
<file path=[Content_Types].xml><?xml version="1.0" encoding="utf-8"?>
<Types xmlns="http://schemas.openxmlformats.org/package/2006/content-types">
  <Default Extension="jpeg" ContentType="image/jpeg"/>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 id="2147483651" r:id="rId3"/>
    <p:sldMasterId id="2147483654" r:id="rId4"/>
    <p:sldMasterId id="2147483656" r:id="rId5"/>
    <p:sldMasterId id="2147483659" r:id="rId6"/>
  </p:sldMasterIdLst>
  <p:notesMasterIdLst>
    <p:notesMasterId r:id="rId8"/>
  </p:notesMasterIdLst>
  <p:handoutMasterIdLst>
    <p:handoutMasterId r:id="rId53"/>
  </p:handoutMasterIdLst>
  <p:sldIdLst>
    <p:sldId id="418" r:id="rId7"/>
    <p:sldId id="419" r:id="rId9"/>
    <p:sldId id="420" r:id="rId10"/>
    <p:sldId id="421" r:id="rId11"/>
    <p:sldId id="422" r:id="rId12"/>
    <p:sldId id="423" r:id="rId13"/>
    <p:sldId id="424" r:id="rId14"/>
    <p:sldId id="425" r:id="rId15"/>
    <p:sldId id="426" r:id="rId16"/>
    <p:sldId id="427" r:id="rId17"/>
    <p:sldId id="428" r:id="rId18"/>
    <p:sldId id="429" r:id="rId19"/>
    <p:sldId id="347" r:id="rId20"/>
    <p:sldId id="348" r:id="rId21"/>
    <p:sldId id="349" r:id="rId22"/>
    <p:sldId id="352" r:id="rId23"/>
    <p:sldId id="356" r:id="rId24"/>
    <p:sldId id="357" r:id="rId25"/>
    <p:sldId id="367" r:id="rId26"/>
    <p:sldId id="362" r:id="rId27"/>
    <p:sldId id="364" r:id="rId28"/>
    <p:sldId id="370" r:id="rId29"/>
    <p:sldId id="368" r:id="rId30"/>
    <p:sldId id="375" r:id="rId31"/>
    <p:sldId id="374" r:id="rId32"/>
    <p:sldId id="376" r:id="rId33"/>
    <p:sldId id="382" r:id="rId34"/>
    <p:sldId id="381" r:id="rId35"/>
    <p:sldId id="384" r:id="rId36"/>
    <p:sldId id="386" r:id="rId37"/>
    <p:sldId id="393" r:id="rId38"/>
    <p:sldId id="398" r:id="rId39"/>
    <p:sldId id="395" r:id="rId40"/>
    <p:sldId id="396" r:id="rId41"/>
    <p:sldId id="389" r:id="rId42"/>
    <p:sldId id="391" r:id="rId43"/>
    <p:sldId id="399" r:id="rId44"/>
    <p:sldId id="400" r:id="rId45"/>
    <p:sldId id="407" r:id="rId46"/>
    <p:sldId id="415" r:id="rId47"/>
    <p:sldId id="416" r:id="rId48"/>
    <p:sldId id="408" r:id="rId49"/>
    <p:sldId id="411" r:id="rId50"/>
    <p:sldId id="387" r:id="rId51"/>
    <p:sldId id="417" r:id="rId52"/>
  </p:sldIdLst>
  <p:sldSz cx="9144000" cy="5143500" type="screen16x9"/>
  <p:notesSz cx="6797675" cy="992632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95959"/>
    <a:srgbClr val="FF9900"/>
    <a:srgbClr val="CCFFCC"/>
    <a:srgbClr val="FFFF99"/>
    <a:srgbClr val="BF3A3B"/>
    <a:srgbClr val="404040"/>
    <a:srgbClr val="990000"/>
    <a:srgbClr val="FFCC99"/>
    <a:srgbClr val="66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40" autoAdjust="0"/>
    <p:restoredTop sz="90860" autoAdjust="0"/>
  </p:normalViewPr>
  <p:slideViewPr>
    <p:cSldViewPr showGuides="1">
      <p:cViewPr varScale="1">
        <p:scale>
          <a:sx n="72" d="100"/>
          <a:sy n="72" d="100"/>
        </p:scale>
        <p:origin x="-811" y="-72"/>
      </p:cViewPr>
      <p:guideLst>
        <p:guide orient="horz" pos="2890"/>
        <p:guide orient="horz" pos="531"/>
        <p:guide pos="5511"/>
        <p:guide pos="249"/>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70" d="100"/>
          <a:sy n="70" d="100"/>
        </p:scale>
        <p:origin x="-1638" y="-108"/>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 Type="http://schemas.openxmlformats.org/officeDocument/2006/relationships/notesMaster" Target="notesMasters/notesMaster1.xml"/><Relationship Id="rId7" Type="http://schemas.openxmlformats.org/officeDocument/2006/relationships/slide" Target="slides/slide1.xml"/><Relationship Id="rId6" Type="http://schemas.openxmlformats.org/officeDocument/2006/relationships/slideMaster" Target="slideMasters/slideMaster5.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handoutMaster" Target="handoutMasters/handoutMaster1.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7FC66290-863D-4515-A88A-3BA11EF137B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CN" altLang="en-US"/>
        </a:p>
      </dgm:t>
    </dgm:pt>
    <dgm:pt modelId="{65E186A0-A14E-4DE0-A204-BC59AFF18ECA}">
      <dgm:prSet phldrT="[文本]"/>
      <dgm:spPr/>
      <dgm:t>
        <a:bodyPr/>
        <a:lstStyle/>
        <a:p>
          <a:r>
            <a:rPr lang="zh-CN" altLang="en-US" dirty="0" smtClean="0">
              <a:latin typeface="华文细黑" pitchFamily="2" charset="-122"/>
              <a:ea typeface="华文细黑" pitchFamily="2" charset="-122"/>
            </a:rPr>
            <a:t>信息化支撑</a:t>
          </a:r>
          <a:endParaRPr lang="zh-CN" altLang="en-US" dirty="0">
            <a:latin typeface="华文细黑" pitchFamily="2" charset="-122"/>
            <a:ea typeface="华文细黑" pitchFamily="2" charset="-122"/>
          </a:endParaRPr>
        </a:p>
      </dgm:t>
    </dgm:pt>
    <dgm:pt modelId="{1FA92D20-68A5-4145-B6CC-B32C633F2A77}" cxnId="{571CA0ED-41FE-40A6-A538-C33F46251F79}" type="parTrans">
      <dgm:prSet/>
      <dgm:spPr/>
      <dgm:t>
        <a:bodyPr/>
        <a:lstStyle/>
        <a:p>
          <a:endParaRPr lang="zh-CN" altLang="en-US">
            <a:latin typeface="华文细黑" pitchFamily="2" charset="-122"/>
            <a:ea typeface="华文细黑" pitchFamily="2" charset="-122"/>
          </a:endParaRPr>
        </a:p>
      </dgm:t>
    </dgm:pt>
    <dgm:pt modelId="{15A49FD9-0283-4B1F-BBB6-72BCB89C3B1F}" cxnId="{571CA0ED-41FE-40A6-A538-C33F46251F79}" type="sibTrans">
      <dgm:prSet/>
      <dgm:spPr/>
      <dgm:t>
        <a:bodyPr/>
        <a:lstStyle/>
        <a:p>
          <a:endParaRPr lang="zh-CN" altLang="en-US">
            <a:latin typeface="华文细黑" pitchFamily="2" charset="-122"/>
            <a:ea typeface="华文细黑" pitchFamily="2" charset="-122"/>
          </a:endParaRPr>
        </a:p>
      </dgm:t>
    </dgm:pt>
    <dgm:pt modelId="{0B031A80-BBA9-4563-A359-A7181F12F68C}">
      <dgm:prSet phldrT="[文本]"/>
      <dgm:spPr>
        <a:solidFill>
          <a:schemeClr val="accent3"/>
        </a:solidFill>
      </dgm:spPr>
      <dgm:t>
        <a:bodyPr/>
        <a:lstStyle/>
        <a:p>
          <a:pPr>
            <a:lnSpc>
              <a:spcPct val="100000"/>
            </a:lnSpc>
          </a:pPr>
          <a:r>
            <a:rPr lang="zh-CN" altLang="en-US" dirty="0" smtClean="0">
              <a:solidFill>
                <a:schemeClr val="tx1"/>
              </a:solidFill>
              <a:latin typeface="华文细黑" pitchFamily="2" charset="-122"/>
              <a:ea typeface="华文细黑" pitchFamily="2" charset="-122"/>
            </a:rPr>
            <a:t>管理</a:t>
          </a:r>
          <a:r>
            <a:rPr lang="en-US" altLang="zh-CN" dirty="0" smtClean="0">
              <a:solidFill>
                <a:schemeClr val="tx1"/>
              </a:solidFill>
              <a:latin typeface="华文细黑" pitchFamily="2" charset="-122"/>
              <a:ea typeface="华文细黑" pitchFamily="2" charset="-122"/>
            </a:rPr>
            <a:t/>
          </a:r>
          <a:br>
            <a:rPr lang="en-US" altLang="zh-CN" dirty="0" smtClean="0">
              <a:solidFill>
                <a:schemeClr val="tx1"/>
              </a:solidFill>
              <a:latin typeface="华文细黑" pitchFamily="2" charset="-122"/>
              <a:ea typeface="华文细黑" pitchFamily="2" charset="-122"/>
            </a:rPr>
          </a:br>
          <a:r>
            <a:rPr lang="zh-CN" altLang="en-US" dirty="0" smtClean="0">
              <a:solidFill>
                <a:schemeClr val="tx1"/>
              </a:solidFill>
              <a:latin typeface="华文细黑" pitchFamily="2" charset="-122"/>
              <a:ea typeface="华文细黑" pitchFamily="2" charset="-122"/>
            </a:rPr>
            <a:t>思维</a:t>
          </a:r>
          <a:endParaRPr lang="zh-CN" altLang="en-US" dirty="0">
            <a:solidFill>
              <a:schemeClr val="tx1"/>
            </a:solidFill>
            <a:latin typeface="华文细黑" pitchFamily="2" charset="-122"/>
            <a:ea typeface="华文细黑" pitchFamily="2" charset="-122"/>
          </a:endParaRPr>
        </a:p>
      </dgm:t>
    </dgm:pt>
    <dgm:pt modelId="{89F877E1-B9F9-4BDF-B9CD-3BC7B22ED10B}" cxnId="{AACE388D-E6E0-4D1F-BFC3-210330D623A1}" type="parTrans">
      <dgm:prSet/>
      <dgm:spPr/>
      <dgm:t>
        <a:bodyPr/>
        <a:lstStyle/>
        <a:p>
          <a:endParaRPr lang="zh-CN" altLang="en-US">
            <a:latin typeface="华文细黑" pitchFamily="2" charset="-122"/>
            <a:ea typeface="华文细黑" pitchFamily="2" charset="-122"/>
          </a:endParaRPr>
        </a:p>
      </dgm:t>
    </dgm:pt>
    <dgm:pt modelId="{DA07CE9B-0364-4C96-88C4-CA59D6F084D9}" cxnId="{AACE388D-E6E0-4D1F-BFC3-210330D623A1}" type="sibTrans">
      <dgm:prSet/>
      <dgm:spPr>
        <a:solidFill>
          <a:schemeClr val="bg2"/>
        </a:solidFill>
      </dgm:spPr>
      <dgm:t>
        <a:bodyPr/>
        <a:lstStyle/>
        <a:p>
          <a:endParaRPr lang="zh-CN" altLang="en-US">
            <a:latin typeface="华文细黑" pitchFamily="2" charset="-122"/>
            <a:ea typeface="华文细黑" pitchFamily="2" charset="-122"/>
          </a:endParaRPr>
        </a:p>
      </dgm:t>
    </dgm:pt>
    <dgm:pt modelId="{7F9F7B20-564E-4963-A243-AEF88FE2E2FB}">
      <dgm:prSet phldrT="[文本]"/>
      <dgm:spPr>
        <a:solidFill>
          <a:schemeClr val="accent4"/>
        </a:solidFill>
      </dgm:spPr>
      <dgm:t>
        <a:bodyPr/>
        <a:lstStyle/>
        <a:p>
          <a:r>
            <a:rPr lang="zh-CN" altLang="en-US" dirty="0" smtClean="0">
              <a:solidFill>
                <a:schemeClr val="tx1"/>
              </a:solidFill>
              <a:latin typeface="华文细黑" pitchFamily="2" charset="-122"/>
              <a:ea typeface="华文细黑" pitchFamily="2" charset="-122"/>
            </a:rPr>
            <a:t>服务</a:t>
          </a:r>
          <a:r>
            <a:rPr lang="en-US" altLang="zh-CN" dirty="0" smtClean="0">
              <a:solidFill>
                <a:schemeClr val="tx1"/>
              </a:solidFill>
              <a:latin typeface="华文细黑" pitchFamily="2" charset="-122"/>
              <a:ea typeface="华文细黑" pitchFamily="2" charset="-122"/>
            </a:rPr>
            <a:t/>
          </a:r>
          <a:br>
            <a:rPr lang="en-US" altLang="zh-CN" dirty="0" smtClean="0">
              <a:solidFill>
                <a:schemeClr val="tx1"/>
              </a:solidFill>
              <a:latin typeface="华文细黑" pitchFamily="2" charset="-122"/>
              <a:ea typeface="华文细黑" pitchFamily="2" charset="-122"/>
            </a:rPr>
          </a:br>
          <a:r>
            <a:rPr lang="zh-CN" altLang="en-US" dirty="0" smtClean="0">
              <a:solidFill>
                <a:schemeClr val="tx1"/>
              </a:solidFill>
              <a:latin typeface="华文细黑" pitchFamily="2" charset="-122"/>
              <a:ea typeface="华文细黑" pitchFamily="2" charset="-122"/>
            </a:rPr>
            <a:t>理念</a:t>
          </a:r>
          <a:endParaRPr lang="zh-CN" altLang="en-US" dirty="0">
            <a:solidFill>
              <a:schemeClr val="tx1"/>
            </a:solidFill>
            <a:latin typeface="华文细黑" pitchFamily="2" charset="-122"/>
            <a:ea typeface="华文细黑" pitchFamily="2" charset="-122"/>
          </a:endParaRPr>
        </a:p>
      </dgm:t>
    </dgm:pt>
    <dgm:pt modelId="{05BE87EF-5FAC-4E56-BE43-278474DFE7E8}" cxnId="{13792115-5E53-47E8-8D83-A101A92D52F7}" type="parTrans">
      <dgm:prSet/>
      <dgm:spPr/>
      <dgm:t>
        <a:bodyPr/>
        <a:lstStyle/>
        <a:p>
          <a:endParaRPr lang="zh-CN" altLang="en-US">
            <a:latin typeface="华文细黑" pitchFamily="2" charset="-122"/>
            <a:ea typeface="华文细黑" pitchFamily="2" charset="-122"/>
          </a:endParaRPr>
        </a:p>
      </dgm:t>
    </dgm:pt>
    <dgm:pt modelId="{2D2A7907-2B82-444B-800D-434A94F27F73}" cxnId="{13792115-5E53-47E8-8D83-A101A92D52F7}" type="sibTrans">
      <dgm:prSet/>
      <dgm:spPr>
        <a:solidFill>
          <a:schemeClr val="bg2"/>
        </a:solidFill>
      </dgm:spPr>
      <dgm:t>
        <a:bodyPr/>
        <a:lstStyle/>
        <a:p>
          <a:endParaRPr lang="zh-CN" altLang="en-US">
            <a:latin typeface="华文细黑" pitchFamily="2" charset="-122"/>
            <a:ea typeface="华文细黑" pitchFamily="2" charset="-122"/>
          </a:endParaRPr>
        </a:p>
      </dgm:t>
    </dgm:pt>
    <dgm:pt modelId="{9D77CB31-9431-4A00-A30D-E8D63555DD7C}">
      <dgm:prSet phldrT="[文本]"/>
      <dgm:spPr>
        <a:solidFill>
          <a:schemeClr val="accent2"/>
        </a:solidFill>
      </dgm:spPr>
      <dgm:t>
        <a:bodyPr/>
        <a:lstStyle/>
        <a:p>
          <a:r>
            <a:rPr lang="zh-CN" altLang="en-US" dirty="0" smtClean="0">
              <a:solidFill>
                <a:schemeClr val="tx1"/>
              </a:solidFill>
              <a:latin typeface="华文细黑" pitchFamily="2" charset="-122"/>
              <a:ea typeface="华文细黑" pitchFamily="2" charset="-122"/>
            </a:rPr>
            <a:t>教育</a:t>
          </a:r>
          <a:r>
            <a:rPr lang="en-US" altLang="zh-CN" dirty="0" smtClean="0">
              <a:solidFill>
                <a:schemeClr val="tx1"/>
              </a:solidFill>
              <a:latin typeface="华文细黑" pitchFamily="2" charset="-122"/>
              <a:ea typeface="华文细黑" pitchFamily="2" charset="-122"/>
            </a:rPr>
            <a:t/>
          </a:r>
          <a:br>
            <a:rPr lang="en-US" altLang="zh-CN" dirty="0" smtClean="0">
              <a:solidFill>
                <a:schemeClr val="tx1"/>
              </a:solidFill>
              <a:latin typeface="华文细黑" pitchFamily="2" charset="-122"/>
              <a:ea typeface="华文细黑" pitchFamily="2" charset="-122"/>
            </a:rPr>
          </a:br>
          <a:r>
            <a:rPr lang="zh-CN" altLang="en-US" dirty="0" smtClean="0">
              <a:solidFill>
                <a:schemeClr val="tx1"/>
              </a:solidFill>
              <a:latin typeface="华文细黑" pitchFamily="2" charset="-122"/>
              <a:ea typeface="华文细黑" pitchFamily="2" charset="-122"/>
            </a:rPr>
            <a:t>模式</a:t>
          </a:r>
          <a:endParaRPr lang="zh-CN" altLang="en-US" dirty="0">
            <a:solidFill>
              <a:schemeClr val="tx1"/>
            </a:solidFill>
            <a:latin typeface="华文细黑" pitchFamily="2" charset="-122"/>
            <a:ea typeface="华文细黑" pitchFamily="2" charset="-122"/>
          </a:endParaRPr>
        </a:p>
      </dgm:t>
    </dgm:pt>
    <dgm:pt modelId="{71A32529-6E8F-4947-83EC-7A30139B2919}" cxnId="{DBCC7B6D-306A-474C-8BA1-572DF59829F0}" type="parTrans">
      <dgm:prSet/>
      <dgm:spPr/>
      <dgm:t>
        <a:bodyPr/>
        <a:lstStyle/>
        <a:p>
          <a:endParaRPr lang="zh-CN" altLang="en-US">
            <a:latin typeface="华文细黑" pitchFamily="2" charset="-122"/>
            <a:ea typeface="华文细黑" pitchFamily="2" charset="-122"/>
          </a:endParaRPr>
        </a:p>
      </dgm:t>
    </dgm:pt>
    <dgm:pt modelId="{90505033-DA5C-41A6-985D-79D847217534}" cxnId="{DBCC7B6D-306A-474C-8BA1-572DF59829F0}" type="sibTrans">
      <dgm:prSet/>
      <dgm:spPr>
        <a:solidFill>
          <a:schemeClr val="bg2"/>
        </a:solidFill>
      </dgm:spPr>
      <dgm:t>
        <a:bodyPr/>
        <a:lstStyle/>
        <a:p>
          <a:endParaRPr lang="zh-CN" altLang="en-US">
            <a:latin typeface="华文细黑" pitchFamily="2" charset="-122"/>
            <a:ea typeface="华文细黑" pitchFamily="2" charset="-122"/>
          </a:endParaRPr>
        </a:p>
      </dgm:t>
    </dgm:pt>
    <dgm:pt modelId="{3EC92427-EF0C-42EB-B08A-857AA393725B}" type="pres">
      <dgm:prSet presAssocID="{7FC66290-863D-4515-A88A-3BA11EF137B3}" presName="Name0" presStyleCnt="0">
        <dgm:presLayoutVars>
          <dgm:chMax val="1"/>
          <dgm:dir/>
          <dgm:animLvl val="ctr"/>
          <dgm:resizeHandles val="exact"/>
        </dgm:presLayoutVars>
      </dgm:prSet>
      <dgm:spPr/>
    </dgm:pt>
    <dgm:pt modelId="{B45DE5FF-F91E-418D-A35A-A6277E55F2CC}" type="pres">
      <dgm:prSet presAssocID="{65E186A0-A14E-4DE0-A204-BC59AFF18ECA}" presName="centerShape" presStyleLbl="node0" presStyleIdx="0" presStyleCnt="1"/>
      <dgm:spPr/>
      <dgm:t>
        <a:bodyPr/>
        <a:lstStyle/>
        <a:p>
          <a:endParaRPr lang="zh-CN" altLang="en-US"/>
        </a:p>
      </dgm:t>
    </dgm:pt>
    <dgm:pt modelId="{2D52F895-EA3F-4D90-9412-EE524C766B61}" type="pres">
      <dgm:prSet presAssocID="{0B031A80-BBA9-4563-A359-A7181F12F68C}" presName="node" presStyleLbl="node1" presStyleIdx="0" presStyleCnt="3">
        <dgm:presLayoutVars>
          <dgm:bulletEnabled val="1"/>
        </dgm:presLayoutVars>
      </dgm:prSet>
      <dgm:spPr/>
      <dgm:t>
        <a:bodyPr/>
        <a:lstStyle/>
        <a:p>
          <a:endParaRPr lang="zh-CN" altLang="en-US"/>
        </a:p>
      </dgm:t>
    </dgm:pt>
    <dgm:pt modelId="{F3281F6C-51F9-4FC9-975D-6EEDAB12869C}" type="pres">
      <dgm:prSet presAssocID="{0B031A80-BBA9-4563-A359-A7181F12F68C}" presName="dummy" presStyleCnt="0"/>
      <dgm:spPr/>
    </dgm:pt>
    <dgm:pt modelId="{B25F63D9-5DD6-44A0-94B3-55258E6E58D2}" type="pres">
      <dgm:prSet presAssocID="{DA07CE9B-0364-4C96-88C4-CA59D6F084D9}" presName="sibTrans" presStyleLbl="sibTrans2D1" presStyleIdx="0" presStyleCnt="3"/>
      <dgm:spPr/>
    </dgm:pt>
    <dgm:pt modelId="{8C5097B9-16F3-4D00-91AD-266868A9291D}" type="pres">
      <dgm:prSet presAssocID="{7F9F7B20-564E-4963-A243-AEF88FE2E2FB}" presName="node" presStyleLbl="node1" presStyleIdx="1" presStyleCnt="3">
        <dgm:presLayoutVars>
          <dgm:bulletEnabled val="1"/>
        </dgm:presLayoutVars>
      </dgm:prSet>
      <dgm:spPr/>
      <dgm:t>
        <a:bodyPr/>
        <a:lstStyle/>
        <a:p>
          <a:endParaRPr lang="zh-CN" altLang="en-US"/>
        </a:p>
      </dgm:t>
    </dgm:pt>
    <dgm:pt modelId="{C539D990-C80E-4F5F-8012-DE19D74B07F8}" type="pres">
      <dgm:prSet presAssocID="{7F9F7B20-564E-4963-A243-AEF88FE2E2FB}" presName="dummy" presStyleCnt="0"/>
      <dgm:spPr/>
    </dgm:pt>
    <dgm:pt modelId="{6BE2F0B0-2532-48C8-88DC-EE6202FC3168}" type="pres">
      <dgm:prSet presAssocID="{2D2A7907-2B82-444B-800D-434A94F27F73}" presName="sibTrans" presStyleLbl="sibTrans2D1" presStyleIdx="1" presStyleCnt="3"/>
      <dgm:spPr/>
    </dgm:pt>
    <dgm:pt modelId="{30D8963C-64DF-4B15-A389-69EA181AC8BB}" type="pres">
      <dgm:prSet presAssocID="{9D77CB31-9431-4A00-A30D-E8D63555DD7C}" presName="node" presStyleLbl="node1" presStyleIdx="2" presStyleCnt="3">
        <dgm:presLayoutVars>
          <dgm:bulletEnabled val="1"/>
        </dgm:presLayoutVars>
      </dgm:prSet>
      <dgm:spPr/>
      <dgm:t>
        <a:bodyPr/>
        <a:lstStyle/>
        <a:p>
          <a:endParaRPr lang="zh-CN" altLang="en-US"/>
        </a:p>
      </dgm:t>
    </dgm:pt>
    <dgm:pt modelId="{88459270-7326-4061-A518-D2CD67F8EFF4}" type="pres">
      <dgm:prSet presAssocID="{9D77CB31-9431-4A00-A30D-E8D63555DD7C}" presName="dummy" presStyleCnt="0"/>
      <dgm:spPr/>
    </dgm:pt>
    <dgm:pt modelId="{3B3B92B6-9023-4985-A244-D987CE22570C}" type="pres">
      <dgm:prSet presAssocID="{90505033-DA5C-41A6-985D-79D847217534}" presName="sibTrans" presStyleLbl="sibTrans2D1" presStyleIdx="2" presStyleCnt="3"/>
      <dgm:spPr/>
    </dgm:pt>
  </dgm:ptLst>
  <dgm:cxnLst>
    <dgm:cxn modelId="{003FEDF0-0533-4F9D-BA9F-09B20B453799}" type="presOf" srcId="{0B031A80-BBA9-4563-A359-A7181F12F68C}" destId="{2D52F895-EA3F-4D90-9412-EE524C766B61}" srcOrd="0" destOrd="0" presId="urn:microsoft.com/office/officeart/2005/8/layout/radial6"/>
    <dgm:cxn modelId="{571CA0ED-41FE-40A6-A538-C33F46251F79}" srcId="{7FC66290-863D-4515-A88A-3BA11EF137B3}" destId="{65E186A0-A14E-4DE0-A204-BC59AFF18ECA}" srcOrd="0" destOrd="0" parTransId="{1FA92D20-68A5-4145-B6CC-B32C633F2A77}" sibTransId="{15A49FD9-0283-4B1F-BBB6-72BCB89C3B1F}"/>
    <dgm:cxn modelId="{B3D73FE3-ADF7-448F-8F32-FAB77F5CD72E}" type="presOf" srcId="{65E186A0-A14E-4DE0-A204-BC59AFF18ECA}" destId="{B45DE5FF-F91E-418D-A35A-A6277E55F2CC}" srcOrd="0" destOrd="0" presId="urn:microsoft.com/office/officeart/2005/8/layout/radial6"/>
    <dgm:cxn modelId="{1DA14210-12AA-4E93-B9D3-A0FA5A17CF29}" type="presOf" srcId="{9D77CB31-9431-4A00-A30D-E8D63555DD7C}" destId="{30D8963C-64DF-4B15-A389-69EA181AC8BB}" srcOrd="0" destOrd="0" presId="urn:microsoft.com/office/officeart/2005/8/layout/radial6"/>
    <dgm:cxn modelId="{AACE388D-E6E0-4D1F-BFC3-210330D623A1}" srcId="{65E186A0-A14E-4DE0-A204-BC59AFF18ECA}" destId="{0B031A80-BBA9-4563-A359-A7181F12F68C}" srcOrd="0" destOrd="0" parTransId="{89F877E1-B9F9-4BDF-B9CD-3BC7B22ED10B}" sibTransId="{DA07CE9B-0364-4C96-88C4-CA59D6F084D9}"/>
    <dgm:cxn modelId="{1F574EB8-BA7C-496E-B8D7-7FE3EE19B833}" type="presOf" srcId="{7FC66290-863D-4515-A88A-3BA11EF137B3}" destId="{3EC92427-EF0C-42EB-B08A-857AA393725B}" srcOrd="0" destOrd="0" presId="urn:microsoft.com/office/officeart/2005/8/layout/radial6"/>
    <dgm:cxn modelId="{A8C9D728-5B45-47EB-A660-25F1762B2004}" type="presOf" srcId="{DA07CE9B-0364-4C96-88C4-CA59D6F084D9}" destId="{B25F63D9-5DD6-44A0-94B3-55258E6E58D2}" srcOrd="0" destOrd="0" presId="urn:microsoft.com/office/officeart/2005/8/layout/radial6"/>
    <dgm:cxn modelId="{E4F75C1F-2676-4DDC-A27D-76EFF15CF983}" type="presOf" srcId="{90505033-DA5C-41A6-985D-79D847217534}" destId="{3B3B92B6-9023-4985-A244-D987CE22570C}" srcOrd="0" destOrd="0" presId="urn:microsoft.com/office/officeart/2005/8/layout/radial6"/>
    <dgm:cxn modelId="{DBCC7B6D-306A-474C-8BA1-572DF59829F0}" srcId="{65E186A0-A14E-4DE0-A204-BC59AFF18ECA}" destId="{9D77CB31-9431-4A00-A30D-E8D63555DD7C}" srcOrd="2" destOrd="0" parTransId="{71A32529-6E8F-4947-83EC-7A30139B2919}" sibTransId="{90505033-DA5C-41A6-985D-79D847217534}"/>
    <dgm:cxn modelId="{E4E0E7C1-DCBF-4AD9-B547-2E532A404B04}" type="presOf" srcId="{7F9F7B20-564E-4963-A243-AEF88FE2E2FB}" destId="{8C5097B9-16F3-4D00-91AD-266868A9291D}" srcOrd="0" destOrd="0" presId="urn:microsoft.com/office/officeart/2005/8/layout/radial6"/>
    <dgm:cxn modelId="{13792115-5E53-47E8-8D83-A101A92D52F7}" srcId="{65E186A0-A14E-4DE0-A204-BC59AFF18ECA}" destId="{7F9F7B20-564E-4963-A243-AEF88FE2E2FB}" srcOrd="1" destOrd="0" parTransId="{05BE87EF-5FAC-4E56-BE43-278474DFE7E8}" sibTransId="{2D2A7907-2B82-444B-800D-434A94F27F73}"/>
    <dgm:cxn modelId="{A72EAD07-7DA7-434C-90DB-8AC5D588839B}" type="presOf" srcId="{2D2A7907-2B82-444B-800D-434A94F27F73}" destId="{6BE2F0B0-2532-48C8-88DC-EE6202FC3168}" srcOrd="0" destOrd="0" presId="urn:microsoft.com/office/officeart/2005/8/layout/radial6"/>
    <dgm:cxn modelId="{78DB05E9-4FD2-4BA8-BF7C-4535E54F5C34}" type="presParOf" srcId="{3EC92427-EF0C-42EB-B08A-857AA393725B}" destId="{B45DE5FF-F91E-418D-A35A-A6277E55F2CC}" srcOrd="0" destOrd="0" presId="urn:microsoft.com/office/officeart/2005/8/layout/radial6"/>
    <dgm:cxn modelId="{3F068C25-DE10-41E4-9387-9EB97C495A80}" type="presParOf" srcId="{3EC92427-EF0C-42EB-B08A-857AA393725B}" destId="{2D52F895-EA3F-4D90-9412-EE524C766B61}" srcOrd="1" destOrd="0" presId="urn:microsoft.com/office/officeart/2005/8/layout/radial6"/>
    <dgm:cxn modelId="{1B03824F-CEC6-49E8-BC7C-8F041A39F694}" type="presParOf" srcId="{3EC92427-EF0C-42EB-B08A-857AA393725B}" destId="{F3281F6C-51F9-4FC9-975D-6EEDAB12869C}" srcOrd="2" destOrd="0" presId="urn:microsoft.com/office/officeart/2005/8/layout/radial6"/>
    <dgm:cxn modelId="{42AD6403-E36D-45F9-BC0D-B3B5E78568F3}" type="presParOf" srcId="{3EC92427-EF0C-42EB-B08A-857AA393725B}" destId="{B25F63D9-5DD6-44A0-94B3-55258E6E58D2}" srcOrd="3" destOrd="0" presId="urn:microsoft.com/office/officeart/2005/8/layout/radial6"/>
    <dgm:cxn modelId="{A9FAA73A-D436-406B-8372-70A5AEB325E4}" type="presParOf" srcId="{3EC92427-EF0C-42EB-B08A-857AA393725B}" destId="{8C5097B9-16F3-4D00-91AD-266868A9291D}" srcOrd="4" destOrd="0" presId="urn:microsoft.com/office/officeart/2005/8/layout/radial6"/>
    <dgm:cxn modelId="{23890B3E-5FD8-43DF-9866-420F6CDF93FC}" type="presParOf" srcId="{3EC92427-EF0C-42EB-B08A-857AA393725B}" destId="{C539D990-C80E-4F5F-8012-DE19D74B07F8}" srcOrd="5" destOrd="0" presId="urn:microsoft.com/office/officeart/2005/8/layout/radial6"/>
    <dgm:cxn modelId="{DB6E7DFA-0E82-48AD-9BE5-8571ACF234F4}" type="presParOf" srcId="{3EC92427-EF0C-42EB-B08A-857AA393725B}" destId="{6BE2F0B0-2532-48C8-88DC-EE6202FC3168}" srcOrd="6" destOrd="0" presId="urn:microsoft.com/office/officeart/2005/8/layout/radial6"/>
    <dgm:cxn modelId="{F758499B-BB94-4FFE-8865-B86F0C7DB644}" type="presParOf" srcId="{3EC92427-EF0C-42EB-B08A-857AA393725B}" destId="{30D8963C-64DF-4B15-A389-69EA181AC8BB}" srcOrd="7" destOrd="0" presId="urn:microsoft.com/office/officeart/2005/8/layout/radial6"/>
    <dgm:cxn modelId="{CB350CC8-DA82-49D3-A71E-72AC89949CAE}" type="presParOf" srcId="{3EC92427-EF0C-42EB-B08A-857AA393725B}" destId="{88459270-7326-4061-A518-D2CD67F8EFF4}" srcOrd="8" destOrd="0" presId="urn:microsoft.com/office/officeart/2005/8/layout/radial6"/>
    <dgm:cxn modelId="{5A9D8613-6C85-41BD-8C56-1E7C094BBCB7}" type="presParOf" srcId="{3EC92427-EF0C-42EB-B08A-857AA393725B}" destId="{3B3B92B6-9023-4985-A244-D987CE22570C}" srcOrd="9" destOrd="0" presId="urn:microsoft.com/office/officeart/2005/8/layout/radial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F87C2D-DC34-4D9A-B8C0-70B48DF8DD02}" type="doc">
      <dgm:prSet loTypeId="urn:microsoft.com/office/officeart/2005/8/layout/radial6" loCatId="cycle" qsTypeId="urn:microsoft.com/office/officeart/2005/8/quickstyle/simple1" qsCatId="simple" csTypeId="urn:microsoft.com/office/officeart/2005/8/colors/colorful2" csCatId="colorful" phldr="1"/>
      <dgm:spPr/>
      <dgm:t>
        <a:bodyPr/>
        <a:lstStyle/>
        <a:p>
          <a:endParaRPr lang="zh-CN" altLang="en-US"/>
        </a:p>
      </dgm:t>
    </dgm:pt>
    <dgm:pt modelId="{112B66BF-4919-4434-A505-3BC60417EF9F}">
      <dgm:prSet phldrT="[文本]"/>
      <dgm:spPr>
        <a:xfrm>
          <a:off x="1735082" y="979972"/>
          <a:ext cx="1075340" cy="1075340"/>
        </a:xfrm>
      </dgm:spPr>
      <dgm:t>
        <a:bodyPr/>
        <a:lstStyle/>
        <a:p>
          <a:r>
            <a:rPr lang="zh-CN" altLang="en-US" b="1" dirty="0" smtClean="0">
              <a:latin typeface="FrutigerNext LT Regular"/>
              <a:ea typeface="华文细黑"/>
              <a:cs typeface="+mn-cs"/>
            </a:rPr>
            <a:t>校园网络</a:t>
          </a:r>
          <a:endParaRPr lang="zh-CN" altLang="en-US" b="1" dirty="0">
            <a:latin typeface="FrutigerNext LT Regular"/>
            <a:ea typeface="华文细黑"/>
            <a:cs typeface="+mn-cs"/>
          </a:endParaRPr>
        </a:p>
      </dgm:t>
    </dgm:pt>
    <dgm:pt modelId="{ABE0AA46-90D9-428B-9E83-BCFAFB06225E}" cxnId="{86B10417-C797-40D3-9E4C-66CE5FAEED78}" type="parTrans">
      <dgm:prSet/>
      <dgm:spPr/>
      <dgm:t>
        <a:bodyPr/>
        <a:lstStyle/>
        <a:p>
          <a:endParaRPr lang="zh-CN" altLang="en-US" b="1"/>
        </a:p>
      </dgm:t>
    </dgm:pt>
    <dgm:pt modelId="{E8D431DC-45EA-4623-880E-43864A5B9E35}" cxnId="{86B10417-C797-40D3-9E4C-66CE5FAEED78}" type="sibTrans">
      <dgm:prSet/>
      <dgm:spPr/>
      <dgm:t>
        <a:bodyPr/>
        <a:lstStyle/>
        <a:p>
          <a:endParaRPr lang="zh-CN" altLang="en-US" b="1"/>
        </a:p>
      </dgm:t>
    </dgm:pt>
    <dgm:pt modelId="{5BAFEFDE-1832-48B0-8F69-1E26CED3ED85}">
      <dgm:prSet phldrT="[文本]"/>
      <dgm:spPr>
        <a:xfrm>
          <a:off x="1896383" y="1344"/>
          <a:ext cx="752738" cy="752738"/>
        </a:xfrm>
        <a:solidFill>
          <a:schemeClr val="accent6">
            <a:lumMod val="75000"/>
          </a:schemeClr>
        </a:solidFill>
      </dgm:spPr>
      <dgm:t>
        <a:bodyPr/>
        <a:lstStyle/>
        <a:p>
          <a:r>
            <a:rPr lang="zh-CN" altLang="en-US" b="1" dirty="0" smtClean="0">
              <a:latin typeface="FrutigerNext LT Regular"/>
              <a:ea typeface="华文细黑"/>
              <a:cs typeface="+mn-cs"/>
            </a:rPr>
            <a:t>应用</a:t>
          </a:r>
          <a:endParaRPr lang="zh-CN" altLang="en-US" b="1" dirty="0">
            <a:latin typeface="FrutigerNext LT Regular"/>
            <a:ea typeface="华文细黑"/>
            <a:cs typeface="+mn-cs"/>
          </a:endParaRPr>
        </a:p>
      </dgm:t>
    </dgm:pt>
    <dgm:pt modelId="{C83993C3-A70C-4745-A76B-4215B8456EC2}" cxnId="{3F7C7628-A441-44C2-A9C5-F5491AD5156C}" type="parTrans">
      <dgm:prSet/>
      <dgm:spPr/>
      <dgm:t>
        <a:bodyPr/>
        <a:lstStyle/>
        <a:p>
          <a:endParaRPr lang="zh-CN" altLang="en-US" b="1"/>
        </a:p>
      </dgm:t>
    </dgm:pt>
    <dgm:pt modelId="{1BDC3234-C6E1-46B2-ACA8-977759A13BF8}" cxnId="{3F7C7628-A441-44C2-A9C5-F5491AD5156C}" type="sibTrans">
      <dgm:prSet/>
      <dgm:spPr>
        <a:xfrm>
          <a:off x="1105724" y="350614"/>
          <a:ext cx="2334055" cy="2334055"/>
        </a:xfrm>
        <a:solidFill>
          <a:schemeClr val="accent6">
            <a:lumMod val="60000"/>
            <a:lumOff val="40000"/>
          </a:schemeClr>
        </a:solidFill>
      </dgm:spPr>
      <dgm:t>
        <a:bodyPr/>
        <a:lstStyle/>
        <a:p>
          <a:endParaRPr lang="zh-CN" altLang="en-US" b="1"/>
        </a:p>
      </dgm:t>
    </dgm:pt>
    <dgm:pt modelId="{776350DB-8825-49B6-9CF5-09DFA7E252A9}">
      <dgm:prSet phldrT="[文本]"/>
      <dgm:spPr>
        <a:xfrm>
          <a:off x="2980520" y="789015"/>
          <a:ext cx="752738" cy="752738"/>
        </a:xfrm>
        <a:solidFill>
          <a:schemeClr val="accent6">
            <a:lumMod val="75000"/>
          </a:schemeClr>
        </a:solidFill>
      </dgm:spPr>
      <dgm:t>
        <a:bodyPr/>
        <a:lstStyle/>
        <a:p>
          <a:r>
            <a:rPr lang="zh-CN" altLang="en-US" b="1" dirty="0" smtClean="0">
              <a:latin typeface="FrutigerNext LT Regular"/>
              <a:ea typeface="华文细黑"/>
              <a:cs typeface="+mn-cs"/>
            </a:rPr>
            <a:t>内容</a:t>
          </a:r>
          <a:endParaRPr lang="zh-CN" altLang="en-US" b="1" dirty="0">
            <a:latin typeface="FrutigerNext LT Regular"/>
            <a:ea typeface="华文细黑"/>
            <a:cs typeface="+mn-cs"/>
          </a:endParaRPr>
        </a:p>
      </dgm:t>
    </dgm:pt>
    <dgm:pt modelId="{E8C95C3B-DCF3-4079-B6FB-2E08A931B502}" cxnId="{1FBB9CBF-5691-49A4-91E8-32A48046FF33}" type="parTrans">
      <dgm:prSet/>
      <dgm:spPr/>
      <dgm:t>
        <a:bodyPr/>
        <a:lstStyle/>
        <a:p>
          <a:endParaRPr lang="zh-CN" altLang="en-US" b="1"/>
        </a:p>
      </dgm:t>
    </dgm:pt>
    <dgm:pt modelId="{0209CB8A-266C-4E62-BD42-E8DDEC278404}" cxnId="{1FBB9CBF-5691-49A4-91E8-32A48046FF33}" type="sibTrans">
      <dgm:prSet/>
      <dgm:spPr>
        <a:xfrm>
          <a:off x="1105724" y="350614"/>
          <a:ext cx="2334055" cy="2334055"/>
        </a:xfrm>
        <a:solidFill>
          <a:schemeClr val="accent6">
            <a:lumMod val="60000"/>
            <a:lumOff val="40000"/>
          </a:schemeClr>
        </a:solidFill>
      </dgm:spPr>
      <dgm:t>
        <a:bodyPr/>
        <a:lstStyle/>
        <a:p>
          <a:endParaRPr lang="zh-CN" altLang="en-US" b="1"/>
        </a:p>
      </dgm:t>
    </dgm:pt>
    <dgm:pt modelId="{DF588A9F-A19F-4205-AAF2-30C19EBAA73F}">
      <dgm:prSet phldrT="[文本]"/>
      <dgm:spPr>
        <a:xfrm>
          <a:off x="2566416" y="2063495"/>
          <a:ext cx="752738" cy="752738"/>
        </a:xfrm>
        <a:solidFill>
          <a:schemeClr val="accent6">
            <a:lumMod val="75000"/>
          </a:schemeClr>
        </a:solidFill>
      </dgm:spPr>
      <dgm:t>
        <a:bodyPr/>
        <a:lstStyle/>
        <a:p>
          <a:r>
            <a:rPr lang="zh-CN" altLang="en-US" b="1" dirty="0" smtClean="0">
              <a:latin typeface="FrutigerNext LT Regular"/>
              <a:ea typeface="华文细黑"/>
              <a:cs typeface="+mn-cs"/>
            </a:rPr>
            <a:t>管理</a:t>
          </a:r>
          <a:endParaRPr lang="zh-CN" altLang="en-US" b="1" dirty="0">
            <a:latin typeface="FrutigerNext LT Regular"/>
            <a:ea typeface="华文细黑"/>
            <a:cs typeface="+mn-cs"/>
          </a:endParaRPr>
        </a:p>
      </dgm:t>
    </dgm:pt>
    <dgm:pt modelId="{006CE22B-B4AA-47A7-9DFF-B42147B6C855}" cxnId="{0D2A4BB9-337D-4693-A933-5B1D9A0C2BA4}" type="parTrans">
      <dgm:prSet/>
      <dgm:spPr/>
      <dgm:t>
        <a:bodyPr/>
        <a:lstStyle/>
        <a:p>
          <a:endParaRPr lang="zh-CN" altLang="en-US" b="1"/>
        </a:p>
      </dgm:t>
    </dgm:pt>
    <dgm:pt modelId="{322CE3DD-6DAB-42BF-9BF9-FFC4AAE95A54}" cxnId="{0D2A4BB9-337D-4693-A933-5B1D9A0C2BA4}" type="sibTrans">
      <dgm:prSet/>
      <dgm:spPr>
        <a:xfrm>
          <a:off x="1105724" y="350614"/>
          <a:ext cx="2334055" cy="2334055"/>
        </a:xfrm>
        <a:solidFill>
          <a:schemeClr val="accent6">
            <a:lumMod val="60000"/>
            <a:lumOff val="40000"/>
          </a:schemeClr>
        </a:solidFill>
      </dgm:spPr>
      <dgm:t>
        <a:bodyPr/>
        <a:lstStyle/>
        <a:p>
          <a:endParaRPr lang="zh-CN" altLang="en-US" b="1"/>
        </a:p>
      </dgm:t>
    </dgm:pt>
    <dgm:pt modelId="{7627D3C5-4D88-4691-9EC2-3C1776F6D4CC}">
      <dgm:prSet phldrT="[文本]"/>
      <dgm:spPr>
        <a:xfrm>
          <a:off x="1226349" y="2063495"/>
          <a:ext cx="752738" cy="752738"/>
        </a:xfrm>
        <a:solidFill>
          <a:schemeClr val="accent6">
            <a:lumMod val="75000"/>
          </a:schemeClr>
        </a:solidFill>
      </dgm:spPr>
      <dgm:t>
        <a:bodyPr/>
        <a:lstStyle/>
        <a:p>
          <a:r>
            <a:rPr lang="zh-CN" altLang="en-US" b="1" dirty="0" smtClean="0">
              <a:latin typeface="FrutigerNext LT Regular"/>
              <a:ea typeface="华文细黑"/>
              <a:cs typeface="+mn-cs"/>
            </a:rPr>
            <a:t>终端</a:t>
          </a:r>
          <a:endParaRPr lang="zh-CN" altLang="en-US" b="1" dirty="0">
            <a:latin typeface="FrutigerNext LT Regular"/>
            <a:ea typeface="华文细黑"/>
            <a:cs typeface="+mn-cs"/>
          </a:endParaRPr>
        </a:p>
      </dgm:t>
    </dgm:pt>
    <dgm:pt modelId="{82918BF2-FE25-43B6-B9F1-16DC0F2C9F52}" cxnId="{D68378C6-DE80-4836-A01D-8F2BE09BB0DD}" type="parTrans">
      <dgm:prSet/>
      <dgm:spPr/>
      <dgm:t>
        <a:bodyPr/>
        <a:lstStyle/>
        <a:p>
          <a:endParaRPr lang="zh-CN" altLang="en-US" b="1"/>
        </a:p>
      </dgm:t>
    </dgm:pt>
    <dgm:pt modelId="{550A7591-A52B-4BFF-A983-938CAB26BAE8}" cxnId="{D68378C6-DE80-4836-A01D-8F2BE09BB0DD}" type="sibTrans">
      <dgm:prSet/>
      <dgm:spPr>
        <a:xfrm>
          <a:off x="1105724" y="350614"/>
          <a:ext cx="2334055" cy="2334055"/>
        </a:xfrm>
        <a:solidFill>
          <a:schemeClr val="accent6">
            <a:lumMod val="60000"/>
            <a:lumOff val="40000"/>
          </a:schemeClr>
        </a:solidFill>
      </dgm:spPr>
      <dgm:t>
        <a:bodyPr/>
        <a:lstStyle/>
        <a:p>
          <a:endParaRPr lang="zh-CN" altLang="en-US" b="1"/>
        </a:p>
      </dgm:t>
    </dgm:pt>
    <dgm:pt modelId="{9F6E70F7-FD3E-449A-9C41-EC39A1E983AC}">
      <dgm:prSet phldrT="[文本]"/>
      <dgm:spPr>
        <a:xfrm>
          <a:off x="812246" y="789015"/>
          <a:ext cx="752738" cy="752738"/>
        </a:xfrm>
        <a:solidFill>
          <a:schemeClr val="accent6">
            <a:lumMod val="75000"/>
          </a:schemeClr>
        </a:solidFill>
      </dgm:spPr>
      <dgm:t>
        <a:bodyPr/>
        <a:lstStyle/>
        <a:p>
          <a:r>
            <a:rPr lang="zh-CN" altLang="en-US" b="1" dirty="0" smtClean="0">
              <a:latin typeface="FrutigerNext LT Regular"/>
              <a:ea typeface="华文细黑"/>
              <a:cs typeface="+mn-cs"/>
            </a:rPr>
            <a:t>远程</a:t>
          </a:r>
          <a:endParaRPr lang="zh-CN" altLang="en-US" b="1" dirty="0">
            <a:latin typeface="FrutigerNext LT Regular"/>
            <a:ea typeface="华文细黑"/>
            <a:cs typeface="+mn-cs"/>
          </a:endParaRPr>
        </a:p>
      </dgm:t>
    </dgm:pt>
    <dgm:pt modelId="{F6ABA7BA-3728-450B-AFC1-375D81A4F589}" cxnId="{95E7D653-BAA7-4AFD-916D-778A79DBF4E5}" type="parTrans">
      <dgm:prSet/>
      <dgm:spPr/>
      <dgm:t>
        <a:bodyPr/>
        <a:lstStyle/>
        <a:p>
          <a:endParaRPr lang="zh-CN" altLang="en-US" b="1"/>
        </a:p>
      </dgm:t>
    </dgm:pt>
    <dgm:pt modelId="{D4873E48-BF82-466B-BBFD-4AA5A6349FA0}" cxnId="{95E7D653-BAA7-4AFD-916D-778A79DBF4E5}" type="sibTrans">
      <dgm:prSet/>
      <dgm:spPr>
        <a:xfrm>
          <a:off x="1105724" y="350614"/>
          <a:ext cx="2334055" cy="2334055"/>
        </a:xfrm>
        <a:solidFill>
          <a:schemeClr val="accent6">
            <a:lumMod val="60000"/>
            <a:lumOff val="40000"/>
          </a:schemeClr>
        </a:solidFill>
      </dgm:spPr>
      <dgm:t>
        <a:bodyPr/>
        <a:lstStyle/>
        <a:p>
          <a:endParaRPr lang="zh-CN" altLang="en-US" b="1"/>
        </a:p>
      </dgm:t>
    </dgm:pt>
    <dgm:pt modelId="{8E171708-D6DB-4BBA-9288-3246062AB4A6}" type="pres">
      <dgm:prSet presAssocID="{7EF87C2D-DC34-4D9A-B8C0-70B48DF8DD02}" presName="Name0" presStyleCnt="0">
        <dgm:presLayoutVars>
          <dgm:chMax val="1"/>
          <dgm:dir/>
          <dgm:animLvl val="ctr"/>
          <dgm:resizeHandles val="exact"/>
        </dgm:presLayoutVars>
      </dgm:prSet>
      <dgm:spPr/>
      <dgm:t>
        <a:bodyPr/>
        <a:lstStyle/>
        <a:p>
          <a:endParaRPr lang="zh-CN" altLang="en-US"/>
        </a:p>
      </dgm:t>
    </dgm:pt>
    <dgm:pt modelId="{5762A8A8-D14B-4798-98DA-2A3476C88575}" type="pres">
      <dgm:prSet presAssocID="{112B66BF-4919-4434-A505-3BC60417EF9F}" presName="centerShape" presStyleLbl="node0" presStyleIdx="0" presStyleCnt="1"/>
      <dgm:spPr>
        <a:prstGeom prst="ellipse">
          <a:avLst/>
        </a:prstGeom>
      </dgm:spPr>
      <dgm:t>
        <a:bodyPr/>
        <a:lstStyle/>
        <a:p>
          <a:endParaRPr lang="zh-CN" altLang="en-US"/>
        </a:p>
      </dgm:t>
    </dgm:pt>
    <dgm:pt modelId="{66CF8547-E2C4-420E-942D-A74E1E88A2B7}" type="pres">
      <dgm:prSet presAssocID="{5BAFEFDE-1832-48B0-8F69-1E26CED3ED85}" presName="node" presStyleLbl="node1" presStyleIdx="0" presStyleCnt="5">
        <dgm:presLayoutVars>
          <dgm:bulletEnabled val="1"/>
        </dgm:presLayoutVars>
      </dgm:prSet>
      <dgm:spPr>
        <a:prstGeom prst="ellipse">
          <a:avLst/>
        </a:prstGeom>
      </dgm:spPr>
      <dgm:t>
        <a:bodyPr/>
        <a:lstStyle/>
        <a:p>
          <a:endParaRPr lang="zh-CN" altLang="en-US"/>
        </a:p>
      </dgm:t>
    </dgm:pt>
    <dgm:pt modelId="{20BA4335-3C37-4C76-A9B2-FB0826B01589}" type="pres">
      <dgm:prSet presAssocID="{5BAFEFDE-1832-48B0-8F69-1E26CED3ED85}" presName="dummy" presStyleCnt="0"/>
      <dgm:spPr/>
      <dgm:t>
        <a:bodyPr/>
        <a:lstStyle/>
        <a:p>
          <a:endParaRPr lang="zh-CN" altLang="en-US"/>
        </a:p>
      </dgm:t>
    </dgm:pt>
    <dgm:pt modelId="{7E7F12C2-5CF8-4ADA-A9F4-2D019292C4E9}" type="pres">
      <dgm:prSet presAssocID="{1BDC3234-C6E1-46B2-ACA8-977759A13BF8}" presName="sibTrans" presStyleLbl="sibTrans2D1" presStyleIdx="0" presStyleCnt="5"/>
      <dgm:spPr>
        <a:prstGeom prst="blockArc">
          <a:avLst>
            <a:gd name="adj1" fmla="val 16200000"/>
            <a:gd name="adj2" fmla="val 20520000"/>
            <a:gd name="adj3" fmla="val 4644"/>
          </a:avLst>
        </a:prstGeom>
      </dgm:spPr>
      <dgm:t>
        <a:bodyPr/>
        <a:lstStyle/>
        <a:p>
          <a:endParaRPr lang="zh-CN" altLang="en-US"/>
        </a:p>
      </dgm:t>
    </dgm:pt>
    <dgm:pt modelId="{46E5EC6D-71DB-4025-A7C0-E1538F4C99CB}" type="pres">
      <dgm:prSet presAssocID="{776350DB-8825-49B6-9CF5-09DFA7E252A9}" presName="node" presStyleLbl="node1" presStyleIdx="1" presStyleCnt="5">
        <dgm:presLayoutVars>
          <dgm:bulletEnabled val="1"/>
        </dgm:presLayoutVars>
      </dgm:prSet>
      <dgm:spPr>
        <a:prstGeom prst="ellipse">
          <a:avLst/>
        </a:prstGeom>
      </dgm:spPr>
      <dgm:t>
        <a:bodyPr/>
        <a:lstStyle/>
        <a:p>
          <a:endParaRPr lang="zh-CN" altLang="en-US"/>
        </a:p>
      </dgm:t>
    </dgm:pt>
    <dgm:pt modelId="{27595FB6-38E1-4FCC-AF3C-B41036486367}" type="pres">
      <dgm:prSet presAssocID="{776350DB-8825-49B6-9CF5-09DFA7E252A9}" presName="dummy" presStyleCnt="0"/>
      <dgm:spPr/>
      <dgm:t>
        <a:bodyPr/>
        <a:lstStyle/>
        <a:p>
          <a:endParaRPr lang="zh-CN" altLang="en-US"/>
        </a:p>
      </dgm:t>
    </dgm:pt>
    <dgm:pt modelId="{AAA3271A-BA4D-449D-A234-0BF1E51EDD23}" type="pres">
      <dgm:prSet presAssocID="{0209CB8A-266C-4E62-BD42-E8DDEC278404}" presName="sibTrans" presStyleLbl="sibTrans2D1" presStyleIdx="1" presStyleCnt="5"/>
      <dgm:spPr>
        <a:prstGeom prst="blockArc">
          <a:avLst>
            <a:gd name="adj1" fmla="val 20520000"/>
            <a:gd name="adj2" fmla="val 3240000"/>
            <a:gd name="adj3" fmla="val 4644"/>
          </a:avLst>
        </a:prstGeom>
      </dgm:spPr>
      <dgm:t>
        <a:bodyPr/>
        <a:lstStyle/>
        <a:p>
          <a:endParaRPr lang="zh-CN" altLang="en-US"/>
        </a:p>
      </dgm:t>
    </dgm:pt>
    <dgm:pt modelId="{8AE416B2-E9A5-4002-935C-FFEA60E78EAA}" type="pres">
      <dgm:prSet presAssocID="{DF588A9F-A19F-4205-AAF2-30C19EBAA73F}" presName="node" presStyleLbl="node1" presStyleIdx="2" presStyleCnt="5">
        <dgm:presLayoutVars>
          <dgm:bulletEnabled val="1"/>
        </dgm:presLayoutVars>
      </dgm:prSet>
      <dgm:spPr>
        <a:prstGeom prst="ellipse">
          <a:avLst/>
        </a:prstGeom>
      </dgm:spPr>
      <dgm:t>
        <a:bodyPr/>
        <a:lstStyle/>
        <a:p>
          <a:endParaRPr lang="zh-CN" altLang="en-US"/>
        </a:p>
      </dgm:t>
    </dgm:pt>
    <dgm:pt modelId="{1B33D64E-232D-486F-A1DE-17AFBC0005F5}" type="pres">
      <dgm:prSet presAssocID="{DF588A9F-A19F-4205-AAF2-30C19EBAA73F}" presName="dummy" presStyleCnt="0"/>
      <dgm:spPr/>
      <dgm:t>
        <a:bodyPr/>
        <a:lstStyle/>
        <a:p>
          <a:endParaRPr lang="zh-CN" altLang="en-US"/>
        </a:p>
      </dgm:t>
    </dgm:pt>
    <dgm:pt modelId="{C61D5808-6267-4446-9C83-8C1A062DF2C5}" type="pres">
      <dgm:prSet presAssocID="{322CE3DD-6DAB-42BF-9BF9-FFC4AAE95A54}" presName="sibTrans" presStyleLbl="sibTrans2D1" presStyleIdx="2" presStyleCnt="5"/>
      <dgm:spPr>
        <a:prstGeom prst="blockArc">
          <a:avLst>
            <a:gd name="adj1" fmla="val 3240000"/>
            <a:gd name="adj2" fmla="val 7560000"/>
            <a:gd name="adj3" fmla="val 4644"/>
          </a:avLst>
        </a:prstGeom>
      </dgm:spPr>
      <dgm:t>
        <a:bodyPr/>
        <a:lstStyle/>
        <a:p>
          <a:endParaRPr lang="zh-CN" altLang="en-US"/>
        </a:p>
      </dgm:t>
    </dgm:pt>
    <dgm:pt modelId="{25AD8576-473C-4864-B159-2879434D1980}" type="pres">
      <dgm:prSet presAssocID="{7627D3C5-4D88-4691-9EC2-3C1776F6D4CC}" presName="node" presStyleLbl="node1" presStyleIdx="3" presStyleCnt="5">
        <dgm:presLayoutVars>
          <dgm:bulletEnabled val="1"/>
        </dgm:presLayoutVars>
      </dgm:prSet>
      <dgm:spPr>
        <a:prstGeom prst="ellipse">
          <a:avLst/>
        </a:prstGeom>
      </dgm:spPr>
      <dgm:t>
        <a:bodyPr/>
        <a:lstStyle/>
        <a:p>
          <a:endParaRPr lang="zh-CN" altLang="en-US"/>
        </a:p>
      </dgm:t>
    </dgm:pt>
    <dgm:pt modelId="{96559CB5-432D-466E-9208-8787E0561066}" type="pres">
      <dgm:prSet presAssocID="{7627D3C5-4D88-4691-9EC2-3C1776F6D4CC}" presName="dummy" presStyleCnt="0"/>
      <dgm:spPr/>
      <dgm:t>
        <a:bodyPr/>
        <a:lstStyle/>
        <a:p>
          <a:endParaRPr lang="zh-CN" altLang="en-US"/>
        </a:p>
      </dgm:t>
    </dgm:pt>
    <dgm:pt modelId="{56CBE6E5-89C0-4A4A-8B73-A62DCF2F7CBE}" type="pres">
      <dgm:prSet presAssocID="{550A7591-A52B-4BFF-A983-938CAB26BAE8}" presName="sibTrans" presStyleLbl="sibTrans2D1" presStyleIdx="3" presStyleCnt="5"/>
      <dgm:spPr>
        <a:prstGeom prst="blockArc">
          <a:avLst>
            <a:gd name="adj1" fmla="val 7560000"/>
            <a:gd name="adj2" fmla="val 11880000"/>
            <a:gd name="adj3" fmla="val 4644"/>
          </a:avLst>
        </a:prstGeom>
      </dgm:spPr>
      <dgm:t>
        <a:bodyPr/>
        <a:lstStyle/>
        <a:p>
          <a:endParaRPr lang="zh-CN" altLang="en-US"/>
        </a:p>
      </dgm:t>
    </dgm:pt>
    <dgm:pt modelId="{5F792B03-586B-471A-A0FF-D7A0E75FECBE}" type="pres">
      <dgm:prSet presAssocID="{9F6E70F7-FD3E-449A-9C41-EC39A1E983AC}" presName="node" presStyleLbl="node1" presStyleIdx="4" presStyleCnt="5">
        <dgm:presLayoutVars>
          <dgm:bulletEnabled val="1"/>
        </dgm:presLayoutVars>
      </dgm:prSet>
      <dgm:spPr>
        <a:prstGeom prst="ellipse">
          <a:avLst/>
        </a:prstGeom>
      </dgm:spPr>
      <dgm:t>
        <a:bodyPr/>
        <a:lstStyle/>
        <a:p>
          <a:endParaRPr lang="zh-CN" altLang="en-US"/>
        </a:p>
      </dgm:t>
    </dgm:pt>
    <dgm:pt modelId="{58939984-AF45-41AC-886F-090EFABDA720}" type="pres">
      <dgm:prSet presAssocID="{9F6E70F7-FD3E-449A-9C41-EC39A1E983AC}" presName="dummy" presStyleCnt="0"/>
      <dgm:spPr/>
      <dgm:t>
        <a:bodyPr/>
        <a:lstStyle/>
        <a:p>
          <a:endParaRPr lang="zh-CN" altLang="en-US"/>
        </a:p>
      </dgm:t>
    </dgm:pt>
    <dgm:pt modelId="{D72E446E-3D00-47EB-8748-EEAA84EC0A74}" type="pres">
      <dgm:prSet presAssocID="{D4873E48-BF82-466B-BBFD-4AA5A6349FA0}" presName="sibTrans" presStyleLbl="sibTrans2D1" presStyleIdx="4" presStyleCnt="5"/>
      <dgm:spPr>
        <a:prstGeom prst="blockArc">
          <a:avLst>
            <a:gd name="adj1" fmla="val 11880000"/>
            <a:gd name="adj2" fmla="val 16200000"/>
            <a:gd name="adj3" fmla="val 4644"/>
          </a:avLst>
        </a:prstGeom>
      </dgm:spPr>
      <dgm:t>
        <a:bodyPr/>
        <a:lstStyle/>
        <a:p>
          <a:endParaRPr lang="zh-CN" altLang="en-US"/>
        </a:p>
      </dgm:t>
    </dgm:pt>
  </dgm:ptLst>
  <dgm:cxnLst>
    <dgm:cxn modelId="{5D284068-9E07-4B47-A8AD-1A677B380B4A}" type="presOf" srcId="{9F6E70F7-FD3E-449A-9C41-EC39A1E983AC}" destId="{5F792B03-586B-471A-A0FF-D7A0E75FECBE}" srcOrd="0" destOrd="0" presId="urn:microsoft.com/office/officeart/2005/8/layout/radial6"/>
    <dgm:cxn modelId="{820F27D5-813F-49C6-96D9-4AF5FC2ACD41}" type="presOf" srcId="{0209CB8A-266C-4E62-BD42-E8DDEC278404}" destId="{AAA3271A-BA4D-449D-A234-0BF1E51EDD23}" srcOrd="0" destOrd="0" presId="urn:microsoft.com/office/officeart/2005/8/layout/radial6"/>
    <dgm:cxn modelId="{873D7740-B17F-47E3-AD79-E581A71FB447}" type="presOf" srcId="{DF588A9F-A19F-4205-AAF2-30C19EBAA73F}" destId="{8AE416B2-E9A5-4002-935C-FFEA60E78EAA}" srcOrd="0" destOrd="0" presId="urn:microsoft.com/office/officeart/2005/8/layout/radial6"/>
    <dgm:cxn modelId="{D68378C6-DE80-4836-A01D-8F2BE09BB0DD}" srcId="{112B66BF-4919-4434-A505-3BC60417EF9F}" destId="{7627D3C5-4D88-4691-9EC2-3C1776F6D4CC}" srcOrd="3" destOrd="0" parTransId="{82918BF2-FE25-43B6-B9F1-16DC0F2C9F52}" sibTransId="{550A7591-A52B-4BFF-A983-938CAB26BAE8}"/>
    <dgm:cxn modelId="{70438E61-AA4B-4B20-A580-6FCEBEF78E6A}" type="presOf" srcId="{D4873E48-BF82-466B-BBFD-4AA5A6349FA0}" destId="{D72E446E-3D00-47EB-8748-EEAA84EC0A74}" srcOrd="0" destOrd="0" presId="urn:microsoft.com/office/officeart/2005/8/layout/radial6"/>
    <dgm:cxn modelId="{D4B6F59D-1904-4BC4-AE1C-4C3E4A730B0B}" type="presOf" srcId="{5BAFEFDE-1832-48B0-8F69-1E26CED3ED85}" destId="{66CF8547-E2C4-420E-942D-A74E1E88A2B7}" srcOrd="0" destOrd="0" presId="urn:microsoft.com/office/officeart/2005/8/layout/radial6"/>
    <dgm:cxn modelId="{EB83A7DC-BDE0-487F-A486-073B278253F4}" type="presOf" srcId="{112B66BF-4919-4434-A505-3BC60417EF9F}" destId="{5762A8A8-D14B-4798-98DA-2A3476C88575}" srcOrd="0" destOrd="0" presId="urn:microsoft.com/office/officeart/2005/8/layout/radial6"/>
    <dgm:cxn modelId="{0D2A4BB9-337D-4693-A933-5B1D9A0C2BA4}" srcId="{112B66BF-4919-4434-A505-3BC60417EF9F}" destId="{DF588A9F-A19F-4205-AAF2-30C19EBAA73F}" srcOrd="2" destOrd="0" parTransId="{006CE22B-B4AA-47A7-9DFF-B42147B6C855}" sibTransId="{322CE3DD-6DAB-42BF-9BF9-FFC4AAE95A54}"/>
    <dgm:cxn modelId="{C70B3299-59C1-4C70-A80C-8C45ED8A65A8}" type="presOf" srcId="{776350DB-8825-49B6-9CF5-09DFA7E252A9}" destId="{46E5EC6D-71DB-4025-A7C0-E1538F4C99CB}" srcOrd="0" destOrd="0" presId="urn:microsoft.com/office/officeart/2005/8/layout/radial6"/>
    <dgm:cxn modelId="{D14A0B1E-0DB5-4C37-9A75-523395A166AF}" type="presOf" srcId="{1BDC3234-C6E1-46B2-ACA8-977759A13BF8}" destId="{7E7F12C2-5CF8-4ADA-A9F4-2D019292C4E9}" srcOrd="0" destOrd="0" presId="urn:microsoft.com/office/officeart/2005/8/layout/radial6"/>
    <dgm:cxn modelId="{86B10417-C797-40D3-9E4C-66CE5FAEED78}" srcId="{7EF87C2D-DC34-4D9A-B8C0-70B48DF8DD02}" destId="{112B66BF-4919-4434-A505-3BC60417EF9F}" srcOrd="0" destOrd="0" parTransId="{ABE0AA46-90D9-428B-9E83-BCFAFB06225E}" sibTransId="{E8D431DC-45EA-4623-880E-43864A5B9E35}"/>
    <dgm:cxn modelId="{47C47CE5-11CA-4FB2-BCBB-D9D962BF1285}" type="presOf" srcId="{550A7591-A52B-4BFF-A983-938CAB26BAE8}" destId="{56CBE6E5-89C0-4A4A-8B73-A62DCF2F7CBE}" srcOrd="0" destOrd="0" presId="urn:microsoft.com/office/officeart/2005/8/layout/radial6"/>
    <dgm:cxn modelId="{06F34B0C-0020-4DFF-8E8B-E952AD751A38}" type="presOf" srcId="{7EF87C2D-DC34-4D9A-B8C0-70B48DF8DD02}" destId="{8E171708-D6DB-4BBA-9288-3246062AB4A6}" srcOrd="0" destOrd="0" presId="urn:microsoft.com/office/officeart/2005/8/layout/radial6"/>
    <dgm:cxn modelId="{3F7C7628-A441-44C2-A9C5-F5491AD5156C}" srcId="{112B66BF-4919-4434-A505-3BC60417EF9F}" destId="{5BAFEFDE-1832-48B0-8F69-1E26CED3ED85}" srcOrd="0" destOrd="0" parTransId="{C83993C3-A70C-4745-A76B-4215B8456EC2}" sibTransId="{1BDC3234-C6E1-46B2-ACA8-977759A13BF8}"/>
    <dgm:cxn modelId="{95E7D653-BAA7-4AFD-916D-778A79DBF4E5}" srcId="{112B66BF-4919-4434-A505-3BC60417EF9F}" destId="{9F6E70F7-FD3E-449A-9C41-EC39A1E983AC}" srcOrd="4" destOrd="0" parTransId="{F6ABA7BA-3728-450B-AFC1-375D81A4F589}" sibTransId="{D4873E48-BF82-466B-BBFD-4AA5A6349FA0}"/>
    <dgm:cxn modelId="{748DB93E-0F70-47EA-8213-47D01AF38AAA}" type="presOf" srcId="{7627D3C5-4D88-4691-9EC2-3C1776F6D4CC}" destId="{25AD8576-473C-4864-B159-2879434D1980}" srcOrd="0" destOrd="0" presId="urn:microsoft.com/office/officeart/2005/8/layout/radial6"/>
    <dgm:cxn modelId="{97712E7E-1802-43C0-8544-0007D8593CE8}" type="presOf" srcId="{322CE3DD-6DAB-42BF-9BF9-FFC4AAE95A54}" destId="{C61D5808-6267-4446-9C83-8C1A062DF2C5}" srcOrd="0" destOrd="0" presId="urn:microsoft.com/office/officeart/2005/8/layout/radial6"/>
    <dgm:cxn modelId="{1FBB9CBF-5691-49A4-91E8-32A48046FF33}" srcId="{112B66BF-4919-4434-A505-3BC60417EF9F}" destId="{776350DB-8825-49B6-9CF5-09DFA7E252A9}" srcOrd="1" destOrd="0" parTransId="{E8C95C3B-DCF3-4079-B6FB-2E08A931B502}" sibTransId="{0209CB8A-266C-4E62-BD42-E8DDEC278404}"/>
    <dgm:cxn modelId="{31E4FD8A-5EA8-455C-95B6-07ADD4DCAF62}" type="presParOf" srcId="{8E171708-D6DB-4BBA-9288-3246062AB4A6}" destId="{5762A8A8-D14B-4798-98DA-2A3476C88575}" srcOrd="0" destOrd="0" presId="urn:microsoft.com/office/officeart/2005/8/layout/radial6"/>
    <dgm:cxn modelId="{ECD69D9A-BD1C-4E66-9F6C-2255BA9204BC}" type="presParOf" srcId="{8E171708-D6DB-4BBA-9288-3246062AB4A6}" destId="{66CF8547-E2C4-420E-942D-A74E1E88A2B7}" srcOrd="1" destOrd="0" presId="urn:microsoft.com/office/officeart/2005/8/layout/radial6"/>
    <dgm:cxn modelId="{E00502F4-2291-43C1-A0C8-B2A1412D405B}" type="presParOf" srcId="{8E171708-D6DB-4BBA-9288-3246062AB4A6}" destId="{20BA4335-3C37-4C76-A9B2-FB0826B01589}" srcOrd="2" destOrd="0" presId="urn:microsoft.com/office/officeart/2005/8/layout/radial6"/>
    <dgm:cxn modelId="{D82FBA41-6F16-4C8A-9D73-675B81ADD2EF}" type="presParOf" srcId="{8E171708-D6DB-4BBA-9288-3246062AB4A6}" destId="{7E7F12C2-5CF8-4ADA-A9F4-2D019292C4E9}" srcOrd="3" destOrd="0" presId="urn:microsoft.com/office/officeart/2005/8/layout/radial6"/>
    <dgm:cxn modelId="{D7A5903B-7049-4038-9417-5073FAAC7868}" type="presParOf" srcId="{8E171708-D6DB-4BBA-9288-3246062AB4A6}" destId="{46E5EC6D-71DB-4025-A7C0-E1538F4C99CB}" srcOrd="4" destOrd="0" presId="urn:microsoft.com/office/officeart/2005/8/layout/radial6"/>
    <dgm:cxn modelId="{BD35F255-A6BC-4F1F-A94D-52C5A801ED46}" type="presParOf" srcId="{8E171708-D6DB-4BBA-9288-3246062AB4A6}" destId="{27595FB6-38E1-4FCC-AF3C-B41036486367}" srcOrd="5" destOrd="0" presId="urn:microsoft.com/office/officeart/2005/8/layout/radial6"/>
    <dgm:cxn modelId="{49504DC9-A999-4841-AFA3-1D19D53F2679}" type="presParOf" srcId="{8E171708-D6DB-4BBA-9288-3246062AB4A6}" destId="{AAA3271A-BA4D-449D-A234-0BF1E51EDD23}" srcOrd="6" destOrd="0" presId="urn:microsoft.com/office/officeart/2005/8/layout/radial6"/>
    <dgm:cxn modelId="{57266BAC-E8F9-4E92-B2F9-F41C5899CDF9}" type="presParOf" srcId="{8E171708-D6DB-4BBA-9288-3246062AB4A6}" destId="{8AE416B2-E9A5-4002-935C-FFEA60E78EAA}" srcOrd="7" destOrd="0" presId="urn:microsoft.com/office/officeart/2005/8/layout/radial6"/>
    <dgm:cxn modelId="{80EE30F0-26A7-47DF-9592-58FA287EF7EC}" type="presParOf" srcId="{8E171708-D6DB-4BBA-9288-3246062AB4A6}" destId="{1B33D64E-232D-486F-A1DE-17AFBC0005F5}" srcOrd="8" destOrd="0" presId="urn:microsoft.com/office/officeart/2005/8/layout/radial6"/>
    <dgm:cxn modelId="{991D1171-15FE-478C-B436-8FCAC07F3AA8}" type="presParOf" srcId="{8E171708-D6DB-4BBA-9288-3246062AB4A6}" destId="{C61D5808-6267-4446-9C83-8C1A062DF2C5}" srcOrd="9" destOrd="0" presId="urn:microsoft.com/office/officeart/2005/8/layout/radial6"/>
    <dgm:cxn modelId="{3932981A-8910-471B-B145-DE7C3437D914}" type="presParOf" srcId="{8E171708-D6DB-4BBA-9288-3246062AB4A6}" destId="{25AD8576-473C-4864-B159-2879434D1980}" srcOrd="10" destOrd="0" presId="urn:microsoft.com/office/officeart/2005/8/layout/radial6"/>
    <dgm:cxn modelId="{706A4882-F589-4887-8D75-B118FA6B9415}" type="presParOf" srcId="{8E171708-D6DB-4BBA-9288-3246062AB4A6}" destId="{96559CB5-432D-466E-9208-8787E0561066}" srcOrd="11" destOrd="0" presId="urn:microsoft.com/office/officeart/2005/8/layout/radial6"/>
    <dgm:cxn modelId="{0B76EE2E-4FAF-412B-B15D-53A89548C71C}" type="presParOf" srcId="{8E171708-D6DB-4BBA-9288-3246062AB4A6}" destId="{56CBE6E5-89C0-4A4A-8B73-A62DCF2F7CBE}" srcOrd="12" destOrd="0" presId="urn:microsoft.com/office/officeart/2005/8/layout/radial6"/>
    <dgm:cxn modelId="{1C0FCA1A-BA98-4861-B8E0-E5CE91EB3ADF}" type="presParOf" srcId="{8E171708-D6DB-4BBA-9288-3246062AB4A6}" destId="{5F792B03-586B-471A-A0FF-D7A0E75FECBE}" srcOrd="13" destOrd="0" presId="urn:microsoft.com/office/officeart/2005/8/layout/radial6"/>
    <dgm:cxn modelId="{29CB3045-62B2-4A2F-9BC5-5C18011BFA21}" type="presParOf" srcId="{8E171708-D6DB-4BBA-9288-3246062AB4A6}" destId="{58939984-AF45-41AC-886F-090EFABDA720}" srcOrd="14" destOrd="0" presId="urn:microsoft.com/office/officeart/2005/8/layout/radial6"/>
    <dgm:cxn modelId="{815B963D-12CC-4313-BF1F-DF302AC3193E}" type="presParOf" srcId="{8E171708-D6DB-4BBA-9288-3246062AB4A6}" destId="{D72E446E-3D00-47EB-8748-EEAA84EC0A74}" srcOrd="15" destOrd="0" presId="urn:microsoft.com/office/officeart/2005/8/layout/radial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55BCE0-5BD1-4725-83F1-A650572DE59A}" type="doc">
      <dgm:prSet loTypeId="urn:microsoft.com/office/officeart/2005/8/layout/pyramid3" loCatId="pyramid" qsTypeId="urn:microsoft.com/office/officeart/2005/8/quickstyle/simple5" qsCatId="simple" csTypeId="urn:microsoft.com/office/officeart/2005/8/colors/accent0_2" csCatId="mainScheme" phldr="1"/>
      <dgm:spPr/>
    </dgm:pt>
    <dgm:pt modelId="{8DB40647-B935-45E5-BF03-A471A1F0FC0D}">
      <dgm:prSet phldrT="[文本]" custT="1"/>
      <dgm:spPr>
        <a:solidFill>
          <a:srgbClr val="0070C0"/>
        </a:solidFill>
      </dgm:spPr>
      <dgm:t>
        <a:bodyPr/>
        <a:lstStyle/>
        <a:p>
          <a:r>
            <a:rPr lang="zh-CN" altLang="en-US" sz="1050" dirty="0" smtClean="0">
              <a:latin typeface="Arial" panose="020B0604020202020204" pitchFamily="34" charset="0"/>
              <a:ea typeface="+mn-ea"/>
              <a:cs typeface="Arial" panose="020B0604020202020204" pitchFamily="34" charset="0"/>
            </a:rPr>
            <a:t>实践学习 </a:t>
          </a:r>
          <a:endParaRPr lang="en-US" altLang="zh-CN" sz="1050" dirty="0" smtClean="0">
            <a:latin typeface="Arial" panose="020B0604020202020204" pitchFamily="34" charset="0"/>
            <a:ea typeface="+mn-ea"/>
            <a:cs typeface="Arial" panose="020B0604020202020204" pitchFamily="34" charset="0"/>
          </a:endParaRPr>
        </a:p>
        <a:p>
          <a:r>
            <a:rPr lang="en-US" altLang="zh-CN" sz="1050" dirty="0" smtClean="0">
              <a:latin typeface="Arial" panose="020B0604020202020204" pitchFamily="34" charset="0"/>
              <a:ea typeface="+mn-ea"/>
              <a:cs typeface="Arial" panose="020B0604020202020204" pitchFamily="34" charset="0"/>
            </a:rPr>
            <a:t>75%</a:t>
          </a:r>
          <a:endParaRPr lang="zh-CN" altLang="en-US" sz="1050" dirty="0">
            <a:latin typeface="Arial" panose="020B0604020202020204" pitchFamily="34" charset="0"/>
            <a:ea typeface="+mn-ea"/>
            <a:cs typeface="Arial" panose="020B0604020202020204" pitchFamily="34" charset="0"/>
          </a:endParaRPr>
        </a:p>
      </dgm:t>
    </dgm:pt>
    <dgm:pt modelId="{3223591C-6849-4789-811F-95C41C26BD86}" cxnId="{DA99DE8B-E79A-433E-A868-D9DD8933CD5C}" type="parTrans">
      <dgm:prSet/>
      <dgm:spPr/>
      <dgm:t>
        <a:bodyPr/>
        <a:lstStyle/>
        <a:p>
          <a:endParaRPr lang="zh-CN" altLang="en-US" sz="1050">
            <a:latin typeface="+mn-ea"/>
            <a:ea typeface="+mn-ea"/>
          </a:endParaRPr>
        </a:p>
      </dgm:t>
    </dgm:pt>
    <dgm:pt modelId="{A73177C1-70D7-4099-A8B0-CB37A678C0E2}" cxnId="{DA99DE8B-E79A-433E-A868-D9DD8933CD5C}" type="sibTrans">
      <dgm:prSet/>
      <dgm:spPr/>
      <dgm:t>
        <a:bodyPr/>
        <a:lstStyle/>
        <a:p>
          <a:endParaRPr lang="zh-CN" altLang="en-US" sz="1050">
            <a:latin typeface="+mn-ea"/>
            <a:ea typeface="+mn-ea"/>
          </a:endParaRPr>
        </a:p>
      </dgm:t>
    </dgm:pt>
    <dgm:pt modelId="{92BBC8E3-B6C5-42E6-A904-E9B68A9733F7}">
      <dgm:prSet phldrT="[文本]" custT="1"/>
      <dgm:spPr>
        <a:solidFill>
          <a:srgbClr val="9999FF"/>
        </a:solidFill>
      </dgm:spPr>
      <dgm:t>
        <a:bodyPr/>
        <a:lstStyle/>
        <a:p>
          <a:r>
            <a:rPr lang="zh-CN" altLang="en-US" sz="1050" dirty="0" smtClean="0">
              <a:latin typeface="Arial" panose="020B0604020202020204" pitchFamily="34" charset="0"/>
              <a:ea typeface="+mn-ea"/>
              <a:cs typeface="Arial" panose="020B0604020202020204" pitchFamily="34" charset="0"/>
            </a:rPr>
            <a:t>小组讨论学习 </a:t>
          </a:r>
          <a:endParaRPr lang="en-US" altLang="zh-CN" sz="1050" dirty="0" smtClean="0">
            <a:latin typeface="Arial" panose="020B0604020202020204" pitchFamily="34" charset="0"/>
            <a:ea typeface="+mn-ea"/>
            <a:cs typeface="Arial" panose="020B0604020202020204" pitchFamily="34" charset="0"/>
          </a:endParaRPr>
        </a:p>
        <a:p>
          <a:r>
            <a:rPr lang="en-US" altLang="zh-CN" sz="1050" dirty="0" smtClean="0">
              <a:latin typeface="Arial" panose="020B0604020202020204" pitchFamily="34" charset="0"/>
              <a:ea typeface="+mn-ea"/>
              <a:cs typeface="Arial" panose="020B0604020202020204" pitchFamily="34" charset="0"/>
            </a:rPr>
            <a:t>50%</a:t>
          </a:r>
          <a:endParaRPr lang="zh-CN" altLang="en-US" sz="1050" dirty="0">
            <a:latin typeface="Arial" panose="020B0604020202020204" pitchFamily="34" charset="0"/>
            <a:ea typeface="+mn-ea"/>
            <a:cs typeface="Arial" panose="020B0604020202020204" pitchFamily="34" charset="0"/>
          </a:endParaRPr>
        </a:p>
      </dgm:t>
    </dgm:pt>
    <dgm:pt modelId="{D25AF50E-1FBF-48BD-87C6-57857E9372E7}" cxnId="{6C1F4DF9-47A8-4F70-8CA0-1ED351924069}" type="parTrans">
      <dgm:prSet/>
      <dgm:spPr/>
      <dgm:t>
        <a:bodyPr/>
        <a:lstStyle/>
        <a:p>
          <a:endParaRPr lang="zh-CN" altLang="en-US" sz="1050">
            <a:latin typeface="+mn-ea"/>
            <a:ea typeface="+mn-ea"/>
          </a:endParaRPr>
        </a:p>
      </dgm:t>
    </dgm:pt>
    <dgm:pt modelId="{E9EEA586-6B68-422E-929C-8A57C2971A87}" cxnId="{6C1F4DF9-47A8-4F70-8CA0-1ED351924069}" type="sibTrans">
      <dgm:prSet/>
      <dgm:spPr/>
      <dgm:t>
        <a:bodyPr/>
        <a:lstStyle/>
        <a:p>
          <a:endParaRPr lang="zh-CN" altLang="en-US" sz="1050">
            <a:latin typeface="+mn-ea"/>
            <a:ea typeface="+mn-ea"/>
          </a:endParaRPr>
        </a:p>
      </dgm:t>
    </dgm:pt>
    <dgm:pt modelId="{FA3FF7E7-9550-400B-9BB9-9D6FDA7B8F8D}">
      <dgm:prSet custT="1"/>
      <dgm:spPr>
        <a:solidFill>
          <a:srgbClr val="00B0F0"/>
        </a:solidFill>
      </dgm:spPr>
      <dgm:t>
        <a:bodyPr/>
        <a:lstStyle/>
        <a:p>
          <a:r>
            <a:rPr lang="zh-CN" altLang="en-US" sz="1050" dirty="0" smtClean="0">
              <a:latin typeface="Arial" panose="020B0604020202020204" pitchFamily="34" charset="0"/>
              <a:ea typeface="+mn-ea"/>
              <a:cs typeface="Arial" panose="020B0604020202020204" pitchFamily="34" charset="0"/>
            </a:rPr>
            <a:t>示范学习</a:t>
          </a:r>
          <a:endParaRPr lang="en-US" altLang="zh-CN" sz="1050" dirty="0" smtClean="0">
            <a:latin typeface="Arial" panose="020B0604020202020204" pitchFamily="34" charset="0"/>
            <a:ea typeface="+mn-ea"/>
            <a:cs typeface="Arial" panose="020B0604020202020204" pitchFamily="34" charset="0"/>
          </a:endParaRPr>
        </a:p>
        <a:p>
          <a:r>
            <a:rPr lang="en-US" altLang="zh-CN" sz="1050" dirty="0" smtClean="0">
              <a:latin typeface="Arial" panose="020B0604020202020204" pitchFamily="34" charset="0"/>
              <a:ea typeface="+mn-ea"/>
              <a:cs typeface="Arial" panose="020B0604020202020204" pitchFamily="34" charset="0"/>
            </a:rPr>
            <a:t>30%</a:t>
          </a:r>
          <a:endParaRPr lang="zh-CN" altLang="en-US" sz="1050" dirty="0">
            <a:latin typeface="Arial" panose="020B0604020202020204" pitchFamily="34" charset="0"/>
            <a:ea typeface="+mn-ea"/>
            <a:cs typeface="Arial" panose="020B0604020202020204" pitchFamily="34" charset="0"/>
          </a:endParaRPr>
        </a:p>
      </dgm:t>
    </dgm:pt>
    <dgm:pt modelId="{005A0E44-59DB-4F31-8495-90AEEFD76FA7}" cxnId="{77AF577E-5B6C-4411-A3D0-896E9E17735A}" type="parTrans">
      <dgm:prSet/>
      <dgm:spPr/>
      <dgm:t>
        <a:bodyPr/>
        <a:lstStyle/>
        <a:p>
          <a:endParaRPr lang="zh-CN" altLang="en-US" sz="1050">
            <a:latin typeface="+mn-ea"/>
            <a:ea typeface="+mn-ea"/>
          </a:endParaRPr>
        </a:p>
      </dgm:t>
    </dgm:pt>
    <dgm:pt modelId="{9C6FEEF8-E150-427B-9754-79F9C86F0EAA}" cxnId="{77AF577E-5B6C-4411-A3D0-896E9E17735A}" type="sibTrans">
      <dgm:prSet/>
      <dgm:spPr/>
      <dgm:t>
        <a:bodyPr/>
        <a:lstStyle/>
        <a:p>
          <a:endParaRPr lang="zh-CN" altLang="en-US" sz="1050">
            <a:latin typeface="+mn-ea"/>
            <a:ea typeface="+mn-ea"/>
          </a:endParaRPr>
        </a:p>
      </dgm:t>
    </dgm:pt>
    <dgm:pt modelId="{AF6C825F-9231-4AC4-951E-D3B952E2A010}">
      <dgm:prSet custT="1"/>
      <dgm:spPr>
        <a:solidFill>
          <a:schemeClr val="accent2">
            <a:lumMod val="75000"/>
          </a:schemeClr>
        </a:solidFill>
      </dgm:spPr>
      <dgm:t>
        <a:bodyPr/>
        <a:lstStyle/>
        <a:p>
          <a:r>
            <a:rPr lang="zh-CN" altLang="en-US" sz="1050" dirty="0" smtClean="0">
              <a:latin typeface="Arial" panose="020B0604020202020204" pitchFamily="34" charset="0"/>
              <a:ea typeface="+mn-ea"/>
              <a:cs typeface="Arial" panose="020B0604020202020204" pitchFamily="34" charset="0"/>
            </a:rPr>
            <a:t>声音图片学习</a:t>
          </a:r>
          <a:endParaRPr lang="en-US" altLang="zh-CN" sz="1050" dirty="0" smtClean="0">
            <a:latin typeface="Arial" panose="020B0604020202020204" pitchFamily="34" charset="0"/>
            <a:ea typeface="+mn-ea"/>
            <a:cs typeface="Arial" panose="020B0604020202020204" pitchFamily="34" charset="0"/>
          </a:endParaRPr>
        </a:p>
        <a:p>
          <a:r>
            <a:rPr lang="en-US" altLang="zh-CN" sz="1050" dirty="0" smtClean="0">
              <a:latin typeface="Arial" panose="020B0604020202020204" pitchFamily="34" charset="0"/>
              <a:ea typeface="+mn-ea"/>
              <a:cs typeface="Arial" panose="020B0604020202020204" pitchFamily="34" charset="0"/>
            </a:rPr>
            <a:t>20%</a:t>
          </a:r>
          <a:endParaRPr lang="zh-CN" altLang="en-US" sz="1050" dirty="0">
            <a:latin typeface="Arial" panose="020B0604020202020204" pitchFamily="34" charset="0"/>
            <a:ea typeface="+mn-ea"/>
            <a:cs typeface="Arial" panose="020B0604020202020204" pitchFamily="34" charset="0"/>
          </a:endParaRPr>
        </a:p>
      </dgm:t>
    </dgm:pt>
    <dgm:pt modelId="{2C54C702-D14D-4E3B-AB9B-BB23D8936FCC}" cxnId="{FA2595D0-D80C-4CF8-933D-EF0BA9923F05}" type="parTrans">
      <dgm:prSet/>
      <dgm:spPr/>
      <dgm:t>
        <a:bodyPr/>
        <a:lstStyle/>
        <a:p>
          <a:endParaRPr lang="zh-CN" altLang="en-US" sz="1050">
            <a:latin typeface="+mn-ea"/>
            <a:ea typeface="+mn-ea"/>
          </a:endParaRPr>
        </a:p>
      </dgm:t>
    </dgm:pt>
    <dgm:pt modelId="{481D13B5-4441-465F-BFD6-D7B9ECC765C3}" cxnId="{FA2595D0-D80C-4CF8-933D-EF0BA9923F05}" type="sibTrans">
      <dgm:prSet/>
      <dgm:spPr/>
      <dgm:t>
        <a:bodyPr/>
        <a:lstStyle/>
        <a:p>
          <a:endParaRPr lang="zh-CN" altLang="en-US" sz="1050">
            <a:latin typeface="+mn-ea"/>
            <a:ea typeface="+mn-ea"/>
          </a:endParaRPr>
        </a:p>
      </dgm:t>
    </dgm:pt>
    <dgm:pt modelId="{13A2E085-63B9-4DF8-88C7-6CAE86795F79}">
      <dgm:prSet custT="1"/>
      <dgm:spPr>
        <a:solidFill>
          <a:schemeClr val="accent5">
            <a:lumMod val="90000"/>
          </a:schemeClr>
        </a:solidFill>
      </dgm:spPr>
      <dgm:t>
        <a:bodyPr/>
        <a:lstStyle/>
        <a:p>
          <a:r>
            <a:rPr lang="zh-CN" altLang="en-US" sz="1050" dirty="0" smtClean="0">
              <a:latin typeface="Arial" panose="020B0604020202020204" pitchFamily="34" charset="0"/>
              <a:ea typeface="+mn-ea"/>
              <a:cs typeface="Arial" panose="020B0604020202020204" pitchFamily="34" charset="0"/>
            </a:rPr>
            <a:t>阅读</a:t>
          </a:r>
          <a:r>
            <a:rPr lang="en-US" altLang="zh-CN" sz="1050" dirty="0" smtClean="0">
              <a:latin typeface="Arial" panose="020B0604020202020204" pitchFamily="34" charset="0"/>
              <a:ea typeface="+mn-ea"/>
              <a:cs typeface="Arial" panose="020B0604020202020204" pitchFamily="34" charset="0"/>
            </a:rPr>
            <a:t>10%</a:t>
          </a:r>
          <a:endParaRPr lang="zh-CN" altLang="en-US" sz="1050" dirty="0">
            <a:latin typeface="Arial" panose="020B0604020202020204" pitchFamily="34" charset="0"/>
            <a:ea typeface="+mn-ea"/>
            <a:cs typeface="Arial" panose="020B0604020202020204" pitchFamily="34" charset="0"/>
          </a:endParaRPr>
        </a:p>
      </dgm:t>
    </dgm:pt>
    <dgm:pt modelId="{7C78A238-8402-4FE9-9AB1-8846426C451A}" cxnId="{E6EB1C8C-DDC2-47B1-8EC6-BB57767E12C7}" type="parTrans">
      <dgm:prSet/>
      <dgm:spPr/>
      <dgm:t>
        <a:bodyPr/>
        <a:lstStyle/>
        <a:p>
          <a:endParaRPr lang="zh-CN" altLang="en-US" sz="1050">
            <a:latin typeface="+mn-ea"/>
            <a:ea typeface="+mn-ea"/>
          </a:endParaRPr>
        </a:p>
      </dgm:t>
    </dgm:pt>
    <dgm:pt modelId="{F47F0A03-1B38-4B60-A544-18D5FCF326D0}" cxnId="{E6EB1C8C-DDC2-47B1-8EC6-BB57767E12C7}" type="sibTrans">
      <dgm:prSet/>
      <dgm:spPr/>
      <dgm:t>
        <a:bodyPr/>
        <a:lstStyle/>
        <a:p>
          <a:endParaRPr lang="zh-CN" altLang="en-US" sz="1050">
            <a:latin typeface="+mn-ea"/>
            <a:ea typeface="+mn-ea"/>
          </a:endParaRPr>
        </a:p>
      </dgm:t>
    </dgm:pt>
    <dgm:pt modelId="{8F48E4A9-D47C-4637-AB98-F13CC1995826}">
      <dgm:prSet custT="1"/>
      <dgm:spPr>
        <a:solidFill>
          <a:srgbClr val="FFFF00"/>
        </a:solidFill>
      </dgm:spPr>
      <dgm:t>
        <a:bodyPr/>
        <a:lstStyle/>
        <a:p>
          <a:r>
            <a:rPr lang="zh-CN" altLang="en-US" sz="1050" dirty="0" smtClean="0">
              <a:latin typeface="Arial" panose="020B0604020202020204" pitchFamily="34" charset="0"/>
              <a:ea typeface="+mn-ea"/>
              <a:cs typeface="Arial" panose="020B0604020202020204" pitchFamily="34" charset="0"/>
            </a:rPr>
            <a:t>听讲</a:t>
          </a:r>
          <a:r>
            <a:rPr lang="en-US" altLang="zh-CN" sz="1050" dirty="0" smtClean="0">
              <a:latin typeface="Arial" panose="020B0604020202020204" pitchFamily="34" charset="0"/>
              <a:ea typeface="+mn-ea"/>
              <a:cs typeface="Arial" panose="020B0604020202020204" pitchFamily="34" charset="0"/>
            </a:rPr>
            <a:t>5%</a:t>
          </a:r>
          <a:endParaRPr lang="zh-CN" altLang="en-US" sz="1050" dirty="0">
            <a:latin typeface="Arial" panose="020B0604020202020204" pitchFamily="34" charset="0"/>
            <a:ea typeface="+mn-ea"/>
            <a:cs typeface="Arial" panose="020B0604020202020204" pitchFamily="34" charset="0"/>
          </a:endParaRPr>
        </a:p>
      </dgm:t>
    </dgm:pt>
    <dgm:pt modelId="{F9CF5556-6E77-4BF7-AAFB-7348D6EE4A0B}" cxnId="{B44DAA4F-372E-4A63-8D2B-1F549584F6DC}" type="parTrans">
      <dgm:prSet/>
      <dgm:spPr/>
      <dgm:t>
        <a:bodyPr/>
        <a:lstStyle/>
        <a:p>
          <a:endParaRPr lang="zh-CN" altLang="en-US" sz="1050">
            <a:latin typeface="+mn-ea"/>
            <a:ea typeface="+mn-ea"/>
          </a:endParaRPr>
        </a:p>
      </dgm:t>
    </dgm:pt>
    <dgm:pt modelId="{02E12913-CD8C-4668-8C91-4710BFB7A456}" cxnId="{B44DAA4F-372E-4A63-8D2B-1F549584F6DC}" type="sibTrans">
      <dgm:prSet/>
      <dgm:spPr/>
      <dgm:t>
        <a:bodyPr/>
        <a:lstStyle/>
        <a:p>
          <a:endParaRPr lang="zh-CN" altLang="en-US" sz="1050">
            <a:latin typeface="+mn-ea"/>
            <a:ea typeface="+mn-ea"/>
          </a:endParaRPr>
        </a:p>
      </dgm:t>
    </dgm:pt>
    <dgm:pt modelId="{F8738B6B-7829-4FFC-A9FE-3FCAAE25BF56}">
      <dgm:prSet phldrT="[文本]" custT="1"/>
      <dgm:spPr>
        <a:solidFill>
          <a:srgbClr val="00B050"/>
        </a:solidFill>
        <a:ln>
          <a:solidFill>
            <a:srgbClr val="33CC33"/>
          </a:solidFill>
        </a:ln>
      </dgm:spPr>
      <dgm:t>
        <a:bodyPr/>
        <a:lstStyle/>
        <a:p>
          <a:r>
            <a:rPr lang="zh-CN" altLang="en-US" sz="1050" dirty="0" smtClean="0">
              <a:latin typeface="Arial" panose="020B0604020202020204" pitchFamily="34" charset="0"/>
              <a:ea typeface="+mn-ea"/>
              <a:cs typeface="Arial" panose="020B0604020202020204" pitchFamily="34" charset="0"/>
            </a:rPr>
            <a:t>教别人</a:t>
          </a:r>
          <a:endParaRPr lang="en-US" altLang="zh-CN" sz="1050" dirty="0" smtClean="0">
            <a:latin typeface="Arial" panose="020B0604020202020204" pitchFamily="34" charset="0"/>
            <a:ea typeface="+mn-ea"/>
            <a:cs typeface="Arial" panose="020B0604020202020204" pitchFamily="34" charset="0"/>
          </a:endParaRPr>
        </a:p>
        <a:p>
          <a:r>
            <a:rPr lang="en-US" altLang="zh-CN" sz="1050" dirty="0" smtClean="0">
              <a:latin typeface="Arial" panose="020B0604020202020204" pitchFamily="34" charset="0"/>
              <a:ea typeface="+mn-ea"/>
              <a:cs typeface="Arial" panose="020B0604020202020204" pitchFamily="34" charset="0"/>
            </a:rPr>
            <a:t>90%</a:t>
          </a:r>
          <a:endParaRPr lang="zh-CN" altLang="en-US" sz="1050" dirty="0">
            <a:latin typeface="Arial" panose="020B0604020202020204" pitchFamily="34" charset="0"/>
            <a:ea typeface="+mn-ea"/>
            <a:cs typeface="Arial" panose="020B0604020202020204" pitchFamily="34" charset="0"/>
          </a:endParaRPr>
        </a:p>
      </dgm:t>
    </dgm:pt>
    <dgm:pt modelId="{EB907C8A-172D-4621-83F0-C573249D36EF}" cxnId="{8FCCD1B8-B76B-47C5-A935-89684AF13605}" type="sibTrans">
      <dgm:prSet/>
      <dgm:spPr/>
      <dgm:t>
        <a:bodyPr/>
        <a:lstStyle/>
        <a:p>
          <a:endParaRPr lang="zh-CN" altLang="en-US" sz="1050">
            <a:latin typeface="+mn-ea"/>
            <a:ea typeface="+mn-ea"/>
          </a:endParaRPr>
        </a:p>
      </dgm:t>
    </dgm:pt>
    <dgm:pt modelId="{AF5D6D67-6B77-42EC-999F-581E434BC9A4}" cxnId="{8FCCD1B8-B76B-47C5-A935-89684AF13605}" type="parTrans">
      <dgm:prSet/>
      <dgm:spPr/>
      <dgm:t>
        <a:bodyPr/>
        <a:lstStyle/>
        <a:p>
          <a:endParaRPr lang="zh-CN" altLang="en-US" sz="1050">
            <a:latin typeface="+mn-ea"/>
            <a:ea typeface="+mn-ea"/>
          </a:endParaRPr>
        </a:p>
      </dgm:t>
    </dgm:pt>
    <dgm:pt modelId="{AB2C7202-7079-4C4D-B975-668F02DE791E}" type="pres">
      <dgm:prSet presAssocID="{9A55BCE0-5BD1-4725-83F1-A650572DE59A}" presName="Name0" presStyleCnt="0">
        <dgm:presLayoutVars>
          <dgm:dir/>
          <dgm:animLvl val="lvl"/>
          <dgm:resizeHandles val="exact"/>
        </dgm:presLayoutVars>
      </dgm:prSet>
      <dgm:spPr/>
    </dgm:pt>
    <dgm:pt modelId="{F1FDB1F5-9F35-41AD-A5FC-62DA016A83CB}" type="pres">
      <dgm:prSet presAssocID="{F8738B6B-7829-4FFC-A9FE-3FCAAE25BF56}" presName="Name8" presStyleCnt="0"/>
      <dgm:spPr/>
    </dgm:pt>
    <dgm:pt modelId="{80EC7006-6149-4E57-BB76-39630B86B6A0}" type="pres">
      <dgm:prSet presAssocID="{F8738B6B-7829-4FFC-A9FE-3FCAAE25BF56}" presName="level" presStyleLbl="node1" presStyleIdx="0" presStyleCnt="7">
        <dgm:presLayoutVars>
          <dgm:chMax val="1"/>
          <dgm:bulletEnabled val="1"/>
        </dgm:presLayoutVars>
      </dgm:prSet>
      <dgm:spPr/>
      <dgm:t>
        <a:bodyPr/>
        <a:lstStyle/>
        <a:p>
          <a:endParaRPr lang="zh-CN" altLang="en-US"/>
        </a:p>
      </dgm:t>
    </dgm:pt>
    <dgm:pt modelId="{E9B2515E-9E3C-4173-AF01-C1959EE6ADC3}" type="pres">
      <dgm:prSet presAssocID="{F8738B6B-7829-4FFC-A9FE-3FCAAE25BF56}" presName="levelTx" presStyleLbl="revTx" presStyleIdx="0" presStyleCnt="0">
        <dgm:presLayoutVars>
          <dgm:chMax val="1"/>
          <dgm:bulletEnabled val="1"/>
        </dgm:presLayoutVars>
      </dgm:prSet>
      <dgm:spPr/>
      <dgm:t>
        <a:bodyPr/>
        <a:lstStyle/>
        <a:p>
          <a:endParaRPr lang="zh-CN" altLang="en-US"/>
        </a:p>
      </dgm:t>
    </dgm:pt>
    <dgm:pt modelId="{7BEEAD4F-D7AF-4604-A0CA-9850CFEC98A9}" type="pres">
      <dgm:prSet presAssocID="{8DB40647-B935-45E5-BF03-A471A1F0FC0D}" presName="Name8" presStyleCnt="0"/>
      <dgm:spPr/>
    </dgm:pt>
    <dgm:pt modelId="{087EB8D2-404F-4092-81D7-718B6C4BBDDA}" type="pres">
      <dgm:prSet presAssocID="{8DB40647-B935-45E5-BF03-A471A1F0FC0D}" presName="level" presStyleLbl="node1" presStyleIdx="1" presStyleCnt="7" custLinFactNeighborY="3656">
        <dgm:presLayoutVars>
          <dgm:chMax val="1"/>
          <dgm:bulletEnabled val="1"/>
        </dgm:presLayoutVars>
      </dgm:prSet>
      <dgm:spPr/>
      <dgm:t>
        <a:bodyPr/>
        <a:lstStyle/>
        <a:p>
          <a:endParaRPr lang="zh-CN" altLang="en-US"/>
        </a:p>
      </dgm:t>
    </dgm:pt>
    <dgm:pt modelId="{2A882C03-C7CF-479B-8191-211DF72620DF}" type="pres">
      <dgm:prSet presAssocID="{8DB40647-B935-45E5-BF03-A471A1F0FC0D}" presName="levelTx" presStyleLbl="revTx" presStyleIdx="0" presStyleCnt="0">
        <dgm:presLayoutVars>
          <dgm:chMax val="1"/>
          <dgm:bulletEnabled val="1"/>
        </dgm:presLayoutVars>
      </dgm:prSet>
      <dgm:spPr/>
      <dgm:t>
        <a:bodyPr/>
        <a:lstStyle/>
        <a:p>
          <a:endParaRPr lang="zh-CN" altLang="en-US"/>
        </a:p>
      </dgm:t>
    </dgm:pt>
    <dgm:pt modelId="{105B57AC-2ABE-42FD-8ABD-087FF2A025E3}" type="pres">
      <dgm:prSet presAssocID="{92BBC8E3-B6C5-42E6-A904-E9B68A9733F7}" presName="Name8" presStyleCnt="0"/>
      <dgm:spPr/>
    </dgm:pt>
    <dgm:pt modelId="{A050DF95-02B0-416B-AFAD-6B530D8C7780}" type="pres">
      <dgm:prSet presAssocID="{92BBC8E3-B6C5-42E6-A904-E9B68A9733F7}" presName="level" presStyleLbl="node1" presStyleIdx="2" presStyleCnt="7">
        <dgm:presLayoutVars>
          <dgm:chMax val="1"/>
          <dgm:bulletEnabled val="1"/>
        </dgm:presLayoutVars>
      </dgm:prSet>
      <dgm:spPr/>
      <dgm:t>
        <a:bodyPr/>
        <a:lstStyle/>
        <a:p>
          <a:endParaRPr lang="zh-CN" altLang="en-US"/>
        </a:p>
      </dgm:t>
    </dgm:pt>
    <dgm:pt modelId="{57C7C1F8-1501-41CC-A0D7-7CE15D3EFA18}" type="pres">
      <dgm:prSet presAssocID="{92BBC8E3-B6C5-42E6-A904-E9B68A9733F7}" presName="levelTx" presStyleLbl="revTx" presStyleIdx="0" presStyleCnt="0">
        <dgm:presLayoutVars>
          <dgm:chMax val="1"/>
          <dgm:bulletEnabled val="1"/>
        </dgm:presLayoutVars>
      </dgm:prSet>
      <dgm:spPr/>
      <dgm:t>
        <a:bodyPr/>
        <a:lstStyle/>
        <a:p>
          <a:endParaRPr lang="zh-CN" altLang="en-US"/>
        </a:p>
      </dgm:t>
    </dgm:pt>
    <dgm:pt modelId="{53A8B1B0-04ED-4F85-872E-A580044BE0D8}" type="pres">
      <dgm:prSet presAssocID="{FA3FF7E7-9550-400B-9BB9-9D6FDA7B8F8D}" presName="Name8" presStyleCnt="0"/>
      <dgm:spPr/>
    </dgm:pt>
    <dgm:pt modelId="{00EA8515-8230-41E6-BC37-69DE55644361}" type="pres">
      <dgm:prSet presAssocID="{FA3FF7E7-9550-400B-9BB9-9D6FDA7B8F8D}" presName="level" presStyleLbl="node1" presStyleIdx="3" presStyleCnt="7">
        <dgm:presLayoutVars>
          <dgm:chMax val="1"/>
          <dgm:bulletEnabled val="1"/>
        </dgm:presLayoutVars>
      </dgm:prSet>
      <dgm:spPr/>
      <dgm:t>
        <a:bodyPr/>
        <a:lstStyle/>
        <a:p>
          <a:endParaRPr lang="zh-CN" altLang="en-US"/>
        </a:p>
      </dgm:t>
    </dgm:pt>
    <dgm:pt modelId="{2B651DD7-71FC-43B5-B98F-F8F85933DEB2}" type="pres">
      <dgm:prSet presAssocID="{FA3FF7E7-9550-400B-9BB9-9D6FDA7B8F8D}" presName="levelTx" presStyleLbl="revTx" presStyleIdx="0" presStyleCnt="0">
        <dgm:presLayoutVars>
          <dgm:chMax val="1"/>
          <dgm:bulletEnabled val="1"/>
        </dgm:presLayoutVars>
      </dgm:prSet>
      <dgm:spPr/>
      <dgm:t>
        <a:bodyPr/>
        <a:lstStyle/>
        <a:p>
          <a:endParaRPr lang="zh-CN" altLang="en-US"/>
        </a:p>
      </dgm:t>
    </dgm:pt>
    <dgm:pt modelId="{36C906C5-6945-41D2-9E43-DD5A2BD41F32}" type="pres">
      <dgm:prSet presAssocID="{AF6C825F-9231-4AC4-951E-D3B952E2A010}" presName="Name8" presStyleCnt="0"/>
      <dgm:spPr/>
    </dgm:pt>
    <dgm:pt modelId="{7022642D-B357-4BC4-B7C7-DBFB30A06531}" type="pres">
      <dgm:prSet presAssocID="{AF6C825F-9231-4AC4-951E-D3B952E2A010}" presName="level" presStyleLbl="node1" presStyleIdx="4" presStyleCnt="7">
        <dgm:presLayoutVars>
          <dgm:chMax val="1"/>
          <dgm:bulletEnabled val="1"/>
        </dgm:presLayoutVars>
      </dgm:prSet>
      <dgm:spPr/>
      <dgm:t>
        <a:bodyPr/>
        <a:lstStyle/>
        <a:p>
          <a:endParaRPr lang="zh-CN" altLang="en-US"/>
        </a:p>
      </dgm:t>
    </dgm:pt>
    <dgm:pt modelId="{8106DF0F-F782-4047-85B7-F73904CA6DFA}" type="pres">
      <dgm:prSet presAssocID="{AF6C825F-9231-4AC4-951E-D3B952E2A010}" presName="levelTx" presStyleLbl="revTx" presStyleIdx="0" presStyleCnt="0">
        <dgm:presLayoutVars>
          <dgm:chMax val="1"/>
          <dgm:bulletEnabled val="1"/>
        </dgm:presLayoutVars>
      </dgm:prSet>
      <dgm:spPr/>
      <dgm:t>
        <a:bodyPr/>
        <a:lstStyle/>
        <a:p>
          <a:endParaRPr lang="zh-CN" altLang="en-US"/>
        </a:p>
      </dgm:t>
    </dgm:pt>
    <dgm:pt modelId="{3FABEEBF-525F-4117-9071-50D1671A5B27}" type="pres">
      <dgm:prSet presAssocID="{13A2E085-63B9-4DF8-88C7-6CAE86795F79}" presName="Name8" presStyleCnt="0"/>
      <dgm:spPr/>
    </dgm:pt>
    <dgm:pt modelId="{A5C42972-191F-42F5-92EC-AAEF4A8A2F0A}" type="pres">
      <dgm:prSet presAssocID="{13A2E085-63B9-4DF8-88C7-6CAE86795F79}" presName="level" presStyleLbl="node1" presStyleIdx="5" presStyleCnt="7">
        <dgm:presLayoutVars>
          <dgm:chMax val="1"/>
          <dgm:bulletEnabled val="1"/>
        </dgm:presLayoutVars>
      </dgm:prSet>
      <dgm:spPr/>
      <dgm:t>
        <a:bodyPr/>
        <a:lstStyle/>
        <a:p>
          <a:endParaRPr lang="zh-CN" altLang="en-US"/>
        </a:p>
      </dgm:t>
    </dgm:pt>
    <dgm:pt modelId="{39EAB5D3-226A-46F4-B863-332C70C381BE}" type="pres">
      <dgm:prSet presAssocID="{13A2E085-63B9-4DF8-88C7-6CAE86795F79}" presName="levelTx" presStyleLbl="revTx" presStyleIdx="0" presStyleCnt="0">
        <dgm:presLayoutVars>
          <dgm:chMax val="1"/>
          <dgm:bulletEnabled val="1"/>
        </dgm:presLayoutVars>
      </dgm:prSet>
      <dgm:spPr/>
      <dgm:t>
        <a:bodyPr/>
        <a:lstStyle/>
        <a:p>
          <a:endParaRPr lang="zh-CN" altLang="en-US"/>
        </a:p>
      </dgm:t>
    </dgm:pt>
    <dgm:pt modelId="{F9462F2C-CA8E-4301-B044-107D20F6F2BA}" type="pres">
      <dgm:prSet presAssocID="{8F48E4A9-D47C-4637-AB98-F13CC1995826}" presName="Name8" presStyleCnt="0"/>
      <dgm:spPr/>
    </dgm:pt>
    <dgm:pt modelId="{7F70F805-C354-4318-AE8D-267842651952}" type="pres">
      <dgm:prSet presAssocID="{8F48E4A9-D47C-4637-AB98-F13CC1995826}" presName="level" presStyleLbl="node1" presStyleIdx="6" presStyleCnt="7">
        <dgm:presLayoutVars>
          <dgm:chMax val="1"/>
          <dgm:bulletEnabled val="1"/>
        </dgm:presLayoutVars>
      </dgm:prSet>
      <dgm:spPr/>
      <dgm:t>
        <a:bodyPr/>
        <a:lstStyle/>
        <a:p>
          <a:endParaRPr lang="zh-CN" altLang="en-US"/>
        </a:p>
      </dgm:t>
    </dgm:pt>
    <dgm:pt modelId="{1CACC11D-2F93-40F2-B1EA-A4BC4E84A134}" type="pres">
      <dgm:prSet presAssocID="{8F48E4A9-D47C-4637-AB98-F13CC1995826}" presName="levelTx" presStyleLbl="revTx" presStyleIdx="0" presStyleCnt="0">
        <dgm:presLayoutVars>
          <dgm:chMax val="1"/>
          <dgm:bulletEnabled val="1"/>
        </dgm:presLayoutVars>
      </dgm:prSet>
      <dgm:spPr/>
      <dgm:t>
        <a:bodyPr/>
        <a:lstStyle/>
        <a:p>
          <a:endParaRPr lang="zh-CN" altLang="en-US"/>
        </a:p>
      </dgm:t>
    </dgm:pt>
  </dgm:ptLst>
  <dgm:cxnLst>
    <dgm:cxn modelId="{022216A2-3B5A-49F6-93D9-E857EE9FAD31}" type="presOf" srcId="{8DB40647-B935-45E5-BF03-A471A1F0FC0D}" destId="{087EB8D2-404F-4092-81D7-718B6C4BBDDA}" srcOrd="0" destOrd="0" presId="urn:microsoft.com/office/officeart/2005/8/layout/pyramid3"/>
    <dgm:cxn modelId="{C2B4ED91-7B5B-4146-ADE1-85C9B6A69729}" type="presOf" srcId="{FA3FF7E7-9550-400B-9BB9-9D6FDA7B8F8D}" destId="{2B651DD7-71FC-43B5-B98F-F8F85933DEB2}" srcOrd="1" destOrd="0" presId="urn:microsoft.com/office/officeart/2005/8/layout/pyramid3"/>
    <dgm:cxn modelId="{4634F2F2-101D-42A9-A544-24DCB2B2FEC1}" type="presOf" srcId="{92BBC8E3-B6C5-42E6-A904-E9B68A9733F7}" destId="{A050DF95-02B0-416B-AFAD-6B530D8C7780}" srcOrd="0" destOrd="0" presId="urn:microsoft.com/office/officeart/2005/8/layout/pyramid3"/>
    <dgm:cxn modelId="{C51D6C08-F04D-44DD-A295-B6949EAEDDF2}" type="presOf" srcId="{FA3FF7E7-9550-400B-9BB9-9D6FDA7B8F8D}" destId="{00EA8515-8230-41E6-BC37-69DE55644361}" srcOrd="0" destOrd="0" presId="urn:microsoft.com/office/officeart/2005/8/layout/pyramid3"/>
    <dgm:cxn modelId="{E6EB1C8C-DDC2-47B1-8EC6-BB57767E12C7}" srcId="{9A55BCE0-5BD1-4725-83F1-A650572DE59A}" destId="{13A2E085-63B9-4DF8-88C7-6CAE86795F79}" srcOrd="5" destOrd="0" parTransId="{7C78A238-8402-4FE9-9AB1-8846426C451A}" sibTransId="{F47F0A03-1B38-4B60-A544-18D5FCF326D0}"/>
    <dgm:cxn modelId="{208F3D55-F97C-4BFD-BA0A-54B30F62F857}" type="presOf" srcId="{AF6C825F-9231-4AC4-951E-D3B952E2A010}" destId="{7022642D-B357-4BC4-B7C7-DBFB30A06531}" srcOrd="0" destOrd="0" presId="urn:microsoft.com/office/officeart/2005/8/layout/pyramid3"/>
    <dgm:cxn modelId="{FA2595D0-D80C-4CF8-933D-EF0BA9923F05}" srcId="{9A55BCE0-5BD1-4725-83F1-A650572DE59A}" destId="{AF6C825F-9231-4AC4-951E-D3B952E2A010}" srcOrd="4" destOrd="0" parTransId="{2C54C702-D14D-4E3B-AB9B-BB23D8936FCC}" sibTransId="{481D13B5-4441-465F-BFD6-D7B9ECC765C3}"/>
    <dgm:cxn modelId="{5C42D7F3-C53E-4A13-8199-671D8A442312}" type="presOf" srcId="{8DB40647-B935-45E5-BF03-A471A1F0FC0D}" destId="{2A882C03-C7CF-479B-8191-211DF72620DF}" srcOrd="1" destOrd="0" presId="urn:microsoft.com/office/officeart/2005/8/layout/pyramid3"/>
    <dgm:cxn modelId="{AC16B2FA-3A3D-4B36-842C-4609A9AB1E62}" type="presOf" srcId="{92BBC8E3-B6C5-42E6-A904-E9B68A9733F7}" destId="{57C7C1F8-1501-41CC-A0D7-7CE15D3EFA18}" srcOrd="1" destOrd="0" presId="urn:microsoft.com/office/officeart/2005/8/layout/pyramid3"/>
    <dgm:cxn modelId="{113A1341-5764-4C54-A340-7659B6AAE00D}" type="presOf" srcId="{13A2E085-63B9-4DF8-88C7-6CAE86795F79}" destId="{39EAB5D3-226A-46F4-B863-332C70C381BE}" srcOrd="1" destOrd="0" presId="urn:microsoft.com/office/officeart/2005/8/layout/pyramid3"/>
    <dgm:cxn modelId="{AF92F08C-CFF8-4303-B9C0-A76EAA2C52C8}" type="presOf" srcId="{AF6C825F-9231-4AC4-951E-D3B952E2A010}" destId="{8106DF0F-F782-4047-85B7-F73904CA6DFA}" srcOrd="1" destOrd="0" presId="urn:microsoft.com/office/officeart/2005/8/layout/pyramid3"/>
    <dgm:cxn modelId="{B44DAA4F-372E-4A63-8D2B-1F549584F6DC}" srcId="{9A55BCE0-5BD1-4725-83F1-A650572DE59A}" destId="{8F48E4A9-D47C-4637-AB98-F13CC1995826}" srcOrd="6" destOrd="0" parTransId="{F9CF5556-6E77-4BF7-AAFB-7348D6EE4A0B}" sibTransId="{02E12913-CD8C-4668-8C91-4710BFB7A456}"/>
    <dgm:cxn modelId="{77AF577E-5B6C-4411-A3D0-896E9E17735A}" srcId="{9A55BCE0-5BD1-4725-83F1-A650572DE59A}" destId="{FA3FF7E7-9550-400B-9BB9-9D6FDA7B8F8D}" srcOrd="3" destOrd="0" parTransId="{005A0E44-59DB-4F31-8495-90AEEFD76FA7}" sibTransId="{9C6FEEF8-E150-427B-9754-79F9C86F0EAA}"/>
    <dgm:cxn modelId="{69123F88-9E7F-4129-9FDA-E6D1A95355B9}" type="presOf" srcId="{F8738B6B-7829-4FFC-A9FE-3FCAAE25BF56}" destId="{E9B2515E-9E3C-4173-AF01-C1959EE6ADC3}" srcOrd="1" destOrd="0" presId="urn:microsoft.com/office/officeart/2005/8/layout/pyramid3"/>
    <dgm:cxn modelId="{6C1F4DF9-47A8-4F70-8CA0-1ED351924069}" srcId="{9A55BCE0-5BD1-4725-83F1-A650572DE59A}" destId="{92BBC8E3-B6C5-42E6-A904-E9B68A9733F7}" srcOrd="2" destOrd="0" parTransId="{D25AF50E-1FBF-48BD-87C6-57857E9372E7}" sibTransId="{E9EEA586-6B68-422E-929C-8A57C2971A87}"/>
    <dgm:cxn modelId="{C530DDED-862F-429F-83FB-1D4120603DF5}" type="presOf" srcId="{13A2E085-63B9-4DF8-88C7-6CAE86795F79}" destId="{A5C42972-191F-42F5-92EC-AAEF4A8A2F0A}" srcOrd="0" destOrd="0" presId="urn:microsoft.com/office/officeart/2005/8/layout/pyramid3"/>
    <dgm:cxn modelId="{AA260607-8C18-48B9-BDC2-A4729A0767B8}" type="presOf" srcId="{8F48E4A9-D47C-4637-AB98-F13CC1995826}" destId="{1CACC11D-2F93-40F2-B1EA-A4BC4E84A134}" srcOrd="1" destOrd="0" presId="urn:microsoft.com/office/officeart/2005/8/layout/pyramid3"/>
    <dgm:cxn modelId="{DA99DE8B-E79A-433E-A868-D9DD8933CD5C}" srcId="{9A55BCE0-5BD1-4725-83F1-A650572DE59A}" destId="{8DB40647-B935-45E5-BF03-A471A1F0FC0D}" srcOrd="1" destOrd="0" parTransId="{3223591C-6849-4789-811F-95C41C26BD86}" sibTransId="{A73177C1-70D7-4099-A8B0-CB37A678C0E2}"/>
    <dgm:cxn modelId="{87DE0512-53C9-4D9B-9477-C36A4ACA7D23}" type="presOf" srcId="{F8738B6B-7829-4FFC-A9FE-3FCAAE25BF56}" destId="{80EC7006-6149-4E57-BB76-39630B86B6A0}" srcOrd="0" destOrd="0" presId="urn:microsoft.com/office/officeart/2005/8/layout/pyramid3"/>
    <dgm:cxn modelId="{96D2A02C-0098-4EE1-860A-59A623194CC6}" type="presOf" srcId="{9A55BCE0-5BD1-4725-83F1-A650572DE59A}" destId="{AB2C7202-7079-4C4D-B975-668F02DE791E}" srcOrd="0" destOrd="0" presId="urn:microsoft.com/office/officeart/2005/8/layout/pyramid3"/>
    <dgm:cxn modelId="{8FCCD1B8-B76B-47C5-A935-89684AF13605}" srcId="{9A55BCE0-5BD1-4725-83F1-A650572DE59A}" destId="{F8738B6B-7829-4FFC-A9FE-3FCAAE25BF56}" srcOrd="0" destOrd="0" parTransId="{AF5D6D67-6B77-42EC-999F-581E434BC9A4}" sibTransId="{EB907C8A-172D-4621-83F0-C573249D36EF}"/>
    <dgm:cxn modelId="{84E2930B-DB5E-4DB3-AD79-0E3F1AC0214A}" type="presOf" srcId="{8F48E4A9-D47C-4637-AB98-F13CC1995826}" destId="{7F70F805-C354-4318-AE8D-267842651952}" srcOrd="0" destOrd="0" presId="urn:microsoft.com/office/officeart/2005/8/layout/pyramid3"/>
    <dgm:cxn modelId="{5215C69D-E15A-40DA-A95B-C65B41C1E1D8}" type="presParOf" srcId="{AB2C7202-7079-4C4D-B975-668F02DE791E}" destId="{F1FDB1F5-9F35-41AD-A5FC-62DA016A83CB}" srcOrd="0" destOrd="0" presId="urn:microsoft.com/office/officeart/2005/8/layout/pyramid3"/>
    <dgm:cxn modelId="{98C82029-E023-4CEF-A130-FBB3D6373998}" type="presParOf" srcId="{F1FDB1F5-9F35-41AD-A5FC-62DA016A83CB}" destId="{80EC7006-6149-4E57-BB76-39630B86B6A0}" srcOrd="0" destOrd="0" presId="urn:microsoft.com/office/officeart/2005/8/layout/pyramid3"/>
    <dgm:cxn modelId="{BAB5B90C-9CFB-47C6-91D5-EB169CE199A1}" type="presParOf" srcId="{F1FDB1F5-9F35-41AD-A5FC-62DA016A83CB}" destId="{E9B2515E-9E3C-4173-AF01-C1959EE6ADC3}" srcOrd="1" destOrd="0" presId="urn:microsoft.com/office/officeart/2005/8/layout/pyramid3"/>
    <dgm:cxn modelId="{69727B06-A56D-4F68-A27F-F25B2547E701}" type="presParOf" srcId="{AB2C7202-7079-4C4D-B975-668F02DE791E}" destId="{7BEEAD4F-D7AF-4604-A0CA-9850CFEC98A9}" srcOrd="1" destOrd="0" presId="urn:microsoft.com/office/officeart/2005/8/layout/pyramid3"/>
    <dgm:cxn modelId="{AE7EE362-34FD-4416-8872-83CCC9EBC1BC}" type="presParOf" srcId="{7BEEAD4F-D7AF-4604-A0CA-9850CFEC98A9}" destId="{087EB8D2-404F-4092-81D7-718B6C4BBDDA}" srcOrd="0" destOrd="0" presId="urn:microsoft.com/office/officeart/2005/8/layout/pyramid3"/>
    <dgm:cxn modelId="{FA1B2DCC-D2E6-4964-A0FF-39648BDA1082}" type="presParOf" srcId="{7BEEAD4F-D7AF-4604-A0CA-9850CFEC98A9}" destId="{2A882C03-C7CF-479B-8191-211DF72620DF}" srcOrd="1" destOrd="0" presId="urn:microsoft.com/office/officeart/2005/8/layout/pyramid3"/>
    <dgm:cxn modelId="{5959CEF4-7F4F-4E99-96C0-EE7D2BE13D21}" type="presParOf" srcId="{AB2C7202-7079-4C4D-B975-668F02DE791E}" destId="{105B57AC-2ABE-42FD-8ABD-087FF2A025E3}" srcOrd="2" destOrd="0" presId="urn:microsoft.com/office/officeart/2005/8/layout/pyramid3"/>
    <dgm:cxn modelId="{0867EB0A-079E-4074-B86D-0A2E829920D1}" type="presParOf" srcId="{105B57AC-2ABE-42FD-8ABD-087FF2A025E3}" destId="{A050DF95-02B0-416B-AFAD-6B530D8C7780}" srcOrd="0" destOrd="0" presId="urn:microsoft.com/office/officeart/2005/8/layout/pyramid3"/>
    <dgm:cxn modelId="{A2B5B731-9633-41D3-85E3-E625FF9C39FA}" type="presParOf" srcId="{105B57AC-2ABE-42FD-8ABD-087FF2A025E3}" destId="{57C7C1F8-1501-41CC-A0D7-7CE15D3EFA18}" srcOrd="1" destOrd="0" presId="urn:microsoft.com/office/officeart/2005/8/layout/pyramid3"/>
    <dgm:cxn modelId="{16A57D9D-3029-488A-9C35-D3A605627A36}" type="presParOf" srcId="{AB2C7202-7079-4C4D-B975-668F02DE791E}" destId="{53A8B1B0-04ED-4F85-872E-A580044BE0D8}" srcOrd="3" destOrd="0" presId="urn:microsoft.com/office/officeart/2005/8/layout/pyramid3"/>
    <dgm:cxn modelId="{A4AA2C59-EFB3-4E87-9F6C-25C26120D366}" type="presParOf" srcId="{53A8B1B0-04ED-4F85-872E-A580044BE0D8}" destId="{00EA8515-8230-41E6-BC37-69DE55644361}" srcOrd="0" destOrd="0" presId="urn:microsoft.com/office/officeart/2005/8/layout/pyramid3"/>
    <dgm:cxn modelId="{41818A20-92B8-4D81-92CE-1DE3CB163C8C}" type="presParOf" srcId="{53A8B1B0-04ED-4F85-872E-A580044BE0D8}" destId="{2B651DD7-71FC-43B5-B98F-F8F85933DEB2}" srcOrd="1" destOrd="0" presId="urn:microsoft.com/office/officeart/2005/8/layout/pyramid3"/>
    <dgm:cxn modelId="{A4796A4C-5954-4809-B59B-7014F13E9B5E}" type="presParOf" srcId="{AB2C7202-7079-4C4D-B975-668F02DE791E}" destId="{36C906C5-6945-41D2-9E43-DD5A2BD41F32}" srcOrd="4" destOrd="0" presId="urn:microsoft.com/office/officeart/2005/8/layout/pyramid3"/>
    <dgm:cxn modelId="{10443806-1C46-47F5-A890-9B95A1C51EFA}" type="presParOf" srcId="{36C906C5-6945-41D2-9E43-DD5A2BD41F32}" destId="{7022642D-B357-4BC4-B7C7-DBFB30A06531}" srcOrd="0" destOrd="0" presId="urn:microsoft.com/office/officeart/2005/8/layout/pyramid3"/>
    <dgm:cxn modelId="{C655E86A-161F-41B8-8636-8DF493B548B2}" type="presParOf" srcId="{36C906C5-6945-41D2-9E43-DD5A2BD41F32}" destId="{8106DF0F-F782-4047-85B7-F73904CA6DFA}" srcOrd="1" destOrd="0" presId="urn:microsoft.com/office/officeart/2005/8/layout/pyramid3"/>
    <dgm:cxn modelId="{BC8BAD9B-DEBE-4B06-BBF1-69080F5F093E}" type="presParOf" srcId="{AB2C7202-7079-4C4D-B975-668F02DE791E}" destId="{3FABEEBF-525F-4117-9071-50D1671A5B27}" srcOrd="5" destOrd="0" presId="urn:microsoft.com/office/officeart/2005/8/layout/pyramid3"/>
    <dgm:cxn modelId="{073651B8-B8EC-4609-96D2-89D97EA89005}" type="presParOf" srcId="{3FABEEBF-525F-4117-9071-50D1671A5B27}" destId="{A5C42972-191F-42F5-92EC-AAEF4A8A2F0A}" srcOrd="0" destOrd="0" presId="urn:microsoft.com/office/officeart/2005/8/layout/pyramid3"/>
    <dgm:cxn modelId="{02D74012-3425-4FBF-AF23-764EAEF9ACD5}" type="presParOf" srcId="{3FABEEBF-525F-4117-9071-50D1671A5B27}" destId="{39EAB5D3-226A-46F4-B863-332C70C381BE}" srcOrd="1" destOrd="0" presId="urn:microsoft.com/office/officeart/2005/8/layout/pyramid3"/>
    <dgm:cxn modelId="{6498400A-4B5B-4CC3-97D1-4775B19A6CC8}" type="presParOf" srcId="{AB2C7202-7079-4C4D-B975-668F02DE791E}" destId="{F9462F2C-CA8E-4301-B044-107D20F6F2BA}" srcOrd="6" destOrd="0" presId="urn:microsoft.com/office/officeart/2005/8/layout/pyramid3"/>
    <dgm:cxn modelId="{11350D35-E273-42C9-B8B3-130D8577FD13}" type="presParOf" srcId="{F9462F2C-CA8E-4301-B044-107D20F6F2BA}" destId="{7F70F805-C354-4318-AE8D-267842651952}" srcOrd="0" destOrd="0" presId="urn:microsoft.com/office/officeart/2005/8/layout/pyramid3"/>
    <dgm:cxn modelId="{E90A896E-E866-42FA-9C31-65D41D619944}" type="presParOf" srcId="{F9462F2C-CA8E-4301-B044-107D20F6F2BA}" destId="{1CACC11D-2F93-40F2-B1EA-A4BC4E84A134}" srcOrd="1" destOrd="0" presId="urn:microsoft.com/office/officeart/2005/8/layout/pyramid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B3B92B6-9023-4985-A244-D987CE22570C}">
      <dsp:nvSpPr>
        <dsp:cNvPr id="0" name=""/>
        <dsp:cNvSpPr/>
      </dsp:nvSpPr>
      <dsp:spPr>
        <a:xfrm>
          <a:off x="875950" y="319653"/>
          <a:ext cx="2136531" cy="2136531"/>
        </a:xfrm>
        <a:prstGeom prst="blockArc">
          <a:avLst>
            <a:gd name="adj1" fmla="val 9000000"/>
            <a:gd name="adj2" fmla="val 16200000"/>
            <a:gd name="adj3" fmla="val 464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sp>
    <dsp:sp modelId="{6BE2F0B0-2532-48C8-88DC-EE6202FC3168}">
      <dsp:nvSpPr>
        <dsp:cNvPr id="0" name=""/>
        <dsp:cNvSpPr/>
      </dsp:nvSpPr>
      <dsp:spPr>
        <a:xfrm>
          <a:off x="875950" y="319653"/>
          <a:ext cx="2136531" cy="2136531"/>
        </a:xfrm>
        <a:prstGeom prst="blockArc">
          <a:avLst>
            <a:gd name="adj1" fmla="val 1800000"/>
            <a:gd name="adj2" fmla="val 9000000"/>
            <a:gd name="adj3" fmla="val 464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sp>
    <dsp:sp modelId="{B25F63D9-5DD6-44A0-94B3-55258E6E58D2}">
      <dsp:nvSpPr>
        <dsp:cNvPr id="0" name=""/>
        <dsp:cNvSpPr/>
      </dsp:nvSpPr>
      <dsp:spPr>
        <a:xfrm>
          <a:off x="875950" y="319653"/>
          <a:ext cx="2136531" cy="2136531"/>
        </a:xfrm>
        <a:prstGeom prst="blockArc">
          <a:avLst>
            <a:gd name="adj1" fmla="val 16200000"/>
            <a:gd name="adj2" fmla="val 1800000"/>
            <a:gd name="adj3" fmla="val 464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sp>
    <dsp:sp modelId="{B45DE5FF-F91E-418D-A35A-A6277E55F2CC}">
      <dsp:nvSpPr>
        <dsp:cNvPr id="0" name=""/>
        <dsp:cNvSpPr/>
      </dsp:nvSpPr>
      <dsp:spPr>
        <a:xfrm>
          <a:off x="1452466" y="896168"/>
          <a:ext cx="983499" cy="9834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CN" altLang="en-US" sz="1700" kern="1200" dirty="0" smtClean="0">
              <a:latin typeface="华文细黑" pitchFamily="2" charset="-122"/>
              <a:ea typeface="华文细黑" pitchFamily="2" charset="-122"/>
            </a:rPr>
            <a:t>信息化支撑</a:t>
          </a:r>
          <a:endParaRPr lang="zh-CN" altLang="en-US" sz="1700" kern="1200" dirty="0">
            <a:latin typeface="华文细黑" pitchFamily="2" charset="-122"/>
            <a:ea typeface="华文细黑" pitchFamily="2" charset="-122"/>
          </a:endParaRPr>
        </a:p>
      </dsp:txBody>
      <dsp:txXfrm>
        <a:off x="1452466" y="896168"/>
        <a:ext cx="983499" cy="983499"/>
      </dsp:txXfrm>
    </dsp:sp>
    <dsp:sp modelId="{2D52F895-EA3F-4D90-9412-EE524C766B61}">
      <dsp:nvSpPr>
        <dsp:cNvPr id="0" name=""/>
        <dsp:cNvSpPr/>
      </dsp:nvSpPr>
      <dsp:spPr>
        <a:xfrm>
          <a:off x="1599991" y="212"/>
          <a:ext cx="688449" cy="688449"/>
        </a:xfrm>
        <a:prstGeom prst="ellips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ct val="35000"/>
            </a:spcAft>
          </a:pPr>
          <a:r>
            <a:rPr lang="zh-CN" altLang="en-US" sz="1200" kern="1200" dirty="0" smtClean="0">
              <a:solidFill>
                <a:schemeClr val="tx1"/>
              </a:solidFill>
              <a:latin typeface="华文细黑" pitchFamily="2" charset="-122"/>
              <a:ea typeface="华文细黑" pitchFamily="2" charset="-122"/>
            </a:rPr>
            <a:t>管理</a:t>
          </a:r>
          <a:r>
            <a:rPr lang="en-US" altLang="zh-CN" sz="1200" kern="1200" dirty="0" smtClean="0">
              <a:solidFill>
                <a:schemeClr val="tx1"/>
              </a:solidFill>
              <a:latin typeface="华文细黑" pitchFamily="2" charset="-122"/>
              <a:ea typeface="华文细黑" pitchFamily="2" charset="-122"/>
            </a:rPr>
            <a:t/>
          </a:r>
          <a:br>
            <a:rPr lang="en-US" altLang="zh-CN" sz="1200" kern="1200" dirty="0" smtClean="0">
              <a:solidFill>
                <a:schemeClr val="tx1"/>
              </a:solidFill>
              <a:latin typeface="华文细黑" pitchFamily="2" charset="-122"/>
              <a:ea typeface="华文细黑" pitchFamily="2" charset="-122"/>
            </a:rPr>
          </a:br>
          <a:r>
            <a:rPr lang="zh-CN" altLang="en-US" sz="1200" kern="1200" dirty="0" smtClean="0">
              <a:solidFill>
                <a:schemeClr val="tx1"/>
              </a:solidFill>
              <a:latin typeface="华文细黑" pitchFamily="2" charset="-122"/>
              <a:ea typeface="华文细黑" pitchFamily="2" charset="-122"/>
            </a:rPr>
            <a:t>思维</a:t>
          </a:r>
          <a:endParaRPr lang="zh-CN" altLang="en-US" sz="1200" kern="1200" dirty="0">
            <a:solidFill>
              <a:schemeClr val="tx1"/>
            </a:solidFill>
            <a:latin typeface="华文细黑" pitchFamily="2" charset="-122"/>
            <a:ea typeface="华文细黑" pitchFamily="2" charset="-122"/>
          </a:endParaRPr>
        </a:p>
      </dsp:txBody>
      <dsp:txXfrm>
        <a:off x="1599991" y="212"/>
        <a:ext cx="688449" cy="688449"/>
      </dsp:txXfrm>
    </dsp:sp>
    <dsp:sp modelId="{8C5097B9-16F3-4D00-91AD-266868A9291D}">
      <dsp:nvSpPr>
        <dsp:cNvPr id="0" name=""/>
        <dsp:cNvSpPr/>
      </dsp:nvSpPr>
      <dsp:spPr>
        <a:xfrm>
          <a:off x="2503672" y="1565434"/>
          <a:ext cx="688449" cy="688449"/>
        </a:xfrm>
        <a:prstGeom prst="ellips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latin typeface="华文细黑" pitchFamily="2" charset="-122"/>
              <a:ea typeface="华文细黑" pitchFamily="2" charset="-122"/>
            </a:rPr>
            <a:t>服务</a:t>
          </a:r>
          <a:r>
            <a:rPr lang="en-US" altLang="zh-CN" sz="1200" kern="1200" dirty="0" smtClean="0">
              <a:solidFill>
                <a:schemeClr val="tx1"/>
              </a:solidFill>
              <a:latin typeface="华文细黑" pitchFamily="2" charset="-122"/>
              <a:ea typeface="华文细黑" pitchFamily="2" charset="-122"/>
            </a:rPr>
            <a:t/>
          </a:r>
          <a:br>
            <a:rPr lang="en-US" altLang="zh-CN" sz="1200" kern="1200" dirty="0" smtClean="0">
              <a:solidFill>
                <a:schemeClr val="tx1"/>
              </a:solidFill>
              <a:latin typeface="华文细黑" pitchFamily="2" charset="-122"/>
              <a:ea typeface="华文细黑" pitchFamily="2" charset="-122"/>
            </a:rPr>
          </a:br>
          <a:r>
            <a:rPr lang="zh-CN" altLang="en-US" sz="1200" kern="1200" dirty="0" smtClean="0">
              <a:solidFill>
                <a:schemeClr val="tx1"/>
              </a:solidFill>
              <a:latin typeface="华文细黑" pitchFamily="2" charset="-122"/>
              <a:ea typeface="华文细黑" pitchFamily="2" charset="-122"/>
            </a:rPr>
            <a:t>理念</a:t>
          </a:r>
          <a:endParaRPr lang="zh-CN" altLang="en-US" sz="1200" kern="1200" dirty="0">
            <a:solidFill>
              <a:schemeClr val="tx1"/>
            </a:solidFill>
            <a:latin typeface="华文细黑" pitchFamily="2" charset="-122"/>
            <a:ea typeface="华文细黑" pitchFamily="2" charset="-122"/>
          </a:endParaRPr>
        </a:p>
      </dsp:txBody>
      <dsp:txXfrm>
        <a:off x="2503672" y="1565434"/>
        <a:ext cx="688449" cy="688449"/>
      </dsp:txXfrm>
    </dsp:sp>
    <dsp:sp modelId="{30D8963C-64DF-4B15-A389-69EA181AC8BB}">
      <dsp:nvSpPr>
        <dsp:cNvPr id="0" name=""/>
        <dsp:cNvSpPr/>
      </dsp:nvSpPr>
      <dsp:spPr>
        <a:xfrm>
          <a:off x="696309" y="1565434"/>
          <a:ext cx="688449" cy="688449"/>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zh-CN" altLang="en-US" sz="1200" kern="1200" dirty="0" smtClean="0">
              <a:solidFill>
                <a:schemeClr val="tx1"/>
              </a:solidFill>
              <a:latin typeface="华文细黑" pitchFamily="2" charset="-122"/>
              <a:ea typeface="华文细黑" pitchFamily="2" charset="-122"/>
            </a:rPr>
            <a:t>教育</a:t>
          </a:r>
          <a:r>
            <a:rPr lang="en-US" altLang="zh-CN" sz="1200" kern="1200" dirty="0" smtClean="0">
              <a:solidFill>
                <a:schemeClr val="tx1"/>
              </a:solidFill>
              <a:latin typeface="华文细黑" pitchFamily="2" charset="-122"/>
              <a:ea typeface="华文细黑" pitchFamily="2" charset="-122"/>
            </a:rPr>
            <a:t/>
          </a:r>
          <a:br>
            <a:rPr lang="en-US" altLang="zh-CN" sz="1200" kern="1200" dirty="0" smtClean="0">
              <a:solidFill>
                <a:schemeClr val="tx1"/>
              </a:solidFill>
              <a:latin typeface="华文细黑" pitchFamily="2" charset="-122"/>
              <a:ea typeface="华文细黑" pitchFamily="2" charset="-122"/>
            </a:rPr>
          </a:br>
          <a:r>
            <a:rPr lang="zh-CN" altLang="en-US" sz="1200" kern="1200" dirty="0" smtClean="0">
              <a:solidFill>
                <a:schemeClr val="tx1"/>
              </a:solidFill>
              <a:latin typeface="华文细黑" pitchFamily="2" charset="-122"/>
              <a:ea typeface="华文细黑" pitchFamily="2" charset="-122"/>
            </a:rPr>
            <a:t>模式</a:t>
          </a:r>
          <a:endParaRPr lang="zh-CN" altLang="en-US" sz="1200" kern="1200" dirty="0">
            <a:solidFill>
              <a:schemeClr val="tx1"/>
            </a:solidFill>
            <a:latin typeface="华文细黑" pitchFamily="2" charset="-122"/>
            <a:ea typeface="华文细黑" pitchFamily="2" charset="-122"/>
          </a:endParaRPr>
        </a:p>
      </dsp:txBody>
      <dsp:txXfrm>
        <a:off x="696309" y="1565434"/>
        <a:ext cx="688449" cy="68844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2E446E-3D00-47EB-8748-EEAA84EC0A74}">
      <dsp:nvSpPr>
        <dsp:cNvPr id="0" name=""/>
        <dsp:cNvSpPr/>
      </dsp:nvSpPr>
      <dsp:spPr>
        <a:xfrm>
          <a:off x="913973" y="252227"/>
          <a:ext cx="1681960" cy="1681960"/>
        </a:xfrm>
        <a:prstGeom prst="blockArc">
          <a:avLst>
            <a:gd name="adj1" fmla="val 11880000"/>
            <a:gd name="adj2" fmla="val 16200000"/>
            <a:gd name="adj3" fmla="val 4644"/>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56CBE6E5-89C0-4A4A-8B73-A62DCF2F7CBE}">
      <dsp:nvSpPr>
        <dsp:cNvPr id="0" name=""/>
        <dsp:cNvSpPr/>
      </dsp:nvSpPr>
      <dsp:spPr>
        <a:xfrm>
          <a:off x="913973" y="252227"/>
          <a:ext cx="1681960" cy="1681960"/>
        </a:xfrm>
        <a:prstGeom prst="blockArc">
          <a:avLst>
            <a:gd name="adj1" fmla="val 7560000"/>
            <a:gd name="adj2" fmla="val 11880000"/>
            <a:gd name="adj3" fmla="val 4644"/>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C61D5808-6267-4446-9C83-8C1A062DF2C5}">
      <dsp:nvSpPr>
        <dsp:cNvPr id="0" name=""/>
        <dsp:cNvSpPr/>
      </dsp:nvSpPr>
      <dsp:spPr>
        <a:xfrm>
          <a:off x="913973" y="252227"/>
          <a:ext cx="1681960" cy="1681960"/>
        </a:xfrm>
        <a:prstGeom prst="blockArc">
          <a:avLst>
            <a:gd name="adj1" fmla="val 3240000"/>
            <a:gd name="adj2" fmla="val 7560000"/>
            <a:gd name="adj3" fmla="val 4644"/>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AAA3271A-BA4D-449D-A234-0BF1E51EDD23}">
      <dsp:nvSpPr>
        <dsp:cNvPr id="0" name=""/>
        <dsp:cNvSpPr/>
      </dsp:nvSpPr>
      <dsp:spPr>
        <a:xfrm>
          <a:off x="913973" y="252227"/>
          <a:ext cx="1681960" cy="1681960"/>
        </a:xfrm>
        <a:prstGeom prst="blockArc">
          <a:avLst>
            <a:gd name="adj1" fmla="val 20520000"/>
            <a:gd name="adj2" fmla="val 3240000"/>
            <a:gd name="adj3" fmla="val 4644"/>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7E7F12C2-5CF8-4ADA-A9F4-2D019292C4E9}">
      <dsp:nvSpPr>
        <dsp:cNvPr id="0" name=""/>
        <dsp:cNvSpPr/>
      </dsp:nvSpPr>
      <dsp:spPr>
        <a:xfrm>
          <a:off x="913973" y="252227"/>
          <a:ext cx="1681960" cy="1681960"/>
        </a:xfrm>
        <a:prstGeom prst="blockArc">
          <a:avLst>
            <a:gd name="adj1" fmla="val 16200000"/>
            <a:gd name="adj2" fmla="val 20520000"/>
            <a:gd name="adj3" fmla="val 4644"/>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5762A8A8-D14B-4798-98DA-2A3476C88575}">
      <dsp:nvSpPr>
        <dsp:cNvPr id="0" name=""/>
        <dsp:cNvSpPr/>
      </dsp:nvSpPr>
      <dsp:spPr>
        <a:xfrm>
          <a:off x="1367630" y="705883"/>
          <a:ext cx="774647" cy="7746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CN" altLang="en-US" sz="1500" b="1" kern="1200" dirty="0" smtClean="0">
              <a:latin typeface="FrutigerNext LT Regular"/>
              <a:ea typeface="华文细黑"/>
              <a:cs typeface="+mn-cs"/>
            </a:rPr>
            <a:t>校园网络</a:t>
          </a:r>
          <a:endParaRPr lang="zh-CN" altLang="en-US" sz="1500" b="1" kern="1200" dirty="0">
            <a:latin typeface="FrutigerNext LT Regular"/>
            <a:ea typeface="华文细黑"/>
            <a:cs typeface="+mn-cs"/>
          </a:endParaRPr>
        </a:p>
      </dsp:txBody>
      <dsp:txXfrm>
        <a:off x="1367630" y="705883"/>
        <a:ext cx="774647" cy="774647"/>
      </dsp:txXfrm>
    </dsp:sp>
    <dsp:sp modelId="{66CF8547-E2C4-420E-942D-A74E1E88A2B7}">
      <dsp:nvSpPr>
        <dsp:cNvPr id="0" name=""/>
        <dsp:cNvSpPr/>
      </dsp:nvSpPr>
      <dsp:spPr>
        <a:xfrm>
          <a:off x="1483827" y="621"/>
          <a:ext cx="542253" cy="542253"/>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kern="1200" dirty="0" smtClean="0">
              <a:latin typeface="FrutigerNext LT Regular"/>
              <a:ea typeface="华文细黑"/>
              <a:cs typeface="+mn-cs"/>
            </a:rPr>
            <a:t>应用</a:t>
          </a:r>
          <a:endParaRPr lang="zh-CN" altLang="en-US" sz="1300" b="1" kern="1200" dirty="0">
            <a:latin typeface="FrutigerNext LT Regular"/>
            <a:ea typeface="华文细黑"/>
            <a:cs typeface="+mn-cs"/>
          </a:endParaRPr>
        </a:p>
      </dsp:txBody>
      <dsp:txXfrm>
        <a:off x="1483827" y="621"/>
        <a:ext cx="542253" cy="542253"/>
      </dsp:txXfrm>
    </dsp:sp>
    <dsp:sp modelId="{46E5EC6D-71DB-4025-A7C0-E1538F4C99CB}">
      <dsp:nvSpPr>
        <dsp:cNvPr id="0" name=""/>
        <dsp:cNvSpPr/>
      </dsp:nvSpPr>
      <dsp:spPr>
        <a:xfrm>
          <a:off x="2265081" y="568235"/>
          <a:ext cx="542253" cy="542253"/>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kern="1200" dirty="0" smtClean="0">
              <a:latin typeface="FrutigerNext LT Regular"/>
              <a:ea typeface="华文细黑"/>
              <a:cs typeface="+mn-cs"/>
            </a:rPr>
            <a:t>内容</a:t>
          </a:r>
          <a:endParaRPr lang="zh-CN" altLang="en-US" sz="1300" b="1" kern="1200" dirty="0">
            <a:latin typeface="FrutigerNext LT Regular"/>
            <a:ea typeface="华文细黑"/>
            <a:cs typeface="+mn-cs"/>
          </a:endParaRPr>
        </a:p>
      </dsp:txBody>
      <dsp:txXfrm>
        <a:off x="2265081" y="568235"/>
        <a:ext cx="542253" cy="542253"/>
      </dsp:txXfrm>
    </dsp:sp>
    <dsp:sp modelId="{8AE416B2-E9A5-4002-935C-FFEA60E78EAA}">
      <dsp:nvSpPr>
        <dsp:cNvPr id="0" name=""/>
        <dsp:cNvSpPr/>
      </dsp:nvSpPr>
      <dsp:spPr>
        <a:xfrm>
          <a:off x="1966668" y="1486654"/>
          <a:ext cx="542253" cy="542253"/>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kern="1200" dirty="0" smtClean="0">
              <a:latin typeface="FrutigerNext LT Regular"/>
              <a:ea typeface="华文细黑"/>
              <a:cs typeface="+mn-cs"/>
            </a:rPr>
            <a:t>管理</a:t>
          </a:r>
          <a:endParaRPr lang="zh-CN" altLang="en-US" sz="1300" b="1" kern="1200" dirty="0">
            <a:latin typeface="FrutigerNext LT Regular"/>
            <a:ea typeface="华文细黑"/>
            <a:cs typeface="+mn-cs"/>
          </a:endParaRPr>
        </a:p>
      </dsp:txBody>
      <dsp:txXfrm>
        <a:off x="1966668" y="1486654"/>
        <a:ext cx="542253" cy="542253"/>
      </dsp:txXfrm>
    </dsp:sp>
    <dsp:sp modelId="{25AD8576-473C-4864-B159-2879434D1980}">
      <dsp:nvSpPr>
        <dsp:cNvPr id="0" name=""/>
        <dsp:cNvSpPr/>
      </dsp:nvSpPr>
      <dsp:spPr>
        <a:xfrm>
          <a:off x="1000985" y="1486654"/>
          <a:ext cx="542253" cy="542253"/>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kern="1200" dirty="0" smtClean="0">
              <a:latin typeface="FrutigerNext LT Regular"/>
              <a:ea typeface="华文细黑"/>
              <a:cs typeface="+mn-cs"/>
            </a:rPr>
            <a:t>终端</a:t>
          </a:r>
          <a:endParaRPr lang="zh-CN" altLang="en-US" sz="1300" b="1" kern="1200" dirty="0">
            <a:latin typeface="FrutigerNext LT Regular"/>
            <a:ea typeface="华文细黑"/>
            <a:cs typeface="+mn-cs"/>
          </a:endParaRPr>
        </a:p>
      </dsp:txBody>
      <dsp:txXfrm>
        <a:off x="1000985" y="1486654"/>
        <a:ext cx="542253" cy="542253"/>
      </dsp:txXfrm>
    </dsp:sp>
    <dsp:sp modelId="{5F792B03-586B-471A-A0FF-D7A0E75FECBE}">
      <dsp:nvSpPr>
        <dsp:cNvPr id="0" name=""/>
        <dsp:cNvSpPr/>
      </dsp:nvSpPr>
      <dsp:spPr>
        <a:xfrm>
          <a:off x="702573" y="568235"/>
          <a:ext cx="542253" cy="542253"/>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b="1" kern="1200" dirty="0" smtClean="0">
              <a:latin typeface="FrutigerNext LT Regular"/>
              <a:ea typeface="华文细黑"/>
              <a:cs typeface="+mn-cs"/>
            </a:rPr>
            <a:t>远程</a:t>
          </a:r>
          <a:endParaRPr lang="zh-CN" altLang="en-US" sz="1300" b="1" kern="1200" dirty="0">
            <a:latin typeface="FrutigerNext LT Regular"/>
            <a:ea typeface="华文细黑"/>
            <a:cs typeface="+mn-cs"/>
          </a:endParaRPr>
        </a:p>
      </dsp:txBody>
      <dsp:txXfrm>
        <a:off x="702573" y="568235"/>
        <a:ext cx="542253" cy="54225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EC7006-6149-4E57-BB76-39630B86B6A0}">
      <dsp:nvSpPr>
        <dsp:cNvPr id="0" name=""/>
        <dsp:cNvSpPr/>
      </dsp:nvSpPr>
      <dsp:spPr>
        <a:xfrm rot="10800000">
          <a:off x="0" y="0"/>
          <a:ext cx="3009419" cy="434576"/>
        </a:xfrm>
        <a:prstGeom prst="trapezoid">
          <a:avLst>
            <a:gd name="adj" fmla="val 49464"/>
          </a:avLst>
        </a:prstGeom>
        <a:solidFill>
          <a:srgbClr val="00B050"/>
        </a:solidFill>
        <a:ln>
          <a:solidFill>
            <a:srgbClr val="33CC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教别人</a:t>
          </a:r>
          <a:endParaRPr lang="en-US" altLang="zh-CN" sz="1050" kern="1200" dirty="0" smtClean="0">
            <a:latin typeface="Arial" pitchFamily="34" charset="0"/>
            <a:ea typeface="+mn-ea"/>
            <a:cs typeface="Arial" pitchFamily="34" charset="0"/>
          </a:endParaRPr>
        </a:p>
        <a:p>
          <a:pPr lvl="0" algn="ctr" defTabSz="466725">
            <a:lnSpc>
              <a:spcPct val="90000"/>
            </a:lnSpc>
            <a:spcBef>
              <a:spcPct val="0"/>
            </a:spcBef>
            <a:spcAft>
              <a:spcPct val="35000"/>
            </a:spcAft>
          </a:pPr>
          <a:r>
            <a:rPr lang="en-US" altLang="zh-CN" sz="1050" kern="1200" dirty="0" smtClean="0">
              <a:latin typeface="Arial" pitchFamily="34" charset="0"/>
              <a:ea typeface="+mn-ea"/>
              <a:cs typeface="Arial" pitchFamily="34" charset="0"/>
            </a:rPr>
            <a:t>90%</a:t>
          </a:r>
          <a:endParaRPr lang="zh-CN" altLang="en-US" sz="1050" kern="1200" dirty="0">
            <a:latin typeface="Arial" pitchFamily="34" charset="0"/>
            <a:ea typeface="+mn-ea"/>
            <a:cs typeface="Arial" pitchFamily="34" charset="0"/>
          </a:endParaRPr>
        </a:p>
      </dsp:txBody>
      <dsp:txXfrm>
        <a:off x="526648" y="0"/>
        <a:ext cx="1956122" cy="434576"/>
      </dsp:txXfrm>
    </dsp:sp>
    <dsp:sp modelId="{087EB8D2-404F-4092-81D7-718B6C4BBDDA}">
      <dsp:nvSpPr>
        <dsp:cNvPr id="0" name=""/>
        <dsp:cNvSpPr/>
      </dsp:nvSpPr>
      <dsp:spPr>
        <a:xfrm rot="10800000">
          <a:off x="214958" y="450464"/>
          <a:ext cx="2579502" cy="434576"/>
        </a:xfrm>
        <a:prstGeom prst="trapezoid">
          <a:avLst>
            <a:gd name="adj" fmla="val 49464"/>
          </a:avLst>
        </a:prstGeom>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实践学习 </a:t>
          </a:r>
          <a:endParaRPr lang="en-US" altLang="zh-CN" sz="1050" kern="1200" dirty="0" smtClean="0">
            <a:latin typeface="Arial" pitchFamily="34" charset="0"/>
            <a:ea typeface="+mn-ea"/>
            <a:cs typeface="Arial" pitchFamily="34" charset="0"/>
          </a:endParaRPr>
        </a:p>
        <a:p>
          <a:pPr lvl="0" algn="ctr" defTabSz="466725">
            <a:lnSpc>
              <a:spcPct val="90000"/>
            </a:lnSpc>
            <a:spcBef>
              <a:spcPct val="0"/>
            </a:spcBef>
            <a:spcAft>
              <a:spcPct val="35000"/>
            </a:spcAft>
          </a:pPr>
          <a:r>
            <a:rPr lang="en-US" altLang="zh-CN" sz="1050" kern="1200" dirty="0" smtClean="0">
              <a:latin typeface="Arial" pitchFamily="34" charset="0"/>
              <a:ea typeface="+mn-ea"/>
              <a:cs typeface="Arial" pitchFamily="34" charset="0"/>
            </a:rPr>
            <a:t>75%</a:t>
          </a:r>
          <a:endParaRPr lang="zh-CN" altLang="en-US" sz="1050" kern="1200" dirty="0">
            <a:latin typeface="Arial" pitchFamily="34" charset="0"/>
            <a:ea typeface="+mn-ea"/>
            <a:cs typeface="Arial" pitchFamily="34" charset="0"/>
          </a:endParaRPr>
        </a:p>
      </dsp:txBody>
      <dsp:txXfrm>
        <a:off x="666371" y="450464"/>
        <a:ext cx="1676676" cy="434576"/>
      </dsp:txXfrm>
    </dsp:sp>
    <dsp:sp modelId="{A050DF95-02B0-416B-AFAD-6B530D8C7780}">
      <dsp:nvSpPr>
        <dsp:cNvPr id="0" name=""/>
        <dsp:cNvSpPr/>
      </dsp:nvSpPr>
      <dsp:spPr>
        <a:xfrm rot="10800000">
          <a:off x="429917" y="869153"/>
          <a:ext cx="2149585" cy="434576"/>
        </a:xfrm>
        <a:prstGeom prst="trapezoid">
          <a:avLst>
            <a:gd name="adj" fmla="val 49464"/>
          </a:avLst>
        </a:prstGeom>
        <a:solidFill>
          <a:srgbClr val="99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小组讨论学习 </a:t>
          </a:r>
          <a:endParaRPr lang="en-US" altLang="zh-CN" sz="1050" kern="1200" dirty="0" smtClean="0">
            <a:latin typeface="Arial" pitchFamily="34" charset="0"/>
            <a:ea typeface="+mn-ea"/>
            <a:cs typeface="Arial" pitchFamily="34" charset="0"/>
          </a:endParaRPr>
        </a:p>
        <a:p>
          <a:pPr lvl="0" algn="ctr" defTabSz="466725">
            <a:lnSpc>
              <a:spcPct val="90000"/>
            </a:lnSpc>
            <a:spcBef>
              <a:spcPct val="0"/>
            </a:spcBef>
            <a:spcAft>
              <a:spcPct val="35000"/>
            </a:spcAft>
          </a:pPr>
          <a:r>
            <a:rPr lang="en-US" altLang="zh-CN" sz="1050" kern="1200" dirty="0" smtClean="0">
              <a:latin typeface="Arial" pitchFamily="34" charset="0"/>
              <a:ea typeface="+mn-ea"/>
              <a:cs typeface="Arial" pitchFamily="34" charset="0"/>
            </a:rPr>
            <a:t>50%</a:t>
          </a:r>
          <a:endParaRPr lang="zh-CN" altLang="en-US" sz="1050" kern="1200" dirty="0">
            <a:latin typeface="Arial" pitchFamily="34" charset="0"/>
            <a:ea typeface="+mn-ea"/>
            <a:cs typeface="Arial" pitchFamily="34" charset="0"/>
          </a:endParaRPr>
        </a:p>
      </dsp:txBody>
      <dsp:txXfrm>
        <a:off x="806094" y="869153"/>
        <a:ext cx="1397230" cy="434576"/>
      </dsp:txXfrm>
    </dsp:sp>
    <dsp:sp modelId="{00EA8515-8230-41E6-BC37-69DE55644361}">
      <dsp:nvSpPr>
        <dsp:cNvPr id="0" name=""/>
        <dsp:cNvSpPr/>
      </dsp:nvSpPr>
      <dsp:spPr>
        <a:xfrm rot="10800000">
          <a:off x="644875" y="1303730"/>
          <a:ext cx="1719668" cy="434576"/>
        </a:xfrm>
        <a:prstGeom prst="trapezoid">
          <a:avLst>
            <a:gd name="adj" fmla="val 49464"/>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示范学习</a:t>
          </a:r>
          <a:endParaRPr lang="en-US" altLang="zh-CN" sz="1050" kern="1200" dirty="0" smtClean="0">
            <a:latin typeface="Arial" pitchFamily="34" charset="0"/>
            <a:ea typeface="+mn-ea"/>
            <a:cs typeface="Arial" pitchFamily="34" charset="0"/>
          </a:endParaRPr>
        </a:p>
        <a:p>
          <a:pPr lvl="0" algn="ctr" defTabSz="466725">
            <a:lnSpc>
              <a:spcPct val="90000"/>
            </a:lnSpc>
            <a:spcBef>
              <a:spcPct val="0"/>
            </a:spcBef>
            <a:spcAft>
              <a:spcPct val="35000"/>
            </a:spcAft>
          </a:pPr>
          <a:r>
            <a:rPr lang="en-US" altLang="zh-CN" sz="1050" kern="1200" dirty="0" smtClean="0">
              <a:latin typeface="Arial" pitchFamily="34" charset="0"/>
              <a:ea typeface="+mn-ea"/>
              <a:cs typeface="Arial" pitchFamily="34" charset="0"/>
            </a:rPr>
            <a:t>30%</a:t>
          </a:r>
          <a:endParaRPr lang="zh-CN" altLang="en-US" sz="1050" kern="1200" dirty="0">
            <a:latin typeface="Arial" pitchFamily="34" charset="0"/>
            <a:ea typeface="+mn-ea"/>
            <a:cs typeface="Arial" pitchFamily="34" charset="0"/>
          </a:endParaRPr>
        </a:p>
      </dsp:txBody>
      <dsp:txXfrm>
        <a:off x="945817" y="1303730"/>
        <a:ext cx="1117784" cy="434576"/>
      </dsp:txXfrm>
    </dsp:sp>
    <dsp:sp modelId="{7022642D-B357-4BC4-B7C7-DBFB30A06531}">
      <dsp:nvSpPr>
        <dsp:cNvPr id="0" name=""/>
        <dsp:cNvSpPr/>
      </dsp:nvSpPr>
      <dsp:spPr>
        <a:xfrm rot="10800000">
          <a:off x="859834" y="1738307"/>
          <a:ext cx="1289751" cy="434576"/>
        </a:xfrm>
        <a:prstGeom prst="trapezoid">
          <a:avLst>
            <a:gd name="adj" fmla="val 49464"/>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声音图片学习</a:t>
          </a:r>
          <a:endParaRPr lang="en-US" altLang="zh-CN" sz="1050" kern="1200" dirty="0" smtClean="0">
            <a:latin typeface="Arial" pitchFamily="34" charset="0"/>
            <a:ea typeface="+mn-ea"/>
            <a:cs typeface="Arial" pitchFamily="34" charset="0"/>
          </a:endParaRPr>
        </a:p>
        <a:p>
          <a:pPr lvl="0" algn="ctr" defTabSz="466725">
            <a:lnSpc>
              <a:spcPct val="90000"/>
            </a:lnSpc>
            <a:spcBef>
              <a:spcPct val="0"/>
            </a:spcBef>
            <a:spcAft>
              <a:spcPct val="35000"/>
            </a:spcAft>
          </a:pPr>
          <a:r>
            <a:rPr lang="en-US" altLang="zh-CN" sz="1050" kern="1200" dirty="0" smtClean="0">
              <a:latin typeface="Arial" pitchFamily="34" charset="0"/>
              <a:ea typeface="+mn-ea"/>
              <a:cs typeface="Arial" pitchFamily="34" charset="0"/>
            </a:rPr>
            <a:t>20%</a:t>
          </a:r>
          <a:endParaRPr lang="zh-CN" altLang="en-US" sz="1050" kern="1200" dirty="0">
            <a:latin typeface="Arial" pitchFamily="34" charset="0"/>
            <a:ea typeface="+mn-ea"/>
            <a:cs typeface="Arial" pitchFamily="34" charset="0"/>
          </a:endParaRPr>
        </a:p>
      </dsp:txBody>
      <dsp:txXfrm>
        <a:off x="1085540" y="1738307"/>
        <a:ext cx="838338" cy="434576"/>
      </dsp:txXfrm>
    </dsp:sp>
    <dsp:sp modelId="{A5C42972-191F-42F5-92EC-AAEF4A8A2F0A}">
      <dsp:nvSpPr>
        <dsp:cNvPr id="0" name=""/>
        <dsp:cNvSpPr/>
      </dsp:nvSpPr>
      <dsp:spPr>
        <a:xfrm rot="10800000">
          <a:off x="1074792" y="2172884"/>
          <a:ext cx="859834" cy="434576"/>
        </a:xfrm>
        <a:prstGeom prst="trapezoid">
          <a:avLst>
            <a:gd name="adj" fmla="val 49464"/>
          </a:avLst>
        </a:prstGeom>
        <a:solidFill>
          <a:schemeClr val="accent5">
            <a:lumMod val="9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阅读</a:t>
          </a:r>
          <a:r>
            <a:rPr lang="en-US" altLang="zh-CN" sz="1050" kern="1200" dirty="0" smtClean="0">
              <a:latin typeface="Arial" pitchFamily="34" charset="0"/>
              <a:ea typeface="+mn-ea"/>
              <a:cs typeface="Arial" pitchFamily="34" charset="0"/>
            </a:rPr>
            <a:t>10%</a:t>
          </a:r>
          <a:endParaRPr lang="zh-CN" altLang="en-US" sz="1050" kern="1200" dirty="0">
            <a:latin typeface="Arial" pitchFamily="34" charset="0"/>
            <a:ea typeface="+mn-ea"/>
            <a:cs typeface="Arial" pitchFamily="34" charset="0"/>
          </a:endParaRPr>
        </a:p>
      </dsp:txBody>
      <dsp:txXfrm>
        <a:off x="1225263" y="2172884"/>
        <a:ext cx="558892" cy="434576"/>
      </dsp:txXfrm>
    </dsp:sp>
    <dsp:sp modelId="{7F70F805-C354-4318-AE8D-267842651952}">
      <dsp:nvSpPr>
        <dsp:cNvPr id="0" name=""/>
        <dsp:cNvSpPr/>
      </dsp:nvSpPr>
      <dsp:spPr>
        <a:xfrm rot="10800000">
          <a:off x="1289751" y="2607461"/>
          <a:ext cx="429917" cy="434576"/>
        </a:xfrm>
        <a:prstGeom prst="trapezoid">
          <a:avLst>
            <a:gd name="adj" fmla="val 50000"/>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zh-CN" altLang="en-US" sz="1050" kern="1200" dirty="0" smtClean="0">
              <a:latin typeface="Arial" pitchFamily="34" charset="0"/>
              <a:ea typeface="+mn-ea"/>
              <a:cs typeface="Arial" pitchFamily="34" charset="0"/>
            </a:rPr>
            <a:t>听讲</a:t>
          </a:r>
          <a:r>
            <a:rPr lang="en-US" altLang="zh-CN" sz="1050" kern="1200" dirty="0" smtClean="0">
              <a:latin typeface="Arial" pitchFamily="34" charset="0"/>
              <a:ea typeface="+mn-ea"/>
              <a:cs typeface="Arial" pitchFamily="34" charset="0"/>
            </a:rPr>
            <a:t>5%</a:t>
          </a:r>
          <a:endParaRPr lang="zh-CN" altLang="en-US" sz="1050" kern="1200" dirty="0">
            <a:latin typeface="Arial" pitchFamily="34" charset="0"/>
            <a:ea typeface="+mn-ea"/>
            <a:cs typeface="Arial" pitchFamily="34" charset="0"/>
          </a:endParaRPr>
        </a:p>
      </dsp:txBody>
      <dsp:txXfrm>
        <a:off x="1289751" y="2607461"/>
        <a:ext cx="429917" cy="43457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T"/>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T"/>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2945659" cy="496332"/>
          </a:xfrm>
          <a:prstGeom prst="rect">
            <a:avLst/>
          </a:prstGeom>
          <a:noFill/>
          <a:ln>
            <a:noFill/>
          </a:ln>
          <a:effectLst/>
        </p:spPr>
        <p:txBody>
          <a:bodyPr vert="horz" wrap="square" lIns="91440" tIns="45720" rIns="91440" bIns="45720" numCol="1" anchor="t" anchorCtr="0" compatLnSpc="1"/>
          <a:lstStyle>
            <a:lvl1pPr eaLnBrk="0" hangingPunct="0">
              <a:defRPr sz="1200">
                <a:ea typeface="宋体" panose="02010600030101010101" pitchFamily="2" charset="-122"/>
              </a:defRPr>
            </a:lvl1pPr>
          </a:lstStyle>
          <a:p>
            <a:pPr>
              <a:defRPr/>
            </a:pPr>
            <a:endParaRPr lang="zh-CN" altLang="en-US"/>
          </a:p>
        </p:txBody>
      </p:sp>
      <p:sp>
        <p:nvSpPr>
          <p:cNvPr id="227331" name="Rectangle 3"/>
          <p:cNvSpPr>
            <a:spLocks noGrp="1" noChangeArrowheads="1"/>
          </p:cNvSpPr>
          <p:nvPr>
            <p:ph type="dt" sz="quarter" idx="1"/>
          </p:nvPr>
        </p:nvSpPr>
        <p:spPr bwMode="auto">
          <a:xfrm>
            <a:off x="3850443" y="0"/>
            <a:ext cx="2945659" cy="496332"/>
          </a:xfrm>
          <a:prstGeom prst="rect">
            <a:avLst/>
          </a:prstGeom>
          <a:noFill/>
          <a:ln>
            <a:noFill/>
          </a:ln>
          <a:effectLst/>
        </p:spPr>
        <p:txBody>
          <a:bodyPr vert="horz" wrap="square" lIns="91440" tIns="45720" rIns="91440" bIns="45720" numCol="1" anchor="t" anchorCtr="0" compatLnSpc="1"/>
          <a:lstStyle>
            <a:lvl1pPr algn="r" eaLnBrk="0" hangingPunct="0">
              <a:defRPr sz="1200">
                <a:ea typeface="宋体" panose="02010600030101010101" pitchFamily="2" charset="-122"/>
              </a:defRPr>
            </a:lvl1pPr>
          </a:lstStyle>
          <a:p>
            <a:pPr>
              <a:defRPr/>
            </a:pPr>
            <a:fld id="{5956AC1B-3849-468B-B3D6-71D2EAC0CF70}" type="datetimeFigureOut">
              <a:rPr lang="zh-CN" altLang="en-US"/>
            </a:fld>
            <a:endParaRPr lang="en-US" altLang="zh-CN" dirty="0"/>
          </a:p>
        </p:txBody>
      </p:sp>
      <p:sp>
        <p:nvSpPr>
          <p:cNvPr id="227332" name="Rectangle 4"/>
          <p:cNvSpPr>
            <a:spLocks noGrp="1" noChangeArrowheads="1"/>
          </p:cNvSpPr>
          <p:nvPr>
            <p:ph type="ftr" sz="quarter" idx="2"/>
          </p:nvPr>
        </p:nvSpPr>
        <p:spPr bwMode="auto">
          <a:xfrm>
            <a:off x="0" y="9428583"/>
            <a:ext cx="2945659" cy="496332"/>
          </a:xfrm>
          <a:prstGeom prst="rect">
            <a:avLst/>
          </a:prstGeom>
          <a:noFill/>
          <a:ln>
            <a:noFill/>
          </a:ln>
          <a:effectLst/>
        </p:spPr>
        <p:txBody>
          <a:bodyPr vert="horz" wrap="square" lIns="91440" tIns="45720" rIns="91440" bIns="45720" numCol="1" anchor="b" anchorCtr="0" compatLnSpc="1"/>
          <a:lstStyle>
            <a:lvl1pPr eaLnBrk="0" hangingPunct="0">
              <a:defRPr sz="1200">
                <a:ea typeface="宋体" panose="02010600030101010101" pitchFamily="2" charset="-122"/>
              </a:defRPr>
            </a:lvl1pPr>
          </a:lstStyle>
          <a:p>
            <a:pPr>
              <a:defRPr/>
            </a:pPr>
            <a:endParaRPr lang="en-US" altLang="zh-CN" dirty="0"/>
          </a:p>
        </p:txBody>
      </p:sp>
      <p:sp>
        <p:nvSpPr>
          <p:cNvPr id="227333" name="Rectangle 5"/>
          <p:cNvSpPr>
            <a:spLocks noGrp="1" noChangeArrowheads="1"/>
          </p:cNvSpPr>
          <p:nvPr>
            <p:ph type="sldNum" sz="quarter" idx="3"/>
          </p:nvPr>
        </p:nvSpPr>
        <p:spPr bwMode="auto">
          <a:xfrm>
            <a:off x="3850443" y="9428583"/>
            <a:ext cx="2945659" cy="496332"/>
          </a:xfrm>
          <a:prstGeom prst="rect">
            <a:avLst/>
          </a:prstGeom>
          <a:noFill/>
          <a:ln>
            <a:noFill/>
          </a:ln>
          <a:effectLst/>
        </p:spPr>
        <p:txBody>
          <a:bodyPr vert="horz" wrap="square" lIns="91440" tIns="45720" rIns="91440" bIns="45720" numCol="1" anchor="b" anchorCtr="0" compatLnSpc="1"/>
          <a:lstStyle>
            <a:lvl1pPr algn="r" eaLnBrk="0" hangingPunct="0">
              <a:defRPr sz="1200">
                <a:ea typeface="宋体" panose="02010600030101010101" pitchFamily="2" charset="-122"/>
              </a:defRPr>
            </a:lvl1pPr>
          </a:lstStyle>
          <a:p>
            <a:pPr>
              <a:defRPr/>
            </a:pPr>
            <a:fld id="{B30A5575-028F-456A-AFEC-97C97239BC48}" type="slidenum">
              <a:rPr lang="zh-CN" altLang="en-US"/>
            </a:fld>
            <a:endParaRPr lang="en-US" altLang="zh-CN"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sz="1200"/>
            </a:lvl1pPr>
          </a:lstStyle>
          <a:p>
            <a:endParaRPr lang="zh-CN" altLang="en-US"/>
          </a:p>
        </p:txBody>
      </p:sp>
      <p:sp>
        <p:nvSpPr>
          <p:cNvPr id="29699"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0" hangingPunct="0">
              <a:defRPr sz="1200"/>
            </a:lvl1pPr>
          </a:lstStyle>
          <a:p>
            <a:fld id="{CF01BC75-03AA-4997-A092-C90D85226FF4}" type="datetimeFigureOut">
              <a:rPr lang="zh-CN" altLang="en-US"/>
            </a:fld>
            <a:endParaRPr lang="en-US" altLang="zh-CN" dirty="0"/>
          </a:p>
        </p:txBody>
      </p:sp>
      <p:sp>
        <p:nvSpPr>
          <p:cNvPr id="29700"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Rectangle 5"/>
          <p:cNvSpPr>
            <a:spLocks noGrp="1" noChangeArrowheads="1"/>
          </p:cNvSpPr>
          <p:nvPr>
            <p:ph type="body" sz="quarter" idx="3"/>
          </p:nvPr>
        </p:nvSpPr>
        <p:spPr bwMode="auto">
          <a:xfrm>
            <a:off x="679768" y="4715153"/>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29702" name="Rectangle 6"/>
          <p:cNvSpPr>
            <a:spLocks noGrp="1" noChangeArrowheads="1"/>
          </p:cNvSpPr>
          <p:nvPr>
            <p:ph type="ftr" sz="quarter" idx="4"/>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0" hangingPunct="0">
              <a:defRPr sz="1200"/>
            </a:lvl1pPr>
          </a:lstStyle>
          <a:p>
            <a:endParaRPr lang="en-US" altLang="zh-CN" dirty="0"/>
          </a:p>
        </p:txBody>
      </p:sp>
      <p:sp>
        <p:nvSpPr>
          <p:cNvPr id="29703" name="Rectangle 7"/>
          <p:cNvSpPr>
            <a:spLocks noGrp="1" noChangeArrowheads="1"/>
          </p:cNvSpPr>
          <p:nvPr>
            <p:ph type="sldNum" sz="quarter" idx="5"/>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0" hangingPunct="0">
              <a:defRPr sz="1200"/>
            </a:lvl1pPr>
          </a:lstStyle>
          <a:p>
            <a:fld id="{E3D1208B-ABB5-48F0-93EC-79B837E3F925}" type="slidenum">
              <a:rPr lang="zh-CN" altLang="en-US"/>
            </a:fld>
            <a:endParaRPr lang="en-US" altLang="zh-CN"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pPr eaLnBrk="1" hangingPunct="1"/>
            <a:endParaRPr lang="zh-CN" altLang="zh-CN" dirty="0" smtClean="0">
              <a:ea typeface="宋体" panose="02010600030101010101" pitchFamily="2" charset="-122"/>
            </a:endParaRPr>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fld>
            <a:endParaRPr lang="en-US" altLang="zh-CN"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altLang="zh-CN" sz="1200" b="1" dirty="0" smtClean="0">
                <a:solidFill>
                  <a:schemeClr val="tx1">
                    <a:lumMod val="65000"/>
                    <a:lumOff val="35000"/>
                  </a:schemeClr>
                </a:solidFill>
              </a:rPr>
              <a:t>120</a:t>
            </a:r>
            <a:r>
              <a:rPr lang="zh-CN" altLang="en-US" sz="1200" b="1" dirty="0" smtClean="0">
                <a:solidFill>
                  <a:schemeClr val="tx1">
                    <a:lumMod val="65000"/>
                    <a:lumOff val="35000"/>
                  </a:schemeClr>
                </a:solidFill>
              </a:rPr>
              <a:t>多个</a:t>
            </a:r>
            <a:r>
              <a:rPr lang="en-US" altLang="zh-CN" sz="1200" b="1" dirty="0" smtClean="0">
                <a:solidFill>
                  <a:schemeClr val="tx1">
                    <a:lumMod val="65000"/>
                    <a:lumOff val="35000"/>
                  </a:schemeClr>
                </a:solidFill>
              </a:rPr>
              <a:t>ICT</a:t>
            </a:r>
            <a:r>
              <a:rPr lang="zh-CN" altLang="en-US" sz="1200" b="1" dirty="0" smtClean="0">
                <a:solidFill>
                  <a:schemeClr val="tx1">
                    <a:lumMod val="65000"/>
                    <a:lumOff val="35000"/>
                  </a:schemeClr>
                </a:solidFill>
              </a:rPr>
              <a:t>标准组织成员</a:t>
            </a:r>
            <a:endParaRPr lang="en-US" altLang="zh-CN" sz="1200" b="1" dirty="0" smtClean="0">
              <a:solidFill>
                <a:schemeClr val="tx1">
                  <a:lumMod val="65000"/>
                  <a:lumOff val="35000"/>
                </a:schemeClr>
              </a:solidFill>
            </a:endParaRPr>
          </a:p>
          <a:p>
            <a:endParaRPr lang="zh-CN" altLang="en-US" dirty="0"/>
          </a:p>
        </p:txBody>
      </p:sp>
      <p:sp>
        <p:nvSpPr>
          <p:cNvPr id="4" name="灯片编号占位符 3"/>
          <p:cNvSpPr>
            <a:spLocks noGrp="1"/>
          </p:cNvSpPr>
          <p:nvPr>
            <p:ph type="sldNum" sz="quarter" idx="10"/>
          </p:nvPr>
        </p:nvSpPr>
        <p:spPr/>
        <p:txBody>
          <a:bodyPr/>
          <a:lstStyle/>
          <a:p>
            <a:pPr>
              <a:defRPr/>
            </a:pPr>
            <a:fld id="{A256DBDA-4D45-45E7-B3F7-C1F0848E91F1}" type="slidenum">
              <a:rPr lang="en-US" altLang="zh-CN" smtClean="0">
                <a:solidFill>
                  <a:prstClr val="black"/>
                </a:solidFill>
              </a:rPr>
            </a:fld>
            <a:endParaRPr lang="en-US" altLang="zh-CN" dirty="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幻灯片图像占位符 1"/>
          <p:cNvSpPr>
            <a:spLocks noGrp="1" noRot="1" noChangeAspect="1" noTextEdit="1"/>
          </p:cNvSpPr>
          <p:nvPr>
            <p:ph type="sldImg"/>
          </p:nvPr>
        </p:nvSpPr>
        <p:spPr bwMode="auto">
          <a:xfrm>
            <a:off x="90488" y="744538"/>
            <a:ext cx="6616700" cy="3722687"/>
          </a:xfrm>
          <a:noFill/>
          <a:ln>
            <a:solidFill>
              <a:srgbClr val="000000"/>
            </a:solidFill>
            <a:miter lim="800000"/>
          </a:ln>
        </p:spPr>
      </p:sp>
      <p:sp>
        <p:nvSpPr>
          <p:cNvPr id="119811"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en-US" altLang="zh-CN" dirty="0" smtClean="0"/>
          </a:p>
        </p:txBody>
      </p:sp>
      <p:sp>
        <p:nvSpPr>
          <p:cNvPr id="119812" name="灯片编号占位符 3"/>
          <p:cNvSpPr>
            <a:spLocks noGrp="1"/>
          </p:cNvSpPr>
          <p:nvPr>
            <p:ph type="sldNum" sz="quarter" idx="5"/>
          </p:nvPr>
        </p:nvSpPr>
        <p:spPr bwMode="auto">
          <a:noFill/>
          <a:ln>
            <a:miter lim="800000"/>
          </a:ln>
        </p:spPr>
        <p:txBody>
          <a:bodyPr wrap="square" numCol="1" anchorCtr="0" compatLnSpc="1"/>
          <a:lstStyle/>
          <a:p>
            <a:fld id="{E35E911E-415D-4074-81A8-5D8741139A96}"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幻灯片图像占位符 1"/>
          <p:cNvSpPr>
            <a:spLocks noGrp="1" noRot="1" noChangeAspect="1" noTextEdit="1"/>
          </p:cNvSpPr>
          <p:nvPr>
            <p:ph type="sldImg"/>
          </p:nvPr>
        </p:nvSpPr>
        <p:spPr bwMode="auto">
          <a:xfrm>
            <a:off x="90488" y="744538"/>
            <a:ext cx="6616700" cy="3722687"/>
          </a:xfrm>
          <a:noFill/>
          <a:ln>
            <a:solidFill>
              <a:srgbClr val="000000"/>
            </a:solidFill>
            <a:miter lim="800000"/>
          </a:ln>
        </p:spPr>
      </p:sp>
      <p:sp>
        <p:nvSpPr>
          <p:cNvPr id="119811"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en-US" altLang="zh-CN" dirty="0" smtClean="0"/>
          </a:p>
        </p:txBody>
      </p:sp>
      <p:sp>
        <p:nvSpPr>
          <p:cNvPr id="119812" name="灯片编号占位符 3"/>
          <p:cNvSpPr>
            <a:spLocks noGrp="1"/>
          </p:cNvSpPr>
          <p:nvPr>
            <p:ph type="sldNum" sz="quarter" idx="5"/>
          </p:nvPr>
        </p:nvSpPr>
        <p:spPr bwMode="auto">
          <a:noFill/>
          <a:ln>
            <a:miter lim="800000"/>
          </a:ln>
        </p:spPr>
        <p:txBody>
          <a:bodyPr wrap="square" numCol="1" anchorCtr="0" compatLnSpc="1"/>
          <a:lstStyle/>
          <a:p>
            <a:fld id="{E35E911E-415D-4074-81A8-5D8741139A96}"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p:sp>
      <p:sp>
        <p:nvSpPr>
          <p:cNvPr id="31747" name="备注占位符 2"/>
          <p:cNvSpPr>
            <a:spLocks noGrp="1"/>
          </p:cNvSpPr>
          <p:nvPr>
            <p:ph type="body" idx="1"/>
          </p:nvPr>
        </p:nvSpPr>
        <p:spPr>
          <a:noFill/>
        </p:spPr>
        <p:txBody>
          <a:bodyPr/>
          <a:lstStyle/>
          <a:p>
            <a:pPr eaLnBrk="1" hangingPunct="1"/>
            <a:r>
              <a:rPr lang="zh-CN" altLang="zh-CN" smtClean="0"/>
              <a:t>华为</a:t>
            </a:r>
            <a:r>
              <a:rPr lang="en-US" altLang="zh-CN" smtClean="0"/>
              <a:t>144</a:t>
            </a:r>
            <a:r>
              <a:rPr lang="zh-CN" altLang="zh-CN" smtClean="0"/>
              <a:t>台</a:t>
            </a:r>
            <a:r>
              <a:rPr lang="en-US" altLang="zh-CN" smtClean="0"/>
              <a:t>CE12800+442</a:t>
            </a:r>
            <a:r>
              <a:rPr lang="zh-CN" altLang="zh-CN" smtClean="0"/>
              <a:t>台</a:t>
            </a:r>
            <a:r>
              <a:rPr lang="en-US" altLang="zh-CN" smtClean="0"/>
              <a:t>S9712+166</a:t>
            </a:r>
            <a:r>
              <a:rPr lang="zh-CN" altLang="zh-CN" smtClean="0"/>
              <a:t>台</a:t>
            </a:r>
            <a:r>
              <a:rPr lang="en-US" altLang="zh-CN" smtClean="0"/>
              <a:t>NE40E-X8</a:t>
            </a:r>
            <a:r>
              <a:rPr lang="zh-CN" altLang="zh-CN" smtClean="0"/>
              <a:t>高端网络设备，组建农行全国骨干网和</a:t>
            </a:r>
            <a:r>
              <a:rPr lang="en-US" altLang="zh-CN" smtClean="0"/>
              <a:t>36</a:t>
            </a:r>
            <a:r>
              <a:rPr lang="zh-CN" altLang="zh-CN" smtClean="0"/>
              <a:t>省一级分行，满足全行</a:t>
            </a:r>
            <a:r>
              <a:rPr lang="en-US" altLang="zh-CN" smtClean="0"/>
              <a:t>3</a:t>
            </a:r>
            <a:r>
              <a:rPr lang="zh-CN" altLang="zh-CN" smtClean="0"/>
              <a:t>大数据中心、</a:t>
            </a:r>
            <a:r>
              <a:rPr lang="en-US" altLang="zh-CN" smtClean="0"/>
              <a:t>5</a:t>
            </a:r>
            <a:r>
              <a:rPr lang="zh-CN" altLang="zh-CN" smtClean="0"/>
              <a:t>大业务处理中心、</a:t>
            </a:r>
            <a:r>
              <a:rPr lang="en-US" altLang="zh-CN" smtClean="0"/>
              <a:t>2</a:t>
            </a:r>
            <a:r>
              <a:rPr lang="zh-CN" altLang="zh-CN" smtClean="0"/>
              <a:t>万多营业网点，数十万员工的网络接入。</a:t>
            </a:r>
            <a:endParaRPr lang="zh-CN" altLang="zh-CN" smtClean="0"/>
          </a:p>
          <a:p>
            <a:pPr eaLnBrk="1" hangingPunct="1"/>
            <a:endParaRPr lang="zh-CN" altLang="en-US" smtClean="0"/>
          </a:p>
        </p:txBody>
      </p:sp>
      <p:sp>
        <p:nvSpPr>
          <p:cNvPr id="31748" name="灯片编号占位符 3"/>
          <p:cNvSpPr>
            <a:spLocks noGrp="1"/>
          </p:cNvSpPr>
          <p:nvPr>
            <p:ph type="sldNum" sz="quarter" idx="5"/>
          </p:nvPr>
        </p:nvSpPr>
        <p:spPr>
          <a:noFill/>
          <a:ln>
            <a:miter lim="800000"/>
          </a:ln>
        </p:spPr>
        <p:txBody>
          <a:bodyPr/>
          <a:lstStyle/>
          <a:p>
            <a:fld id="{7B1A1B6E-07B5-44A9-8313-641B35FEE11D}" type="slidenum">
              <a:rPr lang="zh-CN" altLang="en-US" smtClean="0">
                <a:solidFill>
                  <a:prstClr val="black"/>
                </a:solidFill>
              </a:rPr>
            </a:fld>
            <a:endParaRPr lang="en-US" altLang="zh-CN" smtClean="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256DBDA-4D45-45E7-B3F7-C1F0848E91F1}" type="slidenum">
              <a:rPr lang="en-US" altLang="zh-CN" smtClean="0">
                <a:solidFill>
                  <a:prstClr val="black"/>
                </a:solidFill>
              </a:rPr>
            </a:fld>
            <a:endParaRPr lang="en-US" altLang="zh-CN" dirty="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4F2D742D-4F6C-43EF-9083-E3A749379791}"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4AC5FBB2-6ED9-472B-8104-5EFADCFE5281}"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smtClean="0">
                <a:ln>
                  <a:noFill/>
                </a:ln>
                <a:solidFill>
                  <a:srgbClr val="990000"/>
                </a:solidFill>
                <a:effectLst/>
                <a:uLnTx/>
                <a:uFillTx/>
                <a:latin typeface="FrutigerNext LT Medium" pitchFamily="34" charset="0"/>
                <a:ea typeface="黑体" panose="02010609060101010101" pitchFamily="49" charset="-122"/>
                <a:cs typeface="+mn-cs"/>
              </a:rPr>
              <a:t>来源于蒋鸣和教授的总结：</a:t>
            </a:r>
            <a:endParaRPr kumimoji="0" lang="zh-CN" altLang="en-US" sz="1200" b="1" i="0" u="none" strike="noStrike" kern="0" cap="none" spc="0" normalizeH="0" baseline="0" noProof="0" dirty="0" smtClean="0">
              <a:ln>
                <a:noFill/>
              </a:ln>
              <a:solidFill>
                <a:srgbClr val="990000"/>
              </a:solidFill>
              <a:effectLst/>
              <a:uLnTx/>
              <a:uFillTx/>
              <a:latin typeface="FrutigerNext LT Medium" pitchFamily="34" charset="0"/>
              <a:ea typeface="黑体" panose="02010609060101010101" pitchFamily="49" charset="-122"/>
              <a:cs typeface="+mn-cs"/>
            </a:endParaRPr>
          </a:p>
          <a:p>
            <a:pPr marL="342900" marR="0" lvl="0"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None/>
              <a:defRPr/>
            </a:pPr>
            <a:endParaRPr kumimoji="0" lang="en-US"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pPr marL="342900" marR="0" lvl="0"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None/>
              <a:defRPr/>
            </a:pP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数字化学习的</a:t>
            </a:r>
            <a:r>
              <a:rPr kumimoji="0" lang="zh-CN"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a:t>
            </a:r>
            <a:r>
              <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不是</a:t>
            </a: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a:t>
            </a:r>
            <a:endPar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r>
              <a:rPr kumimoji="0" lang="zh-CN" altLang="en-US" sz="2200" b="1" i="0" u="none" strike="noStrike" kern="0" cap="none" spc="0" normalizeH="0" baseline="0" noProof="0" dirty="0" smtClean="0">
                <a:ln>
                  <a:noFill/>
                </a:ln>
                <a:solidFill>
                  <a:schemeClr val="tx1"/>
                </a:solidFill>
                <a:effectLst/>
                <a:uLnTx/>
                <a:uFillTx/>
                <a:latin typeface="+mn-lt"/>
                <a:ea typeface="+mn-ea"/>
                <a:cs typeface="+mn-cs"/>
              </a:rPr>
              <a:t>不是单纯的</a:t>
            </a:r>
            <a:r>
              <a:rPr kumimoji="0" lang="zh-CN" altLang="en-US" sz="2200" b="1" i="0" u="none" strike="noStrike" kern="0" cap="none" spc="0" normalizeH="0" baseline="0" noProof="0" dirty="0" smtClean="0">
                <a:ln>
                  <a:noFill/>
                </a:ln>
                <a:solidFill>
                  <a:srgbClr val="FF3300"/>
                </a:solidFill>
                <a:effectLst/>
                <a:uLnTx/>
                <a:uFillTx/>
                <a:latin typeface="+mn-lt"/>
                <a:ea typeface="+mn-ea"/>
                <a:cs typeface="+mn-cs"/>
              </a:rPr>
              <a:t>在线课程</a:t>
            </a:r>
            <a:endParaRPr kumimoji="0" lang="zh-CN" altLang="en-US" sz="2200" b="1" i="0" u="none" strike="noStrike" kern="0" cap="none" spc="0" normalizeH="0" baseline="0" noProof="0" dirty="0" smtClean="0">
              <a:ln>
                <a:noFill/>
              </a:ln>
              <a:solidFill>
                <a:srgbClr val="FF3300"/>
              </a:solidFill>
              <a:effectLst/>
              <a:uLnTx/>
              <a:uFillTx/>
              <a:latin typeface="+mn-lt"/>
              <a:ea typeface="+mn-ea"/>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r>
              <a:rPr kumimoji="0" lang="zh-CN" altLang="en-US" sz="2200" b="1" i="0" u="none" strike="noStrike" kern="0" cap="none" spc="0" normalizeH="0" baseline="0" noProof="0" dirty="0" smtClean="0">
                <a:ln>
                  <a:noFill/>
                </a:ln>
                <a:solidFill>
                  <a:schemeClr val="tx1"/>
                </a:solidFill>
                <a:effectLst/>
                <a:uLnTx/>
                <a:uFillTx/>
                <a:latin typeface="+mn-lt"/>
                <a:ea typeface="+mn-ea"/>
                <a:cs typeface="+mn-cs"/>
              </a:rPr>
              <a:t>不是单纯的“</a:t>
            </a:r>
            <a:r>
              <a:rPr kumimoji="0" lang="zh-CN" altLang="en-US" sz="2200" b="1" i="0" u="none" strike="noStrike" kern="0" cap="none" spc="0" normalizeH="0" baseline="0" noProof="0" dirty="0" smtClean="0">
                <a:ln>
                  <a:noFill/>
                </a:ln>
                <a:solidFill>
                  <a:srgbClr val="FF3300"/>
                </a:solidFill>
                <a:effectLst/>
                <a:uLnTx/>
                <a:uFillTx/>
                <a:latin typeface="+mn-lt"/>
                <a:ea typeface="+mn-ea"/>
                <a:cs typeface="+mn-cs"/>
              </a:rPr>
              <a:t>电子书包</a:t>
            </a:r>
            <a:r>
              <a:rPr kumimoji="0" lang="zh-CN" altLang="en-US" sz="2200" b="1" i="0" u="none" strike="noStrike" kern="0" cap="none" spc="0" normalizeH="0" baseline="0" noProof="0" dirty="0" smtClean="0">
                <a:ln>
                  <a:noFill/>
                </a:ln>
                <a:solidFill>
                  <a:schemeClr val="tx1"/>
                </a:solidFill>
                <a:effectLst/>
                <a:uLnTx/>
                <a:uFillTx/>
                <a:latin typeface="+mn-lt"/>
                <a:ea typeface="+mn-ea"/>
                <a:cs typeface="+mn-cs"/>
              </a:rPr>
              <a:t>”</a:t>
            </a:r>
            <a:endParaRPr kumimoji="0" lang="zh-CN" altLang="en-US" sz="2200" b="1" i="0" u="none" strike="noStrike" kern="0" cap="none" spc="0" normalizeH="0" baseline="0" noProof="0" dirty="0" smtClean="0">
              <a:ln>
                <a:noFill/>
              </a:ln>
              <a:solidFill>
                <a:schemeClr val="tx1"/>
              </a:solidFill>
              <a:effectLst/>
              <a:uLnTx/>
              <a:uFillTx/>
              <a:latin typeface="+mn-lt"/>
              <a:ea typeface="+mn-ea"/>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r>
              <a:rPr kumimoji="0" lang="zh-CN" altLang="en-US" sz="2200" b="1" i="0" u="none" strike="noStrike" kern="0" cap="none" spc="0" normalizeH="0" baseline="0" noProof="0" dirty="0" smtClean="0">
                <a:ln>
                  <a:noFill/>
                </a:ln>
                <a:solidFill>
                  <a:schemeClr val="tx1"/>
                </a:solidFill>
                <a:effectLst/>
                <a:uLnTx/>
                <a:uFillTx/>
                <a:latin typeface="+mn-lt"/>
                <a:ea typeface="+mn-ea"/>
                <a:cs typeface="+mn-cs"/>
              </a:rPr>
              <a:t>不是让整个班学生都盯着屏幕的课件播放和传授讲解</a:t>
            </a:r>
            <a:endParaRPr kumimoji="0" lang="zh-CN" altLang="en-US" sz="2200" b="1" i="0" u="none" strike="noStrike" kern="0" cap="none" spc="0" normalizeH="0" baseline="0" noProof="0" dirty="0" smtClean="0">
              <a:ln>
                <a:noFill/>
              </a:ln>
              <a:solidFill>
                <a:schemeClr val="tx1"/>
              </a:solidFill>
              <a:effectLst/>
              <a:uLnTx/>
              <a:uFillTx/>
              <a:latin typeface="+mn-lt"/>
              <a:ea typeface="+mn-ea"/>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r>
              <a:rPr kumimoji="0" lang="zh-CN" altLang="en-US" sz="2200" b="1" i="0" u="none" strike="noStrike" kern="0" cap="none" spc="0" normalizeH="0" baseline="0" noProof="0" dirty="0" smtClean="0">
                <a:ln>
                  <a:noFill/>
                </a:ln>
                <a:solidFill>
                  <a:schemeClr val="tx1"/>
                </a:solidFill>
                <a:effectLst/>
                <a:uLnTx/>
                <a:uFillTx/>
                <a:latin typeface="+mn-lt"/>
                <a:ea typeface="+mn-ea"/>
                <a:cs typeface="+mn-cs"/>
              </a:rPr>
              <a:t>不是学生无序学习</a:t>
            </a:r>
            <a:endParaRPr kumimoji="0" lang="zh-CN" altLang="en-US" sz="2200" b="1" i="0" u="none" strike="noStrike" kern="0" cap="none" spc="0" normalizeH="0" baseline="0" noProof="0" dirty="0" smtClean="0">
              <a:ln>
                <a:noFill/>
              </a:ln>
              <a:solidFill>
                <a:schemeClr val="tx1"/>
              </a:solidFill>
              <a:effectLst/>
              <a:uLnTx/>
              <a:uFillTx/>
              <a:latin typeface="+mn-lt"/>
              <a:ea typeface="+mn-ea"/>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r>
              <a:rPr kumimoji="0" lang="zh-CN" altLang="en-US" sz="2200" b="1" i="0" u="none" strike="noStrike" kern="0" cap="none" spc="0" normalizeH="0" baseline="0" noProof="0" dirty="0" smtClean="0">
                <a:ln>
                  <a:noFill/>
                </a:ln>
                <a:solidFill>
                  <a:schemeClr val="tx1"/>
                </a:solidFill>
                <a:effectLst/>
                <a:uLnTx/>
                <a:uFillTx/>
                <a:latin typeface="+mn-lt"/>
                <a:ea typeface="+mn-ea"/>
                <a:cs typeface="+mn-cs"/>
              </a:rPr>
              <a:t>更不是用技术取代教师</a:t>
            </a:r>
            <a:endParaRPr kumimoji="0" lang="en-US" altLang="zh-CN" sz="2200" b="1" i="0" u="none" strike="noStrike" kern="0" cap="none" spc="0" normalizeH="0" baseline="0" noProof="0" dirty="0" smtClean="0">
              <a:ln>
                <a:noFill/>
              </a:ln>
              <a:solidFill>
                <a:schemeClr val="tx1"/>
              </a:solidFill>
              <a:effectLst/>
              <a:uLnTx/>
              <a:uFillTx/>
              <a:latin typeface="+mn-lt"/>
              <a:ea typeface="+mn-ea"/>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endParaRPr kumimoji="0" lang="en-US" altLang="zh-CN" sz="2200" b="1" i="0" u="none" strike="noStrike" kern="0" cap="none" spc="0" normalizeH="0" baseline="0" noProof="0" dirty="0" smtClean="0">
              <a:ln>
                <a:noFill/>
              </a:ln>
              <a:solidFill>
                <a:schemeClr val="tx1"/>
              </a:solidFill>
              <a:effectLst/>
              <a:uLnTx/>
              <a:uFillTx/>
              <a:latin typeface="+mn-lt"/>
              <a:ea typeface="+mn-ea"/>
              <a:cs typeface="+mn-cs"/>
            </a:endParaRPr>
          </a:p>
          <a:p>
            <a:pPr marL="742315" marR="0" lvl="1" indent="-285750" algn="l" defTabSz="914400" rtl="0" eaLnBrk="0" fontAlgn="base" latinLnBrk="0" hangingPunct="0">
              <a:lnSpc>
                <a:spcPct val="80000"/>
              </a:lnSpc>
              <a:spcBef>
                <a:spcPct val="0"/>
              </a:spcBef>
              <a:spcAft>
                <a:spcPct val="0"/>
              </a:spcAft>
              <a:buClrTx/>
              <a:buSzPct val="50000"/>
              <a:buFont typeface="Wingdings" panose="05000000000000000000" pitchFamily="2" charset="2"/>
              <a:buChar char="p"/>
              <a:defRPr/>
            </a:pPr>
            <a:endParaRPr kumimoji="0" lang="zh-CN" altLang="en-US" sz="22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None/>
              <a:defRPr/>
            </a:pP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数字化学习的</a:t>
            </a:r>
            <a:r>
              <a:rPr kumimoji="0" lang="zh-CN"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a:t>
            </a:r>
            <a:r>
              <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是</a:t>
            </a: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a:t>
            </a:r>
            <a:endPar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pPr marL="800100" marR="0" lvl="1"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Char char="l"/>
              <a:defRPr/>
            </a:pP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是为每个学生提供</a:t>
            </a:r>
            <a:r>
              <a:rPr kumimoji="0" lang="zh-CN" altLang="zh-CN"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个性化</a:t>
            </a:r>
            <a:r>
              <a:rPr kumimoji="0" lang="zh-CN"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的</a:t>
            </a:r>
            <a:r>
              <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合适教育</a:t>
            </a:r>
            <a:endPar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endParaRPr>
          </a:p>
          <a:p>
            <a:pPr marL="800100" marR="0" lvl="1"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Char char="l"/>
              <a:defRPr/>
            </a:pP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是</a:t>
            </a:r>
            <a:r>
              <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应用技术开展主动学习和自主学习</a:t>
            </a: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，发展学生分析解决问题的能力。</a:t>
            </a:r>
            <a:endPar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pPr marL="800100" marR="0" lvl="1"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Char char="l"/>
              <a:defRPr/>
            </a:pP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是</a:t>
            </a:r>
            <a:r>
              <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课堂转型</a:t>
            </a:r>
            <a:r>
              <a:rPr kumimoji="0" lang="en-US"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a:t>
            </a: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真正体现课堂以学生为中心和教师角色转換。</a:t>
            </a:r>
            <a:endPar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pPr marL="800100" marR="0" lvl="1"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Char char="l"/>
              <a:defRPr/>
            </a:pP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是</a:t>
            </a:r>
            <a:r>
              <a:rPr kumimoji="0" lang="zh-CN" altLang="en-US" sz="2400" b="1" i="0" u="none" strike="noStrike" kern="0" cap="none" spc="0" normalizeH="0" baseline="0" noProof="0" dirty="0" smtClean="0">
                <a:ln>
                  <a:noFill/>
                </a:ln>
                <a:solidFill>
                  <a:srgbClr val="FF3300"/>
                </a:solidFill>
                <a:effectLst/>
                <a:uLnTx/>
                <a:uFillTx/>
                <a:latin typeface="FrutigerNext LT Regular" pitchFamily="34" charset="0"/>
                <a:ea typeface="黑体" panose="02010609060101010101" pitchFamily="49" charset="-122"/>
                <a:cs typeface="+mn-cs"/>
              </a:rPr>
              <a:t>泛在学习</a:t>
            </a:r>
            <a:r>
              <a:rPr kumimoji="0" lang="en-US"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a:t>
            </a:r>
            <a:r>
              <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rPr>
              <a:t>学生在信息化环境下隨时隨地可进行的学习</a:t>
            </a:r>
            <a:endParaRPr kumimoji="0" lang="zh-CN" altLang="en-US"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pPr marL="342900" marR="0" lvl="0" indent="-342900" algn="l" defTabSz="914400" rtl="0" eaLnBrk="0" fontAlgn="base" latinLnBrk="0" hangingPunct="0">
              <a:lnSpc>
                <a:spcPct val="80000"/>
              </a:lnSpc>
              <a:spcBef>
                <a:spcPct val="0"/>
              </a:spcBef>
              <a:spcAft>
                <a:spcPct val="0"/>
              </a:spcAft>
              <a:buClr>
                <a:srgbClr val="777777"/>
              </a:buClr>
              <a:buSzPct val="60000"/>
              <a:buFont typeface="Wingdings" panose="05000000000000000000" pitchFamily="2" charset="2"/>
              <a:buChar char="l"/>
              <a:defRPr/>
            </a:pPr>
            <a:endParaRPr kumimoji="0" lang="en-US" altLang="zh-CN" sz="2400" b="1" i="0" u="none" strike="noStrike" kern="0" cap="none" spc="0" normalizeH="0" baseline="0" noProof="0" dirty="0" smtClean="0">
              <a:ln>
                <a:noFill/>
              </a:ln>
              <a:solidFill>
                <a:schemeClr val="tx1"/>
              </a:solidFill>
              <a:effectLst/>
              <a:uLnTx/>
              <a:uFillTx/>
              <a:latin typeface="FrutigerNext LT Regular" pitchFamily="34" charset="0"/>
              <a:ea typeface="黑体" panose="02010609060101010101" pitchFamily="49" charset="-122"/>
              <a:cs typeface="+mn-cs"/>
            </a:endParaRPr>
          </a:p>
          <a:p>
            <a:endParaRPr lang="zh-CN" altLang="en-US" dirty="0"/>
          </a:p>
        </p:txBody>
      </p:sp>
      <p:sp>
        <p:nvSpPr>
          <p:cNvPr id="4" name="灯片编号占位符 3"/>
          <p:cNvSpPr>
            <a:spLocks noGrp="1"/>
          </p:cNvSpPr>
          <p:nvPr>
            <p:ph type="sldNum" sz="quarter" idx="10"/>
          </p:nvPr>
        </p:nvSpPr>
        <p:spPr/>
        <p:txBody>
          <a:bodyPr/>
          <a:lstStyle/>
          <a:p>
            <a:fld id="{1896F37C-3661-404E-8AB8-9EF366FB25A4}"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anose="020F0502020204030204" pitchFamily="34" charset="0"/>
                <a:ea typeface="宋体" panose="02010600030101010101" pitchFamily="2" charset="-122"/>
                <a:cs typeface="+mn-cs"/>
              </a:rPr>
              <a:t>基本实现区域内均衡发展</a:t>
            </a:r>
            <a:endParaRPr lang="en-US" altLang="zh-CN" sz="1200" kern="1200" dirty="0" smtClean="0">
              <a:solidFill>
                <a:schemeClr val="tx1"/>
              </a:solidFill>
              <a:latin typeface="Calibri" panose="020F0502020204030204" pitchFamily="34" charset="0"/>
              <a:ea typeface="宋体" panose="02010600030101010101" pitchFamily="2" charset="-122"/>
              <a:cs typeface="+mn-cs"/>
            </a:endParaRPr>
          </a:p>
          <a:p>
            <a:endParaRPr lang="en-US" altLang="zh-CN" sz="1200" kern="1200" dirty="0" smtClean="0">
              <a:solidFill>
                <a:schemeClr val="tx1"/>
              </a:solidFill>
              <a:latin typeface="Calibri" panose="020F0502020204030204" pitchFamily="34" charset="0"/>
              <a:ea typeface="宋体" panose="02010600030101010101" pitchFamily="2" charset="-122"/>
              <a:cs typeface="+mn-cs"/>
            </a:endParaRPr>
          </a:p>
          <a:p>
            <a:r>
              <a:rPr lang="zh-CN" altLang="zh-CN" sz="1200" kern="1200" dirty="0" smtClean="0">
                <a:solidFill>
                  <a:schemeClr val="tx1"/>
                </a:solidFill>
                <a:latin typeface="Calibri" panose="020F0502020204030204" pitchFamily="34" charset="0"/>
                <a:ea typeface="宋体" panose="02010600030101010101" pitchFamily="2" charset="-122"/>
                <a:cs typeface="+mn-cs"/>
              </a:rPr>
              <a:t>到</a:t>
            </a:r>
            <a:r>
              <a:rPr lang="en-US" altLang="zh-CN" sz="1200" kern="1200" dirty="0" smtClean="0">
                <a:solidFill>
                  <a:schemeClr val="tx1"/>
                </a:solidFill>
                <a:latin typeface="Calibri" panose="020F0502020204030204" pitchFamily="34" charset="0"/>
                <a:ea typeface="宋体" panose="02010600030101010101" pitchFamily="2" charset="-122"/>
                <a:cs typeface="+mn-cs"/>
              </a:rPr>
              <a:t>2020</a:t>
            </a:r>
            <a:r>
              <a:rPr lang="zh-CN" altLang="zh-CN" sz="1200" kern="1200" dirty="0" smtClean="0">
                <a:solidFill>
                  <a:schemeClr val="tx1"/>
                </a:solidFill>
                <a:latin typeface="Calibri" panose="020F0502020204030204" pitchFamily="34" charset="0"/>
                <a:ea typeface="宋体" panose="02010600030101010101" pitchFamily="2" charset="-122"/>
                <a:cs typeface="+mn-cs"/>
              </a:rPr>
              <a:t>年要基本实现教育现代化，基本形成学习型社会，进入人力资源强国行列。</a:t>
            </a:r>
            <a:endParaRPr lang="en-US" altLang="zh-CN" sz="1200" kern="1200" dirty="0" smtClean="0">
              <a:solidFill>
                <a:schemeClr val="tx1"/>
              </a:solidFill>
              <a:latin typeface="Calibri" panose="020F0502020204030204" pitchFamily="34" charset="0"/>
              <a:ea typeface="宋体" panose="02010600030101010101" pitchFamily="2" charset="-122"/>
              <a:cs typeface="+mn-cs"/>
            </a:endParaRPr>
          </a:p>
          <a:p>
            <a:endParaRPr lang="en-US" altLang="zh-CN" sz="1200" kern="1200" dirty="0" smtClean="0">
              <a:solidFill>
                <a:schemeClr val="tx1"/>
              </a:solidFill>
              <a:latin typeface="Calibri" panose="020F0502020204030204" pitchFamily="34" charset="0"/>
              <a:ea typeface="宋体" panose="02010600030101010101" pitchFamily="2" charset="-122"/>
              <a:cs typeface="+mn-cs"/>
            </a:endParaRPr>
          </a:p>
          <a:p>
            <a:pPr>
              <a:lnSpc>
                <a:spcPct val="110000"/>
              </a:lnSpc>
              <a:spcBef>
                <a:spcPct val="10000"/>
              </a:spcBef>
              <a:spcAft>
                <a:spcPct val="10000"/>
              </a:spcAft>
            </a:pPr>
            <a:r>
              <a:rPr lang="en-US" altLang="zh-CN" b="1" dirty="0" smtClean="0">
                <a:latin typeface="微软雅黑" panose="020B0503020204020204" charset="-122"/>
                <a:ea typeface="微软雅黑" panose="020B0503020204020204" charset="-122"/>
              </a:rPr>
              <a:t> “</a:t>
            </a:r>
            <a:r>
              <a:rPr lang="zh-CN" altLang="en-US" b="1" dirty="0" smtClean="0">
                <a:latin typeface="微软雅黑" panose="020B0503020204020204" charset="-122"/>
                <a:ea typeface="微软雅黑" panose="020B0503020204020204" charset="-122"/>
              </a:rPr>
              <a:t>统筹布局新一代移动通信网、下一代互联网、数字广播电视网、卫星通信等设施建设，形成超高速、大容量、高智能国家干线传输网络。引导建设宽带无线城市，推进城市光纤入户，加快农村地区宽带网络建设，全面提高宽带普及率和接入带宽。推动物联网关键技术研发和在重点领域的应用示范。加强云计算服务平台建设。 ”</a:t>
            </a:r>
            <a:r>
              <a:rPr lang="zh-CN" altLang="en-US" dirty="0" smtClean="0">
                <a:latin typeface="微软雅黑" panose="020B0503020204020204" charset="-122"/>
                <a:ea typeface="微软雅黑" panose="020B0503020204020204" charset="-122"/>
              </a:rPr>
              <a:t> </a:t>
            </a:r>
            <a:endParaRPr lang="zh-CN" altLang="en-US" dirty="0" smtClean="0">
              <a:latin typeface="微软雅黑" panose="020B0503020204020204" charset="-122"/>
              <a:ea typeface="微软雅黑" panose="020B0503020204020204" charset="-122"/>
            </a:endParaRPr>
          </a:p>
          <a:p>
            <a:r>
              <a:rPr lang="zh-CN" altLang="en-US" dirty="0" smtClean="0">
                <a:latin typeface="微软雅黑" panose="020B0503020204020204" charset="-122"/>
                <a:ea typeface="微软雅黑" panose="020B0503020204020204" charset="-122"/>
              </a:rPr>
              <a:t>                                  一</a:t>
            </a:r>
            <a:r>
              <a:rPr lang="zh-CN" altLang="en-US" sz="1400" b="1" dirty="0" smtClean="0">
                <a:latin typeface="微软雅黑" panose="020B0503020204020204" charset="-122"/>
                <a:ea typeface="微软雅黑" panose="020B0503020204020204" charset="-122"/>
              </a:rPr>
              <a:t>国家“十二五”规划纲要</a:t>
            </a:r>
            <a:endParaRPr lang="zh-CN" altLang="en-US" sz="1400" b="1" dirty="0" smtClean="0">
              <a:latin typeface="微软雅黑" panose="020B0503020204020204" charset="-122"/>
              <a:ea typeface="微软雅黑" panose="020B0503020204020204" charset="-122"/>
            </a:endParaRPr>
          </a:p>
          <a:p>
            <a:r>
              <a:rPr lang="zh-CN" altLang="en-US" dirty="0" smtClean="0">
                <a:latin typeface="微软雅黑" panose="020B0503020204020204" charset="-122"/>
                <a:ea typeface="微软雅黑" panose="020B0503020204020204" charset="-122"/>
              </a:rPr>
              <a:t>       </a:t>
            </a:r>
            <a:r>
              <a:rPr lang="en-US" altLang="zh-CN" dirty="0" smtClean="0"/>
              <a:t>http://news.xinhuanet.com/politics/2011-03/16/c_121193916_7.htm</a:t>
            </a:r>
            <a:endParaRPr lang="en-US" altLang="zh-CN" dirty="0" smtClean="0"/>
          </a:p>
          <a:p>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defRPr/>
            </a:pPr>
            <a:r>
              <a:rPr lang="zh-CN" altLang="en-US" dirty="0" smtClean="0">
                <a:latin typeface="微软雅黑" panose="020B0503020204020204" charset="-122"/>
                <a:ea typeface="微软雅黑" panose="020B0503020204020204" charset="-122"/>
              </a:rPr>
              <a:t>保证</a:t>
            </a:r>
            <a:r>
              <a:rPr lang="en-US" altLang="zh-CN" dirty="0" smtClean="0">
                <a:latin typeface="微软雅黑" panose="020B0503020204020204" charset="-122"/>
                <a:ea typeface="微软雅黑" panose="020B0503020204020204" charset="-122"/>
              </a:rPr>
              <a:t>GDP 4% </a:t>
            </a:r>
            <a:r>
              <a:rPr lang="zh-CN" altLang="en-US" dirty="0" smtClean="0">
                <a:latin typeface="微软雅黑" panose="020B0503020204020204" charset="-122"/>
                <a:ea typeface="微软雅黑" panose="020B0503020204020204" charset="-122"/>
              </a:rPr>
              <a:t>投入在教育领域</a:t>
            </a:r>
            <a:endParaRPr lang="zh-CN" altLang="en-US" dirty="0" smtClean="0">
              <a:latin typeface="微软雅黑" panose="020B0503020204020204" charset="-122"/>
              <a:ea typeface="微软雅黑" panose="020B0503020204020204" charset="-122"/>
            </a:endParaRP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fld>
            <a:endParaRPr lang="en-US" altLang="zh-CN"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dirty="0" smtClean="0">
                <a:solidFill>
                  <a:schemeClr val="tx1">
                    <a:lumMod val="75000"/>
                    <a:lumOff val="25000"/>
                  </a:schemeClr>
                </a:solidFill>
                <a:latin typeface="微软雅黑" panose="020B0503020204020204" charset="-122"/>
                <a:ea typeface="微软雅黑" panose="020B0503020204020204" charset="-122"/>
              </a:rPr>
              <a:t>通过利用智能化技术（灵巧技术）构建智能化环境，让师生施展灵巧的教与学方法，给学习者提供个性化的学习服务，使其由不能变为可能，由小能变为大能，从而培养具有良好价值取向、较高思维品质和较强施为能力的人才。</a:t>
            </a:r>
            <a:r>
              <a:rPr lang="en-US" altLang="zh-CN" sz="1200" dirty="0" smtClean="0">
                <a:solidFill>
                  <a:schemeClr val="tx1">
                    <a:lumMod val="75000"/>
                    <a:lumOff val="25000"/>
                  </a:schemeClr>
                </a:solidFill>
                <a:latin typeface="微软雅黑" panose="020B0503020204020204" charset="-122"/>
                <a:ea typeface="微软雅黑" panose="020B0503020204020204" charset="-122"/>
              </a:rPr>
              <a:t>--</a:t>
            </a:r>
            <a:r>
              <a:rPr lang="zh-CN" altLang="en-US" sz="1200" dirty="0" smtClean="0">
                <a:solidFill>
                  <a:schemeClr val="tx1">
                    <a:lumMod val="75000"/>
                    <a:lumOff val="25000"/>
                  </a:schemeClr>
                </a:solidFill>
                <a:latin typeface="微软雅黑" panose="020B0503020204020204" charset="-122"/>
                <a:ea typeface="微软雅黑" panose="020B0503020204020204" charset="-122"/>
              </a:rPr>
              <a:t>华东师大 祝智庭</a:t>
            </a:r>
            <a:endParaRPr lang="zh-CN" altLang="en-US" sz="1200" dirty="0" smtClean="0">
              <a:solidFill>
                <a:schemeClr val="tx1">
                  <a:lumMod val="75000"/>
                  <a:lumOff val="25000"/>
                </a:schemeClr>
              </a:solidFill>
              <a:latin typeface="微软雅黑" panose="020B0503020204020204" charset="-122"/>
              <a:ea typeface="微软雅黑" panose="020B0503020204020204" charset="-122"/>
            </a:endParaRPr>
          </a:p>
          <a:p>
            <a:endParaRPr lang="zh-CN" altLang="en-US" dirty="0"/>
          </a:p>
        </p:txBody>
      </p:sp>
      <p:sp>
        <p:nvSpPr>
          <p:cNvPr id="4" name="灯片编号占位符 3"/>
          <p:cNvSpPr>
            <a:spLocks noGrp="1"/>
          </p:cNvSpPr>
          <p:nvPr>
            <p:ph type="sldNum" sz="quarter" idx="10"/>
          </p:nvPr>
        </p:nvSpPr>
        <p:spPr/>
        <p:txBody>
          <a:bodyPr/>
          <a:lstStyle/>
          <a:p>
            <a:fld id="{68B800EA-8865-440B-97BD-0394A5BC43F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defRPr/>
            </a:pPr>
            <a:r>
              <a:rPr lang="zh-CN" altLang="zh-CN" sz="1200" kern="1200" dirty="0" smtClean="0">
                <a:solidFill>
                  <a:schemeClr val="tx1"/>
                </a:solidFill>
                <a:latin typeface="Calibri" panose="020F0502020204030204" pitchFamily="34" charset="0"/>
                <a:ea typeface="宋体" panose="02010600030101010101" pitchFamily="2" charset="-122"/>
                <a:cs typeface="+mn-cs"/>
              </a:rPr>
              <a:t>知识对于经济发展的推动作用必须经过生产、传播和应用三个环节。</a:t>
            </a:r>
            <a:endParaRPr lang="zh-CN" altLang="zh-CN" sz="1200" kern="1200" dirty="0" smtClean="0">
              <a:solidFill>
                <a:schemeClr val="tx1"/>
              </a:solidFill>
              <a:latin typeface="Calibri" panose="020F0502020204030204" pitchFamily="34" charset="0"/>
              <a:ea typeface="宋体" panose="02010600030101010101" pitchFamily="2" charset="-122"/>
              <a:cs typeface="+mn-cs"/>
            </a:endParaRP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fld>
            <a:endParaRPr lang="en-US" altLang="zh-CN"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矩形 2"/>
          <p:cNvSpPr>
            <a:spLocks noGrp="1" noRot="1" noChangeAspect="1" noChangeArrowheads="1" noTextEdit="1"/>
          </p:cNvSpPr>
          <p:nvPr>
            <p:ph type="sldImg"/>
          </p:nvPr>
        </p:nvSpPr>
        <p:spPr bwMode="auto">
          <a:xfrm>
            <a:off x="96838" y="742950"/>
            <a:ext cx="6619875" cy="3724275"/>
          </a:xfrm>
          <a:noFill/>
          <a:ln>
            <a:solidFill>
              <a:srgbClr val="000000"/>
            </a:solidFill>
            <a:miter lim="800000"/>
          </a:ln>
        </p:spPr>
      </p:sp>
      <p:sp>
        <p:nvSpPr>
          <p:cNvPr id="9219" name="矩形 3"/>
          <p:cNvSpPr>
            <a:spLocks noGrp="1" noChangeArrowheads="1"/>
          </p:cNvSpPr>
          <p:nvPr>
            <p:ph type="body" idx="1"/>
          </p:nvPr>
        </p:nvSpPr>
        <p:spPr bwMode="auto">
          <a:xfrm>
            <a:off x="906357" y="4716877"/>
            <a:ext cx="4984962" cy="4466987"/>
          </a:xfrm>
          <a:noFill/>
        </p:spPr>
        <p:txBody>
          <a:bodyPr wrap="square" numCol="1" anchor="t" anchorCtr="0" compatLnSpc="1"/>
          <a:lstStyle/>
          <a:p>
            <a:pPr marL="0" marR="0" indent="0" algn="l" defTabSz="914400" rtl="0" eaLnBrk="1" fontAlgn="base" latinLnBrk="0" hangingPunct="1">
              <a:lnSpc>
                <a:spcPct val="100000"/>
              </a:lnSpc>
              <a:spcBef>
                <a:spcPct val="30000"/>
              </a:spcBef>
              <a:spcAft>
                <a:spcPct val="0"/>
              </a:spcAft>
              <a:buClrTx/>
              <a:buSzTx/>
              <a:buFontTx/>
              <a:buNone/>
              <a:defRPr/>
            </a:pPr>
            <a:r>
              <a:rPr lang="zh-CN" altLang="en-US" sz="1200" b="1" kern="1200" dirty="0" smtClean="0">
                <a:solidFill>
                  <a:schemeClr val="tx1"/>
                </a:solidFill>
                <a:effectLst/>
                <a:latin typeface="Calibri" panose="020F0502020204030204" pitchFamily="34" charset="0"/>
                <a:ea typeface="宋体" panose="02010600030101010101" pitchFamily="2" charset="-122"/>
                <a:cs typeface="+mn-cs"/>
              </a:rPr>
              <a:t>讲解要点：</a:t>
            </a:r>
            <a:endParaRPr lang="en-US" altLang="zh-CN" sz="1200" b="1" kern="1200" dirty="0" smtClean="0">
              <a:solidFill>
                <a:schemeClr val="tx1"/>
              </a:solidFill>
              <a:effectLst/>
              <a:latin typeface="Calibri" panose="020F0502020204030204" pitchFamily="34" charset="0"/>
              <a:ea typeface="宋体" panose="02010600030101010101" pitchFamily="2" charset="-122"/>
              <a:cs typeface="+mn-cs"/>
            </a:endParaRPr>
          </a:p>
          <a:p>
            <a:pPr eaLnBrk="1" hangingPunct="1"/>
            <a:r>
              <a:rPr lang="en-US" altLang="zh-CN" dirty="0" smtClean="0"/>
              <a:t>1</a:t>
            </a:r>
            <a:r>
              <a:rPr lang="zh-CN" altLang="en-US" dirty="0" smtClean="0"/>
              <a:t>、华为企业业务致力于为企业客户提供全面高效的</a:t>
            </a:r>
            <a:r>
              <a:rPr lang="en-US" altLang="zh-CN" dirty="0" smtClean="0"/>
              <a:t>ICT</a:t>
            </a:r>
            <a:r>
              <a:rPr lang="zh-CN" altLang="en-US" dirty="0" smtClean="0"/>
              <a:t>解决方案和服务。而企业客户也是跨了多个行业，包括政府和公共事务、金融、交通、电力和能源、商业和</a:t>
            </a:r>
            <a:r>
              <a:rPr lang="en-US" altLang="zh-CN" dirty="0" smtClean="0"/>
              <a:t>ISP</a:t>
            </a:r>
            <a:r>
              <a:rPr lang="zh-CN" altLang="en-US" dirty="0" smtClean="0"/>
              <a:t>等，这些客户规模也是多样，为了更好地理解客户需求和为企业客户提供更好的服务，我们的策略是：聚焦于</a:t>
            </a:r>
            <a:r>
              <a:rPr lang="en-US" altLang="zh-CN" dirty="0" smtClean="0"/>
              <a:t>ICT</a:t>
            </a:r>
            <a:r>
              <a:rPr lang="zh-CN" altLang="en-US" dirty="0" smtClean="0"/>
              <a:t>管道和价值客户，开放合作与合作伙伴一起为客户提供产品、解决方案和服务，坚持被集成不动摇。</a:t>
            </a:r>
            <a:endParaRPr lang="en-US" altLang="zh-CN" dirty="0" smtClean="0"/>
          </a:p>
          <a:p>
            <a:pPr eaLnBrk="1" hangingPunct="1"/>
            <a:r>
              <a:rPr lang="en-US" altLang="zh-CN" dirty="0" smtClean="0"/>
              <a:t>2</a:t>
            </a:r>
            <a:r>
              <a:rPr lang="zh-CN" altLang="en-US" dirty="0" smtClean="0"/>
              <a:t>、我们已经建立了一个</a:t>
            </a:r>
            <a:r>
              <a:rPr lang="zh-CN" altLang="zh-CN" sz="1200" kern="1200" dirty="0" smtClean="0">
                <a:solidFill>
                  <a:schemeClr val="tx1"/>
                </a:solidFill>
                <a:latin typeface="Calibri" panose="020F0502020204030204" pitchFamily="34" charset="0"/>
                <a:ea typeface="宋体" panose="02010600030101010101" pitchFamily="2" charset="-122"/>
                <a:cs typeface="+mn-cs"/>
              </a:rPr>
              <a:t>阳光、透明、稳定的渠道政策，</a:t>
            </a:r>
            <a:r>
              <a:rPr lang="zh-CN" altLang="en-US" sz="1200" kern="1200" dirty="0" smtClean="0">
                <a:solidFill>
                  <a:schemeClr val="tx1"/>
                </a:solidFill>
                <a:latin typeface="Calibri" panose="020F0502020204030204" pitchFamily="34" charset="0"/>
                <a:ea typeface="宋体" panose="02010600030101010101" pitchFamily="2" charset="-122"/>
                <a:cs typeface="+mn-cs"/>
              </a:rPr>
              <a:t>鼓励</a:t>
            </a:r>
            <a:r>
              <a:rPr lang="zh-CN" altLang="zh-CN" sz="1200" kern="1200" dirty="0" smtClean="0">
                <a:solidFill>
                  <a:schemeClr val="tx1"/>
                </a:solidFill>
                <a:latin typeface="Calibri" panose="020F0502020204030204" pitchFamily="34" charset="0"/>
                <a:ea typeface="宋体" panose="02010600030101010101" pitchFamily="2" charset="-122"/>
                <a:cs typeface="+mn-cs"/>
              </a:rPr>
              <a:t>合作伙伴</a:t>
            </a:r>
            <a:r>
              <a:rPr lang="zh-CN" altLang="en-US" sz="1200" kern="1200" dirty="0" smtClean="0">
                <a:solidFill>
                  <a:schemeClr val="tx1"/>
                </a:solidFill>
                <a:latin typeface="Calibri" panose="020F0502020204030204" pitchFamily="34" charset="0"/>
                <a:ea typeface="宋体" panose="02010600030101010101" pitchFamily="2" charset="-122"/>
                <a:cs typeface="+mn-cs"/>
              </a:rPr>
              <a:t>一起</a:t>
            </a:r>
            <a:r>
              <a:rPr lang="zh-CN" altLang="zh-CN" sz="1200" kern="1200" dirty="0" smtClean="0">
                <a:solidFill>
                  <a:schemeClr val="tx1"/>
                </a:solidFill>
                <a:latin typeface="Calibri" panose="020F0502020204030204" pitchFamily="34" charset="0"/>
                <a:ea typeface="宋体" panose="02010600030101010101" pitchFamily="2" charset="-122"/>
                <a:cs typeface="+mn-cs"/>
              </a:rPr>
              <a:t>分享更多利益，努力营造健康的产业生态环境，实现多赢</a:t>
            </a:r>
            <a:r>
              <a:rPr lang="zh-CN" altLang="en-US" sz="1200" kern="1200" dirty="0" smtClean="0">
                <a:solidFill>
                  <a:schemeClr val="tx1"/>
                </a:solidFill>
                <a:latin typeface="Calibri" panose="020F0502020204030204" pitchFamily="34" charset="0"/>
                <a:ea typeface="宋体" panose="02010600030101010101" pitchFamily="2" charset="-122"/>
                <a:cs typeface="+mn-cs"/>
              </a:rPr>
              <a:t>。我们的愿景是成为企业</a:t>
            </a:r>
            <a:r>
              <a:rPr lang="en-US" altLang="zh-CN" sz="1200" kern="1200" dirty="0" smtClean="0">
                <a:solidFill>
                  <a:schemeClr val="tx1"/>
                </a:solidFill>
                <a:latin typeface="Calibri" panose="020F0502020204030204" pitchFamily="34" charset="0"/>
                <a:ea typeface="宋体" panose="02010600030101010101" pitchFamily="2" charset="-122"/>
                <a:cs typeface="+mn-cs"/>
              </a:rPr>
              <a:t>ICT</a:t>
            </a:r>
            <a:r>
              <a:rPr lang="zh-CN" altLang="en-US" sz="1200" kern="1200" dirty="0" smtClean="0">
                <a:solidFill>
                  <a:schemeClr val="tx1"/>
                </a:solidFill>
                <a:latin typeface="Calibri" panose="020F0502020204030204" pitchFamily="34" charset="0"/>
                <a:ea typeface="宋体" panose="02010600030101010101" pitchFamily="2" charset="-122"/>
                <a:cs typeface="+mn-cs"/>
              </a:rPr>
              <a:t>的最佳创新合作伙伴。</a:t>
            </a:r>
            <a:endParaRPr lang="en-US" altLang="zh-CN"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normAutofit/>
          </a:bodyPr>
          <a:lstStyle/>
          <a:p>
            <a:r>
              <a:rPr lang="zh-CN" altLang="en-US" dirty="0" smtClean="0"/>
              <a:t>华为通过融合的</a:t>
            </a:r>
            <a:r>
              <a:rPr lang="en-US" altLang="zh-CN" dirty="0" smtClean="0"/>
              <a:t>ICT</a:t>
            </a:r>
            <a:r>
              <a:rPr lang="zh-CN" altLang="en-US" dirty="0" smtClean="0"/>
              <a:t>技术，构建智慧教育云解决方案</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fld>
            <a:endParaRPr lang="en-US" altLang="zh-CN"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79451" y="4714876"/>
            <a:ext cx="5438775" cy="4467225"/>
          </a:xfrm>
          <a:prstGeom prst="rect">
            <a:avLst/>
          </a:prstGeom>
        </p:spPr>
        <p:txBody>
          <a:bodyPr>
            <a:normAutofit/>
          </a:bodyPr>
          <a:lstStyle/>
          <a:p>
            <a:pPr marL="93345" marR="0" lvl="1" indent="-93345" algn="l" defTabSz="914400" rtl="0" eaLnBrk="0" fontAlgn="auto" latinLnBrk="0" hangingPunct="0">
              <a:lnSpc>
                <a:spcPct val="100000"/>
              </a:lnSpc>
              <a:spcBef>
                <a:spcPts val="600"/>
              </a:spcBef>
              <a:spcAft>
                <a:spcPts val="0"/>
              </a:spcAft>
              <a:buClrTx/>
              <a:buSzPct val="115000"/>
              <a:buFont typeface="Arial" panose="020B0604020202020204" pitchFamily="34" charset="0"/>
              <a:buChar char="•"/>
              <a:defRPr/>
            </a:pPr>
            <a:r>
              <a:rPr lang="zh-CN" altLang="en-US" sz="1200" b="1" dirty="0" smtClean="0">
                <a:solidFill>
                  <a:schemeClr val="bg1"/>
                </a:solidFill>
                <a:latin typeface="微软雅黑" panose="020B0503020204020204" charset="-122"/>
                <a:ea typeface="微软雅黑" panose="020B0503020204020204" charset="-122"/>
                <a:cs typeface="Arial" panose="020B0604020202020204" pitchFamily="34" charset="0"/>
              </a:rPr>
              <a:t>开放</a:t>
            </a:r>
            <a:r>
              <a:rPr lang="en-US" altLang="zh-CN" sz="1200" b="1" dirty="0" smtClean="0">
                <a:solidFill>
                  <a:schemeClr val="bg1"/>
                </a:solidFill>
                <a:latin typeface="微软雅黑" panose="020B0503020204020204" charset="-122"/>
                <a:ea typeface="微软雅黑" panose="020B0503020204020204" charset="-122"/>
                <a:cs typeface="Arial" panose="020B0604020202020204" pitchFamily="34" charset="0"/>
              </a:rPr>
              <a:t>---</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多厂家云操作系统支持 </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a:t>
            </a:r>
            <a:r>
              <a:rPr lang="en-US" altLang="zh-CN" sz="1200" dirty="0" err="1"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GalaX</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 VMware &amp; Citrix)</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 开放运行平台</a:t>
            </a:r>
            <a:r>
              <a:rPr lang="en-US" altLang="zh-CN" sz="1200" dirty="0" err="1"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eSDK</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，完美支撑校园（第三方）应用</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endParaRPr>
          </a:p>
          <a:p>
            <a:pPr marL="102870" lvl="1" indent="-102870" eaLnBrk="0" hangingPunct="0">
              <a:spcBef>
                <a:spcPts val="600"/>
              </a:spcBef>
              <a:buFont typeface="Arial" panose="020B0604020202020204" pitchFamily="34" charset="0"/>
              <a:buChar char="•"/>
            </a:pPr>
            <a:r>
              <a:rPr lang="zh-CN" altLang="en-US" sz="1200" b="1" dirty="0" smtClean="0">
                <a:solidFill>
                  <a:schemeClr val="bg1"/>
                </a:solidFill>
                <a:latin typeface="微软雅黑" panose="020B0503020204020204" charset="-122"/>
                <a:ea typeface="微软雅黑" panose="020B0503020204020204" charset="-122"/>
                <a:cs typeface="Arial" panose="020B0604020202020204" pitchFamily="34" charset="0"/>
              </a:rPr>
              <a:t>领先</a:t>
            </a:r>
            <a:r>
              <a:rPr lang="en-US" altLang="zh-CN" sz="1200" b="1" dirty="0" smtClean="0">
                <a:solidFill>
                  <a:schemeClr val="bg1"/>
                </a:solidFill>
                <a:latin typeface="微软雅黑" panose="020B0503020204020204" charset="-122"/>
                <a:ea typeface="微软雅黑" panose="020B0503020204020204" charset="-122"/>
                <a:cs typeface="Arial" panose="020B0604020202020204" pitchFamily="34" charset="0"/>
              </a:rPr>
              <a:t>---</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领先业界平均水平</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2-4</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倍的数据中心核心交换机；</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6</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倍于业界平均水平，世界第一的</a:t>
            </a:r>
            <a:r>
              <a:rPr lang="en-US" altLang="zh-CN" sz="1200" dirty="0" err="1"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TBps</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级防火墙；</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endParaRPr>
          </a:p>
          <a:p>
            <a:pPr marL="93345" lvl="1" indent="-93345" eaLnBrk="0" hangingPunct="0">
              <a:spcBef>
                <a:spcPts val="600"/>
              </a:spcBef>
              <a:buSzPct val="115000"/>
              <a:buFont typeface="Arial" panose="020B0604020202020204" pitchFamily="34" charset="0"/>
              <a:buChar char="•"/>
            </a:pPr>
            <a:r>
              <a:rPr lang="zh-CN" altLang="en-US" sz="1200" b="1" dirty="0" smtClean="0">
                <a:solidFill>
                  <a:schemeClr val="bg1"/>
                </a:solidFill>
                <a:latin typeface="微软雅黑" panose="020B0503020204020204" charset="-122"/>
                <a:ea typeface="微软雅黑" panose="020B0503020204020204" charset="-122"/>
                <a:cs typeface="Arial" panose="020B0604020202020204" pitchFamily="34" charset="0"/>
              </a:rPr>
              <a:t>敏捷</a:t>
            </a:r>
            <a:r>
              <a:rPr lang="en-US" altLang="zh-CN" sz="1200" b="1" dirty="0" smtClean="0">
                <a:solidFill>
                  <a:schemeClr val="bg1"/>
                </a:solidFill>
                <a:latin typeface="微软雅黑" panose="020B0503020204020204" charset="-122"/>
                <a:ea typeface="微软雅黑" panose="020B0503020204020204" charset="-122"/>
                <a:cs typeface="Arial" panose="020B0604020202020204" pitchFamily="34" charset="0"/>
              </a:rPr>
              <a:t>---</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业界最大的虚拟机统一管理能力</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a:t>
            </a:r>
            <a:r>
              <a:rPr lang="en-US" altLang="zh-CN" sz="1400" b="1" dirty="0" smtClean="0">
                <a:solidFill>
                  <a:srgbClr val="C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10</a:t>
            </a:r>
            <a:r>
              <a:rPr lang="zh-CN" altLang="en-US" sz="1400" b="1" dirty="0" smtClean="0">
                <a:solidFill>
                  <a:srgbClr val="C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万</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虚拟机</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 </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；大型</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DC</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部署周期从</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1</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年缩短为</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3</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个月，</a:t>
            </a:r>
            <a:r>
              <a:rPr lang="en-US" altLang="zh-CN" sz="1200" dirty="0" err="1"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MiniDC</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为</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1</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周；</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endParaRPr>
          </a:p>
          <a:p>
            <a:pPr marL="83820" lvl="1" indent="-83820" eaLnBrk="0" hangingPunct="0">
              <a:lnSpc>
                <a:spcPct val="150000"/>
              </a:lnSpc>
              <a:buFont typeface="Arial" panose="020B0604020202020204" pitchFamily="34" charset="0"/>
              <a:buChar char="•"/>
            </a:pPr>
            <a:r>
              <a:rPr lang="zh-CN" altLang="en-US" sz="1200" b="1" dirty="0" smtClean="0">
                <a:solidFill>
                  <a:schemeClr val="bg1"/>
                </a:solidFill>
                <a:latin typeface="微软雅黑" panose="020B0503020204020204" charset="-122"/>
                <a:ea typeface="微软雅黑" panose="020B0503020204020204" charset="-122"/>
                <a:cs typeface="Arial" panose="020B0604020202020204" pitchFamily="34" charset="0"/>
              </a:rPr>
              <a:t>绿色</a:t>
            </a:r>
            <a:r>
              <a:rPr lang="en-US" altLang="zh-CN" sz="1200" b="1" dirty="0" smtClean="0">
                <a:solidFill>
                  <a:schemeClr val="bg1"/>
                </a:solidFill>
                <a:latin typeface="微软雅黑" panose="020B0503020204020204" charset="-122"/>
                <a:ea typeface="微软雅黑" panose="020B0503020204020204" charset="-122"/>
                <a:cs typeface="Arial" panose="020B0604020202020204" pitchFamily="34" charset="0"/>
              </a:rPr>
              <a:t>---</a:t>
            </a:r>
            <a:r>
              <a:rPr lang="en-US" altLang="zh-CN" sz="1200" dirty="0" smtClean="0">
                <a:latin typeface="微软雅黑" panose="020B0503020204020204" charset="-122"/>
                <a:ea typeface="微软雅黑" panose="020B0503020204020204" charset="-122"/>
                <a:cs typeface="Arial" panose="020B0604020202020204" pitchFamily="34" charset="0"/>
                <a:sym typeface="FrutigerNext LT Regular" pitchFamily="34" charset="0"/>
              </a:rPr>
              <a:t>L1 &amp; L2</a:t>
            </a:r>
            <a:r>
              <a:rPr lang="zh-CN" altLang="en-US" sz="1200" dirty="0" smtClean="0">
                <a:latin typeface="微软雅黑" panose="020B0503020204020204" charset="-122"/>
                <a:ea typeface="微软雅黑" panose="020B0503020204020204" charset="-122"/>
                <a:cs typeface="Arial" panose="020B0604020202020204" pitchFamily="34" charset="0"/>
                <a:sym typeface="FrutigerNext LT Regular" pitchFamily="34" charset="0"/>
              </a:rPr>
              <a:t>联动节省</a:t>
            </a:r>
            <a:r>
              <a:rPr lang="en-US" altLang="zh-CN" sz="1400" b="1" dirty="0" smtClean="0">
                <a:solidFill>
                  <a:srgbClr val="C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40%</a:t>
            </a:r>
            <a:r>
              <a:rPr lang="zh-CN" altLang="en-US" sz="1200" dirty="0" smtClean="0">
                <a:latin typeface="微软雅黑" panose="020B0503020204020204" charset="-122"/>
                <a:ea typeface="微软雅黑" panose="020B0503020204020204" charset="-122"/>
                <a:cs typeface="Arial" panose="020B0604020202020204" pitchFamily="34" charset="0"/>
                <a:sym typeface="FrutigerNext LT Regular" pitchFamily="34" charset="0"/>
              </a:rPr>
              <a:t>功耗； </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PUE </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从</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2.5~3.0</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下降至</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rPr>
              <a:t>1.3~1.6</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FrutigerNext LT Regular" pitchFamily="34" charset="0"/>
            </a:endParaRPr>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fld>
            <a:endParaRPr lang="en-US" altLang="zh-CN"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normAutofit/>
          </a:bodyPr>
          <a:lstStyle/>
          <a:p>
            <a:r>
              <a:rPr lang="en-US" altLang="zh-CN" dirty="0" smtClean="0"/>
              <a:t>Big Data--- 4V</a:t>
            </a:r>
            <a:r>
              <a:rPr lang="zh-CN" altLang="en-US" dirty="0" smtClean="0"/>
              <a:t>：</a:t>
            </a:r>
            <a:r>
              <a:rPr lang="zh-CN" altLang="en-US" baseline="0" dirty="0" smtClean="0"/>
              <a:t> </a:t>
            </a:r>
            <a:r>
              <a:rPr lang="en-US" altLang="zh-CN" baseline="0" dirty="0" smtClean="0"/>
              <a:t>Massive Volume</a:t>
            </a:r>
            <a:r>
              <a:rPr lang="zh-CN" altLang="en-US" baseline="0" dirty="0" smtClean="0"/>
              <a:t>（海量）</a:t>
            </a:r>
            <a:r>
              <a:rPr lang="en-US" altLang="zh-CN" baseline="0" dirty="0" smtClean="0"/>
              <a:t> </a:t>
            </a:r>
            <a:r>
              <a:rPr lang="zh-CN" altLang="en-US" baseline="0" dirty="0" smtClean="0"/>
              <a:t>， </a:t>
            </a:r>
            <a:r>
              <a:rPr lang="en-US" altLang="zh-CN" baseline="0" dirty="0" smtClean="0"/>
              <a:t>Velocity</a:t>
            </a:r>
            <a:r>
              <a:rPr lang="zh-CN" altLang="en-US" baseline="0" dirty="0" smtClean="0"/>
              <a:t>（时效性）， </a:t>
            </a:r>
            <a:r>
              <a:rPr lang="en-US" altLang="zh-CN" baseline="0" dirty="0" smtClean="0"/>
              <a:t>Variety</a:t>
            </a:r>
            <a:r>
              <a:rPr lang="zh-CN" altLang="en-US" baseline="0" dirty="0" smtClean="0"/>
              <a:t>（多样性）， </a:t>
            </a:r>
            <a:r>
              <a:rPr lang="zh-CN" altLang="zh-CN" dirty="0" smtClean="0"/>
              <a:t>Veracity</a:t>
            </a:r>
            <a:r>
              <a:rPr lang="zh-CN" altLang="en-US" dirty="0" smtClean="0"/>
              <a:t>（真实性）</a:t>
            </a:r>
            <a:endParaRPr lang="en-US" altLang="zh-CN" dirty="0" smtClean="0"/>
          </a:p>
          <a:p>
            <a:endParaRPr lang="en-US" altLang="zh-CN" dirty="0" smtClean="0"/>
          </a:p>
          <a:p>
            <a:r>
              <a:rPr lang="en-US" altLang="zh-CN" sz="1200" b="0" kern="1200" dirty="0" smtClean="0">
                <a:solidFill>
                  <a:schemeClr val="tx1"/>
                </a:solidFill>
                <a:latin typeface="Calibri" panose="020F0502020204030204" pitchFamily="34" charset="0"/>
                <a:ea typeface="宋体" panose="02010600030101010101" pitchFamily="2" charset="-122"/>
                <a:cs typeface="+mn-cs"/>
              </a:rPr>
              <a:t>1G = 1024M</a:t>
            </a:r>
            <a:endParaRPr lang="en-US" altLang="zh-CN" sz="1200" b="0" kern="1200" dirty="0" smtClean="0">
              <a:solidFill>
                <a:schemeClr val="tx1"/>
              </a:solidFill>
              <a:latin typeface="Calibri" panose="020F0502020204030204" pitchFamily="34" charset="0"/>
              <a:ea typeface="宋体" panose="02010600030101010101" pitchFamily="2" charset="-122"/>
              <a:cs typeface="+mn-cs"/>
            </a:endParaRPr>
          </a:p>
          <a:p>
            <a:r>
              <a:rPr lang="en-US" altLang="zh-CN" sz="1200" b="0" kern="1200" dirty="0" smtClean="0">
                <a:solidFill>
                  <a:schemeClr val="tx1"/>
                </a:solidFill>
                <a:latin typeface="Calibri" panose="020F0502020204030204" pitchFamily="34" charset="0"/>
                <a:ea typeface="宋体" panose="02010600030101010101" pitchFamily="2" charset="-122"/>
                <a:cs typeface="+mn-cs"/>
              </a:rPr>
              <a:t>1T = 1024G</a:t>
            </a:r>
            <a:endParaRPr lang="en-US" altLang="zh-CN" sz="1200" b="0" kern="1200" dirty="0" smtClean="0">
              <a:solidFill>
                <a:schemeClr val="tx1"/>
              </a:solidFill>
              <a:latin typeface="Calibri" panose="020F0502020204030204" pitchFamily="34" charset="0"/>
              <a:ea typeface="宋体" panose="02010600030101010101" pitchFamily="2" charset="-122"/>
              <a:cs typeface="+mn-cs"/>
            </a:endParaRPr>
          </a:p>
          <a:p>
            <a:r>
              <a:rPr lang="en-US" altLang="zh-CN" sz="1200" b="0" kern="1200" dirty="0" smtClean="0">
                <a:solidFill>
                  <a:schemeClr val="tx1"/>
                </a:solidFill>
                <a:latin typeface="Calibri" panose="020F0502020204030204" pitchFamily="34" charset="0"/>
                <a:ea typeface="宋体" panose="02010600030101010101" pitchFamily="2" charset="-122"/>
                <a:cs typeface="+mn-cs"/>
              </a:rPr>
              <a:t>1P = 1024T</a:t>
            </a:r>
            <a:endParaRPr lang="en-US" altLang="zh-CN" sz="1200" b="0" kern="1200" dirty="0" smtClean="0">
              <a:solidFill>
                <a:schemeClr val="tx1"/>
              </a:solidFill>
              <a:latin typeface="Calibri" panose="020F0502020204030204" pitchFamily="34" charset="0"/>
              <a:ea typeface="宋体" panose="02010600030101010101" pitchFamily="2" charset="-122"/>
              <a:cs typeface="+mn-cs"/>
            </a:endParaRPr>
          </a:p>
          <a:p>
            <a:r>
              <a:rPr lang="en-US" altLang="zh-CN" sz="1200" b="0" kern="1200" dirty="0" smtClean="0">
                <a:solidFill>
                  <a:schemeClr val="tx1"/>
                </a:solidFill>
                <a:latin typeface="Calibri" panose="020F0502020204030204" pitchFamily="34" charset="0"/>
                <a:ea typeface="宋体" panose="02010600030101010101" pitchFamily="2" charset="-122"/>
                <a:cs typeface="+mn-cs"/>
              </a:rPr>
              <a:t>1E = 1024P</a:t>
            </a:r>
            <a:endParaRPr lang="en-US" altLang="zh-CN" sz="1200" b="0" kern="1200" dirty="0" smtClean="0">
              <a:solidFill>
                <a:schemeClr val="tx1"/>
              </a:solidFill>
              <a:latin typeface="Calibri" panose="020F0502020204030204" pitchFamily="34" charset="0"/>
              <a:ea typeface="宋体" panose="02010600030101010101" pitchFamily="2" charset="-122"/>
              <a:cs typeface="+mn-cs"/>
            </a:endParaRPr>
          </a:p>
          <a:p>
            <a:r>
              <a:rPr lang="en-US" altLang="zh-CN" sz="1200" b="0" kern="1200" dirty="0" smtClean="0">
                <a:solidFill>
                  <a:schemeClr val="tx1"/>
                </a:solidFill>
                <a:latin typeface="Calibri" panose="020F0502020204030204" pitchFamily="34" charset="0"/>
                <a:ea typeface="宋体" panose="02010600030101010101" pitchFamily="2" charset="-122"/>
                <a:cs typeface="+mn-cs"/>
              </a:rPr>
              <a:t>1Z = 1024E</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fld>
            <a:endParaRPr lang="en-US" altLang="zh-CN"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Title 3"/>
          <p:cNvSpPr>
            <a:spLocks noGrp="1"/>
          </p:cNvSpPr>
          <p:nvPr>
            <p:ph type="title"/>
          </p:nvPr>
        </p:nvSpPr>
        <p:spPr>
          <a:xfrm>
            <a:off x="755651" y="1697512"/>
            <a:ext cx="5688013" cy="584775"/>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ransition advClick="0" advTm="8000">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287" y="339502"/>
            <a:ext cx="8353425" cy="382772"/>
          </a:xfrm>
          <a:prstGeom prst="rect">
            <a:avLst/>
          </a:prstGeom>
        </p:spPr>
        <p:txBody>
          <a:bodyPr anchor="ctr"/>
          <a:lstStyle>
            <a:lvl1pPr>
              <a:defRPr sz="2400" b="0" baseline="0">
                <a:latin typeface="+mj-lt"/>
              </a:defRPr>
            </a:lvl1pPr>
          </a:lstStyle>
          <a:p>
            <a:r>
              <a:rPr lang="en-US" dirty="0" smtClean="0"/>
              <a:t>Click to edit Master title style </a:t>
            </a:r>
            <a:r>
              <a:rPr lang="zh-CN" altLang="en-US" dirty="0" smtClean="0"/>
              <a:t>华为细黑</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Title 3"/>
          <p:cNvSpPr>
            <a:spLocks noGrp="1"/>
          </p:cNvSpPr>
          <p:nvPr>
            <p:ph type="title"/>
          </p:nvPr>
        </p:nvSpPr>
        <p:spPr>
          <a:xfrm>
            <a:off x="755651" y="1697512"/>
            <a:ext cx="5688013" cy="584775"/>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ransition advClick="0" advTm="8000">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287" y="339502"/>
            <a:ext cx="8353425" cy="382772"/>
          </a:xfrm>
          <a:prstGeom prst="rect">
            <a:avLst/>
          </a:prstGeom>
        </p:spPr>
        <p:txBody>
          <a:bodyPr anchor="ctr"/>
          <a:lstStyle>
            <a:lvl1pPr>
              <a:defRPr sz="2400" b="0" baseline="0">
                <a:latin typeface="+mj-lt"/>
              </a:defRPr>
            </a:lvl1pPr>
          </a:lstStyle>
          <a:p>
            <a:r>
              <a:rPr lang="en-US" dirty="0" smtClean="0"/>
              <a:t>Click to edit Master title style </a:t>
            </a:r>
            <a:r>
              <a:rPr lang="zh-CN" altLang="en-US" dirty="0" smtClean="0"/>
              <a:t>华为细黑</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png"/><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image" Target="../media/image4.wmf"/><Relationship Id="rId5" Type="http://schemas.openxmlformats.org/officeDocument/2006/relationships/image" Target="../media/image7.wmf"/><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image" Target="../media/image8.png"/><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7" Type="http://schemas.openxmlformats.org/officeDocument/2006/relationships/theme" Target="../theme/theme4.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png"/><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7" Type="http://schemas.openxmlformats.org/officeDocument/2006/relationships/theme" Target="../theme/theme5.xml"/><Relationship Id="rId6" Type="http://schemas.openxmlformats.org/officeDocument/2006/relationships/image" Target="../media/image4.wmf"/><Relationship Id="rId5" Type="http://schemas.openxmlformats.org/officeDocument/2006/relationships/image" Target="../media/image7.wmf"/><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Picture 2" descr="E:\01 日常工作\10 多媒体\PPT内部汇报用模板\PPT封面03副本.jpg"/>
          <p:cNvPicPr>
            <a:picLocks noChangeAspect="1" noChangeArrowheads="1"/>
          </p:cNvPicPr>
          <p:nvPr userDrawn="1"/>
        </p:nvPicPr>
        <p:blipFill>
          <a:blip r:embed="rId3" cstate="print"/>
          <a:srcRect/>
          <a:stretch>
            <a:fillRect/>
          </a:stretch>
        </p:blipFill>
        <p:spPr bwMode="auto">
          <a:xfrm>
            <a:off x="0" y="0"/>
            <a:ext cx="9144000" cy="5143500"/>
          </a:xfrm>
          <a:prstGeom prst="rect">
            <a:avLst/>
          </a:prstGeom>
          <a:noFill/>
        </p:spPr>
      </p:pic>
      <p:sp>
        <p:nvSpPr>
          <p:cNvPr id="9" name="Rectangle 86"/>
          <p:cNvSpPr>
            <a:spLocks noChangeArrowheads="1"/>
          </p:cNvSpPr>
          <p:nvPr userDrawn="1"/>
        </p:nvSpPr>
        <p:spPr bwMode="auto">
          <a:xfrm>
            <a:off x="7801326" y="4145757"/>
            <a:ext cx="716570" cy="74890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62" tIns="34281" rIns="68562" bIns="34281" anchor="ctr"/>
          <a:lstStyle/>
          <a:p>
            <a:endParaRPr lang="zh-CN" altLang="en-US" dirty="0">
              <a:latin typeface="FrutigerNext LT Medium" pitchFamily="34" charset="0"/>
            </a:endParaRPr>
          </a:p>
        </p:txBody>
      </p:sp>
      <p:sp>
        <p:nvSpPr>
          <p:cNvPr id="11" name="Rectangle 8"/>
          <p:cNvSpPr>
            <a:spLocks noGrp="1" noChangeArrowheads="1"/>
          </p:cNvSpPr>
          <p:nvPr>
            <p:ph type="title"/>
          </p:nvPr>
        </p:nvSpPr>
        <p:spPr bwMode="auto">
          <a:xfrm>
            <a:off x="657055" y="1977630"/>
            <a:ext cx="5686135" cy="43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4281" rIns="68562" bIns="34281" numCol="1" anchor="t" anchorCtr="0" compatLnSpc="1">
            <a:spAutoFit/>
          </a:bodyPr>
          <a:lstStyle/>
          <a:p>
            <a:pPr lvl="0"/>
            <a:r>
              <a:rPr lang="en-US" altLang="zh-CN" dirty="0" smtClean="0"/>
              <a:t>Click to edit Master title style</a:t>
            </a:r>
            <a:endParaRPr lang="zh-CN" altLang="en-US" dirty="0" smtClean="0"/>
          </a:p>
        </p:txBody>
      </p:sp>
      <p:pic>
        <p:nvPicPr>
          <p:cNvPr id="13" name="Picture 77" descr="Logo"/>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7794141" y="4034485"/>
            <a:ext cx="768834" cy="76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z00124665\Desktop\图形2.wmf"/>
          <p:cNvPicPr>
            <a:picLocks noChangeAspect="1" noChangeArrowheads="1"/>
          </p:cNvPicPr>
          <p:nvPr userDrawn="1"/>
        </p:nvPicPr>
        <p:blipFill>
          <a:blip r:embed="rId5" cstate="print"/>
          <a:srcRect/>
          <a:stretch>
            <a:fillRect/>
          </a:stretch>
        </p:blipFill>
        <p:spPr bwMode="auto">
          <a:xfrm>
            <a:off x="666769" y="4440721"/>
            <a:ext cx="2116626" cy="367370"/>
          </a:xfrm>
          <a:prstGeom prst="rect">
            <a:avLst/>
          </a:prstGeom>
          <a:noFill/>
        </p:spPr>
      </p:pic>
      <p:pic>
        <p:nvPicPr>
          <p:cNvPr id="8" name="Picture 2" descr="C:\Users\z00124665\Desktop\A BETTER WAY SOLUTIONS.wmf"/>
          <p:cNvPicPr>
            <a:picLocks noChangeAspect="1" noChangeArrowheads="1"/>
          </p:cNvPicPr>
          <p:nvPr userDrawn="1"/>
        </p:nvPicPr>
        <p:blipFill>
          <a:blip r:embed="rId6" cstate="print"/>
          <a:srcRect/>
          <a:stretch>
            <a:fillRect/>
          </a:stretch>
        </p:blipFill>
        <p:spPr bwMode="auto">
          <a:xfrm>
            <a:off x="660400" y="934345"/>
            <a:ext cx="4117340" cy="11465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mj-cs"/>
        </a:defRPr>
      </a:lvl1pPr>
      <a:lvl2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2pPr>
      <a:lvl3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3pPr>
      <a:lvl4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4pPr>
      <a:lvl5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
                <a:srgbClr val="CC9900"/>
              </a:buClr>
              <a:buSzTx/>
              <a:buFont typeface="Wingdings" panose="05000000000000000000" pitchFamily="2" charset="2"/>
              <a:buChar char="n"/>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grpSp>
        <p:nvGrpSpPr>
          <p:cNvPr id="14" name="组合 13"/>
          <p:cNvGrpSpPr/>
          <p:nvPr userDrawn="1"/>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3" cstate="print"/>
            <a:srcRect r="5813"/>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3" cstate="print"/>
            <a:srcRect r="5813"/>
            <a:stretch>
              <a:fillRect/>
            </a:stretch>
          </p:blipFill>
          <p:spPr bwMode="auto">
            <a:xfrm>
              <a:off x="527050" y="5087938"/>
              <a:ext cx="8616950" cy="55562"/>
            </a:xfrm>
            <a:prstGeom prst="rect">
              <a:avLst/>
            </a:prstGeom>
            <a:noFill/>
          </p:spPr>
        </p:pic>
      </p:grpSp>
      <p:pic>
        <p:nvPicPr>
          <p:cNvPr id="9" name="Picture 2" descr="C:\Users\z00124665\Desktop\HW LOGO(横版）.png"/>
          <p:cNvPicPr>
            <a:picLocks noChangeAspect="1" noChangeArrowheads="1"/>
          </p:cNvPicPr>
          <p:nvPr userDrawn="1"/>
        </p:nvPicPr>
        <p:blipFill>
          <a:blip r:embed="rId4" cstate="screen"/>
          <a:srcRect/>
          <a:stretch>
            <a:fillRect/>
          </a:stretch>
        </p:blipFill>
        <p:spPr bwMode="auto">
          <a:xfrm>
            <a:off x="7566408" y="4687937"/>
            <a:ext cx="1250151" cy="304524"/>
          </a:xfrm>
          <a:prstGeom prst="rect">
            <a:avLst/>
          </a:prstGeom>
          <a:noFill/>
        </p:spPr>
      </p:pic>
      <p:sp>
        <p:nvSpPr>
          <p:cNvPr id="12" name="Rectangle 5"/>
          <p:cNvSpPr>
            <a:spLocks noChangeArrowheads="1"/>
          </p:cNvSpPr>
          <p:nvPr userDrawn="1"/>
        </p:nvSpPr>
        <p:spPr bwMode="auto">
          <a:xfrm>
            <a:off x="3040520" y="4875560"/>
            <a:ext cx="272055" cy="195943"/>
          </a:xfrm>
          <a:prstGeom prst="rect">
            <a:avLst/>
          </a:prstGeom>
          <a:noFill/>
          <a:ln w="9525">
            <a:noFill/>
            <a:miter lim="800000"/>
          </a:ln>
        </p:spPr>
        <p:txBody>
          <a:bodyPr lIns="0" tIns="0" rIns="0" bIns="0"/>
          <a:lstStyle/>
          <a:p>
            <a:pPr eaLnBrk="0" hangingPunct="0">
              <a:lnSpc>
                <a:spcPct val="85000"/>
              </a:lnSpc>
              <a:defRPr/>
            </a:pPr>
            <a:fld id="{F350CB96-EF0E-44F1-90D2-2D2DCEB1810F}" type="slidenum">
              <a:rPr lang="de-DE" altLang="zh-CN" sz="900" b="0" smtClean="0">
                <a:solidFill>
                  <a:schemeClr val="bg1">
                    <a:lumMod val="65000"/>
                  </a:schemeClr>
                </a:solidFill>
                <a:latin typeface="+mn-lt"/>
                <a:ea typeface="+mn-ea"/>
              </a:rPr>
            </a:fld>
            <a:endParaRPr lang="en-GB" altLang="zh-CN" sz="900" b="0" dirty="0">
              <a:solidFill>
                <a:schemeClr val="bg1">
                  <a:lumMod val="65000"/>
                </a:schemeClr>
              </a:solidFill>
              <a:latin typeface="+mn-lt"/>
              <a:ea typeface="+mn-ea"/>
            </a:endParaRPr>
          </a:p>
        </p:txBody>
      </p:sp>
      <p:pic>
        <p:nvPicPr>
          <p:cNvPr id="10" name="Picture 2" descr="C:\Users\z00124665\Desktop\图形1.wmf"/>
          <p:cNvPicPr>
            <a:picLocks noChangeAspect="1" noChangeArrowheads="1"/>
          </p:cNvPicPr>
          <p:nvPr userDrawn="1"/>
        </p:nvPicPr>
        <p:blipFill>
          <a:blip r:embed="rId5" cstate="print"/>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6" cstate="print"/>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3" r:id="rId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anose="02010609060101010101"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anose="05000000000000000000" pitchFamily="2" charset="2"/>
        <a:buChar char="l"/>
        <a:defRPr sz="2000" b="1">
          <a:solidFill>
            <a:schemeClr val="tx1"/>
          </a:solidFill>
          <a:latin typeface="FrutigerNext LT Regular" pitchFamily="34" charset="0"/>
          <a:ea typeface="黑体" panose="02010609060101010101" pitchFamily="49" charset="-122"/>
          <a:cs typeface="+mn-cs"/>
        </a:defRPr>
      </a:lvl1pPr>
      <a:lvl2pPr marL="742950" indent="-285750" algn="l" rtl="0" eaLnBrk="0" fontAlgn="base" hangingPunct="0">
        <a:lnSpc>
          <a:spcPct val="140000"/>
        </a:lnSpc>
        <a:spcBef>
          <a:spcPct val="0"/>
        </a:spcBef>
        <a:spcAft>
          <a:spcPct val="0"/>
        </a:spcAft>
        <a:buSzPct val="50000"/>
        <a:buFont typeface="Wingdings" panose="05000000000000000000"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anose="05000000000000000000"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矩形 5"/>
          <p:cNvSpPr/>
          <p:nvPr userDrawn="1"/>
        </p:nvSpPr>
        <p:spPr bwMode="auto">
          <a:xfrm>
            <a:off x="0" y="0"/>
            <a:ext cx="9144000" cy="5143500"/>
          </a:xfrm>
          <a:prstGeom prst="rect">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
                <a:srgbClr val="CC9900"/>
              </a:buClr>
              <a:buSzTx/>
              <a:buFont typeface="Wingdings" panose="05000000000000000000" pitchFamily="2" charset="2"/>
              <a:buChar char="n"/>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1" name="TextBox 10"/>
          <p:cNvSpPr txBox="1"/>
          <p:nvPr userDrawn="1"/>
        </p:nvSpPr>
        <p:spPr>
          <a:xfrm>
            <a:off x="479291" y="4175206"/>
            <a:ext cx="8265110" cy="707886"/>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kumimoji="0" lang="en-US" altLang="zh-CN" sz="800" b="1" i="0" u="none" strike="noStrike" kern="1200" cap="none" spc="0" normalizeH="0" baseline="0" noProof="0" dirty="0" smtClean="0">
                <a:ln>
                  <a:noFill/>
                </a:ln>
                <a:solidFill>
                  <a:schemeClr val="bg1">
                    <a:lumMod val="65000"/>
                  </a:schemeClr>
                </a:solidFill>
                <a:effectLst/>
                <a:uLnTx/>
                <a:uFillTx/>
                <a:latin typeface="+mn-lt"/>
                <a:ea typeface="宋体" panose="02010600030101010101" pitchFamily="2" charset="-122"/>
                <a:cs typeface="Calibri" panose="020F0502020204030204" pitchFamily="34" charset="0"/>
              </a:rPr>
              <a:t>Copyright©2012 Huawei Technologies Co., Ltd. All Rights Reserved.</a:t>
            </a:r>
            <a:endParaRPr kumimoji="0" lang="zh-CN" altLang="zh-CN" sz="800" b="0" i="0" u="none" strike="noStrike" kern="1200" cap="none" spc="0" normalizeH="0" baseline="0" noProof="0" dirty="0" smtClean="0">
              <a:ln>
                <a:noFill/>
              </a:ln>
              <a:solidFill>
                <a:schemeClr val="bg1">
                  <a:lumMod val="65000"/>
                </a:schemeClr>
              </a:solidFill>
              <a:effectLst/>
              <a:uLnTx/>
              <a:uFillTx/>
              <a:latin typeface="+mn-lt"/>
              <a:ea typeface="宋体" panose="02010600030101010101" pitchFamily="2" charset="-122"/>
              <a:cs typeface="Calibri" panose="020F0502020204030204" pitchFamily="34" charset="0"/>
            </a:endParaRPr>
          </a:p>
          <a:p>
            <a:pPr marL="0" marR="0" lvl="0" indent="0" algn="just" defTabSz="91440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smtClean="0">
                <a:ln>
                  <a:noFill/>
                </a:ln>
                <a:solidFill>
                  <a:schemeClr val="bg1">
                    <a:lumMod val="65000"/>
                  </a:schemeClr>
                </a:solidFill>
                <a:effectLst/>
                <a:uLnTx/>
                <a:uFillTx/>
                <a:latin typeface="+mn-lt"/>
                <a:ea typeface="宋体" panose="02010600030101010101" pitchFamily="2" charset="-122"/>
                <a:cs typeface="Calibri" panose="020F0502020204030204" pitchFamily="34" charset="0"/>
              </a:rPr>
              <a:t>The information in this document may contain predictive statements including, without limitation, statements regarding the future financial and operating results, future product portfolio, new technology, etc. There are a number of factors that could cause actual results and developments to differ materially from those expressed or implied in the predictive statements. Therefore, such information is provided for reference purpose only and constitutes neither an offer nor an acceptance. Huawei may change the information at any time without notice. </a:t>
            </a:r>
            <a:endParaRPr kumimoji="0" lang="zh-CN" altLang="zh-CN" sz="800" b="0" i="0" u="none" strike="noStrike" kern="1200" cap="none" spc="0" normalizeH="0" baseline="0" noProof="0" dirty="0">
              <a:ln>
                <a:noFill/>
              </a:ln>
              <a:solidFill>
                <a:schemeClr val="bg1">
                  <a:lumMod val="65000"/>
                </a:schemeClr>
              </a:solidFill>
              <a:effectLst/>
              <a:uLnTx/>
              <a:uFillTx/>
              <a:latin typeface="+mn-lt"/>
              <a:ea typeface="宋体" panose="02010600030101010101" pitchFamily="2" charset="-122"/>
              <a:cs typeface="Calibri" panose="020F0502020204030204" pitchFamily="34" charset="0"/>
            </a:endParaRPr>
          </a:p>
        </p:txBody>
      </p:sp>
      <p:pic>
        <p:nvPicPr>
          <p:cNvPr id="8" name="Picture 2" descr="E:\01 日常工作\03 品牌规范设计\企业业务视觉规范\投标标书规范\设计文档\大平台相关资料整理\Template A\源文件\HW LOGO副本.png"/>
          <p:cNvPicPr>
            <a:picLocks noChangeAspect="1" noChangeArrowheads="1"/>
          </p:cNvPicPr>
          <p:nvPr userDrawn="1"/>
        </p:nvPicPr>
        <p:blipFill>
          <a:blip r:embed="rId2" cstate="print"/>
          <a:srcRect/>
          <a:stretch>
            <a:fillRect/>
          </a:stretch>
        </p:blipFill>
        <p:spPr bwMode="auto">
          <a:xfrm>
            <a:off x="3783171" y="950801"/>
            <a:ext cx="1657350" cy="1600312"/>
          </a:xfrm>
          <a:prstGeom prst="rect">
            <a:avLst/>
          </a:prstGeom>
          <a:noFill/>
        </p:spPr>
      </p:pic>
      <p:sp>
        <p:nvSpPr>
          <p:cNvPr id="7" name="Rectangle 3"/>
          <p:cNvSpPr>
            <a:spLocks noChangeArrowheads="1"/>
          </p:cNvSpPr>
          <p:nvPr userDrawn="1"/>
        </p:nvSpPr>
        <p:spPr bwMode="auto">
          <a:xfrm>
            <a:off x="1843989" y="2862273"/>
            <a:ext cx="5423184" cy="365216"/>
          </a:xfrm>
          <a:prstGeom prst="rect">
            <a:avLst/>
          </a:prstGeom>
          <a:noFill/>
          <a:ln w="9525" algn="ctr">
            <a:noFill/>
            <a:miter lim="800000"/>
          </a:ln>
        </p:spPr>
        <p:txBody>
          <a:bodyPr wrap="none" lIns="87360" tIns="43682" rIns="87360" bIns="43682">
            <a:spAutoFit/>
          </a:bodyPr>
          <a:lstStyle/>
          <a:p>
            <a:pPr algn="ctr" defTabSz="874395">
              <a:defRPr/>
            </a:pPr>
            <a:r>
              <a:rPr lang="en-US" altLang="zh-CN" sz="1800" b="1" dirty="0" smtClean="0">
                <a:solidFill>
                  <a:srgbClr val="333333"/>
                </a:solidFill>
                <a:latin typeface="FrutigerNext LT Medium" pitchFamily="34" charset="0"/>
                <a:ea typeface="MS PGothic" panose="020B0600070205080204" pitchFamily="34" charset="-128"/>
              </a:rPr>
              <a:t>HUAWEI ENTERPRISE ICT SOLUTIONS </a:t>
            </a:r>
            <a:r>
              <a:rPr lang="en-US" altLang="zh-CN" sz="1800" b="1" dirty="0" smtClean="0">
                <a:solidFill>
                  <a:srgbClr val="C00000"/>
                </a:solidFill>
                <a:latin typeface="FrutigerNext LT Medium" pitchFamily="34" charset="0"/>
                <a:ea typeface="MS PGothic" panose="020B0600070205080204" pitchFamily="34" charset="-128"/>
              </a:rPr>
              <a:t>A BETTER WAY</a:t>
            </a:r>
            <a:endParaRPr lang="zh-CN" altLang="en-US" sz="1800" b="1" dirty="0">
              <a:solidFill>
                <a:srgbClr val="C00000"/>
              </a:solidFill>
              <a:latin typeface="FrutigerNext LT Medium" pitchFamily="34" charset="0"/>
              <a:ea typeface="MS PGothic"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655" r:id="rId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10" repeatCount="indefinite" accel="50000" decel="50000" fill="hold" grpId="0" nodeType="afterEffect">
                                  <p:stCondLst>
                                    <p:cond delay="0"/>
                                  </p:stCondLst>
                                  <p:iterate type="lt">
                                    <p:tmPct val="10000"/>
                                  </p:iterate>
                                  <p:childTnLst>
                                    <p:animClr clrSpc="hsl" dir="ccw">
                                      <p:cBhvr override="childStyle">
                                        <p:cTn id="6" dur="1000" fill="hold"/>
                                        <p:tgtEl>
                                          <p:spTgt spid="7"/>
                                        </p:tgtEl>
                                        <p:attrNameLst>
                                          <p:attrName>style.color</p:attrName>
                                        </p:attrNameLst>
                                      </p:cBhvr>
                                      <p:to>
                                        <a:srgbClr val="FF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txStyles>
    <p:titleStyle>
      <a:lvl1pPr algn="ctr" defTabSz="801370" rtl="0" eaLnBrk="0" fontAlgn="base" hangingPunct="0">
        <a:spcBef>
          <a:spcPct val="0"/>
        </a:spcBef>
        <a:spcAft>
          <a:spcPct val="0"/>
        </a:spcAft>
        <a:defRPr sz="3800">
          <a:solidFill>
            <a:schemeClr val="tx2"/>
          </a:solidFill>
          <a:latin typeface="+mj-lt"/>
          <a:ea typeface="+mj-ea"/>
          <a:cs typeface="+mj-cs"/>
        </a:defRPr>
      </a:lvl1pPr>
      <a:lvl2pPr algn="ctr" defTabSz="801370" rtl="0" eaLnBrk="0" fontAlgn="base" hangingPunct="0">
        <a:spcBef>
          <a:spcPct val="0"/>
        </a:spcBef>
        <a:spcAft>
          <a:spcPct val="0"/>
        </a:spcAft>
        <a:defRPr sz="3800">
          <a:solidFill>
            <a:schemeClr val="tx2"/>
          </a:solidFill>
          <a:latin typeface="Arial" panose="020B0604020202020204" pitchFamily="34" charset="0"/>
          <a:ea typeface="宋体" panose="02010600030101010101" pitchFamily="2" charset="-122"/>
        </a:defRPr>
      </a:lvl2pPr>
      <a:lvl3pPr algn="ctr" defTabSz="801370" rtl="0" eaLnBrk="0" fontAlgn="base" hangingPunct="0">
        <a:spcBef>
          <a:spcPct val="0"/>
        </a:spcBef>
        <a:spcAft>
          <a:spcPct val="0"/>
        </a:spcAft>
        <a:defRPr sz="3800">
          <a:solidFill>
            <a:schemeClr val="tx2"/>
          </a:solidFill>
          <a:latin typeface="Arial" panose="020B0604020202020204" pitchFamily="34" charset="0"/>
          <a:ea typeface="宋体" panose="02010600030101010101" pitchFamily="2" charset="-122"/>
        </a:defRPr>
      </a:lvl3pPr>
      <a:lvl4pPr algn="ctr" defTabSz="801370" rtl="0" eaLnBrk="0" fontAlgn="base" hangingPunct="0">
        <a:spcBef>
          <a:spcPct val="0"/>
        </a:spcBef>
        <a:spcAft>
          <a:spcPct val="0"/>
        </a:spcAft>
        <a:defRPr sz="3800">
          <a:solidFill>
            <a:schemeClr val="tx2"/>
          </a:solidFill>
          <a:latin typeface="Arial" panose="020B0604020202020204" pitchFamily="34" charset="0"/>
          <a:ea typeface="宋体" panose="02010600030101010101" pitchFamily="2" charset="-122"/>
        </a:defRPr>
      </a:lvl4pPr>
      <a:lvl5pPr algn="ctr" defTabSz="801370" rtl="0" eaLnBrk="0" fontAlgn="base" hangingPunct="0">
        <a:spcBef>
          <a:spcPct val="0"/>
        </a:spcBef>
        <a:spcAft>
          <a:spcPct val="0"/>
        </a:spcAft>
        <a:defRPr sz="3800">
          <a:solidFill>
            <a:schemeClr val="tx2"/>
          </a:solidFill>
          <a:latin typeface="Arial" panose="020B0604020202020204" pitchFamily="34" charset="0"/>
          <a:ea typeface="宋体" panose="02010600030101010101" pitchFamily="2" charset="-122"/>
        </a:defRPr>
      </a:lvl5pPr>
      <a:lvl6pPr marL="457200" algn="ctr" defTabSz="801370" rtl="0" fontAlgn="base">
        <a:spcBef>
          <a:spcPct val="0"/>
        </a:spcBef>
        <a:spcAft>
          <a:spcPct val="0"/>
        </a:spcAft>
        <a:defRPr sz="3800">
          <a:solidFill>
            <a:schemeClr val="tx2"/>
          </a:solidFill>
          <a:latin typeface="Arial" panose="020B0604020202020204" pitchFamily="34" charset="0"/>
          <a:ea typeface="宋体" panose="02010600030101010101" pitchFamily="2" charset="-122"/>
        </a:defRPr>
      </a:lvl6pPr>
      <a:lvl7pPr marL="914400" algn="ctr" defTabSz="801370" rtl="0" fontAlgn="base">
        <a:spcBef>
          <a:spcPct val="0"/>
        </a:spcBef>
        <a:spcAft>
          <a:spcPct val="0"/>
        </a:spcAft>
        <a:defRPr sz="3800">
          <a:solidFill>
            <a:schemeClr val="tx2"/>
          </a:solidFill>
          <a:latin typeface="Arial" panose="020B0604020202020204" pitchFamily="34" charset="0"/>
          <a:ea typeface="宋体" panose="02010600030101010101" pitchFamily="2" charset="-122"/>
        </a:defRPr>
      </a:lvl7pPr>
      <a:lvl8pPr marL="1371600" algn="ctr" defTabSz="801370" rtl="0" fontAlgn="base">
        <a:spcBef>
          <a:spcPct val="0"/>
        </a:spcBef>
        <a:spcAft>
          <a:spcPct val="0"/>
        </a:spcAft>
        <a:defRPr sz="3800">
          <a:solidFill>
            <a:schemeClr val="tx2"/>
          </a:solidFill>
          <a:latin typeface="Arial" panose="020B0604020202020204" pitchFamily="34" charset="0"/>
          <a:ea typeface="宋体" panose="02010600030101010101" pitchFamily="2" charset="-122"/>
        </a:defRPr>
      </a:lvl8pPr>
      <a:lvl9pPr marL="1828800" algn="ctr" defTabSz="801370" rtl="0" fontAlgn="base">
        <a:spcBef>
          <a:spcPct val="0"/>
        </a:spcBef>
        <a:spcAft>
          <a:spcPct val="0"/>
        </a:spcAft>
        <a:defRPr sz="3800">
          <a:solidFill>
            <a:schemeClr val="tx2"/>
          </a:solidFill>
          <a:latin typeface="Arial" panose="020B0604020202020204" pitchFamily="34" charset="0"/>
          <a:ea typeface="宋体" panose="02010600030101010101" pitchFamily="2" charset="-122"/>
        </a:defRPr>
      </a:lvl9pPr>
    </p:titleStyle>
    <p:bodyStyle>
      <a:lvl1pPr marL="300355" indent="-300355" algn="l" defTabSz="801370" rtl="0" eaLnBrk="0" fontAlgn="base" hangingPunct="0">
        <a:spcBef>
          <a:spcPct val="20000"/>
        </a:spcBef>
        <a:spcAft>
          <a:spcPct val="0"/>
        </a:spcAft>
        <a:buChar char="•"/>
        <a:defRPr sz="2800">
          <a:solidFill>
            <a:schemeClr val="tx1"/>
          </a:solidFill>
          <a:latin typeface="+mn-lt"/>
          <a:ea typeface="+mn-ea"/>
          <a:cs typeface="+mn-cs"/>
        </a:defRPr>
      </a:lvl1pPr>
      <a:lvl2pPr marL="652780" indent="-250825" algn="l" defTabSz="801370" rtl="0" eaLnBrk="0" fontAlgn="base" hangingPunct="0">
        <a:spcBef>
          <a:spcPct val="20000"/>
        </a:spcBef>
        <a:spcAft>
          <a:spcPct val="0"/>
        </a:spcAft>
        <a:buChar char="–"/>
        <a:defRPr sz="2500">
          <a:solidFill>
            <a:schemeClr val="tx1"/>
          </a:solidFill>
          <a:latin typeface="+mn-lt"/>
          <a:ea typeface="+mn-ea"/>
        </a:defRPr>
      </a:lvl2pPr>
      <a:lvl3pPr marL="1003300" indent="-201930" algn="l" defTabSz="801370" rtl="0" eaLnBrk="0" fontAlgn="base" hangingPunct="0">
        <a:spcBef>
          <a:spcPct val="20000"/>
        </a:spcBef>
        <a:spcAft>
          <a:spcPct val="0"/>
        </a:spcAft>
        <a:buChar char="•"/>
        <a:defRPr sz="2200">
          <a:solidFill>
            <a:schemeClr val="tx1"/>
          </a:solidFill>
          <a:latin typeface="+mn-lt"/>
          <a:ea typeface="+mn-ea"/>
        </a:defRPr>
      </a:lvl3pPr>
      <a:lvl4pPr marL="1402080" indent="-200025" algn="l" defTabSz="801370" rtl="0" eaLnBrk="0" fontAlgn="base" hangingPunct="0">
        <a:spcBef>
          <a:spcPct val="20000"/>
        </a:spcBef>
        <a:spcAft>
          <a:spcPct val="0"/>
        </a:spcAft>
        <a:buChar char="–"/>
        <a:defRPr sz="1700">
          <a:solidFill>
            <a:schemeClr val="tx1"/>
          </a:solidFill>
          <a:latin typeface="+mn-lt"/>
          <a:ea typeface="+mn-ea"/>
        </a:defRPr>
      </a:lvl4pPr>
      <a:lvl5pPr marL="1803400" indent="-201930" algn="l" defTabSz="801370" rtl="0" eaLnBrk="0" fontAlgn="base" hangingPunct="0">
        <a:spcBef>
          <a:spcPct val="20000"/>
        </a:spcBef>
        <a:spcAft>
          <a:spcPct val="0"/>
        </a:spcAft>
        <a:buChar char="»"/>
        <a:defRPr sz="1700">
          <a:solidFill>
            <a:schemeClr val="tx1"/>
          </a:solidFill>
          <a:latin typeface="+mn-lt"/>
          <a:ea typeface="+mn-ea"/>
        </a:defRPr>
      </a:lvl5pPr>
      <a:lvl6pPr marL="2260600" indent="-201930" algn="l" defTabSz="801370" rtl="0" fontAlgn="base">
        <a:spcBef>
          <a:spcPct val="20000"/>
        </a:spcBef>
        <a:spcAft>
          <a:spcPct val="0"/>
        </a:spcAft>
        <a:buChar char="»"/>
        <a:defRPr sz="1700">
          <a:solidFill>
            <a:schemeClr val="tx1"/>
          </a:solidFill>
          <a:latin typeface="+mn-lt"/>
          <a:ea typeface="+mn-ea"/>
        </a:defRPr>
      </a:lvl6pPr>
      <a:lvl7pPr marL="2717800" indent="-201930" algn="l" defTabSz="801370" rtl="0" fontAlgn="base">
        <a:spcBef>
          <a:spcPct val="20000"/>
        </a:spcBef>
        <a:spcAft>
          <a:spcPct val="0"/>
        </a:spcAft>
        <a:buChar char="»"/>
        <a:defRPr sz="1700">
          <a:solidFill>
            <a:schemeClr val="tx1"/>
          </a:solidFill>
          <a:latin typeface="+mn-lt"/>
          <a:ea typeface="+mn-ea"/>
        </a:defRPr>
      </a:lvl7pPr>
      <a:lvl8pPr marL="3175000" indent="-201930" algn="l" defTabSz="801370" rtl="0" fontAlgn="base">
        <a:spcBef>
          <a:spcPct val="20000"/>
        </a:spcBef>
        <a:spcAft>
          <a:spcPct val="0"/>
        </a:spcAft>
        <a:buChar char="»"/>
        <a:defRPr sz="1700">
          <a:solidFill>
            <a:schemeClr val="tx1"/>
          </a:solidFill>
          <a:latin typeface="+mn-lt"/>
          <a:ea typeface="+mn-ea"/>
        </a:defRPr>
      </a:lvl8pPr>
      <a:lvl9pPr marL="3632200" indent="-201930" algn="l" defTabSz="801370" rtl="0" fontAlgn="base">
        <a:spcBef>
          <a:spcPct val="20000"/>
        </a:spcBef>
        <a:spcAft>
          <a:spcPct val="0"/>
        </a:spcAft>
        <a:buChar char="»"/>
        <a:defRPr sz="17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Picture 2" descr="E:\01 日常工作\10 多媒体\PPT内部汇报用模板\PPT封面03副本.jpg"/>
          <p:cNvPicPr>
            <a:picLocks noChangeAspect="1" noChangeArrowheads="1"/>
          </p:cNvPicPr>
          <p:nvPr userDrawn="1"/>
        </p:nvPicPr>
        <p:blipFill>
          <a:blip r:embed="rId3" cstate="print"/>
          <a:srcRect/>
          <a:stretch>
            <a:fillRect/>
          </a:stretch>
        </p:blipFill>
        <p:spPr bwMode="auto">
          <a:xfrm>
            <a:off x="0" y="0"/>
            <a:ext cx="9144000" cy="5143500"/>
          </a:xfrm>
          <a:prstGeom prst="rect">
            <a:avLst/>
          </a:prstGeom>
          <a:noFill/>
        </p:spPr>
      </p:pic>
      <p:sp>
        <p:nvSpPr>
          <p:cNvPr id="9" name="Rectangle 86"/>
          <p:cNvSpPr>
            <a:spLocks noChangeArrowheads="1"/>
          </p:cNvSpPr>
          <p:nvPr userDrawn="1"/>
        </p:nvSpPr>
        <p:spPr bwMode="auto">
          <a:xfrm>
            <a:off x="7801326" y="4145757"/>
            <a:ext cx="716570" cy="74890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62" tIns="34281" rIns="68562" bIns="34281" anchor="ctr"/>
          <a:lstStyle/>
          <a:p>
            <a:endParaRPr lang="zh-CN" altLang="en-US" dirty="0">
              <a:solidFill>
                <a:srgbClr val="000000"/>
              </a:solidFill>
              <a:latin typeface="FrutigerNext LT Medium" pitchFamily="34" charset="0"/>
            </a:endParaRPr>
          </a:p>
        </p:txBody>
      </p:sp>
      <p:sp>
        <p:nvSpPr>
          <p:cNvPr id="11" name="Rectangle 8"/>
          <p:cNvSpPr>
            <a:spLocks noGrp="1" noChangeArrowheads="1"/>
          </p:cNvSpPr>
          <p:nvPr>
            <p:ph type="title"/>
          </p:nvPr>
        </p:nvSpPr>
        <p:spPr bwMode="auto">
          <a:xfrm>
            <a:off x="657055" y="1977630"/>
            <a:ext cx="5686135" cy="43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4281" rIns="68562" bIns="34281" numCol="1" anchor="t" anchorCtr="0" compatLnSpc="1">
            <a:spAutoFit/>
          </a:bodyPr>
          <a:lstStyle/>
          <a:p>
            <a:pPr lvl="0"/>
            <a:r>
              <a:rPr lang="en-US" altLang="zh-CN" dirty="0" smtClean="0"/>
              <a:t>Click to edit Master title style</a:t>
            </a:r>
            <a:endParaRPr lang="zh-CN" altLang="en-US" dirty="0" smtClean="0"/>
          </a:p>
        </p:txBody>
      </p:sp>
      <p:pic>
        <p:nvPicPr>
          <p:cNvPr id="13" name="Picture 77" descr="Logo"/>
          <p:cNvPicPr>
            <a:picLocks noChangeAspect="1" noChangeArrowheads="1"/>
          </p:cNvPicPr>
          <p:nvPr userDrawn="1"/>
        </p:nvPicPr>
        <p:blipFill>
          <a:blip r:embed="rId4" cstate="email">
            <a:extLst>
              <a:ext uri="{28A0092B-C50C-407E-A947-70E740481C1C}">
                <a14:useLocalDpi xmlns:a14="http://schemas.microsoft.com/office/drawing/2010/main" val="0"/>
              </a:ext>
            </a:extLst>
          </a:blip>
          <a:srcRect/>
          <a:stretch>
            <a:fillRect/>
          </a:stretch>
        </p:blipFill>
        <p:spPr bwMode="auto">
          <a:xfrm>
            <a:off x="7794141" y="4034485"/>
            <a:ext cx="768834" cy="76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z00124665\Desktop\图形2.wmf"/>
          <p:cNvPicPr>
            <a:picLocks noChangeAspect="1" noChangeArrowheads="1"/>
          </p:cNvPicPr>
          <p:nvPr userDrawn="1"/>
        </p:nvPicPr>
        <p:blipFill>
          <a:blip r:embed="rId5" cstate="print"/>
          <a:srcRect/>
          <a:stretch>
            <a:fillRect/>
          </a:stretch>
        </p:blipFill>
        <p:spPr bwMode="auto">
          <a:xfrm>
            <a:off x="666769" y="4440721"/>
            <a:ext cx="2116626" cy="367370"/>
          </a:xfrm>
          <a:prstGeom prst="rect">
            <a:avLst/>
          </a:prstGeom>
          <a:noFill/>
        </p:spPr>
      </p:pic>
      <p:pic>
        <p:nvPicPr>
          <p:cNvPr id="8" name="Picture 2" descr="C:\Users\z00124665\Desktop\A BETTER WAY SOLUTIONS.wmf"/>
          <p:cNvPicPr>
            <a:picLocks noChangeAspect="1" noChangeArrowheads="1"/>
          </p:cNvPicPr>
          <p:nvPr userDrawn="1"/>
        </p:nvPicPr>
        <p:blipFill>
          <a:blip r:embed="rId6" cstate="print"/>
          <a:srcRect/>
          <a:stretch>
            <a:fillRect/>
          </a:stretch>
        </p:blipFill>
        <p:spPr bwMode="auto">
          <a:xfrm>
            <a:off x="660400" y="934345"/>
            <a:ext cx="4117340" cy="114657"/>
          </a:xfrm>
          <a:prstGeom prst="rect">
            <a:avLst/>
          </a:prstGeom>
          <a:noFill/>
        </p:spPr>
      </p:pic>
    </p:spTree>
  </p:cSld>
  <p:clrMap bg1="lt1" tx1="dk1" bg2="lt2" tx2="dk2" accent1="accent1" accent2="accent2" accent3="accent3" accent4="accent4" accent5="accent5" accent6="accent6" hlink="hlink" folHlink="folHlink"/>
  <p:sldLayoutIdLst>
    <p:sldLayoutId id="2147483657" r:id="rId1"/>
    <p:sldLayoutId id="2147483658" r:id="rId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mj-cs"/>
        </a:defRPr>
      </a:lvl1pPr>
      <a:lvl2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2pPr>
      <a:lvl3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3pPr>
      <a:lvl4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4pPr>
      <a:lvl5pPr algn="l" rtl="0" eaLnBrk="0" fontAlgn="base" hangingPunct="0">
        <a:spcBef>
          <a:spcPct val="0"/>
        </a:spcBef>
        <a:spcAft>
          <a:spcPct val="0"/>
        </a:spcAft>
        <a:defRPr sz="3200" b="1">
          <a:solidFill>
            <a:schemeClr val="bg1"/>
          </a:solidFill>
          <a:latin typeface="FrutigerNext LT Medium" pitchFamily="34" charset="0"/>
          <a:ea typeface="黑体" panose="02010609060101010101" pitchFamily="49" charset="-122"/>
          <a:cs typeface="宋体" panose="02010600030101010101" pitchFamily="2"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grpSp>
        <p:nvGrpSpPr>
          <p:cNvPr id="2" name="组合 13"/>
          <p:cNvGrpSpPr/>
          <p:nvPr userDrawn="1"/>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3" cstate="print"/>
            <a:srcRect r="5813"/>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3" cstate="print"/>
            <a:srcRect r="5813"/>
            <a:stretch>
              <a:fillRect/>
            </a:stretch>
          </p:blipFill>
          <p:spPr bwMode="auto">
            <a:xfrm>
              <a:off x="527050" y="5087938"/>
              <a:ext cx="8616950" cy="55562"/>
            </a:xfrm>
            <a:prstGeom prst="rect">
              <a:avLst/>
            </a:prstGeom>
            <a:noFill/>
          </p:spPr>
        </p:pic>
      </p:grpSp>
      <p:pic>
        <p:nvPicPr>
          <p:cNvPr id="9" name="Picture 2" descr="C:\Users\z00124665\Desktop\HW LOGO(横版）.png"/>
          <p:cNvPicPr>
            <a:picLocks noChangeAspect="1" noChangeArrowheads="1"/>
          </p:cNvPicPr>
          <p:nvPr userDrawn="1"/>
        </p:nvPicPr>
        <p:blipFill>
          <a:blip r:embed="rId4" cstate="screen"/>
          <a:srcRect/>
          <a:stretch>
            <a:fillRect/>
          </a:stretch>
        </p:blipFill>
        <p:spPr bwMode="auto">
          <a:xfrm>
            <a:off x="7566408" y="4687937"/>
            <a:ext cx="1250151" cy="304524"/>
          </a:xfrm>
          <a:prstGeom prst="rect">
            <a:avLst/>
          </a:prstGeom>
          <a:noFill/>
        </p:spPr>
      </p:pic>
      <p:sp>
        <p:nvSpPr>
          <p:cNvPr id="12" name="Rectangle 5"/>
          <p:cNvSpPr>
            <a:spLocks noChangeArrowheads="1"/>
          </p:cNvSpPr>
          <p:nvPr userDrawn="1"/>
        </p:nvSpPr>
        <p:spPr bwMode="auto">
          <a:xfrm>
            <a:off x="3040520" y="4875560"/>
            <a:ext cx="272055" cy="195943"/>
          </a:xfrm>
          <a:prstGeom prst="rect">
            <a:avLst/>
          </a:prstGeom>
          <a:noFill/>
          <a:ln w="9525">
            <a:noFill/>
            <a:miter lim="800000"/>
          </a:ln>
        </p:spPr>
        <p:txBody>
          <a:bodyPr lIns="0" tIns="0" rIns="0" bIns="0"/>
          <a:lstStyle/>
          <a:p>
            <a:pPr eaLnBrk="0" hangingPunct="0">
              <a:lnSpc>
                <a:spcPct val="85000"/>
              </a:lnSpc>
              <a:defRPr/>
            </a:pPr>
            <a:fld id="{F350CB96-EF0E-44F1-90D2-2D2DCEB1810F}" type="slidenum">
              <a:rPr lang="de-DE" altLang="zh-CN" sz="900" smtClean="0">
                <a:solidFill>
                  <a:srgbClr val="FFFFFF">
                    <a:lumMod val="65000"/>
                  </a:srgbClr>
                </a:solidFill>
                <a:latin typeface="微软雅黑" panose="020B0503020204020204" charset="-122"/>
                <a:ea typeface="微软雅黑" panose="020B0503020204020204" charset="-122"/>
              </a:rPr>
            </a:fld>
            <a:endParaRPr lang="en-GB" altLang="zh-CN" sz="900" dirty="0">
              <a:solidFill>
                <a:srgbClr val="FFFFFF">
                  <a:lumMod val="65000"/>
                </a:srgbClr>
              </a:solidFill>
              <a:latin typeface="微软雅黑" panose="020B0503020204020204" charset="-122"/>
              <a:ea typeface="微软雅黑" panose="020B0503020204020204" charset="-122"/>
            </a:endParaRPr>
          </a:p>
        </p:txBody>
      </p:sp>
      <p:pic>
        <p:nvPicPr>
          <p:cNvPr id="10" name="Picture 2" descr="C:\Users\z00124665\Desktop\图形1.wmf"/>
          <p:cNvPicPr>
            <a:picLocks noChangeAspect="1" noChangeArrowheads="1"/>
          </p:cNvPicPr>
          <p:nvPr userDrawn="1"/>
        </p:nvPicPr>
        <p:blipFill>
          <a:blip r:embed="rId5" cstate="print"/>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6" cstate="print"/>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3660" r:id="rId1"/>
    <p:sldLayoutId id="2147483661" r:id="rId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anose="02010609060101010101"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anose="02010609060101010101" pitchFamily="49" charset="-122"/>
          <a:cs typeface="宋体" panose="02010600030101010101" pitchFamily="2"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panose="02010600030101010101" pitchFamily="2"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anose="05000000000000000000" pitchFamily="2" charset="2"/>
        <a:buChar char="l"/>
        <a:defRPr sz="2000" b="1">
          <a:solidFill>
            <a:schemeClr val="tx1"/>
          </a:solidFill>
          <a:latin typeface="FrutigerNext LT Regular" pitchFamily="34" charset="0"/>
          <a:ea typeface="黑体" panose="02010609060101010101" pitchFamily="49" charset="-122"/>
          <a:cs typeface="+mn-cs"/>
        </a:defRPr>
      </a:lvl1pPr>
      <a:lvl2pPr marL="742950" indent="-285750" algn="l" rtl="0" eaLnBrk="0" fontAlgn="base" hangingPunct="0">
        <a:lnSpc>
          <a:spcPct val="140000"/>
        </a:lnSpc>
        <a:spcBef>
          <a:spcPct val="0"/>
        </a:spcBef>
        <a:spcAft>
          <a:spcPct val="0"/>
        </a:spcAft>
        <a:buSzPct val="50000"/>
        <a:buFont typeface="Wingdings" panose="05000000000000000000"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anose="05000000000000000000"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anose="020B0604020202020204"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panose="020B0604020202020204" pitchFamily="34"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9" Type="http://schemas.openxmlformats.org/officeDocument/2006/relationships/image" Target="../media/image37.jpeg"/><Relationship Id="rId8" Type="http://schemas.openxmlformats.org/officeDocument/2006/relationships/image" Target="../media/image36.jpeg"/><Relationship Id="rId7" Type="http://schemas.openxmlformats.org/officeDocument/2006/relationships/image" Target="../media/image35.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 Id="rId3" Type="http://schemas.openxmlformats.org/officeDocument/2006/relationships/image" Target="../media/image31.png"/><Relationship Id="rId2" Type="http://schemas.openxmlformats.org/officeDocument/2006/relationships/image" Target="../media/image30.png"/><Relationship Id="rId16" Type="http://schemas.openxmlformats.org/officeDocument/2006/relationships/notesSlide" Target="../notesSlides/notesSlide5.xml"/><Relationship Id="rId15" Type="http://schemas.openxmlformats.org/officeDocument/2006/relationships/slideLayout" Target="../slideLayouts/slideLayout9.xml"/><Relationship Id="rId14" Type="http://schemas.openxmlformats.org/officeDocument/2006/relationships/image" Target="../media/image42.png"/><Relationship Id="rId13" Type="http://schemas.openxmlformats.org/officeDocument/2006/relationships/image" Target="../media/image41.png"/><Relationship Id="rId12" Type="http://schemas.openxmlformats.org/officeDocument/2006/relationships/image" Target="../media/image40.png"/><Relationship Id="rId11" Type="http://schemas.openxmlformats.org/officeDocument/2006/relationships/image" Target="../media/image39.png"/><Relationship Id="rId10" Type="http://schemas.openxmlformats.org/officeDocument/2006/relationships/image" Target="../media/image38.png"/><Relationship Id="rId1" Type="http://schemas.openxmlformats.org/officeDocument/2006/relationships/image" Target="../media/image29.png"/></Relationships>
</file>

<file path=ppt/slides/_rels/slide12.xml.rels><?xml version="1.0" encoding="UTF-8" standalone="yes"?>
<Relationships xmlns="http://schemas.openxmlformats.org/package/2006/relationships"><Relationship Id="rId9" Type="http://schemas.openxmlformats.org/officeDocument/2006/relationships/image" Target="../media/image51.png"/><Relationship Id="rId8" Type="http://schemas.openxmlformats.org/officeDocument/2006/relationships/image" Target="../media/image50.png"/><Relationship Id="rId7" Type="http://schemas.openxmlformats.org/officeDocument/2006/relationships/image" Target="../media/image49.png"/><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5" Type="http://schemas.openxmlformats.org/officeDocument/2006/relationships/slideLayout" Target="../slideLayouts/slideLayout9.xml"/><Relationship Id="rId14" Type="http://schemas.openxmlformats.org/officeDocument/2006/relationships/image" Target="../media/image56.jpeg"/><Relationship Id="rId13" Type="http://schemas.openxmlformats.org/officeDocument/2006/relationships/image" Target="../media/image55.png"/><Relationship Id="rId12" Type="http://schemas.openxmlformats.org/officeDocument/2006/relationships/image" Target="../media/image54.png"/><Relationship Id="rId11" Type="http://schemas.openxmlformats.org/officeDocument/2006/relationships/image" Target="../media/image53.png"/><Relationship Id="rId10" Type="http://schemas.openxmlformats.org/officeDocument/2006/relationships/image" Target="../media/image52.jpeg"/><Relationship Id="rId1"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image" Target="../media/image57.jpe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65.jpeg"/><Relationship Id="rId7" Type="http://schemas.openxmlformats.org/officeDocument/2006/relationships/image" Target="../media/image64.jpeg"/><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 Id="rId3" Type="http://schemas.openxmlformats.org/officeDocument/2006/relationships/image" Target="../media/image60.jpeg"/><Relationship Id="rId2" Type="http://schemas.openxmlformats.org/officeDocument/2006/relationships/image" Target="../media/image59.png"/><Relationship Id="rId10" Type="http://schemas.openxmlformats.org/officeDocument/2006/relationships/notesSlide" Target="../notesSlides/notesSlide7.xml"/><Relationship Id="rId1" Type="http://schemas.openxmlformats.org/officeDocument/2006/relationships/image" Target="../media/image5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9" Type="http://schemas.openxmlformats.org/officeDocument/2006/relationships/image" Target="../media/image74.jpeg"/><Relationship Id="rId8" Type="http://schemas.openxmlformats.org/officeDocument/2006/relationships/image" Target="../media/image73.jpeg"/><Relationship Id="rId7" Type="http://schemas.openxmlformats.org/officeDocument/2006/relationships/image" Target="../media/image72.png"/><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69.png"/><Relationship Id="rId3" Type="http://schemas.openxmlformats.org/officeDocument/2006/relationships/image" Target="../media/image68.jpeg"/><Relationship Id="rId2" Type="http://schemas.openxmlformats.org/officeDocument/2006/relationships/image" Target="../media/image67.jpeg"/><Relationship Id="rId14" Type="http://schemas.openxmlformats.org/officeDocument/2006/relationships/slideLayout" Target="../slideLayouts/slideLayout4.xml"/><Relationship Id="rId13" Type="http://schemas.openxmlformats.org/officeDocument/2006/relationships/image" Target="../media/image78.jpeg"/><Relationship Id="rId12" Type="http://schemas.openxmlformats.org/officeDocument/2006/relationships/image" Target="../media/image77.png"/><Relationship Id="rId11" Type="http://schemas.openxmlformats.org/officeDocument/2006/relationships/image" Target="../media/image76.jpeg"/><Relationship Id="rId10" Type="http://schemas.openxmlformats.org/officeDocument/2006/relationships/image" Target="../media/image75.png"/><Relationship Id="rId1" Type="http://schemas.openxmlformats.org/officeDocument/2006/relationships/image" Target="../media/image6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image" Target="../media/image86.png"/><Relationship Id="rId7" Type="http://schemas.openxmlformats.org/officeDocument/2006/relationships/image" Target="../media/image85.png"/><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jpeg"/><Relationship Id="rId3" Type="http://schemas.openxmlformats.org/officeDocument/2006/relationships/image" Target="../media/image81.jpeg"/><Relationship Id="rId2" Type="http://schemas.openxmlformats.org/officeDocument/2006/relationships/image" Target="../media/image80.jpeg"/><Relationship Id="rId10" Type="http://schemas.openxmlformats.org/officeDocument/2006/relationships/slideLayout" Target="../slideLayouts/slideLayout4.xml"/><Relationship Id="rId1" Type="http://schemas.openxmlformats.org/officeDocument/2006/relationships/image" Target="../media/image7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9" Type="http://schemas.openxmlformats.org/officeDocument/2006/relationships/image" Target="../media/image95.png"/><Relationship Id="rId8" Type="http://schemas.openxmlformats.org/officeDocument/2006/relationships/image" Target="../media/image94.png"/><Relationship Id="rId7" Type="http://schemas.openxmlformats.org/officeDocument/2006/relationships/image" Target="../media/image93.jpeg"/><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png"/><Relationship Id="rId3" Type="http://schemas.openxmlformats.org/officeDocument/2006/relationships/image" Target="../media/image89.png"/><Relationship Id="rId2" Type="http://schemas.openxmlformats.org/officeDocument/2006/relationships/image" Target="../media/image88.jpeg"/><Relationship Id="rId11" Type="http://schemas.openxmlformats.org/officeDocument/2006/relationships/slideLayout" Target="../slideLayouts/slideLayout4.xml"/><Relationship Id="rId10" Type="http://schemas.openxmlformats.org/officeDocument/2006/relationships/image" Target="../media/image96.png"/><Relationship Id="rId1" Type="http://schemas.openxmlformats.org/officeDocument/2006/relationships/image" Target="../media/image87.png"/></Relationships>
</file>

<file path=ppt/slides/_rels/slide21.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4.xml"/><Relationship Id="rId7" Type="http://schemas.openxmlformats.org/officeDocument/2006/relationships/image" Target="../media/image102.png"/><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 Id="rId3" Type="http://schemas.openxmlformats.org/officeDocument/2006/relationships/image" Target="../media/image40.png"/><Relationship Id="rId2" Type="http://schemas.openxmlformats.org/officeDocument/2006/relationships/image" Target="../media/image98.png"/><Relationship Id="rId1" Type="http://schemas.openxmlformats.org/officeDocument/2006/relationships/image" Target="../media/image9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04.png"/><Relationship Id="rId1" Type="http://schemas.openxmlformats.org/officeDocument/2006/relationships/image" Target="../media/image103.jpeg"/></Relationships>
</file>

<file path=ppt/slides/_rels/slide23.xml.rels><?xml version="1.0" encoding="UTF-8" standalone="yes"?>
<Relationships xmlns="http://schemas.openxmlformats.org/package/2006/relationships"><Relationship Id="rId9" Type="http://schemas.openxmlformats.org/officeDocument/2006/relationships/image" Target="../media/image113.jpeg"/><Relationship Id="rId8" Type="http://schemas.openxmlformats.org/officeDocument/2006/relationships/image" Target="../media/image112.jpeg"/><Relationship Id="rId7" Type="http://schemas.openxmlformats.org/officeDocument/2006/relationships/image" Target="../media/image111.png"/><Relationship Id="rId6" Type="http://schemas.openxmlformats.org/officeDocument/2006/relationships/image" Target="../media/image110.png"/><Relationship Id="rId5" Type="http://schemas.openxmlformats.org/officeDocument/2006/relationships/image" Target="../media/image109.jpeg"/><Relationship Id="rId4" Type="http://schemas.openxmlformats.org/officeDocument/2006/relationships/image" Target="../media/image108.jpeg"/><Relationship Id="rId3" Type="http://schemas.openxmlformats.org/officeDocument/2006/relationships/image" Target="../media/image107.jpeg"/><Relationship Id="rId20" Type="http://schemas.openxmlformats.org/officeDocument/2006/relationships/slideLayout" Target="../slideLayouts/slideLayout4.xml"/><Relationship Id="rId2" Type="http://schemas.openxmlformats.org/officeDocument/2006/relationships/image" Target="../media/image106.png"/><Relationship Id="rId19" Type="http://schemas.openxmlformats.org/officeDocument/2006/relationships/image" Target="../media/image122.png"/><Relationship Id="rId18" Type="http://schemas.openxmlformats.org/officeDocument/2006/relationships/image" Target="../media/image121.jpeg"/><Relationship Id="rId17" Type="http://schemas.openxmlformats.org/officeDocument/2006/relationships/image" Target="../media/image120.jpeg"/><Relationship Id="rId16" Type="http://schemas.openxmlformats.org/officeDocument/2006/relationships/image" Target="../media/image119.jpeg"/><Relationship Id="rId15" Type="http://schemas.openxmlformats.org/officeDocument/2006/relationships/image" Target="../media/image118.png"/><Relationship Id="rId14" Type="http://schemas.openxmlformats.org/officeDocument/2006/relationships/image" Target="../media/image117.png"/><Relationship Id="rId13" Type="http://schemas.openxmlformats.org/officeDocument/2006/relationships/image" Target="../media/image53.png"/><Relationship Id="rId12" Type="http://schemas.openxmlformats.org/officeDocument/2006/relationships/image" Target="../media/image116.jpeg"/><Relationship Id="rId11" Type="http://schemas.openxmlformats.org/officeDocument/2006/relationships/image" Target="../media/image115.jpeg"/><Relationship Id="rId10" Type="http://schemas.openxmlformats.org/officeDocument/2006/relationships/image" Target="../media/image114.jpeg"/><Relationship Id="rId1" Type="http://schemas.openxmlformats.org/officeDocument/2006/relationships/image" Target="../media/image105.png"/></Relationships>
</file>

<file path=ppt/slides/_rels/slide24.xml.rels><?xml version="1.0" encoding="UTF-8" standalone="yes"?>
<Relationships xmlns="http://schemas.openxmlformats.org/package/2006/relationships"><Relationship Id="rId9" Type="http://schemas.openxmlformats.org/officeDocument/2006/relationships/image" Target="../media/image131.png"/><Relationship Id="rId8" Type="http://schemas.openxmlformats.org/officeDocument/2006/relationships/image" Target="../media/image130.jpeg"/><Relationship Id="rId7" Type="http://schemas.openxmlformats.org/officeDocument/2006/relationships/image" Target="../media/image129.jpeg"/><Relationship Id="rId6" Type="http://schemas.openxmlformats.org/officeDocument/2006/relationships/image" Target="../media/image128.jpeg"/><Relationship Id="rId5" Type="http://schemas.openxmlformats.org/officeDocument/2006/relationships/image" Target="../media/image127.png"/><Relationship Id="rId4" Type="http://schemas.openxmlformats.org/officeDocument/2006/relationships/image" Target="../media/image126.png"/><Relationship Id="rId3" Type="http://schemas.openxmlformats.org/officeDocument/2006/relationships/image" Target="../media/image125.png"/><Relationship Id="rId2" Type="http://schemas.openxmlformats.org/officeDocument/2006/relationships/image" Target="../media/image124.png"/><Relationship Id="rId16" Type="http://schemas.openxmlformats.org/officeDocument/2006/relationships/slideLayout" Target="../slideLayouts/slideLayout4.xml"/><Relationship Id="rId15" Type="http://schemas.microsoft.com/office/2007/relationships/diagramDrawing" Target="../diagrams/drawing3.xml"/><Relationship Id="rId14" Type="http://schemas.openxmlformats.org/officeDocument/2006/relationships/diagramColors" Target="../diagrams/colors3.xml"/><Relationship Id="rId13" Type="http://schemas.openxmlformats.org/officeDocument/2006/relationships/diagramQuickStyle" Target="../diagrams/quickStyle3.xml"/><Relationship Id="rId12" Type="http://schemas.openxmlformats.org/officeDocument/2006/relationships/diagramLayout" Target="../diagrams/layout3.xml"/><Relationship Id="rId11" Type="http://schemas.openxmlformats.org/officeDocument/2006/relationships/diagramData" Target="../diagrams/data3.xml"/><Relationship Id="rId10" Type="http://schemas.openxmlformats.org/officeDocument/2006/relationships/image" Target="../media/image132.png"/><Relationship Id="rId1" Type="http://schemas.openxmlformats.org/officeDocument/2006/relationships/image" Target="../media/image123.png"/></Relationships>
</file>

<file path=ppt/slides/_rels/slide25.xml.rels><?xml version="1.0" encoding="UTF-8" standalone="yes"?>
<Relationships xmlns="http://schemas.openxmlformats.org/package/2006/relationships"><Relationship Id="rId9" Type="http://schemas.openxmlformats.org/officeDocument/2006/relationships/image" Target="../media/image141.png"/><Relationship Id="rId8" Type="http://schemas.openxmlformats.org/officeDocument/2006/relationships/image" Target="../media/image140.png"/><Relationship Id="rId7" Type="http://schemas.openxmlformats.org/officeDocument/2006/relationships/image" Target="../media/image139.png"/><Relationship Id="rId6" Type="http://schemas.openxmlformats.org/officeDocument/2006/relationships/image" Target="../media/image138.png"/><Relationship Id="rId5" Type="http://schemas.openxmlformats.org/officeDocument/2006/relationships/image" Target="../media/image137.jpeg"/><Relationship Id="rId4" Type="http://schemas.openxmlformats.org/officeDocument/2006/relationships/image" Target="../media/image136.jpeg"/><Relationship Id="rId3" Type="http://schemas.openxmlformats.org/officeDocument/2006/relationships/image" Target="../media/image135.png"/><Relationship Id="rId2" Type="http://schemas.openxmlformats.org/officeDocument/2006/relationships/image" Target="../media/image134.png"/><Relationship Id="rId18" Type="http://schemas.openxmlformats.org/officeDocument/2006/relationships/slideLayout" Target="../slideLayouts/slideLayout4.xml"/><Relationship Id="rId17" Type="http://schemas.openxmlformats.org/officeDocument/2006/relationships/image" Target="../media/image149.png"/><Relationship Id="rId16" Type="http://schemas.openxmlformats.org/officeDocument/2006/relationships/image" Target="../media/image148.png"/><Relationship Id="rId15" Type="http://schemas.openxmlformats.org/officeDocument/2006/relationships/image" Target="../media/image147.png"/><Relationship Id="rId14" Type="http://schemas.openxmlformats.org/officeDocument/2006/relationships/image" Target="../media/image146.png"/><Relationship Id="rId13" Type="http://schemas.openxmlformats.org/officeDocument/2006/relationships/image" Target="../media/image145.png"/><Relationship Id="rId12" Type="http://schemas.openxmlformats.org/officeDocument/2006/relationships/image" Target="../media/image144.png"/><Relationship Id="rId11" Type="http://schemas.openxmlformats.org/officeDocument/2006/relationships/image" Target="../media/image143.png"/><Relationship Id="rId10" Type="http://schemas.openxmlformats.org/officeDocument/2006/relationships/image" Target="../media/image142.png"/><Relationship Id="rId1" Type="http://schemas.openxmlformats.org/officeDocument/2006/relationships/image" Target="../media/image133.png"/></Relationships>
</file>

<file path=ppt/slides/_rels/slide26.xml.rels><?xml version="1.0" encoding="UTF-8" standalone="yes"?>
<Relationships xmlns="http://schemas.openxmlformats.org/package/2006/relationships"><Relationship Id="rId9" Type="http://schemas.openxmlformats.org/officeDocument/2006/relationships/image" Target="../media/image157.png"/><Relationship Id="rId8" Type="http://schemas.openxmlformats.org/officeDocument/2006/relationships/image" Target="../media/image156.jpeg"/><Relationship Id="rId7" Type="http://schemas.openxmlformats.org/officeDocument/2006/relationships/image" Target="../media/image155.png"/><Relationship Id="rId6" Type="http://schemas.openxmlformats.org/officeDocument/2006/relationships/image" Target="../media/image154.jpeg"/><Relationship Id="rId5" Type="http://schemas.openxmlformats.org/officeDocument/2006/relationships/image" Target="../media/image153.png"/><Relationship Id="rId4" Type="http://schemas.openxmlformats.org/officeDocument/2006/relationships/image" Target="../media/image152.png"/><Relationship Id="rId3" Type="http://schemas.openxmlformats.org/officeDocument/2006/relationships/image" Target="../media/image151.wmf"/><Relationship Id="rId2" Type="http://schemas.openxmlformats.org/officeDocument/2006/relationships/image" Target="../media/image81.jpeg"/><Relationship Id="rId12" Type="http://schemas.openxmlformats.org/officeDocument/2006/relationships/slideLayout" Target="../slideLayouts/slideLayout4.xml"/><Relationship Id="rId11" Type="http://schemas.openxmlformats.org/officeDocument/2006/relationships/image" Target="../media/image82.jpeg"/><Relationship Id="rId10" Type="http://schemas.openxmlformats.org/officeDocument/2006/relationships/image" Target="../media/image158.png"/><Relationship Id="rId1" Type="http://schemas.openxmlformats.org/officeDocument/2006/relationships/image" Target="../media/image150.pn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4.xml"/><Relationship Id="rId5" Type="http://schemas.openxmlformats.org/officeDocument/2006/relationships/image" Target="../media/image163.png"/><Relationship Id="rId4" Type="http://schemas.openxmlformats.org/officeDocument/2006/relationships/image" Target="../media/image162.png"/><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image" Target="../media/image159.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65.png"/><Relationship Id="rId1" Type="http://schemas.openxmlformats.org/officeDocument/2006/relationships/image" Target="../media/image16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image" Target="../media/image5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image" Target="../media/image16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image" Target="../media/image167.png"/></Relationships>
</file>

<file path=ppt/slides/_rels/slide35.xml.rels><?xml version="1.0" encoding="UTF-8" standalone="yes"?>
<Relationships xmlns="http://schemas.openxmlformats.org/package/2006/relationships"><Relationship Id="rId9" Type="http://schemas.openxmlformats.org/officeDocument/2006/relationships/image" Target="../media/image176.jpeg"/><Relationship Id="rId8" Type="http://schemas.openxmlformats.org/officeDocument/2006/relationships/image" Target="../media/image175.jpeg"/><Relationship Id="rId7" Type="http://schemas.openxmlformats.org/officeDocument/2006/relationships/image" Target="../media/image174.jpeg"/><Relationship Id="rId6" Type="http://schemas.openxmlformats.org/officeDocument/2006/relationships/image" Target="../media/image173.jpeg"/><Relationship Id="rId5" Type="http://schemas.openxmlformats.org/officeDocument/2006/relationships/image" Target="../media/image172.jpeg"/><Relationship Id="rId4" Type="http://schemas.openxmlformats.org/officeDocument/2006/relationships/image" Target="../media/image171.png"/><Relationship Id="rId3" Type="http://schemas.openxmlformats.org/officeDocument/2006/relationships/image" Target="../media/image170.png"/><Relationship Id="rId2" Type="http://schemas.openxmlformats.org/officeDocument/2006/relationships/image" Target="../media/image169.jpeg"/><Relationship Id="rId12" Type="http://schemas.openxmlformats.org/officeDocument/2006/relationships/notesSlide" Target="../notesSlides/notesSlide13.xml"/><Relationship Id="rId11" Type="http://schemas.openxmlformats.org/officeDocument/2006/relationships/slideLayout" Target="../slideLayouts/slideLayout4.xml"/><Relationship Id="rId10" Type="http://schemas.openxmlformats.org/officeDocument/2006/relationships/image" Target="../media/image177.GIF"/><Relationship Id="rId1" Type="http://schemas.openxmlformats.org/officeDocument/2006/relationships/image" Target="../media/image168.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4.xml"/><Relationship Id="rId4" Type="http://schemas.openxmlformats.org/officeDocument/2006/relationships/image" Target="../media/image181.jpeg"/><Relationship Id="rId3" Type="http://schemas.openxmlformats.org/officeDocument/2006/relationships/image" Target="../media/image180.jpeg"/><Relationship Id="rId2" Type="http://schemas.openxmlformats.org/officeDocument/2006/relationships/image" Target="../media/image179.jpeg"/><Relationship Id="rId1" Type="http://schemas.openxmlformats.org/officeDocument/2006/relationships/image" Target="../media/image178.jpe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image" Target="../media/image182.png"/></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4.xml"/><Relationship Id="rId7" Type="http://schemas.openxmlformats.org/officeDocument/2006/relationships/image" Target="../media/image194.jpeg"/><Relationship Id="rId6" Type="http://schemas.openxmlformats.org/officeDocument/2006/relationships/image" Target="../media/image193.png"/><Relationship Id="rId5" Type="http://schemas.openxmlformats.org/officeDocument/2006/relationships/image" Target="../media/image192.wmf"/><Relationship Id="rId4" Type="http://schemas.openxmlformats.org/officeDocument/2006/relationships/image" Target="../media/image191.png"/><Relationship Id="rId3" Type="http://schemas.openxmlformats.org/officeDocument/2006/relationships/image" Target="../media/image190.png"/><Relationship Id="rId2" Type="http://schemas.openxmlformats.org/officeDocument/2006/relationships/image" Target="../media/image189.jpeg"/><Relationship Id="rId1" Type="http://schemas.openxmlformats.org/officeDocument/2006/relationships/image" Target="../media/image188.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96.jpeg"/><Relationship Id="rId1" Type="http://schemas.openxmlformats.org/officeDocument/2006/relationships/image" Target="../media/image195.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9.xml"/><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97.jpeg"/><Relationship Id="rId1" Type="http://schemas.openxmlformats.org/officeDocument/2006/relationships/hyperlink" Target="http://en.wikipedia.org/wiki/File:Telef%C3%B3nica_-_Gran_V%C3%ADa_28_-_Madrid.jpg" TargetMode="Externa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1.xml"/><Relationship Id="rId2" Type="http://schemas.openxmlformats.org/officeDocument/2006/relationships/image" Target="../media/image199.jpeg"/><Relationship Id="rId1" Type="http://schemas.openxmlformats.org/officeDocument/2006/relationships/image" Target="../media/image198.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01.png"/><Relationship Id="rId1" Type="http://schemas.openxmlformats.org/officeDocument/2006/relationships/image" Target="../media/image200.png"/></Relationships>
</file>

<file path=ppt/slides/_rels/slide43.xml.rels><?xml version="1.0" encoding="UTF-8" standalone="yes"?>
<Relationships xmlns="http://schemas.openxmlformats.org/package/2006/relationships"><Relationship Id="rId9" Type="http://schemas.openxmlformats.org/officeDocument/2006/relationships/image" Target="../media/image210.png"/><Relationship Id="rId8" Type="http://schemas.openxmlformats.org/officeDocument/2006/relationships/image" Target="../media/image209.png"/><Relationship Id="rId7" Type="http://schemas.openxmlformats.org/officeDocument/2006/relationships/image" Target="../media/image208.png"/><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png"/><Relationship Id="rId3" Type="http://schemas.openxmlformats.org/officeDocument/2006/relationships/image" Target="../media/image204.jpeg"/><Relationship Id="rId2" Type="http://schemas.openxmlformats.org/officeDocument/2006/relationships/image" Target="../media/image203.png"/><Relationship Id="rId13" Type="http://schemas.openxmlformats.org/officeDocument/2006/relationships/notesSlide" Target="../notesSlides/notesSlide16.xml"/><Relationship Id="rId12" Type="http://schemas.openxmlformats.org/officeDocument/2006/relationships/slideLayout" Target="../slideLayouts/slideLayout4.xml"/><Relationship Id="rId11" Type="http://schemas.openxmlformats.org/officeDocument/2006/relationships/image" Target="../media/image61.jpeg"/><Relationship Id="rId10" Type="http://schemas.openxmlformats.org/officeDocument/2006/relationships/image" Target="../media/image211.png"/><Relationship Id="rId1" Type="http://schemas.openxmlformats.org/officeDocument/2006/relationships/image" Target="../media/image20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7.png"/><Relationship Id="rId1" Type="http://schemas.openxmlformats.org/officeDocument/2006/relationships/image" Target="../media/image5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9.xml"/><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image" Target="../media/image15.jpe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9.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9.xml"/><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9.xml"/><Relationship Id="rId7" Type="http://schemas.openxmlformats.org/officeDocument/2006/relationships/image" Target="../media/image28.png"/><Relationship Id="rId6" Type="http://schemas.openxmlformats.org/officeDocument/2006/relationships/image" Target="../media/image27.png"/><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9"/>
          <p:cNvSpPr txBox="1">
            <a:spLocks noChangeArrowheads="1"/>
          </p:cNvSpPr>
          <p:nvPr/>
        </p:nvSpPr>
        <p:spPr bwMode="auto">
          <a:xfrm>
            <a:off x="575556" y="1815666"/>
            <a:ext cx="59693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spAutoFit/>
          </a:bodyPr>
          <a:lstStyle/>
          <a:p>
            <a:pPr algn="ctr" eaLnBrk="0" hangingPunct="0">
              <a:defRPr/>
            </a:pPr>
            <a:r>
              <a:rPr lang="zh-CN" altLang="en-US" sz="2800" b="1" kern="0" dirty="0" smtClean="0">
                <a:solidFill>
                  <a:srgbClr val="FFFFFF"/>
                </a:solidFill>
                <a:latin typeface="微软雅黑" panose="020B0503020204020204" charset="-122"/>
                <a:ea typeface="微软雅黑" panose="020B0503020204020204" charset="-122"/>
                <a:cs typeface="+mj-cs"/>
              </a:rPr>
              <a:t>华为智慧教育解决方案</a:t>
            </a:r>
            <a:endParaRPr lang="zh-CN" altLang="en-US" sz="2800" b="1" kern="0" dirty="0" smtClean="0">
              <a:solidFill>
                <a:srgbClr val="FFFFFF"/>
              </a:solidFill>
              <a:latin typeface="微软雅黑" panose="020B0503020204020204" charset="-122"/>
              <a:ea typeface="微软雅黑" panose="020B0503020204020204" charset="-122"/>
              <a:cs typeface="+mj-cs"/>
            </a:endParaRPr>
          </a:p>
        </p:txBody>
      </p:sp>
    </p:spTree>
  </p:cSld>
  <p:clrMapOvr>
    <a:masterClrMapping/>
  </p:clrMapOvr>
  <p:transition advClick="0" advTm="8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右箭头 119"/>
          <p:cNvSpPr/>
          <p:nvPr/>
        </p:nvSpPr>
        <p:spPr bwMode="auto">
          <a:xfrm>
            <a:off x="4732184" y="1028907"/>
            <a:ext cx="2305153" cy="203396"/>
          </a:xfrm>
          <a:prstGeom prst="rightArrow">
            <a:avLst/>
          </a:prstGeom>
          <a:solidFill>
            <a:schemeClr val="accent6"/>
          </a:solidFill>
          <a:ln w="19050">
            <a:no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smtClean="0">
              <a:solidFill>
                <a:srgbClr val="FFFFFF"/>
              </a:solidFill>
            </a:endParaRPr>
          </a:p>
        </p:txBody>
      </p:sp>
      <p:sp>
        <p:nvSpPr>
          <p:cNvPr id="126" name="圆角右箭头 125"/>
          <p:cNvSpPr/>
          <p:nvPr/>
        </p:nvSpPr>
        <p:spPr bwMode="auto">
          <a:xfrm rot="5400000">
            <a:off x="4725510" y="1361226"/>
            <a:ext cx="813583" cy="813584"/>
          </a:xfrm>
          <a:prstGeom prst="bentArrow">
            <a:avLst>
              <a:gd name="adj1" fmla="val 11875"/>
              <a:gd name="adj2" fmla="val 13515"/>
              <a:gd name="adj3" fmla="val 16796"/>
              <a:gd name="adj4" fmla="val 8476"/>
            </a:avLst>
          </a:prstGeom>
          <a:solidFill>
            <a:schemeClr val="accent6"/>
          </a:solidFill>
          <a:ln w="19050">
            <a:no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smtClean="0">
              <a:solidFill>
                <a:srgbClr val="FFFFFF"/>
              </a:solidFill>
            </a:endParaRPr>
          </a:p>
        </p:txBody>
      </p:sp>
      <p:sp>
        <p:nvSpPr>
          <p:cNvPr id="127" name="圆角右箭头 126"/>
          <p:cNvSpPr/>
          <p:nvPr/>
        </p:nvSpPr>
        <p:spPr bwMode="auto">
          <a:xfrm rot="5400000" flipV="1">
            <a:off x="1762923" y="1313979"/>
            <a:ext cx="975875" cy="745785"/>
          </a:xfrm>
          <a:prstGeom prst="bentArrow">
            <a:avLst>
              <a:gd name="adj1" fmla="val 11875"/>
              <a:gd name="adj2" fmla="val 13515"/>
              <a:gd name="adj3" fmla="val 16796"/>
              <a:gd name="adj4" fmla="val 8476"/>
            </a:avLst>
          </a:prstGeom>
          <a:solidFill>
            <a:schemeClr val="accent6"/>
          </a:solidFill>
          <a:ln w="19050">
            <a:no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smtClean="0">
              <a:solidFill>
                <a:srgbClr val="FFFFFF"/>
              </a:solidFill>
            </a:endParaRPr>
          </a:p>
        </p:txBody>
      </p:sp>
      <p:sp>
        <p:nvSpPr>
          <p:cNvPr id="124" name="上箭头标注 123"/>
          <p:cNvSpPr/>
          <p:nvPr/>
        </p:nvSpPr>
        <p:spPr bwMode="auto">
          <a:xfrm>
            <a:off x="3781941" y="2920594"/>
            <a:ext cx="3050938" cy="1559368"/>
          </a:xfrm>
          <a:prstGeom prst="upArrowCallout">
            <a:avLst>
              <a:gd name="adj1" fmla="val 24063"/>
              <a:gd name="adj2" fmla="val 20078"/>
              <a:gd name="adj3" fmla="val 10937"/>
              <a:gd name="adj4" fmla="val 75000"/>
            </a:avLst>
          </a:prstGeom>
          <a:solidFill>
            <a:schemeClr val="accent6">
              <a:lumMod val="40000"/>
              <a:lumOff val="60000"/>
            </a:schemeClr>
          </a:solidFill>
          <a:ln w="1905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smtClean="0">
              <a:solidFill>
                <a:srgbClr val="FFFFFF"/>
              </a:solidFill>
            </a:endParaRPr>
          </a:p>
        </p:txBody>
      </p:sp>
      <p:sp>
        <p:nvSpPr>
          <p:cNvPr id="121" name="上箭头标注 120"/>
          <p:cNvSpPr/>
          <p:nvPr/>
        </p:nvSpPr>
        <p:spPr bwMode="auto">
          <a:xfrm>
            <a:off x="467544" y="2920594"/>
            <a:ext cx="3050938" cy="1559368"/>
          </a:xfrm>
          <a:prstGeom prst="upArrowCallout">
            <a:avLst>
              <a:gd name="adj1" fmla="val 24063"/>
              <a:gd name="adj2" fmla="val 20078"/>
              <a:gd name="adj3" fmla="val 10937"/>
              <a:gd name="adj4" fmla="val 75000"/>
            </a:avLst>
          </a:prstGeom>
          <a:solidFill>
            <a:schemeClr val="accent6">
              <a:lumMod val="40000"/>
              <a:lumOff val="60000"/>
            </a:schemeClr>
          </a:solidFill>
          <a:ln w="1905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smtClean="0">
              <a:solidFill>
                <a:srgbClr val="FFFFFF"/>
              </a:solidFill>
            </a:endParaRPr>
          </a:p>
        </p:txBody>
      </p:sp>
      <p:sp>
        <p:nvSpPr>
          <p:cNvPr id="116" name="圆角矩形 115"/>
          <p:cNvSpPr/>
          <p:nvPr/>
        </p:nvSpPr>
        <p:spPr>
          <a:xfrm>
            <a:off x="7061170" y="886636"/>
            <a:ext cx="1687293" cy="3593326"/>
          </a:xfrm>
          <a:prstGeom prst="roundRect">
            <a:avLst>
              <a:gd name="adj" fmla="val 4674"/>
            </a:avLst>
          </a:prstGeom>
          <a:solidFill>
            <a:schemeClr val="accent6">
              <a:lumMod val="75000"/>
            </a:schemeClr>
          </a:solidFill>
          <a:ln w="15875">
            <a:solidFill>
              <a:schemeClr val="bg1"/>
            </a:solidFill>
            <a:round/>
          </a:ln>
          <a:effectLst>
            <a:outerShdw blurRad="63500" algn="ctr" rotWithShape="0">
              <a:prstClr val="black">
                <a:alpha val="40000"/>
              </a:prstClr>
            </a:outerShdw>
          </a:effectLst>
        </p:spPr>
        <p:txBody>
          <a:bodyPr vert="horz" wrap="square" lIns="91440" tIns="45720" rIns="91440" bIns="45720" numCol="1" anchor="t" anchorCtr="0" compatLnSpc="1"/>
          <a:lstStyle/>
          <a:p>
            <a:pPr>
              <a:buClr>
                <a:srgbClr val="CC9900"/>
              </a:buClr>
              <a:buFont typeface="Wingdings" panose="05000000000000000000" pitchFamily="2" charset="2"/>
              <a:buChar char="n"/>
              <a:defRPr/>
            </a:pPr>
            <a:endParaRPr lang="zh-CN" altLang="en-US" dirty="0" smtClean="0">
              <a:solidFill>
                <a:srgbClr val="000000"/>
              </a:solidFill>
              <a:ea typeface="微软雅黑" panose="020B0503020204020204" charset="-122"/>
            </a:endParaRPr>
          </a:p>
        </p:txBody>
      </p:sp>
      <p:sp>
        <p:nvSpPr>
          <p:cNvPr id="61" name="圆角矩形 60"/>
          <p:cNvSpPr/>
          <p:nvPr/>
        </p:nvSpPr>
        <p:spPr>
          <a:xfrm>
            <a:off x="2659454" y="879962"/>
            <a:ext cx="2033733" cy="813493"/>
          </a:xfrm>
          <a:prstGeom prst="roundRect">
            <a:avLst/>
          </a:prstGeom>
          <a:solidFill>
            <a:schemeClr val="accent1"/>
          </a:solidFill>
          <a:ln w="15875">
            <a:noFill/>
            <a:round/>
          </a:ln>
          <a:effectLst/>
        </p:spPr>
        <p:txBody>
          <a:bodyPr vert="horz" wrap="square" lIns="91440" tIns="45720" rIns="91440" bIns="45720" numCol="1" anchor="t" anchorCtr="0" compatLnSpc="1"/>
          <a:lstStyle/>
          <a:p>
            <a:pPr>
              <a:buClr>
                <a:srgbClr val="CC9900"/>
              </a:buClr>
              <a:buFont typeface="Wingdings" panose="05000000000000000000" pitchFamily="2" charset="2"/>
              <a:buChar char="n"/>
              <a:defRPr/>
            </a:pPr>
            <a:endParaRPr lang="zh-CN" altLang="en-US" dirty="0" smtClean="0">
              <a:solidFill>
                <a:srgbClr val="000000"/>
              </a:solidFill>
              <a:ea typeface="微软雅黑" panose="020B0503020204020204" charset="-122"/>
            </a:endParaRPr>
          </a:p>
        </p:txBody>
      </p:sp>
      <p:sp>
        <p:nvSpPr>
          <p:cNvPr id="62" name="圆角矩形 61"/>
          <p:cNvSpPr/>
          <p:nvPr/>
        </p:nvSpPr>
        <p:spPr>
          <a:xfrm>
            <a:off x="1186923" y="2227839"/>
            <a:ext cx="1694777" cy="677911"/>
          </a:xfrm>
          <a:prstGeom prst="roundRect">
            <a:avLst/>
          </a:prstGeom>
          <a:solidFill>
            <a:schemeClr val="accent2"/>
          </a:solidFill>
          <a:ln w="15875">
            <a:noFill/>
            <a:round/>
          </a:ln>
          <a:effectLst/>
        </p:spPr>
        <p:txBody>
          <a:bodyPr vert="horz" wrap="square" lIns="91440" tIns="45720" rIns="91440" bIns="45720" numCol="1" anchor="t" anchorCtr="0" compatLnSpc="1"/>
          <a:lstStyle/>
          <a:p>
            <a:pPr>
              <a:buClr>
                <a:srgbClr val="CC9900"/>
              </a:buClr>
              <a:buFont typeface="Wingdings" panose="05000000000000000000" pitchFamily="2" charset="2"/>
              <a:buChar char="n"/>
              <a:defRPr/>
            </a:pPr>
            <a:endParaRPr lang="zh-CN" altLang="en-US" dirty="0" smtClean="0">
              <a:solidFill>
                <a:srgbClr val="000000"/>
              </a:solidFill>
              <a:ea typeface="微软雅黑" panose="020B0503020204020204" charset="-122"/>
            </a:endParaRPr>
          </a:p>
        </p:txBody>
      </p:sp>
      <p:sp>
        <p:nvSpPr>
          <p:cNvPr id="63" name="圆角矩形 62"/>
          <p:cNvSpPr/>
          <p:nvPr/>
        </p:nvSpPr>
        <p:spPr>
          <a:xfrm>
            <a:off x="4414094" y="2227839"/>
            <a:ext cx="1694777" cy="677911"/>
          </a:xfrm>
          <a:prstGeom prst="roundRect">
            <a:avLst/>
          </a:prstGeom>
          <a:solidFill>
            <a:schemeClr val="accent3"/>
          </a:solidFill>
          <a:ln w="15875">
            <a:noFill/>
            <a:round/>
          </a:ln>
          <a:effectLst/>
        </p:spPr>
        <p:txBody>
          <a:bodyPr vert="horz" wrap="square" lIns="91440" tIns="45720" rIns="91440" bIns="45720" numCol="1" anchor="t" anchorCtr="0" compatLnSpc="1"/>
          <a:lstStyle/>
          <a:p>
            <a:pPr>
              <a:buClr>
                <a:srgbClr val="CC9900"/>
              </a:buClr>
              <a:buFont typeface="Wingdings" panose="05000000000000000000" pitchFamily="2" charset="2"/>
              <a:buChar char="n"/>
              <a:defRPr/>
            </a:pPr>
            <a:endParaRPr lang="zh-CN" altLang="en-US" dirty="0" smtClean="0">
              <a:solidFill>
                <a:srgbClr val="C00000"/>
              </a:solidFill>
              <a:ea typeface="微软雅黑" panose="020B0503020204020204" charset="-122"/>
            </a:endParaRPr>
          </a:p>
        </p:txBody>
      </p:sp>
      <p:sp>
        <p:nvSpPr>
          <p:cNvPr id="70" name="椭圆 69"/>
          <p:cNvSpPr/>
          <p:nvPr/>
        </p:nvSpPr>
        <p:spPr>
          <a:xfrm>
            <a:off x="5302329" y="3367076"/>
            <a:ext cx="1136189" cy="407143"/>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400" dirty="0">
              <a:solidFill>
                <a:srgbClr val="002060"/>
              </a:solidFill>
            </a:endParaRPr>
          </a:p>
        </p:txBody>
      </p:sp>
      <p:sp>
        <p:nvSpPr>
          <p:cNvPr id="71" name="椭圆 70"/>
          <p:cNvSpPr/>
          <p:nvPr/>
        </p:nvSpPr>
        <p:spPr>
          <a:xfrm>
            <a:off x="4262685" y="3774245"/>
            <a:ext cx="1058694" cy="419990"/>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dirty="0">
              <a:solidFill>
                <a:srgbClr val="002060"/>
              </a:solidFill>
            </a:endParaRPr>
          </a:p>
        </p:txBody>
      </p:sp>
      <p:sp>
        <p:nvSpPr>
          <p:cNvPr id="72" name="椭圆 71"/>
          <p:cNvSpPr/>
          <p:nvPr/>
        </p:nvSpPr>
        <p:spPr>
          <a:xfrm>
            <a:off x="5321381" y="3774219"/>
            <a:ext cx="953779" cy="420763"/>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400" dirty="0">
              <a:solidFill>
                <a:srgbClr val="002060"/>
              </a:solidFill>
            </a:endParaRPr>
          </a:p>
        </p:txBody>
      </p:sp>
      <p:sp>
        <p:nvSpPr>
          <p:cNvPr id="73" name="椭圆 72"/>
          <p:cNvSpPr/>
          <p:nvPr/>
        </p:nvSpPr>
        <p:spPr>
          <a:xfrm>
            <a:off x="2093054" y="3339875"/>
            <a:ext cx="1123616" cy="442859"/>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smtClean="0">
              <a:solidFill>
                <a:srgbClr val="002060"/>
              </a:solidFill>
            </a:endParaRPr>
          </a:p>
        </p:txBody>
      </p:sp>
      <p:sp>
        <p:nvSpPr>
          <p:cNvPr id="74" name="椭圆 73"/>
          <p:cNvSpPr/>
          <p:nvPr/>
        </p:nvSpPr>
        <p:spPr>
          <a:xfrm>
            <a:off x="4120754" y="3367076"/>
            <a:ext cx="1136189" cy="407143"/>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400" dirty="0">
              <a:solidFill>
                <a:srgbClr val="002060"/>
              </a:solidFill>
            </a:endParaRPr>
          </a:p>
        </p:txBody>
      </p:sp>
      <p:sp>
        <p:nvSpPr>
          <p:cNvPr id="84" name="任意多边形 83"/>
          <p:cNvSpPr/>
          <p:nvPr/>
        </p:nvSpPr>
        <p:spPr bwMode="auto">
          <a:xfrm>
            <a:off x="4560935" y="1458056"/>
            <a:ext cx="1987437" cy="269087"/>
          </a:xfrm>
          <a:custGeom>
            <a:avLst/>
            <a:gdLst>
              <a:gd name="connsiteX0" fmla="*/ 0 w 2645767"/>
              <a:gd name="connsiteY0" fmla="*/ 0 h 1637670"/>
              <a:gd name="connsiteX1" fmla="*/ 1103971 w 2645767"/>
              <a:gd name="connsiteY1" fmla="*/ 356839 h 1637670"/>
              <a:gd name="connsiteX2" fmla="*/ 2018371 w 2645767"/>
              <a:gd name="connsiteY2" fmla="*/ 892097 h 1637670"/>
              <a:gd name="connsiteX3" fmla="*/ 2609385 w 2645767"/>
              <a:gd name="connsiteY3" fmla="*/ 1583473 h 1637670"/>
              <a:gd name="connsiteX4" fmla="*/ 2587083 w 2645767"/>
              <a:gd name="connsiteY4" fmla="*/ 1594624 h 1637670"/>
              <a:gd name="connsiteX5" fmla="*/ 2631688 w 2645767"/>
              <a:gd name="connsiteY5" fmla="*/ 1605775 h 163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45767" h="1637670">
                <a:moveTo>
                  <a:pt x="0" y="0"/>
                </a:moveTo>
                <a:cubicBezTo>
                  <a:pt x="383788" y="104078"/>
                  <a:pt x="767576" y="208156"/>
                  <a:pt x="1103971" y="356839"/>
                </a:cubicBezTo>
                <a:cubicBezTo>
                  <a:pt x="1440366" y="505522"/>
                  <a:pt x="1767469" y="687658"/>
                  <a:pt x="2018371" y="892097"/>
                </a:cubicBezTo>
                <a:cubicBezTo>
                  <a:pt x="2269273" y="1096536"/>
                  <a:pt x="2514600" y="1466385"/>
                  <a:pt x="2609385" y="1583473"/>
                </a:cubicBezTo>
                <a:cubicBezTo>
                  <a:pt x="2704170" y="1700561"/>
                  <a:pt x="2583366" y="1590907"/>
                  <a:pt x="2587083" y="1594624"/>
                </a:cubicBezTo>
                <a:cubicBezTo>
                  <a:pt x="2590800" y="1598341"/>
                  <a:pt x="2611244" y="1602058"/>
                  <a:pt x="2631688" y="1605775"/>
                </a:cubicBezTo>
              </a:path>
            </a:pathLst>
          </a:custGeom>
          <a:noFill/>
          <a:ln w="9525" cap="flat" cmpd="sng" algn="ctr">
            <a:noFill/>
            <a:prstDash val="solid"/>
            <a:round/>
            <a:headEnd type="none" w="med" len="med"/>
            <a:tailEnd type="none" w="med" len="med"/>
          </a:ln>
          <a:effectLst/>
          <a:scene3d>
            <a:camera prst="legacyObliqueTopRight"/>
            <a:lightRig rig="legacyFlat3" dir="b"/>
          </a:scene3d>
          <a:sp3d extrusionH="49200" prstMaterial="legacyMatte">
            <a:bevelT w="13500" h="13500" prst="angle"/>
            <a:bevelB w="13500" h="13500" prst="angle"/>
            <a:extrusionClr>
              <a:srgbClr val="FFFFCC"/>
            </a:extrusionClr>
          </a:sp3d>
        </p:spPr>
        <p:txBody>
          <a:bodyPr>
            <a:spAutoFit/>
          </a:bodyPr>
          <a:lstStyle/>
          <a:p>
            <a:pPr>
              <a:spcBef>
                <a:spcPct val="50000"/>
              </a:spcBef>
              <a:defRPr/>
            </a:pPr>
            <a:endParaRPr lang="zh-CN" altLang="en-US" sz="1000">
              <a:solidFill>
                <a:srgbClr val="000000"/>
              </a:solidFill>
              <a:effectLst>
                <a:outerShdw blurRad="38100" dist="38100" dir="2700000" algn="tl">
                  <a:srgbClr val="000000">
                    <a:alpha val="43137"/>
                  </a:srgbClr>
                </a:outerShdw>
              </a:effectLst>
              <a:latin typeface="Arial" panose="020B0604020202020204" pitchFamily="34" charset="0"/>
              <a:ea typeface="华文楷体" pitchFamily="2" charset="-122"/>
            </a:endParaRPr>
          </a:p>
        </p:txBody>
      </p:sp>
      <p:sp>
        <p:nvSpPr>
          <p:cNvPr id="85" name="任意多边形 84"/>
          <p:cNvSpPr/>
          <p:nvPr/>
        </p:nvSpPr>
        <p:spPr bwMode="auto">
          <a:xfrm>
            <a:off x="4527554" y="1447597"/>
            <a:ext cx="2026781" cy="269087"/>
          </a:xfrm>
          <a:custGeom>
            <a:avLst/>
            <a:gdLst>
              <a:gd name="connsiteX0" fmla="*/ 0 w 2698595"/>
              <a:gd name="connsiteY0" fmla="*/ 0 h 1605776"/>
              <a:gd name="connsiteX1" fmla="*/ 1103971 w 2698595"/>
              <a:gd name="connsiteY1" fmla="*/ 312234 h 1605776"/>
              <a:gd name="connsiteX2" fmla="*/ 2062976 w 2698595"/>
              <a:gd name="connsiteY2" fmla="*/ 825191 h 1605776"/>
              <a:gd name="connsiteX3" fmla="*/ 2698595 w 2698595"/>
              <a:gd name="connsiteY3" fmla="*/ 1605776 h 1605776"/>
            </a:gdLst>
            <a:ahLst/>
            <a:cxnLst>
              <a:cxn ang="0">
                <a:pos x="connsiteX0" y="connsiteY0"/>
              </a:cxn>
              <a:cxn ang="0">
                <a:pos x="connsiteX1" y="connsiteY1"/>
              </a:cxn>
              <a:cxn ang="0">
                <a:pos x="connsiteX2" y="connsiteY2"/>
              </a:cxn>
              <a:cxn ang="0">
                <a:pos x="connsiteX3" y="connsiteY3"/>
              </a:cxn>
            </a:cxnLst>
            <a:rect l="l" t="t" r="r" b="b"/>
            <a:pathLst>
              <a:path w="2698595" h="1605776">
                <a:moveTo>
                  <a:pt x="0" y="0"/>
                </a:moveTo>
                <a:cubicBezTo>
                  <a:pt x="380071" y="87351"/>
                  <a:pt x="760142" y="174702"/>
                  <a:pt x="1103971" y="312234"/>
                </a:cubicBezTo>
                <a:cubicBezTo>
                  <a:pt x="1447800" y="449766"/>
                  <a:pt x="1797205" y="609601"/>
                  <a:pt x="2062976" y="825191"/>
                </a:cubicBezTo>
                <a:cubicBezTo>
                  <a:pt x="2328747" y="1040781"/>
                  <a:pt x="2513671" y="1323278"/>
                  <a:pt x="2698595" y="1605776"/>
                </a:cubicBezTo>
              </a:path>
            </a:pathLst>
          </a:custGeom>
          <a:noFill/>
          <a:ln w="9525" cap="flat" cmpd="sng" algn="ctr">
            <a:noFill/>
            <a:prstDash val="solid"/>
            <a:round/>
            <a:headEnd type="none" w="med" len="med"/>
            <a:tailEnd type="none" w="med" len="med"/>
          </a:ln>
          <a:effectLst/>
          <a:scene3d>
            <a:camera prst="legacyObliqueTopRight"/>
            <a:lightRig rig="legacyFlat3" dir="b"/>
          </a:scene3d>
          <a:sp3d extrusionH="49200" prstMaterial="legacyMatte">
            <a:bevelT w="13500" h="13500" prst="angle"/>
            <a:bevelB w="13500" h="13500" prst="angle"/>
            <a:extrusionClr>
              <a:srgbClr val="FFFFCC"/>
            </a:extrusionClr>
          </a:sp3d>
        </p:spPr>
        <p:txBody>
          <a:bodyPr>
            <a:spAutoFit/>
          </a:bodyPr>
          <a:lstStyle/>
          <a:p>
            <a:pPr>
              <a:spcBef>
                <a:spcPct val="50000"/>
              </a:spcBef>
              <a:defRPr/>
            </a:pPr>
            <a:endParaRPr lang="zh-CN" altLang="en-US" sz="1000">
              <a:solidFill>
                <a:srgbClr val="000000"/>
              </a:solidFill>
              <a:effectLst>
                <a:outerShdw blurRad="38100" dist="38100" dir="2700000" algn="tl">
                  <a:srgbClr val="000000">
                    <a:alpha val="43137"/>
                  </a:srgbClr>
                </a:outerShdw>
              </a:effectLst>
              <a:latin typeface="Arial" panose="020B0604020202020204" pitchFamily="34" charset="0"/>
              <a:ea typeface="华文楷体" pitchFamily="2" charset="-122"/>
            </a:endParaRPr>
          </a:p>
        </p:txBody>
      </p:sp>
      <p:sp>
        <p:nvSpPr>
          <p:cNvPr id="90" name="椭圆 89"/>
          <p:cNvSpPr/>
          <p:nvPr/>
        </p:nvSpPr>
        <p:spPr>
          <a:xfrm>
            <a:off x="827584" y="3342206"/>
            <a:ext cx="1115272" cy="418076"/>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smtClean="0">
              <a:solidFill>
                <a:srgbClr val="002060"/>
              </a:solidFill>
            </a:endParaRPr>
          </a:p>
        </p:txBody>
      </p:sp>
      <p:sp>
        <p:nvSpPr>
          <p:cNvPr id="67" name="椭圆 66"/>
          <p:cNvSpPr/>
          <p:nvPr/>
        </p:nvSpPr>
        <p:spPr>
          <a:xfrm>
            <a:off x="1028304" y="3790209"/>
            <a:ext cx="957672" cy="407142"/>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smtClean="0">
              <a:solidFill>
                <a:srgbClr val="002060"/>
              </a:solidFill>
            </a:endParaRPr>
          </a:p>
        </p:txBody>
      </p:sp>
      <p:sp>
        <p:nvSpPr>
          <p:cNvPr id="68" name="椭圆 67"/>
          <p:cNvSpPr/>
          <p:nvPr/>
        </p:nvSpPr>
        <p:spPr>
          <a:xfrm>
            <a:off x="2042803" y="3792541"/>
            <a:ext cx="958678" cy="406394"/>
          </a:xfrm>
          <a:prstGeom prst="ellipse">
            <a:avLst/>
          </a:prstGeom>
          <a:solidFill>
            <a:schemeClr val="bg1"/>
          </a:solidFill>
          <a:ln w="19050">
            <a:solidFill>
              <a:schemeClr val="accent6">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smtClean="0">
              <a:solidFill>
                <a:srgbClr val="002060"/>
              </a:solidFill>
            </a:endParaRPr>
          </a:p>
        </p:txBody>
      </p:sp>
      <p:sp>
        <p:nvSpPr>
          <p:cNvPr id="48" name="TextBox 47"/>
          <p:cNvSpPr txBox="1"/>
          <p:nvPr/>
        </p:nvSpPr>
        <p:spPr>
          <a:xfrm>
            <a:off x="1457829" y="2432239"/>
            <a:ext cx="1084778" cy="217160"/>
          </a:xfrm>
          <a:prstGeom prst="rect">
            <a:avLst/>
          </a:prstGeom>
          <a:noFill/>
          <a:effectLst/>
        </p:spPr>
        <p:txBody>
          <a:bodyPr wrap="none" rtlCol="0">
            <a:prstTxWarp prst="textPlain">
              <a:avLst/>
            </a:prstTxWarp>
            <a:spAutoFit/>
          </a:bodyPr>
          <a:lstStyle/>
          <a:p>
            <a:r>
              <a:rPr lang="zh-CN" altLang="en-US" sz="3600" b="1" dirty="0" smtClean="0">
                <a:solidFill>
                  <a:srgbClr val="FFFFFF"/>
                </a:solidFill>
                <a:latin typeface="微软雅黑" panose="020B0503020204020204" charset="-122"/>
                <a:ea typeface="微软雅黑" panose="020B0503020204020204" charset="-122"/>
              </a:rPr>
              <a:t>智慧教育环境</a:t>
            </a:r>
            <a:endParaRPr lang="zh-CN" altLang="en-US" sz="3600" b="1" dirty="0" smtClean="0">
              <a:solidFill>
                <a:srgbClr val="FFFFFF"/>
              </a:solidFill>
              <a:latin typeface="微软雅黑" panose="020B0503020204020204" charset="-122"/>
              <a:ea typeface="微软雅黑" panose="020B0503020204020204" charset="-122"/>
            </a:endParaRPr>
          </a:p>
        </p:txBody>
      </p:sp>
      <p:sp>
        <p:nvSpPr>
          <p:cNvPr id="49" name="TextBox 48"/>
          <p:cNvSpPr txBox="1"/>
          <p:nvPr/>
        </p:nvSpPr>
        <p:spPr>
          <a:xfrm>
            <a:off x="4728256" y="2433834"/>
            <a:ext cx="1084778" cy="217160"/>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FFFFFF"/>
                </a:solidFill>
                <a:latin typeface="微软雅黑" panose="020B0503020204020204" charset="-122"/>
                <a:ea typeface="微软雅黑" panose="020B0503020204020204" charset="-122"/>
              </a:rPr>
              <a:t>智慧教育实践</a:t>
            </a:r>
            <a:endParaRPr lang="zh-CN" altLang="en-US" sz="3600" b="1" dirty="0">
              <a:solidFill>
                <a:srgbClr val="FFFFFF"/>
              </a:solidFill>
              <a:latin typeface="微软雅黑" panose="020B0503020204020204" charset="-122"/>
              <a:ea typeface="微软雅黑" panose="020B0503020204020204" charset="-122"/>
            </a:endParaRPr>
          </a:p>
        </p:txBody>
      </p:sp>
      <p:sp>
        <p:nvSpPr>
          <p:cNvPr id="53" name="TextBox 52"/>
          <p:cNvSpPr txBox="1"/>
          <p:nvPr/>
        </p:nvSpPr>
        <p:spPr>
          <a:xfrm>
            <a:off x="7452320" y="951970"/>
            <a:ext cx="882693" cy="217160"/>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FFFFFF"/>
                </a:solidFill>
                <a:latin typeface="微软雅黑" panose="020B0503020204020204" charset="-122"/>
                <a:ea typeface="微软雅黑" panose="020B0503020204020204" charset="-122"/>
              </a:rPr>
              <a:t>智慧人才</a:t>
            </a:r>
            <a:endParaRPr lang="zh-CN" altLang="en-US" sz="3600" b="1" dirty="0">
              <a:solidFill>
                <a:srgbClr val="FFFFFF"/>
              </a:solidFill>
              <a:latin typeface="微软雅黑" panose="020B0503020204020204" charset="-122"/>
              <a:ea typeface="微软雅黑" panose="020B0503020204020204" charset="-122"/>
            </a:endParaRPr>
          </a:p>
        </p:txBody>
      </p:sp>
      <p:sp>
        <p:nvSpPr>
          <p:cNvPr id="54" name="TextBox 53"/>
          <p:cNvSpPr txBox="1"/>
          <p:nvPr/>
        </p:nvSpPr>
        <p:spPr>
          <a:xfrm>
            <a:off x="6434525" y="2174809"/>
            <a:ext cx="271164" cy="27116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期望</a:t>
            </a:r>
            <a:endParaRPr lang="en-US" altLang="zh-CN" sz="3600" dirty="0" smtClean="0">
              <a:solidFill>
                <a:srgbClr val="00000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提升</a:t>
            </a:r>
            <a:endParaRPr lang="zh-CN" altLang="en-US" sz="3600" dirty="0">
              <a:solidFill>
                <a:srgbClr val="000000"/>
              </a:solidFill>
              <a:latin typeface="微软雅黑" panose="020B0503020204020204" charset="-122"/>
              <a:ea typeface="微软雅黑" panose="020B0503020204020204" charset="-122"/>
            </a:endParaRPr>
          </a:p>
        </p:txBody>
      </p:sp>
      <p:sp>
        <p:nvSpPr>
          <p:cNvPr id="55" name="TextBox 54"/>
          <p:cNvSpPr txBox="1"/>
          <p:nvPr/>
        </p:nvSpPr>
        <p:spPr>
          <a:xfrm>
            <a:off x="6387107" y="1225629"/>
            <a:ext cx="271164" cy="27116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价值</a:t>
            </a:r>
            <a:endParaRPr lang="en-US" altLang="zh-CN" sz="3600" dirty="0" smtClean="0">
              <a:solidFill>
                <a:srgbClr val="00000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变革</a:t>
            </a:r>
            <a:endParaRPr lang="zh-CN" altLang="en-US" sz="3600" dirty="0">
              <a:solidFill>
                <a:srgbClr val="000000"/>
              </a:solidFill>
              <a:latin typeface="微软雅黑" panose="020B0503020204020204" charset="-122"/>
              <a:ea typeface="微软雅黑" panose="020B0503020204020204" charset="-122"/>
            </a:endParaRPr>
          </a:p>
        </p:txBody>
      </p:sp>
      <p:sp>
        <p:nvSpPr>
          <p:cNvPr id="56" name="TextBox 55"/>
          <p:cNvSpPr txBox="1"/>
          <p:nvPr/>
        </p:nvSpPr>
        <p:spPr>
          <a:xfrm>
            <a:off x="5552471" y="1551328"/>
            <a:ext cx="271164" cy="27116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方法</a:t>
            </a:r>
            <a:endParaRPr lang="en-US" altLang="zh-CN" sz="3600" dirty="0" smtClean="0">
              <a:solidFill>
                <a:srgbClr val="00000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创新</a:t>
            </a:r>
            <a:endParaRPr lang="zh-CN" altLang="en-US" sz="3600" dirty="0">
              <a:solidFill>
                <a:srgbClr val="000000"/>
              </a:solidFill>
              <a:latin typeface="微软雅黑" panose="020B0503020204020204" charset="-122"/>
              <a:ea typeface="微软雅黑" panose="020B0503020204020204" charset="-122"/>
            </a:endParaRPr>
          </a:p>
        </p:txBody>
      </p:sp>
      <p:sp>
        <p:nvSpPr>
          <p:cNvPr id="57" name="TextBox 56"/>
          <p:cNvSpPr txBox="1"/>
          <p:nvPr/>
        </p:nvSpPr>
        <p:spPr>
          <a:xfrm>
            <a:off x="1552322" y="1551328"/>
            <a:ext cx="271164" cy="27116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技术</a:t>
            </a:r>
            <a:endParaRPr lang="en-US" altLang="zh-CN" sz="3600" dirty="0" smtClean="0">
              <a:solidFill>
                <a:srgbClr val="00000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创新</a:t>
            </a:r>
            <a:endParaRPr lang="zh-CN" altLang="en-US" sz="3600" dirty="0">
              <a:solidFill>
                <a:srgbClr val="000000"/>
              </a:solidFill>
              <a:latin typeface="微软雅黑" panose="020B0503020204020204" charset="-122"/>
              <a:ea typeface="微软雅黑" panose="020B0503020204020204" charset="-122"/>
            </a:endParaRPr>
          </a:p>
        </p:txBody>
      </p:sp>
      <p:sp>
        <p:nvSpPr>
          <p:cNvPr id="58" name="TextBox 57"/>
          <p:cNvSpPr txBox="1"/>
          <p:nvPr/>
        </p:nvSpPr>
        <p:spPr>
          <a:xfrm>
            <a:off x="3441668" y="2174809"/>
            <a:ext cx="271164" cy="27116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影响</a:t>
            </a:r>
            <a:endParaRPr lang="en-US" altLang="zh-CN" sz="3600" dirty="0" smtClean="0">
              <a:solidFill>
                <a:srgbClr val="00000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000000"/>
                </a:solidFill>
                <a:latin typeface="微软雅黑" panose="020B0503020204020204" charset="-122"/>
                <a:ea typeface="微软雅黑" panose="020B0503020204020204" charset="-122"/>
              </a:rPr>
              <a:t>支撑</a:t>
            </a:r>
            <a:endParaRPr lang="zh-CN" altLang="en-US" sz="3600" dirty="0">
              <a:solidFill>
                <a:srgbClr val="000000"/>
              </a:solidFill>
              <a:latin typeface="微软雅黑" panose="020B0503020204020204" charset="-122"/>
              <a:ea typeface="微软雅黑" panose="020B0503020204020204" charset="-122"/>
            </a:endParaRPr>
          </a:p>
        </p:txBody>
      </p:sp>
      <p:sp>
        <p:nvSpPr>
          <p:cNvPr id="102" name="TextBox 101"/>
          <p:cNvSpPr txBox="1"/>
          <p:nvPr/>
        </p:nvSpPr>
        <p:spPr>
          <a:xfrm>
            <a:off x="2951593" y="1149769"/>
            <a:ext cx="1417609" cy="23485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FFFFFF"/>
                </a:solidFill>
                <a:latin typeface="微软雅黑" panose="020B0503020204020204" charset="-122"/>
                <a:ea typeface="微软雅黑" panose="020B0503020204020204" charset="-122"/>
              </a:rPr>
              <a:t>智慧教育理念</a:t>
            </a:r>
            <a:endParaRPr lang="zh-CN" altLang="en-US" sz="3600" b="1" dirty="0">
              <a:solidFill>
                <a:srgbClr val="FFFFFF"/>
              </a:solidFill>
              <a:latin typeface="微软雅黑" panose="020B0503020204020204" charset="-122"/>
              <a:ea typeface="微软雅黑" panose="020B0503020204020204" charset="-122"/>
            </a:endParaRPr>
          </a:p>
        </p:txBody>
      </p:sp>
      <p:sp>
        <p:nvSpPr>
          <p:cNvPr id="103" name="TextBox 102"/>
          <p:cNvSpPr txBox="1"/>
          <p:nvPr/>
        </p:nvSpPr>
        <p:spPr>
          <a:xfrm>
            <a:off x="1434688" y="4231489"/>
            <a:ext cx="1138009" cy="204726"/>
          </a:xfrm>
          <a:prstGeom prst="rect">
            <a:avLst/>
          </a:prstGeom>
          <a:noFill/>
          <a:effectLst/>
        </p:spPr>
        <p:txBody>
          <a:bodyPr wrap="none" rtlCol="0">
            <a:prstTxWarp prst="textPlain">
              <a:avLst/>
            </a:prstTxWarp>
            <a:spAutoFit/>
          </a:bodyPr>
          <a:lstStyle/>
          <a:p>
            <a:r>
              <a:rPr lang="zh-CN" altLang="en-US" sz="1400" b="1" dirty="0" smtClean="0">
                <a:solidFill>
                  <a:srgbClr val="C00000"/>
                </a:solidFill>
                <a:latin typeface="微软雅黑" panose="020B0503020204020204" charset="-122"/>
                <a:ea typeface="微软雅黑" panose="020B0503020204020204" charset="-122"/>
              </a:rPr>
              <a:t>智慧计算技术</a:t>
            </a:r>
            <a:endParaRPr lang="zh-CN" altLang="en-US" sz="1400" b="1" dirty="0" smtClean="0">
              <a:solidFill>
                <a:srgbClr val="C00000"/>
              </a:solidFill>
              <a:latin typeface="微软雅黑" panose="020B0503020204020204" charset="-122"/>
              <a:ea typeface="微软雅黑" panose="020B0503020204020204" charset="-122"/>
            </a:endParaRPr>
          </a:p>
        </p:txBody>
      </p:sp>
      <p:sp>
        <p:nvSpPr>
          <p:cNvPr id="104" name="TextBox 103"/>
          <p:cNvSpPr txBox="1"/>
          <p:nvPr/>
        </p:nvSpPr>
        <p:spPr>
          <a:xfrm>
            <a:off x="4767676" y="4248809"/>
            <a:ext cx="1138009" cy="204726"/>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1400" b="1" dirty="0" smtClean="0">
                <a:solidFill>
                  <a:srgbClr val="C00000"/>
                </a:solidFill>
                <a:latin typeface="微软雅黑" panose="020B0503020204020204" charset="-122"/>
                <a:ea typeface="微软雅黑" panose="020B0503020204020204" charset="-122"/>
              </a:rPr>
              <a:t>智慧教育生态</a:t>
            </a:r>
            <a:endParaRPr lang="zh-CN" altLang="en-US" sz="1400" b="1" dirty="0">
              <a:solidFill>
                <a:srgbClr val="C00000"/>
              </a:solidFill>
              <a:latin typeface="微软雅黑" panose="020B0503020204020204" charset="-122"/>
              <a:ea typeface="微软雅黑" panose="020B0503020204020204" charset="-122"/>
            </a:endParaRPr>
          </a:p>
        </p:txBody>
      </p:sp>
      <p:sp>
        <p:nvSpPr>
          <p:cNvPr id="105" name="TextBox 104"/>
          <p:cNvSpPr txBox="1"/>
          <p:nvPr/>
        </p:nvSpPr>
        <p:spPr>
          <a:xfrm>
            <a:off x="1111750" y="3459311"/>
            <a:ext cx="579930" cy="158946"/>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智慧校园</a:t>
            </a:r>
            <a:endParaRPr lang="zh-CN" altLang="en-US" sz="3600" dirty="0" smtClean="0">
              <a:solidFill>
                <a:srgbClr val="FFFFFF">
                  <a:lumMod val="50000"/>
                </a:srgbClr>
              </a:solidFill>
              <a:latin typeface="微软雅黑" panose="020B0503020204020204" charset="-122"/>
              <a:ea typeface="微软雅黑" panose="020B0503020204020204" charset="-122"/>
            </a:endParaRPr>
          </a:p>
        </p:txBody>
      </p:sp>
      <p:sp>
        <p:nvSpPr>
          <p:cNvPr id="106" name="TextBox 105"/>
          <p:cNvSpPr txBox="1"/>
          <p:nvPr/>
        </p:nvSpPr>
        <p:spPr>
          <a:xfrm>
            <a:off x="1183758" y="3898390"/>
            <a:ext cx="579930" cy="158946"/>
          </a:xfrm>
          <a:prstGeom prst="rect">
            <a:avLst/>
          </a:prstGeom>
          <a:noFill/>
          <a:effectLst/>
        </p:spPr>
        <p:txBody>
          <a:bodyPr wrap="none" rtlCol="0">
            <a:prstTxWarp prst="textPlain">
              <a:avLst/>
            </a:prstTxWarp>
            <a:spAutoFit/>
          </a:bodyPr>
          <a:lstStyle/>
          <a:p>
            <a:pPr algn="ctr">
              <a:defRPr/>
            </a:pPr>
            <a:r>
              <a:rPr lang="zh-CN" altLang="en-US" sz="3600" dirty="0" smtClean="0">
                <a:solidFill>
                  <a:srgbClr val="FFFFFF">
                    <a:lumMod val="50000"/>
                  </a:srgbClr>
                </a:solidFill>
                <a:latin typeface="微软雅黑" panose="020B0503020204020204" charset="-122"/>
                <a:ea typeface="微软雅黑" panose="020B0503020204020204" charset="-122"/>
              </a:rPr>
              <a:t>智慧终端</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107" name="TextBox 106"/>
          <p:cNvSpPr txBox="1"/>
          <p:nvPr/>
        </p:nvSpPr>
        <p:spPr>
          <a:xfrm>
            <a:off x="2407894" y="3481819"/>
            <a:ext cx="579930" cy="158946"/>
          </a:xfrm>
          <a:prstGeom prst="rect">
            <a:avLst/>
          </a:prstGeom>
          <a:noFill/>
          <a:effectLst/>
        </p:spPr>
        <p:txBody>
          <a:bodyPr wrap="none" rtlCol="0">
            <a:prstTxWarp prst="textPlain">
              <a:avLst/>
            </a:prstTxWarp>
            <a:spAutoFit/>
          </a:bodyPr>
          <a:lstStyle/>
          <a:p>
            <a:pPr algn="ctr">
              <a:defRPr/>
            </a:pPr>
            <a:r>
              <a:rPr lang="zh-CN" altLang="en-US" sz="3600" dirty="0" smtClean="0">
                <a:solidFill>
                  <a:srgbClr val="FFFFFF">
                    <a:lumMod val="50000"/>
                  </a:srgbClr>
                </a:solidFill>
                <a:latin typeface="微软雅黑" panose="020B0503020204020204" charset="-122"/>
                <a:ea typeface="微软雅黑" panose="020B0503020204020204" charset="-122"/>
              </a:rPr>
              <a:t>智慧教育云</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108" name="TextBox 107"/>
          <p:cNvSpPr txBox="1"/>
          <p:nvPr/>
        </p:nvSpPr>
        <p:spPr>
          <a:xfrm>
            <a:off x="2195736" y="3920898"/>
            <a:ext cx="579930" cy="158946"/>
          </a:xfrm>
          <a:prstGeom prst="rect">
            <a:avLst/>
          </a:prstGeom>
          <a:noFill/>
          <a:effectLst/>
        </p:spPr>
        <p:txBody>
          <a:bodyPr wrap="none" rtlCol="0">
            <a:prstTxWarp prst="textPlain">
              <a:avLst/>
            </a:prstTxWarp>
            <a:spAutoFit/>
          </a:bodyPr>
          <a:lstStyle/>
          <a:p>
            <a:pPr algn="ctr">
              <a:defRPr/>
            </a:pPr>
            <a:r>
              <a:rPr lang="zh-CN" altLang="en-US" sz="3600" dirty="0" smtClean="0">
                <a:solidFill>
                  <a:srgbClr val="FFFFFF">
                    <a:lumMod val="50000"/>
                  </a:srgbClr>
                </a:solidFill>
                <a:latin typeface="微软雅黑" panose="020B0503020204020204" charset="-122"/>
                <a:ea typeface="微软雅黑" panose="020B0503020204020204" charset="-122"/>
              </a:rPr>
              <a:t>智慧教室</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109" name="TextBox 108"/>
          <p:cNvSpPr txBox="1"/>
          <p:nvPr/>
        </p:nvSpPr>
        <p:spPr>
          <a:xfrm>
            <a:off x="4419267" y="3493411"/>
            <a:ext cx="579930" cy="158946"/>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泛在学习</a:t>
            </a:r>
            <a:endParaRPr lang="en-US" altLang="zh-CN" sz="3600" dirty="0">
              <a:solidFill>
                <a:srgbClr val="FFFFFF">
                  <a:lumMod val="50000"/>
                </a:srgbClr>
              </a:solidFill>
              <a:latin typeface="微软雅黑" panose="020B0503020204020204" charset="-122"/>
              <a:ea typeface="微软雅黑" panose="020B0503020204020204" charset="-122"/>
            </a:endParaRPr>
          </a:p>
        </p:txBody>
      </p:sp>
      <p:sp>
        <p:nvSpPr>
          <p:cNvPr id="110" name="TextBox 109"/>
          <p:cNvSpPr txBox="1"/>
          <p:nvPr/>
        </p:nvSpPr>
        <p:spPr>
          <a:xfrm>
            <a:off x="4505523" y="3907275"/>
            <a:ext cx="579930" cy="158946"/>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群智学习</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111" name="TextBox 110"/>
          <p:cNvSpPr txBox="1"/>
          <p:nvPr/>
        </p:nvSpPr>
        <p:spPr>
          <a:xfrm>
            <a:off x="5573524" y="3487567"/>
            <a:ext cx="579930" cy="158946"/>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个性学习</a:t>
            </a:r>
            <a:endParaRPr lang="en-US" altLang="zh-CN" sz="3600" dirty="0">
              <a:solidFill>
                <a:srgbClr val="FFFFFF">
                  <a:lumMod val="50000"/>
                </a:srgbClr>
              </a:solidFill>
              <a:latin typeface="微软雅黑" panose="020B0503020204020204" charset="-122"/>
              <a:ea typeface="微软雅黑" panose="020B0503020204020204" charset="-122"/>
            </a:endParaRPr>
          </a:p>
        </p:txBody>
      </p:sp>
      <p:sp>
        <p:nvSpPr>
          <p:cNvPr id="112" name="TextBox 111"/>
          <p:cNvSpPr txBox="1"/>
          <p:nvPr/>
        </p:nvSpPr>
        <p:spPr>
          <a:xfrm>
            <a:off x="5514691" y="3915598"/>
            <a:ext cx="579930" cy="158946"/>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入境学习</a:t>
            </a:r>
            <a:endParaRPr lang="en-US" altLang="zh-CN" sz="3600" dirty="0">
              <a:solidFill>
                <a:srgbClr val="FFFFFF">
                  <a:lumMod val="50000"/>
                </a:srgbClr>
              </a:solidFill>
              <a:latin typeface="微软雅黑" panose="020B0503020204020204" charset="-122"/>
              <a:ea typeface="微软雅黑" panose="020B0503020204020204" charset="-122"/>
            </a:endParaRPr>
          </a:p>
        </p:txBody>
      </p:sp>
      <p:sp>
        <p:nvSpPr>
          <p:cNvPr id="47" name="椭圆 46"/>
          <p:cNvSpPr/>
          <p:nvPr/>
        </p:nvSpPr>
        <p:spPr>
          <a:xfrm>
            <a:off x="4030965" y="4097309"/>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51" name="TextBox 50"/>
          <p:cNvSpPr txBox="1"/>
          <p:nvPr/>
        </p:nvSpPr>
        <p:spPr>
          <a:xfrm>
            <a:off x="4094938" y="4203735"/>
            <a:ext cx="203373" cy="101687"/>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管理</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60" name="椭圆 59"/>
          <p:cNvSpPr/>
          <p:nvPr/>
        </p:nvSpPr>
        <p:spPr>
          <a:xfrm>
            <a:off x="3839336" y="3657233"/>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69" name="TextBox 68"/>
          <p:cNvSpPr txBox="1"/>
          <p:nvPr/>
        </p:nvSpPr>
        <p:spPr>
          <a:xfrm>
            <a:off x="3903309" y="3763660"/>
            <a:ext cx="203373" cy="101687"/>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服务</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76" name="椭圆 75"/>
          <p:cNvSpPr/>
          <p:nvPr/>
        </p:nvSpPr>
        <p:spPr>
          <a:xfrm>
            <a:off x="6416805" y="3673477"/>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77" name="TextBox 76"/>
          <p:cNvSpPr txBox="1"/>
          <p:nvPr/>
        </p:nvSpPr>
        <p:spPr>
          <a:xfrm>
            <a:off x="6480778" y="3779903"/>
            <a:ext cx="203373" cy="101687"/>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生活</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79" name="椭圆 78"/>
          <p:cNvSpPr/>
          <p:nvPr/>
        </p:nvSpPr>
        <p:spPr>
          <a:xfrm>
            <a:off x="6223495" y="4103906"/>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81" name="TextBox 80"/>
          <p:cNvSpPr txBox="1"/>
          <p:nvPr/>
        </p:nvSpPr>
        <p:spPr>
          <a:xfrm>
            <a:off x="6287468" y="4210332"/>
            <a:ext cx="203373" cy="101687"/>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科研</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86" name="椭圆 85"/>
          <p:cNvSpPr/>
          <p:nvPr/>
        </p:nvSpPr>
        <p:spPr>
          <a:xfrm>
            <a:off x="638584" y="4113212"/>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87" name="TextBox 86"/>
          <p:cNvSpPr txBox="1"/>
          <p:nvPr/>
        </p:nvSpPr>
        <p:spPr>
          <a:xfrm>
            <a:off x="689211" y="4160990"/>
            <a:ext cx="214789" cy="22170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大</a:t>
            </a:r>
            <a:endParaRPr lang="en-US" altLang="zh-CN" sz="3600" dirty="0" smtClean="0">
              <a:solidFill>
                <a:srgbClr val="FFFFFF">
                  <a:lumMod val="50000"/>
                </a:srgbClr>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数据</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89" name="椭圆 88"/>
          <p:cNvSpPr/>
          <p:nvPr/>
        </p:nvSpPr>
        <p:spPr>
          <a:xfrm>
            <a:off x="509710" y="3688274"/>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91" name="TextBox 90"/>
          <p:cNvSpPr txBox="1"/>
          <p:nvPr/>
        </p:nvSpPr>
        <p:spPr>
          <a:xfrm>
            <a:off x="560337" y="3736051"/>
            <a:ext cx="214789" cy="22170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云</a:t>
            </a:r>
            <a:endParaRPr lang="en-US" altLang="zh-CN" sz="3600" dirty="0" smtClean="0">
              <a:solidFill>
                <a:srgbClr val="FFFFFF">
                  <a:lumMod val="50000"/>
                </a:srgbClr>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计算</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94" name="椭圆 93"/>
          <p:cNvSpPr/>
          <p:nvPr/>
        </p:nvSpPr>
        <p:spPr>
          <a:xfrm>
            <a:off x="3153856" y="3722411"/>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95" name="TextBox 94"/>
          <p:cNvSpPr txBox="1"/>
          <p:nvPr/>
        </p:nvSpPr>
        <p:spPr>
          <a:xfrm>
            <a:off x="3204483" y="3770188"/>
            <a:ext cx="214789" cy="22170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物</a:t>
            </a:r>
            <a:endParaRPr lang="en-US" altLang="zh-CN" sz="3600" dirty="0" smtClean="0">
              <a:solidFill>
                <a:srgbClr val="FFFFFF">
                  <a:lumMod val="50000"/>
                </a:srgbClr>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联网</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97" name="椭圆 96"/>
          <p:cNvSpPr/>
          <p:nvPr/>
        </p:nvSpPr>
        <p:spPr>
          <a:xfrm>
            <a:off x="2960546" y="4113212"/>
            <a:ext cx="322184" cy="332309"/>
          </a:xfrm>
          <a:prstGeom prst="ellipse">
            <a:avLst/>
          </a:prstGeom>
          <a:solidFill>
            <a:schemeClr val="bg1"/>
          </a:solidFill>
          <a:ln w="1905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98" name="TextBox 97"/>
          <p:cNvSpPr txBox="1"/>
          <p:nvPr/>
        </p:nvSpPr>
        <p:spPr>
          <a:xfrm>
            <a:off x="3011173" y="4160990"/>
            <a:ext cx="214789" cy="221704"/>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超</a:t>
            </a:r>
            <a:endParaRPr lang="en-US" altLang="zh-CN" sz="3600" dirty="0" smtClean="0">
              <a:solidFill>
                <a:srgbClr val="FFFFFF">
                  <a:lumMod val="50000"/>
                </a:srgbClr>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dirty="0" smtClean="0">
                <a:solidFill>
                  <a:srgbClr val="FFFFFF">
                    <a:lumMod val="50000"/>
                  </a:srgbClr>
                </a:solidFill>
                <a:latin typeface="微软雅黑" panose="020B0503020204020204" charset="-122"/>
                <a:ea typeface="微软雅黑" panose="020B0503020204020204" charset="-122"/>
              </a:rPr>
              <a:t>宽带</a:t>
            </a:r>
            <a:endParaRPr lang="zh-CN" altLang="en-US" sz="3600" dirty="0">
              <a:solidFill>
                <a:srgbClr val="FFFFFF">
                  <a:lumMod val="50000"/>
                </a:srgbClr>
              </a:solidFill>
              <a:latin typeface="微软雅黑" panose="020B0503020204020204" charset="-122"/>
              <a:ea typeface="微软雅黑" panose="020B0503020204020204" charset="-122"/>
            </a:endParaRPr>
          </a:p>
        </p:txBody>
      </p:sp>
      <p:sp>
        <p:nvSpPr>
          <p:cNvPr id="119" name="右箭头 118"/>
          <p:cNvSpPr/>
          <p:nvPr/>
        </p:nvSpPr>
        <p:spPr bwMode="auto">
          <a:xfrm>
            <a:off x="6149281" y="2446004"/>
            <a:ext cx="895792" cy="210069"/>
          </a:xfrm>
          <a:prstGeom prst="rightArrow">
            <a:avLst/>
          </a:prstGeom>
          <a:solidFill>
            <a:schemeClr val="accent6"/>
          </a:solidFill>
          <a:ln w="19050">
            <a:no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smtClean="0">
              <a:solidFill>
                <a:srgbClr val="FFFFFF"/>
              </a:solidFill>
            </a:endParaRPr>
          </a:p>
        </p:txBody>
      </p:sp>
      <p:sp>
        <p:nvSpPr>
          <p:cNvPr id="125" name="右箭头 124"/>
          <p:cNvSpPr/>
          <p:nvPr/>
        </p:nvSpPr>
        <p:spPr bwMode="auto">
          <a:xfrm>
            <a:off x="2941663" y="2446004"/>
            <a:ext cx="1423771" cy="210069"/>
          </a:xfrm>
          <a:prstGeom prst="rightArrow">
            <a:avLst/>
          </a:prstGeom>
          <a:solidFill>
            <a:schemeClr val="accent6"/>
          </a:solidFill>
          <a:ln w="19050">
            <a:no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smtClean="0">
              <a:solidFill>
                <a:srgbClr val="FFFFFF"/>
              </a:solidFill>
            </a:endParaRPr>
          </a:p>
        </p:txBody>
      </p:sp>
      <p:sp>
        <p:nvSpPr>
          <p:cNvPr id="139" name="竖卷形 138"/>
          <p:cNvSpPr/>
          <p:nvPr/>
        </p:nvSpPr>
        <p:spPr>
          <a:xfrm>
            <a:off x="7172520" y="2824178"/>
            <a:ext cx="1431928" cy="1512168"/>
          </a:xfrm>
          <a:prstGeom prst="verticalScroll">
            <a:avLst>
              <a:gd name="adj" fmla="val 7906"/>
            </a:avLst>
          </a:prstGeom>
          <a:solidFill>
            <a:schemeClr val="bg1"/>
          </a:solidFill>
          <a:ln w="15875">
            <a:solidFill>
              <a:srgbClr val="00B0F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smtClean="0">
              <a:solidFill>
                <a:srgbClr val="FFFFFF"/>
              </a:solidFill>
            </a:endParaRPr>
          </a:p>
        </p:txBody>
      </p:sp>
      <p:sp>
        <p:nvSpPr>
          <p:cNvPr id="128" name="TextBox 127"/>
          <p:cNvSpPr txBox="1"/>
          <p:nvPr/>
        </p:nvSpPr>
        <p:spPr>
          <a:xfrm>
            <a:off x="7668344" y="3019498"/>
            <a:ext cx="542329" cy="135582"/>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独立思考</a:t>
            </a:r>
            <a:endParaRPr lang="zh-CN" altLang="en-US" sz="3600" b="1" dirty="0">
              <a:solidFill>
                <a:srgbClr val="0070C0"/>
              </a:solidFill>
              <a:latin typeface="微软雅黑" panose="020B0503020204020204" charset="-122"/>
              <a:ea typeface="微软雅黑" panose="020B0503020204020204" charset="-122"/>
            </a:endParaRPr>
          </a:p>
        </p:txBody>
      </p:sp>
      <p:sp>
        <p:nvSpPr>
          <p:cNvPr id="131" name="TextBox 130"/>
          <p:cNvSpPr txBox="1"/>
          <p:nvPr/>
        </p:nvSpPr>
        <p:spPr>
          <a:xfrm>
            <a:off x="7668344" y="3235522"/>
            <a:ext cx="542329" cy="135582"/>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战略思维</a:t>
            </a:r>
            <a:endParaRPr lang="zh-CN" altLang="en-US" sz="3600" b="1" dirty="0" smtClean="0">
              <a:solidFill>
                <a:srgbClr val="0070C0"/>
              </a:solidFill>
              <a:latin typeface="微软雅黑" panose="020B0503020204020204" charset="-122"/>
              <a:ea typeface="微软雅黑" panose="020B0503020204020204" charset="-122"/>
            </a:endParaRPr>
          </a:p>
        </p:txBody>
      </p:sp>
      <p:sp>
        <p:nvSpPr>
          <p:cNvPr id="132" name="TextBox 131"/>
          <p:cNvSpPr txBox="1"/>
          <p:nvPr/>
        </p:nvSpPr>
        <p:spPr>
          <a:xfrm>
            <a:off x="7668344" y="3451546"/>
            <a:ext cx="542329" cy="135582"/>
          </a:xfrm>
          <a:prstGeom prst="rect">
            <a:avLst/>
          </a:prstGeom>
          <a:noFill/>
          <a:effectLst/>
        </p:spPr>
        <p:txBody>
          <a:bodyPr wrap="none" rtlCol="0">
            <a:prstTxWarp prst="textPlain">
              <a:avLst/>
            </a:prstTxWarp>
            <a:spAutoFit/>
          </a:bodyPr>
          <a:lstStyle/>
          <a:p>
            <a:pPr algn="ctr">
              <a:defRPr/>
            </a:pPr>
            <a:r>
              <a:rPr lang="zh-CN" altLang="en-US" sz="3600" b="1" dirty="0" smtClean="0">
                <a:solidFill>
                  <a:srgbClr val="0070C0"/>
                </a:solidFill>
                <a:latin typeface="微软雅黑" panose="020B0503020204020204" charset="-122"/>
                <a:ea typeface="微软雅黑" panose="020B0503020204020204" charset="-122"/>
              </a:rPr>
              <a:t>全球视野</a:t>
            </a:r>
            <a:endParaRPr lang="zh-CN" altLang="en-US" sz="3600" b="1" dirty="0" smtClean="0">
              <a:solidFill>
                <a:srgbClr val="0070C0"/>
              </a:solidFill>
              <a:latin typeface="微软雅黑" panose="020B0503020204020204" charset="-122"/>
              <a:ea typeface="微软雅黑" panose="020B0503020204020204" charset="-122"/>
            </a:endParaRPr>
          </a:p>
        </p:txBody>
      </p:sp>
      <p:sp>
        <p:nvSpPr>
          <p:cNvPr id="133" name="TextBox 132"/>
          <p:cNvSpPr txBox="1"/>
          <p:nvPr/>
        </p:nvSpPr>
        <p:spPr>
          <a:xfrm>
            <a:off x="7668344" y="3676004"/>
            <a:ext cx="542329" cy="135582"/>
          </a:xfrm>
          <a:prstGeom prst="rect">
            <a:avLst/>
          </a:prstGeom>
          <a:noFill/>
          <a:effectLst/>
        </p:spPr>
        <p:txBody>
          <a:bodyPr wrap="none" rtlCol="0">
            <a:prstTxWarp prst="textPlain">
              <a:avLst/>
            </a:prstTxWarp>
            <a:spAutoFit/>
          </a:bodyPr>
          <a:lstStyle/>
          <a:p>
            <a:pPr algn="ctr">
              <a:defRPr/>
            </a:pPr>
            <a:r>
              <a:rPr lang="zh-CN" altLang="en-US" sz="3600" b="1" dirty="0" smtClean="0">
                <a:solidFill>
                  <a:srgbClr val="0070C0"/>
                </a:solidFill>
                <a:latin typeface="微软雅黑" panose="020B0503020204020204" charset="-122"/>
                <a:ea typeface="微软雅黑" panose="020B0503020204020204" charset="-122"/>
              </a:rPr>
              <a:t>创新能力</a:t>
            </a:r>
            <a:endParaRPr lang="en-US" altLang="zh-CN" sz="3600" b="1" dirty="0" smtClean="0">
              <a:solidFill>
                <a:srgbClr val="0070C0"/>
              </a:solidFill>
              <a:latin typeface="微软雅黑" panose="020B0503020204020204" charset="-122"/>
              <a:ea typeface="微软雅黑" panose="020B0503020204020204" charset="-122"/>
            </a:endParaRPr>
          </a:p>
        </p:txBody>
      </p:sp>
      <p:sp>
        <p:nvSpPr>
          <p:cNvPr id="134" name="TextBox 133"/>
          <p:cNvSpPr txBox="1"/>
          <p:nvPr/>
        </p:nvSpPr>
        <p:spPr>
          <a:xfrm>
            <a:off x="7668344" y="3892028"/>
            <a:ext cx="542329" cy="135582"/>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团队协作</a:t>
            </a:r>
            <a:endParaRPr lang="en-US" altLang="zh-CN" sz="3600" b="1" dirty="0" smtClean="0">
              <a:solidFill>
                <a:srgbClr val="0070C0"/>
              </a:solidFill>
              <a:latin typeface="微软雅黑" panose="020B0503020204020204" charset="-122"/>
              <a:ea typeface="微软雅黑" panose="020B0503020204020204" charset="-122"/>
            </a:endParaRPr>
          </a:p>
        </p:txBody>
      </p:sp>
      <p:sp>
        <p:nvSpPr>
          <p:cNvPr id="135" name="TextBox 134"/>
          <p:cNvSpPr txBox="1"/>
          <p:nvPr/>
        </p:nvSpPr>
        <p:spPr>
          <a:xfrm>
            <a:off x="7668344" y="4128756"/>
            <a:ext cx="542329" cy="135582"/>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技术运用</a:t>
            </a:r>
            <a:endParaRPr lang="zh-CN" altLang="en-US" sz="3600" b="1" dirty="0" smtClean="0">
              <a:solidFill>
                <a:srgbClr val="0070C0"/>
              </a:solidFill>
              <a:latin typeface="微软雅黑" panose="020B0503020204020204" charset="-122"/>
              <a:ea typeface="微软雅黑" panose="020B0503020204020204" charset="-122"/>
            </a:endParaRPr>
          </a:p>
        </p:txBody>
      </p:sp>
      <p:sp>
        <p:nvSpPr>
          <p:cNvPr id="141" name="椭圆 140"/>
          <p:cNvSpPr>
            <a:spLocks noChangeAspect="1"/>
          </p:cNvSpPr>
          <p:nvPr/>
        </p:nvSpPr>
        <p:spPr>
          <a:xfrm>
            <a:off x="7632400" y="1312010"/>
            <a:ext cx="540000" cy="540000"/>
          </a:xfrm>
          <a:prstGeom prst="ellipse">
            <a:avLst/>
          </a:prstGeom>
          <a:solidFill>
            <a:schemeClr val="bg1"/>
          </a:solidFill>
          <a:ln w="12700">
            <a:solidFill>
              <a:srgbClr val="00B0F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142" name="椭圆 141"/>
          <p:cNvSpPr>
            <a:spLocks noChangeAspect="1"/>
          </p:cNvSpPr>
          <p:nvPr/>
        </p:nvSpPr>
        <p:spPr>
          <a:xfrm>
            <a:off x="7236416" y="2032090"/>
            <a:ext cx="540000" cy="540000"/>
          </a:xfrm>
          <a:prstGeom prst="ellipse">
            <a:avLst/>
          </a:prstGeom>
          <a:solidFill>
            <a:schemeClr val="bg1"/>
          </a:solidFill>
          <a:ln w="12700">
            <a:solidFill>
              <a:srgbClr val="00B0F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143" name="椭圆 142"/>
          <p:cNvSpPr>
            <a:spLocks noChangeAspect="1"/>
          </p:cNvSpPr>
          <p:nvPr/>
        </p:nvSpPr>
        <p:spPr>
          <a:xfrm>
            <a:off x="8064448" y="2032090"/>
            <a:ext cx="540000" cy="540000"/>
          </a:xfrm>
          <a:prstGeom prst="ellipse">
            <a:avLst/>
          </a:prstGeom>
          <a:solidFill>
            <a:schemeClr val="bg1"/>
          </a:solidFill>
          <a:ln w="12700">
            <a:solidFill>
              <a:srgbClr val="00B0F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CC9900"/>
              </a:buClr>
              <a:buFont typeface="Wingdings" panose="05000000000000000000" pitchFamily="2" charset="2"/>
              <a:buChar char="n"/>
              <a:defRPr/>
            </a:pPr>
            <a:endParaRPr lang="zh-CN" altLang="en-US" sz="1000" dirty="0">
              <a:solidFill>
                <a:srgbClr val="FFFFFF"/>
              </a:solidFill>
            </a:endParaRPr>
          </a:p>
        </p:txBody>
      </p:sp>
      <p:sp>
        <p:nvSpPr>
          <p:cNvPr id="144" name="TextBox 143"/>
          <p:cNvSpPr txBox="1"/>
          <p:nvPr/>
        </p:nvSpPr>
        <p:spPr>
          <a:xfrm>
            <a:off x="7725672" y="1393362"/>
            <a:ext cx="360041" cy="9860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en-US" altLang="zh-CN" sz="3600" b="1" dirty="0" smtClean="0">
                <a:solidFill>
                  <a:srgbClr val="0070C0"/>
                </a:solidFill>
                <a:latin typeface="Arial Unicode MS" pitchFamily="34" charset="-122"/>
                <a:ea typeface="Arial Unicode MS" pitchFamily="34" charset="-122"/>
                <a:cs typeface="Arial Unicode MS" pitchFamily="34" charset="-122"/>
              </a:rPr>
              <a:t>Students</a:t>
            </a:r>
            <a:endParaRPr lang="zh-CN" altLang="en-US" sz="3600" b="1" dirty="0">
              <a:solidFill>
                <a:srgbClr val="0070C0"/>
              </a:solidFill>
              <a:latin typeface="Arial Unicode MS" pitchFamily="34" charset="-122"/>
              <a:ea typeface="Arial Unicode MS" pitchFamily="34" charset="-122"/>
              <a:cs typeface="Arial Unicode MS" pitchFamily="34" charset="-122"/>
            </a:endParaRPr>
          </a:p>
        </p:txBody>
      </p:sp>
      <p:sp>
        <p:nvSpPr>
          <p:cNvPr id="145" name="TextBox 144"/>
          <p:cNvSpPr txBox="1"/>
          <p:nvPr/>
        </p:nvSpPr>
        <p:spPr>
          <a:xfrm>
            <a:off x="7337280" y="2113442"/>
            <a:ext cx="360041" cy="9860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en-US" altLang="zh-CN" sz="3600" b="1" dirty="0" smtClean="0">
                <a:solidFill>
                  <a:srgbClr val="0070C0"/>
                </a:solidFill>
                <a:latin typeface="Arial Unicode MS" pitchFamily="34" charset="-122"/>
                <a:ea typeface="Arial Unicode MS" pitchFamily="34" charset="-122"/>
                <a:cs typeface="Arial Unicode MS" pitchFamily="34" charset="-122"/>
              </a:rPr>
              <a:t>Parents</a:t>
            </a:r>
            <a:endParaRPr lang="zh-CN" altLang="en-US" sz="3600" b="1" dirty="0">
              <a:solidFill>
                <a:srgbClr val="0070C0"/>
              </a:solidFill>
              <a:latin typeface="Arial Unicode MS" pitchFamily="34" charset="-122"/>
              <a:ea typeface="Arial Unicode MS" pitchFamily="34" charset="-122"/>
              <a:cs typeface="Arial Unicode MS" pitchFamily="34" charset="-122"/>
            </a:endParaRPr>
          </a:p>
        </p:txBody>
      </p:sp>
      <p:sp>
        <p:nvSpPr>
          <p:cNvPr id="146" name="TextBox 145"/>
          <p:cNvSpPr txBox="1"/>
          <p:nvPr/>
        </p:nvSpPr>
        <p:spPr>
          <a:xfrm>
            <a:off x="8157720" y="2113442"/>
            <a:ext cx="360041" cy="9860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en-US" altLang="zh-CN" sz="3600" b="1" dirty="0" smtClean="0">
                <a:solidFill>
                  <a:srgbClr val="0070C0"/>
                </a:solidFill>
                <a:latin typeface="Arial Unicode MS" pitchFamily="34" charset="-122"/>
                <a:ea typeface="Arial Unicode MS" pitchFamily="34" charset="-122"/>
                <a:cs typeface="Arial Unicode MS" pitchFamily="34" charset="-122"/>
              </a:rPr>
              <a:t>Teachers</a:t>
            </a:r>
            <a:endParaRPr lang="zh-CN" altLang="en-US" sz="3600" b="1" dirty="0">
              <a:solidFill>
                <a:srgbClr val="0070C0"/>
              </a:solidFill>
              <a:latin typeface="Arial Unicode MS" pitchFamily="34" charset="-122"/>
              <a:ea typeface="Arial Unicode MS" pitchFamily="34" charset="-122"/>
              <a:cs typeface="Arial Unicode MS" pitchFamily="34" charset="-122"/>
            </a:endParaRPr>
          </a:p>
        </p:txBody>
      </p:sp>
      <p:sp>
        <p:nvSpPr>
          <p:cNvPr id="147" name="TextBox 146"/>
          <p:cNvSpPr txBox="1"/>
          <p:nvPr/>
        </p:nvSpPr>
        <p:spPr>
          <a:xfrm>
            <a:off x="7726176" y="1565106"/>
            <a:ext cx="360040" cy="17236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探索、成长</a:t>
            </a:r>
            <a:endParaRPr lang="en-US" altLang="zh-CN" sz="3600" b="1" dirty="0" smtClean="0">
              <a:solidFill>
                <a:srgbClr val="0070C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创意、分享</a:t>
            </a:r>
            <a:endParaRPr lang="zh-CN" altLang="en-US" sz="3600" b="1" dirty="0">
              <a:solidFill>
                <a:srgbClr val="0070C0"/>
              </a:solidFill>
              <a:latin typeface="微软雅黑" panose="020B0503020204020204" charset="-122"/>
              <a:ea typeface="微软雅黑" panose="020B0503020204020204" charset="-122"/>
            </a:endParaRPr>
          </a:p>
        </p:txBody>
      </p:sp>
      <p:sp>
        <p:nvSpPr>
          <p:cNvPr id="148" name="TextBox 147"/>
          <p:cNvSpPr txBox="1"/>
          <p:nvPr/>
        </p:nvSpPr>
        <p:spPr>
          <a:xfrm>
            <a:off x="7336656" y="2292274"/>
            <a:ext cx="360040" cy="17236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支持、鼓励</a:t>
            </a:r>
            <a:endParaRPr lang="en-US" altLang="zh-CN" sz="3600" b="1" dirty="0" smtClean="0">
              <a:solidFill>
                <a:srgbClr val="0070C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参与、引领</a:t>
            </a:r>
            <a:endParaRPr lang="zh-CN" altLang="en-US" sz="3600" b="1" dirty="0">
              <a:solidFill>
                <a:srgbClr val="0070C0"/>
              </a:solidFill>
              <a:latin typeface="微软雅黑" panose="020B0503020204020204" charset="-122"/>
              <a:ea typeface="微软雅黑" panose="020B0503020204020204" charset="-122"/>
            </a:endParaRPr>
          </a:p>
        </p:txBody>
      </p:sp>
      <p:sp>
        <p:nvSpPr>
          <p:cNvPr id="149" name="TextBox 148"/>
          <p:cNvSpPr txBox="1"/>
          <p:nvPr/>
        </p:nvSpPr>
        <p:spPr>
          <a:xfrm>
            <a:off x="8165312" y="2284058"/>
            <a:ext cx="360040" cy="172368"/>
          </a:xfrm>
          <a:prstGeom prst="rect">
            <a:avLst/>
          </a:prstGeom>
          <a:noFill/>
          <a:effectLst/>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建议、评估</a:t>
            </a:r>
            <a:endParaRPr lang="en-US" altLang="zh-CN" sz="3600" b="1" dirty="0" smtClean="0">
              <a:solidFill>
                <a:srgbClr val="0070C0"/>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sz="3600" b="1" dirty="0" smtClean="0">
                <a:solidFill>
                  <a:srgbClr val="0070C0"/>
                </a:solidFill>
                <a:latin typeface="微软雅黑" panose="020B0503020204020204" charset="-122"/>
                <a:ea typeface="微软雅黑" panose="020B0503020204020204" charset="-122"/>
              </a:rPr>
              <a:t>探索、引领</a:t>
            </a:r>
            <a:endParaRPr lang="zh-CN" altLang="en-US" sz="3600" b="1" dirty="0">
              <a:solidFill>
                <a:srgbClr val="0070C0"/>
              </a:solidFill>
              <a:latin typeface="微软雅黑" panose="020B0503020204020204" charset="-122"/>
              <a:ea typeface="微软雅黑" panose="020B0503020204020204" charset="-122"/>
            </a:endParaRPr>
          </a:p>
        </p:txBody>
      </p:sp>
      <p:cxnSp>
        <p:nvCxnSpPr>
          <p:cNvPr id="151" name="直接箭头连接符 150"/>
          <p:cNvCxnSpPr>
            <a:stCxn id="141" idx="5"/>
            <a:endCxn id="143" idx="0"/>
          </p:cNvCxnSpPr>
          <p:nvPr/>
        </p:nvCxnSpPr>
        <p:spPr bwMode="auto">
          <a:xfrm>
            <a:off x="8093319" y="1772929"/>
            <a:ext cx="241129" cy="259161"/>
          </a:xfrm>
          <a:prstGeom prst="straightConnector1">
            <a:avLst/>
          </a:prstGeom>
          <a:noFill/>
          <a:ln w="15875">
            <a:solidFill>
              <a:srgbClr val="00B0F0"/>
            </a:solidFill>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2" name="直接箭头连接符 151"/>
          <p:cNvCxnSpPr>
            <a:stCxn id="142" idx="6"/>
            <a:endCxn id="143" idx="2"/>
          </p:cNvCxnSpPr>
          <p:nvPr/>
        </p:nvCxnSpPr>
        <p:spPr bwMode="auto">
          <a:xfrm>
            <a:off x="7776416" y="2302090"/>
            <a:ext cx="288032" cy="0"/>
          </a:xfrm>
          <a:prstGeom prst="straightConnector1">
            <a:avLst/>
          </a:prstGeom>
          <a:noFill/>
          <a:ln w="15875">
            <a:solidFill>
              <a:srgbClr val="00B0F0"/>
            </a:solidFill>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5" name="直接箭头连接符 154"/>
          <p:cNvCxnSpPr>
            <a:stCxn id="142" idx="0"/>
            <a:endCxn id="141" idx="3"/>
          </p:cNvCxnSpPr>
          <p:nvPr/>
        </p:nvCxnSpPr>
        <p:spPr bwMode="auto">
          <a:xfrm flipV="1">
            <a:off x="7506416" y="1772929"/>
            <a:ext cx="205065" cy="259161"/>
          </a:xfrm>
          <a:prstGeom prst="straightConnector1">
            <a:avLst/>
          </a:prstGeom>
          <a:noFill/>
          <a:ln w="15875">
            <a:solidFill>
              <a:srgbClr val="00B0F0"/>
            </a:solidFill>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 name="标题 81"/>
          <p:cNvSpPr>
            <a:spLocks noGrp="1"/>
          </p:cNvSpPr>
          <p:nvPr>
            <p:ph type="title"/>
          </p:nvPr>
        </p:nvSpPr>
        <p:spPr/>
        <p:txBody>
          <a:bodyPr/>
          <a:lstStyle/>
          <a:p>
            <a:r>
              <a:rPr lang="zh-CN" altLang="en-US" dirty="0" smtClean="0"/>
              <a:t>教育未来的方向</a:t>
            </a:r>
            <a:r>
              <a:rPr lang="en-US" altLang="zh-CN" dirty="0" smtClean="0"/>
              <a:t>---</a:t>
            </a:r>
            <a:r>
              <a:rPr lang="zh-CN" altLang="en-US" dirty="0" smtClean="0"/>
              <a:t>智慧教育</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圆角矩形 42"/>
          <p:cNvSpPr/>
          <p:nvPr/>
        </p:nvSpPr>
        <p:spPr bwMode="auto">
          <a:xfrm>
            <a:off x="603115" y="3774333"/>
            <a:ext cx="1887166" cy="982494"/>
          </a:xfrm>
          <a:prstGeom prst="roundRect">
            <a:avLst>
              <a:gd name="adj" fmla="val 4251"/>
            </a:avLst>
          </a:prstGeom>
          <a:solidFill>
            <a:schemeClr val="accent6">
              <a:lumMod val="60000"/>
              <a:lumOff val="40000"/>
            </a:schemeClr>
          </a:solidFill>
          <a:ln w="1905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44" name="圆角矩形 43"/>
          <p:cNvSpPr/>
          <p:nvPr/>
        </p:nvSpPr>
        <p:spPr bwMode="auto">
          <a:xfrm>
            <a:off x="2568101" y="3774333"/>
            <a:ext cx="1887166" cy="982494"/>
          </a:xfrm>
          <a:prstGeom prst="roundRect">
            <a:avLst>
              <a:gd name="adj" fmla="val 4251"/>
            </a:avLst>
          </a:prstGeom>
          <a:solidFill>
            <a:schemeClr val="accent6">
              <a:lumMod val="60000"/>
              <a:lumOff val="40000"/>
            </a:schemeClr>
          </a:solidFill>
          <a:ln w="1905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45" name="圆角矩形 44"/>
          <p:cNvSpPr/>
          <p:nvPr/>
        </p:nvSpPr>
        <p:spPr bwMode="auto">
          <a:xfrm>
            <a:off x="4542817" y="3774333"/>
            <a:ext cx="1887166" cy="982494"/>
          </a:xfrm>
          <a:prstGeom prst="roundRect">
            <a:avLst>
              <a:gd name="adj" fmla="val 4251"/>
            </a:avLst>
          </a:prstGeom>
          <a:solidFill>
            <a:schemeClr val="accent6">
              <a:lumMod val="60000"/>
              <a:lumOff val="40000"/>
            </a:schemeClr>
          </a:solidFill>
          <a:ln w="1905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46" name="圆角矩形 45"/>
          <p:cNvSpPr/>
          <p:nvPr/>
        </p:nvSpPr>
        <p:spPr bwMode="auto">
          <a:xfrm>
            <a:off x="6507803" y="3774333"/>
            <a:ext cx="1887166" cy="982494"/>
          </a:xfrm>
          <a:prstGeom prst="roundRect">
            <a:avLst>
              <a:gd name="adj" fmla="val 4251"/>
            </a:avLst>
          </a:prstGeom>
          <a:solidFill>
            <a:schemeClr val="accent6">
              <a:lumMod val="60000"/>
              <a:lumOff val="40000"/>
            </a:schemeClr>
          </a:solidFill>
          <a:ln w="1905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47" name="标题 46"/>
          <p:cNvSpPr>
            <a:spLocks noGrp="1"/>
          </p:cNvSpPr>
          <p:nvPr>
            <p:ph type="title"/>
          </p:nvPr>
        </p:nvSpPr>
        <p:spPr/>
        <p:txBody>
          <a:bodyPr/>
          <a:lstStyle/>
          <a:p>
            <a:r>
              <a:rPr lang="zh-CN" altLang="en-US" dirty="0" smtClean="0"/>
              <a:t>教育信息化的本质是</a:t>
            </a:r>
            <a:r>
              <a:rPr lang="en-US" altLang="zh-CN" dirty="0" smtClean="0"/>
              <a:t>ICT</a:t>
            </a:r>
            <a:r>
              <a:rPr lang="zh-CN" altLang="en-US" dirty="0" smtClean="0"/>
              <a:t>在“教</a:t>
            </a:r>
            <a:r>
              <a:rPr lang="en-US" altLang="zh-CN" dirty="0" smtClean="0"/>
              <a:t>-</a:t>
            </a:r>
            <a:r>
              <a:rPr lang="zh-CN" altLang="en-US" dirty="0" smtClean="0"/>
              <a:t>学</a:t>
            </a:r>
            <a:r>
              <a:rPr lang="en-US" altLang="zh-CN" dirty="0" smtClean="0"/>
              <a:t>-</a:t>
            </a:r>
            <a:r>
              <a:rPr lang="zh-CN" altLang="en-US" dirty="0" smtClean="0"/>
              <a:t>管</a:t>
            </a:r>
            <a:r>
              <a:rPr lang="en-US" altLang="zh-CN" dirty="0" smtClean="0"/>
              <a:t>-</a:t>
            </a:r>
            <a:r>
              <a:rPr lang="zh-CN" altLang="en-US" dirty="0" smtClean="0"/>
              <a:t>研”的深度渗透</a:t>
            </a:r>
            <a:endParaRPr lang="zh-CN" altLang="en-US" dirty="0"/>
          </a:p>
        </p:txBody>
      </p:sp>
      <p:sp>
        <p:nvSpPr>
          <p:cNvPr id="42" name="圆角矩形 41"/>
          <p:cNvSpPr/>
          <p:nvPr/>
        </p:nvSpPr>
        <p:spPr bwMode="auto">
          <a:xfrm>
            <a:off x="593387" y="865779"/>
            <a:ext cx="7791856" cy="2840479"/>
          </a:xfrm>
          <a:prstGeom prst="roundRect">
            <a:avLst>
              <a:gd name="adj" fmla="val 1928"/>
            </a:avLst>
          </a:prstGeom>
          <a:noFill/>
          <a:ln w="1905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09" name="标题 1"/>
          <p:cNvSpPr txBox="1"/>
          <p:nvPr/>
        </p:nvSpPr>
        <p:spPr bwMode="auto">
          <a:xfrm>
            <a:off x="360000" y="309600"/>
            <a:ext cx="8784000" cy="442800"/>
          </a:xfrm>
          <a:prstGeom prst="rect">
            <a:avLst/>
          </a:prstGeom>
          <a:noFill/>
          <a:ln w="9525">
            <a:noFill/>
            <a:miter lim="800000"/>
          </a:ln>
        </p:spPr>
        <p:txBody>
          <a:bodyPr vert="horz" wrap="square" lIns="0" tIns="40064" rIns="80129" bIns="40064" numCol="1" anchor="ctr" anchorCtr="0" compatLnSpc="1"/>
          <a:lstStyle/>
          <a:p>
            <a:pPr eaLnBrk="0" hangingPunct="0"/>
            <a:endParaRPr lang="zh-CN" altLang="en-US" sz="2400" b="1" dirty="0">
              <a:solidFill>
                <a:srgbClr val="990000"/>
              </a:solidFill>
              <a:latin typeface="微软雅黑" panose="020B0503020204020204" charset="-122"/>
              <a:ea typeface="微软雅黑" panose="020B0503020204020204" charset="-122"/>
              <a:cs typeface="+mj-cs"/>
            </a:endParaRPr>
          </a:p>
        </p:txBody>
      </p:sp>
      <p:sp>
        <p:nvSpPr>
          <p:cNvPr id="110" name="梯形 109"/>
          <p:cNvSpPr/>
          <p:nvPr/>
        </p:nvSpPr>
        <p:spPr bwMode="auto">
          <a:xfrm rot="10800000">
            <a:off x="1009065" y="1003030"/>
            <a:ext cx="2123699" cy="724892"/>
          </a:xfrm>
          <a:prstGeom prst="trapezoid">
            <a:avLst>
              <a:gd name="adj" fmla="val 69632"/>
            </a:avLst>
          </a:prstGeom>
          <a:solidFill>
            <a:schemeClr val="accent6">
              <a:lumMod val="60000"/>
              <a:lumOff val="40000"/>
            </a:schemeClr>
          </a:solidFill>
          <a:ln w="9525" cap="flat" cmpd="sng" algn="ctr">
            <a:noFill/>
            <a:prstDash val="solid"/>
          </a:ln>
          <a:effectLst/>
        </p:spPr>
        <p:txBody>
          <a:bodyPr vert="horz" wrap="square" lIns="91374" tIns="45687" rIns="91374" bIns="45687" numCol="1" rtlCol="0" anchor="t" anchorCtr="0" compatLnSpc="1">
            <a:noAutofit/>
          </a:bodyPr>
          <a:lstStyle/>
          <a:p>
            <a:pPr fontAlgn="auto">
              <a:spcBef>
                <a:spcPts val="0"/>
              </a:spcBef>
              <a:spcAft>
                <a:spcPts val="0"/>
              </a:spcAft>
              <a:buClr>
                <a:srgbClr val="CC9900"/>
              </a:buClr>
              <a:buFont typeface="Wingdings" panose="05000000000000000000" pitchFamily="2" charset="2"/>
              <a:buChar char="n"/>
              <a:defRPr/>
            </a:pPr>
            <a:endParaRPr lang="zh-CN" altLang="en-US" kern="0" dirty="0" smtClean="0">
              <a:solidFill>
                <a:srgbClr val="FFFFFF"/>
              </a:solidFill>
              <a:latin typeface="Arial" panose="020B0604020202020204"/>
              <a:ea typeface="华文细黑"/>
            </a:endParaRPr>
          </a:p>
        </p:txBody>
      </p:sp>
      <p:sp>
        <p:nvSpPr>
          <p:cNvPr id="111" name="梯形 110"/>
          <p:cNvSpPr/>
          <p:nvPr/>
        </p:nvSpPr>
        <p:spPr bwMode="auto">
          <a:xfrm>
            <a:off x="1008514" y="2825257"/>
            <a:ext cx="2123699" cy="724892"/>
          </a:xfrm>
          <a:prstGeom prst="trapezoid">
            <a:avLst>
              <a:gd name="adj" fmla="val 70443"/>
            </a:avLst>
          </a:prstGeom>
          <a:solidFill>
            <a:schemeClr val="accent6">
              <a:lumMod val="60000"/>
              <a:lumOff val="40000"/>
            </a:schemeClr>
          </a:solidFill>
          <a:ln w="9525" cap="flat" cmpd="sng" algn="ctr">
            <a:noFill/>
            <a:prstDash val="solid"/>
          </a:ln>
          <a:effectLst/>
        </p:spPr>
        <p:txBody>
          <a:bodyPr vert="horz" wrap="square" lIns="91374" tIns="45687" rIns="91374" bIns="45687" numCol="1" rtlCol="0" anchor="t" anchorCtr="0" compatLnSpc="1">
            <a:noAutofit/>
          </a:bodyPr>
          <a:lstStyle/>
          <a:p>
            <a:pPr>
              <a:buClr>
                <a:srgbClr val="CC9900"/>
              </a:buClr>
              <a:buFont typeface="Wingdings" panose="05000000000000000000" pitchFamily="2" charset="2"/>
              <a:buChar char="n"/>
              <a:defRPr/>
            </a:pPr>
            <a:endParaRPr lang="zh-CN" altLang="en-US" kern="0" dirty="0" smtClean="0">
              <a:solidFill>
                <a:srgbClr val="B2B2B2"/>
              </a:solidFill>
              <a:latin typeface="Arial" panose="020B0604020202020204" pitchFamily="34" charset="0"/>
              <a:ea typeface="华文细黑"/>
            </a:endParaRPr>
          </a:p>
        </p:txBody>
      </p:sp>
      <p:sp>
        <p:nvSpPr>
          <p:cNvPr id="112" name="WordArt 61"/>
          <p:cNvSpPr>
            <a:spLocks noChangeArrowheads="1" noChangeShapeType="1" noTextEdit="1"/>
          </p:cNvSpPr>
          <p:nvPr/>
        </p:nvSpPr>
        <p:spPr bwMode="auto">
          <a:xfrm>
            <a:off x="1440716" y="3390278"/>
            <a:ext cx="214171" cy="109164"/>
          </a:xfrm>
          <a:prstGeom prst="rect">
            <a:avLst/>
          </a:prstGeom>
        </p:spPr>
        <p:txBody>
          <a:bodyPr wrap="none" lIns="68462" tIns="34231" rIns="68462" bIns="34231"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zh-CN" altLang="en-US" sz="2700" spc="37" dirty="0" smtClean="0">
                <a:ln w="11430"/>
                <a:solidFill>
                  <a:srgbClr val="0070C0"/>
                </a:solidFill>
                <a:latin typeface="黑体" panose="02010609060101010101" pitchFamily="49" charset="-122"/>
                <a:ea typeface="黑体" panose="02010609060101010101" pitchFamily="49" charset="-122"/>
              </a:rPr>
              <a:t>感知</a:t>
            </a:r>
            <a:endParaRPr lang="zh-CN" altLang="en-US" sz="2700" spc="37" dirty="0">
              <a:ln w="11430"/>
              <a:solidFill>
                <a:srgbClr val="0070C0"/>
              </a:solidFill>
              <a:latin typeface="黑体" panose="02010609060101010101" pitchFamily="49" charset="-122"/>
              <a:ea typeface="黑体" panose="02010609060101010101" pitchFamily="49" charset="-122"/>
            </a:endParaRPr>
          </a:p>
        </p:txBody>
      </p:sp>
      <p:sp>
        <p:nvSpPr>
          <p:cNvPr id="113" name="WordArt 61"/>
          <p:cNvSpPr>
            <a:spLocks noChangeArrowheads="1" noChangeShapeType="1" noTextEdit="1"/>
          </p:cNvSpPr>
          <p:nvPr/>
        </p:nvSpPr>
        <p:spPr bwMode="auto">
          <a:xfrm>
            <a:off x="1988162" y="3390278"/>
            <a:ext cx="214171" cy="109164"/>
          </a:xfrm>
          <a:prstGeom prst="rect">
            <a:avLst/>
          </a:prstGeom>
        </p:spPr>
        <p:txBody>
          <a:bodyPr wrap="none" lIns="68462" tIns="34231" rIns="68462" bIns="34231"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zh-CN" altLang="en-US" sz="2700" spc="37" dirty="0">
                <a:ln w="11430"/>
                <a:solidFill>
                  <a:srgbClr val="0070C0"/>
                </a:solidFill>
                <a:latin typeface="黑体" panose="02010609060101010101" pitchFamily="49" charset="-122"/>
                <a:ea typeface="黑体" panose="02010609060101010101" pitchFamily="49" charset="-122"/>
              </a:rPr>
              <a:t>互联</a:t>
            </a:r>
            <a:endParaRPr lang="zh-CN" altLang="en-US" sz="2700" spc="37" dirty="0">
              <a:ln w="11430"/>
              <a:solidFill>
                <a:srgbClr val="0070C0"/>
              </a:solidFill>
              <a:latin typeface="黑体" panose="02010609060101010101" pitchFamily="49" charset="-122"/>
              <a:ea typeface="黑体" panose="02010609060101010101" pitchFamily="49" charset="-122"/>
            </a:endParaRPr>
          </a:p>
        </p:txBody>
      </p:sp>
      <p:sp>
        <p:nvSpPr>
          <p:cNvPr id="114" name="WordArt 61"/>
          <p:cNvSpPr>
            <a:spLocks noChangeArrowheads="1" noChangeShapeType="1" noTextEdit="1"/>
          </p:cNvSpPr>
          <p:nvPr/>
        </p:nvSpPr>
        <p:spPr bwMode="auto">
          <a:xfrm>
            <a:off x="2494461" y="3390278"/>
            <a:ext cx="214171" cy="109164"/>
          </a:xfrm>
          <a:prstGeom prst="rect">
            <a:avLst/>
          </a:prstGeom>
        </p:spPr>
        <p:txBody>
          <a:bodyPr wrap="none" lIns="68462" tIns="34231" rIns="68462" bIns="34231"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zh-CN" altLang="en-US" sz="2700" spc="37" dirty="0" smtClean="0">
                <a:ln w="11430"/>
                <a:solidFill>
                  <a:srgbClr val="0070C0"/>
                </a:solidFill>
                <a:latin typeface="黑体" panose="02010609060101010101" pitchFamily="49" charset="-122"/>
                <a:ea typeface="黑体" panose="02010609060101010101" pitchFamily="49" charset="-122"/>
              </a:rPr>
              <a:t>智能</a:t>
            </a:r>
            <a:endParaRPr lang="zh-CN" altLang="en-US" sz="2700" spc="37" dirty="0">
              <a:ln w="11430"/>
              <a:solidFill>
                <a:srgbClr val="0070C0"/>
              </a:solidFill>
              <a:latin typeface="黑体" panose="02010609060101010101" pitchFamily="49" charset="-122"/>
              <a:ea typeface="黑体" panose="02010609060101010101" pitchFamily="49" charset="-122"/>
            </a:endParaRPr>
          </a:p>
        </p:txBody>
      </p:sp>
      <p:sp>
        <p:nvSpPr>
          <p:cNvPr id="115" name="丁字箭头 114"/>
          <p:cNvSpPr/>
          <p:nvPr/>
        </p:nvSpPr>
        <p:spPr bwMode="auto">
          <a:xfrm rot="5400000">
            <a:off x="2878197" y="747809"/>
            <a:ext cx="983178" cy="3054643"/>
          </a:xfrm>
          <a:prstGeom prst="leftRightUpArrow">
            <a:avLst>
              <a:gd name="adj1" fmla="val 23199"/>
              <a:gd name="adj2" fmla="val 22297"/>
              <a:gd name="adj3" fmla="val 20495"/>
            </a:avLst>
          </a:prstGeom>
          <a:solidFill>
            <a:schemeClr val="accent6">
              <a:lumMod val="60000"/>
              <a:lumOff val="40000"/>
            </a:schemeClr>
          </a:solidFill>
          <a:ln w="9525">
            <a:noFill/>
            <a:miter lim="800000"/>
          </a:ln>
          <a:effectLst/>
        </p:spPr>
        <p:txBody>
          <a:bodyPr wrap="none" lIns="68482" tIns="34241" rIns="68482" bIns="34241" anchor="ctr"/>
          <a:lstStyle/>
          <a:p>
            <a:pPr>
              <a:buClr>
                <a:srgbClr val="CC9900"/>
              </a:buClr>
              <a:buFont typeface="Wingdings" panose="05000000000000000000" pitchFamily="2" charset="2"/>
              <a:buChar char="n"/>
              <a:defRPr/>
            </a:pPr>
            <a:endParaRPr lang="zh-CN" altLang="en-US" dirty="0" smtClean="0">
              <a:solidFill>
                <a:srgbClr val="000000"/>
              </a:solidFill>
              <a:effectLst>
                <a:outerShdw blurRad="38100" dist="38100" dir="2700000" algn="tl">
                  <a:srgbClr val="000000">
                    <a:alpha val="43137"/>
                  </a:srgbClr>
                </a:outerShdw>
              </a:effectLst>
              <a:latin typeface="Arial" panose="020B0604020202020204" pitchFamily="34" charset="0"/>
            </a:endParaRPr>
          </a:p>
        </p:txBody>
      </p:sp>
      <p:sp>
        <p:nvSpPr>
          <p:cNvPr id="116" name="TextBox 115"/>
          <p:cNvSpPr txBox="1"/>
          <p:nvPr/>
        </p:nvSpPr>
        <p:spPr>
          <a:xfrm>
            <a:off x="1942380" y="2901354"/>
            <a:ext cx="252878" cy="121354"/>
          </a:xfrm>
          <a:prstGeom prst="rect">
            <a:avLst/>
          </a:prstGeom>
          <a:noFill/>
        </p:spPr>
        <p:txBody>
          <a:bodyPr wrap="none" lIns="91374" tIns="45687" rIns="91374" bIns="45687" rtlCol="0">
            <a:prstTxWarp prst="textPlain">
              <a:avLst/>
            </a:prstTxWarp>
            <a:noAutofit/>
          </a:bodyPr>
          <a:lstStyle/>
          <a:p>
            <a:pPr algn="ctr" defTabSz="684530" fontAlgn="auto">
              <a:spcBef>
                <a:spcPts val="0"/>
              </a:spcBef>
              <a:spcAft>
                <a:spcPts val="0"/>
              </a:spcAft>
              <a:defRPr/>
            </a:pPr>
            <a:r>
              <a:rPr lang="en-US" altLang="zh-CN" kern="0" dirty="0" smtClean="0">
                <a:solidFill>
                  <a:srgbClr val="FFCC99">
                    <a:lumMod val="50000"/>
                  </a:srgbClr>
                </a:solidFill>
                <a:effectLst>
                  <a:glow rad="127000">
                    <a:srgbClr val="FFFFFF">
                      <a:alpha val="70000"/>
                    </a:srgbClr>
                  </a:glow>
                </a:effectLst>
              </a:rPr>
              <a:t>ICT</a:t>
            </a:r>
            <a:endParaRPr lang="zh-CN" altLang="en-US" kern="0" dirty="0" smtClean="0">
              <a:solidFill>
                <a:srgbClr val="FFCC99">
                  <a:lumMod val="50000"/>
                </a:srgbClr>
              </a:solidFill>
              <a:effectLst>
                <a:glow rad="127000">
                  <a:srgbClr val="FFFFFF">
                    <a:alpha val="70000"/>
                  </a:srgbClr>
                </a:glow>
              </a:effectLst>
            </a:endParaRPr>
          </a:p>
        </p:txBody>
      </p:sp>
      <p:sp>
        <p:nvSpPr>
          <p:cNvPr id="117" name="圆角矩形 116"/>
          <p:cNvSpPr/>
          <p:nvPr/>
        </p:nvSpPr>
        <p:spPr bwMode="auto">
          <a:xfrm>
            <a:off x="1417940" y="3089476"/>
            <a:ext cx="252878" cy="252878"/>
          </a:xfrm>
          <a:prstGeom prst="roundRect">
            <a:avLst>
              <a:gd name="adj" fmla="val 50000"/>
            </a:avLst>
          </a:prstGeom>
          <a:blipFill>
            <a:blip r:embed="rId1" cstate="print"/>
            <a:stretch>
              <a:fillRect/>
            </a:stretch>
          </a:blipFill>
          <a:ln w="50800">
            <a:solidFill>
              <a:schemeClr val="bg1"/>
            </a:solidFill>
          </a:ln>
          <a:effectLst>
            <a:outerShdw blurRad="63500" algn="ctr" rotWithShape="0">
              <a:prstClr val="black">
                <a:alpha val="40000"/>
              </a:prstClr>
            </a:outerShdw>
          </a:effectLst>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Arial Unicode MS" pitchFamily="34" charset="-122"/>
              <a:ea typeface="Arial Unicode MS" pitchFamily="34" charset="-122"/>
              <a:cs typeface="Arial Unicode MS" pitchFamily="34" charset="-122"/>
            </a:endParaRPr>
          </a:p>
        </p:txBody>
      </p:sp>
      <p:sp>
        <p:nvSpPr>
          <p:cNvPr id="118" name="圆角矩形 117"/>
          <p:cNvSpPr/>
          <p:nvPr/>
        </p:nvSpPr>
        <p:spPr bwMode="auto">
          <a:xfrm>
            <a:off x="1950562" y="3089476"/>
            <a:ext cx="252878" cy="252878"/>
          </a:xfrm>
          <a:prstGeom prst="roundRect">
            <a:avLst>
              <a:gd name="adj" fmla="val 50000"/>
            </a:avLst>
          </a:prstGeom>
          <a:blipFill>
            <a:blip r:embed="rId2" cstate="print"/>
            <a:stretch>
              <a:fillRect/>
            </a:stretch>
          </a:blipFill>
          <a:ln w="50800">
            <a:solidFill>
              <a:schemeClr val="bg1"/>
            </a:solidFill>
          </a:ln>
          <a:effectLst>
            <a:outerShdw blurRad="63500" algn="ctr" rotWithShape="0">
              <a:prstClr val="black">
                <a:alpha val="40000"/>
              </a:prstClr>
            </a:outerShdw>
          </a:effectLst>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Arial Unicode MS" pitchFamily="34" charset="-122"/>
              <a:ea typeface="Arial Unicode MS" pitchFamily="34" charset="-122"/>
              <a:cs typeface="Arial Unicode MS" pitchFamily="34" charset="-122"/>
            </a:endParaRPr>
          </a:p>
        </p:txBody>
      </p:sp>
      <p:sp>
        <p:nvSpPr>
          <p:cNvPr id="119" name="圆角矩形 118"/>
          <p:cNvSpPr/>
          <p:nvPr/>
        </p:nvSpPr>
        <p:spPr bwMode="auto">
          <a:xfrm>
            <a:off x="2466184" y="3089476"/>
            <a:ext cx="252878" cy="252878"/>
          </a:xfrm>
          <a:prstGeom prst="roundRect">
            <a:avLst>
              <a:gd name="adj" fmla="val 50000"/>
            </a:avLst>
          </a:prstGeom>
          <a:blipFill>
            <a:blip r:embed="rId3" cstate="print"/>
            <a:stretch>
              <a:fillRect/>
            </a:stretch>
          </a:blipFill>
          <a:ln w="50800">
            <a:solidFill>
              <a:schemeClr val="bg1"/>
            </a:solidFill>
          </a:ln>
          <a:effectLst>
            <a:outerShdw blurRad="63500" algn="ctr" rotWithShape="0">
              <a:prstClr val="black">
                <a:alpha val="40000"/>
              </a:prstClr>
            </a:outerShdw>
          </a:effectLst>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Arial Unicode MS" pitchFamily="34" charset="-122"/>
              <a:ea typeface="Arial Unicode MS" pitchFamily="34" charset="-122"/>
              <a:cs typeface="Arial Unicode MS" pitchFamily="34" charset="-122"/>
            </a:endParaRPr>
          </a:p>
        </p:txBody>
      </p:sp>
      <p:pic>
        <p:nvPicPr>
          <p:cNvPr id="135" name="Picture 8" descr="http://tsg.nbpt.edu.cn/news/UploadFile/20115414147751.jpg"/>
          <p:cNvPicPr preferRelativeResize="0">
            <a:picLocks noChangeArrowheads="1"/>
          </p:cNvPicPr>
          <p:nvPr/>
        </p:nvPicPr>
        <p:blipFill>
          <a:blip r:embed="rId4" cstate="print"/>
          <a:srcRect/>
          <a:stretch>
            <a:fillRect/>
          </a:stretch>
        </p:blipFill>
        <p:spPr bwMode="auto">
          <a:xfrm>
            <a:off x="1269466" y="1078725"/>
            <a:ext cx="307727" cy="242674"/>
          </a:xfrm>
          <a:prstGeom prst="rect">
            <a:avLst/>
          </a:prstGeom>
          <a:noFill/>
          <a:ln w="6350">
            <a:solidFill>
              <a:schemeClr val="bg1"/>
            </a:solidFill>
          </a:ln>
        </p:spPr>
      </p:pic>
      <p:pic>
        <p:nvPicPr>
          <p:cNvPr id="136" name="Picture 12" descr="http://www.tjhyjt.com/UploadFiles/2008916111711646.jpg"/>
          <p:cNvPicPr>
            <a:picLocks noChangeArrowheads="1"/>
          </p:cNvPicPr>
          <p:nvPr/>
        </p:nvPicPr>
        <p:blipFill>
          <a:blip r:embed="rId5" cstate="print"/>
          <a:srcRect/>
          <a:stretch>
            <a:fillRect/>
          </a:stretch>
        </p:blipFill>
        <p:spPr bwMode="auto">
          <a:xfrm>
            <a:off x="2584228" y="1076673"/>
            <a:ext cx="307727" cy="242674"/>
          </a:xfrm>
          <a:prstGeom prst="rect">
            <a:avLst/>
          </a:prstGeom>
          <a:noFill/>
          <a:ln>
            <a:solidFill>
              <a:schemeClr val="bg1"/>
            </a:solidFill>
          </a:ln>
        </p:spPr>
      </p:pic>
      <p:pic>
        <p:nvPicPr>
          <p:cNvPr id="137" name="Picture 14" descr="http://img5.pcpop.com/ArticleImages/500x375/0/372/000372686.jpg"/>
          <p:cNvPicPr>
            <a:picLocks noChangeAspect="1" noChangeArrowheads="1"/>
          </p:cNvPicPr>
          <p:nvPr/>
        </p:nvPicPr>
        <p:blipFill>
          <a:blip r:embed="rId6" cstate="print"/>
          <a:srcRect/>
          <a:stretch>
            <a:fillRect/>
          </a:stretch>
        </p:blipFill>
        <p:spPr bwMode="auto">
          <a:xfrm>
            <a:off x="1554120" y="1469736"/>
            <a:ext cx="323566" cy="242674"/>
          </a:xfrm>
          <a:prstGeom prst="rect">
            <a:avLst/>
          </a:prstGeom>
          <a:noFill/>
          <a:ln w="6350">
            <a:solidFill>
              <a:schemeClr val="bg1"/>
            </a:solidFill>
          </a:ln>
        </p:spPr>
      </p:pic>
      <p:pic>
        <p:nvPicPr>
          <p:cNvPr id="138" name="Picture 16" descr="http://info.tgnet.cn/Info/Images/2008/01/11/1970013243_989054.jpg"/>
          <p:cNvPicPr>
            <a:picLocks noChangeAspect="1" noChangeArrowheads="1"/>
          </p:cNvPicPr>
          <p:nvPr/>
        </p:nvPicPr>
        <p:blipFill>
          <a:blip r:embed="rId7" cstate="print"/>
          <a:srcRect/>
          <a:stretch>
            <a:fillRect/>
          </a:stretch>
        </p:blipFill>
        <p:spPr bwMode="auto">
          <a:xfrm>
            <a:off x="2203621" y="1469736"/>
            <a:ext cx="399268" cy="242674"/>
          </a:xfrm>
          <a:prstGeom prst="rect">
            <a:avLst/>
          </a:prstGeom>
          <a:noFill/>
          <a:ln w="6350">
            <a:solidFill>
              <a:schemeClr val="bg1"/>
            </a:solidFill>
          </a:ln>
        </p:spPr>
      </p:pic>
      <p:pic>
        <p:nvPicPr>
          <p:cNvPr id="139" name="Picture 20" descr="http://www.ccaonline.cn/editer/UploadFile/201042815395464.jpg"/>
          <p:cNvPicPr preferRelativeResize="0">
            <a:picLocks noChangeArrowheads="1"/>
          </p:cNvPicPr>
          <p:nvPr/>
        </p:nvPicPr>
        <p:blipFill>
          <a:blip r:embed="rId8" cstate="print"/>
          <a:srcRect/>
          <a:stretch>
            <a:fillRect/>
          </a:stretch>
        </p:blipFill>
        <p:spPr bwMode="auto">
          <a:xfrm>
            <a:off x="1879330" y="1198071"/>
            <a:ext cx="307727" cy="242674"/>
          </a:xfrm>
          <a:prstGeom prst="rect">
            <a:avLst/>
          </a:prstGeom>
          <a:noFill/>
          <a:ln w="6350">
            <a:solidFill>
              <a:schemeClr val="bg1"/>
            </a:solidFill>
          </a:ln>
        </p:spPr>
      </p:pic>
      <p:sp>
        <p:nvSpPr>
          <p:cNvPr id="140" name="TextBox 139"/>
          <p:cNvSpPr txBox="1"/>
          <p:nvPr/>
        </p:nvSpPr>
        <p:spPr>
          <a:xfrm>
            <a:off x="1797761" y="1014921"/>
            <a:ext cx="487205" cy="137874"/>
          </a:xfrm>
          <a:prstGeom prst="rect">
            <a:avLst/>
          </a:prstGeom>
          <a:noFill/>
        </p:spPr>
        <p:txBody>
          <a:bodyPr wrap="none" lIns="91374" tIns="45687" rIns="91374" bIns="45687" rtlCol="0">
            <a:prstTxWarp prst="textPlain">
              <a:avLst/>
            </a:prstTxWarp>
            <a:noAutofit/>
          </a:bodyPr>
          <a:lstStyle/>
          <a:p>
            <a:pPr algn="ctr" defTabSz="684530" fontAlgn="auto">
              <a:spcBef>
                <a:spcPts val="0"/>
              </a:spcBef>
              <a:spcAft>
                <a:spcPts val="0"/>
              </a:spcAft>
              <a:defRPr/>
            </a:pPr>
            <a:r>
              <a:rPr lang="zh-CN" altLang="en-US" kern="0" dirty="0" smtClean="0">
                <a:solidFill>
                  <a:srgbClr val="FFCC99">
                    <a:lumMod val="50000"/>
                  </a:srgbClr>
                </a:solidFill>
                <a:effectLst>
                  <a:glow rad="127000">
                    <a:srgbClr val="FFFFFF">
                      <a:alpha val="70000"/>
                    </a:srgbClr>
                  </a:glow>
                </a:effectLst>
              </a:rPr>
              <a:t>教育设施</a:t>
            </a:r>
            <a:endParaRPr lang="zh-CN" altLang="en-US" kern="0" dirty="0" smtClean="0">
              <a:solidFill>
                <a:srgbClr val="FFCC99">
                  <a:lumMod val="50000"/>
                </a:srgbClr>
              </a:solidFill>
              <a:effectLst>
                <a:glow rad="127000">
                  <a:srgbClr val="FFFFFF">
                    <a:alpha val="70000"/>
                  </a:srgbClr>
                </a:glow>
              </a:effectLst>
            </a:endParaRPr>
          </a:p>
        </p:txBody>
      </p:sp>
      <p:sp>
        <p:nvSpPr>
          <p:cNvPr id="142" name="圆角矩形 141"/>
          <p:cNvSpPr>
            <a:spLocks noChangeAspect="1"/>
          </p:cNvSpPr>
          <p:nvPr/>
        </p:nvSpPr>
        <p:spPr bwMode="auto">
          <a:xfrm>
            <a:off x="3214892" y="1845593"/>
            <a:ext cx="864000" cy="864000"/>
          </a:xfrm>
          <a:prstGeom prst="roundRect">
            <a:avLst>
              <a:gd name="adj" fmla="val 50000"/>
            </a:avLst>
          </a:prstGeom>
          <a:solidFill>
            <a:schemeClr val="accent6">
              <a:lumMod val="60000"/>
              <a:lumOff val="40000"/>
            </a:schemeClr>
          </a:solidFill>
          <a:ln w="9525" cap="flat" cmpd="sng" algn="ctr">
            <a:noFill/>
            <a:prstDash val="solid"/>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74" tIns="45687" rIns="91374" bIns="45687" numCol="1" rtlCol="0" anchor="t" anchorCtr="0" compatLnSpc="1">
            <a:noAutofit/>
          </a:bodyPr>
          <a:lstStyle/>
          <a:p>
            <a:pPr fontAlgn="auto">
              <a:spcBef>
                <a:spcPts val="0"/>
              </a:spcBef>
              <a:spcAft>
                <a:spcPts val="0"/>
              </a:spcAft>
              <a:buClr>
                <a:srgbClr val="CC9900"/>
              </a:buClr>
              <a:buFont typeface="Wingdings" panose="05000000000000000000" pitchFamily="2" charset="2"/>
              <a:buChar char="n"/>
              <a:defRPr/>
            </a:pPr>
            <a:endParaRPr lang="zh-CN" altLang="en-US" kern="0" smtClean="0">
              <a:solidFill>
                <a:srgbClr val="FFFFFF"/>
              </a:solidFill>
              <a:latin typeface="Arial" panose="020B0604020202020204"/>
              <a:ea typeface="华文细黑"/>
            </a:endParaRPr>
          </a:p>
        </p:txBody>
      </p:sp>
      <p:sp>
        <p:nvSpPr>
          <p:cNvPr id="143" name="矩形 142"/>
          <p:cNvSpPr/>
          <p:nvPr/>
        </p:nvSpPr>
        <p:spPr>
          <a:xfrm>
            <a:off x="3312614" y="2075938"/>
            <a:ext cx="670094" cy="379856"/>
          </a:xfrm>
          <a:prstGeom prst="rect">
            <a:avLst/>
          </a:prstGeom>
        </p:spPr>
        <p:txBody>
          <a:bodyPr wrap="none">
            <a:prstTxWarp prst="textPlain">
              <a:avLst/>
            </a:prstTxWarp>
            <a:spAutoFit/>
          </a:bodyPr>
          <a:lstStyle/>
          <a:p>
            <a:r>
              <a:rPr lang="zh-CN" altLang="en-US" dirty="0" smtClean="0">
                <a:solidFill>
                  <a:srgbClr val="000000"/>
                </a:solidFill>
                <a:latin typeface="黑体" panose="02010609060101010101" pitchFamily="49" charset="-122"/>
                <a:ea typeface="黑体" panose="02010609060101010101" pitchFamily="49" charset="-122"/>
              </a:rPr>
              <a:t>宽带网络校校通</a:t>
            </a:r>
            <a:endParaRPr lang="en-US" altLang="zh-CN" dirty="0" smtClean="0">
              <a:solidFill>
                <a:srgbClr val="000000"/>
              </a:solidFill>
              <a:latin typeface="黑体" panose="02010609060101010101" pitchFamily="49" charset="-122"/>
              <a:ea typeface="黑体" panose="02010609060101010101" pitchFamily="49" charset="-122"/>
            </a:endParaRPr>
          </a:p>
          <a:p>
            <a:r>
              <a:rPr lang="zh-CN" altLang="en-US" dirty="0" smtClean="0">
                <a:solidFill>
                  <a:srgbClr val="000000"/>
                </a:solidFill>
                <a:latin typeface="黑体" panose="02010609060101010101" pitchFamily="49" charset="-122"/>
                <a:ea typeface="黑体" panose="02010609060101010101" pitchFamily="49" charset="-122"/>
              </a:rPr>
              <a:t>优质资源班班通</a:t>
            </a:r>
            <a:endParaRPr lang="en-US" altLang="zh-CN" dirty="0" smtClean="0">
              <a:solidFill>
                <a:srgbClr val="000000"/>
              </a:solidFill>
              <a:latin typeface="黑体" panose="02010609060101010101" pitchFamily="49" charset="-122"/>
              <a:ea typeface="黑体" panose="02010609060101010101" pitchFamily="49" charset="-122"/>
            </a:endParaRPr>
          </a:p>
          <a:p>
            <a:r>
              <a:rPr lang="zh-CN" altLang="en-US" dirty="0" smtClean="0">
                <a:solidFill>
                  <a:srgbClr val="000000"/>
                </a:solidFill>
                <a:latin typeface="黑体" panose="02010609060101010101" pitchFamily="49" charset="-122"/>
                <a:ea typeface="黑体" panose="02010609060101010101" pitchFamily="49" charset="-122"/>
              </a:rPr>
              <a:t>学习空间人人通</a:t>
            </a:r>
            <a:endParaRPr lang="zh-CN" altLang="en-US" dirty="0">
              <a:solidFill>
                <a:srgbClr val="000000"/>
              </a:solidFill>
            </a:endParaRPr>
          </a:p>
        </p:txBody>
      </p:sp>
      <p:sp>
        <p:nvSpPr>
          <p:cNvPr id="38" name="TextBox 4"/>
          <p:cNvSpPr txBox="1">
            <a:spLocks noChangeArrowheads="1"/>
          </p:cNvSpPr>
          <p:nvPr/>
        </p:nvSpPr>
        <p:spPr bwMode="auto">
          <a:xfrm>
            <a:off x="6605105" y="3815854"/>
            <a:ext cx="1708691" cy="907243"/>
          </a:xfrm>
          <a:prstGeom prst="rect">
            <a:avLst/>
          </a:prstGeom>
          <a:noFill/>
          <a:ln w="9525">
            <a:noFill/>
            <a:miter lim="800000"/>
          </a:ln>
        </p:spPr>
        <p:txBody>
          <a:bodyPr wrap="none">
            <a:prstTxWarp prst="textPlain">
              <a:avLst/>
            </a:prstTxWarp>
            <a:spAutoFit/>
          </a:bodyPr>
          <a:lstStyle/>
          <a:p>
            <a:pPr marL="182880" indent="-182880" eaLnBrk="0" hangingPunct="0">
              <a:spcAft>
                <a:spcPct val="10000"/>
              </a:spcAft>
            </a:pPr>
            <a:r>
              <a:rPr kumimoji="1" lang="zh-CN" altLang="en-US" sz="1400" b="1" dirty="0">
                <a:solidFill>
                  <a:srgbClr val="C00000"/>
                </a:solidFill>
                <a:latin typeface="Times New Roman" panose="02020603050405020304" pitchFamily="18" charset="0"/>
                <a:cs typeface="Times New Roman" panose="02020603050405020304" pitchFamily="18" charset="0"/>
              </a:rPr>
              <a:t>提高校</a:t>
            </a:r>
            <a:r>
              <a:rPr kumimoji="1" lang="zh-CN" altLang="en-US" sz="1400" b="1" dirty="0" smtClean="0">
                <a:solidFill>
                  <a:srgbClr val="C00000"/>
                </a:solidFill>
                <a:latin typeface="Times New Roman" panose="02020603050405020304" pitchFamily="18" charset="0"/>
                <a:cs typeface="Times New Roman" panose="02020603050405020304" pitchFamily="18" charset="0"/>
              </a:rPr>
              <a:t>园感</a:t>
            </a:r>
            <a:r>
              <a:rPr kumimoji="1" lang="zh-CN" altLang="en-US" sz="1400" b="1" dirty="0">
                <a:solidFill>
                  <a:srgbClr val="C00000"/>
                </a:solidFill>
                <a:latin typeface="Times New Roman" panose="02020603050405020304" pitchFamily="18" charset="0"/>
                <a:cs typeface="Times New Roman" panose="02020603050405020304" pitchFamily="18" charset="0"/>
              </a:rPr>
              <a:t>知和响应能力</a:t>
            </a:r>
            <a:endParaRPr kumimoji="1" lang="zh-CN" altLang="en-US" sz="1400" b="1" dirty="0">
              <a:solidFill>
                <a:srgbClr val="C00000"/>
              </a:solidFill>
              <a:latin typeface="Times New Roman" panose="02020603050405020304" pitchFamily="18" charset="0"/>
              <a:cs typeface="Times New Roman" panose="02020603050405020304" pitchFamily="18" charset="0"/>
            </a:endParaRPr>
          </a:p>
          <a:p>
            <a:pPr marL="182880" indent="-182880" eaLnBrk="0" hangingPunct="0">
              <a:spcAft>
                <a:spcPct val="10000"/>
              </a:spcAft>
              <a:buFont typeface="Wingdings" panose="05000000000000000000" pitchFamily="2" charset="2"/>
              <a:buChar char="§"/>
            </a:pPr>
            <a:r>
              <a:rPr lang="zh-CN" altLang="en-US" sz="1200" dirty="0" smtClean="0">
                <a:solidFill>
                  <a:srgbClr val="000000"/>
                </a:solidFill>
                <a:latin typeface="Arial Unicode MS" pitchFamily="34" charset="-122"/>
              </a:rPr>
              <a:t>环境全</a:t>
            </a:r>
            <a:r>
              <a:rPr lang="zh-CN" altLang="en-US" sz="1200" dirty="0">
                <a:solidFill>
                  <a:srgbClr val="000000"/>
                </a:solidFill>
                <a:latin typeface="Arial Unicode MS" pitchFamily="34" charset="-122"/>
              </a:rPr>
              <a:t>面感知</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信息集中汇总</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命令高效传达</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smtClean="0">
                <a:solidFill>
                  <a:srgbClr val="000000"/>
                </a:solidFill>
                <a:latin typeface="Arial Unicode MS" pitchFamily="34" charset="-122"/>
              </a:rPr>
              <a:t>快速应</a:t>
            </a:r>
            <a:r>
              <a:rPr lang="zh-CN" altLang="en-US" sz="1200" dirty="0">
                <a:solidFill>
                  <a:srgbClr val="000000"/>
                </a:solidFill>
                <a:latin typeface="Arial Unicode MS" pitchFamily="34" charset="-122"/>
              </a:rPr>
              <a:t>急响</a:t>
            </a:r>
            <a:r>
              <a:rPr lang="zh-CN" altLang="en-US" sz="1200" dirty="0" smtClean="0">
                <a:solidFill>
                  <a:srgbClr val="000000"/>
                </a:solidFill>
                <a:latin typeface="Arial Unicode MS" pitchFamily="34" charset="-122"/>
              </a:rPr>
              <a:t>应</a:t>
            </a:r>
            <a:endParaRPr lang="en-US" altLang="ja-JP" sz="1200" dirty="0">
              <a:solidFill>
                <a:srgbClr val="000000"/>
              </a:solidFill>
              <a:latin typeface="Arial Unicode MS" pitchFamily="34" charset="-122"/>
            </a:endParaRPr>
          </a:p>
        </p:txBody>
      </p:sp>
      <p:sp>
        <p:nvSpPr>
          <p:cNvPr id="39" name="TextBox 29"/>
          <p:cNvSpPr txBox="1">
            <a:spLocks noChangeArrowheads="1"/>
          </p:cNvSpPr>
          <p:nvPr/>
        </p:nvSpPr>
        <p:spPr bwMode="auto">
          <a:xfrm>
            <a:off x="4595071" y="3832692"/>
            <a:ext cx="1796002" cy="793104"/>
          </a:xfrm>
          <a:prstGeom prst="rect">
            <a:avLst/>
          </a:prstGeom>
          <a:noFill/>
          <a:ln w="9525">
            <a:noFill/>
            <a:miter lim="800000"/>
          </a:ln>
        </p:spPr>
        <p:txBody>
          <a:bodyPr wrap="none">
            <a:prstTxWarp prst="textPlain">
              <a:avLst/>
            </a:prstTxWarp>
            <a:spAutoFit/>
          </a:bodyPr>
          <a:lstStyle/>
          <a:p>
            <a:pPr marL="182880" indent="-182880" eaLnBrk="0" hangingPunct="0">
              <a:spcAft>
                <a:spcPct val="10000"/>
              </a:spcAft>
            </a:pPr>
            <a:r>
              <a:rPr kumimoji="1" lang="zh-CN" altLang="en-US" sz="1400" b="1" dirty="0">
                <a:solidFill>
                  <a:srgbClr val="C00000"/>
                </a:solidFill>
                <a:latin typeface="Times New Roman" panose="02020603050405020304" pitchFamily="18" charset="0"/>
                <a:cs typeface="Times New Roman" panose="02020603050405020304" pitchFamily="18" charset="0"/>
              </a:rPr>
              <a:t>提高管理水</a:t>
            </a:r>
            <a:r>
              <a:rPr kumimoji="1" lang="zh-CN" altLang="en-US" sz="1400" b="1" dirty="0" smtClean="0">
                <a:solidFill>
                  <a:srgbClr val="C00000"/>
                </a:solidFill>
                <a:latin typeface="Times New Roman" panose="02020603050405020304" pitchFamily="18" charset="0"/>
                <a:cs typeface="Times New Roman" panose="02020603050405020304" pitchFamily="18" charset="0"/>
              </a:rPr>
              <a:t>平、决</a:t>
            </a:r>
            <a:r>
              <a:rPr kumimoji="1" lang="zh-CN" altLang="en-US" sz="1400" b="1" dirty="0">
                <a:solidFill>
                  <a:srgbClr val="C00000"/>
                </a:solidFill>
                <a:latin typeface="Times New Roman" panose="02020603050405020304" pitchFamily="18" charset="0"/>
                <a:cs typeface="Times New Roman" panose="02020603050405020304" pitchFamily="18" charset="0"/>
              </a:rPr>
              <a:t>策能力</a:t>
            </a:r>
            <a:endParaRPr kumimoji="1" lang="zh-CN" altLang="en-US" sz="1400" b="1" dirty="0">
              <a:solidFill>
                <a:srgbClr val="C00000"/>
              </a:solidFill>
              <a:latin typeface="Times New Roman" panose="02020603050405020304" pitchFamily="18" charset="0"/>
              <a:cs typeface="Times New Roman" panose="02020603050405020304" pitchFamily="18" charset="0"/>
            </a:endParaRPr>
          </a:p>
          <a:p>
            <a:pPr marL="182880" indent="-182880" eaLnBrk="0" hangingPunct="0">
              <a:spcAft>
                <a:spcPct val="10000"/>
              </a:spcAft>
              <a:buFont typeface="Wingdings" panose="05000000000000000000" pitchFamily="2" charset="2"/>
              <a:buChar char="§"/>
            </a:pPr>
            <a:r>
              <a:rPr lang="zh-CN" altLang="en-US" sz="1200" dirty="0" smtClean="0">
                <a:solidFill>
                  <a:srgbClr val="000000"/>
                </a:solidFill>
                <a:latin typeface="Arial Unicode MS" pitchFamily="34" charset="-122"/>
              </a:rPr>
              <a:t>全</a:t>
            </a:r>
            <a:r>
              <a:rPr lang="zh-CN" altLang="en-US" sz="1200" dirty="0">
                <a:solidFill>
                  <a:srgbClr val="000000"/>
                </a:solidFill>
                <a:latin typeface="Arial Unicode MS" pitchFamily="34" charset="-122"/>
              </a:rPr>
              <a:t>面分</a:t>
            </a:r>
            <a:r>
              <a:rPr lang="zh-CN" altLang="en-US" sz="1200" dirty="0" smtClean="0">
                <a:solidFill>
                  <a:srgbClr val="000000"/>
                </a:solidFill>
                <a:latin typeface="Arial Unicode MS" pitchFamily="34" charset="-122"/>
              </a:rPr>
              <a:t>析</a:t>
            </a:r>
            <a:endParaRPr lang="en-US" altLang="zh-CN" sz="1200" dirty="0" smtClean="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smtClean="0">
                <a:solidFill>
                  <a:srgbClr val="000000"/>
                </a:solidFill>
                <a:latin typeface="Arial Unicode MS" pitchFamily="34" charset="-122"/>
              </a:rPr>
              <a:t>深</a:t>
            </a:r>
            <a:r>
              <a:rPr lang="zh-CN" altLang="en-US" sz="1200" dirty="0">
                <a:solidFill>
                  <a:srgbClr val="000000"/>
                </a:solidFill>
                <a:latin typeface="Arial Unicode MS" pitchFamily="34" charset="-122"/>
              </a:rPr>
              <a:t>入洞察</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准确决策</a:t>
            </a:r>
            <a:endParaRPr lang="zh-CN" altLang="en-US" sz="1200" dirty="0">
              <a:solidFill>
                <a:srgbClr val="000000"/>
              </a:solidFill>
              <a:latin typeface="Arial Unicode MS" pitchFamily="34" charset="-122"/>
            </a:endParaRPr>
          </a:p>
        </p:txBody>
      </p:sp>
      <p:sp>
        <p:nvSpPr>
          <p:cNvPr id="40" name="TextBox 6"/>
          <p:cNvSpPr txBox="1">
            <a:spLocks noChangeArrowheads="1"/>
          </p:cNvSpPr>
          <p:nvPr/>
        </p:nvSpPr>
        <p:spPr bwMode="auto">
          <a:xfrm>
            <a:off x="642027" y="3822985"/>
            <a:ext cx="1809344" cy="632291"/>
          </a:xfrm>
          <a:prstGeom prst="rect">
            <a:avLst/>
          </a:prstGeom>
          <a:noFill/>
          <a:ln w="9525">
            <a:noFill/>
            <a:miter lim="800000"/>
          </a:ln>
        </p:spPr>
        <p:txBody>
          <a:bodyPr wrap="none">
            <a:prstTxWarp prst="textPlain">
              <a:avLst/>
            </a:prstTxWarp>
            <a:spAutoFit/>
          </a:bodyPr>
          <a:lstStyle/>
          <a:p>
            <a:pPr marL="182880" indent="-182880">
              <a:spcAft>
                <a:spcPct val="10000"/>
              </a:spcAft>
            </a:pPr>
            <a:r>
              <a:rPr kumimoji="1" lang="zh-CN" altLang="en-US" sz="1400" b="1" dirty="0" smtClean="0">
                <a:solidFill>
                  <a:srgbClr val="C00000"/>
                </a:solidFill>
                <a:latin typeface="Times New Roman" panose="02020603050405020304" pitchFamily="18" charset="0"/>
                <a:cs typeface="Times New Roman" panose="02020603050405020304" pitchFamily="18" charset="0"/>
              </a:rPr>
              <a:t>向教</a:t>
            </a:r>
            <a:r>
              <a:rPr kumimoji="1" lang="zh-CN" altLang="en-US" sz="1400" b="1" dirty="0">
                <a:solidFill>
                  <a:srgbClr val="C00000"/>
                </a:solidFill>
                <a:latin typeface="Times New Roman" panose="02020603050405020304" pitchFamily="18" charset="0"/>
                <a:cs typeface="Times New Roman" panose="02020603050405020304" pitchFamily="18" charset="0"/>
              </a:rPr>
              <a:t>职工、学生提供卓越服务</a:t>
            </a:r>
            <a:endParaRPr kumimoji="1" lang="en-US" altLang="ja-JP" sz="1400" b="1" dirty="0">
              <a:solidFill>
                <a:srgbClr val="C00000"/>
              </a:solidFill>
              <a:latin typeface="Times New Roman" panose="02020603050405020304" pitchFamily="18" charset="0"/>
              <a:cs typeface="Times New Roman" panose="02020603050405020304" pitchFamily="18" charset="0"/>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深入教学、科研、生</a:t>
            </a:r>
            <a:r>
              <a:rPr lang="zh-CN" altLang="en-US" sz="1200" dirty="0" smtClean="0">
                <a:solidFill>
                  <a:srgbClr val="000000"/>
                </a:solidFill>
                <a:latin typeface="Arial Unicode MS" pitchFamily="34" charset="-122"/>
              </a:rPr>
              <a:t>活个领域</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通过新技</a:t>
            </a:r>
            <a:r>
              <a:rPr lang="zh-CN" altLang="en-US" sz="1200" dirty="0" smtClean="0">
                <a:solidFill>
                  <a:srgbClr val="000000"/>
                </a:solidFill>
                <a:latin typeface="Arial Unicode MS" pitchFamily="34" charset="-122"/>
              </a:rPr>
              <a:t>术提供便捷服</a:t>
            </a:r>
            <a:r>
              <a:rPr lang="zh-CN" altLang="en-US" sz="1200" dirty="0">
                <a:solidFill>
                  <a:srgbClr val="000000"/>
                </a:solidFill>
                <a:latin typeface="Arial Unicode MS" pitchFamily="34" charset="-122"/>
              </a:rPr>
              <a:t>务</a:t>
            </a:r>
            <a:endParaRPr lang="zh-CN" altLang="en-US" sz="1200" dirty="0">
              <a:solidFill>
                <a:srgbClr val="000000"/>
              </a:solidFill>
              <a:latin typeface="Arial Unicode MS" pitchFamily="34" charset="-122"/>
            </a:endParaRPr>
          </a:p>
        </p:txBody>
      </p:sp>
      <p:sp>
        <p:nvSpPr>
          <p:cNvPr id="41" name="TextBox 7"/>
          <p:cNvSpPr txBox="1">
            <a:spLocks noChangeArrowheads="1"/>
          </p:cNvSpPr>
          <p:nvPr/>
        </p:nvSpPr>
        <p:spPr bwMode="auto">
          <a:xfrm>
            <a:off x="2587582" y="3825562"/>
            <a:ext cx="1828793" cy="785348"/>
          </a:xfrm>
          <a:prstGeom prst="rect">
            <a:avLst/>
          </a:prstGeom>
          <a:noFill/>
          <a:ln w="9525">
            <a:noFill/>
            <a:miter lim="800000"/>
          </a:ln>
        </p:spPr>
        <p:txBody>
          <a:bodyPr wrap="none">
            <a:prstTxWarp prst="textPlain">
              <a:avLst/>
            </a:prstTxWarp>
            <a:spAutoFit/>
          </a:bodyPr>
          <a:lstStyle/>
          <a:p>
            <a:pPr marL="182880" indent="-182880" eaLnBrk="0" hangingPunct="0">
              <a:spcAft>
                <a:spcPct val="10000"/>
              </a:spcAft>
            </a:pPr>
            <a:r>
              <a:rPr kumimoji="1" lang="zh-CN" altLang="en-US" sz="1400" b="1" dirty="0">
                <a:solidFill>
                  <a:srgbClr val="C00000"/>
                </a:solidFill>
                <a:latin typeface="Times New Roman" panose="02020603050405020304" pitchFamily="18" charset="0"/>
                <a:cs typeface="Times New Roman" panose="02020603050405020304" pitchFamily="18" charset="0"/>
              </a:rPr>
              <a:t>支撑智慧城市的全面建设</a:t>
            </a:r>
            <a:endParaRPr kumimoji="1" lang="zh-CN" altLang="en-US" sz="1400" b="1" dirty="0">
              <a:solidFill>
                <a:srgbClr val="C00000"/>
              </a:solidFill>
              <a:latin typeface="Times New Roman" panose="02020603050405020304" pitchFamily="18" charset="0"/>
              <a:cs typeface="Times New Roman" panose="02020603050405020304" pitchFamily="18" charset="0"/>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节能减排</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环境保护</a:t>
            </a:r>
            <a:endParaRPr lang="zh-CN" altLang="en-US" sz="1200" dirty="0">
              <a:solidFill>
                <a:srgbClr val="000000"/>
              </a:solidFill>
              <a:latin typeface="Arial Unicode MS" pitchFamily="34" charset="-122"/>
            </a:endParaRPr>
          </a:p>
          <a:p>
            <a:pPr marL="182880" indent="-182880" eaLnBrk="0" hangingPunct="0">
              <a:spcAft>
                <a:spcPct val="10000"/>
              </a:spcAft>
              <a:buFont typeface="Wingdings" panose="05000000000000000000" pitchFamily="2" charset="2"/>
              <a:buChar char="§"/>
            </a:pPr>
            <a:r>
              <a:rPr lang="zh-CN" altLang="en-US" sz="1200" dirty="0">
                <a:solidFill>
                  <a:srgbClr val="000000"/>
                </a:solidFill>
                <a:latin typeface="Arial Unicode MS" pitchFamily="34" charset="-122"/>
              </a:rPr>
              <a:t>资源再</a:t>
            </a:r>
            <a:r>
              <a:rPr lang="zh-CN" altLang="en-US" sz="1200" dirty="0" smtClean="0">
                <a:solidFill>
                  <a:srgbClr val="000000"/>
                </a:solidFill>
                <a:latin typeface="Arial Unicode MS" pitchFamily="34" charset="-122"/>
              </a:rPr>
              <a:t>生</a:t>
            </a:r>
            <a:endParaRPr lang="zh-CN" altLang="en-US" sz="1200" dirty="0">
              <a:solidFill>
                <a:srgbClr val="000000"/>
              </a:solidFill>
              <a:latin typeface="Arial Unicode MS" pitchFamily="34" charset="-122"/>
            </a:endParaRPr>
          </a:p>
        </p:txBody>
      </p:sp>
      <p:grpSp>
        <p:nvGrpSpPr>
          <p:cNvPr id="2" name="组合 154"/>
          <p:cNvGrpSpPr/>
          <p:nvPr/>
        </p:nvGrpSpPr>
        <p:grpSpPr>
          <a:xfrm>
            <a:off x="5076056" y="987574"/>
            <a:ext cx="2772308" cy="2628887"/>
            <a:chOff x="3419872" y="771550"/>
            <a:chExt cx="3514216" cy="3528392"/>
          </a:xfrm>
        </p:grpSpPr>
        <p:sp>
          <p:nvSpPr>
            <p:cNvPr id="49" name="圆角矩形 48"/>
            <p:cNvSpPr/>
            <p:nvPr/>
          </p:nvSpPr>
          <p:spPr>
            <a:xfrm>
              <a:off x="3419872" y="771550"/>
              <a:ext cx="3514216" cy="3528392"/>
            </a:xfrm>
            <a:prstGeom prst="roundRect">
              <a:avLst>
                <a:gd name="adj" fmla="val 4519"/>
              </a:avLst>
            </a:prstGeom>
            <a:solidFill>
              <a:schemeClr val="accent6">
                <a:lumMod val="20000"/>
                <a:lumOff val="80000"/>
              </a:schemeClr>
            </a:solidFill>
            <a:ln w="15875" cap="flat" cmpd="sng">
              <a:noFill/>
              <a:prstDash val="solid"/>
              <a:round/>
              <a:headEnd type="none" w="med" len="med"/>
              <a:tailEnd type="none" w="med" len="med"/>
            </a:ln>
            <a:effectLst/>
          </p:spPr>
          <p:txBody>
            <a:bodyPr rtlCol="0" anchor="ctr"/>
            <a:lstStyle/>
            <a:p>
              <a:pPr algn="ctr"/>
              <a:endParaRPr lang="zh-CN" altLang="en-US" sz="1600" kern="0" dirty="0">
                <a:solidFill>
                  <a:sysClr val="windowText" lastClr="000000"/>
                </a:solidFill>
                <a:latin typeface="黑体" panose="02010609060101010101" pitchFamily="49" charset="-122"/>
                <a:ea typeface="黑体" panose="02010609060101010101" pitchFamily="49" charset="-122"/>
              </a:endParaRPr>
            </a:p>
          </p:txBody>
        </p:sp>
        <p:grpSp>
          <p:nvGrpSpPr>
            <p:cNvPr id="3" name="组合 68"/>
            <p:cNvGrpSpPr/>
            <p:nvPr/>
          </p:nvGrpSpPr>
          <p:grpSpPr>
            <a:xfrm>
              <a:off x="3584578" y="2949867"/>
              <a:ext cx="3228712" cy="1234655"/>
              <a:chOff x="5473700" y="3505200"/>
              <a:chExt cx="2921000" cy="901700"/>
            </a:xfrm>
          </p:grpSpPr>
          <p:sp>
            <p:nvSpPr>
              <p:cNvPr id="99" name="椭圆 98"/>
              <p:cNvSpPr/>
              <p:nvPr/>
            </p:nvSpPr>
            <p:spPr bwMode="auto">
              <a:xfrm>
                <a:off x="5473700" y="3505200"/>
                <a:ext cx="2921000" cy="901700"/>
              </a:xfrm>
              <a:prstGeom prst="ellipse">
                <a:avLst/>
              </a:prstGeom>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16200000" scaled="0"/>
              </a:gra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sp>
            <p:nvSpPr>
              <p:cNvPr id="100" name="椭圆 99"/>
              <p:cNvSpPr/>
              <p:nvPr/>
            </p:nvSpPr>
            <p:spPr bwMode="auto">
              <a:xfrm>
                <a:off x="5597123" y="3572827"/>
                <a:ext cx="2687869" cy="766286"/>
              </a:xfrm>
              <a:prstGeom prst="ellipse">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grpSp>
        <p:sp>
          <p:nvSpPr>
            <p:cNvPr id="51" name="圆角矩形 50"/>
            <p:cNvSpPr/>
            <p:nvPr/>
          </p:nvSpPr>
          <p:spPr bwMode="auto">
            <a:xfrm>
              <a:off x="4802273" y="3930125"/>
              <a:ext cx="776047" cy="297809"/>
            </a:xfrm>
            <a:prstGeom prst="roundRect">
              <a:avLst>
                <a:gd name="adj" fmla="val 50000"/>
              </a:avLst>
            </a:prstGeom>
            <a:solidFill>
              <a:schemeClr val="bg1"/>
            </a:solidFill>
            <a:ln w="19050">
              <a:solidFill>
                <a:schemeClr val="accent6">
                  <a:lumMod val="7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pPr>
              <a:endParaRPr lang="zh-CN" altLang="en-US" sz="1100" dirty="0" smtClean="0">
                <a:solidFill>
                  <a:srgbClr val="000000"/>
                </a:solidFill>
                <a:latin typeface="微软雅黑" panose="020B0503020204020204" charset="-122"/>
                <a:ea typeface="微软雅黑" panose="020B0503020204020204" charset="-122"/>
              </a:endParaRPr>
            </a:p>
          </p:txBody>
        </p:sp>
        <p:grpSp>
          <p:nvGrpSpPr>
            <p:cNvPr id="4" name="组合 64"/>
            <p:cNvGrpSpPr/>
            <p:nvPr/>
          </p:nvGrpSpPr>
          <p:grpSpPr>
            <a:xfrm>
              <a:off x="3895977" y="2370215"/>
              <a:ext cx="2609632" cy="1195532"/>
              <a:chOff x="5461000" y="2590800"/>
              <a:chExt cx="2921000" cy="901700"/>
            </a:xfrm>
          </p:grpSpPr>
          <p:sp>
            <p:nvSpPr>
              <p:cNvPr id="97" name="椭圆 96"/>
              <p:cNvSpPr/>
              <p:nvPr/>
            </p:nvSpPr>
            <p:spPr bwMode="auto">
              <a:xfrm>
                <a:off x="5461000" y="2590800"/>
                <a:ext cx="2921000" cy="901700"/>
              </a:xfrm>
              <a:prstGeom prst="ellipse">
                <a:avLst/>
              </a:prstGeom>
              <a:gradFill>
                <a:gsLst>
                  <a:gs pos="0">
                    <a:srgbClr val="FFF200"/>
                  </a:gs>
                  <a:gs pos="45000">
                    <a:srgbClr val="FF7A00"/>
                  </a:gs>
                  <a:gs pos="70000">
                    <a:srgbClr val="FF0300"/>
                  </a:gs>
                  <a:gs pos="100000">
                    <a:srgbClr val="4D0808"/>
                  </a:gs>
                </a:gsLst>
                <a:lin ang="16200000" scaled="0"/>
              </a:gra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sp>
            <p:nvSpPr>
              <p:cNvPr id="98" name="椭圆 97"/>
              <p:cNvSpPr/>
              <p:nvPr/>
            </p:nvSpPr>
            <p:spPr bwMode="auto">
              <a:xfrm>
                <a:off x="5578888" y="2670071"/>
                <a:ext cx="2716604" cy="750556"/>
              </a:xfrm>
              <a:prstGeom prst="ellipse">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grpSp>
        <p:sp>
          <p:nvSpPr>
            <p:cNvPr id="53" name="圆角矩形 52"/>
            <p:cNvSpPr/>
            <p:nvPr/>
          </p:nvSpPr>
          <p:spPr bwMode="auto">
            <a:xfrm>
              <a:off x="4818268" y="3301642"/>
              <a:ext cx="776047" cy="283454"/>
            </a:xfrm>
            <a:prstGeom prst="roundRect">
              <a:avLst>
                <a:gd name="adj" fmla="val 50000"/>
              </a:avLst>
            </a:prstGeom>
            <a:solidFill>
              <a:schemeClr val="bg1"/>
            </a:solidFill>
            <a:ln w="19050">
              <a:solidFill>
                <a:srgbClr val="FFC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pPr>
              <a:endParaRPr lang="zh-CN" altLang="en-US" sz="1100" dirty="0" smtClean="0">
                <a:solidFill>
                  <a:srgbClr val="000000"/>
                </a:solidFill>
                <a:latin typeface="微软雅黑" panose="020B0503020204020204" charset="-122"/>
                <a:ea typeface="微软雅黑" panose="020B0503020204020204" charset="-122"/>
              </a:endParaRPr>
            </a:p>
          </p:txBody>
        </p:sp>
        <p:sp>
          <p:nvSpPr>
            <p:cNvPr id="54" name="圆角矩形 53"/>
            <p:cNvSpPr/>
            <p:nvPr/>
          </p:nvSpPr>
          <p:spPr bwMode="auto">
            <a:xfrm>
              <a:off x="4842003" y="1786026"/>
              <a:ext cx="710294" cy="328249"/>
            </a:xfrm>
            <a:prstGeom prst="roundRect">
              <a:avLst/>
            </a:prstGeom>
            <a:gradFill>
              <a:gsLst>
                <a:gs pos="0">
                  <a:srgbClr val="5E9EFF"/>
                </a:gs>
                <a:gs pos="39999">
                  <a:srgbClr val="85C2FF"/>
                </a:gs>
                <a:gs pos="70000">
                  <a:srgbClr val="C4D6EB"/>
                </a:gs>
                <a:gs pos="100000">
                  <a:srgbClr val="FFEBFA"/>
                </a:gs>
              </a:gsLst>
              <a:lin ang="16200000" scaled="0"/>
            </a:gra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pPr>
              <a:r>
                <a:rPr lang="zh-CN" altLang="en-US" sz="1100" dirty="0" smtClean="0">
                  <a:solidFill>
                    <a:srgbClr val="000000"/>
                  </a:solidFill>
                  <a:latin typeface="微软雅黑" panose="020B0503020204020204" charset="-122"/>
                  <a:ea typeface="微软雅黑" panose="020B0503020204020204" charset="-122"/>
                </a:rPr>
                <a:t>应用层</a:t>
              </a:r>
              <a:endParaRPr lang="zh-CN" altLang="en-US" sz="1100" dirty="0" smtClean="0">
                <a:solidFill>
                  <a:srgbClr val="000000"/>
                </a:solidFill>
                <a:latin typeface="微软雅黑" panose="020B0503020204020204" charset="-122"/>
                <a:ea typeface="微软雅黑" panose="020B0503020204020204" charset="-122"/>
              </a:endParaRPr>
            </a:p>
          </p:txBody>
        </p:sp>
        <p:pic>
          <p:nvPicPr>
            <p:cNvPr id="55" name="Picture 2" descr="F:\PIC\PIC Collection_原始图\890(3).jpg"/>
            <p:cNvPicPr>
              <a:picLocks noChangeAspect="1" noChangeArrowheads="1"/>
            </p:cNvPicPr>
            <p:nvPr/>
          </p:nvPicPr>
          <p:blipFill>
            <a:blip r:embed="rId9" cstate="screen">
              <a:clrChange>
                <a:clrFrom>
                  <a:srgbClr val="FFFFFF"/>
                </a:clrFrom>
                <a:clrTo>
                  <a:srgbClr val="FFFFFF">
                    <a:alpha val="0"/>
                  </a:srgbClr>
                </a:clrTo>
              </a:clrChange>
            </a:blip>
            <a:srcRect/>
            <a:stretch>
              <a:fillRect/>
            </a:stretch>
          </p:blipFill>
          <p:spPr bwMode="auto">
            <a:xfrm>
              <a:off x="5020468" y="2870110"/>
              <a:ext cx="363426" cy="348063"/>
            </a:xfrm>
            <a:prstGeom prst="rect">
              <a:avLst/>
            </a:prstGeom>
            <a:noFill/>
          </p:spPr>
        </p:pic>
        <p:sp>
          <p:nvSpPr>
            <p:cNvPr id="56" name="TextBox 55"/>
            <p:cNvSpPr txBox="1"/>
            <p:nvPr/>
          </p:nvSpPr>
          <p:spPr>
            <a:xfrm>
              <a:off x="4081303" y="2836473"/>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校园网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57" name="TextBox 56"/>
            <p:cNvSpPr txBox="1"/>
            <p:nvPr/>
          </p:nvSpPr>
          <p:spPr>
            <a:xfrm>
              <a:off x="5819840" y="2810407"/>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城域网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pic>
          <p:nvPicPr>
            <p:cNvPr id="58" name="Picture 8" descr="C:\Users\stedart\Pictures\DVD_ART36\Artwork_Imagery\Hardware Photos\OEM HW\COMPUTERS - PC\Windows Vista Laptops\Samsung X360 2.png"/>
            <p:cNvPicPr>
              <a:picLocks noChangeAspect="1" noChangeArrowheads="1"/>
            </p:cNvPicPr>
            <p:nvPr/>
          </p:nvPicPr>
          <p:blipFill>
            <a:blip r:embed="rId10" cstate="email"/>
            <a:stretch>
              <a:fillRect/>
            </a:stretch>
          </p:blipFill>
          <p:spPr bwMode="auto">
            <a:xfrm>
              <a:off x="4003600" y="3560854"/>
              <a:ext cx="290490" cy="29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24"/>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6176772" y="3390763"/>
              <a:ext cx="302960" cy="394345"/>
            </a:xfrm>
            <a:prstGeom prst="rect">
              <a:avLst/>
            </a:prstGeom>
            <a:noFill/>
            <a:ln w="9525">
              <a:noFill/>
              <a:miter lim="800000"/>
              <a:headEnd/>
              <a:tailEnd/>
            </a:ln>
          </p:spPr>
        </p:pic>
        <p:pic>
          <p:nvPicPr>
            <p:cNvPr id="60" name="Picture 8" descr="F:\PIC\16：10_PPT_pic\ICOS\iPad-icon.png"/>
            <p:cNvPicPr>
              <a:picLocks noChangeAspect="1" noChangeArrowheads="1"/>
            </p:cNvPicPr>
            <p:nvPr/>
          </p:nvPicPr>
          <p:blipFill>
            <a:blip r:embed="rId12" cstate="print"/>
            <a:srcRect/>
            <a:stretch>
              <a:fillRect/>
            </a:stretch>
          </p:blipFill>
          <p:spPr bwMode="auto">
            <a:xfrm>
              <a:off x="4562416" y="3560854"/>
              <a:ext cx="269696" cy="345052"/>
            </a:xfrm>
            <a:prstGeom prst="rect">
              <a:avLst/>
            </a:prstGeom>
            <a:noFill/>
          </p:spPr>
        </p:pic>
        <p:pic>
          <p:nvPicPr>
            <p:cNvPr id="61" name="Picture 49" descr="红外防水彩色摄像机"/>
            <p:cNvPicPr>
              <a:picLocks noChangeAspect="1" noChangeArrowheads="1"/>
            </p:cNvPicPr>
            <p:nvPr/>
          </p:nvPicPr>
          <p:blipFill>
            <a:blip r:embed="rId13" cstate="print"/>
            <a:srcRect/>
            <a:stretch>
              <a:fillRect/>
            </a:stretch>
          </p:blipFill>
          <p:spPr bwMode="auto">
            <a:xfrm>
              <a:off x="5680047" y="3674249"/>
              <a:ext cx="315080" cy="246466"/>
            </a:xfrm>
            <a:prstGeom prst="rect">
              <a:avLst/>
            </a:prstGeom>
            <a:noFill/>
            <a:ln w="9525">
              <a:noFill/>
              <a:miter lim="800000"/>
              <a:headEnd/>
              <a:tailEnd/>
            </a:ln>
          </p:spPr>
        </p:pic>
        <p:sp>
          <p:nvSpPr>
            <p:cNvPr id="62" name="矩形 61"/>
            <p:cNvSpPr/>
            <p:nvPr/>
          </p:nvSpPr>
          <p:spPr>
            <a:xfrm>
              <a:off x="5026785" y="3965915"/>
              <a:ext cx="361327" cy="226789"/>
            </a:xfrm>
            <a:prstGeom prst="rect">
              <a:avLst/>
            </a:prstGeom>
          </p:spPr>
          <p:txBody>
            <a:bodyPr wrap="none">
              <a:prstTxWarp prst="textPlain">
                <a:avLst/>
              </a:prstTxWarp>
              <a:spAutoFit/>
            </a:bodyPr>
            <a:lstStyle/>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感知层</a:t>
              </a:r>
              <a:endParaRPr lang="en-US" altLang="zh-CN" sz="1600" dirty="0" smtClean="0">
                <a:solidFill>
                  <a:srgbClr val="000000"/>
                </a:solidFill>
                <a:latin typeface="微软雅黑" panose="020B0503020204020204" charset="-122"/>
                <a:ea typeface="微软雅黑" panose="020B0503020204020204" charset="-122"/>
              </a:endParaRPr>
            </a:p>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（物联网）</a:t>
              </a:r>
              <a:endParaRPr lang="zh-CN" altLang="en-US" sz="1600" dirty="0" smtClean="0">
                <a:solidFill>
                  <a:srgbClr val="000000"/>
                </a:solidFill>
                <a:latin typeface="微软雅黑" panose="020B0503020204020204" charset="-122"/>
                <a:ea typeface="微软雅黑" panose="020B0503020204020204" charset="-122"/>
              </a:endParaRPr>
            </a:p>
          </p:txBody>
        </p:sp>
        <p:sp>
          <p:nvSpPr>
            <p:cNvPr id="63" name="矩形 62"/>
            <p:cNvSpPr/>
            <p:nvPr/>
          </p:nvSpPr>
          <p:spPr>
            <a:xfrm>
              <a:off x="4927051" y="3323619"/>
              <a:ext cx="547240" cy="226789"/>
            </a:xfrm>
            <a:prstGeom prst="rect">
              <a:avLst/>
            </a:prstGeom>
          </p:spPr>
          <p:txBody>
            <a:bodyPr wrap="none">
              <a:prstTxWarp prst="textPlain">
                <a:avLst/>
              </a:prstTxWarp>
              <a:spAutoFit/>
            </a:bodyPr>
            <a:lstStyle/>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网络层</a:t>
              </a:r>
              <a:endParaRPr lang="en-US" altLang="zh-CN" sz="1600" dirty="0" smtClean="0">
                <a:solidFill>
                  <a:srgbClr val="000000"/>
                </a:solidFill>
                <a:latin typeface="微软雅黑" panose="020B0503020204020204" charset="-122"/>
                <a:ea typeface="微软雅黑" panose="020B0503020204020204" charset="-122"/>
              </a:endParaRPr>
            </a:p>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（宽带、无线）</a:t>
              </a:r>
              <a:endParaRPr lang="zh-CN" altLang="en-US" sz="1600" dirty="0" smtClean="0">
                <a:solidFill>
                  <a:srgbClr val="000000"/>
                </a:solidFill>
                <a:latin typeface="微软雅黑" panose="020B0503020204020204" charset="-122"/>
                <a:ea typeface="微软雅黑" panose="020B0503020204020204" charset="-122"/>
              </a:endParaRPr>
            </a:p>
          </p:txBody>
        </p:sp>
        <p:grpSp>
          <p:nvGrpSpPr>
            <p:cNvPr id="5" name="组合 81"/>
            <p:cNvGrpSpPr/>
            <p:nvPr/>
          </p:nvGrpSpPr>
          <p:grpSpPr>
            <a:xfrm>
              <a:off x="3925898" y="1576423"/>
              <a:ext cx="2545715" cy="1299868"/>
              <a:chOff x="5461000" y="1892300"/>
              <a:chExt cx="2921000" cy="901700"/>
            </a:xfrm>
          </p:grpSpPr>
          <p:sp>
            <p:nvSpPr>
              <p:cNvPr id="95" name="椭圆 94"/>
              <p:cNvSpPr/>
              <p:nvPr/>
            </p:nvSpPr>
            <p:spPr bwMode="auto">
              <a:xfrm>
                <a:off x="5461000" y="1892300"/>
                <a:ext cx="2921000" cy="901700"/>
              </a:xfrm>
              <a:prstGeom prst="ellipse">
                <a:avLst/>
              </a:prstGeom>
              <a:gradFill>
                <a:gsLst>
                  <a:gs pos="0">
                    <a:srgbClr val="CCCCFF"/>
                  </a:gs>
                  <a:gs pos="17999">
                    <a:srgbClr val="99CCFF"/>
                  </a:gs>
                  <a:gs pos="36000">
                    <a:srgbClr val="9966FF"/>
                  </a:gs>
                  <a:gs pos="61000">
                    <a:srgbClr val="CC99FF"/>
                  </a:gs>
                  <a:gs pos="82001">
                    <a:srgbClr val="99CCFF"/>
                  </a:gs>
                  <a:gs pos="100000">
                    <a:srgbClr val="CCCCFF"/>
                  </a:gs>
                </a:gsLst>
                <a:lin ang="16200000" scaled="0"/>
              </a:gra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sp>
            <p:nvSpPr>
              <p:cNvPr id="96" name="椭圆 95"/>
              <p:cNvSpPr/>
              <p:nvPr/>
            </p:nvSpPr>
            <p:spPr bwMode="auto">
              <a:xfrm>
                <a:off x="5564909" y="1965165"/>
                <a:ext cx="2713182" cy="737755"/>
              </a:xfrm>
              <a:prstGeom prst="ellipse">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grpSp>
        <p:sp>
          <p:nvSpPr>
            <p:cNvPr id="65" name="圆角矩形 64"/>
            <p:cNvSpPr/>
            <p:nvPr/>
          </p:nvSpPr>
          <p:spPr bwMode="auto">
            <a:xfrm>
              <a:off x="4817593" y="2595493"/>
              <a:ext cx="776047" cy="283454"/>
            </a:xfrm>
            <a:prstGeom prst="roundRect">
              <a:avLst>
                <a:gd name="adj" fmla="val 50000"/>
              </a:avLst>
            </a:prstGeom>
            <a:solidFill>
              <a:schemeClr val="bg1"/>
            </a:solidFill>
            <a:ln w="19050">
              <a:solidFill>
                <a:srgbClr val="99CC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pPr>
              <a:endParaRPr lang="zh-CN" altLang="en-US" sz="1100" dirty="0" smtClean="0">
                <a:solidFill>
                  <a:srgbClr val="000000"/>
                </a:solidFill>
                <a:latin typeface="微软雅黑" panose="020B0503020204020204" charset="-122"/>
                <a:ea typeface="微软雅黑" panose="020B0503020204020204" charset="-122"/>
              </a:endParaRPr>
            </a:p>
          </p:txBody>
        </p:sp>
        <p:sp>
          <p:nvSpPr>
            <p:cNvPr id="66" name="矩形 65"/>
            <p:cNvSpPr/>
            <p:nvPr/>
          </p:nvSpPr>
          <p:spPr>
            <a:xfrm>
              <a:off x="4927052" y="2622985"/>
              <a:ext cx="558599" cy="226789"/>
            </a:xfrm>
            <a:prstGeom prst="rect">
              <a:avLst/>
            </a:prstGeom>
          </p:spPr>
          <p:txBody>
            <a:bodyPr wrap="none">
              <a:prstTxWarp prst="textPlain">
                <a:avLst/>
              </a:prstTxWarp>
              <a:spAutoFit/>
            </a:bodyPr>
            <a:lstStyle/>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智能层</a:t>
              </a:r>
              <a:endParaRPr lang="en-US" altLang="zh-CN" sz="1600" dirty="0" smtClean="0">
                <a:solidFill>
                  <a:srgbClr val="000000"/>
                </a:solidFill>
                <a:latin typeface="微软雅黑" panose="020B0503020204020204" charset="-122"/>
                <a:ea typeface="微软雅黑" panose="020B0503020204020204" charset="-122"/>
              </a:endParaRPr>
            </a:p>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（云计算、大数据）</a:t>
              </a:r>
              <a:endParaRPr lang="zh-CN" altLang="en-US" sz="1600" dirty="0" smtClean="0">
                <a:solidFill>
                  <a:srgbClr val="000000"/>
                </a:solidFill>
                <a:latin typeface="微软雅黑" panose="020B0503020204020204" charset="-122"/>
                <a:ea typeface="微软雅黑" panose="020B0503020204020204" charset="-122"/>
              </a:endParaRPr>
            </a:p>
          </p:txBody>
        </p:sp>
        <p:grpSp>
          <p:nvGrpSpPr>
            <p:cNvPr id="6" name="组合 65"/>
            <p:cNvGrpSpPr/>
            <p:nvPr/>
          </p:nvGrpSpPr>
          <p:grpSpPr>
            <a:xfrm>
              <a:off x="3498968" y="843558"/>
              <a:ext cx="3384376" cy="1299868"/>
              <a:chOff x="5461000" y="1892300"/>
              <a:chExt cx="2921000" cy="901700"/>
            </a:xfrm>
          </p:grpSpPr>
          <p:sp>
            <p:nvSpPr>
              <p:cNvPr id="93" name="椭圆 92"/>
              <p:cNvSpPr/>
              <p:nvPr/>
            </p:nvSpPr>
            <p:spPr bwMode="auto">
              <a:xfrm>
                <a:off x="5461000" y="1892300"/>
                <a:ext cx="2921000" cy="901700"/>
              </a:xfrm>
              <a:prstGeom prst="ellipse">
                <a:avLst/>
              </a:prstGeom>
              <a:gradFill>
                <a:gsLst>
                  <a:gs pos="0">
                    <a:srgbClr val="00B050"/>
                  </a:gs>
                  <a:gs pos="17999">
                    <a:srgbClr val="00B0F0"/>
                  </a:gs>
                  <a:gs pos="36000">
                    <a:schemeClr val="accent5">
                      <a:lumMod val="75000"/>
                    </a:schemeClr>
                  </a:gs>
                  <a:gs pos="61000">
                    <a:schemeClr val="accent6">
                      <a:lumMod val="40000"/>
                      <a:lumOff val="60000"/>
                    </a:schemeClr>
                  </a:gs>
                  <a:gs pos="82001">
                    <a:schemeClr val="accent6">
                      <a:lumMod val="75000"/>
                    </a:schemeClr>
                  </a:gs>
                  <a:gs pos="100000">
                    <a:schemeClr val="bg2">
                      <a:lumMod val="20000"/>
                      <a:lumOff val="80000"/>
                    </a:schemeClr>
                  </a:gs>
                </a:gsLst>
                <a:lin ang="16200000" scaled="0"/>
              </a:gra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sp>
            <p:nvSpPr>
              <p:cNvPr id="94" name="椭圆 93"/>
              <p:cNvSpPr/>
              <p:nvPr/>
            </p:nvSpPr>
            <p:spPr bwMode="auto">
              <a:xfrm>
                <a:off x="5564909" y="1965165"/>
                <a:ext cx="2713182" cy="737755"/>
              </a:xfrm>
              <a:prstGeom prst="ellipse">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grpSp>
        <p:sp>
          <p:nvSpPr>
            <p:cNvPr id="68" name="TextBox 67"/>
            <p:cNvSpPr txBox="1"/>
            <p:nvPr/>
          </p:nvSpPr>
          <p:spPr>
            <a:xfrm>
              <a:off x="4581355" y="987574"/>
              <a:ext cx="803042"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数字图书馆</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69" name="TextBox 68"/>
            <p:cNvSpPr txBox="1"/>
            <p:nvPr/>
          </p:nvSpPr>
          <p:spPr>
            <a:xfrm>
              <a:off x="5339099" y="987574"/>
              <a:ext cx="689251"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视频监控</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0" name="TextBox 69"/>
            <p:cNvSpPr txBox="1"/>
            <p:nvPr/>
          </p:nvSpPr>
          <p:spPr>
            <a:xfrm>
              <a:off x="3995937" y="1131590"/>
              <a:ext cx="689251"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互动教学</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1" name="TextBox 70"/>
            <p:cNvSpPr txBox="1"/>
            <p:nvPr/>
          </p:nvSpPr>
          <p:spPr>
            <a:xfrm>
              <a:off x="3785841" y="1550041"/>
              <a:ext cx="689251" cy="268506"/>
            </a:xfrm>
            <a:prstGeom prst="rect">
              <a:avLst/>
            </a:prstGeom>
            <a:noFill/>
          </p:spPr>
          <p:txBody>
            <a:bodyPr wrap="none" rtlCol="0">
              <a:spAutoFit/>
              <a:scene3d>
                <a:camera prst="orthographicFront"/>
                <a:lightRig rig="threePt" dir="t"/>
              </a:scene3d>
              <a:sp3d extrusionH="57150">
                <a:bevelT w="38100" h="38100"/>
              </a:sp3d>
            </a:bodyPr>
            <a:lstStyle/>
            <a:p>
              <a:pPr algn="ctr"/>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智能楼宇</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2" name="TextBox 71"/>
            <p:cNvSpPr txBox="1"/>
            <p:nvPr/>
          </p:nvSpPr>
          <p:spPr>
            <a:xfrm>
              <a:off x="6033424" y="1333438"/>
              <a:ext cx="803042"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虚拟实验室</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3" name="TextBox 72"/>
            <p:cNvSpPr txBox="1"/>
            <p:nvPr/>
          </p:nvSpPr>
          <p:spPr>
            <a:xfrm>
              <a:off x="4120982" y="1708234"/>
              <a:ext cx="689251"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智慧节能</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4" name="TextBox 73"/>
            <p:cNvSpPr txBox="1"/>
            <p:nvPr/>
          </p:nvSpPr>
          <p:spPr>
            <a:xfrm>
              <a:off x="5599412" y="1707654"/>
              <a:ext cx="803042" cy="268506"/>
            </a:xfrm>
            <a:prstGeom prst="rect">
              <a:avLst/>
            </a:prstGeom>
            <a:noFill/>
          </p:spPr>
          <p:txBody>
            <a:bodyPr wrap="none" rtlCol="0">
              <a:spAutoFit/>
              <a:scene3d>
                <a:camera prst="orthographicFront"/>
                <a:lightRig rig="threePt" dir="t"/>
              </a:scene3d>
              <a:sp3d extrusionH="57150">
                <a:bevelT w="38100" h="38100"/>
              </a:sp3d>
            </a:bodyPr>
            <a:lstStyle/>
            <a:p>
              <a:pPr algn="ctr"/>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校长仪表盘</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grpSp>
          <p:nvGrpSpPr>
            <p:cNvPr id="7" name="组合 139"/>
            <p:cNvGrpSpPr/>
            <p:nvPr/>
          </p:nvGrpSpPr>
          <p:grpSpPr>
            <a:xfrm>
              <a:off x="4578028" y="2261544"/>
              <a:ext cx="1257234" cy="349729"/>
              <a:chOff x="6173525" y="1870126"/>
              <a:chExt cx="1366806" cy="429907"/>
            </a:xfrm>
          </p:grpSpPr>
          <p:pic>
            <p:nvPicPr>
              <p:cNvPr id="91" name="Picture 33" descr="vblock 4 blocks new1_image.png"/>
              <p:cNvPicPr>
                <a:picLocks noChangeAspect="1"/>
              </p:cNvPicPr>
              <p:nvPr/>
            </p:nvPicPr>
            <p:blipFill>
              <a:blip r:embed="rId14" cstate="print"/>
              <a:srcRect r="29" b="27"/>
              <a:stretch>
                <a:fillRect/>
              </a:stretch>
            </p:blipFill>
            <p:spPr bwMode="auto">
              <a:xfrm>
                <a:off x="6173525" y="1881578"/>
                <a:ext cx="683220" cy="418455"/>
              </a:xfrm>
              <a:prstGeom prst="rect">
                <a:avLst/>
              </a:prstGeom>
              <a:noFill/>
              <a:ln w="9525">
                <a:noFill/>
                <a:miter lim="800000"/>
                <a:headEnd/>
                <a:tailEnd/>
              </a:ln>
              <a:effectLst>
                <a:outerShdw dist="38100" dir="2700000" rotWithShape="0">
                  <a:srgbClr val="808080">
                    <a:alpha val="42998"/>
                  </a:srgbClr>
                </a:outerShdw>
              </a:effectLst>
            </p:spPr>
          </p:pic>
          <p:pic>
            <p:nvPicPr>
              <p:cNvPr id="92" name="Picture 33" descr="vblock 4 blocks new1_image.png"/>
              <p:cNvPicPr preferRelativeResize="0"/>
              <p:nvPr/>
            </p:nvPicPr>
            <p:blipFill>
              <a:blip r:embed="rId14" cstate="print"/>
              <a:srcRect r="29" b="27"/>
              <a:stretch>
                <a:fillRect/>
              </a:stretch>
            </p:blipFill>
            <p:spPr bwMode="auto">
              <a:xfrm flipH="1">
                <a:off x="6856331" y="1870126"/>
                <a:ext cx="684000" cy="416421"/>
              </a:xfrm>
              <a:prstGeom prst="rect">
                <a:avLst/>
              </a:prstGeom>
              <a:noFill/>
              <a:ln w="9525">
                <a:noFill/>
                <a:miter lim="800000"/>
                <a:headEnd/>
                <a:tailEnd/>
              </a:ln>
              <a:effectLst>
                <a:outerShdw dist="38100" dir="2700000" rotWithShape="0">
                  <a:srgbClr val="808080">
                    <a:alpha val="42998"/>
                  </a:srgbClr>
                </a:outerShdw>
              </a:effectLst>
            </p:spPr>
          </p:pic>
        </p:grpSp>
        <p:sp>
          <p:nvSpPr>
            <p:cNvPr id="76" name="TextBox 75"/>
            <p:cNvSpPr txBox="1"/>
            <p:nvPr/>
          </p:nvSpPr>
          <p:spPr>
            <a:xfrm>
              <a:off x="4095610" y="2147592"/>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私有云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7" name="TextBox 76"/>
            <p:cNvSpPr txBox="1"/>
            <p:nvPr/>
          </p:nvSpPr>
          <p:spPr>
            <a:xfrm>
              <a:off x="5647874" y="2147592"/>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公有云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8" name="TextBox 77"/>
            <p:cNvSpPr txBox="1"/>
            <p:nvPr/>
          </p:nvSpPr>
          <p:spPr>
            <a:xfrm>
              <a:off x="6003133" y="1519982"/>
              <a:ext cx="689251"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网络监考</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79" name="圆角矩形 78"/>
            <p:cNvSpPr/>
            <p:nvPr/>
          </p:nvSpPr>
          <p:spPr bwMode="auto">
            <a:xfrm>
              <a:off x="4802541" y="1864106"/>
              <a:ext cx="776047" cy="283454"/>
            </a:xfrm>
            <a:prstGeom prst="roundRect">
              <a:avLst>
                <a:gd name="adj" fmla="val 50000"/>
              </a:avLst>
            </a:prstGeom>
            <a:solidFill>
              <a:schemeClr val="bg1"/>
            </a:solidFill>
            <a:ln w="19050">
              <a:solidFill>
                <a:srgbClr val="00B05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pPr>
              <a:endParaRPr lang="zh-CN" altLang="en-US" sz="1100" dirty="0" smtClean="0">
                <a:solidFill>
                  <a:srgbClr val="000000"/>
                </a:solidFill>
                <a:latin typeface="微软雅黑" panose="020B0503020204020204" charset="-122"/>
                <a:ea typeface="微软雅黑" panose="020B0503020204020204" charset="-122"/>
              </a:endParaRPr>
            </a:p>
          </p:txBody>
        </p:sp>
        <p:sp>
          <p:nvSpPr>
            <p:cNvPr id="80" name="矩形 79"/>
            <p:cNvSpPr/>
            <p:nvPr/>
          </p:nvSpPr>
          <p:spPr>
            <a:xfrm>
              <a:off x="4910752" y="1885923"/>
              <a:ext cx="512653" cy="226789"/>
            </a:xfrm>
            <a:prstGeom prst="rect">
              <a:avLst/>
            </a:prstGeom>
          </p:spPr>
          <p:txBody>
            <a:bodyPr wrap="none">
              <a:prstTxWarp prst="textPlain">
                <a:avLst/>
              </a:prstTxWarp>
              <a:spAutoFit/>
            </a:bodyPr>
            <a:lstStyle/>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应用层</a:t>
              </a:r>
              <a:endParaRPr lang="en-US" altLang="zh-CN" sz="1600" dirty="0" smtClean="0">
                <a:solidFill>
                  <a:srgbClr val="000000"/>
                </a:solidFill>
                <a:latin typeface="微软雅黑" panose="020B0503020204020204" charset="-122"/>
                <a:ea typeface="微软雅黑" panose="020B0503020204020204" charset="-122"/>
              </a:endParaRPr>
            </a:p>
            <a:p>
              <a:pPr algn="ctr">
                <a:buClr>
                  <a:srgbClr val="CC9900"/>
                </a:buClr>
              </a:pPr>
              <a:r>
                <a:rPr lang="zh-CN" altLang="en-US" sz="1600" dirty="0" smtClean="0">
                  <a:solidFill>
                    <a:srgbClr val="000000"/>
                  </a:solidFill>
                  <a:latin typeface="微软雅黑" panose="020B0503020204020204" charset="-122"/>
                  <a:ea typeface="微软雅黑" panose="020B0503020204020204" charset="-122"/>
                </a:rPr>
                <a:t>（管理、资源）</a:t>
              </a:r>
              <a:endParaRPr lang="zh-CN" altLang="en-US" sz="1600" dirty="0" smtClean="0">
                <a:solidFill>
                  <a:srgbClr val="000000"/>
                </a:solidFill>
                <a:latin typeface="微软雅黑" panose="020B0503020204020204" charset="-122"/>
                <a:ea typeface="微软雅黑" panose="020B0503020204020204" charset="-122"/>
              </a:endParaRPr>
            </a:p>
          </p:txBody>
        </p:sp>
        <p:sp>
          <p:nvSpPr>
            <p:cNvPr id="81" name="TextBox 80"/>
            <p:cNvSpPr txBox="1"/>
            <p:nvPr/>
          </p:nvSpPr>
          <p:spPr>
            <a:xfrm>
              <a:off x="4329665" y="3176657"/>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教学网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2" name="TextBox 81"/>
            <p:cNvSpPr txBox="1"/>
            <p:nvPr/>
          </p:nvSpPr>
          <p:spPr>
            <a:xfrm>
              <a:off x="5509386" y="3152879"/>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监控网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3" name="TextBox 82"/>
            <p:cNvSpPr txBox="1"/>
            <p:nvPr/>
          </p:nvSpPr>
          <p:spPr>
            <a:xfrm>
              <a:off x="4267575" y="3006564"/>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广播网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4" name="TextBox 83"/>
            <p:cNvSpPr txBox="1"/>
            <p:nvPr/>
          </p:nvSpPr>
          <p:spPr>
            <a:xfrm>
              <a:off x="5633568" y="2982787"/>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电视网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5" name="TextBox 84"/>
            <p:cNvSpPr txBox="1"/>
            <p:nvPr/>
          </p:nvSpPr>
          <p:spPr>
            <a:xfrm>
              <a:off x="4932040" y="2138574"/>
              <a:ext cx="672995" cy="309814"/>
            </a:xfrm>
            <a:prstGeom prst="rect">
              <a:avLst/>
            </a:prstGeom>
            <a:noFill/>
          </p:spPr>
          <p:txBody>
            <a:bodyPr wrap="none" rtlCol="0">
              <a:spAutoFit/>
              <a:scene3d>
                <a:camera prst="orthographicFront"/>
                <a:lightRig rig="threePt" dir="t"/>
              </a:scene3d>
              <a:sp3d extrusionH="57150">
                <a:bevelT w="38100" h="38100"/>
              </a:sp3d>
            </a:bodyPr>
            <a:lstStyle/>
            <a:p>
              <a:r>
                <a:rPr lang="zh-CN" altLang="en-US" sz="9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混合云</a:t>
              </a:r>
              <a:endParaRPr lang="zh-CN" altLang="en-US" sz="9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6" name="TextBox 85"/>
            <p:cNvSpPr txBox="1"/>
            <p:nvPr/>
          </p:nvSpPr>
          <p:spPr>
            <a:xfrm>
              <a:off x="3693729" y="1326350"/>
              <a:ext cx="689251" cy="268506"/>
            </a:xfrm>
            <a:prstGeom prst="rect">
              <a:avLst/>
            </a:prstGeom>
            <a:noFill/>
          </p:spPr>
          <p:txBody>
            <a:bodyPr wrap="none" rtlCol="0">
              <a:spAutoFit/>
              <a:scene3d>
                <a:camera prst="orthographicFront"/>
                <a:lightRig rig="threePt" dir="t"/>
              </a:scene3d>
              <a:sp3d extrusionH="57150">
                <a:bevelT w="38100" h="38100"/>
              </a:sp3d>
            </a:bodyPr>
            <a:lstStyle/>
            <a:p>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虚拟实训</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7" name="TextBox 86"/>
            <p:cNvSpPr txBox="1"/>
            <p:nvPr/>
          </p:nvSpPr>
          <p:spPr>
            <a:xfrm>
              <a:off x="5749029" y="1131590"/>
              <a:ext cx="689251" cy="268506"/>
            </a:xfrm>
            <a:prstGeom prst="rect">
              <a:avLst/>
            </a:prstGeom>
            <a:noFill/>
          </p:spPr>
          <p:txBody>
            <a:bodyPr wrap="none" rtlCol="0">
              <a:spAutoFit/>
              <a:scene3d>
                <a:camera prst="orthographicFront"/>
                <a:lightRig rig="threePt" dir="t"/>
              </a:scene3d>
              <a:sp3d extrusionH="57150">
                <a:bevelT w="38100" h="38100"/>
              </a:sp3d>
            </a:bodyPr>
            <a:lstStyle/>
            <a:p>
              <a:pPr algn="ctr"/>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智慧生活</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88" name="椭圆 87"/>
            <p:cNvSpPr/>
            <p:nvPr/>
          </p:nvSpPr>
          <p:spPr bwMode="auto">
            <a:xfrm>
              <a:off x="4442160" y="1203598"/>
              <a:ext cx="1584176" cy="504057"/>
            </a:xfrm>
            <a:prstGeom prst="ellipse">
              <a:avLst/>
            </a:prstGeom>
            <a:gradFill flip="none" rotWithShape="1">
              <a:gsLst>
                <a:gs pos="0">
                  <a:schemeClr val="bg1"/>
                </a:gs>
                <a:gs pos="50000">
                  <a:schemeClr val="accent1">
                    <a:lumMod val="40000"/>
                    <a:lumOff val="60000"/>
                  </a:schemeClr>
                </a:gs>
                <a:gs pos="100000">
                  <a:schemeClr val="bg1">
                    <a:lumMod val="95000"/>
                  </a:schemeClr>
                </a:gs>
              </a:gsLst>
              <a:path path="shape">
                <a:fillToRect l="50000" t="50000" r="50000" b="50000"/>
              </a:path>
              <a:tileRect/>
            </a:gra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Arial" panose="020B0604020202020204" pitchFamily="34" charset="0"/>
                <a:ea typeface="宋体" panose="02010600030101010101" pitchFamily="2" charset="-122"/>
              </a:endParaRPr>
            </a:p>
          </p:txBody>
        </p:sp>
        <p:sp>
          <p:nvSpPr>
            <p:cNvPr id="89" name="TextBox 88"/>
            <p:cNvSpPr txBox="1"/>
            <p:nvPr/>
          </p:nvSpPr>
          <p:spPr>
            <a:xfrm>
              <a:off x="4807326" y="1347614"/>
              <a:ext cx="803042" cy="268506"/>
            </a:xfrm>
            <a:prstGeom prst="rect">
              <a:avLst/>
            </a:prstGeom>
            <a:noFill/>
          </p:spPr>
          <p:txBody>
            <a:bodyPr wrap="none" rtlCol="0">
              <a:spAutoFit/>
              <a:scene3d>
                <a:camera prst="orthographicFront"/>
                <a:lightRig rig="threePt" dir="t"/>
              </a:scene3d>
              <a:sp3d extrusionH="57150">
                <a:bevelT w="38100" h="38100"/>
              </a:sp3d>
            </a:bodyPr>
            <a:lstStyle/>
            <a:p>
              <a:pPr algn="ctr"/>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智能教育卡</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sp>
          <p:nvSpPr>
            <p:cNvPr id="90" name="TextBox 89"/>
            <p:cNvSpPr txBox="1"/>
            <p:nvPr/>
          </p:nvSpPr>
          <p:spPr>
            <a:xfrm>
              <a:off x="4793149" y="1663998"/>
              <a:ext cx="803042" cy="268506"/>
            </a:xfrm>
            <a:prstGeom prst="rect">
              <a:avLst/>
            </a:prstGeom>
            <a:noFill/>
          </p:spPr>
          <p:txBody>
            <a:bodyPr wrap="none" rtlCol="0">
              <a:spAutoFit/>
              <a:scene3d>
                <a:camera prst="orthographicFront"/>
                <a:lightRig rig="threePt" dir="t"/>
              </a:scene3d>
              <a:sp3d extrusionH="57150">
                <a:bevelT w="38100" h="38100"/>
              </a:sp3d>
            </a:bodyPr>
            <a:lstStyle/>
            <a:p>
              <a:pPr algn="ctr"/>
              <a:r>
                <a:rPr lang="zh-CN" altLang="en-US" sz="700" b="1" dirty="0" smtClean="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rPr>
                <a:t>精细化运营</a:t>
              </a:r>
              <a:endParaRPr lang="zh-CN" altLang="en-US" sz="700" b="1" dirty="0">
                <a:ln w="1905"/>
                <a:gradFill>
                  <a:gsLst>
                    <a:gs pos="0">
                      <a:srgbClr val="E7B98A">
                        <a:shade val="20000"/>
                        <a:satMod val="200000"/>
                      </a:srgbClr>
                    </a:gs>
                    <a:gs pos="78000">
                      <a:srgbClr val="E7B98A">
                        <a:tint val="90000"/>
                        <a:shade val="89000"/>
                        <a:satMod val="220000"/>
                      </a:srgbClr>
                    </a:gs>
                    <a:gs pos="100000">
                      <a:srgbClr val="E7B98A">
                        <a:tint val="12000"/>
                        <a:satMod val="255000"/>
                      </a:srgbClr>
                    </a:gs>
                  </a:gsLst>
                  <a:lin ang="5400000"/>
                </a:gradFill>
                <a:effectLst>
                  <a:innerShdw blurRad="69850" dist="43180" dir="5400000">
                    <a:srgbClr val="000000">
                      <a:alpha val="65000"/>
                    </a:srgbClr>
                  </a:innerShdw>
                </a:effectLst>
                <a:latin typeface="微软雅黑" panose="020B0503020204020204" charset="-122"/>
                <a:ea typeface="微软雅黑" panose="020B0503020204020204" charset="-122"/>
              </a:endParaRPr>
            </a:p>
          </p:txBody>
        </p:sp>
      </p:grpSp>
    </p:spTree>
  </p:cSld>
  <p:clrMapOvr>
    <a:masterClrMapping/>
  </p:clrMapOvr>
  <p:transition advClick="0" advTm="8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prstGeom prst="rect">
            <a:avLst/>
          </a:prstGeom>
        </p:spPr>
        <p:txBody>
          <a:bodyPr/>
          <a:lstStyle/>
          <a:p>
            <a:r>
              <a:rPr lang="zh-CN" altLang="en-US" dirty="0" smtClean="0"/>
              <a:t>智慧教育的信息化架构全景</a:t>
            </a:r>
            <a:endParaRPr lang="zh-CN" altLang="en-US" dirty="0"/>
          </a:p>
        </p:txBody>
      </p:sp>
      <p:sp>
        <p:nvSpPr>
          <p:cNvPr id="3" name="椭圆 2"/>
          <p:cNvSpPr>
            <a:spLocks noChangeAspect="1"/>
          </p:cNvSpPr>
          <p:nvPr/>
        </p:nvSpPr>
        <p:spPr bwMode="auto">
          <a:xfrm>
            <a:off x="1180083" y="1533548"/>
            <a:ext cx="2232000" cy="2232000"/>
          </a:xfrm>
          <a:prstGeom prst="ellipse">
            <a:avLst/>
          </a:prstGeom>
          <a:noFill/>
          <a:ln>
            <a:solidFill>
              <a:schemeClr val="bg1">
                <a:lumMod val="9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4" name="圆柱形 3"/>
          <p:cNvSpPr/>
          <p:nvPr/>
        </p:nvSpPr>
        <p:spPr bwMode="auto">
          <a:xfrm rot="3600000">
            <a:off x="6045005" y="1601580"/>
            <a:ext cx="241574" cy="1273350"/>
          </a:xfrm>
          <a:prstGeom prst="can">
            <a:avLst/>
          </a:prstGeom>
          <a:solidFill>
            <a:schemeClr val="bg1"/>
          </a:solidFill>
          <a:ln>
            <a:solidFill>
              <a:srgbClr val="0070C0"/>
            </a:solidFill>
          </a:ln>
          <a:effectLst>
            <a:outerShdw blurRad="63500" sx="102000" sy="102000" algn="ctr" rotWithShape="0">
              <a:srgbClr val="FF0000">
                <a:alpha val="40000"/>
              </a:srgbClr>
            </a:outerShdw>
          </a:effectLst>
          <a:scene3d>
            <a:camera prst="orthographicFront"/>
            <a:lightRig rig="threePt" dir="t"/>
          </a:scene3d>
          <a:sp3d prstMaterial="matte"/>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5" name="圆柱形 4"/>
          <p:cNvSpPr/>
          <p:nvPr/>
        </p:nvSpPr>
        <p:spPr bwMode="auto">
          <a:xfrm rot="7200000">
            <a:off x="6071473" y="2479726"/>
            <a:ext cx="234003" cy="1262781"/>
          </a:xfrm>
          <a:prstGeom prst="can">
            <a:avLst/>
          </a:prstGeom>
          <a:solidFill>
            <a:schemeClr val="bg1"/>
          </a:solidFill>
          <a:ln>
            <a:solidFill>
              <a:srgbClr val="0070C0"/>
            </a:solidFill>
          </a:ln>
          <a:effectLst>
            <a:outerShdw blurRad="63500" sx="102000" sy="102000" algn="ctr" rotWithShape="0">
              <a:srgbClr val="FF0000">
                <a:alpha val="40000"/>
              </a:srgbClr>
            </a:outerShdw>
          </a:effectLst>
          <a:scene3d>
            <a:camera prst="orthographicFront"/>
            <a:lightRig rig="threePt" dir="t"/>
          </a:scene3d>
          <a:sp3d prstMaterial="matte"/>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6" name="矩形 5"/>
          <p:cNvSpPr/>
          <p:nvPr/>
        </p:nvSpPr>
        <p:spPr>
          <a:xfrm rot="5400000">
            <a:off x="7144535" y="2637826"/>
            <a:ext cx="447335" cy="45719"/>
          </a:xfrm>
          <a:prstGeom prst="rect">
            <a:avLst/>
          </a:prstGeom>
        </p:spPr>
        <p:txBody>
          <a:bodyPr vert="eaVert" wrap="none">
            <a:prstTxWarp prst="textPlain">
              <a:avLst/>
            </a:prstTxWarp>
            <a:spAutoFit/>
          </a:bodyPr>
          <a:lstStyle/>
          <a:p>
            <a:pPr>
              <a:buClr>
                <a:srgbClr val="CC9900"/>
              </a:buClr>
            </a:pPr>
            <a:r>
              <a:rPr lang="en-US" altLang="zh-CN" sz="1200" dirty="0" smtClean="0">
                <a:solidFill>
                  <a:srgbClr val="B2B2B2"/>
                </a:solidFill>
                <a:latin typeface="BatangChe" pitchFamily="49" charset="-127"/>
                <a:ea typeface="BatangChe" pitchFamily="49" charset="-127"/>
              </a:rPr>
              <a:t>……</a:t>
            </a:r>
            <a:endParaRPr lang="zh-CN" altLang="en-US" sz="1200" dirty="0" smtClean="0">
              <a:solidFill>
                <a:srgbClr val="B2B2B2"/>
              </a:solidFill>
              <a:latin typeface="BatangChe" pitchFamily="49" charset="-127"/>
              <a:ea typeface="BatangChe" pitchFamily="49" charset="-127"/>
            </a:endParaRPr>
          </a:p>
        </p:txBody>
      </p:sp>
      <p:sp>
        <p:nvSpPr>
          <p:cNvPr id="7" name="椭圆 6"/>
          <p:cNvSpPr>
            <a:spLocks noChangeAspect="1"/>
          </p:cNvSpPr>
          <p:nvPr/>
        </p:nvSpPr>
        <p:spPr bwMode="auto">
          <a:xfrm>
            <a:off x="6617991" y="771550"/>
            <a:ext cx="1512000" cy="1512000"/>
          </a:xfrm>
          <a:prstGeom prst="ellipse">
            <a:avLst/>
          </a:prstGeom>
          <a:solidFill>
            <a:schemeClr val="bg1"/>
          </a:solidFill>
          <a:ln>
            <a:solidFill>
              <a:schemeClr val="tx2"/>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sp>
        <p:nvSpPr>
          <p:cNvPr id="8" name="椭圆 7"/>
          <p:cNvSpPr>
            <a:spLocks noChangeAspect="1"/>
          </p:cNvSpPr>
          <p:nvPr/>
        </p:nvSpPr>
        <p:spPr bwMode="auto">
          <a:xfrm>
            <a:off x="6611063" y="3085258"/>
            <a:ext cx="1512000" cy="1512000"/>
          </a:xfrm>
          <a:prstGeom prst="ellipse">
            <a:avLst/>
          </a:prstGeom>
          <a:solidFill>
            <a:schemeClr val="bg1"/>
          </a:solidFill>
          <a:ln>
            <a:solidFill>
              <a:schemeClr val="tx2"/>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sp>
        <p:nvSpPr>
          <p:cNvPr id="9" name="矩形 8"/>
          <p:cNvSpPr/>
          <p:nvPr/>
        </p:nvSpPr>
        <p:spPr>
          <a:xfrm>
            <a:off x="7876827" y="4453242"/>
            <a:ext cx="270163" cy="11776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校园</a:t>
            </a:r>
            <a:r>
              <a:rPr lang="en-US" altLang="zh-CN" sz="1200" dirty="0" smtClean="0">
                <a:solidFill>
                  <a:srgbClr val="000000"/>
                </a:solidFill>
                <a:latin typeface="Arial" panose="020B0604020202020204" pitchFamily="34" charset="0"/>
              </a:rPr>
              <a:t>Z</a:t>
            </a:r>
            <a:endParaRPr lang="zh-CN" altLang="en-US" sz="1200" dirty="0" smtClean="0">
              <a:solidFill>
                <a:srgbClr val="000000"/>
              </a:solidFill>
              <a:latin typeface="Arial" panose="020B0604020202020204" pitchFamily="34" charset="0"/>
            </a:endParaRPr>
          </a:p>
        </p:txBody>
      </p:sp>
      <p:sp>
        <p:nvSpPr>
          <p:cNvPr id="10" name="矩形 9"/>
          <p:cNvSpPr/>
          <p:nvPr/>
        </p:nvSpPr>
        <p:spPr>
          <a:xfrm>
            <a:off x="7876827" y="2148986"/>
            <a:ext cx="270163" cy="11776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校园</a:t>
            </a:r>
            <a:r>
              <a:rPr lang="en-US" altLang="zh-CN" sz="1200" dirty="0" smtClean="0">
                <a:solidFill>
                  <a:srgbClr val="000000"/>
                </a:solidFill>
                <a:latin typeface="Arial" panose="020B0604020202020204" pitchFamily="34" charset="0"/>
              </a:rPr>
              <a:t>B</a:t>
            </a:r>
            <a:endParaRPr lang="zh-CN" altLang="en-US" sz="1200" dirty="0" smtClean="0">
              <a:solidFill>
                <a:srgbClr val="000000"/>
              </a:solidFill>
              <a:latin typeface="Arial" panose="020B0604020202020204" pitchFamily="34" charset="0"/>
            </a:endParaRPr>
          </a:p>
        </p:txBody>
      </p:sp>
      <p:sp>
        <p:nvSpPr>
          <p:cNvPr id="11" name="圆柱形 10"/>
          <p:cNvSpPr/>
          <p:nvPr/>
        </p:nvSpPr>
        <p:spPr bwMode="auto">
          <a:xfrm rot="16200000">
            <a:off x="3367339" y="2000003"/>
            <a:ext cx="234003" cy="1296144"/>
          </a:xfrm>
          <a:prstGeom prst="can">
            <a:avLst>
              <a:gd name="adj" fmla="val 17762"/>
            </a:avLst>
          </a:prstGeom>
          <a:solidFill>
            <a:schemeClr val="bg1"/>
          </a:solidFill>
          <a:ln>
            <a:solidFill>
              <a:srgbClr val="0070C0"/>
            </a:solidFill>
          </a:ln>
          <a:effectLst>
            <a:outerShdw blurRad="63500" sx="102000" sy="102000" algn="ctr" rotWithShape="0">
              <a:srgbClr val="FF0000">
                <a:alpha val="40000"/>
              </a:srgbClr>
            </a:outerShdw>
          </a:effectLst>
          <a:scene3d>
            <a:camera prst="orthographicFront"/>
            <a:lightRig rig="threePt" dir="t"/>
          </a:scene3d>
          <a:sp3d prstMaterial="matte"/>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2" name="矩形 11"/>
          <p:cNvSpPr/>
          <p:nvPr/>
        </p:nvSpPr>
        <p:spPr>
          <a:xfrm>
            <a:off x="3124299" y="2579566"/>
            <a:ext cx="576000" cy="144000"/>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微软雅黑" panose="020B0503020204020204" charset="-122"/>
                <a:ea typeface="微软雅黑" panose="020B0503020204020204" charset="-122"/>
              </a:rPr>
              <a:t>教育专网</a:t>
            </a:r>
            <a:endParaRPr lang="zh-CN" altLang="en-US" sz="1200" dirty="0" smtClean="0">
              <a:solidFill>
                <a:srgbClr val="000000"/>
              </a:solidFill>
              <a:latin typeface="微软雅黑" panose="020B0503020204020204" charset="-122"/>
              <a:ea typeface="微软雅黑" panose="020B0503020204020204" charset="-122"/>
            </a:endParaRPr>
          </a:p>
        </p:txBody>
      </p:sp>
      <p:sp>
        <p:nvSpPr>
          <p:cNvPr id="13" name="矩形 12"/>
          <p:cNvSpPr/>
          <p:nvPr/>
        </p:nvSpPr>
        <p:spPr>
          <a:xfrm rot="19827181">
            <a:off x="5878130" y="2171979"/>
            <a:ext cx="576000" cy="144000"/>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微软雅黑" panose="020B0503020204020204" charset="-122"/>
                <a:ea typeface="微软雅黑" panose="020B0503020204020204" charset="-122"/>
              </a:rPr>
              <a:t>教育专网</a:t>
            </a:r>
            <a:endParaRPr lang="zh-CN" altLang="en-US" sz="1200" dirty="0" smtClean="0">
              <a:solidFill>
                <a:srgbClr val="000000"/>
              </a:solidFill>
              <a:latin typeface="微软雅黑" panose="020B0503020204020204" charset="-122"/>
              <a:ea typeface="微软雅黑" panose="020B0503020204020204" charset="-122"/>
            </a:endParaRPr>
          </a:p>
        </p:txBody>
      </p:sp>
      <p:sp>
        <p:nvSpPr>
          <p:cNvPr id="14" name="矩形 13"/>
          <p:cNvSpPr/>
          <p:nvPr/>
        </p:nvSpPr>
        <p:spPr>
          <a:xfrm rot="1845454">
            <a:off x="5919694" y="3049035"/>
            <a:ext cx="576000" cy="144000"/>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微软雅黑" panose="020B0503020204020204" charset="-122"/>
                <a:ea typeface="微软雅黑" panose="020B0503020204020204" charset="-122"/>
              </a:rPr>
              <a:t>教育专网</a:t>
            </a:r>
            <a:endParaRPr lang="zh-CN" altLang="en-US" sz="1200" dirty="0" smtClean="0">
              <a:solidFill>
                <a:srgbClr val="000000"/>
              </a:solidFill>
              <a:latin typeface="微软雅黑" panose="020B0503020204020204" charset="-122"/>
              <a:ea typeface="微软雅黑" panose="020B0503020204020204" charset="-122"/>
            </a:endParaRPr>
          </a:p>
        </p:txBody>
      </p:sp>
      <p:sp>
        <p:nvSpPr>
          <p:cNvPr id="15" name="矩形 14"/>
          <p:cNvSpPr/>
          <p:nvPr/>
        </p:nvSpPr>
        <p:spPr>
          <a:xfrm>
            <a:off x="2302299" y="1817563"/>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实训教学</a:t>
            </a:r>
            <a:endParaRPr lang="zh-CN" altLang="en-US" sz="1200" dirty="0" smtClean="0">
              <a:solidFill>
                <a:srgbClr val="000000"/>
              </a:solidFill>
              <a:latin typeface="Arial" panose="020B0604020202020204" pitchFamily="34" charset="0"/>
            </a:endParaRPr>
          </a:p>
        </p:txBody>
      </p:sp>
      <p:sp>
        <p:nvSpPr>
          <p:cNvPr id="16" name="矩形 15"/>
          <p:cNvSpPr/>
          <p:nvPr/>
        </p:nvSpPr>
        <p:spPr>
          <a:xfrm>
            <a:off x="1533372" y="1997673"/>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数字图书馆</a:t>
            </a:r>
            <a:endParaRPr lang="zh-CN" altLang="en-US" sz="1200" dirty="0" smtClean="0">
              <a:solidFill>
                <a:srgbClr val="000000"/>
              </a:solidFill>
              <a:latin typeface="Arial" panose="020B0604020202020204" pitchFamily="34" charset="0"/>
            </a:endParaRPr>
          </a:p>
        </p:txBody>
      </p:sp>
      <p:sp>
        <p:nvSpPr>
          <p:cNvPr id="17" name="矩形 16"/>
          <p:cNvSpPr/>
          <p:nvPr/>
        </p:nvSpPr>
        <p:spPr>
          <a:xfrm>
            <a:off x="1048462" y="2593420"/>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协同办公管理</a:t>
            </a:r>
            <a:endParaRPr lang="zh-CN" altLang="en-US" sz="1200" dirty="0" smtClean="0">
              <a:solidFill>
                <a:srgbClr val="000000"/>
              </a:solidFill>
              <a:latin typeface="Arial" panose="020B0604020202020204" pitchFamily="34" charset="0"/>
            </a:endParaRPr>
          </a:p>
        </p:txBody>
      </p:sp>
      <p:sp>
        <p:nvSpPr>
          <p:cNvPr id="18" name="矩形 17"/>
          <p:cNvSpPr/>
          <p:nvPr/>
        </p:nvSpPr>
        <p:spPr>
          <a:xfrm>
            <a:off x="1110808" y="3445474"/>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资产管理</a:t>
            </a:r>
            <a:endParaRPr lang="zh-CN" altLang="en-US" sz="1200" dirty="0" smtClean="0">
              <a:solidFill>
                <a:srgbClr val="000000"/>
              </a:solidFill>
              <a:latin typeface="Arial" panose="020B0604020202020204" pitchFamily="34" charset="0"/>
            </a:endParaRPr>
          </a:p>
        </p:txBody>
      </p:sp>
      <p:sp>
        <p:nvSpPr>
          <p:cNvPr id="19" name="矩形 18"/>
          <p:cNvSpPr/>
          <p:nvPr/>
        </p:nvSpPr>
        <p:spPr>
          <a:xfrm>
            <a:off x="3175135" y="3459329"/>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互动课堂</a:t>
            </a:r>
            <a:endParaRPr lang="zh-CN" altLang="en-US" sz="1200" dirty="0" smtClean="0">
              <a:solidFill>
                <a:srgbClr val="000000"/>
              </a:solidFill>
              <a:latin typeface="Arial" panose="020B0604020202020204" pitchFamily="34" charset="0"/>
            </a:endParaRPr>
          </a:p>
        </p:txBody>
      </p:sp>
      <p:sp>
        <p:nvSpPr>
          <p:cNvPr id="20" name="矩形 19"/>
          <p:cNvSpPr/>
          <p:nvPr/>
        </p:nvSpPr>
        <p:spPr>
          <a:xfrm>
            <a:off x="2586318" y="3916529"/>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校园安防</a:t>
            </a:r>
            <a:endParaRPr lang="zh-CN" altLang="en-US" sz="1200" dirty="0" smtClean="0">
              <a:solidFill>
                <a:srgbClr val="000000"/>
              </a:solidFill>
              <a:latin typeface="Arial" panose="020B0604020202020204" pitchFamily="34" charset="0"/>
            </a:endParaRPr>
          </a:p>
        </p:txBody>
      </p:sp>
      <p:sp>
        <p:nvSpPr>
          <p:cNvPr id="21" name="矩形 20"/>
          <p:cNvSpPr/>
          <p:nvPr/>
        </p:nvSpPr>
        <p:spPr>
          <a:xfrm>
            <a:off x="1692701" y="3895747"/>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移动生活</a:t>
            </a:r>
            <a:endParaRPr lang="zh-CN" altLang="en-US" sz="1200" dirty="0" smtClean="0">
              <a:solidFill>
                <a:srgbClr val="000000"/>
              </a:solidFill>
              <a:latin typeface="Arial" panose="020B0604020202020204" pitchFamily="34" charset="0"/>
            </a:endParaRPr>
          </a:p>
        </p:txBody>
      </p:sp>
      <p:sp>
        <p:nvSpPr>
          <p:cNvPr id="22" name="矩形 21"/>
          <p:cNvSpPr/>
          <p:nvPr/>
        </p:nvSpPr>
        <p:spPr>
          <a:xfrm>
            <a:off x="3119717" y="2247056"/>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绿色校园</a:t>
            </a:r>
            <a:endParaRPr lang="zh-CN" altLang="en-US" sz="1200" dirty="0" smtClean="0">
              <a:solidFill>
                <a:srgbClr val="000000"/>
              </a:solidFill>
              <a:latin typeface="Arial" panose="020B0604020202020204" pitchFamily="34" charset="0"/>
            </a:endParaRPr>
          </a:p>
        </p:txBody>
      </p:sp>
      <p:cxnSp>
        <p:nvCxnSpPr>
          <p:cNvPr id="23" name="直接连接符 22"/>
          <p:cNvCxnSpPr>
            <a:stCxn id="3" idx="2"/>
            <a:endCxn id="3" idx="6"/>
          </p:cNvCxnSpPr>
          <p:nvPr/>
        </p:nvCxnSpPr>
        <p:spPr bwMode="auto">
          <a:xfrm>
            <a:off x="1180083" y="2649548"/>
            <a:ext cx="2232000" cy="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直接连接符 23"/>
          <p:cNvCxnSpPr>
            <a:stCxn id="3" idx="0"/>
            <a:endCxn id="3" idx="4"/>
          </p:cNvCxnSpPr>
          <p:nvPr/>
        </p:nvCxnSpPr>
        <p:spPr bwMode="auto">
          <a:xfrm>
            <a:off x="2296083" y="1533548"/>
            <a:ext cx="0" cy="223200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直接连接符 24"/>
          <p:cNvCxnSpPr>
            <a:stCxn id="41" idx="4"/>
          </p:cNvCxnSpPr>
          <p:nvPr/>
        </p:nvCxnSpPr>
        <p:spPr bwMode="auto">
          <a:xfrm flipH="1">
            <a:off x="2288445" y="1759827"/>
            <a:ext cx="206999" cy="88208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直接连接符 25"/>
          <p:cNvCxnSpPr>
            <a:stCxn id="34" idx="5"/>
          </p:cNvCxnSpPr>
          <p:nvPr/>
        </p:nvCxnSpPr>
        <p:spPr bwMode="auto">
          <a:xfrm>
            <a:off x="1852669" y="1868087"/>
            <a:ext cx="442703" cy="77382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直接连接符 26"/>
          <p:cNvCxnSpPr>
            <a:stCxn id="35" idx="6"/>
          </p:cNvCxnSpPr>
          <p:nvPr/>
        </p:nvCxnSpPr>
        <p:spPr bwMode="auto">
          <a:xfrm>
            <a:off x="1439608" y="2330755"/>
            <a:ext cx="855764" cy="29730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接连接符 27"/>
          <p:cNvCxnSpPr>
            <a:stCxn id="36" idx="7"/>
          </p:cNvCxnSpPr>
          <p:nvPr/>
        </p:nvCxnSpPr>
        <p:spPr bwMode="auto">
          <a:xfrm flipV="1">
            <a:off x="1450888" y="2634983"/>
            <a:ext cx="830629" cy="414749"/>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直接连接符 28"/>
          <p:cNvCxnSpPr>
            <a:stCxn id="40" idx="7"/>
          </p:cNvCxnSpPr>
          <p:nvPr/>
        </p:nvCxnSpPr>
        <p:spPr bwMode="auto">
          <a:xfrm flipV="1">
            <a:off x="2019194" y="2634984"/>
            <a:ext cx="269251" cy="871944"/>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直接连接符 29"/>
          <p:cNvCxnSpPr>
            <a:stCxn id="38" idx="0"/>
          </p:cNvCxnSpPr>
          <p:nvPr/>
        </p:nvCxnSpPr>
        <p:spPr bwMode="auto">
          <a:xfrm flipH="1" flipV="1">
            <a:off x="2295372" y="2634983"/>
            <a:ext cx="415092" cy="813958"/>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直接连接符 30"/>
          <p:cNvCxnSpPr>
            <a:stCxn id="39" idx="1"/>
          </p:cNvCxnSpPr>
          <p:nvPr/>
        </p:nvCxnSpPr>
        <p:spPr bwMode="auto">
          <a:xfrm flipH="1" flipV="1">
            <a:off x="2295373" y="2634983"/>
            <a:ext cx="822339" cy="41474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直接连接符 31"/>
          <p:cNvCxnSpPr>
            <a:stCxn id="37" idx="3"/>
          </p:cNvCxnSpPr>
          <p:nvPr/>
        </p:nvCxnSpPr>
        <p:spPr bwMode="auto">
          <a:xfrm flipH="1">
            <a:off x="2295372" y="2131326"/>
            <a:ext cx="759991" cy="50365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椭圆 32"/>
          <p:cNvSpPr>
            <a:spLocks noChangeAspect="1"/>
          </p:cNvSpPr>
          <p:nvPr/>
        </p:nvSpPr>
        <p:spPr bwMode="auto">
          <a:xfrm>
            <a:off x="1755046" y="2108513"/>
            <a:ext cx="1080000" cy="1080000"/>
          </a:xfrm>
          <a:prstGeom prst="ellipse">
            <a:avLst/>
          </a:prstGeom>
          <a:solidFill>
            <a:schemeClr val="bg1"/>
          </a:solidFill>
          <a:ln>
            <a:solidFill>
              <a:srgbClr val="0070C0"/>
            </a:solidFill>
            <a:prstDash val="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34" name="椭圆 33"/>
          <p:cNvSpPr>
            <a:spLocks noChangeAspect="1"/>
          </p:cNvSpPr>
          <p:nvPr/>
        </p:nvSpPr>
        <p:spPr bwMode="auto">
          <a:xfrm>
            <a:off x="1514662" y="1530080"/>
            <a:ext cx="396000" cy="396000"/>
          </a:xfrm>
          <a:prstGeom prst="ellipse">
            <a:avLst/>
          </a:prstGeom>
          <a:blipFill>
            <a:blip r:embed="rId1"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5" name="椭圆 34"/>
          <p:cNvSpPr>
            <a:spLocks noChangeAspect="1"/>
          </p:cNvSpPr>
          <p:nvPr/>
        </p:nvSpPr>
        <p:spPr bwMode="auto">
          <a:xfrm>
            <a:off x="1043608" y="2132755"/>
            <a:ext cx="396000" cy="396000"/>
          </a:xfrm>
          <a:prstGeom prst="ellipse">
            <a:avLst/>
          </a:prstGeom>
          <a:blipFill>
            <a:blip r:embed="rId2"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6" name="椭圆 35"/>
          <p:cNvSpPr>
            <a:spLocks noChangeAspect="1"/>
          </p:cNvSpPr>
          <p:nvPr/>
        </p:nvSpPr>
        <p:spPr bwMode="auto">
          <a:xfrm>
            <a:off x="1112881" y="2991739"/>
            <a:ext cx="396000" cy="396000"/>
          </a:xfrm>
          <a:prstGeom prst="ellipse">
            <a:avLst/>
          </a:prstGeom>
          <a:blipFill>
            <a:blip r:embed="rId3"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7" name="椭圆 36"/>
          <p:cNvSpPr>
            <a:spLocks noChangeAspect="1"/>
          </p:cNvSpPr>
          <p:nvPr/>
        </p:nvSpPr>
        <p:spPr bwMode="auto">
          <a:xfrm>
            <a:off x="2997370" y="1793319"/>
            <a:ext cx="396000" cy="396000"/>
          </a:xfrm>
          <a:prstGeom prst="ellipse">
            <a:avLst/>
          </a:prstGeom>
          <a:blipFill>
            <a:blip r:embed="rId4"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8" name="椭圆 37"/>
          <p:cNvSpPr>
            <a:spLocks noChangeAspect="1"/>
          </p:cNvSpPr>
          <p:nvPr/>
        </p:nvSpPr>
        <p:spPr bwMode="auto">
          <a:xfrm>
            <a:off x="2512464" y="3448941"/>
            <a:ext cx="396000" cy="396000"/>
          </a:xfrm>
          <a:prstGeom prst="ellipse">
            <a:avLst/>
          </a:prstGeom>
          <a:blipFill>
            <a:blip r:embed="rId5"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9" name="椭圆 38"/>
          <p:cNvSpPr>
            <a:spLocks noChangeAspect="1"/>
          </p:cNvSpPr>
          <p:nvPr/>
        </p:nvSpPr>
        <p:spPr bwMode="auto">
          <a:xfrm>
            <a:off x="3059719" y="2991737"/>
            <a:ext cx="396000" cy="396000"/>
          </a:xfrm>
          <a:prstGeom prst="ellipse">
            <a:avLst/>
          </a:prstGeom>
          <a:blipFill>
            <a:blip r:embed="rId6"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40" name="椭圆 39"/>
          <p:cNvSpPr>
            <a:spLocks noChangeAspect="1"/>
          </p:cNvSpPr>
          <p:nvPr/>
        </p:nvSpPr>
        <p:spPr bwMode="auto">
          <a:xfrm>
            <a:off x="1681187" y="3448935"/>
            <a:ext cx="396000" cy="396000"/>
          </a:xfrm>
          <a:prstGeom prst="ellipse">
            <a:avLst/>
          </a:prstGeom>
          <a:blipFill>
            <a:blip r:embed="rId7"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41" name="椭圆 40"/>
          <p:cNvSpPr>
            <a:spLocks noChangeAspect="1"/>
          </p:cNvSpPr>
          <p:nvPr/>
        </p:nvSpPr>
        <p:spPr bwMode="auto">
          <a:xfrm>
            <a:off x="2297444" y="1363827"/>
            <a:ext cx="396000" cy="396000"/>
          </a:xfrm>
          <a:prstGeom prst="ellipse">
            <a:avLst/>
          </a:prstGeom>
          <a:blipFill>
            <a:blip r:embed="rId8"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42" name="椭圆 41"/>
          <p:cNvSpPr>
            <a:spLocks noChangeAspect="1"/>
          </p:cNvSpPr>
          <p:nvPr/>
        </p:nvSpPr>
        <p:spPr bwMode="auto">
          <a:xfrm>
            <a:off x="1514663" y="1530082"/>
            <a:ext cx="396000" cy="396000"/>
          </a:xfrm>
          <a:prstGeom prst="ellipse">
            <a:avLst/>
          </a:prstGeom>
          <a:blipFill>
            <a:blip r:embed="rId9"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pic>
        <p:nvPicPr>
          <p:cNvPr id="43" name="Picture 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1799154" y="2288620"/>
            <a:ext cx="981127" cy="533400"/>
          </a:xfrm>
          <a:prstGeom prst="rect">
            <a:avLst/>
          </a:prstGeom>
          <a:noFill/>
          <a:ln w="9525">
            <a:noFill/>
            <a:miter lim="800000"/>
            <a:headEnd/>
            <a:tailEnd/>
          </a:ln>
          <a:effectLst/>
        </p:spPr>
      </p:pic>
      <p:pic>
        <p:nvPicPr>
          <p:cNvPr id="44" name="Picture 2"/>
          <p:cNvPicPr>
            <a:picLocks noChangeAspect="1" noChangeArrowheads="1"/>
          </p:cNvPicPr>
          <p:nvPr/>
        </p:nvPicPr>
        <p:blipFill>
          <a:blip r:embed="rId11" cstate="print"/>
          <a:srcRect l="83014" t="68675" r="13589" b="25187"/>
          <a:stretch>
            <a:fillRect/>
          </a:stretch>
        </p:blipFill>
        <p:spPr bwMode="auto">
          <a:xfrm>
            <a:off x="1930232" y="2528939"/>
            <a:ext cx="182026" cy="222190"/>
          </a:xfrm>
          <a:prstGeom prst="rect">
            <a:avLst/>
          </a:prstGeom>
          <a:noFill/>
          <a:ln w="9525">
            <a:noFill/>
            <a:miter lim="800000"/>
            <a:headEnd/>
            <a:tailEnd/>
          </a:ln>
          <a:effectLst/>
        </p:spPr>
      </p:pic>
      <p:pic>
        <p:nvPicPr>
          <p:cNvPr id="45" name="Picture 4"/>
          <p:cNvPicPr>
            <a:picLocks noChangeAspect="1" noChangeArrowheads="1"/>
          </p:cNvPicPr>
          <p:nvPr/>
        </p:nvPicPr>
        <p:blipFill>
          <a:blip r:embed="rId12" cstate="print"/>
          <a:srcRect l="67783" t="64515" r="22193" b="26110"/>
          <a:stretch>
            <a:fillRect/>
          </a:stretch>
        </p:blipFill>
        <p:spPr bwMode="auto">
          <a:xfrm>
            <a:off x="2446561" y="2547715"/>
            <a:ext cx="260496" cy="179693"/>
          </a:xfrm>
          <a:prstGeom prst="rect">
            <a:avLst/>
          </a:prstGeom>
          <a:noFill/>
          <a:ln w="9525">
            <a:noFill/>
            <a:miter lim="800000"/>
            <a:headEnd/>
            <a:tailEnd/>
          </a:ln>
          <a:effectLst/>
        </p:spPr>
      </p:pic>
      <p:pic>
        <p:nvPicPr>
          <p:cNvPr id="46" name="Picture 4"/>
          <p:cNvPicPr>
            <a:picLocks noChangeAspect="1" noChangeArrowheads="1"/>
          </p:cNvPicPr>
          <p:nvPr/>
        </p:nvPicPr>
        <p:blipFill>
          <a:blip r:embed="rId12" cstate="print"/>
          <a:srcRect l="78337" t="66932" r="16033" b="26110"/>
          <a:stretch>
            <a:fillRect/>
          </a:stretch>
        </p:blipFill>
        <p:spPr bwMode="auto">
          <a:xfrm>
            <a:off x="2195451" y="2531473"/>
            <a:ext cx="185182" cy="214772"/>
          </a:xfrm>
          <a:prstGeom prst="rect">
            <a:avLst/>
          </a:prstGeom>
          <a:noFill/>
          <a:ln w="9525">
            <a:noFill/>
            <a:miter lim="800000"/>
            <a:headEnd/>
            <a:tailEnd/>
          </a:ln>
          <a:effectLst/>
        </p:spPr>
      </p:pic>
      <p:sp>
        <p:nvSpPr>
          <p:cNvPr id="47" name="矩形 46"/>
          <p:cNvSpPr/>
          <p:nvPr/>
        </p:nvSpPr>
        <p:spPr>
          <a:xfrm>
            <a:off x="1870737" y="2773529"/>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教学</a:t>
            </a:r>
            <a:endParaRPr lang="zh-CN" altLang="en-US" sz="1200" dirty="0" smtClean="0">
              <a:solidFill>
                <a:srgbClr val="000000"/>
              </a:solidFill>
              <a:latin typeface="Arial" panose="020B0604020202020204" pitchFamily="34" charset="0"/>
            </a:endParaRPr>
          </a:p>
        </p:txBody>
      </p:sp>
      <p:sp>
        <p:nvSpPr>
          <p:cNvPr id="48" name="矩形 47"/>
          <p:cNvSpPr/>
          <p:nvPr/>
        </p:nvSpPr>
        <p:spPr>
          <a:xfrm>
            <a:off x="2475480" y="2773529"/>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管理</a:t>
            </a:r>
            <a:endParaRPr lang="zh-CN" altLang="en-US" sz="1200" dirty="0" smtClean="0">
              <a:solidFill>
                <a:srgbClr val="000000"/>
              </a:solidFill>
              <a:latin typeface="Arial" panose="020B0604020202020204" pitchFamily="34" charset="0"/>
            </a:endParaRPr>
          </a:p>
        </p:txBody>
      </p:sp>
      <p:sp>
        <p:nvSpPr>
          <p:cNvPr id="49" name="矩形 48"/>
          <p:cNvSpPr/>
          <p:nvPr/>
        </p:nvSpPr>
        <p:spPr>
          <a:xfrm>
            <a:off x="2161683" y="2773529"/>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服务</a:t>
            </a:r>
            <a:endParaRPr lang="zh-CN" altLang="en-US" sz="1200" dirty="0" smtClean="0">
              <a:solidFill>
                <a:srgbClr val="000000"/>
              </a:solidFill>
              <a:latin typeface="Arial" panose="020B0604020202020204" pitchFamily="34" charset="0"/>
            </a:endParaRPr>
          </a:p>
        </p:txBody>
      </p:sp>
      <p:sp>
        <p:nvSpPr>
          <p:cNvPr id="50" name="矩形 49"/>
          <p:cNvSpPr/>
          <p:nvPr/>
        </p:nvSpPr>
        <p:spPr>
          <a:xfrm>
            <a:off x="2073700" y="2233204"/>
            <a:ext cx="443345" cy="131618"/>
          </a:xfrm>
          <a:prstGeom prst="rect">
            <a:avLst/>
          </a:prstGeom>
        </p:spPr>
        <p:txBody>
          <a:bodyPr wrap="none">
            <a:prstTxWarp prst="textPlain">
              <a:avLst/>
            </a:prstTxWarp>
            <a:spAutoFit/>
          </a:bodyPr>
          <a:lstStyle/>
          <a:p>
            <a:pPr>
              <a:buClr>
                <a:srgbClr val="CC9900"/>
              </a:buClr>
            </a:pPr>
            <a:r>
              <a:rPr lang="zh-CN" altLang="en-US" sz="1200" b="1" dirty="0" smtClean="0">
                <a:solidFill>
                  <a:srgbClr val="000000"/>
                </a:solidFill>
                <a:latin typeface="黑体" panose="02010609060101010101" pitchFamily="49" charset="-122"/>
                <a:ea typeface="黑体" panose="02010609060101010101" pitchFamily="49" charset="-122"/>
              </a:rPr>
              <a:t>智慧校园</a:t>
            </a:r>
            <a:endParaRPr lang="zh-CN" altLang="en-US" sz="1200" b="1" dirty="0" smtClean="0">
              <a:solidFill>
                <a:srgbClr val="000000"/>
              </a:solidFill>
              <a:latin typeface="黑体" panose="02010609060101010101" pitchFamily="49" charset="-122"/>
              <a:ea typeface="黑体" panose="02010609060101010101" pitchFamily="49" charset="-122"/>
            </a:endParaRPr>
          </a:p>
        </p:txBody>
      </p:sp>
      <p:grpSp>
        <p:nvGrpSpPr>
          <p:cNvPr id="51" name="组合 50"/>
          <p:cNvGrpSpPr>
            <a:grpSpLocks noChangeAspect="1"/>
          </p:cNvGrpSpPr>
          <p:nvPr/>
        </p:nvGrpSpPr>
        <p:grpSpPr>
          <a:xfrm>
            <a:off x="6723972" y="3164918"/>
            <a:ext cx="1282881" cy="1368000"/>
            <a:chOff x="646309" y="1326570"/>
            <a:chExt cx="2484817" cy="2649684"/>
          </a:xfrm>
        </p:grpSpPr>
        <p:sp>
          <p:nvSpPr>
            <p:cNvPr id="52" name="椭圆 51"/>
            <p:cNvSpPr>
              <a:spLocks noChangeAspect="1"/>
            </p:cNvSpPr>
            <p:nvPr/>
          </p:nvSpPr>
          <p:spPr bwMode="auto">
            <a:xfrm>
              <a:off x="782784" y="1496291"/>
              <a:ext cx="2232000" cy="2232000"/>
            </a:xfrm>
            <a:prstGeom prst="ellipse">
              <a:avLst/>
            </a:prstGeom>
            <a:noFill/>
            <a:ln>
              <a:solidFill>
                <a:schemeClr val="bg1">
                  <a:lumMod val="9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53" name="矩形 52"/>
            <p:cNvSpPr/>
            <p:nvPr/>
          </p:nvSpPr>
          <p:spPr>
            <a:xfrm>
              <a:off x="1905000" y="1780306"/>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实训教学</a:t>
              </a:r>
              <a:endParaRPr lang="zh-CN" altLang="en-US" sz="1200" dirty="0" smtClean="0">
                <a:solidFill>
                  <a:srgbClr val="000000"/>
                </a:solidFill>
                <a:latin typeface="Arial" panose="020B0604020202020204" pitchFamily="34" charset="0"/>
              </a:endParaRPr>
            </a:p>
          </p:txBody>
        </p:sp>
        <p:sp>
          <p:nvSpPr>
            <p:cNvPr id="54" name="矩形 53"/>
            <p:cNvSpPr/>
            <p:nvPr/>
          </p:nvSpPr>
          <p:spPr>
            <a:xfrm>
              <a:off x="1136073" y="1960416"/>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数字图书馆</a:t>
              </a:r>
              <a:endParaRPr lang="zh-CN" altLang="en-US" sz="1200" dirty="0" smtClean="0">
                <a:solidFill>
                  <a:srgbClr val="000000"/>
                </a:solidFill>
                <a:latin typeface="Arial" panose="020B0604020202020204" pitchFamily="34" charset="0"/>
              </a:endParaRPr>
            </a:p>
          </p:txBody>
        </p:sp>
        <p:sp>
          <p:nvSpPr>
            <p:cNvPr id="55" name="矩形 54"/>
            <p:cNvSpPr/>
            <p:nvPr/>
          </p:nvSpPr>
          <p:spPr>
            <a:xfrm>
              <a:off x="651163" y="2556163"/>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协同办公管理</a:t>
              </a:r>
              <a:endParaRPr lang="zh-CN" altLang="en-US" sz="1200" dirty="0" smtClean="0">
                <a:solidFill>
                  <a:srgbClr val="000000"/>
                </a:solidFill>
                <a:latin typeface="Arial" panose="020B0604020202020204" pitchFamily="34" charset="0"/>
              </a:endParaRPr>
            </a:p>
          </p:txBody>
        </p:sp>
        <p:sp>
          <p:nvSpPr>
            <p:cNvPr id="56" name="矩形 55"/>
            <p:cNvSpPr/>
            <p:nvPr/>
          </p:nvSpPr>
          <p:spPr>
            <a:xfrm>
              <a:off x="713509" y="3408217"/>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资产管理</a:t>
              </a:r>
              <a:endParaRPr lang="zh-CN" altLang="en-US" sz="1200" dirty="0" smtClean="0">
                <a:solidFill>
                  <a:srgbClr val="000000"/>
                </a:solidFill>
                <a:latin typeface="Arial" panose="020B0604020202020204" pitchFamily="34" charset="0"/>
              </a:endParaRPr>
            </a:p>
          </p:txBody>
        </p:sp>
        <p:sp>
          <p:nvSpPr>
            <p:cNvPr id="57" name="矩形 56"/>
            <p:cNvSpPr/>
            <p:nvPr/>
          </p:nvSpPr>
          <p:spPr>
            <a:xfrm>
              <a:off x="2777836" y="3422072"/>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互动课堂</a:t>
              </a:r>
              <a:endParaRPr lang="zh-CN" altLang="en-US" sz="1200" dirty="0" smtClean="0">
                <a:solidFill>
                  <a:srgbClr val="000000"/>
                </a:solidFill>
                <a:latin typeface="Arial" panose="020B0604020202020204" pitchFamily="34" charset="0"/>
              </a:endParaRPr>
            </a:p>
          </p:txBody>
        </p:sp>
        <p:sp>
          <p:nvSpPr>
            <p:cNvPr id="58" name="矩形 57"/>
            <p:cNvSpPr/>
            <p:nvPr/>
          </p:nvSpPr>
          <p:spPr>
            <a:xfrm>
              <a:off x="2189019" y="3879272"/>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校园安防</a:t>
              </a:r>
              <a:endParaRPr lang="zh-CN" altLang="en-US" sz="1200" dirty="0" smtClean="0">
                <a:solidFill>
                  <a:srgbClr val="000000"/>
                </a:solidFill>
                <a:latin typeface="Arial" panose="020B0604020202020204" pitchFamily="34" charset="0"/>
              </a:endParaRPr>
            </a:p>
          </p:txBody>
        </p:sp>
        <p:sp>
          <p:nvSpPr>
            <p:cNvPr id="59" name="矩形 58"/>
            <p:cNvSpPr/>
            <p:nvPr/>
          </p:nvSpPr>
          <p:spPr>
            <a:xfrm>
              <a:off x="1295402" y="3858490"/>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移动生活</a:t>
              </a:r>
              <a:endParaRPr lang="zh-CN" altLang="en-US" sz="1200" dirty="0" smtClean="0">
                <a:solidFill>
                  <a:srgbClr val="000000"/>
                </a:solidFill>
                <a:latin typeface="Arial" panose="020B0604020202020204" pitchFamily="34" charset="0"/>
              </a:endParaRPr>
            </a:p>
          </p:txBody>
        </p:sp>
        <p:sp>
          <p:nvSpPr>
            <p:cNvPr id="60" name="矩形 59"/>
            <p:cNvSpPr/>
            <p:nvPr/>
          </p:nvSpPr>
          <p:spPr>
            <a:xfrm>
              <a:off x="2722418" y="2209799"/>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绿色校园</a:t>
              </a:r>
              <a:endParaRPr lang="zh-CN" altLang="en-US" sz="1200" dirty="0" smtClean="0">
                <a:solidFill>
                  <a:srgbClr val="000000"/>
                </a:solidFill>
                <a:latin typeface="Arial" panose="020B0604020202020204" pitchFamily="34" charset="0"/>
              </a:endParaRPr>
            </a:p>
          </p:txBody>
        </p:sp>
        <p:cxnSp>
          <p:nvCxnSpPr>
            <p:cNvPr id="61" name="直接连接符 60"/>
            <p:cNvCxnSpPr>
              <a:stCxn id="52" idx="2"/>
              <a:endCxn id="52" idx="6"/>
            </p:cNvCxnSpPr>
            <p:nvPr/>
          </p:nvCxnSpPr>
          <p:spPr bwMode="auto">
            <a:xfrm>
              <a:off x="782784" y="2612291"/>
              <a:ext cx="2232000" cy="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直接连接符 61"/>
            <p:cNvCxnSpPr>
              <a:stCxn id="52" idx="0"/>
              <a:endCxn id="52" idx="4"/>
            </p:cNvCxnSpPr>
            <p:nvPr/>
          </p:nvCxnSpPr>
          <p:spPr bwMode="auto">
            <a:xfrm>
              <a:off x="1898784" y="1496291"/>
              <a:ext cx="0" cy="223200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连接符 62"/>
            <p:cNvCxnSpPr>
              <a:stCxn id="79" idx="4"/>
            </p:cNvCxnSpPr>
            <p:nvPr/>
          </p:nvCxnSpPr>
          <p:spPr bwMode="auto">
            <a:xfrm flipH="1">
              <a:off x="1891146" y="1722570"/>
              <a:ext cx="206999" cy="88208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直接连接符 63"/>
            <p:cNvCxnSpPr>
              <a:stCxn id="72" idx="5"/>
            </p:cNvCxnSpPr>
            <p:nvPr/>
          </p:nvCxnSpPr>
          <p:spPr bwMode="auto">
            <a:xfrm>
              <a:off x="1455370" y="1830830"/>
              <a:ext cx="442703" cy="77382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直接连接符 64"/>
            <p:cNvCxnSpPr>
              <a:stCxn id="73" idx="6"/>
            </p:cNvCxnSpPr>
            <p:nvPr/>
          </p:nvCxnSpPr>
          <p:spPr bwMode="auto">
            <a:xfrm>
              <a:off x="1042309" y="2293498"/>
              <a:ext cx="855764" cy="29730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直接连接符 65"/>
            <p:cNvCxnSpPr>
              <a:stCxn id="74" idx="7"/>
            </p:cNvCxnSpPr>
            <p:nvPr/>
          </p:nvCxnSpPr>
          <p:spPr bwMode="auto">
            <a:xfrm flipV="1">
              <a:off x="1053589" y="2597726"/>
              <a:ext cx="830629" cy="414749"/>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直接连接符 66"/>
            <p:cNvCxnSpPr>
              <a:stCxn id="78" idx="7"/>
            </p:cNvCxnSpPr>
            <p:nvPr/>
          </p:nvCxnSpPr>
          <p:spPr bwMode="auto">
            <a:xfrm flipV="1">
              <a:off x="1621895" y="2597727"/>
              <a:ext cx="269251" cy="871944"/>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直接连接符 67"/>
            <p:cNvCxnSpPr>
              <a:stCxn id="76" idx="0"/>
            </p:cNvCxnSpPr>
            <p:nvPr/>
          </p:nvCxnSpPr>
          <p:spPr bwMode="auto">
            <a:xfrm flipH="1" flipV="1">
              <a:off x="1898073" y="2597726"/>
              <a:ext cx="415092" cy="813958"/>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直接连接符 68"/>
            <p:cNvCxnSpPr>
              <a:stCxn id="77" idx="1"/>
            </p:cNvCxnSpPr>
            <p:nvPr/>
          </p:nvCxnSpPr>
          <p:spPr bwMode="auto">
            <a:xfrm flipH="1" flipV="1">
              <a:off x="1898074" y="2597726"/>
              <a:ext cx="822339" cy="41474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直接连接符 69"/>
            <p:cNvCxnSpPr>
              <a:stCxn id="75" idx="3"/>
            </p:cNvCxnSpPr>
            <p:nvPr/>
          </p:nvCxnSpPr>
          <p:spPr bwMode="auto">
            <a:xfrm flipH="1">
              <a:off x="1898073" y="2094069"/>
              <a:ext cx="759991" cy="50365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椭圆 70"/>
            <p:cNvSpPr>
              <a:spLocks noChangeAspect="1"/>
            </p:cNvSpPr>
            <p:nvPr/>
          </p:nvSpPr>
          <p:spPr bwMode="auto">
            <a:xfrm>
              <a:off x="1357747" y="2071256"/>
              <a:ext cx="1080000" cy="1080000"/>
            </a:xfrm>
            <a:prstGeom prst="ellipse">
              <a:avLst/>
            </a:prstGeom>
            <a:solidFill>
              <a:schemeClr val="bg1"/>
            </a:solidFill>
            <a:ln>
              <a:solidFill>
                <a:srgbClr val="0070C0"/>
              </a:solidFill>
              <a:prstDash val="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72" name="椭圆 71"/>
            <p:cNvSpPr>
              <a:spLocks noChangeAspect="1"/>
            </p:cNvSpPr>
            <p:nvPr/>
          </p:nvSpPr>
          <p:spPr bwMode="auto">
            <a:xfrm>
              <a:off x="1117363" y="1492823"/>
              <a:ext cx="396000" cy="396000"/>
            </a:xfrm>
            <a:prstGeom prst="ellipse">
              <a:avLst/>
            </a:prstGeom>
            <a:blipFill>
              <a:blip r:embed="rId1"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3" name="椭圆 72"/>
            <p:cNvSpPr>
              <a:spLocks noChangeAspect="1"/>
            </p:cNvSpPr>
            <p:nvPr/>
          </p:nvSpPr>
          <p:spPr bwMode="auto">
            <a:xfrm>
              <a:off x="646309" y="2095498"/>
              <a:ext cx="396000" cy="396000"/>
            </a:xfrm>
            <a:prstGeom prst="ellipse">
              <a:avLst/>
            </a:prstGeom>
            <a:blipFill>
              <a:blip r:embed="rId13"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4" name="椭圆 73"/>
            <p:cNvSpPr>
              <a:spLocks noChangeAspect="1"/>
            </p:cNvSpPr>
            <p:nvPr/>
          </p:nvSpPr>
          <p:spPr bwMode="auto">
            <a:xfrm>
              <a:off x="715582" y="2954482"/>
              <a:ext cx="396000" cy="396000"/>
            </a:xfrm>
            <a:prstGeom prst="ellipse">
              <a:avLst/>
            </a:prstGeom>
            <a:blipFill>
              <a:blip r:embed="rId3"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5" name="椭圆 74"/>
            <p:cNvSpPr>
              <a:spLocks noChangeAspect="1"/>
            </p:cNvSpPr>
            <p:nvPr/>
          </p:nvSpPr>
          <p:spPr bwMode="auto">
            <a:xfrm>
              <a:off x="2600071" y="1756062"/>
              <a:ext cx="396000" cy="396000"/>
            </a:xfrm>
            <a:prstGeom prst="ellipse">
              <a:avLst/>
            </a:prstGeom>
            <a:blipFill>
              <a:blip r:embed="rId4"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6" name="椭圆 75"/>
            <p:cNvSpPr>
              <a:spLocks noChangeAspect="1"/>
            </p:cNvSpPr>
            <p:nvPr/>
          </p:nvSpPr>
          <p:spPr bwMode="auto">
            <a:xfrm>
              <a:off x="2115165" y="3411684"/>
              <a:ext cx="396000" cy="396000"/>
            </a:xfrm>
            <a:prstGeom prst="ellipse">
              <a:avLst/>
            </a:prstGeom>
            <a:blipFill>
              <a:blip r:embed="rId5"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7" name="椭圆 76"/>
            <p:cNvSpPr>
              <a:spLocks noChangeAspect="1"/>
            </p:cNvSpPr>
            <p:nvPr/>
          </p:nvSpPr>
          <p:spPr bwMode="auto">
            <a:xfrm>
              <a:off x="2662420" y="2954480"/>
              <a:ext cx="396000" cy="396000"/>
            </a:xfrm>
            <a:prstGeom prst="ellipse">
              <a:avLst/>
            </a:prstGeom>
            <a:blipFill>
              <a:blip r:embed="rId6"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8" name="椭圆 77"/>
            <p:cNvSpPr>
              <a:spLocks noChangeAspect="1"/>
            </p:cNvSpPr>
            <p:nvPr/>
          </p:nvSpPr>
          <p:spPr bwMode="auto">
            <a:xfrm>
              <a:off x="1283888" y="3411678"/>
              <a:ext cx="396000" cy="396000"/>
            </a:xfrm>
            <a:prstGeom prst="ellipse">
              <a:avLst/>
            </a:prstGeom>
            <a:blipFill>
              <a:blip r:embed="rId7"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79" name="椭圆 78"/>
            <p:cNvSpPr>
              <a:spLocks noChangeAspect="1"/>
            </p:cNvSpPr>
            <p:nvPr/>
          </p:nvSpPr>
          <p:spPr bwMode="auto">
            <a:xfrm>
              <a:off x="1900145" y="1326570"/>
              <a:ext cx="396000" cy="396000"/>
            </a:xfrm>
            <a:prstGeom prst="ellipse">
              <a:avLst/>
            </a:prstGeom>
            <a:blipFill>
              <a:blip r:embed="rId8"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80" name="椭圆 79"/>
            <p:cNvSpPr>
              <a:spLocks noChangeAspect="1"/>
            </p:cNvSpPr>
            <p:nvPr/>
          </p:nvSpPr>
          <p:spPr bwMode="auto">
            <a:xfrm>
              <a:off x="1117364" y="1492825"/>
              <a:ext cx="396000" cy="396000"/>
            </a:xfrm>
            <a:prstGeom prst="ellipse">
              <a:avLst/>
            </a:prstGeom>
            <a:blipFill>
              <a:blip r:embed="rId9"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pic>
          <p:nvPicPr>
            <p:cNvPr id="81" name="Picture 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1401855" y="2251363"/>
              <a:ext cx="981127" cy="533400"/>
            </a:xfrm>
            <a:prstGeom prst="rect">
              <a:avLst/>
            </a:prstGeom>
            <a:noFill/>
            <a:ln w="9525">
              <a:noFill/>
              <a:miter lim="800000"/>
              <a:headEnd/>
              <a:tailEnd/>
            </a:ln>
            <a:effectLst/>
          </p:spPr>
        </p:pic>
        <p:sp>
          <p:nvSpPr>
            <p:cNvPr id="82" name="椭圆 81"/>
            <p:cNvSpPr>
              <a:spLocks noChangeAspect="1"/>
            </p:cNvSpPr>
            <p:nvPr/>
          </p:nvSpPr>
          <p:spPr bwMode="auto">
            <a:xfrm>
              <a:off x="1787238" y="2500743"/>
              <a:ext cx="216000" cy="216000"/>
            </a:xfrm>
            <a:prstGeom prst="ellipse">
              <a:avLst/>
            </a:prstGeom>
            <a:noFill/>
            <a:ln>
              <a:solidFill>
                <a:schemeClr val="tx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pic>
          <p:nvPicPr>
            <p:cNvPr id="83" name="Picture 2"/>
            <p:cNvPicPr>
              <a:picLocks noChangeAspect="1" noChangeArrowheads="1"/>
            </p:cNvPicPr>
            <p:nvPr/>
          </p:nvPicPr>
          <p:blipFill>
            <a:blip r:embed="rId11" cstate="print"/>
            <a:srcRect l="83014" t="68675" r="13589" b="25187"/>
            <a:stretch>
              <a:fillRect/>
            </a:stretch>
          </p:blipFill>
          <p:spPr bwMode="auto">
            <a:xfrm>
              <a:off x="1475102" y="2452385"/>
              <a:ext cx="185613" cy="226569"/>
            </a:xfrm>
            <a:prstGeom prst="rect">
              <a:avLst/>
            </a:prstGeom>
            <a:noFill/>
            <a:ln w="9525">
              <a:noFill/>
              <a:miter lim="800000"/>
              <a:headEnd/>
              <a:tailEnd/>
            </a:ln>
            <a:effectLst/>
          </p:spPr>
        </p:pic>
        <p:pic>
          <p:nvPicPr>
            <p:cNvPr id="84" name="Picture 4"/>
            <p:cNvPicPr>
              <a:picLocks noChangeAspect="1" noChangeArrowheads="1"/>
            </p:cNvPicPr>
            <p:nvPr/>
          </p:nvPicPr>
          <p:blipFill>
            <a:blip r:embed="rId12" cstate="print"/>
            <a:srcRect l="67783" t="64515" r="22193" b="26110"/>
            <a:stretch>
              <a:fillRect/>
            </a:stretch>
          </p:blipFill>
          <p:spPr bwMode="auto">
            <a:xfrm>
              <a:off x="2028783" y="2472752"/>
              <a:ext cx="315159" cy="217400"/>
            </a:xfrm>
            <a:prstGeom prst="rect">
              <a:avLst/>
            </a:prstGeom>
            <a:noFill/>
            <a:ln w="9525">
              <a:noFill/>
              <a:miter lim="800000"/>
              <a:headEnd/>
              <a:tailEnd/>
            </a:ln>
            <a:effectLst/>
          </p:spPr>
        </p:pic>
        <p:pic>
          <p:nvPicPr>
            <p:cNvPr id="85" name="Picture 4"/>
            <p:cNvPicPr>
              <a:picLocks noChangeAspect="1" noChangeArrowheads="1"/>
            </p:cNvPicPr>
            <p:nvPr/>
          </p:nvPicPr>
          <p:blipFill>
            <a:blip r:embed="rId12" cstate="print"/>
            <a:srcRect l="78337" t="66932" r="16033" b="26110"/>
            <a:stretch>
              <a:fillRect/>
            </a:stretch>
          </p:blipFill>
          <p:spPr bwMode="auto">
            <a:xfrm>
              <a:off x="1750748" y="2449149"/>
              <a:ext cx="224040" cy="259839"/>
            </a:xfrm>
            <a:prstGeom prst="rect">
              <a:avLst/>
            </a:prstGeom>
            <a:noFill/>
            <a:ln w="9525">
              <a:noFill/>
              <a:miter lim="800000"/>
              <a:headEnd/>
              <a:tailEnd/>
            </a:ln>
            <a:effectLst/>
          </p:spPr>
        </p:pic>
        <p:sp>
          <p:nvSpPr>
            <p:cNvPr id="86" name="矩形 85"/>
            <p:cNvSpPr/>
            <p:nvPr/>
          </p:nvSpPr>
          <p:spPr>
            <a:xfrm>
              <a:off x="1447800" y="2736272"/>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教学</a:t>
              </a:r>
              <a:endParaRPr lang="zh-CN" altLang="en-US" sz="1200" dirty="0" smtClean="0">
                <a:solidFill>
                  <a:srgbClr val="000000"/>
                </a:solidFill>
                <a:latin typeface="Arial" panose="020B0604020202020204" pitchFamily="34" charset="0"/>
              </a:endParaRPr>
            </a:p>
          </p:txBody>
        </p:sp>
        <p:sp>
          <p:nvSpPr>
            <p:cNvPr id="87" name="矩形 86"/>
            <p:cNvSpPr/>
            <p:nvPr/>
          </p:nvSpPr>
          <p:spPr>
            <a:xfrm>
              <a:off x="2078181" y="2736272"/>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管理</a:t>
              </a:r>
              <a:endParaRPr lang="zh-CN" altLang="en-US" sz="1200" dirty="0" smtClean="0">
                <a:solidFill>
                  <a:srgbClr val="000000"/>
                </a:solidFill>
                <a:latin typeface="Arial" panose="020B0604020202020204" pitchFamily="34" charset="0"/>
              </a:endParaRPr>
            </a:p>
          </p:txBody>
        </p:sp>
        <p:sp>
          <p:nvSpPr>
            <p:cNvPr id="88" name="矩形 87"/>
            <p:cNvSpPr/>
            <p:nvPr/>
          </p:nvSpPr>
          <p:spPr>
            <a:xfrm>
              <a:off x="1738746" y="2736272"/>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服务</a:t>
              </a:r>
              <a:endParaRPr lang="zh-CN" altLang="en-US" sz="1200" dirty="0" smtClean="0">
                <a:solidFill>
                  <a:srgbClr val="000000"/>
                </a:solidFill>
                <a:latin typeface="Arial" panose="020B0604020202020204" pitchFamily="34" charset="0"/>
              </a:endParaRPr>
            </a:p>
          </p:txBody>
        </p:sp>
        <p:sp>
          <p:nvSpPr>
            <p:cNvPr id="89" name="矩形 88"/>
            <p:cNvSpPr/>
            <p:nvPr/>
          </p:nvSpPr>
          <p:spPr>
            <a:xfrm>
              <a:off x="1676401" y="2195947"/>
              <a:ext cx="443345" cy="131618"/>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智慧校园</a:t>
              </a:r>
              <a:endParaRPr lang="zh-CN" altLang="en-US" sz="1200" dirty="0" smtClean="0">
                <a:solidFill>
                  <a:srgbClr val="000000"/>
                </a:solidFill>
                <a:latin typeface="Arial" panose="020B0604020202020204" pitchFamily="34" charset="0"/>
              </a:endParaRPr>
            </a:p>
          </p:txBody>
        </p:sp>
      </p:grpSp>
      <p:grpSp>
        <p:nvGrpSpPr>
          <p:cNvPr id="90" name="组合 89"/>
          <p:cNvGrpSpPr>
            <a:grpSpLocks noChangeAspect="1"/>
          </p:cNvGrpSpPr>
          <p:nvPr/>
        </p:nvGrpSpPr>
        <p:grpSpPr>
          <a:xfrm>
            <a:off x="6730899" y="851209"/>
            <a:ext cx="1282881" cy="1368000"/>
            <a:chOff x="646309" y="1326570"/>
            <a:chExt cx="2484817" cy="2649684"/>
          </a:xfrm>
        </p:grpSpPr>
        <p:sp>
          <p:nvSpPr>
            <p:cNvPr id="91" name="椭圆 90"/>
            <p:cNvSpPr>
              <a:spLocks noChangeAspect="1"/>
            </p:cNvSpPr>
            <p:nvPr/>
          </p:nvSpPr>
          <p:spPr bwMode="auto">
            <a:xfrm>
              <a:off x="782784" y="1496291"/>
              <a:ext cx="2232000" cy="2232000"/>
            </a:xfrm>
            <a:prstGeom prst="ellipse">
              <a:avLst/>
            </a:prstGeom>
            <a:noFill/>
            <a:ln>
              <a:solidFill>
                <a:schemeClr val="bg1">
                  <a:lumMod val="9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92" name="矩形 91"/>
            <p:cNvSpPr/>
            <p:nvPr/>
          </p:nvSpPr>
          <p:spPr>
            <a:xfrm>
              <a:off x="1905000" y="1780306"/>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实训教学</a:t>
              </a:r>
              <a:endParaRPr lang="zh-CN" altLang="en-US" sz="1200" dirty="0" smtClean="0">
                <a:solidFill>
                  <a:srgbClr val="000000"/>
                </a:solidFill>
                <a:latin typeface="Arial" panose="020B0604020202020204" pitchFamily="34" charset="0"/>
              </a:endParaRPr>
            </a:p>
          </p:txBody>
        </p:sp>
        <p:sp>
          <p:nvSpPr>
            <p:cNvPr id="93" name="矩形 92"/>
            <p:cNvSpPr/>
            <p:nvPr/>
          </p:nvSpPr>
          <p:spPr>
            <a:xfrm>
              <a:off x="1136073" y="1960416"/>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数字图书馆</a:t>
              </a:r>
              <a:endParaRPr lang="zh-CN" altLang="en-US" sz="1200" dirty="0" smtClean="0">
                <a:solidFill>
                  <a:srgbClr val="000000"/>
                </a:solidFill>
                <a:latin typeface="Arial" panose="020B0604020202020204" pitchFamily="34" charset="0"/>
              </a:endParaRPr>
            </a:p>
          </p:txBody>
        </p:sp>
        <p:sp>
          <p:nvSpPr>
            <p:cNvPr id="94" name="矩形 93"/>
            <p:cNvSpPr/>
            <p:nvPr/>
          </p:nvSpPr>
          <p:spPr>
            <a:xfrm>
              <a:off x="651163" y="2556163"/>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电子教研室</a:t>
              </a:r>
              <a:endParaRPr lang="zh-CN" altLang="en-US" sz="1200" dirty="0" smtClean="0">
                <a:solidFill>
                  <a:srgbClr val="000000"/>
                </a:solidFill>
                <a:latin typeface="Arial" panose="020B0604020202020204" pitchFamily="34" charset="0"/>
              </a:endParaRPr>
            </a:p>
          </p:txBody>
        </p:sp>
        <p:sp>
          <p:nvSpPr>
            <p:cNvPr id="95" name="矩形 94"/>
            <p:cNvSpPr/>
            <p:nvPr/>
          </p:nvSpPr>
          <p:spPr>
            <a:xfrm>
              <a:off x="713509" y="3408217"/>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协同办公管理</a:t>
              </a:r>
              <a:endParaRPr lang="zh-CN" altLang="en-US" sz="1200" dirty="0" smtClean="0">
                <a:solidFill>
                  <a:srgbClr val="000000"/>
                </a:solidFill>
                <a:latin typeface="Arial" panose="020B0604020202020204" pitchFamily="34" charset="0"/>
              </a:endParaRPr>
            </a:p>
          </p:txBody>
        </p:sp>
        <p:sp>
          <p:nvSpPr>
            <p:cNvPr id="96" name="矩形 95"/>
            <p:cNvSpPr/>
            <p:nvPr/>
          </p:nvSpPr>
          <p:spPr>
            <a:xfrm>
              <a:off x="2777836" y="3422072"/>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互动课堂</a:t>
              </a:r>
              <a:endParaRPr lang="zh-CN" altLang="en-US" sz="1200" dirty="0" smtClean="0">
                <a:solidFill>
                  <a:srgbClr val="000000"/>
                </a:solidFill>
                <a:latin typeface="Arial" panose="020B0604020202020204" pitchFamily="34" charset="0"/>
              </a:endParaRPr>
            </a:p>
          </p:txBody>
        </p:sp>
        <p:sp>
          <p:nvSpPr>
            <p:cNvPr id="97" name="矩形 96"/>
            <p:cNvSpPr/>
            <p:nvPr/>
          </p:nvSpPr>
          <p:spPr>
            <a:xfrm>
              <a:off x="2189019" y="3879272"/>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校园安防</a:t>
              </a:r>
              <a:endParaRPr lang="zh-CN" altLang="en-US" sz="1200" dirty="0" smtClean="0">
                <a:solidFill>
                  <a:srgbClr val="000000"/>
                </a:solidFill>
                <a:latin typeface="Arial" panose="020B0604020202020204" pitchFamily="34" charset="0"/>
              </a:endParaRPr>
            </a:p>
          </p:txBody>
        </p:sp>
        <p:sp>
          <p:nvSpPr>
            <p:cNvPr id="98" name="矩形 97"/>
            <p:cNvSpPr/>
            <p:nvPr/>
          </p:nvSpPr>
          <p:spPr>
            <a:xfrm>
              <a:off x="1295402" y="3858490"/>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移动学习</a:t>
              </a:r>
              <a:endParaRPr lang="zh-CN" altLang="en-US" sz="1200" dirty="0" smtClean="0">
                <a:solidFill>
                  <a:srgbClr val="000000"/>
                </a:solidFill>
                <a:latin typeface="Arial" panose="020B0604020202020204" pitchFamily="34" charset="0"/>
              </a:endParaRPr>
            </a:p>
          </p:txBody>
        </p:sp>
        <p:sp>
          <p:nvSpPr>
            <p:cNvPr id="99" name="矩形 98"/>
            <p:cNvSpPr/>
            <p:nvPr/>
          </p:nvSpPr>
          <p:spPr>
            <a:xfrm>
              <a:off x="2722418" y="2209799"/>
              <a:ext cx="353290" cy="96982"/>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绿色校园</a:t>
              </a:r>
              <a:endParaRPr lang="zh-CN" altLang="en-US" sz="1200" dirty="0" smtClean="0">
                <a:solidFill>
                  <a:srgbClr val="000000"/>
                </a:solidFill>
                <a:latin typeface="Arial" panose="020B0604020202020204" pitchFamily="34" charset="0"/>
              </a:endParaRPr>
            </a:p>
          </p:txBody>
        </p:sp>
        <p:cxnSp>
          <p:nvCxnSpPr>
            <p:cNvPr id="100" name="直接连接符 99"/>
            <p:cNvCxnSpPr>
              <a:stCxn id="91" idx="2"/>
              <a:endCxn id="91" idx="6"/>
            </p:cNvCxnSpPr>
            <p:nvPr/>
          </p:nvCxnSpPr>
          <p:spPr bwMode="auto">
            <a:xfrm>
              <a:off x="782784" y="2612291"/>
              <a:ext cx="2232000" cy="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直接连接符 100"/>
            <p:cNvCxnSpPr>
              <a:stCxn id="91" idx="0"/>
              <a:endCxn id="91" idx="4"/>
            </p:cNvCxnSpPr>
            <p:nvPr/>
          </p:nvCxnSpPr>
          <p:spPr bwMode="auto">
            <a:xfrm>
              <a:off x="1898784" y="1496291"/>
              <a:ext cx="0" cy="223200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直接连接符 101"/>
            <p:cNvCxnSpPr>
              <a:stCxn id="118" idx="4"/>
            </p:cNvCxnSpPr>
            <p:nvPr/>
          </p:nvCxnSpPr>
          <p:spPr bwMode="auto">
            <a:xfrm flipH="1">
              <a:off x="1891146" y="1722570"/>
              <a:ext cx="206999" cy="88208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直接连接符 102"/>
            <p:cNvCxnSpPr>
              <a:stCxn id="111" idx="5"/>
            </p:cNvCxnSpPr>
            <p:nvPr/>
          </p:nvCxnSpPr>
          <p:spPr bwMode="auto">
            <a:xfrm>
              <a:off x="1455370" y="1830830"/>
              <a:ext cx="442703" cy="77382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4" name="直接连接符 103"/>
            <p:cNvCxnSpPr>
              <a:stCxn id="112" idx="6"/>
            </p:cNvCxnSpPr>
            <p:nvPr/>
          </p:nvCxnSpPr>
          <p:spPr bwMode="auto">
            <a:xfrm>
              <a:off x="1042309" y="2293498"/>
              <a:ext cx="855764" cy="29730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 name="直接连接符 104"/>
            <p:cNvCxnSpPr>
              <a:stCxn id="113" idx="7"/>
            </p:cNvCxnSpPr>
            <p:nvPr/>
          </p:nvCxnSpPr>
          <p:spPr bwMode="auto">
            <a:xfrm flipV="1">
              <a:off x="1053589" y="2597726"/>
              <a:ext cx="830629" cy="414749"/>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直接连接符 105"/>
            <p:cNvCxnSpPr>
              <a:stCxn id="117" idx="7"/>
            </p:cNvCxnSpPr>
            <p:nvPr/>
          </p:nvCxnSpPr>
          <p:spPr bwMode="auto">
            <a:xfrm flipV="1">
              <a:off x="1621895" y="2597727"/>
              <a:ext cx="269251" cy="871944"/>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直接连接符 106"/>
            <p:cNvCxnSpPr>
              <a:stCxn id="115" idx="0"/>
            </p:cNvCxnSpPr>
            <p:nvPr/>
          </p:nvCxnSpPr>
          <p:spPr bwMode="auto">
            <a:xfrm flipH="1" flipV="1">
              <a:off x="1898073" y="2597726"/>
              <a:ext cx="415092" cy="813958"/>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8" name="直接连接符 107"/>
            <p:cNvCxnSpPr>
              <a:stCxn id="116" idx="1"/>
            </p:cNvCxnSpPr>
            <p:nvPr/>
          </p:nvCxnSpPr>
          <p:spPr bwMode="auto">
            <a:xfrm flipH="1" flipV="1">
              <a:off x="1898074" y="2597726"/>
              <a:ext cx="822339" cy="41474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直接连接符 108"/>
            <p:cNvCxnSpPr>
              <a:stCxn id="114" idx="3"/>
            </p:cNvCxnSpPr>
            <p:nvPr/>
          </p:nvCxnSpPr>
          <p:spPr bwMode="auto">
            <a:xfrm flipH="1">
              <a:off x="1898073" y="2094069"/>
              <a:ext cx="759991" cy="50365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0" name="椭圆 109"/>
            <p:cNvSpPr>
              <a:spLocks noChangeAspect="1"/>
            </p:cNvSpPr>
            <p:nvPr/>
          </p:nvSpPr>
          <p:spPr bwMode="auto">
            <a:xfrm>
              <a:off x="1357747" y="2071256"/>
              <a:ext cx="1080000" cy="1080000"/>
            </a:xfrm>
            <a:prstGeom prst="ellipse">
              <a:avLst/>
            </a:prstGeom>
            <a:solidFill>
              <a:schemeClr val="bg1"/>
            </a:solidFill>
            <a:ln>
              <a:solidFill>
                <a:srgbClr val="0070C0"/>
              </a:solidFill>
              <a:prstDash val="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11" name="椭圆 110"/>
            <p:cNvSpPr>
              <a:spLocks noChangeAspect="1"/>
            </p:cNvSpPr>
            <p:nvPr/>
          </p:nvSpPr>
          <p:spPr bwMode="auto">
            <a:xfrm>
              <a:off x="1117363" y="1492823"/>
              <a:ext cx="396000" cy="396000"/>
            </a:xfrm>
            <a:prstGeom prst="ellipse">
              <a:avLst/>
            </a:prstGeom>
            <a:blipFill>
              <a:blip r:embed="rId1"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2" name="椭圆 111"/>
            <p:cNvSpPr>
              <a:spLocks noChangeAspect="1"/>
            </p:cNvSpPr>
            <p:nvPr/>
          </p:nvSpPr>
          <p:spPr bwMode="auto">
            <a:xfrm>
              <a:off x="646309" y="2095498"/>
              <a:ext cx="396000" cy="396000"/>
            </a:xfrm>
            <a:prstGeom prst="ellipse">
              <a:avLst/>
            </a:prstGeom>
            <a:blipFill>
              <a:blip r:embed="rId13"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3" name="椭圆 112"/>
            <p:cNvSpPr>
              <a:spLocks noChangeAspect="1"/>
            </p:cNvSpPr>
            <p:nvPr/>
          </p:nvSpPr>
          <p:spPr bwMode="auto">
            <a:xfrm>
              <a:off x="715582" y="2954482"/>
              <a:ext cx="396000" cy="396000"/>
            </a:xfrm>
            <a:prstGeom prst="ellipse">
              <a:avLst/>
            </a:prstGeom>
            <a:blipFill>
              <a:blip r:embed="rId3"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4" name="椭圆 113"/>
            <p:cNvSpPr>
              <a:spLocks noChangeAspect="1"/>
            </p:cNvSpPr>
            <p:nvPr/>
          </p:nvSpPr>
          <p:spPr bwMode="auto">
            <a:xfrm>
              <a:off x="2600071" y="1756062"/>
              <a:ext cx="396000" cy="396000"/>
            </a:xfrm>
            <a:prstGeom prst="ellipse">
              <a:avLst/>
            </a:prstGeom>
            <a:blipFill>
              <a:blip r:embed="rId4"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5" name="椭圆 114"/>
            <p:cNvSpPr>
              <a:spLocks noChangeAspect="1"/>
            </p:cNvSpPr>
            <p:nvPr/>
          </p:nvSpPr>
          <p:spPr bwMode="auto">
            <a:xfrm>
              <a:off x="2115165" y="3411684"/>
              <a:ext cx="396000" cy="396000"/>
            </a:xfrm>
            <a:prstGeom prst="ellipse">
              <a:avLst/>
            </a:prstGeom>
            <a:blipFill>
              <a:blip r:embed="rId5"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6" name="椭圆 115"/>
            <p:cNvSpPr>
              <a:spLocks noChangeAspect="1"/>
            </p:cNvSpPr>
            <p:nvPr/>
          </p:nvSpPr>
          <p:spPr bwMode="auto">
            <a:xfrm>
              <a:off x="2662420" y="2954480"/>
              <a:ext cx="396000" cy="396000"/>
            </a:xfrm>
            <a:prstGeom prst="ellipse">
              <a:avLst/>
            </a:prstGeom>
            <a:blipFill>
              <a:blip r:embed="rId6"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7" name="椭圆 116"/>
            <p:cNvSpPr>
              <a:spLocks noChangeAspect="1"/>
            </p:cNvSpPr>
            <p:nvPr/>
          </p:nvSpPr>
          <p:spPr bwMode="auto">
            <a:xfrm>
              <a:off x="1283888" y="3411678"/>
              <a:ext cx="396000" cy="396000"/>
            </a:xfrm>
            <a:prstGeom prst="ellipse">
              <a:avLst/>
            </a:prstGeom>
            <a:blipFill>
              <a:blip r:embed="rId7"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8" name="椭圆 117"/>
            <p:cNvSpPr>
              <a:spLocks noChangeAspect="1"/>
            </p:cNvSpPr>
            <p:nvPr/>
          </p:nvSpPr>
          <p:spPr bwMode="auto">
            <a:xfrm>
              <a:off x="1900145" y="1326570"/>
              <a:ext cx="396000" cy="396000"/>
            </a:xfrm>
            <a:prstGeom prst="ellipse">
              <a:avLst/>
            </a:prstGeom>
            <a:blipFill>
              <a:blip r:embed="rId8"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9" name="椭圆 118"/>
            <p:cNvSpPr>
              <a:spLocks noChangeAspect="1"/>
            </p:cNvSpPr>
            <p:nvPr/>
          </p:nvSpPr>
          <p:spPr bwMode="auto">
            <a:xfrm>
              <a:off x="1117364" y="1492825"/>
              <a:ext cx="396000" cy="396000"/>
            </a:xfrm>
            <a:prstGeom prst="ellipse">
              <a:avLst/>
            </a:prstGeom>
            <a:blipFill>
              <a:blip r:embed="rId9" cstate="print"/>
              <a:stretch>
                <a:fillRect/>
              </a:stretch>
            </a:blipFill>
            <a:ln w="47625">
              <a:solidFill>
                <a:schemeClr val="bg1">
                  <a:lumMod val="8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pic>
          <p:nvPicPr>
            <p:cNvPr id="120" name="Picture 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1401855" y="2251363"/>
              <a:ext cx="981127" cy="533400"/>
            </a:xfrm>
            <a:prstGeom prst="rect">
              <a:avLst/>
            </a:prstGeom>
            <a:noFill/>
            <a:ln w="9525">
              <a:noFill/>
              <a:miter lim="800000"/>
              <a:headEnd/>
              <a:tailEnd/>
            </a:ln>
            <a:effectLst/>
          </p:spPr>
        </p:pic>
        <p:sp>
          <p:nvSpPr>
            <p:cNvPr id="121" name="椭圆 120"/>
            <p:cNvSpPr>
              <a:spLocks noChangeAspect="1"/>
            </p:cNvSpPr>
            <p:nvPr/>
          </p:nvSpPr>
          <p:spPr bwMode="auto">
            <a:xfrm>
              <a:off x="1787238" y="2500743"/>
              <a:ext cx="216000" cy="216000"/>
            </a:xfrm>
            <a:prstGeom prst="ellipse">
              <a:avLst/>
            </a:prstGeom>
            <a:noFill/>
            <a:ln>
              <a:solidFill>
                <a:schemeClr val="tx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pic>
          <p:nvPicPr>
            <p:cNvPr id="122" name="Picture 2"/>
            <p:cNvPicPr>
              <a:picLocks noChangeAspect="1" noChangeArrowheads="1"/>
            </p:cNvPicPr>
            <p:nvPr/>
          </p:nvPicPr>
          <p:blipFill>
            <a:blip r:embed="rId11" cstate="print"/>
            <a:srcRect l="83014" t="68675" r="13589" b="25187"/>
            <a:stretch>
              <a:fillRect/>
            </a:stretch>
          </p:blipFill>
          <p:spPr bwMode="auto">
            <a:xfrm>
              <a:off x="1475102" y="2452385"/>
              <a:ext cx="185613" cy="226569"/>
            </a:xfrm>
            <a:prstGeom prst="rect">
              <a:avLst/>
            </a:prstGeom>
            <a:noFill/>
            <a:ln w="9525">
              <a:noFill/>
              <a:miter lim="800000"/>
              <a:headEnd/>
              <a:tailEnd/>
            </a:ln>
            <a:effectLst/>
          </p:spPr>
        </p:pic>
        <p:pic>
          <p:nvPicPr>
            <p:cNvPr id="123" name="Picture 4"/>
            <p:cNvPicPr>
              <a:picLocks noChangeAspect="1" noChangeArrowheads="1"/>
            </p:cNvPicPr>
            <p:nvPr/>
          </p:nvPicPr>
          <p:blipFill>
            <a:blip r:embed="rId12" cstate="print"/>
            <a:srcRect l="67783" t="64515" r="22193" b="26110"/>
            <a:stretch>
              <a:fillRect/>
            </a:stretch>
          </p:blipFill>
          <p:spPr bwMode="auto">
            <a:xfrm>
              <a:off x="2028783" y="2472752"/>
              <a:ext cx="315159" cy="217400"/>
            </a:xfrm>
            <a:prstGeom prst="rect">
              <a:avLst/>
            </a:prstGeom>
            <a:noFill/>
            <a:ln w="9525">
              <a:noFill/>
              <a:miter lim="800000"/>
              <a:headEnd/>
              <a:tailEnd/>
            </a:ln>
            <a:effectLst/>
          </p:spPr>
        </p:pic>
        <p:pic>
          <p:nvPicPr>
            <p:cNvPr id="124" name="Picture 4"/>
            <p:cNvPicPr>
              <a:picLocks noChangeAspect="1" noChangeArrowheads="1"/>
            </p:cNvPicPr>
            <p:nvPr/>
          </p:nvPicPr>
          <p:blipFill>
            <a:blip r:embed="rId12" cstate="print"/>
            <a:srcRect l="78337" t="66932" r="16033" b="26110"/>
            <a:stretch>
              <a:fillRect/>
            </a:stretch>
          </p:blipFill>
          <p:spPr bwMode="auto">
            <a:xfrm>
              <a:off x="1750748" y="2449149"/>
              <a:ext cx="224040" cy="259839"/>
            </a:xfrm>
            <a:prstGeom prst="rect">
              <a:avLst/>
            </a:prstGeom>
            <a:noFill/>
            <a:ln w="9525">
              <a:noFill/>
              <a:miter lim="800000"/>
              <a:headEnd/>
              <a:tailEnd/>
            </a:ln>
            <a:effectLst/>
          </p:spPr>
        </p:pic>
        <p:sp>
          <p:nvSpPr>
            <p:cNvPr id="125" name="矩形 124"/>
            <p:cNvSpPr/>
            <p:nvPr/>
          </p:nvSpPr>
          <p:spPr>
            <a:xfrm>
              <a:off x="1447800" y="2736272"/>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教学</a:t>
              </a:r>
              <a:endParaRPr lang="zh-CN" altLang="en-US" sz="1200" dirty="0" smtClean="0">
                <a:solidFill>
                  <a:srgbClr val="000000"/>
                </a:solidFill>
                <a:latin typeface="Arial" panose="020B0604020202020204" pitchFamily="34" charset="0"/>
              </a:endParaRPr>
            </a:p>
          </p:txBody>
        </p:sp>
        <p:sp>
          <p:nvSpPr>
            <p:cNvPr id="126" name="矩形 125"/>
            <p:cNvSpPr/>
            <p:nvPr/>
          </p:nvSpPr>
          <p:spPr>
            <a:xfrm>
              <a:off x="2078181" y="2736272"/>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管理</a:t>
              </a:r>
              <a:endParaRPr lang="zh-CN" altLang="en-US" sz="1200" dirty="0" smtClean="0">
                <a:solidFill>
                  <a:srgbClr val="000000"/>
                </a:solidFill>
                <a:latin typeface="Arial" panose="020B0604020202020204" pitchFamily="34" charset="0"/>
              </a:endParaRPr>
            </a:p>
          </p:txBody>
        </p:sp>
        <p:sp>
          <p:nvSpPr>
            <p:cNvPr id="127" name="矩形 126"/>
            <p:cNvSpPr/>
            <p:nvPr/>
          </p:nvSpPr>
          <p:spPr>
            <a:xfrm>
              <a:off x="1738746" y="2736272"/>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服务</a:t>
              </a:r>
              <a:endParaRPr lang="zh-CN" altLang="en-US" sz="1200" dirty="0" smtClean="0">
                <a:solidFill>
                  <a:srgbClr val="000000"/>
                </a:solidFill>
                <a:latin typeface="Arial" panose="020B0604020202020204" pitchFamily="34" charset="0"/>
              </a:endParaRPr>
            </a:p>
          </p:txBody>
        </p:sp>
        <p:sp>
          <p:nvSpPr>
            <p:cNvPr id="128" name="矩形 127"/>
            <p:cNvSpPr/>
            <p:nvPr/>
          </p:nvSpPr>
          <p:spPr>
            <a:xfrm>
              <a:off x="1676401" y="2195947"/>
              <a:ext cx="443345" cy="131618"/>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智慧校园</a:t>
              </a:r>
              <a:endParaRPr lang="zh-CN" altLang="en-US" sz="1200" dirty="0" smtClean="0">
                <a:solidFill>
                  <a:srgbClr val="000000"/>
                </a:solidFill>
                <a:latin typeface="Arial" panose="020B0604020202020204" pitchFamily="34" charset="0"/>
              </a:endParaRPr>
            </a:p>
          </p:txBody>
        </p:sp>
      </p:grpSp>
      <p:sp>
        <p:nvSpPr>
          <p:cNvPr id="129" name="矩形 128"/>
          <p:cNvSpPr/>
          <p:nvPr/>
        </p:nvSpPr>
        <p:spPr>
          <a:xfrm>
            <a:off x="2045989" y="4179767"/>
            <a:ext cx="270163" cy="11776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校园</a:t>
            </a:r>
            <a:r>
              <a:rPr lang="en-US" altLang="zh-CN" sz="1200" dirty="0" smtClean="0">
                <a:solidFill>
                  <a:srgbClr val="000000"/>
                </a:solidFill>
                <a:latin typeface="Arial" panose="020B0604020202020204" pitchFamily="34" charset="0"/>
              </a:rPr>
              <a:t>A</a:t>
            </a:r>
            <a:endParaRPr lang="zh-CN" altLang="en-US" sz="1200" dirty="0" smtClean="0">
              <a:solidFill>
                <a:srgbClr val="000000"/>
              </a:solidFill>
              <a:latin typeface="Arial" panose="020B0604020202020204" pitchFamily="34" charset="0"/>
            </a:endParaRPr>
          </a:p>
        </p:txBody>
      </p:sp>
      <p:grpSp>
        <p:nvGrpSpPr>
          <p:cNvPr id="130" name="组合 534"/>
          <p:cNvGrpSpPr/>
          <p:nvPr/>
        </p:nvGrpSpPr>
        <p:grpSpPr>
          <a:xfrm>
            <a:off x="3772371" y="1860954"/>
            <a:ext cx="2088232" cy="1081622"/>
            <a:chOff x="5896300" y="862921"/>
            <a:chExt cx="2870200" cy="1267609"/>
          </a:xfrm>
          <a:solidFill>
            <a:srgbClr val="99CCFF"/>
          </a:solidFill>
        </p:grpSpPr>
        <p:sp>
          <p:nvSpPr>
            <p:cNvPr id="131" name="Freeform 27"/>
            <p:cNvSpPr>
              <a:spLocks noEditPoints="1"/>
            </p:cNvSpPr>
            <p:nvPr/>
          </p:nvSpPr>
          <p:spPr bwMode="auto">
            <a:xfrm>
              <a:off x="6721800" y="862921"/>
              <a:ext cx="2044700" cy="1267609"/>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19050">
              <a:solidFill>
                <a:schemeClr val="bg1"/>
              </a:solid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2" name="Freeform 27"/>
            <p:cNvSpPr>
              <a:spLocks noEditPoints="1"/>
            </p:cNvSpPr>
            <p:nvPr/>
          </p:nvSpPr>
          <p:spPr bwMode="auto">
            <a:xfrm>
              <a:off x="5896300" y="1130300"/>
              <a:ext cx="1613408" cy="1000230"/>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19050">
              <a:solidFill>
                <a:schemeClr val="bg1"/>
              </a:solid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33" name="矩形 132"/>
          <p:cNvSpPr/>
          <p:nvPr/>
        </p:nvSpPr>
        <p:spPr>
          <a:xfrm>
            <a:off x="4564459" y="2973708"/>
            <a:ext cx="623653" cy="146956"/>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panose="020B0604020202020204" pitchFamily="34" charset="0"/>
              </a:rPr>
              <a:t>教育云中心</a:t>
            </a:r>
            <a:endParaRPr lang="zh-CN" altLang="en-US" sz="1200" dirty="0" smtClean="0">
              <a:solidFill>
                <a:srgbClr val="000000"/>
              </a:solidFill>
              <a:latin typeface="Arial" panose="020B0604020202020204" pitchFamily="34" charset="0"/>
            </a:endParaRPr>
          </a:p>
        </p:txBody>
      </p:sp>
      <p:pic>
        <p:nvPicPr>
          <p:cNvPr id="134" name="Picture 5" descr="http://www.franchisehelp.com/wp-content/uploads/2012/01/government-reselling-franchise-opportunities.jpg"/>
          <p:cNvPicPr>
            <a:picLocks noChangeAspect="1" noChangeArrowheads="1"/>
          </p:cNvPicPr>
          <p:nvPr/>
        </p:nvPicPr>
        <p:blipFill>
          <a:blip r:embed="rId14" cstate="print">
            <a:clrChange>
              <a:clrFrom>
                <a:srgbClr val="FFFFFF"/>
              </a:clrFrom>
              <a:clrTo>
                <a:srgbClr val="FFFFFF">
                  <a:alpha val="0"/>
                </a:srgbClr>
              </a:clrTo>
            </a:clrChange>
            <a:grayscl/>
          </a:blip>
          <a:srcRect/>
          <a:stretch>
            <a:fillRect/>
          </a:stretch>
        </p:blipFill>
        <p:spPr bwMode="auto">
          <a:xfrm>
            <a:off x="4492451" y="2541760"/>
            <a:ext cx="755073" cy="381288"/>
          </a:xfrm>
          <a:prstGeom prst="rect">
            <a:avLst/>
          </a:prstGeom>
          <a:noFill/>
        </p:spPr>
      </p:pic>
      <p:sp>
        <p:nvSpPr>
          <p:cNvPr id="135" name="圆角矩形 134"/>
          <p:cNvSpPr/>
          <p:nvPr/>
        </p:nvSpPr>
        <p:spPr bwMode="auto">
          <a:xfrm>
            <a:off x="4204419" y="2265462"/>
            <a:ext cx="602673" cy="270162"/>
          </a:xfrm>
          <a:prstGeom prst="roundRect">
            <a:avLst/>
          </a:prstGeom>
          <a:solidFill>
            <a:schemeClr val="bg1"/>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6" name="圆角矩形 135"/>
          <p:cNvSpPr/>
          <p:nvPr/>
        </p:nvSpPr>
        <p:spPr bwMode="auto">
          <a:xfrm>
            <a:off x="4931783" y="2265462"/>
            <a:ext cx="602673" cy="270162"/>
          </a:xfrm>
          <a:prstGeom prst="roundRect">
            <a:avLst/>
          </a:prstGeom>
          <a:solidFill>
            <a:schemeClr val="bg1"/>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7" name="矩形 136"/>
          <p:cNvSpPr/>
          <p:nvPr/>
        </p:nvSpPr>
        <p:spPr>
          <a:xfrm>
            <a:off x="4280619" y="2290196"/>
            <a:ext cx="443345" cy="216024"/>
          </a:xfrm>
          <a:prstGeom prst="rect">
            <a:avLst/>
          </a:prstGeom>
        </p:spPr>
        <p:txBody>
          <a:bodyPr wrap="none">
            <a:prstTxWarp prst="textPlain">
              <a:avLst/>
            </a:prstTxWarp>
            <a:spAutoFit/>
          </a:bodyPr>
          <a:lstStyle/>
          <a:p>
            <a:pPr algn="ctr">
              <a:buClr>
                <a:srgbClr val="CC9900"/>
              </a:buClr>
            </a:pPr>
            <a:r>
              <a:rPr lang="zh-CN" altLang="en-US" sz="1200" dirty="0" smtClean="0">
                <a:solidFill>
                  <a:srgbClr val="000000"/>
                </a:solidFill>
                <a:latin typeface="Arial" panose="020B0604020202020204" pitchFamily="34" charset="0"/>
              </a:rPr>
              <a:t>教育管理</a:t>
            </a:r>
            <a:endParaRPr lang="en-US" altLang="zh-CN" sz="1200" dirty="0" smtClean="0">
              <a:solidFill>
                <a:srgbClr val="000000"/>
              </a:solidFill>
              <a:latin typeface="Arial" panose="020B0604020202020204" pitchFamily="34" charset="0"/>
            </a:endParaRPr>
          </a:p>
          <a:p>
            <a:pPr algn="ctr">
              <a:buClr>
                <a:srgbClr val="CC9900"/>
              </a:buClr>
            </a:pPr>
            <a:r>
              <a:rPr lang="zh-CN" altLang="en-US" sz="1200" dirty="0" smtClean="0">
                <a:solidFill>
                  <a:srgbClr val="000000"/>
                </a:solidFill>
                <a:latin typeface="Arial" panose="020B0604020202020204" pitchFamily="34" charset="0"/>
              </a:rPr>
              <a:t>私有云</a:t>
            </a:r>
            <a:endParaRPr lang="zh-CN" altLang="en-US" sz="1200" dirty="0" smtClean="0">
              <a:solidFill>
                <a:srgbClr val="000000"/>
              </a:solidFill>
              <a:latin typeface="Arial" panose="020B0604020202020204" pitchFamily="34" charset="0"/>
            </a:endParaRPr>
          </a:p>
        </p:txBody>
      </p:sp>
      <p:sp>
        <p:nvSpPr>
          <p:cNvPr id="138" name="矩形 137"/>
          <p:cNvSpPr/>
          <p:nvPr/>
        </p:nvSpPr>
        <p:spPr>
          <a:xfrm>
            <a:off x="5014910" y="2293659"/>
            <a:ext cx="443345" cy="216024"/>
          </a:xfrm>
          <a:prstGeom prst="rect">
            <a:avLst/>
          </a:prstGeom>
        </p:spPr>
        <p:txBody>
          <a:bodyPr wrap="none">
            <a:prstTxWarp prst="textPlain">
              <a:avLst/>
            </a:prstTxWarp>
            <a:spAutoFit/>
          </a:bodyPr>
          <a:lstStyle/>
          <a:p>
            <a:pPr algn="ctr">
              <a:buClr>
                <a:srgbClr val="CC9900"/>
              </a:buClr>
            </a:pPr>
            <a:r>
              <a:rPr lang="zh-CN" altLang="en-US" sz="1200" dirty="0" smtClean="0">
                <a:solidFill>
                  <a:srgbClr val="000000"/>
                </a:solidFill>
                <a:latin typeface="Arial" panose="020B0604020202020204" pitchFamily="34" charset="0"/>
              </a:rPr>
              <a:t>资源共享</a:t>
            </a:r>
            <a:endParaRPr lang="en-US" altLang="zh-CN" sz="1200" dirty="0" smtClean="0">
              <a:solidFill>
                <a:srgbClr val="000000"/>
              </a:solidFill>
              <a:latin typeface="Arial" panose="020B0604020202020204" pitchFamily="34" charset="0"/>
            </a:endParaRPr>
          </a:p>
          <a:p>
            <a:pPr algn="ctr">
              <a:buClr>
                <a:srgbClr val="CC9900"/>
              </a:buClr>
            </a:pPr>
            <a:r>
              <a:rPr lang="zh-CN" altLang="en-US" sz="1200" dirty="0" smtClean="0">
                <a:solidFill>
                  <a:srgbClr val="000000"/>
                </a:solidFill>
                <a:latin typeface="Arial" panose="020B0604020202020204" pitchFamily="34" charset="0"/>
              </a:rPr>
              <a:t>公有云</a:t>
            </a:r>
            <a:endParaRPr lang="zh-CN" altLang="en-US" sz="1200" dirty="0" smtClean="0">
              <a:solidFill>
                <a:srgbClr val="000000"/>
              </a:solidFill>
              <a:latin typeface="Arial" panose="020B0604020202020204" pitchFamily="34" charset="0"/>
            </a:endParaRPr>
          </a:p>
        </p:txBody>
      </p:sp>
      <p:sp>
        <p:nvSpPr>
          <p:cNvPr id="140" name="圆角矩形 139"/>
          <p:cNvSpPr/>
          <p:nvPr/>
        </p:nvSpPr>
        <p:spPr bwMode="auto">
          <a:xfrm>
            <a:off x="4596304" y="1958485"/>
            <a:ext cx="602673" cy="270162"/>
          </a:xfrm>
          <a:prstGeom prst="roundRect">
            <a:avLst/>
          </a:prstGeom>
          <a:solidFill>
            <a:schemeClr val="bg1"/>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1" name="矩形 140"/>
          <p:cNvSpPr/>
          <p:nvPr/>
        </p:nvSpPr>
        <p:spPr>
          <a:xfrm>
            <a:off x="4672504" y="1983219"/>
            <a:ext cx="443345" cy="216024"/>
          </a:xfrm>
          <a:prstGeom prst="rect">
            <a:avLst/>
          </a:prstGeom>
        </p:spPr>
        <p:txBody>
          <a:bodyPr wrap="none">
            <a:prstTxWarp prst="textPlain">
              <a:avLst/>
            </a:prstTxWarp>
            <a:spAutoFit/>
          </a:bodyPr>
          <a:lstStyle/>
          <a:p>
            <a:pPr algn="ctr">
              <a:buClr>
                <a:srgbClr val="CC9900"/>
              </a:buClr>
            </a:pPr>
            <a:r>
              <a:rPr lang="zh-CN" altLang="en-US" sz="1200" dirty="0" smtClean="0">
                <a:solidFill>
                  <a:srgbClr val="000000"/>
                </a:solidFill>
                <a:latin typeface="Arial" panose="020B0604020202020204" pitchFamily="34" charset="0"/>
              </a:rPr>
              <a:t>公共服务</a:t>
            </a:r>
            <a:endParaRPr lang="en-US" altLang="zh-CN" sz="1200" dirty="0" smtClean="0">
              <a:solidFill>
                <a:srgbClr val="000000"/>
              </a:solidFill>
              <a:latin typeface="Arial" panose="020B0604020202020204" pitchFamily="34" charset="0"/>
            </a:endParaRPr>
          </a:p>
          <a:p>
            <a:pPr algn="ctr">
              <a:buClr>
                <a:srgbClr val="CC9900"/>
              </a:buClr>
            </a:pPr>
            <a:r>
              <a:rPr lang="zh-CN" altLang="en-US" sz="1200" dirty="0" smtClean="0">
                <a:solidFill>
                  <a:srgbClr val="000000"/>
                </a:solidFill>
                <a:latin typeface="Arial" panose="020B0604020202020204" pitchFamily="34" charset="0"/>
              </a:rPr>
              <a:t>混合云</a:t>
            </a:r>
            <a:endParaRPr lang="zh-CN" altLang="en-US" sz="1200" dirty="0" smtClean="0">
              <a:solidFill>
                <a:srgbClr val="000000"/>
              </a:solidFill>
              <a:latin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10"/>
          <p:cNvSpPr/>
          <p:nvPr/>
        </p:nvSpPr>
        <p:spPr bwMode="gray">
          <a:xfrm>
            <a:off x="2026783" y="2294138"/>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8" name="Freeform 12"/>
          <p:cNvSpPr/>
          <p:nvPr/>
        </p:nvSpPr>
        <p:spPr bwMode="gray">
          <a:xfrm>
            <a:off x="2026783" y="150371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42" name="Text Box 16"/>
          <p:cNvSpPr txBox="1">
            <a:spLocks noChangeArrowheads="1"/>
          </p:cNvSpPr>
          <p:nvPr/>
        </p:nvSpPr>
        <p:spPr bwMode="gray">
          <a:xfrm>
            <a:off x="2204956" y="1466252"/>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1</a:t>
            </a:r>
            <a:endParaRPr lang="en-US" altLang="zh-CN" sz="3600" b="1" dirty="0">
              <a:solidFill>
                <a:srgbClr val="FFFFFF"/>
              </a:solidFill>
              <a:latin typeface="FrutigerNext LT Medium"/>
            </a:endParaRPr>
          </a:p>
        </p:txBody>
      </p:sp>
      <p:sp>
        <p:nvSpPr>
          <p:cNvPr id="46" name="Text Box 17"/>
          <p:cNvSpPr txBox="1">
            <a:spLocks noChangeArrowheads="1"/>
          </p:cNvSpPr>
          <p:nvPr/>
        </p:nvSpPr>
        <p:spPr bwMode="gray">
          <a:xfrm>
            <a:off x="2220196" y="2266198"/>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2</a:t>
            </a:r>
            <a:endParaRPr lang="en-US" altLang="zh-CN" sz="3600" b="1" dirty="0">
              <a:solidFill>
                <a:srgbClr val="FFFFFF"/>
              </a:solidFill>
              <a:latin typeface="FrutigerNext LT Medium"/>
            </a:endParaRPr>
          </a:p>
        </p:txBody>
      </p:sp>
      <p:sp>
        <p:nvSpPr>
          <p:cNvPr id="6" name="Title 3"/>
          <p:cNvSpPr txBox="1"/>
          <p:nvPr/>
        </p:nvSpPr>
        <p:spPr>
          <a:xfrm>
            <a:off x="520658" y="238919"/>
            <a:ext cx="6227082" cy="871537"/>
          </a:xfrm>
          <a:prstGeom prst="rect">
            <a:avLst/>
          </a:prstGeom>
        </p:spPr>
        <p:txBody>
          <a:bodyPr/>
          <a:lstStyle/>
          <a:p>
            <a:pPr eaLnBrk="0" hangingPunct="0">
              <a:defRPr/>
            </a:pPr>
            <a:r>
              <a:rPr lang="en-US" altLang="zh-CN" sz="4400" b="1" kern="0" dirty="0" smtClean="0">
                <a:solidFill>
                  <a:srgbClr val="C00000"/>
                </a:solidFill>
                <a:latin typeface="FrutigerNext LT Medium" pitchFamily="34" charset="0"/>
                <a:ea typeface="黑体" panose="02010609060101010101" pitchFamily="49" charset="-122"/>
                <a:cs typeface="+mj-cs"/>
              </a:rPr>
              <a:t>Content</a:t>
            </a:r>
            <a:endParaRPr lang="en-US" sz="4400" b="1" kern="0" dirty="0">
              <a:solidFill>
                <a:srgbClr val="C00000"/>
              </a:solidFill>
              <a:latin typeface="FrutigerNext LT Medium" pitchFamily="34" charset="0"/>
              <a:ea typeface="黑体" panose="02010609060101010101" pitchFamily="49" charset="-122"/>
              <a:cs typeface="+mj-cs"/>
            </a:endParaRPr>
          </a:p>
        </p:txBody>
      </p:sp>
      <p:sp>
        <p:nvSpPr>
          <p:cNvPr id="22" name="Freeform 6"/>
          <p:cNvSpPr/>
          <p:nvPr/>
        </p:nvSpPr>
        <p:spPr bwMode="gray">
          <a:xfrm>
            <a:off x="2728458" y="3076452"/>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3" name="Freeform 7"/>
          <p:cNvSpPr/>
          <p:nvPr/>
        </p:nvSpPr>
        <p:spPr bwMode="gray">
          <a:xfrm>
            <a:off x="2026783" y="3076452"/>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4" name="Text Box 8"/>
          <p:cNvSpPr txBox="1">
            <a:spLocks noChangeArrowheads="1"/>
          </p:cNvSpPr>
          <p:nvPr/>
        </p:nvSpPr>
        <p:spPr bwMode="gray">
          <a:xfrm>
            <a:off x="2841226" y="3135190"/>
            <a:ext cx="3581400" cy="457200"/>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成功故事</a:t>
            </a:r>
            <a:endParaRPr lang="zh-CN" altLang="en-US" sz="2400" dirty="0">
              <a:solidFill>
                <a:srgbClr val="FFFFFF"/>
              </a:solidFill>
              <a:latin typeface="微软雅黑" panose="020B0503020204020204" charset="-122"/>
              <a:ea typeface="微软雅黑" panose="020B0503020204020204" charset="-122"/>
            </a:endParaRPr>
          </a:p>
        </p:txBody>
      </p:sp>
      <p:sp>
        <p:nvSpPr>
          <p:cNvPr id="25" name="Freeform 9"/>
          <p:cNvSpPr/>
          <p:nvPr/>
        </p:nvSpPr>
        <p:spPr bwMode="gray">
          <a:xfrm>
            <a:off x="2728458" y="2294138"/>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7" name="Freeform 11"/>
          <p:cNvSpPr/>
          <p:nvPr/>
        </p:nvSpPr>
        <p:spPr bwMode="gray">
          <a:xfrm>
            <a:off x="2728458" y="150371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9" name="Text Box 13"/>
          <p:cNvSpPr txBox="1">
            <a:spLocks noChangeArrowheads="1"/>
          </p:cNvSpPr>
          <p:nvPr/>
        </p:nvSpPr>
        <p:spPr bwMode="gray">
          <a:xfrm>
            <a:off x="2841226" y="1568805"/>
            <a:ext cx="3581400" cy="461665"/>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华为对智慧教育的理解</a:t>
            </a:r>
            <a:endParaRPr lang="zh-CN" altLang="en-US" sz="2400" dirty="0" smtClean="0">
              <a:solidFill>
                <a:srgbClr val="FFFFFF"/>
              </a:solidFill>
              <a:latin typeface="微软雅黑" panose="020B0503020204020204" charset="-122"/>
              <a:ea typeface="微软雅黑" panose="020B0503020204020204" charset="-122"/>
            </a:endParaRPr>
          </a:p>
        </p:txBody>
      </p:sp>
      <p:sp>
        <p:nvSpPr>
          <p:cNvPr id="30" name="Text Box 14"/>
          <p:cNvSpPr txBox="1">
            <a:spLocks noChangeArrowheads="1"/>
          </p:cNvSpPr>
          <p:nvPr/>
        </p:nvSpPr>
        <p:spPr bwMode="gray">
          <a:xfrm>
            <a:off x="2841226" y="2352876"/>
            <a:ext cx="3581400" cy="457200"/>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华为智慧教育解决方案</a:t>
            </a:r>
            <a:endParaRPr lang="zh-CN" altLang="en-US" sz="2400" dirty="0">
              <a:solidFill>
                <a:srgbClr val="FFFFFF"/>
              </a:solidFill>
              <a:latin typeface="微软雅黑" panose="020B0503020204020204" charset="-122"/>
              <a:ea typeface="微软雅黑" panose="020B0503020204020204" charset="-122"/>
            </a:endParaRPr>
          </a:p>
        </p:txBody>
      </p:sp>
      <p:sp>
        <p:nvSpPr>
          <p:cNvPr id="47" name="Text Box 18"/>
          <p:cNvSpPr txBox="1">
            <a:spLocks noChangeArrowheads="1"/>
          </p:cNvSpPr>
          <p:nvPr/>
        </p:nvSpPr>
        <p:spPr bwMode="gray">
          <a:xfrm>
            <a:off x="2220196" y="3035812"/>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3</a:t>
            </a:r>
            <a:endParaRPr lang="en-US" altLang="zh-CN" sz="3600" b="1" dirty="0">
              <a:solidFill>
                <a:srgbClr val="FFFFFF"/>
              </a:solidFill>
              <a:latin typeface="FrutigerNext LT Medium"/>
            </a:endParaRPr>
          </a:p>
        </p:txBody>
      </p:sp>
    </p:spTree>
  </p:cSld>
  <p:clrMapOvr>
    <a:masterClrMapping/>
  </p:clrMapOvr>
  <p:transition advClick="0" advTm="8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01 日常工作\18-PPT优化项目\01主打胶片\设计稿01\战略（飞机）01副本.jpg"/>
          <p:cNvPicPr>
            <a:picLocks noChangeAspect="1" noChangeArrowheads="1"/>
          </p:cNvPicPr>
          <p:nvPr/>
        </p:nvPicPr>
        <p:blipFill>
          <a:blip r:embed="rId1" cstate="print"/>
          <a:srcRect/>
          <a:stretch>
            <a:fillRect/>
          </a:stretch>
        </p:blipFill>
        <p:spPr bwMode="auto">
          <a:xfrm>
            <a:off x="0" y="0"/>
            <a:ext cx="9144000" cy="5143500"/>
          </a:xfrm>
          <a:prstGeom prst="rect">
            <a:avLst/>
          </a:prstGeom>
          <a:noFill/>
        </p:spPr>
      </p:pic>
      <p:sp>
        <p:nvSpPr>
          <p:cNvPr id="6146" name="DtsShapeName" descr="EUR03B6251125B8@@92@3ED383ECBCD80;06A;;0=;=F11041632!!!BIHO@]f110416321@0C99@@110B325D7E703101电担览粹)釜士烹亨(!W0/6过衙/qqu!!!!!!!!!!!!!!!!!!!!!!!!!!!!!!!!!!!!!!!!!!!!!!!!!!!!!!!!!!!!!!!!!!!!!!!!!!!!!!!!!!!!!!!!!!!!!!!!!!!!!!!!!!!!!!!!!!!!!!!!!!!!!!!!!!!!!!!!!!!!!!!!!!!!!!!!!!!!!!!!!!!!!!!!!!!!!!!!!!!!!!!!!!!!!!!!!!!!!!!!!!!!!!!!!!!!!!!!!!!!!!!!!!!!!!!!!!!!!!!!!!!!!!!!!!!!!!!!!!!!!!!!!!!!!!!!!!!!!!!!!!!!!!!!!!!!!!!!!!!!!!!!!!!!!!!!!!!!!!!!!!!!!!!!!!!!!!!!!!!!!!!!!!!!!!!!!!!!!!!!!!!!!!!!!!!!!!!!!!!!!!!!!!!!!!!!!!!!!!!!!!!!!!!!!!!!!!!!!!!!!!!!!!!!!!!!!!!!!!!!!!!!!!!!!!!!!!!!!!!!!!!!!!!!!!!!!!!!!!!!!!!!!!!!!!!!!!!!!!!!!!!!!!!!!!!!!!!!!!!!!!!!!!!!!!!!!!!!!!!!!!!!!!!!!!!!!!!!!!!!!!!!!!!!!!!!!!!!!!!!!!!!!!!!!!!!!!!!!!!!!!!!!!!!!!!!!!!!!!!!!!!!!!!!!!!!!!!!!!!!!!!!!!!!!!!!!!!!!!!!!!!!!!!!!!!!!!!!!!!!!!!!!!!!!!!!!!!!!!!!!!!!!!!!!!!!!!!!!!!!!!!!!!!!!!!!!!!!!!!!!!!!!!!!!!!!!!!!!!!!!!!!!!!!!!!!!!!!!!!!!!!!!!!!!!!!!!!!!!!!!!!!!!!!!!!!!!!!!!!!!!!!!!!!!!!!!!!!!!!!!!!!!!!!!!!!!!!!!!!!!!!!!!!!!!!!!!!!!!!!!!!!!!!!!!!!!!!!!!!!!!!!!!!!!!!!!!!!!!!!!!!!!!!!!!!!!!!!!!!!!!!!!!!!!!!!!!!!!!!!!!!!!!!!!!!!!!!!!!!!!!!!!!!!!!!!!!!!!!!!!!!!!!!!!!!!!!!!!!!!!!!!!!!!!!!!!!!!!!!!!!!!!!!!!!!!!!!!!!!!!!!!!!!!!!!!!!!!!!!!!!!!!!!!!!!!!!!!!!!!!!!!!!!!!!!!!!!!!!!!!!!!!!!!!!!!!!!!!!!!!!!!!!!!!!!!!!!!!!!!!!!!!!!!!!!!!!!!!!!!!!!!!!!!!!!!!!!!!!!!!!!!!!!!!!!!!!!!!!!!!!!!!!!!!!!!!!!!!!!!!!!!!!!!!!!!!!!!!!!!!!!!!!!!!!!!!!!!!!!!!!!!!!!!!!!!!!!!!!!!!!!!!!!!!!!!!!!!!!!!!!!!!!!!!!!!!!!!!!!!!!!!!!!!!!!!!!!!!!!!!!!!!!!!!!!!!!!!!!!!!!!!!!!!!!!!!!!!!!!!!!!!!!!!!!!!!!!!!!!!!!!!!!!!!!!!!!!!!!!!!!!!!!!!!!!!!!!!!!!!!!!!!!!!!!!!!!!!!!!!!!!!!!!!!!!!!!!!!!!!!!!!!!!!!!!!!!!!!!!!!!!!!!!!!!!!!!!!!!!!!!!!!!!!!!!!!!!!!!!!!!!!!!!!!!!!!!!!!!!!!!!!!!!!!!!!!!!!!!!!!!!!!!!!!!!!!!!!!!!!!!!!!!!!!!!!!!!!!!!!!!!!!!!!!!!!!!!!!!!!!!!!!!!!!!!!!!!!!!!!!!!!!!!!!!!!!!!!!!!!!!!!!!!!!!!!!!!!!!!!!!!!!!!!!!!!!!!!!!!!!!!!!!!!!!!!!!!!!!!!!!!!!!!!!!!!!!!!!!!!!!!!!!!!!!!!!!!!!!!!!!!!!!!!!!!!!!!!!!!!!!!!!!!!!!!!!!!!!!!!!!!!!!!!!!!!!!!!!!!!!!!!!!!!!!!!!!!!!!!!!!!!!!!!!!!!!!!!!!!!!!!!!!!!!!!!!!!!!!!!!!!!!!!!!!!!!!!!!!!!!!!!!!!!!!!!!!!!!!!!!!!!!!!!!!!!!!!!!!!!!!!!!!!!!!!!!!!!!!!!!!!!!!!!!!!!!!!!!!!!!!!!!!!!!!!!!!!!!!!!!!!!!!!!!!!!!!!!!!!!!!!!!!!!!!!!!!!!!!!!!!!!!!!!!!!!!!!!!!!!!!!!!!!!!!!!!!!!!!!!!!!!!!!!!!!!!!!!!!!!!!!!!!!!!!!!!!!!!!!!!!!!!!!!!!!!!!!!!!!!!!!!!!!!!!!!!!!!!!!!!!!!!!!!!!!!!!!!!!!!!!!!!!!!!!!!!!!!!!!!!!!!!!!!!!!!!!!!!!!!!!!!!!!!!!!!!!!!!!!!!!!!!!!!!!!!!!!!!!!!!!!!!!!!!!!!!!!!!!!!!!!!!!!!1!1" hidden="1"/>
          <p:cNvSpPr>
            <a:spLocks noChangeArrowheads="1"/>
          </p:cNvSpPr>
          <p:nvPr/>
        </p:nvSpPr>
        <p:spPr bwMode="auto">
          <a:xfrm>
            <a:off x="0" y="2"/>
            <a:ext cx="1588" cy="1191"/>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33 w 21600"/>
              <a:gd name="T13" fmla="*/ 2272 h 21600"/>
              <a:gd name="T14" fmla="*/ 16554 w 21600"/>
              <a:gd name="T15" fmla="*/ 13684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chemeClr val="accent1"/>
          </a:solidFill>
          <a:ln w="9525">
            <a:solidFill>
              <a:schemeClr val="tx1"/>
            </a:solidFill>
            <a:miter lim="800000"/>
          </a:ln>
        </p:spPr>
        <p:txBody>
          <a:bodyPr wrap="none" lIns="68552" tIns="34276" rIns="68552" bIns="34276" anchor="ctr"/>
          <a:lstStyle/>
          <a:p>
            <a:endParaRPr lang="zh-CN" altLang="en-US">
              <a:solidFill>
                <a:srgbClr val="000000"/>
              </a:solidFill>
            </a:endParaRPr>
          </a:p>
        </p:txBody>
      </p:sp>
      <p:sp>
        <p:nvSpPr>
          <p:cNvPr id="16" name="TextBox 15"/>
          <p:cNvSpPr txBox="1"/>
          <p:nvPr/>
        </p:nvSpPr>
        <p:spPr>
          <a:xfrm>
            <a:off x="3831019" y="987574"/>
            <a:ext cx="2937225" cy="1115690"/>
          </a:xfrm>
          <a:prstGeom prst="rect">
            <a:avLst/>
          </a:prstGeom>
          <a:noFill/>
        </p:spPr>
        <p:txBody>
          <a:bodyPr wrap="square" lIns="0" tIns="0" rIns="0" bIns="0" rtlCol="0">
            <a:spAutoFit/>
          </a:bodyPr>
          <a:lstStyle/>
          <a:p>
            <a:pPr>
              <a:lnSpc>
                <a:spcPct val="150000"/>
              </a:lnSpc>
            </a:pPr>
            <a:r>
              <a:rPr lang="zh-CN" altLang="en-US" sz="3600" b="1" kern="0" dirty="0" smtClean="0">
                <a:solidFill>
                  <a:srgbClr val="C00000"/>
                </a:solidFill>
                <a:latin typeface="Arial Black" panose="020B0A04020102020204" pitchFamily="34" charset="0"/>
                <a:ea typeface="微软雅黑" panose="020B0503020204020204" charset="-122"/>
                <a:cs typeface="Arial" panose="020B0604020202020204" pitchFamily="34" charset="0"/>
              </a:rPr>
              <a:t>愿景</a:t>
            </a:r>
            <a:endParaRPr lang="en-US" altLang="zh-CN" sz="3600" b="1" kern="0" dirty="0" smtClean="0">
              <a:solidFill>
                <a:srgbClr val="C00000"/>
              </a:solidFill>
              <a:latin typeface="Arial Black" panose="020B0A04020102020204" pitchFamily="34" charset="0"/>
              <a:ea typeface="微软雅黑" panose="020B0503020204020204" charset="-122"/>
              <a:cs typeface="Arial" panose="020B0604020202020204" pitchFamily="34" charset="0"/>
            </a:endParaRPr>
          </a:p>
          <a:p>
            <a:pPr marL="478155" indent="-478155">
              <a:lnSpc>
                <a:spcPct val="150000"/>
              </a:lnSpc>
            </a:pPr>
            <a:r>
              <a:rPr lang="zh-CN" altLang="en-US"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rPr>
              <a:t>教育信息化的</a:t>
            </a:r>
            <a:r>
              <a:rPr lang="en-US" altLang="zh-CN"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rPr>
              <a:t>ICT</a:t>
            </a:r>
            <a:r>
              <a:rPr lang="zh-CN" altLang="en-US"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rPr>
              <a:t>创新伙伴</a:t>
            </a:r>
            <a:endParaRPr lang="en-US" altLang="zh-CN"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endParaRPr>
          </a:p>
        </p:txBody>
      </p:sp>
      <p:sp>
        <p:nvSpPr>
          <p:cNvPr id="8" name="TextBox 7"/>
          <p:cNvSpPr txBox="1"/>
          <p:nvPr/>
        </p:nvSpPr>
        <p:spPr>
          <a:xfrm>
            <a:off x="1346743" y="987574"/>
            <a:ext cx="4311723" cy="1438855"/>
          </a:xfrm>
          <a:prstGeom prst="rect">
            <a:avLst/>
          </a:prstGeom>
          <a:noFill/>
        </p:spPr>
        <p:txBody>
          <a:bodyPr wrap="square" lIns="0" tIns="0" rIns="0" bIns="0" rtlCol="0">
            <a:spAutoFit/>
          </a:bodyPr>
          <a:lstStyle/>
          <a:p>
            <a:pPr>
              <a:lnSpc>
                <a:spcPct val="150000"/>
              </a:lnSpc>
            </a:pPr>
            <a:r>
              <a:rPr lang="zh-CN" altLang="en-US" sz="3600" b="1" kern="0" dirty="0" smtClean="0">
                <a:solidFill>
                  <a:srgbClr val="C00000"/>
                </a:solidFill>
                <a:latin typeface="Arial Black" panose="020B0A04020102020204" pitchFamily="34" charset="0"/>
                <a:ea typeface="微软雅黑" panose="020B0503020204020204" charset="-122"/>
                <a:cs typeface="Arial" panose="020B0604020202020204" pitchFamily="34" charset="0"/>
              </a:rPr>
              <a:t>战略</a:t>
            </a:r>
            <a:endParaRPr lang="en-US" altLang="zh-CN" sz="3600" b="1" kern="0" dirty="0" smtClean="0">
              <a:solidFill>
                <a:srgbClr val="C00000"/>
              </a:solidFill>
              <a:latin typeface="Arial Black" panose="020B0A04020102020204" pitchFamily="34" charset="0"/>
              <a:ea typeface="微软雅黑" panose="020B0503020204020204" charset="-122"/>
              <a:cs typeface="Arial" panose="020B0604020202020204" pitchFamily="34" charset="0"/>
            </a:endParaRPr>
          </a:p>
          <a:p>
            <a:pPr marL="358775" indent="-358775">
              <a:lnSpc>
                <a:spcPct val="150000"/>
              </a:lnSpc>
            </a:pPr>
            <a:r>
              <a:rPr lang="zh-CN" altLang="en-US" sz="1400" kern="0" dirty="0" smtClean="0">
                <a:solidFill>
                  <a:srgbClr val="C00000"/>
                </a:solidFill>
                <a:latin typeface="Arial" panose="020B0604020202020204" pitchFamily="34" charset="0"/>
                <a:ea typeface="微软雅黑" panose="020B0503020204020204" charset="-122"/>
                <a:cs typeface="Arial" panose="020B0604020202020204" pitchFamily="34" charset="0"/>
              </a:rPr>
              <a:t>聚焦教育行业</a:t>
            </a:r>
            <a:r>
              <a:rPr lang="en-US" altLang="zh-CN"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rPr>
              <a:t>ICT</a:t>
            </a:r>
            <a:r>
              <a:rPr lang="zh-CN" altLang="en-US"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rPr>
              <a:t>管道</a:t>
            </a:r>
            <a:endParaRPr lang="zh-CN" altLang="en-US"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endParaRPr>
          </a:p>
          <a:p>
            <a:pPr marL="358775" indent="-358775">
              <a:lnSpc>
                <a:spcPct val="150000"/>
              </a:lnSpc>
            </a:pPr>
            <a:r>
              <a:rPr lang="zh-CN" altLang="en-US"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rPr>
              <a:t>开放合作，</a:t>
            </a:r>
            <a:r>
              <a:rPr lang="zh-CN" altLang="en-US" sz="1400" kern="0" dirty="0" smtClean="0">
                <a:solidFill>
                  <a:srgbClr val="C00000"/>
                </a:solidFill>
                <a:latin typeface="Arial" panose="020B0604020202020204" pitchFamily="34" charset="0"/>
                <a:ea typeface="微软雅黑" panose="020B0503020204020204" charset="-122"/>
                <a:cs typeface="Arial" panose="020B0604020202020204" pitchFamily="34" charset="0"/>
              </a:rPr>
              <a:t>被集成</a:t>
            </a:r>
            <a:endParaRPr lang="zh-CN" altLang="en-US" sz="1400" kern="0" dirty="0" smtClean="0">
              <a:solidFill>
                <a:srgbClr val="000000">
                  <a:lumMod val="75000"/>
                  <a:lumOff val="25000"/>
                </a:srgbClr>
              </a:solidFill>
              <a:latin typeface="Arial" panose="020B0604020202020204" pitchFamily="34" charset="0"/>
              <a:ea typeface="微软雅黑" panose="020B0503020204020204" charset="-122"/>
              <a:cs typeface="Arial" panose="020B0604020202020204" pitchFamily="34" charset="0"/>
            </a:endParaRPr>
          </a:p>
        </p:txBody>
      </p:sp>
      <p:sp>
        <p:nvSpPr>
          <p:cNvPr id="10" name="标题 9"/>
          <p:cNvSpPr>
            <a:spLocks noGrp="1"/>
          </p:cNvSpPr>
          <p:nvPr>
            <p:ph type="title"/>
          </p:nvPr>
        </p:nvSpPr>
        <p:spPr/>
        <p:txBody>
          <a:bodyPr/>
          <a:lstStyle/>
          <a:p>
            <a:r>
              <a:rPr lang="zh-CN" altLang="en-US" dirty="0" smtClean="0"/>
              <a:t>矢志不改变，热衷教育梦</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smtClean="0">
                <a:solidFill>
                  <a:schemeClr val="tx2"/>
                </a:solidFill>
                <a:latin typeface="微软雅黑" panose="020B0503020204020204" charset="-122"/>
                <a:ea typeface="微软雅黑" panose="020B0503020204020204" charset="-122"/>
                <a:sym typeface="Arial" panose="020B0604020202020204"/>
              </a:rPr>
              <a:t>华为是       教育的中坚力量</a:t>
            </a:r>
            <a:endParaRPr lang="zh-CN" altLang="en-US" sz="1400" dirty="0">
              <a:solidFill>
                <a:schemeClr val="tx2"/>
              </a:solidFill>
              <a:latin typeface="微软雅黑" panose="020B0503020204020204" charset="-122"/>
              <a:ea typeface="微软雅黑" panose="020B0503020204020204" charset="-122"/>
              <a:sym typeface="Arial" panose="020B0604020202020204"/>
            </a:endParaRPr>
          </a:p>
        </p:txBody>
      </p:sp>
      <p:sp>
        <p:nvSpPr>
          <p:cNvPr id="4" name="矩形 3"/>
          <p:cNvSpPr/>
          <p:nvPr/>
        </p:nvSpPr>
        <p:spPr>
          <a:xfrm>
            <a:off x="612696" y="1032331"/>
            <a:ext cx="7915446" cy="346230"/>
          </a:xfrm>
          <a:prstGeom prst="rect">
            <a:avLst/>
          </a:prstGeom>
        </p:spPr>
        <p:txBody>
          <a:bodyPr wrap="square" lIns="68562" tIns="34281" rIns="68562" bIns="34281">
            <a:spAutoFit/>
          </a:bodyPr>
          <a:lstStyle/>
          <a:p>
            <a:pPr algn="ctr"/>
            <a:r>
              <a:rPr lang="zh-CN" altLang="zh-CN" u="sng" dirty="0" smtClean="0">
                <a:solidFill>
                  <a:srgbClr val="990000"/>
                </a:solidFill>
                <a:latin typeface="微软雅黑" panose="020B0503020204020204" charset="-122"/>
                <a:ea typeface="微软雅黑" panose="020B0503020204020204" charset="-122"/>
                <a:sym typeface="Arial" panose="020B0604020202020204"/>
              </a:rPr>
              <a:t>共同促进教育发展</a:t>
            </a:r>
            <a:endParaRPr lang="zh-CN" altLang="en-US" u="sng" dirty="0">
              <a:solidFill>
                <a:srgbClr val="990000"/>
              </a:solidFill>
              <a:latin typeface="微软雅黑" panose="020B0503020204020204" charset="-122"/>
              <a:ea typeface="微软雅黑" panose="020B0503020204020204" charset="-122"/>
              <a:sym typeface="Arial" panose="020B0604020202020204"/>
            </a:endParaRPr>
          </a:p>
        </p:txBody>
      </p:sp>
      <p:pic>
        <p:nvPicPr>
          <p:cNvPr id="105" name="Picture 2" descr="01.png"/>
          <p:cNvPicPr>
            <a:picLocks noChangeAspect="1"/>
          </p:cNvPicPr>
          <p:nvPr/>
        </p:nvPicPr>
        <p:blipFill>
          <a:blip r:embed="rId1" cstate="screen"/>
          <a:stretch>
            <a:fillRect/>
          </a:stretch>
        </p:blipFill>
        <p:spPr>
          <a:xfrm>
            <a:off x="1403648" y="159482"/>
            <a:ext cx="688491" cy="583512"/>
          </a:xfrm>
          <a:prstGeom prst="rect">
            <a:avLst/>
          </a:prstGeom>
        </p:spPr>
      </p:pic>
      <p:sp>
        <p:nvSpPr>
          <p:cNvPr id="222" name="圆角矩形 221"/>
          <p:cNvSpPr/>
          <p:nvPr/>
        </p:nvSpPr>
        <p:spPr bwMode="auto">
          <a:xfrm>
            <a:off x="7688532" y="2443369"/>
            <a:ext cx="956680" cy="1907809"/>
          </a:xfrm>
          <a:prstGeom prst="roundRect">
            <a:avLst>
              <a:gd name="adj" fmla="val 7929"/>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230" name="AutoShape 12"/>
          <p:cNvSpPr>
            <a:spLocks noChangeArrowheads="1"/>
          </p:cNvSpPr>
          <p:nvPr/>
        </p:nvSpPr>
        <p:spPr bwMode="auto">
          <a:xfrm>
            <a:off x="690307" y="3145547"/>
            <a:ext cx="2187183" cy="553915"/>
          </a:xfrm>
          <a:prstGeom prst="roundRect">
            <a:avLst>
              <a:gd name="adj" fmla="val 0"/>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a:solidFill>
                <a:schemeClr val="accent1"/>
              </a:solidFill>
              <a:latin typeface="微软雅黑" panose="020B0503020204020204" charset="-122"/>
              <a:ea typeface="微软雅黑" panose="020B0503020204020204" charset="-122"/>
              <a:sym typeface="Arial" panose="020B0604020202020204"/>
            </a:endParaRPr>
          </a:p>
        </p:txBody>
      </p:sp>
      <p:sp>
        <p:nvSpPr>
          <p:cNvPr id="231" name="AutoShape 12"/>
          <p:cNvSpPr>
            <a:spLocks noChangeArrowheads="1"/>
          </p:cNvSpPr>
          <p:nvPr/>
        </p:nvSpPr>
        <p:spPr bwMode="auto">
          <a:xfrm>
            <a:off x="2930799" y="3145547"/>
            <a:ext cx="4696307" cy="553915"/>
          </a:xfrm>
          <a:prstGeom prst="roundRect">
            <a:avLst>
              <a:gd name="adj" fmla="val 0"/>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a:solidFill>
                <a:srgbClr val="000000"/>
              </a:solidFill>
              <a:latin typeface="微软雅黑" panose="020B0503020204020204" charset="-122"/>
              <a:ea typeface="微软雅黑" panose="020B0503020204020204" charset="-122"/>
              <a:sym typeface="Arial" panose="020B0604020202020204"/>
            </a:endParaRPr>
          </a:p>
        </p:txBody>
      </p:sp>
      <p:sp>
        <p:nvSpPr>
          <p:cNvPr id="268" name="AutoShape 14"/>
          <p:cNvSpPr>
            <a:spLocks noChangeArrowheads="1"/>
          </p:cNvSpPr>
          <p:nvPr/>
        </p:nvSpPr>
        <p:spPr bwMode="auto">
          <a:xfrm>
            <a:off x="690307" y="2463738"/>
            <a:ext cx="2187183" cy="553915"/>
          </a:xfrm>
          <a:prstGeom prst="roundRect">
            <a:avLst>
              <a:gd name="adj" fmla="val 0"/>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a:solidFill>
                <a:schemeClr val="accent1"/>
              </a:solidFill>
              <a:latin typeface="微软雅黑" panose="020B0503020204020204" charset="-122"/>
              <a:ea typeface="微软雅黑" panose="020B0503020204020204" charset="-122"/>
              <a:sym typeface="Arial" panose="020B0604020202020204"/>
            </a:endParaRPr>
          </a:p>
        </p:txBody>
      </p:sp>
      <p:sp>
        <p:nvSpPr>
          <p:cNvPr id="269" name="AutoShape 14"/>
          <p:cNvSpPr>
            <a:spLocks noChangeArrowheads="1"/>
          </p:cNvSpPr>
          <p:nvPr/>
        </p:nvSpPr>
        <p:spPr bwMode="auto">
          <a:xfrm>
            <a:off x="2930799" y="2463738"/>
            <a:ext cx="4696307" cy="553915"/>
          </a:xfrm>
          <a:prstGeom prst="roundRect">
            <a:avLst>
              <a:gd name="adj" fmla="val 0"/>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a:solidFill>
                <a:srgbClr val="000000"/>
              </a:solidFill>
              <a:latin typeface="微软雅黑" panose="020B0503020204020204" charset="-122"/>
              <a:ea typeface="微软雅黑" panose="020B0503020204020204" charset="-122"/>
              <a:sym typeface="Arial" panose="020B0604020202020204"/>
            </a:endParaRPr>
          </a:p>
        </p:txBody>
      </p:sp>
      <p:sp>
        <p:nvSpPr>
          <p:cNvPr id="274" name="矩形 273"/>
          <p:cNvSpPr/>
          <p:nvPr/>
        </p:nvSpPr>
        <p:spPr>
          <a:xfrm>
            <a:off x="7693271" y="3608260"/>
            <a:ext cx="947215" cy="380318"/>
          </a:xfrm>
          <a:prstGeom prst="rect">
            <a:avLst/>
          </a:prstGeom>
        </p:spPr>
        <p:txBody>
          <a:bodyPr wrap="none" lIns="68562" tIns="34281" rIns="68562" bIns="34281" anchor="ctr">
            <a:noAutofit/>
          </a:bodyPr>
          <a:lstStyle/>
          <a:p>
            <a:pPr algn="ctr"/>
            <a:r>
              <a:rPr lang="zh-CN" altLang="en-US" sz="9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统一管理</a:t>
            </a:r>
            <a:endParaRPr lang="zh-CN" altLang="en-US" sz="9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pic>
        <p:nvPicPr>
          <p:cNvPr id="275" name="Picture 3"/>
          <p:cNvPicPr>
            <a:picLocks noChangeAspect="1" noChangeArrowheads="1"/>
          </p:cNvPicPr>
          <p:nvPr/>
        </p:nvPicPr>
        <p:blipFill>
          <a:blip r:embed="rId2" cstate="email"/>
          <a:srcRect/>
          <a:stretch>
            <a:fillRect/>
          </a:stretch>
        </p:blipFill>
        <p:spPr bwMode="auto">
          <a:xfrm>
            <a:off x="7893565" y="3139648"/>
            <a:ext cx="546614" cy="321278"/>
          </a:xfrm>
          <a:prstGeom prst="roundRect">
            <a:avLst/>
          </a:prstGeom>
          <a:noFill/>
          <a:ln w="9525">
            <a:noFill/>
            <a:miter lim="800000"/>
            <a:headEnd/>
            <a:tailEnd/>
          </a:ln>
        </p:spPr>
      </p:pic>
      <p:sp>
        <p:nvSpPr>
          <p:cNvPr id="284" name="Text Box 77"/>
          <p:cNvSpPr txBox="1">
            <a:spLocks noChangeArrowheads="1"/>
          </p:cNvSpPr>
          <p:nvPr/>
        </p:nvSpPr>
        <p:spPr bwMode="auto">
          <a:xfrm>
            <a:off x="4242451" y="2879071"/>
            <a:ext cx="894166"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服务器</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85" name="Text Box 80"/>
          <p:cNvSpPr txBox="1">
            <a:spLocks noChangeArrowheads="1"/>
          </p:cNvSpPr>
          <p:nvPr/>
        </p:nvSpPr>
        <p:spPr bwMode="auto">
          <a:xfrm>
            <a:off x="5312739" y="2879071"/>
            <a:ext cx="894166"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存储</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86" name="Text Box 81"/>
          <p:cNvSpPr txBox="1">
            <a:spLocks noChangeArrowheads="1"/>
          </p:cNvSpPr>
          <p:nvPr/>
        </p:nvSpPr>
        <p:spPr bwMode="auto">
          <a:xfrm>
            <a:off x="3172163" y="2879071"/>
            <a:ext cx="894166"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数据中心</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87" name="Text Box 81"/>
          <p:cNvSpPr txBox="1">
            <a:spLocks noChangeArrowheads="1"/>
          </p:cNvSpPr>
          <p:nvPr/>
        </p:nvSpPr>
        <p:spPr bwMode="auto">
          <a:xfrm>
            <a:off x="6383027" y="2879071"/>
            <a:ext cx="89416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安全</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78" name="Text Box 77"/>
          <p:cNvSpPr txBox="1">
            <a:spLocks noChangeArrowheads="1"/>
          </p:cNvSpPr>
          <p:nvPr/>
        </p:nvSpPr>
        <p:spPr bwMode="auto">
          <a:xfrm>
            <a:off x="3271056" y="3551975"/>
            <a:ext cx="1277380"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IP </a:t>
            </a:r>
            <a:r>
              <a:rPr lang="zh-CN" altLang="en-US"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网络</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79" name="Text Box 80"/>
          <p:cNvSpPr txBox="1">
            <a:spLocks noChangeArrowheads="1"/>
          </p:cNvSpPr>
          <p:nvPr/>
        </p:nvSpPr>
        <p:spPr bwMode="auto">
          <a:xfrm>
            <a:off x="4575493" y="3551975"/>
            <a:ext cx="1277380"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传送网</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80" name="TextBox 127"/>
          <p:cNvSpPr txBox="1"/>
          <p:nvPr/>
        </p:nvSpPr>
        <p:spPr>
          <a:xfrm>
            <a:off x="5856493" y="3559929"/>
            <a:ext cx="1277380" cy="123111"/>
          </a:xfrm>
          <a:prstGeom prst="rect">
            <a:avLst/>
          </a:prstGeom>
          <a:noFill/>
        </p:spPr>
        <p:txBody>
          <a:bodyPr wrap="square" lIns="0" tIns="0" rIns="0" bIns="0" rtlCol="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sym typeface="Arial" panose="020B0604020202020204"/>
              </a:rPr>
              <a:t>无线网</a:t>
            </a:r>
            <a:endParaRPr lang="en-US" altLang="zh-CN" sz="800" b="1" dirty="0">
              <a:solidFill>
                <a:srgbClr val="FFFFFF"/>
              </a:solidFill>
              <a:latin typeface="微软雅黑" panose="020B0503020204020204" charset="-122"/>
              <a:ea typeface="微软雅黑" panose="020B0503020204020204" charset="-122"/>
              <a:sym typeface="Arial" panose="020B0604020202020204"/>
            </a:endParaRPr>
          </a:p>
        </p:txBody>
      </p:sp>
      <p:sp>
        <p:nvSpPr>
          <p:cNvPr id="282" name="Text Box 7"/>
          <p:cNvSpPr txBox="1">
            <a:spLocks noChangeArrowheads="1"/>
          </p:cNvSpPr>
          <p:nvPr/>
        </p:nvSpPr>
        <p:spPr bwMode="auto">
          <a:xfrm>
            <a:off x="1175588" y="3299395"/>
            <a:ext cx="1280818" cy="24622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buClr>
                <a:srgbClr val="CC9900"/>
              </a:buClr>
              <a:buFont typeface="Wingdings" panose="05000000000000000000" pitchFamily="2" charset="2"/>
              <a:buNone/>
            </a:pPr>
            <a:r>
              <a:rPr lang="zh-CN" altLang="en-US" sz="1200"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构建</a:t>
            </a:r>
            <a:r>
              <a:rPr lang="zh-CN" altLang="en-US" sz="1600" b="1"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基础网络</a:t>
            </a:r>
            <a:endParaRPr lang="en-US" altLang="zh-CN" sz="1600" b="1" dirty="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83" name="Text Box 7"/>
          <p:cNvSpPr txBox="1">
            <a:spLocks noChangeArrowheads="1"/>
          </p:cNvSpPr>
          <p:nvPr/>
        </p:nvSpPr>
        <p:spPr bwMode="auto">
          <a:xfrm>
            <a:off x="1175588" y="2617585"/>
            <a:ext cx="1280818" cy="24622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257175" indent="-257175">
              <a:buClr>
                <a:srgbClr val="CC9900"/>
              </a:buClr>
            </a:pPr>
            <a:r>
              <a:rPr lang="zh-CN" altLang="en-US" sz="1200"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建设</a:t>
            </a:r>
            <a:r>
              <a:rPr lang="zh-CN" altLang="en-US" sz="1600" b="1"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云平台</a:t>
            </a:r>
            <a:endParaRPr lang="en-US" altLang="zh-CN" sz="105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nvGrpSpPr>
          <p:cNvPr id="3" name="组合 105"/>
          <p:cNvGrpSpPr/>
          <p:nvPr/>
        </p:nvGrpSpPr>
        <p:grpSpPr>
          <a:xfrm>
            <a:off x="701220" y="1534749"/>
            <a:ext cx="1260000" cy="806117"/>
            <a:chOff x="701220" y="1532015"/>
            <a:chExt cx="1260000" cy="810000"/>
          </a:xfrm>
        </p:grpSpPr>
        <p:pic>
          <p:nvPicPr>
            <p:cNvPr id="120" name="Picture 2"/>
            <p:cNvPicPr preferRelativeResize="0">
              <a:picLocks noChangeArrowheads="1"/>
            </p:cNvPicPr>
            <p:nvPr/>
          </p:nvPicPr>
          <p:blipFill>
            <a:blip r:embed="rId3" cstate="print"/>
            <a:srcRect/>
            <a:stretch>
              <a:fillRect/>
            </a:stretch>
          </p:blipFill>
          <p:spPr bwMode="auto">
            <a:xfrm>
              <a:off x="701220" y="1532015"/>
              <a:ext cx="1260000" cy="810000"/>
            </a:xfrm>
            <a:prstGeom prst="roundRect">
              <a:avLst>
                <a:gd name="adj" fmla="val 8594"/>
              </a:avLst>
            </a:prstGeom>
            <a:solidFill>
              <a:srgbClr val="FFFFFF">
                <a:shade val="85000"/>
              </a:srgbClr>
            </a:solidFill>
            <a:ln>
              <a:noFill/>
            </a:ln>
            <a:effectLst/>
          </p:spPr>
        </p:pic>
        <p:sp>
          <p:nvSpPr>
            <p:cNvPr id="121" name="矩形 120"/>
            <p:cNvSpPr/>
            <p:nvPr/>
          </p:nvSpPr>
          <p:spPr>
            <a:xfrm>
              <a:off x="701220" y="2051804"/>
              <a:ext cx="1260000" cy="255120"/>
            </a:xfrm>
            <a:prstGeom prst="rect">
              <a:avLst/>
            </a:prstGeom>
            <a:solidFill>
              <a:schemeClr val="tx1">
                <a:alpha val="50000"/>
              </a:schemeClr>
            </a:solidFill>
          </p:spPr>
          <p:txBody>
            <a:bodyPr wrap="square" lIns="68562" tIns="34281" rIns="68562" bIns="34281">
              <a:spAutoFit/>
            </a:bodyPr>
            <a:lstStyle/>
            <a:p>
              <a:pPr algn="ctr" eaLnBrk="0" hangingPunct="0"/>
              <a:r>
                <a:rPr lang="zh-CN" altLang="en-US"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教育科研专网</a:t>
              </a:r>
              <a:endPar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grpSp>
        <p:nvGrpSpPr>
          <p:cNvPr id="5" name="组合 109"/>
          <p:cNvGrpSpPr/>
          <p:nvPr/>
        </p:nvGrpSpPr>
        <p:grpSpPr>
          <a:xfrm>
            <a:off x="3373374" y="1534749"/>
            <a:ext cx="1260809" cy="806117"/>
            <a:chOff x="3338384" y="1532015"/>
            <a:chExt cx="1260809" cy="810000"/>
          </a:xfrm>
        </p:grpSpPr>
        <p:pic>
          <p:nvPicPr>
            <p:cNvPr id="111" name="Picture 4" descr="http://www.zjhzoverseas.com/upfile/2010910151927.jpg"/>
            <p:cNvPicPr preferRelativeResize="0">
              <a:picLocks noChangeArrowheads="1"/>
            </p:cNvPicPr>
            <p:nvPr/>
          </p:nvPicPr>
          <p:blipFill>
            <a:blip r:embed="rId4" cstate="print"/>
            <a:srcRect/>
            <a:stretch>
              <a:fillRect/>
            </a:stretch>
          </p:blipFill>
          <p:spPr bwMode="auto">
            <a:xfrm>
              <a:off x="3339193" y="1532015"/>
              <a:ext cx="1260000" cy="810000"/>
            </a:xfrm>
            <a:prstGeom prst="roundRect">
              <a:avLst>
                <a:gd name="adj" fmla="val 8594"/>
              </a:avLst>
            </a:prstGeom>
            <a:solidFill>
              <a:srgbClr val="FFFFFF">
                <a:shade val="85000"/>
              </a:srgbClr>
            </a:solidFill>
            <a:ln>
              <a:noFill/>
            </a:ln>
            <a:effectLst/>
          </p:spPr>
        </p:pic>
        <p:sp>
          <p:nvSpPr>
            <p:cNvPr id="122" name="矩形 121"/>
            <p:cNvSpPr/>
            <p:nvPr/>
          </p:nvSpPr>
          <p:spPr>
            <a:xfrm>
              <a:off x="3338384" y="2051804"/>
              <a:ext cx="1260000" cy="255120"/>
            </a:xfrm>
            <a:prstGeom prst="rect">
              <a:avLst/>
            </a:prstGeom>
            <a:solidFill>
              <a:schemeClr val="tx1">
                <a:alpha val="50000"/>
              </a:schemeClr>
            </a:solidFill>
          </p:spPr>
          <p:txBody>
            <a:bodyPr wrap="square" lIns="68562" tIns="34281" rIns="68562" bIns="34281">
              <a:spAutoFit/>
            </a:bodyPr>
            <a:lstStyle/>
            <a:p>
              <a:pPr algn="ctr" eaLnBrk="0" hangingPunct="0"/>
              <a:r>
                <a:rPr lang="zh-CN" altLang="en-US"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数字校园</a:t>
              </a:r>
              <a:endPar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grpSp>
        <p:nvGrpSpPr>
          <p:cNvPr id="6" name="组合 114"/>
          <p:cNvGrpSpPr/>
          <p:nvPr/>
        </p:nvGrpSpPr>
        <p:grpSpPr>
          <a:xfrm>
            <a:off x="7381592" y="1534749"/>
            <a:ext cx="1260000" cy="806117"/>
            <a:chOff x="7381592" y="1532015"/>
            <a:chExt cx="1260000" cy="810000"/>
          </a:xfrm>
        </p:grpSpPr>
        <p:pic>
          <p:nvPicPr>
            <p:cNvPr id="118" name="图片 36" descr="R0012977a.jpg"/>
            <p:cNvPicPr preferRelativeResize="0"/>
            <p:nvPr/>
          </p:nvPicPr>
          <p:blipFill>
            <a:blip r:embed="rId5" cstate="print"/>
            <a:srcRect/>
            <a:stretch>
              <a:fillRect/>
            </a:stretch>
          </p:blipFill>
          <p:spPr bwMode="auto">
            <a:xfrm>
              <a:off x="7381592" y="1532015"/>
              <a:ext cx="1260000" cy="810000"/>
            </a:xfrm>
            <a:prstGeom prst="roundRect">
              <a:avLst>
                <a:gd name="adj" fmla="val 8594"/>
              </a:avLst>
            </a:prstGeom>
            <a:solidFill>
              <a:srgbClr val="FFFFFF">
                <a:shade val="85000"/>
              </a:srgbClr>
            </a:solidFill>
            <a:ln>
              <a:noFill/>
            </a:ln>
            <a:effectLst/>
          </p:spPr>
        </p:pic>
        <p:sp>
          <p:nvSpPr>
            <p:cNvPr id="127" name="矩形 126"/>
            <p:cNvSpPr/>
            <p:nvPr/>
          </p:nvSpPr>
          <p:spPr>
            <a:xfrm>
              <a:off x="7381592" y="2051804"/>
              <a:ext cx="1260000" cy="255120"/>
            </a:xfrm>
            <a:prstGeom prst="rect">
              <a:avLst/>
            </a:prstGeom>
            <a:solidFill>
              <a:schemeClr val="tx1">
                <a:alpha val="50000"/>
              </a:schemeClr>
            </a:solidFill>
          </p:spPr>
          <p:txBody>
            <a:bodyPr wrap="square" lIns="68562" tIns="34281" rIns="68562" bIns="34281">
              <a:spAutoFit/>
            </a:bodyPr>
            <a:lstStyle/>
            <a:p>
              <a:pPr algn="ctr" eaLnBrk="0" hangingPunct="0"/>
              <a:r>
                <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 </a:t>
              </a:r>
              <a:r>
                <a:rPr lang="zh-CN" altLang="en-US"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办公协作</a:t>
              </a:r>
              <a:endPar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grpSp>
        <p:nvGrpSpPr>
          <p:cNvPr id="7" name="组合 113"/>
          <p:cNvGrpSpPr/>
          <p:nvPr/>
        </p:nvGrpSpPr>
        <p:grpSpPr>
          <a:xfrm>
            <a:off x="6045793" y="1534749"/>
            <a:ext cx="1260271" cy="806117"/>
            <a:chOff x="5975548" y="1532015"/>
            <a:chExt cx="1260271" cy="810000"/>
          </a:xfrm>
        </p:grpSpPr>
        <p:pic>
          <p:nvPicPr>
            <p:cNvPr id="123" name="图片 81" descr="教学楼.jpg"/>
            <p:cNvPicPr preferRelativeResize="0"/>
            <p:nvPr/>
          </p:nvPicPr>
          <p:blipFill>
            <a:blip r:embed="rId6" cstate="print"/>
            <a:srcRect/>
            <a:stretch>
              <a:fillRect/>
            </a:stretch>
          </p:blipFill>
          <p:spPr bwMode="auto">
            <a:xfrm>
              <a:off x="5975819" y="1532015"/>
              <a:ext cx="1260000" cy="810000"/>
            </a:xfrm>
            <a:prstGeom prst="roundRect">
              <a:avLst>
                <a:gd name="adj" fmla="val 8594"/>
              </a:avLst>
            </a:prstGeom>
            <a:solidFill>
              <a:srgbClr val="FFFFFF">
                <a:shade val="85000"/>
              </a:srgbClr>
            </a:solidFill>
            <a:ln>
              <a:noFill/>
            </a:ln>
            <a:effectLst/>
          </p:spPr>
        </p:pic>
        <p:sp>
          <p:nvSpPr>
            <p:cNvPr id="128" name="矩形 127"/>
            <p:cNvSpPr/>
            <p:nvPr/>
          </p:nvSpPr>
          <p:spPr>
            <a:xfrm>
              <a:off x="5975548" y="2051804"/>
              <a:ext cx="1260000" cy="255120"/>
            </a:xfrm>
            <a:prstGeom prst="rect">
              <a:avLst/>
            </a:prstGeom>
            <a:solidFill>
              <a:schemeClr val="tx1">
                <a:alpha val="50000"/>
              </a:schemeClr>
            </a:solidFill>
          </p:spPr>
          <p:txBody>
            <a:bodyPr wrap="square" lIns="68562" tIns="34281" rIns="68562" bIns="34281">
              <a:spAutoFit/>
            </a:bodyPr>
            <a:lstStyle/>
            <a:p>
              <a:pPr algn="ctr" eaLnBrk="0" hangingPunct="0"/>
              <a:r>
                <a:rPr lang="zh-CN" altLang="en-US"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平安校园</a:t>
              </a:r>
              <a:endPar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grpSp>
        <p:nvGrpSpPr>
          <p:cNvPr id="8" name="组合 112"/>
          <p:cNvGrpSpPr/>
          <p:nvPr/>
        </p:nvGrpSpPr>
        <p:grpSpPr>
          <a:xfrm>
            <a:off x="4709712" y="1534749"/>
            <a:ext cx="1260540" cy="806117"/>
            <a:chOff x="4656966" y="1532015"/>
            <a:chExt cx="1260540" cy="810000"/>
          </a:xfrm>
        </p:grpSpPr>
        <p:pic>
          <p:nvPicPr>
            <p:cNvPr id="124" name="Picture 1" descr="E:\行业解决方案－政府\图库\教育\42-19861963.jpg"/>
            <p:cNvPicPr preferRelativeResize="0">
              <a:picLocks noChangeArrowheads="1"/>
            </p:cNvPicPr>
            <p:nvPr/>
          </p:nvPicPr>
          <p:blipFill>
            <a:blip r:embed="rId7" cstate="print"/>
            <a:srcRect/>
            <a:stretch>
              <a:fillRect/>
            </a:stretch>
          </p:blipFill>
          <p:spPr bwMode="auto">
            <a:xfrm>
              <a:off x="4657506" y="1532015"/>
              <a:ext cx="1260000" cy="810000"/>
            </a:xfrm>
            <a:prstGeom prst="roundRect">
              <a:avLst>
                <a:gd name="adj" fmla="val 8594"/>
              </a:avLst>
            </a:prstGeom>
            <a:solidFill>
              <a:srgbClr val="FFFFFF">
                <a:shade val="85000"/>
              </a:srgbClr>
            </a:solidFill>
            <a:ln>
              <a:noFill/>
            </a:ln>
            <a:effectLst/>
          </p:spPr>
        </p:pic>
        <p:sp>
          <p:nvSpPr>
            <p:cNvPr id="129" name="矩形 128"/>
            <p:cNvSpPr/>
            <p:nvPr/>
          </p:nvSpPr>
          <p:spPr>
            <a:xfrm>
              <a:off x="4656966" y="2051804"/>
              <a:ext cx="1260000" cy="255120"/>
            </a:xfrm>
            <a:prstGeom prst="rect">
              <a:avLst/>
            </a:prstGeom>
            <a:solidFill>
              <a:schemeClr val="tx1">
                <a:alpha val="50000"/>
              </a:schemeClr>
            </a:solidFill>
          </p:spPr>
          <p:txBody>
            <a:bodyPr wrap="square" lIns="68562" tIns="34281" rIns="68562" bIns="34281">
              <a:spAutoFit/>
            </a:bodyPr>
            <a:lstStyle/>
            <a:p>
              <a:pPr algn="ctr" eaLnBrk="0" hangingPunct="0"/>
              <a:r>
                <a:rPr lang="zh-CN" altLang="en-US"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数字图书馆</a:t>
              </a:r>
              <a:endPar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grpSp>
        <p:nvGrpSpPr>
          <p:cNvPr id="9" name="组合 106"/>
          <p:cNvGrpSpPr/>
          <p:nvPr/>
        </p:nvGrpSpPr>
        <p:grpSpPr>
          <a:xfrm>
            <a:off x="2036755" y="1534750"/>
            <a:ext cx="1261078" cy="808377"/>
            <a:chOff x="2019802" y="1532015"/>
            <a:chExt cx="1261078" cy="812272"/>
          </a:xfrm>
        </p:grpSpPr>
        <p:pic>
          <p:nvPicPr>
            <p:cNvPr id="109" name="图片 108" descr="Img201105100006_H.JPG"/>
            <p:cNvPicPr>
              <a:picLocks noChangeAspect="1"/>
            </p:cNvPicPr>
            <p:nvPr/>
          </p:nvPicPr>
          <p:blipFill>
            <a:blip r:embed="rId8" cstate="print"/>
            <a:stretch>
              <a:fillRect/>
            </a:stretch>
          </p:blipFill>
          <p:spPr>
            <a:xfrm>
              <a:off x="2020880" y="1532015"/>
              <a:ext cx="1260000" cy="812272"/>
            </a:xfrm>
            <a:prstGeom prst="roundRect">
              <a:avLst>
                <a:gd name="adj" fmla="val 8594"/>
              </a:avLst>
            </a:prstGeom>
            <a:solidFill>
              <a:srgbClr val="FFFFFF">
                <a:shade val="85000"/>
              </a:srgbClr>
            </a:solidFill>
            <a:ln>
              <a:noFill/>
            </a:ln>
            <a:effectLst/>
          </p:spPr>
        </p:pic>
        <p:sp>
          <p:nvSpPr>
            <p:cNvPr id="126" name="矩形 125"/>
            <p:cNvSpPr/>
            <p:nvPr/>
          </p:nvSpPr>
          <p:spPr>
            <a:xfrm>
              <a:off x="2019802" y="2051804"/>
              <a:ext cx="1260000" cy="255120"/>
            </a:xfrm>
            <a:prstGeom prst="rect">
              <a:avLst/>
            </a:prstGeom>
            <a:solidFill>
              <a:schemeClr val="tx1">
                <a:alpha val="50000"/>
              </a:schemeClr>
            </a:solidFill>
          </p:spPr>
          <p:txBody>
            <a:bodyPr wrap="square" lIns="68562" tIns="34281" rIns="68562" bIns="34281">
              <a:spAutoFit/>
            </a:bodyPr>
            <a:lstStyle/>
            <a:p>
              <a:pPr algn="ctr" eaLnBrk="0" hangingPunct="0"/>
              <a:r>
                <a:rPr lang="zh-CN" altLang="en-US"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教育云平台</a:t>
              </a:r>
              <a:endParaRPr lang="en-US" altLang="zh-CN" sz="12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grpSp>
        <p:nvGrpSpPr>
          <p:cNvPr id="17" name="组合 245"/>
          <p:cNvGrpSpPr/>
          <p:nvPr/>
        </p:nvGrpSpPr>
        <p:grpSpPr>
          <a:xfrm>
            <a:off x="6392855" y="3190552"/>
            <a:ext cx="212043" cy="309973"/>
            <a:chOff x="15730538" y="3268663"/>
            <a:chExt cx="765175" cy="1123950"/>
          </a:xfrm>
          <a:solidFill>
            <a:schemeClr val="bg1"/>
          </a:solidFill>
        </p:grpSpPr>
        <p:sp>
          <p:nvSpPr>
            <p:cNvPr id="169" name="Freeform 57"/>
            <p:cNvSpPr/>
            <p:nvPr/>
          </p:nvSpPr>
          <p:spPr bwMode="auto">
            <a:xfrm>
              <a:off x="15786100" y="3268663"/>
              <a:ext cx="252413" cy="261938"/>
            </a:xfrm>
            <a:custGeom>
              <a:avLst/>
              <a:gdLst/>
              <a:ahLst/>
              <a:cxnLst>
                <a:cxn ang="0">
                  <a:pos x="74" y="105"/>
                </a:cxn>
                <a:cxn ang="0">
                  <a:pos x="42" y="152"/>
                </a:cxn>
                <a:cxn ang="0">
                  <a:pos x="19" y="202"/>
                </a:cxn>
                <a:cxn ang="0">
                  <a:pos x="4" y="256"/>
                </a:cxn>
                <a:cxn ang="0">
                  <a:pos x="0" y="312"/>
                </a:cxn>
                <a:cxn ang="0">
                  <a:pos x="2" y="319"/>
                </a:cxn>
                <a:cxn ang="0">
                  <a:pos x="10" y="327"/>
                </a:cxn>
                <a:cxn ang="0">
                  <a:pos x="57" y="327"/>
                </a:cxn>
                <a:cxn ang="0">
                  <a:pos x="64" y="326"/>
                </a:cxn>
                <a:cxn ang="0">
                  <a:pos x="69" y="322"/>
                </a:cxn>
                <a:cxn ang="0">
                  <a:pos x="73" y="312"/>
                </a:cxn>
                <a:cxn ang="0">
                  <a:pos x="74" y="290"/>
                </a:cxn>
                <a:cxn ang="0">
                  <a:pos x="81" y="248"/>
                </a:cxn>
                <a:cxn ang="0">
                  <a:pos x="95" y="208"/>
                </a:cxn>
                <a:cxn ang="0">
                  <a:pos x="117" y="170"/>
                </a:cxn>
                <a:cxn ang="0">
                  <a:pos x="130" y="154"/>
                </a:cxn>
                <a:cxn ang="0">
                  <a:pos x="140" y="143"/>
                </a:cxn>
                <a:cxn ang="0">
                  <a:pos x="174" y="113"/>
                </a:cxn>
                <a:cxn ang="0">
                  <a:pos x="214" y="91"/>
                </a:cxn>
                <a:cxn ang="0">
                  <a:pos x="258" y="78"/>
                </a:cxn>
                <a:cxn ang="0">
                  <a:pos x="304" y="73"/>
                </a:cxn>
                <a:cxn ang="0">
                  <a:pos x="311" y="73"/>
                </a:cxn>
                <a:cxn ang="0">
                  <a:pos x="316" y="68"/>
                </a:cxn>
                <a:cxn ang="0">
                  <a:pos x="319" y="57"/>
                </a:cxn>
                <a:cxn ang="0">
                  <a:pos x="319" y="17"/>
                </a:cxn>
                <a:cxn ang="0">
                  <a:pos x="314" y="5"/>
                </a:cxn>
                <a:cxn ang="0">
                  <a:pos x="309" y="2"/>
                </a:cxn>
                <a:cxn ang="0">
                  <a:pos x="304" y="0"/>
                </a:cxn>
                <a:cxn ang="0">
                  <a:pos x="243" y="7"/>
                </a:cxn>
                <a:cxn ang="0">
                  <a:pos x="186" y="25"/>
                </a:cxn>
                <a:cxn ang="0">
                  <a:pos x="133" y="54"/>
                </a:cxn>
                <a:cxn ang="0">
                  <a:pos x="88" y="91"/>
                </a:cxn>
                <a:cxn ang="0">
                  <a:pos x="74" y="105"/>
                </a:cxn>
              </a:cxnLst>
              <a:rect l="0" t="0" r="r" b="b"/>
              <a:pathLst>
                <a:path w="319" h="329">
                  <a:moveTo>
                    <a:pt x="74" y="105"/>
                  </a:moveTo>
                  <a:lnTo>
                    <a:pt x="74" y="105"/>
                  </a:lnTo>
                  <a:lnTo>
                    <a:pt x="57" y="128"/>
                  </a:lnTo>
                  <a:lnTo>
                    <a:pt x="42" y="152"/>
                  </a:lnTo>
                  <a:lnTo>
                    <a:pt x="29" y="175"/>
                  </a:lnTo>
                  <a:lnTo>
                    <a:pt x="19" y="202"/>
                  </a:lnTo>
                  <a:lnTo>
                    <a:pt x="10" y="229"/>
                  </a:lnTo>
                  <a:lnTo>
                    <a:pt x="4" y="256"/>
                  </a:lnTo>
                  <a:lnTo>
                    <a:pt x="2" y="285"/>
                  </a:lnTo>
                  <a:lnTo>
                    <a:pt x="0" y="312"/>
                  </a:lnTo>
                  <a:lnTo>
                    <a:pt x="0" y="312"/>
                  </a:lnTo>
                  <a:lnTo>
                    <a:pt x="2" y="319"/>
                  </a:lnTo>
                  <a:lnTo>
                    <a:pt x="5" y="324"/>
                  </a:lnTo>
                  <a:lnTo>
                    <a:pt x="10" y="327"/>
                  </a:lnTo>
                  <a:lnTo>
                    <a:pt x="17" y="329"/>
                  </a:lnTo>
                  <a:lnTo>
                    <a:pt x="57" y="327"/>
                  </a:lnTo>
                  <a:lnTo>
                    <a:pt x="57" y="327"/>
                  </a:lnTo>
                  <a:lnTo>
                    <a:pt x="64" y="326"/>
                  </a:lnTo>
                  <a:lnTo>
                    <a:pt x="69" y="322"/>
                  </a:lnTo>
                  <a:lnTo>
                    <a:pt x="69" y="322"/>
                  </a:lnTo>
                  <a:lnTo>
                    <a:pt x="73" y="317"/>
                  </a:lnTo>
                  <a:lnTo>
                    <a:pt x="73" y="312"/>
                  </a:lnTo>
                  <a:lnTo>
                    <a:pt x="73" y="312"/>
                  </a:lnTo>
                  <a:lnTo>
                    <a:pt x="74" y="290"/>
                  </a:lnTo>
                  <a:lnTo>
                    <a:pt x="76" y="268"/>
                  </a:lnTo>
                  <a:lnTo>
                    <a:pt x="81" y="248"/>
                  </a:lnTo>
                  <a:lnTo>
                    <a:pt x="86" y="226"/>
                  </a:lnTo>
                  <a:lnTo>
                    <a:pt x="95" y="208"/>
                  </a:lnTo>
                  <a:lnTo>
                    <a:pt x="105" y="189"/>
                  </a:lnTo>
                  <a:lnTo>
                    <a:pt x="117" y="170"/>
                  </a:lnTo>
                  <a:lnTo>
                    <a:pt x="130" y="154"/>
                  </a:lnTo>
                  <a:lnTo>
                    <a:pt x="130" y="154"/>
                  </a:lnTo>
                  <a:lnTo>
                    <a:pt x="140" y="143"/>
                  </a:lnTo>
                  <a:lnTo>
                    <a:pt x="140" y="143"/>
                  </a:lnTo>
                  <a:lnTo>
                    <a:pt x="157" y="127"/>
                  </a:lnTo>
                  <a:lnTo>
                    <a:pt x="174" y="113"/>
                  </a:lnTo>
                  <a:lnTo>
                    <a:pt x="194" y="101"/>
                  </a:lnTo>
                  <a:lnTo>
                    <a:pt x="214" y="91"/>
                  </a:lnTo>
                  <a:lnTo>
                    <a:pt x="236" y="84"/>
                  </a:lnTo>
                  <a:lnTo>
                    <a:pt x="258" y="78"/>
                  </a:lnTo>
                  <a:lnTo>
                    <a:pt x="280" y="74"/>
                  </a:lnTo>
                  <a:lnTo>
                    <a:pt x="304" y="73"/>
                  </a:lnTo>
                  <a:lnTo>
                    <a:pt x="304" y="73"/>
                  </a:lnTo>
                  <a:lnTo>
                    <a:pt x="311" y="73"/>
                  </a:lnTo>
                  <a:lnTo>
                    <a:pt x="316" y="68"/>
                  </a:lnTo>
                  <a:lnTo>
                    <a:pt x="316" y="68"/>
                  </a:lnTo>
                  <a:lnTo>
                    <a:pt x="317" y="62"/>
                  </a:lnTo>
                  <a:lnTo>
                    <a:pt x="319" y="57"/>
                  </a:lnTo>
                  <a:lnTo>
                    <a:pt x="319" y="17"/>
                  </a:lnTo>
                  <a:lnTo>
                    <a:pt x="319" y="17"/>
                  </a:lnTo>
                  <a:lnTo>
                    <a:pt x="317" y="10"/>
                  </a:lnTo>
                  <a:lnTo>
                    <a:pt x="314" y="5"/>
                  </a:lnTo>
                  <a:lnTo>
                    <a:pt x="314" y="5"/>
                  </a:lnTo>
                  <a:lnTo>
                    <a:pt x="309" y="2"/>
                  </a:lnTo>
                  <a:lnTo>
                    <a:pt x="304" y="0"/>
                  </a:lnTo>
                  <a:lnTo>
                    <a:pt x="304" y="0"/>
                  </a:lnTo>
                  <a:lnTo>
                    <a:pt x="273" y="2"/>
                  </a:lnTo>
                  <a:lnTo>
                    <a:pt x="243" y="7"/>
                  </a:lnTo>
                  <a:lnTo>
                    <a:pt x="214" y="15"/>
                  </a:lnTo>
                  <a:lnTo>
                    <a:pt x="186" y="25"/>
                  </a:lnTo>
                  <a:lnTo>
                    <a:pt x="159" y="37"/>
                  </a:lnTo>
                  <a:lnTo>
                    <a:pt x="133" y="54"/>
                  </a:lnTo>
                  <a:lnTo>
                    <a:pt x="110" y="71"/>
                  </a:lnTo>
                  <a:lnTo>
                    <a:pt x="88" y="91"/>
                  </a:lnTo>
                  <a:lnTo>
                    <a:pt x="88" y="91"/>
                  </a:lnTo>
                  <a:lnTo>
                    <a:pt x="74" y="105"/>
                  </a:lnTo>
                  <a:lnTo>
                    <a:pt x="74" y="10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0" name="Freeform 58"/>
            <p:cNvSpPr/>
            <p:nvPr/>
          </p:nvSpPr>
          <p:spPr bwMode="auto">
            <a:xfrm>
              <a:off x="15886113" y="3368675"/>
              <a:ext cx="144463" cy="150813"/>
            </a:xfrm>
            <a:custGeom>
              <a:avLst/>
              <a:gdLst/>
              <a:ahLst/>
              <a:cxnLst>
                <a:cxn ang="0">
                  <a:pos x="47" y="50"/>
                </a:cxn>
                <a:cxn ang="0">
                  <a:pos x="47" y="50"/>
                </a:cxn>
                <a:cxn ang="0">
                  <a:pos x="40" y="57"/>
                </a:cxn>
                <a:cxn ang="0">
                  <a:pos x="40" y="57"/>
                </a:cxn>
                <a:cxn ang="0">
                  <a:pos x="30" y="69"/>
                </a:cxn>
                <a:cxn ang="0">
                  <a:pos x="22" y="82"/>
                </a:cxn>
                <a:cxn ang="0">
                  <a:pos x="15" y="96"/>
                </a:cxn>
                <a:cxn ang="0">
                  <a:pos x="8" y="111"/>
                </a:cxn>
                <a:cxn ang="0">
                  <a:pos x="5" y="126"/>
                </a:cxn>
                <a:cxn ang="0">
                  <a:pos x="1" y="141"/>
                </a:cxn>
                <a:cxn ang="0">
                  <a:pos x="0" y="156"/>
                </a:cxn>
                <a:cxn ang="0">
                  <a:pos x="0" y="173"/>
                </a:cxn>
                <a:cxn ang="0">
                  <a:pos x="0" y="173"/>
                </a:cxn>
                <a:cxn ang="0">
                  <a:pos x="0" y="178"/>
                </a:cxn>
                <a:cxn ang="0">
                  <a:pos x="3" y="183"/>
                </a:cxn>
                <a:cxn ang="0">
                  <a:pos x="8" y="187"/>
                </a:cxn>
                <a:cxn ang="0">
                  <a:pos x="15" y="189"/>
                </a:cxn>
                <a:cxn ang="0">
                  <a:pos x="57" y="187"/>
                </a:cxn>
                <a:cxn ang="0">
                  <a:pos x="57" y="187"/>
                </a:cxn>
                <a:cxn ang="0">
                  <a:pos x="62" y="185"/>
                </a:cxn>
                <a:cxn ang="0">
                  <a:pos x="67" y="182"/>
                </a:cxn>
                <a:cxn ang="0">
                  <a:pos x="67" y="182"/>
                </a:cxn>
                <a:cxn ang="0">
                  <a:pos x="71" y="177"/>
                </a:cxn>
                <a:cxn ang="0">
                  <a:pos x="72" y="170"/>
                </a:cxn>
                <a:cxn ang="0">
                  <a:pos x="72" y="170"/>
                </a:cxn>
                <a:cxn ang="0">
                  <a:pos x="72" y="153"/>
                </a:cxn>
                <a:cxn ang="0">
                  <a:pos x="77" y="136"/>
                </a:cxn>
                <a:cxn ang="0">
                  <a:pos x="86" y="119"/>
                </a:cxn>
                <a:cxn ang="0">
                  <a:pos x="96" y="104"/>
                </a:cxn>
                <a:cxn ang="0">
                  <a:pos x="96" y="104"/>
                </a:cxn>
                <a:cxn ang="0">
                  <a:pos x="99" y="101"/>
                </a:cxn>
                <a:cxn ang="0">
                  <a:pos x="99" y="101"/>
                </a:cxn>
                <a:cxn ang="0">
                  <a:pos x="113" y="89"/>
                </a:cxn>
                <a:cxn ang="0">
                  <a:pos x="130" y="81"/>
                </a:cxn>
                <a:cxn ang="0">
                  <a:pos x="146" y="74"/>
                </a:cxn>
                <a:cxn ang="0">
                  <a:pos x="165" y="72"/>
                </a:cxn>
                <a:cxn ang="0">
                  <a:pos x="165" y="72"/>
                </a:cxn>
                <a:cxn ang="0">
                  <a:pos x="172" y="70"/>
                </a:cxn>
                <a:cxn ang="0">
                  <a:pos x="177" y="67"/>
                </a:cxn>
                <a:cxn ang="0">
                  <a:pos x="177" y="67"/>
                </a:cxn>
                <a:cxn ang="0">
                  <a:pos x="180" y="62"/>
                </a:cxn>
                <a:cxn ang="0">
                  <a:pos x="182" y="55"/>
                </a:cxn>
                <a:cxn ang="0">
                  <a:pos x="182" y="15"/>
                </a:cxn>
                <a:cxn ang="0">
                  <a:pos x="182" y="15"/>
                </a:cxn>
                <a:cxn ang="0">
                  <a:pos x="180" y="8"/>
                </a:cxn>
                <a:cxn ang="0">
                  <a:pos x="177" y="3"/>
                </a:cxn>
                <a:cxn ang="0">
                  <a:pos x="177" y="3"/>
                </a:cxn>
                <a:cxn ang="0">
                  <a:pos x="172" y="0"/>
                </a:cxn>
                <a:cxn ang="0">
                  <a:pos x="165" y="0"/>
                </a:cxn>
                <a:cxn ang="0">
                  <a:pos x="165" y="0"/>
                </a:cxn>
                <a:cxn ang="0">
                  <a:pos x="148" y="0"/>
                </a:cxn>
                <a:cxn ang="0">
                  <a:pos x="133" y="3"/>
                </a:cxn>
                <a:cxn ang="0">
                  <a:pos x="116" y="6"/>
                </a:cxn>
                <a:cxn ang="0">
                  <a:pos x="101" y="13"/>
                </a:cxn>
                <a:cxn ang="0">
                  <a:pos x="87" y="20"/>
                </a:cxn>
                <a:cxn ang="0">
                  <a:pos x="72" y="28"/>
                </a:cxn>
                <a:cxn ang="0">
                  <a:pos x="59" y="38"/>
                </a:cxn>
                <a:cxn ang="0">
                  <a:pos x="47" y="50"/>
                </a:cxn>
                <a:cxn ang="0">
                  <a:pos x="47" y="50"/>
                </a:cxn>
              </a:cxnLst>
              <a:rect l="0" t="0" r="r" b="b"/>
              <a:pathLst>
                <a:path w="182" h="189">
                  <a:moveTo>
                    <a:pt x="47" y="50"/>
                  </a:moveTo>
                  <a:lnTo>
                    <a:pt x="47" y="50"/>
                  </a:lnTo>
                  <a:lnTo>
                    <a:pt x="40" y="57"/>
                  </a:lnTo>
                  <a:lnTo>
                    <a:pt x="40" y="57"/>
                  </a:lnTo>
                  <a:lnTo>
                    <a:pt x="30" y="69"/>
                  </a:lnTo>
                  <a:lnTo>
                    <a:pt x="22" y="82"/>
                  </a:lnTo>
                  <a:lnTo>
                    <a:pt x="15" y="96"/>
                  </a:lnTo>
                  <a:lnTo>
                    <a:pt x="8" y="111"/>
                  </a:lnTo>
                  <a:lnTo>
                    <a:pt x="5" y="126"/>
                  </a:lnTo>
                  <a:lnTo>
                    <a:pt x="1" y="141"/>
                  </a:lnTo>
                  <a:lnTo>
                    <a:pt x="0" y="156"/>
                  </a:lnTo>
                  <a:lnTo>
                    <a:pt x="0" y="173"/>
                  </a:lnTo>
                  <a:lnTo>
                    <a:pt x="0" y="173"/>
                  </a:lnTo>
                  <a:lnTo>
                    <a:pt x="0" y="178"/>
                  </a:lnTo>
                  <a:lnTo>
                    <a:pt x="3" y="183"/>
                  </a:lnTo>
                  <a:lnTo>
                    <a:pt x="8" y="187"/>
                  </a:lnTo>
                  <a:lnTo>
                    <a:pt x="15" y="189"/>
                  </a:lnTo>
                  <a:lnTo>
                    <a:pt x="57" y="187"/>
                  </a:lnTo>
                  <a:lnTo>
                    <a:pt x="57" y="187"/>
                  </a:lnTo>
                  <a:lnTo>
                    <a:pt x="62" y="185"/>
                  </a:lnTo>
                  <a:lnTo>
                    <a:pt x="67" y="182"/>
                  </a:lnTo>
                  <a:lnTo>
                    <a:pt x="67" y="182"/>
                  </a:lnTo>
                  <a:lnTo>
                    <a:pt x="71" y="177"/>
                  </a:lnTo>
                  <a:lnTo>
                    <a:pt x="72" y="170"/>
                  </a:lnTo>
                  <a:lnTo>
                    <a:pt x="72" y="170"/>
                  </a:lnTo>
                  <a:lnTo>
                    <a:pt x="72" y="153"/>
                  </a:lnTo>
                  <a:lnTo>
                    <a:pt x="77" y="136"/>
                  </a:lnTo>
                  <a:lnTo>
                    <a:pt x="86" y="119"/>
                  </a:lnTo>
                  <a:lnTo>
                    <a:pt x="96" y="104"/>
                  </a:lnTo>
                  <a:lnTo>
                    <a:pt x="96" y="104"/>
                  </a:lnTo>
                  <a:lnTo>
                    <a:pt x="99" y="101"/>
                  </a:lnTo>
                  <a:lnTo>
                    <a:pt x="99" y="101"/>
                  </a:lnTo>
                  <a:lnTo>
                    <a:pt x="113" y="89"/>
                  </a:lnTo>
                  <a:lnTo>
                    <a:pt x="130" y="81"/>
                  </a:lnTo>
                  <a:lnTo>
                    <a:pt x="146" y="74"/>
                  </a:lnTo>
                  <a:lnTo>
                    <a:pt x="165" y="72"/>
                  </a:lnTo>
                  <a:lnTo>
                    <a:pt x="165" y="72"/>
                  </a:lnTo>
                  <a:lnTo>
                    <a:pt x="172" y="70"/>
                  </a:lnTo>
                  <a:lnTo>
                    <a:pt x="177" y="67"/>
                  </a:lnTo>
                  <a:lnTo>
                    <a:pt x="177" y="67"/>
                  </a:lnTo>
                  <a:lnTo>
                    <a:pt x="180" y="62"/>
                  </a:lnTo>
                  <a:lnTo>
                    <a:pt x="182" y="55"/>
                  </a:lnTo>
                  <a:lnTo>
                    <a:pt x="182" y="15"/>
                  </a:lnTo>
                  <a:lnTo>
                    <a:pt x="182" y="15"/>
                  </a:lnTo>
                  <a:lnTo>
                    <a:pt x="180" y="8"/>
                  </a:lnTo>
                  <a:lnTo>
                    <a:pt x="177" y="3"/>
                  </a:lnTo>
                  <a:lnTo>
                    <a:pt x="177" y="3"/>
                  </a:lnTo>
                  <a:lnTo>
                    <a:pt x="172" y="0"/>
                  </a:lnTo>
                  <a:lnTo>
                    <a:pt x="165" y="0"/>
                  </a:lnTo>
                  <a:lnTo>
                    <a:pt x="165" y="0"/>
                  </a:lnTo>
                  <a:lnTo>
                    <a:pt x="148" y="0"/>
                  </a:lnTo>
                  <a:lnTo>
                    <a:pt x="133" y="3"/>
                  </a:lnTo>
                  <a:lnTo>
                    <a:pt x="116" y="6"/>
                  </a:lnTo>
                  <a:lnTo>
                    <a:pt x="101" y="13"/>
                  </a:lnTo>
                  <a:lnTo>
                    <a:pt x="87" y="20"/>
                  </a:lnTo>
                  <a:lnTo>
                    <a:pt x="72" y="28"/>
                  </a:lnTo>
                  <a:lnTo>
                    <a:pt x="59" y="38"/>
                  </a:lnTo>
                  <a:lnTo>
                    <a:pt x="47" y="50"/>
                  </a:lnTo>
                  <a:lnTo>
                    <a:pt x="47"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1" name="Freeform 59"/>
            <p:cNvSpPr/>
            <p:nvPr/>
          </p:nvSpPr>
          <p:spPr bwMode="auto">
            <a:xfrm>
              <a:off x="16213138" y="3268663"/>
              <a:ext cx="252413" cy="261938"/>
            </a:xfrm>
            <a:custGeom>
              <a:avLst/>
              <a:gdLst/>
              <a:ahLst/>
              <a:cxnLst>
                <a:cxn ang="0">
                  <a:pos x="302" y="329"/>
                </a:cxn>
                <a:cxn ang="0">
                  <a:pos x="309" y="327"/>
                </a:cxn>
                <a:cxn ang="0">
                  <a:pos x="317" y="319"/>
                </a:cxn>
                <a:cxn ang="0">
                  <a:pos x="319" y="312"/>
                </a:cxn>
                <a:cxn ang="0">
                  <a:pos x="314" y="256"/>
                </a:cxn>
                <a:cxn ang="0">
                  <a:pos x="300" y="202"/>
                </a:cxn>
                <a:cxn ang="0">
                  <a:pos x="277" y="152"/>
                </a:cxn>
                <a:cxn ang="0">
                  <a:pos x="243" y="105"/>
                </a:cxn>
                <a:cxn ang="0">
                  <a:pos x="231" y="91"/>
                </a:cxn>
                <a:cxn ang="0">
                  <a:pos x="209" y="71"/>
                </a:cxn>
                <a:cxn ang="0">
                  <a:pos x="159" y="37"/>
                </a:cxn>
                <a:cxn ang="0">
                  <a:pos x="105" y="15"/>
                </a:cxn>
                <a:cxn ang="0">
                  <a:pos x="46" y="2"/>
                </a:cxn>
                <a:cxn ang="0">
                  <a:pos x="15" y="0"/>
                </a:cxn>
                <a:cxn ang="0">
                  <a:pos x="4" y="5"/>
                </a:cxn>
                <a:cxn ang="0">
                  <a:pos x="0" y="10"/>
                </a:cxn>
                <a:cxn ang="0">
                  <a:pos x="0" y="57"/>
                </a:cxn>
                <a:cxn ang="0">
                  <a:pos x="0" y="62"/>
                </a:cxn>
                <a:cxn ang="0">
                  <a:pos x="4" y="68"/>
                </a:cxn>
                <a:cxn ang="0">
                  <a:pos x="15" y="73"/>
                </a:cxn>
                <a:cxn ang="0">
                  <a:pos x="39" y="74"/>
                </a:cxn>
                <a:cxn ang="0">
                  <a:pos x="83" y="84"/>
                </a:cxn>
                <a:cxn ang="0">
                  <a:pos x="125" y="101"/>
                </a:cxn>
                <a:cxn ang="0">
                  <a:pos x="162" y="127"/>
                </a:cxn>
                <a:cxn ang="0">
                  <a:pos x="179" y="143"/>
                </a:cxn>
                <a:cxn ang="0">
                  <a:pos x="189" y="154"/>
                </a:cxn>
                <a:cxn ang="0">
                  <a:pos x="214" y="189"/>
                </a:cxn>
                <a:cxn ang="0">
                  <a:pos x="231" y="226"/>
                </a:cxn>
                <a:cxn ang="0">
                  <a:pos x="243" y="268"/>
                </a:cxn>
                <a:cxn ang="0">
                  <a:pos x="245" y="312"/>
                </a:cxn>
                <a:cxn ang="0">
                  <a:pos x="247" y="317"/>
                </a:cxn>
                <a:cxn ang="0">
                  <a:pos x="250" y="322"/>
                </a:cxn>
                <a:cxn ang="0">
                  <a:pos x="262" y="327"/>
                </a:cxn>
              </a:cxnLst>
              <a:rect l="0" t="0" r="r" b="b"/>
              <a:pathLst>
                <a:path w="319" h="329">
                  <a:moveTo>
                    <a:pt x="262" y="327"/>
                  </a:moveTo>
                  <a:lnTo>
                    <a:pt x="302" y="329"/>
                  </a:lnTo>
                  <a:lnTo>
                    <a:pt x="302" y="329"/>
                  </a:lnTo>
                  <a:lnTo>
                    <a:pt x="309" y="327"/>
                  </a:lnTo>
                  <a:lnTo>
                    <a:pt x="314" y="324"/>
                  </a:lnTo>
                  <a:lnTo>
                    <a:pt x="317" y="319"/>
                  </a:lnTo>
                  <a:lnTo>
                    <a:pt x="319" y="312"/>
                  </a:lnTo>
                  <a:lnTo>
                    <a:pt x="319" y="312"/>
                  </a:lnTo>
                  <a:lnTo>
                    <a:pt x="317" y="285"/>
                  </a:lnTo>
                  <a:lnTo>
                    <a:pt x="314" y="256"/>
                  </a:lnTo>
                  <a:lnTo>
                    <a:pt x="309" y="229"/>
                  </a:lnTo>
                  <a:lnTo>
                    <a:pt x="300" y="202"/>
                  </a:lnTo>
                  <a:lnTo>
                    <a:pt x="290" y="175"/>
                  </a:lnTo>
                  <a:lnTo>
                    <a:pt x="277" y="152"/>
                  </a:lnTo>
                  <a:lnTo>
                    <a:pt x="262" y="128"/>
                  </a:lnTo>
                  <a:lnTo>
                    <a:pt x="243" y="105"/>
                  </a:lnTo>
                  <a:lnTo>
                    <a:pt x="243" y="105"/>
                  </a:lnTo>
                  <a:lnTo>
                    <a:pt x="231" y="91"/>
                  </a:lnTo>
                  <a:lnTo>
                    <a:pt x="231" y="91"/>
                  </a:lnTo>
                  <a:lnTo>
                    <a:pt x="209" y="71"/>
                  </a:lnTo>
                  <a:lnTo>
                    <a:pt x="186" y="54"/>
                  </a:lnTo>
                  <a:lnTo>
                    <a:pt x="159" y="37"/>
                  </a:lnTo>
                  <a:lnTo>
                    <a:pt x="133" y="25"/>
                  </a:lnTo>
                  <a:lnTo>
                    <a:pt x="105" y="15"/>
                  </a:lnTo>
                  <a:lnTo>
                    <a:pt x="76" y="7"/>
                  </a:lnTo>
                  <a:lnTo>
                    <a:pt x="46" y="2"/>
                  </a:lnTo>
                  <a:lnTo>
                    <a:pt x="15" y="0"/>
                  </a:lnTo>
                  <a:lnTo>
                    <a:pt x="15" y="0"/>
                  </a:lnTo>
                  <a:lnTo>
                    <a:pt x="10" y="2"/>
                  </a:lnTo>
                  <a:lnTo>
                    <a:pt x="4" y="5"/>
                  </a:lnTo>
                  <a:lnTo>
                    <a:pt x="4" y="5"/>
                  </a:lnTo>
                  <a:lnTo>
                    <a:pt x="0" y="10"/>
                  </a:lnTo>
                  <a:lnTo>
                    <a:pt x="0" y="17"/>
                  </a:lnTo>
                  <a:lnTo>
                    <a:pt x="0" y="57"/>
                  </a:lnTo>
                  <a:lnTo>
                    <a:pt x="0" y="57"/>
                  </a:lnTo>
                  <a:lnTo>
                    <a:pt x="0" y="62"/>
                  </a:lnTo>
                  <a:lnTo>
                    <a:pt x="4" y="68"/>
                  </a:lnTo>
                  <a:lnTo>
                    <a:pt x="4" y="68"/>
                  </a:lnTo>
                  <a:lnTo>
                    <a:pt x="9" y="73"/>
                  </a:lnTo>
                  <a:lnTo>
                    <a:pt x="15" y="73"/>
                  </a:lnTo>
                  <a:lnTo>
                    <a:pt x="15" y="73"/>
                  </a:lnTo>
                  <a:lnTo>
                    <a:pt x="39" y="74"/>
                  </a:lnTo>
                  <a:lnTo>
                    <a:pt x="61" y="78"/>
                  </a:lnTo>
                  <a:lnTo>
                    <a:pt x="83" y="84"/>
                  </a:lnTo>
                  <a:lnTo>
                    <a:pt x="105" y="91"/>
                  </a:lnTo>
                  <a:lnTo>
                    <a:pt x="125" y="101"/>
                  </a:lnTo>
                  <a:lnTo>
                    <a:pt x="144" y="113"/>
                  </a:lnTo>
                  <a:lnTo>
                    <a:pt x="162" y="127"/>
                  </a:lnTo>
                  <a:lnTo>
                    <a:pt x="179" y="143"/>
                  </a:lnTo>
                  <a:lnTo>
                    <a:pt x="179" y="143"/>
                  </a:lnTo>
                  <a:lnTo>
                    <a:pt x="189" y="154"/>
                  </a:lnTo>
                  <a:lnTo>
                    <a:pt x="189" y="154"/>
                  </a:lnTo>
                  <a:lnTo>
                    <a:pt x="203" y="170"/>
                  </a:lnTo>
                  <a:lnTo>
                    <a:pt x="214" y="189"/>
                  </a:lnTo>
                  <a:lnTo>
                    <a:pt x="225" y="208"/>
                  </a:lnTo>
                  <a:lnTo>
                    <a:pt x="231" y="226"/>
                  </a:lnTo>
                  <a:lnTo>
                    <a:pt x="238" y="248"/>
                  </a:lnTo>
                  <a:lnTo>
                    <a:pt x="243" y="268"/>
                  </a:lnTo>
                  <a:lnTo>
                    <a:pt x="245" y="290"/>
                  </a:lnTo>
                  <a:lnTo>
                    <a:pt x="245" y="312"/>
                  </a:lnTo>
                  <a:lnTo>
                    <a:pt x="245" y="312"/>
                  </a:lnTo>
                  <a:lnTo>
                    <a:pt x="247" y="317"/>
                  </a:lnTo>
                  <a:lnTo>
                    <a:pt x="250" y="322"/>
                  </a:lnTo>
                  <a:lnTo>
                    <a:pt x="250" y="322"/>
                  </a:lnTo>
                  <a:lnTo>
                    <a:pt x="255" y="326"/>
                  </a:lnTo>
                  <a:lnTo>
                    <a:pt x="262" y="327"/>
                  </a:lnTo>
                  <a:lnTo>
                    <a:pt x="262" y="32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2" name="Freeform 60"/>
            <p:cNvSpPr/>
            <p:nvPr/>
          </p:nvSpPr>
          <p:spPr bwMode="auto">
            <a:xfrm>
              <a:off x="16221075" y="3368675"/>
              <a:ext cx="144463" cy="150813"/>
            </a:xfrm>
            <a:custGeom>
              <a:avLst/>
              <a:gdLst/>
              <a:ahLst/>
              <a:cxnLst>
                <a:cxn ang="0">
                  <a:pos x="135" y="50"/>
                </a:cxn>
                <a:cxn ang="0">
                  <a:pos x="135" y="50"/>
                </a:cxn>
                <a:cxn ang="0">
                  <a:pos x="122" y="38"/>
                </a:cxn>
                <a:cxn ang="0">
                  <a:pos x="110" y="28"/>
                </a:cxn>
                <a:cxn ang="0">
                  <a:pos x="95" y="20"/>
                </a:cxn>
                <a:cxn ang="0">
                  <a:pos x="81" y="13"/>
                </a:cxn>
                <a:cxn ang="0">
                  <a:pos x="64" y="6"/>
                </a:cxn>
                <a:cxn ang="0">
                  <a:pos x="49" y="3"/>
                </a:cxn>
                <a:cxn ang="0">
                  <a:pos x="32" y="0"/>
                </a:cxn>
                <a:cxn ang="0">
                  <a:pos x="16" y="0"/>
                </a:cxn>
                <a:cxn ang="0">
                  <a:pos x="16" y="0"/>
                </a:cxn>
                <a:cxn ang="0">
                  <a:pos x="10" y="0"/>
                </a:cxn>
                <a:cxn ang="0">
                  <a:pos x="5" y="3"/>
                </a:cxn>
                <a:cxn ang="0">
                  <a:pos x="5" y="3"/>
                </a:cxn>
                <a:cxn ang="0">
                  <a:pos x="2" y="8"/>
                </a:cxn>
                <a:cxn ang="0">
                  <a:pos x="0" y="15"/>
                </a:cxn>
                <a:cxn ang="0">
                  <a:pos x="0" y="55"/>
                </a:cxn>
                <a:cxn ang="0">
                  <a:pos x="0" y="55"/>
                </a:cxn>
                <a:cxn ang="0">
                  <a:pos x="2" y="62"/>
                </a:cxn>
                <a:cxn ang="0">
                  <a:pos x="5" y="67"/>
                </a:cxn>
                <a:cxn ang="0">
                  <a:pos x="5" y="67"/>
                </a:cxn>
                <a:cxn ang="0">
                  <a:pos x="10" y="70"/>
                </a:cxn>
                <a:cxn ang="0">
                  <a:pos x="16" y="72"/>
                </a:cxn>
                <a:cxn ang="0">
                  <a:pos x="16" y="72"/>
                </a:cxn>
                <a:cxn ang="0">
                  <a:pos x="34" y="74"/>
                </a:cxn>
                <a:cxn ang="0">
                  <a:pos x="53" y="81"/>
                </a:cxn>
                <a:cxn ang="0">
                  <a:pos x="68" y="89"/>
                </a:cxn>
                <a:cxn ang="0">
                  <a:pos x="83" y="101"/>
                </a:cxn>
                <a:cxn ang="0">
                  <a:pos x="83" y="101"/>
                </a:cxn>
                <a:cxn ang="0">
                  <a:pos x="86" y="104"/>
                </a:cxn>
                <a:cxn ang="0">
                  <a:pos x="86" y="104"/>
                </a:cxn>
                <a:cxn ang="0">
                  <a:pos x="97" y="119"/>
                </a:cxn>
                <a:cxn ang="0">
                  <a:pos x="105" y="136"/>
                </a:cxn>
                <a:cxn ang="0">
                  <a:pos x="108" y="153"/>
                </a:cxn>
                <a:cxn ang="0">
                  <a:pos x="110" y="170"/>
                </a:cxn>
                <a:cxn ang="0">
                  <a:pos x="110" y="170"/>
                </a:cxn>
                <a:cxn ang="0">
                  <a:pos x="112" y="177"/>
                </a:cxn>
                <a:cxn ang="0">
                  <a:pos x="113" y="182"/>
                </a:cxn>
                <a:cxn ang="0">
                  <a:pos x="113" y="182"/>
                </a:cxn>
                <a:cxn ang="0">
                  <a:pos x="118" y="185"/>
                </a:cxn>
                <a:cxn ang="0">
                  <a:pos x="125" y="187"/>
                </a:cxn>
                <a:cxn ang="0">
                  <a:pos x="167" y="189"/>
                </a:cxn>
                <a:cxn ang="0">
                  <a:pos x="167" y="189"/>
                </a:cxn>
                <a:cxn ang="0">
                  <a:pos x="172" y="187"/>
                </a:cxn>
                <a:cxn ang="0">
                  <a:pos x="177" y="183"/>
                </a:cxn>
                <a:cxn ang="0">
                  <a:pos x="181" y="178"/>
                </a:cxn>
                <a:cxn ang="0">
                  <a:pos x="183" y="173"/>
                </a:cxn>
                <a:cxn ang="0">
                  <a:pos x="183" y="173"/>
                </a:cxn>
                <a:cxn ang="0">
                  <a:pos x="183" y="156"/>
                </a:cxn>
                <a:cxn ang="0">
                  <a:pos x="181" y="141"/>
                </a:cxn>
                <a:cxn ang="0">
                  <a:pos x="177" y="126"/>
                </a:cxn>
                <a:cxn ang="0">
                  <a:pos x="172" y="111"/>
                </a:cxn>
                <a:cxn ang="0">
                  <a:pos x="167" y="96"/>
                </a:cxn>
                <a:cxn ang="0">
                  <a:pos x="161" y="82"/>
                </a:cxn>
                <a:cxn ang="0">
                  <a:pos x="152" y="69"/>
                </a:cxn>
                <a:cxn ang="0">
                  <a:pos x="142" y="57"/>
                </a:cxn>
                <a:cxn ang="0">
                  <a:pos x="142" y="57"/>
                </a:cxn>
                <a:cxn ang="0">
                  <a:pos x="135" y="50"/>
                </a:cxn>
                <a:cxn ang="0">
                  <a:pos x="135" y="50"/>
                </a:cxn>
              </a:cxnLst>
              <a:rect l="0" t="0" r="r" b="b"/>
              <a:pathLst>
                <a:path w="183" h="189">
                  <a:moveTo>
                    <a:pt x="135" y="50"/>
                  </a:moveTo>
                  <a:lnTo>
                    <a:pt x="135" y="50"/>
                  </a:lnTo>
                  <a:lnTo>
                    <a:pt x="122" y="38"/>
                  </a:lnTo>
                  <a:lnTo>
                    <a:pt x="110" y="28"/>
                  </a:lnTo>
                  <a:lnTo>
                    <a:pt x="95" y="20"/>
                  </a:lnTo>
                  <a:lnTo>
                    <a:pt x="81" y="13"/>
                  </a:lnTo>
                  <a:lnTo>
                    <a:pt x="64" y="6"/>
                  </a:lnTo>
                  <a:lnTo>
                    <a:pt x="49" y="3"/>
                  </a:lnTo>
                  <a:lnTo>
                    <a:pt x="32" y="0"/>
                  </a:lnTo>
                  <a:lnTo>
                    <a:pt x="16" y="0"/>
                  </a:lnTo>
                  <a:lnTo>
                    <a:pt x="16" y="0"/>
                  </a:lnTo>
                  <a:lnTo>
                    <a:pt x="10" y="0"/>
                  </a:lnTo>
                  <a:lnTo>
                    <a:pt x="5" y="3"/>
                  </a:lnTo>
                  <a:lnTo>
                    <a:pt x="5" y="3"/>
                  </a:lnTo>
                  <a:lnTo>
                    <a:pt x="2" y="8"/>
                  </a:lnTo>
                  <a:lnTo>
                    <a:pt x="0" y="15"/>
                  </a:lnTo>
                  <a:lnTo>
                    <a:pt x="0" y="55"/>
                  </a:lnTo>
                  <a:lnTo>
                    <a:pt x="0" y="55"/>
                  </a:lnTo>
                  <a:lnTo>
                    <a:pt x="2" y="62"/>
                  </a:lnTo>
                  <a:lnTo>
                    <a:pt x="5" y="67"/>
                  </a:lnTo>
                  <a:lnTo>
                    <a:pt x="5" y="67"/>
                  </a:lnTo>
                  <a:lnTo>
                    <a:pt x="10" y="70"/>
                  </a:lnTo>
                  <a:lnTo>
                    <a:pt x="16" y="72"/>
                  </a:lnTo>
                  <a:lnTo>
                    <a:pt x="16" y="72"/>
                  </a:lnTo>
                  <a:lnTo>
                    <a:pt x="34" y="74"/>
                  </a:lnTo>
                  <a:lnTo>
                    <a:pt x="53" y="81"/>
                  </a:lnTo>
                  <a:lnTo>
                    <a:pt x="68" y="89"/>
                  </a:lnTo>
                  <a:lnTo>
                    <a:pt x="83" y="101"/>
                  </a:lnTo>
                  <a:lnTo>
                    <a:pt x="83" y="101"/>
                  </a:lnTo>
                  <a:lnTo>
                    <a:pt x="86" y="104"/>
                  </a:lnTo>
                  <a:lnTo>
                    <a:pt x="86" y="104"/>
                  </a:lnTo>
                  <a:lnTo>
                    <a:pt x="97" y="119"/>
                  </a:lnTo>
                  <a:lnTo>
                    <a:pt x="105" y="136"/>
                  </a:lnTo>
                  <a:lnTo>
                    <a:pt x="108" y="153"/>
                  </a:lnTo>
                  <a:lnTo>
                    <a:pt x="110" y="170"/>
                  </a:lnTo>
                  <a:lnTo>
                    <a:pt x="110" y="170"/>
                  </a:lnTo>
                  <a:lnTo>
                    <a:pt x="112" y="177"/>
                  </a:lnTo>
                  <a:lnTo>
                    <a:pt x="113" y="182"/>
                  </a:lnTo>
                  <a:lnTo>
                    <a:pt x="113" y="182"/>
                  </a:lnTo>
                  <a:lnTo>
                    <a:pt x="118" y="185"/>
                  </a:lnTo>
                  <a:lnTo>
                    <a:pt x="125" y="187"/>
                  </a:lnTo>
                  <a:lnTo>
                    <a:pt x="167" y="189"/>
                  </a:lnTo>
                  <a:lnTo>
                    <a:pt x="167" y="189"/>
                  </a:lnTo>
                  <a:lnTo>
                    <a:pt x="172" y="187"/>
                  </a:lnTo>
                  <a:lnTo>
                    <a:pt x="177" y="183"/>
                  </a:lnTo>
                  <a:lnTo>
                    <a:pt x="181" y="178"/>
                  </a:lnTo>
                  <a:lnTo>
                    <a:pt x="183" y="173"/>
                  </a:lnTo>
                  <a:lnTo>
                    <a:pt x="183" y="173"/>
                  </a:lnTo>
                  <a:lnTo>
                    <a:pt x="183" y="156"/>
                  </a:lnTo>
                  <a:lnTo>
                    <a:pt x="181" y="141"/>
                  </a:lnTo>
                  <a:lnTo>
                    <a:pt x="177" y="126"/>
                  </a:lnTo>
                  <a:lnTo>
                    <a:pt x="172" y="111"/>
                  </a:lnTo>
                  <a:lnTo>
                    <a:pt x="167" y="96"/>
                  </a:lnTo>
                  <a:lnTo>
                    <a:pt x="161" y="82"/>
                  </a:lnTo>
                  <a:lnTo>
                    <a:pt x="152" y="69"/>
                  </a:lnTo>
                  <a:lnTo>
                    <a:pt x="142" y="57"/>
                  </a:lnTo>
                  <a:lnTo>
                    <a:pt x="142" y="57"/>
                  </a:lnTo>
                  <a:lnTo>
                    <a:pt x="135" y="50"/>
                  </a:lnTo>
                  <a:lnTo>
                    <a:pt x="135"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3" name="Freeform 61"/>
            <p:cNvSpPr>
              <a:spLocks noEditPoints="1"/>
            </p:cNvSpPr>
            <p:nvPr/>
          </p:nvSpPr>
          <p:spPr bwMode="auto">
            <a:xfrm>
              <a:off x="15730538" y="3460750"/>
              <a:ext cx="765175" cy="931863"/>
            </a:xfrm>
            <a:custGeom>
              <a:avLst/>
              <a:gdLst/>
              <a:ahLst/>
              <a:cxnLst>
                <a:cxn ang="0">
                  <a:pos x="157" y="1174"/>
                </a:cxn>
                <a:cxn ang="0">
                  <a:pos x="963" y="1174"/>
                </a:cxn>
                <a:cxn ang="0">
                  <a:pos x="842" y="1026"/>
                </a:cxn>
                <a:cxn ang="0">
                  <a:pos x="579" y="248"/>
                </a:cxn>
                <a:cxn ang="0">
                  <a:pos x="590" y="238"/>
                </a:cxn>
                <a:cxn ang="0">
                  <a:pos x="611" y="215"/>
                </a:cxn>
                <a:cxn ang="0">
                  <a:pos x="626" y="186"/>
                </a:cxn>
                <a:cxn ang="0">
                  <a:pos x="634" y="154"/>
                </a:cxn>
                <a:cxn ang="0">
                  <a:pos x="634" y="137"/>
                </a:cxn>
                <a:cxn ang="0">
                  <a:pos x="633" y="110"/>
                </a:cxn>
                <a:cxn ang="0">
                  <a:pos x="624" y="85"/>
                </a:cxn>
                <a:cxn ang="0">
                  <a:pos x="611" y="61"/>
                </a:cxn>
                <a:cxn ang="0">
                  <a:pos x="594" y="41"/>
                </a:cxn>
                <a:cxn ang="0">
                  <a:pos x="573" y="24"/>
                </a:cxn>
                <a:cxn ang="0">
                  <a:pos x="552" y="10"/>
                </a:cxn>
                <a:cxn ang="0">
                  <a:pos x="525" y="4"/>
                </a:cxn>
                <a:cxn ang="0">
                  <a:pos x="498" y="0"/>
                </a:cxn>
                <a:cxn ang="0">
                  <a:pos x="484" y="0"/>
                </a:cxn>
                <a:cxn ang="0">
                  <a:pos x="457" y="7"/>
                </a:cxn>
                <a:cxn ang="0">
                  <a:pos x="432" y="17"/>
                </a:cxn>
                <a:cxn ang="0">
                  <a:pos x="410" y="31"/>
                </a:cxn>
                <a:cxn ang="0">
                  <a:pos x="391" y="49"/>
                </a:cxn>
                <a:cxn ang="0">
                  <a:pos x="376" y="71"/>
                </a:cxn>
                <a:cxn ang="0">
                  <a:pos x="366" y="96"/>
                </a:cxn>
                <a:cxn ang="0">
                  <a:pos x="361" y="123"/>
                </a:cxn>
                <a:cxn ang="0">
                  <a:pos x="359" y="137"/>
                </a:cxn>
                <a:cxn ang="0">
                  <a:pos x="364" y="169"/>
                </a:cxn>
                <a:cxn ang="0">
                  <a:pos x="374" y="198"/>
                </a:cxn>
                <a:cxn ang="0">
                  <a:pos x="391" y="223"/>
                </a:cxn>
                <a:cxn ang="0">
                  <a:pos x="412" y="245"/>
                </a:cxn>
                <a:cxn ang="0">
                  <a:pos x="121" y="1026"/>
                </a:cxn>
                <a:cxn ang="0">
                  <a:pos x="0" y="1174"/>
                </a:cxn>
                <a:cxn ang="0">
                  <a:pos x="415" y="977"/>
                </a:cxn>
                <a:cxn ang="0">
                  <a:pos x="698" y="1026"/>
                </a:cxn>
                <a:cxn ang="0">
                  <a:pos x="442" y="478"/>
                </a:cxn>
                <a:cxn ang="0">
                  <a:pos x="410" y="597"/>
                </a:cxn>
                <a:cxn ang="0">
                  <a:pos x="467" y="387"/>
                </a:cxn>
                <a:cxn ang="0">
                  <a:pos x="533" y="429"/>
                </a:cxn>
                <a:cxn ang="0">
                  <a:pos x="582" y="604"/>
                </a:cxn>
                <a:cxn ang="0">
                  <a:pos x="450" y="678"/>
                </a:cxn>
                <a:cxn ang="0">
                  <a:pos x="369" y="743"/>
                </a:cxn>
                <a:cxn ang="0">
                  <a:pos x="324" y="910"/>
                </a:cxn>
              </a:cxnLst>
              <a:rect l="0" t="0" r="r" b="b"/>
              <a:pathLst>
                <a:path w="963" h="1174">
                  <a:moveTo>
                    <a:pt x="0" y="1174"/>
                  </a:moveTo>
                  <a:lnTo>
                    <a:pt x="157" y="1174"/>
                  </a:lnTo>
                  <a:lnTo>
                    <a:pt x="833" y="1174"/>
                  </a:lnTo>
                  <a:lnTo>
                    <a:pt x="963" y="1174"/>
                  </a:lnTo>
                  <a:lnTo>
                    <a:pt x="918" y="1120"/>
                  </a:lnTo>
                  <a:lnTo>
                    <a:pt x="842" y="1026"/>
                  </a:lnTo>
                  <a:lnTo>
                    <a:pt x="793" y="1026"/>
                  </a:lnTo>
                  <a:lnTo>
                    <a:pt x="579" y="248"/>
                  </a:lnTo>
                  <a:lnTo>
                    <a:pt x="579" y="248"/>
                  </a:lnTo>
                  <a:lnTo>
                    <a:pt x="590" y="238"/>
                  </a:lnTo>
                  <a:lnTo>
                    <a:pt x="602" y="226"/>
                  </a:lnTo>
                  <a:lnTo>
                    <a:pt x="611" y="215"/>
                  </a:lnTo>
                  <a:lnTo>
                    <a:pt x="619" y="201"/>
                  </a:lnTo>
                  <a:lnTo>
                    <a:pt x="626" y="186"/>
                  </a:lnTo>
                  <a:lnTo>
                    <a:pt x="631" y="171"/>
                  </a:lnTo>
                  <a:lnTo>
                    <a:pt x="634" y="154"/>
                  </a:lnTo>
                  <a:lnTo>
                    <a:pt x="634" y="137"/>
                  </a:lnTo>
                  <a:lnTo>
                    <a:pt x="634" y="137"/>
                  </a:lnTo>
                  <a:lnTo>
                    <a:pt x="634" y="123"/>
                  </a:lnTo>
                  <a:lnTo>
                    <a:pt x="633" y="110"/>
                  </a:lnTo>
                  <a:lnTo>
                    <a:pt x="629" y="96"/>
                  </a:lnTo>
                  <a:lnTo>
                    <a:pt x="624" y="85"/>
                  </a:lnTo>
                  <a:lnTo>
                    <a:pt x="617" y="71"/>
                  </a:lnTo>
                  <a:lnTo>
                    <a:pt x="611" y="61"/>
                  </a:lnTo>
                  <a:lnTo>
                    <a:pt x="604" y="49"/>
                  </a:lnTo>
                  <a:lnTo>
                    <a:pt x="594" y="41"/>
                  </a:lnTo>
                  <a:lnTo>
                    <a:pt x="585" y="31"/>
                  </a:lnTo>
                  <a:lnTo>
                    <a:pt x="573" y="24"/>
                  </a:lnTo>
                  <a:lnTo>
                    <a:pt x="563" y="17"/>
                  </a:lnTo>
                  <a:lnTo>
                    <a:pt x="552" y="10"/>
                  </a:lnTo>
                  <a:lnTo>
                    <a:pt x="538" y="7"/>
                  </a:lnTo>
                  <a:lnTo>
                    <a:pt x="525" y="4"/>
                  </a:lnTo>
                  <a:lnTo>
                    <a:pt x="511" y="0"/>
                  </a:lnTo>
                  <a:lnTo>
                    <a:pt x="498" y="0"/>
                  </a:lnTo>
                  <a:lnTo>
                    <a:pt x="498" y="0"/>
                  </a:lnTo>
                  <a:lnTo>
                    <a:pt x="484" y="0"/>
                  </a:lnTo>
                  <a:lnTo>
                    <a:pt x="469" y="4"/>
                  </a:lnTo>
                  <a:lnTo>
                    <a:pt x="457" y="7"/>
                  </a:lnTo>
                  <a:lnTo>
                    <a:pt x="444" y="10"/>
                  </a:lnTo>
                  <a:lnTo>
                    <a:pt x="432" y="17"/>
                  </a:lnTo>
                  <a:lnTo>
                    <a:pt x="420" y="24"/>
                  </a:lnTo>
                  <a:lnTo>
                    <a:pt x="410" y="31"/>
                  </a:lnTo>
                  <a:lnTo>
                    <a:pt x="400" y="41"/>
                  </a:lnTo>
                  <a:lnTo>
                    <a:pt x="391" y="49"/>
                  </a:lnTo>
                  <a:lnTo>
                    <a:pt x="383" y="61"/>
                  </a:lnTo>
                  <a:lnTo>
                    <a:pt x="376" y="71"/>
                  </a:lnTo>
                  <a:lnTo>
                    <a:pt x="371" y="85"/>
                  </a:lnTo>
                  <a:lnTo>
                    <a:pt x="366" y="96"/>
                  </a:lnTo>
                  <a:lnTo>
                    <a:pt x="363" y="110"/>
                  </a:lnTo>
                  <a:lnTo>
                    <a:pt x="361" y="123"/>
                  </a:lnTo>
                  <a:lnTo>
                    <a:pt x="359" y="137"/>
                  </a:lnTo>
                  <a:lnTo>
                    <a:pt x="359" y="137"/>
                  </a:lnTo>
                  <a:lnTo>
                    <a:pt x="361" y="154"/>
                  </a:lnTo>
                  <a:lnTo>
                    <a:pt x="364" y="169"/>
                  </a:lnTo>
                  <a:lnTo>
                    <a:pt x="368" y="184"/>
                  </a:lnTo>
                  <a:lnTo>
                    <a:pt x="374" y="198"/>
                  </a:lnTo>
                  <a:lnTo>
                    <a:pt x="381" y="211"/>
                  </a:lnTo>
                  <a:lnTo>
                    <a:pt x="391" y="223"/>
                  </a:lnTo>
                  <a:lnTo>
                    <a:pt x="400" y="235"/>
                  </a:lnTo>
                  <a:lnTo>
                    <a:pt x="412" y="245"/>
                  </a:lnTo>
                  <a:lnTo>
                    <a:pt x="197" y="1026"/>
                  </a:lnTo>
                  <a:lnTo>
                    <a:pt x="121" y="1026"/>
                  </a:lnTo>
                  <a:lnTo>
                    <a:pt x="46" y="1120"/>
                  </a:lnTo>
                  <a:lnTo>
                    <a:pt x="0" y="1174"/>
                  </a:lnTo>
                  <a:close/>
                  <a:moveTo>
                    <a:pt x="577" y="1026"/>
                  </a:moveTo>
                  <a:lnTo>
                    <a:pt x="415" y="977"/>
                  </a:lnTo>
                  <a:lnTo>
                    <a:pt x="663" y="898"/>
                  </a:lnTo>
                  <a:lnTo>
                    <a:pt x="698" y="1026"/>
                  </a:lnTo>
                  <a:lnTo>
                    <a:pt x="577" y="1026"/>
                  </a:lnTo>
                  <a:close/>
                  <a:moveTo>
                    <a:pt x="442" y="478"/>
                  </a:moveTo>
                  <a:lnTo>
                    <a:pt x="526" y="532"/>
                  </a:lnTo>
                  <a:lnTo>
                    <a:pt x="410" y="597"/>
                  </a:lnTo>
                  <a:lnTo>
                    <a:pt x="442" y="478"/>
                  </a:lnTo>
                  <a:close/>
                  <a:moveTo>
                    <a:pt x="467" y="387"/>
                  </a:moveTo>
                  <a:lnTo>
                    <a:pt x="494" y="287"/>
                  </a:lnTo>
                  <a:lnTo>
                    <a:pt x="533" y="429"/>
                  </a:lnTo>
                  <a:lnTo>
                    <a:pt x="467" y="387"/>
                  </a:lnTo>
                  <a:close/>
                  <a:moveTo>
                    <a:pt x="582" y="604"/>
                  </a:moveTo>
                  <a:lnTo>
                    <a:pt x="622" y="753"/>
                  </a:lnTo>
                  <a:lnTo>
                    <a:pt x="450" y="678"/>
                  </a:lnTo>
                  <a:lnTo>
                    <a:pt x="582" y="604"/>
                  </a:lnTo>
                  <a:close/>
                  <a:moveTo>
                    <a:pt x="369" y="743"/>
                  </a:moveTo>
                  <a:lnTo>
                    <a:pt x="573" y="830"/>
                  </a:lnTo>
                  <a:lnTo>
                    <a:pt x="324" y="910"/>
                  </a:lnTo>
                  <a:lnTo>
                    <a:pt x="369" y="7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174" name="Freeform 32"/>
          <p:cNvSpPr>
            <a:spLocks noEditPoints="1"/>
          </p:cNvSpPr>
          <p:nvPr/>
        </p:nvSpPr>
        <p:spPr bwMode="auto">
          <a:xfrm>
            <a:off x="3472421" y="2551458"/>
            <a:ext cx="264693" cy="285677"/>
          </a:xfrm>
          <a:custGeom>
            <a:avLst/>
            <a:gdLst/>
            <a:ahLst/>
            <a:cxnLst>
              <a:cxn ang="0">
                <a:pos x="618" y="166"/>
              </a:cxn>
              <a:cxn ang="0">
                <a:pos x="688" y="108"/>
              </a:cxn>
              <a:cxn ang="0">
                <a:pos x="660" y="54"/>
              </a:cxn>
              <a:cxn ang="0">
                <a:pos x="464" y="0"/>
              </a:cxn>
              <a:cxn ang="0">
                <a:pos x="254" y="32"/>
              </a:cxn>
              <a:cxn ang="0">
                <a:pos x="184" y="90"/>
              </a:cxn>
              <a:cxn ang="0">
                <a:pos x="212" y="144"/>
              </a:cxn>
              <a:cxn ang="0">
                <a:pos x="408" y="198"/>
              </a:cxn>
              <a:cxn ang="0">
                <a:pos x="266" y="334"/>
              </a:cxn>
              <a:cxn ang="0">
                <a:pos x="474" y="358"/>
              </a:cxn>
              <a:cxn ang="0">
                <a:pos x="674" y="304"/>
              </a:cxn>
              <a:cxn ang="0">
                <a:pos x="688" y="188"/>
              </a:cxn>
              <a:cxn ang="0">
                <a:pos x="630" y="204"/>
              </a:cxn>
              <a:cxn ang="0">
                <a:pos x="436" y="240"/>
              </a:cxn>
              <a:cxn ang="0">
                <a:pos x="218" y="194"/>
              </a:cxn>
              <a:cxn ang="0">
                <a:pos x="184" y="272"/>
              </a:cxn>
              <a:cxn ang="0">
                <a:pos x="238" y="238"/>
              </a:cxn>
              <a:cxn ang="0">
                <a:pos x="252" y="274"/>
              </a:cxn>
              <a:cxn ang="0">
                <a:pos x="224" y="274"/>
              </a:cxn>
              <a:cxn ang="0">
                <a:pos x="238" y="238"/>
              </a:cxn>
              <a:cxn ang="0">
                <a:pos x="326" y="510"/>
              </a:cxn>
              <a:cxn ang="0">
                <a:pos x="546" y="510"/>
              </a:cxn>
              <a:cxn ang="0">
                <a:pos x="680" y="458"/>
              </a:cxn>
              <a:cxn ang="0">
                <a:pos x="684" y="350"/>
              </a:cxn>
              <a:cxn ang="0">
                <a:pos x="568" y="386"/>
              </a:cxn>
              <a:cxn ang="0">
                <a:pos x="366" y="396"/>
              </a:cxn>
              <a:cxn ang="0">
                <a:pos x="200" y="350"/>
              </a:cxn>
              <a:cxn ang="0">
                <a:pos x="184" y="442"/>
              </a:cxn>
              <a:cxn ang="0">
                <a:pos x="244" y="398"/>
              </a:cxn>
              <a:cxn ang="0">
                <a:pos x="244" y="446"/>
              </a:cxn>
              <a:cxn ang="0">
                <a:pos x="222" y="422"/>
              </a:cxn>
              <a:cxn ang="0">
                <a:pos x="534" y="848"/>
              </a:cxn>
              <a:cxn ang="0">
                <a:pos x="524" y="882"/>
              </a:cxn>
              <a:cxn ang="0">
                <a:pos x="534" y="916"/>
              </a:cxn>
              <a:cxn ang="0">
                <a:pos x="872" y="902"/>
              </a:cxn>
              <a:cxn ang="0">
                <a:pos x="872" y="864"/>
              </a:cxn>
              <a:cxn ang="0">
                <a:pos x="34" y="848"/>
              </a:cxn>
              <a:cxn ang="0">
                <a:pos x="2" y="868"/>
              </a:cxn>
              <a:cxn ang="0">
                <a:pos x="10" y="906"/>
              </a:cxn>
              <a:cxn ang="0">
                <a:pos x="348" y="914"/>
              </a:cxn>
              <a:cxn ang="0">
                <a:pos x="354" y="868"/>
              </a:cxn>
              <a:cxn ang="0">
                <a:pos x="460" y="818"/>
              </a:cxn>
              <a:cxn ang="0">
                <a:pos x="612" y="654"/>
              </a:cxn>
              <a:cxn ang="0">
                <a:pos x="688" y="602"/>
              </a:cxn>
              <a:cxn ang="0">
                <a:pos x="672" y="510"/>
              </a:cxn>
              <a:cxn ang="0">
                <a:pos x="506" y="556"/>
              </a:cxn>
              <a:cxn ang="0">
                <a:pos x="304" y="546"/>
              </a:cxn>
              <a:cxn ang="0">
                <a:pos x="188" y="510"/>
              </a:cxn>
              <a:cxn ang="0">
                <a:pos x="192" y="618"/>
              </a:cxn>
              <a:cxn ang="0">
                <a:pos x="316" y="668"/>
              </a:cxn>
              <a:cxn ang="0">
                <a:pos x="398" y="828"/>
              </a:cxn>
              <a:cxn ang="0">
                <a:pos x="370" y="882"/>
              </a:cxn>
              <a:cxn ang="0">
                <a:pos x="424" y="948"/>
              </a:cxn>
              <a:cxn ang="0">
                <a:pos x="494" y="920"/>
              </a:cxn>
              <a:cxn ang="0">
                <a:pos x="498" y="852"/>
              </a:cxn>
              <a:cxn ang="0">
                <a:pos x="238" y="606"/>
              </a:cxn>
              <a:cxn ang="0">
                <a:pos x="224" y="570"/>
              </a:cxn>
              <a:cxn ang="0">
                <a:pos x="252" y="570"/>
              </a:cxn>
              <a:cxn ang="0">
                <a:pos x="238" y="606"/>
              </a:cxn>
            </a:cxnLst>
            <a:rect l="0" t="0" r="r" b="b"/>
            <a:pathLst>
              <a:path w="876" h="950">
                <a:moveTo>
                  <a:pt x="436" y="198"/>
                </a:moveTo>
                <a:lnTo>
                  <a:pt x="436" y="198"/>
                </a:lnTo>
                <a:lnTo>
                  <a:pt x="464" y="198"/>
                </a:lnTo>
                <a:lnTo>
                  <a:pt x="490" y="196"/>
                </a:lnTo>
                <a:lnTo>
                  <a:pt x="538" y="190"/>
                </a:lnTo>
                <a:lnTo>
                  <a:pt x="582" y="180"/>
                </a:lnTo>
                <a:lnTo>
                  <a:pt x="618" y="166"/>
                </a:lnTo>
                <a:lnTo>
                  <a:pt x="634" y="160"/>
                </a:lnTo>
                <a:lnTo>
                  <a:pt x="648" y="152"/>
                </a:lnTo>
                <a:lnTo>
                  <a:pt x="660" y="144"/>
                </a:lnTo>
                <a:lnTo>
                  <a:pt x="670" y="134"/>
                </a:lnTo>
                <a:lnTo>
                  <a:pt x="678" y="126"/>
                </a:lnTo>
                <a:lnTo>
                  <a:pt x="684" y="116"/>
                </a:lnTo>
                <a:lnTo>
                  <a:pt x="688" y="108"/>
                </a:lnTo>
                <a:lnTo>
                  <a:pt x="688" y="98"/>
                </a:lnTo>
                <a:lnTo>
                  <a:pt x="688" y="98"/>
                </a:lnTo>
                <a:lnTo>
                  <a:pt x="688" y="90"/>
                </a:lnTo>
                <a:lnTo>
                  <a:pt x="684" y="82"/>
                </a:lnTo>
                <a:lnTo>
                  <a:pt x="678" y="72"/>
                </a:lnTo>
                <a:lnTo>
                  <a:pt x="670" y="64"/>
                </a:lnTo>
                <a:lnTo>
                  <a:pt x="660" y="54"/>
                </a:lnTo>
                <a:lnTo>
                  <a:pt x="648" y="46"/>
                </a:lnTo>
                <a:lnTo>
                  <a:pt x="634" y="38"/>
                </a:lnTo>
                <a:lnTo>
                  <a:pt x="618" y="32"/>
                </a:lnTo>
                <a:lnTo>
                  <a:pt x="582" y="18"/>
                </a:lnTo>
                <a:lnTo>
                  <a:pt x="538" y="8"/>
                </a:lnTo>
                <a:lnTo>
                  <a:pt x="490" y="2"/>
                </a:lnTo>
                <a:lnTo>
                  <a:pt x="464" y="0"/>
                </a:lnTo>
                <a:lnTo>
                  <a:pt x="436" y="0"/>
                </a:lnTo>
                <a:lnTo>
                  <a:pt x="436" y="0"/>
                </a:lnTo>
                <a:lnTo>
                  <a:pt x="408" y="0"/>
                </a:lnTo>
                <a:lnTo>
                  <a:pt x="382" y="2"/>
                </a:lnTo>
                <a:lnTo>
                  <a:pt x="334" y="8"/>
                </a:lnTo>
                <a:lnTo>
                  <a:pt x="290" y="18"/>
                </a:lnTo>
                <a:lnTo>
                  <a:pt x="254" y="32"/>
                </a:lnTo>
                <a:lnTo>
                  <a:pt x="238" y="38"/>
                </a:lnTo>
                <a:lnTo>
                  <a:pt x="224" y="46"/>
                </a:lnTo>
                <a:lnTo>
                  <a:pt x="212" y="54"/>
                </a:lnTo>
                <a:lnTo>
                  <a:pt x="202" y="64"/>
                </a:lnTo>
                <a:lnTo>
                  <a:pt x="194" y="72"/>
                </a:lnTo>
                <a:lnTo>
                  <a:pt x="188" y="82"/>
                </a:lnTo>
                <a:lnTo>
                  <a:pt x="184" y="90"/>
                </a:lnTo>
                <a:lnTo>
                  <a:pt x="184" y="98"/>
                </a:lnTo>
                <a:lnTo>
                  <a:pt x="184" y="98"/>
                </a:lnTo>
                <a:lnTo>
                  <a:pt x="184" y="108"/>
                </a:lnTo>
                <a:lnTo>
                  <a:pt x="188" y="116"/>
                </a:lnTo>
                <a:lnTo>
                  <a:pt x="194" y="126"/>
                </a:lnTo>
                <a:lnTo>
                  <a:pt x="202" y="134"/>
                </a:lnTo>
                <a:lnTo>
                  <a:pt x="212" y="144"/>
                </a:lnTo>
                <a:lnTo>
                  <a:pt x="224" y="152"/>
                </a:lnTo>
                <a:lnTo>
                  <a:pt x="238" y="160"/>
                </a:lnTo>
                <a:lnTo>
                  <a:pt x="254" y="166"/>
                </a:lnTo>
                <a:lnTo>
                  <a:pt x="290" y="180"/>
                </a:lnTo>
                <a:lnTo>
                  <a:pt x="334" y="190"/>
                </a:lnTo>
                <a:lnTo>
                  <a:pt x="382" y="196"/>
                </a:lnTo>
                <a:lnTo>
                  <a:pt x="408" y="198"/>
                </a:lnTo>
                <a:lnTo>
                  <a:pt x="436" y="198"/>
                </a:lnTo>
                <a:lnTo>
                  <a:pt x="436" y="198"/>
                </a:lnTo>
                <a:close/>
                <a:moveTo>
                  <a:pt x="198" y="304"/>
                </a:moveTo>
                <a:lnTo>
                  <a:pt x="198" y="304"/>
                </a:lnTo>
                <a:lnTo>
                  <a:pt x="218" y="314"/>
                </a:lnTo>
                <a:lnTo>
                  <a:pt x="240" y="326"/>
                </a:lnTo>
                <a:lnTo>
                  <a:pt x="266" y="334"/>
                </a:lnTo>
                <a:lnTo>
                  <a:pt x="296" y="344"/>
                </a:lnTo>
                <a:lnTo>
                  <a:pt x="326" y="350"/>
                </a:lnTo>
                <a:lnTo>
                  <a:pt x="362" y="354"/>
                </a:lnTo>
                <a:lnTo>
                  <a:pt x="398" y="358"/>
                </a:lnTo>
                <a:lnTo>
                  <a:pt x="436" y="360"/>
                </a:lnTo>
                <a:lnTo>
                  <a:pt x="436" y="360"/>
                </a:lnTo>
                <a:lnTo>
                  <a:pt x="474" y="358"/>
                </a:lnTo>
                <a:lnTo>
                  <a:pt x="512" y="354"/>
                </a:lnTo>
                <a:lnTo>
                  <a:pt x="546" y="350"/>
                </a:lnTo>
                <a:lnTo>
                  <a:pt x="576" y="344"/>
                </a:lnTo>
                <a:lnTo>
                  <a:pt x="606" y="334"/>
                </a:lnTo>
                <a:lnTo>
                  <a:pt x="632" y="326"/>
                </a:lnTo>
                <a:lnTo>
                  <a:pt x="654" y="314"/>
                </a:lnTo>
                <a:lnTo>
                  <a:pt x="674" y="304"/>
                </a:lnTo>
                <a:lnTo>
                  <a:pt x="674" y="304"/>
                </a:lnTo>
                <a:lnTo>
                  <a:pt x="680" y="298"/>
                </a:lnTo>
                <a:lnTo>
                  <a:pt x="686" y="290"/>
                </a:lnTo>
                <a:lnTo>
                  <a:pt x="688" y="282"/>
                </a:lnTo>
                <a:lnTo>
                  <a:pt x="688" y="272"/>
                </a:lnTo>
                <a:lnTo>
                  <a:pt x="688" y="188"/>
                </a:lnTo>
                <a:lnTo>
                  <a:pt x="688" y="188"/>
                </a:lnTo>
                <a:lnTo>
                  <a:pt x="688" y="184"/>
                </a:lnTo>
                <a:lnTo>
                  <a:pt x="684" y="180"/>
                </a:lnTo>
                <a:lnTo>
                  <a:pt x="680" y="178"/>
                </a:lnTo>
                <a:lnTo>
                  <a:pt x="674" y="180"/>
                </a:lnTo>
                <a:lnTo>
                  <a:pt x="674" y="180"/>
                </a:lnTo>
                <a:lnTo>
                  <a:pt x="654" y="194"/>
                </a:lnTo>
                <a:lnTo>
                  <a:pt x="630" y="204"/>
                </a:lnTo>
                <a:lnTo>
                  <a:pt x="604" y="214"/>
                </a:lnTo>
                <a:lnTo>
                  <a:pt x="574" y="224"/>
                </a:lnTo>
                <a:lnTo>
                  <a:pt x="542" y="230"/>
                </a:lnTo>
                <a:lnTo>
                  <a:pt x="508" y="236"/>
                </a:lnTo>
                <a:lnTo>
                  <a:pt x="474" y="238"/>
                </a:lnTo>
                <a:lnTo>
                  <a:pt x="436" y="240"/>
                </a:lnTo>
                <a:lnTo>
                  <a:pt x="436" y="240"/>
                </a:lnTo>
                <a:lnTo>
                  <a:pt x="398" y="238"/>
                </a:lnTo>
                <a:lnTo>
                  <a:pt x="364" y="236"/>
                </a:lnTo>
                <a:lnTo>
                  <a:pt x="330" y="230"/>
                </a:lnTo>
                <a:lnTo>
                  <a:pt x="298" y="224"/>
                </a:lnTo>
                <a:lnTo>
                  <a:pt x="268" y="214"/>
                </a:lnTo>
                <a:lnTo>
                  <a:pt x="242" y="204"/>
                </a:lnTo>
                <a:lnTo>
                  <a:pt x="218" y="194"/>
                </a:lnTo>
                <a:lnTo>
                  <a:pt x="198" y="180"/>
                </a:lnTo>
                <a:lnTo>
                  <a:pt x="198" y="180"/>
                </a:lnTo>
                <a:lnTo>
                  <a:pt x="192" y="178"/>
                </a:lnTo>
                <a:lnTo>
                  <a:pt x="188" y="180"/>
                </a:lnTo>
                <a:lnTo>
                  <a:pt x="184" y="184"/>
                </a:lnTo>
                <a:lnTo>
                  <a:pt x="184" y="188"/>
                </a:lnTo>
                <a:lnTo>
                  <a:pt x="184" y="272"/>
                </a:lnTo>
                <a:lnTo>
                  <a:pt x="184" y="272"/>
                </a:lnTo>
                <a:lnTo>
                  <a:pt x="184" y="282"/>
                </a:lnTo>
                <a:lnTo>
                  <a:pt x="188" y="290"/>
                </a:lnTo>
                <a:lnTo>
                  <a:pt x="192" y="298"/>
                </a:lnTo>
                <a:lnTo>
                  <a:pt x="198" y="304"/>
                </a:lnTo>
                <a:lnTo>
                  <a:pt x="198" y="304"/>
                </a:lnTo>
                <a:close/>
                <a:moveTo>
                  <a:pt x="238" y="238"/>
                </a:moveTo>
                <a:lnTo>
                  <a:pt x="238" y="238"/>
                </a:lnTo>
                <a:lnTo>
                  <a:pt x="244" y="240"/>
                </a:lnTo>
                <a:lnTo>
                  <a:pt x="250" y="246"/>
                </a:lnTo>
                <a:lnTo>
                  <a:pt x="252" y="254"/>
                </a:lnTo>
                <a:lnTo>
                  <a:pt x="254" y="264"/>
                </a:lnTo>
                <a:lnTo>
                  <a:pt x="254" y="264"/>
                </a:lnTo>
                <a:lnTo>
                  <a:pt x="252" y="274"/>
                </a:lnTo>
                <a:lnTo>
                  <a:pt x="250" y="282"/>
                </a:lnTo>
                <a:lnTo>
                  <a:pt x="244" y="288"/>
                </a:lnTo>
                <a:lnTo>
                  <a:pt x="238" y="290"/>
                </a:lnTo>
                <a:lnTo>
                  <a:pt x="238" y="290"/>
                </a:lnTo>
                <a:lnTo>
                  <a:pt x="232" y="288"/>
                </a:lnTo>
                <a:lnTo>
                  <a:pt x="228" y="282"/>
                </a:lnTo>
                <a:lnTo>
                  <a:pt x="224" y="274"/>
                </a:lnTo>
                <a:lnTo>
                  <a:pt x="222" y="264"/>
                </a:lnTo>
                <a:lnTo>
                  <a:pt x="222" y="264"/>
                </a:lnTo>
                <a:lnTo>
                  <a:pt x="224" y="254"/>
                </a:lnTo>
                <a:lnTo>
                  <a:pt x="228" y="246"/>
                </a:lnTo>
                <a:lnTo>
                  <a:pt x="232" y="240"/>
                </a:lnTo>
                <a:lnTo>
                  <a:pt x="238" y="238"/>
                </a:lnTo>
                <a:lnTo>
                  <a:pt x="238" y="238"/>
                </a:lnTo>
                <a:close/>
                <a:moveTo>
                  <a:pt x="198" y="464"/>
                </a:moveTo>
                <a:lnTo>
                  <a:pt x="198" y="464"/>
                </a:lnTo>
                <a:lnTo>
                  <a:pt x="218" y="476"/>
                </a:lnTo>
                <a:lnTo>
                  <a:pt x="240" y="486"/>
                </a:lnTo>
                <a:lnTo>
                  <a:pt x="266" y="496"/>
                </a:lnTo>
                <a:lnTo>
                  <a:pt x="296" y="504"/>
                </a:lnTo>
                <a:lnTo>
                  <a:pt x="326" y="510"/>
                </a:lnTo>
                <a:lnTo>
                  <a:pt x="362" y="516"/>
                </a:lnTo>
                <a:lnTo>
                  <a:pt x="398" y="518"/>
                </a:lnTo>
                <a:lnTo>
                  <a:pt x="436" y="520"/>
                </a:lnTo>
                <a:lnTo>
                  <a:pt x="436" y="520"/>
                </a:lnTo>
                <a:lnTo>
                  <a:pt x="474" y="518"/>
                </a:lnTo>
                <a:lnTo>
                  <a:pt x="512" y="516"/>
                </a:lnTo>
                <a:lnTo>
                  <a:pt x="546" y="510"/>
                </a:lnTo>
                <a:lnTo>
                  <a:pt x="576" y="504"/>
                </a:lnTo>
                <a:lnTo>
                  <a:pt x="606" y="496"/>
                </a:lnTo>
                <a:lnTo>
                  <a:pt x="632" y="486"/>
                </a:lnTo>
                <a:lnTo>
                  <a:pt x="654" y="476"/>
                </a:lnTo>
                <a:lnTo>
                  <a:pt x="674" y="464"/>
                </a:lnTo>
                <a:lnTo>
                  <a:pt x="674" y="464"/>
                </a:lnTo>
                <a:lnTo>
                  <a:pt x="680" y="458"/>
                </a:lnTo>
                <a:lnTo>
                  <a:pt x="686" y="450"/>
                </a:lnTo>
                <a:lnTo>
                  <a:pt x="688" y="442"/>
                </a:lnTo>
                <a:lnTo>
                  <a:pt x="688" y="432"/>
                </a:lnTo>
                <a:lnTo>
                  <a:pt x="688" y="360"/>
                </a:lnTo>
                <a:lnTo>
                  <a:pt x="688" y="360"/>
                </a:lnTo>
                <a:lnTo>
                  <a:pt x="688" y="354"/>
                </a:lnTo>
                <a:lnTo>
                  <a:pt x="684" y="350"/>
                </a:lnTo>
                <a:lnTo>
                  <a:pt x="678" y="348"/>
                </a:lnTo>
                <a:lnTo>
                  <a:pt x="672" y="350"/>
                </a:lnTo>
                <a:lnTo>
                  <a:pt x="672" y="350"/>
                </a:lnTo>
                <a:lnTo>
                  <a:pt x="650" y="360"/>
                </a:lnTo>
                <a:lnTo>
                  <a:pt x="626" y="370"/>
                </a:lnTo>
                <a:lnTo>
                  <a:pt x="598" y="380"/>
                </a:lnTo>
                <a:lnTo>
                  <a:pt x="568" y="386"/>
                </a:lnTo>
                <a:lnTo>
                  <a:pt x="538" y="392"/>
                </a:lnTo>
                <a:lnTo>
                  <a:pt x="506" y="396"/>
                </a:lnTo>
                <a:lnTo>
                  <a:pt x="472" y="398"/>
                </a:lnTo>
                <a:lnTo>
                  <a:pt x="436" y="400"/>
                </a:lnTo>
                <a:lnTo>
                  <a:pt x="436" y="400"/>
                </a:lnTo>
                <a:lnTo>
                  <a:pt x="400" y="398"/>
                </a:lnTo>
                <a:lnTo>
                  <a:pt x="366" y="396"/>
                </a:lnTo>
                <a:lnTo>
                  <a:pt x="334" y="392"/>
                </a:lnTo>
                <a:lnTo>
                  <a:pt x="304" y="386"/>
                </a:lnTo>
                <a:lnTo>
                  <a:pt x="274" y="380"/>
                </a:lnTo>
                <a:lnTo>
                  <a:pt x="246" y="370"/>
                </a:lnTo>
                <a:lnTo>
                  <a:pt x="222" y="360"/>
                </a:lnTo>
                <a:lnTo>
                  <a:pt x="200" y="350"/>
                </a:lnTo>
                <a:lnTo>
                  <a:pt x="200" y="350"/>
                </a:lnTo>
                <a:lnTo>
                  <a:pt x="194" y="348"/>
                </a:lnTo>
                <a:lnTo>
                  <a:pt x="188" y="350"/>
                </a:lnTo>
                <a:lnTo>
                  <a:pt x="184" y="354"/>
                </a:lnTo>
                <a:lnTo>
                  <a:pt x="184" y="360"/>
                </a:lnTo>
                <a:lnTo>
                  <a:pt x="184" y="432"/>
                </a:lnTo>
                <a:lnTo>
                  <a:pt x="184" y="432"/>
                </a:lnTo>
                <a:lnTo>
                  <a:pt x="184" y="442"/>
                </a:lnTo>
                <a:lnTo>
                  <a:pt x="188" y="450"/>
                </a:lnTo>
                <a:lnTo>
                  <a:pt x="192" y="458"/>
                </a:lnTo>
                <a:lnTo>
                  <a:pt x="198" y="464"/>
                </a:lnTo>
                <a:lnTo>
                  <a:pt x="198" y="464"/>
                </a:lnTo>
                <a:close/>
                <a:moveTo>
                  <a:pt x="238" y="396"/>
                </a:moveTo>
                <a:lnTo>
                  <a:pt x="238" y="396"/>
                </a:lnTo>
                <a:lnTo>
                  <a:pt x="244" y="398"/>
                </a:lnTo>
                <a:lnTo>
                  <a:pt x="250" y="404"/>
                </a:lnTo>
                <a:lnTo>
                  <a:pt x="252" y="412"/>
                </a:lnTo>
                <a:lnTo>
                  <a:pt x="254" y="422"/>
                </a:lnTo>
                <a:lnTo>
                  <a:pt x="254" y="422"/>
                </a:lnTo>
                <a:lnTo>
                  <a:pt x="252" y="432"/>
                </a:lnTo>
                <a:lnTo>
                  <a:pt x="250" y="440"/>
                </a:lnTo>
                <a:lnTo>
                  <a:pt x="244" y="446"/>
                </a:lnTo>
                <a:lnTo>
                  <a:pt x="238" y="448"/>
                </a:lnTo>
                <a:lnTo>
                  <a:pt x="238" y="448"/>
                </a:lnTo>
                <a:lnTo>
                  <a:pt x="232" y="446"/>
                </a:lnTo>
                <a:lnTo>
                  <a:pt x="228" y="440"/>
                </a:lnTo>
                <a:lnTo>
                  <a:pt x="224" y="432"/>
                </a:lnTo>
                <a:lnTo>
                  <a:pt x="222" y="422"/>
                </a:lnTo>
                <a:lnTo>
                  <a:pt x="222" y="422"/>
                </a:lnTo>
                <a:lnTo>
                  <a:pt x="224" y="412"/>
                </a:lnTo>
                <a:lnTo>
                  <a:pt x="228" y="404"/>
                </a:lnTo>
                <a:lnTo>
                  <a:pt x="232" y="398"/>
                </a:lnTo>
                <a:lnTo>
                  <a:pt x="238" y="396"/>
                </a:lnTo>
                <a:lnTo>
                  <a:pt x="238" y="396"/>
                </a:lnTo>
                <a:close/>
                <a:moveTo>
                  <a:pt x="842" y="848"/>
                </a:moveTo>
                <a:lnTo>
                  <a:pt x="534" y="848"/>
                </a:lnTo>
                <a:lnTo>
                  <a:pt x="534" y="848"/>
                </a:lnTo>
                <a:lnTo>
                  <a:pt x="528" y="850"/>
                </a:lnTo>
                <a:lnTo>
                  <a:pt x="524" y="854"/>
                </a:lnTo>
                <a:lnTo>
                  <a:pt x="522" y="862"/>
                </a:lnTo>
                <a:lnTo>
                  <a:pt x="522" y="868"/>
                </a:lnTo>
                <a:lnTo>
                  <a:pt x="522" y="868"/>
                </a:lnTo>
                <a:lnTo>
                  <a:pt x="524" y="882"/>
                </a:lnTo>
                <a:lnTo>
                  <a:pt x="524" y="882"/>
                </a:lnTo>
                <a:lnTo>
                  <a:pt x="522" y="896"/>
                </a:lnTo>
                <a:lnTo>
                  <a:pt x="522" y="896"/>
                </a:lnTo>
                <a:lnTo>
                  <a:pt x="522" y="904"/>
                </a:lnTo>
                <a:lnTo>
                  <a:pt x="524" y="910"/>
                </a:lnTo>
                <a:lnTo>
                  <a:pt x="528" y="914"/>
                </a:lnTo>
                <a:lnTo>
                  <a:pt x="534" y="916"/>
                </a:lnTo>
                <a:lnTo>
                  <a:pt x="842" y="916"/>
                </a:lnTo>
                <a:lnTo>
                  <a:pt x="842" y="916"/>
                </a:lnTo>
                <a:lnTo>
                  <a:pt x="850" y="916"/>
                </a:lnTo>
                <a:lnTo>
                  <a:pt x="856" y="914"/>
                </a:lnTo>
                <a:lnTo>
                  <a:pt x="862" y="910"/>
                </a:lnTo>
                <a:lnTo>
                  <a:pt x="868" y="906"/>
                </a:lnTo>
                <a:lnTo>
                  <a:pt x="872" y="902"/>
                </a:lnTo>
                <a:lnTo>
                  <a:pt x="874" y="896"/>
                </a:lnTo>
                <a:lnTo>
                  <a:pt x="876" y="890"/>
                </a:lnTo>
                <a:lnTo>
                  <a:pt x="876" y="882"/>
                </a:lnTo>
                <a:lnTo>
                  <a:pt x="876" y="882"/>
                </a:lnTo>
                <a:lnTo>
                  <a:pt x="876" y="876"/>
                </a:lnTo>
                <a:lnTo>
                  <a:pt x="874" y="868"/>
                </a:lnTo>
                <a:lnTo>
                  <a:pt x="872" y="864"/>
                </a:lnTo>
                <a:lnTo>
                  <a:pt x="868" y="858"/>
                </a:lnTo>
                <a:lnTo>
                  <a:pt x="862" y="854"/>
                </a:lnTo>
                <a:lnTo>
                  <a:pt x="856" y="850"/>
                </a:lnTo>
                <a:lnTo>
                  <a:pt x="850" y="848"/>
                </a:lnTo>
                <a:lnTo>
                  <a:pt x="842" y="848"/>
                </a:lnTo>
                <a:lnTo>
                  <a:pt x="842" y="848"/>
                </a:lnTo>
                <a:close/>
                <a:moveTo>
                  <a:pt x="34" y="848"/>
                </a:moveTo>
                <a:lnTo>
                  <a:pt x="34" y="848"/>
                </a:lnTo>
                <a:lnTo>
                  <a:pt x="26" y="848"/>
                </a:lnTo>
                <a:lnTo>
                  <a:pt x="20" y="850"/>
                </a:lnTo>
                <a:lnTo>
                  <a:pt x="14" y="854"/>
                </a:lnTo>
                <a:lnTo>
                  <a:pt x="10" y="858"/>
                </a:lnTo>
                <a:lnTo>
                  <a:pt x="6" y="864"/>
                </a:lnTo>
                <a:lnTo>
                  <a:pt x="2" y="868"/>
                </a:lnTo>
                <a:lnTo>
                  <a:pt x="0" y="876"/>
                </a:lnTo>
                <a:lnTo>
                  <a:pt x="0" y="882"/>
                </a:lnTo>
                <a:lnTo>
                  <a:pt x="0" y="882"/>
                </a:lnTo>
                <a:lnTo>
                  <a:pt x="0" y="890"/>
                </a:lnTo>
                <a:lnTo>
                  <a:pt x="2" y="896"/>
                </a:lnTo>
                <a:lnTo>
                  <a:pt x="6" y="902"/>
                </a:lnTo>
                <a:lnTo>
                  <a:pt x="10" y="906"/>
                </a:lnTo>
                <a:lnTo>
                  <a:pt x="14" y="910"/>
                </a:lnTo>
                <a:lnTo>
                  <a:pt x="20" y="914"/>
                </a:lnTo>
                <a:lnTo>
                  <a:pt x="26" y="916"/>
                </a:lnTo>
                <a:lnTo>
                  <a:pt x="34" y="916"/>
                </a:lnTo>
                <a:lnTo>
                  <a:pt x="342" y="916"/>
                </a:lnTo>
                <a:lnTo>
                  <a:pt x="342" y="916"/>
                </a:lnTo>
                <a:lnTo>
                  <a:pt x="348" y="914"/>
                </a:lnTo>
                <a:lnTo>
                  <a:pt x="352" y="910"/>
                </a:lnTo>
                <a:lnTo>
                  <a:pt x="354" y="904"/>
                </a:lnTo>
                <a:lnTo>
                  <a:pt x="354" y="896"/>
                </a:lnTo>
                <a:lnTo>
                  <a:pt x="354" y="896"/>
                </a:lnTo>
                <a:lnTo>
                  <a:pt x="354" y="882"/>
                </a:lnTo>
                <a:lnTo>
                  <a:pt x="354" y="882"/>
                </a:lnTo>
                <a:lnTo>
                  <a:pt x="354" y="868"/>
                </a:lnTo>
                <a:lnTo>
                  <a:pt x="354" y="868"/>
                </a:lnTo>
                <a:lnTo>
                  <a:pt x="354" y="862"/>
                </a:lnTo>
                <a:lnTo>
                  <a:pt x="352" y="854"/>
                </a:lnTo>
                <a:lnTo>
                  <a:pt x="348" y="850"/>
                </a:lnTo>
                <a:lnTo>
                  <a:pt x="342" y="848"/>
                </a:lnTo>
                <a:lnTo>
                  <a:pt x="34" y="848"/>
                </a:lnTo>
                <a:close/>
                <a:moveTo>
                  <a:pt x="460" y="818"/>
                </a:moveTo>
                <a:lnTo>
                  <a:pt x="460" y="678"/>
                </a:lnTo>
                <a:lnTo>
                  <a:pt x="460" y="678"/>
                </a:lnTo>
                <a:lnTo>
                  <a:pt x="494" y="676"/>
                </a:lnTo>
                <a:lnTo>
                  <a:pt x="528" y="672"/>
                </a:lnTo>
                <a:lnTo>
                  <a:pt x="558" y="668"/>
                </a:lnTo>
                <a:lnTo>
                  <a:pt x="586" y="660"/>
                </a:lnTo>
                <a:lnTo>
                  <a:pt x="612" y="654"/>
                </a:lnTo>
                <a:lnTo>
                  <a:pt x="636" y="644"/>
                </a:lnTo>
                <a:lnTo>
                  <a:pt x="656" y="634"/>
                </a:lnTo>
                <a:lnTo>
                  <a:pt x="674" y="624"/>
                </a:lnTo>
                <a:lnTo>
                  <a:pt x="674" y="624"/>
                </a:lnTo>
                <a:lnTo>
                  <a:pt x="680" y="618"/>
                </a:lnTo>
                <a:lnTo>
                  <a:pt x="686" y="610"/>
                </a:lnTo>
                <a:lnTo>
                  <a:pt x="688" y="602"/>
                </a:lnTo>
                <a:lnTo>
                  <a:pt x="688" y="592"/>
                </a:lnTo>
                <a:lnTo>
                  <a:pt x="688" y="520"/>
                </a:lnTo>
                <a:lnTo>
                  <a:pt x="688" y="520"/>
                </a:lnTo>
                <a:lnTo>
                  <a:pt x="688" y="514"/>
                </a:lnTo>
                <a:lnTo>
                  <a:pt x="684" y="510"/>
                </a:lnTo>
                <a:lnTo>
                  <a:pt x="678" y="508"/>
                </a:lnTo>
                <a:lnTo>
                  <a:pt x="672" y="510"/>
                </a:lnTo>
                <a:lnTo>
                  <a:pt x="672" y="510"/>
                </a:lnTo>
                <a:lnTo>
                  <a:pt x="650" y="522"/>
                </a:lnTo>
                <a:lnTo>
                  <a:pt x="626" y="530"/>
                </a:lnTo>
                <a:lnTo>
                  <a:pt x="598" y="540"/>
                </a:lnTo>
                <a:lnTo>
                  <a:pt x="568" y="546"/>
                </a:lnTo>
                <a:lnTo>
                  <a:pt x="538" y="552"/>
                </a:lnTo>
                <a:lnTo>
                  <a:pt x="506" y="556"/>
                </a:lnTo>
                <a:lnTo>
                  <a:pt x="472" y="558"/>
                </a:lnTo>
                <a:lnTo>
                  <a:pt x="436" y="560"/>
                </a:lnTo>
                <a:lnTo>
                  <a:pt x="436" y="560"/>
                </a:lnTo>
                <a:lnTo>
                  <a:pt x="400" y="558"/>
                </a:lnTo>
                <a:lnTo>
                  <a:pt x="366" y="556"/>
                </a:lnTo>
                <a:lnTo>
                  <a:pt x="334" y="552"/>
                </a:lnTo>
                <a:lnTo>
                  <a:pt x="304" y="546"/>
                </a:lnTo>
                <a:lnTo>
                  <a:pt x="274" y="540"/>
                </a:lnTo>
                <a:lnTo>
                  <a:pt x="246" y="530"/>
                </a:lnTo>
                <a:lnTo>
                  <a:pt x="222" y="522"/>
                </a:lnTo>
                <a:lnTo>
                  <a:pt x="200" y="510"/>
                </a:lnTo>
                <a:lnTo>
                  <a:pt x="200" y="510"/>
                </a:lnTo>
                <a:lnTo>
                  <a:pt x="194" y="508"/>
                </a:lnTo>
                <a:lnTo>
                  <a:pt x="188" y="510"/>
                </a:lnTo>
                <a:lnTo>
                  <a:pt x="184" y="514"/>
                </a:lnTo>
                <a:lnTo>
                  <a:pt x="184" y="520"/>
                </a:lnTo>
                <a:lnTo>
                  <a:pt x="184" y="592"/>
                </a:lnTo>
                <a:lnTo>
                  <a:pt x="184" y="592"/>
                </a:lnTo>
                <a:lnTo>
                  <a:pt x="184" y="602"/>
                </a:lnTo>
                <a:lnTo>
                  <a:pt x="188" y="610"/>
                </a:lnTo>
                <a:lnTo>
                  <a:pt x="192" y="618"/>
                </a:lnTo>
                <a:lnTo>
                  <a:pt x="198" y="624"/>
                </a:lnTo>
                <a:lnTo>
                  <a:pt x="198" y="624"/>
                </a:lnTo>
                <a:lnTo>
                  <a:pt x="216" y="634"/>
                </a:lnTo>
                <a:lnTo>
                  <a:pt x="238" y="644"/>
                </a:lnTo>
                <a:lnTo>
                  <a:pt x="262" y="654"/>
                </a:lnTo>
                <a:lnTo>
                  <a:pt x="288" y="662"/>
                </a:lnTo>
                <a:lnTo>
                  <a:pt x="316" y="668"/>
                </a:lnTo>
                <a:lnTo>
                  <a:pt x="348" y="674"/>
                </a:lnTo>
                <a:lnTo>
                  <a:pt x="380" y="676"/>
                </a:lnTo>
                <a:lnTo>
                  <a:pt x="416" y="678"/>
                </a:lnTo>
                <a:lnTo>
                  <a:pt x="416" y="818"/>
                </a:lnTo>
                <a:lnTo>
                  <a:pt x="416" y="818"/>
                </a:lnTo>
                <a:lnTo>
                  <a:pt x="406" y="822"/>
                </a:lnTo>
                <a:lnTo>
                  <a:pt x="398" y="828"/>
                </a:lnTo>
                <a:lnTo>
                  <a:pt x="390" y="834"/>
                </a:lnTo>
                <a:lnTo>
                  <a:pt x="384" y="842"/>
                </a:lnTo>
                <a:lnTo>
                  <a:pt x="378" y="852"/>
                </a:lnTo>
                <a:lnTo>
                  <a:pt x="374" y="860"/>
                </a:lnTo>
                <a:lnTo>
                  <a:pt x="372" y="872"/>
                </a:lnTo>
                <a:lnTo>
                  <a:pt x="370" y="882"/>
                </a:lnTo>
                <a:lnTo>
                  <a:pt x="370" y="882"/>
                </a:lnTo>
                <a:lnTo>
                  <a:pt x="372" y="896"/>
                </a:lnTo>
                <a:lnTo>
                  <a:pt x="376" y="908"/>
                </a:lnTo>
                <a:lnTo>
                  <a:pt x="382" y="920"/>
                </a:lnTo>
                <a:lnTo>
                  <a:pt x="390" y="930"/>
                </a:lnTo>
                <a:lnTo>
                  <a:pt x="400" y="938"/>
                </a:lnTo>
                <a:lnTo>
                  <a:pt x="412" y="944"/>
                </a:lnTo>
                <a:lnTo>
                  <a:pt x="424" y="948"/>
                </a:lnTo>
                <a:lnTo>
                  <a:pt x="438" y="950"/>
                </a:lnTo>
                <a:lnTo>
                  <a:pt x="438" y="950"/>
                </a:lnTo>
                <a:lnTo>
                  <a:pt x="452" y="948"/>
                </a:lnTo>
                <a:lnTo>
                  <a:pt x="464" y="944"/>
                </a:lnTo>
                <a:lnTo>
                  <a:pt x="476" y="938"/>
                </a:lnTo>
                <a:lnTo>
                  <a:pt x="486" y="930"/>
                </a:lnTo>
                <a:lnTo>
                  <a:pt x="494" y="920"/>
                </a:lnTo>
                <a:lnTo>
                  <a:pt x="500" y="908"/>
                </a:lnTo>
                <a:lnTo>
                  <a:pt x="504" y="896"/>
                </a:lnTo>
                <a:lnTo>
                  <a:pt x="506" y="882"/>
                </a:lnTo>
                <a:lnTo>
                  <a:pt x="506" y="882"/>
                </a:lnTo>
                <a:lnTo>
                  <a:pt x="506" y="872"/>
                </a:lnTo>
                <a:lnTo>
                  <a:pt x="502" y="860"/>
                </a:lnTo>
                <a:lnTo>
                  <a:pt x="498" y="852"/>
                </a:lnTo>
                <a:lnTo>
                  <a:pt x="494" y="842"/>
                </a:lnTo>
                <a:lnTo>
                  <a:pt x="486" y="834"/>
                </a:lnTo>
                <a:lnTo>
                  <a:pt x="478" y="828"/>
                </a:lnTo>
                <a:lnTo>
                  <a:pt x="470" y="822"/>
                </a:lnTo>
                <a:lnTo>
                  <a:pt x="460" y="818"/>
                </a:lnTo>
                <a:lnTo>
                  <a:pt x="460" y="818"/>
                </a:lnTo>
                <a:close/>
                <a:moveTo>
                  <a:pt x="238" y="606"/>
                </a:moveTo>
                <a:lnTo>
                  <a:pt x="238" y="606"/>
                </a:lnTo>
                <a:lnTo>
                  <a:pt x="232" y="604"/>
                </a:lnTo>
                <a:lnTo>
                  <a:pt x="228" y="598"/>
                </a:lnTo>
                <a:lnTo>
                  <a:pt x="224" y="590"/>
                </a:lnTo>
                <a:lnTo>
                  <a:pt x="222" y="580"/>
                </a:lnTo>
                <a:lnTo>
                  <a:pt x="222" y="580"/>
                </a:lnTo>
                <a:lnTo>
                  <a:pt x="224" y="570"/>
                </a:lnTo>
                <a:lnTo>
                  <a:pt x="228" y="562"/>
                </a:lnTo>
                <a:lnTo>
                  <a:pt x="232" y="556"/>
                </a:lnTo>
                <a:lnTo>
                  <a:pt x="238" y="554"/>
                </a:lnTo>
                <a:lnTo>
                  <a:pt x="238" y="554"/>
                </a:lnTo>
                <a:lnTo>
                  <a:pt x="244" y="556"/>
                </a:lnTo>
                <a:lnTo>
                  <a:pt x="250" y="562"/>
                </a:lnTo>
                <a:lnTo>
                  <a:pt x="252" y="570"/>
                </a:lnTo>
                <a:lnTo>
                  <a:pt x="254" y="580"/>
                </a:lnTo>
                <a:lnTo>
                  <a:pt x="254" y="580"/>
                </a:lnTo>
                <a:lnTo>
                  <a:pt x="252" y="590"/>
                </a:lnTo>
                <a:lnTo>
                  <a:pt x="250" y="598"/>
                </a:lnTo>
                <a:lnTo>
                  <a:pt x="244" y="604"/>
                </a:lnTo>
                <a:lnTo>
                  <a:pt x="238" y="606"/>
                </a:lnTo>
                <a:lnTo>
                  <a:pt x="238" y="606"/>
                </a:lnTo>
                <a:close/>
              </a:path>
            </a:pathLst>
          </a:custGeom>
          <a:solidFill>
            <a:schemeClr val="bg1"/>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nvGrpSpPr>
          <p:cNvPr id="18" name="组合 173"/>
          <p:cNvGrpSpPr/>
          <p:nvPr/>
        </p:nvGrpSpPr>
        <p:grpSpPr>
          <a:xfrm>
            <a:off x="6679096" y="2581433"/>
            <a:ext cx="335594" cy="234116"/>
            <a:chOff x="-4491447" y="3955225"/>
            <a:chExt cx="827789" cy="580263"/>
          </a:xfrm>
          <a:solidFill>
            <a:schemeClr val="bg1"/>
          </a:solidFill>
        </p:grpSpPr>
        <p:sp>
          <p:nvSpPr>
            <p:cNvPr id="176" name="Freeform 51"/>
            <p:cNvSpPr>
              <a:spLocks noEditPoints="1"/>
            </p:cNvSpPr>
            <p:nvPr/>
          </p:nvSpPr>
          <p:spPr bwMode="auto">
            <a:xfrm>
              <a:off x="-4491447" y="4369119"/>
              <a:ext cx="580264" cy="166369"/>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7" name="Freeform 52"/>
            <p:cNvSpPr>
              <a:spLocks noEditPoints="1"/>
            </p:cNvSpPr>
            <p:nvPr/>
          </p:nvSpPr>
          <p:spPr bwMode="auto">
            <a:xfrm>
              <a:off x="-4491447" y="4166230"/>
              <a:ext cx="442299" cy="170427"/>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8" name="Freeform 53"/>
            <p:cNvSpPr>
              <a:spLocks noEditPoints="1"/>
            </p:cNvSpPr>
            <p:nvPr/>
          </p:nvSpPr>
          <p:spPr bwMode="auto">
            <a:xfrm>
              <a:off x="-4491447" y="3955225"/>
              <a:ext cx="649246" cy="170427"/>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9" name="Freeform 54"/>
            <p:cNvSpPr>
              <a:spLocks noEditPoints="1"/>
            </p:cNvSpPr>
            <p:nvPr/>
          </p:nvSpPr>
          <p:spPr bwMode="auto">
            <a:xfrm>
              <a:off x="-4028859" y="4113478"/>
              <a:ext cx="365201" cy="422010"/>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0" name="Freeform 55"/>
            <p:cNvSpPr/>
            <p:nvPr/>
          </p:nvSpPr>
          <p:spPr bwMode="auto">
            <a:xfrm>
              <a:off x="-3927415" y="4247385"/>
              <a:ext cx="198832" cy="223178"/>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1" name="Freeform 56"/>
            <p:cNvSpPr/>
            <p:nvPr/>
          </p:nvSpPr>
          <p:spPr bwMode="auto">
            <a:xfrm>
              <a:off x="-3967993" y="4178403"/>
              <a:ext cx="227236" cy="194774"/>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182" name="Freeform 10"/>
          <p:cNvSpPr>
            <a:spLocks noEditPoints="1"/>
          </p:cNvSpPr>
          <p:nvPr/>
        </p:nvSpPr>
        <p:spPr bwMode="auto">
          <a:xfrm>
            <a:off x="3633746" y="3207373"/>
            <a:ext cx="530332" cy="310106"/>
          </a:xfrm>
          <a:custGeom>
            <a:avLst/>
            <a:gdLst/>
            <a:ahLst/>
            <a:cxnLst>
              <a:cxn ang="0">
                <a:pos x="344" y="372"/>
              </a:cxn>
              <a:cxn ang="0">
                <a:pos x="452" y="246"/>
              </a:cxn>
              <a:cxn ang="0">
                <a:pos x="508" y="404"/>
              </a:cxn>
              <a:cxn ang="0">
                <a:pos x="428" y="0"/>
              </a:cxn>
              <a:cxn ang="0">
                <a:pos x="460" y="6"/>
              </a:cxn>
              <a:cxn ang="0">
                <a:pos x="500" y="28"/>
              </a:cxn>
              <a:cxn ang="0">
                <a:pos x="526" y="66"/>
              </a:cxn>
              <a:cxn ang="0">
                <a:pos x="530" y="66"/>
              </a:cxn>
              <a:cxn ang="0">
                <a:pos x="576" y="80"/>
              </a:cxn>
              <a:cxn ang="0">
                <a:pos x="604" y="116"/>
              </a:cxn>
              <a:cxn ang="0">
                <a:pos x="610" y="146"/>
              </a:cxn>
              <a:cxn ang="0">
                <a:pos x="598" y="192"/>
              </a:cxn>
              <a:cxn ang="0">
                <a:pos x="562" y="222"/>
              </a:cxn>
              <a:cxn ang="0">
                <a:pos x="336" y="228"/>
              </a:cxn>
              <a:cxn ang="0">
                <a:pos x="310" y="224"/>
              </a:cxn>
              <a:cxn ang="0">
                <a:pos x="280" y="198"/>
              </a:cxn>
              <a:cxn ang="0">
                <a:pos x="268" y="160"/>
              </a:cxn>
              <a:cxn ang="0">
                <a:pos x="272" y="136"/>
              </a:cxn>
              <a:cxn ang="0">
                <a:pos x="294" y="108"/>
              </a:cxn>
              <a:cxn ang="0">
                <a:pos x="326" y="94"/>
              </a:cxn>
              <a:cxn ang="0">
                <a:pos x="336" y="58"/>
              </a:cxn>
              <a:cxn ang="0">
                <a:pos x="374" y="16"/>
              </a:cxn>
              <a:cxn ang="0">
                <a:pos x="428" y="0"/>
              </a:cxn>
              <a:cxn ang="0">
                <a:pos x="162" y="282"/>
              </a:cxn>
              <a:cxn ang="0">
                <a:pos x="206" y="294"/>
              </a:cxn>
              <a:cxn ang="0">
                <a:pos x="242" y="322"/>
              </a:cxn>
              <a:cxn ang="0">
                <a:pos x="258" y="348"/>
              </a:cxn>
              <a:cxn ang="0">
                <a:pos x="278" y="350"/>
              </a:cxn>
              <a:cxn ang="0">
                <a:pos x="320" y="372"/>
              </a:cxn>
              <a:cxn ang="0">
                <a:pos x="342" y="412"/>
              </a:cxn>
              <a:cxn ang="0">
                <a:pos x="342" y="446"/>
              </a:cxn>
              <a:cxn ang="0">
                <a:pos x="320" y="486"/>
              </a:cxn>
              <a:cxn ang="0">
                <a:pos x="278" y="508"/>
              </a:cxn>
              <a:cxn ang="0">
                <a:pos x="68" y="510"/>
              </a:cxn>
              <a:cxn ang="0">
                <a:pos x="30" y="498"/>
              </a:cxn>
              <a:cxn ang="0">
                <a:pos x="6" y="468"/>
              </a:cxn>
              <a:cxn ang="0">
                <a:pos x="0" y="442"/>
              </a:cxn>
              <a:cxn ang="0">
                <a:pos x="10" y="408"/>
              </a:cxn>
              <a:cxn ang="0">
                <a:pos x="36" y="384"/>
              </a:cxn>
              <a:cxn ang="0">
                <a:pos x="58" y="376"/>
              </a:cxn>
              <a:cxn ang="0">
                <a:pos x="78" y="324"/>
              </a:cxn>
              <a:cxn ang="0">
                <a:pos x="124" y="290"/>
              </a:cxn>
              <a:cxn ang="0">
                <a:pos x="162" y="282"/>
              </a:cxn>
              <a:cxn ang="0">
                <a:pos x="702" y="284"/>
              </a:cxn>
              <a:cxn ang="0">
                <a:pos x="746" y="300"/>
              </a:cxn>
              <a:cxn ang="0">
                <a:pos x="776" y="334"/>
              </a:cxn>
              <a:cxn ang="0">
                <a:pos x="788" y="348"/>
              </a:cxn>
              <a:cxn ang="0">
                <a:pos x="820" y="354"/>
              </a:cxn>
              <a:cxn ang="0">
                <a:pos x="856" y="384"/>
              </a:cxn>
              <a:cxn ang="0">
                <a:pos x="868" y="428"/>
              </a:cxn>
              <a:cxn ang="0">
                <a:pos x="862" y="460"/>
              </a:cxn>
              <a:cxn ang="0">
                <a:pos x="834" y="496"/>
              </a:cxn>
              <a:cxn ang="0">
                <a:pos x="788" y="510"/>
              </a:cxn>
              <a:cxn ang="0">
                <a:pos x="580" y="508"/>
              </a:cxn>
              <a:cxn ang="0">
                <a:pos x="546" y="490"/>
              </a:cxn>
              <a:cxn ang="0">
                <a:pos x="528" y="456"/>
              </a:cxn>
              <a:cxn ang="0">
                <a:pos x="528" y="430"/>
              </a:cxn>
              <a:cxn ang="0">
                <a:pos x="542" y="398"/>
              </a:cxn>
              <a:cxn ang="0">
                <a:pos x="572" y="378"/>
              </a:cxn>
              <a:cxn ang="0">
                <a:pos x="588" y="356"/>
              </a:cxn>
              <a:cxn ang="0">
                <a:pos x="616" y="310"/>
              </a:cxn>
              <a:cxn ang="0">
                <a:pos x="668" y="284"/>
              </a:cxn>
            </a:cxnLst>
            <a:rect l="0" t="0" r="r" b="b"/>
            <a:pathLst>
              <a:path w="868" h="510">
                <a:moveTo>
                  <a:pt x="434" y="362"/>
                </a:moveTo>
                <a:lnTo>
                  <a:pt x="362" y="404"/>
                </a:lnTo>
                <a:lnTo>
                  <a:pt x="344" y="372"/>
                </a:lnTo>
                <a:lnTo>
                  <a:pt x="416" y="330"/>
                </a:lnTo>
                <a:lnTo>
                  <a:pt x="416" y="246"/>
                </a:lnTo>
                <a:lnTo>
                  <a:pt x="452" y="246"/>
                </a:lnTo>
                <a:lnTo>
                  <a:pt x="452" y="330"/>
                </a:lnTo>
                <a:lnTo>
                  <a:pt x="526" y="372"/>
                </a:lnTo>
                <a:lnTo>
                  <a:pt x="508" y="404"/>
                </a:lnTo>
                <a:lnTo>
                  <a:pt x="434" y="362"/>
                </a:lnTo>
                <a:lnTo>
                  <a:pt x="434" y="362"/>
                </a:lnTo>
                <a:close/>
                <a:moveTo>
                  <a:pt x="428" y="0"/>
                </a:moveTo>
                <a:lnTo>
                  <a:pt x="428" y="0"/>
                </a:lnTo>
                <a:lnTo>
                  <a:pt x="444" y="2"/>
                </a:lnTo>
                <a:lnTo>
                  <a:pt x="460" y="6"/>
                </a:lnTo>
                <a:lnTo>
                  <a:pt x="474" y="12"/>
                </a:lnTo>
                <a:lnTo>
                  <a:pt x="488" y="18"/>
                </a:lnTo>
                <a:lnTo>
                  <a:pt x="500" y="28"/>
                </a:lnTo>
                <a:lnTo>
                  <a:pt x="510" y="40"/>
                </a:lnTo>
                <a:lnTo>
                  <a:pt x="518" y="52"/>
                </a:lnTo>
                <a:lnTo>
                  <a:pt x="526" y="66"/>
                </a:lnTo>
                <a:lnTo>
                  <a:pt x="526" y="66"/>
                </a:lnTo>
                <a:lnTo>
                  <a:pt x="530" y="66"/>
                </a:lnTo>
                <a:lnTo>
                  <a:pt x="530" y="66"/>
                </a:lnTo>
                <a:lnTo>
                  <a:pt x="546" y="68"/>
                </a:lnTo>
                <a:lnTo>
                  <a:pt x="562" y="72"/>
                </a:lnTo>
                <a:lnTo>
                  <a:pt x="576" y="80"/>
                </a:lnTo>
                <a:lnTo>
                  <a:pt x="588" y="90"/>
                </a:lnTo>
                <a:lnTo>
                  <a:pt x="598" y="102"/>
                </a:lnTo>
                <a:lnTo>
                  <a:pt x="604" y="116"/>
                </a:lnTo>
                <a:lnTo>
                  <a:pt x="610" y="130"/>
                </a:lnTo>
                <a:lnTo>
                  <a:pt x="610" y="146"/>
                </a:lnTo>
                <a:lnTo>
                  <a:pt x="610" y="146"/>
                </a:lnTo>
                <a:lnTo>
                  <a:pt x="610" y="164"/>
                </a:lnTo>
                <a:lnTo>
                  <a:pt x="604" y="178"/>
                </a:lnTo>
                <a:lnTo>
                  <a:pt x="598" y="192"/>
                </a:lnTo>
                <a:lnTo>
                  <a:pt x="588" y="204"/>
                </a:lnTo>
                <a:lnTo>
                  <a:pt x="576" y="214"/>
                </a:lnTo>
                <a:lnTo>
                  <a:pt x="562" y="222"/>
                </a:lnTo>
                <a:lnTo>
                  <a:pt x="546" y="226"/>
                </a:lnTo>
                <a:lnTo>
                  <a:pt x="530" y="228"/>
                </a:lnTo>
                <a:lnTo>
                  <a:pt x="336" y="228"/>
                </a:lnTo>
                <a:lnTo>
                  <a:pt x="336" y="228"/>
                </a:lnTo>
                <a:lnTo>
                  <a:pt x="322" y="226"/>
                </a:lnTo>
                <a:lnTo>
                  <a:pt x="310" y="224"/>
                </a:lnTo>
                <a:lnTo>
                  <a:pt x="298" y="216"/>
                </a:lnTo>
                <a:lnTo>
                  <a:pt x="288" y="208"/>
                </a:lnTo>
                <a:lnTo>
                  <a:pt x="280" y="198"/>
                </a:lnTo>
                <a:lnTo>
                  <a:pt x="274" y="186"/>
                </a:lnTo>
                <a:lnTo>
                  <a:pt x="270" y="174"/>
                </a:lnTo>
                <a:lnTo>
                  <a:pt x="268" y="160"/>
                </a:lnTo>
                <a:lnTo>
                  <a:pt x="268" y="160"/>
                </a:lnTo>
                <a:lnTo>
                  <a:pt x="270" y="148"/>
                </a:lnTo>
                <a:lnTo>
                  <a:pt x="272" y="136"/>
                </a:lnTo>
                <a:lnTo>
                  <a:pt x="278" y="126"/>
                </a:lnTo>
                <a:lnTo>
                  <a:pt x="284" y="116"/>
                </a:lnTo>
                <a:lnTo>
                  <a:pt x="294" y="108"/>
                </a:lnTo>
                <a:lnTo>
                  <a:pt x="302" y="102"/>
                </a:lnTo>
                <a:lnTo>
                  <a:pt x="314" y="96"/>
                </a:lnTo>
                <a:lnTo>
                  <a:pt x="326" y="94"/>
                </a:lnTo>
                <a:lnTo>
                  <a:pt x="326" y="94"/>
                </a:lnTo>
                <a:lnTo>
                  <a:pt x="330" y="74"/>
                </a:lnTo>
                <a:lnTo>
                  <a:pt x="336" y="58"/>
                </a:lnTo>
                <a:lnTo>
                  <a:pt x="346" y="42"/>
                </a:lnTo>
                <a:lnTo>
                  <a:pt x="358" y="28"/>
                </a:lnTo>
                <a:lnTo>
                  <a:pt x="374" y="16"/>
                </a:lnTo>
                <a:lnTo>
                  <a:pt x="390" y="8"/>
                </a:lnTo>
                <a:lnTo>
                  <a:pt x="410" y="2"/>
                </a:lnTo>
                <a:lnTo>
                  <a:pt x="428" y="0"/>
                </a:lnTo>
                <a:lnTo>
                  <a:pt x="428" y="0"/>
                </a:lnTo>
                <a:close/>
                <a:moveTo>
                  <a:pt x="162" y="282"/>
                </a:moveTo>
                <a:lnTo>
                  <a:pt x="162" y="282"/>
                </a:lnTo>
                <a:lnTo>
                  <a:pt x="178" y="284"/>
                </a:lnTo>
                <a:lnTo>
                  <a:pt x="192" y="288"/>
                </a:lnTo>
                <a:lnTo>
                  <a:pt x="206" y="294"/>
                </a:lnTo>
                <a:lnTo>
                  <a:pt x="220" y="300"/>
                </a:lnTo>
                <a:lnTo>
                  <a:pt x="232" y="310"/>
                </a:lnTo>
                <a:lnTo>
                  <a:pt x="242" y="322"/>
                </a:lnTo>
                <a:lnTo>
                  <a:pt x="252" y="334"/>
                </a:lnTo>
                <a:lnTo>
                  <a:pt x="258" y="348"/>
                </a:lnTo>
                <a:lnTo>
                  <a:pt x="258" y="348"/>
                </a:lnTo>
                <a:lnTo>
                  <a:pt x="262" y="348"/>
                </a:lnTo>
                <a:lnTo>
                  <a:pt x="262" y="348"/>
                </a:lnTo>
                <a:lnTo>
                  <a:pt x="278" y="350"/>
                </a:lnTo>
                <a:lnTo>
                  <a:pt x="294" y="354"/>
                </a:lnTo>
                <a:lnTo>
                  <a:pt x="308" y="362"/>
                </a:lnTo>
                <a:lnTo>
                  <a:pt x="320" y="372"/>
                </a:lnTo>
                <a:lnTo>
                  <a:pt x="330" y="384"/>
                </a:lnTo>
                <a:lnTo>
                  <a:pt x="336" y="398"/>
                </a:lnTo>
                <a:lnTo>
                  <a:pt x="342" y="412"/>
                </a:lnTo>
                <a:lnTo>
                  <a:pt x="344" y="428"/>
                </a:lnTo>
                <a:lnTo>
                  <a:pt x="344" y="428"/>
                </a:lnTo>
                <a:lnTo>
                  <a:pt x="342" y="446"/>
                </a:lnTo>
                <a:lnTo>
                  <a:pt x="336" y="460"/>
                </a:lnTo>
                <a:lnTo>
                  <a:pt x="330" y="474"/>
                </a:lnTo>
                <a:lnTo>
                  <a:pt x="320" y="486"/>
                </a:lnTo>
                <a:lnTo>
                  <a:pt x="308" y="496"/>
                </a:lnTo>
                <a:lnTo>
                  <a:pt x="294" y="504"/>
                </a:lnTo>
                <a:lnTo>
                  <a:pt x="278" y="508"/>
                </a:lnTo>
                <a:lnTo>
                  <a:pt x="262" y="510"/>
                </a:lnTo>
                <a:lnTo>
                  <a:pt x="68" y="510"/>
                </a:lnTo>
                <a:lnTo>
                  <a:pt x="68" y="510"/>
                </a:lnTo>
                <a:lnTo>
                  <a:pt x="54" y="508"/>
                </a:lnTo>
                <a:lnTo>
                  <a:pt x="42" y="506"/>
                </a:lnTo>
                <a:lnTo>
                  <a:pt x="30" y="498"/>
                </a:lnTo>
                <a:lnTo>
                  <a:pt x="20" y="490"/>
                </a:lnTo>
                <a:lnTo>
                  <a:pt x="12" y="480"/>
                </a:lnTo>
                <a:lnTo>
                  <a:pt x="6" y="468"/>
                </a:lnTo>
                <a:lnTo>
                  <a:pt x="2" y="456"/>
                </a:lnTo>
                <a:lnTo>
                  <a:pt x="0" y="442"/>
                </a:lnTo>
                <a:lnTo>
                  <a:pt x="0" y="442"/>
                </a:lnTo>
                <a:lnTo>
                  <a:pt x="2" y="430"/>
                </a:lnTo>
                <a:lnTo>
                  <a:pt x="6" y="418"/>
                </a:lnTo>
                <a:lnTo>
                  <a:pt x="10" y="408"/>
                </a:lnTo>
                <a:lnTo>
                  <a:pt x="18" y="398"/>
                </a:lnTo>
                <a:lnTo>
                  <a:pt x="26" y="390"/>
                </a:lnTo>
                <a:lnTo>
                  <a:pt x="36" y="384"/>
                </a:lnTo>
                <a:lnTo>
                  <a:pt x="46" y="378"/>
                </a:lnTo>
                <a:lnTo>
                  <a:pt x="58" y="376"/>
                </a:lnTo>
                <a:lnTo>
                  <a:pt x="58" y="376"/>
                </a:lnTo>
                <a:lnTo>
                  <a:pt x="62" y="356"/>
                </a:lnTo>
                <a:lnTo>
                  <a:pt x="68" y="340"/>
                </a:lnTo>
                <a:lnTo>
                  <a:pt x="78" y="324"/>
                </a:lnTo>
                <a:lnTo>
                  <a:pt x="92" y="310"/>
                </a:lnTo>
                <a:lnTo>
                  <a:pt x="106" y="298"/>
                </a:lnTo>
                <a:lnTo>
                  <a:pt x="124" y="290"/>
                </a:lnTo>
                <a:lnTo>
                  <a:pt x="142" y="284"/>
                </a:lnTo>
                <a:lnTo>
                  <a:pt x="162" y="282"/>
                </a:lnTo>
                <a:lnTo>
                  <a:pt x="162" y="282"/>
                </a:lnTo>
                <a:close/>
                <a:moveTo>
                  <a:pt x="686" y="282"/>
                </a:moveTo>
                <a:lnTo>
                  <a:pt x="686" y="282"/>
                </a:lnTo>
                <a:lnTo>
                  <a:pt x="702" y="284"/>
                </a:lnTo>
                <a:lnTo>
                  <a:pt x="718" y="288"/>
                </a:lnTo>
                <a:lnTo>
                  <a:pt x="732" y="294"/>
                </a:lnTo>
                <a:lnTo>
                  <a:pt x="746" y="300"/>
                </a:lnTo>
                <a:lnTo>
                  <a:pt x="758" y="310"/>
                </a:lnTo>
                <a:lnTo>
                  <a:pt x="768" y="322"/>
                </a:lnTo>
                <a:lnTo>
                  <a:pt x="776" y="334"/>
                </a:lnTo>
                <a:lnTo>
                  <a:pt x="784" y="348"/>
                </a:lnTo>
                <a:lnTo>
                  <a:pt x="784" y="348"/>
                </a:lnTo>
                <a:lnTo>
                  <a:pt x="788" y="348"/>
                </a:lnTo>
                <a:lnTo>
                  <a:pt x="788" y="348"/>
                </a:lnTo>
                <a:lnTo>
                  <a:pt x="804" y="350"/>
                </a:lnTo>
                <a:lnTo>
                  <a:pt x="820" y="354"/>
                </a:lnTo>
                <a:lnTo>
                  <a:pt x="834" y="362"/>
                </a:lnTo>
                <a:lnTo>
                  <a:pt x="846" y="372"/>
                </a:lnTo>
                <a:lnTo>
                  <a:pt x="856" y="384"/>
                </a:lnTo>
                <a:lnTo>
                  <a:pt x="862" y="398"/>
                </a:lnTo>
                <a:lnTo>
                  <a:pt x="868" y="412"/>
                </a:lnTo>
                <a:lnTo>
                  <a:pt x="868" y="428"/>
                </a:lnTo>
                <a:lnTo>
                  <a:pt x="868" y="428"/>
                </a:lnTo>
                <a:lnTo>
                  <a:pt x="868" y="446"/>
                </a:lnTo>
                <a:lnTo>
                  <a:pt x="862" y="460"/>
                </a:lnTo>
                <a:lnTo>
                  <a:pt x="856" y="474"/>
                </a:lnTo>
                <a:lnTo>
                  <a:pt x="846" y="486"/>
                </a:lnTo>
                <a:lnTo>
                  <a:pt x="834" y="496"/>
                </a:lnTo>
                <a:lnTo>
                  <a:pt x="820" y="504"/>
                </a:lnTo>
                <a:lnTo>
                  <a:pt x="804" y="508"/>
                </a:lnTo>
                <a:lnTo>
                  <a:pt x="788" y="510"/>
                </a:lnTo>
                <a:lnTo>
                  <a:pt x="594" y="510"/>
                </a:lnTo>
                <a:lnTo>
                  <a:pt x="594" y="510"/>
                </a:lnTo>
                <a:lnTo>
                  <a:pt x="580" y="508"/>
                </a:lnTo>
                <a:lnTo>
                  <a:pt x="568" y="506"/>
                </a:lnTo>
                <a:lnTo>
                  <a:pt x="556" y="498"/>
                </a:lnTo>
                <a:lnTo>
                  <a:pt x="546" y="490"/>
                </a:lnTo>
                <a:lnTo>
                  <a:pt x="538" y="480"/>
                </a:lnTo>
                <a:lnTo>
                  <a:pt x="532" y="468"/>
                </a:lnTo>
                <a:lnTo>
                  <a:pt x="528" y="456"/>
                </a:lnTo>
                <a:lnTo>
                  <a:pt x="526" y="442"/>
                </a:lnTo>
                <a:lnTo>
                  <a:pt x="526" y="442"/>
                </a:lnTo>
                <a:lnTo>
                  <a:pt x="528" y="430"/>
                </a:lnTo>
                <a:lnTo>
                  <a:pt x="530" y="418"/>
                </a:lnTo>
                <a:lnTo>
                  <a:pt x="536" y="408"/>
                </a:lnTo>
                <a:lnTo>
                  <a:pt x="542" y="398"/>
                </a:lnTo>
                <a:lnTo>
                  <a:pt x="552" y="390"/>
                </a:lnTo>
                <a:lnTo>
                  <a:pt x="560" y="384"/>
                </a:lnTo>
                <a:lnTo>
                  <a:pt x="572" y="378"/>
                </a:lnTo>
                <a:lnTo>
                  <a:pt x="584" y="376"/>
                </a:lnTo>
                <a:lnTo>
                  <a:pt x="584" y="376"/>
                </a:lnTo>
                <a:lnTo>
                  <a:pt x="588" y="356"/>
                </a:lnTo>
                <a:lnTo>
                  <a:pt x="594" y="340"/>
                </a:lnTo>
                <a:lnTo>
                  <a:pt x="604" y="324"/>
                </a:lnTo>
                <a:lnTo>
                  <a:pt x="616" y="310"/>
                </a:lnTo>
                <a:lnTo>
                  <a:pt x="632" y="298"/>
                </a:lnTo>
                <a:lnTo>
                  <a:pt x="648" y="290"/>
                </a:lnTo>
                <a:lnTo>
                  <a:pt x="668" y="284"/>
                </a:lnTo>
                <a:lnTo>
                  <a:pt x="686" y="282"/>
                </a:lnTo>
                <a:lnTo>
                  <a:pt x="686" y="282"/>
                </a:lnTo>
                <a:close/>
              </a:path>
            </a:pathLst>
          </a:custGeom>
          <a:solidFill>
            <a:schemeClr val="bg1"/>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nvGrpSpPr>
          <p:cNvPr id="19" name="组合 440"/>
          <p:cNvGrpSpPr/>
          <p:nvPr/>
        </p:nvGrpSpPr>
        <p:grpSpPr>
          <a:xfrm>
            <a:off x="5003905" y="3185563"/>
            <a:ext cx="417439" cy="364007"/>
            <a:chOff x="-3025775" y="3676650"/>
            <a:chExt cx="2308225" cy="2022475"/>
          </a:xfrm>
          <a:solidFill>
            <a:schemeClr val="bg1"/>
          </a:solidFill>
        </p:grpSpPr>
        <p:sp>
          <p:nvSpPr>
            <p:cNvPr id="184" name="Freeform 164"/>
            <p:cNvSpPr/>
            <p:nvPr/>
          </p:nvSpPr>
          <p:spPr bwMode="auto">
            <a:xfrm>
              <a:off x="-2822575" y="3676650"/>
              <a:ext cx="139700" cy="136525"/>
            </a:xfrm>
            <a:custGeom>
              <a:avLst/>
              <a:gdLst/>
              <a:ahLst/>
              <a:cxnLst>
                <a:cxn ang="0">
                  <a:pos x="1055" y="504"/>
                </a:cxn>
                <a:cxn ang="0">
                  <a:pos x="1031" y="624"/>
                </a:cxn>
                <a:cxn ang="0">
                  <a:pos x="1007" y="720"/>
                </a:cxn>
                <a:cxn ang="0">
                  <a:pos x="959" y="792"/>
                </a:cxn>
                <a:cxn ang="0">
                  <a:pos x="887" y="864"/>
                </a:cxn>
                <a:cxn ang="0">
                  <a:pos x="815" y="936"/>
                </a:cxn>
                <a:cxn ang="0">
                  <a:pos x="719" y="984"/>
                </a:cxn>
                <a:cxn ang="0">
                  <a:pos x="623" y="1008"/>
                </a:cxn>
                <a:cxn ang="0">
                  <a:pos x="527" y="1032"/>
                </a:cxn>
                <a:cxn ang="0">
                  <a:pos x="431" y="1008"/>
                </a:cxn>
                <a:cxn ang="0">
                  <a:pos x="335" y="984"/>
                </a:cxn>
                <a:cxn ang="0">
                  <a:pos x="239" y="936"/>
                </a:cxn>
                <a:cxn ang="0">
                  <a:pos x="167" y="864"/>
                </a:cxn>
                <a:cxn ang="0">
                  <a:pos x="95" y="792"/>
                </a:cxn>
                <a:cxn ang="0">
                  <a:pos x="47" y="720"/>
                </a:cxn>
                <a:cxn ang="0">
                  <a:pos x="24" y="624"/>
                </a:cxn>
                <a:cxn ang="0">
                  <a:pos x="0" y="504"/>
                </a:cxn>
                <a:cxn ang="0">
                  <a:pos x="24" y="408"/>
                </a:cxn>
                <a:cxn ang="0">
                  <a:pos x="47" y="312"/>
                </a:cxn>
                <a:cxn ang="0">
                  <a:pos x="95" y="216"/>
                </a:cxn>
                <a:cxn ang="0">
                  <a:pos x="167" y="144"/>
                </a:cxn>
                <a:cxn ang="0">
                  <a:pos x="239" y="72"/>
                </a:cxn>
                <a:cxn ang="0">
                  <a:pos x="335" y="24"/>
                </a:cxn>
                <a:cxn ang="0">
                  <a:pos x="431" y="0"/>
                </a:cxn>
                <a:cxn ang="0">
                  <a:pos x="527" y="0"/>
                </a:cxn>
                <a:cxn ang="0">
                  <a:pos x="623" y="0"/>
                </a:cxn>
                <a:cxn ang="0">
                  <a:pos x="719" y="24"/>
                </a:cxn>
                <a:cxn ang="0">
                  <a:pos x="815" y="72"/>
                </a:cxn>
                <a:cxn ang="0">
                  <a:pos x="887" y="144"/>
                </a:cxn>
                <a:cxn ang="0">
                  <a:pos x="959" y="216"/>
                </a:cxn>
                <a:cxn ang="0">
                  <a:pos x="1007" y="312"/>
                </a:cxn>
                <a:cxn ang="0">
                  <a:pos x="1031" y="408"/>
                </a:cxn>
                <a:cxn ang="0">
                  <a:pos x="1055" y="504"/>
                </a:cxn>
              </a:cxnLst>
              <a:rect l="0" t="0" r="r" b="b"/>
              <a:pathLst>
                <a:path w="1055" h="1032">
                  <a:moveTo>
                    <a:pt x="1055" y="504"/>
                  </a:moveTo>
                  <a:lnTo>
                    <a:pt x="1031" y="624"/>
                  </a:lnTo>
                  <a:lnTo>
                    <a:pt x="1007" y="720"/>
                  </a:lnTo>
                  <a:lnTo>
                    <a:pt x="959" y="792"/>
                  </a:lnTo>
                  <a:lnTo>
                    <a:pt x="887" y="864"/>
                  </a:lnTo>
                  <a:lnTo>
                    <a:pt x="815" y="936"/>
                  </a:lnTo>
                  <a:lnTo>
                    <a:pt x="719" y="984"/>
                  </a:lnTo>
                  <a:lnTo>
                    <a:pt x="623" y="1008"/>
                  </a:lnTo>
                  <a:lnTo>
                    <a:pt x="527" y="1032"/>
                  </a:lnTo>
                  <a:lnTo>
                    <a:pt x="431" y="1008"/>
                  </a:lnTo>
                  <a:lnTo>
                    <a:pt x="335" y="984"/>
                  </a:lnTo>
                  <a:lnTo>
                    <a:pt x="239" y="936"/>
                  </a:lnTo>
                  <a:lnTo>
                    <a:pt x="167" y="864"/>
                  </a:lnTo>
                  <a:lnTo>
                    <a:pt x="95" y="792"/>
                  </a:lnTo>
                  <a:lnTo>
                    <a:pt x="47" y="720"/>
                  </a:lnTo>
                  <a:lnTo>
                    <a:pt x="24" y="624"/>
                  </a:lnTo>
                  <a:lnTo>
                    <a:pt x="0" y="504"/>
                  </a:lnTo>
                  <a:lnTo>
                    <a:pt x="24" y="408"/>
                  </a:lnTo>
                  <a:lnTo>
                    <a:pt x="47" y="312"/>
                  </a:lnTo>
                  <a:lnTo>
                    <a:pt x="95" y="216"/>
                  </a:lnTo>
                  <a:lnTo>
                    <a:pt x="167" y="144"/>
                  </a:lnTo>
                  <a:lnTo>
                    <a:pt x="239" y="72"/>
                  </a:lnTo>
                  <a:lnTo>
                    <a:pt x="335" y="24"/>
                  </a:lnTo>
                  <a:lnTo>
                    <a:pt x="431" y="0"/>
                  </a:lnTo>
                  <a:lnTo>
                    <a:pt x="527" y="0"/>
                  </a:lnTo>
                  <a:lnTo>
                    <a:pt x="623" y="0"/>
                  </a:lnTo>
                  <a:lnTo>
                    <a:pt x="719" y="24"/>
                  </a:lnTo>
                  <a:lnTo>
                    <a:pt x="815" y="72"/>
                  </a:lnTo>
                  <a:lnTo>
                    <a:pt x="887" y="144"/>
                  </a:lnTo>
                  <a:lnTo>
                    <a:pt x="959" y="216"/>
                  </a:lnTo>
                  <a:lnTo>
                    <a:pt x="1007" y="312"/>
                  </a:lnTo>
                  <a:lnTo>
                    <a:pt x="1031" y="408"/>
                  </a:lnTo>
                  <a:lnTo>
                    <a:pt x="1055" y="50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5" name="Freeform 165"/>
            <p:cNvSpPr/>
            <p:nvPr/>
          </p:nvSpPr>
          <p:spPr bwMode="auto">
            <a:xfrm>
              <a:off x="-962025" y="3870325"/>
              <a:ext cx="111125" cy="107950"/>
            </a:xfrm>
            <a:custGeom>
              <a:avLst/>
              <a:gdLst/>
              <a:ahLst/>
              <a:cxnLst>
                <a:cxn ang="0">
                  <a:pos x="840" y="409"/>
                </a:cxn>
                <a:cxn ang="0">
                  <a:pos x="840" y="481"/>
                </a:cxn>
                <a:cxn ang="0">
                  <a:pos x="816" y="577"/>
                </a:cxn>
                <a:cxn ang="0">
                  <a:pos x="768" y="649"/>
                </a:cxn>
                <a:cxn ang="0">
                  <a:pos x="720" y="697"/>
                </a:cxn>
                <a:cxn ang="0">
                  <a:pos x="648" y="745"/>
                </a:cxn>
                <a:cxn ang="0">
                  <a:pos x="576" y="793"/>
                </a:cxn>
                <a:cxn ang="0">
                  <a:pos x="505" y="817"/>
                </a:cxn>
                <a:cxn ang="0">
                  <a:pos x="433" y="817"/>
                </a:cxn>
                <a:cxn ang="0">
                  <a:pos x="335" y="817"/>
                </a:cxn>
                <a:cxn ang="0">
                  <a:pos x="264" y="793"/>
                </a:cxn>
                <a:cxn ang="0">
                  <a:pos x="192" y="745"/>
                </a:cxn>
                <a:cxn ang="0">
                  <a:pos x="120" y="697"/>
                </a:cxn>
                <a:cxn ang="0">
                  <a:pos x="72" y="649"/>
                </a:cxn>
                <a:cxn ang="0">
                  <a:pos x="48" y="577"/>
                </a:cxn>
                <a:cxn ang="0">
                  <a:pos x="24" y="481"/>
                </a:cxn>
                <a:cxn ang="0">
                  <a:pos x="0" y="409"/>
                </a:cxn>
                <a:cxn ang="0">
                  <a:pos x="24" y="313"/>
                </a:cxn>
                <a:cxn ang="0">
                  <a:pos x="48" y="241"/>
                </a:cxn>
                <a:cxn ang="0">
                  <a:pos x="72" y="170"/>
                </a:cxn>
                <a:cxn ang="0">
                  <a:pos x="120" y="122"/>
                </a:cxn>
                <a:cxn ang="0">
                  <a:pos x="192" y="74"/>
                </a:cxn>
                <a:cxn ang="0">
                  <a:pos x="264" y="24"/>
                </a:cxn>
                <a:cxn ang="0">
                  <a:pos x="335" y="0"/>
                </a:cxn>
                <a:cxn ang="0">
                  <a:pos x="433" y="0"/>
                </a:cxn>
                <a:cxn ang="0">
                  <a:pos x="505" y="0"/>
                </a:cxn>
                <a:cxn ang="0">
                  <a:pos x="576" y="24"/>
                </a:cxn>
                <a:cxn ang="0">
                  <a:pos x="648" y="74"/>
                </a:cxn>
                <a:cxn ang="0">
                  <a:pos x="720" y="122"/>
                </a:cxn>
                <a:cxn ang="0">
                  <a:pos x="768" y="170"/>
                </a:cxn>
                <a:cxn ang="0">
                  <a:pos x="816" y="241"/>
                </a:cxn>
                <a:cxn ang="0">
                  <a:pos x="840" y="313"/>
                </a:cxn>
                <a:cxn ang="0">
                  <a:pos x="840" y="409"/>
                </a:cxn>
              </a:cxnLst>
              <a:rect l="0" t="0" r="r" b="b"/>
              <a:pathLst>
                <a:path w="840" h="817">
                  <a:moveTo>
                    <a:pt x="840" y="409"/>
                  </a:moveTo>
                  <a:lnTo>
                    <a:pt x="840" y="481"/>
                  </a:lnTo>
                  <a:lnTo>
                    <a:pt x="816" y="577"/>
                  </a:lnTo>
                  <a:lnTo>
                    <a:pt x="768" y="649"/>
                  </a:lnTo>
                  <a:lnTo>
                    <a:pt x="720" y="697"/>
                  </a:lnTo>
                  <a:lnTo>
                    <a:pt x="648" y="745"/>
                  </a:lnTo>
                  <a:lnTo>
                    <a:pt x="576" y="793"/>
                  </a:lnTo>
                  <a:lnTo>
                    <a:pt x="505" y="817"/>
                  </a:lnTo>
                  <a:lnTo>
                    <a:pt x="433" y="817"/>
                  </a:lnTo>
                  <a:lnTo>
                    <a:pt x="335" y="817"/>
                  </a:lnTo>
                  <a:lnTo>
                    <a:pt x="264" y="793"/>
                  </a:lnTo>
                  <a:lnTo>
                    <a:pt x="192" y="745"/>
                  </a:lnTo>
                  <a:lnTo>
                    <a:pt x="120" y="697"/>
                  </a:lnTo>
                  <a:lnTo>
                    <a:pt x="72" y="649"/>
                  </a:lnTo>
                  <a:lnTo>
                    <a:pt x="48" y="577"/>
                  </a:lnTo>
                  <a:lnTo>
                    <a:pt x="24" y="481"/>
                  </a:lnTo>
                  <a:lnTo>
                    <a:pt x="0" y="409"/>
                  </a:lnTo>
                  <a:lnTo>
                    <a:pt x="24" y="313"/>
                  </a:lnTo>
                  <a:lnTo>
                    <a:pt x="48" y="241"/>
                  </a:lnTo>
                  <a:lnTo>
                    <a:pt x="72" y="170"/>
                  </a:lnTo>
                  <a:lnTo>
                    <a:pt x="120" y="122"/>
                  </a:lnTo>
                  <a:lnTo>
                    <a:pt x="192" y="74"/>
                  </a:lnTo>
                  <a:lnTo>
                    <a:pt x="264" y="24"/>
                  </a:lnTo>
                  <a:lnTo>
                    <a:pt x="335" y="0"/>
                  </a:lnTo>
                  <a:lnTo>
                    <a:pt x="433" y="0"/>
                  </a:lnTo>
                  <a:lnTo>
                    <a:pt x="505" y="0"/>
                  </a:lnTo>
                  <a:lnTo>
                    <a:pt x="576" y="24"/>
                  </a:lnTo>
                  <a:lnTo>
                    <a:pt x="648" y="74"/>
                  </a:lnTo>
                  <a:lnTo>
                    <a:pt x="720" y="122"/>
                  </a:lnTo>
                  <a:lnTo>
                    <a:pt x="768" y="170"/>
                  </a:lnTo>
                  <a:lnTo>
                    <a:pt x="816" y="241"/>
                  </a:lnTo>
                  <a:lnTo>
                    <a:pt x="840" y="313"/>
                  </a:lnTo>
                  <a:lnTo>
                    <a:pt x="840" y="40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6" name="Freeform 166"/>
            <p:cNvSpPr/>
            <p:nvPr/>
          </p:nvSpPr>
          <p:spPr bwMode="auto">
            <a:xfrm>
              <a:off x="-1047750" y="3987800"/>
              <a:ext cx="282575" cy="657225"/>
            </a:xfrm>
            <a:custGeom>
              <a:avLst/>
              <a:gdLst/>
              <a:ahLst/>
              <a:cxnLst>
                <a:cxn ang="0">
                  <a:pos x="2016" y="624"/>
                </a:cxn>
                <a:cxn ang="0">
                  <a:pos x="1944" y="456"/>
                </a:cxn>
                <a:cxn ang="0">
                  <a:pos x="1608" y="264"/>
                </a:cxn>
                <a:cxn ang="0">
                  <a:pos x="1320" y="96"/>
                </a:cxn>
                <a:cxn ang="0">
                  <a:pos x="1296" y="0"/>
                </a:cxn>
                <a:cxn ang="0">
                  <a:pos x="1176" y="24"/>
                </a:cxn>
                <a:cxn ang="0">
                  <a:pos x="1176" y="192"/>
                </a:cxn>
                <a:cxn ang="0">
                  <a:pos x="1129" y="264"/>
                </a:cxn>
                <a:cxn ang="0">
                  <a:pos x="1200" y="744"/>
                </a:cxn>
                <a:cxn ang="0">
                  <a:pos x="1200" y="1008"/>
                </a:cxn>
                <a:cxn ang="0">
                  <a:pos x="1105" y="1344"/>
                </a:cxn>
                <a:cxn ang="0">
                  <a:pos x="1031" y="1344"/>
                </a:cxn>
                <a:cxn ang="0">
                  <a:pos x="935" y="1008"/>
                </a:cxn>
                <a:cxn ang="0">
                  <a:pos x="935" y="744"/>
                </a:cxn>
                <a:cxn ang="0">
                  <a:pos x="1031" y="264"/>
                </a:cxn>
                <a:cxn ang="0">
                  <a:pos x="959" y="144"/>
                </a:cxn>
                <a:cxn ang="0">
                  <a:pos x="864" y="0"/>
                </a:cxn>
                <a:cxn ang="0">
                  <a:pos x="840" y="24"/>
                </a:cxn>
                <a:cxn ang="0">
                  <a:pos x="720" y="168"/>
                </a:cxn>
                <a:cxn ang="0">
                  <a:pos x="288" y="384"/>
                </a:cxn>
                <a:cxn ang="0">
                  <a:pos x="168" y="528"/>
                </a:cxn>
                <a:cxn ang="0">
                  <a:pos x="0" y="2209"/>
                </a:cxn>
                <a:cxn ang="0">
                  <a:pos x="24" y="2424"/>
                </a:cxn>
                <a:cxn ang="0">
                  <a:pos x="168" y="2520"/>
                </a:cxn>
                <a:cxn ang="0">
                  <a:pos x="312" y="2496"/>
                </a:cxn>
                <a:cxn ang="0">
                  <a:pos x="432" y="2424"/>
                </a:cxn>
                <a:cxn ang="0">
                  <a:pos x="432" y="2424"/>
                </a:cxn>
                <a:cxn ang="0">
                  <a:pos x="480" y="4680"/>
                </a:cxn>
                <a:cxn ang="0">
                  <a:pos x="624" y="4920"/>
                </a:cxn>
                <a:cxn ang="0">
                  <a:pos x="840" y="4968"/>
                </a:cxn>
                <a:cxn ang="0">
                  <a:pos x="1007" y="4848"/>
                </a:cxn>
                <a:cxn ang="0">
                  <a:pos x="1081" y="4752"/>
                </a:cxn>
                <a:cxn ang="0">
                  <a:pos x="1200" y="4920"/>
                </a:cxn>
                <a:cxn ang="0">
                  <a:pos x="1416" y="4968"/>
                </a:cxn>
                <a:cxn ang="0">
                  <a:pos x="1608" y="4824"/>
                </a:cxn>
                <a:cxn ang="0">
                  <a:pos x="1680" y="4440"/>
                </a:cxn>
                <a:cxn ang="0">
                  <a:pos x="1704" y="2400"/>
                </a:cxn>
                <a:cxn ang="0">
                  <a:pos x="1776" y="2472"/>
                </a:cxn>
                <a:cxn ang="0">
                  <a:pos x="1920" y="2520"/>
                </a:cxn>
                <a:cxn ang="0">
                  <a:pos x="2064" y="2472"/>
                </a:cxn>
                <a:cxn ang="0">
                  <a:pos x="2136" y="2329"/>
                </a:cxn>
              </a:cxnLst>
              <a:rect l="0" t="0" r="r" b="b"/>
              <a:pathLst>
                <a:path w="2136" h="4968">
                  <a:moveTo>
                    <a:pt x="2136" y="2209"/>
                  </a:moveTo>
                  <a:lnTo>
                    <a:pt x="2016" y="624"/>
                  </a:lnTo>
                  <a:lnTo>
                    <a:pt x="1992" y="528"/>
                  </a:lnTo>
                  <a:lnTo>
                    <a:pt x="1944" y="456"/>
                  </a:lnTo>
                  <a:lnTo>
                    <a:pt x="1872" y="384"/>
                  </a:lnTo>
                  <a:lnTo>
                    <a:pt x="1608" y="264"/>
                  </a:lnTo>
                  <a:lnTo>
                    <a:pt x="1416" y="168"/>
                  </a:lnTo>
                  <a:lnTo>
                    <a:pt x="1320" y="96"/>
                  </a:lnTo>
                  <a:lnTo>
                    <a:pt x="1320" y="24"/>
                  </a:lnTo>
                  <a:lnTo>
                    <a:pt x="1296" y="0"/>
                  </a:lnTo>
                  <a:lnTo>
                    <a:pt x="1272" y="0"/>
                  </a:lnTo>
                  <a:lnTo>
                    <a:pt x="1176" y="24"/>
                  </a:lnTo>
                  <a:lnTo>
                    <a:pt x="1176" y="144"/>
                  </a:lnTo>
                  <a:lnTo>
                    <a:pt x="1176" y="192"/>
                  </a:lnTo>
                  <a:lnTo>
                    <a:pt x="1176" y="240"/>
                  </a:lnTo>
                  <a:lnTo>
                    <a:pt x="1129" y="264"/>
                  </a:lnTo>
                  <a:lnTo>
                    <a:pt x="1176" y="576"/>
                  </a:lnTo>
                  <a:lnTo>
                    <a:pt x="1200" y="744"/>
                  </a:lnTo>
                  <a:lnTo>
                    <a:pt x="1224" y="864"/>
                  </a:lnTo>
                  <a:lnTo>
                    <a:pt x="1200" y="1008"/>
                  </a:lnTo>
                  <a:lnTo>
                    <a:pt x="1153" y="1176"/>
                  </a:lnTo>
                  <a:lnTo>
                    <a:pt x="1105" y="1344"/>
                  </a:lnTo>
                  <a:lnTo>
                    <a:pt x="1081" y="1392"/>
                  </a:lnTo>
                  <a:lnTo>
                    <a:pt x="1031" y="1344"/>
                  </a:lnTo>
                  <a:lnTo>
                    <a:pt x="983" y="1176"/>
                  </a:lnTo>
                  <a:lnTo>
                    <a:pt x="935" y="1008"/>
                  </a:lnTo>
                  <a:lnTo>
                    <a:pt x="935" y="864"/>
                  </a:lnTo>
                  <a:lnTo>
                    <a:pt x="935" y="744"/>
                  </a:lnTo>
                  <a:lnTo>
                    <a:pt x="959" y="576"/>
                  </a:lnTo>
                  <a:lnTo>
                    <a:pt x="1031" y="264"/>
                  </a:lnTo>
                  <a:lnTo>
                    <a:pt x="983" y="240"/>
                  </a:lnTo>
                  <a:lnTo>
                    <a:pt x="959" y="144"/>
                  </a:lnTo>
                  <a:lnTo>
                    <a:pt x="983" y="24"/>
                  </a:lnTo>
                  <a:lnTo>
                    <a:pt x="864" y="0"/>
                  </a:lnTo>
                  <a:lnTo>
                    <a:pt x="840" y="0"/>
                  </a:lnTo>
                  <a:lnTo>
                    <a:pt x="840" y="24"/>
                  </a:lnTo>
                  <a:lnTo>
                    <a:pt x="816" y="96"/>
                  </a:lnTo>
                  <a:lnTo>
                    <a:pt x="720" y="168"/>
                  </a:lnTo>
                  <a:lnTo>
                    <a:pt x="528" y="264"/>
                  </a:lnTo>
                  <a:lnTo>
                    <a:pt x="288" y="384"/>
                  </a:lnTo>
                  <a:lnTo>
                    <a:pt x="192" y="456"/>
                  </a:lnTo>
                  <a:lnTo>
                    <a:pt x="168" y="528"/>
                  </a:lnTo>
                  <a:lnTo>
                    <a:pt x="120" y="624"/>
                  </a:lnTo>
                  <a:lnTo>
                    <a:pt x="0" y="2209"/>
                  </a:lnTo>
                  <a:lnTo>
                    <a:pt x="0" y="2329"/>
                  </a:lnTo>
                  <a:lnTo>
                    <a:pt x="24" y="2424"/>
                  </a:lnTo>
                  <a:lnTo>
                    <a:pt x="96" y="2472"/>
                  </a:lnTo>
                  <a:lnTo>
                    <a:pt x="168" y="2520"/>
                  </a:lnTo>
                  <a:lnTo>
                    <a:pt x="240" y="2520"/>
                  </a:lnTo>
                  <a:lnTo>
                    <a:pt x="312" y="2496"/>
                  </a:lnTo>
                  <a:lnTo>
                    <a:pt x="360" y="2472"/>
                  </a:lnTo>
                  <a:lnTo>
                    <a:pt x="432" y="2424"/>
                  </a:lnTo>
                  <a:lnTo>
                    <a:pt x="432" y="2400"/>
                  </a:lnTo>
                  <a:lnTo>
                    <a:pt x="432" y="2424"/>
                  </a:lnTo>
                  <a:lnTo>
                    <a:pt x="456" y="4440"/>
                  </a:lnTo>
                  <a:lnTo>
                    <a:pt x="480" y="4680"/>
                  </a:lnTo>
                  <a:lnTo>
                    <a:pt x="528" y="4824"/>
                  </a:lnTo>
                  <a:lnTo>
                    <a:pt x="624" y="4920"/>
                  </a:lnTo>
                  <a:lnTo>
                    <a:pt x="720" y="4968"/>
                  </a:lnTo>
                  <a:lnTo>
                    <a:pt x="840" y="4968"/>
                  </a:lnTo>
                  <a:lnTo>
                    <a:pt x="935" y="4920"/>
                  </a:lnTo>
                  <a:lnTo>
                    <a:pt x="1007" y="4848"/>
                  </a:lnTo>
                  <a:lnTo>
                    <a:pt x="1055" y="4752"/>
                  </a:lnTo>
                  <a:lnTo>
                    <a:pt x="1081" y="4752"/>
                  </a:lnTo>
                  <a:lnTo>
                    <a:pt x="1129" y="4848"/>
                  </a:lnTo>
                  <a:lnTo>
                    <a:pt x="1200" y="4920"/>
                  </a:lnTo>
                  <a:lnTo>
                    <a:pt x="1296" y="4968"/>
                  </a:lnTo>
                  <a:lnTo>
                    <a:pt x="1416" y="4968"/>
                  </a:lnTo>
                  <a:lnTo>
                    <a:pt x="1512" y="4920"/>
                  </a:lnTo>
                  <a:lnTo>
                    <a:pt x="1608" y="4824"/>
                  </a:lnTo>
                  <a:lnTo>
                    <a:pt x="1656" y="4680"/>
                  </a:lnTo>
                  <a:lnTo>
                    <a:pt x="1680" y="4440"/>
                  </a:lnTo>
                  <a:lnTo>
                    <a:pt x="1704" y="2424"/>
                  </a:lnTo>
                  <a:lnTo>
                    <a:pt x="1704" y="2400"/>
                  </a:lnTo>
                  <a:lnTo>
                    <a:pt x="1728" y="2424"/>
                  </a:lnTo>
                  <a:lnTo>
                    <a:pt x="1776" y="2472"/>
                  </a:lnTo>
                  <a:lnTo>
                    <a:pt x="1848" y="2496"/>
                  </a:lnTo>
                  <a:lnTo>
                    <a:pt x="1920" y="2520"/>
                  </a:lnTo>
                  <a:lnTo>
                    <a:pt x="1992" y="2520"/>
                  </a:lnTo>
                  <a:lnTo>
                    <a:pt x="2064" y="2472"/>
                  </a:lnTo>
                  <a:lnTo>
                    <a:pt x="2112" y="2424"/>
                  </a:lnTo>
                  <a:lnTo>
                    <a:pt x="2136" y="2329"/>
                  </a:lnTo>
                  <a:lnTo>
                    <a:pt x="2136" y="220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7" name="Freeform 167"/>
            <p:cNvSpPr/>
            <p:nvPr/>
          </p:nvSpPr>
          <p:spPr bwMode="auto">
            <a:xfrm>
              <a:off x="-1397000" y="3803650"/>
              <a:ext cx="69850" cy="69850"/>
            </a:xfrm>
            <a:custGeom>
              <a:avLst/>
              <a:gdLst/>
              <a:ahLst/>
              <a:cxnLst>
                <a:cxn ang="0">
                  <a:pos x="528" y="264"/>
                </a:cxn>
                <a:cxn ang="0">
                  <a:pos x="504" y="360"/>
                </a:cxn>
                <a:cxn ang="0">
                  <a:pos x="432" y="432"/>
                </a:cxn>
                <a:cxn ang="0">
                  <a:pos x="360" y="503"/>
                </a:cxn>
                <a:cxn ang="0">
                  <a:pos x="264" y="527"/>
                </a:cxn>
                <a:cxn ang="0">
                  <a:pos x="168" y="503"/>
                </a:cxn>
                <a:cxn ang="0">
                  <a:pos x="72" y="432"/>
                </a:cxn>
                <a:cxn ang="0">
                  <a:pos x="24" y="360"/>
                </a:cxn>
                <a:cxn ang="0">
                  <a:pos x="0" y="264"/>
                </a:cxn>
                <a:cxn ang="0">
                  <a:pos x="24" y="168"/>
                </a:cxn>
                <a:cxn ang="0">
                  <a:pos x="72" y="72"/>
                </a:cxn>
                <a:cxn ang="0">
                  <a:pos x="168" y="24"/>
                </a:cxn>
                <a:cxn ang="0">
                  <a:pos x="264" y="0"/>
                </a:cxn>
                <a:cxn ang="0">
                  <a:pos x="360" y="24"/>
                </a:cxn>
                <a:cxn ang="0">
                  <a:pos x="432" y="72"/>
                </a:cxn>
                <a:cxn ang="0">
                  <a:pos x="504" y="168"/>
                </a:cxn>
                <a:cxn ang="0">
                  <a:pos x="528" y="264"/>
                </a:cxn>
              </a:cxnLst>
              <a:rect l="0" t="0" r="r" b="b"/>
              <a:pathLst>
                <a:path w="528" h="527">
                  <a:moveTo>
                    <a:pt x="528" y="264"/>
                  </a:moveTo>
                  <a:lnTo>
                    <a:pt x="504" y="360"/>
                  </a:lnTo>
                  <a:lnTo>
                    <a:pt x="432" y="432"/>
                  </a:lnTo>
                  <a:lnTo>
                    <a:pt x="360" y="503"/>
                  </a:lnTo>
                  <a:lnTo>
                    <a:pt x="264" y="527"/>
                  </a:lnTo>
                  <a:lnTo>
                    <a:pt x="168" y="503"/>
                  </a:lnTo>
                  <a:lnTo>
                    <a:pt x="72" y="432"/>
                  </a:lnTo>
                  <a:lnTo>
                    <a:pt x="24" y="360"/>
                  </a:lnTo>
                  <a:lnTo>
                    <a:pt x="0" y="264"/>
                  </a:lnTo>
                  <a:lnTo>
                    <a:pt x="24" y="168"/>
                  </a:lnTo>
                  <a:lnTo>
                    <a:pt x="72" y="72"/>
                  </a:lnTo>
                  <a:lnTo>
                    <a:pt x="168" y="24"/>
                  </a:lnTo>
                  <a:lnTo>
                    <a:pt x="264" y="0"/>
                  </a:lnTo>
                  <a:lnTo>
                    <a:pt x="360" y="24"/>
                  </a:lnTo>
                  <a:lnTo>
                    <a:pt x="432" y="72"/>
                  </a:lnTo>
                  <a:lnTo>
                    <a:pt x="504" y="168"/>
                  </a:lnTo>
                  <a:lnTo>
                    <a:pt x="528" y="26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8" name="Freeform 168"/>
            <p:cNvSpPr/>
            <p:nvPr/>
          </p:nvSpPr>
          <p:spPr bwMode="auto">
            <a:xfrm>
              <a:off x="-1450975" y="3867150"/>
              <a:ext cx="177800" cy="409575"/>
            </a:xfrm>
            <a:custGeom>
              <a:avLst/>
              <a:gdLst/>
              <a:ahLst/>
              <a:cxnLst>
                <a:cxn ang="0">
                  <a:pos x="1249" y="385"/>
                </a:cxn>
                <a:cxn ang="0">
                  <a:pos x="1201" y="265"/>
                </a:cxn>
                <a:cxn ang="0">
                  <a:pos x="1008" y="170"/>
                </a:cxn>
                <a:cxn ang="0">
                  <a:pos x="816" y="48"/>
                </a:cxn>
                <a:cxn ang="0">
                  <a:pos x="792" y="0"/>
                </a:cxn>
                <a:cxn ang="0">
                  <a:pos x="744" y="74"/>
                </a:cxn>
                <a:cxn ang="0">
                  <a:pos x="696" y="170"/>
                </a:cxn>
                <a:cxn ang="0">
                  <a:pos x="744" y="529"/>
                </a:cxn>
                <a:cxn ang="0">
                  <a:pos x="672" y="865"/>
                </a:cxn>
                <a:cxn ang="0">
                  <a:pos x="576" y="529"/>
                </a:cxn>
                <a:cxn ang="0">
                  <a:pos x="624" y="170"/>
                </a:cxn>
                <a:cxn ang="0">
                  <a:pos x="600" y="74"/>
                </a:cxn>
                <a:cxn ang="0">
                  <a:pos x="528" y="0"/>
                </a:cxn>
                <a:cxn ang="0">
                  <a:pos x="504" y="48"/>
                </a:cxn>
                <a:cxn ang="0">
                  <a:pos x="336" y="170"/>
                </a:cxn>
                <a:cxn ang="0">
                  <a:pos x="120" y="265"/>
                </a:cxn>
                <a:cxn ang="0">
                  <a:pos x="72" y="385"/>
                </a:cxn>
                <a:cxn ang="0">
                  <a:pos x="0" y="1441"/>
                </a:cxn>
                <a:cxn ang="0">
                  <a:pos x="48" y="1537"/>
                </a:cxn>
                <a:cxn ang="0">
                  <a:pos x="144" y="1561"/>
                </a:cxn>
                <a:cxn ang="0">
                  <a:pos x="216" y="1537"/>
                </a:cxn>
                <a:cxn ang="0">
                  <a:pos x="264" y="1489"/>
                </a:cxn>
                <a:cxn ang="0">
                  <a:pos x="288" y="2761"/>
                </a:cxn>
                <a:cxn ang="0">
                  <a:pos x="336" y="3001"/>
                </a:cxn>
                <a:cxn ang="0">
                  <a:pos x="456" y="3096"/>
                </a:cxn>
                <a:cxn ang="0">
                  <a:pos x="576" y="3072"/>
                </a:cxn>
                <a:cxn ang="0">
                  <a:pos x="672" y="2953"/>
                </a:cxn>
                <a:cxn ang="0">
                  <a:pos x="744" y="3072"/>
                </a:cxn>
                <a:cxn ang="0">
                  <a:pos x="888" y="3096"/>
                </a:cxn>
                <a:cxn ang="0">
                  <a:pos x="1008" y="3001"/>
                </a:cxn>
                <a:cxn ang="0">
                  <a:pos x="1056" y="2761"/>
                </a:cxn>
                <a:cxn ang="0">
                  <a:pos x="1056" y="1489"/>
                </a:cxn>
                <a:cxn ang="0">
                  <a:pos x="1103" y="1537"/>
                </a:cxn>
                <a:cxn ang="0">
                  <a:pos x="1201" y="1561"/>
                </a:cxn>
                <a:cxn ang="0">
                  <a:pos x="1273" y="1537"/>
                </a:cxn>
                <a:cxn ang="0">
                  <a:pos x="1344" y="1441"/>
                </a:cxn>
              </a:cxnLst>
              <a:rect l="0" t="0" r="r" b="b"/>
              <a:pathLst>
                <a:path w="1344" h="3096">
                  <a:moveTo>
                    <a:pt x="1344" y="1369"/>
                  </a:moveTo>
                  <a:lnTo>
                    <a:pt x="1249" y="385"/>
                  </a:lnTo>
                  <a:lnTo>
                    <a:pt x="1225" y="313"/>
                  </a:lnTo>
                  <a:lnTo>
                    <a:pt x="1201" y="265"/>
                  </a:lnTo>
                  <a:lnTo>
                    <a:pt x="1151" y="241"/>
                  </a:lnTo>
                  <a:lnTo>
                    <a:pt x="1008" y="170"/>
                  </a:lnTo>
                  <a:lnTo>
                    <a:pt x="888" y="98"/>
                  </a:lnTo>
                  <a:lnTo>
                    <a:pt x="816" y="48"/>
                  </a:lnTo>
                  <a:lnTo>
                    <a:pt x="816" y="0"/>
                  </a:lnTo>
                  <a:lnTo>
                    <a:pt x="792" y="0"/>
                  </a:lnTo>
                  <a:lnTo>
                    <a:pt x="720" y="24"/>
                  </a:lnTo>
                  <a:lnTo>
                    <a:pt x="744" y="74"/>
                  </a:lnTo>
                  <a:lnTo>
                    <a:pt x="720" y="146"/>
                  </a:lnTo>
                  <a:lnTo>
                    <a:pt x="696" y="170"/>
                  </a:lnTo>
                  <a:lnTo>
                    <a:pt x="720" y="361"/>
                  </a:lnTo>
                  <a:lnTo>
                    <a:pt x="744" y="529"/>
                  </a:lnTo>
                  <a:lnTo>
                    <a:pt x="720" y="745"/>
                  </a:lnTo>
                  <a:lnTo>
                    <a:pt x="672" y="865"/>
                  </a:lnTo>
                  <a:lnTo>
                    <a:pt x="624" y="745"/>
                  </a:lnTo>
                  <a:lnTo>
                    <a:pt x="576" y="529"/>
                  </a:lnTo>
                  <a:lnTo>
                    <a:pt x="600" y="361"/>
                  </a:lnTo>
                  <a:lnTo>
                    <a:pt x="624" y="170"/>
                  </a:lnTo>
                  <a:lnTo>
                    <a:pt x="600" y="146"/>
                  </a:lnTo>
                  <a:lnTo>
                    <a:pt x="600" y="74"/>
                  </a:lnTo>
                  <a:lnTo>
                    <a:pt x="600" y="24"/>
                  </a:lnTo>
                  <a:lnTo>
                    <a:pt x="528" y="0"/>
                  </a:lnTo>
                  <a:lnTo>
                    <a:pt x="504" y="0"/>
                  </a:lnTo>
                  <a:lnTo>
                    <a:pt x="504" y="48"/>
                  </a:lnTo>
                  <a:lnTo>
                    <a:pt x="456" y="98"/>
                  </a:lnTo>
                  <a:lnTo>
                    <a:pt x="336" y="170"/>
                  </a:lnTo>
                  <a:lnTo>
                    <a:pt x="168" y="241"/>
                  </a:lnTo>
                  <a:lnTo>
                    <a:pt x="120" y="265"/>
                  </a:lnTo>
                  <a:lnTo>
                    <a:pt x="96" y="313"/>
                  </a:lnTo>
                  <a:lnTo>
                    <a:pt x="72" y="385"/>
                  </a:lnTo>
                  <a:lnTo>
                    <a:pt x="0" y="1369"/>
                  </a:lnTo>
                  <a:lnTo>
                    <a:pt x="0" y="1441"/>
                  </a:lnTo>
                  <a:lnTo>
                    <a:pt x="24" y="1513"/>
                  </a:lnTo>
                  <a:lnTo>
                    <a:pt x="48" y="1537"/>
                  </a:lnTo>
                  <a:lnTo>
                    <a:pt x="96" y="1561"/>
                  </a:lnTo>
                  <a:lnTo>
                    <a:pt x="144" y="1561"/>
                  </a:lnTo>
                  <a:lnTo>
                    <a:pt x="192" y="1561"/>
                  </a:lnTo>
                  <a:lnTo>
                    <a:pt x="216" y="1537"/>
                  </a:lnTo>
                  <a:lnTo>
                    <a:pt x="264" y="1513"/>
                  </a:lnTo>
                  <a:lnTo>
                    <a:pt x="264" y="1489"/>
                  </a:lnTo>
                  <a:lnTo>
                    <a:pt x="264" y="1513"/>
                  </a:lnTo>
                  <a:lnTo>
                    <a:pt x="288" y="2761"/>
                  </a:lnTo>
                  <a:lnTo>
                    <a:pt x="288" y="2905"/>
                  </a:lnTo>
                  <a:lnTo>
                    <a:pt x="336" y="3001"/>
                  </a:lnTo>
                  <a:lnTo>
                    <a:pt x="384" y="3072"/>
                  </a:lnTo>
                  <a:lnTo>
                    <a:pt x="456" y="3096"/>
                  </a:lnTo>
                  <a:lnTo>
                    <a:pt x="528" y="3096"/>
                  </a:lnTo>
                  <a:lnTo>
                    <a:pt x="576" y="3072"/>
                  </a:lnTo>
                  <a:lnTo>
                    <a:pt x="624" y="3024"/>
                  </a:lnTo>
                  <a:lnTo>
                    <a:pt x="672" y="2953"/>
                  </a:lnTo>
                  <a:lnTo>
                    <a:pt x="696" y="3024"/>
                  </a:lnTo>
                  <a:lnTo>
                    <a:pt x="744" y="3072"/>
                  </a:lnTo>
                  <a:lnTo>
                    <a:pt x="816" y="3096"/>
                  </a:lnTo>
                  <a:lnTo>
                    <a:pt x="888" y="3096"/>
                  </a:lnTo>
                  <a:lnTo>
                    <a:pt x="936" y="3072"/>
                  </a:lnTo>
                  <a:lnTo>
                    <a:pt x="1008" y="3001"/>
                  </a:lnTo>
                  <a:lnTo>
                    <a:pt x="1032" y="2905"/>
                  </a:lnTo>
                  <a:lnTo>
                    <a:pt x="1056" y="2761"/>
                  </a:lnTo>
                  <a:lnTo>
                    <a:pt x="1056" y="1513"/>
                  </a:lnTo>
                  <a:lnTo>
                    <a:pt x="1056" y="1489"/>
                  </a:lnTo>
                  <a:lnTo>
                    <a:pt x="1079" y="1513"/>
                  </a:lnTo>
                  <a:lnTo>
                    <a:pt x="1103" y="1537"/>
                  </a:lnTo>
                  <a:lnTo>
                    <a:pt x="1151" y="1561"/>
                  </a:lnTo>
                  <a:lnTo>
                    <a:pt x="1201" y="1561"/>
                  </a:lnTo>
                  <a:lnTo>
                    <a:pt x="1225" y="1561"/>
                  </a:lnTo>
                  <a:lnTo>
                    <a:pt x="1273" y="1537"/>
                  </a:lnTo>
                  <a:lnTo>
                    <a:pt x="1320" y="1513"/>
                  </a:lnTo>
                  <a:lnTo>
                    <a:pt x="1344" y="1441"/>
                  </a:lnTo>
                  <a:lnTo>
                    <a:pt x="1344" y="136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9" name="Freeform 169"/>
            <p:cNvSpPr/>
            <p:nvPr/>
          </p:nvSpPr>
          <p:spPr bwMode="auto">
            <a:xfrm>
              <a:off x="-2654300" y="4121150"/>
              <a:ext cx="187325" cy="187325"/>
            </a:xfrm>
            <a:custGeom>
              <a:avLst/>
              <a:gdLst/>
              <a:ahLst/>
              <a:cxnLst>
                <a:cxn ang="0">
                  <a:pos x="1416" y="696"/>
                </a:cxn>
                <a:cxn ang="0">
                  <a:pos x="1392" y="840"/>
                </a:cxn>
                <a:cxn ang="0">
                  <a:pos x="1368" y="984"/>
                </a:cxn>
                <a:cxn ang="0">
                  <a:pos x="1296" y="1103"/>
                </a:cxn>
                <a:cxn ang="0">
                  <a:pos x="1200" y="1201"/>
                </a:cxn>
                <a:cxn ang="0">
                  <a:pos x="1104" y="1297"/>
                </a:cxn>
                <a:cxn ang="0">
                  <a:pos x="984" y="1368"/>
                </a:cxn>
                <a:cxn ang="0">
                  <a:pos x="840" y="1392"/>
                </a:cxn>
                <a:cxn ang="0">
                  <a:pos x="696" y="1416"/>
                </a:cxn>
                <a:cxn ang="0">
                  <a:pos x="576" y="1392"/>
                </a:cxn>
                <a:cxn ang="0">
                  <a:pos x="432" y="1368"/>
                </a:cxn>
                <a:cxn ang="0">
                  <a:pos x="312" y="1297"/>
                </a:cxn>
                <a:cxn ang="0">
                  <a:pos x="216" y="1201"/>
                </a:cxn>
                <a:cxn ang="0">
                  <a:pos x="120" y="1103"/>
                </a:cxn>
                <a:cxn ang="0">
                  <a:pos x="48" y="984"/>
                </a:cxn>
                <a:cxn ang="0">
                  <a:pos x="24" y="840"/>
                </a:cxn>
                <a:cxn ang="0">
                  <a:pos x="0" y="696"/>
                </a:cxn>
                <a:cxn ang="0">
                  <a:pos x="24" y="576"/>
                </a:cxn>
                <a:cxn ang="0">
                  <a:pos x="48" y="432"/>
                </a:cxn>
                <a:cxn ang="0">
                  <a:pos x="120" y="312"/>
                </a:cxn>
                <a:cxn ang="0">
                  <a:pos x="216" y="216"/>
                </a:cxn>
                <a:cxn ang="0">
                  <a:pos x="312" y="120"/>
                </a:cxn>
                <a:cxn ang="0">
                  <a:pos x="432" y="48"/>
                </a:cxn>
                <a:cxn ang="0">
                  <a:pos x="576" y="24"/>
                </a:cxn>
                <a:cxn ang="0">
                  <a:pos x="696" y="0"/>
                </a:cxn>
                <a:cxn ang="0">
                  <a:pos x="840" y="24"/>
                </a:cxn>
                <a:cxn ang="0">
                  <a:pos x="984" y="48"/>
                </a:cxn>
                <a:cxn ang="0">
                  <a:pos x="1104" y="120"/>
                </a:cxn>
                <a:cxn ang="0">
                  <a:pos x="1200" y="216"/>
                </a:cxn>
                <a:cxn ang="0">
                  <a:pos x="1296" y="312"/>
                </a:cxn>
                <a:cxn ang="0">
                  <a:pos x="1368" y="432"/>
                </a:cxn>
                <a:cxn ang="0">
                  <a:pos x="1392" y="576"/>
                </a:cxn>
                <a:cxn ang="0">
                  <a:pos x="1416" y="696"/>
                </a:cxn>
              </a:cxnLst>
              <a:rect l="0" t="0" r="r" b="b"/>
              <a:pathLst>
                <a:path w="1416" h="1416">
                  <a:moveTo>
                    <a:pt x="1416" y="696"/>
                  </a:moveTo>
                  <a:lnTo>
                    <a:pt x="1392" y="840"/>
                  </a:lnTo>
                  <a:lnTo>
                    <a:pt x="1368" y="984"/>
                  </a:lnTo>
                  <a:lnTo>
                    <a:pt x="1296" y="1103"/>
                  </a:lnTo>
                  <a:lnTo>
                    <a:pt x="1200" y="1201"/>
                  </a:lnTo>
                  <a:lnTo>
                    <a:pt x="1104" y="1297"/>
                  </a:lnTo>
                  <a:lnTo>
                    <a:pt x="984" y="1368"/>
                  </a:lnTo>
                  <a:lnTo>
                    <a:pt x="840" y="1392"/>
                  </a:lnTo>
                  <a:lnTo>
                    <a:pt x="696" y="1416"/>
                  </a:lnTo>
                  <a:lnTo>
                    <a:pt x="576" y="1392"/>
                  </a:lnTo>
                  <a:lnTo>
                    <a:pt x="432" y="1368"/>
                  </a:lnTo>
                  <a:lnTo>
                    <a:pt x="312" y="1297"/>
                  </a:lnTo>
                  <a:lnTo>
                    <a:pt x="216" y="1201"/>
                  </a:lnTo>
                  <a:lnTo>
                    <a:pt x="120" y="1103"/>
                  </a:lnTo>
                  <a:lnTo>
                    <a:pt x="48" y="984"/>
                  </a:lnTo>
                  <a:lnTo>
                    <a:pt x="24" y="840"/>
                  </a:lnTo>
                  <a:lnTo>
                    <a:pt x="0" y="696"/>
                  </a:lnTo>
                  <a:lnTo>
                    <a:pt x="24" y="576"/>
                  </a:lnTo>
                  <a:lnTo>
                    <a:pt x="48" y="432"/>
                  </a:lnTo>
                  <a:lnTo>
                    <a:pt x="120" y="312"/>
                  </a:lnTo>
                  <a:lnTo>
                    <a:pt x="216" y="216"/>
                  </a:lnTo>
                  <a:lnTo>
                    <a:pt x="312" y="120"/>
                  </a:lnTo>
                  <a:lnTo>
                    <a:pt x="432" y="48"/>
                  </a:lnTo>
                  <a:lnTo>
                    <a:pt x="576" y="24"/>
                  </a:lnTo>
                  <a:lnTo>
                    <a:pt x="696" y="0"/>
                  </a:lnTo>
                  <a:lnTo>
                    <a:pt x="840" y="24"/>
                  </a:lnTo>
                  <a:lnTo>
                    <a:pt x="984" y="48"/>
                  </a:lnTo>
                  <a:lnTo>
                    <a:pt x="1104" y="120"/>
                  </a:lnTo>
                  <a:lnTo>
                    <a:pt x="1200" y="216"/>
                  </a:lnTo>
                  <a:lnTo>
                    <a:pt x="1296" y="312"/>
                  </a:lnTo>
                  <a:lnTo>
                    <a:pt x="1368" y="432"/>
                  </a:lnTo>
                  <a:lnTo>
                    <a:pt x="1392" y="576"/>
                  </a:lnTo>
                  <a:lnTo>
                    <a:pt x="1416" y="69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0" name="Freeform 170"/>
            <p:cNvSpPr/>
            <p:nvPr/>
          </p:nvSpPr>
          <p:spPr bwMode="auto">
            <a:xfrm>
              <a:off x="-2803525" y="4321175"/>
              <a:ext cx="485775" cy="1120775"/>
            </a:xfrm>
            <a:custGeom>
              <a:avLst/>
              <a:gdLst/>
              <a:ahLst/>
              <a:cxnLst>
                <a:cxn ang="0">
                  <a:pos x="3432" y="1056"/>
                </a:cxn>
                <a:cxn ang="0">
                  <a:pos x="3384" y="912"/>
                </a:cxn>
                <a:cxn ang="0">
                  <a:pos x="3264" y="720"/>
                </a:cxn>
                <a:cxn ang="0">
                  <a:pos x="2737" y="456"/>
                </a:cxn>
                <a:cxn ang="0">
                  <a:pos x="2328" y="216"/>
                </a:cxn>
                <a:cxn ang="0">
                  <a:pos x="2256" y="48"/>
                </a:cxn>
                <a:cxn ang="0">
                  <a:pos x="2208" y="0"/>
                </a:cxn>
                <a:cxn ang="0">
                  <a:pos x="1992" y="72"/>
                </a:cxn>
                <a:cxn ang="0">
                  <a:pos x="2040" y="264"/>
                </a:cxn>
                <a:cxn ang="0">
                  <a:pos x="1992" y="432"/>
                </a:cxn>
                <a:cxn ang="0">
                  <a:pos x="1944" y="720"/>
                </a:cxn>
                <a:cxn ang="0">
                  <a:pos x="2064" y="1272"/>
                </a:cxn>
                <a:cxn ang="0">
                  <a:pos x="2040" y="1728"/>
                </a:cxn>
                <a:cxn ang="0">
                  <a:pos x="1896" y="2280"/>
                </a:cxn>
                <a:cxn ang="0">
                  <a:pos x="1824" y="2400"/>
                </a:cxn>
                <a:cxn ang="0">
                  <a:pos x="1776" y="2280"/>
                </a:cxn>
                <a:cxn ang="0">
                  <a:pos x="1632" y="1728"/>
                </a:cxn>
                <a:cxn ang="0">
                  <a:pos x="1608" y="1272"/>
                </a:cxn>
                <a:cxn ang="0">
                  <a:pos x="1728" y="720"/>
                </a:cxn>
                <a:cxn ang="0">
                  <a:pos x="1680" y="432"/>
                </a:cxn>
                <a:cxn ang="0">
                  <a:pos x="1632" y="264"/>
                </a:cxn>
                <a:cxn ang="0">
                  <a:pos x="1680" y="72"/>
                </a:cxn>
                <a:cxn ang="0">
                  <a:pos x="1464" y="0"/>
                </a:cxn>
                <a:cxn ang="0">
                  <a:pos x="1416" y="48"/>
                </a:cxn>
                <a:cxn ang="0">
                  <a:pos x="1344" y="216"/>
                </a:cxn>
                <a:cxn ang="0">
                  <a:pos x="936" y="456"/>
                </a:cxn>
                <a:cxn ang="0">
                  <a:pos x="408" y="720"/>
                </a:cxn>
                <a:cxn ang="0">
                  <a:pos x="288" y="912"/>
                </a:cxn>
                <a:cxn ang="0">
                  <a:pos x="240" y="1056"/>
                </a:cxn>
                <a:cxn ang="0">
                  <a:pos x="24" y="3984"/>
                </a:cxn>
                <a:cxn ang="0">
                  <a:pos x="168" y="4224"/>
                </a:cxn>
                <a:cxn ang="0">
                  <a:pos x="408" y="4296"/>
                </a:cxn>
                <a:cxn ang="0">
                  <a:pos x="648" y="4224"/>
                </a:cxn>
                <a:cxn ang="0">
                  <a:pos x="744" y="4104"/>
                </a:cxn>
                <a:cxn ang="0">
                  <a:pos x="768" y="4152"/>
                </a:cxn>
                <a:cxn ang="0">
                  <a:pos x="792" y="7776"/>
                </a:cxn>
                <a:cxn ang="0">
                  <a:pos x="864" y="8088"/>
                </a:cxn>
                <a:cxn ang="0">
                  <a:pos x="1008" y="8304"/>
                </a:cxn>
                <a:cxn ang="0">
                  <a:pos x="1176" y="8424"/>
                </a:cxn>
                <a:cxn ang="0">
                  <a:pos x="1344" y="8472"/>
                </a:cxn>
                <a:cxn ang="0">
                  <a:pos x="1536" y="8424"/>
                </a:cxn>
                <a:cxn ang="0">
                  <a:pos x="1680" y="8328"/>
                </a:cxn>
                <a:cxn ang="0">
                  <a:pos x="1800" y="8184"/>
                </a:cxn>
                <a:cxn ang="0">
                  <a:pos x="1824" y="8088"/>
                </a:cxn>
                <a:cxn ang="0">
                  <a:pos x="1872" y="8184"/>
                </a:cxn>
                <a:cxn ang="0">
                  <a:pos x="1992" y="8328"/>
                </a:cxn>
                <a:cxn ang="0">
                  <a:pos x="2136" y="8424"/>
                </a:cxn>
                <a:cxn ang="0">
                  <a:pos x="2328" y="8472"/>
                </a:cxn>
                <a:cxn ang="0">
                  <a:pos x="2496" y="8424"/>
                </a:cxn>
                <a:cxn ang="0">
                  <a:pos x="2663" y="8304"/>
                </a:cxn>
                <a:cxn ang="0">
                  <a:pos x="2808" y="8088"/>
                </a:cxn>
                <a:cxn ang="0">
                  <a:pos x="2880" y="7776"/>
                </a:cxn>
                <a:cxn ang="0">
                  <a:pos x="2904" y="4152"/>
                </a:cxn>
                <a:cxn ang="0">
                  <a:pos x="2928" y="4104"/>
                </a:cxn>
                <a:cxn ang="0">
                  <a:pos x="3024" y="4224"/>
                </a:cxn>
                <a:cxn ang="0">
                  <a:pos x="3264" y="4296"/>
                </a:cxn>
                <a:cxn ang="0">
                  <a:pos x="3504" y="4224"/>
                </a:cxn>
                <a:cxn ang="0">
                  <a:pos x="3648" y="3984"/>
                </a:cxn>
              </a:cxnLst>
              <a:rect l="0" t="0" r="r" b="b"/>
              <a:pathLst>
                <a:path w="3672" h="8472">
                  <a:moveTo>
                    <a:pt x="3672" y="3768"/>
                  </a:moveTo>
                  <a:lnTo>
                    <a:pt x="3432" y="1056"/>
                  </a:lnTo>
                  <a:lnTo>
                    <a:pt x="3432" y="1008"/>
                  </a:lnTo>
                  <a:lnTo>
                    <a:pt x="3384" y="912"/>
                  </a:lnTo>
                  <a:lnTo>
                    <a:pt x="3312" y="768"/>
                  </a:lnTo>
                  <a:lnTo>
                    <a:pt x="3264" y="720"/>
                  </a:lnTo>
                  <a:lnTo>
                    <a:pt x="3168" y="672"/>
                  </a:lnTo>
                  <a:lnTo>
                    <a:pt x="2737" y="456"/>
                  </a:lnTo>
                  <a:lnTo>
                    <a:pt x="2424" y="288"/>
                  </a:lnTo>
                  <a:lnTo>
                    <a:pt x="2328" y="216"/>
                  </a:lnTo>
                  <a:lnTo>
                    <a:pt x="2280" y="168"/>
                  </a:lnTo>
                  <a:lnTo>
                    <a:pt x="2256" y="48"/>
                  </a:lnTo>
                  <a:lnTo>
                    <a:pt x="2232" y="0"/>
                  </a:lnTo>
                  <a:lnTo>
                    <a:pt x="2208" y="0"/>
                  </a:lnTo>
                  <a:lnTo>
                    <a:pt x="2184" y="0"/>
                  </a:lnTo>
                  <a:lnTo>
                    <a:pt x="1992" y="72"/>
                  </a:lnTo>
                  <a:lnTo>
                    <a:pt x="2016" y="144"/>
                  </a:lnTo>
                  <a:lnTo>
                    <a:pt x="2040" y="264"/>
                  </a:lnTo>
                  <a:lnTo>
                    <a:pt x="2016" y="360"/>
                  </a:lnTo>
                  <a:lnTo>
                    <a:pt x="1992" y="432"/>
                  </a:lnTo>
                  <a:lnTo>
                    <a:pt x="1920" y="456"/>
                  </a:lnTo>
                  <a:lnTo>
                    <a:pt x="1944" y="720"/>
                  </a:lnTo>
                  <a:lnTo>
                    <a:pt x="2016" y="1008"/>
                  </a:lnTo>
                  <a:lnTo>
                    <a:pt x="2064" y="1272"/>
                  </a:lnTo>
                  <a:lnTo>
                    <a:pt x="2088" y="1488"/>
                  </a:lnTo>
                  <a:lnTo>
                    <a:pt x="2040" y="1728"/>
                  </a:lnTo>
                  <a:lnTo>
                    <a:pt x="1968" y="2016"/>
                  </a:lnTo>
                  <a:lnTo>
                    <a:pt x="1896" y="2280"/>
                  </a:lnTo>
                  <a:lnTo>
                    <a:pt x="1872" y="2352"/>
                  </a:lnTo>
                  <a:lnTo>
                    <a:pt x="1824" y="2400"/>
                  </a:lnTo>
                  <a:lnTo>
                    <a:pt x="1800" y="2352"/>
                  </a:lnTo>
                  <a:lnTo>
                    <a:pt x="1776" y="2280"/>
                  </a:lnTo>
                  <a:lnTo>
                    <a:pt x="1704" y="2016"/>
                  </a:lnTo>
                  <a:lnTo>
                    <a:pt x="1632" y="1728"/>
                  </a:lnTo>
                  <a:lnTo>
                    <a:pt x="1584" y="1488"/>
                  </a:lnTo>
                  <a:lnTo>
                    <a:pt x="1608" y="1272"/>
                  </a:lnTo>
                  <a:lnTo>
                    <a:pt x="1656" y="1008"/>
                  </a:lnTo>
                  <a:lnTo>
                    <a:pt x="1728" y="720"/>
                  </a:lnTo>
                  <a:lnTo>
                    <a:pt x="1752" y="456"/>
                  </a:lnTo>
                  <a:lnTo>
                    <a:pt x="1680" y="432"/>
                  </a:lnTo>
                  <a:lnTo>
                    <a:pt x="1656" y="360"/>
                  </a:lnTo>
                  <a:lnTo>
                    <a:pt x="1632" y="264"/>
                  </a:lnTo>
                  <a:lnTo>
                    <a:pt x="1656" y="144"/>
                  </a:lnTo>
                  <a:lnTo>
                    <a:pt x="1680" y="72"/>
                  </a:lnTo>
                  <a:lnTo>
                    <a:pt x="1488" y="0"/>
                  </a:lnTo>
                  <a:lnTo>
                    <a:pt x="1464" y="0"/>
                  </a:lnTo>
                  <a:lnTo>
                    <a:pt x="1440" y="0"/>
                  </a:lnTo>
                  <a:lnTo>
                    <a:pt x="1416" y="48"/>
                  </a:lnTo>
                  <a:lnTo>
                    <a:pt x="1392" y="168"/>
                  </a:lnTo>
                  <a:lnTo>
                    <a:pt x="1344" y="216"/>
                  </a:lnTo>
                  <a:lnTo>
                    <a:pt x="1224" y="288"/>
                  </a:lnTo>
                  <a:lnTo>
                    <a:pt x="936" y="456"/>
                  </a:lnTo>
                  <a:lnTo>
                    <a:pt x="480" y="672"/>
                  </a:lnTo>
                  <a:lnTo>
                    <a:pt x="408" y="720"/>
                  </a:lnTo>
                  <a:lnTo>
                    <a:pt x="360" y="768"/>
                  </a:lnTo>
                  <a:lnTo>
                    <a:pt x="288" y="912"/>
                  </a:lnTo>
                  <a:lnTo>
                    <a:pt x="240" y="1008"/>
                  </a:lnTo>
                  <a:lnTo>
                    <a:pt x="240" y="1056"/>
                  </a:lnTo>
                  <a:lnTo>
                    <a:pt x="0" y="3768"/>
                  </a:lnTo>
                  <a:lnTo>
                    <a:pt x="24" y="3984"/>
                  </a:lnTo>
                  <a:lnTo>
                    <a:pt x="72" y="4128"/>
                  </a:lnTo>
                  <a:lnTo>
                    <a:pt x="168" y="4224"/>
                  </a:lnTo>
                  <a:lnTo>
                    <a:pt x="288" y="4296"/>
                  </a:lnTo>
                  <a:lnTo>
                    <a:pt x="408" y="4296"/>
                  </a:lnTo>
                  <a:lnTo>
                    <a:pt x="528" y="4272"/>
                  </a:lnTo>
                  <a:lnTo>
                    <a:pt x="648" y="4224"/>
                  </a:lnTo>
                  <a:lnTo>
                    <a:pt x="720" y="4128"/>
                  </a:lnTo>
                  <a:lnTo>
                    <a:pt x="744" y="4104"/>
                  </a:lnTo>
                  <a:lnTo>
                    <a:pt x="768" y="4104"/>
                  </a:lnTo>
                  <a:lnTo>
                    <a:pt x="768" y="4152"/>
                  </a:lnTo>
                  <a:lnTo>
                    <a:pt x="792" y="7584"/>
                  </a:lnTo>
                  <a:lnTo>
                    <a:pt x="792" y="7776"/>
                  </a:lnTo>
                  <a:lnTo>
                    <a:pt x="816" y="7944"/>
                  </a:lnTo>
                  <a:lnTo>
                    <a:pt x="864" y="8088"/>
                  </a:lnTo>
                  <a:lnTo>
                    <a:pt x="936" y="8208"/>
                  </a:lnTo>
                  <a:lnTo>
                    <a:pt x="1008" y="8304"/>
                  </a:lnTo>
                  <a:lnTo>
                    <a:pt x="1080" y="8376"/>
                  </a:lnTo>
                  <a:lnTo>
                    <a:pt x="1176" y="8424"/>
                  </a:lnTo>
                  <a:lnTo>
                    <a:pt x="1248" y="8448"/>
                  </a:lnTo>
                  <a:lnTo>
                    <a:pt x="1344" y="8472"/>
                  </a:lnTo>
                  <a:lnTo>
                    <a:pt x="1440" y="8448"/>
                  </a:lnTo>
                  <a:lnTo>
                    <a:pt x="1536" y="8424"/>
                  </a:lnTo>
                  <a:lnTo>
                    <a:pt x="1608" y="8400"/>
                  </a:lnTo>
                  <a:lnTo>
                    <a:pt x="1680" y="8328"/>
                  </a:lnTo>
                  <a:lnTo>
                    <a:pt x="1752" y="8280"/>
                  </a:lnTo>
                  <a:lnTo>
                    <a:pt x="1800" y="8184"/>
                  </a:lnTo>
                  <a:lnTo>
                    <a:pt x="1824" y="8112"/>
                  </a:lnTo>
                  <a:lnTo>
                    <a:pt x="1824" y="8088"/>
                  </a:lnTo>
                  <a:lnTo>
                    <a:pt x="1848" y="8112"/>
                  </a:lnTo>
                  <a:lnTo>
                    <a:pt x="1872" y="8184"/>
                  </a:lnTo>
                  <a:lnTo>
                    <a:pt x="1920" y="8280"/>
                  </a:lnTo>
                  <a:lnTo>
                    <a:pt x="1992" y="8328"/>
                  </a:lnTo>
                  <a:lnTo>
                    <a:pt x="2064" y="8400"/>
                  </a:lnTo>
                  <a:lnTo>
                    <a:pt x="2136" y="8424"/>
                  </a:lnTo>
                  <a:lnTo>
                    <a:pt x="2232" y="8448"/>
                  </a:lnTo>
                  <a:lnTo>
                    <a:pt x="2328" y="8472"/>
                  </a:lnTo>
                  <a:lnTo>
                    <a:pt x="2424" y="8448"/>
                  </a:lnTo>
                  <a:lnTo>
                    <a:pt x="2496" y="8424"/>
                  </a:lnTo>
                  <a:lnTo>
                    <a:pt x="2591" y="8376"/>
                  </a:lnTo>
                  <a:lnTo>
                    <a:pt x="2663" y="8304"/>
                  </a:lnTo>
                  <a:lnTo>
                    <a:pt x="2737" y="8208"/>
                  </a:lnTo>
                  <a:lnTo>
                    <a:pt x="2808" y="8088"/>
                  </a:lnTo>
                  <a:lnTo>
                    <a:pt x="2856" y="7944"/>
                  </a:lnTo>
                  <a:lnTo>
                    <a:pt x="2880" y="7776"/>
                  </a:lnTo>
                  <a:lnTo>
                    <a:pt x="2880" y="7584"/>
                  </a:lnTo>
                  <a:lnTo>
                    <a:pt x="2904" y="4152"/>
                  </a:lnTo>
                  <a:lnTo>
                    <a:pt x="2904" y="4104"/>
                  </a:lnTo>
                  <a:lnTo>
                    <a:pt x="2928" y="4104"/>
                  </a:lnTo>
                  <a:lnTo>
                    <a:pt x="2952" y="4128"/>
                  </a:lnTo>
                  <a:lnTo>
                    <a:pt x="3024" y="4224"/>
                  </a:lnTo>
                  <a:lnTo>
                    <a:pt x="3144" y="4272"/>
                  </a:lnTo>
                  <a:lnTo>
                    <a:pt x="3264" y="4296"/>
                  </a:lnTo>
                  <a:lnTo>
                    <a:pt x="3384" y="4296"/>
                  </a:lnTo>
                  <a:lnTo>
                    <a:pt x="3504" y="4224"/>
                  </a:lnTo>
                  <a:lnTo>
                    <a:pt x="3600" y="4128"/>
                  </a:lnTo>
                  <a:lnTo>
                    <a:pt x="3648" y="3984"/>
                  </a:lnTo>
                  <a:lnTo>
                    <a:pt x="3672" y="376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1" name="Freeform 171"/>
            <p:cNvSpPr/>
            <p:nvPr/>
          </p:nvSpPr>
          <p:spPr bwMode="auto">
            <a:xfrm>
              <a:off x="-2962275" y="4594225"/>
              <a:ext cx="139700" cy="120650"/>
            </a:xfrm>
            <a:custGeom>
              <a:avLst/>
              <a:gdLst/>
              <a:ahLst/>
              <a:cxnLst>
                <a:cxn ang="0">
                  <a:pos x="1033" y="599"/>
                </a:cxn>
                <a:cxn ang="0">
                  <a:pos x="887" y="576"/>
                </a:cxn>
                <a:cxn ang="0">
                  <a:pos x="768" y="552"/>
                </a:cxn>
                <a:cxn ang="0">
                  <a:pos x="696" y="504"/>
                </a:cxn>
                <a:cxn ang="0">
                  <a:pos x="672" y="456"/>
                </a:cxn>
                <a:cxn ang="0">
                  <a:pos x="672" y="384"/>
                </a:cxn>
                <a:cxn ang="0">
                  <a:pos x="696" y="336"/>
                </a:cxn>
                <a:cxn ang="0">
                  <a:pos x="720" y="312"/>
                </a:cxn>
                <a:cxn ang="0">
                  <a:pos x="696" y="264"/>
                </a:cxn>
                <a:cxn ang="0">
                  <a:pos x="648" y="168"/>
                </a:cxn>
                <a:cxn ang="0">
                  <a:pos x="624" y="24"/>
                </a:cxn>
                <a:cxn ang="0">
                  <a:pos x="600" y="0"/>
                </a:cxn>
                <a:cxn ang="0">
                  <a:pos x="576" y="0"/>
                </a:cxn>
                <a:cxn ang="0">
                  <a:pos x="552" y="0"/>
                </a:cxn>
                <a:cxn ang="0">
                  <a:pos x="312" y="168"/>
                </a:cxn>
                <a:cxn ang="0">
                  <a:pos x="120" y="336"/>
                </a:cxn>
                <a:cxn ang="0">
                  <a:pos x="72" y="408"/>
                </a:cxn>
                <a:cxn ang="0">
                  <a:pos x="24" y="504"/>
                </a:cxn>
                <a:cxn ang="0">
                  <a:pos x="0" y="576"/>
                </a:cxn>
                <a:cxn ang="0">
                  <a:pos x="24" y="623"/>
                </a:cxn>
                <a:cxn ang="0">
                  <a:pos x="48" y="697"/>
                </a:cxn>
                <a:cxn ang="0">
                  <a:pos x="120" y="769"/>
                </a:cxn>
                <a:cxn ang="0">
                  <a:pos x="192" y="817"/>
                </a:cxn>
                <a:cxn ang="0">
                  <a:pos x="312" y="864"/>
                </a:cxn>
                <a:cxn ang="0">
                  <a:pos x="600" y="912"/>
                </a:cxn>
                <a:cxn ang="0">
                  <a:pos x="985" y="912"/>
                </a:cxn>
                <a:cxn ang="0">
                  <a:pos x="1033" y="912"/>
                </a:cxn>
                <a:cxn ang="0">
                  <a:pos x="1033" y="888"/>
                </a:cxn>
                <a:cxn ang="0">
                  <a:pos x="1057" y="864"/>
                </a:cxn>
                <a:cxn ang="0">
                  <a:pos x="1057" y="671"/>
                </a:cxn>
                <a:cxn ang="0">
                  <a:pos x="1057" y="647"/>
                </a:cxn>
                <a:cxn ang="0">
                  <a:pos x="1057" y="623"/>
                </a:cxn>
                <a:cxn ang="0">
                  <a:pos x="1033" y="599"/>
                </a:cxn>
              </a:cxnLst>
              <a:rect l="0" t="0" r="r" b="b"/>
              <a:pathLst>
                <a:path w="1057" h="912">
                  <a:moveTo>
                    <a:pt x="1033" y="599"/>
                  </a:moveTo>
                  <a:lnTo>
                    <a:pt x="887" y="576"/>
                  </a:lnTo>
                  <a:lnTo>
                    <a:pt x="768" y="552"/>
                  </a:lnTo>
                  <a:lnTo>
                    <a:pt x="696" y="504"/>
                  </a:lnTo>
                  <a:lnTo>
                    <a:pt x="672" y="456"/>
                  </a:lnTo>
                  <a:lnTo>
                    <a:pt x="672" y="384"/>
                  </a:lnTo>
                  <a:lnTo>
                    <a:pt x="696" y="336"/>
                  </a:lnTo>
                  <a:lnTo>
                    <a:pt x="720" y="312"/>
                  </a:lnTo>
                  <a:lnTo>
                    <a:pt x="696" y="264"/>
                  </a:lnTo>
                  <a:lnTo>
                    <a:pt x="648" y="168"/>
                  </a:lnTo>
                  <a:lnTo>
                    <a:pt x="624" y="24"/>
                  </a:lnTo>
                  <a:lnTo>
                    <a:pt x="600" y="0"/>
                  </a:lnTo>
                  <a:lnTo>
                    <a:pt x="576" y="0"/>
                  </a:lnTo>
                  <a:lnTo>
                    <a:pt x="552" y="0"/>
                  </a:lnTo>
                  <a:lnTo>
                    <a:pt x="312" y="168"/>
                  </a:lnTo>
                  <a:lnTo>
                    <a:pt x="120" y="336"/>
                  </a:lnTo>
                  <a:lnTo>
                    <a:pt x="72" y="408"/>
                  </a:lnTo>
                  <a:lnTo>
                    <a:pt x="24" y="504"/>
                  </a:lnTo>
                  <a:lnTo>
                    <a:pt x="0" y="576"/>
                  </a:lnTo>
                  <a:lnTo>
                    <a:pt x="24" y="623"/>
                  </a:lnTo>
                  <a:lnTo>
                    <a:pt x="48" y="697"/>
                  </a:lnTo>
                  <a:lnTo>
                    <a:pt x="120" y="769"/>
                  </a:lnTo>
                  <a:lnTo>
                    <a:pt x="192" y="817"/>
                  </a:lnTo>
                  <a:lnTo>
                    <a:pt x="312" y="864"/>
                  </a:lnTo>
                  <a:lnTo>
                    <a:pt x="600" y="912"/>
                  </a:lnTo>
                  <a:lnTo>
                    <a:pt x="985" y="912"/>
                  </a:lnTo>
                  <a:lnTo>
                    <a:pt x="1033" y="912"/>
                  </a:lnTo>
                  <a:lnTo>
                    <a:pt x="1033" y="888"/>
                  </a:lnTo>
                  <a:lnTo>
                    <a:pt x="1057" y="864"/>
                  </a:lnTo>
                  <a:lnTo>
                    <a:pt x="1057" y="671"/>
                  </a:lnTo>
                  <a:lnTo>
                    <a:pt x="1057" y="647"/>
                  </a:lnTo>
                  <a:lnTo>
                    <a:pt x="1057" y="623"/>
                  </a:lnTo>
                  <a:lnTo>
                    <a:pt x="1033" y="59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2" name="Freeform 172"/>
            <p:cNvSpPr/>
            <p:nvPr/>
          </p:nvSpPr>
          <p:spPr bwMode="auto">
            <a:xfrm>
              <a:off x="-2930525" y="3822700"/>
              <a:ext cx="346075" cy="812800"/>
            </a:xfrm>
            <a:custGeom>
              <a:avLst/>
              <a:gdLst/>
              <a:ahLst/>
              <a:cxnLst>
                <a:cxn ang="0">
                  <a:pos x="1872" y="2784"/>
                </a:cxn>
                <a:cxn ang="0">
                  <a:pos x="1992" y="2496"/>
                </a:cxn>
                <a:cxn ang="0">
                  <a:pos x="2184" y="2256"/>
                </a:cxn>
                <a:cxn ang="0">
                  <a:pos x="2472" y="2088"/>
                </a:cxn>
                <a:cxn ang="0">
                  <a:pos x="2520" y="768"/>
                </a:cxn>
                <a:cxn ang="0">
                  <a:pos x="2424" y="576"/>
                </a:cxn>
                <a:cxn ang="0">
                  <a:pos x="2328" y="481"/>
                </a:cxn>
                <a:cxn ang="0">
                  <a:pos x="1776" y="216"/>
                </a:cxn>
                <a:cxn ang="0">
                  <a:pos x="1656" y="120"/>
                </a:cxn>
                <a:cxn ang="0">
                  <a:pos x="1632" y="0"/>
                </a:cxn>
                <a:cxn ang="0">
                  <a:pos x="1464" y="48"/>
                </a:cxn>
                <a:cxn ang="0">
                  <a:pos x="1488" y="264"/>
                </a:cxn>
                <a:cxn ang="0">
                  <a:pos x="1416" y="335"/>
                </a:cxn>
                <a:cxn ang="0">
                  <a:pos x="1464" y="744"/>
                </a:cxn>
                <a:cxn ang="0">
                  <a:pos x="1512" y="1080"/>
                </a:cxn>
                <a:cxn ang="0">
                  <a:pos x="1440" y="1488"/>
                </a:cxn>
                <a:cxn ang="0">
                  <a:pos x="1344" y="1752"/>
                </a:cxn>
                <a:cxn ang="0">
                  <a:pos x="1248" y="1488"/>
                </a:cxn>
                <a:cxn ang="0">
                  <a:pos x="1152" y="1080"/>
                </a:cxn>
                <a:cxn ang="0">
                  <a:pos x="1224" y="744"/>
                </a:cxn>
                <a:cxn ang="0">
                  <a:pos x="1272" y="335"/>
                </a:cxn>
                <a:cxn ang="0">
                  <a:pos x="1200" y="264"/>
                </a:cxn>
                <a:cxn ang="0">
                  <a:pos x="1200" y="96"/>
                </a:cxn>
                <a:cxn ang="0">
                  <a:pos x="1080" y="0"/>
                </a:cxn>
                <a:cxn ang="0">
                  <a:pos x="1032" y="24"/>
                </a:cxn>
                <a:cxn ang="0">
                  <a:pos x="984" y="168"/>
                </a:cxn>
                <a:cxn ang="0">
                  <a:pos x="671" y="335"/>
                </a:cxn>
                <a:cxn ang="0">
                  <a:pos x="312" y="529"/>
                </a:cxn>
                <a:cxn ang="0">
                  <a:pos x="192" y="672"/>
                </a:cxn>
                <a:cxn ang="0">
                  <a:pos x="0" y="2760"/>
                </a:cxn>
                <a:cxn ang="0">
                  <a:pos x="48" y="3024"/>
                </a:cxn>
                <a:cxn ang="0">
                  <a:pos x="192" y="3144"/>
                </a:cxn>
                <a:cxn ang="0">
                  <a:pos x="384" y="3120"/>
                </a:cxn>
                <a:cxn ang="0">
                  <a:pos x="528" y="3024"/>
                </a:cxn>
                <a:cxn ang="0">
                  <a:pos x="552" y="3024"/>
                </a:cxn>
                <a:cxn ang="0">
                  <a:pos x="600" y="5760"/>
                </a:cxn>
                <a:cxn ang="0">
                  <a:pos x="721" y="6072"/>
                </a:cxn>
                <a:cxn ang="0">
                  <a:pos x="841" y="6144"/>
                </a:cxn>
                <a:cxn ang="0">
                  <a:pos x="960" y="4800"/>
                </a:cxn>
                <a:cxn ang="0">
                  <a:pos x="1032" y="4560"/>
                </a:cxn>
                <a:cxn ang="0">
                  <a:pos x="1152" y="4392"/>
                </a:cxn>
                <a:cxn ang="0">
                  <a:pos x="1344" y="4248"/>
                </a:cxn>
                <a:cxn ang="0">
                  <a:pos x="1800" y="4032"/>
                </a:cxn>
                <a:cxn ang="0">
                  <a:pos x="2136" y="3624"/>
                </a:cxn>
                <a:cxn ang="0">
                  <a:pos x="1944" y="3312"/>
                </a:cxn>
                <a:cxn ang="0">
                  <a:pos x="1872" y="2952"/>
                </a:cxn>
              </a:cxnLst>
              <a:rect l="0" t="0" r="r" b="b"/>
              <a:pathLst>
                <a:path w="2616" h="6144">
                  <a:moveTo>
                    <a:pt x="1872" y="2952"/>
                  </a:moveTo>
                  <a:lnTo>
                    <a:pt x="1872" y="2784"/>
                  </a:lnTo>
                  <a:lnTo>
                    <a:pt x="1920" y="2640"/>
                  </a:lnTo>
                  <a:lnTo>
                    <a:pt x="1992" y="2496"/>
                  </a:lnTo>
                  <a:lnTo>
                    <a:pt x="2088" y="2352"/>
                  </a:lnTo>
                  <a:lnTo>
                    <a:pt x="2184" y="2256"/>
                  </a:lnTo>
                  <a:lnTo>
                    <a:pt x="2328" y="2160"/>
                  </a:lnTo>
                  <a:lnTo>
                    <a:pt x="2472" y="2088"/>
                  </a:lnTo>
                  <a:lnTo>
                    <a:pt x="2616" y="2040"/>
                  </a:lnTo>
                  <a:lnTo>
                    <a:pt x="2520" y="768"/>
                  </a:lnTo>
                  <a:lnTo>
                    <a:pt x="2472" y="672"/>
                  </a:lnTo>
                  <a:lnTo>
                    <a:pt x="2424" y="576"/>
                  </a:lnTo>
                  <a:lnTo>
                    <a:pt x="2376" y="529"/>
                  </a:lnTo>
                  <a:lnTo>
                    <a:pt x="2328" y="481"/>
                  </a:lnTo>
                  <a:lnTo>
                    <a:pt x="2016" y="335"/>
                  </a:lnTo>
                  <a:lnTo>
                    <a:pt x="1776" y="216"/>
                  </a:lnTo>
                  <a:lnTo>
                    <a:pt x="1704" y="168"/>
                  </a:lnTo>
                  <a:lnTo>
                    <a:pt x="1656" y="120"/>
                  </a:lnTo>
                  <a:lnTo>
                    <a:pt x="1632" y="24"/>
                  </a:lnTo>
                  <a:lnTo>
                    <a:pt x="1632" y="0"/>
                  </a:lnTo>
                  <a:lnTo>
                    <a:pt x="1608" y="0"/>
                  </a:lnTo>
                  <a:lnTo>
                    <a:pt x="1464" y="48"/>
                  </a:lnTo>
                  <a:lnTo>
                    <a:pt x="1488" y="192"/>
                  </a:lnTo>
                  <a:lnTo>
                    <a:pt x="1488" y="264"/>
                  </a:lnTo>
                  <a:lnTo>
                    <a:pt x="1464" y="311"/>
                  </a:lnTo>
                  <a:lnTo>
                    <a:pt x="1416" y="335"/>
                  </a:lnTo>
                  <a:lnTo>
                    <a:pt x="1440" y="529"/>
                  </a:lnTo>
                  <a:lnTo>
                    <a:pt x="1464" y="744"/>
                  </a:lnTo>
                  <a:lnTo>
                    <a:pt x="1512" y="936"/>
                  </a:lnTo>
                  <a:lnTo>
                    <a:pt x="1512" y="1080"/>
                  </a:lnTo>
                  <a:lnTo>
                    <a:pt x="1512" y="1272"/>
                  </a:lnTo>
                  <a:lnTo>
                    <a:pt x="1440" y="1488"/>
                  </a:lnTo>
                  <a:lnTo>
                    <a:pt x="1392" y="1680"/>
                  </a:lnTo>
                  <a:lnTo>
                    <a:pt x="1344" y="1752"/>
                  </a:lnTo>
                  <a:lnTo>
                    <a:pt x="1296" y="1680"/>
                  </a:lnTo>
                  <a:lnTo>
                    <a:pt x="1248" y="1488"/>
                  </a:lnTo>
                  <a:lnTo>
                    <a:pt x="1176" y="1272"/>
                  </a:lnTo>
                  <a:lnTo>
                    <a:pt x="1152" y="1080"/>
                  </a:lnTo>
                  <a:lnTo>
                    <a:pt x="1176" y="936"/>
                  </a:lnTo>
                  <a:lnTo>
                    <a:pt x="1224" y="744"/>
                  </a:lnTo>
                  <a:lnTo>
                    <a:pt x="1248" y="529"/>
                  </a:lnTo>
                  <a:lnTo>
                    <a:pt x="1272" y="335"/>
                  </a:lnTo>
                  <a:lnTo>
                    <a:pt x="1224" y="311"/>
                  </a:lnTo>
                  <a:lnTo>
                    <a:pt x="1200" y="264"/>
                  </a:lnTo>
                  <a:lnTo>
                    <a:pt x="1200" y="192"/>
                  </a:lnTo>
                  <a:lnTo>
                    <a:pt x="1200" y="96"/>
                  </a:lnTo>
                  <a:lnTo>
                    <a:pt x="1224" y="48"/>
                  </a:lnTo>
                  <a:lnTo>
                    <a:pt x="1080" y="0"/>
                  </a:lnTo>
                  <a:lnTo>
                    <a:pt x="1056" y="0"/>
                  </a:lnTo>
                  <a:lnTo>
                    <a:pt x="1032" y="24"/>
                  </a:lnTo>
                  <a:lnTo>
                    <a:pt x="1032" y="120"/>
                  </a:lnTo>
                  <a:lnTo>
                    <a:pt x="984" y="168"/>
                  </a:lnTo>
                  <a:lnTo>
                    <a:pt x="912" y="216"/>
                  </a:lnTo>
                  <a:lnTo>
                    <a:pt x="671" y="335"/>
                  </a:lnTo>
                  <a:lnTo>
                    <a:pt x="360" y="481"/>
                  </a:lnTo>
                  <a:lnTo>
                    <a:pt x="312" y="529"/>
                  </a:lnTo>
                  <a:lnTo>
                    <a:pt x="264" y="576"/>
                  </a:lnTo>
                  <a:lnTo>
                    <a:pt x="192" y="672"/>
                  </a:lnTo>
                  <a:lnTo>
                    <a:pt x="168" y="768"/>
                  </a:lnTo>
                  <a:lnTo>
                    <a:pt x="0" y="2760"/>
                  </a:lnTo>
                  <a:lnTo>
                    <a:pt x="0" y="2904"/>
                  </a:lnTo>
                  <a:lnTo>
                    <a:pt x="48" y="3024"/>
                  </a:lnTo>
                  <a:lnTo>
                    <a:pt x="120" y="3096"/>
                  </a:lnTo>
                  <a:lnTo>
                    <a:pt x="192" y="3144"/>
                  </a:lnTo>
                  <a:lnTo>
                    <a:pt x="288" y="3144"/>
                  </a:lnTo>
                  <a:lnTo>
                    <a:pt x="384" y="3120"/>
                  </a:lnTo>
                  <a:lnTo>
                    <a:pt x="480" y="3096"/>
                  </a:lnTo>
                  <a:lnTo>
                    <a:pt x="528" y="3024"/>
                  </a:lnTo>
                  <a:lnTo>
                    <a:pt x="552" y="3000"/>
                  </a:lnTo>
                  <a:lnTo>
                    <a:pt x="552" y="3024"/>
                  </a:lnTo>
                  <a:lnTo>
                    <a:pt x="576" y="5544"/>
                  </a:lnTo>
                  <a:lnTo>
                    <a:pt x="600" y="5760"/>
                  </a:lnTo>
                  <a:lnTo>
                    <a:pt x="647" y="5952"/>
                  </a:lnTo>
                  <a:lnTo>
                    <a:pt x="721" y="6072"/>
                  </a:lnTo>
                  <a:lnTo>
                    <a:pt x="817" y="6144"/>
                  </a:lnTo>
                  <a:lnTo>
                    <a:pt x="841" y="6144"/>
                  </a:lnTo>
                  <a:lnTo>
                    <a:pt x="864" y="6096"/>
                  </a:lnTo>
                  <a:lnTo>
                    <a:pt x="960" y="4800"/>
                  </a:lnTo>
                  <a:lnTo>
                    <a:pt x="984" y="4704"/>
                  </a:lnTo>
                  <a:lnTo>
                    <a:pt x="1032" y="4560"/>
                  </a:lnTo>
                  <a:lnTo>
                    <a:pt x="1080" y="4464"/>
                  </a:lnTo>
                  <a:lnTo>
                    <a:pt x="1152" y="4392"/>
                  </a:lnTo>
                  <a:lnTo>
                    <a:pt x="1248" y="4296"/>
                  </a:lnTo>
                  <a:lnTo>
                    <a:pt x="1344" y="4248"/>
                  </a:lnTo>
                  <a:lnTo>
                    <a:pt x="1368" y="4224"/>
                  </a:lnTo>
                  <a:lnTo>
                    <a:pt x="1800" y="4032"/>
                  </a:lnTo>
                  <a:lnTo>
                    <a:pt x="2136" y="3840"/>
                  </a:lnTo>
                  <a:lnTo>
                    <a:pt x="2136" y="3624"/>
                  </a:lnTo>
                  <a:lnTo>
                    <a:pt x="2016" y="3481"/>
                  </a:lnTo>
                  <a:lnTo>
                    <a:pt x="1944" y="3312"/>
                  </a:lnTo>
                  <a:lnTo>
                    <a:pt x="1872" y="3144"/>
                  </a:lnTo>
                  <a:lnTo>
                    <a:pt x="1872" y="295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3" name="Freeform 173"/>
            <p:cNvSpPr>
              <a:spLocks noEditPoints="1"/>
            </p:cNvSpPr>
            <p:nvPr/>
          </p:nvSpPr>
          <p:spPr bwMode="auto">
            <a:xfrm>
              <a:off x="-3025775" y="4225925"/>
              <a:ext cx="2308225" cy="1473200"/>
            </a:xfrm>
            <a:custGeom>
              <a:avLst/>
              <a:gdLst/>
              <a:ahLst/>
              <a:cxnLst>
                <a:cxn ang="0">
                  <a:pos x="17136" y="2400"/>
                </a:cxn>
                <a:cxn ang="0">
                  <a:pos x="16872" y="2520"/>
                </a:cxn>
                <a:cxn ang="0">
                  <a:pos x="17136" y="2736"/>
                </a:cxn>
                <a:cxn ang="0">
                  <a:pos x="16872" y="3144"/>
                </a:cxn>
                <a:cxn ang="0">
                  <a:pos x="15935" y="3431"/>
                </a:cxn>
                <a:cxn ang="0">
                  <a:pos x="15144" y="3288"/>
                </a:cxn>
                <a:cxn ang="0">
                  <a:pos x="15144" y="2904"/>
                </a:cxn>
                <a:cxn ang="0">
                  <a:pos x="15168" y="2088"/>
                </a:cxn>
                <a:cxn ang="0">
                  <a:pos x="13536" y="672"/>
                </a:cxn>
                <a:cxn ang="0">
                  <a:pos x="13800" y="311"/>
                </a:cxn>
                <a:cxn ang="0">
                  <a:pos x="13224" y="0"/>
                </a:cxn>
                <a:cxn ang="0">
                  <a:pos x="13224" y="192"/>
                </a:cxn>
                <a:cxn ang="0">
                  <a:pos x="13416" y="433"/>
                </a:cxn>
                <a:cxn ang="0">
                  <a:pos x="12264" y="720"/>
                </a:cxn>
                <a:cxn ang="0">
                  <a:pos x="11664" y="553"/>
                </a:cxn>
                <a:cxn ang="0">
                  <a:pos x="11976" y="311"/>
                </a:cxn>
                <a:cxn ang="0">
                  <a:pos x="11688" y="240"/>
                </a:cxn>
                <a:cxn ang="0">
                  <a:pos x="11232" y="624"/>
                </a:cxn>
                <a:cxn ang="0">
                  <a:pos x="5376" y="2040"/>
                </a:cxn>
                <a:cxn ang="0">
                  <a:pos x="11352" y="840"/>
                </a:cxn>
                <a:cxn ang="0">
                  <a:pos x="11736" y="960"/>
                </a:cxn>
                <a:cxn ang="0">
                  <a:pos x="9768" y="2616"/>
                </a:cxn>
                <a:cxn ang="0">
                  <a:pos x="5424" y="2832"/>
                </a:cxn>
                <a:cxn ang="0">
                  <a:pos x="9408" y="3000"/>
                </a:cxn>
                <a:cxn ang="0">
                  <a:pos x="9384" y="3120"/>
                </a:cxn>
                <a:cxn ang="0">
                  <a:pos x="4896" y="6768"/>
                </a:cxn>
                <a:cxn ang="0">
                  <a:pos x="4824" y="7368"/>
                </a:cxn>
                <a:cxn ang="0">
                  <a:pos x="5424" y="7320"/>
                </a:cxn>
                <a:cxn ang="0">
                  <a:pos x="6192" y="7440"/>
                </a:cxn>
                <a:cxn ang="0">
                  <a:pos x="6216" y="7944"/>
                </a:cxn>
                <a:cxn ang="0">
                  <a:pos x="5040" y="9048"/>
                </a:cxn>
                <a:cxn ang="0">
                  <a:pos x="2568" y="10176"/>
                </a:cxn>
                <a:cxn ang="0">
                  <a:pos x="1320" y="10272"/>
                </a:cxn>
                <a:cxn ang="0">
                  <a:pos x="1080" y="9816"/>
                </a:cxn>
                <a:cxn ang="0">
                  <a:pos x="1872" y="8904"/>
                </a:cxn>
                <a:cxn ang="0">
                  <a:pos x="2232" y="8472"/>
                </a:cxn>
                <a:cxn ang="0">
                  <a:pos x="2064" y="7968"/>
                </a:cxn>
                <a:cxn ang="0">
                  <a:pos x="264" y="9575"/>
                </a:cxn>
                <a:cxn ang="0">
                  <a:pos x="0" y="10392"/>
                </a:cxn>
                <a:cxn ang="0">
                  <a:pos x="432" y="10992"/>
                </a:cxn>
                <a:cxn ang="0">
                  <a:pos x="1584" y="11136"/>
                </a:cxn>
                <a:cxn ang="0">
                  <a:pos x="3216" y="10752"/>
                </a:cxn>
                <a:cxn ang="0">
                  <a:pos x="5424" y="9649"/>
                </a:cxn>
                <a:cxn ang="0">
                  <a:pos x="7032" y="8112"/>
                </a:cxn>
                <a:cxn ang="0">
                  <a:pos x="7297" y="7464"/>
                </a:cxn>
                <a:cxn ang="0">
                  <a:pos x="14904" y="3648"/>
                </a:cxn>
                <a:cxn ang="0">
                  <a:pos x="15840" y="3816"/>
                </a:cxn>
                <a:cxn ang="0">
                  <a:pos x="17112" y="3431"/>
                </a:cxn>
                <a:cxn ang="0">
                  <a:pos x="17448" y="2808"/>
                </a:cxn>
                <a:cxn ang="0">
                  <a:pos x="6888" y="6816"/>
                </a:cxn>
                <a:cxn ang="0">
                  <a:pos x="6576" y="6625"/>
                </a:cxn>
                <a:cxn ang="0">
                  <a:pos x="10344" y="3048"/>
                </a:cxn>
                <a:cxn ang="0">
                  <a:pos x="14568" y="3096"/>
                </a:cxn>
                <a:cxn ang="0">
                  <a:pos x="14616" y="3336"/>
                </a:cxn>
                <a:cxn ang="0">
                  <a:pos x="14712" y="2736"/>
                </a:cxn>
                <a:cxn ang="0">
                  <a:pos x="10800" y="2568"/>
                </a:cxn>
                <a:cxn ang="0">
                  <a:pos x="12336" y="984"/>
                </a:cxn>
                <a:cxn ang="0">
                  <a:pos x="13007" y="864"/>
                </a:cxn>
                <a:cxn ang="0">
                  <a:pos x="14976" y="2520"/>
                </a:cxn>
              </a:cxnLst>
              <a:rect l="0" t="0" r="r" b="b"/>
              <a:pathLst>
                <a:path w="17448" h="11136">
                  <a:moveTo>
                    <a:pt x="17448" y="2808"/>
                  </a:moveTo>
                  <a:lnTo>
                    <a:pt x="17424" y="2736"/>
                  </a:lnTo>
                  <a:lnTo>
                    <a:pt x="17400" y="2664"/>
                  </a:lnTo>
                  <a:lnTo>
                    <a:pt x="17304" y="2520"/>
                  </a:lnTo>
                  <a:lnTo>
                    <a:pt x="17136" y="2400"/>
                  </a:lnTo>
                  <a:lnTo>
                    <a:pt x="16944" y="2304"/>
                  </a:lnTo>
                  <a:lnTo>
                    <a:pt x="16896" y="2304"/>
                  </a:lnTo>
                  <a:lnTo>
                    <a:pt x="16872" y="2328"/>
                  </a:lnTo>
                  <a:lnTo>
                    <a:pt x="16872" y="2376"/>
                  </a:lnTo>
                  <a:lnTo>
                    <a:pt x="16872" y="2520"/>
                  </a:lnTo>
                  <a:lnTo>
                    <a:pt x="16872" y="2544"/>
                  </a:lnTo>
                  <a:lnTo>
                    <a:pt x="16920" y="2592"/>
                  </a:lnTo>
                  <a:lnTo>
                    <a:pt x="17016" y="2616"/>
                  </a:lnTo>
                  <a:lnTo>
                    <a:pt x="17088" y="2664"/>
                  </a:lnTo>
                  <a:lnTo>
                    <a:pt x="17136" y="2736"/>
                  </a:lnTo>
                  <a:lnTo>
                    <a:pt x="17160" y="2808"/>
                  </a:lnTo>
                  <a:lnTo>
                    <a:pt x="17136" y="2880"/>
                  </a:lnTo>
                  <a:lnTo>
                    <a:pt x="17088" y="2976"/>
                  </a:lnTo>
                  <a:lnTo>
                    <a:pt x="16992" y="3048"/>
                  </a:lnTo>
                  <a:lnTo>
                    <a:pt x="16872" y="3144"/>
                  </a:lnTo>
                  <a:lnTo>
                    <a:pt x="16704" y="3240"/>
                  </a:lnTo>
                  <a:lnTo>
                    <a:pt x="16536" y="3312"/>
                  </a:lnTo>
                  <a:lnTo>
                    <a:pt x="16344" y="3383"/>
                  </a:lnTo>
                  <a:lnTo>
                    <a:pt x="16152" y="3407"/>
                  </a:lnTo>
                  <a:lnTo>
                    <a:pt x="15935" y="3431"/>
                  </a:lnTo>
                  <a:lnTo>
                    <a:pt x="15744" y="3455"/>
                  </a:lnTo>
                  <a:lnTo>
                    <a:pt x="15552" y="3431"/>
                  </a:lnTo>
                  <a:lnTo>
                    <a:pt x="15408" y="3407"/>
                  </a:lnTo>
                  <a:lnTo>
                    <a:pt x="15264" y="3360"/>
                  </a:lnTo>
                  <a:lnTo>
                    <a:pt x="15144" y="3288"/>
                  </a:lnTo>
                  <a:lnTo>
                    <a:pt x="15072" y="3216"/>
                  </a:lnTo>
                  <a:lnTo>
                    <a:pt x="15048" y="3144"/>
                  </a:lnTo>
                  <a:lnTo>
                    <a:pt x="15048" y="3072"/>
                  </a:lnTo>
                  <a:lnTo>
                    <a:pt x="15072" y="3024"/>
                  </a:lnTo>
                  <a:lnTo>
                    <a:pt x="15144" y="2904"/>
                  </a:lnTo>
                  <a:lnTo>
                    <a:pt x="15192" y="2832"/>
                  </a:lnTo>
                  <a:lnTo>
                    <a:pt x="15192" y="2784"/>
                  </a:lnTo>
                  <a:lnTo>
                    <a:pt x="15168" y="2640"/>
                  </a:lnTo>
                  <a:lnTo>
                    <a:pt x="15168" y="2160"/>
                  </a:lnTo>
                  <a:lnTo>
                    <a:pt x="15168" y="2088"/>
                  </a:lnTo>
                  <a:lnTo>
                    <a:pt x="15120" y="2016"/>
                  </a:lnTo>
                  <a:lnTo>
                    <a:pt x="15048" y="1944"/>
                  </a:lnTo>
                  <a:lnTo>
                    <a:pt x="13560" y="720"/>
                  </a:lnTo>
                  <a:lnTo>
                    <a:pt x="13536" y="696"/>
                  </a:lnTo>
                  <a:lnTo>
                    <a:pt x="13536" y="672"/>
                  </a:lnTo>
                  <a:lnTo>
                    <a:pt x="13560" y="624"/>
                  </a:lnTo>
                  <a:lnTo>
                    <a:pt x="13656" y="553"/>
                  </a:lnTo>
                  <a:lnTo>
                    <a:pt x="13752" y="481"/>
                  </a:lnTo>
                  <a:lnTo>
                    <a:pt x="13800" y="383"/>
                  </a:lnTo>
                  <a:lnTo>
                    <a:pt x="13800" y="311"/>
                  </a:lnTo>
                  <a:lnTo>
                    <a:pt x="13776" y="264"/>
                  </a:lnTo>
                  <a:lnTo>
                    <a:pt x="13752" y="216"/>
                  </a:lnTo>
                  <a:lnTo>
                    <a:pt x="13632" y="120"/>
                  </a:lnTo>
                  <a:lnTo>
                    <a:pt x="13464" y="48"/>
                  </a:lnTo>
                  <a:lnTo>
                    <a:pt x="13224" y="0"/>
                  </a:lnTo>
                  <a:lnTo>
                    <a:pt x="13201" y="24"/>
                  </a:lnTo>
                  <a:lnTo>
                    <a:pt x="13177" y="48"/>
                  </a:lnTo>
                  <a:lnTo>
                    <a:pt x="13177" y="120"/>
                  </a:lnTo>
                  <a:lnTo>
                    <a:pt x="13177" y="168"/>
                  </a:lnTo>
                  <a:lnTo>
                    <a:pt x="13224" y="192"/>
                  </a:lnTo>
                  <a:lnTo>
                    <a:pt x="13416" y="240"/>
                  </a:lnTo>
                  <a:lnTo>
                    <a:pt x="13464" y="264"/>
                  </a:lnTo>
                  <a:lnTo>
                    <a:pt x="13488" y="311"/>
                  </a:lnTo>
                  <a:lnTo>
                    <a:pt x="13464" y="359"/>
                  </a:lnTo>
                  <a:lnTo>
                    <a:pt x="13416" y="433"/>
                  </a:lnTo>
                  <a:lnTo>
                    <a:pt x="13344" y="481"/>
                  </a:lnTo>
                  <a:lnTo>
                    <a:pt x="13248" y="529"/>
                  </a:lnTo>
                  <a:lnTo>
                    <a:pt x="12960" y="624"/>
                  </a:lnTo>
                  <a:lnTo>
                    <a:pt x="12600" y="696"/>
                  </a:lnTo>
                  <a:lnTo>
                    <a:pt x="12264" y="720"/>
                  </a:lnTo>
                  <a:lnTo>
                    <a:pt x="11952" y="696"/>
                  </a:lnTo>
                  <a:lnTo>
                    <a:pt x="11856" y="672"/>
                  </a:lnTo>
                  <a:lnTo>
                    <a:pt x="11760" y="648"/>
                  </a:lnTo>
                  <a:lnTo>
                    <a:pt x="11688" y="600"/>
                  </a:lnTo>
                  <a:lnTo>
                    <a:pt x="11664" y="553"/>
                  </a:lnTo>
                  <a:lnTo>
                    <a:pt x="11688" y="505"/>
                  </a:lnTo>
                  <a:lnTo>
                    <a:pt x="11736" y="457"/>
                  </a:lnTo>
                  <a:lnTo>
                    <a:pt x="11832" y="383"/>
                  </a:lnTo>
                  <a:lnTo>
                    <a:pt x="11952" y="335"/>
                  </a:lnTo>
                  <a:lnTo>
                    <a:pt x="11976" y="311"/>
                  </a:lnTo>
                  <a:lnTo>
                    <a:pt x="11976" y="288"/>
                  </a:lnTo>
                  <a:lnTo>
                    <a:pt x="11952" y="168"/>
                  </a:lnTo>
                  <a:lnTo>
                    <a:pt x="11952" y="144"/>
                  </a:lnTo>
                  <a:lnTo>
                    <a:pt x="11928" y="144"/>
                  </a:lnTo>
                  <a:lnTo>
                    <a:pt x="11688" y="240"/>
                  </a:lnTo>
                  <a:lnTo>
                    <a:pt x="11496" y="335"/>
                  </a:lnTo>
                  <a:lnTo>
                    <a:pt x="11376" y="433"/>
                  </a:lnTo>
                  <a:lnTo>
                    <a:pt x="11304" y="553"/>
                  </a:lnTo>
                  <a:lnTo>
                    <a:pt x="11280" y="600"/>
                  </a:lnTo>
                  <a:lnTo>
                    <a:pt x="11232" y="624"/>
                  </a:lnTo>
                  <a:lnTo>
                    <a:pt x="11208" y="648"/>
                  </a:lnTo>
                  <a:lnTo>
                    <a:pt x="5424" y="2016"/>
                  </a:lnTo>
                  <a:lnTo>
                    <a:pt x="5400" y="2016"/>
                  </a:lnTo>
                  <a:lnTo>
                    <a:pt x="5376" y="2016"/>
                  </a:lnTo>
                  <a:lnTo>
                    <a:pt x="5376" y="2040"/>
                  </a:lnTo>
                  <a:lnTo>
                    <a:pt x="5400" y="2280"/>
                  </a:lnTo>
                  <a:lnTo>
                    <a:pt x="5400" y="2304"/>
                  </a:lnTo>
                  <a:lnTo>
                    <a:pt x="5424" y="2304"/>
                  </a:lnTo>
                  <a:lnTo>
                    <a:pt x="5448" y="2304"/>
                  </a:lnTo>
                  <a:lnTo>
                    <a:pt x="11352" y="840"/>
                  </a:lnTo>
                  <a:lnTo>
                    <a:pt x="11400" y="840"/>
                  </a:lnTo>
                  <a:lnTo>
                    <a:pt x="11496" y="840"/>
                  </a:lnTo>
                  <a:lnTo>
                    <a:pt x="11712" y="912"/>
                  </a:lnTo>
                  <a:lnTo>
                    <a:pt x="11736" y="936"/>
                  </a:lnTo>
                  <a:lnTo>
                    <a:pt x="11736" y="960"/>
                  </a:lnTo>
                  <a:lnTo>
                    <a:pt x="11712" y="1008"/>
                  </a:lnTo>
                  <a:lnTo>
                    <a:pt x="10079" y="2472"/>
                  </a:lnTo>
                  <a:lnTo>
                    <a:pt x="10008" y="2544"/>
                  </a:lnTo>
                  <a:lnTo>
                    <a:pt x="9888" y="2592"/>
                  </a:lnTo>
                  <a:lnTo>
                    <a:pt x="9768" y="2616"/>
                  </a:lnTo>
                  <a:lnTo>
                    <a:pt x="5472" y="2496"/>
                  </a:lnTo>
                  <a:lnTo>
                    <a:pt x="5448" y="2496"/>
                  </a:lnTo>
                  <a:lnTo>
                    <a:pt x="5424" y="2520"/>
                  </a:lnTo>
                  <a:lnTo>
                    <a:pt x="5424" y="2592"/>
                  </a:lnTo>
                  <a:lnTo>
                    <a:pt x="5424" y="2832"/>
                  </a:lnTo>
                  <a:lnTo>
                    <a:pt x="5448" y="2880"/>
                  </a:lnTo>
                  <a:lnTo>
                    <a:pt x="5472" y="2904"/>
                  </a:lnTo>
                  <a:lnTo>
                    <a:pt x="5520" y="2928"/>
                  </a:lnTo>
                  <a:lnTo>
                    <a:pt x="9336" y="3000"/>
                  </a:lnTo>
                  <a:lnTo>
                    <a:pt x="9408" y="3000"/>
                  </a:lnTo>
                  <a:lnTo>
                    <a:pt x="9432" y="3000"/>
                  </a:lnTo>
                  <a:lnTo>
                    <a:pt x="9456" y="3024"/>
                  </a:lnTo>
                  <a:lnTo>
                    <a:pt x="9432" y="3048"/>
                  </a:lnTo>
                  <a:lnTo>
                    <a:pt x="9408" y="3096"/>
                  </a:lnTo>
                  <a:lnTo>
                    <a:pt x="9384" y="3120"/>
                  </a:lnTo>
                  <a:lnTo>
                    <a:pt x="5688" y="6503"/>
                  </a:lnTo>
                  <a:lnTo>
                    <a:pt x="5568" y="6575"/>
                  </a:lnTo>
                  <a:lnTo>
                    <a:pt x="5424" y="6649"/>
                  </a:lnTo>
                  <a:lnTo>
                    <a:pt x="5256" y="6696"/>
                  </a:lnTo>
                  <a:lnTo>
                    <a:pt x="4896" y="6768"/>
                  </a:lnTo>
                  <a:lnTo>
                    <a:pt x="4848" y="6816"/>
                  </a:lnTo>
                  <a:lnTo>
                    <a:pt x="4824" y="6840"/>
                  </a:lnTo>
                  <a:lnTo>
                    <a:pt x="4800" y="6912"/>
                  </a:lnTo>
                  <a:lnTo>
                    <a:pt x="4800" y="7296"/>
                  </a:lnTo>
                  <a:lnTo>
                    <a:pt x="4824" y="7368"/>
                  </a:lnTo>
                  <a:lnTo>
                    <a:pt x="4848" y="7416"/>
                  </a:lnTo>
                  <a:lnTo>
                    <a:pt x="4896" y="7416"/>
                  </a:lnTo>
                  <a:lnTo>
                    <a:pt x="4944" y="7416"/>
                  </a:lnTo>
                  <a:lnTo>
                    <a:pt x="5184" y="7344"/>
                  </a:lnTo>
                  <a:lnTo>
                    <a:pt x="5424" y="7320"/>
                  </a:lnTo>
                  <a:lnTo>
                    <a:pt x="5616" y="7296"/>
                  </a:lnTo>
                  <a:lnTo>
                    <a:pt x="5808" y="7320"/>
                  </a:lnTo>
                  <a:lnTo>
                    <a:pt x="5952" y="7344"/>
                  </a:lnTo>
                  <a:lnTo>
                    <a:pt x="6096" y="7392"/>
                  </a:lnTo>
                  <a:lnTo>
                    <a:pt x="6192" y="7440"/>
                  </a:lnTo>
                  <a:lnTo>
                    <a:pt x="6264" y="7536"/>
                  </a:lnTo>
                  <a:lnTo>
                    <a:pt x="6288" y="7632"/>
                  </a:lnTo>
                  <a:lnTo>
                    <a:pt x="6288" y="7728"/>
                  </a:lnTo>
                  <a:lnTo>
                    <a:pt x="6264" y="7824"/>
                  </a:lnTo>
                  <a:lnTo>
                    <a:pt x="6216" y="7944"/>
                  </a:lnTo>
                  <a:lnTo>
                    <a:pt x="6120" y="8064"/>
                  </a:lnTo>
                  <a:lnTo>
                    <a:pt x="6024" y="8208"/>
                  </a:lnTo>
                  <a:lnTo>
                    <a:pt x="5784" y="8472"/>
                  </a:lnTo>
                  <a:lnTo>
                    <a:pt x="5448" y="8760"/>
                  </a:lnTo>
                  <a:lnTo>
                    <a:pt x="5040" y="9048"/>
                  </a:lnTo>
                  <a:lnTo>
                    <a:pt x="4584" y="9336"/>
                  </a:lnTo>
                  <a:lnTo>
                    <a:pt x="4080" y="9599"/>
                  </a:lnTo>
                  <a:lnTo>
                    <a:pt x="3552" y="9840"/>
                  </a:lnTo>
                  <a:lnTo>
                    <a:pt x="3024" y="10032"/>
                  </a:lnTo>
                  <a:lnTo>
                    <a:pt x="2568" y="10176"/>
                  </a:lnTo>
                  <a:lnTo>
                    <a:pt x="2136" y="10272"/>
                  </a:lnTo>
                  <a:lnTo>
                    <a:pt x="1752" y="10320"/>
                  </a:lnTo>
                  <a:lnTo>
                    <a:pt x="1608" y="10320"/>
                  </a:lnTo>
                  <a:lnTo>
                    <a:pt x="1465" y="10296"/>
                  </a:lnTo>
                  <a:lnTo>
                    <a:pt x="1320" y="10272"/>
                  </a:lnTo>
                  <a:lnTo>
                    <a:pt x="1224" y="10224"/>
                  </a:lnTo>
                  <a:lnTo>
                    <a:pt x="1152" y="10176"/>
                  </a:lnTo>
                  <a:lnTo>
                    <a:pt x="1104" y="10104"/>
                  </a:lnTo>
                  <a:lnTo>
                    <a:pt x="1080" y="9960"/>
                  </a:lnTo>
                  <a:lnTo>
                    <a:pt x="1080" y="9816"/>
                  </a:lnTo>
                  <a:lnTo>
                    <a:pt x="1152" y="9673"/>
                  </a:lnTo>
                  <a:lnTo>
                    <a:pt x="1272" y="9480"/>
                  </a:lnTo>
                  <a:lnTo>
                    <a:pt x="1441" y="9288"/>
                  </a:lnTo>
                  <a:lnTo>
                    <a:pt x="1632" y="9096"/>
                  </a:lnTo>
                  <a:lnTo>
                    <a:pt x="1872" y="8904"/>
                  </a:lnTo>
                  <a:lnTo>
                    <a:pt x="2136" y="8712"/>
                  </a:lnTo>
                  <a:lnTo>
                    <a:pt x="2160" y="8688"/>
                  </a:lnTo>
                  <a:lnTo>
                    <a:pt x="2208" y="8640"/>
                  </a:lnTo>
                  <a:lnTo>
                    <a:pt x="2232" y="8568"/>
                  </a:lnTo>
                  <a:lnTo>
                    <a:pt x="2232" y="8472"/>
                  </a:lnTo>
                  <a:lnTo>
                    <a:pt x="2232" y="8016"/>
                  </a:lnTo>
                  <a:lnTo>
                    <a:pt x="2208" y="7968"/>
                  </a:lnTo>
                  <a:lnTo>
                    <a:pt x="2160" y="7944"/>
                  </a:lnTo>
                  <a:lnTo>
                    <a:pt x="2112" y="7944"/>
                  </a:lnTo>
                  <a:lnTo>
                    <a:pt x="2064" y="7968"/>
                  </a:lnTo>
                  <a:lnTo>
                    <a:pt x="1561" y="8328"/>
                  </a:lnTo>
                  <a:lnTo>
                    <a:pt x="1080" y="8688"/>
                  </a:lnTo>
                  <a:lnTo>
                    <a:pt x="696" y="9048"/>
                  </a:lnTo>
                  <a:lnTo>
                    <a:pt x="384" y="9408"/>
                  </a:lnTo>
                  <a:lnTo>
                    <a:pt x="264" y="9575"/>
                  </a:lnTo>
                  <a:lnTo>
                    <a:pt x="168" y="9768"/>
                  </a:lnTo>
                  <a:lnTo>
                    <a:pt x="96" y="9936"/>
                  </a:lnTo>
                  <a:lnTo>
                    <a:pt x="24" y="10080"/>
                  </a:lnTo>
                  <a:lnTo>
                    <a:pt x="0" y="10248"/>
                  </a:lnTo>
                  <a:lnTo>
                    <a:pt x="0" y="10392"/>
                  </a:lnTo>
                  <a:lnTo>
                    <a:pt x="24" y="10536"/>
                  </a:lnTo>
                  <a:lnTo>
                    <a:pt x="48" y="10656"/>
                  </a:lnTo>
                  <a:lnTo>
                    <a:pt x="144" y="10776"/>
                  </a:lnTo>
                  <a:lnTo>
                    <a:pt x="264" y="10896"/>
                  </a:lnTo>
                  <a:lnTo>
                    <a:pt x="432" y="10992"/>
                  </a:lnTo>
                  <a:lnTo>
                    <a:pt x="600" y="11064"/>
                  </a:lnTo>
                  <a:lnTo>
                    <a:pt x="816" y="11112"/>
                  </a:lnTo>
                  <a:lnTo>
                    <a:pt x="1056" y="11136"/>
                  </a:lnTo>
                  <a:lnTo>
                    <a:pt x="1320" y="11136"/>
                  </a:lnTo>
                  <a:lnTo>
                    <a:pt x="1584" y="11136"/>
                  </a:lnTo>
                  <a:lnTo>
                    <a:pt x="1896" y="11088"/>
                  </a:lnTo>
                  <a:lnTo>
                    <a:pt x="2208" y="11040"/>
                  </a:lnTo>
                  <a:lnTo>
                    <a:pt x="2544" y="10968"/>
                  </a:lnTo>
                  <a:lnTo>
                    <a:pt x="2880" y="10872"/>
                  </a:lnTo>
                  <a:lnTo>
                    <a:pt x="3216" y="10752"/>
                  </a:lnTo>
                  <a:lnTo>
                    <a:pt x="3576" y="10608"/>
                  </a:lnTo>
                  <a:lnTo>
                    <a:pt x="3960" y="10464"/>
                  </a:lnTo>
                  <a:lnTo>
                    <a:pt x="4319" y="10296"/>
                  </a:lnTo>
                  <a:lnTo>
                    <a:pt x="4896" y="9984"/>
                  </a:lnTo>
                  <a:lnTo>
                    <a:pt x="5424" y="9649"/>
                  </a:lnTo>
                  <a:lnTo>
                    <a:pt x="5880" y="9312"/>
                  </a:lnTo>
                  <a:lnTo>
                    <a:pt x="6312" y="8976"/>
                  </a:lnTo>
                  <a:lnTo>
                    <a:pt x="6648" y="8616"/>
                  </a:lnTo>
                  <a:lnTo>
                    <a:pt x="6936" y="8280"/>
                  </a:lnTo>
                  <a:lnTo>
                    <a:pt x="7032" y="8112"/>
                  </a:lnTo>
                  <a:lnTo>
                    <a:pt x="7128" y="7944"/>
                  </a:lnTo>
                  <a:lnTo>
                    <a:pt x="7199" y="7776"/>
                  </a:lnTo>
                  <a:lnTo>
                    <a:pt x="7223" y="7632"/>
                  </a:lnTo>
                  <a:lnTo>
                    <a:pt x="7273" y="7536"/>
                  </a:lnTo>
                  <a:lnTo>
                    <a:pt x="7297" y="7464"/>
                  </a:lnTo>
                  <a:lnTo>
                    <a:pt x="7392" y="7344"/>
                  </a:lnTo>
                  <a:lnTo>
                    <a:pt x="7464" y="7272"/>
                  </a:lnTo>
                  <a:lnTo>
                    <a:pt x="7512" y="7272"/>
                  </a:lnTo>
                  <a:lnTo>
                    <a:pt x="14808" y="3696"/>
                  </a:lnTo>
                  <a:lnTo>
                    <a:pt x="14904" y="3648"/>
                  </a:lnTo>
                  <a:lnTo>
                    <a:pt x="14976" y="3648"/>
                  </a:lnTo>
                  <a:lnTo>
                    <a:pt x="15072" y="3672"/>
                  </a:lnTo>
                  <a:lnTo>
                    <a:pt x="15312" y="3744"/>
                  </a:lnTo>
                  <a:lnTo>
                    <a:pt x="15552" y="3792"/>
                  </a:lnTo>
                  <a:lnTo>
                    <a:pt x="15840" y="3816"/>
                  </a:lnTo>
                  <a:lnTo>
                    <a:pt x="16128" y="3792"/>
                  </a:lnTo>
                  <a:lnTo>
                    <a:pt x="16416" y="3744"/>
                  </a:lnTo>
                  <a:lnTo>
                    <a:pt x="16680" y="3648"/>
                  </a:lnTo>
                  <a:lnTo>
                    <a:pt x="16920" y="3553"/>
                  </a:lnTo>
                  <a:lnTo>
                    <a:pt x="17112" y="3431"/>
                  </a:lnTo>
                  <a:lnTo>
                    <a:pt x="17256" y="3288"/>
                  </a:lnTo>
                  <a:lnTo>
                    <a:pt x="17376" y="3144"/>
                  </a:lnTo>
                  <a:lnTo>
                    <a:pt x="17448" y="2976"/>
                  </a:lnTo>
                  <a:lnTo>
                    <a:pt x="17448" y="2904"/>
                  </a:lnTo>
                  <a:lnTo>
                    <a:pt x="17448" y="2808"/>
                  </a:lnTo>
                  <a:close/>
                  <a:moveTo>
                    <a:pt x="14568" y="3360"/>
                  </a:moveTo>
                  <a:lnTo>
                    <a:pt x="7151" y="6816"/>
                  </a:lnTo>
                  <a:lnTo>
                    <a:pt x="7056" y="6840"/>
                  </a:lnTo>
                  <a:lnTo>
                    <a:pt x="6984" y="6840"/>
                  </a:lnTo>
                  <a:lnTo>
                    <a:pt x="6888" y="6816"/>
                  </a:lnTo>
                  <a:lnTo>
                    <a:pt x="6768" y="6768"/>
                  </a:lnTo>
                  <a:lnTo>
                    <a:pt x="6648" y="6720"/>
                  </a:lnTo>
                  <a:lnTo>
                    <a:pt x="6600" y="6696"/>
                  </a:lnTo>
                  <a:lnTo>
                    <a:pt x="6576" y="6673"/>
                  </a:lnTo>
                  <a:lnTo>
                    <a:pt x="6576" y="6625"/>
                  </a:lnTo>
                  <a:lnTo>
                    <a:pt x="6624" y="6551"/>
                  </a:lnTo>
                  <a:lnTo>
                    <a:pt x="10008" y="3240"/>
                  </a:lnTo>
                  <a:lnTo>
                    <a:pt x="10127" y="3144"/>
                  </a:lnTo>
                  <a:lnTo>
                    <a:pt x="10249" y="3096"/>
                  </a:lnTo>
                  <a:lnTo>
                    <a:pt x="10344" y="3048"/>
                  </a:lnTo>
                  <a:lnTo>
                    <a:pt x="10464" y="3024"/>
                  </a:lnTo>
                  <a:lnTo>
                    <a:pt x="10632" y="3024"/>
                  </a:lnTo>
                  <a:lnTo>
                    <a:pt x="10680" y="3024"/>
                  </a:lnTo>
                  <a:lnTo>
                    <a:pt x="14520" y="3072"/>
                  </a:lnTo>
                  <a:lnTo>
                    <a:pt x="14568" y="3096"/>
                  </a:lnTo>
                  <a:lnTo>
                    <a:pt x="14592" y="3120"/>
                  </a:lnTo>
                  <a:lnTo>
                    <a:pt x="14616" y="3168"/>
                  </a:lnTo>
                  <a:lnTo>
                    <a:pt x="14640" y="3240"/>
                  </a:lnTo>
                  <a:lnTo>
                    <a:pt x="14640" y="3312"/>
                  </a:lnTo>
                  <a:lnTo>
                    <a:pt x="14616" y="3336"/>
                  </a:lnTo>
                  <a:lnTo>
                    <a:pt x="14568" y="3360"/>
                  </a:lnTo>
                  <a:close/>
                  <a:moveTo>
                    <a:pt x="14952" y="2568"/>
                  </a:moveTo>
                  <a:lnTo>
                    <a:pt x="14808" y="2688"/>
                  </a:lnTo>
                  <a:lnTo>
                    <a:pt x="14760" y="2712"/>
                  </a:lnTo>
                  <a:lnTo>
                    <a:pt x="14712" y="2736"/>
                  </a:lnTo>
                  <a:lnTo>
                    <a:pt x="14640" y="2736"/>
                  </a:lnTo>
                  <a:lnTo>
                    <a:pt x="10992" y="2640"/>
                  </a:lnTo>
                  <a:lnTo>
                    <a:pt x="10872" y="2640"/>
                  </a:lnTo>
                  <a:lnTo>
                    <a:pt x="10824" y="2616"/>
                  </a:lnTo>
                  <a:lnTo>
                    <a:pt x="10800" y="2568"/>
                  </a:lnTo>
                  <a:lnTo>
                    <a:pt x="10800" y="2496"/>
                  </a:lnTo>
                  <a:lnTo>
                    <a:pt x="10872" y="2400"/>
                  </a:lnTo>
                  <a:lnTo>
                    <a:pt x="10920" y="2352"/>
                  </a:lnTo>
                  <a:lnTo>
                    <a:pt x="12312" y="1008"/>
                  </a:lnTo>
                  <a:lnTo>
                    <a:pt x="12336" y="984"/>
                  </a:lnTo>
                  <a:lnTo>
                    <a:pt x="12384" y="960"/>
                  </a:lnTo>
                  <a:lnTo>
                    <a:pt x="12432" y="936"/>
                  </a:lnTo>
                  <a:lnTo>
                    <a:pt x="12600" y="936"/>
                  </a:lnTo>
                  <a:lnTo>
                    <a:pt x="12936" y="864"/>
                  </a:lnTo>
                  <a:lnTo>
                    <a:pt x="13007" y="864"/>
                  </a:lnTo>
                  <a:lnTo>
                    <a:pt x="13055" y="864"/>
                  </a:lnTo>
                  <a:lnTo>
                    <a:pt x="13079" y="888"/>
                  </a:lnTo>
                  <a:lnTo>
                    <a:pt x="14928" y="2448"/>
                  </a:lnTo>
                  <a:lnTo>
                    <a:pt x="14952" y="2496"/>
                  </a:lnTo>
                  <a:lnTo>
                    <a:pt x="14976" y="2520"/>
                  </a:lnTo>
                  <a:lnTo>
                    <a:pt x="14952" y="256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20" name="组合 398"/>
          <p:cNvGrpSpPr/>
          <p:nvPr/>
        </p:nvGrpSpPr>
        <p:grpSpPr>
          <a:xfrm>
            <a:off x="5621574" y="2536150"/>
            <a:ext cx="254257" cy="306372"/>
            <a:chOff x="10287403" y="1826574"/>
            <a:chExt cx="2327275" cy="2817813"/>
          </a:xfrm>
          <a:solidFill>
            <a:schemeClr val="bg1"/>
          </a:solidFill>
        </p:grpSpPr>
        <p:sp>
          <p:nvSpPr>
            <p:cNvPr id="195" name="Freeform 21"/>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6" name="Freeform 22"/>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7" name="Freeform 23"/>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8" name="Freeform 24"/>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9" name="Freeform 25"/>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0" name="Freeform 26"/>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1" name="Freeform 27"/>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2" name="Freeform 28"/>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3" name="Freeform 29"/>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4" name="Freeform 30"/>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5" name="Freeform 31"/>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6" name="Freeform 32"/>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7" name="Freeform 33"/>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8" name="Freeform 34"/>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9" name="Freeform 35"/>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0" name="Freeform 36"/>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1" name="Freeform 37"/>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2" name="Freeform 38"/>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3" name="Freeform 39"/>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4" name="Freeform 40"/>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5" name="Freeform 41"/>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6" name="Freeform 42"/>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7" name="Freeform 43"/>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8" name="Freeform 44"/>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9" name="Freeform 45"/>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20" name="Freeform 46"/>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21" name="Freeform 47"/>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29" name="Freeform 48"/>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6" name="Freeform 49"/>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7" name="Freeform 50"/>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6" name="Freeform 51"/>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7" name="Freeform 52"/>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94" name="Freeform 53"/>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96" name="Freeform 54"/>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2" name="Freeform 55"/>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6" name="Freeform 56"/>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9" name="Freeform 57"/>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0" name="Freeform 58"/>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1" name="Freeform 59"/>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2" name="Freeform 60"/>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3" name="Freeform 61"/>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4" name="Freeform 62"/>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5" name="Freeform 63"/>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6" name="Freeform 64"/>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7" name="Freeform 65"/>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8" name="Freeform 66"/>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19" name="Freeform 67"/>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0" name="Freeform 68"/>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1" name="Freeform 69"/>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2" name="Freeform 70"/>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3" name="Freeform 71"/>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4" name="Freeform 72"/>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5" name="Freeform 73"/>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6" name="Freeform 74"/>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7" name="Freeform 75"/>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8" name="Freeform 76"/>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29" name="Freeform 77"/>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0" name="Freeform 78"/>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1" name="Freeform 79"/>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2" name="Freeform 80"/>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3"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4" name="Freeform 82"/>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5" name="Freeform 83"/>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6" name="Freeform 84"/>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7" name="Freeform 85"/>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8" name="Freeform 86"/>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39" name="Freeform 87"/>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0" name="Freeform 88"/>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1" name="Freeform 89"/>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2" name="Freeform 90"/>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3" name="Freeform 91"/>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4" name="Freeform 92"/>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5" name="Freeform 93"/>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6" name="Freeform 94"/>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7" name="Freeform 95"/>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8" name="Freeform 96"/>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49" name="Freeform 97"/>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0" name="Freeform 98"/>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1" name="Freeform 99"/>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2" name="Freeform 100"/>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3" name="Freeform 101"/>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4" name="Freeform 102"/>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5" name="Freeform 103"/>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6" name="Freeform 104"/>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7" name="Freeform 105"/>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8" name="Freeform 106"/>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59" name="Freeform 107"/>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0" name="Freeform 108"/>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1" name="Freeform 109"/>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2" name="Freeform 110"/>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3" name="Freeform 111"/>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4" name="Freeform 112"/>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5" name="Freeform 113"/>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6" name="Freeform 114"/>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7" name="Freeform 115"/>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8" name="Freeform 116"/>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69" name="Freeform 117"/>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0" name="Freeform 118"/>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1" name="Freeform 119"/>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2" name="Freeform 120"/>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3" name="Freeform 121"/>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4" name="Freeform 122"/>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5" name="Freeform 123"/>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6" name="Freeform 124"/>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7" name="Freeform 125"/>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8" name="Freeform 126"/>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79" name="Freeform 127"/>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0" name="Freeform 128"/>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1" name="Freeform 129"/>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2" name="Freeform 130"/>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3" name="Freeform 131"/>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4" name="Freeform 132"/>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5" name="Freeform 133"/>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6" name="Freeform 134"/>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7" name="Freeform 135"/>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8" name="Freeform 136"/>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89" name="Freeform 137"/>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0" name="Freeform 138"/>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1" name="Freeform 139"/>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2" name="Freeform 140"/>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3" name="Freeform 141"/>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4"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21" name="组合 521"/>
          <p:cNvGrpSpPr/>
          <p:nvPr/>
        </p:nvGrpSpPr>
        <p:grpSpPr>
          <a:xfrm>
            <a:off x="4624051" y="2536683"/>
            <a:ext cx="129999" cy="290135"/>
            <a:chOff x="-909638" y="971550"/>
            <a:chExt cx="909638" cy="2039938"/>
          </a:xfrm>
          <a:solidFill>
            <a:schemeClr val="bg1"/>
          </a:solidFill>
        </p:grpSpPr>
        <p:sp>
          <p:nvSpPr>
            <p:cNvPr id="396"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7"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8"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9"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0"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246" name="AutoShape 14"/>
          <p:cNvSpPr>
            <a:spLocks noChangeArrowheads="1"/>
          </p:cNvSpPr>
          <p:nvPr/>
        </p:nvSpPr>
        <p:spPr bwMode="auto">
          <a:xfrm>
            <a:off x="711328" y="3803694"/>
            <a:ext cx="2187183" cy="553915"/>
          </a:xfrm>
          <a:prstGeom prst="roundRect">
            <a:avLst>
              <a:gd name="adj" fmla="val 0"/>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a:solidFill>
                <a:schemeClr val="accent1"/>
              </a:solidFill>
              <a:latin typeface="微软雅黑" panose="020B0503020204020204" charset="-122"/>
              <a:ea typeface="微软雅黑" panose="020B0503020204020204" charset="-122"/>
              <a:sym typeface="Arial" panose="020B0604020202020204"/>
            </a:endParaRPr>
          </a:p>
        </p:txBody>
      </p:sp>
      <p:sp>
        <p:nvSpPr>
          <p:cNvPr id="247" name="AutoShape 14"/>
          <p:cNvSpPr>
            <a:spLocks noChangeArrowheads="1"/>
          </p:cNvSpPr>
          <p:nvPr/>
        </p:nvSpPr>
        <p:spPr bwMode="auto">
          <a:xfrm>
            <a:off x="2951820" y="3803694"/>
            <a:ext cx="4696307" cy="553915"/>
          </a:xfrm>
          <a:prstGeom prst="roundRect">
            <a:avLst>
              <a:gd name="adj" fmla="val 0"/>
            </a:avLst>
          </a:prstGeom>
          <a:solidFill>
            <a:schemeClr val="bg1">
              <a:lumMod val="65000"/>
            </a:schemeClr>
          </a:solidFill>
          <a:ln>
            <a:noFill/>
          </a:ln>
          <a:effectLst>
            <a:outerShdw blurRad="50800" dist="38100" dir="2700000" algn="tl" rotWithShape="0">
              <a:prstClr val="black">
                <a:alpha val="40000"/>
              </a:prstClr>
            </a:outerShdw>
          </a:effectLst>
        </p:spPr>
        <p:txBody>
          <a:bodyPr vert="horz" wrap="square" lIns="68562" tIns="34281" rIns="68562" bIns="34281" numCol="1" rtlCol="0" anchor="t" anchorCtr="0" compatLnSpc="1"/>
          <a:lstStyle/>
          <a:p>
            <a:pPr defTabSz="685165">
              <a:buClr>
                <a:srgbClr val="CC9900"/>
              </a:buClr>
              <a:buFont typeface="Wingdings" panose="05000000000000000000" pitchFamily="2" charset="2"/>
              <a:buChar char="n"/>
              <a:defRPr/>
            </a:pPr>
            <a:endParaRPr lang="zh-CN" altLang="en-US" sz="1300" dirty="0">
              <a:solidFill>
                <a:srgbClr val="000000"/>
              </a:solidFill>
              <a:latin typeface="微软雅黑" panose="020B0503020204020204" charset="-122"/>
              <a:ea typeface="微软雅黑" panose="020B0503020204020204" charset="-122"/>
              <a:sym typeface="Arial" panose="020B0604020202020204"/>
            </a:endParaRPr>
          </a:p>
        </p:txBody>
      </p:sp>
      <p:sp>
        <p:nvSpPr>
          <p:cNvPr id="248" name="Text Box 77"/>
          <p:cNvSpPr txBox="1">
            <a:spLocks noChangeArrowheads="1"/>
          </p:cNvSpPr>
          <p:nvPr/>
        </p:nvSpPr>
        <p:spPr bwMode="auto">
          <a:xfrm>
            <a:off x="3930089" y="4197390"/>
            <a:ext cx="870165"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视频会议</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49" name="Text Box 80"/>
          <p:cNvSpPr txBox="1">
            <a:spLocks noChangeArrowheads="1"/>
          </p:cNvSpPr>
          <p:nvPr/>
        </p:nvSpPr>
        <p:spPr bwMode="auto">
          <a:xfrm>
            <a:off x="4807398" y="4197390"/>
            <a:ext cx="870165"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智真</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50" name="Text Box 81"/>
          <p:cNvSpPr txBox="1">
            <a:spLocks noChangeArrowheads="1"/>
          </p:cNvSpPr>
          <p:nvPr/>
        </p:nvSpPr>
        <p:spPr bwMode="auto">
          <a:xfrm>
            <a:off x="3052777" y="4197390"/>
            <a:ext cx="870165" cy="12311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统一通信</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51" name="Text Box 81"/>
          <p:cNvSpPr txBox="1">
            <a:spLocks noChangeArrowheads="1"/>
          </p:cNvSpPr>
          <p:nvPr/>
        </p:nvSpPr>
        <p:spPr bwMode="auto">
          <a:xfrm>
            <a:off x="5684708" y="4197390"/>
            <a:ext cx="87016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en-US" altLang="zh-CN" sz="8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rPr>
              <a:t>IVS</a:t>
            </a:r>
            <a:endParaRPr lang="en-US" altLang="zh-CN" sz="8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252" name="TextBox 127"/>
          <p:cNvSpPr txBox="1"/>
          <p:nvPr/>
        </p:nvSpPr>
        <p:spPr>
          <a:xfrm>
            <a:off x="6562018" y="4197687"/>
            <a:ext cx="870165" cy="123111"/>
          </a:xfrm>
          <a:prstGeom prst="rect">
            <a:avLst/>
          </a:prstGeom>
          <a:noFill/>
        </p:spPr>
        <p:txBody>
          <a:bodyPr wrap="square" lIns="0" tIns="0" rIns="0" bIns="0" rtlCol="0">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buClr>
                <a:srgbClr val="CC9900"/>
              </a:buClr>
              <a:buFont typeface="Wingdings" panose="05000000000000000000" pitchFamily="2" charset="2"/>
              <a:buNone/>
            </a:pPr>
            <a:r>
              <a:rPr lang="zh-CN" altLang="en-US" sz="800" b="1" dirty="0" smtClean="0">
                <a:solidFill>
                  <a:srgbClr val="FFFFFF"/>
                </a:solidFill>
                <a:latin typeface="微软雅黑" panose="020B0503020204020204" charset="-122"/>
                <a:ea typeface="微软雅黑" panose="020B0503020204020204" charset="-122"/>
                <a:sym typeface="Arial" panose="020B0604020202020204"/>
              </a:rPr>
              <a:t>瘦终端</a:t>
            </a:r>
            <a:endParaRPr lang="zh-CN" altLang="en-US" sz="800" b="1" dirty="0">
              <a:solidFill>
                <a:srgbClr val="FFFFFF"/>
              </a:solidFill>
              <a:latin typeface="微软雅黑" panose="020B0503020204020204" charset="-122"/>
              <a:ea typeface="微软雅黑" panose="020B0503020204020204" charset="-122"/>
              <a:sym typeface="Arial" panose="020B0604020202020204"/>
            </a:endParaRPr>
          </a:p>
        </p:txBody>
      </p:sp>
      <p:sp>
        <p:nvSpPr>
          <p:cNvPr id="253" name="Text Box 7"/>
          <p:cNvSpPr txBox="1">
            <a:spLocks noChangeArrowheads="1"/>
          </p:cNvSpPr>
          <p:nvPr/>
        </p:nvSpPr>
        <p:spPr bwMode="auto">
          <a:xfrm>
            <a:off x="1196609" y="3957542"/>
            <a:ext cx="1460734" cy="246221"/>
          </a:xfrm>
          <a:prstGeom prst="rect">
            <a:avLst/>
          </a:prstGeom>
          <a:noFill/>
          <a:ln w="9525">
            <a:noFill/>
            <a:miter lim="800000"/>
          </a:ln>
        </p:spPr>
        <p:txBody>
          <a:bodyPr wrap="square" lIns="0" tIns="0" rIns="0" bIns="0" anchor="ctr">
            <a:spAutoFit/>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257175" indent="-257175">
              <a:buClr>
                <a:srgbClr val="CC9900"/>
              </a:buClr>
            </a:pPr>
            <a:r>
              <a:rPr lang="zh-CN" altLang="en-US" sz="1200"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统一</a:t>
            </a:r>
            <a:r>
              <a:rPr lang="zh-CN" altLang="en-US" sz="1600"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 </a:t>
            </a:r>
            <a:r>
              <a:rPr lang="zh-CN" altLang="en-US" sz="1600" b="1"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通信</a:t>
            </a:r>
            <a:r>
              <a:rPr lang="en-US" altLang="zh-CN" sz="1600" b="1"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&amp;</a:t>
            </a:r>
            <a:r>
              <a:rPr lang="zh-CN" altLang="en-US" sz="1600" b="1" dirty="0" smtClean="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rPr>
              <a:t>协作</a:t>
            </a:r>
            <a:endParaRPr lang="en-US" altLang="zh-CN" sz="1600" b="1" dirty="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nvGrpSpPr>
          <p:cNvPr id="254" name="组合 528"/>
          <p:cNvGrpSpPr/>
          <p:nvPr/>
        </p:nvGrpSpPr>
        <p:grpSpPr>
          <a:xfrm>
            <a:off x="4969417" y="3952579"/>
            <a:ext cx="554952" cy="220462"/>
            <a:chOff x="-964407" y="3344863"/>
            <a:chExt cx="1928813" cy="769938"/>
          </a:xfrm>
          <a:solidFill>
            <a:schemeClr val="bg1"/>
          </a:solidFill>
        </p:grpSpPr>
        <p:grpSp>
          <p:nvGrpSpPr>
            <p:cNvPr id="255" name="组合 155"/>
            <p:cNvGrpSpPr/>
            <p:nvPr/>
          </p:nvGrpSpPr>
          <p:grpSpPr>
            <a:xfrm>
              <a:off x="-964407" y="3344863"/>
              <a:ext cx="1928813" cy="769938"/>
              <a:chOff x="9391650" y="3060700"/>
              <a:chExt cx="1928813" cy="769938"/>
            </a:xfrm>
            <a:grpFill/>
          </p:grpSpPr>
          <p:sp>
            <p:nvSpPr>
              <p:cNvPr id="295" name="Freeform 6"/>
              <p:cNvSpPr>
                <a:spLocks noEditPoints="1"/>
              </p:cNvSpPr>
              <p:nvPr/>
            </p:nvSpPr>
            <p:spPr bwMode="auto">
              <a:xfrm>
                <a:off x="9391650" y="3384550"/>
                <a:ext cx="1928813" cy="446088"/>
              </a:xfrm>
              <a:custGeom>
                <a:avLst/>
                <a:gdLst/>
                <a:ahLst/>
                <a:cxnLst>
                  <a:cxn ang="0">
                    <a:pos x="62" y="330"/>
                  </a:cxn>
                  <a:cxn ang="0">
                    <a:pos x="212" y="278"/>
                  </a:cxn>
                  <a:cxn ang="0">
                    <a:pos x="2393" y="128"/>
                  </a:cxn>
                  <a:cxn ang="0">
                    <a:pos x="4510" y="206"/>
                  </a:cxn>
                  <a:cxn ang="0">
                    <a:pos x="7765" y="353"/>
                  </a:cxn>
                  <a:cxn ang="0">
                    <a:pos x="10877" y="240"/>
                  </a:cxn>
                  <a:cxn ang="0">
                    <a:pos x="13961" y="54"/>
                  </a:cxn>
                  <a:cxn ang="0">
                    <a:pos x="16864" y="102"/>
                  </a:cxn>
                  <a:cxn ang="0">
                    <a:pos x="16999" y="197"/>
                  </a:cxn>
                  <a:cxn ang="0">
                    <a:pos x="16963" y="378"/>
                  </a:cxn>
                  <a:cxn ang="0">
                    <a:pos x="16746" y="799"/>
                  </a:cxn>
                  <a:cxn ang="0">
                    <a:pos x="16144" y="2365"/>
                  </a:cxn>
                  <a:cxn ang="0">
                    <a:pos x="15928" y="2534"/>
                  </a:cxn>
                  <a:cxn ang="0">
                    <a:pos x="15168" y="2502"/>
                  </a:cxn>
                  <a:cxn ang="0">
                    <a:pos x="14362" y="2416"/>
                  </a:cxn>
                  <a:cxn ang="0">
                    <a:pos x="14106" y="2326"/>
                  </a:cxn>
                  <a:cxn ang="0">
                    <a:pos x="13964" y="2178"/>
                  </a:cxn>
                  <a:cxn ang="0">
                    <a:pos x="13919" y="2001"/>
                  </a:cxn>
                  <a:cxn ang="0">
                    <a:pos x="12236" y="3551"/>
                  </a:cxn>
                  <a:cxn ang="0">
                    <a:pos x="12157" y="3752"/>
                  </a:cxn>
                  <a:cxn ang="0">
                    <a:pos x="11921" y="3844"/>
                  </a:cxn>
                  <a:cxn ang="0">
                    <a:pos x="11645" y="3844"/>
                  </a:cxn>
                  <a:cxn ang="0">
                    <a:pos x="10774" y="3204"/>
                  </a:cxn>
                  <a:cxn ang="0">
                    <a:pos x="10657" y="2863"/>
                  </a:cxn>
                  <a:cxn ang="0">
                    <a:pos x="10627" y="2313"/>
                  </a:cxn>
                  <a:cxn ang="0">
                    <a:pos x="6840" y="1774"/>
                  </a:cxn>
                  <a:cxn ang="0">
                    <a:pos x="6783" y="3140"/>
                  </a:cxn>
                  <a:cxn ang="0">
                    <a:pos x="6615" y="3402"/>
                  </a:cxn>
                  <a:cxn ang="0">
                    <a:pos x="6098" y="3899"/>
                  </a:cxn>
                  <a:cxn ang="0">
                    <a:pos x="5811" y="3936"/>
                  </a:cxn>
                  <a:cxn ang="0">
                    <a:pos x="5562" y="3846"/>
                  </a:cxn>
                  <a:cxn ang="0">
                    <a:pos x="5461" y="3601"/>
                  </a:cxn>
                  <a:cxn ang="0">
                    <a:pos x="5457" y="2622"/>
                  </a:cxn>
                  <a:cxn ang="0">
                    <a:pos x="3263" y="2085"/>
                  </a:cxn>
                  <a:cxn ang="0">
                    <a:pos x="3115" y="2420"/>
                  </a:cxn>
                  <a:cxn ang="0">
                    <a:pos x="2862" y="2578"/>
                  </a:cxn>
                  <a:cxn ang="0">
                    <a:pos x="1682" y="2738"/>
                  </a:cxn>
                  <a:cxn ang="0">
                    <a:pos x="1208" y="2739"/>
                  </a:cxn>
                  <a:cxn ang="0">
                    <a:pos x="954" y="2606"/>
                  </a:cxn>
                  <a:cxn ang="0">
                    <a:pos x="728" y="2303"/>
                  </a:cxn>
                  <a:cxn ang="0">
                    <a:pos x="504" y="937"/>
                  </a:cxn>
                  <a:cxn ang="0">
                    <a:pos x="320" y="728"/>
                  </a:cxn>
                  <a:cxn ang="0">
                    <a:pos x="0" y="493"/>
                  </a:cxn>
                  <a:cxn ang="0">
                    <a:pos x="15805" y="1979"/>
                  </a:cxn>
                  <a:cxn ang="0">
                    <a:pos x="15716" y="2093"/>
                  </a:cxn>
                  <a:cxn ang="0">
                    <a:pos x="15355" y="2064"/>
                  </a:cxn>
                  <a:cxn ang="0">
                    <a:pos x="14590" y="1994"/>
                  </a:cxn>
                  <a:cxn ang="0">
                    <a:pos x="12376" y="1529"/>
                  </a:cxn>
                  <a:cxn ang="0">
                    <a:pos x="11066" y="2953"/>
                  </a:cxn>
                  <a:cxn ang="0">
                    <a:pos x="11017" y="2709"/>
                  </a:cxn>
                  <a:cxn ang="0">
                    <a:pos x="11018" y="1948"/>
                  </a:cxn>
                  <a:cxn ang="0">
                    <a:pos x="6398" y="3094"/>
                  </a:cxn>
                  <a:cxn ang="0">
                    <a:pos x="6480" y="2792"/>
                  </a:cxn>
                  <a:cxn ang="0">
                    <a:pos x="6479" y="2171"/>
                  </a:cxn>
                  <a:cxn ang="0">
                    <a:pos x="2589" y="2054"/>
                  </a:cxn>
                  <a:cxn ang="0">
                    <a:pos x="2512" y="2140"/>
                  </a:cxn>
                  <a:cxn ang="0">
                    <a:pos x="1684" y="2267"/>
                  </a:cxn>
                  <a:cxn ang="0">
                    <a:pos x="1357" y="2281"/>
                  </a:cxn>
                  <a:cxn ang="0">
                    <a:pos x="1307" y="2205"/>
                  </a:cxn>
                </a:cxnLst>
                <a:rect l="0" t="0" r="r" b="b"/>
                <a:pathLst>
                  <a:path w="17010" h="3937">
                    <a:moveTo>
                      <a:pt x="0" y="493"/>
                    </a:moveTo>
                    <a:lnTo>
                      <a:pt x="1" y="483"/>
                    </a:lnTo>
                    <a:lnTo>
                      <a:pt x="5" y="460"/>
                    </a:lnTo>
                    <a:lnTo>
                      <a:pt x="10" y="444"/>
                    </a:lnTo>
                    <a:lnTo>
                      <a:pt x="14" y="426"/>
                    </a:lnTo>
                    <a:lnTo>
                      <a:pt x="20" y="406"/>
                    </a:lnTo>
                    <a:lnTo>
                      <a:pt x="28" y="386"/>
                    </a:lnTo>
                    <a:lnTo>
                      <a:pt x="37" y="366"/>
                    </a:lnTo>
                    <a:lnTo>
                      <a:pt x="48" y="347"/>
                    </a:lnTo>
                    <a:lnTo>
                      <a:pt x="54" y="338"/>
                    </a:lnTo>
                    <a:lnTo>
                      <a:pt x="62" y="330"/>
                    </a:lnTo>
                    <a:lnTo>
                      <a:pt x="68" y="321"/>
                    </a:lnTo>
                    <a:lnTo>
                      <a:pt x="77" y="313"/>
                    </a:lnTo>
                    <a:lnTo>
                      <a:pt x="84" y="306"/>
                    </a:lnTo>
                    <a:lnTo>
                      <a:pt x="94" y="300"/>
                    </a:lnTo>
                    <a:lnTo>
                      <a:pt x="103" y="294"/>
                    </a:lnTo>
                    <a:lnTo>
                      <a:pt x="113" y="289"/>
                    </a:lnTo>
                    <a:lnTo>
                      <a:pt x="123" y="285"/>
                    </a:lnTo>
                    <a:lnTo>
                      <a:pt x="135" y="282"/>
                    </a:lnTo>
                    <a:lnTo>
                      <a:pt x="147" y="281"/>
                    </a:lnTo>
                    <a:lnTo>
                      <a:pt x="159" y="280"/>
                    </a:lnTo>
                    <a:lnTo>
                      <a:pt x="212" y="278"/>
                    </a:lnTo>
                    <a:lnTo>
                      <a:pt x="311" y="272"/>
                    </a:lnTo>
                    <a:lnTo>
                      <a:pt x="453" y="263"/>
                    </a:lnTo>
                    <a:lnTo>
                      <a:pt x="627" y="252"/>
                    </a:lnTo>
                    <a:lnTo>
                      <a:pt x="829" y="238"/>
                    </a:lnTo>
                    <a:lnTo>
                      <a:pt x="1050" y="222"/>
                    </a:lnTo>
                    <a:lnTo>
                      <a:pt x="1284" y="206"/>
                    </a:lnTo>
                    <a:lnTo>
                      <a:pt x="1523" y="189"/>
                    </a:lnTo>
                    <a:lnTo>
                      <a:pt x="1761" y="172"/>
                    </a:lnTo>
                    <a:lnTo>
                      <a:pt x="1990" y="156"/>
                    </a:lnTo>
                    <a:lnTo>
                      <a:pt x="2203" y="141"/>
                    </a:lnTo>
                    <a:lnTo>
                      <a:pt x="2393" y="128"/>
                    </a:lnTo>
                    <a:lnTo>
                      <a:pt x="2554" y="116"/>
                    </a:lnTo>
                    <a:lnTo>
                      <a:pt x="2677" y="107"/>
                    </a:lnTo>
                    <a:lnTo>
                      <a:pt x="2756" y="101"/>
                    </a:lnTo>
                    <a:lnTo>
                      <a:pt x="2784" y="99"/>
                    </a:lnTo>
                    <a:lnTo>
                      <a:pt x="2829" y="102"/>
                    </a:lnTo>
                    <a:lnTo>
                      <a:pt x="2958" y="111"/>
                    </a:lnTo>
                    <a:lnTo>
                      <a:pt x="3160" y="123"/>
                    </a:lnTo>
                    <a:lnTo>
                      <a:pt x="3426" y="140"/>
                    </a:lnTo>
                    <a:lnTo>
                      <a:pt x="3746" y="161"/>
                    </a:lnTo>
                    <a:lnTo>
                      <a:pt x="4111" y="183"/>
                    </a:lnTo>
                    <a:lnTo>
                      <a:pt x="4510" y="206"/>
                    </a:lnTo>
                    <a:lnTo>
                      <a:pt x="4934" y="231"/>
                    </a:lnTo>
                    <a:lnTo>
                      <a:pt x="5373" y="255"/>
                    </a:lnTo>
                    <a:lnTo>
                      <a:pt x="5816" y="279"/>
                    </a:lnTo>
                    <a:lnTo>
                      <a:pt x="6255" y="300"/>
                    </a:lnTo>
                    <a:lnTo>
                      <a:pt x="6680" y="319"/>
                    </a:lnTo>
                    <a:lnTo>
                      <a:pt x="6883" y="328"/>
                    </a:lnTo>
                    <a:lnTo>
                      <a:pt x="7078" y="335"/>
                    </a:lnTo>
                    <a:lnTo>
                      <a:pt x="7266" y="341"/>
                    </a:lnTo>
                    <a:lnTo>
                      <a:pt x="7444" y="347"/>
                    </a:lnTo>
                    <a:lnTo>
                      <a:pt x="7611" y="350"/>
                    </a:lnTo>
                    <a:lnTo>
                      <a:pt x="7765" y="353"/>
                    </a:lnTo>
                    <a:lnTo>
                      <a:pt x="7906" y="354"/>
                    </a:lnTo>
                    <a:lnTo>
                      <a:pt x="8033" y="354"/>
                    </a:lnTo>
                    <a:lnTo>
                      <a:pt x="8161" y="352"/>
                    </a:lnTo>
                    <a:lnTo>
                      <a:pt x="8304" y="350"/>
                    </a:lnTo>
                    <a:lnTo>
                      <a:pt x="8465" y="346"/>
                    </a:lnTo>
                    <a:lnTo>
                      <a:pt x="8639" y="340"/>
                    </a:lnTo>
                    <a:lnTo>
                      <a:pt x="9025" y="326"/>
                    </a:lnTo>
                    <a:lnTo>
                      <a:pt x="9452" y="309"/>
                    </a:lnTo>
                    <a:lnTo>
                      <a:pt x="9910" y="287"/>
                    </a:lnTo>
                    <a:lnTo>
                      <a:pt x="10389" y="265"/>
                    </a:lnTo>
                    <a:lnTo>
                      <a:pt x="10877" y="240"/>
                    </a:lnTo>
                    <a:lnTo>
                      <a:pt x="11365" y="214"/>
                    </a:lnTo>
                    <a:lnTo>
                      <a:pt x="11840" y="188"/>
                    </a:lnTo>
                    <a:lnTo>
                      <a:pt x="12294" y="163"/>
                    </a:lnTo>
                    <a:lnTo>
                      <a:pt x="12715" y="138"/>
                    </a:lnTo>
                    <a:lnTo>
                      <a:pt x="13092" y="116"/>
                    </a:lnTo>
                    <a:lnTo>
                      <a:pt x="13417" y="95"/>
                    </a:lnTo>
                    <a:lnTo>
                      <a:pt x="13677" y="78"/>
                    </a:lnTo>
                    <a:lnTo>
                      <a:pt x="13779" y="70"/>
                    </a:lnTo>
                    <a:lnTo>
                      <a:pt x="13862" y="64"/>
                    </a:lnTo>
                    <a:lnTo>
                      <a:pt x="13923" y="59"/>
                    </a:lnTo>
                    <a:lnTo>
                      <a:pt x="13961" y="54"/>
                    </a:lnTo>
                    <a:lnTo>
                      <a:pt x="14058" y="41"/>
                    </a:lnTo>
                    <a:lnTo>
                      <a:pt x="14135" y="31"/>
                    </a:lnTo>
                    <a:lnTo>
                      <a:pt x="14196" y="21"/>
                    </a:lnTo>
                    <a:lnTo>
                      <a:pt x="14242" y="14"/>
                    </a:lnTo>
                    <a:lnTo>
                      <a:pt x="14275" y="7"/>
                    </a:lnTo>
                    <a:lnTo>
                      <a:pt x="14295" y="3"/>
                    </a:lnTo>
                    <a:lnTo>
                      <a:pt x="14306" y="0"/>
                    </a:lnTo>
                    <a:lnTo>
                      <a:pt x="14310" y="0"/>
                    </a:lnTo>
                    <a:lnTo>
                      <a:pt x="16831" y="91"/>
                    </a:lnTo>
                    <a:lnTo>
                      <a:pt x="16841" y="94"/>
                    </a:lnTo>
                    <a:lnTo>
                      <a:pt x="16864" y="102"/>
                    </a:lnTo>
                    <a:lnTo>
                      <a:pt x="16879" y="107"/>
                    </a:lnTo>
                    <a:lnTo>
                      <a:pt x="16896" y="115"/>
                    </a:lnTo>
                    <a:lnTo>
                      <a:pt x="16914" y="123"/>
                    </a:lnTo>
                    <a:lnTo>
                      <a:pt x="16932" y="134"/>
                    </a:lnTo>
                    <a:lnTo>
                      <a:pt x="16950" y="146"/>
                    </a:lnTo>
                    <a:lnTo>
                      <a:pt x="16966" y="159"/>
                    </a:lnTo>
                    <a:lnTo>
                      <a:pt x="16975" y="165"/>
                    </a:lnTo>
                    <a:lnTo>
                      <a:pt x="16981" y="172"/>
                    </a:lnTo>
                    <a:lnTo>
                      <a:pt x="16988" y="180"/>
                    </a:lnTo>
                    <a:lnTo>
                      <a:pt x="16994" y="188"/>
                    </a:lnTo>
                    <a:lnTo>
                      <a:pt x="16999" y="197"/>
                    </a:lnTo>
                    <a:lnTo>
                      <a:pt x="17004" y="205"/>
                    </a:lnTo>
                    <a:lnTo>
                      <a:pt x="17007" y="215"/>
                    </a:lnTo>
                    <a:lnTo>
                      <a:pt x="17009" y="224"/>
                    </a:lnTo>
                    <a:lnTo>
                      <a:pt x="17010" y="234"/>
                    </a:lnTo>
                    <a:lnTo>
                      <a:pt x="17010" y="244"/>
                    </a:lnTo>
                    <a:lnTo>
                      <a:pt x="17009" y="254"/>
                    </a:lnTo>
                    <a:lnTo>
                      <a:pt x="17006" y="266"/>
                    </a:lnTo>
                    <a:lnTo>
                      <a:pt x="16998" y="289"/>
                    </a:lnTo>
                    <a:lnTo>
                      <a:pt x="16988" y="317"/>
                    </a:lnTo>
                    <a:lnTo>
                      <a:pt x="16976" y="346"/>
                    </a:lnTo>
                    <a:lnTo>
                      <a:pt x="16963" y="378"/>
                    </a:lnTo>
                    <a:lnTo>
                      <a:pt x="16933" y="443"/>
                    </a:lnTo>
                    <a:lnTo>
                      <a:pt x="16902" y="510"/>
                    </a:lnTo>
                    <a:lnTo>
                      <a:pt x="16871" y="574"/>
                    </a:lnTo>
                    <a:lnTo>
                      <a:pt x="16842" y="631"/>
                    </a:lnTo>
                    <a:lnTo>
                      <a:pt x="16819" y="677"/>
                    </a:lnTo>
                    <a:lnTo>
                      <a:pt x="16804" y="706"/>
                    </a:lnTo>
                    <a:lnTo>
                      <a:pt x="16793" y="727"/>
                    </a:lnTo>
                    <a:lnTo>
                      <a:pt x="16782" y="746"/>
                    </a:lnTo>
                    <a:lnTo>
                      <a:pt x="16772" y="763"/>
                    </a:lnTo>
                    <a:lnTo>
                      <a:pt x="16761" y="778"/>
                    </a:lnTo>
                    <a:lnTo>
                      <a:pt x="16746" y="799"/>
                    </a:lnTo>
                    <a:lnTo>
                      <a:pt x="16740" y="807"/>
                    </a:lnTo>
                    <a:lnTo>
                      <a:pt x="16300" y="899"/>
                    </a:lnTo>
                    <a:lnTo>
                      <a:pt x="16235" y="2164"/>
                    </a:lnTo>
                    <a:lnTo>
                      <a:pt x="16230" y="2182"/>
                    </a:lnTo>
                    <a:lnTo>
                      <a:pt x="16215" y="2228"/>
                    </a:lnTo>
                    <a:lnTo>
                      <a:pt x="16202" y="2257"/>
                    </a:lnTo>
                    <a:lnTo>
                      <a:pt x="16186" y="2291"/>
                    </a:lnTo>
                    <a:lnTo>
                      <a:pt x="16178" y="2309"/>
                    </a:lnTo>
                    <a:lnTo>
                      <a:pt x="16167" y="2328"/>
                    </a:lnTo>
                    <a:lnTo>
                      <a:pt x="16155" y="2347"/>
                    </a:lnTo>
                    <a:lnTo>
                      <a:pt x="16144" y="2365"/>
                    </a:lnTo>
                    <a:lnTo>
                      <a:pt x="16130" y="2384"/>
                    </a:lnTo>
                    <a:lnTo>
                      <a:pt x="16115" y="2402"/>
                    </a:lnTo>
                    <a:lnTo>
                      <a:pt x="16099" y="2420"/>
                    </a:lnTo>
                    <a:lnTo>
                      <a:pt x="16082" y="2438"/>
                    </a:lnTo>
                    <a:lnTo>
                      <a:pt x="16064" y="2454"/>
                    </a:lnTo>
                    <a:lnTo>
                      <a:pt x="16045" y="2471"/>
                    </a:lnTo>
                    <a:lnTo>
                      <a:pt x="16024" y="2486"/>
                    </a:lnTo>
                    <a:lnTo>
                      <a:pt x="16002" y="2500"/>
                    </a:lnTo>
                    <a:lnTo>
                      <a:pt x="15979" y="2513"/>
                    </a:lnTo>
                    <a:lnTo>
                      <a:pt x="15953" y="2523"/>
                    </a:lnTo>
                    <a:lnTo>
                      <a:pt x="15928" y="2534"/>
                    </a:lnTo>
                    <a:lnTo>
                      <a:pt x="15900" y="2541"/>
                    </a:lnTo>
                    <a:lnTo>
                      <a:pt x="15870" y="2548"/>
                    </a:lnTo>
                    <a:lnTo>
                      <a:pt x="15839" y="2551"/>
                    </a:lnTo>
                    <a:lnTo>
                      <a:pt x="15808" y="2553"/>
                    </a:lnTo>
                    <a:lnTo>
                      <a:pt x="15774" y="2553"/>
                    </a:lnTo>
                    <a:lnTo>
                      <a:pt x="15697" y="2549"/>
                    </a:lnTo>
                    <a:lnTo>
                      <a:pt x="15607" y="2541"/>
                    </a:lnTo>
                    <a:lnTo>
                      <a:pt x="15507" y="2534"/>
                    </a:lnTo>
                    <a:lnTo>
                      <a:pt x="15398" y="2524"/>
                    </a:lnTo>
                    <a:lnTo>
                      <a:pt x="15285" y="2514"/>
                    </a:lnTo>
                    <a:lnTo>
                      <a:pt x="15168" y="2502"/>
                    </a:lnTo>
                    <a:lnTo>
                      <a:pt x="15050" y="2490"/>
                    </a:lnTo>
                    <a:lnTo>
                      <a:pt x="14934" y="2479"/>
                    </a:lnTo>
                    <a:lnTo>
                      <a:pt x="14822" y="2467"/>
                    </a:lnTo>
                    <a:lnTo>
                      <a:pt x="14718" y="2455"/>
                    </a:lnTo>
                    <a:lnTo>
                      <a:pt x="14622" y="2445"/>
                    </a:lnTo>
                    <a:lnTo>
                      <a:pt x="14539" y="2436"/>
                    </a:lnTo>
                    <a:lnTo>
                      <a:pt x="14469" y="2429"/>
                    </a:lnTo>
                    <a:lnTo>
                      <a:pt x="14417" y="2422"/>
                    </a:lnTo>
                    <a:lnTo>
                      <a:pt x="14384" y="2418"/>
                    </a:lnTo>
                    <a:lnTo>
                      <a:pt x="14372" y="2417"/>
                    </a:lnTo>
                    <a:lnTo>
                      <a:pt x="14362" y="2416"/>
                    </a:lnTo>
                    <a:lnTo>
                      <a:pt x="14334" y="2409"/>
                    </a:lnTo>
                    <a:lnTo>
                      <a:pt x="14315" y="2405"/>
                    </a:lnTo>
                    <a:lnTo>
                      <a:pt x="14293" y="2400"/>
                    </a:lnTo>
                    <a:lnTo>
                      <a:pt x="14268" y="2393"/>
                    </a:lnTo>
                    <a:lnTo>
                      <a:pt x="14242" y="2385"/>
                    </a:lnTo>
                    <a:lnTo>
                      <a:pt x="14215" y="2376"/>
                    </a:lnTo>
                    <a:lnTo>
                      <a:pt x="14187" y="2366"/>
                    </a:lnTo>
                    <a:lnTo>
                      <a:pt x="14159" y="2354"/>
                    </a:lnTo>
                    <a:lnTo>
                      <a:pt x="14132" y="2340"/>
                    </a:lnTo>
                    <a:lnTo>
                      <a:pt x="14118" y="2334"/>
                    </a:lnTo>
                    <a:lnTo>
                      <a:pt x="14106" y="2326"/>
                    </a:lnTo>
                    <a:lnTo>
                      <a:pt x="14093" y="2318"/>
                    </a:lnTo>
                    <a:lnTo>
                      <a:pt x="14080" y="2309"/>
                    </a:lnTo>
                    <a:lnTo>
                      <a:pt x="14068" y="2301"/>
                    </a:lnTo>
                    <a:lnTo>
                      <a:pt x="14058" y="2291"/>
                    </a:lnTo>
                    <a:lnTo>
                      <a:pt x="14047" y="2283"/>
                    </a:lnTo>
                    <a:lnTo>
                      <a:pt x="14038" y="2272"/>
                    </a:lnTo>
                    <a:lnTo>
                      <a:pt x="14019" y="2252"/>
                    </a:lnTo>
                    <a:lnTo>
                      <a:pt x="14003" y="2233"/>
                    </a:lnTo>
                    <a:lnTo>
                      <a:pt x="13989" y="2214"/>
                    </a:lnTo>
                    <a:lnTo>
                      <a:pt x="13976" y="2196"/>
                    </a:lnTo>
                    <a:lnTo>
                      <a:pt x="13964" y="2178"/>
                    </a:lnTo>
                    <a:lnTo>
                      <a:pt x="13955" y="2161"/>
                    </a:lnTo>
                    <a:lnTo>
                      <a:pt x="13945" y="2143"/>
                    </a:lnTo>
                    <a:lnTo>
                      <a:pt x="13938" y="2126"/>
                    </a:lnTo>
                    <a:lnTo>
                      <a:pt x="13932" y="2111"/>
                    </a:lnTo>
                    <a:lnTo>
                      <a:pt x="13927" y="2093"/>
                    </a:lnTo>
                    <a:lnTo>
                      <a:pt x="13923" y="2079"/>
                    </a:lnTo>
                    <a:lnTo>
                      <a:pt x="13921" y="2063"/>
                    </a:lnTo>
                    <a:lnTo>
                      <a:pt x="13918" y="2047"/>
                    </a:lnTo>
                    <a:lnTo>
                      <a:pt x="13918" y="2032"/>
                    </a:lnTo>
                    <a:lnTo>
                      <a:pt x="13918" y="2016"/>
                    </a:lnTo>
                    <a:lnTo>
                      <a:pt x="13919" y="2001"/>
                    </a:lnTo>
                    <a:lnTo>
                      <a:pt x="13927" y="1946"/>
                    </a:lnTo>
                    <a:lnTo>
                      <a:pt x="13932" y="1903"/>
                    </a:lnTo>
                    <a:lnTo>
                      <a:pt x="13937" y="1875"/>
                    </a:lnTo>
                    <a:lnTo>
                      <a:pt x="13938" y="1865"/>
                    </a:lnTo>
                    <a:lnTo>
                      <a:pt x="12265" y="1792"/>
                    </a:lnTo>
                    <a:lnTo>
                      <a:pt x="12247" y="3421"/>
                    </a:lnTo>
                    <a:lnTo>
                      <a:pt x="12247" y="3435"/>
                    </a:lnTo>
                    <a:lnTo>
                      <a:pt x="12245" y="3470"/>
                    </a:lnTo>
                    <a:lnTo>
                      <a:pt x="12243" y="3494"/>
                    </a:lnTo>
                    <a:lnTo>
                      <a:pt x="12240" y="3521"/>
                    </a:lnTo>
                    <a:lnTo>
                      <a:pt x="12236" y="3551"/>
                    </a:lnTo>
                    <a:lnTo>
                      <a:pt x="12230" y="3582"/>
                    </a:lnTo>
                    <a:lnTo>
                      <a:pt x="12223" y="3614"/>
                    </a:lnTo>
                    <a:lnTo>
                      <a:pt x="12214" y="3644"/>
                    </a:lnTo>
                    <a:lnTo>
                      <a:pt x="12209" y="3660"/>
                    </a:lnTo>
                    <a:lnTo>
                      <a:pt x="12204" y="3675"/>
                    </a:lnTo>
                    <a:lnTo>
                      <a:pt x="12197" y="3690"/>
                    </a:lnTo>
                    <a:lnTo>
                      <a:pt x="12190" y="3704"/>
                    </a:lnTo>
                    <a:lnTo>
                      <a:pt x="12182" y="3717"/>
                    </a:lnTo>
                    <a:lnTo>
                      <a:pt x="12175" y="3730"/>
                    </a:lnTo>
                    <a:lnTo>
                      <a:pt x="12165" y="3741"/>
                    </a:lnTo>
                    <a:lnTo>
                      <a:pt x="12157" y="3752"/>
                    </a:lnTo>
                    <a:lnTo>
                      <a:pt x="12146" y="3761"/>
                    </a:lnTo>
                    <a:lnTo>
                      <a:pt x="12136" y="3770"/>
                    </a:lnTo>
                    <a:lnTo>
                      <a:pt x="12124" y="3777"/>
                    </a:lnTo>
                    <a:lnTo>
                      <a:pt x="12111" y="3783"/>
                    </a:lnTo>
                    <a:lnTo>
                      <a:pt x="12086" y="3793"/>
                    </a:lnTo>
                    <a:lnTo>
                      <a:pt x="12059" y="3803"/>
                    </a:lnTo>
                    <a:lnTo>
                      <a:pt x="12032" y="3813"/>
                    </a:lnTo>
                    <a:lnTo>
                      <a:pt x="12005" y="3821"/>
                    </a:lnTo>
                    <a:lnTo>
                      <a:pt x="11976" y="3830"/>
                    </a:lnTo>
                    <a:lnTo>
                      <a:pt x="11948" y="3837"/>
                    </a:lnTo>
                    <a:lnTo>
                      <a:pt x="11921" y="3844"/>
                    </a:lnTo>
                    <a:lnTo>
                      <a:pt x="11892" y="3850"/>
                    </a:lnTo>
                    <a:lnTo>
                      <a:pt x="11864" y="3855"/>
                    </a:lnTo>
                    <a:lnTo>
                      <a:pt x="11837" y="3859"/>
                    </a:lnTo>
                    <a:lnTo>
                      <a:pt x="11810" y="3861"/>
                    </a:lnTo>
                    <a:lnTo>
                      <a:pt x="11784" y="3864"/>
                    </a:lnTo>
                    <a:lnTo>
                      <a:pt x="11758" y="3864"/>
                    </a:lnTo>
                    <a:lnTo>
                      <a:pt x="11733" y="3863"/>
                    </a:lnTo>
                    <a:lnTo>
                      <a:pt x="11709" y="3859"/>
                    </a:lnTo>
                    <a:lnTo>
                      <a:pt x="11687" y="3855"/>
                    </a:lnTo>
                    <a:lnTo>
                      <a:pt x="11666" y="3850"/>
                    </a:lnTo>
                    <a:lnTo>
                      <a:pt x="11645" y="3844"/>
                    </a:lnTo>
                    <a:lnTo>
                      <a:pt x="11627" y="3838"/>
                    </a:lnTo>
                    <a:lnTo>
                      <a:pt x="11610" y="3832"/>
                    </a:lnTo>
                    <a:lnTo>
                      <a:pt x="11594" y="3824"/>
                    </a:lnTo>
                    <a:lnTo>
                      <a:pt x="11581" y="3818"/>
                    </a:lnTo>
                    <a:lnTo>
                      <a:pt x="11568" y="3811"/>
                    </a:lnTo>
                    <a:lnTo>
                      <a:pt x="11557" y="3805"/>
                    </a:lnTo>
                    <a:lnTo>
                      <a:pt x="11538" y="3792"/>
                    </a:lnTo>
                    <a:lnTo>
                      <a:pt x="11525" y="3783"/>
                    </a:lnTo>
                    <a:lnTo>
                      <a:pt x="11518" y="3776"/>
                    </a:lnTo>
                    <a:lnTo>
                      <a:pt x="11515" y="3774"/>
                    </a:lnTo>
                    <a:lnTo>
                      <a:pt x="10774" y="3204"/>
                    </a:lnTo>
                    <a:lnTo>
                      <a:pt x="10768" y="3194"/>
                    </a:lnTo>
                    <a:lnTo>
                      <a:pt x="10755" y="3165"/>
                    </a:lnTo>
                    <a:lnTo>
                      <a:pt x="10746" y="3144"/>
                    </a:lnTo>
                    <a:lnTo>
                      <a:pt x="10735" y="3119"/>
                    </a:lnTo>
                    <a:lnTo>
                      <a:pt x="10724" y="3091"/>
                    </a:lnTo>
                    <a:lnTo>
                      <a:pt x="10712" y="3059"/>
                    </a:lnTo>
                    <a:lnTo>
                      <a:pt x="10700" y="3025"/>
                    </a:lnTo>
                    <a:lnTo>
                      <a:pt x="10689" y="2988"/>
                    </a:lnTo>
                    <a:lnTo>
                      <a:pt x="10677" y="2948"/>
                    </a:lnTo>
                    <a:lnTo>
                      <a:pt x="10666" y="2906"/>
                    </a:lnTo>
                    <a:lnTo>
                      <a:pt x="10657" y="2863"/>
                    </a:lnTo>
                    <a:lnTo>
                      <a:pt x="10649" y="2818"/>
                    </a:lnTo>
                    <a:lnTo>
                      <a:pt x="10645" y="2796"/>
                    </a:lnTo>
                    <a:lnTo>
                      <a:pt x="10642" y="2772"/>
                    </a:lnTo>
                    <a:lnTo>
                      <a:pt x="10640" y="2749"/>
                    </a:lnTo>
                    <a:lnTo>
                      <a:pt x="10638" y="2724"/>
                    </a:lnTo>
                    <a:lnTo>
                      <a:pt x="10634" y="2672"/>
                    </a:lnTo>
                    <a:lnTo>
                      <a:pt x="10632" y="2612"/>
                    </a:lnTo>
                    <a:lnTo>
                      <a:pt x="10630" y="2543"/>
                    </a:lnTo>
                    <a:lnTo>
                      <a:pt x="10629" y="2469"/>
                    </a:lnTo>
                    <a:lnTo>
                      <a:pt x="10628" y="2392"/>
                    </a:lnTo>
                    <a:lnTo>
                      <a:pt x="10627" y="2313"/>
                    </a:lnTo>
                    <a:lnTo>
                      <a:pt x="10627" y="2233"/>
                    </a:lnTo>
                    <a:lnTo>
                      <a:pt x="10627" y="2155"/>
                    </a:lnTo>
                    <a:lnTo>
                      <a:pt x="10627" y="2080"/>
                    </a:lnTo>
                    <a:lnTo>
                      <a:pt x="10627" y="2008"/>
                    </a:lnTo>
                    <a:lnTo>
                      <a:pt x="10627" y="1945"/>
                    </a:lnTo>
                    <a:lnTo>
                      <a:pt x="10628" y="1887"/>
                    </a:lnTo>
                    <a:lnTo>
                      <a:pt x="10628" y="1840"/>
                    </a:lnTo>
                    <a:lnTo>
                      <a:pt x="10628" y="1805"/>
                    </a:lnTo>
                    <a:lnTo>
                      <a:pt x="10629" y="1783"/>
                    </a:lnTo>
                    <a:lnTo>
                      <a:pt x="10629" y="1774"/>
                    </a:lnTo>
                    <a:lnTo>
                      <a:pt x="6840" y="1774"/>
                    </a:lnTo>
                    <a:lnTo>
                      <a:pt x="6840" y="2797"/>
                    </a:lnTo>
                    <a:lnTo>
                      <a:pt x="6840" y="2812"/>
                    </a:lnTo>
                    <a:lnTo>
                      <a:pt x="6837" y="2851"/>
                    </a:lnTo>
                    <a:lnTo>
                      <a:pt x="6835" y="2877"/>
                    </a:lnTo>
                    <a:lnTo>
                      <a:pt x="6832" y="2908"/>
                    </a:lnTo>
                    <a:lnTo>
                      <a:pt x="6826" y="2943"/>
                    </a:lnTo>
                    <a:lnTo>
                      <a:pt x="6821" y="2981"/>
                    </a:lnTo>
                    <a:lnTo>
                      <a:pt x="6814" y="3019"/>
                    </a:lnTo>
                    <a:lnTo>
                      <a:pt x="6805" y="3059"/>
                    </a:lnTo>
                    <a:lnTo>
                      <a:pt x="6795" y="3100"/>
                    </a:lnTo>
                    <a:lnTo>
                      <a:pt x="6783" y="3140"/>
                    </a:lnTo>
                    <a:lnTo>
                      <a:pt x="6776" y="3160"/>
                    </a:lnTo>
                    <a:lnTo>
                      <a:pt x="6769" y="3180"/>
                    </a:lnTo>
                    <a:lnTo>
                      <a:pt x="6761" y="3199"/>
                    </a:lnTo>
                    <a:lnTo>
                      <a:pt x="6753" y="3218"/>
                    </a:lnTo>
                    <a:lnTo>
                      <a:pt x="6744" y="3236"/>
                    </a:lnTo>
                    <a:lnTo>
                      <a:pt x="6735" y="3253"/>
                    </a:lnTo>
                    <a:lnTo>
                      <a:pt x="6724" y="3270"/>
                    </a:lnTo>
                    <a:lnTo>
                      <a:pt x="6714" y="3286"/>
                    </a:lnTo>
                    <a:lnTo>
                      <a:pt x="6688" y="3319"/>
                    </a:lnTo>
                    <a:lnTo>
                      <a:pt x="6654" y="3358"/>
                    </a:lnTo>
                    <a:lnTo>
                      <a:pt x="6615" y="3402"/>
                    </a:lnTo>
                    <a:lnTo>
                      <a:pt x="6571" y="3449"/>
                    </a:lnTo>
                    <a:lnTo>
                      <a:pt x="6523" y="3499"/>
                    </a:lnTo>
                    <a:lnTo>
                      <a:pt x="6473" y="3549"/>
                    </a:lnTo>
                    <a:lnTo>
                      <a:pt x="6422" y="3600"/>
                    </a:lnTo>
                    <a:lnTo>
                      <a:pt x="6371" y="3650"/>
                    </a:lnTo>
                    <a:lnTo>
                      <a:pt x="6275" y="3743"/>
                    </a:lnTo>
                    <a:lnTo>
                      <a:pt x="6194" y="3820"/>
                    </a:lnTo>
                    <a:lnTo>
                      <a:pt x="6137" y="3872"/>
                    </a:lnTo>
                    <a:lnTo>
                      <a:pt x="6117" y="3891"/>
                    </a:lnTo>
                    <a:lnTo>
                      <a:pt x="6112" y="3893"/>
                    </a:lnTo>
                    <a:lnTo>
                      <a:pt x="6098" y="3899"/>
                    </a:lnTo>
                    <a:lnTo>
                      <a:pt x="6075" y="3906"/>
                    </a:lnTo>
                    <a:lnTo>
                      <a:pt x="6045" y="3915"/>
                    </a:lnTo>
                    <a:lnTo>
                      <a:pt x="6027" y="3919"/>
                    </a:lnTo>
                    <a:lnTo>
                      <a:pt x="6008" y="3923"/>
                    </a:lnTo>
                    <a:lnTo>
                      <a:pt x="5986" y="3926"/>
                    </a:lnTo>
                    <a:lnTo>
                      <a:pt x="5964" y="3930"/>
                    </a:lnTo>
                    <a:lnTo>
                      <a:pt x="5941" y="3933"/>
                    </a:lnTo>
                    <a:lnTo>
                      <a:pt x="5916" y="3935"/>
                    </a:lnTo>
                    <a:lnTo>
                      <a:pt x="5891" y="3937"/>
                    </a:lnTo>
                    <a:lnTo>
                      <a:pt x="5864" y="3937"/>
                    </a:lnTo>
                    <a:lnTo>
                      <a:pt x="5811" y="3936"/>
                    </a:lnTo>
                    <a:lnTo>
                      <a:pt x="5763" y="3933"/>
                    </a:lnTo>
                    <a:lnTo>
                      <a:pt x="5721" y="3928"/>
                    </a:lnTo>
                    <a:lnTo>
                      <a:pt x="5683" y="3923"/>
                    </a:lnTo>
                    <a:lnTo>
                      <a:pt x="5653" y="3919"/>
                    </a:lnTo>
                    <a:lnTo>
                      <a:pt x="5630" y="3914"/>
                    </a:lnTo>
                    <a:lnTo>
                      <a:pt x="5615" y="3911"/>
                    </a:lnTo>
                    <a:lnTo>
                      <a:pt x="5611" y="3909"/>
                    </a:lnTo>
                    <a:lnTo>
                      <a:pt x="5604" y="3902"/>
                    </a:lnTo>
                    <a:lnTo>
                      <a:pt x="5587" y="3880"/>
                    </a:lnTo>
                    <a:lnTo>
                      <a:pt x="5575" y="3865"/>
                    </a:lnTo>
                    <a:lnTo>
                      <a:pt x="5562" y="3846"/>
                    </a:lnTo>
                    <a:lnTo>
                      <a:pt x="5548" y="3824"/>
                    </a:lnTo>
                    <a:lnTo>
                      <a:pt x="5534" y="3800"/>
                    </a:lnTo>
                    <a:lnTo>
                      <a:pt x="5520" y="3774"/>
                    </a:lnTo>
                    <a:lnTo>
                      <a:pt x="5506" y="3746"/>
                    </a:lnTo>
                    <a:lnTo>
                      <a:pt x="5492" y="3716"/>
                    </a:lnTo>
                    <a:lnTo>
                      <a:pt x="5481" y="3685"/>
                    </a:lnTo>
                    <a:lnTo>
                      <a:pt x="5476" y="3669"/>
                    </a:lnTo>
                    <a:lnTo>
                      <a:pt x="5471" y="3652"/>
                    </a:lnTo>
                    <a:lnTo>
                      <a:pt x="5467" y="3635"/>
                    </a:lnTo>
                    <a:lnTo>
                      <a:pt x="5463" y="3618"/>
                    </a:lnTo>
                    <a:lnTo>
                      <a:pt x="5461" y="3601"/>
                    </a:lnTo>
                    <a:lnTo>
                      <a:pt x="5459" y="3584"/>
                    </a:lnTo>
                    <a:lnTo>
                      <a:pt x="5457" y="3566"/>
                    </a:lnTo>
                    <a:lnTo>
                      <a:pt x="5457" y="3548"/>
                    </a:lnTo>
                    <a:lnTo>
                      <a:pt x="5457" y="3498"/>
                    </a:lnTo>
                    <a:lnTo>
                      <a:pt x="5457" y="3420"/>
                    </a:lnTo>
                    <a:lnTo>
                      <a:pt x="5457" y="3320"/>
                    </a:lnTo>
                    <a:lnTo>
                      <a:pt x="5457" y="3201"/>
                    </a:lnTo>
                    <a:lnTo>
                      <a:pt x="5457" y="3067"/>
                    </a:lnTo>
                    <a:lnTo>
                      <a:pt x="5457" y="2923"/>
                    </a:lnTo>
                    <a:lnTo>
                      <a:pt x="5457" y="2773"/>
                    </a:lnTo>
                    <a:lnTo>
                      <a:pt x="5457" y="2622"/>
                    </a:lnTo>
                    <a:lnTo>
                      <a:pt x="5457" y="2472"/>
                    </a:lnTo>
                    <a:lnTo>
                      <a:pt x="5457" y="2329"/>
                    </a:lnTo>
                    <a:lnTo>
                      <a:pt x="5457" y="2197"/>
                    </a:lnTo>
                    <a:lnTo>
                      <a:pt x="5457" y="2079"/>
                    </a:lnTo>
                    <a:lnTo>
                      <a:pt x="5457" y="1980"/>
                    </a:lnTo>
                    <a:lnTo>
                      <a:pt x="5457" y="1903"/>
                    </a:lnTo>
                    <a:lnTo>
                      <a:pt x="5457" y="1855"/>
                    </a:lnTo>
                    <a:lnTo>
                      <a:pt x="5457" y="1838"/>
                    </a:lnTo>
                    <a:lnTo>
                      <a:pt x="3278" y="2009"/>
                    </a:lnTo>
                    <a:lnTo>
                      <a:pt x="3274" y="2031"/>
                    </a:lnTo>
                    <a:lnTo>
                      <a:pt x="3263" y="2085"/>
                    </a:lnTo>
                    <a:lnTo>
                      <a:pt x="3252" y="2121"/>
                    </a:lnTo>
                    <a:lnTo>
                      <a:pt x="3240" y="2163"/>
                    </a:lnTo>
                    <a:lnTo>
                      <a:pt x="3226" y="2208"/>
                    </a:lnTo>
                    <a:lnTo>
                      <a:pt x="3206" y="2255"/>
                    </a:lnTo>
                    <a:lnTo>
                      <a:pt x="3197" y="2280"/>
                    </a:lnTo>
                    <a:lnTo>
                      <a:pt x="3185" y="2304"/>
                    </a:lnTo>
                    <a:lnTo>
                      <a:pt x="3173" y="2328"/>
                    </a:lnTo>
                    <a:lnTo>
                      <a:pt x="3160" y="2352"/>
                    </a:lnTo>
                    <a:lnTo>
                      <a:pt x="3146" y="2375"/>
                    </a:lnTo>
                    <a:lnTo>
                      <a:pt x="3131" y="2398"/>
                    </a:lnTo>
                    <a:lnTo>
                      <a:pt x="3115" y="2420"/>
                    </a:lnTo>
                    <a:lnTo>
                      <a:pt x="3099" y="2441"/>
                    </a:lnTo>
                    <a:lnTo>
                      <a:pt x="3081" y="2462"/>
                    </a:lnTo>
                    <a:lnTo>
                      <a:pt x="3062" y="2481"/>
                    </a:lnTo>
                    <a:lnTo>
                      <a:pt x="3042" y="2499"/>
                    </a:lnTo>
                    <a:lnTo>
                      <a:pt x="3021" y="2515"/>
                    </a:lnTo>
                    <a:lnTo>
                      <a:pt x="2999" y="2530"/>
                    </a:lnTo>
                    <a:lnTo>
                      <a:pt x="2976" y="2542"/>
                    </a:lnTo>
                    <a:lnTo>
                      <a:pt x="2951" y="2553"/>
                    </a:lnTo>
                    <a:lnTo>
                      <a:pt x="2926" y="2562"/>
                    </a:lnTo>
                    <a:lnTo>
                      <a:pt x="2896" y="2570"/>
                    </a:lnTo>
                    <a:lnTo>
                      <a:pt x="2862" y="2578"/>
                    </a:lnTo>
                    <a:lnTo>
                      <a:pt x="2823" y="2586"/>
                    </a:lnTo>
                    <a:lnTo>
                      <a:pt x="2778" y="2595"/>
                    </a:lnTo>
                    <a:lnTo>
                      <a:pt x="2679" y="2612"/>
                    </a:lnTo>
                    <a:lnTo>
                      <a:pt x="2565" y="2629"/>
                    </a:lnTo>
                    <a:lnTo>
                      <a:pt x="2442" y="2647"/>
                    </a:lnTo>
                    <a:lnTo>
                      <a:pt x="2313" y="2664"/>
                    </a:lnTo>
                    <a:lnTo>
                      <a:pt x="2180" y="2681"/>
                    </a:lnTo>
                    <a:lnTo>
                      <a:pt x="2048" y="2697"/>
                    </a:lnTo>
                    <a:lnTo>
                      <a:pt x="1918" y="2712"/>
                    </a:lnTo>
                    <a:lnTo>
                      <a:pt x="1795" y="2725"/>
                    </a:lnTo>
                    <a:lnTo>
                      <a:pt x="1682" y="2738"/>
                    </a:lnTo>
                    <a:lnTo>
                      <a:pt x="1582" y="2749"/>
                    </a:lnTo>
                    <a:lnTo>
                      <a:pt x="1498" y="2757"/>
                    </a:lnTo>
                    <a:lnTo>
                      <a:pt x="1434" y="2765"/>
                    </a:lnTo>
                    <a:lnTo>
                      <a:pt x="1394" y="2769"/>
                    </a:lnTo>
                    <a:lnTo>
                      <a:pt x="1379" y="2770"/>
                    </a:lnTo>
                    <a:lnTo>
                      <a:pt x="1366" y="2769"/>
                    </a:lnTo>
                    <a:lnTo>
                      <a:pt x="1330" y="2766"/>
                    </a:lnTo>
                    <a:lnTo>
                      <a:pt x="1304" y="2762"/>
                    </a:lnTo>
                    <a:lnTo>
                      <a:pt x="1276" y="2756"/>
                    </a:lnTo>
                    <a:lnTo>
                      <a:pt x="1243" y="2749"/>
                    </a:lnTo>
                    <a:lnTo>
                      <a:pt x="1208" y="2739"/>
                    </a:lnTo>
                    <a:lnTo>
                      <a:pt x="1171" y="2728"/>
                    </a:lnTo>
                    <a:lnTo>
                      <a:pt x="1131" y="2713"/>
                    </a:lnTo>
                    <a:lnTo>
                      <a:pt x="1111" y="2704"/>
                    </a:lnTo>
                    <a:lnTo>
                      <a:pt x="1091" y="2696"/>
                    </a:lnTo>
                    <a:lnTo>
                      <a:pt x="1072" y="2685"/>
                    </a:lnTo>
                    <a:lnTo>
                      <a:pt x="1051" y="2674"/>
                    </a:lnTo>
                    <a:lnTo>
                      <a:pt x="1031" y="2663"/>
                    </a:lnTo>
                    <a:lnTo>
                      <a:pt x="1011" y="2650"/>
                    </a:lnTo>
                    <a:lnTo>
                      <a:pt x="992" y="2636"/>
                    </a:lnTo>
                    <a:lnTo>
                      <a:pt x="973" y="2622"/>
                    </a:lnTo>
                    <a:lnTo>
                      <a:pt x="954" y="2606"/>
                    </a:lnTo>
                    <a:lnTo>
                      <a:pt x="936" y="2589"/>
                    </a:lnTo>
                    <a:lnTo>
                      <a:pt x="917" y="2572"/>
                    </a:lnTo>
                    <a:lnTo>
                      <a:pt x="900" y="2553"/>
                    </a:lnTo>
                    <a:lnTo>
                      <a:pt x="868" y="2515"/>
                    </a:lnTo>
                    <a:lnTo>
                      <a:pt x="839" y="2479"/>
                    </a:lnTo>
                    <a:lnTo>
                      <a:pt x="813" y="2443"/>
                    </a:lnTo>
                    <a:lnTo>
                      <a:pt x="791" y="2412"/>
                    </a:lnTo>
                    <a:lnTo>
                      <a:pt x="772" y="2381"/>
                    </a:lnTo>
                    <a:lnTo>
                      <a:pt x="755" y="2353"/>
                    </a:lnTo>
                    <a:lnTo>
                      <a:pt x="740" y="2326"/>
                    </a:lnTo>
                    <a:lnTo>
                      <a:pt x="728" y="2303"/>
                    </a:lnTo>
                    <a:lnTo>
                      <a:pt x="719" y="2282"/>
                    </a:lnTo>
                    <a:lnTo>
                      <a:pt x="710" y="2263"/>
                    </a:lnTo>
                    <a:lnTo>
                      <a:pt x="704" y="2247"/>
                    </a:lnTo>
                    <a:lnTo>
                      <a:pt x="700" y="2234"/>
                    </a:lnTo>
                    <a:lnTo>
                      <a:pt x="693" y="2215"/>
                    </a:lnTo>
                    <a:lnTo>
                      <a:pt x="692" y="2209"/>
                    </a:lnTo>
                    <a:lnTo>
                      <a:pt x="689" y="2085"/>
                    </a:lnTo>
                    <a:lnTo>
                      <a:pt x="830" y="1948"/>
                    </a:lnTo>
                    <a:lnTo>
                      <a:pt x="768" y="1021"/>
                    </a:lnTo>
                    <a:lnTo>
                      <a:pt x="511" y="943"/>
                    </a:lnTo>
                    <a:lnTo>
                      <a:pt x="504" y="937"/>
                    </a:lnTo>
                    <a:lnTo>
                      <a:pt x="485" y="921"/>
                    </a:lnTo>
                    <a:lnTo>
                      <a:pt x="458" y="897"/>
                    </a:lnTo>
                    <a:lnTo>
                      <a:pt x="425" y="866"/>
                    </a:lnTo>
                    <a:lnTo>
                      <a:pt x="408" y="848"/>
                    </a:lnTo>
                    <a:lnTo>
                      <a:pt x="391" y="830"/>
                    </a:lnTo>
                    <a:lnTo>
                      <a:pt x="374" y="810"/>
                    </a:lnTo>
                    <a:lnTo>
                      <a:pt x="358" y="789"/>
                    </a:lnTo>
                    <a:lnTo>
                      <a:pt x="344" y="769"/>
                    </a:lnTo>
                    <a:lnTo>
                      <a:pt x="332" y="749"/>
                    </a:lnTo>
                    <a:lnTo>
                      <a:pt x="325" y="738"/>
                    </a:lnTo>
                    <a:lnTo>
                      <a:pt x="320" y="728"/>
                    </a:lnTo>
                    <a:lnTo>
                      <a:pt x="316" y="717"/>
                    </a:lnTo>
                    <a:lnTo>
                      <a:pt x="313" y="707"/>
                    </a:lnTo>
                    <a:lnTo>
                      <a:pt x="301" y="669"/>
                    </a:lnTo>
                    <a:lnTo>
                      <a:pt x="291" y="636"/>
                    </a:lnTo>
                    <a:lnTo>
                      <a:pt x="285" y="608"/>
                    </a:lnTo>
                    <a:lnTo>
                      <a:pt x="281" y="585"/>
                    </a:lnTo>
                    <a:lnTo>
                      <a:pt x="279" y="567"/>
                    </a:lnTo>
                    <a:lnTo>
                      <a:pt x="276" y="554"/>
                    </a:lnTo>
                    <a:lnTo>
                      <a:pt x="276" y="547"/>
                    </a:lnTo>
                    <a:lnTo>
                      <a:pt x="276" y="545"/>
                    </a:lnTo>
                    <a:lnTo>
                      <a:pt x="0" y="493"/>
                    </a:lnTo>
                    <a:close/>
                    <a:moveTo>
                      <a:pt x="1208" y="1116"/>
                    </a:moveTo>
                    <a:lnTo>
                      <a:pt x="1894" y="1205"/>
                    </a:lnTo>
                    <a:lnTo>
                      <a:pt x="2601" y="1652"/>
                    </a:lnTo>
                    <a:lnTo>
                      <a:pt x="2595" y="1817"/>
                    </a:lnTo>
                    <a:lnTo>
                      <a:pt x="1276" y="1914"/>
                    </a:lnTo>
                    <a:lnTo>
                      <a:pt x="1208" y="1116"/>
                    </a:lnTo>
                    <a:close/>
                    <a:moveTo>
                      <a:pt x="14533" y="1838"/>
                    </a:moveTo>
                    <a:lnTo>
                      <a:pt x="15819" y="1936"/>
                    </a:lnTo>
                    <a:lnTo>
                      <a:pt x="15817" y="1945"/>
                    </a:lnTo>
                    <a:lnTo>
                      <a:pt x="15811" y="1965"/>
                    </a:lnTo>
                    <a:lnTo>
                      <a:pt x="15805" y="1979"/>
                    </a:lnTo>
                    <a:lnTo>
                      <a:pt x="15800" y="1995"/>
                    </a:lnTo>
                    <a:lnTo>
                      <a:pt x="15793" y="2011"/>
                    </a:lnTo>
                    <a:lnTo>
                      <a:pt x="15783" y="2026"/>
                    </a:lnTo>
                    <a:lnTo>
                      <a:pt x="15774" y="2042"/>
                    </a:lnTo>
                    <a:lnTo>
                      <a:pt x="15761" y="2058"/>
                    </a:lnTo>
                    <a:lnTo>
                      <a:pt x="15754" y="2066"/>
                    </a:lnTo>
                    <a:lnTo>
                      <a:pt x="15748" y="2072"/>
                    </a:lnTo>
                    <a:lnTo>
                      <a:pt x="15741" y="2079"/>
                    </a:lnTo>
                    <a:lnTo>
                      <a:pt x="15733" y="2084"/>
                    </a:lnTo>
                    <a:lnTo>
                      <a:pt x="15725" y="2089"/>
                    </a:lnTo>
                    <a:lnTo>
                      <a:pt x="15716" y="2093"/>
                    </a:lnTo>
                    <a:lnTo>
                      <a:pt x="15708" y="2097"/>
                    </a:lnTo>
                    <a:lnTo>
                      <a:pt x="15698" y="2099"/>
                    </a:lnTo>
                    <a:lnTo>
                      <a:pt x="15689" y="2101"/>
                    </a:lnTo>
                    <a:lnTo>
                      <a:pt x="15678" y="2101"/>
                    </a:lnTo>
                    <a:lnTo>
                      <a:pt x="15667" y="2101"/>
                    </a:lnTo>
                    <a:lnTo>
                      <a:pt x="15657" y="2099"/>
                    </a:lnTo>
                    <a:lnTo>
                      <a:pt x="15624" y="2093"/>
                    </a:lnTo>
                    <a:lnTo>
                      <a:pt x="15576" y="2087"/>
                    </a:lnTo>
                    <a:lnTo>
                      <a:pt x="15512" y="2080"/>
                    </a:lnTo>
                    <a:lnTo>
                      <a:pt x="15438" y="2072"/>
                    </a:lnTo>
                    <a:lnTo>
                      <a:pt x="15355" y="2064"/>
                    </a:lnTo>
                    <a:lnTo>
                      <a:pt x="15265" y="2055"/>
                    </a:lnTo>
                    <a:lnTo>
                      <a:pt x="15172" y="2046"/>
                    </a:lnTo>
                    <a:lnTo>
                      <a:pt x="15077" y="2037"/>
                    </a:lnTo>
                    <a:lnTo>
                      <a:pt x="14984" y="2029"/>
                    </a:lnTo>
                    <a:lnTo>
                      <a:pt x="14895" y="2020"/>
                    </a:lnTo>
                    <a:lnTo>
                      <a:pt x="14813" y="2013"/>
                    </a:lnTo>
                    <a:lnTo>
                      <a:pt x="14739" y="2006"/>
                    </a:lnTo>
                    <a:lnTo>
                      <a:pt x="14678" y="2001"/>
                    </a:lnTo>
                    <a:lnTo>
                      <a:pt x="14631" y="1997"/>
                    </a:lnTo>
                    <a:lnTo>
                      <a:pt x="14601" y="1994"/>
                    </a:lnTo>
                    <a:lnTo>
                      <a:pt x="14590" y="1994"/>
                    </a:lnTo>
                    <a:lnTo>
                      <a:pt x="14533" y="1838"/>
                    </a:lnTo>
                    <a:close/>
                    <a:moveTo>
                      <a:pt x="14557" y="1651"/>
                    </a:moveTo>
                    <a:lnTo>
                      <a:pt x="15811" y="1733"/>
                    </a:lnTo>
                    <a:lnTo>
                      <a:pt x="15860" y="1007"/>
                    </a:lnTo>
                    <a:lnTo>
                      <a:pt x="15192" y="1081"/>
                    </a:lnTo>
                    <a:lnTo>
                      <a:pt x="14549" y="1504"/>
                    </a:lnTo>
                    <a:lnTo>
                      <a:pt x="14557" y="1651"/>
                    </a:lnTo>
                    <a:close/>
                    <a:moveTo>
                      <a:pt x="12376" y="1529"/>
                    </a:moveTo>
                    <a:lnTo>
                      <a:pt x="13914" y="1627"/>
                    </a:lnTo>
                    <a:lnTo>
                      <a:pt x="13947" y="1277"/>
                    </a:lnTo>
                    <a:lnTo>
                      <a:pt x="12376" y="1529"/>
                    </a:lnTo>
                    <a:close/>
                    <a:moveTo>
                      <a:pt x="11017" y="1773"/>
                    </a:moveTo>
                    <a:lnTo>
                      <a:pt x="11815" y="1773"/>
                    </a:lnTo>
                    <a:lnTo>
                      <a:pt x="11799" y="3516"/>
                    </a:lnTo>
                    <a:lnTo>
                      <a:pt x="11147" y="3092"/>
                    </a:lnTo>
                    <a:lnTo>
                      <a:pt x="11142" y="3085"/>
                    </a:lnTo>
                    <a:lnTo>
                      <a:pt x="11126" y="3063"/>
                    </a:lnTo>
                    <a:lnTo>
                      <a:pt x="11115" y="3047"/>
                    </a:lnTo>
                    <a:lnTo>
                      <a:pt x="11103" y="3027"/>
                    </a:lnTo>
                    <a:lnTo>
                      <a:pt x="11092" y="3005"/>
                    </a:lnTo>
                    <a:lnTo>
                      <a:pt x="11079" y="2981"/>
                    </a:lnTo>
                    <a:lnTo>
                      <a:pt x="11066" y="2953"/>
                    </a:lnTo>
                    <a:lnTo>
                      <a:pt x="11054" y="2924"/>
                    </a:lnTo>
                    <a:lnTo>
                      <a:pt x="11044" y="2892"/>
                    </a:lnTo>
                    <a:lnTo>
                      <a:pt x="11034" y="2859"/>
                    </a:lnTo>
                    <a:lnTo>
                      <a:pt x="11030" y="2841"/>
                    </a:lnTo>
                    <a:lnTo>
                      <a:pt x="11026" y="2823"/>
                    </a:lnTo>
                    <a:lnTo>
                      <a:pt x="11022" y="2805"/>
                    </a:lnTo>
                    <a:lnTo>
                      <a:pt x="11020" y="2787"/>
                    </a:lnTo>
                    <a:lnTo>
                      <a:pt x="11018" y="2768"/>
                    </a:lnTo>
                    <a:lnTo>
                      <a:pt x="11017" y="2749"/>
                    </a:lnTo>
                    <a:lnTo>
                      <a:pt x="11016" y="2730"/>
                    </a:lnTo>
                    <a:lnTo>
                      <a:pt x="11017" y="2709"/>
                    </a:lnTo>
                    <a:lnTo>
                      <a:pt x="11018" y="2665"/>
                    </a:lnTo>
                    <a:lnTo>
                      <a:pt x="11019" y="2608"/>
                    </a:lnTo>
                    <a:lnTo>
                      <a:pt x="11019" y="2545"/>
                    </a:lnTo>
                    <a:lnTo>
                      <a:pt x="11020" y="2474"/>
                    </a:lnTo>
                    <a:lnTo>
                      <a:pt x="11020" y="2399"/>
                    </a:lnTo>
                    <a:lnTo>
                      <a:pt x="11020" y="2320"/>
                    </a:lnTo>
                    <a:lnTo>
                      <a:pt x="11020" y="2241"/>
                    </a:lnTo>
                    <a:lnTo>
                      <a:pt x="11020" y="2162"/>
                    </a:lnTo>
                    <a:lnTo>
                      <a:pt x="11019" y="2086"/>
                    </a:lnTo>
                    <a:lnTo>
                      <a:pt x="11019" y="2014"/>
                    </a:lnTo>
                    <a:lnTo>
                      <a:pt x="11018" y="1948"/>
                    </a:lnTo>
                    <a:lnTo>
                      <a:pt x="11018" y="1889"/>
                    </a:lnTo>
                    <a:lnTo>
                      <a:pt x="11017" y="1841"/>
                    </a:lnTo>
                    <a:lnTo>
                      <a:pt x="11017" y="1805"/>
                    </a:lnTo>
                    <a:lnTo>
                      <a:pt x="11017" y="1782"/>
                    </a:lnTo>
                    <a:lnTo>
                      <a:pt x="11017" y="1773"/>
                    </a:lnTo>
                    <a:close/>
                    <a:moveTo>
                      <a:pt x="6481" y="1773"/>
                    </a:moveTo>
                    <a:lnTo>
                      <a:pt x="5876" y="1773"/>
                    </a:lnTo>
                    <a:lnTo>
                      <a:pt x="5888" y="3559"/>
                    </a:lnTo>
                    <a:lnTo>
                      <a:pt x="6382" y="3125"/>
                    </a:lnTo>
                    <a:lnTo>
                      <a:pt x="6386" y="3117"/>
                    </a:lnTo>
                    <a:lnTo>
                      <a:pt x="6398" y="3094"/>
                    </a:lnTo>
                    <a:lnTo>
                      <a:pt x="6406" y="3077"/>
                    </a:lnTo>
                    <a:lnTo>
                      <a:pt x="6415" y="3058"/>
                    </a:lnTo>
                    <a:lnTo>
                      <a:pt x="6424" y="3036"/>
                    </a:lnTo>
                    <a:lnTo>
                      <a:pt x="6434" y="3010"/>
                    </a:lnTo>
                    <a:lnTo>
                      <a:pt x="6443" y="2983"/>
                    </a:lnTo>
                    <a:lnTo>
                      <a:pt x="6452" y="2952"/>
                    </a:lnTo>
                    <a:lnTo>
                      <a:pt x="6461" y="2920"/>
                    </a:lnTo>
                    <a:lnTo>
                      <a:pt x="6468" y="2886"/>
                    </a:lnTo>
                    <a:lnTo>
                      <a:pt x="6473" y="2850"/>
                    </a:lnTo>
                    <a:lnTo>
                      <a:pt x="6479" y="2812"/>
                    </a:lnTo>
                    <a:lnTo>
                      <a:pt x="6480" y="2792"/>
                    </a:lnTo>
                    <a:lnTo>
                      <a:pt x="6481" y="2773"/>
                    </a:lnTo>
                    <a:lnTo>
                      <a:pt x="6481" y="2753"/>
                    </a:lnTo>
                    <a:lnTo>
                      <a:pt x="6481" y="2733"/>
                    </a:lnTo>
                    <a:lnTo>
                      <a:pt x="6480" y="2686"/>
                    </a:lnTo>
                    <a:lnTo>
                      <a:pt x="6479" y="2630"/>
                    </a:lnTo>
                    <a:lnTo>
                      <a:pt x="6479" y="2564"/>
                    </a:lnTo>
                    <a:lnTo>
                      <a:pt x="6478" y="2491"/>
                    </a:lnTo>
                    <a:lnTo>
                      <a:pt x="6478" y="2414"/>
                    </a:lnTo>
                    <a:lnTo>
                      <a:pt x="6478" y="2334"/>
                    </a:lnTo>
                    <a:lnTo>
                      <a:pt x="6478" y="2252"/>
                    </a:lnTo>
                    <a:lnTo>
                      <a:pt x="6479" y="2171"/>
                    </a:lnTo>
                    <a:lnTo>
                      <a:pt x="6479" y="2093"/>
                    </a:lnTo>
                    <a:lnTo>
                      <a:pt x="6479" y="2020"/>
                    </a:lnTo>
                    <a:lnTo>
                      <a:pt x="6480" y="1952"/>
                    </a:lnTo>
                    <a:lnTo>
                      <a:pt x="6480" y="1892"/>
                    </a:lnTo>
                    <a:lnTo>
                      <a:pt x="6480" y="1844"/>
                    </a:lnTo>
                    <a:lnTo>
                      <a:pt x="6481" y="1805"/>
                    </a:lnTo>
                    <a:lnTo>
                      <a:pt x="6481" y="1782"/>
                    </a:lnTo>
                    <a:lnTo>
                      <a:pt x="6481" y="1773"/>
                    </a:lnTo>
                    <a:close/>
                    <a:moveTo>
                      <a:pt x="1303" y="2202"/>
                    </a:moveTo>
                    <a:lnTo>
                      <a:pt x="2588" y="2051"/>
                    </a:lnTo>
                    <a:lnTo>
                      <a:pt x="2589" y="2054"/>
                    </a:lnTo>
                    <a:lnTo>
                      <a:pt x="2588" y="2062"/>
                    </a:lnTo>
                    <a:lnTo>
                      <a:pt x="2586" y="2072"/>
                    </a:lnTo>
                    <a:lnTo>
                      <a:pt x="2581" y="2085"/>
                    </a:lnTo>
                    <a:lnTo>
                      <a:pt x="2577" y="2092"/>
                    </a:lnTo>
                    <a:lnTo>
                      <a:pt x="2573" y="2100"/>
                    </a:lnTo>
                    <a:lnTo>
                      <a:pt x="2566" y="2107"/>
                    </a:lnTo>
                    <a:lnTo>
                      <a:pt x="2559" y="2115"/>
                    </a:lnTo>
                    <a:lnTo>
                      <a:pt x="2550" y="2122"/>
                    </a:lnTo>
                    <a:lnTo>
                      <a:pt x="2540" y="2129"/>
                    </a:lnTo>
                    <a:lnTo>
                      <a:pt x="2527" y="2135"/>
                    </a:lnTo>
                    <a:lnTo>
                      <a:pt x="2512" y="2140"/>
                    </a:lnTo>
                    <a:lnTo>
                      <a:pt x="2487" y="2147"/>
                    </a:lnTo>
                    <a:lnTo>
                      <a:pt x="2443" y="2155"/>
                    </a:lnTo>
                    <a:lnTo>
                      <a:pt x="2385" y="2165"/>
                    </a:lnTo>
                    <a:lnTo>
                      <a:pt x="2312" y="2176"/>
                    </a:lnTo>
                    <a:lnTo>
                      <a:pt x="2230" y="2189"/>
                    </a:lnTo>
                    <a:lnTo>
                      <a:pt x="2142" y="2202"/>
                    </a:lnTo>
                    <a:lnTo>
                      <a:pt x="2048" y="2216"/>
                    </a:lnTo>
                    <a:lnTo>
                      <a:pt x="1953" y="2230"/>
                    </a:lnTo>
                    <a:lnTo>
                      <a:pt x="1858" y="2243"/>
                    </a:lnTo>
                    <a:lnTo>
                      <a:pt x="1768" y="2256"/>
                    </a:lnTo>
                    <a:lnTo>
                      <a:pt x="1684" y="2267"/>
                    </a:lnTo>
                    <a:lnTo>
                      <a:pt x="1609" y="2278"/>
                    </a:lnTo>
                    <a:lnTo>
                      <a:pt x="1546" y="2286"/>
                    </a:lnTo>
                    <a:lnTo>
                      <a:pt x="1497" y="2292"/>
                    </a:lnTo>
                    <a:lnTo>
                      <a:pt x="1466" y="2297"/>
                    </a:lnTo>
                    <a:lnTo>
                      <a:pt x="1454" y="2299"/>
                    </a:lnTo>
                    <a:lnTo>
                      <a:pt x="1437" y="2298"/>
                    </a:lnTo>
                    <a:lnTo>
                      <a:pt x="1398" y="2293"/>
                    </a:lnTo>
                    <a:lnTo>
                      <a:pt x="1387" y="2291"/>
                    </a:lnTo>
                    <a:lnTo>
                      <a:pt x="1377" y="2288"/>
                    </a:lnTo>
                    <a:lnTo>
                      <a:pt x="1366" y="2285"/>
                    </a:lnTo>
                    <a:lnTo>
                      <a:pt x="1357" y="2281"/>
                    </a:lnTo>
                    <a:lnTo>
                      <a:pt x="1348" y="2276"/>
                    </a:lnTo>
                    <a:lnTo>
                      <a:pt x="1341" y="2271"/>
                    </a:lnTo>
                    <a:lnTo>
                      <a:pt x="1337" y="2268"/>
                    </a:lnTo>
                    <a:lnTo>
                      <a:pt x="1335" y="2265"/>
                    </a:lnTo>
                    <a:lnTo>
                      <a:pt x="1333" y="2261"/>
                    </a:lnTo>
                    <a:lnTo>
                      <a:pt x="1331" y="2257"/>
                    </a:lnTo>
                    <a:lnTo>
                      <a:pt x="1326" y="2243"/>
                    </a:lnTo>
                    <a:lnTo>
                      <a:pt x="1321" y="2232"/>
                    </a:lnTo>
                    <a:lnTo>
                      <a:pt x="1316" y="2222"/>
                    </a:lnTo>
                    <a:lnTo>
                      <a:pt x="1312" y="2215"/>
                    </a:lnTo>
                    <a:lnTo>
                      <a:pt x="1307" y="2205"/>
                    </a:lnTo>
                    <a:lnTo>
                      <a:pt x="1303" y="22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97" name="Freeform 7"/>
              <p:cNvSpPr>
                <a:spLocks noEditPoints="1"/>
              </p:cNvSpPr>
              <p:nvPr/>
            </p:nvSpPr>
            <p:spPr bwMode="auto">
              <a:xfrm>
                <a:off x="9586913" y="3060700"/>
                <a:ext cx="1512888" cy="342900"/>
              </a:xfrm>
              <a:custGeom>
                <a:avLst/>
                <a:gdLst/>
                <a:ahLst/>
                <a:cxnLst>
                  <a:cxn ang="0">
                    <a:pos x="12983" y="15"/>
                  </a:cxn>
                  <a:cxn ang="0">
                    <a:pos x="13125" y="80"/>
                  </a:cxn>
                  <a:cxn ang="0">
                    <a:pos x="13238" y="187"/>
                  </a:cxn>
                  <a:cxn ang="0">
                    <a:pos x="13309" y="327"/>
                  </a:cxn>
                  <a:cxn ang="0">
                    <a:pos x="13330" y="2696"/>
                  </a:cxn>
                  <a:cxn ang="0">
                    <a:pos x="12299" y="2713"/>
                  </a:cxn>
                  <a:cxn ang="0">
                    <a:pos x="11963" y="2746"/>
                  </a:cxn>
                  <a:cxn ang="0">
                    <a:pos x="10964" y="2808"/>
                  </a:cxn>
                  <a:cxn ang="0">
                    <a:pos x="9474" y="2891"/>
                  </a:cxn>
                  <a:cxn ang="0">
                    <a:pos x="8162" y="2957"/>
                  </a:cxn>
                  <a:cxn ang="0">
                    <a:pos x="7295" y="2994"/>
                  </a:cxn>
                  <a:cxn ang="0">
                    <a:pos x="6428" y="3021"/>
                  </a:cxn>
                  <a:cxn ang="0">
                    <a:pos x="5784" y="3017"/>
                  </a:cxn>
                  <a:cxn ang="0">
                    <a:pos x="5142" y="2996"/>
                  </a:cxn>
                  <a:cxn ang="0">
                    <a:pos x="3825" y="2933"/>
                  </a:cxn>
                  <a:cxn ang="0">
                    <a:pos x="2239" y="2842"/>
                  </a:cxn>
                  <a:cxn ang="0">
                    <a:pos x="1229" y="2779"/>
                  </a:cxn>
                  <a:cxn ang="0">
                    <a:pos x="923" y="2776"/>
                  </a:cxn>
                  <a:cxn ang="0">
                    <a:pos x="463" y="2809"/>
                  </a:cxn>
                  <a:cxn ang="0">
                    <a:pos x="4" y="2842"/>
                  </a:cxn>
                  <a:cxn ang="0">
                    <a:pos x="2" y="417"/>
                  </a:cxn>
                  <a:cxn ang="0">
                    <a:pos x="45" y="263"/>
                  </a:cxn>
                  <a:cxn ang="0">
                    <a:pos x="136" y="136"/>
                  </a:cxn>
                  <a:cxn ang="0">
                    <a:pos x="262" y="46"/>
                  </a:cxn>
                  <a:cxn ang="0">
                    <a:pos x="416" y="2"/>
                  </a:cxn>
                  <a:cxn ang="0">
                    <a:pos x="6288" y="165"/>
                  </a:cxn>
                  <a:cxn ang="0">
                    <a:pos x="6323" y="197"/>
                  </a:cxn>
                  <a:cxn ang="0">
                    <a:pos x="6331" y="246"/>
                  </a:cxn>
                  <a:cxn ang="0">
                    <a:pos x="6306" y="286"/>
                  </a:cxn>
                  <a:cxn ang="0">
                    <a:pos x="6260" y="303"/>
                  </a:cxn>
                  <a:cxn ang="0">
                    <a:pos x="6215" y="286"/>
                  </a:cxn>
                  <a:cxn ang="0">
                    <a:pos x="6190" y="246"/>
                  </a:cxn>
                  <a:cxn ang="0">
                    <a:pos x="6198" y="197"/>
                  </a:cxn>
                  <a:cxn ang="0">
                    <a:pos x="6233" y="165"/>
                  </a:cxn>
                  <a:cxn ang="0">
                    <a:pos x="6679" y="161"/>
                  </a:cxn>
                  <a:cxn ang="0">
                    <a:pos x="6721" y="186"/>
                  </a:cxn>
                  <a:cxn ang="0">
                    <a:pos x="6737" y="231"/>
                  </a:cxn>
                  <a:cxn ang="0">
                    <a:pos x="6721" y="277"/>
                  </a:cxn>
                  <a:cxn ang="0">
                    <a:pos x="6679" y="301"/>
                  </a:cxn>
                  <a:cxn ang="0">
                    <a:pos x="6631" y="295"/>
                  </a:cxn>
                  <a:cxn ang="0">
                    <a:pos x="6600" y="260"/>
                  </a:cxn>
                  <a:cxn ang="0">
                    <a:pos x="6596" y="210"/>
                  </a:cxn>
                  <a:cxn ang="0">
                    <a:pos x="6625" y="172"/>
                  </a:cxn>
                  <a:cxn ang="0">
                    <a:pos x="7069" y="160"/>
                  </a:cxn>
                  <a:cxn ang="0">
                    <a:pos x="7115" y="177"/>
                  </a:cxn>
                  <a:cxn ang="0">
                    <a:pos x="7140" y="217"/>
                  </a:cxn>
                  <a:cxn ang="0">
                    <a:pos x="7132" y="265"/>
                  </a:cxn>
                  <a:cxn ang="0">
                    <a:pos x="7098" y="297"/>
                  </a:cxn>
                  <a:cxn ang="0">
                    <a:pos x="7048" y="300"/>
                  </a:cxn>
                  <a:cxn ang="0">
                    <a:pos x="7011" y="271"/>
                  </a:cxn>
                  <a:cxn ang="0">
                    <a:pos x="6998" y="224"/>
                  </a:cxn>
                  <a:cxn ang="0">
                    <a:pos x="7019" y="181"/>
                  </a:cxn>
                  <a:cxn ang="0">
                    <a:pos x="7062" y="160"/>
                  </a:cxn>
                  <a:cxn ang="0">
                    <a:pos x="589" y="468"/>
                  </a:cxn>
                  <a:cxn ang="0">
                    <a:pos x="8587" y="2531"/>
                  </a:cxn>
                  <a:cxn ang="0">
                    <a:pos x="8898" y="468"/>
                  </a:cxn>
                </a:cxnLst>
                <a:rect l="0" t="0" r="r" b="b"/>
                <a:pathLst>
                  <a:path w="13330" h="3022">
                    <a:moveTo>
                      <a:pt x="463" y="0"/>
                    </a:moveTo>
                    <a:lnTo>
                      <a:pt x="12867" y="0"/>
                    </a:lnTo>
                    <a:lnTo>
                      <a:pt x="12891" y="1"/>
                    </a:lnTo>
                    <a:lnTo>
                      <a:pt x="12914" y="2"/>
                    </a:lnTo>
                    <a:lnTo>
                      <a:pt x="12937" y="5"/>
                    </a:lnTo>
                    <a:lnTo>
                      <a:pt x="12960" y="10"/>
                    </a:lnTo>
                    <a:lnTo>
                      <a:pt x="12983" y="15"/>
                    </a:lnTo>
                    <a:lnTo>
                      <a:pt x="13004" y="21"/>
                    </a:lnTo>
                    <a:lnTo>
                      <a:pt x="13026" y="29"/>
                    </a:lnTo>
                    <a:lnTo>
                      <a:pt x="13046" y="36"/>
                    </a:lnTo>
                    <a:lnTo>
                      <a:pt x="13068" y="46"/>
                    </a:lnTo>
                    <a:lnTo>
                      <a:pt x="13088" y="56"/>
                    </a:lnTo>
                    <a:lnTo>
                      <a:pt x="13107" y="67"/>
                    </a:lnTo>
                    <a:lnTo>
                      <a:pt x="13125" y="80"/>
                    </a:lnTo>
                    <a:lnTo>
                      <a:pt x="13144" y="93"/>
                    </a:lnTo>
                    <a:lnTo>
                      <a:pt x="13161" y="106"/>
                    </a:lnTo>
                    <a:lnTo>
                      <a:pt x="13178" y="121"/>
                    </a:lnTo>
                    <a:lnTo>
                      <a:pt x="13194" y="136"/>
                    </a:lnTo>
                    <a:lnTo>
                      <a:pt x="13210" y="152"/>
                    </a:lnTo>
                    <a:lnTo>
                      <a:pt x="13224" y="169"/>
                    </a:lnTo>
                    <a:lnTo>
                      <a:pt x="13238" y="187"/>
                    </a:lnTo>
                    <a:lnTo>
                      <a:pt x="13250" y="205"/>
                    </a:lnTo>
                    <a:lnTo>
                      <a:pt x="13263" y="223"/>
                    </a:lnTo>
                    <a:lnTo>
                      <a:pt x="13274" y="244"/>
                    </a:lnTo>
                    <a:lnTo>
                      <a:pt x="13284" y="263"/>
                    </a:lnTo>
                    <a:lnTo>
                      <a:pt x="13294" y="284"/>
                    </a:lnTo>
                    <a:lnTo>
                      <a:pt x="13303" y="305"/>
                    </a:lnTo>
                    <a:lnTo>
                      <a:pt x="13309" y="327"/>
                    </a:lnTo>
                    <a:lnTo>
                      <a:pt x="13315" y="348"/>
                    </a:lnTo>
                    <a:lnTo>
                      <a:pt x="13321" y="370"/>
                    </a:lnTo>
                    <a:lnTo>
                      <a:pt x="13325" y="394"/>
                    </a:lnTo>
                    <a:lnTo>
                      <a:pt x="13328" y="417"/>
                    </a:lnTo>
                    <a:lnTo>
                      <a:pt x="13330" y="440"/>
                    </a:lnTo>
                    <a:lnTo>
                      <a:pt x="13330" y="464"/>
                    </a:lnTo>
                    <a:lnTo>
                      <a:pt x="13330" y="2696"/>
                    </a:lnTo>
                    <a:lnTo>
                      <a:pt x="12564" y="2668"/>
                    </a:lnTo>
                    <a:lnTo>
                      <a:pt x="12520" y="2677"/>
                    </a:lnTo>
                    <a:lnTo>
                      <a:pt x="12475" y="2686"/>
                    </a:lnTo>
                    <a:lnTo>
                      <a:pt x="12432" y="2693"/>
                    </a:lnTo>
                    <a:lnTo>
                      <a:pt x="12387" y="2700"/>
                    </a:lnTo>
                    <a:lnTo>
                      <a:pt x="12344" y="2707"/>
                    </a:lnTo>
                    <a:lnTo>
                      <a:pt x="12299" y="2713"/>
                    </a:lnTo>
                    <a:lnTo>
                      <a:pt x="12255" y="2719"/>
                    </a:lnTo>
                    <a:lnTo>
                      <a:pt x="12211" y="2724"/>
                    </a:lnTo>
                    <a:lnTo>
                      <a:pt x="12161" y="2730"/>
                    </a:lnTo>
                    <a:lnTo>
                      <a:pt x="12112" y="2734"/>
                    </a:lnTo>
                    <a:lnTo>
                      <a:pt x="12062" y="2738"/>
                    </a:lnTo>
                    <a:lnTo>
                      <a:pt x="12013" y="2741"/>
                    </a:lnTo>
                    <a:lnTo>
                      <a:pt x="11963" y="2746"/>
                    </a:lnTo>
                    <a:lnTo>
                      <a:pt x="11913" y="2749"/>
                    </a:lnTo>
                    <a:lnTo>
                      <a:pt x="11864" y="2752"/>
                    </a:lnTo>
                    <a:lnTo>
                      <a:pt x="11814" y="2755"/>
                    </a:lnTo>
                    <a:lnTo>
                      <a:pt x="11602" y="2769"/>
                    </a:lnTo>
                    <a:lnTo>
                      <a:pt x="11389" y="2783"/>
                    </a:lnTo>
                    <a:lnTo>
                      <a:pt x="11176" y="2796"/>
                    </a:lnTo>
                    <a:lnTo>
                      <a:pt x="10964" y="2808"/>
                    </a:lnTo>
                    <a:lnTo>
                      <a:pt x="10751" y="2821"/>
                    </a:lnTo>
                    <a:lnTo>
                      <a:pt x="10538" y="2834"/>
                    </a:lnTo>
                    <a:lnTo>
                      <a:pt x="10326" y="2846"/>
                    </a:lnTo>
                    <a:lnTo>
                      <a:pt x="10112" y="2857"/>
                    </a:lnTo>
                    <a:lnTo>
                      <a:pt x="9899" y="2869"/>
                    </a:lnTo>
                    <a:lnTo>
                      <a:pt x="9687" y="2881"/>
                    </a:lnTo>
                    <a:lnTo>
                      <a:pt x="9474" y="2891"/>
                    </a:lnTo>
                    <a:lnTo>
                      <a:pt x="9262" y="2903"/>
                    </a:lnTo>
                    <a:lnTo>
                      <a:pt x="9049" y="2914"/>
                    </a:lnTo>
                    <a:lnTo>
                      <a:pt x="8835" y="2924"/>
                    </a:lnTo>
                    <a:lnTo>
                      <a:pt x="8623" y="2935"/>
                    </a:lnTo>
                    <a:lnTo>
                      <a:pt x="8410" y="2946"/>
                    </a:lnTo>
                    <a:lnTo>
                      <a:pt x="8287" y="2951"/>
                    </a:lnTo>
                    <a:lnTo>
                      <a:pt x="8162" y="2957"/>
                    </a:lnTo>
                    <a:lnTo>
                      <a:pt x="8039" y="2963"/>
                    </a:lnTo>
                    <a:lnTo>
                      <a:pt x="7915" y="2968"/>
                    </a:lnTo>
                    <a:lnTo>
                      <a:pt x="7791" y="2974"/>
                    </a:lnTo>
                    <a:lnTo>
                      <a:pt x="7667" y="2980"/>
                    </a:lnTo>
                    <a:lnTo>
                      <a:pt x="7544" y="2985"/>
                    </a:lnTo>
                    <a:lnTo>
                      <a:pt x="7419" y="2990"/>
                    </a:lnTo>
                    <a:lnTo>
                      <a:pt x="7295" y="2994"/>
                    </a:lnTo>
                    <a:lnTo>
                      <a:pt x="7171" y="3000"/>
                    </a:lnTo>
                    <a:lnTo>
                      <a:pt x="7047" y="3004"/>
                    </a:lnTo>
                    <a:lnTo>
                      <a:pt x="6924" y="3008"/>
                    </a:lnTo>
                    <a:lnTo>
                      <a:pt x="6799" y="3012"/>
                    </a:lnTo>
                    <a:lnTo>
                      <a:pt x="6676" y="3016"/>
                    </a:lnTo>
                    <a:lnTo>
                      <a:pt x="6552" y="3019"/>
                    </a:lnTo>
                    <a:lnTo>
                      <a:pt x="6428" y="3021"/>
                    </a:lnTo>
                    <a:lnTo>
                      <a:pt x="6336" y="3022"/>
                    </a:lnTo>
                    <a:lnTo>
                      <a:pt x="6244" y="3022"/>
                    </a:lnTo>
                    <a:lnTo>
                      <a:pt x="6152" y="3022"/>
                    </a:lnTo>
                    <a:lnTo>
                      <a:pt x="6061" y="3022"/>
                    </a:lnTo>
                    <a:lnTo>
                      <a:pt x="5968" y="3021"/>
                    </a:lnTo>
                    <a:lnTo>
                      <a:pt x="5877" y="3019"/>
                    </a:lnTo>
                    <a:lnTo>
                      <a:pt x="5784" y="3017"/>
                    </a:lnTo>
                    <a:lnTo>
                      <a:pt x="5693" y="3015"/>
                    </a:lnTo>
                    <a:lnTo>
                      <a:pt x="5601" y="3012"/>
                    </a:lnTo>
                    <a:lnTo>
                      <a:pt x="5509" y="3009"/>
                    </a:lnTo>
                    <a:lnTo>
                      <a:pt x="5417" y="3006"/>
                    </a:lnTo>
                    <a:lnTo>
                      <a:pt x="5325" y="3003"/>
                    </a:lnTo>
                    <a:lnTo>
                      <a:pt x="5233" y="2999"/>
                    </a:lnTo>
                    <a:lnTo>
                      <a:pt x="5142" y="2996"/>
                    </a:lnTo>
                    <a:lnTo>
                      <a:pt x="5049" y="2991"/>
                    </a:lnTo>
                    <a:lnTo>
                      <a:pt x="4958" y="2988"/>
                    </a:lnTo>
                    <a:lnTo>
                      <a:pt x="4732" y="2977"/>
                    </a:lnTo>
                    <a:lnTo>
                      <a:pt x="4504" y="2967"/>
                    </a:lnTo>
                    <a:lnTo>
                      <a:pt x="4278" y="2956"/>
                    </a:lnTo>
                    <a:lnTo>
                      <a:pt x="4051" y="2944"/>
                    </a:lnTo>
                    <a:lnTo>
                      <a:pt x="3825" y="2933"/>
                    </a:lnTo>
                    <a:lnTo>
                      <a:pt x="3598" y="2921"/>
                    </a:lnTo>
                    <a:lnTo>
                      <a:pt x="3372" y="2908"/>
                    </a:lnTo>
                    <a:lnTo>
                      <a:pt x="3144" y="2896"/>
                    </a:lnTo>
                    <a:lnTo>
                      <a:pt x="2918" y="2883"/>
                    </a:lnTo>
                    <a:lnTo>
                      <a:pt x="2691" y="2870"/>
                    </a:lnTo>
                    <a:lnTo>
                      <a:pt x="2465" y="2856"/>
                    </a:lnTo>
                    <a:lnTo>
                      <a:pt x="2239" y="2842"/>
                    </a:lnTo>
                    <a:lnTo>
                      <a:pt x="2012" y="2829"/>
                    </a:lnTo>
                    <a:lnTo>
                      <a:pt x="1786" y="2815"/>
                    </a:lnTo>
                    <a:lnTo>
                      <a:pt x="1559" y="2800"/>
                    </a:lnTo>
                    <a:lnTo>
                      <a:pt x="1333" y="2786"/>
                    </a:lnTo>
                    <a:lnTo>
                      <a:pt x="1298" y="2784"/>
                    </a:lnTo>
                    <a:lnTo>
                      <a:pt x="1264" y="2781"/>
                    </a:lnTo>
                    <a:lnTo>
                      <a:pt x="1229" y="2779"/>
                    </a:lnTo>
                    <a:lnTo>
                      <a:pt x="1194" y="2776"/>
                    </a:lnTo>
                    <a:lnTo>
                      <a:pt x="1158" y="2774"/>
                    </a:lnTo>
                    <a:lnTo>
                      <a:pt x="1124" y="2772"/>
                    </a:lnTo>
                    <a:lnTo>
                      <a:pt x="1089" y="2770"/>
                    </a:lnTo>
                    <a:lnTo>
                      <a:pt x="1054" y="2768"/>
                    </a:lnTo>
                    <a:lnTo>
                      <a:pt x="988" y="2772"/>
                    </a:lnTo>
                    <a:lnTo>
                      <a:pt x="923" y="2776"/>
                    </a:lnTo>
                    <a:lnTo>
                      <a:pt x="858" y="2782"/>
                    </a:lnTo>
                    <a:lnTo>
                      <a:pt x="792" y="2786"/>
                    </a:lnTo>
                    <a:lnTo>
                      <a:pt x="726" y="2790"/>
                    </a:lnTo>
                    <a:lnTo>
                      <a:pt x="660" y="2796"/>
                    </a:lnTo>
                    <a:lnTo>
                      <a:pt x="595" y="2800"/>
                    </a:lnTo>
                    <a:lnTo>
                      <a:pt x="529" y="2805"/>
                    </a:lnTo>
                    <a:lnTo>
                      <a:pt x="463" y="2809"/>
                    </a:lnTo>
                    <a:lnTo>
                      <a:pt x="397" y="2815"/>
                    </a:lnTo>
                    <a:lnTo>
                      <a:pt x="332" y="2819"/>
                    </a:lnTo>
                    <a:lnTo>
                      <a:pt x="266" y="2823"/>
                    </a:lnTo>
                    <a:lnTo>
                      <a:pt x="201" y="2829"/>
                    </a:lnTo>
                    <a:lnTo>
                      <a:pt x="135" y="2833"/>
                    </a:lnTo>
                    <a:lnTo>
                      <a:pt x="69" y="2838"/>
                    </a:lnTo>
                    <a:lnTo>
                      <a:pt x="4" y="2842"/>
                    </a:lnTo>
                    <a:lnTo>
                      <a:pt x="2" y="2827"/>
                    </a:lnTo>
                    <a:lnTo>
                      <a:pt x="1" y="2813"/>
                    </a:lnTo>
                    <a:lnTo>
                      <a:pt x="0" y="2798"/>
                    </a:lnTo>
                    <a:lnTo>
                      <a:pt x="0" y="2783"/>
                    </a:lnTo>
                    <a:lnTo>
                      <a:pt x="0" y="464"/>
                    </a:lnTo>
                    <a:lnTo>
                      <a:pt x="1" y="440"/>
                    </a:lnTo>
                    <a:lnTo>
                      <a:pt x="2" y="417"/>
                    </a:lnTo>
                    <a:lnTo>
                      <a:pt x="5" y="394"/>
                    </a:lnTo>
                    <a:lnTo>
                      <a:pt x="9" y="370"/>
                    </a:lnTo>
                    <a:lnTo>
                      <a:pt x="15" y="348"/>
                    </a:lnTo>
                    <a:lnTo>
                      <a:pt x="21" y="327"/>
                    </a:lnTo>
                    <a:lnTo>
                      <a:pt x="28" y="305"/>
                    </a:lnTo>
                    <a:lnTo>
                      <a:pt x="36" y="284"/>
                    </a:lnTo>
                    <a:lnTo>
                      <a:pt x="45" y="263"/>
                    </a:lnTo>
                    <a:lnTo>
                      <a:pt x="56" y="244"/>
                    </a:lnTo>
                    <a:lnTo>
                      <a:pt x="67" y="223"/>
                    </a:lnTo>
                    <a:lnTo>
                      <a:pt x="79" y="205"/>
                    </a:lnTo>
                    <a:lnTo>
                      <a:pt x="92" y="187"/>
                    </a:lnTo>
                    <a:lnTo>
                      <a:pt x="106" y="169"/>
                    </a:lnTo>
                    <a:lnTo>
                      <a:pt x="121" y="152"/>
                    </a:lnTo>
                    <a:lnTo>
                      <a:pt x="136" y="136"/>
                    </a:lnTo>
                    <a:lnTo>
                      <a:pt x="152" y="121"/>
                    </a:lnTo>
                    <a:lnTo>
                      <a:pt x="169" y="106"/>
                    </a:lnTo>
                    <a:lnTo>
                      <a:pt x="187" y="93"/>
                    </a:lnTo>
                    <a:lnTo>
                      <a:pt x="205" y="80"/>
                    </a:lnTo>
                    <a:lnTo>
                      <a:pt x="223" y="67"/>
                    </a:lnTo>
                    <a:lnTo>
                      <a:pt x="243" y="56"/>
                    </a:lnTo>
                    <a:lnTo>
                      <a:pt x="262" y="46"/>
                    </a:lnTo>
                    <a:lnTo>
                      <a:pt x="283" y="36"/>
                    </a:lnTo>
                    <a:lnTo>
                      <a:pt x="305" y="29"/>
                    </a:lnTo>
                    <a:lnTo>
                      <a:pt x="326" y="21"/>
                    </a:lnTo>
                    <a:lnTo>
                      <a:pt x="347" y="15"/>
                    </a:lnTo>
                    <a:lnTo>
                      <a:pt x="370" y="10"/>
                    </a:lnTo>
                    <a:lnTo>
                      <a:pt x="393" y="5"/>
                    </a:lnTo>
                    <a:lnTo>
                      <a:pt x="416" y="2"/>
                    </a:lnTo>
                    <a:lnTo>
                      <a:pt x="440" y="1"/>
                    </a:lnTo>
                    <a:lnTo>
                      <a:pt x="463" y="0"/>
                    </a:lnTo>
                    <a:close/>
                    <a:moveTo>
                      <a:pt x="6260" y="160"/>
                    </a:moveTo>
                    <a:lnTo>
                      <a:pt x="6268" y="160"/>
                    </a:lnTo>
                    <a:lnTo>
                      <a:pt x="6274" y="161"/>
                    </a:lnTo>
                    <a:lnTo>
                      <a:pt x="6282" y="163"/>
                    </a:lnTo>
                    <a:lnTo>
                      <a:pt x="6288" y="165"/>
                    </a:lnTo>
                    <a:lnTo>
                      <a:pt x="6294" y="168"/>
                    </a:lnTo>
                    <a:lnTo>
                      <a:pt x="6300" y="172"/>
                    </a:lnTo>
                    <a:lnTo>
                      <a:pt x="6306" y="177"/>
                    </a:lnTo>
                    <a:lnTo>
                      <a:pt x="6310" y="181"/>
                    </a:lnTo>
                    <a:lnTo>
                      <a:pt x="6316" y="186"/>
                    </a:lnTo>
                    <a:lnTo>
                      <a:pt x="6320" y="191"/>
                    </a:lnTo>
                    <a:lnTo>
                      <a:pt x="6323" y="197"/>
                    </a:lnTo>
                    <a:lnTo>
                      <a:pt x="6326" y="203"/>
                    </a:lnTo>
                    <a:lnTo>
                      <a:pt x="6328" y="210"/>
                    </a:lnTo>
                    <a:lnTo>
                      <a:pt x="6331" y="217"/>
                    </a:lnTo>
                    <a:lnTo>
                      <a:pt x="6332" y="224"/>
                    </a:lnTo>
                    <a:lnTo>
                      <a:pt x="6332" y="231"/>
                    </a:lnTo>
                    <a:lnTo>
                      <a:pt x="6332" y="238"/>
                    </a:lnTo>
                    <a:lnTo>
                      <a:pt x="6331" y="246"/>
                    </a:lnTo>
                    <a:lnTo>
                      <a:pt x="6328" y="252"/>
                    </a:lnTo>
                    <a:lnTo>
                      <a:pt x="6326" y="260"/>
                    </a:lnTo>
                    <a:lnTo>
                      <a:pt x="6323" y="265"/>
                    </a:lnTo>
                    <a:lnTo>
                      <a:pt x="6320" y="271"/>
                    </a:lnTo>
                    <a:lnTo>
                      <a:pt x="6316" y="277"/>
                    </a:lnTo>
                    <a:lnTo>
                      <a:pt x="6310" y="282"/>
                    </a:lnTo>
                    <a:lnTo>
                      <a:pt x="6306" y="286"/>
                    </a:lnTo>
                    <a:lnTo>
                      <a:pt x="6300" y="290"/>
                    </a:lnTo>
                    <a:lnTo>
                      <a:pt x="6294" y="295"/>
                    </a:lnTo>
                    <a:lnTo>
                      <a:pt x="6288" y="297"/>
                    </a:lnTo>
                    <a:lnTo>
                      <a:pt x="6282" y="300"/>
                    </a:lnTo>
                    <a:lnTo>
                      <a:pt x="6274" y="301"/>
                    </a:lnTo>
                    <a:lnTo>
                      <a:pt x="6268" y="302"/>
                    </a:lnTo>
                    <a:lnTo>
                      <a:pt x="6260" y="303"/>
                    </a:lnTo>
                    <a:lnTo>
                      <a:pt x="6253" y="302"/>
                    </a:lnTo>
                    <a:lnTo>
                      <a:pt x="6246" y="301"/>
                    </a:lnTo>
                    <a:lnTo>
                      <a:pt x="6239" y="300"/>
                    </a:lnTo>
                    <a:lnTo>
                      <a:pt x="6233" y="297"/>
                    </a:lnTo>
                    <a:lnTo>
                      <a:pt x="6226" y="295"/>
                    </a:lnTo>
                    <a:lnTo>
                      <a:pt x="6220" y="290"/>
                    </a:lnTo>
                    <a:lnTo>
                      <a:pt x="6215" y="286"/>
                    </a:lnTo>
                    <a:lnTo>
                      <a:pt x="6209" y="282"/>
                    </a:lnTo>
                    <a:lnTo>
                      <a:pt x="6205" y="277"/>
                    </a:lnTo>
                    <a:lnTo>
                      <a:pt x="6201" y="271"/>
                    </a:lnTo>
                    <a:lnTo>
                      <a:pt x="6198" y="265"/>
                    </a:lnTo>
                    <a:lnTo>
                      <a:pt x="6194" y="260"/>
                    </a:lnTo>
                    <a:lnTo>
                      <a:pt x="6192" y="252"/>
                    </a:lnTo>
                    <a:lnTo>
                      <a:pt x="6190" y="246"/>
                    </a:lnTo>
                    <a:lnTo>
                      <a:pt x="6189" y="238"/>
                    </a:lnTo>
                    <a:lnTo>
                      <a:pt x="6189" y="231"/>
                    </a:lnTo>
                    <a:lnTo>
                      <a:pt x="6189" y="224"/>
                    </a:lnTo>
                    <a:lnTo>
                      <a:pt x="6190" y="217"/>
                    </a:lnTo>
                    <a:lnTo>
                      <a:pt x="6192" y="210"/>
                    </a:lnTo>
                    <a:lnTo>
                      <a:pt x="6194" y="203"/>
                    </a:lnTo>
                    <a:lnTo>
                      <a:pt x="6198" y="197"/>
                    </a:lnTo>
                    <a:lnTo>
                      <a:pt x="6201" y="191"/>
                    </a:lnTo>
                    <a:lnTo>
                      <a:pt x="6205" y="186"/>
                    </a:lnTo>
                    <a:lnTo>
                      <a:pt x="6209" y="181"/>
                    </a:lnTo>
                    <a:lnTo>
                      <a:pt x="6215" y="177"/>
                    </a:lnTo>
                    <a:lnTo>
                      <a:pt x="6220" y="172"/>
                    </a:lnTo>
                    <a:lnTo>
                      <a:pt x="6226" y="168"/>
                    </a:lnTo>
                    <a:lnTo>
                      <a:pt x="6233" y="165"/>
                    </a:lnTo>
                    <a:lnTo>
                      <a:pt x="6239" y="163"/>
                    </a:lnTo>
                    <a:lnTo>
                      <a:pt x="6246" y="161"/>
                    </a:lnTo>
                    <a:lnTo>
                      <a:pt x="6253" y="160"/>
                    </a:lnTo>
                    <a:lnTo>
                      <a:pt x="6260" y="160"/>
                    </a:lnTo>
                    <a:close/>
                    <a:moveTo>
                      <a:pt x="6665" y="160"/>
                    </a:moveTo>
                    <a:lnTo>
                      <a:pt x="6672" y="160"/>
                    </a:lnTo>
                    <a:lnTo>
                      <a:pt x="6679" y="161"/>
                    </a:lnTo>
                    <a:lnTo>
                      <a:pt x="6687" y="163"/>
                    </a:lnTo>
                    <a:lnTo>
                      <a:pt x="6693" y="165"/>
                    </a:lnTo>
                    <a:lnTo>
                      <a:pt x="6699" y="168"/>
                    </a:lnTo>
                    <a:lnTo>
                      <a:pt x="6705" y="172"/>
                    </a:lnTo>
                    <a:lnTo>
                      <a:pt x="6710" y="177"/>
                    </a:lnTo>
                    <a:lnTo>
                      <a:pt x="6715" y="181"/>
                    </a:lnTo>
                    <a:lnTo>
                      <a:pt x="6721" y="186"/>
                    </a:lnTo>
                    <a:lnTo>
                      <a:pt x="6724" y="191"/>
                    </a:lnTo>
                    <a:lnTo>
                      <a:pt x="6728" y="197"/>
                    </a:lnTo>
                    <a:lnTo>
                      <a:pt x="6731" y="203"/>
                    </a:lnTo>
                    <a:lnTo>
                      <a:pt x="6733" y="210"/>
                    </a:lnTo>
                    <a:lnTo>
                      <a:pt x="6736" y="217"/>
                    </a:lnTo>
                    <a:lnTo>
                      <a:pt x="6737" y="224"/>
                    </a:lnTo>
                    <a:lnTo>
                      <a:pt x="6737" y="231"/>
                    </a:lnTo>
                    <a:lnTo>
                      <a:pt x="6737" y="238"/>
                    </a:lnTo>
                    <a:lnTo>
                      <a:pt x="6736" y="246"/>
                    </a:lnTo>
                    <a:lnTo>
                      <a:pt x="6733" y="252"/>
                    </a:lnTo>
                    <a:lnTo>
                      <a:pt x="6731" y="260"/>
                    </a:lnTo>
                    <a:lnTo>
                      <a:pt x="6728" y="265"/>
                    </a:lnTo>
                    <a:lnTo>
                      <a:pt x="6724" y="271"/>
                    </a:lnTo>
                    <a:lnTo>
                      <a:pt x="6721" y="277"/>
                    </a:lnTo>
                    <a:lnTo>
                      <a:pt x="6715" y="282"/>
                    </a:lnTo>
                    <a:lnTo>
                      <a:pt x="6710" y="286"/>
                    </a:lnTo>
                    <a:lnTo>
                      <a:pt x="6705" y="290"/>
                    </a:lnTo>
                    <a:lnTo>
                      <a:pt x="6699" y="295"/>
                    </a:lnTo>
                    <a:lnTo>
                      <a:pt x="6693" y="297"/>
                    </a:lnTo>
                    <a:lnTo>
                      <a:pt x="6687" y="300"/>
                    </a:lnTo>
                    <a:lnTo>
                      <a:pt x="6679" y="301"/>
                    </a:lnTo>
                    <a:lnTo>
                      <a:pt x="6672" y="302"/>
                    </a:lnTo>
                    <a:lnTo>
                      <a:pt x="6665" y="303"/>
                    </a:lnTo>
                    <a:lnTo>
                      <a:pt x="6658" y="302"/>
                    </a:lnTo>
                    <a:lnTo>
                      <a:pt x="6651" y="301"/>
                    </a:lnTo>
                    <a:lnTo>
                      <a:pt x="6644" y="300"/>
                    </a:lnTo>
                    <a:lnTo>
                      <a:pt x="6637" y="297"/>
                    </a:lnTo>
                    <a:lnTo>
                      <a:pt x="6631" y="295"/>
                    </a:lnTo>
                    <a:lnTo>
                      <a:pt x="6625" y="290"/>
                    </a:lnTo>
                    <a:lnTo>
                      <a:pt x="6620" y="286"/>
                    </a:lnTo>
                    <a:lnTo>
                      <a:pt x="6614" y="282"/>
                    </a:lnTo>
                    <a:lnTo>
                      <a:pt x="6610" y="277"/>
                    </a:lnTo>
                    <a:lnTo>
                      <a:pt x="6606" y="271"/>
                    </a:lnTo>
                    <a:lnTo>
                      <a:pt x="6602" y="265"/>
                    </a:lnTo>
                    <a:lnTo>
                      <a:pt x="6600" y="260"/>
                    </a:lnTo>
                    <a:lnTo>
                      <a:pt x="6596" y="252"/>
                    </a:lnTo>
                    <a:lnTo>
                      <a:pt x="6595" y="246"/>
                    </a:lnTo>
                    <a:lnTo>
                      <a:pt x="6594" y="238"/>
                    </a:lnTo>
                    <a:lnTo>
                      <a:pt x="6593" y="231"/>
                    </a:lnTo>
                    <a:lnTo>
                      <a:pt x="6594" y="224"/>
                    </a:lnTo>
                    <a:lnTo>
                      <a:pt x="6595" y="217"/>
                    </a:lnTo>
                    <a:lnTo>
                      <a:pt x="6596" y="210"/>
                    </a:lnTo>
                    <a:lnTo>
                      <a:pt x="6600" y="203"/>
                    </a:lnTo>
                    <a:lnTo>
                      <a:pt x="6602" y="197"/>
                    </a:lnTo>
                    <a:lnTo>
                      <a:pt x="6606" y="191"/>
                    </a:lnTo>
                    <a:lnTo>
                      <a:pt x="6610" y="186"/>
                    </a:lnTo>
                    <a:lnTo>
                      <a:pt x="6614" y="181"/>
                    </a:lnTo>
                    <a:lnTo>
                      <a:pt x="6620" y="177"/>
                    </a:lnTo>
                    <a:lnTo>
                      <a:pt x="6625" y="172"/>
                    </a:lnTo>
                    <a:lnTo>
                      <a:pt x="6631" y="168"/>
                    </a:lnTo>
                    <a:lnTo>
                      <a:pt x="6637" y="165"/>
                    </a:lnTo>
                    <a:lnTo>
                      <a:pt x="6644" y="163"/>
                    </a:lnTo>
                    <a:lnTo>
                      <a:pt x="6651" y="161"/>
                    </a:lnTo>
                    <a:lnTo>
                      <a:pt x="6658" y="160"/>
                    </a:lnTo>
                    <a:lnTo>
                      <a:pt x="6665" y="160"/>
                    </a:lnTo>
                    <a:close/>
                    <a:moveTo>
                      <a:pt x="7069" y="160"/>
                    </a:moveTo>
                    <a:lnTo>
                      <a:pt x="7077" y="160"/>
                    </a:lnTo>
                    <a:lnTo>
                      <a:pt x="7084" y="161"/>
                    </a:lnTo>
                    <a:lnTo>
                      <a:pt x="7091" y="163"/>
                    </a:lnTo>
                    <a:lnTo>
                      <a:pt x="7098" y="165"/>
                    </a:lnTo>
                    <a:lnTo>
                      <a:pt x="7103" y="168"/>
                    </a:lnTo>
                    <a:lnTo>
                      <a:pt x="7110" y="172"/>
                    </a:lnTo>
                    <a:lnTo>
                      <a:pt x="7115" y="177"/>
                    </a:lnTo>
                    <a:lnTo>
                      <a:pt x="7120" y="181"/>
                    </a:lnTo>
                    <a:lnTo>
                      <a:pt x="7125" y="186"/>
                    </a:lnTo>
                    <a:lnTo>
                      <a:pt x="7129" y="191"/>
                    </a:lnTo>
                    <a:lnTo>
                      <a:pt x="7132" y="197"/>
                    </a:lnTo>
                    <a:lnTo>
                      <a:pt x="7135" y="203"/>
                    </a:lnTo>
                    <a:lnTo>
                      <a:pt x="7139" y="210"/>
                    </a:lnTo>
                    <a:lnTo>
                      <a:pt x="7140" y="217"/>
                    </a:lnTo>
                    <a:lnTo>
                      <a:pt x="7141" y="224"/>
                    </a:lnTo>
                    <a:lnTo>
                      <a:pt x="7142" y="231"/>
                    </a:lnTo>
                    <a:lnTo>
                      <a:pt x="7141" y="238"/>
                    </a:lnTo>
                    <a:lnTo>
                      <a:pt x="7140" y="246"/>
                    </a:lnTo>
                    <a:lnTo>
                      <a:pt x="7139" y="252"/>
                    </a:lnTo>
                    <a:lnTo>
                      <a:pt x="7135" y="260"/>
                    </a:lnTo>
                    <a:lnTo>
                      <a:pt x="7132" y="265"/>
                    </a:lnTo>
                    <a:lnTo>
                      <a:pt x="7129" y="271"/>
                    </a:lnTo>
                    <a:lnTo>
                      <a:pt x="7125" y="277"/>
                    </a:lnTo>
                    <a:lnTo>
                      <a:pt x="7120" y="282"/>
                    </a:lnTo>
                    <a:lnTo>
                      <a:pt x="7115" y="286"/>
                    </a:lnTo>
                    <a:lnTo>
                      <a:pt x="7110" y="290"/>
                    </a:lnTo>
                    <a:lnTo>
                      <a:pt x="7103" y="295"/>
                    </a:lnTo>
                    <a:lnTo>
                      <a:pt x="7098" y="297"/>
                    </a:lnTo>
                    <a:lnTo>
                      <a:pt x="7091" y="300"/>
                    </a:lnTo>
                    <a:lnTo>
                      <a:pt x="7084" y="301"/>
                    </a:lnTo>
                    <a:lnTo>
                      <a:pt x="7077" y="302"/>
                    </a:lnTo>
                    <a:lnTo>
                      <a:pt x="7069" y="303"/>
                    </a:lnTo>
                    <a:lnTo>
                      <a:pt x="7062" y="302"/>
                    </a:lnTo>
                    <a:lnTo>
                      <a:pt x="7056" y="301"/>
                    </a:lnTo>
                    <a:lnTo>
                      <a:pt x="7048" y="300"/>
                    </a:lnTo>
                    <a:lnTo>
                      <a:pt x="7042" y="297"/>
                    </a:lnTo>
                    <a:lnTo>
                      <a:pt x="7035" y="295"/>
                    </a:lnTo>
                    <a:lnTo>
                      <a:pt x="7030" y="290"/>
                    </a:lnTo>
                    <a:lnTo>
                      <a:pt x="7025" y="286"/>
                    </a:lnTo>
                    <a:lnTo>
                      <a:pt x="7019" y="282"/>
                    </a:lnTo>
                    <a:lnTo>
                      <a:pt x="7014" y="277"/>
                    </a:lnTo>
                    <a:lnTo>
                      <a:pt x="7011" y="271"/>
                    </a:lnTo>
                    <a:lnTo>
                      <a:pt x="7007" y="265"/>
                    </a:lnTo>
                    <a:lnTo>
                      <a:pt x="7004" y="260"/>
                    </a:lnTo>
                    <a:lnTo>
                      <a:pt x="7001" y="252"/>
                    </a:lnTo>
                    <a:lnTo>
                      <a:pt x="6999" y="246"/>
                    </a:lnTo>
                    <a:lnTo>
                      <a:pt x="6998" y="238"/>
                    </a:lnTo>
                    <a:lnTo>
                      <a:pt x="6998" y="231"/>
                    </a:lnTo>
                    <a:lnTo>
                      <a:pt x="6998" y="224"/>
                    </a:lnTo>
                    <a:lnTo>
                      <a:pt x="6999" y="217"/>
                    </a:lnTo>
                    <a:lnTo>
                      <a:pt x="7001" y="210"/>
                    </a:lnTo>
                    <a:lnTo>
                      <a:pt x="7004" y="203"/>
                    </a:lnTo>
                    <a:lnTo>
                      <a:pt x="7007" y="197"/>
                    </a:lnTo>
                    <a:lnTo>
                      <a:pt x="7011" y="191"/>
                    </a:lnTo>
                    <a:lnTo>
                      <a:pt x="7014" y="186"/>
                    </a:lnTo>
                    <a:lnTo>
                      <a:pt x="7019" y="181"/>
                    </a:lnTo>
                    <a:lnTo>
                      <a:pt x="7025" y="177"/>
                    </a:lnTo>
                    <a:lnTo>
                      <a:pt x="7030" y="172"/>
                    </a:lnTo>
                    <a:lnTo>
                      <a:pt x="7035" y="168"/>
                    </a:lnTo>
                    <a:lnTo>
                      <a:pt x="7042" y="165"/>
                    </a:lnTo>
                    <a:lnTo>
                      <a:pt x="7048" y="163"/>
                    </a:lnTo>
                    <a:lnTo>
                      <a:pt x="7056" y="161"/>
                    </a:lnTo>
                    <a:lnTo>
                      <a:pt x="7062" y="160"/>
                    </a:lnTo>
                    <a:lnTo>
                      <a:pt x="7069" y="160"/>
                    </a:lnTo>
                    <a:close/>
                    <a:moveTo>
                      <a:pt x="6044" y="78"/>
                    </a:moveTo>
                    <a:lnTo>
                      <a:pt x="7286" y="78"/>
                    </a:lnTo>
                    <a:lnTo>
                      <a:pt x="7286" y="385"/>
                    </a:lnTo>
                    <a:lnTo>
                      <a:pt x="6044" y="385"/>
                    </a:lnTo>
                    <a:lnTo>
                      <a:pt x="6044" y="78"/>
                    </a:lnTo>
                    <a:close/>
                    <a:moveTo>
                      <a:pt x="589" y="468"/>
                    </a:moveTo>
                    <a:lnTo>
                      <a:pt x="4432" y="468"/>
                    </a:lnTo>
                    <a:lnTo>
                      <a:pt x="4432" y="2531"/>
                    </a:lnTo>
                    <a:lnTo>
                      <a:pt x="589" y="2531"/>
                    </a:lnTo>
                    <a:lnTo>
                      <a:pt x="589" y="468"/>
                    </a:lnTo>
                    <a:close/>
                    <a:moveTo>
                      <a:pt x="4743" y="468"/>
                    </a:moveTo>
                    <a:lnTo>
                      <a:pt x="8587" y="468"/>
                    </a:lnTo>
                    <a:lnTo>
                      <a:pt x="8587" y="2531"/>
                    </a:lnTo>
                    <a:lnTo>
                      <a:pt x="4743" y="2531"/>
                    </a:lnTo>
                    <a:lnTo>
                      <a:pt x="4743" y="468"/>
                    </a:lnTo>
                    <a:close/>
                    <a:moveTo>
                      <a:pt x="8898" y="468"/>
                    </a:moveTo>
                    <a:lnTo>
                      <a:pt x="12741" y="468"/>
                    </a:lnTo>
                    <a:lnTo>
                      <a:pt x="12741" y="2531"/>
                    </a:lnTo>
                    <a:lnTo>
                      <a:pt x="8898" y="2531"/>
                    </a:lnTo>
                    <a:lnTo>
                      <a:pt x="8898" y="46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256" name="组合 198"/>
            <p:cNvGrpSpPr/>
            <p:nvPr/>
          </p:nvGrpSpPr>
          <p:grpSpPr>
            <a:xfrm>
              <a:off x="-583221" y="3441738"/>
              <a:ext cx="206454" cy="175314"/>
              <a:chOff x="-297471" y="2514638"/>
              <a:chExt cx="206454" cy="175314"/>
            </a:xfrm>
            <a:grpFill/>
          </p:grpSpPr>
          <p:sp>
            <p:nvSpPr>
              <p:cNvPr id="271" name="Freeform 25"/>
              <p:cNvSpPr/>
              <p:nvPr/>
            </p:nvSpPr>
            <p:spPr bwMode="auto">
              <a:xfrm>
                <a:off x="-250853" y="2514638"/>
                <a:ext cx="112477" cy="71528"/>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2" name="Freeform 26"/>
              <p:cNvSpPr/>
              <p:nvPr/>
            </p:nvSpPr>
            <p:spPr bwMode="auto">
              <a:xfrm>
                <a:off x="-297471" y="2595516"/>
                <a:ext cx="206454" cy="94436"/>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3" name="Freeform 27"/>
              <p:cNvSpPr/>
              <p:nvPr/>
            </p:nvSpPr>
            <p:spPr bwMode="auto">
              <a:xfrm>
                <a:off x="-199054" y="2595516"/>
                <a:ext cx="8880" cy="4675"/>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93" name="Freeform 28"/>
              <p:cNvSpPr/>
              <p:nvPr/>
            </p:nvSpPr>
            <p:spPr bwMode="auto">
              <a:xfrm>
                <a:off x="-204974" y="2598789"/>
                <a:ext cx="20719" cy="32258"/>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257" name="组合 199"/>
            <p:cNvGrpSpPr/>
            <p:nvPr/>
          </p:nvGrpSpPr>
          <p:grpSpPr>
            <a:xfrm>
              <a:off x="-103227" y="3441738"/>
              <a:ext cx="206454" cy="175314"/>
              <a:chOff x="-297471" y="2514638"/>
              <a:chExt cx="206454" cy="175314"/>
            </a:xfrm>
            <a:grpFill/>
          </p:grpSpPr>
          <p:sp>
            <p:nvSpPr>
              <p:cNvPr id="263" name="Freeform 25"/>
              <p:cNvSpPr/>
              <p:nvPr/>
            </p:nvSpPr>
            <p:spPr bwMode="auto">
              <a:xfrm>
                <a:off x="-250853" y="2514638"/>
                <a:ext cx="112477" cy="71528"/>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4" name="Freeform 26"/>
              <p:cNvSpPr/>
              <p:nvPr/>
            </p:nvSpPr>
            <p:spPr bwMode="auto">
              <a:xfrm>
                <a:off x="-297471" y="2595516"/>
                <a:ext cx="206454" cy="94436"/>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5" name="Freeform 27"/>
              <p:cNvSpPr/>
              <p:nvPr/>
            </p:nvSpPr>
            <p:spPr bwMode="auto">
              <a:xfrm>
                <a:off x="-199054" y="2595516"/>
                <a:ext cx="8880" cy="4675"/>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0" name="Freeform 28"/>
              <p:cNvSpPr/>
              <p:nvPr/>
            </p:nvSpPr>
            <p:spPr bwMode="auto">
              <a:xfrm>
                <a:off x="-204974" y="2598789"/>
                <a:ext cx="20719" cy="32258"/>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258" name="组合 204"/>
            <p:cNvGrpSpPr/>
            <p:nvPr/>
          </p:nvGrpSpPr>
          <p:grpSpPr>
            <a:xfrm>
              <a:off x="361950" y="3441738"/>
              <a:ext cx="206454" cy="175314"/>
              <a:chOff x="-297471" y="2514638"/>
              <a:chExt cx="206454" cy="175314"/>
            </a:xfrm>
            <a:grpFill/>
          </p:grpSpPr>
          <p:sp>
            <p:nvSpPr>
              <p:cNvPr id="259" name="Freeform 25"/>
              <p:cNvSpPr/>
              <p:nvPr/>
            </p:nvSpPr>
            <p:spPr bwMode="auto">
              <a:xfrm>
                <a:off x="-250853" y="2514638"/>
                <a:ext cx="112477" cy="71528"/>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0" name="Freeform 26"/>
              <p:cNvSpPr/>
              <p:nvPr/>
            </p:nvSpPr>
            <p:spPr bwMode="auto">
              <a:xfrm>
                <a:off x="-297471" y="2595516"/>
                <a:ext cx="206454" cy="94436"/>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1" name="Freeform 27"/>
              <p:cNvSpPr/>
              <p:nvPr/>
            </p:nvSpPr>
            <p:spPr bwMode="auto">
              <a:xfrm>
                <a:off x="-199054" y="2595516"/>
                <a:ext cx="8880" cy="4675"/>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2" name="Freeform 28"/>
              <p:cNvSpPr/>
              <p:nvPr/>
            </p:nvSpPr>
            <p:spPr bwMode="auto">
              <a:xfrm>
                <a:off x="-204974" y="2598789"/>
                <a:ext cx="20719" cy="32258"/>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grpSp>
        <p:nvGrpSpPr>
          <p:cNvPr id="298" name="组合 335"/>
          <p:cNvGrpSpPr/>
          <p:nvPr/>
        </p:nvGrpSpPr>
        <p:grpSpPr>
          <a:xfrm>
            <a:off x="4256840" y="3905103"/>
            <a:ext cx="223280" cy="276190"/>
            <a:chOff x="-1059997" y="-455159"/>
            <a:chExt cx="642113" cy="910317"/>
          </a:xfrm>
          <a:solidFill>
            <a:schemeClr val="bg1"/>
          </a:solidFill>
        </p:grpSpPr>
        <p:sp>
          <p:nvSpPr>
            <p:cNvPr id="299" name="Rectangle 10"/>
            <p:cNvSpPr>
              <a:spLocks noChangeArrowheads="1"/>
            </p:cNvSpPr>
            <p:nvPr/>
          </p:nvSpPr>
          <p:spPr bwMode="auto">
            <a:xfrm>
              <a:off x="-890397" y="74150"/>
              <a:ext cx="302913" cy="325789"/>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0" name="Freeform 11"/>
            <p:cNvSpPr/>
            <p:nvPr/>
          </p:nvSpPr>
          <p:spPr bwMode="auto">
            <a:xfrm>
              <a:off x="-954293" y="436226"/>
              <a:ext cx="430705" cy="18932"/>
            </a:xfrm>
            <a:custGeom>
              <a:avLst/>
              <a:gdLst/>
              <a:ahLst/>
              <a:cxnLst>
                <a:cxn ang="0">
                  <a:pos x="7541" y="0"/>
                </a:cxn>
                <a:cxn ang="0">
                  <a:pos x="7561" y="2"/>
                </a:cxn>
                <a:cxn ang="0">
                  <a:pos x="7579" y="7"/>
                </a:cxn>
                <a:cxn ang="0">
                  <a:pos x="7597" y="17"/>
                </a:cxn>
                <a:cxn ang="0">
                  <a:pos x="7611" y="29"/>
                </a:cxn>
                <a:cxn ang="0">
                  <a:pos x="7623" y="43"/>
                </a:cxn>
                <a:cxn ang="0">
                  <a:pos x="7633" y="60"/>
                </a:cxn>
                <a:cxn ang="0">
                  <a:pos x="7638" y="78"/>
                </a:cxn>
                <a:cxn ang="0">
                  <a:pos x="7640" y="99"/>
                </a:cxn>
                <a:cxn ang="0">
                  <a:pos x="7640" y="251"/>
                </a:cxn>
                <a:cxn ang="0">
                  <a:pos x="7636" y="270"/>
                </a:cxn>
                <a:cxn ang="0">
                  <a:pos x="7628" y="287"/>
                </a:cxn>
                <a:cxn ang="0">
                  <a:pos x="7618" y="304"/>
                </a:cxn>
                <a:cxn ang="0">
                  <a:pos x="7604" y="318"/>
                </a:cxn>
                <a:cxn ang="0">
                  <a:pos x="7589" y="328"/>
                </a:cxn>
                <a:cxn ang="0">
                  <a:pos x="7570" y="336"/>
                </a:cxn>
                <a:cxn ang="0">
                  <a:pos x="7551" y="340"/>
                </a:cxn>
                <a:cxn ang="0">
                  <a:pos x="99" y="340"/>
                </a:cxn>
                <a:cxn ang="0">
                  <a:pos x="79" y="338"/>
                </a:cxn>
                <a:cxn ang="0">
                  <a:pos x="61" y="332"/>
                </a:cxn>
                <a:cxn ang="0">
                  <a:pos x="43" y="323"/>
                </a:cxn>
                <a:cxn ang="0">
                  <a:pos x="29" y="311"/>
                </a:cxn>
                <a:cxn ang="0">
                  <a:pos x="17" y="297"/>
                </a:cxn>
                <a:cxn ang="0">
                  <a:pos x="7" y="279"/>
                </a:cxn>
                <a:cxn ang="0">
                  <a:pos x="2" y="260"/>
                </a:cxn>
                <a:cxn ang="0">
                  <a:pos x="0" y="241"/>
                </a:cxn>
                <a:cxn ang="0">
                  <a:pos x="0" y="89"/>
                </a:cxn>
                <a:cxn ang="0">
                  <a:pos x="4" y="69"/>
                </a:cxn>
                <a:cxn ang="0">
                  <a:pos x="12" y="51"/>
                </a:cxn>
                <a:cxn ang="0">
                  <a:pos x="22" y="36"/>
                </a:cxn>
                <a:cxn ang="0">
                  <a:pos x="36" y="22"/>
                </a:cxn>
                <a:cxn ang="0">
                  <a:pos x="51" y="12"/>
                </a:cxn>
                <a:cxn ang="0">
                  <a:pos x="70" y="4"/>
                </a:cxn>
                <a:cxn ang="0">
                  <a:pos x="89" y="0"/>
                </a:cxn>
              </a:cxnLst>
              <a:rect l="0" t="0" r="r" b="b"/>
              <a:pathLst>
                <a:path w="7640" h="340">
                  <a:moveTo>
                    <a:pt x="99" y="0"/>
                  </a:moveTo>
                  <a:lnTo>
                    <a:pt x="7541" y="0"/>
                  </a:lnTo>
                  <a:lnTo>
                    <a:pt x="7551" y="0"/>
                  </a:lnTo>
                  <a:lnTo>
                    <a:pt x="7561" y="2"/>
                  </a:lnTo>
                  <a:lnTo>
                    <a:pt x="7570" y="4"/>
                  </a:lnTo>
                  <a:lnTo>
                    <a:pt x="7579" y="7"/>
                  </a:lnTo>
                  <a:lnTo>
                    <a:pt x="7589" y="12"/>
                  </a:lnTo>
                  <a:lnTo>
                    <a:pt x="7597" y="17"/>
                  </a:lnTo>
                  <a:lnTo>
                    <a:pt x="7604" y="22"/>
                  </a:lnTo>
                  <a:lnTo>
                    <a:pt x="7611" y="29"/>
                  </a:lnTo>
                  <a:lnTo>
                    <a:pt x="7618" y="36"/>
                  </a:lnTo>
                  <a:lnTo>
                    <a:pt x="7623" y="43"/>
                  </a:lnTo>
                  <a:lnTo>
                    <a:pt x="7628" y="51"/>
                  </a:lnTo>
                  <a:lnTo>
                    <a:pt x="7633" y="60"/>
                  </a:lnTo>
                  <a:lnTo>
                    <a:pt x="7636" y="69"/>
                  </a:lnTo>
                  <a:lnTo>
                    <a:pt x="7638" y="78"/>
                  </a:lnTo>
                  <a:lnTo>
                    <a:pt x="7640" y="89"/>
                  </a:lnTo>
                  <a:lnTo>
                    <a:pt x="7640" y="99"/>
                  </a:lnTo>
                  <a:lnTo>
                    <a:pt x="7640" y="241"/>
                  </a:lnTo>
                  <a:lnTo>
                    <a:pt x="7640" y="251"/>
                  </a:lnTo>
                  <a:lnTo>
                    <a:pt x="7638" y="260"/>
                  </a:lnTo>
                  <a:lnTo>
                    <a:pt x="7636" y="270"/>
                  </a:lnTo>
                  <a:lnTo>
                    <a:pt x="7633" y="279"/>
                  </a:lnTo>
                  <a:lnTo>
                    <a:pt x="7628" y="287"/>
                  </a:lnTo>
                  <a:lnTo>
                    <a:pt x="7623" y="297"/>
                  </a:lnTo>
                  <a:lnTo>
                    <a:pt x="7618" y="304"/>
                  </a:lnTo>
                  <a:lnTo>
                    <a:pt x="7611" y="311"/>
                  </a:lnTo>
                  <a:lnTo>
                    <a:pt x="7604" y="318"/>
                  </a:lnTo>
                  <a:lnTo>
                    <a:pt x="7597" y="323"/>
                  </a:lnTo>
                  <a:lnTo>
                    <a:pt x="7589" y="328"/>
                  </a:lnTo>
                  <a:lnTo>
                    <a:pt x="7579" y="332"/>
                  </a:lnTo>
                  <a:lnTo>
                    <a:pt x="7570" y="336"/>
                  </a:lnTo>
                  <a:lnTo>
                    <a:pt x="7561" y="338"/>
                  </a:lnTo>
                  <a:lnTo>
                    <a:pt x="7551" y="340"/>
                  </a:lnTo>
                  <a:lnTo>
                    <a:pt x="7541" y="340"/>
                  </a:lnTo>
                  <a:lnTo>
                    <a:pt x="99" y="340"/>
                  </a:lnTo>
                  <a:lnTo>
                    <a:pt x="89" y="340"/>
                  </a:lnTo>
                  <a:lnTo>
                    <a:pt x="79" y="338"/>
                  </a:lnTo>
                  <a:lnTo>
                    <a:pt x="70" y="336"/>
                  </a:lnTo>
                  <a:lnTo>
                    <a:pt x="61" y="332"/>
                  </a:lnTo>
                  <a:lnTo>
                    <a:pt x="51" y="328"/>
                  </a:lnTo>
                  <a:lnTo>
                    <a:pt x="43" y="323"/>
                  </a:lnTo>
                  <a:lnTo>
                    <a:pt x="36" y="318"/>
                  </a:lnTo>
                  <a:lnTo>
                    <a:pt x="29" y="311"/>
                  </a:lnTo>
                  <a:lnTo>
                    <a:pt x="22" y="304"/>
                  </a:lnTo>
                  <a:lnTo>
                    <a:pt x="17" y="297"/>
                  </a:lnTo>
                  <a:lnTo>
                    <a:pt x="12" y="287"/>
                  </a:lnTo>
                  <a:lnTo>
                    <a:pt x="7" y="279"/>
                  </a:lnTo>
                  <a:lnTo>
                    <a:pt x="4" y="270"/>
                  </a:lnTo>
                  <a:lnTo>
                    <a:pt x="2" y="260"/>
                  </a:lnTo>
                  <a:lnTo>
                    <a:pt x="0" y="251"/>
                  </a:lnTo>
                  <a:lnTo>
                    <a:pt x="0" y="241"/>
                  </a:lnTo>
                  <a:lnTo>
                    <a:pt x="0" y="99"/>
                  </a:lnTo>
                  <a:lnTo>
                    <a:pt x="0" y="89"/>
                  </a:lnTo>
                  <a:lnTo>
                    <a:pt x="2" y="78"/>
                  </a:lnTo>
                  <a:lnTo>
                    <a:pt x="4" y="69"/>
                  </a:lnTo>
                  <a:lnTo>
                    <a:pt x="7" y="60"/>
                  </a:lnTo>
                  <a:lnTo>
                    <a:pt x="12" y="51"/>
                  </a:lnTo>
                  <a:lnTo>
                    <a:pt x="17" y="43"/>
                  </a:lnTo>
                  <a:lnTo>
                    <a:pt x="22" y="36"/>
                  </a:lnTo>
                  <a:lnTo>
                    <a:pt x="29" y="29"/>
                  </a:lnTo>
                  <a:lnTo>
                    <a:pt x="36" y="22"/>
                  </a:lnTo>
                  <a:lnTo>
                    <a:pt x="43" y="17"/>
                  </a:lnTo>
                  <a:lnTo>
                    <a:pt x="51" y="12"/>
                  </a:lnTo>
                  <a:lnTo>
                    <a:pt x="61" y="7"/>
                  </a:lnTo>
                  <a:lnTo>
                    <a:pt x="70" y="4"/>
                  </a:lnTo>
                  <a:lnTo>
                    <a:pt x="79" y="2"/>
                  </a:lnTo>
                  <a:lnTo>
                    <a:pt x="89" y="0"/>
                  </a:lnTo>
                  <a:lnTo>
                    <a:pt x="9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1" name="Freeform 12"/>
            <p:cNvSpPr/>
            <p:nvPr/>
          </p:nvSpPr>
          <p:spPr bwMode="auto">
            <a:xfrm>
              <a:off x="-954293" y="372330"/>
              <a:ext cx="430705" cy="53641"/>
            </a:xfrm>
            <a:custGeom>
              <a:avLst/>
              <a:gdLst/>
              <a:ahLst/>
              <a:cxnLst>
                <a:cxn ang="0">
                  <a:pos x="439" y="0"/>
                </a:cxn>
                <a:cxn ang="0">
                  <a:pos x="1006" y="0"/>
                </a:cxn>
                <a:cxn ang="0">
                  <a:pos x="1006" y="584"/>
                </a:cxn>
                <a:cxn ang="0">
                  <a:pos x="1006" y="703"/>
                </a:cxn>
                <a:cxn ang="0">
                  <a:pos x="6634" y="703"/>
                </a:cxn>
                <a:cxn ang="0">
                  <a:pos x="6634" y="584"/>
                </a:cxn>
                <a:cxn ang="0">
                  <a:pos x="6634" y="0"/>
                </a:cxn>
                <a:cxn ang="0">
                  <a:pos x="7144" y="0"/>
                </a:cxn>
                <a:cxn ang="0">
                  <a:pos x="7640" y="951"/>
                </a:cxn>
                <a:cxn ang="0">
                  <a:pos x="0" y="951"/>
                </a:cxn>
                <a:cxn ang="0">
                  <a:pos x="439" y="0"/>
                </a:cxn>
              </a:cxnLst>
              <a:rect l="0" t="0" r="r" b="b"/>
              <a:pathLst>
                <a:path w="7640" h="951">
                  <a:moveTo>
                    <a:pt x="439" y="0"/>
                  </a:moveTo>
                  <a:lnTo>
                    <a:pt x="1006" y="0"/>
                  </a:lnTo>
                  <a:lnTo>
                    <a:pt x="1006" y="584"/>
                  </a:lnTo>
                  <a:lnTo>
                    <a:pt x="1006" y="703"/>
                  </a:lnTo>
                  <a:lnTo>
                    <a:pt x="6634" y="703"/>
                  </a:lnTo>
                  <a:lnTo>
                    <a:pt x="6634" y="584"/>
                  </a:lnTo>
                  <a:lnTo>
                    <a:pt x="6634" y="0"/>
                  </a:lnTo>
                  <a:lnTo>
                    <a:pt x="7144" y="0"/>
                  </a:lnTo>
                  <a:lnTo>
                    <a:pt x="7640" y="951"/>
                  </a:lnTo>
                  <a:lnTo>
                    <a:pt x="0" y="951"/>
                  </a:lnTo>
                  <a:lnTo>
                    <a:pt x="43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3" name="Rectangle 13"/>
            <p:cNvSpPr>
              <a:spLocks noChangeArrowheads="1"/>
            </p:cNvSpPr>
            <p:nvPr/>
          </p:nvSpPr>
          <p:spPr bwMode="auto">
            <a:xfrm>
              <a:off x="-780749" y="-455159"/>
              <a:ext cx="15777" cy="63896"/>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4" name="Rectangle 14"/>
            <p:cNvSpPr>
              <a:spLocks noChangeArrowheads="1"/>
            </p:cNvSpPr>
            <p:nvPr/>
          </p:nvSpPr>
          <p:spPr bwMode="auto">
            <a:xfrm>
              <a:off x="-712909" y="-455159"/>
              <a:ext cx="15777" cy="63896"/>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5" name="Freeform 15"/>
            <p:cNvSpPr/>
            <p:nvPr/>
          </p:nvSpPr>
          <p:spPr bwMode="auto">
            <a:xfrm>
              <a:off x="-756295" y="-444115"/>
              <a:ext cx="34709" cy="35498"/>
            </a:xfrm>
            <a:custGeom>
              <a:avLst/>
              <a:gdLst/>
              <a:ahLst/>
              <a:cxnLst>
                <a:cxn ang="0">
                  <a:pos x="345" y="625"/>
                </a:cxn>
                <a:cxn ang="0">
                  <a:pos x="391" y="617"/>
                </a:cxn>
                <a:cxn ang="0">
                  <a:pos x="435" y="602"/>
                </a:cxn>
                <a:cxn ang="0">
                  <a:pos x="475" y="581"/>
                </a:cxn>
                <a:cxn ang="0">
                  <a:pos x="512" y="554"/>
                </a:cxn>
                <a:cxn ang="0">
                  <a:pos x="544" y="524"/>
                </a:cxn>
                <a:cxn ang="0">
                  <a:pos x="573" y="488"/>
                </a:cxn>
                <a:cxn ang="0">
                  <a:pos x="595" y="448"/>
                </a:cxn>
                <a:cxn ang="0">
                  <a:pos x="612" y="406"/>
                </a:cxn>
                <a:cxn ang="0">
                  <a:pos x="622" y="360"/>
                </a:cxn>
                <a:cxn ang="0">
                  <a:pos x="626" y="313"/>
                </a:cxn>
                <a:cxn ang="0">
                  <a:pos x="622" y="265"/>
                </a:cxn>
                <a:cxn ang="0">
                  <a:pos x="612" y="220"/>
                </a:cxn>
                <a:cxn ang="0">
                  <a:pos x="595" y="178"/>
                </a:cxn>
                <a:cxn ang="0">
                  <a:pos x="573" y="138"/>
                </a:cxn>
                <a:cxn ang="0">
                  <a:pos x="544" y="103"/>
                </a:cxn>
                <a:cxn ang="0">
                  <a:pos x="512" y="72"/>
                </a:cxn>
                <a:cxn ang="0">
                  <a:pos x="475" y="45"/>
                </a:cxn>
                <a:cxn ang="0">
                  <a:pos x="435" y="24"/>
                </a:cxn>
                <a:cxn ang="0">
                  <a:pos x="391" y="10"/>
                </a:cxn>
                <a:cxn ang="0">
                  <a:pos x="345" y="1"/>
                </a:cxn>
                <a:cxn ang="0">
                  <a:pos x="297" y="0"/>
                </a:cxn>
                <a:cxn ang="0">
                  <a:pos x="250" y="6"/>
                </a:cxn>
                <a:cxn ang="0">
                  <a:pos x="206" y="19"/>
                </a:cxn>
                <a:cxn ang="0">
                  <a:pos x="164" y="37"/>
                </a:cxn>
                <a:cxn ang="0">
                  <a:pos x="126" y="63"/>
                </a:cxn>
                <a:cxn ang="0">
                  <a:pos x="92" y="92"/>
                </a:cxn>
                <a:cxn ang="0">
                  <a:pos x="62" y="126"/>
                </a:cxn>
                <a:cxn ang="0">
                  <a:pos x="38" y="164"/>
                </a:cxn>
                <a:cxn ang="0">
                  <a:pos x="19" y="206"/>
                </a:cxn>
                <a:cxn ang="0">
                  <a:pos x="7" y="250"/>
                </a:cxn>
                <a:cxn ang="0">
                  <a:pos x="1" y="297"/>
                </a:cxn>
                <a:cxn ang="0">
                  <a:pos x="2" y="345"/>
                </a:cxn>
                <a:cxn ang="0">
                  <a:pos x="10" y="392"/>
                </a:cxn>
                <a:cxn ang="0">
                  <a:pos x="25" y="435"/>
                </a:cxn>
                <a:cxn ang="0">
                  <a:pos x="45" y="476"/>
                </a:cxn>
                <a:cxn ang="0">
                  <a:pos x="71" y="512"/>
                </a:cxn>
                <a:cxn ang="0">
                  <a:pos x="103" y="545"/>
                </a:cxn>
                <a:cxn ang="0">
                  <a:pos x="138" y="572"/>
                </a:cxn>
                <a:cxn ang="0">
                  <a:pos x="177" y="596"/>
                </a:cxn>
                <a:cxn ang="0">
                  <a:pos x="220" y="612"/>
                </a:cxn>
                <a:cxn ang="0">
                  <a:pos x="265" y="623"/>
                </a:cxn>
                <a:cxn ang="0">
                  <a:pos x="314" y="626"/>
                </a:cxn>
              </a:cxnLst>
              <a:rect l="0" t="0" r="r" b="b"/>
              <a:pathLst>
                <a:path w="626" h="626">
                  <a:moveTo>
                    <a:pt x="314" y="626"/>
                  </a:moveTo>
                  <a:lnTo>
                    <a:pt x="329" y="626"/>
                  </a:lnTo>
                  <a:lnTo>
                    <a:pt x="345" y="625"/>
                  </a:lnTo>
                  <a:lnTo>
                    <a:pt x="361" y="623"/>
                  </a:lnTo>
                  <a:lnTo>
                    <a:pt x="376" y="620"/>
                  </a:lnTo>
                  <a:lnTo>
                    <a:pt x="391" y="617"/>
                  </a:lnTo>
                  <a:lnTo>
                    <a:pt x="406" y="612"/>
                  </a:lnTo>
                  <a:lnTo>
                    <a:pt x="420" y="607"/>
                  </a:lnTo>
                  <a:lnTo>
                    <a:pt x="435" y="602"/>
                  </a:lnTo>
                  <a:lnTo>
                    <a:pt x="449" y="596"/>
                  </a:lnTo>
                  <a:lnTo>
                    <a:pt x="462" y="589"/>
                  </a:lnTo>
                  <a:lnTo>
                    <a:pt x="475" y="581"/>
                  </a:lnTo>
                  <a:lnTo>
                    <a:pt x="488" y="572"/>
                  </a:lnTo>
                  <a:lnTo>
                    <a:pt x="500" y="564"/>
                  </a:lnTo>
                  <a:lnTo>
                    <a:pt x="512" y="554"/>
                  </a:lnTo>
                  <a:lnTo>
                    <a:pt x="523" y="545"/>
                  </a:lnTo>
                  <a:lnTo>
                    <a:pt x="534" y="534"/>
                  </a:lnTo>
                  <a:lnTo>
                    <a:pt x="544" y="524"/>
                  </a:lnTo>
                  <a:lnTo>
                    <a:pt x="555" y="512"/>
                  </a:lnTo>
                  <a:lnTo>
                    <a:pt x="564" y="501"/>
                  </a:lnTo>
                  <a:lnTo>
                    <a:pt x="573" y="488"/>
                  </a:lnTo>
                  <a:lnTo>
                    <a:pt x="581" y="476"/>
                  </a:lnTo>
                  <a:lnTo>
                    <a:pt x="588" y="462"/>
                  </a:lnTo>
                  <a:lnTo>
                    <a:pt x="595" y="448"/>
                  </a:lnTo>
                  <a:lnTo>
                    <a:pt x="601" y="435"/>
                  </a:lnTo>
                  <a:lnTo>
                    <a:pt x="607" y="421"/>
                  </a:lnTo>
                  <a:lnTo>
                    <a:pt x="612" y="406"/>
                  </a:lnTo>
                  <a:lnTo>
                    <a:pt x="616" y="392"/>
                  </a:lnTo>
                  <a:lnTo>
                    <a:pt x="619" y="377"/>
                  </a:lnTo>
                  <a:lnTo>
                    <a:pt x="622" y="360"/>
                  </a:lnTo>
                  <a:lnTo>
                    <a:pt x="624" y="345"/>
                  </a:lnTo>
                  <a:lnTo>
                    <a:pt x="625" y="329"/>
                  </a:lnTo>
                  <a:lnTo>
                    <a:pt x="626" y="313"/>
                  </a:lnTo>
                  <a:lnTo>
                    <a:pt x="625" y="297"/>
                  </a:lnTo>
                  <a:lnTo>
                    <a:pt x="624" y="281"/>
                  </a:lnTo>
                  <a:lnTo>
                    <a:pt x="622" y="265"/>
                  </a:lnTo>
                  <a:lnTo>
                    <a:pt x="619" y="250"/>
                  </a:lnTo>
                  <a:lnTo>
                    <a:pt x="616" y="235"/>
                  </a:lnTo>
                  <a:lnTo>
                    <a:pt x="612" y="220"/>
                  </a:lnTo>
                  <a:lnTo>
                    <a:pt x="607" y="206"/>
                  </a:lnTo>
                  <a:lnTo>
                    <a:pt x="601" y="192"/>
                  </a:lnTo>
                  <a:lnTo>
                    <a:pt x="595" y="178"/>
                  </a:lnTo>
                  <a:lnTo>
                    <a:pt x="588" y="164"/>
                  </a:lnTo>
                  <a:lnTo>
                    <a:pt x="581" y="150"/>
                  </a:lnTo>
                  <a:lnTo>
                    <a:pt x="573" y="138"/>
                  </a:lnTo>
                  <a:lnTo>
                    <a:pt x="564" y="126"/>
                  </a:lnTo>
                  <a:lnTo>
                    <a:pt x="555" y="114"/>
                  </a:lnTo>
                  <a:lnTo>
                    <a:pt x="544" y="103"/>
                  </a:lnTo>
                  <a:lnTo>
                    <a:pt x="534" y="92"/>
                  </a:lnTo>
                  <a:lnTo>
                    <a:pt x="523" y="82"/>
                  </a:lnTo>
                  <a:lnTo>
                    <a:pt x="512" y="72"/>
                  </a:lnTo>
                  <a:lnTo>
                    <a:pt x="500" y="63"/>
                  </a:lnTo>
                  <a:lnTo>
                    <a:pt x="488" y="53"/>
                  </a:lnTo>
                  <a:lnTo>
                    <a:pt x="475" y="45"/>
                  </a:lnTo>
                  <a:lnTo>
                    <a:pt x="462" y="37"/>
                  </a:lnTo>
                  <a:lnTo>
                    <a:pt x="449" y="31"/>
                  </a:lnTo>
                  <a:lnTo>
                    <a:pt x="435" y="24"/>
                  </a:lnTo>
                  <a:lnTo>
                    <a:pt x="420" y="19"/>
                  </a:lnTo>
                  <a:lnTo>
                    <a:pt x="406" y="14"/>
                  </a:lnTo>
                  <a:lnTo>
                    <a:pt x="391" y="10"/>
                  </a:lnTo>
                  <a:lnTo>
                    <a:pt x="376" y="6"/>
                  </a:lnTo>
                  <a:lnTo>
                    <a:pt x="361" y="3"/>
                  </a:lnTo>
                  <a:lnTo>
                    <a:pt x="345" y="1"/>
                  </a:lnTo>
                  <a:lnTo>
                    <a:pt x="329" y="0"/>
                  </a:lnTo>
                  <a:lnTo>
                    <a:pt x="314" y="0"/>
                  </a:lnTo>
                  <a:lnTo>
                    <a:pt x="297" y="0"/>
                  </a:lnTo>
                  <a:lnTo>
                    <a:pt x="281" y="1"/>
                  </a:lnTo>
                  <a:lnTo>
                    <a:pt x="265" y="3"/>
                  </a:lnTo>
                  <a:lnTo>
                    <a:pt x="250" y="6"/>
                  </a:lnTo>
                  <a:lnTo>
                    <a:pt x="235" y="10"/>
                  </a:lnTo>
                  <a:lnTo>
                    <a:pt x="220" y="14"/>
                  </a:lnTo>
                  <a:lnTo>
                    <a:pt x="206" y="19"/>
                  </a:lnTo>
                  <a:lnTo>
                    <a:pt x="191" y="24"/>
                  </a:lnTo>
                  <a:lnTo>
                    <a:pt x="177" y="31"/>
                  </a:lnTo>
                  <a:lnTo>
                    <a:pt x="164" y="37"/>
                  </a:lnTo>
                  <a:lnTo>
                    <a:pt x="151" y="45"/>
                  </a:lnTo>
                  <a:lnTo>
                    <a:pt x="138" y="53"/>
                  </a:lnTo>
                  <a:lnTo>
                    <a:pt x="126" y="63"/>
                  </a:lnTo>
                  <a:lnTo>
                    <a:pt x="114" y="72"/>
                  </a:lnTo>
                  <a:lnTo>
                    <a:pt x="103" y="82"/>
                  </a:lnTo>
                  <a:lnTo>
                    <a:pt x="92" y="92"/>
                  </a:lnTo>
                  <a:lnTo>
                    <a:pt x="82" y="103"/>
                  </a:lnTo>
                  <a:lnTo>
                    <a:pt x="71" y="114"/>
                  </a:lnTo>
                  <a:lnTo>
                    <a:pt x="62" y="126"/>
                  </a:lnTo>
                  <a:lnTo>
                    <a:pt x="53" y="138"/>
                  </a:lnTo>
                  <a:lnTo>
                    <a:pt x="45" y="150"/>
                  </a:lnTo>
                  <a:lnTo>
                    <a:pt x="38" y="164"/>
                  </a:lnTo>
                  <a:lnTo>
                    <a:pt x="31" y="178"/>
                  </a:lnTo>
                  <a:lnTo>
                    <a:pt x="25" y="192"/>
                  </a:lnTo>
                  <a:lnTo>
                    <a:pt x="19" y="206"/>
                  </a:lnTo>
                  <a:lnTo>
                    <a:pt x="14" y="220"/>
                  </a:lnTo>
                  <a:lnTo>
                    <a:pt x="10" y="235"/>
                  </a:lnTo>
                  <a:lnTo>
                    <a:pt x="7" y="250"/>
                  </a:lnTo>
                  <a:lnTo>
                    <a:pt x="4" y="265"/>
                  </a:lnTo>
                  <a:lnTo>
                    <a:pt x="2" y="281"/>
                  </a:lnTo>
                  <a:lnTo>
                    <a:pt x="1" y="297"/>
                  </a:lnTo>
                  <a:lnTo>
                    <a:pt x="0" y="313"/>
                  </a:lnTo>
                  <a:lnTo>
                    <a:pt x="1" y="329"/>
                  </a:lnTo>
                  <a:lnTo>
                    <a:pt x="2" y="345"/>
                  </a:lnTo>
                  <a:lnTo>
                    <a:pt x="4" y="360"/>
                  </a:lnTo>
                  <a:lnTo>
                    <a:pt x="7" y="377"/>
                  </a:lnTo>
                  <a:lnTo>
                    <a:pt x="10" y="392"/>
                  </a:lnTo>
                  <a:lnTo>
                    <a:pt x="14" y="406"/>
                  </a:lnTo>
                  <a:lnTo>
                    <a:pt x="19" y="421"/>
                  </a:lnTo>
                  <a:lnTo>
                    <a:pt x="25" y="435"/>
                  </a:lnTo>
                  <a:lnTo>
                    <a:pt x="31" y="448"/>
                  </a:lnTo>
                  <a:lnTo>
                    <a:pt x="38" y="462"/>
                  </a:lnTo>
                  <a:lnTo>
                    <a:pt x="45" y="476"/>
                  </a:lnTo>
                  <a:lnTo>
                    <a:pt x="53" y="488"/>
                  </a:lnTo>
                  <a:lnTo>
                    <a:pt x="62" y="501"/>
                  </a:lnTo>
                  <a:lnTo>
                    <a:pt x="71" y="512"/>
                  </a:lnTo>
                  <a:lnTo>
                    <a:pt x="82" y="524"/>
                  </a:lnTo>
                  <a:lnTo>
                    <a:pt x="92" y="534"/>
                  </a:lnTo>
                  <a:lnTo>
                    <a:pt x="103" y="545"/>
                  </a:lnTo>
                  <a:lnTo>
                    <a:pt x="114" y="554"/>
                  </a:lnTo>
                  <a:lnTo>
                    <a:pt x="126" y="564"/>
                  </a:lnTo>
                  <a:lnTo>
                    <a:pt x="138" y="572"/>
                  </a:lnTo>
                  <a:lnTo>
                    <a:pt x="151" y="581"/>
                  </a:lnTo>
                  <a:lnTo>
                    <a:pt x="164" y="589"/>
                  </a:lnTo>
                  <a:lnTo>
                    <a:pt x="177" y="596"/>
                  </a:lnTo>
                  <a:lnTo>
                    <a:pt x="191" y="602"/>
                  </a:lnTo>
                  <a:lnTo>
                    <a:pt x="206" y="607"/>
                  </a:lnTo>
                  <a:lnTo>
                    <a:pt x="220" y="612"/>
                  </a:lnTo>
                  <a:lnTo>
                    <a:pt x="235" y="617"/>
                  </a:lnTo>
                  <a:lnTo>
                    <a:pt x="250" y="620"/>
                  </a:lnTo>
                  <a:lnTo>
                    <a:pt x="265" y="623"/>
                  </a:lnTo>
                  <a:lnTo>
                    <a:pt x="281" y="625"/>
                  </a:lnTo>
                  <a:lnTo>
                    <a:pt x="297" y="626"/>
                  </a:lnTo>
                  <a:lnTo>
                    <a:pt x="314" y="6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7" name="Rectangle 16"/>
            <p:cNvSpPr>
              <a:spLocks noChangeArrowheads="1"/>
            </p:cNvSpPr>
            <p:nvPr/>
          </p:nvSpPr>
          <p:spPr bwMode="auto">
            <a:xfrm>
              <a:off x="-771283" y="-407040"/>
              <a:ext cx="64685" cy="15777"/>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8" name="Rectangle 17"/>
            <p:cNvSpPr>
              <a:spLocks noChangeArrowheads="1"/>
            </p:cNvSpPr>
            <p:nvPr/>
          </p:nvSpPr>
          <p:spPr bwMode="auto">
            <a:xfrm>
              <a:off x="-771283" y="-455159"/>
              <a:ext cx="64685" cy="71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95" name="Freeform 18"/>
            <p:cNvSpPr>
              <a:spLocks noEditPoints="1"/>
            </p:cNvSpPr>
            <p:nvPr/>
          </p:nvSpPr>
          <p:spPr bwMode="auto">
            <a:xfrm>
              <a:off x="-1059997" y="-391263"/>
              <a:ext cx="642113" cy="386530"/>
            </a:xfrm>
            <a:custGeom>
              <a:avLst/>
              <a:gdLst/>
              <a:ahLst/>
              <a:cxnLst>
                <a:cxn ang="0">
                  <a:pos x="11193" y="1"/>
                </a:cxn>
                <a:cxn ang="0">
                  <a:pos x="11237" y="10"/>
                </a:cxn>
                <a:cxn ang="0">
                  <a:pos x="11277" y="27"/>
                </a:cxn>
                <a:cxn ang="0">
                  <a:pos x="11329" y="67"/>
                </a:cxn>
                <a:cxn ang="0">
                  <a:pos x="11369" y="119"/>
                </a:cxn>
                <a:cxn ang="0">
                  <a:pos x="11386" y="159"/>
                </a:cxn>
                <a:cxn ang="0">
                  <a:pos x="11395" y="204"/>
                </a:cxn>
                <a:cxn ang="0">
                  <a:pos x="11396" y="6638"/>
                </a:cxn>
                <a:cxn ang="0">
                  <a:pos x="11389" y="6682"/>
                </a:cxn>
                <a:cxn ang="0">
                  <a:pos x="11374" y="6724"/>
                </a:cxn>
                <a:cxn ang="0">
                  <a:pos x="11351" y="6761"/>
                </a:cxn>
                <a:cxn ang="0">
                  <a:pos x="11321" y="6794"/>
                </a:cxn>
                <a:cxn ang="0">
                  <a:pos x="11287" y="6820"/>
                </a:cxn>
                <a:cxn ang="0">
                  <a:pos x="11248" y="6839"/>
                </a:cxn>
                <a:cxn ang="0">
                  <a:pos x="11204" y="6850"/>
                </a:cxn>
                <a:cxn ang="0">
                  <a:pos x="226" y="6852"/>
                </a:cxn>
                <a:cxn ang="0">
                  <a:pos x="181" y="6848"/>
                </a:cxn>
                <a:cxn ang="0">
                  <a:pos x="138" y="6835"/>
                </a:cxn>
                <a:cxn ang="0">
                  <a:pos x="100" y="6814"/>
                </a:cxn>
                <a:cxn ang="0">
                  <a:pos x="67" y="6786"/>
                </a:cxn>
                <a:cxn ang="0">
                  <a:pos x="38" y="6752"/>
                </a:cxn>
                <a:cxn ang="0">
                  <a:pos x="18" y="6714"/>
                </a:cxn>
                <a:cxn ang="0">
                  <a:pos x="5" y="6671"/>
                </a:cxn>
                <a:cxn ang="0">
                  <a:pos x="0" y="6626"/>
                </a:cxn>
                <a:cxn ang="0">
                  <a:pos x="3" y="192"/>
                </a:cxn>
                <a:cxn ang="0">
                  <a:pos x="14" y="149"/>
                </a:cxn>
                <a:cxn ang="0">
                  <a:pos x="32" y="109"/>
                </a:cxn>
                <a:cxn ang="0">
                  <a:pos x="58" y="75"/>
                </a:cxn>
                <a:cxn ang="0">
                  <a:pos x="91" y="45"/>
                </a:cxn>
                <a:cxn ang="0">
                  <a:pos x="128" y="23"/>
                </a:cxn>
                <a:cxn ang="0">
                  <a:pos x="169" y="7"/>
                </a:cxn>
                <a:cxn ang="0">
                  <a:pos x="214" y="1"/>
                </a:cxn>
                <a:cxn ang="0">
                  <a:pos x="10866" y="306"/>
                </a:cxn>
                <a:cxn ang="0">
                  <a:pos x="10919" y="315"/>
                </a:cxn>
                <a:cxn ang="0">
                  <a:pos x="10992" y="353"/>
                </a:cxn>
                <a:cxn ang="0">
                  <a:pos x="11043" y="414"/>
                </a:cxn>
                <a:cxn ang="0">
                  <a:pos x="11066" y="481"/>
                </a:cxn>
                <a:cxn ang="0">
                  <a:pos x="11069" y="6340"/>
                </a:cxn>
                <a:cxn ang="0">
                  <a:pos x="11064" y="6382"/>
                </a:cxn>
                <a:cxn ang="0">
                  <a:pos x="11052" y="6421"/>
                </a:cxn>
                <a:cxn ang="0">
                  <a:pos x="11007" y="6487"/>
                </a:cxn>
                <a:cxn ang="0">
                  <a:pos x="10939" y="6530"/>
                </a:cxn>
                <a:cxn ang="0">
                  <a:pos x="10899" y="6542"/>
                </a:cxn>
                <a:cxn ang="0">
                  <a:pos x="10856" y="6546"/>
                </a:cxn>
                <a:cxn ang="0">
                  <a:pos x="507" y="6544"/>
                </a:cxn>
                <a:cxn ang="0">
                  <a:pos x="467" y="6534"/>
                </a:cxn>
                <a:cxn ang="0">
                  <a:pos x="404" y="6500"/>
                </a:cxn>
                <a:cxn ang="0">
                  <a:pos x="358" y="6447"/>
                </a:cxn>
                <a:cxn ang="0">
                  <a:pos x="340" y="6411"/>
                </a:cxn>
                <a:cxn ang="0">
                  <a:pos x="330" y="6371"/>
                </a:cxn>
                <a:cxn ang="0">
                  <a:pos x="327" y="512"/>
                </a:cxn>
                <a:cxn ang="0">
                  <a:pos x="331" y="471"/>
                </a:cxn>
                <a:cxn ang="0">
                  <a:pos x="344" y="432"/>
                </a:cxn>
                <a:cxn ang="0">
                  <a:pos x="389" y="366"/>
                </a:cxn>
                <a:cxn ang="0">
                  <a:pos x="457" y="322"/>
                </a:cxn>
                <a:cxn ang="0">
                  <a:pos x="518" y="307"/>
                </a:cxn>
              </a:cxnLst>
              <a:rect l="0" t="0" r="r" b="b"/>
              <a:pathLst>
                <a:path w="11396" h="6852">
                  <a:moveTo>
                    <a:pt x="226" y="0"/>
                  </a:moveTo>
                  <a:lnTo>
                    <a:pt x="11170" y="0"/>
                  </a:lnTo>
                  <a:lnTo>
                    <a:pt x="11181" y="1"/>
                  </a:lnTo>
                  <a:lnTo>
                    <a:pt x="11193" y="1"/>
                  </a:lnTo>
                  <a:lnTo>
                    <a:pt x="11204" y="3"/>
                  </a:lnTo>
                  <a:lnTo>
                    <a:pt x="11215" y="5"/>
                  </a:lnTo>
                  <a:lnTo>
                    <a:pt x="11227" y="7"/>
                  </a:lnTo>
                  <a:lnTo>
                    <a:pt x="11237" y="10"/>
                  </a:lnTo>
                  <a:lnTo>
                    <a:pt x="11248" y="14"/>
                  </a:lnTo>
                  <a:lnTo>
                    <a:pt x="11258" y="18"/>
                  </a:lnTo>
                  <a:lnTo>
                    <a:pt x="11268" y="23"/>
                  </a:lnTo>
                  <a:lnTo>
                    <a:pt x="11277" y="27"/>
                  </a:lnTo>
                  <a:lnTo>
                    <a:pt x="11287" y="33"/>
                  </a:lnTo>
                  <a:lnTo>
                    <a:pt x="11296" y="39"/>
                  </a:lnTo>
                  <a:lnTo>
                    <a:pt x="11313" y="52"/>
                  </a:lnTo>
                  <a:lnTo>
                    <a:pt x="11329" y="67"/>
                  </a:lnTo>
                  <a:lnTo>
                    <a:pt x="11345" y="83"/>
                  </a:lnTo>
                  <a:lnTo>
                    <a:pt x="11358" y="100"/>
                  </a:lnTo>
                  <a:lnTo>
                    <a:pt x="11363" y="109"/>
                  </a:lnTo>
                  <a:lnTo>
                    <a:pt x="11369" y="119"/>
                  </a:lnTo>
                  <a:lnTo>
                    <a:pt x="11374" y="128"/>
                  </a:lnTo>
                  <a:lnTo>
                    <a:pt x="11378" y="138"/>
                  </a:lnTo>
                  <a:lnTo>
                    <a:pt x="11382" y="149"/>
                  </a:lnTo>
                  <a:lnTo>
                    <a:pt x="11386" y="159"/>
                  </a:lnTo>
                  <a:lnTo>
                    <a:pt x="11389" y="171"/>
                  </a:lnTo>
                  <a:lnTo>
                    <a:pt x="11391" y="181"/>
                  </a:lnTo>
                  <a:lnTo>
                    <a:pt x="11393" y="192"/>
                  </a:lnTo>
                  <a:lnTo>
                    <a:pt x="11395" y="204"/>
                  </a:lnTo>
                  <a:lnTo>
                    <a:pt x="11396" y="215"/>
                  </a:lnTo>
                  <a:lnTo>
                    <a:pt x="11396" y="226"/>
                  </a:lnTo>
                  <a:lnTo>
                    <a:pt x="11396" y="6626"/>
                  </a:lnTo>
                  <a:lnTo>
                    <a:pt x="11396" y="6638"/>
                  </a:lnTo>
                  <a:lnTo>
                    <a:pt x="11395" y="6649"/>
                  </a:lnTo>
                  <a:lnTo>
                    <a:pt x="11393" y="6660"/>
                  </a:lnTo>
                  <a:lnTo>
                    <a:pt x="11391" y="6671"/>
                  </a:lnTo>
                  <a:lnTo>
                    <a:pt x="11389" y="6682"/>
                  </a:lnTo>
                  <a:lnTo>
                    <a:pt x="11386" y="6694"/>
                  </a:lnTo>
                  <a:lnTo>
                    <a:pt x="11382" y="6704"/>
                  </a:lnTo>
                  <a:lnTo>
                    <a:pt x="11378" y="6714"/>
                  </a:lnTo>
                  <a:lnTo>
                    <a:pt x="11374" y="6724"/>
                  </a:lnTo>
                  <a:lnTo>
                    <a:pt x="11369" y="6734"/>
                  </a:lnTo>
                  <a:lnTo>
                    <a:pt x="11363" y="6743"/>
                  </a:lnTo>
                  <a:lnTo>
                    <a:pt x="11358" y="6752"/>
                  </a:lnTo>
                  <a:lnTo>
                    <a:pt x="11351" y="6761"/>
                  </a:lnTo>
                  <a:lnTo>
                    <a:pt x="11345" y="6770"/>
                  </a:lnTo>
                  <a:lnTo>
                    <a:pt x="11338" y="6778"/>
                  </a:lnTo>
                  <a:lnTo>
                    <a:pt x="11329" y="6786"/>
                  </a:lnTo>
                  <a:lnTo>
                    <a:pt x="11321" y="6794"/>
                  </a:lnTo>
                  <a:lnTo>
                    <a:pt x="11313" y="6801"/>
                  </a:lnTo>
                  <a:lnTo>
                    <a:pt x="11305" y="6808"/>
                  </a:lnTo>
                  <a:lnTo>
                    <a:pt x="11296" y="6814"/>
                  </a:lnTo>
                  <a:lnTo>
                    <a:pt x="11287" y="6820"/>
                  </a:lnTo>
                  <a:lnTo>
                    <a:pt x="11277" y="6825"/>
                  </a:lnTo>
                  <a:lnTo>
                    <a:pt x="11268" y="6830"/>
                  </a:lnTo>
                  <a:lnTo>
                    <a:pt x="11258" y="6835"/>
                  </a:lnTo>
                  <a:lnTo>
                    <a:pt x="11248" y="6839"/>
                  </a:lnTo>
                  <a:lnTo>
                    <a:pt x="11237" y="6842"/>
                  </a:lnTo>
                  <a:lnTo>
                    <a:pt x="11227" y="6845"/>
                  </a:lnTo>
                  <a:lnTo>
                    <a:pt x="11215" y="6848"/>
                  </a:lnTo>
                  <a:lnTo>
                    <a:pt x="11204" y="6850"/>
                  </a:lnTo>
                  <a:lnTo>
                    <a:pt x="11193" y="6851"/>
                  </a:lnTo>
                  <a:lnTo>
                    <a:pt x="11181" y="6852"/>
                  </a:lnTo>
                  <a:lnTo>
                    <a:pt x="11170" y="6852"/>
                  </a:lnTo>
                  <a:lnTo>
                    <a:pt x="226" y="6852"/>
                  </a:lnTo>
                  <a:lnTo>
                    <a:pt x="214" y="6852"/>
                  </a:lnTo>
                  <a:lnTo>
                    <a:pt x="203" y="6851"/>
                  </a:lnTo>
                  <a:lnTo>
                    <a:pt x="192" y="6850"/>
                  </a:lnTo>
                  <a:lnTo>
                    <a:pt x="181" y="6848"/>
                  </a:lnTo>
                  <a:lnTo>
                    <a:pt x="169" y="6845"/>
                  </a:lnTo>
                  <a:lnTo>
                    <a:pt x="159" y="6842"/>
                  </a:lnTo>
                  <a:lnTo>
                    <a:pt x="148" y="6839"/>
                  </a:lnTo>
                  <a:lnTo>
                    <a:pt x="138" y="6835"/>
                  </a:lnTo>
                  <a:lnTo>
                    <a:pt x="128" y="6830"/>
                  </a:lnTo>
                  <a:lnTo>
                    <a:pt x="118" y="6825"/>
                  </a:lnTo>
                  <a:lnTo>
                    <a:pt x="109" y="6820"/>
                  </a:lnTo>
                  <a:lnTo>
                    <a:pt x="100" y="6814"/>
                  </a:lnTo>
                  <a:lnTo>
                    <a:pt x="91" y="6808"/>
                  </a:lnTo>
                  <a:lnTo>
                    <a:pt x="83" y="6801"/>
                  </a:lnTo>
                  <a:lnTo>
                    <a:pt x="75" y="6794"/>
                  </a:lnTo>
                  <a:lnTo>
                    <a:pt x="67" y="6786"/>
                  </a:lnTo>
                  <a:lnTo>
                    <a:pt x="58" y="6778"/>
                  </a:lnTo>
                  <a:lnTo>
                    <a:pt x="51" y="6770"/>
                  </a:lnTo>
                  <a:lnTo>
                    <a:pt x="45" y="6761"/>
                  </a:lnTo>
                  <a:lnTo>
                    <a:pt x="38" y="6752"/>
                  </a:lnTo>
                  <a:lnTo>
                    <a:pt x="32" y="6743"/>
                  </a:lnTo>
                  <a:lnTo>
                    <a:pt x="27" y="6734"/>
                  </a:lnTo>
                  <a:lnTo>
                    <a:pt x="22" y="6724"/>
                  </a:lnTo>
                  <a:lnTo>
                    <a:pt x="18" y="6714"/>
                  </a:lnTo>
                  <a:lnTo>
                    <a:pt x="14" y="6704"/>
                  </a:lnTo>
                  <a:lnTo>
                    <a:pt x="10" y="6694"/>
                  </a:lnTo>
                  <a:lnTo>
                    <a:pt x="7" y="6682"/>
                  </a:lnTo>
                  <a:lnTo>
                    <a:pt x="5" y="6671"/>
                  </a:lnTo>
                  <a:lnTo>
                    <a:pt x="3" y="6660"/>
                  </a:lnTo>
                  <a:lnTo>
                    <a:pt x="1" y="6649"/>
                  </a:lnTo>
                  <a:lnTo>
                    <a:pt x="0" y="6638"/>
                  </a:lnTo>
                  <a:lnTo>
                    <a:pt x="0" y="6626"/>
                  </a:lnTo>
                  <a:lnTo>
                    <a:pt x="0" y="226"/>
                  </a:lnTo>
                  <a:lnTo>
                    <a:pt x="0" y="215"/>
                  </a:lnTo>
                  <a:lnTo>
                    <a:pt x="1" y="204"/>
                  </a:lnTo>
                  <a:lnTo>
                    <a:pt x="3" y="192"/>
                  </a:lnTo>
                  <a:lnTo>
                    <a:pt x="5" y="181"/>
                  </a:lnTo>
                  <a:lnTo>
                    <a:pt x="7" y="171"/>
                  </a:lnTo>
                  <a:lnTo>
                    <a:pt x="10" y="159"/>
                  </a:lnTo>
                  <a:lnTo>
                    <a:pt x="14" y="149"/>
                  </a:lnTo>
                  <a:lnTo>
                    <a:pt x="18" y="138"/>
                  </a:lnTo>
                  <a:lnTo>
                    <a:pt x="22" y="128"/>
                  </a:lnTo>
                  <a:lnTo>
                    <a:pt x="27" y="119"/>
                  </a:lnTo>
                  <a:lnTo>
                    <a:pt x="32" y="109"/>
                  </a:lnTo>
                  <a:lnTo>
                    <a:pt x="38" y="100"/>
                  </a:lnTo>
                  <a:lnTo>
                    <a:pt x="45" y="92"/>
                  </a:lnTo>
                  <a:lnTo>
                    <a:pt x="51" y="83"/>
                  </a:lnTo>
                  <a:lnTo>
                    <a:pt x="58" y="75"/>
                  </a:lnTo>
                  <a:lnTo>
                    <a:pt x="67" y="67"/>
                  </a:lnTo>
                  <a:lnTo>
                    <a:pt x="75" y="60"/>
                  </a:lnTo>
                  <a:lnTo>
                    <a:pt x="83" y="52"/>
                  </a:lnTo>
                  <a:lnTo>
                    <a:pt x="91" y="45"/>
                  </a:lnTo>
                  <a:lnTo>
                    <a:pt x="100" y="39"/>
                  </a:lnTo>
                  <a:lnTo>
                    <a:pt x="109" y="33"/>
                  </a:lnTo>
                  <a:lnTo>
                    <a:pt x="118" y="27"/>
                  </a:lnTo>
                  <a:lnTo>
                    <a:pt x="128" y="23"/>
                  </a:lnTo>
                  <a:lnTo>
                    <a:pt x="138" y="18"/>
                  </a:lnTo>
                  <a:lnTo>
                    <a:pt x="148" y="14"/>
                  </a:lnTo>
                  <a:lnTo>
                    <a:pt x="159" y="10"/>
                  </a:lnTo>
                  <a:lnTo>
                    <a:pt x="169" y="7"/>
                  </a:lnTo>
                  <a:lnTo>
                    <a:pt x="181" y="5"/>
                  </a:lnTo>
                  <a:lnTo>
                    <a:pt x="192" y="3"/>
                  </a:lnTo>
                  <a:lnTo>
                    <a:pt x="203" y="1"/>
                  </a:lnTo>
                  <a:lnTo>
                    <a:pt x="214" y="1"/>
                  </a:lnTo>
                  <a:lnTo>
                    <a:pt x="226" y="0"/>
                  </a:lnTo>
                  <a:close/>
                  <a:moveTo>
                    <a:pt x="540" y="306"/>
                  </a:moveTo>
                  <a:lnTo>
                    <a:pt x="10856" y="306"/>
                  </a:lnTo>
                  <a:lnTo>
                    <a:pt x="10866" y="306"/>
                  </a:lnTo>
                  <a:lnTo>
                    <a:pt x="10878" y="307"/>
                  </a:lnTo>
                  <a:lnTo>
                    <a:pt x="10889" y="309"/>
                  </a:lnTo>
                  <a:lnTo>
                    <a:pt x="10899" y="310"/>
                  </a:lnTo>
                  <a:lnTo>
                    <a:pt x="10919" y="315"/>
                  </a:lnTo>
                  <a:lnTo>
                    <a:pt x="10939" y="322"/>
                  </a:lnTo>
                  <a:lnTo>
                    <a:pt x="10957" y="331"/>
                  </a:lnTo>
                  <a:lnTo>
                    <a:pt x="10974" y="341"/>
                  </a:lnTo>
                  <a:lnTo>
                    <a:pt x="10992" y="353"/>
                  </a:lnTo>
                  <a:lnTo>
                    <a:pt x="11007" y="366"/>
                  </a:lnTo>
                  <a:lnTo>
                    <a:pt x="11020" y="382"/>
                  </a:lnTo>
                  <a:lnTo>
                    <a:pt x="11033" y="397"/>
                  </a:lnTo>
                  <a:lnTo>
                    <a:pt x="11043" y="414"/>
                  </a:lnTo>
                  <a:lnTo>
                    <a:pt x="11052" y="432"/>
                  </a:lnTo>
                  <a:lnTo>
                    <a:pt x="11059" y="451"/>
                  </a:lnTo>
                  <a:lnTo>
                    <a:pt x="11064" y="471"/>
                  </a:lnTo>
                  <a:lnTo>
                    <a:pt x="11066" y="481"/>
                  </a:lnTo>
                  <a:lnTo>
                    <a:pt x="11068" y="491"/>
                  </a:lnTo>
                  <a:lnTo>
                    <a:pt x="11069" y="502"/>
                  </a:lnTo>
                  <a:lnTo>
                    <a:pt x="11069" y="512"/>
                  </a:lnTo>
                  <a:lnTo>
                    <a:pt x="11069" y="6340"/>
                  </a:lnTo>
                  <a:lnTo>
                    <a:pt x="11069" y="6351"/>
                  </a:lnTo>
                  <a:lnTo>
                    <a:pt x="11068" y="6361"/>
                  </a:lnTo>
                  <a:lnTo>
                    <a:pt x="11066" y="6371"/>
                  </a:lnTo>
                  <a:lnTo>
                    <a:pt x="11064" y="6382"/>
                  </a:lnTo>
                  <a:lnTo>
                    <a:pt x="11062" y="6392"/>
                  </a:lnTo>
                  <a:lnTo>
                    <a:pt x="11059" y="6402"/>
                  </a:lnTo>
                  <a:lnTo>
                    <a:pt x="11056" y="6411"/>
                  </a:lnTo>
                  <a:lnTo>
                    <a:pt x="11052" y="6421"/>
                  </a:lnTo>
                  <a:lnTo>
                    <a:pt x="11043" y="6439"/>
                  </a:lnTo>
                  <a:lnTo>
                    <a:pt x="11033" y="6455"/>
                  </a:lnTo>
                  <a:lnTo>
                    <a:pt x="11020" y="6471"/>
                  </a:lnTo>
                  <a:lnTo>
                    <a:pt x="11007" y="6487"/>
                  </a:lnTo>
                  <a:lnTo>
                    <a:pt x="10992" y="6500"/>
                  </a:lnTo>
                  <a:lnTo>
                    <a:pt x="10974" y="6512"/>
                  </a:lnTo>
                  <a:lnTo>
                    <a:pt x="10957" y="6522"/>
                  </a:lnTo>
                  <a:lnTo>
                    <a:pt x="10939" y="6530"/>
                  </a:lnTo>
                  <a:lnTo>
                    <a:pt x="10929" y="6534"/>
                  </a:lnTo>
                  <a:lnTo>
                    <a:pt x="10919" y="6537"/>
                  </a:lnTo>
                  <a:lnTo>
                    <a:pt x="10909" y="6540"/>
                  </a:lnTo>
                  <a:lnTo>
                    <a:pt x="10899" y="6542"/>
                  </a:lnTo>
                  <a:lnTo>
                    <a:pt x="10889" y="6544"/>
                  </a:lnTo>
                  <a:lnTo>
                    <a:pt x="10878" y="6545"/>
                  </a:lnTo>
                  <a:lnTo>
                    <a:pt x="10866" y="6546"/>
                  </a:lnTo>
                  <a:lnTo>
                    <a:pt x="10856" y="6546"/>
                  </a:lnTo>
                  <a:lnTo>
                    <a:pt x="540" y="6546"/>
                  </a:lnTo>
                  <a:lnTo>
                    <a:pt x="530" y="6546"/>
                  </a:lnTo>
                  <a:lnTo>
                    <a:pt x="518" y="6545"/>
                  </a:lnTo>
                  <a:lnTo>
                    <a:pt x="507" y="6544"/>
                  </a:lnTo>
                  <a:lnTo>
                    <a:pt x="497" y="6542"/>
                  </a:lnTo>
                  <a:lnTo>
                    <a:pt x="487" y="6540"/>
                  </a:lnTo>
                  <a:lnTo>
                    <a:pt x="477" y="6537"/>
                  </a:lnTo>
                  <a:lnTo>
                    <a:pt x="467" y="6534"/>
                  </a:lnTo>
                  <a:lnTo>
                    <a:pt x="457" y="6530"/>
                  </a:lnTo>
                  <a:lnTo>
                    <a:pt x="439" y="6522"/>
                  </a:lnTo>
                  <a:lnTo>
                    <a:pt x="421" y="6512"/>
                  </a:lnTo>
                  <a:lnTo>
                    <a:pt x="404" y="6500"/>
                  </a:lnTo>
                  <a:lnTo>
                    <a:pt x="389" y="6487"/>
                  </a:lnTo>
                  <a:lnTo>
                    <a:pt x="375" y="6471"/>
                  </a:lnTo>
                  <a:lnTo>
                    <a:pt x="363" y="6455"/>
                  </a:lnTo>
                  <a:lnTo>
                    <a:pt x="358" y="6447"/>
                  </a:lnTo>
                  <a:lnTo>
                    <a:pt x="353" y="6439"/>
                  </a:lnTo>
                  <a:lnTo>
                    <a:pt x="348" y="6430"/>
                  </a:lnTo>
                  <a:lnTo>
                    <a:pt x="344" y="6421"/>
                  </a:lnTo>
                  <a:lnTo>
                    <a:pt x="340" y="6411"/>
                  </a:lnTo>
                  <a:lnTo>
                    <a:pt x="337" y="6402"/>
                  </a:lnTo>
                  <a:lnTo>
                    <a:pt x="334" y="6392"/>
                  </a:lnTo>
                  <a:lnTo>
                    <a:pt x="331" y="6382"/>
                  </a:lnTo>
                  <a:lnTo>
                    <a:pt x="330" y="6371"/>
                  </a:lnTo>
                  <a:lnTo>
                    <a:pt x="328" y="6361"/>
                  </a:lnTo>
                  <a:lnTo>
                    <a:pt x="327" y="6351"/>
                  </a:lnTo>
                  <a:lnTo>
                    <a:pt x="327" y="6340"/>
                  </a:lnTo>
                  <a:lnTo>
                    <a:pt x="327" y="512"/>
                  </a:lnTo>
                  <a:lnTo>
                    <a:pt x="327" y="502"/>
                  </a:lnTo>
                  <a:lnTo>
                    <a:pt x="328" y="491"/>
                  </a:lnTo>
                  <a:lnTo>
                    <a:pt x="330" y="481"/>
                  </a:lnTo>
                  <a:lnTo>
                    <a:pt x="331" y="471"/>
                  </a:lnTo>
                  <a:lnTo>
                    <a:pt x="334" y="460"/>
                  </a:lnTo>
                  <a:lnTo>
                    <a:pt x="337" y="451"/>
                  </a:lnTo>
                  <a:lnTo>
                    <a:pt x="340" y="441"/>
                  </a:lnTo>
                  <a:lnTo>
                    <a:pt x="344" y="432"/>
                  </a:lnTo>
                  <a:lnTo>
                    <a:pt x="353" y="414"/>
                  </a:lnTo>
                  <a:lnTo>
                    <a:pt x="363" y="397"/>
                  </a:lnTo>
                  <a:lnTo>
                    <a:pt x="375" y="382"/>
                  </a:lnTo>
                  <a:lnTo>
                    <a:pt x="389" y="366"/>
                  </a:lnTo>
                  <a:lnTo>
                    <a:pt x="404" y="353"/>
                  </a:lnTo>
                  <a:lnTo>
                    <a:pt x="421" y="341"/>
                  </a:lnTo>
                  <a:lnTo>
                    <a:pt x="439" y="331"/>
                  </a:lnTo>
                  <a:lnTo>
                    <a:pt x="457" y="322"/>
                  </a:lnTo>
                  <a:lnTo>
                    <a:pt x="477" y="315"/>
                  </a:lnTo>
                  <a:lnTo>
                    <a:pt x="497" y="310"/>
                  </a:lnTo>
                  <a:lnTo>
                    <a:pt x="507" y="309"/>
                  </a:lnTo>
                  <a:lnTo>
                    <a:pt x="518" y="307"/>
                  </a:lnTo>
                  <a:lnTo>
                    <a:pt x="530" y="306"/>
                  </a:lnTo>
                  <a:lnTo>
                    <a:pt x="540" y="30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3" name="Freeform 19"/>
            <p:cNvSpPr>
              <a:spLocks noEditPoints="1"/>
            </p:cNvSpPr>
            <p:nvPr/>
          </p:nvSpPr>
          <p:spPr bwMode="auto">
            <a:xfrm>
              <a:off x="-890397" y="-5522"/>
              <a:ext cx="302913" cy="63896"/>
            </a:xfrm>
            <a:custGeom>
              <a:avLst/>
              <a:gdLst/>
              <a:ahLst/>
              <a:cxnLst>
                <a:cxn ang="0">
                  <a:pos x="0" y="0"/>
                </a:cxn>
                <a:cxn ang="0">
                  <a:pos x="1769" y="387"/>
                </a:cxn>
                <a:cxn ang="0">
                  <a:pos x="1844" y="443"/>
                </a:cxn>
                <a:cxn ang="0">
                  <a:pos x="1886" y="529"/>
                </a:cxn>
                <a:cxn ang="0">
                  <a:pos x="1881" y="628"/>
                </a:cxn>
                <a:cxn ang="0">
                  <a:pos x="1831" y="709"/>
                </a:cxn>
                <a:cxn ang="0">
                  <a:pos x="1751" y="758"/>
                </a:cxn>
                <a:cxn ang="0">
                  <a:pos x="1691" y="767"/>
                </a:cxn>
                <a:cxn ang="0">
                  <a:pos x="1633" y="758"/>
                </a:cxn>
                <a:cxn ang="0">
                  <a:pos x="1552" y="709"/>
                </a:cxn>
                <a:cxn ang="0">
                  <a:pos x="1502" y="628"/>
                </a:cxn>
                <a:cxn ang="0">
                  <a:pos x="1493" y="570"/>
                </a:cxn>
                <a:cxn ang="0">
                  <a:pos x="1502" y="510"/>
                </a:cxn>
                <a:cxn ang="0">
                  <a:pos x="1552" y="429"/>
                </a:cxn>
                <a:cxn ang="0">
                  <a:pos x="1633" y="380"/>
                </a:cxn>
                <a:cxn ang="0">
                  <a:pos x="2371" y="372"/>
                </a:cxn>
                <a:cxn ang="0">
                  <a:pos x="2462" y="405"/>
                </a:cxn>
                <a:cxn ang="0">
                  <a:pos x="2525" y="475"/>
                </a:cxn>
                <a:cxn ang="0">
                  <a:pos x="2549" y="570"/>
                </a:cxn>
                <a:cxn ang="0">
                  <a:pos x="2525" y="663"/>
                </a:cxn>
                <a:cxn ang="0">
                  <a:pos x="2462" y="733"/>
                </a:cxn>
                <a:cxn ang="0">
                  <a:pos x="2381" y="765"/>
                </a:cxn>
                <a:cxn ang="0">
                  <a:pos x="2331" y="766"/>
                </a:cxn>
                <a:cxn ang="0">
                  <a:pos x="2257" y="743"/>
                </a:cxn>
                <a:cxn ang="0">
                  <a:pos x="2187" y="680"/>
                </a:cxn>
                <a:cxn ang="0">
                  <a:pos x="2155" y="599"/>
                </a:cxn>
                <a:cxn ang="0">
                  <a:pos x="2154" y="549"/>
                </a:cxn>
                <a:cxn ang="0">
                  <a:pos x="2177" y="475"/>
                </a:cxn>
                <a:cxn ang="0">
                  <a:pos x="2241" y="405"/>
                </a:cxn>
                <a:cxn ang="0">
                  <a:pos x="2331" y="372"/>
                </a:cxn>
                <a:cxn ang="0">
                  <a:pos x="3070" y="380"/>
                </a:cxn>
                <a:cxn ang="0">
                  <a:pos x="3150" y="429"/>
                </a:cxn>
                <a:cxn ang="0">
                  <a:pos x="3200" y="510"/>
                </a:cxn>
                <a:cxn ang="0">
                  <a:pos x="3205" y="609"/>
                </a:cxn>
                <a:cxn ang="0">
                  <a:pos x="3164" y="695"/>
                </a:cxn>
                <a:cxn ang="0">
                  <a:pos x="3088" y="751"/>
                </a:cxn>
                <a:cxn ang="0">
                  <a:pos x="3021" y="767"/>
                </a:cxn>
                <a:cxn ang="0">
                  <a:pos x="2971" y="763"/>
                </a:cxn>
                <a:cxn ang="0">
                  <a:pos x="2885" y="722"/>
                </a:cxn>
                <a:cxn ang="0">
                  <a:pos x="2829" y="646"/>
                </a:cxn>
                <a:cxn ang="0">
                  <a:pos x="2814" y="580"/>
                </a:cxn>
                <a:cxn ang="0">
                  <a:pos x="2817" y="529"/>
                </a:cxn>
                <a:cxn ang="0">
                  <a:pos x="2858" y="443"/>
                </a:cxn>
                <a:cxn ang="0">
                  <a:pos x="2934" y="387"/>
                </a:cxn>
                <a:cxn ang="0">
                  <a:pos x="3671" y="371"/>
                </a:cxn>
                <a:cxn ang="0">
                  <a:pos x="3765" y="395"/>
                </a:cxn>
                <a:cxn ang="0">
                  <a:pos x="3834" y="458"/>
                </a:cxn>
                <a:cxn ang="0">
                  <a:pos x="3868" y="549"/>
                </a:cxn>
                <a:cxn ang="0">
                  <a:pos x="3852" y="646"/>
                </a:cxn>
                <a:cxn ang="0">
                  <a:pos x="3796" y="722"/>
                </a:cxn>
                <a:cxn ang="0">
                  <a:pos x="3710" y="763"/>
                </a:cxn>
                <a:cxn ang="0">
                  <a:pos x="3660" y="767"/>
                </a:cxn>
                <a:cxn ang="0">
                  <a:pos x="3593" y="751"/>
                </a:cxn>
                <a:cxn ang="0">
                  <a:pos x="3518" y="695"/>
                </a:cxn>
                <a:cxn ang="0">
                  <a:pos x="3476" y="609"/>
                </a:cxn>
                <a:cxn ang="0">
                  <a:pos x="3473" y="559"/>
                </a:cxn>
                <a:cxn ang="0">
                  <a:pos x="3488" y="492"/>
                </a:cxn>
                <a:cxn ang="0">
                  <a:pos x="3545" y="416"/>
                </a:cxn>
                <a:cxn ang="0">
                  <a:pos x="3631" y="375"/>
                </a:cxn>
              </a:cxnLst>
              <a:rect l="0" t="0" r="r" b="b"/>
              <a:pathLst>
                <a:path w="5362" h="1139">
                  <a:moveTo>
                    <a:pt x="0" y="0"/>
                  </a:moveTo>
                  <a:lnTo>
                    <a:pt x="5362" y="0"/>
                  </a:lnTo>
                  <a:lnTo>
                    <a:pt x="5362" y="1139"/>
                  </a:lnTo>
                  <a:lnTo>
                    <a:pt x="0" y="1139"/>
                  </a:lnTo>
                  <a:lnTo>
                    <a:pt x="0" y="0"/>
                  </a:lnTo>
                  <a:close/>
                  <a:moveTo>
                    <a:pt x="1691" y="371"/>
                  </a:moveTo>
                  <a:lnTo>
                    <a:pt x="1711" y="372"/>
                  </a:lnTo>
                  <a:lnTo>
                    <a:pt x="1731" y="375"/>
                  </a:lnTo>
                  <a:lnTo>
                    <a:pt x="1751" y="380"/>
                  </a:lnTo>
                  <a:lnTo>
                    <a:pt x="1769" y="387"/>
                  </a:lnTo>
                  <a:lnTo>
                    <a:pt x="1786" y="395"/>
                  </a:lnTo>
                  <a:lnTo>
                    <a:pt x="1802" y="405"/>
                  </a:lnTo>
                  <a:lnTo>
                    <a:pt x="1817" y="416"/>
                  </a:lnTo>
                  <a:lnTo>
                    <a:pt x="1831" y="429"/>
                  </a:lnTo>
                  <a:lnTo>
                    <a:pt x="1844" y="443"/>
                  </a:lnTo>
                  <a:lnTo>
                    <a:pt x="1855" y="458"/>
                  </a:lnTo>
                  <a:lnTo>
                    <a:pt x="1866" y="475"/>
                  </a:lnTo>
                  <a:lnTo>
                    <a:pt x="1874" y="492"/>
                  </a:lnTo>
                  <a:lnTo>
                    <a:pt x="1881" y="510"/>
                  </a:lnTo>
                  <a:lnTo>
                    <a:pt x="1886" y="529"/>
                  </a:lnTo>
                  <a:lnTo>
                    <a:pt x="1889" y="549"/>
                  </a:lnTo>
                  <a:lnTo>
                    <a:pt x="1890" y="570"/>
                  </a:lnTo>
                  <a:lnTo>
                    <a:pt x="1889" y="590"/>
                  </a:lnTo>
                  <a:lnTo>
                    <a:pt x="1886" y="609"/>
                  </a:lnTo>
                  <a:lnTo>
                    <a:pt x="1881" y="628"/>
                  </a:lnTo>
                  <a:lnTo>
                    <a:pt x="1874" y="646"/>
                  </a:lnTo>
                  <a:lnTo>
                    <a:pt x="1866" y="663"/>
                  </a:lnTo>
                  <a:lnTo>
                    <a:pt x="1855" y="680"/>
                  </a:lnTo>
                  <a:lnTo>
                    <a:pt x="1844" y="695"/>
                  </a:lnTo>
                  <a:lnTo>
                    <a:pt x="1831" y="709"/>
                  </a:lnTo>
                  <a:lnTo>
                    <a:pt x="1817" y="722"/>
                  </a:lnTo>
                  <a:lnTo>
                    <a:pt x="1802" y="733"/>
                  </a:lnTo>
                  <a:lnTo>
                    <a:pt x="1786" y="743"/>
                  </a:lnTo>
                  <a:lnTo>
                    <a:pt x="1769" y="751"/>
                  </a:lnTo>
                  <a:lnTo>
                    <a:pt x="1751" y="758"/>
                  </a:lnTo>
                  <a:lnTo>
                    <a:pt x="1731" y="763"/>
                  </a:lnTo>
                  <a:lnTo>
                    <a:pt x="1721" y="765"/>
                  </a:lnTo>
                  <a:lnTo>
                    <a:pt x="1711" y="766"/>
                  </a:lnTo>
                  <a:lnTo>
                    <a:pt x="1702" y="767"/>
                  </a:lnTo>
                  <a:lnTo>
                    <a:pt x="1691" y="767"/>
                  </a:lnTo>
                  <a:lnTo>
                    <a:pt x="1681" y="767"/>
                  </a:lnTo>
                  <a:lnTo>
                    <a:pt x="1671" y="766"/>
                  </a:lnTo>
                  <a:lnTo>
                    <a:pt x="1662" y="765"/>
                  </a:lnTo>
                  <a:lnTo>
                    <a:pt x="1652" y="763"/>
                  </a:lnTo>
                  <a:lnTo>
                    <a:pt x="1633" y="758"/>
                  </a:lnTo>
                  <a:lnTo>
                    <a:pt x="1614" y="751"/>
                  </a:lnTo>
                  <a:lnTo>
                    <a:pt x="1597" y="743"/>
                  </a:lnTo>
                  <a:lnTo>
                    <a:pt x="1581" y="733"/>
                  </a:lnTo>
                  <a:lnTo>
                    <a:pt x="1566" y="722"/>
                  </a:lnTo>
                  <a:lnTo>
                    <a:pt x="1552" y="709"/>
                  </a:lnTo>
                  <a:lnTo>
                    <a:pt x="1539" y="695"/>
                  </a:lnTo>
                  <a:lnTo>
                    <a:pt x="1528" y="680"/>
                  </a:lnTo>
                  <a:lnTo>
                    <a:pt x="1518" y="663"/>
                  </a:lnTo>
                  <a:lnTo>
                    <a:pt x="1510" y="646"/>
                  </a:lnTo>
                  <a:lnTo>
                    <a:pt x="1502" y="628"/>
                  </a:lnTo>
                  <a:lnTo>
                    <a:pt x="1497" y="609"/>
                  </a:lnTo>
                  <a:lnTo>
                    <a:pt x="1495" y="599"/>
                  </a:lnTo>
                  <a:lnTo>
                    <a:pt x="1494" y="590"/>
                  </a:lnTo>
                  <a:lnTo>
                    <a:pt x="1494" y="580"/>
                  </a:lnTo>
                  <a:lnTo>
                    <a:pt x="1493" y="570"/>
                  </a:lnTo>
                  <a:lnTo>
                    <a:pt x="1494" y="559"/>
                  </a:lnTo>
                  <a:lnTo>
                    <a:pt x="1494" y="549"/>
                  </a:lnTo>
                  <a:lnTo>
                    <a:pt x="1495" y="539"/>
                  </a:lnTo>
                  <a:lnTo>
                    <a:pt x="1497" y="529"/>
                  </a:lnTo>
                  <a:lnTo>
                    <a:pt x="1502" y="510"/>
                  </a:lnTo>
                  <a:lnTo>
                    <a:pt x="1510" y="492"/>
                  </a:lnTo>
                  <a:lnTo>
                    <a:pt x="1518" y="475"/>
                  </a:lnTo>
                  <a:lnTo>
                    <a:pt x="1528" y="458"/>
                  </a:lnTo>
                  <a:lnTo>
                    <a:pt x="1539" y="443"/>
                  </a:lnTo>
                  <a:lnTo>
                    <a:pt x="1552" y="429"/>
                  </a:lnTo>
                  <a:lnTo>
                    <a:pt x="1566" y="416"/>
                  </a:lnTo>
                  <a:lnTo>
                    <a:pt x="1581" y="405"/>
                  </a:lnTo>
                  <a:lnTo>
                    <a:pt x="1597" y="395"/>
                  </a:lnTo>
                  <a:lnTo>
                    <a:pt x="1614" y="387"/>
                  </a:lnTo>
                  <a:lnTo>
                    <a:pt x="1633" y="380"/>
                  </a:lnTo>
                  <a:lnTo>
                    <a:pt x="1652" y="375"/>
                  </a:lnTo>
                  <a:lnTo>
                    <a:pt x="1671" y="372"/>
                  </a:lnTo>
                  <a:lnTo>
                    <a:pt x="1691" y="371"/>
                  </a:lnTo>
                  <a:close/>
                  <a:moveTo>
                    <a:pt x="2351" y="371"/>
                  </a:moveTo>
                  <a:lnTo>
                    <a:pt x="2371" y="372"/>
                  </a:lnTo>
                  <a:lnTo>
                    <a:pt x="2391" y="375"/>
                  </a:lnTo>
                  <a:lnTo>
                    <a:pt x="2410" y="380"/>
                  </a:lnTo>
                  <a:lnTo>
                    <a:pt x="2428" y="387"/>
                  </a:lnTo>
                  <a:lnTo>
                    <a:pt x="2445" y="395"/>
                  </a:lnTo>
                  <a:lnTo>
                    <a:pt x="2462" y="405"/>
                  </a:lnTo>
                  <a:lnTo>
                    <a:pt x="2477" y="416"/>
                  </a:lnTo>
                  <a:lnTo>
                    <a:pt x="2491" y="429"/>
                  </a:lnTo>
                  <a:lnTo>
                    <a:pt x="2504" y="443"/>
                  </a:lnTo>
                  <a:lnTo>
                    <a:pt x="2515" y="458"/>
                  </a:lnTo>
                  <a:lnTo>
                    <a:pt x="2525" y="475"/>
                  </a:lnTo>
                  <a:lnTo>
                    <a:pt x="2533" y="492"/>
                  </a:lnTo>
                  <a:lnTo>
                    <a:pt x="2540" y="510"/>
                  </a:lnTo>
                  <a:lnTo>
                    <a:pt x="2545" y="529"/>
                  </a:lnTo>
                  <a:lnTo>
                    <a:pt x="2548" y="549"/>
                  </a:lnTo>
                  <a:lnTo>
                    <a:pt x="2549" y="570"/>
                  </a:lnTo>
                  <a:lnTo>
                    <a:pt x="2548" y="590"/>
                  </a:lnTo>
                  <a:lnTo>
                    <a:pt x="2545" y="609"/>
                  </a:lnTo>
                  <a:lnTo>
                    <a:pt x="2540" y="628"/>
                  </a:lnTo>
                  <a:lnTo>
                    <a:pt x="2533" y="646"/>
                  </a:lnTo>
                  <a:lnTo>
                    <a:pt x="2525" y="663"/>
                  </a:lnTo>
                  <a:lnTo>
                    <a:pt x="2515" y="680"/>
                  </a:lnTo>
                  <a:lnTo>
                    <a:pt x="2504" y="695"/>
                  </a:lnTo>
                  <a:lnTo>
                    <a:pt x="2491" y="709"/>
                  </a:lnTo>
                  <a:lnTo>
                    <a:pt x="2477" y="722"/>
                  </a:lnTo>
                  <a:lnTo>
                    <a:pt x="2462" y="733"/>
                  </a:lnTo>
                  <a:lnTo>
                    <a:pt x="2445" y="743"/>
                  </a:lnTo>
                  <a:lnTo>
                    <a:pt x="2428" y="751"/>
                  </a:lnTo>
                  <a:lnTo>
                    <a:pt x="2410" y="758"/>
                  </a:lnTo>
                  <a:lnTo>
                    <a:pt x="2391" y="763"/>
                  </a:lnTo>
                  <a:lnTo>
                    <a:pt x="2381" y="765"/>
                  </a:lnTo>
                  <a:lnTo>
                    <a:pt x="2371" y="766"/>
                  </a:lnTo>
                  <a:lnTo>
                    <a:pt x="2362" y="767"/>
                  </a:lnTo>
                  <a:lnTo>
                    <a:pt x="2351" y="767"/>
                  </a:lnTo>
                  <a:lnTo>
                    <a:pt x="2341" y="767"/>
                  </a:lnTo>
                  <a:lnTo>
                    <a:pt x="2331" y="766"/>
                  </a:lnTo>
                  <a:lnTo>
                    <a:pt x="2321" y="765"/>
                  </a:lnTo>
                  <a:lnTo>
                    <a:pt x="2311" y="763"/>
                  </a:lnTo>
                  <a:lnTo>
                    <a:pt x="2292" y="758"/>
                  </a:lnTo>
                  <a:lnTo>
                    <a:pt x="2274" y="751"/>
                  </a:lnTo>
                  <a:lnTo>
                    <a:pt x="2257" y="743"/>
                  </a:lnTo>
                  <a:lnTo>
                    <a:pt x="2241" y="733"/>
                  </a:lnTo>
                  <a:lnTo>
                    <a:pt x="2226" y="722"/>
                  </a:lnTo>
                  <a:lnTo>
                    <a:pt x="2212" y="709"/>
                  </a:lnTo>
                  <a:lnTo>
                    <a:pt x="2198" y="695"/>
                  </a:lnTo>
                  <a:lnTo>
                    <a:pt x="2187" y="680"/>
                  </a:lnTo>
                  <a:lnTo>
                    <a:pt x="2177" y="663"/>
                  </a:lnTo>
                  <a:lnTo>
                    <a:pt x="2169" y="646"/>
                  </a:lnTo>
                  <a:lnTo>
                    <a:pt x="2162" y="628"/>
                  </a:lnTo>
                  <a:lnTo>
                    <a:pt x="2157" y="609"/>
                  </a:lnTo>
                  <a:lnTo>
                    <a:pt x="2155" y="599"/>
                  </a:lnTo>
                  <a:lnTo>
                    <a:pt x="2154" y="590"/>
                  </a:lnTo>
                  <a:lnTo>
                    <a:pt x="2154" y="580"/>
                  </a:lnTo>
                  <a:lnTo>
                    <a:pt x="2153" y="570"/>
                  </a:lnTo>
                  <a:lnTo>
                    <a:pt x="2154" y="559"/>
                  </a:lnTo>
                  <a:lnTo>
                    <a:pt x="2154" y="549"/>
                  </a:lnTo>
                  <a:lnTo>
                    <a:pt x="2155" y="539"/>
                  </a:lnTo>
                  <a:lnTo>
                    <a:pt x="2157" y="529"/>
                  </a:lnTo>
                  <a:lnTo>
                    <a:pt x="2162" y="510"/>
                  </a:lnTo>
                  <a:lnTo>
                    <a:pt x="2169" y="492"/>
                  </a:lnTo>
                  <a:lnTo>
                    <a:pt x="2177" y="475"/>
                  </a:lnTo>
                  <a:lnTo>
                    <a:pt x="2187" y="458"/>
                  </a:lnTo>
                  <a:lnTo>
                    <a:pt x="2198" y="443"/>
                  </a:lnTo>
                  <a:lnTo>
                    <a:pt x="2212" y="429"/>
                  </a:lnTo>
                  <a:lnTo>
                    <a:pt x="2226" y="416"/>
                  </a:lnTo>
                  <a:lnTo>
                    <a:pt x="2241" y="405"/>
                  </a:lnTo>
                  <a:lnTo>
                    <a:pt x="2257" y="395"/>
                  </a:lnTo>
                  <a:lnTo>
                    <a:pt x="2274" y="387"/>
                  </a:lnTo>
                  <a:lnTo>
                    <a:pt x="2292" y="380"/>
                  </a:lnTo>
                  <a:lnTo>
                    <a:pt x="2311" y="375"/>
                  </a:lnTo>
                  <a:lnTo>
                    <a:pt x="2331" y="372"/>
                  </a:lnTo>
                  <a:lnTo>
                    <a:pt x="2351" y="371"/>
                  </a:lnTo>
                  <a:close/>
                  <a:moveTo>
                    <a:pt x="3011" y="371"/>
                  </a:moveTo>
                  <a:lnTo>
                    <a:pt x="3030" y="372"/>
                  </a:lnTo>
                  <a:lnTo>
                    <a:pt x="3051" y="375"/>
                  </a:lnTo>
                  <a:lnTo>
                    <a:pt x="3070" y="380"/>
                  </a:lnTo>
                  <a:lnTo>
                    <a:pt x="3088" y="387"/>
                  </a:lnTo>
                  <a:lnTo>
                    <a:pt x="3105" y="395"/>
                  </a:lnTo>
                  <a:lnTo>
                    <a:pt x="3121" y="405"/>
                  </a:lnTo>
                  <a:lnTo>
                    <a:pt x="3136" y="416"/>
                  </a:lnTo>
                  <a:lnTo>
                    <a:pt x="3150" y="429"/>
                  </a:lnTo>
                  <a:lnTo>
                    <a:pt x="3164" y="443"/>
                  </a:lnTo>
                  <a:lnTo>
                    <a:pt x="3175" y="458"/>
                  </a:lnTo>
                  <a:lnTo>
                    <a:pt x="3185" y="475"/>
                  </a:lnTo>
                  <a:lnTo>
                    <a:pt x="3193" y="492"/>
                  </a:lnTo>
                  <a:lnTo>
                    <a:pt x="3200" y="510"/>
                  </a:lnTo>
                  <a:lnTo>
                    <a:pt x="3205" y="529"/>
                  </a:lnTo>
                  <a:lnTo>
                    <a:pt x="3208" y="549"/>
                  </a:lnTo>
                  <a:lnTo>
                    <a:pt x="3209" y="570"/>
                  </a:lnTo>
                  <a:lnTo>
                    <a:pt x="3208" y="590"/>
                  </a:lnTo>
                  <a:lnTo>
                    <a:pt x="3205" y="609"/>
                  </a:lnTo>
                  <a:lnTo>
                    <a:pt x="3200" y="628"/>
                  </a:lnTo>
                  <a:lnTo>
                    <a:pt x="3193" y="646"/>
                  </a:lnTo>
                  <a:lnTo>
                    <a:pt x="3185" y="663"/>
                  </a:lnTo>
                  <a:lnTo>
                    <a:pt x="3175" y="680"/>
                  </a:lnTo>
                  <a:lnTo>
                    <a:pt x="3164" y="695"/>
                  </a:lnTo>
                  <a:lnTo>
                    <a:pt x="3150" y="709"/>
                  </a:lnTo>
                  <a:lnTo>
                    <a:pt x="3136" y="722"/>
                  </a:lnTo>
                  <a:lnTo>
                    <a:pt x="3121" y="733"/>
                  </a:lnTo>
                  <a:lnTo>
                    <a:pt x="3105" y="743"/>
                  </a:lnTo>
                  <a:lnTo>
                    <a:pt x="3088" y="751"/>
                  </a:lnTo>
                  <a:lnTo>
                    <a:pt x="3070" y="758"/>
                  </a:lnTo>
                  <a:lnTo>
                    <a:pt x="3051" y="763"/>
                  </a:lnTo>
                  <a:lnTo>
                    <a:pt x="3041" y="765"/>
                  </a:lnTo>
                  <a:lnTo>
                    <a:pt x="3030" y="766"/>
                  </a:lnTo>
                  <a:lnTo>
                    <a:pt x="3021" y="767"/>
                  </a:lnTo>
                  <a:lnTo>
                    <a:pt x="3011" y="767"/>
                  </a:lnTo>
                  <a:lnTo>
                    <a:pt x="3000" y="767"/>
                  </a:lnTo>
                  <a:lnTo>
                    <a:pt x="2990" y="766"/>
                  </a:lnTo>
                  <a:lnTo>
                    <a:pt x="2981" y="765"/>
                  </a:lnTo>
                  <a:lnTo>
                    <a:pt x="2971" y="763"/>
                  </a:lnTo>
                  <a:lnTo>
                    <a:pt x="2952" y="758"/>
                  </a:lnTo>
                  <a:lnTo>
                    <a:pt x="2934" y="751"/>
                  </a:lnTo>
                  <a:lnTo>
                    <a:pt x="2917" y="743"/>
                  </a:lnTo>
                  <a:lnTo>
                    <a:pt x="2900" y="733"/>
                  </a:lnTo>
                  <a:lnTo>
                    <a:pt x="2885" y="722"/>
                  </a:lnTo>
                  <a:lnTo>
                    <a:pt x="2871" y="709"/>
                  </a:lnTo>
                  <a:lnTo>
                    <a:pt x="2858" y="695"/>
                  </a:lnTo>
                  <a:lnTo>
                    <a:pt x="2847" y="680"/>
                  </a:lnTo>
                  <a:lnTo>
                    <a:pt x="2837" y="663"/>
                  </a:lnTo>
                  <a:lnTo>
                    <a:pt x="2829" y="646"/>
                  </a:lnTo>
                  <a:lnTo>
                    <a:pt x="2822" y="628"/>
                  </a:lnTo>
                  <a:lnTo>
                    <a:pt x="2817" y="609"/>
                  </a:lnTo>
                  <a:lnTo>
                    <a:pt x="2816" y="599"/>
                  </a:lnTo>
                  <a:lnTo>
                    <a:pt x="2814" y="590"/>
                  </a:lnTo>
                  <a:lnTo>
                    <a:pt x="2814" y="580"/>
                  </a:lnTo>
                  <a:lnTo>
                    <a:pt x="2813" y="570"/>
                  </a:lnTo>
                  <a:lnTo>
                    <a:pt x="2814" y="559"/>
                  </a:lnTo>
                  <a:lnTo>
                    <a:pt x="2814" y="549"/>
                  </a:lnTo>
                  <a:lnTo>
                    <a:pt x="2816" y="539"/>
                  </a:lnTo>
                  <a:lnTo>
                    <a:pt x="2817" y="529"/>
                  </a:lnTo>
                  <a:lnTo>
                    <a:pt x="2822" y="510"/>
                  </a:lnTo>
                  <a:lnTo>
                    <a:pt x="2829" y="492"/>
                  </a:lnTo>
                  <a:lnTo>
                    <a:pt x="2837" y="475"/>
                  </a:lnTo>
                  <a:lnTo>
                    <a:pt x="2847" y="458"/>
                  </a:lnTo>
                  <a:lnTo>
                    <a:pt x="2858" y="443"/>
                  </a:lnTo>
                  <a:lnTo>
                    <a:pt x="2871" y="429"/>
                  </a:lnTo>
                  <a:lnTo>
                    <a:pt x="2885" y="416"/>
                  </a:lnTo>
                  <a:lnTo>
                    <a:pt x="2900" y="405"/>
                  </a:lnTo>
                  <a:lnTo>
                    <a:pt x="2917" y="395"/>
                  </a:lnTo>
                  <a:lnTo>
                    <a:pt x="2934" y="387"/>
                  </a:lnTo>
                  <a:lnTo>
                    <a:pt x="2952" y="380"/>
                  </a:lnTo>
                  <a:lnTo>
                    <a:pt x="2971" y="375"/>
                  </a:lnTo>
                  <a:lnTo>
                    <a:pt x="2990" y="372"/>
                  </a:lnTo>
                  <a:lnTo>
                    <a:pt x="3011" y="371"/>
                  </a:lnTo>
                  <a:close/>
                  <a:moveTo>
                    <a:pt x="3671" y="371"/>
                  </a:moveTo>
                  <a:lnTo>
                    <a:pt x="3690" y="372"/>
                  </a:lnTo>
                  <a:lnTo>
                    <a:pt x="3710" y="375"/>
                  </a:lnTo>
                  <a:lnTo>
                    <a:pt x="3729" y="380"/>
                  </a:lnTo>
                  <a:lnTo>
                    <a:pt x="3748" y="387"/>
                  </a:lnTo>
                  <a:lnTo>
                    <a:pt x="3765" y="395"/>
                  </a:lnTo>
                  <a:lnTo>
                    <a:pt x="3781" y="405"/>
                  </a:lnTo>
                  <a:lnTo>
                    <a:pt x="3796" y="416"/>
                  </a:lnTo>
                  <a:lnTo>
                    <a:pt x="3810" y="429"/>
                  </a:lnTo>
                  <a:lnTo>
                    <a:pt x="3823" y="443"/>
                  </a:lnTo>
                  <a:lnTo>
                    <a:pt x="3834" y="458"/>
                  </a:lnTo>
                  <a:lnTo>
                    <a:pt x="3844" y="475"/>
                  </a:lnTo>
                  <a:lnTo>
                    <a:pt x="3852" y="492"/>
                  </a:lnTo>
                  <a:lnTo>
                    <a:pt x="3860" y="510"/>
                  </a:lnTo>
                  <a:lnTo>
                    <a:pt x="3865" y="529"/>
                  </a:lnTo>
                  <a:lnTo>
                    <a:pt x="3868" y="549"/>
                  </a:lnTo>
                  <a:lnTo>
                    <a:pt x="3869" y="570"/>
                  </a:lnTo>
                  <a:lnTo>
                    <a:pt x="3868" y="590"/>
                  </a:lnTo>
                  <a:lnTo>
                    <a:pt x="3865" y="609"/>
                  </a:lnTo>
                  <a:lnTo>
                    <a:pt x="3860" y="628"/>
                  </a:lnTo>
                  <a:lnTo>
                    <a:pt x="3852" y="646"/>
                  </a:lnTo>
                  <a:lnTo>
                    <a:pt x="3844" y="663"/>
                  </a:lnTo>
                  <a:lnTo>
                    <a:pt x="3834" y="680"/>
                  </a:lnTo>
                  <a:lnTo>
                    <a:pt x="3823" y="695"/>
                  </a:lnTo>
                  <a:lnTo>
                    <a:pt x="3810" y="709"/>
                  </a:lnTo>
                  <a:lnTo>
                    <a:pt x="3796" y="722"/>
                  </a:lnTo>
                  <a:lnTo>
                    <a:pt x="3781" y="733"/>
                  </a:lnTo>
                  <a:lnTo>
                    <a:pt x="3765" y="743"/>
                  </a:lnTo>
                  <a:lnTo>
                    <a:pt x="3748" y="751"/>
                  </a:lnTo>
                  <a:lnTo>
                    <a:pt x="3729" y="758"/>
                  </a:lnTo>
                  <a:lnTo>
                    <a:pt x="3710" y="763"/>
                  </a:lnTo>
                  <a:lnTo>
                    <a:pt x="3700" y="765"/>
                  </a:lnTo>
                  <a:lnTo>
                    <a:pt x="3690" y="766"/>
                  </a:lnTo>
                  <a:lnTo>
                    <a:pt x="3681" y="767"/>
                  </a:lnTo>
                  <a:lnTo>
                    <a:pt x="3671" y="767"/>
                  </a:lnTo>
                  <a:lnTo>
                    <a:pt x="3660" y="767"/>
                  </a:lnTo>
                  <a:lnTo>
                    <a:pt x="3650" y="766"/>
                  </a:lnTo>
                  <a:lnTo>
                    <a:pt x="3641" y="765"/>
                  </a:lnTo>
                  <a:lnTo>
                    <a:pt x="3631" y="763"/>
                  </a:lnTo>
                  <a:lnTo>
                    <a:pt x="3611" y="758"/>
                  </a:lnTo>
                  <a:lnTo>
                    <a:pt x="3593" y="751"/>
                  </a:lnTo>
                  <a:lnTo>
                    <a:pt x="3576" y="743"/>
                  </a:lnTo>
                  <a:lnTo>
                    <a:pt x="3560" y="733"/>
                  </a:lnTo>
                  <a:lnTo>
                    <a:pt x="3545" y="722"/>
                  </a:lnTo>
                  <a:lnTo>
                    <a:pt x="3531" y="709"/>
                  </a:lnTo>
                  <a:lnTo>
                    <a:pt x="3518" y="695"/>
                  </a:lnTo>
                  <a:lnTo>
                    <a:pt x="3507" y="680"/>
                  </a:lnTo>
                  <a:lnTo>
                    <a:pt x="3496" y="663"/>
                  </a:lnTo>
                  <a:lnTo>
                    <a:pt x="3488" y="646"/>
                  </a:lnTo>
                  <a:lnTo>
                    <a:pt x="3481" y="628"/>
                  </a:lnTo>
                  <a:lnTo>
                    <a:pt x="3476" y="609"/>
                  </a:lnTo>
                  <a:lnTo>
                    <a:pt x="3475" y="599"/>
                  </a:lnTo>
                  <a:lnTo>
                    <a:pt x="3473" y="590"/>
                  </a:lnTo>
                  <a:lnTo>
                    <a:pt x="3473" y="580"/>
                  </a:lnTo>
                  <a:lnTo>
                    <a:pt x="3472" y="570"/>
                  </a:lnTo>
                  <a:lnTo>
                    <a:pt x="3473" y="559"/>
                  </a:lnTo>
                  <a:lnTo>
                    <a:pt x="3473" y="549"/>
                  </a:lnTo>
                  <a:lnTo>
                    <a:pt x="3475" y="539"/>
                  </a:lnTo>
                  <a:lnTo>
                    <a:pt x="3476" y="529"/>
                  </a:lnTo>
                  <a:lnTo>
                    <a:pt x="3481" y="510"/>
                  </a:lnTo>
                  <a:lnTo>
                    <a:pt x="3488" y="492"/>
                  </a:lnTo>
                  <a:lnTo>
                    <a:pt x="3496" y="475"/>
                  </a:lnTo>
                  <a:lnTo>
                    <a:pt x="3507" y="458"/>
                  </a:lnTo>
                  <a:lnTo>
                    <a:pt x="3518" y="443"/>
                  </a:lnTo>
                  <a:lnTo>
                    <a:pt x="3531" y="429"/>
                  </a:lnTo>
                  <a:lnTo>
                    <a:pt x="3545" y="416"/>
                  </a:lnTo>
                  <a:lnTo>
                    <a:pt x="3560" y="405"/>
                  </a:lnTo>
                  <a:lnTo>
                    <a:pt x="3576" y="395"/>
                  </a:lnTo>
                  <a:lnTo>
                    <a:pt x="3593" y="387"/>
                  </a:lnTo>
                  <a:lnTo>
                    <a:pt x="3611" y="380"/>
                  </a:lnTo>
                  <a:lnTo>
                    <a:pt x="3631" y="375"/>
                  </a:lnTo>
                  <a:lnTo>
                    <a:pt x="3650" y="372"/>
                  </a:lnTo>
                  <a:lnTo>
                    <a:pt x="3671" y="3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4" name="Freeform 20"/>
            <p:cNvSpPr>
              <a:spLocks noEditPoints="1"/>
            </p:cNvSpPr>
            <p:nvPr/>
          </p:nvSpPr>
          <p:spPr bwMode="auto">
            <a:xfrm>
              <a:off x="-1022133" y="-358921"/>
              <a:ext cx="566385" cy="321056"/>
            </a:xfrm>
            <a:custGeom>
              <a:avLst/>
              <a:gdLst/>
              <a:ahLst/>
              <a:cxnLst>
                <a:cxn ang="0">
                  <a:pos x="9873" y="1"/>
                </a:cxn>
                <a:cxn ang="0">
                  <a:pos x="9930" y="15"/>
                </a:cxn>
                <a:cxn ang="0">
                  <a:pos x="9979" y="42"/>
                </a:cxn>
                <a:cxn ang="0">
                  <a:pos x="10018" y="82"/>
                </a:cxn>
                <a:cxn ang="0">
                  <a:pos x="10043" y="132"/>
                </a:cxn>
                <a:cxn ang="0">
                  <a:pos x="10052" y="187"/>
                </a:cxn>
                <a:cxn ang="0">
                  <a:pos x="10047" y="5543"/>
                </a:cxn>
                <a:cxn ang="0">
                  <a:pos x="10028" y="5595"/>
                </a:cxn>
                <a:cxn ang="0">
                  <a:pos x="9993" y="5638"/>
                </a:cxn>
                <a:cxn ang="0">
                  <a:pos x="9947" y="5670"/>
                </a:cxn>
                <a:cxn ang="0">
                  <a:pos x="9893" y="5689"/>
                </a:cxn>
                <a:cxn ang="0">
                  <a:pos x="199" y="5694"/>
                </a:cxn>
                <a:cxn ang="0">
                  <a:pos x="140" y="5684"/>
                </a:cxn>
                <a:cxn ang="0">
                  <a:pos x="88" y="5661"/>
                </a:cxn>
                <a:cxn ang="0">
                  <a:pos x="46" y="5625"/>
                </a:cxn>
                <a:cxn ang="0">
                  <a:pos x="16" y="5578"/>
                </a:cxn>
                <a:cxn ang="0">
                  <a:pos x="3" y="5534"/>
                </a:cxn>
                <a:cxn ang="0">
                  <a:pos x="0" y="5506"/>
                </a:cxn>
                <a:cxn ang="0">
                  <a:pos x="1" y="168"/>
                </a:cxn>
                <a:cxn ang="0">
                  <a:pos x="9" y="132"/>
                </a:cxn>
                <a:cxn ang="0">
                  <a:pos x="34" y="82"/>
                </a:cxn>
                <a:cxn ang="0">
                  <a:pos x="72" y="42"/>
                </a:cxn>
                <a:cxn ang="0">
                  <a:pos x="122" y="15"/>
                </a:cxn>
                <a:cxn ang="0">
                  <a:pos x="179" y="1"/>
                </a:cxn>
                <a:cxn ang="0">
                  <a:pos x="9773" y="46"/>
                </a:cxn>
                <a:cxn ang="0">
                  <a:pos x="9830" y="55"/>
                </a:cxn>
                <a:cxn ang="0">
                  <a:pos x="9882" y="78"/>
                </a:cxn>
                <a:cxn ang="0">
                  <a:pos x="9923" y="114"/>
                </a:cxn>
                <a:cxn ang="0">
                  <a:pos x="9953" y="160"/>
                </a:cxn>
                <a:cxn ang="0">
                  <a:pos x="9968" y="213"/>
                </a:cxn>
                <a:cxn ang="0">
                  <a:pos x="9968" y="5480"/>
                </a:cxn>
                <a:cxn ang="0">
                  <a:pos x="9953" y="5533"/>
                </a:cxn>
                <a:cxn ang="0">
                  <a:pos x="9923" y="5578"/>
                </a:cxn>
                <a:cxn ang="0">
                  <a:pos x="9882" y="5615"/>
                </a:cxn>
                <a:cxn ang="0">
                  <a:pos x="9830" y="5638"/>
                </a:cxn>
                <a:cxn ang="0">
                  <a:pos x="9773" y="5646"/>
                </a:cxn>
                <a:cxn ang="0">
                  <a:pos x="240" y="5642"/>
                </a:cxn>
                <a:cxn ang="0">
                  <a:pos x="186" y="5624"/>
                </a:cxn>
                <a:cxn ang="0">
                  <a:pos x="141" y="5592"/>
                </a:cxn>
                <a:cxn ang="0">
                  <a:pos x="107" y="5549"/>
                </a:cxn>
                <a:cxn ang="0">
                  <a:pos x="87" y="5499"/>
                </a:cxn>
                <a:cxn ang="0">
                  <a:pos x="83" y="5470"/>
                </a:cxn>
                <a:cxn ang="0">
                  <a:pos x="83" y="222"/>
                </a:cxn>
                <a:cxn ang="0">
                  <a:pos x="87" y="194"/>
                </a:cxn>
                <a:cxn ang="0">
                  <a:pos x="107" y="144"/>
                </a:cxn>
                <a:cxn ang="0">
                  <a:pos x="141" y="101"/>
                </a:cxn>
                <a:cxn ang="0">
                  <a:pos x="186" y="69"/>
                </a:cxn>
                <a:cxn ang="0">
                  <a:pos x="240" y="50"/>
                </a:cxn>
              </a:cxnLst>
              <a:rect l="0" t="0" r="r" b="b"/>
              <a:pathLst>
                <a:path w="10052" h="5694">
                  <a:moveTo>
                    <a:pt x="199" y="0"/>
                  </a:moveTo>
                  <a:lnTo>
                    <a:pt x="9853" y="0"/>
                  </a:lnTo>
                  <a:lnTo>
                    <a:pt x="9873" y="1"/>
                  </a:lnTo>
                  <a:lnTo>
                    <a:pt x="9893" y="4"/>
                  </a:lnTo>
                  <a:lnTo>
                    <a:pt x="9911" y="8"/>
                  </a:lnTo>
                  <a:lnTo>
                    <a:pt x="9930" y="15"/>
                  </a:lnTo>
                  <a:lnTo>
                    <a:pt x="9947" y="22"/>
                  </a:lnTo>
                  <a:lnTo>
                    <a:pt x="9964" y="32"/>
                  </a:lnTo>
                  <a:lnTo>
                    <a:pt x="9979" y="42"/>
                  </a:lnTo>
                  <a:lnTo>
                    <a:pt x="9993" y="54"/>
                  </a:lnTo>
                  <a:lnTo>
                    <a:pt x="10006" y="68"/>
                  </a:lnTo>
                  <a:lnTo>
                    <a:pt x="10018" y="82"/>
                  </a:lnTo>
                  <a:lnTo>
                    <a:pt x="10028" y="98"/>
                  </a:lnTo>
                  <a:lnTo>
                    <a:pt x="10036" y="115"/>
                  </a:lnTo>
                  <a:lnTo>
                    <a:pt x="10043" y="132"/>
                  </a:lnTo>
                  <a:lnTo>
                    <a:pt x="10047" y="150"/>
                  </a:lnTo>
                  <a:lnTo>
                    <a:pt x="10050" y="168"/>
                  </a:lnTo>
                  <a:lnTo>
                    <a:pt x="10052" y="187"/>
                  </a:lnTo>
                  <a:lnTo>
                    <a:pt x="10052" y="5506"/>
                  </a:lnTo>
                  <a:lnTo>
                    <a:pt x="10050" y="5525"/>
                  </a:lnTo>
                  <a:lnTo>
                    <a:pt x="10047" y="5543"/>
                  </a:lnTo>
                  <a:lnTo>
                    <a:pt x="10043" y="5561"/>
                  </a:lnTo>
                  <a:lnTo>
                    <a:pt x="10036" y="5578"/>
                  </a:lnTo>
                  <a:lnTo>
                    <a:pt x="10028" y="5595"/>
                  </a:lnTo>
                  <a:lnTo>
                    <a:pt x="10018" y="5611"/>
                  </a:lnTo>
                  <a:lnTo>
                    <a:pt x="10006" y="5625"/>
                  </a:lnTo>
                  <a:lnTo>
                    <a:pt x="9993" y="5638"/>
                  </a:lnTo>
                  <a:lnTo>
                    <a:pt x="9979" y="5650"/>
                  </a:lnTo>
                  <a:lnTo>
                    <a:pt x="9964" y="5661"/>
                  </a:lnTo>
                  <a:lnTo>
                    <a:pt x="9947" y="5670"/>
                  </a:lnTo>
                  <a:lnTo>
                    <a:pt x="9930" y="5678"/>
                  </a:lnTo>
                  <a:lnTo>
                    <a:pt x="9911" y="5684"/>
                  </a:lnTo>
                  <a:lnTo>
                    <a:pt x="9893" y="5689"/>
                  </a:lnTo>
                  <a:lnTo>
                    <a:pt x="9873" y="5693"/>
                  </a:lnTo>
                  <a:lnTo>
                    <a:pt x="9853" y="5694"/>
                  </a:lnTo>
                  <a:lnTo>
                    <a:pt x="199" y="5694"/>
                  </a:lnTo>
                  <a:lnTo>
                    <a:pt x="179" y="5693"/>
                  </a:lnTo>
                  <a:lnTo>
                    <a:pt x="159" y="5689"/>
                  </a:lnTo>
                  <a:lnTo>
                    <a:pt x="140" y="5684"/>
                  </a:lnTo>
                  <a:lnTo>
                    <a:pt x="122" y="5678"/>
                  </a:lnTo>
                  <a:lnTo>
                    <a:pt x="105" y="5670"/>
                  </a:lnTo>
                  <a:lnTo>
                    <a:pt x="88" y="5661"/>
                  </a:lnTo>
                  <a:lnTo>
                    <a:pt x="72" y="5650"/>
                  </a:lnTo>
                  <a:lnTo>
                    <a:pt x="58" y="5638"/>
                  </a:lnTo>
                  <a:lnTo>
                    <a:pt x="46" y="5625"/>
                  </a:lnTo>
                  <a:lnTo>
                    <a:pt x="34" y="5611"/>
                  </a:lnTo>
                  <a:lnTo>
                    <a:pt x="24" y="5595"/>
                  </a:lnTo>
                  <a:lnTo>
                    <a:pt x="16" y="5578"/>
                  </a:lnTo>
                  <a:lnTo>
                    <a:pt x="9" y="5561"/>
                  </a:lnTo>
                  <a:lnTo>
                    <a:pt x="4" y="5543"/>
                  </a:lnTo>
                  <a:lnTo>
                    <a:pt x="3" y="5534"/>
                  </a:lnTo>
                  <a:lnTo>
                    <a:pt x="1" y="5525"/>
                  </a:lnTo>
                  <a:lnTo>
                    <a:pt x="1" y="5515"/>
                  </a:lnTo>
                  <a:lnTo>
                    <a:pt x="0" y="5506"/>
                  </a:lnTo>
                  <a:lnTo>
                    <a:pt x="0" y="187"/>
                  </a:lnTo>
                  <a:lnTo>
                    <a:pt x="1" y="177"/>
                  </a:lnTo>
                  <a:lnTo>
                    <a:pt x="1" y="168"/>
                  </a:lnTo>
                  <a:lnTo>
                    <a:pt x="3" y="159"/>
                  </a:lnTo>
                  <a:lnTo>
                    <a:pt x="4" y="150"/>
                  </a:lnTo>
                  <a:lnTo>
                    <a:pt x="9" y="132"/>
                  </a:lnTo>
                  <a:lnTo>
                    <a:pt x="16" y="115"/>
                  </a:lnTo>
                  <a:lnTo>
                    <a:pt x="24" y="98"/>
                  </a:lnTo>
                  <a:lnTo>
                    <a:pt x="34" y="82"/>
                  </a:lnTo>
                  <a:lnTo>
                    <a:pt x="46" y="68"/>
                  </a:lnTo>
                  <a:lnTo>
                    <a:pt x="58" y="54"/>
                  </a:lnTo>
                  <a:lnTo>
                    <a:pt x="72" y="42"/>
                  </a:lnTo>
                  <a:lnTo>
                    <a:pt x="88" y="32"/>
                  </a:lnTo>
                  <a:lnTo>
                    <a:pt x="105" y="22"/>
                  </a:lnTo>
                  <a:lnTo>
                    <a:pt x="122" y="15"/>
                  </a:lnTo>
                  <a:lnTo>
                    <a:pt x="140" y="8"/>
                  </a:lnTo>
                  <a:lnTo>
                    <a:pt x="159" y="4"/>
                  </a:lnTo>
                  <a:lnTo>
                    <a:pt x="179" y="1"/>
                  </a:lnTo>
                  <a:lnTo>
                    <a:pt x="199" y="0"/>
                  </a:lnTo>
                  <a:close/>
                  <a:moveTo>
                    <a:pt x="279" y="46"/>
                  </a:moveTo>
                  <a:lnTo>
                    <a:pt x="9773" y="46"/>
                  </a:lnTo>
                  <a:lnTo>
                    <a:pt x="9792" y="47"/>
                  </a:lnTo>
                  <a:lnTo>
                    <a:pt x="9812" y="50"/>
                  </a:lnTo>
                  <a:lnTo>
                    <a:pt x="9830" y="55"/>
                  </a:lnTo>
                  <a:lnTo>
                    <a:pt x="9849" y="61"/>
                  </a:lnTo>
                  <a:lnTo>
                    <a:pt x="9866" y="69"/>
                  </a:lnTo>
                  <a:lnTo>
                    <a:pt x="9882" y="78"/>
                  </a:lnTo>
                  <a:lnTo>
                    <a:pt x="9897" y="88"/>
                  </a:lnTo>
                  <a:lnTo>
                    <a:pt x="9911" y="101"/>
                  </a:lnTo>
                  <a:lnTo>
                    <a:pt x="9923" y="114"/>
                  </a:lnTo>
                  <a:lnTo>
                    <a:pt x="9935" y="128"/>
                  </a:lnTo>
                  <a:lnTo>
                    <a:pt x="9944" y="144"/>
                  </a:lnTo>
                  <a:lnTo>
                    <a:pt x="9953" y="160"/>
                  </a:lnTo>
                  <a:lnTo>
                    <a:pt x="9959" y="176"/>
                  </a:lnTo>
                  <a:lnTo>
                    <a:pt x="9965" y="194"/>
                  </a:lnTo>
                  <a:lnTo>
                    <a:pt x="9968" y="213"/>
                  </a:lnTo>
                  <a:lnTo>
                    <a:pt x="9969" y="232"/>
                  </a:lnTo>
                  <a:lnTo>
                    <a:pt x="9969" y="5461"/>
                  </a:lnTo>
                  <a:lnTo>
                    <a:pt x="9968" y="5480"/>
                  </a:lnTo>
                  <a:lnTo>
                    <a:pt x="9965" y="5499"/>
                  </a:lnTo>
                  <a:lnTo>
                    <a:pt x="9959" y="5516"/>
                  </a:lnTo>
                  <a:lnTo>
                    <a:pt x="9953" y="5533"/>
                  </a:lnTo>
                  <a:lnTo>
                    <a:pt x="9944" y="5549"/>
                  </a:lnTo>
                  <a:lnTo>
                    <a:pt x="9935" y="5564"/>
                  </a:lnTo>
                  <a:lnTo>
                    <a:pt x="9923" y="5578"/>
                  </a:lnTo>
                  <a:lnTo>
                    <a:pt x="9911" y="5592"/>
                  </a:lnTo>
                  <a:lnTo>
                    <a:pt x="9897" y="5604"/>
                  </a:lnTo>
                  <a:lnTo>
                    <a:pt x="9882" y="5615"/>
                  </a:lnTo>
                  <a:lnTo>
                    <a:pt x="9866" y="5624"/>
                  </a:lnTo>
                  <a:lnTo>
                    <a:pt x="9849" y="5632"/>
                  </a:lnTo>
                  <a:lnTo>
                    <a:pt x="9830" y="5638"/>
                  </a:lnTo>
                  <a:lnTo>
                    <a:pt x="9812" y="5642"/>
                  </a:lnTo>
                  <a:lnTo>
                    <a:pt x="9792" y="5645"/>
                  </a:lnTo>
                  <a:lnTo>
                    <a:pt x="9773" y="5646"/>
                  </a:lnTo>
                  <a:lnTo>
                    <a:pt x="279" y="5646"/>
                  </a:lnTo>
                  <a:lnTo>
                    <a:pt x="259" y="5645"/>
                  </a:lnTo>
                  <a:lnTo>
                    <a:pt x="240" y="5642"/>
                  </a:lnTo>
                  <a:lnTo>
                    <a:pt x="222" y="5638"/>
                  </a:lnTo>
                  <a:lnTo>
                    <a:pt x="203" y="5632"/>
                  </a:lnTo>
                  <a:lnTo>
                    <a:pt x="186" y="5624"/>
                  </a:lnTo>
                  <a:lnTo>
                    <a:pt x="170" y="5615"/>
                  </a:lnTo>
                  <a:lnTo>
                    <a:pt x="155" y="5604"/>
                  </a:lnTo>
                  <a:lnTo>
                    <a:pt x="141" y="5592"/>
                  </a:lnTo>
                  <a:lnTo>
                    <a:pt x="128" y="5578"/>
                  </a:lnTo>
                  <a:lnTo>
                    <a:pt x="117" y="5564"/>
                  </a:lnTo>
                  <a:lnTo>
                    <a:pt x="107" y="5549"/>
                  </a:lnTo>
                  <a:lnTo>
                    <a:pt x="99" y="5533"/>
                  </a:lnTo>
                  <a:lnTo>
                    <a:pt x="93" y="5516"/>
                  </a:lnTo>
                  <a:lnTo>
                    <a:pt x="87" y="5499"/>
                  </a:lnTo>
                  <a:lnTo>
                    <a:pt x="85" y="5490"/>
                  </a:lnTo>
                  <a:lnTo>
                    <a:pt x="84" y="5480"/>
                  </a:lnTo>
                  <a:lnTo>
                    <a:pt x="83" y="5470"/>
                  </a:lnTo>
                  <a:lnTo>
                    <a:pt x="83" y="5461"/>
                  </a:lnTo>
                  <a:lnTo>
                    <a:pt x="83" y="232"/>
                  </a:lnTo>
                  <a:lnTo>
                    <a:pt x="83" y="222"/>
                  </a:lnTo>
                  <a:lnTo>
                    <a:pt x="84" y="213"/>
                  </a:lnTo>
                  <a:lnTo>
                    <a:pt x="85" y="204"/>
                  </a:lnTo>
                  <a:lnTo>
                    <a:pt x="87" y="194"/>
                  </a:lnTo>
                  <a:lnTo>
                    <a:pt x="93" y="176"/>
                  </a:lnTo>
                  <a:lnTo>
                    <a:pt x="99" y="160"/>
                  </a:lnTo>
                  <a:lnTo>
                    <a:pt x="107" y="144"/>
                  </a:lnTo>
                  <a:lnTo>
                    <a:pt x="117" y="128"/>
                  </a:lnTo>
                  <a:lnTo>
                    <a:pt x="128" y="114"/>
                  </a:lnTo>
                  <a:lnTo>
                    <a:pt x="141" y="101"/>
                  </a:lnTo>
                  <a:lnTo>
                    <a:pt x="155" y="88"/>
                  </a:lnTo>
                  <a:lnTo>
                    <a:pt x="170" y="78"/>
                  </a:lnTo>
                  <a:lnTo>
                    <a:pt x="186" y="69"/>
                  </a:lnTo>
                  <a:lnTo>
                    <a:pt x="203" y="61"/>
                  </a:lnTo>
                  <a:lnTo>
                    <a:pt x="222" y="55"/>
                  </a:lnTo>
                  <a:lnTo>
                    <a:pt x="240" y="50"/>
                  </a:lnTo>
                  <a:lnTo>
                    <a:pt x="259" y="47"/>
                  </a:lnTo>
                  <a:lnTo>
                    <a:pt x="279" y="4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5" name="Freeform 21"/>
            <p:cNvSpPr/>
            <p:nvPr/>
          </p:nvSpPr>
          <p:spPr bwMode="auto">
            <a:xfrm>
              <a:off x="-913273" y="-332889"/>
              <a:ext cx="120692" cy="120692"/>
            </a:xfrm>
            <a:custGeom>
              <a:avLst/>
              <a:gdLst/>
              <a:ahLst/>
              <a:cxnLst>
                <a:cxn ang="0">
                  <a:pos x="1174" y="2128"/>
                </a:cxn>
                <a:cxn ang="0">
                  <a:pos x="1332" y="2100"/>
                </a:cxn>
                <a:cxn ang="0">
                  <a:pos x="1480" y="2050"/>
                </a:cxn>
                <a:cxn ang="0">
                  <a:pos x="1618" y="1979"/>
                </a:cxn>
                <a:cxn ang="0">
                  <a:pos x="1743" y="1889"/>
                </a:cxn>
                <a:cxn ang="0">
                  <a:pos x="1854" y="1783"/>
                </a:cxn>
                <a:cxn ang="0">
                  <a:pos x="1949" y="1662"/>
                </a:cxn>
                <a:cxn ang="0">
                  <a:pos x="2026" y="1529"/>
                </a:cxn>
                <a:cxn ang="0">
                  <a:pos x="2083" y="1383"/>
                </a:cxn>
                <a:cxn ang="0">
                  <a:pos x="2119" y="1229"/>
                </a:cxn>
                <a:cxn ang="0">
                  <a:pos x="2131" y="1066"/>
                </a:cxn>
                <a:cxn ang="0">
                  <a:pos x="2119" y="905"/>
                </a:cxn>
                <a:cxn ang="0">
                  <a:pos x="2083" y="750"/>
                </a:cxn>
                <a:cxn ang="0">
                  <a:pos x="2026" y="605"/>
                </a:cxn>
                <a:cxn ang="0">
                  <a:pos x="1949" y="471"/>
                </a:cxn>
                <a:cxn ang="0">
                  <a:pos x="1854" y="350"/>
                </a:cxn>
                <a:cxn ang="0">
                  <a:pos x="1743" y="244"/>
                </a:cxn>
                <a:cxn ang="0">
                  <a:pos x="1618" y="154"/>
                </a:cxn>
                <a:cxn ang="0">
                  <a:pos x="1480" y="84"/>
                </a:cxn>
                <a:cxn ang="0">
                  <a:pos x="1332" y="33"/>
                </a:cxn>
                <a:cxn ang="0">
                  <a:pos x="1174" y="5"/>
                </a:cxn>
                <a:cxn ang="0">
                  <a:pos x="1011" y="1"/>
                </a:cxn>
                <a:cxn ang="0">
                  <a:pos x="851" y="21"/>
                </a:cxn>
                <a:cxn ang="0">
                  <a:pos x="700" y="65"/>
                </a:cxn>
                <a:cxn ang="0">
                  <a:pos x="559" y="129"/>
                </a:cxn>
                <a:cxn ang="0">
                  <a:pos x="429" y="212"/>
                </a:cxn>
                <a:cxn ang="0">
                  <a:pos x="313" y="313"/>
                </a:cxn>
                <a:cxn ang="0">
                  <a:pos x="212" y="429"/>
                </a:cxn>
                <a:cxn ang="0">
                  <a:pos x="129" y="558"/>
                </a:cxn>
                <a:cxn ang="0">
                  <a:pos x="65" y="701"/>
                </a:cxn>
                <a:cxn ang="0">
                  <a:pos x="22" y="852"/>
                </a:cxn>
                <a:cxn ang="0">
                  <a:pos x="1" y="1012"/>
                </a:cxn>
                <a:cxn ang="0">
                  <a:pos x="5" y="1175"/>
                </a:cxn>
                <a:cxn ang="0">
                  <a:pos x="33" y="1333"/>
                </a:cxn>
                <a:cxn ang="0">
                  <a:pos x="84" y="1481"/>
                </a:cxn>
                <a:cxn ang="0">
                  <a:pos x="155" y="1620"/>
                </a:cxn>
                <a:cxn ang="0">
                  <a:pos x="244" y="1745"/>
                </a:cxn>
                <a:cxn ang="0">
                  <a:pos x="350" y="1856"/>
                </a:cxn>
                <a:cxn ang="0">
                  <a:pos x="470" y="1951"/>
                </a:cxn>
                <a:cxn ang="0">
                  <a:pos x="604" y="2028"/>
                </a:cxn>
                <a:cxn ang="0">
                  <a:pos x="750" y="2085"/>
                </a:cxn>
                <a:cxn ang="0">
                  <a:pos x="904" y="2121"/>
                </a:cxn>
                <a:cxn ang="0">
                  <a:pos x="1066" y="2134"/>
                </a:cxn>
              </a:cxnLst>
              <a:rect l="0" t="0" r="r" b="b"/>
              <a:pathLst>
                <a:path w="2131" h="2134">
                  <a:moveTo>
                    <a:pt x="1066" y="2134"/>
                  </a:moveTo>
                  <a:lnTo>
                    <a:pt x="1121" y="2133"/>
                  </a:lnTo>
                  <a:lnTo>
                    <a:pt x="1174" y="2128"/>
                  </a:lnTo>
                  <a:lnTo>
                    <a:pt x="1228" y="2121"/>
                  </a:lnTo>
                  <a:lnTo>
                    <a:pt x="1280" y="2111"/>
                  </a:lnTo>
                  <a:lnTo>
                    <a:pt x="1332" y="2100"/>
                  </a:lnTo>
                  <a:lnTo>
                    <a:pt x="1382" y="2085"/>
                  </a:lnTo>
                  <a:lnTo>
                    <a:pt x="1431" y="2069"/>
                  </a:lnTo>
                  <a:lnTo>
                    <a:pt x="1480" y="2050"/>
                  </a:lnTo>
                  <a:lnTo>
                    <a:pt x="1527" y="2028"/>
                  </a:lnTo>
                  <a:lnTo>
                    <a:pt x="1573" y="2004"/>
                  </a:lnTo>
                  <a:lnTo>
                    <a:pt x="1618" y="1979"/>
                  </a:lnTo>
                  <a:lnTo>
                    <a:pt x="1660" y="1951"/>
                  </a:lnTo>
                  <a:lnTo>
                    <a:pt x="1703" y="1922"/>
                  </a:lnTo>
                  <a:lnTo>
                    <a:pt x="1743" y="1889"/>
                  </a:lnTo>
                  <a:lnTo>
                    <a:pt x="1781" y="1856"/>
                  </a:lnTo>
                  <a:lnTo>
                    <a:pt x="1819" y="1821"/>
                  </a:lnTo>
                  <a:lnTo>
                    <a:pt x="1854" y="1783"/>
                  </a:lnTo>
                  <a:lnTo>
                    <a:pt x="1887" y="1745"/>
                  </a:lnTo>
                  <a:lnTo>
                    <a:pt x="1920" y="1704"/>
                  </a:lnTo>
                  <a:lnTo>
                    <a:pt x="1949" y="1662"/>
                  </a:lnTo>
                  <a:lnTo>
                    <a:pt x="1977" y="1620"/>
                  </a:lnTo>
                  <a:lnTo>
                    <a:pt x="2002" y="1574"/>
                  </a:lnTo>
                  <a:lnTo>
                    <a:pt x="2026" y="1529"/>
                  </a:lnTo>
                  <a:lnTo>
                    <a:pt x="2048" y="1481"/>
                  </a:lnTo>
                  <a:lnTo>
                    <a:pt x="2067" y="1433"/>
                  </a:lnTo>
                  <a:lnTo>
                    <a:pt x="2083" y="1383"/>
                  </a:lnTo>
                  <a:lnTo>
                    <a:pt x="2098" y="1333"/>
                  </a:lnTo>
                  <a:lnTo>
                    <a:pt x="2109" y="1281"/>
                  </a:lnTo>
                  <a:lnTo>
                    <a:pt x="2119" y="1229"/>
                  </a:lnTo>
                  <a:lnTo>
                    <a:pt x="2126" y="1175"/>
                  </a:lnTo>
                  <a:lnTo>
                    <a:pt x="2130" y="1122"/>
                  </a:lnTo>
                  <a:lnTo>
                    <a:pt x="2131" y="1066"/>
                  </a:lnTo>
                  <a:lnTo>
                    <a:pt x="2130" y="1012"/>
                  </a:lnTo>
                  <a:lnTo>
                    <a:pt x="2126" y="958"/>
                  </a:lnTo>
                  <a:lnTo>
                    <a:pt x="2119" y="905"/>
                  </a:lnTo>
                  <a:lnTo>
                    <a:pt x="2109" y="852"/>
                  </a:lnTo>
                  <a:lnTo>
                    <a:pt x="2098" y="801"/>
                  </a:lnTo>
                  <a:lnTo>
                    <a:pt x="2083" y="750"/>
                  </a:lnTo>
                  <a:lnTo>
                    <a:pt x="2067" y="701"/>
                  </a:lnTo>
                  <a:lnTo>
                    <a:pt x="2048" y="652"/>
                  </a:lnTo>
                  <a:lnTo>
                    <a:pt x="2026" y="605"/>
                  </a:lnTo>
                  <a:lnTo>
                    <a:pt x="2002" y="558"/>
                  </a:lnTo>
                  <a:lnTo>
                    <a:pt x="1977" y="514"/>
                  </a:lnTo>
                  <a:lnTo>
                    <a:pt x="1949" y="471"/>
                  </a:lnTo>
                  <a:lnTo>
                    <a:pt x="1920" y="429"/>
                  </a:lnTo>
                  <a:lnTo>
                    <a:pt x="1887" y="389"/>
                  </a:lnTo>
                  <a:lnTo>
                    <a:pt x="1854" y="350"/>
                  </a:lnTo>
                  <a:lnTo>
                    <a:pt x="1819" y="313"/>
                  </a:lnTo>
                  <a:lnTo>
                    <a:pt x="1781" y="278"/>
                  </a:lnTo>
                  <a:lnTo>
                    <a:pt x="1743" y="244"/>
                  </a:lnTo>
                  <a:lnTo>
                    <a:pt x="1703" y="212"/>
                  </a:lnTo>
                  <a:lnTo>
                    <a:pt x="1660" y="183"/>
                  </a:lnTo>
                  <a:lnTo>
                    <a:pt x="1618" y="154"/>
                  </a:lnTo>
                  <a:lnTo>
                    <a:pt x="1573" y="129"/>
                  </a:lnTo>
                  <a:lnTo>
                    <a:pt x="1527" y="105"/>
                  </a:lnTo>
                  <a:lnTo>
                    <a:pt x="1480" y="84"/>
                  </a:lnTo>
                  <a:lnTo>
                    <a:pt x="1431" y="65"/>
                  </a:lnTo>
                  <a:lnTo>
                    <a:pt x="1382" y="47"/>
                  </a:lnTo>
                  <a:lnTo>
                    <a:pt x="1332" y="33"/>
                  </a:lnTo>
                  <a:lnTo>
                    <a:pt x="1280" y="21"/>
                  </a:lnTo>
                  <a:lnTo>
                    <a:pt x="1228" y="12"/>
                  </a:lnTo>
                  <a:lnTo>
                    <a:pt x="1174" y="5"/>
                  </a:lnTo>
                  <a:lnTo>
                    <a:pt x="1121" y="1"/>
                  </a:lnTo>
                  <a:lnTo>
                    <a:pt x="1066" y="0"/>
                  </a:lnTo>
                  <a:lnTo>
                    <a:pt x="1011" y="1"/>
                  </a:lnTo>
                  <a:lnTo>
                    <a:pt x="957" y="5"/>
                  </a:lnTo>
                  <a:lnTo>
                    <a:pt x="904" y="12"/>
                  </a:lnTo>
                  <a:lnTo>
                    <a:pt x="851" y="21"/>
                  </a:lnTo>
                  <a:lnTo>
                    <a:pt x="800" y="33"/>
                  </a:lnTo>
                  <a:lnTo>
                    <a:pt x="750" y="47"/>
                  </a:lnTo>
                  <a:lnTo>
                    <a:pt x="700" y="65"/>
                  </a:lnTo>
                  <a:lnTo>
                    <a:pt x="652" y="84"/>
                  </a:lnTo>
                  <a:lnTo>
                    <a:pt x="604" y="105"/>
                  </a:lnTo>
                  <a:lnTo>
                    <a:pt x="559" y="129"/>
                  </a:lnTo>
                  <a:lnTo>
                    <a:pt x="514" y="154"/>
                  </a:lnTo>
                  <a:lnTo>
                    <a:pt x="470" y="183"/>
                  </a:lnTo>
                  <a:lnTo>
                    <a:pt x="429" y="212"/>
                  </a:lnTo>
                  <a:lnTo>
                    <a:pt x="389" y="244"/>
                  </a:lnTo>
                  <a:lnTo>
                    <a:pt x="350" y="278"/>
                  </a:lnTo>
                  <a:lnTo>
                    <a:pt x="313" y="313"/>
                  </a:lnTo>
                  <a:lnTo>
                    <a:pt x="278" y="350"/>
                  </a:lnTo>
                  <a:lnTo>
                    <a:pt x="244" y="389"/>
                  </a:lnTo>
                  <a:lnTo>
                    <a:pt x="212" y="429"/>
                  </a:lnTo>
                  <a:lnTo>
                    <a:pt x="183" y="471"/>
                  </a:lnTo>
                  <a:lnTo>
                    <a:pt x="155" y="514"/>
                  </a:lnTo>
                  <a:lnTo>
                    <a:pt x="129" y="558"/>
                  </a:lnTo>
                  <a:lnTo>
                    <a:pt x="105" y="605"/>
                  </a:lnTo>
                  <a:lnTo>
                    <a:pt x="84" y="652"/>
                  </a:lnTo>
                  <a:lnTo>
                    <a:pt x="65" y="701"/>
                  </a:lnTo>
                  <a:lnTo>
                    <a:pt x="49" y="750"/>
                  </a:lnTo>
                  <a:lnTo>
                    <a:pt x="33" y="801"/>
                  </a:lnTo>
                  <a:lnTo>
                    <a:pt x="22" y="852"/>
                  </a:lnTo>
                  <a:lnTo>
                    <a:pt x="12" y="905"/>
                  </a:lnTo>
                  <a:lnTo>
                    <a:pt x="5" y="958"/>
                  </a:lnTo>
                  <a:lnTo>
                    <a:pt x="1" y="1012"/>
                  </a:lnTo>
                  <a:lnTo>
                    <a:pt x="0" y="1066"/>
                  </a:lnTo>
                  <a:lnTo>
                    <a:pt x="1" y="1122"/>
                  </a:lnTo>
                  <a:lnTo>
                    <a:pt x="5" y="1175"/>
                  </a:lnTo>
                  <a:lnTo>
                    <a:pt x="12" y="1229"/>
                  </a:lnTo>
                  <a:lnTo>
                    <a:pt x="22" y="1281"/>
                  </a:lnTo>
                  <a:lnTo>
                    <a:pt x="33" y="1333"/>
                  </a:lnTo>
                  <a:lnTo>
                    <a:pt x="49" y="1383"/>
                  </a:lnTo>
                  <a:lnTo>
                    <a:pt x="65" y="1433"/>
                  </a:lnTo>
                  <a:lnTo>
                    <a:pt x="84" y="1481"/>
                  </a:lnTo>
                  <a:lnTo>
                    <a:pt x="105" y="1529"/>
                  </a:lnTo>
                  <a:lnTo>
                    <a:pt x="129" y="1574"/>
                  </a:lnTo>
                  <a:lnTo>
                    <a:pt x="155" y="1620"/>
                  </a:lnTo>
                  <a:lnTo>
                    <a:pt x="183" y="1662"/>
                  </a:lnTo>
                  <a:lnTo>
                    <a:pt x="212" y="1704"/>
                  </a:lnTo>
                  <a:lnTo>
                    <a:pt x="244" y="1745"/>
                  </a:lnTo>
                  <a:lnTo>
                    <a:pt x="278" y="1783"/>
                  </a:lnTo>
                  <a:lnTo>
                    <a:pt x="313" y="1821"/>
                  </a:lnTo>
                  <a:lnTo>
                    <a:pt x="350" y="1856"/>
                  </a:lnTo>
                  <a:lnTo>
                    <a:pt x="389" y="1889"/>
                  </a:lnTo>
                  <a:lnTo>
                    <a:pt x="429" y="1922"/>
                  </a:lnTo>
                  <a:lnTo>
                    <a:pt x="470" y="1951"/>
                  </a:lnTo>
                  <a:lnTo>
                    <a:pt x="514" y="1979"/>
                  </a:lnTo>
                  <a:lnTo>
                    <a:pt x="559" y="2004"/>
                  </a:lnTo>
                  <a:lnTo>
                    <a:pt x="604" y="2028"/>
                  </a:lnTo>
                  <a:lnTo>
                    <a:pt x="652" y="2050"/>
                  </a:lnTo>
                  <a:lnTo>
                    <a:pt x="700" y="2069"/>
                  </a:lnTo>
                  <a:lnTo>
                    <a:pt x="750" y="2085"/>
                  </a:lnTo>
                  <a:lnTo>
                    <a:pt x="800" y="2100"/>
                  </a:lnTo>
                  <a:lnTo>
                    <a:pt x="851" y="2111"/>
                  </a:lnTo>
                  <a:lnTo>
                    <a:pt x="904" y="2121"/>
                  </a:lnTo>
                  <a:lnTo>
                    <a:pt x="957" y="2128"/>
                  </a:lnTo>
                  <a:lnTo>
                    <a:pt x="1011" y="2133"/>
                  </a:lnTo>
                  <a:lnTo>
                    <a:pt x="1066" y="2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6" name="Freeform 22"/>
            <p:cNvSpPr/>
            <p:nvPr/>
          </p:nvSpPr>
          <p:spPr bwMode="auto">
            <a:xfrm>
              <a:off x="-962970" y="-196421"/>
              <a:ext cx="220085" cy="159345"/>
            </a:xfrm>
            <a:custGeom>
              <a:avLst/>
              <a:gdLst/>
              <a:ahLst/>
              <a:cxnLst>
                <a:cxn ang="0">
                  <a:pos x="1122" y="0"/>
                </a:cxn>
                <a:cxn ang="0">
                  <a:pos x="615" y="3"/>
                </a:cxn>
                <a:cxn ang="0">
                  <a:pos x="548" y="19"/>
                </a:cxn>
                <a:cxn ang="0">
                  <a:pos x="482" y="40"/>
                </a:cxn>
                <a:cxn ang="0">
                  <a:pos x="406" y="69"/>
                </a:cxn>
                <a:cxn ang="0">
                  <a:pos x="347" y="97"/>
                </a:cxn>
                <a:cxn ang="0">
                  <a:pos x="307" y="119"/>
                </a:cxn>
                <a:cxn ang="0">
                  <a:pos x="268" y="145"/>
                </a:cxn>
                <a:cxn ang="0">
                  <a:pos x="231" y="173"/>
                </a:cxn>
                <a:cxn ang="0">
                  <a:pos x="195" y="204"/>
                </a:cxn>
                <a:cxn ang="0">
                  <a:pos x="164" y="239"/>
                </a:cxn>
                <a:cxn ang="0">
                  <a:pos x="136" y="277"/>
                </a:cxn>
                <a:cxn ang="0">
                  <a:pos x="111" y="315"/>
                </a:cxn>
                <a:cxn ang="0">
                  <a:pos x="89" y="354"/>
                </a:cxn>
                <a:cxn ang="0">
                  <a:pos x="70" y="393"/>
                </a:cxn>
                <a:cxn ang="0">
                  <a:pos x="55" y="430"/>
                </a:cxn>
                <a:cxn ang="0">
                  <a:pos x="42" y="469"/>
                </a:cxn>
                <a:cxn ang="0">
                  <a:pos x="26" y="523"/>
                </a:cxn>
                <a:cxn ang="0">
                  <a:pos x="12" y="593"/>
                </a:cxn>
                <a:cxn ang="0">
                  <a:pos x="4"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2"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4" y="559"/>
                </a:cxn>
                <a:cxn ang="0">
                  <a:pos x="3877" y="487"/>
                </a:cxn>
                <a:cxn ang="0">
                  <a:pos x="3865" y="450"/>
                </a:cxn>
                <a:cxn ang="0">
                  <a:pos x="3849" y="411"/>
                </a:cxn>
                <a:cxn ang="0">
                  <a:pos x="3832" y="373"/>
                </a:cxn>
                <a:cxn ang="0">
                  <a:pos x="3813" y="335"/>
                </a:cxn>
                <a:cxn ang="0">
                  <a:pos x="3790" y="296"/>
                </a:cxn>
                <a:cxn ang="0">
                  <a:pos x="3764" y="258"/>
                </a:cxn>
                <a:cxn ang="0">
                  <a:pos x="3733" y="221"/>
                </a:cxn>
                <a:cxn ang="0">
                  <a:pos x="3699" y="188"/>
                </a:cxn>
                <a:cxn ang="0">
                  <a:pos x="3663" y="159"/>
                </a:cxn>
                <a:cxn ang="0">
                  <a:pos x="3626" y="132"/>
                </a:cxn>
                <a:cxn ang="0">
                  <a:pos x="3585" y="108"/>
                </a:cxn>
                <a:cxn ang="0">
                  <a:pos x="3546" y="87"/>
                </a:cxn>
                <a:cxn ang="0">
                  <a:pos x="3467" y="53"/>
                </a:cxn>
                <a:cxn ang="0">
                  <a:pos x="3396" y="29"/>
                </a:cxn>
                <a:cxn ang="0">
                  <a:pos x="3337" y="12"/>
                </a:cxn>
                <a:cxn ang="0">
                  <a:pos x="3284" y="0"/>
                </a:cxn>
                <a:cxn ang="0">
                  <a:pos x="1956" y="1290"/>
                </a:cxn>
              </a:cxnLst>
              <a:rect l="0" t="0" r="r" b="b"/>
              <a:pathLst>
                <a:path w="3913" h="2827">
                  <a:moveTo>
                    <a:pt x="1956" y="1290"/>
                  </a:moveTo>
                  <a:lnTo>
                    <a:pt x="1122" y="0"/>
                  </a:lnTo>
                  <a:lnTo>
                    <a:pt x="629" y="0"/>
                  </a:lnTo>
                  <a:lnTo>
                    <a:pt x="615" y="3"/>
                  </a:lnTo>
                  <a:lnTo>
                    <a:pt x="576" y="12"/>
                  </a:lnTo>
                  <a:lnTo>
                    <a:pt x="548" y="19"/>
                  </a:lnTo>
                  <a:lnTo>
                    <a:pt x="517" y="29"/>
                  </a:lnTo>
                  <a:lnTo>
                    <a:pt x="482" y="40"/>
                  </a:lnTo>
                  <a:lnTo>
                    <a:pt x="445" y="53"/>
                  </a:lnTo>
                  <a:lnTo>
                    <a:pt x="406" y="69"/>
                  </a:lnTo>
                  <a:lnTo>
                    <a:pt x="367" y="87"/>
                  </a:lnTo>
                  <a:lnTo>
                    <a:pt x="347" y="97"/>
                  </a:lnTo>
                  <a:lnTo>
                    <a:pt x="326" y="108"/>
                  </a:lnTo>
                  <a:lnTo>
                    <a:pt x="307" y="119"/>
                  </a:lnTo>
                  <a:lnTo>
                    <a:pt x="287" y="132"/>
                  </a:lnTo>
                  <a:lnTo>
                    <a:pt x="268" y="145"/>
                  </a:lnTo>
                  <a:lnTo>
                    <a:pt x="249" y="159"/>
                  </a:lnTo>
                  <a:lnTo>
                    <a:pt x="231" y="173"/>
                  </a:lnTo>
                  <a:lnTo>
                    <a:pt x="212" y="188"/>
                  </a:lnTo>
                  <a:lnTo>
                    <a:pt x="195" y="204"/>
                  </a:lnTo>
                  <a:lnTo>
                    <a:pt x="179" y="221"/>
                  </a:lnTo>
                  <a:lnTo>
                    <a:pt x="164" y="239"/>
                  </a:lnTo>
                  <a:lnTo>
                    <a:pt x="149" y="258"/>
                  </a:lnTo>
                  <a:lnTo>
                    <a:pt x="136" y="277"/>
                  </a:lnTo>
                  <a:lnTo>
                    <a:pt x="123" y="296"/>
                  </a:lnTo>
                  <a:lnTo>
                    <a:pt x="111" y="315"/>
                  </a:lnTo>
                  <a:lnTo>
                    <a:pt x="99" y="335"/>
                  </a:lnTo>
                  <a:lnTo>
                    <a:pt x="89" y="354"/>
                  </a:lnTo>
                  <a:lnTo>
                    <a:pt x="79" y="373"/>
                  </a:lnTo>
                  <a:lnTo>
                    <a:pt x="70" y="393"/>
                  </a:lnTo>
                  <a:lnTo>
                    <a:pt x="62" y="411"/>
                  </a:lnTo>
                  <a:lnTo>
                    <a:pt x="55" y="430"/>
                  </a:lnTo>
                  <a:lnTo>
                    <a:pt x="48" y="450"/>
                  </a:lnTo>
                  <a:lnTo>
                    <a:pt x="42" y="469"/>
                  </a:lnTo>
                  <a:lnTo>
                    <a:pt x="36" y="487"/>
                  </a:lnTo>
                  <a:lnTo>
                    <a:pt x="26" y="523"/>
                  </a:lnTo>
                  <a:lnTo>
                    <a:pt x="18" y="559"/>
                  </a:lnTo>
                  <a:lnTo>
                    <a:pt x="12" y="593"/>
                  </a:lnTo>
                  <a:lnTo>
                    <a:pt x="8" y="625"/>
                  </a:lnTo>
                  <a:lnTo>
                    <a:pt x="4"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2" y="2827"/>
                  </a:lnTo>
                  <a:lnTo>
                    <a:pt x="2020"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8" y="656"/>
                  </a:lnTo>
                  <a:lnTo>
                    <a:pt x="3905" y="625"/>
                  </a:lnTo>
                  <a:lnTo>
                    <a:pt x="3901" y="593"/>
                  </a:lnTo>
                  <a:lnTo>
                    <a:pt x="3894" y="559"/>
                  </a:lnTo>
                  <a:lnTo>
                    <a:pt x="3887" y="523"/>
                  </a:lnTo>
                  <a:lnTo>
                    <a:pt x="3877" y="487"/>
                  </a:lnTo>
                  <a:lnTo>
                    <a:pt x="3871" y="469"/>
                  </a:lnTo>
                  <a:lnTo>
                    <a:pt x="3865" y="450"/>
                  </a:lnTo>
                  <a:lnTo>
                    <a:pt x="3857" y="430"/>
                  </a:lnTo>
                  <a:lnTo>
                    <a:pt x="3849" y="411"/>
                  </a:lnTo>
                  <a:lnTo>
                    <a:pt x="3841" y="393"/>
                  </a:lnTo>
                  <a:lnTo>
                    <a:pt x="3832" y="373"/>
                  </a:lnTo>
                  <a:lnTo>
                    <a:pt x="3823" y="354"/>
                  </a:lnTo>
                  <a:lnTo>
                    <a:pt x="3813" y="335"/>
                  </a:lnTo>
                  <a:lnTo>
                    <a:pt x="3801" y="315"/>
                  </a:lnTo>
                  <a:lnTo>
                    <a:pt x="3790" y="296"/>
                  </a:lnTo>
                  <a:lnTo>
                    <a:pt x="3777" y="277"/>
                  </a:lnTo>
                  <a:lnTo>
                    <a:pt x="3764" y="258"/>
                  </a:lnTo>
                  <a:lnTo>
                    <a:pt x="3749" y="239"/>
                  </a:lnTo>
                  <a:lnTo>
                    <a:pt x="3733" y="221"/>
                  </a:lnTo>
                  <a:lnTo>
                    <a:pt x="3716" y="204"/>
                  </a:lnTo>
                  <a:lnTo>
                    <a:pt x="3699" y="188"/>
                  </a:lnTo>
                  <a:lnTo>
                    <a:pt x="3682" y="173"/>
                  </a:lnTo>
                  <a:lnTo>
                    <a:pt x="3663" y="159"/>
                  </a:lnTo>
                  <a:lnTo>
                    <a:pt x="3645" y="145"/>
                  </a:lnTo>
                  <a:lnTo>
                    <a:pt x="3626" y="132"/>
                  </a:lnTo>
                  <a:lnTo>
                    <a:pt x="3605" y="119"/>
                  </a:lnTo>
                  <a:lnTo>
                    <a:pt x="3585" y="108"/>
                  </a:lnTo>
                  <a:lnTo>
                    <a:pt x="3565" y="97"/>
                  </a:lnTo>
                  <a:lnTo>
                    <a:pt x="3546" y="87"/>
                  </a:lnTo>
                  <a:lnTo>
                    <a:pt x="3505" y="69"/>
                  </a:lnTo>
                  <a:lnTo>
                    <a:pt x="3467" y="53"/>
                  </a:lnTo>
                  <a:lnTo>
                    <a:pt x="3430" y="40"/>
                  </a:lnTo>
                  <a:lnTo>
                    <a:pt x="3396" y="29"/>
                  </a:lnTo>
                  <a:lnTo>
                    <a:pt x="3364" y="19"/>
                  </a:lnTo>
                  <a:lnTo>
                    <a:pt x="3337" y="12"/>
                  </a:lnTo>
                  <a:lnTo>
                    <a:pt x="3298" y="3"/>
                  </a:lnTo>
                  <a:lnTo>
                    <a:pt x="3284" y="0"/>
                  </a:lnTo>
                  <a:lnTo>
                    <a:pt x="2790" y="0"/>
                  </a:lnTo>
                  <a:lnTo>
                    <a:pt x="1956" y="12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7" name="Freeform 23"/>
            <p:cNvSpPr/>
            <p:nvPr/>
          </p:nvSpPr>
          <p:spPr bwMode="auto">
            <a:xfrm>
              <a:off x="-857266" y="-196421"/>
              <a:ext cx="9466" cy="7888"/>
            </a:xfrm>
            <a:custGeom>
              <a:avLst/>
              <a:gdLst/>
              <a:ahLst/>
              <a:cxnLst>
                <a:cxn ang="0">
                  <a:pos x="84" y="148"/>
                </a:cxn>
                <a:cxn ang="0">
                  <a:pos x="127" y="74"/>
                </a:cxn>
                <a:cxn ang="0">
                  <a:pos x="169" y="0"/>
                </a:cxn>
                <a:cxn ang="0">
                  <a:pos x="84" y="0"/>
                </a:cxn>
                <a:cxn ang="0">
                  <a:pos x="0" y="0"/>
                </a:cxn>
                <a:cxn ang="0">
                  <a:pos x="42" y="74"/>
                </a:cxn>
                <a:cxn ang="0">
                  <a:pos x="84" y="148"/>
                </a:cxn>
              </a:cxnLst>
              <a:rect l="0" t="0" r="r" b="b"/>
              <a:pathLst>
                <a:path w="169" h="148">
                  <a:moveTo>
                    <a:pt x="84" y="148"/>
                  </a:moveTo>
                  <a:lnTo>
                    <a:pt x="127" y="74"/>
                  </a:lnTo>
                  <a:lnTo>
                    <a:pt x="169" y="0"/>
                  </a:lnTo>
                  <a:lnTo>
                    <a:pt x="84" y="0"/>
                  </a:lnTo>
                  <a:lnTo>
                    <a:pt x="0" y="0"/>
                  </a:lnTo>
                  <a:lnTo>
                    <a:pt x="42" y="74"/>
                  </a:lnTo>
                  <a:lnTo>
                    <a:pt x="84" y="1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8" name="Freeform 24"/>
            <p:cNvSpPr/>
            <p:nvPr/>
          </p:nvSpPr>
          <p:spPr bwMode="auto">
            <a:xfrm>
              <a:off x="-863577" y="-190899"/>
              <a:ext cx="22087" cy="54430"/>
            </a:xfrm>
            <a:custGeom>
              <a:avLst/>
              <a:gdLst/>
              <a:ahLst/>
              <a:cxnLst>
                <a:cxn ang="0">
                  <a:pos x="196" y="0"/>
                </a:cxn>
                <a:cxn ang="0">
                  <a:pos x="295" y="358"/>
                </a:cxn>
                <a:cxn ang="0">
                  <a:pos x="388" y="697"/>
                </a:cxn>
                <a:cxn ang="0">
                  <a:pos x="393" y="697"/>
                </a:cxn>
                <a:cxn ang="0">
                  <a:pos x="389" y="702"/>
                </a:cxn>
                <a:cxn ang="0">
                  <a:pos x="393" y="716"/>
                </a:cxn>
                <a:cxn ang="0">
                  <a:pos x="379" y="716"/>
                </a:cxn>
                <a:cxn ang="0">
                  <a:pos x="295" y="830"/>
                </a:cxn>
                <a:cxn ang="0">
                  <a:pos x="196" y="963"/>
                </a:cxn>
                <a:cxn ang="0">
                  <a:pos x="97" y="830"/>
                </a:cxn>
                <a:cxn ang="0">
                  <a:pos x="14" y="716"/>
                </a:cxn>
                <a:cxn ang="0">
                  <a:pos x="0" y="716"/>
                </a:cxn>
                <a:cxn ang="0">
                  <a:pos x="3" y="702"/>
                </a:cxn>
                <a:cxn ang="0">
                  <a:pos x="0" y="697"/>
                </a:cxn>
                <a:cxn ang="0">
                  <a:pos x="5" y="697"/>
                </a:cxn>
                <a:cxn ang="0">
                  <a:pos x="97" y="358"/>
                </a:cxn>
                <a:cxn ang="0">
                  <a:pos x="196" y="0"/>
                </a:cxn>
              </a:cxnLst>
              <a:rect l="0" t="0" r="r" b="b"/>
              <a:pathLst>
                <a:path w="393" h="963">
                  <a:moveTo>
                    <a:pt x="196" y="0"/>
                  </a:moveTo>
                  <a:lnTo>
                    <a:pt x="295" y="358"/>
                  </a:lnTo>
                  <a:lnTo>
                    <a:pt x="388" y="697"/>
                  </a:lnTo>
                  <a:lnTo>
                    <a:pt x="393" y="697"/>
                  </a:lnTo>
                  <a:lnTo>
                    <a:pt x="389" y="702"/>
                  </a:lnTo>
                  <a:lnTo>
                    <a:pt x="393" y="716"/>
                  </a:lnTo>
                  <a:lnTo>
                    <a:pt x="379" y="716"/>
                  </a:lnTo>
                  <a:lnTo>
                    <a:pt x="295" y="830"/>
                  </a:lnTo>
                  <a:lnTo>
                    <a:pt x="196" y="963"/>
                  </a:lnTo>
                  <a:lnTo>
                    <a:pt x="97" y="830"/>
                  </a:lnTo>
                  <a:lnTo>
                    <a:pt x="14" y="716"/>
                  </a:lnTo>
                  <a:lnTo>
                    <a:pt x="0" y="716"/>
                  </a:lnTo>
                  <a:lnTo>
                    <a:pt x="3" y="702"/>
                  </a:lnTo>
                  <a:lnTo>
                    <a:pt x="0" y="697"/>
                  </a:lnTo>
                  <a:lnTo>
                    <a:pt x="5" y="697"/>
                  </a:lnTo>
                  <a:lnTo>
                    <a:pt x="97" y="358"/>
                  </a:lnTo>
                  <a:lnTo>
                    <a:pt x="196"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09" name="Freeform 25"/>
            <p:cNvSpPr/>
            <p:nvPr/>
          </p:nvSpPr>
          <p:spPr bwMode="auto">
            <a:xfrm>
              <a:off x="-685300" y="-332889"/>
              <a:ext cx="119903" cy="120692"/>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10" name="Freeform 26"/>
            <p:cNvSpPr/>
            <p:nvPr/>
          </p:nvSpPr>
          <p:spPr bwMode="auto">
            <a:xfrm>
              <a:off x="-734996" y="-196421"/>
              <a:ext cx="220085" cy="159345"/>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11" name="Freeform 27"/>
            <p:cNvSpPr/>
            <p:nvPr/>
          </p:nvSpPr>
          <p:spPr bwMode="auto">
            <a:xfrm>
              <a:off x="-630081" y="-196421"/>
              <a:ext cx="9466" cy="7888"/>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12" name="Freeform 28"/>
            <p:cNvSpPr/>
            <p:nvPr/>
          </p:nvSpPr>
          <p:spPr bwMode="auto">
            <a:xfrm>
              <a:off x="-636392" y="-190899"/>
              <a:ext cx="22087" cy="54430"/>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413" name="组合 617"/>
          <p:cNvGrpSpPr/>
          <p:nvPr/>
        </p:nvGrpSpPr>
        <p:grpSpPr>
          <a:xfrm>
            <a:off x="6819386" y="3891541"/>
            <a:ext cx="367532" cy="278717"/>
            <a:chOff x="2857981" y="2559050"/>
            <a:chExt cx="494313" cy="376668"/>
          </a:xfrm>
          <a:solidFill>
            <a:schemeClr val="bg1"/>
          </a:solidFill>
        </p:grpSpPr>
        <p:sp>
          <p:nvSpPr>
            <p:cNvPr id="414" name="Freeform 20"/>
            <p:cNvSpPr>
              <a:spLocks noEditPoints="1"/>
            </p:cNvSpPr>
            <p:nvPr/>
          </p:nvSpPr>
          <p:spPr bwMode="auto">
            <a:xfrm>
              <a:off x="2992871" y="2607702"/>
              <a:ext cx="230444" cy="195838"/>
            </a:xfrm>
            <a:custGeom>
              <a:avLst/>
              <a:gdLst/>
              <a:ahLst/>
              <a:cxnLst>
                <a:cxn ang="0">
                  <a:pos x="302" y="2"/>
                </a:cxn>
                <a:cxn ang="0">
                  <a:pos x="376" y="32"/>
                </a:cxn>
                <a:cxn ang="0">
                  <a:pos x="428" y="88"/>
                </a:cxn>
                <a:cxn ang="0">
                  <a:pos x="448" y="112"/>
                </a:cxn>
                <a:cxn ang="0">
                  <a:pos x="476" y="114"/>
                </a:cxn>
                <a:cxn ang="0">
                  <a:pos x="514" y="128"/>
                </a:cxn>
                <a:cxn ang="0">
                  <a:pos x="546" y="152"/>
                </a:cxn>
                <a:cxn ang="0">
                  <a:pos x="570" y="186"/>
                </a:cxn>
                <a:cxn ang="0">
                  <a:pos x="584" y="224"/>
                </a:cxn>
                <a:cxn ang="0">
                  <a:pos x="586" y="252"/>
                </a:cxn>
                <a:cxn ang="0">
                  <a:pos x="580" y="294"/>
                </a:cxn>
                <a:cxn ang="0">
                  <a:pos x="562" y="330"/>
                </a:cxn>
                <a:cxn ang="0">
                  <a:pos x="536" y="360"/>
                </a:cxn>
                <a:cxn ang="0">
                  <a:pos x="502" y="380"/>
                </a:cxn>
                <a:cxn ang="0">
                  <a:pos x="462" y="390"/>
                </a:cxn>
                <a:cxn ang="0">
                  <a:pos x="442" y="158"/>
                </a:cxn>
                <a:cxn ang="0">
                  <a:pos x="116" y="392"/>
                </a:cxn>
                <a:cxn ang="0">
                  <a:pos x="92" y="388"/>
                </a:cxn>
                <a:cxn ang="0">
                  <a:pos x="34" y="358"/>
                </a:cxn>
                <a:cxn ang="0">
                  <a:pos x="2" y="298"/>
                </a:cxn>
                <a:cxn ang="0">
                  <a:pos x="0" y="274"/>
                </a:cxn>
                <a:cxn ang="0">
                  <a:pos x="16" y="216"/>
                </a:cxn>
                <a:cxn ang="0">
                  <a:pos x="58" y="174"/>
                </a:cxn>
                <a:cxn ang="0">
                  <a:pos x="98" y="160"/>
                </a:cxn>
                <a:cxn ang="0">
                  <a:pos x="110" y="112"/>
                </a:cxn>
                <a:cxn ang="0">
                  <a:pos x="134" y="70"/>
                </a:cxn>
                <a:cxn ang="0">
                  <a:pos x="168" y="36"/>
                </a:cxn>
                <a:cxn ang="0">
                  <a:pos x="210" y="14"/>
                </a:cxn>
                <a:cxn ang="0">
                  <a:pos x="258" y="2"/>
                </a:cxn>
                <a:cxn ang="0">
                  <a:pos x="180" y="262"/>
                </a:cxn>
                <a:cxn ang="0">
                  <a:pos x="180" y="284"/>
                </a:cxn>
                <a:cxn ang="0">
                  <a:pos x="180" y="226"/>
                </a:cxn>
                <a:cxn ang="0">
                  <a:pos x="180" y="248"/>
                </a:cxn>
                <a:cxn ang="0">
                  <a:pos x="180" y="190"/>
                </a:cxn>
                <a:cxn ang="0">
                  <a:pos x="180" y="210"/>
                </a:cxn>
                <a:cxn ang="0">
                  <a:pos x="160" y="172"/>
                </a:cxn>
                <a:cxn ang="0">
                  <a:pos x="160" y="424"/>
                </a:cxn>
                <a:cxn ang="0">
                  <a:pos x="448" y="488"/>
                </a:cxn>
                <a:cxn ang="0">
                  <a:pos x="448" y="470"/>
                </a:cxn>
                <a:cxn ang="0">
                  <a:pos x="194" y="488"/>
                </a:cxn>
                <a:cxn ang="0">
                  <a:pos x="194" y="470"/>
                </a:cxn>
                <a:cxn ang="0">
                  <a:pos x="336" y="488"/>
                </a:cxn>
                <a:cxn ang="0">
                  <a:pos x="336" y="470"/>
                </a:cxn>
                <a:cxn ang="0">
                  <a:pos x="374" y="462"/>
                </a:cxn>
                <a:cxn ang="0">
                  <a:pos x="342" y="498"/>
                </a:cxn>
                <a:cxn ang="0">
                  <a:pos x="354" y="434"/>
                </a:cxn>
                <a:cxn ang="0">
                  <a:pos x="374" y="462"/>
                </a:cxn>
                <a:cxn ang="0">
                  <a:pos x="244" y="498"/>
                </a:cxn>
                <a:cxn ang="0">
                  <a:pos x="214" y="462"/>
                </a:cxn>
                <a:cxn ang="0">
                  <a:pos x="232" y="462"/>
                </a:cxn>
                <a:cxn ang="0">
                  <a:pos x="408" y="262"/>
                </a:cxn>
                <a:cxn ang="0">
                  <a:pos x="320" y="262"/>
                </a:cxn>
                <a:cxn ang="0">
                  <a:pos x="408" y="226"/>
                </a:cxn>
                <a:cxn ang="0">
                  <a:pos x="320" y="226"/>
                </a:cxn>
                <a:cxn ang="0">
                  <a:pos x="408" y="190"/>
                </a:cxn>
                <a:cxn ang="0">
                  <a:pos x="320" y="190"/>
                </a:cxn>
                <a:cxn ang="0">
                  <a:pos x="426" y="172"/>
                </a:cxn>
                <a:cxn ang="0">
                  <a:pos x="302" y="172"/>
                </a:cxn>
              </a:cxnLst>
              <a:rect l="0" t="0" r="r" b="b"/>
              <a:pathLst>
                <a:path w="586" h="498">
                  <a:moveTo>
                    <a:pt x="274" y="0"/>
                  </a:moveTo>
                  <a:lnTo>
                    <a:pt x="274" y="0"/>
                  </a:lnTo>
                  <a:lnTo>
                    <a:pt x="302" y="2"/>
                  </a:lnTo>
                  <a:lnTo>
                    <a:pt x="328" y="10"/>
                  </a:lnTo>
                  <a:lnTo>
                    <a:pt x="354" y="18"/>
                  </a:lnTo>
                  <a:lnTo>
                    <a:pt x="376" y="32"/>
                  </a:lnTo>
                  <a:lnTo>
                    <a:pt x="396" y="48"/>
                  </a:lnTo>
                  <a:lnTo>
                    <a:pt x="414" y="68"/>
                  </a:lnTo>
                  <a:lnTo>
                    <a:pt x="428" y="88"/>
                  </a:lnTo>
                  <a:lnTo>
                    <a:pt x="440" y="112"/>
                  </a:lnTo>
                  <a:lnTo>
                    <a:pt x="440" y="112"/>
                  </a:lnTo>
                  <a:lnTo>
                    <a:pt x="448" y="112"/>
                  </a:lnTo>
                  <a:lnTo>
                    <a:pt x="448" y="112"/>
                  </a:lnTo>
                  <a:lnTo>
                    <a:pt x="462" y="112"/>
                  </a:lnTo>
                  <a:lnTo>
                    <a:pt x="476" y="114"/>
                  </a:lnTo>
                  <a:lnTo>
                    <a:pt x="488" y="118"/>
                  </a:lnTo>
                  <a:lnTo>
                    <a:pt x="502" y="124"/>
                  </a:lnTo>
                  <a:lnTo>
                    <a:pt x="514" y="128"/>
                  </a:lnTo>
                  <a:lnTo>
                    <a:pt x="526" y="136"/>
                  </a:lnTo>
                  <a:lnTo>
                    <a:pt x="536" y="144"/>
                  </a:lnTo>
                  <a:lnTo>
                    <a:pt x="546" y="152"/>
                  </a:lnTo>
                  <a:lnTo>
                    <a:pt x="554" y="162"/>
                  </a:lnTo>
                  <a:lnTo>
                    <a:pt x="562" y="174"/>
                  </a:lnTo>
                  <a:lnTo>
                    <a:pt x="570" y="186"/>
                  </a:lnTo>
                  <a:lnTo>
                    <a:pt x="576" y="198"/>
                  </a:lnTo>
                  <a:lnTo>
                    <a:pt x="580" y="210"/>
                  </a:lnTo>
                  <a:lnTo>
                    <a:pt x="584" y="224"/>
                  </a:lnTo>
                  <a:lnTo>
                    <a:pt x="586" y="238"/>
                  </a:lnTo>
                  <a:lnTo>
                    <a:pt x="586" y="252"/>
                  </a:lnTo>
                  <a:lnTo>
                    <a:pt x="586" y="252"/>
                  </a:lnTo>
                  <a:lnTo>
                    <a:pt x="586" y="266"/>
                  </a:lnTo>
                  <a:lnTo>
                    <a:pt x="584" y="280"/>
                  </a:lnTo>
                  <a:lnTo>
                    <a:pt x="580" y="294"/>
                  </a:lnTo>
                  <a:lnTo>
                    <a:pt x="576" y="306"/>
                  </a:lnTo>
                  <a:lnTo>
                    <a:pt x="570" y="318"/>
                  </a:lnTo>
                  <a:lnTo>
                    <a:pt x="562" y="330"/>
                  </a:lnTo>
                  <a:lnTo>
                    <a:pt x="554" y="340"/>
                  </a:lnTo>
                  <a:lnTo>
                    <a:pt x="546" y="350"/>
                  </a:lnTo>
                  <a:lnTo>
                    <a:pt x="536" y="360"/>
                  </a:lnTo>
                  <a:lnTo>
                    <a:pt x="526" y="368"/>
                  </a:lnTo>
                  <a:lnTo>
                    <a:pt x="514" y="374"/>
                  </a:lnTo>
                  <a:lnTo>
                    <a:pt x="502" y="380"/>
                  </a:lnTo>
                  <a:lnTo>
                    <a:pt x="488" y="384"/>
                  </a:lnTo>
                  <a:lnTo>
                    <a:pt x="476" y="388"/>
                  </a:lnTo>
                  <a:lnTo>
                    <a:pt x="462" y="390"/>
                  </a:lnTo>
                  <a:lnTo>
                    <a:pt x="448" y="392"/>
                  </a:lnTo>
                  <a:lnTo>
                    <a:pt x="442" y="392"/>
                  </a:lnTo>
                  <a:lnTo>
                    <a:pt x="442" y="158"/>
                  </a:lnTo>
                  <a:lnTo>
                    <a:pt x="146" y="158"/>
                  </a:lnTo>
                  <a:lnTo>
                    <a:pt x="146" y="392"/>
                  </a:lnTo>
                  <a:lnTo>
                    <a:pt x="116" y="392"/>
                  </a:lnTo>
                  <a:lnTo>
                    <a:pt x="116" y="392"/>
                  </a:lnTo>
                  <a:lnTo>
                    <a:pt x="104" y="390"/>
                  </a:lnTo>
                  <a:lnTo>
                    <a:pt x="92" y="388"/>
                  </a:lnTo>
                  <a:lnTo>
                    <a:pt x="70" y="382"/>
                  </a:lnTo>
                  <a:lnTo>
                    <a:pt x="52" y="372"/>
                  </a:lnTo>
                  <a:lnTo>
                    <a:pt x="34" y="358"/>
                  </a:lnTo>
                  <a:lnTo>
                    <a:pt x="20" y="340"/>
                  </a:lnTo>
                  <a:lnTo>
                    <a:pt x="10" y="320"/>
                  </a:lnTo>
                  <a:lnTo>
                    <a:pt x="2" y="298"/>
                  </a:lnTo>
                  <a:lnTo>
                    <a:pt x="0" y="286"/>
                  </a:lnTo>
                  <a:lnTo>
                    <a:pt x="0" y="274"/>
                  </a:lnTo>
                  <a:lnTo>
                    <a:pt x="0" y="274"/>
                  </a:lnTo>
                  <a:lnTo>
                    <a:pt x="2" y="254"/>
                  </a:lnTo>
                  <a:lnTo>
                    <a:pt x="8" y="234"/>
                  </a:lnTo>
                  <a:lnTo>
                    <a:pt x="16" y="216"/>
                  </a:lnTo>
                  <a:lnTo>
                    <a:pt x="28" y="200"/>
                  </a:lnTo>
                  <a:lnTo>
                    <a:pt x="42" y="186"/>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4"/>
                  </a:lnTo>
                  <a:lnTo>
                    <a:pt x="224" y="8"/>
                  </a:lnTo>
                  <a:lnTo>
                    <a:pt x="242" y="4"/>
                  </a:lnTo>
                  <a:lnTo>
                    <a:pt x="258" y="2"/>
                  </a:lnTo>
                  <a:lnTo>
                    <a:pt x="274" y="0"/>
                  </a:lnTo>
                  <a:lnTo>
                    <a:pt x="274" y="0"/>
                  </a:lnTo>
                  <a:close/>
                  <a:moveTo>
                    <a:pt x="180" y="262"/>
                  </a:moveTo>
                  <a:lnTo>
                    <a:pt x="266" y="262"/>
                  </a:lnTo>
                  <a:lnTo>
                    <a:pt x="266" y="284"/>
                  </a:lnTo>
                  <a:lnTo>
                    <a:pt x="180" y="284"/>
                  </a:lnTo>
                  <a:lnTo>
                    <a:pt x="180" y="262"/>
                  </a:lnTo>
                  <a:lnTo>
                    <a:pt x="180" y="262"/>
                  </a:lnTo>
                  <a:close/>
                  <a:moveTo>
                    <a:pt x="180" y="226"/>
                  </a:moveTo>
                  <a:lnTo>
                    <a:pt x="266" y="226"/>
                  </a:lnTo>
                  <a:lnTo>
                    <a:pt x="266" y="248"/>
                  </a:lnTo>
                  <a:lnTo>
                    <a:pt x="180" y="248"/>
                  </a:lnTo>
                  <a:lnTo>
                    <a:pt x="180" y="226"/>
                  </a:lnTo>
                  <a:lnTo>
                    <a:pt x="180" y="226"/>
                  </a:lnTo>
                  <a:close/>
                  <a:moveTo>
                    <a:pt x="180" y="190"/>
                  </a:moveTo>
                  <a:lnTo>
                    <a:pt x="266" y="190"/>
                  </a:lnTo>
                  <a:lnTo>
                    <a:pt x="266" y="210"/>
                  </a:lnTo>
                  <a:lnTo>
                    <a:pt x="180" y="210"/>
                  </a:lnTo>
                  <a:lnTo>
                    <a:pt x="180" y="190"/>
                  </a:lnTo>
                  <a:lnTo>
                    <a:pt x="180" y="190"/>
                  </a:lnTo>
                  <a:close/>
                  <a:moveTo>
                    <a:pt x="160" y="172"/>
                  </a:moveTo>
                  <a:lnTo>
                    <a:pt x="284" y="172"/>
                  </a:lnTo>
                  <a:lnTo>
                    <a:pt x="284" y="424"/>
                  </a:lnTo>
                  <a:lnTo>
                    <a:pt x="160" y="424"/>
                  </a:lnTo>
                  <a:lnTo>
                    <a:pt x="160" y="172"/>
                  </a:lnTo>
                  <a:lnTo>
                    <a:pt x="160" y="172"/>
                  </a:lnTo>
                  <a:close/>
                  <a:moveTo>
                    <a:pt x="448" y="488"/>
                  </a:moveTo>
                  <a:lnTo>
                    <a:pt x="392" y="488"/>
                  </a:lnTo>
                  <a:lnTo>
                    <a:pt x="392" y="470"/>
                  </a:lnTo>
                  <a:lnTo>
                    <a:pt x="448" y="470"/>
                  </a:lnTo>
                  <a:lnTo>
                    <a:pt x="448" y="488"/>
                  </a:lnTo>
                  <a:lnTo>
                    <a:pt x="448" y="488"/>
                  </a:lnTo>
                  <a:close/>
                  <a:moveTo>
                    <a:pt x="194" y="488"/>
                  </a:moveTo>
                  <a:lnTo>
                    <a:pt x="138" y="488"/>
                  </a:lnTo>
                  <a:lnTo>
                    <a:pt x="138" y="470"/>
                  </a:lnTo>
                  <a:lnTo>
                    <a:pt x="194" y="470"/>
                  </a:lnTo>
                  <a:lnTo>
                    <a:pt x="194" y="488"/>
                  </a:lnTo>
                  <a:lnTo>
                    <a:pt x="194" y="488"/>
                  </a:lnTo>
                  <a:close/>
                  <a:moveTo>
                    <a:pt x="336" y="488"/>
                  </a:moveTo>
                  <a:lnTo>
                    <a:pt x="250" y="488"/>
                  </a:lnTo>
                  <a:lnTo>
                    <a:pt x="250" y="470"/>
                  </a:lnTo>
                  <a:lnTo>
                    <a:pt x="336" y="470"/>
                  </a:lnTo>
                  <a:lnTo>
                    <a:pt x="336" y="488"/>
                  </a:lnTo>
                  <a:lnTo>
                    <a:pt x="336" y="488"/>
                  </a:lnTo>
                  <a:close/>
                  <a:moveTo>
                    <a:pt x="374" y="462"/>
                  </a:moveTo>
                  <a:lnTo>
                    <a:pt x="386" y="462"/>
                  </a:lnTo>
                  <a:lnTo>
                    <a:pt x="386" y="498"/>
                  </a:lnTo>
                  <a:lnTo>
                    <a:pt x="342" y="498"/>
                  </a:lnTo>
                  <a:lnTo>
                    <a:pt x="342" y="462"/>
                  </a:lnTo>
                  <a:lnTo>
                    <a:pt x="354" y="462"/>
                  </a:lnTo>
                  <a:lnTo>
                    <a:pt x="354" y="434"/>
                  </a:lnTo>
                  <a:lnTo>
                    <a:pt x="374" y="434"/>
                  </a:lnTo>
                  <a:lnTo>
                    <a:pt x="374" y="462"/>
                  </a:lnTo>
                  <a:lnTo>
                    <a:pt x="374" y="462"/>
                  </a:lnTo>
                  <a:close/>
                  <a:moveTo>
                    <a:pt x="232" y="462"/>
                  </a:moveTo>
                  <a:lnTo>
                    <a:pt x="244" y="462"/>
                  </a:lnTo>
                  <a:lnTo>
                    <a:pt x="244" y="498"/>
                  </a:lnTo>
                  <a:lnTo>
                    <a:pt x="202" y="498"/>
                  </a:lnTo>
                  <a:lnTo>
                    <a:pt x="202" y="462"/>
                  </a:lnTo>
                  <a:lnTo>
                    <a:pt x="214" y="462"/>
                  </a:lnTo>
                  <a:lnTo>
                    <a:pt x="214" y="434"/>
                  </a:lnTo>
                  <a:lnTo>
                    <a:pt x="232" y="434"/>
                  </a:lnTo>
                  <a:lnTo>
                    <a:pt x="232" y="462"/>
                  </a:lnTo>
                  <a:lnTo>
                    <a:pt x="232" y="462"/>
                  </a:lnTo>
                  <a:close/>
                  <a:moveTo>
                    <a:pt x="320" y="262"/>
                  </a:moveTo>
                  <a:lnTo>
                    <a:pt x="408" y="262"/>
                  </a:lnTo>
                  <a:lnTo>
                    <a:pt x="408" y="284"/>
                  </a:lnTo>
                  <a:lnTo>
                    <a:pt x="320" y="284"/>
                  </a:lnTo>
                  <a:lnTo>
                    <a:pt x="320" y="262"/>
                  </a:lnTo>
                  <a:lnTo>
                    <a:pt x="320" y="262"/>
                  </a:lnTo>
                  <a:close/>
                  <a:moveTo>
                    <a:pt x="320" y="226"/>
                  </a:moveTo>
                  <a:lnTo>
                    <a:pt x="408" y="226"/>
                  </a:lnTo>
                  <a:lnTo>
                    <a:pt x="408" y="248"/>
                  </a:lnTo>
                  <a:lnTo>
                    <a:pt x="320" y="248"/>
                  </a:lnTo>
                  <a:lnTo>
                    <a:pt x="320" y="226"/>
                  </a:lnTo>
                  <a:lnTo>
                    <a:pt x="320" y="226"/>
                  </a:lnTo>
                  <a:close/>
                  <a:moveTo>
                    <a:pt x="320" y="190"/>
                  </a:moveTo>
                  <a:lnTo>
                    <a:pt x="408" y="190"/>
                  </a:lnTo>
                  <a:lnTo>
                    <a:pt x="408" y="210"/>
                  </a:lnTo>
                  <a:lnTo>
                    <a:pt x="320" y="210"/>
                  </a:lnTo>
                  <a:lnTo>
                    <a:pt x="320" y="190"/>
                  </a:lnTo>
                  <a:lnTo>
                    <a:pt x="320" y="190"/>
                  </a:lnTo>
                  <a:close/>
                  <a:moveTo>
                    <a:pt x="302" y="172"/>
                  </a:moveTo>
                  <a:lnTo>
                    <a:pt x="426" y="172"/>
                  </a:lnTo>
                  <a:lnTo>
                    <a:pt x="426" y="424"/>
                  </a:lnTo>
                  <a:lnTo>
                    <a:pt x="302" y="424"/>
                  </a:lnTo>
                  <a:lnTo>
                    <a:pt x="302" y="172"/>
                  </a:lnTo>
                  <a:lnTo>
                    <a:pt x="302" y="1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415" name="Freeform 14"/>
            <p:cNvSpPr>
              <a:spLocks noEditPoints="1"/>
            </p:cNvSpPr>
            <p:nvPr/>
          </p:nvSpPr>
          <p:spPr bwMode="auto">
            <a:xfrm>
              <a:off x="285798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cs typeface="Arial" panose="020B0604020202020204" pitchFamily="34" charset="0"/>
              </a:endParaRPr>
            </a:p>
          </p:txBody>
        </p:sp>
      </p:grpSp>
      <p:sp>
        <p:nvSpPr>
          <p:cNvPr id="416" name="Freeform 249"/>
          <p:cNvSpPr>
            <a:spLocks noEditPoints="1"/>
          </p:cNvSpPr>
          <p:nvPr/>
        </p:nvSpPr>
        <p:spPr bwMode="auto">
          <a:xfrm>
            <a:off x="3233353" y="3913014"/>
            <a:ext cx="480409" cy="259169"/>
          </a:xfrm>
          <a:custGeom>
            <a:avLst/>
            <a:gdLst/>
            <a:ahLst/>
            <a:cxnLst>
              <a:cxn ang="0">
                <a:pos x="5071" y="8172"/>
              </a:cxn>
              <a:cxn ang="0">
                <a:pos x="12155" y="468"/>
              </a:cxn>
              <a:cxn ang="0">
                <a:pos x="10681" y="36"/>
              </a:cxn>
              <a:cxn ang="0">
                <a:pos x="9566" y="936"/>
              </a:cxn>
              <a:cxn ang="0">
                <a:pos x="9745" y="3060"/>
              </a:cxn>
              <a:cxn ang="0">
                <a:pos x="11004" y="3996"/>
              </a:cxn>
              <a:cxn ang="0">
                <a:pos x="12299" y="3060"/>
              </a:cxn>
              <a:cxn ang="0">
                <a:pos x="7264" y="7776"/>
              </a:cxn>
              <a:cxn ang="0">
                <a:pos x="6545" y="7452"/>
              </a:cxn>
              <a:cxn ang="0">
                <a:pos x="6149" y="7920"/>
              </a:cxn>
              <a:cxn ang="0">
                <a:pos x="6005" y="7236"/>
              </a:cxn>
              <a:cxn ang="0">
                <a:pos x="6797" y="6660"/>
              </a:cxn>
              <a:cxn ang="0">
                <a:pos x="7624" y="5760"/>
              </a:cxn>
              <a:cxn ang="0">
                <a:pos x="8343" y="4572"/>
              </a:cxn>
              <a:cxn ang="0">
                <a:pos x="9350" y="3996"/>
              </a:cxn>
              <a:cxn ang="0">
                <a:pos x="10716" y="4428"/>
              </a:cxn>
              <a:cxn ang="0">
                <a:pos x="12191" y="3996"/>
              </a:cxn>
              <a:cxn ang="0">
                <a:pos x="13414" y="4320"/>
              </a:cxn>
              <a:cxn ang="0">
                <a:pos x="14132" y="5184"/>
              </a:cxn>
              <a:cxn ang="0">
                <a:pos x="15211" y="7416"/>
              </a:cxn>
              <a:cxn ang="0">
                <a:pos x="14852" y="7920"/>
              </a:cxn>
              <a:cxn ang="0">
                <a:pos x="13306" y="7668"/>
              </a:cxn>
              <a:cxn ang="0">
                <a:pos x="13162" y="5112"/>
              </a:cxn>
              <a:cxn ang="0">
                <a:pos x="8594" y="5364"/>
              </a:cxn>
              <a:cxn ang="0">
                <a:pos x="8810" y="7920"/>
              </a:cxn>
              <a:cxn ang="0">
                <a:pos x="13017" y="7848"/>
              </a:cxn>
              <a:cxn ang="0">
                <a:pos x="13162" y="5364"/>
              </a:cxn>
              <a:cxn ang="0">
                <a:pos x="8882" y="5364"/>
              </a:cxn>
              <a:cxn ang="0">
                <a:pos x="9027" y="7848"/>
              </a:cxn>
              <a:cxn ang="0">
                <a:pos x="5969" y="6264"/>
              </a:cxn>
              <a:cxn ang="0">
                <a:pos x="6186" y="4356"/>
              </a:cxn>
              <a:cxn ang="0">
                <a:pos x="2877" y="4212"/>
              </a:cxn>
              <a:cxn ang="0">
                <a:pos x="2877" y="6156"/>
              </a:cxn>
              <a:cxn ang="0">
                <a:pos x="5646" y="1044"/>
              </a:cxn>
              <a:cxn ang="0">
                <a:pos x="4963" y="180"/>
              </a:cxn>
              <a:cxn ang="0">
                <a:pos x="3740" y="288"/>
              </a:cxn>
              <a:cxn ang="0">
                <a:pos x="3272" y="1296"/>
              </a:cxn>
              <a:cxn ang="0">
                <a:pos x="3812" y="2952"/>
              </a:cxn>
              <a:cxn ang="0">
                <a:pos x="4927" y="3096"/>
              </a:cxn>
              <a:cxn ang="0">
                <a:pos x="5646" y="1728"/>
              </a:cxn>
              <a:cxn ang="0">
                <a:pos x="7515" y="5292"/>
              </a:cxn>
              <a:cxn ang="0">
                <a:pos x="7048" y="6084"/>
              </a:cxn>
              <a:cxn ang="0">
                <a:pos x="6258" y="6084"/>
              </a:cxn>
              <a:cxn ang="0">
                <a:pos x="6005" y="4032"/>
              </a:cxn>
              <a:cxn ang="0">
                <a:pos x="2553" y="4428"/>
              </a:cxn>
              <a:cxn ang="0">
                <a:pos x="1654" y="6264"/>
              </a:cxn>
              <a:cxn ang="0">
                <a:pos x="1187" y="5976"/>
              </a:cxn>
              <a:cxn ang="0">
                <a:pos x="2122" y="3960"/>
              </a:cxn>
              <a:cxn ang="0">
                <a:pos x="2949" y="3276"/>
              </a:cxn>
              <a:cxn ang="0">
                <a:pos x="3992" y="3456"/>
              </a:cxn>
              <a:cxn ang="0">
                <a:pos x="5179" y="3348"/>
              </a:cxn>
              <a:cxn ang="0">
                <a:pos x="6186" y="3348"/>
              </a:cxn>
              <a:cxn ang="0">
                <a:pos x="6904" y="4068"/>
              </a:cxn>
              <a:cxn ang="0">
                <a:pos x="5861" y="6840"/>
              </a:cxn>
            </a:cxnLst>
            <a:rect l="0" t="0" r="r" b="b"/>
            <a:pathLst>
              <a:path w="16470" h="8928">
                <a:moveTo>
                  <a:pt x="5071" y="8172"/>
                </a:moveTo>
                <a:lnTo>
                  <a:pt x="16470" y="8172"/>
                </a:lnTo>
                <a:lnTo>
                  <a:pt x="16470" y="8928"/>
                </a:lnTo>
                <a:lnTo>
                  <a:pt x="5071" y="8928"/>
                </a:lnTo>
                <a:lnTo>
                  <a:pt x="5071" y="8172"/>
                </a:lnTo>
                <a:close/>
                <a:moveTo>
                  <a:pt x="12586" y="1548"/>
                </a:moveTo>
                <a:lnTo>
                  <a:pt x="12550" y="1260"/>
                </a:lnTo>
                <a:lnTo>
                  <a:pt x="12442" y="972"/>
                </a:lnTo>
                <a:lnTo>
                  <a:pt x="12335" y="684"/>
                </a:lnTo>
                <a:lnTo>
                  <a:pt x="12155" y="468"/>
                </a:lnTo>
                <a:lnTo>
                  <a:pt x="11903" y="252"/>
                </a:lnTo>
                <a:lnTo>
                  <a:pt x="11651" y="108"/>
                </a:lnTo>
                <a:lnTo>
                  <a:pt x="11363" y="36"/>
                </a:lnTo>
                <a:lnTo>
                  <a:pt x="11004" y="0"/>
                </a:lnTo>
                <a:lnTo>
                  <a:pt x="10681" y="36"/>
                </a:lnTo>
                <a:lnTo>
                  <a:pt x="10357" y="108"/>
                </a:lnTo>
                <a:lnTo>
                  <a:pt x="10105" y="252"/>
                </a:lnTo>
                <a:lnTo>
                  <a:pt x="9889" y="468"/>
                </a:lnTo>
                <a:lnTo>
                  <a:pt x="9709" y="684"/>
                </a:lnTo>
                <a:lnTo>
                  <a:pt x="9566" y="936"/>
                </a:lnTo>
                <a:lnTo>
                  <a:pt x="9494" y="1260"/>
                </a:lnTo>
                <a:lnTo>
                  <a:pt x="9458" y="1548"/>
                </a:lnTo>
                <a:lnTo>
                  <a:pt x="9494" y="2124"/>
                </a:lnTo>
                <a:lnTo>
                  <a:pt x="9602" y="2628"/>
                </a:lnTo>
                <a:lnTo>
                  <a:pt x="9745" y="3060"/>
                </a:lnTo>
                <a:lnTo>
                  <a:pt x="9961" y="3420"/>
                </a:lnTo>
                <a:lnTo>
                  <a:pt x="10176" y="3672"/>
                </a:lnTo>
                <a:lnTo>
                  <a:pt x="10465" y="3852"/>
                </a:lnTo>
                <a:lnTo>
                  <a:pt x="10716" y="3960"/>
                </a:lnTo>
                <a:lnTo>
                  <a:pt x="11004" y="3996"/>
                </a:lnTo>
                <a:lnTo>
                  <a:pt x="11327" y="3960"/>
                </a:lnTo>
                <a:lnTo>
                  <a:pt x="11579" y="3852"/>
                </a:lnTo>
                <a:lnTo>
                  <a:pt x="11867" y="3672"/>
                </a:lnTo>
                <a:lnTo>
                  <a:pt x="12083" y="3384"/>
                </a:lnTo>
                <a:lnTo>
                  <a:pt x="12299" y="3060"/>
                </a:lnTo>
                <a:lnTo>
                  <a:pt x="12442" y="2628"/>
                </a:lnTo>
                <a:lnTo>
                  <a:pt x="12550" y="2124"/>
                </a:lnTo>
                <a:lnTo>
                  <a:pt x="12586" y="1548"/>
                </a:lnTo>
                <a:close/>
                <a:moveTo>
                  <a:pt x="7264" y="7920"/>
                </a:moveTo>
                <a:lnTo>
                  <a:pt x="7264" y="7776"/>
                </a:lnTo>
                <a:lnTo>
                  <a:pt x="7228" y="7632"/>
                </a:lnTo>
                <a:lnTo>
                  <a:pt x="7120" y="7524"/>
                </a:lnTo>
                <a:lnTo>
                  <a:pt x="6940" y="7452"/>
                </a:lnTo>
                <a:lnTo>
                  <a:pt x="6761" y="7416"/>
                </a:lnTo>
                <a:lnTo>
                  <a:pt x="6545" y="7452"/>
                </a:lnTo>
                <a:lnTo>
                  <a:pt x="6401" y="7524"/>
                </a:lnTo>
                <a:lnTo>
                  <a:pt x="6294" y="7632"/>
                </a:lnTo>
                <a:lnTo>
                  <a:pt x="6258" y="7776"/>
                </a:lnTo>
                <a:lnTo>
                  <a:pt x="6258" y="7920"/>
                </a:lnTo>
                <a:lnTo>
                  <a:pt x="6149" y="7920"/>
                </a:lnTo>
                <a:lnTo>
                  <a:pt x="6005" y="7704"/>
                </a:lnTo>
                <a:lnTo>
                  <a:pt x="5969" y="7596"/>
                </a:lnTo>
                <a:lnTo>
                  <a:pt x="5969" y="7488"/>
                </a:lnTo>
                <a:lnTo>
                  <a:pt x="5969" y="7344"/>
                </a:lnTo>
                <a:lnTo>
                  <a:pt x="6005" y="7236"/>
                </a:lnTo>
                <a:lnTo>
                  <a:pt x="6077" y="7128"/>
                </a:lnTo>
                <a:lnTo>
                  <a:pt x="6149" y="7020"/>
                </a:lnTo>
                <a:lnTo>
                  <a:pt x="6365" y="6840"/>
                </a:lnTo>
                <a:lnTo>
                  <a:pt x="6653" y="6732"/>
                </a:lnTo>
                <a:lnTo>
                  <a:pt x="6797" y="6660"/>
                </a:lnTo>
                <a:lnTo>
                  <a:pt x="6976" y="6588"/>
                </a:lnTo>
                <a:lnTo>
                  <a:pt x="7120" y="6480"/>
                </a:lnTo>
                <a:lnTo>
                  <a:pt x="7228" y="6336"/>
                </a:lnTo>
                <a:lnTo>
                  <a:pt x="7443" y="6048"/>
                </a:lnTo>
                <a:lnTo>
                  <a:pt x="7624" y="5760"/>
                </a:lnTo>
                <a:lnTo>
                  <a:pt x="7840" y="5328"/>
                </a:lnTo>
                <a:lnTo>
                  <a:pt x="7912" y="5148"/>
                </a:lnTo>
                <a:lnTo>
                  <a:pt x="8055" y="4932"/>
                </a:lnTo>
                <a:lnTo>
                  <a:pt x="8199" y="4752"/>
                </a:lnTo>
                <a:lnTo>
                  <a:pt x="8343" y="4572"/>
                </a:lnTo>
                <a:lnTo>
                  <a:pt x="8522" y="4392"/>
                </a:lnTo>
                <a:lnTo>
                  <a:pt x="8702" y="4284"/>
                </a:lnTo>
                <a:lnTo>
                  <a:pt x="8919" y="4140"/>
                </a:lnTo>
                <a:lnTo>
                  <a:pt x="9134" y="4068"/>
                </a:lnTo>
                <a:lnTo>
                  <a:pt x="9350" y="3996"/>
                </a:lnTo>
                <a:lnTo>
                  <a:pt x="9566" y="3996"/>
                </a:lnTo>
                <a:lnTo>
                  <a:pt x="9853" y="3996"/>
                </a:lnTo>
                <a:lnTo>
                  <a:pt x="10105" y="4212"/>
                </a:lnTo>
                <a:lnTo>
                  <a:pt x="10393" y="4356"/>
                </a:lnTo>
                <a:lnTo>
                  <a:pt x="10716" y="4428"/>
                </a:lnTo>
                <a:lnTo>
                  <a:pt x="11004" y="4464"/>
                </a:lnTo>
                <a:lnTo>
                  <a:pt x="11327" y="4428"/>
                </a:lnTo>
                <a:lnTo>
                  <a:pt x="11615" y="4356"/>
                </a:lnTo>
                <a:lnTo>
                  <a:pt x="11903" y="4212"/>
                </a:lnTo>
                <a:lnTo>
                  <a:pt x="12191" y="3996"/>
                </a:lnTo>
                <a:lnTo>
                  <a:pt x="12442" y="3996"/>
                </a:lnTo>
                <a:lnTo>
                  <a:pt x="12730" y="4032"/>
                </a:lnTo>
                <a:lnTo>
                  <a:pt x="12981" y="4068"/>
                </a:lnTo>
                <a:lnTo>
                  <a:pt x="13198" y="4175"/>
                </a:lnTo>
                <a:lnTo>
                  <a:pt x="13414" y="4320"/>
                </a:lnTo>
                <a:lnTo>
                  <a:pt x="13629" y="4500"/>
                </a:lnTo>
                <a:lnTo>
                  <a:pt x="13809" y="4680"/>
                </a:lnTo>
                <a:lnTo>
                  <a:pt x="13953" y="4896"/>
                </a:lnTo>
                <a:lnTo>
                  <a:pt x="14096" y="5112"/>
                </a:lnTo>
                <a:lnTo>
                  <a:pt x="14132" y="5184"/>
                </a:lnTo>
                <a:lnTo>
                  <a:pt x="14600" y="6048"/>
                </a:lnTo>
                <a:lnTo>
                  <a:pt x="14888" y="6588"/>
                </a:lnTo>
                <a:lnTo>
                  <a:pt x="15103" y="7056"/>
                </a:lnTo>
                <a:lnTo>
                  <a:pt x="15175" y="7272"/>
                </a:lnTo>
                <a:lnTo>
                  <a:pt x="15211" y="7416"/>
                </a:lnTo>
                <a:lnTo>
                  <a:pt x="15211" y="7560"/>
                </a:lnTo>
                <a:lnTo>
                  <a:pt x="15175" y="7704"/>
                </a:lnTo>
                <a:lnTo>
                  <a:pt x="15103" y="7776"/>
                </a:lnTo>
                <a:lnTo>
                  <a:pt x="14996" y="7848"/>
                </a:lnTo>
                <a:lnTo>
                  <a:pt x="14852" y="7920"/>
                </a:lnTo>
                <a:lnTo>
                  <a:pt x="14636" y="7920"/>
                </a:lnTo>
                <a:lnTo>
                  <a:pt x="13593" y="7920"/>
                </a:lnTo>
                <a:lnTo>
                  <a:pt x="13234" y="7920"/>
                </a:lnTo>
                <a:lnTo>
                  <a:pt x="13306" y="7812"/>
                </a:lnTo>
                <a:lnTo>
                  <a:pt x="13306" y="7668"/>
                </a:lnTo>
                <a:lnTo>
                  <a:pt x="13450" y="5580"/>
                </a:lnTo>
                <a:lnTo>
                  <a:pt x="13450" y="5472"/>
                </a:lnTo>
                <a:lnTo>
                  <a:pt x="13414" y="5364"/>
                </a:lnTo>
                <a:lnTo>
                  <a:pt x="13306" y="5220"/>
                </a:lnTo>
                <a:lnTo>
                  <a:pt x="13162" y="5112"/>
                </a:lnTo>
                <a:lnTo>
                  <a:pt x="12945" y="5076"/>
                </a:lnTo>
                <a:lnTo>
                  <a:pt x="9063" y="5076"/>
                </a:lnTo>
                <a:lnTo>
                  <a:pt x="8882" y="5112"/>
                </a:lnTo>
                <a:lnTo>
                  <a:pt x="8702" y="5220"/>
                </a:lnTo>
                <a:lnTo>
                  <a:pt x="8594" y="5364"/>
                </a:lnTo>
                <a:lnTo>
                  <a:pt x="8594" y="5472"/>
                </a:lnTo>
                <a:lnTo>
                  <a:pt x="8558" y="5580"/>
                </a:lnTo>
                <a:lnTo>
                  <a:pt x="8702" y="7668"/>
                </a:lnTo>
                <a:lnTo>
                  <a:pt x="8738" y="7812"/>
                </a:lnTo>
                <a:lnTo>
                  <a:pt x="8810" y="7920"/>
                </a:lnTo>
                <a:lnTo>
                  <a:pt x="7264" y="7920"/>
                </a:lnTo>
                <a:close/>
                <a:moveTo>
                  <a:pt x="9206" y="7920"/>
                </a:moveTo>
                <a:lnTo>
                  <a:pt x="12838" y="7920"/>
                </a:lnTo>
                <a:lnTo>
                  <a:pt x="12909" y="7884"/>
                </a:lnTo>
                <a:lnTo>
                  <a:pt x="13017" y="7848"/>
                </a:lnTo>
                <a:lnTo>
                  <a:pt x="13054" y="7776"/>
                </a:lnTo>
                <a:lnTo>
                  <a:pt x="13090" y="7668"/>
                </a:lnTo>
                <a:lnTo>
                  <a:pt x="13234" y="5544"/>
                </a:lnTo>
                <a:lnTo>
                  <a:pt x="13198" y="5472"/>
                </a:lnTo>
                <a:lnTo>
                  <a:pt x="13162" y="5364"/>
                </a:lnTo>
                <a:lnTo>
                  <a:pt x="13054" y="5328"/>
                </a:lnTo>
                <a:lnTo>
                  <a:pt x="12945" y="5292"/>
                </a:lnTo>
                <a:lnTo>
                  <a:pt x="9063" y="5292"/>
                </a:lnTo>
                <a:lnTo>
                  <a:pt x="8955" y="5328"/>
                </a:lnTo>
                <a:lnTo>
                  <a:pt x="8882" y="5364"/>
                </a:lnTo>
                <a:lnTo>
                  <a:pt x="8810" y="5472"/>
                </a:lnTo>
                <a:lnTo>
                  <a:pt x="8810" y="5544"/>
                </a:lnTo>
                <a:lnTo>
                  <a:pt x="8955" y="7668"/>
                </a:lnTo>
                <a:lnTo>
                  <a:pt x="8955" y="7776"/>
                </a:lnTo>
                <a:lnTo>
                  <a:pt x="9027" y="7848"/>
                </a:lnTo>
                <a:lnTo>
                  <a:pt x="9098" y="7884"/>
                </a:lnTo>
                <a:lnTo>
                  <a:pt x="9206" y="7920"/>
                </a:lnTo>
                <a:close/>
                <a:moveTo>
                  <a:pt x="3056" y="6264"/>
                </a:moveTo>
                <a:lnTo>
                  <a:pt x="5897" y="6264"/>
                </a:lnTo>
                <a:lnTo>
                  <a:pt x="5969" y="6264"/>
                </a:lnTo>
                <a:lnTo>
                  <a:pt x="6041" y="6192"/>
                </a:lnTo>
                <a:lnTo>
                  <a:pt x="6077" y="6156"/>
                </a:lnTo>
                <a:lnTo>
                  <a:pt x="6077" y="6048"/>
                </a:lnTo>
                <a:lnTo>
                  <a:pt x="6186" y="4428"/>
                </a:lnTo>
                <a:lnTo>
                  <a:pt x="6186" y="4356"/>
                </a:lnTo>
                <a:lnTo>
                  <a:pt x="6149" y="4284"/>
                </a:lnTo>
                <a:lnTo>
                  <a:pt x="6077" y="4212"/>
                </a:lnTo>
                <a:lnTo>
                  <a:pt x="6005" y="4212"/>
                </a:lnTo>
                <a:lnTo>
                  <a:pt x="2949" y="4212"/>
                </a:lnTo>
                <a:lnTo>
                  <a:pt x="2877" y="4212"/>
                </a:lnTo>
                <a:lnTo>
                  <a:pt x="2805" y="4284"/>
                </a:lnTo>
                <a:lnTo>
                  <a:pt x="2733" y="4356"/>
                </a:lnTo>
                <a:lnTo>
                  <a:pt x="2733" y="4428"/>
                </a:lnTo>
                <a:lnTo>
                  <a:pt x="2841" y="6048"/>
                </a:lnTo>
                <a:lnTo>
                  <a:pt x="2877" y="6156"/>
                </a:lnTo>
                <a:lnTo>
                  <a:pt x="2913" y="6192"/>
                </a:lnTo>
                <a:lnTo>
                  <a:pt x="2985" y="6264"/>
                </a:lnTo>
                <a:lnTo>
                  <a:pt x="3056" y="6264"/>
                </a:lnTo>
                <a:close/>
                <a:moveTo>
                  <a:pt x="5682" y="1296"/>
                </a:moveTo>
                <a:lnTo>
                  <a:pt x="5646" y="1044"/>
                </a:lnTo>
                <a:lnTo>
                  <a:pt x="5574" y="828"/>
                </a:lnTo>
                <a:lnTo>
                  <a:pt x="5466" y="612"/>
                </a:lnTo>
                <a:lnTo>
                  <a:pt x="5358" y="432"/>
                </a:lnTo>
                <a:lnTo>
                  <a:pt x="5179" y="288"/>
                </a:lnTo>
                <a:lnTo>
                  <a:pt x="4963" y="180"/>
                </a:lnTo>
                <a:lnTo>
                  <a:pt x="4746" y="108"/>
                </a:lnTo>
                <a:lnTo>
                  <a:pt x="4459" y="72"/>
                </a:lnTo>
                <a:lnTo>
                  <a:pt x="4207" y="108"/>
                </a:lnTo>
                <a:lnTo>
                  <a:pt x="3956" y="180"/>
                </a:lnTo>
                <a:lnTo>
                  <a:pt x="3740" y="288"/>
                </a:lnTo>
                <a:lnTo>
                  <a:pt x="3596" y="432"/>
                </a:lnTo>
                <a:lnTo>
                  <a:pt x="3453" y="612"/>
                </a:lnTo>
                <a:lnTo>
                  <a:pt x="3344" y="828"/>
                </a:lnTo>
                <a:lnTo>
                  <a:pt x="3272" y="1044"/>
                </a:lnTo>
                <a:lnTo>
                  <a:pt x="3272" y="1296"/>
                </a:lnTo>
                <a:lnTo>
                  <a:pt x="3272" y="1728"/>
                </a:lnTo>
                <a:lnTo>
                  <a:pt x="3380" y="2124"/>
                </a:lnTo>
                <a:lnTo>
                  <a:pt x="3489" y="2448"/>
                </a:lnTo>
                <a:lnTo>
                  <a:pt x="3632" y="2736"/>
                </a:lnTo>
                <a:lnTo>
                  <a:pt x="3812" y="2952"/>
                </a:lnTo>
                <a:lnTo>
                  <a:pt x="4028" y="3096"/>
                </a:lnTo>
                <a:lnTo>
                  <a:pt x="4243" y="3168"/>
                </a:lnTo>
                <a:lnTo>
                  <a:pt x="4459" y="3204"/>
                </a:lnTo>
                <a:lnTo>
                  <a:pt x="4710" y="3168"/>
                </a:lnTo>
                <a:lnTo>
                  <a:pt x="4927" y="3096"/>
                </a:lnTo>
                <a:lnTo>
                  <a:pt x="5107" y="2916"/>
                </a:lnTo>
                <a:lnTo>
                  <a:pt x="5286" y="2736"/>
                </a:lnTo>
                <a:lnTo>
                  <a:pt x="5466" y="2448"/>
                </a:lnTo>
                <a:lnTo>
                  <a:pt x="5574" y="2124"/>
                </a:lnTo>
                <a:lnTo>
                  <a:pt x="5646" y="1728"/>
                </a:lnTo>
                <a:lnTo>
                  <a:pt x="5682" y="1296"/>
                </a:lnTo>
                <a:close/>
                <a:moveTo>
                  <a:pt x="6904" y="4068"/>
                </a:moveTo>
                <a:lnTo>
                  <a:pt x="7156" y="4572"/>
                </a:lnTo>
                <a:lnTo>
                  <a:pt x="7515" y="5256"/>
                </a:lnTo>
                <a:lnTo>
                  <a:pt x="7515" y="5292"/>
                </a:lnTo>
                <a:lnTo>
                  <a:pt x="7479" y="5292"/>
                </a:lnTo>
                <a:lnTo>
                  <a:pt x="7479" y="5328"/>
                </a:lnTo>
                <a:lnTo>
                  <a:pt x="7336" y="5580"/>
                </a:lnTo>
                <a:lnTo>
                  <a:pt x="7228" y="5832"/>
                </a:lnTo>
                <a:lnTo>
                  <a:pt x="7048" y="6084"/>
                </a:lnTo>
                <a:lnTo>
                  <a:pt x="6833" y="6264"/>
                </a:lnTo>
                <a:lnTo>
                  <a:pt x="6509" y="6264"/>
                </a:lnTo>
                <a:lnTo>
                  <a:pt x="6222" y="6264"/>
                </a:lnTo>
                <a:lnTo>
                  <a:pt x="6258" y="6192"/>
                </a:lnTo>
                <a:lnTo>
                  <a:pt x="6258" y="6084"/>
                </a:lnTo>
                <a:lnTo>
                  <a:pt x="6365" y="4428"/>
                </a:lnTo>
                <a:lnTo>
                  <a:pt x="6365" y="4284"/>
                </a:lnTo>
                <a:lnTo>
                  <a:pt x="6258" y="4140"/>
                </a:lnTo>
                <a:lnTo>
                  <a:pt x="6149" y="4068"/>
                </a:lnTo>
                <a:lnTo>
                  <a:pt x="6005" y="4032"/>
                </a:lnTo>
                <a:lnTo>
                  <a:pt x="2949" y="4032"/>
                </a:lnTo>
                <a:lnTo>
                  <a:pt x="2805" y="4068"/>
                </a:lnTo>
                <a:lnTo>
                  <a:pt x="2661" y="4140"/>
                </a:lnTo>
                <a:lnTo>
                  <a:pt x="2589" y="4284"/>
                </a:lnTo>
                <a:lnTo>
                  <a:pt x="2553" y="4428"/>
                </a:lnTo>
                <a:lnTo>
                  <a:pt x="2661" y="6084"/>
                </a:lnTo>
                <a:lnTo>
                  <a:pt x="2697" y="6192"/>
                </a:lnTo>
                <a:lnTo>
                  <a:pt x="2733" y="6264"/>
                </a:lnTo>
                <a:lnTo>
                  <a:pt x="2446" y="6264"/>
                </a:lnTo>
                <a:lnTo>
                  <a:pt x="1654" y="6264"/>
                </a:lnTo>
                <a:lnTo>
                  <a:pt x="1474" y="6264"/>
                </a:lnTo>
                <a:lnTo>
                  <a:pt x="1367" y="6228"/>
                </a:lnTo>
                <a:lnTo>
                  <a:pt x="1259" y="6156"/>
                </a:lnTo>
                <a:lnTo>
                  <a:pt x="1223" y="6084"/>
                </a:lnTo>
                <a:lnTo>
                  <a:pt x="1187" y="5976"/>
                </a:lnTo>
                <a:lnTo>
                  <a:pt x="1187" y="5868"/>
                </a:lnTo>
                <a:lnTo>
                  <a:pt x="1259" y="5580"/>
                </a:lnTo>
                <a:lnTo>
                  <a:pt x="1654" y="4824"/>
                </a:lnTo>
                <a:lnTo>
                  <a:pt x="2013" y="4140"/>
                </a:lnTo>
                <a:lnTo>
                  <a:pt x="2122" y="3960"/>
                </a:lnTo>
                <a:lnTo>
                  <a:pt x="2266" y="3780"/>
                </a:lnTo>
                <a:lnTo>
                  <a:pt x="2410" y="3636"/>
                </a:lnTo>
                <a:lnTo>
                  <a:pt x="2553" y="3492"/>
                </a:lnTo>
                <a:lnTo>
                  <a:pt x="2733" y="3348"/>
                </a:lnTo>
                <a:lnTo>
                  <a:pt x="2949" y="3276"/>
                </a:lnTo>
                <a:lnTo>
                  <a:pt x="3128" y="3204"/>
                </a:lnTo>
                <a:lnTo>
                  <a:pt x="3344" y="3204"/>
                </a:lnTo>
                <a:lnTo>
                  <a:pt x="3561" y="3204"/>
                </a:lnTo>
                <a:lnTo>
                  <a:pt x="3776" y="3348"/>
                </a:lnTo>
                <a:lnTo>
                  <a:pt x="3992" y="3456"/>
                </a:lnTo>
                <a:lnTo>
                  <a:pt x="4243" y="3528"/>
                </a:lnTo>
                <a:lnTo>
                  <a:pt x="4459" y="3564"/>
                </a:lnTo>
                <a:lnTo>
                  <a:pt x="4710" y="3528"/>
                </a:lnTo>
                <a:lnTo>
                  <a:pt x="4963" y="3456"/>
                </a:lnTo>
                <a:lnTo>
                  <a:pt x="5179" y="3348"/>
                </a:lnTo>
                <a:lnTo>
                  <a:pt x="5394" y="3204"/>
                </a:lnTo>
                <a:lnTo>
                  <a:pt x="5610" y="3204"/>
                </a:lnTo>
                <a:lnTo>
                  <a:pt x="5789" y="3204"/>
                </a:lnTo>
                <a:lnTo>
                  <a:pt x="5969" y="3276"/>
                </a:lnTo>
                <a:lnTo>
                  <a:pt x="6186" y="3348"/>
                </a:lnTo>
                <a:lnTo>
                  <a:pt x="6329" y="3456"/>
                </a:lnTo>
                <a:lnTo>
                  <a:pt x="6509" y="3564"/>
                </a:lnTo>
                <a:lnTo>
                  <a:pt x="6653" y="3744"/>
                </a:lnTo>
                <a:lnTo>
                  <a:pt x="6868" y="4068"/>
                </a:lnTo>
                <a:lnTo>
                  <a:pt x="6904" y="4068"/>
                </a:lnTo>
                <a:close/>
                <a:moveTo>
                  <a:pt x="0" y="6444"/>
                </a:moveTo>
                <a:lnTo>
                  <a:pt x="6437" y="6444"/>
                </a:lnTo>
                <a:lnTo>
                  <a:pt x="6222" y="6552"/>
                </a:lnTo>
                <a:lnTo>
                  <a:pt x="6041" y="6696"/>
                </a:lnTo>
                <a:lnTo>
                  <a:pt x="5861" y="6840"/>
                </a:lnTo>
                <a:lnTo>
                  <a:pt x="5754" y="7056"/>
                </a:lnTo>
                <a:lnTo>
                  <a:pt x="0" y="7056"/>
                </a:lnTo>
                <a:lnTo>
                  <a:pt x="0" y="6444"/>
                </a:lnTo>
                <a:close/>
              </a:path>
            </a:pathLst>
          </a:custGeom>
          <a:solidFill>
            <a:schemeClr val="bg1"/>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417" name="Freeform 18"/>
          <p:cNvSpPr>
            <a:spLocks noEditPoints="1"/>
          </p:cNvSpPr>
          <p:nvPr/>
        </p:nvSpPr>
        <p:spPr bwMode="auto">
          <a:xfrm>
            <a:off x="5904986" y="3873448"/>
            <a:ext cx="379870" cy="302183"/>
          </a:xfrm>
          <a:custGeom>
            <a:avLst/>
            <a:gdLst/>
            <a:ahLst/>
            <a:cxnLst>
              <a:cxn ang="0">
                <a:pos x="354" y="18"/>
              </a:cxn>
              <a:cxn ang="0">
                <a:pos x="442" y="110"/>
              </a:cxn>
              <a:cxn ang="0">
                <a:pos x="476" y="114"/>
              </a:cxn>
              <a:cxn ang="0">
                <a:pos x="536" y="142"/>
              </a:cxn>
              <a:cxn ang="0">
                <a:pos x="576" y="196"/>
              </a:cxn>
              <a:cxn ang="0">
                <a:pos x="588" y="250"/>
              </a:cxn>
              <a:cxn ang="0">
                <a:pos x="554" y="340"/>
              </a:cxn>
              <a:cxn ang="0">
                <a:pos x="516" y="354"/>
              </a:cxn>
              <a:cxn ang="0">
                <a:pos x="508" y="272"/>
              </a:cxn>
              <a:cxn ang="0">
                <a:pos x="464" y="208"/>
              </a:cxn>
              <a:cxn ang="0">
                <a:pos x="412" y="178"/>
              </a:cxn>
              <a:cxn ang="0">
                <a:pos x="316" y="200"/>
              </a:cxn>
              <a:cxn ang="0">
                <a:pos x="248" y="212"/>
              </a:cxn>
              <a:cxn ang="0">
                <a:pos x="208" y="274"/>
              </a:cxn>
              <a:cxn ang="0">
                <a:pos x="224" y="340"/>
              </a:cxn>
              <a:cxn ang="0">
                <a:pos x="116" y="390"/>
              </a:cxn>
              <a:cxn ang="0">
                <a:pos x="34" y="356"/>
              </a:cxn>
              <a:cxn ang="0">
                <a:pos x="0" y="274"/>
              </a:cxn>
              <a:cxn ang="0">
                <a:pos x="28" y="198"/>
              </a:cxn>
              <a:cxn ang="0">
                <a:pos x="98" y="158"/>
              </a:cxn>
              <a:cxn ang="0">
                <a:pos x="124" y="82"/>
              </a:cxn>
              <a:cxn ang="0">
                <a:pos x="182" y="26"/>
              </a:cxn>
              <a:cxn ang="0">
                <a:pos x="258" y="0"/>
              </a:cxn>
              <a:cxn ang="0">
                <a:pos x="476" y="246"/>
              </a:cxn>
              <a:cxn ang="0">
                <a:pos x="502" y="332"/>
              </a:cxn>
              <a:cxn ang="0">
                <a:pos x="456" y="432"/>
              </a:cxn>
              <a:cxn ang="0">
                <a:pos x="356" y="448"/>
              </a:cxn>
              <a:cxn ang="0">
                <a:pos x="316" y="440"/>
              </a:cxn>
              <a:cxn ang="0">
                <a:pos x="228" y="390"/>
              </a:cxn>
              <a:cxn ang="0">
                <a:pos x="218" y="302"/>
              </a:cxn>
              <a:cxn ang="0">
                <a:pos x="260" y="222"/>
              </a:cxn>
              <a:cxn ang="0">
                <a:pos x="362" y="184"/>
              </a:cxn>
              <a:cxn ang="0">
                <a:pos x="444" y="244"/>
              </a:cxn>
              <a:cxn ang="0">
                <a:pos x="402" y="282"/>
              </a:cxn>
              <a:cxn ang="0">
                <a:pos x="420" y="326"/>
              </a:cxn>
              <a:cxn ang="0">
                <a:pos x="402" y="372"/>
              </a:cxn>
              <a:cxn ang="0">
                <a:pos x="360" y="390"/>
              </a:cxn>
              <a:cxn ang="0">
                <a:pos x="314" y="372"/>
              </a:cxn>
              <a:cxn ang="0">
                <a:pos x="296" y="328"/>
              </a:cxn>
              <a:cxn ang="0">
                <a:pos x="314" y="284"/>
              </a:cxn>
              <a:cxn ang="0">
                <a:pos x="358" y="264"/>
              </a:cxn>
              <a:cxn ang="0">
                <a:pos x="396" y="320"/>
              </a:cxn>
              <a:cxn ang="0">
                <a:pos x="380" y="296"/>
              </a:cxn>
              <a:cxn ang="0">
                <a:pos x="350" y="290"/>
              </a:cxn>
              <a:cxn ang="0">
                <a:pos x="326" y="306"/>
              </a:cxn>
              <a:cxn ang="0">
                <a:pos x="320" y="336"/>
              </a:cxn>
              <a:cxn ang="0">
                <a:pos x="338" y="360"/>
              </a:cxn>
              <a:cxn ang="0">
                <a:pos x="366" y="366"/>
              </a:cxn>
              <a:cxn ang="0">
                <a:pos x="390" y="348"/>
              </a:cxn>
              <a:cxn ang="0">
                <a:pos x="396" y="320"/>
              </a:cxn>
              <a:cxn ang="0">
                <a:pos x="418" y="288"/>
              </a:cxn>
              <a:cxn ang="0">
                <a:pos x="426" y="354"/>
              </a:cxn>
              <a:cxn ang="0">
                <a:pos x="386" y="394"/>
              </a:cxn>
              <a:cxn ang="0">
                <a:pos x="318" y="388"/>
              </a:cxn>
              <a:cxn ang="0">
                <a:pos x="288" y="342"/>
              </a:cxn>
              <a:cxn ang="0">
                <a:pos x="298" y="288"/>
              </a:cxn>
              <a:cxn ang="0">
                <a:pos x="358" y="256"/>
              </a:cxn>
            </a:cxnLst>
            <a:rect l="0" t="0" r="r" b="b"/>
            <a:pathLst>
              <a:path w="588" h="470">
                <a:moveTo>
                  <a:pt x="276" y="0"/>
                </a:moveTo>
                <a:lnTo>
                  <a:pt x="276" y="0"/>
                </a:lnTo>
                <a:lnTo>
                  <a:pt x="304" y="2"/>
                </a:lnTo>
                <a:lnTo>
                  <a:pt x="330" y="8"/>
                </a:lnTo>
                <a:lnTo>
                  <a:pt x="354" y="18"/>
                </a:lnTo>
                <a:lnTo>
                  <a:pt x="376" y="30"/>
                </a:lnTo>
                <a:lnTo>
                  <a:pt x="396" y="46"/>
                </a:lnTo>
                <a:lnTo>
                  <a:pt x="414" y="66"/>
                </a:lnTo>
                <a:lnTo>
                  <a:pt x="430" y="88"/>
                </a:lnTo>
                <a:lnTo>
                  <a:pt x="442" y="110"/>
                </a:lnTo>
                <a:lnTo>
                  <a:pt x="442" y="110"/>
                </a:lnTo>
                <a:lnTo>
                  <a:pt x="448" y="110"/>
                </a:lnTo>
                <a:lnTo>
                  <a:pt x="448" y="110"/>
                </a:lnTo>
                <a:lnTo>
                  <a:pt x="462" y="112"/>
                </a:lnTo>
                <a:lnTo>
                  <a:pt x="476" y="114"/>
                </a:lnTo>
                <a:lnTo>
                  <a:pt x="490" y="116"/>
                </a:lnTo>
                <a:lnTo>
                  <a:pt x="502" y="122"/>
                </a:lnTo>
                <a:lnTo>
                  <a:pt x="514" y="128"/>
                </a:lnTo>
                <a:lnTo>
                  <a:pt x="526" y="134"/>
                </a:lnTo>
                <a:lnTo>
                  <a:pt x="536" y="142"/>
                </a:lnTo>
                <a:lnTo>
                  <a:pt x="546" y="152"/>
                </a:lnTo>
                <a:lnTo>
                  <a:pt x="556" y="162"/>
                </a:lnTo>
                <a:lnTo>
                  <a:pt x="564" y="172"/>
                </a:lnTo>
                <a:lnTo>
                  <a:pt x="570" y="184"/>
                </a:lnTo>
                <a:lnTo>
                  <a:pt x="576" y="196"/>
                </a:lnTo>
                <a:lnTo>
                  <a:pt x="582" y="208"/>
                </a:lnTo>
                <a:lnTo>
                  <a:pt x="584" y="222"/>
                </a:lnTo>
                <a:lnTo>
                  <a:pt x="586" y="236"/>
                </a:lnTo>
                <a:lnTo>
                  <a:pt x="588" y="250"/>
                </a:lnTo>
                <a:lnTo>
                  <a:pt x="588" y="250"/>
                </a:lnTo>
                <a:lnTo>
                  <a:pt x="586" y="270"/>
                </a:lnTo>
                <a:lnTo>
                  <a:pt x="582" y="290"/>
                </a:lnTo>
                <a:lnTo>
                  <a:pt x="576" y="308"/>
                </a:lnTo>
                <a:lnTo>
                  <a:pt x="566" y="324"/>
                </a:lnTo>
                <a:lnTo>
                  <a:pt x="554" y="340"/>
                </a:lnTo>
                <a:lnTo>
                  <a:pt x="542" y="354"/>
                </a:lnTo>
                <a:lnTo>
                  <a:pt x="526" y="366"/>
                </a:lnTo>
                <a:lnTo>
                  <a:pt x="510" y="376"/>
                </a:lnTo>
                <a:lnTo>
                  <a:pt x="510" y="376"/>
                </a:lnTo>
                <a:lnTo>
                  <a:pt x="516" y="354"/>
                </a:lnTo>
                <a:lnTo>
                  <a:pt x="518" y="332"/>
                </a:lnTo>
                <a:lnTo>
                  <a:pt x="518" y="318"/>
                </a:lnTo>
                <a:lnTo>
                  <a:pt x="492" y="314"/>
                </a:lnTo>
                <a:lnTo>
                  <a:pt x="486" y="286"/>
                </a:lnTo>
                <a:lnTo>
                  <a:pt x="508" y="272"/>
                </a:lnTo>
                <a:lnTo>
                  <a:pt x="502" y="258"/>
                </a:lnTo>
                <a:lnTo>
                  <a:pt x="502" y="258"/>
                </a:lnTo>
                <a:lnTo>
                  <a:pt x="490" y="238"/>
                </a:lnTo>
                <a:lnTo>
                  <a:pt x="474" y="218"/>
                </a:lnTo>
                <a:lnTo>
                  <a:pt x="464" y="208"/>
                </a:lnTo>
                <a:lnTo>
                  <a:pt x="444" y="224"/>
                </a:lnTo>
                <a:lnTo>
                  <a:pt x="418" y="208"/>
                </a:lnTo>
                <a:lnTo>
                  <a:pt x="426" y="182"/>
                </a:lnTo>
                <a:lnTo>
                  <a:pt x="412" y="178"/>
                </a:lnTo>
                <a:lnTo>
                  <a:pt x="412" y="178"/>
                </a:lnTo>
                <a:lnTo>
                  <a:pt x="388" y="170"/>
                </a:lnTo>
                <a:lnTo>
                  <a:pt x="362" y="168"/>
                </a:lnTo>
                <a:lnTo>
                  <a:pt x="348" y="168"/>
                </a:lnTo>
                <a:lnTo>
                  <a:pt x="346" y="194"/>
                </a:lnTo>
                <a:lnTo>
                  <a:pt x="316" y="200"/>
                </a:lnTo>
                <a:lnTo>
                  <a:pt x="302" y="178"/>
                </a:lnTo>
                <a:lnTo>
                  <a:pt x="290" y="184"/>
                </a:lnTo>
                <a:lnTo>
                  <a:pt x="290" y="184"/>
                </a:lnTo>
                <a:lnTo>
                  <a:pt x="268" y="196"/>
                </a:lnTo>
                <a:lnTo>
                  <a:pt x="248" y="212"/>
                </a:lnTo>
                <a:lnTo>
                  <a:pt x="238" y="222"/>
                </a:lnTo>
                <a:lnTo>
                  <a:pt x="254" y="242"/>
                </a:lnTo>
                <a:lnTo>
                  <a:pt x="238" y="268"/>
                </a:lnTo>
                <a:lnTo>
                  <a:pt x="212" y="260"/>
                </a:lnTo>
                <a:lnTo>
                  <a:pt x="208" y="274"/>
                </a:lnTo>
                <a:lnTo>
                  <a:pt x="208" y="274"/>
                </a:lnTo>
                <a:lnTo>
                  <a:pt x="202" y="298"/>
                </a:lnTo>
                <a:lnTo>
                  <a:pt x="198" y="322"/>
                </a:lnTo>
                <a:lnTo>
                  <a:pt x="198" y="338"/>
                </a:lnTo>
                <a:lnTo>
                  <a:pt x="224" y="340"/>
                </a:lnTo>
                <a:lnTo>
                  <a:pt x="230" y="370"/>
                </a:lnTo>
                <a:lnTo>
                  <a:pt x="208" y="382"/>
                </a:lnTo>
                <a:lnTo>
                  <a:pt x="212" y="390"/>
                </a:lnTo>
                <a:lnTo>
                  <a:pt x="116" y="390"/>
                </a:lnTo>
                <a:lnTo>
                  <a:pt x="116" y="390"/>
                </a:lnTo>
                <a:lnTo>
                  <a:pt x="104" y="390"/>
                </a:lnTo>
                <a:lnTo>
                  <a:pt x="94" y="388"/>
                </a:lnTo>
                <a:lnTo>
                  <a:pt x="72" y="380"/>
                </a:lnTo>
                <a:lnTo>
                  <a:pt x="52" y="370"/>
                </a:lnTo>
                <a:lnTo>
                  <a:pt x="34" y="356"/>
                </a:lnTo>
                <a:lnTo>
                  <a:pt x="20" y="338"/>
                </a:lnTo>
                <a:lnTo>
                  <a:pt x="10" y="318"/>
                </a:lnTo>
                <a:lnTo>
                  <a:pt x="4" y="296"/>
                </a:lnTo>
                <a:lnTo>
                  <a:pt x="2" y="286"/>
                </a:lnTo>
                <a:lnTo>
                  <a:pt x="0" y="274"/>
                </a:lnTo>
                <a:lnTo>
                  <a:pt x="0" y="274"/>
                </a:lnTo>
                <a:lnTo>
                  <a:pt x="2" y="252"/>
                </a:lnTo>
                <a:lnTo>
                  <a:pt x="8" y="232"/>
                </a:lnTo>
                <a:lnTo>
                  <a:pt x="16" y="214"/>
                </a:lnTo>
                <a:lnTo>
                  <a:pt x="28" y="198"/>
                </a:lnTo>
                <a:lnTo>
                  <a:pt x="42" y="184"/>
                </a:lnTo>
                <a:lnTo>
                  <a:pt x="60" y="172"/>
                </a:lnTo>
                <a:lnTo>
                  <a:pt x="78" y="164"/>
                </a:lnTo>
                <a:lnTo>
                  <a:pt x="98" y="158"/>
                </a:lnTo>
                <a:lnTo>
                  <a:pt x="98" y="158"/>
                </a:lnTo>
                <a:lnTo>
                  <a:pt x="100" y="142"/>
                </a:lnTo>
                <a:lnTo>
                  <a:pt x="104" y="126"/>
                </a:lnTo>
                <a:lnTo>
                  <a:pt x="110" y="110"/>
                </a:lnTo>
                <a:lnTo>
                  <a:pt x="116" y="96"/>
                </a:lnTo>
                <a:lnTo>
                  <a:pt x="124" y="82"/>
                </a:lnTo>
                <a:lnTo>
                  <a:pt x="134" y="70"/>
                </a:lnTo>
                <a:lnTo>
                  <a:pt x="144" y="56"/>
                </a:lnTo>
                <a:lnTo>
                  <a:pt x="156" y="46"/>
                </a:lnTo>
                <a:lnTo>
                  <a:pt x="168" y="36"/>
                </a:lnTo>
                <a:lnTo>
                  <a:pt x="182" y="26"/>
                </a:lnTo>
                <a:lnTo>
                  <a:pt x="196" y="18"/>
                </a:lnTo>
                <a:lnTo>
                  <a:pt x="210" y="12"/>
                </a:lnTo>
                <a:lnTo>
                  <a:pt x="226" y="6"/>
                </a:lnTo>
                <a:lnTo>
                  <a:pt x="242" y="2"/>
                </a:lnTo>
                <a:lnTo>
                  <a:pt x="258" y="0"/>
                </a:lnTo>
                <a:lnTo>
                  <a:pt x="276" y="0"/>
                </a:lnTo>
                <a:lnTo>
                  <a:pt x="276" y="0"/>
                </a:lnTo>
                <a:close/>
                <a:moveTo>
                  <a:pt x="462" y="228"/>
                </a:moveTo>
                <a:lnTo>
                  <a:pt x="462" y="228"/>
                </a:lnTo>
                <a:lnTo>
                  <a:pt x="476" y="246"/>
                </a:lnTo>
                <a:lnTo>
                  <a:pt x="488" y="266"/>
                </a:lnTo>
                <a:lnTo>
                  <a:pt x="468" y="278"/>
                </a:lnTo>
                <a:lnTo>
                  <a:pt x="480" y="328"/>
                </a:lnTo>
                <a:lnTo>
                  <a:pt x="502" y="332"/>
                </a:lnTo>
                <a:lnTo>
                  <a:pt x="502" y="332"/>
                </a:lnTo>
                <a:lnTo>
                  <a:pt x="500" y="354"/>
                </a:lnTo>
                <a:lnTo>
                  <a:pt x="494" y="376"/>
                </a:lnTo>
                <a:lnTo>
                  <a:pt x="472" y="370"/>
                </a:lnTo>
                <a:lnTo>
                  <a:pt x="442" y="414"/>
                </a:lnTo>
                <a:lnTo>
                  <a:pt x="456" y="432"/>
                </a:lnTo>
                <a:lnTo>
                  <a:pt x="456" y="432"/>
                </a:lnTo>
                <a:lnTo>
                  <a:pt x="440" y="446"/>
                </a:lnTo>
                <a:lnTo>
                  <a:pt x="420" y="456"/>
                </a:lnTo>
                <a:lnTo>
                  <a:pt x="408" y="438"/>
                </a:lnTo>
                <a:lnTo>
                  <a:pt x="356" y="448"/>
                </a:lnTo>
                <a:lnTo>
                  <a:pt x="354" y="470"/>
                </a:lnTo>
                <a:lnTo>
                  <a:pt x="354" y="470"/>
                </a:lnTo>
                <a:lnTo>
                  <a:pt x="332" y="468"/>
                </a:lnTo>
                <a:lnTo>
                  <a:pt x="310" y="462"/>
                </a:lnTo>
                <a:lnTo>
                  <a:pt x="316" y="440"/>
                </a:lnTo>
                <a:lnTo>
                  <a:pt x="272" y="412"/>
                </a:lnTo>
                <a:lnTo>
                  <a:pt x="254" y="426"/>
                </a:lnTo>
                <a:lnTo>
                  <a:pt x="254" y="426"/>
                </a:lnTo>
                <a:lnTo>
                  <a:pt x="240" y="408"/>
                </a:lnTo>
                <a:lnTo>
                  <a:pt x="228" y="390"/>
                </a:lnTo>
                <a:lnTo>
                  <a:pt x="248" y="378"/>
                </a:lnTo>
                <a:lnTo>
                  <a:pt x="238" y="326"/>
                </a:lnTo>
                <a:lnTo>
                  <a:pt x="214" y="324"/>
                </a:lnTo>
                <a:lnTo>
                  <a:pt x="214" y="324"/>
                </a:lnTo>
                <a:lnTo>
                  <a:pt x="218" y="302"/>
                </a:lnTo>
                <a:lnTo>
                  <a:pt x="222" y="280"/>
                </a:lnTo>
                <a:lnTo>
                  <a:pt x="246" y="286"/>
                </a:lnTo>
                <a:lnTo>
                  <a:pt x="274" y="240"/>
                </a:lnTo>
                <a:lnTo>
                  <a:pt x="260" y="222"/>
                </a:lnTo>
                <a:lnTo>
                  <a:pt x="260" y="222"/>
                </a:lnTo>
                <a:lnTo>
                  <a:pt x="278" y="208"/>
                </a:lnTo>
                <a:lnTo>
                  <a:pt x="296" y="198"/>
                </a:lnTo>
                <a:lnTo>
                  <a:pt x="308" y="218"/>
                </a:lnTo>
                <a:lnTo>
                  <a:pt x="360" y="206"/>
                </a:lnTo>
                <a:lnTo>
                  <a:pt x="362" y="184"/>
                </a:lnTo>
                <a:lnTo>
                  <a:pt x="362" y="184"/>
                </a:lnTo>
                <a:lnTo>
                  <a:pt x="384" y="186"/>
                </a:lnTo>
                <a:lnTo>
                  <a:pt x="406" y="192"/>
                </a:lnTo>
                <a:lnTo>
                  <a:pt x="400" y="214"/>
                </a:lnTo>
                <a:lnTo>
                  <a:pt x="444" y="244"/>
                </a:lnTo>
                <a:lnTo>
                  <a:pt x="462" y="228"/>
                </a:lnTo>
                <a:lnTo>
                  <a:pt x="462" y="228"/>
                </a:lnTo>
                <a:close/>
                <a:moveTo>
                  <a:pt x="392" y="274"/>
                </a:moveTo>
                <a:lnTo>
                  <a:pt x="392" y="274"/>
                </a:lnTo>
                <a:lnTo>
                  <a:pt x="402" y="282"/>
                </a:lnTo>
                <a:lnTo>
                  <a:pt x="410" y="292"/>
                </a:lnTo>
                <a:lnTo>
                  <a:pt x="416" y="304"/>
                </a:lnTo>
                <a:lnTo>
                  <a:pt x="420" y="314"/>
                </a:lnTo>
                <a:lnTo>
                  <a:pt x="420" y="314"/>
                </a:lnTo>
                <a:lnTo>
                  <a:pt x="420" y="326"/>
                </a:lnTo>
                <a:lnTo>
                  <a:pt x="420" y="338"/>
                </a:lnTo>
                <a:lnTo>
                  <a:pt x="416" y="350"/>
                </a:lnTo>
                <a:lnTo>
                  <a:pt x="410" y="362"/>
                </a:lnTo>
                <a:lnTo>
                  <a:pt x="410" y="362"/>
                </a:lnTo>
                <a:lnTo>
                  <a:pt x="402" y="372"/>
                </a:lnTo>
                <a:lnTo>
                  <a:pt x="394" y="380"/>
                </a:lnTo>
                <a:lnTo>
                  <a:pt x="382" y="386"/>
                </a:lnTo>
                <a:lnTo>
                  <a:pt x="372" y="388"/>
                </a:lnTo>
                <a:lnTo>
                  <a:pt x="372" y="388"/>
                </a:lnTo>
                <a:lnTo>
                  <a:pt x="360" y="390"/>
                </a:lnTo>
                <a:lnTo>
                  <a:pt x="348" y="388"/>
                </a:lnTo>
                <a:lnTo>
                  <a:pt x="336" y="386"/>
                </a:lnTo>
                <a:lnTo>
                  <a:pt x="324" y="380"/>
                </a:lnTo>
                <a:lnTo>
                  <a:pt x="324" y="380"/>
                </a:lnTo>
                <a:lnTo>
                  <a:pt x="314" y="372"/>
                </a:lnTo>
                <a:lnTo>
                  <a:pt x="306" y="362"/>
                </a:lnTo>
                <a:lnTo>
                  <a:pt x="300" y="352"/>
                </a:lnTo>
                <a:lnTo>
                  <a:pt x="298" y="340"/>
                </a:lnTo>
                <a:lnTo>
                  <a:pt x="298" y="340"/>
                </a:lnTo>
                <a:lnTo>
                  <a:pt x="296" y="328"/>
                </a:lnTo>
                <a:lnTo>
                  <a:pt x="296" y="316"/>
                </a:lnTo>
                <a:lnTo>
                  <a:pt x="300" y="304"/>
                </a:lnTo>
                <a:lnTo>
                  <a:pt x="306" y="294"/>
                </a:lnTo>
                <a:lnTo>
                  <a:pt x="306" y="294"/>
                </a:lnTo>
                <a:lnTo>
                  <a:pt x="314" y="284"/>
                </a:lnTo>
                <a:lnTo>
                  <a:pt x="324" y="276"/>
                </a:lnTo>
                <a:lnTo>
                  <a:pt x="334" y="270"/>
                </a:lnTo>
                <a:lnTo>
                  <a:pt x="346" y="266"/>
                </a:lnTo>
                <a:lnTo>
                  <a:pt x="346" y="266"/>
                </a:lnTo>
                <a:lnTo>
                  <a:pt x="358" y="264"/>
                </a:lnTo>
                <a:lnTo>
                  <a:pt x="370" y="266"/>
                </a:lnTo>
                <a:lnTo>
                  <a:pt x="382" y="270"/>
                </a:lnTo>
                <a:lnTo>
                  <a:pt x="392" y="274"/>
                </a:lnTo>
                <a:lnTo>
                  <a:pt x="392" y="274"/>
                </a:lnTo>
                <a:close/>
                <a:moveTo>
                  <a:pt x="396" y="320"/>
                </a:moveTo>
                <a:lnTo>
                  <a:pt x="396" y="320"/>
                </a:lnTo>
                <a:lnTo>
                  <a:pt x="394" y="312"/>
                </a:lnTo>
                <a:lnTo>
                  <a:pt x="390" y="306"/>
                </a:lnTo>
                <a:lnTo>
                  <a:pt x="386" y="300"/>
                </a:lnTo>
                <a:lnTo>
                  <a:pt x="380" y="296"/>
                </a:lnTo>
                <a:lnTo>
                  <a:pt x="380" y="296"/>
                </a:lnTo>
                <a:lnTo>
                  <a:pt x="372" y="292"/>
                </a:lnTo>
                <a:lnTo>
                  <a:pt x="366" y="290"/>
                </a:lnTo>
                <a:lnTo>
                  <a:pt x="358" y="288"/>
                </a:lnTo>
                <a:lnTo>
                  <a:pt x="350" y="290"/>
                </a:lnTo>
                <a:lnTo>
                  <a:pt x="350" y="290"/>
                </a:lnTo>
                <a:lnTo>
                  <a:pt x="344" y="292"/>
                </a:lnTo>
                <a:lnTo>
                  <a:pt x="336" y="296"/>
                </a:lnTo>
                <a:lnTo>
                  <a:pt x="330" y="300"/>
                </a:lnTo>
                <a:lnTo>
                  <a:pt x="326" y="306"/>
                </a:lnTo>
                <a:lnTo>
                  <a:pt x="326" y="306"/>
                </a:lnTo>
                <a:lnTo>
                  <a:pt x="322" y="314"/>
                </a:lnTo>
                <a:lnTo>
                  <a:pt x="320" y="320"/>
                </a:lnTo>
                <a:lnTo>
                  <a:pt x="320" y="328"/>
                </a:lnTo>
                <a:lnTo>
                  <a:pt x="320" y="336"/>
                </a:lnTo>
                <a:lnTo>
                  <a:pt x="320" y="336"/>
                </a:lnTo>
                <a:lnTo>
                  <a:pt x="322" y="342"/>
                </a:lnTo>
                <a:lnTo>
                  <a:pt x="326" y="348"/>
                </a:lnTo>
                <a:lnTo>
                  <a:pt x="332" y="354"/>
                </a:lnTo>
                <a:lnTo>
                  <a:pt x="338" y="360"/>
                </a:lnTo>
                <a:lnTo>
                  <a:pt x="338" y="360"/>
                </a:lnTo>
                <a:lnTo>
                  <a:pt x="344" y="364"/>
                </a:lnTo>
                <a:lnTo>
                  <a:pt x="352" y="366"/>
                </a:lnTo>
                <a:lnTo>
                  <a:pt x="358" y="366"/>
                </a:lnTo>
                <a:lnTo>
                  <a:pt x="366" y="366"/>
                </a:lnTo>
                <a:lnTo>
                  <a:pt x="366" y="366"/>
                </a:lnTo>
                <a:lnTo>
                  <a:pt x="374" y="362"/>
                </a:lnTo>
                <a:lnTo>
                  <a:pt x="380" y="360"/>
                </a:lnTo>
                <a:lnTo>
                  <a:pt x="386" y="354"/>
                </a:lnTo>
                <a:lnTo>
                  <a:pt x="390" y="348"/>
                </a:lnTo>
                <a:lnTo>
                  <a:pt x="390" y="348"/>
                </a:lnTo>
                <a:lnTo>
                  <a:pt x="394" y="342"/>
                </a:lnTo>
                <a:lnTo>
                  <a:pt x="396" y="334"/>
                </a:lnTo>
                <a:lnTo>
                  <a:pt x="396" y="326"/>
                </a:lnTo>
                <a:lnTo>
                  <a:pt x="396" y="320"/>
                </a:lnTo>
                <a:lnTo>
                  <a:pt x="396" y="320"/>
                </a:lnTo>
                <a:close/>
                <a:moveTo>
                  <a:pt x="398" y="268"/>
                </a:moveTo>
                <a:lnTo>
                  <a:pt x="398" y="268"/>
                </a:lnTo>
                <a:lnTo>
                  <a:pt x="408" y="276"/>
                </a:lnTo>
                <a:lnTo>
                  <a:pt x="418" y="288"/>
                </a:lnTo>
                <a:lnTo>
                  <a:pt x="424" y="300"/>
                </a:lnTo>
                <a:lnTo>
                  <a:pt x="428" y="312"/>
                </a:lnTo>
                <a:lnTo>
                  <a:pt x="430" y="326"/>
                </a:lnTo>
                <a:lnTo>
                  <a:pt x="430" y="340"/>
                </a:lnTo>
                <a:lnTo>
                  <a:pt x="426" y="354"/>
                </a:lnTo>
                <a:lnTo>
                  <a:pt x="418" y="366"/>
                </a:lnTo>
                <a:lnTo>
                  <a:pt x="418" y="366"/>
                </a:lnTo>
                <a:lnTo>
                  <a:pt x="410" y="378"/>
                </a:lnTo>
                <a:lnTo>
                  <a:pt x="398" y="388"/>
                </a:lnTo>
                <a:lnTo>
                  <a:pt x="386" y="394"/>
                </a:lnTo>
                <a:lnTo>
                  <a:pt x="374" y="398"/>
                </a:lnTo>
                <a:lnTo>
                  <a:pt x="360" y="400"/>
                </a:lnTo>
                <a:lnTo>
                  <a:pt x="346" y="398"/>
                </a:lnTo>
                <a:lnTo>
                  <a:pt x="332" y="394"/>
                </a:lnTo>
                <a:lnTo>
                  <a:pt x="318" y="388"/>
                </a:lnTo>
                <a:lnTo>
                  <a:pt x="318" y="388"/>
                </a:lnTo>
                <a:lnTo>
                  <a:pt x="308" y="378"/>
                </a:lnTo>
                <a:lnTo>
                  <a:pt x="298" y="368"/>
                </a:lnTo>
                <a:lnTo>
                  <a:pt x="292" y="356"/>
                </a:lnTo>
                <a:lnTo>
                  <a:pt x="288" y="342"/>
                </a:lnTo>
                <a:lnTo>
                  <a:pt x="286" y="328"/>
                </a:lnTo>
                <a:lnTo>
                  <a:pt x="288" y="314"/>
                </a:lnTo>
                <a:lnTo>
                  <a:pt x="292" y="302"/>
                </a:lnTo>
                <a:lnTo>
                  <a:pt x="298" y="288"/>
                </a:lnTo>
                <a:lnTo>
                  <a:pt x="298" y="288"/>
                </a:lnTo>
                <a:lnTo>
                  <a:pt x="308" y="276"/>
                </a:lnTo>
                <a:lnTo>
                  <a:pt x="318" y="268"/>
                </a:lnTo>
                <a:lnTo>
                  <a:pt x="330" y="262"/>
                </a:lnTo>
                <a:lnTo>
                  <a:pt x="344" y="256"/>
                </a:lnTo>
                <a:lnTo>
                  <a:pt x="358" y="256"/>
                </a:lnTo>
                <a:lnTo>
                  <a:pt x="370" y="256"/>
                </a:lnTo>
                <a:lnTo>
                  <a:pt x="384" y="260"/>
                </a:lnTo>
                <a:lnTo>
                  <a:pt x="398" y="268"/>
                </a:lnTo>
                <a:lnTo>
                  <a:pt x="398" y="268"/>
                </a:lnTo>
                <a:close/>
              </a:path>
            </a:pathLst>
          </a:custGeom>
          <a:solidFill>
            <a:schemeClr val="bg1"/>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矩形 476"/>
          <p:cNvSpPr/>
          <p:nvPr/>
        </p:nvSpPr>
        <p:spPr bwMode="auto">
          <a:xfrm>
            <a:off x="380982" y="2045488"/>
            <a:ext cx="8298601" cy="1701014"/>
          </a:xfrm>
          <a:prstGeom prst="rect">
            <a:avLst/>
          </a:prstGeom>
          <a:solidFill>
            <a:schemeClr val="bg2">
              <a:lumMod val="40000"/>
              <a:lumOff val="60000"/>
              <a:alpha val="88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4" tIns="60972" rIns="121944" bIns="60972" numCol="1" rtlCol="0" anchor="t" anchorCtr="0" compatLnSpc="1"/>
          <a:lstStyle/>
          <a:p>
            <a:pPr defTabSz="1219200">
              <a:buClr>
                <a:srgbClr val="CC9900"/>
              </a:buClr>
              <a:buFont typeface="Wingdings" panose="05000000000000000000" pitchFamily="2" charset="2"/>
              <a:buChar char="n"/>
            </a:pPr>
            <a:endParaRPr lang="zh-CN" altLang="en-US" sz="2400" dirty="0" smtClean="0">
              <a:solidFill>
                <a:srgbClr val="000000"/>
              </a:solidFill>
              <a:latin typeface="微软雅黑" panose="020B0503020204020204" charset="-122"/>
              <a:ea typeface="微软雅黑" panose="020B0503020204020204" charset="-122"/>
            </a:endParaRPr>
          </a:p>
        </p:txBody>
      </p:sp>
      <p:sp>
        <p:nvSpPr>
          <p:cNvPr id="478" name="矩形 477"/>
          <p:cNvSpPr/>
          <p:nvPr/>
        </p:nvSpPr>
        <p:spPr bwMode="auto">
          <a:xfrm>
            <a:off x="380982" y="901719"/>
            <a:ext cx="8298601" cy="1083853"/>
          </a:xfrm>
          <a:prstGeom prst="rect">
            <a:avLst/>
          </a:prstGeom>
          <a:solidFill>
            <a:schemeClr val="bg1">
              <a:lumMod val="85000"/>
              <a:alpha val="88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4" tIns="60972" rIns="121944" bIns="60972" numCol="1" rtlCol="0" anchor="t" anchorCtr="0" compatLnSpc="1"/>
          <a:lstStyle/>
          <a:p>
            <a:pPr defTabSz="1219200">
              <a:buClr>
                <a:srgbClr val="CC9900"/>
              </a:buClr>
              <a:buFont typeface="Wingdings" panose="05000000000000000000" pitchFamily="2" charset="2"/>
              <a:buChar char="n"/>
            </a:pPr>
            <a:endParaRPr lang="zh-CN" altLang="en-US" sz="2400" dirty="0" smtClean="0">
              <a:solidFill>
                <a:srgbClr val="000000"/>
              </a:solidFill>
              <a:latin typeface="微软雅黑" panose="020B0503020204020204" charset="-122"/>
              <a:ea typeface="微软雅黑" panose="020B0503020204020204" charset="-122"/>
            </a:endParaRPr>
          </a:p>
        </p:txBody>
      </p:sp>
      <p:sp>
        <p:nvSpPr>
          <p:cNvPr id="479" name="矩形 478"/>
          <p:cNvSpPr/>
          <p:nvPr/>
        </p:nvSpPr>
        <p:spPr bwMode="auto">
          <a:xfrm>
            <a:off x="380982" y="3822719"/>
            <a:ext cx="8298601" cy="834571"/>
          </a:xfrm>
          <a:prstGeom prst="rect">
            <a:avLst/>
          </a:prstGeom>
          <a:solidFill>
            <a:schemeClr val="bg1">
              <a:lumMod val="85000"/>
              <a:alpha val="88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44" tIns="60972" rIns="121944" bIns="60972" numCol="1" rtlCol="0" anchor="t" anchorCtr="0" compatLnSpc="1"/>
          <a:lstStyle/>
          <a:p>
            <a:pPr defTabSz="1219200">
              <a:buClr>
                <a:srgbClr val="CC9900"/>
              </a:buClr>
              <a:buFont typeface="Wingdings" panose="05000000000000000000" pitchFamily="2" charset="2"/>
              <a:buChar char="n"/>
            </a:pPr>
            <a:endParaRPr lang="zh-CN" altLang="en-US" sz="2400" dirty="0" smtClean="0">
              <a:solidFill>
                <a:srgbClr val="000000"/>
              </a:solidFill>
              <a:latin typeface="微软雅黑" panose="020B0503020204020204" charset="-122"/>
              <a:ea typeface="微软雅黑" panose="020B0503020204020204" charset="-122"/>
            </a:endParaRPr>
          </a:p>
        </p:txBody>
      </p:sp>
      <p:sp>
        <p:nvSpPr>
          <p:cNvPr id="2" name="标题 1"/>
          <p:cNvSpPr>
            <a:spLocks noGrp="1"/>
          </p:cNvSpPr>
          <p:nvPr>
            <p:ph type="title"/>
          </p:nvPr>
        </p:nvSpPr>
        <p:spPr/>
        <p:txBody>
          <a:bodyPr lIns="91434" tIns="45717" rIns="91434" bIns="45717" anchor="ctr"/>
          <a:lstStyle/>
          <a:p>
            <a:r>
              <a:rPr lang="zh-CN" altLang="en-US" kern="1200" dirty="0" smtClean="0">
                <a:solidFill>
                  <a:schemeClr val="tx2"/>
                </a:solidFill>
                <a:latin typeface="微软雅黑" panose="020B0503020204020204" charset="-122"/>
                <a:ea typeface="微软雅黑" panose="020B0503020204020204" charset="-122"/>
                <a:cs typeface="+mn-cs"/>
              </a:rPr>
              <a:t>华为多层次智慧教育解决方案，支撑</a:t>
            </a:r>
            <a:r>
              <a:rPr lang="zh-CN" altLang="en-US" sz="2400" kern="1200" dirty="0" smtClean="0">
                <a:solidFill>
                  <a:schemeClr val="tx2"/>
                </a:solidFill>
                <a:latin typeface="微软雅黑" panose="020B0503020204020204" charset="-122"/>
                <a:ea typeface="微软雅黑" panose="020B0503020204020204" charset="-122"/>
                <a:cs typeface="+mn-cs"/>
              </a:rPr>
              <a:t>教育信息化发展</a:t>
            </a:r>
            <a:endParaRPr lang="zh-CN" altLang="en-US" sz="2400" kern="1200" dirty="0">
              <a:solidFill>
                <a:schemeClr val="tx2"/>
              </a:solidFill>
              <a:latin typeface="微软雅黑" panose="020B0503020204020204" charset="-122"/>
              <a:ea typeface="微软雅黑" panose="020B0503020204020204" charset="-122"/>
              <a:cs typeface="+mn-cs"/>
            </a:endParaRPr>
          </a:p>
        </p:txBody>
      </p:sp>
      <p:sp>
        <p:nvSpPr>
          <p:cNvPr id="466" name="AutoShape 44"/>
          <p:cNvSpPr>
            <a:spLocks noChangeArrowheads="1"/>
          </p:cNvSpPr>
          <p:nvPr/>
        </p:nvSpPr>
        <p:spPr bwMode="auto">
          <a:xfrm>
            <a:off x="4734636" y="3841999"/>
            <a:ext cx="3205688" cy="271346"/>
          </a:xfrm>
          <a:prstGeom prst="round2SameRect">
            <a:avLst>
              <a:gd name="adj1" fmla="val 0"/>
              <a:gd name="adj2" fmla="val 0"/>
            </a:avLst>
          </a:prstGeom>
          <a:solidFill>
            <a:srgbClr val="B9000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rPr>
              <a:t>数字智慧终端</a:t>
            </a:r>
            <a:endPar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67" name="Content Placeholder 3"/>
          <p:cNvSpPr txBox="1"/>
          <p:nvPr/>
        </p:nvSpPr>
        <p:spPr>
          <a:xfrm>
            <a:off x="4717822" y="4130519"/>
            <a:ext cx="3099537" cy="528351"/>
          </a:xfrm>
          <a:prstGeom prst="rect">
            <a:avLst/>
          </a:prstGeom>
        </p:spPr>
        <p:txBody>
          <a:bodyPr/>
          <a:lstStyle/>
          <a:p>
            <a:pPr marL="137160" indent="-137160" defTabSz="625475" fontAlgn="auto">
              <a:spcBef>
                <a:spcPts val="0"/>
              </a:spcBef>
              <a:spcAft>
                <a:spcPts val="0"/>
              </a:spcAft>
              <a:buClr>
                <a:srgbClr val="FFFFFF">
                  <a:lumMod val="50000"/>
                </a:srgbClr>
              </a:buClr>
              <a:buSzPct val="100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华为</a:t>
            </a:r>
            <a:r>
              <a:rPr kumimoji="1" lang="en-US" altLang="zh-CN" sz="1000" dirty="0" smtClean="0">
                <a:solidFill>
                  <a:srgbClr val="000000"/>
                </a:solidFill>
                <a:latin typeface="微软雅黑" panose="020B0503020204020204" charset="-122"/>
                <a:ea typeface="微软雅黑" panose="020B0503020204020204" charset="-122"/>
                <a:cs typeface="Arial" panose="020B0604020202020204" pitchFamily="34" charset="0"/>
              </a:rPr>
              <a:t>Pad</a:t>
            </a: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系列产品</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37160" indent="-137160" defTabSz="625475" fontAlgn="auto">
              <a:spcBef>
                <a:spcPts val="0"/>
              </a:spcBef>
              <a:spcAft>
                <a:spcPts val="0"/>
              </a:spcAft>
              <a:buClr>
                <a:srgbClr val="FFFFFF">
                  <a:lumMod val="50000"/>
                </a:srgbClr>
              </a:buClr>
              <a:buSzPct val="100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电子书包解决方案</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468" name="矩形 467"/>
          <p:cNvSpPr/>
          <p:nvPr/>
        </p:nvSpPr>
        <p:spPr>
          <a:xfrm>
            <a:off x="4818294" y="3770903"/>
            <a:ext cx="2966997" cy="421242"/>
          </a:xfrm>
          <a:prstGeom prst="rect">
            <a:avLst/>
          </a:prstGeom>
        </p:spPr>
        <p:txBody>
          <a:bodyPr wrap="square" lIns="51408" tIns="25704" rIns="51408" bIns="25704" anchor="ctr">
            <a:spAutoFit/>
          </a:bodyPr>
          <a:lstStyle/>
          <a:p>
            <a:pPr marL="130810" indent="-130810" algn="ctr" fontAlgn="auto">
              <a:lnSpc>
                <a:spcPct val="150000"/>
              </a:lnSpc>
              <a:spcBef>
                <a:spcPts val="0"/>
              </a:spcBef>
              <a:spcAft>
                <a:spcPts val="0"/>
              </a:spcAft>
              <a:tabLst>
                <a:tab pos="130810" algn="l"/>
              </a:tabLst>
            </a:pPr>
            <a:endParaRPr lang="en-US" altLang="zh-CN" sz="1600"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62" name="AutoShape 44"/>
          <p:cNvSpPr>
            <a:spLocks noChangeArrowheads="1"/>
          </p:cNvSpPr>
          <p:nvPr/>
        </p:nvSpPr>
        <p:spPr bwMode="auto">
          <a:xfrm>
            <a:off x="4716016" y="926279"/>
            <a:ext cx="3205689" cy="261873"/>
          </a:xfrm>
          <a:prstGeom prst="round2SameRect">
            <a:avLst>
              <a:gd name="adj1" fmla="val 0"/>
              <a:gd name="adj2" fmla="val 0"/>
            </a:avLst>
          </a:prstGeom>
          <a:solidFill>
            <a:srgbClr val="B9000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rPr>
              <a:t>云播智慧教育  </a:t>
            </a:r>
            <a:endPar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63" name="Content Placeholder 3"/>
          <p:cNvSpPr txBox="1"/>
          <p:nvPr/>
        </p:nvSpPr>
        <p:spPr>
          <a:xfrm>
            <a:off x="4795593" y="1275327"/>
            <a:ext cx="2842336" cy="573245"/>
          </a:xfrm>
          <a:prstGeom prst="rect">
            <a:avLst/>
          </a:prstGeom>
        </p:spPr>
        <p:txBody>
          <a:bodyPr/>
          <a:lstStyle/>
          <a:p>
            <a:pPr marL="130810" indent="-130810" fontAlgn="auto">
              <a:spcBef>
                <a:spcPts val="0"/>
              </a:spcBef>
              <a:spcAft>
                <a:spcPts val="0"/>
              </a:spcAft>
              <a:buClr>
                <a:srgbClr val="FF0000"/>
              </a:buClr>
              <a:buFont typeface="Arial" panose="020B0604020202020204" pitchFamily="34" charset="0"/>
              <a:buChar char="•"/>
              <a:defRPr/>
            </a:pPr>
            <a:r>
              <a:rPr lang="zh-CN" altLang="en-US" sz="1000" kern="0" dirty="0" smtClean="0">
                <a:solidFill>
                  <a:srgbClr val="000000"/>
                </a:solidFill>
                <a:latin typeface="微软雅黑" panose="020B0503020204020204" charset="-122"/>
                <a:ea typeface="微软雅黑" panose="020B0503020204020204" charset="-122"/>
              </a:rPr>
              <a:t>教育云数据中心</a:t>
            </a:r>
            <a:endParaRPr lang="zh-CN" altLang="en-US" sz="1000" kern="0" dirty="0" smtClean="0">
              <a:solidFill>
                <a:srgbClr val="000000"/>
              </a:solidFill>
              <a:latin typeface="微软雅黑" panose="020B0503020204020204" charset="-122"/>
              <a:ea typeface="微软雅黑" panose="020B0503020204020204" charset="-122"/>
            </a:endParaRPr>
          </a:p>
          <a:p>
            <a:pPr marL="130810" indent="-130810" fontAlgn="auto">
              <a:spcBef>
                <a:spcPts val="0"/>
              </a:spcBef>
              <a:spcAft>
                <a:spcPts val="0"/>
              </a:spcAft>
              <a:buClr>
                <a:srgbClr val="FF0000"/>
              </a:buClr>
              <a:buFont typeface="Arial" panose="020B0604020202020204" pitchFamily="34" charset="0"/>
              <a:buChar char="•"/>
              <a:defRPr/>
            </a:pPr>
            <a:r>
              <a:rPr lang="zh-CN" altLang="en-US" sz="1000" kern="0" dirty="0" smtClean="0">
                <a:solidFill>
                  <a:srgbClr val="000000"/>
                </a:solidFill>
                <a:latin typeface="微软雅黑" panose="020B0503020204020204" charset="-122"/>
                <a:ea typeface="微软雅黑" panose="020B0503020204020204" charset="-122"/>
              </a:rPr>
              <a:t>教育云桌面</a:t>
            </a:r>
            <a:endParaRPr lang="zh-CN" altLang="en-US" sz="1000" kern="0" dirty="0" smtClean="0">
              <a:solidFill>
                <a:srgbClr val="000000"/>
              </a:solidFill>
              <a:latin typeface="微软雅黑" panose="020B0503020204020204" charset="-122"/>
              <a:ea typeface="微软雅黑" panose="020B0503020204020204" charset="-122"/>
            </a:endParaRPr>
          </a:p>
          <a:p>
            <a:pPr marL="130810" indent="-130810" fontAlgn="auto">
              <a:spcBef>
                <a:spcPts val="0"/>
              </a:spcBef>
              <a:spcAft>
                <a:spcPts val="0"/>
              </a:spcAft>
              <a:buClr>
                <a:srgbClr val="FF0000"/>
              </a:buClr>
              <a:buFont typeface="Arial" panose="020B0604020202020204" pitchFamily="34" charset="0"/>
              <a:buChar char="•"/>
              <a:defRPr/>
            </a:pPr>
            <a:r>
              <a:rPr lang="zh-CN" altLang="en-US" sz="1000" kern="0" dirty="0" smtClean="0">
                <a:solidFill>
                  <a:srgbClr val="000000"/>
                </a:solidFill>
                <a:latin typeface="微软雅黑" panose="020B0503020204020204" charset="-122"/>
                <a:ea typeface="微软雅黑" panose="020B0503020204020204" charset="-122"/>
              </a:rPr>
              <a:t>远程高清互动教学云</a:t>
            </a:r>
            <a:endParaRPr lang="zh-CN" altLang="en-US" sz="1000" kern="0" dirty="0" smtClean="0">
              <a:solidFill>
                <a:srgbClr val="000000"/>
              </a:solidFill>
              <a:latin typeface="微软雅黑" panose="020B0503020204020204" charset="-122"/>
              <a:ea typeface="微软雅黑" panose="020B0503020204020204" charset="-122"/>
            </a:endParaRPr>
          </a:p>
        </p:txBody>
      </p:sp>
      <p:sp>
        <p:nvSpPr>
          <p:cNvPr id="458" name="AutoShape 44"/>
          <p:cNvSpPr>
            <a:spLocks noChangeArrowheads="1"/>
          </p:cNvSpPr>
          <p:nvPr/>
        </p:nvSpPr>
        <p:spPr bwMode="auto">
          <a:xfrm>
            <a:off x="4729240" y="2073814"/>
            <a:ext cx="3205689" cy="287366"/>
          </a:xfrm>
          <a:prstGeom prst="round2SameRect">
            <a:avLst>
              <a:gd name="adj1" fmla="val 0"/>
              <a:gd name="adj2" fmla="val 0"/>
            </a:avLst>
          </a:prstGeom>
          <a:solidFill>
            <a:srgbClr val="B9000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spcBef>
                <a:spcPts val="0"/>
              </a:spcBef>
              <a:buSzPct val="60000"/>
            </a:pPr>
            <a:r>
              <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rPr>
              <a:t>网筑智慧校园</a:t>
            </a:r>
            <a:endPar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60" name="矩形 459"/>
          <p:cNvSpPr/>
          <p:nvPr/>
        </p:nvSpPr>
        <p:spPr>
          <a:xfrm>
            <a:off x="4771199" y="2355605"/>
            <a:ext cx="3120827" cy="530896"/>
          </a:xfrm>
          <a:prstGeom prst="rect">
            <a:avLst/>
          </a:prstGeom>
        </p:spPr>
        <p:txBody>
          <a:bodyPr wrap="square" lIns="68562" tIns="34281" rIns="68562" bIns="34281" numCol="2">
            <a:spAutoFit/>
          </a:bodyPr>
          <a:lstStyle/>
          <a:p>
            <a:pPr marL="134620" indent="-134620" defTabSz="625475">
              <a:spcBef>
                <a:spcPts val="0"/>
              </a:spcBef>
              <a:buClr>
                <a:srgbClr val="990000"/>
              </a:buClr>
              <a:buSzPct val="55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教育城域网</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34620" indent="-134620" defTabSz="625475">
              <a:spcBef>
                <a:spcPts val="0"/>
              </a:spcBef>
              <a:buClr>
                <a:srgbClr val="990000"/>
              </a:buClr>
              <a:buSzPct val="55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校园泛网络</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34620" indent="-134620" defTabSz="625475">
              <a:spcBef>
                <a:spcPts val="0"/>
              </a:spcBef>
              <a:buClr>
                <a:srgbClr val="990000"/>
              </a:buClr>
              <a:buSzPct val="55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平安校园</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34620" indent="-134620" defTabSz="625475">
              <a:spcBef>
                <a:spcPts val="0"/>
              </a:spcBef>
              <a:buClr>
                <a:srgbClr val="990000"/>
              </a:buClr>
              <a:buSzPct val="55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绿色校园</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34620" indent="-134620" defTabSz="625475">
              <a:spcBef>
                <a:spcPts val="0"/>
              </a:spcBef>
              <a:buClr>
                <a:srgbClr val="990000"/>
              </a:buClr>
              <a:buSzPct val="55000"/>
              <a:buFont typeface="Arial" panose="020B0604020202020204" pitchFamily="34" charset="0"/>
              <a:buChar char="•"/>
              <a:defRPr/>
            </a:pPr>
            <a:r>
              <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rPr>
              <a:t>校园精细化管理</a:t>
            </a:r>
            <a:endParaRPr kumimoji="1" lang="zh-CN" altLang="en-US" sz="100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454" name="AutoShape 44"/>
          <p:cNvSpPr>
            <a:spLocks noChangeArrowheads="1"/>
          </p:cNvSpPr>
          <p:nvPr/>
        </p:nvSpPr>
        <p:spPr bwMode="auto">
          <a:xfrm>
            <a:off x="4729240" y="2910649"/>
            <a:ext cx="3205689" cy="287366"/>
          </a:xfrm>
          <a:prstGeom prst="round2SameRect">
            <a:avLst>
              <a:gd name="adj1" fmla="val 0"/>
              <a:gd name="adj2" fmla="val 0"/>
            </a:avLst>
          </a:prstGeom>
          <a:solidFill>
            <a:srgbClr val="B9000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spcBef>
                <a:spcPts val="0"/>
              </a:spcBef>
              <a:buSzPct val="60000"/>
            </a:pPr>
            <a:r>
              <a:rPr lang="zh-CN" altLang="en-US" sz="1400" b="1" dirty="0" smtClean="0">
                <a:solidFill>
                  <a:prstClr val="white"/>
                </a:solidFill>
                <a:latin typeface="微软雅黑" panose="020B0503020204020204" charset="-122"/>
                <a:ea typeface="微软雅黑" panose="020B0503020204020204" charset="-122"/>
                <a:cs typeface="Arial" panose="020B0604020202020204" pitchFamily="34" charset="0"/>
              </a:rPr>
              <a:t>高清互动教室</a:t>
            </a:r>
            <a:endParaRPr lang="en-US" altLang="zh-CN" sz="1400" b="1"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55" name="矩形 454"/>
          <p:cNvSpPr/>
          <p:nvPr/>
        </p:nvSpPr>
        <p:spPr>
          <a:xfrm>
            <a:off x="5480521" y="2953168"/>
            <a:ext cx="1698417" cy="315453"/>
          </a:xfrm>
          <a:prstGeom prst="rect">
            <a:avLst/>
          </a:prstGeom>
        </p:spPr>
        <p:txBody>
          <a:bodyPr wrap="square" lIns="68562" tIns="34281" rIns="68562" bIns="34281">
            <a:spAutoFit/>
          </a:bodyPr>
          <a:lstStyle/>
          <a:p>
            <a:pPr marL="130810" indent="-130810" algn="ctr" fontAlgn="auto">
              <a:spcBef>
                <a:spcPts val="0"/>
              </a:spcBef>
              <a:spcAft>
                <a:spcPts val="0"/>
              </a:spcAft>
              <a:tabLst>
                <a:tab pos="130810" algn="l"/>
              </a:tabLst>
            </a:pPr>
            <a:endParaRPr lang="en-US" altLang="zh-CN" sz="1600"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56" name="矩形 455"/>
          <p:cNvSpPr/>
          <p:nvPr/>
        </p:nvSpPr>
        <p:spPr>
          <a:xfrm>
            <a:off x="4771204" y="3202629"/>
            <a:ext cx="2984547" cy="530896"/>
          </a:xfrm>
          <a:prstGeom prst="rect">
            <a:avLst/>
          </a:prstGeom>
        </p:spPr>
        <p:txBody>
          <a:bodyPr wrap="square" lIns="68562" tIns="34281" rIns="68562" bIns="34281">
            <a:spAutoFit/>
          </a:bodyPr>
          <a:lstStyle/>
          <a:p>
            <a:pPr marL="134620" indent="-134620" defTabSz="625475">
              <a:spcBef>
                <a:spcPts val="0"/>
              </a:spcBef>
              <a:buClr>
                <a:srgbClr val="990000"/>
              </a:buClr>
              <a:buSzPct val="55000"/>
              <a:buFont typeface="Arial" panose="020B0604020202020204" pitchFamily="34" charset="0"/>
              <a:buChar char="•"/>
              <a:defRPr/>
            </a:pPr>
            <a:r>
              <a:rPr lang="zh-CN" altLang="en-US" sz="1000" dirty="0" smtClean="0">
                <a:solidFill>
                  <a:srgbClr val="000000"/>
                </a:solidFill>
                <a:latin typeface="微软雅黑" panose="020B0503020204020204" charset="-122"/>
                <a:ea typeface="微软雅黑" panose="020B0503020204020204" charset="-122"/>
              </a:rPr>
              <a:t>多媒体教室</a:t>
            </a:r>
            <a:endParaRPr lang="zh-CN" altLang="en-US" sz="1000" dirty="0" smtClean="0">
              <a:solidFill>
                <a:srgbClr val="000000"/>
              </a:solidFill>
              <a:latin typeface="微软雅黑" panose="020B0503020204020204" charset="-122"/>
              <a:ea typeface="微软雅黑" panose="020B0503020204020204" charset="-122"/>
            </a:endParaRPr>
          </a:p>
          <a:p>
            <a:pPr marL="134620" indent="-134620" defTabSz="625475">
              <a:spcBef>
                <a:spcPts val="0"/>
              </a:spcBef>
              <a:buClr>
                <a:srgbClr val="990000"/>
              </a:buClr>
              <a:buSzPct val="55000"/>
              <a:buFont typeface="Arial" panose="020B0604020202020204" pitchFamily="34" charset="0"/>
              <a:buChar char="•"/>
              <a:defRPr/>
            </a:pPr>
            <a:r>
              <a:rPr lang="zh-CN" altLang="en-US" sz="1000" dirty="0" smtClean="0">
                <a:solidFill>
                  <a:srgbClr val="000000"/>
                </a:solidFill>
                <a:latin typeface="微软雅黑" panose="020B0503020204020204" charset="-122"/>
                <a:ea typeface="微软雅黑" panose="020B0503020204020204" charset="-122"/>
              </a:rPr>
              <a:t>智能无线教室</a:t>
            </a:r>
            <a:endParaRPr lang="zh-CN" altLang="en-US" sz="1000" dirty="0" smtClean="0">
              <a:solidFill>
                <a:srgbClr val="000000"/>
              </a:solidFill>
              <a:latin typeface="微软雅黑" panose="020B0503020204020204" charset="-122"/>
              <a:ea typeface="微软雅黑" panose="020B0503020204020204" charset="-122"/>
            </a:endParaRPr>
          </a:p>
          <a:p>
            <a:pPr marL="134620" indent="-134620" defTabSz="625475">
              <a:spcBef>
                <a:spcPts val="0"/>
              </a:spcBef>
              <a:buClr>
                <a:srgbClr val="990000"/>
              </a:buClr>
              <a:buSzPct val="55000"/>
              <a:buFont typeface="Arial" panose="020B0604020202020204" pitchFamily="34" charset="0"/>
              <a:buChar char="•"/>
              <a:defRPr/>
            </a:pPr>
            <a:r>
              <a:rPr lang="zh-CN" altLang="en-US" sz="1000" dirty="0" smtClean="0">
                <a:solidFill>
                  <a:srgbClr val="000000"/>
                </a:solidFill>
                <a:latin typeface="微软雅黑" panose="020B0503020204020204" charset="-122"/>
                <a:ea typeface="微软雅黑" panose="020B0503020204020204" charset="-122"/>
              </a:rPr>
              <a:t>微格</a:t>
            </a:r>
            <a:r>
              <a:rPr lang="en-US" altLang="zh-CN" sz="1000" dirty="0" smtClean="0">
                <a:solidFill>
                  <a:srgbClr val="000000"/>
                </a:solidFill>
                <a:latin typeface="微软雅黑" panose="020B0503020204020204" charset="-122"/>
                <a:ea typeface="微软雅黑" panose="020B0503020204020204" charset="-122"/>
              </a:rPr>
              <a:t>/</a:t>
            </a:r>
            <a:r>
              <a:rPr lang="zh-CN" altLang="en-US" sz="1000" dirty="0" smtClean="0">
                <a:solidFill>
                  <a:srgbClr val="000000"/>
                </a:solidFill>
                <a:latin typeface="微软雅黑" panose="020B0503020204020204" charset="-122"/>
                <a:ea typeface="微软雅黑" panose="020B0503020204020204" charset="-122"/>
              </a:rPr>
              <a:t>录播教室</a:t>
            </a:r>
            <a:endParaRPr lang="zh-CN" altLang="en-US" sz="1000" dirty="0" smtClean="0">
              <a:solidFill>
                <a:srgbClr val="000000"/>
              </a:solidFill>
              <a:latin typeface="微软雅黑" panose="020B0503020204020204" charset="-122"/>
              <a:ea typeface="微软雅黑" panose="020B0503020204020204" charset="-122"/>
            </a:endParaRPr>
          </a:p>
        </p:txBody>
      </p:sp>
      <p:sp>
        <p:nvSpPr>
          <p:cNvPr id="471" name="矩形 470"/>
          <p:cNvSpPr/>
          <p:nvPr/>
        </p:nvSpPr>
        <p:spPr>
          <a:xfrm>
            <a:off x="1745768" y="1015802"/>
            <a:ext cx="1430215" cy="364593"/>
          </a:xfrm>
          <a:prstGeom prst="rect">
            <a:avLst/>
          </a:prstGeom>
          <a:solidFill>
            <a:schemeClr val="accent6">
              <a:lumMod val="50000"/>
            </a:schemeClr>
          </a:solidFill>
          <a:ln>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anchor="ctr">
            <a:noAutofit/>
          </a:bodyPr>
          <a:lstStyle/>
          <a:p>
            <a:pPr algn="ctr"/>
            <a:r>
              <a:rPr lang="zh-CN" altLang="en-US" sz="1400" b="1" dirty="0" smtClean="0">
                <a:solidFill>
                  <a:srgbClr val="FFFFFF"/>
                </a:solidFill>
                <a:latin typeface="微软雅黑" panose="020B0503020204020204" charset="-122"/>
                <a:ea typeface="微软雅黑" panose="020B0503020204020204" charset="-122"/>
              </a:rPr>
              <a:t>国家教育部</a:t>
            </a:r>
            <a:endParaRPr lang="zh-CN" altLang="en-US" sz="1400" b="1" dirty="0" smtClean="0">
              <a:solidFill>
                <a:srgbClr val="FFFFFF"/>
              </a:solidFill>
              <a:latin typeface="微软雅黑" panose="020B0503020204020204" charset="-122"/>
              <a:ea typeface="微软雅黑" panose="020B0503020204020204" charset="-122"/>
            </a:endParaRPr>
          </a:p>
        </p:txBody>
      </p:sp>
      <p:sp>
        <p:nvSpPr>
          <p:cNvPr id="472" name="矩形 471"/>
          <p:cNvSpPr/>
          <p:nvPr/>
        </p:nvSpPr>
        <p:spPr>
          <a:xfrm>
            <a:off x="1745768" y="1502309"/>
            <a:ext cx="1453659" cy="364593"/>
          </a:xfrm>
          <a:prstGeom prst="rect">
            <a:avLst/>
          </a:prstGeom>
          <a:solidFill>
            <a:schemeClr val="accent6">
              <a:lumMod val="50000"/>
            </a:schemeClr>
          </a:solidFill>
          <a:ln>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anchor="ctr">
            <a:noAutofit/>
          </a:bodyPr>
          <a:lstStyle/>
          <a:p>
            <a:pPr algn="ctr"/>
            <a:r>
              <a:rPr lang="zh-CN" altLang="en-US" sz="1400" b="1" dirty="0" smtClean="0">
                <a:solidFill>
                  <a:srgbClr val="FFFFFF"/>
                </a:solidFill>
                <a:latin typeface="微软雅黑" panose="020B0503020204020204" charset="-122"/>
                <a:ea typeface="微软雅黑" panose="020B0503020204020204" charset="-122"/>
              </a:rPr>
              <a:t>省市教育厅</a:t>
            </a:r>
            <a:r>
              <a:rPr lang="en-US" altLang="zh-CN" sz="1400" b="1" dirty="0" smtClean="0">
                <a:solidFill>
                  <a:srgbClr val="FFFFFF"/>
                </a:solidFill>
                <a:latin typeface="微软雅黑" panose="020B0503020204020204" charset="-122"/>
                <a:ea typeface="微软雅黑" panose="020B0503020204020204" charset="-122"/>
              </a:rPr>
              <a:t>/</a:t>
            </a:r>
            <a:r>
              <a:rPr lang="zh-CN" altLang="en-US" sz="1400" b="1" dirty="0" smtClean="0">
                <a:solidFill>
                  <a:srgbClr val="FFFFFF"/>
                </a:solidFill>
                <a:latin typeface="微软雅黑" panose="020B0503020204020204" charset="-122"/>
                <a:ea typeface="微软雅黑" panose="020B0503020204020204" charset="-122"/>
              </a:rPr>
              <a:t>局</a:t>
            </a:r>
            <a:endParaRPr lang="zh-CN" altLang="en-US" sz="1400" b="1" dirty="0" smtClean="0">
              <a:solidFill>
                <a:srgbClr val="FFFFFF"/>
              </a:solidFill>
              <a:latin typeface="微软雅黑" panose="020B0503020204020204" charset="-122"/>
              <a:ea typeface="微软雅黑" panose="020B0503020204020204" charset="-122"/>
            </a:endParaRPr>
          </a:p>
        </p:txBody>
      </p:sp>
      <p:sp>
        <p:nvSpPr>
          <p:cNvPr id="473" name="矩形 472"/>
          <p:cNvSpPr/>
          <p:nvPr/>
        </p:nvSpPr>
        <p:spPr>
          <a:xfrm>
            <a:off x="851881" y="2628908"/>
            <a:ext cx="1039454" cy="423985"/>
          </a:xfrm>
          <a:prstGeom prst="rect">
            <a:avLst/>
          </a:prstGeom>
          <a:solidFill>
            <a:schemeClr val="accent6">
              <a:lumMod val="50000"/>
            </a:schemeClr>
          </a:solidFill>
          <a:ln>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anchor="ctr">
            <a:noAutofit/>
          </a:bodyPr>
          <a:lstStyle/>
          <a:p>
            <a:pPr algn="ctr"/>
            <a:r>
              <a:rPr lang="zh-CN" altLang="en-US" sz="1400" b="1" dirty="0" smtClean="0">
                <a:solidFill>
                  <a:srgbClr val="FFFFFF"/>
                </a:solidFill>
                <a:latin typeface="微软雅黑" panose="020B0503020204020204" charset="-122"/>
                <a:ea typeface="微软雅黑" panose="020B0503020204020204" charset="-122"/>
              </a:rPr>
              <a:t>中小学校</a:t>
            </a:r>
            <a:endParaRPr lang="zh-CN" altLang="en-US" sz="1400" b="1" dirty="0" smtClean="0">
              <a:solidFill>
                <a:srgbClr val="FFFFFF"/>
              </a:solidFill>
              <a:latin typeface="微软雅黑" panose="020B0503020204020204" charset="-122"/>
              <a:ea typeface="微软雅黑" panose="020B0503020204020204" charset="-122"/>
            </a:endParaRPr>
          </a:p>
        </p:txBody>
      </p:sp>
      <p:sp>
        <p:nvSpPr>
          <p:cNvPr id="474" name="矩形 473"/>
          <p:cNvSpPr/>
          <p:nvPr/>
        </p:nvSpPr>
        <p:spPr>
          <a:xfrm>
            <a:off x="1960683" y="2628908"/>
            <a:ext cx="1039454" cy="423985"/>
          </a:xfrm>
          <a:prstGeom prst="rect">
            <a:avLst/>
          </a:prstGeom>
          <a:solidFill>
            <a:schemeClr val="accent6">
              <a:lumMod val="50000"/>
            </a:schemeClr>
          </a:solidFill>
          <a:ln>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anchor="ctr">
            <a:noAutofit/>
          </a:bodyPr>
          <a:lstStyle/>
          <a:p>
            <a:pPr algn="ctr"/>
            <a:r>
              <a:rPr lang="zh-CN" altLang="en-US" sz="1400" b="1" dirty="0" smtClean="0">
                <a:solidFill>
                  <a:srgbClr val="FFFFFF"/>
                </a:solidFill>
                <a:latin typeface="微软雅黑" panose="020B0503020204020204" charset="-122"/>
                <a:ea typeface="微软雅黑" panose="020B0503020204020204" charset="-122"/>
              </a:rPr>
              <a:t>职校</a:t>
            </a:r>
            <a:endParaRPr lang="zh-CN" altLang="en-US" sz="1400" b="1" dirty="0" smtClean="0">
              <a:solidFill>
                <a:srgbClr val="FFFFFF"/>
              </a:solidFill>
              <a:latin typeface="微软雅黑" panose="020B0503020204020204" charset="-122"/>
              <a:ea typeface="微软雅黑" panose="020B0503020204020204" charset="-122"/>
            </a:endParaRPr>
          </a:p>
        </p:txBody>
      </p:sp>
      <p:sp>
        <p:nvSpPr>
          <p:cNvPr id="475" name="矩形 474"/>
          <p:cNvSpPr/>
          <p:nvPr/>
        </p:nvSpPr>
        <p:spPr>
          <a:xfrm>
            <a:off x="3062646" y="2628908"/>
            <a:ext cx="1039454" cy="423985"/>
          </a:xfrm>
          <a:prstGeom prst="rect">
            <a:avLst/>
          </a:prstGeom>
          <a:solidFill>
            <a:schemeClr val="accent6">
              <a:lumMod val="50000"/>
            </a:schemeClr>
          </a:solidFill>
          <a:ln>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anchor="ctr">
            <a:noAutofit/>
          </a:bodyPr>
          <a:lstStyle/>
          <a:p>
            <a:pPr algn="ctr"/>
            <a:r>
              <a:rPr lang="zh-CN" altLang="en-US" sz="1400" b="1" dirty="0" smtClean="0">
                <a:solidFill>
                  <a:srgbClr val="FFFFFF"/>
                </a:solidFill>
                <a:latin typeface="微软雅黑" panose="020B0503020204020204" charset="-122"/>
                <a:ea typeface="微软雅黑" panose="020B0503020204020204" charset="-122"/>
              </a:rPr>
              <a:t>高校</a:t>
            </a:r>
            <a:endParaRPr lang="zh-CN" altLang="en-US" sz="1400" b="1" dirty="0" smtClean="0">
              <a:solidFill>
                <a:srgbClr val="FFFFFF"/>
              </a:solidFill>
              <a:latin typeface="微软雅黑" panose="020B0503020204020204" charset="-122"/>
              <a:ea typeface="微软雅黑" panose="020B0503020204020204" charset="-122"/>
            </a:endParaRPr>
          </a:p>
        </p:txBody>
      </p:sp>
      <p:sp>
        <p:nvSpPr>
          <p:cNvPr id="476" name="矩形 475"/>
          <p:cNvSpPr/>
          <p:nvPr/>
        </p:nvSpPr>
        <p:spPr>
          <a:xfrm>
            <a:off x="1892300" y="4058916"/>
            <a:ext cx="1104900" cy="364594"/>
          </a:xfrm>
          <a:prstGeom prst="rect">
            <a:avLst/>
          </a:prstGeom>
          <a:solidFill>
            <a:schemeClr val="accent6">
              <a:lumMod val="50000"/>
            </a:schemeClr>
          </a:solidFill>
          <a:ln>
            <a:solidFill>
              <a:schemeClr val="accent6">
                <a:lumMod val="60000"/>
                <a:lumOff val="40000"/>
              </a:schemeClr>
            </a:solidFill>
          </a:ln>
        </p:spPr>
        <p:style>
          <a:lnRef idx="2">
            <a:schemeClr val="accent3"/>
          </a:lnRef>
          <a:fillRef idx="1">
            <a:schemeClr val="lt1"/>
          </a:fillRef>
          <a:effectRef idx="0">
            <a:schemeClr val="accent3"/>
          </a:effectRef>
          <a:fontRef idx="minor">
            <a:schemeClr val="dk1"/>
          </a:fontRef>
        </p:style>
        <p:txBody>
          <a:bodyPr anchor="ctr">
            <a:noAutofit/>
          </a:bodyPr>
          <a:lstStyle/>
          <a:p>
            <a:pPr algn="ctr"/>
            <a:r>
              <a:rPr lang="zh-CN" altLang="en-US" sz="1400" b="1" dirty="0" smtClean="0">
                <a:solidFill>
                  <a:srgbClr val="FFFFFF"/>
                </a:solidFill>
                <a:latin typeface="微软雅黑" panose="020B0503020204020204" charset="-122"/>
                <a:ea typeface="微软雅黑" panose="020B0503020204020204" charset="-122"/>
              </a:rPr>
              <a:t>学生</a:t>
            </a:r>
            <a:r>
              <a:rPr lang="en-US" altLang="zh-CN" sz="1400" b="1" dirty="0" smtClean="0">
                <a:solidFill>
                  <a:srgbClr val="FFFFFF"/>
                </a:solidFill>
                <a:latin typeface="微软雅黑" panose="020B0503020204020204" charset="-122"/>
                <a:ea typeface="微软雅黑" panose="020B0503020204020204" charset="-122"/>
              </a:rPr>
              <a:t>/</a:t>
            </a:r>
            <a:r>
              <a:rPr lang="zh-CN" altLang="en-US" sz="1400" b="1" dirty="0" smtClean="0">
                <a:solidFill>
                  <a:srgbClr val="FFFFFF"/>
                </a:solidFill>
                <a:latin typeface="微软雅黑" panose="020B0503020204020204" charset="-122"/>
                <a:ea typeface="微软雅黑" panose="020B0503020204020204" charset="-122"/>
              </a:rPr>
              <a:t>学员</a:t>
            </a:r>
            <a:endParaRPr lang="zh-CN" altLang="en-US" sz="1400" b="1" dirty="0" smtClean="0">
              <a:solidFill>
                <a:srgbClr val="FFFFFF"/>
              </a:solidFill>
              <a:latin typeface="微软雅黑" panose="020B0503020204020204" charset="-122"/>
              <a:ea typeface="微软雅黑" panose="020B0503020204020204" charset="-122"/>
            </a:endParaRPr>
          </a:p>
        </p:txBody>
      </p:sp>
      <p:cxnSp>
        <p:nvCxnSpPr>
          <p:cNvPr id="484" name="直接箭头连接符 483"/>
          <p:cNvCxnSpPr>
            <a:stCxn id="471" idx="2"/>
            <a:endCxn id="472" idx="0"/>
          </p:cNvCxnSpPr>
          <p:nvPr/>
        </p:nvCxnSpPr>
        <p:spPr bwMode="auto">
          <a:xfrm>
            <a:off x="2460897" y="1380395"/>
            <a:ext cx="11725" cy="121915"/>
          </a:xfrm>
          <a:prstGeom prst="straightConnector1">
            <a:avLst/>
          </a:prstGeom>
          <a:no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7" name="直接箭头连接符 486"/>
          <p:cNvCxnSpPr>
            <a:stCxn id="472" idx="2"/>
            <a:endCxn id="474" idx="0"/>
          </p:cNvCxnSpPr>
          <p:nvPr/>
        </p:nvCxnSpPr>
        <p:spPr bwMode="auto">
          <a:xfrm>
            <a:off x="2472606" y="1866902"/>
            <a:ext cx="7815" cy="761997"/>
          </a:xfrm>
          <a:prstGeom prst="straightConnector1">
            <a:avLst/>
          </a:prstGeom>
          <a:no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2" name="直接连接符 491"/>
          <p:cNvCxnSpPr/>
          <p:nvPr/>
        </p:nvCxnSpPr>
        <p:spPr bwMode="auto">
          <a:xfrm>
            <a:off x="1371600" y="2222500"/>
            <a:ext cx="2197100" cy="0"/>
          </a:xfrm>
          <a:prstGeom prst="line">
            <a:avLst/>
          </a:prstGeom>
          <a:noFill/>
          <a:ln>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5" name="直接箭头连接符 494"/>
          <p:cNvCxnSpPr>
            <a:endCxn id="473" idx="0"/>
          </p:cNvCxnSpPr>
          <p:nvPr/>
        </p:nvCxnSpPr>
        <p:spPr bwMode="auto">
          <a:xfrm>
            <a:off x="1371600" y="2235202"/>
            <a:ext cx="8" cy="393698"/>
          </a:xfrm>
          <a:prstGeom prst="straightConnector1">
            <a:avLst/>
          </a:prstGeom>
          <a:no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1" name="直接箭头连接符 500"/>
          <p:cNvCxnSpPr/>
          <p:nvPr/>
        </p:nvCxnSpPr>
        <p:spPr bwMode="auto">
          <a:xfrm>
            <a:off x="3581400" y="2209801"/>
            <a:ext cx="8" cy="393698"/>
          </a:xfrm>
          <a:prstGeom prst="straightConnector1">
            <a:avLst/>
          </a:prstGeom>
          <a:no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 name="组合 521"/>
          <p:cNvGrpSpPr/>
          <p:nvPr/>
        </p:nvGrpSpPr>
        <p:grpSpPr>
          <a:xfrm>
            <a:off x="1384300" y="3060706"/>
            <a:ext cx="2197108" cy="761994"/>
            <a:chOff x="1384300" y="3060706"/>
            <a:chExt cx="2197108" cy="622294"/>
          </a:xfrm>
          <a:solidFill>
            <a:schemeClr val="accent6">
              <a:lumMod val="50000"/>
            </a:schemeClr>
          </a:solidFill>
        </p:grpSpPr>
        <p:cxnSp>
          <p:nvCxnSpPr>
            <p:cNvPr id="508" name="直接箭头连接符 507"/>
            <p:cNvCxnSpPr/>
            <p:nvPr/>
          </p:nvCxnSpPr>
          <p:spPr bwMode="auto">
            <a:xfrm>
              <a:off x="1384300" y="3065941"/>
              <a:ext cx="8" cy="617059"/>
            </a:xfrm>
            <a:prstGeom prst="straightConnector1">
              <a:avLst/>
            </a:prstGeom>
            <a:grp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9" name="直接箭头连接符 508"/>
            <p:cNvCxnSpPr/>
            <p:nvPr/>
          </p:nvCxnSpPr>
          <p:spPr bwMode="auto">
            <a:xfrm>
              <a:off x="3581400" y="3060706"/>
              <a:ext cx="8" cy="617059"/>
            </a:xfrm>
            <a:prstGeom prst="straightConnector1">
              <a:avLst/>
            </a:prstGeom>
            <a:grp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1" name="直接箭头连接符 510"/>
            <p:cNvCxnSpPr/>
            <p:nvPr/>
          </p:nvCxnSpPr>
          <p:spPr bwMode="auto">
            <a:xfrm>
              <a:off x="2489200" y="3060706"/>
              <a:ext cx="8" cy="617059"/>
            </a:xfrm>
            <a:prstGeom prst="straightConnector1">
              <a:avLst/>
            </a:prstGeom>
            <a:grpFill/>
            <a:ln>
              <a:solidFill>
                <a:schemeClr val="accent6">
                  <a:lumMod val="60000"/>
                  <a:lumOff val="40000"/>
                </a:schemeClr>
              </a:solidFill>
              <a:prstDash val="soli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p:transition advClick="0" advTm="8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标题 234"/>
          <p:cNvSpPr>
            <a:spLocks noGrp="1"/>
          </p:cNvSpPr>
          <p:nvPr>
            <p:ph type="title"/>
          </p:nvPr>
        </p:nvSpPr>
        <p:spPr/>
        <p:txBody>
          <a:bodyPr/>
          <a:lstStyle/>
          <a:p>
            <a:r>
              <a:rPr lang="zh-CN" altLang="en-US" dirty="0" smtClean="0"/>
              <a:t>华为智慧教育解决方案整体架构</a:t>
            </a:r>
            <a:endParaRPr lang="zh-CN" altLang="en-US" dirty="0"/>
          </a:p>
        </p:txBody>
      </p:sp>
      <p:sp>
        <p:nvSpPr>
          <p:cNvPr id="3" name="圆角矩形 2"/>
          <p:cNvSpPr/>
          <p:nvPr/>
        </p:nvSpPr>
        <p:spPr bwMode="auto">
          <a:xfrm>
            <a:off x="1550121" y="4185355"/>
            <a:ext cx="5697357" cy="558603"/>
          </a:xfrm>
          <a:prstGeom prst="roundRect">
            <a:avLst>
              <a:gd name="adj" fmla="val 9211"/>
            </a:avLst>
          </a:prstGeom>
          <a:solidFill>
            <a:schemeClr val="bg1">
              <a:alpha val="60000"/>
            </a:schemeClr>
          </a:solidFill>
          <a:ln w="19050">
            <a:solidFill>
              <a:srgbClr val="C00000"/>
            </a:solidFill>
            <a:headEnd type="oval"/>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4" name="圆角矩形 3"/>
          <p:cNvSpPr/>
          <p:nvPr/>
        </p:nvSpPr>
        <p:spPr bwMode="auto">
          <a:xfrm>
            <a:off x="1550121" y="3462754"/>
            <a:ext cx="5688879" cy="676482"/>
          </a:xfrm>
          <a:prstGeom prst="roundRect">
            <a:avLst>
              <a:gd name="adj" fmla="val 3785"/>
            </a:avLst>
          </a:prstGeom>
          <a:solidFill>
            <a:schemeClr val="bg1">
              <a:alpha val="60000"/>
            </a:schemeClr>
          </a:solidFill>
          <a:ln w="19050">
            <a:solidFill>
              <a:srgbClr val="C00000"/>
            </a:solidFill>
            <a:headEnd type="oval"/>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6" name="圆角矩形 5"/>
          <p:cNvSpPr/>
          <p:nvPr/>
        </p:nvSpPr>
        <p:spPr bwMode="auto">
          <a:xfrm>
            <a:off x="1549525" y="1935549"/>
            <a:ext cx="4589707" cy="555650"/>
          </a:xfrm>
          <a:prstGeom prst="roundRect">
            <a:avLst>
              <a:gd name="adj" fmla="val 5217"/>
            </a:avLst>
          </a:prstGeom>
          <a:solidFill>
            <a:schemeClr val="bg1">
              <a:alpha val="60000"/>
            </a:schemeClr>
          </a:solidFill>
          <a:ln w="19050">
            <a:solidFill>
              <a:srgbClr val="C00000"/>
            </a:solidFill>
            <a:headEnd type="oval"/>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11" name="圆角矩形 10"/>
          <p:cNvSpPr/>
          <p:nvPr/>
        </p:nvSpPr>
        <p:spPr bwMode="auto">
          <a:xfrm>
            <a:off x="5076824" y="3532007"/>
            <a:ext cx="2066925" cy="545044"/>
          </a:xfrm>
          <a:prstGeom prst="roundRect">
            <a:avLst>
              <a:gd name="adj" fmla="val 5769"/>
            </a:avLst>
          </a:prstGeom>
          <a:solidFill>
            <a:schemeClr val="bg1">
              <a:lumMod val="95000"/>
              <a:alpha val="60000"/>
            </a:schemeClr>
          </a:solidFill>
          <a:ln w="19050">
            <a:solidFill>
              <a:schemeClr val="accent6">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12" name="圆角矩形 11"/>
          <p:cNvSpPr/>
          <p:nvPr/>
        </p:nvSpPr>
        <p:spPr bwMode="auto">
          <a:xfrm>
            <a:off x="4936322" y="4295145"/>
            <a:ext cx="2215885" cy="389486"/>
          </a:xfrm>
          <a:prstGeom prst="roundRect">
            <a:avLst>
              <a:gd name="adj" fmla="val 11842"/>
            </a:avLst>
          </a:prstGeom>
          <a:solidFill>
            <a:schemeClr val="bg1">
              <a:lumMod val="95000"/>
              <a:alpha val="60000"/>
            </a:schemeClr>
          </a:solidFill>
          <a:ln w="19050">
            <a:solidFill>
              <a:schemeClr val="accent6">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grpSp>
        <p:nvGrpSpPr>
          <p:cNvPr id="2" name="组合 348"/>
          <p:cNvGrpSpPr/>
          <p:nvPr/>
        </p:nvGrpSpPr>
        <p:grpSpPr>
          <a:xfrm>
            <a:off x="3036992" y="3717108"/>
            <a:ext cx="379866" cy="221933"/>
            <a:chOff x="-1708150" y="3035300"/>
            <a:chExt cx="1457325" cy="904875"/>
          </a:xfrm>
          <a:solidFill>
            <a:srgbClr val="C00000"/>
          </a:solidFill>
        </p:grpSpPr>
        <p:sp>
          <p:nvSpPr>
            <p:cNvPr id="228" name="Freeform 10"/>
            <p:cNvSpPr/>
            <p:nvPr/>
          </p:nvSpPr>
          <p:spPr bwMode="auto">
            <a:xfrm>
              <a:off x="-1639888" y="3035300"/>
              <a:ext cx="1163638" cy="241300"/>
            </a:xfrm>
            <a:custGeom>
              <a:avLst/>
              <a:gdLst/>
              <a:ahLst/>
              <a:cxnLst>
                <a:cxn ang="0">
                  <a:pos x="21" y="2263"/>
                </a:cxn>
                <a:cxn ang="0">
                  <a:pos x="128" y="2298"/>
                </a:cxn>
                <a:cxn ang="0">
                  <a:pos x="245" y="2334"/>
                </a:cxn>
                <a:cxn ang="0">
                  <a:pos x="395" y="2378"/>
                </a:cxn>
                <a:cxn ang="0">
                  <a:pos x="575" y="2426"/>
                </a:cxn>
                <a:cxn ang="0">
                  <a:pos x="781" y="2477"/>
                </a:cxn>
                <a:cxn ang="0">
                  <a:pos x="1011" y="2530"/>
                </a:cxn>
                <a:cxn ang="0">
                  <a:pos x="1263" y="2581"/>
                </a:cxn>
                <a:cxn ang="0">
                  <a:pos x="1532" y="2629"/>
                </a:cxn>
                <a:cxn ang="0">
                  <a:pos x="1816" y="2670"/>
                </a:cxn>
                <a:cxn ang="0">
                  <a:pos x="2111" y="2704"/>
                </a:cxn>
                <a:cxn ang="0">
                  <a:pos x="2415" y="2727"/>
                </a:cxn>
                <a:cxn ang="0">
                  <a:pos x="2724" y="2737"/>
                </a:cxn>
                <a:cxn ang="0">
                  <a:pos x="3036" y="2732"/>
                </a:cxn>
                <a:cxn ang="0">
                  <a:pos x="3347" y="2710"/>
                </a:cxn>
                <a:cxn ang="0">
                  <a:pos x="3673" y="2669"/>
                </a:cxn>
                <a:cxn ang="0">
                  <a:pos x="4115" y="2602"/>
                </a:cxn>
                <a:cxn ang="0">
                  <a:pos x="4671" y="2512"/>
                </a:cxn>
                <a:cxn ang="0">
                  <a:pos x="5322" y="2404"/>
                </a:cxn>
                <a:cxn ang="0">
                  <a:pos x="6428" y="2216"/>
                </a:cxn>
                <a:cxn ang="0">
                  <a:pos x="8040" y="1936"/>
                </a:cxn>
                <a:cxn ang="0">
                  <a:pos x="9659" y="1651"/>
                </a:cxn>
                <a:cxn ang="0">
                  <a:pos x="11117" y="1392"/>
                </a:cxn>
                <a:cxn ang="0">
                  <a:pos x="12251" y="1188"/>
                </a:cxn>
                <a:cxn ang="0">
                  <a:pos x="12897" y="1071"/>
                </a:cxn>
                <a:cxn ang="0">
                  <a:pos x="12996" y="1040"/>
                </a:cxn>
                <a:cxn ang="0">
                  <a:pos x="13044" y="972"/>
                </a:cxn>
                <a:cxn ang="0">
                  <a:pos x="13086" y="903"/>
                </a:cxn>
                <a:cxn ang="0">
                  <a:pos x="13131" y="822"/>
                </a:cxn>
                <a:cxn ang="0">
                  <a:pos x="13161" y="756"/>
                </a:cxn>
                <a:cxn ang="0">
                  <a:pos x="13178" y="710"/>
                </a:cxn>
                <a:cxn ang="0">
                  <a:pos x="13192" y="664"/>
                </a:cxn>
                <a:cxn ang="0">
                  <a:pos x="13202" y="618"/>
                </a:cxn>
                <a:cxn ang="0">
                  <a:pos x="13207" y="574"/>
                </a:cxn>
                <a:cxn ang="0">
                  <a:pos x="13207" y="531"/>
                </a:cxn>
                <a:cxn ang="0">
                  <a:pos x="13200" y="489"/>
                </a:cxn>
                <a:cxn ang="0">
                  <a:pos x="13182" y="447"/>
                </a:cxn>
                <a:cxn ang="0">
                  <a:pos x="13157" y="404"/>
                </a:cxn>
                <a:cxn ang="0">
                  <a:pos x="13122" y="360"/>
                </a:cxn>
                <a:cxn ang="0">
                  <a:pos x="13083" y="316"/>
                </a:cxn>
                <a:cxn ang="0">
                  <a:pos x="13039" y="274"/>
                </a:cxn>
                <a:cxn ang="0">
                  <a:pos x="12966" y="212"/>
                </a:cxn>
                <a:cxn ang="0">
                  <a:pos x="12868" y="137"/>
                </a:cxn>
                <a:cxn ang="0">
                  <a:pos x="12776" y="74"/>
                </a:cxn>
                <a:cxn ang="0">
                  <a:pos x="12679" y="13"/>
                </a:cxn>
                <a:cxn ang="0">
                  <a:pos x="0" y="2256"/>
                </a:cxn>
              </a:cxnLst>
              <a:rect l="0" t="0" r="r" b="b"/>
              <a:pathLst>
                <a:path w="13208" h="2737">
                  <a:moveTo>
                    <a:pt x="0" y="2256"/>
                  </a:moveTo>
                  <a:lnTo>
                    <a:pt x="21" y="2263"/>
                  </a:lnTo>
                  <a:lnTo>
                    <a:pt x="83" y="2284"/>
                  </a:lnTo>
                  <a:lnTo>
                    <a:pt x="128" y="2298"/>
                  </a:lnTo>
                  <a:lnTo>
                    <a:pt x="182" y="2315"/>
                  </a:lnTo>
                  <a:lnTo>
                    <a:pt x="245" y="2334"/>
                  </a:lnTo>
                  <a:lnTo>
                    <a:pt x="316" y="2355"/>
                  </a:lnTo>
                  <a:lnTo>
                    <a:pt x="395" y="2378"/>
                  </a:lnTo>
                  <a:lnTo>
                    <a:pt x="482" y="2401"/>
                  </a:lnTo>
                  <a:lnTo>
                    <a:pt x="575" y="2426"/>
                  </a:lnTo>
                  <a:lnTo>
                    <a:pt x="675" y="2452"/>
                  </a:lnTo>
                  <a:lnTo>
                    <a:pt x="781" y="2477"/>
                  </a:lnTo>
                  <a:lnTo>
                    <a:pt x="894" y="2504"/>
                  </a:lnTo>
                  <a:lnTo>
                    <a:pt x="1011" y="2530"/>
                  </a:lnTo>
                  <a:lnTo>
                    <a:pt x="1135" y="2556"/>
                  </a:lnTo>
                  <a:lnTo>
                    <a:pt x="1263" y="2581"/>
                  </a:lnTo>
                  <a:lnTo>
                    <a:pt x="1396" y="2606"/>
                  </a:lnTo>
                  <a:lnTo>
                    <a:pt x="1532" y="2629"/>
                  </a:lnTo>
                  <a:lnTo>
                    <a:pt x="1672" y="2651"/>
                  </a:lnTo>
                  <a:lnTo>
                    <a:pt x="1816" y="2670"/>
                  </a:lnTo>
                  <a:lnTo>
                    <a:pt x="1961" y="2688"/>
                  </a:lnTo>
                  <a:lnTo>
                    <a:pt x="2111" y="2704"/>
                  </a:lnTo>
                  <a:lnTo>
                    <a:pt x="2262" y="2716"/>
                  </a:lnTo>
                  <a:lnTo>
                    <a:pt x="2415" y="2727"/>
                  </a:lnTo>
                  <a:lnTo>
                    <a:pt x="2569" y="2733"/>
                  </a:lnTo>
                  <a:lnTo>
                    <a:pt x="2724" y="2737"/>
                  </a:lnTo>
                  <a:lnTo>
                    <a:pt x="2880" y="2736"/>
                  </a:lnTo>
                  <a:lnTo>
                    <a:pt x="3036" y="2732"/>
                  </a:lnTo>
                  <a:lnTo>
                    <a:pt x="3191" y="2724"/>
                  </a:lnTo>
                  <a:lnTo>
                    <a:pt x="3347" y="2710"/>
                  </a:lnTo>
                  <a:lnTo>
                    <a:pt x="3501" y="2693"/>
                  </a:lnTo>
                  <a:lnTo>
                    <a:pt x="3673" y="2669"/>
                  </a:lnTo>
                  <a:lnTo>
                    <a:pt x="3878" y="2638"/>
                  </a:lnTo>
                  <a:lnTo>
                    <a:pt x="4115" y="2602"/>
                  </a:lnTo>
                  <a:lnTo>
                    <a:pt x="4380" y="2560"/>
                  </a:lnTo>
                  <a:lnTo>
                    <a:pt x="4671" y="2512"/>
                  </a:lnTo>
                  <a:lnTo>
                    <a:pt x="4986" y="2461"/>
                  </a:lnTo>
                  <a:lnTo>
                    <a:pt x="5322" y="2404"/>
                  </a:lnTo>
                  <a:lnTo>
                    <a:pt x="5676" y="2345"/>
                  </a:lnTo>
                  <a:lnTo>
                    <a:pt x="6428" y="2216"/>
                  </a:lnTo>
                  <a:lnTo>
                    <a:pt x="7223" y="2079"/>
                  </a:lnTo>
                  <a:lnTo>
                    <a:pt x="8040" y="1936"/>
                  </a:lnTo>
                  <a:lnTo>
                    <a:pt x="8859" y="1792"/>
                  </a:lnTo>
                  <a:lnTo>
                    <a:pt x="9659" y="1651"/>
                  </a:lnTo>
                  <a:lnTo>
                    <a:pt x="10418" y="1516"/>
                  </a:lnTo>
                  <a:lnTo>
                    <a:pt x="11117" y="1392"/>
                  </a:lnTo>
                  <a:lnTo>
                    <a:pt x="11734" y="1280"/>
                  </a:lnTo>
                  <a:lnTo>
                    <a:pt x="12251" y="1188"/>
                  </a:lnTo>
                  <a:lnTo>
                    <a:pt x="12645" y="1117"/>
                  </a:lnTo>
                  <a:lnTo>
                    <a:pt x="12897" y="1071"/>
                  </a:lnTo>
                  <a:lnTo>
                    <a:pt x="12986" y="1055"/>
                  </a:lnTo>
                  <a:lnTo>
                    <a:pt x="12996" y="1040"/>
                  </a:lnTo>
                  <a:lnTo>
                    <a:pt x="13025" y="1000"/>
                  </a:lnTo>
                  <a:lnTo>
                    <a:pt x="13044" y="972"/>
                  </a:lnTo>
                  <a:lnTo>
                    <a:pt x="13065" y="941"/>
                  </a:lnTo>
                  <a:lnTo>
                    <a:pt x="13086" y="903"/>
                  </a:lnTo>
                  <a:lnTo>
                    <a:pt x="13109" y="864"/>
                  </a:lnTo>
                  <a:lnTo>
                    <a:pt x="13131" y="822"/>
                  </a:lnTo>
                  <a:lnTo>
                    <a:pt x="13151" y="778"/>
                  </a:lnTo>
                  <a:lnTo>
                    <a:pt x="13161" y="756"/>
                  </a:lnTo>
                  <a:lnTo>
                    <a:pt x="13170" y="733"/>
                  </a:lnTo>
                  <a:lnTo>
                    <a:pt x="13178" y="710"/>
                  </a:lnTo>
                  <a:lnTo>
                    <a:pt x="13185" y="687"/>
                  </a:lnTo>
                  <a:lnTo>
                    <a:pt x="13192" y="664"/>
                  </a:lnTo>
                  <a:lnTo>
                    <a:pt x="13198" y="641"/>
                  </a:lnTo>
                  <a:lnTo>
                    <a:pt x="13202" y="618"/>
                  </a:lnTo>
                  <a:lnTo>
                    <a:pt x="13205" y="595"/>
                  </a:lnTo>
                  <a:lnTo>
                    <a:pt x="13207" y="574"/>
                  </a:lnTo>
                  <a:lnTo>
                    <a:pt x="13208" y="552"/>
                  </a:lnTo>
                  <a:lnTo>
                    <a:pt x="13207" y="531"/>
                  </a:lnTo>
                  <a:lnTo>
                    <a:pt x="13205" y="509"/>
                  </a:lnTo>
                  <a:lnTo>
                    <a:pt x="13200" y="489"/>
                  </a:lnTo>
                  <a:lnTo>
                    <a:pt x="13192" y="468"/>
                  </a:lnTo>
                  <a:lnTo>
                    <a:pt x="13182" y="447"/>
                  </a:lnTo>
                  <a:lnTo>
                    <a:pt x="13170" y="425"/>
                  </a:lnTo>
                  <a:lnTo>
                    <a:pt x="13157" y="404"/>
                  </a:lnTo>
                  <a:lnTo>
                    <a:pt x="13140" y="382"/>
                  </a:lnTo>
                  <a:lnTo>
                    <a:pt x="13122" y="360"/>
                  </a:lnTo>
                  <a:lnTo>
                    <a:pt x="13104" y="338"/>
                  </a:lnTo>
                  <a:lnTo>
                    <a:pt x="13083" y="316"/>
                  </a:lnTo>
                  <a:lnTo>
                    <a:pt x="13061" y="295"/>
                  </a:lnTo>
                  <a:lnTo>
                    <a:pt x="13039" y="274"/>
                  </a:lnTo>
                  <a:lnTo>
                    <a:pt x="13015" y="252"/>
                  </a:lnTo>
                  <a:lnTo>
                    <a:pt x="12966" y="212"/>
                  </a:lnTo>
                  <a:lnTo>
                    <a:pt x="12917" y="173"/>
                  </a:lnTo>
                  <a:lnTo>
                    <a:pt x="12868" y="137"/>
                  </a:lnTo>
                  <a:lnTo>
                    <a:pt x="12821" y="104"/>
                  </a:lnTo>
                  <a:lnTo>
                    <a:pt x="12776" y="74"/>
                  </a:lnTo>
                  <a:lnTo>
                    <a:pt x="12737" y="49"/>
                  </a:lnTo>
                  <a:lnTo>
                    <a:pt x="12679" y="13"/>
                  </a:lnTo>
                  <a:lnTo>
                    <a:pt x="12658" y="0"/>
                  </a:lnTo>
                  <a:lnTo>
                    <a:pt x="0" y="22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29" name="Freeform 11"/>
            <p:cNvSpPr/>
            <p:nvPr/>
          </p:nvSpPr>
          <p:spPr bwMode="auto">
            <a:xfrm>
              <a:off x="-1357313" y="3157538"/>
              <a:ext cx="842963" cy="327025"/>
            </a:xfrm>
            <a:custGeom>
              <a:avLst/>
              <a:gdLst/>
              <a:ahLst/>
              <a:cxnLst>
                <a:cxn ang="0">
                  <a:pos x="9557" y="0"/>
                </a:cxn>
                <a:cxn ang="0">
                  <a:pos x="9514" y="696"/>
                </a:cxn>
                <a:cxn ang="0">
                  <a:pos x="9463" y="726"/>
                </a:cxn>
                <a:cxn ang="0">
                  <a:pos x="9370" y="783"/>
                </a:cxn>
                <a:cxn ang="0">
                  <a:pos x="9243" y="868"/>
                </a:cxn>
                <a:cxn ang="0">
                  <a:pos x="9089" y="977"/>
                </a:cxn>
                <a:cxn ang="0">
                  <a:pos x="8962" y="1074"/>
                </a:cxn>
                <a:cxn ang="0">
                  <a:pos x="8872" y="1146"/>
                </a:cxn>
                <a:cxn ang="0">
                  <a:pos x="8782" y="1222"/>
                </a:cxn>
                <a:cxn ang="0">
                  <a:pos x="8690" y="1305"/>
                </a:cxn>
                <a:cxn ang="0">
                  <a:pos x="8598" y="1391"/>
                </a:cxn>
                <a:cxn ang="0">
                  <a:pos x="8507" y="1482"/>
                </a:cxn>
                <a:cxn ang="0">
                  <a:pos x="8419" y="1577"/>
                </a:cxn>
                <a:cxn ang="0">
                  <a:pos x="8342" y="1668"/>
                </a:cxn>
                <a:cxn ang="0">
                  <a:pos x="8272" y="1757"/>
                </a:cxn>
                <a:cxn ang="0">
                  <a:pos x="8215" y="1840"/>
                </a:cxn>
                <a:cxn ang="0">
                  <a:pos x="8164" y="1920"/>
                </a:cxn>
                <a:cxn ang="0">
                  <a:pos x="8122" y="1994"/>
                </a:cxn>
                <a:cxn ang="0">
                  <a:pos x="8088" y="2063"/>
                </a:cxn>
                <a:cxn ang="0">
                  <a:pos x="8060" y="2127"/>
                </a:cxn>
                <a:cxn ang="0">
                  <a:pos x="8037" y="2185"/>
                </a:cxn>
                <a:cxn ang="0">
                  <a:pos x="8019" y="2237"/>
                </a:cxn>
                <a:cxn ang="0">
                  <a:pos x="8003" y="2302"/>
                </a:cxn>
                <a:cxn ang="0">
                  <a:pos x="7992" y="2366"/>
                </a:cxn>
                <a:cxn ang="0">
                  <a:pos x="7988" y="2398"/>
                </a:cxn>
                <a:cxn ang="0">
                  <a:pos x="182" y="3712"/>
                </a:cxn>
                <a:cxn ang="0">
                  <a:pos x="191" y="3678"/>
                </a:cxn>
                <a:cxn ang="0">
                  <a:pos x="215" y="3585"/>
                </a:cxn>
                <a:cxn ang="0">
                  <a:pos x="248" y="3445"/>
                </a:cxn>
                <a:cxn ang="0">
                  <a:pos x="283" y="3271"/>
                </a:cxn>
                <a:cxn ang="0">
                  <a:pos x="299" y="3174"/>
                </a:cxn>
                <a:cxn ang="0">
                  <a:pos x="314" y="3074"/>
                </a:cxn>
                <a:cxn ang="0">
                  <a:pos x="326" y="2971"/>
                </a:cxn>
                <a:cxn ang="0">
                  <a:pos x="336" y="2867"/>
                </a:cxn>
                <a:cxn ang="0">
                  <a:pos x="342" y="2764"/>
                </a:cxn>
                <a:cxn ang="0">
                  <a:pos x="343" y="2663"/>
                </a:cxn>
                <a:cxn ang="0">
                  <a:pos x="339" y="2566"/>
                </a:cxn>
                <a:cxn ang="0">
                  <a:pos x="329" y="2475"/>
                </a:cxn>
                <a:cxn ang="0">
                  <a:pos x="312" y="2388"/>
                </a:cxn>
                <a:cxn ang="0">
                  <a:pos x="293" y="2306"/>
                </a:cxn>
                <a:cxn ang="0">
                  <a:pos x="271" y="2229"/>
                </a:cxn>
                <a:cxn ang="0">
                  <a:pos x="246" y="2155"/>
                </a:cxn>
                <a:cxn ang="0">
                  <a:pos x="219" y="2088"/>
                </a:cxn>
                <a:cxn ang="0">
                  <a:pos x="192" y="2026"/>
                </a:cxn>
                <a:cxn ang="0">
                  <a:pos x="164" y="1968"/>
                </a:cxn>
                <a:cxn ang="0">
                  <a:pos x="136" y="1915"/>
                </a:cxn>
                <a:cxn ang="0">
                  <a:pos x="85" y="1828"/>
                </a:cxn>
                <a:cxn ang="0">
                  <a:pos x="40" y="1764"/>
                </a:cxn>
                <a:cxn ang="0">
                  <a:pos x="11" y="1724"/>
                </a:cxn>
                <a:cxn ang="0">
                  <a:pos x="0" y="1710"/>
                </a:cxn>
              </a:cxnLst>
              <a:rect l="0" t="0" r="r" b="b"/>
              <a:pathLst>
                <a:path w="9557" h="3712">
                  <a:moveTo>
                    <a:pt x="0" y="1710"/>
                  </a:moveTo>
                  <a:lnTo>
                    <a:pt x="9557" y="0"/>
                  </a:lnTo>
                  <a:lnTo>
                    <a:pt x="9520" y="692"/>
                  </a:lnTo>
                  <a:lnTo>
                    <a:pt x="9514" y="696"/>
                  </a:lnTo>
                  <a:lnTo>
                    <a:pt x="9494" y="707"/>
                  </a:lnTo>
                  <a:lnTo>
                    <a:pt x="9463" y="726"/>
                  </a:lnTo>
                  <a:lnTo>
                    <a:pt x="9422" y="751"/>
                  </a:lnTo>
                  <a:lnTo>
                    <a:pt x="9370" y="783"/>
                  </a:lnTo>
                  <a:lnTo>
                    <a:pt x="9310" y="822"/>
                  </a:lnTo>
                  <a:lnTo>
                    <a:pt x="9243" y="868"/>
                  </a:lnTo>
                  <a:lnTo>
                    <a:pt x="9169" y="919"/>
                  </a:lnTo>
                  <a:lnTo>
                    <a:pt x="9089" y="977"/>
                  </a:lnTo>
                  <a:lnTo>
                    <a:pt x="9006" y="1041"/>
                  </a:lnTo>
                  <a:lnTo>
                    <a:pt x="8962" y="1074"/>
                  </a:lnTo>
                  <a:lnTo>
                    <a:pt x="8918" y="1109"/>
                  </a:lnTo>
                  <a:lnTo>
                    <a:pt x="8872" y="1146"/>
                  </a:lnTo>
                  <a:lnTo>
                    <a:pt x="8828" y="1183"/>
                  </a:lnTo>
                  <a:lnTo>
                    <a:pt x="8782" y="1222"/>
                  </a:lnTo>
                  <a:lnTo>
                    <a:pt x="8736" y="1262"/>
                  </a:lnTo>
                  <a:lnTo>
                    <a:pt x="8690" y="1305"/>
                  </a:lnTo>
                  <a:lnTo>
                    <a:pt x="8644" y="1347"/>
                  </a:lnTo>
                  <a:lnTo>
                    <a:pt x="8598" y="1391"/>
                  </a:lnTo>
                  <a:lnTo>
                    <a:pt x="8552" y="1435"/>
                  </a:lnTo>
                  <a:lnTo>
                    <a:pt x="8507" y="1482"/>
                  </a:lnTo>
                  <a:lnTo>
                    <a:pt x="8462" y="1529"/>
                  </a:lnTo>
                  <a:lnTo>
                    <a:pt x="8419" y="1577"/>
                  </a:lnTo>
                  <a:lnTo>
                    <a:pt x="8379" y="1623"/>
                  </a:lnTo>
                  <a:lnTo>
                    <a:pt x="8342" y="1668"/>
                  </a:lnTo>
                  <a:lnTo>
                    <a:pt x="8305" y="1712"/>
                  </a:lnTo>
                  <a:lnTo>
                    <a:pt x="8272" y="1757"/>
                  </a:lnTo>
                  <a:lnTo>
                    <a:pt x="8242" y="1799"/>
                  </a:lnTo>
                  <a:lnTo>
                    <a:pt x="8215" y="1840"/>
                  </a:lnTo>
                  <a:lnTo>
                    <a:pt x="8188" y="1880"/>
                  </a:lnTo>
                  <a:lnTo>
                    <a:pt x="8164" y="1920"/>
                  </a:lnTo>
                  <a:lnTo>
                    <a:pt x="8142" y="1958"/>
                  </a:lnTo>
                  <a:lnTo>
                    <a:pt x="8122" y="1994"/>
                  </a:lnTo>
                  <a:lnTo>
                    <a:pt x="8104" y="2029"/>
                  </a:lnTo>
                  <a:lnTo>
                    <a:pt x="8088" y="2063"/>
                  </a:lnTo>
                  <a:lnTo>
                    <a:pt x="8072" y="2096"/>
                  </a:lnTo>
                  <a:lnTo>
                    <a:pt x="8060" y="2127"/>
                  </a:lnTo>
                  <a:lnTo>
                    <a:pt x="8047" y="2156"/>
                  </a:lnTo>
                  <a:lnTo>
                    <a:pt x="8037" y="2185"/>
                  </a:lnTo>
                  <a:lnTo>
                    <a:pt x="8028" y="2211"/>
                  </a:lnTo>
                  <a:lnTo>
                    <a:pt x="8019" y="2237"/>
                  </a:lnTo>
                  <a:lnTo>
                    <a:pt x="8013" y="2259"/>
                  </a:lnTo>
                  <a:lnTo>
                    <a:pt x="8003" y="2302"/>
                  </a:lnTo>
                  <a:lnTo>
                    <a:pt x="7996" y="2337"/>
                  </a:lnTo>
                  <a:lnTo>
                    <a:pt x="7992" y="2366"/>
                  </a:lnTo>
                  <a:lnTo>
                    <a:pt x="7989" y="2385"/>
                  </a:lnTo>
                  <a:lnTo>
                    <a:pt x="7988" y="2398"/>
                  </a:lnTo>
                  <a:lnTo>
                    <a:pt x="7988" y="2402"/>
                  </a:lnTo>
                  <a:lnTo>
                    <a:pt x="182" y="3712"/>
                  </a:lnTo>
                  <a:lnTo>
                    <a:pt x="185" y="3703"/>
                  </a:lnTo>
                  <a:lnTo>
                    <a:pt x="191" y="3678"/>
                  </a:lnTo>
                  <a:lnTo>
                    <a:pt x="201" y="3638"/>
                  </a:lnTo>
                  <a:lnTo>
                    <a:pt x="215" y="3585"/>
                  </a:lnTo>
                  <a:lnTo>
                    <a:pt x="230" y="3520"/>
                  </a:lnTo>
                  <a:lnTo>
                    <a:pt x="248" y="3445"/>
                  </a:lnTo>
                  <a:lnTo>
                    <a:pt x="264" y="3362"/>
                  </a:lnTo>
                  <a:lnTo>
                    <a:pt x="283" y="3271"/>
                  </a:lnTo>
                  <a:lnTo>
                    <a:pt x="290" y="3224"/>
                  </a:lnTo>
                  <a:lnTo>
                    <a:pt x="299" y="3174"/>
                  </a:lnTo>
                  <a:lnTo>
                    <a:pt x="307" y="3125"/>
                  </a:lnTo>
                  <a:lnTo>
                    <a:pt x="314" y="3074"/>
                  </a:lnTo>
                  <a:lnTo>
                    <a:pt x="320" y="3023"/>
                  </a:lnTo>
                  <a:lnTo>
                    <a:pt x="326" y="2971"/>
                  </a:lnTo>
                  <a:lnTo>
                    <a:pt x="332" y="2920"/>
                  </a:lnTo>
                  <a:lnTo>
                    <a:pt x="336" y="2867"/>
                  </a:lnTo>
                  <a:lnTo>
                    <a:pt x="339" y="2816"/>
                  </a:lnTo>
                  <a:lnTo>
                    <a:pt x="342" y="2764"/>
                  </a:lnTo>
                  <a:lnTo>
                    <a:pt x="343" y="2714"/>
                  </a:lnTo>
                  <a:lnTo>
                    <a:pt x="343" y="2663"/>
                  </a:lnTo>
                  <a:lnTo>
                    <a:pt x="341" y="2615"/>
                  </a:lnTo>
                  <a:lnTo>
                    <a:pt x="339" y="2566"/>
                  </a:lnTo>
                  <a:lnTo>
                    <a:pt x="335" y="2520"/>
                  </a:lnTo>
                  <a:lnTo>
                    <a:pt x="329" y="2475"/>
                  </a:lnTo>
                  <a:lnTo>
                    <a:pt x="320" y="2432"/>
                  </a:lnTo>
                  <a:lnTo>
                    <a:pt x="312" y="2388"/>
                  </a:lnTo>
                  <a:lnTo>
                    <a:pt x="303" y="2347"/>
                  </a:lnTo>
                  <a:lnTo>
                    <a:pt x="293" y="2306"/>
                  </a:lnTo>
                  <a:lnTo>
                    <a:pt x="282" y="2267"/>
                  </a:lnTo>
                  <a:lnTo>
                    <a:pt x="271" y="2229"/>
                  </a:lnTo>
                  <a:lnTo>
                    <a:pt x="258" y="2191"/>
                  </a:lnTo>
                  <a:lnTo>
                    <a:pt x="246" y="2155"/>
                  </a:lnTo>
                  <a:lnTo>
                    <a:pt x="232" y="2121"/>
                  </a:lnTo>
                  <a:lnTo>
                    <a:pt x="219" y="2088"/>
                  </a:lnTo>
                  <a:lnTo>
                    <a:pt x="206" y="2057"/>
                  </a:lnTo>
                  <a:lnTo>
                    <a:pt x="192" y="2026"/>
                  </a:lnTo>
                  <a:lnTo>
                    <a:pt x="178" y="1996"/>
                  </a:lnTo>
                  <a:lnTo>
                    <a:pt x="164" y="1968"/>
                  </a:lnTo>
                  <a:lnTo>
                    <a:pt x="150" y="1941"/>
                  </a:lnTo>
                  <a:lnTo>
                    <a:pt x="136" y="1915"/>
                  </a:lnTo>
                  <a:lnTo>
                    <a:pt x="110" y="1869"/>
                  </a:lnTo>
                  <a:lnTo>
                    <a:pt x="85" y="1828"/>
                  </a:lnTo>
                  <a:lnTo>
                    <a:pt x="61" y="1793"/>
                  </a:lnTo>
                  <a:lnTo>
                    <a:pt x="40" y="1764"/>
                  </a:lnTo>
                  <a:lnTo>
                    <a:pt x="24" y="1741"/>
                  </a:lnTo>
                  <a:lnTo>
                    <a:pt x="11" y="1724"/>
                  </a:lnTo>
                  <a:lnTo>
                    <a:pt x="3" y="1715"/>
                  </a:lnTo>
                  <a:lnTo>
                    <a:pt x="0" y="17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0" name="Freeform 12"/>
            <p:cNvSpPr/>
            <p:nvPr/>
          </p:nvSpPr>
          <p:spPr bwMode="auto">
            <a:xfrm>
              <a:off x="-1528763" y="3314700"/>
              <a:ext cx="158750" cy="184150"/>
            </a:xfrm>
            <a:custGeom>
              <a:avLst/>
              <a:gdLst/>
              <a:ahLst/>
              <a:cxnLst>
                <a:cxn ang="0">
                  <a:pos x="911" y="80"/>
                </a:cxn>
                <a:cxn ang="0">
                  <a:pos x="904" y="185"/>
                </a:cxn>
                <a:cxn ang="0">
                  <a:pos x="904" y="342"/>
                </a:cxn>
                <a:cxn ang="0">
                  <a:pos x="912" y="454"/>
                </a:cxn>
                <a:cxn ang="0">
                  <a:pos x="926" y="575"/>
                </a:cxn>
                <a:cxn ang="0">
                  <a:pos x="950" y="698"/>
                </a:cxn>
                <a:cxn ang="0">
                  <a:pos x="986" y="817"/>
                </a:cxn>
                <a:cxn ang="0">
                  <a:pos x="1038" y="929"/>
                </a:cxn>
                <a:cxn ang="0">
                  <a:pos x="1104" y="1027"/>
                </a:cxn>
                <a:cxn ang="0">
                  <a:pos x="1185" y="1105"/>
                </a:cxn>
                <a:cxn ang="0">
                  <a:pos x="1270" y="1169"/>
                </a:cxn>
                <a:cxn ang="0">
                  <a:pos x="1356" y="1217"/>
                </a:cxn>
                <a:cxn ang="0">
                  <a:pos x="1439" y="1253"/>
                </a:cxn>
                <a:cxn ang="0">
                  <a:pos x="1518" y="1279"/>
                </a:cxn>
                <a:cxn ang="0">
                  <a:pos x="1591" y="1295"/>
                </a:cxn>
                <a:cxn ang="0">
                  <a:pos x="1656" y="1306"/>
                </a:cxn>
                <a:cxn ang="0">
                  <a:pos x="1771" y="1310"/>
                </a:cxn>
                <a:cxn ang="0">
                  <a:pos x="1791" y="1347"/>
                </a:cxn>
                <a:cxn ang="0">
                  <a:pos x="1794" y="1476"/>
                </a:cxn>
                <a:cxn ang="0">
                  <a:pos x="1786" y="1580"/>
                </a:cxn>
                <a:cxn ang="0">
                  <a:pos x="1769" y="1694"/>
                </a:cxn>
                <a:cxn ang="0">
                  <a:pos x="1735" y="1808"/>
                </a:cxn>
                <a:cxn ang="0">
                  <a:pos x="1681" y="1914"/>
                </a:cxn>
                <a:cxn ang="0">
                  <a:pos x="1603" y="2000"/>
                </a:cxn>
                <a:cxn ang="0">
                  <a:pos x="1494" y="2060"/>
                </a:cxn>
                <a:cxn ang="0">
                  <a:pos x="1354" y="2082"/>
                </a:cxn>
                <a:cxn ang="0">
                  <a:pos x="1179" y="2062"/>
                </a:cxn>
                <a:cxn ang="0">
                  <a:pos x="1013" y="2017"/>
                </a:cxn>
                <a:cxn ang="0">
                  <a:pos x="867" y="1954"/>
                </a:cxn>
                <a:cxn ang="0">
                  <a:pos x="740" y="1875"/>
                </a:cxn>
                <a:cxn ang="0">
                  <a:pos x="629" y="1785"/>
                </a:cxn>
                <a:cxn ang="0">
                  <a:pos x="533" y="1682"/>
                </a:cxn>
                <a:cxn ang="0">
                  <a:pos x="449" y="1570"/>
                </a:cxn>
                <a:cxn ang="0">
                  <a:pos x="376" y="1451"/>
                </a:cxn>
                <a:cxn ang="0">
                  <a:pos x="311" y="1325"/>
                </a:cxn>
                <a:cxn ang="0">
                  <a:pos x="253" y="1195"/>
                </a:cxn>
                <a:cxn ang="0">
                  <a:pos x="165" y="974"/>
                </a:cxn>
                <a:cxn ang="0">
                  <a:pos x="122" y="839"/>
                </a:cxn>
                <a:cxn ang="0">
                  <a:pos x="87" y="704"/>
                </a:cxn>
                <a:cxn ang="0">
                  <a:pos x="59" y="572"/>
                </a:cxn>
                <a:cxn ang="0">
                  <a:pos x="32" y="407"/>
                </a:cxn>
                <a:cxn ang="0">
                  <a:pos x="9" y="197"/>
                </a:cxn>
                <a:cxn ang="0">
                  <a:pos x="1" y="53"/>
                </a:cxn>
                <a:cxn ang="0">
                  <a:pos x="0" y="0"/>
                </a:cxn>
              </a:cxnLst>
              <a:rect l="0" t="0" r="r" b="b"/>
              <a:pathLst>
                <a:path w="1794" h="2082">
                  <a:moveTo>
                    <a:pt x="0" y="0"/>
                  </a:moveTo>
                  <a:lnTo>
                    <a:pt x="912" y="72"/>
                  </a:lnTo>
                  <a:lnTo>
                    <a:pt x="911" y="80"/>
                  </a:lnTo>
                  <a:lnTo>
                    <a:pt x="909" y="103"/>
                  </a:lnTo>
                  <a:lnTo>
                    <a:pt x="907" y="138"/>
                  </a:lnTo>
                  <a:lnTo>
                    <a:pt x="904" y="185"/>
                  </a:lnTo>
                  <a:lnTo>
                    <a:pt x="903" y="242"/>
                  </a:lnTo>
                  <a:lnTo>
                    <a:pt x="903" y="307"/>
                  </a:lnTo>
                  <a:lnTo>
                    <a:pt x="904" y="342"/>
                  </a:lnTo>
                  <a:lnTo>
                    <a:pt x="907" y="378"/>
                  </a:lnTo>
                  <a:lnTo>
                    <a:pt x="909" y="416"/>
                  </a:lnTo>
                  <a:lnTo>
                    <a:pt x="912" y="454"/>
                  </a:lnTo>
                  <a:lnTo>
                    <a:pt x="916" y="494"/>
                  </a:lnTo>
                  <a:lnTo>
                    <a:pt x="920" y="534"/>
                  </a:lnTo>
                  <a:lnTo>
                    <a:pt x="926" y="575"/>
                  </a:lnTo>
                  <a:lnTo>
                    <a:pt x="932" y="616"/>
                  </a:lnTo>
                  <a:lnTo>
                    <a:pt x="941" y="657"/>
                  </a:lnTo>
                  <a:lnTo>
                    <a:pt x="950" y="698"/>
                  </a:lnTo>
                  <a:lnTo>
                    <a:pt x="960" y="738"/>
                  </a:lnTo>
                  <a:lnTo>
                    <a:pt x="973" y="778"/>
                  </a:lnTo>
                  <a:lnTo>
                    <a:pt x="986" y="817"/>
                  </a:lnTo>
                  <a:lnTo>
                    <a:pt x="1002" y="856"/>
                  </a:lnTo>
                  <a:lnTo>
                    <a:pt x="1018" y="893"/>
                  </a:lnTo>
                  <a:lnTo>
                    <a:pt x="1038" y="929"/>
                  </a:lnTo>
                  <a:lnTo>
                    <a:pt x="1057" y="963"/>
                  </a:lnTo>
                  <a:lnTo>
                    <a:pt x="1080" y="996"/>
                  </a:lnTo>
                  <a:lnTo>
                    <a:pt x="1104" y="1027"/>
                  </a:lnTo>
                  <a:lnTo>
                    <a:pt x="1131" y="1054"/>
                  </a:lnTo>
                  <a:lnTo>
                    <a:pt x="1157" y="1081"/>
                  </a:lnTo>
                  <a:lnTo>
                    <a:pt x="1185" y="1105"/>
                  </a:lnTo>
                  <a:lnTo>
                    <a:pt x="1214" y="1129"/>
                  </a:lnTo>
                  <a:lnTo>
                    <a:pt x="1242" y="1149"/>
                  </a:lnTo>
                  <a:lnTo>
                    <a:pt x="1270" y="1169"/>
                  </a:lnTo>
                  <a:lnTo>
                    <a:pt x="1299" y="1186"/>
                  </a:lnTo>
                  <a:lnTo>
                    <a:pt x="1328" y="1203"/>
                  </a:lnTo>
                  <a:lnTo>
                    <a:pt x="1356" y="1217"/>
                  </a:lnTo>
                  <a:lnTo>
                    <a:pt x="1384" y="1231"/>
                  </a:lnTo>
                  <a:lnTo>
                    <a:pt x="1412" y="1243"/>
                  </a:lnTo>
                  <a:lnTo>
                    <a:pt x="1439" y="1253"/>
                  </a:lnTo>
                  <a:lnTo>
                    <a:pt x="1466" y="1264"/>
                  </a:lnTo>
                  <a:lnTo>
                    <a:pt x="1492" y="1272"/>
                  </a:lnTo>
                  <a:lnTo>
                    <a:pt x="1518" y="1279"/>
                  </a:lnTo>
                  <a:lnTo>
                    <a:pt x="1544" y="1285"/>
                  </a:lnTo>
                  <a:lnTo>
                    <a:pt x="1569" y="1291"/>
                  </a:lnTo>
                  <a:lnTo>
                    <a:pt x="1591" y="1295"/>
                  </a:lnTo>
                  <a:lnTo>
                    <a:pt x="1614" y="1300"/>
                  </a:lnTo>
                  <a:lnTo>
                    <a:pt x="1636" y="1303"/>
                  </a:lnTo>
                  <a:lnTo>
                    <a:pt x="1656" y="1306"/>
                  </a:lnTo>
                  <a:lnTo>
                    <a:pt x="1693" y="1309"/>
                  </a:lnTo>
                  <a:lnTo>
                    <a:pt x="1726" y="1310"/>
                  </a:lnTo>
                  <a:lnTo>
                    <a:pt x="1771" y="1310"/>
                  </a:lnTo>
                  <a:lnTo>
                    <a:pt x="1787" y="1309"/>
                  </a:lnTo>
                  <a:lnTo>
                    <a:pt x="1789" y="1319"/>
                  </a:lnTo>
                  <a:lnTo>
                    <a:pt x="1791" y="1347"/>
                  </a:lnTo>
                  <a:lnTo>
                    <a:pt x="1793" y="1389"/>
                  </a:lnTo>
                  <a:lnTo>
                    <a:pt x="1794" y="1444"/>
                  </a:lnTo>
                  <a:lnTo>
                    <a:pt x="1794" y="1476"/>
                  </a:lnTo>
                  <a:lnTo>
                    <a:pt x="1793" y="1509"/>
                  </a:lnTo>
                  <a:lnTo>
                    <a:pt x="1790" y="1544"/>
                  </a:lnTo>
                  <a:lnTo>
                    <a:pt x="1786" y="1580"/>
                  </a:lnTo>
                  <a:lnTo>
                    <a:pt x="1782" y="1617"/>
                  </a:lnTo>
                  <a:lnTo>
                    <a:pt x="1776" y="1655"/>
                  </a:lnTo>
                  <a:lnTo>
                    <a:pt x="1769" y="1694"/>
                  </a:lnTo>
                  <a:lnTo>
                    <a:pt x="1760" y="1732"/>
                  </a:lnTo>
                  <a:lnTo>
                    <a:pt x="1748" y="1770"/>
                  </a:lnTo>
                  <a:lnTo>
                    <a:pt x="1735" y="1808"/>
                  </a:lnTo>
                  <a:lnTo>
                    <a:pt x="1719" y="1845"/>
                  </a:lnTo>
                  <a:lnTo>
                    <a:pt x="1701" y="1880"/>
                  </a:lnTo>
                  <a:lnTo>
                    <a:pt x="1681" y="1914"/>
                  </a:lnTo>
                  <a:lnTo>
                    <a:pt x="1657" y="1944"/>
                  </a:lnTo>
                  <a:lnTo>
                    <a:pt x="1632" y="1973"/>
                  </a:lnTo>
                  <a:lnTo>
                    <a:pt x="1603" y="2000"/>
                  </a:lnTo>
                  <a:lnTo>
                    <a:pt x="1570" y="2024"/>
                  </a:lnTo>
                  <a:lnTo>
                    <a:pt x="1534" y="2043"/>
                  </a:lnTo>
                  <a:lnTo>
                    <a:pt x="1494" y="2060"/>
                  </a:lnTo>
                  <a:lnTo>
                    <a:pt x="1452" y="2072"/>
                  </a:lnTo>
                  <a:lnTo>
                    <a:pt x="1404" y="2079"/>
                  </a:lnTo>
                  <a:lnTo>
                    <a:pt x="1354" y="2082"/>
                  </a:lnTo>
                  <a:lnTo>
                    <a:pt x="1299" y="2080"/>
                  </a:lnTo>
                  <a:lnTo>
                    <a:pt x="1240" y="2073"/>
                  </a:lnTo>
                  <a:lnTo>
                    <a:pt x="1179" y="2062"/>
                  </a:lnTo>
                  <a:lnTo>
                    <a:pt x="1121" y="2048"/>
                  </a:lnTo>
                  <a:lnTo>
                    <a:pt x="1067" y="2033"/>
                  </a:lnTo>
                  <a:lnTo>
                    <a:pt x="1013" y="2017"/>
                  </a:lnTo>
                  <a:lnTo>
                    <a:pt x="962" y="1997"/>
                  </a:lnTo>
                  <a:lnTo>
                    <a:pt x="914" y="1976"/>
                  </a:lnTo>
                  <a:lnTo>
                    <a:pt x="867" y="1954"/>
                  </a:lnTo>
                  <a:lnTo>
                    <a:pt x="823" y="1929"/>
                  </a:lnTo>
                  <a:lnTo>
                    <a:pt x="781" y="1903"/>
                  </a:lnTo>
                  <a:lnTo>
                    <a:pt x="740" y="1875"/>
                  </a:lnTo>
                  <a:lnTo>
                    <a:pt x="701" y="1847"/>
                  </a:lnTo>
                  <a:lnTo>
                    <a:pt x="665" y="1817"/>
                  </a:lnTo>
                  <a:lnTo>
                    <a:pt x="629" y="1785"/>
                  </a:lnTo>
                  <a:lnTo>
                    <a:pt x="596" y="1752"/>
                  </a:lnTo>
                  <a:lnTo>
                    <a:pt x="564" y="1718"/>
                  </a:lnTo>
                  <a:lnTo>
                    <a:pt x="533" y="1682"/>
                  </a:lnTo>
                  <a:lnTo>
                    <a:pt x="504" y="1646"/>
                  </a:lnTo>
                  <a:lnTo>
                    <a:pt x="476" y="1609"/>
                  </a:lnTo>
                  <a:lnTo>
                    <a:pt x="449" y="1570"/>
                  </a:lnTo>
                  <a:lnTo>
                    <a:pt x="423" y="1531"/>
                  </a:lnTo>
                  <a:lnTo>
                    <a:pt x="399" y="1491"/>
                  </a:lnTo>
                  <a:lnTo>
                    <a:pt x="376" y="1451"/>
                  </a:lnTo>
                  <a:lnTo>
                    <a:pt x="353" y="1410"/>
                  </a:lnTo>
                  <a:lnTo>
                    <a:pt x="332" y="1368"/>
                  </a:lnTo>
                  <a:lnTo>
                    <a:pt x="311" y="1325"/>
                  </a:lnTo>
                  <a:lnTo>
                    <a:pt x="291" y="1282"/>
                  </a:lnTo>
                  <a:lnTo>
                    <a:pt x="271" y="1239"/>
                  </a:lnTo>
                  <a:lnTo>
                    <a:pt x="253" y="1195"/>
                  </a:lnTo>
                  <a:lnTo>
                    <a:pt x="217" y="1107"/>
                  </a:lnTo>
                  <a:lnTo>
                    <a:pt x="183" y="1018"/>
                  </a:lnTo>
                  <a:lnTo>
                    <a:pt x="165" y="974"/>
                  </a:lnTo>
                  <a:lnTo>
                    <a:pt x="150" y="929"/>
                  </a:lnTo>
                  <a:lnTo>
                    <a:pt x="135" y="884"/>
                  </a:lnTo>
                  <a:lnTo>
                    <a:pt x="122" y="839"/>
                  </a:lnTo>
                  <a:lnTo>
                    <a:pt x="109" y="794"/>
                  </a:lnTo>
                  <a:lnTo>
                    <a:pt x="97" y="748"/>
                  </a:lnTo>
                  <a:lnTo>
                    <a:pt x="87" y="704"/>
                  </a:lnTo>
                  <a:lnTo>
                    <a:pt x="76" y="660"/>
                  </a:lnTo>
                  <a:lnTo>
                    <a:pt x="67" y="616"/>
                  </a:lnTo>
                  <a:lnTo>
                    <a:pt x="59" y="572"/>
                  </a:lnTo>
                  <a:lnTo>
                    <a:pt x="50" y="530"/>
                  </a:lnTo>
                  <a:lnTo>
                    <a:pt x="44" y="488"/>
                  </a:lnTo>
                  <a:lnTo>
                    <a:pt x="32" y="407"/>
                  </a:lnTo>
                  <a:lnTo>
                    <a:pt x="23" y="331"/>
                  </a:lnTo>
                  <a:lnTo>
                    <a:pt x="14" y="261"/>
                  </a:lnTo>
                  <a:lnTo>
                    <a:pt x="9" y="197"/>
                  </a:lnTo>
                  <a:lnTo>
                    <a:pt x="5" y="141"/>
                  </a:lnTo>
                  <a:lnTo>
                    <a:pt x="3" y="92"/>
                  </a:lnTo>
                  <a:lnTo>
                    <a:pt x="1" y="53"/>
                  </a:lnTo>
                  <a:lnTo>
                    <a:pt x="0" y="24"/>
                  </a:lnTo>
                  <a:lnTo>
                    <a:pt x="0" y="6"/>
                  </a:lnTo>
                  <a:lnTo>
                    <a:pt x="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1" name="Freeform 13"/>
            <p:cNvSpPr/>
            <p:nvPr/>
          </p:nvSpPr>
          <p:spPr bwMode="auto">
            <a:xfrm>
              <a:off x="-1708150" y="3236913"/>
              <a:ext cx="166688" cy="173038"/>
            </a:xfrm>
            <a:custGeom>
              <a:avLst/>
              <a:gdLst/>
              <a:ahLst/>
              <a:cxnLst>
                <a:cxn ang="0">
                  <a:pos x="255" y="36"/>
                </a:cxn>
                <a:cxn ang="0">
                  <a:pos x="296" y="84"/>
                </a:cxn>
                <a:cxn ang="0">
                  <a:pos x="347" y="137"/>
                </a:cxn>
                <a:cxn ang="0">
                  <a:pos x="419" y="200"/>
                </a:cxn>
                <a:cxn ang="0">
                  <a:pos x="463" y="236"/>
                </a:cxn>
                <a:cxn ang="0">
                  <a:pos x="511" y="271"/>
                </a:cxn>
                <a:cxn ang="0">
                  <a:pos x="565" y="308"/>
                </a:cxn>
                <a:cxn ang="0">
                  <a:pos x="625" y="344"/>
                </a:cxn>
                <a:cxn ang="0">
                  <a:pos x="689" y="379"/>
                </a:cxn>
                <a:cxn ang="0">
                  <a:pos x="758" y="413"/>
                </a:cxn>
                <a:cxn ang="0">
                  <a:pos x="832" y="444"/>
                </a:cxn>
                <a:cxn ang="0">
                  <a:pos x="912" y="473"/>
                </a:cxn>
                <a:cxn ang="0">
                  <a:pos x="992" y="499"/>
                </a:cxn>
                <a:cxn ang="0">
                  <a:pos x="1072" y="521"/>
                </a:cxn>
                <a:cxn ang="0">
                  <a:pos x="1148" y="541"/>
                </a:cxn>
                <a:cxn ang="0">
                  <a:pos x="1222" y="557"/>
                </a:cxn>
                <a:cxn ang="0">
                  <a:pos x="1358" y="583"/>
                </a:cxn>
                <a:cxn ang="0">
                  <a:pos x="1477" y="601"/>
                </a:cxn>
                <a:cxn ang="0">
                  <a:pos x="1576" y="611"/>
                </a:cxn>
                <a:cxn ang="0">
                  <a:pos x="1650" y="616"/>
                </a:cxn>
                <a:cxn ang="0">
                  <a:pos x="1698" y="618"/>
                </a:cxn>
                <a:cxn ang="0">
                  <a:pos x="1714" y="619"/>
                </a:cxn>
                <a:cxn ang="0">
                  <a:pos x="1711" y="639"/>
                </a:cxn>
                <a:cxn ang="0">
                  <a:pos x="1705" y="692"/>
                </a:cxn>
                <a:cxn ang="0">
                  <a:pos x="1697" y="776"/>
                </a:cxn>
                <a:cxn ang="0">
                  <a:pos x="1692" y="883"/>
                </a:cxn>
                <a:cxn ang="0">
                  <a:pos x="1692" y="1006"/>
                </a:cxn>
                <a:cxn ang="0">
                  <a:pos x="1694" y="1072"/>
                </a:cxn>
                <a:cxn ang="0">
                  <a:pos x="1699" y="1140"/>
                </a:cxn>
                <a:cxn ang="0">
                  <a:pos x="1706" y="1210"/>
                </a:cxn>
                <a:cxn ang="0">
                  <a:pos x="1717" y="1280"/>
                </a:cxn>
                <a:cxn ang="0">
                  <a:pos x="1732" y="1351"/>
                </a:cxn>
                <a:cxn ang="0">
                  <a:pos x="1751" y="1420"/>
                </a:cxn>
                <a:cxn ang="0">
                  <a:pos x="1820" y="1657"/>
                </a:cxn>
                <a:cxn ang="0">
                  <a:pos x="1865" y="1828"/>
                </a:cxn>
                <a:cxn ang="0">
                  <a:pos x="1889" y="1930"/>
                </a:cxn>
                <a:cxn ang="0">
                  <a:pos x="1897" y="1964"/>
                </a:cxn>
                <a:cxn ang="0">
                  <a:pos x="1858" y="1953"/>
                </a:cxn>
                <a:cxn ang="0">
                  <a:pos x="1754" y="1916"/>
                </a:cxn>
                <a:cxn ang="0">
                  <a:pos x="1681" y="1888"/>
                </a:cxn>
                <a:cxn ang="0">
                  <a:pos x="1599" y="1853"/>
                </a:cxn>
                <a:cxn ang="0">
                  <a:pos x="1507" y="1813"/>
                </a:cxn>
                <a:cxn ang="0">
                  <a:pos x="1409" y="1765"/>
                </a:cxn>
                <a:cxn ang="0">
                  <a:pos x="1305" y="1710"/>
                </a:cxn>
                <a:cxn ang="0">
                  <a:pos x="1200" y="1648"/>
                </a:cxn>
                <a:cxn ang="0">
                  <a:pos x="1094" y="1580"/>
                </a:cxn>
                <a:cxn ang="0">
                  <a:pos x="988" y="1504"/>
                </a:cxn>
                <a:cxn ang="0">
                  <a:pos x="887" y="1422"/>
                </a:cxn>
                <a:cxn ang="0">
                  <a:pos x="790" y="1331"/>
                </a:cxn>
                <a:cxn ang="0">
                  <a:pos x="700" y="1233"/>
                </a:cxn>
                <a:cxn ang="0">
                  <a:pos x="620" y="1128"/>
                </a:cxn>
                <a:cxn ang="0">
                  <a:pos x="547" y="1020"/>
                </a:cxn>
                <a:cxn ang="0">
                  <a:pos x="478" y="913"/>
                </a:cxn>
                <a:cxn ang="0">
                  <a:pos x="414" y="808"/>
                </a:cxn>
                <a:cxn ang="0">
                  <a:pos x="354" y="707"/>
                </a:cxn>
                <a:cxn ang="0">
                  <a:pos x="248" y="515"/>
                </a:cxn>
                <a:cxn ang="0">
                  <a:pos x="159" y="346"/>
                </a:cxn>
                <a:cxn ang="0">
                  <a:pos x="90" y="204"/>
                </a:cxn>
                <a:cxn ang="0">
                  <a:pos x="40" y="95"/>
                </a:cxn>
                <a:cxn ang="0">
                  <a:pos x="10" y="25"/>
                </a:cxn>
                <a:cxn ang="0">
                  <a:pos x="0" y="0"/>
                </a:cxn>
              </a:cxnLst>
              <a:rect l="0" t="0" r="r" b="b"/>
              <a:pathLst>
                <a:path w="1897" h="1964">
                  <a:moveTo>
                    <a:pt x="0" y="0"/>
                  </a:moveTo>
                  <a:lnTo>
                    <a:pt x="255" y="36"/>
                  </a:lnTo>
                  <a:lnTo>
                    <a:pt x="265" y="49"/>
                  </a:lnTo>
                  <a:lnTo>
                    <a:pt x="296" y="84"/>
                  </a:lnTo>
                  <a:lnTo>
                    <a:pt x="319" y="109"/>
                  </a:lnTo>
                  <a:lnTo>
                    <a:pt x="347" y="137"/>
                  </a:lnTo>
                  <a:lnTo>
                    <a:pt x="381" y="167"/>
                  </a:lnTo>
                  <a:lnTo>
                    <a:pt x="419" y="200"/>
                  </a:lnTo>
                  <a:lnTo>
                    <a:pt x="440" y="217"/>
                  </a:lnTo>
                  <a:lnTo>
                    <a:pt x="463" y="236"/>
                  </a:lnTo>
                  <a:lnTo>
                    <a:pt x="486" y="253"/>
                  </a:lnTo>
                  <a:lnTo>
                    <a:pt x="511" y="271"/>
                  </a:lnTo>
                  <a:lnTo>
                    <a:pt x="538" y="289"/>
                  </a:lnTo>
                  <a:lnTo>
                    <a:pt x="565" y="308"/>
                  </a:lnTo>
                  <a:lnTo>
                    <a:pt x="594" y="326"/>
                  </a:lnTo>
                  <a:lnTo>
                    <a:pt x="625" y="344"/>
                  </a:lnTo>
                  <a:lnTo>
                    <a:pt x="656" y="362"/>
                  </a:lnTo>
                  <a:lnTo>
                    <a:pt x="689" y="379"/>
                  </a:lnTo>
                  <a:lnTo>
                    <a:pt x="722" y="397"/>
                  </a:lnTo>
                  <a:lnTo>
                    <a:pt x="758" y="413"/>
                  </a:lnTo>
                  <a:lnTo>
                    <a:pt x="794" y="430"/>
                  </a:lnTo>
                  <a:lnTo>
                    <a:pt x="832" y="444"/>
                  </a:lnTo>
                  <a:lnTo>
                    <a:pt x="872" y="459"/>
                  </a:lnTo>
                  <a:lnTo>
                    <a:pt x="912" y="473"/>
                  </a:lnTo>
                  <a:lnTo>
                    <a:pt x="952" y="486"/>
                  </a:lnTo>
                  <a:lnTo>
                    <a:pt x="992" y="499"/>
                  </a:lnTo>
                  <a:lnTo>
                    <a:pt x="1033" y="511"/>
                  </a:lnTo>
                  <a:lnTo>
                    <a:pt x="1072" y="521"/>
                  </a:lnTo>
                  <a:lnTo>
                    <a:pt x="1110" y="532"/>
                  </a:lnTo>
                  <a:lnTo>
                    <a:pt x="1148" y="541"/>
                  </a:lnTo>
                  <a:lnTo>
                    <a:pt x="1186" y="549"/>
                  </a:lnTo>
                  <a:lnTo>
                    <a:pt x="1222" y="557"/>
                  </a:lnTo>
                  <a:lnTo>
                    <a:pt x="1292" y="572"/>
                  </a:lnTo>
                  <a:lnTo>
                    <a:pt x="1358" y="583"/>
                  </a:lnTo>
                  <a:lnTo>
                    <a:pt x="1420" y="593"/>
                  </a:lnTo>
                  <a:lnTo>
                    <a:pt x="1477" y="601"/>
                  </a:lnTo>
                  <a:lnTo>
                    <a:pt x="1530" y="607"/>
                  </a:lnTo>
                  <a:lnTo>
                    <a:pt x="1576" y="611"/>
                  </a:lnTo>
                  <a:lnTo>
                    <a:pt x="1616" y="614"/>
                  </a:lnTo>
                  <a:lnTo>
                    <a:pt x="1650" y="616"/>
                  </a:lnTo>
                  <a:lnTo>
                    <a:pt x="1677" y="618"/>
                  </a:lnTo>
                  <a:lnTo>
                    <a:pt x="1698" y="618"/>
                  </a:lnTo>
                  <a:lnTo>
                    <a:pt x="1710" y="619"/>
                  </a:lnTo>
                  <a:lnTo>
                    <a:pt x="1714" y="619"/>
                  </a:lnTo>
                  <a:lnTo>
                    <a:pt x="1713" y="624"/>
                  </a:lnTo>
                  <a:lnTo>
                    <a:pt x="1711" y="639"/>
                  </a:lnTo>
                  <a:lnTo>
                    <a:pt x="1708" y="661"/>
                  </a:lnTo>
                  <a:lnTo>
                    <a:pt x="1705" y="692"/>
                  </a:lnTo>
                  <a:lnTo>
                    <a:pt x="1701" y="731"/>
                  </a:lnTo>
                  <a:lnTo>
                    <a:pt x="1697" y="776"/>
                  </a:lnTo>
                  <a:lnTo>
                    <a:pt x="1694" y="827"/>
                  </a:lnTo>
                  <a:lnTo>
                    <a:pt x="1692" y="883"/>
                  </a:lnTo>
                  <a:lnTo>
                    <a:pt x="1691" y="943"/>
                  </a:lnTo>
                  <a:lnTo>
                    <a:pt x="1692" y="1006"/>
                  </a:lnTo>
                  <a:lnTo>
                    <a:pt x="1692" y="1039"/>
                  </a:lnTo>
                  <a:lnTo>
                    <a:pt x="1694" y="1072"/>
                  </a:lnTo>
                  <a:lnTo>
                    <a:pt x="1696" y="1106"/>
                  </a:lnTo>
                  <a:lnTo>
                    <a:pt x="1699" y="1140"/>
                  </a:lnTo>
                  <a:lnTo>
                    <a:pt x="1702" y="1175"/>
                  </a:lnTo>
                  <a:lnTo>
                    <a:pt x="1706" y="1210"/>
                  </a:lnTo>
                  <a:lnTo>
                    <a:pt x="1711" y="1245"/>
                  </a:lnTo>
                  <a:lnTo>
                    <a:pt x="1717" y="1280"/>
                  </a:lnTo>
                  <a:lnTo>
                    <a:pt x="1725" y="1315"/>
                  </a:lnTo>
                  <a:lnTo>
                    <a:pt x="1732" y="1351"/>
                  </a:lnTo>
                  <a:lnTo>
                    <a:pt x="1741" y="1385"/>
                  </a:lnTo>
                  <a:lnTo>
                    <a:pt x="1751" y="1420"/>
                  </a:lnTo>
                  <a:lnTo>
                    <a:pt x="1789" y="1547"/>
                  </a:lnTo>
                  <a:lnTo>
                    <a:pt x="1820" y="1657"/>
                  </a:lnTo>
                  <a:lnTo>
                    <a:pt x="1844" y="1752"/>
                  </a:lnTo>
                  <a:lnTo>
                    <a:pt x="1865" y="1828"/>
                  </a:lnTo>
                  <a:lnTo>
                    <a:pt x="1880" y="1888"/>
                  </a:lnTo>
                  <a:lnTo>
                    <a:pt x="1889" y="1930"/>
                  </a:lnTo>
                  <a:lnTo>
                    <a:pt x="1895" y="1956"/>
                  </a:lnTo>
                  <a:lnTo>
                    <a:pt x="1897" y="1964"/>
                  </a:lnTo>
                  <a:lnTo>
                    <a:pt x="1887" y="1961"/>
                  </a:lnTo>
                  <a:lnTo>
                    <a:pt x="1858" y="1953"/>
                  </a:lnTo>
                  <a:lnTo>
                    <a:pt x="1814" y="1938"/>
                  </a:lnTo>
                  <a:lnTo>
                    <a:pt x="1754" y="1916"/>
                  </a:lnTo>
                  <a:lnTo>
                    <a:pt x="1718" y="1904"/>
                  </a:lnTo>
                  <a:lnTo>
                    <a:pt x="1681" y="1888"/>
                  </a:lnTo>
                  <a:lnTo>
                    <a:pt x="1641" y="1872"/>
                  </a:lnTo>
                  <a:lnTo>
                    <a:pt x="1599" y="1853"/>
                  </a:lnTo>
                  <a:lnTo>
                    <a:pt x="1553" y="1834"/>
                  </a:lnTo>
                  <a:lnTo>
                    <a:pt x="1507" y="1813"/>
                  </a:lnTo>
                  <a:lnTo>
                    <a:pt x="1458" y="1789"/>
                  </a:lnTo>
                  <a:lnTo>
                    <a:pt x="1409" y="1765"/>
                  </a:lnTo>
                  <a:lnTo>
                    <a:pt x="1358" y="1739"/>
                  </a:lnTo>
                  <a:lnTo>
                    <a:pt x="1305" y="1710"/>
                  </a:lnTo>
                  <a:lnTo>
                    <a:pt x="1253" y="1680"/>
                  </a:lnTo>
                  <a:lnTo>
                    <a:pt x="1200" y="1648"/>
                  </a:lnTo>
                  <a:lnTo>
                    <a:pt x="1146" y="1615"/>
                  </a:lnTo>
                  <a:lnTo>
                    <a:pt x="1094" y="1580"/>
                  </a:lnTo>
                  <a:lnTo>
                    <a:pt x="1041" y="1543"/>
                  </a:lnTo>
                  <a:lnTo>
                    <a:pt x="988" y="1504"/>
                  </a:lnTo>
                  <a:lnTo>
                    <a:pt x="937" y="1464"/>
                  </a:lnTo>
                  <a:lnTo>
                    <a:pt x="887" y="1422"/>
                  </a:lnTo>
                  <a:lnTo>
                    <a:pt x="838" y="1377"/>
                  </a:lnTo>
                  <a:lnTo>
                    <a:pt x="790" y="1331"/>
                  </a:lnTo>
                  <a:lnTo>
                    <a:pt x="744" y="1284"/>
                  </a:lnTo>
                  <a:lnTo>
                    <a:pt x="700" y="1233"/>
                  </a:lnTo>
                  <a:lnTo>
                    <a:pt x="659" y="1182"/>
                  </a:lnTo>
                  <a:lnTo>
                    <a:pt x="620" y="1128"/>
                  </a:lnTo>
                  <a:lnTo>
                    <a:pt x="582" y="1073"/>
                  </a:lnTo>
                  <a:lnTo>
                    <a:pt x="547" y="1020"/>
                  </a:lnTo>
                  <a:lnTo>
                    <a:pt x="512" y="966"/>
                  </a:lnTo>
                  <a:lnTo>
                    <a:pt x="478" y="913"/>
                  </a:lnTo>
                  <a:lnTo>
                    <a:pt x="445" y="860"/>
                  </a:lnTo>
                  <a:lnTo>
                    <a:pt x="414" y="808"/>
                  </a:lnTo>
                  <a:lnTo>
                    <a:pt x="383" y="757"/>
                  </a:lnTo>
                  <a:lnTo>
                    <a:pt x="354" y="707"/>
                  </a:lnTo>
                  <a:lnTo>
                    <a:pt x="298" y="609"/>
                  </a:lnTo>
                  <a:lnTo>
                    <a:pt x="248" y="515"/>
                  </a:lnTo>
                  <a:lnTo>
                    <a:pt x="201" y="428"/>
                  </a:lnTo>
                  <a:lnTo>
                    <a:pt x="159" y="346"/>
                  </a:lnTo>
                  <a:lnTo>
                    <a:pt x="122" y="271"/>
                  </a:lnTo>
                  <a:lnTo>
                    <a:pt x="90" y="204"/>
                  </a:lnTo>
                  <a:lnTo>
                    <a:pt x="63" y="144"/>
                  </a:lnTo>
                  <a:lnTo>
                    <a:pt x="40" y="95"/>
                  </a:lnTo>
                  <a:lnTo>
                    <a:pt x="23" y="55"/>
                  </a:lnTo>
                  <a:lnTo>
                    <a:pt x="10" y="25"/>
                  </a:lnTo>
                  <a:lnTo>
                    <a:pt x="2" y="6"/>
                  </a:lnTo>
                  <a:lnTo>
                    <a:pt x="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2" name="Rectangle 14"/>
            <p:cNvSpPr>
              <a:spLocks noChangeArrowheads="1"/>
            </p:cNvSpPr>
            <p:nvPr/>
          </p:nvSpPr>
          <p:spPr bwMode="auto">
            <a:xfrm>
              <a:off x="-322263" y="3673475"/>
              <a:ext cx="71438" cy="2667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233" name="Freeform 15"/>
            <p:cNvSpPr>
              <a:spLocks noEditPoints="1"/>
            </p:cNvSpPr>
            <p:nvPr/>
          </p:nvSpPr>
          <p:spPr bwMode="auto">
            <a:xfrm>
              <a:off x="-1085850" y="3427413"/>
              <a:ext cx="722313" cy="474663"/>
            </a:xfrm>
            <a:custGeom>
              <a:avLst/>
              <a:gdLst/>
              <a:ahLst/>
              <a:cxnLst>
                <a:cxn ang="0">
                  <a:pos x="3075" y="1468"/>
                </a:cxn>
                <a:cxn ang="0">
                  <a:pos x="2973" y="1747"/>
                </a:cxn>
                <a:cxn ang="0">
                  <a:pos x="2863" y="1952"/>
                </a:cxn>
                <a:cxn ang="0">
                  <a:pos x="2710" y="2160"/>
                </a:cxn>
                <a:cxn ang="0">
                  <a:pos x="2511" y="2339"/>
                </a:cxn>
                <a:cxn ang="0">
                  <a:pos x="2320" y="2462"/>
                </a:cxn>
                <a:cxn ang="0">
                  <a:pos x="2154" y="2534"/>
                </a:cxn>
                <a:cxn ang="0">
                  <a:pos x="2007" y="2573"/>
                </a:cxn>
                <a:cxn ang="0">
                  <a:pos x="1958" y="2695"/>
                </a:cxn>
                <a:cxn ang="0">
                  <a:pos x="2096" y="3022"/>
                </a:cxn>
                <a:cxn ang="0">
                  <a:pos x="2290" y="3365"/>
                </a:cxn>
                <a:cxn ang="0">
                  <a:pos x="2554" y="3671"/>
                </a:cxn>
                <a:cxn ang="0">
                  <a:pos x="2881" y="3846"/>
                </a:cxn>
                <a:cxn ang="0">
                  <a:pos x="3448" y="3881"/>
                </a:cxn>
                <a:cxn ang="0">
                  <a:pos x="4430" y="3888"/>
                </a:cxn>
                <a:cxn ang="0">
                  <a:pos x="6438" y="3871"/>
                </a:cxn>
                <a:cxn ang="0">
                  <a:pos x="7321" y="3383"/>
                </a:cxn>
                <a:cxn ang="0">
                  <a:pos x="3362" y="4776"/>
                </a:cxn>
                <a:cxn ang="0">
                  <a:pos x="3091" y="4729"/>
                </a:cxn>
                <a:cxn ang="0">
                  <a:pos x="2684" y="4621"/>
                </a:cxn>
                <a:cxn ang="0">
                  <a:pos x="2225" y="4427"/>
                </a:cxn>
                <a:cxn ang="0">
                  <a:pos x="1818" y="4129"/>
                </a:cxn>
                <a:cxn ang="0">
                  <a:pos x="1562" y="3707"/>
                </a:cxn>
                <a:cxn ang="0">
                  <a:pos x="1416" y="3301"/>
                </a:cxn>
                <a:cxn ang="0">
                  <a:pos x="1307" y="2948"/>
                </a:cxn>
                <a:cxn ang="0">
                  <a:pos x="1233" y="2622"/>
                </a:cxn>
                <a:cxn ang="0">
                  <a:pos x="1128" y="2549"/>
                </a:cxn>
                <a:cxn ang="0">
                  <a:pos x="837" y="2426"/>
                </a:cxn>
                <a:cxn ang="0">
                  <a:pos x="528" y="2253"/>
                </a:cxn>
                <a:cxn ang="0">
                  <a:pos x="246" y="2019"/>
                </a:cxn>
                <a:cxn ang="0">
                  <a:pos x="73" y="1727"/>
                </a:cxn>
                <a:cxn ang="0">
                  <a:pos x="20" y="1406"/>
                </a:cxn>
                <a:cxn ang="0">
                  <a:pos x="2" y="1107"/>
                </a:cxn>
                <a:cxn ang="0">
                  <a:pos x="10" y="690"/>
                </a:cxn>
                <a:cxn ang="0">
                  <a:pos x="1647" y="909"/>
                </a:cxn>
                <a:cxn ang="0">
                  <a:pos x="1814" y="935"/>
                </a:cxn>
                <a:cxn ang="0">
                  <a:pos x="1962" y="1006"/>
                </a:cxn>
                <a:cxn ang="0">
                  <a:pos x="2083" y="1115"/>
                </a:cxn>
                <a:cxn ang="0">
                  <a:pos x="2167" y="1254"/>
                </a:cxn>
                <a:cxn ang="0">
                  <a:pos x="2209" y="1416"/>
                </a:cxn>
                <a:cxn ang="0">
                  <a:pos x="2200" y="1587"/>
                </a:cxn>
                <a:cxn ang="0">
                  <a:pos x="2144" y="1742"/>
                </a:cxn>
                <a:cxn ang="0">
                  <a:pos x="2047" y="1872"/>
                </a:cxn>
                <a:cxn ang="0">
                  <a:pos x="1915" y="1969"/>
                </a:cxn>
                <a:cxn ang="0">
                  <a:pos x="1760" y="2026"/>
                </a:cxn>
                <a:cxn ang="0">
                  <a:pos x="1589" y="2034"/>
                </a:cxn>
                <a:cxn ang="0">
                  <a:pos x="1427" y="1993"/>
                </a:cxn>
                <a:cxn ang="0">
                  <a:pos x="1287" y="1909"/>
                </a:cxn>
                <a:cxn ang="0">
                  <a:pos x="1178" y="1788"/>
                </a:cxn>
                <a:cxn ang="0">
                  <a:pos x="1107" y="1641"/>
                </a:cxn>
                <a:cxn ang="0">
                  <a:pos x="1081" y="1473"/>
                </a:cxn>
                <a:cxn ang="0">
                  <a:pos x="1107" y="1306"/>
                </a:cxn>
                <a:cxn ang="0">
                  <a:pos x="1178" y="1159"/>
                </a:cxn>
                <a:cxn ang="0">
                  <a:pos x="1287" y="1039"/>
                </a:cxn>
                <a:cxn ang="0">
                  <a:pos x="1427" y="954"/>
                </a:cxn>
                <a:cxn ang="0">
                  <a:pos x="1589" y="912"/>
                </a:cxn>
              </a:cxnLst>
              <a:rect l="0" t="0" r="r" b="b"/>
              <a:pathLst>
                <a:path w="8195" h="5385">
                  <a:moveTo>
                    <a:pt x="23" y="546"/>
                  </a:moveTo>
                  <a:lnTo>
                    <a:pt x="3088" y="0"/>
                  </a:lnTo>
                  <a:lnTo>
                    <a:pt x="3088" y="1418"/>
                  </a:lnTo>
                  <a:lnTo>
                    <a:pt x="3086" y="1424"/>
                  </a:lnTo>
                  <a:lnTo>
                    <a:pt x="3081" y="1441"/>
                  </a:lnTo>
                  <a:lnTo>
                    <a:pt x="3075" y="1468"/>
                  </a:lnTo>
                  <a:lnTo>
                    <a:pt x="3065" y="1504"/>
                  </a:lnTo>
                  <a:lnTo>
                    <a:pt x="3050" y="1547"/>
                  </a:lnTo>
                  <a:lnTo>
                    <a:pt x="3034" y="1598"/>
                  </a:lnTo>
                  <a:lnTo>
                    <a:pt x="3012" y="1653"/>
                  </a:lnTo>
                  <a:lnTo>
                    <a:pt x="2987" y="1714"/>
                  </a:lnTo>
                  <a:lnTo>
                    <a:pt x="2973" y="1747"/>
                  </a:lnTo>
                  <a:lnTo>
                    <a:pt x="2957" y="1780"/>
                  </a:lnTo>
                  <a:lnTo>
                    <a:pt x="2941" y="1813"/>
                  </a:lnTo>
                  <a:lnTo>
                    <a:pt x="2923" y="1847"/>
                  </a:lnTo>
                  <a:lnTo>
                    <a:pt x="2905" y="1882"/>
                  </a:lnTo>
                  <a:lnTo>
                    <a:pt x="2885" y="1917"/>
                  </a:lnTo>
                  <a:lnTo>
                    <a:pt x="2863" y="1952"/>
                  </a:lnTo>
                  <a:lnTo>
                    <a:pt x="2841" y="1987"/>
                  </a:lnTo>
                  <a:lnTo>
                    <a:pt x="2817" y="2022"/>
                  </a:lnTo>
                  <a:lnTo>
                    <a:pt x="2792" y="2057"/>
                  </a:lnTo>
                  <a:lnTo>
                    <a:pt x="2765" y="2092"/>
                  </a:lnTo>
                  <a:lnTo>
                    <a:pt x="2739" y="2126"/>
                  </a:lnTo>
                  <a:lnTo>
                    <a:pt x="2710" y="2160"/>
                  </a:lnTo>
                  <a:lnTo>
                    <a:pt x="2679" y="2192"/>
                  </a:lnTo>
                  <a:lnTo>
                    <a:pt x="2647" y="2225"/>
                  </a:lnTo>
                  <a:lnTo>
                    <a:pt x="2614" y="2256"/>
                  </a:lnTo>
                  <a:lnTo>
                    <a:pt x="2579" y="2286"/>
                  </a:lnTo>
                  <a:lnTo>
                    <a:pt x="2545" y="2313"/>
                  </a:lnTo>
                  <a:lnTo>
                    <a:pt x="2511" y="2339"/>
                  </a:lnTo>
                  <a:lnTo>
                    <a:pt x="2478" y="2364"/>
                  </a:lnTo>
                  <a:lnTo>
                    <a:pt x="2446" y="2387"/>
                  </a:lnTo>
                  <a:lnTo>
                    <a:pt x="2413" y="2407"/>
                  </a:lnTo>
                  <a:lnTo>
                    <a:pt x="2382" y="2427"/>
                  </a:lnTo>
                  <a:lnTo>
                    <a:pt x="2351" y="2445"/>
                  </a:lnTo>
                  <a:lnTo>
                    <a:pt x="2320" y="2462"/>
                  </a:lnTo>
                  <a:lnTo>
                    <a:pt x="2290" y="2477"/>
                  </a:lnTo>
                  <a:lnTo>
                    <a:pt x="2261" y="2491"/>
                  </a:lnTo>
                  <a:lnTo>
                    <a:pt x="2233" y="2503"/>
                  </a:lnTo>
                  <a:lnTo>
                    <a:pt x="2207" y="2514"/>
                  </a:lnTo>
                  <a:lnTo>
                    <a:pt x="2180" y="2525"/>
                  </a:lnTo>
                  <a:lnTo>
                    <a:pt x="2154" y="2534"/>
                  </a:lnTo>
                  <a:lnTo>
                    <a:pt x="2130" y="2542"/>
                  </a:lnTo>
                  <a:lnTo>
                    <a:pt x="2106" y="2549"/>
                  </a:lnTo>
                  <a:lnTo>
                    <a:pt x="2084" y="2556"/>
                  </a:lnTo>
                  <a:lnTo>
                    <a:pt x="2063" y="2562"/>
                  </a:lnTo>
                  <a:lnTo>
                    <a:pt x="2043" y="2566"/>
                  </a:lnTo>
                  <a:lnTo>
                    <a:pt x="2007" y="2573"/>
                  </a:lnTo>
                  <a:lnTo>
                    <a:pt x="1977" y="2578"/>
                  </a:lnTo>
                  <a:lnTo>
                    <a:pt x="1935" y="2582"/>
                  </a:lnTo>
                  <a:lnTo>
                    <a:pt x="1921" y="2583"/>
                  </a:lnTo>
                  <a:lnTo>
                    <a:pt x="1925" y="2597"/>
                  </a:lnTo>
                  <a:lnTo>
                    <a:pt x="1937" y="2635"/>
                  </a:lnTo>
                  <a:lnTo>
                    <a:pt x="1958" y="2695"/>
                  </a:lnTo>
                  <a:lnTo>
                    <a:pt x="1988" y="2772"/>
                  </a:lnTo>
                  <a:lnTo>
                    <a:pt x="2005" y="2816"/>
                  </a:lnTo>
                  <a:lnTo>
                    <a:pt x="2025" y="2864"/>
                  </a:lnTo>
                  <a:lnTo>
                    <a:pt x="2047" y="2914"/>
                  </a:lnTo>
                  <a:lnTo>
                    <a:pt x="2070" y="2967"/>
                  </a:lnTo>
                  <a:lnTo>
                    <a:pt x="2096" y="3022"/>
                  </a:lnTo>
                  <a:lnTo>
                    <a:pt x="2123" y="3078"/>
                  </a:lnTo>
                  <a:lnTo>
                    <a:pt x="2153" y="3134"/>
                  </a:lnTo>
                  <a:lnTo>
                    <a:pt x="2185" y="3192"/>
                  </a:lnTo>
                  <a:lnTo>
                    <a:pt x="2218" y="3251"/>
                  </a:lnTo>
                  <a:lnTo>
                    <a:pt x="2253" y="3309"/>
                  </a:lnTo>
                  <a:lnTo>
                    <a:pt x="2290" y="3365"/>
                  </a:lnTo>
                  <a:lnTo>
                    <a:pt x="2330" y="3422"/>
                  </a:lnTo>
                  <a:lnTo>
                    <a:pt x="2371" y="3476"/>
                  </a:lnTo>
                  <a:lnTo>
                    <a:pt x="2413" y="3529"/>
                  </a:lnTo>
                  <a:lnTo>
                    <a:pt x="2459" y="3579"/>
                  </a:lnTo>
                  <a:lnTo>
                    <a:pt x="2505" y="3627"/>
                  </a:lnTo>
                  <a:lnTo>
                    <a:pt x="2554" y="3671"/>
                  </a:lnTo>
                  <a:lnTo>
                    <a:pt x="2603" y="3712"/>
                  </a:lnTo>
                  <a:lnTo>
                    <a:pt x="2656" y="3748"/>
                  </a:lnTo>
                  <a:lnTo>
                    <a:pt x="2710" y="3781"/>
                  </a:lnTo>
                  <a:lnTo>
                    <a:pt x="2764" y="3808"/>
                  </a:lnTo>
                  <a:lnTo>
                    <a:pt x="2822" y="3830"/>
                  </a:lnTo>
                  <a:lnTo>
                    <a:pt x="2881" y="3846"/>
                  </a:lnTo>
                  <a:lnTo>
                    <a:pt x="2942" y="3857"/>
                  </a:lnTo>
                  <a:lnTo>
                    <a:pt x="3012" y="3863"/>
                  </a:lnTo>
                  <a:lnTo>
                    <a:pt x="3099" y="3869"/>
                  </a:lnTo>
                  <a:lnTo>
                    <a:pt x="3201" y="3873"/>
                  </a:lnTo>
                  <a:lnTo>
                    <a:pt x="3318" y="3877"/>
                  </a:lnTo>
                  <a:lnTo>
                    <a:pt x="3448" y="3881"/>
                  </a:lnTo>
                  <a:lnTo>
                    <a:pt x="3589" y="3883"/>
                  </a:lnTo>
                  <a:lnTo>
                    <a:pt x="3741" y="3885"/>
                  </a:lnTo>
                  <a:lnTo>
                    <a:pt x="3902" y="3887"/>
                  </a:lnTo>
                  <a:lnTo>
                    <a:pt x="4072" y="3888"/>
                  </a:lnTo>
                  <a:lnTo>
                    <a:pt x="4248" y="3888"/>
                  </a:lnTo>
                  <a:lnTo>
                    <a:pt x="4430" y="3888"/>
                  </a:lnTo>
                  <a:lnTo>
                    <a:pt x="4616" y="3888"/>
                  </a:lnTo>
                  <a:lnTo>
                    <a:pt x="4995" y="3886"/>
                  </a:lnTo>
                  <a:lnTo>
                    <a:pt x="5377" y="3883"/>
                  </a:lnTo>
                  <a:lnTo>
                    <a:pt x="5752" y="3880"/>
                  </a:lnTo>
                  <a:lnTo>
                    <a:pt x="6108" y="3875"/>
                  </a:lnTo>
                  <a:lnTo>
                    <a:pt x="6438" y="3871"/>
                  </a:lnTo>
                  <a:lnTo>
                    <a:pt x="6729" y="3867"/>
                  </a:lnTo>
                  <a:lnTo>
                    <a:pt x="6973" y="3863"/>
                  </a:lnTo>
                  <a:lnTo>
                    <a:pt x="7160" y="3860"/>
                  </a:lnTo>
                  <a:lnTo>
                    <a:pt x="7280" y="3858"/>
                  </a:lnTo>
                  <a:lnTo>
                    <a:pt x="7321" y="3857"/>
                  </a:lnTo>
                  <a:lnTo>
                    <a:pt x="7321" y="3383"/>
                  </a:lnTo>
                  <a:lnTo>
                    <a:pt x="8195" y="3383"/>
                  </a:lnTo>
                  <a:lnTo>
                    <a:pt x="8195" y="5385"/>
                  </a:lnTo>
                  <a:lnTo>
                    <a:pt x="7501" y="5385"/>
                  </a:lnTo>
                  <a:lnTo>
                    <a:pt x="7337" y="4779"/>
                  </a:lnTo>
                  <a:lnTo>
                    <a:pt x="3379" y="4779"/>
                  </a:lnTo>
                  <a:lnTo>
                    <a:pt x="3362" y="4776"/>
                  </a:lnTo>
                  <a:lnTo>
                    <a:pt x="3316" y="4770"/>
                  </a:lnTo>
                  <a:lnTo>
                    <a:pt x="3282" y="4765"/>
                  </a:lnTo>
                  <a:lnTo>
                    <a:pt x="3242" y="4758"/>
                  </a:lnTo>
                  <a:lnTo>
                    <a:pt x="3197" y="4751"/>
                  </a:lnTo>
                  <a:lnTo>
                    <a:pt x="3145" y="4740"/>
                  </a:lnTo>
                  <a:lnTo>
                    <a:pt x="3091" y="4729"/>
                  </a:lnTo>
                  <a:lnTo>
                    <a:pt x="3031" y="4717"/>
                  </a:lnTo>
                  <a:lnTo>
                    <a:pt x="2967" y="4701"/>
                  </a:lnTo>
                  <a:lnTo>
                    <a:pt x="2900" y="4685"/>
                  </a:lnTo>
                  <a:lnTo>
                    <a:pt x="2830" y="4665"/>
                  </a:lnTo>
                  <a:lnTo>
                    <a:pt x="2758" y="4645"/>
                  </a:lnTo>
                  <a:lnTo>
                    <a:pt x="2684" y="4621"/>
                  </a:lnTo>
                  <a:lnTo>
                    <a:pt x="2608" y="4595"/>
                  </a:lnTo>
                  <a:lnTo>
                    <a:pt x="2532" y="4566"/>
                  </a:lnTo>
                  <a:lnTo>
                    <a:pt x="2454" y="4535"/>
                  </a:lnTo>
                  <a:lnTo>
                    <a:pt x="2378" y="4502"/>
                  </a:lnTo>
                  <a:lnTo>
                    <a:pt x="2302" y="4466"/>
                  </a:lnTo>
                  <a:lnTo>
                    <a:pt x="2225" y="4427"/>
                  </a:lnTo>
                  <a:lnTo>
                    <a:pt x="2152" y="4385"/>
                  </a:lnTo>
                  <a:lnTo>
                    <a:pt x="2080" y="4341"/>
                  </a:lnTo>
                  <a:lnTo>
                    <a:pt x="2009" y="4292"/>
                  </a:lnTo>
                  <a:lnTo>
                    <a:pt x="1942" y="4241"/>
                  </a:lnTo>
                  <a:lnTo>
                    <a:pt x="1878" y="4186"/>
                  </a:lnTo>
                  <a:lnTo>
                    <a:pt x="1818" y="4129"/>
                  </a:lnTo>
                  <a:lnTo>
                    <a:pt x="1763" y="4067"/>
                  </a:lnTo>
                  <a:lnTo>
                    <a:pt x="1712" y="4002"/>
                  </a:lnTo>
                  <a:lnTo>
                    <a:pt x="1665" y="3933"/>
                  </a:lnTo>
                  <a:lnTo>
                    <a:pt x="1626" y="3861"/>
                  </a:lnTo>
                  <a:lnTo>
                    <a:pt x="1592" y="3783"/>
                  </a:lnTo>
                  <a:lnTo>
                    <a:pt x="1562" y="3707"/>
                  </a:lnTo>
                  <a:lnTo>
                    <a:pt x="1533" y="3632"/>
                  </a:lnTo>
                  <a:lnTo>
                    <a:pt x="1506" y="3561"/>
                  </a:lnTo>
                  <a:lnTo>
                    <a:pt x="1482" y="3492"/>
                  </a:lnTo>
                  <a:lnTo>
                    <a:pt x="1458" y="3426"/>
                  </a:lnTo>
                  <a:lnTo>
                    <a:pt x="1436" y="3362"/>
                  </a:lnTo>
                  <a:lnTo>
                    <a:pt x="1416" y="3301"/>
                  </a:lnTo>
                  <a:lnTo>
                    <a:pt x="1396" y="3243"/>
                  </a:lnTo>
                  <a:lnTo>
                    <a:pt x="1378" y="3188"/>
                  </a:lnTo>
                  <a:lnTo>
                    <a:pt x="1362" y="3134"/>
                  </a:lnTo>
                  <a:lnTo>
                    <a:pt x="1346" y="3084"/>
                  </a:lnTo>
                  <a:lnTo>
                    <a:pt x="1332" y="3037"/>
                  </a:lnTo>
                  <a:lnTo>
                    <a:pt x="1307" y="2948"/>
                  </a:lnTo>
                  <a:lnTo>
                    <a:pt x="1286" y="2870"/>
                  </a:lnTo>
                  <a:lnTo>
                    <a:pt x="1269" y="2802"/>
                  </a:lnTo>
                  <a:lnTo>
                    <a:pt x="1255" y="2742"/>
                  </a:lnTo>
                  <a:lnTo>
                    <a:pt x="1245" y="2694"/>
                  </a:lnTo>
                  <a:lnTo>
                    <a:pt x="1238" y="2653"/>
                  </a:lnTo>
                  <a:lnTo>
                    <a:pt x="1233" y="2622"/>
                  </a:lnTo>
                  <a:lnTo>
                    <a:pt x="1230" y="2600"/>
                  </a:lnTo>
                  <a:lnTo>
                    <a:pt x="1228" y="2587"/>
                  </a:lnTo>
                  <a:lnTo>
                    <a:pt x="1228" y="2583"/>
                  </a:lnTo>
                  <a:lnTo>
                    <a:pt x="1215" y="2579"/>
                  </a:lnTo>
                  <a:lnTo>
                    <a:pt x="1181" y="2568"/>
                  </a:lnTo>
                  <a:lnTo>
                    <a:pt x="1128" y="2549"/>
                  </a:lnTo>
                  <a:lnTo>
                    <a:pt x="1060" y="2523"/>
                  </a:lnTo>
                  <a:lnTo>
                    <a:pt x="1021" y="2507"/>
                  </a:lnTo>
                  <a:lnTo>
                    <a:pt x="979" y="2490"/>
                  </a:lnTo>
                  <a:lnTo>
                    <a:pt x="933" y="2470"/>
                  </a:lnTo>
                  <a:lnTo>
                    <a:pt x="887" y="2448"/>
                  </a:lnTo>
                  <a:lnTo>
                    <a:pt x="837" y="2426"/>
                  </a:lnTo>
                  <a:lnTo>
                    <a:pt x="788" y="2401"/>
                  </a:lnTo>
                  <a:lnTo>
                    <a:pt x="736" y="2375"/>
                  </a:lnTo>
                  <a:lnTo>
                    <a:pt x="684" y="2346"/>
                  </a:lnTo>
                  <a:lnTo>
                    <a:pt x="632" y="2317"/>
                  </a:lnTo>
                  <a:lnTo>
                    <a:pt x="580" y="2286"/>
                  </a:lnTo>
                  <a:lnTo>
                    <a:pt x="528" y="2253"/>
                  </a:lnTo>
                  <a:lnTo>
                    <a:pt x="477" y="2217"/>
                  </a:lnTo>
                  <a:lnTo>
                    <a:pt x="427" y="2181"/>
                  </a:lnTo>
                  <a:lnTo>
                    <a:pt x="379" y="2142"/>
                  </a:lnTo>
                  <a:lnTo>
                    <a:pt x="332" y="2103"/>
                  </a:lnTo>
                  <a:lnTo>
                    <a:pt x="289" y="2061"/>
                  </a:lnTo>
                  <a:lnTo>
                    <a:pt x="246" y="2019"/>
                  </a:lnTo>
                  <a:lnTo>
                    <a:pt x="208" y="1974"/>
                  </a:lnTo>
                  <a:lnTo>
                    <a:pt x="173" y="1927"/>
                  </a:lnTo>
                  <a:lnTo>
                    <a:pt x="141" y="1880"/>
                  </a:lnTo>
                  <a:lnTo>
                    <a:pt x="114" y="1830"/>
                  </a:lnTo>
                  <a:lnTo>
                    <a:pt x="91" y="1780"/>
                  </a:lnTo>
                  <a:lnTo>
                    <a:pt x="73" y="1727"/>
                  </a:lnTo>
                  <a:lnTo>
                    <a:pt x="60" y="1674"/>
                  </a:lnTo>
                  <a:lnTo>
                    <a:pt x="50" y="1619"/>
                  </a:lnTo>
                  <a:lnTo>
                    <a:pt x="41" y="1565"/>
                  </a:lnTo>
                  <a:lnTo>
                    <a:pt x="34" y="1511"/>
                  </a:lnTo>
                  <a:lnTo>
                    <a:pt x="27" y="1458"/>
                  </a:lnTo>
                  <a:lnTo>
                    <a:pt x="20" y="1406"/>
                  </a:lnTo>
                  <a:lnTo>
                    <a:pt x="16" y="1353"/>
                  </a:lnTo>
                  <a:lnTo>
                    <a:pt x="11" y="1302"/>
                  </a:lnTo>
                  <a:lnTo>
                    <a:pt x="8" y="1251"/>
                  </a:lnTo>
                  <a:lnTo>
                    <a:pt x="5" y="1203"/>
                  </a:lnTo>
                  <a:lnTo>
                    <a:pt x="3" y="1155"/>
                  </a:lnTo>
                  <a:lnTo>
                    <a:pt x="2" y="1107"/>
                  </a:lnTo>
                  <a:lnTo>
                    <a:pt x="1" y="1061"/>
                  </a:lnTo>
                  <a:lnTo>
                    <a:pt x="0" y="973"/>
                  </a:lnTo>
                  <a:lnTo>
                    <a:pt x="1" y="891"/>
                  </a:lnTo>
                  <a:lnTo>
                    <a:pt x="3" y="817"/>
                  </a:lnTo>
                  <a:lnTo>
                    <a:pt x="6" y="749"/>
                  </a:lnTo>
                  <a:lnTo>
                    <a:pt x="10" y="690"/>
                  </a:lnTo>
                  <a:lnTo>
                    <a:pt x="14" y="639"/>
                  </a:lnTo>
                  <a:lnTo>
                    <a:pt x="17" y="599"/>
                  </a:lnTo>
                  <a:lnTo>
                    <a:pt x="20" y="570"/>
                  </a:lnTo>
                  <a:lnTo>
                    <a:pt x="22" y="552"/>
                  </a:lnTo>
                  <a:lnTo>
                    <a:pt x="23" y="546"/>
                  </a:lnTo>
                  <a:close/>
                  <a:moveTo>
                    <a:pt x="1647" y="909"/>
                  </a:moveTo>
                  <a:lnTo>
                    <a:pt x="1676" y="910"/>
                  </a:lnTo>
                  <a:lnTo>
                    <a:pt x="1705" y="912"/>
                  </a:lnTo>
                  <a:lnTo>
                    <a:pt x="1733" y="916"/>
                  </a:lnTo>
                  <a:lnTo>
                    <a:pt x="1760" y="921"/>
                  </a:lnTo>
                  <a:lnTo>
                    <a:pt x="1787" y="928"/>
                  </a:lnTo>
                  <a:lnTo>
                    <a:pt x="1814" y="935"/>
                  </a:lnTo>
                  <a:lnTo>
                    <a:pt x="1841" y="944"/>
                  </a:lnTo>
                  <a:lnTo>
                    <a:pt x="1867" y="954"/>
                  </a:lnTo>
                  <a:lnTo>
                    <a:pt x="1892" y="965"/>
                  </a:lnTo>
                  <a:lnTo>
                    <a:pt x="1915" y="977"/>
                  </a:lnTo>
                  <a:lnTo>
                    <a:pt x="1939" y="992"/>
                  </a:lnTo>
                  <a:lnTo>
                    <a:pt x="1962" y="1006"/>
                  </a:lnTo>
                  <a:lnTo>
                    <a:pt x="1985" y="1022"/>
                  </a:lnTo>
                  <a:lnTo>
                    <a:pt x="2005" y="1039"/>
                  </a:lnTo>
                  <a:lnTo>
                    <a:pt x="2026" y="1057"/>
                  </a:lnTo>
                  <a:lnTo>
                    <a:pt x="2047" y="1075"/>
                  </a:lnTo>
                  <a:lnTo>
                    <a:pt x="2064" y="1095"/>
                  </a:lnTo>
                  <a:lnTo>
                    <a:pt x="2083" y="1115"/>
                  </a:lnTo>
                  <a:lnTo>
                    <a:pt x="2099" y="1136"/>
                  </a:lnTo>
                  <a:lnTo>
                    <a:pt x="2115" y="1159"/>
                  </a:lnTo>
                  <a:lnTo>
                    <a:pt x="2129" y="1181"/>
                  </a:lnTo>
                  <a:lnTo>
                    <a:pt x="2144" y="1205"/>
                  </a:lnTo>
                  <a:lnTo>
                    <a:pt x="2156" y="1230"/>
                  </a:lnTo>
                  <a:lnTo>
                    <a:pt x="2167" y="1254"/>
                  </a:lnTo>
                  <a:lnTo>
                    <a:pt x="2178" y="1280"/>
                  </a:lnTo>
                  <a:lnTo>
                    <a:pt x="2186" y="1306"/>
                  </a:lnTo>
                  <a:lnTo>
                    <a:pt x="2194" y="1333"/>
                  </a:lnTo>
                  <a:lnTo>
                    <a:pt x="2200" y="1360"/>
                  </a:lnTo>
                  <a:lnTo>
                    <a:pt x="2206" y="1388"/>
                  </a:lnTo>
                  <a:lnTo>
                    <a:pt x="2209" y="1416"/>
                  </a:lnTo>
                  <a:lnTo>
                    <a:pt x="2211" y="1445"/>
                  </a:lnTo>
                  <a:lnTo>
                    <a:pt x="2212" y="1473"/>
                  </a:lnTo>
                  <a:lnTo>
                    <a:pt x="2211" y="1503"/>
                  </a:lnTo>
                  <a:lnTo>
                    <a:pt x="2209" y="1532"/>
                  </a:lnTo>
                  <a:lnTo>
                    <a:pt x="2206" y="1559"/>
                  </a:lnTo>
                  <a:lnTo>
                    <a:pt x="2200" y="1587"/>
                  </a:lnTo>
                  <a:lnTo>
                    <a:pt x="2194" y="1614"/>
                  </a:lnTo>
                  <a:lnTo>
                    <a:pt x="2186" y="1641"/>
                  </a:lnTo>
                  <a:lnTo>
                    <a:pt x="2178" y="1668"/>
                  </a:lnTo>
                  <a:lnTo>
                    <a:pt x="2167" y="1692"/>
                  </a:lnTo>
                  <a:lnTo>
                    <a:pt x="2156" y="1718"/>
                  </a:lnTo>
                  <a:lnTo>
                    <a:pt x="2144" y="1742"/>
                  </a:lnTo>
                  <a:lnTo>
                    <a:pt x="2129" y="1765"/>
                  </a:lnTo>
                  <a:lnTo>
                    <a:pt x="2115" y="1788"/>
                  </a:lnTo>
                  <a:lnTo>
                    <a:pt x="2099" y="1811"/>
                  </a:lnTo>
                  <a:lnTo>
                    <a:pt x="2083" y="1832"/>
                  </a:lnTo>
                  <a:lnTo>
                    <a:pt x="2064" y="1852"/>
                  </a:lnTo>
                  <a:lnTo>
                    <a:pt x="2047" y="1872"/>
                  </a:lnTo>
                  <a:lnTo>
                    <a:pt x="2026" y="1891"/>
                  </a:lnTo>
                  <a:lnTo>
                    <a:pt x="2005" y="1909"/>
                  </a:lnTo>
                  <a:lnTo>
                    <a:pt x="1985" y="1925"/>
                  </a:lnTo>
                  <a:lnTo>
                    <a:pt x="1962" y="1941"/>
                  </a:lnTo>
                  <a:lnTo>
                    <a:pt x="1939" y="1956"/>
                  </a:lnTo>
                  <a:lnTo>
                    <a:pt x="1915" y="1969"/>
                  </a:lnTo>
                  <a:lnTo>
                    <a:pt x="1892" y="1982"/>
                  </a:lnTo>
                  <a:lnTo>
                    <a:pt x="1867" y="1993"/>
                  </a:lnTo>
                  <a:lnTo>
                    <a:pt x="1841" y="2003"/>
                  </a:lnTo>
                  <a:lnTo>
                    <a:pt x="1814" y="2012"/>
                  </a:lnTo>
                  <a:lnTo>
                    <a:pt x="1787" y="2020"/>
                  </a:lnTo>
                  <a:lnTo>
                    <a:pt x="1760" y="2026"/>
                  </a:lnTo>
                  <a:lnTo>
                    <a:pt x="1733" y="2031"/>
                  </a:lnTo>
                  <a:lnTo>
                    <a:pt x="1705" y="2034"/>
                  </a:lnTo>
                  <a:lnTo>
                    <a:pt x="1676" y="2036"/>
                  </a:lnTo>
                  <a:lnTo>
                    <a:pt x="1647" y="2037"/>
                  </a:lnTo>
                  <a:lnTo>
                    <a:pt x="1618" y="2036"/>
                  </a:lnTo>
                  <a:lnTo>
                    <a:pt x="1589" y="2034"/>
                  </a:lnTo>
                  <a:lnTo>
                    <a:pt x="1560" y="2031"/>
                  </a:lnTo>
                  <a:lnTo>
                    <a:pt x="1533" y="2026"/>
                  </a:lnTo>
                  <a:lnTo>
                    <a:pt x="1505" y="2020"/>
                  </a:lnTo>
                  <a:lnTo>
                    <a:pt x="1479" y="2012"/>
                  </a:lnTo>
                  <a:lnTo>
                    <a:pt x="1453" y="2003"/>
                  </a:lnTo>
                  <a:lnTo>
                    <a:pt x="1427" y="1993"/>
                  </a:lnTo>
                  <a:lnTo>
                    <a:pt x="1401" y="1982"/>
                  </a:lnTo>
                  <a:lnTo>
                    <a:pt x="1377" y="1969"/>
                  </a:lnTo>
                  <a:lnTo>
                    <a:pt x="1354" y="1956"/>
                  </a:lnTo>
                  <a:lnTo>
                    <a:pt x="1331" y="1941"/>
                  </a:lnTo>
                  <a:lnTo>
                    <a:pt x="1308" y="1925"/>
                  </a:lnTo>
                  <a:lnTo>
                    <a:pt x="1287" y="1909"/>
                  </a:lnTo>
                  <a:lnTo>
                    <a:pt x="1267" y="1891"/>
                  </a:lnTo>
                  <a:lnTo>
                    <a:pt x="1247" y="1872"/>
                  </a:lnTo>
                  <a:lnTo>
                    <a:pt x="1229" y="1852"/>
                  </a:lnTo>
                  <a:lnTo>
                    <a:pt x="1210" y="1832"/>
                  </a:lnTo>
                  <a:lnTo>
                    <a:pt x="1194" y="1811"/>
                  </a:lnTo>
                  <a:lnTo>
                    <a:pt x="1178" y="1788"/>
                  </a:lnTo>
                  <a:lnTo>
                    <a:pt x="1163" y="1765"/>
                  </a:lnTo>
                  <a:lnTo>
                    <a:pt x="1149" y="1742"/>
                  </a:lnTo>
                  <a:lnTo>
                    <a:pt x="1137" y="1718"/>
                  </a:lnTo>
                  <a:lnTo>
                    <a:pt x="1125" y="1692"/>
                  </a:lnTo>
                  <a:lnTo>
                    <a:pt x="1115" y="1668"/>
                  </a:lnTo>
                  <a:lnTo>
                    <a:pt x="1107" y="1641"/>
                  </a:lnTo>
                  <a:lnTo>
                    <a:pt x="1098" y="1614"/>
                  </a:lnTo>
                  <a:lnTo>
                    <a:pt x="1092" y="1587"/>
                  </a:lnTo>
                  <a:lnTo>
                    <a:pt x="1087" y="1559"/>
                  </a:lnTo>
                  <a:lnTo>
                    <a:pt x="1084" y="1532"/>
                  </a:lnTo>
                  <a:lnTo>
                    <a:pt x="1082" y="1503"/>
                  </a:lnTo>
                  <a:lnTo>
                    <a:pt x="1081" y="1473"/>
                  </a:lnTo>
                  <a:lnTo>
                    <a:pt x="1082" y="1445"/>
                  </a:lnTo>
                  <a:lnTo>
                    <a:pt x="1084" y="1416"/>
                  </a:lnTo>
                  <a:lnTo>
                    <a:pt x="1087" y="1388"/>
                  </a:lnTo>
                  <a:lnTo>
                    <a:pt x="1092" y="1360"/>
                  </a:lnTo>
                  <a:lnTo>
                    <a:pt x="1098" y="1333"/>
                  </a:lnTo>
                  <a:lnTo>
                    <a:pt x="1107" y="1306"/>
                  </a:lnTo>
                  <a:lnTo>
                    <a:pt x="1115" y="1280"/>
                  </a:lnTo>
                  <a:lnTo>
                    <a:pt x="1125" y="1254"/>
                  </a:lnTo>
                  <a:lnTo>
                    <a:pt x="1137" y="1230"/>
                  </a:lnTo>
                  <a:lnTo>
                    <a:pt x="1149" y="1205"/>
                  </a:lnTo>
                  <a:lnTo>
                    <a:pt x="1163" y="1181"/>
                  </a:lnTo>
                  <a:lnTo>
                    <a:pt x="1178" y="1159"/>
                  </a:lnTo>
                  <a:lnTo>
                    <a:pt x="1194" y="1136"/>
                  </a:lnTo>
                  <a:lnTo>
                    <a:pt x="1210" y="1115"/>
                  </a:lnTo>
                  <a:lnTo>
                    <a:pt x="1229" y="1095"/>
                  </a:lnTo>
                  <a:lnTo>
                    <a:pt x="1247" y="1075"/>
                  </a:lnTo>
                  <a:lnTo>
                    <a:pt x="1267" y="1057"/>
                  </a:lnTo>
                  <a:lnTo>
                    <a:pt x="1287" y="1039"/>
                  </a:lnTo>
                  <a:lnTo>
                    <a:pt x="1308" y="1022"/>
                  </a:lnTo>
                  <a:lnTo>
                    <a:pt x="1331" y="1006"/>
                  </a:lnTo>
                  <a:lnTo>
                    <a:pt x="1354" y="992"/>
                  </a:lnTo>
                  <a:lnTo>
                    <a:pt x="1377" y="977"/>
                  </a:lnTo>
                  <a:lnTo>
                    <a:pt x="1401" y="965"/>
                  </a:lnTo>
                  <a:lnTo>
                    <a:pt x="1427" y="954"/>
                  </a:lnTo>
                  <a:lnTo>
                    <a:pt x="1453" y="944"/>
                  </a:lnTo>
                  <a:lnTo>
                    <a:pt x="1479" y="935"/>
                  </a:lnTo>
                  <a:lnTo>
                    <a:pt x="1505" y="928"/>
                  </a:lnTo>
                  <a:lnTo>
                    <a:pt x="1533" y="921"/>
                  </a:lnTo>
                  <a:lnTo>
                    <a:pt x="1560" y="916"/>
                  </a:lnTo>
                  <a:lnTo>
                    <a:pt x="1589" y="912"/>
                  </a:lnTo>
                  <a:lnTo>
                    <a:pt x="1618" y="910"/>
                  </a:lnTo>
                  <a:lnTo>
                    <a:pt x="1647" y="90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pic>
        <p:nvPicPr>
          <p:cNvPr id="18" name="Picture 2" descr="C:\Users\Walter\Desktop\1.jpg"/>
          <p:cNvPicPr preferRelativeResize="0">
            <a:picLocks noChangeArrowheads="1"/>
          </p:cNvPicPr>
          <p:nvPr/>
        </p:nvPicPr>
        <p:blipFill>
          <a:blip r:embed="rId1" cstate="print">
            <a:clrChange>
              <a:clrFrom>
                <a:srgbClr val="FFFFFE"/>
              </a:clrFrom>
              <a:clrTo>
                <a:srgbClr val="FFFFFE">
                  <a:alpha val="0"/>
                </a:srgbClr>
              </a:clrTo>
            </a:clrChange>
          </a:blip>
          <a:srcRect l="12709" t="15724" r="73191" b="67721"/>
          <a:stretch>
            <a:fillRect/>
          </a:stretch>
        </p:blipFill>
        <p:spPr bwMode="auto">
          <a:xfrm>
            <a:off x="5912339" y="3887269"/>
            <a:ext cx="265457" cy="112747"/>
          </a:xfrm>
          <a:prstGeom prst="rect">
            <a:avLst/>
          </a:prstGeom>
          <a:noFill/>
          <a:ln w="9525">
            <a:noFill/>
            <a:miter lim="800000"/>
            <a:headEnd/>
            <a:tailEnd/>
          </a:ln>
        </p:spPr>
      </p:pic>
      <p:pic>
        <p:nvPicPr>
          <p:cNvPr id="19" name="Picture 2" descr="C:\Users\Walter\Desktop\3.jpg"/>
          <p:cNvPicPr>
            <a:picLocks noChangeAspect="1" noChangeArrowheads="1"/>
          </p:cNvPicPr>
          <p:nvPr/>
        </p:nvPicPr>
        <p:blipFill>
          <a:blip r:embed="rId2" cstate="print">
            <a:clrChange>
              <a:clrFrom>
                <a:srgbClr val="FFFFFE"/>
              </a:clrFrom>
              <a:clrTo>
                <a:srgbClr val="FFFFFE">
                  <a:alpha val="0"/>
                </a:srgbClr>
              </a:clrTo>
            </a:clrChange>
          </a:blip>
          <a:srcRect l="9219" t="7947" r="64962" b="62388"/>
          <a:stretch>
            <a:fillRect/>
          </a:stretch>
        </p:blipFill>
        <p:spPr bwMode="auto">
          <a:xfrm>
            <a:off x="5292234" y="3877020"/>
            <a:ext cx="267805" cy="143463"/>
          </a:xfrm>
          <a:prstGeom prst="rect">
            <a:avLst/>
          </a:prstGeom>
          <a:noFill/>
          <a:ln w="9525">
            <a:noFill/>
            <a:miter lim="800000"/>
            <a:headEnd/>
            <a:tailEnd/>
          </a:ln>
        </p:spPr>
      </p:pic>
      <p:pic>
        <p:nvPicPr>
          <p:cNvPr id="20" name="Picture 2" descr="C:\Users\Walter\Desktop\1.jpg"/>
          <p:cNvPicPr>
            <a:picLocks noChangeAspect="1" noChangeArrowheads="1"/>
          </p:cNvPicPr>
          <p:nvPr/>
        </p:nvPicPr>
        <p:blipFill>
          <a:blip r:embed="rId1" cstate="print">
            <a:clrChange>
              <a:clrFrom>
                <a:srgbClr val="FFFFFE"/>
              </a:clrFrom>
              <a:clrTo>
                <a:srgbClr val="FFFFFE">
                  <a:alpha val="0"/>
                </a:srgbClr>
              </a:clrTo>
            </a:clrChange>
          </a:blip>
          <a:srcRect l="11413" t="42626" r="71896" b="36680"/>
          <a:stretch>
            <a:fillRect/>
          </a:stretch>
        </p:blipFill>
        <p:spPr bwMode="auto">
          <a:xfrm>
            <a:off x="6498875" y="3592688"/>
            <a:ext cx="320947" cy="168324"/>
          </a:xfrm>
          <a:prstGeom prst="rect">
            <a:avLst/>
          </a:prstGeom>
          <a:noFill/>
          <a:ln w="9525">
            <a:noFill/>
            <a:miter lim="800000"/>
            <a:headEnd/>
            <a:tailEnd/>
          </a:ln>
        </p:spPr>
      </p:pic>
      <p:grpSp>
        <p:nvGrpSpPr>
          <p:cNvPr id="5" name="组合 348"/>
          <p:cNvGrpSpPr/>
          <p:nvPr/>
        </p:nvGrpSpPr>
        <p:grpSpPr>
          <a:xfrm>
            <a:off x="5920548" y="3580765"/>
            <a:ext cx="249113" cy="168324"/>
            <a:chOff x="11823700" y="2228850"/>
            <a:chExt cx="288925" cy="304800"/>
          </a:xfrm>
          <a:solidFill>
            <a:schemeClr val="bg1">
              <a:lumMod val="50000"/>
            </a:schemeClr>
          </a:solidFill>
        </p:grpSpPr>
        <p:sp>
          <p:nvSpPr>
            <p:cNvPr id="226" name="Freeform 118"/>
            <p:cNvSpPr/>
            <p:nvPr/>
          </p:nvSpPr>
          <p:spPr bwMode="auto">
            <a:xfrm>
              <a:off x="11880850" y="2228850"/>
              <a:ext cx="177800" cy="66675"/>
            </a:xfrm>
            <a:custGeom>
              <a:avLst/>
              <a:gdLst/>
              <a:ahLst/>
              <a:cxnLst>
                <a:cxn ang="0">
                  <a:pos x="88" y="38"/>
                </a:cxn>
                <a:cxn ang="0">
                  <a:pos x="88" y="38"/>
                </a:cxn>
                <a:cxn ang="0">
                  <a:pos x="86" y="32"/>
                </a:cxn>
                <a:cxn ang="0">
                  <a:pos x="112" y="8"/>
                </a:cxn>
                <a:cxn ang="0">
                  <a:pos x="112" y="8"/>
                </a:cxn>
                <a:cxn ang="0">
                  <a:pos x="112" y="4"/>
                </a:cxn>
                <a:cxn ang="0">
                  <a:pos x="112" y="2"/>
                </a:cxn>
                <a:cxn ang="0">
                  <a:pos x="112" y="2"/>
                </a:cxn>
                <a:cxn ang="0">
                  <a:pos x="108" y="0"/>
                </a:cxn>
                <a:cxn ang="0">
                  <a:pos x="106" y="2"/>
                </a:cxn>
                <a:cxn ang="0">
                  <a:pos x="78" y="30"/>
                </a:cxn>
                <a:cxn ang="0">
                  <a:pos x="34" y="30"/>
                </a:cxn>
                <a:cxn ang="0">
                  <a:pos x="6" y="2"/>
                </a:cxn>
                <a:cxn ang="0">
                  <a:pos x="6" y="2"/>
                </a:cxn>
                <a:cxn ang="0">
                  <a:pos x="4" y="0"/>
                </a:cxn>
                <a:cxn ang="0">
                  <a:pos x="2" y="2"/>
                </a:cxn>
                <a:cxn ang="0">
                  <a:pos x="2" y="2"/>
                </a:cxn>
                <a:cxn ang="0">
                  <a:pos x="0" y="4"/>
                </a:cxn>
                <a:cxn ang="0">
                  <a:pos x="2" y="8"/>
                </a:cxn>
                <a:cxn ang="0">
                  <a:pos x="26" y="32"/>
                </a:cxn>
                <a:cxn ang="0">
                  <a:pos x="26" y="32"/>
                </a:cxn>
                <a:cxn ang="0">
                  <a:pos x="24" y="38"/>
                </a:cxn>
                <a:cxn ang="0">
                  <a:pos x="24" y="42"/>
                </a:cxn>
                <a:cxn ang="0">
                  <a:pos x="88" y="42"/>
                </a:cxn>
                <a:cxn ang="0">
                  <a:pos x="88" y="38"/>
                </a:cxn>
              </a:cxnLst>
              <a:rect l="0" t="0" r="r" b="b"/>
              <a:pathLst>
                <a:path w="112" h="42">
                  <a:moveTo>
                    <a:pt x="88" y="38"/>
                  </a:moveTo>
                  <a:lnTo>
                    <a:pt x="88" y="38"/>
                  </a:lnTo>
                  <a:lnTo>
                    <a:pt x="86" y="32"/>
                  </a:lnTo>
                  <a:lnTo>
                    <a:pt x="112" y="8"/>
                  </a:lnTo>
                  <a:lnTo>
                    <a:pt x="112" y="8"/>
                  </a:lnTo>
                  <a:lnTo>
                    <a:pt x="112" y="4"/>
                  </a:lnTo>
                  <a:lnTo>
                    <a:pt x="112" y="2"/>
                  </a:lnTo>
                  <a:lnTo>
                    <a:pt x="112" y="2"/>
                  </a:lnTo>
                  <a:lnTo>
                    <a:pt x="108" y="0"/>
                  </a:lnTo>
                  <a:lnTo>
                    <a:pt x="106" y="2"/>
                  </a:lnTo>
                  <a:lnTo>
                    <a:pt x="78" y="30"/>
                  </a:lnTo>
                  <a:lnTo>
                    <a:pt x="34" y="30"/>
                  </a:lnTo>
                  <a:lnTo>
                    <a:pt x="6" y="2"/>
                  </a:lnTo>
                  <a:lnTo>
                    <a:pt x="6" y="2"/>
                  </a:lnTo>
                  <a:lnTo>
                    <a:pt x="4" y="0"/>
                  </a:lnTo>
                  <a:lnTo>
                    <a:pt x="2" y="2"/>
                  </a:lnTo>
                  <a:lnTo>
                    <a:pt x="2" y="2"/>
                  </a:lnTo>
                  <a:lnTo>
                    <a:pt x="0" y="4"/>
                  </a:lnTo>
                  <a:lnTo>
                    <a:pt x="2" y="8"/>
                  </a:lnTo>
                  <a:lnTo>
                    <a:pt x="26" y="32"/>
                  </a:lnTo>
                  <a:lnTo>
                    <a:pt x="26" y="32"/>
                  </a:lnTo>
                  <a:lnTo>
                    <a:pt x="24" y="38"/>
                  </a:lnTo>
                  <a:lnTo>
                    <a:pt x="24" y="42"/>
                  </a:lnTo>
                  <a:lnTo>
                    <a:pt x="88" y="42"/>
                  </a:lnTo>
                  <a:lnTo>
                    <a:pt x="88" y="3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27" name="Freeform 119"/>
            <p:cNvSpPr>
              <a:spLocks noEditPoints="1"/>
            </p:cNvSpPr>
            <p:nvPr/>
          </p:nvSpPr>
          <p:spPr bwMode="auto">
            <a:xfrm>
              <a:off x="11823700" y="2301875"/>
              <a:ext cx="288925" cy="231775"/>
            </a:xfrm>
            <a:custGeom>
              <a:avLst/>
              <a:gdLst/>
              <a:ahLst/>
              <a:cxnLst>
                <a:cxn ang="0">
                  <a:pos x="126" y="0"/>
                </a:cxn>
                <a:cxn ang="0">
                  <a:pos x="60" y="0"/>
                </a:cxn>
                <a:cxn ang="0">
                  <a:pos x="8" y="0"/>
                </a:cxn>
                <a:cxn ang="0">
                  <a:pos x="2" y="2"/>
                </a:cxn>
                <a:cxn ang="0">
                  <a:pos x="0" y="140"/>
                </a:cxn>
                <a:cxn ang="0">
                  <a:pos x="2" y="144"/>
                </a:cxn>
                <a:cxn ang="0">
                  <a:pos x="174" y="146"/>
                </a:cxn>
                <a:cxn ang="0">
                  <a:pos x="180" y="144"/>
                </a:cxn>
                <a:cxn ang="0">
                  <a:pos x="182" y="8"/>
                </a:cxn>
                <a:cxn ang="0">
                  <a:pos x="180" y="2"/>
                </a:cxn>
                <a:cxn ang="0">
                  <a:pos x="174" y="0"/>
                </a:cxn>
                <a:cxn ang="0">
                  <a:pos x="52" y="136"/>
                </a:cxn>
                <a:cxn ang="0">
                  <a:pos x="46" y="132"/>
                </a:cxn>
                <a:cxn ang="0">
                  <a:pos x="48" y="128"/>
                </a:cxn>
                <a:cxn ang="0">
                  <a:pos x="52" y="126"/>
                </a:cxn>
                <a:cxn ang="0">
                  <a:pos x="58" y="132"/>
                </a:cxn>
                <a:cxn ang="0">
                  <a:pos x="56" y="136"/>
                </a:cxn>
                <a:cxn ang="0">
                  <a:pos x="52" y="136"/>
                </a:cxn>
                <a:cxn ang="0">
                  <a:pos x="72" y="136"/>
                </a:cxn>
                <a:cxn ang="0">
                  <a:pos x="66" y="132"/>
                </a:cxn>
                <a:cxn ang="0">
                  <a:pos x="68" y="128"/>
                </a:cxn>
                <a:cxn ang="0">
                  <a:pos x="72" y="126"/>
                </a:cxn>
                <a:cxn ang="0">
                  <a:pos x="76" y="132"/>
                </a:cxn>
                <a:cxn ang="0">
                  <a:pos x="76" y="136"/>
                </a:cxn>
                <a:cxn ang="0">
                  <a:pos x="72" y="136"/>
                </a:cxn>
                <a:cxn ang="0">
                  <a:pos x="90" y="140"/>
                </a:cxn>
                <a:cxn ang="0">
                  <a:pos x="84" y="138"/>
                </a:cxn>
                <a:cxn ang="0">
                  <a:pos x="80" y="130"/>
                </a:cxn>
                <a:cxn ang="0">
                  <a:pos x="82" y="128"/>
                </a:cxn>
                <a:cxn ang="0">
                  <a:pos x="86" y="122"/>
                </a:cxn>
                <a:cxn ang="0">
                  <a:pos x="90" y="120"/>
                </a:cxn>
                <a:cxn ang="0">
                  <a:pos x="98" y="124"/>
                </a:cxn>
                <a:cxn ang="0">
                  <a:pos x="100" y="130"/>
                </a:cxn>
                <a:cxn ang="0">
                  <a:pos x="100" y="134"/>
                </a:cxn>
                <a:cxn ang="0">
                  <a:pos x="94" y="140"/>
                </a:cxn>
                <a:cxn ang="0">
                  <a:pos x="90" y="140"/>
                </a:cxn>
                <a:cxn ang="0">
                  <a:pos x="110" y="136"/>
                </a:cxn>
                <a:cxn ang="0">
                  <a:pos x="104" y="132"/>
                </a:cxn>
                <a:cxn ang="0">
                  <a:pos x="106" y="128"/>
                </a:cxn>
                <a:cxn ang="0">
                  <a:pos x="110" y="126"/>
                </a:cxn>
                <a:cxn ang="0">
                  <a:pos x="116" y="132"/>
                </a:cxn>
                <a:cxn ang="0">
                  <a:pos x="114" y="136"/>
                </a:cxn>
                <a:cxn ang="0">
                  <a:pos x="110" y="136"/>
                </a:cxn>
                <a:cxn ang="0">
                  <a:pos x="130" y="136"/>
                </a:cxn>
                <a:cxn ang="0">
                  <a:pos x="124" y="132"/>
                </a:cxn>
                <a:cxn ang="0">
                  <a:pos x="126" y="128"/>
                </a:cxn>
                <a:cxn ang="0">
                  <a:pos x="130" y="126"/>
                </a:cxn>
                <a:cxn ang="0">
                  <a:pos x="136" y="132"/>
                </a:cxn>
                <a:cxn ang="0">
                  <a:pos x="134" y="136"/>
                </a:cxn>
                <a:cxn ang="0">
                  <a:pos x="130" y="136"/>
                </a:cxn>
                <a:cxn ang="0">
                  <a:pos x="172" y="108"/>
                </a:cxn>
                <a:cxn ang="0">
                  <a:pos x="164" y="116"/>
                </a:cxn>
                <a:cxn ang="0">
                  <a:pos x="18" y="116"/>
                </a:cxn>
                <a:cxn ang="0">
                  <a:pos x="10" y="108"/>
                </a:cxn>
                <a:cxn ang="0">
                  <a:pos x="10" y="18"/>
                </a:cxn>
                <a:cxn ang="0">
                  <a:pos x="18" y="12"/>
                </a:cxn>
                <a:cxn ang="0">
                  <a:pos x="130" y="12"/>
                </a:cxn>
                <a:cxn ang="0">
                  <a:pos x="164" y="12"/>
                </a:cxn>
                <a:cxn ang="0">
                  <a:pos x="172" y="18"/>
                </a:cxn>
              </a:cxnLst>
              <a:rect l="0" t="0" r="r" b="b"/>
              <a:pathLst>
                <a:path w="182" h="146">
                  <a:moveTo>
                    <a:pt x="174" y="0"/>
                  </a:moveTo>
                  <a:lnTo>
                    <a:pt x="126" y="0"/>
                  </a:lnTo>
                  <a:lnTo>
                    <a:pt x="124" y="0"/>
                  </a:lnTo>
                  <a:lnTo>
                    <a:pt x="60" y="0"/>
                  </a:lnTo>
                  <a:lnTo>
                    <a:pt x="54" y="0"/>
                  </a:lnTo>
                  <a:lnTo>
                    <a:pt x="8" y="0"/>
                  </a:lnTo>
                  <a:lnTo>
                    <a:pt x="8" y="0"/>
                  </a:lnTo>
                  <a:lnTo>
                    <a:pt x="2" y="2"/>
                  </a:lnTo>
                  <a:lnTo>
                    <a:pt x="0" y="8"/>
                  </a:lnTo>
                  <a:lnTo>
                    <a:pt x="0" y="140"/>
                  </a:lnTo>
                  <a:lnTo>
                    <a:pt x="0" y="140"/>
                  </a:lnTo>
                  <a:lnTo>
                    <a:pt x="2" y="144"/>
                  </a:lnTo>
                  <a:lnTo>
                    <a:pt x="8" y="146"/>
                  </a:lnTo>
                  <a:lnTo>
                    <a:pt x="174" y="146"/>
                  </a:lnTo>
                  <a:lnTo>
                    <a:pt x="174" y="146"/>
                  </a:lnTo>
                  <a:lnTo>
                    <a:pt x="180" y="144"/>
                  </a:lnTo>
                  <a:lnTo>
                    <a:pt x="182" y="140"/>
                  </a:lnTo>
                  <a:lnTo>
                    <a:pt x="182" y="8"/>
                  </a:lnTo>
                  <a:lnTo>
                    <a:pt x="182" y="8"/>
                  </a:lnTo>
                  <a:lnTo>
                    <a:pt x="180" y="2"/>
                  </a:lnTo>
                  <a:lnTo>
                    <a:pt x="174" y="0"/>
                  </a:lnTo>
                  <a:lnTo>
                    <a:pt x="174" y="0"/>
                  </a:lnTo>
                  <a:close/>
                  <a:moveTo>
                    <a:pt x="52" y="136"/>
                  </a:moveTo>
                  <a:lnTo>
                    <a:pt x="52" y="136"/>
                  </a:lnTo>
                  <a:lnTo>
                    <a:pt x="48" y="136"/>
                  </a:lnTo>
                  <a:lnTo>
                    <a:pt x="46" y="132"/>
                  </a:lnTo>
                  <a:lnTo>
                    <a:pt x="46" y="132"/>
                  </a:lnTo>
                  <a:lnTo>
                    <a:pt x="48" y="128"/>
                  </a:lnTo>
                  <a:lnTo>
                    <a:pt x="52" y="126"/>
                  </a:lnTo>
                  <a:lnTo>
                    <a:pt x="52" y="126"/>
                  </a:lnTo>
                  <a:lnTo>
                    <a:pt x="56" y="128"/>
                  </a:lnTo>
                  <a:lnTo>
                    <a:pt x="58" y="132"/>
                  </a:lnTo>
                  <a:lnTo>
                    <a:pt x="58" y="132"/>
                  </a:lnTo>
                  <a:lnTo>
                    <a:pt x="56" y="136"/>
                  </a:lnTo>
                  <a:lnTo>
                    <a:pt x="52" y="136"/>
                  </a:lnTo>
                  <a:lnTo>
                    <a:pt x="52" y="136"/>
                  </a:lnTo>
                  <a:close/>
                  <a:moveTo>
                    <a:pt x="72" y="136"/>
                  </a:moveTo>
                  <a:lnTo>
                    <a:pt x="72" y="136"/>
                  </a:lnTo>
                  <a:lnTo>
                    <a:pt x="68" y="136"/>
                  </a:lnTo>
                  <a:lnTo>
                    <a:pt x="66" y="132"/>
                  </a:lnTo>
                  <a:lnTo>
                    <a:pt x="66" y="132"/>
                  </a:lnTo>
                  <a:lnTo>
                    <a:pt x="68" y="128"/>
                  </a:lnTo>
                  <a:lnTo>
                    <a:pt x="72" y="126"/>
                  </a:lnTo>
                  <a:lnTo>
                    <a:pt x="72" y="126"/>
                  </a:lnTo>
                  <a:lnTo>
                    <a:pt x="76" y="128"/>
                  </a:lnTo>
                  <a:lnTo>
                    <a:pt x="76" y="132"/>
                  </a:lnTo>
                  <a:lnTo>
                    <a:pt x="76" y="132"/>
                  </a:lnTo>
                  <a:lnTo>
                    <a:pt x="76" y="136"/>
                  </a:lnTo>
                  <a:lnTo>
                    <a:pt x="72" y="136"/>
                  </a:lnTo>
                  <a:lnTo>
                    <a:pt x="72" y="136"/>
                  </a:lnTo>
                  <a:close/>
                  <a:moveTo>
                    <a:pt x="90" y="140"/>
                  </a:moveTo>
                  <a:lnTo>
                    <a:pt x="90" y="140"/>
                  </a:lnTo>
                  <a:lnTo>
                    <a:pt x="86" y="140"/>
                  </a:lnTo>
                  <a:lnTo>
                    <a:pt x="84" y="138"/>
                  </a:lnTo>
                  <a:lnTo>
                    <a:pt x="82" y="134"/>
                  </a:lnTo>
                  <a:lnTo>
                    <a:pt x="80" y="130"/>
                  </a:lnTo>
                  <a:lnTo>
                    <a:pt x="80" y="130"/>
                  </a:lnTo>
                  <a:lnTo>
                    <a:pt x="82" y="128"/>
                  </a:lnTo>
                  <a:lnTo>
                    <a:pt x="84" y="124"/>
                  </a:lnTo>
                  <a:lnTo>
                    <a:pt x="86" y="122"/>
                  </a:lnTo>
                  <a:lnTo>
                    <a:pt x="90" y="120"/>
                  </a:lnTo>
                  <a:lnTo>
                    <a:pt x="90" y="120"/>
                  </a:lnTo>
                  <a:lnTo>
                    <a:pt x="94" y="122"/>
                  </a:lnTo>
                  <a:lnTo>
                    <a:pt x="98" y="124"/>
                  </a:lnTo>
                  <a:lnTo>
                    <a:pt x="100" y="128"/>
                  </a:lnTo>
                  <a:lnTo>
                    <a:pt x="100" y="130"/>
                  </a:lnTo>
                  <a:lnTo>
                    <a:pt x="100" y="130"/>
                  </a:lnTo>
                  <a:lnTo>
                    <a:pt x="100" y="134"/>
                  </a:lnTo>
                  <a:lnTo>
                    <a:pt x="98" y="138"/>
                  </a:lnTo>
                  <a:lnTo>
                    <a:pt x="94" y="140"/>
                  </a:lnTo>
                  <a:lnTo>
                    <a:pt x="90" y="140"/>
                  </a:lnTo>
                  <a:lnTo>
                    <a:pt x="90" y="140"/>
                  </a:lnTo>
                  <a:close/>
                  <a:moveTo>
                    <a:pt x="110" y="136"/>
                  </a:moveTo>
                  <a:lnTo>
                    <a:pt x="110" y="136"/>
                  </a:lnTo>
                  <a:lnTo>
                    <a:pt x="106" y="136"/>
                  </a:lnTo>
                  <a:lnTo>
                    <a:pt x="104" y="132"/>
                  </a:lnTo>
                  <a:lnTo>
                    <a:pt x="104" y="132"/>
                  </a:lnTo>
                  <a:lnTo>
                    <a:pt x="106" y="128"/>
                  </a:lnTo>
                  <a:lnTo>
                    <a:pt x="110" y="126"/>
                  </a:lnTo>
                  <a:lnTo>
                    <a:pt x="110" y="126"/>
                  </a:lnTo>
                  <a:lnTo>
                    <a:pt x="114" y="128"/>
                  </a:lnTo>
                  <a:lnTo>
                    <a:pt x="116" y="132"/>
                  </a:lnTo>
                  <a:lnTo>
                    <a:pt x="116" y="132"/>
                  </a:lnTo>
                  <a:lnTo>
                    <a:pt x="114" y="136"/>
                  </a:lnTo>
                  <a:lnTo>
                    <a:pt x="110" y="136"/>
                  </a:lnTo>
                  <a:lnTo>
                    <a:pt x="110" y="136"/>
                  </a:lnTo>
                  <a:close/>
                  <a:moveTo>
                    <a:pt x="130" y="136"/>
                  </a:moveTo>
                  <a:lnTo>
                    <a:pt x="130" y="136"/>
                  </a:lnTo>
                  <a:lnTo>
                    <a:pt x="126" y="136"/>
                  </a:lnTo>
                  <a:lnTo>
                    <a:pt x="124" y="132"/>
                  </a:lnTo>
                  <a:lnTo>
                    <a:pt x="124" y="132"/>
                  </a:lnTo>
                  <a:lnTo>
                    <a:pt x="126" y="128"/>
                  </a:lnTo>
                  <a:lnTo>
                    <a:pt x="130" y="126"/>
                  </a:lnTo>
                  <a:lnTo>
                    <a:pt x="130" y="126"/>
                  </a:lnTo>
                  <a:lnTo>
                    <a:pt x="134" y="128"/>
                  </a:lnTo>
                  <a:lnTo>
                    <a:pt x="136" y="132"/>
                  </a:lnTo>
                  <a:lnTo>
                    <a:pt x="136" y="132"/>
                  </a:lnTo>
                  <a:lnTo>
                    <a:pt x="134" y="136"/>
                  </a:lnTo>
                  <a:lnTo>
                    <a:pt x="130" y="136"/>
                  </a:lnTo>
                  <a:lnTo>
                    <a:pt x="130" y="136"/>
                  </a:lnTo>
                  <a:close/>
                  <a:moveTo>
                    <a:pt x="172" y="108"/>
                  </a:moveTo>
                  <a:lnTo>
                    <a:pt x="172" y="108"/>
                  </a:lnTo>
                  <a:lnTo>
                    <a:pt x="170" y="114"/>
                  </a:lnTo>
                  <a:lnTo>
                    <a:pt x="164" y="116"/>
                  </a:lnTo>
                  <a:lnTo>
                    <a:pt x="18" y="116"/>
                  </a:lnTo>
                  <a:lnTo>
                    <a:pt x="18" y="116"/>
                  </a:lnTo>
                  <a:lnTo>
                    <a:pt x="12" y="114"/>
                  </a:lnTo>
                  <a:lnTo>
                    <a:pt x="10" y="108"/>
                  </a:lnTo>
                  <a:lnTo>
                    <a:pt x="10" y="18"/>
                  </a:lnTo>
                  <a:lnTo>
                    <a:pt x="10" y="18"/>
                  </a:lnTo>
                  <a:lnTo>
                    <a:pt x="12" y="14"/>
                  </a:lnTo>
                  <a:lnTo>
                    <a:pt x="18" y="12"/>
                  </a:lnTo>
                  <a:lnTo>
                    <a:pt x="52" y="12"/>
                  </a:lnTo>
                  <a:lnTo>
                    <a:pt x="130" y="12"/>
                  </a:lnTo>
                  <a:lnTo>
                    <a:pt x="164" y="12"/>
                  </a:lnTo>
                  <a:lnTo>
                    <a:pt x="164" y="12"/>
                  </a:lnTo>
                  <a:lnTo>
                    <a:pt x="170" y="14"/>
                  </a:lnTo>
                  <a:lnTo>
                    <a:pt x="172" y="18"/>
                  </a:lnTo>
                  <a:lnTo>
                    <a:pt x="172" y="10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7" name="组合 294"/>
          <p:cNvGrpSpPr/>
          <p:nvPr/>
        </p:nvGrpSpPr>
        <p:grpSpPr>
          <a:xfrm>
            <a:off x="5290410" y="3557864"/>
            <a:ext cx="280627" cy="204994"/>
            <a:chOff x="7919051" y="4037161"/>
            <a:chExt cx="319177" cy="345057"/>
          </a:xfrm>
        </p:grpSpPr>
        <p:pic>
          <p:nvPicPr>
            <p:cNvPr id="224" name="Picture 2" descr="C:\Users\Walter\Desktop\3.jpg"/>
            <p:cNvPicPr>
              <a:picLocks noChangeAspect="1" noChangeArrowheads="1"/>
            </p:cNvPicPr>
            <p:nvPr/>
          </p:nvPicPr>
          <p:blipFill>
            <a:blip r:embed="rId2" cstate="print">
              <a:clrChange>
                <a:clrFrom>
                  <a:srgbClr val="FFFEFD"/>
                </a:clrFrom>
                <a:clrTo>
                  <a:srgbClr val="FFFEFD">
                    <a:alpha val="0"/>
                  </a:srgbClr>
                </a:clrTo>
              </a:clrChange>
            </a:blip>
            <a:srcRect l="22768" t="65278" r="63161" b="18934"/>
            <a:stretch>
              <a:fillRect/>
            </a:stretch>
          </p:blipFill>
          <p:spPr bwMode="auto">
            <a:xfrm>
              <a:off x="7919051" y="4201064"/>
              <a:ext cx="319177" cy="181154"/>
            </a:xfrm>
            <a:prstGeom prst="rect">
              <a:avLst/>
            </a:prstGeom>
            <a:noFill/>
            <a:ln w="9525">
              <a:noFill/>
              <a:miter lim="800000"/>
              <a:headEnd/>
              <a:tailEnd/>
            </a:ln>
          </p:spPr>
        </p:pic>
        <p:pic>
          <p:nvPicPr>
            <p:cNvPr id="225" name="Picture 2" descr="C:\Users\Walter\Desktop\3.jpg"/>
            <p:cNvPicPr>
              <a:picLocks noChangeAspect="1" noChangeArrowheads="1"/>
            </p:cNvPicPr>
            <p:nvPr/>
          </p:nvPicPr>
          <p:blipFill>
            <a:blip r:embed="rId2" cstate="print">
              <a:clrChange>
                <a:clrFrom>
                  <a:srgbClr val="FFFEFD"/>
                </a:clrFrom>
                <a:clrTo>
                  <a:srgbClr val="FFFEFD">
                    <a:alpha val="0"/>
                  </a:srgbClr>
                </a:clrTo>
              </a:clrChange>
            </a:blip>
            <a:srcRect l="8263" t="52748" r="77486" b="18934"/>
            <a:stretch>
              <a:fillRect/>
            </a:stretch>
          </p:blipFill>
          <p:spPr bwMode="auto">
            <a:xfrm>
              <a:off x="7957426" y="4037161"/>
              <a:ext cx="194535" cy="195530"/>
            </a:xfrm>
            <a:prstGeom prst="rect">
              <a:avLst/>
            </a:prstGeom>
            <a:noFill/>
            <a:ln w="9525">
              <a:noFill/>
              <a:miter lim="800000"/>
              <a:headEnd/>
              <a:tailEnd/>
            </a:ln>
          </p:spPr>
        </p:pic>
      </p:grpSp>
      <p:sp>
        <p:nvSpPr>
          <p:cNvPr id="23" name="TextBox 22"/>
          <p:cNvSpPr txBox="1">
            <a:spLocks noChangeAspect="1"/>
          </p:cNvSpPr>
          <p:nvPr/>
        </p:nvSpPr>
        <p:spPr>
          <a:xfrm>
            <a:off x="4314798" y="4598212"/>
            <a:ext cx="294433" cy="71747"/>
          </a:xfrm>
          <a:prstGeom prst="rect">
            <a:avLst/>
          </a:prstGeom>
          <a:noFill/>
        </p:spPr>
        <p:txBody>
          <a:bodyPr wrap="none" rtlCol="0">
            <a:prstTxWarp prst="textPlain">
              <a:avLst/>
            </a:prstTxWarp>
            <a:spAutoFit/>
          </a:bodyPr>
          <a:lstStyle/>
          <a:p>
            <a:r>
              <a:rPr lang="en-US" altLang="zh-CN" dirty="0" smtClean="0">
                <a:solidFill>
                  <a:srgbClr val="C00000"/>
                </a:solidFill>
                <a:latin typeface="Arial Unicode MS" pitchFamily="34" charset="-122"/>
                <a:ea typeface="Arial Unicode MS" pitchFamily="34" charset="-122"/>
                <a:cs typeface="Arial Unicode MS" pitchFamily="34" charset="-122"/>
              </a:rPr>
              <a:t>Mini</a:t>
            </a:r>
            <a:r>
              <a:rPr lang="zh-CN" altLang="en-US" dirty="0" smtClean="0">
                <a:solidFill>
                  <a:srgbClr val="C00000"/>
                </a:solidFill>
                <a:latin typeface="Arial Unicode MS" pitchFamily="34" charset="-122"/>
                <a:ea typeface="Arial Unicode MS" pitchFamily="34" charset="-122"/>
                <a:cs typeface="Arial Unicode MS" pitchFamily="34" charset="-122"/>
              </a:rPr>
              <a:t> </a:t>
            </a:r>
            <a:r>
              <a:rPr lang="en-US" altLang="zh-CN" dirty="0" smtClean="0">
                <a:solidFill>
                  <a:srgbClr val="C00000"/>
                </a:solidFill>
                <a:latin typeface="Arial Unicode MS" pitchFamily="34" charset="-122"/>
                <a:ea typeface="Arial Unicode MS" pitchFamily="34" charset="-122"/>
                <a:cs typeface="Arial Unicode MS" pitchFamily="34" charset="-122"/>
              </a:rPr>
              <a:t>VDI</a:t>
            </a:r>
            <a:endParaRPr lang="en-US" altLang="zh-CN" dirty="0" smtClean="0">
              <a:solidFill>
                <a:srgbClr val="C00000"/>
              </a:solidFill>
              <a:latin typeface="Arial Unicode MS" pitchFamily="34" charset="-122"/>
              <a:ea typeface="Arial Unicode MS" pitchFamily="34" charset="-122"/>
              <a:cs typeface="Arial Unicode MS" pitchFamily="34" charset="-122"/>
            </a:endParaRPr>
          </a:p>
        </p:txBody>
      </p:sp>
      <p:pic>
        <p:nvPicPr>
          <p:cNvPr id="24" name="Picture 2" descr="D:\MyWorkspace\MO\MP10Link\Pics\Conventional\MediaPad 10 Link- Product Image- Silver-17 Pic-20121116\MediaPad-10-Link- Product Image- Silver-17 Piece-20121116\4m\4M-正面.jpg"/>
          <p:cNvPicPr>
            <a:picLocks noChangeAspect="1" noChangeArrowheads="1"/>
          </p:cNvPicPr>
          <p:nvPr/>
        </p:nvPicPr>
        <p:blipFill>
          <a:blip r:embed="rId3" cstate="print"/>
          <a:srcRect l="15232" t="11007" r="14943" b="26595"/>
          <a:stretch>
            <a:fillRect/>
          </a:stretch>
        </p:blipFill>
        <p:spPr bwMode="auto">
          <a:xfrm>
            <a:off x="3235901" y="4383001"/>
            <a:ext cx="368291" cy="171116"/>
          </a:xfrm>
          <a:prstGeom prst="roundRect">
            <a:avLst>
              <a:gd name="adj" fmla="val 4535"/>
            </a:avLst>
          </a:prstGeom>
          <a:noFill/>
          <a:effectLst>
            <a:reflection blurRad="6350" stA="52000" endA="300" endPos="35000" dir="5400000" sy="-100000" algn="bl" rotWithShape="0"/>
          </a:effectLst>
        </p:spPr>
      </p:pic>
      <p:pic>
        <p:nvPicPr>
          <p:cNvPr id="25" name="Picture 8" descr="C:\Documents and Settings\Administrator\桌面\Desktop\800\3.png"/>
          <p:cNvPicPr>
            <a:picLocks noChangeAspect="1" noChangeArrowheads="1"/>
          </p:cNvPicPr>
          <p:nvPr/>
        </p:nvPicPr>
        <p:blipFill>
          <a:blip r:embed="rId4" cstate="print"/>
          <a:srcRect/>
          <a:stretch>
            <a:fillRect/>
          </a:stretch>
        </p:blipFill>
        <p:spPr bwMode="auto">
          <a:xfrm>
            <a:off x="1933575" y="3653051"/>
            <a:ext cx="596929" cy="305609"/>
          </a:xfrm>
          <a:prstGeom prst="rect">
            <a:avLst/>
          </a:prstGeom>
          <a:noFill/>
          <a:ln w="9525">
            <a:noFill/>
            <a:miter lim="800000"/>
            <a:headEnd/>
            <a:tailEnd/>
          </a:ln>
        </p:spPr>
      </p:pic>
      <p:grpSp>
        <p:nvGrpSpPr>
          <p:cNvPr id="8" name="组合 611"/>
          <p:cNvGrpSpPr>
            <a:grpSpLocks noChangeAspect="1"/>
          </p:cNvGrpSpPr>
          <p:nvPr/>
        </p:nvGrpSpPr>
        <p:grpSpPr>
          <a:xfrm>
            <a:off x="4158956" y="4398647"/>
            <a:ext cx="284016" cy="175464"/>
            <a:chOff x="1755621" y="2559050"/>
            <a:chExt cx="494313" cy="376668"/>
          </a:xfrm>
          <a:solidFill>
            <a:srgbClr val="C00000"/>
          </a:solidFill>
        </p:grpSpPr>
        <p:sp>
          <p:nvSpPr>
            <p:cNvPr id="222" name="Freeform 9"/>
            <p:cNvSpPr>
              <a:spLocks noEditPoints="1"/>
            </p:cNvSpPr>
            <p:nvPr/>
          </p:nvSpPr>
          <p:spPr bwMode="auto">
            <a:xfrm>
              <a:off x="1877801" y="2615856"/>
              <a:ext cx="262149" cy="174468"/>
            </a:xfrm>
            <a:custGeom>
              <a:avLst/>
              <a:gdLst/>
              <a:ahLst/>
              <a:cxnLst>
                <a:cxn ang="0">
                  <a:pos x="302" y="2"/>
                </a:cxn>
                <a:cxn ang="0">
                  <a:pos x="376" y="32"/>
                </a:cxn>
                <a:cxn ang="0">
                  <a:pos x="428" y="88"/>
                </a:cxn>
                <a:cxn ang="0">
                  <a:pos x="448" y="112"/>
                </a:cxn>
                <a:cxn ang="0">
                  <a:pos x="476" y="114"/>
                </a:cxn>
                <a:cxn ang="0">
                  <a:pos x="514" y="128"/>
                </a:cxn>
                <a:cxn ang="0">
                  <a:pos x="546" y="152"/>
                </a:cxn>
                <a:cxn ang="0">
                  <a:pos x="570" y="184"/>
                </a:cxn>
                <a:cxn ang="0">
                  <a:pos x="584" y="224"/>
                </a:cxn>
                <a:cxn ang="0">
                  <a:pos x="586" y="252"/>
                </a:cxn>
                <a:cxn ang="0">
                  <a:pos x="580" y="292"/>
                </a:cxn>
                <a:cxn ang="0">
                  <a:pos x="562" y="330"/>
                </a:cxn>
                <a:cxn ang="0">
                  <a:pos x="536" y="358"/>
                </a:cxn>
                <a:cxn ang="0">
                  <a:pos x="502" y="380"/>
                </a:cxn>
                <a:cxn ang="0">
                  <a:pos x="462" y="390"/>
                </a:cxn>
                <a:cxn ang="0">
                  <a:pos x="116" y="390"/>
                </a:cxn>
                <a:cxn ang="0">
                  <a:pos x="70" y="382"/>
                </a:cxn>
                <a:cxn ang="0">
                  <a:pos x="20" y="340"/>
                </a:cxn>
                <a:cxn ang="0">
                  <a:pos x="0" y="286"/>
                </a:cxn>
                <a:cxn ang="0">
                  <a:pos x="2" y="254"/>
                </a:cxn>
                <a:cxn ang="0">
                  <a:pos x="28" y="198"/>
                </a:cxn>
                <a:cxn ang="0">
                  <a:pos x="78" y="166"/>
                </a:cxn>
                <a:cxn ang="0">
                  <a:pos x="100" y="144"/>
                </a:cxn>
                <a:cxn ang="0">
                  <a:pos x="116" y="98"/>
                </a:cxn>
                <a:cxn ang="0">
                  <a:pos x="144" y="58"/>
                </a:cxn>
                <a:cxn ang="0">
                  <a:pos x="180" y="28"/>
                </a:cxn>
                <a:cxn ang="0">
                  <a:pos x="224" y="8"/>
                </a:cxn>
                <a:cxn ang="0">
                  <a:pos x="274" y="0"/>
                </a:cxn>
                <a:cxn ang="0">
                  <a:pos x="400" y="204"/>
                </a:cxn>
                <a:cxn ang="0">
                  <a:pos x="402" y="172"/>
                </a:cxn>
                <a:cxn ang="0">
                  <a:pos x="360" y="148"/>
                </a:cxn>
                <a:cxn ang="0">
                  <a:pos x="310" y="136"/>
                </a:cxn>
                <a:cxn ang="0">
                  <a:pos x="276" y="136"/>
                </a:cxn>
                <a:cxn ang="0">
                  <a:pos x="226" y="148"/>
                </a:cxn>
                <a:cxn ang="0">
                  <a:pos x="184" y="172"/>
                </a:cxn>
                <a:cxn ang="0">
                  <a:pos x="194" y="216"/>
                </a:cxn>
                <a:cxn ang="0">
                  <a:pos x="196" y="214"/>
                </a:cxn>
                <a:cxn ang="0">
                  <a:pos x="228" y="190"/>
                </a:cxn>
                <a:cxn ang="0">
                  <a:pos x="266" y="176"/>
                </a:cxn>
                <a:cxn ang="0">
                  <a:pos x="294" y="174"/>
                </a:cxn>
                <a:cxn ang="0">
                  <a:pos x="334" y="180"/>
                </a:cxn>
                <a:cxn ang="0">
                  <a:pos x="370" y="196"/>
                </a:cxn>
                <a:cxn ang="0">
                  <a:pos x="390" y="214"/>
                </a:cxn>
                <a:cxn ang="0">
                  <a:pos x="294" y="208"/>
                </a:cxn>
                <a:cxn ang="0">
                  <a:pos x="332" y="216"/>
                </a:cxn>
                <a:cxn ang="0">
                  <a:pos x="364" y="238"/>
                </a:cxn>
                <a:cxn ang="0">
                  <a:pos x="348" y="280"/>
                </a:cxn>
                <a:cxn ang="0">
                  <a:pos x="338" y="266"/>
                </a:cxn>
                <a:cxn ang="0">
                  <a:pos x="306" y="248"/>
                </a:cxn>
                <a:cxn ang="0">
                  <a:pos x="280" y="248"/>
                </a:cxn>
                <a:cxn ang="0">
                  <a:pos x="250" y="266"/>
                </a:cxn>
                <a:cxn ang="0">
                  <a:pos x="238" y="280"/>
                </a:cxn>
                <a:cxn ang="0">
                  <a:pos x="222" y="238"/>
                </a:cxn>
                <a:cxn ang="0">
                  <a:pos x="254" y="216"/>
                </a:cxn>
                <a:cxn ang="0">
                  <a:pos x="294" y="208"/>
                </a:cxn>
                <a:cxn ang="0">
                  <a:pos x="304" y="284"/>
                </a:cxn>
                <a:cxn ang="0">
                  <a:pos x="320" y="310"/>
                </a:cxn>
                <a:cxn ang="0">
                  <a:pos x="312" y="330"/>
                </a:cxn>
                <a:cxn ang="0">
                  <a:pos x="294" y="338"/>
                </a:cxn>
                <a:cxn ang="0">
                  <a:pos x="268" y="320"/>
                </a:cxn>
                <a:cxn ang="0">
                  <a:pos x="268" y="300"/>
                </a:cxn>
                <a:cxn ang="0">
                  <a:pos x="294" y="282"/>
                </a:cxn>
              </a:cxnLst>
              <a:rect l="0" t="0" r="r" b="b"/>
              <a:pathLst>
                <a:path w="586" h="390">
                  <a:moveTo>
                    <a:pt x="274" y="0"/>
                  </a:moveTo>
                  <a:lnTo>
                    <a:pt x="274" y="0"/>
                  </a:lnTo>
                  <a:lnTo>
                    <a:pt x="302" y="2"/>
                  </a:lnTo>
                  <a:lnTo>
                    <a:pt x="328" y="8"/>
                  </a:lnTo>
                  <a:lnTo>
                    <a:pt x="354" y="18"/>
                  </a:lnTo>
                  <a:lnTo>
                    <a:pt x="376" y="32"/>
                  </a:lnTo>
                  <a:lnTo>
                    <a:pt x="396" y="48"/>
                  </a:lnTo>
                  <a:lnTo>
                    <a:pt x="414" y="66"/>
                  </a:lnTo>
                  <a:lnTo>
                    <a:pt x="428" y="88"/>
                  </a:lnTo>
                  <a:lnTo>
                    <a:pt x="440" y="112"/>
                  </a:lnTo>
                  <a:lnTo>
                    <a:pt x="440" y="112"/>
                  </a:lnTo>
                  <a:lnTo>
                    <a:pt x="448" y="112"/>
                  </a:lnTo>
                  <a:lnTo>
                    <a:pt x="448" y="112"/>
                  </a:lnTo>
                  <a:lnTo>
                    <a:pt x="462" y="112"/>
                  </a:lnTo>
                  <a:lnTo>
                    <a:pt x="476" y="114"/>
                  </a:lnTo>
                  <a:lnTo>
                    <a:pt x="488" y="118"/>
                  </a:lnTo>
                  <a:lnTo>
                    <a:pt x="502" y="122"/>
                  </a:lnTo>
                  <a:lnTo>
                    <a:pt x="514" y="128"/>
                  </a:lnTo>
                  <a:lnTo>
                    <a:pt x="526" y="136"/>
                  </a:lnTo>
                  <a:lnTo>
                    <a:pt x="536" y="144"/>
                  </a:lnTo>
                  <a:lnTo>
                    <a:pt x="546" y="152"/>
                  </a:lnTo>
                  <a:lnTo>
                    <a:pt x="554" y="162"/>
                  </a:lnTo>
                  <a:lnTo>
                    <a:pt x="562" y="174"/>
                  </a:lnTo>
                  <a:lnTo>
                    <a:pt x="570" y="184"/>
                  </a:lnTo>
                  <a:lnTo>
                    <a:pt x="576" y="196"/>
                  </a:lnTo>
                  <a:lnTo>
                    <a:pt x="580" y="210"/>
                  </a:lnTo>
                  <a:lnTo>
                    <a:pt x="584" y="224"/>
                  </a:lnTo>
                  <a:lnTo>
                    <a:pt x="586" y="236"/>
                  </a:lnTo>
                  <a:lnTo>
                    <a:pt x="586" y="252"/>
                  </a:lnTo>
                  <a:lnTo>
                    <a:pt x="586" y="252"/>
                  </a:lnTo>
                  <a:lnTo>
                    <a:pt x="586" y="266"/>
                  </a:lnTo>
                  <a:lnTo>
                    <a:pt x="584" y="280"/>
                  </a:lnTo>
                  <a:lnTo>
                    <a:pt x="580" y="292"/>
                  </a:lnTo>
                  <a:lnTo>
                    <a:pt x="576" y="306"/>
                  </a:lnTo>
                  <a:lnTo>
                    <a:pt x="570" y="318"/>
                  </a:lnTo>
                  <a:lnTo>
                    <a:pt x="562" y="330"/>
                  </a:lnTo>
                  <a:lnTo>
                    <a:pt x="554" y="340"/>
                  </a:lnTo>
                  <a:lnTo>
                    <a:pt x="546" y="350"/>
                  </a:lnTo>
                  <a:lnTo>
                    <a:pt x="536" y="358"/>
                  </a:lnTo>
                  <a:lnTo>
                    <a:pt x="526" y="366"/>
                  </a:lnTo>
                  <a:lnTo>
                    <a:pt x="514" y="374"/>
                  </a:lnTo>
                  <a:lnTo>
                    <a:pt x="502" y="380"/>
                  </a:lnTo>
                  <a:lnTo>
                    <a:pt x="488" y="384"/>
                  </a:lnTo>
                  <a:lnTo>
                    <a:pt x="476" y="388"/>
                  </a:lnTo>
                  <a:lnTo>
                    <a:pt x="462" y="390"/>
                  </a:lnTo>
                  <a:lnTo>
                    <a:pt x="448" y="390"/>
                  </a:lnTo>
                  <a:lnTo>
                    <a:pt x="116" y="390"/>
                  </a:lnTo>
                  <a:lnTo>
                    <a:pt x="116" y="390"/>
                  </a:lnTo>
                  <a:lnTo>
                    <a:pt x="104" y="390"/>
                  </a:lnTo>
                  <a:lnTo>
                    <a:pt x="92" y="388"/>
                  </a:lnTo>
                  <a:lnTo>
                    <a:pt x="70" y="382"/>
                  </a:lnTo>
                  <a:lnTo>
                    <a:pt x="52" y="370"/>
                  </a:lnTo>
                  <a:lnTo>
                    <a:pt x="34" y="356"/>
                  </a:lnTo>
                  <a:lnTo>
                    <a:pt x="20" y="340"/>
                  </a:lnTo>
                  <a:lnTo>
                    <a:pt x="10" y="320"/>
                  </a:lnTo>
                  <a:lnTo>
                    <a:pt x="2" y="298"/>
                  </a:lnTo>
                  <a:lnTo>
                    <a:pt x="0" y="286"/>
                  </a:lnTo>
                  <a:lnTo>
                    <a:pt x="0" y="274"/>
                  </a:lnTo>
                  <a:lnTo>
                    <a:pt x="0" y="274"/>
                  </a:lnTo>
                  <a:lnTo>
                    <a:pt x="2" y="254"/>
                  </a:lnTo>
                  <a:lnTo>
                    <a:pt x="8" y="234"/>
                  </a:lnTo>
                  <a:lnTo>
                    <a:pt x="16" y="216"/>
                  </a:lnTo>
                  <a:lnTo>
                    <a:pt x="28" y="198"/>
                  </a:lnTo>
                  <a:lnTo>
                    <a:pt x="42" y="184"/>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2"/>
                  </a:lnTo>
                  <a:lnTo>
                    <a:pt x="224" y="8"/>
                  </a:lnTo>
                  <a:lnTo>
                    <a:pt x="242" y="4"/>
                  </a:lnTo>
                  <a:lnTo>
                    <a:pt x="258" y="2"/>
                  </a:lnTo>
                  <a:lnTo>
                    <a:pt x="274" y="0"/>
                  </a:lnTo>
                  <a:lnTo>
                    <a:pt x="274" y="0"/>
                  </a:lnTo>
                  <a:close/>
                  <a:moveTo>
                    <a:pt x="392" y="216"/>
                  </a:moveTo>
                  <a:lnTo>
                    <a:pt x="400" y="204"/>
                  </a:lnTo>
                  <a:lnTo>
                    <a:pt x="414" y="184"/>
                  </a:lnTo>
                  <a:lnTo>
                    <a:pt x="414" y="184"/>
                  </a:lnTo>
                  <a:lnTo>
                    <a:pt x="402" y="172"/>
                  </a:lnTo>
                  <a:lnTo>
                    <a:pt x="388" y="162"/>
                  </a:lnTo>
                  <a:lnTo>
                    <a:pt x="374" y="154"/>
                  </a:lnTo>
                  <a:lnTo>
                    <a:pt x="360" y="148"/>
                  </a:lnTo>
                  <a:lnTo>
                    <a:pt x="344" y="142"/>
                  </a:lnTo>
                  <a:lnTo>
                    <a:pt x="328" y="138"/>
                  </a:lnTo>
                  <a:lnTo>
                    <a:pt x="310" y="136"/>
                  </a:lnTo>
                  <a:lnTo>
                    <a:pt x="294" y="134"/>
                  </a:lnTo>
                  <a:lnTo>
                    <a:pt x="294" y="134"/>
                  </a:lnTo>
                  <a:lnTo>
                    <a:pt x="276" y="136"/>
                  </a:lnTo>
                  <a:lnTo>
                    <a:pt x="258" y="138"/>
                  </a:lnTo>
                  <a:lnTo>
                    <a:pt x="242" y="142"/>
                  </a:lnTo>
                  <a:lnTo>
                    <a:pt x="226" y="148"/>
                  </a:lnTo>
                  <a:lnTo>
                    <a:pt x="212" y="154"/>
                  </a:lnTo>
                  <a:lnTo>
                    <a:pt x="198" y="162"/>
                  </a:lnTo>
                  <a:lnTo>
                    <a:pt x="184" y="172"/>
                  </a:lnTo>
                  <a:lnTo>
                    <a:pt x="172" y="184"/>
                  </a:lnTo>
                  <a:lnTo>
                    <a:pt x="186" y="204"/>
                  </a:lnTo>
                  <a:lnTo>
                    <a:pt x="194" y="216"/>
                  </a:lnTo>
                  <a:lnTo>
                    <a:pt x="194" y="216"/>
                  </a:lnTo>
                  <a:lnTo>
                    <a:pt x="196" y="214"/>
                  </a:lnTo>
                  <a:lnTo>
                    <a:pt x="196" y="214"/>
                  </a:lnTo>
                  <a:lnTo>
                    <a:pt x="206" y="204"/>
                  </a:lnTo>
                  <a:lnTo>
                    <a:pt x="216" y="196"/>
                  </a:lnTo>
                  <a:lnTo>
                    <a:pt x="228" y="190"/>
                  </a:lnTo>
                  <a:lnTo>
                    <a:pt x="240" y="184"/>
                  </a:lnTo>
                  <a:lnTo>
                    <a:pt x="252" y="180"/>
                  </a:lnTo>
                  <a:lnTo>
                    <a:pt x="266" y="176"/>
                  </a:lnTo>
                  <a:lnTo>
                    <a:pt x="280" y="174"/>
                  </a:lnTo>
                  <a:lnTo>
                    <a:pt x="294" y="174"/>
                  </a:lnTo>
                  <a:lnTo>
                    <a:pt x="294" y="174"/>
                  </a:lnTo>
                  <a:lnTo>
                    <a:pt x="308" y="174"/>
                  </a:lnTo>
                  <a:lnTo>
                    <a:pt x="320" y="176"/>
                  </a:lnTo>
                  <a:lnTo>
                    <a:pt x="334" y="180"/>
                  </a:lnTo>
                  <a:lnTo>
                    <a:pt x="346" y="184"/>
                  </a:lnTo>
                  <a:lnTo>
                    <a:pt x="358" y="190"/>
                  </a:lnTo>
                  <a:lnTo>
                    <a:pt x="370" y="196"/>
                  </a:lnTo>
                  <a:lnTo>
                    <a:pt x="380" y="204"/>
                  </a:lnTo>
                  <a:lnTo>
                    <a:pt x="390" y="214"/>
                  </a:lnTo>
                  <a:lnTo>
                    <a:pt x="390" y="214"/>
                  </a:lnTo>
                  <a:lnTo>
                    <a:pt x="392" y="216"/>
                  </a:lnTo>
                  <a:lnTo>
                    <a:pt x="392" y="216"/>
                  </a:lnTo>
                  <a:close/>
                  <a:moveTo>
                    <a:pt x="294" y="208"/>
                  </a:moveTo>
                  <a:lnTo>
                    <a:pt x="294" y="208"/>
                  </a:lnTo>
                  <a:lnTo>
                    <a:pt x="314" y="210"/>
                  </a:lnTo>
                  <a:lnTo>
                    <a:pt x="332" y="216"/>
                  </a:lnTo>
                  <a:lnTo>
                    <a:pt x="350" y="226"/>
                  </a:lnTo>
                  <a:lnTo>
                    <a:pt x="364" y="238"/>
                  </a:lnTo>
                  <a:lnTo>
                    <a:pt x="364" y="238"/>
                  </a:lnTo>
                  <a:lnTo>
                    <a:pt x="372" y="246"/>
                  </a:lnTo>
                  <a:lnTo>
                    <a:pt x="348" y="280"/>
                  </a:lnTo>
                  <a:lnTo>
                    <a:pt x="348" y="280"/>
                  </a:lnTo>
                  <a:lnTo>
                    <a:pt x="344" y="272"/>
                  </a:lnTo>
                  <a:lnTo>
                    <a:pt x="338" y="266"/>
                  </a:lnTo>
                  <a:lnTo>
                    <a:pt x="338" y="266"/>
                  </a:lnTo>
                  <a:lnTo>
                    <a:pt x="328" y="258"/>
                  </a:lnTo>
                  <a:lnTo>
                    <a:pt x="318" y="252"/>
                  </a:lnTo>
                  <a:lnTo>
                    <a:pt x="306" y="248"/>
                  </a:lnTo>
                  <a:lnTo>
                    <a:pt x="294" y="248"/>
                  </a:lnTo>
                  <a:lnTo>
                    <a:pt x="294" y="248"/>
                  </a:lnTo>
                  <a:lnTo>
                    <a:pt x="280" y="248"/>
                  </a:lnTo>
                  <a:lnTo>
                    <a:pt x="270" y="252"/>
                  </a:lnTo>
                  <a:lnTo>
                    <a:pt x="258" y="258"/>
                  </a:lnTo>
                  <a:lnTo>
                    <a:pt x="250" y="266"/>
                  </a:lnTo>
                  <a:lnTo>
                    <a:pt x="250" y="266"/>
                  </a:lnTo>
                  <a:lnTo>
                    <a:pt x="244" y="272"/>
                  </a:lnTo>
                  <a:lnTo>
                    <a:pt x="238" y="280"/>
                  </a:lnTo>
                  <a:lnTo>
                    <a:pt x="216" y="246"/>
                  </a:lnTo>
                  <a:lnTo>
                    <a:pt x="216" y="246"/>
                  </a:lnTo>
                  <a:lnTo>
                    <a:pt x="222" y="238"/>
                  </a:lnTo>
                  <a:lnTo>
                    <a:pt x="222" y="238"/>
                  </a:lnTo>
                  <a:lnTo>
                    <a:pt x="236" y="226"/>
                  </a:lnTo>
                  <a:lnTo>
                    <a:pt x="254" y="216"/>
                  </a:lnTo>
                  <a:lnTo>
                    <a:pt x="272" y="210"/>
                  </a:lnTo>
                  <a:lnTo>
                    <a:pt x="294" y="208"/>
                  </a:lnTo>
                  <a:lnTo>
                    <a:pt x="294" y="208"/>
                  </a:lnTo>
                  <a:close/>
                  <a:moveTo>
                    <a:pt x="294" y="282"/>
                  </a:moveTo>
                  <a:lnTo>
                    <a:pt x="294" y="282"/>
                  </a:lnTo>
                  <a:lnTo>
                    <a:pt x="304" y="284"/>
                  </a:lnTo>
                  <a:lnTo>
                    <a:pt x="312" y="290"/>
                  </a:lnTo>
                  <a:lnTo>
                    <a:pt x="318" y="300"/>
                  </a:lnTo>
                  <a:lnTo>
                    <a:pt x="320" y="310"/>
                  </a:lnTo>
                  <a:lnTo>
                    <a:pt x="320" y="310"/>
                  </a:lnTo>
                  <a:lnTo>
                    <a:pt x="318" y="320"/>
                  </a:lnTo>
                  <a:lnTo>
                    <a:pt x="312" y="330"/>
                  </a:lnTo>
                  <a:lnTo>
                    <a:pt x="304" y="336"/>
                  </a:lnTo>
                  <a:lnTo>
                    <a:pt x="294" y="338"/>
                  </a:lnTo>
                  <a:lnTo>
                    <a:pt x="294" y="338"/>
                  </a:lnTo>
                  <a:lnTo>
                    <a:pt x="282" y="336"/>
                  </a:lnTo>
                  <a:lnTo>
                    <a:pt x="274" y="330"/>
                  </a:lnTo>
                  <a:lnTo>
                    <a:pt x="268" y="320"/>
                  </a:lnTo>
                  <a:lnTo>
                    <a:pt x="266" y="310"/>
                  </a:lnTo>
                  <a:lnTo>
                    <a:pt x="266" y="310"/>
                  </a:lnTo>
                  <a:lnTo>
                    <a:pt x="268" y="300"/>
                  </a:lnTo>
                  <a:lnTo>
                    <a:pt x="274" y="290"/>
                  </a:lnTo>
                  <a:lnTo>
                    <a:pt x="282" y="284"/>
                  </a:lnTo>
                  <a:lnTo>
                    <a:pt x="294" y="282"/>
                  </a:lnTo>
                  <a:lnTo>
                    <a:pt x="294" y="282"/>
                  </a:lnTo>
                  <a:close/>
                </a:path>
              </a:pathLst>
            </a:custGeom>
            <a:grpFill/>
            <a:ln w="9525">
              <a:noFill/>
              <a:round/>
            </a:ln>
          </p:spPr>
          <p:txBody>
            <a:bodyPr vert="horz" wrap="square" lIns="91440" tIns="45720" rIns="91440" bIns="45720" numCol="1" anchor="t" anchorCtr="0" compatLnSpc="1"/>
            <a:lstStyle/>
            <a:p>
              <a:endParaRPr lang="zh-CN" altLang="en-US">
                <a:solidFill>
                  <a:srgbClr val="C00000"/>
                </a:solidFill>
                <a:latin typeface="Arial" panose="020B0604020202020204" pitchFamily="34" charset="0"/>
                <a:cs typeface="Arial" panose="020B0604020202020204" pitchFamily="34" charset="0"/>
              </a:endParaRPr>
            </a:p>
          </p:txBody>
        </p:sp>
        <p:sp>
          <p:nvSpPr>
            <p:cNvPr id="223" name="Freeform 14"/>
            <p:cNvSpPr>
              <a:spLocks noEditPoints="1"/>
            </p:cNvSpPr>
            <p:nvPr/>
          </p:nvSpPr>
          <p:spPr bwMode="auto">
            <a:xfrm>
              <a:off x="175562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C00000"/>
                </a:solidFill>
                <a:latin typeface="Arial" panose="020B0604020202020204" pitchFamily="34" charset="0"/>
                <a:cs typeface="Arial" panose="020B0604020202020204" pitchFamily="34" charset="0"/>
              </a:endParaRPr>
            </a:p>
          </p:txBody>
        </p:sp>
      </p:grpSp>
      <p:grpSp>
        <p:nvGrpSpPr>
          <p:cNvPr id="9" name="组合 611"/>
          <p:cNvGrpSpPr>
            <a:grpSpLocks noChangeAspect="1"/>
          </p:cNvGrpSpPr>
          <p:nvPr/>
        </p:nvGrpSpPr>
        <p:grpSpPr>
          <a:xfrm>
            <a:off x="4462373" y="4398647"/>
            <a:ext cx="284016" cy="175464"/>
            <a:chOff x="1755621" y="2559050"/>
            <a:chExt cx="494313" cy="376668"/>
          </a:xfrm>
          <a:solidFill>
            <a:srgbClr val="C00000"/>
          </a:solidFill>
        </p:grpSpPr>
        <p:sp>
          <p:nvSpPr>
            <p:cNvPr id="220" name="Freeform 9"/>
            <p:cNvSpPr>
              <a:spLocks noEditPoints="1"/>
            </p:cNvSpPr>
            <p:nvPr/>
          </p:nvSpPr>
          <p:spPr bwMode="auto">
            <a:xfrm>
              <a:off x="1877801" y="2615856"/>
              <a:ext cx="262149" cy="174468"/>
            </a:xfrm>
            <a:custGeom>
              <a:avLst/>
              <a:gdLst/>
              <a:ahLst/>
              <a:cxnLst>
                <a:cxn ang="0">
                  <a:pos x="302" y="2"/>
                </a:cxn>
                <a:cxn ang="0">
                  <a:pos x="376" y="32"/>
                </a:cxn>
                <a:cxn ang="0">
                  <a:pos x="428" y="88"/>
                </a:cxn>
                <a:cxn ang="0">
                  <a:pos x="448" y="112"/>
                </a:cxn>
                <a:cxn ang="0">
                  <a:pos x="476" y="114"/>
                </a:cxn>
                <a:cxn ang="0">
                  <a:pos x="514" y="128"/>
                </a:cxn>
                <a:cxn ang="0">
                  <a:pos x="546" y="152"/>
                </a:cxn>
                <a:cxn ang="0">
                  <a:pos x="570" y="184"/>
                </a:cxn>
                <a:cxn ang="0">
                  <a:pos x="584" y="224"/>
                </a:cxn>
                <a:cxn ang="0">
                  <a:pos x="586" y="252"/>
                </a:cxn>
                <a:cxn ang="0">
                  <a:pos x="580" y="292"/>
                </a:cxn>
                <a:cxn ang="0">
                  <a:pos x="562" y="330"/>
                </a:cxn>
                <a:cxn ang="0">
                  <a:pos x="536" y="358"/>
                </a:cxn>
                <a:cxn ang="0">
                  <a:pos x="502" y="380"/>
                </a:cxn>
                <a:cxn ang="0">
                  <a:pos x="462" y="390"/>
                </a:cxn>
                <a:cxn ang="0">
                  <a:pos x="116" y="390"/>
                </a:cxn>
                <a:cxn ang="0">
                  <a:pos x="70" y="382"/>
                </a:cxn>
                <a:cxn ang="0">
                  <a:pos x="20" y="340"/>
                </a:cxn>
                <a:cxn ang="0">
                  <a:pos x="0" y="286"/>
                </a:cxn>
                <a:cxn ang="0">
                  <a:pos x="2" y="254"/>
                </a:cxn>
                <a:cxn ang="0">
                  <a:pos x="28" y="198"/>
                </a:cxn>
                <a:cxn ang="0">
                  <a:pos x="78" y="166"/>
                </a:cxn>
                <a:cxn ang="0">
                  <a:pos x="100" y="144"/>
                </a:cxn>
                <a:cxn ang="0">
                  <a:pos x="116" y="98"/>
                </a:cxn>
                <a:cxn ang="0">
                  <a:pos x="144" y="58"/>
                </a:cxn>
                <a:cxn ang="0">
                  <a:pos x="180" y="28"/>
                </a:cxn>
                <a:cxn ang="0">
                  <a:pos x="224" y="8"/>
                </a:cxn>
                <a:cxn ang="0">
                  <a:pos x="274" y="0"/>
                </a:cxn>
                <a:cxn ang="0">
                  <a:pos x="400" y="204"/>
                </a:cxn>
                <a:cxn ang="0">
                  <a:pos x="402" y="172"/>
                </a:cxn>
                <a:cxn ang="0">
                  <a:pos x="360" y="148"/>
                </a:cxn>
                <a:cxn ang="0">
                  <a:pos x="310" y="136"/>
                </a:cxn>
                <a:cxn ang="0">
                  <a:pos x="276" y="136"/>
                </a:cxn>
                <a:cxn ang="0">
                  <a:pos x="226" y="148"/>
                </a:cxn>
                <a:cxn ang="0">
                  <a:pos x="184" y="172"/>
                </a:cxn>
                <a:cxn ang="0">
                  <a:pos x="194" y="216"/>
                </a:cxn>
                <a:cxn ang="0">
                  <a:pos x="196" y="214"/>
                </a:cxn>
                <a:cxn ang="0">
                  <a:pos x="228" y="190"/>
                </a:cxn>
                <a:cxn ang="0">
                  <a:pos x="266" y="176"/>
                </a:cxn>
                <a:cxn ang="0">
                  <a:pos x="294" y="174"/>
                </a:cxn>
                <a:cxn ang="0">
                  <a:pos x="334" y="180"/>
                </a:cxn>
                <a:cxn ang="0">
                  <a:pos x="370" y="196"/>
                </a:cxn>
                <a:cxn ang="0">
                  <a:pos x="390" y="214"/>
                </a:cxn>
                <a:cxn ang="0">
                  <a:pos x="294" y="208"/>
                </a:cxn>
                <a:cxn ang="0">
                  <a:pos x="332" y="216"/>
                </a:cxn>
                <a:cxn ang="0">
                  <a:pos x="364" y="238"/>
                </a:cxn>
                <a:cxn ang="0">
                  <a:pos x="348" y="280"/>
                </a:cxn>
                <a:cxn ang="0">
                  <a:pos x="338" y="266"/>
                </a:cxn>
                <a:cxn ang="0">
                  <a:pos x="306" y="248"/>
                </a:cxn>
                <a:cxn ang="0">
                  <a:pos x="280" y="248"/>
                </a:cxn>
                <a:cxn ang="0">
                  <a:pos x="250" y="266"/>
                </a:cxn>
                <a:cxn ang="0">
                  <a:pos x="238" y="280"/>
                </a:cxn>
                <a:cxn ang="0">
                  <a:pos x="222" y="238"/>
                </a:cxn>
                <a:cxn ang="0">
                  <a:pos x="254" y="216"/>
                </a:cxn>
                <a:cxn ang="0">
                  <a:pos x="294" y="208"/>
                </a:cxn>
                <a:cxn ang="0">
                  <a:pos x="304" y="284"/>
                </a:cxn>
                <a:cxn ang="0">
                  <a:pos x="320" y="310"/>
                </a:cxn>
                <a:cxn ang="0">
                  <a:pos x="312" y="330"/>
                </a:cxn>
                <a:cxn ang="0">
                  <a:pos x="294" y="338"/>
                </a:cxn>
                <a:cxn ang="0">
                  <a:pos x="268" y="320"/>
                </a:cxn>
                <a:cxn ang="0">
                  <a:pos x="268" y="300"/>
                </a:cxn>
                <a:cxn ang="0">
                  <a:pos x="294" y="282"/>
                </a:cxn>
              </a:cxnLst>
              <a:rect l="0" t="0" r="r" b="b"/>
              <a:pathLst>
                <a:path w="586" h="390">
                  <a:moveTo>
                    <a:pt x="274" y="0"/>
                  </a:moveTo>
                  <a:lnTo>
                    <a:pt x="274" y="0"/>
                  </a:lnTo>
                  <a:lnTo>
                    <a:pt x="302" y="2"/>
                  </a:lnTo>
                  <a:lnTo>
                    <a:pt x="328" y="8"/>
                  </a:lnTo>
                  <a:lnTo>
                    <a:pt x="354" y="18"/>
                  </a:lnTo>
                  <a:lnTo>
                    <a:pt x="376" y="32"/>
                  </a:lnTo>
                  <a:lnTo>
                    <a:pt x="396" y="48"/>
                  </a:lnTo>
                  <a:lnTo>
                    <a:pt x="414" y="66"/>
                  </a:lnTo>
                  <a:lnTo>
                    <a:pt x="428" y="88"/>
                  </a:lnTo>
                  <a:lnTo>
                    <a:pt x="440" y="112"/>
                  </a:lnTo>
                  <a:lnTo>
                    <a:pt x="440" y="112"/>
                  </a:lnTo>
                  <a:lnTo>
                    <a:pt x="448" y="112"/>
                  </a:lnTo>
                  <a:lnTo>
                    <a:pt x="448" y="112"/>
                  </a:lnTo>
                  <a:lnTo>
                    <a:pt x="462" y="112"/>
                  </a:lnTo>
                  <a:lnTo>
                    <a:pt x="476" y="114"/>
                  </a:lnTo>
                  <a:lnTo>
                    <a:pt x="488" y="118"/>
                  </a:lnTo>
                  <a:lnTo>
                    <a:pt x="502" y="122"/>
                  </a:lnTo>
                  <a:lnTo>
                    <a:pt x="514" y="128"/>
                  </a:lnTo>
                  <a:lnTo>
                    <a:pt x="526" y="136"/>
                  </a:lnTo>
                  <a:lnTo>
                    <a:pt x="536" y="144"/>
                  </a:lnTo>
                  <a:lnTo>
                    <a:pt x="546" y="152"/>
                  </a:lnTo>
                  <a:lnTo>
                    <a:pt x="554" y="162"/>
                  </a:lnTo>
                  <a:lnTo>
                    <a:pt x="562" y="174"/>
                  </a:lnTo>
                  <a:lnTo>
                    <a:pt x="570" y="184"/>
                  </a:lnTo>
                  <a:lnTo>
                    <a:pt x="576" y="196"/>
                  </a:lnTo>
                  <a:lnTo>
                    <a:pt x="580" y="210"/>
                  </a:lnTo>
                  <a:lnTo>
                    <a:pt x="584" y="224"/>
                  </a:lnTo>
                  <a:lnTo>
                    <a:pt x="586" y="236"/>
                  </a:lnTo>
                  <a:lnTo>
                    <a:pt x="586" y="252"/>
                  </a:lnTo>
                  <a:lnTo>
                    <a:pt x="586" y="252"/>
                  </a:lnTo>
                  <a:lnTo>
                    <a:pt x="586" y="266"/>
                  </a:lnTo>
                  <a:lnTo>
                    <a:pt x="584" y="280"/>
                  </a:lnTo>
                  <a:lnTo>
                    <a:pt x="580" y="292"/>
                  </a:lnTo>
                  <a:lnTo>
                    <a:pt x="576" y="306"/>
                  </a:lnTo>
                  <a:lnTo>
                    <a:pt x="570" y="318"/>
                  </a:lnTo>
                  <a:lnTo>
                    <a:pt x="562" y="330"/>
                  </a:lnTo>
                  <a:lnTo>
                    <a:pt x="554" y="340"/>
                  </a:lnTo>
                  <a:lnTo>
                    <a:pt x="546" y="350"/>
                  </a:lnTo>
                  <a:lnTo>
                    <a:pt x="536" y="358"/>
                  </a:lnTo>
                  <a:lnTo>
                    <a:pt x="526" y="366"/>
                  </a:lnTo>
                  <a:lnTo>
                    <a:pt x="514" y="374"/>
                  </a:lnTo>
                  <a:lnTo>
                    <a:pt x="502" y="380"/>
                  </a:lnTo>
                  <a:lnTo>
                    <a:pt x="488" y="384"/>
                  </a:lnTo>
                  <a:lnTo>
                    <a:pt x="476" y="388"/>
                  </a:lnTo>
                  <a:lnTo>
                    <a:pt x="462" y="390"/>
                  </a:lnTo>
                  <a:lnTo>
                    <a:pt x="448" y="390"/>
                  </a:lnTo>
                  <a:lnTo>
                    <a:pt x="116" y="390"/>
                  </a:lnTo>
                  <a:lnTo>
                    <a:pt x="116" y="390"/>
                  </a:lnTo>
                  <a:lnTo>
                    <a:pt x="104" y="390"/>
                  </a:lnTo>
                  <a:lnTo>
                    <a:pt x="92" y="388"/>
                  </a:lnTo>
                  <a:lnTo>
                    <a:pt x="70" y="382"/>
                  </a:lnTo>
                  <a:lnTo>
                    <a:pt x="52" y="370"/>
                  </a:lnTo>
                  <a:lnTo>
                    <a:pt x="34" y="356"/>
                  </a:lnTo>
                  <a:lnTo>
                    <a:pt x="20" y="340"/>
                  </a:lnTo>
                  <a:lnTo>
                    <a:pt x="10" y="320"/>
                  </a:lnTo>
                  <a:lnTo>
                    <a:pt x="2" y="298"/>
                  </a:lnTo>
                  <a:lnTo>
                    <a:pt x="0" y="286"/>
                  </a:lnTo>
                  <a:lnTo>
                    <a:pt x="0" y="274"/>
                  </a:lnTo>
                  <a:lnTo>
                    <a:pt x="0" y="274"/>
                  </a:lnTo>
                  <a:lnTo>
                    <a:pt x="2" y="254"/>
                  </a:lnTo>
                  <a:lnTo>
                    <a:pt x="8" y="234"/>
                  </a:lnTo>
                  <a:lnTo>
                    <a:pt x="16" y="216"/>
                  </a:lnTo>
                  <a:lnTo>
                    <a:pt x="28" y="198"/>
                  </a:lnTo>
                  <a:lnTo>
                    <a:pt x="42" y="184"/>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2"/>
                  </a:lnTo>
                  <a:lnTo>
                    <a:pt x="224" y="8"/>
                  </a:lnTo>
                  <a:lnTo>
                    <a:pt x="242" y="4"/>
                  </a:lnTo>
                  <a:lnTo>
                    <a:pt x="258" y="2"/>
                  </a:lnTo>
                  <a:lnTo>
                    <a:pt x="274" y="0"/>
                  </a:lnTo>
                  <a:lnTo>
                    <a:pt x="274" y="0"/>
                  </a:lnTo>
                  <a:close/>
                  <a:moveTo>
                    <a:pt x="392" y="216"/>
                  </a:moveTo>
                  <a:lnTo>
                    <a:pt x="400" y="204"/>
                  </a:lnTo>
                  <a:lnTo>
                    <a:pt x="414" y="184"/>
                  </a:lnTo>
                  <a:lnTo>
                    <a:pt x="414" y="184"/>
                  </a:lnTo>
                  <a:lnTo>
                    <a:pt x="402" y="172"/>
                  </a:lnTo>
                  <a:lnTo>
                    <a:pt x="388" y="162"/>
                  </a:lnTo>
                  <a:lnTo>
                    <a:pt x="374" y="154"/>
                  </a:lnTo>
                  <a:lnTo>
                    <a:pt x="360" y="148"/>
                  </a:lnTo>
                  <a:lnTo>
                    <a:pt x="344" y="142"/>
                  </a:lnTo>
                  <a:lnTo>
                    <a:pt x="328" y="138"/>
                  </a:lnTo>
                  <a:lnTo>
                    <a:pt x="310" y="136"/>
                  </a:lnTo>
                  <a:lnTo>
                    <a:pt x="294" y="134"/>
                  </a:lnTo>
                  <a:lnTo>
                    <a:pt x="294" y="134"/>
                  </a:lnTo>
                  <a:lnTo>
                    <a:pt x="276" y="136"/>
                  </a:lnTo>
                  <a:lnTo>
                    <a:pt x="258" y="138"/>
                  </a:lnTo>
                  <a:lnTo>
                    <a:pt x="242" y="142"/>
                  </a:lnTo>
                  <a:lnTo>
                    <a:pt x="226" y="148"/>
                  </a:lnTo>
                  <a:lnTo>
                    <a:pt x="212" y="154"/>
                  </a:lnTo>
                  <a:lnTo>
                    <a:pt x="198" y="162"/>
                  </a:lnTo>
                  <a:lnTo>
                    <a:pt x="184" y="172"/>
                  </a:lnTo>
                  <a:lnTo>
                    <a:pt x="172" y="184"/>
                  </a:lnTo>
                  <a:lnTo>
                    <a:pt x="186" y="204"/>
                  </a:lnTo>
                  <a:lnTo>
                    <a:pt x="194" y="216"/>
                  </a:lnTo>
                  <a:lnTo>
                    <a:pt x="194" y="216"/>
                  </a:lnTo>
                  <a:lnTo>
                    <a:pt x="196" y="214"/>
                  </a:lnTo>
                  <a:lnTo>
                    <a:pt x="196" y="214"/>
                  </a:lnTo>
                  <a:lnTo>
                    <a:pt x="206" y="204"/>
                  </a:lnTo>
                  <a:lnTo>
                    <a:pt x="216" y="196"/>
                  </a:lnTo>
                  <a:lnTo>
                    <a:pt x="228" y="190"/>
                  </a:lnTo>
                  <a:lnTo>
                    <a:pt x="240" y="184"/>
                  </a:lnTo>
                  <a:lnTo>
                    <a:pt x="252" y="180"/>
                  </a:lnTo>
                  <a:lnTo>
                    <a:pt x="266" y="176"/>
                  </a:lnTo>
                  <a:lnTo>
                    <a:pt x="280" y="174"/>
                  </a:lnTo>
                  <a:lnTo>
                    <a:pt x="294" y="174"/>
                  </a:lnTo>
                  <a:lnTo>
                    <a:pt x="294" y="174"/>
                  </a:lnTo>
                  <a:lnTo>
                    <a:pt x="308" y="174"/>
                  </a:lnTo>
                  <a:lnTo>
                    <a:pt x="320" y="176"/>
                  </a:lnTo>
                  <a:lnTo>
                    <a:pt x="334" y="180"/>
                  </a:lnTo>
                  <a:lnTo>
                    <a:pt x="346" y="184"/>
                  </a:lnTo>
                  <a:lnTo>
                    <a:pt x="358" y="190"/>
                  </a:lnTo>
                  <a:lnTo>
                    <a:pt x="370" y="196"/>
                  </a:lnTo>
                  <a:lnTo>
                    <a:pt x="380" y="204"/>
                  </a:lnTo>
                  <a:lnTo>
                    <a:pt x="390" y="214"/>
                  </a:lnTo>
                  <a:lnTo>
                    <a:pt x="390" y="214"/>
                  </a:lnTo>
                  <a:lnTo>
                    <a:pt x="392" y="216"/>
                  </a:lnTo>
                  <a:lnTo>
                    <a:pt x="392" y="216"/>
                  </a:lnTo>
                  <a:close/>
                  <a:moveTo>
                    <a:pt x="294" y="208"/>
                  </a:moveTo>
                  <a:lnTo>
                    <a:pt x="294" y="208"/>
                  </a:lnTo>
                  <a:lnTo>
                    <a:pt x="314" y="210"/>
                  </a:lnTo>
                  <a:lnTo>
                    <a:pt x="332" y="216"/>
                  </a:lnTo>
                  <a:lnTo>
                    <a:pt x="350" y="226"/>
                  </a:lnTo>
                  <a:lnTo>
                    <a:pt x="364" y="238"/>
                  </a:lnTo>
                  <a:lnTo>
                    <a:pt x="364" y="238"/>
                  </a:lnTo>
                  <a:lnTo>
                    <a:pt x="372" y="246"/>
                  </a:lnTo>
                  <a:lnTo>
                    <a:pt x="348" y="280"/>
                  </a:lnTo>
                  <a:lnTo>
                    <a:pt x="348" y="280"/>
                  </a:lnTo>
                  <a:lnTo>
                    <a:pt x="344" y="272"/>
                  </a:lnTo>
                  <a:lnTo>
                    <a:pt x="338" y="266"/>
                  </a:lnTo>
                  <a:lnTo>
                    <a:pt x="338" y="266"/>
                  </a:lnTo>
                  <a:lnTo>
                    <a:pt x="328" y="258"/>
                  </a:lnTo>
                  <a:lnTo>
                    <a:pt x="318" y="252"/>
                  </a:lnTo>
                  <a:lnTo>
                    <a:pt x="306" y="248"/>
                  </a:lnTo>
                  <a:lnTo>
                    <a:pt x="294" y="248"/>
                  </a:lnTo>
                  <a:lnTo>
                    <a:pt x="294" y="248"/>
                  </a:lnTo>
                  <a:lnTo>
                    <a:pt x="280" y="248"/>
                  </a:lnTo>
                  <a:lnTo>
                    <a:pt x="270" y="252"/>
                  </a:lnTo>
                  <a:lnTo>
                    <a:pt x="258" y="258"/>
                  </a:lnTo>
                  <a:lnTo>
                    <a:pt x="250" y="266"/>
                  </a:lnTo>
                  <a:lnTo>
                    <a:pt x="250" y="266"/>
                  </a:lnTo>
                  <a:lnTo>
                    <a:pt x="244" y="272"/>
                  </a:lnTo>
                  <a:lnTo>
                    <a:pt x="238" y="280"/>
                  </a:lnTo>
                  <a:lnTo>
                    <a:pt x="216" y="246"/>
                  </a:lnTo>
                  <a:lnTo>
                    <a:pt x="216" y="246"/>
                  </a:lnTo>
                  <a:lnTo>
                    <a:pt x="222" y="238"/>
                  </a:lnTo>
                  <a:lnTo>
                    <a:pt x="222" y="238"/>
                  </a:lnTo>
                  <a:lnTo>
                    <a:pt x="236" y="226"/>
                  </a:lnTo>
                  <a:lnTo>
                    <a:pt x="254" y="216"/>
                  </a:lnTo>
                  <a:lnTo>
                    <a:pt x="272" y="210"/>
                  </a:lnTo>
                  <a:lnTo>
                    <a:pt x="294" y="208"/>
                  </a:lnTo>
                  <a:lnTo>
                    <a:pt x="294" y="208"/>
                  </a:lnTo>
                  <a:close/>
                  <a:moveTo>
                    <a:pt x="294" y="282"/>
                  </a:moveTo>
                  <a:lnTo>
                    <a:pt x="294" y="282"/>
                  </a:lnTo>
                  <a:lnTo>
                    <a:pt x="304" y="284"/>
                  </a:lnTo>
                  <a:lnTo>
                    <a:pt x="312" y="290"/>
                  </a:lnTo>
                  <a:lnTo>
                    <a:pt x="318" y="300"/>
                  </a:lnTo>
                  <a:lnTo>
                    <a:pt x="320" y="310"/>
                  </a:lnTo>
                  <a:lnTo>
                    <a:pt x="320" y="310"/>
                  </a:lnTo>
                  <a:lnTo>
                    <a:pt x="318" y="320"/>
                  </a:lnTo>
                  <a:lnTo>
                    <a:pt x="312" y="330"/>
                  </a:lnTo>
                  <a:lnTo>
                    <a:pt x="304" y="336"/>
                  </a:lnTo>
                  <a:lnTo>
                    <a:pt x="294" y="338"/>
                  </a:lnTo>
                  <a:lnTo>
                    <a:pt x="294" y="338"/>
                  </a:lnTo>
                  <a:lnTo>
                    <a:pt x="282" y="336"/>
                  </a:lnTo>
                  <a:lnTo>
                    <a:pt x="274" y="330"/>
                  </a:lnTo>
                  <a:lnTo>
                    <a:pt x="268" y="320"/>
                  </a:lnTo>
                  <a:lnTo>
                    <a:pt x="266" y="310"/>
                  </a:lnTo>
                  <a:lnTo>
                    <a:pt x="266" y="310"/>
                  </a:lnTo>
                  <a:lnTo>
                    <a:pt x="268" y="300"/>
                  </a:lnTo>
                  <a:lnTo>
                    <a:pt x="274" y="290"/>
                  </a:lnTo>
                  <a:lnTo>
                    <a:pt x="282" y="284"/>
                  </a:lnTo>
                  <a:lnTo>
                    <a:pt x="294" y="282"/>
                  </a:lnTo>
                  <a:lnTo>
                    <a:pt x="294" y="282"/>
                  </a:lnTo>
                  <a:close/>
                </a:path>
              </a:pathLst>
            </a:custGeom>
            <a:grpFill/>
            <a:ln w="9525">
              <a:noFill/>
              <a:round/>
            </a:ln>
          </p:spPr>
          <p:txBody>
            <a:bodyPr vert="horz" wrap="square" lIns="91440" tIns="45720" rIns="91440" bIns="45720" numCol="1" anchor="t" anchorCtr="0" compatLnSpc="1"/>
            <a:lstStyle/>
            <a:p>
              <a:endParaRPr lang="zh-CN" altLang="en-US">
                <a:solidFill>
                  <a:srgbClr val="C00000"/>
                </a:solidFill>
                <a:latin typeface="Arial" panose="020B0604020202020204" pitchFamily="34" charset="0"/>
                <a:cs typeface="Arial" panose="020B0604020202020204" pitchFamily="34" charset="0"/>
              </a:endParaRPr>
            </a:p>
          </p:txBody>
        </p:sp>
        <p:sp>
          <p:nvSpPr>
            <p:cNvPr id="221" name="Freeform 14"/>
            <p:cNvSpPr>
              <a:spLocks noEditPoints="1"/>
            </p:cNvSpPr>
            <p:nvPr/>
          </p:nvSpPr>
          <p:spPr bwMode="auto">
            <a:xfrm>
              <a:off x="175562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C00000"/>
                </a:solidFill>
                <a:latin typeface="Arial" panose="020B0604020202020204" pitchFamily="34" charset="0"/>
                <a:cs typeface="Arial" panose="020B0604020202020204" pitchFamily="34" charset="0"/>
              </a:endParaRPr>
            </a:p>
          </p:txBody>
        </p:sp>
      </p:grpSp>
      <p:sp>
        <p:nvSpPr>
          <p:cNvPr id="28" name="TextBox 27"/>
          <p:cNvSpPr txBox="1">
            <a:spLocks noChangeAspect="1"/>
          </p:cNvSpPr>
          <p:nvPr/>
        </p:nvSpPr>
        <p:spPr>
          <a:xfrm>
            <a:off x="3185331" y="4606421"/>
            <a:ext cx="432319" cy="70293"/>
          </a:xfrm>
          <a:prstGeom prst="rect">
            <a:avLst/>
          </a:prstGeom>
          <a:noFill/>
        </p:spPr>
        <p:txBody>
          <a:bodyPr wrap="none" rtlCol="0">
            <a:prstTxWarp prst="textPlain">
              <a:avLst/>
            </a:prstTxWarp>
            <a:spAutoFit/>
          </a:bodyPr>
          <a:lstStyle/>
          <a:p>
            <a:r>
              <a:rPr lang="en-US" altLang="zh-CN" dirty="0" smtClean="0">
                <a:solidFill>
                  <a:srgbClr val="C00000"/>
                </a:solidFill>
                <a:latin typeface="Arial Unicode MS" pitchFamily="34" charset="-122"/>
                <a:ea typeface="Arial Unicode MS" pitchFamily="34" charset="-122"/>
                <a:cs typeface="Arial Unicode MS" pitchFamily="34" charset="-122"/>
              </a:rPr>
              <a:t>MediaPad</a:t>
            </a:r>
            <a:endParaRPr lang="en-US" altLang="zh-CN" dirty="0" smtClean="0">
              <a:solidFill>
                <a:srgbClr val="C00000"/>
              </a:solidFill>
              <a:latin typeface="Arial Unicode MS" pitchFamily="34" charset="-122"/>
              <a:ea typeface="Arial Unicode MS" pitchFamily="34" charset="-122"/>
              <a:cs typeface="Arial Unicode MS" pitchFamily="34" charset="-122"/>
            </a:endParaRPr>
          </a:p>
        </p:txBody>
      </p:sp>
      <p:pic>
        <p:nvPicPr>
          <p:cNvPr id="29" name="Picture 2" descr="D:\手机产品线\SP产品线材料\G系列SP\Asura Pro\G 330图片\U8825-1-Black-0724.png"/>
          <p:cNvPicPr>
            <a:picLocks noChangeAspect="1" noChangeArrowheads="1"/>
          </p:cNvPicPr>
          <p:nvPr/>
        </p:nvPicPr>
        <p:blipFill>
          <a:blip r:embed="rId5" cstate="print"/>
          <a:srcRect/>
          <a:stretch>
            <a:fillRect/>
          </a:stretch>
        </p:blipFill>
        <p:spPr bwMode="auto">
          <a:xfrm flipH="1">
            <a:off x="3744271" y="4383001"/>
            <a:ext cx="272072" cy="217747"/>
          </a:xfrm>
          <a:prstGeom prst="rect">
            <a:avLst/>
          </a:prstGeom>
          <a:noFill/>
        </p:spPr>
      </p:pic>
      <p:sp>
        <p:nvSpPr>
          <p:cNvPr id="30" name="TextBox 29"/>
          <p:cNvSpPr txBox="1">
            <a:spLocks noChangeAspect="1"/>
          </p:cNvSpPr>
          <p:nvPr/>
        </p:nvSpPr>
        <p:spPr>
          <a:xfrm>
            <a:off x="3680960" y="4606421"/>
            <a:ext cx="432319" cy="70293"/>
          </a:xfrm>
          <a:prstGeom prst="rect">
            <a:avLst/>
          </a:prstGeom>
          <a:noFill/>
        </p:spPr>
        <p:txBody>
          <a:bodyPr wrap="none" rtlCol="0">
            <a:prstTxWarp prst="textPlain">
              <a:avLst/>
            </a:prstTxWarp>
            <a:spAutoFit/>
          </a:bodyPr>
          <a:lstStyle/>
          <a:p>
            <a:r>
              <a:rPr lang="en-US" altLang="zh-CN" dirty="0" smtClean="0">
                <a:solidFill>
                  <a:srgbClr val="C00000"/>
                </a:solidFill>
                <a:latin typeface="Arial Unicode MS" pitchFamily="34" charset="-122"/>
                <a:ea typeface="Arial Unicode MS" pitchFamily="34" charset="-122"/>
                <a:cs typeface="Arial Unicode MS" pitchFamily="34" charset="-122"/>
              </a:rPr>
              <a:t>Ascend</a:t>
            </a:r>
            <a:endParaRPr lang="en-US" altLang="zh-CN" dirty="0" smtClean="0">
              <a:solidFill>
                <a:srgbClr val="C00000"/>
              </a:solidFill>
              <a:latin typeface="Arial Unicode MS" pitchFamily="34" charset="-122"/>
              <a:ea typeface="Arial Unicode MS" pitchFamily="34" charset="-122"/>
              <a:cs typeface="Arial Unicode MS" pitchFamily="34" charset="-122"/>
            </a:endParaRPr>
          </a:p>
        </p:txBody>
      </p:sp>
      <p:grpSp>
        <p:nvGrpSpPr>
          <p:cNvPr id="10" name="组合 350"/>
          <p:cNvGrpSpPr/>
          <p:nvPr/>
        </p:nvGrpSpPr>
        <p:grpSpPr>
          <a:xfrm>
            <a:off x="6645719" y="4413993"/>
            <a:ext cx="324964" cy="182010"/>
            <a:chOff x="13446125" y="2238375"/>
            <a:chExt cx="314325" cy="285750"/>
          </a:xfrm>
          <a:solidFill>
            <a:schemeClr val="bg1">
              <a:lumMod val="50000"/>
            </a:schemeClr>
          </a:solidFill>
        </p:grpSpPr>
        <p:sp>
          <p:nvSpPr>
            <p:cNvPr id="216" name="Freeform 34"/>
            <p:cNvSpPr>
              <a:spLocks noEditPoints="1"/>
            </p:cNvSpPr>
            <p:nvPr/>
          </p:nvSpPr>
          <p:spPr bwMode="auto">
            <a:xfrm>
              <a:off x="13446125" y="2416175"/>
              <a:ext cx="314325" cy="107950"/>
            </a:xfrm>
            <a:custGeom>
              <a:avLst/>
              <a:gdLst/>
              <a:ahLst/>
              <a:cxnLst>
                <a:cxn ang="0">
                  <a:pos x="198" y="56"/>
                </a:cxn>
                <a:cxn ang="0">
                  <a:pos x="186" y="12"/>
                </a:cxn>
                <a:cxn ang="0">
                  <a:pos x="186" y="12"/>
                </a:cxn>
                <a:cxn ang="0">
                  <a:pos x="184" y="8"/>
                </a:cxn>
                <a:cxn ang="0">
                  <a:pos x="180" y="4"/>
                </a:cxn>
                <a:cxn ang="0">
                  <a:pos x="176" y="2"/>
                </a:cxn>
                <a:cxn ang="0">
                  <a:pos x="170" y="0"/>
                </a:cxn>
                <a:cxn ang="0">
                  <a:pos x="28" y="0"/>
                </a:cxn>
                <a:cxn ang="0">
                  <a:pos x="28" y="0"/>
                </a:cxn>
                <a:cxn ang="0">
                  <a:pos x="24" y="2"/>
                </a:cxn>
                <a:cxn ang="0">
                  <a:pos x="20" y="4"/>
                </a:cxn>
                <a:cxn ang="0">
                  <a:pos x="16" y="8"/>
                </a:cxn>
                <a:cxn ang="0">
                  <a:pos x="14" y="12"/>
                </a:cxn>
                <a:cxn ang="0">
                  <a:pos x="2" y="56"/>
                </a:cxn>
                <a:cxn ang="0">
                  <a:pos x="2" y="56"/>
                </a:cxn>
                <a:cxn ang="0">
                  <a:pos x="0" y="62"/>
                </a:cxn>
                <a:cxn ang="0">
                  <a:pos x="2" y="66"/>
                </a:cxn>
                <a:cxn ang="0">
                  <a:pos x="6" y="68"/>
                </a:cxn>
                <a:cxn ang="0">
                  <a:pos x="10" y="68"/>
                </a:cxn>
                <a:cxn ang="0">
                  <a:pos x="190" y="68"/>
                </a:cxn>
                <a:cxn ang="0">
                  <a:pos x="190" y="68"/>
                </a:cxn>
                <a:cxn ang="0">
                  <a:pos x="194" y="68"/>
                </a:cxn>
                <a:cxn ang="0">
                  <a:pos x="198" y="66"/>
                </a:cxn>
                <a:cxn ang="0">
                  <a:pos x="198" y="62"/>
                </a:cxn>
                <a:cxn ang="0">
                  <a:pos x="198" y="56"/>
                </a:cxn>
                <a:cxn ang="0">
                  <a:pos x="198" y="56"/>
                </a:cxn>
                <a:cxn ang="0">
                  <a:pos x="174" y="60"/>
                </a:cxn>
                <a:cxn ang="0">
                  <a:pos x="28" y="60"/>
                </a:cxn>
                <a:cxn ang="0">
                  <a:pos x="28" y="60"/>
                </a:cxn>
                <a:cxn ang="0">
                  <a:pos x="24" y="60"/>
                </a:cxn>
                <a:cxn ang="0">
                  <a:pos x="20" y="58"/>
                </a:cxn>
                <a:cxn ang="0">
                  <a:pos x="18" y="56"/>
                </a:cxn>
                <a:cxn ang="0">
                  <a:pos x="18" y="52"/>
                </a:cxn>
                <a:cxn ang="0">
                  <a:pos x="18" y="52"/>
                </a:cxn>
                <a:cxn ang="0">
                  <a:pos x="18" y="48"/>
                </a:cxn>
                <a:cxn ang="0">
                  <a:pos x="28" y="20"/>
                </a:cxn>
                <a:cxn ang="0">
                  <a:pos x="28" y="20"/>
                </a:cxn>
                <a:cxn ang="0">
                  <a:pos x="30" y="16"/>
                </a:cxn>
                <a:cxn ang="0">
                  <a:pos x="34" y="12"/>
                </a:cxn>
                <a:cxn ang="0">
                  <a:pos x="38" y="8"/>
                </a:cxn>
                <a:cxn ang="0">
                  <a:pos x="44" y="8"/>
                </a:cxn>
                <a:cxn ang="0">
                  <a:pos x="158" y="8"/>
                </a:cxn>
                <a:cxn ang="0">
                  <a:pos x="158" y="8"/>
                </a:cxn>
                <a:cxn ang="0">
                  <a:pos x="162" y="8"/>
                </a:cxn>
                <a:cxn ang="0">
                  <a:pos x="168" y="12"/>
                </a:cxn>
                <a:cxn ang="0">
                  <a:pos x="172" y="16"/>
                </a:cxn>
                <a:cxn ang="0">
                  <a:pos x="174" y="20"/>
                </a:cxn>
                <a:cxn ang="0">
                  <a:pos x="184" y="48"/>
                </a:cxn>
                <a:cxn ang="0">
                  <a:pos x="184" y="48"/>
                </a:cxn>
                <a:cxn ang="0">
                  <a:pos x="184" y="52"/>
                </a:cxn>
                <a:cxn ang="0">
                  <a:pos x="184" y="52"/>
                </a:cxn>
                <a:cxn ang="0">
                  <a:pos x="182" y="56"/>
                </a:cxn>
                <a:cxn ang="0">
                  <a:pos x="180" y="58"/>
                </a:cxn>
                <a:cxn ang="0">
                  <a:pos x="178" y="60"/>
                </a:cxn>
                <a:cxn ang="0">
                  <a:pos x="174" y="60"/>
                </a:cxn>
                <a:cxn ang="0">
                  <a:pos x="174" y="60"/>
                </a:cxn>
              </a:cxnLst>
              <a:rect l="0" t="0" r="r" b="b"/>
              <a:pathLst>
                <a:path w="198" h="68">
                  <a:moveTo>
                    <a:pt x="198" y="56"/>
                  </a:moveTo>
                  <a:lnTo>
                    <a:pt x="186" y="12"/>
                  </a:lnTo>
                  <a:lnTo>
                    <a:pt x="186" y="12"/>
                  </a:lnTo>
                  <a:lnTo>
                    <a:pt x="184" y="8"/>
                  </a:lnTo>
                  <a:lnTo>
                    <a:pt x="180" y="4"/>
                  </a:lnTo>
                  <a:lnTo>
                    <a:pt x="176" y="2"/>
                  </a:lnTo>
                  <a:lnTo>
                    <a:pt x="170" y="0"/>
                  </a:lnTo>
                  <a:lnTo>
                    <a:pt x="28" y="0"/>
                  </a:lnTo>
                  <a:lnTo>
                    <a:pt x="28" y="0"/>
                  </a:lnTo>
                  <a:lnTo>
                    <a:pt x="24" y="2"/>
                  </a:lnTo>
                  <a:lnTo>
                    <a:pt x="20" y="4"/>
                  </a:lnTo>
                  <a:lnTo>
                    <a:pt x="16" y="8"/>
                  </a:lnTo>
                  <a:lnTo>
                    <a:pt x="14" y="12"/>
                  </a:lnTo>
                  <a:lnTo>
                    <a:pt x="2" y="56"/>
                  </a:lnTo>
                  <a:lnTo>
                    <a:pt x="2" y="56"/>
                  </a:lnTo>
                  <a:lnTo>
                    <a:pt x="0" y="62"/>
                  </a:lnTo>
                  <a:lnTo>
                    <a:pt x="2" y="66"/>
                  </a:lnTo>
                  <a:lnTo>
                    <a:pt x="6" y="68"/>
                  </a:lnTo>
                  <a:lnTo>
                    <a:pt x="10" y="68"/>
                  </a:lnTo>
                  <a:lnTo>
                    <a:pt x="190" y="68"/>
                  </a:lnTo>
                  <a:lnTo>
                    <a:pt x="190" y="68"/>
                  </a:lnTo>
                  <a:lnTo>
                    <a:pt x="194" y="68"/>
                  </a:lnTo>
                  <a:lnTo>
                    <a:pt x="198" y="66"/>
                  </a:lnTo>
                  <a:lnTo>
                    <a:pt x="198" y="62"/>
                  </a:lnTo>
                  <a:lnTo>
                    <a:pt x="198" y="56"/>
                  </a:lnTo>
                  <a:lnTo>
                    <a:pt x="198" y="56"/>
                  </a:lnTo>
                  <a:close/>
                  <a:moveTo>
                    <a:pt x="174" y="60"/>
                  </a:moveTo>
                  <a:lnTo>
                    <a:pt x="28" y="60"/>
                  </a:lnTo>
                  <a:lnTo>
                    <a:pt x="28" y="60"/>
                  </a:lnTo>
                  <a:lnTo>
                    <a:pt x="24" y="60"/>
                  </a:lnTo>
                  <a:lnTo>
                    <a:pt x="20" y="58"/>
                  </a:lnTo>
                  <a:lnTo>
                    <a:pt x="18" y="56"/>
                  </a:lnTo>
                  <a:lnTo>
                    <a:pt x="18" y="52"/>
                  </a:lnTo>
                  <a:lnTo>
                    <a:pt x="18" y="52"/>
                  </a:lnTo>
                  <a:lnTo>
                    <a:pt x="18" y="48"/>
                  </a:lnTo>
                  <a:lnTo>
                    <a:pt x="28" y="20"/>
                  </a:lnTo>
                  <a:lnTo>
                    <a:pt x="28" y="20"/>
                  </a:lnTo>
                  <a:lnTo>
                    <a:pt x="30" y="16"/>
                  </a:lnTo>
                  <a:lnTo>
                    <a:pt x="34" y="12"/>
                  </a:lnTo>
                  <a:lnTo>
                    <a:pt x="38" y="8"/>
                  </a:lnTo>
                  <a:lnTo>
                    <a:pt x="44" y="8"/>
                  </a:lnTo>
                  <a:lnTo>
                    <a:pt x="158" y="8"/>
                  </a:lnTo>
                  <a:lnTo>
                    <a:pt x="158" y="8"/>
                  </a:lnTo>
                  <a:lnTo>
                    <a:pt x="162" y="8"/>
                  </a:lnTo>
                  <a:lnTo>
                    <a:pt x="168" y="12"/>
                  </a:lnTo>
                  <a:lnTo>
                    <a:pt x="172" y="16"/>
                  </a:lnTo>
                  <a:lnTo>
                    <a:pt x="174" y="20"/>
                  </a:lnTo>
                  <a:lnTo>
                    <a:pt x="184" y="48"/>
                  </a:lnTo>
                  <a:lnTo>
                    <a:pt x="184" y="48"/>
                  </a:lnTo>
                  <a:lnTo>
                    <a:pt x="184" y="52"/>
                  </a:lnTo>
                  <a:lnTo>
                    <a:pt x="184" y="52"/>
                  </a:lnTo>
                  <a:lnTo>
                    <a:pt x="182" y="56"/>
                  </a:lnTo>
                  <a:lnTo>
                    <a:pt x="180" y="58"/>
                  </a:lnTo>
                  <a:lnTo>
                    <a:pt x="178" y="60"/>
                  </a:lnTo>
                  <a:lnTo>
                    <a:pt x="174" y="60"/>
                  </a:lnTo>
                  <a:lnTo>
                    <a:pt x="174"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7" name="Freeform 35"/>
            <p:cNvSpPr>
              <a:spLocks noEditPoints="1"/>
            </p:cNvSpPr>
            <p:nvPr/>
          </p:nvSpPr>
          <p:spPr bwMode="auto">
            <a:xfrm>
              <a:off x="13484225" y="2432050"/>
              <a:ext cx="244475" cy="76200"/>
            </a:xfrm>
            <a:custGeom>
              <a:avLst/>
              <a:gdLst/>
              <a:ahLst/>
              <a:cxnLst>
                <a:cxn ang="0">
                  <a:pos x="130" y="0"/>
                </a:cxn>
                <a:cxn ang="0">
                  <a:pos x="22" y="0"/>
                </a:cxn>
                <a:cxn ang="0">
                  <a:pos x="22" y="0"/>
                </a:cxn>
                <a:cxn ang="0">
                  <a:pos x="18" y="2"/>
                </a:cxn>
                <a:cxn ang="0">
                  <a:pos x="14" y="4"/>
                </a:cxn>
                <a:cxn ang="0">
                  <a:pos x="10" y="6"/>
                </a:cxn>
                <a:cxn ang="0">
                  <a:pos x="8" y="12"/>
                </a:cxn>
                <a:cxn ang="0">
                  <a:pos x="0" y="38"/>
                </a:cxn>
                <a:cxn ang="0">
                  <a:pos x="0" y="40"/>
                </a:cxn>
                <a:cxn ang="0">
                  <a:pos x="0" y="40"/>
                </a:cxn>
                <a:cxn ang="0">
                  <a:pos x="0" y="44"/>
                </a:cxn>
                <a:cxn ang="0">
                  <a:pos x="2" y="46"/>
                </a:cxn>
                <a:cxn ang="0">
                  <a:pos x="4" y="48"/>
                </a:cxn>
                <a:cxn ang="0">
                  <a:pos x="8" y="48"/>
                </a:cxn>
                <a:cxn ang="0">
                  <a:pos x="146" y="48"/>
                </a:cxn>
                <a:cxn ang="0">
                  <a:pos x="146" y="48"/>
                </a:cxn>
                <a:cxn ang="0">
                  <a:pos x="150" y="48"/>
                </a:cxn>
                <a:cxn ang="0">
                  <a:pos x="152" y="46"/>
                </a:cxn>
                <a:cxn ang="0">
                  <a:pos x="154" y="44"/>
                </a:cxn>
                <a:cxn ang="0">
                  <a:pos x="154" y="42"/>
                </a:cxn>
                <a:cxn ang="0">
                  <a:pos x="154" y="42"/>
                </a:cxn>
                <a:cxn ang="0">
                  <a:pos x="154" y="38"/>
                </a:cxn>
                <a:cxn ang="0">
                  <a:pos x="146" y="12"/>
                </a:cxn>
                <a:cxn ang="0">
                  <a:pos x="146" y="12"/>
                </a:cxn>
                <a:cxn ang="0">
                  <a:pos x="144" y="6"/>
                </a:cxn>
                <a:cxn ang="0">
                  <a:pos x="140" y="4"/>
                </a:cxn>
                <a:cxn ang="0">
                  <a:pos x="136" y="2"/>
                </a:cxn>
                <a:cxn ang="0">
                  <a:pos x="130" y="0"/>
                </a:cxn>
                <a:cxn ang="0">
                  <a:pos x="130" y="0"/>
                </a:cxn>
                <a:cxn ang="0">
                  <a:pos x="88" y="42"/>
                </a:cxn>
                <a:cxn ang="0">
                  <a:pos x="64" y="42"/>
                </a:cxn>
                <a:cxn ang="0">
                  <a:pos x="64" y="42"/>
                </a:cxn>
                <a:cxn ang="0">
                  <a:pos x="60" y="40"/>
                </a:cxn>
                <a:cxn ang="0">
                  <a:pos x="58" y="38"/>
                </a:cxn>
                <a:cxn ang="0">
                  <a:pos x="60" y="36"/>
                </a:cxn>
                <a:cxn ang="0">
                  <a:pos x="60" y="34"/>
                </a:cxn>
                <a:cxn ang="0">
                  <a:pos x="60" y="34"/>
                </a:cxn>
                <a:cxn ang="0">
                  <a:pos x="62" y="30"/>
                </a:cxn>
                <a:cxn ang="0">
                  <a:pos x="66" y="28"/>
                </a:cxn>
                <a:cxn ang="0">
                  <a:pos x="86" y="28"/>
                </a:cxn>
                <a:cxn ang="0">
                  <a:pos x="86" y="28"/>
                </a:cxn>
                <a:cxn ang="0">
                  <a:pos x="90" y="30"/>
                </a:cxn>
                <a:cxn ang="0">
                  <a:pos x="92" y="34"/>
                </a:cxn>
                <a:cxn ang="0">
                  <a:pos x="92" y="36"/>
                </a:cxn>
                <a:cxn ang="0">
                  <a:pos x="92" y="36"/>
                </a:cxn>
                <a:cxn ang="0">
                  <a:pos x="92" y="36"/>
                </a:cxn>
                <a:cxn ang="0">
                  <a:pos x="94" y="38"/>
                </a:cxn>
                <a:cxn ang="0">
                  <a:pos x="94" y="38"/>
                </a:cxn>
                <a:cxn ang="0">
                  <a:pos x="92" y="40"/>
                </a:cxn>
                <a:cxn ang="0">
                  <a:pos x="88" y="42"/>
                </a:cxn>
                <a:cxn ang="0">
                  <a:pos x="88" y="42"/>
                </a:cxn>
              </a:cxnLst>
              <a:rect l="0" t="0" r="r" b="b"/>
              <a:pathLst>
                <a:path w="154" h="48">
                  <a:moveTo>
                    <a:pt x="130" y="0"/>
                  </a:moveTo>
                  <a:lnTo>
                    <a:pt x="22" y="0"/>
                  </a:lnTo>
                  <a:lnTo>
                    <a:pt x="22" y="0"/>
                  </a:lnTo>
                  <a:lnTo>
                    <a:pt x="18" y="2"/>
                  </a:lnTo>
                  <a:lnTo>
                    <a:pt x="14" y="4"/>
                  </a:lnTo>
                  <a:lnTo>
                    <a:pt x="10" y="6"/>
                  </a:lnTo>
                  <a:lnTo>
                    <a:pt x="8" y="12"/>
                  </a:lnTo>
                  <a:lnTo>
                    <a:pt x="0" y="38"/>
                  </a:lnTo>
                  <a:lnTo>
                    <a:pt x="0" y="40"/>
                  </a:lnTo>
                  <a:lnTo>
                    <a:pt x="0" y="40"/>
                  </a:lnTo>
                  <a:lnTo>
                    <a:pt x="0" y="44"/>
                  </a:lnTo>
                  <a:lnTo>
                    <a:pt x="2" y="46"/>
                  </a:lnTo>
                  <a:lnTo>
                    <a:pt x="4" y="48"/>
                  </a:lnTo>
                  <a:lnTo>
                    <a:pt x="8" y="48"/>
                  </a:lnTo>
                  <a:lnTo>
                    <a:pt x="146" y="48"/>
                  </a:lnTo>
                  <a:lnTo>
                    <a:pt x="146" y="48"/>
                  </a:lnTo>
                  <a:lnTo>
                    <a:pt x="150" y="48"/>
                  </a:lnTo>
                  <a:lnTo>
                    <a:pt x="152" y="46"/>
                  </a:lnTo>
                  <a:lnTo>
                    <a:pt x="154" y="44"/>
                  </a:lnTo>
                  <a:lnTo>
                    <a:pt x="154" y="42"/>
                  </a:lnTo>
                  <a:lnTo>
                    <a:pt x="154" y="42"/>
                  </a:lnTo>
                  <a:lnTo>
                    <a:pt x="154" y="38"/>
                  </a:lnTo>
                  <a:lnTo>
                    <a:pt x="146" y="12"/>
                  </a:lnTo>
                  <a:lnTo>
                    <a:pt x="146" y="12"/>
                  </a:lnTo>
                  <a:lnTo>
                    <a:pt x="144" y="6"/>
                  </a:lnTo>
                  <a:lnTo>
                    <a:pt x="140" y="4"/>
                  </a:lnTo>
                  <a:lnTo>
                    <a:pt x="136" y="2"/>
                  </a:lnTo>
                  <a:lnTo>
                    <a:pt x="130" y="0"/>
                  </a:lnTo>
                  <a:lnTo>
                    <a:pt x="130" y="0"/>
                  </a:lnTo>
                  <a:close/>
                  <a:moveTo>
                    <a:pt x="88" y="42"/>
                  </a:moveTo>
                  <a:lnTo>
                    <a:pt x="64" y="42"/>
                  </a:lnTo>
                  <a:lnTo>
                    <a:pt x="64" y="42"/>
                  </a:lnTo>
                  <a:lnTo>
                    <a:pt x="60" y="40"/>
                  </a:lnTo>
                  <a:lnTo>
                    <a:pt x="58" y="38"/>
                  </a:lnTo>
                  <a:lnTo>
                    <a:pt x="60" y="36"/>
                  </a:lnTo>
                  <a:lnTo>
                    <a:pt x="60" y="34"/>
                  </a:lnTo>
                  <a:lnTo>
                    <a:pt x="60" y="34"/>
                  </a:lnTo>
                  <a:lnTo>
                    <a:pt x="62" y="30"/>
                  </a:lnTo>
                  <a:lnTo>
                    <a:pt x="66" y="28"/>
                  </a:lnTo>
                  <a:lnTo>
                    <a:pt x="86" y="28"/>
                  </a:lnTo>
                  <a:lnTo>
                    <a:pt x="86" y="28"/>
                  </a:lnTo>
                  <a:lnTo>
                    <a:pt x="90" y="30"/>
                  </a:lnTo>
                  <a:lnTo>
                    <a:pt x="92" y="34"/>
                  </a:lnTo>
                  <a:lnTo>
                    <a:pt x="92" y="36"/>
                  </a:lnTo>
                  <a:lnTo>
                    <a:pt x="92" y="36"/>
                  </a:lnTo>
                  <a:lnTo>
                    <a:pt x="92" y="36"/>
                  </a:lnTo>
                  <a:lnTo>
                    <a:pt x="94" y="38"/>
                  </a:lnTo>
                  <a:lnTo>
                    <a:pt x="94" y="38"/>
                  </a:lnTo>
                  <a:lnTo>
                    <a:pt x="92" y="40"/>
                  </a:lnTo>
                  <a:lnTo>
                    <a:pt x="88" y="42"/>
                  </a:lnTo>
                  <a:lnTo>
                    <a:pt x="88" y="4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8" name="Freeform 36"/>
            <p:cNvSpPr/>
            <p:nvPr/>
          </p:nvSpPr>
          <p:spPr bwMode="auto">
            <a:xfrm>
              <a:off x="13474700" y="2428875"/>
              <a:ext cx="263525" cy="82550"/>
            </a:xfrm>
            <a:custGeom>
              <a:avLst/>
              <a:gdLst/>
              <a:ahLst/>
              <a:cxnLst>
                <a:cxn ang="0">
                  <a:pos x="164" y="40"/>
                </a:cxn>
                <a:cxn ang="0">
                  <a:pos x="164" y="40"/>
                </a:cxn>
                <a:cxn ang="0">
                  <a:pos x="164" y="40"/>
                </a:cxn>
                <a:cxn ang="0">
                  <a:pos x="166" y="46"/>
                </a:cxn>
                <a:cxn ang="0">
                  <a:pos x="164" y="48"/>
                </a:cxn>
                <a:cxn ang="0">
                  <a:pos x="160" y="52"/>
                </a:cxn>
                <a:cxn ang="0">
                  <a:pos x="156" y="52"/>
                </a:cxn>
                <a:cxn ang="0">
                  <a:pos x="10" y="52"/>
                </a:cxn>
                <a:cxn ang="0">
                  <a:pos x="10" y="52"/>
                </a:cxn>
                <a:cxn ang="0">
                  <a:pos x="6" y="52"/>
                </a:cxn>
                <a:cxn ang="0">
                  <a:pos x="2" y="48"/>
                </a:cxn>
                <a:cxn ang="0">
                  <a:pos x="0" y="46"/>
                </a:cxn>
                <a:cxn ang="0">
                  <a:pos x="2" y="40"/>
                </a:cxn>
                <a:cxn ang="0">
                  <a:pos x="10" y="12"/>
                </a:cxn>
                <a:cxn ang="0">
                  <a:pos x="10" y="12"/>
                </a:cxn>
                <a:cxn ang="0">
                  <a:pos x="12" y="8"/>
                </a:cxn>
                <a:cxn ang="0">
                  <a:pos x="16" y="4"/>
                </a:cxn>
                <a:cxn ang="0">
                  <a:pos x="20" y="2"/>
                </a:cxn>
                <a:cxn ang="0">
                  <a:pos x="26" y="0"/>
                </a:cxn>
                <a:cxn ang="0">
                  <a:pos x="140" y="0"/>
                </a:cxn>
                <a:cxn ang="0">
                  <a:pos x="140" y="0"/>
                </a:cxn>
                <a:cxn ang="0">
                  <a:pos x="144" y="2"/>
                </a:cxn>
                <a:cxn ang="0">
                  <a:pos x="150" y="4"/>
                </a:cxn>
                <a:cxn ang="0">
                  <a:pos x="154" y="8"/>
                </a:cxn>
                <a:cxn ang="0">
                  <a:pos x="156" y="12"/>
                </a:cxn>
                <a:cxn ang="0">
                  <a:pos x="164" y="40"/>
                </a:cxn>
                <a:cxn ang="0">
                  <a:pos x="166" y="40"/>
                </a:cxn>
                <a:cxn ang="0">
                  <a:pos x="156" y="12"/>
                </a:cxn>
                <a:cxn ang="0">
                  <a:pos x="156" y="12"/>
                </a:cxn>
                <a:cxn ang="0">
                  <a:pos x="154" y="8"/>
                </a:cxn>
                <a:cxn ang="0">
                  <a:pos x="150" y="4"/>
                </a:cxn>
                <a:cxn ang="0">
                  <a:pos x="144" y="0"/>
                </a:cxn>
                <a:cxn ang="0">
                  <a:pos x="140" y="0"/>
                </a:cxn>
                <a:cxn ang="0">
                  <a:pos x="26" y="0"/>
                </a:cxn>
                <a:cxn ang="0">
                  <a:pos x="26" y="0"/>
                </a:cxn>
                <a:cxn ang="0">
                  <a:pos x="20" y="0"/>
                </a:cxn>
                <a:cxn ang="0">
                  <a:pos x="16" y="4"/>
                </a:cxn>
                <a:cxn ang="0">
                  <a:pos x="12" y="8"/>
                </a:cxn>
                <a:cxn ang="0">
                  <a:pos x="10" y="12"/>
                </a:cxn>
                <a:cxn ang="0">
                  <a:pos x="0" y="40"/>
                </a:cxn>
                <a:cxn ang="0">
                  <a:pos x="0" y="40"/>
                </a:cxn>
                <a:cxn ang="0">
                  <a:pos x="0" y="44"/>
                </a:cxn>
                <a:cxn ang="0">
                  <a:pos x="0" y="44"/>
                </a:cxn>
                <a:cxn ang="0">
                  <a:pos x="0" y="48"/>
                </a:cxn>
                <a:cxn ang="0">
                  <a:pos x="2" y="50"/>
                </a:cxn>
                <a:cxn ang="0">
                  <a:pos x="6" y="52"/>
                </a:cxn>
                <a:cxn ang="0">
                  <a:pos x="10" y="52"/>
                </a:cxn>
                <a:cxn ang="0">
                  <a:pos x="156" y="52"/>
                </a:cxn>
                <a:cxn ang="0">
                  <a:pos x="156" y="52"/>
                </a:cxn>
                <a:cxn ang="0">
                  <a:pos x="160" y="52"/>
                </a:cxn>
                <a:cxn ang="0">
                  <a:pos x="162" y="50"/>
                </a:cxn>
                <a:cxn ang="0">
                  <a:pos x="164" y="48"/>
                </a:cxn>
                <a:cxn ang="0">
                  <a:pos x="166" y="44"/>
                </a:cxn>
                <a:cxn ang="0">
                  <a:pos x="166" y="44"/>
                </a:cxn>
                <a:cxn ang="0">
                  <a:pos x="166" y="40"/>
                </a:cxn>
                <a:cxn ang="0">
                  <a:pos x="164" y="40"/>
                </a:cxn>
              </a:cxnLst>
              <a:rect l="0" t="0" r="r" b="b"/>
              <a:pathLst>
                <a:path w="166" h="52">
                  <a:moveTo>
                    <a:pt x="164" y="40"/>
                  </a:moveTo>
                  <a:lnTo>
                    <a:pt x="164" y="40"/>
                  </a:lnTo>
                  <a:lnTo>
                    <a:pt x="164" y="40"/>
                  </a:lnTo>
                  <a:lnTo>
                    <a:pt x="166" y="46"/>
                  </a:lnTo>
                  <a:lnTo>
                    <a:pt x="164" y="48"/>
                  </a:lnTo>
                  <a:lnTo>
                    <a:pt x="160" y="52"/>
                  </a:lnTo>
                  <a:lnTo>
                    <a:pt x="156" y="52"/>
                  </a:lnTo>
                  <a:lnTo>
                    <a:pt x="10" y="52"/>
                  </a:lnTo>
                  <a:lnTo>
                    <a:pt x="10" y="52"/>
                  </a:lnTo>
                  <a:lnTo>
                    <a:pt x="6" y="52"/>
                  </a:lnTo>
                  <a:lnTo>
                    <a:pt x="2" y="48"/>
                  </a:lnTo>
                  <a:lnTo>
                    <a:pt x="0" y="46"/>
                  </a:lnTo>
                  <a:lnTo>
                    <a:pt x="2" y="40"/>
                  </a:lnTo>
                  <a:lnTo>
                    <a:pt x="10" y="12"/>
                  </a:lnTo>
                  <a:lnTo>
                    <a:pt x="10" y="12"/>
                  </a:lnTo>
                  <a:lnTo>
                    <a:pt x="12" y="8"/>
                  </a:lnTo>
                  <a:lnTo>
                    <a:pt x="16" y="4"/>
                  </a:lnTo>
                  <a:lnTo>
                    <a:pt x="20" y="2"/>
                  </a:lnTo>
                  <a:lnTo>
                    <a:pt x="26" y="0"/>
                  </a:lnTo>
                  <a:lnTo>
                    <a:pt x="140" y="0"/>
                  </a:lnTo>
                  <a:lnTo>
                    <a:pt x="140" y="0"/>
                  </a:lnTo>
                  <a:lnTo>
                    <a:pt x="144" y="2"/>
                  </a:lnTo>
                  <a:lnTo>
                    <a:pt x="150" y="4"/>
                  </a:lnTo>
                  <a:lnTo>
                    <a:pt x="154" y="8"/>
                  </a:lnTo>
                  <a:lnTo>
                    <a:pt x="156" y="12"/>
                  </a:lnTo>
                  <a:lnTo>
                    <a:pt x="164" y="40"/>
                  </a:lnTo>
                  <a:lnTo>
                    <a:pt x="166" y="40"/>
                  </a:lnTo>
                  <a:lnTo>
                    <a:pt x="156" y="12"/>
                  </a:lnTo>
                  <a:lnTo>
                    <a:pt x="156" y="12"/>
                  </a:lnTo>
                  <a:lnTo>
                    <a:pt x="154" y="8"/>
                  </a:lnTo>
                  <a:lnTo>
                    <a:pt x="150" y="4"/>
                  </a:lnTo>
                  <a:lnTo>
                    <a:pt x="144" y="0"/>
                  </a:lnTo>
                  <a:lnTo>
                    <a:pt x="140" y="0"/>
                  </a:lnTo>
                  <a:lnTo>
                    <a:pt x="26" y="0"/>
                  </a:lnTo>
                  <a:lnTo>
                    <a:pt x="26" y="0"/>
                  </a:lnTo>
                  <a:lnTo>
                    <a:pt x="20" y="0"/>
                  </a:lnTo>
                  <a:lnTo>
                    <a:pt x="16" y="4"/>
                  </a:lnTo>
                  <a:lnTo>
                    <a:pt x="12" y="8"/>
                  </a:lnTo>
                  <a:lnTo>
                    <a:pt x="10" y="12"/>
                  </a:lnTo>
                  <a:lnTo>
                    <a:pt x="0" y="40"/>
                  </a:lnTo>
                  <a:lnTo>
                    <a:pt x="0" y="40"/>
                  </a:lnTo>
                  <a:lnTo>
                    <a:pt x="0" y="44"/>
                  </a:lnTo>
                  <a:lnTo>
                    <a:pt x="0" y="44"/>
                  </a:lnTo>
                  <a:lnTo>
                    <a:pt x="0" y="48"/>
                  </a:lnTo>
                  <a:lnTo>
                    <a:pt x="2" y="50"/>
                  </a:lnTo>
                  <a:lnTo>
                    <a:pt x="6" y="52"/>
                  </a:lnTo>
                  <a:lnTo>
                    <a:pt x="10" y="52"/>
                  </a:lnTo>
                  <a:lnTo>
                    <a:pt x="156" y="52"/>
                  </a:lnTo>
                  <a:lnTo>
                    <a:pt x="156" y="52"/>
                  </a:lnTo>
                  <a:lnTo>
                    <a:pt x="160" y="52"/>
                  </a:lnTo>
                  <a:lnTo>
                    <a:pt x="162" y="50"/>
                  </a:lnTo>
                  <a:lnTo>
                    <a:pt x="164" y="48"/>
                  </a:lnTo>
                  <a:lnTo>
                    <a:pt x="166" y="44"/>
                  </a:lnTo>
                  <a:lnTo>
                    <a:pt x="166" y="44"/>
                  </a:lnTo>
                  <a:lnTo>
                    <a:pt x="166" y="40"/>
                  </a:lnTo>
                  <a:lnTo>
                    <a:pt x="164" y="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9" name="Freeform 37"/>
            <p:cNvSpPr>
              <a:spLocks noEditPoints="1"/>
            </p:cNvSpPr>
            <p:nvPr/>
          </p:nvSpPr>
          <p:spPr bwMode="auto">
            <a:xfrm>
              <a:off x="13471525" y="2238375"/>
              <a:ext cx="266700" cy="174625"/>
            </a:xfrm>
            <a:custGeom>
              <a:avLst/>
              <a:gdLst/>
              <a:ahLst/>
              <a:cxnLst>
                <a:cxn ang="0">
                  <a:pos x="0" y="0"/>
                </a:cxn>
                <a:cxn ang="0">
                  <a:pos x="0" y="110"/>
                </a:cxn>
                <a:cxn ang="0">
                  <a:pos x="168" y="110"/>
                </a:cxn>
                <a:cxn ang="0">
                  <a:pos x="168" y="0"/>
                </a:cxn>
                <a:cxn ang="0">
                  <a:pos x="0" y="0"/>
                </a:cxn>
                <a:cxn ang="0">
                  <a:pos x="152" y="96"/>
                </a:cxn>
                <a:cxn ang="0">
                  <a:pos x="16" y="96"/>
                </a:cxn>
                <a:cxn ang="0">
                  <a:pos x="16" y="14"/>
                </a:cxn>
                <a:cxn ang="0">
                  <a:pos x="152" y="14"/>
                </a:cxn>
                <a:cxn ang="0">
                  <a:pos x="152" y="96"/>
                </a:cxn>
              </a:cxnLst>
              <a:rect l="0" t="0" r="r" b="b"/>
              <a:pathLst>
                <a:path w="168" h="110">
                  <a:moveTo>
                    <a:pt x="0" y="0"/>
                  </a:moveTo>
                  <a:lnTo>
                    <a:pt x="0" y="110"/>
                  </a:lnTo>
                  <a:lnTo>
                    <a:pt x="168" y="110"/>
                  </a:lnTo>
                  <a:lnTo>
                    <a:pt x="168" y="0"/>
                  </a:lnTo>
                  <a:lnTo>
                    <a:pt x="0" y="0"/>
                  </a:lnTo>
                  <a:close/>
                  <a:moveTo>
                    <a:pt x="152" y="96"/>
                  </a:moveTo>
                  <a:lnTo>
                    <a:pt x="16" y="96"/>
                  </a:lnTo>
                  <a:lnTo>
                    <a:pt x="16" y="14"/>
                  </a:lnTo>
                  <a:lnTo>
                    <a:pt x="152" y="14"/>
                  </a:lnTo>
                  <a:lnTo>
                    <a:pt x="152" y="9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13" name="组合 647"/>
          <p:cNvGrpSpPr/>
          <p:nvPr/>
        </p:nvGrpSpPr>
        <p:grpSpPr>
          <a:xfrm>
            <a:off x="5126255" y="4430788"/>
            <a:ext cx="241739" cy="202318"/>
            <a:chOff x="11514138" y="5227638"/>
            <a:chExt cx="354013" cy="592138"/>
          </a:xfrm>
          <a:solidFill>
            <a:schemeClr val="bg1">
              <a:lumMod val="50000"/>
            </a:schemeClr>
          </a:solidFill>
        </p:grpSpPr>
        <p:sp>
          <p:nvSpPr>
            <p:cNvPr id="210" name="Freeform 954"/>
            <p:cNvSpPr/>
            <p:nvPr/>
          </p:nvSpPr>
          <p:spPr bwMode="auto">
            <a:xfrm>
              <a:off x="11514138" y="5227638"/>
              <a:ext cx="354013" cy="592138"/>
            </a:xfrm>
            <a:custGeom>
              <a:avLst/>
              <a:gdLst/>
              <a:ahLst/>
              <a:cxnLst>
                <a:cxn ang="0">
                  <a:pos x="196" y="326"/>
                </a:cxn>
                <a:cxn ang="0">
                  <a:pos x="196" y="334"/>
                </a:cxn>
                <a:cxn ang="0">
                  <a:pos x="184" y="345"/>
                </a:cxn>
                <a:cxn ang="0">
                  <a:pos x="47" y="347"/>
                </a:cxn>
                <a:cxn ang="0">
                  <a:pos x="39" y="345"/>
                </a:cxn>
                <a:cxn ang="0">
                  <a:pos x="29" y="334"/>
                </a:cxn>
                <a:cxn ang="0">
                  <a:pos x="27" y="47"/>
                </a:cxn>
                <a:cxn ang="0">
                  <a:pos x="29" y="39"/>
                </a:cxn>
                <a:cxn ang="0">
                  <a:pos x="39" y="29"/>
                </a:cxn>
                <a:cxn ang="0">
                  <a:pos x="176" y="27"/>
                </a:cxn>
                <a:cxn ang="0">
                  <a:pos x="184" y="29"/>
                </a:cxn>
                <a:cxn ang="0">
                  <a:pos x="196" y="39"/>
                </a:cxn>
                <a:cxn ang="0">
                  <a:pos x="196" y="326"/>
                </a:cxn>
                <a:cxn ang="0">
                  <a:pos x="223" y="326"/>
                </a:cxn>
                <a:cxn ang="0">
                  <a:pos x="223" y="47"/>
                </a:cxn>
                <a:cxn ang="0">
                  <a:pos x="218" y="29"/>
                </a:cxn>
                <a:cxn ang="0">
                  <a:pos x="208" y="14"/>
                </a:cxn>
                <a:cxn ang="0">
                  <a:pos x="194" y="4"/>
                </a:cxn>
                <a:cxn ang="0">
                  <a:pos x="176" y="0"/>
                </a:cxn>
                <a:cxn ang="0">
                  <a:pos x="47" y="0"/>
                </a:cxn>
                <a:cxn ang="0">
                  <a:pos x="29" y="4"/>
                </a:cxn>
                <a:cxn ang="0">
                  <a:pos x="15" y="14"/>
                </a:cxn>
                <a:cxn ang="0">
                  <a:pos x="4" y="29"/>
                </a:cxn>
                <a:cxn ang="0">
                  <a:pos x="0" y="47"/>
                </a:cxn>
                <a:cxn ang="0">
                  <a:pos x="0" y="326"/>
                </a:cxn>
                <a:cxn ang="0">
                  <a:pos x="4" y="345"/>
                </a:cxn>
                <a:cxn ang="0">
                  <a:pos x="15" y="359"/>
                </a:cxn>
                <a:cxn ang="0">
                  <a:pos x="29" y="369"/>
                </a:cxn>
                <a:cxn ang="0">
                  <a:pos x="47" y="373"/>
                </a:cxn>
                <a:cxn ang="0">
                  <a:pos x="176" y="373"/>
                </a:cxn>
                <a:cxn ang="0">
                  <a:pos x="194" y="369"/>
                </a:cxn>
                <a:cxn ang="0">
                  <a:pos x="208" y="359"/>
                </a:cxn>
                <a:cxn ang="0">
                  <a:pos x="218" y="345"/>
                </a:cxn>
                <a:cxn ang="0">
                  <a:pos x="223" y="326"/>
                </a:cxn>
              </a:cxnLst>
              <a:rect l="0" t="0" r="r" b="b"/>
              <a:pathLst>
                <a:path w="223" h="373">
                  <a:moveTo>
                    <a:pt x="210" y="326"/>
                  </a:moveTo>
                  <a:lnTo>
                    <a:pt x="196" y="326"/>
                  </a:lnTo>
                  <a:lnTo>
                    <a:pt x="196" y="326"/>
                  </a:lnTo>
                  <a:lnTo>
                    <a:pt x="196" y="334"/>
                  </a:lnTo>
                  <a:lnTo>
                    <a:pt x="190" y="340"/>
                  </a:lnTo>
                  <a:lnTo>
                    <a:pt x="184" y="345"/>
                  </a:lnTo>
                  <a:lnTo>
                    <a:pt x="176" y="347"/>
                  </a:lnTo>
                  <a:lnTo>
                    <a:pt x="47" y="347"/>
                  </a:lnTo>
                  <a:lnTo>
                    <a:pt x="47" y="347"/>
                  </a:lnTo>
                  <a:lnTo>
                    <a:pt x="39" y="345"/>
                  </a:lnTo>
                  <a:lnTo>
                    <a:pt x="33" y="340"/>
                  </a:lnTo>
                  <a:lnTo>
                    <a:pt x="29" y="334"/>
                  </a:lnTo>
                  <a:lnTo>
                    <a:pt x="27" y="326"/>
                  </a:lnTo>
                  <a:lnTo>
                    <a:pt x="27" y="47"/>
                  </a:lnTo>
                  <a:lnTo>
                    <a:pt x="27" y="47"/>
                  </a:lnTo>
                  <a:lnTo>
                    <a:pt x="29" y="39"/>
                  </a:lnTo>
                  <a:lnTo>
                    <a:pt x="33" y="33"/>
                  </a:lnTo>
                  <a:lnTo>
                    <a:pt x="39" y="29"/>
                  </a:lnTo>
                  <a:lnTo>
                    <a:pt x="47" y="27"/>
                  </a:lnTo>
                  <a:lnTo>
                    <a:pt x="176" y="27"/>
                  </a:lnTo>
                  <a:lnTo>
                    <a:pt x="176" y="27"/>
                  </a:lnTo>
                  <a:lnTo>
                    <a:pt x="184" y="29"/>
                  </a:lnTo>
                  <a:lnTo>
                    <a:pt x="190" y="33"/>
                  </a:lnTo>
                  <a:lnTo>
                    <a:pt x="196" y="39"/>
                  </a:lnTo>
                  <a:lnTo>
                    <a:pt x="196" y="47"/>
                  </a:lnTo>
                  <a:lnTo>
                    <a:pt x="196" y="326"/>
                  </a:lnTo>
                  <a:lnTo>
                    <a:pt x="210" y="326"/>
                  </a:lnTo>
                  <a:lnTo>
                    <a:pt x="223" y="326"/>
                  </a:lnTo>
                  <a:lnTo>
                    <a:pt x="223" y="47"/>
                  </a:lnTo>
                  <a:lnTo>
                    <a:pt x="223" y="47"/>
                  </a:lnTo>
                  <a:lnTo>
                    <a:pt x="223" y="39"/>
                  </a:lnTo>
                  <a:lnTo>
                    <a:pt x="218" y="29"/>
                  </a:lnTo>
                  <a:lnTo>
                    <a:pt x="214" y="20"/>
                  </a:lnTo>
                  <a:lnTo>
                    <a:pt x="208" y="14"/>
                  </a:lnTo>
                  <a:lnTo>
                    <a:pt x="202" y="8"/>
                  </a:lnTo>
                  <a:lnTo>
                    <a:pt x="194" y="4"/>
                  </a:lnTo>
                  <a:lnTo>
                    <a:pt x="186" y="2"/>
                  </a:lnTo>
                  <a:lnTo>
                    <a:pt x="176" y="0"/>
                  </a:lnTo>
                  <a:lnTo>
                    <a:pt x="47" y="0"/>
                  </a:lnTo>
                  <a:lnTo>
                    <a:pt x="47" y="0"/>
                  </a:lnTo>
                  <a:lnTo>
                    <a:pt x="39" y="2"/>
                  </a:lnTo>
                  <a:lnTo>
                    <a:pt x="29" y="4"/>
                  </a:lnTo>
                  <a:lnTo>
                    <a:pt x="23" y="8"/>
                  </a:lnTo>
                  <a:lnTo>
                    <a:pt x="15" y="14"/>
                  </a:lnTo>
                  <a:lnTo>
                    <a:pt x="8" y="20"/>
                  </a:lnTo>
                  <a:lnTo>
                    <a:pt x="4" y="29"/>
                  </a:lnTo>
                  <a:lnTo>
                    <a:pt x="2" y="39"/>
                  </a:lnTo>
                  <a:lnTo>
                    <a:pt x="0" y="47"/>
                  </a:lnTo>
                  <a:lnTo>
                    <a:pt x="0" y="326"/>
                  </a:lnTo>
                  <a:lnTo>
                    <a:pt x="0" y="326"/>
                  </a:lnTo>
                  <a:lnTo>
                    <a:pt x="2" y="334"/>
                  </a:lnTo>
                  <a:lnTo>
                    <a:pt x="4" y="345"/>
                  </a:lnTo>
                  <a:lnTo>
                    <a:pt x="8" y="353"/>
                  </a:lnTo>
                  <a:lnTo>
                    <a:pt x="15" y="359"/>
                  </a:lnTo>
                  <a:lnTo>
                    <a:pt x="23" y="365"/>
                  </a:lnTo>
                  <a:lnTo>
                    <a:pt x="29" y="369"/>
                  </a:lnTo>
                  <a:lnTo>
                    <a:pt x="39" y="371"/>
                  </a:lnTo>
                  <a:lnTo>
                    <a:pt x="47" y="373"/>
                  </a:lnTo>
                  <a:lnTo>
                    <a:pt x="176" y="373"/>
                  </a:lnTo>
                  <a:lnTo>
                    <a:pt x="176" y="373"/>
                  </a:lnTo>
                  <a:lnTo>
                    <a:pt x="186" y="371"/>
                  </a:lnTo>
                  <a:lnTo>
                    <a:pt x="194" y="369"/>
                  </a:lnTo>
                  <a:lnTo>
                    <a:pt x="202" y="365"/>
                  </a:lnTo>
                  <a:lnTo>
                    <a:pt x="208" y="359"/>
                  </a:lnTo>
                  <a:lnTo>
                    <a:pt x="214" y="353"/>
                  </a:lnTo>
                  <a:lnTo>
                    <a:pt x="218" y="345"/>
                  </a:lnTo>
                  <a:lnTo>
                    <a:pt x="223" y="334"/>
                  </a:lnTo>
                  <a:lnTo>
                    <a:pt x="223" y="326"/>
                  </a:lnTo>
                  <a:lnTo>
                    <a:pt x="210" y="3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1" name="Rectangle 955"/>
            <p:cNvSpPr>
              <a:spLocks noChangeArrowheads="1"/>
            </p:cNvSpPr>
            <p:nvPr/>
          </p:nvSpPr>
          <p:spPr bwMode="auto">
            <a:xfrm>
              <a:off x="11582400" y="5354638"/>
              <a:ext cx="220663" cy="325438"/>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212" name="Freeform 956"/>
            <p:cNvSpPr/>
            <p:nvPr/>
          </p:nvSpPr>
          <p:spPr bwMode="auto">
            <a:xfrm>
              <a:off x="11660188" y="5302251"/>
              <a:ext cx="65088" cy="15875"/>
            </a:xfrm>
            <a:custGeom>
              <a:avLst/>
              <a:gdLst/>
              <a:ahLst/>
              <a:cxnLst>
                <a:cxn ang="0">
                  <a:pos x="0" y="6"/>
                </a:cxn>
                <a:cxn ang="0">
                  <a:pos x="0" y="6"/>
                </a:cxn>
                <a:cxn ang="0">
                  <a:pos x="0" y="2"/>
                </a:cxn>
                <a:cxn ang="0">
                  <a:pos x="4" y="0"/>
                </a:cxn>
                <a:cxn ang="0">
                  <a:pos x="35" y="0"/>
                </a:cxn>
                <a:cxn ang="0">
                  <a:pos x="35" y="0"/>
                </a:cxn>
                <a:cxn ang="0">
                  <a:pos x="39" y="2"/>
                </a:cxn>
                <a:cxn ang="0">
                  <a:pos x="41" y="6"/>
                </a:cxn>
                <a:cxn ang="0">
                  <a:pos x="41" y="6"/>
                </a:cxn>
                <a:cxn ang="0">
                  <a:pos x="39" y="8"/>
                </a:cxn>
                <a:cxn ang="0">
                  <a:pos x="35" y="10"/>
                </a:cxn>
                <a:cxn ang="0">
                  <a:pos x="4" y="10"/>
                </a:cxn>
                <a:cxn ang="0">
                  <a:pos x="4" y="10"/>
                </a:cxn>
                <a:cxn ang="0">
                  <a:pos x="0" y="8"/>
                </a:cxn>
                <a:cxn ang="0">
                  <a:pos x="0" y="6"/>
                </a:cxn>
                <a:cxn ang="0">
                  <a:pos x="0" y="6"/>
                </a:cxn>
              </a:cxnLst>
              <a:rect l="0" t="0" r="r" b="b"/>
              <a:pathLst>
                <a:path w="41" h="10">
                  <a:moveTo>
                    <a:pt x="0" y="6"/>
                  </a:moveTo>
                  <a:lnTo>
                    <a:pt x="0" y="6"/>
                  </a:lnTo>
                  <a:lnTo>
                    <a:pt x="0" y="2"/>
                  </a:lnTo>
                  <a:lnTo>
                    <a:pt x="4" y="0"/>
                  </a:lnTo>
                  <a:lnTo>
                    <a:pt x="35" y="0"/>
                  </a:lnTo>
                  <a:lnTo>
                    <a:pt x="35" y="0"/>
                  </a:lnTo>
                  <a:lnTo>
                    <a:pt x="39" y="2"/>
                  </a:lnTo>
                  <a:lnTo>
                    <a:pt x="41" y="6"/>
                  </a:lnTo>
                  <a:lnTo>
                    <a:pt x="41" y="6"/>
                  </a:lnTo>
                  <a:lnTo>
                    <a:pt x="39" y="8"/>
                  </a:lnTo>
                  <a:lnTo>
                    <a:pt x="35" y="10"/>
                  </a:lnTo>
                  <a:lnTo>
                    <a:pt x="4" y="10"/>
                  </a:lnTo>
                  <a:lnTo>
                    <a:pt x="4" y="10"/>
                  </a:lnTo>
                  <a:lnTo>
                    <a:pt x="0" y="8"/>
                  </a:lnTo>
                  <a:lnTo>
                    <a:pt x="0" y="6"/>
                  </a:lnTo>
                  <a:lnTo>
                    <a:pt x="0" y="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3" name="Freeform 957"/>
            <p:cNvSpPr/>
            <p:nvPr/>
          </p:nvSpPr>
          <p:spPr bwMode="auto">
            <a:xfrm>
              <a:off x="11631613" y="5710238"/>
              <a:ext cx="31750" cy="31750"/>
            </a:xfrm>
            <a:custGeom>
              <a:avLst/>
              <a:gdLst/>
              <a:ahLst/>
              <a:cxnLst>
                <a:cxn ang="0">
                  <a:pos x="0" y="10"/>
                </a:cxn>
                <a:cxn ang="0">
                  <a:pos x="0" y="10"/>
                </a:cxn>
                <a:cxn ang="0">
                  <a:pos x="0" y="6"/>
                </a:cxn>
                <a:cxn ang="0">
                  <a:pos x="2" y="2"/>
                </a:cxn>
                <a:cxn ang="0">
                  <a:pos x="6" y="0"/>
                </a:cxn>
                <a:cxn ang="0">
                  <a:pos x="10" y="0"/>
                </a:cxn>
                <a:cxn ang="0">
                  <a:pos x="10" y="0"/>
                </a:cxn>
                <a:cxn ang="0">
                  <a:pos x="14" y="0"/>
                </a:cxn>
                <a:cxn ang="0">
                  <a:pos x="16" y="2"/>
                </a:cxn>
                <a:cxn ang="0">
                  <a:pos x="18" y="6"/>
                </a:cxn>
                <a:cxn ang="0">
                  <a:pos x="20" y="10"/>
                </a:cxn>
                <a:cxn ang="0">
                  <a:pos x="20" y="10"/>
                </a:cxn>
                <a:cxn ang="0">
                  <a:pos x="18" y="14"/>
                </a:cxn>
                <a:cxn ang="0">
                  <a:pos x="16" y="16"/>
                </a:cxn>
                <a:cxn ang="0">
                  <a:pos x="14" y="20"/>
                </a:cxn>
                <a:cxn ang="0">
                  <a:pos x="10" y="20"/>
                </a:cxn>
                <a:cxn ang="0">
                  <a:pos x="10" y="20"/>
                </a:cxn>
                <a:cxn ang="0">
                  <a:pos x="6" y="20"/>
                </a:cxn>
                <a:cxn ang="0">
                  <a:pos x="2" y="16"/>
                </a:cxn>
                <a:cxn ang="0">
                  <a:pos x="0" y="14"/>
                </a:cxn>
                <a:cxn ang="0">
                  <a:pos x="0" y="10"/>
                </a:cxn>
                <a:cxn ang="0">
                  <a:pos x="0" y="10"/>
                </a:cxn>
              </a:cxnLst>
              <a:rect l="0" t="0" r="r" b="b"/>
              <a:pathLst>
                <a:path w="20" h="20">
                  <a:moveTo>
                    <a:pt x="0" y="10"/>
                  </a:moveTo>
                  <a:lnTo>
                    <a:pt x="0" y="10"/>
                  </a:lnTo>
                  <a:lnTo>
                    <a:pt x="0" y="6"/>
                  </a:lnTo>
                  <a:lnTo>
                    <a:pt x="2" y="2"/>
                  </a:lnTo>
                  <a:lnTo>
                    <a:pt x="6" y="0"/>
                  </a:lnTo>
                  <a:lnTo>
                    <a:pt x="10" y="0"/>
                  </a:lnTo>
                  <a:lnTo>
                    <a:pt x="10" y="0"/>
                  </a:lnTo>
                  <a:lnTo>
                    <a:pt x="14" y="0"/>
                  </a:lnTo>
                  <a:lnTo>
                    <a:pt x="16" y="2"/>
                  </a:lnTo>
                  <a:lnTo>
                    <a:pt x="18" y="6"/>
                  </a:lnTo>
                  <a:lnTo>
                    <a:pt x="20" y="10"/>
                  </a:lnTo>
                  <a:lnTo>
                    <a:pt x="20" y="10"/>
                  </a:lnTo>
                  <a:lnTo>
                    <a:pt x="18" y="14"/>
                  </a:lnTo>
                  <a:lnTo>
                    <a:pt x="16" y="16"/>
                  </a:lnTo>
                  <a:lnTo>
                    <a:pt x="14" y="20"/>
                  </a:lnTo>
                  <a:lnTo>
                    <a:pt x="10" y="20"/>
                  </a:lnTo>
                  <a:lnTo>
                    <a:pt x="10" y="20"/>
                  </a:lnTo>
                  <a:lnTo>
                    <a:pt x="6" y="20"/>
                  </a:lnTo>
                  <a:lnTo>
                    <a:pt x="2" y="16"/>
                  </a:lnTo>
                  <a:lnTo>
                    <a:pt x="0" y="14"/>
                  </a:lnTo>
                  <a:lnTo>
                    <a:pt x="0" y="10"/>
                  </a:lnTo>
                  <a:lnTo>
                    <a:pt x="0" y="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4" name="Freeform 958"/>
            <p:cNvSpPr/>
            <p:nvPr/>
          </p:nvSpPr>
          <p:spPr bwMode="auto">
            <a:xfrm>
              <a:off x="11676063" y="5710238"/>
              <a:ext cx="33338" cy="31750"/>
            </a:xfrm>
            <a:custGeom>
              <a:avLst/>
              <a:gdLst/>
              <a:ahLst/>
              <a:cxnLst>
                <a:cxn ang="0">
                  <a:pos x="0" y="10"/>
                </a:cxn>
                <a:cxn ang="0">
                  <a:pos x="0" y="10"/>
                </a:cxn>
                <a:cxn ang="0">
                  <a:pos x="0" y="6"/>
                </a:cxn>
                <a:cxn ang="0">
                  <a:pos x="2" y="2"/>
                </a:cxn>
                <a:cxn ang="0">
                  <a:pos x="6" y="0"/>
                </a:cxn>
                <a:cxn ang="0">
                  <a:pos x="10" y="0"/>
                </a:cxn>
                <a:cxn ang="0">
                  <a:pos x="10" y="0"/>
                </a:cxn>
                <a:cxn ang="0">
                  <a:pos x="15" y="0"/>
                </a:cxn>
                <a:cxn ang="0">
                  <a:pos x="17" y="2"/>
                </a:cxn>
                <a:cxn ang="0">
                  <a:pos x="19" y="6"/>
                </a:cxn>
                <a:cxn ang="0">
                  <a:pos x="21" y="10"/>
                </a:cxn>
                <a:cxn ang="0">
                  <a:pos x="21" y="10"/>
                </a:cxn>
                <a:cxn ang="0">
                  <a:pos x="19" y="14"/>
                </a:cxn>
                <a:cxn ang="0">
                  <a:pos x="17" y="16"/>
                </a:cxn>
                <a:cxn ang="0">
                  <a:pos x="15" y="20"/>
                </a:cxn>
                <a:cxn ang="0">
                  <a:pos x="10" y="20"/>
                </a:cxn>
                <a:cxn ang="0">
                  <a:pos x="10" y="20"/>
                </a:cxn>
                <a:cxn ang="0">
                  <a:pos x="6" y="20"/>
                </a:cxn>
                <a:cxn ang="0">
                  <a:pos x="2" y="16"/>
                </a:cxn>
                <a:cxn ang="0">
                  <a:pos x="0" y="14"/>
                </a:cxn>
                <a:cxn ang="0">
                  <a:pos x="0" y="10"/>
                </a:cxn>
                <a:cxn ang="0">
                  <a:pos x="0" y="10"/>
                </a:cxn>
              </a:cxnLst>
              <a:rect l="0" t="0" r="r" b="b"/>
              <a:pathLst>
                <a:path w="21" h="20">
                  <a:moveTo>
                    <a:pt x="0" y="10"/>
                  </a:moveTo>
                  <a:lnTo>
                    <a:pt x="0" y="10"/>
                  </a:lnTo>
                  <a:lnTo>
                    <a:pt x="0" y="6"/>
                  </a:lnTo>
                  <a:lnTo>
                    <a:pt x="2" y="2"/>
                  </a:lnTo>
                  <a:lnTo>
                    <a:pt x="6" y="0"/>
                  </a:lnTo>
                  <a:lnTo>
                    <a:pt x="10" y="0"/>
                  </a:lnTo>
                  <a:lnTo>
                    <a:pt x="10" y="0"/>
                  </a:lnTo>
                  <a:lnTo>
                    <a:pt x="15" y="0"/>
                  </a:lnTo>
                  <a:lnTo>
                    <a:pt x="17" y="2"/>
                  </a:lnTo>
                  <a:lnTo>
                    <a:pt x="19" y="6"/>
                  </a:lnTo>
                  <a:lnTo>
                    <a:pt x="21" y="10"/>
                  </a:lnTo>
                  <a:lnTo>
                    <a:pt x="21" y="10"/>
                  </a:lnTo>
                  <a:lnTo>
                    <a:pt x="19" y="14"/>
                  </a:lnTo>
                  <a:lnTo>
                    <a:pt x="17" y="16"/>
                  </a:lnTo>
                  <a:lnTo>
                    <a:pt x="15" y="20"/>
                  </a:lnTo>
                  <a:lnTo>
                    <a:pt x="10" y="20"/>
                  </a:lnTo>
                  <a:lnTo>
                    <a:pt x="10" y="20"/>
                  </a:lnTo>
                  <a:lnTo>
                    <a:pt x="6" y="20"/>
                  </a:lnTo>
                  <a:lnTo>
                    <a:pt x="2" y="16"/>
                  </a:lnTo>
                  <a:lnTo>
                    <a:pt x="0" y="14"/>
                  </a:lnTo>
                  <a:lnTo>
                    <a:pt x="0" y="10"/>
                  </a:lnTo>
                  <a:lnTo>
                    <a:pt x="0" y="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5" name="Freeform 959"/>
            <p:cNvSpPr/>
            <p:nvPr/>
          </p:nvSpPr>
          <p:spPr bwMode="auto">
            <a:xfrm>
              <a:off x="11722100" y="5710238"/>
              <a:ext cx="31750" cy="31750"/>
            </a:xfrm>
            <a:custGeom>
              <a:avLst/>
              <a:gdLst/>
              <a:ahLst/>
              <a:cxnLst>
                <a:cxn ang="0">
                  <a:pos x="0" y="10"/>
                </a:cxn>
                <a:cxn ang="0">
                  <a:pos x="0" y="10"/>
                </a:cxn>
                <a:cxn ang="0">
                  <a:pos x="0" y="6"/>
                </a:cxn>
                <a:cxn ang="0">
                  <a:pos x="2" y="2"/>
                </a:cxn>
                <a:cxn ang="0">
                  <a:pos x="6" y="0"/>
                </a:cxn>
                <a:cxn ang="0">
                  <a:pos x="10" y="0"/>
                </a:cxn>
                <a:cxn ang="0">
                  <a:pos x="10" y="0"/>
                </a:cxn>
                <a:cxn ang="0">
                  <a:pos x="14" y="0"/>
                </a:cxn>
                <a:cxn ang="0">
                  <a:pos x="16" y="2"/>
                </a:cxn>
                <a:cxn ang="0">
                  <a:pos x="18" y="6"/>
                </a:cxn>
                <a:cxn ang="0">
                  <a:pos x="20" y="10"/>
                </a:cxn>
                <a:cxn ang="0">
                  <a:pos x="20" y="10"/>
                </a:cxn>
                <a:cxn ang="0">
                  <a:pos x="18" y="14"/>
                </a:cxn>
                <a:cxn ang="0">
                  <a:pos x="16" y="16"/>
                </a:cxn>
                <a:cxn ang="0">
                  <a:pos x="14" y="20"/>
                </a:cxn>
                <a:cxn ang="0">
                  <a:pos x="10" y="20"/>
                </a:cxn>
                <a:cxn ang="0">
                  <a:pos x="10" y="20"/>
                </a:cxn>
                <a:cxn ang="0">
                  <a:pos x="6" y="20"/>
                </a:cxn>
                <a:cxn ang="0">
                  <a:pos x="2" y="16"/>
                </a:cxn>
                <a:cxn ang="0">
                  <a:pos x="0" y="14"/>
                </a:cxn>
                <a:cxn ang="0">
                  <a:pos x="0" y="10"/>
                </a:cxn>
                <a:cxn ang="0">
                  <a:pos x="0" y="10"/>
                </a:cxn>
              </a:cxnLst>
              <a:rect l="0" t="0" r="r" b="b"/>
              <a:pathLst>
                <a:path w="20" h="20">
                  <a:moveTo>
                    <a:pt x="0" y="10"/>
                  </a:moveTo>
                  <a:lnTo>
                    <a:pt x="0" y="10"/>
                  </a:lnTo>
                  <a:lnTo>
                    <a:pt x="0" y="6"/>
                  </a:lnTo>
                  <a:lnTo>
                    <a:pt x="2" y="2"/>
                  </a:lnTo>
                  <a:lnTo>
                    <a:pt x="6" y="0"/>
                  </a:lnTo>
                  <a:lnTo>
                    <a:pt x="10" y="0"/>
                  </a:lnTo>
                  <a:lnTo>
                    <a:pt x="10" y="0"/>
                  </a:lnTo>
                  <a:lnTo>
                    <a:pt x="14" y="0"/>
                  </a:lnTo>
                  <a:lnTo>
                    <a:pt x="16" y="2"/>
                  </a:lnTo>
                  <a:lnTo>
                    <a:pt x="18" y="6"/>
                  </a:lnTo>
                  <a:lnTo>
                    <a:pt x="20" y="10"/>
                  </a:lnTo>
                  <a:lnTo>
                    <a:pt x="20" y="10"/>
                  </a:lnTo>
                  <a:lnTo>
                    <a:pt x="18" y="14"/>
                  </a:lnTo>
                  <a:lnTo>
                    <a:pt x="16" y="16"/>
                  </a:lnTo>
                  <a:lnTo>
                    <a:pt x="14" y="20"/>
                  </a:lnTo>
                  <a:lnTo>
                    <a:pt x="10" y="20"/>
                  </a:lnTo>
                  <a:lnTo>
                    <a:pt x="10" y="20"/>
                  </a:lnTo>
                  <a:lnTo>
                    <a:pt x="6" y="20"/>
                  </a:lnTo>
                  <a:lnTo>
                    <a:pt x="2" y="16"/>
                  </a:lnTo>
                  <a:lnTo>
                    <a:pt x="0" y="14"/>
                  </a:lnTo>
                  <a:lnTo>
                    <a:pt x="0" y="10"/>
                  </a:lnTo>
                  <a:lnTo>
                    <a:pt x="0" y="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14" name="组合 200"/>
          <p:cNvGrpSpPr/>
          <p:nvPr/>
        </p:nvGrpSpPr>
        <p:grpSpPr>
          <a:xfrm>
            <a:off x="5570157" y="4372285"/>
            <a:ext cx="315830" cy="238430"/>
            <a:chOff x="11015663" y="180975"/>
            <a:chExt cx="722312" cy="1000125"/>
          </a:xfrm>
          <a:solidFill>
            <a:schemeClr val="bg1">
              <a:lumMod val="50000"/>
            </a:schemeClr>
          </a:solidFill>
        </p:grpSpPr>
        <p:sp>
          <p:nvSpPr>
            <p:cNvPr id="207"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8"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9"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pic>
        <p:nvPicPr>
          <p:cNvPr id="34" name="Picture 1" descr="http://www.hsjc.com.cn/uploads/uploadpic/20111215161043687.jpg"/>
          <p:cNvPicPr preferRelativeResize="0">
            <a:picLocks noChangeArrowheads="1"/>
          </p:cNvPicPr>
          <p:nvPr/>
        </p:nvPicPr>
        <p:blipFill>
          <a:blip r:embed="rId6" cstate="print"/>
          <a:srcRect/>
          <a:stretch>
            <a:fillRect/>
          </a:stretch>
        </p:blipFill>
        <p:spPr bwMode="auto">
          <a:xfrm>
            <a:off x="6534265" y="3882144"/>
            <a:ext cx="242707" cy="148622"/>
          </a:xfrm>
          <a:prstGeom prst="rect">
            <a:avLst/>
          </a:prstGeom>
          <a:noFill/>
        </p:spPr>
      </p:pic>
      <p:sp>
        <p:nvSpPr>
          <p:cNvPr id="35" name="矩形 34"/>
          <p:cNvSpPr/>
          <p:nvPr/>
        </p:nvSpPr>
        <p:spPr>
          <a:xfrm rot="5400000">
            <a:off x="6805165" y="3880825"/>
            <a:ext cx="212765" cy="106469"/>
          </a:xfrm>
          <a:prstGeom prst="rect">
            <a:avLst/>
          </a:prstGeom>
        </p:spPr>
        <p:txBody>
          <a:bodyPr vert="eaVert" wrap="none">
            <a:prstTxWarp prst="textPlain">
              <a:avLst/>
            </a:prstTxWarp>
            <a:spAutoFit/>
          </a:bodyPr>
          <a:lstStyle/>
          <a:p>
            <a:r>
              <a:rPr lang="zh-CN" altLang="en-US" b="1" dirty="0" smtClean="0">
                <a:solidFill>
                  <a:srgbClr val="B2B2B2">
                    <a:lumMod val="50000"/>
                  </a:srgbClr>
                </a:solidFill>
                <a:latin typeface="黑体" panose="02010609060101010101" pitchFamily="49" charset="-122"/>
                <a:ea typeface="黑体" panose="02010609060101010101" pitchFamily="49" charset="-122"/>
              </a:rPr>
              <a:t>实物展示器</a:t>
            </a:r>
            <a:endParaRPr lang="zh-CN" altLang="en-US" b="1" dirty="0">
              <a:solidFill>
                <a:srgbClr val="B2B2B2">
                  <a:lumMod val="50000"/>
                </a:srgbClr>
              </a:solidFill>
              <a:latin typeface="黑体" panose="02010609060101010101" pitchFamily="49" charset="-122"/>
              <a:ea typeface="黑体" panose="02010609060101010101" pitchFamily="49" charset="-122"/>
            </a:endParaRPr>
          </a:p>
        </p:txBody>
      </p:sp>
      <p:sp>
        <p:nvSpPr>
          <p:cNvPr id="36" name="矩形 35"/>
          <p:cNvSpPr/>
          <p:nvPr/>
        </p:nvSpPr>
        <p:spPr>
          <a:xfrm rot="5400000">
            <a:off x="6807405" y="3633522"/>
            <a:ext cx="212765" cy="106469"/>
          </a:xfrm>
          <a:prstGeom prst="rect">
            <a:avLst/>
          </a:prstGeom>
        </p:spPr>
        <p:txBody>
          <a:bodyPr vert="eaVert" wrap="none">
            <a:prstTxWarp prst="textPlain">
              <a:avLst/>
            </a:prstTxWarp>
            <a:spAutoFit/>
          </a:bodyPr>
          <a:lstStyle/>
          <a:p>
            <a:r>
              <a:rPr lang="zh-CN" altLang="en-US" b="1" dirty="0" smtClean="0">
                <a:solidFill>
                  <a:srgbClr val="B2B2B2">
                    <a:lumMod val="50000"/>
                  </a:srgbClr>
                </a:solidFill>
                <a:latin typeface="黑体" panose="02010609060101010101" pitchFamily="49" charset="-122"/>
                <a:ea typeface="黑体" panose="02010609060101010101" pitchFamily="49" charset="-122"/>
              </a:rPr>
              <a:t>电子白板</a:t>
            </a:r>
            <a:endParaRPr lang="zh-CN" altLang="en-US" b="1" dirty="0">
              <a:solidFill>
                <a:srgbClr val="B2B2B2">
                  <a:lumMod val="50000"/>
                </a:srgbClr>
              </a:solidFill>
              <a:latin typeface="黑体" panose="02010609060101010101" pitchFamily="49" charset="-122"/>
              <a:ea typeface="黑体" panose="02010609060101010101" pitchFamily="49" charset="-122"/>
            </a:endParaRPr>
          </a:p>
        </p:txBody>
      </p:sp>
      <p:sp>
        <p:nvSpPr>
          <p:cNvPr id="37" name="矩形 36"/>
          <p:cNvSpPr/>
          <p:nvPr/>
        </p:nvSpPr>
        <p:spPr>
          <a:xfrm rot="5400000">
            <a:off x="6219237" y="3891982"/>
            <a:ext cx="171097" cy="106469"/>
          </a:xfrm>
          <a:prstGeom prst="rect">
            <a:avLst/>
          </a:prstGeom>
        </p:spPr>
        <p:txBody>
          <a:bodyPr vert="eaVert" wrap="none">
            <a:prstTxWarp prst="textPlain">
              <a:avLst/>
            </a:prstTxWarp>
            <a:spAutoFit/>
          </a:bodyPr>
          <a:lstStyle/>
          <a:p>
            <a:r>
              <a:rPr lang="zh-CN" altLang="en-US" b="1" dirty="0" smtClean="0">
                <a:solidFill>
                  <a:srgbClr val="B2B2B2">
                    <a:lumMod val="50000"/>
                  </a:srgbClr>
                </a:solidFill>
                <a:latin typeface="黑体" panose="02010609060101010101" pitchFamily="49" charset="-122"/>
                <a:ea typeface="黑体" panose="02010609060101010101" pitchFamily="49" charset="-122"/>
              </a:rPr>
              <a:t>投影仪</a:t>
            </a:r>
            <a:endParaRPr lang="zh-CN" altLang="en-US" b="1" dirty="0">
              <a:solidFill>
                <a:srgbClr val="B2B2B2">
                  <a:lumMod val="50000"/>
                </a:srgbClr>
              </a:solidFill>
              <a:latin typeface="黑体" panose="02010609060101010101" pitchFamily="49" charset="-122"/>
              <a:ea typeface="黑体" panose="02010609060101010101" pitchFamily="49" charset="-122"/>
            </a:endParaRPr>
          </a:p>
        </p:txBody>
      </p:sp>
      <p:sp>
        <p:nvSpPr>
          <p:cNvPr id="38" name="矩形 37"/>
          <p:cNvSpPr/>
          <p:nvPr/>
        </p:nvSpPr>
        <p:spPr>
          <a:xfrm rot="5400000">
            <a:off x="6200643" y="3623273"/>
            <a:ext cx="212765" cy="106469"/>
          </a:xfrm>
          <a:prstGeom prst="rect">
            <a:avLst/>
          </a:prstGeom>
        </p:spPr>
        <p:txBody>
          <a:bodyPr vert="eaVert" wrap="none">
            <a:prstTxWarp prst="textPlain">
              <a:avLst/>
            </a:prstTxWarp>
            <a:spAutoFit/>
          </a:bodyPr>
          <a:lstStyle/>
          <a:p>
            <a:r>
              <a:rPr lang="zh-CN" altLang="en-US" b="1" dirty="0" smtClean="0">
                <a:solidFill>
                  <a:srgbClr val="B2B2B2">
                    <a:lumMod val="50000"/>
                  </a:srgbClr>
                </a:solidFill>
                <a:latin typeface="黑体" panose="02010609060101010101" pitchFamily="49" charset="-122"/>
                <a:ea typeface="黑体" panose="02010609060101010101" pitchFamily="49" charset="-122"/>
              </a:rPr>
              <a:t>高清电视</a:t>
            </a:r>
            <a:endParaRPr lang="en-US" altLang="zh-CN" b="1" dirty="0" smtClean="0">
              <a:solidFill>
                <a:srgbClr val="B2B2B2">
                  <a:lumMod val="50000"/>
                </a:srgbClr>
              </a:solidFill>
              <a:latin typeface="黑体" panose="02010609060101010101" pitchFamily="49" charset="-122"/>
              <a:ea typeface="黑体" panose="02010609060101010101" pitchFamily="49" charset="-122"/>
            </a:endParaRPr>
          </a:p>
        </p:txBody>
      </p:sp>
      <p:sp>
        <p:nvSpPr>
          <p:cNvPr id="39" name="矩形 38"/>
          <p:cNvSpPr/>
          <p:nvPr/>
        </p:nvSpPr>
        <p:spPr>
          <a:xfrm rot="5400000">
            <a:off x="5576473" y="3875701"/>
            <a:ext cx="212765" cy="106469"/>
          </a:xfrm>
          <a:prstGeom prst="rect">
            <a:avLst/>
          </a:prstGeom>
        </p:spPr>
        <p:txBody>
          <a:bodyPr vert="eaVert" wrap="none">
            <a:prstTxWarp prst="textPlain">
              <a:avLst/>
            </a:prstTxWarp>
            <a:spAutoFit/>
          </a:bodyPr>
          <a:lstStyle/>
          <a:p>
            <a:r>
              <a:rPr lang="zh-CN" altLang="en-US" b="1" dirty="0" smtClean="0">
                <a:solidFill>
                  <a:srgbClr val="B2B2B2">
                    <a:lumMod val="50000"/>
                  </a:srgbClr>
                </a:solidFill>
                <a:latin typeface="黑体" panose="02010609060101010101" pitchFamily="49" charset="-122"/>
                <a:ea typeface="黑体" panose="02010609060101010101" pitchFamily="49" charset="-122"/>
              </a:rPr>
              <a:t>电子讲台</a:t>
            </a:r>
            <a:endParaRPr lang="zh-CN" altLang="en-US" b="1" dirty="0">
              <a:solidFill>
                <a:srgbClr val="B2B2B2">
                  <a:lumMod val="50000"/>
                </a:srgbClr>
              </a:solidFill>
              <a:latin typeface="黑体" panose="02010609060101010101" pitchFamily="49" charset="-122"/>
              <a:ea typeface="黑体" panose="02010609060101010101" pitchFamily="49" charset="-122"/>
            </a:endParaRPr>
          </a:p>
        </p:txBody>
      </p:sp>
      <p:sp>
        <p:nvSpPr>
          <p:cNvPr id="40" name="矩形 39"/>
          <p:cNvSpPr/>
          <p:nvPr/>
        </p:nvSpPr>
        <p:spPr>
          <a:xfrm rot="5400000">
            <a:off x="5578713" y="3628398"/>
            <a:ext cx="212765" cy="106469"/>
          </a:xfrm>
          <a:prstGeom prst="rect">
            <a:avLst/>
          </a:prstGeom>
        </p:spPr>
        <p:txBody>
          <a:bodyPr vert="eaVert" wrap="none">
            <a:prstTxWarp prst="textPlain">
              <a:avLst/>
            </a:prstTxWarp>
            <a:spAutoFit/>
          </a:bodyPr>
          <a:lstStyle/>
          <a:p>
            <a:r>
              <a:rPr lang="zh-CN" altLang="en-US" b="1" dirty="0" smtClean="0">
                <a:solidFill>
                  <a:srgbClr val="B2B2B2">
                    <a:lumMod val="50000"/>
                  </a:srgbClr>
                </a:solidFill>
                <a:latin typeface="黑体" panose="02010609060101010101" pitchFamily="49" charset="-122"/>
                <a:ea typeface="黑体" panose="02010609060101010101" pitchFamily="49" charset="-122"/>
              </a:rPr>
              <a:t>扩音设备</a:t>
            </a:r>
            <a:endParaRPr lang="en-US" altLang="zh-CN" b="1" dirty="0" smtClean="0">
              <a:solidFill>
                <a:srgbClr val="B2B2B2">
                  <a:lumMod val="50000"/>
                </a:srgbClr>
              </a:solidFill>
              <a:latin typeface="黑体" panose="02010609060101010101" pitchFamily="49" charset="-122"/>
              <a:ea typeface="黑体" panose="02010609060101010101" pitchFamily="49" charset="-122"/>
            </a:endParaRPr>
          </a:p>
        </p:txBody>
      </p:sp>
      <p:sp>
        <p:nvSpPr>
          <p:cNvPr id="46" name="右中括号 45"/>
          <p:cNvSpPr/>
          <p:nvPr/>
        </p:nvSpPr>
        <p:spPr bwMode="auto">
          <a:xfrm flipH="1">
            <a:off x="1100544" y="2186672"/>
            <a:ext cx="439901" cy="2342055"/>
          </a:xfrm>
          <a:prstGeom prst="rightBracket">
            <a:avLst>
              <a:gd name="adj" fmla="val 70477"/>
            </a:avLst>
          </a:prstGeom>
          <a:noFill/>
          <a:ln w="19050">
            <a:solidFill>
              <a:srgbClr val="C00000"/>
            </a:solidFill>
            <a:headEnd type="oval"/>
            <a:tailEnd type="ova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sp>
        <p:nvSpPr>
          <p:cNvPr id="47" name="左中括号 46"/>
          <p:cNvSpPr/>
          <p:nvPr/>
        </p:nvSpPr>
        <p:spPr bwMode="auto">
          <a:xfrm>
            <a:off x="1099303" y="2959322"/>
            <a:ext cx="437869" cy="892927"/>
          </a:xfrm>
          <a:prstGeom prst="leftBracket">
            <a:avLst>
              <a:gd name="adj" fmla="val 51986"/>
            </a:avLst>
          </a:prstGeom>
          <a:noFill/>
          <a:ln w="19050">
            <a:solidFill>
              <a:srgbClr val="C00000"/>
            </a:solidFill>
            <a:headEnd type="oval"/>
            <a:tailEnd type="ova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pic>
        <p:nvPicPr>
          <p:cNvPr id="56" name="Picture 28" descr="http://www.educationtek.com/prod1/prod1pic.png"/>
          <p:cNvPicPr>
            <a:picLocks noChangeAspect="1" noChangeArrowheads="1"/>
          </p:cNvPicPr>
          <p:nvPr/>
        </p:nvPicPr>
        <p:blipFill>
          <a:blip r:embed="rId7" cstate="print">
            <a:clrChange>
              <a:clrFrom>
                <a:srgbClr val="FFFFFF"/>
              </a:clrFrom>
              <a:clrTo>
                <a:srgbClr val="FFFFFF">
                  <a:alpha val="0"/>
                </a:srgbClr>
              </a:clrTo>
            </a:clrChange>
          </a:blip>
          <a:srcRect l="16423" t="16994" r="55035" b="13038"/>
          <a:stretch>
            <a:fillRect/>
          </a:stretch>
        </p:blipFill>
        <p:spPr bwMode="auto">
          <a:xfrm>
            <a:off x="4169228" y="3631550"/>
            <a:ext cx="577161" cy="342232"/>
          </a:xfrm>
          <a:prstGeom prst="rect">
            <a:avLst/>
          </a:prstGeom>
          <a:noFill/>
        </p:spPr>
      </p:pic>
      <p:sp>
        <p:nvSpPr>
          <p:cNvPr id="57" name="TextBox 56"/>
          <p:cNvSpPr txBox="1"/>
          <p:nvPr/>
        </p:nvSpPr>
        <p:spPr>
          <a:xfrm>
            <a:off x="1900821" y="3973782"/>
            <a:ext cx="443177" cy="85558"/>
          </a:xfrm>
          <a:prstGeom prst="rect">
            <a:avLst/>
          </a:prstGeom>
          <a:noFill/>
        </p:spPr>
        <p:txBody>
          <a:bodyPr wrap="none" rtlCol="0">
            <a:prstTxWarp prst="textPlain">
              <a:avLst/>
            </a:prstTxWarp>
            <a:spAutoFit/>
          </a:bodyPr>
          <a:lstStyle/>
          <a:p>
            <a:r>
              <a:rPr lang="zh-CN" altLang="en-US" b="1" dirty="0" smtClean="0">
                <a:solidFill>
                  <a:srgbClr val="C00000"/>
                </a:solidFill>
                <a:latin typeface="黑体" panose="02010609060101010101" pitchFamily="49" charset="-122"/>
                <a:ea typeface="黑体" panose="02010609060101010101" pitchFamily="49" charset="-122"/>
              </a:rPr>
              <a:t>无线教室</a:t>
            </a:r>
            <a:endParaRPr lang="zh-CN" altLang="en-US" b="1" dirty="0">
              <a:solidFill>
                <a:srgbClr val="C00000"/>
              </a:solidFill>
              <a:latin typeface="黑体" panose="02010609060101010101" pitchFamily="49" charset="-122"/>
              <a:ea typeface="黑体" panose="02010609060101010101" pitchFamily="49" charset="-122"/>
            </a:endParaRPr>
          </a:p>
        </p:txBody>
      </p:sp>
      <p:sp>
        <p:nvSpPr>
          <p:cNvPr id="58" name="TextBox 57"/>
          <p:cNvSpPr txBox="1"/>
          <p:nvPr/>
        </p:nvSpPr>
        <p:spPr>
          <a:xfrm>
            <a:off x="4254268" y="3987197"/>
            <a:ext cx="443177" cy="85558"/>
          </a:xfrm>
          <a:prstGeom prst="rect">
            <a:avLst/>
          </a:prstGeom>
          <a:noFill/>
        </p:spPr>
        <p:txBody>
          <a:bodyPr wrap="none" rtlCol="0">
            <a:prstTxWarp prst="textPlain">
              <a:avLst/>
            </a:prstTxWarp>
            <a:spAutoFit/>
          </a:bodyPr>
          <a:lstStyle/>
          <a:p>
            <a:r>
              <a:rPr lang="zh-CN" altLang="en-US" b="1" dirty="0" smtClean="0">
                <a:solidFill>
                  <a:srgbClr val="C00000"/>
                </a:solidFill>
                <a:latin typeface="黑体" panose="02010609060101010101" pitchFamily="49" charset="-122"/>
                <a:ea typeface="黑体" panose="02010609060101010101" pitchFamily="49" charset="-122"/>
              </a:rPr>
              <a:t>网络教室</a:t>
            </a:r>
            <a:endParaRPr lang="zh-CN" altLang="en-US" b="1" dirty="0">
              <a:solidFill>
                <a:srgbClr val="C00000"/>
              </a:solidFill>
              <a:latin typeface="黑体" panose="02010609060101010101" pitchFamily="49" charset="-122"/>
              <a:ea typeface="黑体" panose="02010609060101010101" pitchFamily="49" charset="-122"/>
            </a:endParaRPr>
          </a:p>
        </p:txBody>
      </p:sp>
      <p:sp>
        <p:nvSpPr>
          <p:cNvPr id="59" name="TextBox 58"/>
          <p:cNvSpPr txBox="1"/>
          <p:nvPr/>
        </p:nvSpPr>
        <p:spPr>
          <a:xfrm>
            <a:off x="2973681" y="3973782"/>
            <a:ext cx="443177" cy="85558"/>
          </a:xfrm>
          <a:prstGeom prst="rect">
            <a:avLst/>
          </a:prstGeom>
          <a:noFill/>
        </p:spPr>
        <p:txBody>
          <a:bodyPr wrap="none" rtlCol="0">
            <a:prstTxWarp prst="textPlain">
              <a:avLst/>
            </a:prstTxWarp>
            <a:spAutoFit/>
          </a:bodyPr>
          <a:lstStyle/>
          <a:p>
            <a:r>
              <a:rPr lang="zh-CN" altLang="en-US" b="1" dirty="0" smtClean="0">
                <a:solidFill>
                  <a:srgbClr val="C00000"/>
                </a:solidFill>
                <a:latin typeface="黑体" panose="02010609060101010101" pitchFamily="49" charset="-122"/>
                <a:ea typeface="黑体" panose="02010609060101010101" pitchFamily="49" charset="-122"/>
              </a:rPr>
              <a:t>远程课堂</a:t>
            </a:r>
            <a:endParaRPr lang="zh-CN" altLang="en-US" b="1" dirty="0">
              <a:solidFill>
                <a:srgbClr val="C00000"/>
              </a:solidFill>
              <a:latin typeface="黑体" panose="02010609060101010101" pitchFamily="49" charset="-122"/>
              <a:ea typeface="黑体" panose="02010609060101010101" pitchFamily="49" charset="-122"/>
            </a:endParaRPr>
          </a:p>
        </p:txBody>
      </p:sp>
      <p:sp>
        <p:nvSpPr>
          <p:cNvPr id="77" name="任意多边形 76"/>
          <p:cNvSpPr/>
          <p:nvPr/>
        </p:nvSpPr>
        <p:spPr bwMode="auto">
          <a:xfrm>
            <a:off x="4761003" y="3848631"/>
            <a:ext cx="2324967" cy="0"/>
          </a:xfrm>
          <a:custGeom>
            <a:avLst/>
            <a:gdLst>
              <a:gd name="connsiteX0" fmla="*/ 0 w 2644346"/>
              <a:gd name="connsiteY0" fmla="*/ 0 h 0"/>
              <a:gd name="connsiteX1" fmla="*/ 2644346 w 2644346"/>
              <a:gd name="connsiteY1" fmla="*/ 0 h 0"/>
            </a:gdLst>
            <a:ahLst/>
            <a:cxnLst>
              <a:cxn ang="0">
                <a:pos x="connsiteX0" y="connsiteY0"/>
              </a:cxn>
              <a:cxn ang="0">
                <a:pos x="connsiteX1" y="connsiteY1"/>
              </a:cxn>
            </a:cxnLst>
            <a:rect l="l" t="t" r="r" b="b"/>
            <a:pathLst>
              <a:path w="2644346">
                <a:moveTo>
                  <a:pt x="0" y="0"/>
                </a:moveTo>
                <a:lnTo>
                  <a:pt x="2644346" y="0"/>
                </a:lnTo>
              </a:path>
            </a:pathLst>
          </a:custGeom>
          <a:noFill/>
          <a:ln w="15875">
            <a:solidFill>
              <a:schemeClr val="bg1">
                <a:lumMod val="50000"/>
              </a:schemeClr>
            </a:solidFill>
            <a:prstDash val="sys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24" name="椭圆 123"/>
          <p:cNvSpPr>
            <a:spLocks noChangeAspect="1"/>
          </p:cNvSpPr>
          <p:nvPr/>
        </p:nvSpPr>
        <p:spPr bwMode="auto">
          <a:xfrm>
            <a:off x="2435541" y="3781432"/>
            <a:ext cx="31652" cy="2138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25" name="椭圆 124"/>
          <p:cNvSpPr>
            <a:spLocks noChangeAspect="1"/>
          </p:cNvSpPr>
          <p:nvPr/>
        </p:nvSpPr>
        <p:spPr bwMode="auto">
          <a:xfrm>
            <a:off x="3321895" y="3717108"/>
            <a:ext cx="31652" cy="2138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26" name="椭圆 125"/>
          <p:cNvSpPr>
            <a:spLocks noChangeAspect="1"/>
          </p:cNvSpPr>
          <p:nvPr/>
        </p:nvSpPr>
        <p:spPr bwMode="auto">
          <a:xfrm>
            <a:off x="4398182" y="3631550"/>
            <a:ext cx="31652" cy="2138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32" name="任意多边形 131"/>
          <p:cNvSpPr/>
          <p:nvPr/>
        </p:nvSpPr>
        <p:spPr bwMode="auto">
          <a:xfrm>
            <a:off x="5412371" y="3761327"/>
            <a:ext cx="0" cy="132138"/>
          </a:xfrm>
          <a:custGeom>
            <a:avLst/>
            <a:gdLst>
              <a:gd name="connsiteX0" fmla="*/ 0 w 0"/>
              <a:gd name="connsiteY0" fmla="*/ 0 h 222422"/>
              <a:gd name="connsiteX1" fmla="*/ 0 w 0"/>
              <a:gd name="connsiteY1" fmla="*/ 222422 h 222422"/>
            </a:gdLst>
            <a:ahLst/>
            <a:cxnLst>
              <a:cxn ang="0">
                <a:pos x="connsiteX0" y="connsiteY0"/>
              </a:cxn>
              <a:cxn ang="0">
                <a:pos x="connsiteX1" y="connsiteY1"/>
              </a:cxn>
            </a:cxnLst>
            <a:rect l="l" t="t" r="r" b="b"/>
            <a:pathLst>
              <a:path h="222422">
                <a:moveTo>
                  <a:pt x="0" y="0"/>
                </a:moveTo>
                <a:lnTo>
                  <a:pt x="0" y="222422"/>
                </a:lnTo>
              </a:path>
            </a:pathLst>
          </a:custGeom>
          <a:noFill/>
          <a:ln w="15875">
            <a:solidFill>
              <a:schemeClr val="bg1">
                <a:lumMod val="50000"/>
              </a:schemeClr>
            </a:solidFill>
            <a:prstDash val="sysDash"/>
            <a:headEnd type="oval" w="sm" len="sm"/>
            <a:tailEnd type="oval"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33" name="任意多边形 132"/>
          <p:cNvSpPr/>
          <p:nvPr/>
        </p:nvSpPr>
        <p:spPr bwMode="auto">
          <a:xfrm>
            <a:off x="6046199" y="3752068"/>
            <a:ext cx="0" cy="132138"/>
          </a:xfrm>
          <a:custGeom>
            <a:avLst/>
            <a:gdLst>
              <a:gd name="connsiteX0" fmla="*/ 0 w 0"/>
              <a:gd name="connsiteY0" fmla="*/ 0 h 222422"/>
              <a:gd name="connsiteX1" fmla="*/ 0 w 0"/>
              <a:gd name="connsiteY1" fmla="*/ 222422 h 222422"/>
            </a:gdLst>
            <a:ahLst/>
            <a:cxnLst>
              <a:cxn ang="0">
                <a:pos x="connsiteX0" y="connsiteY0"/>
              </a:cxn>
              <a:cxn ang="0">
                <a:pos x="connsiteX1" y="connsiteY1"/>
              </a:cxn>
            </a:cxnLst>
            <a:rect l="l" t="t" r="r" b="b"/>
            <a:pathLst>
              <a:path h="222422">
                <a:moveTo>
                  <a:pt x="0" y="0"/>
                </a:moveTo>
                <a:lnTo>
                  <a:pt x="0" y="222422"/>
                </a:lnTo>
              </a:path>
            </a:pathLst>
          </a:custGeom>
          <a:noFill/>
          <a:ln w="15875">
            <a:solidFill>
              <a:schemeClr val="bg1">
                <a:lumMod val="50000"/>
              </a:schemeClr>
            </a:solidFill>
            <a:prstDash val="sysDash"/>
            <a:headEnd type="oval" w="sm" len="sm"/>
            <a:tailEnd type="oval"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4" name="任意多边形 133"/>
          <p:cNvSpPr/>
          <p:nvPr/>
        </p:nvSpPr>
        <p:spPr bwMode="auto">
          <a:xfrm>
            <a:off x="6659456" y="3762949"/>
            <a:ext cx="0" cy="132138"/>
          </a:xfrm>
          <a:custGeom>
            <a:avLst/>
            <a:gdLst>
              <a:gd name="connsiteX0" fmla="*/ 0 w 0"/>
              <a:gd name="connsiteY0" fmla="*/ 0 h 222422"/>
              <a:gd name="connsiteX1" fmla="*/ 0 w 0"/>
              <a:gd name="connsiteY1" fmla="*/ 222422 h 222422"/>
            </a:gdLst>
            <a:ahLst/>
            <a:cxnLst>
              <a:cxn ang="0">
                <a:pos x="connsiteX0" y="connsiteY0"/>
              </a:cxn>
              <a:cxn ang="0">
                <a:pos x="connsiteX1" y="connsiteY1"/>
              </a:cxn>
            </a:cxnLst>
            <a:rect l="l" t="t" r="r" b="b"/>
            <a:pathLst>
              <a:path h="222422">
                <a:moveTo>
                  <a:pt x="0" y="0"/>
                </a:moveTo>
                <a:lnTo>
                  <a:pt x="0" y="222422"/>
                </a:lnTo>
              </a:path>
            </a:pathLst>
          </a:custGeom>
          <a:noFill/>
          <a:ln w="15875">
            <a:solidFill>
              <a:schemeClr val="bg1">
                <a:lumMod val="50000"/>
              </a:schemeClr>
            </a:solidFill>
            <a:prstDash val="sysDash"/>
            <a:headEnd type="oval" w="sm" len="sm"/>
            <a:tailEnd type="oval"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6" name="Text Box 6"/>
          <p:cNvSpPr txBox="1">
            <a:spLocks noChangeArrowheads="1"/>
          </p:cNvSpPr>
          <p:nvPr/>
        </p:nvSpPr>
        <p:spPr bwMode="auto">
          <a:xfrm>
            <a:off x="1834210" y="4599080"/>
            <a:ext cx="1139471" cy="85558"/>
          </a:xfrm>
          <a:prstGeom prst="rect">
            <a:avLst/>
          </a:prstGeom>
          <a:noFill/>
          <a:ln w="9525">
            <a:noFill/>
            <a:miter lim="800000"/>
          </a:ln>
        </p:spPr>
        <p:txBody>
          <a:bodyPr wrap="none" lIns="0" tIns="0" rIns="0" bIns="0" anchor="ctr">
            <a:prstTxWarp prst="textPlain">
              <a:avLst/>
            </a:prstTxWarp>
          </a:bodyPr>
          <a:lstStyle/>
          <a:p>
            <a:pPr algn="ctr" defTabSz="404495">
              <a:buClr>
                <a:srgbClr val="A2A2A2"/>
              </a:buClr>
              <a:buSzPct val="90000"/>
            </a:pPr>
            <a:r>
              <a:rPr lang="zh-CN" altLang="en-US" sz="1000" dirty="0" smtClean="0">
                <a:solidFill>
                  <a:srgbClr val="C00000"/>
                </a:solidFill>
                <a:latin typeface="微软雅黑" panose="020B0503020204020204" charset="-122"/>
                <a:ea typeface="微软雅黑" panose="020B0503020204020204" charset="-122"/>
                <a:cs typeface="Arial" panose="020B0604020202020204" pitchFamily="34" charset="0"/>
              </a:rPr>
              <a:t>统一管理（接入</a:t>
            </a:r>
            <a:r>
              <a:rPr lang="en-US" altLang="zh-CN" sz="1000" dirty="0" smtClean="0">
                <a:solidFill>
                  <a:srgbClr val="C00000"/>
                </a:solidFill>
                <a:latin typeface="微软雅黑" panose="020B0503020204020204" charset="-122"/>
                <a:ea typeface="微软雅黑" panose="020B0503020204020204" charset="-122"/>
                <a:cs typeface="Arial" panose="020B0604020202020204" pitchFamily="34" charset="0"/>
              </a:rPr>
              <a:t>/</a:t>
            </a:r>
            <a:r>
              <a:rPr lang="zh-CN" altLang="en-US" sz="1000" dirty="0" smtClean="0">
                <a:solidFill>
                  <a:srgbClr val="C00000"/>
                </a:solidFill>
                <a:latin typeface="微软雅黑" panose="020B0503020204020204" charset="-122"/>
                <a:ea typeface="微软雅黑" panose="020B0503020204020204" charset="-122"/>
                <a:cs typeface="Arial" panose="020B0604020202020204" pitchFamily="34" charset="0"/>
              </a:rPr>
              <a:t>策略</a:t>
            </a:r>
            <a:r>
              <a:rPr lang="en-US" altLang="zh-CN" sz="1000" dirty="0" smtClean="0">
                <a:solidFill>
                  <a:srgbClr val="C00000"/>
                </a:solidFill>
                <a:latin typeface="微软雅黑" panose="020B0503020204020204" charset="-122"/>
                <a:ea typeface="微软雅黑" panose="020B0503020204020204" charset="-122"/>
                <a:cs typeface="Arial" panose="020B0604020202020204" pitchFamily="34" charset="0"/>
              </a:rPr>
              <a:t>/</a:t>
            </a:r>
            <a:r>
              <a:rPr lang="zh-CN" altLang="en-US" sz="1000" dirty="0" smtClean="0">
                <a:solidFill>
                  <a:srgbClr val="C00000"/>
                </a:solidFill>
                <a:latin typeface="微软雅黑" panose="020B0503020204020204" charset="-122"/>
                <a:ea typeface="微软雅黑" panose="020B0503020204020204" charset="-122"/>
                <a:cs typeface="Arial" panose="020B0604020202020204" pitchFamily="34" charset="0"/>
              </a:rPr>
              <a:t>设备）</a:t>
            </a:r>
            <a:endParaRPr lang="en-US" altLang="zh-CN" sz="1000" dirty="0" smtClean="0">
              <a:solidFill>
                <a:srgbClr val="C00000"/>
              </a:solidFill>
              <a:latin typeface="微软雅黑" panose="020B0503020204020204" charset="-122"/>
              <a:ea typeface="微软雅黑" panose="020B0503020204020204" charset="-122"/>
              <a:cs typeface="Arial" panose="020B0604020202020204" pitchFamily="34" charset="0"/>
            </a:endParaRPr>
          </a:p>
        </p:txBody>
      </p:sp>
      <p:pic>
        <p:nvPicPr>
          <p:cNvPr id="137" name="Picture 5"/>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2271099" y="2069004"/>
            <a:ext cx="267934" cy="274104"/>
          </a:xfrm>
          <a:prstGeom prst="rect">
            <a:avLst/>
          </a:prstGeom>
          <a:ln>
            <a:noFill/>
          </a:ln>
          <a:effectLst/>
        </p:spPr>
      </p:pic>
      <p:sp>
        <p:nvSpPr>
          <p:cNvPr id="138" name="Rectangle 20"/>
          <p:cNvSpPr>
            <a:spLocks noChangeArrowheads="1"/>
          </p:cNvSpPr>
          <p:nvPr/>
        </p:nvSpPr>
        <p:spPr bwMode="auto">
          <a:xfrm>
            <a:off x="2078800" y="2319126"/>
            <a:ext cx="641201" cy="153888"/>
          </a:xfrm>
          <a:prstGeom prst="rect">
            <a:avLst/>
          </a:prstGeom>
          <a:noFill/>
          <a:ln w="9525" algn="ctr">
            <a:noFill/>
            <a:miter lim="800000"/>
          </a:ln>
        </p:spPr>
        <p:txBody>
          <a:bodyPr wrap="none" lIns="0" tIns="0" rIns="0" bIns="0">
            <a:spAutoFit/>
          </a:bodyPr>
          <a:lstStyle/>
          <a:p>
            <a:pPr algn="ctr" defTabSz="801370">
              <a:defRPr/>
            </a:pPr>
            <a:r>
              <a:rPr lang="zh-CN" altLang="en-US" sz="1000" dirty="0" smtClean="0">
                <a:solidFill>
                  <a:srgbClr val="C00000"/>
                </a:solidFill>
                <a:latin typeface="华文细黑"/>
                <a:ea typeface="华文细黑"/>
                <a:cs typeface="Arial Unicode MS" pitchFamily="34" charset="-122"/>
              </a:rPr>
              <a:t>微数据中心</a:t>
            </a:r>
            <a:endParaRPr lang="en-US" altLang="zh-CN" sz="1000" dirty="0" smtClean="0">
              <a:solidFill>
                <a:srgbClr val="C00000"/>
              </a:solidFill>
              <a:latin typeface="华文细黑"/>
              <a:ea typeface="华文细黑"/>
              <a:cs typeface="Arial Unicode MS" pitchFamily="34" charset="-122"/>
            </a:endParaRPr>
          </a:p>
        </p:txBody>
      </p:sp>
      <p:pic>
        <p:nvPicPr>
          <p:cNvPr id="139" name="Picture 3"/>
          <p:cNvPicPr>
            <a:picLocks noChangeAspect="1" noChangeArrowheads="1"/>
          </p:cNvPicPr>
          <p:nvPr/>
        </p:nvPicPr>
        <p:blipFill>
          <a:blip r:embed="rId9" cstate="print"/>
          <a:srcRect/>
          <a:stretch>
            <a:fillRect/>
          </a:stretch>
        </p:blipFill>
        <p:spPr bwMode="auto">
          <a:xfrm>
            <a:off x="2973681" y="2091027"/>
            <a:ext cx="667004" cy="245590"/>
          </a:xfrm>
          <a:prstGeom prst="rect">
            <a:avLst/>
          </a:prstGeom>
          <a:noFill/>
          <a:ln w="9525">
            <a:noFill/>
            <a:miter lim="800000"/>
            <a:headEnd/>
            <a:tailEnd/>
          </a:ln>
        </p:spPr>
      </p:pic>
      <p:sp>
        <p:nvSpPr>
          <p:cNvPr id="140" name="Rectangle 20"/>
          <p:cNvSpPr>
            <a:spLocks noChangeArrowheads="1"/>
          </p:cNvSpPr>
          <p:nvPr/>
        </p:nvSpPr>
        <p:spPr bwMode="auto">
          <a:xfrm>
            <a:off x="2908969" y="2319126"/>
            <a:ext cx="897683" cy="153888"/>
          </a:xfrm>
          <a:prstGeom prst="rect">
            <a:avLst/>
          </a:prstGeom>
          <a:noFill/>
          <a:ln w="9525" algn="ctr">
            <a:noFill/>
            <a:miter lim="800000"/>
          </a:ln>
        </p:spPr>
        <p:txBody>
          <a:bodyPr wrap="none" lIns="0" tIns="0" rIns="0" bIns="0">
            <a:spAutoFit/>
          </a:bodyPr>
          <a:lstStyle/>
          <a:p>
            <a:pPr algn="ctr" defTabSz="801370">
              <a:defRPr/>
            </a:pPr>
            <a:r>
              <a:rPr lang="zh-CN" altLang="en-US" sz="1000" dirty="0" smtClean="0">
                <a:solidFill>
                  <a:srgbClr val="C00000"/>
                </a:solidFill>
                <a:latin typeface="华文细黑"/>
                <a:ea typeface="华文细黑"/>
                <a:cs typeface="Arial Unicode MS" pitchFamily="34" charset="-122"/>
              </a:rPr>
              <a:t>模块化数据中心</a:t>
            </a:r>
            <a:endParaRPr lang="en-US" altLang="zh-CN" sz="1000" dirty="0">
              <a:solidFill>
                <a:srgbClr val="C00000"/>
              </a:solidFill>
              <a:latin typeface="华文细黑"/>
              <a:ea typeface="华文细黑"/>
              <a:cs typeface="Arial Unicode MS" pitchFamily="34" charset="-122"/>
            </a:endParaRPr>
          </a:p>
        </p:txBody>
      </p:sp>
      <p:pic>
        <p:nvPicPr>
          <p:cNvPr id="141" name="Picture 2" descr="D:\Work\◆Brands品牌\f_图片库\IDS1000高清\ALL-IN-ONE.png"/>
          <p:cNvPicPr>
            <a:picLocks noChangeAspect="1" noChangeArrowheads="1"/>
          </p:cNvPicPr>
          <p:nvPr/>
        </p:nvPicPr>
        <p:blipFill>
          <a:blip r:embed="rId10" cstate="print"/>
          <a:srcRect/>
          <a:stretch>
            <a:fillRect/>
          </a:stretch>
        </p:blipFill>
        <p:spPr bwMode="auto">
          <a:xfrm rot="19527094">
            <a:off x="4123853" y="1962690"/>
            <a:ext cx="896299" cy="441175"/>
          </a:xfrm>
          <a:prstGeom prst="rect">
            <a:avLst/>
          </a:prstGeom>
          <a:noFill/>
          <a:ln w="9525">
            <a:noFill/>
            <a:miter lim="800000"/>
            <a:headEnd/>
            <a:tailEnd/>
          </a:ln>
        </p:spPr>
      </p:pic>
      <p:sp>
        <p:nvSpPr>
          <p:cNvPr id="142" name="Rectangle 20"/>
          <p:cNvSpPr>
            <a:spLocks noChangeArrowheads="1"/>
          </p:cNvSpPr>
          <p:nvPr/>
        </p:nvSpPr>
        <p:spPr bwMode="auto">
          <a:xfrm>
            <a:off x="4020956" y="2319126"/>
            <a:ext cx="897682" cy="153888"/>
          </a:xfrm>
          <a:prstGeom prst="rect">
            <a:avLst/>
          </a:prstGeom>
          <a:noFill/>
          <a:ln w="9525" algn="ctr">
            <a:noFill/>
            <a:miter lim="800000"/>
          </a:ln>
        </p:spPr>
        <p:txBody>
          <a:bodyPr wrap="none" lIns="0" tIns="0" rIns="0" bIns="0">
            <a:spAutoFit/>
          </a:bodyPr>
          <a:lstStyle/>
          <a:p>
            <a:pPr algn="ctr" defTabSz="801370">
              <a:defRPr/>
            </a:pPr>
            <a:r>
              <a:rPr lang="zh-CN" altLang="en-US" sz="1000" dirty="0" smtClean="0">
                <a:solidFill>
                  <a:srgbClr val="C00000"/>
                </a:solidFill>
                <a:latin typeface="华文细黑"/>
                <a:ea typeface="华文细黑"/>
                <a:cs typeface="Arial Unicode MS" pitchFamily="34" charset="-122"/>
              </a:rPr>
              <a:t>集装箱数据中心</a:t>
            </a:r>
            <a:endParaRPr lang="en-US" altLang="zh-CN" sz="1000" dirty="0">
              <a:solidFill>
                <a:srgbClr val="C00000"/>
              </a:solidFill>
              <a:latin typeface="华文细黑"/>
              <a:ea typeface="华文细黑"/>
              <a:cs typeface="Arial Unicode MS" pitchFamily="34" charset="-122"/>
            </a:endParaRPr>
          </a:p>
        </p:txBody>
      </p:sp>
      <p:sp>
        <p:nvSpPr>
          <p:cNvPr id="143" name="Text Box 159"/>
          <p:cNvSpPr txBox="1">
            <a:spLocks noChangeArrowheads="1"/>
          </p:cNvSpPr>
          <p:nvPr/>
        </p:nvSpPr>
        <p:spPr bwMode="auto">
          <a:xfrm>
            <a:off x="5324067" y="2319126"/>
            <a:ext cx="641201" cy="153888"/>
          </a:xfrm>
          <a:prstGeom prst="rect">
            <a:avLst/>
          </a:prstGeom>
          <a:noFill/>
          <a:ln w="9525" algn="ctr">
            <a:noFill/>
            <a:miter lim="800000"/>
          </a:ln>
        </p:spPr>
        <p:txBody>
          <a:bodyPr wrap="none" lIns="0" tIns="0" rIns="0" bIns="0">
            <a:spAutoFit/>
          </a:bodyPr>
          <a:lstStyle/>
          <a:p>
            <a:pPr algn="ctr" defTabSz="801370" eaLnBrk="0" hangingPunct="0">
              <a:defRPr/>
            </a:pPr>
            <a:r>
              <a:rPr lang="zh-CN" altLang="en-US" sz="1000" dirty="0" smtClean="0">
                <a:solidFill>
                  <a:srgbClr val="C00000"/>
                </a:solidFill>
                <a:latin typeface="华文细黑"/>
                <a:ea typeface="华文细黑"/>
                <a:cs typeface="Arial Unicode MS" pitchFamily="34" charset="-122"/>
              </a:rPr>
              <a:t>云数据中心</a:t>
            </a:r>
            <a:endParaRPr lang="zh-CN" altLang="en-US" sz="1000" dirty="0">
              <a:solidFill>
                <a:srgbClr val="C00000"/>
              </a:solidFill>
              <a:latin typeface="华文细黑"/>
              <a:ea typeface="华文细黑"/>
              <a:cs typeface="Arial Unicode MS" pitchFamily="34" charset="-122"/>
            </a:endParaRPr>
          </a:p>
        </p:txBody>
      </p:sp>
      <p:pic>
        <p:nvPicPr>
          <p:cNvPr id="144" name="Picture 7"/>
          <p:cNvPicPr>
            <a:picLocks noChangeAspect="1" noChangeArrowheads="1"/>
          </p:cNvPicPr>
          <p:nvPr/>
        </p:nvPicPr>
        <p:blipFill>
          <a:blip r:embed="rId11" cstate="print"/>
          <a:srcRect/>
          <a:stretch>
            <a:fillRect/>
          </a:stretch>
        </p:blipFill>
        <p:spPr bwMode="auto">
          <a:xfrm>
            <a:off x="5189566" y="2091027"/>
            <a:ext cx="838275" cy="227012"/>
          </a:xfrm>
          <a:prstGeom prst="rect">
            <a:avLst/>
          </a:prstGeom>
          <a:noFill/>
          <a:ln w="9525" algn="ctr">
            <a:noFill/>
            <a:miter lim="800000"/>
            <a:headEnd/>
            <a:tailEnd/>
          </a:ln>
        </p:spPr>
      </p:pic>
      <p:grpSp>
        <p:nvGrpSpPr>
          <p:cNvPr id="15" name="组合 552"/>
          <p:cNvGrpSpPr/>
          <p:nvPr/>
        </p:nvGrpSpPr>
        <p:grpSpPr>
          <a:xfrm>
            <a:off x="1771168" y="4541187"/>
            <a:ext cx="319937" cy="32384"/>
            <a:chOff x="3749039" y="1846001"/>
            <a:chExt cx="515985" cy="73157"/>
          </a:xfrm>
          <a:solidFill>
            <a:srgbClr val="C00000"/>
          </a:solidFill>
        </p:grpSpPr>
        <p:sp>
          <p:nvSpPr>
            <p:cNvPr id="194" name="Freeform 75"/>
            <p:cNvSpPr/>
            <p:nvPr/>
          </p:nvSpPr>
          <p:spPr bwMode="auto">
            <a:xfrm>
              <a:off x="3842732" y="1846001"/>
              <a:ext cx="69515" cy="73157"/>
            </a:xfrm>
            <a:custGeom>
              <a:avLst/>
              <a:gdLst/>
              <a:ahLst/>
              <a:cxnLst>
                <a:cxn ang="0">
                  <a:pos x="84" y="36"/>
                </a:cxn>
                <a:cxn ang="0">
                  <a:pos x="56" y="36"/>
                </a:cxn>
                <a:cxn ang="0">
                  <a:pos x="56" y="0"/>
                </a:cxn>
                <a:cxn ang="0">
                  <a:pos x="36" y="0"/>
                </a:cxn>
                <a:cxn ang="0">
                  <a:pos x="36" y="36"/>
                </a:cxn>
                <a:cxn ang="0">
                  <a:pos x="8" y="36"/>
                </a:cxn>
                <a:cxn ang="0">
                  <a:pos x="8" y="36"/>
                </a:cxn>
                <a:cxn ang="0">
                  <a:pos x="4" y="38"/>
                </a:cxn>
                <a:cxn ang="0">
                  <a:pos x="2" y="38"/>
                </a:cxn>
                <a:cxn ang="0">
                  <a:pos x="0" y="42"/>
                </a:cxn>
                <a:cxn ang="0">
                  <a:pos x="0" y="44"/>
                </a:cxn>
                <a:cxn ang="0">
                  <a:pos x="0" y="70"/>
                </a:cxn>
                <a:cxn ang="0">
                  <a:pos x="0" y="70"/>
                </a:cxn>
                <a:cxn ang="0">
                  <a:pos x="0" y="72"/>
                </a:cxn>
                <a:cxn ang="0">
                  <a:pos x="2" y="76"/>
                </a:cxn>
                <a:cxn ang="0">
                  <a:pos x="4" y="78"/>
                </a:cxn>
                <a:cxn ang="0">
                  <a:pos x="8" y="78"/>
                </a:cxn>
                <a:cxn ang="0">
                  <a:pos x="84" y="78"/>
                </a:cxn>
                <a:cxn ang="0">
                  <a:pos x="84" y="78"/>
                </a:cxn>
                <a:cxn ang="0">
                  <a:pos x="88" y="78"/>
                </a:cxn>
                <a:cxn ang="0">
                  <a:pos x="90" y="76"/>
                </a:cxn>
                <a:cxn ang="0">
                  <a:pos x="92" y="72"/>
                </a:cxn>
                <a:cxn ang="0">
                  <a:pos x="92" y="70"/>
                </a:cxn>
                <a:cxn ang="0">
                  <a:pos x="92" y="44"/>
                </a:cxn>
                <a:cxn ang="0">
                  <a:pos x="92" y="44"/>
                </a:cxn>
                <a:cxn ang="0">
                  <a:pos x="92" y="42"/>
                </a:cxn>
                <a:cxn ang="0">
                  <a:pos x="90" y="38"/>
                </a:cxn>
                <a:cxn ang="0">
                  <a:pos x="88" y="38"/>
                </a:cxn>
                <a:cxn ang="0">
                  <a:pos x="84" y="36"/>
                </a:cxn>
                <a:cxn ang="0">
                  <a:pos x="84" y="36"/>
                </a:cxn>
              </a:cxnLst>
              <a:rect l="0" t="0" r="r" b="b"/>
              <a:pathLst>
                <a:path w="92" h="78">
                  <a:moveTo>
                    <a:pt x="84" y="36"/>
                  </a:moveTo>
                  <a:lnTo>
                    <a:pt x="56" y="36"/>
                  </a:lnTo>
                  <a:lnTo>
                    <a:pt x="56" y="0"/>
                  </a:lnTo>
                  <a:lnTo>
                    <a:pt x="36" y="0"/>
                  </a:lnTo>
                  <a:lnTo>
                    <a:pt x="36" y="36"/>
                  </a:lnTo>
                  <a:lnTo>
                    <a:pt x="8" y="36"/>
                  </a:lnTo>
                  <a:lnTo>
                    <a:pt x="8" y="36"/>
                  </a:lnTo>
                  <a:lnTo>
                    <a:pt x="4" y="38"/>
                  </a:lnTo>
                  <a:lnTo>
                    <a:pt x="2" y="38"/>
                  </a:lnTo>
                  <a:lnTo>
                    <a:pt x="0" y="42"/>
                  </a:lnTo>
                  <a:lnTo>
                    <a:pt x="0" y="44"/>
                  </a:lnTo>
                  <a:lnTo>
                    <a:pt x="0" y="70"/>
                  </a:lnTo>
                  <a:lnTo>
                    <a:pt x="0" y="70"/>
                  </a:lnTo>
                  <a:lnTo>
                    <a:pt x="0" y="72"/>
                  </a:lnTo>
                  <a:lnTo>
                    <a:pt x="2" y="76"/>
                  </a:lnTo>
                  <a:lnTo>
                    <a:pt x="4" y="78"/>
                  </a:lnTo>
                  <a:lnTo>
                    <a:pt x="8" y="78"/>
                  </a:lnTo>
                  <a:lnTo>
                    <a:pt x="84" y="78"/>
                  </a:lnTo>
                  <a:lnTo>
                    <a:pt x="84" y="78"/>
                  </a:lnTo>
                  <a:lnTo>
                    <a:pt x="88" y="78"/>
                  </a:lnTo>
                  <a:lnTo>
                    <a:pt x="90" y="76"/>
                  </a:lnTo>
                  <a:lnTo>
                    <a:pt x="92" y="72"/>
                  </a:lnTo>
                  <a:lnTo>
                    <a:pt x="92" y="70"/>
                  </a:lnTo>
                  <a:lnTo>
                    <a:pt x="92" y="44"/>
                  </a:lnTo>
                  <a:lnTo>
                    <a:pt x="92" y="44"/>
                  </a:lnTo>
                  <a:lnTo>
                    <a:pt x="92" y="42"/>
                  </a:lnTo>
                  <a:lnTo>
                    <a:pt x="90" y="38"/>
                  </a:lnTo>
                  <a:lnTo>
                    <a:pt x="88" y="38"/>
                  </a:lnTo>
                  <a:lnTo>
                    <a:pt x="84" y="36"/>
                  </a:lnTo>
                  <a:lnTo>
                    <a:pt x="84" y="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5" name="Freeform 76"/>
            <p:cNvSpPr>
              <a:spLocks noEditPoints="1"/>
            </p:cNvSpPr>
            <p:nvPr/>
          </p:nvSpPr>
          <p:spPr bwMode="auto">
            <a:xfrm>
              <a:off x="3749039" y="1891020"/>
              <a:ext cx="256902" cy="16882"/>
            </a:xfrm>
            <a:custGeom>
              <a:avLst/>
              <a:gdLst/>
              <a:ahLst/>
              <a:cxnLst>
                <a:cxn ang="0">
                  <a:pos x="0" y="10"/>
                </a:cxn>
                <a:cxn ang="0">
                  <a:pos x="0" y="10"/>
                </a:cxn>
                <a:cxn ang="0">
                  <a:pos x="0" y="12"/>
                </a:cxn>
                <a:cxn ang="0">
                  <a:pos x="2" y="16"/>
                </a:cxn>
                <a:cxn ang="0">
                  <a:pos x="6" y="18"/>
                </a:cxn>
                <a:cxn ang="0">
                  <a:pos x="10" y="18"/>
                </a:cxn>
                <a:cxn ang="0">
                  <a:pos x="110" y="18"/>
                </a:cxn>
                <a:cxn ang="0">
                  <a:pos x="110" y="0"/>
                </a:cxn>
                <a:cxn ang="0">
                  <a:pos x="10" y="0"/>
                </a:cxn>
                <a:cxn ang="0">
                  <a:pos x="10" y="0"/>
                </a:cxn>
                <a:cxn ang="0">
                  <a:pos x="6"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8" y="16"/>
                </a:cxn>
                <a:cxn ang="0">
                  <a:pos x="340" y="12"/>
                </a:cxn>
                <a:cxn ang="0">
                  <a:pos x="340" y="10"/>
                </a:cxn>
                <a:cxn ang="0">
                  <a:pos x="340" y="10"/>
                </a:cxn>
                <a:cxn ang="0">
                  <a:pos x="340" y="6"/>
                </a:cxn>
                <a:cxn ang="0">
                  <a:pos x="338" y="2"/>
                </a:cxn>
                <a:cxn ang="0">
                  <a:pos x="334" y="0"/>
                </a:cxn>
                <a:cxn ang="0">
                  <a:pos x="330" y="0"/>
                </a:cxn>
                <a:cxn ang="0">
                  <a:pos x="330" y="0"/>
                </a:cxn>
              </a:cxnLst>
              <a:rect l="0" t="0" r="r" b="b"/>
              <a:pathLst>
                <a:path w="340" h="18">
                  <a:moveTo>
                    <a:pt x="0" y="10"/>
                  </a:moveTo>
                  <a:lnTo>
                    <a:pt x="0" y="10"/>
                  </a:lnTo>
                  <a:lnTo>
                    <a:pt x="0" y="12"/>
                  </a:lnTo>
                  <a:lnTo>
                    <a:pt x="2" y="16"/>
                  </a:lnTo>
                  <a:lnTo>
                    <a:pt x="6" y="18"/>
                  </a:lnTo>
                  <a:lnTo>
                    <a:pt x="10" y="18"/>
                  </a:lnTo>
                  <a:lnTo>
                    <a:pt x="110" y="18"/>
                  </a:lnTo>
                  <a:lnTo>
                    <a:pt x="110" y="0"/>
                  </a:lnTo>
                  <a:lnTo>
                    <a:pt x="10" y="0"/>
                  </a:lnTo>
                  <a:lnTo>
                    <a:pt x="10" y="0"/>
                  </a:lnTo>
                  <a:lnTo>
                    <a:pt x="6" y="0"/>
                  </a:lnTo>
                  <a:lnTo>
                    <a:pt x="2" y="2"/>
                  </a:lnTo>
                  <a:lnTo>
                    <a:pt x="0" y="6"/>
                  </a:lnTo>
                  <a:lnTo>
                    <a:pt x="0" y="10"/>
                  </a:lnTo>
                  <a:lnTo>
                    <a:pt x="0" y="10"/>
                  </a:lnTo>
                  <a:close/>
                  <a:moveTo>
                    <a:pt x="330" y="0"/>
                  </a:moveTo>
                  <a:lnTo>
                    <a:pt x="230" y="0"/>
                  </a:lnTo>
                  <a:lnTo>
                    <a:pt x="230" y="18"/>
                  </a:lnTo>
                  <a:lnTo>
                    <a:pt x="330" y="18"/>
                  </a:lnTo>
                  <a:lnTo>
                    <a:pt x="330" y="18"/>
                  </a:lnTo>
                  <a:lnTo>
                    <a:pt x="334" y="18"/>
                  </a:lnTo>
                  <a:lnTo>
                    <a:pt x="338" y="16"/>
                  </a:lnTo>
                  <a:lnTo>
                    <a:pt x="340" y="12"/>
                  </a:lnTo>
                  <a:lnTo>
                    <a:pt x="340" y="10"/>
                  </a:lnTo>
                  <a:lnTo>
                    <a:pt x="340" y="10"/>
                  </a:lnTo>
                  <a:lnTo>
                    <a:pt x="340" y="6"/>
                  </a:lnTo>
                  <a:lnTo>
                    <a:pt x="338" y="2"/>
                  </a:lnTo>
                  <a:lnTo>
                    <a:pt x="334" y="0"/>
                  </a:lnTo>
                  <a:lnTo>
                    <a:pt x="330" y="0"/>
                  </a:lnTo>
                  <a:lnTo>
                    <a:pt x="33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6" name="Freeform 102"/>
            <p:cNvSpPr/>
            <p:nvPr/>
          </p:nvSpPr>
          <p:spPr bwMode="auto">
            <a:xfrm>
              <a:off x="4094770" y="1848682"/>
              <a:ext cx="73412" cy="69389"/>
            </a:xfrm>
            <a:custGeom>
              <a:avLst/>
              <a:gdLst/>
              <a:ahLst/>
              <a:cxnLst>
                <a:cxn ang="0">
                  <a:pos x="86" y="36"/>
                </a:cxn>
                <a:cxn ang="0">
                  <a:pos x="56" y="36"/>
                </a:cxn>
                <a:cxn ang="0">
                  <a:pos x="56" y="0"/>
                </a:cxn>
                <a:cxn ang="0">
                  <a:pos x="38" y="0"/>
                </a:cxn>
                <a:cxn ang="0">
                  <a:pos x="38" y="36"/>
                </a:cxn>
                <a:cxn ang="0">
                  <a:pos x="8" y="36"/>
                </a:cxn>
                <a:cxn ang="0">
                  <a:pos x="8" y="36"/>
                </a:cxn>
                <a:cxn ang="0">
                  <a:pos x="6" y="38"/>
                </a:cxn>
                <a:cxn ang="0">
                  <a:pos x="4" y="38"/>
                </a:cxn>
                <a:cxn ang="0">
                  <a:pos x="2" y="42"/>
                </a:cxn>
                <a:cxn ang="0">
                  <a:pos x="0" y="44"/>
                </a:cxn>
                <a:cxn ang="0">
                  <a:pos x="0" y="70"/>
                </a:cxn>
                <a:cxn ang="0">
                  <a:pos x="0" y="70"/>
                </a:cxn>
                <a:cxn ang="0">
                  <a:pos x="2" y="72"/>
                </a:cxn>
                <a:cxn ang="0">
                  <a:pos x="4" y="76"/>
                </a:cxn>
                <a:cxn ang="0">
                  <a:pos x="6" y="78"/>
                </a:cxn>
                <a:cxn ang="0">
                  <a:pos x="8" y="78"/>
                </a:cxn>
                <a:cxn ang="0">
                  <a:pos x="86" y="78"/>
                </a:cxn>
                <a:cxn ang="0">
                  <a:pos x="86" y="78"/>
                </a:cxn>
                <a:cxn ang="0">
                  <a:pos x="88" y="78"/>
                </a:cxn>
                <a:cxn ang="0">
                  <a:pos x="92" y="76"/>
                </a:cxn>
                <a:cxn ang="0">
                  <a:pos x="94" y="72"/>
                </a:cxn>
                <a:cxn ang="0">
                  <a:pos x="94" y="70"/>
                </a:cxn>
                <a:cxn ang="0">
                  <a:pos x="94" y="44"/>
                </a:cxn>
                <a:cxn ang="0">
                  <a:pos x="94" y="44"/>
                </a:cxn>
                <a:cxn ang="0">
                  <a:pos x="94" y="42"/>
                </a:cxn>
                <a:cxn ang="0">
                  <a:pos x="92" y="38"/>
                </a:cxn>
                <a:cxn ang="0">
                  <a:pos x="88" y="38"/>
                </a:cxn>
                <a:cxn ang="0">
                  <a:pos x="86" y="36"/>
                </a:cxn>
                <a:cxn ang="0">
                  <a:pos x="86" y="36"/>
                </a:cxn>
              </a:cxnLst>
              <a:rect l="0" t="0" r="r" b="b"/>
              <a:pathLst>
                <a:path w="94" h="78">
                  <a:moveTo>
                    <a:pt x="86" y="36"/>
                  </a:moveTo>
                  <a:lnTo>
                    <a:pt x="56" y="36"/>
                  </a:lnTo>
                  <a:lnTo>
                    <a:pt x="56" y="0"/>
                  </a:lnTo>
                  <a:lnTo>
                    <a:pt x="38" y="0"/>
                  </a:lnTo>
                  <a:lnTo>
                    <a:pt x="38" y="36"/>
                  </a:lnTo>
                  <a:lnTo>
                    <a:pt x="8" y="36"/>
                  </a:lnTo>
                  <a:lnTo>
                    <a:pt x="8" y="36"/>
                  </a:lnTo>
                  <a:lnTo>
                    <a:pt x="6" y="38"/>
                  </a:lnTo>
                  <a:lnTo>
                    <a:pt x="4" y="38"/>
                  </a:lnTo>
                  <a:lnTo>
                    <a:pt x="2" y="42"/>
                  </a:lnTo>
                  <a:lnTo>
                    <a:pt x="0" y="44"/>
                  </a:lnTo>
                  <a:lnTo>
                    <a:pt x="0" y="70"/>
                  </a:lnTo>
                  <a:lnTo>
                    <a:pt x="0" y="70"/>
                  </a:lnTo>
                  <a:lnTo>
                    <a:pt x="2" y="72"/>
                  </a:lnTo>
                  <a:lnTo>
                    <a:pt x="4" y="76"/>
                  </a:lnTo>
                  <a:lnTo>
                    <a:pt x="6" y="78"/>
                  </a:lnTo>
                  <a:lnTo>
                    <a:pt x="8" y="78"/>
                  </a:lnTo>
                  <a:lnTo>
                    <a:pt x="86" y="78"/>
                  </a:lnTo>
                  <a:lnTo>
                    <a:pt x="86" y="78"/>
                  </a:lnTo>
                  <a:lnTo>
                    <a:pt x="88" y="78"/>
                  </a:lnTo>
                  <a:lnTo>
                    <a:pt x="92" y="76"/>
                  </a:lnTo>
                  <a:lnTo>
                    <a:pt x="94" y="72"/>
                  </a:lnTo>
                  <a:lnTo>
                    <a:pt x="94" y="70"/>
                  </a:lnTo>
                  <a:lnTo>
                    <a:pt x="94" y="44"/>
                  </a:lnTo>
                  <a:lnTo>
                    <a:pt x="94" y="44"/>
                  </a:lnTo>
                  <a:lnTo>
                    <a:pt x="94" y="42"/>
                  </a:lnTo>
                  <a:lnTo>
                    <a:pt x="92" y="38"/>
                  </a:lnTo>
                  <a:lnTo>
                    <a:pt x="88" y="38"/>
                  </a:lnTo>
                  <a:lnTo>
                    <a:pt x="86" y="36"/>
                  </a:lnTo>
                  <a:lnTo>
                    <a:pt x="86" y="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7" name="Freeform 103"/>
            <p:cNvSpPr>
              <a:spLocks noEditPoints="1"/>
            </p:cNvSpPr>
            <p:nvPr/>
          </p:nvSpPr>
          <p:spPr bwMode="auto">
            <a:xfrm>
              <a:off x="3999490" y="1891383"/>
              <a:ext cx="265534" cy="16013"/>
            </a:xfrm>
            <a:custGeom>
              <a:avLst/>
              <a:gdLst/>
              <a:ahLst/>
              <a:cxnLst>
                <a:cxn ang="0">
                  <a:pos x="0" y="10"/>
                </a:cxn>
                <a:cxn ang="0">
                  <a:pos x="0" y="10"/>
                </a:cxn>
                <a:cxn ang="0">
                  <a:pos x="0" y="12"/>
                </a:cxn>
                <a:cxn ang="0">
                  <a:pos x="2" y="16"/>
                </a:cxn>
                <a:cxn ang="0">
                  <a:pos x="4" y="18"/>
                </a:cxn>
                <a:cxn ang="0">
                  <a:pos x="8" y="18"/>
                </a:cxn>
                <a:cxn ang="0">
                  <a:pos x="108" y="18"/>
                </a:cxn>
                <a:cxn ang="0">
                  <a:pos x="108" y="0"/>
                </a:cxn>
                <a:cxn ang="0">
                  <a:pos x="8" y="0"/>
                </a:cxn>
                <a:cxn ang="0">
                  <a:pos x="8" y="0"/>
                </a:cxn>
                <a:cxn ang="0">
                  <a:pos x="4"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6" y="16"/>
                </a:cxn>
                <a:cxn ang="0">
                  <a:pos x="338" y="12"/>
                </a:cxn>
                <a:cxn ang="0">
                  <a:pos x="340" y="10"/>
                </a:cxn>
                <a:cxn ang="0">
                  <a:pos x="340" y="10"/>
                </a:cxn>
                <a:cxn ang="0">
                  <a:pos x="338" y="6"/>
                </a:cxn>
                <a:cxn ang="0">
                  <a:pos x="336" y="2"/>
                </a:cxn>
                <a:cxn ang="0">
                  <a:pos x="334" y="0"/>
                </a:cxn>
                <a:cxn ang="0">
                  <a:pos x="330" y="0"/>
                </a:cxn>
                <a:cxn ang="0">
                  <a:pos x="330" y="0"/>
                </a:cxn>
              </a:cxnLst>
              <a:rect l="0" t="0" r="r" b="b"/>
              <a:pathLst>
                <a:path w="340" h="18">
                  <a:moveTo>
                    <a:pt x="0" y="10"/>
                  </a:moveTo>
                  <a:lnTo>
                    <a:pt x="0" y="10"/>
                  </a:lnTo>
                  <a:lnTo>
                    <a:pt x="0" y="12"/>
                  </a:lnTo>
                  <a:lnTo>
                    <a:pt x="2" y="16"/>
                  </a:lnTo>
                  <a:lnTo>
                    <a:pt x="4" y="18"/>
                  </a:lnTo>
                  <a:lnTo>
                    <a:pt x="8" y="18"/>
                  </a:lnTo>
                  <a:lnTo>
                    <a:pt x="108" y="18"/>
                  </a:lnTo>
                  <a:lnTo>
                    <a:pt x="108" y="0"/>
                  </a:lnTo>
                  <a:lnTo>
                    <a:pt x="8" y="0"/>
                  </a:lnTo>
                  <a:lnTo>
                    <a:pt x="8" y="0"/>
                  </a:lnTo>
                  <a:lnTo>
                    <a:pt x="4" y="0"/>
                  </a:lnTo>
                  <a:lnTo>
                    <a:pt x="2" y="2"/>
                  </a:lnTo>
                  <a:lnTo>
                    <a:pt x="0" y="6"/>
                  </a:lnTo>
                  <a:lnTo>
                    <a:pt x="0" y="10"/>
                  </a:lnTo>
                  <a:lnTo>
                    <a:pt x="0" y="10"/>
                  </a:lnTo>
                  <a:close/>
                  <a:moveTo>
                    <a:pt x="330" y="0"/>
                  </a:moveTo>
                  <a:lnTo>
                    <a:pt x="230" y="0"/>
                  </a:lnTo>
                  <a:lnTo>
                    <a:pt x="230" y="18"/>
                  </a:lnTo>
                  <a:lnTo>
                    <a:pt x="330" y="18"/>
                  </a:lnTo>
                  <a:lnTo>
                    <a:pt x="330" y="18"/>
                  </a:lnTo>
                  <a:lnTo>
                    <a:pt x="334" y="18"/>
                  </a:lnTo>
                  <a:lnTo>
                    <a:pt x="336" y="16"/>
                  </a:lnTo>
                  <a:lnTo>
                    <a:pt x="338" y="12"/>
                  </a:lnTo>
                  <a:lnTo>
                    <a:pt x="340" y="10"/>
                  </a:lnTo>
                  <a:lnTo>
                    <a:pt x="340" y="10"/>
                  </a:lnTo>
                  <a:lnTo>
                    <a:pt x="338" y="6"/>
                  </a:lnTo>
                  <a:lnTo>
                    <a:pt x="336" y="2"/>
                  </a:lnTo>
                  <a:lnTo>
                    <a:pt x="334" y="0"/>
                  </a:lnTo>
                  <a:lnTo>
                    <a:pt x="330" y="0"/>
                  </a:lnTo>
                  <a:lnTo>
                    <a:pt x="33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146" name="圆角矩形 145"/>
          <p:cNvSpPr/>
          <p:nvPr/>
        </p:nvSpPr>
        <p:spPr bwMode="auto">
          <a:xfrm>
            <a:off x="1750919" y="4397683"/>
            <a:ext cx="352335" cy="150346"/>
          </a:xfrm>
          <a:prstGeom prst="roundRect">
            <a:avLst/>
          </a:prstGeom>
          <a:noFill/>
          <a:ln w="15875">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7" name="圆角矩形 146"/>
          <p:cNvSpPr/>
          <p:nvPr/>
        </p:nvSpPr>
        <p:spPr bwMode="auto">
          <a:xfrm>
            <a:off x="2168748" y="4401538"/>
            <a:ext cx="394182" cy="150346"/>
          </a:xfrm>
          <a:prstGeom prst="roundRect">
            <a:avLst/>
          </a:prstGeom>
          <a:noFill/>
          <a:ln w="15875">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nvGrpSpPr>
          <p:cNvPr id="16" name="组合 532"/>
          <p:cNvGrpSpPr/>
          <p:nvPr/>
        </p:nvGrpSpPr>
        <p:grpSpPr>
          <a:xfrm>
            <a:off x="1775217" y="4435269"/>
            <a:ext cx="156614" cy="95151"/>
            <a:chOff x="2707963" y="4375107"/>
            <a:chExt cx="235567" cy="209366"/>
          </a:xfrm>
          <a:solidFill>
            <a:srgbClr val="C00000"/>
          </a:solidFill>
        </p:grpSpPr>
        <p:sp>
          <p:nvSpPr>
            <p:cNvPr id="188" name="Freeform 46"/>
            <p:cNvSpPr>
              <a:spLocks noEditPoints="1"/>
            </p:cNvSpPr>
            <p:nvPr/>
          </p:nvSpPr>
          <p:spPr bwMode="auto">
            <a:xfrm>
              <a:off x="2707963" y="4524445"/>
              <a:ext cx="128725" cy="60028"/>
            </a:xfrm>
            <a:custGeom>
              <a:avLst/>
              <a:gdLst/>
              <a:ahLst/>
              <a:cxnLst>
                <a:cxn ang="0">
                  <a:pos x="192" y="60"/>
                </a:cxn>
                <a:cxn ang="0">
                  <a:pos x="192" y="0"/>
                </a:cxn>
                <a:cxn ang="0">
                  <a:pos x="38" y="0"/>
                </a:cxn>
                <a:cxn ang="0">
                  <a:pos x="38" y="0"/>
                </a:cxn>
                <a:cxn ang="0">
                  <a:pos x="30" y="0"/>
                </a:cxn>
                <a:cxn ang="0">
                  <a:pos x="24" y="2"/>
                </a:cxn>
                <a:cxn ang="0">
                  <a:pos x="16" y="6"/>
                </a:cxn>
                <a:cxn ang="0">
                  <a:pos x="10" y="10"/>
                </a:cxn>
                <a:cxn ang="0">
                  <a:pos x="6" y="14"/>
                </a:cxn>
                <a:cxn ang="0">
                  <a:pos x="2" y="20"/>
                </a:cxn>
                <a:cxn ang="0">
                  <a:pos x="0" y="28"/>
                </a:cxn>
                <a:cxn ang="0">
                  <a:pos x="0" y="34"/>
                </a:cxn>
                <a:cxn ang="0">
                  <a:pos x="0" y="48"/>
                </a:cxn>
                <a:cxn ang="0">
                  <a:pos x="0" y="48"/>
                </a:cxn>
                <a:cxn ang="0">
                  <a:pos x="0" y="54"/>
                </a:cxn>
                <a:cxn ang="0">
                  <a:pos x="2" y="62"/>
                </a:cxn>
                <a:cxn ang="0">
                  <a:pos x="6" y="68"/>
                </a:cxn>
                <a:cxn ang="0">
                  <a:pos x="10" y="72"/>
                </a:cxn>
                <a:cxn ang="0">
                  <a:pos x="16" y="76"/>
                </a:cxn>
                <a:cxn ang="0">
                  <a:pos x="24" y="80"/>
                </a:cxn>
                <a:cxn ang="0">
                  <a:pos x="30" y="82"/>
                </a:cxn>
                <a:cxn ang="0">
                  <a:pos x="38" y="82"/>
                </a:cxn>
                <a:cxn ang="0">
                  <a:pos x="200" y="82"/>
                </a:cxn>
                <a:cxn ang="0">
                  <a:pos x="200" y="82"/>
                </a:cxn>
                <a:cxn ang="0">
                  <a:pos x="194" y="72"/>
                </a:cxn>
                <a:cxn ang="0">
                  <a:pos x="192" y="60"/>
                </a:cxn>
                <a:cxn ang="0">
                  <a:pos x="192" y="60"/>
                </a:cxn>
                <a:cxn ang="0">
                  <a:pos x="48" y="54"/>
                </a:cxn>
                <a:cxn ang="0">
                  <a:pos x="48" y="54"/>
                </a:cxn>
                <a:cxn ang="0">
                  <a:pos x="44" y="54"/>
                </a:cxn>
                <a:cxn ang="0">
                  <a:pos x="38" y="50"/>
                </a:cxn>
                <a:cxn ang="0">
                  <a:pos x="36" y="46"/>
                </a:cxn>
                <a:cxn ang="0">
                  <a:pos x="34" y="40"/>
                </a:cxn>
                <a:cxn ang="0">
                  <a:pos x="34" y="40"/>
                </a:cxn>
                <a:cxn ang="0">
                  <a:pos x="36" y="36"/>
                </a:cxn>
                <a:cxn ang="0">
                  <a:pos x="38" y="32"/>
                </a:cxn>
                <a:cxn ang="0">
                  <a:pos x="44" y="28"/>
                </a:cxn>
                <a:cxn ang="0">
                  <a:pos x="48" y="28"/>
                </a:cxn>
                <a:cxn ang="0">
                  <a:pos x="48" y="28"/>
                </a:cxn>
                <a:cxn ang="0">
                  <a:pos x="54" y="28"/>
                </a:cxn>
                <a:cxn ang="0">
                  <a:pos x="58" y="32"/>
                </a:cxn>
                <a:cxn ang="0">
                  <a:pos x="60" y="36"/>
                </a:cxn>
                <a:cxn ang="0">
                  <a:pos x="62" y="40"/>
                </a:cxn>
                <a:cxn ang="0">
                  <a:pos x="62" y="40"/>
                </a:cxn>
                <a:cxn ang="0">
                  <a:pos x="60" y="46"/>
                </a:cxn>
                <a:cxn ang="0">
                  <a:pos x="58" y="50"/>
                </a:cxn>
                <a:cxn ang="0">
                  <a:pos x="54" y="54"/>
                </a:cxn>
                <a:cxn ang="0">
                  <a:pos x="48" y="54"/>
                </a:cxn>
                <a:cxn ang="0">
                  <a:pos x="48" y="54"/>
                </a:cxn>
              </a:cxnLst>
              <a:rect l="0" t="0" r="r" b="b"/>
              <a:pathLst>
                <a:path w="200" h="82">
                  <a:moveTo>
                    <a:pt x="192" y="60"/>
                  </a:moveTo>
                  <a:lnTo>
                    <a:pt x="192" y="0"/>
                  </a:lnTo>
                  <a:lnTo>
                    <a:pt x="38" y="0"/>
                  </a:lnTo>
                  <a:lnTo>
                    <a:pt x="38" y="0"/>
                  </a:lnTo>
                  <a:lnTo>
                    <a:pt x="30" y="0"/>
                  </a:lnTo>
                  <a:lnTo>
                    <a:pt x="24" y="2"/>
                  </a:lnTo>
                  <a:lnTo>
                    <a:pt x="16" y="6"/>
                  </a:lnTo>
                  <a:lnTo>
                    <a:pt x="10" y="10"/>
                  </a:lnTo>
                  <a:lnTo>
                    <a:pt x="6" y="14"/>
                  </a:lnTo>
                  <a:lnTo>
                    <a:pt x="2" y="20"/>
                  </a:lnTo>
                  <a:lnTo>
                    <a:pt x="0" y="28"/>
                  </a:lnTo>
                  <a:lnTo>
                    <a:pt x="0" y="34"/>
                  </a:lnTo>
                  <a:lnTo>
                    <a:pt x="0" y="48"/>
                  </a:lnTo>
                  <a:lnTo>
                    <a:pt x="0" y="48"/>
                  </a:lnTo>
                  <a:lnTo>
                    <a:pt x="0" y="54"/>
                  </a:lnTo>
                  <a:lnTo>
                    <a:pt x="2" y="62"/>
                  </a:lnTo>
                  <a:lnTo>
                    <a:pt x="6" y="68"/>
                  </a:lnTo>
                  <a:lnTo>
                    <a:pt x="10" y="72"/>
                  </a:lnTo>
                  <a:lnTo>
                    <a:pt x="16" y="76"/>
                  </a:lnTo>
                  <a:lnTo>
                    <a:pt x="24" y="80"/>
                  </a:lnTo>
                  <a:lnTo>
                    <a:pt x="30" y="82"/>
                  </a:lnTo>
                  <a:lnTo>
                    <a:pt x="38" y="82"/>
                  </a:lnTo>
                  <a:lnTo>
                    <a:pt x="200" y="82"/>
                  </a:lnTo>
                  <a:lnTo>
                    <a:pt x="200" y="82"/>
                  </a:lnTo>
                  <a:lnTo>
                    <a:pt x="194" y="72"/>
                  </a:lnTo>
                  <a:lnTo>
                    <a:pt x="192" y="60"/>
                  </a:lnTo>
                  <a:lnTo>
                    <a:pt x="192" y="60"/>
                  </a:lnTo>
                  <a:close/>
                  <a:moveTo>
                    <a:pt x="48" y="54"/>
                  </a:moveTo>
                  <a:lnTo>
                    <a:pt x="48" y="54"/>
                  </a:lnTo>
                  <a:lnTo>
                    <a:pt x="44" y="54"/>
                  </a:lnTo>
                  <a:lnTo>
                    <a:pt x="38" y="50"/>
                  </a:lnTo>
                  <a:lnTo>
                    <a:pt x="36" y="46"/>
                  </a:lnTo>
                  <a:lnTo>
                    <a:pt x="34" y="40"/>
                  </a:lnTo>
                  <a:lnTo>
                    <a:pt x="34" y="40"/>
                  </a:lnTo>
                  <a:lnTo>
                    <a:pt x="36" y="36"/>
                  </a:lnTo>
                  <a:lnTo>
                    <a:pt x="38" y="32"/>
                  </a:lnTo>
                  <a:lnTo>
                    <a:pt x="44" y="28"/>
                  </a:lnTo>
                  <a:lnTo>
                    <a:pt x="48" y="28"/>
                  </a:lnTo>
                  <a:lnTo>
                    <a:pt x="48" y="28"/>
                  </a:lnTo>
                  <a:lnTo>
                    <a:pt x="54" y="28"/>
                  </a:lnTo>
                  <a:lnTo>
                    <a:pt x="58" y="32"/>
                  </a:lnTo>
                  <a:lnTo>
                    <a:pt x="60" y="36"/>
                  </a:lnTo>
                  <a:lnTo>
                    <a:pt x="62" y="40"/>
                  </a:lnTo>
                  <a:lnTo>
                    <a:pt x="62" y="40"/>
                  </a:lnTo>
                  <a:lnTo>
                    <a:pt x="60" y="46"/>
                  </a:lnTo>
                  <a:lnTo>
                    <a:pt x="58" y="50"/>
                  </a:lnTo>
                  <a:lnTo>
                    <a:pt x="54" y="54"/>
                  </a:lnTo>
                  <a:lnTo>
                    <a:pt x="48" y="54"/>
                  </a:lnTo>
                  <a:lnTo>
                    <a:pt x="48" y="5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9" name="Freeform 47"/>
            <p:cNvSpPr>
              <a:spLocks noEditPoints="1"/>
            </p:cNvSpPr>
            <p:nvPr/>
          </p:nvSpPr>
          <p:spPr bwMode="auto">
            <a:xfrm>
              <a:off x="2707963" y="4451240"/>
              <a:ext cx="194375" cy="61492"/>
            </a:xfrm>
            <a:custGeom>
              <a:avLst/>
              <a:gdLst/>
              <a:ahLst/>
              <a:cxnLst>
                <a:cxn ang="0">
                  <a:pos x="286" y="16"/>
                </a:cxn>
                <a:cxn ang="0">
                  <a:pos x="272" y="20"/>
                </a:cxn>
                <a:cxn ang="0">
                  <a:pos x="268" y="32"/>
                </a:cxn>
                <a:cxn ang="0">
                  <a:pos x="302" y="52"/>
                </a:cxn>
                <a:cxn ang="0">
                  <a:pos x="302" y="32"/>
                </a:cxn>
                <a:cxn ang="0">
                  <a:pos x="298" y="20"/>
                </a:cxn>
                <a:cxn ang="0">
                  <a:pos x="286" y="16"/>
                </a:cxn>
                <a:cxn ang="0">
                  <a:pos x="0" y="36"/>
                </a:cxn>
                <a:cxn ang="0">
                  <a:pos x="0" y="48"/>
                </a:cxn>
                <a:cxn ang="0">
                  <a:pos x="2" y="62"/>
                </a:cxn>
                <a:cxn ang="0">
                  <a:pos x="10" y="74"/>
                </a:cxn>
                <a:cxn ang="0">
                  <a:pos x="24" y="80"/>
                </a:cxn>
                <a:cxn ang="0">
                  <a:pos x="38" y="84"/>
                </a:cxn>
                <a:cxn ang="0">
                  <a:pos x="192" y="84"/>
                </a:cxn>
                <a:cxn ang="0">
                  <a:pos x="200" y="66"/>
                </a:cxn>
                <a:cxn ang="0">
                  <a:pos x="214" y="56"/>
                </a:cxn>
                <a:cxn ang="0">
                  <a:pos x="214" y="32"/>
                </a:cxn>
                <a:cxn ang="0">
                  <a:pos x="222" y="0"/>
                </a:cxn>
                <a:cxn ang="0">
                  <a:pos x="38" y="0"/>
                </a:cxn>
                <a:cxn ang="0">
                  <a:pos x="24" y="2"/>
                </a:cxn>
                <a:cxn ang="0">
                  <a:pos x="10" y="10"/>
                </a:cxn>
                <a:cxn ang="0">
                  <a:pos x="2" y="22"/>
                </a:cxn>
                <a:cxn ang="0">
                  <a:pos x="0" y="36"/>
                </a:cxn>
                <a:cxn ang="0">
                  <a:pos x="48" y="28"/>
                </a:cxn>
                <a:cxn ang="0">
                  <a:pos x="54" y="30"/>
                </a:cxn>
                <a:cxn ang="0">
                  <a:pos x="60" y="36"/>
                </a:cxn>
                <a:cxn ang="0">
                  <a:pos x="62" y="42"/>
                </a:cxn>
                <a:cxn ang="0">
                  <a:pos x="58" y="52"/>
                </a:cxn>
                <a:cxn ang="0">
                  <a:pos x="48" y="56"/>
                </a:cxn>
                <a:cxn ang="0">
                  <a:pos x="44" y="54"/>
                </a:cxn>
                <a:cxn ang="0">
                  <a:pos x="36" y="48"/>
                </a:cxn>
                <a:cxn ang="0">
                  <a:pos x="34" y="42"/>
                </a:cxn>
                <a:cxn ang="0">
                  <a:pos x="38" y="32"/>
                </a:cxn>
                <a:cxn ang="0">
                  <a:pos x="48" y="28"/>
                </a:cxn>
              </a:cxnLst>
              <a:rect l="0" t="0" r="r" b="b"/>
              <a:pathLst>
                <a:path w="302" h="84">
                  <a:moveTo>
                    <a:pt x="286" y="16"/>
                  </a:moveTo>
                  <a:lnTo>
                    <a:pt x="286" y="16"/>
                  </a:lnTo>
                  <a:lnTo>
                    <a:pt x="278" y="16"/>
                  </a:lnTo>
                  <a:lnTo>
                    <a:pt x="272" y="20"/>
                  </a:lnTo>
                  <a:lnTo>
                    <a:pt x="270" y="26"/>
                  </a:lnTo>
                  <a:lnTo>
                    <a:pt x="268" y="32"/>
                  </a:lnTo>
                  <a:lnTo>
                    <a:pt x="268" y="52"/>
                  </a:lnTo>
                  <a:lnTo>
                    <a:pt x="302" y="52"/>
                  </a:lnTo>
                  <a:lnTo>
                    <a:pt x="302" y="32"/>
                  </a:lnTo>
                  <a:lnTo>
                    <a:pt x="302" y="32"/>
                  </a:lnTo>
                  <a:lnTo>
                    <a:pt x="302" y="26"/>
                  </a:lnTo>
                  <a:lnTo>
                    <a:pt x="298" y="20"/>
                  </a:lnTo>
                  <a:lnTo>
                    <a:pt x="292" y="16"/>
                  </a:lnTo>
                  <a:lnTo>
                    <a:pt x="286" y="16"/>
                  </a:lnTo>
                  <a:lnTo>
                    <a:pt x="286" y="16"/>
                  </a:lnTo>
                  <a:close/>
                  <a:moveTo>
                    <a:pt x="0" y="36"/>
                  </a:moveTo>
                  <a:lnTo>
                    <a:pt x="0" y="48"/>
                  </a:lnTo>
                  <a:lnTo>
                    <a:pt x="0" y="48"/>
                  </a:lnTo>
                  <a:lnTo>
                    <a:pt x="0" y="56"/>
                  </a:lnTo>
                  <a:lnTo>
                    <a:pt x="2" y="62"/>
                  </a:lnTo>
                  <a:lnTo>
                    <a:pt x="6" y="68"/>
                  </a:lnTo>
                  <a:lnTo>
                    <a:pt x="10" y="74"/>
                  </a:lnTo>
                  <a:lnTo>
                    <a:pt x="16" y="78"/>
                  </a:lnTo>
                  <a:lnTo>
                    <a:pt x="24" y="80"/>
                  </a:lnTo>
                  <a:lnTo>
                    <a:pt x="30" y="82"/>
                  </a:lnTo>
                  <a:lnTo>
                    <a:pt x="38" y="84"/>
                  </a:lnTo>
                  <a:lnTo>
                    <a:pt x="192" y="84"/>
                  </a:lnTo>
                  <a:lnTo>
                    <a:pt x="192" y="84"/>
                  </a:lnTo>
                  <a:lnTo>
                    <a:pt x="194" y="74"/>
                  </a:lnTo>
                  <a:lnTo>
                    <a:pt x="200" y="66"/>
                  </a:lnTo>
                  <a:lnTo>
                    <a:pt x="206" y="60"/>
                  </a:lnTo>
                  <a:lnTo>
                    <a:pt x="214" y="56"/>
                  </a:lnTo>
                  <a:lnTo>
                    <a:pt x="214" y="32"/>
                  </a:lnTo>
                  <a:lnTo>
                    <a:pt x="214" y="32"/>
                  </a:lnTo>
                  <a:lnTo>
                    <a:pt x="216" y="16"/>
                  </a:lnTo>
                  <a:lnTo>
                    <a:pt x="222" y="0"/>
                  </a:lnTo>
                  <a:lnTo>
                    <a:pt x="38" y="0"/>
                  </a:lnTo>
                  <a:lnTo>
                    <a:pt x="38" y="0"/>
                  </a:lnTo>
                  <a:lnTo>
                    <a:pt x="30" y="0"/>
                  </a:lnTo>
                  <a:lnTo>
                    <a:pt x="24" y="2"/>
                  </a:lnTo>
                  <a:lnTo>
                    <a:pt x="16" y="6"/>
                  </a:lnTo>
                  <a:lnTo>
                    <a:pt x="10" y="10"/>
                  </a:lnTo>
                  <a:lnTo>
                    <a:pt x="6" y="16"/>
                  </a:lnTo>
                  <a:lnTo>
                    <a:pt x="2" y="22"/>
                  </a:lnTo>
                  <a:lnTo>
                    <a:pt x="0" y="28"/>
                  </a:lnTo>
                  <a:lnTo>
                    <a:pt x="0" y="36"/>
                  </a:lnTo>
                  <a:lnTo>
                    <a:pt x="0" y="36"/>
                  </a:lnTo>
                  <a:close/>
                  <a:moveTo>
                    <a:pt x="48" y="28"/>
                  </a:moveTo>
                  <a:lnTo>
                    <a:pt x="48" y="28"/>
                  </a:lnTo>
                  <a:lnTo>
                    <a:pt x="54" y="30"/>
                  </a:lnTo>
                  <a:lnTo>
                    <a:pt x="58" y="32"/>
                  </a:lnTo>
                  <a:lnTo>
                    <a:pt x="60" y="36"/>
                  </a:lnTo>
                  <a:lnTo>
                    <a:pt x="62" y="42"/>
                  </a:lnTo>
                  <a:lnTo>
                    <a:pt x="62" y="42"/>
                  </a:lnTo>
                  <a:lnTo>
                    <a:pt x="60" y="48"/>
                  </a:lnTo>
                  <a:lnTo>
                    <a:pt x="58" y="52"/>
                  </a:lnTo>
                  <a:lnTo>
                    <a:pt x="54" y="54"/>
                  </a:lnTo>
                  <a:lnTo>
                    <a:pt x="48" y="56"/>
                  </a:lnTo>
                  <a:lnTo>
                    <a:pt x="48" y="56"/>
                  </a:lnTo>
                  <a:lnTo>
                    <a:pt x="44" y="54"/>
                  </a:lnTo>
                  <a:lnTo>
                    <a:pt x="38" y="52"/>
                  </a:lnTo>
                  <a:lnTo>
                    <a:pt x="36" y="48"/>
                  </a:lnTo>
                  <a:lnTo>
                    <a:pt x="34" y="42"/>
                  </a:lnTo>
                  <a:lnTo>
                    <a:pt x="34" y="42"/>
                  </a:lnTo>
                  <a:lnTo>
                    <a:pt x="36" y="36"/>
                  </a:lnTo>
                  <a:lnTo>
                    <a:pt x="38" y="32"/>
                  </a:lnTo>
                  <a:lnTo>
                    <a:pt x="44" y="30"/>
                  </a:lnTo>
                  <a:lnTo>
                    <a:pt x="48" y="28"/>
                  </a:lnTo>
                  <a:lnTo>
                    <a:pt x="48"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0" name="Freeform 48"/>
            <p:cNvSpPr>
              <a:spLocks noEditPoints="1"/>
            </p:cNvSpPr>
            <p:nvPr/>
          </p:nvSpPr>
          <p:spPr bwMode="auto">
            <a:xfrm>
              <a:off x="2707963" y="4375107"/>
              <a:ext cx="205960" cy="61492"/>
            </a:xfrm>
            <a:custGeom>
              <a:avLst/>
              <a:gdLst/>
              <a:ahLst/>
              <a:cxnLst>
                <a:cxn ang="0">
                  <a:pos x="286" y="62"/>
                </a:cxn>
                <a:cxn ang="0">
                  <a:pos x="314" y="68"/>
                </a:cxn>
                <a:cxn ang="0">
                  <a:pos x="318" y="60"/>
                </a:cxn>
                <a:cxn ang="0">
                  <a:pos x="320" y="36"/>
                </a:cxn>
                <a:cxn ang="0">
                  <a:pos x="320" y="28"/>
                </a:cxn>
                <a:cxn ang="0">
                  <a:pos x="314" y="16"/>
                </a:cxn>
                <a:cxn ang="0">
                  <a:pos x="304" y="6"/>
                </a:cxn>
                <a:cxn ang="0">
                  <a:pos x="290" y="2"/>
                </a:cxn>
                <a:cxn ang="0">
                  <a:pos x="38" y="0"/>
                </a:cxn>
                <a:cxn ang="0">
                  <a:pos x="30" y="2"/>
                </a:cxn>
                <a:cxn ang="0">
                  <a:pos x="16" y="6"/>
                </a:cxn>
                <a:cxn ang="0">
                  <a:pos x="6" y="16"/>
                </a:cxn>
                <a:cxn ang="0">
                  <a:pos x="0" y="28"/>
                </a:cxn>
                <a:cxn ang="0">
                  <a:pos x="0" y="48"/>
                </a:cxn>
                <a:cxn ang="0">
                  <a:pos x="0" y="56"/>
                </a:cxn>
                <a:cxn ang="0">
                  <a:pos x="6" y="68"/>
                </a:cxn>
                <a:cxn ang="0">
                  <a:pos x="16" y="78"/>
                </a:cxn>
                <a:cxn ang="0">
                  <a:pos x="30" y="84"/>
                </a:cxn>
                <a:cxn ang="0">
                  <a:pos x="234" y="84"/>
                </a:cxn>
                <a:cxn ang="0">
                  <a:pos x="244" y="74"/>
                </a:cxn>
                <a:cxn ang="0">
                  <a:pos x="270" y="64"/>
                </a:cxn>
                <a:cxn ang="0">
                  <a:pos x="286" y="62"/>
                </a:cxn>
                <a:cxn ang="0">
                  <a:pos x="48" y="56"/>
                </a:cxn>
                <a:cxn ang="0">
                  <a:pos x="38" y="52"/>
                </a:cxn>
                <a:cxn ang="0">
                  <a:pos x="34" y="42"/>
                </a:cxn>
                <a:cxn ang="0">
                  <a:pos x="36" y="36"/>
                </a:cxn>
                <a:cxn ang="0">
                  <a:pos x="44" y="30"/>
                </a:cxn>
                <a:cxn ang="0">
                  <a:pos x="48" y="28"/>
                </a:cxn>
                <a:cxn ang="0">
                  <a:pos x="58" y="32"/>
                </a:cxn>
                <a:cxn ang="0">
                  <a:pos x="62" y="42"/>
                </a:cxn>
                <a:cxn ang="0">
                  <a:pos x="60" y="48"/>
                </a:cxn>
                <a:cxn ang="0">
                  <a:pos x="54" y="54"/>
                </a:cxn>
                <a:cxn ang="0">
                  <a:pos x="48" y="56"/>
                </a:cxn>
              </a:cxnLst>
              <a:rect l="0" t="0" r="r" b="b"/>
              <a:pathLst>
                <a:path w="320" h="84">
                  <a:moveTo>
                    <a:pt x="286" y="62"/>
                  </a:moveTo>
                  <a:lnTo>
                    <a:pt x="286" y="62"/>
                  </a:lnTo>
                  <a:lnTo>
                    <a:pt x="300" y="64"/>
                  </a:lnTo>
                  <a:lnTo>
                    <a:pt x="314" y="68"/>
                  </a:lnTo>
                  <a:lnTo>
                    <a:pt x="314" y="68"/>
                  </a:lnTo>
                  <a:lnTo>
                    <a:pt x="318" y="60"/>
                  </a:lnTo>
                  <a:lnTo>
                    <a:pt x="320" y="48"/>
                  </a:lnTo>
                  <a:lnTo>
                    <a:pt x="320" y="36"/>
                  </a:lnTo>
                  <a:lnTo>
                    <a:pt x="320" y="36"/>
                  </a:lnTo>
                  <a:lnTo>
                    <a:pt x="320" y="28"/>
                  </a:lnTo>
                  <a:lnTo>
                    <a:pt x="318" y="22"/>
                  </a:lnTo>
                  <a:lnTo>
                    <a:pt x="314" y="16"/>
                  </a:lnTo>
                  <a:lnTo>
                    <a:pt x="308" y="10"/>
                  </a:lnTo>
                  <a:lnTo>
                    <a:pt x="304" y="6"/>
                  </a:lnTo>
                  <a:lnTo>
                    <a:pt x="296" y="4"/>
                  </a:lnTo>
                  <a:lnTo>
                    <a:pt x="290" y="2"/>
                  </a:lnTo>
                  <a:lnTo>
                    <a:pt x="282" y="0"/>
                  </a:lnTo>
                  <a:lnTo>
                    <a:pt x="38" y="0"/>
                  </a:lnTo>
                  <a:lnTo>
                    <a:pt x="38" y="0"/>
                  </a:lnTo>
                  <a:lnTo>
                    <a:pt x="30" y="2"/>
                  </a:lnTo>
                  <a:lnTo>
                    <a:pt x="24" y="4"/>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2"/>
                  </a:lnTo>
                  <a:lnTo>
                    <a:pt x="30" y="84"/>
                  </a:lnTo>
                  <a:lnTo>
                    <a:pt x="38" y="84"/>
                  </a:lnTo>
                  <a:lnTo>
                    <a:pt x="234" y="84"/>
                  </a:lnTo>
                  <a:lnTo>
                    <a:pt x="234" y="84"/>
                  </a:lnTo>
                  <a:lnTo>
                    <a:pt x="244" y="74"/>
                  </a:lnTo>
                  <a:lnTo>
                    <a:pt x="256" y="68"/>
                  </a:lnTo>
                  <a:lnTo>
                    <a:pt x="270" y="64"/>
                  </a:lnTo>
                  <a:lnTo>
                    <a:pt x="286" y="62"/>
                  </a:lnTo>
                  <a:lnTo>
                    <a:pt x="286" y="62"/>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17" name="组合 519"/>
            <p:cNvGrpSpPr/>
            <p:nvPr/>
          </p:nvGrpSpPr>
          <p:grpSpPr>
            <a:xfrm>
              <a:off x="2840550" y="4433671"/>
              <a:ext cx="102980" cy="150802"/>
              <a:chOff x="2840550" y="4433671"/>
              <a:chExt cx="102980" cy="150802"/>
            </a:xfrm>
            <a:grpFill/>
          </p:grpSpPr>
          <p:sp>
            <p:nvSpPr>
              <p:cNvPr id="192" name="Freeform 49"/>
              <p:cNvSpPr>
                <a:spLocks noEditPoints="1"/>
              </p:cNvSpPr>
              <p:nvPr/>
            </p:nvSpPr>
            <p:spPr bwMode="auto">
              <a:xfrm>
                <a:off x="2840550" y="4499555"/>
                <a:ext cx="102980" cy="84918"/>
              </a:xfrm>
              <a:custGeom>
                <a:avLst/>
                <a:gdLst/>
                <a:ahLst/>
                <a:cxnLst>
                  <a:cxn ang="0">
                    <a:pos x="22" y="0"/>
                  </a:cxn>
                  <a:cxn ang="0">
                    <a:pos x="14" y="2"/>
                  </a:cxn>
                  <a:cxn ang="0">
                    <a:pos x="2" y="14"/>
                  </a:cxn>
                  <a:cxn ang="0">
                    <a:pos x="0" y="94"/>
                  </a:cxn>
                  <a:cxn ang="0">
                    <a:pos x="2" y="102"/>
                  </a:cxn>
                  <a:cxn ang="0">
                    <a:pos x="14" y="114"/>
                  </a:cxn>
                  <a:cxn ang="0">
                    <a:pos x="136" y="116"/>
                  </a:cxn>
                  <a:cxn ang="0">
                    <a:pos x="146" y="114"/>
                  </a:cxn>
                  <a:cxn ang="0">
                    <a:pos x="158" y="102"/>
                  </a:cxn>
                  <a:cxn ang="0">
                    <a:pos x="160" y="22"/>
                  </a:cxn>
                  <a:cxn ang="0">
                    <a:pos x="158" y="14"/>
                  </a:cxn>
                  <a:cxn ang="0">
                    <a:pos x="146" y="2"/>
                  </a:cxn>
                  <a:cxn ang="0">
                    <a:pos x="136" y="0"/>
                  </a:cxn>
                  <a:cxn ang="0">
                    <a:pos x="28" y="26"/>
                  </a:cxn>
                  <a:cxn ang="0">
                    <a:pos x="26" y="92"/>
                  </a:cxn>
                  <a:cxn ang="0">
                    <a:pos x="24" y="96"/>
                  </a:cxn>
                  <a:cxn ang="0">
                    <a:pos x="20" y="96"/>
                  </a:cxn>
                  <a:cxn ang="0">
                    <a:pos x="14" y="92"/>
                  </a:cxn>
                  <a:cxn ang="0">
                    <a:pos x="14" y="28"/>
                  </a:cxn>
                  <a:cxn ang="0">
                    <a:pos x="18" y="18"/>
                  </a:cxn>
                  <a:cxn ang="0">
                    <a:pos x="28" y="16"/>
                  </a:cxn>
                  <a:cxn ang="0">
                    <a:pos x="30" y="16"/>
                  </a:cxn>
                  <a:cxn ang="0">
                    <a:pos x="32" y="20"/>
                  </a:cxn>
                  <a:cxn ang="0">
                    <a:pos x="28" y="26"/>
                  </a:cxn>
                  <a:cxn ang="0">
                    <a:pos x="88" y="58"/>
                  </a:cxn>
                  <a:cxn ang="0">
                    <a:pos x="88" y="78"/>
                  </a:cxn>
                  <a:cxn ang="0">
                    <a:pos x="86" y="84"/>
                  </a:cxn>
                  <a:cxn ang="0">
                    <a:pos x="80" y="88"/>
                  </a:cxn>
                  <a:cxn ang="0">
                    <a:pos x="76" y="86"/>
                  </a:cxn>
                  <a:cxn ang="0">
                    <a:pos x="70" y="82"/>
                  </a:cxn>
                  <a:cxn ang="0">
                    <a:pos x="70" y="58"/>
                  </a:cxn>
                  <a:cxn ang="0">
                    <a:pos x="66" y="54"/>
                  </a:cxn>
                  <a:cxn ang="0">
                    <a:pos x="64" y="46"/>
                  </a:cxn>
                  <a:cxn ang="0">
                    <a:pos x="68" y="34"/>
                  </a:cxn>
                  <a:cxn ang="0">
                    <a:pos x="80" y="30"/>
                  </a:cxn>
                  <a:cxn ang="0">
                    <a:pos x="86" y="32"/>
                  </a:cxn>
                  <a:cxn ang="0">
                    <a:pos x="94" y="40"/>
                  </a:cxn>
                  <a:cxn ang="0">
                    <a:pos x="96" y="46"/>
                  </a:cxn>
                  <a:cxn ang="0">
                    <a:pos x="88" y="58"/>
                  </a:cxn>
                </a:cxnLst>
                <a:rect l="0" t="0" r="r" b="b"/>
                <a:pathLst>
                  <a:path w="160" h="116">
                    <a:moveTo>
                      <a:pt x="136" y="0"/>
                    </a:moveTo>
                    <a:lnTo>
                      <a:pt x="22" y="0"/>
                    </a:lnTo>
                    <a:lnTo>
                      <a:pt x="22" y="0"/>
                    </a:lnTo>
                    <a:lnTo>
                      <a:pt x="14" y="2"/>
                    </a:lnTo>
                    <a:lnTo>
                      <a:pt x="6" y="8"/>
                    </a:lnTo>
                    <a:lnTo>
                      <a:pt x="2" y="14"/>
                    </a:lnTo>
                    <a:lnTo>
                      <a:pt x="0" y="22"/>
                    </a:lnTo>
                    <a:lnTo>
                      <a:pt x="0" y="94"/>
                    </a:lnTo>
                    <a:lnTo>
                      <a:pt x="0" y="94"/>
                    </a:lnTo>
                    <a:lnTo>
                      <a:pt x="2" y="102"/>
                    </a:lnTo>
                    <a:lnTo>
                      <a:pt x="6" y="110"/>
                    </a:lnTo>
                    <a:lnTo>
                      <a:pt x="14" y="114"/>
                    </a:lnTo>
                    <a:lnTo>
                      <a:pt x="22" y="116"/>
                    </a:lnTo>
                    <a:lnTo>
                      <a:pt x="136" y="116"/>
                    </a:lnTo>
                    <a:lnTo>
                      <a:pt x="136" y="116"/>
                    </a:lnTo>
                    <a:lnTo>
                      <a:pt x="146" y="114"/>
                    </a:lnTo>
                    <a:lnTo>
                      <a:pt x="152" y="110"/>
                    </a:lnTo>
                    <a:lnTo>
                      <a:pt x="158" y="102"/>
                    </a:lnTo>
                    <a:lnTo>
                      <a:pt x="160" y="94"/>
                    </a:lnTo>
                    <a:lnTo>
                      <a:pt x="160" y="22"/>
                    </a:lnTo>
                    <a:lnTo>
                      <a:pt x="160" y="22"/>
                    </a:lnTo>
                    <a:lnTo>
                      <a:pt x="158" y="14"/>
                    </a:lnTo>
                    <a:lnTo>
                      <a:pt x="152" y="8"/>
                    </a:lnTo>
                    <a:lnTo>
                      <a:pt x="146" y="2"/>
                    </a:lnTo>
                    <a:lnTo>
                      <a:pt x="136" y="0"/>
                    </a:lnTo>
                    <a:lnTo>
                      <a:pt x="136" y="0"/>
                    </a:lnTo>
                    <a:close/>
                    <a:moveTo>
                      <a:pt x="28" y="26"/>
                    </a:moveTo>
                    <a:lnTo>
                      <a:pt x="28" y="26"/>
                    </a:lnTo>
                    <a:lnTo>
                      <a:pt x="26" y="28"/>
                    </a:lnTo>
                    <a:lnTo>
                      <a:pt x="26" y="92"/>
                    </a:lnTo>
                    <a:lnTo>
                      <a:pt x="26" y="92"/>
                    </a:lnTo>
                    <a:lnTo>
                      <a:pt x="24" y="96"/>
                    </a:lnTo>
                    <a:lnTo>
                      <a:pt x="20" y="96"/>
                    </a:lnTo>
                    <a:lnTo>
                      <a:pt x="20" y="96"/>
                    </a:lnTo>
                    <a:lnTo>
                      <a:pt x="16" y="96"/>
                    </a:lnTo>
                    <a:lnTo>
                      <a:pt x="14" y="92"/>
                    </a:lnTo>
                    <a:lnTo>
                      <a:pt x="14" y="28"/>
                    </a:lnTo>
                    <a:lnTo>
                      <a:pt x="14" y="28"/>
                    </a:lnTo>
                    <a:lnTo>
                      <a:pt x="16" y="22"/>
                    </a:lnTo>
                    <a:lnTo>
                      <a:pt x="18" y="18"/>
                    </a:lnTo>
                    <a:lnTo>
                      <a:pt x="22" y="16"/>
                    </a:lnTo>
                    <a:lnTo>
                      <a:pt x="28" y="16"/>
                    </a:lnTo>
                    <a:lnTo>
                      <a:pt x="28" y="16"/>
                    </a:lnTo>
                    <a:lnTo>
                      <a:pt x="30" y="16"/>
                    </a:lnTo>
                    <a:lnTo>
                      <a:pt x="32" y="20"/>
                    </a:lnTo>
                    <a:lnTo>
                      <a:pt x="32" y="20"/>
                    </a:lnTo>
                    <a:lnTo>
                      <a:pt x="30" y="24"/>
                    </a:lnTo>
                    <a:lnTo>
                      <a:pt x="28" y="26"/>
                    </a:lnTo>
                    <a:lnTo>
                      <a:pt x="28" y="26"/>
                    </a:lnTo>
                    <a:close/>
                    <a:moveTo>
                      <a:pt x="88" y="58"/>
                    </a:moveTo>
                    <a:lnTo>
                      <a:pt x="88" y="78"/>
                    </a:lnTo>
                    <a:lnTo>
                      <a:pt x="88" y="78"/>
                    </a:lnTo>
                    <a:lnTo>
                      <a:pt x="88" y="82"/>
                    </a:lnTo>
                    <a:lnTo>
                      <a:pt x="86" y="84"/>
                    </a:lnTo>
                    <a:lnTo>
                      <a:pt x="84" y="86"/>
                    </a:lnTo>
                    <a:lnTo>
                      <a:pt x="80" y="88"/>
                    </a:lnTo>
                    <a:lnTo>
                      <a:pt x="80" y="88"/>
                    </a:lnTo>
                    <a:lnTo>
                      <a:pt x="76" y="86"/>
                    </a:lnTo>
                    <a:lnTo>
                      <a:pt x="72" y="84"/>
                    </a:lnTo>
                    <a:lnTo>
                      <a:pt x="70" y="82"/>
                    </a:lnTo>
                    <a:lnTo>
                      <a:pt x="70" y="78"/>
                    </a:lnTo>
                    <a:lnTo>
                      <a:pt x="70" y="58"/>
                    </a:lnTo>
                    <a:lnTo>
                      <a:pt x="70" y="58"/>
                    </a:lnTo>
                    <a:lnTo>
                      <a:pt x="66" y="54"/>
                    </a:lnTo>
                    <a:lnTo>
                      <a:pt x="64" y="46"/>
                    </a:lnTo>
                    <a:lnTo>
                      <a:pt x="64" y="46"/>
                    </a:lnTo>
                    <a:lnTo>
                      <a:pt x="64" y="40"/>
                    </a:lnTo>
                    <a:lnTo>
                      <a:pt x="68" y="34"/>
                    </a:lnTo>
                    <a:lnTo>
                      <a:pt x="74" y="32"/>
                    </a:lnTo>
                    <a:lnTo>
                      <a:pt x="80" y="30"/>
                    </a:lnTo>
                    <a:lnTo>
                      <a:pt x="80" y="30"/>
                    </a:lnTo>
                    <a:lnTo>
                      <a:pt x="86" y="32"/>
                    </a:lnTo>
                    <a:lnTo>
                      <a:pt x="90" y="34"/>
                    </a:lnTo>
                    <a:lnTo>
                      <a:pt x="94" y="40"/>
                    </a:lnTo>
                    <a:lnTo>
                      <a:pt x="96" y="46"/>
                    </a:lnTo>
                    <a:lnTo>
                      <a:pt x="96" y="46"/>
                    </a:lnTo>
                    <a:lnTo>
                      <a:pt x="94" y="54"/>
                    </a:lnTo>
                    <a:lnTo>
                      <a:pt x="88" y="58"/>
                    </a:lnTo>
                    <a:lnTo>
                      <a:pt x="88" y="5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3" name="Freeform 50"/>
              <p:cNvSpPr/>
              <p:nvPr/>
            </p:nvSpPr>
            <p:spPr bwMode="auto">
              <a:xfrm>
                <a:off x="2854710" y="4433671"/>
                <a:ext cx="73373" cy="60028"/>
              </a:xfrm>
              <a:custGeom>
                <a:avLst/>
                <a:gdLst/>
                <a:ahLst/>
                <a:cxnLst>
                  <a:cxn ang="0">
                    <a:pos x="26" y="56"/>
                  </a:cxn>
                  <a:cxn ang="0">
                    <a:pos x="26" y="56"/>
                  </a:cxn>
                  <a:cxn ang="0">
                    <a:pos x="26" y="50"/>
                  </a:cxn>
                  <a:cxn ang="0">
                    <a:pos x="28" y="44"/>
                  </a:cxn>
                  <a:cxn ang="0">
                    <a:pos x="36" y="34"/>
                  </a:cxn>
                  <a:cxn ang="0">
                    <a:pos x="46" y="28"/>
                  </a:cxn>
                  <a:cxn ang="0">
                    <a:pos x="52" y="26"/>
                  </a:cxn>
                  <a:cxn ang="0">
                    <a:pos x="58" y="26"/>
                  </a:cxn>
                  <a:cxn ang="0">
                    <a:pos x="58" y="26"/>
                  </a:cxn>
                  <a:cxn ang="0">
                    <a:pos x="64" y="26"/>
                  </a:cxn>
                  <a:cxn ang="0">
                    <a:pos x="70" y="28"/>
                  </a:cxn>
                  <a:cxn ang="0">
                    <a:pos x="80" y="34"/>
                  </a:cxn>
                  <a:cxn ang="0">
                    <a:pos x="86" y="44"/>
                  </a:cxn>
                  <a:cxn ang="0">
                    <a:pos x="88" y="50"/>
                  </a:cxn>
                  <a:cxn ang="0">
                    <a:pos x="88" y="56"/>
                  </a:cxn>
                  <a:cxn ang="0">
                    <a:pos x="88" y="82"/>
                  </a:cxn>
                  <a:cxn ang="0">
                    <a:pos x="114" y="82"/>
                  </a:cxn>
                  <a:cxn ang="0">
                    <a:pos x="114" y="56"/>
                  </a:cxn>
                  <a:cxn ang="0">
                    <a:pos x="114" y="56"/>
                  </a:cxn>
                  <a:cxn ang="0">
                    <a:pos x="112" y="46"/>
                  </a:cxn>
                  <a:cxn ang="0">
                    <a:pos x="110" y="34"/>
                  </a:cxn>
                  <a:cxn ang="0">
                    <a:pos x="104" y="26"/>
                  </a:cxn>
                  <a:cxn ang="0">
                    <a:pos x="98" y="16"/>
                  </a:cxn>
                  <a:cxn ang="0">
                    <a:pos x="90" y="10"/>
                  </a:cxn>
                  <a:cxn ang="0">
                    <a:pos x="80" y="4"/>
                  </a:cxn>
                  <a:cxn ang="0">
                    <a:pos x="68" y="2"/>
                  </a:cxn>
                  <a:cxn ang="0">
                    <a:pos x="58" y="0"/>
                  </a:cxn>
                  <a:cxn ang="0">
                    <a:pos x="58" y="0"/>
                  </a:cxn>
                  <a:cxn ang="0">
                    <a:pos x="46" y="2"/>
                  </a:cxn>
                  <a:cxn ang="0">
                    <a:pos x="36" y="4"/>
                  </a:cxn>
                  <a:cxn ang="0">
                    <a:pos x="26" y="10"/>
                  </a:cxn>
                  <a:cxn ang="0">
                    <a:pos x="18" y="16"/>
                  </a:cxn>
                  <a:cxn ang="0">
                    <a:pos x="10" y="26"/>
                  </a:cxn>
                  <a:cxn ang="0">
                    <a:pos x="6" y="34"/>
                  </a:cxn>
                  <a:cxn ang="0">
                    <a:pos x="2" y="46"/>
                  </a:cxn>
                  <a:cxn ang="0">
                    <a:pos x="0" y="56"/>
                  </a:cxn>
                  <a:cxn ang="0">
                    <a:pos x="0" y="82"/>
                  </a:cxn>
                  <a:cxn ang="0">
                    <a:pos x="26" y="82"/>
                  </a:cxn>
                  <a:cxn ang="0">
                    <a:pos x="26" y="56"/>
                  </a:cxn>
                </a:cxnLst>
                <a:rect l="0" t="0" r="r" b="b"/>
                <a:pathLst>
                  <a:path w="114" h="82">
                    <a:moveTo>
                      <a:pt x="26" y="56"/>
                    </a:moveTo>
                    <a:lnTo>
                      <a:pt x="26" y="56"/>
                    </a:lnTo>
                    <a:lnTo>
                      <a:pt x="26" y="50"/>
                    </a:lnTo>
                    <a:lnTo>
                      <a:pt x="28" y="44"/>
                    </a:lnTo>
                    <a:lnTo>
                      <a:pt x="36" y="34"/>
                    </a:lnTo>
                    <a:lnTo>
                      <a:pt x="46" y="28"/>
                    </a:lnTo>
                    <a:lnTo>
                      <a:pt x="52" y="26"/>
                    </a:lnTo>
                    <a:lnTo>
                      <a:pt x="58" y="26"/>
                    </a:lnTo>
                    <a:lnTo>
                      <a:pt x="58" y="26"/>
                    </a:lnTo>
                    <a:lnTo>
                      <a:pt x="64" y="26"/>
                    </a:lnTo>
                    <a:lnTo>
                      <a:pt x="70" y="28"/>
                    </a:lnTo>
                    <a:lnTo>
                      <a:pt x="80" y="34"/>
                    </a:lnTo>
                    <a:lnTo>
                      <a:pt x="86" y="44"/>
                    </a:lnTo>
                    <a:lnTo>
                      <a:pt x="88" y="50"/>
                    </a:lnTo>
                    <a:lnTo>
                      <a:pt x="88" y="56"/>
                    </a:lnTo>
                    <a:lnTo>
                      <a:pt x="88" y="82"/>
                    </a:lnTo>
                    <a:lnTo>
                      <a:pt x="114" y="82"/>
                    </a:lnTo>
                    <a:lnTo>
                      <a:pt x="114" y="56"/>
                    </a:lnTo>
                    <a:lnTo>
                      <a:pt x="114" y="56"/>
                    </a:lnTo>
                    <a:lnTo>
                      <a:pt x="112" y="46"/>
                    </a:lnTo>
                    <a:lnTo>
                      <a:pt x="110" y="34"/>
                    </a:lnTo>
                    <a:lnTo>
                      <a:pt x="104" y="26"/>
                    </a:lnTo>
                    <a:lnTo>
                      <a:pt x="98" y="16"/>
                    </a:lnTo>
                    <a:lnTo>
                      <a:pt x="90" y="10"/>
                    </a:lnTo>
                    <a:lnTo>
                      <a:pt x="80" y="4"/>
                    </a:lnTo>
                    <a:lnTo>
                      <a:pt x="68" y="2"/>
                    </a:lnTo>
                    <a:lnTo>
                      <a:pt x="58" y="0"/>
                    </a:lnTo>
                    <a:lnTo>
                      <a:pt x="58" y="0"/>
                    </a:lnTo>
                    <a:lnTo>
                      <a:pt x="46" y="2"/>
                    </a:lnTo>
                    <a:lnTo>
                      <a:pt x="36" y="4"/>
                    </a:lnTo>
                    <a:lnTo>
                      <a:pt x="26" y="10"/>
                    </a:lnTo>
                    <a:lnTo>
                      <a:pt x="18" y="16"/>
                    </a:lnTo>
                    <a:lnTo>
                      <a:pt x="10" y="26"/>
                    </a:lnTo>
                    <a:lnTo>
                      <a:pt x="6" y="34"/>
                    </a:lnTo>
                    <a:lnTo>
                      <a:pt x="2" y="46"/>
                    </a:lnTo>
                    <a:lnTo>
                      <a:pt x="0" y="56"/>
                    </a:lnTo>
                    <a:lnTo>
                      <a:pt x="0" y="82"/>
                    </a:lnTo>
                    <a:lnTo>
                      <a:pt x="26" y="82"/>
                    </a:lnTo>
                    <a:lnTo>
                      <a:pt x="26"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grpSp>
        <p:nvGrpSpPr>
          <p:cNvPr id="21" name="组合 539"/>
          <p:cNvGrpSpPr/>
          <p:nvPr/>
        </p:nvGrpSpPr>
        <p:grpSpPr>
          <a:xfrm>
            <a:off x="1933974" y="4437980"/>
            <a:ext cx="162826" cy="92680"/>
            <a:chOff x="3965886" y="4356057"/>
            <a:chExt cx="262599" cy="209366"/>
          </a:xfrm>
          <a:solidFill>
            <a:srgbClr val="C00000"/>
          </a:solidFill>
        </p:grpSpPr>
        <p:sp>
          <p:nvSpPr>
            <p:cNvPr id="181" name="Freeform 51"/>
            <p:cNvSpPr>
              <a:spLocks noEditPoints="1"/>
            </p:cNvSpPr>
            <p:nvPr/>
          </p:nvSpPr>
          <p:spPr bwMode="auto">
            <a:xfrm>
              <a:off x="3965886" y="4505395"/>
              <a:ext cx="184077" cy="60028"/>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2" name="Freeform 52"/>
            <p:cNvSpPr>
              <a:spLocks noEditPoints="1"/>
            </p:cNvSpPr>
            <p:nvPr/>
          </p:nvSpPr>
          <p:spPr bwMode="auto">
            <a:xfrm>
              <a:off x="3965886" y="4432190"/>
              <a:ext cx="140310" cy="61492"/>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3" name="Freeform 53"/>
            <p:cNvSpPr>
              <a:spLocks noEditPoints="1"/>
            </p:cNvSpPr>
            <p:nvPr/>
          </p:nvSpPr>
          <p:spPr bwMode="auto">
            <a:xfrm>
              <a:off x="3965886" y="4356057"/>
              <a:ext cx="205960" cy="61492"/>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22" name="组合 518"/>
            <p:cNvGrpSpPr/>
            <p:nvPr/>
          </p:nvGrpSpPr>
          <p:grpSpPr>
            <a:xfrm>
              <a:off x="4112633" y="4413157"/>
              <a:ext cx="115852" cy="152266"/>
              <a:chOff x="4112633" y="4413157"/>
              <a:chExt cx="115852" cy="152266"/>
            </a:xfrm>
            <a:grpFill/>
          </p:grpSpPr>
          <p:sp>
            <p:nvSpPr>
              <p:cNvPr id="185" name="Freeform 54"/>
              <p:cNvSpPr>
                <a:spLocks noEditPoints="1"/>
              </p:cNvSpPr>
              <p:nvPr/>
            </p:nvSpPr>
            <p:spPr bwMode="auto">
              <a:xfrm>
                <a:off x="4112633" y="4413157"/>
                <a:ext cx="115852" cy="152266"/>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6" name="Freeform 55"/>
              <p:cNvSpPr/>
              <p:nvPr/>
            </p:nvSpPr>
            <p:spPr bwMode="auto">
              <a:xfrm>
                <a:off x="4144814" y="4461472"/>
                <a:ext cx="63075" cy="80525"/>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7" name="Freeform 56"/>
              <p:cNvSpPr/>
              <p:nvPr/>
            </p:nvSpPr>
            <p:spPr bwMode="auto">
              <a:xfrm>
                <a:off x="4131941" y="4436582"/>
                <a:ext cx="72086" cy="70277"/>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grpSp>
        <p:nvGrpSpPr>
          <p:cNvPr id="26" name="组合 541"/>
          <p:cNvGrpSpPr/>
          <p:nvPr/>
        </p:nvGrpSpPr>
        <p:grpSpPr>
          <a:xfrm>
            <a:off x="2361030" y="4420813"/>
            <a:ext cx="188406" cy="107198"/>
            <a:chOff x="5006198" y="4337007"/>
            <a:chExt cx="248439" cy="209366"/>
          </a:xfrm>
          <a:solidFill>
            <a:srgbClr val="C00000"/>
          </a:solidFill>
        </p:grpSpPr>
        <p:sp>
          <p:nvSpPr>
            <p:cNvPr id="177" name="Freeform 57"/>
            <p:cNvSpPr>
              <a:spLocks noEditPoints="1"/>
            </p:cNvSpPr>
            <p:nvPr/>
          </p:nvSpPr>
          <p:spPr bwMode="auto">
            <a:xfrm>
              <a:off x="5006198" y="4486345"/>
              <a:ext cx="184077" cy="60028"/>
            </a:xfrm>
            <a:custGeom>
              <a:avLst/>
              <a:gdLst/>
              <a:ahLst/>
              <a:cxnLst>
                <a:cxn ang="0">
                  <a:pos x="216" y="0"/>
                </a:cxn>
                <a:cxn ang="0">
                  <a:pos x="38" y="0"/>
                </a:cxn>
                <a:cxn ang="0">
                  <a:pos x="38" y="0"/>
                </a:cxn>
                <a:cxn ang="0">
                  <a:pos x="30" y="0"/>
                </a:cxn>
                <a:cxn ang="0">
                  <a:pos x="24" y="2"/>
                </a:cxn>
                <a:cxn ang="0">
                  <a:pos x="16" y="6"/>
                </a:cxn>
                <a:cxn ang="0">
                  <a:pos x="10" y="10"/>
                </a:cxn>
                <a:cxn ang="0">
                  <a:pos x="6" y="14"/>
                </a:cxn>
                <a:cxn ang="0">
                  <a:pos x="2" y="20"/>
                </a:cxn>
                <a:cxn ang="0">
                  <a:pos x="0" y="28"/>
                </a:cxn>
                <a:cxn ang="0">
                  <a:pos x="0" y="34"/>
                </a:cxn>
                <a:cxn ang="0">
                  <a:pos x="0" y="48"/>
                </a:cxn>
                <a:cxn ang="0">
                  <a:pos x="0" y="48"/>
                </a:cxn>
                <a:cxn ang="0">
                  <a:pos x="0" y="54"/>
                </a:cxn>
                <a:cxn ang="0">
                  <a:pos x="2" y="62"/>
                </a:cxn>
                <a:cxn ang="0">
                  <a:pos x="6" y="68"/>
                </a:cxn>
                <a:cxn ang="0">
                  <a:pos x="10" y="72"/>
                </a:cxn>
                <a:cxn ang="0">
                  <a:pos x="16" y="76"/>
                </a:cxn>
                <a:cxn ang="0">
                  <a:pos x="24" y="80"/>
                </a:cxn>
                <a:cxn ang="0">
                  <a:pos x="30" y="82"/>
                </a:cxn>
                <a:cxn ang="0">
                  <a:pos x="38" y="82"/>
                </a:cxn>
                <a:cxn ang="0">
                  <a:pos x="282" y="82"/>
                </a:cxn>
                <a:cxn ang="0">
                  <a:pos x="282" y="82"/>
                </a:cxn>
                <a:cxn ang="0">
                  <a:pos x="286" y="82"/>
                </a:cxn>
                <a:cxn ang="0">
                  <a:pos x="286" y="82"/>
                </a:cxn>
                <a:cxn ang="0">
                  <a:pos x="272" y="78"/>
                </a:cxn>
                <a:cxn ang="0">
                  <a:pos x="260" y="70"/>
                </a:cxn>
                <a:cxn ang="0">
                  <a:pos x="248" y="62"/>
                </a:cxn>
                <a:cxn ang="0">
                  <a:pos x="238" y="52"/>
                </a:cxn>
                <a:cxn ang="0">
                  <a:pos x="230" y="40"/>
                </a:cxn>
                <a:cxn ang="0">
                  <a:pos x="222" y="28"/>
                </a:cxn>
                <a:cxn ang="0">
                  <a:pos x="218" y="14"/>
                </a:cxn>
                <a:cxn ang="0">
                  <a:pos x="216" y="0"/>
                </a:cxn>
                <a:cxn ang="0">
                  <a:pos x="216" y="0"/>
                </a:cxn>
                <a:cxn ang="0">
                  <a:pos x="48" y="54"/>
                </a:cxn>
                <a:cxn ang="0">
                  <a:pos x="48" y="54"/>
                </a:cxn>
                <a:cxn ang="0">
                  <a:pos x="44" y="54"/>
                </a:cxn>
                <a:cxn ang="0">
                  <a:pos x="38" y="50"/>
                </a:cxn>
                <a:cxn ang="0">
                  <a:pos x="36" y="46"/>
                </a:cxn>
                <a:cxn ang="0">
                  <a:pos x="34" y="40"/>
                </a:cxn>
                <a:cxn ang="0">
                  <a:pos x="34" y="40"/>
                </a:cxn>
                <a:cxn ang="0">
                  <a:pos x="36" y="36"/>
                </a:cxn>
                <a:cxn ang="0">
                  <a:pos x="38" y="32"/>
                </a:cxn>
                <a:cxn ang="0">
                  <a:pos x="44" y="28"/>
                </a:cxn>
                <a:cxn ang="0">
                  <a:pos x="48" y="28"/>
                </a:cxn>
                <a:cxn ang="0">
                  <a:pos x="48" y="28"/>
                </a:cxn>
                <a:cxn ang="0">
                  <a:pos x="54" y="28"/>
                </a:cxn>
                <a:cxn ang="0">
                  <a:pos x="58" y="32"/>
                </a:cxn>
                <a:cxn ang="0">
                  <a:pos x="60" y="36"/>
                </a:cxn>
                <a:cxn ang="0">
                  <a:pos x="62" y="40"/>
                </a:cxn>
                <a:cxn ang="0">
                  <a:pos x="62" y="40"/>
                </a:cxn>
                <a:cxn ang="0">
                  <a:pos x="60" y="46"/>
                </a:cxn>
                <a:cxn ang="0">
                  <a:pos x="58" y="50"/>
                </a:cxn>
                <a:cxn ang="0">
                  <a:pos x="54" y="54"/>
                </a:cxn>
                <a:cxn ang="0">
                  <a:pos x="48" y="54"/>
                </a:cxn>
                <a:cxn ang="0">
                  <a:pos x="48" y="54"/>
                </a:cxn>
              </a:cxnLst>
              <a:rect l="0" t="0" r="r" b="b"/>
              <a:pathLst>
                <a:path w="286" h="82">
                  <a:moveTo>
                    <a:pt x="216" y="0"/>
                  </a:moveTo>
                  <a:lnTo>
                    <a:pt x="38" y="0"/>
                  </a:lnTo>
                  <a:lnTo>
                    <a:pt x="38" y="0"/>
                  </a:lnTo>
                  <a:lnTo>
                    <a:pt x="30" y="0"/>
                  </a:lnTo>
                  <a:lnTo>
                    <a:pt x="24" y="2"/>
                  </a:lnTo>
                  <a:lnTo>
                    <a:pt x="16" y="6"/>
                  </a:lnTo>
                  <a:lnTo>
                    <a:pt x="10" y="10"/>
                  </a:lnTo>
                  <a:lnTo>
                    <a:pt x="6" y="14"/>
                  </a:lnTo>
                  <a:lnTo>
                    <a:pt x="2" y="20"/>
                  </a:lnTo>
                  <a:lnTo>
                    <a:pt x="0" y="28"/>
                  </a:lnTo>
                  <a:lnTo>
                    <a:pt x="0" y="34"/>
                  </a:lnTo>
                  <a:lnTo>
                    <a:pt x="0" y="48"/>
                  </a:lnTo>
                  <a:lnTo>
                    <a:pt x="0" y="48"/>
                  </a:lnTo>
                  <a:lnTo>
                    <a:pt x="0" y="54"/>
                  </a:lnTo>
                  <a:lnTo>
                    <a:pt x="2" y="62"/>
                  </a:lnTo>
                  <a:lnTo>
                    <a:pt x="6" y="68"/>
                  </a:lnTo>
                  <a:lnTo>
                    <a:pt x="10" y="72"/>
                  </a:lnTo>
                  <a:lnTo>
                    <a:pt x="16" y="76"/>
                  </a:lnTo>
                  <a:lnTo>
                    <a:pt x="24" y="80"/>
                  </a:lnTo>
                  <a:lnTo>
                    <a:pt x="30" y="82"/>
                  </a:lnTo>
                  <a:lnTo>
                    <a:pt x="38" y="82"/>
                  </a:lnTo>
                  <a:lnTo>
                    <a:pt x="282" y="82"/>
                  </a:lnTo>
                  <a:lnTo>
                    <a:pt x="282" y="82"/>
                  </a:lnTo>
                  <a:lnTo>
                    <a:pt x="286" y="82"/>
                  </a:lnTo>
                  <a:lnTo>
                    <a:pt x="286" y="82"/>
                  </a:lnTo>
                  <a:lnTo>
                    <a:pt x="272" y="78"/>
                  </a:lnTo>
                  <a:lnTo>
                    <a:pt x="260" y="70"/>
                  </a:lnTo>
                  <a:lnTo>
                    <a:pt x="248" y="62"/>
                  </a:lnTo>
                  <a:lnTo>
                    <a:pt x="238" y="52"/>
                  </a:lnTo>
                  <a:lnTo>
                    <a:pt x="230" y="40"/>
                  </a:lnTo>
                  <a:lnTo>
                    <a:pt x="222" y="28"/>
                  </a:lnTo>
                  <a:lnTo>
                    <a:pt x="218" y="14"/>
                  </a:lnTo>
                  <a:lnTo>
                    <a:pt x="216" y="0"/>
                  </a:lnTo>
                  <a:lnTo>
                    <a:pt x="216" y="0"/>
                  </a:lnTo>
                  <a:close/>
                  <a:moveTo>
                    <a:pt x="48" y="54"/>
                  </a:moveTo>
                  <a:lnTo>
                    <a:pt x="48" y="54"/>
                  </a:lnTo>
                  <a:lnTo>
                    <a:pt x="44" y="54"/>
                  </a:lnTo>
                  <a:lnTo>
                    <a:pt x="38" y="50"/>
                  </a:lnTo>
                  <a:lnTo>
                    <a:pt x="36" y="46"/>
                  </a:lnTo>
                  <a:lnTo>
                    <a:pt x="34" y="40"/>
                  </a:lnTo>
                  <a:lnTo>
                    <a:pt x="34" y="40"/>
                  </a:lnTo>
                  <a:lnTo>
                    <a:pt x="36" y="36"/>
                  </a:lnTo>
                  <a:lnTo>
                    <a:pt x="38" y="32"/>
                  </a:lnTo>
                  <a:lnTo>
                    <a:pt x="44" y="28"/>
                  </a:lnTo>
                  <a:lnTo>
                    <a:pt x="48" y="28"/>
                  </a:lnTo>
                  <a:lnTo>
                    <a:pt x="48" y="28"/>
                  </a:lnTo>
                  <a:lnTo>
                    <a:pt x="54" y="28"/>
                  </a:lnTo>
                  <a:lnTo>
                    <a:pt x="58" y="32"/>
                  </a:lnTo>
                  <a:lnTo>
                    <a:pt x="60" y="36"/>
                  </a:lnTo>
                  <a:lnTo>
                    <a:pt x="62" y="40"/>
                  </a:lnTo>
                  <a:lnTo>
                    <a:pt x="62" y="40"/>
                  </a:lnTo>
                  <a:lnTo>
                    <a:pt x="60" y="46"/>
                  </a:lnTo>
                  <a:lnTo>
                    <a:pt x="58" y="50"/>
                  </a:lnTo>
                  <a:lnTo>
                    <a:pt x="54" y="54"/>
                  </a:lnTo>
                  <a:lnTo>
                    <a:pt x="48" y="54"/>
                  </a:lnTo>
                  <a:lnTo>
                    <a:pt x="48" y="5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 name="Freeform 58"/>
            <p:cNvSpPr>
              <a:spLocks noEditPoints="1"/>
            </p:cNvSpPr>
            <p:nvPr/>
          </p:nvSpPr>
          <p:spPr bwMode="auto">
            <a:xfrm>
              <a:off x="5006198" y="4413140"/>
              <a:ext cx="187939" cy="61492"/>
            </a:xfrm>
            <a:custGeom>
              <a:avLst/>
              <a:gdLst/>
              <a:ahLst/>
              <a:cxnLst>
                <a:cxn ang="0">
                  <a:pos x="292" y="2"/>
                </a:cxn>
                <a:cxn ang="0">
                  <a:pos x="292" y="2"/>
                </a:cxn>
                <a:cxn ang="0">
                  <a:pos x="282" y="0"/>
                </a:cxn>
                <a:cxn ang="0">
                  <a:pos x="38" y="0"/>
                </a:cxn>
                <a:cxn ang="0">
                  <a:pos x="38" y="0"/>
                </a:cxn>
                <a:cxn ang="0">
                  <a:pos x="30" y="0"/>
                </a:cxn>
                <a:cxn ang="0">
                  <a:pos x="24" y="2"/>
                </a:cxn>
                <a:cxn ang="0">
                  <a:pos x="16" y="6"/>
                </a:cxn>
                <a:cxn ang="0">
                  <a:pos x="10" y="10"/>
                </a:cxn>
                <a:cxn ang="0">
                  <a:pos x="6" y="16"/>
                </a:cxn>
                <a:cxn ang="0">
                  <a:pos x="2" y="22"/>
                </a:cxn>
                <a:cxn ang="0">
                  <a:pos x="0" y="28"/>
                </a:cxn>
                <a:cxn ang="0">
                  <a:pos x="0" y="36"/>
                </a:cxn>
                <a:cxn ang="0">
                  <a:pos x="0" y="48"/>
                </a:cxn>
                <a:cxn ang="0">
                  <a:pos x="0" y="48"/>
                </a:cxn>
                <a:cxn ang="0">
                  <a:pos x="0" y="56"/>
                </a:cxn>
                <a:cxn ang="0">
                  <a:pos x="2" y="62"/>
                </a:cxn>
                <a:cxn ang="0">
                  <a:pos x="6" y="68"/>
                </a:cxn>
                <a:cxn ang="0">
                  <a:pos x="10" y="74"/>
                </a:cxn>
                <a:cxn ang="0">
                  <a:pos x="16" y="78"/>
                </a:cxn>
                <a:cxn ang="0">
                  <a:pos x="24" y="80"/>
                </a:cxn>
                <a:cxn ang="0">
                  <a:pos x="30" y="82"/>
                </a:cxn>
                <a:cxn ang="0">
                  <a:pos x="38" y="84"/>
                </a:cxn>
                <a:cxn ang="0">
                  <a:pos x="216" y="84"/>
                </a:cxn>
                <a:cxn ang="0">
                  <a:pos x="216" y="84"/>
                </a:cxn>
                <a:cxn ang="0">
                  <a:pos x="220" y="68"/>
                </a:cxn>
                <a:cxn ang="0">
                  <a:pos x="224" y="54"/>
                </a:cxn>
                <a:cxn ang="0">
                  <a:pos x="232" y="42"/>
                </a:cxn>
                <a:cxn ang="0">
                  <a:pos x="240" y="30"/>
                </a:cxn>
                <a:cxn ang="0">
                  <a:pos x="252" y="20"/>
                </a:cxn>
                <a:cxn ang="0">
                  <a:pos x="264" y="12"/>
                </a:cxn>
                <a:cxn ang="0">
                  <a:pos x="278" y="6"/>
                </a:cxn>
                <a:cxn ang="0">
                  <a:pos x="292" y="2"/>
                </a:cxn>
                <a:cxn ang="0">
                  <a:pos x="292" y="2"/>
                </a:cxn>
                <a:cxn ang="0">
                  <a:pos x="48" y="56"/>
                </a:cxn>
                <a:cxn ang="0">
                  <a:pos x="48" y="56"/>
                </a:cxn>
                <a:cxn ang="0">
                  <a:pos x="44" y="54"/>
                </a:cxn>
                <a:cxn ang="0">
                  <a:pos x="38" y="52"/>
                </a:cxn>
                <a:cxn ang="0">
                  <a:pos x="36" y="48"/>
                </a:cxn>
                <a:cxn ang="0">
                  <a:pos x="34" y="42"/>
                </a:cxn>
                <a:cxn ang="0">
                  <a:pos x="34" y="42"/>
                </a:cxn>
                <a:cxn ang="0">
                  <a:pos x="36" y="36"/>
                </a:cxn>
                <a:cxn ang="0">
                  <a:pos x="38" y="32"/>
                </a:cxn>
                <a:cxn ang="0">
                  <a:pos x="44" y="30"/>
                </a:cxn>
                <a:cxn ang="0">
                  <a:pos x="48" y="28"/>
                </a:cxn>
                <a:cxn ang="0">
                  <a:pos x="48" y="28"/>
                </a:cxn>
                <a:cxn ang="0">
                  <a:pos x="54" y="30"/>
                </a:cxn>
                <a:cxn ang="0">
                  <a:pos x="58" y="32"/>
                </a:cxn>
                <a:cxn ang="0">
                  <a:pos x="60" y="36"/>
                </a:cxn>
                <a:cxn ang="0">
                  <a:pos x="62" y="42"/>
                </a:cxn>
                <a:cxn ang="0">
                  <a:pos x="62" y="42"/>
                </a:cxn>
                <a:cxn ang="0">
                  <a:pos x="60" y="48"/>
                </a:cxn>
                <a:cxn ang="0">
                  <a:pos x="58" y="52"/>
                </a:cxn>
                <a:cxn ang="0">
                  <a:pos x="54" y="54"/>
                </a:cxn>
                <a:cxn ang="0">
                  <a:pos x="48" y="56"/>
                </a:cxn>
                <a:cxn ang="0">
                  <a:pos x="48" y="56"/>
                </a:cxn>
              </a:cxnLst>
              <a:rect l="0" t="0" r="r" b="b"/>
              <a:pathLst>
                <a:path w="292" h="84">
                  <a:moveTo>
                    <a:pt x="292" y="2"/>
                  </a:moveTo>
                  <a:lnTo>
                    <a:pt x="292" y="2"/>
                  </a:lnTo>
                  <a:lnTo>
                    <a:pt x="282" y="0"/>
                  </a:lnTo>
                  <a:lnTo>
                    <a:pt x="38" y="0"/>
                  </a:lnTo>
                  <a:lnTo>
                    <a:pt x="38" y="0"/>
                  </a:lnTo>
                  <a:lnTo>
                    <a:pt x="30" y="0"/>
                  </a:lnTo>
                  <a:lnTo>
                    <a:pt x="24" y="2"/>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0"/>
                  </a:lnTo>
                  <a:lnTo>
                    <a:pt x="30" y="82"/>
                  </a:lnTo>
                  <a:lnTo>
                    <a:pt x="38" y="84"/>
                  </a:lnTo>
                  <a:lnTo>
                    <a:pt x="216" y="84"/>
                  </a:lnTo>
                  <a:lnTo>
                    <a:pt x="216" y="84"/>
                  </a:lnTo>
                  <a:lnTo>
                    <a:pt x="220" y="68"/>
                  </a:lnTo>
                  <a:lnTo>
                    <a:pt x="224" y="54"/>
                  </a:lnTo>
                  <a:lnTo>
                    <a:pt x="232" y="42"/>
                  </a:lnTo>
                  <a:lnTo>
                    <a:pt x="240" y="30"/>
                  </a:lnTo>
                  <a:lnTo>
                    <a:pt x="252" y="20"/>
                  </a:lnTo>
                  <a:lnTo>
                    <a:pt x="264" y="12"/>
                  </a:lnTo>
                  <a:lnTo>
                    <a:pt x="278" y="6"/>
                  </a:lnTo>
                  <a:lnTo>
                    <a:pt x="292" y="2"/>
                  </a:lnTo>
                  <a:lnTo>
                    <a:pt x="292" y="2"/>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 name="Freeform 59"/>
            <p:cNvSpPr>
              <a:spLocks noEditPoints="1"/>
            </p:cNvSpPr>
            <p:nvPr/>
          </p:nvSpPr>
          <p:spPr bwMode="auto">
            <a:xfrm>
              <a:off x="5006198" y="4337007"/>
              <a:ext cx="205960" cy="61492"/>
            </a:xfrm>
            <a:custGeom>
              <a:avLst/>
              <a:gdLst/>
              <a:ahLst/>
              <a:cxnLst>
                <a:cxn ang="0">
                  <a:pos x="320" y="36"/>
                </a:cxn>
                <a:cxn ang="0">
                  <a:pos x="320" y="28"/>
                </a:cxn>
                <a:cxn ang="0">
                  <a:pos x="314" y="16"/>
                </a:cxn>
                <a:cxn ang="0">
                  <a:pos x="304" y="6"/>
                </a:cxn>
                <a:cxn ang="0">
                  <a:pos x="290" y="2"/>
                </a:cxn>
                <a:cxn ang="0">
                  <a:pos x="38" y="0"/>
                </a:cxn>
                <a:cxn ang="0">
                  <a:pos x="30" y="2"/>
                </a:cxn>
                <a:cxn ang="0">
                  <a:pos x="16" y="6"/>
                </a:cxn>
                <a:cxn ang="0">
                  <a:pos x="6" y="16"/>
                </a:cxn>
                <a:cxn ang="0">
                  <a:pos x="0" y="28"/>
                </a:cxn>
                <a:cxn ang="0">
                  <a:pos x="0" y="48"/>
                </a:cxn>
                <a:cxn ang="0">
                  <a:pos x="0" y="56"/>
                </a:cxn>
                <a:cxn ang="0">
                  <a:pos x="6" y="68"/>
                </a:cxn>
                <a:cxn ang="0">
                  <a:pos x="16" y="78"/>
                </a:cxn>
                <a:cxn ang="0">
                  <a:pos x="30" y="84"/>
                </a:cxn>
                <a:cxn ang="0">
                  <a:pos x="282" y="84"/>
                </a:cxn>
                <a:cxn ang="0">
                  <a:pos x="290" y="84"/>
                </a:cxn>
                <a:cxn ang="0">
                  <a:pos x="304" y="78"/>
                </a:cxn>
                <a:cxn ang="0">
                  <a:pos x="314" y="68"/>
                </a:cxn>
                <a:cxn ang="0">
                  <a:pos x="320" y="56"/>
                </a:cxn>
                <a:cxn ang="0">
                  <a:pos x="320" y="48"/>
                </a:cxn>
                <a:cxn ang="0">
                  <a:pos x="48" y="56"/>
                </a:cxn>
                <a:cxn ang="0">
                  <a:pos x="38" y="52"/>
                </a:cxn>
                <a:cxn ang="0">
                  <a:pos x="34" y="42"/>
                </a:cxn>
                <a:cxn ang="0">
                  <a:pos x="36" y="36"/>
                </a:cxn>
                <a:cxn ang="0">
                  <a:pos x="44" y="30"/>
                </a:cxn>
                <a:cxn ang="0">
                  <a:pos x="48" y="28"/>
                </a:cxn>
                <a:cxn ang="0">
                  <a:pos x="58" y="32"/>
                </a:cxn>
                <a:cxn ang="0">
                  <a:pos x="62" y="42"/>
                </a:cxn>
                <a:cxn ang="0">
                  <a:pos x="60" y="48"/>
                </a:cxn>
                <a:cxn ang="0">
                  <a:pos x="54" y="54"/>
                </a:cxn>
                <a:cxn ang="0">
                  <a:pos x="48" y="56"/>
                </a:cxn>
              </a:cxnLst>
              <a:rect l="0" t="0" r="r" b="b"/>
              <a:pathLst>
                <a:path w="320" h="84">
                  <a:moveTo>
                    <a:pt x="320" y="48"/>
                  </a:moveTo>
                  <a:lnTo>
                    <a:pt x="320" y="36"/>
                  </a:lnTo>
                  <a:lnTo>
                    <a:pt x="320" y="36"/>
                  </a:lnTo>
                  <a:lnTo>
                    <a:pt x="320" y="28"/>
                  </a:lnTo>
                  <a:lnTo>
                    <a:pt x="318" y="22"/>
                  </a:lnTo>
                  <a:lnTo>
                    <a:pt x="314" y="16"/>
                  </a:lnTo>
                  <a:lnTo>
                    <a:pt x="308" y="10"/>
                  </a:lnTo>
                  <a:lnTo>
                    <a:pt x="304" y="6"/>
                  </a:lnTo>
                  <a:lnTo>
                    <a:pt x="296" y="4"/>
                  </a:lnTo>
                  <a:lnTo>
                    <a:pt x="290" y="2"/>
                  </a:lnTo>
                  <a:lnTo>
                    <a:pt x="282" y="0"/>
                  </a:lnTo>
                  <a:lnTo>
                    <a:pt x="38" y="0"/>
                  </a:lnTo>
                  <a:lnTo>
                    <a:pt x="38" y="0"/>
                  </a:lnTo>
                  <a:lnTo>
                    <a:pt x="30" y="2"/>
                  </a:lnTo>
                  <a:lnTo>
                    <a:pt x="24" y="4"/>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2"/>
                  </a:lnTo>
                  <a:lnTo>
                    <a:pt x="30" y="84"/>
                  </a:lnTo>
                  <a:lnTo>
                    <a:pt x="38" y="84"/>
                  </a:lnTo>
                  <a:lnTo>
                    <a:pt x="282" y="84"/>
                  </a:lnTo>
                  <a:lnTo>
                    <a:pt x="282" y="84"/>
                  </a:lnTo>
                  <a:lnTo>
                    <a:pt x="290" y="84"/>
                  </a:lnTo>
                  <a:lnTo>
                    <a:pt x="296" y="82"/>
                  </a:lnTo>
                  <a:lnTo>
                    <a:pt x="304" y="78"/>
                  </a:lnTo>
                  <a:lnTo>
                    <a:pt x="308" y="74"/>
                  </a:lnTo>
                  <a:lnTo>
                    <a:pt x="314" y="68"/>
                  </a:lnTo>
                  <a:lnTo>
                    <a:pt x="318" y="62"/>
                  </a:lnTo>
                  <a:lnTo>
                    <a:pt x="320" y="56"/>
                  </a:lnTo>
                  <a:lnTo>
                    <a:pt x="320" y="48"/>
                  </a:lnTo>
                  <a:lnTo>
                    <a:pt x="320" y="48"/>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0" name="Freeform 60"/>
            <p:cNvSpPr>
              <a:spLocks noEditPoints="1"/>
            </p:cNvSpPr>
            <p:nvPr/>
          </p:nvSpPr>
          <p:spPr bwMode="auto">
            <a:xfrm>
              <a:off x="5154232" y="4423389"/>
              <a:ext cx="100405" cy="115664"/>
            </a:xfrm>
            <a:custGeom>
              <a:avLst/>
              <a:gdLst/>
              <a:ahLst/>
              <a:cxnLst>
                <a:cxn ang="0">
                  <a:pos x="78" y="0"/>
                </a:cxn>
                <a:cxn ang="0">
                  <a:pos x="48" y="6"/>
                </a:cxn>
                <a:cxn ang="0">
                  <a:pos x="22" y="24"/>
                </a:cxn>
                <a:cxn ang="0">
                  <a:pos x="6" y="48"/>
                </a:cxn>
                <a:cxn ang="0">
                  <a:pos x="0" y="78"/>
                </a:cxn>
                <a:cxn ang="0">
                  <a:pos x="2" y="94"/>
                </a:cxn>
                <a:cxn ang="0">
                  <a:pos x="14" y="122"/>
                </a:cxn>
                <a:cxn ang="0">
                  <a:pos x="34" y="144"/>
                </a:cxn>
                <a:cxn ang="0">
                  <a:pos x="62" y="156"/>
                </a:cxn>
                <a:cxn ang="0">
                  <a:pos x="78" y="158"/>
                </a:cxn>
                <a:cxn ang="0">
                  <a:pos x="108" y="150"/>
                </a:cxn>
                <a:cxn ang="0">
                  <a:pos x="134" y="134"/>
                </a:cxn>
                <a:cxn ang="0">
                  <a:pos x="150" y="110"/>
                </a:cxn>
                <a:cxn ang="0">
                  <a:pos x="156" y="78"/>
                </a:cxn>
                <a:cxn ang="0">
                  <a:pos x="156" y="62"/>
                </a:cxn>
                <a:cxn ang="0">
                  <a:pos x="144" y="34"/>
                </a:cxn>
                <a:cxn ang="0">
                  <a:pos x="122" y="14"/>
                </a:cxn>
                <a:cxn ang="0">
                  <a:pos x="94" y="2"/>
                </a:cxn>
                <a:cxn ang="0">
                  <a:pos x="78" y="0"/>
                </a:cxn>
                <a:cxn ang="0">
                  <a:pos x="90" y="90"/>
                </a:cxn>
                <a:cxn ang="0">
                  <a:pos x="90" y="118"/>
                </a:cxn>
                <a:cxn ang="0">
                  <a:pos x="86" y="126"/>
                </a:cxn>
                <a:cxn ang="0">
                  <a:pos x="78" y="128"/>
                </a:cxn>
                <a:cxn ang="0">
                  <a:pos x="74" y="128"/>
                </a:cxn>
                <a:cxn ang="0">
                  <a:pos x="68" y="122"/>
                </a:cxn>
                <a:cxn ang="0">
                  <a:pos x="68" y="90"/>
                </a:cxn>
                <a:cxn ang="0">
                  <a:pos x="40" y="90"/>
                </a:cxn>
                <a:cxn ang="0">
                  <a:pos x="32" y="86"/>
                </a:cxn>
                <a:cxn ang="0">
                  <a:pos x="28" y="78"/>
                </a:cxn>
                <a:cxn ang="0">
                  <a:pos x="30" y="74"/>
                </a:cxn>
                <a:cxn ang="0">
                  <a:pos x="34" y="68"/>
                </a:cxn>
                <a:cxn ang="0">
                  <a:pos x="68" y="68"/>
                </a:cxn>
                <a:cxn ang="0">
                  <a:pos x="68" y="40"/>
                </a:cxn>
                <a:cxn ang="0">
                  <a:pos x="70" y="32"/>
                </a:cxn>
                <a:cxn ang="0">
                  <a:pos x="78" y="28"/>
                </a:cxn>
                <a:cxn ang="0">
                  <a:pos x="82" y="30"/>
                </a:cxn>
                <a:cxn ang="0">
                  <a:pos x="88" y="36"/>
                </a:cxn>
                <a:cxn ang="0">
                  <a:pos x="90" y="68"/>
                </a:cxn>
                <a:cxn ang="0">
                  <a:pos x="118" y="68"/>
                </a:cxn>
                <a:cxn ang="0">
                  <a:pos x="126" y="70"/>
                </a:cxn>
                <a:cxn ang="0">
                  <a:pos x="128" y="78"/>
                </a:cxn>
                <a:cxn ang="0">
                  <a:pos x="128" y="82"/>
                </a:cxn>
                <a:cxn ang="0">
                  <a:pos x="122" y="88"/>
                </a:cxn>
                <a:cxn ang="0">
                  <a:pos x="118" y="90"/>
                </a:cxn>
              </a:cxnLst>
              <a:rect l="0" t="0" r="r" b="b"/>
              <a:pathLst>
                <a:path w="156" h="158">
                  <a:moveTo>
                    <a:pt x="78" y="0"/>
                  </a:moveTo>
                  <a:lnTo>
                    <a:pt x="78" y="0"/>
                  </a:lnTo>
                  <a:lnTo>
                    <a:pt x="62" y="2"/>
                  </a:lnTo>
                  <a:lnTo>
                    <a:pt x="48" y="6"/>
                  </a:lnTo>
                  <a:lnTo>
                    <a:pt x="34" y="14"/>
                  </a:lnTo>
                  <a:lnTo>
                    <a:pt x="22" y="24"/>
                  </a:lnTo>
                  <a:lnTo>
                    <a:pt x="14" y="34"/>
                  </a:lnTo>
                  <a:lnTo>
                    <a:pt x="6" y="48"/>
                  </a:lnTo>
                  <a:lnTo>
                    <a:pt x="2" y="62"/>
                  </a:lnTo>
                  <a:lnTo>
                    <a:pt x="0" y="78"/>
                  </a:lnTo>
                  <a:lnTo>
                    <a:pt x="0" y="78"/>
                  </a:lnTo>
                  <a:lnTo>
                    <a:pt x="2" y="94"/>
                  </a:lnTo>
                  <a:lnTo>
                    <a:pt x="6" y="110"/>
                  </a:lnTo>
                  <a:lnTo>
                    <a:pt x="14" y="122"/>
                  </a:lnTo>
                  <a:lnTo>
                    <a:pt x="22" y="134"/>
                  </a:lnTo>
                  <a:lnTo>
                    <a:pt x="34" y="144"/>
                  </a:lnTo>
                  <a:lnTo>
                    <a:pt x="48" y="150"/>
                  </a:lnTo>
                  <a:lnTo>
                    <a:pt x="62" y="156"/>
                  </a:lnTo>
                  <a:lnTo>
                    <a:pt x="78" y="158"/>
                  </a:lnTo>
                  <a:lnTo>
                    <a:pt x="78" y="158"/>
                  </a:lnTo>
                  <a:lnTo>
                    <a:pt x="94" y="156"/>
                  </a:lnTo>
                  <a:lnTo>
                    <a:pt x="108" y="150"/>
                  </a:lnTo>
                  <a:lnTo>
                    <a:pt x="122" y="144"/>
                  </a:lnTo>
                  <a:lnTo>
                    <a:pt x="134" y="134"/>
                  </a:lnTo>
                  <a:lnTo>
                    <a:pt x="144" y="122"/>
                  </a:lnTo>
                  <a:lnTo>
                    <a:pt x="150" y="110"/>
                  </a:lnTo>
                  <a:lnTo>
                    <a:pt x="156" y="94"/>
                  </a:lnTo>
                  <a:lnTo>
                    <a:pt x="156" y="78"/>
                  </a:lnTo>
                  <a:lnTo>
                    <a:pt x="156" y="78"/>
                  </a:lnTo>
                  <a:lnTo>
                    <a:pt x="156" y="62"/>
                  </a:lnTo>
                  <a:lnTo>
                    <a:pt x="150" y="48"/>
                  </a:lnTo>
                  <a:lnTo>
                    <a:pt x="144" y="34"/>
                  </a:lnTo>
                  <a:lnTo>
                    <a:pt x="134" y="24"/>
                  </a:lnTo>
                  <a:lnTo>
                    <a:pt x="122" y="14"/>
                  </a:lnTo>
                  <a:lnTo>
                    <a:pt x="108" y="6"/>
                  </a:lnTo>
                  <a:lnTo>
                    <a:pt x="94" y="2"/>
                  </a:lnTo>
                  <a:lnTo>
                    <a:pt x="78" y="0"/>
                  </a:lnTo>
                  <a:lnTo>
                    <a:pt x="78" y="0"/>
                  </a:lnTo>
                  <a:close/>
                  <a:moveTo>
                    <a:pt x="118" y="90"/>
                  </a:moveTo>
                  <a:lnTo>
                    <a:pt x="90" y="90"/>
                  </a:lnTo>
                  <a:lnTo>
                    <a:pt x="90" y="118"/>
                  </a:lnTo>
                  <a:lnTo>
                    <a:pt x="90" y="118"/>
                  </a:lnTo>
                  <a:lnTo>
                    <a:pt x="88" y="122"/>
                  </a:lnTo>
                  <a:lnTo>
                    <a:pt x="86" y="126"/>
                  </a:lnTo>
                  <a:lnTo>
                    <a:pt x="82" y="128"/>
                  </a:lnTo>
                  <a:lnTo>
                    <a:pt x="78" y="128"/>
                  </a:lnTo>
                  <a:lnTo>
                    <a:pt x="78" y="128"/>
                  </a:lnTo>
                  <a:lnTo>
                    <a:pt x="74" y="128"/>
                  </a:lnTo>
                  <a:lnTo>
                    <a:pt x="70" y="126"/>
                  </a:lnTo>
                  <a:lnTo>
                    <a:pt x="68" y="122"/>
                  </a:lnTo>
                  <a:lnTo>
                    <a:pt x="68" y="118"/>
                  </a:lnTo>
                  <a:lnTo>
                    <a:pt x="68" y="90"/>
                  </a:lnTo>
                  <a:lnTo>
                    <a:pt x="40" y="90"/>
                  </a:lnTo>
                  <a:lnTo>
                    <a:pt x="40" y="90"/>
                  </a:lnTo>
                  <a:lnTo>
                    <a:pt x="34" y="88"/>
                  </a:lnTo>
                  <a:lnTo>
                    <a:pt x="32" y="86"/>
                  </a:lnTo>
                  <a:lnTo>
                    <a:pt x="30" y="82"/>
                  </a:lnTo>
                  <a:lnTo>
                    <a:pt x="28" y="78"/>
                  </a:lnTo>
                  <a:lnTo>
                    <a:pt x="28" y="78"/>
                  </a:lnTo>
                  <a:lnTo>
                    <a:pt x="30" y="74"/>
                  </a:lnTo>
                  <a:lnTo>
                    <a:pt x="32" y="70"/>
                  </a:lnTo>
                  <a:lnTo>
                    <a:pt x="34" y="68"/>
                  </a:lnTo>
                  <a:lnTo>
                    <a:pt x="40" y="68"/>
                  </a:lnTo>
                  <a:lnTo>
                    <a:pt x="68" y="68"/>
                  </a:lnTo>
                  <a:lnTo>
                    <a:pt x="68" y="40"/>
                  </a:lnTo>
                  <a:lnTo>
                    <a:pt x="68" y="40"/>
                  </a:lnTo>
                  <a:lnTo>
                    <a:pt x="68" y="36"/>
                  </a:lnTo>
                  <a:lnTo>
                    <a:pt x="70" y="32"/>
                  </a:lnTo>
                  <a:lnTo>
                    <a:pt x="74" y="30"/>
                  </a:lnTo>
                  <a:lnTo>
                    <a:pt x="78" y="28"/>
                  </a:lnTo>
                  <a:lnTo>
                    <a:pt x="78" y="28"/>
                  </a:lnTo>
                  <a:lnTo>
                    <a:pt x="82" y="30"/>
                  </a:lnTo>
                  <a:lnTo>
                    <a:pt x="86" y="32"/>
                  </a:lnTo>
                  <a:lnTo>
                    <a:pt x="88" y="36"/>
                  </a:lnTo>
                  <a:lnTo>
                    <a:pt x="90" y="40"/>
                  </a:lnTo>
                  <a:lnTo>
                    <a:pt x="90" y="68"/>
                  </a:lnTo>
                  <a:lnTo>
                    <a:pt x="118" y="68"/>
                  </a:lnTo>
                  <a:lnTo>
                    <a:pt x="118" y="68"/>
                  </a:lnTo>
                  <a:lnTo>
                    <a:pt x="122" y="68"/>
                  </a:lnTo>
                  <a:lnTo>
                    <a:pt x="126" y="70"/>
                  </a:lnTo>
                  <a:lnTo>
                    <a:pt x="128" y="74"/>
                  </a:lnTo>
                  <a:lnTo>
                    <a:pt x="128" y="78"/>
                  </a:lnTo>
                  <a:lnTo>
                    <a:pt x="128" y="78"/>
                  </a:lnTo>
                  <a:lnTo>
                    <a:pt x="128" y="82"/>
                  </a:lnTo>
                  <a:lnTo>
                    <a:pt x="126" y="86"/>
                  </a:lnTo>
                  <a:lnTo>
                    <a:pt x="122" y="88"/>
                  </a:lnTo>
                  <a:lnTo>
                    <a:pt x="118" y="90"/>
                  </a:lnTo>
                  <a:lnTo>
                    <a:pt x="118" y="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27" name="组合 540"/>
          <p:cNvGrpSpPr/>
          <p:nvPr/>
        </p:nvGrpSpPr>
        <p:grpSpPr>
          <a:xfrm>
            <a:off x="2203958" y="4417922"/>
            <a:ext cx="139464" cy="110264"/>
            <a:chOff x="4955351" y="1136468"/>
            <a:chExt cx="224923" cy="249090"/>
          </a:xfrm>
          <a:solidFill>
            <a:srgbClr val="C00000"/>
          </a:solidFill>
        </p:grpSpPr>
        <p:sp>
          <p:nvSpPr>
            <p:cNvPr id="175" name="Freeform 100"/>
            <p:cNvSpPr>
              <a:spLocks noEditPoints="1"/>
            </p:cNvSpPr>
            <p:nvPr/>
          </p:nvSpPr>
          <p:spPr bwMode="auto">
            <a:xfrm>
              <a:off x="4955351" y="1136468"/>
              <a:ext cx="224923" cy="249090"/>
            </a:xfrm>
            <a:custGeom>
              <a:avLst/>
              <a:gdLst/>
              <a:ahLst/>
              <a:cxnLst>
                <a:cxn ang="0">
                  <a:pos x="260" y="192"/>
                </a:cxn>
                <a:cxn ang="0">
                  <a:pos x="268" y="190"/>
                </a:cxn>
                <a:cxn ang="0">
                  <a:pos x="278" y="180"/>
                </a:cxn>
                <a:cxn ang="0">
                  <a:pos x="280" y="22"/>
                </a:cxn>
                <a:cxn ang="0">
                  <a:pos x="278" y="12"/>
                </a:cxn>
                <a:cxn ang="0">
                  <a:pos x="268" y="2"/>
                </a:cxn>
                <a:cxn ang="0">
                  <a:pos x="28" y="0"/>
                </a:cxn>
                <a:cxn ang="0">
                  <a:pos x="20" y="2"/>
                </a:cxn>
                <a:cxn ang="0">
                  <a:pos x="8" y="12"/>
                </a:cxn>
                <a:cxn ang="0">
                  <a:pos x="8" y="172"/>
                </a:cxn>
                <a:cxn ang="0">
                  <a:pos x="8" y="180"/>
                </a:cxn>
                <a:cxn ang="0">
                  <a:pos x="20" y="190"/>
                </a:cxn>
                <a:cxn ang="0">
                  <a:pos x="28" y="192"/>
                </a:cxn>
                <a:cxn ang="0">
                  <a:pos x="22" y="26"/>
                </a:cxn>
                <a:cxn ang="0">
                  <a:pos x="26" y="18"/>
                </a:cxn>
                <a:cxn ang="0">
                  <a:pos x="32" y="16"/>
                </a:cxn>
                <a:cxn ang="0">
                  <a:pos x="256" y="16"/>
                </a:cxn>
                <a:cxn ang="0">
                  <a:pos x="262" y="18"/>
                </a:cxn>
                <a:cxn ang="0">
                  <a:pos x="264" y="26"/>
                </a:cxn>
                <a:cxn ang="0">
                  <a:pos x="264" y="166"/>
                </a:cxn>
                <a:cxn ang="0">
                  <a:pos x="262" y="172"/>
                </a:cxn>
                <a:cxn ang="0">
                  <a:pos x="256" y="174"/>
                </a:cxn>
                <a:cxn ang="0">
                  <a:pos x="32" y="174"/>
                </a:cxn>
                <a:cxn ang="0">
                  <a:pos x="26" y="172"/>
                </a:cxn>
                <a:cxn ang="0">
                  <a:pos x="22" y="166"/>
                </a:cxn>
                <a:cxn ang="0">
                  <a:pos x="250" y="208"/>
                </a:cxn>
                <a:cxn ang="0">
                  <a:pos x="38" y="208"/>
                </a:cxn>
                <a:cxn ang="0">
                  <a:pos x="22" y="210"/>
                </a:cxn>
                <a:cxn ang="0">
                  <a:pos x="10" y="216"/>
                </a:cxn>
                <a:cxn ang="0">
                  <a:pos x="2" y="226"/>
                </a:cxn>
                <a:cxn ang="0">
                  <a:pos x="0" y="238"/>
                </a:cxn>
                <a:cxn ang="0">
                  <a:pos x="0" y="250"/>
                </a:cxn>
                <a:cxn ang="0">
                  <a:pos x="2" y="262"/>
                </a:cxn>
                <a:cxn ang="0">
                  <a:pos x="10" y="272"/>
                </a:cxn>
                <a:cxn ang="0">
                  <a:pos x="22" y="278"/>
                </a:cxn>
                <a:cxn ang="0">
                  <a:pos x="38" y="280"/>
                </a:cxn>
                <a:cxn ang="0">
                  <a:pos x="250" y="280"/>
                </a:cxn>
                <a:cxn ang="0">
                  <a:pos x="266" y="278"/>
                </a:cxn>
                <a:cxn ang="0">
                  <a:pos x="278" y="272"/>
                </a:cxn>
                <a:cxn ang="0">
                  <a:pos x="286" y="262"/>
                </a:cxn>
                <a:cxn ang="0">
                  <a:pos x="288" y="250"/>
                </a:cxn>
                <a:cxn ang="0">
                  <a:pos x="288" y="238"/>
                </a:cxn>
                <a:cxn ang="0">
                  <a:pos x="286" y="226"/>
                </a:cxn>
                <a:cxn ang="0">
                  <a:pos x="278" y="216"/>
                </a:cxn>
                <a:cxn ang="0">
                  <a:pos x="266" y="210"/>
                </a:cxn>
                <a:cxn ang="0">
                  <a:pos x="250" y="208"/>
                </a:cxn>
                <a:cxn ang="0">
                  <a:pos x="248" y="258"/>
                </a:cxn>
                <a:cxn ang="0">
                  <a:pos x="242" y="256"/>
                </a:cxn>
                <a:cxn ang="0">
                  <a:pos x="234" y="248"/>
                </a:cxn>
                <a:cxn ang="0">
                  <a:pos x="234" y="244"/>
                </a:cxn>
                <a:cxn ang="0">
                  <a:pos x="238" y="234"/>
                </a:cxn>
                <a:cxn ang="0">
                  <a:pos x="248" y="230"/>
                </a:cxn>
                <a:cxn ang="0">
                  <a:pos x="252" y="230"/>
                </a:cxn>
                <a:cxn ang="0">
                  <a:pos x="260" y="238"/>
                </a:cxn>
                <a:cxn ang="0">
                  <a:pos x="262" y="244"/>
                </a:cxn>
                <a:cxn ang="0">
                  <a:pos x="258" y="254"/>
                </a:cxn>
                <a:cxn ang="0">
                  <a:pos x="248" y="258"/>
                </a:cxn>
              </a:cxnLst>
              <a:rect l="0" t="0" r="r" b="b"/>
              <a:pathLst>
                <a:path w="288" h="280">
                  <a:moveTo>
                    <a:pt x="28" y="192"/>
                  </a:moveTo>
                  <a:lnTo>
                    <a:pt x="260" y="192"/>
                  </a:lnTo>
                  <a:lnTo>
                    <a:pt x="260" y="192"/>
                  </a:lnTo>
                  <a:lnTo>
                    <a:pt x="268" y="190"/>
                  </a:lnTo>
                  <a:lnTo>
                    <a:pt x="274" y="186"/>
                  </a:lnTo>
                  <a:lnTo>
                    <a:pt x="278" y="180"/>
                  </a:lnTo>
                  <a:lnTo>
                    <a:pt x="280" y="172"/>
                  </a:lnTo>
                  <a:lnTo>
                    <a:pt x="280" y="22"/>
                  </a:lnTo>
                  <a:lnTo>
                    <a:pt x="280" y="22"/>
                  </a:lnTo>
                  <a:lnTo>
                    <a:pt x="278" y="12"/>
                  </a:lnTo>
                  <a:lnTo>
                    <a:pt x="274" y="6"/>
                  </a:lnTo>
                  <a:lnTo>
                    <a:pt x="268" y="2"/>
                  </a:lnTo>
                  <a:lnTo>
                    <a:pt x="260" y="0"/>
                  </a:lnTo>
                  <a:lnTo>
                    <a:pt x="28" y="0"/>
                  </a:lnTo>
                  <a:lnTo>
                    <a:pt x="28" y="0"/>
                  </a:lnTo>
                  <a:lnTo>
                    <a:pt x="20" y="2"/>
                  </a:lnTo>
                  <a:lnTo>
                    <a:pt x="14" y="6"/>
                  </a:lnTo>
                  <a:lnTo>
                    <a:pt x="8" y="12"/>
                  </a:lnTo>
                  <a:lnTo>
                    <a:pt x="8" y="22"/>
                  </a:lnTo>
                  <a:lnTo>
                    <a:pt x="8" y="172"/>
                  </a:lnTo>
                  <a:lnTo>
                    <a:pt x="8" y="172"/>
                  </a:lnTo>
                  <a:lnTo>
                    <a:pt x="8" y="180"/>
                  </a:lnTo>
                  <a:lnTo>
                    <a:pt x="14" y="186"/>
                  </a:lnTo>
                  <a:lnTo>
                    <a:pt x="20" y="190"/>
                  </a:lnTo>
                  <a:lnTo>
                    <a:pt x="28" y="192"/>
                  </a:lnTo>
                  <a:lnTo>
                    <a:pt x="28" y="192"/>
                  </a:lnTo>
                  <a:close/>
                  <a:moveTo>
                    <a:pt x="22" y="26"/>
                  </a:moveTo>
                  <a:lnTo>
                    <a:pt x="22" y="26"/>
                  </a:lnTo>
                  <a:lnTo>
                    <a:pt x="24" y="22"/>
                  </a:lnTo>
                  <a:lnTo>
                    <a:pt x="26" y="18"/>
                  </a:lnTo>
                  <a:lnTo>
                    <a:pt x="28" y="16"/>
                  </a:lnTo>
                  <a:lnTo>
                    <a:pt x="32" y="16"/>
                  </a:lnTo>
                  <a:lnTo>
                    <a:pt x="256" y="16"/>
                  </a:lnTo>
                  <a:lnTo>
                    <a:pt x="256" y="16"/>
                  </a:lnTo>
                  <a:lnTo>
                    <a:pt x="258" y="16"/>
                  </a:lnTo>
                  <a:lnTo>
                    <a:pt x="262" y="18"/>
                  </a:lnTo>
                  <a:lnTo>
                    <a:pt x="264" y="22"/>
                  </a:lnTo>
                  <a:lnTo>
                    <a:pt x="264" y="26"/>
                  </a:lnTo>
                  <a:lnTo>
                    <a:pt x="264" y="166"/>
                  </a:lnTo>
                  <a:lnTo>
                    <a:pt x="264" y="166"/>
                  </a:lnTo>
                  <a:lnTo>
                    <a:pt x="264" y="168"/>
                  </a:lnTo>
                  <a:lnTo>
                    <a:pt x="262" y="172"/>
                  </a:lnTo>
                  <a:lnTo>
                    <a:pt x="258" y="174"/>
                  </a:lnTo>
                  <a:lnTo>
                    <a:pt x="256" y="174"/>
                  </a:lnTo>
                  <a:lnTo>
                    <a:pt x="32" y="174"/>
                  </a:lnTo>
                  <a:lnTo>
                    <a:pt x="32" y="174"/>
                  </a:lnTo>
                  <a:lnTo>
                    <a:pt x="28" y="174"/>
                  </a:lnTo>
                  <a:lnTo>
                    <a:pt x="26" y="172"/>
                  </a:lnTo>
                  <a:lnTo>
                    <a:pt x="24" y="168"/>
                  </a:lnTo>
                  <a:lnTo>
                    <a:pt x="22" y="166"/>
                  </a:lnTo>
                  <a:lnTo>
                    <a:pt x="22" y="26"/>
                  </a:lnTo>
                  <a:close/>
                  <a:moveTo>
                    <a:pt x="250" y="208"/>
                  </a:moveTo>
                  <a:lnTo>
                    <a:pt x="38" y="208"/>
                  </a:lnTo>
                  <a:lnTo>
                    <a:pt x="38" y="208"/>
                  </a:lnTo>
                  <a:lnTo>
                    <a:pt x="30" y="208"/>
                  </a:lnTo>
                  <a:lnTo>
                    <a:pt x="22" y="210"/>
                  </a:lnTo>
                  <a:lnTo>
                    <a:pt x="16" y="212"/>
                  </a:lnTo>
                  <a:lnTo>
                    <a:pt x="10" y="216"/>
                  </a:lnTo>
                  <a:lnTo>
                    <a:pt x="6" y="222"/>
                  </a:lnTo>
                  <a:lnTo>
                    <a:pt x="2" y="226"/>
                  </a:lnTo>
                  <a:lnTo>
                    <a:pt x="0" y="232"/>
                  </a:lnTo>
                  <a:lnTo>
                    <a:pt x="0" y="238"/>
                  </a:lnTo>
                  <a:lnTo>
                    <a:pt x="0" y="250"/>
                  </a:lnTo>
                  <a:lnTo>
                    <a:pt x="0" y="250"/>
                  </a:lnTo>
                  <a:lnTo>
                    <a:pt x="0" y="256"/>
                  </a:lnTo>
                  <a:lnTo>
                    <a:pt x="2" y="262"/>
                  </a:lnTo>
                  <a:lnTo>
                    <a:pt x="6" y="266"/>
                  </a:lnTo>
                  <a:lnTo>
                    <a:pt x="10" y="272"/>
                  </a:lnTo>
                  <a:lnTo>
                    <a:pt x="16" y="276"/>
                  </a:lnTo>
                  <a:lnTo>
                    <a:pt x="22" y="278"/>
                  </a:lnTo>
                  <a:lnTo>
                    <a:pt x="30" y="280"/>
                  </a:lnTo>
                  <a:lnTo>
                    <a:pt x="38" y="280"/>
                  </a:lnTo>
                  <a:lnTo>
                    <a:pt x="250" y="280"/>
                  </a:lnTo>
                  <a:lnTo>
                    <a:pt x="250" y="280"/>
                  </a:lnTo>
                  <a:lnTo>
                    <a:pt x="258" y="280"/>
                  </a:lnTo>
                  <a:lnTo>
                    <a:pt x="266" y="278"/>
                  </a:lnTo>
                  <a:lnTo>
                    <a:pt x="272" y="276"/>
                  </a:lnTo>
                  <a:lnTo>
                    <a:pt x="278" y="272"/>
                  </a:lnTo>
                  <a:lnTo>
                    <a:pt x="282" y="266"/>
                  </a:lnTo>
                  <a:lnTo>
                    <a:pt x="286" y="262"/>
                  </a:lnTo>
                  <a:lnTo>
                    <a:pt x="288" y="256"/>
                  </a:lnTo>
                  <a:lnTo>
                    <a:pt x="288" y="250"/>
                  </a:lnTo>
                  <a:lnTo>
                    <a:pt x="288" y="238"/>
                  </a:lnTo>
                  <a:lnTo>
                    <a:pt x="288" y="238"/>
                  </a:lnTo>
                  <a:lnTo>
                    <a:pt x="288" y="232"/>
                  </a:lnTo>
                  <a:lnTo>
                    <a:pt x="286" y="226"/>
                  </a:lnTo>
                  <a:lnTo>
                    <a:pt x="282" y="222"/>
                  </a:lnTo>
                  <a:lnTo>
                    <a:pt x="278" y="216"/>
                  </a:lnTo>
                  <a:lnTo>
                    <a:pt x="272" y="212"/>
                  </a:lnTo>
                  <a:lnTo>
                    <a:pt x="266" y="210"/>
                  </a:lnTo>
                  <a:lnTo>
                    <a:pt x="258" y="208"/>
                  </a:lnTo>
                  <a:lnTo>
                    <a:pt x="250" y="208"/>
                  </a:lnTo>
                  <a:lnTo>
                    <a:pt x="250" y="208"/>
                  </a:lnTo>
                  <a:close/>
                  <a:moveTo>
                    <a:pt x="248" y="258"/>
                  </a:moveTo>
                  <a:lnTo>
                    <a:pt x="248" y="258"/>
                  </a:lnTo>
                  <a:lnTo>
                    <a:pt x="242" y="256"/>
                  </a:lnTo>
                  <a:lnTo>
                    <a:pt x="238" y="254"/>
                  </a:lnTo>
                  <a:lnTo>
                    <a:pt x="234" y="248"/>
                  </a:lnTo>
                  <a:lnTo>
                    <a:pt x="234" y="244"/>
                  </a:lnTo>
                  <a:lnTo>
                    <a:pt x="234" y="244"/>
                  </a:lnTo>
                  <a:lnTo>
                    <a:pt x="234" y="238"/>
                  </a:lnTo>
                  <a:lnTo>
                    <a:pt x="238" y="234"/>
                  </a:lnTo>
                  <a:lnTo>
                    <a:pt x="242" y="230"/>
                  </a:lnTo>
                  <a:lnTo>
                    <a:pt x="248" y="230"/>
                  </a:lnTo>
                  <a:lnTo>
                    <a:pt x="248" y="230"/>
                  </a:lnTo>
                  <a:lnTo>
                    <a:pt x="252" y="230"/>
                  </a:lnTo>
                  <a:lnTo>
                    <a:pt x="258" y="234"/>
                  </a:lnTo>
                  <a:lnTo>
                    <a:pt x="260" y="238"/>
                  </a:lnTo>
                  <a:lnTo>
                    <a:pt x="262" y="244"/>
                  </a:lnTo>
                  <a:lnTo>
                    <a:pt x="262" y="244"/>
                  </a:lnTo>
                  <a:lnTo>
                    <a:pt x="260" y="248"/>
                  </a:lnTo>
                  <a:lnTo>
                    <a:pt x="258" y="254"/>
                  </a:lnTo>
                  <a:lnTo>
                    <a:pt x="252" y="256"/>
                  </a:lnTo>
                  <a:lnTo>
                    <a:pt x="248" y="258"/>
                  </a:lnTo>
                  <a:lnTo>
                    <a:pt x="248" y="25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6" name="Freeform 101"/>
            <p:cNvSpPr/>
            <p:nvPr/>
          </p:nvSpPr>
          <p:spPr bwMode="auto">
            <a:xfrm>
              <a:off x="4981905" y="1161377"/>
              <a:ext cx="170254" cy="120986"/>
            </a:xfrm>
            <a:custGeom>
              <a:avLst/>
              <a:gdLst/>
              <a:ahLst/>
              <a:cxnLst>
                <a:cxn ang="0">
                  <a:pos x="0" y="130"/>
                </a:cxn>
                <a:cxn ang="0">
                  <a:pos x="0" y="130"/>
                </a:cxn>
                <a:cxn ang="0">
                  <a:pos x="2" y="134"/>
                </a:cxn>
                <a:cxn ang="0">
                  <a:pos x="6" y="136"/>
                </a:cxn>
                <a:cxn ang="0">
                  <a:pos x="212" y="136"/>
                </a:cxn>
                <a:cxn ang="0">
                  <a:pos x="212" y="136"/>
                </a:cxn>
                <a:cxn ang="0">
                  <a:pos x="216" y="134"/>
                </a:cxn>
                <a:cxn ang="0">
                  <a:pos x="218" y="130"/>
                </a:cxn>
                <a:cxn ang="0">
                  <a:pos x="218" y="6"/>
                </a:cxn>
                <a:cxn ang="0">
                  <a:pos x="218" y="6"/>
                </a:cxn>
                <a:cxn ang="0">
                  <a:pos x="216" y="2"/>
                </a:cxn>
                <a:cxn ang="0">
                  <a:pos x="212" y="0"/>
                </a:cxn>
                <a:cxn ang="0">
                  <a:pos x="6" y="0"/>
                </a:cxn>
                <a:cxn ang="0">
                  <a:pos x="6" y="0"/>
                </a:cxn>
                <a:cxn ang="0">
                  <a:pos x="2" y="2"/>
                </a:cxn>
                <a:cxn ang="0">
                  <a:pos x="0" y="6"/>
                </a:cxn>
                <a:cxn ang="0">
                  <a:pos x="0" y="130"/>
                </a:cxn>
              </a:cxnLst>
              <a:rect l="0" t="0" r="r" b="b"/>
              <a:pathLst>
                <a:path w="218" h="136">
                  <a:moveTo>
                    <a:pt x="0" y="130"/>
                  </a:moveTo>
                  <a:lnTo>
                    <a:pt x="0" y="130"/>
                  </a:lnTo>
                  <a:lnTo>
                    <a:pt x="2" y="134"/>
                  </a:lnTo>
                  <a:lnTo>
                    <a:pt x="6" y="136"/>
                  </a:lnTo>
                  <a:lnTo>
                    <a:pt x="212" y="136"/>
                  </a:lnTo>
                  <a:lnTo>
                    <a:pt x="212" y="136"/>
                  </a:lnTo>
                  <a:lnTo>
                    <a:pt x="216" y="134"/>
                  </a:lnTo>
                  <a:lnTo>
                    <a:pt x="218" y="130"/>
                  </a:lnTo>
                  <a:lnTo>
                    <a:pt x="218" y="6"/>
                  </a:lnTo>
                  <a:lnTo>
                    <a:pt x="218" y="6"/>
                  </a:lnTo>
                  <a:lnTo>
                    <a:pt x="216" y="2"/>
                  </a:lnTo>
                  <a:lnTo>
                    <a:pt x="212" y="0"/>
                  </a:lnTo>
                  <a:lnTo>
                    <a:pt x="6" y="0"/>
                  </a:lnTo>
                  <a:lnTo>
                    <a:pt x="6" y="0"/>
                  </a:lnTo>
                  <a:lnTo>
                    <a:pt x="2" y="2"/>
                  </a:lnTo>
                  <a:lnTo>
                    <a:pt x="0" y="6"/>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152" name="Freeform 64"/>
          <p:cNvSpPr>
            <a:spLocks noEditPoints="1"/>
          </p:cNvSpPr>
          <p:nvPr/>
        </p:nvSpPr>
        <p:spPr bwMode="auto">
          <a:xfrm>
            <a:off x="2236172" y="4427368"/>
            <a:ext cx="68642" cy="60274"/>
          </a:xfrm>
          <a:custGeom>
            <a:avLst/>
            <a:gdLst/>
            <a:ahLst/>
            <a:cxnLst>
              <a:cxn ang="0">
                <a:pos x="146" y="186"/>
              </a:cxn>
              <a:cxn ang="0">
                <a:pos x="162" y="180"/>
              </a:cxn>
              <a:cxn ang="0">
                <a:pos x="170" y="172"/>
              </a:cxn>
              <a:cxn ang="0">
                <a:pos x="172" y="162"/>
              </a:cxn>
              <a:cxn ang="0">
                <a:pos x="166" y="144"/>
              </a:cxn>
              <a:cxn ang="0">
                <a:pos x="138" y="112"/>
              </a:cxn>
              <a:cxn ang="0">
                <a:pos x="148" y="80"/>
              </a:cxn>
              <a:cxn ang="0">
                <a:pos x="148" y="66"/>
              </a:cxn>
              <a:cxn ang="0">
                <a:pos x="140" y="38"/>
              </a:cxn>
              <a:cxn ang="0">
                <a:pos x="130" y="26"/>
              </a:cxn>
              <a:cxn ang="0">
                <a:pos x="108" y="8"/>
              </a:cxn>
              <a:cxn ang="0">
                <a:pos x="80" y="0"/>
              </a:cxn>
              <a:cxn ang="0">
                <a:pos x="74" y="0"/>
              </a:cxn>
              <a:cxn ang="0">
                <a:pos x="60" y="2"/>
              </a:cxn>
              <a:cxn ang="0">
                <a:pos x="34" y="12"/>
              </a:cxn>
              <a:cxn ang="0">
                <a:pos x="14" y="30"/>
              </a:cxn>
              <a:cxn ang="0">
                <a:pos x="2" y="54"/>
              </a:cxn>
              <a:cxn ang="0">
                <a:pos x="0" y="68"/>
              </a:cxn>
              <a:cxn ang="0">
                <a:pos x="2" y="96"/>
              </a:cxn>
              <a:cxn ang="0">
                <a:pos x="16" y="122"/>
              </a:cxn>
              <a:cxn ang="0">
                <a:pos x="28" y="132"/>
              </a:cxn>
              <a:cxn ang="0">
                <a:pos x="54" y="146"/>
              </a:cxn>
              <a:cxn ang="0">
                <a:pos x="68" y="148"/>
              </a:cxn>
              <a:cxn ang="0">
                <a:pos x="74" y="148"/>
              </a:cxn>
              <a:cxn ang="0">
                <a:pos x="98" y="144"/>
              </a:cxn>
              <a:cxn ang="0">
                <a:pos x="128" y="176"/>
              </a:cxn>
              <a:cxn ang="0">
                <a:pos x="144" y="186"/>
              </a:cxn>
              <a:cxn ang="0">
                <a:pos x="146" y="186"/>
              </a:cxn>
              <a:cxn ang="0">
                <a:pos x="74" y="24"/>
              </a:cxn>
              <a:cxn ang="0">
                <a:pos x="78" y="24"/>
              </a:cxn>
              <a:cxn ang="0">
                <a:pos x="88" y="26"/>
              </a:cxn>
              <a:cxn ang="0">
                <a:pos x="106" y="36"/>
              </a:cxn>
              <a:cxn ang="0">
                <a:pos x="118" y="50"/>
              </a:cxn>
              <a:cxn ang="0">
                <a:pos x="124" y="68"/>
              </a:cxn>
              <a:cxn ang="0">
                <a:pos x="124" y="78"/>
              </a:cxn>
              <a:cxn ang="0">
                <a:pos x="120" y="96"/>
              </a:cxn>
              <a:cxn ang="0">
                <a:pos x="108" y="112"/>
              </a:cxn>
              <a:cxn ang="0">
                <a:pos x="92" y="120"/>
              </a:cxn>
              <a:cxn ang="0">
                <a:pos x="74" y="124"/>
              </a:cxn>
              <a:cxn ang="0">
                <a:pos x="70" y="124"/>
              </a:cxn>
              <a:cxn ang="0">
                <a:pos x="60" y="122"/>
              </a:cxn>
              <a:cxn ang="0">
                <a:pos x="42" y="114"/>
              </a:cxn>
              <a:cxn ang="0">
                <a:pos x="30" y="98"/>
              </a:cxn>
              <a:cxn ang="0">
                <a:pos x="24" y="80"/>
              </a:cxn>
              <a:cxn ang="0">
                <a:pos x="24" y="70"/>
              </a:cxn>
              <a:cxn ang="0">
                <a:pos x="30" y="52"/>
              </a:cxn>
              <a:cxn ang="0">
                <a:pos x="40" y="38"/>
              </a:cxn>
              <a:cxn ang="0">
                <a:pos x="56" y="28"/>
              </a:cxn>
              <a:cxn ang="0">
                <a:pos x="74" y="24"/>
              </a:cxn>
            </a:cxnLst>
            <a:rect l="0" t="0" r="r" b="b"/>
            <a:pathLst>
              <a:path w="172" h="186">
                <a:moveTo>
                  <a:pt x="146" y="186"/>
                </a:moveTo>
                <a:lnTo>
                  <a:pt x="146" y="186"/>
                </a:lnTo>
                <a:lnTo>
                  <a:pt x="156" y="184"/>
                </a:lnTo>
                <a:lnTo>
                  <a:pt x="162" y="180"/>
                </a:lnTo>
                <a:lnTo>
                  <a:pt x="162" y="180"/>
                </a:lnTo>
                <a:lnTo>
                  <a:pt x="170" y="172"/>
                </a:lnTo>
                <a:lnTo>
                  <a:pt x="172" y="162"/>
                </a:lnTo>
                <a:lnTo>
                  <a:pt x="172" y="162"/>
                </a:lnTo>
                <a:lnTo>
                  <a:pt x="170" y="154"/>
                </a:lnTo>
                <a:lnTo>
                  <a:pt x="166" y="144"/>
                </a:lnTo>
                <a:lnTo>
                  <a:pt x="138" y="112"/>
                </a:lnTo>
                <a:lnTo>
                  <a:pt x="138" y="112"/>
                </a:lnTo>
                <a:lnTo>
                  <a:pt x="144" y="98"/>
                </a:lnTo>
                <a:lnTo>
                  <a:pt x="148" y="80"/>
                </a:lnTo>
                <a:lnTo>
                  <a:pt x="148" y="80"/>
                </a:lnTo>
                <a:lnTo>
                  <a:pt x="148" y="66"/>
                </a:lnTo>
                <a:lnTo>
                  <a:pt x="144" y="52"/>
                </a:lnTo>
                <a:lnTo>
                  <a:pt x="140" y="38"/>
                </a:lnTo>
                <a:lnTo>
                  <a:pt x="130" y="26"/>
                </a:lnTo>
                <a:lnTo>
                  <a:pt x="130" y="26"/>
                </a:lnTo>
                <a:lnTo>
                  <a:pt x="120" y="16"/>
                </a:lnTo>
                <a:lnTo>
                  <a:pt x="108" y="8"/>
                </a:lnTo>
                <a:lnTo>
                  <a:pt x="94" y="2"/>
                </a:lnTo>
                <a:lnTo>
                  <a:pt x="80" y="0"/>
                </a:lnTo>
                <a:lnTo>
                  <a:pt x="80" y="0"/>
                </a:lnTo>
                <a:lnTo>
                  <a:pt x="74" y="0"/>
                </a:lnTo>
                <a:lnTo>
                  <a:pt x="74" y="0"/>
                </a:lnTo>
                <a:lnTo>
                  <a:pt x="60" y="2"/>
                </a:lnTo>
                <a:lnTo>
                  <a:pt x="46" y="6"/>
                </a:lnTo>
                <a:lnTo>
                  <a:pt x="34" y="12"/>
                </a:lnTo>
                <a:lnTo>
                  <a:pt x="24" y="20"/>
                </a:lnTo>
                <a:lnTo>
                  <a:pt x="14" y="30"/>
                </a:lnTo>
                <a:lnTo>
                  <a:pt x="8" y="42"/>
                </a:lnTo>
                <a:lnTo>
                  <a:pt x="2" y="54"/>
                </a:lnTo>
                <a:lnTo>
                  <a:pt x="0" y="68"/>
                </a:lnTo>
                <a:lnTo>
                  <a:pt x="0" y="68"/>
                </a:lnTo>
                <a:lnTo>
                  <a:pt x="0" y="82"/>
                </a:lnTo>
                <a:lnTo>
                  <a:pt x="2" y="96"/>
                </a:lnTo>
                <a:lnTo>
                  <a:pt x="8" y="110"/>
                </a:lnTo>
                <a:lnTo>
                  <a:pt x="16" y="122"/>
                </a:lnTo>
                <a:lnTo>
                  <a:pt x="16" y="122"/>
                </a:lnTo>
                <a:lnTo>
                  <a:pt x="28" y="132"/>
                </a:lnTo>
                <a:lnTo>
                  <a:pt x="40" y="140"/>
                </a:lnTo>
                <a:lnTo>
                  <a:pt x="54" y="146"/>
                </a:lnTo>
                <a:lnTo>
                  <a:pt x="68" y="148"/>
                </a:lnTo>
                <a:lnTo>
                  <a:pt x="68" y="148"/>
                </a:lnTo>
                <a:lnTo>
                  <a:pt x="74" y="148"/>
                </a:lnTo>
                <a:lnTo>
                  <a:pt x="74" y="148"/>
                </a:lnTo>
                <a:lnTo>
                  <a:pt x="86" y="148"/>
                </a:lnTo>
                <a:lnTo>
                  <a:pt x="98" y="144"/>
                </a:lnTo>
                <a:lnTo>
                  <a:pt x="128" y="176"/>
                </a:lnTo>
                <a:lnTo>
                  <a:pt x="128" y="176"/>
                </a:lnTo>
                <a:lnTo>
                  <a:pt x="136" y="184"/>
                </a:lnTo>
                <a:lnTo>
                  <a:pt x="144" y="186"/>
                </a:lnTo>
                <a:lnTo>
                  <a:pt x="144" y="186"/>
                </a:lnTo>
                <a:lnTo>
                  <a:pt x="146" y="186"/>
                </a:lnTo>
                <a:lnTo>
                  <a:pt x="146" y="186"/>
                </a:lnTo>
                <a:close/>
                <a:moveTo>
                  <a:pt x="74" y="24"/>
                </a:moveTo>
                <a:lnTo>
                  <a:pt x="74" y="24"/>
                </a:lnTo>
                <a:lnTo>
                  <a:pt x="78" y="24"/>
                </a:lnTo>
                <a:lnTo>
                  <a:pt x="78" y="24"/>
                </a:lnTo>
                <a:lnTo>
                  <a:pt x="88" y="26"/>
                </a:lnTo>
                <a:lnTo>
                  <a:pt x="98" y="30"/>
                </a:lnTo>
                <a:lnTo>
                  <a:pt x="106" y="36"/>
                </a:lnTo>
                <a:lnTo>
                  <a:pt x="112" y="42"/>
                </a:lnTo>
                <a:lnTo>
                  <a:pt x="118" y="50"/>
                </a:lnTo>
                <a:lnTo>
                  <a:pt x="122" y="58"/>
                </a:lnTo>
                <a:lnTo>
                  <a:pt x="124" y="68"/>
                </a:lnTo>
                <a:lnTo>
                  <a:pt x="124" y="78"/>
                </a:lnTo>
                <a:lnTo>
                  <a:pt x="124" y="78"/>
                </a:lnTo>
                <a:lnTo>
                  <a:pt x="122" y="88"/>
                </a:lnTo>
                <a:lnTo>
                  <a:pt x="120" y="96"/>
                </a:lnTo>
                <a:lnTo>
                  <a:pt x="114" y="104"/>
                </a:lnTo>
                <a:lnTo>
                  <a:pt x="108" y="112"/>
                </a:lnTo>
                <a:lnTo>
                  <a:pt x="100" y="116"/>
                </a:lnTo>
                <a:lnTo>
                  <a:pt x="92" y="120"/>
                </a:lnTo>
                <a:lnTo>
                  <a:pt x="84" y="124"/>
                </a:lnTo>
                <a:lnTo>
                  <a:pt x="74" y="124"/>
                </a:lnTo>
                <a:lnTo>
                  <a:pt x="74" y="124"/>
                </a:lnTo>
                <a:lnTo>
                  <a:pt x="70" y="124"/>
                </a:lnTo>
                <a:lnTo>
                  <a:pt x="70" y="124"/>
                </a:lnTo>
                <a:lnTo>
                  <a:pt x="60" y="122"/>
                </a:lnTo>
                <a:lnTo>
                  <a:pt x="50" y="118"/>
                </a:lnTo>
                <a:lnTo>
                  <a:pt x="42" y="114"/>
                </a:lnTo>
                <a:lnTo>
                  <a:pt x="36" y="106"/>
                </a:lnTo>
                <a:lnTo>
                  <a:pt x="30" y="98"/>
                </a:lnTo>
                <a:lnTo>
                  <a:pt x="26" y="90"/>
                </a:lnTo>
                <a:lnTo>
                  <a:pt x="24" y="80"/>
                </a:lnTo>
                <a:lnTo>
                  <a:pt x="24" y="70"/>
                </a:lnTo>
                <a:lnTo>
                  <a:pt x="24" y="70"/>
                </a:lnTo>
                <a:lnTo>
                  <a:pt x="26" y="60"/>
                </a:lnTo>
                <a:lnTo>
                  <a:pt x="30" y="52"/>
                </a:lnTo>
                <a:lnTo>
                  <a:pt x="34" y="44"/>
                </a:lnTo>
                <a:lnTo>
                  <a:pt x="40" y="38"/>
                </a:lnTo>
                <a:lnTo>
                  <a:pt x="48" y="32"/>
                </a:lnTo>
                <a:lnTo>
                  <a:pt x="56" y="28"/>
                </a:lnTo>
                <a:lnTo>
                  <a:pt x="64" y="24"/>
                </a:lnTo>
                <a:lnTo>
                  <a:pt x="74" y="24"/>
                </a:lnTo>
                <a:lnTo>
                  <a:pt x="74" y="24"/>
                </a:lnTo>
                <a:close/>
              </a:path>
            </a:pathLst>
          </a:custGeom>
          <a:solidFill>
            <a:schemeClr val="bg1"/>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31" name="组合 553"/>
          <p:cNvGrpSpPr/>
          <p:nvPr/>
        </p:nvGrpSpPr>
        <p:grpSpPr>
          <a:xfrm>
            <a:off x="2205200" y="4544079"/>
            <a:ext cx="319937" cy="32384"/>
            <a:chOff x="3749039" y="1846001"/>
            <a:chExt cx="515985" cy="73157"/>
          </a:xfrm>
          <a:solidFill>
            <a:srgbClr val="C00000"/>
          </a:solidFill>
        </p:grpSpPr>
        <p:sp>
          <p:nvSpPr>
            <p:cNvPr id="171" name="Freeform 75"/>
            <p:cNvSpPr/>
            <p:nvPr/>
          </p:nvSpPr>
          <p:spPr bwMode="auto">
            <a:xfrm>
              <a:off x="3842732" y="1846001"/>
              <a:ext cx="69515" cy="73157"/>
            </a:xfrm>
            <a:custGeom>
              <a:avLst/>
              <a:gdLst/>
              <a:ahLst/>
              <a:cxnLst>
                <a:cxn ang="0">
                  <a:pos x="84" y="36"/>
                </a:cxn>
                <a:cxn ang="0">
                  <a:pos x="56" y="36"/>
                </a:cxn>
                <a:cxn ang="0">
                  <a:pos x="56" y="0"/>
                </a:cxn>
                <a:cxn ang="0">
                  <a:pos x="36" y="0"/>
                </a:cxn>
                <a:cxn ang="0">
                  <a:pos x="36" y="36"/>
                </a:cxn>
                <a:cxn ang="0">
                  <a:pos x="8" y="36"/>
                </a:cxn>
                <a:cxn ang="0">
                  <a:pos x="8" y="36"/>
                </a:cxn>
                <a:cxn ang="0">
                  <a:pos x="4" y="38"/>
                </a:cxn>
                <a:cxn ang="0">
                  <a:pos x="2" y="38"/>
                </a:cxn>
                <a:cxn ang="0">
                  <a:pos x="0" y="42"/>
                </a:cxn>
                <a:cxn ang="0">
                  <a:pos x="0" y="44"/>
                </a:cxn>
                <a:cxn ang="0">
                  <a:pos x="0" y="70"/>
                </a:cxn>
                <a:cxn ang="0">
                  <a:pos x="0" y="70"/>
                </a:cxn>
                <a:cxn ang="0">
                  <a:pos x="0" y="72"/>
                </a:cxn>
                <a:cxn ang="0">
                  <a:pos x="2" y="76"/>
                </a:cxn>
                <a:cxn ang="0">
                  <a:pos x="4" y="78"/>
                </a:cxn>
                <a:cxn ang="0">
                  <a:pos x="8" y="78"/>
                </a:cxn>
                <a:cxn ang="0">
                  <a:pos x="84" y="78"/>
                </a:cxn>
                <a:cxn ang="0">
                  <a:pos x="84" y="78"/>
                </a:cxn>
                <a:cxn ang="0">
                  <a:pos x="88" y="78"/>
                </a:cxn>
                <a:cxn ang="0">
                  <a:pos x="90" y="76"/>
                </a:cxn>
                <a:cxn ang="0">
                  <a:pos x="92" y="72"/>
                </a:cxn>
                <a:cxn ang="0">
                  <a:pos x="92" y="70"/>
                </a:cxn>
                <a:cxn ang="0">
                  <a:pos x="92" y="44"/>
                </a:cxn>
                <a:cxn ang="0">
                  <a:pos x="92" y="44"/>
                </a:cxn>
                <a:cxn ang="0">
                  <a:pos x="92" y="42"/>
                </a:cxn>
                <a:cxn ang="0">
                  <a:pos x="90" y="38"/>
                </a:cxn>
                <a:cxn ang="0">
                  <a:pos x="88" y="38"/>
                </a:cxn>
                <a:cxn ang="0">
                  <a:pos x="84" y="36"/>
                </a:cxn>
                <a:cxn ang="0">
                  <a:pos x="84" y="36"/>
                </a:cxn>
              </a:cxnLst>
              <a:rect l="0" t="0" r="r" b="b"/>
              <a:pathLst>
                <a:path w="92" h="78">
                  <a:moveTo>
                    <a:pt x="84" y="36"/>
                  </a:moveTo>
                  <a:lnTo>
                    <a:pt x="56" y="36"/>
                  </a:lnTo>
                  <a:lnTo>
                    <a:pt x="56" y="0"/>
                  </a:lnTo>
                  <a:lnTo>
                    <a:pt x="36" y="0"/>
                  </a:lnTo>
                  <a:lnTo>
                    <a:pt x="36" y="36"/>
                  </a:lnTo>
                  <a:lnTo>
                    <a:pt x="8" y="36"/>
                  </a:lnTo>
                  <a:lnTo>
                    <a:pt x="8" y="36"/>
                  </a:lnTo>
                  <a:lnTo>
                    <a:pt x="4" y="38"/>
                  </a:lnTo>
                  <a:lnTo>
                    <a:pt x="2" y="38"/>
                  </a:lnTo>
                  <a:lnTo>
                    <a:pt x="0" y="42"/>
                  </a:lnTo>
                  <a:lnTo>
                    <a:pt x="0" y="44"/>
                  </a:lnTo>
                  <a:lnTo>
                    <a:pt x="0" y="70"/>
                  </a:lnTo>
                  <a:lnTo>
                    <a:pt x="0" y="70"/>
                  </a:lnTo>
                  <a:lnTo>
                    <a:pt x="0" y="72"/>
                  </a:lnTo>
                  <a:lnTo>
                    <a:pt x="2" y="76"/>
                  </a:lnTo>
                  <a:lnTo>
                    <a:pt x="4" y="78"/>
                  </a:lnTo>
                  <a:lnTo>
                    <a:pt x="8" y="78"/>
                  </a:lnTo>
                  <a:lnTo>
                    <a:pt x="84" y="78"/>
                  </a:lnTo>
                  <a:lnTo>
                    <a:pt x="84" y="78"/>
                  </a:lnTo>
                  <a:lnTo>
                    <a:pt x="88" y="78"/>
                  </a:lnTo>
                  <a:lnTo>
                    <a:pt x="90" y="76"/>
                  </a:lnTo>
                  <a:lnTo>
                    <a:pt x="92" y="72"/>
                  </a:lnTo>
                  <a:lnTo>
                    <a:pt x="92" y="70"/>
                  </a:lnTo>
                  <a:lnTo>
                    <a:pt x="92" y="44"/>
                  </a:lnTo>
                  <a:lnTo>
                    <a:pt x="92" y="44"/>
                  </a:lnTo>
                  <a:lnTo>
                    <a:pt x="92" y="42"/>
                  </a:lnTo>
                  <a:lnTo>
                    <a:pt x="90" y="38"/>
                  </a:lnTo>
                  <a:lnTo>
                    <a:pt x="88" y="38"/>
                  </a:lnTo>
                  <a:lnTo>
                    <a:pt x="84" y="36"/>
                  </a:lnTo>
                  <a:lnTo>
                    <a:pt x="84" y="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2" name="Freeform 76"/>
            <p:cNvSpPr>
              <a:spLocks noEditPoints="1"/>
            </p:cNvSpPr>
            <p:nvPr/>
          </p:nvSpPr>
          <p:spPr bwMode="auto">
            <a:xfrm>
              <a:off x="3749039" y="1891020"/>
              <a:ext cx="256902" cy="16882"/>
            </a:xfrm>
            <a:custGeom>
              <a:avLst/>
              <a:gdLst/>
              <a:ahLst/>
              <a:cxnLst>
                <a:cxn ang="0">
                  <a:pos x="0" y="10"/>
                </a:cxn>
                <a:cxn ang="0">
                  <a:pos x="0" y="10"/>
                </a:cxn>
                <a:cxn ang="0">
                  <a:pos x="0" y="12"/>
                </a:cxn>
                <a:cxn ang="0">
                  <a:pos x="2" y="16"/>
                </a:cxn>
                <a:cxn ang="0">
                  <a:pos x="6" y="18"/>
                </a:cxn>
                <a:cxn ang="0">
                  <a:pos x="10" y="18"/>
                </a:cxn>
                <a:cxn ang="0">
                  <a:pos x="110" y="18"/>
                </a:cxn>
                <a:cxn ang="0">
                  <a:pos x="110" y="0"/>
                </a:cxn>
                <a:cxn ang="0">
                  <a:pos x="10" y="0"/>
                </a:cxn>
                <a:cxn ang="0">
                  <a:pos x="10" y="0"/>
                </a:cxn>
                <a:cxn ang="0">
                  <a:pos x="6"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8" y="16"/>
                </a:cxn>
                <a:cxn ang="0">
                  <a:pos x="340" y="12"/>
                </a:cxn>
                <a:cxn ang="0">
                  <a:pos x="340" y="10"/>
                </a:cxn>
                <a:cxn ang="0">
                  <a:pos x="340" y="10"/>
                </a:cxn>
                <a:cxn ang="0">
                  <a:pos x="340" y="6"/>
                </a:cxn>
                <a:cxn ang="0">
                  <a:pos x="338" y="2"/>
                </a:cxn>
                <a:cxn ang="0">
                  <a:pos x="334" y="0"/>
                </a:cxn>
                <a:cxn ang="0">
                  <a:pos x="330" y="0"/>
                </a:cxn>
                <a:cxn ang="0">
                  <a:pos x="330" y="0"/>
                </a:cxn>
              </a:cxnLst>
              <a:rect l="0" t="0" r="r" b="b"/>
              <a:pathLst>
                <a:path w="340" h="18">
                  <a:moveTo>
                    <a:pt x="0" y="10"/>
                  </a:moveTo>
                  <a:lnTo>
                    <a:pt x="0" y="10"/>
                  </a:lnTo>
                  <a:lnTo>
                    <a:pt x="0" y="12"/>
                  </a:lnTo>
                  <a:lnTo>
                    <a:pt x="2" y="16"/>
                  </a:lnTo>
                  <a:lnTo>
                    <a:pt x="6" y="18"/>
                  </a:lnTo>
                  <a:lnTo>
                    <a:pt x="10" y="18"/>
                  </a:lnTo>
                  <a:lnTo>
                    <a:pt x="110" y="18"/>
                  </a:lnTo>
                  <a:lnTo>
                    <a:pt x="110" y="0"/>
                  </a:lnTo>
                  <a:lnTo>
                    <a:pt x="10" y="0"/>
                  </a:lnTo>
                  <a:lnTo>
                    <a:pt x="10" y="0"/>
                  </a:lnTo>
                  <a:lnTo>
                    <a:pt x="6" y="0"/>
                  </a:lnTo>
                  <a:lnTo>
                    <a:pt x="2" y="2"/>
                  </a:lnTo>
                  <a:lnTo>
                    <a:pt x="0" y="6"/>
                  </a:lnTo>
                  <a:lnTo>
                    <a:pt x="0" y="10"/>
                  </a:lnTo>
                  <a:lnTo>
                    <a:pt x="0" y="10"/>
                  </a:lnTo>
                  <a:close/>
                  <a:moveTo>
                    <a:pt x="330" y="0"/>
                  </a:moveTo>
                  <a:lnTo>
                    <a:pt x="230" y="0"/>
                  </a:lnTo>
                  <a:lnTo>
                    <a:pt x="230" y="18"/>
                  </a:lnTo>
                  <a:lnTo>
                    <a:pt x="330" y="18"/>
                  </a:lnTo>
                  <a:lnTo>
                    <a:pt x="330" y="18"/>
                  </a:lnTo>
                  <a:lnTo>
                    <a:pt x="334" y="18"/>
                  </a:lnTo>
                  <a:lnTo>
                    <a:pt x="338" y="16"/>
                  </a:lnTo>
                  <a:lnTo>
                    <a:pt x="340" y="12"/>
                  </a:lnTo>
                  <a:lnTo>
                    <a:pt x="340" y="10"/>
                  </a:lnTo>
                  <a:lnTo>
                    <a:pt x="340" y="10"/>
                  </a:lnTo>
                  <a:lnTo>
                    <a:pt x="340" y="6"/>
                  </a:lnTo>
                  <a:lnTo>
                    <a:pt x="338" y="2"/>
                  </a:lnTo>
                  <a:lnTo>
                    <a:pt x="334" y="0"/>
                  </a:lnTo>
                  <a:lnTo>
                    <a:pt x="330" y="0"/>
                  </a:lnTo>
                  <a:lnTo>
                    <a:pt x="33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3" name="Freeform 102"/>
            <p:cNvSpPr/>
            <p:nvPr/>
          </p:nvSpPr>
          <p:spPr bwMode="auto">
            <a:xfrm>
              <a:off x="4094770" y="1848682"/>
              <a:ext cx="73412" cy="69389"/>
            </a:xfrm>
            <a:custGeom>
              <a:avLst/>
              <a:gdLst/>
              <a:ahLst/>
              <a:cxnLst>
                <a:cxn ang="0">
                  <a:pos x="86" y="36"/>
                </a:cxn>
                <a:cxn ang="0">
                  <a:pos x="56" y="36"/>
                </a:cxn>
                <a:cxn ang="0">
                  <a:pos x="56" y="0"/>
                </a:cxn>
                <a:cxn ang="0">
                  <a:pos x="38" y="0"/>
                </a:cxn>
                <a:cxn ang="0">
                  <a:pos x="38" y="36"/>
                </a:cxn>
                <a:cxn ang="0">
                  <a:pos x="8" y="36"/>
                </a:cxn>
                <a:cxn ang="0">
                  <a:pos x="8" y="36"/>
                </a:cxn>
                <a:cxn ang="0">
                  <a:pos x="6" y="38"/>
                </a:cxn>
                <a:cxn ang="0">
                  <a:pos x="4" y="38"/>
                </a:cxn>
                <a:cxn ang="0">
                  <a:pos x="2" y="42"/>
                </a:cxn>
                <a:cxn ang="0">
                  <a:pos x="0" y="44"/>
                </a:cxn>
                <a:cxn ang="0">
                  <a:pos x="0" y="70"/>
                </a:cxn>
                <a:cxn ang="0">
                  <a:pos x="0" y="70"/>
                </a:cxn>
                <a:cxn ang="0">
                  <a:pos x="2" y="72"/>
                </a:cxn>
                <a:cxn ang="0">
                  <a:pos x="4" y="76"/>
                </a:cxn>
                <a:cxn ang="0">
                  <a:pos x="6" y="78"/>
                </a:cxn>
                <a:cxn ang="0">
                  <a:pos x="8" y="78"/>
                </a:cxn>
                <a:cxn ang="0">
                  <a:pos x="86" y="78"/>
                </a:cxn>
                <a:cxn ang="0">
                  <a:pos x="86" y="78"/>
                </a:cxn>
                <a:cxn ang="0">
                  <a:pos x="88" y="78"/>
                </a:cxn>
                <a:cxn ang="0">
                  <a:pos x="92" y="76"/>
                </a:cxn>
                <a:cxn ang="0">
                  <a:pos x="94" y="72"/>
                </a:cxn>
                <a:cxn ang="0">
                  <a:pos x="94" y="70"/>
                </a:cxn>
                <a:cxn ang="0">
                  <a:pos x="94" y="44"/>
                </a:cxn>
                <a:cxn ang="0">
                  <a:pos x="94" y="44"/>
                </a:cxn>
                <a:cxn ang="0">
                  <a:pos x="94" y="42"/>
                </a:cxn>
                <a:cxn ang="0">
                  <a:pos x="92" y="38"/>
                </a:cxn>
                <a:cxn ang="0">
                  <a:pos x="88" y="38"/>
                </a:cxn>
                <a:cxn ang="0">
                  <a:pos x="86" y="36"/>
                </a:cxn>
                <a:cxn ang="0">
                  <a:pos x="86" y="36"/>
                </a:cxn>
              </a:cxnLst>
              <a:rect l="0" t="0" r="r" b="b"/>
              <a:pathLst>
                <a:path w="94" h="78">
                  <a:moveTo>
                    <a:pt x="86" y="36"/>
                  </a:moveTo>
                  <a:lnTo>
                    <a:pt x="56" y="36"/>
                  </a:lnTo>
                  <a:lnTo>
                    <a:pt x="56" y="0"/>
                  </a:lnTo>
                  <a:lnTo>
                    <a:pt x="38" y="0"/>
                  </a:lnTo>
                  <a:lnTo>
                    <a:pt x="38" y="36"/>
                  </a:lnTo>
                  <a:lnTo>
                    <a:pt x="8" y="36"/>
                  </a:lnTo>
                  <a:lnTo>
                    <a:pt x="8" y="36"/>
                  </a:lnTo>
                  <a:lnTo>
                    <a:pt x="6" y="38"/>
                  </a:lnTo>
                  <a:lnTo>
                    <a:pt x="4" y="38"/>
                  </a:lnTo>
                  <a:lnTo>
                    <a:pt x="2" y="42"/>
                  </a:lnTo>
                  <a:lnTo>
                    <a:pt x="0" y="44"/>
                  </a:lnTo>
                  <a:lnTo>
                    <a:pt x="0" y="70"/>
                  </a:lnTo>
                  <a:lnTo>
                    <a:pt x="0" y="70"/>
                  </a:lnTo>
                  <a:lnTo>
                    <a:pt x="2" y="72"/>
                  </a:lnTo>
                  <a:lnTo>
                    <a:pt x="4" y="76"/>
                  </a:lnTo>
                  <a:lnTo>
                    <a:pt x="6" y="78"/>
                  </a:lnTo>
                  <a:lnTo>
                    <a:pt x="8" y="78"/>
                  </a:lnTo>
                  <a:lnTo>
                    <a:pt x="86" y="78"/>
                  </a:lnTo>
                  <a:lnTo>
                    <a:pt x="86" y="78"/>
                  </a:lnTo>
                  <a:lnTo>
                    <a:pt x="88" y="78"/>
                  </a:lnTo>
                  <a:lnTo>
                    <a:pt x="92" y="76"/>
                  </a:lnTo>
                  <a:lnTo>
                    <a:pt x="94" y="72"/>
                  </a:lnTo>
                  <a:lnTo>
                    <a:pt x="94" y="70"/>
                  </a:lnTo>
                  <a:lnTo>
                    <a:pt x="94" y="44"/>
                  </a:lnTo>
                  <a:lnTo>
                    <a:pt x="94" y="44"/>
                  </a:lnTo>
                  <a:lnTo>
                    <a:pt x="94" y="42"/>
                  </a:lnTo>
                  <a:lnTo>
                    <a:pt x="92" y="38"/>
                  </a:lnTo>
                  <a:lnTo>
                    <a:pt x="88" y="38"/>
                  </a:lnTo>
                  <a:lnTo>
                    <a:pt x="86" y="36"/>
                  </a:lnTo>
                  <a:lnTo>
                    <a:pt x="86" y="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4" name="Freeform 103"/>
            <p:cNvSpPr>
              <a:spLocks noEditPoints="1"/>
            </p:cNvSpPr>
            <p:nvPr/>
          </p:nvSpPr>
          <p:spPr bwMode="auto">
            <a:xfrm>
              <a:off x="3999490" y="1891383"/>
              <a:ext cx="265534" cy="16013"/>
            </a:xfrm>
            <a:custGeom>
              <a:avLst/>
              <a:gdLst/>
              <a:ahLst/>
              <a:cxnLst>
                <a:cxn ang="0">
                  <a:pos x="0" y="10"/>
                </a:cxn>
                <a:cxn ang="0">
                  <a:pos x="0" y="10"/>
                </a:cxn>
                <a:cxn ang="0">
                  <a:pos x="0" y="12"/>
                </a:cxn>
                <a:cxn ang="0">
                  <a:pos x="2" y="16"/>
                </a:cxn>
                <a:cxn ang="0">
                  <a:pos x="4" y="18"/>
                </a:cxn>
                <a:cxn ang="0">
                  <a:pos x="8" y="18"/>
                </a:cxn>
                <a:cxn ang="0">
                  <a:pos x="108" y="18"/>
                </a:cxn>
                <a:cxn ang="0">
                  <a:pos x="108" y="0"/>
                </a:cxn>
                <a:cxn ang="0">
                  <a:pos x="8" y="0"/>
                </a:cxn>
                <a:cxn ang="0">
                  <a:pos x="8" y="0"/>
                </a:cxn>
                <a:cxn ang="0">
                  <a:pos x="4"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6" y="16"/>
                </a:cxn>
                <a:cxn ang="0">
                  <a:pos x="338" y="12"/>
                </a:cxn>
                <a:cxn ang="0">
                  <a:pos x="340" y="10"/>
                </a:cxn>
                <a:cxn ang="0">
                  <a:pos x="340" y="10"/>
                </a:cxn>
                <a:cxn ang="0">
                  <a:pos x="338" y="6"/>
                </a:cxn>
                <a:cxn ang="0">
                  <a:pos x="336" y="2"/>
                </a:cxn>
                <a:cxn ang="0">
                  <a:pos x="334" y="0"/>
                </a:cxn>
                <a:cxn ang="0">
                  <a:pos x="330" y="0"/>
                </a:cxn>
                <a:cxn ang="0">
                  <a:pos x="330" y="0"/>
                </a:cxn>
              </a:cxnLst>
              <a:rect l="0" t="0" r="r" b="b"/>
              <a:pathLst>
                <a:path w="340" h="18">
                  <a:moveTo>
                    <a:pt x="0" y="10"/>
                  </a:moveTo>
                  <a:lnTo>
                    <a:pt x="0" y="10"/>
                  </a:lnTo>
                  <a:lnTo>
                    <a:pt x="0" y="12"/>
                  </a:lnTo>
                  <a:lnTo>
                    <a:pt x="2" y="16"/>
                  </a:lnTo>
                  <a:lnTo>
                    <a:pt x="4" y="18"/>
                  </a:lnTo>
                  <a:lnTo>
                    <a:pt x="8" y="18"/>
                  </a:lnTo>
                  <a:lnTo>
                    <a:pt x="108" y="18"/>
                  </a:lnTo>
                  <a:lnTo>
                    <a:pt x="108" y="0"/>
                  </a:lnTo>
                  <a:lnTo>
                    <a:pt x="8" y="0"/>
                  </a:lnTo>
                  <a:lnTo>
                    <a:pt x="8" y="0"/>
                  </a:lnTo>
                  <a:lnTo>
                    <a:pt x="4" y="0"/>
                  </a:lnTo>
                  <a:lnTo>
                    <a:pt x="2" y="2"/>
                  </a:lnTo>
                  <a:lnTo>
                    <a:pt x="0" y="6"/>
                  </a:lnTo>
                  <a:lnTo>
                    <a:pt x="0" y="10"/>
                  </a:lnTo>
                  <a:lnTo>
                    <a:pt x="0" y="10"/>
                  </a:lnTo>
                  <a:close/>
                  <a:moveTo>
                    <a:pt x="330" y="0"/>
                  </a:moveTo>
                  <a:lnTo>
                    <a:pt x="230" y="0"/>
                  </a:lnTo>
                  <a:lnTo>
                    <a:pt x="230" y="18"/>
                  </a:lnTo>
                  <a:lnTo>
                    <a:pt x="330" y="18"/>
                  </a:lnTo>
                  <a:lnTo>
                    <a:pt x="330" y="18"/>
                  </a:lnTo>
                  <a:lnTo>
                    <a:pt x="334" y="18"/>
                  </a:lnTo>
                  <a:lnTo>
                    <a:pt x="336" y="16"/>
                  </a:lnTo>
                  <a:lnTo>
                    <a:pt x="338" y="12"/>
                  </a:lnTo>
                  <a:lnTo>
                    <a:pt x="340" y="10"/>
                  </a:lnTo>
                  <a:lnTo>
                    <a:pt x="340" y="10"/>
                  </a:lnTo>
                  <a:lnTo>
                    <a:pt x="338" y="6"/>
                  </a:lnTo>
                  <a:lnTo>
                    <a:pt x="336" y="2"/>
                  </a:lnTo>
                  <a:lnTo>
                    <a:pt x="334" y="0"/>
                  </a:lnTo>
                  <a:lnTo>
                    <a:pt x="330" y="0"/>
                  </a:lnTo>
                  <a:lnTo>
                    <a:pt x="33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154" name="Freeform 32"/>
          <p:cNvSpPr>
            <a:spLocks noEditPoints="1"/>
          </p:cNvSpPr>
          <p:nvPr/>
        </p:nvSpPr>
        <p:spPr bwMode="auto">
          <a:xfrm>
            <a:off x="2616530" y="4414054"/>
            <a:ext cx="195028" cy="154726"/>
          </a:xfrm>
          <a:custGeom>
            <a:avLst/>
            <a:gdLst/>
            <a:ahLst/>
            <a:cxnLst>
              <a:cxn ang="0">
                <a:pos x="618" y="166"/>
              </a:cxn>
              <a:cxn ang="0">
                <a:pos x="688" y="108"/>
              </a:cxn>
              <a:cxn ang="0">
                <a:pos x="660" y="54"/>
              </a:cxn>
              <a:cxn ang="0">
                <a:pos x="464" y="0"/>
              </a:cxn>
              <a:cxn ang="0">
                <a:pos x="254" y="32"/>
              </a:cxn>
              <a:cxn ang="0">
                <a:pos x="184" y="90"/>
              </a:cxn>
              <a:cxn ang="0">
                <a:pos x="212" y="144"/>
              </a:cxn>
              <a:cxn ang="0">
                <a:pos x="408" y="198"/>
              </a:cxn>
              <a:cxn ang="0">
                <a:pos x="266" y="334"/>
              </a:cxn>
              <a:cxn ang="0">
                <a:pos x="474" y="358"/>
              </a:cxn>
              <a:cxn ang="0">
                <a:pos x="674" y="304"/>
              </a:cxn>
              <a:cxn ang="0">
                <a:pos x="688" y="188"/>
              </a:cxn>
              <a:cxn ang="0">
                <a:pos x="630" y="204"/>
              </a:cxn>
              <a:cxn ang="0">
                <a:pos x="436" y="240"/>
              </a:cxn>
              <a:cxn ang="0">
                <a:pos x="218" y="194"/>
              </a:cxn>
              <a:cxn ang="0">
                <a:pos x="184" y="272"/>
              </a:cxn>
              <a:cxn ang="0">
                <a:pos x="238" y="238"/>
              </a:cxn>
              <a:cxn ang="0">
                <a:pos x="252" y="274"/>
              </a:cxn>
              <a:cxn ang="0">
                <a:pos x="224" y="274"/>
              </a:cxn>
              <a:cxn ang="0">
                <a:pos x="238" y="238"/>
              </a:cxn>
              <a:cxn ang="0">
                <a:pos x="326" y="510"/>
              </a:cxn>
              <a:cxn ang="0">
                <a:pos x="546" y="510"/>
              </a:cxn>
              <a:cxn ang="0">
                <a:pos x="680" y="458"/>
              </a:cxn>
              <a:cxn ang="0">
                <a:pos x="684" y="350"/>
              </a:cxn>
              <a:cxn ang="0">
                <a:pos x="568" y="386"/>
              </a:cxn>
              <a:cxn ang="0">
                <a:pos x="366" y="396"/>
              </a:cxn>
              <a:cxn ang="0">
                <a:pos x="200" y="350"/>
              </a:cxn>
              <a:cxn ang="0">
                <a:pos x="184" y="442"/>
              </a:cxn>
              <a:cxn ang="0">
                <a:pos x="244" y="398"/>
              </a:cxn>
              <a:cxn ang="0">
                <a:pos x="244" y="446"/>
              </a:cxn>
              <a:cxn ang="0">
                <a:pos x="222" y="422"/>
              </a:cxn>
              <a:cxn ang="0">
                <a:pos x="534" y="848"/>
              </a:cxn>
              <a:cxn ang="0">
                <a:pos x="524" y="882"/>
              </a:cxn>
              <a:cxn ang="0">
                <a:pos x="534" y="916"/>
              </a:cxn>
              <a:cxn ang="0">
                <a:pos x="872" y="902"/>
              </a:cxn>
              <a:cxn ang="0">
                <a:pos x="872" y="864"/>
              </a:cxn>
              <a:cxn ang="0">
                <a:pos x="34" y="848"/>
              </a:cxn>
              <a:cxn ang="0">
                <a:pos x="2" y="868"/>
              </a:cxn>
              <a:cxn ang="0">
                <a:pos x="10" y="906"/>
              </a:cxn>
              <a:cxn ang="0">
                <a:pos x="348" y="914"/>
              </a:cxn>
              <a:cxn ang="0">
                <a:pos x="354" y="868"/>
              </a:cxn>
              <a:cxn ang="0">
                <a:pos x="460" y="818"/>
              </a:cxn>
              <a:cxn ang="0">
                <a:pos x="612" y="654"/>
              </a:cxn>
              <a:cxn ang="0">
                <a:pos x="688" y="602"/>
              </a:cxn>
              <a:cxn ang="0">
                <a:pos x="672" y="510"/>
              </a:cxn>
              <a:cxn ang="0">
                <a:pos x="506" y="556"/>
              </a:cxn>
              <a:cxn ang="0">
                <a:pos x="304" y="546"/>
              </a:cxn>
              <a:cxn ang="0">
                <a:pos x="188" y="510"/>
              </a:cxn>
              <a:cxn ang="0">
                <a:pos x="192" y="618"/>
              </a:cxn>
              <a:cxn ang="0">
                <a:pos x="316" y="668"/>
              </a:cxn>
              <a:cxn ang="0">
                <a:pos x="398" y="828"/>
              </a:cxn>
              <a:cxn ang="0">
                <a:pos x="370" y="882"/>
              </a:cxn>
              <a:cxn ang="0">
                <a:pos x="424" y="948"/>
              </a:cxn>
              <a:cxn ang="0">
                <a:pos x="494" y="920"/>
              </a:cxn>
              <a:cxn ang="0">
                <a:pos x="498" y="852"/>
              </a:cxn>
              <a:cxn ang="0">
                <a:pos x="238" y="606"/>
              </a:cxn>
              <a:cxn ang="0">
                <a:pos x="224" y="570"/>
              </a:cxn>
              <a:cxn ang="0">
                <a:pos x="252" y="570"/>
              </a:cxn>
              <a:cxn ang="0">
                <a:pos x="238" y="606"/>
              </a:cxn>
            </a:cxnLst>
            <a:rect l="0" t="0" r="r" b="b"/>
            <a:pathLst>
              <a:path w="876" h="950">
                <a:moveTo>
                  <a:pt x="436" y="198"/>
                </a:moveTo>
                <a:lnTo>
                  <a:pt x="436" y="198"/>
                </a:lnTo>
                <a:lnTo>
                  <a:pt x="464" y="198"/>
                </a:lnTo>
                <a:lnTo>
                  <a:pt x="490" y="196"/>
                </a:lnTo>
                <a:lnTo>
                  <a:pt x="538" y="190"/>
                </a:lnTo>
                <a:lnTo>
                  <a:pt x="582" y="180"/>
                </a:lnTo>
                <a:lnTo>
                  <a:pt x="618" y="166"/>
                </a:lnTo>
                <a:lnTo>
                  <a:pt x="634" y="160"/>
                </a:lnTo>
                <a:lnTo>
                  <a:pt x="648" y="152"/>
                </a:lnTo>
                <a:lnTo>
                  <a:pt x="660" y="144"/>
                </a:lnTo>
                <a:lnTo>
                  <a:pt x="670" y="134"/>
                </a:lnTo>
                <a:lnTo>
                  <a:pt x="678" y="126"/>
                </a:lnTo>
                <a:lnTo>
                  <a:pt x="684" y="116"/>
                </a:lnTo>
                <a:lnTo>
                  <a:pt x="688" y="108"/>
                </a:lnTo>
                <a:lnTo>
                  <a:pt x="688" y="98"/>
                </a:lnTo>
                <a:lnTo>
                  <a:pt x="688" y="98"/>
                </a:lnTo>
                <a:lnTo>
                  <a:pt x="688" y="90"/>
                </a:lnTo>
                <a:lnTo>
                  <a:pt x="684" y="82"/>
                </a:lnTo>
                <a:lnTo>
                  <a:pt x="678" y="72"/>
                </a:lnTo>
                <a:lnTo>
                  <a:pt x="670" y="64"/>
                </a:lnTo>
                <a:lnTo>
                  <a:pt x="660" y="54"/>
                </a:lnTo>
                <a:lnTo>
                  <a:pt x="648" y="46"/>
                </a:lnTo>
                <a:lnTo>
                  <a:pt x="634" y="38"/>
                </a:lnTo>
                <a:lnTo>
                  <a:pt x="618" y="32"/>
                </a:lnTo>
                <a:lnTo>
                  <a:pt x="582" y="18"/>
                </a:lnTo>
                <a:lnTo>
                  <a:pt x="538" y="8"/>
                </a:lnTo>
                <a:lnTo>
                  <a:pt x="490" y="2"/>
                </a:lnTo>
                <a:lnTo>
                  <a:pt x="464" y="0"/>
                </a:lnTo>
                <a:lnTo>
                  <a:pt x="436" y="0"/>
                </a:lnTo>
                <a:lnTo>
                  <a:pt x="436" y="0"/>
                </a:lnTo>
                <a:lnTo>
                  <a:pt x="408" y="0"/>
                </a:lnTo>
                <a:lnTo>
                  <a:pt x="382" y="2"/>
                </a:lnTo>
                <a:lnTo>
                  <a:pt x="334" y="8"/>
                </a:lnTo>
                <a:lnTo>
                  <a:pt x="290" y="18"/>
                </a:lnTo>
                <a:lnTo>
                  <a:pt x="254" y="32"/>
                </a:lnTo>
                <a:lnTo>
                  <a:pt x="238" y="38"/>
                </a:lnTo>
                <a:lnTo>
                  <a:pt x="224" y="46"/>
                </a:lnTo>
                <a:lnTo>
                  <a:pt x="212" y="54"/>
                </a:lnTo>
                <a:lnTo>
                  <a:pt x="202" y="64"/>
                </a:lnTo>
                <a:lnTo>
                  <a:pt x="194" y="72"/>
                </a:lnTo>
                <a:lnTo>
                  <a:pt x="188" y="82"/>
                </a:lnTo>
                <a:lnTo>
                  <a:pt x="184" y="90"/>
                </a:lnTo>
                <a:lnTo>
                  <a:pt x="184" y="98"/>
                </a:lnTo>
                <a:lnTo>
                  <a:pt x="184" y="98"/>
                </a:lnTo>
                <a:lnTo>
                  <a:pt x="184" y="108"/>
                </a:lnTo>
                <a:lnTo>
                  <a:pt x="188" y="116"/>
                </a:lnTo>
                <a:lnTo>
                  <a:pt x="194" y="126"/>
                </a:lnTo>
                <a:lnTo>
                  <a:pt x="202" y="134"/>
                </a:lnTo>
                <a:lnTo>
                  <a:pt x="212" y="144"/>
                </a:lnTo>
                <a:lnTo>
                  <a:pt x="224" y="152"/>
                </a:lnTo>
                <a:lnTo>
                  <a:pt x="238" y="160"/>
                </a:lnTo>
                <a:lnTo>
                  <a:pt x="254" y="166"/>
                </a:lnTo>
                <a:lnTo>
                  <a:pt x="290" y="180"/>
                </a:lnTo>
                <a:lnTo>
                  <a:pt x="334" y="190"/>
                </a:lnTo>
                <a:lnTo>
                  <a:pt x="382" y="196"/>
                </a:lnTo>
                <a:lnTo>
                  <a:pt x="408" y="198"/>
                </a:lnTo>
                <a:lnTo>
                  <a:pt x="436" y="198"/>
                </a:lnTo>
                <a:lnTo>
                  <a:pt x="436" y="198"/>
                </a:lnTo>
                <a:close/>
                <a:moveTo>
                  <a:pt x="198" y="304"/>
                </a:moveTo>
                <a:lnTo>
                  <a:pt x="198" y="304"/>
                </a:lnTo>
                <a:lnTo>
                  <a:pt x="218" y="314"/>
                </a:lnTo>
                <a:lnTo>
                  <a:pt x="240" y="326"/>
                </a:lnTo>
                <a:lnTo>
                  <a:pt x="266" y="334"/>
                </a:lnTo>
                <a:lnTo>
                  <a:pt x="296" y="344"/>
                </a:lnTo>
                <a:lnTo>
                  <a:pt x="326" y="350"/>
                </a:lnTo>
                <a:lnTo>
                  <a:pt x="362" y="354"/>
                </a:lnTo>
                <a:lnTo>
                  <a:pt x="398" y="358"/>
                </a:lnTo>
                <a:lnTo>
                  <a:pt x="436" y="360"/>
                </a:lnTo>
                <a:lnTo>
                  <a:pt x="436" y="360"/>
                </a:lnTo>
                <a:lnTo>
                  <a:pt x="474" y="358"/>
                </a:lnTo>
                <a:lnTo>
                  <a:pt x="512" y="354"/>
                </a:lnTo>
                <a:lnTo>
                  <a:pt x="546" y="350"/>
                </a:lnTo>
                <a:lnTo>
                  <a:pt x="576" y="344"/>
                </a:lnTo>
                <a:lnTo>
                  <a:pt x="606" y="334"/>
                </a:lnTo>
                <a:lnTo>
                  <a:pt x="632" y="326"/>
                </a:lnTo>
                <a:lnTo>
                  <a:pt x="654" y="314"/>
                </a:lnTo>
                <a:lnTo>
                  <a:pt x="674" y="304"/>
                </a:lnTo>
                <a:lnTo>
                  <a:pt x="674" y="304"/>
                </a:lnTo>
                <a:lnTo>
                  <a:pt x="680" y="298"/>
                </a:lnTo>
                <a:lnTo>
                  <a:pt x="686" y="290"/>
                </a:lnTo>
                <a:lnTo>
                  <a:pt x="688" y="282"/>
                </a:lnTo>
                <a:lnTo>
                  <a:pt x="688" y="272"/>
                </a:lnTo>
                <a:lnTo>
                  <a:pt x="688" y="188"/>
                </a:lnTo>
                <a:lnTo>
                  <a:pt x="688" y="188"/>
                </a:lnTo>
                <a:lnTo>
                  <a:pt x="688" y="184"/>
                </a:lnTo>
                <a:lnTo>
                  <a:pt x="684" y="180"/>
                </a:lnTo>
                <a:lnTo>
                  <a:pt x="680" y="178"/>
                </a:lnTo>
                <a:lnTo>
                  <a:pt x="674" y="180"/>
                </a:lnTo>
                <a:lnTo>
                  <a:pt x="674" y="180"/>
                </a:lnTo>
                <a:lnTo>
                  <a:pt x="654" y="194"/>
                </a:lnTo>
                <a:lnTo>
                  <a:pt x="630" y="204"/>
                </a:lnTo>
                <a:lnTo>
                  <a:pt x="604" y="214"/>
                </a:lnTo>
                <a:lnTo>
                  <a:pt x="574" y="224"/>
                </a:lnTo>
                <a:lnTo>
                  <a:pt x="542" y="230"/>
                </a:lnTo>
                <a:lnTo>
                  <a:pt x="508" y="236"/>
                </a:lnTo>
                <a:lnTo>
                  <a:pt x="474" y="238"/>
                </a:lnTo>
                <a:lnTo>
                  <a:pt x="436" y="240"/>
                </a:lnTo>
                <a:lnTo>
                  <a:pt x="436" y="240"/>
                </a:lnTo>
                <a:lnTo>
                  <a:pt x="398" y="238"/>
                </a:lnTo>
                <a:lnTo>
                  <a:pt x="364" y="236"/>
                </a:lnTo>
                <a:lnTo>
                  <a:pt x="330" y="230"/>
                </a:lnTo>
                <a:lnTo>
                  <a:pt x="298" y="224"/>
                </a:lnTo>
                <a:lnTo>
                  <a:pt x="268" y="214"/>
                </a:lnTo>
                <a:lnTo>
                  <a:pt x="242" y="204"/>
                </a:lnTo>
                <a:lnTo>
                  <a:pt x="218" y="194"/>
                </a:lnTo>
                <a:lnTo>
                  <a:pt x="198" y="180"/>
                </a:lnTo>
                <a:lnTo>
                  <a:pt x="198" y="180"/>
                </a:lnTo>
                <a:lnTo>
                  <a:pt x="192" y="178"/>
                </a:lnTo>
                <a:lnTo>
                  <a:pt x="188" y="180"/>
                </a:lnTo>
                <a:lnTo>
                  <a:pt x="184" y="184"/>
                </a:lnTo>
                <a:lnTo>
                  <a:pt x="184" y="188"/>
                </a:lnTo>
                <a:lnTo>
                  <a:pt x="184" y="272"/>
                </a:lnTo>
                <a:lnTo>
                  <a:pt x="184" y="272"/>
                </a:lnTo>
                <a:lnTo>
                  <a:pt x="184" y="282"/>
                </a:lnTo>
                <a:lnTo>
                  <a:pt x="188" y="290"/>
                </a:lnTo>
                <a:lnTo>
                  <a:pt x="192" y="298"/>
                </a:lnTo>
                <a:lnTo>
                  <a:pt x="198" y="304"/>
                </a:lnTo>
                <a:lnTo>
                  <a:pt x="198" y="304"/>
                </a:lnTo>
                <a:close/>
                <a:moveTo>
                  <a:pt x="238" y="238"/>
                </a:moveTo>
                <a:lnTo>
                  <a:pt x="238" y="238"/>
                </a:lnTo>
                <a:lnTo>
                  <a:pt x="244" y="240"/>
                </a:lnTo>
                <a:lnTo>
                  <a:pt x="250" y="246"/>
                </a:lnTo>
                <a:lnTo>
                  <a:pt x="252" y="254"/>
                </a:lnTo>
                <a:lnTo>
                  <a:pt x="254" y="264"/>
                </a:lnTo>
                <a:lnTo>
                  <a:pt x="254" y="264"/>
                </a:lnTo>
                <a:lnTo>
                  <a:pt x="252" y="274"/>
                </a:lnTo>
                <a:lnTo>
                  <a:pt x="250" y="282"/>
                </a:lnTo>
                <a:lnTo>
                  <a:pt x="244" y="288"/>
                </a:lnTo>
                <a:lnTo>
                  <a:pt x="238" y="290"/>
                </a:lnTo>
                <a:lnTo>
                  <a:pt x="238" y="290"/>
                </a:lnTo>
                <a:lnTo>
                  <a:pt x="232" y="288"/>
                </a:lnTo>
                <a:lnTo>
                  <a:pt x="228" y="282"/>
                </a:lnTo>
                <a:lnTo>
                  <a:pt x="224" y="274"/>
                </a:lnTo>
                <a:lnTo>
                  <a:pt x="222" y="264"/>
                </a:lnTo>
                <a:lnTo>
                  <a:pt x="222" y="264"/>
                </a:lnTo>
                <a:lnTo>
                  <a:pt x="224" y="254"/>
                </a:lnTo>
                <a:lnTo>
                  <a:pt x="228" y="246"/>
                </a:lnTo>
                <a:lnTo>
                  <a:pt x="232" y="240"/>
                </a:lnTo>
                <a:lnTo>
                  <a:pt x="238" y="238"/>
                </a:lnTo>
                <a:lnTo>
                  <a:pt x="238" y="238"/>
                </a:lnTo>
                <a:close/>
                <a:moveTo>
                  <a:pt x="198" y="464"/>
                </a:moveTo>
                <a:lnTo>
                  <a:pt x="198" y="464"/>
                </a:lnTo>
                <a:lnTo>
                  <a:pt x="218" y="476"/>
                </a:lnTo>
                <a:lnTo>
                  <a:pt x="240" y="486"/>
                </a:lnTo>
                <a:lnTo>
                  <a:pt x="266" y="496"/>
                </a:lnTo>
                <a:lnTo>
                  <a:pt x="296" y="504"/>
                </a:lnTo>
                <a:lnTo>
                  <a:pt x="326" y="510"/>
                </a:lnTo>
                <a:lnTo>
                  <a:pt x="362" y="516"/>
                </a:lnTo>
                <a:lnTo>
                  <a:pt x="398" y="518"/>
                </a:lnTo>
                <a:lnTo>
                  <a:pt x="436" y="520"/>
                </a:lnTo>
                <a:lnTo>
                  <a:pt x="436" y="520"/>
                </a:lnTo>
                <a:lnTo>
                  <a:pt x="474" y="518"/>
                </a:lnTo>
                <a:lnTo>
                  <a:pt x="512" y="516"/>
                </a:lnTo>
                <a:lnTo>
                  <a:pt x="546" y="510"/>
                </a:lnTo>
                <a:lnTo>
                  <a:pt x="576" y="504"/>
                </a:lnTo>
                <a:lnTo>
                  <a:pt x="606" y="496"/>
                </a:lnTo>
                <a:lnTo>
                  <a:pt x="632" y="486"/>
                </a:lnTo>
                <a:lnTo>
                  <a:pt x="654" y="476"/>
                </a:lnTo>
                <a:lnTo>
                  <a:pt x="674" y="464"/>
                </a:lnTo>
                <a:lnTo>
                  <a:pt x="674" y="464"/>
                </a:lnTo>
                <a:lnTo>
                  <a:pt x="680" y="458"/>
                </a:lnTo>
                <a:lnTo>
                  <a:pt x="686" y="450"/>
                </a:lnTo>
                <a:lnTo>
                  <a:pt x="688" y="442"/>
                </a:lnTo>
                <a:lnTo>
                  <a:pt x="688" y="432"/>
                </a:lnTo>
                <a:lnTo>
                  <a:pt x="688" y="360"/>
                </a:lnTo>
                <a:lnTo>
                  <a:pt x="688" y="360"/>
                </a:lnTo>
                <a:lnTo>
                  <a:pt x="688" y="354"/>
                </a:lnTo>
                <a:lnTo>
                  <a:pt x="684" y="350"/>
                </a:lnTo>
                <a:lnTo>
                  <a:pt x="678" y="348"/>
                </a:lnTo>
                <a:lnTo>
                  <a:pt x="672" y="350"/>
                </a:lnTo>
                <a:lnTo>
                  <a:pt x="672" y="350"/>
                </a:lnTo>
                <a:lnTo>
                  <a:pt x="650" y="360"/>
                </a:lnTo>
                <a:lnTo>
                  <a:pt x="626" y="370"/>
                </a:lnTo>
                <a:lnTo>
                  <a:pt x="598" y="380"/>
                </a:lnTo>
                <a:lnTo>
                  <a:pt x="568" y="386"/>
                </a:lnTo>
                <a:lnTo>
                  <a:pt x="538" y="392"/>
                </a:lnTo>
                <a:lnTo>
                  <a:pt x="506" y="396"/>
                </a:lnTo>
                <a:lnTo>
                  <a:pt x="472" y="398"/>
                </a:lnTo>
                <a:lnTo>
                  <a:pt x="436" y="400"/>
                </a:lnTo>
                <a:lnTo>
                  <a:pt x="436" y="400"/>
                </a:lnTo>
                <a:lnTo>
                  <a:pt x="400" y="398"/>
                </a:lnTo>
                <a:lnTo>
                  <a:pt x="366" y="396"/>
                </a:lnTo>
                <a:lnTo>
                  <a:pt x="334" y="392"/>
                </a:lnTo>
                <a:lnTo>
                  <a:pt x="304" y="386"/>
                </a:lnTo>
                <a:lnTo>
                  <a:pt x="274" y="380"/>
                </a:lnTo>
                <a:lnTo>
                  <a:pt x="246" y="370"/>
                </a:lnTo>
                <a:lnTo>
                  <a:pt x="222" y="360"/>
                </a:lnTo>
                <a:lnTo>
                  <a:pt x="200" y="350"/>
                </a:lnTo>
                <a:lnTo>
                  <a:pt x="200" y="350"/>
                </a:lnTo>
                <a:lnTo>
                  <a:pt x="194" y="348"/>
                </a:lnTo>
                <a:lnTo>
                  <a:pt x="188" y="350"/>
                </a:lnTo>
                <a:lnTo>
                  <a:pt x="184" y="354"/>
                </a:lnTo>
                <a:lnTo>
                  <a:pt x="184" y="360"/>
                </a:lnTo>
                <a:lnTo>
                  <a:pt x="184" y="432"/>
                </a:lnTo>
                <a:lnTo>
                  <a:pt x="184" y="432"/>
                </a:lnTo>
                <a:lnTo>
                  <a:pt x="184" y="442"/>
                </a:lnTo>
                <a:lnTo>
                  <a:pt x="188" y="450"/>
                </a:lnTo>
                <a:lnTo>
                  <a:pt x="192" y="458"/>
                </a:lnTo>
                <a:lnTo>
                  <a:pt x="198" y="464"/>
                </a:lnTo>
                <a:lnTo>
                  <a:pt x="198" y="464"/>
                </a:lnTo>
                <a:close/>
                <a:moveTo>
                  <a:pt x="238" y="396"/>
                </a:moveTo>
                <a:lnTo>
                  <a:pt x="238" y="396"/>
                </a:lnTo>
                <a:lnTo>
                  <a:pt x="244" y="398"/>
                </a:lnTo>
                <a:lnTo>
                  <a:pt x="250" y="404"/>
                </a:lnTo>
                <a:lnTo>
                  <a:pt x="252" y="412"/>
                </a:lnTo>
                <a:lnTo>
                  <a:pt x="254" y="422"/>
                </a:lnTo>
                <a:lnTo>
                  <a:pt x="254" y="422"/>
                </a:lnTo>
                <a:lnTo>
                  <a:pt x="252" y="432"/>
                </a:lnTo>
                <a:lnTo>
                  <a:pt x="250" y="440"/>
                </a:lnTo>
                <a:lnTo>
                  <a:pt x="244" y="446"/>
                </a:lnTo>
                <a:lnTo>
                  <a:pt x="238" y="448"/>
                </a:lnTo>
                <a:lnTo>
                  <a:pt x="238" y="448"/>
                </a:lnTo>
                <a:lnTo>
                  <a:pt x="232" y="446"/>
                </a:lnTo>
                <a:lnTo>
                  <a:pt x="228" y="440"/>
                </a:lnTo>
                <a:lnTo>
                  <a:pt x="224" y="432"/>
                </a:lnTo>
                <a:lnTo>
                  <a:pt x="222" y="422"/>
                </a:lnTo>
                <a:lnTo>
                  <a:pt x="222" y="422"/>
                </a:lnTo>
                <a:lnTo>
                  <a:pt x="224" y="412"/>
                </a:lnTo>
                <a:lnTo>
                  <a:pt x="228" y="404"/>
                </a:lnTo>
                <a:lnTo>
                  <a:pt x="232" y="398"/>
                </a:lnTo>
                <a:lnTo>
                  <a:pt x="238" y="396"/>
                </a:lnTo>
                <a:lnTo>
                  <a:pt x="238" y="396"/>
                </a:lnTo>
                <a:close/>
                <a:moveTo>
                  <a:pt x="842" y="848"/>
                </a:moveTo>
                <a:lnTo>
                  <a:pt x="534" y="848"/>
                </a:lnTo>
                <a:lnTo>
                  <a:pt x="534" y="848"/>
                </a:lnTo>
                <a:lnTo>
                  <a:pt x="528" y="850"/>
                </a:lnTo>
                <a:lnTo>
                  <a:pt x="524" y="854"/>
                </a:lnTo>
                <a:lnTo>
                  <a:pt x="522" y="862"/>
                </a:lnTo>
                <a:lnTo>
                  <a:pt x="522" y="868"/>
                </a:lnTo>
                <a:lnTo>
                  <a:pt x="522" y="868"/>
                </a:lnTo>
                <a:lnTo>
                  <a:pt x="524" y="882"/>
                </a:lnTo>
                <a:lnTo>
                  <a:pt x="524" y="882"/>
                </a:lnTo>
                <a:lnTo>
                  <a:pt x="522" y="896"/>
                </a:lnTo>
                <a:lnTo>
                  <a:pt x="522" y="896"/>
                </a:lnTo>
                <a:lnTo>
                  <a:pt x="522" y="904"/>
                </a:lnTo>
                <a:lnTo>
                  <a:pt x="524" y="910"/>
                </a:lnTo>
                <a:lnTo>
                  <a:pt x="528" y="914"/>
                </a:lnTo>
                <a:lnTo>
                  <a:pt x="534" y="916"/>
                </a:lnTo>
                <a:lnTo>
                  <a:pt x="842" y="916"/>
                </a:lnTo>
                <a:lnTo>
                  <a:pt x="842" y="916"/>
                </a:lnTo>
                <a:lnTo>
                  <a:pt x="850" y="916"/>
                </a:lnTo>
                <a:lnTo>
                  <a:pt x="856" y="914"/>
                </a:lnTo>
                <a:lnTo>
                  <a:pt x="862" y="910"/>
                </a:lnTo>
                <a:lnTo>
                  <a:pt x="868" y="906"/>
                </a:lnTo>
                <a:lnTo>
                  <a:pt x="872" y="902"/>
                </a:lnTo>
                <a:lnTo>
                  <a:pt x="874" y="896"/>
                </a:lnTo>
                <a:lnTo>
                  <a:pt x="876" y="890"/>
                </a:lnTo>
                <a:lnTo>
                  <a:pt x="876" y="882"/>
                </a:lnTo>
                <a:lnTo>
                  <a:pt x="876" y="882"/>
                </a:lnTo>
                <a:lnTo>
                  <a:pt x="876" y="876"/>
                </a:lnTo>
                <a:lnTo>
                  <a:pt x="874" y="868"/>
                </a:lnTo>
                <a:lnTo>
                  <a:pt x="872" y="864"/>
                </a:lnTo>
                <a:lnTo>
                  <a:pt x="868" y="858"/>
                </a:lnTo>
                <a:lnTo>
                  <a:pt x="862" y="854"/>
                </a:lnTo>
                <a:lnTo>
                  <a:pt x="856" y="850"/>
                </a:lnTo>
                <a:lnTo>
                  <a:pt x="850" y="848"/>
                </a:lnTo>
                <a:lnTo>
                  <a:pt x="842" y="848"/>
                </a:lnTo>
                <a:lnTo>
                  <a:pt x="842" y="848"/>
                </a:lnTo>
                <a:close/>
                <a:moveTo>
                  <a:pt x="34" y="848"/>
                </a:moveTo>
                <a:lnTo>
                  <a:pt x="34" y="848"/>
                </a:lnTo>
                <a:lnTo>
                  <a:pt x="26" y="848"/>
                </a:lnTo>
                <a:lnTo>
                  <a:pt x="20" y="850"/>
                </a:lnTo>
                <a:lnTo>
                  <a:pt x="14" y="854"/>
                </a:lnTo>
                <a:lnTo>
                  <a:pt x="10" y="858"/>
                </a:lnTo>
                <a:lnTo>
                  <a:pt x="6" y="864"/>
                </a:lnTo>
                <a:lnTo>
                  <a:pt x="2" y="868"/>
                </a:lnTo>
                <a:lnTo>
                  <a:pt x="0" y="876"/>
                </a:lnTo>
                <a:lnTo>
                  <a:pt x="0" y="882"/>
                </a:lnTo>
                <a:lnTo>
                  <a:pt x="0" y="882"/>
                </a:lnTo>
                <a:lnTo>
                  <a:pt x="0" y="890"/>
                </a:lnTo>
                <a:lnTo>
                  <a:pt x="2" y="896"/>
                </a:lnTo>
                <a:lnTo>
                  <a:pt x="6" y="902"/>
                </a:lnTo>
                <a:lnTo>
                  <a:pt x="10" y="906"/>
                </a:lnTo>
                <a:lnTo>
                  <a:pt x="14" y="910"/>
                </a:lnTo>
                <a:lnTo>
                  <a:pt x="20" y="914"/>
                </a:lnTo>
                <a:lnTo>
                  <a:pt x="26" y="916"/>
                </a:lnTo>
                <a:lnTo>
                  <a:pt x="34" y="916"/>
                </a:lnTo>
                <a:lnTo>
                  <a:pt x="342" y="916"/>
                </a:lnTo>
                <a:lnTo>
                  <a:pt x="342" y="916"/>
                </a:lnTo>
                <a:lnTo>
                  <a:pt x="348" y="914"/>
                </a:lnTo>
                <a:lnTo>
                  <a:pt x="352" y="910"/>
                </a:lnTo>
                <a:lnTo>
                  <a:pt x="354" y="904"/>
                </a:lnTo>
                <a:lnTo>
                  <a:pt x="354" y="896"/>
                </a:lnTo>
                <a:lnTo>
                  <a:pt x="354" y="896"/>
                </a:lnTo>
                <a:lnTo>
                  <a:pt x="354" y="882"/>
                </a:lnTo>
                <a:lnTo>
                  <a:pt x="354" y="882"/>
                </a:lnTo>
                <a:lnTo>
                  <a:pt x="354" y="868"/>
                </a:lnTo>
                <a:lnTo>
                  <a:pt x="354" y="868"/>
                </a:lnTo>
                <a:lnTo>
                  <a:pt x="354" y="862"/>
                </a:lnTo>
                <a:lnTo>
                  <a:pt x="352" y="854"/>
                </a:lnTo>
                <a:lnTo>
                  <a:pt x="348" y="850"/>
                </a:lnTo>
                <a:lnTo>
                  <a:pt x="342" y="848"/>
                </a:lnTo>
                <a:lnTo>
                  <a:pt x="34" y="848"/>
                </a:lnTo>
                <a:close/>
                <a:moveTo>
                  <a:pt x="460" y="818"/>
                </a:moveTo>
                <a:lnTo>
                  <a:pt x="460" y="678"/>
                </a:lnTo>
                <a:lnTo>
                  <a:pt x="460" y="678"/>
                </a:lnTo>
                <a:lnTo>
                  <a:pt x="494" y="676"/>
                </a:lnTo>
                <a:lnTo>
                  <a:pt x="528" y="672"/>
                </a:lnTo>
                <a:lnTo>
                  <a:pt x="558" y="668"/>
                </a:lnTo>
                <a:lnTo>
                  <a:pt x="586" y="660"/>
                </a:lnTo>
                <a:lnTo>
                  <a:pt x="612" y="654"/>
                </a:lnTo>
                <a:lnTo>
                  <a:pt x="636" y="644"/>
                </a:lnTo>
                <a:lnTo>
                  <a:pt x="656" y="634"/>
                </a:lnTo>
                <a:lnTo>
                  <a:pt x="674" y="624"/>
                </a:lnTo>
                <a:lnTo>
                  <a:pt x="674" y="624"/>
                </a:lnTo>
                <a:lnTo>
                  <a:pt x="680" y="618"/>
                </a:lnTo>
                <a:lnTo>
                  <a:pt x="686" y="610"/>
                </a:lnTo>
                <a:lnTo>
                  <a:pt x="688" y="602"/>
                </a:lnTo>
                <a:lnTo>
                  <a:pt x="688" y="592"/>
                </a:lnTo>
                <a:lnTo>
                  <a:pt x="688" y="520"/>
                </a:lnTo>
                <a:lnTo>
                  <a:pt x="688" y="520"/>
                </a:lnTo>
                <a:lnTo>
                  <a:pt x="688" y="514"/>
                </a:lnTo>
                <a:lnTo>
                  <a:pt x="684" y="510"/>
                </a:lnTo>
                <a:lnTo>
                  <a:pt x="678" y="508"/>
                </a:lnTo>
                <a:lnTo>
                  <a:pt x="672" y="510"/>
                </a:lnTo>
                <a:lnTo>
                  <a:pt x="672" y="510"/>
                </a:lnTo>
                <a:lnTo>
                  <a:pt x="650" y="522"/>
                </a:lnTo>
                <a:lnTo>
                  <a:pt x="626" y="530"/>
                </a:lnTo>
                <a:lnTo>
                  <a:pt x="598" y="540"/>
                </a:lnTo>
                <a:lnTo>
                  <a:pt x="568" y="546"/>
                </a:lnTo>
                <a:lnTo>
                  <a:pt x="538" y="552"/>
                </a:lnTo>
                <a:lnTo>
                  <a:pt x="506" y="556"/>
                </a:lnTo>
                <a:lnTo>
                  <a:pt x="472" y="558"/>
                </a:lnTo>
                <a:lnTo>
                  <a:pt x="436" y="560"/>
                </a:lnTo>
                <a:lnTo>
                  <a:pt x="436" y="560"/>
                </a:lnTo>
                <a:lnTo>
                  <a:pt x="400" y="558"/>
                </a:lnTo>
                <a:lnTo>
                  <a:pt x="366" y="556"/>
                </a:lnTo>
                <a:lnTo>
                  <a:pt x="334" y="552"/>
                </a:lnTo>
                <a:lnTo>
                  <a:pt x="304" y="546"/>
                </a:lnTo>
                <a:lnTo>
                  <a:pt x="274" y="540"/>
                </a:lnTo>
                <a:lnTo>
                  <a:pt x="246" y="530"/>
                </a:lnTo>
                <a:lnTo>
                  <a:pt x="222" y="522"/>
                </a:lnTo>
                <a:lnTo>
                  <a:pt x="200" y="510"/>
                </a:lnTo>
                <a:lnTo>
                  <a:pt x="200" y="510"/>
                </a:lnTo>
                <a:lnTo>
                  <a:pt x="194" y="508"/>
                </a:lnTo>
                <a:lnTo>
                  <a:pt x="188" y="510"/>
                </a:lnTo>
                <a:lnTo>
                  <a:pt x="184" y="514"/>
                </a:lnTo>
                <a:lnTo>
                  <a:pt x="184" y="520"/>
                </a:lnTo>
                <a:lnTo>
                  <a:pt x="184" y="592"/>
                </a:lnTo>
                <a:lnTo>
                  <a:pt x="184" y="592"/>
                </a:lnTo>
                <a:lnTo>
                  <a:pt x="184" y="602"/>
                </a:lnTo>
                <a:lnTo>
                  <a:pt x="188" y="610"/>
                </a:lnTo>
                <a:lnTo>
                  <a:pt x="192" y="618"/>
                </a:lnTo>
                <a:lnTo>
                  <a:pt x="198" y="624"/>
                </a:lnTo>
                <a:lnTo>
                  <a:pt x="198" y="624"/>
                </a:lnTo>
                <a:lnTo>
                  <a:pt x="216" y="634"/>
                </a:lnTo>
                <a:lnTo>
                  <a:pt x="238" y="644"/>
                </a:lnTo>
                <a:lnTo>
                  <a:pt x="262" y="654"/>
                </a:lnTo>
                <a:lnTo>
                  <a:pt x="288" y="662"/>
                </a:lnTo>
                <a:lnTo>
                  <a:pt x="316" y="668"/>
                </a:lnTo>
                <a:lnTo>
                  <a:pt x="348" y="674"/>
                </a:lnTo>
                <a:lnTo>
                  <a:pt x="380" y="676"/>
                </a:lnTo>
                <a:lnTo>
                  <a:pt x="416" y="678"/>
                </a:lnTo>
                <a:lnTo>
                  <a:pt x="416" y="818"/>
                </a:lnTo>
                <a:lnTo>
                  <a:pt x="416" y="818"/>
                </a:lnTo>
                <a:lnTo>
                  <a:pt x="406" y="822"/>
                </a:lnTo>
                <a:lnTo>
                  <a:pt x="398" y="828"/>
                </a:lnTo>
                <a:lnTo>
                  <a:pt x="390" y="834"/>
                </a:lnTo>
                <a:lnTo>
                  <a:pt x="384" y="842"/>
                </a:lnTo>
                <a:lnTo>
                  <a:pt x="378" y="852"/>
                </a:lnTo>
                <a:lnTo>
                  <a:pt x="374" y="860"/>
                </a:lnTo>
                <a:lnTo>
                  <a:pt x="372" y="872"/>
                </a:lnTo>
                <a:lnTo>
                  <a:pt x="370" y="882"/>
                </a:lnTo>
                <a:lnTo>
                  <a:pt x="370" y="882"/>
                </a:lnTo>
                <a:lnTo>
                  <a:pt x="372" y="896"/>
                </a:lnTo>
                <a:lnTo>
                  <a:pt x="376" y="908"/>
                </a:lnTo>
                <a:lnTo>
                  <a:pt x="382" y="920"/>
                </a:lnTo>
                <a:lnTo>
                  <a:pt x="390" y="930"/>
                </a:lnTo>
                <a:lnTo>
                  <a:pt x="400" y="938"/>
                </a:lnTo>
                <a:lnTo>
                  <a:pt x="412" y="944"/>
                </a:lnTo>
                <a:lnTo>
                  <a:pt x="424" y="948"/>
                </a:lnTo>
                <a:lnTo>
                  <a:pt x="438" y="950"/>
                </a:lnTo>
                <a:lnTo>
                  <a:pt x="438" y="950"/>
                </a:lnTo>
                <a:lnTo>
                  <a:pt x="452" y="948"/>
                </a:lnTo>
                <a:lnTo>
                  <a:pt x="464" y="944"/>
                </a:lnTo>
                <a:lnTo>
                  <a:pt x="476" y="938"/>
                </a:lnTo>
                <a:lnTo>
                  <a:pt x="486" y="930"/>
                </a:lnTo>
                <a:lnTo>
                  <a:pt x="494" y="920"/>
                </a:lnTo>
                <a:lnTo>
                  <a:pt x="500" y="908"/>
                </a:lnTo>
                <a:lnTo>
                  <a:pt x="504" y="896"/>
                </a:lnTo>
                <a:lnTo>
                  <a:pt x="506" y="882"/>
                </a:lnTo>
                <a:lnTo>
                  <a:pt x="506" y="882"/>
                </a:lnTo>
                <a:lnTo>
                  <a:pt x="506" y="872"/>
                </a:lnTo>
                <a:lnTo>
                  <a:pt x="502" y="860"/>
                </a:lnTo>
                <a:lnTo>
                  <a:pt x="498" y="852"/>
                </a:lnTo>
                <a:lnTo>
                  <a:pt x="494" y="842"/>
                </a:lnTo>
                <a:lnTo>
                  <a:pt x="486" y="834"/>
                </a:lnTo>
                <a:lnTo>
                  <a:pt x="478" y="828"/>
                </a:lnTo>
                <a:lnTo>
                  <a:pt x="470" y="822"/>
                </a:lnTo>
                <a:lnTo>
                  <a:pt x="460" y="818"/>
                </a:lnTo>
                <a:lnTo>
                  <a:pt x="460" y="818"/>
                </a:lnTo>
                <a:close/>
                <a:moveTo>
                  <a:pt x="238" y="606"/>
                </a:moveTo>
                <a:lnTo>
                  <a:pt x="238" y="606"/>
                </a:lnTo>
                <a:lnTo>
                  <a:pt x="232" y="604"/>
                </a:lnTo>
                <a:lnTo>
                  <a:pt x="228" y="598"/>
                </a:lnTo>
                <a:lnTo>
                  <a:pt x="224" y="590"/>
                </a:lnTo>
                <a:lnTo>
                  <a:pt x="222" y="580"/>
                </a:lnTo>
                <a:lnTo>
                  <a:pt x="222" y="580"/>
                </a:lnTo>
                <a:lnTo>
                  <a:pt x="224" y="570"/>
                </a:lnTo>
                <a:lnTo>
                  <a:pt x="228" y="562"/>
                </a:lnTo>
                <a:lnTo>
                  <a:pt x="232" y="556"/>
                </a:lnTo>
                <a:lnTo>
                  <a:pt x="238" y="554"/>
                </a:lnTo>
                <a:lnTo>
                  <a:pt x="238" y="554"/>
                </a:lnTo>
                <a:lnTo>
                  <a:pt x="244" y="556"/>
                </a:lnTo>
                <a:lnTo>
                  <a:pt x="250" y="562"/>
                </a:lnTo>
                <a:lnTo>
                  <a:pt x="252" y="570"/>
                </a:lnTo>
                <a:lnTo>
                  <a:pt x="254" y="580"/>
                </a:lnTo>
                <a:lnTo>
                  <a:pt x="254" y="580"/>
                </a:lnTo>
                <a:lnTo>
                  <a:pt x="252" y="590"/>
                </a:lnTo>
                <a:lnTo>
                  <a:pt x="250" y="598"/>
                </a:lnTo>
                <a:lnTo>
                  <a:pt x="244" y="604"/>
                </a:lnTo>
                <a:lnTo>
                  <a:pt x="238" y="606"/>
                </a:lnTo>
                <a:lnTo>
                  <a:pt x="238" y="60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55" name="Freeform 33"/>
          <p:cNvSpPr>
            <a:spLocks noEditPoints="1"/>
          </p:cNvSpPr>
          <p:nvPr/>
        </p:nvSpPr>
        <p:spPr bwMode="auto">
          <a:xfrm>
            <a:off x="2804613" y="4422475"/>
            <a:ext cx="166868" cy="145388"/>
          </a:xfrm>
          <a:custGeom>
            <a:avLst/>
            <a:gdLst/>
            <a:ahLst/>
            <a:cxnLst>
              <a:cxn ang="0">
                <a:pos x="270" y="182"/>
              </a:cxn>
              <a:cxn ang="0">
                <a:pos x="722" y="180"/>
              </a:cxn>
              <a:cxn ang="0">
                <a:pos x="744" y="158"/>
              </a:cxn>
              <a:cxn ang="0">
                <a:pos x="740" y="110"/>
              </a:cxn>
              <a:cxn ang="0">
                <a:pos x="712" y="88"/>
              </a:cxn>
              <a:cxn ang="0">
                <a:pos x="330" y="84"/>
              </a:cxn>
              <a:cxn ang="0">
                <a:pos x="328" y="24"/>
              </a:cxn>
              <a:cxn ang="0">
                <a:pos x="308" y="2"/>
              </a:cxn>
              <a:cxn ang="0">
                <a:pos x="104" y="0"/>
              </a:cxn>
              <a:cxn ang="0">
                <a:pos x="70" y="10"/>
              </a:cxn>
              <a:cxn ang="0">
                <a:pos x="62" y="52"/>
              </a:cxn>
              <a:cxn ang="0">
                <a:pos x="60" y="292"/>
              </a:cxn>
              <a:cxn ang="0">
                <a:pos x="64" y="494"/>
              </a:cxn>
              <a:cxn ang="0">
                <a:pos x="906" y="236"/>
              </a:cxn>
              <a:cxn ang="0">
                <a:pos x="894" y="226"/>
              </a:cxn>
              <a:cxn ang="0">
                <a:pos x="314" y="222"/>
              </a:cxn>
              <a:cxn ang="0">
                <a:pos x="288" y="234"/>
              </a:cxn>
              <a:cxn ang="0">
                <a:pos x="100" y="528"/>
              </a:cxn>
              <a:cxn ang="0">
                <a:pos x="108" y="546"/>
              </a:cxn>
              <a:cxn ang="0">
                <a:pos x="406" y="690"/>
              </a:cxn>
              <a:cxn ang="0">
                <a:pos x="378" y="718"/>
              </a:cxn>
              <a:cxn ang="0">
                <a:pos x="370" y="750"/>
              </a:cxn>
              <a:cxn ang="0">
                <a:pos x="390" y="798"/>
              </a:cxn>
              <a:cxn ang="0">
                <a:pos x="438" y="818"/>
              </a:cxn>
              <a:cxn ang="0">
                <a:pos x="476" y="806"/>
              </a:cxn>
              <a:cxn ang="0">
                <a:pos x="506" y="764"/>
              </a:cxn>
              <a:cxn ang="0">
                <a:pos x="502" y="728"/>
              </a:cxn>
              <a:cxn ang="0">
                <a:pos x="478" y="696"/>
              </a:cxn>
              <a:cxn ang="0">
                <a:pos x="694" y="546"/>
              </a:cxn>
              <a:cxn ang="0">
                <a:pos x="722" y="546"/>
              </a:cxn>
              <a:cxn ang="0">
                <a:pos x="756" y="506"/>
              </a:cxn>
              <a:cxn ang="0">
                <a:pos x="902" y="272"/>
              </a:cxn>
              <a:cxn ang="0">
                <a:pos x="908" y="242"/>
              </a:cxn>
              <a:cxn ang="0">
                <a:pos x="34" y="716"/>
              </a:cxn>
              <a:cxn ang="0">
                <a:pos x="10" y="726"/>
              </a:cxn>
              <a:cxn ang="0">
                <a:pos x="0" y="750"/>
              </a:cxn>
              <a:cxn ang="0">
                <a:pos x="6" y="768"/>
              </a:cxn>
              <a:cxn ang="0">
                <a:pos x="26" y="784"/>
              </a:cxn>
              <a:cxn ang="0">
                <a:pos x="348" y="782"/>
              </a:cxn>
              <a:cxn ang="0">
                <a:pos x="354" y="764"/>
              </a:cxn>
              <a:cxn ang="0">
                <a:pos x="354" y="736"/>
              </a:cxn>
              <a:cxn ang="0">
                <a:pos x="342" y="716"/>
              </a:cxn>
              <a:cxn ang="0">
                <a:pos x="534" y="716"/>
              </a:cxn>
              <a:cxn ang="0">
                <a:pos x="522" y="736"/>
              </a:cxn>
              <a:cxn ang="0">
                <a:pos x="522" y="764"/>
              </a:cxn>
              <a:cxn ang="0">
                <a:pos x="528" y="782"/>
              </a:cxn>
              <a:cxn ang="0">
                <a:pos x="850" y="784"/>
              </a:cxn>
              <a:cxn ang="0">
                <a:pos x="872" y="768"/>
              </a:cxn>
              <a:cxn ang="0">
                <a:pos x="878" y="750"/>
              </a:cxn>
              <a:cxn ang="0">
                <a:pos x="868" y="726"/>
              </a:cxn>
              <a:cxn ang="0">
                <a:pos x="844" y="716"/>
              </a:cxn>
            </a:cxnLst>
            <a:rect l="0" t="0" r="r" b="b"/>
            <a:pathLst>
              <a:path w="910" h="818">
                <a:moveTo>
                  <a:pt x="262" y="190"/>
                </a:moveTo>
                <a:lnTo>
                  <a:pt x="262" y="190"/>
                </a:lnTo>
                <a:lnTo>
                  <a:pt x="266" y="186"/>
                </a:lnTo>
                <a:lnTo>
                  <a:pt x="270" y="182"/>
                </a:lnTo>
                <a:lnTo>
                  <a:pt x="274" y="180"/>
                </a:lnTo>
                <a:lnTo>
                  <a:pt x="280" y="180"/>
                </a:lnTo>
                <a:lnTo>
                  <a:pt x="722" y="180"/>
                </a:lnTo>
                <a:lnTo>
                  <a:pt x="722" y="180"/>
                </a:lnTo>
                <a:lnTo>
                  <a:pt x="730" y="178"/>
                </a:lnTo>
                <a:lnTo>
                  <a:pt x="738" y="172"/>
                </a:lnTo>
                <a:lnTo>
                  <a:pt x="742" y="166"/>
                </a:lnTo>
                <a:lnTo>
                  <a:pt x="744" y="158"/>
                </a:lnTo>
                <a:lnTo>
                  <a:pt x="744" y="158"/>
                </a:lnTo>
                <a:lnTo>
                  <a:pt x="744" y="132"/>
                </a:lnTo>
                <a:lnTo>
                  <a:pt x="742" y="120"/>
                </a:lnTo>
                <a:lnTo>
                  <a:pt x="740" y="110"/>
                </a:lnTo>
                <a:lnTo>
                  <a:pt x="736" y="100"/>
                </a:lnTo>
                <a:lnTo>
                  <a:pt x="730" y="94"/>
                </a:lnTo>
                <a:lnTo>
                  <a:pt x="722" y="90"/>
                </a:lnTo>
                <a:lnTo>
                  <a:pt x="712" y="88"/>
                </a:lnTo>
                <a:lnTo>
                  <a:pt x="336" y="88"/>
                </a:lnTo>
                <a:lnTo>
                  <a:pt x="336" y="88"/>
                </a:lnTo>
                <a:lnTo>
                  <a:pt x="330" y="86"/>
                </a:lnTo>
                <a:lnTo>
                  <a:pt x="330" y="84"/>
                </a:lnTo>
                <a:lnTo>
                  <a:pt x="330" y="74"/>
                </a:lnTo>
                <a:lnTo>
                  <a:pt x="330" y="36"/>
                </a:lnTo>
                <a:lnTo>
                  <a:pt x="330" y="36"/>
                </a:lnTo>
                <a:lnTo>
                  <a:pt x="328" y="24"/>
                </a:lnTo>
                <a:lnTo>
                  <a:pt x="326" y="16"/>
                </a:lnTo>
                <a:lnTo>
                  <a:pt x="322" y="10"/>
                </a:lnTo>
                <a:lnTo>
                  <a:pt x="316" y="6"/>
                </a:lnTo>
                <a:lnTo>
                  <a:pt x="308" y="2"/>
                </a:lnTo>
                <a:lnTo>
                  <a:pt x="300" y="0"/>
                </a:lnTo>
                <a:lnTo>
                  <a:pt x="282" y="0"/>
                </a:lnTo>
                <a:lnTo>
                  <a:pt x="104" y="0"/>
                </a:lnTo>
                <a:lnTo>
                  <a:pt x="104" y="0"/>
                </a:lnTo>
                <a:lnTo>
                  <a:pt x="88" y="0"/>
                </a:lnTo>
                <a:lnTo>
                  <a:pt x="82" y="2"/>
                </a:lnTo>
                <a:lnTo>
                  <a:pt x="74" y="6"/>
                </a:lnTo>
                <a:lnTo>
                  <a:pt x="70" y="10"/>
                </a:lnTo>
                <a:lnTo>
                  <a:pt x="66" y="16"/>
                </a:lnTo>
                <a:lnTo>
                  <a:pt x="62" y="22"/>
                </a:lnTo>
                <a:lnTo>
                  <a:pt x="62" y="30"/>
                </a:lnTo>
                <a:lnTo>
                  <a:pt x="62" y="52"/>
                </a:lnTo>
                <a:lnTo>
                  <a:pt x="62" y="52"/>
                </a:lnTo>
                <a:lnTo>
                  <a:pt x="62" y="94"/>
                </a:lnTo>
                <a:lnTo>
                  <a:pt x="62" y="94"/>
                </a:lnTo>
                <a:lnTo>
                  <a:pt x="60" y="292"/>
                </a:lnTo>
                <a:lnTo>
                  <a:pt x="60" y="488"/>
                </a:lnTo>
                <a:lnTo>
                  <a:pt x="60" y="488"/>
                </a:lnTo>
                <a:lnTo>
                  <a:pt x="62" y="492"/>
                </a:lnTo>
                <a:lnTo>
                  <a:pt x="64" y="494"/>
                </a:lnTo>
                <a:lnTo>
                  <a:pt x="68" y="494"/>
                </a:lnTo>
                <a:lnTo>
                  <a:pt x="72" y="492"/>
                </a:lnTo>
                <a:lnTo>
                  <a:pt x="262" y="190"/>
                </a:lnTo>
                <a:close/>
                <a:moveTo>
                  <a:pt x="906" y="236"/>
                </a:moveTo>
                <a:lnTo>
                  <a:pt x="906" y="236"/>
                </a:lnTo>
                <a:lnTo>
                  <a:pt x="902" y="230"/>
                </a:lnTo>
                <a:lnTo>
                  <a:pt x="902" y="230"/>
                </a:lnTo>
                <a:lnTo>
                  <a:pt x="894" y="226"/>
                </a:lnTo>
                <a:lnTo>
                  <a:pt x="886" y="222"/>
                </a:lnTo>
                <a:lnTo>
                  <a:pt x="866" y="222"/>
                </a:lnTo>
                <a:lnTo>
                  <a:pt x="866" y="222"/>
                </a:lnTo>
                <a:lnTo>
                  <a:pt x="314" y="222"/>
                </a:lnTo>
                <a:lnTo>
                  <a:pt x="314" y="222"/>
                </a:lnTo>
                <a:lnTo>
                  <a:pt x="304" y="224"/>
                </a:lnTo>
                <a:lnTo>
                  <a:pt x="296" y="228"/>
                </a:lnTo>
                <a:lnTo>
                  <a:pt x="288" y="234"/>
                </a:lnTo>
                <a:lnTo>
                  <a:pt x="280" y="240"/>
                </a:lnTo>
                <a:lnTo>
                  <a:pt x="280" y="240"/>
                </a:lnTo>
                <a:lnTo>
                  <a:pt x="100" y="528"/>
                </a:lnTo>
                <a:lnTo>
                  <a:pt x="100" y="528"/>
                </a:lnTo>
                <a:lnTo>
                  <a:pt x="98" y="534"/>
                </a:lnTo>
                <a:lnTo>
                  <a:pt x="98" y="540"/>
                </a:lnTo>
                <a:lnTo>
                  <a:pt x="102" y="544"/>
                </a:lnTo>
                <a:lnTo>
                  <a:pt x="108" y="546"/>
                </a:lnTo>
                <a:lnTo>
                  <a:pt x="416" y="546"/>
                </a:lnTo>
                <a:lnTo>
                  <a:pt x="416" y="686"/>
                </a:lnTo>
                <a:lnTo>
                  <a:pt x="416" y="686"/>
                </a:lnTo>
                <a:lnTo>
                  <a:pt x="406" y="690"/>
                </a:lnTo>
                <a:lnTo>
                  <a:pt x="398" y="696"/>
                </a:lnTo>
                <a:lnTo>
                  <a:pt x="390" y="702"/>
                </a:lnTo>
                <a:lnTo>
                  <a:pt x="384" y="710"/>
                </a:lnTo>
                <a:lnTo>
                  <a:pt x="378" y="718"/>
                </a:lnTo>
                <a:lnTo>
                  <a:pt x="374" y="728"/>
                </a:lnTo>
                <a:lnTo>
                  <a:pt x="372" y="738"/>
                </a:lnTo>
                <a:lnTo>
                  <a:pt x="370" y="750"/>
                </a:lnTo>
                <a:lnTo>
                  <a:pt x="370" y="750"/>
                </a:lnTo>
                <a:lnTo>
                  <a:pt x="372" y="764"/>
                </a:lnTo>
                <a:lnTo>
                  <a:pt x="376" y="776"/>
                </a:lnTo>
                <a:lnTo>
                  <a:pt x="382" y="788"/>
                </a:lnTo>
                <a:lnTo>
                  <a:pt x="390" y="798"/>
                </a:lnTo>
                <a:lnTo>
                  <a:pt x="400" y="806"/>
                </a:lnTo>
                <a:lnTo>
                  <a:pt x="412" y="812"/>
                </a:lnTo>
                <a:lnTo>
                  <a:pt x="424" y="816"/>
                </a:lnTo>
                <a:lnTo>
                  <a:pt x="438" y="818"/>
                </a:lnTo>
                <a:lnTo>
                  <a:pt x="438" y="818"/>
                </a:lnTo>
                <a:lnTo>
                  <a:pt x="452" y="816"/>
                </a:lnTo>
                <a:lnTo>
                  <a:pt x="464" y="812"/>
                </a:lnTo>
                <a:lnTo>
                  <a:pt x="476" y="806"/>
                </a:lnTo>
                <a:lnTo>
                  <a:pt x="486" y="798"/>
                </a:lnTo>
                <a:lnTo>
                  <a:pt x="494" y="788"/>
                </a:lnTo>
                <a:lnTo>
                  <a:pt x="502" y="776"/>
                </a:lnTo>
                <a:lnTo>
                  <a:pt x="506" y="764"/>
                </a:lnTo>
                <a:lnTo>
                  <a:pt x="506" y="750"/>
                </a:lnTo>
                <a:lnTo>
                  <a:pt x="506" y="750"/>
                </a:lnTo>
                <a:lnTo>
                  <a:pt x="506" y="738"/>
                </a:lnTo>
                <a:lnTo>
                  <a:pt x="502" y="728"/>
                </a:lnTo>
                <a:lnTo>
                  <a:pt x="498" y="718"/>
                </a:lnTo>
                <a:lnTo>
                  <a:pt x="494" y="710"/>
                </a:lnTo>
                <a:lnTo>
                  <a:pt x="486" y="702"/>
                </a:lnTo>
                <a:lnTo>
                  <a:pt x="478" y="696"/>
                </a:lnTo>
                <a:lnTo>
                  <a:pt x="470" y="690"/>
                </a:lnTo>
                <a:lnTo>
                  <a:pt x="460" y="686"/>
                </a:lnTo>
                <a:lnTo>
                  <a:pt x="460" y="546"/>
                </a:lnTo>
                <a:lnTo>
                  <a:pt x="694" y="546"/>
                </a:lnTo>
                <a:lnTo>
                  <a:pt x="694" y="546"/>
                </a:lnTo>
                <a:lnTo>
                  <a:pt x="708" y="546"/>
                </a:lnTo>
                <a:lnTo>
                  <a:pt x="722" y="546"/>
                </a:lnTo>
                <a:lnTo>
                  <a:pt x="722" y="546"/>
                </a:lnTo>
                <a:lnTo>
                  <a:pt x="728" y="544"/>
                </a:lnTo>
                <a:lnTo>
                  <a:pt x="734" y="540"/>
                </a:lnTo>
                <a:lnTo>
                  <a:pt x="742" y="530"/>
                </a:lnTo>
                <a:lnTo>
                  <a:pt x="756" y="506"/>
                </a:lnTo>
                <a:lnTo>
                  <a:pt x="756" y="506"/>
                </a:lnTo>
                <a:lnTo>
                  <a:pt x="894" y="284"/>
                </a:lnTo>
                <a:lnTo>
                  <a:pt x="894" y="284"/>
                </a:lnTo>
                <a:lnTo>
                  <a:pt x="902" y="272"/>
                </a:lnTo>
                <a:lnTo>
                  <a:pt x="908" y="260"/>
                </a:lnTo>
                <a:lnTo>
                  <a:pt x="910" y="254"/>
                </a:lnTo>
                <a:lnTo>
                  <a:pt x="910" y="248"/>
                </a:lnTo>
                <a:lnTo>
                  <a:pt x="908" y="242"/>
                </a:lnTo>
                <a:lnTo>
                  <a:pt x="906" y="236"/>
                </a:lnTo>
                <a:lnTo>
                  <a:pt x="906" y="236"/>
                </a:lnTo>
                <a:close/>
                <a:moveTo>
                  <a:pt x="34" y="716"/>
                </a:moveTo>
                <a:lnTo>
                  <a:pt x="34" y="716"/>
                </a:lnTo>
                <a:lnTo>
                  <a:pt x="26" y="716"/>
                </a:lnTo>
                <a:lnTo>
                  <a:pt x="20" y="718"/>
                </a:lnTo>
                <a:lnTo>
                  <a:pt x="14" y="722"/>
                </a:lnTo>
                <a:lnTo>
                  <a:pt x="10" y="726"/>
                </a:lnTo>
                <a:lnTo>
                  <a:pt x="6" y="730"/>
                </a:lnTo>
                <a:lnTo>
                  <a:pt x="2" y="736"/>
                </a:lnTo>
                <a:lnTo>
                  <a:pt x="0" y="742"/>
                </a:lnTo>
                <a:lnTo>
                  <a:pt x="0" y="750"/>
                </a:lnTo>
                <a:lnTo>
                  <a:pt x="0" y="750"/>
                </a:lnTo>
                <a:lnTo>
                  <a:pt x="0" y="756"/>
                </a:lnTo>
                <a:lnTo>
                  <a:pt x="2" y="764"/>
                </a:lnTo>
                <a:lnTo>
                  <a:pt x="6" y="768"/>
                </a:lnTo>
                <a:lnTo>
                  <a:pt x="10" y="774"/>
                </a:lnTo>
                <a:lnTo>
                  <a:pt x="14" y="778"/>
                </a:lnTo>
                <a:lnTo>
                  <a:pt x="20" y="782"/>
                </a:lnTo>
                <a:lnTo>
                  <a:pt x="26" y="784"/>
                </a:lnTo>
                <a:lnTo>
                  <a:pt x="34" y="784"/>
                </a:lnTo>
                <a:lnTo>
                  <a:pt x="342" y="784"/>
                </a:lnTo>
                <a:lnTo>
                  <a:pt x="342" y="784"/>
                </a:lnTo>
                <a:lnTo>
                  <a:pt x="348" y="782"/>
                </a:lnTo>
                <a:lnTo>
                  <a:pt x="354" y="778"/>
                </a:lnTo>
                <a:lnTo>
                  <a:pt x="356" y="770"/>
                </a:lnTo>
                <a:lnTo>
                  <a:pt x="354" y="764"/>
                </a:lnTo>
                <a:lnTo>
                  <a:pt x="354" y="764"/>
                </a:lnTo>
                <a:lnTo>
                  <a:pt x="354" y="750"/>
                </a:lnTo>
                <a:lnTo>
                  <a:pt x="354" y="750"/>
                </a:lnTo>
                <a:lnTo>
                  <a:pt x="354" y="736"/>
                </a:lnTo>
                <a:lnTo>
                  <a:pt x="354" y="736"/>
                </a:lnTo>
                <a:lnTo>
                  <a:pt x="356" y="730"/>
                </a:lnTo>
                <a:lnTo>
                  <a:pt x="354" y="722"/>
                </a:lnTo>
                <a:lnTo>
                  <a:pt x="348" y="718"/>
                </a:lnTo>
                <a:lnTo>
                  <a:pt x="342" y="716"/>
                </a:lnTo>
                <a:lnTo>
                  <a:pt x="34" y="716"/>
                </a:lnTo>
                <a:close/>
                <a:moveTo>
                  <a:pt x="844" y="716"/>
                </a:moveTo>
                <a:lnTo>
                  <a:pt x="534" y="716"/>
                </a:lnTo>
                <a:lnTo>
                  <a:pt x="534" y="716"/>
                </a:lnTo>
                <a:lnTo>
                  <a:pt x="528" y="718"/>
                </a:lnTo>
                <a:lnTo>
                  <a:pt x="524" y="722"/>
                </a:lnTo>
                <a:lnTo>
                  <a:pt x="522" y="730"/>
                </a:lnTo>
                <a:lnTo>
                  <a:pt x="522" y="736"/>
                </a:lnTo>
                <a:lnTo>
                  <a:pt x="522" y="736"/>
                </a:lnTo>
                <a:lnTo>
                  <a:pt x="524" y="750"/>
                </a:lnTo>
                <a:lnTo>
                  <a:pt x="524" y="750"/>
                </a:lnTo>
                <a:lnTo>
                  <a:pt x="522" y="764"/>
                </a:lnTo>
                <a:lnTo>
                  <a:pt x="522" y="764"/>
                </a:lnTo>
                <a:lnTo>
                  <a:pt x="522" y="770"/>
                </a:lnTo>
                <a:lnTo>
                  <a:pt x="524" y="778"/>
                </a:lnTo>
                <a:lnTo>
                  <a:pt x="528" y="782"/>
                </a:lnTo>
                <a:lnTo>
                  <a:pt x="534" y="784"/>
                </a:lnTo>
                <a:lnTo>
                  <a:pt x="844" y="784"/>
                </a:lnTo>
                <a:lnTo>
                  <a:pt x="844" y="784"/>
                </a:lnTo>
                <a:lnTo>
                  <a:pt x="850" y="784"/>
                </a:lnTo>
                <a:lnTo>
                  <a:pt x="856" y="782"/>
                </a:lnTo>
                <a:lnTo>
                  <a:pt x="862" y="778"/>
                </a:lnTo>
                <a:lnTo>
                  <a:pt x="868" y="774"/>
                </a:lnTo>
                <a:lnTo>
                  <a:pt x="872" y="768"/>
                </a:lnTo>
                <a:lnTo>
                  <a:pt x="874" y="764"/>
                </a:lnTo>
                <a:lnTo>
                  <a:pt x="876" y="756"/>
                </a:lnTo>
                <a:lnTo>
                  <a:pt x="878" y="750"/>
                </a:lnTo>
                <a:lnTo>
                  <a:pt x="878" y="750"/>
                </a:lnTo>
                <a:lnTo>
                  <a:pt x="876" y="742"/>
                </a:lnTo>
                <a:lnTo>
                  <a:pt x="874" y="736"/>
                </a:lnTo>
                <a:lnTo>
                  <a:pt x="872" y="730"/>
                </a:lnTo>
                <a:lnTo>
                  <a:pt x="868" y="726"/>
                </a:lnTo>
                <a:lnTo>
                  <a:pt x="862" y="722"/>
                </a:lnTo>
                <a:lnTo>
                  <a:pt x="856" y="718"/>
                </a:lnTo>
                <a:lnTo>
                  <a:pt x="850" y="716"/>
                </a:lnTo>
                <a:lnTo>
                  <a:pt x="844" y="716"/>
                </a:lnTo>
                <a:lnTo>
                  <a:pt x="844" y="71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56" name="圆角矩形 155"/>
          <p:cNvSpPr/>
          <p:nvPr/>
        </p:nvSpPr>
        <p:spPr bwMode="auto">
          <a:xfrm>
            <a:off x="2619977" y="4397683"/>
            <a:ext cx="379653" cy="145973"/>
          </a:xfrm>
          <a:prstGeom prst="roundRect">
            <a:avLst/>
          </a:prstGeom>
          <a:noFill/>
          <a:ln w="15875">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63" name="右中括号 162"/>
          <p:cNvSpPr/>
          <p:nvPr/>
        </p:nvSpPr>
        <p:spPr bwMode="auto">
          <a:xfrm flipH="1">
            <a:off x="1096080" y="1792205"/>
            <a:ext cx="439901" cy="2737857"/>
          </a:xfrm>
          <a:prstGeom prst="rightBracket">
            <a:avLst>
              <a:gd name="adj" fmla="val 70477"/>
            </a:avLst>
          </a:prstGeom>
          <a:noFill/>
          <a:ln w="19050">
            <a:solidFill>
              <a:srgbClr val="C00000"/>
            </a:solidFill>
            <a:headEnd type="oval"/>
            <a:tailEnd type="ova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grpSp>
        <p:nvGrpSpPr>
          <p:cNvPr id="32" name="组合 239"/>
          <p:cNvGrpSpPr/>
          <p:nvPr/>
        </p:nvGrpSpPr>
        <p:grpSpPr>
          <a:xfrm>
            <a:off x="857839" y="2716175"/>
            <a:ext cx="492995" cy="450987"/>
            <a:chOff x="857839" y="3098944"/>
            <a:chExt cx="492995" cy="450987"/>
          </a:xfrm>
        </p:grpSpPr>
        <p:sp>
          <p:nvSpPr>
            <p:cNvPr id="164" name="圆角矩形 163"/>
            <p:cNvSpPr/>
            <p:nvPr/>
          </p:nvSpPr>
          <p:spPr bwMode="auto">
            <a:xfrm>
              <a:off x="857839" y="3098944"/>
              <a:ext cx="492995" cy="450987"/>
            </a:xfrm>
            <a:prstGeom prst="roundRect">
              <a:avLst/>
            </a:prstGeom>
            <a:solidFill>
              <a:schemeClr val="bg1">
                <a:lumMod val="95000"/>
              </a:schemeClr>
            </a:solidFill>
            <a:ln w="19050">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pic>
          <p:nvPicPr>
            <p:cNvPr id="165" name="Picture 24" descr="Logo"/>
            <p:cNvPicPr preferRelativeResize="0">
              <a:picLocks noChangeArrowheads="1"/>
            </p:cNvPicPr>
            <p:nvPr/>
          </p:nvPicPr>
          <p:blipFill>
            <a:blip r:embed="rId12" cstate="print"/>
            <a:srcRect/>
            <a:stretch>
              <a:fillRect/>
            </a:stretch>
          </p:blipFill>
          <p:spPr bwMode="auto">
            <a:xfrm>
              <a:off x="935596" y="3184774"/>
              <a:ext cx="324999" cy="276723"/>
            </a:xfrm>
            <a:prstGeom prst="rect">
              <a:avLst/>
            </a:prstGeom>
            <a:noFill/>
            <a:ln w="19050">
              <a:noFill/>
              <a:headEnd type="oval"/>
              <a:tailEnd type="oval"/>
            </a:ln>
            <a:effectLst/>
          </p:spPr>
        </p:pic>
      </p:grpSp>
      <p:grpSp>
        <p:nvGrpSpPr>
          <p:cNvPr id="33" name="组合 367"/>
          <p:cNvGrpSpPr>
            <a:grpSpLocks noChangeAspect="1"/>
          </p:cNvGrpSpPr>
          <p:nvPr/>
        </p:nvGrpSpPr>
        <p:grpSpPr>
          <a:xfrm>
            <a:off x="6052316" y="4416255"/>
            <a:ext cx="411207" cy="199366"/>
            <a:chOff x="-1444626" y="2612827"/>
            <a:chExt cx="1444626" cy="1111251"/>
          </a:xfrm>
          <a:solidFill>
            <a:schemeClr val="bg1">
              <a:lumMod val="50000"/>
            </a:schemeClr>
          </a:solidFill>
        </p:grpSpPr>
        <p:sp>
          <p:nvSpPr>
            <p:cNvPr id="169" name="Freeform 5"/>
            <p:cNvSpPr>
              <a:spLocks noEditPoints="1"/>
            </p:cNvSpPr>
            <p:nvPr/>
          </p:nvSpPr>
          <p:spPr bwMode="auto">
            <a:xfrm>
              <a:off x="-1444626" y="2725540"/>
              <a:ext cx="1087438" cy="998538"/>
            </a:xfrm>
            <a:custGeom>
              <a:avLst/>
              <a:gdLst/>
              <a:ahLst/>
              <a:cxnLst>
                <a:cxn ang="0">
                  <a:pos x="11410" y="2"/>
                </a:cxn>
                <a:cxn ang="0">
                  <a:pos x="11555" y="20"/>
                </a:cxn>
                <a:cxn ang="0">
                  <a:pos x="11692" y="59"/>
                </a:cxn>
                <a:cxn ang="0">
                  <a:pos x="11821" y="117"/>
                </a:cxn>
                <a:cxn ang="0">
                  <a:pos x="11939" y="193"/>
                </a:cxn>
                <a:cxn ang="0">
                  <a:pos x="12044" y="284"/>
                </a:cxn>
                <a:cxn ang="0">
                  <a:pos x="12136" y="390"/>
                </a:cxn>
                <a:cxn ang="0">
                  <a:pos x="12211" y="508"/>
                </a:cxn>
                <a:cxn ang="0">
                  <a:pos x="12270" y="637"/>
                </a:cxn>
                <a:cxn ang="0">
                  <a:pos x="12309" y="774"/>
                </a:cxn>
                <a:cxn ang="0">
                  <a:pos x="12327" y="919"/>
                </a:cxn>
                <a:cxn ang="0">
                  <a:pos x="12327" y="8512"/>
                </a:cxn>
                <a:cxn ang="0">
                  <a:pos x="12309" y="8656"/>
                </a:cxn>
                <a:cxn ang="0">
                  <a:pos x="12270" y="8795"/>
                </a:cxn>
                <a:cxn ang="0">
                  <a:pos x="12211" y="8923"/>
                </a:cxn>
                <a:cxn ang="0">
                  <a:pos x="12136" y="9040"/>
                </a:cxn>
                <a:cxn ang="0">
                  <a:pos x="12044" y="9146"/>
                </a:cxn>
                <a:cxn ang="0">
                  <a:pos x="11939" y="9237"/>
                </a:cxn>
                <a:cxn ang="0">
                  <a:pos x="11821" y="9313"/>
                </a:cxn>
                <a:cxn ang="0">
                  <a:pos x="11692" y="9371"/>
                </a:cxn>
                <a:cxn ang="0">
                  <a:pos x="11555" y="9411"/>
                </a:cxn>
                <a:cxn ang="0">
                  <a:pos x="11410" y="9430"/>
                </a:cxn>
                <a:cxn ang="0">
                  <a:pos x="8133" y="9818"/>
                </a:cxn>
                <a:cxn ang="0">
                  <a:pos x="968" y="9431"/>
                </a:cxn>
                <a:cxn ang="0">
                  <a:pos x="821" y="9420"/>
                </a:cxn>
                <a:cxn ang="0">
                  <a:pos x="681" y="9387"/>
                </a:cxn>
                <a:cxn ang="0">
                  <a:pos x="550" y="9335"/>
                </a:cxn>
                <a:cxn ang="0">
                  <a:pos x="428" y="9265"/>
                </a:cxn>
                <a:cxn ang="0">
                  <a:pos x="318" y="9179"/>
                </a:cxn>
                <a:cxn ang="0">
                  <a:pos x="222" y="9077"/>
                </a:cxn>
                <a:cxn ang="0">
                  <a:pos x="140" y="8964"/>
                </a:cxn>
                <a:cxn ang="0">
                  <a:pos x="77" y="8838"/>
                </a:cxn>
                <a:cxn ang="0">
                  <a:pos x="31" y="8703"/>
                </a:cxn>
                <a:cxn ang="0">
                  <a:pos x="5" y="8561"/>
                </a:cxn>
                <a:cxn ang="0">
                  <a:pos x="0" y="969"/>
                </a:cxn>
                <a:cxn ang="0">
                  <a:pos x="11" y="822"/>
                </a:cxn>
                <a:cxn ang="0">
                  <a:pos x="44" y="682"/>
                </a:cxn>
                <a:cxn ang="0">
                  <a:pos x="96" y="550"/>
                </a:cxn>
                <a:cxn ang="0">
                  <a:pos x="166" y="428"/>
                </a:cxn>
                <a:cxn ang="0">
                  <a:pos x="252" y="318"/>
                </a:cxn>
                <a:cxn ang="0">
                  <a:pos x="353" y="222"/>
                </a:cxn>
                <a:cxn ang="0">
                  <a:pos x="467" y="141"/>
                </a:cxn>
                <a:cxn ang="0">
                  <a:pos x="592" y="76"/>
                </a:cxn>
                <a:cxn ang="0">
                  <a:pos x="727" y="30"/>
                </a:cxn>
                <a:cxn ang="0">
                  <a:pos x="869" y="5"/>
                </a:cxn>
                <a:cxn ang="0">
                  <a:pos x="2888" y="10546"/>
                </a:cxn>
                <a:cxn ang="0">
                  <a:pos x="9033" y="10200"/>
                </a:cxn>
                <a:cxn ang="0">
                  <a:pos x="2888" y="11322"/>
                </a:cxn>
                <a:cxn ang="0">
                  <a:pos x="11211" y="969"/>
                </a:cxn>
                <a:cxn ang="0">
                  <a:pos x="1117" y="969"/>
                </a:cxn>
              </a:cxnLst>
              <a:rect l="0" t="0" r="r" b="b"/>
              <a:pathLst>
                <a:path w="12329" h="11322">
                  <a:moveTo>
                    <a:pt x="968" y="0"/>
                  </a:moveTo>
                  <a:lnTo>
                    <a:pt x="11361" y="0"/>
                  </a:lnTo>
                  <a:lnTo>
                    <a:pt x="11410" y="2"/>
                  </a:lnTo>
                  <a:lnTo>
                    <a:pt x="11459" y="5"/>
                  </a:lnTo>
                  <a:lnTo>
                    <a:pt x="11507" y="11"/>
                  </a:lnTo>
                  <a:lnTo>
                    <a:pt x="11555" y="20"/>
                  </a:lnTo>
                  <a:lnTo>
                    <a:pt x="11601" y="30"/>
                  </a:lnTo>
                  <a:lnTo>
                    <a:pt x="11647" y="44"/>
                  </a:lnTo>
                  <a:lnTo>
                    <a:pt x="11692" y="59"/>
                  </a:lnTo>
                  <a:lnTo>
                    <a:pt x="11736" y="76"/>
                  </a:lnTo>
                  <a:lnTo>
                    <a:pt x="11779" y="96"/>
                  </a:lnTo>
                  <a:lnTo>
                    <a:pt x="11821" y="117"/>
                  </a:lnTo>
                  <a:lnTo>
                    <a:pt x="11861" y="141"/>
                  </a:lnTo>
                  <a:lnTo>
                    <a:pt x="11901" y="167"/>
                  </a:lnTo>
                  <a:lnTo>
                    <a:pt x="11939" y="193"/>
                  </a:lnTo>
                  <a:lnTo>
                    <a:pt x="11975" y="222"/>
                  </a:lnTo>
                  <a:lnTo>
                    <a:pt x="12011" y="253"/>
                  </a:lnTo>
                  <a:lnTo>
                    <a:pt x="12044" y="284"/>
                  </a:lnTo>
                  <a:lnTo>
                    <a:pt x="12076" y="318"/>
                  </a:lnTo>
                  <a:lnTo>
                    <a:pt x="12107" y="354"/>
                  </a:lnTo>
                  <a:lnTo>
                    <a:pt x="12136" y="390"/>
                  </a:lnTo>
                  <a:lnTo>
                    <a:pt x="12162" y="428"/>
                  </a:lnTo>
                  <a:lnTo>
                    <a:pt x="12188" y="468"/>
                  </a:lnTo>
                  <a:lnTo>
                    <a:pt x="12211" y="508"/>
                  </a:lnTo>
                  <a:lnTo>
                    <a:pt x="12233" y="550"/>
                  </a:lnTo>
                  <a:lnTo>
                    <a:pt x="12252" y="593"/>
                  </a:lnTo>
                  <a:lnTo>
                    <a:pt x="12270" y="637"/>
                  </a:lnTo>
                  <a:lnTo>
                    <a:pt x="12285" y="682"/>
                  </a:lnTo>
                  <a:lnTo>
                    <a:pt x="12298" y="728"/>
                  </a:lnTo>
                  <a:lnTo>
                    <a:pt x="12309" y="774"/>
                  </a:lnTo>
                  <a:lnTo>
                    <a:pt x="12318" y="822"/>
                  </a:lnTo>
                  <a:lnTo>
                    <a:pt x="12324" y="870"/>
                  </a:lnTo>
                  <a:lnTo>
                    <a:pt x="12327" y="919"/>
                  </a:lnTo>
                  <a:lnTo>
                    <a:pt x="12329" y="969"/>
                  </a:lnTo>
                  <a:lnTo>
                    <a:pt x="12329" y="8462"/>
                  </a:lnTo>
                  <a:lnTo>
                    <a:pt x="12327" y="8512"/>
                  </a:lnTo>
                  <a:lnTo>
                    <a:pt x="12324" y="8561"/>
                  </a:lnTo>
                  <a:lnTo>
                    <a:pt x="12318" y="8609"/>
                  </a:lnTo>
                  <a:lnTo>
                    <a:pt x="12309" y="8656"/>
                  </a:lnTo>
                  <a:lnTo>
                    <a:pt x="12298" y="8703"/>
                  </a:lnTo>
                  <a:lnTo>
                    <a:pt x="12285" y="8750"/>
                  </a:lnTo>
                  <a:lnTo>
                    <a:pt x="12270" y="8795"/>
                  </a:lnTo>
                  <a:lnTo>
                    <a:pt x="12252" y="8838"/>
                  </a:lnTo>
                  <a:lnTo>
                    <a:pt x="12233" y="8881"/>
                  </a:lnTo>
                  <a:lnTo>
                    <a:pt x="12211" y="8923"/>
                  </a:lnTo>
                  <a:lnTo>
                    <a:pt x="12188" y="8964"/>
                  </a:lnTo>
                  <a:lnTo>
                    <a:pt x="12162" y="9003"/>
                  </a:lnTo>
                  <a:lnTo>
                    <a:pt x="12136" y="9040"/>
                  </a:lnTo>
                  <a:lnTo>
                    <a:pt x="12107" y="9077"/>
                  </a:lnTo>
                  <a:lnTo>
                    <a:pt x="12076" y="9112"/>
                  </a:lnTo>
                  <a:lnTo>
                    <a:pt x="12044" y="9146"/>
                  </a:lnTo>
                  <a:lnTo>
                    <a:pt x="12011" y="9179"/>
                  </a:lnTo>
                  <a:lnTo>
                    <a:pt x="11975" y="9209"/>
                  </a:lnTo>
                  <a:lnTo>
                    <a:pt x="11939" y="9237"/>
                  </a:lnTo>
                  <a:lnTo>
                    <a:pt x="11901" y="9265"/>
                  </a:lnTo>
                  <a:lnTo>
                    <a:pt x="11861" y="9290"/>
                  </a:lnTo>
                  <a:lnTo>
                    <a:pt x="11821" y="9313"/>
                  </a:lnTo>
                  <a:lnTo>
                    <a:pt x="11779" y="9335"/>
                  </a:lnTo>
                  <a:lnTo>
                    <a:pt x="11736" y="9354"/>
                  </a:lnTo>
                  <a:lnTo>
                    <a:pt x="11692" y="9371"/>
                  </a:lnTo>
                  <a:lnTo>
                    <a:pt x="11647" y="9387"/>
                  </a:lnTo>
                  <a:lnTo>
                    <a:pt x="11601" y="9400"/>
                  </a:lnTo>
                  <a:lnTo>
                    <a:pt x="11555" y="9411"/>
                  </a:lnTo>
                  <a:lnTo>
                    <a:pt x="11507" y="9420"/>
                  </a:lnTo>
                  <a:lnTo>
                    <a:pt x="11459" y="9426"/>
                  </a:lnTo>
                  <a:lnTo>
                    <a:pt x="11410" y="9430"/>
                  </a:lnTo>
                  <a:lnTo>
                    <a:pt x="11361" y="9431"/>
                  </a:lnTo>
                  <a:lnTo>
                    <a:pt x="8133" y="9431"/>
                  </a:lnTo>
                  <a:lnTo>
                    <a:pt x="8133" y="9818"/>
                  </a:lnTo>
                  <a:lnTo>
                    <a:pt x="4195" y="9818"/>
                  </a:lnTo>
                  <a:lnTo>
                    <a:pt x="4195" y="9431"/>
                  </a:lnTo>
                  <a:lnTo>
                    <a:pt x="968" y="9431"/>
                  </a:lnTo>
                  <a:lnTo>
                    <a:pt x="918" y="9430"/>
                  </a:lnTo>
                  <a:lnTo>
                    <a:pt x="869" y="9426"/>
                  </a:lnTo>
                  <a:lnTo>
                    <a:pt x="821" y="9420"/>
                  </a:lnTo>
                  <a:lnTo>
                    <a:pt x="774" y="9411"/>
                  </a:lnTo>
                  <a:lnTo>
                    <a:pt x="727" y="9400"/>
                  </a:lnTo>
                  <a:lnTo>
                    <a:pt x="681" y="9387"/>
                  </a:lnTo>
                  <a:lnTo>
                    <a:pt x="636" y="9371"/>
                  </a:lnTo>
                  <a:lnTo>
                    <a:pt x="592" y="9354"/>
                  </a:lnTo>
                  <a:lnTo>
                    <a:pt x="550" y="9335"/>
                  </a:lnTo>
                  <a:lnTo>
                    <a:pt x="508" y="9313"/>
                  </a:lnTo>
                  <a:lnTo>
                    <a:pt x="467" y="9290"/>
                  </a:lnTo>
                  <a:lnTo>
                    <a:pt x="428" y="9265"/>
                  </a:lnTo>
                  <a:lnTo>
                    <a:pt x="390" y="9237"/>
                  </a:lnTo>
                  <a:lnTo>
                    <a:pt x="353" y="9209"/>
                  </a:lnTo>
                  <a:lnTo>
                    <a:pt x="318" y="9179"/>
                  </a:lnTo>
                  <a:lnTo>
                    <a:pt x="285" y="9146"/>
                  </a:lnTo>
                  <a:lnTo>
                    <a:pt x="252" y="9112"/>
                  </a:lnTo>
                  <a:lnTo>
                    <a:pt x="222" y="9077"/>
                  </a:lnTo>
                  <a:lnTo>
                    <a:pt x="192" y="9040"/>
                  </a:lnTo>
                  <a:lnTo>
                    <a:pt x="166" y="9003"/>
                  </a:lnTo>
                  <a:lnTo>
                    <a:pt x="140" y="8964"/>
                  </a:lnTo>
                  <a:lnTo>
                    <a:pt x="117" y="8923"/>
                  </a:lnTo>
                  <a:lnTo>
                    <a:pt x="96" y="8881"/>
                  </a:lnTo>
                  <a:lnTo>
                    <a:pt x="77" y="8838"/>
                  </a:lnTo>
                  <a:lnTo>
                    <a:pt x="59" y="8795"/>
                  </a:lnTo>
                  <a:lnTo>
                    <a:pt x="44" y="8750"/>
                  </a:lnTo>
                  <a:lnTo>
                    <a:pt x="31" y="8703"/>
                  </a:lnTo>
                  <a:lnTo>
                    <a:pt x="19" y="8656"/>
                  </a:lnTo>
                  <a:lnTo>
                    <a:pt x="11" y="8609"/>
                  </a:lnTo>
                  <a:lnTo>
                    <a:pt x="5" y="8561"/>
                  </a:lnTo>
                  <a:lnTo>
                    <a:pt x="1" y="8512"/>
                  </a:lnTo>
                  <a:lnTo>
                    <a:pt x="0" y="8462"/>
                  </a:lnTo>
                  <a:lnTo>
                    <a:pt x="0" y="969"/>
                  </a:lnTo>
                  <a:lnTo>
                    <a:pt x="1" y="919"/>
                  </a:lnTo>
                  <a:lnTo>
                    <a:pt x="5" y="870"/>
                  </a:lnTo>
                  <a:lnTo>
                    <a:pt x="11" y="822"/>
                  </a:lnTo>
                  <a:lnTo>
                    <a:pt x="19" y="774"/>
                  </a:lnTo>
                  <a:lnTo>
                    <a:pt x="31" y="728"/>
                  </a:lnTo>
                  <a:lnTo>
                    <a:pt x="44" y="682"/>
                  </a:lnTo>
                  <a:lnTo>
                    <a:pt x="59" y="637"/>
                  </a:lnTo>
                  <a:lnTo>
                    <a:pt x="77" y="593"/>
                  </a:lnTo>
                  <a:lnTo>
                    <a:pt x="96" y="550"/>
                  </a:lnTo>
                  <a:lnTo>
                    <a:pt x="117" y="508"/>
                  </a:lnTo>
                  <a:lnTo>
                    <a:pt x="140" y="468"/>
                  </a:lnTo>
                  <a:lnTo>
                    <a:pt x="166" y="428"/>
                  </a:lnTo>
                  <a:lnTo>
                    <a:pt x="192" y="390"/>
                  </a:lnTo>
                  <a:lnTo>
                    <a:pt x="222" y="354"/>
                  </a:lnTo>
                  <a:lnTo>
                    <a:pt x="252" y="318"/>
                  </a:lnTo>
                  <a:lnTo>
                    <a:pt x="285" y="284"/>
                  </a:lnTo>
                  <a:lnTo>
                    <a:pt x="318" y="253"/>
                  </a:lnTo>
                  <a:lnTo>
                    <a:pt x="353" y="222"/>
                  </a:lnTo>
                  <a:lnTo>
                    <a:pt x="390" y="193"/>
                  </a:lnTo>
                  <a:lnTo>
                    <a:pt x="428" y="167"/>
                  </a:lnTo>
                  <a:lnTo>
                    <a:pt x="467" y="141"/>
                  </a:lnTo>
                  <a:lnTo>
                    <a:pt x="508" y="117"/>
                  </a:lnTo>
                  <a:lnTo>
                    <a:pt x="550" y="96"/>
                  </a:lnTo>
                  <a:lnTo>
                    <a:pt x="592" y="76"/>
                  </a:lnTo>
                  <a:lnTo>
                    <a:pt x="636" y="59"/>
                  </a:lnTo>
                  <a:lnTo>
                    <a:pt x="681" y="44"/>
                  </a:lnTo>
                  <a:lnTo>
                    <a:pt x="727" y="30"/>
                  </a:lnTo>
                  <a:lnTo>
                    <a:pt x="774" y="20"/>
                  </a:lnTo>
                  <a:lnTo>
                    <a:pt x="821" y="11"/>
                  </a:lnTo>
                  <a:lnTo>
                    <a:pt x="869" y="5"/>
                  </a:lnTo>
                  <a:lnTo>
                    <a:pt x="918" y="2"/>
                  </a:lnTo>
                  <a:lnTo>
                    <a:pt x="968" y="0"/>
                  </a:lnTo>
                  <a:close/>
                  <a:moveTo>
                    <a:pt x="2888" y="10546"/>
                  </a:moveTo>
                  <a:lnTo>
                    <a:pt x="2888" y="10546"/>
                  </a:lnTo>
                  <a:lnTo>
                    <a:pt x="3295" y="10200"/>
                  </a:lnTo>
                  <a:lnTo>
                    <a:pt x="9033" y="10200"/>
                  </a:lnTo>
                  <a:lnTo>
                    <a:pt x="9441" y="10546"/>
                  </a:lnTo>
                  <a:lnTo>
                    <a:pt x="9441" y="11322"/>
                  </a:lnTo>
                  <a:lnTo>
                    <a:pt x="2888" y="11322"/>
                  </a:lnTo>
                  <a:lnTo>
                    <a:pt x="2888" y="10546"/>
                  </a:lnTo>
                  <a:close/>
                  <a:moveTo>
                    <a:pt x="1117" y="969"/>
                  </a:moveTo>
                  <a:lnTo>
                    <a:pt x="11211" y="969"/>
                  </a:lnTo>
                  <a:lnTo>
                    <a:pt x="11211" y="8462"/>
                  </a:lnTo>
                  <a:lnTo>
                    <a:pt x="1117" y="8462"/>
                  </a:lnTo>
                  <a:lnTo>
                    <a:pt x="1117" y="969"/>
                  </a:lnTo>
                  <a:close/>
                </a:path>
              </a:pathLst>
            </a:custGeom>
            <a:grpFill/>
            <a:ln w="9525">
              <a:noFill/>
              <a:round/>
            </a:ln>
          </p:spPr>
          <p:txBody>
            <a:bodyPr vert="horz" wrap="square" lIns="91440" tIns="45720" rIns="91440" bIns="45720" numCol="1" anchor="t" anchorCtr="0" compatLnSpc="1"/>
            <a:lstStyle/>
            <a:p>
              <a:endParaRPr lang="zh-CN" altLang="en-US" u="sng">
                <a:solidFill>
                  <a:srgbClr val="000000"/>
                </a:solidFill>
                <a:latin typeface="Arial" panose="020B0604020202020204" pitchFamily="34" charset="0"/>
                <a:cs typeface="Arial" panose="020B0604020202020204" pitchFamily="34" charset="0"/>
              </a:endParaRPr>
            </a:p>
          </p:txBody>
        </p:sp>
        <p:sp>
          <p:nvSpPr>
            <p:cNvPr id="170" name="Freeform 6"/>
            <p:cNvSpPr>
              <a:spLocks noEditPoints="1"/>
            </p:cNvSpPr>
            <p:nvPr/>
          </p:nvSpPr>
          <p:spPr bwMode="auto">
            <a:xfrm>
              <a:off x="-598488" y="2612827"/>
              <a:ext cx="598488" cy="1103313"/>
            </a:xfrm>
            <a:custGeom>
              <a:avLst/>
              <a:gdLst/>
              <a:ahLst/>
              <a:cxnLst>
                <a:cxn ang="0">
                  <a:pos x="6426" y="15"/>
                </a:cxn>
                <a:cxn ang="0">
                  <a:pos x="6572" y="81"/>
                </a:cxn>
                <a:cxn ang="0">
                  <a:pos x="6686" y="190"/>
                </a:cxn>
                <a:cxn ang="0">
                  <a:pos x="6759" y="332"/>
                </a:cxn>
                <a:cxn ang="0">
                  <a:pos x="6780" y="12044"/>
                </a:cxn>
                <a:cxn ang="0">
                  <a:pos x="6751" y="12206"/>
                </a:cxn>
                <a:cxn ang="0">
                  <a:pos x="6671" y="12344"/>
                </a:cxn>
                <a:cxn ang="0">
                  <a:pos x="6553" y="12447"/>
                </a:cxn>
                <a:cxn ang="0">
                  <a:pos x="6403" y="12506"/>
                </a:cxn>
                <a:cxn ang="0">
                  <a:pos x="424" y="12513"/>
                </a:cxn>
                <a:cxn ang="0">
                  <a:pos x="268" y="12469"/>
                </a:cxn>
                <a:cxn ang="0">
                  <a:pos x="139" y="12377"/>
                </a:cxn>
                <a:cxn ang="0">
                  <a:pos x="47" y="12248"/>
                </a:cxn>
                <a:cxn ang="0">
                  <a:pos x="3" y="12092"/>
                </a:cxn>
                <a:cxn ang="0">
                  <a:pos x="1971" y="10952"/>
                </a:cxn>
                <a:cxn ang="0">
                  <a:pos x="2201" y="10885"/>
                </a:cxn>
                <a:cxn ang="0">
                  <a:pos x="2412" y="10778"/>
                </a:cxn>
                <a:cxn ang="0">
                  <a:pos x="2782" y="10424"/>
                </a:cxn>
                <a:cxn ang="0">
                  <a:pos x="2899" y="10222"/>
                </a:cxn>
                <a:cxn ang="0">
                  <a:pos x="2963" y="10051"/>
                </a:cxn>
                <a:cxn ang="0">
                  <a:pos x="3003" y="9870"/>
                </a:cxn>
                <a:cxn ang="0">
                  <a:pos x="3018" y="9679"/>
                </a:cxn>
                <a:cxn ang="0">
                  <a:pos x="6497" y="1691"/>
                </a:cxn>
                <a:cxn ang="0">
                  <a:pos x="2719" y="1479"/>
                </a:cxn>
                <a:cxn ang="0">
                  <a:pos x="2505" y="1273"/>
                </a:cxn>
                <a:cxn ang="0">
                  <a:pos x="2248" y="1121"/>
                </a:cxn>
                <a:cxn ang="0">
                  <a:pos x="1957" y="1032"/>
                </a:cxn>
                <a:cxn ang="0">
                  <a:pos x="0" y="471"/>
                </a:cxn>
                <a:cxn ang="0">
                  <a:pos x="28" y="310"/>
                </a:cxn>
                <a:cxn ang="0">
                  <a:pos x="108" y="172"/>
                </a:cxn>
                <a:cxn ang="0">
                  <a:pos x="227" y="69"/>
                </a:cxn>
                <a:cxn ang="0">
                  <a:pos x="376" y="9"/>
                </a:cxn>
                <a:cxn ang="0">
                  <a:pos x="5844" y="5014"/>
                </a:cxn>
                <a:cxn ang="0">
                  <a:pos x="5995" y="5056"/>
                </a:cxn>
                <a:cxn ang="0">
                  <a:pos x="6119" y="5145"/>
                </a:cxn>
                <a:cxn ang="0">
                  <a:pos x="6208" y="5269"/>
                </a:cxn>
                <a:cxn ang="0">
                  <a:pos x="6250" y="5419"/>
                </a:cxn>
                <a:cxn ang="0">
                  <a:pos x="6238" y="5579"/>
                </a:cxn>
                <a:cxn ang="0">
                  <a:pos x="6175" y="5720"/>
                </a:cxn>
                <a:cxn ang="0">
                  <a:pos x="6070" y="5830"/>
                </a:cxn>
                <a:cxn ang="0">
                  <a:pos x="5933" y="5900"/>
                </a:cxn>
                <a:cxn ang="0">
                  <a:pos x="5775" y="5919"/>
                </a:cxn>
                <a:cxn ang="0">
                  <a:pos x="5621" y="5885"/>
                </a:cxn>
                <a:cxn ang="0">
                  <a:pos x="5493" y="5803"/>
                </a:cxn>
                <a:cxn ang="0">
                  <a:pos x="5399" y="5682"/>
                </a:cxn>
                <a:cxn ang="0">
                  <a:pos x="5349" y="5535"/>
                </a:cxn>
                <a:cxn ang="0">
                  <a:pos x="5353" y="5374"/>
                </a:cxn>
                <a:cxn ang="0">
                  <a:pos x="5409" y="5231"/>
                </a:cxn>
                <a:cxn ang="0">
                  <a:pos x="5510" y="5115"/>
                </a:cxn>
                <a:cxn ang="0">
                  <a:pos x="5643" y="5039"/>
                </a:cxn>
                <a:cxn ang="0">
                  <a:pos x="5798" y="5011"/>
                </a:cxn>
                <a:cxn ang="0">
                  <a:pos x="4028" y="9504"/>
                </a:cxn>
                <a:cxn ang="0">
                  <a:pos x="3533" y="11795"/>
                </a:cxn>
                <a:cxn ang="0">
                  <a:pos x="3006" y="2139"/>
                </a:cxn>
                <a:cxn ang="0">
                  <a:pos x="3018" y="3648"/>
                </a:cxn>
              </a:cxnLst>
              <a:rect l="0" t="0" r="r" b="b"/>
              <a:pathLst>
                <a:path w="6780" h="12516">
                  <a:moveTo>
                    <a:pt x="472" y="0"/>
                  </a:moveTo>
                  <a:lnTo>
                    <a:pt x="6309" y="0"/>
                  </a:lnTo>
                  <a:lnTo>
                    <a:pt x="6333" y="1"/>
                  </a:lnTo>
                  <a:lnTo>
                    <a:pt x="6357" y="2"/>
                  </a:lnTo>
                  <a:lnTo>
                    <a:pt x="6381" y="5"/>
                  </a:lnTo>
                  <a:lnTo>
                    <a:pt x="6403" y="9"/>
                  </a:lnTo>
                  <a:lnTo>
                    <a:pt x="6426" y="15"/>
                  </a:lnTo>
                  <a:lnTo>
                    <a:pt x="6448" y="22"/>
                  </a:lnTo>
                  <a:lnTo>
                    <a:pt x="6470" y="29"/>
                  </a:lnTo>
                  <a:lnTo>
                    <a:pt x="6491" y="37"/>
                  </a:lnTo>
                  <a:lnTo>
                    <a:pt x="6513" y="47"/>
                  </a:lnTo>
                  <a:lnTo>
                    <a:pt x="6533" y="57"/>
                  </a:lnTo>
                  <a:lnTo>
                    <a:pt x="6553" y="69"/>
                  </a:lnTo>
                  <a:lnTo>
                    <a:pt x="6572" y="81"/>
                  </a:lnTo>
                  <a:lnTo>
                    <a:pt x="6591" y="94"/>
                  </a:lnTo>
                  <a:lnTo>
                    <a:pt x="6608" y="109"/>
                  </a:lnTo>
                  <a:lnTo>
                    <a:pt x="6625" y="123"/>
                  </a:lnTo>
                  <a:lnTo>
                    <a:pt x="6642" y="138"/>
                  </a:lnTo>
                  <a:lnTo>
                    <a:pt x="6657" y="155"/>
                  </a:lnTo>
                  <a:lnTo>
                    <a:pt x="6671" y="172"/>
                  </a:lnTo>
                  <a:lnTo>
                    <a:pt x="6686" y="190"/>
                  </a:lnTo>
                  <a:lnTo>
                    <a:pt x="6699" y="208"/>
                  </a:lnTo>
                  <a:lnTo>
                    <a:pt x="6711" y="227"/>
                  </a:lnTo>
                  <a:lnTo>
                    <a:pt x="6723" y="247"/>
                  </a:lnTo>
                  <a:lnTo>
                    <a:pt x="6733" y="267"/>
                  </a:lnTo>
                  <a:lnTo>
                    <a:pt x="6743" y="289"/>
                  </a:lnTo>
                  <a:lnTo>
                    <a:pt x="6751" y="310"/>
                  </a:lnTo>
                  <a:lnTo>
                    <a:pt x="6759" y="332"/>
                  </a:lnTo>
                  <a:lnTo>
                    <a:pt x="6765" y="354"/>
                  </a:lnTo>
                  <a:lnTo>
                    <a:pt x="6771" y="377"/>
                  </a:lnTo>
                  <a:lnTo>
                    <a:pt x="6775" y="400"/>
                  </a:lnTo>
                  <a:lnTo>
                    <a:pt x="6778" y="423"/>
                  </a:lnTo>
                  <a:lnTo>
                    <a:pt x="6779" y="448"/>
                  </a:lnTo>
                  <a:lnTo>
                    <a:pt x="6780" y="471"/>
                  </a:lnTo>
                  <a:lnTo>
                    <a:pt x="6780" y="12044"/>
                  </a:lnTo>
                  <a:lnTo>
                    <a:pt x="6779" y="12068"/>
                  </a:lnTo>
                  <a:lnTo>
                    <a:pt x="6778" y="12092"/>
                  </a:lnTo>
                  <a:lnTo>
                    <a:pt x="6775" y="12115"/>
                  </a:lnTo>
                  <a:lnTo>
                    <a:pt x="6771" y="12139"/>
                  </a:lnTo>
                  <a:lnTo>
                    <a:pt x="6765" y="12162"/>
                  </a:lnTo>
                  <a:lnTo>
                    <a:pt x="6759" y="12184"/>
                  </a:lnTo>
                  <a:lnTo>
                    <a:pt x="6751" y="12206"/>
                  </a:lnTo>
                  <a:lnTo>
                    <a:pt x="6743" y="12227"/>
                  </a:lnTo>
                  <a:lnTo>
                    <a:pt x="6733" y="12248"/>
                  </a:lnTo>
                  <a:lnTo>
                    <a:pt x="6723" y="12268"/>
                  </a:lnTo>
                  <a:lnTo>
                    <a:pt x="6711" y="12289"/>
                  </a:lnTo>
                  <a:lnTo>
                    <a:pt x="6699" y="12307"/>
                  </a:lnTo>
                  <a:lnTo>
                    <a:pt x="6686" y="12325"/>
                  </a:lnTo>
                  <a:lnTo>
                    <a:pt x="6671" y="12344"/>
                  </a:lnTo>
                  <a:lnTo>
                    <a:pt x="6657" y="12360"/>
                  </a:lnTo>
                  <a:lnTo>
                    <a:pt x="6642" y="12377"/>
                  </a:lnTo>
                  <a:lnTo>
                    <a:pt x="6625" y="12393"/>
                  </a:lnTo>
                  <a:lnTo>
                    <a:pt x="6608" y="12407"/>
                  </a:lnTo>
                  <a:lnTo>
                    <a:pt x="6591" y="12422"/>
                  </a:lnTo>
                  <a:lnTo>
                    <a:pt x="6572" y="12435"/>
                  </a:lnTo>
                  <a:lnTo>
                    <a:pt x="6553" y="12447"/>
                  </a:lnTo>
                  <a:lnTo>
                    <a:pt x="6533" y="12459"/>
                  </a:lnTo>
                  <a:lnTo>
                    <a:pt x="6513" y="12469"/>
                  </a:lnTo>
                  <a:lnTo>
                    <a:pt x="6491" y="12478"/>
                  </a:lnTo>
                  <a:lnTo>
                    <a:pt x="6470" y="12487"/>
                  </a:lnTo>
                  <a:lnTo>
                    <a:pt x="6448" y="12494"/>
                  </a:lnTo>
                  <a:lnTo>
                    <a:pt x="6426" y="12501"/>
                  </a:lnTo>
                  <a:lnTo>
                    <a:pt x="6403" y="12506"/>
                  </a:lnTo>
                  <a:lnTo>
                    <a:pt x="6381" y="12510"/>
                  </a:lnTo>
                  <a:lnTo>
                    <a:pt x="6357" y="12513"/>
                  </a:lnTo>
                  <a:lnTo>
                    <a:pt x="6333" y="12515"/>
                  </a:lnTo>
                  <a:lnTo>
                    <a:pt x="6309" y="12516"/>
                  </a:lnTo>
                  <a:lnTo>
                    <a:pt x="472" y="12516"/>
                  </a:lnTo>
                  <a:lnTo>
                    <a:pt x="447" y="12515"/>
                  </a:lnTo>
                  <a:lnTo>
                    <a:pt x="424" y="12513"/>
                  </a:lnTo>
                  <a:lnTo>
                    <a:pt x="400" y="12510"/>
                  </a:lnTo>
                  <a:lnTo>
                    <a:pt x="376" y="12506"/>
                  </a:lnTo>
                  <a:lnTo>
                    <a:pt x="354" y="12501"/>
                  </a:lnTo>
                  <a:lnTo>
                    <a:pt x="331" y="12494"/>
                  </a:lnTo>
                  <a:lnTo>
                    <a:pt x="310" y="12487"/>
                  </a:lnTo>
                  <a:lnTo>
                    <a:pt x="288" y="12478"/>
                  </a:lnTo>
                  <a:lnTo>
                    <a:pt x="268" y="12469"/>
                  </a:lnTo>
                  <a:lnTo>
                    <a:pt x="247" y="12459"/>
                  </a:lnTo>
                  <a:lnTo>
                    <a:pt x="227" y="12447"/>
                  </a:lnTo>
                  <a:lnTo>
                    <a:pt x="209" y="12435"/>
                  </a:lnTo>
                  <a:lnTo>
                    <a:pt x="190" y="12422"/>
                  </a:lnTo>
                  <a:lnTo>
                    <a:pt x="172" y="12407"/>
                  </a:lnTo>
                  <a:lnTo>
                    <a:pt x="155" y="12393"/>
                  </a:lnTo>
                  <a:lnTo>
                    <a:pt x="139" y="12377"/>
                  </a:lnTo>
                  <a:lnTo>
                    <a:pt x="123" y="12360"/>
                  </a:lnTo>
                  <a:lnTo>
                    <a:pt x="108" y="12344"/>
                  </a:lnTo>
                  <a:lnTo>
                    <a:pt x="94" y="12325"/>
                  </a:lnTo>
                  <a:lnTo>
                    <a:pt x="81" y="12307"/>
                  </a:lnTo>
                  <a:lnTo>
                    <a:pt x="68" y="12289"/>
                  </a:lnTo>
                  <a:lnTo>
                    <a:pt x="57" y="12268"/>
                  </a:lnTo>
                  <a:lnTo>
                    <a:pt x="47" y="12248"/>
                  </a:lnTo>
                  <a:lnTo>
                    <a:pt x="38" y="12227"/>
                  </a:lnTo>
                  <a:lnTo>
                    <a:pt x="28" y="12206"/>
                  </a:lnTo>
                  <a:lnTo>
                    <a:pt x="21" y="12184"/>
                  </a:lnTo>
                  <a:lnTo>
                    <a:pt x="15" y="12162"/>
                  </a:lnTo>
                  <a:lnTo>
                    <a:pt x="10" y="12139"/>
                  </a:lnTo>
                  <a:lnTo>
                    <a:pt x="6" y="12115"/>
                  </a:lnTo>
                  <a:lnTo>
                    <a:pt x="3" y="12092"/>
                  </a:lnTo>
                  <a:lnTo>
                    <a:pt x="1" y="12068"/>
                  </a:lnTo>
                  <a:lnTo>
                    <a:pt x="0" y="12044"/>
                  </a:lnTo>
                  <a:lnTo>
                    <a:pt x="0" y="10974"/>
                  </a:lnTo>
                  <a:lnTo>
                    <a:pt x="1687" y="10974"/>
                  </a:lnTo>
                  <a:lnTo>
                    <a:pt x="1687" y="11795"/>
                  </a:lnTo>
                  <a:lnTo>
                    <a:pt x="1971" y="11795"/>
                  </a:lnTo>
                  <a:lnTo>
                    <a:pt x="1971" y="10952"/>
                  </a:lnTo>
                  <a:lnTo>
                    <a:pt x="2005" y="10945"/>
                  </a:lnTo>
                  <a:lnTo>
                    <a:pt x="2039" y="10937"/>
                  </a:lnTo>
                  <a:lnTo>
                    <a:pt x="2072" y="10928"/>
                  </a:lnTo>
                  <a:lnTo>
                    <a:pt x="2105" y="10919"/>
                  </a:lnTo>
                  <a:lnTo>
                    <a:pt x="2137" y="10909"/>
                  </a:lnTo>
                  <a:lnTo>
                    <a:pt x="2169" y="10897"/>
                  </a:lnTo>
                  <a:lnTo>
                    <a:pt x="2201" y="10885"/>
                  </a:lnTo>
                  <a:lnTo>
                    <a:pt x="2233" y="10872"/>
                  </a:lnTo>
                  <a:lnTo>
                    <a:pt x="2263" y="10858"/>
                  </a:lnTo>
                  <a:lnTo>
                    <a:pt x="2294" y="10844"/>
                  </a:lnTo>
                  <a:lnTo>
                    <a:pt x="2324" y="10829"/>
                  </a:lnTo>
                  <a:lnTo>
                    <a:pt x="2353" y="10812"/>
                  </a:lnTo>
                  <a:lnTo>
                    <a:pt x="2383" y="10796"/>
                  </a:lnTo>
                  <a:lnTo>
                    <a:pt x="2412" y="10778"/>
                  </a:lnTo>
                  <a:lnTo>
                    <a:pt x="2439" y="10760"/>
                  </a:lnTo>
                  <a:lnTo>
                    <a:pt x="2467" y="10741"/>
                  </a:lnTo>
                  <a:lnTo>
                    <a:pt x="2467" y="11795"/>
                  </a:lnTo>
                  <a:lnTo>
                    <a:pt x="2753" y="11795"/>
                  </a:lnTo>
                  <a:lnTo>
                    <a:pt x="2753" y="10466"/>
                  </a:lnTo>
                  <a:lnTo>
                    <a:pt x="2768" y="10446"/>
                  </a:lnTo>
                  <a:lnTo>
                    <a:pt x="2782" y="10424"/>
                  </a:lnTo>
                  <a:lnTo>
                    <a:pt x="2797" y="10403"/>
                  </a:lnTo>
                  <a:lnTo>
                    <a:pt x="2811" y="10381"/>
                  </a:lnTo>
                  <a:lnTo>
                    <a:pt x="2839" y="10337"/>
                  </a:lnTo>
                  <a:lnTo>
                    <a:pt x="2864" y="10292"/>
                  </a:lnTo>
                  <a:lnTo>
                    <a:pt x="2875" y="10269"/>
                  </a:lnTo>
                  <a:lnTo>
                    <a:pt x="2888" y="10246"/>
                  </a:lnTo>
                  <a:lnTo>
                    <a:pt x="2899" y="10222"/>
                  </a:lnTo>
                  <a:lnTo>
                    <a:pt x="2909" y="10199"/>
                  </a:lnTo>
                  <a:lnTo>
                    <a:pt x="2919" y="10175"/>
                  </a:lnTo>
                  <a:lnTo>
                    <a:pt x="2930" y="10150"/>
                  </a:lnTo>
                  <a:lnTo>
                    <a:pt x="2939" y="10126"/>
                  </a:lnTo>
                  <a:lnTo>
                    <a:pt x="2947" y="10101"/>
                  </a:lnTo>
                  <a:lnTo>
                    <a:pt x="2955" y="10077"/>
                  </a:lnTo>
                  <a:lnTo>
                    <a:pt x="2963" y="10051"/>
                  </a:lnTo>
                  <a:lnTo>
                    <a:pt x="2971" y="10025"/>
                  </a:lnTo>
                  <a:lnTo>
                    <a:pt x="2978" y="10000"/>
                  </a:lnTo>
                  <a:lnTo>
                    <a:pt x="2984" y="9974"/>
                  </a:lnTo>
                  <a:lnTo>
                    <a:pt x="2989" y="9949"/>
                  </a:lnTo>
                  <a:lnTo>
                    <a:pt x="2995" y="9922"/>
                  </a:lnTo>
                  <a:lnTo>
                    <a:pt x="2999" y="9896"/>
                  </a:lnTo>
                  <a:lnTo>
                    <a:pt x="3003" y="9870"/>
                  </a:lnTo>
                  <a:lnTo>
                    <a:pt x="3007" y="9843"/>
                  </a:lnTo>
                  <a:lnTo>
                    <a:pt x="3011" y="9817"/>
                  </a:lnTo>
                  <a:lnTo>
                    <a:pt x="3013" y="9789"/>
                  </a:lnTo>
                  <a:lnTo>
                    <a:pt x="3015" y="9762"/>
                  </a:lnTo>
                  <a:lnTo>
                    <a:pt x="3017" y="9735"/>
                  </a:lnTo>
                  <a:lnTo>
                    <a:pt x="3018" y="9707"/>
                  </a:lnTo>
                  <a:lnTo>
                    <a:pt x="3018" y="9679"/>
                  </a:lnTo>
                  <a:lnTo>
                    <a:pt x="3018" y="3934"/>
                  </a:lnTo>
                  <a:lnTo>
                    <a:pt x="6497" y="3934"/>
                  </a:lnTo>
                  <a:lnTo>
                    <a:pt x="6497" y="3771"/>
                  </a:lnTo>
                  <a:lnTo>
                    <a:pt x="6497" y="3771"/>
                  </a:lnTo>
                  <a:lnTo>
                    <a:pt x="6497" y="1977"/>
                  </a:lnTo>
                  <a:lnTo>
                    <a:pt x="6497" y="1746"/>
                  </a:lnTo>
                  <a:lnTo>
                    <a:pt x="6497" y="1691"/>
                  </a:lnTo>
                  <a:lnTo>
                    <a:pt x="2862" y="1691"/>
                  </a:lnTo>
                  <a:lnTo>
                    <a:pt x="2842" y="1655"/>
                  </a:lnTo>
                  <a:lnTo>
                    <a:pt x="2819" y="1618"/>
                  </a:lnTo>
                  <a:lnTo>
                    <a:pt x="2796" y="1582"/>
                  </a:lnTo>
                  <a:lnTo>
                    <a:pt x="2771" y="1547"/>
                  </a:lnTo>
                  <a:lnTo>
                    <a:pt x="2745" y="1512"/>
                  </a:lnTo>
                  <a:lnTo>
                    <a:pt x="2719" y="1479"/>
                  </a:lnTo>
                  <a:lnTo>
                    <a:pt x="2691" y="1447"/>
                  </a:lnTo>
                  <a:lnTo>
                    <a:pt x="2662" y="1416"/>
                  </a:lnTo>
                  <a:lnTo>
                    <a:pt x="2633" y="1385"/>
                  </a:lnTo>
                  <a:lnTo>
                    <a:pt x="2602" y="1355"/>
                  </a:lnTo>
                  <a:lnTo>
                    <a:pt x="2570" y="1327"/>
                  </a:lnTo>
                  <a:lnTo>
                    <a:pt x="2538" y="1299"/>
                  </a:lnTo>
                  <a:lnTo>
                    <a:pt x="2505" y="1273"/>
                  </a:lnTo>
                  <a:lnTo>
                    <a:pt x="2470" y="1248"/>
                  </a:lnTo>
                  <a:lnTo>
                    <a:pt x="2435" y="1223"/>
                  </a:lnTo>
                  <a:lnTo>
                    <a:pt x="2399" y="1201"/>
                  </a:lnTo>
                  <a:lnTo>
                    <a:pt x="2363" y="1179"/>
                  </a:lnTo>
                  <a:lnTo>
                    <a:pt x="2325" y="1159"/>
                  </a:lnTo>
                  <a:lnTo>
                    <a:pt x="2287" y="1139"/>
                  </a:lnTo>
                  <a:lnTo>
                    <a:pt x="2248" y="1121"/>
                  </a:lnTo>
                  <a:lnTo>
                    <a:pt x="2208" y="1104"/>
                  </a:lnTo>
                  <a:lnTo>
                    <a:pt x="2168" y="1089"/>
                  </a:lnTo>
                  <a:lnTo>
                    <a:pt x="2127" y="1075"/>
                  </a:lnTo>
                  <a:lnTo>
                    <a:pt x="2085" y="1061"/>
                  </a:lnTo>
                  <a:lnTo>
                    <a:pt x="2043" y="1050"/>
                  </a:lnTo>
                  <a:lnTo>
                    <a:pt x="2000" y="1041"/>
                  </a:lnTo>
                  <a:lnTo>
                    <a:pt x="1957" y="1032"/>
                  </a:lnTo>
                  <a:lnTo>
                    <a:pt x="1914" y="1025"/>
                  </a:lnTo>
                  <a:lnTo>
                    <a:pt x="1870" y="1019"/>
                  </a:lnTo>
                  <a:lnTo>
                    <a:pt x="1825" y="1015"/>
                  </a:lnTo>
                  <a:lnTo>
                    <a:pt x="1780" y="1013"/>
                  </a:lnTo>
                  <a:lnTo>
                    <a:pt x="1735" y="1012"/>
                  </a:lnTo>
                  <a:lnTo>
                    <a:pt x="0" y="1012"/>
                  </a:lnTo>
                  <a:lnTo>
                    <a:pt x="0" y="471"/>
                  </a:lnTo>
                  <a:lnTo>
                    <a:pt x="1" y="448"/>
                  </a:lnTo>
                  <a:lnTo>
                    <a:pt x="3" y="423"/>
                  </a:lnTo>
                  <a:lnTo>
                    <a:pt x="6" y="400"/>
                  </a:lnTo>
                  <a:lnTo>
                    <a:pt x="10" y="377"/>
                  </a:lnTo>
                  <a:lnTo>
                    <a:pt x="15" y="354"/>
                  </a:lnTo>
                  <a:lnTo>
                    <a:pt x="21" y="332"/>
                  </a:lnTo>
                  <a:lnTo>
                    <a:pt x="28" y="310"/>
                  </a:lnTo>
                  <a:lnTo>
                    <a:pt x="38" y="289"/>
                  </a:lnTo>
                  <a:lnTo>
                    <a:pt x="47" y="267"/>
                  </a:lnTo>
                  <a:lnTo>
                    <a:pt x="57" y="247"/>
                  </a:lnTo>
                  <a:lnTo>
                    <a:pt x="68" y="227"/>
                  </a:lnTo>
                  <a:lnTo>
                    <a:pt x="81" y="208"/>
                  </a:lnTo>
                  <a:lnTo>
                    <a:pt x="94" y="190"/>
                  </a:lnTo>
                  <a:lnTo>
                    <a:pt x="108" y="172"/>
                  </a:lnTo>
                  <a:lnTo>
                    <a:pt x="123" y="155"/>
                  </a:lnTo>
                  <a:lnTo>
                    <a:pt x="139" y="138"/>
                  </a:lnTo>
                  <a:lnTo>
                    <a:pt x="155" y="123"/>
                  </a:lnTo>
                  <a:lnTo>
                    <a:pt x="172" y="109"/>
                  </a:lnTo>
                  <a:lnTo>
                    <a:pt x="190" y="94"/>
                  </a:lnTo>
                  <a:lnTo>
                    <a:pt x="209" y="81"/>
                  </a:lnTo>
                  <a:lnTo>
                    <a:pt x="227" y="69"/>
                  </a:lnTo>
                  <a:lnTo>
                    <a:pt x="247" y="57"/>
                  </a:lnTo>
                  <a:lnTo>
                    <a:pt x="268" y="47"/>
                  </a:lnTo>
                  <a:lnTo>
                    <a:pt x="288" y="37"/>
                  </a:lnTo>
                  <a:lnTo>
                    <a:pt x="310" y="29"/>
                  </a:lnTo>
                  <a:lnTo>
                    <a:pt x="331" y="22"/>
                  </a:lnTo>
                  <a:lnTo>
                    <a:pt x="354" y="15"/>
                  </a:lnTo>
                  <a:lnTo>
                    <a:pt x="376" y="9"/>
                  </a:lnTo>
                  <a:lnTo>
                    <a:pt x="400" y="5"/>
                  </a:lnTo>
                  <a:lnTo>
                    <a:pt x="424" y="2"/>
                  </a:lnTo>
                  <a:lnTo>
                    <a:pt x="447" y="1"/>
                  </a:lnTo>
                  <a:lnTo>
                    <a:pt x="472" y="0"/>
                  </a:lnTo>
                  <a:close/>
                  <a:moveTo>
                    <a:pt x="5798" y="5011"/>
                  </a:moveTo>
                  <a:lnTo>
                    <a:pt x="5822" y="5012"/>
                  </a:lnTo>
                  <a:lnTo>
                    <a:pt x="5844" y="5014"/>
                  </a:lnTo>
                  <a:lnTo>
                    <a:pt x="5867" y="5017"/>
                  </a:lnTo>
                  <a:lnTo>
                    <a:pt x="5889" y="5021"/>
                  </a:lnTo>
                  <a:lnTo>
                    <a:pt x="5912" y="5026"/>
                  </a:lnTo>
                  <a:lnTo>
                    <a:pt x="5933" y="5032"/>
                  </a:lnTo>
                  <a:lnTo>
                    <a:pt x="5954" y="5039"/>
                  </a:lnTo>
                  <a:lnTo>
                    <a:pt x="5974" y="5047"/>
                  </a:lnTo>
                  <a:lnTo>
                    <a:pt x="5995" y="5056"/>
                  </a:lnTo>
                  <a:lnTo>
                    <a:pt x="6014" y="5066"/>
                  </a:lnTo>
                  <a:lnTo>
                    <a:pt x="6034" y="5077"/>
                  </a:lnTo>
                  <a:lnTo>
                    <a:pt x="6052" y="5090"/>
                  </a:lnTo>
                  <a:lnTo>
                    <a:pt x="6070" y="5102"/>
                  </a:lnTo>
                  <a:lnTo>
                    <a:pt x="6087" y="5115"/>
                  </a:lnTo>
                  <a:lnTo>
                    <a:pt x="6103" y="5130"/>
                  </a:lnTo>
                  <a:lnTo>
                    <a:pt x="6119" y="5145"/>
                  </a:lnTo>
                  <a:lnTo>
                    <a:pt x="6134" y="5160"/>
                  </a:lnTo>
                  <a:lnTo>
                    <a:pt x="6148" y="5177"/>
                  </a:lnTo>
                  <a:lnTo>
                    <a:pt x="6162" y="5194"/>
                  </a:lnTo>
                  <a:lnTo>
                    <a:pt x="6175" y="5211"/>
                  </a:lnTo>
                  <a:lnTo>
                    <a:pt x="6186" y="5231"/>
                  </a:lnTo>
                  <a:lnTo>
                    <a:pt x="6197" y="5249"/>
                  </a:lnTo>
                  <a:lnTo>
                    <a:pt x="6208" y="5269"/>
                  </a:lnTo>
                  <a:lnTo>
                    <a:pt x="6217" y="5289"/>
                  </a:lnTo>
                  <a:lnTo>
                    <a:pt x="6225" y="5310"/>
                  </a:lnTo>
                  <a:lnTo>
                    <a:pt x="6232" y="5331"/>
                  </a:lnTo>
                  <a:lnTo>
                    <a:pt x="6238" y="5353"/>
                  </a:lnTo>
                  <a:lnTo>
                    <a:pt x="6244" y="5374"/>
                  </a:lnTo>
                  <a:lnTo>
                    <a:pt x="6247" y="5397"/>
                  </a:lnTo>
                  <a:lnTo>
                    <a:pt x="6250" y="5419"/>
                  </a:lnTo>
                  <a:lnTo>
                    <a:pt x="6252" y="5443"/>
                  </a:lnTo>
                  <a:lnTo>
                    <a:pt x="6253" y="5466"/>
                  </a:lnTo>
                  <a:lnTo>
                    <a:pt x="6252" y="5489"/>
                  </a:lnTo>
                  <a:lnTo>
                    <a:pt x="6250" y="5513"/>
                  </a:lnTo>
                  <a:lnTo>
                    <a:pt x="6247" y="5535"/>
                  </a:lnTo>
                  <a:lnTo>
                    <a:pt x="6244" y="5557"/>
                  </a:lnTo>
                  <a:lnTo>
                    <a:pt x="6238" y="5579"/>
                  </a:lnTo>
                  <a:lnTo>
                    <a:pt x="6232" y="5601"/>
                  </a:lnTo>
                  <a:lnTo>
                    <a:pt x="6225" y="5622"/>
                  </a:lnTo>
                  <a:lnTo>
                    <a:pt x="6217" y="5643"/>
                  </a:lnTo>
                  <a:lnTo>
                    <a:pt x="6208" y="5662"/>
                  </a:lnTo>
                  <a:lnTo>
                    <a:pt x="6197" y="5682"/>
                  </a:lnTo>
                  <a:lnTo>
                    <a:pt x="6186" y="5701"/>
                  </a:lnTo>
                  <a:lnTo>
                    <a:pt x="6175" y="5720"/>
                  </a:lnTo>
                  <a:lnTo>
                    <a:pt x="6162" y="5738"/>
                  </a:lnTo>
                  <a:lnTo>
                    <a:pt x="6148" y="5754"/>
                  </a:lnTo>
                  <a:lnTo>
                    <a:pt x="6134" y="5771"/>
                  </a:lnTo>
                  <a:lnTo>
                    <a:pt x="6119" y="5787"/>
                  </a:lnTo>
                  <a:lnTo>
                    <a:pt x="6103" y="5803"/>
                  </a:lnTo>
                  <a:lnTo>
                    <a:pt x="6087" y="5817"/>
                  </a:lnTo>
                  <a:lnTo>
                    <a:pt x="6070" y="5830"/>
                  </a:lnTo>
                  <a:lnTo>
                    <a:pt x="6052" y="5843"/>
                  </a:lnTo>
                  <a:lnTo>
                    <a:pt x="6034" y="5855"/>
                  </a:lnTo>
                  <a:lnTo>
                    <a:pt x="6014" y="5865"/>
                  </a:lnTo>
                  <a:lnTo>
                    <a:pt x="5995" y="5875"/>
                  </a:lnTo>
                  <a:lnTo>
                    <a:pt x="5974" y="5885"/>
                  </a:lnTo>
                  <a:lnTo>
                    <a:pt x="5954" y="5893"/>
                  </a:lnTo>
                  <a:lnTo>
                    <a:pt x="5933" y="5900"/>
                  </a:lnTo>
                  <a:lnTo>
                    <a:pt x="5912" y="5906"/>
                  </a:lnTo>
                  <a:lnTo>
                    <a:pt x="5889" y="5911"/>
                  </a:lnTo>
                  <a:lnTo>
                    <a:pt x="5867" y="5915"/>
                  </a:lnTo>
                  <a:lnTo>
                    <a:pt x="5844" y="5918"/>
                  </a:lnTo>
                  <a:lnTo>
                    <a:pt x="5822" y="5919"/>
                  </a:lnTo>
                  <a:lnTo>
                    <a:pt x="5798" y="5920"/>
                  </a:lnTo>
                  <a:lnTo>
                    <a:pt x="5775" y="5919"/>
                  </a:lnTo>
                  <a:lnTo>
                    <a:pt x="5752" y="5918"/>
                  </a:lnTo>
                  <a:lnTo>
                    <a:pt x="5729" y="5915"/>
                  </a:lnTo>
                  <a:lnTo>
                    <a:pt x="5707" y="5911"/>
                  </a:lnTo>
                  <a:lnTo>
                    <a:pt x="5685" y="5906"/>
                  </a:lnTo>
                  <a:lnTo>
                    <a:pt x="5663" y="5900"/>
                  </a:lnTo>
                  <a:lnTo>
                    <a:pt x="5643" y="5893"/>
                  </a:lnTo>
                  <a:lnTo>
                    <a:pt x="5621" y="5885"/>
                  </a:lnTo>
                  <a:lnTo>
                    <a:pt x="5602" y="5875"/>
                  </a:lnTo>
                  <a:lnTo>
                    <a:pt x="5582" y="5865"/>
                  </a:lnTo>
                  <a:lnTo>
                    <a:pt x="5563" y="5855"/>
                  </a:lnTo>
                  <a:lnTo>
                    <a:pt x="5544" y="5843"/>
                  </a:lnTo>
                  <a:lnTo>
                    <a:pt x="5527" y="5830"/>
                  </a:lnTo>
                  <a:lnTo>
                    <a:pt x="5510" y="5817"/>
                  </a:lnTo>
                  <a:lnTo>
                    <a:pt x="5493" y="5803"/>
                  </a:lnTo>
                  <a:lnTo>
                    <a:pt x="5477" y="5787"/>
                  </a:lnTo>
                  <a:lnTo>
                    <a:pt x="5462" y="5771"/>
                  </a:lnTo>
                  <a:lnTo>
                    <a:pt x="5448" y="5754"/>
                  </a:lnTo>
                  <a:lnTo>
                    <a:pt x="5434" y="5738"/>
                  </a:lnTo>
                  <a:lnTo>
                    <a:pt x="5421" y="5720"/>
                  </a:lnTo>
                  <a:lnTo>
                    <a:pt x="5409" y="5701"/>
                  </a:lnTo>
                  <a:lnTo>
                    <a:pt x="5399" y="5682"/>
                  </a:lnTo>
                  <a:lnTo>
                    <a:pt x="5389" y="5662"/>
                  </a:lnTo>
                  <a:lnTo>
                    <a:pt x="5380" y="5643"/>
                  </a:lnTo>
                  <a:lnTo>
                    <a:pt x="5371" y="5622"/>
                  </a:lnTo>
                  <a:lnTo>
                    <a:pt x="5364" y="5601"/>
                  </a:lnTo>
                  <a:lnTo>
                    <a:pt x="5358" y="5579"/>
                  </a:lnTo>
                  <a:lnTo>
                    <a:pt x="5353" y="5557"/>
                  </a:lnTo>
                  <a:lnTo>
                    <a:pt x="5349" y="5535"/>
                  </a:lnTo>
                  <a:lnTo>
                    <a:pt x="5346" y="5513"/>
                  </a:lnTo>
                  <a:lnTo>
                    <a:pt x="5345" y="5489"/>
                  </a:lnTo>
                  <a:lnTo>
                    <a:pt x="5344" y="5466"/>
                  </a:lnTo>
                  <a:lnTo>
                    <a:pt x="5345" y="5443"/>
                  </a:lnTo>
                  <a:lnTo>
                    <a:pt x="5346" y="5419"/>
                  </a:lnTo>
                  <a:lnTo>
                    <a:pt x="5349" y="5397"/>
                  </a:lnTo>
                  <a:lnTo>
                    <a:pt x="5353" y="5374"/>
                  </a:lnTo>
                  <a:lnTo>
                    <a:pt x="5358" y="5353"/>
                  </a:lnTo>
                  <a:lnTo>
                    <a:pt x="5364" y="5331"/>
                  </a:lnTo>
                  <a:lnTo>
                    <a:pt x="5371" y="5310"/>
                  </a:lnTo>
                  <a:lnTo>
                    <a:pt x="5380" y="5289"/>
                  </a:lnTo>
                  <a:lnTo>
                    <a:pt x="5389" y="5269"/>
                  </a:lnTo>
                  <a:lnTo>
                    <a:pt x="5399" y="5249"/>
                  </a:lnTo>
                  <a:lnTo>
                    <a:pt x="5409" y="5231"/>
                  </a:lnTo>
                  <a:lnTo>
                    <a:pt x="5421" y="5211"/>
                  </a:lnTo>
                  <a:lnTo>
                    <a:pt x="5434" y="5194"/>
                  </a:lnTo>
                  <a:lnTo>
                    <a:pt x="5448" y="5177"/>
                  </a:lnTo>
                  <a:lnTo>
                    <a:pt x="5462" y="5160"/>
                  </a:lnTo>
                  <a:lnTo>
                    <a:pt x="5477" y="5145"/>
                  </a:lnTo>
                  <a:lnTo>
                    <a:pt x="5493" y="5130"/>
                  </a:lnTo>
                  <a:lnTo>
                    <a:pt x="5510" y="5115"/>
                  </a:lnTo>
                  <a:lnTo>
                    <a:pt x="5527" y="5102"/>
                  </a:lnTo>
                  <a:lnTo>
                    <a:pt x="5544" y="5090"/>
                  </a:lnTo>
                  <a:lnTo>
                    <a:pt x="5563" y="5077"/>
                  </a:lnTo>
                  <a:lnTo>
                    <a:pt x="5582" y="5066"/>
                  </a:lnTo>
                  <a:lnTo>
                    <a:pt x="5602" y="5056"/>
                  </a:lnTo>
                  <a:lnTo>
                    <a:pt x="5621" y="5047"/>
                  </a:lnTo>
                  <a:lnTo>
                    <a:pt x="5643" y="5039"/>
                  </a:lnTo>
                  <a:lnTo>
                    <a:pt x="5663" y="5032"/>
                  </a:lnTo>
                  <a:lnTo>
                    <a:pt x="5685" y="5026"/>
                  </a:lnTo>
                  <a:lnTo>
                    <a:pt x="5707" y="5021"/>
                  </a:lnTo>
                  <a:lnTo>
                    <a:pt x="5729" y="5017"/>
                  </a:lnTo>
                  <a:lnTo>
                    <a:pt x="5752" y="5014"/>
                  </a:lnTo>
                  <a:lnTo>
                    <a:pt x="5775" y="5012"/>
                  </a:lnTo>
                  <a:lnTo>
                    <a:pt x="5798" y="5011"/>
                  </a:lnTo>
                  <a:close/>
                  <a:moveTo>
                    <a:pt x="4808" y="11795"/>
                  </a:moveTo>
                  <a:lnTo>
                    <a:pt x="4808" y="9504"/>
                  </a:lnTo>
                  <a:lnTo>
                    <a:pt x="5094" y="9504"/>
                  </a:lnTo>
                  <a:lnTo>
                    <a:pt x="5094" y="11795"/>
                  </a:lnTo>
                  <a:lnTo>
                    <a:pt x="4808" y="11795"/>
                  </a:lnTo>
                  <a:close/>
                  <a:moveTo>
                    <a:pt x="4028" y="11795"/>
                  </a:moveTo>
                  <a:lnTo>
                    <a:pt x="4028" y="9504"/>
                  </a:lnTo>
                  <a:lnTo>
                    <a:pt x="4313" y="9504"/>
                  </a:lnTo>
                  <a:lnTo>
                    <a:pt x="4313" y="11795"/>
                  </a:lnTo>
                  <a:lnTo>
                    <a:pt x="4028" y="11795"/>
                  </a:lnTo>
                  <a:close/>
                  <a:moveTo>
                    <a:pt x="3247" y="11795"/>
                  </a:moveTo>
                  <a:lnTo>
                    <a:pt x="3247" y="9504"/>
                  </a:lnTo>
                  <a:lnTo>
                    <a:pt x="3533" y="9504"/>
                  </a:lnTo>
                  <a:lnTo>
                    <a:pt x="3533" y="11795"/>
                  </a:lnTo>
                  <a:lnTo>
                    <a:pt x="3247" y="11795"/>
                  </a:lnTo>
                  <a:close/>
                  <a:moveTo>
                    <a:pt x="3018" y="3648"/>
                  </a:moveTo>
                  <a:lnTo>
                    <a:pt x="3018" y="2307"/>
                  </a:lnTo>
                  <a:lnTo>
                    <a:pt x="3017" y="2265"/>
                  </a:lnTo>
                  <a:lnTo>
                    <a:pt x="3015" y="2222"/>
                  </a:lnTo>
                  <a:lnTo>
                    <a:pt x="3012" y="2181"/>
                  </a:lnTo>
                  <a:lnTo>
                    <a:pt x="3006" y="2139"/>
                  </a:lnTo>
                  <a:lnTo>
                    <a:pt x="3000" y="2098"/>
                  </a:lnTo>
                  <a:lnTo>
                    <a:pt x="2993" y="2057"/>
                  </a:lnTo>
                  <a:lnTo>
                    <a:pt x="2985" y="2017"/>
                  </a:lnTo>
                  <a:lnTo>
                    <a:pt x="2975" y="1977"/>
                  </a:lnTo>
                  <a:lnTo>
                    <a:pt x="6212" y="1977"/>
                  </a:lnTo>
                  <a:lnTo>
                    <a:pt x="6212" y="3648"/>
                  </a:lnTo>
                  <a:lnTo>
                    <a:pt x="3018" y="3648"/>
                  </a:lnTo>
                  <a:close/>
                </a:path>
              </a:pathLst>
            </a:custGeom>
            <a:grpFill/>
            <a:ln w="9525">
              <a:noFill/>
              <a:round/>
            </a:ln>
          </p:spPr>
          <p:txBody>
            <a:bodyPr vert="horz" wrap="square" lIns="91440" tIns="45720" rIns="91440" bIns="45720" numCol="1" anchor="t" anchorCtr="0" compatLnSpc="1"/>
            <a:lstStyle/>
            <a:p>
              <a:endParaRPr lang="zh-CN" altLang="en-US" u="sng">
                <a:solidFill>
                  <a:srgbClr val="000000"/>
                </a:solidFill>
                <a:latin typeface="Arial" panose="020B0604020202020204" pitchFamily="34" charset="0"/>
                <a:cs typeface="Arial" panose="020B0604020202020204" pitchFamily="34" charset="0"/>
              </a:endParaRPr>
            </a:p>
          </p:txBody>
        </p:sp>
      </p:grpSp>
      <p:sp>
        <p:nvSpPr>
          <p:cNvPr id="315" name="圆角矩形 314"/>
          <p:cNvSpPr/>
          <p:nvPr/>
        </p:nvSpPr>
        <p:spPr bwMode="auto">
          <a:xfrm>
            <a:off x="1571624" y="1095157"/>
            <a:ext cx="5648325" cy="522324"/>
          </a:xfrm>
          <a:prstGeom prst="roundRect">
            <a:avLst>
              <a:gd name="adj" fmla="val 11842"/>
            </a:avLst>
          </a:prstGeom>
          <a:solidFill>
            <a:schemeClr val="bg1">
              <a:lumMod val="95000"/>
              <a:alpha val="60000"/>
            </a:schemeClr>
          </a:solidFill>
          <a:ln w="19050">
            <a:solidFill>
              <a:schemeClr val="accent6">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316" name="矩形 315"/>
          <p:cNvSpPr/>
          <p:nvPr/>
        </p:nvSpPr>
        <p:spPr>
          <a:xfrm>
            <a:off x="5193904" y="1173915"/>
            <a:ext cx="756000" cy="396000"/>
          </a:xfrm>
          <a:prstGeom prst="rect">
            <a:avLst/>
          </a:prstGeom>
          <a:solidFill>
            <a:schemeClr val="bg1">
              <a:lumMod val="85000"/>
            </a:schemeClr>
          </a:solidFill>
          <a:effectLst>
            <a:softEdge rad="12700"/>
          </a:effectLst>
        </p:spPr>
        <p:txBody>
          <a:bodyPr wrap="square" anchor="ctr">
            <a:noAutofit/>
          </a:bodyPr>
          <a:lstStyle/>
          <a:p>
            <a:pPr algn="ctr"/>
            <a:r>
              <a:rPr lang="zh-CN" altLang="en-US" sz="1000" dirty="0" smtClean="0">
                <a:solidFill>
                  <a:srgbClr val="000000"/>
                </a:solidFill>
                <a:latin typeface="华文细黑"/>
                <a:ea typeface="华文细黑"/>
              </a:rPr>
              <a:t>远程互动</a:t>
            </a:r>
            <a:endParaRPr lang="en-US" altLang="zh-CN" sz="1000" dirty="0" smtClean="0">
              <a:solidFill>
                <a:srgbClr val="000000"/>
              </a:solidFill>
              <a:latin typeface="华文细黑"/>
              <a:ea typeface="华文细黑"/>
            </a:endParaRPr>
          </a:p>
          <a:p>
            <a:pPr algn="ctr"/>
            <a:r>
              <a:rPr lang="zh-CN" altLang="en-US" sz="1000" dirty="0" smtClean="0">
                <a:solidFill>
                  <a:srgbClr val="000000"/>
                </a:solidFill>
                <a:latin typeface="华文细黑"/>
                <a:ea typeface="华文细黑"/>
              </a:rPr>
              <a:t>教学</a:t>
            </a:r>
            <a:endParaRPr lang="zh-CN" altLang="en-US" sz="1000" dirty="0" smtClean="0">
              <a:solidFill>
                <a:srgbClr val="000000"/>
              </a:solidFill>
              <a:latin typeface="华文细黑"/>
              <a:ea typeface="华文细黑"/>
            </a:endParaRPr>
          </a:p>
        </p:txBody>
      </p:sp>
      <p:sp>
        <p:nvSpPr>
          <p:cNvPr id="317" name="矩形 316"/>
          <p:cNvSpPr/>
          <p:nvPr/>
        </p:nvSpPr>
        <p:spPr>
          <a:xfrm>
            <a:off x="3391774" y="1173915"/>
            <a:ext cx="756000" cy="396000"/>
          </a:xfrm>
          <a:prstGeom prst="rect">
            <a:avLst/>
          </a:prstGeom>
          <a:solidFill>
            <a:schemeClr val="bg1">
              <a:lumMod val="85000"/>
            </a:schemeClr>
          </a:solidFill>
          <a:effectLst>
            <a:softEdge rad="12700"/>
          </a:effectLst>
        </p:spPr>
        <p:txBody>
          <a:bodyPr wrap="square" anchor="ctr">
            <a:noAutofit/>
          </a:bodyPr>
          <a:lstStyle/>
          <a:p>
            <a:pPr algn="ctr"/>
            <a:r>
              <a:rPr lang="zh-CN" altLang="en-US" sz="1000" dirty="0" smtClean="0">
                <a:solidFill>
                  <a:srgbClr val="000000"/>
                </a:solidFill>
                <a:latin typeface="华文细黑"/>
                <a:ea typeface="华文细黑"/>
              </a:rPr>
              <a:t>资源共享</a:t>
            </a:r>
            <a:endParaRPr lang="en-US" altLang="zh-CN" sz="1000" dirty="0" smtClean="0">
              <a:solidFill>
                <a:srgbClr val="000000"/>
              </a:solidFill>
              <a:latin typeface="华文细黑"/>
              <a:ea typeface="华文细黑"/>
            </a:endParaRPr>
          </a:p>
          <a:p>
            <a:pPr algn="ctr"/>
            <a:r>
              <a:rPr lang="zh-CN" altLang="en-US" sz="1000" dirty="0" smtClean="0">
                <a:solidFill>
                  <a:srgbClr val="000000"/>
                </a:solidFill>
                <a:latin typeface="华文细黑"/>
                <a:ea typeface="华文细黑"/>
              </a:rPr>
              <a:t>平台</a:t>
            </a:r>
            <a:endParaRPr lang="zh-CN" altLang="en-US" sz="1000" dirty="0" smtClean="0">
              <a:solidFill>
                <a:srgbClr val="000000"/>
              </a:solidFill>
              <a:latin typeface="华文细黑"/>
              <a:ea typeface="华文细黑"/>
            </a:endParaRPr>
          </a:p>
        </p:txBody>
      </p:sp>
      <p:sp>
        <p:nvSpPr>
          <p:cNvPr id="318" name="矩形 317"/>
          <p:cNvSpPr/>
          <p:nvPr/>
        </p:nvSpPr>
        <p:spPr>
          <a:xfrm>
            <a:off x="6219824" y="1173915"/>
            <a:ext cx="756000" cy="396000"/>
          </a:xfrm>
          <a:prstGeom prst="rect">
            <a:avLst/>
          </a:prstGeom>
          <a:solidFill>
            <a:schemeClr val="bg1">
              <a:lumMod val="85000"/>
            </a:schemeClr>
          </a:solidFill>
          <a:effectLst>
            <a:softEdge rad="12700"/>
          </a:effectLst>
        </p:spPr>
        <p:txBody>
          <a:bodyPr wrap="square" anchor="ctr">
            <a:noAutofit/>
          </a:bodyPr>
          <a:lstStyle/>
          <a:p>
            <a:pPr algn="ctr"/>
            <a:r>
              <a:rPr lang="zh-CN" altLang="en-US" sz="1000" dirty="0" smtClean="0">
                <a:solidFill>
                  <a:srgbClr val="000000"/>
                </a:solidFill>
                <a:latin typeface="华文细黑"/>
                <a:ea typeface="华文细黑"/>
              </a:rPr>
              <a:t>教学</a:t>
            </a:r>
            <a:endParaRPr lang="en-US" altLang="zh-CN" sz="1000" dirty="0" smtClean="0">
              <a:solidFill>
                <a:srgbClr val="000000"/>
              </a:solidFill>
              <a:latin typeface="华文细黑"/>
              <a:ea typeface="华文细黑"/>
            </a:endParaRPr>
          </a:p>
          <a:p>
            <a:pPr algn="ctr"/>
            <a:r>
              <a:rPr lang="zh-CN" altLang="en-US" sz="1000" dirty="0" smtClean="0">
                <a:solidFill>
                  <a:srgbClr val="000000"/>
                </a:solidFill>
                <a:latin typeface="华文细黑"/>
                <a:ea typeface="华文细黑"/>
              </a:rPr>
              <a:t>评价</a:t>
            </a:r>
            <a:endParaRPr lang="zh-CN" altLang="en-US" sz="1000" dirty="0" smtClean="0">
              <a:solidFill>
                <a:srgbClr val="000000"/>
              </a:solidFill>
              <a:latin typeface="华文细黑"/>
              <a:ea typeface="华文细黑"/>
            </a:endParaRPr>
          </a:p>
        </p:txBody>
      </p:sp>
      <p:sp>
        <p:nvSpPr>
          <p:cNvPr id="320" name="矩形 319"/>
          <p:cNvSpPr/>
          <p:nvPr/>
        </p:nvSpPr>
        <p:spPr>
          <a:xfrm>
            <a:off x="4292839" y="1173915"/>
            <a:ext cx="756000" cy="396000"/>
          </a:xfrm>
          <a:prstGeom prst="rect">
            <a:avLst/>
          </a:prstGeom>
          <a:solidFill>
            <a:schemeClr val="bg1">
              <a:lumMod val="85000"/>
            </a:schemeClr>
          </a:solidFill>
          <a:effectLst>
            <a:softEdge rad="12700"/>
          </a:effectLst>
        </p:spPr>
        <p:txBody>
          <a:bodyPr wrap="square" anchor="ctr">
            <a:noAutofit/>
          </a:bodyPr>
          <a:lstStyle/>
          <a:p>
            <a:pPr algn="ctr"/>
            <a:r>
              <a:rPr lang="zh-CN" altLang="en-US" sz="1000" dirty="0" smtClean="0">
                <a:solidFill>
                  <a:srgbClr val="000000"/>
                </a:solidFill>
                <a:latin typeface="华文细黑"/>
                <a:ea typeface="华文细黑"/>
              </a:rPr>
              <a:t>教务管理</a:t>
            </a:r>
            <a:endParaRPr lang="en-US" altLang="zh-CN" sz="1000" dirty="0" smtClean="0">
              <a:solidFill>
                <a:srgbClr val="000000"/>
              </a:solidFill>
              <a:latin typeface="华文细黑"/>
              <a:ea typeface="华文细黑"/>
            </a:endParaRPr>
          </a:p>
        </p:txBody>
      </p:sp>
      <p:sp>
        <p:nvSpPr>
          <p:cNvPr id="321" name="矩形 320"/>
          <p:cNvSpPr/>
          <p:nvPr/>
        </p:nvSpPr>
        <p:spPr>
          <a:xfrm>
            <a:off x="2490709" y="1173915"/>
            <a:ext cx="756000" cy="396000"/>
          </a:xfrm>
          <a:prstGeom prst="rect">
            <a:avLst/>
          </a:prstGeom>
          <a:solidFill>
            <a:schemeClr val="bg1">
              <a:lumMod val="85000"/>
            </a:schemeClr>
          </a:solidFill>
          <a:effectLst>
            <a:softEdge rad="12700"/>
          </a:effectLst>
        </p:spPr>
        <p:txBody>
          <a:bodyPr wrap="square" anchor="ctr">
            <a:noAutofit/>
          </a:bodyPr>
          <a:lstStyle/>
          <a:p>
            <a:pPr algn="ctr"/>
            <a:r>
              <a:rPr lang="zh-CN" altLang="en-US" sz="1000" dirty="0" smtClean="0">
                <a:solidFill>
                  <a:srgbClr val="000000"/>
                </a:solidFill>
                <a:latin typeface="华文细黑"/>
                <a:ea typeface="华文细黑"/>
              </a:rPr>
              <a:t>公共服务</a:t>
            </a:r>
            <a:endParaRPr lang="en-US" altLang="zh-CN" sz="1000" dirty="0" smtClean="0">
              <a:solidFill>
                <a:srgbClr val="000000"/>
              </a:solidFill>
              <a:latin typeface="华文细黑"/>
              <a:ea typeface="华文细黑"/>
            </a:endParaRPr>
          </a:p>
          <a:p>
            <a:pPr algn="ctr"/>
            <a:r>
              <a:rPr lang="zh-CN" altLang="en-US" sz="1000" dirty="0" smtClean="0">
                <a:solidFill>
                  <a:srgbClr val="000000"/>
                </a:solidFill>
                <a:latin typeface="华文细黑"/>
                <a:ea typeface="华文细黑"/>
              </a:rPr>
              <a:t>门户</a:t>
            </a:r>
            <a:endParaRPr lang="zh-CN" altLang="en-US" sz="1000" dirty="0" smtClean="0">
              <a:solidFill>
                <a:srgbClr val="000000"/>
              </a:solidFill>
              <a:latin typeface="华文细黑"/>
              <a:ea typeface="华文细黑"/>
            </a:endParaRPr>
          </a:p>
        </p:txBody>
      </p:sp>
      <p:grpSp>
        <p:nvGrpSpPr>
          <p:cNvPr id="41" name="组合 323"/>
          <p:cNvGrpSpPr/>
          <p:nvPr/>
        </p:nvGrpSpPr>
        <p:grpSpPr>
          <a:xfrm>
            <a:off x="1548245" y="1684623"/>
            <a:ext cx="5699867" cy="802018"/>
            <a:chOff x="1548245" y="1610192"/>
            <a:chExt cx="5699867" cy="802018"/>
          </a:xfrm>
        </p:grpSpPr>
        <p:sp>
          <p:nvSpPr>
            <p:cNvPr id="325" name="圆角矩形 324"/>
            <p:cNvSpPr/>
            <p:nvPr/>
          </p:nvSpPr>
          <p:spPr bwMode="auto">
            <a:xfrm>
              <a:off x="1548245" y="1610193"/>
              <a:ext cx="5694491" cy="213895"/>
            </a:xfrm>
            <a:prstGeom prst="roundRect">
              <a:avLst>
                <a:gd name="adj" fmla="val 15513"/>
              </a:avLst>
            </a:prstGeom>
            <a:solidFill>
              <a:schemeClr val="bg1"/>
            </a:solidFill>
            <a:ln w="19050">
              <a:solidFill>
                <a:srgbClr val="C00000"/>
              </a:solidFill>
              <a:headEnd type="oval"/>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326" name="圆角矩形 325"/>
            <p:cNvSpPr/>
            <p:nvPr/>
          </p:nvSpPr>
          <p:spPr bwMode="auto">
            <a:xfrm>
              <a:off x="6235136" y="1610192"/>
              <a:ext cx="1012976" cy="802018"/>
            </a:xfrm>
            <a:prstGeom prst="roundRect">
              <a:avLst>
                <a:gd name="adj" fmla="val 5217"/>
              </a:avLst>
            </a:prstGeom>
            <a:solidFill>
              <a:schemeClr val="bg1"/>
            </a:solidFill>
            <a:ln w="19050">
              <a:solidFill>
                <a:srgbClr val="C00000"/>
              </a:solidFill>
              <a:headEnd type="oval"/>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327" name="圆角矩形 326"/>
            <p:cNvSpPr/>
            <p:nvPr/>
          </p:nvSpPr>
          <p:spPr bwMode="auto">
            <a:xfrm>
              <a:off x="6202542" y="1617534"/>
              <a:ext cx="126622" cy="201039"/>
            </a:xfrm>
            <a:prstGeom prst="roundRect">
              <a:avLst/>
            </a:prstGeom>
            <a:solidFill>
              <a:schemeClr val="bg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28" name="Text Box 159"/>
            <p:cNvSpPr txBox="1">
              <a:spLocks noChangeArrowheads="1"/>
            </p:cNvSpPr>
            <p:nvPr/>
          </p:nvSpPr>
          <p:spPr bwMode="auto">
            <a:xfrm>
              <a:off x="4073573" y="1654240"/>
              <a:ext cx="411469" cy="106940"/>
            </a:xfrm>
            <a:prstGeom prst="rect">
              <a:avLst/>
            </a:prstGeom>
            <a:noFill/>
            <a:ln w="9525" algn="ctr">
              <a:noFill/>
              <a:miter lim="800000"/>
            </a:ln>
          </p:spPr>
          <p:txBody>
            <a:bodyPr wrap="none" lIns="83424" tIns="41711" rIns="83424" bIns="41711">
              <a:prstTxWarp prst="textPlain">
                <a:avLst/>
              </a:prstTxWarp>
              <a:spAutoFit/>
            </a:bodyPr>
            <a:lstStyle/>
            <a:p>
              <a:pPr algn="ctr" defTabSz="801370" eaLnBrk="0" hangingPunct="0">
                <a:spcBef>
                  <a:spcPct val="50000"/>
                </a:spcBef>
                <a:defRPr/>
              </a:pPr>
              <a:r>
                <a:rPr lang="en-US" altLang="zh-CN" sz="900" dirty="0" smtClean="0">
                  <a:solidFill>
                    <a:srgbClr val="C00000"/>
                  </a:solidFill>
                  <a:latin typeface="微软雅黑" panose="020B0503020204020204" charset="-122"/>
                  <a:ea typeface="微软雅黑" panose="020B0503020204020204" charset="-122"/>
                </a:rPr>
                <a:t>eSDK</a:t>
              </a:r>
              <a:endParaRPr lang="zh-CN" altLang="en-US" sz="900" dirty="0">
                <a:solidFill>
                  <a:srgbClr val="C00000"/>
                </a:solidFill>
                <a:latin typeface="微软雅黑" panose="020B0503020204020204" charset="-122"/>
                <a:ea typeface="微软雅黑" panose="020B0503020204020204" charset="-122"/>
              </a:endParaRPr>
            </a:p>
          </p:txBody>
        </p:sp>
        <p:sp>
          <p:nvSpPr>
            <p:cNvPr id="329" name="TextBox 328"/>
            <p:cNvSpPr txBox="1"/>
            <p:nvPr/>
          </p:nvSpPr>
          <p:spPr>
            <a:xfrm>
              <a:off x="6392475" y="1974449"/>
              <a:ext cx="759732" cy="128337"/>
            </a:xfrm>
            <a:prstGeom prst="rect">
              <a:avLst/>
            </a:prstGeom>
            <a:noFill/>
          </p:spPr>
          <p:txBody>
            <a:bodyPr wrap="none" rtlCol="0">
              <a:prstTxWarp prst="textPlain">
                <a:avLst/>
              </a:prstTxWarp>
              <a:spAutoFit/>
            </a:bodyPr>
            <a:lstStyle/>
            <a:p>
              <a:pPr algn="ctr"/>
              <a:r>
                <a:rPr lang="zh-CN" altLang="en-US" b="1" dirty="0" smtClean="0">
                  <a:solidFill>
                    <a:srgbClr val="C00000"/>
                  </a:solidFill>
                  <a:latin typeface="黑体" panose="02010609060101010101" pitchFamily="49" charset="-122"/>
                  <a:ea typeface="黑体" panose="02010609060101010101" pitchFamily="49" charset="-122"/>
                </a:rPr>
                <a:t>被集成平台</a:t>
              </a:r>
              <a:endParaRPr lang="zh-CN" altLang="en-US" b="1" dirty="0">
                <a:solidFill>
                  <a:srgbClr val="C00000"/>
                </a:solidFill>
                <a:latin typeface="黑体" panose="02010609060101010101" pitchFamily="49" charset="-122"/>
                <a:ea typeface="黑体" panose="02010609060101010101" pitchFamily="49" charset="-122"/>
              </a:endParaRPr>
            </a:p>
          </p:txBody>
        </p:sp>
      </p:grpSp>
      <p:sp>
        <p:nvSpPr>
          <p:cNvPr id="332" name="圆角矩形 331"/>
          <p:cNvSpPr/>
          <p:nvPr/>
        </p:nvSpPr>
        <p:spPr bwMode="auto">
          <a:xfrm>
            <a:off x="1549525" y="2533978"/>
            <a:ext cx="5697357" cy="851907"/>
          </a:xfrm>
          <a:prstGeom prst="roundRect">
            <a:avLst>
              <a:gd name="adj" fmla="val 4545"/>
            </a:avLst>
          </a:prstGeom>
          <a:solidFill>
            <a:schemeClr val="bg1">
              <a:alpha val="60000"/>
            </a:schemeClr>
          </a:solidFill>
          <a:ln w="19050">
            <a:solidFill>
              <a:srgbClr val="C00000"/>
            </a:solidFill>
            <a:headEnd type="oval"/>
            <a:tailEnd type="ova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333" name="椭圆 332"/>
          <p:cNvSpPr/>
          <p:nvPr/>
        </p:nvSpPr>
        <p:spPr bwMode="auto">
          <a:xfrm>
            <a:off x="3049882" y="2649216"/>
            <a:ext cx="2912306" cy="609857"/>
          </a:xfrm>
          <a:prstGeom prst="ellipse">
            <a:avLst/>
          </a:prstGeom>
          <a:noFill/>
          <a:ln w="12700" cmpd="thickThin">
            <a:solidFill>
              <a:srgbClr val="C00000"/>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sp>
        <p:nvSpPr>
          <p:cNvPr id="334" name="圆角矩形 333"/>
          <p:cNvSpPr/>
          <p:nvPr/>
        </p:nvSpPr>
        <p:spPr bwMode="auto">
          <a:xfrm>
            <a:off x="1770772" y="2733344"/>
            <a:ext cx="720530" cy="556127"/>
          </a:xfrm>
          <a:prstGeom prst="roundRect">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pic>
        <p:nvPicPr>
          <p:cNvPr id="336" name="Picture 6" descr="D:\工作资料\LSW交换机\资料工作\产品照片\S1700 R7C01三款\最后5款\S1700-52R-2T2P.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4049968" y="3209038"/>
            <a:ext cx="788791" cy="128338"/>
          </a:xfrm>
          <a:prstGeom prst="rect">
            <a:avLst/>
          </a:prstGeom>
          <a:noFill/>
        </p:spPr>
      </p:pic>
      <p:sp>
        <p:nvSpPr>
          <p:cNvPr id="337" name="TextBox 336"/>
          <p:cNvSpPr txBox="1"/>
          <p:nvPr/>
        </p:nvSpPr>
        <p:spPr>
          <a:xfrm>
            <a:off x="3416858" y="2888980"/>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协同办公</a:t>
            </a:r>
            <a:endParaRPr lang="en-US" altLang="zh-CN" dirty="0" smtClean="0">
              <a:solidFill>
                <a:srgbClr val="C00000"/>
              </a:solidFill>
              <a:latin typeface="隶书" pitchFamily="49" charset="-122"/>
              <a:ea typeface="隶书" pitchFamily="49" charset="-122"/>
            </a:endParaRPr>
          </a:p>
        </p:txBody>
      </p:sp>
      <p:sp>
        <p:nvSpPr>
          <p:cNvPr id="338" name="椭圆 337"/>
          <p:cNvSpPr/>
          <p:nvPr/>
        </p:nvSpPr>
        <p:spPr bwMode="auto">
          <a:xfrm>
            <a:off x="3416858" y="2627024"/>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nvGrpSpPr>
          <p:cNvPr id="42" name="组合 155"/>
          <p:cNvGrpSpPr/>
          <p:nvPr/>
        </p:nvGrpSpPr>
        <p:grpSpPr>
          <a:xfrm>
            <a:off x="3455082" y="2669427"/>
            <a:ext cx="303973" cy="171097"/>
            <a:chOff x="9391650" y="3060700"/>
            <a:chExt cx="1928813" cy="769938"/>
          </a:xfrm>
          <a:solidFill>
            <a:srgbClr val="C00000"/>
          </a:solidFill>
        </p:grpSpPr>
        <p:sp>
          <p:nvSpPr>
            <p:cNvPr id="393" name="Freeform 6"/>
            <p:cNvSpPr>
              <a:spLocks noEditPoints="1"/>
            </p:cNvSpPr>
            <p:nvPr/>
          </p:nvSpPr>
          <p:spPr bwMode="auto">
            <a:xfrm>
              <a:off x="9391650" y="3384550"/>
              <a:ext cx="1928813" cy="446088"/>
            </a:xfrm>
            <a:custGeom>
              <a:avLst/>
              <a:gdLst/>
              <a:ahLst/>
              <a:cxnLst>
                <a:cxn ang="0">
                  <a:pos x="62" y="330"/>
                </a:cxn>
                <a:cxn ang="0">
                  <a:pos x="212" y="278"/>
                </a:cxn>
                <a:cxn ang="0">
                  <a:pos x="2393" y="128"/>
                </a:cxn>
                <a:cxn ang="0">
                  <a:pos x="4510" y="206"/>
                </a:cxn>
                <a:cxn ang="0">
                  <a:pos x="7765" y="353"/>
                </a:cxn>
                <a:cxn ang="0">
                  <a:pos x="10877" y="240"/>
                </a:cxn>
                <a:cxn ang="0">
                  <a:pos x="13961" y="54"/>
                </a:cxn>
                <a:cxn ang="0">
                  <a:pos x="16864" y="102"/>
                </a:cxn>
                <a:cxn ang="0">
                  <a:pos x="16999" y="197"/>
                </a:cxn>
                <a:cxn ang="0">
                  <a:pos x="16963" y="378"/>
                </a:cxn>
                <a:cxn ang="0">
                  <a:pos x="16746" y="799"/>
                </a:cxn>
                <a:cxn ang="0">
                  <a:pos x="16144" y="2365"/>
                </a:cxn>
                <a:cxn ang="0">
                  <a:pos x="15928" y="2534"/>
                </a:cxn>
                <a:cxn ang="0">
                  <a:pos x="15168" y="2502"/>
                </a:cxn>
                <a:cxn ang="0">
                  <a:pos x="14362" y="2416"/>
                </a:cxn>
                <a:cxn ang="0">
                  <a:pos x="14106" y="2326"/>
                </a:cxn>
                <a:cxn ang="0">
                  <a:pos x="13964" y="2178"/>
                </a:cxn>
                <a:cxn ang="0">
                  <a:pos x="13919" y="2001"/>
                </a:cxn>
                <a:cxn ang="0">
                  <a:pos x="12236" y="3551"/>
                </a:cxn>
                <a:cxn ang="0">
                  <a:pos x="12157" y="3752"/>
                </a:cxn>
                <a:cxn ang="0">
                  <a:pos x="11921" y="3844"/>
                </a:cxn>
                <a:cxn ang="0">
                  <a:pos x="11645" y="3844"/>
                </a:cxn>
                <a:cxn ang="0">
                  <a:pos x="10774" y="3204"/>
                </a:cxn>
                <a:cxn ang="0">
                  <a:pos x="10657" y="2863"/>
                </a:cxn>
                <a:cxn ang="0">
                  <a:pos x="10627" y="2313"/>
                </a:cxn>
                <a:cxn ang="0">
                  <a:pos x="6840" y="1774"/>
                </a:cxn>
                <a:cxn ang="0">
                  <a:pos x="6783" y="3140"/>
                </a:cxn>
                <a:cxn ang="0">
                  <a:pos x="6615" y="3402"/>
                </a:cxn>
                <a:cxn ang="0">
                  <a:pos x="6098" y="3899"/>
                </a:cxn>
                <a:cxn ang="0">
                  <a:pos x="5811" y="3936"/>
                </a:cxn>
                <a:cxn ang="0">
                  <a:pos x="5562" y="3846"/>
                </a:cxn>
                <a:cxn ang="0">
                  <a:pos x="5461" y="3601"/>
                </a:cxn>
                <a:cxn ang="0">
                  <a:pos x="5457" y="2622"/>
                </a:cxn>
                <a:cxn ang="0">
                  <a:pos x="3263" y="2085"/>
                </a:cxn>
                <a:cxn ang="0">
                  <a:pos x="3115" y="2420"/>
                </a:cxn>
                <a:cxn ang="0">
                  <a:pos x="2862" y="2578"/>
                </a:cxn>
                <a:cxn ang="0">
                  <a:pos x="1682" y="2738"/>
                </a:cxn>
                <a:cxn ang="0">
                  <a:pos x="1208" y="2739"/>
                </a:cxn>
                <a:cxn ang="0">
                  <a:pos x="954" y="2606"/>
                </a:cxn>
                <a:cxn ang="0">
                  <a:pos x="728" y="2303"/>
                </a:cxn>
                <a:cxn ang="0">
                  <a:pos x="504" y="937"/>
                </a:cxn>
                <a:cxn ang="0">
                  <a:pos x="320" y="728"/>
                </a:cxn>
                <a:cxn ang="0">
                  <a:pos x="0" y="493"/>
                </a:cxn>
                <a:cxn ang="0">
                  <a:pos x="15805" y="1979"/>
                </a:cxn>
                <a:cxn ang="0">
                  <a:pos x="15716" y="2093"/>
                </a:cxn>
                <a:cxn ang="0">
                  <a:pos x="15355" y="2064"/>
                </a:cxn>
                <a:cxn ang="0">
                  <a:pos x="14590" y="1994"/>
                </a:cxn>
                <a:cxn ang="0">
                  <a:pos x="12376" y="1529"/>
                </a:cxn>
                <a:cxn ang="0">
                  <a:pos x="11066" y="2953"/>
                </a:cxn>
                <a:cxn ang="0">
                  <a:pos x="11017" y="2709"/>
                </a:cxn>
                <a:cxn ang="0">
                  <a:pos x="11018" y="1948"/>
                </a:cxn>
                <a:cxn ang="0">
                  <a:pos x="6398" y="3094"/>
                </a:cxn>
                <a:cxn ang="0">
                  <a:pos x="6480" y="2792"/>
                </a:cxn>
                <a:cxn ang="0">
                  <a:pos x="6479" y="2171"/>
                </a:cxn>
                <a:cxn ang="0">
                  <a:pos x="2589" y="2054"/>
                </a:cxn>
                <a:cxn ang="0">
                  <a:pos x="2512" y="2140"/>
                </a:cxn>
                <a:cxn ang="0">
                  <a:pos x="1684" y="2267"/>
                </a:cxn>
                <a:cxn ang="0">
                  <a:pos x="1357" y="2281"/>
                </a:cxn>
                <a:cxn ang="0">
                  <a:pos x="1307" y="2205"/>
                </a:cxn>
              </a:cxnLst>
              <a:rect l="0" t="0" r="r" b="b"/>
              <a:pathLst>
                <a:path w="17010" h="3937">
                  <a:moveTo>
                    <a:pt x="0" y="493"/>
                  </a:moveTo>
                  <a:lnTo>
                    <a:pt x="1" y="483"/>
                  </a:lnTo>
                  <a:lnTo>
                    <a:pt x="5" y="460"/>
                  </a:lnTo>
                  <a:lnTo>
                    <a:pt x="10" y="444"/>
                  </a:lnTo>
                  <a:lnTo>
                    <a:pt x="14" y="426"/>
                  </a:lnTo>
                  <a:lnTo>
                    <a:pt x="20" y="406"/>
                  </a:lnTo>
                  <a:lnTo>
                    <a:pt x="28" y="386"/>
                  </a:lnTo>
                  <a:lnTo>
                    <a:pt x="37" y="366"/>
                  </a:lnTo>
                  <a:lnTo>
                    <a:pt x="48" y="347"/>
                  </a:lnTo>
                  <a:lnTo>
                    <a:pt x="54" y="338"/>
                  </a:lnTo>
                  <a:lnTo>
                    <a:pt x="62" y="330"/>
                  </a:lnTo>
                  <a:lnTo>
                    <a:pt x="68" y="321"/>
                  </a:lnTo>
                  <a:lnTo>
                    <a:pt x="77" y="313"/>
                  </a:lnTo>
                  <a:lnTo>
                    <a:pt x="84" y="306"/>
                  </a:lnTo>
                  <a:lnTo>
                    <a:pt x="94" y="300"/>
                  </a:lnTo>
                  <a:lnTo>
                    <a:pt x="103" y="294"/>
                  </a:lnTo>
                  <a:lnTo>
                    <a:pt x="113" y="289"/>
                  </a:lnTo>
                  <a:lnTo>
                    <a:pt x="123" y="285"/>
                  </a:lnTo>
                  <a:lnTo>
                    <a:pt x="135" y="282"/>
                  </a:lnTo>
                  <a:lnTo>
                    <a:pt x="147" y="281"/>
                  </a:lnTo>
                  <a:lnTo>
                    <a:pt x="159" y="280"/>
                  </a:lnTo>
                  <a:lnTo>
                    <a:pt x="212" y="278"/>
                  </a:lnTo>
                  <a:lnTo>
                    <a:pt x="311" y="272"/>
                  </a:lnTo>
                  <a:lnTo>
                    <a:pt x="453" y="263"/>
                  </a:lnTo>
                  <a:lnTo>
                    <a:pt x="627" y="252"/>
                  </a:lnTo>
                  <a:lnTo>
                    <a:pt x="829" y="238"/>
                  </a:lnTo>
                  <a:lnTo>
                    <a:pt x="1050" y="222"/>
                  </a:lnTo>
                  <a:lnTo>
                    <a:pt x="1284" y="206"/>
                  </a:lnTo>
                  <a:lnTo>
                    <a:pt x="1523" y="189"/>
                  </a:lnTo>
                  <a:lnTo>
                    <a:pt x="1761" y="172"/>
                  </a:lnTo>
                  <a:lnTo>
                    <a:pt x="1990" y="156"/>
                  </a:lnTo>
                  <a:lnTo>
                    <a:pt x="2203" y="141"/>
                  </a:lnTo>
                  <a:lnTo>
                    <a:pt x="2393" y="128"/>
                  </a:lnTo>
                  <a:lnTo>
                    <a:pt x="2554" y="116"/>
                  </a:lnTo>
                  <a:lnTo>
                    <a:pt x="2677" y="107"/>
                  </a:lnTo>
                  <a:lnTo>
                    <a:pt x="2756" y="101"/>
                  </a:lnTo>
                  <a:lnTo>
                    <a:pt x="2784" y="99"/>
                  </a:lnTo>
                  <a:lnTo>
                    <a:pt x="2829" y="102"/>
                  </a:lnTo>
                  <a:lnTo>
                    <a:pt x="2958" y="111"/>
                  </a:lnTo>
                  <a:lnTo>
                    <a:pt x="3160" y="123"/>
                  </a:lnTo>
                  <a:lnTo>
                    <a:pt x="3426" y="140"/>
                  </a:lnTo>
                  <a:lnTo>
                    <a:pt x="3746" y="161"/>
                  </a:lnTo>
                  <a:lnTo>
                    <a:pt x="4111" y="183"/>
                  </a:lnTo>
                  <a:lnTo>
                    <a:pt x="4510" y="206"/>
                  </a:lnTo>
                  <a:lnTo>
                    <a:pt x="4934" y="231"/>
                  </a:lnTo>
                  <a:lnTo>
                    <a:pt x="5373" y="255"/>
                  </a:lnTo>
                  <a:lnTo>
                    <a:pt x="5816" y="279"/>
                  </a:lnTo>
                  <a:lnTo>
                    <a:pt x="6255" y="300"/>
                  </a:lnTo>
                  <a:lnTo>
                    <a:pt x="6680" y="319"/>
                  </a:lnTo>
                  <a:lnTo>
                    <a:pt x="6883" y="328"/>
                  </a:lnTo>
                  <a:lnTo>
                    <a:pt x="7078" y="335"/>
                  </a:lnTo>
                  <a:lnTo>
                    <a:pt x="7266" y="341"/>
                  </a:lnTo>
                  <a:lnTo>
                    <a:pt x="7444" y="347"/>
                  </a:lnTo>
                  <a:lnTo>
                    <a:pt x="7611" y="350"/>
                  </a:lnTo>
                  <a:lnTo>
                    <a:pt x="7765" y="353"/>
                  </a:lnTo>
                  <a:lnTo>
                    <a:pt x="7906" y="354"/>
                  </a:lnTo>
                  <a:lnTo>
                    <a:pt x="8033" y="354"/>
                  </a:lnTo>
                  <a:lnTo>
                    <a:pt x="8161" y="352"/>
                  </a:lnTo>
                  <a:lnTo>
                    <a:pt x="8304" y="350"/>
                  </a:lnTo>
                  <a:lnTo>
                    <a:pt x="8465" y="346"/>
                  </a:lnTo>
                  <a:lnTo>
                    <a:pt x="8639" y="340"/>
                  </a:lnTo>
                  <a:lnTo>
                    <a:pt x="9025" y="326"/>
                  </a:lnTo>
                  <a:lnTo>
                    <a:pt x="9452" y="309"/>
                  </a:lnTo>
                  <a:lnTo>
                    <a:pt x="9910" y="287"/>
                  </a:lnTo>
                  <a:lnTo>
                    <a:pt x="10389" y="265"/>
                  </a:lnTo>
                  <a:lnTo>
                    <a:pt x="10877" y="240"/>
                  </a:lnTo>
                  <a:lnTo>
                    <a:pt x="11365" y="214"/>
                  </a:lnTo>
                  <a:lnTo>
                    <a:pt x="11840" y="188"/>
                  </a:lnTo>
                  <a:lnTo>
                    <a:pt x="12294" y="163"/>
                  </a:lnTo>
                  <a:lnTo>
                    <a:pt x="12715" y="138"/>
                  </a:lnTo>
                  <a:lnTo>
                    <a:pt x="13092" y="116"/>
                  </a:lnTo>
                  <a:lnTo>
                    <a:pt x="13417" y="95"/>
                  </a:lnTo>
                  <a:lnTo>
                    <a:pt x="13677" y="78"/>
                  </a:lnTo>
                  <a:lnTo>
                    <a:pt x="13779" y="70"/>
                  </a:lnTo>
                  <a:lnTo>
                    <a:pt x="13862" y="64"/>
                  </a:lnTo>
                  <a:lnTo>
                    <a:pt x="13923" y="59"/>
                  </a:lnTo>
                  <a:lnTo>
                    <a:pt x="13961" y="54"/>
                  </a:lnTo>
                  <a:lnTo>
                    <a:pt x="14058" y="41"/>
                  </a:lnTo>
                  <a:lnTo>
                    <a:pt x="14135" y="31"/>
                  </a:lnTo>
                  <a:lnTo>
                    <a:pt x="14196" y="21"/>
                  </a:lnTo>
                  <a:lnTo>
                    <a:pt x="14242" y="14"/>
                  </a:lnTo>
                  <a:lnTo>
                    <a:pt x="14275" y="7"/>
                  </a:lnTo>
                  <a:lnTo>
                    <a:pt x="14295" y="3"/>
                  </a:lnTo>
                  <a:lnTo>
                    <a:pt x="14306" y="0"/>
                  </a:lnTo>
                  <a:lnTo>
                    <a:pt x="14310" y="0"/>
                  </a:lnTo>
                  <a:lnTo>
                    <a:pt x="16831" y="91"/>
                  </a:lnTo>
                  <a:lnTo>
                    <a:pt x="16841" y="94"/>
                  </a:lnTo>
                  <a:lnTo>
                    <a:pt x="16864" y="102"/>
                  </a:lnTo>
                  <a:lnTo>
                    <a:pt x="16879" y="107"/>
                  </a:lnTo>
                  <a:lnTo>
                    <a:pt x="16896" y="115"/>
                  </a:lnTo>
                  <a:lnTo>
                    <a:pt x="16914" y="123"/>
                  </a:lnTo>
                  <a:lnTo>
                    <a:pt x="16932" y="134"/>
                  </a:lnTo>
                  <a:lnTo>
                    <a:pt x="16950" y="146"/>
                  </a:lnTo>
                  <a:lnTo>
                    <a:pt x="16966" y="159"/>
                  </a:lnTo>
                  <a:lnTo>
                    <a:pt x="16975" y="165"/>
                  </a:lnTo>
                  <a:lnTo>
                    <a:pt x="16981" y="172"/>
                  </a:lnTo>
                  <a:lnTo>
                    <a:pt x="16988" y="180"/>
                  </a:lnTo>
                  <a:lnTo>
                    <a:pt x="16994" y="188"/>
                  </a:lnTo>
                  <a:lnTo>
                    <a:pt x="16999" y="197"/>
                  </a:lnTo>
                  <a:lnTo>
                    <a:pt x="17004" y="205"/>
                  </a:lnTo>
                  <a:lnTo>
                    <a:pt x="17007" y="215"/>
                  </a:lnTo>
                  <a:lnTo>
                    <a:pt x="17009" y="224"/>
                  </a:lnTo>
                  <a:lnTo>
                    <a:pt x="17010" y="234"/>
                  </a:lnTo>
                  <a:lnTo>
                    <a:pt x="17010" y="244"/>
                  </a:lnTo>
                  <a:lnTo>
                    <a:pt x="17009" y="254"/>
                  </a:lnTo>
                  <a:lnTo>
                    <a:pt x="17006" y="266"/>
                  </a:lnTo>
                  <a:lnTo>
                    <a:pt x="16998" y="289"/>
                  </a:lnTo>
                  <a:lnTo>
                    <a:pt x="16988" y="317"/>
                  </a:lnTo>
                  <a:lnTo>
                    <a:pt x="16976" y="346"/>
                  </a:lnTo>
                  <a:lnTo>
                    <a:pt x="16963" y="378"/>
                  </a:lnTo>
                  <a:lnTo>
                    <a:pt x="16933" y="443"/>
                  </a:lnTo>
                  <a:lnTo>
                    <a:pt x="16902" y="510"/>
                  </a:lnTo>
                  <a:lnTo>
                    <a:pt x="16871" y="574"/>
                  </a:lnTo>
                  <a:lnTo>
                    <a:pt x="16842" y="631"/>
                  </a:lnTo>
                  <a:lnTo>
                    <a:pt x="16819" y="677"/>
                  </a:lnTo>
                  <a:lnTo>
                    <a:pt x="16804" y="706"/>
                  </a:lnTo>
                  <a:lnTo>
                    <a:pt x="16793" y="727"/>
                  </a:lnTo>
                  <a:lnTo>
                    <a:pt x="16782" y="746"/>
                  </a:lnTo>
                  <a:lnTo>
                    <a:pt x="16772" y="763"/>
                  </a:lnTo>
                  <a:lnTo>
                    <a:pt x="16761" y="778"/>
                  </a:lnTo>
                  <a:lnTo>
                    <a:pt x="16746" y="799"/>
                  </a:lnTo>
                  <a:lnTo>
                    <a:pt x="16740" y="807"/>
                  </a:lnTo>
                  <a:lnTo>
                    <a:pt x="16300" y="899"/>
                  </a:lnTo>
                  <a:lnTo>
                    <a:pt x="16235" y="2164"/>
                  </a:lnTo>
                  <a:lnTo>
                    <a:pt x="16230" y="2182"/>
                  </a:lnTo>
                  <a:lnTo>
                    <a:pt x="16215" y="2228"/>
                  </a:lnTo>
                  <a:lnTo>
                    <a:pt x="16202" y="2257"/>
                  </a:lnTo>
                  <a:lnTo>
                    <a:pt x="16186" y="2291"/>
                  </a:lnTo>
                  <a:lnTo>
                    <a:pt x="16178" y="2309"/>
                  </a:lnTo>
                  <a:lnTo>
                    <a:pt x="16167" y="2328"/>
                  </a:lnTo>
                  <a:lnTo>
                    <a:pt x="16155" y="2347"/>
                  </a:lnTo>
                  <a:lnTo>
                    <a:pt x="16144" y="2365"/>
                  </a:lnTo>
                  <a:lnTo>
                    <a:pt x="16130" y="2384"/>
                  </a:lnTo>
                  <a:lnTo>
                    <a:pt x="16115" y="2402"/>
                  </a:lnTo>
                  <a:lnTo>
                    <a:pt x="16099" y="2420"/>
                  </a:lnTo>
                  <a:lnTo>
                    <a:pt x="16082" y="2438"/>
                  </a:lnTo>
                  <a:lnTo>
                    <a:pt x="16064" y="2454"/>
                  </a:lnTo>
                  <a:lnTo>
                    <a:pt x="16045" y="2471"/>
                  </a:lnTo>
                  <a:lnTo>
                    <a:pt x="16024" y="2486"/>
                  </a:lnTo>
                  <a:lnTo>
                    <a:pt x="16002" y="2500"/>
                  </a:lnTo>
                  <a:lnTo>
                    <a:pt x="15979" y="2513"/>
                  </a:lnTo>
                  <a:lnTo>
                    <a:pt x="15953" y="2523"/>
                  </a:lnTo>
                  <a:lnTo>
                    <a:pt x="15928" y="2534"/>
                  </a:lnTo>
                  <a:lnTo>
                    <a:pt x="15900" y="2541"/>
                  </a:lnTo>
                  <a:lnTo>
                    <a:pt x="15870" y="2548"/>
                  </a:lnTo>
                  <a:lnTo>
                    <a:pt x="15839" y="2551"/>
                  </a:lnTo>
                  <a:lnTo>
                    <a:pt x="15808" y="2553"/>
                  </a:lnTo>
                  <a:lnTo>
                    <a:pt x="15774" y="2553"/>
                  </a:lnTo>
                  <a:lnTo>
                    <a:pt x="15697" y="2549"/>
                  </a:lnTo>
                  <a:lnTo>
                    <a:pt x="15607" y="2541"/>
                  </a:lnTo>
                  <a:lnTo>
                    <a:pt x="15507" y="2534"/>
                  </a:lnTo>
                  <a:lnTo>
                    <a:pt x="15398" y="2524"/>
                  </a:lnTo>
                  <a:lnTo>
                    <a:pt x="15285" y="2514"/>
                  </a:lnTo>
                  <a:lnTo>
                    <a:pt x="15168" y="2502"/>
                  </a:lnTo>
                  <a:lnTo>
                    <a:pt x="15050" y="2490"/>
                  </a:lnTo>
                  <a:lnTo>
                    <a:pt x="14934" y="2479"/>
                  </a:lnTo>
                  <a:lnTo>
                    <a:pt x="14822" y="2467"/>
                  </a:lnTo>
                  <a:lnTo>
                    <a:pt x="14718" y="2455"/>
                  </a:lnTo>
                  <a:lnTo>
                    <a:pt x="14622" y="2445"/>
                  </a:lnTo>
                  <a:lnTo>
                    <a:pt x="14539" y="2436"/>
                  </a:lnTo>
                  <a:lnTo>
                    <a:pt x="14469" y="2429"/>
                  </a:lnTo>
                  <a:lnTo>
                    <a:pt x="14417" y="2422"/>
                  </a:lnTo>
                  <a:lnTo>
                    <a:pt x="14384" y="2418"/>
                  </a:lnTo>
                  <a:lnTo>
                    <a:pt x="14372" y="2417"/>
                  </a:lnTo>
                  <a:lnTo>
                    <a:pt x="14362" y="2416"/>
                  </a:lnTo>
                  <a:lnTo>
                    <a:pt x="14334" y="2409"/>
                  </a:lnTo>
                  <a:lnTo>
                    <a:pt x="14315" y="2405"/>
                  </a:lnTo>
                  <a:lnTo>
                    <a:pt x="14293" y="2400"/>
                  </a:lnTo>
                  <a:lnTo>
                    <a:pt x="14268" y="2393"/>
                  </a:lnTo>
                  <a:lnTo>
                    <a:pt x="14242" y="2385"/>
                  </a:lnTo>
                  <a:lnTo>
                    <a:pt x="14215" y="2376"/>
                  </a:lnTo>
                  <a:lnTo>
                    <a:pt x="14187" y="2366"/>
                  </a:lnTo>
                  <a:lnTo>
                    <a:pt x="14159" y="2354"/>
                  </a:lnTo>
                  <a:lnTo>
                    <a:pt x="14132" y="2340"/>
                  </a:lnTo>
                  <a:lnTo>
                    <a:pt x="14118" y="2334"/>
                  </a:lnTo>
                  <a:lnTo>
                    <a:pt x="14106" y="2326"/>
                  </a:lnTo>
                  <a:lnTo>
                    <a:pt x="14093" y="2318"/>
                  </a:lnTo>
                  <a:lnTo>
                    <a:pt x="14080" y="2309"/>
                  </a:lnTo>
                  <a:lnTo>
                    <a:pt x="14068" y="2301"/>
                  </a:lnTo>
                  <a:lnTo>
                    <a:pt x="14058" y="2291"/>
                  </a:lnTo>
                  <a:lnTo>
                    <a:pt x="14047" y="2283"/>
                  </a:lnTo>
                  <a:lnTo>
                    <a:pt x="14038" y="2272"/>
                  </a:lnTo>
                  <a:lnTo>
                    <a:pt x="14019" y="2252"/>
                  </a:lnTo>
                  <a:lnTo>
                    <a:pt x="14003" y="2233"/>
                  </a:lnTo>
                  <a:lnTo>
                    <a:pt x="13989" y="2214"/>
                  </a:lnTo>
                  <a:lnTo>
                    <a:pt x="13976" y="2196"/>
                  </a:lnTo>
                  <a:lnTo>
                    <a:pt x="13964" y="2178"/>
                  </a:lnTo>
                  <a:lnTo>
                    <a:pt x="13955" y="2161"/>
                  </a:lnTo>
                  <a:lnTo>
                    <a:pt x="13945" y="2143"/>
                  </a:lnTo>
                  <a:lnTo>
                    <a:pt x="13938" y="2126"/>
                  </a:lnTo>
                  <a:lnTo>
                    <a:pt x="13932" y="2111"/>
                  </a:lnTo>
                  <a:lnTo>
                    <a:pt x="13927" y="2093"/>
                  </a:lnTo>
                  <a:lnTo>
                    <a:pt x="13923" y="2079"/>
                  </a:lnTo>
                  <a:lnTo>
                    <a:pt x="13921" y="2063"/>
                  </a:lnTo>
                  <a:lnTo>
                    <a:pt x="13918" y="2047"/>
                  </a:lnTo>
                  <a:lnTo>
                    <a:pt x="13918" y="2032"/>
                  </a:lnTo>
                  <a:lnTo>
                    <a:pt x="13918" y="2016"/>
                  </a:lnTo>
                  <a:lnTo>
                    <a:pt x="13919" y="2001"/>
                  </a:lnTo>
                  <a:lnTo>
                    <a:pt x="13927" y="1946"/>
                  </a:lnTo>
                  <a:lnTo>
                    <a:pt x="13932" y="1903"/>
                  </a:lnTo>
                  <a:lnTo>
                    <a:pt x="13937" y="1875"/>
                  </a:lnTo>
                  <a:lnTo>
                    <a:pt x="13938" y="1865"/>
                  </a:lnTo>
                  <a:lnTo>
                    <a:pt x="12265" y="1792"/>
                  </a:lnTo>
                  <a:lnTo>
                    <a:pt x="12247" y="3421"/>
                  </a:lnTo>
                  <a:lnTo>
                    <a:pt x="12247" y="3435"/>
                  </a:lnTo>
                  <a:lnTo>
                    <a:pt x="12245" y="3470"/>
                  </a:lnTo>
                  <a:lnTo>
                    <a:pt x="12243" y="3494"/>
                  </a:lnTo>
                  <a:lnTo>
                    <a:pt x="12240" y="3521"/>
                  </a:lnTo>
                  <a:lnTo>
                    <a:pt x="12236" y="3551"/>
                  </a:lnTo>
                  <a:lnTo>
                    <a:pt x="12230" y="3582"/>
                  </a:lnTo>
                  <a:lnTo>
                    <a:pt x="12223" y="3614"/>
                  </a:lnTo>
                  <a:lnTo>
                    <a:pt x="12214" y="3644"/>
                  </a:lnTo>
                  <a:lnTo>
                    <a:pt x="12209" y="3660"/>
                  </a:lnTo>
                  <a:lnTo>
                    <a:pt x="12204" y="3675"/>
                  </a:lnTo>
                  <a:lnTo>
                    <a:pt x="12197" y="3690"/>
                  </a:lnTo>
                  <a:lnTo>
                    <a:pt x="12190" y="3704"/>
                  </a:lnTo>
                  <a:lnTo>
                    <a:pt x="12182" y="3717"/>
                  </a:lnTo>
                  <a:lnTo>
                    <a:pt x="12175" y="3730"/>
                  </a:lnTo>
                  <a:lnTo>
                    <a:pt x="12165" y="3741"/>
                  </a:lnTo>
                  <a:lnTo>
                    <a:pt x="12157" y="3752"/>
                  </a:lnTo>
                  <a:lnTo>
                    <a:pt x="12146" y="3761"/>
                  </a:lnTo>
                  <a:lnTo>
                    <a:pt x="12136" y="3770"/>
                  </a:lnTo>
                  <a:lnTo>
                    <a:pt x="12124" y="3777"/>
                  </a:lnTo>
                  <a:lnTo>
                    <a:pt x="12111" y="3783"/>
                  </a:lnTo>
                  <a:lnTo>
                    <a:pt x="12086" y="3793"/>
                  </a:lnTo>
                  <a:lnTo>
                    <a:pt x="12059" y="3803"/>
                  </a:lnTo>
                  <a:lnTo>
                    <a:pt x="12032" y="3813"/>
                  </a:lnTo>
                  <a:lnTo>
                    <a:pt x="12005" y="3821"/>
                  </a:lnTo>
                  <a:lnTo>
                    <a:pt x="11976" y="3830"/>
                  </a:lnTo>
                  <a:lnTo>
                    <a:pt x="11948" y="3837"/>
                  </a:lnTo>
                  <a:lnTo>
                    <a:pt x="11921" y="3844"/>
                  </a:lnTo>
                  <a:lnTo>
                    <a:pt x="11892" y="3850"/>
                  </a:lnTo>
                  <a:lnTo>
                    <a:pt x="11864" y="3855"/>
                  </a:lnTo>
                  <a:lnTo>
                    <a:pt x="11837" y="3859"/>
                  </a:lnTo>
                  <a:lnTo>
                    <a:pt x="11810" y="3861"/>
                  </a:lnTo>
                  <a:lnTo>
                    <a:pt x="11784" y="3864"/>
                  </a:lnTo>
                  <a:lnTo>
                    <a:pt x="11758" y="3864"/>
                  </a:lnTo>
                  <a:lnTo>
                    <a:pt x="11733" y="3863"/>
                  </a:lnTo>
                  <a:lnTo>
                    <a:pt x="11709" y="3859"/>
                  </a:lnTo>
                  <a:lnTo>
                    <a:pt x="11687" y="3855"/>
                  </a:lnTo>
                  <a:lnTo>
                    <a:pt x="11666" y="3850"/>
                  </a:lnTo>
                  <a:lnTo>
                    <a:pt x="11645" y="3844"/>
                  </a:lnTo>
                  <a:lnTo>
                    <a:pt x="11627" y="3838"/>
                  </a:lnTo>
                  <a:lnTo>
                    <a:pt x="11610" y="3832"/>
                  </a:lnTo>
                  <a:lnTo>
                    <a:pt x="11594" y="3824"/>
                  </a:lnTo>
                  <a:lnTo>
                    <a:pt x="11581" y="3818"/>
                  </a:lnTo>
                  <a:lnTo>
                    <a:pt x="11568" y="3811"/>
                  </a:lnTo>
                  <a:lnTo>
                    <a:pt x="11557" y="3805"/>
                  </a:lnTo>
                  <a:lnTo>
                    <a:pt x="11538" y="3792"/>
                  </a:lnTo>
                  <a:lnTo>
                    <a:pt x="11525" y="3783"/>
                  </a:lnTo>
                  <a:lnTo>
                    <a:pt x="11518" y="3776"/>
                  </a:lnTo>
                  <a:lnTo>
                    <a:pt x="11515" y="3774"/>
                  </a:lnTo>
                  <a:lnTo>
                    <a:pt x="10774" y="3204"/>
                  </a:lnTo>
                  <a:lnTo>
                    <a:pt x="10768" y="3194"/>
                  </a:lnTo>
                  <a:lnTo>
                    <a:pt x="10755" y="3165"/>
                  </a:lnTo>
                  <a:lnTo>
                    <a:pt x="10746" y="3144"/>
                  </a:lnTo>
                  <a:lnTo>
                    <a:pt x="10735" y="3119"/>
                  </a:lnTo>
                  <a:lnTo>
                    <a:pt x="10724" y="3091"/>
                  </a:lnTo>
                  <a:lnTo>
                    <a:pt x="10712" y="3059"/>
                  </a:lnTo>
                  <a:lnTo>
                    <a:pt x="10700" y="3025"/>
                  </a:lnTo>
                  <a:lnTo>
                    <a:pt x="10689" y="2988"/>
                  </a:lnTo>
                  <a:lnTo>
                    <a:pt x="10677" y="2948"/>
                  </a:lnTo>
                  <a:lnTo>
                    <a:pt x="10666" y="2906"/>
                  </a:lnTo>
                  <a:lnTo>
                    <a:pt x="10657" y="2863"/>
                  </a:lnTo>
                  <a:lnTo>
                    <a:pt x="10649" y="2818"/>
                  </a:lnTo>
                  <a:lnTo>
                    <a:pt x="10645" y="2796"/>
                  </a:lnTo>
                  <a:lnTo>
                    <a:pt x="10642" y="2772"/>
                  </a:lnTo>
                  <a:lnTo>
                    <a:pt x="10640" y="2749"/>
                  </a:lnTo>
                  <a:lnTo>
                    <a:pt x="10638" y="2724"/>
                  </a:lnTo>
                  <a:lnTo>
                    <a:pt x="10634" y="2672"/>
                  </a:lnTo>
                  <a:lnTo>
                    <a:pt x="10632" y="2612"/>
                  </a:lnTo>
                  <a:lnTo>
                    <a:pt x="10630" y="2543"/>
                  </a:lnTo>
                  <a:lnTo>
                    <a:pt x="10629" y="2469"/>
                  </a:lnTo>
                  <a:lnTo>
                    <a:pt x="10628" y="2392"/>
                  </a:lnTo>
                  <a:lnTo>
                    <a:pt x="10627" y="2313"/>
                  </a:lnTo>
                  <a:lnTo>
                    <a:pt x="10627" y="2233"/>
                  </a:lnTo>
                  <a:lnTo>
                    <a:pt x="10627" y="2155"/>
                  </a:lnTo>
                  <a:lnTo>
                    <a:pt x="10627" y="2080"/>
                  </a:lnTo>
                  <a:lnTo>
                    <a:pt x="10627" y="2008"/>
                  </a:lnTo>
                  <a:lnTo>
                    <a:pt x="10627" y="1945"/>
                  </a:lnTo>
                  <a:lnTo>
                    <a:pt x="10628" y="1887"/>
                  </a:lnTo>
                  <a:lnTo>
                    <a:pt x="10628" y="1840"/>
                  </a:lnTo>
                  <a:lnTo>
                    <a:pt x="10628" y="1805"/>
                  </a:lnTo>
                  <a:lnTo>
                    <a:pt x="10629" y="1783"/>
                  </a:lnTo>
                  <a:lnTo>
                    <a:pt x="10629" y="1774"/>
                  </a:lnTo>
                  <a:lnTo>
                    <a:pt x="6840" y="1774"/>
                  </a:lnTo>
                  <a:lnTo>
                    <a:pt x="6840" y="2797"/>
                  </a:lnTo>
                  <a:lnTo>
                    <a:pt x="6840" y="2812"/>
                  </a:lnTo>
                  <a:lnTo>
                    <a:pt x="6837" y="2851"/>
                  </a:lnTo>
                  <a:lnTo>
                    <a:pt x="6835" y="2877"/>
                  </a:lnTo>
                  <a:lnTo>
                    <a:pt x="6832" y="2908"/>
                  </a:lnTo>
                  <a:lnTo>
                    <a:pt x="6826" y="2943"/>
                  </a:lnTo>
                  <a:lnTo>
                    <a:pt x="6821" y="2981"/>
                  </a:lnTo>
                  <a:lnTo>
                    <a:pt x="6814" y="3019"/>
                  </a:lnTo>
                  <a:lnTo>
                    <a:pt x="6805" y="3059"/>
                  </a:lnTo>
                  <a:lnTo>
                    <a:pt x="6795" y="3100"/>
                  </a:lnTo>
                  <a:lnTo>
                    <a:pt x="6783" y="3140"/>
                  </a:lnTo>
                  <a:lnTo>
                    <a:pt x="6776" y="3160"/>
                  </a:lnTo>
                  <a:lnTo>
                    <a:pt x="6769" y="3180"/>
                  </a:lnTo>
                  <a:lnTo>
                    <a:pt x="6761" y="3199"/>
                  </a:lnTo>
                  <a:lnTo>
                    <a:pt x="6753" y="3218"/>
                  </a:lnTo>
                  <a:lnTo>
                    <a:pt x="6744" y="3236"/>
                  </a:lnTo>
                  <a:lnTo>
                    <a:pt x="6735" y="3253"/>
                  </a:lnTo>
                  <a:lnTo>
                    <a:pt x="6724" y="3270"/>
                  </a:lnTo>
                  <a:lnTo>
                    <a:pt x="6714" y="3286"/>
                  </a:lnTo>
                  <a:lnTo>
                    <a:pt x="6688" y="3319"/>
                  </a:lnTo>
                  <a:lnTo>
                    <a:pt x="6654" y="3358"/>
                  </a:lnTo>
                  <a:lnTo>
                    <a:pt x="6615" y="3402"/>
                  </a:lnTo>
                  <a:lnTo>
                    <a:pt x="6571" y="3449"/>
                  </a:lnTo>
                  <a:lnTo>
                    <a:pt x="6523" y="3499"/>
                  </a:lnTo>
                  <a:lnTo>
                    <a:pt x="6473" y="3549"/>
                  </a:lnTo>
                  <a:lnTo>
                    <a:pt x="6422" y="3600"/>
                  </a:lnTo>
                  <a:lnTo>
                    <a:pt x="6371" y="3650"/>
                  </a:lnTo>
                  <a:lnTo>
                    <a:pt x="6275" y="3743"/>
                  </a:lnTo>
                  <a:lnTo>
                    <a:pt x="6194" y="3820"/>
                  </a:lnTo>
                  <a:lnTo>
                    <a:pt x="6137" y="3872"/>
                  </a:lnTo>
                  <a:lnTo>
                    <a:pt x="6117" y="3891"/>
                  </a:lnTo>
                  <a:lnTo>
                    <a:pt x="6112" y="3893"/>
                  </a:lnTo>
                  <a:lnTo>
                    <a:pt x="6098" y="3899"/>
                  </a:lnTo>
                  <a:lnTo>
                    <a:pt x="6075" y="3906"/>
                  </a:lnTo>
                  <a:lnTo>
                    <a:pt x="6045" y="3915"/>
                  </a:lnTo>
                  <a:lnTo>
                    <a:pt x="6027" y="3919"/>
                  </a:lnTo>
                  <a:lnTo>
                    <a:pt x="6008" y="3923"/>
                  </a:lnTo>
                  <a:lnTo>
                    <a:pt x="5986" y="3926"/>
                  </a:lnTo>
                  <a:lnTo>
                    <a:pt x="5964" y="3930"/>
                  </a:lnTo>
                  <a:lnTo>
                    <a:pt x="5941" y="3933"/>
                  </a:lnTo>
                  <a:lnTo>
                    <a:pt x="5916" y="3935"/>
                  </a:lnTo>
                  <a:lnTo>
                    <a:pt x="5891" y="3937"/>
                  </a:lnTo>
                  <a:lnTo>
                    <a:pt x="5864" y="3937"/>
                  </a:lnTo>
                  <a:lnTo>
                    <a:pt x="5811" y="3936"/>
                  </a:lnTo>
                  <a:lnTo>
                    <a:pt x="5763" y="3933"/>
                  </a:lnTo>
                  <a:lnTo>
                    <a:pt x="5721" y="3928"/>
                  </a:lnTo>
                  <a:lnTo>
                    <a:pt x="5683" y="3923"/>
                  </a:lnTo>
                  <a:lnTo>
                    <a:pt x="5653" y="3919"/>
                  </a:lnTo>
                  <a:lnTo>
                    <a:pt x="5630" y="3914"/>
                  </a:lnTo>
                  <a:lnTo>
                    <a:pt x="5615" y="3911"/>
                  </a:lnTo>
                  <a:lnTo>
                    <a:pt x="5611" y="3909"/>
                  </a:lnTo>
                  <a:lnTo>
                    <a:pt x="5604" y="3902"/>
                  </a:lnTo>
                  <a:lnTo>
                    <a:pt x="5587" y="3880"/>
                  </a:lnTo>
                  <a:lnTo>
                    <a:pt x="5575" y="3865"/>
                  </a:lnTo>
                  <a:lnTo>
                    <a:pt x="5562" y="3846"/>
                  </a:lnTo>
                  <a:lnTo>
                    <a:pt x="5548" y="3824"/>
                  </a:lnTo>
                  <a:lnTo>
                    <a:pt x="5534" y="3800"/>
                  </a:lnTo>
                  <a:lnTo>
                    <a:pt x="5520" y="3774"/>
                  </a:lnTo>
                  <a:lnTo>
                    <a:pt x="5506" y="3746"/>
                  </a:lnTo>
                  <a:lnTo>
                    <a:pt x="5492" y="3716"/>
                  </a:lnTo>
                  <a:lnTo>
                    <a:pt x="5481" y="3685"/>
                  </a:lnTo>
                  <a:lnTo>
                    <a:pt x="5476" y="3669"/>
                  </a:lnTo>
                  <a:lnTo>
                    <a:pt x="5471" y="3652"/>
                  </a:lnTo>
                  <a:lnTo>
                    <a:pt x="5467" y="3635"/>
                  </a:lnTo>
                  <a:lnTo>
                    <a:pt x="5463" y="3618"/>
                  </a:lnTo>
                  <a:lnTo>
                    <a:pt x="5461" y="3601"/>
                  </a:lnTo>
                  <a:lnTo>
                    <a:pt x="5459" y="3584"/>
                  </a:lnTo>
                  <a:lnTo>
                    <a:pt x="5457" y="3566"/>
                  </a:lnTo>
                  <a:lnTo>
                    <a:pt x="5457" y="3548"/>
                  </a:lnTo>
                  <a:lnTo>
                    <a:pt x="5457" y="3498"/>
                  </a:lnTo>
                  <a:lnTo>
                    <a:pt x="5457" y="3420"/>
                  </a:lnTo>
                  <a:lnTo>
                    <a:pt x="5457" y="3320"/>
                  </a:lnTo>
                  <a:lnTo>
                    <a:pt x="5457" y="3201"/>
                  </a:lnTo>
                  <a:lnTo>
                    <a:pt x="5457" y="3067"/>
                  </a:lnTo>
                  <a:lnTo>
                    <a:pt x="5457" y="2923"/>
                  </a:lnTo>
                  <a:lnTo>
                    <a:pt x="5457" y="2773"/>
                  </a:lnTo>
                  <a:lnTo>
                    <a:pt x="5457" y="2622"/>
                  </a:lnTo>
                  <a:lnTo>
                    <a:pt x="5457" y="2472"/>
                  </a:lnTo>
                  <a:lnTo>
                    <a:pt x="5457" y="2329"/>
                  </a:lnTo>
                  <a:lnTo>
                    <a:pt x="5457" y="2197"/>
                  </a:lnTo>
                  <a:lnTo>
                    <a:pt x="5457" y="2079"/>
                  </a:lnTo>
                  <a:lnTo>
                    <a:pt x="5457" y="1980"/>
                  </a:lnTo>
                  <a:lnTo>
                    <a:pt x="5457" y="1903"/>
                  </a:lnTo>
                  <a:lnTo>
                    <a:pt x="5457" y="1855"/>
                  </a:lnTo>
                  <a:lnTo>
                    <a:pt x="5457" y="1838"/>
                  </a:lnTo>
                  <a:lnTo>
                    <a:pt x="3278" y="2009"/>
                  </a:lnTo>
                  <a:lnTo>
                    <a:pt x="3274" y="2031"/>
                  </a:lnTo>
                  <a:lnTo>
                    <a:pt x="3263" y="2085"/>
                  </a:lnTo>
                  <a:lnTo>
                    <a:pt x="3252" y="2121"/>
                  </a:lnTo>
                  <a:lnTo>
                    <a:pt x="3240" y="2163"/>
                  </a:lnTo>
                  <a:lnTo>
                    <a:pt x="3226" y="2208"/>
                  </a:lnTo>
                  <a:lnTo>
                    <a:pt x="3206" y="2255"/>
                  </a:lnTo>
                  <a:lnTo>
                    <a:pt x="3197" y="2280"/>
                  </a:lnTo>
                  <a:lnTo>
                    <a:pt x="3185" y="2304"/>
                  </a:lnTo>
                  <a:lnTo>
                    <a:pt x="3173" y="2328"/>
                  </a:lnTo>
                  <a:lnTo>
                    <a:pt x="3160" y="2352"/>
                  </a:lnTo>
                  <a:lnTo>
                    <a:pt x="3146" y="2375"/>
                  </a:lnTo>
                  <a:lnTo>
                    <a:pt x="3131" y="2398"/>
                  </a:lnTo>
                  <a:lnTo>
                    <a:pt x="3115" y="2420"/>
                  </a:lnTo>
                  <a:lnTo>
                    <a:pt x="3099" y="2441"/>
                  </a:lnTo>
                  <a:lnTo>
                    <a:pt x="3081" y="2462"/>
                  </a:lnTo>
                  <a:lnTo>
                    <a:pt x="3062" y="2481"/>
                  </a:lnTo>
                  <a:lnTo>
                    <a:pt x="3042" y="2499"/>
                  </a:lnTo>
                  <a:lnTo>
                    <a:pt x="3021" y="2515"/>
                  </a:lnTo>
                  <a:lnTo>
                    <a:pt x="2999" y="2530"/>
                  </a:lnTo>
                  <a:lnTo>
                    <a:pt x="2976" y="2542"/>
                  </a:lnTo>
                  <a:lnTo>
                    <a:pt x="2951" y="2553"/>
                  </a:lnTo>
                  <a:lnTo>
                    <a:pt x="2926" y="2562"/>
                  </a:lnTo>
                  <a:lnTo>
                    <a:pt x="2896" y="2570"/>
                  </a:lnTo>
                  <a:lnTo>
                    <a:pt x="2862" y="2578"/>
                  </a:lnTo>
                  <a:lnTo>
                    <a:pt x="2823" y="2586"/>
                  </a:lnTo>
                  <a:lnTo>
                    <a:pt x="2778" y="2595"/>
                  </a:lnTo>
                  <a:lnTo>
                    <a:pt x="2679" y="2612"/>
                  </a:lnTo>
                  <a:lnTo>
                    <a:pt x="2565" y="2629"/>
                  </a:lnTo>
                  <a:lnTo>
                    <a:pt x="2442" y="2647"/>
                  </a:lnTo>
                  <a:lnTo>
                    <a:pt x="2313" y="2664"/>
                  </a:lnTo>
                  <a:lnTo>
                    <a:pt x="2180" y="2681"/>
                  </a:lnTo>
                  <a:lnTo>
                    <a:pt x="2048" y="2697"/>
                  </a:lnTo>
                  <a:lnTo>
                    <a:pt x="1918" y="2712"/>
                  </a:lnTo>
                  <a:lnTo>
                    <a:pt x="1795" y="2725"/>
                  </a:lnTo>
                  <a:lnTo>
                    <a:pt x="1682" y="2738"/>
                  </a:lnTo>
                  <a:lnTo>
                    <a:pt x="1582" y="2749"/>
                  </a:lnTo>
                  <a:lnTo>
                    <a:pt x="1498" y="2757"/>
                  </a:lnTo>
                  <a:lnTo>
                    <a:pt x="1434" y="2765"/>
                  </a:lnTo>
                  <a:lnTo>
                    <a:pt x="1394" y="2769"/>
                  </a:lnTo>
                  <a:lnTo>
                    <a:pt x="1379" y="2770"/>
                  </a:lnTo>
                  <a:lnTo>
                    <a:pt x="1366" y="2769"/>
                  </a:lnTo>
                  <a:lnTo>
                    <a:pt x="1330" y="2766"/>
                  </a:lnTo>
                  <a:lnTo>
                    <a:pt x="1304" y="2762"/>
                  </a:lnTo>
                  <a:lnTo>
                    <a:pt x="1276" y="2756"/>
                  </a:lnTo>
                  <a:lnTo>
                    <a:pt x="1243" y="2749"/>
                  </a:lnTo>
                  <a:lnTo>
                    <a:pt x="1208" y="2739"/>
                  </a:lnTo>
                  <a:lnTo>
                    <a:pt x="1171" y="2728"/>
                  </a:lnTo>
                  <a:lnTo>
                    <a:pt x="1131" y="2713"/>
                  </a:lnTo>
                  <a:lnTo>
                    <a:pt x="1111" y="2704"/>
                  </a:lnTo>
                  <a:lnTo>
                    <a:pt x="1091" y="2696"/>
                  </a:lnTo>
                  <a:lnTo>
                    <a:pt x="1072" y="2685"/>
                  </a:lnTo>
                  <a:lnTo>
                    <a:pt x="1051" y="2674"/>
                  </a:lnTo>
                  <a:lnTo>
                    <a:pt x="1031" y="2663"/>
                  </a:lnTo>
                  <a:lnTo>
                    <a:pt x="1011" y="2650"/>
                  </a:lnTo>
                  <a:lnTo>
                    <a:pt x="992" y="2636"/>
                  </a:lnTo>
                  <a:lnTo>
                    <a:pt x="973" y="2622"/>
                  </a:lnTo>
                  <a:lnTo>
                    <a:pt x="954" y="2606"/>
                  </a:lnTo>
                  <a:lnTo>
                    <a:pt x="936" y="2589"/>
                  </a:lnTo>
                  <a:lnTo>
                    <a:pt x="917" y="2572"/>
                  </a:lnTo>
                  <a:lnTo>
                    <a:pt x="900" y="2553"/>
                  </a:lnTo>
                  <a:lnTo>
                    <a:pt x="868" y="2515"/>
                  </a:lnTo>
                  <a:lnTo>
                    <a:pt x="839" y="2479"/>
                  </a:lnTo>
                  <a:lnTo>
                    <a:pt x="813" y="2443"/>
                  </a:lnTo>
                  <a:lnTo>
                    <a:pt x="791" y="2412"/>
                  </a:lnTo>
                  <a:lnTo>
                    <a:pt x="772" y="2381"/>
                  </a:lnTo>
                  <a:lnTo>
                    <a:pt x="755" y="2353"/>
                  </a:lnTo>
                  <a:lnTo>
                    <a:pt x="740" y="2326"/>
                  </a:lnTo>
                  <a:lnTo>
                    <a:pt x="728" y="2303"/>
                  </a:lnTo>
                  <a:lnTo>
                    <a:pt x="719" y="2282"/>
                  </a:lnTo>
                  <a:lnTo>
                    <a:pt x="710" y="2263"/>
                  </a:lnTo>
                  <a:lnTo>
                    <a:pt x="704" y="2247"/>
                  </a:lnTo>
                  <a:lnTo>
                    <a:pt x="700" y="2234"/>
                  </a:lnTo>
                  <a:lnTo>
                    <a:pt x="693" y="2215"/>
                  </a:lnTo>
                  <a:lnTo>
                    <a:pt x="692" y="2209"/>
                  </a:lnTo>
                  <a:lnTo>
                    <a:pt x="689" y="2085"/>
                  </a:lnTo>
                  <a:lnTo>
                    <a:pt x="830" y="1948"/>
                  </a:lnTo>
                  <a:lnTo>
                    <a:pt x="768" y="1021"/>
                  </a:lnTo>
                  <a:lnTo>
                    <a:pt x="511" y="943"/>
                  </a:lnTo>
                  <a:lnTo>
                    <a:pt x="504" y="937"/>
                  </a:lnTo>
                  <a:lnTo>
                    <a:pt x="485" y="921"/>
                  </a:lnTo>
                  <a:lnTo>
                    <a:pt x="458" y="897"/>
                  </a:lnTo>
                  <a:lnTo>
                    <a:pt x="425" y="866"/>
                  </a:lnTo>
                  <a:lnTo>
                    <a:pt x="408" y="848"/>
                  </a:lnTo>
                  <a:lnTo>
                    <a:pt x="391" y="830"/>
                  </a:lnTo>
                  <a:lnTo>
                    <a:pt x="374" y="810"/>
                  </a:lnTo>
                  <a:lnTo>
                    <a:pt x="358" y="789"/>
                  </a:lnTo>
                  <a:lnTo>
                    <a:pt x="344" y="769"/>
                  </a:lnTo>
                  <a:lnTo>
                    <a:pt x="332" y="749"/>
                  </a:lnTo>
                  <a:lnTo>
                    <a:pt x="325" y="738"/>
                  </a:lnTo>
                  <a:lnTo>
                    <a:pt x="320" y="728"/>
                  </a:lnTo>
                  <a:lnTo>
                    <a:pt x="316" y="717"/>
                  </a:lnTo>
                  <a:lnTo>
                    <a:pt x="313" y="707"/>
                  </a:lnTo>
                  <a:lnTo>
                    <a:pt x="301" y="669"/>
                  </a:lnTo>
                  <a:lnTo>
                    <a:pt x="291" y="636"/>
                  </a:lnTo>
                  <a:lnTo>
                    <a:pt x="285" y="608"/>
                  </a:lnTo>
                  <a:lnTo>
                    <a:pt x="281" y="585"/>
                  </a:lnTo>
                  <a:lnTo>
                    <a:pt x="279" y="567"/>
                  </a:lnTo>
                  <a:lnTo>
                    <a:pt x="276" y="554"/>
                  </a:lnTo>
                  <a:lnTo>
                    <a:pt x="276" y="547"/>
                  </a:lnTo>
                  <a:lnTo>
                    <a:pt x="276" y="545"/>
                  </a:lnTo>
                  <a:lnTo>
                    <a:pt x="0" y="493"/>
                  </a:lnTo>
                  <a:close/>
                  <a:moveTo>
                    <a:pt x="1208" y="1116"/>
                  </a:moveTo>
                  <a:lnTo>
                    <a:pt x="1894" y="1205"/>
                  </a:lnTo>
                  <a:lnTo>
                    <a:pt x="2601" y="1652"/>
                  </a:lnTo>
                  <a:lnTo>
                    <a:pt x="2595" y="1817"/>
                  </a:lnTo>
                  <a:lnTo>
                    <a:pt x="1276" y="1914"/>
                  </a:lnTo>
                  <a:lnTo>
                    <a:pt x="1208" y="1116"/>
                  </a:lnTo>
                  <a:close/>
                  <a:moveTo>
                    <a:pt x="14533" y="1838"/>
                  </a:moveTo>
                  <a:lnTo>
                    <a:pt x="15819" y="1936"/>
                  </a:lnTo>
                  <a:lnTo>
                    <a:pt x="15817" y="1945"/>
                  </a:lnTo>
                  <a:lnTo>
                    <a:pt x="15811" y="1965"/>
                  </a:lnTo>
                  <a:lnTo>
                    <a:pt x="15805" y="1979"/>
                  </a:lnTo>
                  <a:lnTo>
                    <a:pt x="15800" y="1995"/>
                  </a:lnTo>
                  <a:lnTo>
                    <a:pt x="15793" y="2011"/>
                  </a:lnTo>
                  <a:lnTo>
                    <a:pt x="15783" y="2026"/>
                  </a:lnTo>
                  <a:lnTo>
                    <a:pt x="15774" y="2042"/>
                  </a:lnTo>
                  <a:lnTo>
                    <a:pt x="15761" y="2058"/>
                  </a:lnTo>
                  <a:lnTo>
                    <a:pt x="15754" y="2066"/>
                  </a:lnTo>
                  <a:lnTo>
                    <a:pt x="15748" y="2072"/>
                  </a:lnTo>
                  <a:lnTo>
                    <a:pt x="15741" y="2079"/>
                  </a:lnTo>
                  <a:lnTo>
                    <a:pt x="15733" y="2084"/>
                  </a:lnTo>
                  <a:lnTo>
                    <a:pt x="15725" y="2089"/>
                  </a:lnTo>
                  <a:lnTo>
                    <a:pt x="15716" y="2093"/>
                  </a:lnTo>
                  <a:lnTo>
                    <a:pt x="15708" y="2097"/>
                  </a:lnTo>
                  <a:lnTo>
                    <a:pt x="15698" y="2099"/>
                  </a:lnTo>
                  <a:lnTo>
                    <a:pt x="15689" y="2101"/>
                  </a:lnTo>
                  <a:lnTo>
                    <a:pt x="15678" y="2101"/>
                  </a:lnTo>
                  <a:lnTo>
                    <a:pt x="15667" y="2101"/>
                  </a:lnTo>
                  <a:lnTo>
                    <a:pt x="15657" y="2099"/>
                  </a:lnTo>
                  <a:lnTo>
                    <a:pt x="15624" y="2093"/>
                  </a:lnTo>
                  <a:lnTo>
                    <a:pt x="15576" y="2087"/>
                  </a:lnTo>
                  <a:lnTo>
                    <a:pt x="15512" y="2080"/>
                  </a:lnTo>
                  <a:lnTo>
                    <a:pt x="15438" y="2072"/>
                  </a:lnTo>
                  <a:lnTo>
                    <a:pt x="15355" y="2064"/>
                  </a:lnTo>
                  <a:lnTo>
                    <a:pt x="15265" y="2055"/>
                  </a:lnTo>
                  <a:lnTo>
                    <a:pt x="15172" y="2046"/>
                  </a:lnTo>
                  <a:lnTo>
                    <a:pt x="15077" y="2037"/>
                  </a:lnTo>
                  <a:lnTo>
                    <a:pt x="14984" y="2029"/>
                  </a:lnTo>
                  <a:lnTo>
                    <a:pt x="14895" y="2020"/>
                  </a:lnTo>
                  <a:lnTo>
                    <a:pt x="14813" y="2013"/>
                  </a:lnTo>
                  <a:lnTo>
                    <a:pt x="14739" y="2006"/>
                  </a:lnTo>
                  <a:lnTo>
                    <a:pt x="14678" y="2001"/>
                  </a:lnTo>
                  <a:lnTo>
                    <a:pt x="14631" y="1997"/>
                  </a:lnTo>
                  <a:lnTo>
                    <a:pt x="14601" y="1994"/>
                  </a:lnTo>
                  <a:lnTo>
                    <a:pt x="14590" y="1994"/>
                  </a:lnTo>
                  <a:lnTo>
                    <a:pt x="14533" y="1838"/>
                  </a:lnTo>
                  <a:close/>
                  <a:moveTo>
                    <a:pt x="14557" y="1651"/>
                  </a:moveTo>
                  <a:lnTo>
                    <a:pt x="15811" y="1733"/>
                  </a:lnTo>
                  <a:lnTo>
                    <a:pt x="15860" y="1007"/>
                  </a:lnTo>
                  <a:lnTo>
                    <a:pt x="15192" y="1081"/>
                  </a:lnTo>
                  <a:lnTo>
                    <a:pt x="14549" y="1504"/>
                  </a:lnTo>
                  <a:lnTo>
                    <a:pt x="14557" y="1651"/>
                  </a:lnTo>
                  <a:close/>
                  <a:moveTo>
                    <a:pt x="12376" y="1529"/>
                  </a:moveTo>
                  <a:lnTo>
                    <a:pt x="13914" y="1627"/>
                  </a:lnTo>
                  <a:lnTo>
                    <a:pt x="13947" y="1277"/>
                  </a:lnTo>
                  <a:lnTo>
                    <a:pt x="12376" y="1529"/>
                  </a:lnTo>
                  <a:close/>
                  <a:moveTo>
                    <a:pt x="11017" y="1773"/>
                  </a:moveTo>
                  <a:lnTo>
                    <a:pt x="11815" y="1773"/>
                  </a:lnTo>
                  <a:lnTo>
                    <a:pt x="11799" y="3516"/>
                  </a:lnTo>
                  <a:lnTo>
                    <a:pt x="11147" y="3092"/>
                  </a:lnTo>
                  <a:lnTo>
                    <a:pt x="11142" y="3085"/>
                  </a:lnTo>
                  <a:lnTo>
                    <a:pt x="11126" y="3063"/>
                  </a:lnTo>
                  <a:lnTo>
                    <a:pt x="11115" y="3047"/>
                  </a:lnTo>
                  <a:lnTo>
                    <a:pt x="11103" y="3027"/>
                  </a:lnTo>
                  <a:lnTo>
                    <a:pt x="11092" y="3005"/>
                  </a:lnTo>
                  <a:lnTo>
                    <a:pt x="11079" y="2981"/>
                  </a:lnTo>
                  <a:lnTo>
                    <a:pt x="11066" y="2953"/>
                  </a:lnTo>
                  <a:lnTo>
                    <a:pt x="11054" y="2924"/>
                  </a:lnTo>
                  <a:lnTo>
                    <a:pt x="11044" y="2892"/>
                  </a:lnTo>
                  <a:lnTo>
                    <a:pt x="11034" y="2859"/>
                  </a:lnTo>
                  <a:lnTo>
                    <a:pt x="11030" y="2841"/>
                  </a:lnTo>
                  <a:lnTo>
                    <a:pt x="11026" y="2823"/>
                  </a:lnTo>
                  <a:lnTo>
                    <a:pt x="11022" y="2805"/>
                  </a:lnTo>
                  <a:lnTo>
                    <a:pt x="11020" y="2787"/>
                  </a:lnTo>
                  <a:lnTo>
                    <a:pt x="11018" y="2768"/>
                  </a:lnTo>
                  <a:lnTo>
                    <a:pt x="11017" y="2749"/>
                  </a:lnTo>
                  <a:lnTo>
                    <a:pt x="11016" y="2730"/>
                  </a:lnTo>
                  <a:lnTo>
                    <a:pt x="11017" y="2709"/>
                  </a:lnTo>
                  <a:lnTo>
                    <a:pt x="11018" y="2665"/>
                  </a:lnTo>
                  <a:lnTo>
                    <a:pt x="11019" y="2608"/>
                  </a:lnTo>
                  <a:lnTo>
                    <a:pt x="11019" y="2545"/>
                  </a:lnTo>
                  <a:lnTo>
                    <a:pt x="11020" y="2474"/>
                  </a:lnTo>
                  <a:lnTo>
                    <a:pt x="11020" y="2399"/>
                  </a:lnTo>
                  <a:lnTo>
                    <a:pt x="11020" y="2320"/>
                  </a:lnTo>
                  <a:lnTo>
                    <a:pt x="11020" y="2241"/>
                  </a:lnTo>
                  <a:lnTo>
                    <a:pt x="11020" y="2162"/>
                  </a:lnTo>
                  <a:lnTo>
                    <a:pt x="11019" y="2086"/>
                  </a:lnTo>
                  <a:lnTo>
                    <a:pt x="11019" y="2014"/>
                  </a:lnTo>
                  <a:lnTo>
                    <a:pt x="11018" y="1948"/>
                  </a:lnTo>
                  <a:lnTo>
                    <a:pt x="11018" y="1889"/>
                  </a:lnTo>
                  <a:lnTo>
                    <a:pt x="11017" y="1841"/>
                  </a:lnTo>
                  <a:lnTo>
                    <a:pt x="11017" y="1805"/>
                  </a:lnTo>
                  <a:lnTo>
                    <a:pt x="11017" y="1782"/>
                  </a:lnTo>
                  <a:lnTo>
                    <a:pt x="11017" y="1773"/>
                  </a:lnTo>
                  <a:close/>
                  <a:moveTo>
                    <a:pt x="6481" y="1773"/>
                  </a:moveTo>
                  <a:lnTo>
                    <a:pt x="5876" y="1773"/>
                  </a:lnTo>
                  <a:lnTo>
                    <a:pt x="5888" y="3559"/>
                  </a:lnTo>
                  <a:lnTo>
                    <a:pt x="6382" y="3125"/>
                  </a:lnTo>
                  <a:lnTo>
                    <a:pt x="6386" y="3117"/>
                  </a:lnTo>
                  <a:lnTo>
                    <a:pt x="6398" y="3094"/>
                  </a:lnTo>
                  <a:lnTo>
                    <a:pt x="6406" y="3077"/>
                  </a:lnTo>
                  <a:lnTo>
                    <a:pt x="6415" y="3058"/>
                  </a:lnTo>
                  <a:lnTo>
                    <a:pt x="6424" y="3036"/>
                  </a:lnTo>
                  <a:lnTo>
                    <a:pt x="6434" y="3010"/>
                  </a:lnTo>
                  <a:lnTo>
                    <a:pt x="6443" y="2983"/>
                  </a:lnTo>
                  <a:lnTo>
                    <a:pt x="6452" y="2952"/>
                  </a:lnTo>
                  <a:lnTo>
                    <a:pt x="6461" y="2920"/>
                  </a:lnTo>
                  <a:lnTo>
                    <a:pt x="6468" y="2886"/>
                  </a:lnTo>
                  <a:lnTo>
                    <a:pt x="6473" y="2850"/>
                  </a:lnTo>
                  <a:lnTo>
                    <a:pt x="6479" y="2812"/>
                  </a:lnTo>
                  <a:lnTo>
                    <a:pt x="6480" y="2792"/>
                  </a:lnTo>
                  <a:lnTo>
                    <a:pt x="6481" y="2773"/>
                  </a:lnTo>
                  <a:lnTo>
                    <a:pt x="6481" y="2753"/>
                  </a:lnTo>
                  <a:lnTo>
                    <a:pt x="6481" y="2733"/>
                  </a:lnTo>
                  <a:lnTo>
                    <a:pt x="6480" y="2686"/>
                  </a:lnTo>
                  <a:lnTo>
                    <a:pt x="6479" y="2630"/>
                  </a:lnTo>
                  <a:lnTo>
                    <a:pt x="6479" y="2564"/>
                  </a:lnTo>
                  <a:lnTo>
                    <a:pt x="6478" y="2491"/>
                  </a:lnTo>
                  <a:lnTo>
                    <a:pt x="6478" y="2414"/>
                  </a:lnTo>
                  <a:lnTo>
                    <a:pt x="6478" y="2334"/>
                  </a:lnTo>
                  <a:lnTo>
                    <a:pt x="6478" y="2252"/>
                  </a:lnTo>
                  <a:lnTo>
                    <a:pt x="6479" y="2171"/>
                  </a:lnTo>
                  <a:lnTo>
                    <a:pt x="6479" y="2093"/>
                  </a:lnTo>
                  <a:lnTo>
                    <a:pt x="6479" y="2020"/>
                  </a:lnTo>
                  <a:lnTo>
                    <a:pt x="6480" y="1952"/>
                  </a:lnTo>
                  <a:lnTo>
                    <a:pt x="6480" y="1892"/>
                  </a:lnTo>
                  <a:lnTo>
                    <a:pt x="6480" y="1844"/>
                  </a:lnTo>
                  <a:lnTo>
                    <a:pt x="6481" y="1805"/>
                  </a:lnTo>
                  <a:lnTo>
                    <a:pt x="6481" y="1782"/>
                  </a:lnTo>
                  <a:lnTo>
                    <a:pt x="6481" y="1773"/>
                  </a:lnTo>
                  <a:close/>
                  <a:moveTo>
                    <a:pt x="1303" y="2202"/>
                  </a:moveTo>
                  <a:lnTo>
                    <a:pt x="2588" y="2051"/>
                  </a:lnTo>
                  <a:lnTo>
                    <a:pt x="2589" y="2054"/>
                  </a:lnTo>
                  <a:lnTo>
                    <a:pt x="2588" y="2062"/>
                  </a:lnTo>
                  <a:lnTo>
                    <a:pt x="2586" y="2072"/>
                  </a:lnTo>
                  <a:lnTo>
                    <a:pt x="2581" y="2085"/>
                  </a:lnTo>
                  <a:lnTo>
                    <a:pt x="2577" y="2092"/>
                  </a:lnTo>
                  <a:lnTo>
                    <a:pt x="2573" y="2100"/>
                  </a:lnTo>
                  <a:lnTo>
                    <a:pt x="2566" y="2107"/>
                  </a:lnTo>
                  <a:lnTo>
                    <a:pt x="2559" y="2115"/>
                  </a:lnTo>
                  <a:lnTo>
                    <a:pt x="2550" y="2122"/>
                  </a:lnTo>
                  <a:lnTo>
                    <a:pt x="2540" y="2129"/>
                  </a:lnTo>
                  <a:lnTo>
                    <a:pt x="2527" y="2135"/>
                  </a:lnTo>
                  <a:lnTo>
                    <a:pt x="2512" y="2140"/>
                  </a:lnTo>
                  <a:lnTo>
                    <a:pt x="2487" y="2147"/>
                  </a:lnTo>
                  <a:lnTo>
                    <a:pt x="2443" y="2155"/>
                  </a:lnTo>
                  <a:lnTo>
                    <a:pt x="2385" y="2165"/>
                  </a:lnTo>
                  <a:lnTo>
                    <a:pt x="2312" y="2176"/>
                  </a:lnTo>
                  <a:lnTo>
                    <a:pt x="2230" y="2189"/>
                  </a:lnTo>
                  <a:lnTo>
                    <a:pt x="2142" y="2202"/>
                  </a:lnTo>
                  <a:lnTo>
                    <a:pt x="2048" y="2216"/>
                  </a:lnTo>
                  <a:lnTo>
                    <a:pt x="1953" y="2230"/>
                  </a:lnTo>
                  <a:lnTo>
                    <a:pt x="1858" y="2243"/>
                  </a:lnTo>
                  <a:lnTo>
                    <a:pt x="1768" y="2256"/>
                  </a:lnTo>
                  <a:lnTo>
                    <a:pt x="1684" y="2267"/>
                  </a:lnTo>
                  <a:lnTo>
                    <a:pt x="1609" y="2278"/>
                  </a:lnTo>
                  <a:lnTo>
                    <a:pt x="1546" y="2286"/>
                  </a:lnTo>
                  <a:lnTo>
                    <a:pt x="1497" y="2292"/>
                  </a:lnTo>
                  <a:lnTo>
                    <a:pt x="1466" y="2297"/>
                  </a:lnTo>
                  <a:lnTo>
                    <a:pt x="1454" y="2299"/>
                  </a:lnTo>
                  <a:lnTo>
                    <a:pt x="1437" y="2298"/>
                  </a:lnTo>
                  <a:lnTo>
                    <a:pt x="1398" y="2293"/>
                  </a:lnTo>
                  <a:lnTo>
                    <a:pt x="1387" y="2291"/>
                  </a:lnTo>
                  <a:lnTo>
                    <a:pt x="1377" y="2288"/>
                  </a:lnTo>
                  <a:lnTo>
                    <a:pt x="1366" y="2285"/>
                  </a:lnTo>
                  <a:lnTo>
                    <a:pt x="1357" y="2281"/>
                  </a:lnTo>
                  <a:lnTo>
                    <a:pt x="1348" y="2276"/>
                  </a:lnTo>
                  <a:lnTo>
                    <a:pt x="1341" y="2271"/>
                  </a:lnTo>
                  <a:lnTo>
                    <a:pt x="1337" y="2268"/>
                  </a:lnTo>
                  <a:lnTo>
                    <a:pt x="1335" y="2265"/>
                  </a:lnTo>
                  <a:lnTo>
                    <a:pt x="1333" y="2261"/>
                  </a:lnTo>
                  <a:lnTo>
                    <a:pt x="1331" y="2257"/>
                  </a:lnTo>
                  <a:lnTo>
                    <a:pt x="1326" y="2243"/>
                  </a:lnTo>
                  <a:lnTo>
                    <a:pt x="1321" y="2232"/>
                  </a:lnTo>
                  <a:lnTo>
                    <a:pt x="1316" y="2222"/>
                  </a:lnTo>
                  <a:lnTo>
                    <a:pt x="1312" y="2215"/>
                  </a:lnTo>
                  <a:lnTo>
                    <a:pt x="1307" y="2205"/>
                  </a:lnTo>
                  <a:lnTo>
                    <a:pt x="1303" y="22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94" name="Freeform 7"/>
            <p:cNvSpPr>
              <a:spLocks noEditPoints="1"/>
            </p:cNvSpPr>
            <p:nvPr/>
          </p:nvSpPr>
          <p:spPr bwMode="auto">
            <a:xfrm>
              <a:off x="9586913" y="3060700"/>
              <a:ext cx="1512888" cy="342900"/>
            </a:xfrm>
            <a:custGeom>
              <a:avLst/>
              <a:gdLst/>
              <a:ahLst/>
              <a:cxnLst>
                <a:cxn ang="0">
                  <a:pos x="12983" y="15"/>
                </a:cxn>
                <a:cxn ang="0">
                  <a:pos x="13125" y="80"/>
                </a:cxn>
                <a:cxn ang="0">
                  <a:pos x="13238" y="187"/>
                </a:cxn>
                <a:cxn ang="0">
                  <a:pos x="13309" y="327"/>
                </a:cxn>
                <a:cxn ang="0">
                  <a:pos x="13330" y="2696"/>
                </a:cxn>
                <a:cxn ang="0">
                  <a:pos x="12299" y="2713"/>
                </a:cxn>
                <a:cxn ang="0">
                  <a:pos x="11963" y="2746"/>
                </a:cxn>
                <a:cxn ang="0">
                  <a:pos x="10964" y="2808"/>
                </a:cxn>
                <a:cxn ang="0">
                  <a:pos x="9474" y="2891"/>
                </a:cxn>
                <a:cxn ang="0">
                  <a:pos x="8162" y="2957"/>
                </a:cxn>
                <a:cxn ang="0">
                  <a:pos x="7295" y="2994"/>
                </a:cxn>
                <a:cxn ang="0">
                  <a:pos x="6428" y="3021"/>
                </a:cxn>
                <a:cxn ang="0">
                  <a:pos x="5784" y="3017"/>
                </a:cxn>
                <a:cxn ang="0">
                  <a:pos x="5142" y="2996"/>
                </a:cxn>
                <a:cxn ang="0">
                  <a:pos x="3825" y="2933"/>
                </a:cxn>
                <a:cxn ang="0">
                  <a:pos x="2239" y="2842"/>
                </a:cxn>
                <a:cxn ang="0">
                  <a:pos x="1229" y="2779"/>
                </a:cxn>
                <a:cxn ang="0">
                  <a:pos x="923" y="2776"/>
                </a:cxn>
                <a:cxn ang="0">
                  <a:pos x="463" y="2809"/>
                </a:cxn>
                <a:cxn ang="0">
                  <a:pos x="4" y="2842"/>
                </a:cxn>
                <a:cxn ang="0">
                  <a:pos x="2" y="417"/>
                </a:cxn>
                <a:cxn ang="0">
                  <a:pos x="45" y="263"/>
                </a:cxn>
                <a:cxn ang="0">
                  <a:pos x="136" y="136"/>
                </a:cxn>
                <a:cxn ang="0">
                  <a:pos x="262" y="46"/>
                </a:cxn>
                <a:cxn ang="0">
                  <a:pos x="416" y="2"/>
                </a:cxn>
                <a:cxn ang="0">
                  <a:pos x="6288" y="165"/>
                </a:cxn>
                <a:cxn ang="0">
                  <a:pos x="6323" y="197"/>
                </a:cxn>
                <a:cxn ang="0">
                  <a:pos x="6331" y="246"/>
                </a:cxn>
                <a:cxn ang="0">
                  <a:pos x="6306" y="286"/>
                </a:cxn>
                <a:cxn ang="0">
                  <a:pos x="6260" y="303"/>
                </a:cxn>
                <a:cxn ang="0">
                  <a:pos x="6215" y="286"/>
                </a:cxn>
                <a:cxn ang="0">
                  <a:pos x="6190" y="246"/>
                </a:cxn>
                <a:cxn ang="0">
                  <a:pos x="6198" y="197"/>
                </a:cxn>
                <a:cxn ang="0">
                  <a:pos x="6233" y="165"/>
                </a:cxn>
                <a:cxn ang="0">
                  <a:pos x="6679" y="161"/>
                </a:cxn>
                <a:cxn ang="0">
                  <a:pos x="6721" y="186"/>
                </a:cxn>
                <a:cxn ang="0">
                  <a:pos x="6737" y="231"/>
                </a:cxn>
                <a:cxn ang="0">
                  <a:pos x="6721" y="277"/>
                </a:cxn>
                <a:cxn ang="0">
                  <a:pos x="6679" y="301"/>
                </a:cxn>
                <a:cxn ang="0">
                  <a:pos x="6631" y="295"/>
                </a:cxn>
                <a:cxn ang="0">
                  <a:pos x="6600" y="260"/>
                </a:cxn>
                <a:cxn ang="0">
                  <a:pos x="6596" y="210"/>
                </a:cxn>
                <a:cxn ang="0">
                  <a:pos x="6625" y="172"/>
                </a:cxn>
                <a:cxn ang="0">
                  <a:pos x="7069" y="160"/>
                </a:cxn>
                <a:cxn ang="0">
                  <a:pos x="7115" y="177"/>
                </a:cxn>
                <a:cxn ang="0">
                  <a:pos x="7140" y="217"/>
                </a:cxn>
                <a:cxn ang="0">
                  <a:pos x="7132" y="265"/>
                </a:cxn>
                <a:cxn ang="0">
                  <a:pos x="7098" y="297"/>
                </a:cxn>
                <a:cxn ang="0">
                  <a:pos x="7048" y="300"/>
                </a:cxn>
                <a:cxn ang="0">
                  <a:pos x="7011" y="271"/>
                </a:cxn>
                <a:cxn ang="0">
                  <a:pos x="6998" y="224"/>
                </a:cxn>
                <a:cxn ang="0">
                  <a:pos x="7019" y="181"/>
                </a:cxn>
                <a:cxn ang="0">
                  <a:pos x="7062" y="160"/>
                </a:cxn>
                <a:cxn ang="0">
                  <a:pos x="589" y="468"/>
                </a:cxn>
                <a:cxn ang="0">
                  <a:pos x="8587" y="2531"/>
                </a:cxn>
                <a:cxn ang="0">
                  <a:pos x="8898" y="468"/>
                </a:cxn>
              </a:cxnLst>
              <a:rect l="0" t="0" r="r" b="b"/>
              <a:pathLst>
                <a:path w="13330" h="3022">
                  <a:moveTo>
                    <a:pt x="463" y="0"/>
                  </a:moveTo>
                  <a:lnTo>
                    <a:pt x="12867" y="0"/>
                  </a:lnTo>
                  <a:lnTo>
                    <a:pt x="12891" y="1"/>
                  </a:lnTo>
                  <a:lnTo>
                    <a:pt x="12914" y="2"/>
                  </a:lnTo>
                  <a:lnTo>
                    <a:pt x="12937" y="5"/>
                  </a:lnTo>
                  <a:lnTo>
                    <a:pt x="12960" y="10"/>
                  </a:lnTo>
                  <a:lnTo>
                    <a:pt x="12983" y="15"/>
                  </a:lnTo>
                  <a:lnTo>
                    <a:pt x="13004" y="21"/>
                  </a:lnTo>
                  <a:lnTo>
                    <a:pt x="13026" y="29"/>
                  </a:lnTo>
                  <a:lnTo>
                    <a:pt x="13046" y="36"/>
                  </a:lnTo>
                  <a:lnTo>
                    <a:pt x="13068" y="46"/>
                  </a:lnTo>
                  <a:lnTo>
                    <a:pt x="13088" y="56"/>
                  </a:lnTo>
                  <a:lnTo>
                    <a:pt x="13107" y="67"/>
                  </a:lnTo>
                  <a:lnTo>
                    <a:pt x="13125" y="80"/>
                  </a:lnTo>
                  <a:lnTo>
                    <a:pt x="13144" y="93"/>
                  </a:lnTo>
                  <a:lnTo>
                    <a:pt x="13161" y="106"/>
                  </a:lnTo>
                  <a:lnTo>
                    <a:pt x="13178" y="121"/>
                  </a:lnTo>
                  <a:lnTo>
                    <a:pt x="13194" y="136"/>
                  </a:lnTo>
                  <a:lnTo>
                    <a:pt x="13210" y="152"/>
                  </a:lnTo>
                  <a:lnTo>
                    <a:pt x="13224" y="169"/>
                  </a:lnTo>
                  <a:lnTo>
                    <a:pt x="13238" y="187"/>
                  </a:lnTo>
                  <a:lnTo>
                    <a:pt x="13250" y="205"/>
                  </a:lnTo>
                  <a:lnTo>
                    <a:pt x="13263" y="223"/>
                  </a:lnTo>
                  <a:lnTo>
                    <a:pt x="13274" y="244"/>
                  </a:lnTo>
                  <a:lnTo>
                    <a:pt x="13284" y="263"/>
                  </a:lnTo>
                  <a:lnTo>
                    <a:pt x="13294" y="284"/>
                  </a:lnTo>
                  <a:lnTo>
                    <a:pt x="13303" y="305"/>
                  </a:lnTo>
                  <a:lnTo>
                    <a:pt x="13309" y="327"/>
                  </a:lnTo>
                  <a:lnTo>
                    <a:pt x="13315" y="348"/>
                  </a:lnTo>
                  <a:lnTo>
                    <a:pt x="13321" y="370"/>
                  </a:lnTo>
                  <a:lnTo>
                    <a:pt x="13325" y="394"/>
                  </a:lnTo>
                  <a:lnTo>
                    <a:pt x="13328" y="417"/>
                  </a:lnTo>
                  <a:lnTo>
                    <a:pt x="13330" y="440"/>
                  </a:lnTo>
                  <a:lnTo>
                    <a:pt x="13330" y="464"/>
                  </a:lnTo>
                  <a:lnTo>
                    <a:pt x="13330" y="2696"/>
                  </a:lnTo>
                  <a:lnTo>
                    <a:pt x="12564" y="2668"/>
                  </a:lnTo>
                  <a:lnTo>
                    <a:pt x="12520" y="2677"/>
                  </a:lnTo>
                  <a:lnTo>
                    <a:pt x="12475" y="2686"/>
                  </a:lnTo>
                  <a:lnTo>
                    <a:pt x="12432" y="2693"/>
                  </a:lnTo>
                  <a:lnTo>
                    <a:pt x="12387" y="2700"/>
                  </a:lnTo>
                  <a:lnTo>
                    <a:pt x="12344" y="2707"/>
                  </a:lnTo>
                  <a:lnTo>
                    <a:pt x="12299" y="2713"/>
                  </a:lnTo>
                  <a:lnTo>
                    <a:pt x="12255" y="2719"/>
                  </a:lnTo>
                  <a:lnTo>
                    <a:pt x="12211" y="2724"/>
                  </a:lnTo>
                  <a:lnTo>
                    <a:pt x="12161" y="2730"/>
                  </a:lnTo>
                  <a:lnTo>
                    <a:pt x="12112" y="2734"/>
                  </a:lnTo>
                  <a:lnTo>
                    <a:pt x="12062" y="2738"/>
                  </a:lnTo>
                  <a:lnTo>
                    <a:pt x="12013" y="2741"/>
                  </a:lnTo>
                  <a:lnTo>
                    <a:pt x="11963" y="2746"/>
                  </a:lnTo>
                  <a:lnTo>
                    <a:pt x="11913" y="2749"/>
                  </a:lnTo>
                  <a:lnTo>
                    <a:pt x="11864" y="2752"/>
                  </a:lnTo>
                  <a:lnTo>
                    <a:pt x="11814" y="2755"/>
                  </a:lnTo>
                  <a:lnTo>
                    <a:pt x="11602" y="2769"/>
                  </a:lnTo>
                  <a:lnTo>
                    <a:pt x="11389" y="2783"/>
                  </a:lnTo>
                  <a:lnTo>
                    <a:pt x="11176" y="2796"/>
                  </a:lnTo>
                  <a:lnTo>
                    <a:pt x="10964" y="2808"/>
                  </a:lnTo>
                  <a:lnTo>
                    <a:pt x="10751" y="2821"/>
                  </a:lnTo>
                  <a:lnTo>
                    <a:pt x="10538" y="2834"/>
                  </a:lnTo>
                  <a:lnTo>
                    <a:pt x="10326" y="2846"/>
                  </a:lnTo>
                  <a:lnTo>
                    <a:pt x="10112" y="2857"/>
                  </a:lnTo>
                  <a:lnTo>
                    <a:pt x="9899" y="2869"/>
                  </a:lnTo>
                  <a:lnTo>
                    <a:pt x="9687" y="2881"/>
                  </a:lnTo>
                  <a:lnTo>
                    <a:pt x="9474" y="2891"/>
                  </a:lnTo>
                  <a:lnTo>
                    <a:pt x="9262" y="2903"/>
                  </a:lnTo>
                  <a:lnTo>
                    <a:pt x="9049" y="2914"/>
                  </a:lnTo>
                  <a:lnTo>
                    <a:pt x="8835" y="2924"/>
                  </a:lnTo>
                  <a:lnTo>
                    <a:pt x="8623" y="2935"/>
                  </a:lnTo>
                  <a:lnTo>
                    <a:pt x="8410" y="2946"/>
                  </a:lnTo>
                  <a:lnTo>
                    <a:pt x="8287" y="2951"/>
                  </a:lnTo>
                  <a:lnTo>
                    <a:pt x="8162" y="2957"/>
                  </a:lnTo>
                  <a:lnTo>
                    <a:pt x="8039" y="2963"/>
                  </a:lnTo>
                  <a:lnTo>
                    <a:pt x="7915" y="2968"/>
                  </a:lnTo>
                  <a:lnTo>
                    <a:pt x="7791" y="2974"/>
                  </a:lnTo>
                  <a:lnTo>
                    <a:pt x="7667" y="2980"/>
                  </a:lnTo>
                  <a:lnTo>
                    <a:pt x="7544" y="2985"/>
                  </a:lnTo>
                  <a:lnTo>
                    <a:pt x="7419" y="2990"/>
                  </a:lnTo>
                  <a:lnTo>
                    <a:pt x="7295" y="2994"/>
                  </a:lnTo>
                  <a:lnTo>
                    <a:pt x="7171" y="3000"/>
                  </a:lnTo>
                  <a:lnTo>
                    <a:pt x="7047" y="3004"/>
                  </a:lnTo>
                  <a:lnTo>
                    <a:pt x="6924" y="3008"/>
                  </a:lnTo>
                  <a:lnTo>
                    <a:pt x="6799" y="3012"/>
                  </a:lnTo>
                  <a:lnTo>
                    <a:pt x="6676" y="3016"/>
                  </a:lnTo>
                  <a:lnTo>
                    <a:pt x="6552" y="3019"/>
                  </a:lnTo>
                  <a:lnTo>
                    <a:pt x="6428" y="3021"/>
                  </a:lnTo>
                  <a:lnTo>
                    <a:pt x="6336" y="3022"/>
                  </a:lnTo>
                  <a:lnTo>
                    <a:pt x="6244" y="3022"/>
                  </a:lnTo>
                  <a:lnTo>
                    <a:pt x="6152" y="3022"/>
                  </a:lnTo>
                  <a:lnTo>
                    <a:pt x="6061" y="3022"/>
                  </a:lnTo>
                  <a:lnTo>
                    <a:pt x="5968" y="3021"/>
                  </a:lnTo>
                  <a:lnTo>
                    <a:pt x="5877" y="3019"/>
                  </a:lnTo>
                  <a:lnTo>
                    <a:pt x="5784" y="3017"/>
                  </a:lnTo>
                  <a:lnTo>
                    <a:pt x="5693" y="3015"/>
                  </a:lnTo>
                  <a:lnTo>
                    <a:pt x="5601" y="3012"/>
                  </a:lnTo>
                  <a:lnTo>
                    <a:pt x="5509" y="3009"/>
                  </a:lnTo>
                  <a:lnTo>
                    <a:pt x="5417" y="3006"/>
                  </a:lnTo>
                  <a:lnTo>
                    <a:pt x="5325" y="3003"/>
                  </a:lnTo>
                  <a:lnTo>
                    <a:pt x="5233" y="2999"/>
                  </a:lnTo>
                  <a:lnTo>
                    <a:pt x="5142" y="2996"/>
                  </a:lnTo>
                  <a:lnTo>
                    <a:pt x="5049" y="2991"/>
                  </a:lnTo>
                  <a:lnTo>
                    <a:pt x="4958" y="2988"/>
                  </a:lnTo>
                  <a:lnTo>
                    <a:pt x="4732" y="2977"/>
                  </a:lnTo>
                  <a:lnTo>
                    <a:pt x="4504" y="2967"/>
                  </a:lnTo>
                  <a:lnTo>
                    <a:pt x="4278" y="2956"/>
                  </a:lnTo>
                  <a:lnTo>
                    <a:pt x="4051" y="2944"/>
                  </a:lnTo>
                  <a:lnTo>
                    <a:pt x="3825" y="2933"/>
                  </a:lnTo>
                  <a:lnTo>
                    <a:pt x="3598" y="2921"/>
                  </a:lnTo>
                  <a:lnTo>
                    <a:pt x="3372" y="2908"/>
                  </a:lnTo>
                  <a:lnTo>
                    <a:pt x="3144" y="2896"/>
                  </a:lnTo>
                  <a:lnTo>
                    <a:pt x="2918" y="2883"/>
                  </a:lnTo>
                  <a:lnTo>
                    <a:pt x="2691" y="2870"/>
                  </a:lnTo>
                  <a:lnTo>
                    <a:pt x="2465" y="2856"/>
                  </a:lnTo>
                  <a:lnTo>
                    <a:pt x="2239" y="2842"/>
                  </a:lnTo>
                  <a:lnTo>
                    <a:pt x="2012" y="2829"/>
                  </a:lnTo>
                  <a:lnTo>
                    <a:pt x="1786" y="2815"/>
                  </a:lnTo>
                  <a:lnTo>
                    <a:pt x="1559" y="2800"/>
                  </a:lnTo>
                  <a:lnTo>
                    <a:pt x="1333" y="2786"/>
                  </a:lnTo>
                  <a:lnTo>
                    <a:pt x="1298" y="2784"/>
                  </a:lnTo>
                  <a:lnTo>
                    <a:pt x="1264" y="2781"/>
                  </a:lnTo>
                  <a:lnTo>
                    <a:pt x="1229" y="2779"/>
                  </a:lnTo>
                  <a:lnTo>
                    <a:pt x="1194" y="2776"/>
                  </a:lnTo>
                  <a:lnTo>
                    <a:pt x="1158" y="2774"/>
                  </a:lnTo>
                  <a:lnTo>
                    <a:pt x="1124" y="2772"/>
                  </a:lnTo>
                  <a:lnTo>
                    <a:pt x="1089" y="2770"/>
                  </a:lnTo>
                  <a:lnTo>
                    <a:pt x="1054" y="2768"/>
                  </a:lnTo>
                  <a:lnTo>
                    <a:pt x="988" y="2772"/>
                  </a:lnTo>
                  <a:lnTo>
                    <a:pt x="923" y="2776"/>
                  </a:lnTo>
                  <a:lnTo>
                    <a:pt x="858" y="2782"/>
                  </a:lnTo>
                  <a:lnTo>
                    <a:pt x="792" y="2786"/>
                  </a:lnTo>
                  <a:lnTo>
                    <a:pt x="726" y="2790"/>
                  </a:lnTo>
                  <a:lnTo>
                    <a:pt x="660" y="2796"/>
                  </a:lnTo>
                  <a:lnTo>
                    <a:pt x="595" y="2800"/>
                  </a:lnTo>
                  <a:lnTo>
                    <a:pt x="529" y="2805"/>
                  </a:lnTo>
                  <a:lnTo>
                    <a:pt x="463" y="2809"/>
                  </a:lnTo>
                  <a:lnTo>
                    <a:pt x="397" y="2815"/>
                  </a:lnTo>
                  <a:lnTo>
                    <a:pt x="332" y="2819"/>
                  </a:lnTo>
                  <a:lnTo>
                    <a:pt x="266" y="2823"/>
                  </a:lnTo>
                  <a:lnTo>
                    <a:pt x="201" y="2829"/>
                  </a:lnTo>
                  <a:lnTo>
                    <a:pt x="135" y="2833"/>
                  </a:lnTo>
                  <a:lnTo>
                    <a:pt x="69" y="2838"/>
                  </a:lnTo>
                  <a:lnTo>
                    <a:pt x="4" y="2842"/>
                  </a:lnTo>
                  <a:lnTo>
                    <a:pt x="2" y="2827"/>
                  </a:lnTo>
                  <a:lnTo>
                    <a:pt x="1" y="2813"/>
                  </a:lnTo>
                  <a:lnTo>
                    <a:pt x="0" y="2798"/>
                  </a:lnTo>
                  <a:lnTo>
                    <a:pt x="0" y="2783"/>
                  </a:lnTo>
                  <a:lnTo>
                    <a:pt x="0" y="464"/>
                  </a:lnTo>
                  <a:lnTo>
                    <a:pt x="1" y="440"/>
                  </a:lnTo>
                  <a:lnTo>
                    <a:pt x="2" y="417"/>
                  </a:lnTo>
                  <a:lnTo>
                    <a:pt x="5" y="394"/>
                  </a:lnTo>
                  <a:lnTo>
                    <a:pt x="9" y="370"/>
                  </a:lnTo>
                  <a:lnTo>
                    <a:pt x="15" y="348"/>
                  </a:lnTo>
                  <a:lnTo>
                    <a:pt x="21" y="327"/>
                  </a:lnTo>
                  <a:lnTo>
                    <a:pt x="28" y="305"/>
                  </a:lnTo>
                  <a:lnTo>
                    <a:pt x="36" y="284"/>
                  </a:lnTo>
                  <a:lnTo>
                    <a:pt x="45" y="263"/>
                  </a:lnTo>
                  <a:lnTo>
                    <a:pt x="56" y="244"/>
                  </a:lnTo>
                  <a:lnTo>
                    <a:pt x="67" y="223"/>
                  </a:lnTo>
                  <a:lnTo>
                    <a:pt x="79" y="205"/>
                  </a:lnTo>
                  <a:lnTo>
                    <a:pt x="92" y="187"/>
                  </a:lnTo>
                  <a:lnTo>
                    <a:pt x="106" y="169"/>
                  </a:lnTo>
                  <a:lnTo>
                    <a:pt x="121" y="152"/>
                  </a:lnTo>
                  <a:lnTo>
                    <a:pt x="136" y="136"/>
                  </a:lnTo>
                  <a:lnTo>
                    <a:pt x="152" y="121"/>
                  </a:lnTo>
                  <a:lnTo>
                    <a:pt x="169" y="106"/>
                  </a:lnTo>
                  <a:lnTo>
                    <a:pt x="187" y="93"/>
                  </a:lnTo>
                  <a:lnTo>
                    <a:pt x="205" y="80"/>
                  </a:lnTo>
                  <a:lnTo>
                    <a:pt x="223" y="67"/>
                  </a:lnTo>
                  <a:lnTo>
                    <a:pt x="243" y="56"/>
                  </a:lnTo>
                  <a:lnTo>
                    <a:pt x="262" y="46"/>
                  </a:lnTo>
                  <a:lnTo>
                    <a:pt x="283" y="36"/>
                  </a:lnTo>
                  <a:lnTo>
                    <a:pt x="305" y="29"/>
                  </a:lnTo>
                  <a:lnTo>
                    <a:pt x="326" y="21"/>
                  </a:lnTo>
                  <a:lnTo>
                    <a:pt x="347" y="15"/>
                  </a:lnTo>
                  <a:lnTo>
                    <a:pt x="370" y="10"/>
                  </a:lnTo>
                  <a:lnTo>
                    <a:pt x="393" y="5"/>
                  </a:lnTo>
                  <a:lnTo>
                    <a:pt x="416" y="2"/>
                  </a:lnTo>
                  <a:lnTo>
                    <a:pt x="440" y="1"/>
                  </a:lnTo>
                  <a:lnTo>
                    <a:pt x="463" y="0"/>
                  </a:lnTo>
                  <a:close/>
                  <a:moveTo>
                    <a:pt x="6260" y="160"/>
                  </a:moveTo>
                  <a:lnTo>
                    <a:pt x="6268" y="160"/>
                  </a:lnTo>
                  <a:lnTo>
                    <a:pt x="6274" y="161"/>
                  </a:lnTo>
                  <a:lnTo>
                    <a:pt x="6282" y="163"/>
                  </a:lnTo>
                  <a:lnTo>
                    <a:pt x="6288" y="165"/>
                  </a:lnTo>
                  <a:lnTo>
                    <a:pt x="6294" y="168"/>
                  </a:lnTo>
                  <a:lnTo>
                    <a:pt x="6300" y="172"/>
                  </a:lnTo>
                  <a:lnTo>
                    <a:pt x="6306" y="177"/>
                  </a:lnTo>
                  <a:lnTo>
                    <a:pt x="6310" y="181"/>
                  </a:lnTo>
                  <a:lnTo>
                    <a:pt x="6316" y="186"/>
                  </a:lnTo>
                  <a:lnTo>
                    <a:pt x="6320" y="191"/>
                  </a:lnTo>
                  <a:lnTo>
                    <a:pt x="6323" y="197"/>
                  </a:lnTo>
                  <a:lnTo>
                    <a:pt x="6326" y="203"/>
                  </a:lnTo>
                  <a:lnTo>
                    <a:pt x="6328" y="210"/>
                  </a:lnTo>
                  <a:lnTo>
                    <a:pt x="6331" y="217"/>
                  </a:lnTo>
                  <a:lnTo>
                    <a:pt x="6332" y="224"/>
                  </a:lnTo>
                  <a:lnTo>
                    <a:pt x="6332" y="231"/>
                  </a:lnTo>
                  <a:lnTo>
                    <a:pt x="6332" y="238"/>
                  </a:lnTo>
                  <a:lnTo>
                    <a:pt x="6331" y="246"/>
                  </a:lnTo>
                  <a:lnTo>
                    <a:pt x="6328" y="252"/>
                  </a:lnTo>
                  <a:lnTo>
                    <a:pt x="6326" y="260"/>
                  </a:lnTo>
                  <a:lnTo>
                    <a:pt x="6323" y="265"/>
                  </a:lnTo>
                  <a:lnTo>
                    <a:pt x="6320" y="271"/>
                  </a:lnTo>
                  <a:lnTo>
                    <a:pt x="6316" y="277"/>
                  </a:lnTo>
                  <a:lnTo>
                    <a:pt x="6310" y="282"/>
                  </a:lnTo>
                  <a:lnTo>
                    <a:pt x="6306" y="286"/>
                  </a:lnTo>
                  <a:lnTo>
                    <a:pt x="6300" y="290"/>
                  </a:lnTo>
                  <a:lnTo>
                    <a:pt x="6294" y="295"/>
                  </a:lnTo>
                  <a:lnTo>
                    <a:pt x="6288" y="297"/>
                  </a:lnTo>
                  <a:lnTo>
                    <a:pt x="6282" y="300"/>
                  </a:lnTo>
                  <a:lnTo>
                    <a:pt x="6274" y="301"/>
                  </a:lnTo>
                  <a:lnTo>
                    <a:pt x="6268" y="302"/>
                  </a:lnTo>
                  <a:lnTo>
                    <a:pt x="6260" y="303"/>
                  </a:lnTo>
                  <a:lnTo>
                    <a:pt x="6253" y="302"/>
                  </a:lnTo>
                  <a:lnTo>
                    <a:pt x="6246" y="301"/>
                  </a:lnTo>
                  <a:lnTo>
                    <a:pt x="6239" y="300"/>
                  </a:lnTo>
                  <a:lnTo>
                    <a:pt x="6233" y="297"/>
                  </a:lnTo>
                  <a:lnTo>
                    <a:pt x="6226" y="295"/>
                  </a:lnTo>
                  <a:lnTo>
                    <a:pt x="6220" y="290"/>
                  </a:lnTo>
                  <a:lnTo>
                    <a:pt x="6215" y="286"/>
                  </a:lnTo>
                  <a:lnTo>
                    <a:pt x="6209" y="282"/>
                  </a:lnTo>
                  <a:lnTo>
                    <a:pt x="6205" y="277"/>
                  </a:lnTo>
                  <a:lnTo>
                    <a:pt x="6201" y="271"/>
                  </a:lnTo>
                  <a:lnTo>
                    <a:pt x="6198" y="265"/>
                  </a:lnTo>
                  <a:lnTo>
                    <a:pt x="6194" y="260"/>
                  </a:lnTo>
                  <a:lnTo>
                    <a:pt x="6192" y="252"/>
                  </a:lnTo>
                  <a:lnTo>
                    <a:pt x="6190" y="246"/>
                  </a:lnTo>
                  <a:lnTo>
                    <a:pt x="6189" y="238"/>
                  </a:lnTo>
                  <a:lnTo>
                    <a:pt x="6189" y="231"/>
                  </a:lnTo>
                  <a:lnTo>
                    <a:pt x="6189" y="224"/>
                  </a:lnTo>
                  <a:lnTo>
                    <a:pt x="6190" y="217"/>
                  </a:lnTo>
                  <a:lnTo>
                    <a:pt x="6192" y="210"/>
                  </a:lnTo>
                  <a:lnTo>
                    <a:pt x="6194" y="203"/>
                  </a:lnTo>
                  <a:lnTo>
                    <a:pt x="6198" y="197"/>
                  </a:lnTo>
                  <a:lnTo>
                    <a:pt x="6201" y="191"/>
                  </a:lnTo>
                  <a:lnTo>
                    <a:pt x="6205" y="186"/>
                  </a:lnTo>
                  <a:lnTo>
                    <a:pt x="6209" y="181"/>
                  </a:lnTo>
                  <a:lnTo>
                    <a:pt x="6215" y="177"/>
                  </a:lnTo>
                  <a:lnTo>
                    <a:pt x="6220" y="172"/>
                  </a:lnTo>
                  <a:lnTo>
                    <a:pt x="6226" y="168"/>
                  </a:lnTo>
                  <a:lnTo>
                    <a:pt x="6233" y="165"/>
                  </a:lnTo>
                  <a:lnTo>
                    <a:pt x="6239" y="163"/>
                  </a:lnTo>
                  <a:lnTo>
                    <a:pt x="6246" y="161"/>
                  </a:lnTo>
                  <a:lnTo>
                    <a:pt x="6253" y="160"/>
                  </a:lnTo>
                  <a:lnTo>
                    <a:pt x="6260" y="160"/>
                  </a:lnTo>
                  <a:close/>
                  <a:moveTo>
                    <a:pt x="6665" y="160"/>
                  </a:moveTo>
                  <a:lnTo>
                    <a:pt x="6672" y="160"/>
                  </a:lnTo>
                  <a:lnTo>
                    <a:pt x="6679" y="161"/>
                  </a:lnTo>
                  <a:lnTo>
                    <a:pt x="6687" y="163"/>
                  </a:lnTo>
                  <a:lnTo>
                    <a:pt x="6693" y="165"/>
                  </a:lnTo>
                  <a:lnTo>
                    <a:pt x="6699" y="168"/>
                  </a:lnTo>
                  <a:lnTo>
                    <a:pt x="6705" y="172"/>
                  </a:lnTo>
                  <a:lnTo>
                    <a:pt x="6710" y="177"/>
                  </a:lnTo>
                  <a:lnTo>
                    <a:pt x="6715" y="181"/>
                  </a:lnTo>
                  <a:lnTo>
                    <a:pt x="6721" y="186"/>
                  </a:lnTo>
                  <a:lnTo>
                    <a:pt x="6724" y="191"/>
                  </a:lnTo>
                  <a:lnTo>
                    <a:pt x="6728" y="197"/>
                  </a:lnTo>
                  <a:lnTo>
                    <a:pt x="6731" y="203"/>
                  </a:lnTo>
                  <a:lnTo>
                    <a:pt x="6733" y="210"/>
                  </a:lnTo>
                  <a:lnTo>
                    <a:pt x="6736" y="217"/>
                  </a:lnTo>
                  <a:lnTo>
                    <a:pt x="6737" y="224"/>
                  </a:lnTo>
                  <a:lnTo>
                    <a:pt x="6737" y="231"/>
                  </a:lnTo>
                  <a:lnTo>
                    <a:pt x="6737" y="238"/>
                  </a:lnTo>
                  <a:lnTo>
                    <a:pt x="6736" y="246"/>
                  </a:lnTo>
                  <a:lnTo>
                    <a:pt x="6733" y="252"/>
                  </a:lnTo>
                  <a:lnTo>
                    <a:pt x="6731" y="260"/>
                  </a:lnTo>
                  <a:lnTo>
                    <a:pt x="6728" y="265"/>
                  </a:lnTo>
                  <a:lnTo>
                    <a:pt x="6724" y="271"/>
                  </a:lnTo>
                  <a:lnTo>
                    <a:pt x="6721" y="277"/>
                  </a:lnTo>
                  <a:lnTo>
                    <a:pt x="6715" y="282"/>
                  </a:lnTo>
                  <a:lnTo>
                    <a:pt x="6710" y="286"/>
                  </a:lnTo>
                  <a:lnTo>
                    <a:pt x="6705" y="290"/>
                  </a:lnTo>
                  <a:lnTo>
                    <a:pt x="6699" y="295"/>
                  </a:lnTo>
                  <a:lnTo>
                    <a:pt x="6693" y="297"/>
                  </a:lnTo>
                  <a:lnTo>
                    <a:pt x="6687" y="300"/>
                  </a:lnTo>
                  <a:lnTo>
                    <a:pt x="6679" y="301"/>
                  </a:lnTo>
                  <a:lnTo>
                    <a:pt x="6672" y="302"/>
                  </a:lnTo>
                  <a:lnTo>
                    <a:pt x="6665" y="303"/>
                  </a:lnTo>
                  <a:lnTo>
                    <a:pt x="6658" y="302"/>
                  </a:lnTo>
                  <a:lnTo>
                    <a:pt x="6651" y="301"/>
                  </a:lnTo>
                  <a:lnTo>
                    <a:pt x="6644" y="300"/>
                  </a:lnTo>
                  <a:lnTo>
                    <a:pt x="6637" y="297"/>
                  </a:lnTo>
                  <a:lnTo>
                    <a:pt x="6631" y="295"/>
                  </a:lnTo>
                  <a:lnTo>
                    <a:pt x="6625" y="290"/>
                  </a:lnTo>
                  <a:lnTo>
                    <a:pt x="6620" y="286"/>
                  </a:lnTo>
                  <a:lnTo>
                    <a:pt x="6614" y="282"/>
                  </a:lnTo>
                  <a:lnTo>
                    <a:pt x="6610" y="277"/>
                  </a:lnTo>
                  <a:lnTo>
                    <a:pt x="6606" y="271"/>
                  </a:lnTo>
                  <a:lnTo>
                    <a:pt x="6602" y="265"/>
                  </a:lnTo>
                  <a:lnTo>
                    <a:pt x="6600" y="260"/>
                  </a:lnTo>
                  <a:lnTo>
                    <a:pt x="6596" y="252"/>
                  </a:lnTo>
                  <a:lnTo>
                    <a:pt x="6595" y="246"/>
                  </a:lnTo>
                  <a:lnTo>
                    <a:pt x="6594" y="238"/>
                  </a:lnTo>
                  <a:lnTo>
                    <a:pt x="6593" y="231"/>
                  </a:lnTo>
                  <a:lnTo>
                    <a:pt x="6594" y="224"/>
                  </a:lnTo>
                  <a:lnTo>
                    <a:pt x="6595" y="217"/>
                  </a:lnTo>
                  <a:lnTo>
                    <a:pt x="6596" y="210"/>
                  </a:lnTo>
                  <a:lnTo>
                    <a:pt x="6600" y="203"/>
                  </a:lnTo>
                  <a:lnTo>
                    <a:pt x="6602" y="197"/>
                  </a:lnTo>
                  <a:lnTo>
                    <a:pt x="6606" y="191"/>
                  </a:lnTo>
                  <a:lnTo>
                    <a:pt x="6610" y="186"/>
                  </a:lnTo>
                  <a:lnTo>
                    <a:pt x="6614" y="181"/>
                  </a:lnTo>
                  <a:lnTo>
                    <a:pt x="6620" y="177"/>
                  </a:lnTo>
                  <a:lnTo>
                    <a:pt x="6625" y="172"/>
                  </a:lnTo>
                  <a:lnTo>
                    <a:pt x="6631" y="168"/>
                  </a:lnTo>
                  <a:lnTo>
                    <a:pt x="6637" y="165"/>
                  </a:lnTo>
                  <a:lnTo>
                    <a:pt x="6644" y="163"/>
                  </a:lnTo>
                  <a:lnTo>
                    <a:pt x="6651" y="161"/>
                  </a:lnTo>
                  <a:lnTo>
                    <a:pt x="6658" y="160"/>
                  </a:lnTo>
                  <a:lnTo>
                    <a:pt x="6665" y="160"/>
                  </a:lnTo>
                  <a:close/>
                  <a:moveTo>
                    <a:pt x="7069" y="160"/>
                  </a:moveTo>
                  <a:lnTo>
                    <a:pt x="7077" y="160"/>
                  </a:lnTo>
                  <a:lnTo>
                    <a:pt x="7084" y="161"/>
                  </a:lnTo>
                  <a:lnTo>
                    <a:pt x="7091" y="163"/>
                  </a:lnTo>
                  <a:lnTo>
                    <a:pt x="7098" y="165"/>
                  </a:lnTo>
                  <a:lnTo>
                    <a:pt x="7103" y="168"/>
                  </a:lnTo>
                  <a:lnTo>
                    <a:pt x="7110" y="172"/>
                  </a:lnTo>
                  <a:lnTo>
                    <a:pt x="7115" y="177"/>
                  </a:lnTo>
                  <a:lnTo>
                    <a:pt x="7120" y="181"/>
                  </a:lnTo>
                  <a:lnTo>
                    <a:pt x="7125" y="186"/>
                  </a:lnTo>
                  <a:lnTo>
                    <a:pt x="7129" y="191"/>
                  </a:lnTo>
                  <a:lnTo>
                    <a:pt x="7132" y="197"/>
                  </a:lnTo>
                  <a:lnTo>
                    <a:pt x="7135" y="203"/>
                  </a:lnTo>
                  <a:lnTo>
                    <a:pt x="7139" y="210"/>
                  </a:lnTo>
                  <a:lnTo>
                    <a:pt x="7140" y="217"/>
                  </a:lnTo>
                  <a:lnTo>
                    <a:pt x="7141" y="224"/>
                  </a:lnTo>
                  <a:lnTo>
                    <a:pt x="7142" y="231"/>
                  </a:lnTo>
                  <a:lnTo>
                    <a:pt x="7141" y="238"/>
                  </a:lnTo>
                  <a:lnTo>
                    <a:pt x="7140" y="246"/>
                  </a:lnTo>
                  <a:lnTo>
                    <a:pt x="7139" y="252"/>
                  </a:lnTo>
                  <a:lnTo>
                    <a:pt x="7135" y="260"/>
                  </a:lnTo>
                  <a:lnTo>
                    <a:pt x="7132" y="265"/>
                  </a:lnTo>
                  <a:lnTo>
                    <a:pt x="7129" y="271"/>
                  </a:lnTo>
                  <a:lnTo>
                    <a:pt x="7125" y="277"/>
                  </a:lnTo>
                  <a:lnTo>
                    <a:pt x="7120" y="282"/>
                  </a:lnTo>
                  <a:lnTo>
                    <a:pt x="7115" y="286"/>
                  </a:lnTo>
                  <a:lnTo>
                    <a:pt x="7110" y="290"/>
                  </a:lnTo>
                  <a:lnTo>
                    <a:pt x="7103" y="295"/>
                  </a:lnTo>
                  <a:lnTo>
                    <a:pt x="7098" y="297"/>
                  </a:lnTo>
                  <a:lnTo>
                    <a:pt x="7091" y="300"/>
                  </a:lnTo>
                  <a:lnTo>
                    <a:pt x="7084" y="301"/>
                  </a:lnTo>
                  <a:lnTo>
                    <a:pt x="7077" y="302"/>
                  </a:lnTo>
                  <a:lnTo>
                    <a:pt x="7069" y="303"/>
                  </a:lnTo>
                  <a:lnTo>
                    <a:pt x="7062" y="302"/>
                  </a:lnTo>
                  <a:lnTo>
                    <a:pt x="7056" y="301"/>
                  </a:lnTo>
                  <a:lnTo>
                    <a:pt x="7048" y="300"/>
                  </a:lnTo>
                  <a:lnTo>
                    <a:pt x="7042" y="297"/>
                  </a:lnTo>
                  <a:lnTo>
                    <a:pt x="7035" y="295"/>
                  </a:lnTo>
                  <a:lnTo>
                    <a:pt x="7030" y="290"/>
                  </a:lnTo>
                  <a:lnTo>
                    <a:pt x="7025" y="286"/>
                  </a:lnTo>
                  <a:lnTo>
                    <a:pt x="7019" y="282"/>
                  </a:lnTo>
                  <a:lnTo>
                    <a:pt x="7014" y="277"/>
                  </a:lnTo>
                  <a:lnTo>
                    <a:pt x="7011" y="271"/>
                  </a:lnTo>
                  <a:lnTo>
                    <a:pt x="7007" y="265"/>
                  </a:lnTo>
                  <a:lnTo>
                    <a:pt x="7004" y="260"/>
                  </a:lnTo>
                  <a:lnTo>
                    <a:pt x="7001" y="252"/>
                  </a:lnTo>
                  <a:lnTo>
                    <a:pt x="6999" y="246"/>
                  </a:lnTo>
                  <a:lnTo>
                    <a:pt x="6998" y="238"/>
                  </a:lnTo>
                  <a:lnTo>
                    <a:pt x="6998" y="231"/>
                  </a:lnTo>
                  <a:lnTo>
                    <a:pt x="6998" y="224"/>
                  </a:lnTo>
                  <a:lnTo>
                    <a:pt x="6999" y="217"/>
                  </a:lnTo>
                  <a:lnTo>
                    <a:pt x="7001" y="210"/>
                  </a:lnTo>
                  <a:lnTo>
                    <a:pt x="7004" y="203"/>
                  </a:lnTo>
                  <a:lnTo>
                    <a:pt x="7007" y="197"/>
                  </a:lnTo>
                  <a:lnTo>
                    <a:pt x="7011" y="191"/>
                  </a:lnTo>
                  <a:lnTo>
                    <a:pt x="7014" y="186"/>
                  </a:lnTo>
                  <a:lnTo>
                    <a:pt x="7019" y="181"/>
                  </a:lnTo>
                  <a:lnTo>
                    <a:pt x="7025" y="177"/>
                  </a:lnTo>
                  <a:lnTo>
                    <a:pt x="7030" y="172"/>
                  </a:lnTo>
                  <a:lnTo>
                    <a:pt x="7035" y="168"/>
                  </a:lnTo>
                  <a:lnTo>
                    <a:pt x="7042" y="165"/>
                  </a:lnTo>
                  <a:lnTo>
                    <a:pt x="7048" y="163"/>
                  </a:lnTo>
                  <a:lnTo>
                    <a:pt x="7056" y="161"/>
                  </a:lnTo>
                  <a:lnTo>
                    <a:pt x="7062" y="160"/>
                  </a:lnTo>
                  <a:lnTo>
                    <a:pt x="7069" y="160"/>
                  </a:lnTo>
                  <a:close/>
                  <a:moveTo>
                    <a:pt x="6044" y="78"/>
                  </a:moveTo>
                  <a:lnTo>
                    <a:pt x="7286" y="78"/>
                  </a:lnTo>
                  <a:lnTo>
                    <a:pt x="7286" y="385"/>
                  </a:lnTo>
                  <a:lnTo>
                    <a:pt x="6044" y="385"/>
                  </a:lnTo>
                  <a:lnTo>
                    <a:pt x="6044" y="78"/>
                  </a:lnTo>
                  <a:close/>
                  <a:moveTo>
                    <a:pt x="589" y="468"/>
                  </a:moveTo>
                  <a:lnTo>
                    <a:pt x="4432" y="468"/>
                  </a:lnTo>
                  <a:lnTo>
                    <a:pt x="4432" y="2531"/>
                  </a:lnTo>
                  <a:lnTo>
                    <a:pt x="589" y="2531"/>
                  </a:lnTo>
                  <a:lnTo>
                    <a:pt x="589" y="468"/>
                  </a:lnTo>
                  <a:close/>
                  <a:moveTo>
                    <a:pt x="4743" y="468"/>
                  </a:moveTo>
                  <a:lnTo>
                    <a:pt x="8587" y="468"/>
                  </a:lnTo>
                  <a:lnTo>
                    <a:pt x="8587" y="2531"/>
                  </a:lnTo>
                  <a:lnTo>
                    <a:pt x="4743" y="2531"/>
                  </a:lnTo>
                  <a:lnTo>
                    <a:pt x="4743" y="468"/>
                  </a:lnTo>
                  <a:close/>
                  <a:moveTo>
                    <a:pt x="8898" y="468"/>
                  </a:moveTo>
                  <a:lnTo>
                    <a:pt x="12741" y="468"/>
                  </a:lnTo>
                  <a:lnTo>
                    <a:pt x="12741" y="2531"/>
                  </a:lnTo>
                  <a:lnTo>
                    <a:pt x="8898" y="2531"/>
                  </a:lnTo>
                  <a:lnTo>
                    <a:pt x="8898" y="46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43" name="组合 170"/>
          <p:cNvGrpSpPr/>
          <p:nvPr/>
        </p:nvGrpSpPr>
        <p:grpSpPr>
          <a:xfrm>
            <a:off x="3504038" y="2682842"/>
            <a:ext cx="32725" cy="48198"/>
            <a:chOff x="2247900" y="4005263"/>
            <a:chExt cx="787400" cy="1108075"/>
          </a:xfrm>
          <a:solidFill>
            <a:srgbClr val="C00000"/>
          </a:solidFill>
        </p:grpSpPr>
        <p:sp>
          <p:nvSpPr>
            <p:cNvPr id="390" name="Freeform 111"/>
            <p:cNvSpPr/>
            <p:nvPr/>
          </p:nvSpPr>
          <p:spPr bwMode="auto">
            <a:xfrm>
              <a:off x="2562225" y="4075113"/>
              <a:ext cx="149225" cy="146050"/>
            </a:xfrm>
            <a:custGeom>
              <a:avLst/>
              <a:gdLst/>
              <a:ahLst/>
              <a:cxnLst>
                <a:cxn ang="0">
                  <a:pos x="690" y="2117"/>
                </a:cxn>
                <a:cxn ang="0">
                  <a:pos x="1426" y="2117"/>
                </a:cxn>
                <a:cxn ang="0">
                  <a:pos x="1426" y="1426"/>
                </a:cxn>
                <a:cxn ang="0">
                  <a:pos x="2162" y="1426"/>
                </a:cxn>
                <a:cxn ang="0">
                  <a:pos x="2162" y="690"/>
                </a:cxn>
                <a:cxn ang="0">
                  <a:pos x="1426" y="690"/>
                </a:cxn>
                <a:cxn ang="0">
                  <a:pos x="1426" y="0"/>
                </a:cxn>
                <a:cxn ang="0">
                  <a:pos x="690" y="0"/>
                </a:cxn>
                <a:cxn ang="0">
                  <a:pos x="690" y="690"/>
                </a:cxn>
                <a:cxn ang="0">
                  <a:pos x="0" y="690"/>
                </a:cxn>
                <a:cxn ang="0">
                  <a:pos x="0" y="1426"/>
                </a:cxn>
                <a:cxn ang="0">
                  <a:pos x="690" y="1426"/>
                </a:cxn>
                <a:cxn ang="0">
                  <a:pos x="690" y="2117"/>
                </a:cxn>
              </a:cxnLst>
              <a:rect l="0" t="0" r="r" b="b"/>
              <a:pathLst>
                <a:path w="2162" h="2117">
                  <a:moveTo>
                    <a:pt x="690" y="2117"/>
                  </a:moveTo>
                  <a:lnTo>
                    <a:pt x="1426" y="2117"/>
                  </a:lnTo>
                  <a:lnTo>
                    <a:pt x="1426" y="1426"/>
                  </a:lnTo>
                  <a:lnTo>
                    <a:pt x="2162" y="1426"/>
                  </a:lnTo>
                  <a:lnTo>
                    <a:pt x="2162" y="690"/>
                  </a:lnTo>
                  <a:lnTo>
                    <a:pt x="1426" y="690"/>
                  </a:lnTo>
                  <a:lnTo>
                    <a:pt x="1426" y="0"/>
                  </a:lnTo>
                  <a:lnTo>
                    <a:pt x="690" y="0"/>
                  </a:lnTo>
                  <a:lnTo>
                    <a:pt x="690" y="690"/>
                  </a:lnTo>
                  <a:lnTo>
                    <a:pt x="0" y="690"/>
                  </a:lnTo>
                  <a:lnTo>
                    <a:pt x="0" y="1426"/>
                  </a:lnTo>
                  <a:lnTo>
                    <a:pt x="690" y="1426"/>
                  </a:lnTo>
                  <a:lnTo>
                    <a:pt x="690" y="2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91" name="Freeform 112"/>
            <p:cNvSpPr/>
            <p:nvPr/>
          </p:nvSpPr>
          <p:spPr bwMode="auto">
            <a:xfrm>
              <a:off x="2247900" y="4824413"/>
              <a:ext cx="787400" cy="288925"/>
            </a:xfrm>
            <a:custGeom>
              <a:avLst/>
              <a:gdLst/>
              <a:ahLst/>
              <a:cxnLst>
                <a:cxn ang="0">
                  <a:pos x="10258" y="414"/>
                </a:cxn>
                <a:cxn ang="0">
                  <a:pos x="7084" y="0"/>
                </a:cxn>
                <a:cxn ang="0">
                  <a:pos x="5704" y="2346"/>
                </a:cxn>
                <a:cxn ang="0">
                  <a:pos x="4232" y="46"/>
                </a:cxn>
                <a:cxn ang="0">
                  <a:pos x="1150" y="414"/>
                </a:cxn>
                <a:cxn ang="0">
                  <a:pos x="828" y="782"/>
                </a:cxn>
                <a:cxn ang="0">
                  <a:pos x="552" y="1242"/>
                </a:cxn>
                <a:cxn ang="0">
                  <a:pos x="322" y="1656"/>
                </a:cxn>
                <a:cxn ang="0">
                  <a:pos x="184" y="2162"/>
                </a:cxn>
                <a:cxn ang="0">
                  <a:pos x="92" y="2622"/>
                </a:cxn>
                <a:cxn ang="0">
                  <a:pos x="0" y="3128"/>
                </a:cxn>
                <a:cxn ang="0">
                  <a:pos x="0" y="3634"/>
                </a:cxn>
                <a:cxn ang="0">
                  <a:pos x="0" y="4186"/>
                </a:cxn>
                <a:cxn ang="0">
                  <a:pos x="11362" y="4186"/>
                </a:cxn>
                <a:cxn ang="0">
                  <a:pos x="11408" y="3634"/>
                </a:cxn>
                <a:cxn ang="0">
                  <a:pos x="11362" y="3128"/>
                </a:cxn>
                <a:cxn ang="0">
                  <a:pos x="11316" y="2622"/>
                </a:cxn>
                <a:cxn ang="0">
                  <a:pos x="11178" y="2162"/>
                </a:cxn>
                <a:cxn ang="0">
                  <a:pos x="11040" y="1656"/>
                </a:cxn>
                <a:cxn ang="0">
                  <a:pos x="10810" y="1242"/>
                </a:cxn>
                <a:cxn ang="0">
                  <a:pos x="10580" y="782"/>
                </a:cxn>
                <a:cxn ang="0">
                  <a:pos x="10258" y="414"/>
                </a:cxn>
              </a:cxnLst>
              <a:rect l="0" t="0" r="r" b="b"/>
              <a:pathLst>
                <a:path w="11408" h="4186">
                  <a:moveTo>
                    <a:pt x="10258" y="414"/>
                  </a:moveTo>
                  <a:lnTo>
                    <a:pt x="7084" y="0"/>
                  </a:lnTo>
                  <a:lnTo>
                    <a:pt x="5704" y="2346"/>
                  </a:lnTo>
                  <a:lnTo>
                    <a:pt x="4232" y="46"/>
                  </a:lnTo>
                  <a:lnTo>
                    <a:pt x="1150" y="414"/>
                  </a:lnTo>
                  <a:lnTo>
                    <a:pt x="828" y="782"/>
                  </a:lnTo>
                  <a:lnTo>
                    <a:pt x="552" y="1242"/>
                  </a:lnTo>
                  <a:lnTo>
                    <a:pt x="322" y="1656"/>
                  </a:lnTo>
                  <a:lnTo>
                    <a:pt x="184" y="2162"/>
                  </a:lnTo>
                  <a:lnTo>
                    <a:pt x="92" y="2622"/>
                  </a:lnTo>
                  <a:lnTo>
                    <a:pt x="0" y="3128"/>
                  </a:lnTo>
                  <a:lnTo>
                    <a:pt x="0" y="3634"/>
                  </a:lnTo>
                  <a:lnTo>
                    <a:pt x="0" y="4186"/>
                  </a:lnTo>
                  <a:lnTo>
                    <a:pt x="11362" y="4186"/>
                  </a:lnTo>
                  <a:lnTo>
                    <a:pt x="11408" y="3634"/>
                  </a:lnTo>
                  <a:lnTo>
                    <a:pt x="11362" y="3128"/>
                  </a:lnTo>
                  <a:lnTo>
                    <a:pt x="11316" y="2622"/>
                  </a:lnTo>
                  <a:lnTo>
                    <a:pt x="11178" y="2162"/>
                  </a:lnTo>
                  <a:lnTo>
                    <a:pt x="11040" y="1656"/>
                  </a:lnTo>
                  <a:lnTo>
                    <a:pt x="10810" y="1242"/>
                  </a:lnTo>
                  <a:lnTo>
                    <a:pt x="10580" y="782"/>
                  </a:lnTo>
                  <a:lnTo>
                    <a:pt x="10258" y="41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92" name="Freeform 113"/>
            <p:cNvSpPr>
              <a:spLocks noEditPoints="1"/>
            </p:cNvSpPr>
            <p:nvPr/>
          </p:nvSpPr>
          <p:spPr bwMode="auto">
            <a:xfrm>
              <a:off x="2339975" y="4005263"/>
              <a:ext cx="590550" cy="806450"/>
            </a:xfrm>
            <a:custGeom>
              <a:avLst/>
              <a:gdLst/>
              <a:ahLst/>
              <a:cxnLst>
                <a:cxn ang="0">
                  <a:pos x="4324" y="11684"/>
                </a:cxn>
                <a:cxn ang="0">
                  <a:pos x="4968" y="11455"/>
                </a:cxn>
                <a:cxn ang="0">
                  <a:pos x="5980" y="10810"/>
                </a:cxn>
                <a:cxn ang="0">
                  <a:pos x="6440" y="10350"/>
                </a:cxn>
                <a:cxn ang="0">
                  <a:pos x="8556" y="10166"/>
                </a:cxn>
                <a:cxn ang="0">
                  <a:pos x="8326" y="5842"/>
                </a:cxn>
                <a:cxn ang="0">
                  <a:pos x="8188" y="5106"/>
                </a:cxn>
                <a:cxn ang="0">
                  <a:pos x="7912" y="4462"/>
                </a:cxn>
                <a:cxn ang="0">
                  <a:pos x="7590" y="3864"/>
                </a:cxn>
                <a:cxn ang="0">
                  <a:pos x="7590" y="414"/>
                </a:cxn>
                <a:cxn ang="0">
                  <a:pos x="7221" y="0"/>
                </a:cxn>
                <a:cxn ang="0">
                  <a:pos x="874" y="0"/>
                </a:cxn>
                <a:cxn ang="0">
                  <a:pos x="1196" y="3680"/>
                </a:cxn>
                <a:cxn ang="0">
                  <a:pos x="690" y="4554"/>
                </a:cxn>
                <a:cxn ang="0">
                  <a:pos x="460" y="5152"/>
                </a:cxn>
                <a:cxn ang="0">
                  <a:pos x="368" y="5842"/>
                </a:cxn>
                <a:cxn ang="0">
                  <a:pos x="0" y="10166"/>
                </a:cxn>
                <a:cxn ang="0">
                  <a:pos x="2208" y="10442"/>
                </a:cxn>
                <a:cxn ang="0">
                  <a:pos x="2760" y="10948"/>
                </a:cxn>
                <a:cxn ang="0">
                  <a:pos x="3312" y="11316"/>
                </a:cxn>
                <a:cxn ang="0">
                  <a:pos x="3910" y="11546"/>
                </a:cxn>
                <a:cxn ang="0">
                  <a:pos x="6808" y="782"/>
                </a:cxn>
                <a:cxn ang="0">
                  <a:pos x="5980" y="3542"/>
                </a:cxn>
                <a:cxn ang="0">
                  <a:pos x="4830" y="3404"/>
                </a:cxn>
                <a:cxn ang="0">
                  <a:pos x="3680" y="3404"/>
                </a:cxn>
                <a:cxn ang="0">
                  <a:pos x="2576" y="3542"/>
                </a:cxn>
                <a:cxn ang="0">
                  <a:pos x="1702" y="782"/>
                </a:cxn>
                <a:cxn ang="0">
                  <a:pos x="1748" y="6808"/>
                </a:cxn>
                <a:cxn ang="0">
                  <a:pos x="2576" y="6440"/>
                </a:cxn>
                <a:cxn ang="0">
                  <a:pos x="2852" y="5750"/>
                </a:cxn>
                <a:cxn ang="0">
                  <a:pos x="2944" y="6440"/>
                </a:cxn>
                <a:cxn ang="0">
                  <a:pos x="3772" y="6762"/>
                </a:cxn>
                <a:cxn ang="0">
                  <a:pos x="5106" y="6486"/>
                </a:cxn>
                <a:cxn ang="0">
                  <a:pos x="6164" y="6118"/>
                </a:cxn>
                <a:cxn ang="0">
                  <a:pos x="6716" y="6854"/>
                </a:cxn>
                <a:cxn ang="0">
                  <a:pos x="6670" y="7820"/>
                </a:cxn>
                <a:cxn ang="0">
                  <a:pos x="6394" y="8970"/>
                </a:cxn>
                <a:cxn ang="0">
                  <a:pos x="5888" y="9890"/>
                </a:cxn>
                <a:cxn ang="0">
                  <a:pos x="5796" y="9936"/>
                </a:cxn>
                <a:cxn ang="0">
                  <a:pos x="5750" y="10028"/>
                </a:cxn>
                <a:cxn ang="0">
                  <a:pos x="5704" y="10074"/>
                </a:cxn>
                <a:cxn ang="0">
                  <a:pos x="5658" y="10120"/>
                </a:cxn>
                <a:cxn ang="0">
                  <a:pos x="5612" y="10166"/>
                </a:cxn>
                <a:cxn ang="0">
                  <a:pos x="5014" y="10626"/>
                </a:cxn>
                <a:cxn ang="0">
                  <a:pos x="4324" y="10948"/>
                </a:cxn>
                <a:cxn ang="0">
                  <a:pos x="3588" y="10626"/>
                </a:cxn>
                <a:cxn ang="0">
                  <a:pos x="2944" y="10166"/>
                </a:cxn>
                <a:cxn ang="0">
                  <a:pos x="2898" y="10120"/>
                </a:cxn>
                <a:cxn ang="0">
                  <a:pos x="2852" y="10074"/>
                </a:cxn>
                <a:cxn ang="0">
                  <a:pos x="2760" y="10028"/>
                </a:cxn>
                <a:cxn ang="0">
                  <a:pos x="2714" y="9936"/>
                </a:cxn>
                <a:cxn ang="0">
                  <a:pos x="2668" y="9890"/>
                </a:cxn>
                <a:cxn ang="0">
                  <a:pos x="2622" y="9798"/>
                </a:cxn>
                <a:cxn ang="0">
                  <a:pos x="2576" y="9752"/>
                </a:cxn>
                <a:cxn ang="0">
                  <a:pos x="2484" y="9660"/>
                </a:cxn>
                <a:cxn ang="0">
                  <a:pos x="2392" y="9522"/>
                </a:cxn>
                <a:cxn ang="0">
                  <a:pos x="2346" y="9476"/>
                </a:cxn>
                <a:cxn ang="0">
                  <a:pos x="2070" y="8878"/>
                </a:cxn>
                <a:cxn ang="0">
                  <a:pos x="1748" y="7590"/>
                </a:cxn>
              </a:cxnLst>
              <a:rect l="0" t="0" r="r" b="b"/>
              <a:pathLst>
                <a:path w="8556" h="11684">
                  <a:moveTo>
                    <a:pt x="4232" y="11638"/>
                  </a:moveTo>
                  <a:lnTo>
                    <a:pt x="4324" y="11684"/>
                  </a:lnTo>
                  <a:lnTo>
                    <a:pt x="4370" y="11638"/>
                  </a:lnTo>
                  <a:lnTo>
                    <a:pt x="4968" y="11455"/>
                  </a:lnTo>
                  <a:lnTo>
                    <a:pt x="5474" y="11178"/>
                  </a:lnTo>
                  <a:lnTo>
                    <a:pt x="5980" y="10810"/>
                  </a:lnTo>
                  <a:lnTo>
                    <a:pt x="6210" y="10580"/>
                  </a:lnTo>
                  <a:lnTo>
                    <a:pt x="6440" y="10350"/>
                  </a:lnTo>
                  <a:lnTo>
                    <a:pt x="6532" y="10166"/>
                  </a:lnTo>
                  <a:lnTo>
                    <a:pt x="8556" y="10166"/>
                  </a:lnTo>
                  <a:lnTo>
                    <a:pt x="8326" y="6210"/>
                  </a:lnTo>
                  <a:lnTo>
                    <a:pt x="8326" y="5842"/>
                  </a:lnTo>
                  <a:lnTo>
                    <a:pt x="8234" y="5474"/>
                  </a:lnTo>
                  <a:lnTo>
                    <a:pt x="8188" y="5106"/>
                  </a:lnTo>
                  <a:lnTo>
                    <a:pt x="8050" y="4784"/>
                  </a:lnTo>
                  <a:lnTo>
                    <a:pt x="7912" y="4462"/>
                  </a:lnTo>
                  <a:lnTo>
                    <a:pt x="7774" y="4140"/>
                  </a:lnTo>
                  <a:lnTo>
                    <a:pt x="7590" y="3864"/>
                  </a:lnTo>
                  <a:lnTo>
                    <a:pt x="7360" y="3588"/>
                  </a:lnTo>
                  <a:lnTo>
                    <a:pt x="7590" y="414"/>
                  </a:lnTo>
                  <a:lnTo>
                    <a:pt x="7636" y="0"/>
                  </a:lnTo>
                  <a:lnTo>
                    <a:pt x="7221" y="0"/>
                  </a:lnTo>
                  <a:lnTo>
                    <a:pt x="1288" y="0"/>
                  </a:lnTo>
                  <a:lnTo>
                    <a:pt x="874" y="0"/>
                  </a:lnTo>
                  <a:lnTo>
                    <a:pt x="920" y="414"/>
                  </a:lnTo>
                  <a:lnTo>
                    <a:pt x="1196" y="3680"/>
                  </a:lnTo>
                  <a:lnTo>
                    <a:pt x="828" y="4232"/>
                  </a:lnTo>
                  <a:lnTo>
                    <a:pt x="690" y="4554"/>
                  </a:lnTo>
                  <a:lnTo>
                    <a:pt x="552" y="4830"/>
                  </a:lnTo>
                  <a:lnTo>
                    <a:pt x="460" y="5152"/>
                  </a:lnTo>
                  <a:lnTo>
                    <a:pt x="414" y="5474"/>
                  </a:lnTo>
                  <a:lnTo>
                    <a:pt x="368" y="5842"/>
                  </a:lnTo>
                  <a:lnTo>
                    <a:pt x="322" y="6210"/>
                  </a:lnTo>
                  <a:lnTo>
                    <a:pt x="0" y="10166"/>
                  </a:lnTo>
                  <a:lnTo>
                    <a:pt x="1978" y="10166"/>
                  </a:lnTo>
                  <a:lnTo>
                    <a:pt x="2208" y="10442"/>
                  </a:lnTo>
                  <a:lnTo>
                    <a:pt x="2484" y="10718"/>
                  </a:lnTo>
                  <a:lnTo>
                    <a:pt x="2760" y="10948"/>
                  </a:lnTo>
                  <a:lnTo>
                    <a:pt x="3036" y="11132"/>
                  </a:lnTo>
                  <a:lnTo>
                    <a:pt x="3312" y="11316"/>
                  </a:lnTo>
                  <a:lnTo>
                    <a:pt x="3634" y="11455"/>
                  </a:lnTo>
                  <a:lnTo>
                    <a:pt x="3910" y="11546"/>
                  </a:lnTo>
                  <a:lnTo>
                    <a:pt x="4232" y="11638"/>
                  </a:lnTo>
                  <a:close/>
                  <a:moveTo>
                    <a:pt x="6808" y="782"/>
                  </a:moveTo>
                  <a:lnTo>
                    <a:pt x="6578" y="3634"/>
                  </a:lnTo>
                  <a:lnTo>
                    <a:pt x="5980" y="3542"/>
                  </a:lnTo>
                  <a:lnTo>
                    <a:pt x="5428" y="3450"/>
                  </a:lnTo>
                  <a:lnTo>
                    <a:pt x="4830" y="3404"/>
                  </a:lnTo>
                  <a:lnTo>
                    <a:pt x="4278" y="3358"/>
                  </a:lnTo>
                  <a:lnTo>
                    <a:pt x="3680" y="3404"/>
                  </a:lnTo>
                  <a:lnTo>
                    <a:pt x="3128" y="3450"/>
                  </a:lnTo>
                  <a:lnTo>
                    <a:pt x="2576" y="3542"/>
                  </a:lnTo>
                  <a:lnTo>
                    <a:pt x="1978" y="3634"/>
                  </a:lnTo>
                  <a:lnTo>
                    <a:pt x="1702" y="782"/>
                  </a:lnTo>
                  <a:lnTo>
                    <a:pt x="6808" y="782"/>
                  </a:lnTo>
                  <a:close/>
                  <a:moveTo>
                    <a:pt x="1748" y="6808"/>
                  </a:moveTo>
                  <a:lnTo>
                    <a:pt x="2438" y="6808"/>
                  </a:lnTo>
                  <a:lnTo>
                    <a:pt x="2576" y="6440"/>
                  </a:lnTo>
                  <a:lnTo>
                    <a:pt x="2714" y="6118"/>
                  </a:lnTo>
                  <a:lnTo>
                    <a:pt x="2852" y="5750"/>
                  </a:lnTo>
                  <a:lnTo>
                    <a:pt x="2898" y="6118"/>
                  </a:lnTo>
                  <a:lnTo>
                    <a:pt x="2944" y="6440"/>
                  </a:lnTo>
                  <a:lnTo>
                    <a:pt x="2990" y="6808"/>
                  </a:lnTo>
                  <a:lnTo>
                    <a:pt x="3772" y="6762"/>
                  </a:lnTo>
                  <a:lnTo>
                    <a:pt x="4554" y="6624"/>
                  </a:lnTo>
                  <a:lnTo>
                    <a:pt x="5106" y="6486"/>
                  </a:lnTo>
                  <a:lnTo>
                    <a:pt x="5612" y="6302"/>
                  </a:lnTo>
                  <a:lnTo>
                    <a:pt x="6164" y="6118"/>
                  </a:lnTo>
                  <a:lnTo>
                    <a:pt x="6624" y="5888"/>
                  </a:lnTo>
                  <a:lnTo>
                    <a:pt x="6716" y="6854"/>
                  </a:lnTo>
                  <a:lnTo>
                    <a:pt x="6716" y="7314"/>
                  </a:lnTo>
                  <a:lnTo>
                    <a:pt x="6670" y="7820"/>
                  </a:lnTo>
                  <a:lnTo>
                    <a:pt x="6578" y="8418"/>
                  </a:lnTo>
                  <a:lnTo>
                    <a:pt x="6394" y="8970"/>
                  </a:lnTo>
                  <a:lnTo>
                    <a:pt x="6164" y="9476"/>
                  </a:lnTo>
                  <a:lnTo>
                    <a:pt x="5888" y="9890"/>
                  </a:lnTo>
                  <a:lnTo>
                    <a:pt x="5842" y="9936"/>
                  </a:lnTo>
                  <a:lnTo>
                    <a:pt x="5796" y="9936"/>
                  </a:lnTo>
                  <a:lnTo>
                    <a:pt x="5796" y="9982"/>
                  </a:lnTo>
                  <a:lnTo>
                    <a:pt x="5750" y="10028"/>
                  </a:lnTo>
                  <a:lnTo>
                    <a:pt x="5750" y="10074"/>
                  </a:lnTo>
                  <a:lnTo>
                    <a:pt x="5704" y="10074"/>
                  </a:lnTo>
                  <a:lnTo>
                    <a:pt x="5704" y="10120"/>
                  </a:lnTo>
                  <a:lnTo>
                    <a:pt x="5658" y="10120"/>
                  </a:lnTo>
                  <a:lnTo>
                    <a:pt x="5658" y="10166"/>
                  </a:lnTo>
                  <a:lnTo>
                    <a:pt x="5612" y="10166"/>
                  </a:lnTo>
                  <a:lnTo>
                    <a:pt x="5336" y="10442"/>
                  </a:lnTo>
                  <a:lnTo>
                    <a:pt x="5014" y="10626"/>
                  </a:lnTo>
                  <a:lnTo>
                    <a:pt x="4646" y="10810"/>
                  </a:lnTo>
                  <a:lnTo>
                    <a:pt x="4324" y="10948"/>
                  </a:lnTo>
                  <a:lnTo>
                    <a:pt x="3956" y="10810"/>
                  </a:lnTo>
                  <a:lnTo>
                    <a:pt x="3588" y="10626"/>
                  </a:lnTo>
                  <a:lnTo>
                    <a:pt x="3266" y="10442"/>
                  </a:lnTo>
                  <a:lnTo>
                    <a:pt x="2944" y="10166"/>
                  </a:lnTo>
                  <a:lnTo>
                    <a:pt x="2898" y="10166"/>
                  </a:lnTo>
                  <a:lnTo>
                    <a:pt x="2898" y="10120"/>
                  </a:lnTo>
                  <a:lnTo>
                    <a:pt x="2852" y="10120"/>
                  </a:lnTo>
                  <a:lnTo>
                    <a:pt x="2852" y="10074"/>
                  </a:lnTo>
                  <a:lnTo>
                    <a:pt x="2806" y="10028"/>
                  </a:lnTo>
                  <a:lnTo>
                    <a:pt x="2760" y="10028"/>
                  </a:lnTo>
                  <a:lnTo>
                    <a:pt x="2760" y="9982"/>
                  </a:lnTo>
                  <a:lnTo>
                    <a:pt x="2714" y="9936"/>
                  </a:lnTo>
                  <a:lnTo>
                    <a:pt x="2714" y="9890"/>
                  </a:lnTo>
                  <a:lnTo>
                    <a:pt x="2668" y="9890"/>
                  </a:lnTo>
                  <a:lnTo>
                    <a:pt x="2622" y="9844"/>
                  </a:lnTo>
                  <a:lnTo>
                    <a:pt x="2622" y="9798"/>
                  </a:lnTo>
                  <a:lnTo>
                    <a:pt x="2576" y="9798"/>
                  </a:lnTo>
                  <a:lnTo>
                    <a:pt x="2576" y="9752"/>
                  </a:lnTo>
                  <a:lnTo>
                    <a:pt x="2530" y="9706"/>
                  </a:lnTo>
                  <a:lnTo>
                    <a:pt x="2484" y="9660"/>
                  </a:lnTo>
                  <a:lnTo>
                    <a:pt x="2438" y="9568"/>
                  </a:lnTo>
                  <a:lnTo>
                    <a:pt x="2392" y="9522"/>
                  </a:lnTo>
                  <a:lnTo>
                    <a:pt x="2392" y="9476"/>
                  </a:lnTo>
                  <a:lnTo>
                    <a:pt x="2346" y="9476"/>
                  </a:lnTo>
                  <a:lnTo>
                    <a:pt x="2346" y="9430"/>
                  </a:lnTo>
                  <a:lnTo>
                    <a:pt x="2070" y="8878"/>
                  </a:lnTo>
                  <a:lnTo>
                    <a:pt x="1886" y="8280"/>
                  </a:lnTo>
                  <a:lnTo>
                    <a:pt x="1748" y="7590"/>
                  </a:lnTo>
                  <a:lnTo>
                    <a:pt x="1748" y="680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341" name="Freeform 118"/>
          <p:cNvSpPr>
            <a:spLocks noEditPoints="1"/>
          </p:cNvSpPr>
          <p:nvPr/>
        </p:nvSpPr>
        <p:spPr bwMode="auto">
          <a:xfrm>
            <a:off x="3660758" y="2681717"/>
            <a:ext cx="41050" cy="48206"/>
          </a:xfrm>
          <a:custGeom>
            <a:avLst/>
            <a:gdLst/>
            <a:ahLst/>
            <a:cxnLst>
              <a:cxn ang="0">
                <a:pos x="2600" y="1750"/>
              </a:cxn>
              <a:cxn ang="0">
                <a:pos x="4050" y="1600"/>
              </a:cxn>
              <a:cxn ang="0">
                <a:pos x="6000" y="850"/>
              </a:cxn>
              <a:cxn ang="0">
                <a:pos x="8000" y="150"/>
              </a:cxn>
              <a:cxn ang="0">
                <a:pos x="9500" y="50"/>
              </a:cxn>
              <a:cxn ang="0">
                <a:pos x="11050" y="700"/>
              </a:cxn>
              <a:cxn ang="0">
                <a:pos x="11500" y="4650"/>
              </a:cxn>
              <a:cxn ang="0">
                <a:pos x="11200" y="6850"/>
              </a:cxn>
              <a:cxn ang="0">
                <a:pos x="10401" y="9200"/>
              </a:cxn>
              <a:cxn ang="0">
                <a:pos x="9400" y="10550"/>
              </a:cxn>
              <a:cxn ang="0">
                <a:pos x="8150" y="10800"/>
              </a:cxn>
              <a:cxn ang="0">
                <a:pos x="5350" y="10700"/>
              </a:cxn>
              <a:cxn ang="0">
                <a:pos x="4550" y="9950"/>
              </a:cxn>
              <a:cxn ang="0">
                <a:pos x="3350" y="7600"/>
              </a:cxn>
              <a:cxn ang="0">
                <a:pos x="2900" y="5550"/>
              </a:cxn>
              <a:cxn ang="0">
                <a:pos x="7500" y="6000"/>
              </a:cxn>
              <a:cxn ang="0">
                <a:pos x="9350" y="6000"/>
              </a:cxn>
              <a:cxn ang="0">
                <a:pos x="6900" y="5550"/>
              </a:cxn>
              <a:cxn ang="0">
                <a:pos x="4600" y="5800"/>
              </a:cxn>
              <a:cxn ang="0">
                <a:pos x="4950" y="7300"/>
              </a:cxn>
              <a:cxn ang="0">
                <a:pos x="7000" y="7150"/>
              </a:cxn>
              <a:cxn ang="0">
                <a:pos x="7449" y="7300"/>
              </a:cxn>
              <a:cxn ang="0">
                <a:pos x="9700" y="7300"/>
              </a:cxn>
              <a:cxn ang="0">
                <a:pos x="9800" y="5550"/>
              </a:cxn>
              <a:cxn ang="0">
                <a:pos x="6900" y="6000"/>
              </a:cxn>
              <a:cxn ang="0">
                <a:pos x="6650" y="6850"/>
              </a:cxn>
              <a:cxn ang="0">
                <a:pos x="5500" y="11500"/>
              </a:cxn>
              <a:cxn ang="0">
                <a:pos x="0" y="15900"/>
              </a:cxn>
              <a:cxn ang="0">
                <a:pos x="250" y="14050"/>
              </a:cxn>
              <a:cxn ang="0">
                <a:pos x="1100" y="12450"/>
              </a:cxn>
              <a:cxn ang="0">
                <a:pos x="11550" y="13000"/>
              </a:cxn>
              <a:cxn ang="0">
                <a:pos x="12400" y="14750"/>
              </a:cxn>
              <a:cxn ang="0">
                <a:pos x="10650" y="15600"/>
              </a:cxn>
              <a:cxn ang="0">
                <a:pos x="9800" y="13850"/>
              </a:cxn>
              <a:cxn ang="0">
                <a:pos x="9200" y="11500"/>
              </a:cxn>
              <a:cxn ang="0">
                <a:pos x="14750" y="15900"/>
              </a:cxn>
              <a:cxn ang="0">
                <a:pos x="14500" y="14050"/>
              </a:cxn>
              <a:cxn ang="0">
                <a:pos x="13700" y="12450"/>
              </a:cxn>
              <a:cxn ang="0">
                <a:pos x="5700" y="4600"/>
              </a:cxn>
              <a:cxn ang="0">
                <a:pos x="3800" y="4150"/>
              </a:cxn>
              <a:cxn ang="0">
                <a:pos x="4150" y="6550"/>
              </a:cxn>
              <a:cxn ang="0">
                <a:pos x="4950" y="8600"/>
              </a:cxn>
              <a:cxn ang="0">
                <a:pos x="6450" y="9750"/>
              </a:cxn>
              <a:cxn ang="0">
                <a:pos x="8750" y="9700"/>
              </a:cxn>
              <a:cxn ang="0">
                <a:pos x="9800" y="7950"/>
              </a:cxn>
              <a:cxn ang="0">
                <a:pos x="10300" y="6000"/>
              </a:cxn>
              <a:cxn ang="0">
                <a:pos x="9250" y="5050"/>
              </a:cxn>
              <a:cxn ang="0">
                <a:pos x="7449" y="5000"/>
              </a:cxn>
            </a:cxnLst>
            <a:rect l="0" t="0" r="r" b="b"/>
            <a:pathLst>
              <a:path w="14750" h="16550">
                <a:moveTo>
                  <a:pt x="2800" y="4800"/>
                </a:moveTo>
                <a:lnTo>
                  <a:pt x="2100" y="1701"/>
                </a:lnTo>
                <a:lnTo>
                  <a:pt x="2600" y="1750"/>
                </a:lnTo>
                <a:lnTo>
                  <a:pt x="3100" y="1750"/>
                </a:lnTo>
                <a:lnTo>
                  <a:pt x="3950" y="2900"/>
                </a:lnTo>
                <a:lnTo>
                  <a:pt x="4050" y="1600"/>
                </a:lnTo>
                <a:lnTo>
                  <a:pt x="4550" y="1450"/>
                </a:lnTo>
                <a:lnTo>
                  <a:pt x="5050" y="1250"/>
                </a:lnTo>
                <a:lnTo>
                  <a:pt x="6000" y="850"/>
                </a:lnTo>
                <a:lnTo>
                  <a:pt x="7000" y="450"/>
                </a:lnTo>
                <a:lnTo>
                  <a:pt x="7500" y="250"/>
                </a:lnTo>
                <a:lnTo>
                  <a:pt x="8000" y="150"/>
                </a:lnTo>
                <a:lnTo>
                  <a:pt x="8500" y="50"/>
                </a:lnTo>
                <a:lnTo>
                  <a:pt x="9000" y="0"/>
                </a:lnTo>
                <a:lnTo>
                  <a:pt x="9500" y="50"/>
                </a:lnTo>
                <a:lnTo>
                  <a:pt x="10000" y="200"/>
                </a:lnTo>
                <a:lnTo>
                  <a:pt x="10500" y="400"/>
                </a:lnTo>
                <a:lnTo>
                  <a:pt x="11050" y="700"/>
                </a:lnTo>
                <a:lnTo>
                  <a:pt x="11550" y="1150"/>
                </a:lnTo>
                <a:lnTo>
                  <a:pt x="12050" y="1701"/>
                </a:lnTo>
                <a:lnTo>
                  <a:pt x="11500" y="4650"/>
                </a:lnTo>
                <a:lnTo>
                  <a:pt x="11400" y="5400"/>
                </a:lnTo>
                <a:lnTo>
                  <a:pt x="11350" y="6150"/>
                </a:lnTo>
                <a:lnTo>
                  <a:pt x="11200" y="6850"/>
                </a:lnTo>
                <a:lnTo>
                  <a:pt x="11050" y="7500"/>
                </a:lnTo>
                <a:lnTo>
                  <a:pt x="10750" y="8400"/>
                </a:lnTo>
                <a:lnTo>
                  <a:pt x="10401" y="9200"/>
                </a:lnTo>
                <a:lnTo>
                  <a:pt x="9950" y="9900"/>
                </a:lnTo>
                <a:lnTo>
                  <a:pt x="9700" y="10250"/>
                </a:lnTo>
                <a:lnTo>
                  <a:pt x="9400" y="10550"/>
                </a:lnTo>
                <a:lnTo>
                  <a:pt x="9300" y="10700"/>
                </a:lnTo>
                <a:lnTo>
                  <a:pt x="9100" y="10700"/>
                </a:lnTo>
                <a:lnTo>
                  <a:pt x="8150" y="10800"/>
                </a:lnTo>
                <a:lnTo>
                  <a:pt x="7250" y="10850"/>
                </a:lnTo>
                <a:lnTo>
                  <a:pt x="6300" y="10800"/>
                </a:lnTo>
                <a:lnTo>
                  <a:pt x="5350" y="10700"/>
                </a:lnTo>
                <a:lnTo>
                  <a:pt x="5200" y="10700"/>
                </a:lnTo>
                <a:lnTo>
                  <a:pt x="5050" y="10550"/>
                </a:lnTo>
                <a:lnTo>
                  <a:pt x="4550" y="9950"/>
                </a:lnTo>
                <a:lnTo>
                  <a:pt x="4100" y="9250"/>
                </a:lnTo>
                <a:lnTo>
                  <a:pt x="3700" y="8450"/>
                </a:lnTo>
                <a:lnTo>
                  <a:pt x="3350" y="7600"/>
                </a:lnTo>
                <a:lnTo>
                  <a:pt x="3200" y="6950"/>
                </a:lnTo>
                <a:lnTo>
                  <a:pt x="3000" y="6250"/>
                </a:lnTo>
                <a:lnTo>
                  <a:pt x="2900" y="5550"/>
                </a:lnTo>
                <a:lnTo>
                  <a:pt x="2800" y="4800"/>
                </a:lnTo>
                <a:close/>
                <a:moveTo>
                  <a:pt x="9350" y="6000"/>
                </a:moveTo>
                <a:lnTo>
                  <a:pt x="7500" y="6000"/>
                </a:lnTo>
                <a:lnTo>
                  <a:pt x="7800" y="6850"/>
                </a:lnTo>
                <a:lnTo>
                  <a:pt x="9300" y="6850"/>
                </a:lnTo>
                <a:lnTo>
                  <a:pt x="9350" y="6000"/>
                </a:lnTo>
                <a:close/>
                <a:moveTo>
                  <a:pt x="7500" y="5550"/>
                </a:moveTo>
                <a:lnTo>
                  <a:pt x="7200" y="5550"/>
                </a:lnTo>
                <a:lnTo>
                  <a:pt x="6900" y="5550"/>
                </a:lnTo>
                <a:lnTo>
                  <a:pt x="4850" y="5550"/>
                </a:lnTo>
                <a:lnTo>
                  <a:pt x="4600" y="5550"/>
                </a:lnTo>
                <a:lnTo>
                  <a:pt x="4600" y="5800"/>
                </a:lnTo>
                <a:lnTo>
                  <a:pt x="4700" y="7100"/>
                </a:lnTo>
                <a:lnTo>
                  <a:pt x="4750" y="7300"/>
                </a:lnTo>
                <a:lnTo>
                  <a:pt x="4950" y="7300"/>
                </a:lnTo>
                <a:lnTo>
                  <a:pt x="6800" y="7300"/>
                </a:lnTo>
                <a:lnTo>
                  <a:pt x="6950" y="7300"/>
                </a:lnTo>
                <a:lnTo>
                  <a:pt x="7000" y="7150"/>
                </a:lnTo>
                <a:lnTo>
                  <a:pt x="7200" y="6500"/>
                </a:lnTo>
                <a:lnTo>
                  <a:pt x="7400" y="7150"/>
                </a:lnTo>
                <a:lnTo>
                  <a:pt x="7449" y="7300"/>
                </a:lnTo>
                <a:lnTo>
                  <a:pt x="7600" y="7300"/>
                </a:lnTo>
                <a:lnTo>
                  <a:pt x="9500" y="7300"/>
                </a:lnTo>
                <a:lnTo>
                  <a:pt x="9700" y="7300"/>
                </a:lnTo>
                <a:lnTo>
                  <a:pt x="9700" y="7100"/>
                </a:lnTo>
                <a:lnTo>
                  <a:pt x="9800" y="5800"/>
                </a:lnTo>
                <a:lnTo>
                  <a:pt x="9800" y="5550"/>
                </a:lnTo>
                <a:lnTo>
                  <a:pt x="9600" y="5550"/>
                </a:lnTo>
                <a:lnTo>
                  <a:pt x="7500" y="5550"/>
                </a:lnTo>
                <a:close/>
                <a:moveTo>
                  <a:pt x="6900" y="6000"/>
                </a:moveTo>
                <a:lnTo>
                  <a:pt x="5050" y="6000"/>
                </a:lnTo>
                <a:lnTo>
                  <a:pt x="5150" y="6850"/>
                </a:lnTo>
                <a:lnTo>
                  <a:pt x="6650" y="6850"/>
                </a:lnTo>
                <a:lnTo>
                  <a:pt x="6900" y="6000"/>
                </a:lnTo>
                <a:close/>
                <a:moveTo>
                  <a:pt x="1500" y="11950"/>
                </a:moveTo>
                <a:lnTo>
                  <a:pt x="5500" y="11500"/>
                </a:lnTo>
                <a:lnTo>
                  <a:pt x="7100" y="16550"/>
                </a:lnTo>
                <a:lnTo>
                  <a:pt x="50" y="16550"/>
                </a:lnTo>
                <a:lnTo>
                  <a:pt x="0" y="15900"/>
                </a:lnTo>
                <a:lnTo>
                  <a:pt x="50" y="15300"/>
                </a:lnTo>
                <a:lnTo>
                  <a:pt x="150" y="14650"/>
                </a:lnTo>
                <a:lnTo>
                  <a:pt x="250" y="14050"/>
                </a:lnTo>
                <a:lnTo>
                  <a:pt x="500" y="13500"/>
                </a:lnTo>
                <a:lnTo>
                  <a:pt x="750" y="12950"/>
                </a:lnTo>
                <a:lnTo>
                  <a:pt x="1100" y="12450"/>
                </a:lnTo>
                <a:lnTo>
                  <a:pt x="1500" y="11950"/>
                </a:lnTo>
                <a:close/>
                <a:moveTo>
                  <a:pt x="10650" y="13000"/>
                </a:moveTo>
                <a:lnTo>
                  <a:pt x="11550" y="13000"/>
                </a:lnTo>
                <a:lnTo>
                  <a:pt x="11550" y="13850"/>
                </a:lnTo>
                <a:lnTo>
                  <a:pt x="12400" y="13850"/>
                </a:lnTo>
                <a:lnTo>
                  <a:pt x="12400" y="14750"/>
                </a:lnTo>
                <a:lnTo>
                  <a:pt x="11550" y="14750"/>
                </a:lnTo>
                <a:lnTo>
                  <a:pt x="11550" y="15600"/>
                </a:lnTo>
                <a:lnTo>
                  <a:pt x="10650" y="15600"/>
                </a:lnTo>
                <a:lnTo>
                  <a:pt x="10650" y="14750"/>
                </a:lnTo>
                <a:lnTo>
                  <a:pt x="9800" y="14750"/>
                </a:lnTo>
                <a:lnTo>
                  <a:pt x="9800" y="13850"/>
                </a:lnTo>
                <a:lnTo>
                  <a:pt x="10650" y="13850"/>
                </a:lnTo>
                <a:lnTo>
                  <a:pt x="10650" y="13000"/>
                </a:lnTo>
                <a:close/>
                <a:moveTo>
                  <a:pt x="9200" y="11500"/>
                </a:moveTo>
                <a:lnTo>
                  <a:pt x="7650" y="16550"/>
                </a:lnTo>
                <a:lnTo>
                  <a:pt x="14750" y="16550"/>
                </a:lnTo>
                <a:lnTo>
                  <a:pt x="14750" y="15900"/>
                </a:lnTo>
                <a:lnTo>
                  <a:pt x="14700" y="15300"/>
                </a:lnTo>
                <a:lnTo>
                  <a:pt x="14650" y="14650"/>
                </a:lnTo>
                <a:lnTo>
                  <a:pt x="14500" y="14050"/>
                </a:lnTo>
                <a:lnTo>
                  <a:pt x="14300" y="13500"/>
                </a:lnTo>
                <a:lnTo>
                  <a:pt x="14000" y="12950"/>
                </a:lnTo>
                <a:lnTo>
                  <a:pt x="13700" y="12450"/>
                </a:lnTo>
                <a:lnTo>
                  <a:pt x="13250" y="11950"/>
                </a:lnTo>
                <a:lnTo>
                  <a:pt x="9200" y="11500"/>
                </a:lnTo>
                <a:close/>
                <a:moveTo>
                  <a:pt x="5700" y="4600"/>
                </a:moveTo>
                <a:lnTo>
                  <a:pt x="4750" y="4300"/>
                </a:lnTo>
                <a:lnTo>
                  <a:pt x="4250" y="4200"/>
                </a:lnTo>
                <a:lnTo>
                  <a:pt x="3800" y="4150"/>
                </a:lnTo>
                <a:lnTo>
                  <a:pt x="3850" y="5000"/>
                </a:lnTo>
                <a:lnTo>
                  <a:pt x="4000" y="5800"/>
                </a:lnTo>
                <a:lnTo>
                  <a:pt x="4150" y="6550"/>
                </a:lnTo>
                <a:lnTo>
                  <a:pt x="4349" y="7300"/>
                </a:lnTo>
                <a:lnTo>
                  <a:pt x="4600" y="8000"/>
                </a:lnTo>
                <a:lnTo>
                  <a:pt x="4950" y="8600"/>
                </a:lnTo>
                <a:lnTo>
                  <a:pt x="5300" y="9200"/>
                </a:lnTo>
                <a:lnTo>
                  <a:pt x="5700" y="9700"/>
                </a:lnTo>
                <a:lnTo>
                  <a:pt x="6450" y="9750"/>
                </a:lnTo>
                <a:lnTo>
                  <a:pt x="7250" y="9800"/>
                </a:lnTo>
                <a:lnTo>
                  <a:pt x="8000" y="9750"/>
                </a:lnTo>
                <a:lnTo>
                  <a:pt x="8750" y="9700"/>
                </a:lnTo>
                <a:lnTo>
                  <a:pt x="9150" y="9150"/>
                </a:lnTo>
                <a:lnTo>
                  <a:pt x="9500" y="8600"/>
                </a:lnTo>
                <a:lnTo>
                  <a:pt x="9800" y="7950"/>
                </a:lnTo>
                <a:lnTo>
                  <a:pt x="10050" y="7250"/>
                </a:lnTo>
                <a:lnTo>
                  <a:pt x="10200" y="6600"/>
                </a:lnTo>
                <a:lnTo>
                  <a:pt x="10300" y="6000"/>
                </a:lnTo>
                <a:lnTo>
                  <a:pt x="10450" y="4600"/>
                </a:lnTo>
                <a:lnTo>
                  <a:pt x="9850" y="4850"/>
                </a:lnTo>
                <a:lnTo>
                  <a:pt x="9250" y="5050"/>
                </a:lnTo>
                <a:lnTo>
                  <a:pt x="8650" y="5101"/>
                </a:lnTo>
                <a:lnTo>
                  <a:pt x="8050" y="5101"/>
                </a:lnTo>
                <a:lnTo>
                  <a:pt x="7449" y="5000"/>
                </a:lnTo>
                <a:lnTo>
                  <a:pt x="6900" y="4900"/>
                </a:lnTo>
                <a:lnTo>
                  <a:pt x="5700" y="460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2" name="Freeform 128"/>
          <p:cNvSpPr>
            <a:spLocks noEditPoints="1"/>
          </p:cNvSpPr>
          <p:nvPr/>
        </p:nvSpPr>
        <p:spPr bwMode="auto">
          <a:xfrm>
            <a:off x="3578676" y="2683862"/>
            <a:ext cx="47723" cy="46991"/>
          </a:xfrm>
          <a:custGeom>
            <a:avLst/>
            <a:gdLst/>
            <a:ahLst/>
            <a:cxnLst>
              <a:cxn ang="0">
                <a:pos x="7800" y="10600"/>
              </a:cxn>
              <a:cxn ang="0">
                <a:pos x="10150" y="11350"/>
              </a:cxn>
              <a:cxn ang="0">
                <a:pos x="9950" y="13900"/>
              </a:cxn>
              <a:cxn ang="0">
                <a:pos x="7650" y="14350"/>
              </a:cxn>
              <a:cxn ang="0">
                <a:pos x="7550" y="13200"/>
              </a:cxn>
              <a:cxn ang="0">
                <a:pos x="6550" y="12000"/>
              </a:cxn>
              <a:cxn ang="0">
                <a:pos x="6000" y="2300"/>
              </a:cxn>
              <a:cxn ang="0">
                <a:pos x="5700" y="5050"/>
              </a:cxn>
              <a:cxn ang="0">
                <a:pos x="7250" y="7400"/>
              </a:cxn>
              <a:cxn ang="0">
                <a:pos x="9700" y="8250"/>
              </a:cxn>
              <a:cxn ang="0">
                <a:pos x="11700" y="8800"/>
              </a:cxn>
              <a:cxn ang="0">
                <a:pos x="14400" y="14000"/>
              </a:cxn>
              <a:cxn ang="0">
                <a:pos x="15850" y="13700"/>
              </a:cxn>
              <a:cxn ang="0">
                <a:pos x="13750" y="8650"/>
              </a:cxn>
              <a:cxn ang="0">
                <a:pos x="12700" y="6950"/>
              </a:cxn>
              <a:cxn ang="0">
                <a:pos x="13800" y="3600"/>
              </a:cxn>
              <a:cxn ang="0">
                <a:pos x="12500" y="1100"/>
              </a:cxn>
              <a:cxn ang="0">
                <a:pos x="10000" y="0"/>
              </a:cxn>
              <a:cxn ang="0">
                <a:pos x="6950" y="4750"/>
              </a:cxn>
              <a:cxn ang="0">
                <a:pos x="7500" y="2200"/>
              </a:cxn>
              <a:cxn ang="0">
                <a:pos x="9950" y="1200"/>
              </a:cxn>
              <a:cxn ang="0">
                <a:pos x="8150" y="2350"/>
              </a:cxn>
              <a:cxn ang="0">
                <a:pos x="10600" y="750"/>
              </a:cxn>
              <a:cxn ang="0">
                <a:pos x="12550" y="2100"/>
              </a:cxn>
              <a:cxn ang="0">
                <a:pos x="13200" y="4350"/>
              </a:cxn>
              <a:cxn ang="0">
                <a:pos x="12300" y="6500"/>
              </a:cxn>
              <a:cxn ang="0">
                <a:pos x="10150" y="7600"/>
              </a:cxn>
              <a:cxn ang="0">
                <a:pos x="7900" y="7100"/>
              </a:cxn>
              <a:cxn ang="0">
                <a:pos x="6400" y="5250"/>
              </a:cxn>
              <a:cxn ang="0">
                <a:pos x="6450" y="2900"/>
              </a:cxn>
              <a:cxn ang="0">
                <a:pos x="7950" y="1100"/>
              </a:cxn>
              <a:cxn ang="0">
                <a:pos x="10300" y="700"/>
              </a:cxn>
              <a:cxn ang="0">
                <a:pos x="5100" y="2000"/>
              </a:cxn>
              <a:cxn ang="0">
                <a:pos x="5100" y="4800"/>
              </a:cxn>
              <a:cxn ang="0">
                <a:pos x="7600" y="4350"/>
              </a:cxn>
              <a:cxn ang="0">
                <a:pos x="8750" y="4500"/>
              </a:cxn>
              <a:cxn ang="0">
                <a:pos x="2150" y="6500"/>
              </a:cxn>
              <a:cxn ang="0">
                <a:pos x="2550" y="10900"/>
              </a:cxn>
              <a:cxn ang="0">
                <a:pos x="4100" y="12500"/>
              </a:cxn>
              <a:cxn ang="0">
                <a:pos x="4300" y="600"/>
              </a:cxn>
              <a:cxn ang="0">
                <a:pos x="6050" y="250"/>
              </a:cxn>
              <a:cxn ang="0">
                <a:pos x="5150" y="2550"/>
              </a:cxn>
              <a:cxn ang="0">
                <a:pos x="4550" y="1500"/>
              </a:cxn>
              <a:cxn ang="0">
                <a:pos x="1150" y="6800"/>
              </a:cxn>
              <a:cxn ang="0">
                <a:pos x="2400" y="6250"/>
              </a:cxn>
              <a:cxn ang="0">
                <a:pos x="3350" y="5900"/>
              </a:cxn>
              <a:cxn ang="0">
                <a:pos x="2300" y="4650"/>
              </a:cxn>
              <a:cxn ang="0">
                <a:pos x="850" y="5400"/>
              </a:cxn>
              <a:cxn ang="0">
                <a:pos x="11200" y="2750"/>
              </a:cxn>
              <a:cxn ang="0">
                <a:pos x="11400" y="5200"/>
              </a:cxn>
              <a:cxn ang="0">
                <a:pos x="8850" y="5951"/>
              </a:cxn>
              <a:cxn ang="0">
                <a:pos x="9050" y="4550"/>
              </a:cxn>
              <a:cxn ang="0">
                <a:pos x="8350" y="3400"/>
              </a:cxn>
              <a:cxn ang="0">
                <a:pos x="9250" y="2300"/>
              </a:cxn>
              <a:cxn ang="0">
                <a:pos x="800" y="11650"/>
              </a:cxn>
              <a:cxn ang="0">
                <a:pos x="3200" y="11850"/>
              </a:cxn>
              <a:cxn ang="0">
                <a:pos x="3450" y="14250"/>
              </a:cxn>
              <a:cxn ang="0">
                <a:pos x="1200" y="14951"/>
              </a:cxn>
            </a:cxnLst>
            <a:rect l="0" t="0" r="r" b="b"/>
            <a:pathLst>
              <a:path w="16050" h="15100">
                <a:moveTo>
                  <a:pt x="6550" y="12000"/>
                </a:moveTo>
                <a:lnTo>
                  <a:pt x="6650" y="11700"/>
                </a:lnTo>
                <a:lnTo>
                  <a:pt x="6800" y="11400"/>
                </a:lnTo>
                <a:lnTo>
                  <a:pt x="7000" y="11150"/>
                </a:lnTo>
                <a:lnTo>
                  <a:pt x="7250" y="10950"/>
                </a:lnTo>
                <a:lnTo>
                  <a:pt x="7500" y="10750"/>
                </a:lnTo>
                <a:lnTo>
                  <a:pt x="7800" y="10600"/>
                </a:lnTo>
                <a:lnTo>
                  <a:pt x="8150" y="10500"/>
                </a:lnTo>
                <a:lnTo>
                  <a:pt x="8450" y="10500"/>
                </a:lnTo>
                <a:lnTo>
                  <a:pt x="8900" y="10550"/>
                </a:lnTo>
                <a:lnTo>
                  <a:pt x="9250" y="10650"/>
                </a:lnTo>
                <a:lnTo>
                  <a:pt x="9600" y="10800"/>
                </a:lnTo>
                <a:lnTo>
                  <a:pt x="9900" y="11050"/>
                </a:lnTo>
                <a:lnTo>
                  <a:pt x="10150" y="11350"/>
                </a:lnTo>
                <a:lnTo>
                  <a:pt x="10350" y="11700"/>
                </a:lnTo>
                <a:lnTo>
                  <a:pt x="10450" y="12100"/>
                </a:lnTo>
                <a:lnTo>
                  <a:pt x="10500" y="12500"/>
                </a:lnTo>
                <a:lnTo>
                  <a:pt x="10500" y="12900"/>
                </a:lnTo>
                <a:lnTo>
                  <a:pt x="10350" y="13250"/>
                </a:lnTo>
                <a:lnTo>
                  <a:pt x="10200" y="13600"/>
                </a:lnTo>
                <a:lnTo>
                  <a:pt x="9950" y="13900"/>
                </a:lnTo>
                <a:lnTo>
                  <a:pt x="9650" y="14150"/>
                </a:lnTo>
                <a:lnTo>
                  <a:pt x="9300" y="14350"/>
                </a:lnTo>
                <a:lnTo>
                  <a:pt x="8900" y="14500"/>
                </a:lnTo>
                <a:lnTo>
                  <a:pt x="8499" y="14550"/>
                </a:lnTo>
                <a:lnTo>
                  <a:pt x="8200" y="14500"/>
                </a:lnTo>
                <a:lnTo>
                  <a:pt x="7950" y="14450"/>
                </a:lnTo>
                <a:lnTo>
                  <a:pt x="7650" y="14350"/>
                </a:lnTo>
                <a:lnTo>
                  <a:pt x="7450" y="14200"/>
                </a:lnTo>
                <a:lnTo>
                  <a:pt x="7200" y="14050"/>
                </a:lnTo>
                <a:lnTo>
                  <a:pt x="7000" y="13850"/>
                </a:lnTo>
                <a:lnTo>
                  <a:pt x="6850" y="13650"/>
                </a:lnTo>
                <a:lnTo>
                  <a:pt x="6700" y="13400"/>
                </a:lnTo>
                <a:lnTo>
                  <a:pt x="7500" y="13300"/>
                </a:lnTo>
                <a:lnTo>
                  <a:pt x="7550" y="13200"/>
                </a:lnTo>
                <a:lnTo>
                  <a:pt x="7650" y="12850"/>
                </a:lnTo>
                <a:lnTo>
                  <a:pt x="7650" y="12550"/>
                </a:lnTo>
                <a:lnTo>
                  <a:pt x="7550" y="12250"/>
                </a:lnTo>
                <a:lnTo>
                  <a:pt x="7500" y="12100"/>
                </a:lnTo>
                <a:lnTo>
                  <a:pt x="7350" y="12000"/>
                </a:lnTo>
                <a:lnTo>
                  <a:pt x="7300" y="11950"/>
                </a:lnTo>
                <a:lnTo>
                  <a:pt x="6550" y="12000"/>
                </a:lnTo>
                <a:close/>
                <a:moveTo>
                  <a:pt x="7650" y="550"/>
                </a:moveTo>
                <a:lnTo>
                  <a:pt x="7300" y="800"/>
                </a:lnTo>
                <a:lnTo>
                  <a:pt x="7000" y="1050"/>
                </a:lnTo>
                <a:lnTo>
                  <a:pt x="6700" y="1350"/>
                </a:lnTo>
                <a:lnTo>
                  <a:pt x="6450" y="1650"/>
                </a:lnTo>
                <a:lnTo>
                  <a:pt x="6200" y="1950"/>
                </a:lnTo>
                <a:lnTo>
                  <a:pt x="6000" y="2300"/>
                </a:lnTo>
                <a:lnTo>
                  <a:pt x="5850" y="2700"/>
                </a:lnTo>
                <a:lnTo>
                  <a:pt x="5750" y="3050"/>
                </a:lnTo>
                <a:lnTo>
                  <a:pt x="5650" y="3450"/>
                </a:lnTo>
                <a:lnTo>
                  <a:pt x="5600" y="3850"/>
                </a:lnTo>
                <a:lnTo>
                  <a:pt x="5600" y="4250"/>
                </a:lnTo>
                <a:lnTo>
                  <a:pt x="5650" y="4650"/>
                </a:lnTo>
                <a:lnTo>
                  <a:pt x="5700" y="5050"/>
                </a:lnTo>
                <a:lnTo>
                  <a:pt x="5800" y="5400"/>
                </a:lnTo>
                <a:lnTo>
                  <a:pt x="5950" y="5800"/>
                </a:lnTo>
                <a:lnTo>
                  <a:pt x="6150" y="6200"/>
                </a:lnTo>
                <a:lnTo>
                  <a:pt x="6400" y="6550"/>
                </a:lnTo>
                <a:lnTo>
                  <a:pt x="6650" y="6850"/>
                </a:lnTo>
                <a:lnTo>
                  <a:pt x="6899" y="7150"/>
                </a:lnTo>
                <a:lnTo>
                  <a:pt x="7250" y="7400"/>
                </a:lnTo>
                <a:lnTo>
                  <a:pt x="7550" y="7650"/>
                </a:lnTo>
                <a:lnTo>
                  <a:pt x="7900" y="7850"/>
                </a:lnTo>
                <a:lnTo>
                  <a:pt x="8250" y="8000"/>
                </a:lnTo>
                <a:lnTo>
                  <a:pt x="8650" y="8100"/>
                </a:lnTo>
                <a:lnTo>
                  <a:pt x="9000" y="8200"/>
                </a:lnTo>
                <a:lnTo>
                  <a:pt x="9350" y="8250"/>
                </a:lnTo>
                <a:lnTo>
                  <a:pt x="9700" y="8250"/>
                </a:lnTo>
                <a:lnTo>
                  <a:pt x="10050" y="8250"/>
                </a:lnTo>
                <a:lnTo>
                  <a:pt x="10450" y="8200"/>
                </a:lnTo>
                <a:lnTo>
                  <a:pt x="10800" y="8100"/>
                </a:lnTo>
                <a:lnTo>
                  <a:pt x="11150" y="8000"/>
                </a:lnTo>
                <a:lnTo>
                  <a:pt x="11500" y="7850"/>
                </a:lnTo>
                <a:lnTo>
                  <a:pt x="11850" y="8500"/>
                </a:lnTo>
                <a:lnTo>
                  <a:pt x="11700" y="8800"/>
                </a:lnTo>
                <a:lnTo>
                  <a:pt x="11600" y="9150"/>
                </a:lnTo>
                <a:lnTo>
                  <a:pt x="11650" y="9500"/>
                </a:lnTo>
                <a:lnTo>
                  <a:pt x="11750" y="9800"/>
                </a:lnTo>
                <a:lnTo>
                  <a:pt x="13950" y="13550"/>
                </a:lnTo>
                <a:lnTo>
                  <a:pt x="14050" y="13750"/>
                </a:lnTo>
                <a:lnTo>
                  <a:pt x="14250" y="13900"/>
                </a:lnTo>
                <a:lnTo>
                  <a:pt x="14400" y="14000"/>
                </a:lnTo>
                <a:lnTo>
                  <a:pt x="14600" y="14100"/>
                </a:lnTo>
                <a:lnTo>
                  <a:pt x="14850" y="14150"/>
                </a:lnTo>
                <a:lnTo>
                  <a:pt x="15050" y="14100"/>
                </a:lnTo>
                <a:lnTo>
                  <a:pt x="15300" y="14050"/>
                </a:lnTo>
                <a:lnTo>
                  <a:pt x="15500" y="14000"/>
                </a:lnTo>
                <a:lnTo>
                  <a:pt x="15650" y="13850"/>
                </a:lnTo>
                <a:lnTo>
                  <a:pt x="15850" y="13700"/>
                </a:lnTo>
                <a:lnTo>
                  <a:pt x="15950" y="13500"/>
                </a:lnTo>
                <a:lnTo>
                  <a:pt x="16000" y="13300"/>
                </a:lnTo>
                <a:lnTo>
                  <a:pt x="16050" y="13050"/>
                </a:lnTo>
                <a:lnTo>
                  <a:pt x="16050" y="12850"/>
                </a:lnTo>
                <a:lnTo>
                  <a:pt x="16000" y="12650"/>
                </a:lnTo>
                <a:lnTo>
                  <a:pt x="15900" y="12400"/>
                </a:lnTo>
                <a:lnTo>
                  <a:pt x="13750" y="8650"/>
                </a:lnTo>
                <a:lnTo>
                  <a:pt x="13500" y="8400"/>
                </a:lnTo>
                <a:lnTo>
                  <a:pt x="13200" y="8200"/>
                </a:lnTo>
                <a:lnTo>
                  <a:pt x="12900" y="8100"/>
                </a:lnTo>
                <a:lnTo>
                  <a:pt x="12550" y="8100"/>
                </a:lnTo>
                <a:lnTo>
                  <a:pt x="12150" y="7450"/>
                </a:lnTo>
                <a:lnTo>
                  <a:pt x="12450" y="7200"/>
                </a:lnTo>
                <a:lnTo>
                  <a:pt x="12700" y="6950"/>
                </a:lnTo>
                <a:lnTo>
                  <a:pt x="13150" y="6450"/>
                </a:lnTo>
                <a:lnTo>
                  <a:pt x="13450" y="5850"/>
                </a:lnTo>
                <a:lnTo>
                  <a:pt x="13700" y="5200"/>
                </a:lnTo>
                <a:lnTo>
                  <a:pt x="13750" y="4800"/>
                </a:lnTo>
                <a:lnTo>
                  <a:pt x="13800" y="4400"/>
                </a:lnTo>
                <a:lnTo>
                  <a:pt x="13850" y="4000"/>
                </a:lnTo>
                <a:lnTo>
                  <a:pt x="13800" y="3600"/>
                </a:lnTo>
                <a:lnTo>
                  <a:pt x="13750" y="3200"/>
                </a:lnTo>
                <a:lnTo>
                  <a:pt x="13600" y="2850"/>
                </a:lnTo>
                <a:lnTo>
                  <a:pt x="13450" y="2450"/>
                </a:lnTo>
                <a:lnTo>
                  <a:pt x="13300" y="2050"/>
                </a:lnTo>
                <a:lnTo>
                  <a:pt x="13050" y="1700"/>
                </a:lnTo>
                <a:lnTo>
                  <a:pt x="12800" y="1400"/>
                </a:lnTo>
                <a:lnTo>
                  <a:pt x="12500" y="1100"/>
                </a:lnTo>
                <a:lnTo>
                  <a:pt x="12200" y="850"/>
                </a:lnTo>
                <a:lnTo>
                  <a:pt x="11850" y="600"/>
                </a:lnTo>
                <a:lnTo>
                  <a:pt x="11500" y="450"/>
                </a:lnTo>
                <a:lnTo>
                  <a:pt x="11150" y="250"/>
                </a:lnTo>
                <a:lnTo>
                  <a:pt x="10800" y="150"/>
                </a:lnTo>
                <a:lnTo>
                  <a:pt x="10400" y="50"/>
                </a:lnTo>
                <a:lnTo>
                  <a:pt x="10000" y="0"/>
                </a:lnTo>
                <a:lnTo>
                  <a:pt x="9600" y="0"/>
                </a:lnTo>
                <a:lnTo>
                  <a:pt x="9200" y="50"/>
                </a:lnTo>
                <a:lnTo>
                  <a:pt x="8800" y="100"/>
                </a:lnTo>
                <a:lnTo>
                  <a:pt x="8400" y="200"/>
                </a:lnTo>
                <a:lnTo>
                  <a:pt x="8050" y="350"/>
                </a:lnTo>
                <a:lnTo>
                  <a:pt x="7650" y="550"/>
                </a:lnTo>
                <a:close/>
                <a:moveTo>
                  <a:pt x="6950" y="4750"/>
                </a:moveTo>
                <a:lnTo>
                  <a:pt x="6850" y="4350"/>
                </a:lnTo>
                <a:lnTo>
                  <a:pt x="6850" y="3950"/>
                </a:lnTo>
                <a:lnTo>
                  <a:pt x="6850" y="3550"/>
                </a:lnTo>
                <a:lnTo>
                  <a:pt x="6950" y="3200"/>
                </a:lnTo>
                <a:lnTo>
                  <a:pt x="7050" y="2800"/>
                </a:lnTo>
                <a:lnTo>
                  <a:pt x="7250" y="2500"/>
                </a:lnTo>
                <a:lnTo>
                  <a:pt x="7500" y="2200"/>
                </a:lnTo>
                <a:lnTo>
                  <a:pt x="7750" y="1900"/>
                </a:lnTo>
                <a:lnTo>
                  <a:pt x="8050" y="1700"/>
                </a:lnTo>
                <a:lnTo>
                  <a:pt x="8350" y="1500"/>
                </a:lnTo>
                <a:lnTo>
                  <a:pt x="8750" y="1350"/>
                </a:lnTo>
                <a:lnTo>
                  <a:pt x="9100" y="1250"/>
                </a:lnTo>
                <a:lnTo>
                  <a:pt x="9550" y="1200"/>
                </a:lnTo>
                <a:lnTo>
                  <a:pt x="9950" y="1200"/>
                </a:lnTo>
                <a:lnTo>
                  <a:pt x="10400" y="1250"/>
                </a:lnTo>
                <a:lnTo>
                  <a:pt x="10850" y="1400"/>
                </a:lnTo>
                <a:lnTo>
                  <a:pt x="10000" y="1550"/>
                </a:lnTo>
                <a:lnTo>
                  <a:pt x="9300" y="1750"/>
                </a:lnTo>
                <a:lnTo>
                  <a:pt x="8650" y="2000"/>
                </a:lnTo>
                <a:lnTo>
                  <a:pt x="8400" y="2150"/>
                </a:lnTo>
                <a:lnTo>
                  <a:pt x="8150" y="2350"/>
                </a:lnTo>
                <a:lnTo>
                  <a:pt x="7900" y="2550"/>
                </a:lnTo>
                <a:lnTo>
                  <a:pt x="7700" y="2800"/>
                </a:lnTo>
                <a:lnTo>
                  <a:pt x="7550" y="3050"/>
                </a:lnTo>
                <a:lnTo>
                  <a:pt x="7400" y="3350"/>
                </a:lnTo>
                <a:lnTo>
                  <a:pt x="7100" y="4000"/>
                </a:lnTo>
                <a:lnTo>
                  <a:pt x="6950" y="4750"/>
                </a:lnTo>
                <a:close/>
                <a:moveTo>
                  <a:pt x="10600" y="750"/>
                </a:moveTo>
                <a:lnTo>
                  <a:pt x="10950" y="850"/>
                </a:lnTo>
                <a:lnTo>
                  <a:pt x="11250" y="1000"/>
                </a:lnTo>
                <a:lnTo>
                  <a:pt x="11550" y="1150"/>
                </a:lnTo>
                <a:lnTo>
                  <a:pt x="11800" y="1350"/>
                </a:lnTo>
                <a:lnTo>
                  <a:pt x="12100" y="1550"/>
                </a:lnTo>
                <a:lnTo>
                  <a:pt x="12350" y="1800"/>
                </a:lnTo>
                <a:lnTo>
                  <a:pt x="12550" y="2100"/>
                </a:lnTo>
                <a:lnTo>
                  <a:pt x="12750" y="2400"/>
                </a:lnTo>
                <a:lnTo>
                  <a:pt x="12900" y="2700"/>
                </a:lnTo>
                <a:lnTo>
                  <a:pt x="13050" y="3000"/>
                </a:lnTo>
                <a:lnTo>
                  <a:pt x="13100" y="3350"/>
                </a:lnTo>
                <a:lnTo>
                  <a:pt x="13200" y="3700"/>
                </a:lnTo>
                <a:lnTo>
                  <a:pt x="13200" y="4050"/>
                </a:lnTo>
                <a:lnTo>
                  <a:pt x="13200" y="4350"/>
                </a:lnTo>
                <a:lnTo>
                  <a:pt x="13150" y="4700"/>
                </a:lnTo>
                <a:lnTo>
                  <a:pt x="13100" y="5050"/>
                </a:lnTo>
                <a:lnTo>
                  <a:pt x="12999" y="5350"/>
                </a:lnTo>
                <a:lnTo>
                  <a:pt x="12850" y="5650"/>
                </a:lnTo>
                <a:lnTo>
                  <a:pt x="12700" y="5951"/>
                </a:lnTo>
                <a:lnTo>
                  <a:pt x="12500" y="6250"/>
                </a:lnTo>
                <a:lnTo>
                  <a:pt x="12300" y="6500"/>
                </a:lnTo>
                <a:lnTo>
                  <a:pt x="12050" y="6750"/>
                </a:lnTo>
                <a:lnTo>
                  <a:pt x="11750" y="6950"/>
                </a:lnTo>
                <a:lnTo>
                  <a:pt x="11450" y="7150"/>
                </a:lnTo>
                <a:lnTo>
                  <a:pt x="11150" y="7300"/>
                </a:lnTo>
                <a:lnTo>
                  <a:pt x="10800" y="7450"/>
                </a:lnTo>
                <a:lnTo>
                  <a:pt x="10500" y="7551"/>
                </a:lnTo>
                <a:lnTo>
                  <a:pt x="10150" y="7600"/>
                </a:lnTo>
                <a:lnTo>
                  <a:pt x="9800" y="7600"/>
                </a:lnTo>
                <a:lnTo>
                  <a:pt x="9450" y="7600"/>
                </a:lnTo>
                <a:lnTo>
                  <a:pt x="9151" y="7551"/>
                </a:lnTo>
                <a:lnTo>
                  <a:pt x="8800" y="7500"/>
                </a:lnTo>
                <a:lnTo>
                  <a:pt x="8499" y="7400"/>
                </a:lnTo>
                <a:lnTo>
                  <a:pt x="8200" y="7250"/>
                </a:lnTo>
                <a:lnTo>
                  <a:pt x="7900" y="7100"/>
                </a:lnTo>
                <a:lnTo>
                  <a:pt x="7600" y="6900"/>
                </a:lnTo>
                <a:lnTo>
                  <a:pt x="7350" y="6700"/>
                </a:lnTo>
                <a:lnTo>
                  <a:pt x="7100" y="6450"/>
                </a:lnTo>
                <a:lnTo>
                  <a:pt x="6899" y="6150"/>
                </a:lnTo>
                <a:lnTo>
                  <a:pt x="6700" y="5850"/>
                </a:lnTo>
                <a:lnTo>
                  <a:pt x="6500" y="5550"/>
                </a:lnTo>
                <a:lnTo>
                  <a:pt x="6400" y="5250"/>
                </a:lnTo>
                <a:lnTo>
                  <a:pt x="6300" y="4900"/>
                </a:lnTo>
                <a:lnTo>
                  <a:pt x="6250" y="4550"/>
                </a:lnTo>
                <a:lnTo>
                  <a:pt x="6200" y="4200"/>
                </a:lnTo>
                <a:lnTo>
                  <a:pt x="6200" y="3900"/>
                </a:lnTo>
                <a:lnTo>
                  <a:pt x="6250" y="3550"/>
                </a:lnTo>
                <a:lnTo>
                  <a:pt x="6350" y="3200"/>
                </a:lnTo>
                <a:lnTo>
                  <a:pt x="6450" y="2900"/>
                </a:lnTo>
                <a:lnTo>
                  <a:pt x="6550" y="2600"/>
                </a:lnTo>
                <a:lnTo>
                  <a:pt x="6750" y="2300"/>
                </a:lnTo>
                <a:lnTo>
                  <a:pt x="6899" y="2000"/>
                </a:lnTo>
                <a:lnTo>
                  <a:pt x="7150" y="1750"/>
                </a:lnTo>
                <a:lnTo>
                  <a:pt x="7400" y="1500"/>
                </a:lnTo>
                <a:lnTo>
                  <a:pt x="7650" y="1300"/>
                </a:lnTo>
                <a:lnTo>
                  <a:pt x="7950" y="1100"/>
                </a:lnTo>
                <a:lnTo>
                  <a:pt x="8300" y="950"/>
                </a:lnTo>
                <a:lnTo>
                  <a:pt x="8600" y="800"/>
                </a:lnTo>
                <a:lnTo>
                  <a:pt x="8950" y="700"/>
                </a:lnTo>
                <a:lnTo>
                  <a:pt x="9300" y="650"/>
                </a:lnTo>
                <a:lnTo>
                  <a:pt x="9600" y="650"/>
                </a:lnTo>
                <a:lnTo>
                  <a:pt x="9950" y="650"/>
                </a:lnTo>
                <a:lnTo>
                  <a:pt x="10300" y="700"/>
                </a:lnTo>
                <a:lnTo>
                  <a:pt x="10600" y="750"/>
                </a:lnTo>
                <a:close/>
                <a:moveTo>
                  <a:pt x="2800" y="4400"/>
                </a:moveTo>
                <a:lnTo>
                  <a:pt x="4800" y="1800"/>
                </a:lnTo>
                <a:lnTo>
                  <a:pt x="4900" y="1800"/>
                </a:lnTo>
                <a:lnTo>
                  <a:pt x="5000" y="1850"/>
                </a:lnTo>
                <a:lnTo>
                  <a:pt x="5050" y="1950"/>
                </a:lnTo>
                <a:lnTo>
                  <a:pt x="5100" y="2000"/>
                </a:lnTo>
                <a:lnTo>
                  <a:pt x="3300" y="4750"/>
                </a:lnTo>
                <a:lnTo>
                  <a:pt x="3050" y="4550"/>
                </a:lnTo>
                <a:lnTo>
                  <a:pt x="2800" y="4400"/>
                </a:lnTo>
                <a:close/>
                <a:moveTo>
                  <a:pt x="3700" y="6050"/>
                </a:moveTo>
                <a:lnTo>
                  <a:pt x="5350" y="5700"/>
                </a:lnTo>
                <a:lnTo>
                  <a:pt x="5200" y="5250"/>
                </a:lnTo>
                <a:lnTo>
                  <a:pt x="5100" y="4800"/>
                </a:lnTo>
                <a:lnTo>
                  <a:pt x="3550" y="5300"/>
                </a:lnTo>
                <a:lnTo>
                  <a:pt x="3650" y="5600"/>
                </a:lnTo>
                <a:lnTo>
                  <a:pt x="3700" y="5900"/>
                </a:lnTo>
                <a:lnTo>
                  <a:pt x="3700" y="6050"/>
                </a:lnTo>
                <a:close/>
                <a:moveTo>
                  <a:pt x="7400" y="5250"/>
                </a:moveTo>
                <a:lnTo>
                  <a:pt x="7500" y="4850"/>
                </a:lnTo>
                <a:lnTo>
                  <a:pt x="7600" y="4350"/>
                </a:lnTo>
                <a:lnTo>
                  <a:pt x="7700" y="3950"/>
                </a:lnTo>
                <a:lnTo>
                  <a:pt x="8350" y="3700"/>
                </a:lnTo>
                <a:lnTo>
                  <a:pt x="8499" y="3850"/>
                </a:lnTo>
                <a:lnTo>
                  <a:pt x="8600" y="3950"/>
                </a:lnTo>
                <a:lnTo>
                  <a:pt x="8650" y="4150"/>
                </a:lnTo>
                <a:lnTo>
                  <a:pt x="8750" y="4300"/>
                </a:lnTo>
                <a:lnTo>
                  <a:pt x="8750" y="4500"/>
                </a:lnTo>
                <a:lnTo>
                  <a:pt x="8750" y="4650"/>
                </a:lnTo>
                <a:lnTo>
                  <a:pt x="8700" y="4800"/>
                </a:lnTo>
                <a:lnTo>
                  <a:pt x="8650" y="4950"/>
                </a:lnTo>
                <a:lnTo>
                  <a:pt x="7400" y="5250"/>
                </a:lnTo>
                <a:close/>
                <a:moveTo>
                  <a:pt x="2550" y="10900"/>
                </a:moveTo>
                <a:lnTo>
                  <a:pt x="2300" y="6550"/>
                </a:lnTo>
                <a:lnTo>
                  <a:pt x="2150" y="6500"/>
                </a:lnTo>
                <a:lnTo>
                  <a:pt x="2000" y="6500"/>
                </a:lnTo>
                <a:lnTo>
                  <a:pt x="1850" y="6500"/>
                </a:lnTo>
                <a:lnTo>
                  <a:pt x="1700" y="6600"/>
                </a:lnTo>
                <a:lnTo>
                  <a:pt x="1550" y="10900"/>
                </a:lnTo>
                <a:lnTo>
                  <a:pt x="2000" y="10850"/>
                </a:lnTo>
                <a:lnTo>
                  <a:pt x="2300" y="10850"/>
                </a:lnTo>
                <a:lnTo>
                  <a:pt x="2550" y="10900"/>
                </a:lnTo>
                <a:close/>
                <a:moveTo>
                  <a:pt x="4250" y="13450"/>
                </a:moveTo>
                <a:lnTo>
                  <a:pt x="7150" y="13050"/>
                </a:lnTo>
                <a:lnTo>
                  <a:pt x="7200" y="12850"/>
                </a:lnTo>
                <a:lnTo>
                  <a:pt x="7200" y="12650"/>
                </a:lnTo>
                <a:lnTo>
                  <a:pt x="7150" y="12450"/>
                </a:lnTo>
                <a:lnTo>
                  <a:pt x="7050" y="12250"/>
                </a:lnTo>
                <a:lnTo>
                  <a:pt x="4100" y="12500"/>
                </a:lnTo>
                <a:lnTo>
                  <a:pt x="4200" y="12850"/>
                </a:lnTo>
                <a:lnTo>
                  <a:pt x="4250" y="13200"/>
                </a:lnTo>
                <a:lnTo>
                  <a:pt x="4250" y="13450"/>
                </a:lnTo>
                <a:close/>
                <a:moveTo>
                  <a:pt x="4100" y="1300"/>
                </a:moveTo>
                <a:lnTo>
                  <a:pt x="4100" y="1050"/>
                </a:lnTo>
                <a:lnTo>
                  <a:pt x="4200" y="850"/>
                </a:lnTo>
                <a:lnTo>
                  <a:pt x="4300" y="600"/>
                </a:lnTo>
                <a:lnTo>
                  <a:pt x="4450" y="400"/>
                </a:lnTo>
                <a:lnTo>
                  <a:pt x="4650" y="250"/>
                </a:lnTo>
                <a:lnTo>
                  <a:pt x="4850" y="150"/>
                </a:lnTo>
                <a:lnTo>
                  <a:pt x="5100" y="50"/>
                </a:lnTo>
                <a:lnTo>
                  <a:pt x="5350" y="50"/>
                </a:lnTo>
                <a:lnTo>
                  <a:pt x="5700" y="100"/>
                </a:lnTo>
                <a:lnTo>
                  <a:pt x="6050" y="250"/>
                </a:lnTo>
                <a:lnTo>
                  <a:pt x="6300" y="450"/>
                </a:lnTo>
                <a:lnTo>
                  <a:pt x="6500" y="750"/>
                </a:lnTo>
                <a:lnTo>
                  <a:pt x="6100" y="1150"/>
                </a:lnTo>
                <a:lnTo>
                  <a:pt x="5800" y="1600"/>
                </a:lnTo>
                <a:lnTo>
                  <a:pt x="5550" y="2050"/>
                </a:lnTo>
                <a:lnTo>
                  <a:pt x="5300" y="2600"/>
                </a:lnTo>
                <a:lnTo>
                  <a:pt x="5150" y="2550"/>
                </a:lnTo>
                <a:lnTo>
                  <a:pt x="5450" y="2100"/>
                </a:lnTo>
                <a:lnTo>
                  <a:pt x="5400" y="1950"/>
                </a:lnTo>
                <a:lnTo>
                  <a:pt x="5300" y="1750"/>
                </a:lnTo>
                <a:lnTo>
                  <a:pt x="5150" y="1600"/>
                </a:lnTo>
                <a:lnTo>
                  <a:pt x="4950" y="1500"/>
                </a:lnTo>
                <a:lnTo>
                  <a:pt x="4700" y="1500"/>
                </a:lnTo>
                <a:lnTo>
                  <a:pt x="4550" y="1500"/>
                </a:lnTo>
                <a:lnTo>
                  <a:pt x="4250" y="1950"/>
                </a:lnTo>
                <a:lnTo>
                  <a:pt x="4150" y="1650"/>
                </a:lnTo>
                <a:lnTo>
                  <a:pt x="4100" y="1300"/>
                </a:lnTo>
                <a:close/>
                <a:moveTo>
                  <a:pt x="800" y="5900"/>
                </a:moveTo>
                <a:lnTo>
                  <a:pt x="800" y="6250"/>
                </a:lnTo>
                <a:lnTo>
                  <a:pt x="950" y="6550"/>
                </a:lnTo>
                <a:lnTo>
                  <a:pt x="1150" y="6800"/>
                </a:lnTo>
                <a:lnTo>
                  <a:pt x="1350" y="6950"/>
                </a:lnTo>
                <a:lnTo>
                  <a:pt x="1400" y="6500"/>
                </a:lnTo>
                <a:lnTo>
                  <a:pt x="1450" y="6400"/>
                </a:lnTo>
                <a:lnTo>
                  <a:pt x="1700" y="6250"/>
                </a:lnTo>
                <a:lnTo>
                  <a:pt x="2000" y="6150"/>
                </a:lnTo>
                <a:lnTo>
                  <a:pt x="2300" y="6200"/>
                </a:lnTo>
                <a:lnTo>
                  <a:pt x="2400" y="6250"/>
                </a:lnTo>
                <a:lnTo>
                  <a:pt x="2500" y="6350"/>
                </a:lnTo>
                <a:lnTo>
                  <a:pt x="2600" y="6450"/>
                </a:lnTo>
                <a:lnTo>
                  <a:pt x="2650" y="7050"/>
                </a:lnTo>
                <a:lnTo>
                  <a:pt x="2900" y="6850"/>
                </a:lnTo>
                <a:lnTo>
                  <a:pt x="3150" y="6550"/>
                </a:lnTo>
                <a:lnTo>
                  <a:pt x="3300" y="6250"/>
                </a:lnTo>
                <a:lnTo>
                  <a:pt x="3350" y="5900"/>
                </a:lnTo>
                <a:lnTo>
                  <a:pt x="3300" y="5650"/>
                </a:lnTo>
                <a:lnTo>
                  <a:pt x="3200" y="5400"/>
                </a:lnTo>
                <a:lnTo>
                  <a:pt x="3100" y="5200"/>
                </a:lnTo>
                <a:lnTo>
                  <a:pt x="2950" y="5000"/>
                </a:lnTo>
                <a:lnTo>
                  <a:pt x="2750" y="4850"/>
                </a:lnTo>
                <a:lnTo>
                  <a:pt x="2550" y="4700"/>
                </a:lnTo>
                <a:lnTo>
                  <a:pt x="2300" y="4650"/>
                </a:lnTo>
                <a:lnTo>
                  <a:pt x="2050" y="4650"/>
                </a:lnTo>
                <a:lnTo>
                  <a:pt x="1800" y="4650"/>
                </a:lnTo>
                <a:lnTo>
                  <a:pt x="1550" y="4750"/>
                </a:lnTo>
                <a:lnTo>
                  <a:pt x="1350" y="4850"/>
                </a:lnTo>
                <a:lnTo>
                  <a:pt x="1150" y="5000"/>
                </a:lnTo>
                <a:lnTo>
                  <a:pt x="1000" y="5200"/>
                </a:lnTo>
                <a:lnTo>
                  <a:pt x="850" y="5400"/>
                </a:lnTo>
                <a:lnTo>
                  <a:pt x="800" y="5650"/>
                </a:lnTo>
                <a:lnTo>
                  <a:pt x="800" y="5900"/>
                </a:lnTo>
                <a:close/>
                <a:moveTo>
                  <a:pt x="9900" y="2100"/>
                </a:moveTo>
                <a:lnTo>
                  <a:pt x="10300" y="2150"/>
                </a:lnTo>
                <a:lnTo>
                  <a:pt x="10600" y="2300"/>
                </a:lnTo>
                <a:lnTo>
                  <a:pt x="10900" y="2500"/>
                </a:lnTo>
                <a:lnTo>
                  <a:pt x="11200" y="2750"/>
                </a:lnTo>
                <a:lnTo>
                  <a:pt x="11400" y="3050"/>
                </a:lnTo>
                <a:lnTo>
                  <a:pt x="11550" y="3350"/>
                </a:lnTo>
                <a:lnTo>
                  <a:pt x="11650" y="3700"/>
                </a:lnTo>
                <a:lnTo>
                  <a:pt x="11700" y="4100"/>
                </a:lnTo>
                <a:lnTo>
                  <a:pt x="11700" y="4500"/>
                </a:lnTo>
                <a:lnTo>
                  <a:pt x="11550" y="4850"/>
                </a:lnTo>
                <a:lnTo>
                  <a:pt x="11400" y="5200"/>
                </a:lnTo>
                <a:lnTo>
                  <a:pt x="11150" y="5500"/>
                </a:lnTo>
                <a:lnTo>
                  <a:pt x="10850" y="5750"/>
                </a:lnTo>
                <a:lnTo>
                  <a:pt x="10500" y="5951"/>
                </a:lnTo>
                <a:lnTo>
                  <a:pt x="10100" y="6100"/>
                </a:lnTo>
                <a:lnTo>
                  <a:pt x="9700" y="6150"/>
                </a:lnTo>
                <a:lnTo>
                  <a:pt x="9250" y="6100"/>
                </a:lnTo>
                <a:lnTo>
                  <a:pt x="8850" y="5951"/>
                </a:lnTo>
                <a:lnTo>
                  <a:pt x="8450" y="5700"/>
                </a:lnTo>
                <a:lnTo>
                  <a:pt x="8150" y="5400"/>
                </a:lnTo>
                <a:lnTo>
                  <a:pt x="8800" y="5250"/>
                </a:lnTo>
                <a:lnTo>
                  <a:pt x="8850" y="5150"/>
                </a:lnTo>
                <a:lnTo>
                  <a:pt x="9000" y="5000"/>
                </a:lnTo>
                <a:lnTo>
                  <a:pt x="9050" y="4800"/>
                </a:lnTo>
                <a:lnTo>
                  <a:pt x="9050" y="4550"/>
                </a:lnTo>
                <a:lnTo>
                  <a:pt x="9050" y="4350"/>
                </a:lnTo>
                <a:lnTo>
                  <a:pt x="9000" y="4150"/>
                </a:lnTo>
                <a:lnTo>
                  <a:pt x="8900" y="3950"/>
                </a:lnTo>
                <a:lnTo>
                  <a:pt x="8800" y="3750"/>
                </a:lnTo>
                <a:lnTo>
                  <a:pt x="8650" y="3600"/>
                </a:lnTo>
                <a:lnTo>
                  <a:pt x="8450" y="3450"/>
                </a:lnTo>
                <a:lnTo>
                  <a:pt x="8350" y="3400"/>
                </a:lnTo>
                <a:lnTo>
                  <a:pt x="7900" y="3500"/>
                </a:lnTo>
                <a:lnTo>
                  <a:pt x="8050" y="3250"/>
                </a:lnTo>
                <a:lnTo>
                  <a:pt x="8250" y="3000"/>
                </a:lnTo>
                <a:lnTo>
                  <a:pt x="8450" y="2800"/>
                </a:lnTo>
                <a:lnTo>
                  <a:pt x="8700" y="2600"/>
                </a:lnTo>
                <a:lnTo>
                  <a:pt x="8950" y="2450"/>
                </a:lnTo>
                <a:lnTo>
                  <a:pt x="9250" y="2300"/>
                </a:lnTo>
                <a:lnTo>
                  <a:pt x="9900" y="2100"/>
                </a:lnTo>
                <a:close/>
                <a:moveTo>
                  <a:pt x="0" y="13250"/>
                </a:moveTo>
                <a:lnTo>
                  <a:pt x="50" y="12850"/>
                </a:lnTo>
                <a:lnTo>
                  <a:pt x="150" y="12500"/>
                </a:lnTo>
                <a:lnTo>
                  <a:pt x="300" y="12150"/>
                </a:lnTo>
                <a:lnTo>
                  <a:pt x="550" y="11900"/>
                </a:lnTo>
                <a:lnTo>
                  <a:pt x="800" y="11650"/>
                </a:lnTo>
                <a:lnTo>
                  <a:pt x="1150" y="11500"/>
                </a:lnTo>
                <a:lnTo>
                  <a:pt x="1500" y="11350"/>
                </a:lnTo>
                <a:lnTo>
                  <a:pt x="1850" y="11350"/>
                </a:lnTo>
                <a:lnTo>
                  <a:pt x="2250" y="11350"/>
                </a:lnTo>
                <a:lnTo>
                  <a:pt x="2600" y="11450"/>
                </a:lnTo>
                <a:lnTo>
                  <a:pt x="2950" y="11650"/>
                </a:lnTo>
                <a:lnTo>
                  <a:pt x="3200" y="11850"/>
                </a:lnTo>
                <a:lnTo>
                  <a:pt x="3450" y="12150"/>
                </a:lnTo>
                <a:lnTo>
                  <a:pt x="3600" y="12450"/>
                </a:lnTo>
                <a:lnTo>
                  <a:pt x="3750" y="12800"/>
                </a:lnTo>
                <a:lnTo>
                  <a:pt x="3800" y="13200"/>
                </a:lnTo>
                <a:lnTo>
                  <a:pt x="3750" y="13550"/>
                </a:lnTo>
                <a:lnTo>
                  <a:pt x="3650" y="13900"/>
                </a:lnTo>
                <a:lnTo>
                  <a:pt x="3450" y="14250"/>
                </a:lnTo>
                <a:lnTo>
                  <a:pt x="3250" y="14550"/>
                </a:lnTo>
                <a:lnTo>
                  <a:pt x="2950" y="14750"/>
                </a:lnTo>
                <a:lnTo>
                  <a:pt x="2650" y="14951"/>
                </a:lnTo>
                <a:lnTo>
                  <a:pt x="2300" y="15050"/>
                </a:lnTo>
                <a:lnTo>
                  <a:pt x="1900" y="15100"/>
                </a:lnTo>
                <a:lnTo>
                  <a:pt x="1550" y="15050"/>
                </a:lnTo>
                <a:lnTo>
                  <a:pt x="1200" y="14951"/>
                </a:lnTo>
                <a:lnTo>
                  <a:pt x="850" y="14800"/>
                </a:lnTo>
                <a:lnTo>
                  <a:pt x="600" y="14550"/>
                </a:lnTo>
                <a:lnTo>
                  <a:pt x="350" y="14300"/>
                </a:lnTo>
                <a:lnTo>
                  <a:pt x="150" y="13950"/>
                </a:lnTo>
                <a:lnTo>
                  <a:pt x="50" y="13600"/>
                </a:lnTo>
                <a:lnTo>
                  <a:pt x="0" y="1325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3" name="TextBox 342"/>
          <p:cNvSpPr txBox="1"/>
          <p:nvPr/>
        </p:nvSpPr>
        <p:spPr>
          <a:xfrm>
            <a:off x="4176590" y="2801226"/>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数字图书馆</a:t>
            </a:r>
            <a:endParaRPr lang="zh-CN" altLang="en-US" dirty="0" smtClean="0">
              <a:solidFill>
                <a:srgbClr val="C00000"/>
              </a:solidFill>
              <a:latin typeface="隶书" pitchFamily="49" charset="-122"/>
              <a:ea typeface="隶书" pitchFamily="49" charset="-122"/>
            </a:endParaRPr>
          </a:p>
        </p:txBody>
      </p:sp>
      <p:sp>
        <p:nvSpPr>
          <p:cNvPr id="344" name="椭圆 343"/>
          <p:cNvSpPr/>
          <p:nvPr/>
        </p:nvSpPr>
        <p:spPr bwMode="auto">
          <a:xfrm>
            <a:off x="4239901" y="2533978"/>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45" name="椭圆 344"/>
          <p:cNvSpPr/>
          <p:nvPr/>
        </p:nvSpPr>
        <p:spPr bwMode="auto">
          <a:xfrm>
            <a:off x="5252877" y="3097594"/>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46" name="Freeform 51"/>
          <p:cNvSpPr>
            <a:spLocks noEditPoints="1"/>
          </p:cNvSpPr>
          <p:nvPr/>
        </p:nvSpPr>
        <p:spPr bwMode="auto">
          <a:xfrm>
            <a:off x="5338018" y="3135306"/>
            <a:ext cx="216399" cy="157623"/>
          </a:xfrm>
          <a:custGeom>
            <a:avLst/>
            <a:gdLst/>
            <a:ahLst/>
            <a:cxnLst>
              <a:cxn ang="0">
                <a:pos x="391" y="7288"/>
              </a:cxn>
              <a:cxn ang="0">
                <a:pos x="13792" y="12965"/>
              </a:cxn>
              <a:cxn ang="0">
                <a:pos x="13245" y="13213"/>
              </a:cxn>
              <a:cxn ang="0">
                <a:pos x="12490" y="13411"/>
              </a:cxn>
              <a:cxn ang="0">
                <a:pos x="11310" y="13607"/>
              </a:cxn>
              <a:cxn ang="0">
                <a:pos x="10102" y="13737"/>
              </a:cxn>
              <a:cxn ang="0">
                <a:pos x="9765" y="13625"/>
              </a:cxn>
              <a:cxn ang="0">
                <a:pos x="9327" y="13338"/>
              </a:cxn>
              <a:cxn ang="0">
                <a:pos x="9113" y="12822"/>
              </a:cxn>
              <a:cxn ang="0">
                <a:pos x="9383" y="12393"/>
              </a:cxn>
              <a:cxn ang="0">
                <a:pos x="9949" y="12210"/>
              </a:cxn>
              <a:cxn ang="0">
                <a:pos x="10630" y="12169"/>
              </a:cxn>
              <a:cxn ang="0">
                <a:pos x="12049" y="12134"/>
              </a:cxn>
              <a:cxn ang="0">
                <a:pos x="12551" y="12105"/>
              </a:cxn>
              <a:cxn ang="0">
                <a:pos x="13123" y="11940"/>
              </a:cxn>
              <a:cxn ang="0">
                <a:pos x="13706" y="11450"/>
              </a:cxn>
              <a:cxn ang="0">
                <a:pos x="14007" y="10312"/>
              </a:cxn>
              <a:cxn ang="0">
                <a:pos x="14572" y="7703"/>
              </a:cxn>
              <a:cxn ang="0">
                <a:pos x="14727" y="7230"/>
              </a:cxn>
              <a:cxn ang="0">
                <a:pos x="14994" y="6843"/>
              </a:cxn>
              <a:cxn ang="0">
                <a:pos x="15429" y="6611"/>
              </a:cxn>
              <a:cxn ang="0">
                <a:pos x="15803" y="6766"/>
              </a:cxn>
              <a:cxn ang="0">
                <a:pos x="15891" y="7203"/>
              </a:cxn>
              <a:cxn ang="0">
                <a:pos x="15859" y="7947"/>
              </a:cxn>
              <a:cxn ang="0">
                <a:pos x="15662" y="9073"/>
              </a:cxn>
              <a:cxn ang="0">
                <a:pos x="15078" y="11556"/>
              </a:cxn>
              <a:cxn ang="0">
                <a:pos x="14970" y="11842"/>
              </a:cxn>
              <a:cxn ang="0">
                <a:pos x="14699" y="12227"/>
              </a:cxn>
              <a:cxn ang="0">
                <a:pos x="13153" y="4420"/>
              </a:cxn>
              <a:cxn ang="0">
                <a:pos x="12907" y="10857"/>
              </a:cxn>
              <a:cxn ang="0">
                <a:pos x="12413" y="11409"/>
              </a:cxn>
              <a:cxn ang="0">
                <a:pos x="11601" y="11647"/>
              </a:cxn>
              <a:cxn ang="0">
                <a:pos x="9374" y="11647"/>
              </a:cxn>
              <a:cxn ang="0">
                <a:pos x="9589" y="7083"/>
              </a:cxn>
              <a:cxn ang="0">
                <a:pos x="9370" y="7220"/>
              </a:cxn>
              <a:cxn ang="0">
                <a:pos x="8999" y="7317"/>
              </a:cxn>
              <a:cxn ang="0">
                <a:pos x="8401" y="7307"/>
              </a:cxn>
              <a:cxn ang="0">
                <a:pos x="6475" y="7315"/>
              </a:cxn>
              <a:cxn ang="0">
                <a:pos x="6013" y="7169"/>
              </a:cxn>
              <a:cxn ang="0">
                <a:pos x="5848" y="6899"/>
              </a:cxn>
              <a:cxn ang="0">
                <a:pos x="5796" y="6532"/>
              </a:cxn>
              <a:cxn ang="0">
                <a:pos x="6013" y="6285"/>
              </a:cxn>
              <a:cxn ang="0">
                <a:pos x="6390" y="6187"/>
              </a:cxn>
              <a:cxn ang="0">
                <a:pos x="11009" y="4005"/>
              </a:cxn>
              <a:cxn ang="0">
                <a:pos x="11406" y="3863"/>
              </a:cxn>
              <a:cxn ang="0">
                <a:pos x="12047" y="3830"/>
              </a:cxn>
              <a:cxn ang="0">
                <a:pos x="12712" y="4000"/>
              </a:cxn>
              <a:cxn ang="0">
                <a:pos x="13042" y="4235"/>
              </a:cxn>
              <a:cxn ang="0">
                <a:pos x="13153" y="4420"/>
              </a:cxn>
              <a:cxn ang="0">
                <a:pos x="12929" y="155"/>
              </a:cxn>
              <a:cxn ang="0">
                <a:pos x="13505" y="631"/>
              </a:cxn>
              <a:cxn ang="0">
                <a:pos x="13800" y="1331"/>
              </a:cxn>
              <a:cxn ang="0">
                <a:pos x="13723" y="2107"/>
              </a:cxn>
              <a:cxn ang="0">
                <a:pos x="13303" y="2729"/>
              </a:cxn>
              <a:cxn ang="0">
                <a:pos x="12640" y="3088"/>
              </a:cxn>
              <a:cxn ang="0">
                <a:pos x="11859" y="3088"/>
              </a:cxn>
              <a:cxn ang="0">
                <a:pos x="11197" y="2729"/>
              </a:cxn>
              <a:cxn ang="0">
                <a:pos x="10777" y="2107"/>
              </a:cxn>
              <a:cxn ang="0">
                <a:pos x="10701" y="1331"/>
              </a:cxn>
              <a:cxn ang="0">
                <a:pos x="10994" y="631"/>
              </a:cxn>
              <a:cxn ang="0">
                <a:pos x="11571" y="155"/>
              </a:cxn>
            </a:cxnLst>
            <a:rect l="0" t="0" r="r" b="b"/>
            <a:pathLst>
              <a:path w="16432" h="16784">
                <a:moveTo>
                  <a:pt x="0" y="7972"/>
                </a:moveTo>
                <a:lnTo>
                  <a:pt x="7829" y="7972"/>
                </a:lnTo>
                <a:lnTo>
                  <a:pt x="7829" y="16784"/>
                </a:lnTo>
                <a:lnTo>
                  <a:pt x="0" y="16784"/>
                </a:lnTo>
                <a:lnTo>
                  <a:pt x="0" y="7972"/>
                </a:lnTo>
                <a:close/>
                <a:moveTo>
                  <a:pt x="695" y="6789"/>
                </a:moveTo>
                <a:lnTo>
                  <a:pt x="4866" y="6789"/>
                </a:lnTo>
                <a:lnTo>
                  <a:pt x="4866" y="7288"/>
                </a:lnTo>
                <a:lnTo>
                  <a:pt x="695" y="7288"/>
                </a:lnTo>
                <a:lnTo>
                  <a:pt x="391" y="7288"/>
                </a:lnTo>
                <a:lnTo>
                  <a:pt x="196" y="7288"/>
                </a:lnTo>
                <a:lnTo>
                  <a:pt x="196" y="2812"/>
                </a:lnTo>
                <a:lnTo>
                  <a:pt x="696" y="2811"/>
                </a:lnTo>
                <a:lnTo>
                  <a:pt x="695" y="6789"/>
                </a:lnTo>
                <a:close/>
                <a:moveTo>
                  <a:pt x="14433" y="12499"/>
                </a:moveTo>
                <a:lnTo>
                  <a:pt x="16432" y="16543"/>
                </a:lnTo>
                <a:lnTo>
                  <a:pt x="15575" y="16543"/>
                </a:lnTo>
                <a:lnTo>
                  <a:pt x="13886" y="12908"/>
                </a:lnTo>
                <a:lnTo>
                  <a:pt x="13839" y="12936"/>
                </a:lnTo>
                <a:lnTo>
                  <a:pt x="13792" y="12965"/>
                </a:lnTo>
                <a:lnTo>
                  <a:pt x="13742" y="12992"/>
                </a:lnTo>
                <a:lnTo>
                  <a:pt x="13693" y="13018"/>
                </a:lnTo>
                <a:lnTo>
                  <a:pt x="13643" y="13045"/>
                </a:lnTo>
                <a:lnTo>
                  <a:pt x="13591" y="13071"/>
                </a:lnTo>
                <a:lnTo>
                  <a:pt x="13539" y="13096"/>
                </a:lnTo>
                <a:lnTo>
                  <a:pt x="13486" y="13120"/>
                </a:lnTo>
                <a:lnTo>
                  <a:pt x="13430" y="13145"/>
                </a:lnTo>
                <a:lnTo>
                  <a:pt x="13371" y="13168"/>
                </a:lnTo>
                <a:lnTo>
                  <a:pt x="13309" y="13191"/>
                </a:lnTo>
                <a:lnTo>
                  <a:pt x="13245" y="13213"/>
                </a:lnTo>
                <a:lnTo>
                  <a:pt x="13179" y="13236"/>
                </a:lnTo>
                <a:lnTo>
                  <a:pt x="13110" y="13257"/>
                </a:lnTo>
                <a:lnTo>
                  <a:pt x="13039" y="13278"/>
                </a:lnTo>
                <a:lnTo>
                  <a:pt x="12965" y="13299"/>
                </a:lnTo>
                <a:lnTo>
                  <a:pt x="12890" y="13319"/>
                </a:lnTo>
                <a:lnTo>
                  <a:pt x="12812" y="13338"/>
                </a:lnTo>
                <a:lnTo>
                  <a:pt x="12734" y="13358"/>
                </a:lnTo>
                <a:lnTo>
                  <a:pt x="12654" y="13376"/>
                </a:lnTo>
                <a:lnTo>
                  <a:pt x="12572" y="13394"/>
                </a:lnTo>
                <a:lnTo>
                  <a:pt x="12490" y="13411"/>
                </a:lnTo>
                <a:lnTo>
                  <a:pt x="12407" y="13428"/>
                </a:lnTo>
                <a:lnTo>
                  <a:pt x="12323" y="13445"/>
                </a:lnTo>
                <a:lnTo>
                  <a:pt x="12238" y="13461"/>
                </a:lnTo>
                <a:lnTo>
                  <a:pt x="12153" y="13477"/>
                </a:lnTo>
                <a:lnTo>
                  <a:pt x="12067" y="13492"/>
                </a:lnTo>
                <a:lnTo>
                  <a:pt x="11982" y="13507"/>
                </a:lnTo>
                <a:lnTo>
                  <a:pt x="11810" y="13534"/>
                </a:lnTo>
                <a:lnTo>
                  <a:pt x="11640" y="13560"/>
                </a:lnTo>
                <a:lnTo>
                  <a:pt x="11473" y="13585"/>
                </a:lnTo>
                <a:lnTo>
                  <a:pt x="11310" y="13607"/>
                </a:lnTo>
                <a:lnTo>
                  <a:pt x="11151" y="13628"/>
                </a:lnTo>
                <a:lnTo>
                  <a:pt x="10999" y="13645"/>
                </a:lnTo>
                <a:lnTo>
                  <a:pt x="9637" y="16543"/>
                </a:lnTo>
                <a:lnTo>
                  <a:pt x="8877" y="16543"/>
                </a:lnTo>
                <a:lnTo>
                  <a:pt x="10243" y="13726"/>
                </a:lnTo>
                <a:lnTo>
                  <a:pt x="10187" y="13731"/>
                </a:lnTo>
                <a:lnTo>
                  <a:pt x="10146" y="13736"/>
                </a:lnTo>
                <a:lnTo>
                  <a:pt x="10121" y="13738"/>
                </a:lnTo>
                <a:lnTo>
                  <a:pt x="10112" y="13739"/>
                </a:lnTo>
                <a:lnTo>
                  <a:pt x="10102" y="13737"/>
                </a:lnTo>
                <a:lnTo>
                  <a:pt x="10071" y="13729"/>
                </a:lnTo>
                <a:lnTo>
                  <a:pt x="10049" y="13724"/>
                </a:lnTo>
                <a:lnTo>
                  <a:pt x="10024" y="13717"/>
                </a:lnTo>
                <a:lnTo>
                  <a:pt x="9995" y="13708"/>
                </a:lnTo>
                <a:lnTo>
                  <a:pt x="9962" y="13698"/>
                </a:lnTo>
                <a:lnTo>
                  <a:pt x="9928" y="13687"/>
                </a:lnTo>
                <a:lnTo>
                  <a:pt x="9890" y="13674"/>
                </a:lnTo>
                <a:lnTo>
                  <a:pt x="9850" y="13660"/>
                </a:lnTo>
                <a:lnTo>
                  <a:pt x="9808" y="13643"/>
                </a:lnTo>
                <a:lnTo>
                  <a:pt x="9765" y="13625"/>
                </a:lnTo>
                <a:lnTo>
                  <a:pt x="9721" y="13606"/>
                </a:lnTo>
                <a:lnTo>
                  <a:pt x="9676" y="13585"/>
                </a:lnTo>
                <a:lnTo>
                  <a:pt x="9631" y="13560"/>
                </a:lnTo>
                <a:lnTo>
                  <a:pt x="9585" y="13535"/>
                </a:lnTo>
                <a:lnTo>
                  <a:pt x="9540" y="13508"/>
                </a:lnTo>
                <a:lnTo>
                  <a:pt x="9495" y="13479"/>
                </a:lnTo>
                <a:lnTo>
                  <a:pt x="9451" y="13446"/>
                </a:lnTo>
                <a:lnTo>
                  <a:pt x="9408" y="13413"/>
                </a:lnTo>
                <a:lnTo>
                  <a:pt x="9367" y="13377"/>
                </a:lnTo>
                <a:lnTo>
                  <a:pt x="9327" y="13338"/>
                </a:lnTo>
                <a:lnTo>
                  <a:pt x="9290" y="13297"/>
                </a:lnTo>
                <a:lnTo>
                  <a:pt x="9256" y="13255"/>
                </a:lnTo>
                <a:lnTo>
                  <a:pt x="9223" y="13209"/>
                </a:lnTo>
                <a:lnTo>
                  <a:pt x="9195" y="13162"/>
                </a:lnTo>
                <a:lnTo>
                  <a:pt x="9171" y="13110"/>
                </a:lnTo>
                <a:lnTo>
                  <a:pt x="9150" y="13058"/>
                </a:lnTo>
                <a:lnTo>
                  <a:pt x="9133" y="13002"/>
                </a:lnTo>
                <a:lnTo>
                  <a:pt x="9121" y="12944"/>
                </a:lnTo>
                <a:lnTo>
                  <a:pt x="9114" y="12883"/>
                </a:lnTo>
                <a:lnTo>
                  <a:pt x="9113" y="12822"/>
                </a:lnTo>
                <a:lnTo>
                  <a:pt x="9117" y="12765"/>
                </a:lnTo>
                <a:lnTo>
                  <a:pt x="9128" y="12712"/>
                </a:lnTo>
                <a:lnTo>
                  <a:pt x="9145" y="12661"/>
                </a:lnTo>
                <a:lnTo>
                  <a:pt x="9165" y="12614"/>
                </a:lnTo>
                <a:lnTo>
                  <a:pt x="9192" y="12570"/>
                </a:lnTo>
                <a:lnTo>
                  <a:pt x="9222" y="12529"/>
                </a:lnTo>
                <a:lnTo>
                  <a:pt x="9257" y="12490"/>
                </a:lnTo>
                <a:lnTo>
                  <a:pt x="9295" y="12456"/>
                </a:lnTo>
                <a:lnTo>
                  <a:pt x="9337" y="12422"/>
                </a:lnTo>
                <a:lnTo>
                  <a:pt x="9383" y="12393"/>
                </a:lnTo>
                <a:lnTo>
                  <a:pt x="9432" y="12365"/>
                </a:lnTo>
                <a:lnTo>
                  <a:pt x="9482" y="12339"/>
                </a:lnTo>
                <a:lnTo>
                  <a:pt x="9536" y="12316"/>
                </a:lnTo>
                <a:lnTo>
                  <a:pt x="9591" y="12295"/>
                </a:lnTo>
                <a:lnTo>
                  <a:pt x="9649" y="12276"/>
                </a:lnTo>
                <a:lnTo>
                  <a:pt x="9708" y="12260"/>
                </a:lnTo>
                <a:lnTo>
                  <a:pt x="9767" y="12245"/>
                </a:lnTo>
                <a:lnTo>
                  <a:pt x="9827" y="12231"/>
                </a:lnTo>
                <a:lnTo>
                  <a:pt x="9888" y="12220"/>
                </a:lnTo>
                <a:lnTo>
                  <a:pt x="9949" y="12210"/>
                </a:lnTo>
                <a:lnTo>
                  <a:pt x="10010" y="12201"/>
                </a:lnTo>
                <a:lnTo>
                  <a:pt x="10070" y="12194"/>
                </a:lnTo>
                <a:lnTo>
                  <a:pt x="10130" y="12187"/>
                </a:lnTo>
                <a:lnTo>
                  <a:pt x="10188" y="12182"/>
                </a:lnTo>
                <a:lnTo>
                  <a:pt x="10245" y="12179"/>
                </a:lnTo>
                <a:lnTo>
                  <a:pt x="10300" y="12176"/>
                </a:lnTo>
                <a:lnTo>
                  <a:pt x="10353" y="12173"/>
                </a:lnTo>
                <a:lnTo>
                  <a:pt x="10453" y="12170"/>
                </a:lnTo>
                <a:lnTo>
                  <a:pt x="10540" y="12169"/>
                </a:lnTo>
                <a:lnTo>
                  <a:pt x="10630" y="12169"/>
                </a:lnTo>
                <a:lnTo>
                  <a:pt x="10741" y="12167"/>
                </a:lnTo>
                <a:lnTo>
                  <a:pt x="10869" y="12165"/>
                </a:lnTo>
                <a:lnTo>
                  <a:pt x="11010" y="12162"/>
                </a:lnTo>
                <a:lnTo>
                  <a:pt x="11159" y="12159"/>
                </a:lnTo>
                <a:lnTo>
                  <a:pt x="11314" y="12155"/>
                </a:lnTo>
                <a:lnTo>
                  <a:pt x="11470" y="12151"/>
                </a:lnTo>
                <a:lnTo>
                  <a:pt x="11626" y="12146"/>
                </a:lnTo>
                <a:lnTo>
                  <a:pt x="11777" y="12142"/>
                </a:lnTo>
                <a:lnTo>
                  <a:pt x="11919" y="12137"/>
                </a:lnTo>
                <a:lnTo>
                  <a:pt x="12049" y="12134"/>
                </a:lnTo>
                <a:lnTo>
                  <a:pt x="12163" y="12130"/>
                </a:lnTo>
                <a:lnTo>
                  <a:pt x="12259" y="12126"/>
                </a:lnTo>
                <a:lnTo>
                  <a:pt x="12331" y="12124"/>
                </a:lnTo>
                <a:lnTo>
                  <a:pt x="12376" y="12122"/>
                </a:lnTo>
                <a:lnTo>
                  <a:pt x="12393" y="12122"/>
                </a:lnTo>
                <a:lnTo>
                  <a:pt x="12408" y="12121"/>
                </a:lnTo>
                <a:lnTo>
                  <a:pt x="12449" y="12118"/>
                </a:lnTo>
                <a:lnTo>
                  <a:pt x="12478" y="12115"/>
                </a:lnTo>
                <a:lnTo>
                  <a:pt x="12512" y="12111"/>
                </a:lnTo>
                <a:lnTo>
                  <a:pt x="12551" y="12105"/>
                </a:lnTo>
                <a:lnTo>
                  <a:pt x="12596" y="12098"/>
                </a:lnTo>
                <a:lnTo>
                  <a:pt x="12644" y="12090"/>
                </a:lnTo>
                <a:lnTo>
                  <a:pt x="12696" y="12079"/>
                </a:lnTo>
                <a:lnTo>
                  <a:pt x="12751" y="12067"/>
                </a:lnTo>
                <a:lnTo>
                  <a:pt x="12808" y="12052"/>
                </a:lnTo>
                <a:lnTo>
                  <a:pt x="12869" y="12035"/>
                </a:lnTo>
                <a:lnTo>
                  <a:pt x="12931" y="12015"/>
                </a:lnTo>
                <a:lnTo>
                  <a:pt x="12994" y="11993"/>
                </a:lnTo>
                <a:lnTo>
                  <a:pt x="13058" y="11968"/>
                </a:lnTo>
                <a:lnTo>
                  <a:pt x="13123" y="11940"/>
                </a:lnTo>
                <a:lnTo>
                  <a:pt x="13188" y="11908"/>
                </a:lnTo>
                <a:lnTo>
                  <a:pt x="13252" y="11874"/>
                </a:lnTo>
                <a:lnTo>
                  <a:pt x="13316" y="11835"/>
                </a:lnTo>
                <a:lnTo>
                  <a:pt x="13379" y="11793"/>
                </a:lnTo>
                <a:lnTo>
                  <a:pt x="13439" y="11746"/>
                </a:lnTo>
                <a:lnTo>
                  <a:pt x="13498" y="11695"/>
                </a:lnTo>
                <a:lnTo>
                  <a:pt x="13556" y="11641"/>
                </a:lnTo>
                <a:lnTo>
                  <a:pt x="13609" y="11582"/>
                </a:lnTo>
                <a:lnTo>
                  <a:pt x="13659" y="11518"/>
                </a:lnTo>
                <a:lnTo>
                  <a:pt x="13706" y="11450"/>
                </a:lnTo>
                <a:lnTo>
                  <a:pt x="13748" y="11376"/>
                </a:lnTo>
                <a:lnTo>
                  <a:pt x="13785" y="11298"/>
                </a:lnTo>
                <a:lnTo>
                  <a:pt x="13818" y="11214"/>
                </a:lnTo>
                <a:lnTo>
                  <a:pt x="13845" y="11125"/>
                </a:lnTo>
                <a:lnTo>
                  <a:pt x="13866" y="11028"/>
                </a:lnTo>
                <a:lnTo>
                  <a:pt x="13885" y="10926"/>
                </a:lnTo>
                <a:lnTo>
                  <a:pt x="13906" y="10816"/>
                </a:lnTo>
                <a:lnTo>
                  <a:pt x="13928" y="10700"/>
                </a:lnTo>
                <a:lnTo>
                  <a:pt x="13953" y="10575"/>
                </a:lnTo>
                <a:lnTo>
                  <a:pt x="14007" y="10312"/>
                </a:lnTo>
                <a:lnTo>
                  <a:pt x="14064" y="10031"/>
                </a:lnTo>
                <a:lnTo>
                  <a:pt x="14126" y="9739"/>
                </a:lnTo>
                <a:lnTo>
                  <a:pt x="14189" y="9441"/>
                </a:lnTo>
                <a:lnTo>
                  <a:pt x="14254" y="9145"/>
                </a:lnTo>
                <a:lnTo>
                  <a:pt x="14317" y="8854"/>
                </a:lnTo>
                <a:lnTo>
                  <a:pt x="14378" y="8577"/>
                </a:lnTo>
                <a:lnTo>
                  <a:pt x="14436" y="8316"/>
                </a:lnTo>
                <a:lnTo>
                  <a:pt x="14488" y="8080"/>
                </a:lnTo>
                <a:lnTo>
                  <a:pt x="14534" y="7874"/>
                </a:lnTo>
                <a:lnTo>
                  <a:pt x="14572" y="7703"/>
                </a:lnTo>
                <a:lnTo>
                  <a:pt x="14601" y="7574"/>
                </a:lnTo>
                <a:lnTo>
                  <a:pt x="14620" y="7492"/>
                </a:lnTo>
                <a:lnTo>
                  <a:pt x="14626" y="7464"/>
                </a:lnTo>
                <a:lnTo>
                  <a:pt x="14630" y="7454"/>
                </a:lnTo>
                <a:lnTo>
                  <a:pt x="14639" y="7427"/>
                </a:lnTo>
                <a:lnTo>
                  <a:pt x="14656" y="7385"/>
                </a:lnTo>
                <a:lnTo>
                  <a:pt x="14680" y="7329"/>
                </a:lnTo>
                <a:lnTo>
                  <a:pt x="14693" y="7299"/>
                </a:lnTo>
                <a:lnTo>
                  <a:pt x="14709" y="7265"/>
                </a:lnTo>
                <a:lnTo>
                  <a:pt x="14727" y="7230"/>
                </a:lnTo>
                <a:lnTo>
                  <a:pt x="14746" y="7193"/>
                </a:lnTo>
                <a:lnTo>
                  <a:pt x="14767" y="7155"/>
                </a:lnTo>
                <a:lnTo>
                  <a:pt x="14790" y="7115"/>
                </a:lnTo>
                <a:lnTo>
                  <a:pt x="14814" y="7076"/>
                </a:lnTo>
                <a:lnTo>
                  <a:pt x="14840" y="7036"/>
                </a:lnTo>
                <a:lnTo>
                  <a:pt x="14868" y="6996"/>
                </a:lnTo>
                <a:lnTo>
                  <a:pt x="14897" y="6956"/>
                </a:lnTo>
                <a:lnTo>
                  <a:pt x="14927" y="6917"/>
                </a:lnTo>
                <a:lnTo>
                  <a:pt x="14960" y="6878"/>
                </a:lnTo>
                <a:lnTo>
                  <a:pt x="14994" y="6843"/>
                </a:lnTo>
                <a:lnTo>
                  <a:pt x="15030" y="6807"/>
                </a:lnTo>
                <a:lnTo>
                  <a:pt x="15068" y="6773"/>
                </a:lnTo>
                <a:lnTo>
                  <a:pt x="15108" y="6742"/>
                </a:lnTo>
                <a:lnTo>
                  <a:pt x="15148" y="6714"/>
                </a:lnTo>
                <a:lnTo>
                  <a:pt x="15191" y="6687"/>
                </a:lnTo>
                <a:lnTo>
                  <a:pt x="15235" y="6664"/>
                </a:lnTo>
                <a:lnTo>
                  <a:pt x="15281" y="6644"/>
                </a:lnTo>
                <a:lnTo>
                  <a:pt x="15328" y="6629"/>
                </a:lnTo>
                <a:lnTo>
                  <a:pt x="15377" y="6617"/>
                </a:lnTo>
                <a:lnTo>
                  <a:pt x="15429" y="6611"/>
                </a:lnTo>
                <a:lnTo>
                  <a:pt x="15482" y="6608"/>
                </a:lnTo>
                <a:lnTo>
                  <a:pt x="15532" y="6610"/>
                </a:lnTo>
                <a:lnTo>
                  <a:pt x="15580" y="6616"/>
                </a:lnTo>
                <a:lnTo>
                  <a:pt x="15623" y="6628"/>
                </a:lnTo>
                <a:lnTo>
                  <a:pt x="15661" y="6641"/>
                </a:lnTo>
                <a:lnTo>
                  <a:pt x="15697" y="6660"/>
                </a:lnTo>
                <a:lnTo>
                  <a:pt x="15728" y="6681"/>
                </a:lnTo>
                <a:lnTo>
                  <a:pt x="15757" y="6706"/>
                </a:lnTo>
                <a:lnTo>
                  <a:pt x="15781" y="6735"/>
                </a:lnTo>
                <a:lnTo>
                  <a:pt x="15803" y="6766"/>
                </a:lnTo>
                <a:lnTo>
                  <a:pt x="15822" y="6801"/>
                </a:lnTo>
                <a:lnTo>
                  <a:pt x="15839" y="6837"/>
                </a:lnTo>
                <a:lnTo>
                  <a:pt x="15852" y="6876"/>
                </a:lnTo>
                <a:lnTo>
                  <a:pt x="15864" y="6917"/>
                </a:lnTo>
                <a:lnTo>
                  <a:pt x="15873" y="6961"/>
                </a:lnTo>
                <a:lnTo>
                  <a:pt x="15879" y="7006"/>
                </a:lnTo>
                <a:lnTo>
                  <a:pt x="15886" y="7053"/>
                </a:lnTo>
                <a:lnTo>
                  <a:pt x="15889" y="7102"/>
                </a:lnTo>
                <a:lnTo>
                  <a:pt x="15891" y="7152"/>
                </a:lnTo>
                <a:lnTo>
                  <a:pt x="15891" y="7203"/>
                </a:lnTo>
                <a:lnTo>
                  <a:pt x="15891" y="7256"/>
                </a:lnTo>
                <a:lnTo>
                  <a:pt x="15888" y="7362"/>
                </a:lnTo>
                <a:lnTo>
                  <a:pt x="15883" y="7470"/>
                </a:lnTo>
                <a:lnTo>
                  <a:pt x="15875" y="7579"/>
                </a:lnTo>
                <a:lnTo>
                  <a:pt x="15869" y="7686"/>
                </a:lnTo>
                <a:lnTo>
                  <a:pt x="15866" y="7740"/>
                </a:lnTo>
                <a:lnTo>
                  <a:pt x="15864" y="7791"/>
                </a:lnTo>
                <a:lnTo>
                  <a:pt x="15862" y="7841"/>
                </a:lnTo>
                <a:lnTo>
                  <a:pt x="15862" y="7892"/>
                </a:lnTo>
                <a:lnTo>
                  <a:pt x="15859" y="7947"/>
                </a:lnTo>
                <a:lnTo>
                  <a:pt x="15853" y="8016"/>
                </a:lnTo>
                <a:lnTo>
                  <a:pt x="15844" y="8097"/>
                </a:lnTo>
                <a:lnTo>
                  <a:pt x="15830" y="8190"/>
                </a:lnTo>
                <a:lnTo>
                  <a:pt x="15814" y="8292"/>
                </a:lnTo>
                <a:lnTo>
                  <a:pt x="15794" y="8404"/>
                </a:lnTo>
                <a:lnTo>
                  <a:pt x="15772" y="8524"/>
                </a:lnTo>
                <a:lnTo>
                  <a:pt x="15748" y="8652"/>
                </a:lnTo>
                <a:lnTo>
                  <a:pt x="15722" y="8787"/>
                </a:lnTo>
                <a:lnTo>
                  <a:pt x="15693" y="8927"/>
                </a:lnTo>
                <a:lnTo>
                  <a:pt x="15662" y="9073"/>
                </a:lnTo>
                <a:lnTo>
                  <a:pt x="15631" y="9222"/>
                </a:lnTo>
                <a:lnTo>
                  <a:pt x="15564" y="9529"/>
                </a:lnTo>
                <a:lnTo>
                  <a:pt x="15494" y="9841"/>
                </a:lnTo>
                <a:lnTo>
                  <a:pt x="15421" y="10150"/>
                </a:lnTo>
                <a:lnTo>
                  <a:pt x="15351" y="10450"/>
                </a:lnTo>
                <a:lnTo>
                  <a:pt x="15283" y="10733"/>
                </a:lnTo>
                <a:lnTo>
                  <a:pt x="15220" y="10994"/>
                </a:lnTo>
                <a:lnTo>
                  <a:pt x="15163" y="11222"/>
                </a:lnTo>
                <a:lnTo>
                  <a:pt x="15116" y="11411"/>
                </a:lnTo>
                <a:lnTo>
                  <a:pt x="15078" y="11556"/>
                </a:lnTo>
                <a:lnTo>
                  <a:pt x="15054" y="11647"/>
                </a:lnTo>
                <a:lnTo>
                  <a:pt x="15048" y="11666"/>
                </a:lnTo>
                <a:lnTo>
                  <a:pt x="15042" y="11685"/>
                </a:lnTo>
                <a:lnTo>
                  <a:pt x="15033" y="11706"/>
                </a:lnTo>
                <a:lnTo>
                  <a:pt x="15026" y="11727"/>
                </a:lnTo>
                <a:lnTo>
                  <a:pt x="15016" y="11749"/>
                </a:lnTo>
                <a:lnTo>
                  <a:pt x="15006" y="11771"/>
                </a:lnTo>
                <a:lnTo>
                  <a:pt x="14995" y="11794"/>
                </a:lnTo>
                <a:lnTo>
                  <a:pt x="14983" y="11818"/>
                </a:lnTo>
                <a:lnTo>
                  <a:pt x="14970" y="11842"/>
                </a:lnTo>
                <a:lnTo>
                  <a:pt x="14957" y="11866"/>
                </a:lnTo>
                <a:lnTo>
                  <a:pt x="14942" y="11893"/>
                </a:lnTo>
                <a:lnTo>
                  <a:pt x="14926" y="11918"/>
                </a:lnTo>
                <a:lnTo>
                  <a:pt x="14893" y="11970"/>
                </a:lnTo>
                <a:lnTo>
                  <a:pt x="14856" y="12025"/>
                </a:lnTo>
                <a:lnTo>
                  <a:pt x="14815" y="12081"/>
                </a:lnTo>
                <a:lnTo>
                  <a:pt x="14771" y="12139"/>
                </a:lnTo>
                <a:lnTo>
                  <a:pt x="14748" y="12168"/>
                </a:lnTo>
                <a:lnTo>
                  <a:pt x="14724" y="12198"/>
                </a:lnTo>
                <a:lnTo>
                  <a:pt x="14699" y="12227"/>
                </a:lnTo>
                <a:lnTo>
                  <a:pt x="14673" y="12257"/>
                </a:lnTo>
                <a:lnTo>
                  <a:pt x="14645" y="12287"/>
                </a:lnTo>
                <a:lnTo>
                  <a:pt x="14618" y="12317"/>
                </a:lnTo>
                <a:lnTo>
                  <a:pt x="14590" y="12347"/>
                </a:lnTo>
                <a:lnTo>
                  <a:pt x="14559" y="12377"/>
                </a:lnTo>
                <a:lnTo>
                  <a:pt x="14529" y="12409"/>
                </a:lnTo>
                <a:lnTo>
                  <a:pt x="14498" y="12438"/>
                </a:lnTo>
                <a:lnTo>
                  <a:pt x="14466" y="12469"/>
                </a:lnTo>
                <a:lnTo>
                  <a:pt x="14433" y="12499"/>
                </a:lnTo>
                <a:close/>
                <a:moveTo>
                  <a:pt x="13153" y="4420"/>
                </a:moveTo>
                <a:lnTo>
                  <a:pt x="13153" y="10411"/>
                </a:lnTo>
                <a:lnTo>
                  <a:pt x="13147" y="10425"/>
                </a:lnTo>
                <a:lnTo>
                  <a:pt x="13129" y="10465"/>
                </a:lnTo>
                <a:lnTo>
                  <a:pt x="13099" y="10526"/>
                </a:lnTo>
                <a:lnTo>
                  <a:pt x="13058" y="10604"/>
                </a:lnTo>
                <a:lnTo>
                  <a:pt x="13033" y="10649"/>
                </a:lnTo>
                <a:lnTo>
                  <a:pt x="13005" y="10698"/>
                </a:lnTo>
                <a:lnTo>
                  <a:pt x="12975" y="10749"/>
                </a:lnTo>
                <a:lnTo>
                  <a:pt x="12942" y="10803"/>
                </a:lnTo>
                <a:lnTo>
                  <a:pt x="12907" y="10857"/>
                </a:lnTo>
                <a:lnTo>
                  <a:pt x="12869" y="10914"/>
                </a:lnTo>
                <a:lnTo>
                  <a:pt x="12828" y="10971"/>
                </a:lnTo>
                <a:lnTo>
                  <a:pt x="12785" y="11029"/>
                </a:lnTo>
                <a:lnTo>
                  <a:pt x="12739" y="11087"/>
                </a:lnTo>
                <a:lnTo>
                  <a:pt x="12691" y="11145"/>
                </a:lnTo>
                <a:lnTo>
                  <a:pt x="12639" y="11201"/>
                </a:lnTo>
                <a:lnTo>
                  <a:pt x="12587" y="11256"/>
                </a:lnTo>
                <a:lnTo>
                  <a:pt x="12531" y="11309"/>
                </a:lnTo>
                <a:lnTo>
                  <a:pt x="12474" y="11361"/>
                </a:lnTo>
                <a:lnTo>
                  <a:pt x="12413" y="11409"/>
                </a:lnTo>
                <a:lnTo>
                  <a:pt x="12351" y="11454"/>
                </a:lnTo>
                <a:lnTo>
                  <a:pt x="12286" y="11496"/>
                </a:lnTo>
                <a:lnTo>
                  <a:pt x="12220" y="11533"/>
                </a:lnTo>
                <a:lnTo>
                  <a:pt x="12151" y="11566"/>
                </a:lnTo>
                <a:lnTo>
                  <a:pt x="12079" y="11594"/>
                </a:lnTo>
                <a:lnTo>
                  <a:pt x="12007" y="11617"/>
                </a:lnTo>
                <a:lnTo>
                  <a:pt x="11932" y="11633"/>
                </a:lnTo>
                <a:lnTo>
                  <a:pt x="11854" y="11643"/>
                </a:lnTo>
                <a:lnTo>
                  <a:pt x="11775" y="11647"/>
                </a:lnTo>
                <a:lnTo>
                  <a:pt x="11601" y="11647"/>
                </a:lnTo>
                <a:lnTo>
                  <a:pt x="11405" y="11647"/>
                </a:lnTo>
                <a:lnTo>
                  <a:pt x="11189" y="11647"/>
                </a:lnTo>
                <a:lnTo>
                  <a:pt x="10961" y="11647"/>
                </a:lnTo>
                <a:lnTo>
                  <a:pt x="10723" y="11647"/>
                </a:lnTo>
                <a:lnTo>
                  <a:pt x="10481" y="11647"/>
                </a:lnTo>
                <a:lnTo>
                  <a:pt x="10239" y="11647"/>
                </a:lnTo>
                <a:lnTo>
                  <a:pt x="10003" y="11647"/>
                </a:lnTo>
                <a:lnTo>
                  <a:pt x="9777" y="11647"/>
                </a:lnTo>
                <a:lnTo>
                  <a:pt x="9566" y="11647"/>
                </a:lnTo>
                <a:lnTo>
                  <a:pt x="9374" y="11647"/>
                </a:lnTo>
                <a:lnTo>
                  <a:pt x="9206" y="11647"/>
                </a:lnTo>
                <a:lnTo>
                  <a:pt x="9068" y="11647"/>
                </a:lnTo>
                <a:lnTo>
                  <a:pt x="8963" y="11647"/>
                </a:lnTo>
                <a:lnTo>
                  <a:pt x="8896" y="11647"/>
                </a:lnTo>
                <a:lnTo>
                  <a:pt x="8873" y="11647"/>
                </a:lnTo>
                <a:lnTo>
                  <a:pt x="8563" y="11825"/>
                </a:lnTo>
                <a:lnTo>
                  <a:pt x="8563" y="9981"/>
                </a:lnTo>
                <a:lnTo>
                  <a:pt x="10732" y="9981"/>
                </a:lnTo>
                <a:lnTo>
                  <a:pt x="10732" y="5939"/>
                </a:lnTo>
                <a:lnTo>
                  <a:pt x="9589" y="7083"/>
                </a:lnTo>
                <a:lnTo>
                  <a:pt x="9586" y="7086"/>
                </a:lnTo>
                <a:lnTo>
                  <a:pt x="9577" y="7095"/>
                </a:lnTo>
                <a:lnTo>
                  <a:pt x="9559" y="7109"/>
                </a:lnTo>
                <a:lnTo>
                  <a:pt x="9536" y="7127"/>
                </a:lnTo>
                <a:lnTo>
                  <a:pt x="9504" y="7148"/>
                </a:lnTo>
                <a:lnTo>
                  <a:pt x="9466" y="7171"/>
                </a:lnTo>
                <a:lnTo>
                  <a:pt x="9444" y="7184"/>
                </a:lnTo>
                <a:lnTo>
                  <a:pt x="9421" y="7195"/>
                </a:lnTo>
                <a:lnTo>
                  <a:pt x="9396" y="7208"/>
                </a:lnTo>
                <a:lnTo>
                  <a:pt x="9370" y="7220"/>
                </a:lnTo>
                <a:lnTo>
                  <a:pt x="9341" y="7232"/>
                </a:lnTo>
                <a:lnTo>
                  <a:pt x="9310" y="7244"/>
                </a:lnTo>
                <a:lnTo>
                  <a:pt x="9278" y="7256"/>
                </a:lnTo>
                <a:lnTo>
                  <a:pt x="9243" y="7266"/>
                </a:lnTo>
                <a:lnTo>
                  <a:pt x="9207" y="7278"/>
                </a:lnTo>
                <a:lnTo>
                  <a:pt x="9170" y="7287"/>
                </a:lnTo>
                <a:lnTo>
                  <a:pt x="9130" y="7296"/>
                </a:lnTo>
                <a:lnTo>
                  <a:pt x="9088" y="7304"/>
                </a:lnTo>
                <a:lnTo>
                  <a:pt x="9045" y="7312"/>
                </a:lnTo>
                <a:lnTo>
                  <a:pt x="8999" y="7317"/>
                </a:lnTo>
                <a:lnTo>
                  <a:pt x="8952" y="7321"/>
                </a:lnTo>
                <a:lnTo>
                  <a:pt x="8902" y="7324"/>
                </a:lnTo>
                <a:lnTo>
                  <a:pt x="8851" y="7326"/>
                </a:lnTo>
                <a:lnTo>
                  <a:pt x="8798" y="7326"/>
                </a:lnTo>
                <a:lnTo>
                  <a:pt x="8744" y="7324"/>
                </a:lnTo>
                <a:lnTo>
                  <a:pt x="8687" y="7321"/>
                </a:lnTo>
                <a:lnTo>
                  <a:pt x="8625" y="7317"/>
                </a:lnTo>
                <a:lnTo>
                  <a:pt x="8556" y="7314"/>
                </a:lnTo>
                <a:lnTo>
                  <a:pt x="8482" y="7310"/>
                </a:lnTo>
                <a:lnTo>
                  <a:pt x="8401" y="7307"/>
                </a:lnTo>
                <a:lnTo>
                  <a:pt x="8225" y="7303"/>
                </a:lnTo>
                <a:lnTo>
                  <a:pt x="8032" y="7301"/>
                </a:lnTo>
                <a:lnTo>
                  <a:pt x="7829" y="7300"/>
                </a:lnTo>
                <a:lnTo>
                  <a:pt x="7618" y="7300"/>
                </a:lnTo>
                <a:lnTo>
                  <a:pt x="7406" y="7301"/>
                </a:lnTo>
                <a:lnTo>
                  <a:pt x="7196" y="7303"/>
                </a:lnTo>
                <a:lnTo>
                  <a:pt x="6993" y="7306"/>
                </a:lnTo>
                <a:lnTo>
                  <a:pt x="6802" y="7308"/>
                </a:lnTo>
                <a:lnTo>
                  <a:pt x="6628" y="7312"/>
                </a:lnTo>
                <a:lnTo>
                  <a:pt x="6475" y="7315"/>
                </a:lnTo>
                <a:lnTo>
                  <a:pt x="6348" y="7317"/>
                </a:lnTo>
                <a:lnTo>
                  <a:pt x="6252" y="7319"/>
                </a:lnTo>
                <a:lnTo>
                  <a:pt x="6190" y="7321"/>
                </a:lnTo>
                <a:lnTo>
                  <a:pt x="6169" y="7321"/>
                </a:lnTo>
                <a:lnTo>
                  <a:pt x="6152" y="7307"/>
                </a:lnTo>
                <a:lnTo>
                  <a:pt x="6109" y="7270"/>
                </a:lnTo>
                <a:lnTo>
                  <a:pt x="6080" y="7242"/>
                </a:lnTo>
                <a:lnTo>
                  <a:pt x="6048" y="7209"/>
                </a:lnTo>
                <a:lnTo>
                  <a:pt x="6030" y="7190"/>
                </a:lnTo>
                <a:lnTo>
                  <a:pt x="6013" y="7169"/>
                </a:lnTo>
                <a:lnTo>
                  <a:pt x="5996" y="7148"/>
                </a:lnTo>
                <a:lnTo>
                  <a:pt x="5978" y="7125"/>
                </a:lnTo>
                <a:lnTo>
                  <a:pt x="5960" y="7101"/>
                </a:lnTo>
                <a:lnTo>
                  <a:pt x="5942" y="7076"/>
                </a:lnTo>
                <a:lnTo>
                  <a:pt x="5925" y="7049"/>
                </a:lnTo>
                <a:lnTo>
                  <a:pt x="5909" y="7022"/>
                </a:lnTo>
                <a:lnTo>
                  <a:pt x="5892" y="6994"/>
                </a:lnTo>
                <a:lnTo>
                  <a:pt x="5876" y="6963"/>
                </a:lnTo>
                <a:lnTo>
                  <a:pt x="5861" y="6932"/>
                </a:lnTo>
                <a:lnTo>
                  <a:pt x="5848" y="6899"/>
                </a:lnTo>
                <a:lnTo>
                  <a:pt x="5834" y="6867"/>
                </a:lnTo>
                <a:lnTo>
                  <a:pt x="5823" y="6832"/>
                </a:lnTo>
                <a:lnTo>
                  <a:pt x="5813" y="6798"/>
                </a:lnTo>
                <a:lnTo>
                  <a:pt x="5805" y="6762"/>
                </a:lnTo>
                <a:lnTo>
                  <a:pt x="5797" y="6725"/>
                </a:lnTo>
                <a:lnTo>
                  <a:pt x="5792" y="6686"/>
                </a:lnTo>
                <a:lnTo>
                  <a:pt x="5789" y="6648"/>
                </a:lnTo>
                <a:lnTo>
                  <a:pt x="5788" y="6608"/>
                </a:lnTo>
                <a:lnTo>
                  <a:pt x="5790" y="6569"/>
                </a:lnTo>
                <a:lnTo>
                  <a:pt x="5796" y="6532"/>
                </a:lnTo>
                <a:lnTo>
                  <a:pt x="5806" y="6499"/>
                </a:lnTo>
                <a:lnTo>
                  <a:pt x="5818" y="6467"/>
                </a:lnTo>
                <a:lnTo>
                  <a:pt x="5834" y="6438"/>
                </a:lnTo>
                <a:lnTo>
                  <a:pt x="5854" y="6409"/>
                </a:lnTo>
                <a:lnTo>
                  <a:pt x="5875" y="6384"/>
                </a:lnTo>
                <a:lnTo>
                  <a:pt x="5899" y="6360"/>
                </a:lnTo>
                <a:lnTo>
                  <a:pt x="5925" y="6339"/>
                </a:lnTo>
                <a:lnTo>
                  <a:pt x="5954" y="6319"/>
                </a:lnTo>
                <a:lnTo>
                  <a:pt x="5982" y="6301"/>
                </a:lnTo>
                <a:lnTo>
                  <a:pt x="6013" y="6285"/>
                </a:lnTo>
                <a:lnTo>
                  <a:pt x="6045" y="6270"/>
                </a:lnTo>
                <a:lnTo>
                  <a:pt x="6077" y="6256"/>
                </a:lnTo>
                <a:lnTo>
                  <a:pt x="6111" y="6245"/>
                </a:lnTo>
                <a:lnTo>
                  <a:pt x="6145" y="6233"/>
                </a:lnTo>
                <a:lnTo>
                  <a:pt x="6178" y="6224"/>
                </a:lnTo>
                <a:lnTo>
                  <a:pt x="6211" y="6216"/>
                </a:lnTo>
                <a:lnTo>
                  <a:pt x="6243" y="6209"/>
                </a:lnTo>
                <a:lnTo>
                  <a:pt x="6276" y="6203"/>
                </a:lnTo>
                <a:lnTo>
                  <a:pt x="6335" y="6193"/>
                </a:lnTo>
                <a:lnTo>
                  <a:pt x="6390" y="6187"/>
                </a:lnTo>
                <a:lnTo>
                  <a:pt x="6471" y="6181"/>
                </a:lnTo>
                <a:lnTo>
                  <a:pt x="6501" y="6180"/>
                </a:lnTo>
                <a:lnTo>
                  <a:pt x="8639" y="6180"/>
                </a:lnTo>
                <a:lnTo>
                  <a:pt x="10873" y="4088"/>
                </a:lnTo>
                <a:lnTo>
                  <a:pt x="10878" y="4084"/>
                </a:lnTo>
                <a:lnTo>
                  <a:pt x="10895" y="4072"/>
                </a:lnTo>
                <a:lnTo>
                  <a:pt x="10922" y="4054"/>
                </a:lnTo>
                <a:lnTo>
                  <a:pt x="10961" y="4031"/>
                </a:lnTo>
                <a:lnTo>
                  <a:pt x="10983" y="4019"/>
                </a:lnTo>
                <a:lnTo>
                  <a:pt x="11009" y="4005"/>
                </a:lnTo>
                <a:lnTo>
                  <a:pt x="11037" y="3990"/>
                </a:lnTo>
                <a:lnTo>
                  <a:pt x="11068" y="3976"/>
                </a:lnTo>
                <a:lnTo>
                  <a:pt x="11101" y="3961"/>
                </a:lnTo>
                <a:lnTo>
                  <a:pt x="11137" y="3945"/>
                </a:lnTo>
                <a:lnTo>
                  <a:pt x="11176" y="3931"/>
                </a:lnTo>
                <a:lnTo>
                  <a:pt x="11216" y="3916"/>
                </a:lnTo>
                <a:lnTo>
                  <a:pt x="11260" y="3902"/>
                </a:lnTo>
                <a:lnTo>
                  <a:pt x="11307" y="3889"/>
                </a:lnTo>
                <a:lnTo>
                  <a:pt x="11355" y="3875"/>
                </a:lnTo>
                <a:lnTo>
                  <a:pt x="11406" y="3863"/>
                </a:lnTo>
                <a:lnTo>
                  <a:pt x="11459" y="3853"/>
                </a:lnTo>
                <a:lnTo>
                  <a:pt x="11515" y="3842"/>
                </a:lnTo>
                <a:lnTo>
                  <a:pt x="11573" y="3835"/>
                </a:lnTo>
                <a:lnTo>
                  <a:pt x="11634" y="3828"/>
                </a:lnTo>
                <a:lnTo>
                  <a:pt x="11697" y="3823"/>
                </a:lnTo>
                <a:lnTo>
                  <a:pt x="11762" y="3819"/>
                </a:lnTo>
                <a:lnTo>
                  <a:pt x="11830" y="3818"/>
                </a:lnTo>
                <a:lnTo>
                  <a:pt x="11900" y="3820"/>
                </a:lnTo>
                <a:lnTo>
                  <a:pt x="11972" y="3824"/>
                </a:lnTo>
                <a:lnTo>
                  <a:pt x="12047" y="3830"/>
                </a:lnTo>
                <a:lnTo>
                  <a:pt x="12123" y="3839"/>
                </a:lnTo>
                <a:lnTo>
                  <a:pt x="12203" y="3851"/>
                </a:lnTo>
                <a:lnTo>
                  <a:pt x="12281" y="3866"/>
                </a:lnTo>
                <a:lnTo>
                  <a:pt x="12354" y="3880"/>
                </a:lnTo>
                <a:lnTo>
                  <a:pt x="12423" y="3898"/>
                </a:lnTo>
                <a:lnTo>
                  <a:pt x="12489" y="3916"/>
                </a:lnTo>
                <a:lnTo>
                  <a:pt x="12550" y="3936"/>
                </a:lnTo>
                <a:lnTo>
                  <a:pt x="12608" y="3957"/>
                </a:lnTo>
                <a:lnTo>
                  <a:pt x="12661" y="3978"/>
                </a:lnTo>
                <a:lnTo>
                  <a:pt x="12712" y="4000"/>
                </a:lnTo>
                <a:lnTo>
                  <a:pt x="12759" y="4023"/>
                </a:lnTo>
                <a:lnTo>
                  <a:pt x="12802" y="4046"/>
                </a:lnTo>
                <a:lnTo>
                  <a:pt x="12842" y="4070"/>
                </a:lnTo>
                <a:lnTo>
                  <a:pt x="12879" y="4094"/>
                </a:lnTo>
                <a:lnTo>
                  <a:pt x="12913" y="4118"/>
                </a:lnTo>
                <a:lnTo>
                  <a:pt x="12944" y="4143"/>
                </a:lnTo>
                <a:lnTo>
                  <a:pt x="12973" y="4166"/>
                </a:lnTo>
                <a:lnTo>
                  <a:pt x="12999" y="4190"/>
                </a:lnTo>
                <a:lnTo>
                  <a:pt x="13021" y="4213"/>
                </a:lnTo>
                <a:lnTo>
                  <a:pt x="13042" y="4235"/>
                </a:lnTo>
                <a:lnTo>
                  <a:pt x="13061" y="4257"/>
                </a:lnTo>
                <a:lnTo>
                  <a:pt x="13078" y="4279"/>
                </a:lnTo>
                <a:lnTo>
                  <a:pt x="13092" y="4299"/>
                </a:lnTo>
                <a:lnTo>
                  <a:pt x="13105" y="4318"/>
                </a:lnTo>
                <a:lnTo>
                  <a:pt x="13115" y="4336"/>
                </a:lnTo>
                <a:lnTo>
                  <a:pt x="13125" y="4352"/>
                </a:lnTo>
                <a:lnTo>
                  <a:pt x="13138" y="4381"/>
                </a:lnTo>
                <a:lnTo>
                  <a:pt x="13147" y="4403"/>
                </a:lnTo>
                <a:lnTo>
                  <a:pt x="13152" y="4416"/>
                </a:lnTo>
                <a:lnTo>
                  <a:pt x="13153" y="4420"/>
                </a:lnTo>
                <a:close/>
                <a:moveTo>
                  <a:pt x="12250" y="0"/>
                </a:moveTo>
                <a:lnTo>
                  <a:pt x="12331" y="2"/>
                </a:lnTo>
                <a:lnTo>
                  <a:pt x="12410" y="8"/>
                </a:lnTo>
                <a:lnTo>
                  <a:pt x="12488" y="19"/>
                </a:lnTo>
                <a:lnTo>
                  <a:pt x="12565" y="33"/>
                </a:lnTo>
                <a:lnTo>
                  <a:pt x="12640" y="50"/>
                </a:lnTo>
                <a:lnTo>
                  <a:pt x="12715" y="71"/>
                </a:lnTo>
                <a:lnTo>
                  <a:pt x="12788" y="95"/>
                </a:lnTo>
                <a:lnTo>
                  <a:pt x="12860" y="124"/>
                </a:lnTo>
                <a:lnTo>
                  <a:pt x="12929" y="155"/>
                </a:lnTo>
                <a:lnTo>
                  <a:pt x="12996" y="190"/>
                </a:lnTo>
                <a:lnTo>
                  <a:pt x="13062" y="228"/>
                </a:lnTo>
                <a:lnTo>
                  <a:pt x="13126" y="269"/>
                </a:lnTo>
                <a:lnTo>
                  <a:pt x="13187" y="313"/>
                </a:lnTo>
                <a:lnTo>
                  <a:pt x="13246" y="360"/>
                </a:lnTo>
                <a:lnTo>
                  <a:pt x="13303" y="409"/>
                </a:lnTo>
                <a:lnTo>
                  <a:pt x="13359" y="461"/>
                </a:lnTo>
                <a:lnTo>
                  <a:pt x="13410" y="515"/>
                </a:lnTo>
                <a:lnTo>
                  <a:pt x="13459" y="572"/>
                </a:lnTo>
                <a:lnTo>
                  <a:pt x="13505" y="631"/>
                </a:lnTo>
                <a:lnTo>
                  <a:pt x="13550" y="693"/>
                </a:lnTo>
                <a:lnTo>
                  <a:pt x="13590" y="757"/>
                </a:lnTo>
                <a:lnTo>
                  <a:pt x="13628" y="822"/>
                </a:lnTo>
                <a:lnTo>
                  <a:pt x="13663" y="891"/>
                </a:lnTo>
                <a:lnTo>
                  <a:pt x="13694" y="960"/>
                </a:lnTo>
                <a:lnTo>
                  <a:pt x="13723" y="1031"/>
                </a:lnTo>
                <a:lnTo>
                  <a:pt x="13748" y="1104"/>
                </a:lnTo>
                <a:lnTo>
                  <a:pt x="13769" y="1178"/>
                </a:lnTo>
                <a:lnTo>
                  <a:pt x="13786" y="1254"/>
                </a:lnTo>
                <a:lnTo>
                  <a:pt x="13800" y="1331"/>
                </a:lnTo>
                <a:lnTo>
                  <a:pt x="13811" y="1409"/>
                </a:lnTo>
                <a:lnTo>
                  <a:pt x="13816" y="1489"/>
                </a:lnTo>
                <a:lnTo>
                  <a:pt x="13819" y="1568"/>
                </a:lnTo>
                <a:lnTo>
                  <a:pt x="13816" y="1650"/>
                </a:lnTo>
                <a:lnTo>
                  <a:pt x="13811" y="1729"/>
                </a:lnTo>
                <a:lnTo>
                  <a:pt x="13800" y="1807"/>
                </a:lnTo>
                <a:lnTo>
                  <a:pt x="13786" y="1884"/>
                </a:lnTo>
                <a:lnTo>
                  <a:pt x="13769" y="1961"/>
                </a:lnTo>
                <a:lnTo>
                  <a:pt x="13748" y="2035"/>
                </a:lnTo>
                <a:lnTo>
                  <a:pt x="13723" y="2107"/>
                </a:lnTo>
                <a:lnTo>
                  <a:pt x="13694" y="2179"/>
                </a:lnTo>
                <a:lnTo>
                  <a:pt x="13663" y="2248"/>
                </a:lnTo>
                <a:lnTo>
                  <a:pt x="13628" y="2316"/>
                </a:lnTo>
                <a:lnTo>
                  <a:pt x="13590" y="2382"/>
                </a:lnTo>
                <a:lnTo>
                  <a:pt x="13550" y="2445"/>
                </a:lnTo>
                <a:lnTo>
                  <a:pt x="13505" y="2507"/>
                </a:lnTo>
                <a:lnTo>
                  <a:pt x="13459" y="2566"/>
                </a:lnTo>
                <a:lnTo>
                  <a:pt x="13410" y="2623"/>
                </a:lnTo>
                <a:lnTo>
                  <a:pt x="13359" y="2677"/>
                </a:lnTo>
                <a:lnTo>
                  <a:pt x="13303" y="2729"/>
                </a:lnTo>
                <a:lnTo>
                  <a:pt x="13246" y="2779"/>
                </a:lnTo>
                <a:lnTo>
                  <a:pt x="13187" y="2825"/>
                </a:lnTo>
                <a:lnTo>
                  <a:pt x="13126" y="2869"/>
                </a:lnTo>
                <a:lnTo>
                  <a:pt x="13062" y="2910"/>
                </a:lnTo>
                <a:lnTo>
                  <a:pt x="12996" y="2948"/>
                </a:lnTo>
                <a:lnTo>
                  <a:pt x="12929" y="2983"/>
                </a:lnTo>
                <a:lnTo>
                  <a:pt x="12860" y="3014"/>
                </a:lnTo>
                <a:lnTo>
                  <a:pt x="12788" y="3042"/>
                </a:lnTo>
                <a:lnTo>
                  <a:pt x="12715" y="3067"/>
                </a:lnTo>
                <a:lnTo>
                  <a:pt x="12640" y="3088"/>
                </a:lnTo>
                <a:lnTo>
                  <a:pt x="12565" y="3106"/>
                </a:lnTo>
                <a:lnTo>
                  <a:pt x="12488" y="3120"/>
                </a:lnTo>
                <a:lnTo>
                  <a:pt x="12410" y="3129"/>
                </a:lnTo>
                <a:lnTo>
                  <a:pt x="12331" y="3135"/>
                </a:lnTo>
                <a:lnTo>
                  <a:pt x="12250" y="3138"/>
                </a:lnTo>
                <a:lnTo>
                  <a:pt x="12170" y="3135"/>
                </a:lnTo>
                <a:lnTo>
                  <a:pt x="12090" y="3129"/>
                </a:lnTo>
                <a:lnTo>
                  <a:pt x="12011" y="3120"/>
                </a:lnTo>
                <a:lnTo>
                  <a:pt x="11935" y="3106"/>
                </a:lnTo>
                <a:lnTo>
                  <a:pt x="11859" y="3088"/>
                </a:lnTo>
                <a:lnTo>
                  <a:pt x="11785" y="3067"/>
                </a:lnTo>
                <a:lnTo>
                  <a:pt x="11711" y="3042"/>
                </a:lnTo>
                <a:lnTo>
                  <a:pt x="11641" y="3014"/>
                </a:lnTo>
                <a:lnTo>
                  <a:pt x="11571" y="2983"/>
                </a:lnTo>
                <a:lnTo>
                  <a:pt x="11504" y="2948"/>
                </a:lnTo>
                <a:lnTo>
                  <a:pt x="11438" y="2910"/>
                </a:lnTo>
                <a:lnTo>
                  <a:pt x="11375" y="2869"/>
                </a:lnTo>
                <a:lnTo>
                  <a:pt x="11313" y="2825"/>
                </a:lnTo>
                <a:lnTo>
                  <a:pt x="11253" y="2779"/>
                </a:lnTo>
                <a:lnTo>
                  <a:pt x="11197" y="2729"/>
                </a:lnTo>
                <a:lnTo>
                  <a:pt x="11143" y="2677"/>
                </a:lnTo>
                <a:lnTo>
                  <a:pt x="11091" y="2623"/>
                </a:lnTo>
                <a:lnTo>
                  <a:pt x="11041" y="2566"/>
                </a:lnTo>
                <a:lnTo>
                  <a:pt x="10994" y="2507"/>
                </a:lnTo>
                <a:lnTo>
                  <a:pt x="10950" y="2445"/>
                </a:lnTo>
                <a:lnTo>
                  <a:pt x="10909" y="2382"/>
                </a:lnTo>
                <a:lnTo>
                  <a:pt x="10871" y="2316"/>
                </a:lnTo>
                <a:lnTo>
                  <a:pt x="10837" y="2248"/>
                </a:lnTo>
                <a:lnTo>
                  <a:pt x="10805" y="2179"/>
                </a:lnTo>
                <a:lnTo>
                  <a:pt x="10777" y="2107"/>
                </a:lnTo>
                <a:lnTo>
                  <a:pt x="10753" y="2035"/>
                </a:lnTo>
                <a:lnTo>
                  <a:pt x="10731" y="1961"/>
                </a:lnTo>
                <a:lnTo>
                  <a:pt x="10714" y="1884"/>
                </a:lnTo>
                <a:lnTo>
                  <a:pt x="10701" y="1807"/>
                </a:lnTo>
                <a:lnTo>
                  <a:pt x="10690" y="1729"/>
                </a:lnTo>
                <a:lnTo>
                  <a:pt x="10684" y="1650"/>
                </a:lnTo>
                <a:lnTo>
                  <a:pt x="10683" y="1568"/>
                </a:lnTo>
                <a:lnTo>
                  <a:pt x="10684" y="1489"/>
                </a:lnTo>
                <a:lnTo>
                  <a:pt x="10690" y="1409"/>
                </a:lnTo>
                <a:lnTo>
                  <a:pt x="10701" y="1331"/>
                </a:lnTo>
                <a:lnTo>
                  <a:pt x="10714" y="1254"/>
                </a:lnTo>
                <a:lnTo>
                  <a:pt x="10731" y="1178"/>
                </a:lnTo>
                <a:lnTo>
                  <a:pt x="10753" y="1104"/>
                </a:lnTo>
                <a:lnTo>
                  <a:pt x="10777" y="1031"/>
                </a:lnTo>
                <a:lnTo>
                  <a:pt x="10805" y="960"/>
                </a:lnTo>
                <a:lnTo>
                  <a:pt x="10837" y="891"/>
                </a:lnTo>
                <a:lnTo>
                  <a:pt x="10871" y="822"/>
                </a:lnTo>
                <a:lnTo>
                  <a:pt x="10909" y="757"/>
                </a:lnTo>
                <a:lnTo>
                  <a:pt x="10950" y="693"/>
                </a:lnTo>
                <a:lnTo>
                  <a:pt x="10994" y="631"/>
                </a:lnTo>
                <a:lnTo>
                  <a:pt x="11041" y="572"/>
                </a:lnTo>
                <a:lnTo>
                  <a:pt x="11091" y="515"/>
                </a:lnTo>
                <a:lnTo>
                  <a:pt x="11143" y="461"/>
                </a:lnTo>
                <a:lnTo>
                  <a:pt x="11197" y="409"/>
                </a:lnTo>
                <a:lnTo>
                  <a:pt x="11253" y="360"/>
                </a:lnTo>
                <a:lnTo>
                  <a:pt x="11313" y="313"/>
                </a:lnTo>
                <a:lnTo>
                  <a:pt x="11375" y="269"/>
                </a:lnTo>
                <a:lnTo>
                  <a:pt x="11438" y="228"/>
                </a:lnTo>
                <a:lnTo>
                  <a:pt x="11504" y="190"/>
                </a:lnTo>
                <a:lnTo>
                  <a:pt x="11571" y="155"/>
                </a:lnTo>
                <a:lnTo>
                  <a:pt x="11641" y="124"/>
                </a:lnTo>
                <a:lnTo>
                  <a:pt x="11711" y="95"/>
                </a:lnTo>
                <a:lnTo>
                  <a:pt x="11785" y="71"/>
                </a:lnTo>
                <a:lnTo>
                  <a:pt x="11859" y="50"/>
                </a:lnTo>
                <a:lnTo>
                  <a:pt x="11935" y="33"/>
                </a:lnTo>
                <a:lnTo>
                  <a:pt x="12011" y="19"/>
                </a:lnTo>
                <a:lnTo>
                  <a:pt x="12090" y="8"/>
                </a:lnTo>
                <a:lnTo>
                  <a:pt x="12170" y="2"/>
                </a:lnTo>
                <a:lnTo>
                  <a:pt x="12250" y="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44" name="组合 300"/>
          <p:cNvGrpSpPr/>
          <p:nvPr/>
        </p:nvGrpSpPr>
        <p:grpSpPr>
          <a:xfrm rot="8896630">
            <a:off x="5365527" y="3150046"/>
            <a:ext cx="64108" cy="41653"/>
            <a:chOff x="2468404" y="1583301"/>
            <a:chExt cx="284795" cy="259481"/>
          </a:xfrm>
          <a:solidFill>
            <a:srgbClr val="0070C0"/>
          </a:solidFill>
        </p:grpSpPr>
        <p:sp>
          <p:nvSpPr>
            <p:cNvPr id="386" name="Freeform 52"/>
            <p:cNvSpPr/>
            <p:nvPr/>
          </p:nvSpPr>
          <p:spPr bwMode="auto">
            <a:xfrm>
              <a:off x="2468404" y="1583301"/>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87" name="Freeform 53"/>
            <p:cNvSpPr/>
            <p:nvPr/>
          </p:nvSpPr>
          <p:spPr bwMode="auto">
            <a:xfrm>
              <a:off x="2538020" y="1602287"/>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88" name="Freeform 54"/>
            <p:cNvSpPr/>
            <p:nvPr/>
          </p:nvSpPr>
          <p:spPr bwMode="auto">
            <a:xfrm>
              <a:off x="2607637" y="1621274"/>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89" name="Freeform 55"/>
            <p:cNvSpPr/>
            <p:nvPr/>
          </p:nvSpPr>
          <p:spPr bwMode="auto">
            <a:xfrm>
              <a:off x="2670925" y="1671904"/>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348" name="TextBox 347"/>
          <p:cNvSpPr txBox="1"/>
          <p:nvPr/>
        </p:nvSpPr>
        <p:spPr>
          <a:xfrm>
            <a:off x="5632743" y="3246702"/>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无线校园</a:t>
            </a:r>
            <a:endParaRPr lang="zh-CN" altLang="en-US" dirty="0" smtClean="0">
              <a:solidFill>
                <a:srgbClr val="C00000"/>
              </a:solidFill>
              <a:latin typeface="隶书" pitchFamily="49" charset="-122"/>
              <a:ea typeface="隶书" pitchFamily="49" charset="-122"/>
            </a:endParaRPr>
          </a:p>
        </p:txBody>
      </p:sp>
      <p:sp>
        <p:nvSpPr>
          <p:cNvPr id="349" name="TextBox 348"/>
          <p:cNvSpPr txBox="1"/>
          <p:nvPr/>
        </p:nvSpPr>
        <p:spPr>
          <a:xfrm>
            <a:off x="5759365" y="2690565"/>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行为管理</a:t>
            </a:r>
            <a:endParaRPr lang="zh-CN" altLang="en-US" dirty="0" smtClean="0">
              <a:solidFill>
                <a:srgbClr val="C00000"/>
              </a:solidFill>
              <a:latin typeface="隶书" pitchFamily="49" charset="-122"/>
              <a:ea typeface="隶书" pitchFamily="49" charset="-122"/>
            </a:endParaRPr>
          </a:p>
        </p:txBody>
      </p:sp>
      <p:sp>
        <p:nvSpPr>
          <p:cNvPr id="350" name="椭圆 349"/>
          <p:cNvSpPr/>
          <p:nvPr/>
        </p:nvSpPr>
        <p:spPr bwMode="auto">
          <a:xfrm>
            <a:off x="5696054" y="2798140"/>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51" name="Freeform 51"/>
          <p:cNvSpPr>
            <a:spLocks noEditPoints="1"/>
          </p:cNvSpPr>
          <p:nvPr/>
        </p:nvSpPr>
        <p:spPr bwMode="auto">
          <a:xfrm>
            <a:off x="5734257" y="2947240"/>
            <a:ext cx="214727" cy="42114"/>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2" name="Freeform 52"/>
          <p:cNvSpPr>
            <a:spLocks noEditPoints="1"/>
          </p:cNvSpPr>
          <p:nvPr/>
        </p:nvSpPr>
        <p:spPr bwMode="auto">
          <a:xfrm>
            <a:off x="5734257" y="2895881"/>
            <a:ext cx="163673" cy="43141"/>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3" name="Freeform 53"/>
          <p:cNvSpPr>
            <a:spLocks noEditPoints="1"/>
          </p:cNvSpPr>
          <p:nvPr/>
        </p:nvSpPr>
        <p:spPr bwMode="auto">
          <a:xfrm>
            <a:off x="5734257" y="2842468"/>
            <a:ext cx="240254" cy="43141"/>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4" name="Freeform 54"/>
          <p:cNvSpPr>
            <a:spLocks noEditPoints="1"/>
          </p:cNvSpPr>
          <p:nvPr/>
        </p:nvSpPr>
        <p:spPr bwMode="auto">
          <a:xfrm>
            <a:off x="5905438" y="2882528"/>
            <a:ext cx="135143" cy="106826"/>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5" name="Freeform 55"/>
          <p:cNvSpPr/>
          <p:nvPr/>
        </p:nvSpPr>
        <p:spPr bwMode="auto">
          <a:xfrm>
            <a:off x="5942978" y="2916424"/>
            <a:ext cx="73578" cy="56495"/>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6" name="Freeform 56"/>
          <p:cNvSpPr/>
          <p:nvPr/>
        </p:nvSpPr>
        <p:spPr bwMode="auto">
          <a:xfrm>
            <a:off x="5927962" y="2898962"/>
            <a:ext cx="84089" cy="49304"/>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7" name="椭圆 356"/>
          <p:cNvSpPr/>
          <p:nvPr/>
        </p:nvSpPr>
        <p:spPr bwMode="auto">
          <a:xfrm>
            <a:off x="2847059" y="2798140"/>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58" name="TextBox 357"/>
          <p:cNvSpPr txBox="1"/>
          <p:nvPr/>
        </p:nvSpPr>
        <p:spPr>
          <a:xfrm>
            <a:off x="2593815" y="2690565"/>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网络安全</a:t>
            </a:r>
            <a:endParaRPr lang="zh-CN" altLang="en-US" dirty="0" smtClean="0">
              <a:solidFill>
                <a:srgbClr val="C00000"/>
              </a:solidFill>
              <a:latin typeface="隶书" pitchFamily="49" charset="-122"/>
              <a:ea typeface="隶书" pitchFamily="49" charset="-122"/>
            </a:endParaRPr>
          </a:p>
        </p:txBody>
      </p:sp>
      <p:sp>
        <p:nvSpPr>
          <p:cNvPr id="359" name="Freeform 40"/>
          <p:cNvSpPr/>
          <p:nvPr/>
        </p:nvSpPr>
        <p:spPr bwMode="auto">
          <a:xfrm>
            <a:off x="2996923" y="2851841"/>
            <a:ext cx="86537" cy="35913"/>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0" name="Freeform 41"/>
          <p:cNvSpPr/>
          <p:nvPr/>
        </p:nvSpPr>
        <p:spPr bwMode="auto">
          <a:xfrm>
            <a:off x="2899220" y="2851841"/>
            <a:ext cx="85142" cy="35913"/>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1" name="Freeform 42"/>
          <p:cNvSpPr/>
          <p:nvPr/>
        </p:nvSpPr>
        <p:spPr bwMode="auto">
          <a:xfrm>
            <a:off x="2896428" y="2895314"/>
            <a:ext cx="160512" cy="35913"/>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2" name="Freeform 43"/>
          <p:cNvSpPr/>
          <p:nvPr/>
        </p:nvSpPr>
        <p:spPr bwMode="auto">
          <a:xfrm>
            <a:off x="2899220" y="2938787"/>
            <a:ext cx="85142" cy="35913"/>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3" name="Freeform 44"/>
          <p:cNvSpPr/>
          <p:nvPr/>
        </p:nvSpPr>
        <p:spPr bwMode="auto">
          <a:xfrm>
            <a:off x="2996923" y="2938787"/>
            <a:ext cx="62809" cy="35913"/>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4" name="Freeform 45"/>
          <p:cNvSpPr/>
          <p:nvPr/>
        </p:nvSpPr>
        <p:spPr bwMode="auto">
          <a:xfrm>
            <a:off x="3034609" y="2853731"/>
            <a:ext cx="135389" cy="120969"/>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5" name="椭圆 364"/>
          <p:cNvSpPr/>
          <p:nvPr/>
        </p:nvSpPr>
        <p:spPr bwMode="auto">
          <a:xfrm>
            <a:off x="5126255" y="2627024"/>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66" name="TextBox 365"/>
          <p:cNvSpPr txBox="1"/>
          <p:nvPr/>
        </p:nvSpPr>
        <p:spPr>
          <a:xfrm>
            <a:off x="5062944" y="2879454"/>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校园安防</a:t>
            </a:r>
            <a:endParaRPr lang="zh-CN" altLang="en-US" dirty="0" smtClean="0">
              <a:solidFill>
                <a:srgbClr val="C00000"/>
              </a:solidFill>
              <a:latin typeface="隶书" pitchFamily="49" charset="-122"/>
              <a:ea typeface="隶书" pitchFamily="49" charset="-122"/>
            </a:endParaRPr>
          </a:p>
        </p:txBody>
      </p:sp>
      <p:sp>
        <p:nvSpPr>
          <p:cNvPr id="367" name="Freeform 5"/>
          <p:cNvSpPr>
            <a:spLocks noEditPoints="1"/>
          </p:cNvSpPr>
          <p:nvPr/>
        </p:nvSpPr>
        <p:spPr bwMode="auto">
          <a:xfrm>
            <a:off x="5199178" y="2714735"/>
            <a:ext cx="146234" cy="118832"/>
          </a:xfrm>
          <a:custGeom>
            <a:avLst/>
            <a:gdLst/>
            <a:ahLst/>
            <a:cxnLst>
              <a:cxn ang="0">
                <a:pos x="13474" y="5453"/>
              </a:cxn>
              <a:cxn ang="0">
                <a:pos x="12317" y="4601"/>
              </a:cxn>
              <a:cxn ang="0">
                <a:pos x="11412" y="4426"/>
              </a:cxn>
              <a:cxn ang="0">
                <a:pos x="4848" y="9576"/>
              </a:cxn>
              <a:cxn ang="0">
                <a:pos x="5783" y="10159"/>
              </a:cxn>
              <a:cxn ang="0">
                <a:pos x="6029" y="10586"/>
              </a:cxn>
              <a:cxn ang="0">
                <a:pos x="5871" y="11449"/>
              </a:cxn>
              <a:cxn ang="0">
                <a:pos x="5269" y="11440"/>
              </a:cxn>
              <a:cxn ang="0">
                <a:pos x="4824" y="10607"/>
              </a:cxn>
              <a:cxn ang="0">
                <a:pos x="4838" y="9638"/>
              </a:cxn>
              <a:cxn ang="0">
                <a:pos x="3536" y="8751"/>
              </a:cxn>
              <a:cxn ang="0">
                <a:pos x="4283" y="9174"/>
              </a:cxn>
              <a:cxn ang="0">
                <a:pos x="4127" y="9883"/>
              </a:cxn>
              <a:cxn ang="0">
                <a:pos x="4481" y="11467"/>
              </a:cxn>
              <a:cxn ang="0">
                <a:pos x="5571" y="12255"/>
              </a:cxn>
              <a:cxn ang="0">
                <a:pos x="6393" y="11776"/>
              </a:cxn>
              <a:cxn ang="0">
                <a:pos x="6623" y="11327"/>
              </a:cxn>
              <a:cxn ang="0">
                <a:pos x="6593" y="10954"/>
              </a:cxn>
              <a:cxn ang="0">
                <a:pos x="7001" y="12029"/>
              </a:cxn>
              <a:cxn ang="0">
                <a:pos x="6605" y="13157"/>
              </a:cxn>
              <a:cxn ang="0">
                <a:pos x="5384" y="13849"/>
              </a:cxn>
              <a:cxn ang="0">
                <a:pos x="4005" y="13316"/>
              </a:cxn>
              <a:cxn ang="0">
                <a:pos x="2966" y="11875"/>
              </a:cxn>
              <a:cxn ang="0">
                <a:pos x="2611" y="10263"/>
              </a:cxn>
              <a:cxn ang="0">
                <a:pos x="2657" y="9067"/>
              </a:cxn>
              <a:cxn ang="0">
                <a:pos x="2906" y="8446"/>
              </a:cxn>
              <a:cxn ang="0">
                <a:pos x="2108" y="8756"/>
              </a:cxn>
              <a:cxn ang="0">
                <a:pos x="1951" y="10042"/>
              </a:cxn>
              <a:cxn ang="0">
                <a:pos x="2244" y="11405"/>
              </a:cxn>
              <a:cxn ang="0">
                <a:pos x="1800" y="11462"/>
              </a:cxn>
              <a:cxn ang="0">
                <a:pos x="514" y="10430"/>
              </a:cxn>
              <a:cxn ang="0">
                <a:pos x="0" y="8981"/>
              </a:cxn>
              <a:cxn ang="0">
                <a:pos x="814" y="8147"/>
              </a:cxn>
              <a:cxn ang="0">
                <a:pos x="2055" y="8130"/>
              </a:cxn>
              <a:cxn ang="0">
                <a:pos x="13652" y="11178"/>
              </a:cxn>
              <a:cxn ang="0">
                <a:pos x="13281" y="11893"/>
              </a:cxn>
              <a:cxn ang="0">
                <a:pos x="12680" y="12371"/>
              </a:cxn>
              <a:cxn ang="0">
                <a:pos x="11525" y="12547"/>
              </a:cxn>
              <a:cxn ang="0">
                <a:pos x="11812" y="11849"/>
              </a:cxn>
              <a:cxn ang="0">
                <a:pos x="7899" y="11652"/>
              </a:cxn>
              <a:cxn ang="0">
                <a:pos x="8996" y="12019"/>
              </a:cxn>
              <a:cxn ang="0">
                <a:pos x="10612" y="11876"/>
              </a:cxn>
              <a:cxn ang="0">
                <a:pos x="10925" y="12290"/>
              </a:cxn>
              <a:cxn ang="0">
                <a:pos x="10585" y="12853"/>
              </a:cxn>
              <a:cxn ang="0">
                <a:pos x="9821" y="13182"/>
              </a:cxn>
              <a:cxn ang="0">
                <a:pos x="6649" y="14004"/>
              </a:cxn>
              <a:cxn ang="0">
                <a:pos x="7422" y="12934"/>
              </a:cxn>
              <a:cxn ang="0">
                <a:pos x="7677" y="12066"/>
              </a:cxn>
              <a:cxn ang="0">
                <a:pos x="14396" y="10218"/>
              </a:cxn>
              <a:cxn ang="0">
                <a:pos x="14321" y="8192"/>
              </a:cxn>
              <a:cxn ang="0">
                <a:pos x="12918" y="5928"/>
              </a:cxn>
              <a:cxn ang="0">
                <a:pos x="11740" y="5209"/>
              </a:cxn>
              <a:cxn ang="0">
                <a:pos x="10623" y="5077"/>
              </a:cxn>
              <a:cxn ang="0">
                <a:pos x="9280" y="5224"/>
              </a:cxn>
              <a:cxn ang="0">
                <a:pos x="1229" y="7366"/>
              </a:cxn>
              <a:cxn ang="0">
                <a:pos x="2849" y="7799"/>
              </a:cxn>
              <a:cxn ang="0">
                <a:pos x="5581" y="9338"/>
              </a:cxn>
              <a:cxn ang="0">
                <a:pos x="7851" y="10919"/>
              </a:cxn>
              <a:cxn ang="0">
                <a:pos x="9572" y="11341"/>
              </a:cxn>
              <a:cxn ang="0">
                <a:pos x="10600" y="11241"/>
              </a:cxn>
              <a:cxn ang="0">
                <a:pos x="13760" y="10423"/>
              </a:cxn>
            </a:cxnLst>
            <a:rect l="0" t="0" r="r" b="b"/>
            <a:pathLst>
              <a:path w="16170" h="14014">
                <a:moveTo>
                  <a:pt x="11178" y="2724"/>
                </a:moveTo>
                <a:lnTo>
                  <a:pt x="14087" y="2724"/>
                </a:lnTo>
                <a:lnTo>
                  <a:pt x="14087" y="6276"/>
                </a:lnTo>
                <a:lnTo>
                  <a:pt x="14080" y="6265"/>
                </a:lnTo>
                <a:lnTo>
                  <a:pt x="14060" y="6231"/>
                </a:lnTo>
                <a:lnTo>
                  <a:pt x="14025" y="6177"/>
                </a:lnTo>
                <a:lnTo>
                  <a:pt x="13979" y="6106"/>
                </a:lnTo>
                <a:lnTo>
                  <a:pt x="13920" y="6022"/>
                </a:lnTo>
                <a:lnTo>
                  <a:pt x="13852" y="5923"/>
                </a:lnTo>
                <a:lnTo>
                  <a:pt x="13812" y="5870"/>
                </a:lnTo>
                <a:lnTo>
                  <a:pt x="13771" y="5815"/>
                </a:lnTo>
                <a:lnTo>
                  <a:pt x="13727" y="5758"/>
                </a:lnTo>
                <a:lnTo>
                  <a:pt x="13682" y="5698"/>
                </a:lnTo>
                <a:lnTo>
                  <a:pt x="13632" y="5639"/>
                </a:lnTo>
                <a:lnTo>
                  <a:pt x="13582" y="5577"/>
                </a:lnTo>
                <a:lnTo>
                  <a:pt x="13529" y="5515"/>
                </a:lnTo>
                <a:lnTo>
                  <a:pt x="13474" y="5453"/>
                </a:lnTo>
                <a:lnTo>
                  <a:pt x="13417" y="5390"/>
                </a:lnTo>
                <a:lnTo>
                  <a:pt x="13357" y="5328"/>
                </a:lnTo>
                <a:lnTo>
                  <a:pt x="13297" y="5266"/>
                </a:lnTo>
                <a:lnTo>
                  <a:pt x="13234" y="5204"/>
                </a:lnTo>
                <a:lnTo>
                  <a:pt x="13169" y="5145"/>
                </a:lnTo>
                <a:lnTo>
                  <a:pt x="13104" y="5085"/>
                </a:lnTo>
                <a:lnTo>
                  <a:pt x="13036" y="5029"/>
                </a:lnTo>
                <a:lnTo>
                  <a:pt x="12967" y="4973"/>
                </a:lnTo>
                <a:lnTo>
                  <a:pt x="12897" y="4919"/>
                </a:lnTo>
                <a:lnTo>
                  <a:pt x="12825" y="4869"/>
                </a:lnTo>
                <a:lnTo>
                  <a:pt x="12752" y="4822"/>
                </a:lnTo>
                <a:lnTo>
                  <a:pt x="12678" y="4776"/>
                </a:lnTo>
                <a:lnTo>
                  <a:pt x="12604" y="4735"/>
                </a:lnTo>
                <a:lnTo>
                  <a:pt x="12531" y="4697"/>
                </a:lnTo>
                <a:lnTo>
                  <a:pt x="12458" y="4662"/>
                </a:lnTo>
                <a:lnTo>
                  <a:pt x="12387" y="4630"/>
                </a:lnTo>
                <a:lnTo>
                  <a:pt x="12317" y="4601"/>
                </a:lnTo>
                <a:lnTo>
                  <a:pt x="12250" y="4575"/>
                </a:lnTo>
                <a:lnTo>
                  <a:pt x="12182" y="4551"/>
                </a:lnTo>
                <a:lnTo>
                  <a:pt x="12117" y="4530"/>
                </a:lnTo>
                <a:lnTo>
                  <a:pt x="12054" y="4511"/>
                </a:lnTo>
                <a:lnTo>
                  <a:pt x="11991" y="4495"/>
                </a:lnTo>
                <a:lnTo>
                  <a:pt x="11930" y="4480"/>
                </a:lnTo>
                <a:lnTo>
                  <a:pt x="11873" y="4468"/>
                </a:lnTo>
                <a:lnTo>
                  <a:pt x="11816" y="4458"/>
                </a:lnTo>
                <a:lnTo>
                  <a:pt x="11762" y="4449"/>
                </a:lnTo>
                <a:lnTo>
                  <a:pt x="11709" y="4442"/>
                </a:lnTo>
                <a:lnTo>
                  <a:pt x="11660" y="4436"/>
                </a:lnTo>
                <a:lnTo>
                  <a:pt x="11612" y="4432"/>
                </a:lnTo>
                <a:lnTo>
                  <a:pt x="11567" y="4429"/>
                </a:lnTo>
                <a:lnTo>
                  <a:pt x="11524" y="4427"/>
                </a:lnTo>
                <a:lnTo>
                  <a:pt x="11484" y="4425"/>
                </a:lnTo>
                <a:lnTo>
                  <a:pt x="11446" y="4425"/>
                </a:lnTo>
                <a:lnTo>
                  <a:pt x="11412" y="4426"/>
                </a:lnTo>
                <a:lnTo>
                  <a:pt x="11380" y="4427"/>
                </a:lnTo>
                <a:lnTo>
                  <a:pt x="11351" y="4428"/>
                </a:lnTo>
                <a:lnTo>
                  <a:pt x="11303" y="4432"/>
                </a:lnTo>
                <a:lnTo>
                  <a:pt x="11267" y="4435"/>
                </a:lnTo>
                <a:lnTo>
                  <a:pt x="11246" y="4439"/>
                </a:lnTo>
                <a:lnTo>
                  <a:pt x="11239" y="4440"/>
                </a:lnTo>
                <a:lnTo>
                  <a:pt x="11178" y="2724"/>
                </a:lnTo>
                <a:close/>
                <a:moveTo>
                  <a:pt x="9156" y="0"/>
                </a:moveTo>
                <a:lnTo>
                  <a:pt x="16170" y="0"/>
                </a:lnTo>
                <a:lnTo>
                  <a:pt x="16170" y="1256"/>
                </a:lnTo>
                <a:lnTo>
                  <a:pt x="13383" y="1256"/>
                </a:lnTo>
                <a:lnTo>
                  <a:pt x="13383" y="2174"/>
                </a:lnTo>
                <a:lnTo>
                  <a:pt x="11820" y="2174"/>
                </a:lnTo>
                <a:lnTo>
                  <a:pt x="11820" y="1256"/>
                </a:lnTo>
                <a:lnTo>
                  <a:pt x="9156" y="1256"/>
                </a:lnTo>
                <a:lnTo>
                  <a:pt x="9156" y="0"/>
                </a:lnTo>
                <a:close/>
                <a:moveTo>
                  <a:pt x="4848" y="9576"/>
                </a:moveTo>
                <a:lnTo>
                  <a:pt x="4855" y="9581"/>
                </a:lnTo>
                <a:lnTo>
                  <a:pt x="4877" y="9595"/>
                </a:lnTo>
                <a:lnTo>
                  <a:pt x="4912" y="9615"/>
                </a:lnTo>
                <a:lnTo>
                  <a:pt x="4958" y="9642"/>
                </a:lnTo>
                <a:lnTo>
                  <a:pt x="5013" y="9675"/>
                </a:lnTo>
                <a:lnTo>
                  <a:pt x="5075" y="9713"/>
                </a:lnTo>
                <a:lnTo>
                  <a:pt x="5143" y="9754"/>
                </a:lnTo>
                <a:lnTo>
                  <a:pt x="5216" y="9798"/>
                </a:lnTo>
                <a:lnTo>
                  <a:pt x="5291" y="9843"/>
                </a:lnTo>
                <a:lnTo>
                  <a:pt x="5366" y="9890"/>
                </a:lnTo>
                <a:lnTo>
                  <a:pt x="5441" y="9936"/>
                </a:lnTo>
                <a:lnTo>
                  <a:pt x="5514" y="9981"/>
                </a:lnTo>
                <a:lnTo>
                  <a:pt x="5583" y="10025"/>
                </a:lnTo>
                <a:lnTo>
                  <a:pt x="5644" y="10064"/>
                </a:lnTo>
                <a:lnTo>
                  <a:pt x="5699" y="10101"/>
                </a:lnTo>
                <a:lnTo>
                  <a:pt x="5744" y="10131"/>
                </a:lnTo>
                <a:lnTo>
                  <a:pt x="5783" y="10159"/>
                </a:lnTo>
                <a:lnTo>
                  <a:pt x="5817" y="10186"/>
                </a:lnTo>
                <a:lnTo>
                  <a:pt x="5849" y="10214"/>
                </a:lnTo>
                <a:lnTo>
                  <a:pt x="5878" y="10241"/>
                </a:lnTo>
                <a:lnTo>
                  <a:pt x="5903" y="10266"/>
                </a:lnTo>
                <a:lnTo>
                  <a:pt x="5926" y="10292"/>
                </a:lnTo>
                <a:lnTo>
                  <a:pt x="5946" y="10315"/>
                </a:lnTo>
                <a:lnTo>
                  <a:pt x="5963" y="10336"/>
                </a:lnTo>
                <a:lnTo>
                  <a:pt x="5978" y="10356"/>
                </a:lnTo>
                <a:lnTo>
                  <a:pt x="5990" y="10374"/>
                </a:lnTo>
                <a:lnTo>
                  <a:pt x="6000" y="10391"/>
                </a:lnTo>
                <a:lnTo>
                  <a:pt x="6008" y="10404"/>
                </a:lnTo>
                <a:lnTo>
                  <a:pt x="6018" y="10423"/>
                </a:lnTo>
                <a:lnTo>
                  <a:pt x="6021" y="10430"/>
                </a:lnTo>
                <a:lnTo>
                  <a:pt x="6022" y="10441"/>
                </a:lnTo>
                <a:lnTo>
                  <a:pt x="6024" y="10472"/>
                </a:lnTo>
                <a:lnTo>
                  <a:pt x="6027" y="10522"/>
                </a:lnTo>
                <a:lnTo>
                  <a:pt x="6029" y="10586"/>
                </a:lnTo>
                <a:lnTo>
                  <a:pt x="6029" y="10662"/>
                </a:lnTo>
                <a:lnTo>
                  <a:pt x="6028" y="10749"/>
                </a:lnTo>
                <a:lnTo>
                  <a:pt x="6026" y="10796"/>
                </a:lnTo>
                <a:lnTo>
                  <a:pt x="6024" y="10843"/>
                </a:lnTo>
                <a:lnTo>
                  <a:pt x="6021" y="10893"/>
                </a:lnTo>
                <a:lnTo>
                  <a:pt x="6016" y="10942"/>
                </a:lnTo>
                <a:lnTo>
                  <a:pt x="6011" y="10992"/>
                </a:lnTo>
                <a:lnTo>
                  <a:pt x="6004" y="11042"/>
                </a:lnTo>
                <a:lnTo>
                  <a:pt x="5996" y="11093"/>
                </a:lnTo>
                <a:lnTo>
                  <a:pt x="5986" y="11142"/>
                </a:lnTo>
                <a:lnTo>
                  <a:pt x="5975" y="11192"/>
                </a:lnTo>
                <a:lnTo>
                  <a:pt x="5963" y="11239"/>
                </a:lnTo>
                <a:lnTo>
                  <a:pt x="5948" y="11286"/>
                </a:lnTo>
                <a:lnTo>
                  <a:pt x="5931" y="11330"/>
                </a:lnTo>
                <a:lnTo>
                  <a:pt x="5913" y="11372"/>
                </a:lnTo>
                <a:lnTo>
                  <a:pt x="5893" y="11412"/>
                </a:lnTo>
                <a:lnTo>
                  <a:pt x="5871" y="11449"/>
                </a:lnTo>
                <a:lnTo>
                  <a:pt x="5846" y="11484"/>
                </a:lnTo>
                <a:lnTo>
                  <a:pt x="5819" y="11514"/>
                </a:lnTo>
                <a:lnTo>
                  <a:pt x="5790" y="11541"/>
                </a:lnTo>
                <a:lnTo>
                  <a:pt x="5758" y="11563"/>
                </a:lnTo>
                <a:lnTo>
                  <a:pt x="5723" y="11582"/>
                </a:lnTo>
                <a:lnTo>
                  <a:pt x="5687" y="11596"/>
                </a:lnTo>
                <a:lnTo>
                  <a:pt x="5649" y="11603"/>
                </a:lnTo>
                <a:lnTo>
                  <a:pt x="5612" y="11606"/>
                </a:lnTo>
                <a:lnTo>
                  <a:pt x="5574" y="11604"/>
                </a:lnTo>
                <a:lnTo>
                  <a:pt x="5535" y="11598"/>
                </a:lnTo>
                <a:lnTo>
                  <a:pt x="5497" y="11587"/>
                </a:lnTo>
                <a:lnTo>
                  <a:pt x="5458" y="11571"/>
                </a:lnTo>
                <a:lnTo>
                  <a:pt x="5420" y="11552"/>
                </a:lnTo>
                <a:lnTo>
                  <a:pt x="5382" y="11529"/>
                </a:lnTo>
                <a:lnTo>
                  <a:pt x="5344" y="11503"/>
                </a:lnTo>
                <a:lnTo>
                  <a:pt x="5306" y="11473"/>
                </a:lnTo>
                <a:lnTo>
                  <a:pt x="5269" y="11440"/>
                </a:lnTo>
                <a:lnTo>
                  <a:pt x="5233" y="11404"/>
                </a:lnTo>
                <a:lnTo>
                  <a:pt x="5197" y="11365"/>
                </a:lnTo>
                <a:lnTo>
                  <a:pt x="5162" y="11324"/>
                </a:lnTo>
                <a:lnTo>
                  <a:pt x="5128" y="11280"/>
                </a:lnTo>
                <a:lnTo>
                  <a:pt x="5095" y="11235"/>
                </a:lnTo>
                <a:lnTo>
                  <a:pt x="5063" y="11188"/>
                </a:lnTo>
                <a:lnTo>
                  <a:pt x="5033" y="11139"/>
                </a:lnTo>
                <a:lnTo>
                  <a:pt x="5004" y="11089"/>
                </a:lnTo>
                <a:lnTo>
                  <a:pt x="4975" y="11037"/>
                </a:lnTo>
                <a:lnTo>
                  <a:pt x="4950" y="10985"/>
                </a:lnTo>
                <a:lnTo>
                  <a:pt x="4926" y="10931"/>
                </a:lnTo>
                <a:lnTo>
                  <a:pt x="4904" y="10876"/>
                </a:lnTo>
                <a:lnTo>
                  <a:pt x="4883" y="10823"/>
                </a:lnTo>
                <a:lnTo>
                  <a:pt x="4865" y="10768"/>
                </a:lnTo>
                <a:lnTo>
                  <a:pt x="4849" y="10714"/>
                </a:lnTo>
                <a:lnTo>
                  <a:pt x="4835" y="10660"/>
                </a:lnTo>
                <a:lnTo>
                  <a:pt x="4824" y="10607"/>
                </a:lnTo>
                <a:lnTo>
                  <a:pt x="4815" y="10553"/>
                </a:lnTo>
                <a:lnTo>
                  <a:pt x="4809" y="10502"/>
                </a:lnTo>
                <a:lnTo>
                  <a:pt x="4806" y="10451"/>
                </a:lnTo>
                <a:lnTo>
                  <a:pt x="4804" y="10402"/>
                </a:lnTo>
                <a:lnTo>
                  <a:pt x="4801" y="10353"/>
                </a:lnTo>
                <a:lnTo>
                  <a:pt x="4801" y="10307"/>
                </a:lnTo>
                <a:lnTo>
                  <a:pt x="4800" y="10260"/>
                </a:lnTo>
                <a:lnTo>
                  <a:pt x="4801" y="10172"/>
                </a:lnTo>
                <a:lnTo>
                  <a:pt x="4802" y="10090"/>
                </a:lnTo>
                <a:lnTo>
                  <a:pt x="4806" y="10012"/>
                </a:lnTo>
                <a:lnTo>
                  <a:pt x="4810" y="9940"/>
                </a:lnTo>
                <a:lnTo>
                  <a:pt x="4814" y="9874"/>
                </a:lnTo>
                <a:lnTo>
                  <a:pt x="4819" y="9814"/>
                </a:lnTo>
                <a:lnTo>
                  <a:pt x="4824" y="9760"/>
                </a:lnTo>
                <a:lnTo>
                  <a:pt x="4829" y="9713"/>
                </a:lnTo>
                <a:lnTo>
                  <a:pt x="4834" y="9672"/>
                </a:lnTo>
                <a:lnTo>
                  <a:pt x="4838" y="9638"/>
                </a:lnTo>
                <a:lnTo>
                  <a:pt x="4842" y="9612"/>
                </a:lnTo>
                <a:lnTo>
                  <a:pt x="4845" y="9593"/>
                </a:lnTo>
                <a:lnTo>
                  <a:pt x="4847" y="9580"/>
                </a:lnTo>
                <a:lnTo>
                  <a:pt x="4848" y="9576"/>
                </a:lnTo>
                <a:close/>
                <a:moveTo>
                  <a:pt x="2906" y="8446"/>
                </a:moveTo>
                <a:lnTo>
                  <a:pt x="2912" y="8449"/>
                </a:lnTo>
                <a:lnTo>
                  <a:pt x="2930" y="8458"/>
                </a:lnTo>
                <a:lnTo>
                  <a:pt x="2959" y="8472"/>
                </a:lnTo>
                <a:lnTo>
                  <a:pt x="2999" y="8491"/>
                </a:lnTo>
                <a:lnTo>
                  <a:pt x="3046" y="8515"/>
                </a:lnTo>
                <a:lnTo>
                  <a:pt x="3102" y="8542"/>
                </a:lnTo>
                <a:lnTo>
                  <a:pt x="3163" y="8572"/>
                </a:lnTo>
                <a:lnTo>
                  <a:pt x="3231" y="8606"/>
                </a:lnTo>
                <a:lnTo>
                  <a:pt x="3303" y="8641"/>
                </a:lnTo>
                <a:lnTo>
                  <a:pt x="3379" y="8677"/>
                </a:lnTo>
                <a:lnTo>
                  <a:pt x="3456" y="8714"/>
                </a:lnTo>
                <a:lnTo>
                  <a:pt x="3536" y="8751"/>
                </a:lnTo>
                <a:lnTo>
                  <a:pt x="3615" y="8789"/>
                </a:lnTo>
                <a:lnTo>
                  <a:pt x="3694" y="8826"/>
                </a:lnTo>
                <a:lnTo>
                  <a:pt x="3771" y="8860"/>
                </a:lnTo>
                <a:lnTo>
                  <a:pt x="3844" y="8893"/>
                </a:lnTo>
                <a:lnTo>
                  <a:pt x="3880" y="8910"/>
                </a:lnTo>
                <a:lnTo>
                  <a:pt x="3913" y="8926"/>
                </a:lnTo>
                <a:lnTo>
                  <a:pt x="3944" y="8941"/>
                </a:lnTo>
                <a:lnTo>
                  <a:pt x="3975" y="8956"/>
                </a:lnTo>
                <a:lnTo>
                  <a:pt x="4030" y="8986"/>
                </a:lnTo>
                <a:lnTo>
                  <a:pt x="4080" y="9016"/>
                </a:lnTo>
                <a:lnTo>
                  <a:pt x="4123" y="9044"/>
                </a:lnTo>
                <a:lnTo>
                  <a:pt x="4162" y="9070"/>
                </a:lnTo>
                <a:lnTo>
                  <a:pt x="4195" y="9095"/>
                </a:lnTo>
                <a:lnTo>
                  <a:pt x="4223" y="9118"/>
                </a:lnTo>
                <a:lnTo>
                  <a:pt x="4248" y="9139"/>
                </a:lnTo>
                <a:lnTo>
                  <a:pt x="4267" y="9157"/>
                </a:lnTo>
                <a:lnTo>
                  <a:pt x="4283" y="9174"/>
                </a:lnTo>
                <a:lnTo>
                  <a:pt x="4295" y="9187"/>
                </a:lnTo>
                <a:lnTo>
                  <a:pt x="4309" y="9207"/>
                </a:lnTo>
                <a:lnTo>
                  <a:pt x="4314" y="9214"/>
                </a:lnTo>
                <a:lnTo>
                  <a:pt x="4308" y="9226"/>
                </a:lnTo>
                <a:lnTo>
                  <a:pt x="4292" y="9261"/>
                </a:lnTo>
                <a:lnTo>
                  <a:pt x="4281" y="9288"/>
                </a:lnTo>
                <a:lnTo>
                  <a:pt x="4269" y="9320"/>
                </a:lnTo>
                <a:lnTo>
                  <a:pt x="4256" y="9356"/>
                </a:lnTo>
                <a:lnTo>
                  <a:pt x="4241" y="9398"/>
                </a:lnTo>
                <a:lnTo>
                  <a:pt x="4225" y="9444"/>
                </a:lnTo>
                <a:lnTo>
                  <a:pt x="4210" y="9495"/>
                </a:lnTo>
                <a:lnTo>
                  <a:pt x="4194" y="9549"/>
                </a:lnTo>
                <a:lnTo>
                  <a:pt x="4179" y="9609"/>
                </a:lnTo>
                <a:lnTo>
                  <a:pt x="4165" y="9672"/>
                </a:lnTo>
                <a:lnTo>
                  <a:pt x="4151" y="9739"/>
                </a:lnTo>
                <a:lnTo>
                  <a:pt x="4139" y="9810"/>
                </a:lnTo>
                <a:lnTo>
                  <a:pt x="4127" y="9883"/>
                </a:lnTo>
                <a:lnTo>
                  <a:pt x="4118" y="9960"/>
                </a:lnTo>
                <a:lnTo>
                  <a:pt x="4111" y="10040"/>
                </a:lnTo>
                <a:lnTo>
                  <a:pt x="4107" y="10123"/>
                </a:lnTo>
                <a:lnTo>
                  <a:pt x="4106" y="10209"/>
                </a:lnTo>
                <a:lnTo>
                  <a:pt x="4107" y="10297"/>
                </a:lnTo>
                <a:lnTo>
                  <a:pt x="4112" y="10387"/>
                </a:lnTo>
                <a:lnTo>
                  <a:pt x="4121" y="10478"/>
                </a:lnTo>
                <a:lnTo>
                  <a:pt x="4134" y="10572"/>
                </a:lnTo>
                <a:lnTo>
                  <a:pt x="4152" y="10668"/>
                </a:lnTo>
                <a:lnTo>
                  <a:pt x="4173" y="10765"/>
                </a:lnTo>
                <a:lnTo>
                  <a:pt x="4200" y="10864"/>
                </a:lnTo>
                <a:lnTo>
                  <a:pt x="4232" y="10963"/>
                </a:lnTo>
                <a:lnTo>
                  <a:pt x="4270" y="11064"/>
                </a:lnTo>
                <a:lnTo>
                  <a:pt x="4314" y="11165"/>
                </a:lnTo>
                <a:lnTo>
                  <a:pt x="4364" y="11266"/>
                </a:lnTo>
                <a:lnTo>
                  <a:pt x="4420" y="11368"/>
                </a:lnTo>
                <a:lnTo>
                  <a:pt x="4481" y="11467"/>
                </a:lnTo>
                <a:lnTo>
                  <a:pt x="4544" y="11559"/>
                </a:lnTo>
                <a:lnTo>
                  <a:pt x="4605" y="11645"/>
                </a:lnTo>
                <a:lnTo>
                  <a:pt x="4669" y="11724"/>
                </a:lnTo>
                <a:lnTo>
                  <a:pt x="4734" y="11798"/>
                </a:lnTo>
                <a:lnTo>
                  <a:pt x="4798" y="11864"/>
                </a:lnTo>
                <a:lnTo>
                  <a:pt x="4864" y="11926"/>
                </a:lnTo>
                <a:lnTo>
                  <a:pt x="4930" y="11982"/>
                </a:lnTo>
                <a:lnTo>
                  <a:pt x="4996" y="12031"/>
                </a:lnTo>
                <a:lnTo>
                  <a:pt x="5061" y="12075"/>
                </a:lnTo>
                <a:lnTo>
                  <a:pt x="5127" y="12115"/>
                </a:lnTo>
                <a:lnTo>
                  <a:pt x="5192" y="12149"/>
                </a:lnTo>
                <a:lnTo>
                  <a:pt x="5256" y="12179"/>
                </a:lnTo>
                <a:lnTo>
                  <a:pt x="5321" y="12203"/>
                </a:lnTo>
                <a:lnTo>
                  <a:pt x="5385" y="12223"/>
                </a:lnTo>
                <a:lnTo>
                  <a:pt x="5448" y="12238"/>
                </a:lnTo>
                <a:lnTo>
                  <a:pt x="5510" y="12249"/>
                </a:lnTo>
                <a:lnTo>
                  <a:pt x="5571" y="12255"/>
                </a:lnTo>
                <a:lnTo>
                  <a:pt x="5630" y="12258"/>
                </a:lnTo>
                <a:lnTo>
                  <a:pt x="5689" y="12256"/>
                </a:lnTo>
                <a:lnTo>
                  <a:pt x="5746" y="12251"/>
                </a:lnTo>
                <a:lnTo>
                  <a:pt x="5801" y="12242"/>
                </a:lnTo>
                <a:lnTo>
                  <a:pt x="5855" y="12230"/>
                </a:lnTo>
                <a:lnTo>
                  <a:pt x="5907" y="12215"/>
                </a:lnTo>
                <a:lnTo>
                  <a:pt x="5957" y="12196"/>
                </a:lnTo>
                <a:lnTo>
                  <a:pt x="6004" y="12173"/>
                </a:lnTo>
                <a:lnTo>
                  <a:pt x="6049" y="12149"/>
                </a:lnTo>
                <a:lnTo>
                  <a:pt x="6091" y="12122"/>
                </a:lnTo>
                <a:lnTo>
                  <a:pt x="6131" y="12092"/>
                </a:lnTo>
                <a:lnTo>
                  <a:pt x="6169" y="12059"/>
                </a:lnTo>
                <a:lnTo>
                  <a:pt x="6203" y="12024"/>
                </a:lnTo>
                <a:lnTo>
                  <a:pt x="6236" y="11988"/>
                </a:lnTo>
                <a:lnTo>
                  <a:pt x="6292" y="11913"/>
                </a:lnTo>
                <a:lnTo>
                  <a:pt x="6346" y="11843"/>
                </a:lnTo>
                <a:lnTo>
                  <a:pt x="6393" y="11776"/>
                </a:lnTo>
                <a:lnTo>
                  <a:pt x="6437" y="11714"/>
                </a:lnTo>
                <a:lnTo>
                  <a:pt x="6456" y="11684"/>
                </a:lnTo>
                <a:lnTo>
                  <a:pt x="6475" y="11654"/>
                </a:lnTo>
                <a:lnTo>
                  <a:pt x="6492" y="11626"/>
                </a:lnTo>
                <a:lnTo>
                  <a:pt x="6508" y="11599"/>
                </a:lnTo>
                <a:lnTo>
                  <a:pt x="6524" y="11572"/>
                </a:lnTo>
                <a:lnTo>
                  <a:pt x="6538" y="11546"/>
                </a:lnTo>
                <a:lnTo>
                  <a:pt x="6551" y="11521"/>
                </a:lnTo>
                <a:lnTo>
                  <a:pt x="6563" y="11497"/>
                </a:lnTo>
                <a:lnTo>
                  <a:pt x="6574" y="11473"/>
                </a:lnTo>
                <a:lnTo>
                  <a:pt x="6584" y="11450"/>
                </a:lnTo>
                <a:lnTo>
                  <a:pt x="6593" y="11428"/>
                </a:lnTo>
                <a:lnTo>
                  <a:pt x="6600" y="11407"/>
                </a:lnTo>
                <a:lnTo>
                  <a:pt x="6607" y="11386"/>
                </a:lnTo>
                <a:lnTo>
                  <a:pt x="6614" y="11365"/>
                </a:lnTo>
                <a:lnTo>
                  <a:pt x="6619" y="11346"/>
                </a:lnTo>
                <a:lnTo>
                  <a:pt x="6623" y="11327"/>
                </a:lnTo>
                <a:lnTo>
                  <a:pt x="6625" y="11309"/>
                </a:lnTo>
                <a:lnTo>
                  <a:pt x="6627" y="11292"/>
                </a:lnTo>
                <a:lnTo>
                  <a:pt x="6628" y="11274"/>
                </a:lnTo>
                <a:lnTo>
                  <a:pt x="6629" y="11258"/>
                </a:lnTo>
                <a:lnTo>
                  <a:pt x="6628" y="11242"/>
                </a:lnTo>
                <a:lnTo>
                  <a:pt x="6626" y="11227"/>
                </a:lnTo>
                <a:lnTo>
                  <a:pt x="6623" y="11212"/>
                </a:lnTo>
                <a:lnTo>
                  <a:pt x="6620" y="11198"/>
                </a:lnTo>
                <a:lnTo>
                  <a:pt x="6613" y="11170"/>
                </a:lnTo>
                <a:lnTo>
                  <a:pt x="6606" y="11142"/>
                </a:lnTo>
                <a:lnTo>
                  <a:pt x="6601" y="11115"/>
                </a:lnTo>
                <a:lnTo>
                  <a:pt x="6598" y="11089"/>
                </a:lnTo>
                <a:lnTo>
                  <a:pt x="6595" y="11062"/>
                </a:lnTo>
                <a:lnTo>
                  <a:pt x="6594" y="11038"/>
                </a:lnTo>
                <a:lnTo>
                  <a:pt x="6593" y="11015"/>
                </a:lnTo>
                <a:lnTo>
                  <a:pt x="6592" y="10993"/>
                </a:lnTo>
                <a:lnTo>
                  <a:pt x="6593" y="10954"/>
                </a:lnTo>
                <a:lnTo>
                  <a:pt x="6595" y="10925"/>
                </a:lnTo>
                <a:lnTo>
                  <a:pt x="6597" y="10906"/>
                </a:lnTo>
                <a:lnTo>
                  <a:pt x="6598" y="10899"/>
                </a:lnTo>
                <a:lnTo>
                  <a:pt x="7004" y="11176"/>
                </a:lnTo>
                <a:lnTo>
                  <a:pt x="7005" y="11190"/>
                </a:lnTo>
                <a:lnTo>
                  <a:pt x="7008" y="11226"/>
                </a:lnTo>
                <a:lnTo>
                  <a:pt x="7011" y="11286"/>
                </a:lnTo>
                <a:lnTo>
                  <a:pt x="7015" y="11363"/>
                </a:lnTo>
                <a:lnTo>
                  <a:pt x="7018" y="11457"/>
                </a:lnTo>
                <a:lnTo>
                  <a:pt x="7020" y="11567"/>
                </a:lnTo>
                <a:lnTo>
                  <a:pt x="7019" y="11626"/>
                </a:lnTo>
                <a:lnTo>
                  <a:pt x="7018" y="11689"/>
                </a:lnTo>
                <a:lnTo>
                  <a:pt x="7017" y="11753"/>
                </a:lnTo>
                <a:lnTo>
                  <a:pt x="7015" y="11819"/>
                </a:lnTo>
                <a:lnTo>
                  <a:pt x="7011" y="11888"/>
                </a:lnTo>
                <a:lnTo>
                  <a:pt x="7006" y="11957"/>
                </a:lnTo>
                <a:lnTo>
                  <a:pt x="7001" y="12029"/>
                </a:lnTo>
                <a:lnTo>
                  <a:pt x="6994" y="12101"/>
                </a:lnTo>
                <a:lnTo>
                  <a:pt x="6984" y="12173"/>
                </a:lnTo>
                <a:lnTo>
                  <a:pt x="6974" y="12246"/>
                </a:lnTo>
                <a:lnTo>
                  <a:pt x="6963" y="12319"/>
                </a:lnTo>
                <a:lnTo>
                  <a:pt x="6949" y="12392"/>
                </a:lnTo>
                <a:lnTo>
                  <a:pt x="6934" y="12463"/>
                </a:lnTo>
                <a:lnTo>
                  <a:pt x="6917" y="12535"/>
                </a:lnTo>
                <a:lnTo>
                  <a:pt x="6898" y="12605"/>
                </a:lnTo>
                <a:lnTo>
                  <a:pt x="6877" y="12674"/>
                </a:lnTo>
                <a:lnTo>
                  <a:pt x="6853" y="12740"/>
                </a:lnTo>
                <a:lnTo>
                  <a:pt x="6828" y="12805"/>
                </a:lnTo>
                <a:lnTo>
                  <a:pt x="6799" y="12866"/>
                </a:lnTo>
                <a:lnTo>
                  <a:pt x="6769" y="12926"/>
                </a:lnTo>
                <a:lnTo>
                  <a:pt x="6735" y="12985"/>
                </a:lnTo>
                <a:lnTo>
                  <a:pt x="6695" y="13042"/>
                </a:lnTo>
                <a:lnTo>
                  <a:pt x="6653" y="13100"/>
                </a:lnTo>
                <a:lnTo>
                  <a:pt x="6605" y="13157"/>
                </a:lnTo>
                <a:lnTo>
                  <a:pt x="6555" y="13215"/>
                </a:lnTo>
                <a:lnTo>
                  <a:pt x="6500" y="13271"/>
                </a:lnTo>
                <a:lnTo>
                  <a:pt x="6443" y="13325"/>
                </a:lnTo>
                <a:lnTo>
                  <a:pt x="6381" y="13379"/>
                </a:lnTo>
                <a:lnTo>
                  <a:pt x="6317" y="13431"/>
                </a:lnTo>
                <a:lnTo>
                  <a:pt x="6251" y="13481"/>
                </a:lnTo>
                <a:lnTo>
                  <a:pt x="6181" y="13529"/>
                </a:lnTo>
                <a:lnTo>
                  <a:pt x="6109" y="13575"/>
                </a:lnTo>
                <a:lnTo>
                  <a:pt x="6034" y="13618"/>
                </a:lnTo>
                <a:lnTo>
                  <a:pt x="5959" y="13659"/>
                </a:lnTo>
                <a:lnTo>
                  <a:pt x="5880" y="13697"/>
                </a:lnTo>
                <a:lnTo>
                  <a:pt x="5800" y="13731"/>
                </a:lnTo>
                <a:lnTo>
                  <a:pt x="5719" y="13762"/>
                </a:lnTo>
                <a:lnTo>
                  <a:pt x="5636" y="13791"/>
                </a:lnTo>
                <a:lnTo>
                  <a:pt x="5552" y="13814"/>
                </a:lnTo>
                <a:lnTo>
                  <a:pt x="5468" y="13834"/>
                </a:lnTo>
                <a:lnTo>
                  <a:pt x="5384" y="13849"/>
                </a:lnTo>
                <a:lnTo>
                  <a:pt x="5299" y="13860"/>
                </a:lnTo>
                <a:lnTo>
                  <a:pt x="5213" y="13867"/>
                </a:lnTo>
                <a:lnTo>
                  <a:pt x="5127" y="13869"/>
                </a:lnTo>
                <a:lnTo>
                  <a:pt x="5041" y="13864"/>
                </a:lnTo>
                <a:lnTo>
                  <a:pt x="4956" y="13855"/>
                </a:lnTo>
                <a:lnTo>
                  <a:pt x="4871" y="13840"/>
                </a:lnTo>
                <a:lnTo>
                  <a:pt x="4787" y="13819"/>
                </a:lnTo>
                <a:lnTo>
                  <a:pt x="4704" y="13793"/>
                </a:lnTo>
                <a:lnTo>
                  <a:pt x="4623" y="13759"/>
                </a:lnTo>
                <a:lnTo>
                  <a:pt x="4543" y="13719"/>
                </a:lnTo>
                <a:lnTo>
                  <a:pt x="4464" y="13673"/>
                </a:lnTo>
                <a:lnTo>
                  <a:pt x="4386" y="13621"/>
                </a:lnTo>
                <a:lnTo>
                  <a:pt x="4308" y="13566"/>
                </a:lnTo>
                <a:lnTo>
                  <a:pt x="4231" y="13508"/>
                </a:lnTo>
                <a:lnTo>
                  <a:pt x="4156" y="13447"/>
                </a:lnTo>
                <a:lnTo>
                  <a:pt x="4080" y="13383"/>
                </a:lnTo>
                <a:lnTo>
                  <a:pt x="4005" y="13316"/>
                </a:lnTo>
                <a:lnTo>
                  <a:pt x="3932" y="13247"/>
                </a:lnTo>
                <a:lnTo>
                  <a:pt x="3860" y="13175"/>
                </a:lnTo>
                <a:lnTo>
                  <a:pt x="3788" y="13101"/>
                </a:lnTo>
                <a:lnTo>
                  <a:pt x="3718" y="13024"/>
                </a:lnTo>
                <a:lnTo>
                  <a:pt x="3649" y="12945"/>
                </a:lnTo>
                <a:lnTo>
                  <a:pt x="3582" y="12864"/>
                </a:lnTo>
                <a:lnTo>
                  <a:pt x="3516" y="12782"/>
                </a:lnTo>
                <a:lnTo>
                  <a:pt x="3452" y="12698"/>
                </a:lnTo>
                <a:lnTo>
                  <a:pt x="3390" y="12611"/>
                </a:lnTo>
                <a:lnTo>
                  <a:pt x="3330" y="12523"/>
                </a:lnTo>
                <a:lnTo>
                  <a:pt x="3271" y="12434"/>
                </a:lnTo>
                <a:lnTo>
                  <a:pt x="3215" y="12343"/>
                </a:lnTo>
                <a:lnTo>
                  <a:pt x="3160" y="12252"/>
                </a:lnTo>
                <a:lnTo>
                  <a:pt x="3108" y="12159"/>
                </a:lnTo>
                <a:lnTo>
                  <a:pt x="3058" y="12065"/>
                </a:lnTo>
                <a:lnTo>
                  <a:pt x="3011" y="11970"/>
                </a:lnTo>
                <a:lnTo>
                  <a:pt x="2966" y="11875"/>
                </a:lnTo>
                <a:lnTo>
                  <a:pt x="2924" y="11780"/>
                </a:lnTo>
                <a:lnTo>
                  <a:pt x="2884" y="11684"/>
                </a:lnTo>
                <a:lnTo>
                  <a:pt x="2848" y="11587"/>
                </a:lnTo>
                <a:lnTo>
                  <a:pt x="2814" y="11490"/>
                </a:lnTo>
                <a:lnTo>
                  <a:pt x="2783" y="11393"/>
                </a:lnTo>
                <a:lnTo>
                  <a:pt x="2755" y="11296"/>
                </a:lnTo>
                <a:lnTo>
                  <a:pt x="2731" y="11199"/>
                </a:lnTo>
                <a:lnTo>
                  <a:pt x="2709" y="11102"/>
                </a:lnTo>
                <a:lnTo>
                  <a:pt x="2692" y="11006"/>
                </a:lnTo>
                <a:lnTo>
                  <a:pt x="2677" y="10910"/>
                </a:lnTo>
                <a:lnTo>
                  <a:pt x="2663" y="10815"/>
                </a:lnTo>
                <a:lnTo>
                  <a:pt x="2651" y="10721"/>
                </a:lnTo>
                <a:lnTo>
                  <a:pt x="2641" y="10627"/>
                </a:lnTo>
                <a:lnTo>
                  <a:pt x="2631" y="10535"/>
                </a:lnTo>
                <a:lnTo>
                  <a:pt x="2624" y="10443"/>
                </a:lnTo>
                <a:lnTo>
                  <a:pt x="2617" y="10353"/>
                </a:lnTo>
                <a:lnTo>
                  <a:pt x="2611" y="10263"/>
                </a:lnTo>
                <a:lnTo>
                  <a:pt x="2607" y="10176"/>
                </a:lnTo>
                <a:lnTo>
                  <a:pt x="2604" y="10091"/>
                </a:lnTo>
                <a:lnTo>
                  <a:pt x="2602" y="10006"/>
                </a:lnTo>
                <a:lnTo>
                  <a:pt x="2601" y="9924"/>
                </a:lnTo>
                <a:lnTo>
                  <a:pt x="2601" y="9843"/>
                </a:lnTo>
                <a:lnTo>
                  <a:pt x="2602" y="9764"/>
                </a:lnTo>
                <a:lnTo>
                  <a:pt x="2604" y="9687"/>
                </a:lnTo>
                <a:lnTo>
                  <a:pt x="2606" y="9614"/>
                </a:lnTo>
                <a:lnTo>
                  <a:pt x="2609" y="9542"/>
                </a:lnTo>
                <a:lnTo>
                  <a:pt x="2613" y="9472"/>
                </a:lnTo>
                <a:lnTo>
                  <a:pt x="2619" y="9406"/>
                </a:lnTo>
                <a:lnTo>
                  <a:pt x="2624" y="9342"/>
                </a:lnTo>
                <a:lnTo>
                  <a:pt x="2630" y="9280"/>
                </a:lnTo>
                <a:lnTo>
                  <a:pt x="2636" y="9223"/>
                </a:lnTo>
                <a:lnTo>
                  <a:pt x="2643" y="9167"/>
                </a:lnTo>
                <a:lnTo>
                  <a:pt x="2650" y="9116"/>
                </a:lnTo>
                <a:lnTo>
                  <a:pt x="2657" y="9067"/>
                </a:lnTo>
                <a:lnTo>
                  <a:pt x="2665" y="9022"/>
                </a:lnTo>
                <a:lnTo>
                  <a:pt x="2673" y="8980"/>
                </a:lnTo>
                <a:lnTo>
                  <a:pt x="2681" y="8942"/>
                </a:lnTo>
                <a:lnTo>
                  <a:pt x="2689" y="8909"/>
                </a:lnTo>
                <a:lnTo>
                  <a:pt x="2697" y="8878"/>
                </a:lnTo>
                <a:lnTo>
                  <a:pt x="2705" y="8852"/>
                </a:lnTo>
                <a:lnTo>
                  <a:pt x="2714" y="8830"/>
                </a:lnTo>
                <a:lnTo>
                  <a:pt x="2730" y="8790"/>
                </a:lnTo>
                <a:lnTo>
                  <a:pt x="2746" y="8752"/>
                </a:lnTo>
                <a:lnTo>
                  <a:pt x="2763" y="8715"/>
                </a:lnTo>
                <a:lnTo>
                  <a:pt x="2779" y="8679"/>
                </a:lnTo>
                <a:lnTo>
                  <a:pt x="2812" y="8615"/>
                </a:lnTo>
                <a:lnTo>
                  <a:pt x="2842" y="8557"/>
                </a:lnTo>
                <a:lnTo>
                  <a:pt x="2867" y="8511"/>
                </a:lnTo>
                <a:lnTo>
                  <a:pt x="2887" y="8475"/>
                </a:lnTo>
                <a:lnTo>
                  <a:pt x="2900" y="8453"/>
                </a:lnTo>
                <a:lnTo>
                  <a:pt x="2906" y="8446"/>
                </a:lnTo>
                <a:close/>
                <a:moveTo>
                  <a:pt x="2372" y="8211"/>
                </a:moveTo>
                <a:lnTo>
                  <a:pt x="2368" y="8217"/>
                </a:lnTo>
                <a:lnTo>
                  <a:pt x="2356" y="8233"/>
                </a:lnTo>
                <a:lnTo>
                  <a:pt x="2338" y="8260"/>
                </a:lnTo>
                <a:lnTo>
                  <a:pt x="2314" y="8298"/>
                </a:lnTo>
                <a:lnTo>
                  <a:pt x="2300" y="8322"/>
                </a:lnTo>
                <a:lnTo>
                  <a:pt x="2286" y="8348"/>
                </a:lnTo>
                <a:lnTo>
                  <a:pt x="2270" y="8376"/>
                </a:lnTo>
                <a:lnTo>
                  <a:pt x="2254" y="8408"/>
                </a:lnTo>
                <a:lnTo>
                  <a:pt x="2237" y="8442"/>
                </a:lnTo>
                <a:lnTo>
                  <a:pt x="2219" y="8478"/>
                </a:lnTo>
                <a:lnTo>
                  <a:pt x="2201" y="8519"/>
                </a:lnTo>
                <a:lnTo>
                  <a:pt x="2183" y="8560"/>
                </a:lnTo>
                <a:lnTo>
                  <a:pt x="2164" y="8606"/>
                </a:lnTo>
                <a:lnTo>
                  <a:pt x="2146" y="8653"/>
                </a:lnTo>
                <a:lnTo>
                  <a:pt x="2126" y="8703"/>
                </a:lnTo>
                <a:lnTo>
                  <a:pt x="2108" y="8756"/>
                </a:lnTo>
                <a:lnTo>
                  <a:pt x="2090" y="8812"/>
                </a:lnTo>
                <a:lnTo>
                  <a:pt x="2072" y="8869"/>
                </a:lnTo>
                <a:lnTo>
                  <a:pt x="2055" y="8931"/>
                </a:lnTo>
                <a:lnTo>
                  <a:pt x="2038" y="8993"/>
                </a:lnTo>
                <a:lnTo>
                  <a:pt x="2023" y="9060"/>
                </a:lnTo>
                <a:lnTo>
                  <a:pt x="2008" y="9129"/>
                </a:lnTo>
                <a:lnTo>
                  <a:pt x="1994" y="9201"/>
                </a:lnTo>
                <a:lnTo>
                  <a:pt x="1982" y="9274"/>
                </a:lnTo>
                <a:lnTo>
                  <a:pt x="1970" y="9352"/>
                </a:lnTo>
                <a:lnTo>
                  <a:pt x="1961" y="9431"/>
                </a:lnTo>
                <a:lnTo>
                  <a:pt x="1952" y="9513"/>
                </a:lnTo>
                <a:lnTo>
                  <a:pt x="1945" y="9598"/>
                </a:lnTo>
                <a:lnTo>
                  <a:pt x="1940" y="9684"/>
                </a:lnTo>
                <a:lnTo>
                  <a:pt x="1939" y="9772"/>
                </a:lnTo>
                <a:lnTo>
                  <a:pt x="1940" y="9862"/>
                </a:lnTo>
                <a:lnTo>
                  <a:pt x="1944" y="9952"/>
                </a:lnTo>
                <a:lnTo>
                  <a:pt x="1951" y="10042"/>
                </a:lnTo>
                <a:lnTo>
                  <a:pt x="1959" y="10133"/>
                </a:lnTo>
                <a:lnTo>
                  <a:pt x="1969" y="10224"/>
                </a:lnTo>
                <a:lnTo>
                  <a:pt x="1981" y="10315"/>
                </a:lnTo>
                <a:lnTo>
                  <a:pt x="1995" y="10405"/>
                </a:lnTo>
                <a:lnTo>
                  <a:pt x="2010" y="10495"/>
                </a:lnTo>
                <a:lnTo>
                  <a:pt x="2027" y="10582"/>
                </a:lnTo>
                <a:lnTo>
                  <a:pt x="2046" y="10669"/>
                </a:lnTo>
                <a:lnTo>
                  <a:pt x="2064" y="10754"/>
                </a:lnTo>
                <a:lnTo>
                  <a:pt x="2083" y="10838"/>
                </a:lnTo>
                <a:lnTo>
                  <a:pt x="2103" y="10919"/>
                </a:lnTo>
                <a:lnTo>
                  <a:pt x="2123" y="10998"/>
                </a:lnTo>
                <a:lnTo>
                  <a:pt x="2145" y="11074"/>
                </a:lnTo>
                <a:lnTo>
                  <a:pt x="2165" y="11147"/>
                </a:lnTo>
                <a:lnTo>
                  <a:pt x="2185" y="11217"/>
                </a:lnTo>
                <a:lnTo>
                  <a:pt x="2205" y="11284"/>
                </a:lnTo>
                <a:lnTo>
                  <a:pt x="2224" y="11346"/>
                </a:lnTo>
                <a:lnTo>
                  <a:pt x="2244" y="11405"/>
                </a:lnTo>
                <a:lnTo>
                  <a:pt x="2261" y="11459"/>
                </a:lnTo>
                <a:lnTo>
                  <a:pt x="2278" y="11509"/>
                </a:lnTo>
                <a:lnTo>
                  <a:pt x="2307" y="11594"/>
                </a:lnTo>
                <a:lnTo>
                  <a:pt x="2331" y="11656"/>
                </a:lnTo>
                <a:lnTo>
                  <a:pt x="2346" y="11697"/>
                </a:lnTo>
                <a:lnTo>
                  <a:pt x="2351" y="11710"/>
                </a:lnTo>
                <a:lnTo>
                  <a:pt x="2335" y="11704"/>
                </a:lnTo>
                <a:lnTo>
                  <a:pt x="2288" y="11686"/>
                </a:lnTo>
                <a:lnTo>
                  <a:pt x="2255" y="11672"/>
                </a:lnTo>
                <a:lnTo>
                  <a:pt x="2215" y="11656"/>
                </a:lnTo>
                <a:lnTo>
                  <a:pt x="2170" y="11637"/>
                </a:lnTo>
                <a:lnTo>
                  <a:pt x="2119" y="11615"/>
                </a:lnTo>
                <a:lnTo>
                  <a:pt x="2064" y="11591"/>
                </a:lnTo>
                <a:lnTo>
                  <a:pt x="2003" y="11562"/>
                </a:lnTo>
                <a:lnTo>
                  <a:pt x="1938" y="11532"/>
                </a:lnTo>
                <a:lnTo>
                  <a:pt x="1871" y="11499"/>
                </a:lnTo>
                <a:lnTo>
                  <a:pt x="1800" y="11462"/>
                </a:lnTo>
                <a:lnTo>
                  <a:pt x="1726" y="11423"/>
                </a:lnTo>
                <a:lnTo>
                  <a:pt x="1649" y="11382"/>
                </a:lnTo>
                <a:lnTo>
                  <a:pt x="1572" y="11336"/>
                </a:lnTo>
                <a:lnTo>
                  <a:pt x="1492" y="11290"/>
                </a:lnTo>
                <a:lnTo>
                  <a:pt x="1411" y="11239"/>
                </a:lnTo>
                <a:lnTo>
                  <a:pt x="1329" y="11187"/>
                </a:lnTo>
                <a:lnTo>
                  <a:pt x="1248" y="11131"/>
                </a:lnTo>
                <a:lnTo>
                  <a:pt x="1166" y="11072"/>
                </a:lnTo>
                <a:lnTo>
                  <a:pt x="1085" y="11012"/>
                </a:lnTo>
                <a:lnTo>
                  <a:pt x="1006" y="10948"/>
                </a:lnTo>
                <a:lnTo>
                  <a:pt x="928" y="10881"/>
                </a:lnTo>
                <a:lnTo>
                  <a:pt x="851" y="10813"/>
                </a:lnTo>
                <a:lnTo>
                  <a:pt x="777" y="10742"/>
                </a:lnTo>
                <a:lnTo>
                  <a:pt x="706" y="10667"/>
                </a:lnTo>
                <a:lnTo>
                  <a:pt x="639" y="10591"/>
                </a:lnTo>
                <a:lnTo>
                  <a:pt x="574" y="10512"/>
                </a:lnTo>
                <a:lnTo>
                  <a:pt x="514" y="10430"/>
                </a:lnTo>
                <a:lnTo>
                  <a:pt x="459" y="10346"/>
                </a:lnTo>
                <a:lnTo>
                  <a:pt x="408" y="10259"/>
                </a:lnTo>
                <a:lnTo>
                  <a:pt x="361" y="10171"/>
                </a:lnTo>
                <a:lnTo>
                  <a:pt x="316" y="10082"/>
                </a:lnTo>
                <a:lnTo>
                  <a:pt x="273" y="9994"/>
                </a:lnTo>
                <a:lnTo>
                  <a:pt x="232" y="9905"/>
                </a:lnTo>
                <a:lnTo>
                  <a:pt x="195" y="9817"/>
                </a:lnTo>
                <a:lnTo>
                  <a:pt x="160" y="9728"/>
                </a:lnTo>
                <a:lnTo>
                  <a:pt x="128" y="9641"/>
                </a:lnTo>
                <a:lnTo>
                  <a:pt x="99" y="9554"/>
                </a:lnTo>
                <a:lnTo>
                  <a:pt x="74" y="9468"/>
                </a:lnTo>
                <a:lnTo>
                  <a:pt x="52" y="9383"/>
                </a:lnTo>
                <a:lnTo>
                  <a:pt x="33" y="9300"/>
                </a:lnTo>
                <a:lnTo>
                  <a:pt x="18" y="9218"/>
                </a:lnTo>
                <a:lnTo>
                  <a:pt x="8" y="9137"/>
                </a:lnTo>
                <a:lnTo>
                  <a:pt x="2" y="9058"/>
                </a:lnTo>
                <a:lnTo>
                  <a:pt x="0" y="8981"/>
                </a:lnTo>
                <a:lnTo>
                  <a:pt x="3" y="8907"/>
                </a:lnTo>
                <a:lnTo>
                  <a:pt x="10" y="8835"/>
                </a:lnTo>
                <a:lnTo>
                  <a:pt x="22" y="8765"/>
                </a:lnTo>
                <a:lnTo>
                  <a:pt x="39" y="8698"/>
                </a:lnTo>
                <a:lnTo>
                  <a:pt x="63" y="8633"/>
                </a:lnTo>
                <a:lnTo>
                  <a:pt x="91" y="8572"/>
                </a:lnTo>
                <a:lnTo>
                  <a:pt x="124" y="8514"/>
                </a:lnTo>
                <a:lnTo>
                  <a:pt x="165" y="8459"/>
                </a:lnTo>
                <a:lnTo>
                  <a:pt x="210" y="8408"/>
                </a:lnTo>
                <a:lnTo>
                  <a:pt x="262" y="8360"/>
                </a:lnTo>
                <a:lnTo>
                  <a:pt x="320" y="8317"/>
                </a:lnTo>
                <a:lnTo>
                  <a:pt x="385" y="8277"/>
                </a:lnTo>
                <a:lnTo>
                  <a:pt x="457" y="8242"/>
                </a:lnTo>
                <a:lnTo>
                  <a:pt x="535" y="8212"/>
                </a:lnTo>
                <a:lnTo>
                  <a:pt x="621" y="8185"/>
                </a:lnTo>
                <a:lnTo>
                  <a:pt x="714" y="8163"/>
                </a:lnTo>
                <a:lnTo>
                  <a:pt x="814" y="8147"/>
                </a:lnTo>
                <a:lnTo>
                  <a:pt x="916" y="8134"/>
                </a:lnTo>
                <a:lnTo>
                  <a:pt x="1014" y="8123"/>
                </a:lnTo>
                <a:lnTo>
                  <a:pt x="1109" y="8114"/>
                </a:lnTo>
                <a:lnTo>
                  <a:pt x="1200" y="8107"/>
                </a:lnTo>
                <a:lnTo>
                  <a:pt x="1287" y="8102"/>
                </a:lnTo>
                <a:lnTo>
                  <a:pt x="1369" y="8097"/>
                </a:lnTo>
                <a:lnTo>
                  <a:pt x="1449" y="8095"/>
                </a:lnTo>
                <a:lnTo>
                  <a:pt x="1525" y="8093"/>
                </a:lnTo>
                <a:lnTo>
                  <a:pt x="1598" y="8094"/>
                </a:lnTo>
                <a:lnTo>
                  <a:pt x="1667" y="8095"/>
                </a:lnTo>
                <a:lnTo>
                  <a:pt x="1732" y="8098"/>
                </a:lnTo>
                <a:lnTo>
                  <a:pt x="1795" y="8102"/>
                </a:lnTo>
                <a:lnTo>
                  <a:pt x="1852" y="8106"/>
                </a:lnTo>
                <a:lnTo>
                  <a:pt x="1908" y="8111"/>
                </a:lnTo>
                <a:lnTo>
                  <a:pt x="1961" y="8117"/>
                </a:lnTo>
                <a:lnTo>
                  <a:pt x="2009" y="8123"/>
                </a:lnTo>
                <a:lnTo>
                  <a:pt x="2055" y="8130"/>
                </a:lnTo>
                <a:lnTo>
                  <a:pt x="2096" y="8137"/>
                </a:lnTo>
                <a:lnTo>
                  <a:pt x="2135" y="8144"/>
                </a:lnTo>
                <a:lnTo>
                  <a:pt x="2172" y="8151"/>
                </a:lnTo>
                <a:lnTo>
                  <a:pt x="2204" y="8159"/>
                </a:lnTo>
                <a:lnTo>
                  <a:pt x="2233" y="8166"/>
                </a:lnTo>
                <a:lnTo>
                  <a:pt x="2261" y="8173"/>
                </a:lnTo>
                <a:lnTo>
                  <a:pt x="2284" y="8180"/>
                </a:lnTo>
                <a:lnTo>
                  <a:pt x="2323" y="8192"/>
                </a:lnTo>
                <a:lnTo>
                  <a:pt x="2351" y="8203"/>
                </a:lnTo>
                <a:lnTo>
                  <a:pt x="2367" y="8209"/>
                </a:lnTo>
                <a:lnTo>
                  <a:pt x="2372" y="8211"/>
                </a:lnTo>
                <a:close/>
                <a:moveTo>
                  <a:pt x="11913" y="11560"/>
                </a:moveTo>
                <a:lnTo>
                  <a:pt x="13685" y="11069"/>
                </a:lnTo>
                <a:lnTo>
                  <a:pt x="13682" y="11077"/>
                </a:lnTo>
                <a:lnTo>
                  <a:pt x="13676" y="11099"/>
                </a:lnTo>
                <a:lnTo>
                  <a:pt x="13666" y="11133"/>
                </a:lnTo>
                <a:lnTo>
                  <a:pt x="13652" y="11178"/>
                </a:lnTo>
                <a:lnTo>
                  <a:pt x="13632" y="11234"/>
                </a:lnTo>
                <a:lnTo>
                  <a:pt x="13609" y="11297"/>
                </a:lnTo>
                <a:lnTo>
                  <a:pt x="13596" y="11332"/>
                </a:lnTo>
                <a:lnTo>
                  <a:pt x="13581" y="11367"/>
                </a:lnTo>
                <a:lnTo>
                  <a:pt x="13566" y="11405"/>
                </a:lnTo>
                <a:lnTo>
                  <a:pt x="13548" y="11443"/>
                </a:lnTo>
                <a:lnTo>
                  <a:pt x="13530" y="11483"/>
                </a:lnTo>
                <a:lnTo>
                  <a:pt x="13511" y="11523"/>
                </a:lnTo>
                <a:lnTo>
                  <a:pt x="13490" y="11564"/>
                </a:lnTo>
                <a:lnTo>
                  <a:pt x="13469" y="11606"/>
                </a:lnTo>
                <a:lnTo>
                  <a:pt x="13445" y="11647"/>
                </a:lnTo>
                <a:lnTo>
                  <a:pt x="13421" y="11689"/>
                </a:lnTo>
                <a:lnTo>
                  <a:pt x="13396" y="11730"/>
                </a:lnTo>
                <a:lnTo>
                  <a:pt x="13370" y="11771"/>
                </a:lnTo>
                <a:lnTo>
                  <a:pt x="13341" y="11813"/>
                </a:lnTo>
                <a:lnTo>
                  <a:pt x="13312" y="11853"/>
                </a:lnTo>
                <a:lnTo>
                  <a:pt x="13281" y="11893"/>
                </a:lnTo>
                <a:lnTo>
                  <a:pt x="13249" y="11932"/>
                </a:lnTo>
                <a:lnTo>
                  <a:pt x="13216" y="11969"/>
                </a:lnTo>
                <a:lnTo>
                  <a:pt x="13182" y="12005"/>
                </a:lnTo>
                <a:lnTo>
                  <a:pt x="13145" y="12040"/>
                </a:lnTo>
                <a:lnTo>
                  <a:pt x="13108" y="12072"/>
                </a:lnTo>
                <a:lnTo>
                  <a:pt x="13070" y="12104"/>
                </a:lnTo>
                <a:lnTo>
                  <a:pt x="13032" y="12134"/>
                </a:lnTo>
                <a:lnTo>
                  <a:pt x="12995" y="12163"/>
                </a:lnTo>
                <a:lnTo>
                  <a:pt x="12957" y="12191"/>
                </a:lnTo>
                <a:lnTo>
                  <a:pt x="12921" y="12218"/>
                </a:lnTo>
                <a:lnTo>
                  <a:pt x="12884" y="12243"/>
                </a:lnTo>
                <a:lnTo>
                  <a:pt x="12849" y="12267"/>
                </a:lnTo>
                <a:lnTo>
                  <a:pt x="12814" y="12290"/>
                </a:lnTo>
                <a:lnTo>
                  <a:pt x="12779" y="12312"/>
                </a:lnTo>
                <a:lnTo>
                  <a:pt x="12745" y="12333"/>
                </a:lnTo>
                <a:lnTo>
                  <a:pt x="12712" y="12352"/>
                </a:lnTo>
                <a:lnTo>
                  <a:pt x="12680" y="12371"/>
                </a:lnTo>
                <a:lnTo>
                  <a:pt x="12619" y="12405"/>
                </a:lnTo>
                <a:lnTo>
                  <a:pt x="12561" y="12435"/>
                </a:lnTo>
                <a:lnTo>
                  <a:pt x="12509" y="12461"/>
                </a:lnTo>
                <a:lnTo>
                  <a:pt x="12461" y="12484"/>
                </a:lnTo>
                <a:lnTo>
                  <a:pt x="12420" y="12502"/>
                </a:lnTo>
                <a:lnTo>
                  <a:pt x="12384" y="12517"/>
                </a:lnTo>
                <a:lnTo>
                  <a:pt x="12356" y="12528"/>
                </a:lnTo>
                <a:lnTo>
                  <a:pt x="12336" y="12536"/>
                </a:lnTo>
                <a:lnTo>
                  <a:pt x="12323" y="12540"/>
                </a:lnTo>
                <a:lnTo>
                  <a:pt x="12319" y="12542"/>
                </a:lnTo>
                <a:lnTo>
                  <a:pt x="11422" y="12734"/>
                </a:lnTo>
                <a:lnTo>
                  <a:pt x="11425" y="12728"/>
                </a:lnTo>
                <a:lnTo>
                  <a:pt x="11435" y="12710"/>
                </a:lnTo>
                <a:lnTo>
                  <a:pt x="11451" y="12682"/>
                </a:lnTo>
                <a:lnTo>
                  <a:pt x="11473" y="12644"/>
                </a:lnTo>
                <a:lnTo>
                  <a:pt x="11498" y="12599"/>
                </a:lnTo>
                <a:lnTo>
                  <a:pt x="11525" y="12547"/>
                </a:lnTo>
                <a:lnTo>
                  <a:pt x="11555" y="12491"/>
                </a:lnTo>
                <a:lnTo>
                  <a:pt x="11588" y="12430"/>
                </a:lnTo>
                <a:lnTo>
                  <a:pt x="11619" y="12367"/>
                </a:lnTo>
                <a:lnTo>
                  <a:pt x="11651" y="12303"/>
                </a:lnTo>
                <a:lnTo>
                  <a:pt x="11682" y="12239"/>
                </a:lnTo>
                <a:lnTo>
                  <a:pt x="11710" y="12176"/>
                </a:lnTo>
                <a:lnTo>
                  <a:pt x="11723" y="12145"/>
                </a:lnTo>
                <a:lnTo>
                  <a:pt x="11735" y="12116"/>
                </a:lnTo>
                <a:lnTo>
                  <a:pt x="11746" y="12088"/>
                </a:lnTo>
                <a:lnTo>
                  <a:pt x="11757" y="12060"/>
                </a:lnTo>
                <a:lnTo>
                  <a:pt x="11766" y="12034"/>
                </a:lnTo>
                <a:lnTo>
                  <a:pt x="11774" y="12010"/>
                </a:lnTo>
                <a:lnTo>
                  <a:pt x="11780" y="11987"/>
                </a:lnTo>
                <a:lnTo>
                  <a:pt x="11785" y="11965"/>
                </a:lnTo>
                <a:lnTo>
                  <a:pt x="11793" y="11926"/>
                </a:lnTo>
                <a:lnTo>
                  <a:pt x="11802" y="11888"/>
                </a:lnTo>
                <a:lnTo>
                  <a:pt x="11812" y="11849"/>
                </a:lnTo>
                <a:lnTo>
                  <a:pt x="11822" y="11813"/>
                </a:lnTo>
                <a:lnTo>
                  <a:pt x="11833" y="11777"/>
                </a:lnTo>
                <a:lnTo>
                  <a:pt x="11844" y="11744"/>
                </a:lnTo>
                <a:lnTo>
                  <a:pt x="11855" y="11713"/>
                </a:lnTo>
                <a:lnTo>
                  <a:pt x="11865" y="11684"/>
                </a:lnTo>
                <a:lnTo>
                  <a:pt x="11884" y="11633"/>
                </a:lnTo>
                <a:lnTo>
                  <a:pt x="11899" y="11594"/>
                </a:lnTo>
                <a:lnTo>
                  <a:pt x="11909" y="11569"/>
                </a:lnTo>
                <a:lnTo>
                  <a:pt x="11913" y="11560"/>
                </a:lnTo>
                <a:close/>
                <a:moveTo>
                  <a:pt x="7622" y="11497"/>
                </a:moveTo>
                <a:lnTo>
                  <a:pt x="7633" y="11503"/>
                </a:lnTo>
                <a:lnTo>
                  <a:pt x="7663" y="11521"/>
                </a:lnTo>
                <a:lnTo>
                  <a:pt x="7710" y="11549"/>
                </a:lnTo>
                <a:lnTo>
                  <a:pt x="7775" y="11586"/>
                </a:lnTo>
                <a:lnTo>
                  <a:pt x="7812" y="11607"/>
                </a:lnTo>
                <a:lnTo>
                  <a:pt x="7854" y="11629"/>
                </a:lnTo>
                <a:lnTo>
                  <a:pt x="7899" y="11652"/>
                </a:lnTo>
                <a:lnTo>
                  <a:pt x="7947" y="11676"/>
                </a:lnTo>
                <a:lnTo>
                  <a:pt x="7998" y="11702"/>
                </a:lnTo>
                <a:lnTo>
                  <a:pt x="8052" y="11727"/>
                </a:lnTo>
                <a:lnTo>
                  <a:pt x="8108" y="11753"/>
                </a:lnTo>
                <a:lnTo>
                  <a:pt x="8167" y="11780"/>
                </a:lnTo>
                <a:lnTo>
                  <a:pt x="8227" y="11805"/>
                </a:lnTo>
                <a:lnTo>
                  <a:pt x="8291" y="11831"/>
                </a:lnTo>
                <a:lnTo>
                  <a:pt x="8356" y="11855"/>
                </a:lnTo>
                <a:lnTo>
                  <a:pt x="8423" y="11880"/>
                </a:lnTo>
                <a:lnTo>
                  <a:pt x="8491" y="11903"/>
                </a:lnTo>
                <a:lnTo>
                  <a:pt x="8561" y="11925"/>
                </a:lnTo>
                <a:lnTo>
                  <a:pt x="8632" y="11946"/>
                </a:lnTo>
                <a:lnTo>
                  <a:pt x="8704" y="11964"/>
                </a:lnTo>
                <a:lnTo>
                  <a:pt x="8775" y="11982"/>
                </a:lnTo>
                <a:lnTo>
                  <a:pt x="8848" y="11997"/>
                </a:lnTo>
                <a:lnTo>
                  <a:pt x="8922" y="12009"/>
                </a:lnTo>
                <a:lnTo>
                  <a:pt x="8996" y="12019"/>
                </a:lnTo>
                <a:lnTo>
                  <a:pt x="9068" y="12027"/>
                </a:lnTo>
                <a:lnTo>
                  <a:pt x="9142" y="12031"/>
                </a:lnTo>
                <a:lnTo>
                  <a:pt x="9215" y="12032"/>
                </a:lnTo>
                <a:lnTo>
                  <a:pt x="9288" y="12030"/>
                </a:lnTo>
                <a:lnTo>
                  <a:pt x="9360" y="12025"/>
                </a:lnTo>
                <a:lnTo>
                  <a:pt x="9434" y="12020"/>
                </a:lnTo>
                <a:lnTo>
                  <a:pt x="9510" y="12014"/>
                </a:lnTo>
                <a:lnTo>
                  <a:pt x="9586" y="12008"/>
                </a:lnTo>
                <a:lnTo>
                  <a:pt x="9663" y="12001"/>
                </a:lnTo>
                <a:lnTo>
                  <a:pt x="9740" y="11993"/>
                </a:lnTo>
                <a:lnTo>
                  <a:pt x="9817" y="11985"/>
                </a:lnTo>
                <a:lnTo>
                  <a:pt x="9895" y="11975"/>
                </a:lnTo>
                <a:lnTo>
                  <a:pt x="10049" y="11956"/>
                </a:lnTo>
                <a:lnTo>
                  <a:pt x="10199" y="11937"/>
                </a:lnTo>
                <a:lnTo>
                  <a:pt x="10345" y="11917"/>
                </a:lnTo>
                <a:lnTo>
                  <a:pt x="10483" y="11897"/>
                </a:lnTo>
                <a:lnTo>
                  <a:pt x="10612" y="11876"/>
                </a:lnTo>
                <a:lnTo>
                  <a:pt x="10730" y="11858"/>
                </a:lnTo>
                <a:lnTo>
                  <a:pt x="10836" y="11841"/>
                </a:lnTo>
                <a:lnTo>
                  <a:pt x="10926" y="11826"/>
                </a:lnTo>
                <a:lnTo>
                  <a:pt x="11000" y="11813"/>
                </a:lnTo>
                <a:lnTo>
                  <a:pt x="11055" y="11804"/>
                </a:lnTo>
                <a:lnTo>
                  <a:pt x="11090" y="11798"/>
                </a:lnTo>
                <a:lnTo>
                  <a:pt x="11102" y="11795"/>
                </a:lnTo>
                <a:lnTo>
                  <a:pt x="11100" y="11803"/>
                </a:lnTo>
                <a:lnTo>
                  <a:pt x="11093" y="11823"/>
                </a:lnTo>
                <a:lnTo>
                  <a:pt x="11082" y="11856"/>
                </a:lnTo>
                <a:lnTo>
                  <a:pt x="11066" y="11899"/>
                </a:lnTo>
                <a:lnTo>
                  <a:pt x="11048" y="11951"/>
                </a:lnTo>
                <a:lnTo>
                  <a:pt x="11027" y="12010"/>
                </a:lnTo>
                <a:lnTo>
                  <a:pt x="11004" y="12075"/>
                </a:lnTo>
                <a:lnTo>
                  <a:pt x="10979" y="12144"/>
                </a:lnTo>
                <a:lnTo>
                  <a:pt x="10952" y="12217"/>
                </a:lnTo>
                <a:lnTo>
                  <a:pt x="10925" y="12290"/>
                </a:lnTo>
                <a:lnTo>
                  <a:pt x="10897" y="12363"/>
                </a:lnTo>
                <a:lnTo>
                  <a:pt x="10867" y="12434"/>
                </a:lnTo>
                <a:lnTo>
                  <a:pt x="10839" y="12502"/>
                </a:lnTo>
                <a:lnTo>
                  <a:pt x="10812" y="12565"/>
                </a:lnTo>
                <a:lnTo>
                  <a:pt x="10799" y="12595"/>
                </a:lnTo>
                <a:lnTo>
                  <a:pt x="10785" y="12621"/>
                </a:lnTo>
                <a:lnTo>
                  <a:pt x="10772" y="12647"/>
                </a:lnTo>
                <a:lnTo>
                  <a:pt x="10760" y="12669"/>
                </a:lnTo>
                <a:lnTo>
                  <a:pt x="10747" y="12692"/>
                </a:lnTo>
                <a:lnTo>
                  <a:pt x="10733" y="12713"/>
                </a:lnTo>
                <a:lnTo>
                  <a:pt x="10716" y="12734"/>
                </a:lnTo>
                <a:lnTo>
                  <a:pt x="10697" y="12755"/>
                </a:lnTo>
                <a:lnTo>
                  <a:pt x="10678" y="12776"/>
                </a:lnTo>
                <a:lnTo>
                  <a:pt x="10657" y="12796"/>
                </a:lnTo>
                <a:lnTo>
                  <a:pt x="10635" y="12815"/>
                </a:lnTo>
                <a:lnTo>
                  <a:pt x="10611" y="12834"/>
                </a:lnTo>
                <a:lnTo>
                  <a:pt x="10585" y="12853"/>
                </a:lnTo>
                <a:lnTo>
                  <a:pt x="10559" y="12872"/>
                </a:lnTo>
                <a:lnTo>
                  <a:pt x="10531" y="12890"/>
                </a:lnTo>
                <a:lnTo>
                  <a:pt x="10502" y="12907"/>
                </a:lnTo>
                <a:lnTo>
                  <a:pt x="10473" y="12924"/>
                </a:lnTo>
                <a:lnTo>
                  <a:pt x="10442" y="12941"/>
                </a:lnTo>
                <a:lnTo>
                  <a:pt x="10410" y="12957"/>
                </a:lnTo>
                <a:lnTo>
                  <a:pt x="10379" y="12974"/>
                </a:lnTo>
                <a:lnTo>
                  <a:pt x="10346" y="12990"/>
                </a:lnTo>
                <a:lnTo>
                  <a:pt x="10312" y="13005"/>
                </a:lnTo>
                <a:lnTo>
                  <a:pt x="10278" y="13020"/>
                </a:lnTo>
                <a:lnTo>
                  <a:pt x="10244" y="13035"/>
                </a:lnTo>
                <a:lnTo>
                  <a:pt x="10174" y="13063"/>
                </a:lnTo>
                <a:lnTo>
                  <a:pt x="10103" y="13090"/>
                </a:lnTo>
                <a:lnTo>
                  <a:pt x="10031" y="13115"/>
                </a:lnTo>
                <a:lnTo>
                  <a:pt x="9961" y="13139"/>
                </a:lnTo>
                <a:lnTo>
                  <a:pt x="9890" y="13161"/>
                </a:lnTo>
                <a:lnTo>
                  <a:pt x="9821" y="13182"/>
                </a:lnTo>
                <a:lnTo>
                  <a:pt x="9725" y="13209"/>
                </a:lnTo>
                <a:lnTo>
                  <a:pt x="9580" y="13248"/>
                </a:lnTo>
                <a:lnTo>
                  <a:pt x="9393" y="13299"/>
                </a:lnTo>
                <a:lnTo>
                  <a:pt x="9171" y="13357"/>
                </a:lnTo>
                <a:lnTo>
                  <a:pt x="8923" y="13422"/>
                </a:lnTo>
                <a:lnTo>
                  <a:pt x="8655" y="13492"/>
                </a:lnTo>
                <a:lnTo>
                  <a:pt x="8377" y="13564"/>
                </a:lnTo>
                <a:lnTo>
                  <a:pt x="8095" y="13638"/>
                </a:lnTo>
                <a:lnTo>
                  <a:pt x="7817" y="13710"/>
                </a:lnTo>
                <a:lnTo>
                  <a:pt x="7551" y="13779"/>
                </a:lnTo>
                <a:lnTo>
                  <a:pt x="7305" y="13842"/>
                </a:lnTo>
                <a:lnTo>
                  <a:pt x="7087" y="13899"/>
                </a:lnTo>
                <a:lnTo>
                  <a:pt x="6903" y="13946"/>
                </a:lnTo>
                <a:lnTo>
                  <a:pt x="6762" y="13983"/>
                </a:lnTo>
                <a:lnTo>
                  <a:pt x="6672" y="14006"/>
                </a:lnTo>
                <a:lnTo>
                  <a:pt x="6641" y="14014"/>
                </a:lnTo>
                <a:lnTo>
                  <a:pt x="6649" y="14004"/>
                </a:lnTo>
                <a:lnTo>
                  <a:pt x="6673" y="13976"/>
                </a:lnTo>
                <a:lnTo>
                  <a:pt x="6711" y="13930"/>
                </a:lnTo>
                <a:lnTo>
                  <a:pt x="6760" y="13869"/>
                </a:lnTo>
                <a:lnTo>
                  <a:pt x="6820" y="13795"/>
                </a:lnTo>
                <a:lnTo>
                  <a:pt x="6887" y="13709"/>
                </a:lnTo>
                <a:lnTo>
                  <a:pt x="6960" y="13614"/>
                </a:lnTo>
                <a:lnTo>
                  <a:pt x="7038" y="13510"/>
                </a:lnTo>
                <a:lnTo>
                  <a:pt x="7078" y="13455"/>
                </a:lnTo>
                <a:lnTo>
                  <a:pt x="7118" y="13400"/>
                </a:lnTo>
                <a:lnTo>
                  <a:pt x="7158" y="13343"/>
                </a:lnTo>
                <a:lnTo>
                  <a:pt x="7199" y="13286"/>
                </a:lnTo>
                <a:lnTo>
                  <a:pt x="7238" y="13228"/>
                </a:lnTo>
                <a:lnTo>
                  <a:pt x="7277" y="13168"/>
                </a:lnTo>
                <a:lnTo>
                  <a:pt x="7315" y="13110"/>
                </a:lnTo>
                <a:lnTo>
                  <a:pt x="7352" y="13051"/>
                </a:lnTo>
                <a:lnTo>
                  <a:pt x="7388" y="12993"/>
                </a:lnTo>
                <a:lnTo>
                  <a:pt x="7422" y="12934"/>
                </a:lnTo>
                <a:lnTo>
                  <a:pt x="7454" y="12877"/>
                </a:lnTo>
                <a:lnTo>
                  <a:pt x="7485" y="12820"/>
                </a:lnTo>
                <a:lnTo>
                  <a:pt x="7512" y="12764"/>
                </a:lnTo>
                <a:lnTo>
                  <a:pt x="7537" y="12710"/>
                </a:lnTo>
                <a:lnTo>
                  <a:pt x="7560" y="12657"/>
                </a:lnTo>
                <a:lnTo>
                  <a:pt x="7580" y="12606"/>
                </a:lnTo>
                <a:lnTo>
                  <a:pt x="7597" y="12556"/>
                </a:lnTo>
                <a:lnTo>
                  <a:pt x="7612" y="12506"/>
                </a:lnTo>
                <a:lnTo>
                  <a:pt x="7625" y="12455"/>
                </a:lnTo>
                <a:lnTo>
                  <a:pt x="7637" y="12405"/>
                </a:lnTo>
                <a:lnTo>
                  <a:pt x="7646" y="12355"/>
                </a:lnTo>
                <a:lnTo>
                  <a:pt x="7654" y="12306"/>
                </a:lnTo>
                <a:lnTo>
                  <a:pt x="7662" y="12256"/>
                </a:lnTo>
                <a:lnTo>
                  <a:pt x="7668" y="12208"/>
                </a:lnTo>
                <a:lnTo>
                  <a:pt x="7672" y="12159"/>
                </a:lnTo>
                <a:lnTo>
                  <a:pt x="7675" y="12113"/>
                </a:lnTo>
                <a:lnTo>
                  <a:pt x="7677" y="12066"/>
                </a:lnTo>
                <a:lnTo>
                  <a:pt x="7678" y="12021"/>
                </a:lnTo>
                <a:lnTo>
                  <a:pt x="7678" y="11976"/>
                </a:lnTo>
                <a:lnTo>
                  <a:pt x="7677" y="11933"/>
                </a:lnTo>
                <a:lnTo>
                  <a:pt x="7676" y="11892"/>
                </a:lnTo>
                <a:lnTo>
                  <a:pt x="7674" y="11851"/>
                </a:lnTo>
                <a:lnTo>
                  <a:pt x="7671" y="11813"/>
                </a:lnTo>
                <a:lnTo>
                  <a:pt x="7668" y="11775"/>
                </a:lnTo>
                <a:lnTo>
                  <a:pt x="7664" y="11740"/>
                </a:lnTo>
                <a:lnTo>
                  <a:pt x="7660" y="11707"/>
                </a:lnTo>
                <a:lnTo>
                  <a:pt x="7651" y="11646"/>
                </a:lnTo>
                <a:lnTo>
                  <a:pt x="7643" y="11595"/>
                </a:lnTo>
                <a:lnTo>
                  <a:pt x="7635" y="11553"/>
                </a:lnTo>
                <a:lnTo>
                  <a:pt x="7628" y="11522"/>
                </a:lnTo>
                <a:lnTo>
                  <a:pt x="7624" y="11503"/>
                </a:lnTo>
                <a:lnTo>
                  <a:pt x="7622" y="11497"/>
                </a:lnTo>
                <a:close/>
                <a:moveTo>
                  <a:pt x="14393" y="10247"/>
                </a:moveTo>
                <a:lnTo>
                  <a:pt x="14396" y="10218"/>
                </a:lnTo>
                <a:lnTo>
                  <a:pt x="14405" y="10135"/>
                </a:lnTo>
                <a:lnTo>
                  <a:pt x="14412" y="10074"/>
                </a:lnTo>
                <a:lnTo>
                  <a:pt x="14418" y="10003"/>
                </a:lnTo>
                <a:lnTo>
                  <a:pt x="14423" y="9921"/>
                </a:lnTo>
                <a:lnTo>
                  <a:pt x="14429" y="9828"/>
                </a:lnTo>
                <a:lnTo>
                  <a:pt x="14433" y="9727"/>
                </a:lnTo>
                <a:lnTo>
                  <a:pt x="14436" y="9616"/>
                </a:lnTo>
                <a:lnTo>
                  <a:pt x="14438" y="9498"/>
                </a:lnTo>
                <a:lnTo>
                  <a:pt x="14437" y="9372"/>
                </a:lnTo>
                <a:lnTo>
                  <a:pt x="14435" y="9240"/>
                </a:lnTo>
                <a:lnTo>
                  <a:pt x="14429" y="9103"/>
                </a:lnTo>
                <a:lnTo>
                  <a:pt x="14421" y="8960"/>
                </a:lnTo>
                <a:lnTo>
                  <a:pt x="14408" y="8812"/>
                </a:lnTo>
                <a:lnTo>
                  <a:pt x="14393" y="8661"/>
                </a:lnTo>
                <a:lnTo>
                  <a:pt x="14373" y="8508"/>
                </a:lnTo>
                <a:lnTo>
                  <a:pt x="14349" y="8351"/>
                </a:lnTo>
                <a:lnTo>
                  <a:pt x="14321" y="8192"/>
                </a:lnTo>
                <a:lnTo>
                  <a:pt x="14286" y="8034"/>
                </a:lnTo>
                <a:lnTo>
                  <a:pt x="14246" y="7875"/>
                </a:lnTo>
                <a:lnTo>
                  <a:pt x="14200" y="7717"/>
                </a:lnTo>
                <a:lnTo>
                  <a:pt x="14148" y="7559"/>
                </a:lnTo>
                <a:lnTo>
                  <a:pt x="14089" y="7404"/>
                </a:lnTo>
                <a:lnTo>
                  <a:pt x="14022" y="7251"/>
                </a:lnTo>
                <a:lnTo>
                  <a:pt x="13949" y="7101"/>
                </a:lnTo>
                <a:lnTo>
                  <a:pt x="13868" y="6956"/>
                </a:lnTo>
                <a:lnTo>
                  <a:pt x="13779" y="6816"/>
                </a:lnTo>
                <a:lnTo>
                  <a:pt x="13681" y="6680"/>
                </a:lnTo>
                <a:lnTo>
                  <a:pt x="13574" y="6552"/>
                </a:lnTo>
                <a:lnTo>
                  <a:pt x="13457" y="6429"/>
                </a:lnTo>
                <a:lnTo>
                  <a:pt x="13339" y="6315"/>
                </a:lnTo>
                <a:lnTo>
                  <a:pt x="13226" y="6207"/>
                </a:lnTo>
                <a:lnTo>
                  <a:pt x="13119" y="6107"/>
                </a:lnTo>
                <a:lnTo>
                  <a:pt x="13016" y="6014"/>
                </a:lnTo>
                <a:lnTo>
                  <a:pt x="12918" y="5928"/>
                </a:lnTo>
                <a:lnTo>
                  <a:pt x="12825" y="5847"/>
                </a:lnTo>
                <a:lnTo>
                  <a:pt x="12735" y="5773"/>
                </a:lnTo>
                <a:lnTo>
                  <a:pt x="12650" y="5704"/>
                </a:lnTo>
                <a:lnTo>
                  <a:pt x="12568" y="5642"/>
                </a:lnTo>
                <a:lnTo>
                  <a:pt x="12490" y="5585"/>
                </a:lnTo>
                <a:lnTo>
                  <a:pt x="12416" y="5533"/>
                </a:lnTo>
                <a:lnTo>
                  <a:pt x="12344" y="5484"/>
                </a:lnTo>
                <a:lnTo>
                  <a:pt x="12274" y="5442"/>
                </a:lnTo>
                <a:lnTo>
                  <a:pt x="12208" y="5402"/>
                </a:lnTo>
                <a:lnTo>
                  <a:pt x="12144" y="5367"/>
                </a:lnTo>
                <a:lnTo>
                  <a:pt x="12082" y="5336"/>
                </a:lnTo>
                <a:lnTo>
                  <a:pt x="12021" y="5308"/>
                </a:lnTo>
                <a:lnTo>
                  <a:pt x="11963" y="5283"/>
                </a:lnTo>
                <a:lnTo>
                  <a:pt x="11906" y="5261"/>
                </a:lnTo>
                <a:lnTo>
                  <a:pt x="11850" y="5242"/>
                </a:lnTo>
                <a:lnTo>
                  <a:pt x="11795" y="5225"/>
                </a:lnTo>
                <a:lnTo>
                  <a:pt x="11740" y="5209"/>
                </a:lnTo>
                <a:lnTo>
                  <a:pt x="11687" y="5196"/>
                </a:lnTo>
                <a:lnTo>
                  <a:pt x="11632" y="5185"/>
                </a:lnTo>
                <a:lnTo>
                  <a:pt x="11579" y="5175"/>
                </a:lnTo>
                <a:lnTo>
                  <a:pt x="11524" y="5165"/>
                </a:lnTo>
                <a:lnTo>
                  <a:pt x="11470" y="5157"/>
                </a:lnTo>
                <a:lnTo>
                  <a:pt x="11415" y="5149"/>
                </a:lnTo>
                <a:lnTo>
                  <a:pt x="11301" y="5133"/>
                </a:lnTo>
                <a:lnTo>
                  <a:pt x="11182" y="5114"/>
                </a:lnTo>
                <a:lnTo>
                  <a:pt x="11119" y="5105"/>
                </a:lnTo>
                <a:lnTo>
                  <a:pt x="11057" y="5098"/>
                </a:lnTo>
                <a:lnTo>
                  <a:pt x="10995" y="5092"/>
                </a:lnTo>
                <a:lnTo>
                  <a:pt x="10933" y="5087"/>
                </a:lnTo>
                <a:lnTo>
                  <a:pt x="10870" y="5083"/>
                </a:lnTo>
                <a:lnTo>
                  <a:pt x="10808" y="5080"/>
                </a:lnTo>
                <a:lnTo>
                  <a:pt x="10746" y="5078"/>
                </a:lnTo>
                <a:lnTo>
                  <a:pt x="10684" y="5077"/>
                </a:lnTo>
                <a:lnTo>
                  <a:pt x="10623" y="5077"/>
                </a:lnTo>
                <a:lnTo>
                  <a:pt x="10561" y="5077"/>
                </a:lnTo>
                <a:lnTo>
                  <a:pt x="10500" y="5079"/>
                </a:lnTo>
                <a:lnTo>
                  <a:pt x="10440" y="5081"/>
                </a:lnTo>
                <a:lnTo>
                  <a:pt x="10380" y="5084"/>
                </a:lnTo>
                <a:lnTo>
                  <a:pt x="10321" y="5087"/>
                </a:lnTo>
                <a:lnTo>
                  <a:pt x="10262" y="5091"/>
                </a:lnTo>
                <a:lnTo>
                  <a:pt x="10204" y="5095"/>
                </a:lnTo>
                <a:lnTo>
                  <a:pt x="10090" y="5106"/>
                </a:lnTo>
                <a:lnTo>
                  <a:pt x="9981" y="5117"/>
                </a:lnTo>
                <a:lnTo>
                  <a:pt x="9876" y="5131"/>
                </a:lnTo>
                <a:lnTo>
                  <a:pt x="9776" y="5143"/>
                </a:lnTo>
                <a:lnTo>
                  <a:pt x="9681" y="5156"/>
                </a:lnTo>
                <a:lnTo>
                  <a:pt x="9593" y="5169"/>
                </a:lnTo>
                <a:lnTo>
                  <a:pt x="9511" y="5180"/>
                </a:lnTo>
                <a:lnTo>
                  <a:pt x="9436" y="5190"/>
                </a:lnTo>
                <a:lnTo>
                  <a:pt x="9379" y="5201"/>
                </a:lnTo>
                <a:lnTo>
                  <a:pt x="9280" y="5224"/>
                </a:lnTo>
                <a:lnTo>
                  <a:pt x="9143" y="5257"/>
                </a:lnTo>
                <a:lnTo>
                  <a:pt x="8970" y="5299"/>
                </a:lnTo>
                <a:lnTo>
                  <a:pt x="8764" y="5352"/>
                </a:lnTo>
                <a:lnTo>
                  <a:pt x="8529" y="5412"/>
                </a:lnTo>
                <a:lnTo>
                  <a:pt x="8266" y="5480"/>
                </a:lnTo>
                <a:lnTo>
                  <a:pt x="7980" y="5556"/>
                </a:lnTo>
                <a:lnTo>
                  <a:pt x="7343" y="5724"/>
                </a:lnTo>
                <a:lnTo>
                  <a:pt x="6644" y="5908"/>
                </a:lnTo>
                <a:lnTo>
                  <a:pt x="5904" y="6106"/>
                </a:lnTo>
                <a:lnTo>
                  <a:pt x="5145" y="6309"/>
                </a:lnTo>
                <a:lnTo>
                  <a:pt x="4391" y="6512"/>
                </a:lnTo>
                <a:lnTo>
                  <a:pt x="3665" y="6707"/>
                </a:lnTo>
                <a:lnTo>
                  <a:pt x="2987" y="6890"/>
                </a:lnTo>
                <a:lnTo>
                  <a:pt x="2382" y="7053"/>
                </a:lnTo>
                <a:lnTo>
                  <a:pt x="1873" y="7191"/>
                </a:lnTo>
                <a:lnTo>
                  <a:pt x="1481" y="7297"/>
                </a:lnTo>
                <a:lnTo>
                  <a:pt x="1229" y="7366"/>
                </a:lnTo>
                <a:lnTo>
                  <a:pt x="1140" y="7390"/>
                </a:lnTo>
                <a:lnTo>
                  <a:pt x="1167" y="7393"/>
                </a:lnTo>
                <a:lnTo>
                  <a:pt x="1246" y="7406"/>
                </a:lnTo>
                <a:lnTo>
                  <a:pt x="1303" y="7415"/>
                </a:lnTo>
                <a:lnTo>
                  <a:pt x="1371" y="7427"/>
                </a:lnTo>
                <a:lnTo>
                  <a:pt x="1451" y="7441"/>
                </a:lnTo>
                <a:lnTo>
                  <a:pt x="1540" y="7458"/>
                </a:lnTo>
                <a:lnTo>
                  <a:pt x="1638" y="7477"/>
                </a:lnTo>
                <a:lnTo>
                  <a:pt x="1745" y="7499"/>
                </a:lnTo>
                <a:lnTo>
                  <a:pt x="1861" y="7526"/>
                </a:lnTo>
                <a:lnTo>
                  <a:pt x="1984" y="7554"/>
                </a:lnTo>
                <a:lnTo>
                  <a:pt x="2113" y="7586"/>
                </a:lnTo>
                <a:lnTo>
                  <a:pt x="2251" y="7622"/>
                </a:lnTo>
                <a:lnTo>
                  <a:pt x="2392" y="7660"/>
                </a:lnTo>
                <a:lnTo>
                  <a:pt x="2540" y="7702"/>
                </a:lnTo>
                <a:lnTo>
                  <a:pt x="2692" y="7749"/>
                </a:lnTo>
                <a:lnTo>
                  <a:pt x="2849" y="7799"/>
                </a:lnTo>
                <a:lnTo>
                  <a:pt x="3009" y="7854"/>
                </a:lnTo>
                <a:lnTo>
                  <a:pt x="3171" y="7913"/>
                </a:lnTo>
                <a:lnTo>
                  <a:pt x="3336" y="7975"/>
                </a:lnTo>
                <a:lnTo>
                  <a:pt x="3503" y="8042"/>
                </a:lnTo>
                <a:lnTo>
                  <a:pt x="3671" y="8114"/>
                </a:lnTo>
                <a:lnTo>
                  <a:pt x="3839" y="8190"/>
                </a:lnTo>
                <a:lnTo>
                  <a:pt x="4007" y="8271"/>
                </a:lnTo>
                <a:lnTo>
                  <a:pt x="4175" y="8357"/>
                </a:lnTo>
                <a:lnTo>
                  <a:pt x="4342" y="8448"/>
                </a:lnTo>
                <a:lnTo>
                  <a:pt x="4506" y="8544"/>
                </a:lnTo>
                <a:lnTo>
                  <a:pt x="4669" y="8646"/>
                </a:lnTo>
                <a:lnTo>
                  <a:pt x="4829" y="8752"/>
                </a:lnTo>
                <a:lnTo>
                  <a:pt x="4984" y="8865"/>
                </a:lnTo>
                <a:lnTo>
                  <a:pt x="5136" y="8982"/>
                </a:lnTo>
                <a:lnTo>
                  <a:pt x="5285" y="9103"/>
                </a:lnTo>
                <a:lnTo>
                  <a:pt x="5433" y="9222"/>
                </a:lnTo>
                <a:lnTo>
                  <a:pt x="5581" y="9338"/>
                </a:lnTo>
                <a:lnTo>
                  <a:pt x="5727" y="9453"/>
                </a:lnTo>
                <a:lnTo>
                  <a:pt x="5873" y="9566"/>
                </a:lnTo>
                <a:lnTo>
                  <a:pt x="6017" y="9676"/>
                </a:lnTo>
                <a:lnTo>
                  <a:pt x="6160" y="9784"/>
                </a:lnTo>
                <a:lnTo>
                  <a:pt x="6302" y="9891"/>
                </a:lnTo>
                <a:lnTo>
                  <a:pt x="6442" y="9994"/>
                </a:lnTo>
                <a:lnTo>
                  <a:pt x="6581" y="10095"/>
                </a:lnTo>
                <a:lnTo>
                  <a:pt x="6718" y="10193"/>
                </a:lnTo>
                <a:lnTo>
                  <a:pt x="6852" y="10286"/>
                </a:lnTo>
                <a:lnTo>
                  <a:pt x="6985" y="10378"/>
                </a:lnTo>
                <a:lnTo>
                  <a:pt x="7116" y="10466"/>
                </a:lnTo>
                <a:lnTo>
                  <a:pt x="7245" y="10551"/>
                </a:lnTo>
                <a:lnTo>
                  <a:pt x="7371" y="10632"/>
                </a:lnTo>
                <a:lnTo>
                  <a:pt x="7495" y="10710"/>
                </a:lnTo>
                <a:lnTo>
                  <a:pt x="7616" y="10783"/>
                </a:lnTo>
                <a:lnTo>
                  <a:pt x="7734" y="10853"/>
                </a:lnTo>
                <a:lnTo>
                  <a:pt x="7851" y="10919"/>
                </a:lnTo>
                <a:lnTo>
                  <a:pt x="7964" y="10980"/>
                </a:lnTo>
                <a:lnTo>
                  <a:pt x="8073" y="11037"/>
                </a:lnTo>
                <a:lnTo>
                  <a:pt x="8180" y="11090"/>
                </a:lnTo>
                <a:lnTo>
                  <a:pt x="8284" y="11137"/>
                </a:lnTo>
                <a:lnTo>
                  <a:pt x="8384" y="11180"/>
                </a:lnTo>
                <a:lnTo>
                  <a:pt x="8480" y="11218"/>
                </a:lnTo>
                <a:lnTo>
                  <a:pt x="8573" y="11251"/>
                </a:lnTo>
                <a:lnTo>
                  <a:pt x="8663" y="11278"/>
                </a:lnTo>
                <a:lnTo>
                  <a:pt x="8748" y="11301"/>
                </a:lnTo>
                <a:lnTo>
                  <a:pt x="8830" y="11318"/>
                </a:lnTo>
                <a:lnTo>
                  <a:pt x="8907" y="11329"/>
                </a:lnTo>
                <a:lnTo>
                  <a:pt x="8980" y="11334"/>
                </a:lnTo>
                <a:lnTo>
                  <a:pt x="9120" y="11338"/>
                </a:lnTo>
                <a:lnTo>
                  <a:pt x="9254" y="11341"/>
                </a:lnTo>
                <a:lnTo>
                  <a:pt x="9384" y="11342"/>
                </a:lnTo>
                <a:lnTo>
                  <a:pt x="9510" y="11342"/>
                </a:lnTo>
                <a:lnTo>
                  <a:pt x="9572" y="11341"/>
                </a:lnTo>
                <a:lnTo>
                  <a:pt x="9633" y="11340"/>
                </a:lnTo>
                <a:lnTo>
                  <a:pt x="9694" y="11338"/>
                </a:lnTo>
                <a:lnTo>
                  <a:pt x="9754" y="11336"/>
                </a:lnTo>
                <a:lnTo>
                  <a:pt x="9814" y="11333"/>
                </a:lnTo>
                <a:lnTo>
                  <a:pt x="9873" y="11330"/>
                </a:lnTo>
                <a:lnTo>
                  <a:pt x="9932" y="11326"/>
                </a:lnTo>
                <a:lnTo>
                  <a:pt x="9992" y="11321"/>
                </a:lnTo>
                <a:lnTo>
                  <a:pt x="10052" y="11317"/>
                </a:lnTo>
                <a:lnTo>
                  <a:pt x="10110" y="11311"/>
                </a:lnTo>
                <a:lnTo>
                  <a:pt x="10170" y="11305"/>
                </a:lnTo>
                <a:lnTo>
                  <a:pt x="10231" y="11298"/>
                </a:lnTo>
                <a:lnTo>
                  <a:pt x="10290" y="11290"/>
                </a:lnTo>
                <a:lnTo>
                  <a:pt x="10351" y="11282"/>
                </a:lnTo>
                <a:lnTo>
                  <a:pt x="10412" y="11272"/>
                </a:lnTo>
                <a:lnTo>
                  <a:pt x="10474" y="11263"/>
                </a:lnTo>
                <a:lnTo>
                  <a:pt x="10537" y="11252"/>
                </a:lnTo>
                <a:lnTo>
                  <a:pt x="10600" y="11241"/>
                </a:lnTo>
                <a:lnTo>
                  <a:pt x="10665" y="11229"/>
                </a:lnTo>
                <a:lnTo>
                  <a:pt x="10730" y="11217"/>
                </a:lnTo>
                <a:lnTo>
                  <a:pt x="10797" y="11203"/>
                </a:lnTo>
                <a:lnTo>
                  <a:pt x="10864" y="11189"/>
                </a:lnTo>
                <a:lnTo>
                  <a:pt x="10934" y="11173"/>
                </a:lnTo>
                <a:lnTo>
                  <a:pt x="11004" y="11157"/>
                </a:lnTo>
                <a:lnTo>
                  <a:pt x="11167" y="11118"/>
                </a:lnTo>
                <a:lnTo>
                  <a:pt x="11368" y="11067"/>
                </a:lnTo>
                <a:lnTo>
                  <a:pt x="11598" y="11008"/>
                </a:lnTo>
                <a:lnTo>
                  <a:pt x="11854" y="10940"/>
                </a:lnTo>
                <a:lnTo>
                  <a:pt x="12126" y="10867"/>
                </a:lnTo>
                <a:lnTo>
                  <a:pt x="12409" y="10792"/>
                </a:lnTo>
                <a:lnTo>
                  <a:pt x="12697" y="10714"/>
                </a:lnTo>
                <a:lnTo>
                  <a:pt x="12983" y="10636"/>
                </a:lnTo>
                <a:lnTo>
                  <a:pt x="13259" y="10560"/>
                </a:lnTo>
                <a:lnTo>
                  <a:pt x="13521" y="10489"/>
                </a:lnTo>
                <a:lnTo>
                  <a:pt x="13760" y="10423"/>
                </a:lnTo>
                <a:lnTo>
                  <a:pt x="13970" y="10364"/>
                </a:lnTo>
                <a:lnTo>
                  <a:pt x="14146" y="10316"/>
                </a:lnTo>
                <a:lnTo>
                  <a:pt x="14279" y="10278"/>
                </a:lnTo>
                <a:lnTo>
                  <a:pt x="14363" y="10255"/>
                </a:lnTo>
                <a:lnTo>
                  <a:pt x="14393" y="10247"/>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8" name="Freeform 10"/>
          <p:cNvSpPr/>
          <p:nvPr/>
        </p:nvSpPr>
        <p:spPr bwMode="auto">
          <a:xfrm>
            <a:off x="5236923" y="2661032"/>
            <a:ext cx="170662" cy="33183"/>
          </a:xfrm>
          <a:custGeom>
            <a:avLst/>
            <a:gdLst/>
            <a:ahLst/>
            <a:cxnLst>
              <a:cxn ang="0">
                <a:pos x="21" y="2263"/>
              </a:cxn>
              <a:cxn ang="0">
                <a:pos x="128" y="2298"/>
              </a:cxn>
              <a:cxn ang="0">
                <a:pos x="245" y="2334"/>
              </a:cxn>
              <a:cxn ang="0">
                <a:pos x="395" y="2378"/>
              </a:cxn>
              <a:cxn ang="0">
                <a:pos x="575" y="2426"/>
              </a:cxn>
              <a:cxn ang="0">
                <a:pos x="781" y="2477"/>
              </a:cxn>
              <a:cxn ang="0">
                <a:pos x="1011" y="2530"/>
              </a:cxn>
              <a:cxn ang="0">
                <a:pos x="1263" y="2581"/>
              </a:cxn>
              <a:cxn ang="0">
                <a:pos x="1532" y="2629"/>
              </a:cxn>
              <a:cxn ang="0">
                <a:pos x="1816" y="2670"/>
              </a:cxn>
              <a:cxn ang="0">
                <a:pos x="2111" y="2704"/>
              </a:cxn>
              <a:cxn ang="0">
                <a:pos x="2415" y="2727"/>
              </a:cxn>
              <a:cxn ang="0">
                <a:pos x="2724" y="2737"/>
              </a:cxn>
              <a:cxn ang="0">
                <a:pos x="3036" y="2732"/>
              </a:cxn>
              <a:cxn ang="0">
                <a:pos x="3347" y="2710"/>
              </a:cxn>
              <a:cxn ang="0">
                <a:pos x="3673" y="2669"/>
              </a:cxn>
              <a:cxn ang="0">
                <a:pos x="4115" y="2602"/>
              </a:cxn>
              <a:cxn ang="0">
                <a:pos x="4671" y="2512"/>
              </a:cxn>
              <a:cxn ang="0">
                <a:pos x="5322" y="2404"/>
              </a:cxn>
              <a:cxn ang="0">
                <a:pos x="6428" y="2216"/>
              </a:cxn>
              <a:cxn ang="0">
                <a:pos x="8040" y="1936"/>
              </a:cxn>
              <a:cxn ang="0">
                <a:pos x="9659" y="1651"/>
              </a:cxn>
              <a:cxn ang="0">
                <a:pos x="11117" y="1392"/>
              </a:cxn>
              <a:cxn ang="0">
                <a:pos x="12251" y="1188"/>
              </a:cxn>
              <a:cxn ang="0">
                <a:pos x="12897" y="1071"/>
              </a:cxn>
              <a:cxn ang="0">
                <a:pos x="12996" y="1040"/>
              </a:cxn>
              <a:cxn ang="0">
                <a:pos x="13044" y="972"/>
              </a:cxn>
              <a:cxn ang="0">
                <a:pos x="13086" y="903"/>
              </a:cxn>
              <a:cxn ang="0">
                <a:pos x="13131" y="822"/>
              </a:cxn>
              <a:cxn ang="0">
                <a:pos x="13161" y="756"/>
              </a:cxn>
              <a:cxn ang="0">
                <a:pos x="13178" y="710"/>
              </a:cxn>
              <a:cxn ang="0">
                <a:pos x="13192" y="664"/>
              </a:cxn>
              <a:cxn ang="0">
                <a:pos x="13202" y="618"/>
              </a:cxn>
              <a:cxn ang="0">
                <a:pos x="13207" y="574"/>
              </a:cxn>
              <a:cxn ang="0">
                <a:pos x="13207" y="531"/>
              </a:cxn>
              <a:cxn ang="0">
                <a:pos x="13200" y="489"/>
              </a:cxn>
              <a:cxn ang="0">
                <a:pos x="13182" y="447"/>
              </a:cxn>
              <a:cxn ang="0">
                <a:pos x="13157" y="404"/>
              </a:cxn>
              <a:cxn ang="0">
                <a:pos x="13122" y="360"/>
              </a:cxn>
              <a:cxn ang="0">
                <a:pos x="13083" y="316"/>
              </a:cxn>
              <a:cxn ang="0">
                <a:pos x="13039" y="274"/>
              </a:cxn>
              <a:cxn ang="0">
                <a:pos x="12966" y="212"/>
              </a:cxn>
              <a:cxn ang="0">
                <a:pos x="12868" y="137"/>
              </a:cxn>
              <a:cxn ang="0">
                <a:pos x="12776" y="74"/>
              </a:cxn>
              <a:cxn ang="0">
                <a:pos x="12679" y="13"/>
              </a:cxn>
              <a:cxn ang="0">
                <a:pos x="0" y="2256"/>
              </a:cxn>
            </a:cxnLst>
            <a:rect l="0" t="0" r="r" b="b"/>
            <a:pathLst>
              <a:path w="13208" h="2737">
                <a:moveTo>
                  <a:pt x="0" y="2256"/>
                </a:moveTo>
                <a:lnTo>
                  <a:pt x="21" y="2263"/>
                </a:lnTo>
                <a:lnTo>
                  <a:pt x="83" y="2284"/>
                </a:lnTo>
                <a:lnTo>
                  <a:pt x="128" y="2298"/>
                </a:lnTo>
                <a:lnTo>
                  <a:pt x="182" y="2315"/>
                </a:lnTo>
                <a:lnTo>
                  <a:pt x="245" y="2334"/>
                </a:lnTo>
                <a:lnTo>
                  <a:pt x="316" y="2355"/>
                </a:lnTo>
                <a:lnTo>
                  <a:pt x="395" y="2378"/>
                </a:lnTo>
                <a:lnTo>
                  <a:pt x="482" y="2401"/>
                </a:lnTo>
                <a:lnTo>
                  <a:pt x="575" y="2426"/>
                </a:lnTo>
                <a:lnTo>
                  <a:pt x="675" y="2452"/>
                </a:lnTo>
                <a:lnTo>
                  <a:pt x="781" y="2477"/>
                </a:lnTo>
                <a:lnTo>
                  <a:pt x="894" y="2504"/>
                </a:lnTo>
                <a:lnTo>
                  <a:pt x="1011" y="2530"/>
                </a:lnTo>
                <a:lnTo>
                  <a:pt x="1135" y="2556"/>
                </a:lnTo>
                <a:lnTo>
                  <a:pt x="1263" y="2581"/>
                </a:lnTo>
                <a:lnTo>
                  <a:pt x="1396" y="2606"/>
                </a:lnTo>
                <a:lnTo>
                  <a:pt x="1532" y="2629"/>
                </a:lnTo>
                <a:lnTo>
                  <a:pt x="1672" y="2651"/>
                </a:lnTo>
                <a:lnTo>
                  <a:pt x="1816" y="2670"/>
                </a:lnTo>
                <a:lnTo>
                  <a:pt x="1961" y="2688"/>
                </a:lnTo>
                <a:lnTo>
                  <a:pt x="2111" y="2704"/>
                </a:lnTo>
                <a:lnTo>
                  <a:pt x="2262" y="2716"/>
                </a:lnTo>
                <a:lnTo>
                  <a:pt x="2415" y="2727"/>
                </a:lnTo>
                <a:lnTo>
                  <a:pt x="2569" y="2733"/>
                </a:lnTo>
                <a:lnTo>
                  <a:pt x="2724" y="2737"/>
                </a:lnTo>
                <a:lnTo>
                  <a:pt x="2880" y="2736"/>
                </a:lnTo>
                <a:lnTo>
                  <a:pt x="3036" y="2732"/>
                </a:lnTo>
                <a:lnTo>
                  <a:pt x="3191" y="2724"/>
                </a:lnTo>
                <a:lnTo>
                  <a:pt x="3347" y="2710"/>
                </a:lnTo>
                <a:lnTo>
                  <a:pt x="3501" y="2693"/>
                </a:lnTo>
                <a:lnTo>
                  <a:pt x="3673" y="2669"/>
                </a:lnTo>
                <a:lnTo>
                  <a:pt x="3878" y="2638"/>
                </a:lnTo>
                <a:lnTo>
                  <a:pt x="4115" y="2602"/>
                </a:lnTo>
                <a:lnTo>
                  <a:pt x="4380" y="2560"/>
                </a:lnTo>
                <a:lnTo>
                  <a:pt x="4671" y="2512"/>
                </a:lnTo>
                <a:lnTo>
                  <a:pt x="4986" y="2461"/>
                </a:lnTo>
                <a:lnTo>
                  <a:pt x="5322" y="2404"/>
                </a:lnTo>
                <a:lnTo>
                  <a:pt x="5676" y="2345"/>
                </a:lnTo>
                <a:lnTo>
                  <a:pt x="6428" y="2216"/>
                </a:lnTo>
                <a:lnTo>
                  <a:pt x="7223" y="2079"/>
                </a:lnTo>
                <a:lnTo>
                  <a:pt x="8040" y="1936"/>
                </a:lnTo>
                <a:lnTo>
                  <a:pt x="8859" y="1792"/>
                </a:lnTo>
                <a:lnTo>
                  <a:pt x="9659" y="1651"/>
                </a:lnTo>
                <a:lnTo>
                  <a:pt x="10418" y="1516"/>
                </a:lnTo>
                <a:lnTo>
                  <a:pt x="11117" y="1392"/>
                </a:lnTo>
                <a:lnTo>
                  <a:pt x="11734" y="1280"/>
                </a:lnTo>
                <a:lnTo>
                  <a:pt x="12251" y="1188"/>
                </a:lnTo>
                <a:lnTo>
                  <a:pt x="12645" y="1117"/>
                </a:lnTo>
                <a:lnTo>
                  <a:pt x="12897" y="1071"/>
                </a:lnTo>
                <a:lnTo>
                  <a:pt x="12986" y="1055"/>
                </a:lnTo>
                <a:lnTo>
                  <a:pt x="12996" y="1040"/>
                </a:lnTo>
                <a:lnTo>
                  <a:pt x="13025" y="1000"/>
                </a:lnTo>
                <a:lnTo>
                  <a:pt x="13044" y="972"/>
                </a:lnTo>
                <a:lnTo>
                  <a:pt x="13065" y="941"/>
                </a:lnTo>
                <a:lnTo>
                  <a:pt x="13086" y="903"/>
                </a:lnTo>
                <a:lnTo>
                  <a:pt x="13109" y="864"/>
                </a:lnTo>
                <a:lnTo>
                  <a:pt x="13131" y="822"/>
                </a:lnTo>
                <a:lnTo>
                  <a:pt x="13151" y="778"/>
                </a:lnTo>
                <a:lnTo>
                  <a:pt x="13161" y="756"/>
                </a:lnTo>
                <a:lnTo>
                  <a:pt x="13170" y="733"/>
                </a:lnTo>
                <a:lnTo>
                  <a:pt x="13178" y="710"/>
                </a:lnTo>
                <a:lnTo>
                  <a:pt x="13185" y="687"/>
                </a:lnTo>
                <a:lnTo>
                  <a:pt x="13192" y="664"/>
                </a:lnTo>
                <a:lnTo>
                  <a:pt x="13198" y="641"/>
                </a:lnTo>
                <a:lnTo>
                  <a:pt x="13202" y="618"/>
                </a:lnTo>
                <a:lnTo>
                  <a:pt x="13205" y="595"/>
                </a:lnTo>
                <a:lnTo>
                  <a:pt x="13207" y="574"/>
                </a:lnTo>
                <a:lnTo>
                  <a:pt x="13208" y="552"/>
                </a:lnTo>
                <a:lnTo>
                  <a:pt x="13207" y="531"/>
                </a:lnTo>
                <a:lnTo>
                  <a:pt x="13205" y="509"/>
                </a:lnTo>
                <a:lnTo>
                  <a:pt x="13200" y="489"/>
                </a:lnTo>
                <a:lnTo>
                  <a:pt x="13192" y="468"/>
                </a:lnTo>
                <a:lnTo>
                  <a:pt x="13182" y="447"/>
                </a:lnTo>
                <a:lnTo>
                  <a:pt x="13170" y="425"/>
                </a:lnTo>
                <a:lnTo>
                  <a:pt x="13157" y="404"/>
                </a:lnTo>
                <a:lnTo>
                  <a:pt x="13140" y="382"/>
                </a:lnTo>
                <a:lnTo>
                  <a:pt x="13122" y="360"/>
                </a:lnTo>
                <a:lnTo>
                  <a:pt x="13104" y="338"/>
                </a:lnTo>
                <a:lnTo>
                  <a:pt x="13083" y="316"/>
                </a:lnTo>
                <a:lnTo>
                  <a:pt x="13061" y="295"/>
                </a:lnTo>
                <a:lnTo>
                  <a:pt x="13039" y="274"/>
                </a:lnTo>
                <a:lnTo>
                  <a:pt x="13015" y="252"/>
                </a:lnTo>
                <a:lnTo>
                  <a:pt x="12966" y="212"/>
                </a:lnTo>
                <a:lnTo>
                  <a:pt x="12917" y="173"/>
                </a:lnTo>
                <a:lnTo>
                  <a:pt x="12868" y="137"/>
                </a:lnTo>
                <a:lnTo>
                  <a:pt x="12821" y="104"/>
                </a:lnTo>
                <a:lnTo>
                  <a:pt x="12776" y="74"/>
                </a:lnTo>
                <a:lnTo>
                  <a:pt x="12737" y="49"/>
                </a:lnTo>
                <a:lnTo>
                  <a:pt x="12679" y="13"/>
                </a:lnTo>
                <a:lnTo>
                  <a:pt x="12658" y="0"/>
                </a:lnTo>
                <a:lnTo>
                  <a:pt x="0" y="2256"/>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9" name="Freeform 11"/>
          <p:cNvSpPr/>
          <p:nvPr/>
        </p:nvSpPr>
        <p:spPr bwMode="auto">
          <a:xfrm>
            <a:off x="5278366" y="2677842"/>
            <a:ext cx="123631" cy="44971"/>
          </a:xfrm>
          <a:custGeom>
            <a:avLst/>
            <a:gdLst/>
            <a:ahLst/>
            <a:cxnLst>
              <a:cxn ang="0">
                <a:pos x="9557" y="0"/>
              </a:cxn>
              <a:cxn ang="0">
                <a:pos x="9514" y="696"/>
              </a:cxn>
              <a:cxn ang="0">
                <a:pos x="9463" y="726"/>
              </a:cxn>
              <a:cxn ang="0">
                <a:pos x="9370" y="783"/>
              </a:cxn>
              <a:cxn ang="0">
                <a:pos x="9243" y="868"/>
              </a:cxn>
              <a:cxn ang="0">
                <a:pos x="9089" y="977"/>
              </a:cxn>
              <a:cxn ang="0">
                <a:pos x="8962" y="1074"/>
              </a:cxn>
              <a:cxn ang="0">
                <a:pos x="8872" y="1146"/>
              </a:cxn>
              <a:cxn ang="0">
                <a:pos x="8782" y="1222"/>
              </a:cxn>
              <a:cxn ang="0">
                <a:pos x="8690" y="1305"/>
              </a:cxn>
              <a:cxn ang="0">
                <a:pos x="8598" y="1391"/>
              </a:cxn>
              <a:cxn ang="0">
                <a:pos x="8507" y="1482"/>
              </a:cxn>
              <a:cxn ang="0">
                <a:pos x="8419" y="1577"/>
              </a:cxn>
              <a:cxn ang="0">
                <a:pos x="8342" y="1668"/>
              </a:cxn>
              <a:cxn ang="0">
                <a:pos x="8272" y="1757"/>
              </a:cxn>
              <a:cxn ang="0">
                <a:pos x="8215" y="1840"/>
              </a:cxn>
              <a:cxn ang="0">
                <a:pos x="8164" y="1920"/>
              </a:cxn>
              <a:cxn ang="0">
                <a:pos x="8122" y="1994"/>
              </a:cxn>
              <a:cxn ang="0">
                <a:pos x="8088" y="2063"/>
              </a:cxn>
              <a:cxn ang="0">
                <a:pos x="8060" y="2127"/>
              </a:cxn>
              <a:cxn ang="0">
                <a:pos x="8037" y="2185"/>
              </a:cxn>
              <a:cxn ang="0">
                <a:pos x="8019" y="2237"/>
              </a:cxn>
              <a:cxn ang="0">
                <a:pos x="8003" y="2302"/>
              </a:cxn>
              <a:cxn ang="0">
                <a:pos x="7992" y="2366"/>
              </a:cxn>
              <a:cxn ang="0">
                <a:pos x="7988" y="2398"/>
              </a:cxn>
              <a:cxn ang="0">
                <a:pos x="182" y="3712"/>
              </a:cxn>
              <a:cxn ang="0">
                <a:pos x="191" y="3678"/>
              </a:cxn>
              <a:cxn ang="0">
                <a:pos x="215" y="3585"/>
              </a:cxn>
              <a:cxn ang="0">
                <a:pos x="248" y="3445"/>
              </a:cxn>
              <a:cxn ang="0">
                <a:pos x="283" y="3271"/>
              </a:cxn>
              <a:cxn ang="0">
                <a:pos x="299" y="3174"/>
              </a:cxn>
              <a:cxn ang="0">
                <a:pos x="314" y="3074"/>
              </a:cxn>
              <a:cxn ang="0">
                <a:pos x="326" y="2971"/>
              </a:cxn>
              <a:cxn ang="0">
                <a:pos x="336" y="2867"/>
              </a:cxn>
              <a:cxn ang="0">
                <a:pos x="342" y="2764"/>
              </a:cxn>
              <a:cxn ang="0">
                <a:pos x="343" y="2663"/>
              </a:cxn>
              <a:cxn ang="0">
                <a:pos x="339" y="2566"/>
              </a:cxn>
              <a:cxn ang="0">
                <a:pos x="329" y="2475"/>
              </a:cxn>
              <a:cxn ang="0">
                <a:pos x="312" y="2388"/>
              </a:cxn>
              <a:cxn ang="0">
                <a:pos x="293" y="2306"/>
              </a:cxn>
              <a:cxn ang="0">
                <a:pos x="271" y="2229"/>
              </a:cxn>
              <a:cxn ang="0">
                <a:pos x="246" y="2155"/>
              </a:cxn>
              <a:cxn ang="0">
                <a:pos x="219" y="2088"/>
              </a:cxn>
              <a:cxn ang="0">
                <a:pos x="192" y="2026"/>
              </a:cxn>
              <a:cxn ang="0">
                <a:pos x="164" y="1968"/>
              </a:cxn>
              <a:cxn ang="0">
                <a:pos x="136" y="1915"/>
              </a:cxn>
              <a:cxn ang="0">
                <a:pos x="85" y="1828"/>
              </a:cxn>
              <a:cxn ang="0">
                <a:pos x="40" y="1764"/>
              </a:cxn>
              <a:cxn ang="0">
                <a:pos x="11" y="1724"/>
              </a:cxn>
              <a:cxn ang="0">
                <a:pos x="0" y="1710"/>
              </a:cxn>
            </a:cxnLst>
            <a:rect l="0" t="0" r="r" b="b"/>
            <a:pathLst>
              <a:path w="9557" h="3712">
                <a:moveTo>
                  <a:pt x="0" y="1710"/>
                </a:moveTo>
                <a:lnTo>
                  <a:pt x="9557" y="0"/>
                </a:lnTo>
                <a:lnTo>
                  <a:pt x="9520" y="692"/>
                </a:lnTo>
                <a:lnTo>
                  <a:pt x="9514" y="696"/>
                </a:lnTo>
                <a:lnTo>
                  <a:pt x="9494" y="707"/>
                </a:lnTo>
                <a:lnTo>
                  <a:pt x="9463" y="726"/>
                </a:lnTo>
                <a:lnTo>
                  <a:pt x="9422" y="751"/>
                </a:lnTo>
                <a:lnTo>
                  <a:pt x="9370" y="783"/>
                </a:lnTo>
                <a:lnTo>
                  <a:pt x="9310" y="822"/>
                </a:lnTo>
                <a:lnTo>
                  <a:pt x="9243" y="868"/>
                </a:lnTo>
                <a:lnTo>
                  <a:pt x="9169" y="919"/>
                </a:lnTo>
                <a:lnTo>
                  <a:pt x="9089" y="977"/>
                </a:lnTo>
                <a:lnTo>
                  <a:pt x="9006" y="1041"/>
                </a:lnTo>
                <a:lnTo>
                  <a:pt x="8962" y="1074"/>
                </a:lnTo>
                <a:lnTo>
                  <a:pt x="8918" y="1109"/>
                </a:lnTo>
                <a:lnTo>
                  <a:pt x="8872" y="1146"/>
                </a:lnTo>
                <a:lnTo>
                  <a:pt x="8828" y="1183"/>
                </a:lnTo>
                <a:lnTo>
                  <a:pt x="8782" y="1222"/>
                </a:lnTo>
                <a:lnTo>
                  <a:pt x="8736" y="1262"/>
                </a:lnTo>
                <a:lnTo>
                  <a:pt x="8690" y="1305"/>
                </a:lnTo>
                <a:lnTo>
                  <a:pt x="8644" y="1347"/>
                </a:lnTo>
                <a:lnTo>
                  <a:pt x="8598" y="1391"/>
                </a:lnTo>
                <a:lnTo>
                  <a:pt x="8552" y="1435"/>
                </a:lnTo>
                <a:lnTo>
                  <a:pt x="8507" y="1482"/>
                </a:lnTo>
                <a:lnTo>
                  <a:pt x="8462" y="1529"/>
                </a:lnTo>
                <a:lnTo>
                  <a:pt x="8419" y="1577"/>
                </a:lnTo>
                <a:lnTo>
                  <a:pt x="8379" y="1623"/>
                </a:lnTo>
                <a:lnTo>
                  <a:pt x="8342" y="1668"/>
                </a:lnTo>
                <a:lnTo>
                  <a:pt x="8305" y="1712"/>
                </a:lnTo>
                <a:lnTo>
                  <a:pt x="8272" y="1757"/>
                </a:lnTo>
                <a:lnTo>
                  <a:pt x="8242" y="1799"/>
                </a:lnTo>
                <a:lnTo>
                  <a:pt x="8215" y="1840"/>
                </a:lnTo>
                <a:lnTo>
                  <a:pt x="8188" y="1880"/>
                </a:lnTo>
                <a:lnTo>
                  <a:pt x="8164" y="1920"/>
                </a:lnTo>
                <a:lnTo>
                  <a:pt x="8142" y="1958"/>
                </a:lnTo>
                <a:lnTo>
                  <a:pt x="8122" y="1994"/>
                </a:lnTo>
                <a:lnTo>
                  <a:pt x="8104" y="2029"/>
                </a:lnTo>
                <a:lnTo>
                  <a:pt x="8088" y="2063"/>
                </a:lnTo>
                <a:lnTo>
                  <a:pt x="8072" y="2096"/>
                </a:lnTo>
                <a:lnTo>
                  <a:pt x="8060" y="2127"/>
                </a:lnTo>
                <a:lnTo>
                  <a:pt x="8047" y="2156"/>
                </a:lnTo>
                <a:lnTo>
                  <a:pt x="8037" y="2185"/>
                </a:lnTo>
                <a:lnTo>
                  <a:pt x="8028" y="2211"/>
                </a:lnTo>
                <a:lnTo>
                  <a:pt x="8019" y="2237"/>
                </a:lnTo>
                <a:lnTo>
                  <a:pt x="8013" y="2259"/>
                </a:lnTo>
                <a:lnTo>
                  <a:pt x="8003" y="2302"/>
                </a:lnTo>
                <a:lnTo>
                  <a:pt x="7996" y="2337"/>
                </a:lnTo>
                <a:lnTo>
                  <a:pt x="7992" y="2366"/>
                </a:lnTo>
                <a:lnTo>
                  <a:pt x="7989" y="2385"/>
                </a:lnTo>
                <a:lnTo>
                  <a:pt x="7988" y="2398"/>
                </a:lnTo>
                <a:lnTo>
                  <a:pt x="7988" y="2402"/>
                </a:lnTo>
                <a:lnTo>
                  <a:pt x="182" y="3712"/>
                </a:lnTo>
                <a:lnTo>
                  <a:pt x="185" y="3703"/>
                </a:lnTo>
                <a:lnTo>
                  <a:pt x="191" y="3678"/>
                </a:lnTo>
                <a:lnTo>
                  <a:pt x="201" y="3638"/>
                </a:lnTo>
                <a:lnTo>
                  <a:pt x="215" y="3585"/>
                </a:lnTo>
                <a:lnTo>
                  <a:pt x="230" y="3520"/>
                </a:lnTo>
                <a:lnTo>
                  <a:pt x="248" y="3445"/>
                </a:lnTo>
                <a:lnTo>
                  <a:pt x="264" y="3362"/>
                </a:lnTo>
                <a:lnTo>
                  <a:pt x="283" y="3271"/>
                </a:lnTo>
                <a:lnTo>
                  <a:pt x="290" y="3224"/>
                </a:lnTo>
                <a:lnTo>
                  <a:pt x="299" y="3174"/>
                </a:lnTo>
                <a:lnTo>
                  <a:pt x="307" y="3125"/>
                </a:lnTo>
                <a:lnTo>
                  <a:pt x="314" y="3074"/>
                </a:lnTo>
                <a:lnTo>
                  <a:pt x="320" y="3023"/>
                </a:lnTo>
                <a:lnTo>
                  <a:pt x="326" y="2971"/>
                </a:lnTo>
                <a:lnTo>
                  <a:pt x="332" y="2920"/>
                </a:lnTo>
                <a:lnTo>
                  <a:pt x="336" y="2867"/>
                </a:lnTo>
                <a:lnTo>
                  <a:pt x="339" y="2816"/>
                </a:lnTo>
                <a:lnTo>
                  <a:pt x="342" y="2764"/>
                </a:lnTo>
                <a:lnTo>
                  <a:pt x="343" y="2714"/>
                </a:lnTo>
                <a:lnTo>
                  <a:pt x="343" y="2663"/>
                </a:lnTo>
                <a:lnTo>
                  <a:pt x="341" y="2615"/>
                </a:lnTo>
                <a:lnTo>
                  <a:pt x="339" y="2566"/>
                </a:lnTo>
                <a:lnTo>
                  <a:pt x="335" y="2520"/>
                </a:lnTo>
                <a:lnTo>
                  <a:pt x="329" y="2475"/>
                </a:lnTo>
                <a:lnTo>
                  <a:pt x="320" y="2432"/>
                </a:lnTo>
                <a:lnTo>
                  <a:pt x="312" y="2388"/>
                </a:lnTo>
                <a:lnTo>
                  <a:pt x="303" y="2347"/>
                </a:lnTo>
                <a:lnTo>
                  <a:pt x="293" y="2306"/>
                </a:lnTo>
                <a:lnTo>
                  <a:pt x="282" y="2267"/>
                </a:lnTo>
                <a:lnTo>
                  <a:pt x="271" y="2229"/>
                </a:lnTo>
                <a:lnTo>
                  <a:pt x="258" y="2191"/>
                </a:lnTo>
                <a:lnTo>
                  <a:pt x="246" y="2155"/>
                </a:lnTo>
                <a:lnTo>
                  <a:pt x="232" y="2121"/>
                </a:lnTo>
                <a:lnTo>
                  <a:pt x="219" y="2088"/>
                </a:lnTo>
                <a:lnTo>
                  <a:pt x="206" y="2057"/>
                </a:lnTo>
                <a:lnTo>
                  <a:pt x="192" y="2026"/>
                </a:lnTo>
                <a:lnTo>
                  <a:pt x="178" y="1996"/>
                </a:lnTo>
                <a:lnTo>
                  <a:pt x="164" y="1968"/>
                </a:lnTo>
                <a:lnTo>
                  <a:pt x="150" y="1941"/>
                </a:lnTo>
                <a:lnTo>
                  <a:pt x="136" y="1915"/>
                </a:lnTo>
                <a:lnTo>
                  <a:pt x="110" y="1869"/>
                </a:lnTo>
                <a:lnTo>
                  <a:pt x="85" y="1828"/>
                </a:lnTo>
                <a:lnTo>
                  <a:pt x="61" y="1793"/>
                </a:lnTo>
                <a:lnTo>
                  <a:pt x="40" y="1764"/>
                </a:lnTo>
                <a:lnTo>
                  <a:pt x="24" y="1741"/>
                </a:lnTo>
                <a:lnTo>
                  <a:pt x="11" y="1724"/>
                </a:lnTo>
                <a:lnTo>
                  <a:pt x="3" y="1715"/>
                </a:lnTo>
                <a:lnTo>
                  <a:pt x="0" y="171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0" name="Freeform 12"/>
          <p:cNvSpPr/>
          <p:nvPr/>
        </p:nvSpPr>
        <p:spPr bwMode="auto">
          <a:xfrm>
            <a:off x="5253220" y="2699454"/>
            <a:ext cx="23283" cy="25324"/>
          </a:xfrm>
          <a:custGeom>
            <a:avLst/>
            <a:gdLst/>
            <a:ahLst/>
            <a:cxnLst>
              <a:cxn ang="0">
                <a:pos x="911" y="80"/>
              </a:cxn>
              <a:cxn ang="0">
                <a:pos x="904" y="185"/>
              </a:cxn>
              <a:cxn ang="0">
                <a:pos x="904" y="342"/>
              </a:cxn>
              <a:cxn ang="0">
                <a:pos x="912" y="454"/>
              </a:cxn>
              <a:cxn ang="0">
                <a:pos x="926" y="575"/>
              </a:cxn>
              <a:cxn ang="0">
                <a:pos x="950" y="698"/>
              </a:cxn>
              <a:cxn ang="0">
                <a:pos x="986" y="817"/>
              </a:cxn>
              <a:cxn ang="0">
                <a:pos x="1038" y="929"/>
              </a:cxn>
              <a:cxn ang="0">
                <a:pos x="1104" y="1027"/>
              </a:cxn>
              <a:cxn ang="0">
                <a:pos x="1185" y="1105"/>
              </a:cxn>
              <a:cxn ang="0">
                <a:pos x="1270" y="1169"/>
              </a:cxn>
              <a:cxn ang="0">
                <a:pos x="1356" y="1217"/>
              </a:cxn>
              <a:cxn ang="0">
                <a:pos x="1439" y="1253"/>
              </a:cxn>
              <a:cxn ang="0">
                <a:pos x="1518" y="1279"/>
              </a:cxn>
              <a:cxn ang="0">
                <a:pos x="1591" y="1295"/>
              </a:cxn>
              <a:cxn ang="0">
                <a:pos x="1656" y="1306"/>
              </a:cxn>
              <a:cxn ang="0">
                <a:pos x="1771" y="1310"/>
              </a:cxn>
              <a:cxn ang="0">
                <a:pos x="1791" y="1347"/>
              </a:cxn>
              <a:cxn ang="0">
                <a:pos x="1794" y="1476"/>
              </a:cxn>
              <a:cxn ang="0">
                <a:pos x="1786" y="1580"/>
              </a:cxn>
              <a:cxn ang="0">
                <a:pos x="1769" y="1694"/>
              </a:cxn>
              <a:cxn ang="0">
                <a:pos x="1735" y="1808"/>
              </a:cxn>
              <a:cxn ang="0">
                <a:pos x="1681" y="1914"/>
              </a:cxn>
              <a:cxn ang="0">
                <a:pos x="1603" y="2000"/>
              </a:cxn>
              <a:cxn ang="0">
                <a:pos x="1494" y="2060"/>
              </a:cxn>
              <a:cxn ang="0">
                <a:pos x="1354" y="2082"/>
              </a:cxn>
              <a:cxn ang="0">
                <a:pos x="1179" y="2062"/>
              </a:cxn>
              <a:cxn ang="0">
                <a:pos x="1013" y="2017"/>
              </a:cxn>
              <a:cxn ang="0">
                <a:pos x="867" y="1954"/>
              </a:cxn>
              <a:cxn ang="0">
                <a:pos x="740" y="1875"/>
              </a:cxn>
              <a:cxn ang="0">
                <a:pos x="629" y="1785"/>
              </a:cxn>
              <a:cxn ang="0">
                <a:pos x="533" y="1682"/>
              </a:cxn>
              <a:cxn ang="0">
                <a:pos x="449" y="1570"/>
              </a:cxn>
              <a:cxn ang="0">
                <a:pos x="376" y="1451"/>
              </a:cxn>
              <a:cxn ang="0">
                <a:pos x="311" y="1325"/>
              </a:cxn>
              <a:cxn ang="0">
                <a:pos x="253" y="1195"/>
              </a:cxn>
              <a:cxn ang="0">
                <a:pos x="165" y="974"/>
              </a:cxn>
              <a:cxn ang="0">
                <a:pos x="122" y="839"/>
              </a:cxn>
              <a:cxn ang="0">
                <a:pos x="87" y="704"/>
              </a:cxn>
              <a:cxn ang="0">
                <a:pos x="59" y="572"/>
              </a:cxn>
              <a:cxn ang="0">
                <a:pos x="32" y="407"/>
              </a:cxn>
              <a:cxn ang="0">
                <a:pos x="9" y="197"/>
              </a:cxn>
              <a:cxn ang="0">
                <a:pos x="1" y="53"/>
              </a:cxn>
              <a:cxn ang="0">
                <a:pos x="0" y="0"/>
              </a:cxn>
            </a:cxnLst>
            <a:rect l="0" t="0" r="r" b="b"/>
            <a:pathLst>
              <a:path w="1794" h="2082">
                <a:moveTo>
                  <a:pt x="0" y="0"/>
                </a:moveTo>
                <a:lnTo>
                  <a:pt x="912" y="72"/>
                </a:lnTo>
                <a:lnTo>
                  <a:pt x="911" y="80"/>
                </a:lnTo>
                <a:lnTo>
                  <a:pt x="909" y="103"/>
                </a:lnTo>
                <a:lnTo>
                  <a:pt x="907" y="138"/>
                </a:lnTo>
                <a:lnTo>
                  <a:pt x="904" y="185"/>
                </a:lnTo>
                <a:lnTo>
                  <a:pt x="903" y="242"/>
                </a:lnTo>
                <a:lnTo>
                  <a:pt x="903" y="307"/>
                </a:lnTo>
                <a:lnTo>
                  <a:pt x="904" y="342"/>
                </a:lnTo>
                <a:lnTo>
                  <a:pt x="907" y="378"/>
                </a:lnTo>
                <a:lnTo>
                  <a:pt x="909" y="416"/>
                </a:lnTo>
                <a:lnTo>
                  <a:pt x="912" y="454"/>
                </a:lnTo>
                <a:lnTo>
                  <a:pt x="916" y="494"/>
                </a:lnTo>
                <a:lnTo>
                  <a:pt x="920" y="534"/>
                </a:lnTo>
                <a:lnTo>
                  <a:pt x="926" y="575"/>
                </a:lnTo>
                <a:lnTo>
                  <a:pt x="932" y="616"/>
                </a:lnTo>
                <a:lnTo>
                  <a:pt x="941" y="657"/>
                </a:lnTo>
                <a:lnTo>
                  <a:pt x="950" y="698"/>
                </a:lnTo>
                <a:lnTo>
                  <a:pt x="960" y="738"/>
                </a:lnTo>
                <a:lnTo>
                  <a:pt x="973" y="778"/>
                </a:lnTo>
                <a:lnTo>
                  <a:pt x="986" y="817"/>
                </a:lnTo>
                <a:lnTo>
                  <a:pt x="1002" y="856"/>
                </a:lnTo>
                <a:lnTo>
                  <a:pt x="1018" y="893"/>
                </a:lnTo>
                <a:lnTo>
                  <a:pt x="1038" y="929"/>
                </a:lnTo>
                <a:lnTo>
                  <a:pt x="1057" y="963"/>
                </a:lnTo>
                <a:lnTo>
                  <a:pt x="1080" y="996"/>
                </a:lnTo>
                <a:lnTo>
                  <a:pt x="1104" y="1027"/>
                </a:lnTo>
                <a:lnTo>
                  <a:pt x="1131" y="1054"/>
                </a:lnTo>
                <a:lnTo>
                  <a:pt x="1157" y="1081"/>
                </a:lnTo>
                <a:lnTo>
                  <a:pt x="1185" y="1105"/>
                </a:lnTo>
                <a:lnTo>
                  <a:pt x="1214" y="1129"/>
                </a:lnTo>
                <a:lnTo>
                  <a:pt x="1242" y="1149"/>
                </a:lnTo>
                <a:lnTo>
                  <a:pt x="1270" y="1169"/>
                </a:lnTo>
                <a:lnTo>
                  <a:pt x="1299" y="1186"/>
                </a:lnTo>
                <a:lnTo>
                  <a:pt x="1328" y="1203"/>
                </a:lnTo>
                <a:lnTo>
                  <a:pt x="1356" y="1217"/>
                </a:lnTo>
                <a:lnTo>
                  <a:pt x="1384" y="1231"/>
                </a:lnTo>
                <a:lnTo>
                  <a:pt x="1412" y="1243"/>
                </a:lnTo>
                <a:lnTo>
                  <a:pt x="1439" y="1253"/>
                </a:lnTo>
                <a:lnTo>
                  <a:pt x="1466" y="1264"/>
                </a:lnTo>
                <a:lnTo>
                  <a:pt x="1492" y="1272"/>
                </a:lnTo>
                <a:lnTo>
                  <a:pt x="1518" y="1279"/>
                </a:lnTo>
                <a:lnTo>
                  <a:pt x="1544" y="1285"/>
                </a:lnTo>
                <a:lnTo>
                  <a:pt x="1569" y="1291"/>
                </a:lnTo>
                <a:lnTo>
                  <a:pt x="1591" y="1295"/>
                </a:lnTo>
                <a:lnTo>
                  <a:pt x="1614" y="1300"/>
                </a:lnTo>
                <a:lnTo>
                  <a:pt x="1636" y="1303"/>
                </a:lnTo>
                <a:lnTo>
                  <a:pt x="1656" y="1306"/>
                </a:lnTo>
                <a:lnTo>
                  <a:pt x="1693" y="1309"/>
                </a:lnTo>
                <a:lnTo>
                  <a:pt x="1726" y="1310"/>
                </a:lnTo>
                <a:lnTo>
                  <a:pt x="1771" y="1310"/>
                </a:lnTo>
                <a:lnTo>
                  <a:pt x="1787" y="1309"/>
                </a:lnTo>
                <a:lnTo>
                  <a:pt x="1789" y="1319"/>
                </a:lnTo>
                <a:lnTo>
                  <a:pt x="1791" y="1347"/>
                </a:lnTo>
                <a:lnTo>
                  <a:pt x="1793" y="1389"/>
                </a:lnTo>
                <a:lnTo>
                  <a:pt x="1794" y="1444"/>
                </a:lnTo>
                <a:lnTo>
                  <a:pt x="1794" y="1476"/>
                </a:lnTo>
                <a:lnTo>
                  <a:pt x="1793" y="1509"/>
                </a:lnTo>
                <a:lnTo>
                  <a:pt x="1790" y="1544"/>
                </a:lnTo>
                <a:lnTo>
                  <a:pt x="1786" y="1580"/>
                </a:lnTo>
                <a:lnTo>
                  <a:pt x="1782" y="1617"/>
                </a:lnTo>
                <a:lnTo>
                  <a:pt x="1776" y="1655"/>
                </a:lnTo>
                <a:lnTo>
                  <a:pt x="1769" y="1694"/>
                </a:lnTo>
                <a:lnTo>
                  <a:pt x="1760" y="1732"/>
                </a:lnTo>
                <a:lnTo>
                  <a:pt x="1748" y="1770"/>
                </a:lnTo>
                <a:lnTo>
                  <a:pt x="1735" y="1808"/>
                </a:lnTo>
                <a:lnTo>
                  <a:pt x="1719" y="1845"/>
                </a:lnTo>
                <a:lnTo>
                  <a:pt x="1701" y="1880"/>
                </a:lnTo>
                <a:lnTo>
                  <a:pt x="1681" y="1914"/>
                </a:lnTo>
                <a:lnTo>
                  <a:pt x="1657" y="1944"/>
                </a:lnTo>
                <a:lnTo>
                  <a:pt x="1632" y="1973"/>
                </a:lnTo>
                <a:lnTo>
                  <a:pt x="1603" y="2000"/>
                </a:lnTo>
                <a:lnTo>
                  <a:pt x="1570" y="2024"/>
                </a:lnTo>
                <a:lnTo>
                  <a:pt x="1534" y="2043"/>
                </a:lnTo>
                <a:lnTo>
                  <a:pt x="1494" y="2060"/>
                </a:lnTo>
                <a:lnTo>
                  <a:pt x="1452" y="2072"/>
                </a:lnTo>
                <a:lnTo>
                  <a:pt x="1404" y="2079"/>
                </a:lnTo>
                <a:lnTo>
                  <a:pt x="1354" y="2082"/>
                </a:lnTo>
                <a:lnTo>
                  <a:pt x="1299" y="2080"/>
                </a:lnTo>
                <a:lnTo>
                  <a:pt x="1240" y="2073"/>
                </a:lnTo>
                <a:lnTo>
                  <a:pt x="1179" y="2062"/>
                </a:lnTo>
                <a:lnTo>
                  <a:pt x="1121" y="2048"/>
                </a:lnTo>
                <a:lnTo>
                  <a:pt x="1067" y="2033"/>
                </a:lnTo>
                <a:lnTo>
                  <a:pt x="1013" y="2017"/>
                </a:lnTo>
                <a:lnTo>
                  <a:pt x="962" y="1997"/>
                </a:lnTo>
                <a:lnTo>
                  <a:pt x="914" y="1976"/>
                </a:lnTo>
                <a:lnTo>
                  <a:pt x="867" y="1954"/>
                </a:lnTo>
                <a:lnTo>
                  <a:pt x="823" y="1929"/>
                </a:lnTo>
                <a:lnTo>
                  <a:pt x="781" y="1903"/>
                </a:lnTo>
                <a:lnTo>
                  <a:pt x="740" y="1875"/>
                </a:lnTo>
                <a:lnTo>
                  <a:pt x="701" y="1847"/>
                </a:lnTo>
                <a:lnTo>
                  <a:pt x="665" y="1817"/>
                </a:lnTo>
                <a:lnTo>
                  <a:pt x="629" y="1785"/>
                </a:lnTo>
                <a:lnTo>
                  <a:pt x="596" y="1752"/>
                </a:lnTo>
                <a:lnTo>
                  <a:pt x="564" y="1718"/>
                </a:lnTo>
                <a:lnTo>
                  <a:pt x="533" y="1682"/>
                </a:lnTo>
                <a:lnTo>
                  <a:pt x="504" y="1646"/>
                </a:lnTo>
                <a:lnTo>
                  <a:pt x="476" y="1609"/>
                </a:lnTo>
                <a:lnTo>
                  <a:pt x="449" y="1570"/>
                </a:lnTo>
                <a:lnTo>
                  <a:pt x="423" y="1531"/>
                </a:lnTo>
                <a:lnTo>
                  <a:pt x="399" y="1491"/>
                </a:lnTo>
                <a:lnTo>
                  <a:pt x="376" y="1451"/>
                </a:lnTo>
                <a:lnTo>
                  <a:pt x="353" y="1410"/>
                </a:lnTo>
                <a:lnTo>
                  <a:pt x="332" y="1368"/>
                </a:lnTo>
                <a:lnTo>
                  <a:pt x="311" y="1325"/>
                </a:lnTo>
                <a:lnTo>
                  <a:pt x="291" y="1282"/>
                </a:lnTo>
                <a:lnTo>
                  <a:pt x="271" y="1239"/>
                </a:lnTo>
                <a:lnTo>
                  <a:pt x="253" y="1195"/>
                </a:lnTo>
                <a:lnTo>
                  <a:pt x="217" y="1107"/>
                </a:lnTo>
                <a:lnTo>
                  <a:pt x="183" y="1018"/>
                </a:lnTo>
                <a:lnTo>
                  <a:pt x="165" y="974"/>
                </a:lnTo>
                <a:lnTo>
                  <a:pt x="150" y="929"/>
                </a:lnTo>
                <a:lnTo>
                  <a:pt x="135" y="884"/>
                </a:lnTo>
                <a:lnTo>
                  <a:pt x="122" y="839"/>
                </a:lnTo>
                <a:lnTo>
                  <a:pt x="109" y="794"/>
                </a:lnTo>
                <a:lnTo>
                  <a:pt x="97" y="748"/>
                </a:lnTo>
                <a:lnTo>
                  <a:pt x="87" y="704"/>
                </a:lnTo>
                <a:lnTo>
                  <a:pt x="76" y="660"/>
                </a:lnTo>
                <a:lnTo>
                  <a:pt x="67" y="616"/>
                </a:lnTo>
                <a:lnTo>
                  <a:pt x="59" y="572"/>
                </a:lnTo>
                <a:lnTo>
                  <a:pt x="50" y="530"/>
                </a:lnTo>
                <a:lnTo>
                  <a:pt x="44" y="488"/>
                </a:lnTo>
                <a:lnTo>
                  <a:pt x="32" y="407"/>
                </a:lnTo>
                <a:lnTo>
                  <a:pt x="23" y="331"/>
                </a:lnTo>
                <a:lnTo>
                  <a:pt x="14" y="261"/>
                </a:lnTo>
                <a:lnTo>
                  <a:pt x="9" y="197"/>
                </a:lnTo>
                <a:lnTo>
                  <a:pt x="5" y="141"/>
                </a:lnTo>
                <a:lnTo>
                  <a:pt x="3" y="92"/>
                </a:lnTo>
                <a:lnTo>
                  <a:pt x="1" y="53"/>
                </a:lnTo>
                <a:lnTo>
                  <a:pt x="0" y="24"/>
                </a:lnTo>
                <a:lnTo>
                  <a:pt x="0" y="6"/>
                </a:lnTo>
                <a:lnTo>
                  <a:pt x="0" y="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1" name="Freeform 13"/>
          <p:cNvSpPr/>
          <p:nvPr/>
        </p:nvSpPr>
        <p:spPr bwMode="auto">
          <a:xfrm>
            <a:off x="5226911" y="2688757"/>
            <a:ext cx="24447" cy="23796"/>
          </a:xfrm>
          <a:custGeom>
            <a:avLst/>
            <a:gdLst/>
            <a:ahLst/>
            <a:cxnLst>
              <a:cxn ang="0">
                <a:pos x="255" y="36"/>
              </a:cxn>
              <a:cxn ang="0">
                <a:pos x="296" y="84"/>
              </a:cxn>
              <a:cxn ang="0">
                <a:pos x="347" y="137"/>
              </a:cxn>
              <a:cxn ang="0">
                <a:pos x="419" y="200"/>
              </a:cxn>
              <a:cxn ang="0">
                <a:pos x="463" y="236"/>
              </a:cxn>
              <a:cxn ang="0">
                <a:pos x="511" y="271"/>
              </a:cxn>
              <a:cxn ang="0">
                <a:pos x="565" y="308"/>
              </a:cxn>
              <a:cxn ang="0">
                <a:pos x="625" y="344"/>
              </a:cxn>
              <a:cxn ang="0">
                <a:pos x="689" y="379"/>
              </a:cxn>
              <a:cxn ang="0">
                <a:pos x="758" y="413"/>
              </a:cxn>
              <a:cxn ang="0">
                <a:pos x="832" y="444"/>
              </a:cxn>
              <a:cxn ang="0">
                <a:pos x="912" y="473"/>
              </a:cxn>
              <a:cxn ang="0">
                <a:pos x="992" y="499"/>
              </a:cxn>
              <a:cxn ang="0">
                <a:pos x="1072" y="521"/>
              </a:cxn>
              <a:cxn ang="0">
                <a:pos x="1148" y="541"/>
              </a:cxn>
              <a:cxn ang="0">
                <a:pos x="1222" y="557"/>
              </a:cxn>
              <a:cxn ang="0">
                <a:pos x="1358" y="583"/>
              </a:cxn>
              <a:cxn ang="0">
                <a:pos x="1477" y="601"/>
              </a:cxn>
              <a:cxn ang="0">
                <a:pos x="1576" y="611"/>
              </a:cxn>
              <a:cxn ang="0">
                <a:pos x="1650" y="616"/>
              </a:cxn>
              <a:cxn ang="0">
                <a:pos x="1698" y="618"/>
              </a:cxn>
              <a:cxn ang="0">
                <a:pos x="1714" y="619"/>
              </a:cxn>
              <a:cxn ang="0">
                <a:pos x="1711" y="639"/>
              </a:cxn>
              <a:cxn ang="0">
                <a:pos x="1705" y="692"/>
              </a:cxn>
              <a:cxn ang="0">
                <a:pos x="1697" y="776"/>
              </a:cxn>
              <a:cxn ang="0">
                <a:pos x="1692" y="883"/>
              </a:cxn>
              <a:cxn ang="0">
                <a:pos x="1692" y="1006"/>
              </a:cxn>
              <a:cxn ang="0">
                <a:pos x="1694" y="1072"/>
              </a:cxn>
              <a:cxn ang="0">
                <a:pos x="1699" y="1140"/>
              </a:cxn>
              <a:cxn ang="0">
                <a:pos x="1706" y="1210"/>
              </a:cxn>
              <a:cxn ang="0">
                <a:pos x="1717" y="1280"/>
              </a:cxn>
              <a:cxn ang="0">
                <a:pos x="1732" y="1351"/>
              </a:cxn>
              <a:cxn ang="0">
                <a:pos x="1751" y="1420"/>
              </a:cxn>
              <a:cxn ang="0">
                <a:pos x="1820" y="1657"/>
              </a:cxn>
              <a:cxn ang="0">
                <a:pos x="1865" y="1828"/>
              </a:cxn>
              <a:cxn ang="0">
                <a:pos x="1889" y="1930"/>
              </a:cxn>
              <a:cxn ang="0">
                <a:pos x="1897" y="1964"/>
              </a:cxn>
              <a:cxn ang="0">
                <a:pos x="1858" y="1953"/>
              </a:cxn>
              <a:cxn ang="0">
                <a:pos x="1754" y="1916"/>
              </a:cxn>
              <a:cxn ang="0">
                <a:pos x="1681" y="1888"/>
              </a:cxn>
              <a:cxn ang="0">
                <a:pos x="1599" y="1853"/>
              </a:cxn>
              <a:cxn ang="0">
                <a:pos x="1507" y="1813"/>
              </a:cxn>
              <a:cxn ang="0">
                <a:pos x="1409" y="1765"/>
              </a:cxn>
              <a:cxn ang="0">
                <a:pos x="1305" y="1710"/>
              </a:cxn>
              <a:cxn ang="0">
                <a:pos x="1200" y="1648"/>
              </a:cxn>
              <a:cxn ang="0">
                <a:pos x="1094" y="1580"/>
              </a:cxn>
              <a:cxn ang="0">
                <a:pos x="988" y="1504"/>
              </a:cxn>
              <a:cxn ang="0">
                <a:pos x="887" y="1422"/>
              </a:cxn>
              <a:cxn ang="0">
                <a:pos x="790" y="1331"/>
              </a:cxn>
              <a:cxn ang="0">
                <a:pos x="700" y="1233"/>
              </a:cxn>
              <a:cxn ang="0">
                <a:pos x="620" y="1128"/>
              </a:cxn>
              <a:cxn ang="0">
                <a:pos x="547" y="1020"/>
              </a:cxn>
              <a:cxn ang="0">
                <a:pos x="478" y="913"/>
              </a:cxn>
              <a:cxn ang="0">
                <a:pos x="414" y="808"/>
              </a:cxn>
              <a:cxn ang="0">
                <a:pos x="354" y="707"/>
              </a:cxn>
              <a:cxn ang="0">
                <a:pos x="248" y="515"/>
              </a:cxn>
              <a:cxn ang="0">
                <a:pos x="159" y="346"/>
              </a:cxn>
              <a:cxn ang="0">
                <a:pos x="90" y="204"/>
              </a:cxn>
              <a:cxn ang="0">
                <a:pos x="40" y="95"/>
              </a:cxn>
              <a:cxn ang="0">
                <a:pos x="10" y="25"/>
              </a:cxn>
              <a:cxn ang="0">
                <a:pos x="0" y="0"/>
              </a:cxn>
            </a:cxnLst>
            <a:rect l="0" t="0" r="r" b="b"/>
            <a:pathLst>
              <a:path w="1897" h="1964">
                <a:moveTo>
                  <a:pt x="0" y="0"/>
                </a:moveTo>
                <a:lnTo>
                  <a:pt x="255" y="36"/>
                </a:lnTo>
                <a:lnTo>
                  <a:pt x="265" y="49"/>
                </a:lnTo>
                <a:lnTo>
                  <a:pt x="296" y="84"/>
                </a:lnTo>
                <a:lnTo>
                  <a:pt x="319" y="109"/>
                </a:lnTo>
                <a:lnTo>
                  <a:pt x="347" y="137"/>
                </a:lnTo>
                <a:lnTo>
                  <a:pt x="381" y="167"/>
                </a:lnTo>
                <a:lnTo>
                  <a:pt x="419" y="200"/>
                </a:lnTo>
                <a:lnTo>
                  <a:pt x="440" y="217"/>
                </a:lnTo>
                <a:lnTo>
                  <a:pt x="463" y="236"/>
                </a:lnTo>
                <a:lnTo>
                  <a:pt x="486" y="253"/>
                </a:lnTo>
                <a:lnTo>
                  <a:pt x="511" y="271"/>
                </a:lnTo>
                <a:lnTo>
                  <a:pt x="538" y="289"/>
                </a:lnTo>
                <a:lnTo>
                  <a:pt x="565" y="308"/>
                </a:lnTo>
                <a:lnTo>
                  <a:pt x="594" y="326"/>
                </a:lnTo>
                <a:lnTo>
                  <a:pt x="625" y="344"/>
                </a:lnTo>
                <a:lnTo>
                  <a:pt x="656" y="362"/>
                </a:lnTo>
                <a:lnTo>
                  <a:pt x="689" y="379"/>
                </a:lnTo>
                <a:lnTo>
                  <a:pt x="722" y="397"/>
                </a:lnTo>
                <a:lnTo>
                  <a:pt x="758" y="413"/>
                </a:lnTo>
                <a:lnTo>
                  <a:pt x="794" y="430"/>
                </a:lnTo>
                <a:lnTo>
                  <a:pt x="832" y="444"/>
                </a:lnTo>
                <a:lnTo>
                  <a:pt x="872" y="459"/>
                </a:lnTo>
                <a:lnTo>
                  <a:pt x="912" y="473"/>
                </a:lnTo>
                <a:lnTo>
                  <a:pt x="952" y="486"/>
                </a:lnTo>
                <a:lnTo>
                  <a:pt x="992" y="499"/>
                </a:lnTo>
                <a:lnTo>
                  <a:pt x="1033" y="511"/>
                </a:lnTo>
                <a:lnTo>
                  <a:pt x="1072" y="521"/>
                </a:lnTo>
                <a:lnTo>
                  <a:pt x="1110" y="532"/>
                </a:lnTo>
                <a:lnTo>
                  <a:pt x="1148" y="541"/>
                </a:lnTo>
                <a:lnTo>
                  <a:pt x="1186" y="549"/>
                </a:lnTo>
                <a:lnTo>
                  <a:pt x="1222" y="557"/>
                </a:lnTo>
                <a:lnTo>
                  <a:pt x="1292" y="572"/>
                </a:lnTo>
                <a:lnTo>
                  <a:pt x="1358" y="583"/>
                </a:lnTo>
                <a:lnTo>
                  <a:pt x="1420" y="593"/>
                </a:lnTo>
                <a:lnTo>
                  <a:pt x="1477" y="601"/>
                </a:lnTo>
                <a:lnTo>
                  <a:pt x="1530" y="607"/>
                </a:lnTo>
                <a:lnTo>
                  <a:pt x="1576" y="611"/>
                </a:lnTo>
                <a:lnTo>
                  <a:pt x="1616" y="614"/>
                </a:lnTo>
                <a:lnTo>
                  <a:pt x="1650" y="616"/>
                </a:lnTo>
                <a:lnTo>
                  <a:pt x="1677" y="618"/>
                </a:lnTo>
                <a:lnTo>
                  <a:pt x="1698" y="618"/>
                </a:lnTo>
                <a:lnTo>
                  <a:pt x="1710" y="619"/>
                </a:lnTo>
                <a:lnTo>
                  <a:pt x="1714" y="619"/>
                </a:lnTo>
                <a:lnTo>
                  <a:pt x="1713" y="624"/>
                </a:lnTo>
                <a:lnTo>
                  <a:pt x="1711" y="639"/>
                </a:lnTo>
                <a:lnTo>
                  <a:pt x="1708" y="661"/>
                </a:lnTo>
                <a:lnTo>
                  <a:pt x="1705" y="692"/>
                </a:lnTo>
                <a:lnTo>
                  <a:pt x="1701" y="731"/>
                </a:lnTo>
                <a:lnTo>
                  <a:pt x="1697" y="776"/>
                </a:lnTo>
                <a:lnTo>
                  <a:pt x="1694" y="827"/>
                </a:lnTo>
                <a:lnTo>
                  <a:pt x="1692" y="883"/>
                </a:lnTo>
                <a:lnTo>
                  <a:pt x="1691" y="943"/>
                </a:lnTo>
                <a:lnTo>
                  <a:pt x="1692" y="1006"/>
                </a:lnTo>
                <a:lnTo>
                  <a:pt x="1692" y="1039"/>
                </a:lnTo>
                <a:lnTo>
                  <a:pt x="1694" y="1072"/>
                </a:lnTo>
                <a:lnTo>
                  <a:pt x="1696" y="1106"/>
                </a:lnTo>
                <a:lnTo>
                  <a:pt x="1699" y="1140"/>
                </a:lnTo>
                <a:lnTo>
                  <a:pt x="1702" y="1175"/>
                </a:lnTo>
                <a:lnTo>
                  <a:pt x="1706" y="1210"/>
                </a:lnTo>
                <a:lnTo>
                  <a:pt x="1711" y="1245"/>
                </a:lnTo>
                <a:lnTo>
                  <a:pt x="1717" y="1280"/>
                </a:lnTo>
                <a:lnTo>
                  <a:pt x="1725" y="1315"/>
                </a:lnTo>
                <a:lnTo>
                  <a:pt x="1732" y="1351"/>
                </a:lnTo>
                <a:lnTo>
                  <a:pt x="1741" y="1385"/>
                </a:lnTo>
                <a:lnTo>
                  <a:pt x="1751" y="1420"/>
                </a:lnTo>
                <a:lnTo>
                  <a:pt x="1789" y="1547"/>
                </a:lnTo>
                <a:lnTo>
                  <a:pt x="1820" y="1657"/>
                </a:lnTo>
                <a:lnTo>
                  <a:pt x="1844" y="1752"/>
                </a:lnTo>
                <a:lnTo>
                  <a:pt x="1865" y="1828"/>
                </a:lnTo>
                <a:lnTo>
                  <a:pt x="1880" y="1888"/>
                </a:lnTo>
                <a:lnTo>
                  <a:pt x="1889" y="1930"/>
                </a:lnTo>
                <a:lnTo>
                  <a:pt x="1895" y="1956"/>
                </a:lnTo>
                <a:lnTo>
                  <a:pt x="1897" y="1964"/>
                </a:lnTo>
                <a:lnTo>
                  <a:pt x="1887" y="1961"/>
                </a:lnTo>
                <a:lnTo>
                  <a:pt x="1858" y="1953"/>
                </a:lnTo>
                <a:lnTo>
                  <a:pt x="1814" y="1938"/>
                </a:lnTo>
                <a:lnTo>
                  <a:pt x="1754" y="1916"/>
                </a:lnTo>
                <a:lnTo>
                  <a:pt x="1718" y="1904"/>
                </a:lnTo>
                <a:lnTo>
                  <a:pt x="1681" y="1888"/>
                </a:lnTo>
                <a:lnTo>
                  <a:pt x="1641" y="1872"/>
                </a:lnTo>
                <a:lnTo>
                  <a:pt x="1599" y="1853"/>
                </a:lnTo>
                <a:lnTo>
                  <a:pt x="1553" y="1834"/>
                </a:lnTo>
                <a:lnTo>
                  <a:pt x="1507" y="1813"/>
                </a:lnTo>
                <a:lnTo>
                  <a:pt x="1458" y="1789"/>
                </a:lnTo>
                <a:lnTo>
                  <a:pt x="1409" y="1765"/>
                </a:lnTo>
                <a:lnTo>
                  <a:pt x="1358" y="1739"/>
                </a:lnTo>
                <a:lnTo>
                  <a:pt x="1305" y="1710"/>
                </a:lnTo>
                <a:lnTo>
                  <a:pt x="1253" y="1680"/>
                </a:lnTo>
                <a:lnTo>
                  <a:pt x="1200" y="1648"/>
                </a:lnTo>
                <a:lnTo>
                  <a:pt x="1146" y="1615"/>
                </a:lnTo>
                <a:lnTo>
                  <a:pt x="1094" y="1580"/>
                </a:lnTo>
                <a:lnTo>
                  <a:pt x="1041" y="1543"/>
                </a:lnTo>
                <a:lnTo>
                  <a:pt x="988" y="1504"/>
                </a:lnTo>
                <a:lnTo>
                  <a:pt x="937" y="1464"/>
                </a:lnTo>
                <a:lnTo>
                  <a:pt x="887" y="1422"/>
                </a:lnTo>
                <a:lnTo>
                  <a:pt x="838" y="1377"/>
                </a:lnTo>
                <a:lnTo>
                  <a:pt x="790" y="1331"/>
                </a:lnTo>
                <a:lnTo>
                  <a:pt x="744" y="1284"/>
                </a:lnTo>
                <a:lnTo>
                  <a:pt x="700" y="1233"/>
                </a:lnTo>
                <a:lnTo>
                  <a:pt x="659" y="1182"/>
                </a:lnTo>
                <a:lnTo>
                  <a:pt x="620" y="1128"/>
                </a:lnTo>
                <a:lnTo>
                  <a:pt x="582" y="1073"/>
                </a:lnTo>
                <a:lnTo>
                  <a:pt x="547" y="1020"/>
                </a:lnTo>
                <a:lnTo>
                  <a:pt x="512" y="966"/>
                </a:lnTo>
                <a:lnTo>
                  <a:pt x="478" y="913"/>
                </a:lnTo>
                <a:lnTo>
                  <a:pt x="445" y="860"/>
                </a:lnTo>
                <a:lnTo>
                  <a:pt x="414" y="808"/>
                </a:lnTo>
                <a:lnTo>
                  <a:pt x="383" y="757"/>
                </a:lnTo>
                <a:lnTo>
                  <a:pt x="354" y="707"/>
                </a:lnTo>
                <a:lnTo>
                  <a:pt x="298" y="609"/>
                </a:lnTo>
                <a:lnTo>
                  <a:pt x="248" y="515"/>
                </a:lnTo>
                <a:lnTo>
                  <a:pt x="201" y="428"/>
                </a:lnTo>
                <a:lnTo>
                  <a:pt x="159" y="346"/>
                </a:lnTo>
                <a:lnTo>
                  <a:pt x="122" y="271"/>
                </a:lnTo>
                <a:lnTo>
                  <a:pt x="90" y="204"/>
                </a:lnTo>
                <a:lnTo>
                  <a:pt x="63" y="144"/>
                </a:lnTo>
                <a:lnTo>
                  <a:pt x="40" y="95"/>
                </a:lnTo>
                <a:lnTo>
                  <a:pt x="23" y="55"/>
                </a:lnTo>
                <a:lnTo>
                  <a:pt x="10" y="25"/>
                </a:lnTo>
                <a:lnTo>
                  <a:pt x="2" y="6"/>
                </a:lnTo>
                <a:lnTo>
                  <a:pt x="0" y="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2" name="Rectangle 14"/>
          <p:cNvSpPr>
            <a:spLocks noChangeArrowheads="1"/>
          </p:cNvSpPr>
          <p:nvPr/>
        </p:nvSpPr>
        <p:spPr bwMode="auto">
          <a:xfrm>
            <a:off x="5430169" y="2748791"/>
            <a:ext cx="10478" cy="36675"/>
          </a:xfrm>
          <a:prstGeom prst="rect">
            <a:avLst/>
          </a:prstGeom>
          <a:solidFill>
            <a:srgbClr val="C00000"/>
          </a:solid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73" name="Freeform 15"/>
          <p:cNvSpPr>
            <a:spLocks noEditPoints="1"/>
          </p:cNvSpPr>
          <p:nvPr/>
        </p:nvSpPr>
        <p:spPr bwMode="auto">
          <a:xfrm>
            <a:off x="5318179" y="2714954"/>
            <a:ext cx="105937" cy="65274"/>
          </a:xfrm>
          <a:custGeom>
            <a:avLst/>
            <a:gdLst/>
            <a:ahLst/>
            <a:cxnLst>
              <a:cxn ang="0">
                <a:pos x="3075" y="1468"/>
              </a:cxn>
              <a:cxn ang="0">
                <a:pos x="2973" y="1747"/>
              </a:cxn>
              <a:cxn ang="0">
                <a:pos x="2863" y="1952"/>
              </a:cxn>
              <a:cxn ang="0">
                <a:pos x="2710" y="2160"/>
              </a:cxn>
              <a:cxn ang="0">
                <a:pos x="2511" y="2339"/>
              </a:cxn>
              <a:cxn ang="0">
                <a:pos x="2320" y="2462"/>
              </a:cxn>
              <a:cxn ang="0">
                <a:pos x="2154" y="2534"/>
              </a:cxn>
              <a:cxn ang="0">
                <a:pos x="2007" y="2573"/>
              </a:cxn>
              <a:cxn ang="0">
                <a:pos x="1958" y="2695"/>
              </a:cxn>
              <a:cxn ang="0">
                <a:pos x="2096" y="3022"/>
              </a:cxn>
              <a:cxn ang="0">
                <a:pos x="2290" y="3365"/>
              </a:cxn>
              <a:cxn ang="0">
                <a:pos x="2554" y="3671"/>
              </a:cxn>
              <a:cxn ang="0">
                <a:pos x="2881" y="3846"/>
              </a:cxn>
              <a:cxn ang="0">
                <a:pos x="3448" y="3881"/>
              </a:cxn>
              <a:cxn ang="0">
                <a:pos x="4430" y="3888"/>
              </a:cxn>
              <a:cxn ang="0">
                <a:pos x="6438" y="3871"/>
              </a:cxn>
              <a:cxn ang="0">
                <a:pos x="7321" y="3383"/>
              </a:cxn>
              <a:cxn ang="0">
                <a:pos x="3362" y="4776"/>
              </a:cxn>
              <a:cxn ang="0">
                <a:pos x="3091" y="4729"/>
              </a:cxn>
              <a:cxn ang="0">
                <a:pos x="2684" y="4621"/>
              </a:cxn>
              <a:cxn ang="0">
                <a:pos x="2225" y="4427"/>
              </a:cxn>
              <a:cxn ang="0">
                <a:pos x="1818" y="4129"/>
              </a:cxn>
              <a:cxn ang="0">
                <a:pos x="1562" y="3707"/>
              </a:cxn>
              <a:cxn ang="0">
                <a:pos x="1416" y="3301"/>
              </a:cxn>
              <a:cxn ang="0">
                <a:pos x="1307" y="2948"/>
              </a:cxn>
              <a:cxn ang="0">
                <a:pos x="1233" y="2622"/>
              </a:cxn>
              <a:cxn ang="0">
                <a:pos x="1128" y="2549"/>
              </a:cxn>
              <a:cxn ang="0">
                <a:pos x="837" y="2426"/>
              </a:cxn>
              <a:cxn ang="0">
                <a:pos x="528" y="2253"/>
              </a:cxn>
              <a:cxn ang="0">
                <a:pos x="246" y="2019"/>
              </a:cxn>
              <a:cxn ang="0">
                <a:pos x="73" y="1727"/>
              </a:cxn>
              <a:cxn ang="0">
                <a:pos x="20" y="1406"/>
              </a:cxn>
              <a:cxn ang="0">
                <a:pos x="2" y="1107"/>
              </a:cxn>
              <a:cxn ang="0">
                <a:pos x="10" y="690"/>
              </a:cxn>
              <a:cxn ang="0">
                <a:pos x="1647" y="909"/>
              </a:cxn>
              <a:cxn ang="0">
                <a:pos x="1814" y="935"/>
              </a:cxn>
              <a:cxn ang="0">
                <a:pos x="1962" y="1006"/>
              </a:cxn>
              <a:cxn ang="0">
                <a:pos x="2083" y="1115"/>
              </a:cxn>
              <a:cxn ang="0">
                <a:pos x="2167" y="1254"/>
              </a:cxn>
              <a:cxn ang="0">
                <a:pos x="2209" y="1416"/>
              </a:cxn>
              <a:cxn ang="0">
                <a:pos x="2200" y="1587"/>
              </a:cxn>
              <a:cxn ang="0">
                <a:pos x="2144" y="1742"/>
              </a:cxn>
              <a:cxn ang="0">
                <a:pos x="2047" y="1872"/>
              </a:cxn>
              <a:cxn ang="0">
                <a:pos x="1915" y="1969"/>
              </a:cxn>
              <a:cxn ang="0">
                <a:pos x="1760" y="2026"/>
              </a:cxn>
              <a:cxn ang="0">
                <a:pos x="1589" y="2034"/>
              </a:cxn>
              <a:cxn ang="0">
                <a:pos x="1427" y="1993"/>
              </a:cxn>
              <a:cxn ang="0">
                <a:pos x="1287" y="1909"/>
              </a:cxn>
              <a:cxn ang="0">
                <a:pos x="1178" y="1788"/>
              </a:cxn>
              <a:cxn ang="0">
                <a:pos x="1107" y="1641"/>
              </a:cxn>
              <a:cxn ang="0">
                <a:pos x="1081" y="1473"/>
              </a:cxn>
              <a:cxn ang="0">
                <a:pos x="1107" y="1306"/>
              </a:cxn>
              <a:cxn ang="0">
                <a:pos x="1178" y="1159"/>
              </a:cxn>
              <a:cxn ang="0">
                <a:pos x="1287" y="1039"/>
              </a:cxn>
              <a:cxn ang="0">
                <a:pos x="1427" y="954"/>
              </a:cxn>
              <a:cxn ang="0">
                <a:pos x="1589" y="912"/>
              </a:cxn>
            </a:cxnLst>
            <a:rect l="0" t="0" r="r" b="b"/>
            <a:pathLst>
              <a:path w="8195" h="5385">
                <a:moveTo>
                  <a:pt x="23" y="546"/>
                </a:moveTo>
                <a:lnTo>
                  <a:pt x="3088" y="0"/>
                </a:lnTo>
                <a:lnTo>
                  <a:pt x="3088" y="1418"/>
                </a:lnTo>
                <a:lnTo>
                  <a:pt x="3086" y="1424"/>
                </a:lnTo>
                <a:lnTo>
                  <a:pt x="3081" y="1441"/>
                </a:lnTo>
                <a:lnTo>
                  <a:pt x="3075" y="1468"/>
                </a:lnTo>
                <a:lnTo>
                  <a:pt x="3065" y="1504"/>
                </a:lnTo>
                <a:lnTo>
                  <a:pt x="3050" y="1547"/>
                </a:lnTo>
                <a:lnTo>
                  <a:pt x="3034" y="1598"/>
                </a:lnTo>
                <a:lnTo>
                  <a:pt x="3012" y="1653"/>
                </a:lnTo>
                <a:lnTo>
                  <a:pt x="2987" y="1714"/>
                </a:lnTo>
                <a:lnTo>
                  <a:pt x="2973" y="1747"/>
                </a:lnTo>
                <a:lnTo>
                  <a:pt x="2957" y="1780"/>
                </a:lnTo>
                <a:lnTo>
                  <a:pt x="2941" y="1813"/>
                </a:lnTo>
                <a:lnTo>
                  <a:pt x="2923" y="1847"/>
                </a:lnTo>
                <a:lnTo>
                  <a:pt x="2905" y="1882"/>
                </a:lnTo>
                <a:lnTo>
                  <a:pt x="2885" y="1917"/>
                </a:lnTo>
                <a:lnTo>
                  <a:pt x="2863" y="1952"/>
                </a:lnTo>
                <a:lnTo>
                  <a:pt x="2841" y="1987"/>
                </a:lnTo>
                <a:lnTo>
                  <a:pt x="2817" y="2022"/>
                </a:lnTo>
                <a:lnTo>
                  <a:pt x="2792" y="2057"/>
                </a:lnTo>
                <a:lnTo>
                  <a:pt x="2765" y="2092"/>
                </a:lnTo>
                <a:lnTo>
                  <a:pt x="2739" y="2126"/>
                </a:lnTo>
                <a:lnTo>
                  <a:pt x="2710" y="2160"/>
                </a:lnTo>
                <a:lnTo>
                  <a:pt x="2679" y="2192"/>
                </a:lnTo>
                <a:lnTo>
                  <a:pt x="2647" y="2225"/>
                </a:lnTo>
                <a:lnTo>
                  <a:pt x="2614" y="2256"/>
                </a:lnTo>
                <a:lnTo>
                  <a:pt x="2579" y="2286"/>
                </a:lnTo>
                <a:lnTo>
                  <a:pt x="2545" y="2313"/>
                </a:lnTo>
                <a:lnTo>
                  <a:pt x="2511" y="2339"/>
                </a:lnTo>
                <a:lnTo>
                  <a:pt x="2478" y="2364"/>
                </a:lnTo>
                <a:lnTo>
                  <a:pt x="2446" y="2387"/>
                </a:lnTo>
                <a:lnTo>
                  <a:pt x="2413" y="2407"/>
                </a:lnTo>
                <a:lnTo>
                  <a:pt x="2382" y="2427"/>
                </a:lnTo>
                <a:lnTo>
                  <a:pt x="2351" y="2445"/>
                </a:lnTo>
                <a:lnTo>
                  <a:pt x="2320" y="2462"/>
                </a:lnTo>
                <a:lnTo>
                  <a:pt x="2290" y="2477"/>
                </a:lnTo>
                <a:lnTo>
                  <a:pt x="2261" y="2491"/>
                </a:lnTo>
                <a:lnTo>
                  <a:pt x="2233" y="2503"/>
                </a:lnTo>
                <a:lnTo>
                  <a:pt x="2207" y="2514"/>
                </a:lnTo>
                <a:lnTo>
                  <a:pt x="2180" y="2525"/>
                </a:lnTo>
                <a:lnTo>
                  <a:pt x="2154" y="2534"/>
                </a:lnTo>
                <a:lnTo>
                  <a:pt x="2130" y="2542"/>
                </a:lnTo>
                <a:lnTo>
                  <a:pt x="2106" y="2549"/>
                </a:lnTo>
                <a:lnTo>
                  <a:pt x="2084" y="2556"/>
                </a:lnTo>
                <a:lnTo>
                  <a:pt x="2063" y="2562"/>
                </a:lnTo>
                <a:lnTo>
                  <a:pt x="2043" y="2566"/>
                </a:lnTo>
                <a:lnTo>
                  <a:pt x="2007" y="2573"/>
                </a:lnTo>
                <a:lnTo>
                  <a:pt x="1977" y="2578"/>
                </a:lnTo>
                <a:lnTo>
                  <a:pt x="1935" y="2582"/>
                </a:lnTo>
                <a:lnTo>
                  <a:pt x="1921" y="2583"/>
                </a:lnTo>
                <a:lnTo>
                  <a:pt x="1925" y="2597"/>
                </a:lnTo>
                <a:lnTo>
                  <a:pt x="1937" y="2635"/>
                </a:lnTo>
                <a:lnTo>
                  <a:pt x="1958" y="2695"/>
                </a:lnTo>
                <a:lnTo>
                  <a:pt x="1988" y="2772"/>
                </a:lnTo>
                <a:lnTo>
                  <a:pt x="2005" y="2816"/>
                </a:lnTo>
                <a:lnTo>
                  <a:pt x="2025" y="2864"/>
                </a:lnTo>
                <a:lnTo>
                  <a:pt x="2047" y="2914"/>
                </a:lnTo>
                <a:lnTo>
                  <a:pt x="2070" y="2967"/>
                </a:lnTo>
                <a:lnTo>
                  <a:pt x="2096" y="3022"/>
                </a:lnTo>
                <a:lnTo>
                  <a:pt x="2123" y="3078"/>
                </a:lnTo>
                <a:lnTo>
                  <a:pt x="2153" y="3134"/>
                </a:lnTo>
                <a:lnTo>
                  <a:pt x="2185" y="3192"/>
                </a:lnTo>
                <a:lnTo>
                  <a:pt x="2218" y="3251"/>
                </a:lnTo>
                <a:lnTo>
                  <a:pt x="2253" y="3309"/>
                </a:lnTo>
                <a:lnTo>
                  <a:pt x="2290" y="3365"/>
                </a:lnTo>
                <a:lnTo>
                  <a:pt x="2330" y="3422"/>
                </a:lnTo>
                <a:lnTo>
                  <a:pt x="2371" y="3476"/>
                </a:lnTo>
                <a:lnTo>
                  <a:pt x="2413" y="3529"/>
                </a:lnTo>
                <a:lnTo>
                  <a:pt x="2459" y="3579"/>
                </a:lnTo>
                <a:lnTo>
                  <a:pt x="2505" y="3627"/>
                </a:lnTo>
                <a:lnTo>
                  <a:pt x="2554" y="3671"/>
                </a:lnTo>
                <a:lnTo>
                  <a:pt x="2603" y="3712"/>
                </a:lnTo>
                <a:lnTo>
                  <a:pt x="2656" y="3748"/>
                </a:lnTo>
                <a:lnTo>
                  <a:pt x="2710" y="3781"/>
                </a:lnTo>
                <a:lnTo>
                  <a:pt x="2764" y="3808"/>
                </a:lnTo>
                <a:lnTo>
                  <a:pt x="2822" y="3830"/>
                </a:lnTo>
                <a:lnTo>
                  <a:pt x="2881" y="3846"/>
                </a:lnTo>
                <a:lnTo>
                  <a:pt x="2942" y="3857"/>
                </a:lnTo>
                <a:lnTo>
                  <a:pt x="3012" y="3863"/>
                </a:lnTo>
                <a:lnTo>
                  <a:pt x="3099" y="3869"/>
                </a:lnTo>
                <a:lnTo>
                  <a:pt x="3201" y="3873"/>
                </a:lnTo>
                <a:lnTo>
                  <a:pt x="3318" y="3877"/>
                </a:lnTo>
                <a:lnTo>
                  <a:pt x="3448" y="3881"/>
                </a:lnTo>
                <a:lnTo>
                  <a:pt x="3589" y="3883"/>
                </a:lnTo>
                <a:lnTo>
                  <a:pt x="3741" y="3885"/>
                </a:lnTo>
                <a:lnTo>
                  <a:pt x="3902" y="3887"/>
                </a:lnTo>
                <a:lnTo>
                  <a:pt x="4072" y="3888"/>
                </a:lnTo>
                <a:lnTo>
                  <a:pt x="4248" y="3888"/>
                </a:lnTo>
                <a:lnTo>
                  <a:pt x="4430" y="3888"/>
                </a:lnTo>
                <a:lnTo>
                  <a:pt x="4616" y="3888"/>
                </a:lnTo>
                <a:lnTo>
                  <a:pt x="4995" y="3886"/>
                </a:lnTo>
                <a:lnTo>
                  <a:pt x="5377" y="3883"/>
                </a:lnTo>
                <a:lnTo>
                  <a:pt x="5752" y="3880"/>
                </a:lnTo>
                <a:lnTo>
                  <a:pt x="6108" y="3875"/>
                </a:lnTo>
                <a:lnTo>
                  <a:pt x="6438" y="3871"/>
                </a:lnTo>
                <a:lnTo>
                  <a:pt x="6729" y="3867"/>
                </a:lnTo>
                <a:lnTo>
                  <a:pt x="6973" y="3863"/>
                </a:lnTo>
                <a:lnTo>
                  <a:pt x="7160" y="3860"/>
                </a:lnTo>
                <a:lnTo>
                  <a:pt x="7280" y="3858"/>
                </a:lnTo>
                <a:lnTo>
                  <a:pt x="7321" y="3857"/>
                </a:lnTo>
                <a:lnTo>
                  <a:pt x="7321" y="3383"/>
                </a:lnTo>
                <a:lnTo>
                  <a:pt x="8195" y="3383"/>
                </a:lnTo>
                <a:lnTo>
                  <a:pt x="8195" y="5385"/>
                </a:lnTo>
                <a:lnTo>
                  <a:pt x="7501" y="5385"/>
                </a:lnTo>
                <a:lnTo>
                  <a:pt x="7337" y="4779"/>
                </a:lnTo>
                <a:lnTo>
                  <a:pt x="3379" y="4779"/>
                </a:lnTo>
                <a:lnTo>
                  <a:pt x="3362" y="4776"/>
                </a:lnTo>
                <a:lnTo>
                  <a:pt x="3316" y="4770"/>
                </a:lnTo>
                <a:lnTo>
                  <a:pt x="3282" y="4765"/>
                </a:lnTo>
                <a:lnTo>
                  <a:pt x="3242" y="4758"/>
                </a:lnTo>
                <a:lnTo>
                  <a:pt x="3197" y="4751"/>
                </a:lnTo>
                <a:lnTo>
                  <a:pt x="3145" y="4740"/>
                </a:lnTo>
                <a:lnTo>
                  <a:pt x="3091" y="4729"/>
                </a:lnTo>
                <a:lnTo>
                  <a:pt x="3031" y="4717"/>
                </a:lnTo>
                <a:lnTo>
                  <a:pt x="2967" y="4701"/>
                </a:lnTo>
                <a:lnTo>
                  <a:pt x="2900" y="4685"/>
                </a:lnTo>
                <a:lnTo>
                  <a:pt x="2830" y="4665"/>
                </a:lnTo>
                <a:lnTo>
                  <a:pt x="2758" y="4645"/>
                </a:lnTo>
                <a:lnTo>
                  <a:pt x="2684" y="4621"/>
                </a:lnTo>
                <a:lnTo>
                  <a:pt x="2608" y="4595"/>
                </a:lnTo>
                <a:lnTo>
                  <a:pt x="2532" y="4566"/>
                </a:lnTo>
                <a:lnTo>
                  <a:pt x="2454" y="4535"/>
                </a:lnTo>
                <a:lnTo>
                  <a:pt x="2378" y="4502"/>
                </a:lnTo>
                <a:lnTo>
                  <a:pt x="2302" y="4466"/>
                </a:lnTo>
                <a:lnTo>
                  <a:pt x="2225" y="4427"/>
                </a:lnTo>
                <a:lnTo>
                  <a:pt x="2152" y="4385"/>
                </a:lnTo>
                <a:lnTo>
                  <a:pt x="2080" y="4341"/>
                </a:lnTo>
                <a:lnTo>
                  <a:pt x="2009" y="4292"/>
                </a:lnTo>
                <a:lnTo>
                  <a:pt x="1942" y="4241"/>
                </a:lnTo>
                <a:lnTo>
                  <a:pt x="1878" y="4186"/>
                </a:lnTo>
                <a:lnTo>
                  <a:pt x="1818" y="4129"/>
                </a:lnTo>
                <a:lnTo>
                  <a:pt x="1763" y="4067"/>
                </a:lnTo>
                <a:lnTo>
                  <a:pt x="1712" y="4002"/>
                </a:lnTo>
                <a:lnTo>
                  <a:pt x="1665" y="3933"/>
                </a:lnTo>
                <a:lnTo>
                  <a:pt x="1626" y="3861"/>
                </a:lnTo>
                <a:lnTo>
                  <a:pt x="1592" y="3783"/>
                </a:lnTo>
                <a:lnTo>
                  <a:pt x="1562" y="3707"/>
                </a:lnTo>
                <a:lnTo>
                  <a:pt x="1533" y="3632"/>
                </a:lnTo>
                <a:lnTo>
                  <a:pt x="1506" y="3561"/>
                </a:lnTo>
                <a:lnTo>
                  <a:pt x="1482" y="3492"/>
                </a:lnTo>
                <a:lnTo>
                  <a:pt x="1458" y="3426"/>
                </a:lnTo>
                <a:lnTo>
                  <a:pt x="1436" y="3362"/>
                </a:lnTo>
                <a:lnTo>
                  <a:pt x="1416" y="3301"/>
                </a:lnTo>
                <a:lnTo>
                  <a:pt x="1396" y="3243"/>
                </a:lnTo>
                <a:lnTo>
                  <a:pt x="1378" y="3188"/>
                </a:lnTo>
                <a:lnTo>
                  <a:pt x="1362" y="3134"/>
                </a:lnTo>
                <a:lnTo>
                  <a:pt x="1346" y="3084"/>
                </a:lnTo>
                <a:lnTo>
                  <a:pt x="1332" y="3037"/>
                </a:lnTo>
                <a:lnTo>
                  <a:pt x="1307" y="2948"/>
                </a:lnTo>
                <a:lnTo>
                  <a:pt x="1286" y="2870"/>
                </a:lnTo>
                <a:lnTo>
                  <a:pt x="1269" y="2802"/>
                </a:lnTo>
                <a:lnTo>
                  <a:pt x="1255" y="2742"/>
                </a:lnTo>
                <a:lnTo>
                  <a:pt x="1245" y="2694"/>
                </a:lnTo>
                <a:lnTo>
                  <a:pt x="1238" y="2653"/>
                </a:lnTo>
                <a:lnTo>
                  <a:pt x="1233" y="2622"/>
                </a:lnTo>
                <a:lnTo>
                  <a:pt x="1230" y="2600"/>
                </a:lnTo>
                <a:lnTo>
                  <a:pt x="1228" y="2587"/>
                </a:lnTo>
                <a:lnTo>
                  <a:pt x="1228" y="2583"/>
                </a:lnTo>
                <a:lnTo>
                  <a:pt x="1215" y="2579"/>
                </a:lnTo>
                <a:lnTo>
                  <a:pt x="1181" y="2568"/>
                </a:lnTo>
                <a:lnTo>
                  <a:pt x="1128" y="2549"/>
                </a:lnTo>
                <a:lnTo>
                  <a:pt x="1060" y="2523"/>
                </a:lnTo>
                <a:lnTo>
                  <a:pt x="1021" y="2507"/>
                </a:lnTo>
                <a:lnTo>
                  <a:pt x="979" y="2490"/>
                </a:lnTo>
                <a:lnTo>
                  <a:pt x="933" y="2470"/>
                </a:lnTo>
                <a:lnTo>
                  <a:pt x="887" y="2448"/>
                </a:lnTo>
                <a:lnTo>
                  <a:pt x="837" y="2426"/>
                </a:lnTo>
                <a:lnTo>
                  <a:pt x="788" y="2401"/>
                </a:lnTo>
                <a:lnTo>
                  <a:pt x="736" y="2375"/>
                </a:lnTo>
                <a:lnTo>
                  <a:pt x="684" y="2346"/>
                </a:lnTo>
                <a:lnTo>
                  <a:pt x="632" y="2317"/>
                </a:lnTo>
                <a:lnTo>
                  <a:pt x="580" y="2286"/>
                </a:lnTo>
                <a:lnTo>
                  <a:pt x="528" y="2253"/>
                </a:lnTo>
                <a:lnTo>
                  <a:pt x="477" y="2217"/>
                </a:lnTo>
                <a:lnTo>
                  <a:pt x="427" y="2181"/>
                </a:lnTo>
                <a:lnTo>
                  <a:pt x="379" y="2142"/>
                </a:lnTo>
                <a:lnTo>
                  <a:pt x="332" y="2103"/>
                </a:lnTo>
                <a:lnTo>
                  <a:pt x="289" y="2061"/>
                </a:lnTo>
                <a:lnTo>
                  <a:pt x="246" y="2019"/>
                </a:lnTo>
                <a:lnTo>
                  <a:pt x="208" y="1974"/>
                </a:lnTo>
                <a:lnTo>
                  <a:pt x="173" y="1927"/>
                </a:lnTo>
                <a:lnTo>
                  <a:pt x="141" y="1880"/>
                </a:lnTo>
                <a:lnTo>
                  <a:pt x="114" y="1830"/>
                </a:lnTo>
                <a:lnTo>
                  <a:pt x="91" y="1780"/>
                </a:lnTo>
                <a:lnTo>
                  <a:pt x="73" y="1727"/>
                </a:lnTo>
                <a:lnTo>
                  <a:pt x="60" y="1674"/>
                </a:lnTo>
                <a:lnTo>
                  <a:pt x="50" y="1619"/>
                </a:lnTo>
                <a:lnTo>
                  <a:pt x="41" y="1565"/>
                </a:lnTo>
                <a:lnTo>
                  <a:pt x="34" y="1511"/>
                </a:lnTo>
                <a:lnTo>
                  <a:pt x="27" y="1458"/>
                </a:lnTo>
                <a:lnTo>
                  <a:pt x="20" y="1406"/>
                </a:lnTo>
                <a:lnTo>
                  <a:pt x="16" y="1353"/>
                </a:lnTo>
                <a:lnTo>
                  <a:pt x="11" y="1302"/>
                </a:lnTo>
                <a:lnTo>
                  <a:pt x="8" y="1251"/>
                </a:lnTo>
                <a:lnTo>
                  <a:pt x="5" y="1203"/>
                </a:lnTo>
                <a:lnTo>
                  <a:pt x="3" y="1155"/>
                </a:lnTo>
                <a:lnTo>
                  <a:pt x="2" y="1107"/>
                </a:lnTo>
                <a:lnTo>
                  <a:pt x="1" y="1061"/>
                </a:lnTo>
                <a:lnTo>
                  <a:pt x="0" y="973"/>
                </a:lnTo>
                <a:lnTo>
                  <a:pt x="1" y="891"/>
                </a:lnTo>
                <a:lnTo>
                  <a:pt x="3" y="817"/>
                </a:lnTo>
                <a:lnTo>
                  <a:pt x="6" y="749"/>
                </a:lnTo>
                <a:lnTo>
                  <a:pt x="10" y="690"/>
                </a:lnTo>
                <a:lnTo>
                  <a:pt x="14" y="639"/>
                </a:lnTo>
                <a:lnTo>
                  <a:pt x="17" y="599"/>
                </a:lnTo>
                <a:lnTo>
                  <a:pt x="20" y="570"/>
                </a:lnTo>
                <a:lnTo>
                  <a:pt x="22" y="552"/>
                </a:lnTo>
                <a:lnTo>
                  <a:pt x="23" y="546"/>
                </a:lnTo>
                <a:close/>
                <a:moveTo>
                  <a:pt x="1647" y="909"/>
                </a:moveTo>
                <a:lnTo>
                  <a:pt x="1676" y="910"/>
                </a:lnTo>
                <a:lnTo>
                  <a:pt x="1705" y="912"/>
                </a:lnTo>
                <a:lnTo>
                  <a:pt x="1733" y="916"/>
                </a:lnTo>
                <a:lnTo>
                  <a:pt x="1760" y="921"/>
                </a:lnTo>
                <a:lnTo>
                  <a:pt x="1787" y="928"/>
                </a:lnTo>
                <a:lnTo>
                  <a:pt x="1814" y="935"/>
                </a:lnTo>
                <a:lnTo>
                  <a:pt x="1841" y="944"/>
                </a:lnTo>
                <a:lnTo>
                  <a:pt x="1867" y="954"/>
                </a:lnTo>
                <a:lnTo>
                  <a:pt x="1892" y="965"/>
                </a:lnTo>
                <a:lnTo>
                  <a:pt x="1915" y="977"/>
                </a:lnTo>
                <a:lnTo>
                  <a:pt x="1939" y="992"/>
                </a:lnTo>
                <a:lnTo>
                  <a:pt x="1962" y="1006"/>
                </a:lnTo>
                <a:lnTo>
                  <a:pt x="1985" y="1022"/>
                </a:lnTo>
                <a:lnTo>
                  <a:pt x="2005" y="1039"/>
                </a:lnTo>
                <a:lnTo>
                  <a:pt x="2026" y="1057"/>
                </a:lnTo>
                <a:lnTo>
                  <a:pt x="2047" y="1075"/>
                </a:lnTo>
                <a:lnTo>
                  <a:pt x="2064" y="1095"/>
                </a:lnTo>
                <a:lnTo>
                  <a:pt x="2083" y="1115"/>
                </a:lnTo>
                <a:lnTo>
                  <a:pt x="2099" y="1136"/>
                </a:lnTo>
                <a:lnTo>
                  <a:pt x="2115" y="1159"/>
                </a:lnTo>
                <a:lnTo>
                  <a:pt x="2129" y="1181"/>
                </a:lnTo>
                <a:lnTo>
                  <a:pt x="2144" y="1205"/>
                </a:lnTo>
                <a:lnTo>
                  <a:pt x="2156" y="1230"/>
                </a:lnTo>
                <a:lnTo>
                  <a:pt x="2167" y="1254"/>
                </a:lnTo>
                <a:lnTo>
                  <a:pt x="2178" y="1280"/>
                </a:lnTo>
                <a:lnTo>
                  <a:pt x="2186" y="1306"/>
                </a:lnTo>
                <a:lnTo>
                  <a:pt x="2194" y="1333"/>
                </a:lnTo>
                <a:lnTo>
                  <a:pt x="2200" y="1360"/>
                </a:lnTo>
                <a:lnTo>
                  <a:pt x="2206" y="1388"/>
                </a:lnTo>
                <a:lnTo>
                  <a:pt x="2209" y="1416"/>
                </a:lnTo>
                <a:lnTo>
                  <a:pt x="2211" y="1445"/>
                </a:lnTo>
                <a:lnTo>
                  <a:pt x="2212" y="1473"/>
                </a:lnTo>
                <a:lnTo>
                  <a:pt x="2211" y="1503"/>
                </a:lnTo>
                <a:lnTo>
                  <a:pt x="2209" y="1532"/>
                </a:lnTo>
                <a:lnTo>
                  <a:pt x="2206" y="1559"/>
                </a:lnTo>
                <a:lnTo>
                  <a:pt x="2200" y="1587"/>
                </a:lnTo>
                <a:lnTo>
                  <a:pt x="2194" y="1614"/>
                </a:lnTo>
                <a:lnTo>
                  <a:pt x="2186" y="1641"/>
                </a:lnTo>
                <a:lnTo>
                  <a:pt x="2178" y="1668"/>
                </a:lnTo>
                <a:lnTo>
                  <a:pt x="2167" y="1692"/>
                </a:lnTo>
                <a:lnTo>
                  <a:pt x="2156" y="1718"/>
                </a:lnTo>
                <a:lnTo>
                  <a:pt x="2144" y="1742"/>
                </a:lnTo>
                <a:lnTo>
                  <a:pt x="2129" y="1765"/>
                </a:lnTo>
                <a:lnTo>
                  <a:pt x="2115" y="1788"/>
                </a:lnTo>
                <a:lnTo>
                  <a:pt x="2099" y="1811"/>
                </a:lnTo>
                <a:lnTo>
                  <a:pt x="2083" y="1832"/>
                </a:lnTo>
                <a:lnTo>
                  <a:pt x="2064" y="1852"/>
                </a:lnTo>
                <a:lnTo>
                  <a:pt x="2047" y="1872"/>
                </a:lnTo>
                <a:lnTo>
                  <a:pt x="2026" y="1891"/>
                </a:lnTo>
                <a:lnTo>
                  <a:pt x="2005" y="1909"/>
                </a:lnTo>
                <a:lnTo>
                  <a:pt x="1985" y="1925"/>
                </a:lnTo>
                <a:lnTo>
                  <a:pt x="1962" y="1941"/>
                </a:lnTo>
                <a:lnTo>
                  <a:pt x="1939" y="1956"/>
                </a:lnTo>
                <a:lnTo>
                  <a:pt x="1915" y="1969"/>
                </a:lnTo>
                <a:lnTo>
                  <a:pt x="1892" y="1982"/>
                </a:lnTo>
                <a:lnTo>
                  <a:pt x="1867" y="1993"/>
                </a:lnTo>
                <a:lnTo>
                  <a:pt x="1841" y="2003"/>
                </a:lnTo>
                <a:lnTo>
                  <a:pt x="1814" y="2012"/>
                </a:lnTo>
                <a:lnTo>
                  <a:pt x="1787" y="2020"/>
                </a:lnTo>
                <a:lnTo>
                  <a:pt x="1760" y="2026"/>
                </a:lnTo>
                <a:lnTo>
                  <a:pt x="1733" y="2031"/>
                </a:lnTo>
                <a:lnTo>
                  <a:pt x="1705" y="2034"/>
                </a:lnTo>
                <a:lnTo>
                  <a:pt x="1676" y="2036"/>
                </a:lnTo>
                <a:lnTo>
                  <a:pt x="1647" y="2037"/>
                </a:lnTo>
                <a:lnTo>
                  <a:pt x="1618" y="2036"/>
                </a:lnTo>
                <a:lnTo>
                  <a:pt x="1589" y="2034"/>
                </a:lnTo>
                <a:lnTo>
                  <a:pt x="1560" y="2031"/>
                </a:lnTo>
                <a:lnTo>
                  <a:pt x="1533" y="2026"/>
                </a:lnTo>
                <a:lnTo>
                  <a:pt x="1505" y="2020"/>
                </a:lnTo>
                <a:lnTo>
                  <a:pt x="1479" y="2012"/>
                </a:lnTo>
                <a:lnTo>
                  <a:pt x="1453" y="2003"/>
                </a:lnTo>
                <a:lnTo>
                  <a:pt x="1427" y="1993"/>
                </a:lnTo>
                <a:lnTo>
                  <a:pt x="1401" y="1982"/>
                </a:lnTo>
                <a:lnTo>
                  <a:pt x="1377" y="1969"/>
                </a:lnTo>
                <a:lnTo>
                  <a:pt x="1354" y="1956"/>
                </a:lnTo>
                <a:lnTo>
                  <a:pt x="1331" y="1941"/>
                </a:lnTo>
                <a:lnTo>
                  <a:pt x="1308" y="1925"/>
                </a:lnTo>
                <a:lnTo>
                  <a:pt x="1287" y="1909"/>
                </a:lnTo>
                <a:lnTo>
                  <a:pt x="1267" y="1891"/>
                </a:lnTo>
                <a:lnTo>
                  <a:pt x="1247" y="1872"/>
                </a:lnTo>
                <a:lnTo>
                  <a:pt x="1229" y="1852"/>
                </a:lnTo>
                <a:lnTo>
                  <a:pt x="1210" y="1832"/>
                </a:lnTo>
                <a:lnTo>
                  <a:pt x="1194" y="1811"/>
                </a:lnTo>
                <a:lnTo>
                  <a:pt x="1178" y="1788"/>
                </a:lnTo>
                <a:lnTo>
                  <a:pt x="1163" y="1765"/>
                </a:lnTo>
                <a:lnTo>
                  <a:pt x="1149" y="1742"/>
                </a:lnTo>
                <a:lnTo>
                  <a:pt x="1137" y="1718"/>
                </a:lnTo>
                <a:lnTo>
                  <a:pt x="1125" y="1692"/>
                </a:lnTo>
                <a:lnTo>
                  <a:pt x="1115" y="1668"/>
                </a:lnTo>
                <a:lnTo>
                  <a:pt x="1107" y="1641"/>
                </a:lnTo>
                <a:lnTo>
                  <a:pt x="1098" y="1614"/>
                </a:lnTo>
                <a:lnTo>
                  <a:pt x="1092" y="1587"/>
                </a:lnTo>
                <a:lnTo>
                  <a:pt x="1087" y="1559"/>
                </a:lnTo>
                <a:lnTo>
                  <a:pt x="1084" y="1532"/>
                </a:lnTo>
                <a:lnTo>
                  <a:pt x="1082" y="1503"/>
                </a:lnTo>
                <a:lnTo>
                  <a:pt x="1081" y="1473"/>
                </a:lnTo>
                <a:lnTo>
                  <a:pt x="1082" y="1445"/>
                </a:lnTo>
                <a:lnTo>
                  <a:pt x="1084" y="1416"/>
                </a:lnTo>
                <a:lnTo>
                  <a:pt x="1087" y="1388"/>
                </a:lnTo>
                <a:lnTo>
                  <a:pt x="1092" y="1360"/>
                </a:lnTo>
                <a:lnTo>
                  <a:pt x="1098" y="1333"/>
                </a:lnTo>
                <a:lnTo>
                  <a:pt x="1107" y="1306"/>
                </a:lnTo>
                <a:lnTo>
                  <a:pt x="1115" y="1280"/>
                </a:lnTo>
                <a:lnTo>
                  <a:pt x="1125" y="1254"/>
                </a:lnTo>
                <a:lnTo>
                  <a:pt x="1137" y="1230"/>
                </a:lnTo>
                <a:lnTo>
                  <a:pt x="1149" y="1205"/>
                </a:lnTo>
                <a:lnTo>
                  <a:pt x="1163" y="1181"/>
                </a:lnTo>
                <a:lnTo>
                  <a:pt x="1178" y="1159"/>
                </a:lnTo>
                <a:lnTo>
                  <a:pt x="1194" y="1136"/>
                </a:lnTo>
                <a:lnTo>
                  <a:pt x="1210" y="1115"/>
                </a:lnTo>
                <a:lnTo>
                  <a:pt x="1229" y="1095"/>
                </a:lnTo>
                <a:lnTo>
                  <a:pt x="1247" y="1075"/>
                </a:lnTo>
                <a:lnTo>
                  <a:pt x="1267" y="1057"/>
                </a:lnTo>
                <a:lnTo>
                  <a:pt x="1287" y="1039"/>
                </a:lnTo>
                <a:lnTo>
                  <a:pt x="1308" y="1022"/>
                </a:lnTo>
                <a:lnTo>
                  <a:pt x="1331" y="1006"/>
                </a:lnTo>
                <a:lnTo>
                  <a:pt x="1354" y="992"/>
                </a:lnTo>
                <a:lnTo>
                  <a:pt x="1377" y="977"/>
                </a:lnTo>
                <a:lnTo>
                  <a:pt x="1401" y="965"/>
                </a:lnTo>
                <a:lnTo>
                  <a:pt x="1427" y="954"/>
                </a:lnTo>
                <a:lnTo>
                  <a:pt x="1453" y="944"/>
                </a:lnTo>
                <a:lnTo>
                  <a:pt x="1479" y="935"/>
                </a:lnTo>
                <a:lnTo>
                  <a:pt x="1505" y="928"/>
                </a:lnTo>
                <a:lnTo>
                  <a:pt x="1533" y="921"/>
                </a:lnTo>
                <a:lnTo>
                  <a:pt x="1560" y="916"/>
                </a:lnTo>
                <a:lnTo>
                  <a:pt x="1589" y="912"/>
                </a:lnTo>
                <a:lnTo>
                  <a:pt x="1618" y="910"/>
                </a:lnTo>
                <a:lnTo>
                  <a:pt x="1647" y="909"/>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4" name="椭圆 373"/>
          <p:cNvSpPr/>
          <p:nvPr/>
        </p:nvSpPr>
        <p:spPr bwMode="auto">
          <a:xfrm>
            <a:off x="3353547" y="3097594"/>
            <a:ext cx="357337" cy="235258"/>
          </a:xfrm>
          <a:prstGeom prst="ellipse">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75" name="TextBox 374"/>
          <p:cNvSpPr txBox="1"/>
          <p:nvPr/>
        </p:nvSpPr>
        <p:spPr>
          <a:xfrm>
            <a:off x="2783748" y="3246702"/>
            <a:ext cx="506432" cy="85549"/>
          </a:xfrm>
          <a:prstGeom prst="rect">
            <a:avLst/>
          </a:prstGeom>
          <a:noFill/>
        </p:spPr>
        <p:txBody>
          <a:bodyPr wrap="none" rtlCol="0">
            <a:prstTxWarp prst="textPlain">
              <a:avLst/>
            </a:prstTxWarp>
            <a:spAutoFit/>
          </a:bodyPr>
          <a:lstStyle/>
          <a:p>
            <a:pPr algn="ctr"/>
            <a:r>
              <a:rPr lang="zh-CN" altLang="en-US" dirty="0" smtClean="0">
                <a:solidFill>
                  <a:srgbClr val="C00000"/>
                </a:solidFill>
                <a:latin typeface="隶书" pitchFamily="49" charset="-122"/>
                <a:ea typeface="隶书" pitchFamily="49" charset="-122"/>
              </a:rPr>
              <a:t>能源监测</a:t>
            </a:r>
            <a:endParaRPr lang="zh-CN" altLang="en-US" dirty="0" smtClean="0">
              <a:solidFill>
                <a:srgbClr val="C00000"/>
              </a:solidFill>
              <a:latin typeface="隶书" pitchFamily="49" charset="-122"/>
              <a:ea typeface="隶书" pitchFamily="49" charset="-122"/>
            </a:endParaRPr>
          </a:p>
        </p:txBody>
      </p:sp>
      <p:sp>
        <p:nvSpPr>
          <p:cNvPr id="376" name="Freeform 106"/>
          <p:cNvSpPr>
            <a:spLocks noEditPoints="1"/>
          </p:cNvSpPr>
          <p:nvPr/>
        </p:nvSpPr>
        <p:spPr bwMode="auto">
          <a:xfrm>
            <a:off x="3386167" y="3137205"/>
            <a:ext cx="104683" cy="113174"/>
          </a:xfrm>
          <a:custGeom>
            <a:avLst/>
            <a:gdLst/>
            <a:ahLst/>
            <a:cxnLst>
              <a:cxn ang="0">
                <a:pos x="4472" y="8892"/>
              </a:cxn>
              <a:cxn ang="0">
                <a:pos x="4264" y="9360"/>
              </a:cxn>
              <a:cxn ang="0">
                <a:pos x="4680" y="9360"/>
              </a:cxn>
              <a:cxn ang="0">
                <a:pos x="3172" y="11908"/>
              </a:cxn>
              <a:cxn ang="0">
                <a:pos x="2496" y="11700"/>
              </a:cxn>
              <a:cxn ang="0">
                <a:pos x="2132" y="10816"/>
              </a:cxn>
              <a:cxn ang="0">
                <a:pos x="1248" y="8008"/>
              </a:cxn>
              <a:cxn ang="0">
                <a:pos x="156" y="5616"/>
              </a:cxn>
              <a:cxn ang="0">
                <a:pos x="0" y="4004"/>
              </a:cxn>
              <a:cxn ang="0">
                <a:pos x="364" y="2704"/>
              </a:cxn>
              <a:cxn ang="0">
                <a:pos x="988" y="1612"/>
              </a:cxn>
              <a:cxn ang="0">
                <a:pos x="1976" y="780"/>
              </a:cxn>
              <a:cxn ang="0">
                <a:pos x="3120" y="208"/>
              </a:cxn>
              <a:cxn ang="0">
                <a:pos x="4472" y="0"/>
              </a:cxn>
              <a:cxn ang="0">
                <a:pos x="5772" y="208"/>
              </a:cxn>
              <a:cxn ang="0">
                <a:pos x="6916" y="780"/>
              </a:cxn>
              <a:cxn ang="0">
                <a:pos x="7904" y="1612"/>
              </a:cxn>
              <a:cxn ang="0">
                <a:pos x="8528" y="2704"/>
              </a:cxn>
              <a:cxn ang="0">
                <a:pos x="8892" y="4004"/>
              </a:cxn>
              <a:cxn ang="0">
                <a:pos x="8736" y="5616"/>
              </a:cxn>
              <a:cxn ang="0">
                <a:pos x="7644" y="8008"/>
              </a:cxn>
              <a:cxn ang="0">
                <a:pos x="6760" y="10816"/>
              </a:cxn>
              <a:cxn ang="0">
                <a:pos x="6448" y="11700"/>
              </a:cxn>
              <a:cxn ang="0">
                <a:pos x="5720" y="11908"/>
              </a:cxn>
              <a:cxn ang="0">
                <a:pos x="5044" y="16016"/>
              </a:cxn>
              <a:cxn ang="0">
                <a:pos x="4108" y="16120"/>
              </a:cxn>
              <a:cxn ang="0">
                <a:pos x="3380" y="15548"/>
              </a:cxn>
              <a:cxn ang="0">
                <a:pos x="2860" y="13052"/>
              </a:cxn>
              <a:cxn ang="0">
                <a:pos x="2652" y="12896"/>
              </a:cxn>
              <a:cxn ang="0">
                <a:pos x="2652" y="12428"/>
              </a:cxn>
              <a:cxn ang="0">
                <a:pos x="2860" y="12272"/>
              </a:cxn>
              <a:cxn ang="0">
                <a:pos x="6188" y="12376"/>
              </a:cxn>
              <a:cxn ang="0">
                <a:pos x="6240" y="12792"/>
              </a:cxn>
              <a:cxn ang="0">
                <a:pos x="6084" y="13000"/>
              </a:cxn>
              <a:cxn ang="0">
                <a:pos x="2860" y="14144"/>
              </a:cxn>
              <a:cxn ang="0">
                <a:pos x="2652" y="13988"/>
              </a:cxn>
              <a:cxn ang="0">
                <a:pos x="2652" y="13520"/>
              </a:cxn>
              <a:cxn ang="0">
                <a:pos x="2860" y="13364"/>
              </a:cxn>
              <a:cxn ang="0">
                <a:pos x="6188" y="13416"/>
              </a:cxn>
              <a:cxn ang="0">
                <a:pos x="6240" y="13884"/>
              </a:cxn>
              <a:cxn ang="0">
                <a:pos x="6084" y="14092"/>
              </a:cxn>
              <a:cxn ang="0">
                <a:pos x="2860" y="15184"/>
              </a:cxn>
              <a:cxn ang="0">
                <a:pos x="2652" y="15080"/>
              </a:cxn>
              <a:cxn ang="0">
                <a:pos x="2652" y="14612"/>
              </a:cxn>
              <a:cxn ang="0">
                <a:pos x="2860" y="14456"/>
              </a:cxn>
              <a:cxn ang="0">
                <a:pos x="6188" y="14508"/>
              </a:cxn>
              <a:cxn ang="0">
                <a:pos x="6240" y="14976"/>
              </a:cxn>
              <a:cxn ang="0">
                <a:pos x="6084" y="15184"/>
              </a:cxn>
            </a:cxnLst>
            <a:rect l="0" t="0" r="r" b="b"/>
            <a:pathLst>
              <a:path w="8892" h="16172">
                <a:moveTo>
                  <a:pt x="5824" y="7332"/>
                </a:moveTo>
                <a:lnTo>
                  <a:pt x="5460" y="7124"/>
                </a:lnTo>
                <a:lnTo>
                  <a:pt x="4472" y="8892"/>
                </a:lnTo>
                <a:lnTo>
                  <a:pt x="3432" y="7124"/>
                </a:lnTo>
                <a:lnTo>
                  <a:pt x="3068" y="7332"/>
                </a:lnTo>
                <a:lnTo>
                  <a:pt x="4264" y="9360"/>
                </a:lnTo>
                <a:lnTo>
                  <a:pt x="4264" y="11232"/>
                </a:lnTo>
                <a:lnTo>
                  <a:pt x="4680" y="11232"/>
                </a:lnTo>
                <a:lnTo>
                  <a:pt x="4680" y="9360"/>
                </a:lnTo>
                <a:lnTo>
                  <a:pt x="5824" y="7332"/>
                </a:lnTo>
                <a:close/>
                <a:moveTo>
                  <a:pt x="5720" y="11908"/>
                </a:moveTo>
                <a:lnTo>
                  <a:pt x="3172" y="11908"/>
                </a:lnTo>
                <a:lnTo>
                  <a:pt x="2756" y="11856"/>
                </a:lnTo>
                <a:lnTo>
                  <a:pt x="2600" y="11804"/>
                </a:lnTo>
                <a:lnTo>
                  <a:pt x="2496" y="11700"/>
                </a:lnTo>
                <a:lnTo>
                  <a:pt x="2340" y="11544"/>
                </a:lnTo>
                <a:lnTo>
                  <a:pt x="2288" y="11336"/>
                </a:lnTo>
                <a:lnTo>
                  <a:pt x="2132" y="10816"/>
                </a:lnTo>
                <a:lnTo>
                  <a:pt x="1976" y="9984"/>
                </a:lnTo>
                <a:lnTo>
                  <a:pt x="1716" y="9100"/>
                </a:lnTo>
                <a:lnTo>
                  <a:pt x="1248" y="8008"/>
                </a:lnTo>
                <a:lnTo>
                  <a:pt x="572" y="6656"/>
                </a:lnTo>
                <a:lnTo>
                  <a:pt x="364" y="6136"/>
                </a:lnTo>
                <a:lnTo>
                  <a:pt x="156" y="5616"/>
                </a:lnTo>
                <a:lnTo>
                  <a:pt x="52" y="5044"/>
                </a:lnTo>
                <a:lnTo>
                  <a:pt x="0" y="4420"/>
                </a:lnTo>
                <a:lnTo>
                  <a:pt x="0" y="4004"/>
                </a:lnTo>
                <a:lnTo>
                  <a:pt x="104" y="3536"/>
                </a:lnTo>
                <a:lnTo>
                  <a:pt x="208" y="3120"/>
                </a:lnTo>
                <a:lnTo>
                  <a:pt x="364" y="2704"/>
                </a:lnTo>
                <a:lnTo>
                  <a:pt x="520" y="2340"/>
                </a:lnTo>
                <a:lnTo>
                  <a:pt x="780" y="1976"/>
                </a:lnTo>
                <a:lnTo>
                  <a:pt x="988" y="1612"/>
                </a:lnTo>
                <a:lnTo>
                  <a:pt x="1300" y="1300"/>
                </a:lnTo>
                <a:lnTo>
                  <a:pt x="1612" y="988"/>
                </a:lnTo>
                <a:lnTo>
                  <a:pt x="1976" y="780"/>
                </a:lnTo>
                <a:lnTo>
                  <a:pt x="2340" y="521"/>
                </a:lnTo>
                <a:lnTo>
                  <a:pt x="2704" y="364"/>
                </a:lnTo>
                <a:lnTo>
                  <a:pt x="3120" y="208"/>
                </a:lnTo>
                <a:lnTo>
                  <a:pt x="3536" y="104"/>
                </a:lnTo>
                <a:lnTo>
                  <a:pt x="4004" y="0"/>
                </a:lnTo>
                <a:lnTo>
                  <a:pt x="4472" y="0"/>
                </a:lnTo>
                <a:lnTo>
                  <a:pt x="4888" y="0"/>
                </a:lnTo>
                <a:lnTo>
                  <a:pt x="5356" y="104"/>
                </a:lnTo>
                <a:lnTo>
                  <a:pt x="5772" y="208"/>
                </a:lnTo>
                <a:lnTo>
                  <a:pt x="6188" y="364"/>
                </a:lnTo>
                <a:lnTo>
                  <a:pt x="6552" y="521"/>
                </a:lnTo>
                <a:lnTo>
                  <a:pt x="6916" y="780"/>
                </a:lnTo>
                <a:lnTo>
                  <a:pt x="7280" y="988"/>
                </a:lnTo>
                <a:lnTo>
                  <a:pt x="7592" y="1300"/>
                </a:lnTo>
                <a:lnTo>
                  <a:pt x="7904" y="1612"/>
                </a:lnTo>
                <a:lnTo>
                  <a:pt x="8112" y="1976"/>
                </a:lnTo>
                <a:lnTo>
                  <a:pt x="8372" y="2340"/>
                </a:lnTo>
                <a:lnTo>
                  <a:pt x="8528" y="2704"/>
                </a:lnTo>
                <a:lnTo>
                  <a:pt x="8684" y="3120"/>
                </a:lnTo>
                <a:lnTo>
                  <a:pt x="8788" y="3536"/>
                </a:lnTo>
                <a:lnTo>
                  <a:pt x="8892" y="4004"/>
                </a:lnTo>
                <a:lnTo>
                  <a:pt x="8892" y="4420"/>
                </a:lnTo>
                <a:lnTo>
                  <a:pt x="8840" y="5044"/>
                </a:lnTo>
                <a:lnTo>
                  <a:pt x="8736" y="5616"/>
                </a:lnTo>
                <a:lnTo>
                  <a:pt x="8528" y="6136"/>
                </a:lnTo>
                <a:lnTo>
                  <a:pt x="8320" y="6656"/>
                </a:lnTo>
                <a:lnTo>
                  <a:pt x="7644" y="8008"/>
                </a:lnTo>
                <a:lnTo>
                  <a:pt x="7176" y="9100"/>
                </a:lnTo>
                <a:lnTo>
                  <a:pt x="6916" y="9984"/>
                </a:lnTo>
                <a:lnTo>
                  <a:pt x="6760" y="10816"/>
                </a:lnTo>
                <a:lnTo>
                  <a:pt x="6604" y="11336"/>
                </a:lnTo>
                <a:lnTo>
                  <a:pt x="6552" y="11544"/>
                </a:lnTo>
                <a:lnTo>
                  <a:pt x="6448" y="11700"/>
                </a:lnTo>
                <a:lnTo>
                  <a:pt x="6292" y="11804"/>
                </a:lnTo>
                <a:lnTo>
                  <a:pt x="6136" y="11856"/>
                </a:lnTo>
                <a:lnTo>
                  <a:pt x="5720" y="11908"/>
                </a:lnTo>
                <a:close/>
                <a:moveTo>
                  <a:pt x="5460" y="15548"/>
                </a:moveTo>
                <a:lnTo>
                  <a:pt x="5304" y="15808"/>
                </a:lnTo>
                <a:lnTo>
                  <a:pt x="5044" y="16016"/>
                </a:lnTo>
                <a:lnTo>
                  <a:pt x="4784" y="16120"/>
                </a:lnTo>
                <a:lnTo>
                  <a:pt x="4420" y="16172"/>
                </a:lnTo>
                <a:lnTo>
                  <a:pt x="4108" y="16120"/>
                </a:lnTo>
                <a:lnTo>
                  <a:pt x="3796" y="16016"/>
                </a:lnTo>
                <a:lnTo>
                  <a:pt x="3536" y="15808"/>
                </a:lnTo>
                <a:lnTo>
                  <a:pt x="3380" y="15548"/>
                </a:lnTo>
                <a:lnTo>
                  <a:pt x="5460" y="15548"/>
                </a:lnTo>
                <a:close/>
                <a:moveTo>
                  <a:pt x="6032" y="13052"/>
                </a:moveTo>
                <a:lnTo>
                  <a:pt x="2860" y="13052"/>
                </a:lnTo>
                <a:lnTo>
                  <a:pt x="2756" y="13000"/>
                </a:lnTo>
                <a:lnTo>
                  <a:pt x="2704" y="12948"/>
                </a:lnTo>
                <a:lnTo>
                  <a:pt x="2652" y="12896"/>
                </a:lnTo>
                <a:lnTo>
                  <a:pt x="2652" y="12792"/>
                </a:lnTo>
                <a:lnTo>
                  <a:pt x="2652" y="12532"/>
                </a:lnTo>
                <a:lnTo>
                  <a:pt x="2652" y="12428"/>
                </a:lnTo>
                <a:lnTo>
                  <a:pt x="2704" y="12376"/>
                </a:lnTo>
                <a:lnTo>
                  <a:pt x="2756" y="12324"/>
                </a:lnTo>
                <a:lnTo>
                  <a:pt x="2860" y="12272"/>
                </a:lnTo>
                <a:lnTo>
                  <a:pt x="6032" y="12272"/>
                </a:lnTo>
                <a:lnTo>
                  <a:pt x="6084" y="12324"/>
                </a:lnTo>
                <a:lnTo>
                  <a:pt x="6188" y="12376"/>
                </a:lnTo>
                <a:lnTo>
                  <a:pt x="6188" y="12428"/>
                </a:lnTo>
                <a:lnTo>
                  <a:pt x="6240" y="12532"/>
                </a:lnTo>
                <a:lnTo>
                  <a:pt x="6240" y="12792"/>
                </a:lnTo>
                <a:lnTo>
                  <a:pt x="6188" y="12896"/>
                </a:lnTo>
                <a:lnTo>
                  <a:pt x="6188" y="12948"/>
                </a:lnTo>
                <a:lnTo>
                  <a:pt x="6084" y="13000"/>
                </a:lnTo>
                <a:lnTo>
                  <a:pt x="6032" y="13052"/>
                </a:lnTo>
                <a:close/>
                <a:moveTo>
                  <a:pt x="6032" y="14144"/>
                </a:moveTo>
                <a:lnTo>
                  <a:pt x="2860" y="14144"/>
                </a:lnTo>
                <a:lnTo>
                  <a:pt x="2756" y="14092"/>
                </a:lnTo>
                <a:lnTo>
                  <a:pt x="2704" y="14040"/>
                </a:lnTo>
                <a:lnTo>
                  <a:pt x="2652" y="13988"/>
                </a:lnTo>
                <a:lnTo>
                  <a:pt x="2652" y="13884"/>
                </a:lnTo>
                <a:lnTo>
                  <a:pt x="2652" y="13624"/>
                </a:lnTo>
                <a:lnTo>
                  <a:pt x="2652" y="13520"/>
                </a:lnTo>
                <a:lnTo>
                  <a:pt x="2704" y="13416"/>
                </a:lnTo>
                <a:lnTo>
                  <a:pt x="2756" y="13416"/>
                </a:lnTo>
                <a:lnTo>
                  <a:pt x="2860" y="13364"/>
                </a:lnTo>
                <a:lnTo>
                  <a:pt x="6032" y="13364"/>
                </a:lnTo>
                <a:lnTo>
                  <a:pt x="6084" y="13416"/>
                </a:lnTo>
                <a:lnTo>
                  <a:pt x="6188" y="13416"/>
                </a:lnTo>
                <a:lnTo>
                  <a:pt x="6188" y="13520"/>
                </a:lnTo>
                <a:lnTo>
                  <a:pt x="6240" y="13624"/>
                </a:lnTo>
                <a:lnTo>
                  <a:pt x="6240" y="13884"/>
                </a:lnTo>
                <a:lnTo>
                  <a:pt x="6188" y="13988"/>
                </a:lnTo>
                <a:lnTo>
                  <a:pt x="6188" y="14040"/>
                </a:lnTo>
                <a:lnTo>
                  <a:pt x="6084" y="14092"/>
                </a:lnTo>
                <a:lnTo>
                  <a:pt x="6032" y="14144"/>
                </a:lnTo>
                <a:close/>
                <a:moveTo>
                  <a:pt x="6032" y="15184"/>
                </a:moveTo>
                <a:lnTo>
                  <a:pt x="2860" y="15184"/>
                </a:lnTo>
                <a:lnTo>
                  <a:pt x="2756" y="15184"/>
                </a:lnTo>
                <a:lnTo>
                  <a:pt x="2704" y="15132"/>
                </a:lnTo>
                <a:lnTo>
                  <a:pt x="2652" y="15080"/>
                </a:lnTo>
                <a:lnTo>
                  <a:pt x="2652" y="14976"/>
                </a:lnTo>
                <a:lnTo>
                  <a:pt x="2652" y="14664"/>
                </a:lnTo>
                <a:lnTo>
                  <a:pt x="2652" y="14612"/>
                </a:lnTo>
                <a:lnTo>
                  <a:pt x="2704" y="14508"/>
                </a:lnTo>
                <a:lnTo>
                  <a:pt x="2756" y="14456"/>
                </a:lnTo>
                <a:lnTo>
                  <a:pt x="2860" y="14456"/>
                </a:lnTo>
                <a:lnTo>
                  <a:pt x="6032" y="14456"/>
                </a:lnTo>
                <a:lnTo>
                  <a:pt x="6084" y="14456"/>
                </a:lnTo>
                <a:lnTo>
                  <a:pt x="6188" y="14508"/>
                </a:lnTo>
                <a:lnTo>
                  <a:pt x="6188" y="14612"/>
                </a:lnTo>
                <a:lnTo>
                  <a:pt x="6240" y="14664"/>
                </a:lnTo>
                <a:lnTo>
                  <a:pt x="6240" y="14976"/>
                </a:lnTo>
                <a:lnTo>
                  <a:pt x="6188" y="15080"/>
                </a:lnTo>
                <a:lnTo>
                  <a:pt x="6188" y="15132"/>
                </a:lnTo>
                <a:lnTo>
                  <a:pt x="6084" y="15184"/>
                </a:lnTo>
                <a:lnTo>
                  <a:pt x="6032" y="15184"/>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7" name="Freeform 121"/>
          <p:cNvSpPr>
            <a:spLocks noEditPoints="1"/>
          </p:cNvSpPr>
          <p:nvPr/>
        </p:nvSpPr>
        <p:spPr bwMode="auto">
          <a:xfrm>
            <a:off x="3469020" y="3116784"/>
            <a:ext cx="200488" cy="191124"/>
          </a:xfrm>
          <a:custGeom>
            <a:avLst/>
            <a:gdLst/>
            <a:ahLst/>
            <a:cxnLst>
              <a:cxn ang="0">
                <a:pos x="5900" y="2850"/>
              </a:cxn>
              <a:cxn ang="0">
                <a:pos x="6550" y="3250"/>
              </a:cxn>
              <a:cxn ang="0">
                <a:pos x="7350" y="3100"/>
              </a:cxn>
              <a:cxn ang="0">
                <a:pos x="7800" y="2450"/>
              </a:cxn>
              <a:cxn ang="0">
                <a:pos x="7650" y="1650"/>
              </a:cxn>
              <a:cxn ang="0">
                <a:pos x="7000" y="1200"/>
              </a:cxn>
              <a:cxn ang="0">
                <a:pos x="6200" y="1400"/>
              </a:cxn>
              <a:cxn ang="0">
                <a:pos x="5750" y="2050"/>
              </a:cxn>
              <a:cxn ang="0">
                <a:pos x="7550" y="850"/>
              </a:cxn>
              <a:cxn ang="0">
                <a:pos x="7500" y="200"/>
              </a:cxn>
              <a:cxn ang="0">
                <a:pos x="8150" y="450"/>
              </a:cxn>
              <a:cxn ang="0">
                <a:pos x="8400" y="1100"/>
              </a:cxn>
              <a:cxn ang="0">
                <a:pos x="8200" y="1800"/>
              </a:cxn>
              <a:cxn ang="0">
                <a:pos x="8700" y="1450"/>
              </a:cxn>
              <a:cxn ang="0">
                <a:pos x="9000" y="1750"/>
              </a:cxn>
              <a:cxn ang="0">
                <a:pos x="8851" y="2450"/>
              </a:cxn>
              <a:cxn ang="0">
                <a:pos x="8050" y="2850"/>
              </a:cxn>
              <a:cxn ang="0">
                <a:pos x="8600" y="3100"/>
              </a:cxn>
              <a:cxn ang="0">
                <a:pos x="8800" y="3250"/>
              </a:cxn>
              <a:cxn ang="0">
                <a:pos x="8250" y="3800"/>
              </a:cxn>
              <a:cxn ang="0">
                <a:pos x="7450" y="3700"/>
              </a:cxn>
              <a:cxn ang="0">
                <a:pos x="7300" y="4000"/>
              </a:cxn>
              <a:cxn ang="0">
                <a:pos x="7650" y="4250"/>
              </a:cxn>
              <a:cxn ang="0">
                <a:pos x="6900" y="4450"/>
              </a:cxn>
              <a:cxn ang="0">
                <a:pos x="6350" y="4050"/>
              </a:cxn>
              <a:cxn ang="0">
                <a:pos x="6000" y="3650"/>
              </a:cxn>
              <a:cxn ang="0">
                <a:pos x="6050" y="4250"/>
              </a:cxn>
              <a:cxn ang="0">
                <a:pos x="5400" y="4050"/>
              </a:cxn>
              <a:cxn ang="0">
                <a:pos x="5150" y="3400"/>
              </a:cxn>
              <a:cxn ang="0">
                <a:pos x="5350" y="2700"/>
              </a:cxn>
              <a:cxn ang="0">
                <a:pos x="4850" y="3050"/>
              </a:cxn>
              <a:cxn ang="0">
                <a:pos x="4550" y="2700"/>
              </a:cxn>
              <a:cxn ang="0">
                <a:pos x="4700" y="2050"/>
              </a:cxn>
              <a:cxn ang="0">
                <a:pos x="5500" y="1650"/>
              </a:cxn>
              <a:cxn ang="0">
                <a:pos x="4950" y="1400"/>
              </a:cxn>
              <a:cxn ang="0">
                <a:pos x="4750" y="1251"/>
              </a:cxn>
              <a:cxn ang="0">
                <a:pos x="5300" y="700"/>
              </a:cxn>
              <a:cxn ang="0">
                <a:pos x="6100" y="750"/>
              </a:cxn>
              <a:cxn ang="0">
                <a:pos x="6250" y="500"/>
              </a:cxn>
              <a:cxn ang="0">
                <a:pos x="5900" y="250"/>
              </a:cxn>
              <a:cxn ang="0">
                <a:pos x="6650" y="50"/>
              </a:cxn>
              <a:cxn ang="0">
                <a:pos x="7200" y="450"/>
              </a:cxn>
              <a:cxn ang="0">
                <a:pos x="1600" y="6250"/>
              </a:cxn>
              <a:cxn ang="0">
                <a:pos x="2350" y="5600"/>
              </a:cxn>
              <a:cxn ang="0">
                <a:pos x="11350" y="5650"/>
              </a:cxn>
              <a:cxn ang="0">
                <a:pos x="12000" y="6400"/>
              </a:cxn>
              <a:cxn ang="0">
                <a:pos x="13500" y="13200"/>
              </a:cxn>
              <a:cxn ang="0">
                <a:pos x="13100" y="13551"/>
              </a:cxn>
              <a:cxn ang="0">
                <a:pos x="350" y="13500"/>
              </a:cxn>
              <a:cxn ang="0">
                <a:pos x="0" y="13101"/>
              </a:cxn>
              <a:cxn ang="0">
                <a:pos x="6400" y="9200"/>
              </a:cxn>
              <a:cxn ang="0">
                <a:pos x="2300" y="6600"/>
              </a:cxn>
              <a:cxn ang="0">
                <a:pos x="6400" y="10000"/>
              </a:cxn>
              <a:cxn ang="0">
                <a:pos x="7150" y="10000"/>
              </a:cxn>
              <a:cxn ang="0">
                <a:pos x="7150" y="10000"/>
              </a:cxn>
              <a:cxn ang="0">
                <a:pos x="11250" y="6600"/>
              </a:cxn>
              <a:cxn ang="0">
                <a:pos x="5300" y="14200"/>
              </a:cxn>
              <a:cxn ang="0">
                <a:pos x="11599" y="15750"/>
              </a:cxn>
              <a:cxn ang="0">
                <a:pos x="11750" y="16100"/>
              </a:cxn>
              <a:cxn ang="0">
                <a:pos x="11500" y="16400"/>
              </a:cxn>
              <a:cxn ang="0">
                <a:pos x="1800" y="16200"/>
              </a:cxn>
              <a:cxn ang="0">
                <a:pos x="1850" y="15850"/>
              </a:cxn>
              <a:cxn ang="0">
                <a:pos x="5300" y="14200"/>
              </a:cxn>
            </a:cxnLst>
            <a:rect l="0" t="0" r="r" b="b"/>
            <a:pathLst>
              <a:path w="13550" h="16400">
                <a:moveTo>
                  <a:pt x="5750" y="2250"/>
                </a:moveTo>
                <a:lnTo>
                  <a:pt x="5750" y="2450"/>
                </a:lnTo>
                <a:lnTo>
                  <a:pt x="5800" y="2650"/>
                </a:lnTo>
                <a:lnTo>
                  <a:pt x="5900" y="2850"/>
                </a:lnTo>
                <a:lnTo>
                  <a:pt x="6050" y="3000"/>
                </a:lnTo>
                <a:lnTo>
                  <a:pt x="6200" y="3100"/>
                </a:lnTo>
                <a:lnTo>
                  <a:pt x="6350" y="3200"/>
                </a:lnTo>
                <a:lnTo>
                  <a:pt x="6550" y="3250"/>
                </a:lnTo>
                <a:lnTo>
                  <a:pt x="6800" y="3301"/>
                </a:lnTo>
                <a:lnTo>
                  <a:pt x="7000" y="3250"/>
                </a:lnTo>
                <a:lnTo>
                  <a:pt x="7200" y="3200"/>
                </a:lnTo>
                <a:lnTo>
                  <a:pt x="7350" y="3100"/>
                </a:lnTo>
                <a:lnTo>
                  <a:pt x="7500" y="3000"/>
                </a:lnTo>
                <a:lnTo>
                  <a:pt x="7650" y="2850"/>
                </a:lnTo>
                <a:lnTo>
                  <a:pt x="7750" y="2650"/>
                </a:lnTo>
                <a:lnTo>
                  <a:pt x="7800" y="2450"/>
                </a:lnTo>
                <a:lnTo>
                  <a:pt x="7800" y="2250"/>
                </a:lnTo>
                <a:lnTo>
                  <a:pt x="7800" y="2050"/>
                </a:lnTo>
                <a:lnTo>
                  <a:pt x="7750" y="1850"/>
                </a:lnTo>
                <a:lnTo>
                  <a:pt x="7650" y="1650"/>
                </a:lnTo>
                <a:lnTo>
                  <a:pt x="7500" y="1500"/>
                </a:lnTo>
                <a:lnTo>
                  <a:pt x="7350" y="1400"/>
                </a:lnTo>
                <a:lnTo>
                  <a:pt x="7200" y="1300"/>
                </a:lnTo>
                <a:lnTo>
                  <a:pt x="7000" y="1200"/>
                </a:lnTo>
                <a:lnTo>
                  <a:pt x="6800" y="1200"/>
                </a:lnTo>
                <a:lnTo>
                  <a:pt x="6550" y="1200"/>
                </a:lnTo>
                <a:lnTo>
                  <a:pt x="6350" y="1300"/>
                </a:lnTo>
                <a:lnTo>
                  <a:pt x="6200" y="1400"/>
                </a:lnTo>
                <a:lnTo>
                  <a:pt x="6050" y="1500"/>
                </a:lnTo>
                <a:lnTo>
                  <a:pt x="5900" y="1650"/>
                </a:lnTo>
                <a:lnTo>
                  <a:pt x="5800" y="1850"/>
                </a:lnTo>
                <a:lnTo>
                  <a:pt x="5750" y="2050"/>
                </a:lnTo>
                <a:lnTo>
                  <a:pt x="5750" y="2250"/>
                </a:lnTo>
                <a:close/>
                <a:moveTo>
                  <a:pt x="7350" y="1000"/>
                </a:moveTo>
                <a:lnTo>
                  <a:pt x="7450" y="950"/>
                </a:lnTo>
                <a:lnTo>
                  <a:pt x="7550" y="850"/>
                </a:lnTo>
                <a:lnTo>
                  <a:pt x="7650" y="650"/>
                </a:lnTo>
                <a:lnTo>
                  <a:pt x="7600" y="400"/>
                </a:lnTo>
                <a:lnTo>
                  <a:pt x="7550" y="300"/>
                </a:lnTo>
                <a:lnTo>
                  <a:pt x="7500" y="200"/>
                </a:lnTo>
                <a:lnTo>
                  <a:pt x="7550" y="200"/>
                </a:lnTo>
                <a:lnTo>
                  <a:pt x="7750" y="250"/>
                </a:lnTo>
                <a:lnTo>
                  <a:pt x="8000" y="350"/>
                </a:lnTo>
                <a:lnTo>
                  <a:pt x="8150" y="450"/>
                </a:lnTo>
                <a:lnTo>
                  <a:pt x="8250" y="600"/>
                </a:lnTo>
                <a:lnTo>
                  <a:pt x="8350" y="750"/>
                </a:lnTo>
                <a:lnTo>
                  <a:pt x="8400" y="950"/>
                </a:lnTo>
                <a:lnTo>
                  <a:pt x="8400" y="1100"/>
                </a:lnTo>
                <a:lnTo>
                  <a:pt x="8350" y="1251"/>
                </a:lnTo>
                <a:lnTo>
                  <a:pt x="8250" y="1550"/>
                </a:lnTo>
                <a:lnTo>
                  <a:pt x="8100" y="1750"/>
                </a:lnTo>
                <a:lnTo>
                  <a:pt x="8200" y="1800"/>
                </a:lnTo>
                <a:lnTo>
                  <a:pt x="8300" y="1800"/>
                </a:lnTo>
                <a:lnTo>
                  <a:pt x="8500" y="1700"/>
                </a:lnTo>
                <a:lnTo>
                  <a:pt x="8650" y="1550"/>
                </a:lnTo>
                <a:lnTo>
                  <a:pt x="8700" y="1450"/>
                </a:lnTo>
                <a:lnTo>
                  <a:pt x="8700" y="1300"/>
                </a:lnTo>
                <a:lnTo>
                  <a:pt x="8800" y="1350"/>
                </a:lnTo>
                <a:lnTo>
                  <a:pt x="8900" y="1500"/>
                </a:lnTo>
                <a:lnTo>
                  <a:pt x="9000" y="1750"/>
                </a:lnTo>
                <a:lnTo>
                  <a:pt x="9000" y="1950"/>
                </a:lnTo>
                <a:lnTo>
                  <a:pt x="9000" y="2100"/>
                </a:lnTo>
                <a:lnTo>
                  <a:pt x="8900" y="2300"/>
                </a:lnTo>
                <a:lnTo>
                  <a:pt x="8851" y="2450"/>
                </a:lnTo>
                <a:lnTo>
                  <a:pt x="8700" y="2600"/>
                </a:lnTo>
                <a:lnTo>
                  <a:pt x="8600" y="2700"/>
                </a:lnTo>
                <a:lnTo>
                  <a:pt x="8300" y="2800"/>
                </a:lnTo>
                <a:lnTo>
                  <a:pt x="8050" y="2850"/>
                </a:lnTo>
                <a:lnTo>
                  <a:pt x="8100" y="2950"/>
                </a:lnTo>
                <a:lnTo>
                  <a:pt x="8150" y="3050"/>
                </a:lnTo>
                <a:lnTo>
                  <a:pt x="8350" y="3100"/>
                </a:lnTo>
                <a:lnTo>
                  <a:pt x="8600" y="3100"/>
                </a:lnTo>
                <a:lnTo>
                  <a:pt x="8700" y="3050"/>
                </a:lnTo>
                <a:lnTo>
                  <a:pt x="8800" y="2950"/>
                </a:lnTo>
                <a:lnTo>
                  <a:pt x="8800" y="3050"/>
                </a:lnTo>
                <a:lnTo>
                  <a:pt x="8800" y="3250"/>
                </a:lnTo>
                <a:lnTo>
                  <a:pt x="8700" y="3500"/>
                </a:lnTo>
                <a:lnTo>
                  <a:pt x="8600" y="3600"/>
                </a:lnTo>
                <a:lnTo>
                  <a:pt x="8450" y="3700"/>
                </a:lnTo>
                <a:lnTo>
                  <a:pt x="8250" y="3800"/>
                </a:lnTo>
                <a:lnTo>
                  <a:pt x="8100" y="3850"/>
                </a:lnTo>
                <a:lnTo>
                  <a:pt x="7900" y="3850"/>
                </a:lnTo>
                <a:lnTo>
                  <a:pt x="7750" y="3850"/>
                </a:lnTo>
                <a:lnTo>
                  <a:pt x="7450" y="3700"/>
                </a:lnTo>
                <a:lnTo>
                  <a:pt x="7250" y="3550"/>
                </a:lnTo>
                <a:lnTo>
                  <a:pt x="7250" y="3650"/>
                </a:lnTo>
                <a:lnTo>
                  <a:pt x="7200" y="3750"/>
                </a:lnTo>
                <a:lnTo>
                  <a:pt x="7300" y="4000"/>
                </a:lnTo>
                <a:lnTo>
                  <a:pt x="7450" y="4150"/>
                </a:lnTo>
                <a:lnTo>
                  <a:pt x="7600" y="4150"/>
                </a:lnTo>
                <a:lnTo>
                  <a:pt x="7701" y="4200"/>
                </a:lnTo>
                <a:lnTo>
                  <a:pt x="7650" y="4250"/>
                </a:lnTo>
                <a:lnTo>
                  <a:pt x="7500" y="4350"/>
                </a:lnTo>
                <a:lnTo>
                  <a:pt x="7250" y="4450"/>
                </a:lnTo>
                <a:lnTo>
                  <a:pt x="7100" y="4500"/>
                </a:lnTo>
                <a:lnTo>
                  <a:pt x="6900" y="4450"/>
                </a:lnTo>
                <a:lnTo>
                  <a:pt x="6700" y="4400"/>
                </a:lnTo>
                <a:lnTo>
                  <a:pt x="6550" y="4300"/>
                </a:lnTo>
                <a:lnTo>
                  <a:pt x="6450" y="4200"/>
                </a:lnTo>
                <a:lnTo>
                  <a:pt x="6350" y="4050"/>
                </a:lnTo>
                <a:lnTo>
                  <a:pt x="6250" y="3800"/>
                </a:lnTo>
                <a:lnTo>
                  <a:pt x="6200" y="3500"/>
                </a:lnTo>
                <a:lnTo>
                  <a:pt x="6100" y="3550"/>
                </a:lnTo>
                <a:lnTo>
                  <a:pt x="6000" y="3650"/>
                </a:lnTo>
                <a:lnTo>
                  <a:pt x="5900" y="3850"/>
                </a:lnTo>
                <a:lnTo>
                  <a:pt x="5950" y="4050"/>
                </a:lnTo>
                <a:lnTo>
                  <a:pt x="6000" y="4200"/>
                </a:lnTo>
                <a:lnTo>
                  <a:pt x="6050" y="4250"/>
                </a:lnTo>
                <a:lnTo>
                  <a:pt x="6000" y="4300"/>
                </a:lnTo>
                <a:lnTo>
                  <a:pt x="5800" y="4250"/>
                </a:lnTo>
                <a:lnTo>
                  <a:pt x="5550" y="4150"/>
                </a:lnTo>
                <a:lnTo>
                  <a:pt x="5400" y="4050"/>
                </a:lnTo>
                <a:lnTo>
                  <a:pt x="5300" y="3900"/>
                </a:lnTo>
                <a:lnTo>
                  <a:pt x="5200" y="3700"/>
                </a:lnTo>
                <a:lnTo>
                  <a:pt x="5150" y="3550"/>
                </a:lnTo>
                <a:lnTo>
                  <a:pt x="5150" y="3400"/>
                </a:lnTo>
                <a:lnTo>
                  <a:pt x="5200" y="3250"/>
                </a:lnTo>
                <a:lnTo>
                  <a:pt x="5300" y="2950"/>
                </a:lnTo>
                <a:lnTo>
                  <a:pt x="5450" y="2750"/>
                </a:lnTo>
                <a:lnTo>
                  <a:pt x="5350" y="2700"/>
                </a:lnTo>
                <a:lnTo>
                  <a:pt x="5250" y="2700"/>
                </a:lnTo>
                <a:lnTo>
                  <a:pt x="5050" y="2800"/>
                </a:lnTo>
                <a:lnTo>
                  <a:pt x="4900" y="2950"/>
                </a:lnTo>
                <a:lnTo>
                  <a:pt x="4850" y="3050"/>
                </a:lnTo>
                <a:lnTo>
                  <a:pt x="4850" y="3150"/>
                </a:lnTo>
                <a:lnTo>
                  <a:pt x="4750" y="3100"/>
                </a:lnTo>
                <a:lnTo>
                  <a:pt x="4650" y="2950"/>
                </a:lnTo>
                <a:lnTo>
                  <a:pt x="4550" y="2700"/>
                </a:lnTo>
                <a:lnTo>
                  <a:pt x="4550" y="2550"/>
                </a:lnTo>
                <a:lnTo>
                  <a:pt x="4550" y="2350"/>
                </a:lnTo>
                <a:lnTo>
                  <a:pt x="4650" y="2200"/>
                </a:lnTo>
                <a:lnTo>
                  <a:pt x="4700" y="2050"/>
                </a:lnTo>
                <a:lnTo>
                  <a:pt x="4850" y="1900"/>
                </a:lnTo>
                <a:lnTo>
                  <a:pt x="4950" y="1800"/>
                </a:lnTo>
                <a:lnTo>
                  <a:pt x="5250" y="1700"/>
                </a:lnTo>
                <a:lnTo>
                  <a:pt x="5500" y="1650"/>
                </a:lnTo>
                <a:lnTo>
                  <a:pt x="5450" y="1550"/>
                </a:lnTo>
                <a:lnTo>
                  <a:pt x="5400" y="1500"/>
                </a:lnTo>
                <a:lnTo>
                  <a:pt x="5200" y="1400"/>
                </a:lnTo>
                <a:lnTo>
                  <a:pt x="4950" y="1400"/>
                </a:lnTo>
                <a:lnTo>
                  <a:pt x="4850" y="1450"/>
                </a:lnTo>
                <a:lnTo>
                  <a:pt x="4750" y="1500"/>
                </a:lnTo>
                <a:lnTo>
                  <a:pt x="4750" y="1450"/>
                </a:lnTo>
                <a:lnTo>
                  <a:pt x="4750" y="1251"/>
                </a:lnTo>
                <a:lnTo>
                  <a:pt x="4850" y="1000"/>
                </a:lnTo>
                <a:lnTo>
                  <a:pt x="4950" y="900"/>
                </a:lnTo>
                <a:lnTo>
                  <a:pt x="5100" y="750"/>
                </a:lnTo>
                <a:lnTo>
                  <a:pt x="5300" y="700"/>
                </a:lnTo>
                <a:lnTo>
                  <a:pt x="5450" y="650"/>
                </a:lnTo>
                <a:lnTo>
                  <a:pt x="5650" y="650"/>
                </a:lnTo>
                <a:lnTo>
                  <a:pt x="5800" y="650"/>
                </a:lnTo>
                <a:lnTo>
                  <a:pt x="6100" y="750"/>
                </a:lnTo>
                <a:lnTo>
                  <a:pt x="6300" y="950"/>
                </a:lnTo>
                <a:lnTo>
                  <a:pt x="6350" y="850"/>
                </a:lnTo>
                <a:lnTo>
                  <a:pt x="6350" y="700"/>
                </a:lnTo>
                <a:lnTo>
                  <a:pt x="6250" y="500"/>
                </a:lnTo>
                <a:lnTo>
                  <a:pt x="6100" y="350"/>
                </a:lnTo>
                <a:lnTo>
                  <a:pt x="5950" y="300"/>
                </a:lnTo>
                <a:lnTo>
                  <a:pt x="5850" y="300"/>
                </a:lnTo>
                <a:lnTo>
                  <a:pt x="5900" y="250"/>
                </a:lnTo>
                <a:lnTo>
                  <a:pt x="6050" y="100"/>
                </a:lnTo>
                <a:lnTo>
                  <a:pt x="6300" y="0"/>
                </a:lnTo>
                <a:lnTo>
                  <a:pt x="6450" y="0"/>
                </a:lnTo>
                <a:lnTo>
                  <a:pt x="6650" y="50"/>
                </a:lnTo>
                <a:lnTo>
                  <a:pt x="6850" y="100"/>
                </a:lnTo>
                <a:lnTo>
                  <a:pt x="7000" y="200"/>
                </a:lnTo>
                <a:lnTo>
                  <a:pt x="7100" y="300"/>
                </a:lnTo>
                <a:lnTo>
                  <a:pt x="7200" y="450"/>
                </a:lnTo>
                <a:lnTo>
                  <a:pt x="7300" y="700"/>
                </a:lnTo>
                <a:lnTo>
                  <a:pt x="7350" y="1000"/>
                </a:lnTo>
                <a:close/>
                <a:moveTo>
                  <a:pt x="1550" y="6400"/>
                </a:moveTo>
                <a:lnTo>
                  <a:pt x="1600" y="6250"/>
                </a:lnTo>
                <a:lnTo>
                  <a:pt x="1700" y="6100"/>
                </a:lnTo>
                <a:lnTo>
                  <a:pt x="1900" y="5850"/>
                </a:lnTo>
                <a:lnTo>
                  <a:pt x="2200" y="5650"/>
                </a:lnTo>
                <a:lnTo>
                  <a:pt x="2350" y="5600"/>
                </a:lnTo>
                <a:lnTo>
                  <a:pt x="2550" y="5600"/>
                </a:lnTo>
                <a:lnTo>
                  <a:pt x="11050" y="5600"/>
                </a:lnTo>
                <a:lnTo>
                  <a:pt x="11200" y="5600"/>
                </a:lnTo>
                <a:lnTo>
                  <a:pt x="11350" y="5650"/>
                </a:lnTo>
                <a:lnTo>
                  <a:pt x="11650" y="5850"/>
                </a:lnTo>
                <a:lnTo>
                  <a:pt x="11850" y="6100"/>
                </a:lnTo>
                <a:lnTo>
                  <a:pt x="11950" y="6250"/>
                </a:lnTo>
                <a:lnTo>
                  <a:pt x="12000" y="6400"/>
                </a:lnTo>
                <a:lnTo>
                  <a:pt x="13550" y="12800"/>
                </a:lnTo>
                <a:lnTo>
                  <a:pt x="13550" y="12950"/>
                </a:lnTo>
                <a:lnTo>
                  <a:pt x="13550" y="13101"/>
                </a:lnTo>
                <a:lnTo>
                  <a:pt x="13500" y="13200"/>
                </a:lnTo>
                <a:lnTo>
                  <a:pt x="13450" y="13350"/>
                </a:lnTo>
                <a:lnTo>
                  <a:pt x="13350" y="13450"/>
                </a:lnTo>
                <a:lnTo>
                  <a:pt x="13200" y="13500"/>
                </a:lnTo>
                <a:lnTo>
                  <a:pt x="13100" y="13551"/>
                </a:lnTo>
                <a:lnTo>
                  <a:pt x="12950" y="13551"/>
                </a:lnTo>
                <a:lnTo>
                  <a:pt x="600" y="13551"/>
                </a:lnTo>
                <a:lnTo>
                  <a:pt x="450" y="13551"/>
                </a:lnTo>
                <a:lnTo>
                  <a:pt x="350" y="13500"/>
                </a:lnTo>
                <a:lnTo>
                  <a:pt x="200" y="13450"/>
                </a:lnTo>
                <a:lnTo>
                  <a:pt x="100" y="13350"/>
                </a:lnTo>
                <a:lnTo>
                  <a:pt x="50" y="13200"/>
                </a:lnTo>
                <a:lnTo>
                  <a:pt x="0" y="13101"/>
                </a:lnTo>
                <a:lnTo>
                  <a:pt x="0" y="12950"/>
                </a:lnTo>
                <a:lnTo>
                  <a:pt x="0" y="12800"/>
                </a:lnTo>
                <a:lnTo>
                  <a:pt x="1550" y="6400"/>
                </a:lnTo>
                <a:close/>
                <a:moveTo>
                  <a:pt x="6400" y="9200"/>
                </a:moveTo>
                <a:lnTo>
                  <a:pt x="6400" y="6400"/>
                </a:lnTo>
                <a:lnTo>
                  <a:pt x="2550" y="6400"/>
                </a:lnTo>
                <a:lnTo>
                  <a:pt x="2400" y="6450"/>
                </a:lnTo>
                <a:lnTo>
                  <a:pt x="2300" y="6600"/>
                </a:lnTo>
                <a:lnTo>
                  <a:pt x="1700" y="9200"/>
                </a:lnTo>
                <a:lnTo>
                  <a:pt x="6400" y="9200"/>
                </a:lnTo>
                <a:close/>
                <a:moveTo>
                  <a:pt x="6400" y="12800"/>
                </a:moveTo>
                <a:lnTo>
                  <a:pt x="6400" y="10000"/>
                </a:lnTo>
                <a:lnTo>
                  <a:pt x="1501" y="10000"/>
                </a:lnTo>
                <a:lnTo>
                  <a:pt x="850" y="12800"/>
                </a:lnTo>
                <a:lnTo>
                  <a:pt x="6400" y="12800"/>
                </a:lnTo>
                <a:close/>
                <a:moveTo>
                  <a:pt x="7150" y="10000"/>
                </a:moveTo>
                <a:lnTo>
                  <a:pt x="7150" y="12800"/>
                </a:lnTo>
                <a:lnTo>
                  <a:pt x="12700" y="12800"/>
                </a:lnTo>
                <a:lnTo>
                  <a:pt x="12050" y="10000"/>
                </a:lnTo>
                <a:lnTo>
                  <a:pt x="7150" y="10000"/>
                </a:lnTo>
                <a:close/>
                <a:moveTo>
                  <a:pt x="7150" y="6400"/>
                </a:moveTo>
                <a:lnTo>
                  <a:pt x="7150" y="9200"/>
                </a:lnTo>
                <a:lnTo>
                  <a:pt x="11850" y="9200"/>
                </a:lnTo>
                <a:lnTo>
                  <a:pt x="11250" y="6600"/>
                </a:lnTo>
                <a:lnTo>
                  <a:pt x="11150" y="6450"/>
                </a:lnTo>
                <a:lnTo>
                  <a:pt x="11050" y="6400"/>
                </a:lnTo>
                <a:lnTo>
                  <a:pt x="7150" y="6400"/>
                </a:lnTo>
                <a:close/>
                <a:moveTo>
                  <a:pt x="5300" y="14200"/>
                </a:moveTo>
                <a:lnTo>
                  <a:pt x="8250" y="14200"/>
                </a:lnTo>
                <a:lnTo>
                  <a:pt x="8250" y="15750"/>
                </a:lnTo>
                <a:lnTo>
                  <a:pt x="11500" y="15750"/>
                </a:lnTo>
                <a:lnTo>
                  <a:pt x="11599" y="15750"/>
                </a:lnTo>
                <a:lnTo>
                  <a:pt x="11700" y="15850"/>
                </a:lnTo>
                <a:lnTo>
                  <a:pt x="11750" y="15900"/>
                </a:lnTo>
                <a:lnTo>
                  <a:pt x="11750" y="16000"/>
                </a:lnTo>
                <a:lnTo>
                  <a:pt x="11750" y="16100"/>
                </a:lnTo>
                <a:lnTo>
                  <a:pt x="11750" y="16200"/>
                </a:lnTo>
                <a:lnTo>
                  <a:pt x="11700" y="16300"/>
                </a:lnTo>
                <a:lnTo>
                  <a:pt x="11599" y="16350"/>
                </a:lnTo>
                <a:lnTo>
                  <a:pt x="11500" y="16400"/>
                </a:lnTo>
                <a:lnTo>
                  <a:pt x="2050" y="16400"/>
                </a:lnTo>
                <a:lnTo>
                  <a:pt x="1951" y="16350"/>
                </a:lnTo>
                <a:lnTo>
                  <a:pt x="1850" y="16300"/>
                </a:lnTo>
                <a:lnTo>
                  <a:pt x="1800" y="16200"/>
                </a:lnTo>
                <a:lnTo>
                  <a:pt x="1800" y="16100"/>
                </a:lnTo>
                <a:lnTo>
                  <a:pt x="1800" y="16000"/>
                </a:lnTo>
                <a:lnTo>
                  <a:pt x="1800" y="15900"/>
                </a:lnTo>
                <a:lnTo>
                  <a:pt x="1850" y="15850"/>
                </a:lnTo>
                <a:lnTo>
                  <a:pt x="1951" y="15750"/>
                </a:lnTo>
                <a:lnTo>
                  <a:pt x="2050" y="15750"/>
                </a:lnTo>
                <a:lnTo>
                  <a:pt x="5300" y="15750"/>
                </a:lnTo>
                <a:lnTo>
                  <a:pt x="5300" y="14200"/>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8" name="圆角矩形 377"/>
          <p:cNvSpPr/>
          <p:nvPr/>
        </p:nvSpPr>
        <p:spPr bwMode="auto">
          <a:xfrm>
            <a:off x="6329164" y="2733344"/>
            <a:ext cx="720530" cy="556127"/>
          </a:xfrm>
          <a:prstGeom prst="roundRect">
            <a:avLst/>
          </a:prstGeom>
          <a:solidFill>
            <a:schemeClr val="bg1"/>
          </a:solidFill>
          <a:ln w="12700" cmpd="sng">
            <a:solidFill>
              <a:srgbClr val="C0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79" name="TextBox 378"/>
          <p:cNvSpPr txBox="1"/>
          <p:nvPr/>
        </p:nvSpPr>
        <p:spPr>
          <a:xfrm>
            <a:off x="6434113" y="2811414"/>
            <a:ext cx="506432" cy="221384"/>
          </a:xfrm>
          <a:prstGeom prst="rect">
            <a:avLst/>
          </a:prstGeom>
          <a:noFill/>
        </p:spPr>
        <p:txBody>
          <a:bodyPr wrap="none" rtlCol="0">
            <a:prstTxWarp prst="textPlain">
              <a:avLst/>
            </a:prstTxWarp>
            <a:spAutoFit/>
          </a:bodyPr>
          <a:lstStyle/>
          <a:p>
            <a:pPr algn="ctr"/>
            <a:r>
              <a:rPr lang="zh-CN" altLang="en-US" b="1" dirty="0" smtClean="0">
                <a:solidFill>
                  <a:srgbClr val="C00000"/>
                </a:solidFill>
                <a:latin typeface="黑体" panose="02010609060101010101" pitchFamily="49" charset="-122"/>
                <a:ea typeface="黑体" panose="02010609060101010101" pitchFamily="49" charset="-122"/>
              </a:rPr>
              <a:t>网络</a:t>
            </a:r>
            <a:endParaRPr lang="en-US" altLang="zh-CN" b="1" dirty="0" smtClean="0">
              <a:solidFill>
                <a:srgbClr val="C00000"/>
              </a:solidFill>
              <a:latin typeface="黑体" panose="02010609060101010101" pitchFamily="49" charset="-122"/>
              <a:ea typeface="黑体" panose="02010609060101010101" pitchFamily="49" charset="-122"/>
            </a:endParaRPr>
          </a:p>
          <a:p>
            <a:pPr algn="ctr"/>
            <a:r>
              <a:rPr lang="zh-CN" altLang="en-US" b="1" dirty="0" smtClean="0">
                <a:solidFill>
                  <a:srgbClr val="C00000"/>
                </a:solidFill>
                <a:latin typeface="黑体" panose="02010609060101010101" pitchFamily="49" charset="-122"/>
                <a:ea typeface="黑体" panose="02010609060101010101" pitchFamily="49" charset="-122"/>
              </a:rPr>
              <a:t>管理中心</a:t>
            </a:r>
            <a:endParaRPr lang="zh-CN" altLang="en-US" b="1" dirty="0">
              <a:solidFill>
                <a:srgbClr val="C00000"/>
              </a:solidFill>
              <a:latin typeface="黑体" panose="02010609060101010101" pitchFamily="49" charset="-122"/>
              <a:ea typeface="黑体" panose="02010609060101010101" pitchFamily="49" charset="-122"/>
            </a:endParaRPr>
          </a:p>
        </p:txBody>
      </p:sp>
      <p:sp>
        <p:nvSpPr>
          <p:cNvPr id="380" name="TextBox 379"/>
          <p:cNvSpPr txBox="1"/>
          <p:nvPr/>
        </p:nvSpPr>
        <p:spPr>
          <a:xfrm>
            <a:off x="1875665" y="2811414"/>
            <a:ext cx="506432" cy="221384"/>
          </a:xfrm>
          <a:prstGeom prst="rect">
            <a:avLst/>
          </a:prstGeom>
          <a:noFill/>
        </p:spPr>
        <p:txBody>
          <a:bodyPr wrap="none" rtlCol="0">
            <a:prstTxWarp prst="textPlain">
              <a:avLst/>
            </a:prstTxWarp>
            <a:spAutoFit/>
          </a:bodyPr>
          <a:lstStyle/>
          <a:p>
            <a:pPr algn="ctr"/>
            <a:r>
              <a:rPr lang="zh-CN" altLang="en-US" b="1" dirty="0" smtClean="0">
                <a:solidFill>
                  <a:srgbClr val="C00000"/>
                </a:solidFill>
                <a:latin typeface="黑体" panose="02010609060101010101" pitchFamily="49" charset="-122"/>
                <a:ea typeface="黑体" panose="02010609060101010101" pitchFamily="49" charset="-122"/>
              </a:rPr>
              <a:t>安全</a:t>
            </a:r>
            <a:endParaRPr lang="en-US" altLang="zh-CN" b="1" dirty="0" smtClean="0">
              <a:solidFill>
                <a:srgbClr val="C00000"/>
              </a:solidFill>
              <a:latin typeface="黑体" panose="02010609060101010101" pitchFamily="49" charset="-122"/>
              <a:ea typeface="黑体" panose="02010609060101010101" pitchFamily="49" charset="-122"/>
            </a:endParaRPr>
          </a:p>
          <a:p>
            <a:pPr algn="ctr"/>
            <a:r>
              <a:rPr lang="zh-CN" altLang="en-US" b="1" dirty="0" smtClean="0">
                <a:solidFill>
                  <a:srgbClr val="C00000"/>
                </a:solidFill>
                <a:latin typeface="黑体" panose="02010609060101010101" pitchFamily="49" charset="-122"/>
                <a:ea typeface="黑体" panose="02010609060101010101" pitchFamily="49" charset="-122"/>
              </a:rPr>
              <a:t>管理中心</a:t>
            </a:r>
            <a:endParaRPr lang="zh-CN" altLang="en-US" b="1" dirty="0">
              <a:solidFill>
                <a:srgbClr val="C00000"/>
              </a:solidFill>
              <a:latin typeface="黑体" panose="02010609060101010101" pitchFamily="49" charset="-122"/>
              <a:ea typeface="黑体" panose="02010609060101010101" pitchFamily="49" charset="-122"/>
            </a:endParaRPr>
          </a:p>
        </p:txBody>
      </p:sp>
      <p:sp>
        <p:nvSpPr>
          <p:cNvPr id="381" name="TextBox 380"/>
          <p:cNvSpPr txBox="1"/>
          <p:nvPr/>
        </p:nvSpPr>
        <p:spPr>
          <a:xfrm>
            <a:off x="4049968" y="2961768"/>
            <a:ext cx="759732" cy="128337"/>
          </a:xfrm>
          <a:prstGeom prst="rect">
            <a:avLst/>
          </a:prstGeom>
          <a:noFill/>
        </p:spPr>
        <p:txBody>
          <a:bodyPr wrap="none" rtlCol="0">
            <a:prstTxWarp prst="textPlain">
              <a:avLst/>
            </a:prstTxWarp>
            <a:spAutoFit/>
          </a:bodyPr>
          <a:lstStyle/>
          <a:p>
            <a:r>
              <a:rPr lang="zh-CN" altLang="en-US" b="1" dirty="0" smtClean="0">
                <a:solidFill>
                  <a:srgbClr val="C00000"/>
                </a:solidFill>
                <a:latin typeface="黑体" panose="02010609060101010101" pitchFamily="49" charset="-122"/>
                <a:ea typeface="黑体" panose="02010609060101010101" pitchFamily="49" charset="-122"/>
              </a:rPr>
              <a:t>校园网络</a:t>
            </a:r>
            <a:endParaRPr lang="zh-CN" altLang="en-US" b="1" dirty="0">
              <a:solidFill>
                <a:srgbClr val="C00000"/>
              </a:solidFill>
              <a:latin typeface="黑体" panose="02010609060101010101" pitchFamily="49" charset="-122"/>
              <a:ea typeface="黑体" panose="02010609060101010101" pitchFamily="49" charset="-122"/>
            </a:endParaRPr>
          </a:p>
        </p:txBody>
      </p:sp>
      <p:sp>
        <p:nvSpPr>
          <p:cNvPr id="382" name="椭圆 381"/>
          <p:cNvSpPr>
            <a:spLocks noChangeAspect="1"/>
          </p:cNvSpPr>
          <p:nvPr/>
        </p:nvSpPr>
        <p:spPr bwMode="auto">
          <a:xfrm>
            <a:off x="4398182" y="3315094"/>
            <a:ext cx="31652" cy="21387"/>
          </a:xfrm>
          <a:prstGeom prst="ellipse">
            <a:avLst/>
          </a:prstGeom>
          <a:noFill/>
          <a:ln>
            <a:solidFill>
              <a:srgbClr val="FF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913765">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83" name="TextBox 382"/>
          <p:cNvSpPr txBox="1"/>
          <p:nvPr/>
        </p:nvSpPr>
        <p:spPr>
          <a:xfrm>
            <a:off x="6455786" y="3118355"/>
            <a:ext cx="506432" cy="85558"/>
          </a:xfrm>
          <a:prstGeom prst="rect">
            <a:avLst/>
          </a:prstGeom>
          <a:noFill/>
        </p:spPr>
        <p:txBody>
          <a:bodyPr wrap="none" rtlCol="0">
            <a:prstTxWarp prst="textPlain">
              <a:avLst/>
            </a:prstTxWarp>
            <a:spAutoFit/>
          </a:bodyPr>
          <a:lstStyle/>
          <a:p>
            <a:pPr algn="ctr"/>
            <a:r>
              <a:rPr lang="en-US" altLang="zh-CN" b="1" dirty="0" smtClean="0">
                <a:solidFill>
                  <a:srgbClr val="C00000"/>
                </a:solidFill>
                <a:latin typeface="Arial Unicode MS" pitchFamily="34" charset="-122"/>
                <a:ea typeface="Arial Unicode MS" pitchFamily="34" charset="-122"/>
                <a:cs typeface="Arial Unicode MS" pitchFamily="34" charset="-122"/>
              </a:rPr>
              <a:t>(eSight)</a:t>
            </a:r>
            <a:endParaRPr lang="zh-CN" altLang="en-US" b="1" dirty="0">
              <a:solidFill>
                <a:srgbClr val="C00000"/>
              </a:solidFill>
              <a:latin typeface="Arial Unicode MS" pitchFamily="34" charset="-122"/>
              <a:ea typeface="Arial Unicode MS" pitchFamily="34" charset="-122"/>
              <a:cs typeface="Arial Unicode MS" pitchFamily="34" charset="-122"/>
            </a:endParaRPr>
          </a:p>
        </p:txBody>
      </p:sp>
      <p:sp>
        <p:nvSpPr>
          <p:cNvPr id="384" name="TextBox 383"/>
          <p:cNvSpPr txBox="1"/>
          <p:nvPr/>
        </p:nvSpPr>
        <p:spPr>
          <a:xfrm>
            <a:off x="1929988" y="3118355"/>
            <a:ext cx="379824" cy="85558"/>
          </a:xfrm>
          <a:prstGeom prst="rect">
            <a:avLst/>
          </a:prstGeom>
          <a:noFill/>
        </p:spPr>
        <p:txBody>
          <a:bodyPr wrap="none" rtlCol="0">
            <a:prstTxWarp prst="textPlain">
              <a:avLst/>
            </a:prstTxWarp>
            <a:spAutoFit/>
          </a:bodyPr>
          <a:lstStyle/>
          <a:p>
            <a:pPr algn="ctr"/>
            <a:r>
              <a:rPr lang="en-US" altLang="zh-CN" dirty="0" smtClean="0">
                <a:solidFill>
                  <a:srgbClr val="C00000"/>
                </a:solidFill>
                <a:latin typeface="Arial Unicode MS" pitchFamily="34" charset="-122"/>
                <a:ea typeface="Arial Unicode MS" pitchFamily="34" charset="-122"/>
                <a:cs typeface="Arial Unicode MS" pitchFamily="34" charset="-122"/>
              </a:rPr>
              <a:t>(SMC)</a:t>
            </a:r>
            <a:endParaRPr lang="zh-CN" altLang="en-US" dirty="0">
              <a:solidFill>
                <a:srgbClr val="C00000"/>
              </a:solidFill>
              <a:latin typeface="Arial Unicode MS" pitchFamily="34" charset="-122"/>
              <a:ea typeface="Arial Unicode MS" pitchFamily="34" charset="-122"/>
              <a:cs typeface="Arial Unicode MS" pitchFamily="34" charset="-122"/>
            </a:endParaRPr>
          </a:p>
        </p:txBody>
      </p:sp>
      <p:sp>
        <p:nvSpPr>
          <p:cNvPr id="385" name="Freeform 143"/>
          <p:cNvSpPr>
            <a:spLocks noEditPoints="1"/>
          </p:cNvSpPr>
          <p:nvPr/>
        </p:nvSpPr>
        <p:spPr bwMode="auto">
          <a:xfrm>
            <a:off x="4303212" y="2562228"/>
            <a:ext cx="233571" cy="165988"/>
          </a:xfrm>
          <a:custGeom>
            <a:avLst/>
            <a:gdLst/>
            <a:ahLst/>
            <a:cxnLst>
              <a:cxn ang="0">
                <a:pos x="3256" y="3251"/>
              </a:cxn>
              <a:cxn ang="0">
                <a:pos x="2068" y="3339"/>
              </a:cxn>
              <a:cxn ang="0">
                <a:pos x="1540" y="3778"/>
              </a:cxn>
              <a:cxn ang="0">
                <a:pos x="1320" y="4437"/>
              </a:cxn>
              <a:cxn ang="0">
                <a:pos x="1364" y="11643"/>
              </a:cxn>
              <a:cxn ang="0">
                <a:pos x="1672" y="12126"/>
              </a:cxn>
              <a:cxn ang="0">
                <a:pos x="2200" y="12390"/>
              </a:cxn>
              <a:cxn ang="0">
                <a:pos x="16412" y="15158"/>
              </a:cxn>
              <a:cxn ang="0">
                <a:pos x="14300" y="12346"/>
              </a:cxn>
              <a:cxn ang="0">
                <a:pos x="14784" y="11995"/>
              </a:cxn>
              <a:cxn ang="0">
                <a:pos x="15004" y="11468"/>
              </a:cxn>
              <a:cxn ang="0">
                <a:pos x="15004" y="4218"/>
              </a:cxn>
              <a:cxn ang="0">
                <a:pos x="14696" y="3602"/>
              </a:cxn>
              <a:cxn ang="0">
                <a:pos x="14080" y="3251"/>
              </a:cxn>
              <a:cxn ang="0">
                <a:pos x="13112" y="4525"/>
              </a:cxn>
              <a:cxn ang="0">
                <a:pos x="2464" y="11424"/>
              </a:cxn>
              <a:cxn ang="0">
                <a:pos x="9328" y="791"/>
              </a:cxn>
              <a:cxn ang="0">
                <a:pos x="9900" y="1098"/>
              </a:cxn>
              <a:cxn ang="0">
                <a:pos x="6204" y="1977"/>
              </a:cxn>
              <a:cxn ang="0">
                <a:pos x="5852" y="2328"/>
              </a:cxn>
              <a:cxn ang="0">
                <a:pos x="5368" y="8129"/>
              </a:cxn>
              <a:cxn ang="0">
                <a:pos x="11660" y="3999"/>
              </a:cxn>
              <a:cxn ang="0">
                <a:pos x="8580" y="4394"/>
              </a:cxn>
              <a:cxn ang="0">
                <a:pos x="12012" y="2944"/>
              </a:cxn>
              <a:cxn ang="0">
                <a:pos x="12364" y="3471"/>
              </a:cxn>
              <a:cxn ang="0">
                <a:pos x="12188" y="9534"/>
              </a:cxn>
              <a:cxn ang="0">
                <a:pos x="7832" y="10282"/>
              </a:cxn>
              <a:cxn ang="0">
                <a:pos x="7260" y="3163"/>
              </a:cxn>
              <a:cxn ang="0">
                <a:pos x="7436" y="3471"/>
              </a:cxn>
              <a:cxn ang="0">
                <a:pos x="7436" y="10237"/>
              </a:cxn>
              <a:cxn ang="0">
                <a:pos x="7260" y="10325"/>
              </a:cxn>
              <a:cxn ang="0">
                <a:pos x="6424" y="9710"/>
              </a:cxn>
              <a:cxn ang="0">
                <a:pos x="6380" y="2900"/>
              </a:cxn>
              <a:cxn ang="0">
                <a:pos x="6468" y="2680"/>
              </a:cxn>
              <a:cxn ang="0">
                <a:pos x="7480" y="2856"/>
              </a:cxn>
              <a:cxn ang="0">
                <a:pos x="11220" y="2285"/>
              </a:cxn>
              <a:cxn ang="0">
                <a:pos x="10735" y="2153"/>
              </a:cxn>
              <a:cxn ang="0">
                <a:pos x="4841" y="1011"/>
              </a:cxn>
              <a:cxn ang="0">
                <a:pos x="5016" y="1318"/>
              </a:cxn>
              <a:cxn ang="0">
                <a:pos x="5016" y="8129"/>
              </a:cxn>
              <a:cxn ang="0">
                <a:pos x="4841" y="8173"/>
              </a:cxn>
              <a:cxn ang="0">
                <a:pos x="3960" y="7557"/>
              </a:cxn>
              <a:cxn ang="0">
                <a:pos x="3916" y="747"/>
              </a:cxn>
              <a:cxn ang="0">
                <a:pos x="4048" y="572"/>
              </a:cxn>
              <a:cxn ang="0">
                <a:pos x="5016" y="747"/>
              </a:cxn>
              <a:cxn ang="0">
                <a:pos x="8756" y="132"/>
              </a:cxn>
              <a:cxn ang="0">
                <a:pos x="8272" y="0"/>
              </a:cxn>
              <a:cxn ang="0">
                <a:pos x="9064" y="13268"/>
              </a:cxn>
              <a:cxn ang="0">
                <a:pos x="7304" y="13268"/>
              </a:cxn>
            </a:cxnLst>
            <a:rect l="0" t="0" r="r" b="b"/>
            <a:pathLst>
              <a:path w="16412" h="15158">
                <a:moveTo>
                  <a:pt x="2464" y="4525"/>
                </a:moveTo>
                <a:lnTo>
                  <a:pt x="3256" y="4525"/>
                </a:lnTo>
                <a:lnTo>
                  <a:pt x="3256" y="3251"/>
                </a:lnTo>
                <a:lnTo>
                  <a:pt x="2508" y="3251"/>
                </a:lnTo>
                <a:lnTo>
                  <a:pt x="2288" y="3251"/>
                </a:lnTo>
                <a:lnTo>
                  <a:pt x="2068" y="3339"/>
                </a:lnTo>
                <a:lnTo>
                  <a:pt x="1848" y="3427"/>
                </a:lnTo>
                <a:lnTo>
                  <a:pt x="1672" y="3602"/>
                </a:lnTo>
                <a:lnTo>
                  <a:pt x="1540" y="3778"/>
                </a:lnTo>
                <a:lnTo>
                  <a:pt x="1408" y="3955"/>
                </a:lnTo>
                <a:lnTo>
                  <a:pt x="1320" y="4218"/>
                </a:lnTo>
                <a:lnTo>
                  <a:pt x="1320" y="4437"/>
                </a:lnTo>
                <a:lnTo>
                  <a:pt x="1320" y="11247"/>
                </a:lnTo>
                <a:lnTo>
                  <a:pt x="1320" y="11424"/>
                </a:lnTo>
                <a:lnTo>
                  <a:pt x="1364" y="11643"/>
                </a:lnTo>
                <a:lnTo>
                  <a:pt x="1452" y="11819"/>
                </a:lnTo>
                <a:lnTo>
                  <a:pt x="1584" y="11951"/>
                </a:lnTo>
                <a:lnTo>
                  <a:pt x="1672" y="12126"/>
                </a:lnTo>
                <a:lnTo>
                  <a:pt x="1848" y="12214"/>
                </a:lnTo>
                <a:lnTo>
                  <a:pt x="2024" y="12346"/>
                </a:lnTo>
                <a:lnTo>
                  <a:pt x="2200" y="12390"/>
                </a:lnTo>
                <a:lnTo>
                  <a:pt x="0" y="14103"/>
                </a:lnTo>
                <a:lnTo>
                  <a:pt x="0" y="15158"/>
                </a:lnTo>
                <a:lnTo>
                  <a:pt x="16412" y="15158"/>
                </a:lnTo>
                <a:lnTo>
                  <a:pt x="16412" y="14103"/>
                </a:lnTo>
                <a:lnTo>
                  <a:pt x="14080" y="12433"/>
                </a:lnTo>
                <a:lnTo>
                  <a:pt x="14300" y="12346"/>
                </a:lnTo>
                <a:lnTo>
                  <a:pt x="14476" y="12258"/>
                </a:lnTo>
                <a:lnTo>
                  <a:pt x="14608" y="12126"/>
                </a:lnTo>
                <a:lnTo>
                  <a:pt x="14784" y="11995"/>
                </a:lnTo>
                <a:lnTo>
                  <a:pt x="14872" y="11819"/>
                </a:lnTo>
                <a:lnTo>
                  <a:pt x="14960" y="11643"/>
                </a:lnTo>
                <a:lnTo>
                  <a:pt x="15004" y="11468"/>
                </a:lnTo>
                <a:lnTo>
                  <a:pt x="15048" y="11247"/>
                </a:lnTo>
                <a:lnTo>
                  <a:pt x="15048" y="4437"/>
                </a:lnTo>
                <a:lnTo>
                  <a:pt x="15004" y="4218"/>
                </a:lnTo>
                <a:lnTo>
                  <a:pt x="14960" y="3955"/>
                </a:lnTo>
                <a:lnTo>
                  <a:pt x="14828" y="3778"/>
                </a:lnTo>
                <a:lnTo>
                  <a:pt x="14696" y="3602"/>
                </a:lnTo>
                <a:lnTo>
                  <a:pt x="14519" y="3427"/>
                </a:lnTo>
                <a:lnTo>
                  <a:pt x="14300" y="3339"/>
                </a:lnTo>
                <a:lnTo>
                  <a:pt x="14080" y="3251"/>
                </a:lnTo>
                <a:lnTo>
                  <a:pt x="13816" y="3251"/>
                </a:lnTo>
                <a:lnTo>
                  <a:pt x="13112" y="3251"/>
                </a:lnTo>
                <a:lnTo>
                  <a:pt x="13112" y="4525"/>
                </a:lnTo>
                <a:lnTo>
                  <a:pt x="13860" y="4525"/>
                </a:lnTo>
                <a:lnTo>
                  <a:pt x="13860" y="11424"/>
                </a:lnTo>
                <a:lnTo>
                  <a:pt x="2464" y="11424"/>
                </a:lnTo>
                <a:lnTo>
                  <a:pt x="2464" y="4525"/>
                </a:lnTo>
                <a:close/>
                <a:moveTo>
                  <a:pt x="5368" y="1318"/>
                </a:moveTo>
                <a:lnTo>
                  <a:pt x="9328" y="791"/>
                </a:lnTo>
                <a:lnTo>
                  <a:pt x="9548" y="835"/>
                </a:lnTo>
                <a:lnTo>
                  <a:pt x="9768" y="923"/>
                </a:lnTo>
                <a:lnTo>
                  <a:pt x="9900" y="1098"/>
                </a:lnTo>
                <a:lnTo>
                  <a:pt x="9944" y="1318"/>
                </a:lnTo>
                <a:lnTo>
                  <a:pt x="9944" y="1493"/>
                </a:lnTo>
                <a:lnTo>
                  <a:pt x="6204" y="1977"/>
                </a:lnTo>
                <a:lnTo>
                  <a:pt x="6028" y="2021"/>
                </a:lnTo>
                <a:lnTo>
                  <a:pt x="5896" y="2153"/>
                </a:lnTo>
                <a:lnTo>
                  <a:pt x="5852" y="2328"/>
                </a:lnTo>
                <a:lnTo>
                  <a:pt x="5808" y="2548"/>
                </a:lnTo>
                <a:lnTo>
                  <a:pt x="5808" y="8040"/>
                </a:lnTo>
                <a:lnTo>
                  <a:pt x="5368" y="8129"/>
                </a:lnTo>
                <a:lnTo>
                  <a:pt x="5368" y="1318"/>
                </a:lnTo>
                <a:close/>
                <a:moveTo>
                  <a:pt x="8580" y="4394"/>
                </a:moveTo>
                <a:lnTo>
                  <a:pt x="11660" y="3999"/>
                </a:lnTo>
                <a:lnTo>
                  <a:pt x="11660" y="5360"/>
                </a:lnTo>
                <a:lnTo>
                  <a:pt x="8580" y="5755"/>
                </a:lnTo>
                <a:lnTo>
                  <a:pt x="8580" y="4394"/>
                </a:lnTo>
                <a:close/>
                <a:moveTo>
                  <a:pt x="7832" y="3471"/>
                </a:moveTo>
                <a:lnTo>
                  <a:pt x="11748" y="2944"/>
                </a:lnTo>
                <a:lnTo>
                  <a:pt x="12012" y="2944"/>
                </a:lnTo>
                <a:lnTo>
                  <a:pt x="12188" y="3076"/>
                </a:lnTo>
                <a:lnTo>
                  <a:pt x="12320" y="3251"/>
                </a:lnTo>
                <a:lnTo>
                  <a:pt x="12364" y="3471"/>
                </a:lnTo>
                <a:lnTo>
                  <a:pt x="12364" y="9094"/>
                </a:lnTo>
                <a:lnTo>
                  <a:pt x="12320" y="9315"/>
                </a:lnTo>
                <a:lnTo>
                  <a:pt x="12188" y="9534"/>
                </a:lnTo>
                <a:lnTo>
                  <a:pt x="12012" y="9666"/>
                </a:lnTo>
                <a:lnTo>
                  <a:pt x="11748" y="9754"/>
                </a:lnTo>
                <a:lnTo>
                  <a:pt x="7832" y="10282"/>
                </a:lnTo>
                <a:lnTo>
                  <a:pt x="7832" y="3471"/>
                </a:lnTo>
                <a:close/>
                <a:moveTo>
                  <a:pt x="6556" y="2725"/>
                </a:moveTo>
                <a:lnTo>
                  <a:pt x="7260" y="3163"/>
                </a:lnTo>
                <a:lnTo>
                  <a:pt x="7348" y="3251"/>
                </a:lnTo>
                <a:lnTo>
                  <a:pt x="7392" y="3339"/>
                </a:lnTo>
                <a:lnTo>
                  <a:pt x="7436" y="3471"/>
                </a:lnTo>
                <a:lnTo>
                  <a:pt x="7480" y="3602"/>
                </a:lnTo>
                <a:lnTo>
                  <a:pt x="7480" y="10149"/>
                </a:lnTo>
                <a:lnTo>
                  <a:pt x="7436" y="10237"/>
                </a:lnTo>
                <a:lnTo>
                  <a:pt x="7392" y="10325"/>
                </a:lnTo>
                <a:lnTo>
                  <a:pt x="7348" y="10369"/>
                </a:lnTo>
                <a:lnTo>
                  <a:pt x="7260" y="10325"/>
                </a:lnTo>
                <a:lnTo>
                  <a:pt x="6556" y="9886"/>
                </a:lnTo>
                <a:lnTo>
                  <a:pt x="6468" y="9798"/>
                </a:lnTo>
                <a:lnTo>
                  <a:pt x="6424" y="9710"/>
                </a:lnTo>
                <a:lnTo>
                  <a:pt x="6380" y="9578"/>
                </a:lnTo>
                <a:lnTo>
                  <a:pt x="6380" y="9447"/>
                </a:lnTo>
                <a:lnTo>
                  <a:pt x="6380" y="2900"/>
                </a:lnTo>
                <a:lnTo>
                  <a:pt x="6380" y="2812"/>
                </a:lnTo>
                <a:lnTo>
                  <a:pt x="6424" y="2725"/>
                </a:lnTo>
                <a:lnTo>
                  <a:pt x="6468" y="2680"/>
                </a:lnTo>
                <a:lnTo>
                  <a:pt x="6556" y="2725"/>
                </a:lnTo>
                <a:close/>
                <a:moveTo>
                  <a:pt x="7040" y="2592"/>
                </a:moveTo>
                <a:lnTo>
                  <a:pt x="7480" y="2856"/>
                </a:lnTo>
                <a:lnTo>
                  <a:pt x="7524" y="2900"/>
                </a:lnTo>
                <a:lnTo>
                  <a:pt x="11308" y="2416"/>
                </a:lnTo>
                <a:lnTo>
                  <a:pt x="11220" y="2285"/>
                </a:lnTo>
                <a:lnTo>
                  <a:pt x="11088" y="2197"/>
                </a:lnTo>
                <a:lnTo>
                  <a:pt x="10912" y="2153"/>
                </a:lnTo>
                <a:lnTo>
                  <a:pt x="10735" y="2153"/>
                </a:lnTo>
                <a:lnTo>
                  <a:pt x="7040" y="2592"/>
                </a:lnTo>
                <a:close/>
                <a:moveTo>
                  <a:pt x="4092" y="572"/>
                </a:moveTo>
                <a:lnTo>
                  <a:pt x="4841" y="1011"/>
                </a:lnTo>
                <a:lnTo>
                  <a:pt x="4884" y="1098"/>
                </a:lnTo>
                <a:lnTo>
                  <a:pt x="4972" y="1186"/>
                </a:lnTo>
                <a:lnTo>
                  <a:pt x="5016" y="1318"/>
                </a:lnTo>
                <a:lnTo>
                  <a:pt x="5016" y="1450"/>
                </a:lnTo>
                <a:lnTo>
                  <a:pt x="5016" y="7996"/>
                </a:lnTo>
                <a:lnTo>
                  <a:pt x="5016" y="8129"/>
                </a:lnTo>
                <a:lnTo>
                  <a:pt x="4972" y="8173"/>
                </a:lnTo>
                <a:lnTo>
                  <a:pt x="4884" y="8217"/>
                </a:lnTo>
                <a:lnTo>
                  <a:pt x="4841" y="8173"/>
                </a:lnTo>
                <a:lnTo>
                  <a:pt x="4092" y="7733"/>
                </a:lnTo>
                <a:lnTo>
                  <a:pt x="4048" y="7645"/>
                </a:lnTo>
                <a:lnTo>
                  <a:pt x="3960" y="7557"/>
                </a:lnTo>
                <a:lnTo>
                  <a:pt x="3916" y="7425"/>
                </a:lnTo>
                <a:lnTo>
                  <a:pt x="3916" y="7294"/>
                </a:lnTo>
                <a:lnTo>
                  <a:pt x="3916" y="747"/>
                </a:lnTo>
                <a:lnTo>
                  <a:pt x="3916" y="659"/>
                </a:lnTo>
                <a:lnTo>
                  <a:pt x="3960" y="572"/>
                </a:lnTo>
                <a:lnTo>
                  <a:pt x="4048" y="572"/>
                </a:lnTo>
                <a:lnTo>
                  <a:pt x="4092" y="572"/>
                </a:lnTo>
                <a:close/>
                <a:moveTo>
                  <a:pt x="4620" y="483"/>
                </a:moveTo>
                <a:lnTo>
                  <a:pt x="5016" y="747"/>
                </a:lnTo>
                <a:lnTo>
                  <a:pt x="5104" y="791"/>
                </a:lnTo>
                <a:lnTo>
                  <a:pt x="8888" y="307"/>
                </a:lnTo>
                <a:lnTo>
                  <a:pt x="8756" y="132"/>
                </a:lnTo>
                <a:lnTo>
                  <a:pt x="8625" y="44"/>
                </a:lnTo>
                <a:lnTo>
                  <a:pt x="8492" y="0"/>
                </a:lnTo>
                <a:lnTo>
                  <a:pt x="8272" y="0"/>
                </a:lnTo>
                <a:lnTo>
                  <a:pt x="4620" y="483"/>
                </a:lnTo>
                <a:close/>
                <a:moveTo>
                  <a:pt x="7304" y="13268"/>
                </a:moveTo>
                <a:lnTo>
                  <a:pt x="9064" y="13268"/>
                </a:lnTo>
                <a:lnTo>
                  <a:pt x="9636" y="14279"/>
                </a:lnTo>
                <a:lnTo>
                  <a:pt x="6776" y="14279"/>
                </a:lnTo>
                <a:lnTo>
                  <a:pt x="7304" y="13268"/>
                </a:lnTo>
                <a:close/>
              </a:path>
            </a:pathLst>
          </a:custGeom>
          <a:solidFill>
            <a:srgbClr val="C00000"/>
          </a:solidFill>
          <a:ln w="9525">
            <a:noFill/>
            <a:round/>
          </a:ln>
        </p:spPr>
        <p:txBody>
          <a:bodyPr vert="horz" wrap="square" lIns="91440" tIns="45720" rIns="91440" bIns="45720" numCol="1" anchor="t" anchorCtr="0" compatLnSpc="1"/>
          <a:lstStyle/>
          <a:p>
            <a:endParaRPr lang="zh-CN" altLang="en-US">
              <a:solidFill>
                <a:srgbClr val="000000"/>
              </a:solidFill>
            </a:endParaRPr>
          </a:p>
        </p:txBody>
      </p:sp>
      <p:cxnSp>
        <p:nvCxnSpPr>
          <p:cNvPr id="127" name="直接连接符 126"/>
          <p:cNvCxnSpPr>
            <a:endCxn id="124" idx="0"/>
          </p:cNvCxnSpPr>
          <p:nvPr/>
        </p:nvCxnSpPr>
        <p:spPr bwMode="auto">
          <a:xfrm flipH="1">
            <a:off x="2451367" y="3336481"/>
            <a:ext cx="1962641" cy="444951"/>
          </a:xfrm>
          <a:prstGeom prst="line">
            <a:avLst/>
          </a:prstGeom>
          <a:noFill/>
          <a:ln w="15875">
            <a:solidFill>
              <a:srgbClr val="C00000"/>
            </a:solidFill>
            <a:prstDash val="sys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8" name="直接连接符 127"/>
          <p:cNvCxnSpPr>
            <a:endCxn id="125" idx="0"/>
          </p:cNvCxnSpPr>
          <p:nvPr/>
        </p:nvCxnSpPr>
        <p:spPr bwMode="auto">
          <a:xfrm flipH="1">
            <a:off x="3337721" y="3336481"/>
            <a:ext cx="1076287" cy="380627"/>
          </a:xfrm>
          <a:prstGeom prst="line">
            <a:avLst/>
          </a:prstGeom>
          <a:noFill/>
          <a:ln w="15875">
            <a:solidFill>
              <a:srgbClr val="C00000"/>
            </a:solidFill>
            <a:prstDash val="sys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9" name="直接连接符 128"/>
          <p:cNvCxnSpPr>
            <a:endCxn id="126" idx="0"/>
          </p:cNvCxnSpPr>
          <p:nvPr/>
        </p:nvCxnSpPr>
        <p:spPr bwMode="auto">
          <a:xfrm>
            <a:off x="4414008" y="3336481"/>
            <a:ext cx="0" cy="295069"/>
          </a:xfrm>
          <a:prstGeom prst="line">
            <a:avLst/>
          </a:prstGeom>
          <a:noFill/>
          <a:ln w="15875">
            <a:solidFill>
              <a:srgbClr val="C00000"/>
            </a:solidFill>
            <a:prstDash val="sys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9" name="弧形 408"/>
          <p:cNvSpPr/>
          <p:nvPr/>
        </p:nvSpPr>
        <p:spPr bwMode="auto">
          <a:xfrm>
            <a:off x="8020050" y="1103131"/>
            <a:ext cx="914400" cy="914400"/>
          </a:xfrm>
          <a:prstGeom prst="arc">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413" name="弧形 412"/>
          <p:cNvSpPr/>
          <p:nvPr/>
        </p:nvSpPr>
        <p:spPr bwMode="auto">
          <a:xfrm>
            <a:off x="6753225" y="1312681"/>
            <a:ext cx="942975" cy="914400"/>
          </a:xfrm>
          <a:prstGeom prst="arc">
            <a:avLst>
              <a:gd name="adj1" fmla="val 16200000"/>
              <a:gd name="adj2" fmla="val 21533256"/>
            </a:avLst>
          </a:prstGeom>
          <a:noFill/>
          <a:ln w="19050" cap="rnd">
            <a:solidFill>
              <a:schemeClr val="accent6">
                <a:lumMod val="50000"/>
              </a:schemeClr>
            </a:solidFill>
            <a:round/>
            <a:headEnd type="oval"/>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smtClean="0">
              <a:solidFill>
                <a:srgbClr val="000000"/>
              </a:solidFill>
              <a:latin typeface="Arial" panose="020B0604020202020204" pitchFamily="34" charset="0"/>
            </a:endParaRPr>
          </a:p>
        </p:txBody>
      </p:sp>
      <p:cxnSp>
        <p:nvCxnSpPr>
          <p:cNvPr id="415" name="直接连接符 414"/>
          <p:cNvCxnSpPr>
            <a:stCxn id="413" idx="2"/>
            <a:endCxn id="432" idx="2"/>
          </p:cNvCxnSpPr>
          <p:nvPr/>
        </p:nvCxnSpPr>
        <p:spPr bwMode="auto">
          <a:xfrm flipH="1">
            <a:off x="7686546" y="1760728"/>
            <a:ext cx="9560" cy="2289701"/>
          </a:xfrm>
          <a:prstGeom prst="line">
            <a:avLst/>
          </a:prstGeom>
          <a:noFill/>
          <a:ln w="19050" cap="rnd">
            <a:solidFill>
              <a:schemeClr val="accent6">
                <a:lumMod val="50000"/>
              </a:schemeClr>
            </a:solidFill>
            <a:round/>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5" name="组合 423"/>
          <p:cNvGrpSpPr/>
          <p:nvPr/>
        </p:nvGrpSpPr>
        <p:grpSpPr>
          <a:xfrm>
            <a:off x="7435561" y="2735225"/>
            <a:ext cx="670214" cy="450987"/>
            <a:chOff x="8064211" y="3051319"/>
            <a:chExt cx="670214" cy="450987"/>
          </a:xfrm>
        </p:grpSpPr>
        <p:sp>
          <p:nvSpPr>
            <p:cNvPr id="425" name="圆角矩形 424"/>
            <p:cNvSpPr/>
            <p:nvPr/>
          </p:nvSpPr>
          <p:spPr bwMode="auto">
            <a:xfrm>
              <a:off x="8125414" y="3051319"/>
              <a:ext cx="492995" cy="450987"/>
            </a:xfrm>
            <a:prstGeom prst="roundRect">
              <a:avLst/>
            </a:prstGeom>
            <a:solidFill>
              <a:schemeClr val="bg1">
                <a:lumMod val="95000"/>
              </a:schemeClr>
            </a:solidFill>
            <a:ln w="19050">
              <a:solidFill>
                <a:schemeClr val="accent6">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ndParaRPr>
            </a:p>
          </p:txBody>
        </p:sp>
        <p:sp>
          <p:nvSpPr>
            <p:cNvPr id="426" name="TextBox 425"/>
            <p:cNvSpPr txBox="1">
              <a:spLocks noChangeAspect="1"/>
            </p:cNvSpPr>
            <p:nvPr/>
          </p:nvSpPr>
          <p:spPr>
            <a:xfrm>
              <a:off x="8064211" y="3130882"/>
              <a:ext cx="670214" cy="276999"/>
            </a:xfrm>
            <a:prstGeom prst="rect">
              <a:avLst/>
            </a:prstGeom>
            <a:noFill/>
            <a:ln>
              <a:noFill/>
            </a:ln>
          </p:spPr>
          <p:txBody>
            <a:bodyPr wrap="square" rtlCol="0">
              <a:spAutoFit/>
            </a:bodyPr>
            <a:lstStyle/>
            <a:p>
              <a:r>
                <a:rPr lang="en-US" altLang="zh-CN" sz="1200" dirty="0" smtClean="0">
                  <a:solidFill>
                    <a:srgbClr val="000000"/>
                  </a:solidFill>
                  <a:latin typeface="微软雅黑" panose="020B0503020204020204" charset="-122"/>
                  <a:ea typeface="微软雅黑" panose="020B0503020204020204" charset="-122"/>
                </a:rPr>
                <a:t>SI/ISV</a:t>
              </a:r>
              <a:endParaRPr lang="zh-CN" altLang="en-US" sz="1200" dirty="0">
                <a:solidFill>
                  <a:srgbClr val="000000"/>
                </a:solidFill>
                <a:latin typeface="微软雅黑" panose="020B0503020204020204" charset="-122"/>
                <a:ea typeface="微软雅黑" panose="020B0503020204020204" charset="-122"/>
              </a:endParaRPr>
            </a:p>
          </p:txBody>
        </p:sp>
      </p:grpSp>
      <p:grpSp>
        <p:nvGrpSpPr>
          <p:cNvPr id="48" name="组合 429"/>
          <p:cNvGrpSpPr/>
          <p:nvPr/>
        </p:nvGrpSpPr>
        <p:grpSpPr>
          <a:xfrm>
            <a:off x="6610347" y="2960506"/>
            <a:ext cx="1076326" cy="1524000"/>
            <a:chOff x="6676326" y="2719754"/>
            <a:chExt cx="944839" cy="1699846"/>
          </a:xfrm>
        </p:grpSpPr>
        <p:sp>
          <p:nvSpPr>
            <p:cNvPr id="431" name="弧形 430"/>
            <p:cNvSpPr/>
            <p:nvPr/>
          </p:nvSpPr>
          <p:spPr bwMode="auto">
            <a:xfrm flipV="1">
              <a:off x="6676326" y="2719754"/>
              <a:ext cx="942975" cy="990600"/>
            </a:xfrm>
            <a:prstGeom prst="arc">
              <a:avLst>
                <a:gd name="adj1" fmla="val 16200000"/>
                <a:gd name="adj2" fmla="val 21533256"/>
              </a:avLst>
            </a:prstGeom>
            <a:noFill/>
            <a:ln w="19050" cap="rnd">
              <a:solidFill>
                <a:schemeClr val="accent6">
                  <a:lumMod val="50000"/>
                </a:schemeClr>
              </a:solidFill>
              <a:round/>
              <a:headEnd type="oval"/>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dirty="0" smtClean="0">
                <a:solidFill>
                  <a:srgbClr val="000000"/>
                </a:solidFill>
                <a:latin typeface="Arial" panose="020B0604020202020204" pitchFamily="34" charset="0"/>
              </a:endParaRPr>
            </a:p>
          </p:txBody>
        </p:sp>
        <p:sp>
          <p:nvSpPr>
            <p:cNvPr id="432" name="弧形 431"/>
            <p:cNvSpPr/>
            <p:nvPr/>
          </p:nvSpPr>
          <p:spPr bwMode="auto">
            <a:xfrm flipV="1">
              <a:off x="6718133" y="3429000"/>
              <a:ext cx="903032" cy="990600"/>
            </a:xfrm>
            <a:prstGeom prst="arc">
              <a:avLst>
                <a:gd name="adj1" fmla="val 16200000"/>
                <a:gd name="adj2" fmla="val 21533256"/>
              </a:avLst>
            </a:prstGeom>
            <a:noFill/>
            <a:ln w="19050" cap="rnd">
              <a:solidFill>
                <a:schemeClr val="accent6">
                  <a:lumMod val="50000"/>
                </a:schemeClr>
              </a:solidFill>
              <a:round/>
              <a:headEnd type="oval"/>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defRPr/>
              </a:pPr>
              <a:endParaRPr lang="zh-CN" altLang="en-US" smtClean="0">
                <a:solidFill>
                  <a:srgbClr val="000000"/>
                </a:solidFill>
                <a:latin typeface="Arial" panose="020B0604020202020204" pitchFamily="34" charset="0"/>
              </a:endParaRPr>
            </a:p>
          </p:txBody>
        </p:sp>
      </p:grpSp>
      <p:sp>
        <p:nvSpPr>
          <p:cNvPr id="434" name="矩形 433"/>
          <p:cNvSpPr/>
          <p:nvPr/>
        </p:nvSpPr>
        <p:spPr>
          <a:xfrm>
            <a:off x="1605897" y="1147950"/>
            <a:ext cx="697627" cy="246221"/>
          </a:xfrm>
          <a:prstGeom prst="rect">
            <a:avLst/>
          </a:prstGeom>
        </p:spPr>
        <p:txBody>
          <a:bodyPr wrap="none">
            <a:spAutoFit/>
          </a:bodyPr>
          <a:lstStyle/>
          <a:p>
            <a:r>
              <a:rPr lang="zh-CN" altLang="en-US" sz="1000" b="1" dirty="0" smtClean="0">
                <a:solidFill>
                  <a:schemeClr val="accent6">
                    <a:lumMod val="75000"/>
                  </a:schemeClr>
                </a:solidFill>
                <a:latin typeface="黑体" panose="02010609060101010101" pitchFamily="49" charset="-122"/>
                <a:ea typeface="黑体" panose="02010609060101010101" pitchFamily="49" charset="-122"/>
              </a:rPr>
              <a:t>教育应用</a:t>
            </a:r>
            <a:endParaRPr lang="zh-CN" altLang="en-US" sz="1000" b="1" dirty="0">
              <a:solidFill>
                <a:schemeClr val="accent6">
                  <a:lumMod val="75000"/>
                </a:schemeClr>
              </a:solidFill>
              <a:latin typeface="黑体" panose="02010609060101010101" pitchFamily="49" charset="-122"/>
              <a:ea typeface="黑体" panose="02010609060101010101" pitchFamily="49" charset="-122"/>
            </a:endParaRPr>
          </a:p>
        </p:txBody>
      </p:sp>
      <p:sp>
        <p:nvSpPr>
          <p:cNvPr id="435" name="矩形 434"/>
          <p:cNvSpPr/>
          <p:nvPr/>
        </p:nvSpPr>
        <p:spPr>
          <a:xfrm>
            <a:off x="1542100" y="1890015"/>
            <a:ext cx="825867" cy="246221"/>
          </a:xfrm>
          <a:prstGeom prst="rect">
            <a:avLst/>
          </a:prstGeom>
        </p:spPr>
        <p:txBody>
          <a:bodyPr wrap="none">
            <a:spAutoFit/>
          </a:bodyPr>
          <a:lstStyle/>
          <a:p>
            <a:r>
              <a:rPr lang="zh-CN" altLang="en-US" sz="1000" b="1" dirty="0" smtClean="0">
                <a:solidFill>
                  <a:srgbClr val="C00000"/>
                </a:solidFill>
                <a:latin typeface="黑体" panose="02010609060101010101" pitchFamily="49" charset="-122"/>
                <a:ea typeface="黑体" panose="02010609060101010101" pitchFamily="49" charset="-122"/>
              </a:rPr>
              <a:t>教育云平台</a:t>
            </a:r>
            <a:endParaRPr lang="zh-CN" altLang="en-US" sz="1000" b="1" dirty="0">
              <a:solidFill>
                <a:srgbClr val="C00000"/>
              </a:solidFill>
              <a:latin typeface="黑体" panose="02010609060101010101" pitchFamily="49" charset="-122"/>
              <a:ea typeface="黑体" panose="02010609060101010101" pitchFamily="49" charset="-122"/>
            </a:endParaRPr>
          </a:p>
        </p:txBody>
      </p:sp>
      <p:sp>
        <p:nvSpPr>
          <p:cNvPr id="436" name="矩形 435"/>
          <p:cNvSpPr/>
          <p:nvPr/>
        </p:nvSpPr>
        <p:spPr>
          <a:xfrm>
            <a:off x="1542100" y="2490090"/>
            <a:ext cx="697627" cy="246221"/>
          </a:xfrm>
          <a:prstGeom prst="rect">
            <a:avLst/>
          </a:prstGeom>
        </p:spPr>
        <p:txBody>
          <a:bodyPr wrap="none">
            <a:spAutoFit/>
          </a:bodyPr>
          <a:lstStyle/>
          <a:p>
            <a:r>
              <a:rPr lang="zh-CN" altLang="en-US" sz="1000" b="1" dirty="0" smtClean="0">
                <a:solidFill>
                  <a:srgbClr val="C00000"/>
                </a:solidFill>
                <a:latin typeface="黑体" panose="02010609060101010101" pitchFamily="49" charset="-122"/>
                <a:ea typeface="黑体" panose="02010609060101010101" pitchFamily="49" charset="-122"/>
              </a:rPr>
              <a:t>数字校园</a:t>
            </a:r>
            <a:endParaRPr lang="en-US" altLang="zh-CN" sz="1000" b="1" dirty="0" smtClean="0">
              <a:solidFill>
                <a:srgbClr val="C00000"/>
              </a:solidFill>
              <a:latin typeface="黑体" panose="02010609060101010101" pitchFamily="49" charset="-122"/>
              <a:ea typeface="黑体" panose="02010609060101010101" pitchFamily="49" charset="-122"/>
            </a:endParaRPr>
          </a:p>
        </p:txBody>
      </p:sp>
      <p:sp>
        <p:nvSpPr>
          <p:cNvPr id="437" name="矩形 436"/>
          <p:cNvSpPr/>
          <p:nvPr/>
        </p:nvSpPr>
        <p:spPr>
          <a:xfrm>
            <a:off x="1542100" y="3442590"/>
            <a:ext cx="825867" cy="246221"/>
          </a:xfrm>
          <a:prstGeom prst="rect">
            <a:avLst/>
          </a:prstGeom>
        </p:spPr>
        <p:txBody>
          <a:bodyPr wrap="none">
            <a:spAutoFit/>
          </a:bodyPr>
          <a:lstStyle/>
          <a:p>
            <a:r>
              <a:rPr lang="zh-CN" altLang="en-US" sz="1000" b="1" dirty="0" smtClean="0">
                <a:solidFill>
                  <a:srgbClr val="C00000"/>
                </a:solidFill>
                <a:latin typeface="黑体" panose="02010609060101010101" pitchFamily="49" charset="-122"/>
                <a:ea typeface="黑体" panose="02010609060101010101" pitchFamily="49" charset="-122"/>
              </a:rPr>
              <a:t>多媒体教室</a:t>
            </a:r>
            <a:endParaRPr lang="en-US" altLang="zh-CN" sz="1000" b="1" dirty="0" smtClean="0">
              <a:solidFill>
                <a:srgbClr val="C00000"/>
              </a:solidFill>
              <a:latin typeface="黑体" panose="02010609060101010101" pitchFamily="49" charset="-122"/>
              <a:ea typeface="黑体" panose="02010609060101010101" pitchFamily="49" charset="-122"/>
            </a:endParaRPr>
          </a:p>
        </p:txBody>
      </p:sp>
      <p:sp>
        <p:nvSpPr>
          <p:cNvPr id="438" name="矩形 437"/>
          <p:cNvSpPr/>
          <p:nvPr/>
        </p:nvSpPr>
        <p:spPr>
          <a:xfrm>
            <a:off x="1595265" y="4156965"/>
            <a:ext cx="697627" cy="246221"/>
          </a:xfrm>
          <a:prstGeom prst="rect">
            <a:avLst/>
          </a:prstGeom>
        </p:spPr>
        <p:txBody>
          <a:bodyPr wrap="none">
            <a:spAutoFit/>
          </a:bodyPr>
          <a:lstStyle/>
          <a:p>
            <a:r>
              <a:rPr lang="zh-CN" altLang="en-US" sz="1000" b="1" dirty="0" smtClean="0">
                <a:solidFill>
                  <a:srgbClr val="C00000"/>
                </a:solidFill>
                <a:latin typeface="黑体" panose="02010609060101010101" pitchFamily="49" charset="-122"/>
                <a:ea typeface="黑体" panose="02010609060101010101" pitchFamily="49" charset="-122"/>
              </a:rPr>
              <a:t>移动学习</a:t>
            </a:r>
            <a:endParaRPr lang="en-US" altLang="zh-CN" sz="1000" b="1" dirty="0" smtClean="0">
              <a:solidFill>
                <a:srgbClr val="C00000"/>
              </a:solidFill>
              <a:latin typeface="黑体" panose="02010609060101010101" pitchFamily="49" charset="-122"/>
              <a:ea typeface="黑体" panose="02010609060101010101" pitchFamily="49" charset="-122"/>
            </a:endParaRPr>
          </a:p>
        </p:txBody>
      </p:sp>
      <p:sp>
        <p:nvSpPr>
          <p:cNvPr id="236" name="矩形 235"/>
          <p:cNvSpPr/>
          <p:nvPr/>
        </p:nvSpPr>
        <p:spPr>
          <a:xfrm>
            <a:off x="2015716" y="807554"/>
            <a:ext cx="5114773" cy="338542"/>
          </a:xfrm>
          <a:prstGeom prst="rect">
            <a:avLst/>
          </a:prstGeom>
        </p:spPr>
        <p:txBody>
          <a:bodyPr wrap="square" lIns="91427" tIns="45714" rIns="91427" bIns="45714">
            <a:spAutoFit/>
          </a:bodyPr>
          <a:lstStyle/>
          <a:p>
            <a:pPr eaLnBrk="0" hangingPunct="0"/>
            <a:r>
              <a:rPr lang="zh-CN" altLang="en-US" sz="1600" dirty="0" smtClean="0">
                <a:solidFill>
                  <a:srgbClr val="990000"/>
                </a:solidFill>
                <a:latin typeface="微软雅黑" panose="020B0503020204020204" charset="-122"/>
                <a:ea typeface="微软雅黑" panose="020B0503020204020204" charset="-122"/>
              </a:rPr>
              <a:t>为教育现代化发展，提供全面的信息化基础环境</a:t>
            </a:r>
            <a:endParaRPr lang="zh-CN" altLang="en-US" sz="1600" dirty="0" smtClean="0">
              <a:solidFill>
                <a:srgbClr val="990000"/>
              </a:solidFill>
              <a:latin typeface="微软雅黑" panose="020B0503020204020204" charset="-122"/>
              <a:ea typeface="微软雅黑" panose="020B0503020204020204" charset="-122"/>
            </a:endParaRPr>
          </a:p>
        </p:txBody>
      </p:sp>
    </p:spTree>
  </p:cSld>
  <p:clrMapOvr>
    <a:masterClrMapping/>
  </p:clrMapOvr>
  <p:transition advClick="0" advTm="80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lstStyle/>
          <a:p>
            <a:pPr>
              <a:lnSpc>
                <a:spcPct val="90000"/>
              </a:lnSpc>
            </a:pPr>
            <a:r>
              <a:rPr lang="zh-CN" altLang="en-US" sz="2400" dirty="0" smtClean="0">
                <a:solidFill>
                  <a:schemeClr val="tx2"/>
                </a:solidFill>
                <a:latin typeface="微软雅黑" panose="020B0503020204020204" charset="-122"/>
                <a:ea typeface="微软雅黑" panose="020B0503020204020204" charset="-122"/>
              </a:rPr>
              <a:t>教育云：促进教育资源的共享</a:t>
            </a:r>
            <a:endParaRPr lang="zh-CN" altLang="en-US" sz="2400" dirty="0">
              <a:solidFill>
                <a:schemeClr val="tx2"/>
              </a:solidFill>
              <a:latin typeface="微软雅黑" panose="020B0503020204020204" charset="-122"/>
              <a:ea typeface="微软雅黑" panose="020B0503020204020204" charset="-122"/>
              <a:sym typeface="Futura Bk"/>
            </a:endParaRPr>
          </a:p>
        </p:txBody>
      </p:sp>
      <p:sp>
        <p:nvSpPr>
          <p:cNvPr id="60" name="同侧圆角矩形 59"/>
          <p:cNvSpPr/>
          <p:nvPr/>
        </p:nvSpPr>
        <p:spPr bwMode="auto">
          <a:xfrm>
            <a:off x="685042" y="3022721"/>
            <a:ext cx="3350738" cy="1361475"/>
          </a:xfrm>
          <a:prstGeom prst="round2SameRect">
            <a:avLst>
              <a:gd name="adj1" fmla="val 0"/>
              <a:gd name="adj2" fmla="val 0"/>
            </a:avLst>
          </a:prstGeom>
          <a:solidFill>
            <a:srgbClr val="F9F9F9"/>
          </a:solidFill>
          <a:ln w="9525" algn="ctr">
            <a:noFill/>
            <a:rou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165" eaLnBrk="0" fontAlgn="auto" hangingPunct="0">
              <a:spcBef>
                <a:spcPts val="0"/>
              </a:spcBef>
              <a:spcAft>
                <a:spcPts val="0"/>
              </a:spcAft>
              <a:buClr>
                <a:srgbClr val="000000">
                  <a:lumMod val="85000"/>
                  <a:lumOff val="15000"/>
                </a:srgbClr>
              </a:buClr>
              <a:buSzPct val="60000"/>
              <a:buFont typeface="Wingdings" panose="05000000000000000000" pitchFamily="2" charset="2"/>
              <a:buChar char="l"/>
              <a:defRPr/>
            </a:pPr>
            <a:endParaRPr lang="en-US" altLang="zh-CN" sz="1600" kern="0" dirty="0" smtClean="0">
              <a:solidFill>
                <a:srgbClr val="5F5F5F"/>
              </a:solidFill>
              <a:latin typeface="微软雅黑" panose="020B0503020204020204" charset="-122"/>
              <a:ea typeface="微软雅黑" panose="020B0503020204020204" charset="-122"/>
              <a:cs typeface="Arial" panose="020B0604020202020204" pitchFamily="34" charset="0"/>
            </a:endParaRPr>
          </a:p>
        </p:txBody>
      </p:sp>
      <p:sp>
        <p:nvSpPr>
          <p:cNvPr id="58" name="同侧圆角矩形 57"/>
          <p:cNvSpPr/>
          <p:nvPr/>
        </p:nvSpPr>
        <p:spPr bwMode="auto">
          <a:xfrm>
            <a:off x="679397" y="1158805"/>
            <a:ext cx="3350738" cy="1789759"/>
          </a:xfrm>
          <a:prstGeom prst="round2SameRect">
            <a:avLst>
              <a:gd name="adj1" fmla="val 0"/>
              <a:gd name="adj2" fmla="val 0"/>
            </a:avLst>
          </a:prstGeom>
          <a:solidFill>
            <a:srgbClr val="F9F9F9"/>
          </a:solidFill>
          <a:ln w="9525" algn="ctr">
            <a:noFill/>
            <a:rou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165" eaLnBrk="0" fontAlgn="auto" hangingPunct="0">
              <a:spcBef>
                <a:spcPts val="0"/>
              </a:spcBef>
              <a:spcAft>
                <a:spcPts val="0"/>
              </a:spcAft>
              <a:buClr>
                <a:srgbClr val="000000">
                  <a:lumMod val="85000"/>
                  <a:lumOff val="15000"/>
                </a:srgbClr>
              </a:buClr>
              <a:buSzPct val="60000"/>
              <a:buFont typeface="Wingdings" panose="05000000000000000000" pitchFamily="2" charset="2"/>
              <a:buChar char="l"/>
              <a:defRPr/>
            </a:pPr>
            <a:endParaRPr lang="en-US" altLang="zh-CN" sz="1600" kern="0" dirty="0" smtClean="0">
              <a:solidFill>
                <a:srgbClr val="5F5F5F"/>
              </a:solidFill>
              <a:latin typeface="微软雅黑" panose="020B0503020204020204" charset="-122"/>
              <a:ea typeface="微软雅黑" panose="020B0503020204020204" charset="-122"/>
              <a:cs typeface="Arial" panose="020B0604020202020204" pitchFamily="34" charset="0"/>
            </a:endParaRPr>
          </a:p>
        </p:txBody>
      </p:sp>
      <p:sp>
        <p:nvSpPr>
          <p:cNvPr id="3" name="TextBox 2"/>
          <p:cNvSpPr txBox="1"/>
          <p:nvPr/>
        </p:nvSpPr>
        <p:spPr>
          <a:xfrm>
            <a:off x="690639" y="1170877"/>
            <a:ext cx="3332762" cy="338542"/>
          </a:xfrm>
          <a:prstGeom prst="rect">
            <a:avLst/>
          </a:prstGeom>
          <a:solidFill>
            <a:schemeClr val="tx2"/>
          </a:solidFill>
        </p:spPr>
        <p:txBody>
          <a:bodyPr wrap="square" lIns="91427" tIns="45714" rIns="91427" bIns="45714" rtlCol="0">
            <a:spAutoFit/>
          </a:bodyPr>
          <a:lstStyle/>
          <a:p>
            <a:pPr algn="ctr"/>
            <a:r>
              <a:rPr lang="zh-CN" altLang="en-US" sz="1600" dirty="0" smtClean="0">
                <a:solidFill>
                  <a:srgbClr val="FFFFFF"/>
                </a:solidFill>
                <a:latin typeface="微软雅黑" panose="020B0503020204020204" charset="-122"/>
                <a:ea typeface="微软雅黑" panose="020B0503020204020204" charset="-122"/>
              </a:rPr>
              <a:t>教育主管部门</a:t>
            </a:r>
            <a:endParaRPr lang="zh-CN" altLang="en-US" sz="1600" dirty="0">
              <a:solidFill>
                <a:srgbClr val="FFFFFF"/>
              </a:solidFill>
              <a:latin typeface="微软雅黑" panose="020B0503020204020204" charset="-122"/>
              <a:ea typeface="微软雅黑" panose="020B0503020204020204" charset="-122"/>
            </a:endParaRPr>
          </a:p>
        </p:txBody>
      </p:sp>
      <p:sp>
        <p:nvSpPr>
          <p:cNvPr id="19" name="矩形 18"/>
          <p:cNvSpPr/>
          <p:nvPr/>
        </p:nvSpPr>
        <p:spPr>
          <a:xfrm>
            <a:off x="699326" y="1522431"/>
            <a:ext cx="3421123" cy="1200329"/>
          </a:xfrm>
          <a:prstGeom prst="rect">
            <a:avLst/>
          </a:prstGeom>
        </p:spPr>
        <p:txBody>
          <a:bodyPr wrap="square">
            <a:spAutoFit/>
          </a:bodyPr>
          <a:lstStyle/>
          <a:p>
            <a:pPr indent="-215900">
              <a:lnSpc>
                <a:spcPct val="150000"/>
              </a:lnSpc>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rPr>
              <a:t>学校位置分散，教育管理和决策效率不高</a:t>
            </a:r>
            <a:endParaRPr lang="zh-CN" altLang="en-US" sz="1200" dirty="0" smtClean="0">
              <a:solidFill>
                <a:srgbClr val="000000"/>
              </a:solidFill>
              <a:latin typeface="微软雅黑" panose="020B0503020204020204" charset="-122"/>
              <a:ea typeface="微软雅黑" panose="020B0503020204020204" charset="-122"/>
            </a:endParaRPr>
          </a:p>
          <a:p>
            <a:pPr indent="-215900">
              <a:lnSpc>
                <a:spcPct val="150000"/>
              </a:lnSpc>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rPr>
              <a:t>公众服务提供能力欠缺</a:t>
            </a:r>
            <a:endParaRPr lang="en-US" altLang="zh-CN" sz="1200" dirty="0" smtClean="0">
              <a:solidFill>
                <a:srgbClr val="000000"/>
              </a:solidFill>
              <a:latin typeface="微软雅黑" panose="020B0503020204020204" charset="-122"/>
              <a:ea typeface="微软雅黑" panose="020B0503020204020204" charset="-122"/>
            </a:endParaRPr>
          </a:p>
          <a:p>
            <a:pPr indent="-215900">
              <a:lnSpc>
                <a:spcPct val="150000"/>
              </a:lnSpc>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rPr>
              <a:t>教育资源难共享、教育机会不均衡</a:t>
            </a:r>
            <a:endParaRPr lang="en-US" altLang="zh-CN" sz="1200" dirty="0" smtClean="0">
              <a:solidFill>
                <a:srgbClr val="000000"/>
              </a:solidFill>
              <a:latin typeface="微软雅黑" panose="020B0503020204020204" charset="-122"/>
              <a:ea typeface="微软雅黑" panose="020B0503020204020204" charset="-122"/>
            </a:endParaRPr>
          </a:p>
          <a:p>
            <a:pPr indent="-215900">
              <a:lnSpc>
                <a:spcPct val="150000"/>
              </a:lnSpc>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rPr>
              <a:t>教育资源利用率低</a:t>
            </a:r>
            <a:endParaRPr lang="zh-CN" altLang="en-US" sz="1200" dirty="0" smtClean="0">
              <a:solidFill>
                <a:srgbClr val="000000"/>
              </a:solidFill>
              <a:latin typeface="微软雅黑" panose="020B0503020204020204" charset="-122"/>
              <a:ea typeface="微软雅黑" panose="020B0503020204020204" charset="-122"/>
            </a:endParaRPr>
          </a:p>
        </p:txBody>
      </p:sp>
      <p:sp>
        <p:nvSpPr>
          <p:cNvPr id="24" name="TextBox 23"/>
          <p:cNvSpPr txBox="1"/>
          <p:nvPr/>
        </p:nvSpPr>
        <p:spPr>
          <a:xfrm>
            <a:off x="689229" y="3019828"/>
            <a:ext cx="3332762" cy="338542"/>
          </a:xfrm>
          <a:prstGeom prst="rect">
            <a:avLst/>
          </a:prstGeom>
          <a:solidFill>
            <a:schemeClr val="tx2"/>
          </a:solidFill>
        </p:spPr>
        <p:txBody>
          <a:bodyPr wrap="square" lIns="91427" tIns="45714" rIns="91427" bIns="45714" rtlCol="0">
            <a:spAutoFit/>
          </a:bodyPr>
          <a:lstStyle/>
          <a:p>
            <a:pPr algn="ctr"/>
            <a:r>
              <a:rPr lang="zh-CN" altLang="en-US" sz="1600" dirty="0" smtClean="0">
                <a:solidFill>
                  <a:srgbClr val="FFFFFF"/>
                </a:solidFill>
                <a:latin typeface="微软雅黑" panose="020B0503020204020204" charset="-122"/>
                <a:ea typeface="微软雅黑" panose="020B0503020204020204" charset="-122"/>
              </a:rPr>
              <a:t>学校</a:t>
            </a:r>
            <a:endParaRPr lang="zh-CN" altLang="en-US" sz="1600" dirty="0">
              <a:solidFill>
                <a:srgbClr val="FFFFFF"/>
              </a:solidFill>
              <a:latin typeface="微软雅黑" panose="020B0503020204020204" charset="-122"/>
              <a:ea typeface="微软雅黑" panose="020B0503020204020204" charset="-122"/>
            </a:endParaRPr>
          </a:p>
        </p:txBody>
      </p:sp>
      <p:sp>
        <p:nvSpPr>
          <p:cNvPr id="28" name="矩形 27"/>
          <p:cNvSpPr/>
          <p:nvPr/>
        </p:nvSpPr>
        <p:spPr>
          <a:xfrm>
            <a:off x="698495" y="3357132"/>
            <a:ext cx="3376789" cy="1200329"/>
          </a:xfrm>
          <a:prstGeom prst="rect">
            <a:avLst/>
          </a:prstGeom>
        </p:spPr>
        <p:txBody>
          <a:bodyPr wrap="square">
            <a:spAutoFit/>
          </a:bodyPr>
          <a:lstStyle/>
          <a:p>
            <a:pPr indent="-215900">
              <a:lnSpc>
                <a:spcPct val="150000"/>
              </a:lnSpc>
              <a:spcBef>
                <a:spcPts val="0"/>
              </a:spcBef>
              <a:buClr>
                <a:srgbClr val="000000"/>
              </a:buClr>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sym typeface="Arial" panose="020B0604020202020204" pitchFamily="34" charset="0"/>
              </a:rPr>
              <a:t>师资力量短时间提升困难</a:t>
            </a:r>
            <a:endParaRPr lang="en-US" altLang="zh-CN" sz="1200" dirty="0" smtClean="0">
              <a:solidFill>
                <a:srgbClr val="000000"/>
              </a:solidFill>
              <a:latin typeface="微软雅黑" panose="020B0503020204020204" charset="-122"/>
              <a:ea typeface="微软雅黑" panose="020B0503020204020204" charset="-122"/>
              <a:sym typeface="Arial" panose="020B0604020202020204" pitchFamily="34" charset="0"/>
            </a:endParaRPr>
          </a:p>
          <a:p>
            <a:pPr indent="-215900">
              <a:lnSpc>
                <a:spcPct val="150000"/>
              </a:lnSpc>
              <a:spcBef>
                <a:spcPts val="0"/>
              </a:spcBef>
              <a:buClr>
                <a:srgbClr val="000000"/>
              </a:buClr>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sym typeface="Arial" panose="020B0604020202020204" pitchFamily="34" charset="0"/>
              </a:rPr>
              <a:t>教育信息化程度不高</a:t>
            </a:r>
            <a:endParaRPr lang="en-US" altLang="zh-CN" sz="1200" dirty="0" smtClean="0">
              <a:solidFill>
                <a:srgbClr val="000000"/>
              </a:solidFill>
              <a:latin typeface="微软雅黑" panose="020B0503020204020204" charset="-122"/>
              <a:ea typeface="微软雅黑" panose="020B0503020204020204" charset="-122"/>
              <a:sym typeface="Arial" panose="020B0604020202020204" pitchFamily="34" charset="0"/>
            </a:endParaRPr>
          </a:p>
          <a:p>
            <a:pPr indent="-215900">
              <a:lnSpc>
                <a:spcPct val="150000"/>
              </a:lnSpc>
              <a:spcBef>
                <a:spcPts val="0"/>
              </a:spcBef>
              <a:buClr>
                <a:srgbClr val="000000"/>
              </a:buClr>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sym typeface="Arial" panose="020B0604020202020204" pitchFamily="34" charset="0"/>
              </a:rPr>
              <a:t>现有系统难扩展、难维护</a:t>
            </a:r>
            <a:endParaRPr lang="zh-CN" altLang="en-US" sz="1200" dirty="0" smtClean="0">
              <a:solidFill>
                <a:srgbClr val="000000"/>
              </a:solidFill>
              <a:latin typeface="微软雅黑" panose="020B0503020204020204" charset="-122"/>
              <a:ea typeface="微软雅黑" panose="020B0503020204020204" charset="-122"/>
              <a:sym typeface="Arial" panose="020B0604020202020204" pitchFamily="34" charset="0"/>
            </a:endParaRPr>
          </a:p>
          <a:p>
            <a:pPr indent="-215900">
              <a:lnSpc>
                <a:spcPct val="150000"/>
              </a:lnSpc>
              <a:spcBef>
                <a:spcPts val="0"/>
              </a:spcBef>
              <a:buClr>
                <a:srgbClr val="000000"/>
              </a:buClr>
              <a:buFont typeface="Wingdings" panose="05000000000000000000" pitchFamily="2" charset="2"/>
              <a:buChar char="l"/>
            </a:pPr>
            <a:endParaRPr lang="en-US" altLang="zh-CN" sz="1200" dirty="0" smtClea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37" name="矩形 36"/>
          <p:cNvSpPr/>
          <p:nvPr/>
        </p:nvSpPr>
        <p:spPr bwMode="auto">
          <a:xfrm>
            <a:off x="4443662" y="1211292"/>
            <a:ext cx="3994828" cy="3058877"/>
          </a:xfrm>
          <a:prstGeom prst="rect">
            <a:avLst/>
          </a:prstGeom>
          <a:noFill/>
          <a:ln w="9525" cap="flat" cmpd="sng" algn="ctr">
            <a:solidFill>
              <a:srgbClr val="C00000"/>
            </a:solidFill>
            <a:prstDash val="solid"/>
            <a:round/>
            <a:headEnd type="none" w="med" len="med"/>
            <a:tailEnd type="none" w="med" len="med"/>
          </a:ln>
          <a:effectLst>
            <a:outerShdw blurRad="63500" sx="102000" sy="102000" algn="ctr" rotWithShape="0">
              <a:prstClr val="black">
                <a:alpha val="40000"/>
              </a:prstClr>
            </a:outerShdw>
          </a:effectLst>
        </p:spPr>
        <p:txBody>
          <a:bodyPr lIns="87817" tIns="43908" rIns="87817" bIns="43908"/>
          <a:lstStyle/>
          <a:p>
            <a:pPr defTabSz="657860">
              <a:lnSpc>
                <a:spcPct val="110000"/>
              </a:lnSpc>
              <a:buClr>
                <a:srgbClr val="FFFFFF"/>
              </a:buClr>
              <a:buFont typeface="Wingdings" panose="05000000000000000000" pitchFamily="2" charset="2"/>
              <a:buChar char="•"/>
              <a:defRPr/>
            </a:pPr>
            <a:endParaRPr lang="zh-CN" altLang="en-US" sz="1100" dirty="0">
              <a:solidFill>
                <a:srgbClr val="FFFFFF"/>
              </a:solidFill>
              <a:latin typeface="微软雅黑" panose="020B0503020204020204" charset="-122"/>
              <a:ea typeface="微软雅黑" panose="020B0503020204020204" charset="-122"/>
            </a:endParaRPr>
          </a:p>
        </p:txBody>
      </p:sp>
      <p:sp>
        <p:nvSpPr>
          <p:cNvPr id="38" name="Rectangle 29"/>
          <p:cNvSpPr/>
          <p:nvPr/>
        </p:nvSpPr>
        <p:spPr bwMode="auto">
          <a:xfrm>
            <a:off x="7518400" y="2842687"/>
            <a:ext cx="914260" cy="770102"/>
          </a:xfrm>
          <a:prstGeom prst="rect">
            <a:avLst/>
          </a:prstGeom>
          <a:noFill/>
          <a:ln w="19050">
            <a:noFill/>
            <a:miter lim="800000"/>
          </a:ln>
        </p:spPr>
        <p:txBody>
          <a:bodyPr lIns="0" tIns="0" rIns="0" bIns="0"/>
          <a:lstStyle/>
          <a:p>
            <a:pPr algn="ctr">
              <a:lnSpc>
                <a:spcPct val="150000"/>
              </a:lnSpc>
              <a:spcBef>
                <a:spcPts val="55"/>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灵活性</a:t>
            </a:r>
            <a:endParaRPr lang="en-US" altLang="zh-CN" sz="1100" dirty="0">
              <a:solidFill>
                <a:srgbClr val="000000"/>
              </a:solidFill>
              <a:latin typeface="微软雅黑" panose="020B0503020204020204" charset="-122"/>
              <a:ea typeface="微软雅黑" panose="020B0503020204020204" charset="-122"/>
              <a:cs typeface="ヒラギノ角ゴ ProN W3"/>
              <a:sym typeface="Futura Hv"/>
            </a:endParaRPr>
          </a:p>
          <a:p>
            <a:pPr algn="ctr">
              <a:lnSpc>
                <a:spcPct val="150000"/>
              </a:lnSpc>
              <a:spcBef>
                <a:spcPts val="55"/>
              </a:spcBef>
            </a:pPr>
            <a:r>
              <a:rPr lang="zh-CN" altLang="en-US" sz="1100" dirty="0">
                <a:solidFill>
                  <a:srgbClr val="000000"/>
                </a:solidFill>
                <a:latin typeface="微软雅黑" panose="020B0503020204020204" charset="-122"/>
                <a:ea typeface="微软雅黑" panose="020B0503020204020204" charset="-122"/>
                <a:cs typeface="ヒラギノ角ゴ ProN W3"/>
                <a:sym typeface="Futura Hv"/>
              </a:rPr>
              <a:t>随时随地</a:t>
            </a: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的</a:t>
            </a:r>
            <a:endParaRPr lang="en-US" altLang="zh-CN" sz="1100" dirty="0" smtClean="0">
              <a:solidFill>
                <a:srgbClr val="000000"/>
              </a:solidFill>
              <a:latin typeface="微软雅黑" panose="020B0503020204020204" charset="-122"/>
              <a:ea typeface="微软雅黑" panose="020B0503020204020204" charset="-122"/>
              <a:cs typeface="ヒラギノ角ゴ ProN W3"/>
              <a:sym typeface="Futura Hv"/>
            </a:endParaRPr>
          </a:p>
          <a:p>
            <a:pPr algn="ctr">
              <a:lnSpc>
                <a:spcPct val="150000"/>
              </a:lnSpc>
              <a:spcBef>
                <a:spcPts val="55"/>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获取教育服务</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40" name="矩形 39"/>
          <p:cNvSpPr/>
          <p:nvPr/>
        </p:nvSpPr>
        <p:spPr bwMode="auto">
          <a:xfrm>
            <a:off x="4451586" y="1930725"/>
            <a:ext cx="3051517" cy="2339440"/>
          </a:xfrm>
          <a:prstGeom prst="rect">
            <a:avLst/>
          </a:prstGeom>
          <a:solidFill>
            <a:schemeClr val="bg1">
              <a:lumMod val="95000"/>
            </a:schemeClr>
          </a:solidFill>
          <a:ln w="9525" cap="flat" cmpd="sng" algn="ctr">
            <a:solidFill>
              <a:srgbClr val="C00000"/>
            </a:solidFill>
            <a:prstDash val="solid"/>
            <a:round/>
            <a:headEnd type="none" w="med" len="med"/>
            <a:tailEnd type="none" w="med" len="med"/>
          </a:ln>
          <a:effectLst>
            <a:outerShdw blurRad="63500" sx="102000" sy="102000" algn="ctr" rotWithShape="0">
              <a:prstClr val="black">
                <a:alpha val="40000"/>
              </a:prstClr>
            </a:outerShdw>
          </a:effectLst>
        </p:spPr>
        <p:txBody>
          <a:bodyPr lIns="87817" tIns="43908" rIns="87817" bIns="43908"/>
          <a:lstStyle/>
          <a:p>
            <a:pPr defTabSz="657860">
              <a:lnSpc>
                <a:spcPct val="110000"/>
              </a:lnSpc>
              <a:buClr>
                <a:srgbClr val="FFFFFF"/>
              </a:buClr>
              <a:buFont typeface="Wingdings" panose="05000000000000000000" pitchFamily="2" charset="2"/>
              <a:buChar char="•"/>
              <a:defRPr/>
            </a:pPr>
            <a:endParaRPr lang="zh-CN" altLang="en-US" sz="1100" dirty="0">
              <a:solidFill>
                <a:srgbClr val="FFFFFF"/>
              </a:solidFill>
              <a:latin typeface="微软雅黑" panose="020B0503020204020204" charset="-122"/>
              <a:ea typeface="微软雅黑" panose="020B0503020204020204" charset="-122"/>
            </a:endParaRPr>
          </a:p>
        </p:txBody>
      </p:sp>
      <p:cxnSp>
        <p:nvCxnSpPr>
          <p:cNvPr id="41" name="直接连接符 47"/>
          <p:cNvCxnSpPr>
            <a:cxnSpLocks noChangeShapeType="1"/>
          </p:cNvCxnSpPr>
          <p:nvPr/>
        </p:nvCxnSpPr>
        <p:spPr bwMode="auto">
          <a:xfrm>
            <a:off x="4451580" y="4272696"/>
            <a:ext cx="3999577" cy="0"/>
          </a:xfrm>
          <a:prstGeom prst="line">
            <a:avLst/>
          </a:prstGeom>
          <a:noFill/>
          <a:ln w="38100" algn="ctr">
            <a:solidFill>
              <a:srgbClr val="C00000"/>
            </a:solidFill>
            <a:round/>
          </a:ln>
        </p:spPr>
      </p:cxnSp>
      <p:cxnSp>
        <p:nvCxnSpPr>
          <p:cNvPr id="42" name="直接连接符 45"/>
          <p:cNvCxnSpPr>
            <a:cxnSpLocks noChangeShapeType="1"/>
          </p:cNvCxnSpPr>
          <p:nvPr/>
        </p:nvCxnSpPr>
        <p:spPr bwMode="auto">
          <a:xfrm flipV="1">
            <a:off x="4451576" y="1230286"/>
            <a:ext cx="0" cy="3042410"/>
          </a:xfrm>
          <a:prstGeom prst="line">
            <a:avLst/>
          </a:prstGeom>
          <a:noFill/>
          <a:ln w="38100" algn="ctr">
            <a:solidFill>
              <a:srgbClr val="C00000"/>
            </a:solidFill>
            <a:round/>
          </a:ln>
        </p:spPr>
      </p:cxnSp>
      <p:sp>
        <p:nvSpPr>
          <p:cNvPr id="43" name="Rectangle 29"/>
          <p:cNvSpPr/>
          <p:nvPr/>
        </p:nvSpPr>
        <p:spPr bwMode="auto">
          <a:xfrm>
            <a:off x="6723723" y="3355864"/>
            <a:ext cx="739138" cy="610795"/>
          </a:xfrm>
          <a:prstGeom prst="rect">
            <a:avLst/>
          </a:prstGeom>
          <a:noFill/>
          <a:ln w="19050">
            <a:noFill/>
            <a:miter lim="800000"/>
          </a:ln>
        </p:spPr>
        <p:txBody>
          <a:bodyPr lIns="0" tIns="0" rIns="0" bIns="0"/>
          <a:lstStyle/>
          <a:p>
            <a:pPr algn="ctr">
              <a:lnSpc>
                <a:spcPct val="150000"/>
              </a:lnSpc>
              <a:spcBef>
                <a:spcPts val="55"/>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充分共享</a:t>
            </a:r>
            <a:br>
              <a:rPr lang="en-US" altLang="zh-CN" sz="1100" dirty="0" smtClean="0">
                <a:solidFill>
                  <a:srgbClr val="000000"/>
                </a:solidFill>
                <a:latin typeface="微软雅黑" panose="020B0503020204020204" charset="-122"/>
                <a:ea typeface="微软雅黑" panose="020B0503020204020204" charset="-122"/>
                <a:cs typeface="ヒラギノ角ゴ ProN W3"/>
                <a:sym typeface="Futura Hv"/>
              </a:rPr>
            </a:b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提高利用率</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44" name="矩形 43"/>
          <p:cNvSpPr/>
          <p:nvPr/>
        </p:nvSpPr>
        <p:spPr bwMode="auto">
          <a:xfrm>
            <a:off x="4459512" y="2557699"/>
            <a:ext cx="2215831" cy="1708664"/>
          </a:xfrm>
          <a:prstGeom prst="rect">
            <a:avLst/>
          </a:prstGeom>
          <a:solidFill>
            <a:schemeClr val="bg1">
              <a:lumMod val="85000"/>
            </a:schemeClr>
          </a:solidFill>
          <a:ln w="9525" cap="flat" cmpd="sng" algn="ctr">
            <a:solidFill>
              <a:srgbClr val="C00000"/>
            </a:solidFill>
            <a:prstDash val="solid"/>
            <a:round/>
            <a:headEnd type="none" w="med" len="med"/>
            <a:tailEnd type="none" w="med" len="med"/>
          </a:ln>
          <a:effectLst>
            <a:outerShdw blurRad="63500" sx="102000" sy="102000" algn="ctr" rotWithShape="0">
              <a:prstClr val="black">
                <a:alpha val="40000"/>
              </a:prstClr>
            </a:outerShdw>
          </a:effectLst>
        </p:spPr>
        <p:txBody>
          <a:bodyPr lIns="87817" tIns="43908" rIns="87817" bIns="43908"/>
          <a:lstStyle/>
          <a:p>
            <a:pPr defTabSz="657860">
              <a:lnSpc>
                <a:spcPct val="110000"/>
              </a:lnSpc>
              <a:buClr>
                <a:srgbClr val="FFFFFF"/>
              </a:buClr>
              <a:buFont typeface="Wingdings" panose="05000000000000000000" pitchFamily="2" charset="2"/>
              <a:buChar char="•"/>
              <a:defRPr/>
            </a:pPr>
            <a:endParaRPr lang="zh-CN" altLang="en-US" sz="1100" dirty="0">
              <a:solidFill>
                <a:srgbClr val="FFFFFF"/>
              </a:solidFill>
              <a:latin typeface="微软雅黑" panose="020B0503020204020204" charset="-122"/>
              <a:ea typeface="微软雅黑" panose="020B0503020204020204" charset="-122"/>
            </a:endParaRPr>
          </a:p>
        </p:txBody>
      </p:sp>
      <p:sp>
        <p:nvSpPr>
          <p:cNvPr id="46" name="Rectangle 29"/>
          <p:cNvSpPr/>
          <p:nvPr/>
        </p:nvSpPr>
        <p:spPr bwMode="auto">
          <a:xfrm>
            <a:off x="5939249" y="3588606"/>
            <a:ext cx="716567" cy="577187"/>
          </a:xfrm>
          <a:prstGeom prst="rect">
            <a:avLst/>
          </a:prstGeom>
          <a:noFill/>
          <a:ln w="19050">
            <a:noFill/>
            <a:miter lim="800000"/>
          </a:ln>
        </p:spPr>
        <p:txBody>
          <a:bodyPr lIns="0" tIns="0" rIns="0" bIns="0"/>
          <a:lstStyle/>
          <a:p>
            <a:pPr algn="ctr">
              <a:spcBef>
                <a:spcPts val="710"/>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尝试分享</a:t>
            </a:r>
            <a:endParaRPr lang="en-US" altLang="zh-CN" sz="1100" dirty="0" smtClean="0">
              <a:solidFill>
                <a:srgbClr val="000000"/>
              </a:solidFill>
              <a:latin typeface="微软雅黑" panose="020B0503020204020204" charset="-122"/>
              <a:ea typeface="微软雅黑" panose="020B0503020204020204" charset="-122"/>
              <a:cs typeface="ヒラギノ角ゴ ProN W3"/>
              <a:sym typeface="Futura Hv"/>
            </a:endParaRPr>
          </a:p>
          <a:p>
            <a:pPr algn="ctr">
              <a:spcBef>
                <a:spcPts val="710"/>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内容数字化</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47" name="矩形 46"/>
          <p:cNvSpPr/>
          <p:nvPr/>
        </p:nvSpPr>
        <p:spPr bwMode="auto">
          <a:xfrm>
            <a:off x="4467430" y="3184694"/>
            <a:ext cx="1375399" cy="1088023"/>
          </a:xfrm>
          <a:prstGeom prst="rect">
            <a:avLst/>
          </a:prstGeom>
          <a:solidFill>
            <a:schemeClr val="bg1">
              <a:lumMod val="75000"/>
            </a:schemeClr>
          </a:solidFill>
          <a:ln w="9525" cap="flat" cmpd="sng" algn="ctr">
            <a:solidFill>
              <a:srgbClr val="C00000"/>
            </a:solidFill>
            <a:prstDash val="solid"/>
            <a:round/>
            <a:headEnd type="none" w="med" len="med"/>
            <a:tailEnd type="none" w="med" len="med"/>
          </a:ln>
          <a:effectLst>
            <a:outerShdw blurRad="63500" sx="102000" sy="102000" algn="ctr" rotWithShape="0">
              <a:prstClr val="black">
                <a:alpha val="40000"/>
              </a:prstClr>
            </a:outerShdw>
          </a:effectLst>
        </p:spPr>
        <p:txBody>
          <a:bodyPr lIns="87817" tIns="43908" rIns="87817" bIns="43908"/>
          <a:lstStyle/>
          <a:p>
            <a:pPr defTabSz="657860">
              <a:lnSpc>
                <a:spcPct val="110000"/>
              </a:lnSpc>
              <a:buClr>
                <a:srgbClr val="FFFFFF"/>
              </a:buClr>
              <a:buFont typeface="Wingdings" panose="05000000000000000000" pitchFamily="2" charset="2"/>
              <a:buChar char="•"/>
              <a:defRPr/>
            </a:pPr>
            <a:endParaRPr lang="zh-CN" altLang="en-US" sz="1100" dirty="0">
              <a:solidFill>
                <a:srgbClr val="FFFFFF"/>
              </a:solidFill>
              <a:latin typeface="微软雅黑" panose="020B0503020204020204" charset="-122"/>
              <a:ea typeface="微软雅黑" panose="020B0503020204020204" charset="-122"/>
            </a:endParaRPr>
          </a:p>
        </p:txBody>
      </p:sp>
      <p:sp>
        <p:nvSpPr>
          <p:cNvPr id="48" name="Rectangle 29"/>
          <p:cNvSpPr/>
          <p:nvPr/>
        </p:nvSpPr>
        <p:spPr bwMode="auto">
          <a:xfrm>
            <a:off x="4846286" y="3622538"/>
            <a:ext cx="1108333" cy="450915"/>
          </a:xfrm>
          <a:prstGeom prst="rect">
            <a:avLst/>
          </a:prstGeom>
          <a:noFill/>
          <a:ln w="19050">
            <a:noFill/>
            <a:miter lim="800000"/>
          </a:ln>
        </p:spPr>
        <p:txBody>
          <a:bodyPr lIns="0" tIns="0" rIns="0" bIns="0"/>
          <a:lstStyle/>
          <a:p>
            <a:pPr algn="ctr">
              <a:lnSpc>
                <a:spcPct val="150000"/>
              </a:lnSpc>
              <a:spcBef>
                <a:spcPts val="55"/>
              </a:spcBef>
            </a:pPr>
            <a:r>
              <a:rPr lang="en-US" altLang="zh-CN" sz="1100" dirty="0" smtClean="0">
                <a:solidFill>
                  <a:srgbClr val="000000"/>
                </a:solidFill>
                <a:latin typeface="微软雅黑" panose="020B0503020204020204" charset="-122"/>
                <a:ea typeface="微软雅黑" panose="020B0503020204020204" charset="-122"/>
                <a:cs typeface="ヒラギノ角ゴ ProN W3"/>
                <a:sym typeface="Futura Hv"/>
              </a:rPr>
              <a:t> </a:t>
            </a:r>
            <a:endParaRPr lang="en-US" altLang="zh-CN" sz="1100" dirty="0" smtClean="0">
              <a:solidFill>
                <a:srgbClr val="000000"/>
              </a:solidFill>
              <a:latin typeface="微软雅黑" panose="020B0503020204020204" charset="-122"/>
              <a:ea typeface="微软雅黑" panose="020B0503020204020204" charset="-122"/>
              <a:cs typeface="ヒラギノ角ゴ ProN W3"/>
              <a:sym typeface="Futura Hv"/>
            </a:endParaRPr>
          </a:p>
          <a:p>
            <a:pPr algn="ctr">
              <a:lnSpc>
                <a:spcPct val="150000"/>
              </a:lnSpc>
              <a:spcBef>
                <a:spcPts val="55"/>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独占资源</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49" name="Freeform 114"/>
          <p:cNvSpPr/>
          <p:nvPr/>
        </p:nvSpPr>
        <p:spPr bwMode="auto">
          <a:xfrm rot="19536203">
            <a:off x="4065758" y="2538273"/>
            <a:ext cx="4536372" cy="689039"/>
          </a:xfrm>
          <a:custGeom>
            <a:avLst/>
            <a:gdLst>
              <a:gd name="T0" fmla="*/ 0 w 1211"/>
              <a:gd name="T1" fmla="*/ 272 h 544"/>
              <a:gd name="T2" fmla="*/ 942 w 1211"/>
              <a:gd name="T3" fmla="*/ 168 h 544"/>
              <a:gd name="T4" fmla="*/ 942 w 1211"/>
              <a:gd name="T5" fmla="*/ 0 h 544"/>
              <a:gd name="T6" fmla="*/ 1211 w 1211"/>
              <a:gd name="T7" fmla="*/ 273 h 544"/>
              <a:gd name="T8" fmla="*/ 944 w 1211"/>
              <a:gd name="T9" fmla="*/ 544 h 544"/>
              <a:gd name="T10" fmla="*/ 944 w 1211"/>
              <a:gd name="T11" fmla="*/ 377 h 544"/>
              <a:gd name="T12" fmla="*/ 0 w 1211"/>
              <a:gd name="T13" fmla="*/ 272 h 544"/>
              <a:gd name="T14" fmla="*/ 0 60000 65536"/>
              <a:gd name="T15" fmla="*/ 0 60000 65536"/>
              <a:gd name="T16" fmla="*/ 0 60000 65536"/>
              <a:gd name="T17" fmla="*/ 0 60000 65536"/>
              <a:gd name="T18" fmla="*/ 0 60000 65536"/>
              <a:gd name="T19" fmla="*/ 0 60000 65536"/>
              <a:gd name="T20" fmla="*/ 0 60000 65536"/>
              <a:gd name="T21" fmla="*/ 0 w 1211"/>
              <a:gd name="T22" fmla="*/ 0 h 544"/>
              <a:gd name="T23" fmla="*/ 1211 w 1211"/>
              <a:gd name="T24" fmla="*/ 544 h 5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1" h="544">
                <a:moveTo>
                  <a:pt x="0" y="272"/>
                </a:moveTo>
                <a:lnTo>
                  <a:pt x="942" y="168"/>
                </a:lnTo>
                <a:lnTo>
                  <a:pt x="942" y="0"/>
                </a:lnTo>
                <a:lnTo>
                  <a:pt x="1211" y="273"/>
                </a:lnTo>
                <a:lnTo>
                  <a:pt x="944" y="544"/>
                </a:lnTo>
                <a:lnTo>
                  <a:pt x="944" y="377"/>
                </a:lnTo>
                <a:lnTo>
                  <a:pt x="0" y="272"/>
                </a:lnTo>
                <a:close/>
              </a:path>
            </a:pathLst>
          </a:custGeom>
          <a:solidFill>
            <a:schemeClr val="bg1">
              <a:lumMod val="95000"/>
            </a:schemeClr>
          </a:solidFill>
          <a:ln w="0">
            <a:noFill/>
            <a:prstDash val="solid"/>
            <a:round/>
          </a:ln>
          <a:effectLst>
            <a:outerShdw blurRad="63500" sx="102000" sy="102000" algn="ctr" rotWithShape="0">
              <a:prstClr val="black">
                <a:alpha val="40000"/>
              </a:prstClr>
            </a:outerShdw>
          </a:effectLst>
        </p:spPr>
        <p:txBody>
          <a:bodyPr/>
          <a:lstStyle/>
          <a:p>
            <a:pPr>
              <a:defRPr/>
            </a:pPr>
            <a:endParaRPr lang="zh-CN" altLang="en-US" sz="1100">
              <a:solidFill>
                <a:srgbClr val="000000"/>
              </a:solidFill>
              <a:latin typeface="微软雅黑" panose="020B0503020204020204" charset="-122"/>
              <a:ea typeface="微软雅黑" panose="020B0503020204020204" charset="-122"/>
            </a:endParaRPr>
          </a:p>
        </p:txBody>
      </p:sp>
      <p:sp>
        <p:nvSpPr>
          <p:cNvPr id="50" name="Rectangle 35"/>
          <p:cNvSpPr>
            <a:spLocks noChangeArrowheads="1"/>
          </p:cNvSpPr>
          <p:nvPr/>
        </p:nvSpPr>
        <p:spPr bwMode="auto">
          <a:xfrm>
            <a:off x="6379918" y="1397479"/>
            <a:ext cx="466794" cy="261610"/>
          </a:xfrm>
          <a:prstGeom prst="rect">
            <a:avLst/>
          </a:prstGeom>
          <a:noFill/>
          <a:ln w="9525">
            <a:noFill/>
            <a:miter lim="800000"/>
          </a:ln>
        </p:spPr>
        <p:txBody>
          <a:bodyPr wrap="none">
            <a:spAutoFit/>
          </a:bodyPr>
          <a:lstStyle/>
          <a:p>
            <a:pPr>
              <a:spcBef>
                <a:spcPts val="710"/>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云化</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51" name="Rectangle 8"/>
          <p:cNvSpPr/>
          <p:nvPr/>
        </p:nvSpPr>
        <p:spPr bwMode="auto">
          <a:xfrm>
            <a:off x="5395099" y="2056006"/>
            <a:ext cx="1367485" cy="310321"/>
          </a:xfrm>
          <a:prstGeom prst="rect">
            <a:avLst/>
          </a:prstGeom>
          <a:noFill/>
          <a:ln w="12700">
            <a:noFill/>
            <a:miter lim="800000"/>
          </a:ln>
        </p:spPr>
        <p:txBody>
          <a:bodyPr lIns="38100" tIns="38100" rIns="38100" bIns="38100" anchor="ctr"/>
          <a:lstStyle/>
          <a:p>
            <a:pPr algn="ctr">
              <a:spcBef>
                <a:spcPts val="710"/>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虚拟化</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52" name="Rectangle 22"/>
          <p:cNvSpPr/>
          <p:nvPr/>
        </p:nvSpPr>
        <p:spPr bwMode="auto">
          <a:xfrm>
            <a:off x="4704680" y="2731235"/>
            <a:ext cx="1411801" cy="310321"/>
          </a:xfrm>
          <a:prstGeom prst="rect">
            <a:avLst/>
          </a:prstGeom>
          <a:noFill/>
          <a:ln w="12700">
            <a:noFill/>
            <a:miter lim="800000"/>
          </a:ln>
        </p:spPr>
        <p:txBody>
          <a:bodyPr lIns="38100" tIns="38100" rIns="38100" bIns="38100" anchor="ctr"/>
          <a:lstStyle/>
          <a:p>
            <a:pPr algn="ctr">
              <a:spcBef>
                <a:spcPts val="710"/>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资源整合</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53" name="Rectangle 28"/>
          <p:cNvSpPr/>
          <p:nvPr/>
        </p:nvSpPr>
        <p:spPr bwMode="auto">
          <a:xfrm>
            <a:off x="4630631" y="3328363"/>
            <a:ext cx="1391225" cy="310321"/>
          </a:xfrm>
          <a:prstGeom prst="rect">
            <a:avLst/>
          </a:prstGeom>
          <a:noFill/>
          <a:ln w="12700">
            <a:noFill/>
            <a:miter lim="800000"/>
          </a:ln>
        </p:spPr>
        <p:txBody>
          <a:bodyPr lIns="38100" tIns="38100" rIns="38100" bIns="38100" anchor="ctr"/>
          <a:lstStyle/>
          <a:p>
            <a:pPr>
              <a:spcBef>
                <a:spcPts val="710"/>
              </a:spcBef>
            </a:pPr>
            <a:r>
              <a:rPr lang="zh-CN" altLang="en-US" sz="1100" dirty="0" smtClean="0">
                <a:solidFill>
                  <a:srgbClr val="000000"/>
                </a:solidFill>
                <a:latin typeface="微软雅黑" panose="020B0503020204020204" charset="-122"/>
                <a:ea typeface="微软雅黑" panose="020B0503020204020204" charset="-122"/>
                <a:cs typeface="ヒラギノ角ゴ ProN W3"/>
                <a:sym typeface="Futura Hv"/>
              </a:rPr>
              <a:t>分散建设</a:t>
            </a:r>
            <a:endParaRPr lang="zh-CN" altLang="en-US" sz="1100" dirty="0">
              <a:solidFill>
                <a:srgbClr val="000000"/>
              </a:solidFill>
              <a:latin typeface="微软雅黑" panose="020B0503020204020204" charset="-122"/>
              <a:ea typeface="微软雅黑" panose="020B0503020204020204" charset="-122"/>
              <a:cs typeface="ヒラギノ角ゴ ProN W3"/>
              <a:sym typeface="Futura Hv"/>
            </a:endParaRPr>
          </a:p>
        </p:txBody>
      </p:sp>
      <p:sp>
        <p:nvSpPr>
          <p:cNvPr id="54" name="矩形 53"/>
          <p:cNvSpPr/>
          <p:nvPr/>
        </p:nvSpPr>
        <p:spPr>
          <a:xfrm>
            <a:off x="6238910" y="4398947"/>
            <a:ext cx="1076799" cy="138499"/>
          </a:xfrm>
          <a:prstGeom prst="rect">
            <a:avLst/>
          </a:prstGeom>
        </p:spPr>
        <p:txBody>
          <a:bodyPr wrap="square" lIns="0" tIns="0" rIns="0" bIns="0">
            <a:spAutoFit/>
          </a:bodyPr>
          <a:lstStyle/>
          <a:p>
            <a:pPr algn="ctr" defTabSz="685165" fontAlgn="auto">
              <a:spcBef>
                <a:spcPts val="0"/>
              </a:spcBef>
              <a:spcAft>
                <a:spcPts val="0"/>
              </a:spcAft>
              <a:defRPr/>
            </a:pPr>
            <a:r>
              <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rPr>
              <a:t>2000’S</a:t>
            </a:r>
            <a:endPar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55" name="矩形 54"/>
          <p:cNvSpPr/>
          <p:nvPr/>
        </p:nvSpPr>
        <p:spPr>
          <a:xfrm>
            <a:off x="5278759" y="4398947"/>
            <a:ext cx="1076799" cy="138499"/>
          </a:xfrm>
          <a:prstGeom prst="rect">
            <a:avLst/>
          </a:prstGeom>
        </p:spPr>
        <p:txBody>
          <a:bodyPr wrap="square" lIns="0" tIns="0" rIns="0" bIns="0">
            <a:spAutoFit/>
          </a:bodyPr>
          <a:lstStyle/>
          <a:p>
            <a:pPr algn="ctr" defTabSz="685165" fontAlgn="auto">
              <a:spcBef>
                <a:spcPts val="0"/>
              </a:spcBef>
              <a:spcAft>
                <a:spcPts val="0"/>
              </a:spcAft>
              <a:defRPr/>
            </a:pPr>
            <a:r>
              <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rPr>
              <a:t>1990’S</a:t>
            </a:r>
            <a:endPar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56" name="矩形 55"/>
          <p:cNvSpPr/>
          <p:nvPr/>
        </p:nvSpPr>
        <p:spPr>
          <a:xfrm>
            <a:off x="4219652" y="4333667"/>
            <a:ext cx="747458" cy="207731"/>
          </a:xfrm>
          <a:prstGeom prst="rect">
            <a:avLst/>
          </a:prstGeom>
        </p:spPr>
        <p:txBody>
          <a:bodyPr wrap="square" lIns="68562" tIns="34281" rIns="68562" bIns="34281">
            <a:spAutoFit/>
          </a:bodyPr>
          <a:lstStyle/>
          <a:p>
            <a:pPr defTabSz="685165" fontAlgn="auto">
              <a:spcBef>
                <a:spcPts val="0"/>
              </a:spcBef>
              <a:spcAft>
                <a:spcPts val="0"/>
              </a:spcAft>
              <a:defRPr/>
            </a:pPr>
            <a:r>
              <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rPr>
              <a:t>1980’S</a:t>
            </a:r>
            <a:endParaRPr lang="zh-CN" altLang="en-US" sz="900" kern="0" dirty="0">
              <a:solidFill>
                <a:srgbClr val="000000"/>
              </a:solidFill>
              <a:latin typeface="微软雅黑" panose="020B0503020204020204" charset="-122"/>
              <a:ea typeface="微软雅黑" panose="020B0503020204020204" charset="-122"/>
            </a:endParaRPr>
          </a:p>
        </p:txBody>
      </p:sp>
      <p:sp>
        <p:nvSpPr>
          <p:cNvPr id="57" name="矩形 56"/>
          <p:cNvSpPr/>
          <p:nvPr/>
        </p:nvSpPr>
        <p:spPr>
          <a:xfrm>
            <a:off x="7349929" y="4398947"/>
            <a:ext cx="1063659" cy="138499"/>
          </a:xfrm>
          <a:prstGeom prst="rect">
            <a:avLst/>
          </a:prstGeom>
        </p:spPr>
        <p:txBody>
          <a:bodyPr wrap="square" lIns="0" tIns="0" rIns="0" bIns="0">
            <a:spAutoFit/>
          </a:bodyPr>
          <a:lstStyle/>
          <a:p>
            <a:pPr algn="ctr" defTabSz="685165" fontAlgn="auto">
              <a:spcBef>
                <a:spcPts val="0"/>
              </a:spcBef>
              <a:spcAft>
                <a:spcPts val="0"/>
              </a:spcAft>
              <a:defRPr/>
            </a:pPr>
            <a:r>
              <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rPr>
              <a:t>2010’S</a:t>
            </a:r>
            <a:endParaRPr lang="en-US" altLang="zh-CN" sz="900" kern="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9"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1.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云播智慧教育  </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虚尾箭头 139"/>
          <p:cNvSpPr/>
          <p:nvPr/>
        </p:nvSpPr>
        <p:spPr bwMode="auto">
          <a:xfrm>
            <a:off x="683568" y="1599642"/>
            <a:ext cx="4390192" cy="1358718"/>
          </a:xfrm>
          <a:prstGeom prst="stripedRightArrow">
            <a:avLst>
              <a:gd name="adj1" fmla="val 60889"/>
              <a:gd name="adj2" fmla="val 29729"/>
            </a:avLst>
          </a:prstGeom>
          <a:solidFill>
            <a:schemeClr val="accent6">
              <a:lumMod val="60000"/>
              <a:lumOff val="40000"/>
            </a:schemeClr>
          </a:solidFill>
          <a:ln w="53975" cap="rnd" cmpd="dbl">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1" name="圆角矩形 140"/>
          <p:cNvSpPr/>
          <p:nvPr/>
        </p:nvSpPr>
        <p:spPr bwMode="auto">
          <a:xfrm>
            <a:off x="5115856" y="1005576"/>
            <a:ext cx="3567956" cy="3024336"/>
          </a:xfrm>
          <a:prstGeom prst="roundRect">
            <a:avLst>
              <a:gd name="adj" fmla="val 3436"/>
            </a:avLst>
          </a:prstGeom>
          <a:solidFill>
            <a:schemeClr val="accent6">
              <a:lumMod val="20000"/>
              <a:lumOff val="80000"/>
            </a:schemeClr>
          </a:solidFill>
          <a:ln w="25400" cap="rnd" cmpd="sng">
            <a:solidFill>
              <a:schemeClr val="accent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3" name="圆角矩形 142"/>
          <p:cNvSpPr/>
          <p:nvPr/>
        </p:nvSpPr>
        <p:spPr bwMode="auto">
          <a:xfrm>
            <a:off x="2158732" y="1005576"/>
            <a:ext cx="1169145" cy="3024336"/>
          </a:xfrm>
          <a:prstGeom prst="roundRect">
            <a:avLst>
              <a:gd name="adj" fmla="val 10180"/>
            </a:avLst>
          </a:prstGeom>
          <a:solidFill>
            <a:schemeClr val="accent6">
              <a:lumMod val="20000"/>
              <a:lumOff val="80000"/>
            </a:schemeClr>
          </a:solidFill>
          <a:ln w="25400" cap="rnd" cmpd="sng">
            <a:solidFill>
              <a:schemeClr val="accent6">
                <a:lumMod val="60000"/>
                <a:lumOff val="4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4" name="圆角矩形 143"/>
          <p:cNvSpPr/>
          <p:nvPr/>
        </p:nvSpPr>
        <p:spPr bwMode="auto">
          <a:xfrm>
            <a:off x="611560" y="1023578"/>
            <a:ext cx="1169145" cy="3024336"/>
          </a:xfrm>
          <a:prstGeom prst="roundRect">
            <a:avLst>
              <a:gd name="adj" fmla="val 10180"/>
            </a:avLst>
          </a:prstGeom>
          <a:solidFill>
            <a:schemeClr val="accent6">
              <a:lumMod val="20000"/>
              <a:lumOff val="80000"/>
            </a:schemeClr>
          </a:solidFill>
          <a:ln w="25400" cap="rnd" cmpd="sng">
            <a:solidFill>
              <a:schemeClr val="accent6">
                <a:lumMod val="60000"/>
                <a:lumOff val="4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5" name="矩形 144"/>
          <p:cNvSpPr/>
          <p:nvPr/>
        </p:nvSpPr>
        <p:spPr>
          <a:xfrm>
            <a:off x="1604732" y="4137924"/>
            <a:ext cx="558290" cy="198530"/>
          </a:xfrm>
          <a:prstGeom prst="rect">
            <a:avLst/>
          </a:prstGeom>
        </p:spPr>
        <p:txBody>
          <a:bodyPr wrap="none">
            <a:prstTxWarp prst="textPlain">
              <a:avLst/>
            </a:prstTxWarp>
            <a:spAutoFit/>
          </a:bodyPr>
          <a:lstStyle/>
          <a:p>
            <a:pPr>
              <a:defRPr/>
            </a:pPr>
            <a:r>
              <a:rPr lang="zh-CN" altLang="en-US" sz="1200" b="1" kern="0" dirty="0" smtClean="0">
                <a:solidFill>
                  <a:srgbClr val="C00000"/>
                </a:solidFill>
                <a:latin typeface="微软雅黑" panose="020B0503020204020204" charset="-122"/>
                <a:ea typeface="微软雅黑" panose="020B0503020204020204" charset="-122"/>
              </a:rPr>
              <a:t>孤岛式</a:t>
            </a:r>
            <a:endParaRPr lang="zh-CN" altLang="en-US" sz="1200" b="1" kern="0" dirty="0">
              <a:solidFill>
                <a:srgbClr val="C00000"/>
              </a:solidFill>
              <a:latin typeface="微软雅黑" panose="020B0503020204020204" charset="-122"/>
              <a:ea typeface="微软雅黑" panose="020B0503020204020204" charset="-122"/>
            </a:endParaRPr>
          </a:p>
        </p:txBody>
      </p:sp>
      <p:grpSp>
        <p:nvGrpSpPr>
          <p:cNvPr id="3" name="组合 166"/>
          <p:cNvGrpSpPr/>
          <p:nvPr/>
        </p:nvGrpSpPr>
        <p:grpSpPr>
          <a:xfrm>
            <a:off x="1835696" y="2319722"/>
            <a:ext cx="246311" cy="75840"/>
            <a:chOff x="5601871" y="4180695"/>
            <a:chExt cx="150296" cy="36016"/>
          </a:xfrm>
          <a:solidFill>
            <a:schemeClr val="accent6">
              <a:lumMod val="60000"/>
              <a:lumOff val="40000"/>
            </a:schemeClr>
          </a:solidFill>
        </p:grpSpPr>
        <p:sp>
          <p:nvSpPr>
            <p:cNvPr id="269" name="椭圆 4"/>
            <p:cNvSpPr/>
            <p:nvPr/>
          </p:nvSpPr>
          <p:spPr bwMode="auto">
            <a:xfrm>
              <a:off x="5601871" y="4180711"/>
              <a:ext cx="36000" cy="36000"/>
            </a:xfrm>
            <a:prstGeom prst="ellipse">
              <a:avLst/>
            </a:prstGeom>
            <a:grpFill/>
            <a:ln>
              <a:solidFill>
                <a:schemeClr val="bg1"/>
              </a:solidFill>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600" b="1" dirty="0">
                <a:solidFill>
                  <a:prstClr val="white"/>
                </a:solidFill>
                <a:ea typeface="微软雅黑" panose="020B0503020204020204" charset="-122"/>
                <a:cs typeface="Arial" panose="020B0604020202020204" pitchFamily="34" charset="0"/>
              </a:endParaRPr>
            </a:p>
          </p:txBody>
        </p:sp>
        <p:sp>
          <p:nvSpPr>
            <p:cNvPr id="270" name="椭圆 5"/>
            <p:cNvSpPr/>
            <p:nvPr/>
          </p:nvSpPr>
          <p:spPr bwMode="auto">
            <a:xfrm>
              <a:off x="5659011" y="4180695"/>
              <a:ext cx="36000" cy="36000"/>
            </a:xfrm>
            <a:prstGeom prst="ellipse">
              <a:avLst/>
            </a:prstGeom>
            <a:grpFill/>
            <a:ln>
              <a:solidFill>
                <a:schemeClr val="bg1"/>
              </a:solidFill>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600" b="1" dirty="0">
                <a:solidFill>
                  <a:prstClr val="white"/>
                </a:solidFill>
                <a:ea typeface="微软雅黑" panose="020B0503020204020204" charset="-122"/>
                <a:cs typeface="Arial" panose="020B0604020202020204" pitchFamily="34" charset="0"/>
              </a:endParaRPr>
            </a:p>
          </p:txBody>
        </p:sp>
        <p:sp>
          <p:nvSpPr>
            <p:cNvPr id="271" name="椭圆 6"/>
            <p:cNvSpPr/>
            <p:nvPr/>
          </p:nvSpPr>
          <p:spPr bwMode="auto">
            <a:xfrm>
              <a:off x="5716167" y="4180695"/>
              <a:ext cx="36000" cy="36000"/>
            </a:xfrm>
            <a:prstGeom prst="ellipse">
              <a:avLst/>
            </a:prstGeom>
            <a:grpFill/>
            <a:ln>
              <a:solidFill>
                <a:schemeClr val="bg1"/>
              </a:solidFill>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600" b="1" dirty="0">
                <a:solidFill>
                  <a:prstClr val="white"/>
                </a:solidFill>
                <a:ea typeface="微软雅黑" panose="020B0503020204020204" charset="-122"/>
                <a:cs typeface="Arial" panose="020B0604020202020204" pitchFamily="34" charset="0"/>
              </a:endParaRPr>
            </a:p>
          </p:txBody>
        </p:sp>
      </p:grpSp>
      <p:pic>
        <p:nvPicPr>
          <p:cNvPr id="147" name="Picture 7" descr="E:\图库\科技 光与背景\Img201108100021_H.JPG"/>
          <p:cNvPicPr>
            <a:picLocks noChangeArrowheads="1"/>
          </p:cNvPicPr>
          <p:nvPr/>
        </p:nvPicPr>
        <p:blipFill>
          <a:blip r:embed="rId1" cstate="print"/>
          <a:srcRect/>
          <a:stretch>
            <a:fillRect/>
          </a:stretch>
        </p:blipFill>
        <p:spPr bwMode="auto">
          <a:xfrm>
            <a:off x="776410" y="2397533"/>
            <a:ext cx="852623" cy="308134"/>
          </a:xfrm>
          <a:prstGeom prst="rect">
            <a:avLst/>
          </a:prstGeom>
          <a:noFill/>
          <a:effectLst/>
        </p:spPr>
      </p:pic>
      <p:grpSp>
        <p:nvGrpSpPr>
          <p:cNvPr id="4" name="组合 454"/>
          <p:cNvGrpSpPr/>
          <p:nvPr/>
        </p:nvGrpSpPr>
        <p:grpSpPr>
          <a:xfrm>
            <a:off x="903173" y="1784022"/>
            <a:ext cx="168587" cy="309868"/>
            <a:chOff x="-909638" y="971550"/>
            <a:chExt cx="909638" cy="2039938"/>
          </a:xfrm>
          <a:solidFill>
            <a:srgbClr val="FF9900"/>
          </a:solidFill>
        </p:grpSpPr>
        <p:sp>
          <p:nvSpPr>
            <p:cNvPr id="264" name="Freeform 147"/>
            <p:cNvSpPr/>
            <p:nvPr/>
          </p:nvSpPr>
          <p:spPr bwMode="auto">
            <a:xfrm>
              <a:off x="-363536" y="1325562"/>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5" name="Freeform 148"/>
            <p:cNvSpPr/>
            <p:nvPr/>
          </p:nvSpPr>
          <p:spPr bwMode="auto">
            <a:xfrm>
              <a:off x="-363536" y="1601785"/>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6" name="Freeform 149"/>
            <p:cNvSpPr/>
            <p:nvPr/>
          </p:nvSpPr>
          <p:spPr bwMode="auto">
            <a:xfrm>
              <a:off x="-363536" y="1878014"/>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7" name="Freeform 150"/>
            <p:cNvSpPr/>
            <p:nvPr/>
          </p:nvSpPr>
          <p:spPr bwMode="auto">
            <a:xfrm>
              <a:off x="-363536" y="2154238"/>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8"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grpSp>
        <p:nvGrpSpPr>
          <p:cNvPr id="5" name="组合 454"/>
          <p:cNvGrpSpPr/>
          <p:nvPr/>
        </p:nvGrpSpPr>
        <p:grpSpPr>
          <a:xfrm>
            <a:off x="1323619" y="1784022"/>
            <a:ext cx="168587" cy="309868"/>
            <a:chOff x="-909638" y="971550"/>
            <a:chExt cx="909638" cy="2039938"/>
          </a:xfrm>
          <a:solidFill>
            <a:srgbClr val="FF9900"/>
          </a:solidFill>
        </p:grpSpPr>
        <p:sp>
          <p:nvSpPr>
            <p:cNvPr id="259" name="Freeform 147"/>
            <p:cNvSpPr/>
            <p:nvPr/>
          </p:nvSpPr>
          <p:spPr bwMode="auto">
            <a:xfrm>
              <a:off x="-363536" y="1325562"/>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0" name="Freeform 148"/>
            <p:cNvSpPr/>
            <p:nvPr/>
          </p:nvSpPr>
          <p:spPr bwMode="auto">
            <a:xfrm>
              <a:off x="-363536" y="1601785"/>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1" name="Freeform 149"/>
            <p:cNvSpPr/>
            <p:nvPr/>
          </p:nvSpPr>
          <p:spPr bwMode="auto">
            <a:xfrm>
              <a:off x="-363536" y="1878014"/>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2" name="Freeform 150"/>
            <p:cNvSpPr/>
            <p:nvPr/>
          </p:nvSpPr>
          <p:spPr bwMode="auto">
            <a:xfrm>
              <a:off x="-363536" y="2154238"/>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63"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sp>
        <p:nvSpPr>
          <p:cNvPr id="150" name="TextBox 149"/>
          <p:cNvSpPr txBox="1"/>
          <p:nvPr/>
        </p:nvSpPr>
        <p:spPr>
          <a:xfrm>
            <a:off x="752593" y="2163540"/>
            <a:ext cx="959752" cy="129275"/>
          </a:xfrm>
          <a:prstGeom prst="rect">
            <a:avLst/>
          </a:prstGeom>
          <a:noFill/>
        </p:spPr>
        <p:txBody>
          <a:bodyPr wrap="none" lIns="0" tIns="0" rIns="0" bIns="0" rtlCol="0">
            <a:prstTxWarp prst="textPlain">
              <a:avLst/>
            </a:prstTxWarp>
            <a:spAutoFit/>
          </a:bodyPr>
          <a:lstStyle/>
          <a:p>
            <a:pPr algn="ctr">
              <a:defRPr/>
            </a:pPr>
            <a:r>
              <a:rPr lang="zh-CN" altLang="en-US" sz="900" kern="0" dirty="0" smtClean="0">
                <a:solidFill>
                  <a:srgbClr val="000000">
                    <a:lumMod val="75000"/>
                    <a:lumOff val="25000"/>
                  </a:srgbClr>
                </a:solidFill>
                <a:cs typeface="Arial" panose="020B0604020202020204" pitchFamily="34" charset="0"/>
              </a:rPr>
              <a:t>服务器</a:t>
            </a:r>
            <a:r>
              <a:rPr lang="en-US" sz="900" kern="0" dirty="0" smtClean="0">
                <a:solidFill>
                  <a:srgbClr val="000000">
                    <a:lumMod val="75000"/>
                    <a:lumOff val="25000"/>
                  </a:srgbClr>
                </a:solidFill>
                <a:cs typeface="Arial" panose="020B0604020202020204" pitchFamily="34" charset="0"/>
              </a:rPr>
              <a:t>1…n</a:t>
            </a:r>
            <a:endParaRPr lang="en-US" sz="900" kern="0" dirty="0" smtClean="0">
              <a:solidFill>
                <a:srgbClr val="000000">
                  <a:lumMod val="75000"/>
                  <a:lumOff val="25000"/>
                </a:srgbClr>
              </a:solidFill>
              <a:cs typeface="Arial" panose="020B0604020202020204" pitchFamily="34" charset="0"/>
            </a:endParaRPr>
          </a:p>
        </p:txBody>
      </p:sp>
      <p:sp>
        <p:nvSpPr>
          <p:cNvPr id="151" name="TextBox 150"/>
          <p:cNvSpPr txBox="1"/>
          <p:nvPr/>
        </p:nvSpPr>
        <p:spPr>
          <a:xfrm>
            <a:off x="787354" y="2731288"/>
            <a:ext cx="764661" cy="128324"/>
          </a:xfrm>
          <a:prstGeom prst="rect">
            <a:avLst/>
          </a:prstGeom>
          <a:noFill/>
        </p:spPr>
        <p:txBody>
          <a:bodyPr wrap="none" lIns="0" tIns="0" rIns="0" bIns="0" rtlCol="0">
            <a:prstTxWarp prst="textPlain">
              <a:avLst/>
            </a:prstTxWarp>
            <a:spAutoFit/>
          </a:bodyPr>
          <a:lstStyle/>
          <a:p>
            <a:pPr algn="ctr">
              <a:defRPr/>
            </a:pPr>
            <a:r>
              <a:rPr lang="zh-CN" altLang="en-US" sz="900" kern="0" dirty="0" smtClean="0">
                <a:solidFill>
                  <a:srgbClr val="000000">
                    <a:lumMod val="75000"/>
                    <a:lumOff val="25000"/>
                  </a:srgbClr>
                </a:solidFill>
                <a:cs typeface="Arial" panose="020B0604020202020204" pitchFamily="34" charset="0"/>
              </a:rPr>
              <a:t>数据中心</a:t>
            </a:r>
            <a:endParaRPr lang="en-US" sz="900" kern="0" dirty="0" smtClean="0">
              <a:solidFill>
                <a:srgbClr val="000000">
                  <a:lumMod val="75000"/>
                  <a:lumOff val="25000"/>
                </a:srgbClr>
              </a:solidFill>
              <a:cs typeface="Arial" panose="020B0604020202020204" pitchFamily="34" charset="0"/>
            </a:endParaRPr>
          </a:p>
        </p:txBody>
      </p:sp>
      <p:sp>
        <p:nvSpPr>
          <p:cNvPr id="152" name="TextBox 151"/>
          <p:cNvSpPr txBox="1"/>
          <p:nvPr/>
        </p:nvSpPr>
        <p:spPr>
          <a:xfrm>
            <a:off x="862749" y="3482828"/>
            <a:ext cx="577001" cy="131332"/>
          </a:xfrm>
          <a:prstGeom prst="rect">
            <a:avLst/>
          </a:prstGeom>
          <a:noFill/>
        </p:spPr>
        <p:txBody>
          <a:bodyPr wrap="none" lIns="0" tIns="0" rIns="0" bIns="0" rtlCol="0">
            <a:prstTxWarp prst="textPlain">
              <a:avLst/>
            </a:prstTxWarp>
            <a:spAutoFit/>
          </a:bodyPr>
          <a:lstStyle/>
          <a:p>
            <a:pPr algn="ctr">
              <a:defRPr/>
            </a:pPr>
            <a:r>
              <a:rPr lang="zh-CN" altLang="en-US" sz="1000" kern="0" dirty="0" smtClean="0">
                <a:solidFill>
                  <a:srgbClr val="000000">
                    <a:lumMod val="75000"/>
                    <a:lumOff val="25000"/>
                  </a:srgbClr>
                </a:solidFill>
                <a:cs typeface="Arial" panose="020B0604020202020204" pitchFamily="34" charset="0"/>
              </a:rPr>
              <a:t>校园</a:t>
            </a:r>
            <a:r>
              <a:rPr lang="en-US" altLang="zh-CN" sz="1000" kern="0" dirty="0" smtClean="0">
                <a:solidFill>
                  <a:srgbClr val="000000">
                    <a:lumMod val="75000"/>
                    <a:lumOff val="25000"/>
                  </a:srgbClr>
                </a:solidFill>
                <a:cs typeface="Arial" panose="020B0604020202020204" pitchFamily="34" charset="0"/>
              </a:rPr>
              <a:t>/</a:t>
            </a:r>
            <a:r>
              <a:rPr lang="zh-CN" altLang="en-US" sz="1000" kern="0" dirty="0" smtClean="0">
                <a:solidFill>
                  <a:srgbClr val="000000">
                    <a:lumMod val="75000"/>
                    <a:lumOff val="25000"/>
                  </a:srgbClr>
                </a:solidFill>
                <a:cs typeface="Arial" panose="020B0604020202020204" pitchFamily="34" charset="0"/>
              </a:rPr>
              <a:t>院系 </a:t>
            </a:r>
            <a:r>
              <a:rPr lang="en-US" sz="1000" kern="0" dirty="0" smtClean="0">
                <a:solidFill>
                  <a:srgbClr val="000000">
                    <a:lumMod val="75000"/>
                    <a:lumOff val="25000"/>
                  </a:srgbClr>
                </a:solidFill>
                <a:cs typeface="Arial" panose="020B0604020202020204" pitchFamily="34" charset="0"/>
              </a:rPr>
              <a:t>1</a:t>
            </a:r>
            <a:endParaRPr lang="en-US" sz="1000" kern="0" dirty="0" smtClean="0">
              <a:solidFill>
                <a:srgbClr val="000000">
                  <a:lumMod val="75000"/>
                  <a:lumOff val="25000"/>
                </a:srgbClr>
              </a:solidFill>
              <a:cs typeface="Arial" panose="020B0604020202020204" pitchFamily="34" charset="0"/>
            </a:endParaRPr>
          </a:p>
        </p:txBody>
      </p:sp>
      <p:sp>
        <p:nvSpPr>
          <p:cNvPr id="153" name="TextBox 152"/>
          <p:cNvSpPr txBox="1"/>
          <p:nvPr/>
        </p:nvSpPr>
        <p:spPr>
          <a:xfrm>
            <a:off x="789485" y="1482304"/>
            <a:ext cx="733164" cy="168335"/>
          </a:xfrm>
          <a:prstGeom prst="rect">
            <a:avLst/>
          </a:prstGeom>
          <a:noFill/>
        </p:spPr>
        <p:txBody>
          <a:bodyPr wrap="none" lIns="0" tIns="0" rIns="0" bIns="0" rtlCol="0">
            <a:prstTxWarp prst="textPlain">
              <a:avLst/>
            </a:prstTxWarp>
            <a:spAutoFit/>
          </a:bodyPr>
          <a:lstStyle/>
          <a:p>
            <a:pPr algn="ctr">
              <a:defRPr/>
            </a:pPr>
            <a:r>
              <a:rPr lang="zh-CN" altLang="en-US" sz="800" kern="0" dirty="0" smtClean="0">
                <a:solidFill>
                  <a:srgbClr val="000000">
                    <a:lumMod val="75000"/>
                    <a:lumOff val="25000"/>
                  </a:srgbClr>
                </a:solidFill>
                <a:cs typeface="Arial" panose="020B0604020202020204" pitchFamily="34" charset="0"/>
              </a:rPr>
              <a:t>教育应用</a:t>
            </a:r>
            <a:endParaRPr lang="en-US" sz="800" kern="0" dirty="0" smtClean="0">
              <a:solidFill>
                <a:srgbClr val="000000">
                  <a:lumMod val="75000"/>
                  <a:lumOff val="25000"/>
                </a:srgbClr>
              </a:solidFill>
              <a:cs typeface="Arial" panose="020B0604020202020204" pitchFamily="34" charset="0"/>
            </a:endParaRPr>
          </a:p>
        </p:txBody>
      </p:sp>
      <p:sp>
        <p:nvSpPr>
          <p:cNvPr id="154" name="Freeform 143"/>
          <p:cNvSpPr>
            <a:spLocks noEditPoints="1"/>
          </p:cNvSpPr>
          <p:nvPr/>
        </p:nvSpPr>
        <p:spPr bwMode="auto">
          <a:xfrm>
            <a:off x="661739" y="1197518"/>
            <a:ext cx="428908" cy="277320"/>
          </a:xfrm>
          <a:custGeom>
            <a:avLst/>
            <a:gdLst/>
            <a:ahLst/>
            <a:cxnLst>
              <a:cxn ang="0">
                <a:pos x="3256" y="3251"/>
              </a:cxn>
              <a:cxn ang="0">
                <a:pos x="2068" y="3339"/>
              </a:cxn>
              <a:cxn ang="0">
                <a:pos x="1540" y="3778"/>
              </a:cxn>
              <a:cxn ang="0">
                <a:pos x="1320" y="4437"/>
              </a:cxn>
              <a:cxn ang="0">
                <a:pos x="1364" y="11643"/>
              </a:cxn>
              <a:cxn ang="0">
                <a:pos x="1672" y="12126"/>
              </a:cxn>
              <a:cxn ang="0">
                <a:pos x="2200" y="12390"/>
              </a:cxn>
              <a:cxn ang="0">
                <a:pos x="16412" y="15158"/>
              </a:cxn>
              <a:cxn ang="0">
                <a:pos x="14300" y="12346"/>
              </a:cxn>
              <a:cxn ang="0">
                <a:pos x="14784" y="11995"/>
              </a:cxn>
              <a:cxn ang="0">
                <a:pos x="15004" y="11468"/>
              </a:cxn>
              <a:cxn ang="0">
                <a:pos x="15004" y="4218"/>
              </a:cxn>
              <a:cxn ang="0">
                <a:pos x="14696" y="3602"/>
              </a:cxn>
              <a:cxn ang="0">
                <a:pos x="14080" y="3251"/>
              </a:cxn>
              <a:cxn ang="0">
                <a:pos x="13112" y="4525"/>
              </a:cxn>
              <a:cxn ang="0">
                <a:pos x="2464" y="11424"/>
              </a:cxn>
              <a:cxn ang="0">
                <a:pos x="9328" y="791"/>
              </a:cxn>
              <a:cxn ang="0">
                <a:pos x="9900" y="1098"/>
              </a:cxn>
              <a:cxn ang="0">
                <a:pos x="6204" y="1977"/>
              </a:cxn>
              <a:cxn ang="0">
                <a:pos x="5852" y="2328"/>
              </a:cxn>
              <a:cxn ang="0">
                <a:pos x="5368" y="8129"/>
              </a:cxn>
              <a:cxn ang="0">
                <a:pos x="11660" y="3999"/>
              </a:cxn>
              <a:cxn ang="0">
                <a:pos x="8580" y="4394"/>
              </a:cxn>
              <a:cxn ang="0">
                <a:pos x="12012" y="2944"/>
              </a:cxn>
              <a:cxn ang="0">
                <a:pos x="12364" y="3471"/>
              </a:cxn>
              <a:cxn ang="0">
                <a:pos x="12188" y="9534"/>
              </a:cxn>
              <a:cxn ang="0">
                <a:pos x="7832" y="10282"/>
              </a:cxn>
              <a:cxn ang="0">
                <a:pos x="7260" y="3163"/>
              </a:cxn>
              <a:cxn ang="0">
                <a:pos x="7436" y="3471"/>
              </a:cxn>
              <a:cxn ang="0">
                <a:pos x="7436" y="10237"/>
              </a:cxn>
              <a:cxn ang="0">
                <a:pos x="7260" y="10325"/>
              </a:cxn>
              <a:cxn ang="0">
                <a:pos x="6424" y="9710"/>
              </a:cxn>
              <a:cxn ang="0">
                <a:pos x="6380" y="2900"/>
              </a:cxn>
              <a:cxn ang="0">
                <a:pos x="6468" y="2680"/>
              </a:cxn>
              <a:cxn ang="0">
                <a:pos x="7480" y="2856"/>
              </a:cxn>
              <a:cxn ang="0">
                <a:pos x="11220" y="2285"/>
              </a:cxn>
              <a:cxn ang="0">
                <a:pos x="10735" y="2153"/>
              </a:cxn>
              <a:cxn ang="0">
                <a:pos x="4841" y="1011"/>
              </a:cxn>
              <a:cxn ang="0">
                <a:pos x="5016" y="1318"/>
              </a:cxn>
              <a:cxn ang="0">
                <a:pos x="5016" y="8129"/>
              </a:cxn>
              <a:cxn ang="0">
                <a:pos x="4841" y="8173"/>
              </a:cxn>
              <a:cxn ang="0">
                <a:pos x="3960" y="7557"/>
              </a:cxn>
              <a:cxn ang="0">
                <a:pos x="3916" y="747"/>
              </a:cxn>
              <a:cxn ang="0">
                <a:pos x="4048" y="572"/>
              </a:cxn>
              <a:cxn ang="0">
                <a:pos x="5016" y="747"/>
              </a:cxn>
              <a:cxn ang="0">
                <a:pos x="8756" y="132"/>
              </a:cxn>
              <a:cxn ang="0">
                <a:pos x="8272" y="0"/>
              </a:cxn>
              <a:cxn ang="0">
                <a:pos x="9064" y="13268"/>
              </a:cxn>
              <a:cxn ang="0">
                <a:pos x="7304" y="13268"/>
              </a:cxn>
            </a:cxnLst>
            <a:rect l="0" t="0" r="r" b="b"/>
            <a:pathLst>
              <a:path w="16412" h="15158">
                <a:moveTo>
                  <a:pt x="2464" y="4525"/>
                </a:moveTo>
                <a:lnTo>
                  <a:pt x="3256" y="4525"/>
                </a:lnTo>
                <a:lnTo>
                  <a:pt x="3256" y="3251"/>
                </a:lnTo>
                <a:lnTo>
                  <a:pt x="2508" y="3251"/>
                </a:lnTo>
                <a:lnTo>
                  <a:pt x="2288" y="3251"/>
                </a:lnTo>
                <a:lnTo>
                  <a:pt x="2068" y="3339"/>
                </a:lnTo>
                <a:lnTo>
                  <a:pt x="1848" y="3427"/>
                </a:lnTo>
                <a:lnTo>
                  <a:pt x="1672" y="3602"/>
                </a:lnTo>
                <a:lnTo>
                  <a:pt x="1540" y="3778"/>
                </a:lnTo>
                <a:lnTo>
                  <a:pt x="1408" y="3955"/>
                </a:lnTo>
                <a:lnTo>
                  <a:pt x="1320" y="4218"/>
                </a:lnTo>
                <a:lnTo>
                  <a:pt x="1320" y="4437"/>
                </a:lnTo>
                <a:lnTo>
                  <a:pt x="1320" y="11247"/>
                </a:lnTo>
                <a:lnTo>
                  <a:pt x="1320" y="11424"/>
                </a:lnTo>
                <a:lnTo>
                  <a:pt x="1364" y="11643"/>
                </a:lnTo>
                <a:lnTo>
                  <a:pt x="1452" y="11819"/>
                </a:lnTo>
                <a:lnTo>
                  <a:pt x="1584" y="11951"/>
                </a:lnTo>
                <a:lnTo>
                  <a:pt x="1672" y="12126"/>
                </a:lnTo>
                <a:lnTo>
                  <a:pt x="1848" y="12214"/>
                </a:lnTo>
                <a:lnTo>
                  <a:pt x="2024" y="12346"/>
                </a:lnTo>
                <a:lnTo>
                  <a:pt x="2200" y="12390"/>
                </a:lnTo>
                <a:lnTo>
                  <a:pt x="0" y="14103"/>
                </a:lnTo>
                <a:lnTo>
                  <a:pt x="0" y="15158"/>
                </a:lnTo>
                <a:lnTo>
                  <a:pt x="16412" y="15158"/>
                </a:lnTo>
                <a:lnTo>
                  <a:pt x="16412" y="14103"/>
                </a:lnTo>
                <a:lnTo>
                  <a:pt x="14080" y="12433"/>
                </a:lnTo>
                <a:lnTo>
                  <a:pt x="14300" y="12346"/>
                </a:lnTo>
                <a:lnTo>
                  <a:pt x="14476" y="12258"/>
                </a:lnTo>
                <a:lnTo>
                  <a:pt x="14608" y="12126"/>
                </a:lnTo>
                <a:lnTo>
                  <a:pt x="14784" y="11995"/>
                </a:lnTo>
                <a:lnTo>
                  <a:pt x="14872" y="11819"/>
                </a:lnTo>
                <a:lnTo>
                  <a:pt x="14960" y="11643"/>
                </a:lnTo>
                <a:lnTo>
                  <a:pt x="15004" y="11468"/>
                </a:lnTo>
                <a:lnTo>
                  <a:pt x="15048" y="11247"/>
                </a:lnTo>
                <a:lnTo>
                  <a:pt x="15048" y="4437"/>
                </a:lnTo>
                <a:lnTo>
                  <a:pt x="15004" y="4218"/>
                </a:lnTo>
                <a:lnTo>
                  <a:pt x="14960" y="3955"/>
                </a:lnTo>
                <a:lnTo>
                  <a:pt x="14828" y="3778"/>
                </a:lnTo>
                <a:lnTo>
                  <a:pt x="14696" y="3602"/>
                </a:lnTo>
                <a:lnTo>
                  <a:pt x="14519" y="3427"/>
                </a:lnTo>
                <a:lnTo>
                  <a:pt x="14300" y="3339"/>
                </a:lnTo>
                <a:lnTo>
                  <a:pt x="14080" y="3251"/>
                </a:lnTo>
                <a:lnTo>
                  <a:pt x="13816" y="3251"/>
                </a:lnTo>
                <a:lnTo>
                  <a:pt x="13112" y="3251"/>
                </a:lnTo>
                <a:lnTo>
                  <a:pt x="13112" y="4525"/>
                </a:lnTo>
                <a:lnTo>
                  <a:pt x="13860" y="4525"/>
                </a:lnTo>
                <a:lnTo>
                  <a:pt x="13860" y="11424"/>
                </a:lnTo>
                <a:lnTo>
                  <a:pt x="2464" y="11424"/>
                </a:lnTo>
                <a:lnTo>
                  <a:pt x="2464" y="4525"/>
                </a:lnTo>
                <a:close/>
                <a:moveTo>
                  <a:pt x="5368" y="1318"/>
                </a:moveTo>
                <a:lnTo>
                  <a:pt x="9328" y="791"/>
                </a:lnTo>
                <a:lnTo>
                  <a:pt x="9548" y="835"/>
                </a:lnTo>
                <a:lnTo>
                  <a:pt x="9768" y="923"/>
                </a:lnTo>
                <a:lnTo>
                  <a:pt x="9900" y="1098"/>
                </a:lnTo>
                <a:lnTo>
                  <a:pt x="9944" y="1318"/>
                </a:lnTo>
                <a:lnTo>
                  <a:pt x="9944" y="1493"/>
                </a:lnTo>
                <a:lnTo>
                  <a:pt x="6204" y="1977"/>
                </a:lnTo>
                <a:lnTo>
                  <a:pt x="6028" y="2021"/>
                </a:lnTo>
                <a:lnTo>
                  <a:pt x="5896" y="2153"/>
                </a:lnTo>
                <a:lnTo>
                  <a:pt x="5852" y="2328"/>
                </a:lnTo>
                <a:lnTo>
                  <a:pt x="5808" y="2548"/>
                </a:lnTo>
                <a:lnTo>
                  <a:pt x="5808" y="8040"/>
                </a:lnTo>
                <a:lnTo>
                  <a:pt x="5368" y="8129"/>
                </a:lnTo>
                <a:lnTo>
                  <a:pt x="5368" y="1318"/>
                </a:lnTo>
                <a:close/>
                <a:moveTo>
                  <a:pt x="8580" y="4394"/>
                </a:moveTo>
                <a:lnTo>
                  <a:pt x="11660" y="3999"/>
                </a:lnTo>
                <a:lnTo>
                  <a:pt x="11660" y="5360"/>
                </a:lnTo>
                <a:lnTo>
                  <a:pt x="8580" y="5755"/>
                </a:lnTo>
                <a:lnTo>
                  <a:pt x="8580" y="4394"/>
                </a:lnTo>
                <a:close/>
                <a:moveTo>
                  <a:pt x="7832" y="3471"/>
                </a:moveTo>
                <a:lnTo>
                  <a:pt x="11748" y="2944"/>
                </a:lnTo>
                <a:lnTo>
                  <a:pt x="12012" y="2944"/>
                </a:lnTo>
                <a:lnTo>
                  <a:pt x="12188" y="3076"/>
                </a:lnTo>
                <a:lnTo>
                  <a:pt x="12320" y="3251"/>
                </a:lnTo>
                <a:lnTo>
                  <a:pt x="12364" y="3471"/>
                </a:lnTo>
                <a:lnTo>
                  <a:pt x="12364" y="9094"/>
                </a:lnTo>
                <a:lnTo>
                  <a:pt x="12320" y="9315"/>
                </a:lnTo>
                <a:lnTo>
                  <a:pt x="12188" y="9534"/>
                </a:lnTo>
                <a:lnTo>
                  <a:pt x="12012" y="9666"/>
                </a:lnTo>
                <a:lnTo>
                  <a:pt x="11748" y="9754"/>
                </a:lnTo>
                <a:lnTo>
                  <a:pt x="7832" y="10282"/>
                </a:lnTo>
                <a:lnTo>
                  <a:pt x="7832" y="3471"/>
                </a:lnTo>
                <a:close/>
                <a:moveTo>
                  <a:pt x="6556" y="2725"/>
                </a:moveTo>
                <a:lnTo>
                  <a:pt x="7260" y="3163"/>
                </a:lnTo>
                <a:lnTo>
                  <a:pt x="7348" y="3251"/>
                </a:lnTo>
                <a:lnTo>
                  <a:pt x="7392" y="3339"/>
                </a:lnTo>
                <a:lnTo>
                  <a:pt x="7436" y="3471"/>
                </a:lnTo>
                <a:lnTo>
                  <a:pt x="7480" y="3602"/>
                </a:lnTo>
                <a:lnTo>
                  <a:pt x="7480" y="10149"/>
                </a:lnTo>
                <a:lnTo>
                  <a:pt x="7436" y="10237"/>
                </a:lnTo>
                <a:lnTo>
                  <a:pt x="7392" y="10325"/>
                </a:lnTo>
                <a:lnTo>
                  <a:pt x="7348" y="10369"/>
                </a:lnTo>
                <a:lnTo>
                  <a:pt x="7260" y="10325"/>
                </a:lnTo>
                <a:lnTo>
                  <a:pt x="6556" y="9886"/>
                </a:lnTo>
                <a:lnTo>
                  <a:pt x="6468" y="9798"/>
                </a:lnTo>
                <a:lnTo>
                  <a:pt x="6424" y="9710"/>
                </a:lnTo>
                <a:lnTo>
                  <a:pt x="6380" y="9578"/>
                </a:lnTo>
                <a:lnTo>
                  <a:pt x="6380" y="9447"/>
                </a:lnTo>
                <a:lnTo>
                  <a:pt x="6380" y="2900"/>
                </a:lnTo>
                <a:lnTo>
                  <a:pt x="6380" y="2812"/>
                </a:lnTo>
                <a:lnTo>
                  <a:pt x="6424" y="2725"/>
                </a:lnTo>
                <a:lnTo>
                  <a:pt x="6468" y="2680"/>
                </a:lnTo>
                <a:lnTo>
                  <a:pt x="6556" y="2725"/>
                </a:lnTo>
                <a:close/>
                <a:moveTo>
                  <a:pt x="7040" y="2592"/>
                </a:moveTo>
                <a:lnTo>
                  <a:pt x="7480" y="2856"/>
                </a:lnTo>
                <a:lnTo>
                  <a:pt x="7524" y="2900"/>
                </a:lnTo>
                <a:lnTo>
                  <a:pt x="11308" y="2416"/>
                </a:lnTo>
                <a:lnTo>
                  <a:pt x="11220" y="2285"/>
                </a:lnTo>
                <a:lnTo>
                  <a:pt x="11088" y="2197"/>
                </a:lnTo>
                <a:lnTo>
                  <a:pt x="10912" y="2153"/>
                </a:lnTo>
                <a:lnTo>
                  <a:pt x="10735" y="2153"/>
                </a:lnTo>
                <a:lnTo>
                  <a:pt x="7040" y="2592"/>
                </a:lnTo>
                <a:close/>
                <a:moveTo>
                  <a:pt x="4092" y="572"/>
                </a:moveTo>
                <a:lnTo>
                  <a:pt x="4841" y="1011"/>
                </a:lnTo>
                <a:lnTo>
                  <a:pt x="4884" y="1098"/>
                </a:lnTo>
                <a:lnTo>
                  <a:pt x="4972" y="1186"/>
                </a:lnTo>
                <a:lnTo>
                  <a:pt x="5016" y="1318"/>
                </a:lnTo>
                <a:lnTo>
                  <a:pt x="5016" y="1450"/>
                </a:lnTo>
                <a:lnTo>
                  <a:pt x="5016" y="7996"/>
                </a:lnTo>
                <a:lnTo>
                  <a:pt x="5016" y="8129"/>
                </a:lnTo>
                <a:lnTo>
                  <a:pt x="4972" y="8173"/>
                </a:lnTo>
                <a:lnTo>
                  <a:pt x="4884" y="8217"/>
                </a:lnTo>
                <a:lnTo>
                  <a:pt x="4841" y="8173"/>
                </a:lnTo>
                <a:lnTo>
                  <a:pt x="4092" y="7733"/>
                </a:lnTo>
                <a:lnTo>
                  <a:pt x="4048" y="7645"/>
                </a:lnTo>
                <a:lnTo>
                  <a:pt x="3960" y="7557"/>
                </a:lnTo>
                <a:lnTo>
                  <a:pt x="3916" y="7425"/>
                </a:lnTo>
                <a:lnTo>
                  <a:pt x="3916" y="7294"/>
                </a:lnTo>
                <a:lnTo>
                  <a:pt x="3916" y="747"/>
                </a:lnTo>
                <a:lnTo>
                  <a:pt x="3916" y="659"/>
                </a:lnTo>
                <a:lnTo>
                  <a:pt x="3960" y="572"/>
                </a:lnTo>
                <a:lnTo>
                  <a:pt x="4048" y="572"/>
                </a:lnTo>
                <a:lnTo>
                  <a:pt x="4092" y="572"/>
                </a:lnTo>
                <a:close/>
                <a:moveTo>
                  <a:pt x="4620" y="483"/>
                </a:moveTo>
                <a:lnTo>
                  <a:pt x="5016" y="747"/>
                </a:lnTo>
                <a:lnTo>
                  <a:pt x="5104" y="791"/>
                </a:lnTo>
                <a:lnTo>
                  <a:pt x="8888" y="307"/>
                </a:lnTo>
                <a:lnTo>
                  <a:pt x="8756" y="132"/>
                </a:lnTo>
                <a:lnTo>
                  <a:pt x="8625" y="44"/>
                </a:lnTo>
                <a:lnTo>
                  <a:pt x="8492" y="0"/>
                </a:lnTo>
                <a:lnTo>
                  <a:pt x="8272" y="0"/>
                </a:lnTo>
                <a:lnTo>
                  <a:pt x="4620" y="483"/>
                </a:lnTo>
                <a:close/>
                <a:moveTo>
                  <a:pt x="7304" y="13268"/>
                </a:moveTo>
                <a:lnTo>
                  <a:pt x="9064" y="13268"/>
                </a:lnTo>
                <a:lnTo>
                  <a:pt x="9636" y="14279"/>
                </a:lnTo>
                <a:lnTo>
                  <a:pt x="6776" y="14279"/>
                </a:lnTo>
                <a:lnTo>
                  <a:pt x="7304" y="13268"/>
                </a:lnTo>
                <a:close/>
              </a:path>
            </a:pathLst>
          </a:custGeom>
          <a:solidFill>
            <a:schemeClr val="tx1">
              <a:lumMod val="50000"/>
              <a:lumOff val="50000"/>
            </a:schemeClr>
          </a:solid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155" name="Freeform 120"/>
          <p:cNvSpPr>
            <a:spLocks noEditPoints="1"/>
          </p:cNvSpPr>
          <p:nvPr/>
        </p:nvSpPr>
        <p:spPr bwMode="auto">
          <a:xfrm>
            <a:off x="1292017" y="1196943"/>
            <a:ext cx="428908" cy="277320"/>
          </a:xfrm>
          <a:custGeom>
            <a:avLst/>
            <a:gdLst/>
            <a:ahLst/>
            <a:cxnLst>
              <a:cxn ang="0">
                <a:pos x="4752" y="351"/>
              </a:cxn>
              <a:cxn ang="0">
                <a:pos x="5060" y="1362"/>
              </a:cxn>
              <a:cxn ang="0">
                <a:pos x="4400" y="2197"/>
              </a:cxn>
              <a:cxn ang="0">
                <a:pos x="3299" y="2109"/>
              </a:cxn>
              <a:cxn ang="0">
                <a:pos x="2816" y="1142"/>
              </a:cxn>
              <a:cxn ang="0">
                <a:pos x="3299" y="220"/>
              </a:cxn>
              <a:cxn ang="0">
                <a:pos x="4180" y="11600"/>
              </a:cxn>
              <a:cxn ang="0">
                <a:pos x="5016" y="12039"/>
              </a:cxn>
              <a:cxn ang="0">
                <a:pos x="5280" y="13621"/>
              </a:cxn>
              <a:cxn ang="0">
                <a:pos x="5984" y="12214"/>
              </a:cxn>
              <a:cxn ang="0">
                <a:pos x="6688" y="11600"/>
              </a:cxn>
              <a:cxn ang="0">
                <a:pos x="9988" y="11775"/>
              </a:cxn>
              <a:cxn ang="0">
                <a:pos x="10428" y="12610"/>
              </a:cxn>
              <a:cxn ang="0">
                <a:pos x="11220" y="12610"/>
              </a:cxn>
              <a:cxn ang="0">
                <a:pos x="11660" y="11775"/>
              </a:cxn>
              <a:cxn ang="0">
                <a:pos x="14960" y="11600"/>
              </a:cxn>
              <a:cxn ang="0">
                <a:pos x="15707" y="12214"/>
              </a:cxn>
              <a:cxn ang="0">
                <a:pos x="16324" y="13621"/>
              </a:cxn>
              <a:cxn ang="0">
                <a:pos x="15752" y="14192"/>
              </a:cxn>
              <a:cxn ang="0">
                <a:pos x="10604" y="14192"/>
              </a:cxn>
              <a:cxn ang="0">
                <a:pos x="5764" y="14192"/>
              </a:cxn>
              <a:cxn ang="0">
                <a:pos x="616" y="14192"/>
              </a:cxn>
              <a:cxn ang="0">
                <a:pos x="660" y="12391"/>
              </a:cxn>
              <a:cxn ang="0">
                <a:pos x="1231" y="11688"/>
              </a:cxn>
              <a:cxn ang="0">
                <a:pos x="13992" y="9755"/>
              </a:cxn>
              <a:cxn ang="0">
                <a:pos x="14740" y="10633"/>
              </a:cxn>
              <a:cxn ang="0">
                <a:pos x="12320" y="11117"/>
              </a:cxn>
              <a:cxn ang="0">
                <a:pos x="12628" y="10018"/>
              </a:cxn>
              <a:cxn ang="0">
                <a:pos x="8184" y="9666"/>
              </a:cxn>
              <a:cxn ang="0">
                <a:pos x="9240" y="10194"/>
              </a:cxn>
              <a:cxn ang="0">
                <a:pos x="9372" y="11336"/>
              </a:cxn>
              <a:cxn ang="0">
                <a:pos x="7041" y="10413"/>
              </a:cxn>
              <a:cxn ang="0">
                <a:pos x="7964" y="9666"/>
              </a:cxn>
              <a:cxn ang="0">
                <a:pos x="3652" y="9842"/>
              </a:cxn>
              <a:cxn ang="0">
                <a:pos x="4180" y="10897"/>
              </a:cxn>
              <a:cxn ang="0">
                <a:pos x="1672" y="10897"/>
              </a:cxn>
              <a:cxn ang="0">
                <a:pos x="2244" y="9842"/>
              </a:cxn>
              <a:cxn ang="0">
                <a:pos x="13508" y="6459"/>
              </a:cxn>
              <a:cxn ang="0">
                <a:pos x="9503" y="6459"/>
              </a:cxn>
              <a:cxn ang="0">
                <a:pos x="7964" y="5712"/>
              </a:cxn>
              <a:cxn ang="0">
                <a:pos x="7437" y="834"/>
              </a:cxn>
              <a:cxn ang="0">
                <a:pos x="7084" y="1537"/>
              </a:cxn>
              <a:cxn ang="0">
                <a:pos x="4796" y="2416"/>
              </a:cxn>
              <a:cxn ang="0">
                <a:pos x="2376" y="2636"/>
              </a:cxn>
              <a:cxn ang="0">
                <a:pos x="2200" y="5360"/>
              </a:cxn>
              <a:cxn ang="0">
                <a:pos x="3036" y="5800"/>
              </a:cxn>
              <a:cxn ang="0">
                <a:pos x="4004" y="8744"/>
              </a:cxn>
              <a:cxn ang="0">
                <a:pos x="4796" y="3735"/>
              </a:cxn>
              <a:cxn ang="0">
                <a:pos x="7084" y="3471"/>
              </a:cxn>
              <a:cxn ang="0">
                <a:pos x="7304" y="5272"/>
              </a:cxn>
              <a:cxn ang="0">
                <a:pos x="13376" y="5537"/>
              </a:cxn>
              <a:cxn ang="0">
                <a:pos x="14080" y="5141"/>
              </a:cxn>
              <a:cxn ang="0">
                <a:pos x="14212" y="1362"/>
              </a:cxn>
              <a:cxn ang="0">
                <a:pos x="13684" y="747"/>
              </a:cxn>
              <a:cxn ang="0">
                <a:pos x="13420" y="1362"/>
              </a:cxn>
              <a:cxn ang="0">
                <a:pos x="13508" y="4746"/>
              </a:cxn>
              <a:cxn ang="0">
                <a:pos x="7920" y="4877"/>
              </a:cxn>
              <a:cxn ang="0">
                <a:pos x="7744" y="4701"/>
              </a:cxn>
              <a:cxn ang="0">
                <a:pos x="7744" y="1537"/>
              </a:cxn>
              <a:cxn ang="0">
                <a:pos x="13376" y="1362"/>
              </a:cxn>
            </a:cxnLst>
            <a:rect l="0" t="0" r="r" b="b"/>
            <a:pathLst>
              <a:path w="16544" h="15598">
                <a:moveTo>
                  <a:pt x="3960" y="0"/>
                </a:moveTo>
                <a:lnTo>
                  <a:pt x="4180" y="44"/>
                </a:lnTo>
                <a:lnTo>
                  <a:pt x="4400" y="88"/>
                </a:lnTo>
                <a:lnTo>
                  <a:pt x="4576" y="220"/>
                </a:lnTo>
                <a:lnTo>
                  <a:pt x="4752" y="351"/>
                </a:lnTo>
                <a:lnTo>
                  <a:pt x="4884" y="528"/>
                </a:lnTo>
                <a:lnTo>
                  <a:pt x="4973" y="703"/>
                </a:lnTo>
                <a:lnTo>
                  <a:pt x="5060" y="923"/>
                </a:lnTo>
                <a:lnTo>
                  <a:pt x="5060" y="1142"/>
                </a:lnTo>
                <a:lnTo>
                  <a:pt x="5060" y="1362"/>
                </a:lnTo>
                <a:lnTo>
                  <a:pt x="4973" y="1582"/>
                </a:lnTo>
                <a:lnTo>
                  <a:pt x="4884" y="1802"/>
                </a:lnTo>
                <a:lnTo>
                  <a:pt x="4752" y="1933"/>
                </a:lnTo>
                <a:lnTo>
                  <a:pt x="4576" y="2109"/>
                </a:lnTo>
                <a:lnTo>
                  <a:pt x="4400" y="2197"/>
                </a:lnTo>
                <a:lnTo>
                  <a:pt x="4180" y="2241"/>
                </a:lnTo>
                <a:lnTo>
                  <a:pt x="3960" y="2285"/>
                </a:lnTo>
                <a:lnTo>
                  <a:pt x="3696" y="2241"/>
                </a:lnTo>
                <a:lnTo>
                  <a:pt x="3476" y="2197"/>
                </a:lnTo>
                <a:lnTo>
                  <a:pt x="3299" y="2109"/>
                </a:lnTo>
                <a:lnTo>
                  <a:pt x="3124" y="1933"/>
                </a:lnTo>
                <a:lnTo>
                  <a:pt x="2992" y="1802"/>
                </a:lnTo>
                <a:lnTo>
                  <a:pt x="2903" y="1582"/>
                </a:lnTo>
                <a:lnTo>
                  <a:pt x="2816" y="1362"/>
                </a:lnTo>
                <a:lnTo>
                  <a:pt x="2816" y="1142"/>
                </a:lnTo>
                <a:lnTo>
                  <a:pt x="2816" y="923"/>
                </a:lnTo>
                <a:lnTo>
                  <a:pt x="2903" y="703"/>
                </a:lnTo>
                <a:lnTo>
                  <a:pt x="2992" y="528"/>
                </a:lnTo>
                <a:lnTo>
                  <a:pt x="3124" y="351"/>
                </a:lnTo>
                <a:lnTo>
                  <a:pt x="3299" y="220"/>
                </a:lnTo>
                <a:lnTo>
                  <a:pt x="3476" y="88"/>
                </a:lnTo>
                <a:lnTo>
                  <a:pt x="3696" y="44"/>
                </a:lnTo>
                <a:lnTo>
                  <a:pt x="3960" y="0"/>
                </a:lnTo>
                <a:close/>
                <a:moveTo>
                  <a:pt x="1628" y="11600"/>
                </a:moveTo>
                <a:lnTo>
                  <a:pt x="4180" y="11600"/>
                </a:lnTo>
                <a:lnTo>
                  <a:pt x="4400" y="11600"/>
                </a:lnTo>
                <a:lnTo>
                  <a:pt x="4576" y="11688"/>
                </a:lnTo>
                <a:lnTo>
                  <a:pt x="4752" y="11775"/>
                </a:lnTo>
                <a:lnTo>
                  <a:pt x="4884" y="11908"/>
                </a:lnTo>
                <a:lnTo>
                  <a:pt x="5016" y="12039"/>
                </a:lnTo>
                <a:lnTo>
                  <a:pt x="5104" y="12214"/>
                </a:lnTo>
                <a:lnTo>
                  <a:pt x="5148" y="12391"/>
                </a:lnTo>
                <a:lnTo>
                  <a:pt x="5192" y="12610"/>
                </a:lnTo>
                <a:lnTo>
                  <a:pt x="5192" y="13621"/>
                </a:lnTo>
                <a:lnTo>
                  <a:pt x="5280" y="13621"/>
                </a:lnTo>
                <a:lnTo>
                  <a:pt x="5764" y="13621"/>
                </a:lnTo>
                <a:lnTo>
                  <a:pt x="5896" y="13621"/>
                </a:lnTo>
                <a:lnTo>
                  <a:pt x="5896" y="12610"/>
                </a:lnTo>
                <a:lnTo>
                  <a:pt x="5896" y="12391"/>
                </a:lnTo>
                <a:lnTo>
                  <a:pt x="5984" y="12214"/>
                </a:lnTo>
                <a:lnTo>
                  <a:pt x="6072" y="12039"/>
                </a:lnTo>
                <a:lnTo>
                  <a:pt x="6160" y="11908"/>
                </a:lnTo>
                <a:lnTo>
                  <a:pt x="6336" y="11775"/>
                </a:lnTo>
                <a:lnTo>
                  <a:pt x="6512" y="11688"/>
                </a:lnTo>
                <a:lnTo>
                  <a:pt x="6688" y="11600"/>
                </a:lnTo>
                <a:lnTo>
                  <a:pt x="6864" y="11600"/>
                </a:lnTo>
                <a:lnTo>
                  <a:pt x="9460" y="11600"/>
                </a:lnTo>
                <a:lnTo>
                  <a:pt x="9636" y="11600"/>
                </a:lnTo>
                <a:lnTo>
                  <a:pt x="9812" y="11688"/>
                </a:lnTo>
                <a:lnTo>
                  <a:pt x="9988" y="11775"/>
                </a:lnTo>
                <a:lnTo>
                  <a:pt x="10164" y="11908"/>
                </a:lnTo>
                <a:lnTo>
                  <a:pt x="10252" y="12039"/>
                </a:lnTo>
                <a:lnTo>
                  <a:pt x="10340" y="12214"/>
                </a:lnTo>
                <a:lnTo>
                  <a:pt x="10428" y="12391"/>
                </a:lnTo>
                <a:lnTo>
                  <a:pt x="10428" y="12610"/>
                </a:lnTo>
                <a:lnTo>
                  <a:pt x="10428" y="13621"/>
                </a:lnTo>
                <a:lnTo>
                  <a:pt x="10604" y="13621"/>
                </a:lnTo>
                <a:lnTo>
                  <a:pt x="11000" y="13621"/>
                </a:lnTo>
                <a:lnTo>
                  <a:pt x="11220" y="13621"/>
                </a:lnTo>
                <a:lnTo>
                  <a:pt x="11220" y="12610"/>
                </a:lnTo>
                <a:lnTo>
                  <a:pt x="11220" y="12391"/>
                </a:lnTo>
                <a:lnTo>
                  <a:pt x="11308" y="12214"/>
                </a:lnTo>
                <a:lnTo>
                  <a:pt x="11396" y="12039"/>
                </a:lnTo>
                <a:lnTo>
                  <a:pt x="11528" y="11908"/>
                </a:lnTo>
                <a:lnTo>
                  <a:pt x="11660" y="11775"/>
                </a:lnTo>
                <a:lnTo>
                  <a:pt x="11836" y="11688"/>
                </a:lnTo>
                <a:lnTo>
                  <a:pt x="12012" y="11600"/>
                </a:lnTo>
                <a:lnTo>
                  <a:pt x="12232" y="11600"/>
                </a:lnTo>
                <a:lnTo>
                  <a:pt x="14784" y="11600"/>
                </a:lnTo>
                <a:lnTo>
                  <a:pt x="14960" y="11600"/>
                </a:lnTo>
                <a:lnTo>
                  <a:pt x="15180" y="11688"/>
                </a:lnTo>
                <a:lnTo>
                  <a:pt x="15313" y="11775"/>
                </a:lnTo>
                <a:lnTo>
                  <a:pt x="15488" y="11908"/>
                </a:lnTo>
                <a:lnTo>
                  <a:pt x="15576" y="12039"/>
                </a:lnTo>
                <a:lnTo>
                  <a:pt x="15707" y="12214"/>
                </a:lnTo>
                <a:lnTo>
                  <a:pt x="15752" y="12391"/>
                </a:lnTo>
                <a:lnTo>
                  <a:pt x="15752" y="12610"/>
                </a:lnTo>
                <a:lnTo>
                  <a:pt x="15752" y="13621"/>
                </a:lnTo>
                <a:lnTo>
                  <a:pt x="15928" y="13621"/>
                </a:lnTo>
                <a:lnTo>
                  <a:pt x="16324" y="13621"/>
                </a:lnTo>
                <a:lnTo>
                  <a:pt x="16544" y="13621"/>
                </a:lnTo>
                <a:lnTo>
                  <a:pt x="16544" y="14192"/>
                </a:lnTo>
                <a:lnTo>
                  <a:pt x="16324" y="14192"/>
                </a:lnTo>
                <a:lnTo>
                  <a:pt x="15928" y="14192"/>
                </a:lnTo>
                <a:lnTo>
                  <a:pt x="15752" y="14192"/>
                </a:lnTo>
                <a:lnTo>
                  <a:pt x="15752" y="15598"/>
                </a:lnTo>
                <a:lnTo>
                  <a:pt x="11220" y="15598"/>
                </a:lnTo>
                <a:lnTo>
                  <a:pt x="11220" y="14192"/>
                </a:lnTo>
                <a:lnTo>
                  <a:pt x="11000" y="14192"/>
                </a:lnTo>
                <a:lnTo>
                  <a:pt x="10604" y="14192"/>
                </a:lnTo>
                <a:lnTo>
                  <a:pt x="10428" y="14192"/>
                </a:lnTo>
                <a:lnTo>
                  <a:pt x="10428" y="15598"/>
                </a:lnTo>
                <a:lnTo>
                  <a:pt x="5896" y="15598"/>
                </a:lnTo>
                <a:lnTo>
                  <a:pt x="5896" y="14192"/>
                </a:lnTo>
                <a:lnTo>
                  <a:pt x="5764" y="14192"/>
                </a:lnTo>
                <a:lnTo>
                  <a:pt x="5280" y="14192"/>
                </a:lnTo>
                <a:lnTo>
                  <a:pt x="5192" y="14192"/>
                </a:lnTo>
                <a:lnTo>
                  <a:pt x="5192" y="15598"/>
                </a:lnTo>
                <a:lnTo>
                  <a:pt x="616" y="15598"/>
                </a:lnTo>
                <a:lnTo>
                  <a:pt x="616" y="14192"/>
                </a:lnTo>
                <a:lnTo>
                  <a:pt x="0" y="14192"/>
                </a:lnTo>
                <a:lnTo>
                  <a:pt x="0" y="13621"/>
                </a:lnTo>
                <a:lnTo>
                  <a:pt x="616" y="13621"/>
                </a:lnTo>
                <a:lnTo>
                  <a:pt x="616" y="12610"/>
                </a:lnTo>
                <a:lnTo>
                  <a:pt x="660" y="12391"/>
                </a:lnTo>
                <a:lnTo>
                  <a:pt x="704" y="12214"/>
                </a:lnTo>
                <a:lnTo>
                  <a:pt x="792" y="12039"/>
                </a:lnTo>
                <a:lnTo>
                  <a:pt x="924" y="11908"/>
                </a:lnTo>
                <a:lnTo>
                  <a:pt x="1056" y="11775"/>
                </a:lnTo>
                <a:lnTo>
                  <a:pt x="1231" y="11688"/>
                </a:lnTo>
                <a:lnTo>
                  <a:pt x="1408" y="11600"/>
                </a:lnTo>
                <a:lnTo>
                  <a:pt x="1628" y="11600"/>
                </a:lnTo>
                <a:close/>
                <a:moveTo>
                  <a:pt x="13508" y="9666"/>
                </a:moveTo>
                <a:lnTo>
                  <a:pt x="13772" y="9666"/>
                </a:lnTo>
                <a:lnTo>
                  <a:pt x="13992" y="9755"/>
                </a:lnTo>
                <a:lnTo>
                  <a:pt x="14212" y="9842"/>
                </a:lnTo>
                <a:lnTo>
                  <a:pt x="14388" y="10018"/>
                </a:lnTo>
                <a:lnTo>
                  <a:pt x="14564" y="10194"/>
                </a:lnTo>
                <a:lnTo>
                  <a:pt x="14652" y="10413"/>
                </a:lnTo>
                <a:lnTo>
                  <a:pt x="14740" y="10633"/>
                </a:lnTo>
                <a:lnTo>
                  <a:pt x="14784" y="10897"/>
                </a:lnTo>
                <a:lnTo>
                  <a:pt x="14740" y="11117"/>
                </a:lnTo>
                <a:lnTo>
                  <a:pt x="14696" y="11336"/>
                </a:lnTo>
                <a:lnTo>
                  <a:pt x="12364" y="11336"/>
                </a:lnTo>
                <a:lnTo>
                  <a:pt x="12320" y="11117"/>
                </a:lnTo>
                <a:lnTo>
                  <a:pt x="12276" y="10897"/>
                </a:lnTo>
                <a:lnTo>
                  <a:pt x="12320" y="10633"/>
                </a:lnTo>
                <a:lnTo>
                  <a:pt x="12364" y="10413"/>
                </a:lnTo>
                <a:lnTo>
                  <a:pt x="12496" y="10194"/>
                </a:lnTo>
                <a:lnTo>
                  <a:pt x="12628" y="10018"/>
                </a:lnTo>
                <a:lnTo>
                  <a:pt x="12848" y="9842"/>
                </a:lnTo>
                <a:lnTo>
                  <a:pt x="13024" y="9755"/>
                </a:lnTo>
                <a:lnTo>
                  <a:pt x="13288" y="9666"/>
                </a:lnTo>
                <a:lnTo>
                  <a:pt x="13508" y="9666"/>
                </a:lnTo>
                <a:close/>
                <a:moveTo>
                  <a:pt x="8184" y="9666"/>
                </a:moveTo>
                <a:lnTo>
                  <a:pt x="8448" y="9666"/>
                </a:lnTo>
                <a:lnTo>
                  <a:pt x="8668" y="9755"/>
                </a:lnTo>
                <a:lnTo>
                  <a:pt x="8888" y="9842"/>
                </a:lnTo>
                <a:lnTo>
                  <a:pt x="9064" y="10018"/>
                </a:lnTo>
                <a:lnTo>
                  <a:pt x="9240" y="10194"/>
                </a:lnTo>
                <a:lnTo>
                  <a:pt x="9328" y="10413"/>
                </a:lnTo>
                <a:lnTo>
                  <a:pt x="9416" y="10633"/>
                </a:lnTo>
                <a:lnTo>
                  <a:pt x="9460" y="10897"/>
                </a:lnTo>
                <a:lnTo>
                  <a:pt x="9416" y="11117"/>
                </a:lnTo>
                <a:lnTo>
                  <a:pt x="9372" y="11336"/>
                </a:lnTo>
                <a:lnTo>
                  <a:pt x="7041" y="11336"/>
                </a:lnTo>
                <a:lnTo>
                  <a:pt x="6952" y="11117"/>
                </a:lnTo>
                <a:lnTo>
                  <a:pt x="6952" y="10897"/>
                </a:lnTo>
                <a:lnTo>
                  <a:pt x="6996" y="10633"/>
                </a:lnTo>
                <a:lnTo>
                  <a:pt x="7041" y="10413"/>
                </a:lnTo>
                <a:lnTo>
                  <a:pt x="7172" y="10194"/>
                </a:lnTo>
                <a:lnTo>
                  <a:pt x="7304" y="10018"/>
                </a:lnTo>
                <a:lnTo>
                  <a:pt x="7480" y="9842"/>
                </a:lnTo>
                <a:lnTo>
                  <a:pt x="7700" y="9755"/>
                </a:lnTo>
                <a:lnTo>
                  <a:pt x="7964" y="9666"/>
                </a:lnTo>
                <a:lnTo>
                  <a:pt x="8184" y="9666"/>
                </a:lnTo>
                <a:close/>
                <a:moveTo>
                  <a:pt x="2948" y="9666"/>
                </a:moveTo>
                <a:lnTo>
                  <a:pt x="3168" y="9666"/>
                </a:lnTo>
                <a:lnTo>
                  <a:pt x="3432" y="9755"/>
                </a:lnTo>
                <a:lnTo>
                  <a:pt x="3652" y="9842"/>
                </a:lnTo>
                <a:lnTo>
                  <a:pt x="3828" y="10018"/>
                </a:lnTo>
                <a:lnTo>
                  <a:pt x="3960" y="10194"/>
                </a:lnTo>
                <a:lnTo>
                  <a:pt x="4092" y="10413"/>
                </a:lnTo>
                <a:lnTo>
                  <a:pt x="4136" y="10633"/>
                </a:lnTo>
                <a:lnTo>
                  <a:pt x="4180" y="10897"/>
                </a:lnTo>
                <a:lnTo>
                  <a:pt x="4180" y="11117"/>
                </a:lnTo>
                <a:lnTo>
                  <a:pt x="4092" y="11336"/>
                </a:lnTo>
                <a:lnTo>
                  <a:pt x="1760" y="11336"/>
                </a:lnTo>
                <a:lnTo>
                  <a:pt x="1716" y="11117"/>
                </a:lnTo>
                <a:lnTo>
                  <a:pt x="1672" y="10897"/>
                </a:lnTo>
                <a:lnTo>
                  <a:pt x="1716" y="10633"/>
                </a:lnTo>
                <a:lnTo>
                  <a:pt x="1804" y="10413"/>
                </a:lnTo>
                <a:lnTo>
                  <a:pt x="1892" y="10194"/>
                </a:lnTo>
                <a:lnTo>
                  <a:pt x="2068" y="10018"/>
                </a:lnTo>
                <a:lnTo>
                  <a:pt x="2244" y="9842"/>
                </a:lnTo>
                <a:lnTo>
                  <a:pt x="2464" y="9755"/>
                </a:lnTo>
                <a:lnTo>
                  <a:pt x="2684" y="9666"/>
                </a:lnTo>
                <a:lnTo>
                  <a:pt x="2948" y="9666"/>
                </a:lnTo>
                <a:close/>
                <a:moveTo>
                  <a:pt x="13508" y="5712"/>
                </a:moveTo>
                <a:lnTo>
                  <a:pt x="13508" y="6459"/>
                </a:lnTo>
                <a:lnTo>
                  <a:pt x="12892" y="6459"/>
                </a:lnTo>
                <a:lnTo>
                  <a:pt x="13552" y="8832"/>
                </a:lnTo>
                <a:lnTo>
                  <a:pt x="12716" y="8832"/>
                </a:lnTo>
                <a:lnTo>
                  <a:pt x="12012" y="6459"/>
                </a:lnTo>
                <a:lnTo>
                  <a:pt x="9503" y="6459"/>
                </a:lnTo>
                <a:lnTo>
                  <a:pt x="8844" y="8832"/>
                </a:lnTo>
                <a:lnTo>
                  <a:pt x="7964" y="8832"/>
                </a:lnTo>
                <a:lnTo>
                  <a:pt x="8668" y="6459"/>
                </a:lnTo>
                <a:lnTo>
                  <a:pt x="7964" y="6459"/>
                </a:lnTo>
                <a:lnTo>
                  <a:pt x="7964" y="5712"/>
                </a:lnTo>
                <a:lnTo>
                  <a:pt x="13508" y="5712"/>
                </a:lnTo>
                <a:close/>
                <a:moveTo>
                  <a:pt x="7920" y="703"/>
                </a:moveTo>
                <a:lnTo>
                  <a:pt x="7744" y="703"/>
                </a:lnTo>
                <a:lnTo>
                  <a:pt x="7568" y="747"/>
                </a:lnTo>
                <a:lnTo>
                  <a:pt x="7437" y="834"/>
                </a:lnTo>
                <a:lnTo>
                  <a:pt x="7304" y="923"/>
                </a:lnTo>
                <a:lnTo>
                  <a:pt x="7216" y="1054"/>
                </a:lnTo>
                <a:lnTo>
                  <a:pt x="7128" y="1186"/>
                </a:lnTo>
                <a:lnTo>
                  <a:pt x="7084" y="1362"/>
                </a:lnTo>
                <a:lnTo>
                  <a:pt x="7084" y="1537"/>
                </a:lnTo>
                <a:lnTo>
                  <a:pt x="7084" y="3164"/>
                </a:lnTo>
                <a:lnTo>
                  <a:pt x="6820" y="3207"/>
                </a:lnTo>
                <a:lnTo>
                  <a:pt x="6820" y="2944"/>
                </a:lnTo>
                <a:lnTo>
                  <a:pt x="5632" y="2944"/>
                </a:lnTo>
                <a:lnTo>
                  <a:pt x="4796" y="2416"/>
                </a:lnTo>
                <a:lnTo>
                  <a:pt x="2903" y="2416"/>
                </a:lnTo>
                <a:lnTo>
                  <a:pt x="2772" y="2461"/>
                </a:lnTo>
                <a:lnTo>
                  <a:pt x="2640" y="2504"/>
                </a:lnTo>
                <a:lnTo>
                  <a:pt x="2508" y="2548"/>
                </a:lnTo>
                <a:lnTo>
                  <a:pt x="2376" y="2636"/>
                </a:lnTo>
                <a:lnTo>
                  <a:pt x="2288" y="2724"/>
                </a:lnTo>
                <a:lnTo>
                  <a:pt x="2244" y="2856"/>
                </a:lnTo>
                <a:lnTo>
                  <a:pt x="2200" y="2988"/>
                </a:lnTo>
                <a:lnTo>
                  <a:pt x="2200" y="3119"/>
                </a:lnTo>
                <a:lnTo>
                  <a:pt x="2200" y="5360"/>
                </a:lnTo>
                <a:lnTo>
                  <a:pt x="2903" y="5360"/>
                </a:lnTo>
                <a:lnTo>
                  <a:pt x="2903" y="3735"/>
                </a:lnTo>
                <a:lnTo>
                  <a:pt x="3036" y="3735"/>
                </a:lnTo>
                <a:lnTo>
                  <a:pt x="3036" y="5360"/>
                </a:lnTo>
                <a:lnTo>
                  <a:pt x="3036" y="5800"/>
                </a:lnTo>
                <a:lnTo>
                  <a:pt x="3036" y="8744"/>
                </a:lnTo>
                <a:lnTo>
                  <a:pt x="3828" y="8744"/>
                </a:lnTo>
                <a:lnTo>
                  <a:pt x="3828" y="6283"/>
                </a:lnTo>
                <a:lnTo>
                  <a:pt x="4004" y="6283"/>
                </a:lnTo>
                <a:lnTo>
                  <a:pt x="4004" y="8744"/>
                </a:lnTo>
                <a:lnTo>
                  <a:pt x="4796" y="8744"/>
                </a:lnTo>
                <a:lnTo>
                  <a:pt x="4796" y="8304"/>
                </a:lnTo>
                <a:lnTo>
                  <a:pt x="4796" y="5800"/>
                </a:lnTo>
                <a:lnTo>
                  <a:pt x="4796" y="5360"/>
                </a:lnTo>
                <a:lnTo>
                  <a:pt x="4796" y="3735"/>
                </a:lnTo>
                <a:lnTo>
                  <a:pt x="4796" y="3295"/>
                </a:lnTo>
                <a:lnTo>
                  <a:pt x="5632" y="3735"/>
                </a:lnTo>
                <a:lnTo>
                  <a:pt x="6820" y="3735"/>
                </a:lnTo>
                <a:lnTo>
                  <a:pt x="6820" y="3515"/>
                </a:lnTo>
                <a:lnTo>
                  <a:pt x="7084" y="3471"/>
                </a:lnTo>
                <a:lnTo>
                  <a:pt x="7084" y="4701"/>
                </a:lnTo>
                <a:lnTo>
                  <a:pt x="7084" y="4877"/>
                </a:lnTo>
                <a:lnTo>
                  <a:pt x="7128" y="5009"/>
                </a:lnTo>
                <a:lnTo>
                  <a:pt x="7216" y="5141"/>
                </a:lnTo>
                <a:lnTo>
                  <a:pt x="7304" y="5272"/>
                </a:lnTo>
                <a:lnTo>
                  <a:pt x="7437" y="5404"/>
                </a:lnTo>
                <a:lnTo>
                  <a:pt x="7612" y="5448"/>
                </a:lnTo>
                <a:lnTo>
                  <a:pt x="7744" y="5537"/>
                </a:lnTo>
                <a:lnTo>
                  <a:pt x="7920" y="5537"/>
                </a:lnTo>
                <a:lnTo>
                  <a:pt x="13376" y="5537"/>
                </a:lnTo>
                <a:lnTo>
                  <a:pt x="13552" y="5537"/>
                </a:lnTo>
                <a:lnTo>
                  <a:pt x="13684" y="5448"/>
                </a:lnTo>
                <a:lnTo>
                  <a:pt x="13816" y="5404"/>
                </a:lnTo>
                <a:lnTo>
                  <a:pt x="13948" y="5272"/>
                </a:lnTo>
                <a:lnTo>
                  <a:pt x="14080" y="5141"/>
                </a:lnTo>
                <a:lnTo>
                  <a:pt x="14124" y="5009"/>
                </a:lnTo>
                <a:lnTo>
                  <a:pt x="14212" y="4877"/>
                </a:lnTo>
                <a:lnTo>
                  <a:pt x="14212" y="4701"/>
                </a:lnTo>
                <a:lnTo>
                  <a:pt x="14212" y="1537"/>
                </a:lnTo>
                <a:lnTo>
                  <a:pt x="14212" y="1362"/>
                </a:lnTo>
                <a:lnTo>
                  <a:pt x="14124" y="1186"/>
                </a:lnTo>
                <a:lnTo>
                  <a:pt x="14080" y="1054"/>
                </a:lnTo>
                <a:lnTo>
                  <a:pt x="13948" y="923"/>
                </a:lnTo>
                <a:lnTo>
                  <a:pt x="13860" y="834"/>
                </a:lnTo>
                <a:lnTo>
                  <a:pt x="13684" y="747"/>
                </a:lnTo>
                <a:lnTo>
                  <a:pt x="13552" y="703"/>
                </a:lnTo>
                <a:lnTo>
                  <a:pt x="13376" y="703"/>
                </a:lnTo>
                <a:lnTo>
                  <a:pt x="7920" y="703"/>
                </a:lnTo>
                <a:close/>
                <a:moveTo>
                  <a:pt x="13376" y="1362"/>
                </a:moveTo>
                <a:lnTo>
                  <a:pt x="13420" y="1362"/>
                </a:lnTo>
                <a:lnTo>
                  <a:pt x="13508" y="1406"/>
                </a:lnTo>
                <a:lnTo>
                  <a:pt x="13508" y="1450"/>
                </a:lnTo>
                <a:lnTo>
                  <a:pt x="13552" y="1537"/>
                </a:lnTo>
                <a:lnTo>
                  <a:pt x="13552" y="4701"/>
                </a:lnTo>
                <a:lnTo>
                  <a:pt x="13508" y="4746"/>
                </a:lnTo>
                <a:lnTo>
                  <a:pt x="13508" y="4789"/>
                </a:lnTo>
                <a:lnTo>
                  <a:pt x="13508" y="4833"/>
                </a:lnTo>
                <a:lnTo>
                  <a:pt x="13420" y="4833"/>
                </a:lnTo>
                <a:lnTo>
                  <a:pt x="13376" y="4877"/>
                </a:lnTo>
                <a:lnTo>
                  <a:pt x="7920" y="4877"/>
                </a:lnTo>
                <a:lnTo>
                  <a:pt x="7832" y="4833"/>
                </a:lnTo>
                <a:lnTo>
                  <a:pt x="7788" y="4833"/>
                </a:lnTo>
                <a:lnTo>
                  <a:pt x="7788" y="4789"/>
                </a:lnTo>
                <a:lnTo>
                  <a:pt x="7744" y="4746"/>
                </a:lnTo>
                <a:lnTo>
                  <a:pt x="7744" y="4701"/>
                </a:lnTo>
                <a:lnTo>
                  <a:pt x="7744" y="3339"/>
                </a:lnTo>
                <a:lnTo>
                  <a:pt x="10472" y="2768"/>
                </a:lnTo>
                <a:lnTo>
                  <a:pt x="10428" y="2724"/>
                </a:lnTo>
                <a:lnTo>
                  <a:pt x="7744" y="3076"/>
                </a:lnTo>
                <a:lnTo>
                  <a:pt x="7744" y="1537"/>
                </a:lnTo>
                <a:lnTo>
                  <a:pt x="7744" y="1450"/>
                </a:lnTo>
                <a:lnTo>
                  <a:pt x="7788" y="1406"/>
                </a:lnTo>
                <a:lnTo>
                  <a:pt x="7832" y="1362"/>
                </a:lnTo>
                <a:lnTo>
                  <a:pt x="7920" y="1362"/>
                </a:lnTo>
                <a:lnTo>
                  <a:pt x="13376" y="1362"/>
                </a:lnTo>
                <a:close/>
              </a:path>
            </a:pathLst>
          </a:custGeom>
          <a:solidFill>
            <a:schemeClr val="tx1">
              <a:lumMod val="50000"/>
              <a:lumOff val="50000"/>
            </a:schemeClr>
          </a:solid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grpSp>
        <p:nvGrpSpPr>
          <p:cNvPr id="6" name="组合 166"/>
          <p:cNvGrpSpPr/>
          <p:nvPr/>
        </p:nvGrpSpPr>
        <p:grpSpPr>
          <a:xfrm>
            <a:off x="1106603" y="1938462"/>
            <a:ext cx="171562" cy="30812"/>
            <a:chOff x="5601871" y="4180695"/>
            <a:chExt cx="150296" cy="36016"/>
          </a:xfrm>
        </p:grpSpPr>
        <p:sp>
          <p:nvSpPr>
            <p:cNvPr id="256" name="椭圆 20"/>
            <p:cNvSpPr/>
            <p:nvPr/>
          </p:nvSpPr>
          <p:spPr bwMode="auto">
            <a:xfrm>
              <a:off x="5601871" y="4180711"/>
              <a:ext cx="36000" cy="36000"/>
            </a:xfrm>
            <a:prstGeom prst="ellipse">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1400" b="1" dirty="0">
                <a:solidFill>
                  <a:prstClr val="white"/>
                </a:solidFill>
                <a:ea typeface="微软雅黑" panose="020B0503020204020204" charset="-122"/>
                <a:cs typeface="Arial" panose="020B0604020202020204" pitchFamily="34" charset="0"/>
              </a:endParaRPr>
            </a:p>
          </p:txBody>
        </p:sp>
        <p:sp>
          <p:nvSpPr>
            <p:cNvPr id="257" name="椭圆 21"/>
            <p:cNvSpPr/>
            <p:nvPr/>
          </p:nvSpPr>
          <p:spPr bwMode="auto">
            <a:xfrm>
              <a:off x="5659011" y="4180695"/>
              <a:ext cx="36000" cy="36000"/>
            </a:xfrm>
            <a:prstGeom prst="ellipse">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1400" b="1" dirty="0">
                <a:solidFill>
                  <a:prstClr val="white"/>
                </a:solidFill>
                <a:ea typeface="微软雅黑" panose="020B0503020204020204" charset="-122"/>
                <a:cs typeface="Arial" panose="020B0604020202020204" pitchFamily="34" charset="0"/>
              </a:endParaRPr>
            </a:p>
          </p:txBody>
        </p:sp>
        <p:sp>
          <p:nvSpPr>
            <p:cNvPr id="258" name="椭圆 36"/>
            <p:cNvSpPr/>
            <p:nvPr/>
          </p:nvSpPr>
          <p:spPr bwMode="auto">
            <a:xfrm>
              <a:off x="5716167" y="4180695"/>
              <a:ext cx="36000" cy="36000"/>
            </a:xfrm>
            <a:prstGeom prst="ellipse">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1400" b="1" dirty="0">
                <a:solidFill>
                  <a:prstClr val="white"/>
                </a:solidFill>
                <a:ea typeface="微软雅黑" panose="020B0503020204020204" charset="-122"/>
                <a:cs typeface="Arial" panose="020B0604020202020204" pitchFamily="34" charset="0"/>
              </a:endParaRPr>
            </a:p>
          </p:txBody>
        </p:sp>
      </p:grpSp>
      <p:pic>
        <p:nvPicPr>
          <p:cNvPr id="157" name="Picture 9" descr="E:\图库\科技 光与背景\Img201107280073_H.JPG"/>
          <p:cNvPicPr>
            <a:picLocks noChangeArrowheads="1"/>
          </p:cNvPicPr>
          <p:nvPr/>
        </p:nvPicPr>
        <p:blipFill>
          <a:blip r:embed="rId2" cstate="print"/>
          <a:srcRect/>
          <a:stretch>
            <a:fillRect/>
          </a:stretch>
        </p:blipFill>
        <p:spPr bwMode="auto">
          <a:xfrm>
            <a:off x="2312002" y="2390796"/>
            <a:ext cx="908441" cy="304664"/>
          </a:xfrm>
          <a:prstGeom prst="rect">
            <a:avLst/>
          </a:prstGeom>
          <a:noFill/>
          <a:effectLst/>
        </p:spPr>
      </p:pic>
      <p:grpSp>
        <p:nvGrpSpPr>
          <p:cNvPr id="7" name="组合 454"/>
          <p:cNvGrpSpPr/>
          <p:nvPr/>
        </p:nvGrpSpPr>
        <p:grpSpPr>
          <a:xfrm>
            <a:off x="2433657" y="1782995"/>
            <a:ext cx="166691" cy="306378"/>
            <a:chOff x="-909638" y="971550"/>
            <a:chExt cx="909638" cy="2039938"/>
          </a:xfrm>
          <a:solidFill>
            <a:srgbClr val="FF9900"/>
          </a:solidFill>
        </p:grpSpPr>
        <p:sp>
          <p:nvSpPr>
            <p:cNvPr id="251" name="Freeform 147"/>
            <p:cNvSpPr/>
            <p:nvPr/>
          </p:nvSpPr>
          <p:spPr bwMode="auto">
            <a:xfrm>
              <a:off x="-363536" y="1325562"/>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52" name="Freeform 148"/>
            <p:cNvSpPr/>
            <p:nvPr/>
          </p:nvSpPr>
          <p:spPr bwMode="auto">
            <a:xfrm>
              <a:off x="-363536" y="1601785"/>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53" name="Freeform 149"/>
            <p:cNvSpPr/>
            <p:nvPr/>
          </p:nvSpPr>
          <p:spPr bwMode="auto">
            <a:xfrm>
              <a:off x="-363536" y="1878014"/>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54" name="Freeform 150"/>
            <p:cNvSpPr/>
            <p:nvPr/>
          </p:nvSpPr>
          <p:spPr bwMode="auto">
            <a:xfrm>
              <a:off x="-363536" y="2154238"/>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55"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grpSp>
        <p:nvGrpSpPr>
          <p:cNvPr id="8" name="组合 454"/>
          <p:cNvGrpSpPr/>
          <p:nvPr/>
        </p:nvGrpSpPr>
        <p:grpSpPr>
          <a:xfrm>
            <a:off x="2958941" y="1782995"/>
            <a:ext cx="166691" cy="306378"/>
            <a:chOff x="-909638" y="971550"/>
            <a:chExt cx="909638" cy="2039938"/>
          </a:xfrm>
          <a:solidFill>
            <a:srgbClr val="FF9900"/>
          </a:solidFill>
        </p:grpSpPr>
        <p:sp>
          <p:nvSpPr>
            <p:cNvPr id="246" name="Freeform 147"/>
            <p:cNvSpPr/>
            <p:nvPr/>
          </p:nvSpPr>
          <p:spPr bwMode="auto">
            <a:xfrm>
              <a:off x="-363536" y="1325562"/>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47" name="Freeform 148"/>
            <p:cNvSpPr/>
            <p:nvPr/>
          </p:nvSpPr>
          <p:spPr bwMode="auto">
            <a:xfrm>
              <a:off x="-363536" y="1601785"/>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48" name="Freeform 149"/>
            <p:cNvSpPr/>
            <p:nvPr/>
          </p:nvSpPr>
          <p:spPr bwMode="auto">
            <a:xfrm>
              <a:off x="-363536" y="1878014"/>
              <a:ext cx="184153" cy="31752"/>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49" name="Freeform 150"/>
            <p:cNvSpPr/>
            <p:nvPr/>
          </p:nvSpPr>
          <p:spPr bwMode="auto">
            <a:xfrm>
              <a:off x="-363536" y="2154238"/>
              <a:ext cx="184153" cy="31752"/>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50"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sp>
        <p:nvSpPr>
          <p:cNvPr id="160" name="TextBox 159"/>
          <p:cNvSpPr txBox="1"/>
          <p:nvPr/>
        </p:nvSpPr>
        <p:spPr>
          <a:xfrm>
            <a:off x="2392399" y="2719219"/>
            <a:ext cx="764661" cy="128324"/>
          </a:xfrm>
          <a:prstGeom prst="rect">
            <a:avLst/>
          </a:prstGeom>
          <a:noFill/>
        </p:spPr>
        <p:txBody>
          <a:bodyPr wrap="none" lIns="0" tIns="0" rIns="0" bIns="0" rtlCol="0">
            <a:prstTxWarp prst="textPlain">
              <a:avLst/>
            </a:prstTxWarp>
            <a:spAutoFit/>
          </a:bodyPr>
          <a:lstStyle/>
          <a:p>
            <a:pPr algn="ctr">
              <a:defRPr/>
            </a:pPr>
            <a:r>
              <a:rPr lang="zh-CN" altLang="en-US" sz="900" kern="0" dirty="0" smtClean="0">
                <a:solidFill>
                  <a:srgbClr val="000000">
                    <a:lumMod val="75000"/>
                    <a:lumOff val="25000"/>
                  </a:srgbClr>
                </a:solidFill>
                <a:cs typeface="Arial" panose="020B0604020202020204" pitchFamily="34" charset="0"/>
              </a:rPr>
              <a:t>数据中心</a:t>
            </a:r>
            <a:endParaRPr lang="en-US" altLang="zh-CN" sz="900" kern="0" dirty="0" smtClean="0">
              <a:solidFill>
                <a:srgbClr val="000000">
                  <a:lumMod val="75000"/>
                  <a:lumOff val="25000"/>
                </a:srgbClr>
              </a:solidFill>
              <a:cs typeface="Arial" panose="020B0604020202020204" pitchFamily="34" charset="0"/>
            </a:endParaRPr>
          </a:p>
        </p:txBody>
      </p:sp>
      <p:sp>
        <p:nvSpPr>
          <p:cNvPr id="161" name="TextBox 160"/>
          <p:cNvSpPr txBox="1"/>
          <p:nvPr/>
        </p:nvSpPr>
        <p:spPr>
          <a:xfrm>
            <a:off x="2549264" y="3466629"/>
            <a:ext cx="577001" cy="131332"/>
          </a:xfrm>
          <a:prstGeom prst="rect">
            <a:avLst/>
          </a:prstGeom>
          <a:noFill/>
        </p:spPr>
        <p:txBody>
          <a:bodyPr wrap="none" lIns="0" tIns="0" rIns="0" bIns="0" rtlCol="0">
            <a:prstTxWarp prst="textPlain">
              <a:avLst/>
            </a:prstTxWarp>
            <a:spAutoFit/>
          </a:bodyPr>
          <a:lstStyle/>
          <a:p>
            <a:pPr algn="ctr">
              <a:defRPr/>
            </a:pPr>
            <a:r>
              <a:rPr lang="zh-CN" altLang="en-US" sz="1000" kern="0" dirty="0" smtClean="0">
                <a:solidFill>
                  <a:srgbClr val="000000">
                    <a:lumMod val="75000"/>
                    <a:lumOff val="25000"/>
                  </a:srgbClr>
                </a:solidFill>
                <a:cs typeface="Arial" panose="020B0604020202020204" pitchFamily="34" charset="0"/>
              </a:rPr>
              <a:t>校园</a:t>
            </a:r>
            <a:r>
              <a:rPr lang="en-US" altLang="zh-CN" sz="1000" kern="0" dirty="0" smtClean="0">
                <a:solidFill>
                  <a:srgbClr val="000000">
                    <a:lumMod val="75000"/>
                    <a:lumOff val="25000"/>
                  </a:srgbClr>
                </a:solidFill>
                <a:cs typeface="Arial" panose="020B0604020202020204" pitchFamily="34" charset="0"/>
              </a:rPr>
              <a:t>/</a:t>
            </a:r>
            <a:r>
              <a:rPr lang="zh-CN" altLang="en-US" sz="1000" kern="0" dirty="0" smtClean="0">
                <a:solidFill>
                  <a:srgbClr val="000000">
                    <a:lumMod val="75000"/>
                    <a:lumOff val="25000"/>
                  </a:srgbClr>
                </a:solidFill>
                <a:cs typeface="Arial" panose="020B0604020202020204" pitchFamily="34" charset="0"/>
              </a:rPr>
              <a:t>院系 </a:t>
            </a:r>
            <a:r>
              <a:rPr lang="en-US" altLang="zh-CN" sz="1000" kern="0" dirty="0" smtClean="0">
                <a:solidFill>
                  <a:srgbClr val="000000">
                    <a:lumMod val="75000"/>
                    <a:lumOff val="25000"/>
                  </a:srgbClr>
                </a:solidFill>
                <a:cs typeface="Arial" panose="020B0604020202020204" pitchFamily="34" charset="0"/>
              </a:rPr>
              <a:t>n</a:t>
            </a:r>
            <a:endParaRPr lang="en-US" altLang="zh-CN" sz="1000" kern="0" dirty="0" smtClean="0">
              <a:solidFill>
                <a:srgbClr val="000000">
                  <a:lumMod val="75000"/>
                  <a:lumOff val="25000"/>
                </a:srgbClr>
              </a:solidFill>
              <a:cs typeface="Arial" panose="020B0604020202020204" pitchFamily="34" charset="0"/>
            </a:endParaRPr>
          </a:p>
        </p:txBody>
      </p:sp>
      <p:sp>
        <p:nvSpPr>
          <p:cNvPr id="162" name="TextBox 161"/>
          <p:cNvSpPr txBox="1"/>
          <p:nvPr/>
        </p:nvSpPr>
        <p:spPr>
          <a:xfrm>
            <a:off x="2334756" y="2158660"/>
            <a:ext cx="959752" cy="129275"/>
          </a:xfrm>
          <a:prstGeom prst="rect">
            <a:avLst/>
          </a:prstGeom>
          <a:noFill/>
        </p:spPr>
        <p:txBody>
          <a:bodyPr wrap="none" lIns="0" tIns="0" rIns="0" bIns="0" rtlCol="0">
            <a:prstTxWarp prst="textPlain">
              <a:avLst/>
            </a:prstTxWarp>
            <a:spAutoFit/>
          </a:bodyPr>
          <a:lstStyle/>
          <a:p>
            <a:pPr algn="ctr">
              <a:defRPr/>
            </a:pPr>
            <a:r>
              <a:rPr lang="zh-CN" altLang="en-US" sz="900" kern="0" dirty="0" smtClean="0">
                <a:solidFill>
                  <a:srgbClr val="000000">
                    <a:lumMod val="75000"/>
                    <a:lumOff val="25000"/>
                  </a:srgbClr>
                </a:solidFill>
                <a:cs typeface="Arial" panose="020B0604020202020204" pitchFamily="34" charset="0"/>
              </a:rPr>
              <a:t>服务器</a:t>
            </a:r>
            <a:r>
              <a:rPr lang="en-US" sz="900" kern="0" dirty="0" smtClean="0">
                <a:solidFill>
                  <a:srgbClr val="000000">
                    <a:lumMod val="75000"/>
                    <a:lumOff val="25000"/>
                  </a:srgbClr>
                </a:solidFill>
                <a:cs typeface="Arial" panose="020B0604020202020204" pitchFamily="34" charset="0"/>
              </a:rPr>
              <a:t>1…n</a:t>
            </a:r>
            <a:endParaRPr lang="en-US" sz="900" kern="0" dirty="0" smtClean="0">
              <a:solidFill>
                <a:srgbClr val="000000">
                  <a:lumMod val="75000"/>
                  <a:lumOff val="25000"/>
                </a:srgbClr>
              </a:solidFill>
              <a:cs typeface="Arial" panose="020B0604020202020204" pitchFamily="34" charset="0"/>
            </a:endParaRPr>
          </a:p>
        </p:txBody>
      </p:sp>
      <p:sp>
        <p:nvSpPr>
          <p:cNvPr id="163" name="TextBox 162"/>
          <p:cNvSpPr txBox="1"/>
          <p:nvPr/>
        </p:nvSpPr>
        <p:spPr>
          <a:xfrm>
            <a:off x="2362174" y="1489054"/>
            <a:ext cx="733164" cy="168335"/>
          </a:xfrm>
          <a:prstGeom prst="rect">
            <a:avLst/>
          </a:prstGeom>
          <a:noFill/>
        </p:spPr>
        <p:txBody>
          <a:bodyPr wrap="none" lIns="0" tIns="0" rIns="0" bIns="0" rtlCol="0">
            <a:prstTxWarp prst="textPlain">
              <a:avLst/>
            </a:prstTxWarp>
            <a:spAutoFit/>
          </a:bodyPr>
          <a:lstStyle/>
          <a:p>
            <a:pPr algn="ctr">
              <a:defRPr/>
            </a:pPr>
            <a:r>
              <a:rPr lang="zh-CN" altLang="en-US" sz="800" kern="0" dirty="0" smtClean="0">
                <a:solidFill>
                  <a:srgbClr val="000000">
                    <a:lumMod val="75000"/>
                    <a:lumOff val="25000"/>
                  </a:srgbClr>
                </a:solidFill>
                <a:cs typeface="Arial" panose="020B0604020202020204" pitchFamily="34" charset="0"/>
              </a:rPr>
              <a:t>教育应用</a:t>
            </a:r>
            <a:endParaRPr lang="en-US" sz="800" kern="0" dirty="0" smtClean="0">
              <a:solidFill>
                <a:srgbClr val="000000">
                  <a:lumMod val="75000"/>
                  <a:lumOff val="25000"/>
                </a:srgbClr>
              </a:solidFill>
              <a:cs typeface="Arial" panose="020B0604020202020204" pitchFamily="34" charset="0"/>
            </a:endParaRPr>
          </a:p>
        </p:txBody>
      </p:sp>
      <p:grpSp>
        <p:nvGrpSpPr>
          <p:cNvPr id="9" name="组合 177"/>
          <p:cNvGrpSpPr/>
          <p:nvPr/>
        </p:nvGrpSpPr>
        <p:grpSpPr>
          <a:xfrm>
            <a:off x="2246612" y="1200623"/>
            <a:ext cx="424075" cy="274198"/>
            <a:chOff x="5315630" y="4804682"/>
            <a:chExt cx="982663" cy="1158876"/>
          </a:xfrm>
          <a:solidFill>
            <a:schemeClr val="tx1">
              <a:lumMod val="50000"/>
              <a:lumOff val="50000"/>
            </a:schemeClr>
          </a:solidFill>
        </p:grpSpPr>
        <p:sp>
          <p:nvSpPr>
            <p:cNvPr id="241" name="Freeform 164"/>
            <p:cNvSpPr/>
            <p:nvPr/>
          </p:nvSpPr>
          <p:spPr bwMode="auto">
            <a:xfrm>
              <a:off x="5315630" y="5219020"/>
              <a:ext cx="982663" cy="744538"/>
            </a:xfrm>
            <a:custGeom>
              <a:avLst/>
              <a:gdLst/>
              <a:ahLst/>
              <a:cxnLst>
                <a:cxn ang="0">
                  <a:pos x="11742" y="344"/>
                </a:cxn>
                <a:cxn ang="0">
                  <a:pos x="11977" y="812"/>
                </a:cxn>
                <a:cxn ang="0">
                  <a:pos x="12374" y="1569"/>
                </a:cxn>
                <a:cxn ang="0">
                  <a:pos x="12626" y="8436"/>
                </a:cxn>
                <a:cxn ang="0">
                  <a:pos x="12193" y="8094"/>
                </a:cxn>
                <a:cxn ang="0">
                  <a:pos x="11327" y="7661"/>
                </a:cxn>
                <a:cxn ang="0">
                  <a:pos x="10137" y="7409"/>
                </a:cxn>
                <a:cxn ang="0">
                  <a:pos x="8892" y="7463"/>
                </a:cxn>
                <a:cxn ang="0">
                  <a:pos x="7738" y="7806"/>
                </a:cxn>
                <a:cxn ang="0">
                  <a:pos x="7088" y="8202"/>
                </a:cxn>
                <a:cxn ang="0">
                  <a:pos x="6673" y="8310"/>
                </a:cxn>
                <a:cxn ang="0">
                  <a:pos x="6222" y="7986"/>
                </a:cxn>
                <a:cxn ang="0">
                  <a:pos x="5123" y="7554"/>
                </a:cxn>
                <a:cxn ang="0">
                  <a:pos x="3896" y="7391"/>
                </a:cxn>
                <a:cxn ang="0">
                  <a:pos x="2670" y="7554"/>
                </a:cxn>
                <a:cxn ang="0">
                  <a:pos x="1587" y="7986"/>
                </a:cxn>
                <a:cxn ang="0">
                  <a:pos x="1118" y="8310"/>
                </a:cxn>
                <a:cxn ang="0">
                  <a:pos x="992" y="1785"/>
                </a:cxn>
                <a:cxn ang="0">
                  <a:pos x="1551" y="1352"/>
                </a:cxn>
                <a:cxn ang="0">
                  <a:pos x="1912" y="91"/>
                </a:cxn>
                <a:cxn ang="0">
                  <a:pos x="1226" y="380"/>
                </a:cxn>
                <a:cxn ang="0">
                  <a:pos x="632" y="776"/>
                </a:cxn>
                <a:cxn ang="0">
                  <a:pos x="163" y="1227"/>
                </a:cxn>
                <a:cxn ang="0">
                  <a:pos x="0" y="1785"/>
                </a:cxn>
                <a:cxn ang="0">
                  <a:pos x="72" y="8815"/>
                </a:cxn>
                <a:cxn ang="0">
                  <a:pos x="270" y="9266"/>
                </a:cxn>
                <a:cxn ang="0">
                  <a:pos x="361" y="9554"/>
                </a:cxn>
                <a:cxn ang="0">
                  <a:pos x="578" y="9752"/>
                </a:cxn>
                <a:cxn ang="0">
                  <a:pos x="5988" y="9788"/>
                </a:cxn>
                <a:cxn ang="0">
                  <a:pos x="6204" y="10095"/>
                </a:cxn>
                <a:cxn ang="0">
                  <a:pos x="6548" y="10293"/>
                </a:cxn>
                <a:cxn ang="0">
                  <a:pos x="6945" y="10329"/>
                </a:cxn>
                <a:cxn ang="0">
                  <a:pos x="7305" y="10184"/>
                </a:cxn>
                <a:cxn ang="0">
                  <a:pos x="7575" y="9896"/>
                </a:cxn>
                <a:cxn ang="0">
                  <a:pos x="12933" y="9770"/>
                </a:cxn>
                <a:cxn ang="0">
                  <a:pos x="13203" y="9644"/>
                </a:cxn>
                <a:cxn ang="0">
                  <a:pos x="13348" y="9373"/>
                </a:cxn>
                <a:cxn ang="0">
                  <a:pos x="13473" y="8977"/>
                </a:cxn>
                <a:cxn ang="0">
                  <a:pos x="13618" y="8436"/>
                </a:cxn>
                <a:cxn ang="0">
                  <a:pos x="13546" y="1407"/>
                </a:cxn>
                <a:cxn ang="0">
                  <a:pos x="13149" y="902"/>
                </a:cxn>
                <a:cxn ang="0">
                  <a:pos x="12500" y="451"/>
                </a:cxn>
                <a:cxn ang="0">
                  <a:pos x="11742" y="91"/>
                </a:cxn>
              </a:cxnLst>
              <a:rect l="0" t="0" r="r" b="b"/>
              <a:pathLst>
                <a:path w="13618" h="10329">
                  <a:moveTo>
                    <a:pt x="11472" y="0"/>
                  </a:moveTo>
                  <a:lnTo>
                    <a:pt x="11616" y="163"/>
                  </a:lnTo>
                  <a:lnTo>
                    <a:pt x="11742" y="344"/>
                  </a:lnTo>
                  <a:lnTo>
                    <a:pt x="11850" y="523"/>
                  </a:lnTo>
                  <a:lnTo>
                    <a:pt x="11941" y="722"/>
                  </a:lnTo>
                  <a:lnTo>
                    <a:pt x="11977" y="812"/>
                  </a:lnTo>
                  <a:lnTo>
                    <a:pt x="12049" y="1082"/>
                  </a:lnTo>
                  <a:lnTo>
                    <a:pt x="12103" y="1371"/>
                  </a:lnTo>
                  <a:lnTo>
                    <a:pt x="12374" y="1569"/>
                  </a:lnTo>
                  <a:lnTo>
                    <a:pt x="12626" y="1785"/>
                  </a:lnTo>
                  <a:lnTo>
                    <a:pt x="12626" y="6220"/>
                  </a:lnTo>
                  <a:lnTo>
                    <a:pt x="12626" y="8436"/>
                  </a:lnTo>
                  <a:lnTo>
                    <a:pt x="12482" y="8310"/>
                  </a:lnTo>
                  <a:lnTo>
                    <a:pt x="12337" y="8202"/>
                  </a:lnTo>
                  <a:lnTo>
                    <a:pt x="12193" y="8094"/>
                  </a:lnTo>
                  <a:lnTo>
                    <a:pt x="12031" y="7986"/>
                  </a:lnTo>
                  <a:lnTo>
                    <a:pt x="11688" y="7806"/>
                  </a:lnTo>
                  <a:lnTo>
                    <a:pt x="11327" y="7661"/>
                  </a:lnTo>
                  <a:lnTo>
                    <a:pt x="10930" y="7554"/>
                  </a:lnTo>
                  <a:lnTo>
                    <a:pt x="10533" y="7463"/>
                  </a:lnTo>
                  <a:lnTo>
                    <a:pt x="10137" y="7409"/>
                  </a:lnTo>
                  <a:lnTo>
                    <a:pt x="9722" y="7391"/>
                  </a:lnTo>
                  <a:lnTo>
                    <a:pt x="9307" y="7409"/>
                  </a:lnTo>
                  <a:lnTo>
                    <a:pt x="8892" y="7463"/>
                  </a:lnTo>
                  <a:lnTo>
                    <a:pt x="8495" y="7554"/>
                  </a:lnTo>
                  <a:lnTo>
                    <a:pt x="8117" y="7661"/>
                  </a:lnTo>
                  <a:lnTo>
                    <a:pt x="7738" y="7806"/>
                  </a:lnTo>
                  <a:lnTo>
                    <a:pt x="7396" y="7986"/>
                  </a:lnTo>
                  <a:lnTo>
                    <a:pt x="7233" y="8094"/>
                  </a:lnTo>
                  <a:lnTo>
                    <a:pt x="7088" y="8202"/>
                  </a:lnTo>
                  <a:lnTo>
                    <a:pt x="6945" y="8310"/>
                  </a:lnTo>
                  <a:lnTo>
                    <a:pt x="6800" y="8436"/>
                  </a:lnTo>
                  <a:lnTo>
                    <a:pt x="6673" y="8310"/>
                  </a:lnTo>
                  <a:lnTo>
                    <a:pt x="6530" y="8202"/>
                  </a:lnTo>
                  <a:lnTo>
                    <a:pt x="6367" y="8094"/>
                  </a:lnTo>
                  <a:lnTo>
                    <a:pt x="6222" y="7986"/>
                  </a:lnTo>
                  <a:lnTo>
                    <a:pt x="5880" y="7806"/>
                  </a:lnTo>
                  <a:lnTo>
                    <a:pt x="5501" y="7661"/>
                  </a:lnTo>
                  <a:lnTo>
                    <a:pt x="5123" y="7554"/>
                  </a:lnTo>
                  <a:lnTo>
                    <a:pt x="4726" y="7463"/>
                  </a:lnTo>
                  <a:lnTo>
                    <a:pt x="4311" y="7409"/>
                  </a:lnTo>
                  <a:lnTo>
                    <a:pt x="3896" y="7391"/>
                  </a:lnTo>
                  <a:lnTo>
                    <a:pt x="3481" y="7409"/>
                  </a:lnTo>
                  <a:lnTo>
                    <a:pt x="3085" y="7463"/>
                  </a:lnTo>
                  <a:lnTo>
                    <a:pt x="2670" y="7554"/>
                  </a:lnTo>
                  <a:lnTo>
                    <a:pt x="2291" y="7661"/>
                  </a:lnTo>
                  <a:lnTo>
                    <a:pt x="1931" y="7806"/>
                  </a:lnTo>
                  <a:lnTo>
                    <a:pt x="1587" y="7986"/>
                  </a:lnTo>
                  <a:lnTo>
                    <a:pt x="1425" y="8094"/>
                  </a:lnTo>
                  <a:lnTo>
                    <a:pt x="1263" y="8202"/>
                  </a:lnTo>
                  <a:lnTo>
                    <a:pt x="1118" y="8310"/>
                  </a:lnTo>
                  <a:lnTo>
                    <a:pt x="992" y="8436"/>
                  </a:lnTo>
                  <a:lnTo>
                    <a:pt x="992" y="6220"/>
                  </a:lnTo>
                  <a:lnTo>
                    <a:pt x="992" y="1785"/>
                  </a:lnTo>
                  <a:lnTo>
                    <a:pt x="1154" y="1623"/>
                  </a:lnTo>
                  <a:lnTo>
                    <a:pt x="1353" y="1479"/>
                  </a:lnTo>
                  <a:lnTo>
                    <a:pt x="1551" y="1352"/>
                  </a:lnTo>
                  <a:lnTo>
                    <a:pt x="1768" y="1227"/>
                  </a:lnTo>
                  <a:lnTo>
                    <a:pt x="1840" y="650"/>
                  </a:lnTo>
                  <a:lnTo>
                    <a:pt x="1912" y="91"/>
                  </a:lnTo>
                  <a:lnTo>
                    <a:pt x="1677" y="181"/>
                  </a:lnTo>
                  <a:lnTo>
                    <a:pt x="1443" y="271"/>
                  </a:lnTo>
                  <a:lnTo>
                    <a:pt x="1226" y="380"/>
                  </a:lnTo>
                  <a:lnTo>
                    <a:pt x="1029" y="505"/>
                  </a:lnTo>
                  <a:lnTo>
                    <a:pt x="830" y="632"/>
                  </a:lnTo>
                  <a:lnTo>
                    <a:pt x="632" y="776"/>
                  </a:lnTo>
                  <a:lnTo>
                    <a:pt x="451" y="920"/>
                  </a:lnTo>
                  <a:lnTo>
                    <a:pt x="288" y="1082"/>
                  </a:lnTo>
                  <a:lnTo>
                    <a:pt x="163" y="1227"/>
                  </a:lnTo>
                  <a:lnTo>
                    <a:pt x="72" y="1407"/>
                  </a:lnTo>
                  <a:lnTo>
                    <a:pt x="18" y="1587"/>
                  </a:lnTo>
                  <a:lnTo>
                    <a:pt x="0" y="1785"/>
                  </a:lnTo>
                  <a:lnTo>
                    <a:pt x="0" y="8436"/>
                  </a:lnTo>
                  <a:lnTo>
                    <a:pt x="18" y="8635"/>
                  </a:lnTo>
                  <a:lnTo>
                    <a:pt x="72" y="8815"/>
                  </a:lnTo>
                  <a:lnTo>
                    <a:pt x="145" y="8977"/>
                  </a:lnTo>
                  <a:lnTo>
                    <a:pt x="270" y="9121"/>
                  </a:lnTo>
                  <a:lnTo>
                    <a:pt x="270" y="9266"/>
                  </a:lnTo>
                  <a:lnTo>
                    <a:pt x="270" y="9373"/>
                  </a:lnTo>
                  <a:lnTo>
                    <a:pt x="306" y="9464"/>
                  </a:lnTo>
                  <a:lnTo>
                    <a:pt x="361" y="9554"/>
                  </a:lnTo>
                  <a:lnTo>
                    <a:pt x="415" y="9644"/>
                  </a:lnTo>
                  <a:lnTo>
                    <a:pt x="487" y="9699"/>
                  </a:lnTo>
                  <a:lnTo>
                    <a:pt x="578" y="9752"/>
                  </a:lnTo>
                  <a:lnTo>
                    <a:pt x="685" y="9770"/>
                  </a:lnTo>
                  <a:lnTo>
                    <a:pt x="775" y="9788"/>
                  </a:lnTo>
                  <a:lnTo>
                    <a:pt x="5988" y="9788"/>
                  </a:lnTo>
                  <a:lnTo>
                    <a:pt x="6043" y="9896"/>
                  </a:lnTo>
                  <a:lnTo>
                    <a:pt x="6115" y="10005"/>
                  </a:lnTo>
                  <a:lnTo>
                    <a:pt x="6204" y="10095"/>
                  </a:lnTo>
                  <a:lnTo>
                    <a:pt x="6313" y="10184"/>
                  </a:lnTo>
                  <a:lnTo>
                    <a:pt x="6421" y="10239"/>
                  </a:lnTo>
                  <a:lnTo>
                    <a:pt x="6548" y="10293"/>
                  </a:lnTo>
                  <a:lnTo>
                    <a:pt x="6673" y="10329"/>
                  </a:lnTo>
                  <a:lnTo>
                    <a:pt x="6800" y="10329"/>
                  </a:lnTo>
                  <a:lnTo>
                    <a:pt x="6945" y="10329"/>
                  </a:lnTo>
                  <a:lnTo>
                    <a:pt x="7070" y="10293"/>
                  </a:lnTo>
                  <a:lnTo>
                    <a:pt x="7197" y="10239"/>
                  </a:lnTo>
                  <a:lnTo>
                    <a:pt x="7305" y="10184"/>
                  </a:lnTo>
                  <a:lnTo>
                    <a:pt x="7414" y="10095"/>
                  </a:lnTo>
                  <a:lnTo>
                    <a:pt x="7503" y="10005"/>
                  </a:lnTo>
                  <a:lnTo>
                    <a:pt x="7575" y="9896"/>
                  </a:lnTo>
                  <a:lnTo>
                    <a:pt x="7630" y="9788"/>
                  </a:lnTo>
                  <a:lnTo>
                    <a:pt x="12825" y="9788"/>
                  </a:lnTo>
                  <a:lnTo>
                    <a:pt x="12933" y="9770"/>
                  </a:lnTo>
                  <a:lnTo>
                    <a:pt x="13040" y="9752"/>
                  </a:lnTo>
                  <a:lnTo>
                    <a:pt x="13131" y="9699"/>
                  </a:lnTo>
                  <a:lnTo>
                    <a:pt x="13203" y="9644"/>
                  </a:lnTo>
                  <a:lnTo>
                    <a:pt x="13257" y="9554"/>
                  </a:lnTo>
                  <a:lnTo>
                    <a:pt x="13312" y="9464"/>
                  </a:lnTo>
                  <a:lnTo>
                    <a:pt x="13348" y="9373"/>
                  </a:lnTo>
                  <a:lnTo>
                    <a:pt x="13348" y="9266"/>
                  </a:lnTo>
                  <a:lnTo>
                    <a:pt x="13348" y="9121"/>
                  </a:lnTo>
                  <a:lnTo>
                    <a:pt x="13473" y="8977"/>
                  </a:lnTo>
                  <a:lnTo>
                    <a:pt x="13546" y="8815"/>
                  </a:lnTo>
                  <a:lnTo>
                    <a:pt x="13600" y="8635"/>
                  </a:lnTo>
                  <a:lnTo>
                    <a:pt x="13618" y="8436"/>
                  </a:lnTo>
                  <a:lnTo>
                    <a:pt x="13618" y="1785"/>
                  </a:lnTo>
                  <a:lnTo>
                    <a:pt x="13600" y="1587"/>
                  </a:lnTo>
                  <a:lnTo>
                    <a:pt x="13546" y="1407"/>
                  </a:lnTo>
                  <a:lnTo>
                    <a:pt x="13455" y="1227"/>
                  </a:lnTo>
                  <a:lnTo>
                    <a:pt x="13330" y="1082"/>
                  </a:lnTo>
                  <a:lnTo>
                    <a:pt x="13149" y="902"/>
                  </a:lnTo>
                  <a:lnTo>
                    <a:pt x="12933" y="740"/>
                  </a:lnTo>
                  <a:lnTo>
                    <a:pt x="12716" y="596"/>
                  </a:lnTo>
                  <a:lnTo>
                    <a:pt x="12500" y="451"/>
                  </a:lnTo>
                  <a:lnTo>
                    <a:pt x="12247" y="326"/>
                  </a:lnTo>
                  <a:lnTo>
                    <a:pt x="11995" y="199"/>
                  </a:lnTo>
                  <a:lnTo>
                    <a:pt x="11742" y="91"/>
                  </a:lnTo>
                  <a:lnTo>
                    <a:pt x="11472" y="0"/>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42" name="Freeform 165"/>
            <p:cNvSpPr/>
            <p:nvPr/>
          </p:nvSpPr>
          <p:spPr bwMode="auto">
            <a:xfrm>
              <a:off x="5912530" y="4928507"/>
              <a:ext cx="31750" cy="85725"/>
            </a:xfrm>
            <a:custGeom>
              <a:avLst/>
              <a:gdLst/>
              <a:ahLst/>
              <a:cxnLst>
                <a:cxn ang="0">
                  <a:pos x="54" y="1190"/>
                </a:cxn>
                <a:cxn ang="0">
                  <a:pos x="72" y="1190"/>
                </a:cxn>
                <a:cxn ang="0">
                  <a:pos x="144" y="1172"/>
                </a:cxn>
                <a:cxn ang="0">
                  <a:pos x="234" y="1172"/>
                </a:cxn>
                <a:cxn ang="0">
                  <a:pos x="307" y="1154"/>
                </a:cxn>
                <a:cxn ang="0">
                  <a:pos x="361" y="1118"/>
                </a:cxn>
                <a:cxn ang="0">
                  <a:pos x="397" y="1081"/>
                </a:cxn>
                <a:cxn ang="0">
                  <a:pos x="433" y="1010"/>
                </a:cxn>
                <a:cxn ang="0">
                  <a:pos x="451" y="884"/>
                </a:cxn>
                <a:cxn ang="0">
                  <a:pos x="451" y="505"/>
                </a:cxn>
                <a:cxn ang="0">
                  <a:pos x="451" y="288"/>
                </a:cxn>
                <a:cxn ang="0">
                  <a:pos x="415" y="145"/>
                </a:cxn>
                <a:cxn ang="0">
                  <a:pos x="361" y="73"/>
                </a:cxn>
                <a:cxn ang="0">
                  <a:pos x="289" y="18"/>
                </a:cxn>
                <a:cxn ang="0">
                  <a:pos x="198" y="0"/>
                </a:cxn>
                <a:cxn ang="0">
                  <a:pos x="54" y="0"/>
                </a:cxn>
                <a:cxn ang="0">
                  <a:pos x="18" y="18"/>
                </a:cxn>
                <a:cxn ang="0">
                  <a:pos x="0" y="55"/>
                </a:cxn>
                <a:cxn ang="0">
                  <a:pos x="0" y="1118"/>
                </a:cxn>
                <a:cxn ang="0">
                  <a:pos x="18" y="1172"/>
                </a:cxn>
                <a:cxn ang="0">
                  <a:pos x="54" y="1190"/>
                </a:cxn>
              </a:cxnLst>
              <a:rect l="0" t="0" r="r" b="b"/>
              <a:pathLst>
                <a:path w="451" h="1190">
                  <a:moveTo>
                    <a:pt x="54" y="1190"/>
                  </a:moveTo>
                  <a:lnTo>
                    <a:pt x="72" y="1190"/>
                  </a:lnTo>
                  <a:lnTo>
                    <a:pt x="144" y="1172"/>
                  </a:lnTo>
                  <a:lnTo>
                    <a:pt x="234" y="1172"/>
                  </a:lnTo>
                  <a:lnTo>
                    <a:pt x="307" y="1154"/>
                  </a:lnTo>
                  <a:lnTo>
                    <a:pt x="361" y="1118"/>
                  </a:lnTo>
                  <a:lnTo>
                    <a:pt x="397" y="1081"/>
                  </a:lnTo>
                  <a:lnTo>
                    <a:pt x="433" y="1010"/>
                  </a:lnTo>
                  <a:lnTo>
                    <a:pt x="451" y="884"/>
                  </a:lnTo>
                  <a:lnTo>
                    <a:pt x="451" y="505"/>
                  </a:lnTo>
                  <a:lnTo>
                    <a:pt x="451" y="288"/>
                  </a:lnTo>
                  <a:lnTo>
                    <a:pt x="415" y="145"/>
                  </a:lnTo>
                  <a:lnTo>
                    <a:pt x="361" y="73"/>
                  </a:lnTo>
                  <a:lnTo>
                    <a:pt x="289" y="18"/>
                  </a:lnTo>
                  <a:lnTo>
                    <a:pt x="198" y="0"/>
                  </a:lnTo>
                  <a:lnTo>
                    <a:pt x="54" y="0"/>
                  </a:lnTo>
                  <a:lnTo>
                    <a:pt x="18" y="18"/>
                  </a:lnTo>
                  <a:lnTo>
                    <a:pt x="0" y="55"/>
                  </a:lnTo>
                  <a:lnTo>
                    <a:pt x="0" y="1118"/>
                  </a:lnTo>
                  <a:lnTo>
                    <a:pt x="18" y="1172"/>
                  </a:lnTo>
                  <a:lnTo>
                    <a:pt x="54" y="1190"/>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43" name="Freeform 166"/>
            <p:cNvSpPr/>
            <p:nvPr/>
          </p:nvSpPr>
          <p:spPr bwMode="auto">
            <a:xfrm>
              <a:off x="5912530" y="5074557"/>
              <a:ext cx="31750" cy="104775"/>
            </a:xfrm>
            <a:custGeom>
              <a:avLst/>
              <a:gdLst/>
              <a:ahLst/>
              <a:cxnLst>
                <a:cxn ang="0">
                  <a:pos x="415" y="1316"/>
                </a:cxn>
                <a:cxn ang="0">
                  <a:pos x="451" y="1189"/>
                </a:cxn>
                <a:cxn ang="0">
                  <a:pos x="451" y="992"/>
                </a:cxn>
                <a:cxn ang="0">
                  <a:pos x="451" y="487"/>
                </a:cxn>
                <a:cxn ang="0">
                  <a:pos x="451" y="342"/>
                </a:cxn>
                <a:cxn ang="0">
                  <a:pos x="433" y="217"/>
                </a:cxn>
                <a:cxn ang="0">
                  <a:pos x="415" y="126"/>
                </a:cxn>
                <a:cxn ang="0">
                  <a:pos x="379" y="72"/>
                </a:cxn>
                <a:cxn ang="0">
                  <a:pos x="343" y="54"/>
                </a:cxn>
                <a:cxn ang="0">
                  <a:pos x="271" y="18"/>
                </a:cxn>
                <a:cxn ang="0">
                  <a:pos x="54" y="0"/>
                </a:cxn>
                <a:cxn ang="0">
                  <a:pos x="18" y="18"/>
                </a:cxn>
                <a:cxn ang="0">
                  <a:pos x="0" y="54"/>
                </a:cxn>
                <a:cxn ang="0">
                  <a:pos x="0" y="1424"/>
                </a:cxn>
                <a:cxn ang="0">
                  <a:pos x="18" y="1460"/>
                </a:cxn>
                <a:cxn ang="0">
                  <a:pos x="216" y="1388"/>
                </a:cxn>
                <a:cxn ang="0">
                  <a:pos x="415" y="1316"/>
                </a:cxn>
              </a:cxnLst>
              <a:rect l="0" t="0" r="r" b="b"/>
              <a:pathLst>
                <a:path w="451" h="1460">
                  <a:moveTo>
                    <a:pt x="415" y="1316"/>
                  </a:moveTo>
                  <a:lnTo>
                    <a:pt x="451" y="1189"/>
                  </a:lnTo>
                  <a:lnTo>
                    <a:pt x="451" y="992"/>
                  </a:lnTo>
                  <a:lnTo>
                    <a:pt x="451" y="487"/>
                  </a:lnTo>
                  <a:lnTo>
                    <a:pt x="451" y="342"/>
                  </a:lnTo>
                  <a:lnTo>
                    <a:pt x="433" y="217"/>
                  </a:lnTo>
                  <a:lnTo>
                    <a:pt x="415" y="126"/>
                  </a:lnTo>
                  <a:lnTo>
                    <a:pt x="379" y="72"/>
                  </a:lnTo>
                  <a:lnTo>
                    <a:pt x="343" y="54"/>
                  </a:lnTo>
                  <a:lnTo>
                    <a:pt x="271" y="18"/>
                  </a:lnTo>
                  <a:lnTo>
                    <a:pt x="54" y="0"/>
                  </a:lnTo>
                  <a:lnTo>
                    <a:pt x="18" y="18"/>
                  </a:lnTo>
                  <a:lnTo>
                    <a:pt x="0" y="54"/>
                  </a:lnTo>
                  <a:lnTo>
                    <a:pt x="0" y="1424"/>
                  </a:lnTo>
                  <a:lnTo>
                    <a:pt x="18" y="1460"/>
                  </a:lnTo>
                  <a:lnTo>
                    <a:pt x="216" y="1388"/>
                  </a:lnTo>
                  <a:lnTo>
                    <a:pt x="415" y="1316"/>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44" name="Freeform 167"/>
            <p:cNvSpPr>
              <a:spLocks noEditPoints="1"/>
            </p:cNvSpPr>
            <p:nvPr/>
          </p:nvSpPr>
          <p:spPr bwMode="auto">
            <a:xfrm>
              <a:off x="5456918" y="4804682"/>
              <a:ext cx="692150" cy="844550"/>
            </a:xfrm>
            <a:custGeom>
              <a:avLst/>
              <a:gdLst/>
              <a:ahLst/>
              <a:cxnLst>
                <a:cxn ang="0">
                  <a:pos x="72" y="10653"/>
                </a:cxn>
                <a:cxn ang="0">
                  <a:pos x="704" y="11464"/>
                </a:cxn>
                <a:cxn ang="0">
                  <a:pos x="2471" y="11644"/>
                </a:cxn>
                <a:cxn ang="0">
                  <a:pos x="4022" y="11662"/>
                </a:cxn>
                <a:cxn ang="0">
                  <a:pos x="5664" y="11373"/>
                </a:cxn>
                <a:cxn ang="0">
                  <a:pos x="6872" y="11644"/>
                </a:cxn>
                <a:cxn ang="0">
                  <a:pos x="8333" y="11572"/>
                </a:cxn>
                <a:cxn ang="0">
                  <a:pos x="9199" y="10977"/>
                </a:cxn>
                <a:cxn ang="0">
                  <a:pos x="9578" y="9878"/>
                </a:cxn>
                <a:cxn ang="0">
                  <a:pos x="9415" y="8958"/>
                </a:cxn>
                <a:cxn ang="0">
                  <a:pos x="9469" y="8399"/>
                </a:cxn>
                <a:cxn ang="0">
                  <a:pos x="9560" y="7228"/>
                </a:cxn>
                <a:cxn ang="0">
                  <a:pos x="9036" y="6128"/>
                </a:cxn>
                <a:cxn ang="0">
                  <a:pos x="8964" y="4380"/>
                </a:cxn>
                <a:cxn ang="0">
                  <a:pos x="8820" y="2812"/>
                </a:cxn>
                <a:cxn ang="0">
                  <a:pos x="8730" y="1316"/>
                </a:cxn>
                <a:cxn ang="0">
                  <a:pos x="8080" y="415"/>
                </a:cxn>
                <a:cxn ang="0">
                  <a:pos x="6674" y="0"/>
                </a:cxn>
                <a:cxn ang="0">
                  <a:pos x="4798" y="145"/>
                </a:cxn>
                <a:cxn ang="0">
                  <a:pos x="4238" y="775"/>
                </a:cxn>
                <a:cxn ang="0">
                  <a:pos x="3823" y="3046"/>
                </a:cxn>
                <a:cxn ang="0">
                  <a:pos x="1515" y="3280"/>
                </a:cxn>
                <a:cxn ang="0">
                  <a:pos x="883" y="3984"/>
                </a:cxn>
                <a:cxn ang="0">
                  <a:pos x="1749" y="4524"/>
                </a:cxn>
                <a:cxn ang="0">
                  <a:pos x="2200" y="4055"/>
                </a:cxn>
                <a:cxn ang="0">
                  <a:pos x="4221" y="4200"/>
                </a:cxn>
                <a:cxn ang="0">
                  <a:pos x="4707" y="6723"/>
                </a:cxn>
                <a:cxn ang="0">
                  <a:pos x="5122" y="10526"/>
                </a:cxn>
                <a:cxn ang="0">
                  <a:pos x="3823" y="10635"/>
                </a:cxn>
                <a:cxn ang="0">
                  <a:pos x="3445" y="9535"/>
                </a:cxn>
                <a:cxn ang="0">
                  <a:pos x="2742" y="10292"/>
                </a:cxn>
                <a:cxn ang="0">
                  <a:pos x="2236" y="10671"/>
                </a:cxn>
                <a:cxn ang="0">
                  <a:pos x="1010" y="10364"/>
                </a:cxn>
                <a:cxn ang="0">
                  <a:pos x="7900" y="1388"/>
                </a:cxn>
                <a:cxn ang="0">
                  <a:pos x="7973" y="2866"/>
                </a:cxn>
                <a:cxn ang="0">
                  <a:pos x="7395" y="3262"/>
                </a:cxn>
                <a:cxn ang="0">
                  <a:pos x="8153" y="4145"/>
                </a:cxn>
                <a:cxn ang="0">
                  <a:pos x="7486" y="5570"/>
                </a:cxn>
                <a:cxn ang="0">
                  <a:pos x="6096" y="6039"/>
                </a:cxn>
                <a:cxn ang="0">
                  <a:pos x="5086" y="3695"/>
                </a:cxn>
                <a:cxn ang="0">
                  <a:pos x="5140" y="883"/>
                </a:cxn>
                <a:cxn ang="0">
                  <a:pos x="7125" y="847"/>
                </a:cxn>
                <a:cxn ang="0">
                  <a:pos x="8802" y="6975"/>
                </a:cxn>
                <a:cxn ang="0">
                  <a:pos x="8839" y="8129"/>
                </a:cxn>
                <a:cxn ang="0">
                  <a:pos x="8116" y="8327"/>
                </a:cxn>
                <a:cxn ang="0">
                  <a:pos x="7720" y="7858"/>
                </a:cxn>
                <a:cxn ang="0">
                  <a:pos x="7576" y="7029"/>
                </a:cxn>
                <a:cxn ang="0">
                  <a:pos x="7287" y="7588"/>
                </a:cxn>
                <a:cxn ang="0">
                  <a:pos x="7504" y="10256"/>
                </a:cxn>
                <a:cxn ang="0">
                  <a:pos x="7720" y="9661"/>
                </a:cxn>
                <a:cxn ang="0">
                  <a:pos x="8027" y="9138"/>
                </a:cxn>
                <a:cxn ang="0">
                  <a:pos x="8766" y="9228"/>
                </a:cxn>
                <a:cxn ang="0">
                  <a:pos x="8820" y="10274"/>
                </a:cxn>
                <a:cxn ang="0">
                  <a:pos x="7774" y="11013"/>
                </a:cxn>
                <a:cxn ang="0">
                  <a:pos x="6385" y="10617"/>
                </a:cxn>
                <a:cxn ang="0">
                  <a:pos x="6096" y="7967"/>
                </a:cxn>
                <a:cxn ang="0">
                  <a:pos x="6403" y="6669"/>
                </a:cxn>
                <a:cxn ang="0">
                  <a:pos x="7486" y="6254"/>
                </a:cxn>
                <a:cxn ang="0">
                  <a:pos x="8585" y="6633"/>
                </a:cxn>
              </a:cxnLst>
              <a:rect l="0" t="0" r="r" b="b"/>
              <a:pathLst>
                <a:path w="9596" h="11698">
                  <a:moveTo>
                    <a:pt x="541" y="6164"/>
                  </a:moveTo>
                  <a:lnTo>
                    <a:pt x="469" y="6705"/>
                  </a:lnTo>
                  <a:lnTo>
                    <a:pt x="18" y="10058"/>
                  </a:lnTo>
                  <a:lnTo>
                    <a:pt x="0" y="10202"/>
                  </a:lnTo>
                  <a:lnTo>
                    <a:pt x="18" y="10364"/>
                  </a:lnTo>
                  <a:lnTo>
                    <a:pt x="36" y="10508"/>
                  </a:lnTo>
                  <a:lnTo>
                    <a:pt x="72" y="10653"/>
                  </a:lnTo>
                  <a:lnTo>
                    <a:pt x="126" y="10796"/>
                  </a:lnTo>
                  <a:lnTo>
                    <a:pt x="180" y="10923"/>
                  </a:lnTo>
                  <a:lnTo>
                    <a:pt x="271" y="11067"/>
                  </a:lnTo>
                  <a:lnTo>
                    <a:pt x="361" y="11176"/>
                  </a:lnTo>
                  <a:lnTo>
                    <a:pt x="469" y="11283"/>
                  </a:lnTo>
                  <a:lnTo>
                    <a:pt x="577" y="11392"/>
                  </a:lnTo>
                  <a:lnTo>
                    <a:pt x="704" y="11464"/>
                  </a:lnTo>
                  <a:lnTo>
                    <a:pt x="830" y="11536"/>
                  </a:lnTo>
                  <a:lnTo>
                    <a:pt x="974" y="11590"/>
                  </a:lnTo>
                  <a:lnTo>
                    <a:pt x="1119" y="11625"/>
                  </a:lnTo>
                  <a:lnTo>
                    <a:pt x="1280" y="11662"/>
                  </a:lnTo>
                  <a:lnTo>
                    <a:pt x="1425" y="11662"/>
                  </a:lnTo>
                  <a:lnTo>
                    <a:pt x="2236" y="11662"/>
                  </a:lnTo>
                  <a:lnTo>
                    <a:pt x="2471" y="11644"/>
                  </a:lnTo>
                  <a:lnTo>
                    <a:pt x="2706" y="11590"/>
                  </a:lnTo>
                  <a:lnTo>
                    <a:pt x="2941" y="11500"/>
                  </a:lnTo>
                  <a:lnTo>
                    <a:pt x="3138" y="11373"/>
                  </a:lnTo>
                  <a:lnTo>
                    <a:pt x="3337" y="11500"/>
                  </a:lnTo>
                  <a:lnTo>
                    <a:pt x="3553" y="11590"/>
                  </a:lnTo>
                  <a:lnTo>
                    <a:pt x="3788" y="11644"/>
                  </a:lnTo>
                  <a:lnTo>
                    <a:pt x="4022" y="11662"/>
                  </a:lnTo>
                  <a:lnTo>
                    <a:pt x="4816" y="11662"/>
                  </a:lnTo>
                  <a:lnTo>
                    <a:pt x="4960" y="11662"/>
                  </a:lnTo>
                  <a:lnTo>
                    <a:pt x="5104" y="11625"/>
                  </a:lnTo>
                  <a:lnTo>
                    <a:pt x="5267" y="11590"/>
                  </a:lnTo>
                  <a:lnTo>
                    <a:pt x="5393" y="11536"/>
                  </a:lnTo>
                  <a:lnTo>
                    <a:pt x="5537" y="11464"/>
                  </a:lnTo>
                  <a:lnTo>
                    <a:pt x="5664" y="11373"/>
                  </a:lnTo>
                  <a:lnTo>
                    <a:pt x="5772" y="11283"/>
                  </a:lnTo>
                  <a:lnTo>
                    <a:pt x="5880" y="11176"/>
                  </a:lnTo>
                  <a:lnTo>
                    <a:pt x="5917" y="11122"/>
                  </a:lnTo>
                  <a:lnTo>
                    <a:pt x="6115" y="11283"/>
                  </a:lnTo>
                  <a:lnTo>
                    <a:pt x="6331" y="11428"/>
                  </a:lnTo>
                  <a:lnTo>
                    <a:pt x="6584" y="11554"/>
                  </a:lnTo>
                  <a:lnTo>
                    <a:pt x="6872" y="11644"/>
                  </a:lnTo>
                  <a:lnTo>
                    <a:pt x="7179" y="11680"/>
                  </a:lnTo>
                  <a:lnTo>
                    <a:pt x="7522" y="11698"/>
                  </a:lnTo>
                  <a:lnTo>
                    <a:pt x="7702" y="11698"/>
                  </a:lnTo>
                  <a:lnTo>
                    <a:pt x="7864" y="11680"/>
                  </a:lnTo>
                  <a:lnTo>
                    <a:pt x="8027" y="11662"/>
                  </a:lnTo>
                  <a:lnTo>
                    <a:pt x="8189" y="11625"/>
                  </a:lnTo>
                  <a:lnTo>
                    <a:pt x="8333" y="11572"/>
                  </a:lnTo>
                  <a:lnTo>
                    <a:pt x="8478" y="11518"/>
                  </a:lnTo>
                  <a:lnTo>
                    <a:pt x="8603" y="11446"/>
                  </a:lnTo>
                  <a:lnTo>
                    <a:pt x="8748" y="11373"/>
                  </a:lnTo>
                  <a:lnTo>
                    <a:pt x="8875" y="11283"/>
                  </a:lnTo>
                  <a:lnTo>
                    <a:pt x="8982" y="11176"/>
                  </a:lnTo>
                  <a:lnTo>
                    <a:pt x="9091" y="11085"/>
                  </a:lnTo>
                  <a:lnTo>
                    <a:pt x="9199" y="10977"/>
                  </a:lnTo>
                  <a:lnTo>
                    <a:pt x="9271" y="10869"/>
                  </a:lnTo>
                  <a:lnTo>
                    <a:pt x="9343" y="10743"/>
                  </a:lnTo>
                  <a:lnTo>
                    <a:pt x="9415" y="10617"/>
                  </a:lnTo>
                  <a:lnTo>
                    <a:pt x="9451" y="10490"/>
                  </a:lnTo>
                  <a:lnTo>
                    <a:pt x="9505" y="10329"/>
                  </a:lnTo>
                  <a:lnTo>
                    <a:pt x="9542" y="10112"/>
                  </a:lnTo>
                  <a:lnTo>
                    <a:pt x="9578" y="9878"/>
                  </a:lnTo>
                  <a:lnTo>
                    <a:pt x="9596" y="9607"/>
                  </a:lnTo>
                  <a:lnTo>
                    <a:pt x="9596" y="9499"/>
                  </a:lnTo>
                  <a:lnTo>
                    <a:pt x="9578" y="9373"/>
                  </a:lnTo>
                  <a:lnTo>
                    <a:pt x="9560" y="9265"/>
                  </a:lnTo>
                  <a:lnTo>
                    <a:pt x="9524" y="9156"/>
                  </a:lnTo>
                  <a:lnTo>
                    <a:pt x="9469" y="9049"/>
                  </a:lnTo>
                  <a:lnTo>
                    <a:pt x="9415" y="8958"/>
                  </a:lnTo>
                  <a:lnTo>
                    <a:pt x="9343" y="8850"/>
                  </a:lnTo>
                  <a:lnTo>
                    <a:pt x="9271" y="8778"/>
                  </a:lnTo>
                  <a:lnTo>
                    <a:pt x="9217" y="8724"/>
                  </a:lnTo>
                  <a:lnTo>
                    <a:pt x="9253" y="8687"/>
                  </a:lnTo>
                  <a:lnTo>
                    <a:pt x="9343" y="8598"/>
                  </a:lnTo>
                  <a:lnTo>
                    <a:pt x="9397" y="8508"/>
                  </a:lnTo>
                  <a:lnTo>
                    <a:pt x="9469" y="8399"/>
                  </a:lnTo>
                  <a:lnTo>
                    <a:pt x="9505" y="8291"/>
                  </a:lnTo>
                  <a:lnTo>
                    <a:pt x="9542" y="8184"/>
                  </a:lnTo>
                  <a:lnTo>
                    <a:pt x="9578" y="8075"/>
                  </a:lnTo>
                  <a:lnTo>
                    <a:pt x="9596" y="7967"/>
                  </a:lnTo>
                  <a:lnTo>
                    <a:pt x="9596" y="7840"/>
                  </a:lnTo>
                  <a:lnTo>
                    <a:pt x="9578" y="7516"/>
                  </a:lnTo>
                  <a:lnTo>
                    <a:pt x="9560" y="7228"/>
                  </a:lnTo>
                  <a:lnTo>
                    <a:pt x="9524" y="6993"/>
                  </a:lnTo>
                  <a:lnTo>
                    <a:pt x="9451" y="6777"/>
                  </a:lnTo>
                  <a:lnTo>
                    <a:pt x="9451" y="6741"/>
                  </a:lnTo>
                  <a:lnTo>
                    <a:pt x="9379" y="6579"/>
                  </a:lnTo>
                  <a:lnTo>
                    <a:pt x="9290" y="6417"/>
                  </a:lnTo>
                  <a:lnTo>
                    <a:pt x="9181" y="6272"/>
                  </a:lnTo>
                  <a:lnTo>
                    <a:pt x="9036" y="6128"/>
                  </a:lnTo>
                  <a:lnTo>
                    <a:pt x="8928" y="6020"/>
                  </a:lnTo>
                  <a:lnTo>
                    <a:pt x="8802" y="5930"/>
                  </a:lnTo>
                  <a:lnTo>
                    <a:pt x="8857" y="5768"/>
                  </a:lnTo>
                  <a:lnTo>
                    <a:pt x="8893" y="5588"/>
                  </a:lnTo>
                  <a:lnTo>
                    <a:pt x="8946" y="5264"/>
                  </a:lnTo>
                  <a:lnTo>
                    <a:pt x="8964" y="4884"/>
                  </a:lnTo>
                  <a:lnTo>
                    <a:pt x="8964" y="4380"/>
                  </a:lnTo>
                  <a:lnTo>
                    <a:pt x="8946" y="4037"/>
                  </a:lnTo>
                  <a:lnTo>
                    <a:pt x="8893" y="3731"/>
                  </a:lnTo>
                  <a:lnTo>
                    <a:pt x="8802" y="3461"/>
                  </a:lnTo>
                  <a:lnTo>
                    <a:pt x="8748" y="3334"/>
                  </a:lnTo>
                  <a:lnTo>
                    <a:pt x="8694" y="3226"/>
                  </a:lnTo>
                  <a:lnTo>
                    <a:pt x="8766" y="3028"/>
                  </a:lnTo>
                  <a:lnTo>
                    <a:pt x="8820" y="2812"/>
                  </a:lnTo>
                  <a:lnTo>
                    <a:pt x="8857" y="2578"/>
                  </a:lnTo>
                  <a:lnTo>
                    <a:pt x="8857" y="2308"/>
                  </a:lnTo>
                  <a:lnTo>
                    <a:pt x="8857" y="2091"/>
                  </a:lnTo>
                  <a:lnTo>
                    <a:pt x="8839" y="1875"/>
                  </a:lnTo>
                  <a:lnTo>
                    <a:pt x="8820" y="1676"/>
                  </a:lnTo>
                  <a:lnTo>
                    <a:pt x="8784" y="1478"/>
                  </a:lnTo>
                  <a:lnTo>
                    <a:pt x="8730" y="1316"/>
                  </a:lnTo>
                  <a:lnTo>
                    <a:pt x="8676" y="1153"/>
                  </a:lnTo>
                  <a:lnTo>
                    <a:pt x="8603" y="1010"/>
                  </a:lnTo>
                  <a:lnTo>
                    <a:pt x="8513" y="865"/>
                  </a:lnTo>
                  <a:lnTo>
                    <a:pt x="8424" y="739"/>
                  </a:lnTo>
                  <a:lnTo>
                    <a:pt x="8315" y="613"/>
                  </a:lnTo>
                  <a:lnTo>
                    <a:pt x="8207" y="505"/>
                  </a:lnTo>
                  <a:lnTo>
                    <a:pt x="8080" y="415"/>
                  </a:lnTo>
                  <a:lnTo>
                    <a:pt x="7955" y="324"/>
                  </a:lnTo>
                  <a:lnTo>
                    <a:pt x="7828" y="252"/>
                  </a:lnTo>
                  <a:lnTo>
                    <a:pt x="7683" y="181"/>
                  </a:lnTo>
                  <a:lnTo>
                    <a:pt x="7540" y="126"/>
                  </a:lnTo>
                  <a:lnTo>
                    <a:pt x="7287" y="72"/>
                  </a:lnTo>
                  <a:lnTo>
                    <a:pt x="7016" y="36"/>
                  </a:lnTo>
                  <a:lnTo>
                    <a:pt x="6674" y="0"/>
                  </a:lnTo>
                  <a:lnTo>
                    <a:pt x="6313" y="0"/>
                  </a:lnTo>
                  <a:lnTo>
                    <a:pt x="5411" y="0"/>
                  </a:lnTo>
                  <a:lnTo>
                    <a:pt x="5285" y="0"/>
                  </a:lnTo>
                  <a:lnTo>
                    <a:pt x="5158" y="18"/>
                  </a:lnTo>
                  <a:lnTo>
                    <a:pt x="5033" y="54"/>
                  </a:lnTo>
                  <a:lnTo>
                    <a:pt x="4906" y="90"/>
                  </a:lnTo>
                  <a:lnTo>
                    <a:pt x="4798" y="145"/>
                  </a:lnTo>
                  <a:lnTo>
                    <a:pt x="4689" y="216"/>
                  </a:lnTo>
                  <a:lnTo>
                    <a:pt x="4600" y="288"/>
                  </a:lnTo>
                  <a:lnTo>
                    <a:pt x="4509" y="378"/>
                  </a:lnTo>
                  <a:lnTo>
                    <a:pt x="4419" y="469"/>
                  </a:lnTo>
                  <a:lnTo>
                    <a:pt x="4347" y="559"/>
                  </a:lnTo>
                  <a:lnTo>
                    <a:pt x="4292" y="666"/>
                  </a:lnTo>
                  <a:lnTo>
                    <a:pt x="4238" y="775"/>
                  </a:lnTo>
                  <a:lnTo>
                    <a:pt x="4185" y="901"/>
                  </a:lnTo>
                  <a:lnTo>
                    <a:pt x="4149" y="1028"/>
                  </a:lnTo>
                  <a:lnTo>
                    <a:pt x="4131" y="1153"/>
                  </a:lnTo>
                  <a:lnTo>
                    <a:pt x="4131" y="1280"/>
                  </a:lnTo>
                  <a:lnTo>
                    <a:pt x="4131" y="3083"/>
                  </a:lnTo>
                  <a:lnTo>
                    <a:pt x="3986" y="3064"/>
                  </a:lnTo>
                  <a:lnTo>
                    <a:pt x="3823" y="3046"/>
                  </a:lnTo>
                  <a:lnTo>
                    <a:pt x="2309" y="3046"/>
                  </a:lnTo>
                  <a:lnTo>
                    <a:pt x="2164" y="3064"/>
                  </a:lnTo>
                  <a:lnTo>
                    <a:pt x="2020" y="3083"/>
                  </a:lnTo>
                  <a:lnTo>
                    <a:pt x="1894" y="3101"/>
                  </a:lnTo>
                  <a:lnTo>
                    <a:pt x="1749" y="3155"/>
                  </a:lnTo>
                  <a:lnTo>
                    <a:pt x="1624" y="3208"/>
                  </a:lnTo>
                  <a:lnTo>
                    <a:pt x="1515" y="3280"/>
                  </a:lnTo>
                  <a:lnTo>
                    <a:pt x="1389" y="3353"/>
                  </a:lnTo>
                  <a:lnTo>
                    <a:pt x="1280" y="3425"/>
                  </a:lnTo>
                  <a:lnTo>
                    <a:pt x="1191" y="3533"/>
                  </a:lnTo>
                  <a:lnTo>
                    <a:pt x="1100" y="3623"/>
                  </a:lnTo>
                  <a:lnTo>
                    <a:pt x="1010" y="3749"/>
                  </a:lnTo>
                  <a:lnTo>
                    <a:pt x="938" y="3857"/>
                  </a:lnTo>
                  <a:lnTo>
                    <a:pt x="883" y="3984"/>
                  </a:lnTo>
                  <a:lnTo>
                    <a:pt x="830" y="4109"/>
                  </a:lnTo>
                  <a:lnTo>
                    <a:pt x="794" y="4254"/>
                  </a:lnTo>
                  <a:lnTo>
                    <a:pt x="776" y="4398"/>
                  </a:lnTo>
                  <a:lnTo>
                    <a:pt x="613" y="5642"/>
                  </a:lnTo>
                  <a:lnTo>
                    <a:pt x="541" y="6164"/>
                  </a:lnTo>
                  <a:close/>
                  <a:moveTo>
                    <a:pt x="1624" y="5498"/>
                  </a:moveTo>
                  <a:lnTo>
                    <a:pt x="1749" y="4524"/>
                  </a:lnTo>
                  <a:lnTo>
                    <a:pt x="1767" y="4417"/>
                  </a:lnTo>
                  <a:lnTo>
                    <a:pt x="1822" y="4326"/>
                  </a:lnTo>
                  <a:lnTo>
                    <a:pt x="1876" y="4254"/>
                  </a:lnTo>
                  <a:lnTo>
                    <a:pt x="1930" y="4182"/>
                  </a:lnTo>
                  <a:lnTo>
                    <a:pt x="2020" y="4109"/>
                  </a:lnTo>
                  <a:lnTo>
                    <a:pt x="2110" y="4073"/>
                  </a:lnTo>
                  <a:lnTo>
                    <a:pt x="2200" y="4055"/>
                  </a:lnTo>
                  <a:lnTo>
                    <a:pt x="2309" y="4037"/>
                  </a:lnTo>
                  <a:lnTo>
                    <a:pt x="3823" y="4037"/>
                  </a:lnTo>
                  <a:lnTo>
                    <a:pt x="3914" y="4037"/>
                  </a:lnTo>
                  <a:lnTo>
                    <a:pt x="3986" y="4055"/>
                  </a:lnTo>
                  <a:lnTo>
                    <a:pt x="4058" y="4091"/>
                  </a:lnTo>
                  <a:lnTo>
                    <a:pt x="4131" y="4127"/>
                  </a:lnTo>
                  <a:lnTo>
                    <a:pt x="4221" y="4200"/>
                  </a:lnTo>
                  <a:lnTo>
                    <a:pt x="4292" y="4290"/>
                  </a:lnTo>
                  <a:lnTo>
                    <a:pt x="4347" y="4398"/>
                  </a:lnTo>
                  <a:lnTo>
                    <a:pt x="4383" y="4524"/>
                  </a:lnTo>
                  <a:lnTo>
                    <a:pt x="4528" y="5479"/>
                  </a:lnTo>
                  <a:lnTo>
                    <a:pt x="4600" y="6020"/>
                  </a:lnTo>
                  <a:lnTo>
                    <a:pt x="4618" y="6111"/>
                  </a:lnTo>
                  <a:lnTo>
                    <a:pt x="4707" y="6723"/>
                  </a:lnTo>
                  <a:lnTo>
                    <a:pt x="4707" y="6759"/>
                  </a:lnTo>
                  <a:lnTo>
                    <a:pt x="4816" y="7480"/>
                  </a:lnTo>
                  <a:lnTo>
                    <a:pt x="5231" y="10184"/>
                  </a:lnTo>
                  <a:lnTo>
                    <a:pt x="5231" y="10292"/>
                  </a:lnTo>
                  <a:lnTo>
                    <a:pt x="5213" y="10364"/>
                  </a:lnTo>
                  <a:lnTo>
                    <a:pt x="5176" y="10454"/>
                  </a:lnTo>
                  <a:lnTo>
                    <a:pt x="5122" y="10526"/>
                  </a:lnTo>
                  <a:lnTo>
                    <a:pt x="5069" y="10581"/>
                  </a:lnTo>
                  <a:lnTo>
                    <a:pt x="4997" y="10635"/>
                  </a:lnTo>
                  <a:lnTo>
                    <a:pt x="4906" y="10671"/>
                  </a:lnTo>
                  <a:lnTo>
                    <a:pt x="4816" y="10671"/>
                  </a:lnTo>
                  <a:lnTo>
                    <a:pt x="4022" y="10671"/>
                  </a:lnTo>
                  <a:lnTo>
                    <a:pt x="3914" y="10671"/>
                  </a:lnTo>
                  <a:lnTo>
                    <a:pt x="3823" y="10635"/>
                  </a:lnTo>
                  <a:lnTo>
                    <a:pt x="3734" y="10599"/>
                  </a:lnTo>
                  <a:lnTo>
                    <a:pt x="3662" y="10526"/>
                  </a:lnTo>
                  <a:lnTo>
                    <a:pt x="3607" y="10454"/>
                  </a:lnTo>
                  <a:lnTo>
                    <a:pt x="3553" y="10382"/>
                  </a:lnTo>
                  <a:lnTo>
                    <a:pt x="3517" y="10292"/>
                  </a:lnTo>
                  <a:lnTo>
                    <a:pt x="3499" y="10184"/>
                  </a:lnTo>
                  <a:lnTo>
                    <a:pt x="3445" y="9535"/>
                  </a:lnTo>
                  <a:lnTo>
                    <a:pt x="3427" y="9499"/>
                  </a:lnTo>
                  <a:lnTo>
                    <a:pt x="3373" y="9481"/>
                  </a:lnTo>
                  <a:lnTo>
                    <a:pt x="2886" y="9481"/>
                  </a:lnTo>
                  <a:lnTo>
                    <a:pt x="2832" y="9499"/>
                  </a:lnTo>
                  <a:lnTo>
                    <a:pt x="2814" y="9535"/>
                  </a:lnTo>
                  <a:lnTo>
                    <a:pt x="2760" y="10184"/>
                  </a:lnTo>
                  <a:lnTo>
                    <a:pt x="2742" y="10292"/>
                  </a:lnTo>
                  <a:lnTo>
                    <a:pt x="2706" y="10382"/>
                  </a:lnTo>
                  <a:lnTo>
                    <a:pt x="2651" y="10454"/>
                  </a:lnTo>
                  <a:lnTo>
                    <a:pt x="2597" y="10526"/>
                  </a:lnTo>
                  <a:lnTo>
                    <a:pt x="2508" y="10599"/>
                  </a:lnTo>
                  <a:lnTo>
                    <a:pt x="2435" y="10635"/>
                  </a:lnTo>
                  <a:lnTo>
                    <a:pt x="2327" y="10671"/>
                  </a:lnTo>
                  <a:lnTo>
                    <a:pt x="2236" y="10671"/>
                  </a:lnTo>
                  <a:lnTo>
                    <a:pt x="1425" y="10671"/>
                  </a:lnTo>
                  <a:lnTo>
                    <a:pt x="1334" y="10671"/>
                  </a:lnTo>
                  <a:lnTo>
                    <a:pt x="1245" y="10635"/>
                  </a:lnTo>
                  <a:lnTo>
                    <a:pt x="1173" y="10581"/>
                  </a:lnTo>
                  <a:lnTo>
                    <a:pt x="1100" y="10526"/>
                  </a:lnTo>
                  <a:lnTo>
                    <a:pt x="1046" y="10454"/>
                  </a:lnTo>
                  <a:lnTo>
                    <a:pt x="1010" y="10364"/>
                  </a:lnTo>
                  <a:lnTo>
                    <a:pt x="992" y="10292"/>
                  </a:lnTo>
                  <a:lnTo>
                    <a:pt x="992" y="10184"/>
                  </a:lnTo>
                  <a:lnTo>
                    <a:pt x="1497" y="6507"/>
                  </a:lnTo>
                  <a:lnTo>
                    <a:pt x="1551" y="6002"/>
                  </a:lnTo>
                  <a:lnTo>
                    <a:pt x="1624" y="5498"/>
                  </a:lnTo>
                  <a:close/>
                  <a:moveTo>
                    <a:pt x="7864" y="1316"/>
                  </a:moveTo>
                  <a:lnTo>
                    <a:pt x="7900" y="1388"/>
                  </a:lnTo>
                  <a:lnTo>
                    <a:pt x="7955" y="1496"/>
                  </a:lnTo>
                  <a:lnTo>
                    <a:pt x="8009" y="1712"/>
                  </a:lnTo>
                  <a:lnTo>
                    <a:pt x="8045" y="1982"/>
                  </a:lnTo>
                  <a:lnTo>
                    <a:pt x="8062" y="2308"/>
                  </a:lnTo>
                  <a:lnTo>
                    <a:pt x="8062" y="2523"/>
                  </a:lnTo>
                  <a:lnTo>
                    <a:pt x="8027" y="2704"/>
                  </a:lnTo>
                  <a:lnTo>
                    <a:pt x="7973" y="2866"/>
                  </a:lnTo>
                  <a:lnTo>
                    <a:pt x="7918" y="2974"/>
                  </a:lnTo>
                  <a:lnTo>
                    <a:pt x="7828" y="3046"/>
                  </a:lnTo>
                  <a:lnTo>
                    <a:pt x="7720" y="3119"/>
                  </a:lnTo>
                  <a:lnTo>
                    <a:pt x="7576" y="3190"/>
                  </a:lnTo>
                  <a:lnTo>
                    <a:pt x="7395" y="3244"/>
                  </a:lnTo>
                  <a:lnTo>
                    <a:pt x="7377" y="3244"/>
                  </a:lnTo>
                  <a:lnTo>
                    <a:pt x="7395" y="3262"/>
                  </a:lnTo>
                  <a:lnTo>
                    <a:pt x="7594" y="3334"/>
                  </a:lnTo>
                  <a:lnTo>
                    <a:pt x="7756" y="3407"/>
                  </a:lnTo>
                  <a:lnTo>
                    <a:pt x="7900" y="3497"/>
                  </a:lnTo>
                  <a:lnTo>
                    <a:pt x="7991" y="3604"/>
                  </a:lnTo>
                  <a:lnTo>
                    <a:pt x="8062" y="3749"/>
                  </a:lnTo>
                  <a:lnTo>
                    <a:pt x="8116" y="3930"/>
                  </a:lnTo>
                  <a:lnTo>
                    <a:pt x="8153" y="4145"/>
                  </a:lnTo>
                  <a:lnTo>
                    <a:pt x="8171" y="4380"/>
                  </a:lnTo>
                  <a:lnTo>
                    <a:pt x="8171" y="4884"/>
                  </a:lnTo>
                  <a:lnTo>
                    <a:pt x="8153" y="5228"/>
                  </a:lnTo>
                  <a:lnTo>
                    <a:pt x="8098" y="5498"/>
                  </a:lnTo>
                  <a:lnTo>
                    <a:pt x="8062" y="5642"/>
                  </a:lnTo>
                  <a:lnTo>
                    <a:pt x="7792" y="5588"/>
                  </a:lnTo>
                  <a:lnTo>
                    <a:pt x="7486" y="5570"/>
                  </a:lnTo>
                  <a:lnTo>
                    <a:pt x="7232" y="5588"/>
                  </a:lnTo>
                  <a:lnTo>
                    <a:pt x="6980" y="5624"/>
                  </a:lnTo>
                  <a:lnTo>
                    <a:pt x="6746" y="5678"/>
                  </a:lnTo>
                  <a:lnTo>
                    <a:pt x="6529" y="5768"/>
                  </a:lnTo>
                  <a:lnTo>
                    <a:pt x="6367" y="5840"/>
                  </a:lnTo>
                  <a:lnTo>
                    <a:pt x="6223" y="5930"/>
                  </a:lnTo>
                  <a:lnTo>
                    <a:pt x="6096" y="6039"/>
                  </a:lnTo>
                  <a:lnTo>
                    <a:pt x="5970" y="6146"/>
                  </a:lnTo>
                  <a:lnTo>
                    <a:pt x="5627" y="6146"/>
                  </a:lnTo>
                  <a:lnTo>
                    <a:pt x="5591" y="5894"/>
                  </a:lnTo>
                  <a:lnTo>
                    <a:pt x="5357" y="4380"/>
                  </a:lnTo>
                  <a:lnTo>
                    <a:pt x="5303" y="4127"/>
                  </a:lnTo>
                  <a:lnTo>
                    <a:pt x="5213" y="3912"/>
                  </a:lnTo>
                  <a:lnTo>
                    <a:pt x="5086" y="3695"/>
                  </a:lnTo>
                  <a:lnTo>
                    <a:pt x="4924" y="3515"/>
                  </a:lnTo>
                  <a:lnTo>
                    <a:pt x="4924" y="1280"/>
                  </a:lnTo>
                  <a:lnTo>
                    <a:pt x="4942" y="1189"/>
                  </a:lnTo>
                  <a:lnTo>
                    <a:pt x="4960" y="1099"/>
                  </a:lnTo>
                  <a:lnTo>
                    <a:pt x="5015" y="1010"/>
                  </a:lnTo>
                  <a:lnTo>
                    <a:pt x="5069" y="938"/>
                  </a:lnTo>
                  <a:lnTo>
                    <a:pt x="5140" y="883"/>
                  </a:lnTo>
                  <a:lnTo>
                    <a:pt x="5231" y="829"/>
                  </a:lnTo>
                  <a:lnTo>
                    <a:pt x="5321" y="811"/>
                  </a:lnTo>
                  <a:lnTo>
                    <a:pt x="5411" y="793"/>
                  </a:lnTo>
                  <a:lnTo>
                    <a:pt x="6313" y="793"/>
                  </a:lnTo>
                  <a:lnTo>
                    <a:pt x="6620" y="793"/>
                  </a:lnTo>
                  <a:lnTo>
                    <a:pt x="6890" y="811"/>
                  </a:lnTo>
                  <a:lnTo>
                    <a:pt x="7125" y="847"/>
                  </a:lnTo>
                  <a:lnTo>
                    <a:pt x="7305" y="901"/>
                  </a:lnTo>
                  <a:lnTo>
                    <a:pt x="7467" y="956"/>
                  </a:lnTo>
                  <a:lnTo>
                    <a:pt x="7612" y="1046"/>
                  </a:lnTo>
                  <a:lnTo>
                    <a:pt x="7738" y="1171"/>
                  </a:lnTo>
                  <a:lnTo>
                    <a:pt x="7864" y="1316"/>
                  </a:lnTo>
                  <a:close/>
                  <a:moveTo>
                    <a:pt x="8802" y="6958"/>
                  </a:moveTo>
                  <a:lnTo>
                    <a:pt x="8802" y="6975"/>
                  </a:lnTo>
                  <a:lnTo>
                    <a:pt x="8839" y="7102"/>
                  </a:lnTo>
                  <a:lnTo>
                    <a:pt x="8875" y="7246"/>
                  </a:lnTo>
                  <a:lnTo>
                    <a:pt x="8910" y="7643"/>
                  </a:lnTo>
                  <a:lnTo>
                    <a:pt x="8910" y="7858"/>
                  </a:lnTo>
                  <a:lnTo>
                    <a:pt x="8910" y="7949"/>
                  </a:lnTo>
                  <a:lnTo>
                    <a:pt x="8875" y="8039"/>
                  </a:lnTo>
                  <a:lnTo>
                    <a:pt x="8839" y="8129"/>
                  </a:lnTo>
                  <a:lnTo>
                    <a:pt x="8766" y="8202"/>
                  </a:lnTo>
                  <a:lnTo>
                    <a:pt x="8694" y="8255"/>
                  </a:lnTo>
                  <a:lnTo>
                    <a:pt x="8622" y="8309"/>
                  </a:lnTo>
                  <a:lnTo>
                    <a:pt x="8531" y="8327"/>
                  </a:lnTo>
                  <a:lnTo>
                    <a:pt x="8424" y="8345"/>
                  </a:lnTo>
                  <a:lnTo>
                    <a:pt x="8207" y="8345"/>
                  </a:lnTo>
                  <a:lnTo>
                    <a:pt x="8116" y="8327"/>
                  </a:lnTo>
                  <a:lnTo>
                    <a:pt x="8027" y="8309"/>
                  </a:lnTo>
                  <a:lnTo>
                    <a:pt x="7937" y="8255"/>
                  </a:lnTo>
                  <a:lnTo>
                    <a:pt x="7864" y="8202"/>
                  </a:lnTo>
                  <a:lnTo>
                    <a:pt x="7810" y="8129"/>
                  </a:lnTo>
                  <a:lnTo>
                    <a:pt x="7756" y="8039"/>
                  </a:lnTo>
                  <a:lnTo>
                    <a:pt x="7738" y="7949"/>
                  </a:lnTo>
                  <a:lnTo>
                    <a:pt x="7720" y="7858"/>
                  </a:lnTo>
                  <a:lnTo>
                    <a:pt x="7720" y="7552"/>
                  </a:lnTo>
                  <a:lnTo>
                    <a:pt x="7720" y="7264"/>
                  </a:lnTo>
                  <a:lnTo>
                    <a:pt x="7702" y="7174"/>
                  </a:lnTo>
                  <a:lnTo>
                    <a:pt x="7683" y="7120"/>
                  </a:lnTo>
                  <a:lnTo>
                    <a:pt x="7665" y="7083"/>
                  </a:lnTo>
                  <a:lnTo>
                    <a:pt x="7629" y="7047"/>
                  </a:lnTo>
                  <a:lnTo>
                    <a:pt x="7576" y="7029"/>
                  </a:lnTo>
                  <a:lnTo>
                    <a:pt x="7522" y="7029"/>
                  </a:lnTo>
                  <a:lnTo>
                    <a:pt x="7449" y="7029"/>
                  </a:lnTo>
                  <a:lnTo>
                    <a:pt x="7395" y="7065"/>
                  </a:lnTo>
                  <a:lnTo>
                    <a:pt x="7359" y="7083"/>
                  </a:lnTo>
                  <a:lnTo>
                    <a:pt x="7323" y="7138"/>
                  </a:lnTo>
                  <a:lnTo>
                    <a:pt x="7305" y="7300"/>
                  </a:lnTo>
                  <a:lnTo>
                    <a:pt x="7287" y="7588"/>
                  </a:lnTo>
                  <a:lnTo>
                    <a:pt x="7287" y="9715"/>
                  </a:lnTo>
                  <a:lnTo>
                    <a:pt x="7305" y="9985"/>
                  </a:lnTo>
                  <a:lnTo>
                    <a:pt x="7323" y="10148"/>
                  </a:lnTo>
                  <a:lnTo>
                    <a:pt x="7359" y="10184"/>
                  </a:lnTo>
                  <a:lnTo>
                    <a:pt x="7395" y="10220"/>
                  </a:lnTo>
                  <a:lnTo>
                    <a:pt x="7449" y="10238"/>
                  </a:lnTo>
                  <a:lnTo>
                    <a:pt x="7504" y="10256"/>
                  </a:lnTo>
                  <a:lnTo>
                    <a:pt x="7576" y="10238"/>
                  </a:lnTo>
                  <a:lnTo>
                    <a:pt x="7612" y="10220"/>
                  </a:lnTo>
                  <a:lnTo>
                    <a:pt x="7665" y="10184"/>
                  </a:lnTo>
                  <a:lnTo>
                    <a:pt x="7683" y="10148"/>
                  </a:lnTo>
                  <a:lnTo>
                    <a:pt x="7702" y="10076"/>
                  </a:lnTo>
                  <a:lnTo>
                    <a:pt x="7720" y="9985"/>
                  </a:lnTo>
                  <a:lnTo>
                    <a:pt x="7720" y="9661"/>
                  </a:lnTo>
                  <a:lnTo>
                    <a:pt x="7720" y="9589"/>
                  </a:lnTo>
                  <a:lnTo>
                    <a:pt x="7738" y="9481"/>
                  </a:lnTo>
                  <a:lnTo>
                    <a:pt x="7756" y="9391"/>
                  </a:lnTo>
                  <a:lnTo>
                    <a:pt x="7810" y="9301"/>
                  </a:lnTo>
                  <a:lnTo>
                    <a:pt x="7864" y="9228"/>
                  </a:lnTo>
                  <a:lnTo>
                    <a:pt x="7937" y="9174"/>
                  </a:lnTo>
                  <a:lnTo>
                    <a:pt x="8027" y="9138"/>
                  </a:lnTo>
                  <a:lnTo>
                    <a:pt x="8116" y="9102"/>
                  </a:lnTo>
                  <a:lnTo>
                    <a:pt x="8207" y="9102"/>
                  </a:lnTo>
                  <a:lnTo>
                    <a:pt x="8424" y="9102"/>
                  </a:lnTo>
                  <a:lnTo>
                    <a:pt x="8531" y="9102"/>
                  </a:lnTo>
                  <a:lnTo>
                    <a:pt x="8622" y="9138"/>
                  </a:lnTo>
                  <a:lnTo>
                    <a:pt x="8694" y="9174"/>
                  </a:lnTo>
                  <a:lnTo>
                    <a:pt x="8766" y="9228"/>
                  </a:lnTo>
                  <a:lnTo>
                    <a:pt x="8839" y="9301"/>
                  </a:lnTo>
                  <a:lnTo>
                    <a:pt x="8875" y="9391"/>
                  </a:lnTo>
                  <a:lnTo>
                    <a:pt x="8910" y="9481"/>
                  </a:lnTo>
                  <a:lnTo>
                    <a:pt x="8910" y="9589"/>
                  </a:lnTo>
                  <a:lnTo>
                    <a:pt x="8875" y="9985"/>
                  </a:lnTo>
                  <a:lnTo>
                    <a:pt x="8857" y="10148"/>
                  </a:lnTo>
                  <a:lnTo>
                    <a:pt x="8820" y="10274"/>
                  </a:lnTo>
                  <a:lnTo>
                    <a:pt x="8748" y="10418"/>
                  </a:lnTo>
                  <a:lnTo>
                    <a:pt x="8658" y="10562"/>
                  </a:lnTo>
                  <a:lnTo>
                    <a:pt x="8531" y="10689"/>
                  </a:lnTo>
                  <a:lnTo>
                    <a:pt x="8369" y="10796"/>
                  </a:lnTo>
                  <a:lnTo>
                    <a:pt x="8189" y="10905"/>
                  </a:lnTo>
                  <a:lnTo>
                    <a:pt x="7991" y="10959"/>
                  </a:lnTo>
                  <a:lnTo>
                    <a:pt x="7774" y="11013"/>
                  </a:lnTo>
                  <a:lnTo>
                    <a:pt x="7522" y="11031"/>
                  </a:lnTo>
                  <a:lnTo>
                    <a:pt x="7269" y="11013"/>
                  </a:lnTo>
                  <a:lnTo>
                    <a:pt x="7053" y="10977"/>
                  </a:lnTo>
                  <a:lnTo>
                    <a:pt x="6836" y="10923"/>
                  </a:lnTo>
                  <a:lnTo>
                    <a:pt x="6656" y="10832"/>
                  </a:lnTo>
                  <a:lnTo>
                    <a:pt x="6511" y="10725"/>
                  </a:lnTo>
                  <a:lnTo>
                    <a:pt x="6385" y="10617"/>
                  </a:lnTo>
                  <a:lnTo>
                    <a:pt x="6295" y="10472"/>
                  </a:lnTo>
                  <a:lnTo>
                    <a:pt x="6223" y="10329"/>
                  </a:lnTo>
                  <a:lnTo>
                    <a:pt x="6223" y="10184"/>
                  </a:lnTo>
                  <a:lnTo>
                    <a:pt x="6205" y="10040"/>
                  </a:lnTo>
                  <a:lnTo>
                    <a:pt x="6096" y="9355"/>
                  </a:lnTo>
                  <a:lnTo>
                    <a:pt x="6096" y="9301"/>
                  </a:lnTo>
                  <a:lnTo>
                    <a:pt x="6096" y="7967"/>
                  </a:lnTo>
                  <a:lnTo>
                    <a:pt x="6115" y="7534"/>
                  </a:lnTo>
                  <a:lnTo>
                    <a:pt x="6133" y="7228"/>
                  </a:lnTo>
                  <a:lnTo>
                    <a:pt x="6169" y="7083"/>
                  </a:lnTo>
                  <a:lnTo>
                    <a:pt x="6223" y="6940"/>
                  </a:lnTo>
                  <a:lnTo>
                    <a:pt x="6277" y="6850"/>
                  </a:lnTo>
                  <a:lnTo>
                    <a:pt x="6331" y="6741"/>
                  </a:lnTo>
                  <a:lnTo>
                    <a:pt x="6403" y="6669"/>
                  </a:lnTo>
                  <a:lnTo>
                    <a:pt x="6547" y="6543"/>
                  </a:lnTo>
                  <a:lnTo>
                    <a:pt x="6674" y="6453"/>
                  </a:lnTo>
                  <a:lnTo>
                    <a:pt x="6800" y="6381"/>
                  </a:lnTo>
                  <a:lnTo>
                    <a:pt x="6962" y="6327"/>
                  </a:lnTo>
                  <a:lnTo>
                    <a:pt x="7125" y="6291"/>
                  </a:lnTo>
                  <a:lnTo>
                    <a:pt x="7305" y="6272"/>
                  </a:lnTo>
                  <a:lnTo>
                    <a:pt x="7486" y="6254"/>
                  </a:lnTo>
                  <a:lnTo>
                    <a:pt x="7756" y="6272"/>
                  </a:lnTo>
                  <a:lnTo>
                    <a:pt x="7991" y="6309"/>
                  </a:lnTo>
                  <a:lnTo>
                    <a:pt x="8189" y="6381"/>
                  </a:lnTo>
                  <a:lnTo>
                    <a:pt x="8351" y="6453"/>
                  </a:lnTo>
                  <a:lnTo>
                    <a:pt x="8406" y="6489"/>
                  </a:lnTo>
                  <a:lnTo>
                    <a:pt x="8460" y="6525"/>
                  </a:lnTo>
                  <a:lnTo>
                    <a:pt x="8585" y="6633"/>
                  </a:lnTo>
                  <a:lnTo>
                    <a:pt x="8676" y="6723"/>
                  </a:lnTo>
                  <a:lnTo>
                    <a:pt x="8748" y="6832"/>
                  </a:lnTo>
                  <a:lnTo>
                    <a:pt x="8802" y="6958"/>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45" name="Freeform 168"/>
            <p:cNvSpPr/>
            <p:nvPr/>
          </p:nvSpPr>
          <p:spPr bwMode="auto">
            <a:xfrm>
              <a:off x="5658530" y="5206320"/>
              <a:ext cx="42863" cy="198438"/>
            </a:xfrm>
            <a:custGeom>
              <a:avLst/>
              <a:gdLst/>
              <a:ahLst/>
              <a:cxnLst>
                <a:cxn ang="0">
                  <a:pos x="54" y="2739"/>
                </a:cxn>
                <a:cxn ang="0">
                  <a:pos x="523" y="2739"/>
                </a:cxn>
                <a:cxn ang="0">
                  <a:pos x="541" y="2721"/>
                </a:cxn>
                <a:cxn ang="0">
                  <a:pos x="559" y="2703"/>
                </a:cxn>
                <a:cxn ang="0">
                  <a:pos x="577" y="2667"/>
                </a:cxn>
                <a:cxn ang="0">
                  <a:pos x="415" y="1081"/>
                </a:cxn>
                <a:cxn ang="0">
                  <a:pos x="361" y="541"/>
                </a:cxn>
                <a:cxn ang="0">
                  <a:pos x="324" y="36"/>
                </a:cxn>
                <a:cxn ang="0">
                  <a:pos x="324" y="0"/>
                </a:cxn>
                <a:cxn ang="0">
                  <a:pos x="306" y="0"/>
                </a:cxn>
                <a:cxn ang="0">
                  <a:pos x="306" y="18"/>
                </a:cxn>
                <a:cxn ang="0">
                  <a:pos x="234" y="523"/>
                </a:cxn>
                <a:cxn ang="0">
                  <a:pos x="180" y="1009"/>
                </a:cxn>
                <a:cxn ang="0">
                  <a:pos x="54" y="1964"/>
                </a:cxn>
                <a:cxn ang="0">
                  <a:pos x="0" y="2685"/>
                </a:cxn>
                <a:cxn ang="0">
                  <a:pos x="0" y="2721"/>
                </a:cxn>
                <a:cxn ang="0">
                  <a:pos x="54" y="2739"/>
                </a:cxn>
              </a:cxnLst>
              <a:rect l="0" t="0" r="r" b="b"/>
              <a:pathLst>
                <a:path w="577" h="2739">
                  <a:moveTo>
                    <a:pt x="54" y="2739"/>
                  </a:moveTo>
                  <a:lnTo>
                    <a:pt x="523" y="2739"/>
                  </a:lnTo>
                  <a:lnTo>
                    <a:pt x="541" y="2721"/>
                  </a:lnTo>
                  <a:lnTo>
                    <a:pt x="559" y="2703"/>
                  </a:lnTo>
                  <a:lnTo>
                    <a:pt x="577" y="2667"/>
                  </a:lnTo>
                  <a:lnTo>
                    <a:pt x="415" y="1081"/>
                  </a:lnTo>
                  <a:lnTo>
                    <a:pt x="361" y="541"/>
                  </a:lnTo>
                  <a:lnTo>
                    <a:pt x="324" y="36"/>
                  </a:lnTo>
                  <a:lnTo>
                    <a:pt x="324" y="0"/>
                  </a:lnTo>
                  <a:lnTo>
                    <a:pt x="306" y="0"/>
                  </a:lnTo>
                  <a:lnTo>
                    <a:pt x="306" y="18"/>
                  </a:lnTo>
                  <a:lnTo>
                    <a:pt x="234" y="523"/>
                  </a:lnTo>
                  <a:lnTo>
                    <a:pt x="180" y="1009"/>
                  </a:lnTo>
                  <a:lnTo>
                    <a:pt x="54" y="1964"/>
                  </a:lnTo>
                  <a:lnTo>
                    <a:pt x="0" y="2685"/>
                  </a:lnTo>
                  <a:lnTo>
                    <a:pt x="0" y="2721"/>
                  </a:lnTo>
                  <a:lnTo>
                    <a:pt x="54" y="2739"/>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grpSp>
      <p:grpSp>
        <p:nvGrpSpPr>
          <p:cNvPr id="10" name="组合 166"/>
          <p:cNvGrpSpPr/>
          <p:nvPr/>
        </p:nvGrpSpPr>
        <p:grpSpPr>
          <a:xfrm>
            <a:off x="2689870" y="1924805"/>
            <a:ext cx="169632" cy="30465"/>
            <a:chOff x="5601871" y="4180695"/>
            <a:chExt cx="150296" cy="36016"/>
          </a:xfrm>
        </p:grpSpPr>
        <p:sp>
          <p:nvSpPr>
            <p:cNvPr id="238" name="椭圆 46"/>
            <p:cNvSpPr/>
            <p:nvPr/>
          </p:nvSpPr>
          <p:spPr bwMode="auto">
            <a:xfrm>
              <a:off x="5601871" y="4180711"/>
              <a:ext cx="36000" cy="36000"/>
            </a:xfrm>
            <a:prstGeom prst="ellipse">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1400" b="1" dirty="0">
                <a:solidFill>
                  <a:prstClr val="white"/>
                </a:solidFill>
                <a:ea typeface="微软雅黑" panose="020B0503020204020204" charset="-122"/>
                <a:cs typeface="Arial" panose="020B0604020202020204" pitchFamily="34" charset="0"/>
              </a:endParaRPr>
            </a:p>
          </p:txBody>
        </p:sp>
        <p:sp>
          <p:nvSpPr>
            <p:cNvPr id="239" name="椭圆 47"/>
            <p:cNvSpPr/>
            <p:nvPr/>
          </p:nvSpPr>
          <p:spPr bwMode="auto">
            <a:xfrm>
              <a:off x="5659011" y="4180695"/>
              <a:ext cx="36000" cy="36000"/>
            </a:xfrm>
            <a:prstGeom prst="ellipse">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1400" b="1" dirty="0">
                <a:solidFill>
                  <a:prstClr val="white"/>
                </a:solidFill>
                <a:ea typeface="微软雅黑" panose="020B0503020204020204" charset="-122"/>
                <a:cs typeface="Arial" panose="020B0604020202020204" pitchFamily="34" charset="0"/>
              </a:endParaRPr>
            </a:p>
          </p:txBody>
        </p:sp>
        <p:sp>
          <p:nvSpPr>
            <p:cNvPr id="240" name="椭圆 239"/>
            <p:cNvSpPr/>
            <p:nvPr/>
          </p:nvSpPr>
          <p:spPr bwMode="auto">
            <a:xfrm>
              <a:off x="5716167" y="4180695"/>
              <a:ext cx="36000" cy="36000"/>
            </a:xfrm>
            <a:prstGeom prst="ellipse">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16846" tIns="8423" rIns="16846" bIns="8423" anchor="ctr" anchorCtr="1">
              <a:prstTxWarp prst="textPlain">
                <a:avLst/>
              </a:prstTxWarp>
              <a:noAutofit/>
            </a:bodyPr>
            <a:lstStyle/>
            <a:p>
              <a:pPr defTabSz="588010" eaLnBrk="0" hangingPunct="0">
                <a:buSzPct val="60000"/>
              </a:pPr>
              <a:endParaRPr lang="zh-CN" altLang="en-US" sz="1400" b="1" dirty="0">
                <a:solidFill>
                  <a:prstClr val="white"/>
                </a:solidFill>
                <a:ea typeface="微软雅黑" panose="020B0503020204020204" charset="-122"/>
                <a:cs typeface="Arial" panose="020B0604020202020204" pitchFamily="34" charset="0"/>
              </a:endParaRPr>
            </a:p>
          </p:txBody>
        </p:sp>
      </p:grpSp>
      <p:grpSp>
        <p:nvGrpSpPr>
          <p:cNvPr id="11" name="组合 45"/>
          <p:cNvGrpSpPr/>
          <p:nvPr/>
        </p:nvGrpSpPr>
        <p:grpSpPr>
          <a:xfrm>
            <a:off x="2794922" y="1183503"/>
            <a:ext cx="450490" cy="290144"/>
            <a:chOff x="4271963" y="3440113"/>
            <a:chExt cx="1211262" cy="1300162"/>
          </a:xfrm>
          <a:solidFill>
            <a:schemeClr val="tx1">
              <a:lumMod val="50000"/>
              <a:lumOff val="50000"/>
            </a:schemeClr>
          </a:solidFill>
        </p:grpSpPr>
        <p:sp>
          <p:nvSpPr>
            <p:cNvPr id="236" name="Freeform 37"/>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37"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grpSp>
      <p:pic>
        <p:nvPicPr>
          <p:cNvPr id="167" name="图片 166" descr="两栋楼.jpg"/>
          <p:cNvPicPr>
            <a:picLocks noChangeAspect="1"/>
          </p:cNvPicPr>
          <p:nvPr/>
        </p:nvPicPr>
        <p:blipFill>
          <a:blip r:embed="rId3" cstate="print">
            <a:clrChange>
              <a:clrFrom>
                <a:srgbClr val="FFFFFE"/>
              </a:clrFrom>
              <a:clrTo>
                <a:srgbClr val="FFFFFE">
                  <a:alpha val="0"/>
                </a:srgbClr>
              </a:clrTo>
            </a:clrChange>
          </a:blip>
          <a:srcRect l="33279" t="17581" r="7158" b="51801"/>
          <a:stretch>
            <a:fillRect/>
          </a:stretch>
        </p:blipFill>
        <p:spPr>
          <a:xfrm>
            <a:off x="830809" y="3043088"/>
            <a:ext cx="706494" cy="337926"/>
          </a:xfrm>
          <a:prstGeom prst="rect">
            <a:avLst/>
          </a:prstGeom>
        </p:spPr>
      </p:pic>
      <p:pic>
        <p:nvPicPr>
          <p:cNvPr id="168" name="图片 167" descr="39350536 拷贝.jpg"/>
          <p:cNvPicPr>
            <a:picLocks noChangeAspect="1"/>
          </p:cNvPicPr>
          <p:nvPr/>
        </p:nvPicPr>
        <p:blipFill>
          <a:blip r:embed="rId4" cstate="print"/>
          <a:srcRect t="16412" b="18607"/>
          <a:stretch>
            <a:fillRect/>
          </a:stretch>
        </p:blipFill>
        <p:spPr>
          <a:xfrm>
            <a:off x="2466703" y="3032440"/>
            <a:ext cx="644365" cy="318026"/>
          </a:xfrm>
          <a:prstGeom prst="rect">
            <a:avLst/>
          </a:prstGeom>
        </p:spPr>
      </p:pic>
      <p:sp>
        <p:nvSpPr>
          <p:cNvPr id="186" name="矩形 185"/>
          <p:cNvSpPr/>
          <p:nvPr/>
        </p:nvSpPr>
        <p:spPr>
          <a:xfrm>
            <a:off x="6588224" y="4137924"/>
            <a:ext cx="572308" cy="198530"/>
          </a:xfrm>
          <a:prstGeom prst="rect">
            <a:avLst/>
          </a:prstGeom>
        </p:spPr>
        <p:txBody>
          <a:bodyPr wrap="none">
            <a:prstTxWarp prst="textPlain">
              <a:avLst/>
            </a:prstTxWarp>
            <a:spAutoFit/>
          </a:bodyPr>
          <a:lstStyle/>
          <a:p>
            <a:pPr>
              <a:defRPr/>
            </a:pPr>
            <a:r>
              <a:rPr lang="zh-CN" altLang="en-US" sz="1200" b="1" kern="0" dirty="0" smtClean="0">
                <a:solidFill>
                  <a:srgbClr val="C00000"/>
                </a:solidFill>
                <a:latin typeface="微软雅黑" panose="020B0503020204020204" charset="-122"/>
                <a:ea typeface="微软雅黑" panose="020B0503020204020204" charset="-122"/>
              </a:rPr>
              <a:t>云享式</a:t>
            </a:r>
            <a:endParaRPr lang="zh-CN" altLang="en-US" sz="1200" b="1" kern="0" dirty="0">
              <a:solidFill>
                <a:srgbClr val="C00000"/>
              </a:solidFill>
              <a:latin typeface="微软雅黑" panose="020B0503020204020204" charset="-122"/>
              <a:ea typeface="微软雅黑" panose="020B0503020204020204" charset="-122"/>
            </a:endParaRPr>
          </a:p>
        </p:txBody>
      </p:sp>
      <p:sp>
        <p:nvSpPr>
          <p:cNvPr id="189" name="TextBox 188"/>
          <p:cNvSpPr txBox="1"/>
          <p:nvPr/>
        </p:nvSpPr>
        <p:spPr>
          <a:xfrm>
            <a:off x="3554776" y="1975702"/>
            <a:ext cx="841001" cy="702002"/>
          </a:xfrm>
          <a:prstGeom prst="rect">
            <a:avLst/>
          </a:prstGeom>
          <a:noFill/>
        </p:spPr>
        <p:txBody>
          <a:bodyPr wrap="none" lIns="0" tIns="0" rIns="0" bIns="0" rtlCol="0">
            <a:prstTxWarp prst="textPlain">
              <a:avLst/>
            </a:prstTxWarp>
            <a:spAutoFit/>
          </a:bodyPr>
          <a:lstStyle/>
          <a:p>
            <a:pPr algn="ctr">
              <a:lnSpc>
                <a:spcPct val="120000"/>
              </a:lnSpc>
              <a:defRPr/>
            </a:pPr>
            <a:r>
              <a:rPr lang="zh-CN" altLang="en-US"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消除信息孤岛</a:t>
            </a:r>
            <a:endParaRPr lang="en-US" altLang="zh-CN"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a:p>
            <a:pPr algn="ctr">
              <a:lnSpc>
                <a:spcPct val="120000"/>
              </a:lnSpc>
              <a:defRPr/>
            </a:pPr>
            <a:r>
              <a:rPr lang="zh-CN" altLang="en-US"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促进教育公平</a:t>
            </a:r>
            <a:endParaRPr lang="en-US" altLang="zh-CN"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a:p>
            <a:pPr algn="ctr">
              <a:lnSpc>
                <a:spcPct val="120000"/>
              </a:lnSpc>
              <a:defRPr/>
            </a:pPr>
            <a:r>
              <a:rPr lang="zh-CN" altLang="en-US"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便于管理监管</a:t>
            </a:r>
            <a:endParaRPr lang="en-US" altLang="zh-CN"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a:p>
            <a:pPr algn="ctr">
              <a:lnSpc>
                <a:spcPct val="120000"/>
              </a:lnSpc>
              <a:defRPr/>
            </a:pPr>
            <a:r>
              <a:rPr lang="zh-CN" altLang="en-US"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节省投资成本</a:t>
            </a:r>
            <a:endParaRPr lang="en-US" altLang="zh-CN" sz="1050" kern="0"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p:txBody>
      </p:sp>
      <p:grpSp>
        <p:nvGrpSpPr>
          <p:cNvPr id="12" name="组合 136"/>
          <p:cNvGrpSpPr/>
          <p:nvPr/>
        </p:nvGrpSpPr>
        <p:grpSpPr>
          <a:xfrm>
            <a:off x="5187865" y="1082539"/>
            <a:ext cx="3367787" cy="2839361"/>
            <a:chOff x="5564076" y="1515394"/>
            <a:chExt cx="3095791" cy="3366159"/>
          </a:xfrm>
        </p:grpSpPr>
        <p:sp>
          <p:nvSpPr>
            <p:cNvPr id="142" name="Freeform 27"/>
            <p:cNvSpPr>
              <a:spLocks noEditPoints="1"/>
            </p:cNvSpPr>
            <p:nvPr/>
          </p:nvSpPr>
          <p:spPr bwMode="auto">
            <a:xfrm flipH="1">
              <a:off x="5988400" y="1889438"/>
              <a:ext cx="2249814" cy="1212391"/>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95000"/>
              </a:schemeClr>
            </a:solidFill>
            <a:ln w="15875">
              <a:solidFill>
                <a:schemeClr val="bg1"/>
              </a:solidFill>
              <a:round/>
            </a:ln>
            <a:effectLst>
              <a:outerShdw blurRad="63500" algn="ctr" rotWithShape="0">
                <a:prstClr val="black">
                  <a:alpha val="40000"/>
                </a:prstClr>
              </a:outerShdw>
            </a:effectLst>
          </p:spPr>
          <p:txBody>
            <a:bodyPr vert="horz" wrap="none" lIns="91440" tIns="45720" rIns="91440" bIns="45720" numCol="1" anchor="t" anchorCtr="0" compatLnSpc="1">
              <a:prstTxWarp prst="textPlain">
                <a:avLst/>
              </a:prstTxWarp>
            </a:bodyPr>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cs typeface="Arial" panose="020B0604020202020204" pitchFamily="34" charset="0"/>
              </a:endParaRPr>
            </a:p>
          </p:txBody>
        </p:sp>
        <p:grpSp>
          <p:nvGrpSpPr>
            <p:cNvPr id="13" name="组合 149"/>
            <p:cNvGrpSpPr/>
            <p:nvPr/>
          </p:nvGrpSpPr>
          <p:grpSpPr>
            <a:xfrm>
              <a:off x="5564076" y="3082491"/>
              <a:ext cx="3095791" cy="1799062"/>
              <a:chOff x="1896172" y="2449512"/>
              <a:chExt cx="3293614" cy="2064589"/>
            </a:xfrm>
          </p:grpSpPr>
          <p:sp>
            <p:nvSpPr>
              <p:cNvPr id="225" name="Freeform 24"/>
              <p:cNvSpPr/>
              <p:nvPr/>
            </p:nvSpPr>
            <p:spPr bwMode="auto">
              <a:xfrm>
                <a:off x="1896172" y="2857500"/>
                <a:ext cx="3293614" cy="1656601"/>
              </a:xfrm>
              <a:custGeom>
                <a:avLst/>
                <a:gdLst/>
                <a:ahLst/>
                <a:cxnLst>
                  <a:cxn ang="0">
                    <a:pos x="819" y="667"/>
                  </a:cxn>
                  <a:cxn ang="0">
                    <a:pos x="561" y="409"/>
                  </a:cxn>
                  <a:cxn ang="0">
                    <a:pos x="396" y="137"/>
                  </a:cxn>
                  <a:cxn ang="0">
                    <a:pos x="124" y="452"/>
                  </a:cxn>
                  <a:cxn ang="0">
                    <a:pos x="30" y="631"/>
                  </a:cxn>
                  <a:cxn ang="0">
                    <a:pos x="188" y="774"/>
                  </a:cxn>
                  <a:cxn ang="0">
                    <a:pos x="310" y="875"/>
                  </a:cxn>
                  <a:cxn ang="0">
                    <a:pos x="482" y="1154"/>
                  </a:cxn>
                  <a:cxn ang="0">
                    <a:pos x="553" y="1570"/>
                  </a:cxn>
                  <a:cxn ang="0">
                    <a:pos x="589" y="2336"/>
                  </a:cxn>
                  <a:cxn ang="0">
                    <a:pos x="905" y="2465"/>
                  </a:cxn>
                  <a:cxn ang="0">
                    <a:pos x="1034" y="2738"/>
                  </a:cxn>
                  <a:cxn ang="0">
                    <a:pos x="1256" y="2974"/>
                  </a:cxn>
                  <a:cxn ang="0">
                    <a:pos x="1385" y="3210"/>
                  </a:cxn>
                  <a:cxn ang="0">
                    <a:pos x="1492" y="3569"/>
                  </a:cxn>
                  <a:cxn ang="0">
                    <a:pos x="1733" y="3537"/>
                  </a:cxn>
                  <a:cxn ang="0">
                    <a:pos x="2011" y="3441"/>
                  </a:cxn>
                  <a:cxn ang="0">
                    <a:pos x="1986" y="3074"/>
                  </a:cxn>
                  <a:cxn ang="0">
                    <a:pos x="2151" y="2910"/>
                  </a:cxn>
                  <a:cxn ang="0">
                    <a:pos x="2194" y="2745"/>
                  </a:cxn>
                  <a:cxn ang="0">
                    <a:pos x="2416" y="2558"/>
                  </a:cxn>
                  <a:cxn ang="0">
                    <a:pos x="2610" y="2680"/>
                  </a:cxn>
                  <a:cxn ang="0">
                    <a:pos x="2818" y="2793"/>
                  </a:cxn>
                  <a:cxn ang="0">
                    <a:pos x="2976" y="2889"/>
                  </a:cxn>
                  <a:cxn ang="0">
                    <a:pos x="3319" y="2867"/>
                  </a:cxn>
                  <a:cxn ang="0">
                    <a:pos x="3255" y="2702"/>
                  </a:cxn>
                  <a:cxn ang="0">
                    <a:pos x="3226" y="2494"/>
                  </a:cxn>
                  <a:cxn ang="0">
                    <a:pos x="3427" y="2457"/>
                  </a:cxn>
                  <a:cxn ang="0">
                    <a:pos x="3783" y="2298"/>
                  </a:cxn>
                  <a:cxn ang="0">
                    <a:pos x="4086" y="2286"/>
                  </a:cxn>
                  <a:cxn ang="0">
                    <a:pos x="4207" y="2580"/>
                  </a:cxn>
                  <a:cxn ang="0">
                    <a:pos x="4444" y="2609"/>
                  </a:cxn>
                  <a:cxn ang="0">
                    <a:pos x="4458" y="2300"/>
                  </a:cxn>
                  <a:cxn ang="0">
                    <a:pos x="4272" y="2035"/>
                  </a:cxn>
                  <a:cxn ang="0">
                    <a:pos x="4171" y="1842"/>
                  </a:cxn>
                  <a:cxn ang="0">
                    <a:pos x="4458" y="1584"/>
                  </a:cxn>
                  <a:cxn ang="0">
                    <a:pos x="4745" y="1469"/>
                  </a:cxn>
                  <a:cxn ang="0">
                    <a:pos x="4752" y="1233"/>
                  </a:cxn>
                  <a:cxn ang="0">
                    <a:pos x="4387" y="1061"/>
                  </a:cxn>
                  <a:cxn ang="0">
                    <a:pos x="3992" y="903"/>
                  </a:cxn>
                  <a:cxn ang="0">
                    <a:pos x="3505" y="703"/>
                  </a:cxn>
                  <a:cxn ang="0">
                    <a:pos x="3161" y="645"/>
                  </a:cxn>
                  <a:cxn ang="0">
                    <a:pos x="2817" y="746"/>
                  </a:cxn>
                  <a:cxn ang="0">
                    <a:pos x="2681" y="688"/>
                  </a:cxn>
                  <a:cxn ang="0">
                    <a:pos x="2560" y="488"/>
                  </a:cxn>
                  <a:cxn ang="0">
                    <a:pos x="2158" y="137"/>
                  </a:cxn>
                  <a:cxn ang="0">
                    <a:pos x="1958" y="15"/>
                  </a:cxn>
                  <a:cxn ang="0">
                    <a:pos x="1807" y="115"/>
                  </a:cxn>
                  <a:cxn ang="0">
                    <a:pos x="1627" y="292"/>
                  </a:cxn>
                  <a:cxn ang="0">
                    <a:pos x="1607" y="445"/>
                  </a:cxn>
                  <a:cxn ang="0">
                    <a:pos x="1416" y="585"/>
                  </a:cxn>
                  <a:cxn ang="0">
                    <a:pos x="1284" y="695"/>
                  </a:cxn>
                  <a:cxn ang="0">
                    <a:pos x="1026" y="595"/>
                  </a:cxn>
                </a:cxnLst>
                <a:rect l="0" t="0" r="r" b="b"/>
                <a:pathLst>
                  <a:path w="4790" h="3626">
                    <a:moveTo>
                      <a:pt x="1026" y="595"/>
                    </a:moveTo>
                    <a:cubicBezTo>
                      <a:pt x="954" y="619"/>
                      <a:pt x="949" y="602"/>
                      <a:pt x="883" y="645"/>
                    </a:cubicBezTo>
                    <a:cubicBezTo>
                      <a:pt x="870" y="653"/>
                      <a:pt x="854" y="655"/>
                      <a:pt x="840" y="660"/>
                    </a:cubicBezTo>
                    <a:cubicBezTo>
                      <a:pt x="833" y="662"/>
                      <a:pt x="819" y="667"/>
                      <a:pt x="819" y="667"/>
                    </a:cubicBezTo>
                    <a:cubicBezTo>
                      <a:pt x="786" y="657"/>
                      <a:pt x="769" y="633"/>
                      <a:pt x="733" y="624"/>
                    </a:cubicBezTo>
                    <a:cubicBezTo>
                      <a:pt x="709" y="600"/>
                      <a:pt x="678" y="583"/>
                      <a:pt x="654" y="559"/>
                    </a:cubicBezTo>
                    <a:cubicBezTo>
                      <a:pt x="635" y="540"/>
                      <a:pt x="624" y="515"/>
                      <a:pt x="604" y="495"/>
                    </a:cubicBezTo>
                    <a:cubicBezTo>
                      <a:pt x="583" y="436"/>
                      <a:pt x="597" y="465"/>
                      <a:pt x="561" y="409"/>
                    </a:cubicBezTo>
                    <a:cubicBezTo>
                      <a:pt x="544" y="382"/>
                      <a:pt x="543" y="350"/>
                      <a:pt x="525" y="323"/>
                    </a:cubicBezTo>
                    <a:cubicBezTo>
                      <a:pt x="516" y="294"/>
                      <a:pt x="515" y="283"/>
                      <a:pt x="489" y="266"/>
                    </a:cubicBezTo>
                    <a:cubicBezTo>
                      <a:pt x="478" y="232"/>
                      <a:pt x="486" y="201"/>
                      <a:pt x="456" y="177"/>
                    </a:cubicBezTo>
                    <a:cubicBezTo>
                      <a:pt x="451" y="173"/>
                      <a:pt x="398" y="138"/>
                      <a:pt x="396" y="137"/>
                    </a:cubicBezTo>
                    <a:cubicBezTo>
                      <a:pt x="354" y="124"/>
                      <a:pt x="324" y="125"/>
                      <a:pt x="283" y="110"/>
                    </a:cubicBezTo>
                    <a:cubicBezTo>
                      <a:pt x="256" y="120"/>
                      <a:pt x="240" y="104"/>
                      <a:pt x="224" y="129"/>
                    </a:cubicBezTo>
                    <a:cubicBezTo>
                      <a:pt x="228" y="149"/>
                      <a:pt x="238" y="167"/>
                      <a:pt x="238" y="187"/>
                    </a:cubicBezTo>
                    <a:cubicBezTo>
                      <a:pt x="238" y="270"/>
                      <a:pt x="219" y="420"/>
                      <a:pt x="124" y="452"/>
                    </a:cubicBezTo>
                    <a:cubicBezTo>
                      <a:pt x="85" y="489"/>
                      <a:pt x="39" y="521"/>
                      <a:pt x="9" y="566"/>
                    </a:cubicBezTo>
                    <a:cubicBezTo>
                      <a:pt x="7" y="573"/>
                      <a:pt x="0" y="581"/>
                      <a:pt x="2" y="588"/>
                    </a:cubicBezTo>
                    <a:cubicBezTo>
                      <a:pt x="5" y="597"/>
                      <a:pt x="18" y="601"/>
                      <a:pt x="23" y="609"/>
                    </a:cubicBezTo>
                    <a:cubicBezTo>
                      <a:pt x="27" y="615"/>
                      <a:pt x="26" y="624"/>
                      <a:pt x="30" y="631"/>
                    </a:cubicBezTo>
                    <a:cubicBezTo>
                      <a:pt x="39" y="645"/>
                      <a:pt x="54" y="655"/>
                      <a:pt x="66" y="667"/>
                    </a:cubicBezTo>
                    <a:cubicBezTo>
                      <a:pt x="83" y="719"/>
                      <a:pt x="104" y="722"/>
                      <a:pt x="152" y="738"/>
                    </a:cubicBezTo>
                    <a:cubicBezTo>
                      <a:pt x="157" y="745"/>
                      <a:pt x="161" y="754"/>
                      <a:pt x="167" y="760"/>
                    </a:cubicBezTo>
                    <a:cubicBezTo>
                      <a:pt x="173" y="766"/>
                      <a:pt x="183" y="767"/>
                      <a:pt x="188" y="774"/>
                    </a:cubicBezTo>
                    <a:cubicBezTo>
                      <a:pt x="223" y="819"/>
                      <a:pt x="166" y="776"/>
                      <a:pt x="210" y="810"/>
                    </a:cubicBezTo>
                    <a:cubicBezTo>
                      <a:pt x="230" y="826"/>
                      <a:pt x="253" y="832"/>
                      <a:pt x="274" y="846"/>
                    </a:cubicBezTo>
                    <a:cubicBezTo>
                      <a:pt x="279" y="853"/>
                      <a:pt x="281" y="862"/>
                      <a:pt x="288" y="867"/>
                    </a:cubicBezTo>
                    <a:cubicBezTo>
                      <a:pt x="294" y="872"/>
                      <a:pt x="306" y="869"/>
                      <a:pt x="310" y="875"/>
                    </a:cubicBezTo>
                    <a:cubicBezTo>
                      <a:pt x="332" y="906"/>
                      <a:pt x="320" y="928"/>
                      <a:pt x="346" y="953"/>
                    </a:cubicBezTo>
                    <a:cubicBezTo>
                      <a:pt x="352" y="971"/>
                      <a:pt x="376" y="1004"/>
                      <a:pt x="389" y="1017"/>
                    </a:cubicBezTo>
                    <a:cubicBezTo>
                      <a:pt x="399" y="1026"/>
                      <a:pt x="424" y="1059"/>
                      <a:pt x="439" y="1068"/>
                    </a:cubicBezTo>
                    <a:cubicBezTo>
                      <a:pt x="457" y="1096"/>
                      <a:pt x="464" y="1126"/>
                      <a:pt x="482" y="1154"/>
                    </a:cubicBezTo>
                    <a:cubicBezTo>
                      <a:pt x="487" y="1176"/>
                      <a:pt x="528" y="1195"/>
                      <a:pt x="519" y="1214"/>
                    </a:cubicBezTo>
                    <a:cubicBezTo>
                      <a:pt x="510" y="1233"/>
                      <a:pt x="427" y="1220"/>
                      <a:pt x="427" y="1266"/>
                    </a:cubicBezTo>
                    <a:cubicBezTo>
                      <a:pt x="429" y="1300"/>
                      <a:pt x="449" y="1469"/>
                      <a:pt x="518" y="1491"/>
                    </a:cubicBezTo>
                    <a:cubicBezTo>
                      <a:pt x="529" y="1523"/>
                      <a:pt x="531" y="1546"/>
                      <a:pt x="553" y="1570"/>
                    </a:cubicBezTo>
                    <a:cubicBezTo>
                      <a:pt x="562" y="1595"/>
                      <a:pt x="570" y="1617"/>
                      <a:pt x="582" y="1641"/>
                    </a:cubicBezTo>
                    <a:cubicBezTo>
                      <a:pt x="589" y="1670"/>
                      <a:pt x="598" y="1684"/>
                      <a:pt x="589" y="1713"/>
                    </a:cubicBezTo>
                    <a:cubicBezTo>
                      <a:pt x="593" y="1793"/>
                      <a:pt x="600" y="1852"/>
                      <a:pt x="611" y="1928"/>
                    </a:cubicBezTo>
                    <a:cubicBezTo>
                      <a:pt x="598" y="2064"/>
                      <a:pt x="606" y="2201"/>
                      <a:pt x="589" y="2336"/>
                    </a:cubicBezTo>
                    <a:cubicBezTo>
                      <a:pt x="592" y="2383"/>
                      <a:pt x="573" y="2493"/>
                      <a:pt x="639" y="2515"/>
                    </a:cubicBezTo>
                    <a:cubicBezTo>
                      <a:pt x="715" y="2497"/>
                      <a:pt x="706" y="2415"/>
                      <a:pt x="768" y="2394"/>
                    </a:cubicBezTo>
                    <a:cubicBezTo>
                      <a:pt x="802" y="2396"/>
                      <a:pt x="800" y="2392"/>
                      <a:pt x="831" y="2404"/>
                    </a:cubicBezTo>
                    <a:cubicBezTo>
                      <a:pt x="859" y="2415"/>
                      <a:pt x="893" y="2445"/>
                      <a:pt x="905" y="2465"/>
                    </a:cubicBezTo>
                    <a:cubicBezTo>
                      <a:pt x="920" y="2489"/>
                      <a:pt x="943" y="2509"/>
                      <a:pt x="962" y="2530"/>
                    </a:cubicBezTo>
                    <a:cubicBezTo>
                      <a:pt x="964" y="2585"/>
                      <a:pt x="965" y="2640"/>
                      <a:pt x="969" y="2695"/>
                    </a:cubicBezTo>
                    <a:cubicBezTo>
                      <a:pt x="974" y="2728"/>
                      <a:pt x="992" y="2704"/>
                      <a:pt x="1003" y="2711"/>
                    </a:cubicBezTo>
                    <a:cubicBezTo>
                      <a:pt x="1014" y="2718"/>
                      <a:pt x="1016" y="2726"/>
                      <a:pt x="1034" y="2738"/>
                    </a:cubicBezTo>
                    <a:cubicBezTo>
                      <a:pt x="1068" y="2747"/>
                      <a:pt x="1088" y="2755"/>
                      <a:pt x="1112" y="2781"/>
                    </a:cubicBezTo>
                    <a:cubicBezTo>
                      <a:pt x="1140" y="2771"/>
                      <a:pt x="1148" y="2775"/>
                      <a:pt x="1170" y="2795"/>
                    </a:cubicBezTo>
                    <a:cubicBezTo>
                      <a:pt x="1179" y="2831"/>
                      <a:pt x="1186" y="2856"/>
                      <a:pt x="1213" y="2881"/>
                    </a:cubicBezTo>
                    <a:cubicBezTo>
                      <a:pt x="1224" y="2913"/>
                      <a:pt x="1240" y="2945"/>
                      <a:pt x="1256" y="2974"/>
                    </a:cubicBezTo>
                    <a:cubicBezTo>
                      <a:pt x="1264" y="2989"/>
                      <a:pt x="1278" y="3001"/>
                      <a:pt x="1284" y="3017"/>
                    </a:cubicBezTo>
                    <a:cubicBezTo>
                      <a:pt x="1302" y="3068"/>
                      <a:pt x="1291" y="3047"/>
                      <a:pt x="1313" y="3081"/>
                    </a:cubicBezTo>
                    <a:cubicBezTo>
                      <a:pt x="1322" y="3110"/>
                      <a:pt x="1327" y="3121"/>
                      <a:pt x="1356" y="3132"/>
                    </a:cubicBezTo>
                    <a:cubicBezTo>
                      <a:pt x="1373" y="3157"/>
                      <a:pt x="1374" y="3182"/>
                      <a:pt x="1385" y="3210"/>
                    </a:cubicBezTo>
                    <a:cubicBezTo>
                      <a:pt x="1390" y="3236"/>
                      <a:pt x="1406" y="3258"/>
                      <a:pt x="1411" y="3282"/>
                    </a:cubicBezTo>
                    <a:cubicBezTo>
                      <a:pt x="1416" y="3306"/>
                      <a:pt x="1422" y="3328"/>
                      <a:pt x="1413" y="3354"/>
                    </a:cubicBezTo>
                    <a:cubicBezTo>
                      <a:pt x="1408" y="3392"/>
                      <a:pt x="1384" y="3414"/>
                      <a:pt x="1359" y="3441"/>
                    </a:cubicBezTo>
                    <a:cubicBezTo>
                      <a:pt x="1325" y="3531"/>
                      <a:pt x="1427" y="3553"/>
                      <a:pt x="1492" y="3569"/>
                    </a:cubicBezTo>
                    <a:cubicBezTo>
                      <a:pt x="1529" y="3599"/>
                      <a:pt x="1549" y="3576"/>
                      <a:pt x="1575" y="3585"/>
                    </a:cubicBezTo>
                    <a:cubicBezTo>
                      <a:pt x="1601" y="3594"/>
                      <a:pt x="1629" y="3624"/>
                      <a:pt x="1650" y="3626"/>
                    </a:cubicBezTo>
                    <a:cubicBezTo>
                      <a:pt x="1685" y="3619"/>
                      <a:pt x="1673" y="3614"/>
                      <a:pt x="1699" y="3594"/>
                    </a:cubicBezTo>
                    <a:cubicBezTo>
                      <a:pt x="1713" y="3584"/>
                      <a:pt x="1733" y="3537"/>
                      <a:pt x="1733" y="3537"/>
                    </a:cubicBezTo>
                    <a:cubicBezTo>
                      <a:pt x="1750" y="3512"/>
                      <a:pt x="1786" y="3507"/>
                      <a:pt x="1815" y="3498"/>
                    </a:cubicBezTo>
                    <a:cubicBezTo>
                      <a:pt x="1852" y="3504"/>
                      <a:pt x="1874" y="3543"/>
                      <a:pt x="1908" y="3554"/>
                    </a:cubicBezTo>
                    <a:cubicBezTo>
                      <a:pt x="1972" y="3544"/>
                      <a:pt x="1957" y="3551"/>
                      <a:pt x="1992" y="3498"/>
                    </a:cubicBezTo>
                    <a:cubicBezTo>
                      <a:pt x="1997" y="3484"/>
                      <a:pt x="2006" y="3455"/>
                      <a:pt x="2011" y="3441"/>
                    </a:cubicBezTo>
                    <a:cubicBezTo>
                      <a:pt x="2014" y="3434"/>
                      <a:pt x="2021" y="3402"/>
                      <a:pt x="2021" y="3402"/>
                    </a:cubicBezTo>
                    <a:cubicBezTo>
                      <a:pt x="2015" y="3358"/>
                      <a:pt x="2022" y="3332"/>
                      <a:pt x="2015" y="3289"/>
                    </a:cubicBezTo>
                    <a:cubicBezTo>
                      <a:pt x="2013" y="3241"/>
                      <a:pt x="2012" y="3194"/>
                      <a:pt x="2008" y="3146"/>
                    </a:cubicBezTo>
                    <a:cubicBezTo>
                      <a:pt x="2006" y="3121"/>
                      <a:pt x="1986" y="3074"/>
                      <a:pt x="1986" y="3074"/>
                    </a:cubicBezTo>
                    <a:cubicBezTo>
                      <a:pt x="1989" y="3067"/>
                      <a:pt x="1989" y="3058"/>
                      <a:pt x="1994" y="3053"/>
                    </a:cubicBezTo>
                    <a:cubicBezTo>
                      <a:pt x="2001" y="3047"/>
                      <a:pt x="2029" y="3013"/>
                      <a:pt x="2040" y="3009"/>
                    </a:cubicBezTo>
                    <a:cubicBezTo>
                      <a:pt x="2055" y="2986"/>
                      <a:pt x="2060" y="2976"/>
                      <a:pt x="2083" y="2961"/>
                    </a:cubicBezTo>
                    <a:cubicBezTo>
                      <a:pt x="2111" y="2921"/>
                      <a:pt x="2111" y="2970"/>
                      <a:pt x="2151" y="2910"/>
                    </a:cubicBezTo>
                    <a:cubicBezTo>
                      <a:pt x="2156" y="2903"/>
                      <a:pt x="2161" y="2895"/>
                      <a:pt x="2166" y="2888"/>
                    </a:cubicBezTo>
                    <a:cubicBezTo>
                      <a:pt x="2171" y="2881"/>
                      <a:pt x="2180" y="2867"/>
                      <a:pt x="2180" y="2867"/>
                    </a:cubicBezTo>
                    <a:cubicBezTo>
                      <a:pt x="2182" y="2860"/>
                      <a:pt x="2186" y="2853"/>
                      <a:pt x="2187" y="2845"/>
                    </a:cubicBezTo>
                    <a:cubicBezTo>
                      <a:pt x="2191" y="2812"/>
                      <a:pt x="2186" y="2777"/>
                      <a:pt x="2194" y="2745"/>
                    </a:cubicBezTo>
                    <a:cubicBezTo>
                      <a:pt x="2197" y="2732"/>
                      <a:pt x="2228" y="2728"/>
                      <a:pt x="2237" y="2723"/>
                    </a:cubicBezTo>
                    <a:cubicBezTo>
                      <a:pt x="2252" y="2715"/>
                      <a:pt x="2266" y="2704"/>
                      <a:pt x="2280" y="2695"/>
                    </a:cubicBezTo>
                    <a:cubicBezTo>
                      <a:pt x="2309" y="2676"/>
                      <a:pt x="2336" y="2667"/>
                      <a:pt x="2359" y="2637"/>
                    </a:cubicBezTo>
                    <a:cubicBezTo>
                      <a:pt x="2376" y="2615"/>
                      <a:pt x="2398" y="2575"/>
                      <a:pt x="2416" y="2558"/>
                    </a:cubicBezTo>
                    <a:cubicBezTo>
                      <a:pt x="2437" y="2539"/>
                      <a:pt x="2468" y="2524"/>
                      <a:pt x="2495" y="2515"/>
                    </a:cubicBezTo>
                    <a:cubicBezTo>
                      <a:pt x="2509" y="2510"/>
                      <a:pt x="2538" y="2501"/>
                      <a:pt x="2538" y="2501"/>
                    </a:cubicBezTo>
                    <a:cubicBezTo>
                      <a:pt x="2539" y="2524"/>
                      <a:pt x="2526" y="2624"/>
                      <a:pt x="2567" y="2652"/>
                    </a:cubicBezTo>
                    <a:cubicBezTo>
                      <a:pt x="2624" y="2691"/>
                      <a:pt x="2572" y="2645"/>
                      <a:pt x="2610" y="2680"/>
                    </a:cubicBezTo>
                    <a:cubicBezTo>
                      <a:pt x="2623" y="2873"/>
                      <a:pt x="2591" y="2733"/>
                      <a:pt x="2638" y="2802"/>
                    </a:cubicBezTo>
                    <a:cubicBezTo>
                      <a:pt x="2642" y="2808"/>
                      <a:pt x="2640" y="2819"/>
                      <a:pt x="2646" y="2824"/>
                    </a:cubicBezTo>
                    <a:cubicBezTo>
                      <a:pt x="2662" y="2837"/>
                      <a:pt x="2704" y="2789"/>
                      <a:pt x="2722" y="2798"/>
                    </a:cubicBezTo>
                    <a:cubicBezTo>
                      <a:pt x="2774" y="2793"/>
                      <a:pt x="2770" y="2811"/>
                      <a:pt x="2818" y="2793"/>
                    </a:cubicBezTo>
                    <a:cubicBezTo>
                      <a:pt x="2828" y="2798"/>
                      <a:pt x="2867" y="2824"/>
                      <a:pt x="2875" y="2831"/>
                    </a:cubicBezTo>
                    <a:cubicBezTo>
                      <a:pt x="2891" y="2844"/>
                      <a:pt x="2918" y="2874"/>
                      <a:pt x="2918" y="2874"/>
                    </a:cubicBezTo>
                    <a:cubicBezTo>
                      <a:pt x="2913" y="2911"/>
                      <a:pt x="2907" y="2933"/>
                      <a:pt x="2896" y="2967"/>
                    </a:cubicBezTo>
                    <a:cubicBezTo>
                      <a:pt x="2950" y="3018"/>
                      <a:pt x="2927" y="2892"/>
                      <a:pt x="2976" y="2889"/>
                    </a:cubicBezTo>
                    <a:cubicBezTo>
                      <a:pt x="3007" y="2878"/>
                      <a:pt x="3049" y="2906"/>
                      <a:pt x="3087" y="2908"/>
                    </a:cubicBezTo>
                    <a:cubicBezTo>
                      <a:pt x="3125" y="2910"/>
                      <a:pt x="3169" y="2908"/>
                      <a:pt x="3204" y="2902"/>
                    </a:cubicBezTo>
                    <a:cubicBezTo>
                      <a:pt x="3235" y="2892"/>
                      <a:pt x="3267" y="2884"/>
                      <a:pt x="3298" y="2874"/>
                    </a:cubicBezTo>
                    <a:cubicBezTo>
                      <a:pt x="3305" y="2872"/>
                      <a:pt x="3328" y="2913"/>
                      <a:pt x="3319" y="2867"/>
                    </a:cubicBezTo>
                    <a:cubicBezTo>
                      <a:pt x="3310" y="2841"/>
                      <a:pt x="3307" y="2812"/>
                      <a:pt x="3293" y="2788"/>
                    </a:cubicBezTo>
                    <a:cubicBezTo>
                      <a:pt x="3289" y="2781"/>
                      <a:pt x="3275" y="2787"/>
                      <a:pt x="3269" y="2781"/>
                    </a:cubicBezTo>
                    <a:cubicBezTo>
                      <a:pt x="3263" y="2776"/>
                      <a:pt x="3264" y="2766"/>
                      <a:pt x="3262" y="2759"/>
                    </a:cubicBezTo>
                    <a:cubicBezTo>
                      <a:pt x="3260" y="2740"/>
                      <a:pt x="3259" y="2721"/>
                      <a:pt x="3255" y="2702"/>
                    </a:cubicBezTo>
                    <a:cubicBezTo>
                      <a:pt x="3242" y="2635"/>
                      <a:pt x="3164" y="2626"/>
                      <a:pt x="3111" y="2609"/>
                    </a:cubicBezTo>
                    <a:cubicBezTo>
                      <a:pt x="3068" y="2578"/>
                      <a:pt x="3061" y="2573"/>
                      <a:pt x="3104" y="2530"/>
                    </a:cubicBezTo>
                    <a:cubicBezTo>
                      <a:pt x="3106" y="2516"/>
                      <a:pt x="3104" y="2500"/>
                      <a:pt x="3111" y="2487"/>
                    </a:cubicBezTo>
                    <a:cubicBezTo>
                      <a:pt x="3120" y="2472"/>
                      <a:pt x="3212" y="2492"/>
                      <a:pt x="3226" y="2494"/>
                    </a:cubicBezTo>
                    <a:cubicBezTo>
                      <a:pt x="3266" y="2507"/>
                      <a:pt x="3258" y="2477"/>
                      <a:pt x="3283" y="2515"/>
                    </a:cubicBezTo>
                    <a:cubicBezTo>
                      <a:pt x="3295" y="2513"/>
                      <a:pt x="3307" y="2511"/>
                      <a:pt x="3319" y="2508"/>
                    </a:cubicBezTo>
                    <a:cubicBezTo>
                      <a:pt x="3334" y="2504"/>
                      <a:pt x="3362" y="2494"/>
                      <a:pt x="3362" y="2494"/>
                    </a:cubicBezTo>
                    <a:cubicBezTo>
                      <a:pt x="3380" y="2486"/>
                      <a:pt x="3391" y="2464"/>
                      <a:pt x="3427" y="2457"/>
                    </a:cubicBezTo>
                    <a:cubicBezTo>
                      <a:pt x="3451" y="2454"/>
                      <a:pt x="3484" y="2477"/>
                      <a:pt x="3509" y="2476"/>
                    </a:cubicBezTo>
                    <a:cubicBezTo>
                      <a:pt x="3534" y="2475"/>
                      <a:pt x="3546" y="2462"/>
                      <a:pt x="3577" y="2451"/>
                    </a:cubicBezTo>
                    <a:cubicBezTo>
                      <a:pt x="3610" y="2399"/>
                      <a:pt x="3612" y="2415"/>
                      <a:pt x="3692" y="2408"/>
                    </a:cubicBezTo>
                    <a:cubicBezTo>
                      <a:pt x="3731" y="2386"/>
                      <a:pt x="3746" y="2317"/>
                      <a:pt x="3783" y="2298"/>
                    </a:cubicBezTo>
                    <a:cubicBezTo>
                      <a:pt x="3813" y="2280"/>
                      <a:pt x="3846" y="2294"/>
                      <a:pt x="3874" y="2298"/>
                    </a:cubicBezTo>
                    <a:cubicBezTo>
                      <a:pt x="3936" y="2277"/>
                      <a:pt x="3907" y="2305"/>
                      <a:pt x="3951" y="2322"/>
                    </a:cubicBezTo>
                    <a:cubicBezTo>
                      <a:pt x="3957" y="2324"/>
                      <a:pt x="4009" y="2309"/>
                      <a:pt x="4018" y="2308"/>
                    </a:cubicBezTo>
                    <a:cubicBezTo>
                      <a:pt x="4049" y="2304"/>
                      <a:pt x="4055" y="2288"/>
                      <a:pt x="4086" y="2286"/>
                    </a:cubicBezTo>
                    <a:cubicBezTo>
                      <a:pt x="4095" y="2300"/>
                      <a:pt x="4105" y="2315"/>
                      <a:pt x="4114" y="2329"/>
                    </a:cubicBezTo>
                    <a:cubicBezTo>
                      <a:pt x="4119" y="2336"/>
                      <a:pt x="4129" y="2351"/>
                      <a:pt x="4129" y="2351"/>
                    </a:cubicBezTo>
                    <a:cubicBezTo>
                      <a:pt x="4147" y="2404"/>
                      <a:pt x="4140" y="2441"/>
                      <a:pt x="4150" y="2501"/>
                    </a:cubicBezTo>
                    <a:cubicBezTo>
                      <a:pt x="4153" y="2516"/>
                      <a:pt x="4203" y="2574"/>
                      <a:pt x="4207" y="2580"/>
                    </a:cubicBezTo>
                    <a:cubicBezTo>
                      <a:pt x="4221" y="2601"/>
                      <a:pt x="4241" y="2620"/>
                      <a:pt x="4265" y="2630"/>
                    </a:cubicBezTo>
                    <a:cubicBezTo>
                      <a:pt x="4279" y="2636"/>
                      <a:pt x="4308" y="2644"/>
                      <a:pt x="4308" y="2644"/>
                    </a:cubicBezTo>
                    <a:cubicBezTo>
                      <a:pt x="4349" y="2673"/>
                      <a:pt x="4334" y="2674"/>
                      <a:pt x="4394" y="2666"/>
                    </a:cubicBezTo>
                    <a:cubicBezTo>
                      <a:pt x="4408" y="2636"/>
                      <a:pt x="4412" y="2619"/>
                      <a:pt x="4444" y="2609"/>
                    </a:cubicBezTo>
                    <a:cubicBezTo>
                      <a:pt x="4468" y="2583"/>
                      <a:pt x="4462" y="2552"/>
                      <a:pt x="4480" y="2523"/>
                    </a:cubicBezTo>
                    <a:cubicBezTo>
                      <a:pt x="4488" y="2510"/>
                      <a:pt x="4500" y="2500"/>
                      <a:pt x="4508" y="2487"/>
                    </a:cubicBezTo>
                    <a:cubicBezTo>
                      <a:pt x="4527" y="2428"/>
                      <a:pt x="4518" y="2378"/>
                      <a:pt x="4472" y="2343"/>
                    </a:cubicBezTo>
                    <a:cubicBezTo>
                      <a:pt x="4467" y="2329"/>
                      <a:pt x="4460" y="2315"/>
                      <a:pt x="4458" y="2300"/>
                    </a:cubicBezTo>
                    <a:cubicBezTo>
                      <a:pt x="4456" y="2283"/>
                      <a:pt x="4456" y="2266"/>
                      <a:pt x="4451" y="2250"/>
                    </a:cubicBezTo>
                    <a:cubicBezTo>
                      <a:pt x="4444" y="2226"/>
                      <a:pt x="4394" y="2200"/>
                      <a:pt x="4394" y="2200"/>
                    </a:cubicBezTo>
                    <a:cubicBezTo>
                      <a:pt x="4381" y="2162"/>
                      <a:pt x="4347" y="2137"/>
                      <a:pt x="4315" y="2114"/>
                    </a:cubicBezTo>
                    <a:cubicBezTo>
                      <a:pt x="4312" y="2104"/>
                      <a:pt x="4279" y="2040"/>
                      <a:pt x="4272" y="2035"/>
                    </a:cubicBezTo>
                    <a:cubicBezTo>
                      <a:pt x="4257" y="2025"/>
                      <a:pt x="4211" y="2018"/>
                      <a:pt x="4193" y="2014"/>
                    </a:cubicBezTo>
                    <a:cubicBezTo>
                      <a:pt x="4180" y="1993"/>
                      <a:pt x="4175" y="1974"/>
                      <a:pt x="4157" y="1957"/>
                    </a:cubicBezTo>
                    <a:cubicBezTo>
                      <a:pt x="4145" y="1919"/>
                      <a:pt x="4147" y="1961"/>
                      <a:pt x="4157" y="1919"/>
                    </a:cubicBezTo>
                    <a:cubicBezTo>
                      <a:pt x="4155" y="1900"/>
                      <a:pt x="4172" y="1869"/>
                      <a:pt x="4171" y="1842"/>
                    </a:cubicBezTo>
                    <a:cubicBezTo>
                      <a:pt x="4170" y="1815"/>
                      <a:pt x="4151" y="1777"/>
                      <a:pt x="4150" y="1756"/>
                    </a:cubicBezTo>
                    <a:cubicBezTo>
                      <a:pt x="4152" y="1741"/>
                      <a:pt x="4164" y="1713"/>
                      <a:pt x="4164" y="1713"/>
                    </a:cubicBezTo>
                    <a:cubicBezTo>
                      <a:pt x="4167" y="1689"/>
                      <a:pt x="4161" y="1663"/>
                      <a:pt x="4172" y="1641"/>
                    </a:cubicBezTo>
                    <a:cubicBezTo>
                      <a:pt x="4205" y="1576"/>
                      <a:pt x="4449" y="1584"/>
                      <a:pt x="4458" y="1584"/>
                    </a:cubicBezTo>
                    <a:cubicBezTo>
                      <a:pt x="4503" y="1577"/>
                      <a:pt x="4549" y="1572"/>
                      <a:pt x="4594" y="1562"/>
                    </a:cubicBezTo>
                    <a:cubicBezTo>
                      <a:pt x="4613" y="1544"/>
                      <a:pt x="4618" y="1528"/>
                      <a:pt x="4644" y="1519"/>
                    </a:cubicBezTo>
                    <a:cubicBezTo>
                      <a:pt x="4658" y="1514"/>
                      <a:pt x="4687" y="1505"/>
                      <a:pt x="4687" y="1505"/>
                    </a:cubicBezTo>
                    <a:cubicBezTo>
                      <a:pt x="4706" y="1487"/>
                      <a:pt x="4726" y="1488"/>
                      <a:pt x="4745" y="1469"/>
                    </a:cubicBezTo>
                    <a:cubicBezTo>
                      <a:pt x="4747" y="1462"/>
                      <a:pt x="4748" y="1454"/>
                      <a:pt x="4752" y="1448"/>
                    </a:cubicBezTo>
                    <a:cubicBezTo>
                      <a:pt x="4755" y="1442"/>
                      <a:pt x="4763" y="1439"/>
                      <a:pt x="4766" y="1433"/>
                    </a:cubicBezTo>
                    <a:cubicBezTo>
                      <a:pt x="4777" y="1407"/>
                      <a:pt x="4781" y="1368"/>
                      <a:pt x="4788" y="1340"/>
                    </a:cubicBezTo>
                    <a:cubicBezTo>
                      <a:pt x="4783" y="1294"/>
                      <a:pt x="4790" y="1259"/>
                      <a:pt x="4752" y="1233"/>
                    </a:cubicBezTo>
                    <a:cubicBezTo>
                      <a:pt x="4730" y="1199"/>
                      <a:pt x="4655" y="1153"/>
                      <a:pt x="4616" y="1140"/>
                    </a:cubicBezTo>
                    <a:cubicBezTo>
                      <a:pt x="4581" y="1105"/>
                      <a:pt x="4507" y="1097"/>
                      <a:pt x="4458" y="1082"/>
                    </a:cubicBezTo>
                    <a:cubicBezTo>
                      <a:pt x="4449" y="1079"/>
                      <a:pt x="4439" y="1078"/>
                      <a:pt x="4430" y="1075"/>
                    </a:cubicBezTo>
                    <a:cubicBezTo>
                      <a:pt x="4416" y="1071"/>
                      <a:pt x="4387" y="1061"/>
                      <a:pt x="4387" y="1061"/>
                    </a:cubicBezTo>
                    <a:cubicBezTo>
                      <a:pt x="4360" y="1036"/>
                      <a:pt x="4344" y="1030"/>
                      <a:pt x="4308" y="1018"/>
                    </a:cubicBezTo>
                    <a:cubicBezTo>
                      <a:pt x="4301" y="1016"/>
                      <a:pt x="4286" y="1011"/>
                      <a:pt x="4286" y="1011"/>
                    </a:cubicBezTo>
                    <a:cubicBezTo>
                      <a:pt x="4252" y="987"/>
                      <a:pt x="4232" y="951"/>
                      <a:pt x="4193" y="939"/>
                    </a:cubicBezTo>
                    <a:cubicBezTo>
                      <a:pt x="4136" y="901"/>
                      <a:pt x="3992" y="903"/>
                      <a:pt x="3992" y="903"/>
                    </a:cubicBezTo>
                    <a:cubicBezTo>
                      <a:pt x="3928" y="887"/>
                      <a:pt x="3862" y="873"/>
                      <a:pt x="3799" y="853"/>
                    </a:cubicBezTo>
                    <a:cubicBezTo>
                      <a:pt x="3758" y="826"/>
                      <a:pt x="3715" y="815"/>
                      <a:pt x="3670" y="796"/>
                    </a:cubicBezTo>
                    <a:cubicBezTo>
                      <a:pt x="3634" y="780"/>
                      <a:pt x="3607" y="752"/>
                      <a:pt x="3570" y="738"/>
                    </a:cubicBezTo>
                    <a:cubicBezTo>
                      <a:pt x="3550" y="720"/>
                      <a:pt x="3530" y="711"/>
                      <a:pt x="3505" y="703"/>
                    </a:cubicBezTo>
                    <a:cubicBezTo>
                      <a:pt x="3479" y="705"/>
                      <a:pt x="3452" y="706"/>
                      <a:pt x="3426" y="710"/>
                    </a:cubicBezTo>
                    <a:cubicBezTo>
                      <a:pt x="3411" y="713"/>
                      <a:pt x="3383" y="724"/>
                      <a:pt x="3383" y="724"/>
                    </a:cubicBezTo>
                    <a:cubicBezTo>
                      <a:pt x="3322" y="714"/>
                      <a:pt x="3294" y="687"/>
                      <a:pt x="3240" y="674"/>
                    </a:cubicBezTo>
                    <a:cubicBezTo>
                      <a:pt x="3213" y="660"/>
                      <a:pt x="3190" y="652"/>
                      <a:pt x="3161" y="645"/>
                    </a:cubicBezTo>
                    <a:cubicBezTo>
                      <a:pt x="3124" y="650"/>
                      <a:pt x="3089" y="655"/>
                      <a:pt x="3054" y="667"/>
                    </a:cubicBezTo>
                    <a:cubicBezTo>
                      <a:pt x="3026" y="687"/>
                      <a:pt x="2987" y="707"/>
                      <a:pt x="2954" y="717"/>
                    </a:cubicBezTo>
                    <a:cubicBezTo>
                      <a:pt x="2940" y="721"/>
                      <a:pt x="2911" y="731"/>
                      <a:pt x="2911" y="731"/>
                    </a:cubicBezTo>
                    <a:cubicBezTo>
                      <a:pt x="2873" y="757"/>
                      <a:pt x="2867" y="753"/>
                      <a:pt x="2817" y="746"/>
                    </a:cubicBezTo>
                    <a:lnTo>
                      <a:pt x="2739" y="724"/>
                    </a:lnTo>
                    <a:cubicBezTo>
                      <a:pt x="2739" y="724"/>
                      <a:pt x="2739" y="724"/>
                      <a:pt x="2739" y="724"/>
                    </a:cubicBezTo>
                    <a:cubicBezTo>
                      <a:pt x="2725" y="719"/>
                      <a:pt x="2696" y="710"/>
                      <a:pt x="2696" y="710"/>
                    </a:cubicBezTo>
                    <a:cubicBezTo>
                      <a:pt x="2691" y="703"/>
                      <a:pt x="2687" y="695"/>
                      <a:pt x="2681" y="688"/>
                    </a:cubicBezTo>
                    <a:cubicBezTo>
                      <a:pt x="2670" y="675"/>
                      <a:pt x="2646" y="652"/>
                      <a:pt x="2646" y="652"/>
                    </a:cubicBezTo>
                    <a:cubicBezTo>
                      <a:pt x="2630" y="609"/>
                      <a:pt x="2650" y="651"/>
                      <a:pt x="2617" y="617"/>
                    </a:cubicBezTo>
                    <a:cubicBezTo>
                      <a:pt x="2602" y="602"/>
                      <a:pt x="2589" y="582"/>
                      <a:pt x="2574" y="566"/>
                    </a:cubicBezTo>
                    <a:cubicBezTo>
                      <a:pt x="2557" y="514"/>
                      <a:pt x="2547" y="557"/>
                      <a:pt x="2560" y="488"/>
                    </a:cubicBezTo>
                    <a:cubicBezTo>
                      <a:pt x="2554" y="453"/>
                      <a:pt x="2571" y="368"/>
                      <a:pt x="2554" y="335"/>
                    </a:cubicBezTo>
                    <a:cubicBezTo>
                      <a:pt x="2533" y="293"/>
                      <a:pt x="2396" y="264"/>
                      <a:pt x="2352" y="249"/>
                    </a:cubicBezTo>
                    <a:cubicBezTo>
                      <a:pt x="2280" y="249"/>
                      <a:pt x="2259" y="234"/>
                      <a:pt x="2208" y="230"/>
                    </a:cubicBezTo>
                    <a:cubicBezTo>
                      <a:pt x="2182" y="202"/>
                      <a:pt x="2186" y="163"/>
                      <a:pt x="2158" y="137"/>
                    </a:cubicBezTo>
                    <a:cubicBezTo>
                      <a:pt x="2156" y="130"/>
                      <a:pt x="2152" y="123"/>
                      <a:pt x="2151" y="115"/>
                    </a:cubicBezTo>
                    <a:cubicBezTo>
                      <a:pt x="2147" y="86"/>
                      <a:pt x="2152" y="57"/>
                      <a:pt x="2144" y="29"/>
                    </a:cubicBezTo>
                    <a:cubicBezTo>
                      <a:pt x="2142" y="21"/>
                      <a:pt x="2061" y="1"/>
                      <a:pt x="2058" y="0"/>
                    </a:cubicBezTo>
                    <a:cubicBezTo>
                      <a:pt x="2057" y="0"/>
                      <a:pt x="1980" y="2"/>
                      <a:pt x="1958" y="15"/>
                    </a:cubicBezTo>
                    <a:cubicBezTo>
                      <a:pt x="1916" y="40"/>
                      <a:pt x="1975" y="19"/>
                      <a:pt x="1922" y="43"/>
                    </a:cubicBezTo>
                    <a:cubicBezTo>
                      <a:pt x="1908" y="49"/>
                      <a:pt x="1893" y="53"/>
                      <a:pt x="1879" y="58"/>
                    </a:cubicBezTo>
                    <a:cubicBezTo>
                      <a:pt x="1872" y="60"/>
                      <a:pt x="1857" y="65"/>
                      <a:pt x="1857" y="65"/>
                    </a:cubicBezTo>
                    <a:cubicBezTo>
                      <a:pt x="1835" y="80"/>
                      <a:pt x="1826" y="97"/>
                      <a:pt x="1807" y="115"/>
                    </a:cubicBezTo>
                    <a:cubicBezTo>
                      <a:pt x="1812" y="168"/>
                      <a:pt x="1815" y="186"/>
                      <a:pt x="1829" y="230"/>
                    </a:cubicBezTo>
                    <a:cubicBezTo>
                      <a:pt x="1823" y="307"/>
                      <a:pt x="1834" y="356"/>
                      <a:pt x="1757" y="380"/>
                    </a:cubicBezTo>
                    <a:cubicBezTo>
                      <a:pt x="1745" y="378"/>
                      <a:pt x="1730" y="382"/>
                      <a:pt x="1721" y="373"/>
                    </a:cubicBezTo>
                    <a:cubicBezTo>
                      <a:pt x="1699" y="358"/>
                      <a:pt x="1641" y="300"/>
                      <a:pt x="1627" y="292"/>
                    </a:cubicBezTo>
                    <a:cubicBezTo>
                      <a:pt x="1606" y="296"/>
                      <a:pt x="1631" y="292"/>
                      <a:pt x="1635" y="323"/>
                    </a:cubicBezTo>
                    <a:cubicBezTo>
                      <a:pt x="1637" y="338"/>
                      <a:pt x="1645" y="352"/>
                      <a:pt x="1650" y="366"/>
                    </a:cubicBezTo>
                    <a:cubicBezTo>
                      <a:pt x="1652" y="373"/>
                      <a:pt x="1657" y="387"/>
                      <a:pt x="1657" y="387"/>
                    </a:cubicBezTo>
                    <a:cubicBezTo>
                      <a:pt x="1649" y="430"/>
                      <a:pt x="1648" y="435"/>
                      <a:pt x="1607" y="445"/>
                    </a:cubicBezTo>
                    <a:cubicBezTo>
                      <a:pt x="1579" y="471"/>
                      <a:pt x="1529" y="481"/>
                      <a:pt x="1492" y="488"/>
                    </a:cubicBezTo>
                    <a:cubicBezTo>
                      <a:pt x="1490" y="497"/>
                      <a:pt x="1492" y="510"/>
                      <a:pt x="1485" y="516"/>
                    </a:cubicBezTo>
                    <a:cubicBezTo>
                      <a:pt x="1473" y="526"/>
                      <a:pt x="1442" y="531"/>
                      <a:pt x="1442" y="531"/>
                    </a:cubicBezTo>
                    <a:cubicBezTo>
                      <a:pt x="1422" y="560"/>
                      <a:pt x="1436" y="560"/>
                      <a:pt x="1416" y="585"/>
                    </a:cubicBezTo>
                    <a:cubicBezTo>
                      <a:pt x="1409" y="593"/>
                      <a:pt x="1337" y="694"/>
                      <a:pt x="1378" y="633"/>
                    </a:cubicBezTo>
                    <a:cubicBezTo>
                      <a:pt x="1396" y="577"/>
                      <a:pt x="1365" y="632"/>
                      <a:pt x="1356" y="645"/>
                    </a:cubicBezTo>
                    <a:cubicBezTo>
                      <a:pt x="1345" y="689"/>
                      <a:pt x="1358" y="671"/>
                      <a:pt x="1306" y="688"/>
                    </a:cubicBezTo>
                    <a:cubicBezTo>
                      <a:pt x="1299" y="690"/>
                      <a:pt x="1284" y="695"/>
                      <a:pt x="1284" y="695"/>
                    </a:cubicBezTo>
                    <a:cubicBezTo>
                      <a:pt x="1244" y="723"/>
                      <a:pt x="1209" y="725"/>
                      <a:pt x="1162" y="731"/>
                    </a:cubicBezTo>
                    <a:cubicBezTo>
                      <a:pt x="1133" y="729"/>
                      <a:pt x="1103" y="734"/>
                      <a:pt x="1076" y="724"/>
                    </a:cubicBezTo>
                    <a:cubicBezTo>
                      <a:pt x="1074" y="723"/>
                      <a:pt x="1066" y="676"/>
                      <a:pt x="1062" y="660"/>
                    </a:cubicBezTo>
                    <a:cubicBezTo>
                      <a:pt x="1055" y="629"/>
                      <a:pt x="1041" y="621"/>
                      <a:pt x="1026" y="595"/>
                    </a:cubicBezTo>
                    <a:close/>
                  </a:path>
                </a:pathLst>
              </a:custGeom>
              <a:solidFill>
                <a:schemeClr val="bg2">
                  <a:lumMod val="60000"/>
                  <a:lumOff val="40000"/>
                </a:schemeClr>
              </a:solidFill>
              <a:ln w="9525">
                <a:noFill/>
                <a:round/>
              </a:ln>
              <a:effectLst/>
            </p:spPr>
            <p:txBody>
              <a:bodyPr wrap="none" anchor="ctr">
                <a:prstTxWarp prst="textPlain">
                  <a:avLst/>
                </a:prstTxWarp>
              </a:bodyPr>
              <a:lstStyle/>
              <a:p>
                <a:endParaRPr lang="zh-CN" altLang="en-US">
                  <a:solidFill>
                    <a:srgbClr val="000000"/>
                  </a:solidFill>
                </a:endParaRPr>
              </a:p>
            </p:txBody>
          </p:sp>
          <p:pic>
            <p:nvPicPr>
              <p:cNvPr id="226" name="Picture 39" descr="26_5"/>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257027" y="2449512"/>
                <a:ext cx="2667398" cy="1848636"/>
              </a:xfrm>
              <a:prstGeom prst="rect">
                <a:avLst/>
              </a:prstGeom>
              <a:noFill/>
              <a:ln w="9525">
                <a:noFill/>
                <a:miter lim="800000"/>
                <a:headEnd/>
                <a:tailEnd/>
              </a:ln>
            </p:spPr>
          </p:pic>
          <p:grpSp>
            <p:nvGrpSpPr>
              <p:cNvPr id="14" name="组合 13"/>
              <p:cNvGrpSpPr/>
              <p:nvPr/>
            </p:nvGrpSpPr>
            <p:grpSpPr>
              <a:xfrm>
                <a:off x="2115866" y="3122078"/>
                <a:ext cx="2999620" cy="1257108"/>
                <a:chOff x="2115866" y="3122078"/>
                <a:chExt cx="2999620" cy="1257108"/>
              </a:xfrm>
            </p:grpSpPr>
            <p:pic>
              <p:nvPicPr>
                <p:cNvPr id="228" name="图片 227" descr="39350536 拷贝.jpg"/>
                <p:cNvPicPr>
                  <a:picLocks noChangeAspect="1"/>
                </p:cNvPicPr>
                <p:nvPr/>
              </p:nvPicPr>
              <p:blipFill>
                <a:blip r:embed="rId4" cstate="print"/>
                <a:srcRect t="16412" b="18607"/>
                <a:stretch>
                  <a:fillRect/>
                </a:stretch>
              </p:blipFill>
              <p:spPr>
                <a:xfrm>
                  <a:off x="2115866" y="3122078"/>
                  <a:ext cx="574668" cy="323850"/>
                </a:xfrm>
                <a:prstGeom prst="rect">
                  <a:avLst/>
                </a:prstGeom>
              </p:spPr>
            </p:pic>
            <p:pic>
              <p:nvPicPr>
                <p:cNvPr id="229" name="图片 4" descr="两栋楼.jpg"/>
                <p:cNvPicPr>
                  <a:picLocks noChangeAspect="1"/>
                </p:cNvPicPr>
                <p:nvPr/>
              </p:nvPicPr>
              <p:blipFill>
                <a:blip r:embed="rId3" cstate="print">
                  <a:clrChange>
                    <a:clrFrom>
                      <a:srgbClr val="FFFFFE"/>
                    </a:clrFrom>
                    <a:clrTo>
                      <a:srgbClr val="FFFFFE">
                        <a:alpha val="0"/>
                      </a:srgbClr>
                    </a:clrTo>
                  </a:clrChange>
                </a:blip>
                <a:srcRect l="33279" t="17581" r="7158" b="51801"/>
                <a:stretch>
                  <a:fillRect/>
                </a:stretch>
              </p:blipFill>
              <p:spPr>
                <a:xfrm>
                  <a:off x="3692073" y="3901124"/>
                  <a:ext cx="705676" cy="258012"/>
                </a:xfrm>
                <a:prstGeom prst="rect">
                  <a:avLst/>
                </a:prstGeom>
              </p:spPr>
            </p:pic>
            <p:pic>
              <p:nvPicPr>
                <p:cNvPr id="230" name="图片 229" descr="39350536 拷贝.jpg"/>
                <p:cNvPicPr>
                  <a:picLocks noChangeAspect="1"/>
                </p:cNvPicPr>
                <p:nvPr/>
              </p:nvPicPr>
              <p:blipFill>
                <a:blip r:embed="rId4" cstate="print"/>
                <a:srcRect t="16412" b="18607"/>
                <a:stretch>
                  <a:fillRect/>
                </a:stretch>
              </p:blipFill>
              <p:spPr>
                <a:xfrm>
                  <a:off x="4501740" y="3162610"/>
                  <a:ext cx="613746" cy="334299"/>
                </a:xfrm>
                <a:prstGeom prst="rect">
                  <a:avLst/>
                </a:prstGeom>
              </p:spPr>
            </p:pic>
            <p:sp>
              <p:nvSpPr>
                <p:cNvPr id="231" name="TextBox 230"/>
                <p:cNvSpPr txBox="1"/>
                <p:nvPr/>
              </p:nvSpPr>
              <p:spPr>
                <a:xfrm>
                  <a:off x="2202444" y="3474664"/>
                  <a:ext cx="461172" cy="128647"/>
                </a:xfrm>
                <a:prstGeom prst="rect">
                  <a:avLst/>
                </a:prstGeom>
                <a:noFill/>
              </p:spPr>
              <p:txBody>
                <a:bodyPr wrap="none" rtlCol="0">
                  <a:prstTxWarp prst="textPlain">
                    <a:avLst/>
                  </a:prstTxWarp>
                  <a:spAutoFit/>
                </a:bodyPr>
                <a:lstStyle/>
                <a:p>
                  <a:pPr algn="ctr"/>
                  <a:r>
                    <a:rPr lang="zh-CN" altLang="en-US" sz="1000" dirty="0" smtClean="0">
                      <a:solidFill>
                        <a:srgbClr val="000000"/>
                      </a:solidFill>
                      <a:latin typeface="微软雅黑" panose="020B0503020204020204" charset="-122"/>
                      <a:ea typeface="微软雅黑" panose="020B0503020204020204" charset="-122"/>
                    </a:rPr>
                    <a:t>职业院校</a:t>
                  </a:r>
                  <a:endParaRPr lang="zh-CN" altLang="en-US" sz="1000" dirty="0">
                    <a:solidFill>
                      <a:srgbClr val="000000"/>
                    </a:solidFill>
                    <a:latin typeface="微软雅黑" panose="020B0503020204020204" charset="-122"/>
                    <a:ea typeface="微软雅黑" panose="020B0503020204020204" charset="-122"/>
                  </a:endParaRPr>
                </a:p>
              </p:txBody>
            </p:sp>
            <p:sp>
              <p:nvSpPr>
                <p:cNvPr id="232" name="TextBox 231"/>
                <p:cNvSpPr txBox="1"/>
                <p:nvPr/>
              </p:nvSpPr>
              <p:spPr>
                <a:xfrm>
                  <a:off x="4676821" y="3546599"/>
                  <a:ext cx="261807" cy="143152"/>
                </a:xfrm>
                <a:prstGeom prst="rect">
                  <a:avLst/>
                </a:prstGeom>
                <a:noFill/>
              </p:spPr>
              <p:txBody>
                <a:bodyPr wrap="none" rtlCol="0">
                  <a:prstTxWarp prst="textPlain">
                    <a:avLst/>
                  </a:prstTxWarp>
                  <a:spAutoFit/>
                </a:bodyPr>
                <a:lstStyle/>
                <a:p>
                  <a:pPr algn="ctr"/>
                  <a:r>
                    <a:rPr lang="zh-CN" altLang="en-US" sz="1000" dirty="0" smtClean="0">
                      <a:solidFill>
                        <a:srgbClr val="000000"/>
                      </a:solidFill>
                      <a:latin typeface="微软雅黑" panose="020B0503020204020204" charset="-122"/>
                      <a:ea typeface="微软雅黑" panose="020B0503020204020204" charset="-122"/>
                    </a:rPr>
                    <a:t>大学</a:t>
                  </a:r>
                  <a:endParaRPr lang="zh-CN" altLang="en-US" sz="1000" dirty="0">
                    <a:solidFill>
                      <a:srgbClr val="000000"/>
                    </a:solidFill>
                    <a:latin typeface="微软雅黑" panose="020B0503020204020204" charset="-122"/>
                    <a:ea typeface="微软雅黑" panose="020B0503020204020204" charset="-122"/>
                  </a:endParaRPr>
                </a:p>
              </p:txBody>
            </p:sp>
            <p:sp>
              <p:nvSpPr>
                <p:cNvPr id="233" name="TextBox 232"/>
                <p:cNvSpPr txBox="1"/>
                <p:nvPr/>
              </p:nvSpPr>
              <p:spPr>
                <a:xfrm>
                  <a:off x="3868711" y="4250539"/>
                  <a:ext cx="469063" cy="128647"/>
                </a:xfrm>
                <a:prstGeom prst="rect">
                  <a:avLst/>
                </a:prstGeom>
                <a:noFill/>
              </p:spPr>
              <p:txBody>
                <a:bodyPr wrap="none" rtlCol="0">
                  <a:prstTxWarp prst="textPlain">
                    <a:avLst/>
                  </a:prstTxWarp>
                  <a:spAutoFit/>
                </a:bodyPr>
                <a:lstStyle/>
                <a:p>
                  <a:r>
                    <a:rPr lang="zh-CN" altLang="en-US" sz="1000" dirty="0" smtClean="0">
                      <a:solidFill>
                        <a:srgbClr val="000000"/>
                      </a:solidFill>
                      <a:latin typeface="微软雅黑" panose="020B0503020204020204" charset="-122"/>
                      <a:ea typeface="微软雅黑" panose="020B0503020204020204" charset="-122"/>
                    </a:rPr>
                    <a:t>城镇中小学</a:t>
                  </a:r>
                  <a:endParaRPr lang="zh-CN" altLang="en-US" sz="1000" dirty="0">
                    <a:solidFill>
                      <a:srgbClr val="000000"/>
                    </a:solidFill>
                    <a:latin typeface="微软雅黑" panose="020B0503020204020204" charset="-122"/>
                    <a:ea typeface="微软雅黑" panose="020B0503020204020204" charset="-122"/>
                  </a:endParaRPr>
                </a:p>
              </p:txBody>
            </p:sp>
            <p:sp>
              <p:nvSpPr>
                <p:cNvPr id="234" name="TextBox 233"/>
                <p:cNvSpPr txBox="1"/>
                <p:nvPr/>
              </p:nvSpPr>
              <p:spPr>
                <a:xfrm>
                  <a:off x="2656442" y="4229324"/>
                  <a:ext cx="477820" cy="128647"/>
                </a:xfrm>
                <a:prstGeom prst="rect">
                  <a:avLst/>
                </a:prstGeom>
                <a:noFill/>
              </p:spPr>
              <p:txBody>
                <a:bodyPr wrap="none" rtlCol="0">
                  <a:prstTxWarp prst="textPlain">
                    <a:avLst/>
                  </a:prstTxWarp>
                  <a:spAutoFit/>
                </a:bodyPr>
                <a:lstStyle/>
                <a:p>
                  <a:r>
                    <a:rPr lang="zh-CN" altLang="en-US" sz="1000" dirty="0" smtClean="0">
                      <a:solidFill>
                        <a:srgbClr val="000000"/>
                      </a:solidFill>
                      <a:latin typeface="微软雅黑" panose="020B0503020204020204" charset="-122"/>
                      <a:ea typeface="微软雅黑" panose="020B0503020204020204" charset="-122"/>
                    </a:rPr>
                    <a:t>边远中小学</a:t>
                  </a:r>
                  <a:endParaRPr lang="zh-CN" altLang="en-US" sz="1000" dirty="0">
                    <a:solidFill>
                      <a:srgbClr val="000000"/>
                    </a:solidFill>
                    <a:latin typeface="微软雅黑" panose="020B0503020204020204" charset="-122"/>
                    <a:ea typeface="微软雅黑" panose="020B0503020204020204" charset="-122"/>
                  </a:endParaRPr>
                </a:p>
              </p:txBody>
            </p:sp>
            <p:pic>
              <p:nvPicPr>
                <p:cNvPr id="235"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550106" y="3917919"/>
                  <a:ext cx="565191" cy="258214"/>
                </a:xfrm>
                <a:prstGeom prst="rect">
                  <a:avLst/>
                </a:prstGeom>
                <a:noFill/>
                <a:ln w="9525">
                  <a:noFill/>
                  <a:miter lim="800000"/>
                  <a:headEnd/>
                  <a:tailEnd/>
                </a:ln>
              </p:spPr>
            </p:pic>
          </p:grpSp>
        </p:grpSp>
        <p:grpSp>
          <p:nvGrpSpPr>
            <p:cNvPr id="15" name="组合 454"/>
            <p:cNvGrpSpPr/>
            <p:nvPr/>
          </p:nvGrpSpPr>
          <p:grpSpPr>
            <a:xfrm>
              <a:off x="7285701" y="1952802"/>
              <a:ext cx="151736" cy="237774"/>
              <a:chOff x="-909638" y="971550"/>
              <a:chExt cx="909638" cy="2039938"/>
            </a:xfrm>
            <a:solidFill>
              <a:srgbClr val="FFFFFF">
                <a:lumMod val="65000"/>
              </a:srgbClr>
            </a:solidFill>
            <a:effectLst/>
          </p:grpSpPr>
          <p:sp>
            <p:nvSpPr>
              <p:cNvPr id="220"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21"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22"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23"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24"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grpSp>
          <p:nvGrpSpPr>
            <p:cNvPr id="16" name="组合 454"/>
            <p:cNvGrpSpPr/>
            <p:nvPr/>
          </p:nvGrpSpPr>
          <p:grpSpPr>
            <a:xfrm>
              <a:off x="7997208" y="2352635"/>
              <a:ext cx="151736" cy="237774"/>
              <a:chOff x="-909638" y="971550"/>
              <a:chExt cx="909638" cy="2039938"/>
            </a:xfrm>
            <a:solidFill>
              <a:srgbClr val="FFFFFF">
                <a:lumMod val="65000"/>
              </a:srgbClr>
            </a:solidFill>
            <a:effectLst/>
          </p:grpSpPr>
          <p:sp>
            <p:nvSpPr>
              <p:cNvPr id="215"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6"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7"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8"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9"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grpSp>
          <p:nvGrpSpPr>
            <p:cNvPr id="17" name="组合 454"/>
            <p:cNvGrpSpPr/>
            <p:nvPr/>
          </p:nvGrpSpPr>
          <p:grpSpPr>
            <a:xfrm>
              <a:off x="6699036" y="1952797"/>
              <a:ext cx="151736" cy="237774"/>
              <a:chOff x="-909638" y="971550"/>
              <a:chExt cx="909638" cy="2039938"/>
            </a:xfrm>
            <a:solidFill>
              <a:srgbClr val="FFFFFF">
                <a:lumMod val="65000"/>
              </a:srgbClr>
            </a:solidFill>
            <a:effectLst/>
          </p:grpSpPr>
          <p:sp>
            <p:nvSpPr>
              <p:cNvPr id="210"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1"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2"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3"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14"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grpSp>
          <p:nvGrpSpPr>
            <p:cNvPr id="18" name="组合 454"/>
            <p:cNvGrpSpPr/>
            <p:nvPr/>
          </p:nvGrpSpPr>
          <p:grpSpPr>
            <a:xfrm>
              <a:off x="6059151" y="2346192"/>
              <a:ext cx="151736" cy="237774"/>
              <a:chOff x="-909638" y="971550"/>
              <a:chExt cx="909638" cy="2039938"/>
            </a:xfrm>
            <a:solidFill>
              <a:srgbClr val="FFFFFF">
                <a:lumMod val="65000"/>
              </a:srgbClr>
            </a:solidFill>
            <a:effectLst/>
          </p:grpSpPr>
          <p:sp>
            <p:nvSpPr>
              <p:cNvPr id="205"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06"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07"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08"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sp>
            <p:nvSpPr>
              <p:cNvPr id="209"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miter lim="800000"/>
              </a:ln>
            </p:spPr>
            <p:txBody>
              <a:bodyPr wrap="none" anchor="ctr">
                <a:prstTxWarp prst="textPlain">
                  <a:avLst/>
                </a:prstTxWarp>
              </a:bodyPr>
              <a:lstStyle/>
              <a:p>
                <a:pPr>
                  <a:defRPr/>
                </a:pPr>
                <a:endParaRPr lang="zh-CN" altLang="en-US" kern="0">
                  <a:solidFill>
                    <a:srgbClr val="000000">
                      <a:lumMod val="75000"/>
                      <a:lumOff val="25000"/>
                    </a:srgbClr>
                  </a:solidFill>
                </a:endParaRPr>
              </a:p>
            </p:txBody>
          </p:sp>
        </p:grpSp>
        <p:sp>
          <p:nvSpPr>
            <p:cNvPr id="174" name="TextBox 173"/>
            <p:cNvSpPr txBox="1"/>
            <p:nvPr/>
          </p:nvSpPr>
          <p:spPr>
            <a:xfrm>
              <a:off x="6020001" y="2618161"/>
              <a:ext cx="243838" cy="80246"/>
            </a:xfrm>
            <a:prstGeom prst="rect">
              <a:avLst/>
            </a:prstGeom>
            <a:noFill/>
          </p:spPr>
          <p:txBody>
            <a:bodyPr wrap="none" lIns="0" tIns="0" rIns="0" bIns="0" rtlCol="0">
              <a:prstTxWarp prst="textPlain">
                <a:avLst/>
              </a:prstTxWarp>
              <a:spAutoFit/>
            </a:bodyPr>
            <a:lstStyle/>
            <a:p>
              <a:pPr algn="ctr">
                <a:defRPr/>
              </a:pPr>
              <a:r>
                <a:rPr lang="en-US" sz="800" kern="0" dirty="0" smtClean="0">
                  <a:solidFill>
                    <a:srgbClr val="000000">
                      <a:lumMod val="75000"/>
                      <a:lumOff val="25000"/>
                    </a:srgbClr>
                  </a:solidFill>
                  <a:cs typeface="Arial" panose="020B0604020202020204" pitchFamily="34" charset="0"/>
                </a:rPr>
                <a:t>VM 1</a:t>
              </a:r>
              <a:endParaRPr lang="en-US" sz="800" kern="0" dirty="0" smtClean="0">
                <a:solidFill>
                  <a:srgbClr val="000000">
                    <a:lumMod val="75000"/>
                    <a:lumOff val="25000"/>
                  </a:srgbClr>
                </a:solidFill>
                <a:cs typeface="Arial" panose="020B0604020202020204" pitchFamily="34" charset="0"/>
              </a:endParaRPr>
            </a:p>
          </p:txBody>
        </p:sp>
        <p:sp>
          <p:nvSpPr>
            <p:cNvPr id="175" name="TextBox 174"/>
            <p:cNvSpPr txBox="1"/>
            <p:nvPr/>
          </p:nvSpPr>
          <p:spPr>
            <a:xfrm>
              <a:off x="6656902" y="2231295"/>
              <a:ext cx="243838" cy="80246"/>
            </a:xfrm>
            <a:prstGeom prst="rect">
              <a:avLst/>
            </a:prstGeom>
            <a:noFill/>
          </p:spPr>
          <p:txBody>
            <a:bodyPr wrap="none" lIns="0" tIns="0" rIns="0" bIns="0" rtlCol="0">
              <a:prstTxWarp prst="textPlain">
                <a:avLst/>
              </a:prstTxWarp>
              <a:spAutoFit/>
            </a:bodyPr>
            <a:lstStyle/>
            <a:p>
              <a:pPr algn="ctr">
                <a:defRPr/>
              </a:pPr>
              <a:r>
                <a:rPr lang="en-US" sz="800" kern="0" dirty="0" smtClean="0">
                  <a:solidFill>
                    <a:srgbClr val="000000">
                      <a:lumMod val="75000"/>
                      <a:lumOff val="25000"/>
                    </a:srgbClr>
                  </a:solidFill>
                  <a:cs typeface="Arial" panose="020B0604020202020204" pitchFamily="34" charset="0"/>
                </a:rPr>
                <a:t>VM 2</a:t>
              </a:r>
              <a:endParaRPr lang="en-US" sz="800" kern="0" dirty="0" smtClean="0">
                <a:solidFill>
                  <a:srgbClr val="000000">
                    <a:lumMod val="75000"/>
                    <a:lumOff val="25000"/>
                  </a:srgbClr>
                </a:solidFill>
                <a:cs typeface="Arial" panose="020B0604020202020204" pitchFamily="34" charset="0"/>
              </a:endParaRPr>
            </a:p>
          </p:txBody>
        </p:sp>
        <p:sp>
          <p:nvSpPr>
            <p:cNvPr id="176" name="TextBox 175"/>
            <p:cNvSpPr txBox="1"/>
            <p:nvPr/>
          </p:nvSpPr>
          <p:spPr>
            <a:xfrm>
              <a:off x="7249538" y="2231300"/>
              <a:ext cx="243838" cy="80246"/>
            </a:xfrm>
            <a:prstGeom prst="rect">
              <a:avLst/>
            </a:prstGeom>
            <a:noFill/>
          </p:spPr>
          <p:txBody>
            <a:bodyPr wrap="none" lIns="0" tIns="0" rIns="0" bIns="0" rtlCol="0">
              <a:prstTxWarp prst="textPlain">
                <a:avLst/>
              </a:prstTxWarp>
              <a:spAutoFit/>
            </a:bodyPr>
            <a:lstStyle/>
            <a:p>
              <a:pPr algn="ctr">
                <a:defRPr/>
              </a:pPr>
              <a:r>
                <a:rPr lang="en-US" sz="800" kern="0" dirty="0" smtClean="0">
                  <a:solidFill>
                    <a:srgbClr val="000000">
                      <a:lumMod val="75000"/>
                      <a:lumOff val="25000"/>
                    </a:srgbClr>
                  </a:solidFill>
                  <a:cs typeface="Arial" panose="020B0604020202020204" pitchFamily="34" charset="0"/>
                </a:rPr>
                <a:t>VM 3</a:t>
              </a:r>
              <a:endParaRPr lang="en-US" sz="800" kern="0" dirty="0" smtClean="0">
                <a:solidFill>
                  <a:srgbClr val="000000">
                    <a:lumMod val="75000"/>
                    <a:lumOff val="25000"/>
                  </a:srgbClr>
                </a:solidFill>
                <a:cs typeface="Arial" panose="020B0604020202020204" pitchFamily="34" charset="0"/>
              </a:endParaRPr>
            </a:p>
          </p:txBody>
        </p:sp>
        <p:sp>
          <p:nvSpPr>
            <p:cNvPr id="177" name="TextBox 176"/>
            <p:cNvSpPr txBox="1"/>
            <p:nvPr/>
          </p:nvSpPr>
          <p:spPr>
            <a:xfrm>
              <a:off x="7967008" y="2631132"/>
              <a:ext cx="243838" cy="80246"/>
            </a:xfrm>
            <a:prstGeom prst="rect">
              <a:avLst/>
            </a:prstGeom>
            <a:noFill/>
          </p:spPr>
          <p:txBody>
            <a:bodyPr wrap="none" lIns="0" tIns="0" rIns="0" bIns="0" rtlCol="0">
              <a:prstTxWarp prst="textPlain">
                <a:avLst/>
              </a:prstTxWarp>
              <a:spAutoFit/>
            </a:bodyPr>
            <a:lstStyle/>
            <a:p>
              <a:pPr algn="ctr">
                <a:defRPr/>
              </a:pPr>
              <a:r>
                <a:rPr lang="en-US" sz="800" kern="0" dirty="0" smtClean="0">
                  <a:solidFill>
                    <a:srgbClr val="000000">
                      <a:lumMod val="75000"/>
                      <a:lumOff val="25000"/>
                    </a:srgbClr>
                  </a:solidFill>
                  <a:cs typeface="Arial" panose="020B0604020202020204" pitchFamily="34" charset="0"/>
                </a:rPr>
                <a:t>VM n</a:t>
              </a:r>
              <a:endParaRPr lang="en-US" sz="800" kern="0" dirty="0" smtClean="0">
                <a:solidFill>
                  <a:srgbClr val="000000">
                    <a:lumMod val="75000"/>
                    <a:lumOff val="25000"/>
                  </a:srgbClr>
                </a:solidFill>
                <a:cs typeface="Arial" panose="020B0604020202020204" pitchFamily="34" charset="0"/>
              </a:endParaRPr>
            </a:p>
          </p:txBody>
        </p:sp>
        <p:sp>
          <p:nvSpPr>
            <p:cNvPr id="178" name="矩形 177"/>
            <p:cNvSpPr/>
            <p:nvPr/>
          </p:nvSpPr>
          <p:spPr>
            <a:xfrm>
              <a:off x="5950480" y="2198986"/>
              <a:ext cx="353908" cy="103175"/>
            </a:xfrm>
            <a:prstGeom prst="rect">
              <a:avLst/>
            </a:prstGeom>
          </p:spPr>
          <p:txBody>
            <a:bodyPr wrap="none" anchor="ctr">
              <a:prstTxWarp prst="textPlain">
                <a:avLst/>
              </a:prstTxWarp>
              <a:noAutofit/>
            </a:bodyPr>
            <a:lstStyle/>
            <a:p>
              <a:pPr>
                <a:defRPr/>
              </a:pPr>
              <a:r>
                <a:rPr lang="zh-CN" altLang="en-US" sz="800" kern="0" dirty="0" smtClean="0">
                  <a:solidFill>
                    <a:srgbClr val="000000">
                      <a:lumMod val="75000"/>
                      <a:lumOff val="25000"/>
                    </a:srgbClr>
                  </a:solidFill>
                </a:rPr>
                <a:t>资源共享</a:t>
              </a:r>
              <a:endParaRPr lang="en-US" altLang="zh-CN" sz="800" kern="0" dirty="0">
                <a:solidFill>
                  <a:srgbClr val="000000">
                    <a:lumMod val="75000"/>
                    <a:lumOff val="25000"/>
                  </a:srgbClr>
                </a:solidFill>
              </a:endParaRPr>
            </a:p>
          </p:txBody>
        </p:sp>
        <p:sp>
          <p:nvSpPr>
            <p:cNvPr id="179" name="矩形 178"/>
            <p:cNvSpPr/>
            <p:nvPr/>
          </p:nvSpPr>
          <p:spPr>
            <a:xfrm>
              <a:off x="6590720" y="1831257"/>
              <a:ext cx="347732" cy="83219"/>
            </a:xfrm>
            <a:prstGeom prst="rect">
              <a:avLst/>
            </a:prstGeom>
          </p:spPr>
          <p:txBody>
            <a:bodyPr wrap="none" anchor="ctr">
              <a:prstTxWarp prst="textPlain">
                <a:avLst/>
              </a:prstTxWarp>
              <a:noAutofit/>
            </a:bodyPr>
            <a:lstStyle/>
            <a:p>
              <a:pPr>
                <a:defRPr/>
              </a:pPr>
              <a:r>
                <a:rPr lang="zh-CN" altLang="en-US" sz="800" kern="0" dirty="0" smtClean="0">
                  <a:solidFill>
                    <a:srgbClr val="000000">
                      <a:lumMod val="75000"/>
                      <a:lumOff val="25000"/>
                    </a:srgbClr>
                  </a:solidFill>
                </a:rPr>
                <a:t>互动教学</a:t>
              </a:r>
              <a:endParaRPr lang="en-US" altLang="zh-CN" sz="800" kern="0" dirty="0">
                <a:solidFill>
                  <a:srgbClr val="000000">
                    <a:lumMod val="75000"/>
                    <a:lumOff val="25000"/>
                  </a:srgbClr>
                </a:solidFill>
              </a:endParaRPr>
            </a:p>
          </p:txBody>
        </p:sp>
        <p:sp>
          <p:nvSpPr>
            <p:cNvPr id="180" name="矩形 179"/>
            <p:cNvSpPr/>
            <p:nvPr/>
          </p:nvSpPr>
          <p:spPr>
            <a:xfrm>
              <a:off x="7904226" y="2224448"/>
              <a:ext cx="338502" cy="106454"/>
            </a:xfrm>
            <a:prstGeom prst="rect">
              <a:avLst/>
            </a:prstGeom>
          </p:spPr>
          <p:txBody>
            <a:bodyPr wrap="none" anchor="ctr">
              <a:prstTxWarp prst="textPlain">
                <a:avLst/>
              </a:prstTxWarp>
              <a:noAutofit/>
            </a:bodyPr>
            <a:lstStyle/>
            <a:p>
              <a:pPr algn="ctr">
                <a:defRPr/>
              </a:pPr>
              <a:r>
                <a:rPr lang="zh-CN" altLang="en-US" sz="800" kern="0" dirty="0" smtClean="0">
                  <a:solidFill>
                    <a:srgbClr val="000000">
                      <a:lumMod val="75000"/>
                      <a:lumOff val="25000"/>
                    </a:srgbClr>
                  </a:solidFill>
                </a:rPr>
                <a:t>互动空间</a:t>
              </a:r>
              <a:endParaRPr lang="en-US" altLang="zh-CN" sz="800" kern="0" dirty="0" smtClean="0">
                <a:solidFill>
                  <a:srgbClr val="000000">
                    <a:lumMod val="75000"/>
                    <a:lumOff val="25000"/>
                  </a:srgbClr>
                </a:solidFill>
              </a:endParaRPr>
            </a:p>
          </p:txBody>
        </p:sp>
        <p:sp>
          <p:nvSpPr>
            <p:cNvPr id="181" name="矩形 180"/>
            <p:cNvSpPr/>
            <p:nvPr/>
          </p:nvSpPr>
          <p:spPr>
            <a:xfrm>
              <a:off x="7147728" y="1834947"/>
              <a:ext cx="407933" cy="99618"/>
            </a:xfrm>
            <a:prstGeom prst="rect">
              <a:avLst/>
            </a:prstGeom>
          </p:spPr>
          <p:txBody>
            <a:bodyPr wrap="none" anchor="ctr">
              <a:prstTxWarp prst="textPlain">
                <a:avLst/>
              </a:prstTxWarp>
              <a:noAutofit/>
            </a:bodyPr>
            <a:lstStyle/>
            <a:p>
              <a:pPr>
                <a:defRPr/>
              </a:pPr>
              <a:r>
                <a:rPr lang="zh-CN" altLang="en-US" sz="800" kern="0" dirty="0" smtClean="0">
                  <a:solidFill>
                    <a:srgbClr val="000000">
                      <a:lumMod val="75000"/>
                      <a:lumOff val="25000"/>
                    </a:srgbClr>
                  </a:solidFill>
                </a:rPr>
                <a:t>数字图书馆</a:t>
              </a:r>
              <a:endParaRPr lang="en-US" altLang="zh-CN" sz="800" kern="0" dirty="0">
                <a:solidFill>
                  <a:srgbClr val="000000">
                    <a:lumMod val="75000"/>
                    <a:lumOff val="25000"/>
                  </a:srgbClr>
                </a:solidFill>
              </a:endParaRPr>
            </a:p>
          </p:txBody>
        </p:sp>
        <p:sp>
          <p:nvSpPr>
            <p:cNvPr id="182" name="Freeform 143"/>
            <p:cNvSpPr>
              <a:spLocks noEditPoints="1"/>
            </p:cNvSpPr>
            <p:nvPr/>
          </p:nvSpPr>
          <p:spPr bwMode="auto">
            <a:xfrm>
              <a:off x="5958063" y="1891946"/>
              <a:ext cx="338379" cy="280623"/>
            </a:xfrm>
            <a:custGeom>
              <a:avLst/>
              <a:gdLst/>
              <a:ahLst/>
              <a:cxnLst>
                <a:cxn ang="0">
                  <a:pos x="3256" y="3251"/>
                </a:cxn>
                <a:cxn ang="0">
                  <a:pos x="2068" y="3339"/>
                </a:cxn>
                <a:cxn ang="0">
                  <a:pos x="1540" y="3778"/>
                </a:cxn>
                <a:cxn ang="0">
                  <a:pos x="1320" y="4437"/>
                </a:cxn>
                <a:cxn ang="0">
                  <a:pos x="1364" y="11643"/>
                </a:cxn>
                <a:cxn ang="0">
                  <a:pos x="1672" y="12126"/>
                </a:cxn>
                <a:cxn ang="0">
                  <a:pos x="2200" y="12390"/>
                </a:cxn>
                <a:cxn ang="0">
                  <a:pos x="16412" y="15158"/>
                </a:cxn>
                <a:cxn ang="0">
                  <a:pos x="14300" y="12346"/>
                </a:cxn>
                <a:cxn ang="0">
                  <a:pos x="14784" y="11995"/>
                </a:cxn>
                <a:cxn ang="0">
                  <a:pos x="15004" y="11468"/>
                </a:cxn>
                <a:cxn ang="0">
                  <a:pos x="15004" y="4218"/>
                </a:cxn>
                <a:cxn ang="0">
                  <a:pos x="14696" y="3602"/>
                </a:cxn>
                <a:cxn ang="0">
                  <a:pos x="14080" y="3251"/>
                </a:cxn>
                <a:cxn ang="0">
                  <a:pos x="13112" y="4525"/>
                </a:cxn>
                <a:cxn ang="0">
                  <a:pos x="2464" y="11424"/>
                </a:cxn>
                <a:cxn ang="0">
                  <a:pos x="9328" y="791"/>
                </a:cxn>
                <a:cxn ang="0">
                  <a:pos x="9900" y="1098"/>
                </a:cxn>
                <a:cxn ang="0">
                  <a:pos x="6204" y="1977"/>
                </a:cxn>
                <a:cxn ang="0">
                  <a:pos x="5852" y="2328"/>
                </a:cxn>
                <a:cxn ang="0">
                  <a:pos x="5368" y="8129"/>
                </a:cxn>
                <a:cxn ang="0">
                  <a:pos x="11660" y="3999"/>
                </a:cxn>
                <a:cxn ang="0">
                  <a:pos x="8580" y="4394"/>
                </a:cxn>
                <a:cxn ang="0">
                  <a:pos x="12012" y="2944"/>
                </a:cxn>
                <a:cxn ang="0">
                  <a:pos x="12364" y="3471"/>
                </a:cxn>
                <a:cxn ang="0">
                  <a:pos x="12188" y="9534"/>
                </a:cxn>
                <a:cxn ang="0">
                  <a:pos x="7832" y="10282"/>
                </a:cxn>
                <a:cxn ang="0">
                  <a:pos x="7260" y="3163"/>
                </a:cxn>
                <a:cxn ang="0">
                  <a:pos x="7436" y="3471"/>
                </a:cxn>
                <a:cxn ang="0">
                  <a:pos x="7436" y="10237"/>
                </a:cxn>
                <a:cxn ang="0">
                  <a:pos x="7260" y="10325"/>
                </a:cxn>
                <a:cxn ang="0">
                  <a:pos x="6424" y="9710"/>
                </a:cxn>
                <a:cxn ang="0">
                  <a:pos x="6380" y="2900"/>
                </a:cxn>
                <a:cxn ang="0">
                  <a:pos x="6468" y="2680"/>
                </a:cxn>
                <a:cxn ang="0">
                  <a:pos x="7480" y="2856"/>
                </a:cxn>
                <a:cxn ang="0">
                  <a:pos x="11220" y="2285"/>
                </a:cxn>
                <a:cxn ang="0">
                  <a:pos x="10735" y="2153"/>
                </a:cxn>
                <a:cxn ang="0">
                  <a:pos x="4841" y="1011"/>
                </a:cxn>
                <a:cxn ang="0">
                  <a:pos x="5016" y="1318"/>
                </a:cxn>
                <a:cxn ang="0">
                  <a:pos x="5016" y="8129"/>
                </a:cxn>
                <a:cxn ang="0">
                  <a:pos x="4841" y="8173"/>
                </a:cxn>
                <a:cxn ang="0">
                  <a:pos x="3960" y="7557"/>
                </a:cxn>
                <a:cxn ang="0">
                  <a:pos x="3916" y="747"/>
                </a:cxn>
                <a:cxn ang="0">
                  <a:pos x="4048" y="572"/>
                </a:cxn>
                <a:cxn ang="0">
                  <a:pos x="5016" y="747"/>
                </a:cxn>
                <a:cxn ang="0">
                  <a:pos x="8756" y="132"/>
                </a:cxn>
                <a:cxn ang="0">
                  <a:pos x="8272" y="0"/>
                </a:cxn>
                <a:cxn ang="0">
                  <a:pos x="9064" y="13268"/>
                </a:cxn>
                <a:cxn ang="0">
                  <a:pos x="7304" y="13268"/>
                </a:cxn>
              </a:cxnLst>
              <a:rect l="0" t="0" r="r" b="b"/>
              <a:pathLst>
                <a:path w="16412" h="15158">
                  <a:moveTo>
                    <a:pt x="2464" y="4525"/>
                  </a:moveTo>
                  <a:lnTo>
                    <a:pt x="3256" y="4525"/>
                  </a:lnTo>
                  <a:lnTo>
                    <a:pt x="3256" y="3251"/>
                  </a:lnTo>
                  <a:lnTo>
                    <a:pt x="2508" y="3251"/>
                  </a:lnTo>
                  <a:lnTo>
                    <a:pt x="2288" y="3251"/>
                  </a:lnTo>
                  <a:lnTo>
                    <a:pt x="2068" y="3339"/>
                  </a:lnTo>
                  <a:lnTo>
                    <a:pt x="1848" y="3427"/>
                  </a:lnTo>
                  <a:lnTo>
                    <a:pt x="1672" y="3602"/>
                  </a:lnTo>
                  <a:lnTo>
                    <a:pt x="1540" y="3778"/>
                  </a:lnTo>
                  <a:lnTo>
                    <a:pt x="1408" y="3955"/>
                  </a:lnTo>
                  <a:lnTo>
                    <a:pt x="1320" y="4218"/>
                  </a:lnTo>
                  <a:lnTo>
                    <a:pt x="1320" y="4437"/>
                  </a:lnTo>
                  <a:lnTo>
                    <a:pt x="1320" y="11247"/>
                  </a:lnTo>
                  <a:lnTo>
                    <a:pt x="1320" y="11424"/>
                  </a:lnTo>
                  <a:lnTo>
                    <a:pt x="1364" y="11643"/>
                  </a:lnTo>
                  <a:lnTo>
                    <a:pt x="1452" y="11819"/>
                  </a:lnTo>
                  <a:lnTo>
                    <a:pt x="1584" y="11951"/>
                  </a:lnTo>
                  <a:lnTo>
                    <a:pt x="1672" y="12126"/>
                  </a:lnTo>
                  <a:lnTo>
                    <a:pt x="1848" y="12214"/>
                  </a:lnTo>
                  <a:lnTo>
                    <a:pt x="2024" y="12346"/>
                  </a:lnTo>
                  <a:lnTo>
                    <a:pt x="2200" y="12390"/>
                  </a:lnTo>
                  <a:lnTo>
                    <a:pt x="0" y="14103"/>
                  </a:lnTo>
                  <a:lnTo>
                    <a:pt x="0" y="15158"/>
                  </a:lnTo>
                  <a:lnTo>
                    <a:pt x="16412" y="15158"/>
                  </a:lnTo>
                  <a:lnTo>
                    <a:pt x="16412" y="14103"/>
                  </a:lnTo>
                  <a:lnTo>
                    <a:pt x="14080" y="12433"/>
                  </a:lnTo>
                  <a:lnTo>
                    <a:pt x="14300" y="12346"/>
                  </a:lnTo>
                  <a:lnTo>
                    <a:pt x="14476" y="12258"/>
                  </a:lnTo>
                  <a:lnTo>
                    <a:pt x="14608" y="12126"/>
                  </a:lnTo>
                  <a:lnTo>
                    <a:pt x="14784" y="11995"/>
                  </a:lnTo>
                  <a:lnTo>
                    <a:pt x="14872" y="11819"/>
                  </a:lnTo>
                  <a:lnTo>
                    <a:pt x="14960" y="11643"/>
                  </a:lnTo>
                  <a:lnTo>
                    <a:pt x="15004" y="11468"/>
                  </a:lnTo>
                  <a:lnTo>
                    <a:pt x="15048" y="11247"/>
                  </a:lnTo>
                  <a:lnTo>
                    <a:pt x="15048" y="4437"/>
                  </a:lnTo>
                  <a:lnTo>
                    <a:pt x="15004" y="4218"/>
                  </a:lnTo>
                  <a:lnTo>
                    <a:pt x="14960" y="3955"/>
                  </a:lnTo>
                  <a:lnTo>
                    <a:pt x="14828" y="3778"/>
                  </a:lnTo>
                  <a:lnTo>
                    <a:pt x="14696" y="3602"/>
                  </a:lnTo>
                  <a:lnTo>
                    <a:pt x="14519" y="3427"/>
                  </a:lnTo>
                  <a:lnTo>
                    <a:pt x="14300" y="3339"/>
                  </a:lnTo>
                  <a:lnTo>
                    <a:pt x="14080" y="3251"/>
                  </a:lnTo>
                  <a:lnTo>
                    <a:pt x="13816" y="3251"/>
                  </a:lnTo>
                  <a:lnTo>
                    <a:pt x="13112" y="3251"/>
                  </a:lnTo>
                  <a:lnTo>
                    <a:pt x="13112" y="4525"/>
                  </a:lnTo>
                  <a:lnTo>
                    <a:pt x="13860" y="4525"/>
                  </a:lnTo>
                  <a:lnTo>
                    <a:pt x="13860" y="11424"/>
                  </a:lnTo>
                  <a:lnTo>
                    <a:pt x="2464" y="11424"/>
                  </a:lnTo>
                  <a:lnTo>
                    <a:pt x="2464" y="4525"/>
                  </a:lnTo>
                  <a:close/>
                  <a:moveTo>
                    <a:pt x="5368" y="1318"/>
                  </a:moveTo>
                  <a:lnTo>
                    <a:pt x="9328" y="791"/>
                  </a:lnTo>
                  <a:lnTo>
                    <a:pt x="9548" y="835"/>
                  </a:lnTo>
                  <a:lnTo>
                    <a:pt x="9768" y="923"/>
                  </a:lnTo>
                  <a:lnTo>
                    <a:pt x="9900" y="1098"/>
                  </a:lnTo>
                  <a:lnTo>
                    <a:pt x="9944" y="1318"/>
                  </a:lnTo>
                  <a:lnTo>
                    <a:pt x="9944" y="1493"/>
                  </a:lnTo>
                  <a:lnTo>
                    <a:pt x="6204" y="1977"/>
                  </a:lnTo>
                  <a:lnTo>
                    <a:pt x="6028" y="2021"/>
                  </a:lnTo>
                  <a:lnTo>
                    <a:pt x="5896" y="2153"/>
                  </a:lnTo>
                  <a:lnTo>
                    <a:pt x="5852" y="2328"/>
                  </a:lnTo>
                  <a:lnTo>
                    <a:pt x="5808" y="2548"/>
                  </a:lnTo>
                  <a:lnTo>
                    <a:pt x="5808" y="8040"/>
                  </a:lnTo>
                  <a:lnTo>
                    <a:pt x="5368" y="8129"/>
                  </a:lnTo>
                  <a:lnTo>
                    <a:pt x="5368" y="1318"/>
                  </a:lnTo>
                  <a:close/>
                  <a:moveTo>
                    <a:pt x="8580" y="4394"/>
                  </a:moveTo>
                  <a:lnTo>
                    <a:pt x="11660" y="3999"/>
                  </a:lnTo>
                  <a:lnTo>
                    <a:pt x="11660" y="5360"/>
                  </a:lnTo>
                  <a:lnTo>
                    <a:pt x="8580" y="5755"/>
                  </a:lnTo>
                  <a:lnTo>
                    <a:pt x="8580" y="4394"/>
                  </a:lnTo>
                  <a:close/>
                  <a:moveTo>
                    <a:pt x="7832" y="3471"/>
                  </a:moveTo>
                  <a:lnTo>
                    <a:pt x="11748" y="2944"/>
                  </a:lnTo>
                  <a:lnTo>
                    <a:pt x="12012" y="2944"/>
                  </a:lnTo>
                  <a:lnTo>
                    <a:pt x="12188" y="3076"/>
                  </a:lnTo>
                  <a:lnTo>
                    <a:pt x="12320" y="3251"/>
                  </a:lnTo>
                  <a:lnTo>
                    <a:pt x="12364" y="3471"/>
                  </a:lnTo>
                  <a:lnTo>
                    <a:pt x="12364" y="9094"/>
                  </a:lnTo>
                  <a:lnTo>
                    <a:pt x="12320" y="9315"/>
                  </a:lnTo>
                  <a:lnTo>
                    <a:pt x="12188" y="9534"/>
                  </a:lnTo>
                  <a:lnTo>
                    <a:pt x="12012" y="9666"/>
                  </a:lnTo>
                  <a:lnTo>
                    <a:pt x="11748" y="9754"/>
                  </a:lnTo>
                  <a:lnTo>
                    <a:pt x="7832" y="10282"/>
                  </a:lnTo>
                  <a:lnTo>
                    <a:pt x="7832" y="3471"/>
                  </a:lnTo>
                  <a:close/>
                  <a:moveTo>
                    <a:pt x="6556" y="2725"/>
                  </a:moveTo>
                  <a:lnTo>
                    <a:pt x="7260" y="3163"/>
                  </a:lnTo>
                  <a:lnTo>
                    <a:pt x="7348" y="3251"/>
                  </a:lnTo>
                  <a:lnTo>
                    <a:pt x="7392" y="3339"/>
                  </a:lnTo>
                  <a:lnTo>
                    <a:pt x="7436" y="3471"/>
                  </a:lnTo>
                  <a:lnTo>
                    <a:pt x="7480" y="3602"/>
                  </a:lnTo>
                  <a:lnTo>
                    <a:pt x="7480" y="10149"/>
                  </a:lnTo>
                  <a:lnTo>
                    <a:pt x="7436" y="10237"/>
                  </a:lnTo>
                  <a:lnTo>
                    <a:pt x="7392" y="10325"/>
                  </a:lnTo>
                  <a:lnTo>
                    <a:pt x="7348" y="10369"/>
                  </a:lnTo>
                  <a:lnTo>
                    <a:pt x="7260" y="10325"/>
                  </a:lnTo>
                  <a:lnTo>
                    <a:pt x="6556" y="9886"/>
                  </a:lnTo>
                  <a:lnTo>
                    <a:pt x="6468" y="9798"/>
                  </a:lnTo>
                  <a:lnTo>
                    <a:pt x="6424" y="9710"/>
                  </a:lnTo>
                  <a:lnTo>
                    <a:pt x="6380" y="9578"/>
                  </a:lnTo>
                  <a:lnTo>
                    <a:pt x="6380" y="9447"/>
                  </a:lnTo>
                  <a:lnTo>
                    <a:pt x="6380" y="2900"/>
                  </a:lnTo>
                  <a:lnTo>
                    <a:pt x="6380" y="2812"/>
                  </a:lnTo>
                  <a:lnTo>
                    <a:pt x="6424" y="2725"/>
                  </a:lnTo>
                  <a:lnTo>
                    <a:pt x="6468" y="2680"/>
                  </a:lnTo>
                  <a:lnTo>
                    <a:pt x="6556" y="2725"/>
                  </a:lnTo>
                  <a:close/>
                  <a:moveTo>
                    <a:pt x="7040" y="2592"/>
                  </a:moveTo>
                  <a:lnTo>
                    <a:pt x="7480" y="2856"/>
                  </a:lnTo>
                  <a:lnTo>
                    <a:pt x="7524" y="2900"/>
                  </a:lnTo>
                  <a:lnTo>
                    <a:pt x="11308" y="2416"/>
                  </a:lnTo>
                  <a:lnTo>
                    <a:pt x="11220" y="2285"/>
                  </a:lnTo>
                  <a:lnTo>
                    <a:pt x="11088" y="2197"/>
                  </a:lnTo>
                  <a:lnTo>
                    <a:pt x="10912" y="2153"/>
                  </a:lnTo>
                  <a:lnTo>
                    <a:pt x="10735" y="2153"/>
                  </a:lnTo>
                  <a:lnTo>
                    <a:pt x="7040" y="2592"/>
                  </a:lnTo>
                  <a:close/>
                  <a:moveTo>
                    <a:pt x="4092" y="572"/>
                  </a:moveTo>
                  <a:lnTo>
                    <a:pt x="4841" y="1011"/>
                  </a:lnTo>
                  <a:lnTo>
                    <a:pt x="4884" y="1098"/>
                  </a:lnTo>
                  <a:lnTo>
                    <a:pt x="4972" y="1186"/>
                  </a:lnTo>
                  <a:lnTo>
                    <a:pt x="5016" y="1318"/>
                  </a:lnTo>
                  <a:lnTo>
                    <a:pt x="5016" y="1450"/>
                  </a:lnTo>
                  <a:lnTo>
                    <a:pt x="5016" y="7996"/>
                  </a:lnTo>
                  <a:lnTo>
                    <a:pt x="5016" y="8129"/>
                  </a:lnTo>
                  <a:lnTo>
                    <a:pt x="4972" y="8173"/>
                  </a:lnTo>
                  <a:lnTo>
                    <a:pt x="4884" y="8217"/>
                  </a:lnTo>
                  <a:lnTo>
                    <a:pt x="4841" y="8173"/>
                  </a:lnTo>
                  <a:lnTo>
                    <a:pt x="4092" y="7733"/>
                  </a:lnTo>
                  <a:lnTo>
                    <a:pt x="4048" y="7645"/>
                  </a:lnTo>
                  <a:lnTo>
                    <a:pt x="3960" y="7557"/>
                  </a:lnTo>
                  <a:lnTo>
                    <a:pt x="3916" y="7425"/>
                  </a:lnTo>
                  <a:lnTo>
                    <a:pt x="3916" y="7294"/>
                  </a:lnTo>
                  <a:lnTo>
                    <a:pt x="3916" y="747"/>
                  </a:lnTo>
                  <a:lnTo>
                    <a:pt x="3916" y="659"/>
                  </a:lnTo>
                  <a:lnTo>
                    <a:pt x="3960" y="572"/>
                  </a:lnTo>
                  <a:lnTo>
                    <a:pt x="4048" y="572"/>
                  </a:lnTo>
                  <a:lnTo>
                    <a:pt x="4092" y="572"/>
                  </a:lnTo>
                  <a:close/>
                  <a:moveTo>
                    <a:pt x="4620" y="483"/>
                  </a:moveTo>
                  <a:lnTo>
                    <a:pt x="5016" y="747"/>
                  </a:lnTo>
                  <a:lnTo>
                    <a:pt x="5104" y="791"/>
                  </a:lnTo>
                  <a:lnTo>
                    <a:pt x="8888" y="307"/>
                  </a:lnTo>
                  <a:lnTo>
                    <a:pt x="8756" y="132"/>
                  </a:lnTo>
                  <a:lnTo>
                    <a:pt x="8625" y="44"/>
                  </a:lnTo>
                  <a:lnTo>
                    <a:pt x="8492" y="0"/>
                  </a:lnTo>
                  <a:lnTo>
                    <a:pt x="8272" y="0"/>
                  </a:lnTo>
                  <a:lnTo>
                    <a:pt x="4620" y="483"/>
                  </a:lnTo>
                  <a:close/>
                  <a:moveTo>
                    <a:pt x="7304" y="13268"/>
                  </a:moveTo>
                  <a:lnTo>
                    <a:pt x="9064" y="13268"/>
                  </a:lnTo>
                  <a:lnTo>
                    <a:pt x="9636" y="14279"/>
                  </a:lnTo>
                  <a:lnTo>
                    <a:pt x="6776" y="14279"/>
                  </a:lnTo>
                  <a:lnTo>
                    <a:pt x="7304" y="13268"/>
                  </a:lnTo>
                  <a:close/>
                </a:path>
              </a:pathLst>
            </a:custGeom>
            <a:solidFill>
              <a:schemeClr val="tx1">
                <a:lumMod val="50000"/>
                <a:lumOff val="50000"/>
              </a:schemeClr>
            </a:solid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183" name="Freeform 120"/>
            <p:cNvSpPr>
              <a:spLocks noEditPoints="1"/>
            </p:cNvSpPr>
            <p:nvPr/>
          </p:nvSpPr>
          <p:spPr bwMode="auto">
            <a:xfrm>
              <a:off x="6592015" y="1521842"/>
              <a:ext cx="338379" cy="280623"/>
            </a:xfrm>
            <a:custGeom>
              <a:avLst/>
              <a:gdLst/>
              <a:ahLst/>
              <a:cxnLst>
                <a:cxn ang="0">
                  <a:pos x="4752" y="351"/>
                </a:cxn>
                <a:cxn ang="0">
                  <a:pos x="5060" y="1362"/>
                </a:cxn>
                <a:cxn ang="0">
                  <a:pos x="4400" y="2197"/>
                </a:cxn>
                <a:cxn ang="0">
                  <a:pos x="3299" y="2109"/>
                </a:cxn>
                <a:cxn ang="0">
                  <a:pos x="2816" y="1142"/>
                </a:cxn>
                <a:cxn ang="0">
                  <a:pos x="3299" y="220"/>
                </a:cxn>
                <a:cxn ang="0">
                  <a:pos x="4180" y="11600"/>
                </a:cxn>
                <a:cxn ang="0">
                  <a:pos x="5016" y="12039"/>
                </a:cxn>
                <a:cxn ang="0">
                  <a:pos x="5280" y="13621"/>
                </a:cxn>
                <a:cxn ang="0">
                  <a:pos x="5984" y="12214"/>
                </a:cxn>
                <a:cxn ang="0">
                  <a:pos x="6688" y="11600"/>
                </a:cxn>
                <a:cxn ang="0">
                  <a:pos x="9988" y="11775"/>
                </a:cxn>
                <a:cxn ang="0">
                  <a:pos x="10428" y="12610"/>
                </a:cxn>
                <a:cxn ang="0">
                  <a:pos x="11220" y="12610"/>
                </a:cxn>
                <a:cxn ang="0">
                  <a:pos x="11660" y="11775"/>
                </a:cxn>
                <a:cxn ang="0">
                  <a:pos x="14960" y="11600"/>
                </a:cxn>
                <a:cxn ang="0">
                  <a:pos x="15707" y="12214"/>
                </a:cxn>
                <a:cxn ang="0">
                  <a:pos x="16324" y="13621"/>
                </a:cxn>
                <a:cxn ang="0">
                  <a:pos x="15752" y="14192"/>
                </a:cxn>
                <a:cxn ang="0">
                  <a:pos x="10604" y="14192"/>
                </a:cxn>
                <a:cxn ang="0">
                  <a:pos x="5764" y="14192"/>
                </a:cxn>
                <a:cxn ang="0">
                  <a:pos x="616" y="14192"/>
                </a:cxn>
                <a:cxn ang="0">
                  <a:pos x="660" y="12391"/>
                </a:cxn>
                <a:cxn ang="0">
                  <a:pos x="1231" y="11688"/>
                </a:cxn>
                <a:cxn ang="0">
                  <a:pos x="13992" y="9755"/>
                </a:cxn>
                <a:cxn ang="0">
                  <a:pos x="14740" y="10633"/>
                </a:cxn>
                <a:cxn ang="0">
                  <a:pos x="12320" y="11117"/>
                </a:cxn>
                <a:cxn ang="0">
                  <a:pos x="12628" y="10018"/>
                </a:cxn>
                <a:cxn ang="0">
                  <a:pos x="8184" y="9666"/>
                </a:cxn>
                <a:cxn ang="0">
                  <a:pos x="9240" y="10194"/>
                </a:cxn>
                <a:cxn ang="0">
                  <a:pos x="9372" y="11336"/>
                </a:cxn>
                <a:cxn ang="0">
                  <a:pos x="7041" y="10413"/>
                </a:cxn>
                <a:cxn ang="0">
                  <a:pos x="7964" y="9666"/>
                </a:cxn>
                <a:cxn ang="0">
                  <a:pos x="3652" y="9842"/>
                </a:cxn>
                <a:cxn ang="0">
                  <a:pos x="4180" y="10897"/>
                </a:cxn>
                <a:cxn ang="0">
                  <a:pos x="1672" y="10897"/>
                </a:cxn>
                <a:cxn ang="0">
                  <a:pos x="2244" y="9842"/>
                </a:cxn>
                <a:cxn ang="0">
                  <a:pos x="13508" y="6459"/>
                </a:cxn>
                <a:cxn ang="0">
                  <a:pos x="9503" y="6459"/>
                </a:cxn>
                <a:cxn ang="0">
                  <a:pos x="7964" y="5712"/>
                </a:cxn>
                <a:cxn ang="0">
                  <a:pos x="7437" y="834"/>
                </a:cxn>
                <a:cxn ang="0">
                  <a:pos x="7084" y="1537"/>
                </a:cxn>
                <a:cxn ang="0">
                  <a:pos x="4796" y="2416"/>
                </a:cxn>
                <a:cxn ang="0">
                  <a:pos x="2376" y="2636"/>
                </a:cxn>
                <a:cxn ang="0">
                  <a:pos x="2200" y="5360"/>
                </a:cxn>
                <a:cxn ang="0">
                  <a:pos x="3036" y="5800"/>
                </a:cxn>
                <a:cxn ang="0">
                  <a:pos x="4004" y="8744"/>
                </a:cxn>
                <a:cxn ang="0">
                  <a:pos x="4796" y="3735"/>
                </a:cxn>
                <a:cxn ang="0">
                  <a:pos x="7084" y="3471"/>
                </a:cxn>
                <a:cxn ang="0">
                  <a:pos x="7304" y="5272"/>
                </a:cxn>
                <a:cxn ang="0">
                  <a:pos x="13376" y="5537"/>
                </a:cxn>
                <a:cxn ang="0">
                  <a:pos x="14080" y="5141"/>
                </a:cxn>
                <a:cxn ang="0">
                  <a:pos x="14212" y="1362"/>
                </a:cxn>
                <a:cxn ang="0">
                  <a:pos x="13684" y="747"/>
                </a:cxn>
                <a:cxn ang="0">
                  <a:pos x="13420" y="1362"/>
                </a:cxn>
                <a:cxn ang="0">
                  <a:pos x="13508" y="4746"/>
                </a:cxn>
                <a:cxn ang="0">
                  <a:pos x="7920" y="4877"/>
                </a:cxn>
                <a:cxn ang="0">
                  <a:pos x="7744" y="4701"/>
                </a:cxn>
                <a:cxn ang="0">
                  <a:pos x="7744" y="1537"/>
                </a:cxn>
                <a:cxn ang="0">
                  <a:pos x="13376" y="1362"/>
                </a:cxn>
              </a:cxnLst>
              <a:rect l="0" t="0" r="r" b="b"/>
              <a:pathLst>
                <a:path w="16544" h="15598">
                  <a:moveTo>
                    <a:pt x="3960" y="0"/>
                  </a:moveTo>
                  <a:lnTo>
                    <a:pt x="4180" y="44"/>
                  </a:lnTo>
                  <a:lnTo>
                    <a:pt x="4400" y="88"/>
                  </a:lnTo>
                  <a:lnTo>
                    <a:pt x="4576" y="220"/>
                  </a:lnTo>
                  <a:lnTo>
                    <a:pt x="4752" y="351"/>
                  </a:lnTo>
                  <a:lnTo>
                    <a:pt x="4884" y="528"/>
                  </a:lnTo>
                  <a:lnTo>
                    <a:pt x="4973" y="703"/>
                  </a:lnTo>
                  <a:lnTo>
                    <a:pt x="5060" y="923"/>
                  </a:lnTo>
                  <a:lnTo>
                    <a:pt x="5060" y="1142"/>
                  </a:lnTo>
                  <a:lnTo>
                    <a:pt x="5060" y="1362"/>
                  </a:lnTo>
                  <a:lnTo>
                    <a:pt x="4973" y="1582"/>
                  </a:lnTo>
                  <a:lnTo>
                    <a:pt x="4884" y="1802"/>
                  </a:lnTo>
                  <a:lnTo>
                    <a:pt x="4752" y="1933"/>
                  </a:lnTo>
                  <a:lnTo>
                    <a:pt x="4576" y="2109"/>
                  </a:lnTo>
                  <a:lnTo>
                    <a:pt x="4400" y="2197"/>
                  </a:lnTo>
                  <a:lnTo>
                    <a:pt x="4180" y="2241"/>
                  </a:lnTo>
                  <a:lnTo>
                    <a:pt x="3960" y="2285"/>
                  </a:lnTo>
                  <a:lnTo>
                    <a:pt x="3696" y="2241"/>
                  </a:lnTo>
                  <a:lnTo>
                    <a:pt x="3476" y="2197"/>
                  </a:lnTo>
                  <a:lnTo>
                    <a:pt x="3299" y="2109"/>
                  </a:lnTo>
                  <a:lnTo>
                    <a:pt x="3124" y="1933"/>
                  </a:lnTo>
                  <a:lnTo>
                    <a:pt x="2992" y="1802"/>
                  </a:lnTo>
                  <a:lnTo>
                    <a:pt x="2903" y="1582"/>
                  </a:lnTo>
                  <a:lnTo>
                    <a:pt x="2816" y="1362"/>
                  </a:lnTo>
                  <a:lnTo>
                    <a:pt x="2816" y="1142"/>
                  </a:lnTo>
                  <a:lnTo>
                    <a:pt x="2816" y="923"/>
                  </a:lnTo>
                  <a:lnTo>
                    <a:pt x="2903" y="703"/>
                  </a:lnTo>
                  <a:lnTo>
                    <a:pt x="2992" y="528"/>
                  </a:lnTo>
                  <a:lnTo>
                    <a:pt x="3124" y="351"/>
                  </a:lnTo>
                  <a:lnTo>
                    <a:pt x="3299" y="220"/>
                  </a:lnTo>
                  <a:lnTo>
                    <a:pt x="3476" y="88"/>
                  </a:lnTo>
                  <a:lnTo>
                    <a:pt x="3696" y="44"/>
                  </a:lnTo>
                  <a:lnTo>
                    <a:pt x="3960" y="0"/>
                  </a:lnTo>
                  <a:close/>
                  <a:moveTo>
                    <a:pt x="1628" y="11600"/>
                  </a:moveTo>
                  <a:lnTo>
                    <a:pt x="4180" y="11600"/>
                  </a:lnTo>
                  <a:lnTo>
                    <a:pt x="4400" y="11600"/>
                  </a:lnTo>
                  <a:lnTo>
                    <a:pt x="4576" y="11688"/>
                  </a:lnTo>
                  <a:lnTo>
                    <a:pt x="4752" y="11775"/>
                  </a:lnTo>
                  <a:lnTo>
                    <a:pt x="4884" y="11908"/>
                  </a:lnTo>
                  <a:lnTo>
                    <a:pt x="5016" y="12039"/>
                  </a:lnTo>
                  <a:lnTo>
                    <a:pt x="5104" y="12214"/>
                  </a:lnTo>
                  <a:lnTo>
                    <a:pt x="5148" y="12391"/>
                  </a:lnTo>
                  <a:lnTo>
                    <a:pt x="5192" y="12610"/>
                  </a:lnTo>
                  <a:lnTo>
                    <a:pt x="5192" y="13621"/>
                  </a:lnTo>
                  <a:lnTo>
                    <a:pt x="5280" y="13621"/>
                  </a:lnTo>
                  <a:lnTo>
                    <a:pt x="5764" y="13621"/>
                  </a:lnTo>
                  <a:lnTo>
                    <a:pt x="5896" y="13621"/>
                  </a:lnTo>
                  <a:lnTo>
                    <a:pt x="5896" y="12610"/>
                  </a:lnTo>
                  <a:lnTo>
                    <a:pt x="5896" y="12391"/>
                  </a:lnTo>
                  <a:lnTo>
                    <a:pt x="5984" y="12214"/>
                  </a:lnTo>
                  <a:lnTo>
                    <a:pt x="6072" y="12039"/>
                  </a:lnTo>
                  <a:lnTo>
                    <a:pt x="6160" y="11908"/>
                  </a:lnTo>
                  <a:lnTo>
                    <a:pt x="6336" y="11775"/>
                  </a:lnTo>
                  <a:lnTo>
                    <a:pt x="6512" y="11688"/>
                  </a:lnTo>
                  <a:lnTo>
                    <a:pt x="6688" y="11600"/>
                  </a:lnTo>
                  <a:lnTo>
                    <a:pt x="6864" y="11600"/>
                  </a:lnTo>
                  <a:lnTo>
                    <a:pt x="9460" y="11600"/>
                  </a:lnTo>
                  <a:lnTo>
                    <a:pt x="9636" y="11600"/>
                  </a:lnTo>
                  <a:lnTo>
                    <a:pt x="9812" y="11688"/>
                  </a:lnTo>
                  <a:lnTo>
                    <a:pt x="9988" y="11775"/>
                  </a:lnTo>
                  <a:lnTo>
                    <a:pt x="10164" y="11908"/>
                  </a:lnTo>
                  <a:lnTo>
                    <a:pt x="10252" y="12039"/>
                  </a:lnTo>
                  <a:lnTo>
                    <a:pt x="10340" y="12214"/>
                  </a:lnTo>
                  <a:lnTo>
                    <a:pt x="10428" y="12391"/>
                  </a:lnTo>
                  <a:lnTo>
                    <a:pt x="10428" y="12610"/>
                  </a:lnTo>
                  <a:lnTo>
                    <a:pt x="10428" y="13621"/>
                  </a:lnTo>
                  <a:lnTo>
                    <a:pt x="10604" y="13621"/>
                  </a:lnTo>
                  <a:lnTo>
                    <a:pt x="11000" y="13621"/>
                  </a:lnTo>
                  <a:lnTo>
                    <a:pt x="11220" y="13621"/>
                  </a:lnTo>
                  <a:lnTo>
                    <a:pt x="11220" y="12610"/>
                  </a:lnTo>
                  <a:lnTo>
                    <a:pt x="11220" y="12391"/>
                  </a:lnTo>
                  <a:lnTo>
                    <a:pt x="11308" y="12214"/>
                  </a:lnTo>
                  <a:lnTo>
                    <a:pt x="11396" y="12039"/>
                  </a:lnTo>
                  <a:lnTo>
                    <a:pt x="11528" y="11908"/>
                  </a:lnTo>
                  <a:lnTo>
                    <a:pt x="11660" y="11775"/>
                  </a:lnTo>
                  <a:lnTo>
                    <a:pt x="11836" y="11688"/>
                  </a:lnTo>
                  <a:lnTo>
                    <a:pt x="12012" y="11600"/>
                  </a:lnTo>
                  <a:lnTo>
                    <a:pt x="12232" y="11600"/>
                  </a:lnTo>
                  <a:lnTo>
                    <a:pt x="14784" y="11600"/>
                  </a:lnTo>
                  <a:lnTo>
                    <a:pt x="14960" y="11600"/>
                  </a:lnTo>
                  <a:lnTo>
                    <a:pt x="15180" y="11688"/>
                  </a:lnTo>
                  <a:lnTo>
                    <a:pt x="15313" y="11775"/>
                  </a:lnTo>
                  <a:lnTo>
                    <a:pt x="15488" y="11908"/>
                  </a:lnTo>
                  <a:lnTo>
                    <a:pt x="15576" y="12039"/>
                  </a:lnTo>
                  <a:lnTo>
                    <a:pt x="15707" y="12214"/>
                  </a:lnTo>
                  <a:lnTo>
                    <a:pt x="15752" y="12391"/>
                  </a:lnTo>
                  <a:lnTo>
                    <a:pt x="15752" y="12610"/>
                  </a:lnTo>
                  <a:lnTo>
                    <a:pt x="15752" y="13621"/>
                  </a:lnTo>
                  <a:lnTo>
                    <a:pt x="15928" y="13621"/>
                  </a:lnTo>
                  <a:lnTo>
                    <a:pt x="16324" y="13621"/>
                  </a:lnTo>
                  <a:lnTo>
                    <a:pt x="16544" y="13621"/>
                  </a:lnTo>
                  <a:lnTo>
                    <a:pt x="16544" y="14192"/>
                  </a:lnTo>
                  <a:lnTo>
                    <a:pt x="16324" y="14192"/>
                  </a:lnTo>
                  <a:lnTo>
                    <a:pt x="15928" y="14192"/>
                  </a:lnTo>
                  <a:lnTo>
                    <a:pt x="15752" y="14192"/>
                  </a:lnTo>
                  <a:lnTo>
                    <a:pt x="15752" y="15598"/>
                  </a:lnTo>
                  <a:lnTo>
                    <a:pt x="11220" y="15598"/>
                  </a:lnTo>
                  <a:lnTo>
                    <a:pt x="11220" y="14192"/>
                  </a:lnTo>
                  <a:lnTo>
                    <a:pt x="11000" y="14192"/>
                  </a:lnTo>
                  <a:lnTo>
                    <a:pt x="10604" y="14192"/>
                  </a:lnTo>
                  <a:lnTo>
                    <a:pt x="10428" y="14192"/>
                  </a:lnTo>
                  <a:lnTo>
                    <a:pt x="10428" y="15598"/>
                  </a:lnTo>
                  <a:lnTo>
                    <a:pt x="5896" y="15598"/>
                  </a:lnTo>
                  <a:lnTo>
                    <a:pt x="5896" y="14192"/>
                  </a:lnTo>
                  <a:lnTo>
                    <a:pt x="5764" y="14192"/>
                  </a:lnTo>
                  <a:lnTo>
                    <a:pt x="5280" y="14192"/>
                  </a:lnTo>
                  <a:lnTo>
                    <a:pt x="5192" y="14192"/>
                  </a:lnTo>
                  <a:lnTo>
                    <a:pt x="5192" y="15598"/>
                  </a:lnTo>
                  <a:lnTo>
                    <a:pt x="616" y="15598"/>
                  </a:lnTo>
                  <a:lnTo>
                    <a:pt x="616" y="14192"/>
                  </a:lnTo>
                  <a:lnTo>
                    <a:pt x="0" y="14192"/>
                  </a:lnTo>
                  <a:lnTo>
                    <a:pt x="0" y="13621"/>
                  </a:lnTo>
                  <a:lnTo>
                    <a:pt x="616" y="13621"/>
                  </a:lnTo>
                  <a:lnTo>
                    <a:pt x="616" y="12610"/>
                  </a:lnTo>
                  <a:lnTo>
                    <a:pt x="660" y="12391"/>
                  </a:lnTo>
                  <a:lnTo>
                    <a:pt x="704" y="12214"/>
                  </a:lnTo>
                  <a:lnTo>
                    <a:pt x="792" y="12039"/>
                  </a:lnTo>
                  <a:lnTo>
                    <a:pt x="924" y="11908"/>
                  </a:lnTo>
                  <a:lnTo>
                    <a:pt x="1056" y="11775"/>
                  </a:lnTo>
                  <a:lnTo>
                    <a:pt x="1231" y="11688"/>
                  </a:lnTo>
                  <a:lnTo>
                    <a:pt x="1408" y="11600"/>
                  </a:lnTo>
                  <a:lnTo>
                    <a:pt x="1628" y="11600"/>
                  </a:lnTo>
                  <a:close/>
                  <a:moveTo>
                    <a:pt x="13508" y="9666"/>
                  </a:moveTo>
                  <a:lnTo>
                    <a:pt x="13772" y="9666"/>
                  </a:lnTo>
                  <a:lnTo>
                    <a:pt x="13992" y="9755"/>
                  </a:lnTo>
                  <a:lnTo>
                    <a:pt x="14212" y="9842"/>
                  </a:lnTo>
                  <a:lnTo>
                    <a:pt x="14388" y="10018"/>
                  </a:lnTo>
                  <a:lnTo>
                    <a:pt x="14564" y="10194"/>
                  </a:lnTo>
                  <a:lnTo>
                    <a:pt x="14652" y="10413"/>
                  </a:lnTo>
                  <a:lnTo>
                    <a:pt x="14740" y="10633"/>
                  </a:lnTo>
                  <a:lnTo>
                    <a:pt x="14784" y="10897"/>
                  </a:lnTo>
                  <a:lnTo>
                    <a:pt x="14740" y="11117"/>
                  </a:lnTo>
                  <a:lnTo>
                    <a:pt x="14696" y="11336"/>
                  </a:lnTo>
                  <a:lnTo>
                    <a:pt x="12364" y="11336"/>
                  </a:lnTo>
                  <a:lnTo>
                    <a:pt x="12320" y="11117"/>
                  </a:lnTo>
                  <a:lnTo>
                    <a:pt x="12276" y="10897"/>
                  </a:lnTo>
                  <a:lnTo>
                    <a:pt x="12320" y="10633"/>
                  </a:lnTo>
                  <a:lnTo>
                    <a:pt x="12364" y="10413"/>
                  </a:lnTo>
                  <a:lnTo>
                    <a:pt x="12496" y="10194"/>
                  </a:lnTo>
                  <a:lnTo>
                    <a:pt x="12628" y="10018"/>
                  </a:lnTo>
                  <a:lnTo>
                    <a:pt x="12848" y="9842"/>
                  </a:lnTo>
                  <a:lnTo>
                    <a:pt x="13024" y="9755"/>
                  </a:lnTo>
                  <a:lnTo>
                    <a:pt x="13288" y="9666"/>
                  </a:lnTo>
                  <a:lnTo>
                    <a:pt x="13508" y="9666"/>
                  </a:lnTo>
                  <a:close/>
                  <a:moveTo>
                    <a:pt x="8184" y="9666"/>
                  </a:moveTo>
                  <a:lnTo>
                    <a:pt x="8448" y="9666"/>
                  </a:lnTo>
                  <a:lnTo>
                    <a:pt x="8668" y="9755"/>
                  </a:lnTo>
                  <a:lnTo>
                    <a:pt x="8888" y="9842"/>
                  </a:lnTo>
                  <a:lnTo>
                    <a:pt x="9064" y="10018"/>
                  </a:lnTo>
                  <a:lnTo>
                    <a:pt x="9240" y="10194"/>
                  </a:lnTo>
                  <a:lnTo>
                    <a:pt x="9328" y="10413"/>
                  </a:lnTo>
                  <a:lnTo>
                    <a:pt x="9416" y="10633"/>
                  </a:lnTo>
                  <a:lnTo>
                    <a:pt x="9460" y="10897"/>
                  </a:lnTo>
                  <a:lnTo>
                    <a:pt x="9416" y="11117"/>
                  </a:lnTo>
                  <a:lnTo>
                    <a:pt x="9372" y="11336"/>
                  </a:lnTo>
                  <a:lnTo>
                    <a:pt x="7041" y="11336"/>
                  </a:lnTo>
                  <a:lnTo>
                    <a:pt x="6952" y="11117"/>
                  </a:lnTo>
                  <a:lnTo>
                    <a:pt x="6952" y="10897"/>
                  </a:lnTo>
                  <a:lnTo>
                    <a:pt x="6996" y="10633"/>
                  </a:lnTo>
                  <a:lnTo>
                    <a:pt x="7041" y="10413"/>
                  </a:lnTo>
                  <a:lnTo>
                    <a:pt x="7172" y="10194"/>
                  </a:lnTo>
                  <a:lnTo>
                    <a:pt x="7304" y="10018"/>
                  </a:lnTo>
                  <a:lnTo>
                    <a:pt x="7480" y="9842"/>
                  </a:lnTo>
                  <a:lnTo>
                    <a:pt x="7700" y="9755"/>
                  </a:lnTo>
                  <a:lnTo>
                    <a:pt x="7964" y="9666"/>
                  </a:lnTo>
                  <a:lnTo>
                    <a:pt x="8184" y="9666"/>
                  </a:lnTo>
                  <a:close/>
                  <a:moveTo>
                    <a:pt x="2948" y="9666"/>
                  </a:moveTo>
                  <a:lnTo>
                    <a:pt x="3168" y="9666"/>
                  </a:lnTo>
                  <a:lnTo>
                    <a:pt x="3432" y="9755"/>
                  </a:lnTo>
                  <a:lnTo>
                    <a:pt x="3652" y="9842"/>
                  </a:lnTo>
                  <a:lnTo>
                    <a:pt x="3828" y="10018"/>
                  </a:lnTo>
                  <a:lnTo>
                    <a:pt x="3960" y="10194"/>
                  </a:lnTo>
                  <a:lnTo>
                    <a:pt x="4092" y="10413"/>
                  </a:lnTo>
                  <a:lnTo>
                    <a:pt x="4136" y="10633"/>
                  </a:lnTo>
                  <a:lnTo>
                    <a:pt x="4180" y="10897"/>
                  </a:lnTo>
                  <a:lnTo>
                    <a:pt x="4180" y="11117"/>
                  </a:lnTo>
                  <a:lnTo>
                    <a:pt x="4092" y="11336"/>
                  </a:lnTo>
                  <a:lnTo>
                    <a:pt x="1760" y="11336"/>
                  </a:lnTo>
                  <a:lnTo>
                    <a:pt x="1716" y="11117"/>
                  </a:lnTo>
                  <a:lnTo>
                    <a:pt x="1672" y="10897"/>
                  </a:lnTo>
                  <a:lnTo>
                    <a:pt x="1716" y="10633"/>
                  </a:lnTo>
                  <a:lnTo>
                    <a:pt x="1804" y="10413"/>
                  </a:lnTo>
                  <a:lnTo>
                    <a:pt x="1892" y="10194"/>
                  </a:lnTo>
                  <a:lnTo>
                    <a:pt x="2068" y="10018"/>
                  </a:lnTo>
                  <a:lnTo>
                    <a:pt x="2244" y="9842"/>
                  </a:lnTo>
                  <a:lnTo>
                    <a:pt x="2464" y="9755"/>
                  </a:lnTo>
                  <a:lnTo>
                    <a:pt x="2684" y="9666"/>
                  </a:lnTo>
                  <a:lnTo>
                    <a:pt x="2948" y="9666"/>
                  </a:lnTo>
                  <a:close/>
                  <a:moveTo>
                    <a:pt x="13508" y="5712"/>
                  </a:moveTo>
                  <a:lnTo>
                    <a:pt x="13508" y="6459"/>
                  </a:lnTo>
                  <a:lnTo>
                    <a:pt x="12892" y="6459"/>
                  </a:lnTo>
                  <a:lnTo>
                    <a:pt x="13552" y="8832"/>
                  </a:lnTo>
                  <a:lnTo>
                    <a:pt x="12716" y="8832"/>
                  </a:lnTo>
                  <a:lnTo>
                    <a:pt x="12012" y="6459"/>
                  </a:lnTo>
                  <a:lnTo>
                    <a:pt x="9503" y="6459"/>
                  </a:lnTo>
                  <a:lnTo>
                    <a:pt x="8844" y="8832"/>
                  </a:lnTo>
                  <a:lnTo>
                    <a:pt x="7964" y="8832"/>
                  </a:lnTo>
                  <a:lnTo>
                    <a:pt x="8668" y="6459"/>
                  </a:lnTo>
                  <a:lnTo>
                    <a:pt x="7964" y="6459"/>
                  </a:lnTo>
                  <a:lnTo>
                    <a:pt x="7964" y="5712"/>
                  </a:lnTo>
                  <a:lnTo>
                    <a:pt x="13508" y="5712"/>
                  </a:lnTo>
                  <a:close/>
                  <a:moveTo>
                    <a:pt x="7920" y="703"/>
                  </a:moveTo>
                  <a:lnTo>
                    <a:pt x="7744" y="703"/>
                  </a:lnTo>
                  <a:lnTo>
                    <a:pt x="7568" y="747"/>
                  </a:lnTo>
                  <a:lnTo>
                    <a:pt x="7437" y="834"/>
                  </a:lnTo>
                  <a:lnTo>
                    <a:pt x="7304" y="923"/>
                  </a:lnTo>
                  <a:lnTo>
                    <a:pt x="7216" y="1054"/>
                  </a:lnTo>
                  <a:lnTo>
                    <a:pt x="7128" y="1186"/>
                  </a:lnTo>
                  <a:lnTo>
                    <a:pt x="7084" y="1362"/>
                  </a:lnTo>
                  <a:lnTo>
                    <a:pt x="7084" y="1537"/>
                  </a:lnTo>
                  <a:lnTo>
                    <a:pt x="7084" y="3164"/>
                  </a:lnTo>
                  <a:lnTo>
                    <a:pt x="6820" y="3207"/>
                  </a:lnTo>
                  <a:lnTo>
                    <a:pt x="6820" y="2944"/>
                  </a:lnTo>
                  <a:lnTo>
                    <a:pt x="5632" y="2944"/>
                  </a:lnTo>
                  <a:lnTo>
                    <a:pt x="4796" y="2416"/>
                  </a:lnTo>
                  <a:lnTo>
                    <a:pt x="2903" y="2416"/>
                  </a:lnTo>
                  <a:lnTo>
                    <a:pt x="2772" y="2461"/>
                  </a:lnTo>
                  <a:lnTo>
                    <a:pt x="2640" y="2504"/>
                  </a:lnTo>
                  <a:lnTo>
                    <a:pt x="2508" y="2548"/>
                  </a:lnTo>
                  <a:lnTo>
                    <a:pt x="2376" y="2636"/>
                  </a:lnTo>
                  <a:lnTo>
                    <a:pt x="2288" y="2724"/>
                  </a:lnTo>
                  <a:lnTo>
                    <a:pt x="2244" y="2856"/>
                  </a:lnTo>
                  <a:lnTo>
                    <a:pt x="2200" y="2988"/>
                  </a:lnTo>
                  <a:lnTo>
                    <a:pt x="2200" y="3119"/>
                  </a:lnTo>
                  <a:lnTo>
                    <a:pt x="2200" y="5360"/>
                  </a:lnTo>
                  <a:lnTo>
                    <a:pt x="2903" y="5360"/>
                  </a:lnTo>
                  <a:lnTo>
                    <a:pt x="2903" y="3735"/>
                  </a:lnTo>
                  <a:lnTo>
                    <a:pt x="3036" y="3735"/>
                  </a:lnTo>
                  <a:lnTo>
                    <a:pt x="3036" y="5360"/>
                  </a:lnTo>
                  <a:lnTo>
                    <a:pt x="3036" y="5800"/>
                  </a:lnTo>
                  <a:lnTo>
                    <a:pt x="3036" y="8744"/>
                  </a:lnTo>
                  <a:lnTo>
                    <a:pt x="3828" y="8744"/>
                  </a:lnTo>
                  <a:lnTo>
                    <a:pt x="3828" y="6283"/>
                  </a:lnTo>
                  <a:lnTo>
                    <a:pt x="4004" y="6283"/>
                  </a:lnTo>
                  <a:lnTo>
                    <a:pt x="4004" y="8744"/>
                  </a:lnTo>
                  <a:lnTo>
                    <a:pt x="4796" y="8744"/>
                  </a:lnTo>
                  <a:lnTo>
                    <a:pt x="4796" y="8304"/>
                  </a:lnTo>
                  <a:lnTo>
                    <a:pt x="4796" y="5800"/>
                  </a:lnTo>
                  <a:lnTo>
                    <a:pt x="4796" y="5360"/>
                  </a:lnTo>
                  <a:lnTo>
                    <a:pt x="4796" y="3735"/>
                  </a:lnTo>
                  <a:lnTo>
                    <a:pt x="4796" y="3295"/>
                  </a:lnTo>
                  <a:lnTo>
                    <a:pt x="5632" y="3735"/>
                  </a:lnTo>
                  <a:lnTo>
                    <a:pt x="6820" y="3735"/>
                  </a:lnTo>
                  <a:lnTo>
                    <a:pt x="6820" y="3515"/>
                  </a:lnTo>
                  <a:lnTo>
                    <a:pt x="7084" y="3471"/>
                  </a:lnTo>
                  <a:lnTo>
                    <a:pt x="7084" y="4701"/>
                  </a:lnTo>
                  <a:lnTo>
                    <a:pt x="7084" y="4877"/>
                  </a:lnTo>
                  <a:lnTo>
                    <a:pt x="7128" y="5009"/>
                  </a:lnTo>
                  <a:lnTo>
                    <a:pt x="7216" y="5141"/>
                  </a:lnTo>
                  <a:lnTo>
                    <a:pt x="7304" y="5272"/>
                  </a:lnTo>
                  <a:lnTo>
                    <a:pt x="7437" y="5404"/>
                  </a:lnTo>
                  <a:lnTo>
                    <a:pt x="7612" y="5448"/>
                  </a:lnTo>
                  <a:lnTo>
                    <a:pt x="7744" y="5537"/>
                  </a:lnTo>
                  <a:lnTo>
                    <a:pt x="7920" y="5537"/>
                  </a:lnTo>
                  <a:lnTo>
                    <a:pt x="13376" y="5537"/>
                  </a:lnTo>
                  <a:lnTo>
                    <a:pt x="13552" y="5537"/>
                  </a:lnTo>
                  <a:lnTo>
                    <a:pt x="13684" y="5448"/>
                  </a:lnTo>
                  <a:lnTo>
                    <a:pt x="13816" y="5404"/>
                  </a:lnTo>
                  <a:lnTo>
                    <a:pt x="13948" y="5272"/>
                  </a:lnTo>
                  <a:lnTo>
                    <a:pt x="14080" y="5141"/>
                  </a:lnTo>
                  <a:lnTo>
                    <a:pt x="14124" y="5009"/>
                  </a:lnTo>
                  <a:lnTo>
                    <a:pt x="14212" y="4877"/>
                  </a:lnTo>
                  <a:lnTo>
                    <a:pt x="14212" y="4701"/>
                  </a:lnTo>
                  <a:lnTo>
                    <a:pt x="14212" y="1537"/>
                  </a:lnTo>
                  <a:lnTo>
                    <a:pt x="14212" y="1362"/>
                  </a:lnTo>
                  <a:lnTo>
                    <a:pt x="14124" y="1186"/>
                  </a:lnTo>
                  <a:lnTo>
                    <a:pt x="14080" y="1054"/>
                  </a:lnTo>
                  <a:lnTo>
                    <a:pt x="13948" y="923"/>
                  </a:lnTo>
                  <a:lnTo>
                    <a:pt x="13860" y="834"/>
                  </a:lnTo>
                  <a:lnTo>
                    <a:pt x="13684" y="747"/>
                  </a:lnTo>
                  <a:lnTo>
                    <a:pt x="13552" y="703"/>
                  </a:lnTo>
                  <a:lnTo>
                    <a:pt x="13376" y="703"/>
                  </a:lnTo>
                  <a:lnTo>
                    <a:pt x="7920" y="703"/>
                  </a:lnTo>
                  <a:close/>
                  <a:moveTo>
                    <a:pt x="13376" y="1362"/>
                  </a:moveTo>
                  <a:lnTo>
                    <a:pt x="13420" y="1362"/>
                  </a:lnTo>
                  <a:lnTo>
                    <a:pt x="13508" y="1406"/>
                  </a:lnTo>
                  <a:lnTo>
                    <a:pt x="13508" y="1450"/>
                  </a:lnTo>
                  <a:lnTo>
                    <a:pt x="13552" y="1537"/>
                  </a:lnTo>
                  <a:lnTo>
                    <a:pt x="13552" y="4701"/>
                  </a:lnTo>
                  <a:lnTo>
                    <a:pt x="13508" y="4746"/>
                  </a:lnTo>
                  <a:lnTo>
                    <a:pt x="13508" y="4789"/>
                  </a:lnTo>
                  <a:lnTo>
                    <a:pt x="13508" y="4833"/>
                  </a:lnTo>
                  <a:lnTo>
                    <a:pt x="13420" y="4833"/>
                  </a:lnTo>
                  <a:lnTo>
                    <a:pt x="13376" y="4877"/>
                  </a:lnTo>
                  <a:lnTo>
                    <a:pt x="7920" y="4877"/>
                  </a:lnTo>
                  <a:lnTo>
                    <a:pt x="7832" y="4833"/>
                  </a:lnTo>
                  <a:lnTo>
                    <a:pt x="7788" y="4833"/>
                  </a:lnTo>
                  <a:lnTo>
                    <a:pt x="7788" y="4789"/>
                  </a:lnTo>
                  <a:lnTo>
                    <a:pt x="7744" y="4746"/>
                  </a:lnTo>
                  <a:lnTo>
                    <a:pt x="7744" y="4701"/>
                  </a:lnTo>
                  <a:lnTo>
                    <a:pt x="7744" y="3339"/>
                  </a:lnTo>
                  <a:lnTo>
                    <a:pt x="10472" y="2768"/>
                  </a:lnTo>
                  <a:lnTo>
                    <a:pt x="10428" y="2724"/>
                  </a:lnTo>
                  <a:lnTo>
                    <a:pt x="7744" y="3076"/>
                  </a:lnTo>
                  <a:lnTo>
                    <a:pt x="7744" y="1537"/>
                  </a:lnTo>
                  <a:lnTo>
                    <a:pt x="7744" y="1450"/>
                  </a:lnTo>
                  <a:lnTo>
                    <a:pt x="7788" y="1406"/>
                  </a:lnTo>
                  <a:lnTo>
                    <a:pt x="7832" y="1362"/>
                  </a:lnTo>
                  <a:lnTo>
                    <a:pt x="7920" y="1362"/>
                  </a:lnTo>
                  <a:lnTo>
                    <a:pt x="13376" y="1362"/>
                  </a:lnTo>
                  <a:close/>
                </a:path>
              </a:pathLst>
            </a:custGeom>
            <a:solidFill>
              <a:schemeClr val="tx1">
                <a:lumMod val="50000"/>
                <a:lumOff val="50000"/>
              </a:schemeClr>
            </a:solid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grpSp>
          <p:nvGrpSpPr>
            <p:cNvPr id="19" name="组合 177"/>
            <p:cNvGrpSpPr/>
            <p:nvPr/>
          </p:nvGrpSpPr>
          <p:grpSpPr>
            <a:xfrm>
              <a:off x="7175462" y="1515394"/>
              <a:ext cx="338379" cy="280623"/>
              <a:chOff x="5315630" y="4804682"/>
              <a:chExt cx="982663" cy="1158876"/>
            </a:xfrm>
            <a:solidFill>
              <a:schemeClr val="tx1">
                <a:lumMod val="50000"/>
                <a:lumOff val="50000"/>
              </a:schemeClr>
            </a:solidFill>
          </p:grpSpPr>
          <p:sp>
            <p:nvSpPr>
              <p:cNvPr id="200" name="Freeform 164"/>
              <p:cNvSpPr/>
              <p:nvPr/>
            </p:nvSpPr>
            <p:spPr bwMode="auto">
              <a:xfrm>
                <a:off x="5315630" y="5219020"/>
                <a:ext cx="982663" cy="744538"/>
              </a:xfrm>
              <a:custGeom>
                <a:avLst/>
                <a:gdLst/>
                <a:ahLst/>
                <a:cxnLst>
                  <a:cxn ang="0">
                    <a:pos x="11742" y="344"/>
                  </a:cxn>
                  <a:cxn ang="0">
                    <a:pos x="11977" y="812"/>
                  </a:cxn>
                  <a:cxn ang="0">
                    <a:pos x="12374" y="1569"/>
                  </a:cxn>
                  <a:cxn ang="0">
                    <a:pos x="12626" y="8436"/>
                  </a:cxn>
                  <a:cxn ang="0">
                    <a:pos x="12193" y="8094"/>
                  </a:cxn>
                  <a:cxn ang="0">
                    <a:pos x="11327" y="7661"/>
                  </a:cxn>
                  <a:cxn ang="0">
                    <a:pos x="10137" y="7409"/>
                  </a:cxn>
                  <a:cxn ang="0">
                    <a:pos x="8892" y="7463"/>
                  </a:cxn>
                  <a:cxn ang="0">
                    <a:pos x="7738" y="7806"/>
                  </a:cxn>
                  <a:cxn ang="0">
                    <a:pos x="7088" y="8202"/>
                  </a:cxn>
                  <a:cxn ang="0">
                    <a:pos x="6673" y="8310"/>
                  </a:cxn>
                  <a:cxn ang="0">
                    <a:pos x="6222" y="7986"/>
                  </a:cxn>
                  <a:cxn ang="0">
                    <a:pos x="5123" y="7554"/>
                  </a:cxn>
                  <a:cxn ang="0">
                    <a:pos x="3896" y="7391"/>
                  </a:cxn>
                  <a:cxn ang="0">
                    <a:pos x="2670" y="7554"/>
                  </a:cxn>
                  <a:cxn ang="0">
                    <a:pos x="1587" y="7986"/>
                  </a:cxn>
                  <a:cxn ang="0">
                    <a:pos x="1118" y="8310"/>
                  </a:cxn>
                  <a:cxn ang="0">
                    <a:pos x="992" y="1785"/>
                  </a:cxn>
                  <a:cxn ang="0">
                    <a:pos x="1551" y="1352"/>
                  </a:cxn>
                  <a:cxn ang="0">
                    <a:pos x="1912" y="91"/>
                  </a:cxn>
                  <a:cxn ang="0">
                    <a:pos x="1226" y="380"/>
                  </a:cxn>
                  <a:cxn ang="0">
                    <a:pos x="632" y="776"/>
                  </a:cxn>
                  <a:cxn ang="0">
                    <a:pos x="163" y="1227"/>
                  </a:cxn>
                  <a:cxn ang="0">
                    <a:pos x="0" y="1785"/>
                  </a:cxn>
                  <a:cxn ang="0">
                    <a:pos x="72" y="8815"/>
                  </a:cxn>
                  <a:cxn ang="0">
                    <a:pos x="270" y="9266"/>
                  </a:cxn>
                  <a:cxn ang="0">
                    <a:pos x="361" y="9554"/>
                  </a:cxn>
                  <a:cxn ang="0">
                    <a:pos x="578" y="9752"/>
                  </a:cxn>
                  <a:cxn ang="0">
                    <a:pos x="5988" y="9788"/>
                  </a:cxn>
                  <a:cxn ang="0">
                    <a:pos x="6204" y="10095"/>
                  </a:cxn>
                  <a:cxn ang="0">
                    <a:pos x="6548" y="10293"/>
                  </a:cxn>
                  <a:cxn ang="0">
                    <a:pos x="6945" y="10329"/>
                  </a:cxn>
                  <a:cxn ang="0">
                    <a:pos x="7305" y="10184"/>
                  </a:cxn>
                  <a:cxn ang="0">
                    <a:pos x="7575" y="9896"/>
                  </a:cxn>
                  <a:cxn ang="0">
                    <a:pos x="12933" y="9770"/>
                  </a:cxn>
                  <a:cxn ang="0">
                    <a:pos x="13203" y="9644"/>
                  </a:cxn>
                  <a:cxn ang="0">
                    <a:pos x="13348" y="9373"/>
                  </a:cxn>
                  <a:cxn ang="0">
                    <a:pos x="13473" y="8977"/>
                  </a:cxn>
                  <a:cxn ang="0">
                    <a:pos x="13618" y="8436"/>
                  </a:cxn>
                  <a:cxn ang="0">
                    <a:pos x="13546" y="1407"/>
                  </a:cxn>
                  <a:cxn ang="0">
                    <a:pos x="13149" y="902"/>
                  </a:cxn>
                  <a:cxn ang="0">
                    <a:pos x="12500" y="451"/>
                  </a:cxn>
                  <a:cxn ang="0">
                    <a:pos x="11742" y="91"/>
                  </a:cxn>
                </a:cxnLst>
                <a:rect l="0" t="0" r="r" b="b"/>
                <a:pathLst>
                  <a:path w="13618" h="10329">
                    <a:moveTo>
                      <a:pt x="11472" y="0"/>
                    </a:moveTo>
                    <a:lnTo>
                      <a:pt x="11616" y="163"/>
                    </a:lnTo>
                    <a:lnTo>
                      <a:pt x="11742" y="344"/>
                    </a:lnTo>
                    <a:lnTo>
                      <a:pt x="11850" y="523"/>
                    </a:lnTo>
                    <a:lnTo>
                      <a:pt x="11941" y="722"/>
                    </a:lnTo>
                    <a:lnTo>
                      <a:pt x="11977" y="812"/>
                    </a:lnTo>
                    <a:lnTo>
                      <a:pt x="12049" y="1082"/>
                    </a:lnTo>
                    <a:lnTo>
                      <a:pt x="12103" y="1371"/>
                    </a:lnTo>
                    <a:lnTo>
                      <a:pt x="12374" y="1569"/>
                    </a:lnTo>
                    <a:lnTo>
                      <a:pt x="12626" y="1785"/>
                    </a:lnTo>
                    <a:lnTo>
                      <a:pt x="12626" y="6220"/>
                    </a:lnTo>
                    <a:lnTo>
                      <a:pt x="12626" y="8436"/>
                    </a:lnTo>
                    <a:lnTo>
                      <a:pt x="12482" y="8310"/>
                    </a:lnTo>
                    <a:lnTo>
                      <a:pt x="12337" y="8202"/>
                    </a:lnTo>
                    <a:lnTo>
                      <a:pt x="12193" y="8094"/>
                    </a:lnTo>
                    <a:lnTo>
                      <a:pt x="12031" y="7986"/>
                    </a:lnTo>
                    <a:lnTo>
                      <a:pt x="11688" y="7806"/>
                    </a:lnTo>
                    <a:lnTo>
                      <a:pt x="11327" y="7661"/>
                    </a:lnTo>
                    <a:lnTo>
                      <a:pt x="10930" y="7554"/>
                    </a:lnTo>
                    <a:lnTo>
                      <a:pt x="10533" y="7463"/>
                    </a:lnTo>
                    <a:lnTo>
                      <a:pt x="10137" y="7409"/>
                    </a:lnTo>
                    <a:lnTo>
                      <a:pt x="9722" y="7391"/>
                    </a:lnTo>
                    <a:lnTo>
                      <a:pt x="9307" y="7409"/>
                    </a:lnTo>
                    <a:lnTo>
                      <a:pt x="8892" y="7463"/>
                    </a:lnTo>
                    <a:lnTo>
                      <a:pt x="8495" y="7554"/>
                    </a:lnTo>
                    <a:lnTo>
                      <a:pt x="8117" y="7661"/>
                    </a:lnTo>
                    <a:lnTo>
                      <a:pt x="7738" y="7806"/>
                    </a:lnTo>
                    <a:lnTo>
                      <a:pt x="7396" y="7986"/>
                    </a:lnTo>
                    <a:lnTo>
                      <a:pt x="7233" y="8094"/>
                    </a:lnTo>
                    <a:lnTo>
                      <a:pt x="7088" y="8202"/>
                    </a:lnTo>
                    <a:lnTo>
                      <a:pt x="6945" y="8310"/>
                    </a:lnTo>
                    <a:lnTo>
                      <a:pt x="6800" y="8436"/>
                    </a:lnTo>
                    <a:lnTo>
                      <a:pt x="6673" y="8310"/>
                    </a:lnTo>
                    <a:lnTo>
                      <a:pt x="6530" y="8202"/>
                    </a:lnTo>
                    <a:lnTo>
                      <a:pt x="6367" y="8094"/>
                    </a:lnTo>
                    <a:lnTo>
                      <a:pt x="6222" y="7986"/>
                    </a:lnTo>
                    <a:lnTo>
                      <a:pt x="5880" y="7806"/>
                    </a:lnTo>
                    <a:lnTo>
                      <a:pt x="5501" y="7661"/>
                    </a:lnTo>
                    <a:lnTo>
                      <a:pt x="5123" y="7554"/>
                    </a:lnTo>
                    <a:lnTo>
                      <a:pt x="4726" y="7463"/>
                    </a:lnTo>
                    <a:lnTo>
                      <a:pt x="4311" y="7409"/>
                    </a:lnTo>
                    <a:lnTo>
                      <a:pt x="3896" y="7391"/>
                    </a:lnTo>
                    <a:lnTo>
                      <a:pt x="3481" y="7409"/>
                    </a:lnTo>
                    <a:lnTo>
                      <a:pt x="3085" y="7463"/>
                    </a:lnTo>
                    <a:lnTo>
                      <a:pt x="2670" y="7554"/>
                    </a:lnTo>
                    <a:lnTo>
                      <a:pt x="2291" y="7661"/>
                    </a:lnTo>
                    <a:lnTo>
                      <a:pt x="1931" y="7806"/>
                    </a:lnTo>
                    <a:lnTo>
                      <a:pt x="1587" y="7986"/>
                    </a:lnTo>
                    <a:lnTo>
                      <a:pt x="1425" y="8094"/>
                    </a:lnTo>
                    <a:lnTo>
                      <a:pt x="1263" y="8202"/>
                    </a:lnTo>
                    <a:lnTo>
                      <a:pt x="1118" y="8310"/>
                    </a:lnTo>
                    <a:lnTo>
                      <a:pt x="992" y="8436"/>
                    </a:lnTo>
                    <a:lnTo>
                      <a:pt x="992" y="6220"/>
                    </a:lnTo>
                    <a:lnTo>
                      <a:pt x="992" y="1785"/>
                    </a:lnTo>
                    <a:lnTo>
                      <a:pt x="1154" y="1623"/>
                    </a:lnTo>
                    <a:lnTo>
                      <a:pt x="1353" y="1479"/>
                    </a:lnTo>
                    <a:lnTo>
                      <a:pt x="1551" y="1352"/>
                    </a:lnTo>
                    <a:lnTo>
                      <a:pt x="1768" y="1227"/>
                    </a:lnTo>
                    <a:lnTo>
                      <a:pt x="1840" y="650"/>
                    </a:lnTo>
                    <a:lnTo>
                      <a:pt x="1912" y="91"/>
                    </a:lnTo>
                    <a:lnTo>
                      <a:pt x="1677" y="181"/>
                    </a:lnTo>
                    <a:lnTo>
                      <a:pt x="1443" y="271"/>
                    </a:lnTo>
                    <a:lnTo>
                      <a:pt x="1226" y="380"/>
                    </a:lnTo>
                    <a:lnTo>
                      <a:pt x="1029" y="505"/>
                    </a:lnTo>
                    <a:lnTo>
                      <a:pt x="830" y="632"/>
                    </a:lnTo>
                    <a:lnTo>
                      <a:pt x="632" y="776"/>
                    </a:lnTo>
                    <a:lnTo>
                      <a:pt x="451" y="920"/>
                    </a:lnTo>
                    <a:lnTo>
                      <a:pt x="288" y="1082"/>
                    </a:lnTo>
                    <a:lnTo>
                      <a:pt x="163" y="1227"/>
                    </a:lnTo>
                    <a:lnTo>
                      <a:pt x="72" y="1407"/>
                    </a:lnTo>
                    <a:lnTo>
                      <a:pt x="18" y="1587"/>
                    </a:lnTo>
                    <a:lnTo>
                      <a:pt x="0" y="1785"/>
                    </a:lnTo>
                    <a:lnTo>
                      <a:pt x="0" y="8436"/>
                    </a:lnTo>
                    <a:lnTo>
                      <a:pt x="18" y="8635"/>
                    </a:lnTo>
                    <a:lnTo>
                      <a:pt x="72" y="8815"/>
                    </a:lnTo>
                    <a:lnTo>
                      <a:pt x="145" y="8977"/>
                    </a:lnTo>
                    <a:lnTo>
                      <a:pt x="270" y="9121"/>
                    </a:lnTo>
                    <a:lnTo>
                      <a:pt x="270" y="9266"/>
                    </a:lnTo>
                    <a:lnTo>
                      <a:pt x="270" y="9373"/>
                    </a:lnTo>
                    <a:lnTo>
                      <a:pt x="306" y="9464"/>
                    </a:lnTo>
                    <a:lnTo>
                      <a:pt x="361" y="9554"/>
                    </a:lnTo>
                    <a:lnTo>
                      <a:pt x="415" y="9644"/>
                    </a:lnTo>
                    <a:lnTo>
                      <a:pt x="487" y="9699"/>
                    </a:lnTo>
                    <a:lnTo>
                      <a:pt x="578" y="9752"/>
                    </a:lnTo>
                    <a:lnTo>
                      <a:pt x="685" y="9770"/>
                    </a:lnTo>
                    <a:lnTo>
                      <a:pt x="775" y="9788"/>
                    </a:lnTo>
                    <a:lnTo>
                      <a:pt x="5988" y="9788"/>
                    </a:lnTo>
                    <a:lnTo>
                      <a:pt x="6043" y="9896"/>
                    </a:lnTo>
                    <a:lnTo>
                      <a:pt x="6115" y="10005"/>
                    </a:lnTo>
                    <a:lnTo>
                      <a:pt x="6204" y="10095"/>
                    </a:lnTo>
                    <a:lnTo>
                      <a:pt x="6313" y="10184"/>
                    </a:lnTo>
                    <a:lnTo>
                      <a:pt x="6421" y="10239"/>
                    </a:lnTo>
                    <a:lnTo>
                      <a:pt x="6548" y="10293"/>
                    </a:lnTo>
                    <a:lnTo>
                      <a:pt x="6673" y="10329"/>
                    </a:lnTo>
                    <a:lnTo>
                      <a:pt x="6800" y="10329"/>
                    </a:lnTo>
                    <a:lnTo>
                      <a:pt x="6945" y="10329"/>
                    </a:lnTo>
                    <a:lnTo>
                      <a:pt x="7070" y="10293"/>
                    </a:lnTo>
                    <a:lnTo>
                      <a:pt x="7197" y="10239"/>
                    </a:lnTo>
                    <a:lnTo>
                      <a:pt x="7305" y="10184"/>
                    </a:lnTo>
                    <a:lnTo>
                      <a:pt x="7414" y="10095"/>
                    </a:lnTo>
                    <a:lnTo>
                      <a:pt x="7503" y="10005"/>
                    </a:lnTo>
                    <a:lnTo>
                      <a:pt x="7575" y="9896"/>
                    </a:lnTo>
                    <a:lnTo>
                      <a:pt x="7630" y="9788"/>
                    </a:lnTo>
                    <a:lnTo>
                      <a:pt x="12825" y="9788"/>
                    </a:lnTo>
                    <a:lnTo>
                      <a:pt x="12933" y="9770"/>
                    </a:lnTo>
                    <a:lnTo>
                      <a:pt x="13040" y="9752"/>
                    </a:lnTo>
                    <a:lnTo>
                      <a:pt x="13131" y="9699"/>
                    </a:lnTo>
                    <a:lnTo>
                      <a:pt x="13203" y="9644"/>
                    </a:lnTo>
                    <a:lnTo>
                      <a:pt x="13257" y="9554"/>
                    </a:lnTo>
                    <a:lnTo>
                      <a:pt x="13312" y="9464"/>
                    </a:lnTo>
                    <a:lnTo>
                      <a:pt x="13348" y="9373"/>
                    </a:lnTo>
                    <a:lnTo>
                      <a:pt x="13348" y="9266"/>
                    </a:lnTo>
                    <a:lnTo>
                      <a:pt x="13348" y="9121"/>
                    </a:lnTo>
                    <a:lnTo>
                      <a:pt x="13473" y="8977"/>
                    </a:lnTo>
                    <a:lnTo>
                      <a:pt x="13546" y="8815"/>
                    </a:lnTo>
                    <a:lnTo>
                      <a:pt x="13600" y="8635"/>
                    </a:lnTo>
                    <a:lnTo>
                      <a:pt x="13618" y="8436"/>
                    </a:lnTo>
                    <a:lnTo>
                      <a:pt x="13618" y="1785"/>
                    </a:lnTo>
                    <a:lnTo>
                      <a:pt x="13600" y="1587"/>
                    </a:lnTo>
                    <a:lnTo>
                      <a:pt x="13546" y="1407"/>
                    </a:lnTo>
                    <a:lnTo>
                      <a:pt x="13455" y="1227"/>
                    </a:lnTo>
                    <a:lnTo>
                      <a:pt x="13330" y="1082"/>
                    </a:lnTo>
                    <a:lnTo>
                      <a:pt x="13149" y="902"/>
                    </a:lnTo>
                    <a:lnTo>
                      <a:pt x="12933" y="740"/>
                    </a:lnTo>
                    <a:lnTo>
                      <a:pt x="12716" y="596"/>
                    </a:lnTo>
                    <a:lnTo>
                      <a:pt x="12500" y="451"/>
                    </a:lnTo>
                    <a:lnTo>
                      <a:pt x="12247" y="326"/>
                    </a:lnTo>
                    <a:lnTo>
                      <a:pt x="11995" y="199"/>
                    </a:lnTo>
                    <a:lnTo>
                      <a:pt x="11742" y="91"/>
                    </a:lnTo>
                    <a:lnTo>
                      <a:pt x="11472" y="0"/>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01" name="Freeform 165"/>
              <p:cNvSpPr/>
              <p:nvPr/>
            </p:nvSpPr>
            <p:spPr bwMode="auto">
              <a:xfrm>
                <a:off x="5912530" y="4928507"/>
                <a:ext cx="31750" cy="85725"/>
              </a:xfrm>
              <a:custGeom>
                <a:avLst/>
                <a:gdLst/>
                <a:ahLst/>
                <a:cxnLst>
                  <a:cxn ang="0">
                    <a:pos x="54" y="1190"/>
                  </a:cxn>
                  <a:cxn ang="0">
                    <a:pos x="72" y="1190"/>
                  </a:cxn>
                  <a:cxn ang="0">
                    <a:pos x="144" y="1172"/>
                  </a:cxn>
                  <a:cxn ang="0">
                    <a:pos x="234" y="1172"/>
                  </a:cxn>
                  <a:cxn ang="0">
                    <a:pos x="307" y="1154"/>
                  </a:cxn>
                  <a:cxn ang="0">
                    <a:pos x="361" y="1118"/>
                  </a:cxn>
                  <a:cxn ang="0">
                    <a:pos x="397" y="1081"/>
                  </a:cxn>
                  <a:cxn ang="0">
                    <a:pos x="433" y="1010"/>
                  </a:cxn>
                  <a:cxn ang="0">
                    <a:pos x="451" y="884"/>
                  </a:cxn>
                  <a:cxn ang="0">
                    <a:pos x="451" y="505"/>
                  </a:cxn>
                  <a:cxn ang="0">
                    <a:pos x="451" y="288"/>
                  </a:cxn>
                  <a:cxn ang="0">
                    <a:pos x="415" y="145"/>
                  </a:cxn>
                  <a:cxn ang="0">
                    <a:pos x="361" y="73"/>
                  </a:cxn>
                  <a:cxn ang="0">
                    <a:pos x="289" y="18"/>
                  </a:cxn>
                  <a:cxn ang="0">
                    <a:pos x="198" y="0"/>
                  </a:cxn>
                  <a:cxn ang="0">
                    <a:pos x="54" y="0"/>
                  </a:cxn>
                  <a:cxn ang="0">
                    <a:pos x="18" y="18"/>
                  </a:cxn>
                  <a:cxn ang="0">
                    <a:pos x="0" y="55"/>
                  </a:cxn>
                  <a:cxn ang="0">
                    <a:pos x="0" y="1118"/>
                  </a:cxn>
                  <a:cxn ang="0">
                    <a:pos x="18" y="1172"/>
                  </a:cxn>
                  <a:cxn ang="0">
                    <a:pos x="54" y="1190"/>
                  </a:cxn>
                </a:cxnLst>
                <a:rect l="0" t="0" r="r" b="b"/>
                <a:pathLst>
                  <a:path w="451" h="1190">
                    <a:moveTo>
                      <a:pt x="54" y="1190"/>
                    </a:moveTo>
                    <a:lnTo>
                      <a:pt x="72" y="1190"/>
                    </a:lnTo>
                    <a:lnTo>
                      <a:pt x="144" y="1172"/>
                    </a:lnTo>
                    <a:lnTo>
                      <a:pt x="234" y="1172"/>
                    </a:lnTo>
                    <a:lnTo>
                      <a:pt x="307" y="1154"/>
                    </a:lnTo>
                    <a:lnTo>
                      <a:pt x="361" y="1118"/>
                    </a:lnTo>
                    <a:lnTo>
                      <a:pt x="397" y="1081"/>
                    </a:lnTo>
                    <a:lnTo>
                      <a:pt x="433" y="1010"/>
                    </a:lnTo>
                    <a:lnTo>
                      <a:pt x="451" y="884"/>
                    </a:lnTo>
                    <a:lnTo>
                      <a:pt x="451" y="505"/>
                    </a:lnTo>
                    <a:lnTo>
                      <a:pt x="451" y="288"/>
                    </a:lnTo>
                    <a:lnTo>
                      <a:pt x="415" y="145"/>
                    </a:lnTo>
                    <a:lnTo>
                      <a:pt x="361" y="73"/>
                    </a:lnTo>
                    <a:lnTo>
                      <a:pt x="289" y="18"/>
                    </a:lnTo>
                    <a:lnTo>
                      <a:pt x="198" y="0"/>
                    </a:lnTo>
                    <a:lnTo>
                      <a:pt x="54" y="0"/>
                    </a:lnTo>
                    <a:lnTo>
                      <a:pt x="18" y="18"/>
                    </a:lnTo>
                    <a:lnTo>
                      <a:pt x="0" y="55"/>
                    </a:lnTo>
                    <a:lnTo>
                      <a:pt x="0" y="1118"/>
                    </a:lnTo>
                    <a:lnTo>
                      <a:pt x="18" y="1172"/>
                    </a:lnTo>
                    <a:lnTo>
                      <a:pt x="54" y="1190"/>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02" name="Freeform 166"/>
              <p:cNvSpPr/>
              <p:nvPr/>
            </p:nvSpPr>
            <p:spPr bwMode="auto">
              <a:xfrm>
                <a:off x="5912530" y="5074557"/>
                <a:ext cx="31750" cy="104775"/>
              </a:xfrm>
              <a:custGeom>
                <a:avLst/>
                <a:gdLst/>
                <a:ahLst/>
                <a:cxnLst>
                  <a:cxn ang="0">
                    <a:pos x="415" y="1316"/>
                  </a:cxn>
                  <a:cxn ang="0">
                    <a:pos x="451" y="1189"/>
                  </a:cxn>
                  <a:cxn ang="0">
                    <a:pos x="451" y="992"/>
                  </a:cxn>
                  <a:cxn ang="0">
                    <a:pos x="451" y="487"/>
                  </a:cxn>
                  <a:cxn ang="0">
                    <a:pos x="451" y="342"/>
                  </a:cxn>
                  <a:cxn ang="0">
                    <a:pos x="433" y="217"/>
                  </a:cxn>
                  <a:cxn ang="0">
                    <a:pos x="415" y="126"/>
                  </a:cxn>
                  <a:cxn ang="0">
                    <a:pos x="379" y="72"/>
                  </a:cxn>
                  <a:cxn ang="0">
                    <a:pos x="343" y="54"/>
                  </a:cxn>
                  <a:cxn ang="0">
                    <a:pos x="271" y="18"/>
                  </a:cxn>
                  <a:cxn ang="0">
                    <a:pos x="54" y="0"/>
                  </a:cxn>
                  <a:cxn ang="0">
                    <a:pos x="18" y="18"/>
                  </a:cxn>
                  <a:cxn ang="0">
                    <a:pos x="0" y="54"/>
                  </a:cxn>
                  <a:cxn ang="0">
                    <a:pos x="0" y="1424"/>
                  </a:cxn>
                  <a:cxn ang="0">
                    <a:pos x="18" y="1460"/>
                  </a:cxn>
                  <a:cxn ang="0">
                    <a:pos x="216" y="1388"/>
                  </a:cxn>
                  <a:cxn ang="0">
                    <a:pos x="415" y="1316"/>
                  </a:cxn>
                </a:cxnLst>
                <a:rect l="0" t="0" r="r" b="b"/>
                <a:pathLst>
                  <a:path w="451" h="1460">
                    <a:moveTo>
                      <a:pt x="415" y="1316"/>
                    </a:moveTo>
                    <a:lnTo>
                      <a:pt x="451" y="1189"/>
                    </a:lnTo>
                    <a:lnTo>
                      <a:pt x="451" y="992"/>
                    </a:lnTo>
                    <a:lnTo>
                      <a:pt x="451" y="487"/>
                    </a:lnTo>
                    <a:lnTo>
                      <a:pt x="451" y="342"/>
                    </a:lnTo>
                    <a:lnTo>
                      <a:pt x="433" y="217"/>
                    </a:lnTo>
                    <a:lnTo>
                      <a:pt x="415" y="126"/>
                    </a:lnTo>
                    <a:lnTo>
                      <a:pt x="379" y="72"/>
                    </a:lnTo>
                    <a:lnTo>
                      <a:pt x="343" y="54"/>
                    </a:lnTo>
                    <a:lnTo>
                      <a:pt x="271" y="18"/>
                    </a:lnTo>
                    <a:lnTo>
                      <a:pt x="54" y="0"/>
                    </a:lnTo>
                    <a:lnTo>
                      <a:pt x="18" y="18"/>
                    </a:lnTo>
                    <a:lnTo>
                      <a:pt x="0" y="54"/>
                    </a:lnTo>
                    <a:lnTo>
                      <a:pt x="0" y="1424"/>
                    </a:lnTo>
                    <a:lnTo>
                      <a:pt x="18" y="1460"/>
                    </a:lnTo>
                    <a:lnTo>
                      <a:pt x="216" y="1388"/>
                    </a:lnTo>
                    <a:lnTo>
                      <a:pt x="415" y="1316"/>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03" name="Freeform 167"/>
              <p:cNvSpPr>
                <a:spLocks noEditPoints="1"/>
              </p:cNvSpPr>
              <p:nvPr/>
            </p:nvSpPr>
            <p:spPr bwMode="auto">
              <a:xfrm>
                <a:off x="5456918" y="4804682"/>
                <a:ext cx="692150" cy="844550"/>
              </a:xfrm>
              <a:custGeom>
                <a:avLst/>
                <a:gdLst/>
                <a:ahLst/>
                <a:cxnLst>
                  <a:cxn ang="0">
                    <a:pos x="72" y="10653"/>
                  </a:cxn>
                  <a:cxn ang="0">
                    <a:pos x="704" y="11464"/>
                  </a:cxn>
                  <a:cxn ang="0">
                    <a:pos x="2471" y="11644"/>
                  </a:cxn>
                  <a:cxn ang="0">
                    <a:pos x="4022" y="11662"/>
                  </a:cxn>
                  <a:cxn ang="0">
                    <a:pos x="5664" y="11373"/>
                  </a:cxn>
                  <a:cxn ang="0">
                    <a:pos x="6872" y="11644"/>
                  </a:cxn>
                  <a:cxn ang="0">
                    <a:pos x="8333" y="11572"/>
                  </a:cxn>
                  <a:cxn ang="0">
                    <a:pos x="9199" y="10977"/>
                  </a:cxn>
                  <a:cxn ang="0">
                    <a:pos x="9578" y="9878"/>
                  </a:cxn>
                  <a:cxn ang="0">
                    <a:pos x="9415" y="8958"/>
                  </a:cxn>
                  <a:cxn ang="0">
                    <a:pos x="9469" y="8399"/>
                  </a:cxn>
                  <a:cxn ang="0">
                    <a:pos x="9560" y="7228"/>
                  </a:cxn>
                  <a:cxn ang="0">
                    <a:pos x="9036" y="6128"/>
                  </a:cxn>
                  <a:cxn ang="0">
                    <a:pos x="8964" y="4380"/>
                  </a:cxn>
                  <a:cxn ang="0">
                    <a:pos x="8820" y="2812"/>
                  </a:cxn>
                  <a:cxn ang="0">
                    <a:pos x="8730" y="1316"/>
                  </a:cxn>
                  <a:cxn ang="0">
                    <a:pos x="8080" y="415"/>
                  </a:cxn>
                  <a:cxn ang="0">
                    <a:pos x="6674" y="0"/>
                  </a:cxn>
                  <a:cxn ang="0">
                    <a:pos x="4798" y="145"/>
                  </a:cxn>
                  <a:cxn ang="0">
                    <a:pos x="4238" y="775"/>
                  </a:cxn>
                  <a:cxn ang="0">
                    <a:pos x="3823" y="3046"/>
                  </a:cxn>
                  <a:cxn ang="0">
                    <a:pos x="1515" y="3280"/>
                  </a:cxn>
                  <a:cxn ang="0">
                    <a:pos x="883" y="3984"/>
                  </a:cxn>
                  <a:cxn ang="0">
                    <a:pos x="1749" y="4524"/>
                  </a:cxn>
                  <a:cxn ang="0">
                    <a:pos x="2200" y="4055"/>
                  </a:cxn>
                  <a:cxn ang="0">
                    <a:pos x="4221" y="4200"/>
                  </a:cxn>
                  <a:cxn ang="0">
                    <a:pos x="4707" y="6723"/>
                  </a:cxn>
                  <a:cxn ang="0">
                    <a:pos x="5122" y="10526"/>
                  </a:cxn>
                  <a:cxn ang="0">
                    <a:pos x="3823" y="10635"/>
                  </a:cxn>
                  <a:cxn ang="0">
                    <a:pos x="3445" y="9535"/>
                  </a:cxn>
                  <a:cxn ang="0">
                    <a:pos x="2742" y="10292"/>
                  </a:cxn>
                  <a:cxn ang="0">
                    <a:pos x="2236" y="10671"/>
                  </a:cxn>
                  <a:cxn ang="0">
                    <a:pos x="1010" y="10364"/>
                  </a:cxn>
                  <a:cxn ang="0">
                    <a:pos x="7900" y="1388"/>
                  </a:cxn>
                  <a:cxn ang="0">
                    <a:pos x="7973" y="2866"/>
                  </a:cxn>
                  <a:cxn ang="0">
                    <a:pos x="7395" y="3262"/>
                  </a:cxn>
                  <a:cxn ang="0">
                    <a:pos x="8153" y="4145"/>
                  </a:cxn>
                  <a:cxn ang="0">
                    <a:pos x="7486" y="5570"/>
                  </a:cxn>
                  <a:cxn ang="0">
                    <a:pos x="6096" y="6039"/>
                  </a:cxn>
                  <a:cxn ang="0">
                    <a:pos x="5086" y="3695"/>
                  </a:cxn>
                  <a:cxn ang="0">
                    <a:pos x="5140" y="883"/>
                  </a:cxn>
                  <a:cxn ang="0">
                    <a:pos x="7125" y="847"/>
                  </a:cxn>
                  <a:cxn ang="0">
                    <a:pos x="8802" y="6975"/>
                  </a:cxn>
                  <a:cxn ang="0">
                    <a:pos x="8839" y="8129"/>
                  </a:cxn>
                  <a:cxn ang="0">
                    <a:pos x="8116" y="8327"/>
                  </a:cxn>
                  <a:cxn ang="0">
                    <a:pos x="7720" y="7858"/>
                  </a:cxn>
                  <a:cxn ang="0">
                    <a:pos x="7576" y="7029"/>
                  </a:cxn>
                  <a:cxn ang="0">
                    <a:pos x="7287" y="7588"/>
                  </a:cxn>
                  <a:cxn ang="0">
                    <a:pos x="7504" y="10256"/>
                  </a:cxn>
                  <a:cxn ang="0">
                    <a:pos x="7720" y="9661"/>
                  </a:cxn>
                  <a:cxn ang="0">
                    <a:pos x="8027" y="9138"/>
                  </a:cxn>
                  <a:cxn ang="0">
                    <a:pos x="8766" y="9228"/>
                  </a:cxn>
                  <a:cxn ang="0">
                    <a:pos x="8820" y="10274"/>
                  </a:cxn>
                  <a:cxn ang="0">
                    <a:pos x="7774" y="11013"/>
                  </a:cxn>
                  <a:cxn ang="0">
                    <a:pos x="6385" y="10617"/>
                  </a:cxn>
                  <a:cxn ang="0">
                    <a:pos x="6096" y="7967"/>
                  </a:cxn>
                  <a:cxn ang="0">
                    <a:pos x="6403" y="6669"/>
                  </a:cxn>
                  <a:cxn ang="0">
                    <a:pos x="7486" y="6254"/>
                  </a:cxn>
                  <a:cxn ang="0">
                    <a:pos x="8585" y="6633"/>
                  </a:cxn>
                </a:cxnLst>
                <a:rect l="0" t="0" r="r" b="b"/>
                <a:pathLst>
                  <a:path w="9596" h="11698">
                    <a:moveTo>
                      <a:pt x="541" y="6164"/>
                    </a:moveTo>
                    <a:lnTo>
                      <a:pt x="469" y="6705"/>
                    </a:lnTo>
                    <a:lnTo>
                      <a:pt x="18" y="10058"/>
                    </a:lnTo>
                    <a:lnTo>
                      <a:pt x="0" y="10202"/>
                    </a:lnTo>
                    <a:lnTo>
                      <a:pt x="18" y="10364"/>
                    </a:lnTo>
                    <a:lnTo>
                      <a:pt x="36" y="10508"/>
                    </a:lnTo>
                    <a:lnTo>
                      <a:pt x="72" y="10653"/>
                    </a:lnTo>
                    <a:lnTo>
                      <a:pt x="126" y="10796"/>
                    </a:lnTo>
                    <a:lnTo>
                      <a:pt x="180" y="10923"/>
                    </a:lnTo>
                    <a:lnTo>
                      <a:pt x="271" y="11067"/>
                    </a:lnTo>
                    <a:lnTo>
                      <a:pt x="361" y="11176"/>
                    </a:lnTo>
                    <a:lnTo>
                      <a:pt x="469" y="11283"/>
                    </a:lnTo>
                    <a:lnTo>
                      <a:pt x="577" y="11392"/>
                    </a:lnTo>
                    <a:lnTo>
                      <a:pt x="704" y="11464"/>
                    </a:lnTo>
                    <a:lnTo>
                      <a:pt x="830" y="11536"/>
                    </a:lnTo>
                    <a:lnTo>
                      <a:pt x="974" y="11590"/>
                    </a:lnTo>
                    <a:lnTo>
                      <a:pt x="1119" y="11625"/>
                    </a:lnTo>
                    <a:lnTo>
                      <a:pt x="1280" y="11662"/>
                    </a:lnTo>
                    <a:lnTo>
                      <a:pt x="1425" y="11662"/>
                    </a:lnTo>
                    <a:lnTo>
                      <a:pt x="2236" y="11662"/>
                    </a:lnTo>
                    <a:lnTo>
                      <a:pt x="2471" y="11644"/>
                    </a:lnTo>
                    <a:lnTo>
                      <a:pt x="2706" y="11590"/>
                    </a:lnTo>
                    <a:lnTo>
                      <a:pt x="2941" y="11500"/>
                    </a:lnTo>
                    <a:lnTo>
                      <a:pt x="3138" y="11373"/>
                    </a:lnTo>
                    <a:lnTo>
                      <a:pt x="3337" y="11500"/>
                    </a:lnTo>
                    <a:lnTo>
                      <a:pt x="3553" y="11590"/>
                    </a:lnTo>
                    <a:lnTo>
                      <a:pt x="3788" y="11644"/>
                    </a:lnTo>
                    <a:lnTo>
                      <a:pt x="4022" y="11662"/>
                    </a:lnTo>
                    <a:lnTo>
                      <a:pt x="4816" y="11662"/>
                    </a:lnTo>
                    <a:lnTo>
                      <a:pt x="4960" y="11662"/>
                    </a:lnTo>
                    <a:lnTo>
                      <a:pt x="5104" y="11625"/>
                    </a:lnTo>
                    <a:lnTo>
                      <a:pt x="5267" y="11590"/>
                    </a:lnTo>
                    <a:lnTo>
                      <a:pt x="5393" y="11536"/>
                    </a:lnTo>
                    <a:lnTo>
                      <a:pt x="5537" y="11464"/>
                    </a:lnTo>
                    <a:lnTo>
                      <a:pt x="5664" y="11373"/>
                    </a:lnTo>
                    <a:lnTo>
                      <a:pt x="5772" y="11283"/>
                    </a:lnTo>
                    <a:lnTo>
                      <a:pt x="5880" y="11176"/>
                    </a:lnTo>
                    <a:lnTo>
                      <a:pt x="5917" y="11122"/>
                    </a:lnTo>
                    <a:lnTo>
                      <a:pt x="6115" y="11283"/>
                    </a:lnTo>
                    <a:lnTo>
                      <a:pt x="6331" y="11428"/>
                    </a:lnTo>
                    <a:lnTo>
                      <a:pt x="6584" y="11554"/>
                    </a:lnTo>
                    <a:lnTo>
                      <a:pt x="6872" y="11644"/>
                    </a:lnTo>
                    <a:lnTo>
                      <a:pt x="7179" y="11680"/>
                    </a:lnTo>
                    <a:lnTo>
                      <a:pt x="7522" y="11698"/>
                    </a:lnTo>
                    <a:lnTo>
                      <a:pt x="7702" y="11698"/>
                    </a:lnTo>
                    <a:lnTo>
                      <a:pt x="7864" y="11680"/>
                    </a:lnTo>
                    <a:lnTo>
                      <a:pt x="8027" y="11662"/>
                    </a:lnTo>
                    <a:lnTo>
                      <a:pt x="8189" y="11625"/>
                    </a:lnTo>
                    <a:lnTo>
                      <a:pt x="8333" y="11572"/>
                    </a:lnTo>
                    <a:lnTo>
                      <a:pt x="8478" y="11518"/>
                    </a:lnTo>
                    <a:lnTo>
                      <a:pt x="8603" y="11446"/>
                    </a:lnTo>
                    <a:lnTo>
                      <a:pt x="8748" y="11373"/>
                    </a:lnTo>
                    <a:lnTo>
                      <a:pt x="8875" y="11283"/>
                    </a:lnTo>
                    <a:lnTo>
                      <a:pt x="8982" y="11176"/>
                    </a:lnTo>
                    <a:lnTo>
                      <a:pt x="9091" y="11085"/>
                    </a:lnTo>
                    <a:lnTo>
                      <a:pt x="9199" y="10977"/>
                    </a:lnTo>
                    <a:lnTo>
                      <a:pt x="9271" y="10869"/>
                    </a:lnTo>
                    <a:lnTo>
                      <a:pt x="9343" y="10743"/>
                    </a:lnTo>
                    <a:lnTo>
                      <a:pt x="9415" y="10617"/>
                    </a:lnTo>
                    <a:lnTo>
                      <a:pt x="9451" y="10490"/>
                    </a:lnTo>
                    <a:lnTo>
                      <a:pt x="9505" y="10329"/>
                    </a:lnTo>
                    <a:lnTo>
                      <a:pt x="9542" y="10112"/>
                    </a:lnTo>
                    <a:lnTo>
                      <a:pt x="9578" y="9878"/>
                    </a:lnTo>
                    <a:lnTo>
                      <a:pt x="9596" y="9607"/>
                    </a:lnTo>
                    <a:lnTo>
                      <a:pt x="9596" y="9499"/>
                    </a:lnTo>
                    <a:lnTo>
                      <a:pt x="9578" y="9373"/>
                    </a:lnTo>
                    <a:lnTo>
                      <a:pt x="9560" y="9265"/>
                    </a:lnTo>
                    <a:lnTo>
                      <a:pt x="9524" y="9156"/>
                    </a:lnTo>
                    <a:lnTo>
                      <a:pt x="9469" y="9049"/>
                    </a:lnTo>
                    <a:lnTo>
                      <a:pt x="9415" y="8958"/>
                    </a:lnTo>
                    <a:lnTo>
                      <a:pt x="9343" y="8850"/>
                    </a:lnTo>
                    <a:lnTo>
                      <a:pt x="9271" y="8778"/>
                    </a:lnTo>
                    <a:lnTo>
                      <a:pt x="9217" y="8724"/>
                    </a:lnTo>
                    <a:lnTo>
                      <a:pt x="9253" y="8687"/>
                    </a:lnTo>
                    <a:lnTo>
                      <a:pt x="9343" y="8598"/>
                    </a:lnTo>
                    <a:lnTo>
                      <a:pt x="9397" y="8508"/>
                    </a:lnTo>
                    <a:lnTo>
                      <a:pt x="9469" y="8399"/>
                    </a:lnTo>
                    <a:lnTo>
                      <a:pt x="9505" y="8291"/>
                    </a:lnTo>
                    <a:lnTo>
                      <a:pt x="9542" y="8184"/>
                    </a:lnTo>
                    <a:lnTo>
                      <a:pt x="9578" y="8075"/>
                    </a:lnTo>
                    <a:lnTo>
                      <a:pt x="9596" y="7967"/>
                    </a:lnTo>
                    <a:lnTo>
                      <a:pt x="9596" y="7840"/>
                    </a:lnTo>
                    <a:lnTo>
                      <a:pt x="9578" y="7516"/>
                    </a:lnTo>
                    <a:lnTo>
                      <a:pt x="9560" y="7228"/>
                    </a:lnTo>
                    <a:lnTo>
                      <a:pt x="9524" y="6993"/>
                    </a:lnTo>
                    <a:lnTo>
                      <a:pt x="9451" y="6777"/>
                    </a:lnTo>
                    <a:lnTo>
                      <a:pt x="9451" y="6741"/>
                    </a:lnTo>
                    <a:lnTo>
                      <a:pt x="9379" y="6579"/>
                    </a:lnTo>
                    <a:lnTo>
                      <a:pt x="9290" y="6417"/>
                    </a:lnTo>
                    <a:lnTo>
                      <a:pt x="9181" y="6272"/>
                    </a:lnTo>
                    <a:lnTo>
                      <a:pt x="9036" y="6128"/>
                    </a:lnTo>
                    <a:lnTo>
                      <a:pt x="8928" y="6020"/>
                    </a:lnTo>
                    <a:lnTo>
                      <a:pt x="8802" y="5930"/>
                    </a:lnTo>
                    <a:lnTo>
                      <a:pt x="8857" y="5768"/>
                    </a:lnTo>
                    <a:lnTo>
                      <a:pt x="8893" y="5588"/>
                    </a:lnTo>
                    <a:lnTo>
                      <a:pt x="8946" y="5264"/>
                    </a:lnTo>
                    <a:lnTo>
                      <a:pt x="8964" y="4884"/>
                    </a:lnTo>
                    <a:lnTo>
                      <a:pt x="8964" y="4380"/>
                    </a:lnTo>
                    <a:lnTo>
                      <a:pt x="8946" y="4037"/>
                    </a:lnTo>
                    <a:lnTo>
                      <a:pt x="8893" y="3731"/>
                    </a:lnTo>
                    <a:lnTo>
                      <a:pt x="8802" y="3461"/>
                    </a:lnTo>
                    <a:lnTo>
                      <a:pt x="8748" y="3334"/>
                    </a:lnTo>
                    <a:lnTo>
                      <a:pt x="8694" y="3226"/>
                    </a:lnTo>
                    <a:lnTo>
                      <a:pt x="8766" y="3028"/>
                    </a:lnTo>
                    <a:lnTo>
                      <a:pt x="8820" y="2812"/>
                    </a:lnTo>
                    <a:lnTo>
                      <a:pt x="8857" y="2578"/>
                    </a:lnTo>
                    <a:lnTo>
                      <a:pt x="8857" y="2308"/>
                    </a:lnTo>
                    <a:lnTo>
                      <a:pt x="8857" y="2091"/>
                    </a:lnTo>
                    <a:lnTo>
                      <a:pt x="8839" y="1875"/>
                    </a:lnTo>
                    <a:lnTo>
                      <a:pt x="8820" y="1676"/>
                    </a:lnTo>
                    <a:lnTo>
                      <a:pt x="8784" y="1478"/>
                    </a:lnTo>
                    <a:lnTo>
                      <a:pt x="8730" y="1316"/>
                    </a:lnTo>
                    <a:lnTo>
                      <a:pt x="8676" y="1153"/>
                    </a:lnTo>
                    <a:lnTo>
                      <a:pt x="8603" y="1010"/>
                    </a:lnTo>
                    <a:lnTo>
                      <a:pt x="8513" y="865"/>
                    </a:lnTo>
                    <a:lnTo>
                      <a:pt x="8424" y="739"/>
                    </a:lnTo>
                    <a:lnTo>
                      <a:pt x="8315" y="613"/>
                    </a:lnTo>
                    <a:lnTo>
                      <a:pt x="8207" y="505"/>
                    </a:lnTo>
                    <a:lnTo>
                      <a:pt x="8080" y="415"/>
                    </a:lnTo>
                    <a:lnTo>
                      <a:pt x="7955" y="324"/>
                    </a:lnTo>
                    <a:lnTo>
                      <a:pt x="7828" y="252"/>
                    </a:lnTo>
                    <a:lnTo>
                      <a:pt x="7683" y="181"/>
                    </a:lnTo>
                    <a:lnTo>
                      <a:pt x="7540" y="126"/>
                    </a:lnTo>
                    <a:lnTo>
                      <a:pt x="7287" y="72"/>
                    </a:lnTo>
                    <a:lnTo>
                      <a:pt x="7016" y="36"/>
                    </a:lnTo>
                    <a:lnTo>
                      <a:pt x="6674" y="0"/>
                    </a:lnTo>
                    <a:lnTo>
                      <a:pt x="6313" y="0"/>
                    </a:lnTo>
                    <a:lnTo>
                      <a:pt x="5411" y="0"/>
                    </a:lnTo>
                    <a:lnTo>
                      <a:pt x="5285" y="0"/>
                    </a:lnTo>
                    <a:lnTo>
                      <a:pt x="5158" y="18"/>
                    </a:lnTo>
                    <a:lnTo>
                      <a:pt x="5033" y="54"/>
                    </a:lnTo>
                    <a:lnTo>
                      <a:pt x="4906" y="90"/>
                    </a:lnTo>
                    <a:lnTo>
                      <a:pt x="4798" y="145"/>
                    </a:lnTo>
                    <a:lnTo>
                      <a:pt x="4689" y="216"/>
                    </a:lnTo>
                    <a:lnTo>
                      <a:pt x="4600" y="288"/>
                    </a:lnTo>
                    <a:lnTo>
                      <a:pt x="4509" y="378"/>
                    </a:lnTo>
                    <a:lnTo>
                      <a:pt x="4419" y="469"/>
                    </a:lnTo>
                    <a:lnTo>
                      <a:pt x="4347" y="559"/>
                    </a:lnTo>
                    <a:lnTo>
                      <a:pt x="4292" y="666"/>
                    </a:lnTo>
                    <a:lnTo>
                      <a:pt x="4238" y="775"/>
                    </a:lnTo>
                    <a:lnTo>
                      <a:pt x="4185" y="901"/>
                    </a:lnTo>
                    <a:lnTo>
                      <a:pt x="4149" y="1028"/>
                    </a:lnTo>
                    <a:lnTo>
                      <a:pt x="4131" y="1153"/>
                    </a:lnTo>
                    <a:lnTo>
                      <a:pt x="4131" y="1280"/>
                    </a:lnTo>
                    <a:lnTo>
                      <a:pt x="4131" y="3083"/>
                    </a:lnTo>
                    <a:lnTo>
                      <a:pt x="3986" y="3064"/>
                    </a:lnTo>
                    <a:lnTo>
                      <a:pt x="3823" y="3046"/>
                    </a:lnTo>
                    <a:lnTo>
                      <a:pt x="2309" y="3046"/>
                    </a:lnTo>
                    <a:lnTo>
                      <a:pt x="2164" y="3064"/>
                    </a:lnTo>
                    <a:lnTo>
                      <a:pt x="2020" y="3083"/>
                    </a:lnTo>
                    <a:lnTo>
                      <a:pt x="1894" y="3101"/>
                    </a:lnTo>
                    <a:lnTo>
                      <a:pt x="1749" y="3155"/>
                    </a:lnTo>
                    <a:lnTo>
                      <a:pt x="1624" y="3208"/>
                    </a:lnTo>
                    <a:lnTo>
                      <a:pt x="1515" y="3280"/>
                    </a:lnTo>
                    <a:lnTo>
                      <a:pt x="1389" y="3353"/>
                    </a:lnTo>
                    <a:lnTo>
                      <a:pt x="1280" y="3425"/>
                    </a:lnTo>
                    <a:lnTo>
                      <a:pt x="1191" y="3533"/>
                    </a:lnTo>
                    <a:lnTo>
                      <a:pt x="1100" y="3623"/>
                    </a:lnTo>
                    <a:lnTo>
                      <a:pt x="1010" y="3749"/>
                    </a:lnTo>
                    <a:lnTo>
                      <a:pt x="938" y="3857"/>
                    </a:lnTo>
                    <a:lnTo>
                      <a:pt x="883" y="3984"/>
                    </a:lnTo>
                    <a:lnTo>
                      <a:pt x="830" y="4109"/>
                    </a:lnTo>
                    <a:lnTo>
                      <a:pt x="794" y="4254"/>
                    </a:lnTo>
                    <a:lnTo>
                      <a:pt x="776" y="4398"/>
                    </a:lnTo>
                    <a:lnTo>
                      <a:pt x="613" y="5642"/>
                    </a:lnTo>
                    <a:lnTo>
                      <a:pt x="541" y="6164"/>
                    </a:lnTo>
                    <a:close/>
                    <a:moveTo>
                      <a:pt x="1624" y="5498"/>
                    </a:moveTo>
                    <a:lnTo>
                      <a:pt x="1749" y="4524"/>
                    </a:lnTo>
                    <a:lnTo>
                      <a:pt x="1767" y="4417"/>
                    </a:lnTo>
                    <a:lnTo>
                      <a:pt x="1822" y="4326"/>
                    </a:lnTo>
                    <a:lnTo>
                      <a:pt x="1876" y="4254"/>
                    </a:lnTo>
                    <a:lnTo>
                      <a:pt x="1930" y="4182"/>
                    </a:lnTo>
                    <a:lnTo>
                      <a:pt x="2020" y="4109"/>
                    </a:lnTo>
                    <a:lnTo>
                      <a:pt x="2110" y="4073"/>
                    </a:lnTo>
                    <a:lnTo>
                      <a:pt x="2200" y="4055"/>
                    </a:lnTo>
                    <a:lnTo>
                      <a:pt x="2309" y="4037"/>
                    </a:lnTo>
                    <a:lnTo>
                      <a:pt x="3823" y="4037"/>
                    </a:lnTo>
                    <a:lnTo>
                      <a:pt x="3914" y="4037"/>
                    </a:lnTo>
                    <a:lnTo>
                      <a:pt x="3986" y="4055"/>
                    </a:lnTo>
                    <a:lnTo>
                      <a:pt x="4058" y="4091"/>
                    </a:lnTo>
                    <a:lnTo>
                      <a:pt x="4131" y="4127"/>
                    </a:lnTo>
                    <a:lnTo>
                      <a:pt x="4221" y="4200"/>
                    </a:lnTo>
                    <a:lnTo>
                      <a:pt x="4292" y="4290"/>
                    </a:lnTo>
                    <a:lnTo>
                      <a:pt x="4347" y="4398"/>
                    </a:lnTo>
                    <a:lnTo>
                      <a:pt x="4383" y="4524"/>
                    </a:lnTo>
                    <a:lnTo>
                      <a:pt x="4528" y="5479"/>
                    </a:lnTo>
                    <a:lnTo>
                      <a:pt x="4600" y="6020"/>
                    </a:lnTo>
                    <a:lnTo>
                      <a:pt x="4618" y="6111"/>
                    </a:lnTo>
                    <a:lnTo>
                      <a:pt x="4707" y="6723"/>
                    </a:lnTo>
                    <a:lnTo>
                      <a:pt x="4707" y="6759"/>
                    </a:lnTo>
                    <a:lnTo>
                      <a:pt x="4816" y="7480"/>
                    </a:lnTo>
                    <a:lnTo>
                      <a:pt x="5231" y="10184"/>
                    </a:lnTo>
                    <a:lnTo>
                      <a:pt x="5231" y="10292"/>
                    </a:lnTo>
                    <a:lnTo>
                      <a:pt x="5213" y="10364"/>
                    </a:lnTo>
                    <a:lnTo>
                      <a:pt x="5176" y="10454"/>
                    </a:lnTo>
                    <a:lnTo>
                      <a:pt x="5122" y="10526"/>
                    </a:lnTo>
                    <a:lnTo>
                      <a:pt x="5069" y="10581"/>
                    </a:lnTo>
                    <a:lnTo>
                      <a:pt x="4997" y="10635"/>
                    </a:lnTo>
                    <a:lnTo>
                      <a:pt x="4906" y="10671"/>
                    </a:lnTo>
                    <a:lnTo>
                      <a:pt x="4816" y="10671"/>
                    </a:lnTo>
                    <a:lnTo>
                      <a:pt x="4022" y="10671"/>
                    </a:lnTo>
                    <a:lnTo>
                      <a:pt x="3914" y="10671"/>
                    </a:lnTo>
                    <a:lnTo>
                      <a:pt x="3823" y="10635"/>
                    </a:lnTo>
                    <a:lnTo>
                      <a:pt x="3734" y="10599"/>
                    </a:lnTo>
                    <a:lnTo>
                      <a:pt x="3662" y="10526"/>
                    </a:lnTo>
                    <a:lnTo>
                      <a:pt x="3607" y="10454"/>
                    </a:lnTo>
                    <a:lnTo>
                      <a:pt x="3553" y="10382"/>
                    </a:lnTo>
                    <a:lnTo>
                      <a:pt x="3517" y="10292"/>
                    </a:lnTo>
                    <a:lnTo>
                      <a:pt x="3499" y="10184"/>
                    </a:lnTo>
                    <a:lnTo>
                      <a:pt x="3445" y="9535"/>
                    </a:lnTo>
                    <a:lnTo>
                      <a:pt x="3427" y="9499"/>
                    </a:lnTo>
                    <a:lnTo>
                      <a:pt x="3373" y="9481"/>
                    </a:lnTo>
                    <a:lnTo>
                      <a:pt x="2886" y="9481"/>
                    </a:lnTo>
                    <a:lnTo>
                      <a:pt x="2832" y="9499"/>
                    </a:lnTo>
                    <a:lnTo>
                      <a:pt x="2814" y="9535"/>
                    </a:lnTo>
                    <a:lnTo>
                      <a:pt x="2760" y="10184"/>
                    </a:lnTo>
                    <a:lnTo>
                      <a:pt x="2742" y="10292"/>
                    </a:lnTo>
                    <a:lnTo>
                      <a:pt x="2706" y="10382"/>
                    </a:lnTo>
                    <a:lnTo>
                      <a:pt x="2651" y="10454"/>
                    </a:lnTo>
                    <a:lnTo>
                      <a:pt x="2597" y="10526"/>
                    </a:lnTo>
                    <a:lnTo>
                      <a:pt x="2508" y="10599"/>
                    </a:lnTo>
                    <a:lnTo>
                      <a:pt x="2435" y="10635"/>
                    </a:lnTo>
                    <a:lnTo>
                      <a:pt x="2327" y="10671"/>
                    </a:lnTo>
                    <a:lnTo>
                      <a:pt x="2236" y="10671"/>
                    </a:lnTo>
                    <a:lnTo>
                      <a:pt x="1425" y="10671"/>
                    </a:lnTo>
                    <a:lnTo>
                      <a:pt x="1334" y="10671"/>
                    </a:lnTo>
                    <a:lnTo>
                      <a:pt x="1245" y="10635"/>
                    </a:lnTo>
                    <a:lnTo>
                      <a:pt x="1173" y="10581"/>
                    </a:lnTo>
                    <a:lnTo>
                      <a:pt x="1100" y="10526"/>
                    </a:lnTo>
                    <a:lnTo>
                      <a:pt x="1046" y="10454"/>
                    </a:lnTo>
                    <a:lnTo>
                      <a:pt x="1010" y="10364"/>
                    </a:lnTo>
                    <a:lnTo>
                      <a:pt x="992" y="10292"/>
                    </a:lnTo>
                    <a:lnTo>
                      <a:pt x="992" y="10184"/>
                    </a:lnTo>
                    <a:lnTo>
                      <a:pt x="1497" y="6507"/>
                    </a:lnTo>
                    <a:lnTo>
                      <a:pt x="1551" y="6002"/>
                    </a:lnTo>
                    <a:lnTo>
                      <a:pt x="1624" y="5498"/>
                    </a:lnTo>
                    <a:close/>
                    <a:moveTo>
                      <a:pt x="7864" y="1316"/>
                    </a:moveTo>
                    <a:lnTo>
                      <a:pt x="7900" y="1388"/>
                    </a:lnTo>
                    <a:lnTo>
                      <a:pt x="7955" y="1496"/>
                    </a:lnTo>
                    <a:lnTo>
                      <a:pt x="8009" y="1712"/>
                    </a:lnTo>
                    <a:lnTo>
                      <a:pt x="8045" y="1982"/>
                    </a:lnTo>
                    <a:lnTo>
                      <a:pt x="8062" y="2308"/>
                    </a:lnTo>
                    <a:lnTo>
                      <a:pt x="8062" y="2523"/>
                    </a:lnTo>
                    <a:lnTo>
                      <a:pt x="8027" y="2704"/>
                    </a:lnTo>
                    <a:lnTo>
                      <a:pt x="7973" y="2866"/>
                    </a:lnTo>
                    <a:lnTo>
                      <a:pt x="7918" y="2974"/>
                    </a:lnTo>
                    <a:lnTo>
                      <a:pt x="7828" y="3046"/>
                    </a:lnTo>
                    <a:lnTo>
                      <a:pt x="7720" y="3119"/>
                    </a:lnTo>
                    <a:lnTo>
                      <a:pt x="7576" y="3190"/>
                    </a:lnTo>
                    <a:lnTo>
                      <a:pt x="7395" y="3244"/>
                    </a:lnTo>
                    <a:lnTo>
                      <a:pt x="7377" y="3244"/>
                    </a:lnTo>
                    <a:lnTo>
                      <a:pt x="7395" y="3262"/>
                    </a:lnTo>
                    <a:lnTo>
                      <a:pt x="7594" y="3334"/>
                    </a:lnTo>
                    <a:lnTo>
                      <a:pt x="7756" y="3407"/>
                    </a:lnTo>
                    <a:lnTo>
                      <a:pt x="7900" y="3497"/>
                    </a:lnTo>
                    <a:lnTo>
                      <a:pt x="7991" y="3604"/>
                    </a:lnTo>
                    <a:lnTo>
                      <a:pt x="8062" y="3749"/>
                    </a:lnTo>
                    <a:lnTo>
                      <a:pt x="8116" y="3930"/>
                    </a:lnTo>
                    <a:lnTo>
                      <a:pt x="8153" y="4145"/>
                    </a:lnTo>
                    <a:lnTo>
                      <a:pt x="8171" y="4380"/>
                    </a:lnTo>
                    <a:lnTo>
                      <a:pt x="8171" y="4884"/>
                    </a:lnTo>
                    <a:lnTo>
                      <a:pt x="8153" y="5228"/>
                    </a:lnTo>
                    <a:lnTo>
                      <a:pt x="8098" y="5498"/>
                    </a:lnTo>
                    <a:lnTo>
                      <a:pt x="8062" y="5642"/>
                    </a:lnTo>
                    <a:lnTo>
                      <a:pt x="7792" y="5588"/>
                    </a:lnTo>
                    <a:lnTo>
                      <a:pt x="7486" y="5570"/>
                    </a:lnTo>
                    <a:lnTo>
                      <a:pt x="7232" y="5588"/>
                    </a:lnTo>
                    <a:lnTo>
                      <a:pt x="6980" y="5624"/>
                    </a:lnTo>
                    <a:lnTo>
                      <a:pt x="6746" y="5678"/>
                    </a:lnTo>
                    <a:lnTo>
                      <a:pt x="6529" y="5768"/>
                    </a:lnTo>
                    <a:lnTo>
                      <a:pt x="6367" y="5840"/>
                    </a:lnTo>
                    <a:lnTo>
                      <a:pt x="6223" y="5930"/>
                    </a:lnTo>
                    <a:lnTo>
                      <a:pt x="6096" y="6039"/>
                    </a:lnTo>
                    <a:lnTo>
                      <a:pt x="5970" y="6146"/>
                    </a:lnTo>
                    <a:lnTo>
                      <a:pt x="5627" y="6146"/>
                    </a:lnTo>
                    <a:lnTo>
                      <a:pt x="5591" y="5894"/>
                    </a:lnTo>
                    <a:lnTo>
                      <a:pt x="5357" y="4380"/>
                    </a:lnTo>
                    <a:lnTo>
                      <a:pt x="5303" y="4127"/>
                    </a:lnTo>
                    <a:lnTo>
                      <a:pt x="5213" y="3912"/>
                    </a:lnTo>
                    <a:lnTo>
                      <a:pt x="5086" y="3695"/>
                    </a:lnTo>
                    <a:lnTo>
                      <a:pt x="4924" y="3515"/>
                    </a:lnTo>
                    <a:lnTo>
                      <a:pt x="4924" y="1280"/>
                    </a:lnTo>
                    <a:lnTo>
                      <a:pt x="4942" y="1189"/>
                    </a:lnTo>
                    <a:lnTo>
                      <a:pt x="4960" y="1099"/>
                    </a:lnTo>
                    <a:lnTo>
                      <a:pt x="5015" y="1010"/>
                    </a:lnTo>
                    <a:lnTo>
                      <a:pt x="5069" y="938"/>
                    </a:lnTo>
                    <a:lnTo>
                      <a:pt x="5140" y="883"/>
                    </a:lnTo>
                    <a:lnTo>
                      <a:pt x="5231" y="829"/>
                    </a:lnTo>
                    <a:lnTo>
                      <a:pt x="5321" y="811"/>
                    </a:lnTo>
                    <a:lnTo>
                      <a:pt x="5411" y="793"/>
                    </a:lnTo>
                    <a:lnTo>
                      <a:pt x="6313" y="793"/>
                    </a:lnTo>
                    <a:lnTo>
                      <a:pt x="6620" y="793"/>
                    </a:lnTo>
                    <a:lnTo>
                      <a:pt x="6890" y="811"/>
                    </a:lnTo>
                    <a:lnTo>
                      <a:pt x="7125" y="847"/>
                    </a:lnTo>
                    <a:lnTo>
                      <a:pt x="7305" y="901"/>
                    </a:lnTo>
                    <a:lnTo>
                      <a:pt x="7467" y="956"/>
                    </a:lnTo>
                    <a:lnTo>
                      <a:pt x="7612" y="1046"/>
                    </a:lnTo>
                    <a:lnTo>
                      <a:pt x="7738" y="1171"/>
                    </a:lnTo>
                    <a:lnTo>
                      <a:pt x="7864" y="1316"/>
                    </a:lnTo>
                    <a:close/>
                    <a:moveTo>
                      <a:pt x="8802" y="6958"/>
                    </a:moveTo>
                    <a:lnTo>
                      <a:pt x="8802" y="6975"/>
                    </a:lnTo>
                    <a:lnTo>
                      <a:pt x="8839" y="7102"/>
                    </a:lnTo>
                    <a:lnTo>
                      <a:pt x="8875" y="7246"/>
                    </a:lnTo>
                    <a:lnTo>
                      <a:pt x="8910" y="7643"/>
                    </a:lnTo>
                    <a:lnTo>
                      <a:pt x="8910" y="7858"/>
                    </a:lnTo>
                    <a:lnTo>
                      <a:pt x="8910" y="7949"/>
                    </a:lnTo>
                    <a:lnTo>
                      <a:pt x="8875" y="8039"/>
                    </a:lnTo>
                    <a:lnTo>
                      <a:pt x="8839" y="8129"/>
                    </a:lnTo>
                    <a:lnTo>
                      <a:pt x="8766" y="8202"/>
                    </a:lnTo>
                    <a:lnTo>
                      <a:pt x="8694" y="8255"/>
                    </a:lnTo>
                    <a:lnTo>
                      <a:pt x="8622" y="8309"/>
                    </a:lnTo>
                    <a:lnTo>
                      <a:pt x="8531" y="8327"/>
                    </a:lnTo>
                    <a:lnTo>
                      <a:pt x="8424" y="8345"/>
                    </a:lnTo>
                    <a:lnTo>
                      <a:pt x="8207" y="8345"/>
                    </a:lnTo>
                    <a:lnTo>
                      <a:pt x="8116" y="8327"/>
                    </a:lnTo>
                    <a:lnTo>
                      <a:pt x="8027" y="8309"/>
                    </a:lnTo>
                    <a:lnTo>
                      <a:pt x="7937" y="8255"/>
                    </a:lnTo>
                    <a:lnTo>
                      <a:pt x="7864" y="8202"/>
                    </a:lnTo>
                    <a:lnTo>
                      <a:pt x="7810" y="8129"/>
                    </a:lnTo>
                    <a:lnTo>
                      <a:pt x="7756" y="8039"/>
                    </a:lnTo>
                    <a:lnTo>
                      <a:pt x="7738" y="7949"/>
                    </a:lnTo>
                    <a:lnTo>
                      <a:pt x="7720" y="7858"/>
                    </a:lnTo>
                    <a:lnTo>
                      <a:pt x="7720" y="7552"/>
                    </a:lnTo>
                    <a:lnTo>
                      <a:pt x="7720" y="7264"/>
                    </a:lnTo>
                    <a:lnTo>
                      <a:pt x="7702" y="7174"/>
                    </a:lnTo>
                    <a:lnTo>
                      <a:pt x="7683" y="7120"/>
                    </a:lnTo>
                    <a:lnTo>
                      <a:pt x="7665" y="7083"/>
                    </a:lnTo>
                    <a:lnTo>
                      <a:pt x="7629" y="7047"/>
                    </a:lnTo>
                    <a:lnTo>
                      <a:pt x="7576" y="7029"/>
                    </a:lnTo>
                    <a:lnTo>
                      <a:pt x="7522" y="7029"/>
                    </a:lnTo>
                    <a:lnTo>
                      <a:pt x="7449" y="7029"/>
                    </a:lnTo>
                    <a:lnTo>
                      <a:pt x="7395" y="7065"/>
                    </a:lnTo>
                    <a:lnTo>
                      <a:pt x="7359" y="7083"/>
                    </a:lnTo>
                    <a:lnTo>
                      <a:pt x="7323" y="7138"/>
                    </a:lnTo>
                    <a:lnTo>
                      <a:pt x="7305" y="7300"/>
                    </a:lnTo>
                    <a:lnTo>
                      <a:pt x="7287" y="7588"/>
                    </a:lnTo>
                    <a:lnTo>
                      <a:pt x="7287" y="9715"/>
                    </a:lnTo>
                    <a:lnTo>
                      <a:pt x="7305" y="9985"/>
                    </a:lnTo>
                    <a:lnTo>
                      <a:pt x="7323" y="10148"/>
                    </a:lnTo>
                    <a:lnTo>
                      <a:pt x="7359" y="10184"/>
                    </a:lnTo>
                    <a:lnTo>
                      <a:pt x="7395" y="10220"/>
                    </a:lnTo>
                    <a:lnTo>
                      <a:pt x="7449" y="10238"/>
                    </a:lnTo>
                    <a:lnTo>
                      <a:pt x="7504" y="10256"/>
                    </a:lnTo>
                    <a:lnTo>
                      <a:pt x="7576" y="10238"/>
                    </a:lnTo>
                    <a:lnTo>
                      <a:pt x="7612" y="10220"/>
                    </a:lnTo>
                    <a:lnTo>
                      <a:pt x="7665" y="10184"/>
                    </a:lnTo>
                    <a:lnTo>
                      <a:pt x="7683" y="10148"/>
                    </a:lnTo>
                    <a:lnTo>
                      <a:pt x="7702" y="10076"/>
                    </a:lnTo>
                    <a:lnTo>
                      <a:pt x="7720" y="9985"/>
                    </a:lnTo>
                    <a:lnTo>
                      <a:pt x="7720" y="9661"/>
                    </a:lnTo>
                    <a:lnTo>
                      <a:pt x="7720" y="9589"/>
                    </a:lnTo>
                    <a:lnTo>
                      <a:pt x="7738" y="9481"/>
                    </a:lnTo>
                    <a:lnTo>
                      <a:pt x="7756" y="9391"/>
                    </a:lnTo>
                    <a:lnTo>
                      <a:pt x="7810" y="9301"/>
                    </a:lnTo>
                    <a:lnTo>
                      <a:pt x="7864" y="9228"/>
                    </a:lnTo>
                    <a:lnTo>
                      <a:pt x="7937" y="9174"/>
                    </a:lnTo>
                    <a:lnTo>
                      <a:pt x="8027" y="9138"/>
                    </a:lnTo>
                    <a:lnTo>
                      <a:pt x="8116" y="9102"/>
                    </a:lnTo>
                    <a:lnTo>
                      <a:pt x="8207" y="9102"/>
                    </a:lnTo>
                    <a:lnTo>
                      <a:pt x="8424" y="9102"/>
                    </a:lnTo>
                    <a:lnTo>
                      <a:pt x="8531" y="9102"/>
                    </a:lnTo>
                    <a:lnTo>
                      <a:pt x="8622" y="9138"/>
                    </a:lnTo>
                    <a:lnTo>
                      <a:pt x="8694" y="9174"/>
                    </a:lnTo>
                    <a:lnTo>
                      <a:pt x="8766" y="9228"/>
                    </a:lnTo>
                    <a:lnTo>
                      <a:pt x="8839" y="9301"/>
                    </a:lnTo>
                    <a:lnTo>
                      <a:pt x="8875" y="9391"/>
                    </a:lnTo>
                    <a:lnTo>
                      <a:pt x="8910" y="9481"/>
                    </a:lnTo>
                    <a:lnTo>
                      <a:pt x="8910" y="9589"/>
                    </a:lnTo>
                    <a:lnTo>
                      <a:pt x="8875" y="9985"/>
                    </a:lnTo>
                    <a:lnTo>
                      <a:pt x="8857" y="10148"/>
                    </a:lnTo>
                    <a:lnTo>
                      <a:pt x="8820" y="10274"/>
                    </a:lnTo>
                    <a:lnTo>
                      <a:pt x="8748" y="10418"/>
                    </a:lnTo>
                    <a:lnTo>
                      <a:pt x="8658" y="10562"/>
                    </a:lnTo>
                    <a:lnTo>
                      <a:pt x="8531" y="10689"/>
                    </a:lnTo>
                    <a:lnTo>
                      <a:pt x="8369" y="10796"/>
                    </a:lnTo>
                    <a:lnTo>
                      <a:pt x="8189" y="10905"/>
                    </a:lnTo>
                    <a:lnTo>
                      <a:pt x="7991" y="10959"/>
                    </a:lnTo>
                    <a:lnTo>
                      <a:pt x="7774" y="11013"/>
                    </a:lnTo>
                    <a:lnTo>
                      <a:pt x="7522" y="11031"/>
                    </a:lnTo>
                    <a:lnTo>
                      <a:pt x="7269" y="11013"/>
                    </a:lnTo>
                    <a:lnTo>
                      <a:pt x="7053" y="10977"/>
                    </a:lnTo>
                    <a:lnTo>
                      <a:pt x="6836" y="10923"/>
                    </a:lnTo>
                    <a:lnTo>
                      <a:pt x="6656" y="10832"/>
                    </a:lnTo>
                    <a:lnTo>
                      <a:pt x="6511" y="10725"/>
                    </a:lnTo>
                    <a:lnTo>
                      <a:pt x="6385" y="10617"/>
                    </a:lnTo>
                    <a:lnTo>
                      <a:pt x="6295" y="10472"/>
                    </a:lnTo>
                    <a:lnTo>
                      <a:pt x="6223" y="10329"/>
                    </a:lnTo>
                    <a:lnTo>
                      <a:pt x="6223" y="10184"/>
                    </a:lnTo>
                    <a:lnTo>
                      <a:pt x="6205" y="10040"/>
                    </a:lnTo>
                    <a:lnTo>
                      <a:pt x="6096" y="9355"/>
                    </a:lnTo>
                    <a:lnTo>
                      <a:pt x="6096" y="9301"/>
                    </a:lnTo>
                    <a:lnTo>
                      <a:pt x="6096" y="7967"/>
                    </a:lnTo>
                    <a:lnTo>
                      <a:pt x="6115" y="7534"/>
                    </a:lnTo>
                    <a:lnTo>
                      <a:pt x="6133" y="7228"/>
                    </a:lnTo>
                    <a:lnTo>
                      <a:pt x="6169" y="7083"/>
                    </a:lnTo>
                    <a:lnTo>
                      <a:pt x="6223" y="6940"/>
                    </a:lnTo>
                    <a:lnTo>
                      <a:pt x="6277" y="6850"/>
                    </a:lnTo>
                    <a:lnTo>
                      <a:pt x="6331" y="6741"/>
                    </a:lnTo>
                    <a:lnTo>
                      <a:pt x="6403" y="6669"/>
                    </a:lnTo>
                    <a:lnTo>
                      <a:pt x="6547" y="6543"/>
                    </a:lnTo>
                    <a:lnTo>
                      <a:pt x="6674" y="6453"/>
                    </a:lnTo>
                    <a:lnTo>
                      <a:pt x="6800" y="6381"/>
                    </a:lnTo>
                    <a:lnTo>
                      <a:pt x="6962" y="6327"/>
                    </a:lnTo>
                    <a:lnTo>
                      <a:pt x="7125" y="6291"/>
                    </a:lnTo>
                    <a:lnTo>
                      <a:pt x="7305" y="6272"/>
                    </a:lnTo>
                    <a:lnTo>
                      <a:pt x="7486" y="6254"/>
                    </a:lnTo>
                    <a:lnTo>
                      <a:pt x="7756" y="6272"/>
                    </a:lnTo>
                    <a:lnTo>
                      <a:pt x="7991" y="6309"/>
                    </a:lnTo>
                    <a:lnTo>
                      <a:pt x="8189" y="6381"/>
                    </a:lnTo>
                    <a:lnTo>
                      <a:pt x="8351" y="6453"/>
                    </a:lnTo>
                    <a:lnTo>
                      <a:pt x="8406" y="6489"/>
                    </a:lnTo>
                    <a:lnTo>
                      <a:pt x="8460" y="6525"/>
                    </a:lnTo>
                    <a:lnTo>
                      <a:pt x="8585" y="6633"/>
                    </a:lnTo>
                    <a:lnTo>
                      <a:pt x="8676" y="6723"/>
                    </a:lnTo>
                    <a:lnTo>
                      <a:pt x="8748" y="6832"/>
                    </a:lnTo>
                    <a:lnTo>
                      <a:pt x="8802" y="6958"/>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204" name="Freeform 168"/>
              <p:cNvSpPr/>
              <p:nvPr/>
            </p:nvSpPr>
            <p:spPr bwMode="auto">
              <a:xfrm>
                <a:off x="5658530" y="5206320"/>
                <a:ext cx="42863" cy="198438"/>
              </a:xfrm>
              <a:custGeom>
                <a:avLst/>
                <a:gdLst/>
                <a:ahLst/>
                <a:cxnLst>
                  <a:cxn ang="0">
                    <a:pos x="54" y="2739"/>
                  </a:cxn>
                  <a:cxn ang="0">
                    <a:pos x="523" y="2739"/>
                  </a:cxn>
                  <a:cxn ang="0">
                    <a:pos x="541" y="2721"/>
                  </a:cxn>
                  <a:cxn ang="0">
                    <a:pos x="559" y="2703"/>
                  </a:cxn>
                  <a:cxn ang="0">
                    <a:pos x="577" y="2667"/>
                  </a:cxn>
                  <a:cxn ang="0">
                    <a:pos x="415" y="1081"/>
                  </a:cxn>
                  <a:cxn ang="0">
                    <a:pos x="361" y="541"/>
                  </a:cxn>
                  <a:cxn ang="0">
                    <a:pos x="324" y="36"/>
                  </a:cxn>
                  <a:cxn ang="0">
                    <a:pos x="324" y="0"/>
                  </a:cxn>
                  <a:cxn ang="0">
                    <a:pos x="306" y="0"/>
                  </a:cxn>
                  <a:cxn ang="0">
                    <a:pos x="306" y="18"/>
                  </a:cxn>
                  <a:cxn ang="0">
                    <a:pos x="234" y="523"/>
                  </a:cxn>
                  <a:cxn ang="0">
                    <a:pos x="180" y="1009"/>
                  </a:cxn>
                  <a:cxn ang="0">
                    <a:pos x="54" y="1964"/>
                  </a:cxn>
                  <a:cxn ang="0">
                    <a:pos x="0" y="2685"/>
                  </a:cxn>
                  <a:cxn ang="0">
                    <a:pos x="0" y="2721"/>
                  </a:cxn>
                  <a:cxn ang="0">
                    <a:pos x="54" y="2739"/>
                  </a:cxn>
                </a:cxnLst>
                <a:rect l="0" t="0" r="r" b="b"/>
                <a:pathLst>
                  <a:path w="577" h="2739">
                    <a:moveTo>
                      <a:pt x="54" y="2739"/>
                    </a:moveTo>
                    <a:lnTo>
                      <a:pt x="523" y="2739"/>
                    </a:lnTo>
                    <a:lnTo>
                      <a:pt x="541" y="2721"/>
                    </a:lnTo>
                    <a:lnTo>
                      <a:pt x="559" y="2703"/>
                    </a:lnTo>
                    <a:lnTo>
                      <a:pt x="577" y="2667"/>
                    </a:lnTo>
                    <a:lnTo>
                      <a:pt x="415" y="1081"/>
                    </a:lnTo>
                    <a:lnTo>
                      <a:pt x="361" y="541"/>
                    </a:lnTo>
                    <a:lnTo>
                      <a:pt x="324" y="36"/>
                    </a:lnTo>
                    <a:lnTo>
                      <a:pt x="324" y="0"/>
                    </a:lnTo>
                    <a:lnTo>
                      <a:pt x="306" y="0"/>
                    </a:lnTo>
                    <a:lnTo>
                      <a:pt x="306" y="18"/>
                    </a:lnTo>
                    <a:lnTo>
                      <a:pt x="234" y="523"/>
                    </a:lnTo>
                    <a:lnTo>
                      <a:pt x="180" y="1009"/>
                    </a:lnTo>
                    <a:lnTo>
                      <a:pt x="54" y="1964"/>
                    </a:lnTo>
                    <a:lnTo>
                      <a:pt x="0" y="2685"/>
                    </a:lnTo>
                    <a:lnTo>
                      <a:pt x="0" y="2721"/>
                    </a:lnTo>
                    <a:lnTo>
                      <a:pt x="54" y="2739"/>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grpSp>
        <p:grpSp>
          <p:nvGrpSpPr>
            <p:cNvPr id="20" name="组合 45"/>
            <p:cNvGrpSpPr/>
            <p:nvPr/>
          </p:nvGrpSpPr>
          <p:grpSpPr>
            <a:xfrm>
              <a:off x="7856639" y="1861668"/>
              <a:ext cx="422874" cy="349334"/>
              <a:chOff x="4271963" y="3440113"/>
              <a:chExt cx="1211262" cy="1300162"/>
            </a:xfrm>
            <a:solidFill>
              <a:schemeClr val="tx1">
                <a:lumMod val="50000"/>
                <a:lumOff val="50000"/>
              </a:schemeClr>
            </a:solidFill>
          </p:grpSpPr>
          <p:sp>
            <p:nvSpPr>
              <p:cNvPr id="198" name="Freeform 37"/>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sp>
            <p:nvSpPr>
              <p:cNvPr id="199"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ln>
            </p:spPr>
            <p:txBody>
              <a:bodyPr vert="horz" wrap="none" lIns="91440" tIns="45720" rIns="91440" bIns="45720" numCol="1" anchor="t" anchorCtr="0" compatLnSpc="1">
                <a:prstTxWarp prst="textPlain">
                  <a:avLst/>
                </a:prstTxWarp>
              </a:bodyPr>
              <a:lstStyle/>
              <a:p>
                <a:endParaRPr lang="zh-CN" altLang="en-US">
                  <a:solidFill>
                    <a:srgbClr val="000000"/>
                  </a:solidFill>
                </a:endParaRPr>
              </a:p>
            </p:txBody>
          </p:sp>
        </p:grpSp>
        <p:grpSp>
          <p:nvGrpSpPr>
            <p:cNvPr id="21" name="组合 130"/>
            <p:cNvGrpSpPr/>
            <p:nvPr/>
          </p:nvGrpSpPr>
          <p:grpSpPr>
            <a:xfrm>
              <a:off x="6733141" y="3561021"/>
              <a:ext cx="771482" cy="414641"/>
              <a:chOff x="7214213" y="2978464"/>
              <a:chExt cx="1470676" cy="630928"/>
            </a:xfrm>
          </p:grpSpPr>
          <p:sp>
            <p:nvSpPr>
              <p:cNvPr id="193" name="椭圆 192"/>
              <p:cNvSpPr/>
              <p:nvPr/>
            </p:nvSpPr>
            <p:spPr bwMode="auto">
              <a:xfrm>
                <a:off x="7315914" y="3067666"/>
                <a:ext cx="1320297" cy="471949"/>
              </a:xfrm>
              <a:prstGeom prst="ellipse">
                <a:avLst/>
              </a:prstGeom>
              <a:noFill/>
              <a:ln w="28575" cmpd="dbl">
                <a:solidFill>
                  <a:schemeClr val="tx1">
                    <a:lumMod val="50000"/>
                    <a:lumOff val="50000"/>
                  </a:schemeClr>
                </a:solidFill>
                <a:prstDash val="sys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pic>
            <p:nvPicPr>
              <p:cNvPr id="194" name="Picture 456" descr="图片235"/>
              <p:cNvPicPr>
                <a:picLocks noChangeAspect="1" noChangeArrowheads="1"/>
              </p:cNvPicPr>
              <p:nvPr/>
            </p:nvPicPr>
            <p:blipFill>
              <a:blip r:embed="rId7" cstate="print"/>
              <a:srcRect/>
              <a:stretch>
                <a:fillRect/>
              </a:stretch>
            </p:blipFill>
            <p:spPr bwMode="auto">
              <a:xfrm>
                <a:off x="7849910" y="2978464"/>
                <a:ext cx="199281" cy="188477"/>
              </a:xfrm>
              <a:prstGeom prst="rect">
                <a:avLst/>
              </a:prstGeom>
              <a:noFill/>
              <a:effectLst>
                <a:outerShdw blurRad="152400" dist="50800" dir="2700000" algn="tl" rotWithShape="0">
                  <a:prstClr val="black"/>
                </a:outerShdw>
              </a:effectLst>
            </p:spPr>
          </p:pic>
          <p:pic>
            <p:nvPicPr>
              <p:cNvPr id="195" name="Picture 456" descr="图片235"/>
              <p:cNvPicPr>
                <a:picLocks noChangeAspect="1" noChangeArrowheads="1"/>
              </p:cNvPicPr>
              <p:nvPr/>
            </p:nvPicPr>
            <p:blipFill>
              <a:blip r:embed="rId7" cstate="print"/>
              <a:srcRect/>
              <a:stretch>
                <a:fillRect/>
              </a:stretch>
            </p:blipFill>
            <p:spPr bwMode="auto">
              <a:xfrm>
                <a:off x="7214213" y="3184941"/>
                <a:ext cx="199281" cy="188477"/>
              </a:xfrm>
              <a:prstGeom prst="rect">
                <a:avLst/>
              </a:prstGeom>
              <a:noFill/>
              <a:effectLst>
                <a:outerShdw blurRad="152400" dist="50800" dir="2700000" algn="tl" rotWithShape="0">
                  <a:prstClr val="black"/>
                </a:outerShdw>
              </a:effectLst>
            </p:spPr>
          </p:pic>
          <p:pic>
            <p:nvPicPr>
              <p:cNvPr id="196" name="Picture 456" descr="图片235"/>
              <p:cNvPicPr>
                <a:picLocks noChangeAspect="1" noChangeArrowheads="1"/>
              </p:cNvPicPr>
              <p:nvPr/>
            </p:nvPicPr>
            <p:blipFill>
              <a:blip r:embed="rId7" cstate="print"/>
              <a:srcRect/>
              <a:stretch>
                <a:fillRect/>
              </a:stretch>
            </p:blipFill>
            <p:spPr bwMode="auto">
              <a:xfrm>
                <a:off x="8485608" y="3214438"/>
                <a:ext cx="199281" cy="188477"/>
              </a:xfrm>
              <a:prstGeom prst="rect">
                <a:avLst/>
              </a:prstGeom>
              <a:noFill/>
              <a:effectLst>
                <a:outerShdw blurRad="152400" dist="50800" dir="2700000" algn="tl" rotWithShape="0">
                  <a:prstClr val="black"/>
                </a:outerShdw>
              </a:effectLst>
            </p:spPr>
          </p:pic>
          <p:pic>
            <p:nvPicPr>
              <p:cNvPr id="197" name="Picture 456" descr="图片235"/>
              <p:cNvPicPr>
                <a:picLocks noChangeAspect="1" noChangeArrowheads="1"/>
              </p:cNvPicPr>
              <p:nvPr/>
            </p:nvPicPr>
            <p:blipFill>
              <a:blip r:embed="rId8" cstate="print"/>
              <a:srcRect/>
              <a:stretch>
                <a:fillRect/>
              </a:stretch>
            </p:blipFill>
            <p:spPr bwMode="auto">
              <a:xfrm flipH="1">
                <a:off x="7853592" y="3451125"/>
                <a:ext cx="167340" cy="158267"/>
              </a:xfrm>
              <a:prstGeom prst="rect">
                <a:avLst/>
              </a:prstGeom>
              <a:noFill/>
              <a:effectLst>
                <a:outerShdw blurRad="152400" dist="50800" dir="2700000" algn="tl" rotWithShape="0">
                  <a:prstClr val="black"/>
                </a:outerShdw>
              </a:effectLst>
            </p:spPr>
          </p:pic>
        </p:grpSp>
        <p:grpSp>
          <p:nvGrpSpPr>
            <p:cNvPr id="22" name="组合 139"/>
            <p:cNvGrpSpPr/>
            <p:nvPr/>
          </p:nvGrpSpPr>
          <p:grpSpPr>
            <a:xfrm>
              <a:off x="6444208" y="2656613"/>
              <a:ext cx="1284710" cy="412347"/>
              <a:chOff x="6173525" y="1826562"/>
              <a:chExt cx="1366806" cy="429906"/>
            </a:xfrm>
          </p:grpSpPr>
          <p:pic>
            <p:nvPicPr>
              <p:cNvPr id="191" name="Picture 33" descr="vblock 4 blocks new1_image.png"/>
              <p:cNvPicPr>
                <a:picLocks noChangeAspect="1"/>
              </p:cNvPicPr>
              <p:nvPr/>
            </p:nvPicPr>
            <p:blipFill>
              <a:blip r:embed="rId9" cstate="print"/>
              <a:srcRect r="29" b="27"/>
              <a:stretch>
                <a:fillRect/>
              </a:stretch>
            </p:blipFill>
            <p:spPr bwMode="auto">
              <a:xfrm>
                <a:off x="6173525" y="1838012"/>
                <a:ext cx="683220" cy="418456"/>
              </a:xfrm>
              <a:prstGeom prst="rect">
                <a:avLst/>
              </a:prstGeom>
              <a:noFill/>
              <a:ln w="9525">
                <a:noFill/>
                <a:miter lim="800000"/>
                <a:headEnd/>
                <a:tailEnd/>
              </a:ln>
              <a:effectLst>
                <a:outerShdw dist="38100" dir="2700000" rotWithShape="0">
                  <a:srgbClr val="808080">
                    <a:alpha val="42998"/>
                  </a:srgbClr>
                </a:outerShdw>
              </a:effectLst>
            </p:spPr>
          </p:pic>
          <p:pic>
            <p:nvPicPr>
              <p:cNvPr id="192" name="Picture 33" descr="vblock 4 blocks new1_image.png"/>
              <p:cNvPicPr preferRelativeResize="0"/>
              <p:nvPr/>
            </p:nvPicPr>
            <p:blipFill>
              <a:blip r:embed="rId9" cstate="print"/>
              <a:srcRect r="29" b="27"/>
              <a:stretch>
                <a:fillRect/>
              </a:stretch>
            </p:blipFill>
            <p:spPr bwMode="auto">
              <a:xfrm flipH="1">
                <a:off x="6856331" y="1826562"/>
                <a:ext cx="684000" cy="416421"/>
              </a:xfrm>
              <a:prstGeom prst="rect">
                <a:avLst/>
              </a:prstGeom>
              <a:noFill/>
              <a:ln w="9525">
                <a:noFill/>
                <a:miter lim="800000"/>
                <a:headEnd/>
                <a:tailEnd/>
              </a:ln>
              <a:effectLst>
                <a:outerShdw dist="38100" dir="2700000" rotWithShape="0">
                  <a:srgbClr val="808080">
                    <a:alpha val="42998"/>
                  </a:srgbClr>
                </a:outerShdw>
              </a:effectLst>
            </p:spPr>
          </p:pic>
        </p:grpSp>
        <p:sp>
          <p:nvSpPr>
            <p:cNvPr id="166" name="矩形 165"/>
            <p:cNvSpPr/>
            <p:nvPr/>
          </p:nvSpPr>
          <p:spPr>
            <a:xfrm>
              <a:off x="6488080" y="2463662"/>
              <a:ext cx="529480" cy="170717"/>
            </a:xfrm>
            <a:prstGeom prst="rect">
              <a:avLst/>
            </a:prstGeom>
          </p:spPr>
          <p:txBody>
            <a:bodyPr wrap="none">
              <a:prstTxWarp prst="textPlain">
                <a:avLst/>
              </a:prstTxWarp>
              <a:spAutoFit/>
            </a:bodyPr>
            <a:lstStyle/>
            <a:p>
              <a:pPr marL="300355" indent="-300355" defTabSz="801370">
                <a:lnSpc>
                  <a:spcPct val="125000"/>
                </a:lnSpc>
                <a:buClr>
                  <a:srgbClr val="FF0000"/>
                </a:buClr>
                <a:buSzPct val="100000"/>
              </a:pPr>
              <a:r>
                <a:rPr lang="zh-CN" altLang="en-US" sz="1400" dirty="0" smtClean="0">
                  <a:solidFill>
                    <a:srgbClr val="C00000"/>
                  </a:solidFill>
                  <a:latin typeface="微软雅黑" panose="020B0503020204020204" charset="-122"/>
                  <a:ea typeface="微软雅黑" panose="020B0503020204020204" charset="-122"/>
                </a:rPr>
                <a:t>教学资源平台</a:t>
              </a:r>
              <a:endParaRPr lang="zh-CN" altLang="en-US" sz="1400" dirty="0">
                <a:solidFill>
                  <a:srgbClr val="C00000"/>
                </a:solidFill>
                <a:latin typeface="微软雅黑" panose="020B0503020204020204" charset="-122"/>
                <a:ea typeface="微软雅黑" panose="020B0503020204020204" charset="-122"/>
              </a:endParaRPr>
            </a:p>
          </p:txBody>
        </p:sp>
        <p:sp>
          <p:nvSpPr>
            <p:cNvPr id="169" name="矩形 168"/>
            <p:cNvSpPr/>
            <p:nvPr/>
          </p:nvSpPr>
          <p:spPr>
            <a:xfrm>
              <a:off x="7136152" y="2463664"/>
              <a:ext cx="529480" cy="170717"/>
            </a:xfrm>
            <a:prstGeom prst="rect">
              <a:avLst/>
            </a:prstGeom>
          </p:spPr>
          <p:txBody>
            <a:bodyPr wrap="none">
              <a:prstTxWarp prst="textPlain">
                <a:avLst/>
              </a:prstTxWarp>
              <a:spAutoFit/>
            </a:bodyPr>
            <a:lstStyle/>
            <a:p>
              <a:pPr marL="300355" indent="-300355" defTabSz="801370">
                <a:lnSpc>
                  <a:spcPct val="125000"/>
                </a:lnSpc>
                <a:buClr>
                  <a:srgbClr val="FF0000"/>
                </a:buClr>
                <a:buSzPct val="100000"/>
              </a:pPr>
              <a:r>
                <a:rPr lang="zh-CN" altLang="en-US" sz="1400" dirty="0" smtClean="0">
                  <a:solidFill>
                    <a:srgbClr val="C00000"/>
                  </a:solidFill>
                  <a:latin typeface="微软雅黑" panose="020B0503020204020204" charset="-122"/>
                  <a:ea typeface="微软雅黑" panose="020B0503020204020204" charset="-122"/>
                </a:rPr>
                <a:t>教育管理平台</a:t>
              </a:r>
              <a:endParaRPr lang="zh-CN" altLang="en-US" sz="1400" dirty="0">
                <a:solidFill>
                  <a:srgbClr val="C00000"/>
                </a:solidFill>
                <a:latin typeface="微软雅黑" panose="020B0503020204020204" charset="-122"/>
                <a:ea typeface="微软雅黑" panose="020B0503020204020204" charset="-122"/>
              </a:endParaRPr>
            </a:p>
          </p:txBody>
        </p:sp>
      </p:grpSp>
      <p:sp>
        <p:nvSpPr>
          <p:cNvPr id="137" name="标题 136"/>
          <p:cNvSpPr>
            <a:spLocks noGrp="1"/>
          </p:cNvSpPr>
          <p:nvPr>
            <p:ph type="title"/>
          </p:nvPr>
        </p:nvSpPr>
        <p:spPr>
          <a:prstGeom prst="rect">
            <a:avLst/>
          </a:prstGeom>
        </p:spPr>
        <p:txBody>
          <a:bodyPr/>
          <a:lstStyle/>
          <a:p>
            <a:r>
              <a:rPr lang="zh-CN" altLang="en-US" dirty="0" smtClean="0">
                <a:solidFill>
                  <a:schemeClr val="tx2"/>
                </a:solidFill>
                <a:latin typeface="微软雅黑" panose="020B0503020204020204" charset="-122"/>
                <a:ea typeface="微软雅黑" panose="020B0503020204020204" charset="-122"/>
              </a:rPr>
              <a:t>华为教育云解决方案</a:t>
            </a:r>
            <a:endParaRPr lang="zh-CN" altLang="en-US" dirty="0"/>
          </a:p>
        </p:txBody>
      </p:sp>
      <p:sp>
        <p:nvSpPr>
          <p:cNvPr id="138"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1.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云播智慧教育  </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p:nvPr/>
        </p:nvSpPr>
        <p:spPr>
          <a:xfrm>
            <a:off x="520658" y="238919"/>
            <a:ext cx="6227082" cy="871537"/>
          </a:xfrm>
          <a:prstGeom prst="rect">
            <a:avLst/>
          </a:prstGeom>
        </p:spPr>
        <p:txBody>
          <a:bodyPr/>
          <a:lstStyle/>
          <a:p>
            <a:pPr eaLnBrk="0" hangingPunct="0">
              <a:defRPr/>
            </a:pPr>
            <a:r>
              <a:rPr lang="en-US" altLang="zh-CN" sz="4400" b="1" kern="0" dirty="0" smtClean="0">
                <a:solidFill>
                  <a:srgbClr val="C00000"/>
                </a:solidFill>
                <a:latin typeface="FrutigerNext LT Medium" pitchFamily="34" charset="0"/>
                <a:ea typeface="黑体" panose="02010609060101010101" pitchFamily="49" charset="-122"/>
                <a:cs typeface="+mj-cs"/>
              </a:rPr>
              <a:t>Content</a:t>
            </a:r>
            <a:endParaRPr lang="en-US" sz="4400" b="1" kern="0" dirty="0">
              <a:solidFill>
                <a:srgbClr val="C00000"/>
              </a:solidFill>
              <a:latin typeface="FrutigerNext LT Medium" pitchFamily="34" charset="0"/>
              <a:ea typeface="黑体" panose="02010609060101010101" pitchFamily="49" charset="-122"/>
              <a:cs typeface="+mj-cs"/>
            </a:endParaRPr>
          </a:p>
        </p:txBody>
      </p:sp>
      <p:sp>
        <p:nvSpPr>
          <p:cNvPr id="22" name="Freeform 6"/>
          <p:cNvSpPr/>
          <p:nvPr/>
        </p:nvSpPr>
        <p:spPr bwMode="gray">
          <a:xfrm>
            <a:off x="2728458" y="3076452"/>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3" name="Freeform 7"/>
          <p:cNvSpPr/>
          <p:nvPr/>
        </p:nvSpPr>
        <p:spPr bwMode="gray">
          <a:xfrm>
            <a:off x="2026783" y="3076452"/>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4" name="Text Box 8"/>
          <p:cNvSpPr txBox="1">
            <a:spLocks noChangeArrowheads="1"/>
          </p:cNvSpPr>
          <p:nvPr/>
        </p:nvSpPr>
        <p:spPr bwMode="gray">
          <a:xfrm>
            <a:off x="2841226" y="3135190"/>
            <a:ext cx="3581400" cy="457200"/>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成功故事</a:t>
            </a:r>
            <a:endParaRPr lang="zh-CN" altLang="en-US" sz="2400" dirty="0">
              <a:solidFill>
                <a:srgbClr val="FFFFFF"/>
              </a:solidFill>
              <a:latin typeface="微软雅黑" panose="020B0503020204020204" charset="-122"/>
              <a:ea typeface="微软雅黑" panose="020B0503020204020204" charset="-122"/>
            </a:endParaRPr>
          </a:p>
        </p:txBody>
      </p:sp>
      <p:sp>
        <p:nvSpPr>
          <p:cNvPr id="25" name="Freeform 9"/>
          <p:cNvSpPr/>
          <p:nvPr/>
        </p:nvSpPr>
        <p:spPr bwMode="gray">
          <a:xfrm>
            <a:off x="2728458" y="2294138"/>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6" name="Freeform 10"/>
          <p:cNvSpPr/>
          <p:nvPr/>
        </p:nvSpPr>
        <p:spPr bwMode="gray">
          <a:xfrm>
            <a:off x="2026783" y="2294138"/>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7" name="Freeform 11"/>
          <p:cNvSpPr/>
          <p:nvPr/>
        </p:nvSpPr>
        <p:spPr bwMode="gray">
          <a:xfrm>
            <a:off x="2728458" y="150371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8" name="Freeform 12"/>
          <p:cNvSpPr/>
          <p:nvPr/>
        </p:nvSpPr>
        <p:spPr bwMode="gray">
          <a:xfrm>
            <a:off x="2026783" y="150371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9" name="Text Box 13"/>
          <p:cNvSpPr txBox="1">
            <a:spLocks noChangeArrowheads="1"/>
          </p:cNvSpPr>
          <p:nvPr/>
        </p:nvSpPr>
        <p:spPr bwMode="gray">
          <a:xfrm>
            <a:off x="2841226" y="1568805"/>
            <a:ext cx="3581400" cy="461665"/>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智慧教育的发展趋势</a:t>
            </a:r>
            <a:endParaRPr lang="zh-CN" altLang="en-US" sz="2400" dirty="0" smtClean="0">
              <a:solidFill>
                <a:srgbClr val="FFFFFF"/>
              </a:solidFill>
              <a:latin typeface="微软雅黑" panose="020B0503020204020204" charset="-122"/>
              <a:ea typeface="微软雅黑" panose="020B0503020204020204" charset="-122"/>
            </a:endParaRPr>
          </a:p>
        </p:txBody>
      </p:sp>
      <p:sp>
        <p:nvSpPr>
          <p:cNvPr id="30" name="Text Box 14"/>
          <p:cNvSpPr txBox="1">
            <a:spLocks noChangeArrowheads="1"/>
          </p:cNvSpPr>
          <p:nvPr/>
        </p:nvSpPr>
        <p:spPr bwMode="gray">
          <a:xfrm>
            <a:off x="2841226" y="2352876"/>
            <a:ext cx="3581400" cy="457200"/>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华为智慧教育解决方案</a:t>
            </a:r>
            <a:endParaRPr lang="zh-CN" altLang="en-US" sz="2400" dirty="0">
              <a:solidFill>
                <a:srgbClr val="FFFFFF"/>
              </a:solidFill>
              <a:latin typeface="微软雅黑" panose="020B0503020204020204" charset="-122"/>
              <a:ea typeface="微软雅黑" panose="020B0503020204020204" charset="-122"/>
            </a:endParaRPr>
          </a:p>
        </p:txBody>
      </p:sp>
      <p:sp>
        <p:nvSpPr>
          <p:cNvPr id="42" name="Text Box 16"/>
          <p:cNvSpPr txBox="1">
            <a:spLocks noChangeArrowheads="1"/>
          </p:cNvSpPr>
          <p:nvPr/>
        </p:nvSpPr>
        <p:spPr bwMode="gray">
          <a:xfrm>
            <a:off x="2204956" y="1466252"/>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1</a:t>
            </a:r>
            <a:endParaRPr lang="en-US" altLang="zh-CN" sz="3600" b="1" dirty="0">
              <a:solidFill>
                <a:srgbClr val="FFFFFF"/>
              </a:solidFill>
              <a:latin typeface="FrutigerNext LT Medium"/>
            </a:endParaRPr>
          </a:p>
        </p:txBody>
      </p:sp>
      <p:sp>
        <p:nvSpPr>
          <p:cNvPr id="46" name="Text Box 17"/>
          <p:cNvSpPr txBox="1">
            <a:spLocks noChangeArrowheads="1"/>
          </p:cNvSpPr>
          <p:nvPr/>
        </p:nvSpPr>
        <p:spPr bwMode="gray">
          <a:xfrm>
            <a:off x="2220196" y="2266198"/>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2</a:t>
            </a:r>
            <a:endParaRPr lang="en-US" altLang="zh-CN" sz="3600" b="1" dirty="0">
              <a:solidFill>
                <a:srgbClr val="FFFFFF"/>
              </a:solidFill>
              <a:latin typeface="FrutigerNext LT Medium"/>
            </a:endParaRPr>
          </a:p>
        </p:txBody>
      </p:sp>
      <p:sp>
        <p:nvSpPr>
          <p:cNvPr id="47" name="Text Box 18"/>
          <p:cNvSpPr txBox="1">
            <a:spLocks noChangeArrowheads="1"/>
          </p:cNvSpPr>
          <p:nvPr/>
        </p:nvSpPr>
        <p:spPr bwMode="gray">
          <a:xfrm>
            <a:off x="2220196" y="3035812"/>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3</a:t>
            </a:r>
            <a:endParaRPr lang="en-US" altLang="zh-CN" sz="3600" b="1" dirty="0">
              <a:solidFill>
                <a:srgbClr val="FFFFFF"/>
              </a:solidFill>
              <a:latin typeface="FrutigerNext LT Medium"/>
            </a:endParaRPr>
          </a:p>
        </p:txBody>
      </p:sp>
    </p:spTree>
  </p:cSld>
  <p:clrMapOvr>
    <a:masterClrMapping/>
  </p:clrMapOvr>
  <p:transition advClick="0" advTm="8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72"/>
          <p:cNvGrpSpPr/>
          <p:nvPr/>
        </p:nvGrpSpPr>
        <p:grpSpPr>
          <a:xfrm>
            <a:off x="382040" y="4194999"/>
            <a:ext cx="8711968" cy="681864"/>
            <a:chOff x="6782937" y="3881437"/>
            <a:chExt cx="5147806" cy="2464771"/>
          </a:xfrm>
        </p:grpSpPr>
        <p:pic>
          <p:nvPicPr>
            <p:cNvPr id="6" name="Picture 11" descr="灰色－圆角－矩形－阴影－10度"/>
            <p:cNvPicPr>
              <a:picLocks noChangeAspect="1" noChangeArrowheads="1"/>
            </p:cNvPicPr>
            <p:nvPr/>
          </p:nvPicPr>
          <p:blipFill>
            <a:blip r:embed="rId1" cstate="print"/>
            <a:srcRect/>
            <a:stretch>
              <a:fillRect/>
            </a:stretch>
          </p:blipFill>
          <p:spPr bwMode="auto">
            <a:xfrm>
              <a:off x="6782937" y="3881437"/>
              <a:ext cx="5147806" cy="2464771"/>
            </a:xfrm>
            <a:prstGeom prst="rect">
              <a:avLst/>
            </a:prstGeom>
            <a:noFill/>
          </p:spPr>
        </p:pic>
        <p:sp>
          <p:nvSpPr>
            <p:cNvPr id="7" name="TextBox 6"/>
            <p:cNvSpPr txBox="1"/>
            <p:nvPr/>
          </p:nvSpPr>
          <p:spPr>
            <a:xfrm>
              <a:off x="6892119" y="3917339"/>
              <a:ext cx="4599295" cy="2336328"/>
            </a:xfrm>
            <a:prstGeom prst="rect">
              <a:avLst/>
            </a:prstGeom>
            <a:noFill/>
          </p:spPr>
          <p:txBody>
            <a:bodyPr wrap="square" rtlCol="0">
              <a:spAutoFit/>
            </a:bodyPr>
            <a:lstStyle/>
            <a:p>
              <a:r>
                <a:rPr lang="en-US" altLang="zh-CN" sz="900" dirty="0" smtClean="0">
                  <a:solidFill>
                    <a:srgbClr val="000000"/>
                  </a:solidFill>
                  <a:latin typeface="微软雅黑" panose="020B0503020204020204" charset="-122"/>
                  <a:ea typeface="微软雅黑" panose="020B0503020204020204" charset="-122"/>
                </a:rPr>
                <a:t>1</a:t>
              </a:r>
              <a:r>
                <a:rPr lang="zh-CN" altLang="en-US" sz="900" dirty="0" smtClean="0">
                  <a:solidFill>
                    <a:srgbClr val="000000"/>
                  </a:solidFill>
                  <a:latin typeface="微软雅黑" panose="020B0503020204020204" charset="-122"/>
                  <a:ea typeface="微软雅黑" panose="020B0503020204020204" charset="-122"/>
                </a:rPr>
                <a:t>、</a:t>
              </a:r>
              <a:r>
                <a:rPr lang="en-US" altLang="zh-CN" sz="900" dirty="0" smtClean="0">
                  <a:solidFill>
                    <a:srgbClr val="000000"/>
                  </a:solidFill>
                  <a:latin typeface="微软雅黑" panose="020B0503020204020204" charset="-122"/>
                  <a:ea typeface="微软雅黑" panose="020B0503020204020204" charset="-122"/>
                </a:rPr>
                <a:t> </a:t>
              </a:r>
              <a:r>
                <a:rPr lang="zh-CN" altLang="en-US" sz="900" dirty="0" smtClean="0">
                  <a:solidFill>
                    <a:srgbClr val="000000"/>
                  </a:solidFill>
                  <a:latin typeface="微软雅黑" panose="020B0503020204020204" charset="-122"/>
                  <a:ea typeface="微软雅黑" panose="020B0503020204020204" charset="-122"/>
                </a:rPr>
                <a:t>最大限度节省教育城域网的带宽，采用“二级一中心”分布式多级云架构，实现教育资源本地缓存、就近访问；</a:t>
              </a:r>
              <a:endParaRPr lang="en-US" altLang="zh-CN" sz="900" dirty="0" smtClean="0">
                <a:solidFill>
                  <a:srgbClr val="000000"/>
                </a:solidFill>
                <a:latin typeface="微软雅黑" panose="020B0503020204020204" charset="-122"/>
                <a:ea typeface="微软雅黑" panose="020B0503020204020204" charset="-122"/>
              </a:endParaRPr>
            </a:p>
            <a:p>
              <a:r>
                <a:rPr lang="en-US" altLang="zh-CN" sz="900" dirty="0" smtClean="0">
                  <a:solidFill>
                    <a:srgbClr val="000000"/>
                  </a:solidFill>
                  <a:latin typeface="微软雅黑" panose="020B0503020204020204" charset="-122"/>
                  <a:ea typeface="微软雅黑" panose="020B0503020204020204" charset="-122"/>
                </a:rPr>
                <a:t>2</a:t>
              </a:r>
              <a:r>
                <a:rPr lang="zh-CN" altLang="en-US" sz="900" dirty="0" smtClean="0">
                  <a:solidFill>
                    <a:srgbClr val="000000"/>
                  </a:solidFill>
                  <a:latin typeface="微软雅黑" panose="020B0503020204020204" charset="-122"/>
                  <a:ea typeface="微软雅黑" panose="020B0503020204020204" charset="-122"/>
                </a:rPr>
                <a:t>、完整支持图书馆联动检索、课件智能云搜索、互动课堂、协作备课、在线考试、远程巡考等关键教育应用，让教学协作、校务管理应用等更易于垂直、横向融合；</a:t>
              </a:r>
              <a:r>
                <a:rPr lang="en-US" altLang="zh-CN" sz="900" dirty="0" smtClean="0">
                  <a:solidFill>
                    <a:srgbClr val="000000"/>
                  </a:solidFill>
                  <a:latin typeface="微软雅黑" panose="020B0503020204020204" charset="-122"/>
                  <a:ea typeface="微软雅黑" panose="020B0503020204020204" charset="-122"/>
                </a:rPr>
                <a:t> </a:t>
              </a:r>
              <a:endParaRPr lang="en-US" altLang="zh-CN" sz="900" dirty="0" smtClean="0">
                <a:solidFill>
                  <a:srgbClr val="000000"/>
                </a:solidFill>
                <a:latin typeface="微软雅黑" panose="020B0503020204020204" charset="-122"/>
                <a:ea typeface="微软雅黑" panose="020B0503020204020204" charset="-122"/>
              </a:endParaRPr>
            </a:p>
            <a:p>
              <a:r>
                <a:rPr lang="en-US" altLang="zh-CN" sz="900" dirty="0" smtClean="0">
                  <a:solidFill>
                    <a:srgbClr val="000000"/>
                  </a:solidFill>
                  <a:latin typeface="微软雅黑" panose="020B0503020204020204" charset="-122"/>
                  <a:ea typeface="微软雅黑" panose="020B0503020204020204" charset="-122"/>
                </a:rPr>
                <a:t>2</a:t>
              </a:r>
              <a:r>
                <a:rPr lang="zh-CN" altLang="en-US" sz="900" dirty="0" smtClean="0">
                  <a:solidFill>
                    <a:srgbClr val="000000"/>
                  </a:solidFill>
                  <a:latin typeface="微软雅黑" panose="020B0503020204020204" charset="-122"/>
                  <a:ea typeface="微软雅黑" panose="020B0503020204020204" charset="-122"/>
                </a:rPr>
                <a:t>、高稳定性，支持分布式部署，多课堂级联，杜绝单点故障；</a:t>
              </a:r>
              <a:r>
                <a:rPr lang="en-US" altLang="zh-CN" sz="900" dirty="0" smtClean="0">
                  <a:solidFill>
                    <a:srgbClr val="000000"/>
                  </a:solidFill>
                  <a:latin typeface="微软雅黑" panose="020B0503020204020204" charset="-122"/>
                  <a:ea typeface="微软雅黑" panose="020B0503020204020204" charset="-122"/>
                </a:rPr>
                <a:t> </a:t>
              </a:r>
              <a:endParaRPr lang="zh-CN" altLang="en-US" sz="900" dirty="0">
                <a:solidFill>
                  <a:srgbClr val="000000"/>
                </a:solidFill>
                <a:latin typeface="微软雅黑" panose="020B0503020204020204" charset="-122"/>
                <a:ea typeface="微软雅黑" panose="020B0503020204020204" charset="-122"/>
              </a:endParaRPr>
            </a:p>
          </p:txBody>
        </p:sp>
      </p:grpSp>
      <p:grpSp>
        <p:nvGrpSpPr>
          <p:cNvPr id="3" name="组合 36"/>
          <p:cNvGrpSpPr/>
          <p:nvPr/>
        </p:nvGrpSpPr>
        <p:grpSpPr bwMode="auto">
          <a:xfrm>
            <a:off x="4330672" y="3470647"/>
            <a:ext cx="1015792" cy="425538"/>
            <a:chOff x="192636" y="47244"/>
            <a:chExt cx="7874227" cy="5562600"/>
          </a:xfrm>
        </p:grpSpPr>
        <p:pic>
          <p:nvPicPr>
            <p:cNvPr id="9" name="图片 37" descr="7.%E6%A0%A1%E5%9B%AD%E5%BD%95%E6%92%AD%E5%AE%A4.jpg"/>
            <p:cNvPicPr>
              <a:picLocks noChangeAspect="1"/>
            </p:cNvPicPr>
            <p:nvPr/>
          </p:nvPicPr>
          <p:blipFill>
            <a:blip r:embed="rId2" cstate="print"/>
            <a:srcRect/>
            <a:stretch>
              <a:fillRect/>
            </a:stretch>
          </p:blipFill>
          <p:spPr bwMode="auto">
            <a:xfrm>
              <a:off x="192636" y="47244"/>
              <a:ext cx="7874227" cy="556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图片 38" descr="celQyHrLLBGIE_副本.png"/>
            <p:cNvPicPr>
              <a:picLocks noChangeAspect="1"/>
            </p:cNvPicPr>
            <p:nvPr/>
          </p:nvPicPr>
          <p:blipFill>
            <a:blip r:embed="rId3" cstate="print"/>
            <a:srcRect/>
            <a:stretch>
              <a:fillRect/>
            </a:stretch>
          </p:blipFill>
          <p:spPr bwMode="auto">
            <a:xfrm>
              <a:off x="4866113" y="3938864"/>
              <a:ext cx="544085" cy="4373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11" name="Picture 25"/>
          <p:cNvPicPr>
            <a:picLocks noChangeArrowheads="1"/>
          </p:cNvPicPr>
          <p:nvPr/>
        </p:nvPicPr>
        <p:blipFill>
          <a:blip r:embed="rId4" cstate="print"/>
          <a:srcRect/>
          <a:stretch>
            <a:fillRect/>
          </a:stretch>
        </p:blipFill>
        <p:spPr bwMode="auto">
          <a:xfrm>
            <a:off x="5544902" y="3470647"/>
            <a:ext cx="1015792" cy="425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3" descr="E:\行业解决方案－政府\图库\教育\mhrm-13913.jpg"/>
          <p:cNvPicPr>
            <a:picLocks noChangeArrowheads="1"/>
          </p:cNvPicPr>
          <p:nvPr/>
        </p:nvPicPr>
        <p:blipFill>
          <a:blip r:embed="rId5" cstate="print"/>
          <a:srcRect/>
          <a:stretch>
            <a:fillRect/>
          </a:stretch>
        </p:blipFill>
        <p:spPr bwMode="auto">
          <a:xfrm>
            <a:off x="2620514" y="3470647"/>
            <a:ext cx="1015792" cy="425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7" descr="E:\行业解决方案－政府\图库\教育2\bld067119.jpg"/>
          <p:cNvPicPr>
            <a:picLocks noChangeArrowheads="1"/>
          </p:cNvPicPr>
          <p:nvPr/>
        </p:nvPicPr>
        <p:blipFill>
          <a:blip r:embed="rId6" cstate="print"/>
          <a:srcRect/>
          <a:stretch>
            <a:fillRect/>
          </a:stretch>
        </p:blipFill>
        <p:spPr bwMode="auto">
          <a:xfrm>
            <a:off x="6644960" y="3470647"/>
            <a:ext cx="1015792" cy="425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5" descr="E:\行业解决方案－政府\图库\教育2\mf700-00032341.jpg"/>
          <p:cNvPicPr>
            <a:picLocks noChangeArrowheads="1"/>
          </p:cNvPicPr>
          <p:nvPr/>
        </p:nvPicPr>
        <p:blipFill>
          <a:blip r:embed="rId7" cstate="print"/>
          <a:srcRect/>
          <a:stretch>
            <a:fillRect/>
          </a:stretch>
        </p:blipFill>
        <p:spPr bwMode="auto">
          <a:xfrm>
            <a:off x="1205529" y="3470647"/>
            <a:ext cx="1015792" cy="425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Box 14"/>
          <p:cNvSpPr txBox="1"/>
          <p:nvPr/>
        </p:nvSpPr>
        <p:spPr>
          <a:xfrm>
            <a:off x="1236240" y="3983278"/>
            <a:ext cx="928657" cy="207727"/>
          </a:xfrm>
          <a:prstGeom prst="rect">
            <a:avLst/>
          </a:prstGeom>
          <a:noFill/>
        </p:spPr>
        <p:txBody>
          <a:bodyPr wrap="square" lIns="68557" tIns="34279" rIns="68557" bIns="34279" rtlCol="0">
            <a:spAutoFit/>
          </a:bodyPr>
          <a:lstStyle/>
          <a:p>
            <a:r>
              <a:rPr lang="zh-CN" altLang="en-US" sz="900" dirty="0" smtClean="0">
                <a:solidFill>
                  <a:srgbClr val="000000"/>
                </a:solidFill>
                <a:latin typeface="微软雅黑" panose="020B0503020204020204" charset="-122"/>
                <a:ea typeface="微软雅黑" panose="020B0503020204020204" charset="-122"/>
              </a:rPr>
              <a:t>在家学</a:t>
            </a:r>
            <a:endParaRPr lang="zh-CN" altLang="en-US" sz="900" dirty="0">
              <a:solidFill>
                <a:srgbClr val="000000"/>
              </a:solidFill>
              <a:latin typeface="微软雅黑" panose="020B0503020204020204" charset="-122"/>
              <a:ea typeface="微软雅黑" panose="020B0503020204020204" charset="-122"/>
            </a:endParaRPr>
          </a:p>
        </p:txBody>
      </p:sp>
      <p:sp>
        <p:nvSpPr>
          <p:cNvPr id="16" name="TextBox 15"/>
          <p:cNvSpPr txBox="1"/>
          <p:nvPr/>
        </p:nvSpPr>
        <p:spPr>
          <a:xfrm>
            <a:off x="2474805" y="3983278"/>
            <a:ext cx="1317004" cy="207727"/>
          </a:xfrm>
          <a:prstGeom prst="rect">
            <a:avLst/>
          </a:prstGeom>
          <a:noFill/>
        </p:spPr>
        <p:txBody>
          <a:bodyPr wrap="square" lIns="68557" tIns="34279" rIns="68557" bIns="34279" rtlCol="0">
            <a:spAutoFit/>
          </a:bodyPr>
          <a:lstStyle/>
          <a:p>
            <a:r>
              <a:rPr lang="zh-CN" altLang="en-US" sz="900" dirty="0" smtClean="0">
                <a:solidFill>
                  <a:srgbClr val="000000"/>
                </a:solidFill>
                <a:latin typeface="微软雅黑" panose="020B0503020204020204" charset="-122"/>
                <a:ea typeface="微软雅黑" panose="020B0503020204020204" charset="-122"/>
              </a:rPr>
              <a:t>偏远校区学</a:t>
            </a:r>
            <a:endParaRPr lang="zh-CN" altLang="en-US" sz="900" dirty="0">
              <a:solidFill>
                <a:srgbClr val="000000"/>
              </a:solidFill>
              <a:latin typeface="微软雅黑" panose="020B0503020204020204" charset="-122"/>
              <a:ea typeface="微软雅黑" panose="020B0503020204020204" charset="-122"/>
            </a:endParaRPr>
          </a:p>
        </p:txBody>
      </p:sp>
      <p:sp>
        <p:nvSpPr>
          <p:cNvPr id="17" name="TextBox 16"/>
          <p:cNvSpPr txBox="1"/>
          <p:nvPr/>
        </p:nvSpPr>
        <p:spPr>
          <a:xfrm>
            <a:off x="5371611" y="3983278"/>
            <a:ext cx="1317004" cy="207727"/>
          </a:xfrm>
          <a:prstGeom prst="rect">
            <a:avLst/>
          </a:prstGeom>
          <a:noFill/>
        </p:spPr>
        <p:txBody>
          <a:bodyPr wrap="square" lIns="68557" tIns="34279" rIns="68557" bIns="34279" rtlCol="0">
            <a:spAutoFit/>
          </a:bodyPr>
          <a:lstStyle/>
          <a:p>
            <a:pPr algn="ctr"/>
            <a:r>
              <a:rPr lang="zh-CN" altLang="en-US" sz="900" dirty="0" smtClean="0">
                <a:solidFill>
                  <a:srgbClr val="000000"/>
                </a:solidFill>
                <a:latin typeface="微软雅黑" panose="020B0503020204020204" charset="-122"/>
                <a:ea typeface="微软雅黑" panose="020B0503020204020204" charset="-122"/>
              </a:rPr>
              <a:t>多媒体学习</a:t>
            </a:r>
            <a:endParaRPr lang="zh-CN" altLang="en-US" sz="900" dirty="0">
              <a:solidFill>
                <a:srgbClr val="000000"/>
              </a:solidFill>
              <a:latin typeface="微软雅黑" panose="020B0503020204020204" charset="-122"/>
              <a:ea typeface="微软雅黑" panose="020B0503020204020204" charset="-122"/>
            </a:endParaRPr>
          </a:p>
        </p:txBody>
      </p:sp>
      <p:sp>
        <p:nvSpPr>
          <p:cNvPr id="18" name="TextBox 17"/>
          <p:cNvSpPr txBox="1"/>
          <p:nvPr/>
        </p:nvSpPr>
        <p:spPr>
          <a:xfrm>
            <a:off x="6504248" y="3983278"/>
            <a:ext cx="1620930" cy="207727"/>
          </a:xfrm>
          <a:prstGeom prst="rect">
            <a:avLst/>
          </a:prstGeom>
          <a:noFill/>
        </p:spPr>
        <p:txBody>
          <a:bodyPr wrap="square" lIns="68557" tIns="34279" rIns="68557" bIns="34279" rtlCol="0">
            <a:spAutoFit/>
          </a:bodyPr>
          <a:lstStyle/>
          <a:p>
            <a:pPr algn="ctr"/>
            <a:r>
              <a:rPr lang="zh-CN" altLang="en-US" sz="900" dirty="0" smtClean="0">
                <a:solidFill>
                  <a:srgbClr val="000000"/>
                </a:solidFill>
                <a:latin typeface="微软雅黑" panose="020B0503020204020204" charset="-122"/>
                <a:ea typeface="微软雅黑" panose="020B0503020204020204" charset="-122"/>
              </a:rPr>
              <a:t>移动多媒体学习</a:t>
            </a:r>
            <a:endParaRPr lang="zh-CN" altLang="en-US" sz="900" dirty="0">
              <a:solidFill>
                <a:srgbClr val="000000"/>
              </a:solidFill>
              <a:latin typeface="微软雅黑" panose="020B0503020204020204" charset="-122"/>
              <a:ea typeface="微软雅黑" panose="020B0503020204020204" charset="-122"/>
            </a:endParaRPr>
          </a:p>
        </p:txBody>
      </p:sp>
      <p:sp>
        <p:nvSpPr>
          <p:cNvPr id="19" name="TextBox 18"/>
          <p:cNvSpPr txBox="1"/>
          <p:nvPr/>
        </p:nvSpPr>
        <p:spPr>
          <a:xfrm>
            <a:off x="4189702" y="3983278"/>
            <a:ext cx="1317004" cy="207727"/>
          </a:xfrm>
          <a:prstGeom prst="rect">
            <a:avLst/>
          </a:prstGeom>
          <a:noFill/>
        </p:spPr>
        <p:txBody>
          <a:bodyPr wrap="square" lIns="68557" tIns="34279" rIns="68557" bIns="34279" rtlCol="0">
            <a:spAutoFit/>
          </a:bodyPr>
          <a:lstStyle/>
          <a:p>
            <a:pPr algn="ctr"/>
            <a:r>
              <a:rPr lang="zh-CN" altLang="en-US" sz="900" dirty="0" smtClean="0">
                <a:solidFill>
                  <a:srgbClr val="000000"/>
                </a:solidFill>
                <a:latin typeface="微软雅黑" panose="020B0503020204020204" charset="-122"/>
                <a:ea typeface="微软雅黑" panose="020B0503020204020204" charset="-122"/>
              </a:rPr>
              <a:t>录播</a:t>
            </a:r>
            <a:endParaRPr lang="zh-CN" altLang="en-US" sz="900" dirty="0">
              <a:solidFill>
                <a:srgbClr val="000000"/>
              </a:solidFill>
              <a:latin typeface="微软雅黑" panose="020B0503020204020204" charset="-122"/>
              <a:ea typeface="微软雅黑" panose="020B0503020204020204" charset="-122"/>
            </a:endParaRPr>
          </a:p>
        </p:txBody>
      </p:sp>
      <p:sp>
        <p:nvSpPr>
          <p:cNvPr id="20" name="圆角矩形 19"/>
          <p:cNvSpPr/>
          <p:nvPr/>
        </p:nvSpPr>
        <p:spPr bwMode="auto">
          <a:xfrm>
            <a:off x="609445" y="699912"/>
            <a:ext cx="7985667" cy="1118944"/>
          </a:xfrm>
          <a:prstGeom prst="roundRect">
            <a:avLst/>
          </a:prstGeom>
          <a:solidFill>
            <a:schemeClr val="bg2">
              <a:lumMod val="40000"/>
              <a:lumOff val="60000"/>
            </a:schemeClr>
          </a:solidFill>
          <a:ln>
            <a:noFill/>
            <a:prstDash val="sysDash"/>
            <a:tailEnd type="arrow"/>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21" name="圆角矩形 20"/>
          <p:cNvSpPr/>
          <p:nvPr/>
        </p:nvSpPr>
        <p:spPr bwMode="auto">
          <a:xfrm>
            <a:off x="618968" y="1856947"/>
            <a:ext cx="7976145" cy="1471892"/>
          </a:xfrm>
          <a:prstGeom prst="roundRect">
            <a:avLst/>
          </a:prstGeom>
          <a:solidFill>
            <a:schemeClr val="bg2">
              <a:lumMod val="40000"/>
              <a:lumOff val="60000"/>
            </a:schemeClr>
          </a:solidFill>
          <a:ln>
            <a:noFill/>
            <a:prstDash val="sysDash"/>
            <a:tailEnd type="arrow"/>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22" name="TextBox 21"/>
          <p:cNvSpPr txBox="1"/>
          <p:nvPr/>
        </p:nvSpPr>
        <p:spPr>
          <a:xfrm>
            <a:off x="675837" y="952279"/>
            <a:ext cx="1093284" cy="346226"/>
          </a:xfrm>
          <a:prstGeom prst="rect">
            <a:avLst/>
          </a:prstGeom>
          <a:noFill/>
        </p:spPr>
        <p:txBody>
          <a:bodyPr wrap="square" lIns="68557" tIns="34279" rIns="68557" bIns="34279" rtlCol="0">
            <a:spAutoFit/>
          </a:bodyPr>
          <a:lstStyle/>
          <a:p>
            <a:r>
              <a:rPr lang="zh-CN" altLang="en-US" dirty="0" smtClean="0">
                <a:solidFill>
                  <a:srgbClr val="990000"/>
                </a:solidFill>
                <a:latin typeface="微软雅黑" panose="020B0503020204020204" charset="-122"/>
                <a:ea typeface="微软雅黑" panose="020B0503020204020204" charset="-122"/>
              </a:rPr>
              <a:t>一级</a:t>
            </a:r>
            <a:endParaRPr lang="zh-CN" altLang="en-US" dirty="0">
              <a:solidFill>
                <a:srgbClr val="990000"/>
              </a:solidFill>
              <a:latin typeface="微软雅黑" panose="020B0503020204020204" charset="-122"/>
              <a:ea typeface="微软雅黑" panose="020B0503020204020204" charset="-122"/>
            </a:endParaRPr>
          </a:p>
        </p:txBody>
      </p:sp>
      <p:sp>
        <p:nvSpPr>
          <p:cNvPr id="23" name="TextBox 22"/>
          <p:cNvSpPr txBox="1"/>
          <p:nvPr/>
        </p:nvSpPr>
        <p:spPr>
          <a:xfrm>
            <a:off x="675837" y="2818747"/>
            <a:ext cx="1093284" cy="346226"/>
          </a:xfrm>
          <a:prstGeom prst="rect">
            <a:avLst/>
          </a:prstGeom>
          <a:noFill/>
        </p:spPr>
        <p:txBody>
          <a:bodyPr wrap="square" lIns="68557" tIns="34279" rIns="68557" bIns="34279" rtlCol="0">
            <a:spAutoFit/>
          </a:bodyPr>
          <a:lstStyle/>
          <a:p>
            <a:r>
              <a:rPr lang="zh-CN" altLang="en-US" dirty="0" smtClean="0">
                <a:solidFill>
                  <a:srgbClr val="990000"/>
                </a:solidFill>
                <a:latin typeface="微软雅黑" panose="020B0503020204020204" charset="-122"/>
                <a:ea typeface="微软雅黑" panose="020B0503020204020204" charset="-122"/>
              </a:rPr>
              <a:t>二级</a:t>
            </a:r>
            <a:endParaRPr lang="zh-CN" altLang="en-US" dirty="0">
              <a:solidFill>
                <a:srgbClr val="990000"/>
              </a:solidFill>
              <a:latin typeface="微软雅黑" panose="020B0503020204020204" charset="-122"/>
              <a:ea typeface="微软雅黑" panose="020B0503020204020204" charset="-122"/>
            </a:endParaRPr>
          </a:p>
        </p:txBody>
      </p:sp>
      <p:cxnSp>
        <p:nvCxnSpPr>
          <p:cNvPr id="24" name="直接连接符 23"/>
          <p:cNvCxnSpPr/>
          <p:nvPr/>
        </p:nvCxnSpPr>
        <p:spPr bwMode="auto">
          <a:xfrm>
            <a:off x="6928833" y="2719319"/>
            <a:ext cx="422577" cy="746995"/>
          </a:xfrm>
          <a:prstGeom prst="line">
            <a:avLst/>
          </a:prstGeom>
          <a:noFill/>
          <a:ln w="19050">
            <a:solidFill>
              <a:schemeClr val="tx2"/>
            </a:solidFill>
            <a:prstDash val="sysDash"/>
            <a:headEnd type="arrow"/>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任意多边形 24"/>
          <p:cNvSpPr/>
          <p:nvPr/>
        </p:nvSpPr>
        <p:spPr bwMode="auto">
          <a:xfrm>
            <a:off x="1758777" y="1609354"/>
            <a:ext cx="1621727" cy="904665"/>
          </a:xfrm>
          <a:custGeom>
            <a:avLst/>
            <a:gdLst>
              <a:gd name="connsiteX0" fmla="*/ 2120900 w 2120900"/>
              <a:gd name="connsiteY0" fmla="*/ 0 h 1968500"/>
              <a:gd name="connsiteX1" fmla="*/ 0 w 2120900"/>
              <a:gd name="connsiteY1" fmla="*/ 1549400 h 1968500"/>
              <a:gd name="connsiteX2" fmla="*/ 1943100 w 2120900"/>
              <a:gd name="connsiteY2" fmla="*/ 1968500 h 1968500"/>
              <a:gd name="connsiteX3" fmla="*/ 2120900 w 2120900"/>
              <a:gd name="connsiteY3" fmla="*/ 0 h 1968500"/>
              <a:gd name="connsiteX0-1" fmla="*/ 1720569 w 1720569"/>
              <a:gd name="connsiteY0-2" fmla="*/ 0 h 1968500"/>
              <a:gd name="connsiteX1-3" fmla="*/ 0 w 1720569"/>
              <a:gd name="connsiteY1-4" fmla="*/ 1694143 h 1968500"/>
              <a:gd name="connsiteX2-5" fmla="*/ 1542769 w 1720569"/>
              <a:gd name="connsiteY2-6" fmla="*/ 1968500 h 1968500"/>
              <a:gd name="connsiteX3-7" fmla="*/ 1720569 w 1720569"/>
              <a:gd name="connsiteY3-8" fmla="*/ 0 h 1968500"/>
              <a:gd name="connsiteX0-9" fmla="*/ 2095347 w 2095347"/>
              <a:gd name="connsiteY0-10" fmla="*/ 0 h 1852706"/>
              <a:gd name="connsiteX1-11" fmla="*/ 0 w 2095347"/>
              <a:gd name="connsiteY1-12" fmla="*/ 1578349 h 1852706"/>
              <a:gd name="connsiteX2-13" fmla="*/ 1542769 w 2095347"/>
              <a:gd name="connsiteY2-14" fmla="*/ 1852706 h 1852706"/>
              <a:gd name="connsiteX3-15" fmla="*/ 2095347 w 2095347"/>
              <a:gd name="connsiteY3-16" fmla="*/ 0 h 1852706"/>
              <a:gd name="connsiteX0-17" fmla="*/ 2112382 w 2112382"/>
              <a:gd name="connsiteY0-18" fmla="*/ 0 h 1852706"/>
              <a:gd name="connsiteX1-19" fmla="*/ 0 w 2112382"/>
              <a:gd name="connsiteY1-20" fmla="*/ 1723092 h 1852706"/>
              <a:gd name="connsiteX2-21" fmla="*/ 1559804 w 2112382"/>
              <a:gd name="connsiteY2-22" fmla="*/ 1852706 h 1852706"/>
              <a:gd name="connsiteX3-23" fmla="*/ 2112382 w 2112382"/>
              <a:gd name="connsiteY3-24" fmla="*/ 0 h 1852706"/>
              <a:gd name="connsiteX0-25" fmla="*/ 2112382 w 2112382"/>
              <a:gd name="connsiteY0-26" fmla="*/ 0 h 4012054"/>
              <a:gd name="connsiteX1-27" fmla="*/ 0 w 2112382"/>
              <a:gd name="connsiteY1-28" fmla="*/ 1723092 h 4012054"/>
              <a:gd name="connsiteX2-29" fmla="*/ 757347 w 2112382"/>
              <a:gd name="connsiteY2-30" fmla="*/ 4012054 h 4012054"/>
              <a:gd name="connsiteX3-31" fmla="*/ 2112382 w 2112382"/>
              <a:gd name="connsiteY3-32" fmla="*/ 0 h 4012054"/>
            </a:gdLst>
            <a:ahLst/>
            <a:cxnLst>
              <a:cxn ang="0">
                <a:pos x="connsiteX0-1" y="connsiteY0-2"/>
              </a:cxn>
              <a:cxn ang="0">
                <a:pos x="connsiteX1-3" y="connsiteY1-4"/>
              </a:cxn>
              <a:cxn ang="0">
                <a:pos x="connsiteX2-5" y="connsiteY2-6"/>
              </a:cxn>
              <a:cxn ang="0">
                <a:pos x="connsiteX3-7" y="connsiteY3-8"/>
              </a:cxn>
            </a:cxnLst>
            <a:rect l="l" t="t" r="r" b="b"/>
            <a:pathLst>
              <a:path w="2112382" h="4012054">
                <a:moveTo>
                  <a:pt x="2112382" y="0"/>
                </a:moveTo>
                <a:lnTo>
                  <a:pt x="0" y="1723092"/>
                </a:lnTo>
                <a:lnTo>
                  <a:pt x="757347" y="4012054"/>
                </a:lnTo>
                <a:lnTo>
                  <a:pt x="2112382" y="0"/>
                </a:lnTo>
                <a:close/>
              </a:path>
            </a:pathLst>
          </a:custGeom>
          <a:solidFill>
            <a:schemeClr val="bg2">
              <a:lumMod val="60000"/>
              <a:lumOff val="40000"/>
            </a:schemeClr>
          </a:solidFill>
          <a:ln>
            <a:solidFill>
              <a:schemeClr val="tx2"/>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26" name="任意多边形 25"/>
          <p:cNvSpPr/>
          <p:nvPr/>
        </p:nvSpPr>
        <p:spPr bwMode="auto">
          <a:xfrm>
            <a:off x="2782232" y="1714104"/>
            <a:ext cx="1003590" cy="899284"/>
          </a:xfrm>
          <a:custGeom>
            <a:avLst/>
            <a:gdLst>
              <a:gd name="connsiteX0" fmla="*/ 2120900 w 2120900"/>
              <a:gd name="connsiteY0" fmla="*/ 0 h 1968500"/>
              <a:gd name="connsiteX1" fmla="*/ 0 w 2120900"/>
              <a:gd name="connsiteY1" fmla="*/ 1549400 h 1968500"/>
              <a:gd name="connsiteX2" fmla="*/ 1943100 w 2120900"/>
              <a:gd name="connsiteY2" fmla="*/ 1968500 h 1968500"/>
              <a:gd name="connsiteX3" fmla="*/ 2120900 w 2120900"/>
              <a:gd name="connsiteY3" fmla="*/ 0 h 1968500"/>
              <a:gd name="connsiteX0-1" fmla="*/ 1720569 w 1720569"/>
              <a:gd name="connsiteY0-2" fmla="*/ 0 h 1968500"/>
              <a:gd name="connsiteX1-3" fmla="*/ 0 w 1720569"/>
              <a:gd name="connsiteY1-4" fmla="*/ 1694143 h 1968500"/>
              <a:gd name="connsiteX2-5" fmla="*/ 1542769 w 1720569"/>
              <a:gd name="connsiteY2-6" fmla="*/ 1968500 h 1968500"/>
              <a:gd name="connsiteX3-7" fmla="*/ 1720569 w 1720569"/>
              <a:gd name="connsiteY3-8" fmla="*/ 0 h 1968500"/>
              <a:gd name="connsiteX0-9" fmla="*/ 2095347 w 2095347"/>
              <a:gd name="connsiteY0-10" fmla="*/ 0 h 1852706"/>
              <a:gd name="connsiteX1-11" fmla="*/ 0 w 2095347"/>
              <a:gd name="connsiteY1-12" fmla="*/ 1578349 h 1852706"/>
              <a:gd name="connsiteX2-13" fmla="*/ 1542769 w 2095347"/>
              <a:gd name="connsiteY2-14" fmla="*/ 1852706 h 1852706"/>
              <a:gd name="connsiteX3-15" fmla="*/ 2095347 w 2095347"/>
              <a:gd name="connsiteY3-16" fmla="*/ 0 h 1852706"/>
              <a:gd name="connsiteX0-17" fmla="*/ 2112382 w 2112382"/>
              <a:gd name="connsiteY0-18" fmla="*/ 0 h 1852706"/>
              <a:gd name="connsiteX1-19" fmla="*/ 0 w 2112382"/>
              <a:gd name="connsiteY1-20" fmla="*/ 1723092 h 1852706"/>
              <a:gd name="connsiteX2-21" fmla="*/ 1559804 w 2112382"/>
              <a:gd name="connsiteY2-22" fmla="*/ 1852706 h 1852706"/>
              <a:gd name="connsiteX3-23" fmla="*/ 2112382 w 2112382"/>
              <a:gd name="connsiteY3-24" fmla="*/ 0 h 1852706"/>
              <a:gd name="connsiteX0-25" fmla="*/ 2112382 w 2130719"/>
              <a:gd name="connsiteY0-26" fmla="*/ 0 h 1889760"/>
              <a:gd name="connsiteX1-27" fmla="*/ 0 w 2130719"/>
              <a:gd name="connsiteY1-28" fmla="*/ 1723092 h 1889760"/>
              <a:gd name="connsiteX2-29" fmla="*/ 2130719 w 2130719"/>
              <a:gd name="connsiteY2-30" fmla="*/ 1889760 h 1889760"/>
              <a:gd name="connsiteX3-31" fmla="*/ 2112382 w 2130719"/>
              <a:gd name="connsiteY3-32" fmla="*/ 0 h 1889760"/>
              <a:gd name="connsiteX0-33" fmla="*/ 2146637 w 2164974"/>
              <a:gd name="connsiteY0-34" fmla="*/ 0 h 1889760"/>
              <a:gd name="connsiteX1-35" fmla="*/ 0 w 2164974"/>
              <a:gd name="connsiteY1-36" fmla="*/ 1797201 h 1889760"/>
              <a:gd name="connsiteX2-37" fmla="*/ 2164974 w 2164974"/>
              <a:gd name="connsiteY2-38" fmla="*/ 1889760 h 1889760"/>
              <a:gd name="connsiteX3-39" fmla="*/ 2146637 w 2164974"/>
              <a:gd name="connsiteY3-40" fmla="*/ 0 h 1889760"/>
              <a:gd name="connsiteX0-41" fmla="*/ 2146637 w 2146637"/>
              <a:gd name="connsiteY0-42" fmla="*/ 0 h 1889760"/>
              <a:gd name="connsiteX1-43" fmla="*/ 0 w 2146637"/>
              <a:gd name="connsiteY1-44" fmla="*/ 1797201 h 1889760"/>
              <a:gd name="connsiteX2-45" fmla="*/ 2107883 w 2146637"/>
              <a:gd name="connsiteY2-46" fmla="*/ 1889760 h 1889760"/>
              <a:gd name="connsiteX3-47" fmla="*/ 2146637 w 2146637"/>
              <a:gd name="connsiteY3-48" fmla="*/ 0 h 1889760"/>
              <a:gd name="connsiteX0-49" fmla="*/ 2146637 w 2191363"/>
              <a:gd name="connsiteY0-50" fmla="*/ 0 h 1889760"/>
              <a:gd name="connsiteX1-51" fmla="*/ 0 w 2191363"/>
              <a:gd name="connsiteY1-52" fmla="*/ 1797201 h 1889760"/>
              <a:gd name="connsiteX2-53" fmla="*/ 2191363 w 2191363"/>
              <a:gd name="connsiteY2-54" fmla="*/ 1889760 h 1889760"/>
              <a:gd name="connsiteX3-55" fmla="*/ 2146637 w 2191363"/>
              <a:gd name="connsiteY3-56" fmla="*/ 0 h 1889760"/>
            </a:gdLst>
            <a:ahLst/>
            <a:cxnLst>
              <a:cxn ang="0">
                <a:pos x="connsiteX0-1" y="connsiteY0-2"/>
              </a:cxn>
              <a:cxn ang="0">
                <a:pos x="connsiteX1-3" y="connsiteY1-4"/>
              </a:cxn>
              <a:cxn ang="0">
                <a:pos x="connsiteX2-5" y="connsiteY2-6"/>
              </a:cxn>
              <a:cxn ang="0">
                <a:pos x="connsiteX3-7" y="connsiteY3-8"/>
              </a:cxn>
            </a:cxnLst>
            <a:rect l="l" t="t" r="r" b="b"/>
            <a:pathLst>
              <a:path w="2191363" h="1889760">
                <a:moveTo>
                  <a:pt x="2146637" y="0"/>
                </a:moveTo>
                <a:lnTo>
                  <a:pt x="0" y="1797201"/>
                </a:lnTo>
                <a:lnTo>
                  <a:pt x="2191363" y="1889760"/>
                </a:lnTo>
                <a:lnTo>
                  <a:pt x="2146637" y="0"/>
                </a:lnTo>
                <a:close/>
              </a:path>
            </a:pathLst>
          </a:custGeom>
          <a:solidFill>
            <a:schemeClr val="bg2">
              <a:lumMod val="60000"/>
              <a:lumOff val="40000"/>
            </a:schemeClr>
          </a:solidFill>
          <a:ln>
            <a:solidFill>
              <a:schemeClr val="tx2"/>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cxnSp>
        <p:nvCxnSpPr>
          <p:cNvPr id="27" name="直接连接符 26"/>
          <p:cNvCxnSpPr/>
          <p:nvPr/>
        </p:nvCxnSpPr>
        <p:spPr bwMode="auto">
          <a:xfrm flipH="1">
            <a:off x="6030579" y="2719304"/>
            <a:ext cx="898241" cy="763005"/>
          </a:xfrm>
          <a:prstGeom prst="line">
            <a:avLst/>
          </a:prstGeom>
          <a:noFill/>
          <a:ln w="19050">
            <a:solidFill>
              <a:schemeClr val="tx2"/>
            </a:solidFill>
            <a:prstDash val="sysDash"/>
            <a:headEnd type="arrow"/>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接连接符 27"/>
          <p:cNvCxnSpPr/>
          <p:nvPr/>
        </p:nvCxnSpPr>
        <p:spPr bwMode="auto">
          <a:xfrm flipH="1">
            <a:off x="4894590" y="2913975"/>
            <a:ext cx="19045" cy="552322"/>
          </a:xfrm>
          <a:prstGeom prst="line">
            <a:avLst/>
          </a:prstGeom>
          <a:noFill/>
          <a:ln w="19050">
            <a:solidFill>
              <a:schemeClr val="tx2"/>
            </a:solidFill>
            <a:prstDash val="sysDash"/>
            <a:headEnd type="arrow"/>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直接连接符 28"/>
          <p:cNvCxnSpPr/>
          <p:nvPr/>
        </p:nvCxnSpPr>
        <p:spPr bwMode="auto">
          <a:xfrm flipH="1">
            <a:off x="1759525" y="2437809"/>
            <a:ext cx="0" cy="1022116"/>
          </a:xfrm>
          <a:prstGeom prst="line">
            <a:avLst/>
          </a:prstGeom>
          <a:noFill/>
          <a:ln w="19050">
            <a:solidFill>
              <a:schemeClr val="tx2"/>
            </a:solidFill>
            <a:prstDash val="sysDash"/>
            <a:headEnd type="arrow"/>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直接连接符 29"/>
          <p:cNvCxnSpPr/>
          <p:nvPr/>
        </p:nvCxnSpPr>
        <p:spPr bwMode="auto">
          <a:xfrm flipH="1">
            <a:off x="3142954" y="2860644"/>
            <a:ext cx="0" cy="593862"/>
          </a:xfrm>
          <a:prstGeom prst="line">
            <a:avLst/>
          </a:prstGeom>
          <a:noFill/>
          <a:ln w="19050">
            <a:solidFill>
              <a:schemeClr val="tx2"/>
            </a:solidFill>
            <a:prstDash val="sysDash"/>
            <a:headEnd type="arrow"/>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左右箭头 30"/>
          <p:cNvSpPr/>
          <p:nvPr/>
        </p:nvSpPr>
        <p:spPr bwMode="auto">
          <a:xfrm rot="2055436">
            <a:off x="5704405" y="1709380"/>
            <a:ext cx="1053987" cy="271489"/>
          </a:xfrm>
          <a:prstGeom prst="leftRightArrow">
            <a:avLst/>
          </a:prstGeom>
          <a:gradFill flip="none" rotWithShape="1">
            <a:gsLst>
              <a:gs pos="0">
                <a:schemeClr val="bg2">
                  <a:lumMod val="60000"/>
                  <a:lumOff val="40000"/>
                  <a:shade val="30000"/>
                  <a:satMod val="115000"/>
                </a:schemeClr>
              </a:gs>
              <a:gs pos="50000">
                <a:schemeClr val="bg2">
                  <a:lumMod val="60000"/>
                  <a:lumOff val="40000"/>
                  <a:shade val="67500"/>
                  <a:satMod val="115000"/>
                </a:schemeClr>
              </a:gs>
              <a:gs pos="100000">
                <a:schemeClr val="bg2">
                  <a:lumMod val="60000"/>
                  <a:lumOff val="40000"/>
                  <a:shade val="100000"/>
                  <a:satMod val="115000"/>
                </a:schemeClr>
              </a:gs>
            </a:gsLst>
            <a:path path="circle">
              <a:fillToRect l="50000" t="50000" r="50000" b="50000"/>
            </a:path>
            <a:tileRect/>
          </a:gradFill>
          <a:ln>
            <a:noFill/>
            <a:prstDash val="sysDash"/>
            <a:tailEnd type="arrow"/>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32" name="TextBox 31"/>
          <p:cNvSpPr txBox="1"/>
          <p:nvPr/>
        </p:nvSpPr>
        <p:spPr>
          <a:xfrm>
            <a:off x="1416790" y="2715679"/>
            <a:ext cx="828459" cy="207727"/>
          </a:xfrm>
          <a:prstGeom prst="rect">
            <a:avLst/>
          </a:prstGeom>
          <a:noFill/>
        </p:spPr>
        <p:txBody>
          <a:bodyPr wrap="square" lIns="68557" tIns="34279" rIns="68557" bIns="34279" rtlCol="0">
            <a:spAutoFit/>
          </a:bodyPr>
          <a:lstStyle/>
          <a:p>
            <a:r>
              <a:rPr lang="zh-CN" altLang="en-US" sz="900" dirty="0" smtClean="0">
                <a:solidFill>
                  <a:srgbClr val="000000"/>
                </a:solidFill>
                <a:latin typeface="微软雅黑" panose="020B0503020204020204" charset="-122"/>
                <a:ea typeface="微软雅黑" panose="020B0503020204020204" charset="-122"/>
              </a:rPr>
              <a:t>校园虚拟云</a:t>
            </a:r>
            <a:endParaRPr lang="zh-CN" altLang="en-US" sz="900" dirty="0">
              <a:solidFill>
                <a:srgbClr val="000000"/>
              </a:solidFill>
              <a:latin typeface="微软雅黑" panose="020B0503020204020204" charset="-122"/>
              <a:ea typeface="微软雅黑" panose="020B0503020204020204" charset="-122"/>
            </a:endParaRPr>
          </a:p>
        </p:txBody>
      </p:sp>
      <p:sp>
        <p:nvSpPr>
          <p:cNvPr id="33" name="TextBox 32"/>
          <p:cNvSpPr txBox="1"/>
          <p:nvPr/>
        </p:nvSpPr>
        <p:spPr>
          <a:xfrm>
            <a:off x="3161479" y="2837819"/>
            <a:ext cx="828459" cy="207727"/>
          </a:xfrm>
          <a:prstGeom prst="rect">
            <a:avLst/>
          </a:prstGeom>
          <a:noFill/>
        </p:spPr>
        <p:txBody>
          <a:bodyPr wrap="square" lIns="68557" tIns="34279" rIns="68557" bIns="34279" rtlCol="0">
            <a:spAutoFit/>
          </a:bodyPr>
          <a:lstStyle/>
          <a:p>
            <a:r>
              <a:rPr lang="zh-CN" altLang="en-US" sz="900" dirty="0" smtClean="0">
                <a:solidFill>
                  <a:srgbClr val="000000"/>
                </a:solidFill>
                <a:latin typeface="微软雅黑" panose="020B0503020204020204" charset="-122"/>
                <a:ea typeface="微软雅黑" panose="020B0503020204020204" charset="-122"/>
              </a:rPr>
              <a:t>校园虚拟云</a:t>
            </a:r>
            <a:endParaRPr lang="zh-CN" altLang="en-US" sz="900" dirty="0">
              <a:solidFill>
                <a:srgbClr val="000000"/>
              </a:solidFill>
              <a:latin typeface="微软雅黑" panose="020B0503020204020204" charset="-122"/>
              <a:ea typeface="微软雅黑" panose="020B0503020204020204" charset="-122"/>
            </a:endParaRPr>
          </a:p>
        </p:txBody>
      </p:sp>
      <p:sp>
        <p:nvSpPr>
          <p:cNvPr id="34" name="TextBox 33"/>
          <p:cNvSpPr txBox="1"/>
          <p:nvPr/>
        </p:nvSpPr>
        <p:spPr>
          <a:xfrm>
            <a:off x="4923159" y="2923527"/>
            <a:ext cx="828459" cy="207727"/>
          </a:xfrm>
          <a:prstGeom prst="rect">
            <a:avLst/>
          </a:prstGeom>
          <a:noFill/>
        </p:spPr>
        <p:txBody>
          <a:bodyPr wrap="square" lIns="68557" tIns="34279" rIns="68557" bIns="34279" rtlCol="0">
            <a:spAutoFit/>
          </a:bodyPr>
          <a:lstStyle/>
          <a:p>
            <a:r>
              <a:rPr lang="zh-CN" altLang="en-US" sz="900" dirty="0" smtClean="0">
                <a:solidFill>
                  <a:srgbClr val="000000"/>
                </a:solidFill>
                <a:latin typeface="微软雅黑" panose="020B0503020204020204" charset="-122"/>
                <a:ea typeface="微软雅黑" panose="020B0503020204020204" charset="-122"/>
              </a:rPr>
              <a:t>校园实体云</a:t>
            </a:r>
            <a:endParaRPr lang="zh-CN" altLang="en-US" sz="900" dirty="0">
              <a:solidFill>
                <a:srgbClr val="000000"/>
              </a:solidFill>
              <a:latin typeface="微软雅黑" panose="020B0503020204020204" charset="-122"/>
              <a:ea typeface="微软雅黑" panose="020B0503020204020204" charset="-122"/>
            </a:endParaRPr>
          </a:p>
        </p:txBody>
      </p:sp>
      <p:sp>
        <p:nvSpPr>
          <p:cNvPr id="35" name="TextBox 34"/>
          <p:cNvSpPr txBox="1"/>
          <p:nvPr/>
        </p:nvSpPr>
        <p:spPr>
          <a:xfrm>
            <a:off x="7006939" y="2714440"/>
            <a:ext cx="828459" cy="207727"/>
          </a:xfrm>
          <a:prstGeom prst="rect">
            <a:avLst/>
          </a:prstGeom>
          <a:noFill/>
        </p:spPr>
        <p:txBody>
          <a:bodyPr wrap="square" lIns="68557" tIns="34279" rIns="68557" bIns="34279" rtlCol="0">
            <a:spAutoFit/>
          </a:bodyPr>
          <a:lstStyle/>
          <a:p>
            <a:r>
              <a:rPr lang="zh-CN" altLang="en-US" sz="900" dirty="0" smtClean="0">
                <a:solidFill>
                  <a:srgbClr val="000000"/>
                </a:solidFill>
                <a:latin typeface="微软雅黑" panose="020B0503020204020204" charset="-122"/>
                <a:ea typeface="微软雅黑" panose="020B0503020204020204" charset="-122"/>
              </a:rPr>
              <a:t>校园实体云</a:t>
            </a:r>
            <a:endParaRPr lang="zh-CN" altLang="en-US" sz="900" dirty="0">
              <a:solidFill>
                <a:srgbClr val="000000"/>
              </a:solidFill>
              <a:latin typeface="微软雅黑" panose="020B0503020204020204" charset="-122"/>
              <a:ea typeface="微软雅黑" panose="020B0503020204020204" charset="-122"/>
            </a:endParaRPr>
          </a:p>
        </p:txBody>
      </p:sp>
      <p:grpSp>
        <p:nvGrpSpPr>
          <p:cNvPr id="5" name="组合 378"/>
          <p:cNvGrpSpPr/>
          <p:nvPr/>
        </p:nvGrpSpPr>
        <p:grpSpPr>
          <a:xfrm>
            <a:off x="3298933" y="785031"/>
            <a:ext cx="2623247" cy="914189"/>
            <a:chOff x="7513983" y="1179444"/>
            <a:chExt cx="4041913" cy="1803756"/>
          </a:xfrm>
        </p:grpSpPr>
        <p:sp>
          <p:nvSpPr>
            <p:cNvPr id="37" name="Freeform 27"/>
            <p:cNvSpPr>
              <a:spLocks noEditPoints="1"/>
            </p:cNvSpPr>
            <p:nvPr/>
          </p:nvSpPr>
          <p:spPr bwMode="auto">
            <a:xfrm>
              <a:off x="7513983" y="1179444"/>
              <a:ext cx="4041913" cy="1775791"/>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微软雅黑" panose="020B0503020204020204" charset="-122"/>
                <a:ea typeface="微软雅黑" panose="020B0503020204020204" charset="-122"/>
                <a:cs typeface="Arial" panose="020B0604020202020204" pitchFamily="34" charset="0"/>
              </a:endParaRPr>
            </a:p>
          </p:txBody>
        </p:sp>
        <p:grpSp>
          <p:nvGrpSpPr>
            <p:cNvPr id="8" name="组合 551"/>
            <p:cNvGrpSpPr/>
            <p:nvPr/>
          </p:nvGrpSpPr>
          <p:grpSpPr>
            <a:xfrm>
              <a:off x="8309113" y="2214308"/>
              <a:ext cx="2782957" cy="383111"/>
              <a:chOff x="7053941" y="1041028"/>
              <a:chExt cx="1035698" cy="405215"/>
            </a:xfrm>
          </p:grpSpPr>
          <p:grpSp>
            <p:nvGrpSpPr>
              <p:cNvPr id="36" name="组合 421"/>
              <p:cNvGrpSpPr/>
              <p:nvPr/>
            </p:nvGrpSpPr>
            <p:grpSpPr>
              <a:xfrm>
                <a:off x="7091261" y="1311374"/>
                <a:ext cx="972000" cy="110270"/>
                <a:chOff x="6148871" y="1227399"/>
                <a:chExt cx="867748" cy="110270"/>
              </a:xfrm>
            </p:grpSpPr>
            <p:sp>
              <p:nvSpPr>
                <p:cNvPr id="114" name="圆角矩形 113"/>
                <p:cNvSpPr/>
                <p:nvPr/>
              </p:nvSpPr>
              <p:spPr bwMode="auto">
                <a:xfrm>
                  <a:off x="6148871"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15" name="TextBox 114"/>
                <p:cNvSpPr txBox="1"/>
                <p:nvPr/>
              </p:nvSpPr>
              <p:spPr>
                <a:xfrm>
                  <a:off x="6175816"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UC</a:t>
                  </a:r>
                  <a:endParaRPr lang="zh-CN" altLang="en-US" dirty="0">
                    <a:solidFill>
                      <a:srgbClr val="000000"/>
                    </a:solidFill>
                    <a:latin typeface="微软雅黑" panose="020B0503020204020204" charset="-122"/>
                    <a:ea typeface="微软雅黑" panose="020B0503020204020204" charset="-122"/>
                  </a:endParaRPr>
                </a:p>
              </p:txBody>
            </p:sp>
            <p:sp>
              <p:nvSpPr>
                <p:cNvPr id="116" name="圆角矩形 115"/>
                <p:cNvSpPr/>
                <p:nvPr/>
              </p:nvSpPr>
              <p:spPr bwMode="auto">
                <a:xfrm>
                  <a:off x="6326522"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17" name="TextBox 116"/>
                <p:cNvSpPr txBox="1"/>
                <p:nvPr/>
              </p:nvSpPr>
              <p:spPr>
                <a:xfrm>
                  <a:off x="6353467"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CC</a:t>
                  </a:r>
                  <a:endParaRPr lang="zh-CN" altLang="en-US" dirty="0">
                    <a:solidFill>
                      <a:srgbClr val="000000"/>
                    </a:solidFill>
                    <a:latin typeface="微软雅黑" panose="020B0503020204020204" charset="-122"/>
                    <a:ea typeface="微软雅黑" panose="020B0503020204020204" charset="-122"/>
                  </a:endParaRPr>
                </a:p>
              </p:txBody>
            </p:sp>
            <p:sp>
              <p:nvSpPr>
                <p:cNvPr id="118" name="圆角矩形 117"/>
                <p:cNvSpPr/>
                <p:nvPr/>
              </p:nvSpPr>
              <p:spPr bwMode="auto">
                <a:xfrm>
                  <a:off x="650494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19" name="TextBox 118"/>
                <p:cNvSpPr txBox="1"/>
                <p:nvPr/>
              </p:nvSpPr>
              <p:spPr>
                <a:xfrm>
                  <a:off x="6531892"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TP</a:t>
                  </a:r>
                  <a:endParaRPr lang="zh-CN" altLang="en-US" dirty="0">
                    <a:solidFill>
                      <a:srgbClr val="000000"/>
                    </a:solidFill>
                    <a:latin typeface="微软雅黑" panose="020B0503020204020204" charset="-122"/>
                    <a:ea typeface="微软雅黑" panose="020B0503020204020204" charset="-122"/>
                  </a:endParaRPr>
                </a:p>
              </p:txBody>
            </p:sp>
            <p:sp>
              <p:nvSpPr>
                <p:cNvPr id="120" name="圆角矩形 119"/>
                <p:cNvSpPr/>
                <p:nvPr/>
              </p:nvSpPr>
              <p:spPr bwMode="auto">
                <a:xfrm>
                  <a:off x="668775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21" name="TextBox 120"/>
                <p:cNvSpPr txBox="1"/>
                <p:nvPr/>
              </p:nvSpPr>
              <p:spPr>
                <a:xfrm>
                  <a:off x="6714701"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IVS</a:t>
                  </a:r>
                  <a:endParaRPr lang="zh-CN" altLang="en-US" dirty="0">
                    <a:solidFill>
                      <a:srgbClr val="000000"/>
                    </a:solidFill>
                    <a:latin typeface="微软雅黑" panose="020B0503020204020204" charset="-122"/>
                    <a:ea typeface="微软雅黑" panose="020B0503020204020204" charset="-122"/>
                  </a:endParaRPr>
                </a:p>
              </p:txBody>
            </p:sp>
            <p:sp>
              <p:nvSpPr>
                <p:cNvPr id="122" name="圆角矩形 121"/>
                <p:cNvSpPr/>
                <p:nvPr/>
              </p:nvSpPr>
              <p:spPr bwMode="auto">
                <a:xfrm>
                  <a:off x="6863425"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23" name="TextBox 122"/>
                <p:cNvSpPr txBox="1"/>
                <p:nvPr/>
              </p:nvSpPr>
              <p:spPr>
                <a:xfrm>
                  <a:off x="6890371" y="1257436"/>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CCS</a:t>
                  </a:r>
                  <a:endParaRPr lang="zh-CN" altLang="en-US" dirty="0">
                    <a:solidFill>
                      <a:srgbClr val="000000"/>
                    </a:solidFill>
                    <a:latin typeface="微软雅黑" panose="020B0503020204020204" charset="-122"/>
                    <a:ea typeface="微软雅黑" panose="020B0503020204020204" charset="-122"/>
                  </a:endParaRPr>
                </a:p>
              </p:txBody>
            </p:sp>
          </p:grpSp>
          <p:sp>
            <p:nvSpPr>
              <p:cNvPr id="111" name="圆角矩形 110"/>
              <p:cNvSpPr/>
              <p:nvPr/>
            </p:nvSpPr>
            <p:spPr bwMode="auto">
              <a:xfrm>
                <a:off x="7053941" y="1041028"/>
                <a:ext cx="1035698" cy="405215"/>
              </a:xfrm>
              <a:prstGeom prst="roundRect">
                <a:avLst>
                  <a:gd name="adj" fmla="val 3509"/>
                </a:avLst>
              </a:prstGeom>
              <a:noFill/>
              <a:ln>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12" name="圆角矩形 111"/>
              <p:cNvSpPr/>
              <p:nvPr/>
            </p:nvSpPr>
            <p:spPr bwMode="auto">
              <a:xfrm>
                <a:off x="7081933" y="1110343"/>
                <a:ext cx="989047" cy="167951"/>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113" name="TextBox 112"/>
              <p:cNvSpPr txBox="1"/>
              <p:nvPr/>
            </p:nvSpPr>
            <p:spPr>
              <a:xfrm>
                <a:off x="7408506" y="1147666"/>
                <a:ext cx="295047" cy="100589"/>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eSDK</a:t>
                </a:r>
                <a:endParaRPr lang="zh-CN" altLang="en-US" dirty="0">
                  <a:solidFill>
                    <a:srgbClr val="000000"/>
                  </a:solidFill>
                  <a:latin typeface="微软雅黑" panose="020B0503020204020204" charset="-122"/>
                  <a:ea typeface="微软雅黑" panose="020B0503020204020204" charset="-122"/>
                </a:endParaRPr>
              </a:p>
            </p:txBody>
          </p:sp>
        </p:grpSp>
        <p:grpSp>
          <p:nvGrpSpPr>
            <p:cNvPr id="38" name="组合 221"/>
            <p:cNvGrpSpPr/>
            <p:nvPr/>
          </p:nvGrpSpPr>
          <p:grpSpPr>
            <a:xfrm>
              <a:off x="8309119" y="1471011"/>
              <a:ext cx="2372142" cy="702369"/>
              <a:chOff x="5359929" y="2776201"/>
              <a:chExt cx="3572902" cy="878662"/>
            </a:xfrm>
          </p:grpSpPr>
          <p:sp>
            <p:nvSpPr>
              <p:cNvPr id="41" name="TextBox 40"/>
              <p:cNvSpPr txBox="1"/>
              <p:nvPr/>
            </p:nvSpPr>
            <p:spPr>
              <a:xfrm>
                <a:off x="6222884" y="3574382"/>
                <a:ext cx="480855" cy="80478"/>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Central</a:t>
                </a:r>
                <a:r>
                  <a:rPr lang="zh-CN" altLang="en-US" dirty="0" smtClean="0">
                    <a:solidFill>
                      <a:srgbClr val="000000"/>
                    </a:solidFill>
                    <a:latin typeface="微软雅黑" panose="020B0503020204020204" charset="-122"/>
                    <a:ea typeface="微软雅黑" panose="020B0503020204020204" charset="-122"/>
                  </a:rPr>
                  <a:t> </a:t>
                </a:r>
                <a:r>
                  <a:rPr lang="en-US" altLang="zh-CN" dirty="0" smtClean="0">
                    <a:solidFill>
                      <a:srgbClr val="000000"/>
                    </a:solidFill>
                    <a:latin typeface="微软雅黑" panose="020B0503020204020204" charset="-122"/>
                    <a:ea typeface="微软雅黑" panose="020B0503020204020204" charset="-122"/>
                  </a:rPr>
                  <a:t>DC</a:t>
                </a:r>
                <a:endParaRPr lang="zh-CN" altLang="en-US" dirty="0">
                  <a:solidFill>
                    <a:srgbClr val="000000"/>
                  </a:solidFill>
                  <a:latin typeface="微软雅黑" panose="020B0503020204020204" charset="-122"/>
                  <a:ea typeface="微软雅黑" panose="020B0503020204020204" charset="-122"/>
                </a:endParaRPr>
              </a:p>
            </p:txBody>
          </p:sp>
          <p:sp>
            <p:nvSpPr>
              <p:cNvPr id="42" name="TextBox 41"/>
              <p:cNvSpPr txBox="1"/>
              <p:nvPr/>
            </p:nvSpPr>
            <p:spPr>
              <a:xfrm>
                <a:off x="5359929" y="2776201"/>
                <a:ext cx="775826" cy="271697"/>
              </a:xfrm>
              <a:prstGeom prst="rect">
                <a:avLst/>
              </a:prstGeom>
              <a:noFill/>
            </p:spPr>
            <p:txBody>
              <a:bodyPr wrap="none" rtlCol="0">
                <a:prstTxWarp prst="textPlain">
                  <a:avLst/>
                </a:prstTxWarp>
                <a:spAutoFit/>
              </a:bodyPr>
              <a:lstStyle/>
              <a:p>
                <a:r>
                  <a:rPr lang="en-US" altLang="zh-CN" dirty="0" err="1" smtClean="0">
                    <a:solidFill>
                      <a:srgbClr val="990000"/>
                    </a:solidFill>
                    <a:latin typeface="微软雅黑" panose="020B0503020204020204" charset="-122"/>
                    <a:ea typeface="微软雅黑" panose="020B0503020204020204" charset="-122"/>
                  </a:rPr>
                  <a:t>iLearning</a:t>
                </a:r>
                <a:endParaRPr lang="zh-CN" altLang="en-US" dirty="0">
                  <a:solidFill>
                    <a:srgbClr val="990000"/>
                  </a:solidFill>
                  <a:latin typeface="微软雅黑" panose="020B0503020204020204" charset="-122"/>
                  <a:ea typeface="微软雅黑" panose="020B0503020204020204" charset="-122"/>
                </a:endParaRPr>
              </a:p>
            </p:txBody>
          </p:sp>
          <p:grpSp>
            <p:nvGrpSpPr>
              <p:cNvPr id="39" name="组合 224"/>
              <p:cNvGrpSpPr/>
              <p:nvPr/>
            </p:nvGrpSpPr>
            <p:grpSpPr>
              <a:xfrm>
                <a:off x="6263042" y="2941983"/>
                <a:ext cx="654594" cy="712877"/>
                <a:chOff x="6263042" y="2941983"/>
                <a:chExt cx="654594" cy="712877"/>
              </a:xfrm>
            </p:grpSpPr>
            <p:sp>
              <p:nvSpPr>
                <p:cNvPr id="108" name="Freeform 133"/>
                <p:cNvSpPr/>
                <p:nvPr/>
              </p:nvSpPr>
              <p:spPr bwMode="auto">
                <a:xfrm>
                  <a:off x="6263042" y="3150860"/>
                  <a:ext cx="648000" cy="504000"/>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9" name="TextBox 108"/>
                <p:cNvSpPr txBox="1"/>
                <p:nvPr/>
              </p:nvSpPr>
              <p:spPr>
                <a:xfrm>
                  <a:off x="6361044" y="2941983"/>
                  <a:ext cx="556592" cy="238539"/>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iResearch</a:t>
                  </a:r>
                  <a:endParaRPr lang="zh-CN" altLang="en-US" dirty="0">
                    <a:solidFill>
                      <a:srgbClr val="000000"/>
                    </a:solidFill>
                    <a:latin typeface="微软雅黑" panose="020B0503020204020204" charset="-122"/>
                    <a:ea typeface="微软雅黑" panose="020B0503020204020204" charset="-122"/>
                  </a:endParaRPr>
                </a:p>
              </p:txBody>
            </p:sp>
          </p:grpSp>
          <p:grpSp>
            <p:nvGrpSpPr>
              <p:cNvPr id="43" name="组合 225"/>
              <p:cNvGrpSpPr/>
              <p:nvPr/>
            </p:nvGrpSpPr>
            <p:grpSpPr>
              <a:xfrm>
                <a:off x="6954149" y="2981739"/>
                <a:ext cx="648000" cy="673121"/>
                <a:chOff x="7073417" y="2981739"/>
                <a:chExt cx="648000" cy="673121"/>
              </a:xfrm>
            </p:grpSpPr>
            <p:sp>
              <p:nvSpPr>
                <p:cNvPr id="106" name="Freeform 20"/>
                <p:cNvSpPr>
                  <a:spLocks noEditPoints="1"/>
                </p:cNvSpPr>
                <p:nvPr/>
              </p:nvSpPr>
              <p:spPr bwMode="auto">
                <a:xfrm>
                  <a:off x="7073417" y="3150860"/>
                  <a:ext cx="648000" cy="504000"/>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7" name="TextBox 106"/>
                <p:cNvSpPr txBox="1"/>
                <p:nvPr/>
              </p:nvSpPr>
              <p:spPr>
                <a:xfrm>
                  <a:off x="7156174" y="2981739"/>
                  <a:ext cx="516835" cy="198783"/>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iLiving</a:t>
                  </a:r>
                  <a:endParaRPr lang="zh-CN" altLang="en-US" dirty="0">
                    <a:solidFill>
                      <a:srgbClr val="000000"/>
                    </a:solidFill>
                    <a:latin typeface="微软雅黑" panose="020B0503020204020204" charset="-122"/>
                    <a:ea typeface="微软雅黑" panose="020B0503020204020204" charset="-122"/>
                  </a:endParaRPr>
                </a:p>
              </p:txBody>
            </p:sp>
          </p:grpSp>
          <p:grpSp>
            <p:nvGrpSpPr>
              <p:cNvPr id="44" name="组合 226"/>
              <p:cNvGrpSpPr/>
              <p:nvPr/>
            </p:nvGrpSpPr>
            <p:grpSpPr>
              <a:xfrm>
                <a:off x="7606751" y="2994991"/>
                <a:ext cx="659189" cy="659872"/>
                <a:chOff x="7858539" y="2994991"/>
                <a:chExt cx="659189" cy="659872"/>
              </a:xfrm>
            </p:grpSpPr>
            <p:grpSp>
              <p:nvGrpSpPr>
                <p:cNvPr id="45" name="组合 508"/>
                <p:cNvGrpSpPr/>
                <p:nvPr/>
              </p:nvGrpSpPr>
              <p:grpSpPr>
                <a:xfrm>
                  <a:off x="7869731" y="3150863"/>
                  <a:ext cx="647997" cy="504000"/>
                  <a:chOff x="-2949575" y="3236913"/>
                  <a:chExt cx="1717675" cy="1365250"/>
                </a:xfrm>
                <a:solidFill>
                  <a:schemeClr val="tx1">
                    <a:lumMod val="50000"/>
                    <a:lumOff val="50000"/>
                  </a:schemeClr>
                </a:solidFill>
              </p:grpSpPr>
              <p:sp>
                <p:nvSpPr>
                  <p:cNvPr id="53" name="Freeform 194"/>
                  <p:cNvSpPr/>
                  <p:nvPr/>
                </p:nvSpPr>
                <p:spPr bwMode="auto">
                  <a:xfrm>
                    <a:off x="-1552575" y="3481388"/>
                    <a:ext cx="317500" cy="266700"/>
                  </a:xfrm>
                  <a:custGeom>
                    <a:avLst/>
                    <a:gdLst/>
                    <a:ahLst/>
                    <a:cxnLst>
                      <a:cxn ang="0">
                        <a:pos x="2280" y="2460"/>
                      </a:cxn>
                      <a:cxn ang="0">
                        <a:pos x="2400" y="2490"/>
                      </a:cxn>
                      <a:cxn ang="0">
                        <a:pos x="2520" y="2520"/>
                      </a:cxn>
                      <a:cxn ang="0">
                        <a:pos x="2640" y="2460"/>
                      </a:cxn>
                      <a:cxn ang="0">
                        <a:pos x="2730" y="2400"/>
                      </a:cxn>
                      <a:cxn ang="0">
                        <a:pos x="2970" y="2070"/>
                      </a:cxn>
                      <a:cxn ang="0">
                        <a:pos x="3000" y="1950"/>
                      </a:cxn>
                      <a:cxn ang="0">
                        <a:pos x="3000" y="1830"/>
                      </a:cxn>
                      <a:cxn ang="0">
                        <a:pos x="2970" y="1740"/>
                      </a:cxn>
                      <a:cxn ang="0">
                        <a:pos x="2880" y="1650"/>
                      </a:cxn>
                      <a:cxn ang="0">
                        <a:pos x="720" y="60"/>
                      </a:cxn>
                      <a:cxn ang="0">
                        <a:pos x="600" y="0"/>
                      </a:cxn>
                      <a:cxn ang="0">
                        <a:pos x="480" y="0"/>
                      </a:cxn>
                      <a:cxn ang="0">
                        <a:pos x="390" y="30"/>
                      </a:cxn>
                      <a:cxn ang="0">
                        <a:pos x="300" y="120"/>
                      </a:cxn>
                      <a:cxn ang="0">
                        <a:pos x="60" y="450"/>
                      </a:cxn>
                      <a:cxn ang="0">
                        <a:pos x="0" y="540"/>
                      </a:cxn>
                      <a:cxn ang="0">
                        <a:pos x="0" y="660"/>
                      </a:cxn>
                      <a:cxn ang="0">
                        <a:pos x="29" y="780"/>
                      </a:cxn>
                      <a:cxn ang="0">
                        <a:pos x="120" y="870"/>
                      </a:cxn>
                      <a:cxn ang="0">
                        <a:pos x="2280" y="2460"/>
                      </a:cxn>
                    </a:cxnLst>
                    <a:rect l="0" t="0" r="r" b="b"/>
                    <a:pathLst>
                      <a:path w="3000" h="2520">
                        <a:moveTo>
                          <a:pt x="2280" y="2460"/>
                        </a:moveTo>
                        <a:lnTo>
                          <a:pt x="2400" y="2490"/>
                        </a:lnTo>
                        <a:lnTo>
                          <a:pt x="2520" y="2520"/>
                        </a:lnTo>
                        <a:lnTo>
                          <a:pt x="2640" y="2460"/>
                        </a:lnTo>
                        <a:lnTo>
                          <a:pt x="2730" y="2400"/>
                        </a:lnTo>
                        <a:lnTo>
                          <a:pt x="2970" y="2070"/>
                        </a:lnTo>
                        <a:lnTo>
                          <a:pt x="3000" y="1950"/>
                        </a:lnTo>
                        <a:lnTo>
                          <a:pt x="3000" y="1830"/>
                        </a:lnTo>
                        <a:lnTo>
                          <a:pt x="2970" y="1740"/>
                        </a:lnTo>
                        <a:lnTo>
                          <a:pt x="2880" y="1650"/>
                        </a:lnTo>
                        <a:lnTo>
                          <a:pt x="720" y="60"/>
                        </a:lnTo>
                        <a:lnTo>
                          <a:pt x="600" y="0"/>
                        </a:lnTo>
                        <a:lnTo>
                          <a:pt x="480" y="0"/>
                        </a:lnTo>
                        <a:lnTo>
                          <a:pt x="390" y="30"/>
                        </a:lnTo>
                        <a:lnTo>
                          <a:pt x="300" y="120"/>
                        </a:lnTo>
                        <a:lnTo>
                          <a:pt x="60" y="450"/>
                        </a:lnTo>
                        <a:lnTo>
                          <a:pt x="0" y="540"/>
                        </a:lnTo>
                        <a:lnTo>
                          <a:pt x="0" y="660"/>
                        </a:lnTo>
                        <a:lnTo>
                          <a:pt x="29" y="780"/>
                        </a:lnTo>
                        <a:lnTo>
                          <a:pt x="120" y="870"/>
                        </a:lnTo>
                        <a:lnTo>
                          <a:pt x="2280" y="24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nvGrpSpPr>
                  <p:cNvPr id="46" name="组合 507"/>
                  <p:cNvGrpSpPr/>
                  <p:nvPr/>
                </p:nvGrpSpPr>
                <p:grpSpPr>
                  <a:xfrm>
                    <a:off x="-2949575" y="3236913"/>
                    <a:ext cx="1717675" cy="1365250"/>
                    <a:chOff x="-2949575" y="3236913"/>
                    <a:chExt cx="1717675" cy="1365250"/>
                  </a:xfrm>
                  <a:grpFill/>
                </p:grpSpPr>
                <p:sp>
                  <p:nvSpPr>
                    <p:cNvPr id="55" name="Freeform 188"/>
                    <p:cNvSpPr/>
                    <p:nvPr/>
                  </p:nvSpPr>
                  <p:spPr bwMode="auto">
                    <a:xfrm>
                      <a:off x="-1708150" y="3475038"/>
                      <a:ext cx="73025" cy="247650"/>
                    </a:xfrm>
                    <a:custGeom>
                      <a:avLst/>
                      <a:gdLst/>
                      <a:ahLst/>
                      <a:cxnLst>
                        <a:cxn ang="0">
                          <a:pos x="360" y="0"/>
                        </a:cxn>
                        <a:cxn ang="0">
                          <a:pos x="690" y="1290"/>
                        </a:cxn>
                        <a:cxn ang="0">
                          <a:pos x="360" y="2340"/>
                        </a:cxn>
                        <a:cxn ang="0">
                          <a:pos x="0" y="1260"/>
                        </a:cxn>
                        <a:cxn ang="0">
                          <a:pos x="360" y="0"/>
                        </a:cxn>
                      </a:cxnLst>
                      <a:rect l="0" t="0" r="r" b="b"/>
                      <a:pathLst>
                        <a:path w="690" h="2340">
                          <a:moveTo>
                            <a:pt x="360" y="0"/>
                          </a:moveTo>
                          <a:lnTo>
                            <a:pt x="690" y="1290"/>
                          </a:lnTo>
                          <a:lnTo>
                            <a:pt x="360" y="2340"/>
                          </a:lnTo>
                          <a:lnTo>
                            <a:pt x="0" y="1260"/>
                          </a:lnTo>
                          <a:lnTo>
                            <a:pt x="3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56" name="Freeform 189"/>
                    <p:cNvSpPr/>
                    <p:nvPr/>
                  </p:nvSpPr>
                  <p:spPr bwMode="auto">
                    <a:xfrm>
                      <a:off x="-1692275" y="3729038"/>
                      <a:ext cx="41275" cy="47625"/>
                    </a:xfrm>
                    <a:custGeom>
                      <a:avLst/>
                      <a:gdLst/>
                      <a:ahLst/>
                      <a:cxnLst>
                        <a:cxn ang="0">
                          <a:pos x="0" y="240"/>
                        </a:cxn>
                        <a:cxn ang="0">
                          <a:pos x="0" y="330"/>
                        </a:cxn>
                        <a:cxn ang="0">
                          <a:pos x="60" y="391"/>
                        </a:cxn>
                        <a:cxn ang="0">
                          <a:pos x="120" y="450"/>
                        </a:cxn>
                        <a:cxn ang="0">
                          <a:pos x="180" y="450"/>
                        </a:cxn>
                        <a:cxn ang="0">
                          <a:pos x="270" y="450"/>
                        </a:cxn>
                        <a:cxn ang="0">
                          <a:pos x="330" y="391"/>
                        </a:cxn>
                        <a:cxn ang="0">
                          <a:pos x="360" y="330"/>
                        </a:cxn>
                        <a:cxn ang="0">
                          <a:pos x="390" y="240"/>
                        </a:cxn>
                        <a:cxn ang="0">
                          <a:pos x="360" y="150"/>
                        </a:cxn>
                        <a:cxn ang="0">
                          <a:pos x="330" y="60"/>
                        </a:cxn>
                        <a:cxn ang="0">
                          <a:pos x="270" y="30"/>
                        </a:cxn>
                        <a:cxn ang="0">
                          <a:pos x="180" y="0"/>
                        </a:cxn>
                        <a:cxn ang="0">
                          <a:pos x="120" y="30"/>
                        </a:cxn>
                        <a:cxn ang="0">
                          <a:pos x="60" y="60"/>
                        </a:cxn>
                        <a:cxn ang="0">
                          <a:pos x="0" y="150"/>
                        </a:cxn>
                        <a:cxn ang="0">
                          <a:pos x="0" y="240"/>
                        </a:cxn>
                      </a:cxnLst>
                      <a:rect l="0" t="0" r="r" b="b"/>
                      <a:pathLst>
                        <a:path w="390" h="450">
                          <a:moveTo>
                            <a:pt x="0" y="240"/>
                          </a:moveTo>
                          <a:lnTo>
                            <a:pt x="0" y="330"/>
                          </a:lnTo>
                          <a:lnTo>
                            <a:pt x="60" y="391"/>
                          </a:lnTo>
                          <a:lnTo>
                            <a:pt x="120" y="450"/>
                          </a:lnTo>
                          <a:lnTo>
                            <a:pt x="180" y="450"/>
                          </a:lnTo>
                          <a:lnTo>
                            <a:pt x="270" y="450"/>
                          </a:lnTo>
                          <a:lnTo>
                            <a:pt x="330" y="391"/>
                          </a:lnTo>
                          <a:lnTo>
                            <a:pt x="360" y="330"/>
                          </a:lnTo>
                          <a:lnTo>
                            <a:pt x="390" y="240"/>
                          </a:lnTo>
                          <a:lnTo>
                            <a:pt x="360" y="150"/>
                          </a:lnTo>
                          <a:lnTo>
                            <a:pt x="330" y="60"/>
                          </a:lnTo>
                          <a:lnTo>
                            <a:pt x="270" y="30"/>
                          </a:lnTo>
                          <a:lnTo>
                            <a:pt x="180" y="0"/>
                          </a:lnTo>
                          <a:lnTo>
                            <a:pt x="120" y="30"/>
                          </a:lnTo>
                          <a:lnTo>
                            <a:pt x="60" y="60"/>
                          </a:lnTo>
                          <a:lnTo>
                            <a:pt x="0" y="150"/>
                          </a:lnTo>
                          <a:lnTo>
                            <a:pt x="0" y="2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57" name="Rectangle 190"/>
                    <p:cNvSpPr>
                      <a:spLocks noChangeArrowheads="1"/>
                    </p:cNvSpPr>
                    <p:nvPr/>
                  </p:nvSpPr>
                  <p:spPr bwMode="auto">
                    <a:xfrm>
                      <a:off x="-1831975" y="3687763"/>
                      <a:ext cx="76200" cy="63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58" name="Freeform 191"/>
                    <p:cNvSpPr/>
                    <p:nvPr/>
                  </p:nvSpPr>
                  <p:spPr bwMode="auto">
                    <a:xfrm>
                      <a:off x="-1790700" y="3236913"/>
                      <a:ext cx="225425" cy="219075"/>
                    </a:xfrm>
                    <a:custGeom>
                      <a:avLst/>
                      <a:gdLst/>
                      <a:ahLst/>
                      <a:cxnLst>
                        <a:cxn ang="0">
                          <a:pos x="0" y="1050"/>
                        </a:cxn>
                        <a:cxn ang="0">
                          <a:pos x="0" y="1260"/>
                        </a:cxn>
                        <a:cxn ang="0">
                          <a:pos x="60" y="1440"/>
                        </a:cxn>
                        <a:cxn ang="0">
                          <a:pos x="180" y="1620"/>
                        </a:cxn>
                        <a:cxn ang="0">
                          <a:pos x="300" y="1770"/>
                        </a:cxn>
                        <a:cxn ang="0">
                          <a:pos x="450" y="1890"/>
                        </a:cxn>
                        <a:cxn ang="0">
                          <a:pos x="630" y="2010"/>
                        </a:cxn>
                        <a:cxn ang="0">
                          <a:pos x="840" y="2070"/>
                        </a:cxn>
                        <a:cxn ang="0">
                          <a:pos x="1050" y="2070"/>
                        </a:cxn>
                        <a:cxn ang="0">
                          <a:pos x="1290" y="2070"/>
                        </a:cxn>
                        <a:cxn ang="0">
                          <a:pos x="1470" y="2010"/>
                        </a:cxn>
                        <a:cxn ang="0">
                          <a:pos x="1650" y="1890"/>
                        </a:cxn>
                        <a:cxn ang="0">
                          <a:pos x="1830" y="1770"/>
                        </a:cxn>
                        <a:cxn ang="0">
                          <a:pos x="1950" y="1620"/>
                        </a:cxn>
                        <a:cxn ang="0">
                          <a:pos x="2040" y="1440"/>
                        </a:cxn>
                        <a:cxn ang="0">
                          <a:pos x="2100" y="1260"/>
                        </a:cxn>
                        <a:cxn ang="0">
                          <a:pos x="2130" y="1050"/>
                        </a:cxn>
                        <a:cxn ang="0">
                          <a:pos x="2100" y="840"/>
                        </a:cxn>
                        <a:cxn ang="0">
                          <a:pos x="2040" y="630"/>
                        </a:cxn>
                        <a:cxn ang="0">
                          <a:pos x="1950" y="450"/>
                        </a:cxn>
                        <a:cxn ang="0">
                          <a:pos x="1830" y="300"/>
                        </a:cxn>
                        <a:cxn ang="0">
                          <a:pos x="1650" y="180"/>
                        </a:cxn>
                        <a:cxn ang="0">
                          <a:pos x="1470" y="90"/>
                        </a:cxn>
                        <a:cxn ang="0">
                          <a:pos x="1290" y="30"/>
                        </a:cxn>
                        <a:cxn ang="0">
                          <a:pos x="1050" y="0"/>
                        </a:cxn>
                        <a:cxn ang="0">
                          <a:pos x="840" y="30"/>
                        </a:cxn>
                        <a:cxn ang="0">
                          <a:pos x="630" y="90"/>
                        </a:cxn>
                        <a:cxn ang="0">
                          <a:pos x="450" y="180"/>
                        </a:cxn>
                        <a:cxn ang="0">
                          <a:pos x="300" y="300"/>
                        </a:cxn>
                        <a:cxn ang="0">
                          <a:pos x="180" y="450"/>
                        </a:cxn>
                        <a:cxn ang="0">
                          <a:pos x="60" y="630"/>
                        </a:cxn>
                        <a:cxn ang="0">
                          <a:pos x="0" y="840"/>
                        </a:cxn>
                        <a:cxn ang="0">
                          <a:pos x="0" y="1050"/>
                        </a:cxn>
                      </a:cxnLst>
                      <a:rect l="0" t="0" r="r" b="b"/>
                      <a:pathLst>
                        <a:path w="2130" h="2070">
                          <a:moveTo>
                            <a:pt x="0" y="1050"/>
                          </a:moveTo>
                          <a:lnTo>
                            <a:pt x="0" y="1260"/>
                          </a:lnTo>
                          <a:lnTo>
                            <a:pt x="60" y="1440"/>
                          </a:lnTo>
                          <a:lnTo>
                            <a:pt x="180" y="1620"/>
                          </a:lnTo>
                          <a:lnTo>
                            <a:pt x="300" y="1770"/>
                          </a:lnTo>
                          <a:lnTo>
                            <a:pt x="450" y="1890"/>
                          </a:lnTo>
                          <a:lnTo>
                            <a:pt x="630" y="2010"/>
                          </a:lnTo>
                          <a:lnTo>
                            <a:pt x="840" y="2070"/>
                          </a:lnTo>
                          <a:lnTo>
                            <a:pt x="1050" y="2070"/>
                          </a:lnTo>
                          <a:lnTo>
                            <a:pt x="1290" y="2070"/>
                          </a:lnTo>
                          <a:lnTo>
                            <a:pt x="1470" y="2010"/>
                          </a:lnTo>
                          <a:lnTo>
                            <a:pt x="1650" y="1890"/>
                          </a:lnTo>
                          <a:lnTo>
                            <a:pt x="1830" y="1770"/>
                          </a:lnTo>
                          <a:lnTo>
                            <a:pt x="1950" y="1620"/>
                          </a:lnTo>
                          <a:lnTo>
                            <a:pt x="2040" y="1440"/>
                          </a:lnTo>
                          <a:lnTo>
                            <a:pt x="2100" y="1260"/>
                          </a:lnTo>
                          <a:lnTo>
                            <a:pt x="2130" y="1050"/>
                          </a:lnTo>
                          <a:lnTo>
                            <a:pt x="2100" y="840"/>
                          </a:lnTo>
                          <a:lnTo>
                            <a:pt x="2040" y="630"/>
                          </a:lnTo>
                          <a:lnTo>
                            <a:pt x="1950" y="450"/>
                          </a:lnTo>
                          <a:lnTo>
                            <a:pt x="1830" y="300"/>
                          </a:lnTo>
                          <a:lnTo>
                            <a:pt x="1650" y="180"/>
                          </a:lnTo>
                          <a:lnTo>
                            <a:pt x="1470" y="90"/>
                          </a:lnTo>
                          <a:lnTo>
                            <a:pt x="1290" y="30"/>
                          </a:lnTo>
                          <a:lnTo>
                            <a:pt x="1050" y="0"/>
                          </a:lnTo>
                          <a:lnTo>
                            <a:pt x="840" y="30"/>
                          </a:lnTo>
                          <a:lnTo>
                            <a:pt x="630" y="90"/>
                          </a:lnTo>
                          <a:lnTo>
                            <a:pt x="450" y="180"/>
                          </a:lnTo>
                          <a:lnTo>
                            <a:pt x="300" y="300"/>
                          </a:lnTo>
                          <a:lnTo>
                            <a:pt x="180" y="450"/>
                          </a:lnTo>
                          <a:lnTo>
                            <a:pt x="60" y="630"/>
                          </a:lnTo>
                          <a:lnTo>
                            <a:pt x="0" y="840"/>
                          </a:lnTo>
                          <a:lnTo>
                            <a:pt x="0" y="10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59" name="Freeform 192"/>
                    <p:cNvSpPr/>
                    <p:nvPr/>
                  </p:nvSpPr>
                  <p:spPr bwMode="auto">
                    <a:xfrm>
                      <a:off x="-1654175" y="3970338"/>
                      <a:ext cx="177800" cy="606425"/>
                    </a:xfrm>
                    <a:custGeom>
                      <a:avLst/>
                      <a:gdLst/>
                      <a:ahLst/>
                      <a:cxnLst>
                        <a:cxn ang="0">
                          <a:pos x="0" y="5190"/>
                        </a:cxn>
                        <a:cxn ang="0">
                          <a:pos x="30" y="5310"/>
                        </a:cxn>
                        <a:cxn ang="0">
                          <a:pos x="60" y="5400"/>
                        </a:cxn>
                        <a:cxn ang="0">
                          <a:pos x="90" y="5490"/>
                        </a:cxn>
                        <a:cxn ang="0">
                          <a:pos x="150" y="5580"/>
                        </a:cxn>
                        <a:cxn ang="0">
                          <a:pos x="240" y="5640"/>
                        </a:cxn>
                        <a:cxn ang="0">
                          <a:pos x="300" y="5700"/>
                        </a:cxn>
                        <a:cxn ang="0">
                          <a:pos x="390" y="5730"/>
                        </a:cxn>
                        <a:cxn ang="0">
                          <a:pos x="510" y="5730"/>
                        </a:cxn>
                        <a:cxn ang="0">
                          <a:pos x="1200" y="5730"/>
                        </a:cxn>
                        <a:cxn ang="0">
                          <a:pos x="1290" y="5730"/>
                        </a:cxn>
                        <a:cxn ang="0">
                          <a:pos x="1380" y="5700"/>
                        </a:cxn>
                        <a:cxn ang="0">
                          <a:pos x="1470" y="5640"/>
                        </a:cxn>
                        <a:cxn ang="0">
                          <a:pos x="1530" y="5580"/>
                        </a:cxn>
                        <a:cxn ang="0">
                          <a:pos x="1590" y="5490"/>
                        </a:cxn>
                        <a:cxn ang="0">
                          <a:pos x="1620" y="5400"/>
                        </a:cxn>
                        <a:cxn ang="0">
                          <a:pos x="1650" y="5310"/>
                        </a:cxn>
                        <a:cxn ang="0">
                          <a:pos x="1680" y="5190"/>
                        </a:cxn>
                        <a:cxn ang="0">
                          <a:pos x="1680" y="540"/>
                        </a:cxn>
                        <a:cxn ang="0">
                          <a:pos x="1650" y="420"/>
                        </a:cxn>
                        <a:cxn ang="0">
                          <a:pos x="1620" y="330"/>
                        </a:cxn>
                        <a:cxn ang="0">
                          <a:pos x="1590" y="240"/>
                        </a:cxn>
                        <a:cxn ang="0">
                          <a:pos x="1530" y="150"/>
                        </a:cxn>
                        <a:cxn ang="0">
                          <a:pos x="1470" y="90"/>
                        </a:cxn>
                        <a:cxn ang="0">
                          <a:pos x="1380" y="30"/>
                        </a:cxn>
                        <a:cxn ang="0">
                          <a:pos x="1290" y="0"/>
                        </a:cxn>
                        <a:cxn ang="0">
                          <a:pos x="1200" y="0"/>
                        </a:cxn>
                        <a:cxn ang="0">
                          <a:pos x="510" y="0"/>
                        </a:cxn>
                        <a:cxn ang="0">
                          <a:pos x="390" y="0"/>
                        </a:cxn>
                        <a:cxn ang="0">
                          <a:pos x="300" y="30"/>
                        </a:cxn>
                        <a:cxn ang="0">
                          <a:pos x="240" y="90"/>
                        </a:cxn>
                        <a:cxn ang="0">
                          <a:pos x="150" y="150"/>
                        </a:cxn>
                        <a:cxn ang="0">
                          <a:pos x="90" y="240"/>
                        </a:cxn>
                        <a:cxn ang="0">
                          <a:pos x="60" y="330"/>
                        </a:cxn>
                        <a:cxn ang="0">
                          <a:pos x="30" y="420"/>
                        </a:cxn>
                        <a:cxn ang="0">
                          <a:pos x="0" y="540"/>
                        </a:cxn>
                        <a:cxn ang="0">
                          <a:pos x="0" y="5190"/>
                        </a:cxn>
                      </a:cxnLst>
                      <a:rect l="0" t="0" r="r" b="b"/>
                      <a:pathLst>
                        <a:path w="1680" h="5730">
                          <a:moveTo>
                            <a:pt x="0" y="5190"/>
                          </a:moveTo>
                          <a:lnTo>
                            <a:pt x="30" y="5310"/>
                          </a:lnTo>
                          <a:lnTo>
                            <a:pt x="60" y="5400"/>
                          </a:lnTo>
                          <a:lnTo>
                            <a:pt x="90" y="5490"/>
                          </a:lnTo>
                          <a:lnTo>
                            <a:pt x="150" y="5580"/>
                          </a:lnTo>
                          <a:lnTo>
                            <a:pt x="240" y="5640"/>
                          </a:lnTo>
                          <a:lnTo>
                            <a:pt x="300" y="5700"/>
                          </a:lnTo>
                          <a:lnTo>
                            <a:pt x="390" y="5730"/>
                          </a:lnTo>
                          <a:lnTo>
                            <a:pt x="510" y="5730"/>
                          </a:lnTo>
                          <a:lnTo>
                            <a:pt x="1200" y="5730"/>
                          </a:lnTo>
                          <a:lnTo>
                            <a:pt x="1290" y="5730"/>
                          </a:lnTo>
                          <a:lnTo>
                            <a:pt x="1380" y="5700"/>
                          </a:lnTo>
                          <a:lnTo>
                            <a:pt x="1470" y="5640"/>
                          </a:lnTo>
                          <a:lnTo>
                            <a:pt x="1530" y="5580"/>
                          </a:lnTo>
                          <a:lnTo>
                            <a:pt x="1590" y="5490"/>
                          </a:lnTo>
                          <a:lnTo>
                            <a:pt x="1620" y="5400"/>
                          </a:lnTo>
                          <a:lnTo>
                            <a:pt x="1650" y="5310"/>
                          </a:lnTo>
                          <a:lnTo>
                            <a:pt x="1680" y="5190"/>
                          </a:lnTo>
                          <a:lnTo>
                            <a:pt x="1680" y="540"/>
                          </a:lnTo>
                          <a:lnTo>
                            <a:pt x="1650" y="420"/>
                          </a:lnTo>
                          <a:lnTo>
                            <a:pt x="1620" y="330"/>
                          </a:lnTo>
                          <a:lnTo>
                            <a:pt x="1590" y="240"/>
                          </a:lnTo>
                          <a:lnTo>
                            <a:pt x="1530" y="150"/>
                          </a:lnTo>
                          <a:lnTo>
                            <a:pt x="1470" y="90"/>
                          </a:lnTo>
                          <a:lnTo>
                            <a:pt x="1380" y="30"/>
                          </a:lnTo>
                          <a:lnTo>
                            <a:pt x="1290" y="0"/>
                          </a:lnTo>
                          <a:lnTo>
                            <a:pt x="1200" y="0"/>
                          </a:lnTo>
                          <a:lnTo>
                            <a:pt x="510" y="0"/>
                          </a:lnTo>
                          <a:lnTo>
                            <a:pt x="390" y="0"/>
                          </a:lnTo>
                          <a:lnTo>
                            <a:pt x="300" y="30"/>
                          </a:lnTo>
                          <a:lnTo>
                            <a:pt x="240" y="90"/>
                          </a:lnTo>
                          <a:lnTo>
                            <a:pt x="150" y="150"/>
                          </a:lnTo>
                          <a:lnTo>
                            <a:pt x="90" y="240"/>
                          </a:lnTo>
                          <a:lnTo>
                            <a:pt x="60" y="330"/>
                          </a:lnTo>
                          <a:lnTo>
                            <a:pt x="30" y="420"/>
                          </a:lnTo>
                          <a:lnTo>
                            <a:pt x="0" y="540"/>
                          </a:lnTo>
                          <a:lnTo>
                            <a:pt x="0" y="51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0" name="Freeform 193"/>
                    <p:cNvSpPr/>
                    <p:nvPr/>
                  </p:nvSpPr>
                  <p:spPr bwMode="auto">
                    <a:xfrm>
                      <a:off x="-1958975" y="3960813"/>
                      <a:ext cx="254000" cy="320675"/>
                    </a:xfrm>
                    <a:custGeom>
                      <a:avLst/>
                      <a:gdLst/>
                      <a:ahLst/>
                      <a:cxnLst>
                        <a:cxn ang="0">
                          <a:pos x="30" y="2310"/>
                        </a:cxn>
                        <a:cxn ang="0">
                          <a:pos x="0" y="2370"/>
                        </a:cxn>
                        <a:cxn ang="0">
                          <a:pos x="30" y="2431"/>
                        </a:cxn>
                        <a:cxn ang="0">
                          <a:pos x="90" y="2550"/>
                        </a:cxn>
                        <a:cxn ang="0">
                          <a:pos x="210" y="2640"/>
                        </a:cxn>
                        <a:cxn ang="0">
                          <a:pos x="360" y="2730"/>
                        </a:cxn>
                        <a:cxn ang="0">
                          <a:pos x="1020" y="2970"/>
                        </a:cxn>
                        <a:cxn ang="0">
                          <a:pos x="1200" y="3030"/>
                        </a:cxn>
                        <a:cxn ang="0">
                          <a:pos x="1380" y="3030"/>
                        </a:cxn>
                        <a:cxn ang="0">
                          <a:pos x="1500" y="2970"/>
                        </a:cxn>
                        <a:cxn ang="0">
                          <a:pos x="1530" y="2940"/>
                        </a:cxn>
                        <a:cxn ang="0">
                          <a:pos x="1560" y="2910"/>
                        </a:cxn>
                        <a:cxn ang="0">
                          <a:pos x="2400" y="720"/>
                        </a:cxn>
                        <a:cxn ang="0">
                          <a:pos x="2400" y="660"/>
                        </a:cxn>
                        <a:cxn ang="0">
                          <a:pos x="2400" y="600"/>
                        </a:cxn>
                        <a:cxn ang="0">
                          <a:pos x="2340" y="480"/>
                        </a:cxn>
                        <a:cxn ang="0">
                          <a:pos x="2220" y="390"/>
                        </a:cxn>
                        <a:cxn ang="0">
                          <a:pos x="2040" y="300"/>
                        </a:cxn>
                        <a:cxn ang="0">
                          <a:pos x="1410" y="60"/>
                        </a:cxn>
                        <a:cxn ang="0">
                          <a:pos x="1200" y="0"/>
                        </a:cxn>
                        <a:cxn ang="0">
                          <a:pos x="1050" y="0"/>
                        </a:cxn>
                        <a:cxn ang="0">
                          <a:pos x="930" y="60"/>
                        </a:cxn>
                        <a:cxn ang="0">
                          <a:pos x="870" y="90"/>
                        </a:cxn>
                        <a:cxn ang="0">
                          <a:pos x="840" y="120"/>
                        </a:cxn>
                        <a:cxn ang="0">
                          <a:pos x="30" y="2310"/>
                        </a:cxn>
                      </a:cxnLst>
                      <a:rect l="0" t="0" r="r" b="b"/>
                      <a:pathLst>
                        <a:path w="2400" h="3030">
                          <a:moveTo>
                            <a:pt x="30" y="2310"/>
                          </a:moveTo>
                          <a:lnTo>
                            <a:pt x="0" y="2370"/>
                          </a:lnTo>
                          <a:lnTo>
                            <a:pt x="30" y="2431"/>
                          </a:lnTo>
                          <a:lnTo>
                            <a:pt x="90" y="2550"/>
                          </a:lnTo>
                          <a:lnTo>
                            <a:pt x="210" y="2640"/>
                          </a:lnTo>
                          <a:lnTo>
                            <a:pt x="360" y="2730"/>
                          </a:lnTo>
                          <a:lnTo>
                            <a:pt x="1020" y="2970"/>
                          </a:lnTo>
                          <a:lnTo>
                            <a:pt x="1200" y="3030"/>
                          </a:lnTo>
                          <a:lnTo>
                            <a:pt x="1380" y="3030"/>
                          </a:lnTo>
                          <a:lnTo>
                            <a:pt x="1500" y="2970"/>
                          </a:lnTo>
                          <a:lnTo>
                            <a:pt x="1530" y="2940"/>
                          </a:lnTo>
                          <a:lnTo>
                            <a:pt x="1560" y="2910"/>
                          </a:lnTo>
                          <a:lnTo>
                            <a:pt x="2400" y="720"/>
                          </a:lnTo>
                          <a:lnTo>
                            <a:pt x="2400" y="660"/>
                          </a:lnTo>
                          <a:lnTo>
                            <a:pt x="2400" y="600"/>
                          </a:lnTo>
                          <a:lnTo>
                            <a:pt x="2340" y="480"/>
                          </a:lnTo>
                          <a:lnTo>
                            <a:pt x="2220" y="390"/>
                          </a:lnTo>
                          <a:lnTo>
                            <a:pt x="2040" y="300"/>
                          </a:lnTo>
                          <a:lnTo>
                            <a:pt x="1410" y="60"/>
                          </a:lnTo>
                          <a:lnTo>
                            <a:pt x="1200" y="0"/>
                          </a:lnTo>
                          <a:lnTo>
                            <a:pt x="1050" y="0"/>
                          </a:lnTo>
                          <a:lnTo>
                            <a:pt x="930" y="60"/>
                          </a:lnTo>
                          <a:lnTo>
                            <a:pt x="870" y="90"/>
                          </a:lnTo>
                          <a:lnTo>
                            <a:pt x="840" y="120"/>
                          </a:lnTo>
                          <a:lnTo>
                            <a:pt x="30" y="23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1" name="Freeform 195"/>
                    <p:cNvSpPr/>
                    <p:nvPr/>
                  </p:nvSpPr>
                  <p:spPr bwMode="auto">
                    <a:xfrm>
                      <a:off x="-1958975" y="4164013"/>
                      <a:ext cx="238125" cy="422275"/>
                    </a:xfrm>
                    <a:custGeom>
                      <a:avLst/>
                      <a:gdLst/>
                      <a:ahLst/>
                      <a:cxnLst>
                        <a:cxn ang="0">
                          <a:pos x="630" y="3720"/>
                        </a:cxn>
                        <a:cxn ang="0">
                          <a:pos x="630" y="3780"/>
                        </a:cxn>
                        <a:cxn ang="0">
                          <a:pos x="690" y="3840"/>
                        </a:cxn>
                        <a:cxn ang="0">
                          <a:pos x="810" y="3930"/>
                        </a:cxn>
                        <a:cxn ang="0">
                          <a:pos x="960" y="3990"/>
                        </a:cxn>
                        <a:cxn ang="0">
                          <a:pos x="1170" y="3990"/>
                        </a:cxn>
                        <a:cxn ang="0">
                          <a:pos x="1830" y="3840"/>
                        </a:cxn>
                        <a:cxn ang="0">
                          <a:pos x="2010" y="3780"/>
                        </a:cxn>
                        <a:cxn ang="0">
                          <a:pos x="2160" y="3690"/>
                        </a:cxn>
                        <a:cxn ang="0">
                          <a:pos x="2250" y="3540"/>
                        </a:cxn>
                        <a:cxn ang="0">
                          <a:pos x="2250" y="3480"/>
                        </a:cxn>
                        <a:cxn ang="0">
                          <a:pos x="2250" y="3390"/>
                        </a:cxn>
                        <a:cxn ang="0">
                          <a:pos x="1650" y="270"/>
                        </a:cxn>
                        <a:cxn ang="0">
                          <a:pos x="1620" y="210"/>
                        </a:cxn>
                        <a:cxn ang="0">
                          <a:pos x="1560" y="150"/>
                        </a:cxn>
                        <a:cxn ang="0">
                          <a:pos x="1440" y="30"/>
                        </a:cxn>
                        <a:cxn ang="0">
                          <a:pos x="1290" y="0"/>
                        </a:cxn>
                        <a:cxn ang="0">
                          <a:pos x="1080" y="0"/>
                        </a:cxn>
                        <a:cxn ang="0">
                          <a:pos x="420" y="120"/>
                        </a:cxn>
                        <a:cxn ang="0">
                          <a:pos x="240" y="180"/>
                        </a:cxn>
                        <a:cxn ang="0">
                          <a:pos x="90" y="300"/>
                        </a:cxn>
                        <a:cxn ang="0">
                          <a:pos x="30" y="450"/>
                        </a:cxn>
                        <a:cxn ang="0">
                          <a:pos x="0" y="511"/>
                        </a:cxn>
                        <a:cxn ang="0">
                          <a:pos x="0" y="600"/>
                        </a:cxn>
                        <a:cxn ang="0">
                          <a:pos x="630" y="3720"/>
                        </a:cxn>
                      </a:cxnLst>
                      <a:rect l="0" t="0" r="r" b="b"/>
                      <a:pathLst>
                        <a:path w="2250" h="3990">
                          <a:moveTo>
                            <a:pt x="630" y="3720"/>
                          </a:moveTo>
                          <a:lnTo>
                            <a:pt x="630" y="3780"/>
                          </a:lnTo>
                          <a:lnTo>
                            <a:pt x="690" y="3840"/>
                          </a:lnTo>
                          <a:lnTo>
                            <a:pt x="810" y="3930"/>
                          </a:lnTo>
                          <a:lnTo>
                            <a:pt x="960" y="3990"/>
                          </a:lnTo>
                          <a:lnTo>
                            <a:pt x="1170" y="3990"/>
                          </a:lnTo>
                          <a:lnTo>
                            <a:pt x="1830" y="3840"/>
                          </a:lnTo>
                          <a:lnTo>
                            <a:pt x="2010" y="3780"/>
                          </a:lnTo>
                          <a:lnTo>
                            <a:pt x="2160" y="3690"/>
                          </a:lnTo>
                          <a:lnTo>
                            <a:pt x="2250" y="3540"/>
                          </a:lnTo>
                          <a:lnTo>
                            <a:pt x="2250" y="3480"/>
                          </a:lnTo>
                          <a:lnTo>
                            <a:pt x="2250" y="3390"/>
                          </a:lnTo>
                          <a:lnTo>
                            <a:pt x="1650" y="270"/>
                          </a:lnTo>
                          <a:lnTo>
                            <a:pt x="1620" y="210"/>
                          </a:lnTo>
                          <a:lnTo>
                            <a:pt x="1560" y="150"/>
                          </a:lnTo>
                          <a:lnTo>
                            <a:pt x="1440" y="30"/>
                          </a:lnTo>
                          <a:lnTo>
                            <a:pt x="1290" y="0"/>
                          </a:lnTo>
                          <a:lnTo>
                            <a:pt x="1080" y="0"/>
                          </a:lnTo>
                          <a:lnTo>
                            <a:pt x="420" y="120"/>
                          </a:lnTo>
                          <a:lnTo>
                            <a:pt x="240" y="180"/>
                          </a:lnTo>
                          <a:lnTo>
                            <a:pt x="90" y="300"/>
                          </a:lnTo>
                          <a:lnTo>
                            <a:pt x="30" y="450"/>
                          </a:lnTo>
                          <a:lnTo>
                            <a:pt x="0" y="511"/>
                          </a:lnTo>
                          <a:lnTo>
                            <a:pt x="0" y="600"/>
                          </a:lnTo>
                          <a:lnTo>
                            <a:pt x="630" y="372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2" name="Freeform 196"/>
                    <p:cNvSpPr/>
                    <p:nvPr/>
                  </p:nvSpPr>
                  <p:spPr bwMode="auto">
                    <a:xfrm>
                      <a:off x="-1504950" y="3630613"/>
                      <a:ext cx="273050" cy="307975"/>
                    </a:xfrm>
                    <a:custGeom>
                      <a:avLst/>
                      <a:gdLst/>
                      <a:ahLst/>
                      <a:cxnLst>
                        <a:cxn ang="0">
                          <a:pos x="60" y="2160"/>
                        </a:cxn>
                        <a:cxn ang="0">
                          <a:pos x="0" y="2250"/>
                        </a:cxn>
                        <a:cxn ang="0">
                          <a:pos x="0" y="2370"/>
                        </a:cxn>
                        <a:cxn ang="0">
                          <a:pos x="30" y="2490"/>
                        </a:cxn>
                        <a:cxn ang="0">
                          <a:pos x="90" y="2580"/>
                        </a:cxn>
                        <a:cxn ang="0">
                          <a:pos x="420" y="2850"/>
                        </a:cxn>
                        <a:cxn ang="0">
                          <a:pos x="510" y="2880"/>
                        </a:cxn>
                        <a:cxn ang="0">
                          <a:pos x="630" y="2910"/>
                        </a:cxn>
                        <a:cxn ang="0">
                          <a:pos x="750" y="2850"/>
                        </a:cxn>
                        <a:cxn ang="0">
                          <a:pos x="840" y="2790"/>
                        </a:cxn>
                        <a:cxn ang="0">
                          <a:pos x="2490" y="750"/>
                        </a:cxn>
                        <a:cxn ang="0">
                          <a:pos x="2550" y="630"/>
                        </a:cxn>
                        <a:cxn ang="0">
                          <a:pos x="2580" y="510"/>
                        </a:cxn>
                        <a:cxn ang="0">
                          <a:pos x="2550" y="420"/>
                        </a:cxn>
                        <a:cxn ang="0">
                          <a:pos x="2460" y="330"/>
                        </a:cxn>
                        <a:cxn ang="0">
                          <a:pos x="2130" y="60"/>
                        </a:cxn>
                        <a:cxn ang="0">
                          <a:pos x="2040" y="0"/>
                        </a:cxn>
                        <a:cxn ang="0">
                          <a:pos x="1920" y="0"/>
                        </a:cxn>
                        <a:cxn ang="0">
                          <a:pos x="1830" y="30"/>
                        </a:cxn>
                        <a:cxn ang="0">
                          <a:pos x="1710" y="120"/>
                        </a:cxn>
                        <a:cxn ang="0">
                          <a:pos x="60" y="2160"/>
                        </a:cxn>
                      </a:cxnLst>
                      <a:rect l="0" t="0" r="r" b="b"/>
                      <a:pathLst>
                        <a:path w="2580" h="2910">
                          <a:moveTo>
                            <a:pt x="60" y="2160"/>
                          </a:moveTo>
                          <a:lnTo>
                            <a:pt x="0" y="2250"/>
                          </a:lnTo>
                          <a:lnTo>
                            <a:pt x="0" y="2370"/>
                          </a:lnTo>
                          <a:lnTo>
                            <a:pt x="30" y="2490"/>
                          </a:lnTo>
                          <a:lnTo>
                            <a:pt x="90" y="2580"/>
                          </a:lnTo>
                          <a:lnTo>
                            <a:pt x="420" y="2850"/>
                          </a:lnTo>
                          <a:lnTo>
                            <a:pt x="510" y="2880"/>
                          </a:lnTo>
                          <a:lnTo>
                            <a:pt x="630" y="2910"/>
                          </a:lnTo>
                          <a:lnTo>
                            <a:pt x="750" y="2850"/>
                          </a:lnTo>
                          <a:lnTo>
                            <a:pt x="840" y="2790"/>
                          </a:lnTo>
                          <a:lnTo>
                            <a:pt x="2490" y="750"/>
                          </a:lnTo>
                          <a:lnTo>
                            <a:pt x="2550" y="630"/>
                          </a:lnTo>
                          <a:lnTo>
                            <a:pt x="2580" y="510"/>
                          </a:lnTo>
                          <a:lnTo>
                            <a:pt x="2550" y="420"/>
                          </a:lnTo>
                          <a:lnTo>
                            <a:pt x="2460" y="330"/>
                          </a:lnTo>
                          <a:lnTo>
                            <a:pt x="2130" y="60"/>
                          </a:lnTo>
                          <a:lnTo>
                            <a:pt x="2040" y="0"/>
                          </a:lnTo>
                          <a:lnTo>
                            <a:pt x="1920" y="0"/>
                          </a:lnTo>
                          <a:lnTo>
                            <a:pt x="1830" y="30"/>
                          </a:lnTo>
                          <a:lnTo>
                            <a:pt x="1710" y="120"/>
                          </a:lnTo>
                          <a:lnTo>
                            <a:pt x="60" y="21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3" name="Rectangle 197"/>
                    <p:cNvSpPr>
                      <a:spLocks noChangeArrowheads="1"/>
                    </p:cNvSpPr>
                    <p:nvPr/>
                  </p:nvSpPr>
                  <p:spPr bwMode="auto">
                    <a:xfrm>
                      <a:off x="-2368550" y="4205288"/>
                      <a:ext cx="101600" cy="2540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4" name="Rectangle 198"/>
                    <p:cNvSpPr>
                      <a:spLocks noChangeArrowheads="1"/>
                    </p:cNvSpPr>
                    <p:nvPr/>
                  </p:nvSpPr>
                  <p:spPr bwMode="auto">
                    <a:xfrm>
                      <a:off x="-2520950" y="4113213"/>
                      <a:ext cx="98425" cy="3460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5" name="Rectangle 199"/>
                    <p:cNvSpPr>
                      <a:spLocks noChangeArrowheads="1"/>
                    </p:cNvSpPr>
                    <p:nvPr/>
                  </p:nvSpPr>
                  <p:spPr bwMode="auto">
                    <a:xfrm>
                      <a:off x="-2676525" y="3967163"/>
                      <a:ext cx="101600" cy="492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6" name="Rectangle 200"/>
                    <p:cNvSpPr>
                      <a:spLocks noChangeArrowheads="1"/>
                    </p:cNvSpPr>
                    <p:nvPr/>
                  </p:nvSpPr>
                  <p:spPr bwMode="auto">
                    <a:xfrm>
                      <a:off x="-2835275" y="3792538"/>
                      <a:ext cx="101600" cy="6667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7" name="Rectangle 201"/>
                    <p:cNvSpPr>
                      <a:spLocks noChangeArrowheads="1"/>
                    </p:cNvSpPr>
                    <p:nvPr/>
                  </p:nvSpPr>
                  <p:spPr bwMode="auto">
                    <a:xfrm>
                      <a:off x="-2206625" y="4278313"/>
                      <a:ext cx="98425" cy="1809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8" name="Freeform 202"/>
                    <p:cNvSpPr/>
                    <p:nvPr/>
                  </p:nvSpPr>
                  <p:spPr bwMode="auto">
                    <a:xfrm>
                      <a:off x="-2676525" y="3678238"/>
                      <a:ext cx="615950" cy="527050"/>
                    </a:xfrm>
                    <a:custGeom>
                      <a:avLst/>
                      <a:gdLst/>
                      <a:ahLst/>
                      <a:cxnLst>
                        <a:cxn ang="0">
                          <a:pos x="960" y="840"/>
                        </a:cxn>
                        <a:cxn ang="0">
                          <a:pos x="930" y="990"/>
                        </a:cxn>
                        <a:cxn ang="0">
                          <a:pos x="930" y="1170"/>
                        </a:cxn>
                        <a:cxn ang="0">
                          <a:pos x="960" y="1350"/>
                        </a:cxn>
                        <a:cxn ang="0">
                          <a:pos x="1020" y="1530"/>
                        </a:cxn>
                        <a:cxn ang="0">
                          <a:pos x="1110" y="1710"/>
                        </a:cxn>
                        <a:cxn ang="0">
                          <a:pos x="1230" y="1860"/>
                        </a:cxn>
                        <a:cxn ang="0">
                          <a:pos x="1530" y="2220"/>
                        </a:cxn>
                        <a:cxn ang="0">
                          <a:pos x="1890" y="2580"/>
                        </a:cxn>
                        <a:cxn ang="0">
                          <a:pos x="2280" y="2910"/>
                        </a:cxn>
                        <a:cxn ang="0">
                          <a:pos x="2730" y="3270"/>
                        </a:cxn>
                        <a:cxn ang="0">
                          <a:pos x="3210" y="3570"/>
                        </a:cxn>
                        <a:cxn ang="0">
                          <a:pos x="4170" y="4140"/>
                        </a:cxn>
                        <a:cxn ang="0">
                          <a:pos x="5010" y="4590"/>
                        </a:cxn>
                        <a:cxn ang="0">
                          <a:pos x="5820" y="4980"/>
                        </a:cxn>
                        <a:cxn ang="0">
                          <a:pos x="5070" y="4680"/>
                        </a:cxn>
                        <a:cxn ang="0">
                          <a:pos x="4290" y="4290"/>
                        </a:cxn>
                        <a:cxn ang="0">
                          <a:pos x="3360" y="3810"/>
                        </a:cxn>
                        <a:cxn ang="0">
                          <a:pos x="2880" y="3510"/>
                        </a:cxn>
                        <a:cxn ang="0">
                          <a:pos x="2400" y="3210"/>
                        </a:cxn>
                        <a:cxn ang="0">
                          <a:pos x="1950" y="2880"/>
                        </a:cxn>
                        <a:cxn ang="0">
                          <a:pos x="1560" y="2550"/>
                        </a:cxn>
                        <a:cxn ang="0">
                          <a:pos x="1170" y="2190"/>
                        </a:cxn>
                        <a:cxn ang="0">
                          <a:pos x="870" y="1800"/>
                        </a:cxn>
                        <a:cxn ang="0">
                          <a:pos x="750" y="1620"/>
                        </a:cxn>
                        <a:cxn ang="0">
                          <a:pos x="630" y="1440"/>
                        </a:cxn>
                        <a:cxn ang="0">
                          <a:pos x="540" y="1230"/>
                        </a:cxn>
                        <a:cxn ang="0">
                          <a:pos x="480" y="1020"/>
                        </a:cxn>
                        <a:cxn ang="0">
                          <a:pos x="0" y="1200"/>
                        </a:cxn>
                        <a:cxn ang="0">
                          <a:pos x="0" y="0"/>
                        </a:cxn>
                        <a:cxn ang="0">
                          <a:pos x="1470" y="510"/>
                        </a:cxn>
                        <a:cxn ang="0">
                          <a:pos x="960" y="840"/>
                        </a:cxn>
                      </a:cxnLst>
                      <a:rect l="0" t="0" r="r" b="b"/>
                      <a:pathLst>
                        <a:path w="5820" h="4980">
                          <a:moveTo>
                            <a:pt x="960" y="840"/>
                          </a:moveTo>
                          <a:lnTo>
                            <a:pt x="930" y="990"/>
                          </a:lnTo>
                          <a:lnTo>
                            <a:pt x="930" y="1170"/>
                          </a:lnTo>
                          <a:lnTo>
                            <a:pt x="960" y="1350"/>
                          </a:lnTo>
                          <a:lnTo>
                            <a:pt x="1020" y="1530"/>
                          </a:lnTo>
                          <a:lnTo>
                            <a:pt x="1110" y="1710"/>
                          </a:lnTo>
                          <a:lnTo>
                            <a:pt x="1230" y="1860"/>
                          </a:lnTo>
                          <a:lnTo>
                            <a:pt x="1530" y="2220"/>
                          </a:lnTo>
                          <a:lnTo>
                            <a:pt x="1890" y="2580"/>
                          </a:lnTo>
                          <a:lnTo>
                            <a:pt x="2280" y="2910"/>
                          </a:lnTo>
                          <a:lnTo>
                            <a:pt x="2730" y="3270"/>
                          </a:lnTo>
                          <a:lnTo>
                            <a:pt x="3210" y="3570"/>
                          </a:lnTo>
                          <a:lnTo>
                            <a:pt x="4170" y="4140"/>
                          </a:lnTo>
                          <a:lnTo>
                            <a:pt x="5010" y="4590"/>
                          </a:lnTo>
                          <a:lnTo>
                            <a:pt x="5820" y="4980"/>
                          </a:lnTo>
                          <a:lnTo>
                            <a:pt x="5070" y="4680"/>
                          </a:lnTo>
                          <a:lnTo>
                            <a:pt x="4290" y="4290"/>
                          </a:lnTo>
                          <a:lnTo>
                            <a:pt x="3360" y="3810"/>
                          </a:lnTo>
                          <a:lnTo>
                            <a:pt x="2880" y="3510"/>
                          </a:lnTo>
                          <a:lnTo>
                            <a:pt x="2400" y="3210"/>
                          </a:lnTo>
                          <a:lnTo>
                            <a:pt x="1950" y="2880"/>
                          </a:lnTo>
                          <a:lnTo>
                            <a:pt x="1560" y="2550"/>
                          </a:lnTo>
                          <a:lnTo>
                            <a:pt x="1170" y="2190"/>
                          </a:lnTo>
                          <a:lnTo>
                            <a:pt x="870" y="1800"/>
                          </a:lnTo>
                          <a:lnTo>
                            <a:pt x="750" y="1620"/>
                          </a:lnTo>
                          <a:lnTo>
                            <a:pt x="630" y="1440"/>
                          </a:lnTo>
                          <a:lnTo>
                            <a:pt x="540" y="1230"/>
                          </a:lnTo>
                          <a:lnTo>
                            <a:pt x="480" y="1020"/>
                          </a:lnTo>
                          <a:lnTo>
                            <a:pt x="0" y="1200"/>
                          </a:lnTo>
                          <a:lnTo>
                            <a:pt x="0" y="0"/>
                          </a:lnTo>
                          <a:lnTo>
                            <a:pt x="1470" y="510"/>
                          </a:lnTo>
                          <a:lnTo>
                            <a:pt x="960" y="8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69" name="Freeform 203"/>
                    <p:cNvSpPr/>
                    <p:nvPr/>
                  </p:nvSpPr>
                  <p:spPr bwMode="auto">
                    <a:xfrm>
                      <a:off x="-2582863" y="3760788"/>
                      <a:ext cx="7938" cy="6350"/>
                    </a:xfrm>
                    <a:custGeom>
                      <a:avLst/>
                      <a:gdLst/>
                      <a:ahLst/>
                      <a:cxnLst>
                        <a:cxn ang="0">
                          <a:pos x="0" y="48"/>
                        </a:cxn>
                        <a:cxn ang="0">
                          <a:pos x="74" y="63"/>
                        </a:cxn>
                        <a:cxn ang="0">
                          <a:pos x="74" y="63"/>
                        </a:cxn>
                        <a:cxn ang="0">
                          <a:pos x="74" y="63"/>
                        </a:cxn>
                        <a:cxn ang="0">
                          <a:pos x="74" y="63"/>
                        </a:cxn>
                        <a:cxn ang="0">
                          <a:pos x="0" y="48"/>
                        </a:cxn>
                        <a:cxn ang="0">
                          <a:pos x="34" y="0"/>
                        </a:cxn>
                        <a:cxn ang="0">
                          <a:pos x="6" y="17"/>
                        </a:cxn>
                        <a:cxn ang="0">
                          <a:pos x="0" y="48"/>
                        </a:cxn>
                      </a:cxnLst>
                      <a:rect l="0" t="0" r="r" b="b"/>
                      <a:pathLst>
                        <a:path w="74" h="63">
                          <a:moveTo>
                            <a:pt x="0" y="48"/>
                          </a:moveTo>
                          <a:lnTo>
                            <a:pt x="74" y="63"/>
                          </a:lnTo>
                          <a:lnTo>
                            <a:pt x="74" y="63"/>
                          </a:lnTo>
                          <a:lnTo>
                            <a:pt x="74" y="63"/>
                          </a:lnTo>
                          <a:lnTo>
                            <a:pt x="74" y="63"/>
                          </a:lnTo>
                          <a:lnTo>
                            <a:pt x="0" y="48"/>
                          </a:lnTo>
                          <a:lnTo>
                            <a:pt x="34" y="0"/>
                          </a:lnTo>
                          <a:lnTo>
                            <a:pt x="6" y="17"/>
                          </a:lnTo>
                          <a:lnTo>
                            <a:pt x="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0" name="Freeform 204"/>
                    <p:cNvSpPr/>
                    <p:nvPr/>
                  </p:nvSpPr>
                  <p:spPr bwMode="auto">
                    <a:xfrm>
                      <a:off x="-2586038" y="3765551"/>
                      <a:ext cx="19050" cy="19050"/>
                    </a:xfrm>
                    <a:custGeom>
                      <a:avLst/>
                      <a:gdLst/>
                      <a:ahLst/>
                      <a:cxnLst>
                        <a:cxn ang="0">
                          <a:pos x="0" y="165"/>
                        </a:cxn>
                        <a:cxn ang="0">
                          <a:pos x="149" y="179"/>
                        </a:cxn>
                        <a:cxn ang="0">
                          <a:pos x="178" y="29"/>
                        </a:cxn>
                        <a:cxn ang="0">
                          <a:pos x="31" y="0"/>
                        </a:cxn>
                        <a:cxn ang="0">
                          <a:pos x="2" y="150"/>
                        </a:cxn>
                        <a:cxn ang="0">
                          <a:pos x="0" y="165"/>
                        </a:cxn>
                        <a:cxn ang="0">
                          <a:pos x="2" y="150"/>
                        </a:cxn>
                        <a:cxn ang="0">
                          <a:pos x="1" y="158"/>
                        </a:cxn>
                        <a:cxn ang="0">
                          <a:pos x="0" y="165"/>
                        </a:cxn>
                      </a:cxnLst>
                      <a:rect l="0" t="0" r="r" b="b"/>
                      <a:pathLst>
                        <a:path w="178" h="179">
                          <a:moveTo>
                            <a:pt x="0" y="165"/>
                          </a:moveTo>
                          <a:lnTo>
                            <a:pt x="149" y="179"/>
                          </a:lnTo>
                          <a:lnTo>
                            <a:pt x="178" y="29"/>
                          </a:lnTo>
                          <a:lnTo>
                            <a:pt x="31" y="0"/>
                          </a:lnTo>
                          <a:lnTo>
                            <a:pt x="2" y="150"/>
                          </a:lnTo>
                          <a:lnTo>
                            <a:pt x="0" y="165"/>
                          </a:lnTo>
                          <a:lnTo>
                            <a:pt x="2" y="150"/>
                          </a:lnTo>
                          <a:lnTo>
                            <a:pt x="1" y="158"/>
                          </a:lnTo>
                          <a:lnTo>
                            <a:pt x="0" y="1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1" name="Freeform 205"/>
                    <p:cNvSpPr/>
                    <p:nvPr/>
                  </p:nvSpPr>
                  <p:spPr bwMode="auto">
                    <a:xfrm>
                      <a:off x="-2586038" y="3783013"/>
                      <a:ext cx="15875" cy="20638"/>
                    </a:xfrm>
                    <a:custGeom>
                      <a:avLst/>
                      <a:gdLst/>
                      <a:ahLst/>
                      <a:cxnLst>
                        <a:cxn ang="0">
                          <a:pos x="1" y="192"/>
                        </a:cxn>
                        <a:cxn ang="0">
                          <a:pos x="150" y="180"/>
                        </a:cxn>
                        <a:cxn ang="0">
                          <a:pos x="150" y="0"/>
                        </a:cxn>
                        <a:cxn ang="0">
                          <a:pos x="0" y="0"/>
                        </a:cxn>
                        <a:cxn ang="0">
                          <a:pos x="0" y="180"/>
                        </a:cxn>
                        <a:cxn ang="0">
                          <a:pos x="1" y="192"/>
                        </a:cxn>
                        <a:cxn ang="0">
                          <a:pos x="0" y="180"/>
                        </a:cxn>
                        <a:cxn ang="0">
                          <a:pos x="0" y="186"/>
                        </a:cxn>
                        <a:cxn ang="0">
                          <a:pos x="1" y="192"/>
                        </a:cxn>
                      </a:cxnLst>
                      <a:rect l="0" t="0" r="r" b="b"/>
                      <a:pathLst>
                        <a:path w="150" h="192">
                          <a:moveTo>
                            <a:pt x="1" y="192"/>
                          </a:moveTo>
                          <a:lnTo>
                            <a:pt x="150" y="180"/>
                          </a:lnTo>
                          <a:lnTo>
                            <a:pt x="150" y="0"/>
                          </a:lnTo>
                          <a:lnTo>
                            <a:pt x="0" y="0"/>
                          </a:lnTo>
                          <a:lnTo>
                            <a:pt x="0" y="180"/>
                          </a:lnTo>
                          <a:lnTo>
                            <a:pt x="1" y="192"/>
                          </a:lnTo>
                          <a:lnTo>
                            <a:pt x="0" y="180"/>
                          </a:lnTo>
                          <a:lnTo>
                            <a:pt x="0" y="186"/>
                          </a:lnTo>
                          <a:lnTo>
                            <a:pt x="1" y="19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2" name="Freeform 206"/>
                    <p:cNvSpPr/>
                    <p:nvPr/>
                  </p:nvSpPr>
                  <p:spPr bwMode="auto">
                    <a:xfrm>
                      <a:off x="-2586038" y="3800476"/>
                      <a:ext cx="19050" cy="23813"/>
                    </a:xfrm>
                    <a:custGeom>
                      <a:avLst/>
                      <a:gdLst/>
                      <a:ahLst/>
                      <a:cxnLst>
                        <a:cxn ang="0">
                          <a:pos x="33" y="216"/>
                        </a:cxn>
                        <a:cxn ang="0">
                          <a:pos x="178" y="180"/>
                        </a:cxn>
                        <a:cxn ang="0">
                          <a:pos x="148" y="0"/>
                        </a:cxn>
                        <a:cxn ang="0">
                          <a:pos x="0" y="24"/>
                        </a:cxn>
                        <a:cxn ang="0">
                          <a:pos x="30" y="204"/>
                        </a:cxn>
                        <a:cxn ang="0">
                          <a:pos x="33" y="216"/>
                        </a:cxn>
                        <a:cxn ang="0">
                          <a:pos x="30" y="204"/>
                        </a:cxn>
                        <a:cxn ang="0">
                          <a:pos x="31" y="210"/>
                        </a:cxn>
                        <a:cxn ang="0">
                          <a:pos x="33" y="216"/>
                        </a:cxn>
                      </a:cxnLst>
                      <a:rect l="0" t="0" r="r" b="b"/>
                      <a:pathLst>
                        <a:path w="178" h="216">
                          <a:moveTo>
                            <a:pt x="33" y="216"/>
                          </a:moveTo>
                          <a:lnTo>
                            <a:pt x="178" y="180"/>
                          </a:lnTo>
                          <a:lnTo>
                            <a:pt x="148" y="0"/>
                          </a:lnTo>
                          <a:lnTo>
                            <a:pt x="0" y="24"/>
                          </a:lnTo>
                          <a:lnTo>
                            <a:pt x="30" y="204"/>
                          </a:lnTo>
                          <a:lnTo>
                            <a:pt x="33" y="216"/>
                          </a:lnTo>
                          <a:lnTo>
                            <a:pt x="30" y="204"/>
                          </a:lnTo>
                          <a:lnTo>
                            <a:pt x="31" y="210"/>
                          </a:lnTo>
                          <a:lnTo>
                            <a:pt x="33" y="2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3" name="Freeform 207"/>
                    <p:cNvSpPr/>
                    <p:nvPr/>
                  </p:nvSpPr>
                  <p:spPr bwMode="auto">
                    <a:xfrm>
                      <a:off x="-2582863" y="3817938"/>
                      <a:ext cx="22225" cy="25400"/>
                    </a:xfrm>
                    <a:custGeom>
                      <a:avLst/>
                      <a:gdLst/>
                      <a:ahLst/>
                      <a:cxnLst>
                        <a:cxn ang="0">
                          <a:pos x="64" y="236"/>
                        </a:cxn>
                        <a:cxn ang="0">
                          <a:pos x="202" y="180"/>
                        </a:cxn>
                        <a:cxn ang="0">
                          <a:pos x="142" y="0"/>
                        </a:cxn>
                        <a:cxn ang="0">
                          <a:pos x="0" y="47"/>
                        </a:cxn>
                        <a:cxn ang="0">
                          <a:pos x="60" y="226"/>
                        </a:cxn>
                        <a:cxn ang="0">
                          <a:pos x="64" y="236"/>
                        </a:cxn>
                        <a:cxn ang="0">
                          <a:pos x="60" y="226"/>
                        </a:cxn>
                        <a:cxn ang="0">
                          <a:pos x="62" y="231"/>
                        </a:cxn>
                        <a:cxn ang="0">
                          <a:pos x="64" y="236"/>
                        </a:cxn>
                      </a:cxnLst>
                      <a:rect l="0" t="0" r="r" b="b"/>
                      <a:pathLst>
                        <a:path w="202" h="236">
                          <a:moveTo>
                            <a:pt x="64" y="236"/>
                          </a:moveTo>
                          <a:lnTo>
                            <a:pt x="202" y="180"/>
                          </a:lnTo>
                          <a:lnTo>
                            <a:pt x="142" y="0"/>
                          </a:lnTo>
                          <a:lnTo>
                            <a:pt x="0" y="47"/>
                          </a:lnTo>
                          <a:lnTo>
                            <a:pt x="60" y="226"/>
                          </a:lnTo>
                          <a:lnTo>
                            <a:pt x="64" y="236"/>
                          </a:lnTo>
                          <a:lnTo>
                            <a:pt x="60" y="226"/>
                          </a:lnTo>
                          <a:lnTo>
                            <a:pt x="62" y="231"/>
                          </a:lnTo>
                          <a:lnTo>
                            <a:pt x="64" y="2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4" name="Freeform 208"/>
                    <p:cNvSpPr/>
                    <p:nvPr/>
                  </p:nvSpPr>
                  <p:spPr bwMode="auto">
                    <a:xfrm>
                      <a:off x="-2574925" y="3836988"/>
                      <a:ext cx="22225" cy="26988"/>
                    </a:xfrm>
                    <a:custGeom>
                      <a:avLst/>
                      <a:gdLst/>
                      <a:ahLst/>
                      <a:cxnLst>
                        <a:cxn ang="0">
                          <a:pos x="98" y="260"/>
                        </a:cxn>
                        <a:cxn ang="0">
                          <a:pos x="224" y="181"/>
                        </a:cxn>
                        <a:cxn ang="0">
                          <a:pos x="134" y="0"/>
                        </a:cxn>
                        <a:cxn ang="0">
                          <a:pos x="0" y="67"/>
                        </a:cxn>
                        <a:cxn ang="0">
                          <a:pos x="90" y="248"/>
                        </a:cxn>
                        <a:cxn ang="0">
                          <a:pos x="98" y="260"/>
                        </a:cxn>
                        <a:cxn ang="0">
                          <a:pos x="90" y="248"/>
                        </a:cxn>
                        <a:cxn ang="0">
                          <a:pos x="93" y="254"/>
                        </a:cxn>
                        <a:cxn ang="0">
                          <a:pos x="98" y="260"/>
                        </a:cxn>
                      </a:cxnLst>
                      <a:rect l="0" t="0" r="r" b="b"/>
                      <a:pathLst>
                        <a:path w="224" h="260">
                          <a:moveTo>
                            <a:pt x="98" y="260"/>
                          </a:moveTo>
                          <a:lnTo>
                            <a:pt x="224" y="181"/>
                          </a:lnTo>
                          <a:lnTo>
                            <a:pt x="134" y="0"/>
                          </a:lnTo>
                          <a:lnTo>
                            <a:pt x="0" y="67"/>
                          </a:lnTo>
                          <a:lnTo>
                            <a:pt x="90" y="248"/>
                          </a:lnTo>
                          <a:lnTo>
                            <a:pt x="98" y="260"/>
                          </a:lnTo>
                          <a:lnTo>
                            <a:pt x="90" y="248"/>
                          </a:lnTo>
                          <a:lnTo>
                            <a:pt x="93" y="254"/>
                          </a:lnTo>
                          <a:lnTo>
                            <a:pt x="98" y="2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5" name="Freeform 209"/>
                    <p:cNvSpPr/>
                    <p:nvPr/>
                  </p:nvSpPr>
                  <p:spPr bwMode="auto">
                    <a:xfrm>
                      <a:off x="-2565400" y="3854451"/>
                      <a:ext cx="25400" cy="25400"/>
                    </a:xfrm>
                    <a:custGeom>
                      <a:avLst/>
                      <a:gdLst/>
                      <a:ahLst/>
                      <a:cxnLst>
                        <a:cxn ang="0">
                          <a:pos x="121" y="244"/>
                        </a:cxn>
                        <a:cxn ang="0">
                          <a:pos x="237" y="150"/>
                        </a:cxn>
                        <a:cxn ang="0">
                          <a:pos x="117" y="0"/>
                        </a:cxn>
                        <a:cxn ang="0">
                          <a:pos x="0" y="92"/>
                        </a:cxn>
                        <a:cxn ang="0">
                          <a:pos x="121" y="242"/>
                        </a:cxn>
                        <a:cxn ang="0">
                          <a:pos x="121" y="244"/>
                        </a:cxn>
                        <a:cxn ang="0">
                          <a:pos x="121" y="242"/>
                        </a:cxn>
                        <a:cxn ang="0">
                          <a:pos x="121" y="243"/>
                        </a:cxn>
                        <a:cxn ang="0">
                          <a:pos x="121" y="244"/>
                        </a:cxn>
                      </a:cxnLst>
                      <a:rect l="0" t="0" r="r" b="b"/>
                      <a:pathLst>
                        <a:path w="237" h="244">
                          <a:moveTo>
                            <a:pt x="121" y="244"/>
                          </a:moveTo>
                          <a:lnTo>
                            <a:pt x="237" y="150"/>
                          </a:lnTo>
                          <a:lnTo>
                            <a:pt x="117" y="0"/>
                          </a:lnTo>
                          <a:lnTo>
                            <a:pt x="0" y="92"/>
                          </a:lnTo>
                          <a:lnTo>
                            <a:pt x="121" y="242"/>
                          </a:lnTo>
                          <a:lnTo>
                            <a:pt x="121" y="244"/>
                          </a:lnTo>
                          <a:lnTo>
                            <a:pt x="121" y="242"/>
                          </a:lnTo>
                          <a:lnTo>
                            <a:pt x="121" y="243"/>
                          </a:lnTo>
                          <a:lnTo>
                            <a:pt x="121" y="2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6" name="Freeform 210"/>
                    <p:cNvSpPr/>
                    <p:nvPr/>
                  </p:nvSpPr>
                  <p:spPr bwMode="auto">
                    <a:xfrm>
                      <a:off x="-2552700" y="3870326"/>
                      <a:ext cx="44450" cy="49213"/>
                    </a:xfrm>
                    <a:custGeom>
                      <a:avLst/>
                      <a:gdLst/>
                      <a:ahLst/>
                      <a:cxnLst>
                        <a:cxn ang="0">
                          <a:pos x="304" y="461"/>
                        </a:cxn>
                        <a:cxn ang="0">
                          <a:pos x="415" y="360"/>
                        </a:cxn>
                        <a:cxn ang="0">
                          <a:pos x="116" y="0"/>
                        </a:cxn>
                        <a:cxn ang="0">
                          <a:pos x="0" y="96"/>
                        </a:cxn>
                        <a:cxn ang="0">
                          <a:pos x="300" y="455"/>
                        </a:cxn>
                        <a:cxn ang="0">
                          <a:pos x="304" y="461"/>
                        </a:cxn>
                        <a:cxn ang="0">
                          <a:pos x="300" y="455"/>
                        </a:cxn>
                        <a:cxn ang="0">
                          <a:pos x="302" y="458"/>
                        </a:cxn>
                        <a:cxn ang="0">
                          <a:pos x="304" y="461"/>
                        </a:cxn>
                      </a:cxnLst>
                      <a:rect l="0" t="0" r="r" b="b"/>
                      <a:pathLst>
                        <a:path w="415" h="461">
                          <a:moveTo>
                            <a:pt x="304" y="461"/>
                          </a:moveTo>
                          <a:lnTo>
                            <a:pt x="415" y="360"/>
                          </a:lnTo>
                          <a:lnTo>
                            <a:pt x="116" y="0"/>
                          </a:lnTo>
                          <a:lnTo>
                            <a:pt x="0" y="96"/>
                          </a:lnTo>
                          <a:lnTo>
                            <a:pt x="300" y="455"/>
                          </a:lnTo>
                          <a:lnTo>
                            <a:pt x="304" y="461"/>
                          </a:lnTo>
                          <a:lnTo>
                            <a:pt x="300" y="455"/>
                          </a:lnTo>
                          <a:lnTo>
                            <a:pt x="302" y="458"/>
                          </a:lnTo>
                          <a:lnTo>
                            <a:pt x="304" y="46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7" name="Freeform 211"/>
                    <p:cNvSpPr/>
                    <p:nvPr/>
                  </p:nvSpPr>
                  <p:spPr bwMode="auto">
                    <a:xfrm>
                      <a:off x="-2520950" y="3906838"/>
                      <a:ext cx="50800" cy="50800"/>
                    </a:xfrm>
                    <a:custGeom>
                      <a:avLst/>
                      <a:gdLst/>
                      <a:ahLst/>
                      <a:cxnLst>
                        <a:cxn ang="0">
                          <a:pos x="366" y="471"/>
                        </a:cxn>
                        <a:cxn ang="0">
                          <a:pos x="467" y="360"/>
                        </a:cxn>
                        <a:cxn ang="0">
                          <a:pos x="107" y="0"/>
                        </a:cxn>
                        <a:cxn ang="0">
                          <a:pos x="0" y="106"/>
                        </a:cxn>
                        <a:cxn ang="0">
                          <a:pos x="361" y="467"/>
                        </a:cxn>
                        <a:cxn ang="0">
                          <a:pos x="366" y="471"/>
                        </a:cxn>
                        <a:cxn ang="0">
                          <a:pos x="361" y="467"/>
                        </a:cxn>
                        <a:cxn ang="0">
                          <a:pos x="364" y="469"/>
                        </a:cxn>
                        <a:cxn ang="0">
                          <a:pos x="366" y="471"/>
                        </a:cxn>
                      </a:cxnLst>
                      <a:rect l="0" t="0" r="r" b="b"/>
                      <a:pathLst>
                        <a:path w="467" h="471">
                          <a:moveTo>
                            <a:pt x="366" y="471"/>
                          </a:moveTo>
                          <a:lnTo>
                            <a:pt x="467" y="360"/>
                          </a:lnTo>
                          <a:lnTo>
                            <a:pt x="107" y="0"/>
                          </a:lnTo>
                          <a:lnTo>
                            <a:pt x="0" y="106"/>
                          </a:lnTo>
                          <a:lnTo>
                            <a:pt x="361" y="467"/>
                          </a:lnTo>
                          <a:lnTo>
                            <a:pt x="366" y="471"/>
                          </a:lnTo>
                          <a:lnTo>
                            <a:pt x="361" y="467"/>
                          </a:lnTo>
                          <a:lnTo>
                            <a:pt x="364" y="469"/>
                          </a:lnTo>
                          <a:lnTo>
                            <a:pt x="366" y="4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8" name="Freeform 212"/>
                    <p:cNvSpPr/>
                    <p:nvPr/>
                  </p:nvSpPr>
                  <p:spPr bwMode="auto">
                    <a:xfrm>
                      <a:off x="-2481263" y="3944938"/>
                      <a:ext cx="50800" cy="47625"/>
                    </a:xfrm>
                    <a:custGeom>
                      <a:avLst/>
                      <a:gdLst/>
                      <a:ahLst/>
                      <a:cxnLst>
                        <a:cxn ang="0">
                          <a:pos x="391" y="445"/>
                        </a:cxn>
                        <a:cxn ang="0">
                          <a:pos x="487" y="330"/>
                        </a:cxn>
                        <a:cxn ang="0">
                          <a:pos x="96" y="0"/>
                        </a:cxn>
                        <a:cxn ang="0">
                          <a:pos x="0" y="115"/>
                        </a:cxn>
                        <a:cxn ang="0">
                          <a:pos x="389" y="444"/>
                        </a:cxn>
                        <a:cxn ang="0">
                          <a:pos x="391" y="445"/>
                        </a:cxn>
                        <a:cxn ang="0">
                          <a:pos x="389" y="444"/>
                        </a:cxn>
                        <a:cxn ang="0">
                          <a:pos x="390" y="444"/>
                        </a:cxn>
                        <a:cxn ang="0">
                          <a:pos x="391" y="445"/>
                        </a:cxn>
                      </a:cxnLst>
                      <a:rect l="0" t="0" r="r" b="b"/>
                      <a:pathLst>
                        <a:path w="487" h="445">
                          <a:moveTo>
                            <a:pt x="391" y="445"/>
                          </a:moveTo>
                          <a:lnTo>
                            <a:pt x="487" y="330"/>
                          </a:lnTo>
                          <a:lnTo>
                            <a:pt x="96" y="0"/>
                          </a:lnTo>
                          <a:lnTo>
                            <a:pt x="0" y="115"/>
                          </a:lnTo>
                          <a:lnTo>
                            <a:pt x="389" y="444"/>
                          </a:lnTo>
                          <a:lnTo>
                            <a:pt x="391" y="445"/>
                          </a:lnTo>
                          <a:lnTo>
                            <a:pt x="389" y="444"/>
                          </a:lnTo>
                          <a:lnTo>
                            <a:pt x="390" y="444"/>
                          </a:lnTo>
                          <a:lnTo>
                            <a:pt x="391" y="4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79" name="Freeform 213"/>
                    <p:cNvSpPr/>
                    <p:nvPr/>
                  </p:nvSpPr>
                  <p:spPr bwMode="auto">
                    <a:xfrm>
                      <a:off x="-2439988" y="3979863"/>
                      <a:ext cx="57150" cy="50800"/>
                    </a:xfrm>
                    <a:custGeom>
                      <a:avLst/>
                      <a:gdLst/>
                      <a:ahLst/>
                      <a:cxnLst>
                        <a:cxn ang="0">
                          <a:pos x="458" y="481"/>
                        </a:cxn>
                        <a:cxn ang="0">
                          <a:pos x="544" y="360"/>
                        </a:cxn>
                        <a:cxn ang="0">
                          <a:pos x="94" y="0"/>
                        </a:cxn>
                        <a:cxn ang="0">
                          <a:pos x="0" y="116"/>
                        </a:cxn>
                        <a:cxn ang="0">
                          <a:pos x="451" y="476"/>
                        </a:cxn>
                        <a:cxn ang="0">
                          <a:pos x="458" y="481"/>
                        </a:cxn>
                        <a:cxn ang="0">
                          <a:pos x="451" y="476"/>
                        </a:cxn>
                        <a:cxn ang="0">
                          <a:pos x="454" y="479"/>
                        </a:cxn>
                        <a:cxn ang="0">
                          <a:pos x="458" y="481"/>
                        </a:cxn>
                      </a:cxnLst>
                      <a:rect l="0" t="0" r="r" b="b"/>
                      <a:pathLst>
                        <a:path w="544" h="481">
                          <a:moveTo>
                            <a:pt x="458" y="481"/>
                          </a:moveTo>
                          <a:lnTo>
                            <a:pt x="544" y="360"/>
                          </a:lnTo>
                          <a:lnTo>
                            <a:pt x="94" y="0"/>
                          </a:lnTo>
                          <a:lnTo>
                            <a:pt x="0" y="116"/>
                          </a:lnTo>
                          <a:lnTo>
                            <a:pt x="451" y="476"/>
                          </a:lnTo>
                          <a:lnTo>
                            <a:pt x="458" y="481"/>
                          </a:lnTo>
                          <a:lnTo>
                            <a:pt x="451" y="476"/>
                          </a:lnTo>
                          <a:lnTo>
                            <a:pt x="454" y="479"/>
                          </a:lnTo>
                          <a:lnTo>
                            <a:pt x="458" y="48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0" name="Freeform 214"/>
                    <p:cNvSpPr/>
                    <p:nvPr/>
                  </p:nvSpPr>
                  <p:spPr bwMode="auto">
                    <a:xfrm>
                      <a:off x="-2392363" y="4017963"/>
                      <a:ext cx="60325" cy="44450"/>
                    </a:xfrm>
                    <a:custGeom>
                      <a:avLst/>
                      <a:gdLst/>
                      <a:ahLst/>
                      <a:cxnLst>
                        <a:cxn ang="0">
                          <a:pos x="481" y="428"/>
                        </a:cxn>
                        <a:cxn ang="0">
                          <a:pos x="559" y="300"/>
                        </a:cxn>
                        <a:cxn ang="0">
                          <a:pos x="79" y="0"/>
                        </a:cxn>
                        <a:cxn ang="0">
                          <a:pos x="0" y="126"/>
                        </a:cxn>
                        <a:cxn ang="0">
                          <a:pos x="479" y="427"/>
                        </a:cxn>
                        <a:cxn ang="0">
                          <a:pos x="481" y="428"/>
                        </a:cxn>
                        <a:cxn ang="0">
                          <a:pos x="479" y="427"/>
                        </a:cxn>
                        <a:cxn ang="0">
                          <a:pos x="481" y="427"/>
                        </a:cxn>
                        <a:cxn ang="0">
                          <a:pos x="481" y="428"/>
                        </a:cxn>
                      </a:cxnLst>
                      <a:rect l="0" t="0" r="r" b="b"/>
                      <a:pathLst>
                        <a:path w="559" h="428">
                          <a:moveTo>
                            <a:pt x="481" y="428"/>
                          </a:moveTo>
                          <a:lnTo>
                            <a:pt x="559" y="300"/>
                          </a:lnTo>
                          <a:lnTo>
                            <a:pt x="79" y="0"/>
                          </a:lnTo>
                          <a:lnTo>
                            <a:pt x="0" y="126"/>
                          </a:lnTo>
                          <a:lnTo>
                            <a:pt x="479" y="427"/>
                          </a:lnTo>
                          <a:lnTo>
                            <a:pt x="481" y="428"/>
                          </a:lnTo>
                          <a:lnTo>
                            <a:pt x="479" y="427"/>
                          </a:lnTo>
                          <a:lnTo>
                            <a:pt x="481" y="427"/>
                          </a:lnTo>
                          <a:lnTo>
                            <a:pt x="481" y="4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1" name="Freeform 215"/>
                    <p:cNvSpPr/>
                    <p:nvPr/>
                  </p:nvSpPr>
                  <p:spPr bwMode="auto">
                    <a:xfrm>
                      <a:off x="-2341563" y="4049713"/>
                      <a:ext cx="111125" cy="73025"/>
                    </a:xfrm>
                    <a:custGeom>
                      <a:avLst/>
                      <a:gdLst/>
                      <a:ahLst/>
                      <a:cxnLst>
                        <a:cxn ang="0">
                          <a:pos x="963" y="700"/>
                        </a:cxn>
                        <a:cxn ang="0">
                          <a:pos x="1036" y="570"/>
                        </a:cxn>
                        <a:cxn ang="0">
                          <a:pos x="76" y="0"/>
                        </a:cxn>
                        <a:cxn ang="0">
                          <a:pos x="0" y="129"/>
                        </a:cxn>
                        <a:cxn ang="0">
                          <a:pos x="960" y="699"/>
                        </a:cxn>
                        <a:cxn ang="0">
                          <a:pos x="963" y="700"/>
                        </a:cxn>
                        <a:cxn ang="0">
                          <a:pos x="960" y="699"/>
                        </a:cxn>
                        <a:cxn ang="0">
                          <a:pos x="961" y="700"/>
                        </a:cxn>
                        <a:cxn ang="0">
                          <a:pos x="963" y="700"/>
                        </a:cxn>
                      </a:cxnLst>
                      <a:rect l="0" t="0" r="r" b="b"/>
                      <a:pathLst>
                        <a:path w="1036" h="700">
                          <a:moveTo>
                            <a:pt x="963" y="700"/>
                          </a:moveTo>
                          <a:lnTo>
                            <a:pt x="1036" y="570"/>
                          </a:lnTo>
                          <a:lnTo>
                            <a:pt x="76" y="0"/>
                          </a:lnTo>
                          <a:lnTo>
                            <a:pt x="0" y="129"/>
                          </a:lnTo>
                          <a:lnTo>
                            <a:pt x="960" y="699"/>
                          </a:lnTo>
                          <a:lnTo>
                            <a:pt x="963" y="700"/>
                          </a:lnTo>
                          <a:lnTo>
                            <a:pt x="960" y="699"/>
                          </a:lnTo>
                          <a:lnTo>
                            <a:pt x="961" y="700"/>
                          </a:lnTo>
                          <a:lnTo>
                            <a:pt x="963" y="70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2" name="Freeform 216"/>
                    <p:cNvSpPr/>
                    <p:nvPr/>
                  </p:nvSpPr>
                  <p:spPr bwMode="auto">
                    <a:xfrm>
                      <a:off x="-2238375" y="4110038"/>
                      <a:ext cx="95250" cy="60325"/>
                    </a:xfrm>
                    <a:custGeom>
                      <a:avLst/>
                      <a:gdLst/>
                      <a:ahLst/>
                      <a:cxnLst>
                        <a:cxn ang="0">
                          <a:pos x="842" y="583"/>
                        </a:cxn>
                        <a:cxn ang="0">
                          <a:pos x="910" y="450"/>
                        </a:cxn>
                        <a:cxn ang="0">
                          <a:pos x="70" y="0"/>
                        </a:cxn>
                        <a:cxn ang="0">
                          <a:pos x="0" y="132"/>
                        </a:cxn>
                        <a:cxn ang="0">
                          <a:pos x="840" y="582"/>
                        </a:cxn>
                        <a:cxn ang="0">
                          <a:pos x="842" y="583"/>
                        </a:cxn>
                        <a:cxn ang="0">
                          <a:pos x="840" y="582"/>
                        </a:cxn>
                        <a:cxn ang="0">
                          <a:pos x="841" y="583"/>
                        </a:cxn>
                        <a:cxn ang="0">
                          <a:pos x="842" y="583"/>
                        </a:cxn>
                      </a:cxnLst>
                      <a:rect l="0" t="0" r="r" b="b"/>
                      <a:pathLst>
                        <a:path w="910" h="583">
                          <a:moveTo>
                            <a:pt x="842" y="583"/>
                          </a:moveTo>
                          <a:lnTo>
                            <a:pt x="910" y="450"/>
                          </a:lnTo>
                          <a:lnTo>
                            <a:pt x="70" y="0"/>
                          </a:lnTo>
                          <a:lnTo>
                            <a:pt x="0" y="132"/>
                          </a:lnTo>
                          <a:lnTo>
                            <a:pt x="840" y="582"/>
                          </a:lnTo>
                          <a:lnTo>
                            <a:pt x="842" y="583"/>
                          </a:lnTo>
                          <a:lnTo>
                            <a:pt x="840" y="582"/>
                          </a:lnTo>
                          <a:lnTo>
                            <a:pt x="841" y="583"/>
                          </a:lnTo>
                          <a:lnTo>
                            <a:pt x="842" y="5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3" name="Freeform 217"/>
                    <p:cNvSpPr/>
                    <p:nvPr/>
                  </p:nvSpPr>
                  <p:spPr bwMode="auto">
                    <a:xfrm>
                      <a:off x="-2149475" y="4156076"/>
                      <a:ext cx="157163" cy="79375"/>
                    </a:xfrm>
                    <a:custGeom>
                      <a:avLst/>
                      <a:gdLst/>
                      <a:ahLst/>
                      <a:cxnLst>
                        <a:cxn ang="0">
                          <a:pos x="816" y="528"/>
                        </a:cxn>
                        <a:cxn ang="0">
                          <a:pos x="875" y="391"/>
                        </a:cxn>
                        <a:cxn ang="0">
                          <a:pos x="65" y="0"/>
                        </a:cxn>
                        <a:cxn ang="0">
                          <a:pos x="0" y="135"/>
                        </a:cxn>
                        <a:cxn ang="0">
                          <a:pos x="811" y="526"/>
                        </a:cxn>
                        <a:cxn ang="0">
                          <a:pos x="816" y="528"/>
                        </a:cxn>
                        <a:cxn ang="0">
                          <a:pos x="816" y="528"/>
                        </a:cxn>
                        <a:cxn ang="0">
                          <a:pos x="1481" y="737"/>
                        </a:cxn>
                        <a:cxn ang="0">
                          <a:pos x="875" y="391"/>
                        </a:cxn>
                        <a:cxn ang="0">
                          <a:pos x="816" y="528"/>
                        </a:cxn>
                      </a:cxnLst>
                      <a:rect l="0" t="0" r="r" b="b"/>
                      <a:pathLst>
                        <a:path w="1481" h="737">
                          <a:moveTo>
                            <a:pt x="816" y="528"/>
                          </a:moveTo>
                          <a:lnTo>
                            <a:pt x="875" y="391"/>
                          </a:lnTo>
                          <a:lnTo>
                            <a:pt x="65" y="0"/>
                          </a:lnTo>
                          <a:lnTo>
                            <a:pt x="0" y="135"/>
                          </a:lnTo>
                          <a:lnTo>
                            <a:pt x="811" y="526"/>
                          </a:lnTo>
                          <a:lnTo>
                            <a:pt x="816" y="528"/>
                          </a:lnTo>
                          <a:lnTo>
                            <a:pt x="816" y="528"/>
                          </a:lnTo>
                          <a:lnTo>
                            <a:pt x="1481" y="737"/>
                          </a:lnTo>
                          <a:lnTo>
                            <a:pt x="875" y="391"/>
                          </a:lnTo>
                          <a:lnTo>
                            <a:pt x="816" y="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4" name="Freeform 218"/>
                    <p:cNvSpPr/>
                    <p:nvPr/>
                  </p:nvSpPr>
                  <p:spPr bwMode="auto">
                    <a:xfrm>
                      <a:off x="-2063750" y="4197351"/>
                      <a:ext cx="71438" cy="38100"/>
                    </a:xfrm>
                    <a:custGeom>
                      <a:avLst/>
                      <a:gdLst/>
                      <a:ahLst/>
                      <a:cxnLst>
                        <a:cxn ang="0">
                          <a:pos x="54" y="0"/>
                        </a:cxn>
                        <a:cxn ang="0">
                          <a:pos x="27" y="69"/>
                        </a:cxn>
                        <a:cxn ang="0">
                          <a:pos x="27" y="69"/>
                        </a:cxn>
                        <a:cxn ang="0">
                          <a:pos x="27" y="69"/>
                        </a:cxn>
                        <a:cxn ang="0">
                          <a:pos x="27" y="69"/>
                        </a:cxn>
                        <a:cxn ang="0">
                          <a:pos x="54" y="0"/>
                        </a:cxn>
                        <a:cxn ang="0">
                          <a:pos x="0" y="139"/>
                        </a:cxn>
                        <a:cxn ang="0">
                          <a:pos x="665" y="348"/>
                        </a:cxn>
                        <a:cxn ang="0">
                          <a:pos x="59" y="2"/>
                        </a:cxn>
                        <a:cxn ang="0">
                          <a:pos x="54" y="0"/>
                        </a:cxn>
                      </a:cxnLst>
                      <a:rect l="0" t="0" r="r" b="b"/>
                      <a:pathLst>
                        <a:path w="665" h="348">
                          <a:moveTo>
                            <a:pt x="54" y="0"/>
                          </a:moveTo>
                          <a:lnTo>
                            <a:pt x="27" y="69"/>
                          </a:lnTo>
                          <a:lnTo>
                            <a:pt x="27" y="69"/>
                          </a:lnTo>
                          <a:lnTo>
                            <a:pt x="27" y="69"/>
                          </a:lnTo>
                          <a:lnTo>
                            <a:pt x="27" y="69"/>
                          </a:lnTo>
                          <a:lnTo>
                            <a:pt x="54" y="0"/>
                          </a:lnTo>
                          <a:lnTo>
                            <a:pt x="0" y="139"/>
                          </a:lnTo>
                          <a:lnTo>
                            <a:pt x="665" y="348"/>
                          </a:lnTo>
                          <a:lnTo>
                            <a:pt x="59" y="2"/>
                          </a:lnTo>
                          <a:lnTo>
                            <a:pt x="5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5" name="Freeform 219"/>
                    <p:cNvSpPr/>
                    <p:nvPr/>
                  </p:nvSpPr>
                  <p:spPr bwMode="auto">
                    <a:xfrm>
                      <a:off x="-2143125" y="4165601"/>
                      <a:ext cx="85725" cy="47625"/>
                    </a:xfrm>
                    <a:custGeom>
                      <a:avLst/>
                      <a:gdLst/>
                      <a:ahLst/>
                      <a:cxnLst>
                        <a:cxn ang="0">
                          <a:pos x="0" y="135"/>
                        </a:cxn>
                        <a:cxn ang="0">
                          <a:pos x="5" y="139"/>
                        </a:cxn>
                        <a:cxn ang="0">
                          <a:pos x="756" y="439"/>
                        </a:cxn>
                        <a:cxn ang="0">
                          <a:pos x="810" y="300"/>
                        </a:cxn>
                        <a:cxn ang="0">
                          <a:pos x="61" y="0"/>
                        </a:cxn>
                        <a:cxn ang="0">
                          <a:pos x="0" y="135"/>
                        </a:cxn>
                        <a:cxn ang="0">
                          <a:pos x="0" y="135"/>
                        </a:cxn>
                        <a:cxn ang="0">
                          <a:pos x="2" y="138"/>
                        </a:cxn>
                        <a:cxn ang="0">
                          <a:pos x="5" y="139"/>
                        </a:cxn>
                        <a:cxn ang="0">
                          <a:pos x="0" y="135"/>
                        </a:cxn>
                      </a:cxnLst>
                      <a:rect l="0" t="0" r="r" b="b"/>
                      <a:pathLst>
                        <a:path w="810" h="439">
                          <a:moveTo>
                            <a:pt x="0" y="135"/>
                          </a:moveTo>
                          <a:lnTo>
                            <a:pt x="5" y="139"/>
                          </a:lnTo>
                          <a:lnTo>
                            <a:pt x="756" y="439"/>
                          </a:lnTo>
                          <a:lnTo>
                            <a:pt x="810" y="300"/>
                          </a:lnTo>
                          <a:lnTo>
                            <a:pt x="61" y="0"/>
                          </a:lnTo>
                          <a:lnTo>
                            <a:pt x="0" y="135"/>
                          </a:lnTo>
                          <a:lnTo>
                            <a:pt x="0" y="135"/>
                          </a:lnTo>
                          <a:lnTo>
                            <a:pt x="2" y="138"/>
                          </a:lnTo>
                          <a:lnTo>
                            <a:pt x="5" y="139"/>
                          </a:lnTo>
                          <a:lnTo>
                            <a:pt x="0" y="13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6" name="Freeform 220"/>
                    <p:cNvSpPr/>
                    <p:nvPr/>
                  </p:nvSpPr>
                  <p:spPr bwMode="auto">
                    <a:xfrm>
                      <a:off x="-2225675" y="4125913"/>
                      <a:ext cx="88900" cy="53975"/>
                    </a:xfrm>
                    <a:custGeom>
                      <a:avLst/>
                      <a:gdLst/>
                      <a:ahLst/>
                      <a:cxnLst>
                        <a:cxn ang="0">
                          <a:pos x="0" y="134"/>
                        </a:cxn>
                        <a:cxn ang="0">
                          <a:pos x="1" y="134"/>
                        </a:cxn>
                        <a:cxn ang="0">
                          <a:pos x="781" y="523"/>
                        </a:cxn>
                        <a:cxn ang="0">
                          <a:pos x="848" y="391"/>
                        </a:cxn>
                        <a:cxn ang="0">
                          <a:pos x="68" y="0"/>
                        </a:cxn>
                        <a:cxn ang="0">
                          <a:pos x="0" y="134"/>
                        </a:cxn>
                        <a:cxn ang="0">
                          <a:pos x="0" y="134"/>
                        </a:cxn>
                        <a:cxn ang="0">
                          <a:pos x="0" y="134"/>
                        </a:cxn>
                        <a:cxn ang="0">
                          <a:pos x="1" y="134"/>
                        </a:cxn>
                        <a:cxn ang="0">
                          <a:pos x="0" y="134"/>
                        </a:cxn>
                      </a:cxnLst>
                      <a:rect l="0" t="0" r="r" b="b"/>
                      <a:pathLst>
                        <a:path w="848" h="523">
                          <a:moveTo>
                            <a:pt x="0" y="134"/>
                          </a:moveTo>
                          <a:lnTo>
                            <a:pt x="1" y="134"/>
                          </a:lnTo>
                          <a:lnTo>
                            <a:pt x="781" y="523"/>
                          </a:lnTo>
                          <a:lnTo>
                            <a:pt x="848" y="391"/>
                          </a:lnTo>
                          <a:lnTo>
                            <a:pt x="68" y="0"/>
                          </a:lnTo>
                          <a:lnTo>
                            <a:pt x="0" y="134"/>
                          </a:lnTo>
                          <a:lnTo>
                            <a:pt x="0" y="134"/>
                          </a:lnTo>
                          <a:lnTo>
                            <a:pt x="0" y="134"/>
                          </a:lnTo>
                          <a:lnTo>
                            <a:pt x="1" y="134"/>
                          </a:lnTo>
                          <a:lnTo>
                            <a:pt x="0" y="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7" name="Freeform 221"/>
                    <p:cNvSpPr/>
                    <p:nvPr/>
                  </p:nvSpPr>
                  <p:spPr bwMode="auto">
                    <a:xfrm>
                      <a:off x="-2325688" y="4075113"/>
                      <a:ext cx="106363" cy="63500"/>
                    </a:xfrm>
                    <a:custGeom>
                      <a:avLst/>
                      <a:gdLst/>
                      <a:ahLst/>
                      <a:cxnLst>
                        <a:cxn ang="0">
                          <a:pos x="0" y="130"/>
                        </a:cxn>
                        <a:cxn ang="0">
                          <a:pos x="5" y="133"/>
                        </a:cxn>
                        <a:cxn ang="0">
                          <a:pos x="935" y="614"/>
                        </a:cxn>
                        <a:cxn ang="0">
                          <a:pos x="1003" y="480"/>
                        </a:cxn>
                        <a:cxn ang="0">
                          <a:pos x="74" y="0"/>
                        </a:cxn>
                        <a:cxn ang="0">
                          <a:pos x="0" y="130"/>
                        </a:cxn>
                        <a:cxn ang="0">
                          <a:pos x="0" y="130"/>
                        </a:cxn>
                        <a:cxn ang="0">
                          <a:pos x="2" y="132"/>
                        </a:cxn>
                        <a:cxn ang="0">
                          <a:pos x="5" y="133"/>
                        </a:cxn>
                        <a:cxn ang="0">
                          <a:pos x="0" y="130"/>
                        </a:cxn>
                      </a:cxnLst>
                      <a:rect l="0" t="0" r="r" b="b"/>
                      <a:pathLst>
                        <a:path w="1003" h="614">
                          <a:moveTo>
                            <a:pt x="0" y="130"/>
                          </a:moveTo>
                          <a:lnTo>
                            <a:pt x="5" y="133"/>
                          </a:lnTo>
                          <a:lnTo>
                            <a:pt x="935" y="614"/>
                          </a:lnTo>
                          <a:lnTo>
                            <a:pt x="1003" y="480"/>
                          </a:lnTo>
                          <a:lnTo>
                            <a:pt x="74" y="0"/>
                          </a:lnTo>
                          <a:lnTo>
                            <a:pt x="0" y="130"/>
                          </a:lnTo>
                          <a:lnTo>
                            <a:pt x="0" y="130"/>
                          </a:lnTo>
                          <a:lnTo>
                            <a:pt x="2" y="132"/>
                          </a:lnTo>
                          <a:lnTo>
                            <a:pt x="5" y="133"/>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8" name="Freeform 222"/>
                    <p:cNvSpPr/>
                    <p:nvPr/>
                  </p:nvSpPr>
                  <p:spPr bwMode="auto">
                    <a:xfrm>
                      <a:off x="-2376488" y="4043363"/>
                      <a:ext cx="60325" cy="44450"/>
                    </a:xfrm>
                    <a:custGeom>
                      <a:avLst/>
                      <a:gdLst/>
                      <a:ahLst/>
                      <a:cxnLst>
                        <a:cxn ang="0">
                          <a:pos x="79" y="0"/>
                        </a:cxn>
                        <a:cxn ang="0">
                          <a:pos x="0" y="128"/>
                        </a:cxn>
                        <a:cxn ang="0">
                          <a:pos x="480" y="427"/>
                        </a:cxn>
                        <a:cxn ang="0">
                          <a:pos x="559" y="300"/>
                        </a:cxn>
                        <a:cxn ang="0">
                          <a:pos x="79" y="0"/>
                        </a:cxn>
                        <a:cxn ang="0">
                          <a:pos x="79" y="0"/>
                        </a:cxn>
                        <a:cxn ang="0">
                          <a:pos x="0" y="128"/>
                        </a:cxn>
                        <a:cxn ang="0">
                          <a:pos x="0" y="128"/>
                        </a:cxn>
                        <a:cxn ang="0">
                          <a:pos x="0" y="128"/>
                        </a:cxn>
                        <a:cxn ang="0">
                          <a:pos x="79" y="0"/>
                        </a:cxn>
                      </a:cxnLst>
                      <a:rect l="0" t="0" r="r" b="b"/>
                      <a:pathLst>
                        <a:path w="559" h="427">
                          <a:moveTo>
                            <a:pt x="79" y="0"/>
                          </a:moveTo>
                          <a:lnTo>
                            <a:pt x="0" y="128"/>
                          </a:lnTo>
                          <a:lnTo>
                            <a:pt x="480" y="427"/>
                          </a:lnTo>
                          <a:lnTo>
                            <a:pt x="559" y="300"/>
                          </a:lnTo>
                          <a:lnTo>
                            <a:pt x="79" y="0"/>
                          </a:lnTo>
                          <a:lnTo>
                            <a:pt x="79" y="0"/>
                          </a:lnTo>
                          <a:lnTo>
                            <a:pt x="0" y="128"/>
                          </a:lnTo>
                          <a:lnTo>
                            <a:pt x="0" y="128"/>
                          </a:lnTo>
                          <a:lnTo>
                            <a:pt x="0" y="128"/>
                          </a:lnTo>
                          <a:lnTo>
                            <a:pt x="7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89" name="Freeform 223"/>
                    <p:cNvSpPr/>
                    <p:nvPr/>
                  </p:nvSpPr>
                  <p:spPr bwMode="auto">
                    <a:xfrm>
                      <a:off x="-2427288" y="4011613"/>
                      <a:ext cx="60325" cy="44450"/>
                    </a:xfrm>
                    <a:custGeom>
                      <a:avLst/>
                      <a:gdLst/>
                      <a:ahLst/>
                      <a:cxnLst>
                        <a:cxn ang="0">
                          <a:pos x="0" y="124"/>
                        </a:cxn>
                        <a:cxn ang="0">
                          <a:pos x="4" y="127"/>
                        </a:cxn>
                        <a:cxn ang="0">
                          <a:pos x="485" y="427"/>
                        </a:cxn>
                        <a:cxn ang="0">
                          <a:pos x="564" y="299"/>
                        </a:cxn>
                        <a:cxn ang="0">
                          <a:pos x="83" y="0"/>
                        </a:cxn>
                        <a:cxn ang="0">
                          <a:pos x="0" y="124"/>
                        </a:cxn>
                        <a:cxn ang="0">
                          <a:pos x="0" y="124"/>
                        </a:cxn>
                        <a:cxn ang="0">
                          <a:pos x="2" y="126"/>
                        </a:cxn>
                        <a:cxn ang="0">
                          <a:pos x="4" y="127"/>
                        </a:cxn>
                        <a:cxn ang="0">
                          <a:pos x="0" y="124"/>
                        </a:cxn>
                      </a:cxnLst>
                      <a:rect l="0" t="0" r="r" b="b"/>
                      <a:pathLst>
                        <a:path w="564" h="427">
                          <a:moveTo>
                            <a:pt x="0" y="124"/>
                          </a:moveTo>
                          <a:lnTo>
                            <a:pt x="4" y="127"/>
                          </a:lnTo>
                          <a:lnTo>
                            <a:pt x="485" y="427"/>
                          </a:lnTo>
                          <a:lnTo>
                            <a:pt x="564" y="299"/>
                          </a:lnTo>
                          <a:lnTo>
                            <a:pt x="83" y="0"/>
                          </a:lnTo>
                          <a:lnTo>
                            <a:pt x="0" y="124"/>
                          </a:lnTo>
                          <a:lnTo>
                            <a:pt x="0" y="124"/>
                          </a:lnTo>
                          <a:lnTo>
                            <a:pt x="2" y="126"/>
                          </a:lnTo>
                          <a:lnTo>
                            <a:pt x="4" y="127"/>
                          </a:lnTo>
                          <a:lnTo>
                            <a:pt x="0" y="12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0" name="Freeform 224"/>
                    <p:cNvSpPr/>
                    <p:nvPr/>
                  </p:nvSpPr>
                  <p:spPr bwMode="auto">
                    <a:xfrm>
                      <a:off x="-2474913" y="3976688"/>
                      <a:ext cx="57150" cy="47625"/>
                    </a:xfrm>
                    <a:custGeom>
                      <a:avLst/>
                      <a:gdLst/>
                      <a:ahLst/>
                      <a:cxnLst>
                        <a:cxn ang="0">
                          <a:pos x="0" y="117"/>
                        </a:cxn>
                        <a:cxn ang="0">
                          <a:pos x="4" y="120"/>
                        </a:cxn>
                        <a:cxn ang="0">
                          <a:pos x="454" y="451"/>
                        </a:cxn>
                        <a:cxn ang="0">
                          <a:pos x="542" y="330"/>
                        </a:cxn>
                        <a:cxn ang="0">
                          <a:pos x="92" y="0"/>
                        </a:cxn>
                        <a:cxn ang="0">
                          <a:pos x="0" y="117"/>
                        </a:cxn>
                        <a:cxn ang="0">
                          <a:pos x="0" y="117"/>
                        </a:cxn>
                        <a:cxn ang="0">
                          <a:pos x="2" y="119"/>
                        </a:cxn>
                        <a:cxn ang="0">
                          <a:pos x="4" y="120"/>
                        </a:cxn>
                        <a:cxn ang="0">
                          <a:pos x="0" y="117"/>
                        </a:cxn>
                      </a:cxnLst>
                      <a:rect l="0" t="0" r="r" b="b"/>
                      <a:pathLst>
                        <a:path w="542" h="451">
                          <a:moveTo>
                            <a:pt x="0" y="117"/>
                          </a:moveTo>
                          <a:lnTo>
                            <a:pt x="4" y="120"/>
                          </a:lnTo>
                          <a:lnTo>
                            <a:pt x="454" y="451"/>
                          </a:lnTo>
                          <a:lnTo>
                            <a:pt x="542" y="330"/>
                          </a:lnTo>
                          <a:lnTo>
                            <a:pt x="92" y="0"/>
                          </a:lnTo>
                          <a:lnTo>
                            <a:pt x="0" y="117"/>
                          </a:lnTo>
                          <a:lnTo>
                            <a:pt x="0" y="117"/>
                          </a:lnTo>
                          <a:lnTo>
                            <a:pt x="2" y="119"/>
                          </a:lnTo>
                          <a:lnTo>
                            <a:pt x="4" y="120"/>
                          </a:lnTo>
                          <a:lnTo>
                            <a:pt x="0"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1" name="Freeform 225"/>
                    <p:cNvSpPr/>
                    <p:nvPr/>
                  </p:nvSpPr>
                  <p:spPr bwMode="auto">
                    <a:xfrm>
                      <a:off x="-2516188" y="3941763"/>
                      <a:ext cx="50800" cy="47625"/>
                    </a:xfrm>
                    <a:custGeom>
                      <a:avLst/>
                      <a:gdLst/>
                      <a:ahLst/>
                      <a:cxnLst>
                        <a:cxn ang="0">
                          <a:pos x="0" y="112"/>
                        </a:cxn>
                        <a:cxn ang="0">
                          <a:pos x="3" y="114"/>
                        </a:cxn>
                        <a:cxn ang="0">
                          <a:pos x="393" y="444"/>
                        </a:cxn>
                        <a:cxn ang="0">
                          <a:pos x="489" y="330"/>
                        </a:cxn>
                        <a:cxn ang="0">
                          <a:pos x="99" y="0"/>
                        </a:cxn>
                        <a:cxn ang="0">
                          <a:pos x="0" y="112"/>
                        </a:cxn>
                        <a:cxn ang="0">
                          <a:pos x="0" y="112"/>
                        </a:cxn>
                        <a:cxn ang="0">
                          <a:pos x="2" y="113"/>
                        </a:cxn>
                        <a:cxn ang="0">
                          <a:pos x="3" y="114"/>
                        </a:cxn>
                        <a:cxn ang="0">
                          <a:pos x="0" y="112"/>
                        </a:cxn>
                      </a:cxnLst>
                      <a:rect l="0" t="0" r="r" b="b"/>
                      <a:pathLst>
                        <a:path w="489" h="444">
                          <a:moveTo>
                            <a:pt x="0" y="112"/>
                          </a:moveTo>
                          <a:lnTo>
                            <a:pt x="3" y="114"/>
                          </a:lnTo>
                          <a:lnTo>
                            <a:pt x="393" y="444"/>
                          </a:lnTo>
                          <a:lnTo>
                            <a:pt x="489" y="330"/>
                          </a:lnTo>
                          <a:lnTo>
                            <a:pt x="99" y="0"/>
                          </a:lnTo>
                          <a:lnTo>
                            <a:pt x="0" y="112"/>
                          </a:lnTo>
                          <a:lnTo>
                            <a:pt x="0" y="112"/>
                          </a:lnTo>
                          <a:lnTo>
                            <a:pt x="2" y="113"/>
                          </a:lnTo>
                          <a:lnTo>
                            <a:pt x="3" y="114"/>
                          </a:lnTo>
                          <a:lnTo>
                            <a:pt x="0" y="11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2" name="Freeform 226"/>
                    <p:cNvSpPr/>
                    <p:nvPr/>
                  </p:nvSpPr>
                  <p:spPr bwMode="auto">
                    <a:xfrm>
                      <a:off x="-2559050" y="3903663"/>
                      <a:ext cx="52388" cy="50800"/>
                    </a:xfrm>
                    <a:custGeom>
                      <a:avLst/>
                      <a:gdLst/>
                      <a:ahLst/>
                      <a:cxnLst>
                        <a:cxn ang="0">
                          <a:pos x="0" y="102"/>
                        </a:cxn>
                        <a:cxn ang="0">
                          <a:pos x="8" y="111"/>
                        </a:cxn>
                        <a:cxn ang="0">
                          <a:pos x="398" y="471"/>
                        </a:cxn>
                        <a:cxn ang="0">
                          <a:pos x="499" y="361"/>
                        </a:cxn>
                        <a:cxn ang="0">
                          <a:pos x="110" y="0"/>
                        </a:cxn>
                        <a:cxn ang="0">
                          <a:pos x="0" y="102"/>
                        </a:cxn>
                        <a:cxn ang="0">
                          <a:pos x="0" y="102"/>
                        </a:cxn>
                        <a:cxn ang="0">
                          <a:pos x="3" y="107"/>
                        </a:cxn>
                        <a:cxn ang="0">
                          <a:pos x="8" y="111"/>
                        </a:cxn>
                        <a:cxn ang="0">
                          <a:pos x="0" y="102"/>
                        </a:cxn>
                      </a:cxnLst>
                      <a:rect l="0" t="0" r="r" b="b"/>
                      <a:pathLst>
                        <a:path w="499" h="471">
                          <a:moveTo>
                            <a:pt x="0" y="102"/>
                          </a:moveTo>
                          <a:lnTo>
                            <a:pt x="8" y="111"/>
                          </a:lnTo>
                          <a:lnTo>
                            <a:pt x="398" y="471"/>
                          </a:lnTo>
                          <a:lnTo>
                            <a:pt x="499" y="361"/>
                          </a:lnTo>
                          <a:lnTo>
                            <a:pt x="110" y="0"/>
                          </a:lnTo>
                          <a:lnTo>
                            <a:pt x="0" y="102"/>
                          </a:lnTo>
                          <a:lnTo>
                            <a:pt x="0" y="102"/>
                          </a:lnTo>
                          <a:lnTo>
                            <a:pt x="3" y="107"/>
                          </a:lnTo>
                          <a:lnTo>
                            <a:pt x="8" y="111"/>
                          </a:lnTo>
                          <a:lnTo>
                            <a:pt x="0"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3" name="Freeform 227"/>
                    <p:cNvSpPr/>
                    <p:nvPr/>
                  </p:nvSpPr>
                  <p:spPr bwMode="auto">
                    <a:xfrm>
                      <a:off x="-2590800" y="3863976"/>
                      <a:ext cx="44450" cy="50800"/>
                    </a:xfrm>
                    <a:custGeom>
                      <a:avLst/>
                      <a:gdLst/>
                      <a:ahLst/>
                      <a:cxnLst>
                        <a:cxn ang="0">
                          <a:pos x="0" y="87"/>
                        </a:cxn>
                        <a:cxn ang="0">
                          <a:pos x="3" y="91"/>
                        </a:cxn>
                        <a:cxn ang="0">
                          <a:pos x="303" y="482"/>
                        </a:cxn>
                        <a:cxn ang="0">
                          <a:pos x="421" y="391"/>
                        </a:cxn>
                        <a:cxn ang="0">
                          <a:pos x="121" y="0"/>
                        </a:cxn>
                        <a:cxn ang="0">
                          <a:pos x="0" y="87"/>
                        </a:cxn>
                        <a:cxn ang="0">
                          <a:pos x="0" y="87"/>
                        </a:cxn>
                        <a:cxn ang="0">
                          <a:pos x="1" y="89"/>
                        </a:cxn>
                        <a:cxn ang="0">
                          <a:pos x="3" y="91"/>
                        </a:cxn>
                        <a:cxn ang="0">
                          <a:pos x="0" y="87"/>
                        </a:cxn>
                      </a:cxnLst>
                      <a:rect l="0" t="0" r="r" b="b"/>
                      <a:pathLst>
                        <a:path w="421" h="482">
                          <a:moveTo>
                            <a:pt x="0" y="87"/>
                          </a:moveTo>
                          <a:lnTo>
                            <a:pt x="3" y="91"/>
                          </a:lnTo>
                          <a:lnTo>
                            <a:pt x="303" y="482"/>
                          </a:lnTo>
                          <a:lnTo>
                            <a:pt x="421" y="391"/>
                          </a:lnTo>
                          <a:lnTo>
                            <a:pt x="121" y="0"/>
                          </a:lnTo>
                          <a:lnTo>
                            <a:pt x="0" y="87"/>
                          </a:lnTo>
                          <a:lnTo>
                            <a:pt x="0" y="87"/>
                          </a:lnTo>
                          <a:lnTo>
                            <a:pt x="1" y="89"/>
                          </a:lnTo>
                          <a:lnTo>
                            <a:pt x="3" y="91"/>
                          </a:lnTo>
                          <a:lnTo>
                            <a:pt x="0" y="8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4" name="Freeform 228"/>
                    <p:cNvSpPr/>
                    <p:nvPr/>
                  </p:nvSpPr>
                  <p:spPr bwMode="auto">
                    <a:xfrm>
                      <a:off x="-2603500" y="3844926"/>
                      <a:ext cx="25400" cy="28575"/>
                    </a:xfrm>
                    <a:custGeom>
                      <a:avLst/>
                      <a:gdLst/>
                      <a:ahLst/>
                      <a:cxnLst>
                        <a:cxn ang="0">
                          <a:pos x="125" y="0"/>
                        </a:cxn>
                        <a:cxn ang="0">
                          <a:pos x="0" y="83"/>
                        </a:cxn>
                        <a:cxn ang="0">
                          <a:pos x="121" y="262"/>
                        </a:cxn>
                        <a:cxn ang="0">
                          <a:pos x="246" y="179"/>
                        </a:cxn>
                        <a:cxn ang="0">
                          <a:pos x="125" y="0"/>
                        </a:cxn>
                        <a:cxn ang="0">
                          <a:pos x="125" y="0"/>
                        </a:cxn>
                        <a:cxn ang="0">
                          <a:pos x="0" y="83"/>
                        </a:cxn>
                        <a:cxn ang="0">
                          <a:pos x="0" y="83"/>
                        </a:cxn>
                        <a:cxn ang="0">
                          <a:pos x="0" y="83"/>
                        </a:cxn>
                        <a:cxn ang="0">
                          <a:pos x="125" y="0"/>
                        </a:cxn>
                      </a:cxnLst>
                      <a:rect l="0" t="0" r="r" b="b"/>
                      <a:pathLst>
                        <a:path w="246" h="262">
                          <a:moveTo>
                            <a:pt x="125" y="0"/>
                          </a:moveTo>
                          <a:lnTo>
                            <a:pt x="0" y="83"/>
                          </a:lnTo>
                          <a:lnTo>
                            <a:pt x="121" y="262"/>
                          </a:lnTo>
                          <a:lnTo>
                            <a:pt x="246" y="179"/>
                          </a:lnTo>
                          <a:lnTo>
                            <a:pt x="125" y="0"/>
                          </a:lnTo>
                          <a:lnTo>
                            <a:pt x="125" y="0"/>
                          </a:lnTo>
                          <a:lnTo>
                            <a:pt x="0" y="83"/>
                          </a:lnTo>
                          <a:lnTo>
                            <a:pt x="0" y="83"/>
                          </a:lnTo>
                          <a:lnTo>
                            <a:pt x="0" y="83"/>
                          </a:lnTo>
                          <a:lnTo>
                            <a:pt x="125"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5" name="Freeform 229"/>
                    <p:cNvSpPr/>
                    <p:nvPr/>
                  </p:nvSpPr>
                  <p:spPr bwMode="auto">
                    <a:xfrm>
                      <a:off x="-2617788" y="3825876"/>
                      <a:ext cx="26988" cy="28575"/>
                    </a:xfrm>
                    <a:custGeom>
                      <a:avLst/>
                      <a:gdLst/>
                      <a:ahLst/>
                      <a:cxnLst>
                        <a:cxn ang="0">
                          <a:pos x="0" y="71"/>
                        </a:cxn>
                        <a:cxn ang="0">
                          <a:pos x="6" y="83"/>
                        </a:cxn>
                        <a:cxn ang="0">
                          <a:pos x="125" y="264"/>
                        </a:cxn>
                        <a:cxn ang="0">
                          <a:pos x="250" y="181"/>
                        </a:cxn>
                        <a:cxn ang="0">
                          <a:pos x="130" y="0"/>
                        </a:cxn>
                        <a:cxn ang="0">
                          <a:pos x="0" y="71"/>
                        </a:cxn>
                        <a:cxn ang="0">
                          <a:pos x="0" y="71"/>
                        </a:cxn>
                        <a:cxn ang="0">
                          <a:pos x="2" y="78"/>
                        </a:cxn>
                        <a:cxn ang="0">
                          <a:pos x="6" y="83"/>
                        </a:cxn>
                        <a:cxn ang="0">
                          <a:pos x="0" y="71"/>
                        </a:cxn>
                      </a:cxnLst>
                      <a:rect l="0" t="0" r="r" b="b"/>
                      <a:pathLst>
                        <a:path w="250" h="264">
                          <a:moveTo>
                            <a:pt x="0" y="71"/>
                          </a:moveTo>
                          <a:lnTo>
                            <a:pt x="6" y="83"/>
                          </a:lnTo>
                          <a:lnTo>
                            <a:pt x="125" y="264"/>
                          </a:lnTo>
                          <a:lnTo>
                            <a:pt x="250" y="181"/>
                          </a:lnTo>
                          <a:lnTo>
                            <a:pt x="130" y="0"/>
                          </a:lnTo>
                          <a:lnTo>
                            <a:pt x="0" y="71"/>
                          </a:lnTo>
                          <a:lnTo>
                            <a:pt x="0" y="71"/>
                          </a:lnTo>
                          <a:lnTo>
                            <a:pt x="2" y="78"/>
                          </a:lnTo>
                          <a:lnTo>
                            <a:pt x="6" y="83"/>
                          </a:lnTo>
                          <a:lnTo>
                            <a:pt x="0" y="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6" name="Freeform 230"/>
                    <p:cNvSpPr/>
                    <p:nvPr/>
                  </p:nvSpPr>
                  <p:spPr bwMode="auto">
                    <a:xfrm>
                      <a:off x="-2627313" y="3805238"/>
                      <a:ext cx="25400" cy="28575"/>
                    </a:xfrm>
                    <a:custGeom>
                      <a:avLst/>
                      <a:gdLst/>
                      <a:ahLst/>
                      <a:cxnLst>
                        <a:cxn ang="0">
                          <a:pos x="0" y="50"/>
                        </a:cxn>
                        <a:cxn ang="0">
                          <a:pos x="3" y="58"/>
                        </a:cxn>
                        <a:cxn ang="0">
                          <a:pos x="94" y="268"/>
                        </a:cxn>
                        <a:cxn ang="0">
                          <a:pos x="230" y="210"/>
                        </a:cxn>
                        <a:cxn ang="0">
                          <a:pos x="141" y="0"/>
                        </a:cxn>
                        <a:cxn ang="0">
                          <a:pos x="0" y="50"/>
                        </a:cxn>
                        <a:cxn ang="0">
                          <a:pos x="0" y="50"/>
                        </a:cxn>
                        <a:cxn ang="0">
                          <a:pos x="1" y="54"/>
                        </a:cxn>
                        <a:cxn ang="0">
                          <a:pos x="3" y="58"/>
                        </a:cxn>
                        <a:cxn ang="0">
                          <a:pos x="0" y="50"/>
                        </a:cxn>
                      </a:cxnLst>
                      <a:rect l="0" t="0" r="r" b="b"/>
                      <a:pathLst>
                        <a:path w="230" h="268">
                          <a:moveTo>
                            <a:pt x="0" y="50"/>
                          </a:moveTo>
                          <a:lnTo>
                            <a:pt x="3" y="58"/>
                          </a:lnTo>
                          <a:lnTo>
                            <a:pt x="94" y="268"/>
                          </a:lnTo>
                          <a:lnTo>
                            <a:pt x="230" y="210"/>
                          </a:lnTo>
                          <a:lnTo>
                            <a:pt x="141" y="0"/>
                          </a:lnTo>
                          <a:lnTo>
                            <a:pt x="0" y="50"/>
                          </a:lnTo>
                          <a:lnTo>
                            <a:pt x="0" y="50"/>
                          </a:lnTo>
                          <a:lnTo>
                            <a:pt x="1" y="54"/>
                          </a:lnTo>
                          <a:lnTo>
                            <a:pt x="3" y="58"/>
                          </a:lnTo>
                          <a:lnTo>
                            <a:pt x="0"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7" name="Freeform 231"/>
                    <p:cNvSpPr/>
                    <p:nvPr/>
                  </p:nvSpPr>
                  <p:spPr bwMode="auto">
                    <a:xfrm>
                      <a:off x="-2633663" y="3775076"/>
                      <a:ext cx="22225" cy="34925"/>
                    </a:xfrm>
                    <a:custGeom>
                      <a:avLst/>
                      <a:gdLst/>
                      <a:ahLst/>
                      <a:cxnLst>
                        <a:cxn ang="0">
                          <a:pos x="46" y="28"/>
                        </a:cxn>
                        <a:cxn ang="0">
                          <a:pos x="0" y="119"/>
                        </a:cxn>
                        <a:cxn ang="0">
                          <a:pos x="60" y="329"/>
                        </a:cxn>
                        <a:cxn ang="0">
                          <a:pos x="204" y="287"/>
                        </a:cxn>
                        <a:cxn ang="0">
                          <a:pos x="144" y="77"/>
                        </a:cxn>
                        <a:cxn ang="0">
                          <a:pos x="46" y="28"/>
                        </a:cxn>
                        <a:cxn ang="0">
                          <a:pos x="144" y="77"/>
                        </a:cxn>
                        <a:cxn ang="0">
                          <a:pos x="122" y="0"/>
                        </a:cxn>
                        <a:cxn ang="0">
                          <a:pos x="46" y="28"/>
                        </a:cxn>
                      </a:cxnLst>
                      <a:rect l="0" t="0" r="r" b="b"/>
                      <a:pathLst>
                        <a:path w="204" h="329">
                          <a:moveTo>
                            <a:pt x="46" y="28"/>
                          </a:moveTo>
                          <a:lnTo>
                            <a:pt x="0" y="119"/>
                          </a:lnTo>
                          <a:lnTo>
                            <a:pt x="60" y="329"/>
                          </a:lnTo>
                          <a:lnTo>
                            <a:pt x="204" y="287"/>
                          </a:lnTo>
                          <a:lnTo>
                            <a:pt x="144" y="77"/>
                          </a:lnTo>
                          <a:lnTo>
                            <a:pt x="46" y="28"/>
                          </a:lnTo>
                          <a:lnTo>
                            <a:pt x="144" y="77"/>
                          </a:lnTo>
                          <a:lnTo>
                            <a:pt x="122" y="0"/>
                          </a:lnTo>
                          <a:lnTo>
                            <a:pt x="46"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8" name="Freeform 232"/>
                    <p:cNvSpPr/>
                    <p:nvPr/>
                  </p:nvSpPr>
                  <p:spPr bwMode="auto">
                    <a:xfrm>
                      <a:off x="-2684463" y="3778251"/>
                      <a:ext cx="61913" cy="38100"/>
                    </a:xfrm>
                    <a:custGeom>
                      <a:avLst/>
                      <a:gdLst/>
                      <a:ahLst/>
                      <a:cxnLst>
                        <a:cxn ang="0">
                          <a:pos x="0" y="250"/>
                        </a:cxn>
                        <a:cxn ang="0">
                          <a:pos x="102" y="320"/>
                        </a:cxn>
                        <a:cxn ang="0">
                          <a:pos x="582" y="140"/>
                        </a:cxn>
                        <a:cxn ang="0">
                          <a:pos x="530" y="0"/>
                        </a:cxn>
                        <a:cxn ang="0">
                          <a:pos x="50" y="180"/>
                        </a:cxn>
                        <a:cxn ang="0">
                          <a:pos x="0" y="250"/>
                        </a:cxn>
                        <a:cxn ang="0">
                          <a:pos x="0" y="250"/>
                        </a:cxn>
                        <a:cxn ang="0">
                          <a:pos x="0" y="358"/>
                        </a:cxn>
                        <a:cxn ang="0">
                          <a:pos x="102" y="320"/>
                        </a:cxn>
                        <a:cxn ang="0">
                          <a:pos x="0" y="250"/>
                        </a:cxn>
                      </a:cxnLst>
                      <a:rect l="0" t="0" r="r" b="b"/>
                      <a:pathLst>
                        <a:path w="582" h="358">
                          <a:moveTo>
                            <a:pt x="0" y="250"/>
                          </a:moveTo>
                          <a:lnTo>
                            <a:pt x="102" y="320"/>
                          </a:lnTo>
                          <a:lnTo>
                            <a:pt x="582" y="140"/>
                          </a:lnTo>
                          <a:lnTo>
                            <a:pt x="530" y="0"/>
                          </a:lnTo>
                          <a:lnTo>
                            <a:pt x="50" y="180"/>
                          </a:lnTo>
                          <a:lnTo>
                            <a:pt x="0" y="250"/>
                          </a:lnTo>
                          <a:lnTo>
                            <a:pt x="0" y="250"/>
                          </a:lnTo>
                          <a:lnTo>
                            <a:pt x="0" y="358"/>
                          </a:lnTo>
                          <a:lnTo>
                            <a:pt x="102" y="320"/>
                          </a:lnTo>
                          <a:lnTo>
                            <a:pt x="0" y="2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99" name="Freeform 233"/>
                    <p:cNvSpPr/>
                    <p:nvPr/>
                  </p:nvSpPr>
                  <p:spPr bwMode="auto">
                    <a:xfrm>
                      <a:off x="-2684463" y="3667126"/>
                      <a:ext cx="15875" cy="138113"/>
                    </a:xfrm>
                    <a:custGeom>
                      <a:avLst/>
                      <a:gdLst/>
                      <a:ahLst/>
                      <a:cxnLst>
                        <a:cxn ang="0">
                          <a:pos x="100" y="33"/>
                        </a:cxn>
                        <a:cxn ang="0">
                          <a:pos x="0" y="104"/>
                        </a:cxn>
                        <a:cxn ang="0">
                          <a:pos x="0" y="1304"/>
                        </a:cxn>
                        <a:cxn ang="0">
                          <a:pos x="151" y="1304"/>
                        </a:cxn>
                        <a:cxn ang="0">
                          <a:pos x="151" y="104"/>
                        </a:cxn>
                        <a:cxn ang="0">
                          <a:pos x="100" y="33"/>
                        </a:cxn>
                        <a:cxn ang="0">
                          <a:pos x="100" y="33"/>
                        </a:cxn>
                        <a:cxn ang="0">
                          <a:pos x="0" y="0"/>
                        </a:cxn>
                        <a:cxn ang="0">
                          <a:pos x="0" y="104"/>
                        </a:cxn>
                        <a:cxn ang="0">
                          <a:pos x="100" y="33"/>
                        </a:cxn>
                      </a:cxnLst>
                      <a:rect l="0" t="0" r="r" b="b"/>
                      <a:pathLst>
                        <a:path w="151" h="1304">
                          <a:moveTo>
                            <a:pt x="100" y="33"/>
                          </a:moveTo>
                          <a:lnTo>
                            <a:pt x="0" y="104"/>
                          </a:lnTo>
                          <a:lnTo>
                            <a:pt x="0" y="1304"/>
                          </a:lnTo>
                          <a:lnTo>
                            <a:pt x="151" y="1304"/>
                          </a:lnTo>
                          <a:lnTo>
                            <a:pt x="151" y="104"/>
                          </a:lnTo>
                          <a:lnTo>
                            <a:pt x="100" y="33"/>
                          </a:lnTo>
                          <a:lnTo>
                            <a:pt x="100" y="33"/>
                          </a:lnTo>
                          <a:lnTo>
                            <a:pt x="0" y="0"/>
                          </a:lnTo>
                          <a:lnTo>
                            <a:pt x="0" y="104"/>
                          </a:lnTo>
                          <a:lnTo>
                            <a:pt x="100" y="3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0" name="Freeform 234"/>
                    <p:cNvSpPr/>
                    <p:nvPr/>
                  </p:nvSpPr>
                  <p:spPr bwMode="auto">
                    <a:xfrm>
                      <a:off x="-2679700" y="3670301"/>
                      <a:ext cx="176213" cy="69850"/>
                    </a:xfrm>
                    <a:custGeom>
                      <a:avLst/>
                      <a:gdLst/>
                      <a:ahLst/>
                      <a:cxnLst>
                        <a:cxn ang="0">
                          <a:pos x="1536" y="643"/>
                        </a:cxn>
                        <a:cxn ang="0">
                          <a:pos x="1520" y="510"/>
                        </a:cxn>
                        <a:cxn ang="0">
                          <a:pos x="49" y="0"/>
                        </a:cxn>
                        <a:cxn ang="0">
                          <a:pos x="0" y="141"/>
                        </a:cxn>
                        <a:cxn ang="0">
                          <a:pos x="1471" y="651"/>
                        </a:cxn>
                        <a:cxn ang="0">
                          <a:pos x="1536" y="643"/>
                        </a:cxn>
                        <a:cxn ang="0">
                          <a:pos x="1536" y="643"/>
                        </a:cxn>
                        <a:cxn ang="0">
                          <a:pos x="1662" y="561"/>
                        </a:cxn>
                        <a:cxn ang="0">
                          <a:pos x="1520" y="510"/>
                        </a:cxn>
                        <a:cxn ang="0">
                          <a:pos x="1536" y="643"/>
                        </a:cxn>
                      </a:cxnLst>
                      <a:rect l="0" t="0" r="r" b="b"/>
                      <a:pathLst>
                        <a:path w="1662" h="651">
                          <a:moveTo>
                            <a:pt x="1536" y="643"/>
                          </a:moveTo>
                          <a:lnTo>
                            <a:pt x="1520" y="510"/>
                          </a:lnTo>
                          <a:lnTo>
                            <a:pt x="49" y="0"/>
                          </a:lnTo>
                          <a:lnTo>
                            <a:pt x="0" y="141"/>
                          </a:lnTo>
                          <a:lnTo>
                            <a:pt x="1471" y="651"/>
                          </a:lnTo>
                          <a:lnTo>
                            <a:pt x="1536" y="643"/>
                          </a:lnTo>
                          <a:lnTo>
                            <a:pt x="1536" y="643"/>
                          </a:lnTo>
                          <a:lnTo>
                            <a:pt x="1662" y="561"/>
                          </a:lnTo>
                          <a:lnTo>
                            <a:pt x="1520" y="510"/>
                          </a:lnTo>
                          <a:lnTo>
                            <a:pt x="1536" y="6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1" name="Freeform 235"/>
                    <p:cNvSpPr/>
                    <p:nvPr/>
                  </p:nvSpPr>
                  <p:spPr bwMode="auto">
                    <a:xfrm>
                      <a:off x="-2582863" y="3725863"/>
                      <a:ext cx="66675" cy="47625"/>
                    </a:xfrm>
                    <a:custGeom>
                      <a:avLst/>
                      <a:gdLst/>
                      <a:ahLst/>
                      <a:cxnLst>
                        <a:cxn ang="0">
                          <a:pos x="0" y="377"/>
                        </a:cxn>
                        <a:cxn ang="0">
                          <a:pos x="115" y="455"/>
                        </a:cxn>
                        <a:cxn ang="0">
                          <a:pos x="625" y="124"/>
                        </a:cxn>
                        <a:cxn ang="0">
                          <a:pos x="543" y="0"/>
                        </a:cxn>
                        <a:cxn ang="0">
                          <a:pos x="34" y="329"/>
                        </a:cxn>
                        <a:cxn ang="0">
                          <a:pos x="0" y="377"/>
                        </a:cxn>
                        <a:cxn ang="0">
                          <a:pos x="34" y="329"/>
                        </a:cxn>
                        <a:cxn ang="0">
                          <a:pos x="6" y="346"/>
                        </a:cxn>
                        <a:cxn ang="0">
                          <a:pos x="0" y="377"/>
                        </a:cxn>
                      </a:cxnLst>
                      <a:rect l="0" t="0" r="r" b="b"/>
                      <a:pathLst>
                        <a:path w="625" h="455">
                          <a:moveTo>
                            <a:pt x="0" y="377"/>
                          </a:moveTo>
                          <a:lnTo>
                            <a:pt x="115" y="455"/>
                          </a:lnTo>
                          <a:lnTo>
                            <a:pt x="625" y="124"/>
                          </a:lnTo>
                          <a:lnTo>
                            <a:pt x="543" y="0"/>
                          </a:lnTo>
                          <a:lnTo>
                            <a:pt x="34" y="329"/>
                          </a:lnTo>
                          <a:lnTo>
                            <a:pt x="0" y="377"/>
                          </a:lnTo>
                          <a:lnTo>
                            <a:pt x="34" y="329"/>
                          </a:lnTo>
                          <a:lnTo>
                            <a:pt x="6" y="346"/>
                          </a:lnTo>
                          <a:lnTo>
                            <a:pt x="0" y="37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2" name="Freeform 236"/>
                    <p:cNvSpPr/>
                    <p:nvPr/>
                  </p:nvSpPr>
                  <p:spPr bwMode="auto">
                    <a:xfrm>
                      <a:off x="-2257425" y="3363913"/>
                      <a:ext cx="146050" cy="107950"/>
                    </a:xfrm>
                    <a:custGeom>
                      <a:avLst/>
                      <a:gdLst/>
                      <a:ahLst/>
                      <a:cxnLst>
                        <a:cxn ang="0">
                          <a:pos x="1320" y="60"/>
                        </a:cxn>
                        <a:cxn ang="0">
                          <a:pos x="1290" y="30"/>
                        </a:cxn>
                        <a:cxn ang="0">
                          <a:pos x="1200" y="0"/>
                        </a:cxn>
                        <a:cxn ang="0">
                          <a:pos x="930" y="0"/>
                        </a:cxn>
                        <a:cxn ang="0">
                          <a:pos x="390" y="60"/>
                        </a:cxn>
                        <a:cxn ang="0">
                          <a:pos x="120" y="90"/>
                        </a:cxn>
                        <a:cxn ang="0">
                          <a:pos x="30" y="120"/>
                        </a:cxn>
                        <a:cxn ang="0">
                          <a:pos x="0" y="180"/>
                        </a:cxn>
                        <a:cxn ang="0">
                          <a:pos x="60" y="960"/>
                        </a:cxn>
                        <a:cxn ang="0">
                          <a:pos x="90" y="990"/>
                        </a:cxn>
                        <a:cxn ang="0">
                          <a:pos x="180" y="1021"/>
                        </a:cxn>
                        <a:cxn ang="0">
                          <a:pos x="450" y="1021"/>
                        </a:cxn>
                        <a:cxn ang="0">
                          <a:pos x="1020" y="990"/>
                        </a:cxn>
                        <a:cxn ang="0">
                          <a:pos x="1290" y="930"/>
                        </a:cxn>
                        <a:cxn ang="0">
                          <a:pos x="1350" y="900"/>
                        </a:cxn>
                        <a:cxn ang="0">
                          <a:pos x="1380" y="870"/>
                        </a:cxn>
                        <a:cxn ang="0">
                          <a:pos x="1320" y="60"/>
                        </a:cxn>
                      </a:cxnLst>
                      <a:rect l="0" t="0" r="r" b="b"/>
                      <a:pathLst>
                        <a:path w="1380" h="1021">
                          <a:moveTo>
                            <a:pt x="1320" y="60"/>
                          </a:moveTo>
                          <a:lnTo>
                            <a:pt x="1290" y="30"/>
                          </a:lnTo>
                          <a:lnTo>
                            <a:pt x="1200" y="0"/>
                          </a:lnTo>
                          <a:lnTo>
                            <a:pt x="930" y="0"/>
                          </a:lnTo>
                          <a:lnTo>
                            <a:pt x="390" y="60"/>
                          </a:lnTo>
                          <a:lnTo>
                            <a:pt x="120" y="90"/>
                          </a:lnTo>
                          <a:lnTo>
                            <a:pt x="30" y="120"/>
                          </a:lnTo>
                          <a:lnTo>
                            <a:pt x="0" y="180"/>
                          </a:lnTo>
                          <a:lnTo>
                            <a:pt x="60" y="960"/>
                          </a:lnTo>
                          <a:lnTo>
                            <a:pt x="90" y="990"/>
                          </a:lnTo>
                          <a:lnTo>
                            <a:pt x="180" y="1021"/>
                          </a:lnTo>
                          <a:lnTo>
                            <a:pt x="450" y="1021"/>
                          </a:lnTo>
                          <a:lnTo>
                            <a:pt x="1020" y="990"/>
                          </a:lnTo>
                          <a:lnTo>
                            <a:pt x="1290" y="930"/>
                          </a:lnTo>
                          <a:lnTo>
                            <a:pt x="1350" y="900"/>
                          </a:lnTo>
                          <a:lnTo>
                            <a:pt x="1380" y="870"/>
                          </a:lnTo>
                          <a:lnTo>
                            <a:pt x="1320"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3" name="Freeform 237"/>
                    <p:cNvSpPr>
                      <a:spLocks noEditPoints="1"/>
                    </p:cNvSpPr>
                    <p:nvPr/>
                  </p:nvSpPr>
                  <p:spPr bwMode="auto">
                    <a:xfrm>
                      <a:off x="-2949575" y="3398838"/>
                      <a:ext cx="996950" cy="1203325"/>
                    </a:xfrm>
                    <a:custGeom>
                      <a:avLst/>
                      <a:gdLst/>
                      <a:ahLst/>
                      <a:cxnLst>
                        <a:cxn ang="0">
                          <a:pos x="0" y="11370"/>
                        </a:cxn>
                        <a:cxn ang="0">
                          <a:pos x="9419" y="11370"/>
                        </a:cxn>
                        <a:cxn ang="0">
                          <a:pos x="9419" y="0"/>
                        </a:cxn>
                        <a:cxn ang="0">
                          <a:pos x="0" y="0"/>
                        </a:cxn>
                        <a:cxn ang="0">
                          <a:pos x="0" y="11370"/>
                        </a:cxn>
                        <a:cxn ang="0">
                          <a:pos x="360" y="10890"/>
                        </a:cxn>
                        <a:cxn ang="0">
                          <a:pos x="9060" y="10890"/>
                        </a:cxn>
                        <a:cxn ang="0">
                          <a:pos x="9060" y="390"/>
                        </a:cxn>
                        <a:cxn ang="0">
                          <a:pos x="360" y="390"/>
                        </a:cxn>
                        <a:cxn ang="0">
                          <a:pos x="360" y="10890"/>
                        </a:cxn>
                      </a:cxnLst>
                      <a:rect l="0" t="0" r="r" b="b"/>
                      <a:pathLst>
                        <a:path w="9419" h="11370">
                          <a:moveTo>
                            <a:pt x="0" y="11370"/>
                          </a:moveTo>
                          <a:lnTo>
                            <a:pt x="9419" y="11370"/>
                          </a:lnTo>
                          <a:lnTo>
                            <a:pt x="9419" y="0"/>
                          </a:lnTo>
                          <a:lnTo>
                            <a:pt x="0" y="0"/>
                          </a:lnTo>
                          <a:lnTo>
                            <a:pt x="0" y="11370"/>
                          </a:lnTo>
                          <a:close/>
                          <a:moveTo>
                            <a:pt x="360" y="10890"/>
                          </a:moveTo>
                          <a:lnTo>
                            <a:pt x="9060" y="10890"/>
                          </a:lnTo>
                          <a:lnTo>
                            <a:pt x="9060" y="390"/>
                          </a:lnTo>
                          <a:lnTo>
                            <a:pt x="360" y="390"/>
                          </a:lnTo>
                          <a:lnTo>
                            <a:pt x="360" y="10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4" name="Freeform 238"/>
                    <p:cNvSpPr/>
                    <p:nvPr/>
                  </p:nvSpPr>
                  <p:spPr bwMode="auto">
                    <a:xfrm>
                      <a:off x="-1863725" y="3475038"/>
                      <a:ext cx="387350" cy="587375"/>
                    </a:xfrm>
                    <a:custGeom>
                      <a:avLst/>
                      <a:gdLst/>
                      <a:ahLst/>
                      <a:cxnLst>
                        <a:cxn ang="0">
                          <a:pos x="0" y="4890"/>
                        </a:cxn>
                        <a:cxn ang="0">
                          <a:pos x="0" y="5010"/>
                        </a:cxn>
                        <a:cxn ang="0">
                          <a:pos x="30" y="5130"/>
                        </a:cxn>
                        <a:cxn ang="0">
                          <a:pos x="90" y="5250"/>
                        </a:cxn>
                        <a:cxn ang="0">
                          <a:pos x="120" y="5340"/>
                        </a:cxn>
                        <a:cxn ang="0">
                          <a:pos x="210" y="5430"/>
                        </a:cxn>
                        <a:cxn ang="0">
                          <a:pos x="270" y="5490"/>
                        </a:cxn>
                        <a:cxn ang="0">
                          <a:pos x="359" y="5520"/>
                        </a:cxn>
                        <a:cxn ang="0">
                          <a:pos x="480" y="5550"/>
                        </a:cxn>
                        <a:cxn ang="0">
                          <a:pos x="3210" y="5550"/>
                        </a:cxn>
                        <a:cxn ang="0">
                          <a:pos x="3300" y="5520"/>
                        </a:cxn>
                        <a:cxn ang="0">
                          <a:pos x="3390" y="5490"/>
                        </a:cxn>
                        <a:cxn ang="0">
                          <a:pos x="3450" y="5430"/>
                        </a:cxn>
                        <a:cxn ang="0">
                          <a:pos x="3540" y="5340"/>
                        </a:cxn>
                        <a:cxn ang="0">
                          <a:pos x="3600" y="5250"/>
                        </a:cxn>
                        <a:cxn ang="0">
                          <a:pos x="3630" y="5130"/>
                        </a:cxn>
                        <a:cxn ang="0">
                          <a:pos x="3660" y="5010"/>
                        </a:cxn>
                        <a:cxn ang="0">
                          <a:pos x="3660" y="4890"/>
                        </a:cxn>
                        <a:cxn ang="0">
                          <a:pos x="3660" y="660"/>
                        </a:cxn>
                        <a:cxn ang="0">
                          <a:pos x="3660" y="510"/>
                        </a:cxn>
                        <a:cxn ang="0">
                          <a:pos x="3630" y="390"/>
                        </a:cxn>
                        <a:cxn ang="0">
                          <a:pos x="3600" y="270"/>
                        </a:cxn>
                        <a:cxn ang="0">
                          <a:pos x="3540" y="180"/>
                        </a:cxn>
                        <a:cxn ang="0">
                          <a:pos x="3450" y="90"/>
                        </a:cxn>
                        <a:cxn ang="0">
                          <a:pos x="3390" y="30"/>
                        </a:cxn>
                        <a:cxn ang="0">
                          <a:pos x="3300" y="0"/>
                        </a:cxn>
                        <a:cxn ang="0">
                          <a:pos x="3210" y="0"/>
                        </a:cxn>
                        <a:cxn ang="0">
                          <a:pos x="3090" y="0"/>
                        </a:cxn>
                        <a:cxn ang="0">
                          <a:pos x="1830" y="3480"/>
                        </a:cxn>
                        <a:cxn ang="0">
                          <a:pos x="690" y="0"/>
                        </a:cxn>
                        <a:cxn ang="0">
                          <a:pos x="480" y="0"/>
                        </a:cxn>
                        <a:cxn ang="0">
                          <a:pos x="359" y="0"/>
                        </a:cxn>
                        <a:cxn ang="0">
                          <a:pos x="270" y="30"/>
                        </a:cxn>
                        <a:cxn ang="0">
                          <a:pos x="210" y="90"/>
                        </a:cxn>
                        <a:cxn ang="0">
                          <a:pos x="120" y="180"/>
                        </a:cxn>
                        <a:cxn ang="0">
                          <a:pos x="90" y="270"/>
                        </a:cxn>
                        <a:cxn ang="0">
                          <a:pos x="30" y="390"/>
                        </a:cxn>
                        <a:cxn ang="0">
                          <a:pos x="0" y="510"/>
                        </a:cxn>
                        <a:cxn ang="0">
                          <a:pos x="0" y="660"/>
                        </a:cxn>
                        <a:cxn ang="0">
                          <a:pos x="0" y="4890"/>
                        </a:cxn>
                      </a:cxnLst>
                      <a:rect l="0" t="0" r="r" b="b"/>
                      <a:pathLst>
                        <a:path w="3660" h="5550">
                          <a:moveTo>
                            <a:pt x="0" y="4890"/>
                          </a:moveTo>
                          <a:lnTo>
                            <a:pt x="0" y="5010"/>
                          </a:lnTo>
                          <a:lnTo>
                            <a:pt x="30" y="5130"/>
                          </a:lnTo>
                          <a:lnTo>
                            <a:pt x="90" y="5250"/>
                          </a:lnTo>
                          <a:lnTo>
                            <a:pt x="120" y="5340"/>
                          </a:lnTo>
                          <a:lnTo>
                            <a:pt x="210" y="5430"/>
                          </a:lnTo>
                          <a:lnTo>
                            <a:pt x="270" y="5490"/>
                          </a:lnTo>
                          <a:lnTo>
                            <a:pt x="359" y="5520"/>
                          </a:lnTo>
                          <a:lnTo>
                            <a:pt x="480" y="5550"/>
                          </a:lnTo>
                          <a:lnTo>
                            <a:pt x="3210" y="5550"/>
                          </a:lnTo>
                          <a:lnTo>
                            <a:pt x="3300" y="5520"/>
                          </a:lnTo>
                          <a:lnTo>
                            <a:pt x="3390" y="5490"/>
                          </a:lnTo>
                          <a:lnTo>
                            <a:pt x="3450" y="5430"/>
                          </a:lnTo>
                          <a:lnTo>
                            <a:pt x="3540" y="5340"/>
                          </a:lnTo>
                          <a:lnTo>
                            <a:pt x="3600" y="5250"/>
                          </a:lnTo>
                          <a:lnTo>
                            <a:pt x="3630" y="5130"/>
                          </a:lnTo>
                          <a:lnTo>
                            <a:pt x="3660" y="5010"/>
                          </a:lnTo>
                          <a:lnTo>
                            <a:pt x="3660" y="4890"/>
                          </a:lnTo>
                          <a:lnTo>
                            <a:pt x="3660" y="660"/>
                          </a:lnTo>
                          <a:lnTo>
                            <a:pt x="3660" y="510"/>
                          </a:lnTo>
                          <a:lnTo>
                            <a:pt x="3630" y="390"/>
                          </a:lnTo>
                          <a:lnTo>
                            <a:pt x="3600" y="270"/>
                          </a:lnTo>
                          <a:lnTo>
                            <a:pt x="3540" y="180"/>
                          </a:lnTo>
                          <a:lnTo>
                            <a:pt x="3450" y="90"/>
                          </a:lnTo>
                          <a:lnTo>
                            <a:pt x="3390" y="30"/>
                          </a:lnTo>
                          <a:lnTo>
                            <a:pt x="3300" y="0"/>
                          </a:lnTo>
                          <a:lnTo>
                            <a:pt x="3210" y="0"/>
                          </a:lnTo>
                          <a:lnTo>
                            <a:pt x="3090" y="0"/>
                          </a:lnTo>
                          <a:lnTo>
                            <a:pt x="1830" y="3480"/>
                          </a:lnTo>
                          <a:lnTo>
                            <a:pt x="690" y="0"/>
                          </a:lnTo>
                          <a:lnTo>
                            <a:pt x="480" y="0"/>
                          </a:lnTo>
                          <a:lnTo>
                            <a:pt x="359" y="0"/>
                          </a:lnTo>
                          <a:lnTo>
                            <a:pt x="270" y="30"/>
                          </a:lnTo>
                          <a:lnTo>
                            <a:pt x="210" y="90"/>
                          </a:lnTo>
                          <a:lnTo>
                            <a:pt x="120" y="180"/>
                          </a:lnTo>
                          <a:lnTo>
                            <a:pt x="90" y="270"/>
                          </a:lnTo>
                          <a:lnTo>
                            <a:pt x="30" y="390"/>
                          </a:lnTo>
                          <a:lnTo>
                            <a:pt x="0" y="510"/>
                          </a:lnTo>
                          <a:lnTo>
                            <a:pt x="0" y="660"/>
                          </a:lnTo>
                          <a:lnTo>
                            <a:pt x="0" y="4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05" name="Freeform 239"/>
                    <p:cNvSpPr/>
                    <p:nvPr/>
                  </p:nvSpPr>
                  <p:spPr bwMode="auto">
                    <a:xfrm>
                      <a:off x="-1990725" y="3481388"/>
                      <a:ext cx="203200" cy="179388"/>
                    </a:xfrm>
                    <a:custGeom>
                      <a:avLst/>
                      <a:gdLst/>
                      <a:ahLst/>
                      <a:cxnLst>
                        <a:cxn ang="0">
                          <a:pos x="0" y="1688"/>
                        </a:cxn>
                        <a:cxn ang="0">
                          <a:pos x="1710" y="960"/>
                        </a:cxn>
                        <a:cxn ang="0">
                          <a:pos x="1800" y="900"/>
                        </a:cxn>
                        <a:cxn ang="0">
                          <a:pos x="1890" y="780"/>
                        </a:cxn>
                        <a:cxn ang="0">
                          <a:pos x="1920" y="690"/>
                        </a:cxn>
                        <a:cxn ang="0">
                          <a:pos x="1890" y="570"/>
                        </a:cxn>
                        <a:cxn ang="0">
                          <a:pos x="1740" y="180"/>
                        </a:cxn>
                        <a:cxn ang="0">
                          <a:pos x="1650" y="90"/>
                        </a:cxn>
                        <a:cxn ang="0">
                          <a:pos x="1559" y="30"/>
                        </a:cxn>
                        <a:cxn ang="0">
                          <a:pos x="1440" y="0"/>
                        </a:cxn>
                        <a:cxn ang="0">
                          <a:pos x="1320" y="30"/>
                        </a:cxn>
                        <a:cxn ang="0">
                          <a:pos x="0" y="591"/>
                        </a:cxn>
                        <a:cxn ang="0">
                          <a:pos x="0" y="1688"/>
                        </a:cxn>
                      </a:cxnLst>
                      <a:rect l="0" t="0" r="r" b="b"/>
                      <a:pathLst>
                        <a:path w="1920" h="1688">
                          <a:moveTo>
                            <a:pt x="0" y="1688"/>
                          </a:moveTo>
                          <a:lnTo>
                            <a:pt x="1710" y="960"/>
                          </a:lnTo>
                          <a:lnTo>
                            <a:pt x="1800" y="900"/>
                          </a:lnTo>
                          <a:lnTo>
                            <a:pt x="1890" y="780"/>
                          </a:lnTo>
                          <a:lnTo>
                            <a:pt x="1920" y="690"/>
                          </a:lnTo>
                          <a:lnTo>
                            <a:pt x="1890" y="570"/>
                          </a:lnTo>
                          <a:lnTo>
                            <a:pt x="1740" y="180"/>
                          </a:lnTo>
                          <a:lnTo>
                            <a:pt x="1650" y="90"/>
                          </a:lnTo>
                          <a:lnTo>
                            <a:pt x="1559" y="30"/>
                          </a:lnTo>
                          <a:lnTo>
                            <a:pt x="1440" y="0"/>
                          </a:lnTo>
                          <a:lnTo>
                            <a:pt x="1320" y="30"/>
                          </a:lnTo>
                          <a:lnTo>
                            <a:pt x="0" y="591"/>
                          </a:lnTo>
                          <a:lnTo>
                            <a:pt x="0" y="168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sp>
              <p:nvSpPr>
                <p:cNvPr id="52" name="TextBox 51"/>
                <p:cNvSpPr txBox="1"/>
                <p:nvPr/>
              </p:nvSpPr>
              <p:spPr>
                <a:xfrm>
                  <a:off x="7858539" y="2994991"/>
                  <a:ext cx="530087" cy="185531"/>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iManage</a:t>
                  </a:r>
                  <a:endParaRPr lang="zh-CN" altLang="en-US" dirty="0">
                    <a:solidFill>
                      <a:srgbClr val="000000"/>
                    </a:solidFill>
                    <a:latin typeface="微软雅黑" panose="020B0503020204020204" charset="-122"/>
                    <a:ea typeface="微软雅黑" panose="020B0503020204020204" charset="-122"/>
                  </a:endParaRPr>
                </a:p>
              </p:txBody>
            </p:sp>
          </p:grpSp>
          <p:grpSp>
            <p:nvGrpSpPr>
              <p:cNvPr id="47" name="组合 227"/>
              <p:cNvGrpSpPr/>
              <p:nvPr/>
            </p:nvGrpSpPr>
            <p:grpSpPr>
              <a:xfrm>
                <a:off x="8269362" y="2994991"/>
                <a:ext cx="663469" cy="659869"/>
                <a:chOff x="8627166" y="2994991"/>
                <a:chExt cx="663469" cy="659869"/>
              </a:xfrm>
            </p:grpSpPr>
            <p:grpSp>
              <p:nvGrpSpPr>
                <p:cNvPr id="51" name="Group 4"/>
                <p:cNvGrpSpPr/>
                <p:nvPr/>
              </p:nvGrpSpPr>
              <p:grpSpPr bwMode="auto">
                <a:xfrm>
                  <a:off x="8642635" y="3150860"/>
                  <a:ext cx="648000" cy="504000"/>
                  <a:chOff x="2083" y="941"/>
                  <a:chExt cx="1596" cy="1354"/>
                </a:xfrm>
                <a:solidFill>
                  <a:schemeClr val="tx1">
                    <a:lumMod val="50000"/>
                    <a:lumOff val="50000"/>
                  </a:schemeClr>
                </a:solidFill>
              </p:grpSpPr>
              <p:sp>
                <p:nvSpPr>
                  <p:cNvPr id="49" name="Freeform 5"/>
                  <p:cNvSpPr/>
                  <p:nvPr/>
                </p:nvSpPr>
                <p:spPr bwMode="auto">
                  <a:xfrm>
                    <a:off x="2083" y="941"/>
                    <a:ext cx="1596" cy="1354"/>
                  </a:xfrm>
                  <a:custGeom>
                    <a:avLst/>
                    <a:gdLst>
                      <a:gd name="T0" fmla="*/ 593 w 673"/>
                      <a:gd name="T1" fmla="*/ 172 h 570"/>
                      <a:gd name="T2" fmla="*/ 593 w 673"/>
                      <a:gd name="T3" fmla="*/ 172 h 570"/>
                      <a:gd name="T4" fmla="*/ 337 w 673"/>
                      <a:gd name="T5" fmla="*/ 0 h 570"/>
                      <a:gd name="T6" fmla="*/ 80 w 673"/>
                      <a:gd name="T7" fmla="*/ 172 h 570"/>
                      <a:gd name="T8" fmla="*/ 80 w 673"/>
                      <a:gd name="T9" fmla="*/ 172 h 570"/>
                      <a:gd name="T10" fmla="*/ 0 w 673"/>
                      <a:gd name="T11" fmla="*/ 252 h 570"/>
                      <a:gd name="T12" fmla="*/ 0 w 673"/>
                      <a:gd name="T13" fmla="*/ 301 h 570"/>
                      <a:gd name="T14" fmla="*/ 79 w 673"/>
                      <a:gd name="T15" fmla="*/ 381 h 570"/>
                      <a:gd name="T16" fmla="*/ 80 w 673"/>
                      <a:gd name="T17" fmla="*/ 381 h 570"/>
                      <a:gd name="T18" fmla="*/ 80 w 673"/>
                      <a:gd name="T19" fmla="*/ 381 h 570"/>
                      <a:gd name="T20" fmla="*/ 80 w 673"/>
                      <a:gd name="T21" fmla="*/ 381 h 570"/>
                      <a:gd name="T22" fmla="*/ 103 w 673"/>
                      <a:gd name="T23" fmla="*/ 381 h 570"/>
                      <a:gd name="T24" fmla="*/ 80 w 673"/>
                      <a:gd name="T25" fmla="*/ 277 h 570"/>
                      <a:gd name="T26" fmla="*/ 337 w 673"/>
                      <a:gd name="T27" fmla="*/ 21 h 570"/>
                      <a:gd name="T28" fmla="*/ 593 w 673"/>
                      <a:gd name="T29" fmla="*/ 277 h 570"/>
                      <a:gd name="T30" fmla="*/ 593 w 673"/>
                      <a:gd name="T31" fmla="*/ 277 h 570"/>
                      <a:gd name="T32" fmla="*/ 390 w 673"/>
                      <a:gd name="T33" fmla="*/ 527 h 570"/>
                      <a:gd name="T34" fmla="*/ 365 w 673"/>
                      <a:gd name="T35" fmla="*/ 513 h 570"/>
                      <a:gd name="T36" fmla="*/ 308 w 673"/>
                      <a:gd name="T37" fmla="*/ 513 h 570"/>
                      <a:gd name="T38" fmla="*/ 279 w 673"/>
                      <a:gd name="T39" fmla="*/ 541 h 570"/>
                      <a:gd name="T40" fmla="*/ 308 w 673"/>
                      <a:gd name="T41" fmla="*/ 570 h 570"/>
                      <a:gd name="T42" fmla="*/ 365 w 673"/>
                      <a:gd name="T43" fmla="*/ 570 h 570"/>
                      <a:gd name="T44" fmla="*/ 393 w 673"/>
                      <a:gd name="T45" fmla="*/ 548 h 570"/>
                      <a:gd name="T46" fmla="*/ 593 w 673"/>
                      <a:gd name="T47" fmla="*/ 381 h 570"/>
                      <a:gd name="T48" fmla="*/ 593 w 673"/>
                      <a:gd name="T49" fmla="*/ 381 h 570"/>
                      <a:gd name="T50" fmla="*/ 673 w 673"/>
                      <a:gd name="T51" fmla="*/ 301 h 570"/>
                      <a:gd name="T52" fmla="*/ 673 w 673"/>
                      <a:gd name="T53" fmla="*/ 252 h 570"/>
                      <a:gd name="T54" fmla="*/ 593 w 673"/>
                      <a:gd name="T55" fmla="*/ 17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3" h="570">
                        <a:moveTo>
                          <a:pt x="593" y="172"/>
                        </a:moveTo>
                        <a:cubicBezTo>
                          <a:pt x="593" y="172"/>
                          <a:pt x="593" y="172"/>
                          <a:pt x="593" y="172"/>
                        </a:cubicBezTo>
                        <a:cubicBezTo>
                          <a:pt x="552" y="71"/>
                          <a:pt x="452" y="0"/>
                          <a:pt x="337" y="0"/>
                        </a:cubicBezTo>
                        <a:cubicBezTo>
                          <a:pt x="221" y="0"/>
                          <a:pt x="122" y="71"/>
                          <a:pt x="80" y="172"/>
                        </a:cubicBezTo>
                        <a:cubicBezTo>
                          <a:pt x="80" y="172"/>
                          <a:pt x="80" y="172"/>
                          <a:pt x="80" y="172"/>
                        </a:cubicBezTo>
                        <a:cubicBezTo>
                          <a:pt x="36" y="172"/>
                          <a:pt x="0" y="208"/>
                          <a:pt x="0" y="252"/>
                        </a:cubicBezTo>
                        <a:cubicBezTo>
                          <a:pt x="0" y="301"/>
                          <a:pt x="0" y="301"/>
                          <a:pt x="0" y="301"/>
                        </a:cubicBezTo>
                        <a:cubicBezTo>
                          <a:pt x="0" y="345"/>
                          <a:pt x="36" y="381"/>
                          <a:pt x="79" y="381"/>
                        </a:cubicBezTo>
                        <a:cubicBezTo>
                          <a:pt x="80" y="381"/>
                          <a:pt x="80" y="381"/>
                          <a:pt x="80" y="381"/>
                        </a:cubicBezTo>
                        <a:cubicBezTo>
                          <a:pt x="80" y="381"/>
                          <a:pt x="80" y="381"/>
                          <a:pt x="80" y="381"/>
                        </a:cubicBezTo>
                        <a:cubicBezTo>
                          <a:pt x="80" y="381"/>
                          <a:pt x="80" y="381"/>
                          <a:pt x="80" y="381"/>
                        </a:cubicBezTo>
                        <a:cubicBezTo>
                          <a:pt x="103" y="381"/>
                          <a:pt x="103" y="381"/>
                          <a:pt x="103" y="381"/>
                        </a:cubicBezTo>
                        <a:cubicBezTo>
                          <a:pt x="88" y="349"/>
                          <a:pt x="80" y="314"/>
                          <a:pt x="80" y="277"/>
                        </a:cubicBezTo>
                        <a:cubicBezTo>
                          <a:pt x="80" y="135"/>
                          <a:pt x="195" y="21"/>
                          <a:pt x="337" y="21"/>
                        </a:cubicBezTo>
                        <a:cubicBezTo>
                          <a:pt x="478" y="21"/>
                          <a:pt x="593" y="135"/>
                          <a:pt x="593" y="277"/>
                        </a:cubicBezTo>
                        <a:cubicBezTo>
                          <a:pt x="593" y="277"/>
                          <a:pt x="593" y="277"/>
                          <a:pt x="593" y="277"/>
                        </a:cubicBezTo>
                        <a:cubicBezTo>
                          <a:pt x="593" y="400"/>
                          <a:pt x="506" y="503"/>
                          <a:pt x="390" y="527"/>
                        </a:cubicBezTo>
                        <a:cubicBezTo>
                          <a:pt x="386" y="519"/>
                          <a:pt x="376" y="513"/>
                          <a:pt x="365" y="513"/>
                        </a:cubicBezTo>
                        <a:cubicBezTo>
                          <a:pt x="308" y="513"/>
                          <a:pt x="308" y="513"/>
                          <a:pt x="308" y="513"/>
                        </a:cubicBezTo>
                        <a:cubicBezTo>
                          <a:pt x="292" y="513"/>
                          <a:pt x="279" y="526"/>
                          <a:pt x="279" y="541"/>
                        </a:cubicBezTo>
                        <a:cubicBezTo>
                          <a:pt x="279" y="557"/>
                          <a:pt x="292" y="570"/>
                          <a:pt x="308" y="570"/>
                        </a:cubicBezTo>
                        <a:cubicBezTo>
                          <a:pt x="365" y="570"/>
                          <a:pt x="365" y="570"/>
                          <a:pt x="365" y="570"/>
                        </a:cubicBezTo>
                        <a:cubicBezTo>
                          <a:pt x="379" y="570"/>
                          <a:pt x="390" y="561"/>
                          <a:pt x="393" y="548"/>
                        </a:cubicBezTo>
                        <a:cubicBezTo>
                          <a:pt x="484" y="529"/>
                          <a:pt x="559" y="465"/>
                          <a:pt x="593" y="381"/>
                        </a:cubicBezTo>
                        <a:cubicBezTo>
                          <a:pt x="593" y="381"/>
                          <a:pt x="593" y="381"/>
                          <a:pt x="593" y="381"/>
                        </a:cubicBezTo>
                        <a:cubicBezTo>
                          <a:pt x="637" y="381"/>
                          <a:pt x="673" y="346"/>
                          <a:pt x="673" y="301"/>
                        </a:cubicBezTo>
                        <a:cubicBezTo>
                          <a:pt x="673" y="252"/>
                          <a:pt x="673" y="252"/>
                          <a:pt x="673" y="252"/>
                        </a:cubicBezTo>
                        <a:cubicBezTo>
                          <a:pt x="673" y="208"/>
                          <a:pt x="637" y="172"/>
                          <a:pt x="593" y="1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50" name="Freeform 6"/>
                  <p:cNvSpPr>
                    <a:spLocks noEditPoints="1"/>
                  </p:cNvSpPr>
                  <p:nvPr/>
                </p:nvSpPr>
                <p:spPr bwMode="auto">
                  <a:xfrm>
                    <a:off x="2363" y="1078"/>
                    <a:ext cx="1036" cy="1039"/>
                  </a:xfrm>
                  <a:custGeom>
                    <a:avLst/>
                    <a:gdLst>
                      <a:gd name="T0" fmla="*/ 437 w 437"/>
                      <a:gd name="T1" fmla="*/ 219 h 437"/>
                      <a:gd name="T2" fmla="*/ 219 w 437"/>
                      <a:gd name="T3" fmla="*/ 0 h 437"/>
                      <a:gd name="T4" fmla="*/ 0 w 437"/>
                      <a:gd name="T5" fmla="*/ 219 h 437"/>
                      <a:gd name="T6" fmla="*/ 219 w 437"/>
                      <a:gd name="T7" fmla="*/ 437 h 437"/>
                      <a:gd name="T8" fmla="*/ 437 w 437"/>
                      <a:gd name="T9" fmla="*/ 219 h 437"/>
                      <a:gd name="T10" fmla="*/ 304 w 437"/>
                      <a:gd name="T11" fmla="*/ 135 h 437"/>
                      <a:gd name="T12" fmla="*/ 329 w 437"/>
                      <a:gd name="T13" fmla="*/ 160 h 437"/>
                      <a:gd name="T14" fmla="*/ 304 w 437"/>
                      <a:gd name="T15" fmla="*/ 186 h 437"/>
                      <a:gd name="T16" fmla="*/ 278 w 437"/>
                      <a:gd name="T17" fmla="*/ 160 h 437"/>
                      <a:gd name="T18" fmla="*/ 304 w 437"/>
                      <a:gd name="T19" fmla="*/ 135 h 437"/>
                      <a:gd name="T20" fmla="*/ 134 w 437"/>
                      <a:gd name="T21" fmla="*/ 135 h 437"/>
                      <a:gd name="T22" fmla="*/ 159 w 437"/>
                      <a:gd name="T23" fmla="*/ 160 h 437"/>
                      <a:gd name="T24" fmla="*/ 134 w 437"/>
                      <a:gd name="T25" fmla="*/ 186 h 437"/>
                      <a:gd name="T26" fmla="*/ 108 w 437"/>
                      <a:gd name="T27" fmla="*/ 160 h 437"/>
                      <a:gd name="T28" fmla="*/ 134 w 437"/>
                      <a:gd name="T29" fmla="*/ 135 h 437"/>
                      <a:gd name="T30" fmla="*/ 79 w 437"/>
                      <a:gd name="T31" fmla="*/ 290 h 437"/>
                      <a:gd name="T32" fmla="*/ 83 w 437"/>
                      <a:gd name="T33" fmla="*/ 276 h 437"/>
                      <a:gd name="T34" fmla="*/ 97 w 437"/>
                      <a:gd name="T35" fmla="*/ 281 h 437"/>
                      <a:gd name="T36" fmla="*/ 219 w 437"/>
                      <a:gd name="T37" fmla="*/ 355 h 437"/>
                      <a:gd name="T38" fmla="*/ 340 w 437"/>
                      <a:gd name="T39" fmla="*/ 281 h 437"/>
                      <a:gd name="T40" fmla="*/ 354 w 437"/>
                      <a:gd name="T41" fmla="*/ 276 h 437"/>
                      <a:gd name="T42" fmla="*/ 358 w 437"/>
                      <a:gd name="T43" fmla="*/ 290 h 437"/>
                      <a:gd name="T44" fmla="*/ 219 w 437"/>
                      <a:gd name="T45" fmla="*/ 376 h 437"/>
                      <a:gd name="T46" fmla="*/ 79 w 437"/>
                      <a:gd name="T47" fmla="*/ 29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7" h="437">
                        <a:moveTo>
                          <a:pt x="437" y="219"/>
                        </a:moveTo>
                        <a:cubicBezTo>
                          <a:pt x="437" y="98"/>
                          <a:pt x="339" y="0"/>
                          <a:pt x="219" y="0"/>
                        </a:cubicBezTo>
                        <a:cubicBezTo>
                          <a:pt x="98" y="0"/>
                          <a:pt x="0" y="98"/>
                          <a:pt x="0" y="219"/>
                        </a:cubicBezTo>
                        <a:cubicBezTo>
                          <a:pt x="0" y="339"/>
                          <a:pt x="98" y="437"/>
                          <a:pt x="219" y="437"/>
                        </a:cubicBezTo>
                        <a:cubicBezTo>
                          <a:pt x="339" y="437"/>
                          <a:pt x="437" y="339"/>
                          <a:pt x="437" y="219"/>
                        </a:cubicBezTo>
                        <a:close/>
                        <a:moveTo>
                          <a:pt x="304" y="135"/>
                        </a:moveTo>
                        <a:cubicBezTo>
                          <a:pt x="318" y="135"/>
                          <a:pt x="329" y="146"/>
                          <a:pt x="329" y="160"/>
                        </a:cubicBezTo>
                        <a:cubicBezTo>
                          <a:pt x="329" y="175"/>
                          <a:pt x="318" y="186"/>
                          <a:pt x="304" y="186"/>
                        </a:cubicBezTo>
                        <a:cubicBezTo>
                          <a:pt x="290" y="186"/>
                          <a:pt x="278" y="175"/>
                          <a:pt x="278" y="160"/>
                        </a:cubicBezTo>
                        <a:cubicBezTo>
                          <a:pt x="278" y="146"/>
                          <a:pt x="290" y="135"/>
                          <a:pt x="304" y="135"/>
                        </a:cubicBezTo>
                        <a:close/>
                        <a:moveTo>
                          <a:pt x="134" y="135"/>
                        </a:moveTo>
                        <a:cubicBezTo>
                          <a:pt x="148" y="135"/>
                          <a:pt x="159" y="146"/>
                          <a:pt x="159" y="160"/>
                        </a:cubicBezTo>
                        <a:cubicBezTo>
                          <a:pt x="159" y="175"/>
                          <a:pt x="148" y="186"/>
                          <a:pt x="134" y="186"/>
                        </a:cubicBezTo>
                        <a:cubicBezTo>
                          <a:pt x="119" y="186"/>
                          <a:pt x="108" y="175"/>
                          <a:pt x="108" y="160"/>
                        </a:cubicBezTo>
                        <a:cubicBezTo>
                          <a:pt x="108" y="146"/>
                          <a:pt x="119" y="135"/>
                          <a:pt x="134" y="135"/>
                        </a:cubicBezTo>
                        <a:close/>
                        <a:moveTo>
                          <a:pt x="79" y="290"/>
                        </a:moveTo>
                        <a:cubicBezTo>
                          <a:pt x="76" y="285"/>
                          <a:pt x="78" y="279"/>
                          <a:pt x="83" y="276"/>
                        </a:cubicBezTo>
                        <a:cubicBezTo>
                          <a:pt x="89" y="274"/>
                          <a:pt x="95" y="276"/>
                          <a:pt x="97" y="281"/>
                        </a:cubicBezTo>
                        <a:cubicBezTo>
                          <a:pt x="120" y="325"/>
                          <a:pt x="166" y="355"/>
                          <a:pt x="219" y="355"/>
                        </a:cubicBezTo>
                        <a:cubicBezTo>
                          <a:pt x="272" y="355"/>
                          <a:pt x="317" y="325"/>
                          <a:pt x="340" y="281"/>
                        </a:cubicBezTo>
                        <a:cubicBezTo>
                          <a:pt x="343" y="276"/>
                          <a:pt x="349" y="274"/>
                          <a:pt x="354" y="276"/>
                        </a:cubicBezTo>
                        <a:cubicBezTo>
                          <a:pt x="359" y="279"/>
                          <a:pt x="361" y="285"/>
                          <a:pt x="358" y="290"/>
                        </a:cubicBezTo>
                        <a:cubicBezTo>
                          <a:pt x="332" y="341"/>
                          <a:pt x="280" y="376"/>
                          <a:pt x="219" y="376"/>
                        </a:cubicBezTo>
                        <a:cubicBezTo>
                          <a:pt x="158" y="376"/>
                          <a:pt x="105" y="341"/>
                          <a:pt x="79" y="2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48" name="TextBox 47"/>
                <p:cNvSpPr txBox="1"/>
                <p:nvPr/>
              </p:nvSpPr>
              <p:spPr>
                <a:xfrm>
                  <a:off x="8627166" y="2994991"/>
                  <a:ext cx="437322" cy="185531"/>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iService</a:t>
                  </a:r>
                  <a:endParaRPr lang="zh-CN" altLang="en-US" dirty="0">
                    <a:solidFill>
                      <a:srgbClr val="000000"/>
                    </a:solidFill>
                    <a:latin typeface="微软雅黑" panose="020B0503020204020204" charset="-122"/>
                    <a:ea typeface="微软雅黑" panose="020B0503020204020204" charset="-122"/>
                  </a:endParaRPr>
                </a:p>
              </p:txBody>
            </p:sp>
          </p:grpSp>
        </p:grpSp>
        <p:pic>
          <p:nvPicPr>
            <p:cNvPr id="40" name="Picture 73" descr="datacenter"/>
            <p:cNvPicPr>
              <a:picLocks noChangeAspect="1" noChangeArrowheads="1"/>
            </p:cNvPicPr>
            <p:nvPr/>
          </p:nvPicPr>
          <p:blipFill>
            <a:blip r:embed="rId8" cstate="print"/>
            <a:srcRect/>
            <a:stretch>
              <a:fillRect/>
            </a:stretch>
          </p:blipFill>
          <p:spPr bwMode="auto">
            <a:xfrm>
              <a:off x="8756389" y="2672522"/>
              <a:ext cx="1898358" cy="310678"/>
            </a:xfrm>
            <a:prstGeom prst="rect">
              <a:avLst/>
            </a:prstGeom>
            <a:noFill/>
          </p:spPr>
        </p:pic>
      </p:grpSp>
      <p:grpSp>
        <p:nvGrpSpPr>
          <p:cNvPr id="54" name="组合 468"/>
          <p:cNvGrpSpPr/>
          <p:nvPr/>
        </p:nvGrpSpPr>
        <p:grpSpPr>
          <a:xfrm>
            <a:off x="6160657" y="2017197"/>
            <a:ext cx="1907817" cy="705515"/>
            <a:chOff x="7513983" y="3419061"/>
            <a:chExt cx="4041913" cy="1815548"/>
          </a:xfrm>
        </p:grpSpPr>
        <p:sp>
          <p:nvSpPr>
            <p:cNvPr id="125" name="Freeform 27"/>
            <p:cNvSpPr>
              <a:spLocks noEditPoints="1"/>
            </p:cNvSpPr>
            <p:nvPr/>
          </p:nvSpPr>
          <p:spPr bwMode="auto">
            <a:xfrm>
              <a:off x="7513983" y="3419061"/>
              <a:ext cx="4041913" cy="1815548"/>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微软雅黑" panose="020B0503020204020204" charset="-122"/>
                <a:ea typeface="微软雅黑" panose="020B0503020204020204" charset="-122"/>
                <a:cs typeface="Arial" panose="020B0604020202020204" pitchFamily="34" charset="0"/>
              </a:endParaRPr>
            </a:p>
          </p:txBody>
        </p:sp>
        <p:grpSp>
          <p:nvGrpSpPr>
            <p:cNvPr id="110" name="组合 551"/>
            <p:cNvGrpSpPr/>
            <p:nvPr/>
          </p:nvGrpSpPr>
          <p:grpSpPr>
            <a:xfrm>
              <a:off x="8309113" y="4453925"/>
              <a:ext cx="2782957" cy="383111"/>
              <a:chOff x="7053941" y="1041028"/>
              <a:chExt cx="1035698" cy="405215"/>
            </a:xfrm>
          </p:grpSpPr>
          <p:grpSp>
            <p:nvGrpSpPr>
              <p:cNvPr id="124" name="组合 421"/>
              <p:cNvGrpSpPr/>
              <p:nvPr/>
            </p:nvGrpSpPr>
            <p:grpSpPr>
              <a:xfrm>
                <a:off x="7091261" y="1311374"/>
                <a:ext cx="972000" cy="110270"/>
                <a:chOff x="6148871" y="1227399"/>
                <a:chExt cx="867748" cy="110270"/>
              </a:xfrm>
            </p:grpSpPr>
            <p:sp>
              <p:nvSpPr>
                <p:cNvPr id="202" name="圆角矩形 201"/>
                <p:cNvSpPr/>
                <p:nvPr/>
              </p:nvSpPr>
              <p:spPr bwMode="auto">
                <a:xfrm>
                  <a:off x="6148871"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03" name="TextBox 202"/>
                <p:cNvSpPr txBox="1"/>
                <p:nvPr/>
              </p:nvSpPr>
              <p:spPr>
                <a:xfrm>
                  <a:off x="6175816"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UC</a:t>
                  </a:r>
                  <a:endParaRPr lang="zh-CN" altLang="en-US" dirty="0">
                    <a:solidFill>
                      <a:srgbClr val="000000"/>
                    </a:solidFill>
                    <a:latin typeface="微软雅黑" panose="020B0503020204020204" charset="-122"/>
                    <a:ea typeface="微软雅黑" panose="020B0503020204020204" charset="-122"/>
                  </a:endParaRPr>
                </a:p>
              </p:txBody>
            </p:sp>
            <p:sp>
              <p:nvSpPr>
                <p:cNvPr id="204" name="圆角矩形 203"/>
                <p:cNvSpPr/>
                <p:nvPr/>
              </p:nvSpPr>
              <p:spPr bwMode="auto">
                <a:xfrm>
                  <a:off x="6326522"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05" name="TextBox 204"/>
                <p:cNvSpPr txBox="1"/>
                <p:nvPr/>
              </p:nvSpPr>
              <p:spPr>
                <a:xfrm>
                  <a:off x="6353467"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CC</a:t>
                  </a:r>
                  <a:endParaRPr lang="zh-CN" altLang="en-US" dirty="0">
                    <a:solidFill>
                      <a:srgbClr val="000000"/>
                    </a:solidFill>
                    <a:latin typeface="微软雅黑" panose="020B0503020204020204" charset="-122"/>
                    <a:ea typeface="微软雅黑" panose="020B0503020204020204" charset="-122"/>
                  </a:endParaRPr>
                </a:p>
              </p:txBody>
            </p:sp>
            <p:sp>
              <p:nvSpPr>
                <p:cNvPr id="206" name="圆角矩形 205"/>
                <p:cNvSpPr/>
                <p:nvPr/>
              </p:nvSpPr>
              <p:spPr bwMode="auto">
                <a:xfrm>
                  <a:off x="650494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07" name="TextBox 206"/>
                <p:cNvSpPr txBox="1"/>
                <p:nvPr/>
              </p:nvSpPr>
              <p:spPr>
                <a:xfrm>
                  <a:off x="6531892"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TP</a:t>
                  </a:r>
                  <a:endParaRPr lang="zh-CN" altLang="en-US" dirty="0">
                    <a:solidFill>
                      <a:srgbClr val="000000"/>
                    </a:solidFill>
                    <a:latin typeface="微软雅黑" panose="020B0503020204020204" charset="-122"/>
                    <a:ea typeface="微软雅黑" panose="020B0503020204020204" charset="-122"/>
                  </a:endParaRPr>
                </a:p>
              </p:txBody>
            </p:sp>
            <p:sp>
              <p:nvSpPr>
                <p:cNvPr id="208" name="圆角矩形 207"/>
                <p:cNvSpPr/>
                <p:nvPr/>
              </p:nvSpPr>
              <p:spPr bwMode="auto">
                <a:xfrm>
                  <a:off x="668775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09" name="TextBox 208"/>
                <p:cNvSpPr txBox="1"/>
                <p:nvPr/>
              </p:nvSpPr>
              <p:spPr>
                <a:xfrm>
                  <a:off x="6714701"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IVS</a:t>
                  </a:r>
                  <a:endParaRPr lang="zh-CN" altLang="en-US" dirty="0">
                    <a:solidFill>
                      <a:srgbClr val="000000"/>
                    </a:solidFill>
                    <a:latin typeface="微软雅黑" panose="020B0503020204020204" charset="-122"/>
                    <a:ea typeface="微软雅黑" panose="020B0503020204020204" charset="-122"/>
                  </a:endParaRPr>
                </a:p>
              </p:txBody>
            </p:sp>
            <p:sp>
              <p:nvSpPr>
                <p:cNvPr id="210" name="圆角矩形 209"/>
                <p:cNvSpPr/>
                <p:nvPr/>
              </p:nvSpPr>
              <p:spPr bwMode="auto">
                <a:xfrm>
                  <a:off x="6863425"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11" name="TextBox 210"/>
                <p:cNvSpPr txBox="1"/>
                <p:nvPr/>
              </p:nvSpPr>
              <p:spPr>
                <a:xfrm>
                  <a:off x="6890371" y="1257436"/>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CCS</a:t>
                  </a:r>
                  <a:endParaRPr lang="zh-CN" altLang="en-US" dirty="0">
                    <a:solidFill>
                      <a:srgbClr val="000000"/>
                    </a:solidFill>
                    <a:latin typeface="微软雅黑" panose="020B0503020204020204" charset="-122"/>
                    <a:ea typeface="微软雅黑" panose="020B0503020204020204" charset="-122"/>
                  </a:endParaRPr>
                </a:p>
              </p:txBody>
            </p:sp>
          </p:grpSp>
          <p:sp>
            <p:nvSpPr>
              <p:cNvPr id="199" name="圆角矩形 198"/>
              <p:cNvSpPr/>
              <p:nvPr/>
            </p:nvSpPr>
            <p:spPr bwMode="auto">
              <a:xfrm>
                <a:off x="7053941" y="1041028"/>
                <a:ext cx="1035698" cy="405215"/>
              </a:xfrm>
              <a:prstGeom prst="roundRect">
                <a:avLst>
                  <a:gd name="adj" fmla="val 3509"/>
                </a:avLst>
              </a:prstGeom>
              <a:noFill/>
              <a:ln>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00" name="圆角矩形 199"/>
              <p:cNvSpPr/>
              <p:nvPr/>
            </p:nvSpPr>
            <p:spPr bwMode="auto">
              <a:xfrm>
                <a:off x="7081933" y="1110343"/>
                <a:ext cx="989047" cy="167951"/>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01" name="TextBox 200"/>
              <p:cNvSpPr txBox="1"/>
              <p:nvPr/>
            </p:nvSpPr>
            <p:spPr>
              <a:xfrm>
                <a:off x="7408506" y="1147666"/>
                <a:ext cx="295047" cy="100589"/>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eSDK</a:t>
                </a:r>
                <a:endParaRPr lang="zh-CN" altLang="en-US" dirty="0">
                  <a:solidFill>
                    <a:srgbClr val="000000"/>
                  </a:solidFill>
                  <a:latin typeface="微软雅黑" panose="020B0503020204020204" charset="-122"/>
                  <a:ea typeface="微软雅黑" panose="020B0503020204020204" charset="-122"/>
                </a:endParaRPr>
              </a:p>
            </p:txBody>
          </p:sp>
        </p:grpSp>
        <p:grpSp>
          <p:nvGrpSpPr>
            <p:cNvPr id="126" name="组合 310"/>
            <p:cNvGrpSpPr/>
            <p:nvPr/>
          </p:nvGrpSpPr>
          <p:grpSpPr>
            <a:xfrm>
              <a:off x="8362126" y="3805258"/>
              <a:ext cx="2319133" cy="607737"/>
              <a:chOff x="5439770" y="2894586"/>
              <a:chExt cx="3493061" cy="760278"/>
            </a:xfrm>
          </p:grpSpPr>
          <p:sp>
            <p:nvSpPr>
              <p:cNvPr id="129" name="TextBox 128"/>
              <p:cNvSpPr txBox="1"/>
              <p:nvPr/>
            </p:nvSpPr>
            <p:spPr>
              <a:xfrm>
                <a:off x="6222884" y="3574382"/>
                <a:ext cx="480855" cy="80478"/>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Central</a:t>
                </a:r>
                <a:r>
                  <a:rPr lang="zh-CN" altLang="en-US" dirty="0" smtClean="0">
                    <a:solidFill>
                      <a:srgbClr val="000000"/>
                    </a:solidFill>
                    <a:latin typeface="微软雅黑" panose="020B0503020204020204" charset="-122"/>
                    <a:ea typeface="微软雅黑" panose="020B0503020204020204" charset="-122"/>
                  </a:rPr>
                  <a:t> </a:t>
                </a:r>
                <a:r>
                  <a:rPr lang="en-US" altLang="zh-CN" dirty="0" smtClean="0">
                    <a:solidFill>
                      <a:srgbClr val="000000"/>
                    </a:solidFill>
                    <a:latin typeface="微软雅黑" panose="020B0503020204020204" charset="-122"/>
                    <a:ea typeface="微软雅黑" panose="020B0503020204020204" charset="-122"/>
                  </a:rPr>
                  <a:t>DC</a:t>
                </a:r>
                <a:endParaRPr lang="zh-CN" altLang="en-US" dirty="0">
                  <a:solidFill>
                    <a:srgbClr val="000000"/>
                  </a:solidFill>
                  <a:latin typeface="微软雅黑" panose="020B0503020204020204" charset="-122"/>
                  <a:ea typeface="微软雅黑" panose="020B0503020204020204" charset="-122"/>
                </a:endParaRPr>
              </a:p>
            </p:txBody>
          </p:sp>
          <p:sp>
            <p:nvSpPr>
              <p:cNvPr id="130" name="TextBox 129"/>
              <p:cNvSpPr txBox="1"/>
              <p:nvPr/>
            </p:nvSpPr>
            <p:spPr>
              <a:xfrm>
                <a:off x="5439770" y="2894586"/>
                <a:ext cx="718560" cy="215499"/>
              </a:xfrm>
              <a:prstGeom prst="rect">
                <a:avLst/>
              </a:prstGeom>
              <a:noFill/>
            </p:spPr>
            <p:txBody>
              <a:bodyPr wrap="none" numCol="1" rtlCol="0">
                <a:prstTxWarp prst="textPlain">
                  <a:avLst/>
                </a:prstTxWarp>
                <a:spAutoFit/>
              </a:bodyPr>
              <a:lstStyle/>
              <a:p>
                <a:r>
                  <a:rPr lang="en-US" altLang="zh-CN" dirty="0" err="1" smtClean="0">
                    <a:solidFill>
                      <a:srgbClr val="990000"/>
                    </a:solidFill>
                    <a:latin typeface="微软雅黑" panose="020B0503020204020204" charset="-122"/>
                    <a:ea typeface="微软雅黑" panose="020B0503020204020204" charset="-122"/>
                  </a:rPr>
                  <a:t>iLearning</a:t>
                </a:r>
                <a:endParaRPr lang="zh-CN" altLang="en-US" dirty="0" smtClean="0">
                  <a:solidFill>
                    <a:srgbClr val="990000"/>
                  </a:solidFill>
                  <a:latin typeface="微软雅黑" panose="020B0503020204020204" charset="-122"/>
                  <a:ea typeface="微软雅黑" panose="020B0503020204020204" charset="-122"/>
                </a:endParaRPr>
              </a:p>
            </p:txBody>
          </p:sp>
          <p:grpSp>
            <p:nvGrpSpPr>
              <p:cNvPr id="127" name="组合 313"/>
              <p:cNvGrpSpPr/>
              <p:nvPr/>
            </p:nvGrpSpPr>
            <p:grpSpPr>
              <a:xfrm>
                <a:off x="6263042" y="2941983"/>
                <a:ext cx="654594" cy="712877"/>
                <a:chOff x="6263042" y="2941983"/>
                <a:chExt cx="654594" cy="712877"/>
              </a:xfrm>
            </p:grpSpPr>
            <p:sp>
              <p:nvSpPr>
                <p:cNvPr id="196" name="Freeform 133"/>
                <p:cNvSpPr/>
                <p:nvPr/>
              </p:nvSpPr>
              <p:spPr bwMode="auto">
                <a:xfrm>
                  <a:off x="6263042" y="3150860"/>
                  <a:ext cx="648000" cy="504000"/>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7" name="TextBox 196"/>
                <p:cNvSpPr txBox="1"/>
                <p:nvPr/>
              </p:nvSpPr>
              <p:spPr>
                <a:xfrm>
                  <a:off x="6361044" y="2941983"/>
                  <a:ext cx="556592" cy="238539"/>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iResearch</a:t>
                  </a:r>
                  <a:endParaRPr lang="zh-CN" altLang="en-US" dirty="0">
                    <a:solidFill>
                      <a:srgbClr val="000000"/>
                    </a:solidFill>
                    <a:latin typeface="微软雅黑" panose="020B0503020204020204" charset="-122"/>
                    <a:ea typeface="微软雅黑" panose="020B0503020204020204" charset="-122"/>
                  </a:endParaRPr>
                </a:p>
              </p:txBody>
            </p:sp>
          </p:grpSp>
          <p:grpSp>
            <p:nvGrpSpPr>
              <p:cNvPr id="131" name="组合 314"/>
              <p:cNvGrpSpPr/>
              <p:nvPr/>
            </p:nvGrpSpPr>
            <p:grpSpPr>
              <a:xfrm>
                <a:off x="6954149" y="2981739"/>
                <a:ext cx="648000" cy="673121"/>
                <a:chOff x="7073417" y="2981739"/>
                <a:chExt cx="648000" cy="673121"/>
              </a:xfrm>
            </p:grpSpPr>
            <p:sp>
              <p:nvSpPr>
                <p:cNvPr id="194" name="Freeform 20"/>
                <p:cNvSpPr>
                  <a:spLocks noEditPoints="1"/>
                </p:cNvSpPr>
                <p:nvPr/>
              </p:nvSpPr>
              <p:spPr bwMode="auto">
                <a:xfrm>
                  <a:off x="7073417" y="3150860"/>
                  <a:ext cx="648000" cy="504000"/>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5" name="TextBox 194"/>
                <p:cNvSpPr txBox="1"/>
                <p:nvPr/>
              </p:nvSpPr>
              <p:spPr>
                <a:xfrm>
                  <a:off x="7156174" y="2981739"/>
                  <a:ext cx="516835" cy="198783"/>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iLiving</a:t>
                  </a:r>
                  <a:endParaRPr lang="zh-CN" altLang="en-US" dirty="0">
                    <a:solidFill>
                      <a:srgbClr val="000000"/>
                    </a:solidFill>
                    <a:latin typeface="微软雅黑" panose="020B0503020204020204" charset="-122"/>
                    <a:ea typeface="微软雅黑" panose="020B0503020204020204" charset="-122"/>
                  </a:endParaRPr>
                </a:p>
              </p:txBody>
            </p:sp>
          </p:grpSp>
          <p:grpSp>
            <p:nvGrpSpPr>
              <p:cNvPr id="132" name="组合 315"/>
              <p:cNvGrpSpPr/>
              <p:nvPr/>
            </p:nvGrpSpPr>
            <p:grpSpPr>
              <a:xfrm>
                <a:off x="7606751" y="2994991"/>
                <a:ext cx="659189" cy="659873"/>
                <a:chOff x="7858539" y="2994991"/>
                <a:chExt cx="659189" cy="659873"/>
              </a:xfrm>
            </p:grpSpPr>
            <p:grpSp>
              <p:nvGrpSpPr>
                <p:cNvPr id="133" name="组合 508"/>
                <p:cNvGrpSpPr/>
                <p:nvPr/>
              </p:nvGrpSpPr>
              <p:grpSpPr>
                <a:xfrm>
                  <a:off x="7869731" y="3150864"/>
                  <a:ext cx="647997" cy="504000"/>
                  <a:chOff x="-2949575" y="3236913"/>
                  <a:chExt cx="1717675" cy="1365250"/>
                </a:xfrm>
                <a:solidFill>
                  <a:schemeClr val="tx1">
                    <a:lumMod val="50000"/>
                    <a:lumOff val="50000"/>
                  </a:schemeClr>
                </a:solidFill>
              </p:grpSpPr>
              <p:sp>
                <p:nvSpPr>
                  <p:cNvPr id="141" name="Freeform 194"/>
                  <p:cNvSpPr/>
                  <p:nvPr/>
                </p:nvSpPr>
                <p:spPr bwMode="auto">
                  <a:xfrm>
                    <a:off x="-1552575" y="3481388"/>
                    <a:ext cx="317500" cy="266700"/>
                  </a:xfrm>
                  <a:custGeom>
                    <a:avLst/>
                    <a:gdLst/>
                    <a:ahLst/>
                    <a:cxnLst>
                      <a:cxn ang="0">
                        <a:pos x="2280" y="2460"/>
                      </a:cxn>
                      <a:cxn ang="0">
                        <a:pos x="2400" y="2490"/>
                      </a:cxn>
                      <a:cxn ang="0">
                        <a:pos x="2520" y="2520"/>
                      </a:cxn>
                      <a:cxn ang="0">
                        <a:pos x="2640" y="2460"/>
                      </a:cxn>
                      <a:cxn ang="0">
                        <a:pos x="2730" y="2400"/>
                      </a:cxn>
                      <a:cxn ang="0">
                        <a:pos x="2970" y="2070"/>
                      </a:cxn>
                      <a:cxn ang="0">
                        <a:pos x="3000" y="1950"/>
                      </a:cxn>
                      <a:cxn ang="0">
                        <a:pos x="3000" y="1830"/>
                      </a:cxn>
                      <a:cxn ang="0">
                        <a:pos x="2970" y="1740"/>
                      </a:cxn>
                      <a:cxn ang="0">
                        <a:pos x="2880" y="1650"/>
                      </a:cxn>
                      <a:cxn ang="0">
                        <a:pos x="720" y="60"/>
                      </a:cxn>
                      <a:cxn ang="0">
                        <a:pos x="600" y="0"/>
                      </a:cxn>
                      <a:cxn ang="0">
                        <a:pos x="480" y="0"/>
                      </a:cxn>
                      <a:cxn ang="0">
                        <a:pos x="390" y="30"/>
                      </a:cxn>
                      <a:cxn ang="0">
                        <a:pos x="300" y="120"/>
                      </a:cxn>
                      <a:cxn ang="0">
                        <a:pos x="60" y="450"/>
                      </a:cxn>
                      <a:cxn ang="0">
                        <a:pos x="0" y="540"/>
                      </a:cxn>
                      <a:cxn ang="0">
                        <a:pos x="0" y="660"/>
                      </a:cxn>
                      <a:cxn ang="0">
                        <a:pos x="29" y="780"/>
                      </a:cxn>
                      <a:cxn ang="0">
                        <a:pos x="120" y="870"/>
                      </a:cxn>
                      <a:cxn ang="0">
                        <a:pos x="2280" y="2460"/>
                      </a:cxn>
                    </a:cxnLst>
                    <a:rect l="0" t="0" r="r" b="b"/>
                    <a:pathLst>
                      <a:path w="3000" h="2520">
                        <a:moveTo>
                          <a:pt x="2280" y="2460"/>
                        </a:moveTo>
                        <a:lnTo>
                          <a:pt x="2400" y="2490"/>
                        </a:lnTo>
                        <a:lnTo>
                          <a:pt x="2520" y="2520"/>
                        </a:lnTo>
                        <a:lnTo>
                          <a:pt x="2640" y="2460"/>
                        </a:lnTo>
                        <a:lnTo>
                          <a:pt x="2730" y="2400"/>
                        </a:lnTo>
                        <a:lnTo>
                          <a:pt x="2970" y="2070"/>
                        </a:lnTo>
                        <a:lnTo>
                          <a:pt x="3000" y="1950"/>
                        </a:lnTo>
                        <a:lnTo>
                          <a:pt x="3000" y="1830"/>
                        </a:lnTo>
                        <a:lnTo>
                          <a:pt x="2970" y="1740"/>
                        </a:lnTo>
                        <a:lnTo>
                          <a:pt x="2880" y="1650"/>
                        </a:lnTo>
                        <a:lnTo>
                          <a:pt x="720" y="60"/>
                        </a:lnTo>
                        <a:lnTo>
                          <a:pt x="600" y="0"/>
                        </a:lnTo>
                        <a:lnTo>
                          <a:pt x="480" y="0"/>
                        </a:lnTo>
                        <a:lnTo>
                          <a:pt x="390" y="30"/>
                        </a:lnTo>
                        <a:lnTo>
                          <a:pt x="300" y="120"/>
                        </a:lnTo>
                        <a:lnTo>
                          <a:pt x="60" y="450"/>
                        </a:lnTo>
                        <a:lnTo>
                          <a:pt x="0" y="540"/>
                        </a:lnTo>
                        <a:lnTo>
                          <a:pt x="0" y="660"/>
                        </a:lnTo>
                        <a:lnTo>
                          <a:pt x="29" y="780"/>
                        </a:lnTo>
                        <a:lnTo>
                          <a:pt x="120" y="870"/>
                        </a:lnTo>
                        <a:lnTo>
                          <a:pt x="2280" y="24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nvGrpSpPr>
                  <p:cNvPr id="134" name="组合 507"/>
                  <p:cNvGrpSpPr/>
                  <p:nvPr/>
                </p:nvGrpSpPr>
                <p:grpSpPr>
                  <a:xfrm>
                    <a:off x="-2949575" y="3236913"/>
                    <a:ext cx="1717675" cy="1365250"/>
                    <a:chOff x="-2949575" y="3236913"/>
                    <a:chExt cx="1717675" cy="1365250"/>
                  </a:xfrm>
                  <a:grpFill/>
                </p:grpSpPr>
                <p:sp>
                  <p:nvSpPr>
                    <p:cNvPr id="143" name="Freeform 188"/>
                    <p:cNvSpPr/>
                    <p:nvPr/>
                  </p:nvSpPr>
                  <p:spPr bwMode="auto">
                    <a:xfrm>
                      <a:off x="-1708150" y="3475038"/>
                      <a:ext cx="73025" cy="247650"/>
                    </a:xfrm>
                    <a:custGeom>
                      <a:avLst/>
                      <a:gdLst/>
                      <a:ahLst/>
                      <a:cxnLst>
                        <a:cxn ang="0">
                          <a:pos x="360" y="0"/>
                        </a:cxn>
                        <a:cxn ang="0">
                          <a:pos x="690" y="1290"/>
                        </a:cxn>
                        <a:cxn ang="0">
                          <a:pos x="360" y="2340"/>
                        </a:cxn>
                        <a:cxn ang="0">
                          <a:pos x="0" y="1260"/>
                        </a:cxn>
                        <a:cxn ang="0">
                          <a:pos x="360" y="0"/>
                        </a:cxn>
                      </a:cxnLst>
                      <a:rect l="0" t="0" r="r" b="b"/>
                      <a:pathLst>
                        <a:path w="690" h="2340">
                          <a:moveTo>
                            <a:pt x="360" y="0"/>
                          </a:moveTo>
                          <a:lnTo>
                            <a:pt x="690" y="1290"/>
                          </a:lnTo>
                          <a:lnTo>
                            <a:pt x="360" y="2340"/>
                          </a:lnTo>
                          <a:lnTo>
                            <a:pt x="0" y="1260"/>
                          </a:lnTo>
                          <a:lnTo>
                            <a:pt x="3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44" name="Freeform 189"/>
                    <p:cNvSpPr/>
                    <p:nvPr/>
                  </p:nvSpPr>
                  <p:spPr bwMode="auto">
                    <a:xfrm>
                      <a:off x="-1692275" y="3729038"/>
                      <a:ext cx="41275" cy="47625"/>
                    </a:xfrm>
                    <a:custGeom>
                      <a:avLst/>
                      <a:gdLst/>
                      <a:ahLst/>
                      <a:cxnLst>
                        <a:cxn ang="0">
                          <a:pos x="0" y="240"/>
                        </a:cxn>
                        <a:cxn ang="0">
                          <a:pos x="0" y="330"/>
                        </a:cxn>
                        <a:cxn ang="0">
                          <a:pos x="60" y="391"/>
                        </a:cxn>
                        <a:cxn ang="0">
                          <a:pos x="120" y="450"/>
                        </a:cxn>
                        <a:cxn ang="0">
                          <a:pos x="180" y="450"/>
                        </a:cxn>
                        <a:cxn ang="0">
                          <a:pos x="270" y="450"/>
                        </a:cxn>
                        <a:cxn ang="0">
                          <a:pos x="330" y="391"/>
                        </a:cxn>
                        <a:cxn ang="0">
                          <a:pos x="360" y="330"/>
                        </a:cxn>
                        <a:cxn ang="0">
                          <a:pos x="390" y="240"/>
                        </a:cxn>
                        <a:cxn ang="0">
                          <a:pos x="360" y="150"/>
                        </a:cxn>
                        <a:cxn ang="0">
                          <a:pos x="330" y="60"/>
                        </a:cxn>
                        <a:cxn ang="0">
                          <a:pos x="270" y="30"/>
                        </a:cxn>
                        <a:cxn ang="0">
                          <a:pos x="180" y="0"/>
                        </a:cxn>
                        <a:cxn ang="0">
                          <a:pos x="120" y="30"/>
                        </a:cxn>
                        <a:cxn ang="0">
                          <a:pos x="60" y="60"/>
                        </a:cxn>
                        <a:cxn ang="0">
                          <a:pos x="0" y="150"/>
                        </a:cxn>
                        <a:cxn ang="0">
                          <a:pos x="0" y="240"/>
                        </a:cxn>
                      </a:cxnLst>
                      <a:rect l="0" t="0" r="r" b="b"/>
                      <a:pathLst>
                        <a:path w="390" h="450">
                          <a:moveTo>
                            <a:pt x="0" y="240"/>
                          </a:moveTo>
                          <a:lnTo>
                            <a:pt x="0" y="330"/>
                          </a:lnTo>
                          <a:lnTo>
                            <a:pt x="60" y="391"/>
                          </a:lnTo>
                          <a:lnTo>
                            <a:pt x="120" y="450"/>
                          </a:lnTo>
                          <a:lnTo>
                            <a:pt x="180" y="450"/>
                          </a:lnTo>
                          <a:lnTo>
                            <a:pt x="270" y="450"/>
                          </a:lnTo>
                          <a:lnTo>
                            <a:pt x="330" y="391"/>
                          </a:lnTo>
                          <a:lnTo>
                            <a:pt x="360" y="330"/>
                          </a:lnTo>
                          <a:lnTo>
                            <a:pt x="390" y="240"/>
                          </a:lnTo>
                          <a:lnTo>
                            <a:pt x="360" y="150"/>
                          </a:lnTo>
                          <a:lnTo>
                            <a:pt x="330" y="60"/>
                          </a:lnTo>
                          <a:lnTo>
                            <a:pt x="270" y="30"/>
                          </a:lnTo>
                          <a:lnTo>
                            <a:pt x="180" y="0"/>
                          </a:lnTo>
                          <a:lnTo>
                            <a:pt x="120" y="30"/>
                          </a:lnTo>
                          <a:lnTo>
                            <a:pt x="60" y="60"/>
                          </a:lnTo>
                          <a:lnTo>
                            <a:pt x="0" y="150"/>
                          </a:lnTo>
                          <a:lnTo>
                            <a:pt x="0" y="2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45" name="Rectangle 190"/>
                    <p:cNvSpPr>
                      <a:spLocks noChangeArrowheads="1"/>
                    </p:cNvSpPr>
                    <p:nvPr/>
                  </p:nvSpPr>
                  <p:spPr bwMode="auto">
                    <a:xfrm>
                      <a:off x="-1831975" y="3687763"/>
                      <a:ext cx="76200" cy="63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46" name="Freeform 191"/>
                    <p:cNvSpPr/>
                    <p:nvPr/>
                  </p:nvSpPr>
                  <p:spPr bwMode="auto">
                    <a:xfrm>
                      <a:off x="-1790700" y="3236913"/>
                      <a:ext cx="225425" cy="219075"/>
                    </a:xfrm>
                    <a:custGeom>
                      <a:avLst/>
                      <a:gdLst/>
                      <a:ahLst/>
                      <a:cxnLst>
                        <a:cxn ang="0">
                          <a:pos x="0" y="1050"/>
                        </a:cxn>
                        <a:cxn ang="0">
                          <a:pos x="0" y="1260"/>
                        </a:cxn>
                        <a:cxn ang="0">
                          <a:pos x="60" y="1440"/>
                        </a:cxn>
                        <a:cxn ang="0">
                          <a:pos x="180" y="1620"/>
                        </a:cxn>
                        <a:cxn ang="0">
                          <a:pos x="300" y="1770"/>
                        </a:cxn>
                        <a:cxn ang="0">
                          <a:pos x="450" y="1890"/>
                        </a:cxn>
                        <a:cxn ang="0">
                          <a:pos x="630" y="2010"/>
                        </a:cxn>
                        <a:cxn ang="0">
                          <a:pos x="840" y="2070"/>
                        </a:cxn>
                        <a:cxn ang="0">
                          <a:pos x="1050" y="2070"/>
                        </a:cxn>
                        <a:cxn ang="0">
                          <a:pos x="1290" y="2070"/>
                        </a:cxn>
                        <a:cxn ang="0">
                          <a:pos x="1470" y="2010"/>
                        </a:cxn>
                        <a:cxn ang="0">
                          <a:pos x="1650" y="1890"/>
                        </a:cxn>
                        <a:cxn ang="0">
                          <a:pos x="1830" y="1770"/>
                        </a:cxn>
                        <a:cxn ang="0">
                          <a:pos x="1950" y="1620"/>
                        </a:cxn>
                        <a:cxn ang="0">
                          <a:pos x="2040" y="1440"/>
                        </a:cxn>
                        <a:cxn ang="0">
                          <a:pos x="2100" y="1260"/>
                        </a:cxn>
                        <a:cxn ang="0">
                          <a:pos x="2130" y="1050"/>
                        </a:cxn>
                        <a:cxn ang="0">
                          <a:pos x="2100" y="840"/>
                        </a:cxn>
                        <a:cxn ang="0">
                          <a:pos x="2040" y="630"/>
                        </a:cxn>
                        <a:cxn ang="0">
                          <a:pos x="1950" y="450"/>
                        </a:cxn>
                        <a:cxn ang="0">
                          <a:pos x="1830" y="300"/>
                        </a:cxn>
                        <a:cxn ang="0">
                          <a:pos x="1650" y="180"/>
                        </a:cxn>
                        <a:cxn ang="0">
                          <a:pos x="1470" y="90"/>
                        </a:cxn>
                        <a:cxn ang="0">
                          <a:pos x="1290" y="30"/>
                        </a:cxn>
                        <a:cxn ang="0">
                          <a:pos x="1050" y="0"/>
                        </a:cxn>
                        <a:cxn ang="0">
                          <a:pos x="840" y="30"/>
                        </a:cxn>
                        <a:cxn ang="0">
                          <a:pos x="630" y="90"/>
                        </a:cxn>
                        <a:cxn ang="0">
                          <a:pos x="450" y="180"/>
                        </a:cxn>
                        <a:cxn ang="0">
                          <a:pos x="300" y="300"/>
                        </a:cxn>
                        <a:cxn ang="0">
                          <a:pos x="180" y="450"/>
                        </a:cxn>
                        <a:cxn ang="0">
                          <a:pos x="60" y="630"/>
                        </a:cxn>
                        <a:cxn ang="0">
                          <a:pos x="0" y="840"/>
                        </a:cxn>
                        <a:cxn ang="0">
                          <a:pos x="0" y="1050"/>
                        </a:cxn>
                      </a:cxnLst>
                      <a:rect l="0" t="0" r="r" b="b"/>
                      <a:pathLst>
                        <a:path w="2130" h="2070">
                          <a:moveTo>
                            <a:pt x="0" y="1050"/>
                          </a:moveTo>
                          <a:lnTo>
                            <a:pt x="0" y="1260"/>
                          </a:lnTo>
                          <a:lnTo>
                            <a:pt x="60" y="1440"/>
                          </a:lnTo>
                          <a:lnTo>
                            <a:pt x="180" y="1620"/>
                          </a:lnTo>
                          <a:lnTo>
                            <a:pt x="300" y="1770"/>
                          </a:lnTo>
                          <a:lnTo>
                            <a:pt x="450" y="1890"/>
                          </a:lnTo>
                          <a:lnTo>
                            <a:pt x="630" y="2010"/>
                          </a:lnTo>
                          <a:lnTo>
                            <a:pt x="840" y="2070"/>
                          </a:lnTo>
                          <a:lnTo>
                            <a:pt x="1050" y="2070"/>
                          </a:lnTo>
                          <a:lnTo>
                            <a:pt x="1290" y="2070"/>
                          </a:lnTo>
                          <a:lnTo>
                            <a:pt x="1470" y="2010"/>
                          </a:lnTo>
                          <a:lnTo>
                            <a:pt x="1650" y="1890"/>
                          </a:lnTo>
                          <a:lnTo>
                            <a:pt x="1830" y="1770"/>
                          </a:lnTo>
                          <a:lnTo>
                            <a:pt x="1950" y="1620"/>
                          </a:lnTo>
                          <a:lnTo>
                            <a:pt x="2040" y="1440"/>
                          </a:lnTo>
                          <a:lnTo>
                            <a:pt x="2100" y="1260"/>
                          </a:lnTo>
                          <a:lnTo>
                            <a:pt x="2130" y="1050"/>
                          </a:lnTo>
                          <a:lnTo>
                            <a:pt x="2100" y="840"/>
                          </a:lnTo>
                          <a:lnTo>
                            <a:pt x="2040" y="630"/>
                          </a:lnTo>
                          <a:lnTo>
                            <a:pt x="1950" y="450"/>
                          </a:lnTo>
                          <a:lnTo>
                            <a:pt x="1830" y="300"/>
                          </a:lnTo>
                          <a:lnTo>
                            <a:pt x="1650" y="180"/>
                          </a:lnTo>
                          <a:lnTo>
                            <a:pt x="1470" y="90"/>
                          </a:lnTo>
                          <a:lnTo>
                            <a:pt x="1290" y="30"/>
                          </a:lnTo>
                          <a:lnTo>
                            <a:pt x="1050" y="0"/>
                          </a:lnTo>
                          <a:lnTo>
                            <a:pt x="840" y="30"/>
                          </a:lnTo>
                          <a:lnTo>
                            <a:pt x="630" y="90"/>
                          </a:lnTo>
                          <a:lnTo>
                            <a:pt x="450" y="180"/>
                          </a:lnTo>
                          <a:lnTo>
                            <a:pt x="300" y="300"/>
                          </a:lnTo>
                          <a:lnTo>
                            <a:pt x="180" y="450"/>
                          </a:lnTo>
                          <a:lnTo>
                            <a:pt x="60" y="630"/>
                          </a:lnTo>
                          <a:lnTo>
                            <a:pt x="0" y="840"/>
                          </a:lnTo>
                          <a:lnTo>
                            <a:pt x="0" y="10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47" name="Freeform 192"/>
                    <p:cNvSpPr/>
                    <p:nvPr/>
                  </p:nvSpPr>
                  <p:spPr bwMode="auto">
                    <a:xfrm>
                      <a:off x="-1654175" y="3970338"/>
                      <a:ext cx="177800" cy="606425"/>
                    </a:xfrm>
                    <a:custGeom>
                      <a:avLst/>
                      <a:gdLst/>
                      <a:ahLst/>
                      <a:cxnLst>
                        <a:cxn ang="0">
                          <a:pos x="0" y="5190"/>
                        </a:cxn>
                        <a:cxn ang="0">
                          <a:pos x="30" y="5310"/>
                        </a:cxn>
                        <a:cxn ang="0">
                          <a:pos x="60" y="5400"/>
                        </a:cxn>
                        <a:cxn ang="0">
                          <a:pos x="90" y="5490"/>
                        </a:cxn>
                        <a:cxn ang="0">
                          <a:pos x="150" y="5580"/>
                        </a:cxn>
                        <a:cxn ang="0">
                          <a:pos x="240" y="5640"/>
                        </a:cxn>
                        <a:cxn ang="0">
                          <a:pos x="300" y="5700"/>
                        </a:cxn>
                        <a:cxn ang="0">
                          <a:pos x="390" y="5730"/>
                        </a:cxn>
                        <a:cxn ang="0">
                          <a:pos x="510" y="5730"/>
                        </a:cxn>
                        <a:cxn ang="0">
                          <a:pos x="1200" y="5730"/>
                        </a:cxn>
                        <a:cxn ang="0">
                          <a:pos x="1290" y="5730"/>
                        </a:cxn>
                        <a:cxn ang="0">
                          <a:pos x="1380" y="5700"/>
                        </a:cxn>
                        <a:cxn ang="0">
                          <a:pos x="1470" y="5640"/>
                        </a:cxn>
                        <a:cxn ang="0">
                          <a:pos x="1530" y="5580"/>
                        </a:cxn>
                        <a:cxn ang="0">
                          <a:pos x="1590" y="5490"/>
                        </a:cxn>
                        <a:cxn ang="0">
                          <a:pos x="1620" y="5400"/>
                        </a:cxn>
                        <a:cxn ang="0">
                          <a:pos x="1650" y="5310"/>
                        </a:cxn>
                        <a:cxn ang="0">
                          <a:pos x="1680" y="5190"/>
                        </a:cxn>
                        <a:cxn ang="0">
                          <a:pos x="1680" y="540"/>
                        </a:cxn>
                        <a:cxn ang="0">
                          <a:pos x="1650" y="420"/>
                        </a:cxn>
                        <a:cxn ang="0">
                          <a:pos x="1620" y="330"/>
                        </a:cxn>
                        <a:cxn ang="0">
                          <a:pos x="1590" y="240"/>
                        </a:cxn>
                        <a:cxn ang="0">
                          <a:pos x="1530" y="150"/>
                        </a:cxn>
                        <a:cxn ang="0">
                          <a:pos x="1470" y="90"/>
                        </a:cxn>
                        <a:cxn ang="0">
                          <a:pos x="1380" y="30"/>
                        </a:cxn>
                        <a:cxn ang="0">
                          <a:pos x="1290" y="0"/>
                        </a:cxn>
                        <a:cxn ang="0">
                          <a:pos x="1200" y="0"/>
                        </a:cxn>
                        <a:cxn ang="0">
                          <a:pos x="510" y="0"/>
                        </a:cxn>
                        <a:cxn ang="0">
                          <a:pos x="390" y="0"/>
                        </a:cxn>
                        <a:cxn ang="0">
                          <a:pos x="300" y="30"/>
                        </a:cxn>
                        <a:cxn ang="0">
                          <a:pos x="240" y="90"/>
                        </a:cxn>
                        <a:cxn ang="0">
                          <a:pos x="150" y="150"/>
                        </a:cxn>
                        <a:cxn ang="0">
                          <a:pos x="90" y="240"/>
                        </a:cxn>
                        <a:cxn ang="0">
                          <a:pos x="60" y="330"/>
                        </a:cxn>
                        <a:cxn ang="0">
                          <a:pos x="30" y="420"/>
                        </a:cxn>
                        <a:cxn ang="0">
                          <a:pos x="0" y="540"/>
                        </a:cxn>
                        <a:cxn ang="0">
                          <a:pos x="0" y="5190"/>
                        </a:cxn>
                      </a:cxnLst>
                      <a:rect l="0" t="0" r="r" b="b"/>
                      <a:pathLst>
                        <a:path w="1680" h="5730">
                          <a:moveTo>
                            <a:pt x="0" y="5190"/>
                          </a:moveTo>
                          <a:lnTo>
                            <a:pt x="30" y="5310"/>
                          </a:lnTo>
                          <a:lnTo>
                            <a:pt x="60" y="5400"/>
                          </a:lnTo>
                          <a:lnTo>
                            <a:pt x="90" y="5490"/>
                          </a:lnTo>
                          <a:lnTo>
                            <a:pt x="150" y="5580"/>
                          </a:lnTo>
                          <a:lnTo>
                            <a:pt x="240" y="5640"/>
                          </a:lnTo>
                          <a:lnTo>
                            <a:pt x="300" y="5700"/>
                          </a:lnTo>
                          <a:lnTo>
                            <a:pt x="390" y="5730"/>
                          </a:lnTo>
                          <a:lnTo>
                            <a:pt x="510" y="5730"/>
                          </a:lnTo>
                          <a:lnTo>
                            <a:pt x="1200" y="5730"/>
                          </a:lnTo>
                          <a:lnTo>
                            <a:pt x="1290" y="5730"/>
                          </a:lnTo>
                          <a:lnTo>
                            <a:pt x="1380" y="5700"/>
                          </a:lnTo>
                          <a:lnTo>
                            <a:pt x="1470" y="5640"/>
                          </a:lnTo>
                          <a:lnTo>
                            <a:pt x="1530" y="5580"/>
                          </a:lnTo>
                          <a:lnTo>
                            <a:pt x="1590" y="5490"/>
                          </a:lnTo>
                          <a:lnTo>
                            <a:pt x="1620" y="5400"/>
                          </a:lnTo>
                          <a:lnTo>
                            <a:pt x="1650" y="5310"/>
                          </a:lnTo>
                          <a:lnTo>
                            <a:pt x="1680" y="5190"/>
                          </a:lnTo>
                          <a:lnTo>
                            <a:pt x="1680" y="540"/>
                          </a:lnTo>
                          <a:lnTo>
                            <a:pt x="1650" y="420"/>
                          </a:lnTo>
                          <a:lnTo>
                            <a:pt x="1620" y="330"/>
                          </a:lnTo>
                          <a:lnTo>
                            <a:pt x="1590" y="240"/>
                          </a:lnTo>
                          <a:lnTo>
                            <a:pt x="1530" y="150"/>
                          </a:lnTo>
                          <a:lnTo>
                            <a:pt x="1470" y="90"/>
                          </a:lnTo>
                          <a:lnTo>
                            <a:pt x="1380" y="30"/>
                          </a:lnTo>
                          <a:lnTo>
                            <a:pt x="1290" y="0"/>
                          </a:lnTo>
                          <a:lnTo>
                            <a:pt x="1200" y="0"/>
                          </a:lnTo>
                          <a:lnTo>
                            <a:pt x="510" y="0"/>
                          </a:lnTo>
                          <a:lnTo>
                            <a:pt x="390" y="0"/>
                          </a:lnTo>
                          <a:lnTo>
                            <a:pt x="300" y="30"/>
                          </a:lnTo>
                          <a:lnTo>
                            <a:pt x="240" y="90"/>
                          </a:lnTo>
                          <a:lnTo>
                            <a:pt x="150" y="150"/>
                          </a:lnTo>
                          <a:lnTo>
                            <a:pt x="90" y="240"/>
                          </a:lnTo>
                          <a:lnTo>
                            <a:pt x="60" y="330"/>
                          </a:lnTo>
                          <a:lnTo>
                            <a:pt x="30" y="420"/>
                          </a:lnTo>
                          <a:lnTo>
                            <a:pt x="0" y="540"/>
                          </a:lnTo>
                          <a:lnTo>
                            <a:pt x="0" y="51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48" name="Freeform 193"/>
                    <p:cNvSpPr/>
                    <p:nvPr/>
                  </p:nvSpPr>
                  <p:spPr bwMode="auto">
                    <a:xfrm>
                      <a:off x="-1958975" y="3960813"/>
                      <a:ext cx="254000" cy="320675"/>
                    </a:xfrm>
                    <a:custGeom>
                      <a:avLst/>
                      <a:gdLst/>
                      <a:ahLst/>
                      <a:cxnLst>
                        <a:cxn ang="0">
                          <a:pos x="30" y="2310"/>
                        </a:cxn>
                        <a:cxn ang="0">
                          <a:pos x="0" y="2370"/>
                        </a:cxn>
                        <a:cxn ang="0">
                          <a:pos x="30" y="2431"/>
                        </a:cxn>
                        <a:cxn ang="0">
                          <a:pos x="90" y="2550"/>
                        </a:cxn>
                        <a:cxn ang="0">
                          <a:pos x="210" y="2640"/>
                        </a:cxn>
                        <a:cxn ang="0">
                          <a:pos x="360" y="2730"/>
                        </a:cxn>
                        <a:cxn ang="0">
                          <a:pos x="1020" y="2970"/>
                        </a:cxn>
                        <a:cxn ang="0">
                          <a:pos x="1200" y="3030"/>
                        </a:cxn>
                        <a:cxn ang="0">
                          <a:pos x="1380" y="3030"/>
                        </a:cxn>
                        <a:cxn ang="0">
                          <a:pos x="1500" y="2970"/>
                        </a:cxn>
                        <a:cxn ang="0">
                          <a:pos x="1530" y="2940"/>
                        </a:cxn>
                        <a:cxn ang="0">
                          <a:pos x="1560" y="2910"/>
                        </a:cxn>
                        <a:cxn ang="0">
                          <a:pos x="2400" y="720"/>
                        </a:cxn>
                        <a:cxn ang="0">
                          <a:pos x="2400" y="660"/>
                        </a:cxn>
                        <a:cxn ang="0">
                          <a:pos x="2400" y="600"/>
                        </a:cxn>
                        <a:cxn ang="0">
                          <a:pos x="2340" y="480"/>
                        </a:cxn>
                        <a:cxn ang="0">
                          <a:pos x="2220" y="390"/>
                        </a:cxn>
                        <a:cxn ang="0">
                          <a:pos x="2040" y="300"/>
                        </a:cxn>
                        <a:cxn ang="0">
                          <a:pos x="1410" y="60"/>
                        </a:cxn>
                        <a:cxn ang="0">
                          <a:pos x="1200" y="0"/>
                        </a:cxn>
                        <a:cxn ang="0">
                          <a:pos x="1050" y="0"/>
                        </a:cxn>
                        <a:cxn ang="0">
                          <a:pos x="930" y="60"/>
                        </a:cxn>
                        <a:cxn ang="0">
                          <a:pos x="870" y="90"/>
                        </a:cxn>
                        <a:cxn ang="0">
                          <a:pos x="840" y="120"/>
                        </a:cxn>
                        <a:cxn ang="0">
                          <a:pos x="30" y="2310"/>
                        </a:cxn>
                      </a:cxnLst>
                      <a:rect l="0" t="0" r="r" b="b"/>
                      <a:pathLst>
                        <a:path w="2400" h="3030">
                          <a:moveTo>
                            <a:pt x="30" y="2310"/>
                          </a:moveTo>
                          <a:lnTo>
                            <a:pt x="0" y="2370"/>
                          </a:lnTo>
                          <a:lnTo>
                            <a:pt x="30" y="2431"/>
                          </a:lnTo>
                          <a:lnTo>
                            <a:pt x="90" y="2550"/>
                          </a:lnTo>
                          <a:lnTo>
                            <a:pt x="210" y="2640"/>
                          </a:lnTo>
                          <a:lnTo>
                            <a:pt x="360" y="2730"/>
                          </a:lnTo>
                          <a:lnTo>
                            <a:pt x="1020" y="2970"/>
                          </a:lnTo>
                          <a:lnTo>
                            <a:pt x="1200" y="3030"/>
                          </a:lnTo>
                          <a:lnTo>
                            <a:pt x="1380" y="3030"/>
                          </a:lnTo>
                          <a:lnTo>
                            <a:pt x="1500" y="2970"/>
                          </a:lnTo>
                          <a:lnTo>
                            <a:pt x="1530" y="2940"/>
                          </a:lnTo>
                          <a:lnTo>
                            <a:pt x="1560" y="2910"/>
                          </a:lnTo>
                          <a:lnTo>
                            <a:pt x="2400" y="720"/>
                          </a:lnTo>
                          <a:lnTo>
                            <a:pt x="2400" y="660"/>
                          </a:lnTo>
                          <a:lnTo>
                            <a:pt x="2400" y="600"/>
                          </a:lnTo>
                          <a:lnTo>
                            <a:pt x="2340" y="480"/>
                          </a:lnTo>
                          <a:lnTo>
                            <a:pt x="2220" y="390"/>
                          </a:lnTo>
                          <a:lnTo>
                            <a:pt x="2040" y="300"/>
                          </a:lnTo>
                          <a:lnTo>
                            <a:pt x="1410" y="60"/>
                          </a:lnTo>
                          <a:lnTo>
                            <a:pt x="1200" y="0"/>
                          </a:lnTo>
                          <a:lnTo>
                            <a:pt x="1050" y="0"/>
                          </a:lnTo>
                          <a:lnTo>
                            <a:pt x="930" y="60"/>
                          </a:lnTo>
                          <a:lnTo>
                            <a:pt x="870" y="90"/>
                          </a:lnTo>
                          <a:lnTo>
                            <a:pt x="840" y="120"/>
                          </a:lnTo>
                          <a:lnTo>
                            <a:pt x="30" y="23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49" name="Freeform 195"/>
                    <p:cNvSpPr/>
                    <p:nvPr/>
                  </p:nvSpPr>
                  <p:spPr bwMode="auto">
                    <a:xfrm>
                      <a:off x="-1958975" y="4164013"/>
                      <a:ext cx="238125" cy="422275"/>
                    </a:xfrm>
                    <a:custGeom>
                      <a:avLst/>
                      <a:gdLst/>
                      <a:ahLst/>
                      <a:cxnLst>
                        <a:cxn ang="0">
                          <a:pos x="630" y="3720"/>
                        </a:cxn>
                        <a:cxn ang="0">
                          <a:pos x="630" y="3780"/>
                        </a:cxn>
                        <a:cxn ang="0">
                          <a:pos x="690" y="3840"/>
                        </a:cxn>
                        <a:cxn ang="0">
                          <a:pos x="810" y="3930"/>
                        </a:cxn>
                        <a:cxn ang="0">
                          <a:pos x="960" y="3990"/>
                        </a:cxn>
                        <a:cxn ang="0">
                          <a:pos x="1170" y="3990"/>
                        </a:cxn>
                        <a:cxn ang="0">
                          <a:pos x="1830" y="3840"/>
                        </a:cxn>
                        <a:cxn ang="0">
                          <a:pos x="2010" y="3780"/>
                        </a:cxn>
                        <a:cxn ang="0">
                          <a:pos x="2160" y="3690"/>
                        </a:cxn>
                        <a:cxn ang="0">
                          <a:pos x="2250" y="3540"/>
                        </a:cxn>
                        <a:cxn ang="0">
                          <a:pos x="2250" y="3480"/>
                        </a:cxn>
                        <a:cxn ang="0">
                          <a:pos x="2250" y="3390"/>
                        </a:cxn>
                        <a:cxn ang="0">
                          <a:pos x="1650" y="270"/>
                        </a:cxn>
                        <a:cxn ang="0">
                          <a:pos x="1620" y="210"/>
                        </a:cxn>
                        <a:cxn ang="0">
                          <a:pos x="1560" y="150"/>
                        </a:cxn>
                        <a:cxn ang="0">
                          <a:pos x="1440" y="30"/>
                        </a:cxn>
                        <a:cxn ang="0">
                          <a:pos x="1290" y="0"/>
                        </a:cxn>
                        <a:cxn ang="0">
                          <a:pos x="1080" y="0"/>
                        </a:cxn>
                        <a:cxn ang="0">
                          <a:pos x="420" y="120"/>
                        </a:cxn>
                        <a:cxn ang="0">
                          <a:pos x="240" y="180"/>
                        </a:cxn>
                        <a:cxn ang="0">
                          <a:pos x="90" y="300"/>
                        </a:cxn>
                        <a:cxn ang="0">
                          <a:pos x="30" y="450"/>
                        </a:cxn>
                        <a:cxn ang="0">
                          <a:pos x="0" y="511"/>
                        </a:cxn>
                        <a:cxn ang="0">
                          <a:pos x="0" y="600"/>
                        </a:cxn>
                        <a:cxn ang="0">
                          <a:pos x="630" y="3720"/>
                        </a:cxn>
                      </a:cxnLst>
                      <a:rect l="0" t="0" r="r" b="b"/>
                      <a:pathLst>
                        <a:path w="2250" h="3990">
                          <a:moveTo>
                            <a:pt x="630" y="3720"/>
                          </a:moveTo>
                          <a:lnTo>
                            <a:pt x="630" y="3780"/>
                          </a:lnTo>
                          <a:lnTo>
                            <a:pt x="690" y="3840"/>
                          </a:lnTo>
                          <a:lnTo>
                            <a:pt x="810" y="3930"/>
                          </a:lnTo>
                          <a:lnTo>
                            <a:pt x="960" y="3990"/>
                          </a:lnTo>
                          <a:lnTo>
                            <a:pt x="1170" y="3990"/>
                          </a:lnTo>
                          <a:lnTo>
                            <a:pt x="1830" y="3840"/>
                          </a:lnTo>
                          <a:lnTo>
                            <a:pt x="2010" y="3780"/>
                          </a:lnTo>
                          <a:lnTo>
                            <a:pt x="2160" y="3690"/>
                          </a:lnTo>
                          <a:lnTo>
                            <a:pt x="2250" y="3540"/>
                          </a:lnTo>
                          <a:lnTo>
                            <a:pt x="2250" y="3480"/>
                          </a:lnTo>
                          <a:lnTo>
                            <a:pt x="2250" y="3390"/>
                          </a:lnTo>
                          <a:lnTo>
                            <a:pt x="1650" y="270"/>
                          </a:lnTo>
                          <a:lnTo>
                            <a:pt x="1620" y="210"/>
                          </a:lnTo>
                          <a:lnTo>
                            <a:pt x="1560" y="150"/>
                          </a:lnTo>
                          <a:lnTo>
                            <a:pt x="1440" y="30"/>
                          </a:lnTo>
                          <a:lnTo>
                            <a:pt x="1290" y="0"/>
                          </a:lnTo>
                          <a:lnTo>
                            <a:pt x="1080" y="0"/>
                          </a:lnTo>
                          <a:lnTo>
                            <a:pt x="420" y="120"/>
                          </a:lnTo>
                          <a:lnTo>
                            <a:pt x="240" y="180"/>
                          </a:lnTo>
                          <a:lnTo>
                            <a:pt x="90" y="300"/>
                          </a:lnTo>
                          <a:lnTo>
                            <a:pt x="30" y="450"/>
                          </a:lnTo>
                          <a:lnTo>
                            <a:pt x="0" y="511"/>
                          </a:lnTo>
                          <a:lnTo>
                            <a:pt x="0" y="600"/>
                          </a:lnTo>
                          <a:lnTo>
                            <a:pt x="630" y="372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0" name="Freeform 196"/>
                    <p:cNvSpPr/>
                    <p:nvPr/>
                  </p:nvSpPr>
                  <p:spPr bwMode="auto">
                    <a:xfrm>
                      <a:off x="-1504950" y="3630613"/>
                      <a:ext cx="273050" cy="307975"/>
                    </a:xfrm>
                    <a:custGeom>
                      <a:avLst/>
                      <a:gdLst/>
                      <a:ahLst/>
                      <a:cxnLst>
                        <a:cxn ang="0">
                          <a:pos x="60" y="2160"/>
                        </a:cxn>
                        <a:cxn ang="0">
                          <a:pos x="0" y="2250"/>
                        </a:cxn>
                        <a:cxn ang="0">
                          <a:pos x="0" y="2370"/>
                        </a:cxn>
                        <a:cxn ang="0">
                          <a:pos x="30" y="2490"/>
                        </a:cxn>
                        <a:cxn ang="0">
                          <a:pos x="90" y="2580"/>
                        </a:cxn>
                        <a:cxn ang="0">
                          <a:pos x="420" y="2850"/>
                        </a:cxn>
                        <a:cxn ang="0">
                          <a:pos x="510" y="2880"/>
                        </a:cxn>
                        <a:cxn ang="0">
                          <a:pos x="630" y="2910"/>
                        </a:cxn>
                        <a:cxn ang="0">
                          <a:pos x="750" y="2850"/>
                        </a:cxn>
                        <a:cxn ang="0">
                          <a:pos x="840" y="2790"/>
                        </a:cxn>
                        <a:cxn ang="0">
                          <a:pos x="2490" y="750"/>
                        </a:cxn>
                        <a:cxn ang="0">
                          <a:pos x="2550" y="630"/>
                        </a:cxn>
                        <a:cxn ang="0">
                          <a:pos x="2580" y="510"/>
                        </a:cxn>
                        <a:cxn ang="0">
                          <a:pos x="2550" y="420"/>
                        </a:cxn>
                        <a:cxn ang="0">
                          <a:pos x="2460" y="330"/>
                        </a:cxn>
                        <a:cxn ang="0">
                          <a:pos x="2130" y="60"/>
                        </a:cxn>
                        <a:cxn ang="0">
                          <a:pos x="2040" y="0"/>
                        </a:cxn>
                        <a:cxn ang="0">
                          <a:pos x="1920" y="0"/>
                        </a:cxn>
                        <a:cxn ang="0">
                          <a:pos x="1830" y="30"/>
                        </a:cxn>
                        <a:cxn ang="0">
                          <a:pos x="1710" y="120"/>
                        </a:cxn>
                        <a:cxn ang="0">
                          <a:pos x="60" y="2160"/>
                        </a:cxn>
                      </a:cxnLst>
                      <a:rect l="0" t="0" r="r" b="b"/>
                      <a:pathLst>
                        <a:path w="2580" h="2910">
                          <a:moveTo>
                            <a:pt x="60" y="2160"/>
                          </a:moveTo>
                          <a:lnTo>
                            <a:pt x="0" y="2250"/>
                          </a:lnTo>
                          <a:lnTo>
                            <a:pt x="0" y="2370"/>
                          </a:lnTo>
                          <a:lnTo>
                            <a:pt x="30" y="2490"/>
                          </a:lnTo>
                          <a:lnTo>
                            <a:pt x="90" y="2580"/>
                          </a:lnTo>
                          <a:lnTo>
                            <a:pt x="420" y="2850"/>
                          </a:lnTo>
                          <a:lnTo>
                            <a:pt x="510" y="2880"/>
                          </a:lnTo>
                          <a:lnTo>
                            <a:pt x="630" y="2910"/>
                          </a:lnTo>
                          <a:lnTo>
                            <a:pt x="750" y="2850"/>
                          </a:lnTo>
                          <a:lnTo>
                            <a:pt x="840" y="2790"/>
                          </a:lnTo>
                          <a:lnTo>
                            <a:pt x="2490" y="750"/>
                          </a:lnTo>
                          <a:lnTo>
                            <a:pt x="2550" y="630"/>
                          </a:lnTo>
                          <a:lnTo>
                            <a:pt x="2580" y="510"/>
                          </a:lnTo>
                          <a:lnTo>
                            <a:pt x="2550" y="420"/>
                          </a:lnTo>
                          <a:lnTo>
                            <a:pt x="2460" y="330"/>
                          </a:lnTo>
                          <a:lnTo>
                            <a:pt x="2130" y="60"/>
                          </a:lnTo>
                          <a:lnTo>
                            <a:pt x="2040" y="0"/>
                          </a:lnTo>
                          <a:lnTo>
                            <a:pt x="1920" y="0"/>
                          </a:lnTo>
                          <a:lnTo>
                            <a:pt x="1830" y="30"/>
                          </a:lnTo>
                          <a:lnTo>
                            <a:pt x="1710" y="120"/>
                          </a:lnTo>
                          <a:lnTo>
                            <a:pt x="60" y="21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1" name="Rectangle 197"/>
                    <p:cNvSpPr>
                      <a:spLocks noChangeArrowheads="1"/>
                    </p:cNvSpPr>
                    <p:nvPr/>
                  </p:nvSpPr>
                  <p:spPr bwMode="auto">
                    <a:xfrm>
                      <a:off x="-2368550" y="4205288"/>
                      <a:ext cx="101600" cy="2540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2" name="Rectangle 198"/>
                    <p:cNvSpPr>
                      <a:spLocks noChangeArrowheads="1"/>
                    </p:cNvSpPr>
                    <p:nvPr/>
                  </p:nvSpPr>
                  <p:spPr bwMode="auto">
                    <a:xfrm>
                      <a:off x="-2520950" y="4113213"/>
                      <a:ext cx="98425" cy="3460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3" name="Rectangle 199"/>
                    <p:cNvSpPr>
                      <a:spLocks noChangeArrowheads="1"/>
                    </p:cNvSpPr>
                    <p:nvPr/>
                  </p:nvSpPr>
                  <p:spPr bwMode="auto">
                    <a:xfrm>
                      <a:off x="-2676525" y="3967163"/>
                      <a:ext cx="101600" cy="492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4" name="Rectangle 200"/>
                    <p:cNvSpPr>
                      <a:spLocks noChangeArrowheads="1"/>
                    </p:cNvSpPr>
                    <p:nvPr/>
                  </p:nvSpPr>
                  <p:spPr bwMode="auto">
                    <a:xfrm>
                      <a:off x="-2835275" y="3792538"/>
                      <a:ext cx="101600" cy="6667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5" name="Rectangle 201"/>
                    <p:cNvSpPr>
                      <a:spLocks noChangeArrowheads="1"/>
                    </p:cNvSpPr>
                    <p:nvPr/>
                  </p:nvSpPr>
                  <p:spPr bwMode="auto">
                    <a:xfrm>
                      <a:off x="-2206625" y="4278313"/>
                      <a:ext cx="98425" cy="1809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6" name="Freeform 202"/>
                    <p:cNvSpPr/>
                    <p:nvPr/>
                  </p:nvSpPr>
                  <p:spPr bwMode="auto">
                    <a:xfrm>
                      <a:off x="-2676525" y="3678238"/>
                      <a:ext cx="615950" cy="527050"/>
                    </a:xfrm>
                    <a:custGeom>
                      <a:avLst/>
                      <a:gdLst/>
                      <a:ahLst/>
                      <a:cxnLst>
                        <a:cxn ang="0">
                          <a:pos x="960" y="840"/>
                        </a:cxn>
                        <a:cxn ang="0">
                          <a:pos x="930" y="990"/>
                        </a:cxn>
                        <a:cxn ang="0">
                          <a:pos x="930" y="1170"/>
                        </a:cxn>
                        <a:cxn ang="0">
                          <a:pos x="960" y="1350"/>
                        </a:cxn>
                        <a:cxn ang="0">
                          <a:pos x="1020" y="1530"/>
                        </a:cxn>
                        <a:cxn ang="0">
                          <a:pos x="1110" y="1710"/>
                        </a:cxn>
                        <a:cxn ang="0">
                          <a:pos x="1230" y="1860"/>
                        </a:cxn>
                        <a:cxn ang="0">
                          <a:pos x="1530" y="2220"/>
                        </a:cxn>
                        <a:cxn ang="0">
                          <a:pos x="1890" y="2580"/>
                        </a:cxn>
                        <a:cxn ang="0">
                          <a:pos x="2280" y="2910"/>
                        </a:cxn>
                        <a:cxn ang="0">
                          <a:pos x="2730" y="3270"/>
                        </a:cxn>
                        <a:cxn ang="0">
                          <a:pos x="3210" y="3570"/>
                        </a:cxn>
                        <a:cxn ang="0">
                          <a:pos x="4170" y="4140"/>
                        </a:cxn>
                        <a:cxn ang="0">
                          <a:pos x="5010" y="4590"/>
                        </a:cxn>
                        <a:cxn ang="0">
                          <a:pos x="5820" y="4980"/>
                        </a:cxn>
                        <a:cxn ang="0">
                          <a:pos x="5070" y="4680"/>
                        </a:cxn>
                        <a:cxn ang="0">
                          <a:pos x="4290" y="4290"/>
                        </a:cxn>
                        <a:cxn ang="0">
                          <a:pos x="3360" y="3810"/>
                        </a:cxn>
                        <a:cxn ang="0">
                          <a:pos x="2880" y="3510"/>
                        </a:cxn>
                        <a:cxn ang="0">
                          <a:pos x="2400" y="3210"/>
                        </a:cxn>
                        <a:cxn ang="0">
                          <a:pos x="1950" y="2880"/>
                        </a:cxn>
                        <a:cxn ang="0">
                          <a:pos x="1560" y="2550"/>
                        </a:cxn>
                        <a:cxn ang="0">
                          <a:pos x="1170" y="2190"/>
                        </a:cxn>
                        <a:cxn ang="0">
                          <a:pos x="870" y="1800"/>
                        </a:cxn>
                        <a:cxn ang="0">
                          <a:pos x="750" y="1620"/>
                        </a:cxn>
                        <a:cxn ang="0">
                          <a:pos x="630" y="1440"/>
                        </a:cxn>
                        <a:cxn ang="0">
                          <a:pos x="540" y="1230"/>
                        </a:cxn>
                        <a:cxn ang="0">
                          <a:pos x="480" y="1020"/>
                        </a:cxn>
                        <a:cxn ang="0">
                          <a:pos x="0" y="1200"/>
                        </a:cxn>
                        <a:cxn ang="0">
                          <a:pos x="0" y="0"/>
                        </a:cxn>
                        <a:cxn ang="0">
                          <a:pos x="1470" y="510"/>
                        </a:cxn>
                        <a:cxn ang="0">
                          <a:pos x="960" y="840"/>
                        </a:cxn>
                      </a:cxnLst>
                      <a:rect l="0" t="0" r="r" b="b"/>
                      <a:pathLst>
                        <a:path w="5820" h="4980">
                          <a:moveTo>
                            <a:pt x="960" y="840"/>
                          </a:moveTo>
                          <a:lnTo>
                            <a:pt x="930" y="990"/>
                          </a:lnTo>
                          <a:lnTo>
                            <a:pt x="930" y="1170"/>
                          </a:lnTo>
                          <a:lnTo>
                            <a:pt x="960" y="1350"/>
                          </a:lnTo>
                          <a:lnTo>
                            <a:pt x="1020" y="1530"/>
                          </a:lnTo>
                          <a:lnTo>
                            <a:pt x="1110" y="1710"/>
                          </a:lnTo>
                          <a:lnTo>
                            <a:pt x="1230" y="1860"/>
                          </a:lnTo>
                          <a:lnTo>
                            <a:pt x="1530" y="2220"/>
                          </a:lnTo>
                          <a:lnTo>
                            <a:pt x="1890" y="2580"/>
                          </a:lnTo>
                          <a:lnTo>
                            <a:pt x="2280" y="2910"/>
                          </a:lnTo>
                          <a:lnTo>
                            <a:pt x="2730" y="3270"/>
                          </a:lnTo>
                          <a:lnTo>
                            <a:pt x="3210" y="3570"/>
                          </a:lnTo>
                          <a:lnTo>
                            <a:pt x="4170" y="4140"/>
                          </a:lnTo>
                          <a:lnTo>
                            <a:pt x="5010" y="4590"/>
                          </a:lnTo>
                          <a:lnTo>
                            <a:pt x="5820" y="4980"/>
                          </a:lnTo>
                          <a:lnTo>
                            <a:pt x="5070" y="4680"/>
                          </a:lnTo>
                          <a:lnTo>
                            <a:pt x="4290" y="4290"/>
                          </a:lnTo>
                          <a:lnTo>
                            <a:pt x="3360" y="3810"/>
                          </a:lnTo>
                          <a:lnTo>
                            <a:pt x="2880" y="3510"/>
                          </a:lnTo>
                          <a:lnTo>
                            <a:pt x="2400" y="3210"/>
                          </a:lnTo>
                          <a:lnTo>
                            <a:pt x="1950" y="2880"/>
                          </a:lnTo>
                          <a:lnTo>
                            <a:pt x="1560" y="2550"/>
                          </a:lnTo>
                          <a:lnTo>
                            <a:pt x="1170" y="2190"/>
                          </a:lnTo>
                          <a:lnTo>
                            <a:pt x="870" y="1800"/>
                          </a:lnTo>
                          <a:lnTo>
                            <a:pt x="750" y="1620"/>
                          </a:lnTo>
                          <a:lnTo>
                            <a:pt x="630" y="1440"/>
                          </a:lnTo>
                          <a:lnTo>
                            <a:pt x="540" y="1230"/>
                          </a:lnTo>
                          <a:lnTo>
                            <a:pt x="480" y="1020"/>
                          </a:lnTo>
                          <a:lnTo>
                            <a:pt x="0" y="1200"/>
                          </a:lnTo>
                          <a:lnTo>
                            <a:pt x="0" y="0"/>
                          </a:lnTo>
                          <a:lnTo>
                            <a:pt x="1470" y="510"/>
                          </a:lnTo>
                          <a:lnTo>
                            <a:pt x="960" y="8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7" name="Freeform 203"/>
                    <p:cNvSpPr/>
                    <p:nvPr/>
                  </p:nvSpPr>
                  <p:spPr bwMode="auto">
                    <a:xfrm>
                      <a:off x="-2582863" y="3760788"/>
                      <a:ext cx="7938" cy="6350"/>
                    </a:xfrm>
                    <a:custGeom>
                      <a:avLst/>
                      <a:gdLst/>
                      <a:ahLst/>
                      <a:cxnLst>
                        <a:cxn ang="0">
                          <a:pos x="0" y="48"/>
                        </a:cxn>
                        <a:cxn ang="0">
                          <a:pos x="74" y="63"/>
                        </a:cxn>
                        <a:cxn ang="0">
                          <a:pos x="74" y="63"/>
                        </a:cxn>
                        <a:cxn ang="0">
                          <a:pos x="74" y="63"/>
                        </a:cxn>
                        <a:cxn ang="0">
                          <a:pos x="74" y="63"/>
                        </a:cxn>
                        <a:cxn ang="0">
                          <a:pos x="0" y="48"/>
                        </a:cxn>
                        <a:cxn ang="0">
                          <a:pos x="34" y="0"/>
                        </a:cxn>
                        <a:cxn ang="0">
                          <a:pos x="6" y="17"/>
                        </a:cxn>
                        <a:cxn ang="0">
                          <a:pos x="0" y="48"/>
                        </a:cxn>
                      </a:cxnLst>
                      <a:rect l="0" t="0" r="r" b="b"/>
                      <a:pathLst>
                        <a:path w="74" h="63">
                          <a:moveTo>
                            <a:pt x="0" y="48"/>
                          </a:moveTo>
                          <a:lnTo>
                            <a:pt x="74" y="63"/>
                          </a:lnTo>
                          <a:lnTo>
                            <a:pt x="74" y="63"/>
                          </a:lnTo>
                          <a:lnTo>
                            <a:pt x="74" y="63"/>
                          </a:lnTo>
                          <a:lnTo>
                            <a:pt x="74" y="63"/>
                          </a:lnTo>
                          <a:lnTo>
                            <a:pt x="0" y="48"/>
                          </a:lnTo>
                          <a:lnTo>
                            <a:pt x="34" y="0"/>
                          </a:lnTo>
                          <a:lnTo>
                            <a:pt x="6" y="17"/>
                          </a:lnTo>
                          <a:lnTo>
                            <a:pt x="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8" name="Freeform 204"/>
                    <p:cNvSpPr/>
                    <p:nvPr/>
                  </p:nvSpPr>
                  <p:spPr bwMode="auto">
                    <a:xfrm>
                      <a:off x="-2586038" y="3765551"/>
                      <a:ext cx="19050" cy="19050"/>
                    </a:xfrm>
                    <a:custGeom>
                      <a:avLst/>
                      <a:gdLst/>
                      <a:ahLst/>
                      <a:cxnLst>
                        <a:cxn ang="0">
                          <a:pos x="0" y="165"/>
                        </a:cxn>
                        <a:cxn ang="0">
                          <a:pos x="149" y="179"/>
                        </a:cxn>
                        <a:cxn ang="0">
                          <a:pos x="178" y="29"/>
                        </a:cxn>
                        <a:cxn ang="0">
                          <a:pos x="31" y="0"/>
                        </a:cxn>
                        <a:cxn ang="0">
                          <a:pos x="2" y="150"/>
                        </a:cxn>
                        <a:cxn ang="0">
                          <a:pos x="0" y="165"/>
                        </a:cxn>
                        <a:cxn ang="0">
                          <a:pos x="2" y="150"/>
                        </a:cxn>
                        <a:cxn ang="0">
                          <a:pos x="1" y="158"/>
                        </a:cxn>
                        <a:cxn ang="0">
                          <a:pos x="0" y="165"/>
                        </a:cxn>
                      </a:cxnLst>
                      <a:rect l="0" t="0" r="r" b="b"/>
                      <a:pathLst>
                        <a:path w="178" h="179">
                          <a:moveTo>
                            <a:pt x="0" y="165"/>
                          </a:moveTo>
                          <a:lnTo>
                            <a:pt x="149" y="179"/>
                          </a:lnTo>
                          <a:lnTo>
                            <a:pt x="178" y="29"/>
                          </a:lnTo>
                          <a:lnTo>
                            <a:pt x="31" y="0"/>
                          </a:lnTo>
                          <a:lnTo>
                            <a:pt x="2" y="150"/>
                          </a:lnTo>
                          <a:lnTo>
                            <a:pt x="0" y="165"/>
                          </a:lnTo>
                          <a:lnTo>
                            <a:pt x="2" y="150"/>
                          </a:lnTo>
                          <a:lnTo>
                            <a:pt x="1" y="158"/>
                          </a:lnTo>
                          <a:lnTo>
                            <a:pt x="0" y="1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59" name="Freeform 205"/>
                    <p:cNvSpPr/>
                    <p:nvPr/>
                  </p:nvSpPr>
                  <p:spPr bwMode="auto">
                    <a:xfrm>
                      <a:off x="-2586038" y="3783013"/>
                      <a:ext cx="15875" cy="20638"/>
                    </a:xfrm>
                    <a:custGeom>
                      <a:avLst/>
                      <a:gdLst/>
                      <a:ahLst/>
                      <a:cxnLst>
                        <a:cxn ang="0">
                          <a:pos x="1" y="192"/>
                        </a:cxn>
                        <a:cxn ang="0">
                          <a:pos x="150" y="180"/>
                        </a:cxn>
                        <a:cxn ang="0">
                          <a:pos x="150" y="0"/>
                        </a:cxn>
                        <a:cxn ang="0">
                          <a:pos x="0" y="0"/>
                        </a:cxn>
                        <a:cxn ang="0">
                          <a:pos x="0" y="180"/>
                        </a:cxn>
                        <a:cxn ang="0">
                          <a:pos x="1" y="192"/>
                        </a:cxn>
                        <a:cxn ang="0">
                          <a:pos x="0" y="180"/>
                        </a:cxn>
                        <a:cxn ang="0">
                          <a:pos x="0" y="186"/>
                        </a:cxn>
                        <a:cxn ang="0">
                          <a:pos x="1" y="192"/>
                        </a:cxn>
                      </a:cxnLst>
                      <a:rect l="0" t="0" r="r" b="b"/>
                      <a:pathLst>
                        <a:path w="150" h="192">
                          <a:moveTo>
                            <a:pt x="1" y="192"/>
                          </a:moveTo>
                          <a:lnTo>
                            <a:pt x="150" y="180"/>
                          </a:lnTo>
                          <a:lnTo>
                            <a:pt x="150" y="0"/>
                          </a:lnTo>
                          <a:lnTo>
                            <a:pt x="0" y="0"/>
                          </a:lnTo>
                          <a:lnTo>
                            <a:pt x="0" y="180"/>
                          </a:lnTo>
                          <a:lnTo>
                            <a:pt x="1" y="192"/>
                          </a:lnTo>
                          <a:lnTo>
                            <a:pt x="0" y="180"/>
                          </a:lnTo>
                          <a:lnTo>
                            <a:pt x="0" y="186"/>
                          </a:lnTo>
                          <a:lnTo>
                            <a:pt x="1" y="19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0" name="Freeform 206"/>
                    <p:cNvSpPr/>
                    <p:nvPr/>
                  </p:nvSpPr>
                  <p:spPr bwMode="auto">
                    <a:xfrm>
                      <a:off x="-2586038" y="3800476"/>
                      <a:ext cx="19050" cy="23813"/>
                    </a:xfrm>
                    <a:custGeom>
                      <a:avLst/>
                      <a:gdLst/>
                      <a:ahLst/>
                      <a:cxnLst>
                        <a:cxn ang="0">
                          <a:pos x="33" y="216"/>
                        </a:cxn>
                        <a:cxn ang="0">
                          <a:pos x="178" y="180"/>
                        </a:cxn>
                        <a:cxn ang="0">
                          <a:pos x="148" y="0"/>
                        </a:cxn>
                        <a:cxn ang="0">
                          <a:pos x="0" y="24"/>
                        </a:cxn>
                        <a:cxn ang="0">
                          <a:pos x="30" y="204"/>
                        </a:cxn>
                        <a:cxn ang="0">
                          <a:pos x="33" y="216"/>
                        </a:cxn>
                        <a:cxn ang="0">
                          <a:pos x="30" y="204"/>
                        </a:cxn>
                        <a:cxn ang="0">
                          <a:pos x="31" y="210"/>
                        </a:cxn>
                        <a:cxn ang="0">
                          <a:pos x="33" y="216"/>
                        </a:cxn>
                      </a:cxnLst>
                      <a:rect l="0" t="0" r="r" b="b"/>
                      <a:pathLst>
                        <a:path w="178" h="216">
                          <a:moveTo>
                            <a:pt x="33" y="216"/>
                          </a:moveTo>
                          <a:lnTo>
                            <a:pt x="178" y="180"/>
                          </a:lnTo>
                          <a:lnTo>
                            <a:pt x="148" y="0"/>
                          </a:lnTo>
                          <a:lnTo>
                            <a:pt x="0" y="24"/>
                          </a:lnTo>
                          <a:lnTo>
                            <a:pt x="30" y="204"/>
                          </a:lnTo>
                          <a:lnTo>
                            <a:pt x="33" y="216"/>
                          </a:lnTo>
                          <a:lnTo>
                            <a:pt x="30" y="204"/>
                          </a:lnTo>
                          <a:lnTo>
                            <a:pt x="31" y="210"/>
                          </a:lnTo>
                          <a:lnTo>
                            <a:pt x="33" y="2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1" name="Freeform 207"/>
                    <p:cNvSpPr/>
                    <p:nvPr/>
                  </p:nvSpPr>
                  <p:spPr bwMode="auto">
                    <a:xfrm>
                      <a:off x="-2582863" y="3817938"/>
                      <a:ext cx="22225" cy="25400"/>
                    </a:xfrm>
                    <a:custGeom>
                      <a:avLst/>
                      <a:gdLst/>
                      <a:ahLst/>
                      <a:cxnLst>
                        <a:cxn ang="0">
                          <a:pos x="64" y="236"/>
                        </a:cxn>
                        <a:cxn ang="0">
                          <a:pos x="202" y="180"/>
                        </a:cxn>
                        <a:cxn ang="0">
                          <a:pos x="142" y="0"/>
                        </a:cxn>
                        <a:cxn ang="0">
                          <a:pos x="0" y="47"/>
                        </a:cxn>
                        <a:cxn ang="0">
                          <a:pos x="60" y="226"/>
                        </a:cxn>
                        <a:cxn ang="0">
                          <a:pos x="64" y="236"/>
                        </a:cxn>
                        <a:cxn ang="0">
                          <a:pos x="60" y="226"/>
                        </a:cxn>
                        <a:cxn ang="0">
                          <a:pos x="62" y="231"/>
                        </a:cxn>
                        <a:cxn ang="0">
                          <a:pos x="64" y="236"/>
                        </a:cxn>
                      </a:cxnLst>
                      <a:rect l="0" t="0" r="r" b="b"/>
                      <a:pathLst>
                        <a:path w="202" h="236">
                          <a:moveTo>
                            <a:pt x="64" y="236"/>
                          </a:moveTo>
                          <a:lnTo>
                            <a:pt x="202" y="180"/>
                          </a:lnTo>
                          <a:lnTo>
                            <a:pt x="142" y="0"/>
                          </a:lnTo>
                          <a:lnTo>
                            <a:pt x="0" y="47"/>
                          </a:lnTo>
                          <a:lnTo>
                            <a:pt x="60" y="226"/>
                          </a:lnTo>
                          <a:lnTo>
                            <a:pt x="64" y="236"/>
                          </a:lnTo>
                          <a:lnTo>
                            <a:pt x="60" y="226"/>
                          </a:lnTo>
                          <a:lnTo>
                            <a:pt x="62" y="231"/>
                          </a:lnTo>
                          <a:lnTo>
                            <a:pt x="64" y="2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2" name="Freeform 208"/>
                    <p:cNvSpPr/>
                    <p:nvPr/>
                  </p:nvSpPr>
                  <p:spPr bwMode="auto">
                    <a:xfrm>
                      <a:off x="-2574925" y="3836988"/>
                      <a:ext cx="22225" cy="26988"/>
                    </a:xfrm>
                    <a:custGeom>
                      <a:avLst/>
                      <a:gdLst/>
                      <a:ahLst/>
                      <a:cxnLst>
                        <a:cxn ang="0">
                          <a:pos x="98" y="260"/>
                        </a:cxn>
                        <a:cxn ang="0">
                          <a:pos x="224" y="181"/>
                        </a:cxn>
                        <a:cxn ang="0">
                          <a:pos x="134" y="0"/>
                        </a:cxn>
                        <a:cxn ang="0">
                          <a:pos x="0" y="67"/>
                        </a:cxn>
                        <a:cxn ang="0">
                          <a:pos x="90" y="248"/>
                        </a:cxn>
                        <a:cxn ang="0">
                          <a:pos x="98" y="260"/>
                        </a:cxn>
                        <a:cxn ang="0">
                          <a:pos x="90" y="248"/>
                        </a:cxn>
                        <a:cxn ang="0">
                          <a:pos x="93" y="254"/>
                        </a:cxn>
                        <a:cxn ang="0">
                          <a:pos x="98" y="260"/>
                        </a:cxn>
                      </a:cxnLst>
                      <a:rect l="0" t="0" r="r" b="b"/>
                      <a:pathLst>
                        <a:path w="224" h="260">
                          <a:moveTo>
                            <a:pt x="98" y="260"/>
                          </a:moveTo>
                          <a:lnTo>
                            <a:pt x="224" y="181"/>
                          </a:lnTo>
                          <a:lnTo>
                            <a:pt x="134" y="0"/>
                          </a:lnTo>
                          <a:lnTo>
                            <a:pt x="0" y="67"/>
                          </a:lnTo>
                          <a:lnTo>
                            <a:pt x="90" y="248"/>
                          </a:lnTo>
                          <a:lnTo>
                            <a:pt x="98" y="260"/>
                          </a:lnTo>
                          <a:lnTo>
                            <a:pt x="90" y="248"/>
                          </a:lnTo>
                          <a:lnTo>
                            <a:pt x="93" y="254"/>
                          </a:lnTo>
                          <a:lnTo>
                            <a:pt x="98" y="2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3" name="Freeform 209"/>
                    <p:cNvSpPr/>
                    <p:nvPr/>
                  </p:nvSpPr>
                  <p:spPr bwMode="auto">
                    <a:xfrm>
                      <a:off x="-2565400" y="3854451"/>
                      <a:ext cx="25400" cy="25400"/>
                    </a:xfrm>
                    <a:custGeom>
                      <a:avLst/>
                      <a:gdLst/>
                      <a:ahLst/>
                      <a:cxnLst>
                        <a:cxn ang="0">
                          <a:pos x="121" y="244"/>
                        </a:cxn>
                        <a:cxn ang="0">
                          <a:pos x="237" y="150"/>
                        </a:cxn>
                        <a:cxn ang="0">
                          <a:pos x="117" y="0"/>
                        </a:cxn>
                        <a:cxn ang="0">
                          <a:pos x="0" y="92"/>
                        </a:cxn>
                        <a:cxn ang="0">
                          <a:pos x="121" y="242"/>
                        </a:cxn>
                        <a:cxn ang="0">
                          <a:pos x="121" y="244"/>
                        </a:cxn>
                        <a:cxn ang="0">
                          <a:pos x="121" y="242"/>
                        </a:cxn>
                        <a:cxn ang="0">
                          <a:pos x="121" y="243"/>
                        </a:cxn>
                        <a:cxn ang="0">
                          <a:pos x="121" y="244"/>
                        </a:cxn>
                      </a:cxnLst>
                      <a:rect l="0" t="0" r="r" b="b"/>
                      <a:pathLst>
                        <a:path w="237" h="244">
                          <a:moveTo>
                            <a:pt x="121" y="244"/>
                          </a:moveTo>
                          <a:lnTo>
                            <a:pt x="237" y="150"/>
                          </a:lnTo>
                          <a:lnTo>
                            <a:pt x="117" y="0"/>
                          </a:lnTo>
                          <a:lnTo>
                            <a:pt x="0" y="92"/>
                          </a:lnTo>
                          <a:lnTo>
                            <a:pt x="121" y="242"/>
                          </a:lnTo>
                          <a:lnTo>
                            <a:pt x="121" y="244"/>
                          </a:lnTo>
                          <a:lnTo>
                            <a:pt x="121" y="242"/>
                          </a:lnTo>
                          <a:lnTo>
                            <a:pt x="121" y="243"/>
                          </a:lnTo>
                          <a:lnTo>
                            <a:pt x="121" y="2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4" name="Freeform 210"/>
                    <p:cNvSpPr/>
                    <p:nvPr/>
                  </p:nvSpPr>
                  <p:spPr bwMode="auto">
                    <a:xfrm>
                      <a:off x="-2552700" y="3870326"/>
                      <a:ext cx="44450" cy="49213"/>
                    </a:xfrm>
                    <a:custGeom>
                      <a:avLst/>
                      <a:gdLst/>
                      <a:ahLst/>
                      <a:cxnLst>
                        <a:cxn ang="0">
                          <a:pos x="304" y="461"/>
                        </a:cxn>
                        <a:cxn ang="0">
                          <a:pos x="415" y="360"/>
                        </a:cxn>
                        <a:cxn ang="0">
                          <a:pos x="116" y="0"/>
                        </a:cxn>
                        <a:cxn ang="0">
                          <a:pos x="0" y="96"/>
                        </a:cxn>
                        <a:cxn ang="0">
                          <a:pos x="300" y="455"/>
                        </a:cxn>
                        <a:cxn ang="0">
                          <a:pos x="304" y="461"/>
                        </a:cxn>
                        <a:cxn ang="0">
                          <a:pos x="300" y="455"/>
                        </a:cxn>
                        <a:cxn ang="0">
                          <a:pos x="302" y="458"/>
                        </a:cxn>
                        <a:cxn ang="0">
                          <a:pos x="304" y="461"/>
                        </a:cxn>
                      </a:cxnLst>
                      <a:rect l="0" t="0" r="r" b="b"/>
                      <a:pathLst>
                        <a:path w="415" h="461">
                          <a:moveTo>
                            <a:pt x="304" y="461"/>
                          </a:moveTo>
                          <a:lnTo>
                            <a:pt x="415" y="360"/>
                          </a:lnTo>
                          <a:lnTo>
                            <a:pt x="116" y="0"/>
                          </a:lnTo>
                          <a:lnTo>
                            <a:pt x="0" y="96"/>
                          </a:lnTo>
                          <a:lnTo>
                            <a:pt x="300" y="455"/>
                          </a:lnTo>
                          <a:lnTo>
                            <a:pt x="304" y="461"/>
                          </a:lnTo>
                          <a:lnTo>
                            <a:pt x="300" y="455"/>
                          </a:lnTo>
                          <a:lnTo>
                            <a:pt x="302" y="458"/>
                          </a:lnTo>
                          <a:lnTo>
                            <a:pt x="304" y="46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5" name="Freeform 211"/>
                    <p:cNvSpPr/>
                    <p:nvPr/>
                  </p:nvSpPr>
                  <p:spPr bwMode="auto">
                    <a:xfrm>
                      <a:off x="-2520950" y="3906838"/>
                      <a:ext cx="50800" cy="50800"/>
                    </a:xfrm>
                    <a:custGeom>
                      <a:avLst/>
                      <a:gdLst/>
                      <a:ahLst/>
                      <a:cxnLst>
                        <a:cxn ang="0">
                          <a:pos x="366" y="471"/>
                        </a:cxn>
                        <a:cxn ang="0">
                          <a:pos x="467" y="360"/>
                        </a:cxn>
                        <a:cxn ang="0">
                          <a:pos x="107" y="0"/>
                        </a:cxn>
                        <a:cxn ang="0">
                          <a:pos x="0" y="106"/>
                        </a:cxn>
                        <a:cxn ang="0">
                          <a:pos x="361" y="467"/>
                        </a:cxn>
                        <a:cxn ang="0">
                          <a:pos x="366" y="471"/>
                        </a:cxn>
                        <a:cxn ang="0">
                          <a:pos x="361" y="467"/>
                        </a:cxn>
                        <a:cxn ang="0">
                          <a:pos x="364" y="469"/>
                        </a:cxn>
                        <a:cxn ang="0">
                          <a:pos x="366" y="471"/>
                        </a:cxn>
                      </a:cxnLst>
                      <a:rect l="0" t="0" r="r" b="b"/>
                      <a:pathLst>
                        <a:path w="467" h="471">
                          <a:moveTo>
                            <a:pt x="366" y="471"/>
                          </a:moveTo>
                          <a:lnTo>
                            <a:pt x="467" y="360"/>
                          </a:lnTo>
                          <a:lnTo>
                            <a:pt x="107" y="0"/>
                          </a:lnTo>
                          <a:lnTo>
                            <a:pt x="0" y="106"/>
                          </a:lnTo>
                          <a:lnTo>
                            <a:pt x="361" y="467"/>
                          </a:lnTo>
                          <a:lnTo>
                            <a:pt x="366" y="471"/>
                          </a:lnTo>
                          <a:lnTo>
                            <a:pt x="361" y="467"/>
                          </a:lnTo>
                          <a:lnTo>
                            <a:pt x="364" y="469"/>
                          </a:lnTo>
                          <a:lnTo>
                            <a:pt x="366" y="4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6" name="Freeform 212"/>
                    <p:cNvSpPr/>
                    <p:nvPr/>
                  </p:nvSpPr>
                  <p:spPr bwMode="auto">
                    <a:xfrm>
                      <a:off x="-2481263" y="3944938"/>
                      <a:ext cx="50800" cy="47625"/>
                    </a:xfrm>
                    <a:custGeom>
                      <a:avLst/>
                      <a:gdLst/>
                      <a:ahLst/>
                      <a:cxnLst>
                        <a:cxn ang="0">
                          <a:pos x="391" y="445"/>
                        </a:cxn>
                        <a:cxn ang="0">
                          <a:pos x="487" y="330"/>
                        </a:cxn>
                        <a:cxn ang="0">
                          <a:pos x="96" y="0"/>
                        </a:cxn>
                        <a:cxn ang="0">
                          <a:pos x="0" y="115"/>
                        </a:cxn>
                        <a:cxn ang="0">
                          <a:pos x="389" y="444"/>
                        </a:cxn>
                        <a:cxn ang="0">
                          <a:pos x="391" y="445"/>
                        </a:cxn>
                        <a:cxn ang="0">
                          <a:pos x="389" y="444"/>
                        </a:cxn>
                        <a:cxn ang="0">
                          <a:pos x="390" y="444"/>
                        </a:cxn>
                        <a:cxn ang="0">
                          <a:pos x="391" y="445"/>
                        </a:cxn>
                      </a:cxnLst>
                      <a:rect l="0" t="0" r="r" b="b"/>
                      <a:pathLst>
                        <a:path w="487" h="445">
                          <a:moveTo>
                            <a:pt x="391" y="445"/>
                          </a:moveTo>
                          <a:lnTo>
                            <a:pt x="487" y="330"/>
                          </a:lnTo>
                          <a:lnTo>
                            <a:pt x="96" y="0"/>
                          </a:lnTo>
                          <a:lnTo>
                            <a:pt x="0" y="115"/>
                          </a:lnTo>
                          <a:lnTo>
                            <a:pt x="389" y="444"/>
                          </a:lnTo>
                          <a:lnTo>
                            <a:pt x="391" y="445"/>
                          </a:lnTo>
                          <a:lnTo>
                            <a:pt x="389" y="444"/>
                          </a:lnTo>
                          <a:lnTo>
                            <a:pt x="390" y="444"/>
                          </a:lnTo>
                          <a:lnTo>
                            <a:pt x="391" y="4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7" name="Freeform 213"/>
                    <p:cNvSpPr/>
                    <p:nvPr/>
                  </p:nvSpPr>
                  <p:spPr bwMode="auto">
                    <a:xfrm>
                      <a:off x="-2439988" y="3979863"/>
                      <a:ext cx="57150" cy="50800"/>
                    </a:xfrm>
                    <a:custGeom>
                      <a:avLst/>
                      <a:gdLst/>
                      <a:ahLst/>
                      <a:cxnLst>
                        <a:cxn ang="0">
                          <a:pos x="458" y="481"/>
                        </a:cxn>
                        <a:cxn ang="0">
                          <a:pos x="544" y="360"/>
                        </a:cxn>
                        <a:cxn ang="0">
                          <a:pos x="94" y="0"/>
                        </a:cxn>
                        <a:cxn ang="0">
                          <a:pos x="0" y="116"/>
                        </a:cxn>
                        <a:cxn ang="0">
                          <a:pos x="451" y="476"/>
                        </a:cxn>
                        <a:cxn ang="0">
                          <a:pos x="458" y="481"/>
                        </a:cxn>
                        <a:cxn ang="0">
                          <a:pos x="451" y="476"/>
                        </a:cxn>
                        <a:cxn ang="0">
                          <a:pos x="454" y="479"/>
                        </a:cxn>
                        <a:cxn ang="0">
                          <a:pos x="458" y="481"/>
                        </a:cxn>
                      </a:cxnLst>
                      <a:rect l="0" t="0" r="r" b="b"/>
                      <a:pathLst>
                        <a:path w="544" h="481">
                          <a:moveTo>
                            <a:pt x="458" y="481"/>
                          </a:moveTo>
                          <a:lnTo>
                            <a:pt x="544" y="360"/>
                          </a:lnTo>
                          <a:lnTo>
                            <a:pt x="94" y="0"/>
                          </a:lnTo>
                          <a:lnTo>
                            <a:pt x="0" y="116"/>
                          </a:lnTo>
                          <a:lnTo>
                            <a:pt x="451" y="476"/>
                          </a:lnTo>
                          <a:lnTo>
                            <a:pt x="458" y="481"/>
                          </a:lnTo>
                          <a:lnTo>
                            <a:pt x="451" y="476"/>
                          </a:lnTo>
                          <a:lnTo>
                            <a:pt x="454" y="479"/>
                          </a:lnTo>
                          <a:lnTo>
                            <a:pt x="458" y="48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8" name="Freeform 214"/>
                    <p:cNvSpPr/>
                    <p:nvPr/>
                  </p:nvSpPr>
                  <p:spPr bwMode="auto">
                    <a:xfrm>
                      <a:off x="-2392363" y="4017963"/>
                      <a:ext cx="60325" cy="44450"/>
                    </a:xfrm>
                    <a:custGeom>
                      <a:avLst/>
                      <a:gdLst/>
                      <a:ahLst/>
                      <a:cxnLst>
                        <a:cxn ang="0">
                          <a:pos x="481" y="428"/>
                        </a:cxn>
                        <a:cxn ang="0">
                          <a:pos x="559" y="300"/>
                        </a:cxn>
                        <a:cxn ang="0">
                          <a:pos x="79" y="0"/>
                        </a:cxn>
                        <a:cxn ang="0">
                          <a:pos x="0" y="126"/>
                        </a:cxn>
                        <a:cxn ang="0">
                          <a:pos x="479" y="427"/>
                        </a:cxn>
                        <a:cxn ang="0">
                          <a:pos x="481" y="428"/>
                        </a:cxn>
                        <a:cxn ang="0">
                          <a:pos x="479" y="427"/>
                        </a:cxn>
                        <a:cxn ang="0">
                          <a:pos x="481" y="427"/>
                        </a:cxn>
                        <a:cxn ang="0">
                          <a:pos x="481" y="428"/>
                        </a:cxn>
                      </a:cxnLst>
                      <a:rect l="0" t="0" r="r" b="b"/>
                      <a:pathLst>
                        <a:path w="559" h="428">
                          <a:moveTo>
                            <a:pt x="481" y="428"/>
                          </a:moveTo>
                          <a:lnTo>
                            <a:pt x="559" y="300"/>
                          </a:lnTo>
                          <a:lnTo>
                            <a:pt x="79" y="0"/>
                          </a:lnTo>
                          <a:lnTo>
                            <a:pt x="0" y="126"/>
                          </a:lnTo>
                          <a:lnTo>
                            <a:pt x="479" y="427"/>
                          </a:lnTo>
                          <a:lnTo>
                            <a:pt x="481" y="428"/>
                          </a:lnTo>
                          <a:lnTo>
                            <a:pt x="479" y="427"/>
                          </a:lnTo>
                          <a:lnTo>
                            <a:pt x="481" y="427"/>
                          </a:lnTo>
                          <a:lnTo>
                            <a:pt x="481" y="4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69" name="Freeform 215"/>
                    <p:cNvSpPr/>
                    <p:nvPr/>
                  </p:nvSpPr>
                  <p:spPr bwMode="auto">
                    <a:xfrm>
                      <a:off x="-2341563" y="4049713"/>
                      <a:ext cx="111125" cy="73025"/>
                    </a:xfrm>
                    <a:custGeom>
                      <a:avLst/>
                      <a:gdLst/>
                      <a:ahLst/>
                      <a:cxnLst>
                        <a:cxn ang="0">
                          <a:pos x="963" y="700"/>
                        </a:cxn>
                        <a:cxn ang="0">
                          <a:pos x="1036" y="570"/>
                        </a:cxn>
                        <a:cxn ang="0">
                          <a:pos x="76" y="0"/>
                        </a:cxn>
                        <a:cxn ang="0">
                          <a:pos x="0" y="129"/>
                        </a:cxn>
                        <a:cxn ang="0">
                          <a:pos x="960" y="699"/>
                        </a:cxn>
                        <a:cxn ang="0">
                          <a:pos x="963" y="700"/>
                        </a:cxn>
                        <a:cxn ang="0">
                          <a:pos x="960" y="699"/>
                        </a:cxn>
                        <a:cxn ang="0">
                          <a:pos x="961" y="700"/>
                        </a:cxn>
                        <a:cxn ang="0">
                          <a:pos x="963" y="700"/>
                        </a:cxn>
                      </a:cxnLst>
                      <a:rect l="0" t="0" r="r" b="b"/>
                      <a:pathLst>
                        <a:path w="1036" h="700">
                          <a:moveTo>
                            <a:pt x="963" y="700"/>
                          </a:moveTo>
                          <a:lnTo>
                            <a:pt x="1036" y="570"/>
                          </a:lnTo>
                          <a:lnTo>
                            <a:pt x="76" y="0"/>
                          </a:lnTo>
                          <a:lnTo>
                            <a:pt x="0" y="129"/>
                          </a:lnTo>
                          <a:lnTo>
                            <a:pt x="960" y="699"/>
                          </a:lnTo>
                          <a:lnTo>
                            <a:pt x="963" y="700"/>
                          </a:lnTo>
                          <a:lnTo>
                            <a:pt x="960" y="699"/>
                          </a:lnTo>
                          <a:lnTo>
                            <a:pt x="961" y="700"/>
                          </a:lnTo>
                          <a:lnTo>
                            <a:pt x="963" y="70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0" name="Freeform 216"/>
                    <p:cNvSpPr/>
                    <p:nvPr/>
                  </p:nvSpPr>
                  <p:spPr bwMode="auto">
                    <a:xfrm>
                      <a:off x="-2238375" y="4110038"/>
                      <a:ext cx="95250" cy="60325"/>
                    </a:xfrm>
                    <a:custGeom>
                      <a:avLst/>
                      <a:gdLst/>
                      <a:ahLst/>
                      <a:cxnLst>
                        <a:cxn ang="0">
                          <a:pos x="842" y="583"/>
                        </a:cxn>
                        <a:cxn ang="0">
                          <a:pos x="910" y="450"/>
                        </a:cxn>
                        <a:cxn ang="0">
                          <a:pos x="70" y="0"/>
                        </a:cxn>
                        <a:cxn ang="0">
                          <a:pos x="0" y="132"/>
                        </a:cxn>
                        <a:cxn ang="0">
                          <a:pos x="840" y="582"/>
                        </a:cxn>
                        <a:cxn ang="0">
                          <a:pos x="842" y="583"/>
                        </a:cxn>
                        <a:cxn ang="0">
                          <a:pos x="840" y="582"/>
                        </a:cxn>
                        <a:cxn ang="0">
                          <a:pos x="841" y="583"/>
                        </a:cxn>
                        <a:cxn ang="0">
                          <a:pos x="842" y="583"/>
                        </a:cxn>
                      </a:cxnLst>
                      <a:rect l="0" t="0" r="r" b="b"/>
                      <a:pathLst>
                        <a:path w="910" h="583">
                          <a:moveTo>
                            <a:pt x="842" y="583"/>
                          </a:moveTo>
                          <a:lnTo>
                            <a:pt x="910" y="450"/>
                          </a:lnTo>
                          <a:lnTo>
                            <a:pt x="70" y="0"/>
                          </a:lnTo>
                          <a:lnTo>
                            <a:pt x="0" y="132"/>
                          </a:lnTo>
                          <a:lnTo>
                            <a:pt x="840" y="582"/>
                          </a:lnTo>
                          <a:lnTo>
                            <a:pt x="842" y="583"/>
                          </a:lnTo>
                          <a:lnTo>
                            <a:pt x="840" y="582"/>
                          </a:lnTo>
                          <a:lnTo>
                            <a:pt x="841" y="583"/>
                          </a:lnTo>
                          <a:lnTo>
                            <a:pt x="842" y="5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1" name="Freeform 217"/>
                    <p:cNvSpPr/>
                    <p:nvPr/>
                  </p:nvSpPr>
                  <p:spPr bwMode="auto">
                    <a:xfrm>
                      <a:off x="-2149475" y="4156076"/>
                      <a:ext cx="157163" cy="79375"/>
                    </a:xfrm>
                    <a:custGeom>
                      <a:avLst/>
                      <a:gdLst/>
                      <a:ahLst/>
                      <a:cxnLst>
                        <a:cxn ang="0">
                          <a:pos x="816" y="528"/>
                        </a:cxn>
                        <a:cxn ang="0">
                          <a:pos x="875" y="391"/>
                        </a:cxn>
                        <a:cxn ang="0">
                          <a:pos x="65" y="0"/>
                        </a:cxn>
                        <a:cxn ang="0">
                          <a:pos x="0" y="135"/>
                        </a:cxn>
                        <a:cxn ang="0">
                          <a:pos x="811" y="526"/>
                        </a:cxn>
                        <a:cxn ang="0">
                          <a:pos x="816" y="528"/>
                        </a:cxn>
                        <a:cxn ang="0">
                          <a:pos x="816" y="528"/>
                        </a:cxn>
                        <a:cxn ang="0">
                          <a:pos x="1481" y="737"/>
                        </a:cxn>
                        <a:cxn ang="0">
                          <a:pos x="875" y="391"/>
                        </a:cxn>
                        <a:cxn ang="0">
                          <a:pos x="816" y="528"/>
                        </a:cxn>
                      </a:cxnLst>
                      <a:rect l="0" t="0" r="r" b="b"/>
                      <a:pathLst>
                        <a:path w="1481" h="737">
                          <a:moveTo>
                            <a:pt x="816" y="528"/>
                          </a:moveTo>
                          <a:lnTo>
                            <a:pt x="875" y="391"/>
                          </a:lnTo>
                          <a:lnTo>
                            <a:pt x="65" y="0"/>
                          </a:lnTo>
                          <a:lnTo>
                            <a:pt x="0" y="135"/>
                          </a:lnTo>
                          <a:lnTo>
                            <a:pt x="811" y="526"/>
                          </a:lnTo>
                          <a:lnTo>
                            <a:pt x="816" y="528"/>
                          </a:lnTo>
                          <a:lnTo>
                            <a:pt x="816" y="528"/>
                          </a:lnTo>
                          <a:lnTo>
                            <a:pt x="1481" y="737"/>
                          </a:lnTo>
                          <a:lnTo>
                            <a:pt x="875" y="391"/>
                          </a:lnTo>
                          <a:lnTo>
                            <a:pt x="816" y="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2" name="Freeform 218"/>
                    <p:cNvSpPr/>
                    <p:nvPr/>
                  </p:nvSpPr>
                  <p:spPr bwMode="auto">
                    <a:xfrm>
                      <a:off x="-2063750" y="4197351"/>
                      <a:ext cx="71438" cy="38100"/>
                    </a:xfrm>
                    <a:custGeom>
                      <a:avLst/>
                      <a:gdLst/>
                      <a:ahLst/>
                      <a:cxnLst>
                        <a:cxn ang="0">
                          <a:pos x="54" y="0"/>
                        </a:cxn>
                        <a:cxn ang="0">
                          <a:pos x="27" y="69"/>
                        </a:cxn>
                        <a:cxn ang="0">
                          <a:pos x="27" y="69"/>
                        </a:cxn>
                        <a:cxn ang="0">
                          <a:pos x="27" y="69"/>
                        </a:cxn>
                        <a:cxn ang="0">
                          <a:pos x="27" y="69"/>
                        </a:cxn>
                        <a:cxn ang="0">
                          <a:pos x="54" y="0"/>
                        </a:cxn>
                        <a:cxn ang="0">
                          <a:pos x="0" y="139"/>
                        </a:cxn>
                        <a:cxn ang="0">
                          <a:pos x="665" y="348"/>
                        </a:cxn>
                        <a:cxn ang="0">
                          <a:pos x="59" y="2"/>
                        </a:cxn>
                        <a:cxn ang="0">
                          <a:pos x="54" y="0"/>
                        </a:cxn>
                      </a:cxnLst>
                      <a:rect l="0" t="0" r="r" b="b"/>
                      <a:pathLst>
                        <a:path w="665" h="348">
                          <a:moveTo>
                            <a:pt x="54" y="0"/>
                          </a:moveTo>
                          <a:lnTo>
                            <a:pt x="27" y="69"/>
                          </a:lnTo>
                          <a:lnTo>
                            <a:pt x="27" y="69"/>
                          </a:lnTo>
                          <a:lnTo>
                            <a:pt x="27" y="69"/>
                          </a:lnTo>
                          <a:lnTo>
                            <a:pt x="27" y="69"/>
                          </a:lnTo>
                          <a:lnTo>
                            <a:pt x="54" y="0"/>
                          </a:lnTo>
                          <a:lnTo>
                            <a:pt x="0" y="139"/>
                          </a:lnTo>
                          <a:lnTo>
                            <a:pt x="665" y="348"/>
                          </a:lnTo>
                          <a:lnTo>
                            <a:pt x="59" y="2"/>
                          </a:lnTo>
                          <a:lnTo>
                            <a:pt x="5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3" name="Freeform 219"/>
                    <p:cNvSpPr/>
                    <p:nvPr/>
                  </p:nvSpPr>
                  <p:spPr bwMode="auto">
                    <a:xfrm>
                      <a:off x="-2143125" y="4165601"/>
                      <a:ext cx="85725" cy="47625"/>
                    </a:xfrm>
                    <a:custGeom>
                      <a:avLst/>
                      <a:gdLst/>
                      <a:ahLst/>
                      <a:cxnLst>
                        <a:cxn ang="0">
                          <a:pos x="0" y="135"/>
                        </a:cxn>
                        <a:cxn ang="0">
                          <a:pos x="5" y="139"/>
                        </a:cxn>
                        <a:cxn ang="0">
                          <a:pos x="756" y="439"/>
                        </a:cxn>
                        <a:cxn ang="0">
                          <a:pos x="810" y="300"/>
                        </a:cxn>
                        <a:cxn ang="0">
                          <a:pos x="61" y="0"/>
                        </a:cxn>
                        <a:cxn ang="0">
                          <a:pos x="0" y="135"/>
                        </a:cxn>
                        <a:cxn ang="0">
                          <a:pos x="0" y="135"/>
                        </a:cxn>
                        <a:cxn ang="0">
                          <a:pos x="2" y="138"/>
                        </a:cxn>
                        <a:cxn ang="0">
                          <a:pos x="5" y="139"/>
                        </a:cxn>
                        <a:cxn ang="0">
                          <a:pos x="0" y="135"/>
                        </a:cxn>
                      </a:cxnLst>
                      <a:rect l="0" t="0" r="r" b="b"/>
                      <a:pathLst>
                        <a:path w="810" h="439">
                          <a:moveTo>
                            <a:pt x="0" y="135"/>
                          </a:moveTo>
                          <a:lnTo>
                            <a:pt x="5" y="139"/>
                          </a:lnTo>
                          <a:lnTo>
                            <a:pt x="756" y="439"/>
                          </a:lnTo>
                          <a:lnTo>
                            <a:pt x="810" y="300"/>
                          </a:lnTo>
                          <a:lnTo>
                            <a:pt x="61" y="0"/>
                          </a:lnTo>
                          <a:lnTo>
                            <a:pt x="0" y="135"/>
                          </a:lnTo>
                          <a:lnTo>
                            <a:pt x="0" y="135"/>
                          </a:lnTo>
                          <a:lnTo>
                            <a:pt x="2" y="138"/>
                          </a:lnTo>
                          <a:lnTo>
                            <a:pt x="5" y="139"/>
                          </a:lnTo>
                          <a:lnTo>
                            <a:pt x="0" y="13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4" name="Freeform 220"/>
                    <p:cNvSpPr/>
                    <p:nvPr/>
                  </p:nvSpPr>
                  <p:spPr bwMode="auto">
                    <a:xfrm>
                      <a:off x="-2225675" y="4125913"/>
                      <a:ext cx="88900" cy="53975"/>
                    </a:xfrm>
                    <a:custGeom>
                      <a:avLst/>
                      <a:gdLst/>
                      <a:ahLst/>
                      <a:cxnLst>
                        <a:cxn ang="0">
                          <a:pos x="0" y="134"/>
                        </a:cxn>
                        <a:cxn ang="0">
                          <a:pos x="1" y="134"/>
                        </a:cxn>
                        <a:cxn ang="0">
                          <a:pos x="781" y="523"/>
                        </a:cxn>
                        <a:cxn ang="0">
                          <a:pos x="848" y="391"/>
                        </a:cxn>
                        <a:cxn ang="0">
                          <a:pos x="68" y="0"/>
                        </a:cxn>
                        <a:cxn ang="0">
                          <a:pos x="0" y="134"/>
                        </a:cxn>
                        <a:cxn ang="0">
                          <a:pos x="0" y="134"/>
                        </a:cxn>
                        <a:cxn ang="0">
                          <a:pos x="0" y="134"/>
                        </a:cxn>
                        <a:cxn ang="0">
                          <a:pos x="1" y="134"/>
                        </a:cxn>
                        <a:cxn ang="0">
                          <a:pos x="0" y="134"/>
                        </a:cxn>
                      </a:cxnLst>
                      <a:rect l="0" t="0" r="r" b="b"/>
                      <a:pathLst>
                        <a:path w="848" h="523">
                          <a:moveTo>
                            <a:pt x="0" y="134"/>
                          </a:moveTo>
                          <a:lnTo>
                            <a:pt x="1" y="134"/>
                          </a:lnTo>
                          <a:lnTo>
                            <a:pt x="781" y="523"/>
                          </a:lnTo>
                          <a:lnTo>
                            <a:pt x="848" y="391"/>
                          </a:lnTo>
                          <a:lnTo>
                            <a:pt x="68" y="0"/>
                          </a:lnTo>
                          <a:lnTo>
                            <a:pt x="0" y="134"/>
                          </a:lnTo>
                          <a:lnTo>
                            <a:pt x="0" y="134"/>
                          </a:lnTo>
                          <a:lnTo>
                            <a:pt x="0" y="134"/>
                          </a:lnTo>
                          <a:lnTo>
                            <a:pt x="1" y="134"/>
                          </a:lnTo>
                          <a:lnTo>
                            <a:pt x="0" y="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5" name="Freeform 221"/>
                    <p:cNvSpPr/>
                    <p:nvPr/>
                  </p:nvSpPr>
                  <p:spPr bwMode="auto">
                    <a:xfrm>
                      <a:off x="-2325688" y="4075113"/>
                      <a:ext cx="106363" cy="63500"/>
                    </a:xfrm>
                    <a:custGeom>
                      <a:avLst/>
                      <a:gdLst/>
                      <a:ahLst/>
                      <a:cxnLst>
                        <a:cxn ang="0">
                          <a:pos x="0" y="130"/>
                        </a:cxn>
                        <a:cxn ang="0">
                          <a:pos x="5" y="133"/>
                        </a:cxn>
                        <a:cxn ang="0">
                          <a:pos x="935" y="614"/>
                        </a:cxn>
                        <a:cxn ang="0">
                          <a:pos x="1003" y="480"/>
                        </a:cxn>
                        <a:cxn ang="0">
                          <a:pos x="74" y="0"/>
                        </a:cxn>
                        <a:cxn ang="0">
                          <a:pos x="0" y="130"/>
                        </a:cxn>
                        <a:cxn ang="0">
                          <a:pos x="0" y="130"/>
                        </a:cxn>
                        <a:cxn ang="0">
                          <a:pos x="2" y="132"/>
                        </a:cxn>
                        <a:cxn ang="0">
                          <a:pos x="5" y="133"/>
                        </a:cxn>
                        <a:cxn ang="0">
                          <a:pos x="0" y="130"/>
                        </a:cxn>
                      </a:cxnLst>
                      <a:rect l="0" t="0" r="r" b="b"/>
                      <a:pathLst>
                        <a:path w="1003" h="614">
                          <a:moveTo>
                            <a:pt x="0" y="130"/>
                          </a:moveTo>
                          <a:lnTo>
                            <a:pt x="5" y="133"/>
                          </a:lnTo>
                          <a:lnTo>
                            <a:pt x="935" y="614"/>
                          </a:lnTo>
                          <a:lnTo>
                            <a:pt x="1003" y="480"/>
                          </a:lnTo>
                          <a:lnTo>
                            <a:pt x="74" y="0"/>
                          </a:lnTo>
                          <a:lnTo>
                            <a:pt x="0" y="130"/>
                          </a:lnTo>
                          <a:lnTo>
                            <a:pt x="0" y="130"/>
                          </a:lnTo>
                          <a:lnTo>
                            <a:pt x="2" y="132"/>
                          </a:lnTo>
                          <a:lnTo>
                            <a:pt x="5" y="133"/>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6" name="Freeform 222"/>
                    <p:cNvSpPr/>
                    <p:nvPr/>
                  </p:nvSpPr>
                  <p:spPr bwMode="auto">
                    <a:xfrm>
                      <a:off x="-2376488" y="4043363"/>
                      <a:ext cx="60325" cy="44450"/>
                    </a:xfrm>
                    <a:custGeom>
                      <a:avLst/>
                      <a:gdLst/>
                      <a:ahLst/>
                      <a:cxnLst>
                        <a:cxn ang="0">
                          <a:pos x="79" y="0"/>
                        </a:cxn>
                        <a:cxn ang="0">
                          <a:pos x="0" y="128"/>
                        </a:cxn>
                        <a:cxn ang="0">
                          <a:pos x="480" y="427"/>
                        </a:cxn>
                        <a:cxn ang="0">
                          <a:pos x="559" y="300"/>
                        </a:cxn>
                        <a:cxn ang="0">
                          <a:pos x="79" y="0"/>
                        </a:cxn>
                        <a:cxn ang="0">
                          <a:pos x="79" y="0"/>
                        </a:cxn>
                        <a:cxn ang="0">
                          <a:pos x="0" y="128"/>
                        </a:cxn>
                        <a:cxn ang="0">
                          <a:pos x="0" y="128"/>
                        </a:cxn>
                        <a:cxn ang="0">
                          <a:pos x="0" y="128"/>
                        </a:cxn>
                        <a:cxn ang="0">
                          <a:pos x="79" y="0"/>
                        </a:cxn>
                      </a:cxnLst>
                      <a:rect l="0" t="0" r="r" b="b"/>
                      <a:pathLst>
                        <a:path w="559" h="427">
                          <a:moveTo>
                            <a:pt x="79" y="0"/>
                          </a:moveTo>
                          <a:lnTo>
                            <a:pt x="0" y="128"/>
                          </a:lnTo>
                          <a:lnTo>
                            <a:pt x="480" y="427"/>
                          </a:lnTo>
                          <a:lnTo>
                            <a:pt x="559" y="300"/>
                          </a:lnTo>
                          <a:lnTo>
                            <a:pt x="79" y="0"/>
                          </a:lnTo>
                          <a:lnTo>
                            <a:pt x="79" y="0"/>
                          </a:lnTo>
                          <a:lnTo>
                            <a:pt x="0" y="128"/>
                          </a:lnTo>
                          <a:lnTo>
                            <a:pt x="0" y="128"/>
                          </a:lnTo>
                          <a:lnTo>
                            <a:pt x="0" y="128"/>
                          </a:lnTo>
                          <a:lnTo>
                            <a:pt x="7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7" name="Freeform 223"/>
                    <p:cNvSpPr/>
                    <p:nvPr/>
                  </p:nvSpPr>
                  <p:spPr bwMode="auto">
                    <a:xfrm>
                      <a:off x="-2427288" y="4011613"/>
                      <a:ext cx="60325" cy="44450"/>
                    </a:xfrm>
                    <a:custGeom>
                      <a:avLst/>
                      <a:gdLst/>
                      <a:ahLst/>
                      <a:cxnLst>
                        <a:cxn ang="0">
                          <a:pos x="0" y="124"/>
                        </a:cxn>
                        <a:cxn ang="0">
                          <a:pos x="4" y="127"/>
                        </a:cxn>
                        <a:cxn ang="0">
                          <a:pos x="485" y="427"/>
                        </a:cxn>
                        <a:cxn ang="0">
                          <a:pos x="564" y="299"/>
                        </a:cxn>
                        <a:cxn ang="0">
                          <a:pos x="83" y="0"/>
                        </a:cxn>
                        <a:cxn ang="0">
                          <a:pos x="0" y="124"/>
                        </a:cxn>
                        <a:cxn ang="0">
                          <a:pos x="0" y="124"/>
                        </a:cxn>
                        <a:cxn ang="0">
                          <a:pos x="2" y="126"/>
                        </a:cxn>
                        <a:cxn ang="0">
                          <a:pos x="4" y="127"/>
                        </a:cxn>
                        <a:cxn ang="0">
                          <a:pos x="0" y="124"/>
                        </a:cxn>
                      </a:cxnLst>
                      <a:rect l="0" t="0" r="r" b="b"/>
                      <a:pathLst>
                        <a:path w="564" h="427">
                          <a:moveTo>
                            <a:pt x="0" y="124"/>
                          </a:moveTo>
                          <a:lnTo>
                            <a:pt x="4" y="127"/>
                          </a:lnTo>
                          <a:lnTo>
                            <a:pt x="485" y="427"/>
                          </a:lnTo>
                          <a:lnTo>
                            <a:pt x="564" y="299"/>
                          </a:lnTo>
                          <a:lnTo>
                            <a:pt x="83" y="0"/>
                          </a:lnTo>
                          <a:lnTo>
                            <a:pt x="0" y="124"/>
                          </a:lnTo>
                          <a:lnTo>
                            <a:pt x="0" y="124"/>
                          </a:lnTo>
                          <a:lnTo>
                            <a:pt x="2" y="126"/>
                          </a:lnTo>
                          <a:lnTo>
                            <a:pt x="4" y="127"/>
                          </a:lnTo>
                          <a:lnTo>
                            <a:pt x="0" y="12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8" name="Freeform 224"/>
                    <p:cNvSpPr/>
                    <p:nvPr/>
                  </p:nvSpPr>
                  <p:spPr bwMode="auto">
                    <a:xfrm>
                      <a:off x="-2474913" y="3976688"/>
                      <a:ext cx="57150" cy="47625"/>
                    </a:xfrm>
                    <a:custGeom>
                      <a:avLst/>
                      <a:gdLst/>
                      <a:ahLst/>
                      <a:cxnLst>
                        <a:cxn ang="0">
                          <a:pos x="0" y="117"/>
                        </a:cxn>
                        <a:cxn ang="0">
                          <a:pos x="4" y="120"/>
                        </a:cxn>
                        <a:cxn ang="0">
                          <a:pos x="454" y="451"/>
                        </a:cxn>
                        <a:cxn ang="0">
                          <a:pos x="542" y="330"/>
                        </a:cxn>
                        <a:cxn ang="0">
                          <a:pos x="92" y="0"/>
                        </a:cxn>
                        <a:cxn ang="0">
                          <a:pos x="0" y="117"/>
                        </a:cxn>
                        <a:cxn ang="0">
                          <a:pos x="0" y="117"/>
                        </a:cxn>
                        <a:cxn ang="0">
                          <a:pos x="2" y="119"/>
                        </a:cxn>
                        <a:cxn ang="0">
                          <a:pos x="4" y="120"/>
                        </a:cxn>
                        <a:cxn ang="0">
                          <a:pos x="0" y="117"/>
                        </a:cxn>
                      </a:cxnLst>
                      <a:rect l="0" t="0" r="r" b="b"/>
                      <a:pathLst>
                        <a:path w="542" h="451">
                          <a:moveTo>
                            <a:pt x="0" y="117"/>
                          </a:moveTo>
                          <a:lnTo>
                            <a:pt x="4" y="120"/>
                          </a:lnTo>
                          <a:lnTo>
                            <a:pt x="454" y="451"/>
                          </a:lnTo>
                          <a:lnTo>
                            <a:pt x="542" y="330"/>
                          </a:lnTo>
                          <a:lnTo>
                            <a:pt x="92" y="0"/>
                          </a:lnTo>
                          <a:lnTo>
                            <a:pt x="0" y="117"/>
                          </a:lnTo>
                          <a:lnTo>
                            <a:pt x="0" y="117"/>
                          </a:lnTo>
                          <a:lnTo>
                            <a:pt x="2" y="119"/>
                          </a:lnTo>
                          <a:lnTo>
                            <a:pt x="4" y="120"/>
                          </a:lnTo>
                          <a:lnTo>
                            <a:pt x="0"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79" name="Freeform 225"/>
                    <p:cNvSpPr/>
                    <p:nvPr/>
                  </p:nvSpPr>
                  <p:spPr bwMode="auto">
                    <a:xfrm>
                      <a:off x="-2516188" y="3941763"/>
                      <a:ext cx="50800" cy="47625"/>
                    </a:xfrm>
                    <a:custGeom>
                      <a:avLst/>
                      <a:gdLst/>
                      <a:ahLst/>
                      <a:cxnLst>
                        <a:cxn ang="0">
                          <a:pos x="0" y="112"/>
                        </a:cxn>
                        <a:cxn ang="0">
                          <a:pos x="3" y="114"/>
                        </a:cxn>
                        <a:cxn ang="0">
                          <a:pos x="393" y="444"/>
                        </a:cxn>
                        <a:cxn ang="0">
                          <a:pos x="489" y="330"/>
                        </a:cxn>
                        <a:cxn ang="0">
                          <a:pos x="99" y="0"/>
                        </a:cxn>
                        <a:cxn ang="0">
                          <a:pos x="0" y="112"/>
                        </a:cxn>
                        <a:cxn ang="0">
                          <a:pos x="0" y="112"/>
                        </a:cxn>
                        <a:cxn ang="0">
                          <a:pos x="2" y="113"/>
                        </a:cxn>
                        <a:cxn ang="0">
                          <a:pos x="3" y="114"/>
                        </a:cxn>
                        <a:cxn ang="0">
                          <a:pos x="0" y="112"/>
                        </a:cxn>
                      </a:cxnLst>
                      <a:rect l="0" t="0" r="r" b="b"/>
                      <a:pathLst>
                        <a:path w="489" h="444">
                          <a:moveTo>
                            <a:pt x="0" y="112"/>
                          </a:moveTo>
                          <a:lnTo>
                            <a:pt x="3" y="114"/>
                          </a:lnTo>
                          <a:lnTo>
                            <a:pt x="393" y="444"/>
                          </a:lnTo>
                          <a:lnTo>
                            <a:pt x="489" y="330"/>
                          </a:lnTo>
                          <a:lnTo>
                            <a:pt x="99" y="0"/>
                          </a:lnTo>
                          <a:lnTo>
                            <a:pt x="0" y="112"/>
                          </a:lnTo>
                          <a:lnTo>
                            <a:pt x="0" y="112"/>
                          </a:lnTo>
                          <a:lnTo>
                            <a:pt x="2" y="113"/>
                          </a:lnTo>
                          <a:lnTo>
                            <a:pt x="3" y="114"/>
                          </a:lnTo>
                          <a:lnTo>
                            <a:pt x="0" y="11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0" name="Freeform 226"/>
                    <p:cNvSpPr/>
                    <p:nvPr/>
                  </p:nvSpPr>
                  <p:spPr bwMode="auto">
                    <a:xfrm>
                      <a:off x="-2559050" y="3903663"/>
                      <a:ext cx="52388" cy="50800"/>
                    </a:xfrm>
                    <a:custGeom>
                      <a:avLst/>
                      <a:gdLst/>
                      <a:ahLst/>
                      <a:cxnLst>
                        <a:cxn ang="0">
                          <a:pos x="0" y="102"/>
                        </a:cxn>
                        <a:cxn ang="0">
                          <a:pos x="8" y="111"/>
                        </a:cxn>
                        <a:cxn ang="0">
                          <a:pos x="398" y="471"/>
                        </a:cxn>
                        <a:cxn ang="0">
                          <a:pos x="499" y="361"/>
                        </a:cxn>
                        <a:cxn ang="0">
                          <a:pos x="110" y="0"/>
                        </a:cxn>
                        <a:cxn ang="0">
                          <a:pos x="0" y="102"/>
                        </a:cxn>
                        <a:cxn ang="0">
                          <a:pos x="0" y="102"/>
                        </a:cxn>
                        <a:cxn ang="0">
                          <a:pos x="3" y="107"/>
                        </a:cxn>
                        <a:cxn ang="0">
                          <a:pos x="8" y="111"/>
                        </a:cxn>
                        <a:cxn ang="0">
                          <a:pos x="0" y="102"/>
                        </a:cxn>
                      </a:cxnLst>
                      <a:rect l="0" t="0" r="r" b="b"/>
                      <a:pathLst>
                        <a:path w="499" h="471">
                          <a:moveTo>
                            <a:pt x="0" y="102"/>
                          </a:moveTo>
                          <a:lnTo>
                            <a:pt x="8" y="111"/>
                          </a:lnTo>
                          <a:lnTo>
                            <a:pt x="398" y="471"/>
                          </a:lnTo>
                          <a:lnTo>
                            <a:pt x="499" y="361"/>
                          </a:lnTo>
                          <a:lnTo>
                            <a:pt x="110" y="0"/>
                          </a:lnTo>
                          <a:lnTo>
                            <a:pt x="0" y="102"/>
                          </a:lnTo>
                          <a:lnTo>
                            <a:pt x="0" y="102"/>
                          </a:lnTo>
                          <a:lnTo>
                            <a:pt x="3" y="107"/>
                          </a:lnTo>
                          <a:lnTo>
                            <a:pt x="8" y="111"/>
                          </a:lnTo>
                          <a:lnTo>
                            <a:pt x="0"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1" name="Freeform 227"/>
                    <p:cNvSpPr/>
                    <p:nvPr/>
                  </p:nvSpPr>
                  <p:spPr bwMode="auto">
                    <a:xfrm>
                      <a:off x="-2590800" y="3863976"/>
                      <a:ext cx="44450" cy="50800"/>
                    </a:xfrm>
                    <a:custGeom>
                      <a:avLst/>
                      <a:gdLst/>
                      <a:ahLst/>
                      <a:cxnLst>
                        <a:cxn ang="0">
                          <a:pos x="0" y="87"/>
                        </a:cxn>
                        <a:cxn ang="0">
                          <a:pos x="3" y="91"/>
                        </a:cxn>
                        <a:cxn ang="0">
                          <a:pos x="303" y="482"/>
                        </a:cxn>
                        <a:cxn ang="0">
                          <a:pos x="421" y="391"/>
                        </a:cxn>
                        <a:cxn ang="0">
                          <a:pos x="121" y="0"/>
                        </a:cxn>
                        <a:cxn ang="0">
                          <a:pos x="0" y="87"/>
                        </a:cxn>
                        <a:cxn ang="0">
                          <a:pos x="0" y="87"/>
                        </a:cxn>
                        <a:cxn ang="0">
                          <a:pos x="1" y="89"/>
                        </a:cxn>
                        <a:cxn ang="0">
                          <a:pos x="3" y="91"/>
                        </a:cxn>
                        <a:cxn ang="0">
                          <a:pos x="0" y="87"/>
                        </a:cxn>
                      </a:cxnLst>
                      <a:rect l="0" t="0" r="r" b="b"/>
                      <a:pathLst>
                        <a:path w="421" h="482">
                          <a:moveTo>
                            <a:pt x="0" y="87"/>
                          </a:moveTo>
                          <a:lnTo>
                            <a:pt x="3" y="91"/>
                          </a:lnTo>
                          <a:lnTo>
                            <a:pt x="303" y="482"/>
                          </a:lnTo>
                          <a:lnTo>
                            <a:pt x="421" y="391"/>
                          </a:lnTo>
                          <a:lnTo>
                            <a:pt x="121" y="0"/>
                          </a:lnTo>
                          <a:lnTo>
                            <a:pt x="0" y="87"/>
                          </a:lnTo>
                          <a:lnTo>
                            <a:pt x="0" y="87"/>
                          </a:lnTo>
                          <a:lnTo>
                            <a:pt x="1" y="89"/>
                          </a:lnTo>
                          <a:lnTo>
                            <a:pt x="3" y="91"/>
                          </a:lnTo>
                          <a:lnTo>
                            <a:pt x="0" y="8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2" name="Freeform 228"/>
                    <p:cNvSpPr/>
                    <p:nvPr/>
                  </p:nvSpPr>
                  <p:spPr bwMode="auto">
                    <a:xfrm>
                      <a:off x="-2603500" y="3844926"/>
                      <a:ext cx="25400" cy="28575"/>
                    </a:xfrm>
                    <a:custGeom>
                      <a:avLst/>
                      <a:gdLst/>
                      <a:ahLst/>
                      <a:cxnLst>
                        <a:cxn ang="0">
                          <a:pos x="125" y="0"/>
                        </a:cxn>
                        <a:cxn ang="0">
                          <a:pos x="0" y="83"/>
                        </a:cxn>
                        <a:cxn ang="0">
                          <a:pos x="121" y="262"/>
                        </a:cxn>
                        <a:cxn ang="0">
                          <a:pos x="246" y="179"/>
                        </a:cxn>
                        <a:cxn ang="0">
                          <a:pos x="125" y="0"/>
                        </a:cxn>
                        <a:cxn ang="0">
                          <a:pos x="125" y="0"/>
                        </a:cxn>
                        <a:cxn ang="0">
                          <a:pos x="0" y="83"/>
                        </a:cxn>
                        <a:cxn ang="0">
                          <a:pos x="0" y="83"/>
                        </a:cxn>
                        <a:cxn ang="0">
                          <a:pos x="0" y="83"/>
                        </a:cxn>
                        <a:cxn ang="0">
                          <a:pos x="125" y="0"/>
                        </a:cxn>
                      </a:cxnLst>
                      <a:rect l="0" t="0" r="r" b="b"/>
                      <a:pathLst>
                        <a:path w="246" h="262">
                          <a:moveTo>
                            <a:pt x="125" y="0"/>
                          </a:moveTo>
                          <a:lnTo>
                            <a:pt x="0" y="83"/>
                          </a:lnTo>
                          <a:lnTo>
                            <a:pt x="121" y="262"/>
                          </a:lnTo>
                          <a:lnTo>
                            <a:pt x="246" y="179"/>
                          </a:lnTo>
                          <a:lnTo>
                            <a:pt x="125" y="0"/>
                          </a:lnTo>
                          <a:lnTo>
                            <a:pt x="125" y="0"/>
                          </a:lnTo>
                          <a:lnTo>
                            <a:pt x="0" y="83"/>
                          </a:lnTo>
                          <a:lnTo>
                            <a:pt x="0" y="83"/>
                          </a:lnTo>
                          <a:lnTo>
                            <a:pt x="0" y="83"/>
                          </a:lnTo>
                          <a:lnTo>
                            <a:pt x="125"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3" name="Freeform 229"/>
                    <p:cNvSpPr/>
                    <p:nvPr/>
                  </p:nvSpPr>
                  <p:spPr bwMode="auto">
                    <a:xfrm>
                      <a:off x="-2617788" y="3825876"/>
                      <a:ext cx="26988" cy="28575"/>
                    </a:xfrm>
                    <a:custGeom>
                      <a:avLst/>
                      <a:gdLst/>
                      <a:ahLst/>
                      <a:cxnLst>
                        <a:cxn ang="0">
                          <a:pos x="0" y="71"/>
                        </a:cxn>
                        <a:cxn ang="0">
                          <a:pos x="6" y="83"/>
                        </a:cxn>
                        <a:cxn ang="0">
                          <a:pos x="125" y="264"/>
                        </a:cxn>
                        <a:cxn ang="0">
                          <a:pos x="250" y="181"/>
                        </a:cxn>
                        <a:cxn ang="0">
                          <a:pos x="130" y="0"/>
                        </a:cxn>
                        <a:cxn ang="0">
                          <a:pos x="0" y="71"/>
                        </a:cxn>
                        <a:cxn ang="0">
                          <a:pos x="0" y="71"/>
                        </a:cxn>
                        <a:cxn ang="0">
                          <a:pos x="2" y="78"/>
                        </a:cxn>
                        <a:cxn ang="0">
                          <a:pos x="6" y="83"/>
                        </a:cxn>
                        <a:cxn ang="0">
                          <a:pos x="0" y="71"/>
                        </a:cxn>
                      </a:cxnLst>
                      <a:rect l="0" t="0" r="r" b="b"/>
                      <a:pathLst>
                        <a:path w="250" h="264">
                          <a:moveTo>
                            <a:pt x="0" y="71"/>
                          </a:moveTo>
                          <a:lnTo>
                            <a:pt x="6" y="83"/>
                          </a:lnTo>
                          <a:lnTo>
                            <a:pt x="125" y="264"/>
                          </a:lnTo>
                          <a:lnTo>
                            <a:pt x="250" y="181"/>
                          </a:lnTo>
                          <a:lnTo>
                            <a:pt x="130" y="0"/>
                          </a:lnTo>
                          <a:lnTo>
                            <a:pt x="0" y="71"/>
                          </a:lnTo>
                          <a:lnTo>
                            <a:pt x="0" y="71"/>
                          </a:lnTo>
                          <a:lnTo>
                            <a:pt x="2" y="78"/>
                          </a:lnTo>
                          <a:lnTo>
                            <a:pt x="6" y="83"/>
                          </a:lnTo>
                          <a:lnTo>
                            <a:pt x="0" y="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4" name="Freeform 230"/>
                    <p:cNvSpPr/>
                    <p:nvPr/>
                  </p:nvSpPr>
                  <p:spPr bwMode="auto">
                    <a:xfrm>
                      <a:off x="-2627313" y="3805238"/>
                      <a:ext cx="25400" cy="28575"/>
                    </a:xfrm>
                    <a:custGeom>
                      <a:avLst/>
                      <a:gdLst/>
                      <a:ahLst/>
                      <a:cxnLst>
                        <a:cxn ang="0">
                          <a:pos x="0" y="50"/>
                        </a:cxn>
                        <a:cxn ang="0">
                          <a:pos x="3" y="58"/>
                        </a:cxn>
                        <a:cxn ang="0">
                          <a:pos x="94" y="268"/>
                        </a:cxn>
                        <a:cxn ang="0">
                          <a:pos x="230" y="210"/>
                        </a:cxn>
                        <a:cxn ang="0">
                          <a:pos x="141" y="0"/>
                        </a:cxn>
                        <a:cxn ang="0">
                          <a:pos x="0" y="50"/>
                        </a:cxn>
                        <a:cxn ang="0">
                          <a:pos x="0" y="50"/>
                        </a:cxn>
                        <a:cxn ang="0">
                          <a:pos x="1" y="54"/>
                        </a:cxn>
                        <a:cxn ang="0">
                          <a:pos x="3" y="58"/>
                        </a:cxn>
                        <a:cxn ang="0">
                          <a:pos x="0" y="50"/>
                        </a:cxn>
                      </a:cxnLst>
                      <a:rect l="0" t="0" r="r" b="b"/>
                      <a:pathLst>
                        <a:path w="230" h="268">
                          <a:moveTo>
                            <a:pt x="0" y="50"/>
                          </a:moveTo>
                          <a:lnTo>
                            <a:pt x="3" y="58"/>
                          </a:lnTo>
                          <a:lnTo>
                            <a:pt x="94" y="268"/>
                          </a:lnTo>
                          <a:lnTo>
                            <a:pt x="230" y="210"/>
                          </a:lnTo>
                          <a:lnTo>
                            <a:pt x="141" y="0"/>
                          </a:lnTo>
                          <a:lnTo>
                            <a:pt x="0" y="50"/>
                          </a:lnTo>
                          <a:lnTo>
                            <a:pt x="0" y="50"/>
                          </a:lnTo>
                          <a:lnTo>
                            <a:pt x="1" y="54"/>
                          </a:lnTo>
                          <a:lnTo>
                            <a:pt x="3" y="58"/>
                          </a:lnTo>
                          <a:lnTo>
                            <a:pt x="0"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5" name="Freeform 231"/>
                    <p:cNvSpPr/>
                    <p:nvPr/>
                  </p:nvSpPr>
                  <p:spPr bwMode="auto">
                    <a:xfrm>
                      <a:off x="-2633663" y="3775076"/>
                      <a:ext cx="22225" cy="34925"/>
                    </a:xfrm>
                    <a:custGeom>
                      <a:avLst/>
                      <a:gdLst/>
                      <a:ahLst/>
                      <a:cxnLst>
                        <a:cxn ang="0">
                          <a:pos x="46" y="28"/>
                        </a:cxn>
                        <a:cxn ang="0">
                          <a:pos x="0" y="119"/>
                        </a:cxn>
                        <a:cxn ang="0">
                          <a:pos x="60" y="329"/>
                        </a:cxn>
                        <a:cxn ang="0">
                          <a:pos x="204" y="287"/>
                        </a:cxn>
                        <a:cxn ang="0">
                          <a:pos x="144" y="77"/>
                        </a:cxn>
                        <a:cxn ang="0">
                          <a:pos x="46" y="28"/>
                        </a:cxn>
                        <a:cxn ang="0">
                          <a:pos x="144" y="77"/>
                        </a:cxn>
                        <a:cxn ang="0">
                          <a:pos x="122" y="0"/>
                        </a:cxn>
                        <a:cxn ang="0">
                          <a:pos x="46" y="28"/>
                        </a:cxn>
                      </a:cxnLst>
                      <a:rect l="0" t="0" r="r" b="b"/>
                      <a:pathLst>
                        <a:path w="204" h="329">
                          <a:moveTo>
                            <a:pt x="46" y="28"/>
                          </a:moveTo>
                          <a:lnTo>
                            <a:pt x="0" y="119"/>
                          </a:lnTo>
                          <a:lnTo>
                            <a:pt x="60" y="329"/>
                          </a:lnTo>
                          <a:lnTo>
                            <a:pt x="204" y="287"/>
                          </a:lnTo>
                          <a:lnTo>
                            <a:pt x="144" y="77"/>
                          </a:lnTo>
                          <a:lnTo>
                            <a:pt x="46" y="28"/>
                          </a:lnTo>
                          <a:lnTo>
                            <a:pt x="144" y="77"/>
                          </a:lnTo>
                          <a:lnTo>
                            <a:pt x="122" y="0"/>
                          </a:lnTo>
                          <a:lnTo>
                            <a:pt x="46"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6" name="Freeform 232"/>
                    <p:cNvSpPr/>
                    <p:nvPr/>
                  </p:nvSpPr>
                  <p:spPr bwMode="auto">
                    <a:xfrm>
                      <a:off x="-2684463" y="3778251"/>
                      <a:ext cx="61913" cy="38100"/>
                    </a:xfrm>
                    <a:custGeom>
                      <a:avLst/>
                      <a:gdLst/>
                      <a:ahLst/>
                      <a:cxnLst>
                        <a:cxn ang="0">
                          <a:pos x="0" y="250"/>
                        </a:cxn>
                        <a:cxn ang="0">
                          <a:pos x="102" y="320"/>
                        </a:cxn>
                        <a:cxn ang="0">
                          <a:pos x="582" y="140"/>
                        </a:cxn>
                        <a:cxn ang="0">
                          <a:pos x="530" y="0"/>
                        </a:cxn>
                        <a:cxn ang="0">
                          <a:pos x="50" y="180"/>
                        </a:cxn>
                        <a:cxn ang="0">
                          <a:pos x="0" y="250"/>
                        </a:cxn>
                        <a:cxn ang="0">
                          <a:pos x="0" y="250"/>
                        </a:cxn>
                        <a:cxn ang="0">
                          <a:pos x="0" y="358"/>
                        </a:cxn>
                        <a:cxn ang="0">
                          <a:pos x="102" y="320"/>
                        </a:cxn>
                        <a:cxn ang="0">
                          <a:pos x="0" y="250"/>
                        </a:cxn>
                      </a:cxnLst>
                      <a:rect l="0" t="0" r="r" b="b"/>
                      <a:pathLst>
                        <a:path w="582" h="358">
                          <a:moveTo>
                            <a:pt x="0" y="250"/>
                          </a:moveTo>
                          <a:lnTo>
                            <a:pt x="102" y="320"/>
                          </a:lnTo>
                          <a:lnTo>
                            <a:pt x="582" y="140"/>
                          </a:lnTo>
                          <a:lnTo>
                            <a:pt x="530" y="0"/>
                          </a:lnTo>
                          <a:lnTo>
                            <a:pt x="50" y="180"/>
                          </a:lnTo>
                          <a:lnTo>
                            <a:pt x="0" y="250"/>
                          </a:lnTo>
                          <a:lnTo>
                            <a:pt x="0" y="250"/>
                          </a:lnTo>
                          <a:lnTo>
                            <a:pt x="0" y="358"/>
                          </a:lnTo>
                          <a:lnTo>
                            <a:pt x="102" y="320"/>
                          </a:lnTo>
                          <a:lnTo>
                            <a:pt x="0" y="2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7" name="Freeform 233"/>
                    <p:cNvSpPr/>
                    <p:nvPr/>
                  </p:nvSpPr>
                  <p:spPr bwMode="auto">
                    <a:xfrm>
                      <a:off x="-2684463" y="3667126"/>
                      <a:ext cx="15875" cy="138113"/>
                    </a:xfrm>
                    <a:custGeom>
                      <a:avLst/>
                      <a:gdLst/>
                      <a:ahLst/>
                      <a:cxnLst>
                        <a:cxn ang="0">
                          <a:pos x="100" y="33"/>
                        </a:cxn>
                        <a:cxn ang="0">
                          <a:pos x="0" y="104"/>
                        </a:cxn>
                        <a:cxn ang="0">
                          <a:pos x="0" y="1304"/>
                        </a:cxn>
                        <a:cxn ang="0">
                          <a:pos x="151" y="1304"/>
                        </a:cxn>
                        <a:cxn ang="0">
                          <a:pos x="151" y="104"/>
                        </a:cxn>
                        <a:cxn ang="0">
                          <a:pos x="100" y="33"/>
                        </a:cxn>
                        <a:cxn ang="0">
                          <a:pos x="100" y="33"/>
                        </a:cxn>
                        <a:cxn ang="0">
                          <a:pos x="0" y="0"/>
                        </a:cxn>
                        <a:cxn ang="0">
                          <a:pos x="0" y="104"/>
                        </a:cxn>
                        <a:cxn ang="0">
                          <a:pos x="100" y="33"/>
                        </a:cxn>
                      </a:cxnLst>
                      <a:rect l="0" t="0" r="r" b="b"/>
                      <a:pathLst>
                        <a:path w="151" h="1304">
                          <a:moveTo>
                            <a:pt x="100" y="33"/>
                          </a:moveTo>
                          <a:lnTo>
                            <a:pt x="0" y="104"/>
                          </a:lnTo>
                          <a:lnTo>
                            <a:pt x="0" y="1304"/>
                          </a:lnTo>
                          <a:lnTo>
                            <a:pt x="151" y="1304"/>
                          </a:lnTo>
                          <a:lnTo>
                            <a:pt x="151" y="104"/>
                          </a:lnTo>
                          <a:lnTo>
                            <a:pt x="100" y="33"/>
                          </a:lnTo>
                          <a:lnTo>
                            <a:pt x="100" y="33"/>
                          </a:lnTo>
                          <a:lnTo>
                            <a:pt x="0" y="0"/>
                          </a:lnTo>
                          <a:lnTo>
                            <a:pt x="0" y="104"/>
                          </a:lnTo>
                          <a:lnTo>
                            <a:pt x="100" y="3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8" name="Freeform 234"/>
                    <p:cNvSpPr/>
                    <p:nvPr/>
                  </p:nvSpPr>
                  <p:spPr bwMode="auto">
                    <a:xfrm>
                      <a:off x="-2679700" y="3670301"/>
                      <a:ext cx="176213" cy="69850"/>
                    </a:xfrm>
                    <a:custGeom>
                      <a:avLst/>
                      <a:gdLst/>
                      <a:ahLst/>
                      <a:cxnLst>
                        <a:cxn ang="0">
                          <a:pos x="1536" y="643"/>
                        </a:cxn>
                        <a:cxn ang="0">
                          <a:pos x="1520" y="510"/>
                        </a:cxn>
                        <a:cxn ang="0">
                          <a:pos x="49" y="0"/>
                        </a:cxn>
                        <a:cxn ang="0">
                          <a:pos x="0" y="141"/>
                        </a:cxn>
                        <a:cxn ang="0">
                          <a:pos x="1471" y="651"/>
                        </a:cxn>
                        <a:cxn ang="0">
                          <a:pos x="1536" y="643"/>
                        </a:cxn>
                        <a:cxn ang="0">
                          <a:pos x="1536" y="643"/>
                        </a:cxn>
                        <a:cxn ang="0">
                          <a:pos x="1662" y="561"/>
                        </a:cxn>
                        <a:cxn ang="0">
                          <a:pos x="1520" y="510"/>
                        </a:cxn>
                        <a:cxn ang="0">
                          <a:pos x="1536" y="643"/>
                        </a:cxn>
                      </a:cxnLst>
                      <a:rect l="0" t="0" r="r" b="b"/>
                      <a:pathLst>
                        <a:path w="1662" h="651">
                          <a:moveTo>
                            <a:pt x="1536" y="643"/>
                          </a:moveTo>
                          <a:lnTo>
                            <a:pt x="1520" y="510"/>
                          </a:lnTo>
                          <a:lnTo>
                            <a:pt x="49" y="0"/>
                          </a:lnTo>
                          <a:lnTo>
                            <a:pt x="0" y="141"/>
                          </a:lnTo>
                          <a:lnTo>
                            <a:pt x="1471" y="651"/>
                          </a:lnTo>
                          <a:lnTo>
                            <a:pt x="1536" y="643"/>
                          </a:lnTo>
                          <a:lnTo>
                            <a:pt x="1536" y="643"/>
                          </a:lnTo>
                          <a:lnTo>
                            <a:pt x="1662" y="561"/>
                          </a:lnTo>
                          <a:lnTo>
                            <a:pt x="1520" y="510"/>
                          </a:lnTo>
                          <a:lnTo>
                            <a:pt x="1536" y="6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89" name="Freeform 235"/>
                    <p:cNvSpPr/>
                    <p:nvPr/>
                  </p:nvSpPr>
                  <p:spPr bwMode="auto">
                    <a:xfrm>
                      <a:off x="-2582863" y="3725863"/>
                      <a:ext cx="66675" cy="47625"/>
                    </a:xfrm>
                    <a:custGeom>
                      <a:avLst/>
                      <a:gdLst/>
                      <a:ahLst/>
                      <a:cxnLst>
                        <a:cxn ang="0">
                          <a:pos x="0" y="377"/>
                        </a:cxn>
                        <a:cxn ang="0">
                          <a:pos x="115" y="455"/>
                        </a:cxn>
                        <a:cxn ang="0">
                          <a:pos x="625" y="124"/>
                        </a:cxn>
                        <a:cxn ang="0">
                          <a:pos x="543" y="0"/>
                        </a:cxn>
                        <a:cxn ang="0">
                          <a:pos x="34" y="329"/>
                        </a:cxn>
                        <a:cxn ang="0">
                          <a:pos x="0" y="377"/>
                        </a:cxn>
                        <a:cxn ang="0">
                          <a:pos x="34" y="329"/>
                        </a:cxn>
                        <a:cxn ang="0">
                          <a:pos x="6" y="346"/>
                        </a:cxn>
                        <a:cxn ang="0">
                          <a:pos x="0" y="377"/>
                        </a:cxn>
                      </a:cxnLst>
                      <a:rect l="0" t="0" r="r" b="b"/>
                      <a:pathLst>
                        <a:path w="625" h="455">
                          <a:moveTo>
                            <a:pt x="0" y="377"/>
                          </a:moveTo>
                          <a:lnTo>
                            <a:pt x="115" y="455"/>
                          </a:lnTo>
                          <a:lnTo>
                            <a:pt x="625" y="124"/>
                          </a:lnTo>
                          <a:lnTo>
                            <a:pt x="543" y="0"/>
                          </a:lnTo>
                          <a:lnTo>
                            <a:pt x="34" y="329"/>
                          </a:lnTo>
                          <a:lnTo>
                            <a:pt x="0" y="377"/>
                          </a:lnTo>
                          <a:lnTo>
                            <a:pt x="34" y="329"/>
                          </a:lnTo>
                          <a:lnTo>
                            <a:pt x="6" y="346"/>
                          </a:lnTo>
                          <a:lnTo>
                            <a:pt x="0" y="37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0" name="Freeform 236"/>
                    <p:cNvSpPr/>
                    <p:nvPr/>
                  </p:nvSpPr>
                  <p:spPr bwMode="auto">
                    <a:xfrm>
                      <a:off x="-2257425" y="3363913"/>
                      <a:ext cx="146050" cy="107950"/>
                    </a:xfrm>
                    <a:custGeom>
                      <a:avLst/>
                      <a:gdLst/>
                      <a:ahLst/>
                      <a:cxnLst>
                        <a:cxn ang="0">
                          <a:pos x="1320" y="60"/>
                        </a:cxn>
                        <a:cxn ang="0">
                          <a:pos x="1290" y="30"/>
                        </a:cxn>
                        <a:cxn ang="0">
                          <a:pos x="1200" y="0"/>
                        </a:cxn>
                        <a:cxn ang="0">
                          <a:pos x="930" y="0"/>
                        </a:cxn>
                        <a:cxn ang="0">
                          <a:pos x="390" y="60"/>
                        </a:cxn>
                        <a:cxn ang="0">
                          <a:pos x="120" y="90"/>
                        </a:cxn>
                        <a:cxn ang="0">
                          <a:pos x="30" y="120"/>
                        </a:cxn>
                        <a:cxn ang="0">
                          <a:pos x="0" y="180"/>
                        </a:cxn>
                        <a:cxn ang="0">
                          <a:pos x="60" y="960"/>
                        </a:cxn>
                        <a:cxn ang="0">
                          <a:pos x="90" y="990"/>
                        </a:cxn>
                        <a:cxn ang="0">
                          <a:pos x="180" y="1021"/>
                        </a:cxn>
                        <a:cxn ang="0">
                          <a:pos x="450" y="1021"/>
                        </a:cxn>
                        <a:cxn ang="0">
                          <a:pos x="1020" y="990"/>
                        </a:cxn>
                        <a:cxn ang="0">
                          <a:pos x="1290" y="930"/>
                        </a:cxn>
                        <a:cxn ang="0">
                          <a:pos x="1350" y="900"/>
                        </a:cxn>
                        <a:cxn ang="0">
                          <a:pos x="1380" y="870"/>
                        </a:cxn>
                        <a:cxn ang="0">
                          <a:pos x="1320" y="60"/>
                        </a:cxn>
                      </a:cxnLst>
                      <a:rect l="0" t="0" r="r" b="b"/>
                      <a:pathLst>
                        <a:path w="1380" h="1021">
                          <a:moveTo>
                            <a:pt x="1320" y="60"/>
                          </a:moveTo>
                          <a:lnTo>
                            <a:pt x="1290" y="30"/>
                          </a:lnTo>
                          <a:lnTo>
                            <a:pt x="1200" y="0"/>
                          </a:lnTo>
                          <a:lnTo>
                            <a:pt x="930" y="0"/>
                          </a:lnTo>
                          <a:lnTo>
                            <a:pt x="390" y="60"/>
                          </a:lnTo>
                          <a:lnTo>
                            <a:pt x="120" y="90"/>
                          </a:lnTo>
                          <a:lnTo>
                            <a:pt x="30" y="120"/>
                          </a:lnTo>
                          <a:lnTo>
                            <a:pt x="0" y="180"/>
                          </a:lnTo>
                          <a:lnTo>
                            <a:pt x="60" y="960"/>
                          </a:lnTo>
                          <a:lnTo>
                            <a:pt x="90" y="990"/>
                          </a:lnTo>
                          <a:lnTo>
                            <a:pt x="180" y="1021"/>
                          </a:lnTo>
                          <a:lnTo>
                            <a:pt x="450" y="1021"/>
                          </a:lnTo>
                          <a:lnTo>
                            <a:pt x="1020" y="990"/>
                          </a:lnTo>
                          <a:lnTo>
                            <a:pt x="1290" y="930"/>
                          </a:lnTo>
                          <a:lnTo>
                            <a:pt x="1350" y="900"/>
                          </a:lnTo>
                          <a:lnTo>
                            <a:pt x="1380" y="870"/>
                          </a:lnTo>
                          <a:lnTo>
                            <a:pt x="1320"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1" name="Freeform 237"/>
                    <p:cNvSpPr>
                      <a:spLocks noEditPoints="1"/>
                    </p:cNvSpPr>
                    <p:nvPr/>
                  </p:nvSpPr>
                  <p:spPr bwMode="auto">
                    <a:xfrm>
                      <a:off x="-2949575" y="3398838"/>
                      <a:ext cx="996950" cy="1203325"/>
                    </a:xfrm>
                    <a:custGeom>
                      <a:avLst/>
                      <a:gdLst/>
                      <a:ahLst/>
                      <a:cxnLst>
                        <a:cxn ang="0">
                          <a:pos x="0" y="11370"/>
                        </a:cxn>
                        <a:cxn ang="0">
                          <a:pos x="9419" y="11370"/>
                        </a:cxn>
                        <a:cxn ang="0">
                          <a:pos x="9419" y="0"/>
                        </a:cxn>
                        <a:cxn ang="0">
                          <a:pos x="0" y="0"/>
                        </a:cxn>
                        <a:cxn ang="0">
                          <a:pos x="0" y="11370"/>
                        </a:cxn>
                        <a:cxn ang="0">
                          <a:pos x="360" y="10890"/>
                        </a:cxn>
                        <a:cxn ang="0">
                          <a:pos x="9060" y="10890"/>
                        </a:cxn>
                        <a:cxn ang="0">
                          <a:pos x="9060" y="390"/>
                        </a:cxn>
                        <a:cxn ang="0">
                          <a:pos x="360" y="390"/>
                        </a:cxn>
                        <a:cxn ang="0">
                          <a:pos x="360" y="10890"/>
                        </a:cxn>
                      </a:cxnLst>
                      <a:rect l="0" t="0" r="r" b="b"/>
                      <a:pathLst>
                        <a:path w="9419" h="11370">
                          <a:moveTo>
                            <a:pt x="0" y="11370"/>
                          </a:moveTo>
                          <a:lnTo>
                            <a:pt x="9419" y="11370"/>
                          </a:lnTo>
                          <a:lnTo>
                            <a:pt x="9419" y="0"/>
                          </a:lnTo>
                          <a:lnTo>
                            <a:pt x="0" y="0"/>
                          </a:lnTo>
                          <a:lnTo>
                            <a:pt x="0" y="11370"/>
                          </a:lnTo>
                          <a:close/>
                          <a:moveTo>
                            <a:pt x="360" y="10890"/>
                          </a:moveTo>
                          <a:lnTo>
                            <a:pt x="9060" y="10890"/>
                          </a:lnTo>
                          <a:lnTo>
                            <a:pt x="9060" y="390"/>
                          </a:lnTo>
                          <a:lnTo>
                            <a:pt x="360" y="390"/>
                          </a:lnTo>
                          <a:lnTo>
                            <a:pt x="360" y="10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2" name="Freeform 238"/>
                    <p:cNvSpPr/>
                    <p:nvPr/>
                  </p:nvSpPr>
                  <p:spPr bwMode="auto">
                    <a:xfrm>
                      <a:off x="-1863725" y="3475038"/>
                      <a:ext cx="387350" cy="587375"/>
                    </a:xfrm>
                    <a:custGeom>
                      <a:avLst/>
                      <a:gdLst/>
                      <a:ahLst/>
                      <a:cxnLst>
                        <a:cxn ang="0">
                          <a:pos x="0" y="4890"/>
                        </a:cxn>
                        <a:cxn ang="0">
                          <a:pos x="0" y="5010"/>
                        </a:cxn>
                        <a:cxn ang="0">
                          <a:pos x="30" y="5130"/>
                        </a:cxn>
                        <a:cxn ang="0">
                          <a:pos x="90" y="5250"/>
                        </a:cxn>
                        <a:cxn ang="0">
                          <a:pos x="120" y="5340"/>
                        </a:cxn>
                        <a:cxn ang="0">
                          <a:pos x="210" y="5430"/>
                        </a:cxn>
                        <a:cxn ang="0">
                          <a:pos x="270" y="5490"/>
                        </a:cxn>
                        <a:cxn ang="0">
                          <a:pos x="359" y="5520"/>
                        </a:cxn>
                        <a:cxn ang="0">
                          <a:pos x="480" y="5550"/>
                        </a:cxn>
                        <a:cxn ang="0">
                          <a:pos x="3210" y="5550"/>
                        </a:cxn>
                        <a:cxn ang="0">
                          <a:pos x="3300" y="5520"/>
                        </a:cxn>
                        <a:cxn ang="0">
                          <a:pos x="3390" y="5490"/>
                        </a:cxn>
                        <a:cxn ang="0">
                          <a:pos x="3450" y="5430"/>
                        </a:cxn>
                        <a:cxn ang="0">
                          <a:pos x="3540" y="5340"/>
                        </a:cxn>
                        <a:cxn ang="0">
                          <a:pos x="3600" y="5250"/>
                        </a:cxn>
                        <a:cxn ang="0">
                          <a:pos x="3630" y="5130"/>
                        </a:cxn>
                        <a:cxn ang="0">
                          <a:pos x="3660" y="5010"/>
                        </a:cxn>
                        <a:cxn ang="0">
                          <a:pos x="3660" y="4890"/>
                        </a:cxn>
                        <a:cxn ang="0">
                          <a:pos x="3660" y="660"/>
                        </a:cxn>
                        <a:cxn ang="0">
                          <a:pos x="3660" y="510"/>
                        </a:cxn>
                        <a:cxn ang="0">
                          <a:pos x="3630" y="390"/>
                        </a:cxn>
                        <a:cxn ang="0">
                          <a:pos x="3600" y="270"/>
                        </a:cxn>
                        <a:cxn ang="0">
                          <a:pos x="3540" y="180"/>
                        </a:cxn>
                        <a:cxn ang="0">
                          <a:pos x="3450" y="90"/>
                        </a:cxn>
                        <a:cxn ang="0">
                          <a:pos x="3390" y="30"/>
                        </a:cxn>
                        <a:cxn ang="0">
                          <a:pos x="3300" y="0"/>
                        </a:cxn>
                        <a:cxn ang="0">
                          <a:pos x="3210" y="0"/>
                        </a:cxn>
                        <a:cxn ang="0">
                          <a:pos x="3090" y="0"/>
                        </a:cxn>
                        <a:cxn ang="0">
                          <a:pos x="1830" y="3480"/>
                        </a:cxn>
                        <a:cxn ang="0">
                          <a:pos x="690" y="0"/>
                        </a:cxn>
                        <a:cxn ang="0">
                          <a:pos x="480" y="0"/>
                        </a:cxn>
                        <a:cxn ang="0">
                          <a:pos x="359" y="0"/>
                        </a:cxn>
                        <a:cxn ang="0">
                          <a:pos x="270" y="30"/>
                        </a:cxn>
                        <a:cxn ang="0">
                          <a:pos x="210" y="90"/>
                        </a:cxn>
                        <a:cxn ang="0">
                          <a:pos x="120" y="180"/>
                        </a:cxn>
                        <a:cxn ang="0">
                          <a:pos x="90" y="270"/>
                        </a:cxn>
                        <a:cxn ang="0">
                          <a:pos x="30" y="390"/>
                        </a:cxn>
                        <a:cxn ang="0">
                          <a:pos x="0" y="510"/>
                        </a:cxn>
                        <a:cxn ang="0">
                          <a:pos x="0" y="660"/>
                        </a:cxn>
                        <a:cxn ang="0">
                          <a:pos x="0" y="4890"/>
                        </a:cxn>
                      </a:cxnLst>
                      <a:rect l="0" t="0" r="r" b="b"/>
                      <a:pathLst>
                        <a:path w="3660" h="5550">
                          <a:moveTo>
                            <a:pt x="0" y="4890"/>
                          </a:moveTo>
                          <a:lnTo>
                            <a:pt x="0" y="5010"/>
                          </a:lnTo>
                          <a:lnTo>
                            <a:pt x="30" y="5130"/>
                          </a:lnTo>
                          <a:lnTo>
                            <a:pt x="90" y="5250"/>
                          </a:lnTo>
                          <a:lnTo>
                            <a:pt x="120" y="5340"/>
                          </a:lnTo>
                          <a:lnTo>
                            <a:pt x="210" y="5430"/>
                          </a:lnTo>
                          <a:lnTo>
                            <a:pt x="270" y="5490"/>
                          </a:lnTo>
                          <a:lnTo>
                            <a:pt x="359" y="5520"/>
                          </a:lnTo>
                          <a:lnTo>
                            <a:pt x="480" y="5550"/>
                          </a:lnTo>
                          <a:lnTo>
                            <a:pt x="3210" y="5550"/>
                          </a:lnTo>
                          <a:lnTo>
                            <a:pt x="3300" y="5520"/>
                          </a:lnTo>
                          <a:lnTo>
                            <a:pt x="3390" y="5490"/>
                          </a:lnTo>
                          <a:lnTo>
                            <a:pt x="3450" y="5430"/>
                          </a:lnTo>
                          <a:lnTo>
                            <a:pt x="3540" y="5340"/>
                          </a:lnTo>
                          <a:lnTo>
                            <a:pt x="3600" y="5250"/>
                          </a:lnTo>
                          <a:lnTo>
                            <a:pt x="3630" y="5130"/>
                          </a:lnTo>
                          <a:lnTo>
                            <a:pt x="3660" y="5010"/>
                          </a:lnTo>
                          <a:lnTo>
                            <a:pt x="3660" y="4890"/>
                          </a:lnTo>
                          <a:lnTo>
                            <a:pt x="3660" y="660"/>
                          </a:lnTo>
                          <a:lnTo>
                            <a:pt x="3660" y="510"/>
                          </a:lnTo>
                          <a:lnTo>
                            <a:pt x="3630" y="390"/>
                          </a:lnTo>
                          <a:lnTo>
                            <a:pt x="3600" y="270"/>
                          </a:lnTo>
                          <a:lnTo>
                            <a:pt x="3540" y="180"/>
                          </a:lnTo>
                          <a:lnTo>
                            <a:pt x="3450" y="90"/>
                          </a:lnTo>
                          <a:lnTo>
                            <a:pt x="3390" y="30"/>
                          </a:lnTo>
                          <a:lnTo>
                            <a:pt x="3300" y="0"/>
                          </a:lnTo>
                          <a:lnTo>
                            <a:pt x="3210" y="0"/>
                          </a:lnTo>
                          <a:lnTo>
                            <a:pt x="3090" y="0"/>
                          </a:lnTo>
                          <a:lnTo>
                            <a:pt x="1830" y="3480"/>
                          </a:lnTo>
                          <a:lnTo>
                            <a:pt x="690" y="0"/>
                          </a:lnTo>
                          <a:lnTo>
                            <a:pt x="480" y="0"/>
                          </a:lnTo>
                          <a:lnTo>
                            <a:pt x="359" y="0"/>
                          </a:lnTo>
                          <a:lnTo>
                            <a:pt x="270" y="30"/>
                          </a:lnTo>
                          <a:lnTo>
                            <a:pt x="210" y="90"/>
                          </a:lnTo>
                          <a:lnTo>
                            <a:pt x="120" y="180"/>
                          </a:lnTo>
                          <a:lnTo>
                            <a:pt x="90" y="270"/>
                          </a:lnTo>
                          <a:lnTo>
                            <a:pt x="30" y="390"/>
                          </a:lnTo>
                          <a:lnTo>
                            <a:pt x="0" y="510"/>
                          </a:lnTo>
                          <a:lnTo>
                            <a:pt x="0" y="660"/>
                          </a:lnTo>
                          <a:lnTo>
                            <a:pt x="0" y="4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3" name="Freeform 239"/>
                    <p:cNvSpPr/>
                    <p:nvPr/>
                  </p:nvSpPr>
                  <p:spPr bwMode="auto">
                    <a:xfrm>
                      <a:off x="-1990725" y="3481388"/>
                      <a:ext cx="203200" cy="179388"/>
                    </a:xfrm>
                    <a:custGeom>
                      <a:avLst/>
                      <a:gdLst/>
                      <a:ahLst/>
                      <a:cxnLst>
                        <a:cxn ang="0">
                          <a:pos x="0" y="1688"/>
                        </a:cxn>
                        <a:cxn ang="0">
                          <a:pos x="1710" y="960"/>
                        </a:cxn>
                        <a:cxn ang="0">
                          <a:pos x="1800" y="900"/>
                        </a:cxn>
                        <a:cxn ang="0">
                          <a:pos x="1890" y="780"/>
                        </a:cxn>
                        <a:cxn ang="0">
                          <a:pos x="1920" y="690"/>
                        </a:cxn>
                        <a:cxn ang="0">
                          <a:pos x="1890" y="570"/>
                        </a:cxn>
                        <a:cxn ang="0">
                          <a:pos x="1740" y="180"/>
                        </a:cxn>
                        <a:cxn ang="0">
                          <a:pos x="1650" y="90"/>
                        </a:cxn>
                        <a:cxn ang="0">
                          <a:pos x="1559" y="30"/>
                        </a:cxn>
                        <a:cxn ang="0">
                          <a:pos x="1440" y="0"/>
                        </a:cxn>
                        <a:cxn ang="0">
                          <a:pos x="1320" y="30"/>
                        </a:cxn>
                        <a:cxn ang="0">
                          <a:pos x="0" y="591"/>
                        </a:cxn>
                        <a:cxn ang="0">
                          <a:pos x="0" y="1688"/>
                        </a:cxn>
                      </a:cxnLst>
                      <a:rect l="0" t="0" r="r" b="b"/>
                      <a:pathLst>
                        <a:path w="1920" h="1688">
                          <a:moveTo>
                            <a:pt x="0" y="1688"/>
                          </a:moveTo>
                          <a:lnTo>
                            <a:pt x="1710" y="960"/>
                          </a:lnTo>
                          <a:lnTo>
                            <a:pt x="1800" y="900"/>
                          </a:lnTo>
                          <a:lnTo>
                            <a:pt x="1890" y="780"/>
                          </a:lnTo>
                          <a:lnTo>
                            <a:pt x="1920" y="690"/>
                          </a:lnTo>
                          <a:lnTo>
                            <a:pt x="1890" y="570"/>
                          </a:lnTo>
                          <a:lnTo>
                            <a:pt x="1740" y="180"/>
                          </a:lnTo>
                          <a:lnTo>
                            <a:pt x="1650" y="90"/>
                          </a:lnTo>
                          <a:lnTo>
                            <a:pt x="1559" y="30"/>
                          </a:lnTo>
                          <a:lnTo>
                            <a:pt x="1440" y="0"/>
                          </a:lnTo>
                          <a:lnTo>
                            <a:pt x="1320" y="30"/>
                          </a:lnTo>
                          <a:lnTo>
                            <a:pt x="0" y="591"/>
                          </a:lnTo>
                          <a:lnTo>
                            <a:pt x="0" y="168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sp>
              <p:nvSpPr>
                <p:cNvPr id="140" name="TextBox 139"/>
                <p:cNvSpPr txBox="1"/>
                <p:nvPr/>
              </p:nvSpPr>
              <p:spPr>
                <a:xfrm>
                  <a:off x="7858539" y="2994991"/>
                  <a:ext cx="530087" cy="185531"/>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iManage</a:t>
                  </a:r>
                  <a:endParaRPr lang="zh-CN" altLang="en-US" dirty="0">
                    <a:solidFill>
                      <a:srgbClr val="000000"/>
                    </a:solidFill>
                    <a:latin typeface="微软雅黑" panose="020B0503020204020204" charset="-122"/>
                    <a:ea typeface="微软雅黑" panose="020B0503020204020204" charset="-122"/>
                  </a:endParaRPr>
                </a:p>
              </p:txBody>
            </p:sp>
          </p:grpSp>
          <p:grpSp>
            <p:nvGrpSpPr>
              <p:cNvPr id="135" name="组合 316"/>
              <p:cNvGrpSpPr/>
              <p:nvPr/>
            </p:nvGrpSpPr>
            <p:grpSpPr>
              <a:xfrm>
                <a:off x="8269362" y="2994991"/>
                <a:ext cx="663469" cy="659869"/>
                <a:chOff x="8627166" y="2994991"/>
                <a:chExt cx="663469" cy="659869"/>
              </a:xfrm>
            </p:grpSpPr>
            <p:grpSp>
              <p:nvGrpSpPr>
                <p:cNvPr id="139" name="Group 4"/>
                <p:cNvGrpSpPr/>
                <p:nvPr/>
              </p:nvGrpSpPr>
              <p:grpSpPr bwMode="auto">
                <a:xfrm>
                  <a:off x="8642635" y="3150860"/>
                  <a:ext cx="648000" cy="504000"/>
                  <a:chOff x="2083" y="941"/>
                  <a:chExt cx="1596" cy="1354"/>
                </a:xfrm>
                <a:solidFill>
                  <a:schemeClr val="tx1">
                    <a:lumMod val="50000"/>
                    <a:lumOff val="50000"/>
                  </a:schemeClr>
                </a:solidFill>
              </p:grpSpPr>
              <p:sp>
                <p:nvSpPr>
                  <p:cNvPr id="137" name="Freeform 5"/>
                  <p:cNvSpPr/>
                  <p:nvPr/>
                </p:nvSpPr>
                <p:spPr bwMode="auto">
                  <a:xfrm>
                    <a:off x="2083" y="941"/>
                    <a:ext cx="1596" cy="1354"/>
                  </a:xfrm>
                  <a:custGeom>
                    <a:avLst/>
                    <a:gdLst>
                      <a:gd name="T0" fmla="*/ 593 w 673"/>
                      <a:gd name="T1" fmla="*/ 172 h 570"/>
                      <a:gd name="T2" fmla="*/ 593 w 673"/>
                      <a:gd name="T3" fmla="*/ 172 h 570"/>
                      <a:gd name="T4" fmla="*/ 337 w 673"/>
                      <a:gd name="T5" fmla="*/ 0 h 570"/>
                      <a:gd name="T6" fmla="*/ 80 w 673"/>
                      <a:gd name="T7" fmla="*/ 172 h 570"/>
                      <a:gd name="T8" fmla="*/ 80 w 673"/>
                      <a:gd name="T9" fmla="*/ 172 h 570"/>
                      <a:gd name="T10" fmla="*/ 0 w 673"/>
                      <a:gd name="T11" fmla="*/ 252 h 570"/>
                      <a:gd name="T12" fmla="*/ 0 w 673"/>
                      <a:gd name="T13" fmla="*/ 301 h 570"/>
                      <a:gd name="T14" fmla="*/ 79 w 673"/>
                      <a:gd name="T15" fmla="*/ 381 h 570"/>
                      <a:gd name="T16" fmla="*/ 80 w 673"/>
                      <a:gd name="T17" fmla="*/ 381 h 570"/>
                      <a:gd name="T18" fmla="*/ 80 w 673"/>
                      <a:gd name="T19" fmla="*/ 381 h 570"/>
                      <a:gd name="T20" fmla="*/ 80 w 673"/>
                      <a:gd name="T21" fmla="*/ 381 h 570"/>
                      <a:gd name="T22" fmla="*/ 103 w 673"/>
                      <a:gd name="T23" fmla="*/ 381 h 570"/>
                      <a:gd name="T24" fmla="*/ 80 w 673"/>
                      <a:gd name="T25" fmla="*/ 277 h 570"/>
                      <a:gd name="T26" fmla="*/ 337 w 673"/>
                      <a:gd name="T27" fmla="*/ 21 h 570"/>
                      <a:gd name="T28" fmla="*/ 593 w 673"/>
                      <a:gd name="T29" fmla="*/ 277 h 570"/>
                      <a:gd name="T30" fmla="*/ 593 w 673"/>
                      <a:gd name="T31" fmla="*/ 277 h 570"/>
                      <a:gd name="T32" fmla="*/ 390 w 673"/>
                      <a:gd name="T33" fmla="*/ 527 h 570"/>
                      <a:gd name="T34" fmla="*/ 365 w 673"/>
                      <a:gd name="T35" fmla="*/ 513 h 570"/>
                      <a:gd name="T36" fmla="*/ 308 w 673"/>
                      <a:gd name="T37" fmla="*/ 513 h 570"/>
                      <a:gd name="T38" fmla="*/ 279 w 673"/>
                      <a:gd name="T39" fmla="*/ 541 h 570"/>
                      <a:gd name="T40" fmla="*/ 308 w 673"/>
                      <a:gd name="T41" fmla="*/ 570 h 570"/>
                      <a:gd name="T42" fmla="*/ 365 w 673"/>
                      <a:gd name="T43" fmla="*/ 570 h 570"/>
                      <a:gd name="T44" fmla="*/ 393 w 673"/>
                      <a:gd name="T45" fmla="*/ 548 h 570"/>
                      <a:gd name="T46" fmla="*/ 593 w 673"/>
                      <a:gd name="T47" fmla="*/ 381 h 570"/>
                      <a:gd name="T48" fmla="*/ 593 w 673"/>
                      <a:gd name="T49" fmla="*/ 381 h 570"/>
                      <a:gd name="T50" fmla="*/ 673 w 673"/>
                      <a:gd name="T51" fmla="*/ 301 h 570"/>
                      <a:gd name="T52" fmla="*/ 673 w 673"/>
                      <a:gd name="T53" fmla="*/ 252 h 570"/>
                      <a:gd name="T54" fmla="*/ 593 w 673"/>
                      <a:gd name="T55" fmla="*/ 17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3" h="570">
                        <a:moveTo>
                          <a:pt x="593" y="172"/>
                        </a:moveTo>
                        <a:cubicBezTo>
                          <a:pt x="593" y="172"/>
                          <a:pt x="593" y="172"/>
                          <a:pt x="593" y="172"/>
                        </a:cubicBezTo>
                        <a:cubicBezTo>
                          <a:pt x="552" y="71"/>
                          <a:pt x="452" y="0"/>
                          <a:pt x="337" y="0"/>
                        </a:cubicBezTo>
                        <a:cubicBezTo>
                          <a:pt x="221" y="0"/>
                          <a:pt x="122" y="71"/>
                          <a:pt x="80" y="172"/>
                        </a:cubicBezTo>
                        <a:cubicBezTo>
                          <a:pt x="80" y="172"/>
                          <a:pt x="80" y="172"/>
                          <a:pt x="80" y="172"/>
                        </a:cubicBezTo>
                        <a:cubicBezTo>
                          <a:pt x="36" y="172"/>
                          <a:pt x="0" y="208"/>
                          <a:pt x="0" y="252"/>
                        </a:cubicBezTo>
                        <a:cubicBezTo>
                          <a:pt x="0" y="301"/>
                          <a:pt x="0" y="301"/>
                          <a:pt x="0" y="301"/>
                        </a:cubicBezTo>
                        <a:cubicBezTo>
                          <a:pt x="0" y="345"/>
                          <a:pt x="36" y="381"/>
                          <a:pt x="79" y="381"/>
                        </a:cubicBezTo>
                        <a:cubicBezTo>
                          <a:pt x="80" y="381"/>
                          <a:pt x="80" y="381"/>
                          <a:pt x="80" y="381"/>
                        </a:cubicBezTo>
                        <a:cubicBezTo>
                          <a:pt x="80" y="381"/>
                          <a:pt x="80" y="381"/>
                          <a:pt x="80" y="381"/>
                        </a:cubicBezTo>
                        <a:cubicBezTo>
                          <a:pt x="80" y="381"/>
                          <a:pt x="80" y="381"/>
                          <a:pt x="80" y="381"/>
                        </a:cubicBezTo>
                        <a:cubicBezTo>
                          <a:pt x="103" y="381"/>
                          <a:pt x="103" y="381"/>
                          <a:pt x="103" y="381"/>
                        </a:cubicBezTo>
                        <a:cubicBezTo>
                          <a:pt x="88" y="349"/>
                          <a:pt x="80" y="314"/>
                          <a:pt x="80" y="277"/>
                        </a:cubicBezTo>
                        <a:cubicBezTo>
                          <a:pt x="80" y="135"/>
                          <a:pt x="195" y="21"/>
                          <a:pt x="337" y="21"/>
                        </a:cubicBezTo>
                        <a:cubicBezTo>
                          <a:pt x="478" y="21"/>
                          <a:pt x="593" y="135"/>
                          <a:pt x="593" y="277"/>
                        </a:cubicBezTo>
                        <a:cubicBezTo>
                          <a:pt x="593" y="277"/>
                          <a:pt x="593" y="277"/>
                          <a:pt x="593" y="277"/>
                        </a:cubicBezTo>
                        <a:cubicBezTo>
                          <a:pt x="593" y="400"/>
                          <a:pt x="506" y="503"/>
                          <a:pt x="390" y="527"/>
                        </a:cubicBezTo>
                        <a:cubicBezTo>
                          <a:pt x="386" y="519"/>
                          <a:pt x="376" y="513"/>
                          <a:pt x="365" y="513"/>
                        </a:cubicBezTo>
                        <a:cubicBezTo>
                          <a:pt x="308" y="513"/>
                          <a:pt x="308" y="513"/>
                          <a:pt x="308" y="513"/>
                        </a:cubicBezTo>
                        <a:cubicBezTo>
                          <a:pt x="292" y="513"/>
                          <a:pt x="279" y="526"/>
                          <a:pt x="279" y="541"/>
                        </a:cubicBezTo>
                        <a:cubicBezTo>
                          <a:pt x="279" y="557"/>
                          <a:pt x="292" y="570"/>
                          <a:pt x="308" y="570"/>
                        </a:cubicBezTo>
                        <a:cubicBezTo>
                          <a:pt x="365" y="570"/>
                          <a:pt x="365" y="570"/>
                          <a:pt x="365" y="570"/>
                        </a:cubicBezTo>
                        <a:cubicBezTo>
                          <a:pt x="379" y="570"/>
                          <a:pt x="390" y="561"/>
                          <a:pt x="393" y="548"/>
                        </a:cubicBezTo>
                        <a:cubicBezTo>
                          <a:pt x="484" y="529"/>
                          <a:pt x="559" y="465"/>
                          <a:pt x="593" y="381"/>
                        </a:cubicBezTo>
                        <a:cubicBezTo>
                          <a:pt x="593" y="381"/>
                          <a:pt x="593" y="381"/>
                          <a:pt x="593" y="381"/>
                        </a:cubicBezTo>
                        <a:cubicBezTo>
                          <a:pt x="637" y="381"/>
                          <a:pt x="673" y="346"/>
                          <a:pt x="673" y="301"/>
                        </a:cubicBezTo>
                        <a:cubicBezTo>
                          <a:pt x="673" y="252"/>
                          <a:pt x="673" y="252"/>
                          <a:pt x="673" y="252"/>
                        </a:cubicBezTo>
                        <a:cubicBezTo>
                          <a:pt x="673" y="208"/>
                          <a:pt x="637" y="172"/>
                          <a:pt x="593" y="1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38" name="Freeform 6"/>
                  <p:cNvSpPr>
                    <a:spLocks noEditPoints="1"/>
                  </p:cNvSpPr>
                  <p:nvPr/>
                </p:nvSpPr>
                <p:spPr bwMode="auto">
                  <a:xfrm>
                    <a:off x="2363" y="1078"/>
                    <a:ext cx="1036" cy="1039"/>
                  </a:xfrm>
                  <a:custGeom>
                    <a:avLst/>
                    <a:gdLst>
                      <a:gd name="T0" fmla="*/ 437 w 437"/>
                      <a:gd name="T1" fmla="*/ 219 h 437"/>
                      <a:gd name="T2" fmla="*/ 219 w 437"/>
                      <a:gd name="T3" fmla="*/ 0 h 437"/>
                      <a:gd name="T4" fmla="*/ 0 w 437"/>
                      <a:gd name="T5" fmla="*/ 219 h 437"/>
                      <a:gd name="T6" fmla="*/ 219 w 437"/>
                      <a:gd name="T7" fmla="*/ 437 h 437"/>
                      <a:gd name="T8" fmla="*/ 437 w 437"/>
                      <a:gd name="T9" fmla="*/ 219 h 437"/>
                      <a:gd name="T10" fmla="*/ 304 w 437"/>
                      <a:gd name="T11" fmla="*/ 135 h 437"/>
                      <a:gd name="T12" fmla="*/ 329 w 437"/>
                      <a:gd name="T13" fmla="*/ 160 h 437"/>
                      <a:gd name="T14" fmla="*/ 304 w 437"/>
                      <a:gd name="T15" fmla="*/ 186 h 437"/>
                      <a:gd name="T16" fmla="*/ 278 w 437"/>
                      <a:gd name="T17" fmla="*/ 160 h 437"/>
                      <a:gd name="T18" fmla="*/ 304 w 437"/>
                      <a:gd name="T19" fmla="*/ 135 h 437"/>
                      <a:gd name="T20" fmla="*/ 134 w 437"/>
                      <a:gd name="T21" fmla="*/ 135 h 437"/>
                      <a:gd name="T22" fmla="*/ 159 w 437"/>
                      <a:gd name="T23" fmla="*/ 160 h 437"/>
                      <a:gd name="T24" fmla="*/ 134 w 437"/>
                      <a:gd name="T25" fmla="*/ 186 h 437"/>
                      <a:gd name="T26" fmla="*/ 108 w 437"/>
                      <a:gd name="T27" fmla="*/ 160 h 437"/>
                      <a:gd name="T28" fmla="*/ 134 w 437"/>
                      <a:gd name="T29" fmla="*/ 135 h 437"/>
                      <a:gd name="T30" fmla="*/ 79 w 437"/>
                      <a:gd name="T31" fmla="*/ 290 h 437"/>
                      <a:gd name="T32" fmla="*/ 83 w 437"/>
                      <a:gd name="T33" fmla="*/ 276 h 437"/>
                      <a:gd name="T34" fmla="*/ 97 w 437"/>
                      <a:gd name="T35" fmla="*/ 281 h 437"/>
                      <a:gd name="T36" fmla="*/ 219 w 437"/>
                      <a:gd name="T37" fmla="*/ 355 h 437"/>
                      <a:gd name="T38" fmla="*/ 340 w 437"/>
                      <a:gd name="T39" fmla="*/ 281 h 437"/>
                      <a:gd name="T40" fmla="*/ 354 w 437"/>
                      <a:gd name="T41" fmla="*/ 276 h 437"/>
                      <a:gd name="T42" fmla="*/ 358 w 437"/>
                      <a:gd name="T43" fmla="*/ 290 h 437"/>
                      <a:gd name="T44" fmla="*/ 219 w 437"/>
                      <a:gd name="T45" fmla="*/ 376 h 437"/>
                      <a:gd name="T46" fmla="*/ 79 w 437"/>
                      <a:gd name="T47" fmla="*/ 29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7" h="437">
                        <a:moveTo>
                          <a:pt x="437" y="219"/>
                        </a:moveTo>
                        <a:cubicBezTo>
                          <a:pt x="437" y="98"/>
                          <a:pt x="339" y="0"/>
                          <a:pt x="219" y="0"/>
                        </a:cubicBezTo>
                        <a:cubicBezTo>
                          <a:pt x="98" y="0"/>
                          <a:pt x="0" y="98"/>
                          <a:pt x="0" y="219"/>
                        </a:cubicBezTo>
                        <a:cubicBezTo>
                          <a:pt x="0" y="339"/>
                          <a:pt x="98" y="437"/>
                          <a:pt x="219" y="437"/>
                        </a:cubicBezTo>
                        <a:cubicBezTo>
                          <a:pt x="339" y="437"/>
                          <a:pt x="437" y="339"/>
                          <a:pt x="437" y="219"/>
                        </a:cubicBezTo>
                        <a:close/>
                        <a:moveTo>
                          <a:pt x="304" y="135"/>
                        </a:moveTo>
                        <a:cubicBezTo>
                          <a:pt x="318" y="135"/>
                          <a:pt x="329" y="146"/>
                          <a:pt x="329" y="160"/>
                        </a:cubicBezTo>
                        <a:cubicBezTo>
                          <a:pt x="329" y="175"/>
                          <a:pt x="318" y="186"/>
                          <a:pt x="304" y="186"/>
                        </a:cubicBezTo>
                        <a:cubicBezTo>
                          <a:pt x="290" y="186"/>
                          <a:pt x="278" y="175"/>
                          <a:pt x="278" y="160"/>
                        </a:cubicBezTo>
                        <a:cubicBezTo>
                          <a:pt x="278" y="146"/>
                          <a:pt x="290" y="135"/>
                          <a:pt x="304" y="135"/>
                        </a:cubicBezTo>
                        <a:close/>
                        <a:moveTo>
                          <a:pt x="134" y="135"/>
                        </a:moveTo>
                        <a:cubicBezTo>
                          <a:pt x="148" y="135"/>
                          <a:pt x="159" y="146"/>
                          <a:pt x="159" y="160"/>
                        </a:cubicBezTo>
                        <a:cubicBezTo>
                          <a:pt x="159" y="175"/>
                          <a:pt x="148" y="186"/>
                          <a:pt x="134" y="186"/>
                        </a:cubicBezTo>
                        <a:cubicBezTo>
                          <a:pt x="119" y="186"/>
                          <a:pt x="108" y="175"/>
                          <a:pt x="108" y="160"/>
                        </a:cubicBezTo>
                        <a:cubicBezTo>
                          <a:pt x="108" y="146"/>
                          <a:pt x="119" y="135"/>
                          <a:pt x="134" y="135"/>
                        </a:cubicBezTo>
                        <a:close/>
                        <a:moveTo>
                          <a:pt x="79" y="290"/>
                        </a:moveTo>
                        <a:cubicBezTo>
                          <a:pt x="76" y="285"/>
                          <a:pt x="78" y="279"/>
                          <a:pt x="83" y="276"/>
                        </a:cubicBezTo>
                        <a:cubicBezTo>
                          <a:pt x="89" y="274"/>
                          <a:pt x="95" y="276"/>
                          <a:pt x="97" y="281"/>
                        </a:cubicBezTo>
                        <a:cubicBezTo>
                          <a:pt x="120" y="325"/>
                          <a:pt x="166" y="355"/>
                          <a:pt x="219" y="355"/>
                        </a:cubicBezTo>
                        <a:cubicBezTo>
                          <a:pt x="272" y="355"/>
                          <a:pt x="317" y="325"/>
                          <a:pt x="340" y="281"/>
                        </a:cubicBezTo>
                        <a:cubicBezTo>
                          <a:pt x="343" y="276"/>
                          <a:pt x="349" y="274"/>
                          <a:pt x="354" y="276"/>
                        </a:cubicBezTo>
                        <a:cubicBezTo>
                          <a:pt x="359" y="279"/>
                          <a:pt x="361" y="285"/>
                          <a:pt x="358" y="290"/>
                        </a:cubicBezTo>
                        <a:cubicBezTo>
                          <a:pt x="332" y="341"/>
                          <a:pt x="280" y="376"/>
                          <a:pt x="219" y="376"/>
                        </a:cubicBezTo>
                        <a:cubicBezTo>
                          <a:pt x="158" y="376"/>
                          <a:pt x="105" y="341"/>
                          <a:pt x="79" y="2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136" name="TextBox 135"/>
                <p:cNvSpPr txBox="1"/>
                <p:nvPr/>
              </p:nvSpPr>
              <p:spPr>
                <a:xfrm>
                  <a:off x="8627166" y="2994991"/>
                  <a:ext cx="437322" cy="185531"/>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iService</a:t>
                  </a:r>
                  <a:endParaRPr lang="zh-CN" altLang="en-US" dirty="0">
                    <a:solidFill>
                      <a:srgbClr val="000000"/>
                    </a:solidFill>
                    <a:latin typeface="微软雅黑" panose="020B0503020204020204" charset="-122"/>
                    <a:ea typeface="微软雅黑" panose="020B0503020204020204" charset="-122"/>
                  </a:endParaRPr>
                </a:p>
              </p:txBody>
            </p:sp>
          </p:grpSp>
        </p:grpSp>
        <p:pic>
          <p:nvPicPr>
            <p:cNvPr id="128" name="Picture 24" descr="图片688"/>
            <p:cNvPicPr>
              <a:picLocks noChangeAspect="1" noChangeArrowheads="1"/>
            </p:cNvPicPr>
            <p:nvPr/>
          </p:nvPicPr>
          <p:blipFill>
            <a:blip r:embed="rId9" cstate="print"/>
            <a:srcRect/>
            <a:stretch>
              <a:fillRect/>
            </a:stretch>
          </p:blipFill>
          <p:spPr bwMode="auto">
            <a:xfrm>
              <a:off x="8759688" y="4888905"/>
              <a:ext cx="1343704" cy="316258"/>
            </a:xfrm>
            <a:prstGeom prst="rect">
              <a:avLst/>
            </a:prstGeom>
            <a:noFill/>
            <a:ln w="9525">
              <a:noFill/>
              <a:miter lim="800000"/>
              <a:headEnd/>
              <a:tailEnd/>
            </a:ln>
          </p:spPr>
        </p:pic>
      </p:grpSp>
      <p:grpSp>
        <p:nvGrpSpPr>
          <p:cNvPr id="142" name="组合 648"/>
          <p:cNvGrpSpPr/>
          <p:nvPr/>
        </p:nvGrpSpPr>
        <p:grpSpPr>
          <a:xfrm>
            <a:off x="2722627" y="2265618"/>
            <a:ext cx="1073147" cy="566399"/>
            <a:chOff x="3657599" y="4784035"/>
            <a:chExt cx="1431235" cy="755374"/>
          </a:xfrm>
        </p:grpSpPr>
        <p:sp>
          <p:nvSpPr>
            <p:cNvPr id="213" name="Freeform 27"/>
            <p:cNvSpPr>
              <a:spLocks noEditPoints="1"/>
            </p:cNvSpPr>
            <p:nvPr/>
          </p:nvSpPr>
          <p:spPr bwMode="auto">
            <a:xfrm>
              <a:off x="3657599" y="4784035"/>
              <a:ext cx="1431235" cy="755374"/>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31750">
              <a:solidFill>
                <a:schemeClr val="bg1"/>
              </a:solidFill>
              <a:prstDash val="dash"/>
              <a:round/>
            </a:ln>
          </p:spPr>
          <p:txBody>
            <a:bodyPr vert="horz" wrap="square" lIns="91440" tIns="45720" rIns="91440" bIns="45720" numCol="1" anchor="t" anchorCtr="0" compatLnSpc="1"/>
            <a:lstStyle/>
            <a:p>
              <a:endParaRPr lang="zh-CN" altLang="en-US"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14" name="TextBox 213"/>
            <p:cNvSpPr txBox="1"/>
            <p:nvPr/>
          </p:nvSpPr>
          <p:spPr>
            <a:xfrm>
              <a:off x="4094926" y="4890072"/>
              <a:ext cx="477070" cy="172261"/>
            </a:xfrm>
            <a:prstGeom prst="rect">
              <a:avLst/>
            </a:prstGeom>
            <a:noFill/>
          </p:spPr>
          <p:txBody>
            <a:bodyPr wrap="none" numCol="1" rtlCol="0">
              <a:prstTxWarp prst="textPlain">
                <a:avLst/>
              </a:prstTxWarp>
              <a:spAutoFit/>
            </a:bodyPr>
            <a:lstStyle/>
            <a:p>
              <a:r>
                <a:rPr lang="en-US" altLang="zh-CN" dirty="0" err="1" smtClean="0">
                  <a:solidFill>
                    <a:srgbClr val="990000"/>
                  </a:solidFill>
                  <a:latin typeface="微软雅黑" panose="020B0503020204020204" charset="-122"/>
                  <a:ea typeface="微软雅黑" panose="020B0503020204020204" charset="-122"/>
                </a:rPr>
                <a:t>iLearning</a:t>
              </a:r>
              <a:endParaRPr lang="zh-CN" altLang="en-US" dirty="0" smtClean="0">
                <a:solidFill>
                  <a:srgbClr val="990000"/>
                </a:solidFill>
                <a:latin typeface="微软雅黑" panose="020B0503020204020204" charset="-122"/>
                <a:ea typeface="微软雅黑" panose="020B0503020204020204" charset="-122"/>
              </a:endParaRPr>
            </a:p>
          </p:txBody>
        </p:sp>
      </p:grpSp>
      <p:grpSp>
        <p:nvGrpSpPr>
          <p:cNvPr id="198" name="组合 653"/>
          <p:cNvGrpSpPr/>
          <p:nvPr/>
        </p:nvGrpSpPr>
        <p:grpSpPr>
          <a:xfrm>
            <a:off x="1351377" y="2007260"/>
            <a:ext cx="1073147" cy="566399"/>
            <a:chOff x="3657599" y="4784035"/>
            <a:chExt cx="1431235" cy="755374"/>
          </a:xfrm>
        </p:grpSpPr>
        <p:sp>
          <p:nvSpPr>
            <p:cNvPr id="216" name="Freeform 27"/>
            <p:cNvSpPr>
              <a:spLocks noEditPoints="1"/>
            </p:cNvSpPr>
            <p:nvPr/>
          </p:nvSpPr>
          <p:spPr bwMode="auto">
            <a:xfrm>
              <a:off x="3657599" y="4784035"/>
              <a:ext cx="1431235" cy="755374"/>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31750">
              <a:solidFill>
                <a:schemeClr val="bg1"/>
              </a:solidFill>
              <a:prstDash val="dash"/>
              <a:round/>
            </a:ln>
          </p:spPr>
          <p:txBody>
            <a:bodyPr vert="horz" wrap="square" lIns="91440" tIns="45720" rIns="91440" bIns="45720" numCol="1" anchor="t" anchorCtr="0" compatLnSpc="1"/>
            <a:lstStyle/>
            <a:p>
              <a:endParaRPr lang="zh-CN" altLang="en-US"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17" name="TextBox 216"/>
            <p:cNvSpPr txBox="1"/>
            <p:nvPr/>
          </p:nvSpPr>
          <p:spPr>
            <a:xfrm>
              <a:off x="4094926" y="4890072"/>
              <a:ext cx="477070" cy="172261"/>
            </a:xfrm>
            <a:prstGeom prst="rect">
              <a:avLst/>
            </a:prstGeom>
            <a:noFill/>
          </p:spPr>
          <p:txBody>
            <a:bodyPr wrap="none" numCol="1" rtlCol="0">
              <a:prstTxWarp prst="textPlain">
                <a:avLst/>
              </a:prstTxWarp>
              <a:spAutoFit/>
            </a:bodyPr>
            <a:lstStyle/>
            <a:p>
              <a:r>
                <a:rPr lang="en-US" altLang="zh-CN" dirty="0" err="1" smtClean="0">
                  <a:solidFill>
                    <a:srgbClr val="990000"/>
                  </a:solidFill>
                  <a:latin typeface="微软雅黑" panose="020B0503020204020204" charset="-122"/>
                  <a:ea typeface="微软雅黑" panose="020B0503020204020204" charset="-122"/>
                </a:rPr>
                <a:t>iLearning</a:t>
              </a:r>
              <a:endParaRPr lang="zh-CN" altLang="en-US" dirty="0" smtClean="0">
                <a:solidFill>
                  <a:srgbClr val="990000"/>
                </a:solidFill>
                <a:latin typeface="微软雅黑" panose="020B0503020204020204" charset="-122"/>
                <a:ea typeface="微软雅黑" panose="020B0503020204020204" charset="-122"/>
              </a:endParaRPr>
            </a:p>
          </p:txBody>
        </p:sp>
      </p:grpSp>
      <p:grpSp>
        <p:nvGrpSpPr>
          <p:cNvPr id="212" name="组合 658"/>
          <p:cNvGrpSpPr/>
          <p:nvPr/>
        </p:nvGrpSpPr>
        <p:grpSpPr>
          <a:xfrm>
            <a:off x="3944806" y="2126483"/>
            <a:ext cx="2176104" cy="814821"/>
            <a:chOff x="7513983" y="3419061"/>
            <a:chExt cx="4041913" cy="1815548"/>
          </a:xfrm>
        </p:grpSpPr>
        <p:sp>
          <p:nvSpPr>
            <p:cNvPr id="219" name="Freeform 27"/>
            <p:cNvSpPr>
              <a:spLocks noEditPoints="1"/>
            </p:cNvSpPr>
            <p:nvPr/>
          </p:nvSpPr>
          <p:spPr bwMode="auto">
            <a:xfrm>
              <a:off x="7513983" y="3419061"/>
              <a:ext cx="4041913" cy="1815548"/>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微软雅黑" panose="020B0503020204020204" charset="-122"/>
                <a:ea typeface="微软雅黑" panose="020B0503020204020204" charset="-122"/>
                <a:cs typeface="Arial" panose="020B0604020202020204" pitchFamily="34" charset="0"/>
              </a:endParaRPr>
            </a:p>
          </p:txBody>
        </p:sp>
        <p:grpSp>
          <p:nvGrpSpPr>
            <p:cNvPr id="215" name="组合 551"/>
            <p:cNvGrpSpPr/>
            <p:nvPr/>
          </p:nvGrpSpPr>
          <p:grpSpPr>
            <a:xfrm>
              <a:off x="8309113" y="4453925"/>
              <a:ext cx="2782957" cy="383111"/>
              <a:chOff x="7053941" y="1041028"/>
              <a:chExt cx="1035698" cy="405215"/>
            </a:xfrm>
          </p:grpSpPr>
          <p:grpSp>
            <p:nvGrpSpPr>
              <p:cNvPr id="218" name="组合 421"/>
              <p:cNvGrpSpPr/>
              <p:nvPr/>
            </p:nvGrpSpPr>
            <p:grpSpPr>
              <a:xfrm>
                <a:off x="7091261" y="1311374"/>
                <a:ext cx="972000" cy="110270"/>
                <a:chOff x="6148871" y="1227399"/>
                <a:chExt cx="867748" cy="110270"/>
              </a:xfrm>
            </p:grpSpPr>
            <p:sp>
              <p:nvSpPr>
                <p:cNvPr id="296" name="圆角矩形 295"/>
                <p:cNvSpPr/>
                <p:nvPr/>
              </p:nvSpPr>
              <p:spPr bwMode="auto">
                <a:xfrm>
                  <a:off x="6148871"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97" name="TextBox 296"/>
                <p:cNvSpPr txBox="1"/>
                <p:nvPr/>
              </p:nvSpPr>
              <p:spPr>
                <a:xfrm>
                  <a:off x="6175816"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UC</a:t>
                  </a:r>
                  <a:endParaRPr lang="zh-CN" altLang="en-US" dirty="0">
                    <a:solidFill>
                      <a:srgbClr val="000000"/>
                    </a:solidFill>
                    <a:latin typeface="微软雅黑" panose="020B0503020204020204" charset="-122"/>
                    <a:ea typeface="微软雅黑" panose="020B0503020204020204" charset="-122"/>
                  </a:endParaRPr>
                </a:p>
              </p:txBody>
            </p:sp>
            <p:sp>
              <p:nvSpPr>
                <p:cNvPr id="298" name="圆角矩形 297"/>
                <p:cNvSpPr/>
                <p:nvPr/>
              </p:nvSpPr>
              <p:spPr bwMode="auto">
                <a:xfrm>
                  <a:off x="6326522"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99" name="TextBox 298"/>
                <p:cNvSpPr txBox="1"/>
                <p:nvPr/>
              </p:nvSpPr>
              <p:spPr>
                <a:xfrm>
                  <a:off x="6353467"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CC</a:t>
                  </a:r>
                  <a:endParaRPr lang="zh-CN" altLang="en-US" dirty="0">
                    <a:solidFill>
                      <a:srgbClr val="000000"/>
                    </a:solidFill>
                    <a:latin typeface="微软雅黑" panose="020B0503020204020204" charset="-122"/>
                    <a:ea typeface="微软雅黑" panose="020B0503020204020204" charset="-122"/>
                  </a:endParaRPr>
                </a:p>
              </p:txBody>
            </p:sp>
            <p:sp>
              <p:nvSpPr>
                <p:cNvPr id="300" name="圆角矩形 299"/>
                <p:cNvSpPr/>
                <p:nvPr/>
              </p:nvSpPr>
              <p:spPr bwMode="auto">
                <a:xfrm>
                  <a:off x="650494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301" name="TextBox 300"/>
                <p:cNvSpPr txBox="1"/>
                <p:nvPr/>
              </p:nvSpPr>
              <p:spPr>
                <a:xfrm>
                  <a:off x="6531892"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TP</a:t>
                  </a:r>
                  <a:endParaRPr lang="zh-CN" altLang="en-US" dirty="0">
                    <a:solidFill>
                      <a:srgbClr val="000000"/>
                    </a:solidFill>
                    <a:latin typeface="微软雅黑" panose="020B0503020204020204" charset="-122"/>
                    <a:ea typeface="微软雅黑" panose="020B0503020204020204" charset="-122"/>
                  </a:endParaRPr>
                </a:p>
              </p:txBody>
            </p:sp>
            <p:sp>
              <p:nvSpPr>
                <p:cNvPr id="302" name="圆角矩形 301"/>
                <p:cNvSpPr/>
                <p:nvPr/>
              </p:nvSpPr>
              <p:spPr bwMode="auto">
                <a:xfrm>
                  <a:off x="668775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303" name="TextBox 302"/>
                <p:cNvSpPr txBox="1"/>
                <p:nvPr/>
              </p:nvSpPr>
              <p:spPr>
                <a:xfrm>
                  <a:off x="6714701"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IVS</a:t>
                  </a:r>
                  <a:endParaRPr lang="zh-CN" altLang="en-US" dirty="0">
                    <a:solidFill>
                      <a:srgbClr val="000000"/>
                    </a:solidFill>
                    <a:latin typeface="微软雅黑" panose="020B0503020204020204" charset="-122"/>
                    <a:ea typeface="微软雅黑" panose="020B0503020204020204" charset="-122"/>
                  </a:endParaRPr>
                </a:p>
              </p:txBody>
            </p:sp>
            <p:sp>
              <p:nvSpPr>
                <p:cNvPr id="304" name="圆角矩形 303"/>
                <p:cNvSpPr/>
                <p:nvPr/>
              </p:nvSpPr>
              <p:spPr bwMode="auto">
                <a:xfrm>
                  <a:off x="6863425"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305" name="TextBox 304"/>
                <p:cNvSpPr txBox="1"/>
                <p:nvPr/>
              </p:nvSpPr>
              <p:spPr>
                <a:xfrm>
                  <a:off x="6890371" y="1257436"/>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CCS</a:t>
                  </a:r>
                  <a:endParaRPr lang="zh-CN" altLang="en-US" dirty="0">
                    <a:solidFill>
                      <a:srgbClr val="000000"/>
                    </a:solidFill>
                    <a:latin typeface="微软雅黑" panose="020B0503020204020204" charset="-122"/>
                    <a:ea typeface="微软雅黑" panose="020B0503020204020204" charset="-122"/>
                  </a:endParaRPr>
                </a:p>
              </p:txBody>
            </p:sp>
          </p:grpSp>
          <p:sp>
            <p:nvSpPr>
              <p:cNvPr id="293" name="圆角矩形 292"/>
              <p:cNvSpPr/>
              <p:nvPr/>
            </p:nvSpPr>
            <p:spPr bwMode="auto">
              <a:xfrm>
                <a:off x="7053941" y="1041028"/>
                <a:ext cx="1035698" cy="405215"/>
              </a:xfrm>
              <a:prstGeom prst="roundRect">
                <a:avLst>
                  <a:gd name="adj" fmla="val 3509"/>
                </a:avLst>
              </a:prstGeom>
              <a:noFill/>
              <a:ln>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94" name="圆角矩形 293"/>
              <p:cNvSpPr/>
              <p:nvPr/>
            </p:nvSpPr>
            <p:spPr bwMode="auto">
              <a:xfrm>
                <a:off x="7081933" y="1110343"/>
                <a:ext cx="989047" cy="167951"/>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95" name="TextBox 294"/>
              <p:cNvSpPr txBox="1"/>
              <p:nvPr/>
            </p:nvSpPr>
            <p:spPr>
              <a:xfrm>
                <a:off x="7408506" y="1147666"/>
                <a:ext cx="295047" cy="100589"/>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eSDK</a:t>
                </a:r>
                <a:endParaRPr lang="zh-CN" altLang="en-US" dirty="0">
                  <a:solidFill>
                    <a:srgbClr val="000000"/>
                  </a:solidFill>
                  <a:latin typeface="微软雅黑" panose="020B0503020204020204" charset="-122"/>
                  <a:ea typeface="微软雅黑" panose="020B0503020204020204" charset="-122"/>
                </a:endParaRPr>
              </a:p>
            </p:txBody>
          </p:sp>
        </p:grpSp>
        <p:grpSp>
          <p:nvGrpSpPr>
            <p:cNvPr id="220" name="组合 310"/>
            <p:cNvGrpSpPr/>
            <p:nvPr/>
          </p:nvGrpSpPr>
          <p:grpSpPr>
            <a:xfrm>
              <a:off x="8362126" y="3834259"/>
              <a:ext cx="2319133" cy="578735"/>
              <a:chOff x="5439770" y="2930868"/>
              <a:chExt cx="3493061" cy="723997"/>
            </a:xfrm>
          </p:grpSpPr>
          <p:sp>
            <p:nvSpPr>
              <p:cNvPr id="223" name="TextBox 222"/>
              <p:cNvSpPr txBox="1"/>
              <p:nvPr/>
            </p:nvSpPr>
            <p:spPr>
              <a:xfrm>
                <a:off x="6222884" y="3574382"/>
                <a:ext cx="480855" cy="80478"/>
              </a:xfrm>
              <a:prstGeom prst="rect">
                <a:avLst/>
              </a:prstGeom>
              <a:noFill/>
            </p:spPr>
            <p:txBody>
              <a:bodyPr wrap="none" rtlCol="0">
                <a:prstTxWarp prst="textPlain">
                  <a:avLst/>
                </a:prstTxWarp>
                <a:spAutoFit/>
              </a:bodyPr>
              <a:lstStyle/>
              <a:p>
                <a:r>
                  <a:rPr lang="en-US" altLang="zh-CN" dirty="0" smtClean="0">
                    <a:solidFill>
                      <a:srgbClr val="000000"/>
                    </a:solidFill>
                    <a:latin typeface="微软雅黑" panose="020B0503020204020204" charset="-122"/>
                    <a:ea typeface="微软雅黑" panose="020B0503020204020204" charset="-122"/>
                  </a:rPr>
                  <a:t>Central</a:t>
                </a:r>
                <a:r>
                  <a:rPr lang="zh-CN" altLang="en-US" dirty="0" smtClean="0">
                    <a:solidFill>
                      <a:srgbClr val="000000"/>
                    </a:solidFill>
                    <a:latin typeface="微软雅黑" panose="020B0503020204020204" charset="-122"/>
                    <a:ea typeface="微软雅黑" panose="020B0503020204020204" charset="-122"/>
                  </a:rPr>
                  <a:t> </a:t>
                </a:r>
                <a:r>
                  <a:rPr lang="en-US" altLang="zh-CN" dirty="0" smtClean="0">
                    <a:solidFill>
                      <a:srgbClr val="000000"/>
                    </a:solidFill>
                    <a:latin typeface="微软雅黑" panose="020B0503020204020204" charset="-122"/>
                    <a:ea typeface="微软雅黑" panose="020B0503020204020204" charset="-122"/>
                  </a:rPr>
                  <a:t>DC</a:t>
                </a:r>
                <a:endParaRPr lang="zh-CN" altLang="en-US" dirty="0">
                  <a:solidFill>
                    <a:srgbClr val="000000"/>
                  </a:solidFill>
                  <a:latin typeface="微软雅黑" panose="020B0503020204020204" charset="-122"/>
                  <a:ea typeface="微软雅黑" panose="020B0503020204020204" charset="-122"/>
                </a:endParaRPr>
              </a:p>
            </p:txBody>
          </p:sp>
          <p:sp>
            <p:nvSpPr>
              <p:cNvPr id="224" name="TextBox 223"/>
              <p:cNvSpPr txBox="1"/>
              <p:nvPr/>
            </p:nvSpPr>
            <p:spPr>
              <a:xfrm>
                <a:off x="5439770" y="2930868"/>
                <a:ext cx="718561" cy="215498"/>
              </a:xfrm>
              <a:prstGeom prst="rect">
                <a:avLst/>
              </a:prstGeom>
              <a:noFill/>
            </p:spPr>
            <p:txBody>
              <a:bodyPr wrap="none" numCol="1" rtlCol="0">
                <a:prstTxWarp prst="textPlain">
                  <a:avLst/>
                </a:prstTxWarp>
                <a:spAutoFit/>
              </a:bodyPr>
              <a:lstStyle/>
              <a:p>
                <a:r>
                  <a:rPr lang="en-US" altLang="zh-CN" dirty="0" err="1" smtClean="0">
                    <a:solidFill>
                      <a:srgbClr val="990000"/>
                    </a:solidFill>
                    <a:latin typeface="微软雅黑" panose="020B0503020204020204" charset="-122"/>
                    <a:ea typeface="微软雅黑" panose="020B0503020204020204" charset="-122"/>
                  </a:rPr>
                  <a:t>iLearning</a:t>
                </a:r>
                <a:endParaRPr lang="zh-CN" altLang="en-US" dirty="0" smtClean="0">
                  <a:solidFill>
                    <a:srgbClr val="990000"/>
                  </a:solidFill>
                  <a:latin typeface="微软雅黑" panose="020B0503020204020204" charset="-122"/>
                  <a:ea typeface="微软雅黑" panose="020B0503020204020204" charset="-122"/>
                </a:endParaRPr>
              </a:p>
            </p:txBody>
          </p:sp>
          <p:grpSp>
            <p:nvGrpSpPr>
              <p:cNvPr id="221" name="组合 313"/>
              <p:cNvGrpSpPr/>
              <p:nvPr/>
            </p:nvGrpSpPr>
            <p:grpSpPr>
              <a:xfrm>
                <a:off x="6263042" y="2941983"/>
                <a:ext cx="654594" cy="712877"/>
                <a:chOff x="6263042" y="2941983"/>
                <a:chExt cx="654594" cy="712877"/>
              </a:xfrm>
            </p:grpSpPr>
            <p:sp>
              <p:nvSpPr>
                <p:cNvPr id="290" name="Freeform 133"/>
                <p:cNvSpPr/>
                <p:nvPr/>
              </p:nvSpPr>
              <p:spPr bwMode="auto">
                <a:xfrm>
                  <a:off x="6263042" y="3150860"/>
                  <a:ext cx="648000" cy="504000"/>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91" name="TextBox 290"/>
                <p:cNvSpPr txBox="1"/>
                <p:nvPr/>
              </p:nvSpPr>
              <p:spPr>
                <a:xfrm>
                  <a:off x="6361044" y="2941983"/>
                  <a:ext cx="556592" cy="238539"/>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iResearch</a:t>
                  </a:r>
                  <a:endParaRPr lang="zh-CN" altLang="en-US" dirty="0">
                    <a:solidFill>
                      <a:srgbClr val="000000"/>
                    </a:solidFill>
                    <a:latin typeface="微软雅黑" panose="020B0503020204020204" charset="-122"/>
                    <a:ea typeface="微软雅黑" panose="020B0503020204020204" charset="-122"/>
                  </a:endParaRPr>
                </a:p>
              </p:txBody>
            </p:sp>
          </p:grpSp>
          <p:grpSp>
            <p:nvGrpSpPr>
              <p:cNvPr id="225" name="组合 314"/>
              <p:cNvGrpSpPr/>
              <p:nvPr/>
            </p:nvGrpSpPr>
            <p:grpSpPr>
              <a:xfrm>
                <a:off x="6954149" y="2981739"/>
                <a:ext cx="648000" cy="673121"/>
                <a:chOff x="7073417" y="2981739"/>
                <a:chExt cx="648000" cy="673121"/>
              </a:xfrm>
            </p:grpSpPr>
            <p:sp>
              <p:nvSpPr>
                <p:cNvPr id="288" name="Freeform 20"/>
                <p:cNvSpPr>
                  <a:spLocks noEditPoints="1"/>
                </p:cNvSpPr>
                <p:nvPr/>
              </p:nvSpPr>
              <p:spPr bwMode="auto">
                <a:xfrm>
                  <a:off x="7073417" y="3150860"/>
                  <a:ext cx="648000" cy="504000"/>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9" name="TextBox 288"/>
                <p:cNvSpPr txBox="1"/>
                <p:nvPr/>
              </p:nvSpPr>
              <p:spPr>
                <a:xfrm>
                  <a:off x="7156174" y="2981739"/>
                  <a:ext cx="516835" cy="198783"/>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iLiving</a:t>
                  </a:r>
                  <a:endParaRPr lang="zh-CN" altLang="en-US" dirty="0">
                    <a:solidFill>
                      <a:srgbClr val="000000"/>
                    </a:solidFill>
                    <a:latin typeface="微软雅黑" panose="020B0503020204020204" charset="-122"/>
                    <a:ea typeface="微软雅黑" panose="020B0503020204020204" charset="-122"/>
                  </a:endParaRPr>
                </a:p>
              </p:txBody>
            </p:sp>
          </p:grpSp>
          <p:grpSp>
            <p:nvGrpSpPr>
              <p:cNvPr id="226" name="组合 315"/>
              <p:cNvGrpSpPr/>
              <p:nvPr/>
            </p:nvGrpSpPr>
            <p:grpSpPr>
              <a:xfrm>
                <a:off x="7606751" y="2994991"/>
                <a:ext cx="659189" cy="659874"/>
                <a:chOff x="7858539" y="2994991"/>
                <a:chExt cx="659189" cy="659874"/>
              </a:xfrm>
            </p:grpSpPr>
            <p:grpSp>
              <p:nvGrpSpPr>
                <p:cNvPr id="227" name="组合 508"/>
                <p:cNvGrpSpPr/>
                <p:nvPr/>
              </p:nvGrpSpPr>
              <p:grpSpPr>
                <a:xfrm>
                  <a:off x="7869731" y="3150865"/>
                  <a:ext cx="647997" cy="504000"/>
                  <a:chOff x="-2949575" y="3236913"/>
                  <a:chExt cx="1717675" cy="1365250"/>
                </a:xfrm>
                <a:solidFill>
                  <a:schemeClr val="tx1">
                    <a:lumMod val="50000"/>
                    <a:lumOff val="50000"/>
                  </a:schemeClr>
                </a:solidFill>
              </p:grpSpPr>
              <p:sp>
                <p:nvSpPr>
                  <p:cNvPr id="235" name="Freeform 194"/>
                  <p:cNvSpPr/>
                  <p:nvPr/>
                </p:nvSpPr>
                <p:spPr bwMode="auto">
                  <a:xfrm>
                    <a:off x="-1552575" y="3481388"/>
                    <a:ext cx="317500" cy="266700"/>
                  </a:xfrm>
                  <a:custGeom>
                    <a:avLst/>
                    <a:gdLst/>
                    <a:ahLst/>
                    <a:cxnLst>
                      <a:cxn ang="0">
                        <a:pos x="2280" y="2460"/>
                      </a:cxn>
                      <a:cxn ang="0">
                        <a:pos x="2400" y="2490"/>
                      </a:cxn>
                      <a:cxn ang="0">
                        <a:pos x="2520" y="2520"/>
                      </a:cxn>
                      <a:cxn ang="0">
                        <a:pos x="2640" y="2460"/>
                      </a:cxn>
                      <a:cxn ang="0">
                        <a:pos x="2730" y="2400"/>
                      </a:cxn>
                      <a:cxn ang="0">
                        <a:pos x="2970" y="2070"/>
                      </a:cxn>
                      <a:cxn ang="0">
                        <a:pos x="3000" y="1950"/>
                      </a:cxn>
                      <a:cxn ang="0">
                        <a:pos x="3000" y="1830"/>
                      </a:cxn>
                      <a:cxn ang="0">
                        <a:pos x="2970" y="1740"/>
                      </a:cxn>
                      <a:cxn ang="0">
                        <a:pos x="2880" y="1650"/>
                      </a:cxn>
                      <a:cxn ang="0">
                        <a:pos x="720" y="60"/>
                      </a:cxn>
                      <a:cxn ang="0">
                        <a:pos x="600" y="0"/>
                      </a:cxn>
                      <a:cxn ang="0">
                        <a:pos x="480" y="0"/>
                      </a:cxn>
                      <a:cxn ang="0">
                        <a:pos x="390" y="30"/>
                      </a:cxn>
                      <a:cxn ang="0">
                        <a:pos x="300" y="120"/>
                      </a:cxn>
                      <a:cxn ang="0">
                        <a:pos x="60" y="450"/>
                      </a:cxn>
                      <a:cxn ang="0">
                        <a:pos x="0" y="540"/>
                      </a:cxn>
                      <a:cxn ang="0">
                        <a:pos x="0" y="660"/>
                      </a:cxn>
                      <a:cxn ang="0">
                        <a:pos x="29" y="780"/>
                      </a:cxn>
                      <a:cxn ang="0">
                        <a:pos x="120" y="870"/>
                      </a:cxn>
                      <a:cxn ang="0">
                        <a:pos x="2280" y="2460"/>
                      </a:cxn>
                    </a:cxnLst>
                    <a:rect l="0" t="0" r="r" b="b"/>
                    <a:pathLst>
                      <a:path w="3000" h="2520">
                        <a:moveTo>
                          <a:pt x="2280" y="2460"/>
                        </a:moveTo>
                        <a:lnTo>
                          <a:pt x="2400" y="2490"/>
                        </a:lnTo>
                        <a:lnTo>
                          <a:pt x="2520" y="2520"/>
                        </a:lnTo>
                        <a:lnTo>
                          <a:pt x="2640" y="2460"/>
                        </a:lnTo>
                        <a:lnTo>
                          <a:pt x="2730" y="2400"/>
                        </a:lnTo>
                        <a:lnTo>
                          <a:pt x="2970" y="2070"/>
                        </a:lnTo>
                        <a:lnTo>
                          <a:pt x="3000" y="1950"/>
                        </a:lnTo>
                        <a:lnTo>
                          <a:pt x="3000" y="1830"/>
                        </a:lnTo>
                        <a:lnTo>
                          <a:pt x="2970" y="1740"/>
                        </a:lnTo>
                        <a:lnTo>
                          <a:pt x="2880" y="1650"/>
                        </a:lnTo>
                        <a:lnTo>
                          <a:pt x="720" y="60"/>
                        </a:lnTo>
                        <a:lnTo>
                          <a:pt x="600" y="0"/>
                        </a:lnTo>
                        <a:lnTo>
                          <a:pt x="480" y="0"/>
                        </a:lnTo>
                        <a:lnTo>
                          <a:pt x="390" y="30"/>
                        </a:lnTo>
                        <a:lnTo>
                          <a:pt x="300" y="120"/>
                        </a:lnTo>
                        <a:lnTo>
                          <a:pt x="60" y="450"/>
                        </a:lnTo>
                        <a:lnTo>
                          <a:pt x="0" y="540"/>
                        </a:lnTo>
                        <a:lnTo>
                          <a:pt x="0" y="660"/>
                        </a:lnTo>
                        <a:lnTo>
                          <a:pt x="29" y="780"/>
                        </a:lnTo>
                        <a:lnTo>
                          <a:pt x="120" y="870"/>
                        </a:lnTo>
                        <a:lnTo>
                          <a:pt x="2280" y="24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nvGrpSpPr>
                  <p:cNvPr id="228" name="组合 507"/>
                  <p:cNvGrpSpPr/>
                  <p:nvPr/>
                </p:nvGrpSpPr>
                <p:grpSpPr>
                  <a:xfrm>
                    <a:off x="-2949575" y="3236913"/>
                    <a:ext cx="1717675" cy="1365250"/>
                    <a:chOff x="-2949575" y="3236913"/>
                    <a:chExt cx="1717675" cy="1365250"/>
                  </a:xfrm>
                  <a:grpFill/>
                </p:grpSpPr>
                <p:sp>
                  <p:nvSpPr>
                    <p:cNvPr id="237" name="Freeform 188"/>
                    <p:cNvSpPr/>
                    <p:nvPr/>
                  </p:nvSpPr>
                  <p:spPr bwMode="auto">
                    <a:xfrm>
                      <a:off x="-1708150" y="3475038"/>
                      <a:ext cx="73025" cy="247650"/>
                    </a:xfrm>
                    <a:custGeom>
                      <a:avLst/>
                      <a:gdLst/>
                      <a:ahLst/>
                      <a:cxnLst>
                        <a:cxn ang="0">
                          <a:pos x="360" y="0"/>
                        </a:cxn>
                        <a:cxn ang="0">
                          <a:pos x="690" y="1290"/>
                        </a:cxn>
                        <a:cxn ang="0">
                          <a:pos x="360" y="2340"/>
                        </a:cxn>
                        <a:cxn ang="0">
                          <a:pos x="0" y="1260"/>
                        </a:cxn>
                        <a:cxn ang="0">
                          <a:pos x="360" y="0"/>
                        </a:cxn>
                      </a:cxnLst>
                      <a:rect l="0" t="0" r="r" b="b"/>
                      <a:pathLst>
                        <a:path w="690" h="2340">
                          <a:moveTo>
                            <a:pt x="360" y="0"/>
                          </a:moveTo>
                          <a:lnTo>
                            <a:pt x="690" y="1290"/>
                          </a:lnTo>
                          <a:lnTo>
                            <a:pt x="360" y="2340"/>
                          </a:lnTo>
                          <a:lnTo>
                            <a:pt x="0" y="1260"/>
                          </a:lnTo>
                          <a:lnTo>
                            <a:pt x="3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38" name="Freeform 189"/>
                    <p:cNvSpPr/>
                    <p:nvPr/>
                  </p:nvSpPr>
                  <p:spPr bwMode="auto">
                    <a:xfrm>
                      <a:off x="-1692275" y="3729038"/>
                      <a:ext cx="41275" cy="47625"/>
                    </a:xfrm>
                    <a:custGeom>
                      <a:avLst/>
                      <a:gdLst/>
                      <a:ahLst/>
                      <a:cxnLst>
                        <a:cxn ang="0">
                          <a:pos x="0" y="240"/>
                        </a:cxn>
                        <a:cxn ang="0">
                          <a:pos x="0" y="330"/>
                        </a:cxn>
                        <a:cxn ang="0">
                          <a:pos x="60" y="391"/>
                        </a:cxn>
                        <a:cxn ang="0">
                          <a:pos x="120" y="450"/>
                        </a:cxn>
                        <a:cxn ang="0">
                          <a:pos x="180" y="450"/>
                        </a:cxn>
                        <a:cxn ang="0">
                          <a:pos x="270" y="450"/>
                        </a:cxn>
                        <a:cxn ang="0">
                          <a:pos x="330" y="391"/>
                        </a:cxn>
                        <a:cxn ang="0">
                          <a:pos x="360" y="330"/>
                        </a:cxn>
                        <a:cxn ang="0">
                          <a:pos x="390" y="240"/>
                        </a:cxn>
                        <a:cxn ang="0">
                          <a:pos x="360" y="150"/>
                        </a:cxn>
                        <a:cxn ang="0">
                          <a:pos x="330" y="60"/>
                        </a:cxn>
                        <a:cxn ang="0">
                          <a:pos x="270" y="30"/>
                        </a:cxn>
                        <a:cxn ang="0">
                          <a:pos x="180" y="0"/>
                        </a:cxn>
                        <a:cxn ang="0">
                          <a:pos x="120" y="30"/>
                        </a:cxn>
                        <a:cxn ang="0">
                          <a:pos x="60" y="60"/>
                        </a:cxn>
                        <a:cxn ang="0">
                          <a:pos x="0" y="150"/>
                        </a:cxn>
                        <a:cxn ang="0">
                          <a:pos x="0" y="240"/>
                        </a:cxn>
                      </a:cxnLst>
                      <a:rect l="0" t="0" r="r" b="b"/>
                      <a:pathLst>
                        <a:path w="390" h="450">
                          <a:moveTo>
                            <a:pt x="0" y="240"/>
                          </a:moveTo>
                          <a:lnTo>
                            <a:pt x="0" y="330"/>
                          </a:lnTo>
                          <a:lnTo>
                            <a:pt x="60" y="391"/>
                          </a:lnTo>
                          <a:lnTo>
                            <a:pt x="120" y="450"/>
                          </a:lnTo>
                          <a:lnTo>
                            <a:pt x="180" y="450"/>
                          </a:lnTo>
                          <a:lnTo>
                            <a:pt x="270" y="450"/>
                          </a:lnTo>
                          <a:lnTo>
                            <a:pt x="330" y="391"/>
                          </a:lnTo>
                          <a:lnTo>
                            <a:pt x="360" y="330"/>
                          </a:lnTo>
                          <a:lnTo>
                            <a:pt x="390" y="240"/>
                          </a:lnTo>
                          <a:lnTo>
                            <a:pt x="360" y="150"/>
                          </a:lnTo>
                          <a:lnTo>
                            <a:pt x="330" y="60"/>
                          </a:lnTo>
                          <a:lnTo>
                            <a:pt x="270" y="30"/>
                          </a:lnTo>
                          <a:lnTo>
                            <a:pt x="180" y="0"/>
                          </a:lnTo>
                          <a:lnTo>
                            <a:pt x="120" y="30"/>
                          </a:lnTo>
                          <a:lnTo>
                            <a:pt x="60" y="60"/>
                          </a:lnTo>
                          <a:lnTo>
                            <a:pt x="0" y="150"/>
                          </a:lnTo>
                          <a:lnTo>
                            <a:pt x="0" y="2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39" name="Rectangle 190"/>
                    <p:cNvSpPr>
                      <a:spLocks noChangeArrowheads="1"/>
                    </p:cNvSpPr>
                    <p:nvPr/>
                  </p:nvSpPr>
                  <p:spPr bwMode="auto">
                    <a:xfrm>
                      <a:off x="-1831975" y="3687763"/>
                      <a:ext cx="76200" cy="63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0" name="Freeform 191"/>
                    <p:cNvSpPr/>
                    <p:nvPr/>
                  </p:nvSpPr>
                  <p:spPr bwMode="auto">
                    <a:xfrm>
                      <a:off x="-1790700" y="3236913"/>
                      <a:ext cx="225425" cy="219075"/>
                    </a:xfrm>
                    <a:custGeom>
                      <a:avLst/>
                      <a:gdLst/>
                      <a:ahLst/>
                      <a:cxnLst>
                        <a:cxn ang="0">
                          <a:pos x="0" y="1050"/>
                        </a:cxn>
                        <a:cxn ang="0">
                          <a:pos x="0" y="1260"/>
                        </a:cxn>
                        <a:cxn ang="0">
                          <a:pos x="60" y="1440"/>
                        </a:cxn>
                        <a:cxn ang="0">
                          <a:pos x="180" y="1620"/>
                        </a:cxn>
                        <a:cxn ang="0">
                          <a:pos x="300" y="1770"/>
                        </a:cxn>
                        <a:cxn ang="0">
                          <a:pos x="450" y="1890"/>
                        </a:cxn>
                        <a:cxn ang="0">
                          <a:pos x="630" y="2010"/>
                        </a:cxn>
                        <a:cxn ang="0">
                          <a:pos x="840" y="2070"/>
                        </a:cxn>
                        <a:cxn ang="0">
                          <a:pos x="1050" y="2070"/>
                        </a:cxn>
                        <a:cxn ang="0">
                          <a:pos x="1290" y="2070"/>
                        </a:cxn>
                        <a:cxn ang="0">
                          <a:pos x="1470" y="2010"/>
                        </a:cxn>
                        <a:cxn ang="0">
                          <a:pos x="1650" y="1890"/>
                        </a:cxn>
                        <a:cxn ang="0">
                          <a:pos x="1830" y="1770"/>
                        </a:cxn>
                        <a:cxn ang="0">
                          <a:pos x="1950" y="1620"/>
                        </a:cxn>
                        <a:cxn ang="0">
                          <a:pos x="2040" y="1440"/>
                        </a:cxn>
                        <a:cxn ang="0">
                          <a:pos x="2100" y="1260"/>
                        </a:cxn>
                        <a:cxn ang="0">
                          <a:pos x="2130" y="1050"/>
                        </a:cxn>
                        <a:cxn ang="0">
                          <a:pos x="2100" y="840"/>
                        </a:cxn>
                        <a:cxn ang="0">
                          <a:pos x="2040" y="630"/>
                        </a:cxn>
                        <a:cxn ang="0">
                          <a:pos x="1950" y="450"/>
                        </a:cxn>
                        <a:cxn ang="0">
                          <a:pos x="1830" y="300"/>
                        </a:cxn>
                        <a:cxn ang="0">
                          <a:pos x="1650" y="180"/>
                        </a:cxn>
                        <a:cxn ang="0">
                          <a:pos x="1470" y="90"/>
                        </a:cxn>
                        <a:cxn ang="0">
                          <a:pos x="1290" y="30"/>
                        </a:cxn>
                        <a:cxn ang="0">
                          <a:pos x="1050" y="0"/>
                        </a:cxn>
                        <a:cxn ang="0">
                          <a:pos x="840" y="30"/>
                        </a:cxn>
                        <a:cxn ang="0">
                          <a:pos x="630" y="90"/>
                        </a:cxn>
                        <a:cxn ang="0">
                          <a:pos x="450" y="180"/>
                        </a:cxn>
                        <a:cxn ang="0">
                          <a:pos x="300" y="300"/>
                        </a:cxn>
                        <a:cxn ang="0">
                          <a:pos x="180" y="450"/>
                        </a:cxn>
                        <a:cxn ang="0">
                          <a:pos x="60" y="630"/>
                        </a:cxn>
                        <a:cxn ang="0">
                          <a:pos x="0" y="840"/>
                        </a:cxn>
                        <a:cxn ang="0">
                          <a:pos x="0" y="1050"/>
                        </a:cxn>
                      </a:cxnLst>
                      <a:rect l="0" t="0" r="r" b="b"/>
                      <a:pathLst>
                        <a:path w="2130" h="2070">
                          <a:moveTo>
                            <a:pt x="0" y="1050"/>
                          </a:moveTo>
                          <a:lnTo>
                            <a:pt x="0" y="1260"/>
                          </a:lnTo>
                          <a:lnTo>
                            <a:pt x="60" y="1440"/>
                          </a:lnTo>
                          <a:lnTo>
                            <a:pt x="180" y="1620"/>
                          </a:lnTo>
                          <a:lnTo>
                            <a:pt x="300" y="1770"/>
                          </a:lnTo>
                          <a:lnTo>
                            <a:pt x="450" y="1890"/>
                          </a:lnTo>
                          <a:lnTo>
                            <a:pt x="630" y="2010"/>
                          </a:lnTo>
                          <a:lnTo>
                            <a:pt x="840" y="2070"/>
                          </a:lnTo>
                          <a:lnTo>
                            <a:pt x="1050" y="2070"/>
                          </a:lnTo>
                          <a:lnTo>
                            <a:pt x="1290" y="2070"/>
                          </a:lnTo>
                          <a:lnTo>
                            <a:pt x="1470" y="2010"/>
                          </a:lnTo>
                          <a:lnTo>
                            <a:pt x="1650" y="1890"/>
                          </a:lnTo>
                          <a:lnTo>
                            <a:pt x="1830" y="1770"/>
                          </a:lnTo>
                          <a:lnTo>
                            <a:pt x="1950" y="1620"/>
                          </a:lnTo>
                          <a:lnTo>
                            <a:pt x="2040" y="1440"/>
                          </a:lnTo>
                          <a:lnTo>
                            <a:pt x="2100" y="1260"/>
                          </a:lnTo>
                          <a:lnTo>
                            <a:pt x="2130" y="1050"/>
                          </a:lnTo>
                          <a:lnTo>
                            <a:pt x="2100" y="840"/>
                          </a:lnTo>
                          <a:lnTo>
                            <a:pt x="2040" y="630"/>
                          </a:lnTo>
                          <a:lnTo>
                            <a:pt x="1950" y="450"/>
                          </a:lnTo>
                          <a:lnTo>
                            <a:pt x="1830" y="300"/>
                          </a:lnTo>
                          <a:lnTo>
                            <a:pt x="1650" y="180"/>
                          </a:lnTo>
                          <a:lnTo>
                            <a:pt x="1470" y="90"/>
                          </a:lnTo>
                          <a:lnTo>
                            <a:pt x="1290" y="30"/>
                          </a:lnTo>
                          <a:lnTo>
                            <a:pt x="1050" y="0"/>
                          </a:lnTo>
                          <a:lnTo>
                            <a:pt x="840" y="30"/>
                          </a:lnTo>
                          <a:lnTo>
                            <a:pt x="630" y="90"/>
                          </a:lnTo>
                          <a:lnTo>
                            <a:pt x="450" y="180"/>
                          </a:lnTo>
                          <a:lnTo>
                            <a:pt x="300" y="300"/>
                          </a:lnTo>
                          <a:lnTo>
                            <a:pt x="180" y="450"/>
                          </a:lnTo>
                          <a:lnTo>
                            <a:pt x="60" y="630"/>
                          </a:lnTo>
                          <a:lnTo>
                            <a:pt x="0" y="840"/>
                          </a:lnTo>
                          <a:lnTo>
                            <a:pt x="0" y="10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1" name="Freeform 192"/>
                    <p:cNvSpPr/>
                    <p:nvPr/>
                  </p:nvSpPr>
                  <p:spPr bwMode="auto">
                    <a:xfrm>
                      <a:off x="-1654175" y="3970338"/>
                      <a:ext cx="177800" cy="606425"/>
                    </a:xfrm>
                    <a:custGeom>
                      <a:avLst/>
                      <a:gdLst/>
                      <a:ahLst/>
                      <a:cxnLst>
                        <a:cxn ang="0">
                          <a:pos x="0" y="5190"/>
                        </a:cxn>
                        <a:cxn ang="0">
                          <a:pos x="30" y="5310"/>
                        </a:cxn>
                        <a:cxn ang="0">
                          <a:pos x="60" y="5400"/>
                        </a:cxn>
                        <a:cxn ang="0">
                          <a:pos x="90" y="5490"/>
                        </a:cxn>
                        <a:cxn ang="0">
                          <a:pos x="150" y="5580"/>
                        </a:cxn>
                        <a:cxn ang="0">
                          <a:pos x="240" y="5640"/>
                        </a:cxn>
                        <a:cxn ang="0">
                          <a:pos x="300" y="5700"/>
                        </a:cxn>
                        <a:cxn ang="0">
                          <a:pos x="390" y="5730"/>
                        </a:cxn>
                        <a:cxn ang="0">
                          <a:pos x="510" y="5730"/>
                        </a:cxn>
                        <a:cxn ang="0">
                          <a:pos x="1200" y="5730"/>
                        </a:cxn>
                        <a:cxn ang="0">
                          <a:pos x="1290" y="5730"/>
                        </a:cxn>
                        <a:cxn ang="0">
                          <a:pos x="1380" y="5700"/>
                        </a:cxn>
                        <a:cxn ang="0">
                          <a:pos x="1470" y="5640"/>
                        </a:cxn>
                        <a:cxn ang="0">
                          <a:pos x="1530" y="5580"/>
                        </a:cxn>
                        <a:cxn ang="0">
                          <a:pos x="1590" y="5490"/>
                        </a:cxn>
                        <a:cxn ang="0">
                          <a:pos x="1620" y="5400"/>
                        </a:cxn>
                        <a:cxn ang="0">
                          <a:pos x="1650" y="5310"/>
                        </a:cxn>
                        <a:cxn ang="0">
                          <a:pos x="1680" y="5190"/>
                        </a:cxn>
                        <a:cxn ang="0">
                          <a:pos x="1680" y="540"/>
                        </a:cxn>
                        <a:cxn ang="0">
                          <a:pos x="1650" y="420"/>
                        </a:cxn>
                        <a:cxn ang="0">
                          <a:pos x="1620" y="330"/>
                        </a:cxn>
                        <a:cxn ang="0">
                          <a:pos x="1590" y="240"/>
                        </a:cxn>
                        <a:cxn ang="0">
                          <a:pos x="1530" y="150"/>
                        </a:cxn>
                        <a:cxn ang="0">
                          <a:pos x="1470" y="90"/>
                        </a:cxn>
                        <a:cxn ang="0">
                          <a:pos x="1380" y="30"/>
                        </a:cxn>
                        <a:cxn ang="0">
                          <a:pos x="1290" y="0"/>
                        </a:cxn>
                        <a:cxn ang="0">
                          <a:pos x="1200" y="0"/>
                        </a:cxn>
                        <a:cxn ang="0">
                          <a:pos x="510" y="0"/>
                        </a:cxn>
                        <a:cxn ang="0">
                          <a:pos x="390" y="0"/>
                        </a:cxn>
                        <a:cxn ang="0">
                          <a:pos x="300" y="30"/>
                        </a:cxn>
                        <a:cxn ang="0">
                          <a:pos x="240" y="90"/>
                        </a:cxn>
                        <a:cxn ang="0">
                          <a:pos x="150" y="150"/>
                        </a:cxn>
                        <a:cxn ang="0">
                          <a:pos x="90" y="240"/>
                        </a:cxn>
                        <a:cxn ang="0">
                          <a:pos x="60" y="330"/>
                        </a:cxn>
                        <a:cxn ang="0">
                          <a:pos x="30" y="420"/>
                        </a:cxn>
                        <a:cxn ang="0">
                          <a:pos x="0" y="540"/>
                        </a:cxn>
                        <a:cxn ang="0">
                          <a:pos x="0" y="5190"/>
                        </a:cxn>
                      </a:cxnLst>
                      <a:rect l="0" t="0" r="r" b="b"/>
                      <a:pathLst>
                        <a:path w="1680" h="5730">
                          <a:moveTo>
                            <a:pt x="0" y="5190"/>
                          </a:moveTo>
                          <a:lnTo>
                            <a:pt x="30" y="5310"/>
                          </a:lnTo>
                          <a:lnTo>
                            <a:pt x="60" y="5400"/>
                          </a:lnTo>
                          <a:lnTo>
                            <a:pt x="90" y="5490"/>
                          </a:lnTo>
                          <a:lnTo>
                            <a:pt x="150" y="5580"/>
                          </a:lnTo>
                          <a:lnTo>
                            <a:pt x="240" y="5640"/>
                          </a:lnTo>
                          <a:lnTo>
                            <a:pt x="300" y="5700"/>
                          </a:lnTo>
                          <a:lnTo>
                            <a:pt x="390" y="5730"/>
                          </a:lnTo>
                          <a:lnTo>
                            <a:pt x="510" y="5730"/>
                          </a:lnTo>
                          <a:lnTo>
                            <a:pt x="1200" y="5730"/>
                          </a:lnTo>
                          <a:lnTo>
                            <a:pt x="1290" y="5730"/>
                          </a:lnTo>
                          <a:lnTo>
                            <a:pt x="1380" y="5700"/>
                          </a:lnTo>
                          <a:lnTo>
                            <a:pt x="1470" y="5640"/>
                          </a:lnTo>
                          <a:lnTo>
                            <a:pt x="1530" y="5580"/>
                          </a:lnTo>
                          <a:lnTo>
                            <a:pt x="1590" y="5490"/>
                          </a:lnTo>
                          <a:lnTo>
                            <a:pt x="1620" y="5400"/>
                          </a:lnTo>
                          <a:lnTo>
                            <a:pt x="1650" y="5310"/>
                          </a:lnTo>
                          <a:lnTo>
                            <a:pt x="1680" y="5190"/>
                          </a:lnTo>
                          <a:lnTo>
                            <a:pt x="1680" y="540"/>
                          </a:lnTo>
                          <a:lnTo>
                            <a:pt x="1650" y="420"/>
                          </a:lnTo>
                          <a:lnTo>
                            <a:pt x="1620" y="330"/>
                          </a:lnTo>
                          <a:lnTo>
                            <a:pt x="1590" y="240"/>
                          </a:lnTo>
                          <a:lnTo>
                            <a:pt x="1530" y="150"/>
                          </a:lnTo>
                          <a:lnTo>
                            <a:pt x="1470" y="90"/>
                          </a:lnTo>
                          <a:lnTo>
                            <a:pt x="1380" y="30"/>
                          </a:lnTo>
                          <a:lnTo>
                            <a:pt x="1290" y="0"/>
                          </a:lnTo>
                          <a:lnTo>
                            <a:pt x="1200" y="0"/>
                          </a:lnTo>
                          <a:lnTo>
                            <a:pt x="510" y="0"/>
                          </a:lnTo>
                          <a:lnTo>
                            <a:pt x="390" y="0"/>
                          </a:lnTo>
                          <a:lnTo>
                            <a:pt x="300" y="30"/>
                          </a:lnTo>
                          <a:lnTo>
                            <a:pt x="240" y="90"/>
                          </a:lnTo>
                          <a:lnTo>
                            <a:pt x="150" y="150"/>
                          </a:lnTo>
                          <a:lnTo>
                            <a:pt x="90" y="240"/>
                          </a:lnTo>
                          <a:lnTo>
                            <a:pt x="60" y="330"/>
                          </a:lnTo>
                          <a:lnTo>
                            <a:pt x="30" y="420"/>
                          </a:lnTo>
                          <a:lnTo>
                            <a:pt x="0" y="540"/>
                          </a:lnTo>
                          <a:lnTo>
                            <a:pt x="0" y="51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2" name="Freeform 193"/>
                    <p:cNvSpPr/>
                    <p:nvPr/>
                  </p:nvSpPr>
                  <p:spPr bwMode="auto">
                    <a:xfrm>
                      <a:off x="-1958975" y="3960813"/>
                      <a:ext cx="254000" cy="320675"/>
                    </a:xfrm>
                    <a:custGeom>
                      <a:avLst/>
                      <a:gdLst/>
                      <a:ahLst/>
                      <a:cxnLst>
                        <a:cxn ang="0">
                          <a:pos x="30" y="2310"/>
                        </a:cxn>
                        <a:cxn ang="0">
                          <a:pos x="0" y="2370"/>
                        </a:cxn>
                        <a:cxn ang="0">
                          <a:pos x="30" y="2431"/>
                        </a:cxn>
                        <a:cxn ang="0">
                          <a:pos x="90" y="2550"/>
                        </a:cxn>
                        <a:cxn ang="0">
                          <a:pos x="210" y="2640"/>
                        </a:cxn>
                        <a:cxn ang="0">
                          <a:pos x="360" y="2730"/>
                        </a:cxn>
                        <a:cxn ang="0">
                          <a:pos x="1020" y="2970"/>
                        </a:cxn>
                        <a:cxn ang="0">
                          <a:pos x="1200" y="3030"/>
                        </a:cxn>
                        <a:cxn ang="0">
                          <a:pos x="1380" y="3030"/>
                        </a:cxn>
                        <a:cxn ang="0">
                          <a:pos x="1500" y="2970"/>
                        </a:cxn>
                        <a:cxn ang="0">
                          <a:pos x="1530" y="2940"/>
                        </a:cxn>
                        <a:cxn ang="0">
                          <a:pos x="1560" y="2910"/>
                        </a:cxn>
                        <a:cxn ang="0">
                          <a:pos x="2400" y="720"/>
                        </a:cxn>
                        <a:cxn ang="0">
                          <a:pos x="2400" y="660"/>
                        </a:cxn>
                        <a:cxn ang="0">
                          <a:pos x="2400" y="600"/>
                        </a:cxn>
                        <a:cxn ang="0">
                          <a:pos x="2340" y="480"/>
                        </a:cxn>
                        <a:cxn ang="0">
                          <a:pos x="2220" y="390"/>
                        </a:cxn>
                        <a:cxn ang="0">
                          <a:pos x="2040" y="300"/>
                        </a:cxn>
                        <a:cxn ang="0">
                          <a:pos x="1410" y="60"/>
                        </a:cxn>
                        <a:cxn ang="0">
                          <a:pos x="1200" y="0"/>
                        </a:cxn>
                        <a:cxn ang="0">
                          <a:pos x="1050" y="0"/>
                        </a:cxn>
                        <a:cxn ang="0">
                          <a:pos x="930" y="60"/>
                        </a:cxn>
                        <a:cxn ang="0">
                          <a:pos x="870" y="90"/>
                        </a:cxn>
                        <a:cxn ang="0">
                          <a:pos x="840" y="120"/>
                        </a:cxn>
                        <a:cxn ang="0">
                          <a:pos x="30" y="2310"/>
                        </a:cxn>
                      </a:cxnLst>
                      <a:rect l="0" t="0" r="r" b="b"/>
                      <a:pathLst>
                        <a:path w="2400" h="3030">
                          <a:moveTo>
                            <a:pt x="30" y="2310"/>
                          </a:moveTo>
                          <a:lnTo>
                            <a:pt x="0" y="2370"/>
                          </a:lnTo>
                          <a:lnTo>
                            <a:pt x="30" y="2431"/>
                          </a:lnTo>
                          <a:lnTo>
                            <a:pt x="90" y="2550"/>
                          </a:lnTo>
                          <a:lnTo>
                            <a:pt x="210" y="2640"/>
                          </a:lnTo>
                          <a:lnTo>
                            <a:pt x="360" y="2730"/>
                          </a:lnTo>
                          <a:lnTo>
                            <a:pt x="1020" y="2970"/>
                          </a:lnTo>
                          <a:lnTo>
                            <a:pt x="1200" y="3030"/>
                          </a:lnTo>
                          <a:lnTo>
                            <a:pt x="1380" y="3030"/>
                          </a:lnTo>
                          <a:lnTo>
                            <a:pt x="1500" y="2970"/>
                          </a:lnTo>
                          <a:lnTo>
                            <a:pt x="1530" y="2940"/>
                          </a:lnTo>
                          <a:lnTo>
                            <a:pt x="1560" y="2910"/>
                          </a:lnTo>
                          <a:lnTo>
                            <a:pt x="2400" y="720"/>
                          </a:lnTo>
                          <a:lnTo>
                            <a:pt x="2400" y="660"/>
                          </a:lnTo>
                          <a:lnTo>
                            <a:pt x="2400" y="600"/>
                          </a:lnTo>
                          <a:lnTo>
                            <a:pt x="2340" y="480"/>
                          </a:lnTo>
                          <a:lnTo>
                            <a:pt x="2220" y="390"/>
                          </a:lnTo>
                          <a:lnTo>
                            <a:pt x="2040" y="300"/>
                          </a:lnTo>
                          <a:lnTo>
                            <a:pt x="1410" y="60"/>
                          </a:lnTo>
                          <a:lnTo>
                            <a:pt x="1200" y="0"/>
                          </a:lnTo>
                          <a:lnTo>
                            <a:pt x="1050" y="0"/>
                          </a:lnTo>
                          <a:lnTo>
                            <a:pt x="930" y="60"/>
                          </a:lnTo>
                          <a:lnTo>
                            <a:pt x="870" y="90"/>
                          </a:lnTo>
                          <a:lnTo>
                            <a:pt x="840" y="120"/>
                          </a:lnTo>
                          <a:lnTo>
                            <a:pt x="30" y="23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3" name="Freeform 195"/>
                    <p:cNvSpPr/>
                    <p:nvPr/>
                  </p:nvSpPr>
                  <p:spPr bwMode="auto">
                    <a:xfrm>
                      <a:off x="-1958975" y="4164013"/>
                      <a:ext cx="238125" cy="422275"/>
                    </a:xfrm>
                    <a:custGeom>
                      <a:avLst/>
                      <a:gdLst/>
                      <a:ahLst/>
                      <a:cxnLst>
                        <a:cxn ang="0">
                          <a:pos x="630" y="3720"/>
                        </a:cxn>
                        <a:cxn ang="0">
                          <a:pos x="630" y="3780"/>
                        </a:cxn>
                        <a:cxn ang="0">
                          <a:pos x="690" y="3840"/>
                        </a:cxn>
                        <a:cxn ang="0">
                          <a:pos x="810" y="3930"/>
                        </a:cxn>
                        <a:cxn ang="0">
                          <a:pos x="960" y="3990"/>
                        </a:cxn>
                        <a:cxn ang="0">
                          <a:pos x="1170" y="3990"/>
                        </a:cxn>
                        <a:cxn ang="0">
                          <a:pos x="1830" y="3840"/>
                        </a:cxn>
                        <a:cxn ang="0">
                          <a:pos x="2010" y="3780"/>
                        </a:cxn>
                        <a:cxn ang="0">
                          <a:pos x="2160" y="3690"/>
                        </a:cxn>
                        <a:cxn ang="0">
                          <a:pos x="2250" y="3540"/>
                        </a:cxn>
                        <a:cxn ang="0">
                          <a:pos x="2250" y="3480"/>
                        </a:cxn>
                        <a:cxn ang="0">
                          <a:pos x="2250" y="3390"/>
                        </a:cxn>
                        <a:cxn ang="0">
                          <a:pos x="1650" y="270"/>
                        </a:cxn>
                        <a:cxn ang="0">
                          <a:pos x="1620" y="210"/>
                        </a:cxn>
                        <a:cxn ang="0">
                          <a:pos x="1560" y="150"/>
                        </a:cxn>
                        <a:cxn ang="0">
                          <a:pos x="1440" y="30"/>
                        </a:cxn>
                        <a:cxn ang="0">
                          <a:pos x="1290" y="0"/>
                        </a:cxn>
                        <a:cxn ang="0">
                          <a:pos x="1080" y="0"/>
                        </a:cxn>
                        <a:cxn ang="0">
                          <a:pos x="420" y="120"/>
                        </a:cxn>
                        <a:cxn ang="0">
                          <a:pos x="240" y="180"/>
                        </a:cxn>
                        <a:cxn ang="0">
                          <a:pos x="90" y="300"/>
                        </a:cxn>
                        <a:cxn ang="0">
                          <a:pos x="30" y="450"/>
                        </a:cxn>
                        <a:cxn ang="0">
                          <a:pos x="0" y="511"/>
                        </a:cxn>
                        <a:cxn ang="0">
                          <a:pos x="0" y="600"/>
                        </a:cxn>
                        <a:cxn ang="0">
                          <a:pos x="630" y="3720"/>
                        </a:cxn>
                      </a:cxnLst>
                      <a:rect l="0" t="0" r="r" b="b"/>
                      <a:pathLst>
                        <a:path w="2250" h="3990">
                          <a:moveTo>
                            <a:pt x="630" y="3720"/>
                          </a:moveTo>
                          <a:lnTo>
                            <a:pt x="630" y="3780"/>
                          </a:lnTo>
                          <a:lnTo>
                            <a:pt x="690" y="3840"/>
                          </a:lnTo>
                          <a:lnTo>
                            <a:pt x="810" y="3930"/>
                          </a:lnTo>
                          <a:lnTo>
                            <a:pt x="960" y="3990"/>
                          </a:lnTo>
                          <a:lnTo>
                            <a:pt x="1170" y="3990"/>
                          </a:lnTo>
                          <a:lnTo>
                            <a:pt x="1830" y="3840"/>
                          </a:lnTo>
                          <a:lnTo>
                            <a:pt x="2010" y="3780"/>
                          </a:lnTo>
                          <a:lnTo>
                            <a:pt x="2160" y="3690"/>
                          </a:lnTo>
                          <a:lnTo>
                            <a:pt x="2250" y="3540"/>
                          </a:lnTo>
                          <a:lnTo>
                            <a:pt x="2250" y="3480"/>
                          </a:lnTo>
                          <a:lnTo>
                            <a:pt x="2250" y="3390"/>
                          </a:lnTo>
                          <a:lnTo>
                            <a:pt x="1650" y="270"/>
                          </a:lnTo>
                          <a:lnTo>
                            <a:pt x="1620" y="210"/>
                          </a:lnTo>
                          <a:lnTo>
                            <a:pt x="1560" y="150"/>
                          </a:lnTo>
                          <a:lnTo>
                            <a:pt x="1440" y="30"/>
                          </a:lnTo>
                          <a:lnTo>
                            <a:pt x="1290" y="0"/>
                          </a:lnTo>
                          <a:lnTo>
                            <a:pt x="1080" y="0"/>
                          </a:lnTo>
                          <a:lnTo>
                            <a:pt x="420" y="120"/>
                          </a:lnTo>
                          <a:lnTo>
                            <a:pt x="240" y="180"/>
                          </a:lnTo>
                          <a:lnTo>
                            <a:pt x="90" y="300"/>
                          </a:lnTo>
                          <a:lnTo>
                            <a:pt x="30" y="450"/>
                          </a:lnTo>
                          <a:lnTo>
                            <a:pt x="0" y="511"/>
                          </a:lnTo>
                          <a:lnTo>
                            <a:pt x="0" y="600"/>
                          </a:lnTo>
                          <a:lnTo>
                            <a:pt x="630" y="372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4" name="Freeform 196"/>
                    <p:cNvSpPr/>
                    <p:nvPr/>
                  </p:nvSpPr>
                  <p:spPr bwMode="auto">
                    <a:xfrm>
                      <a:off x="-1504950" y="3630613"/>
                      <a:ext cx="273050" cy="307975"/>
                    </a:xfrm>
                    <a:custGeom>
                      <a:avLst/>
                      <a:gdLst/>
                      <a:ahLst/>
                      <a:cxnLst>
                        <a:cxn ang="0">
                          <a:pos x="60" y="2160"/>
                        </a:cxn>
                        <a:cxn ang="0">
                          <a:pos x="0" y="2250"/>
                        </a:cxn>
                        <a:cxn ang="0">
                          <a:pos x="0" y="2370"/>
                        </a:cxn>
                        <a:cxn ang="0">
                          <a:pos x="30" y="2490"/>
                        </a:cxn>
                        <a:cxn ang="0">
                          <a:pos x="90" y="2580"/>
                        </a:cxn>
                        <a:cxn ang="0">
                          <a:pos x="420" y="2850"/>
                        </a:cxn>
                        <a:cxn ang="0">
                          <a:pos x="510" y="2880"/>
                        </a:cxn>
                        <a:cxn ang="0">
                          <a:pos x="630" y="2910"/>
                        </a:cxn>
                        <a:cxn ang="0">
                          <a:pos x="750" y="2850"/>
                        </a:cxn>
                        <a:cxn ang="0">
                          <a:pos x="840" y="2790"/>
                        </a:cxn>
                        <a:cxn ang="0">
                          <a:pos x="2490" y="750"/>
                        </a:cxn>
                        <a:cxn ang="0">
                          <a:pos x="2550" y="630"/>
                        </a:cxn>
                        <a:cxn ang="0">
                          <a:pos x="2580" y="510"/>
                        </a:cxn>
                        <a:cxn ang="0">
                          <a:pos x="2550" y="420"/>
                        </a:cxn>
                        <a:cxn ang="0">
                          <a:pos x="2460" y="330"/>
                        </a:cxn>
                        <a:cxn ang="0">
                          <a:pos x="2130" y="60"/>
                        </a:cxn>
                        <a:cxn ang="0">
                          <a:pos x="2040" y="0"/>
                        </a:cxn>
                        <a:cxn ang="0">
                          <a:pos x="1920" y="0"/>
                        </a:cxn>
                        <a:cxn ang="0">
                          <a:pos x="1830" y="30"/>
                        </a:cxn>
                        <a:cxn ang="0">
                          <a:pos x="1710" y="120"/>
                        </a:cxn>
                        <a:cxn ang="0">
                          <a:pos x="60" y="2160"/>
                        </a:cxn>
                      </a:cxnLst>
                      <a:rect l="0" t="0" r="r" b="b"/>
                      <a:pathLst>
                        <a:path w="2580" h="2910">
                          <a:moveTo>
                            <a:pt x="60" y="2160"/>
                          </a:moveTo>
                          <a:lnTo>
                            <a:pt x="0" y="2250"/>
                          </a:lnTo>
                          <a:lnTo>
                            <a:pt x="0" y="2370"/>
                          </a:lnTo>
                          <a:lnTo>
                            <a:pt x="30" y="2490"/>
                          </a:lnTo>
                          <a:lnTo>
                            <a:pt x="90" y="2580"/>
                          </a:lnTo>
                          <a:lnTo>
                            <a:pt x="420" y="2850"/>
                          </a:lnTo>
                          <a:lnTo>
                            <a:pt x="510" y="2880"/>
                          </a:lnTo>
                          <a:lnTo>
                            <a:pt x="630" y="2910"/>
                          </a:lnTo>
                          <a:lnTo>
                            <a:pt x="750" y="2850"/>
                          </a:lnTo>
                          <a:lnTo>
                            <a:pt x="840" y="2790"/>
                          </a:lnTo>
                          <a:lnTo>
                            <a:pt x="2490" y="750"/>
                          </a:lnTo>
                          <a:lnTo>
                            <a:pt x="2550" y="630"/>
                          </a:lnTo>
                          <a:lnTo>
                            <a:pt x="2580" y="510"/>
                          </a:lnTo>
                          <a:lnTo>
                            <a:pt x="2550" y="420"/>
                          </a:lnTo>
                          <a:lnTo>
                            <a:pt x="2460" y="330"/>
                          </a:lnTo>
                          <a:lnTo>
                            <a:pt x="2130" y="60"/>
                          </a:lnTo>
                          <a:lnTo>
                            <a:pt x="2040" y="0"/>
                          </a:lnTo>
                          <a:lnTo>
                            <a:pt x="1920" y="0"/>
                          </a:lnTo>
                          <a:lnTo>
                            <a:pt x="1830" y="30"/>
                          </a:lnTo>
                          <a:lnTo>
                            <a:pt x="1710" y="120"/>
                          </a:lnTo>
                          <a:lnTo>
                            <a:pt x="60" y="21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5" name="Rectangle 197"/>
                    <p:cNvSpPr>
                      <a:spLocks noChangeArrowheads="1"/>
                    </p:cNvSpPr>
                    <p:nvPr/>
                  </p:nvSpPr>
                  <p:spPr bwMode="auto">
                    <a:xfrm>
                      <a:off x="-2368550" y="4205288"/>
                      <a:ext cx="101600" cy="2540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6" name="Rectangle 198"/>
                    <p:cNvSpPr>
                      <a:spLocks noChangeArrowheads="1"/>
                    </p:cNvSpPr>
                    <p:nvPr/>
                  </p:nvSpPr>
                  <p:spPr bwMode="auto">
                    <a:xfrm>
                      <a:off x="-2520950" y="4113213"/>
                      <a:ext cx="98425" cy="3460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7" name="Rectangle 199"/>
                    <p:cNvSpPr>
                      <a:spLocks noChangeArrowheads="1"/>
                    </p:cNvSpPr>
                    <p:nvPr/>
                  </p:nvSpPr>
                  <p:spPr bwMode="auto">
                    <a:xfrm>
                      <a:off x="-2676525" y="3967163"/>
                      <a:ext cx="101600" cy="492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8" name="Rectangle 200"/>
                    <p:cNvSpPr>
                      <a:spLocks noChangeArrowheads="1"/>
                    </p:cNvSpPr>
                    <p:nvPr/>
                  </p:nvSpPr>
                  <p:spPr bwMode="auto">
                    <a:xfrm>
                      <a:off x="-2835275" y="3792538"/>
                      <a:ext cx="101600" cy="6667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49" name="Rectangle 201"/>
                    <p:cNvSpPr>
                      <a:spLocks noChangeArrowheads="1"/>
                    </p:cNvSpPr>
                    <p:nvPr/>
                  </p:nvSpPr>
                  <p:spPr bwMode="auto">
                    <a:xfrm>
                      <a:off x="-2206625" y="4278313"/>
                      <a:ext cx="98425" cy="1809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0" name="Freeform 202"/>
                    <p:cNvSpPr/>
                    <p:nvPr/>
                  </p:nvSpPr>
                  <p:spPr bwMode="auto">
                    <a:xfrm>
                      <a:off x="-2676525" y="3678238"/>
                      <a:ext cx="615950" cy="527050"/>
                    </a:xfrm>
                    <a:custGeom>
                      <a:avLst/>
                      <a:gdLst/>
                      <a:ahLst/>
                      <a:cxnLst>
                        <a:cxn ang="0">
                          <a:pos x="960" y="840"/>
                        </a:cxn>
                        <a:cxn ang="0">
                          <a:pos x="930" y="990"/>
                        </a:cxn>
                        <a:cxn ang="0">
                          <a:pos x="930" y="1170"/>
                        </a:cxn>
                        <a:cxn ang="0">
                          <a:pos x="960" y="1350"/>
                        </a:cxn>
                        <a:cxn ang="0">
                          <a:pos x="1020" y="1530"/>
                        </a:cxn>
                        <a:cxn ang="0">
                          <a:pos x="1110" y="1710"/>
                        </a:cxn>
                        <a:cxn ang="0">
                          <a:pos x="1230" y="1860"/>
                        </a:cxn>
                        <a:cxn ang="0">
                          <a:pos x="1530" y="2220"/>
                        </a:cxn>
                        <a:cxn ang="0">
                          <a:pos x="1890" y="2580"/>
                        </a:cxn>
                        <a:cxn ang="0">
                          <a:pos x="2280" y="2910"/>
                        </a:cxn>
                        <a:cxn ang="0">
                          <a:pos x="2730" y="3270"/>
                        </a:cxn>
                        <a:cxn ang="0">
                          <a:pos x="3210" y="3570"/>
                        </a:cxn>
                        <a:cxn ang="0">
                          <a:pos x="4170" y="4140"/>
                        </a:cxn>
                        <a:cxn ang="0">
                          <a:pos x="5010" y="4590"/>
                        </a:cxn>
                        <a:cxn ang="0">
                          <a:pos x="5820" y="4980"/>
                        </a:cxn>
                        <a:cxn ang="0">
                          <a:pos x="5070" y="4680"/>
                        </a:cxn>
                        <a:cxn ang="0">
                          <a:pos x="4290" y="4290"/>
                        </a:cxn>
                        <a:cxn ang="0">
                          <a:pos x="3360" y="3810"/>
                        </a:cxn>
                        <a:cxn ang="0">
                          <a:pos x="2880" y="3510"/>
                        </a:cxn>
                        <a:cxn ang="0">
                          <a:pos x="2400" y="3210"/>
                        </a:cxn>
                        <a:cxn ang="0">
                          <a:pos x="1950" y="2880"/>
                        </a:cxn>
                        <a:cxn ang="0">
                          <a:pos x="1560" y="2550"/>
                        </a:cxn>
                        <a:cxn ang="0">
                          <a:pos x="1170" y="2190"/>
                        </a:cxn>
                        <a:cxn ang="0">
                          <a:pos x="870" y="1800"/>
                        </a:cxn>
                        <a:cxn ang="0">
                          <a:pos x="750" y="1620"/>
                        </a:cxn>
                        <a:cxn ang="0">
                          <a:pos x="630" y="1440"/>
                        </a:cxn>
                        <a:cxn ang="0">
                          <a:pos x="540" y="1230"/>
                        </a:cxn>
                        <a:cxn ang="0">
                          <a:pos x="480" y="1020"/>
                        </a:cxn>
                        <a:cxn ang="0">
                          <a:pos x="0" y="1200"/>
                        </a:cxn>
                        <a:cxn ang="0">
                          <a:pos x="0" y="0"/>
                        </a:cxn>
                        <a:cxn ang="0">
                          <a:pos x="1470" y="510"/>
                        </a:cxn>
                        <a:cxn ang="0">
                          <a:pos x="960" y="840"/>
                        </a:cxn>
                      </a:cxnLst>
                      <a:rect l="0" t="0" r="r" b="b"/>
                      <a:pathLst>
                        <a:path w="5820" h="4980">
                          <a:moveTo>
                            <a:pt x="960" y="840"/>
                          </a:moveTo>
                          <a:lnTo>
                            <a:pt x="930" y="990"/>
                          </a:lnTo>
                          <a:lnTo>
                            <a:pt x="930" y="1170"/>
                          </a:lnTo>
                          <a:lnTo>
                            <a:pt x="960" y="1350"/>
                          </a:lnTo>
                          <a:lnTo>
                            <a:pt x="1020" y="1530"/>
                          </a:lnTo>
                          <a:lnTo>
                            <a:pt x="1110" y="1710"/>
                          </a:lnTo>
                          <a:lnTo>
                            <a:pt x="1230" y="1860"/>
                          </a:lnTo>
                          <a:lnTo>
                            <a:pt x="1530" y="2220"/>
                          </a:lnTo>
                          <a:lnTo>
                            <a:pt x="1890" y="2580"/>
                          </a:lnTo>
                          <a:lnTo>
                            <a:pt x="2280" y="2910"/>
                          </a:lnTo>
                          <a:lnTo>
                            <a:pt x="2730" y="3270"/>
                          </a:lnTo>
                          <a:lnTo>
                            <a:pt x="3210" y="3570"/>
                          </a:lnTo>
                          <a:lnTo>
                            <a:pt x="4170" y="4140"/>
                          </a:lnTo>
                          <a:lnTo>
                            <a:pt x="5010" y="4590"/>
                          </a:lnTo>
                          <a:lnTo>
                            <a:pt x="5820" y="4980"/>
                          </a:lnTo>
                          <a:lnTo>
                            <a:pt x="5070" y="4680"/>
                          </a:lnTo>
                          <a:lnTo>
                            <a:pt x="4290" y="4290"/>
                          </a:lnTo>
                          <a:lnTo>
                            <a:pt x="3360" y="3810"/>
                          </a:lnTo>
                          <a:lnTo>
                            <a:pt x="2880" y="3510"/>
                          </a:lnTo>
                          <a:lnTo>
                            <a:pt x="2400" y="3210"/>
                          </a:lnTo>
                          <a:lnTo>
                            <a:pt x="1950" y="2880"/>
                          </a:lnTo>
                          <a:lnTo>
                            <a:pt x="1560" y="2550"/>
                          </a:lnTo>
                          <a:lnTo>
                            <a:pt x="1170" y="2190"/>
                          </a:lnTo>
                          <a:lnTo>
                            <a:pt x="870" y="1800"/>
                          </a:lnTo>
                          <a:lnTo>
                            <a:pt x="750" y="1620"/>
                          </a:lnTo>
                          <a:lnTo>
                            <a:pt x="630" y="1440"/>
                          </a:lnTo>
                          <a:lnTo>
                            <a:pt x="540" y="1230"/>
                          </a:lnTo>
                          <a:lnTo>
                            <a:pt x="480" y="1020"/>
                          </a:lnTo>
                          <a:lnTo>
                            <a:pt x="0" y="1200"/>
                          </a:lnTo>
                          <a:lnTo>
                            <a:pt x="0" y="0"/>
                          </a:lnTo>
                          <a:lnTo>
                            <a:pt x="1470" y="510"/>
                          </a:lnTo>
                          <a:lnTo>
                            <a:pt x="960" y="8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1" name="Freeform 203"/>
                    <p:cNvSpPr/>
                    <p:nvPr/>
                  </p:nvSpPr>
                  <p:spPr bwMode="auto">
                    <a:xfrm>
                      <a:off x="-2582863" y="3760788"/>
                      <a:ext cx="7938" cy="6350"/>
                    </a:xfrm>
                    <a:custGeom>
                      <a:avLst/>
                      <a:gdLst/>
                      <a:ahLst/>
                      <a:cxnLst>
                        <a:cxn ang="0">
                          <a:pos x="0" y="48"/>
                        </a:cxn>
                        <a:cxn ang="0">
                          <a:pos x="74" y="63"/>
                        </a:cxn>
                        <a:cxn ang="0">
                          <a:pos x="74" y="63"/>
                        </a:cxn>
                        <a:cxn ang="0">
                          <a:pos x="74" y="63"/>
                        </a:cxn>
                        <a:cxn ang="0">
                          <a:pos x="74" y="63"/>
                        </a:cxn>
                        <a:cxn ang="0">
                          <a:pos x="0" y="48"/>
                        </a:cxn>
                        <a:cxn ang="0">
                          <a:pos x="34" y="0"/>
                        </a:cxn>
                        <a:cxn ang="0">
                          <a:pos x="6" y="17"/>
                        </a:cxn>
                        <a:cxn ang="0">
                          <a:pos x="0" y="48"/>
                        </a:cxn>
                      </a:cxnLst>
                      <a:rect l="0" t="0" r="r" b="b"/>
                      <a:pathLst>
                        <a:path w="74" h="63">
                          <a:moveTo>
                            <a:pt x="0" y="48"/>
                          </a:moveTo>
                          <a:lnTo>
                            <a:pt x="74" y="63"/>
                          </a:lnTo>
                          <a:lnTo>
                            <a:pt x="74" y="63"/>
                          </a:lnTo>
                          <a:lnTo>
                            <a:pt x="74" y="63"/>
                          </a:lnTo>
                          <a:lnTo>
                            <a:pt x="74" y="63"/>
                          </a:lnTo>
                          <a:lnTo>
                            <a:pt x="0" y="48"/>
                          </a:lnTo>
                          <a:lnTo>
                            <a:pt x="34" y="0"/>
                          </a:lnTo>
                          <a:lnTo>
                            <a:pt x="6" y="17"/>
                          </a:lnTo>
                          <a:lnTo>
                            <a:pt x="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2" name="Freeform 204"/>
                    <p:cNvSpPr/>
                    <p:nvPr/>
                  </p:nvSpPr>
                  <p:spPr bwMode="auto">
                    <a:xfrm>
                      <a:off x="-2586038" y="3765551"/>
                      <a:ext cx="19050" cy="19050"/>
                    </a:xfrm>
                    <a:custGeom>
                      <a:avLst/>
                      <a:gdLst/>
                      <a:ahLst/>
                      <a:cxnLst>
                        <a:cxn ang="0">
                          <a:pos x="0" y="165"/>
                        </a:cxn>
                        <a:cxn ang="0">
                          <a:pos x="149" y="179"/>
                        </a:cxn>
                        <a:cxn ang="0">
                          <a:pos x="178" y="29"/>
                        </a:cxn>
                        <a:cxn ang="0">
                          <a:pos x="31" y="0"/>
                        </a:cxn>
                        <a:cxn ang="0">
                          <a:pos x="2" y="150"/>
                        </a:cxn>
                        <a:cxn ang="0">
                          <a:pos x="0" y="165"/>
                        </a:cxn>
                        <a:cxn ang="0">
                          <a:pos x="2" y="150"/>
                        </a:cxn>
                        <a:cxn ang="0">
                          <a:pos x="1" y="158"/>
                        </a:cxn>
                        <a:cxn ang="0">
                          <a:pos x="0" y="165"/>
                        </a:cxn>
                      </a:cxnLst>
                      <a:rect l="0" t="0" r="r" b="b"/>
                      <a:pathLst>
                        <a:path w="178" h="179">
                          <a:moveTo>
                            <a:pt x="0" y="165"/>
                          </a:moveTo>
                          <a:lnTo>
                            <a:pt x="149" y="179"/>
                          </a:lnTo>
                          <a:lnTo>
                            <a:pt x="178" y="29"/>
                          </a:lnTo>
                          <a:lnTo>
                            <a:pt x="31" y="0"/>
                          </a:lnTo>
                          <a:lnTo>
                            <a:pt x="2" y="150"/>
                          </a:lnTo>
                          <a:lnTo>
                            <a:pt x="0" y="165"/>
                          </a:lnTo>
                          <a:lnTo>
                            <a:pt x="2" y="150"/>
                          </a:lnTo>
                          <a:lnTo>
                            <a:pt x="1" y="158"/>
                          </a:lnTo>
                          <a:lnTo>
                            <a:pt x="0" y="1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3" name="Freeform 205"/>
                    <p:cNvSpPr/>
                    <p:nvPr/>
                  </p:nvSpPr>
                  <p:spPr bwMode="auto">
                    <a:xfrm>
                      <a:off x="-2586038" y="3783013"/>
                      <a:ext cx="15875" cy="20638"/>
                    </a:xfrm>
                    <a:custGeom>
                      <a:avLst/>
                      <a:gdLst/>
                      <a:ahLst/>
                      <a:cxnLst>
                        <a:cxn ang="0">
                          <a:pos x="1" y="192"/>
                        </a:cxn>
                        <a:cxn ang="0">
                          <a:pos x="150" y="180"/>
                        </a:cxn>
                        <a:cxn ang="0">
                          <a:pos x="150" y="0"/>
                        </a:cxn>
                        <a:cxn ang="0">
                          <a:pos x="0" y="0"/>
                        </a:cxn>
                        <a:cxn ang="0">
                          <a:pos x="0" y="180"/>
                        </a:cxn>
                        <a:cxn ang="0">
                          <a:pos x="1" y="192"/>
                        </a:cxn>
                        <a:cxn ang="0">
                          <a:pos x="0" y="180"/>
                        </a:cxn>
                        <a:cxn ang="0">
                          <a:pos x="0" y="186"/>
                        </a:cxn>
                        <a:cxn ang="0">
                          <a:pos x="1" y="192"/>
                        </a:cxn>
                      </a:cxnLst>
                      <a:rect l="0" t="0" r="r" b="b"/>
                      <a:pathLst>
                        <a:path w="150" h="192">
                          <a:moveTo>
                            <a:pt x="1" y="192"/>
                          </a:moveTo>
                          <a:lnTo>
                            <a:pt x="150" y="180"/>
                          </a:lnTo>
                          <a:lnTo>
                            <a:pt x="150" y="0"/>
                          </a:lnTo>
                          <a:lnTo>
                            <a:pt x="0" y="0"/>
                          </a:lnTo>
                          <a:lnTo>
                            <a:pt x="0" y="180"/>
                          </a:lnTo>
                          <a:lnTo>
                            <a:pt x="1" y="192"/>
                          </a:lnTo>
                          <a:lnTo>
                            <a:pt x="0" y="180"/>
                          </a:lnTo>
                          <a:lnTo>
                            <a:pt x="0" y="186"/>
                          </a:lnTo>
                          <a:lnTo>
                            <a:pt x="1" y="19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4" name="Freeform 206"/>
                    <p:cNvSpPr/>
                    <p:nvPr/>
                  </p:nvSpPr>
                  <p:spPr bwMode="auto">
                    <a:xfrm>
                      <a:off x="-2586038" y="3800476"/>
                      <a:ext cx="19050" cy="23813"/>
                    </a:xfrm>
                    <a:custGeom>
                      <a:avLst/>
                      <a:gdLst/>
                      <a:ahLst/>
                      <a:cxnLst>
                        <a:cxn ang="0">
                          <a:pos x="33" y="216"/>
                        </a:cxn>
                        <a:cxn ang="0">
                          <a:pos x="178" y="180"/>
                        </a:cxn>
                        <a:cxn ang="0">
                          <a:pos x="148" y="0"/>
                        </a:cxn>
                        <a:cxn ang="0">
                          <a:pos x="0" y="24"/>
                        </a:cxn>
                        <a:cxn ang="0">
                          <a:pos x="30" y="204"/>
                        </a:cxn>
                        <a:cxn ang="0">
                          <a:pos x="33" y="216"/>
                        </a:cxn>
                        <a:cxn ang="0">
                          <a:pos x="30" y="204"/>
                        </a:cxn>
                        <a:cxn ang="0">
                          <a:pos x="31" y="210"/>
                        </a:cxn>
                        <a:cxn ang="0">
                          <a:pos x="33" y="216"/>
                        </a:cxn>
                      </a:cxnLst>
                      <a:rect l="0" t="0" r="r" b="b"/>
                      <a:pathLst>
                        <a:path w="178" h="216">
                          <a:moveTo>
                            <a:pt x="33" y="216"/>
                          </a:moveTo>
                          <a:lnTo>
                            <a:pt x="178" y="180"/>
                          </a:lnTo>
                          <a:lnTo>
                            <a:pt x="148" y="0"/>
                          </a:lnTo>
                          <a:lnTo>
                            <a:pt x="0" y="24"/>
                          </a:lnTo>
                          <a:lnTo>
                            <a:pt x="30" y="204"/>
                          </a:lnTo>
                          <a:lnTo>
                            <a:pt x="33" y="216"/>
                          </a:lnTo>
                          <a:lnTo>
                            <a:pt x="30" y="204"/>
                          </a:lnTo>
                          <a:lnTo>
                            <a:pt x="31" y="210"/>
                          </a:lnTo>
                          <a:lnTo>
                            <a:pt x="33" y="2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5" name="Freeform 207"/>
                    <p:cNvSpPr/>
                    <p:nvPr/>
                  </p:nvSpPr>
                  <p:spPr bwMode="auto">
                    <a:xfrm>
                      <a:off x="-2582863" y="3817938"/>
                      <a:ext cx="22225" cy="25400"/>
                    </a:xfrm>
                    <a:custGeom>
                      <a:avLst/>
                      <a:gdLst/>
                      <a:ahLst/>
                      <a:cxnLst>
                        <a:cxn ang="0">
                          <a:pos x="64" y="236"/>
                        </a:cxn>
                        <a:cxn ang="0">
                          <a:pos x="202" y="180"/>
                        </a:cxn>
                        <a:cxn ang="0">
                          <a:pos x="142" y="0"/>
                        </a:cxn>
                        <a:cxn ang="0">
                          <a:pos x="0" y="47"/>
                        </a:cxn>
                        <a:cxn ang="0">
                          <a:pos x="60" y="226"/>
                        </a:cxn>
                        <a:cxn ang="0">
                          <a:pos x="64" y="236"/>
                        </a:cxn>
                        <a:cxn ang="0">
                          <a:pos x="60" y="226"/>
                        </a:cxn>
                        <a:cxn ang="0">
                          <a:pos x="62" y="231"/>
                        </a:cxn>
                        <a:cxn ang="0">
                          <a:pos x="64" y="236"/>
                        </a:cxn>
                      </a:cxnLst>
                      <a:rect l="0" t="0" r="r" b="b"/>
                      <a:pathLst>
                        <a:path w="202" h="236">
                          <a:moveTo>
                            <a:pt x="64" y="236"/>
                          </a:moveTo>
                          <a:lnTo>
                            <a:pt x="202" y="180"/>
                          </a:lnTo>
                          <a:lnTo>
                            <a:pt x="142" y="0"/>
                          </a:lnTo>
                          <a:lnTo>
                            <a:pt x="0" y="47"/>
                          </a:lnTo>
                          <a:lnTo>
                            <a:pt x="60" y="226"/>
                          </a:lnTo>
                          <a:lnTo>
                            <a:pt x="64" y="236"/>
                          </a:lnTo>
                          <a:lnTo>
                            <a:pt x="60" y="226"/>
                          </a:lnTo>
                          <a:lnTo>
                            <a:pt x="62" y="231"/>
                          </a:lnTo>
                          <a:lnTo>
                            <a:pt x="64" y="2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6" name="Freeform 208"/>
                    <p:cNvSpPr/>
                    <p:nvPr/>
                  </p:nvSpPr>
                  <p:spPr bwMode="auto">
                    <a:xfrm>
                      <a:off x="-2574925" y="3836988"/>
                      <a:ext cx="22225" cy="26988"/>
                    </a:xfrm>
                    <a:custGeom>
                      <a:avLst/>
                      <a:gdLst/>
                      <a:ahLst/>
                      <a:cxnLst>
                        <a:cxn ang="0">
                          <a:pos x="98" y="260"/>
                        </a:cxn>
                        <a:cxn ang="0">
                          <a:pos x="224" y="181"/>
                        </a:cxn>
                        <a:cxn ang="0">
                          <a:pos x="134" y="0"/>
                        </a:cxn>
                        <a:cxn ang="0">
                          <a:pos x="0" y="67"/>
                        </a:cxn>
                        <a:cxn ang="0">
                          <a:pos x="90" y="248"/>
                        </a:cxn>
                        <a:cxn ang="0">
                          <a:pos x="98" y="260"/>
                        </a:cxn>
                        <a:cxn ang="0">
                          <a:pos x="90" y="248"/>
                        </a:cxn>
                        <a:cxn ang="0">
                          <a:pos x="93" y="254"/>
                        </a:cxn>
                        <a:cxn ang="0">
                          <a:pos x="98" y="260"/>
                        </a:cxn>
                      </a:cxnLst>
                      <a:rect l="0" t="0" r="r" b="b"/>
                      <a:pathLst>
                        <a:path w="224" h="260">
                          <a:moveTo>
                            <a:pt x="98" y="260"/>
                          </a:moveTo>
                          <a:lnTo>
                            <a:pt x="224" y="181"/>
                          </a:lnTo>
                          <a:lnTo>
                            <a:pt x="134" y="0"/>
                          </a:lnTo>
                          <a:lnTo>
                            <a:pt x="0" y="67"/>
                          </a:lnTo>
                          <a:lnTo>
                            <a:pt x="90" y="248"/>
                          </a:lnTo>
                          <a:lnTo>
                            <a:pt x="98" y="260"/>
                          </a:lnTo>
                          <a:lnTo>
                            <a:pt x="90" y="248"/>
                          </a:lnTo>
                          <a:lnTo>
                            <a:pt x="93" y="254"/>
                          </a:lnTo>
                          <a:lnTo>
                            <a:pt x="98" y="2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7" name="Freeform 209"/>
                    <p:cNvSpPr/>
                    <p:nvPr/>
                  </p:nvSpPr>
                  <p:spPr bwMode="auto">
                    <a:xfrm>
                      <a:off x="-2565400" y="3854451"/>
                      <a:ext cx="25400" cy="25400"/>
                    </a:xfrm>
                    <a:custGeom>
                      <a:avLst/>
                      <a:gdLst/>
                      <a:ahLst/>
                      <a:cxnLst>
                        <a:cxn ang="0">
                          <a:pos x="121" y="244"/>
                        </a:cxn>
                        <a:cxn ang="0">
                          <a:pos x="237" y="150"/>
                        </a:cxn>
                        <a:cxn ang="0">
                          <a:pos x="117" y="0"/>
                        </a:cxn>
                        <a:cxn ang="0">
                          <a:pos x="0" y="92"/>
                        </a:cxn>
                        <a:cxn ang="0">
                          <a:pos x="121" y="242"/>
                        </a:cxn>
                        <a:cxn ang="0">
                          <a:pos x="121" y="244"/>
                        </a:cxn>
                        <a:cxn ang="0">
                          <a:pos x="121" y="242"/>
                        </a:cxn>
                        <a:cxn ang="0">
                          <a:pos x="121" y="243"/>
                        </a:cxn>
                        <a:cxn ang="0">
                          <a:pos x="121" y="244"/>
                        </a:cxn>
                      </a:cxnLst>
                      <a:rect l="0" t="0" r="r" b="b"/>
                      <a:pathLst>
                        <a:path w="237" h="244">
                          <a:moveTo>
                            <a:pt x="121" y="244"/>
                          </a:moveTo>
                          <a:lnTo>
                            <a:pt x="237" y="150"/>
                          </a:lnTo>
                          <a:lnTo>
                            <a:pt x="117" y="0"/>
                          </a:lnTo>
                          <a:lnTo>
                            <a:pt x="0" y="92"/>
                          </a:lnTo>
                          <a:lnTo>
                            <a:pt x="121" y="242"/>
                          </a:lnTo>
                          <a:lnTo>
                            <a:pt x="121" y="244"/>
                          </a:lnTo>
                          <a:lnTo>
                            <a:pt x="121" y="242"/>
                          </a:lnTo>
                          <a:lnTo>
                            <a:pt x="121" y="243"/>
                          </a:lnTo>
                          <a:lnTo>
                            <a:pt x="121" y="2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8" name="Freeform 210"/>
                    <p:cNvSpPr/>
                    <p:nvPr/>
                  </p:nvSpPr>
                  <p:spPr bwMode="auto">
                    <a:xfrm>
                      <a:off x="-2552700" y="3870326"/>
                      <a:ext cx="44450" cy="49213"/>
                    </a:xfrm>
                    <a:custGeom>
                      <a:avLst/>
                      <a:gdLst/>
                      <a:ahLst/>
                      <a:cxnLst>
                        <a:cxn ang="0">
                          <a:pos x="304" y="461"/>
                        </a:cxn>
                        <a:cxn ang="0">
                          <a:pos x="415" y="360"/>
                        </a:cxn>
                        <a:cxn ang="0">
                          <a:pos x="116" y="0"/>
                        </a:cxn>
                        <a:cxn ang="0">
                          <a:pos x="0" y="96"/>
                        </a:cxn>
                        <a:cxn ang="0">
                          <a:pos x="300" y="455"/>
                        </a:cxn>
                        <a:cxn ang="0">
                          <a:pos x="304" y="461"/>
                        </a:cxn>
                        <a:cxn ang="0">
                          <a:pos x="300" y="455"/>
                        </a:cxn>
                        <a:cxn ang="0">
                          <a:pos x="302" y="458"/>
                        </a:cxn>
                        <a:cxn ang="0">
                          <a:pos x="304" y="461"/>
                        </a:cxn>
                      </a:cxnLst>
                      <a:rect l="0" t="0" r="r" b="b"/>
                      <a:pathLst>
                        <a:path w="415" h="461">
                          <a:moveTo>
                            <a:pt x="304" y="461"/>
                          </a:moveTo>
                          <a:lnTo>
                            <a:pt x="415" y="360"/>
                          </a:lnTo>
                          <a:lnTo>
                            <a:pt x="116" y="0"/>
                          </a:lnTo>
                          <a:lnTo>
                            <a:pt x="0" y="96"/>
                          </a:lnTo>
                          <a:lnTo>
                            <a:pt x="300" y="455"/>
                          </a:lnTo>
                          <a:lnTo>
                            <a:pt x="304" y="461"/>
                          </a:lnTo>
                          <a:lnTo>
                            <a:pt x="300" y="455"/>
                          </a:lnTo>
                          <a:lnTo>
                            <a:pt x="302" y="458"/>
                          </a:lnTo>
                          <a:lnTo>
                            <a:pt x="304" y="46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9" name="Freeform 211"/>
                    <p:cNvSpPr/>
                    <p:nvPr/>
                  </p:nvSpPr>
                  <p:spPr bwMode="auto">
                    <a:xfrm>
                      <a:off x="-2520950" y="3906838"/>
                      <a:ext cx="50800" cy="50800"/>
                    </a:xfrm>
                    <a:custGeom>
                      <a:avLst/>
                      <a:gdLst/>
                      <a:ahLst/>
                      <a:cxnLst>
                        <a:cxn ang="0">
                          <a:pos x="366" y="471"/>
                        </a:cxn>
                        <a:cxn ang="0">
                          <a:pos x="467" y="360"/>
                        </a:cxn>
                        <a:cxn ang="0">
                          <a:pos x="107" y="0"/>
                        </a:cxn>
                        <a:cxn ang="0">
                          <a:pos x="0" y="106"/>
                        </a:cxn>
                        <a:cxn ang="0">
                          <a:pos x="361" y="467"/>
                        </a:cxn>
                        <a:cxn ang="0">
                          <a:pos x="366" y="471"/>
                        </a:cxn>
                        <a:cxn ang="0">
                          <a:pos x="361" y="467"/>
                        </a:cxn>
                        <a:cxn ang="0">
                          <a:pos x="364" y="469"/>
                        </a:cxn>
                        <a:cxn ang="0">
                          <a:pos x="366" y="471"/>
                        </a:cxn>
                      </a:cxnLst>
                      <a:rect l="0" t="0" r="r" b="b"/>
                      <a:pathLst>
                        <a:path w="467" h="471">
                          <a:moveTo>
                            <a:pt x="366" y="471"/>
                          </a:moveTo>
                          <a:lnTo>
                            <a:pt x="467" y="360"/>
                          </a:lnTo>
                          <a:lnTo>
                            <a:pt x="107" y="0"/>
                          </a:lnTo>
                          <a:lnTo>
                            <a:pt x="0" y="106"/>
                          </a:lnTo>
                          <a:lnTo>
                            <a:pt x="361" y="467"/>
                          </a:lnTo>
                          <a:lnTo>
                            <a:pt x="366" y="471"/>
                          </a:lnTo>
                          <a:lnTo>
                            <a:pt x="361" y="467"/>
                          </a:lnTo>
                          <a:lnTo>
                            <a:pt x="364" y="469"/>
                          </a:lnTo>
                          <a:lnTo>
                            <a:pt x="366" y="4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0" name="Freeform 212"/>
                    <p:cNvSpPr/>
                    <p:nvPr/>
                  </p:nvSpPr>
                  <p:spPr bwMode="auto">
                    <a:xfrm>
                      <a:off x="-2481263" y="3944938"/>
                      <a:ext cx="50800" cy="47625"/>
                    </a:xfrm>
                    <a:custGeom>
                      <a:avLst/>
                      <a:gdLst/>
                      <a:ahLst/>
                      <a:cxnLst>
                        <a:cxn ang="0">
                          <a:pos x="391" y="445"/>
                        </a:cxn>
                        <a:cxn ang="0">
                          <a:pos x="487" y="330"/>
                        </a:cxn>
                        <a:cxn ang="0">
                          <a:pos x="96" y="0"/>
                        </a:cxn>
                        <a:cxn ang="0">
                          <a:pos x="0" y="115"/>
                        </a:cxn>
                        <a:cxn ang="0">
                          <a:pos x="389" y="444"/>
                        </a:cxn>
                        <a:cxn ang="0">
                          <a:pos x="391" y="445"/>
                        </a:cxn>
                        <a:cxn ang="0">
                          <a:pos x="389" y="444"/>
                        </a:cxn>
                        <a:cxn ang="0">
                          <a:pos x="390" y="444"/>
                        </a:cxn>
                        <a:cxn ang="0">
                          <a:pos x="391" y="445"/>
                        </a:cxn>
                      </a:cxnLst>
                      <a:rect l="0" t="0" r="r" b="b"/>
                      <a:pathLst>
                        <a:path w="487" h="445">
                          <a:moveTo>
                            <a:pt x="391" y="445"/>
                          </a:moveTo>
                          <a:lnTo>
                            <a:pt x="487" y="330"/>
                          </a:lnTo>
                          <a:lnTo>
                            <a:pt x="96" y="0"/>
                          </a:lnTo>
                          <a:lnTo>
                            <a:pt x="0" y="115"/>
                          </a:lnTo>
                          <a:lnTo>
                            <a:pt x="389" y="444"/>
                          </a:lnTo>
                          <a:lnTo>
                            <a:pt x="391" y="445"/>
                          </a:lnTo>
                          <a:lnTo>
                            <a:pt x="389" y="444"/>
                          </a:lnTo>
                          <a:lnTo>
                            <a:pt x="390" y="444"/>
                          </a:lnTo>
                          <a:lnTo>
                            <a:pt x="391" y="4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1" name="Freeform 213"/>
                    <p:cNvSpPr/>
                    <p:nvPr/>
                  </p:nvSpPr>
                  <p:spPr bwMode="auto">
                    <a:xfrm>
                      <a:off x="-2439988" y="3979863"/>
                      <a:ext cx="57150" cy="50800"/>
                    </a:xfrm>
                    <a:custGeom>
                      <a:avLst/>
                      <a:gdLst/>
                      <a:ahLst/>
                      <a:cxnLst>
                        <a:cxn ang="0">
                          <a:pos x="458" y="481"/>
                        </a:cxn>
                        <a:cxn ang="0">
                          <a:pos x="544" y="360"/>
                        </a:cxn>
                        <a:cxn ang="0">
                          <a:pos x="94" y="0"/>
                        </a:cxn>
                        <a:cxn ang="0">
                          <a:pos x="0" y="116"/>
                        </a:cxn>
                        <a:cxn ang="0">
                          <a:pos x="451" y="476"/>
                        </a:cxn>
                        <a:cxn ang="0">
                          <a:pos x="458" y="481"/>
                        </a:cxn>
                        <a:cxn ang="0">
                          <a:pos x="451" y="476"/>
                        </a:cxn>
                        <a:cxn ang="0">
                          <a:pos x="454" y="479"/>
                        </a:cxn>
                        <a:cxn ang="0">
                          <a:pos x="458" y="481"/>
                        </a:cxn>
                      </a:cxnLst>
                      <a:rect l="0" t="0" r="r" b="b"/>
                      <a:pathLst>
                        <a:path w="544" h="481">
                          <a:moveTo>
                            <a:pt x="458" y="481"/>
                          </a:moveTo>
                          <a:lnTo>
                            <a:pt x="544" y="360"/>
                          </a:lnTo>
                          <a:lnTo>
                            <a:pt x="94" y="0"/>
                          </a:lnTo>
                          <a:lnTo>
                            <a:pt x="0" y="116"/>
                          </a:lnTo>
                          <a:lnTo>
                            <a:pt x="451" y="476"/>
                          </a:lnTo>
                          <a:lnTo>
                            <a:pt x="458" y="481"/>
                          </a:lnTo>
                          <a:lnTo>
                            <a:pt x="451" y="476"/>
                          </a:lnTo>
                          <a:lnTo>
                            <a:pt x="454" y="479"/>
                          </a:lnTo>
                          <a:lnTo>
                            <a:pt x="458" y="48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2" name="Freeform 214"/>
                    <p:cNvSpPr/>
                    <p:nvPr/>
                  </p:nvSpPr>
                  <p:spPr bwMode="auto">
                    <a:xfrm>
                      <a:off x="-2392363" y="4017963"/>
                      <a:ext cx="60325" cy="44450"/>
                    </a:xfrm>
                    <a:custGeom>
                      <a:avLst/>
                      <a:gdLst/>
                      <a:ahLst/>
                      <a:cxnLst>
                        <a:cxn ang="0">
                          <a:pos x="481" y="428"/>
                        </a:cxn>
                        <a:cxn ang="0">
                          <a:pos x="559" y="300"/>
                        </a:cxn>
                        <a:cxn ang="0">
                          <a:pos x="79" y="0"/>
                        </a:cxn>
                        <a:cxn ang="0">
                          <a:pos x="0" y="126"/>
                        </a:cxn>
                        <a:cxn ang="0">
                          <a:pos x="479" y="427"/>
                        </a:cxn>
                        <a:cxn ang="0">
                          <a:pos x="481" y="428"/>
                        </a:cxn>
                        <a:cxn ang="0">
                          <a:pos x="479" y="427"/>
                        </a:cxn>
                        <a:cxn ang="0">
                          <a:pos x="481" y="427"/>
                        </a:cxn>
                        <a:cxn ang="0">
                          <a:pos x="481" y="428"/>
                        </a:cxn>
                      </a:cxnLst>
                      <a:rect l="0" t="0" r="r" b="b"/>
                      <a:pathLst>
                        <a:path w="559" h="428">
                          <a:moveTo>
                            <a:pt x="481" y="428"/>
                          </a:moveTo>
                          <a:lnTo>
                            <a:pt x="559" y="300"/>
                          </a:lnTo>
                          <a:lnTo>
                            <a:pt x="79" y="0"/>
                          </a:lnTo>
                          <a:lnTo>
                            <a:pt x="0" y="126"/>
                          </a:lnTo>
                          <a:lnTo>
                            <a:pt x="479" y="427"/>
                          </a:lnTo>
                          <a:lnTo>
                            <a:pt x="481" y="428"/>
                          </a:lnTo>
                          <a:lnTo>
                            <a:pt x="479" y="427"/>
                          </a:lnTo>
                          <a:lnTo>
                            <a:pt x="481" y="427"/>
                          </a:lnTo>
                          <a:lnTo>
                            <a:pt x="481" y="4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3" name="Freeform 215"/>
                    <p:cNvSpPr/>
                    <p:nvPr/>
                  </p:nvSpPr>
                  <p:spPr bwMode="auto">
                    <a:xfrm>
                      <a:off x="-2341563" y="4049713"/>
                      <a:ext cx="111125" cy="73025"/>
                    </a:xfrm>
                    <a:custGeom>
                      <a:avLst/>
                      <a:gdLst/>
                      <a:ahLst/>
                      <a:cxnLst>
                        <a:cxn ang="0">
                          <a:pos x="963" y="700"/>
                        </a:cxn>
                        <a:cxn ang="0">
                          <a:pos x="1036" y="570"/>
                        </a:cxn>
                        <a:cxn ang="0">
                          <a:pos x="76" y="0"/>
                        </a:cxn>
                        <a:cxn ang="0">
                          <a:pos x="0" y="129"/>
                        </a:cxn>
                        <a:cxn ang="0">
                          <a:pos x="960" y="699"/>
                        </a:cxn>
                        <a:cxn ang="0">
                          <a:pos x="963" y="700"/>
                        </a:cxn>
                        <a:cxn ang="0">
                          <a:pos x="960" y="699"/>
                        </a:cxn>
                        <a:cxn ang="0">
                          <a:pos x="961" y="700"/>
                        </a:cxn>
                        <a:cxn ang="0">
                          <a:pos x="963" y="700"/>
                        </a:cxn>
                      </a:cxnLst>
                      <a:rect l="0" t="0" r="r" b="b"/>
                      <a:pathLst>
                        <a:path w="1036" h="700">
                          <a:moveTo>
                            <a:pt x="963" y="700"/>
                          </a:moveTo>
                          <a:lnTo>
                            <a:pt x="1036" y="570"/>
                          </a:lnTo>
                          <a:lnTo>
                            <a:pt x="76" y="0"/>
                          </a:lnTo>
                          <a:lnTo>
                            <a:pt x="0" y="129"/>
                          </a:lnTo>
                          <a:lnTo>
                            <a:pt x="960" y="699"/>
                          </a:lnTo>
                          <a:lnTo>
                            <a:pt x="963" y="700"/>
                          </a:lnTo>
                          <a:lnTo>
                            <a:pt x="960" y="699"/>
                          </a:lnTo>
                          <a:lnTo>
                            <a:pt x="961" y="700"/>
                          </a:lnTo>
                          <a:lnTo>
                            <a:pt x="963" y="70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4" name="Freeform 216"/>
                    <p:cNvSpPr/>
                    <p:nvPr/>
                  </p:nvSpPr>
                  <p:spPr bwMode="auto">
                    <a:xfrm>
                      <a:off x="-2238375" y="4110038"/>
                      <a:ext cx="95250" cy="60325"/>
                    </a:xfrm>
                    <a:custGeom>
                      <a:avLst/>
                      <a:gdLst/>
                      <a:ahLst/>
                      <a:cxnLst>
                        <a:cxn ang="0">
                          <a:pos x="842" y="583"/>
                        </a:cxn>
                        <a:cxn ang="0">
                          <a:pos x="910" y="450"/>
                        </a:cxn>
                        <a:cxn ang="0">
                          <a:pos x="70" y="0"/>
                        </a:cxn>
                        <a:cxn ang="0">
                          <a:pos x="0" y="132"/>
                        </a:cxn>
                        <a:cxn ang="0">
                          <a:pos x="840" y="582"/>
                        </a:cxn>
                        <a:cxn ang="0">
                          <a:pos x="842" y="583"/>
                        </a:cxn>
                        <a:cxn ang="0">
                          <a:pos x="840" y="582"/>
                        </a:cxn>
                        <a:cxn ang="0">
                          <a:pos x="841" y="583"/>
                        </a:cxn>
                        <a:cxn ang="0">
                          <a:pos x="842" y="583"/>
                        </a:cxn>
                      </a:cxnLst>
                      <a:rect l="0" t="0" r="r" b="b"/>
                      <a:pathLst>
                        <a:path w="910" h="583">
                          <a:moveTo>
                            <a:pt x="842" y="583"/>
                          </a:moveTo>
                          <a:lnTo>
                            <a:pt x="910" y="450"/>
                          </a:lnTo>
                          <a:lnTo>
                            <a:pt x="70" y="0"/>
                          </a:lnTo>
                          <a:lnTo>
                            <a:pt x="0" y="132"/>
                          </a:lnTo>
                          <a:lnTo>
                            <a:pt x="840" y="582"/>
                          </a:lnTo>
                          <a:lnTo>
                            <a:pt x="842" y="583"/>
                          </a:lnTo>
                          <a:lnTo>
                            <a:pt x="840" y="582"/>
                          </a:lnTo>
                          <a:lnTo>
                            <a:pt x="841" y="583"/>
                          </a:lnTo>
                          <a:lnTo>
                            <a:pt x="842" y="5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5" name="Freeform 217"/>
                    <p:cNvSpPr/>
                    <p:nvPr/>
                  </p:nvSpPr>
                  <p:spPr bwMode="auto">
                    <a:xfrm>
                      <a:off x="-2149475" y="4156076"/>
                      <a:ext cx="157163" cy="79375"/>
                    </a:xfrm>
                    <a:custGeom>
                      <a:avLst/>
                      <a:gdLst/>
                      <a:ahLst/>
                      <a:cxnLst>
                        <a:cxn ang="0">
                          <a:pos x="816" y="528"/>
                        </a:cxn>
                        <a:cxn ang="0">
                          <a:pos x="875" y="391"/>
                        </a:cxn>
                        <a:cxn ang="0">
                          <a:pos x="65" y="0"/>
                        </a:cxn>
                        <a:cxn ang="0">
                          <a:pos x="0" y="135"/>
                        </a:cxn>
                        <a:cxn ang="0">
                          <a:pos x="811" y="526"/>
                        </a:cxn>
                        <a:cxn ang="0">
                          <a:pos x="816" y="528"/>
                        </a:cxn>
                        <a:cxn ang="0">
                          <a:pos x="816" y="528"/>
                        </a:cxn>
                        <a:cxn ang="0">
                          <a:pos x="1481" y="737"/>
                        </a:cxn>
                        <a:cxn ang="0">
                          <a:pos x="875" y="391"/>
                        </a:cxn>
                        <a:cxn ang="0">
                          <a:pos x="816" y="528"/>
                        </a:cxn>
                      </a:cxnLst>
                      <a:rect l="0" t="0" r="r" b="b"/>
                      <a:pathLst>
                        <a:path w="1481" h="737">
                          <a:moveTo>
                            <a:pt x="816" y="528"/>
                          </a:moveTo>
                          <a:lnTo>
                            <a:pt x="875" y="391"/>
                          </a:lnTo>
                          <a:lnTo>
                            <a:pt x="65" y="0"/>
                          </a:lnTo>
                          <a:lnTo>
                            <a:pt x="0" y="135"/>
                          </a:lnTo>
                          <a:lnTo>
                            <a:pt x="811" y="526"/>
                          </a:lnTo>
                          <a:lnTo>
                            <a:pt x="816" y="528"/>
                          </a:lnTo>
                          <a:lnTo>
                            <a:pt x="816" y="528"/>
                          </a:lnTo>
                          <a:lnTo>
                            <a:pt x="1481" y="737"/>
                          </a:lnTo>
                          <a:lnTo>
                            <a:pt x="875" y="391"/>
                          </a:lnTo>
                          <a:lnTo>
                            <a:pt x="816" y="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6" name="Freeform 218"/>
                    <p:cNvSpPr/>
                    <p:nvPr/>
                  </p:nvSpPr>
                  <p:spPr bwMode="auto">
                    <a:xfrm>
                      <a:off x="-2063750" y="4197351"/>
                      <a:ext cx="71438" cy="38100"/>
                    </a:xfrm>
                    <a:custGeom>
                      <a:avLst/>
                      <a:gdLst/>
                      <a:ahLst/>
                      <a:cxnLst>
                        <a:cxn ang="0">
                          <a:pos x="54" y="0"/>
                        </a:cxn>
                        <a:cxn ang="0">
                          <a:pos x="27" y="69"/>
                        </a:cxn>
                        <a:cxn ang="0">
                          <a:pos x="27" y="69"/>
                        </a:cxn>
                        <a:cxn ang="0">
                          <a:pos x="27" y="69"/>
                        </a:cxn>
                        <a:cxn ang="0">
                          <a:pos x="27" y="69"/>
                        </a:cxn>
                        <a:cxn ang="0">
                          <a:pos x="54" y="0"/>
                        </a:cxn>
                        <a:cxn ang="0">
                          <a:pos x="0" y="139"/>
                        </a:cxn>
                        <a:cxn ang="0">
                          <a:pos x="665" y="348"/>
                        </a:cxn>
                        <a:cxn ang="0">
                          <a:pos x="59" y="2"/>
                        </a:cxn>
                        <a:cxn ang="0">
                          <a:pos x="54" y="0"/>
                        </a:cxn>
                      </a:cxnLst>
                      <a:rect l="0" t="0" r="r" b="b"/>
                      <a:pathLst>
                        <a:path w="665" h="348">
                          <a:moveTo>
                            <a:pt x="54" y="0"/>
                          </a:moveTo>
                          <a:lnTo>
                            <a:pt x="27" y="69"/>
                          </a:lnTo>
                          <a:lnTo>
                            <a:pt x="27" y="69"/>
                          </a:lnTo>
                          <a:lnTo>
                            <a:pt x="27" y="69"/>
                          </a:lnTo>
                          <a:lnTo>
                            <a:pt x="27" y="69"/>
                          </a:lnTo>
                          <a:lnTo>
                            <a:pt x="54" y="0"/>
                          </a:lnTo>
                          <a:lnTo>
                            <a:pt x="0" y="139"/>
                          </a:lnTo>
                          <a:lnTo>
                            <a:pt x="665" y="348"/>
                          </a:lnTo>
                          <a:lnTo>
                            <a:pt x="59" y="2"/>
                          </a:lnTo>
                          <a:lnTo>
                            <a:pt x="5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7" name="Freeform 219"/>
                    <p:cNvSpPr/>
                    <p:nvPr/>
                  </p:nvSpPr>
                  <p:spPr bwMode="auto">
                    <a:xfrm>
                      <a:off x="-2143125" y="4165601"/>
                      <a:ext cx="85725" cy="47625"/>
                    </a:xfrm>
                    <a:custGeom>
                      <a:avLst/>
                      <a:gdLst/>
                      <a:ahLst/>
                      <a:cxnLst>
                        <a:cxn ang="0">
                          <a:pos x="0" y="135"/>
                        </a:cxn>
                        <a:cxn ang="0">
                          <a:pos x="5" y="139"/>
                        </a:cxn>
                        <a:cxn ang="0">
                          <a:pos x="756" y="439"/>
                        </a:cxn>
                        <a:cxn ang="0">
                          <a:pos x="810" y="300"/>
                        </a:cxn>
                        <a:cxn ang="0">
                          <a:pos x="61" y="0"/>
                        </a:cxn>
                        <a:cxn ang="0">
                          <a:pos x="0" y="135"/>
                        </a:cxn>
                        <a:cxn ang="0">
                          <a:pos x="0" y="135"/>
                        </a:cxn>
                        <a:cxn ang="0">
                          <a:pos x="2" y="138"/>
                        </a:cxn>
                        <a:cxn ang="0">
                          <a:pos x="5" y="139"/>
                        </a:cxn>
                        <a:cxn ang="0">
                          <a:pos x="0" y="135"/>
                        </a:cxn>
                      </a:cxnLst>
                      <a:rect l="0" t="0" r="r" b="b"/>
                      <a:pathLst>
                        <a:path w="810" h="439">
                          <a:moveTo>
                            <a:pt x="0" y="135"/>
                          </a:moveTo>
                          <a:lnTo>
                            <a:pt x="5" y="139"/>
                          </a:lnTo>
                          <a:lnTo>
                            <a:pt x="756" y="439"/>
                          </a:lnTo>
                          <a:lnTo>
                            <a:pt x="810" y="300"/>
                          </a:lnTo>
                          <a:lnTo>
                            <a:pt x="61" y="0"/>
                          </a:lnTo>
                          <a:lnTo>
                            <a:pt x="0" y="135"/>
                          </a:lnTo>
                          <a:lnTo>
                            <a:pt x="0" y="135"/>
                          </a:lnTo>
                          <a:lnTo>
                            <a:pt x="2" y="138"/>
                          </a:lnTo>
                          <a:lnTo>
                            <a:pt x="5" y="139"/>
                          </a:lnTo>
                          <a:lnTo>
                            <a:pt x="0" y="13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8" name="Freeform 220"/>
                    <p:cNvSpPr/>
                    <p:nvPr/>
                  </p:nvSpPr>
                  <p:spPr bwMode="auto">
                    <a:xfrm>
                      <a:off x="-2225675" y="4125913"/>
                      <a:ext cx="88900" cy="53975"/>
                    </a:xfrm>
                    <a:custGeom>
                      <a:avLst/>
                      <a:gdLst/>
                      <a:ahLst/>
                      <a:cxnLst>
                        <a:cxn ang="0">
                          <a:pos x="0" y="134"/>
                        </a:cxn>
                        <a:cxn ang="0">
                          <a:pos x="1" y="134"/>
                        </a:cxn>
                        <a:cxn ang="0">
                          <a:pos x="781" y="523"/>
                        </a:cxn>
                        <a:cxn ang="0">
                          <a:pos x="848" y="391"/>
                        </a:cxn>
                        <a:cxn ang="0">
                          <a:pos x="68" y="0"/>
                        </a:cxn>
                        <a:cxn ang="0">
                          <a:pos x="0" y="134"/>
                        </a:cxn>
                        <a:cxn ang="0">
                          <a:pos x="0" y="134"/>
                        </a:cxn>
                        <a:cxn ang="0">
                          <a:pos x="0" y="134"/>
                        </a:cxn>
                        <a:cxn ang="0">
                          <a:pos x="1" y="134"/>
                        </a:cxn>
                        <a:cxn ang="0">
                          <a:pos x="0" y="134"/>
                        </a:cxn>
                      </a:cxnLst>
                      <a:rect l="0" t="0" r="r" b="b"/>
                      <a:pathLst>
                        <a:path w="848" h="523">
                          <a:moveTo>
                            <a:pt x="0" y="134"/>
                          </a:moveTo>
                          <a:lnTo>
                            <a:pt x="1" y="134"/>
                          </a:lnTo>
                          <a:lnTo>
                            <a:pt x="781" y="523"/>
                          </a:lnTo>
                          <a:lnTo>
                            <a:pt x="848" y="391"/>
                          </a:lnTo>
                          <a:lnTo>
                            <a:pt x="68" y="0"/>
                          </a:lnTo>
                          <a:lnTo>
                            <a:pt x="0" y="134"/>
                          </a:lnTo>
                          <a:lnTo>
                            <a:pt x="0" y="134"/>
                          </a:lnTo>
                          <a:lnTo>
                            <a:pt x="0" y="134"/>
                          </a:lnTo>
                          <a:lnTo>
                            <a:pt x="1" y="134"/>
                          </a:lnTo>
                          <a:lnTo>
                            <a:pt x="0" y="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9" name="Freeform 221"/>
                    <p:cNvSpPr/>
                    <p:nvPr/>
                  </p:nvSpPr>
                  <p:spPr bwMode="auto">
                    <a:xfrm>
                      <a:off x="-2325688" y="4075113"/>
                      <a:ext cx="106363" cy="63500"/>
                    </a:xfrm>
                    <a:custGeom>
                      <a:avLst/>
                      <a:gdLst/>
                      <a:ahLst/>
                      <a:cxnLst>
                        <a:cxn ang="0">
                          <a:pos x="0" y="130"/>
                        </a:cxn>
                        <a:cxn ang="0">
                          <a:pos x="5" y="133"/>
                        </a:cxn>
                        <a:cxn ang="0">
                          <a:pos x="935" y="614"/>
                        </a:cxn>
                        <a:cxn ang="0">
                          <a:pos x="1003" y="480"/>
                        </a:cxn>
                        <a:cxn ang="0">
                          <a:pos x="74" y="0"/>
                        </a:cxn>
                        <a:cxn ang="0">
                          <a:pos x="0" y="130"/>
                        </a:cxn>
                        <a:cxn ang="0">
                          <a:pos x="0" y="130"/>
                        </a:cxn>
                        <a:cxn ang="0">
                          <a:pos x="2" y="132"/>
                        </a:cxn>
                        <a:cxn ang="0">
                          <a:pos x="5" y="133"/>
                        </a:cxn>
                        <a:cxn ang="0">
                          <a:pos x="0" y="130"/>
                        </a:cxn>
                      </a:cxnLst>
                      <a:rect l="0" t="0" r="r" b="b"/>
                      <a:pathLst>
                        <a:path w="1003" h="614">
                          <a:moveTo>
                            <a:pt x="0" y="130"/>
                          </a:moveTo>
                          <a:lnTo>
                            <a:pt x="5" y="133"/>
                          </a:lnTo>
                          <a:lnTo>
                            <a:pt x="935" y="614"/>
                          </a:lnTo>
                          <a:lnTo>
                            <a:pt x="1003" y="480"/>
                          </a:lnTo>
                          <a:lnTo>
                            <a:pt x="74" y="0"/>
                          </a:lnTo>
                          <a:lnTo>
                            <a:pt x="0" y="130"/>
                          </a:lnTo>
                          <a:lnTo>
                            <a:pt x="0" y="130"/>
                          </a:lnTo>
                          <a:lnTo>
                            <a:pt x="2" y="132"/>
                          </a:lnTo>
                          <a:lnTo>
                            <a:pt x="5" y="133"/>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0" name="Freeform 222"/>
                    <p:cNvSpPr/>
                    <p:nvPr/>
                  </p:nvSpPr>
                  <p:spPr bwMode="auto">
                    <a:xfrm>
                      <a:off x="-2376488" y="4043363"/>
                      <a:ext cx="60325" cy="44450"/>
                    </a:xfrm>
                    <a:custGeom>
                      <a:avLst/>
                      <a:gdLst/>
                      <a:ahLst/>
                      <a:cxnLst>
                        <a:cxn ang="0">
                          <a:pos x="79" y="0"/>
                        </a:cxn>
                        <a:cxn ang="0">
                          <a:pos x="0" y="128"/>
                        </a:cxn>
                        <a:cxn ang="0">
                          <a:pos x="480" y="427"/>
                        </a:cxn>
                        <a:cxn ang="0">
                          <a:pos x="559" y="300"/>
                        </a:cxn>
                        <a:cxn ang="0">
                          <a:pos x="79" y="0"/>
                        </a:cxn>
                        <a:cxn ang="0">
                          <a:pos x="79" y="0"/>
                        </a:cxn>
                        <a:cxn ang="0">
                          <a:pos x="0" y="128"/>
                        </a:cxn>
                        <a:cxn ang="0">
                          <a:pos x="0" y="128"/>
                        </a:cxn>
                        <a:cxn ang="0">
                          <a:pos x="0" y="128"/>
                        </a:cxn>
                        <a:cxn ang="0">
                          <a:pos x="79" y="0"/>
                        </a:cxn>
                      </a:cxnLst>
                      <a:rect l="0" t="0" r="r" b="b"/>
                      <a:pathLst>
                        <a:path w="559" h="427">
                          <a:moveTo>
                            <a:pt x="79" y="0"/>
                          </a:moveTo>
                          <a:lnTo>
                            <a:pt x="0" y="128"/>
                          </a:lnTo>
                          <a:lnTo>
                            <a:pt x="480" y="427"/>
                          </a:lnTo>
                          <a:lnTo>
                            <a:pt x="559" y="300"/>
                          </a:lnTo>
                          <a:lnTo>
                            <a:pt x="79" y="0"/>
                          </a:lnTo>
                          <a:lnTo>
                            <a:pt x="79" y="0"/>
                          </a:lnTo>
                          <a:lnTo>
                            <a:pt x="0" y="128"/>
                          </a:lnTo>
                          <a:lnTo>
                            <a:pt x="0" y="128"/>
                          </a:lnTo>
                          <a:lnTo>
                            <a:pt x="0" y="128"/>
                          </a:lnTo>
                          <a:lnTo>
                            <a:pt x="7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1" name="Freeform 223"/>
                    <p:cNvSpPr/>
                    <p:nvPr/>
                  </p:nvSpPr>
                  <p:spPr bwMode="auto">
                    <a:xfrm>
                      <a:off x="-2427288" y="4011613"/>
                      <a:ext cx="60325" cy="44450"/>
                    </a:xfrm>
                    <a:custGeom>
                      <a:avLst/>
                      <a:gdLst/>
                      <a:ahLst/>
                      <a:cxnLst>
                        <a:cxn ang="0">
                          <a:pos x="0" y="124"/>
                        </a:cxn>
                        <a:cxn ang="0">
                          <a:pos x="4" y="127"/>
                        </a:cxn>
                        <a:cxn ang="0">
                          <a:pos x="485" y="427"/>
                        </a:cxn>
                        <a:cxn ang="0">
                          <a:pos x="564" y="299"/>
                        </a:cxn>
                        <a:cxn ang="0">
                          <a:pos x="83" y="0"/>
                        </a:cxn>
                        <a:cxn ang="0">
                          <a:pos x="0" y="124"/>
                        </a:cxn>
                        <a:cxn ang="0">
                          <a:pos x="0" y="124"/>
                        </a:cxn>
                        <a:cxn ang="0">
                          <a:pos x="2" y="126"/>
                        </a:cxn>
                        <a:cxn ang="0">
                          <a:pos x="4" y="127"/>
                        </a:cxn>
                        <a:cxn ang="0">
                          <a:pos x="0" y="124"/>
                        </a:cxn>
                      </a:cxnLst>
                      <a:rect l="0" t="0" r="r" b="b"/>
                      <a:pathLst>
                        <a:path w="564" h="427">
                          <a:moveTo>
                            <a:pt x="0" y="124"/>
                          </a:moveTo>
                          <a:lnTo>
                            <a:pt x="4" y="127"/>
                          </a:lnTo>
                          <a:lnTo>
                            <a:pt x="485" y="427"/>
                          </a:lnTo>
                          <a:lnTo>
                            <a:pt x="564" y="299"/>
                          </a:lnTo>
                          <a:lnTo>
                            <a:pt x="83" y="0"/>
                          </a:lnTo>
                          <a:lnTo>
                            <a:pt x="0" y="124"/>
                          </a:lnTo>
                          <a:lnTo>
                            <a:pt x="0" y="124"/>
                          </a:lnTo>
                          <a:lnTo>
                            <a:pt x="2" y="126"/>
                          </a:lnTo>
                          <a:lnTo>
                            <a:pt x="4" y="127"/>
                          </a:lnTo>
                          <a:lnTo>
                            <a:pt x="0" y="12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2" name="Freeform 224"/>
                    <p:cNvSpPr/>
                    <p:nvPr/>
                  </p:nvSpPr>
                  <p:spPr bwMode="auto">
                    <a:xfrm>
                      <a:off x="-2474913" y="3976688"/>
                      <a:ext cx="57150" cy="47625"/>
                    </a:xfrm>
                    <a:custGeom>
                      <a:avLst/>
                      <a:gdLst/>
                      <a:ahLst/>
                      <a:cxnLst>
                        <a:cxn ang="0">
                          <a:pos x="0" y="117"/>
                        </a:cxn>
                        <a:cxn ang="0">
                          <a:pos x="4" y="120"/>
                        </a:cxn>
                        <a:cxn ang="0">
                          <a:pos x="454" y="451"/>
                        </a:cxn>
                        <a:cxn ang="0">
                          <a:pos x="542" y="330"/>
                        </a:cxn>
                        <a:cxn ang="0">
                          <a:pos x="92" y="0"/>
                        </a:cxn>
                        <a:cxn ang="0">
                          <a:pos x="0" y="117"/>
                        </a:cxn>
                        <a:cxn ang="0">
                          <a:pos x="0" y="117"/>
                        </a:cxn>
                        <a:cxn ang="0">
                          <a:pos x="2" y="119"/>
                        </a:cxn>
                        <a:cxn ang="0">
                          <a:pos x="4" y="120"/>
                        </a:cxn>
                        <a:cxn ang="0">
                          <a:pos x="0" y="117"/>
                        </a:cxn>
                      </a:cxnLst>
                      <a:rect l="0" t="0" r="r" b="b"/>
                      <a:pathLst>
                        <a:path w="542" h="451">
                          <a:moveTo>
                            <a:pt x="0" y="117"/>
                          </a:moveTo>
                          <a:lnTo>
                            <a:pt x="4" y="120"/>
                          </a:lnTo>
                          <a:lnTo>
                            <a:pt x="454" y="451"/>
                          </a:lnTo>
                          <a:lnTo>
                            <a:pt x="542" y="330"/>
                          </a:lnTo>
                          <a:lnTo>
                            <a:pt x="92" y="0"/>
                          </a:lnTo>
                          <a:lnTo>
                            <a:pt x="0" y="117"/>
                          </a:lnTo>
                          <a:lnTo>
                            <a:pt x="0" y="117"/>
                          </a:lnTo>
                          <a:lnTo>
                            <a:pt x="2" y="119"/>
                          </a:lnTo>
                          <a:lnTo>
                            <a:pt x="4" y="120"/>
                          </a:lnTo>
                          <a:lnTo>
                            <a:pt x="0"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3" name="Freeform 225"/>
                    <p:cNvSpPr/>
                    <p:nvPr/>
                  </p:nvSpPr>
                  <p:spPr bwMode="auto">
                    <a:xfrm>
                      <a:off x="-2516188" y="3941763"/>
                      <a:ext cx="50800" cy="47625"/>
                    </a:xfrm>
                    <a:custGeom>
                      <a:avLst/>
                      <a:gdLst/>
                      <a:ahLst/>
                      <a:cxnLst>
                        <a:cxn ang="0">
                          <a:pos x="0" y="112"/>
                        </a:cxn>
                        <a:cxn ang="0">
                          <a:pos x="3" y="114"/>
                        </a:cxn>
                        <a:cxn ang="0">
                          <a:pos x="393" y="444"/>
                        </a:cxn>
                        <a:cxn ang="0">
                          <a:pos x="489" y="330"/>
                        </a:cxn>
                        <a:cxn ang="0">
                          <a:pos x="99" y="0"/>
                        </a:cxn>
                        <a:cxn ang="0">
                          <a:pos x="0" y="112"/>
                        </a:cxn>
                        <a:cxn ang="0">
                          <a:pos x="0" y="112"/>
                        </a:cxn>
                        <a:cxn ang="0">
                          <a:pos x="2" y="113"/>
                        </a:cxn>
                        <a:cxn ang="0">
                          <a:pos x="3" y="114"/>
                        </a:cxn>
                        <a:cxn ang="0">
                          <a:pos x="0" y="112"/>
                        </a:cxn>
                      </a:cxnLst>
                      <a:rect l="0" t="0" r="r" b="b"/>
                      <a:pathLst>
                        <a:path w="489" h="444">
                          <a:moveTo>
                            <a:pt x="0" y="112"/>
                          </a:moveTo>
                          <a:lnTo>
                            <a:pt x="3" y="114"/>
                          </a:lnTo>
                          <a:lnTo>
                            <a:pt x="393" y="444"/>
                          </a:lnTo>
                          <a:lnTo>
                            <a:pt x="489" y="330"/>
                          </a:lnTo>
                          <a:lnTo>
                            <a:pt x="99" y="0"/>
                          </a:lnTo>
                          <a:lnTo>
                            <a:pt x="0" y="112"/>
                          </a:lnTo>
                          <a:lnTo>
                            <a:pt x="0" y="112"/>
                          </a:lnTo>
                          <a:lnTo>
                            <a:pt x="2" y="113"/>
                          </a:lnTo>
                          <a:lnTo>
                            <a:pt x="3" y="114"/>
                          </a:lnTo>
                          <a:lnTo>
                            <a:pt x="0" y="11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4" name="Freeform 226"/>
                    <p:cNvSpPr/>
                    <p:nvPr/>
                  </p:nvSpPr>
                  <p:spPr bwMode="auto">
                    <a:xfrm>
                      <a:off x="-2559050" y="3903663"/>
                      <a:ext cx="52388" cy="50800"/>
                    </a:xfrm>
                    <a:custGeom>
                      <a:avLst/>
                      <a:gdLst/>
                      <a:ahLst/>
                      <a:cxnLst>
                        <a:cxn ang="0">
                          <a:pos x="0" y="102"/>
                        </a:cxn>
                        <a:cxn ang="0">
                          <a:pos x="8" y="111"/>
                        </a:cxn>
                        <a:cxn ang="0">
                          <a:pos x="398" y="471"/>
                        </a:cxn>
                        <a:cxn ang="0">
                          <a:pos x="499" y="361"/>
                        </a:cxn>
                        <a:cxn ang="0">
                          <a:pos x="110" y="0"/>
                        </a:cxn>
                        <a:cxn ang="0">
                          <a:pos x="0" y="102"/>
                        </a:cxn>
                        <a:cxn ang="0">
                          <a:pos x="0" y="102"/>
                        </a:cxn>
                        <a:cxn ang="0">
                          <a:pos x="3" y="107"/>
                        </a:cxn>
                        <a:cxn ang="0">
                          <a:pos x="8" y="111"/>
                        </a:cxn>
                        <a:cxn ang="0">
                          <a:pos x="0" y="102"/>
                        </a:cxn>
                      </a:cxnLst>
                      <a:rect l="0" t="0" r="r" b="b"/>
                      <a:pathLst>
                        <a:path w="499" h="471">
                          <a:moveTo>
                            <a:pt x="0" y="102"/>
                          </a:moveTo>
                          <a:lnTo>
                            <a:pt x="8" y="111"/>
                          </a:lnTo>
                          <a:lnTo>
                            <a:pt x="398" y="471"/>
                          </a:lnTo>
                          <a:lnTo>
                            <a:pt x="499" y="361"/>
                          </a:lnTo>
                          <a:lnTo>
                            <a:pt x="110" y="0"/>
                          </a:lnTo>
                          <a:lnTo>
                            <a:pt x="0" y="102"/>
                          </a:lnTo>
                          <a:lnTo>
                            <a:pt x="0" y="102"/>
                          </a:lnTo>
                          <a:lnTo>
                            <a:pt x="3" y="107"/>
                          </a:lnTo>
                          <a:lnTo>
                            <a:pt x="8" y="111"/>
                          </a:lnTo>
                          <a:lnTo>
                            <a:pt x="0"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5" name="Freeform 227"/>
                    <p:cNvSpPr/>
                    <p:nvPr/>
                  </p:nvSpPr>
                  <p:spPr bwMode="auto">
                    <a:xfrm>
                      <a:off x="-2590800" y="3863976"/>
                      <a:ext cx="44450" cy="50800"/>
                    </a:xfrm>
                    <a:custGeom>
                      <a:avLst/>
                      <a:gdLst/>
                      <a:ahLst/>
                      <a:cxnLst>
                        <a:cxn ang="0">
                          <a:pos x="0" y="87"/>
                        </a:cxn>
                        <a:cxn ang="0">
                          <a:pos x="3" y="91"/>
                        </a:cxn>
                        <a:cxn ang="0">
                          <a:pos x="303" y="482"/>
                        </a:cxn>
                        <a:cxn ang="0">
                          <a:pos x="421" y="391"/>
                        </a:cxn>
                        <a:cxn ang="0">
                          <a:pos x="121" y="0"/>
                        </a:cxn>
                        <a:cxn ang="0">
                          <a:pos x="0" y="87"/>
                        </a:cxn>
                        <a:cxn ang="0">
                          <a:pos x="0" y="87"/>
                        </a:cxn>
                        <a:cxn ang="0">
                          <a:pos x="1" y="89"/>
                        </a:cxn>
                        <a:cxn ang="0">
                          <a:pos x="3" y="91"/>
                        </a:cxn>
                        <a:cxn ang="0">
                          <a:pos x="0" y="87"/>
                        </a:cxn>
                      </a:cxnLst>
                      <a:rect l="0" t="0" r="r" b="b"/>
                      <a:pathLst>
                        <a:path w="421" h="482">
                          <a:moveTo>
                            <a:pt x="0" y="87"/>
                          </a:moveTo>
                          <a:lnTo>
                            <a:pt x="3" y="91"/>
                          </a:lnTo>
                          <a:lnTo>
                            <a:pt x="303" y="482"/>
                          </a:lnTo>
                          <a:lnTo>
                            <a:pt x="421" y="391"/>
                          </a:lnTo>
                          <a:lnTo>
                            <a:pt x="121" y="0"/>
                          </a:lnTo>
                          <a:lnTo>
                            <a:pt x="0" y="87"/>
                          </a:lnTo>
                          <a:lnTo>
                            <a:pt x="0" y="87"/>
                          </a:lnTo>
                          <a:lnTo>
                            <a:pt x="1" y="89"/>
                          </a:lnTo>
                          <a:lnTo>
                            <a:pt x="3" y="91"/>
                          </a:lnTo>
                          <a:lnTo>
                            <a:pt x="0" y="8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6" name="Freeform 228"/>
                    <p:cNvSpPr/>
                    <p:nvPr/>
                  </p:nvSpPr>
                  <p:spPr bwMode="auto">
                    <a:xfrm>
                      <a:off x="-2603500" y="3844926"/>
                      <a:ext cx="25400" cy="28575"/>
                    </a:xfrm>
                    <a:custGeom>
                      <a:avLst/>
                      <a:gdLst/>
                      <a:ahLst/>
                      <a:cxnLst>
                        <a:cxn ang="0">
                          <a:pos x="125" y="0"/>
                        </a:cxn>
                        <a:cxn ang="0">
                          <a:pos x="0" y="83"/>
                        </a:cxn>
                        <a:cxn ang="0">
                          <a:pos x="121" y="262"/>
                        </a:cxn>
                        <a:cxn ang="0">
                          <a:pos x="246" y="179"/>
                        </a:cxn>
                        <a:cxn ang="0">
                          <a:pos x="125" y="0"/>
                        </a:cxn>
                        <a:cxn ang="0">
                          <a:pos x="125" y="0"/>
                        </a:cxn>
                        <a:cxn ang="0">
                          <a:pos x="0" y="83"/>
                        </a:cxn>
                        <a:cxn ang="0">
                          <a:pos x="0" y="83"/>
                        </a:cxn>
                        <a:cxn ang="0">
                          <a:pos x="0" y="83"/>
                        </a:cxn>
                        <a:cxn ang="0">
                          <a:pos x="125" y="0"/>
                        </a:cxn>
                      </a:cxnLst>
                      <a:rect l="0" t="0" r="r" b="b"/>
                      <a:pathLst>
                        <a:path w="246" h="262">
                          <a:moveTo>
                            <a:pt x="125" y="0"/>
                          </a:moveTo>
                          <a:lnTo>
                            <a:pt x="0" y="83"/>
                          </a:lnTo>
                          <a:lnTo>
                            <a:pt x="121" y="262"/>
                          </a:lnTo>
                          <a:lnTo>
                            <a:pt x="246" y="179"/>
                          </a:lnTo>
                          <a:lnTo>
                            <a:pt x="125" y="0"/>
                          </a:lnTo>
                          <a:lnTo>
                            <a:pt x="125" y="0"/>
                          </a:lnTo>
                          <a:lnTo>
                            <a:pt x="0" y="83"/>
                          </a:lnTo>
                          <a:lnTo>
                            <a:pt x="0" y="83"/>
                          </a:lnTo>
                          <a:lnTo>
                            <a:pt x="0" y="83"/>
                          </a:lnTo>
                          <a:lnTo>
                            <a:pt x="125"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7" name="Freeform 229"/>
                    <p:cNvSpPr/>
                    <p:nvPr/>
                  </p:nvSpPr>
                  <p:spPr bwMode="auto">
                    <a:xfrm>
                      <a:off x="-2617788" y="3825876"/>
                      <a:ext cx="26988" cy="28575"/>
                    </a:xfrm>
                    <a:custGeom>
                      <a:avLst/>
                      <a:gdLst/>
                      <a:ahLst/>
                      <a:cxnLst>
                        <a:cxn ang="0">
                          <a:pos x="0" y="71"/>
                        </a:cxn>
                        <a:cxn ang="0">
                          <a:pos x="6" y="83"/>
                        </a:cxn>
                        <a:cxn ang="0">
                          <a:pos x="125" y="264"/>
                        </a:cxn>
                        <a:cxn ang="0">
                          <a:pos x="250" y="181"/>
                        </a:cxn>
                        <a:cxn ang="0">
                          <a:pos x="130" y="0"/>
                        </a:cxn>
                        <a:cxn ang="0">
                          <a:pos x="0" y="71"/>
                        </a:cxn>
                        <a:cxn ang="0">
                          <a:pos x="0" y="71"/>
                        </a:cxn>
                        <a:cxn ang="0">
                          <a:pos x="2" y="78"/>
                        </a:cxn>
                        <a:cxn ang="0">
                          <a:pos x="6" y="83"/>
                        </a:cxn>
                        <a:cxn ang="0">
                          <a:pos x="0" y="71"/>
                        </a:cxn>
                      </a:cxnLst>
                      <a:rect l="0" t="0" r="r" b="b"/>
                      <a:pathLst>
                        <a:path w="250" h="264">
                          <a:moveTo>
                            <a:pt x="0" y="71"/>
                          </a:moveTo>
                          <a:lnTo>
                            <a:pt x="6" y="83"/>
                          </a:lnTo>
                          <a:lnTo>
                            <a:pt x="125" y="264"/>
                          </a:lnTo>
                          <a:lnTo>
                            <a:pt x="250" y="181"/>
                          </a:lnTo>
                          <a:lnTo>
                            <a:pt x="130" y="0"/>
                          </a:lnTo>
                          <a:lnTo>
                            <a:pt x="0" y="71"/>
                          </a:lnTo>
                          <a:lnTo>
                            <a:pt x="0" y="71"/>
                          </a:lnTo>
                          <a:lnTo>
                            <a:pt x="2" y="78"/>
                          </a:lnTo>
                          <a:lnTo>
                            <a:pt x="6" y="83"/>
                          </a:lnTo>
                          <a:lnTo>
                            <a:pt x="0" y="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8" name="Freeform 230"/>
                    <p:cNvSpPr/>
                    <p:nvPr/>
                  </p:nvSpPr>
                  <p:spPr bwMode="auto">
                    <a:xfrm>
                      <a:off x="-2627313" y="3805238"/>
                      <a:ext cx="25400" cy="28575"/>
                    </a:xfrm>
                    <a:custGeom>
                      <a:avLst/>
                      <a:gdLst/>
                      <a:ahLst/>
                      <a:cxnLst>
                        <a:cxn ang="0">
                          <a:pos x="0" y="50"/>
                        </a:cxn>
                        <a:cxn ang="0">
                          <a:pos x="3" y="58"/>
                        </a:cxn>
                        <a:cxn ang="0">
                          <a:pos x="94" y="268"/>
                        </a:cxn>
                        <a:cxn ang="0">
                          <a:pos x="230" y="210"/>
                        </a:cxn>
                        <a:cxn ang="0">
                          <a:pos x="141" y="0"/>
                        </a:cxn>
                        <a:cxn ang="0">
                          <a:pos x="0" y="50"/>
                        </a:cxn>
                        <a:cxn ang="0">
                          <a:pos x="0" y="50"/>
                        </a:cxn>
                        <a:cxn ang="0">
                          <a:pos x="1" y="54"/>
                        </a:cxn>
                        <a:cxn ang="0">
                          <a:pos x="3" y="58"/>
                        </a:cxn>
                        <a:cxn ang="0">
                          <a:pos x="0" y="50"/>
                        </a:cxn>
                      </a:cxnLst>
                      <a:rect l="0" t="0" r="r" b="b"/>
                      <a:pathLst>
                        <a:path w="230" h="268">
                          <a:moveTo>
                            <a:pt x="0" y="50"/>
                          </a:moveTo>
                          <a:lnTo>
                            <a:pt x="3" y="58"/>
                          </a:lnTo>
                          <a:lnTo>
                            <a:pt x="94" y="268"/>
                          </a:lnTo>
                          <a:lnTo>
                            <a:pt x="230" y="210"/>
                          </a:lnTo>
                          <a:lnTo>
                            <a:pt x="141" y="0"/>
                          </a:lnTo>
                          <a:lnTo>
                            <a:pt x="0" y="50"/>
                          </a:lnTo>
                          <a:lnTo>
                            <a:pt x="0" y="50"/>
                          </a:lnTo>
                          <a:lnTo>
                            <a:pt x="1" y="54"/>
                          </a:lnTo>
                          <a:lnTo>
                            <a:pt x="3" y="58"/>
                          </a:lnTo>
                          <a:lnTo>
                            <a:pt x="0"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9" name="Freeform 231"/>
                    <p:cNvSpPr/>
                    <p:nvPr/>
                  </p:nvSpPr>
                  <p:spPr bwMode="auto">
                    <a:xfrm>
                      <a:off x="-2633663" y="3775076"/>
                      <a:ext cx="22225" cy="34925"/>
                    </a:xfrm>
                    <a:custGeom>
                      <a:avLst/>
                      <a:gdLst/>
                      <a:ahLst/>
                      <a:cxnLst>
                        <a:cxn ang="0">
                          <a:pos x="46" y="28"/>
                        </a:cxn>
                        <a:cxn ang="0">
                          <a:pos x="0" y="119"/>
                        </a:cxn>
                        <a:cxn ang="0">
                          <a:pos x="60" y="329"/>
                        </a:cxn>
                        <a:cxn ang="0">
                          <a:pos x="204" y="287"/>
                        </a:cxn>
                        <a:cxn ang="0">
                          <a:pos x="144" y="77"/>
                        </a:cxn>
                        <a:cxn ang="0">
                          <a:pos x="46" y="28"/>
                        </a:cxn>
                        <a:cxn ang="0">
                          <a:pos x="144" y="77"/>
                        </a:cxn>
                        <a:cxn ang="0">
                          <a:pos x="122" y="0"/>
                        </a:cxn>
                        <a:cxn ang="0">
                          <a:pos x="46" y="28"/>
                        </a:cxn>
                      </a:cxnLst>
                      <a:rect l="0" t="0" r="r" b="b"/>
                      <a:pathLst>
                        <a:path w="204" h="329">
                          <a:moveTo>
                            <a:pt x="46" y="28"/>
                          </a:moveTo>
                          <a:lnTo>
                            <a:pt x="0" y="119"/>
                          </a:lnTo>
                          <a:lnTo>
                            <a:pt x="60" y="329"/>
                          </a:lnTo>
                          <a:lnTo>
                            <a:pt x="204" y="287"/>
                          </a:lnTo>
                          <a:lnTo>
                            <a:pt x="144" y="77"/>
                          </a:lnTo>
                          <a:lnTo>
                            <a:pt x="46" y="28"/>
                          </a:lnTo>
                          <a:lnTo>
                            <a:pt x="144" y="77"/>
                          </a:lnTo>
                          <a:lnTo>
                            <a:pt x="122" y="0"/>
                          </a:lnTo>
                          <a:lnTo>
                            <a:pt x="46"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0" name="Freeform 232"/>
                    <p:cNvSpPr/>
                    <p:nvPr/>
                  </p:nvSpPr>
                  <p:spPr bwMode="auto">
                    <a:xfrm>
                      <a:off x="-2684463" y="3778251"/>
                      <a:ext cx="61913" cy="38100"/>
                    </a:xfrm>
                    <a:custGeom>
                      <a:avLst/>
                      <a:gdLst/>
                      <a:ahLst/>
                      <a:cxnLst>
                        <a:cxn ang="0">
                          <a:pos x="0" y="250"/>
                        </a:cxn>
                        <a:cxn ang="0">
                          <a:pos x="102" y="320"/>
                        </a:cxn>
                        <a:cxn ang="0">
                          <a:pos x="582" y="140"/>
                        </a:cxn>
                        <a:cxn ang="0">
                          <a:pos x="530" y="0"/>
                        </a:cxn>
                        <a:cxn ang="0">
                          <a:pos x="50" y="180"/>
                        </a:cxn>
                        <a:cxn ang="0">
                          <a:pos x="0" y="250"/>
                        </a:cxn>
                        <a:cxn ang="0">
                          <a:pos x="0" y="250"/>
                        </a:cxn>
                        <a:cxn ang="0">
                          <a:pos x="0" y="358"/>
                        </a:cxn>
                        <a:cxn ang="0">
                          <a:pos x="102" y="320"/>
                        </a:cxn>
                        <a:cxn ang="0">
                          <a:pos x="0" y="250"/>
                        </a:cxn>
                      </a:cxnLst>
                      <a:rect l="0" t="0" r="r" b="b"/>
                      <a:pathLst>
                        <a:path w="582" h="358">
                          <a:moveTo>
                            <a:pt x="0" y="250"/>
                          </a:moveTo>
                          <a:lnTo>
                            <a:pt x="102" y="320"/>
                          </a:lnTo>
                          <a:lnTo>
                            <a:pt x="582" y="140"/>
                          </a:lnTo>
                          <a:lnTo>
                            <a:pt x="530" y="0"/>
                          </a:lnTo>
                          <a:lnTo>
                            <a:pt x="50" y="180"/>
                          </a:lnTo>
                          <a:lnTo>
                            <a:pt x="0" y="250"/>
                          </a:lnTo>
                          <a:lnTo>
                            <a:pt x="0" y="250"/>
                          </a:lnTo>
                          <a:lnTo>
                            <a:pt x="0" y="358"/>
                          </a:lnTo>
                          <a:lnTo>
                            <a:pt x="102" y="320"/>
                          </a:lnTo>
                          <a:lnTo>
                            <a:pt x="0" y="2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1" name="Freeform 233"/>
                    <p:cNvSpPr/>
                    <p:nvPr/>
                  </p:nvSpPr>
                  <p:spPr bwMode="auto">
                    <a:xfrm>
                      <a:off x="-2684463" y="3667126"/>
                      <a:ext cx="15875" cy="138113"/>
                    </a:xfrm>
                    <a:custGeom>
                      <a:avLst/>
                      <a:gdLst/>
                      <a:ahLst/>
                      <a:cxnLst>
                        <a:cxn ang="0">
                          <a:pos x="100" y="33"/>
                        </a:cxn>
                        <a:cxn ang="0">
                          <a:pos x="0" y="104"/>
                        </a:cxn>
                        <a:cxn ang="0">
                          <a:pos x="0" y="1304"/>
                        </a:cxn>
                        <a:cxn ang="0">
                          <a:pos x="151" y="1304"/>
                        </a:cxn>
                        <a:cxn ang="0">
                          <a:pos x="151" y="104"/>
                        </a:cxn>
                        <a:cxn ang="0">
                          <a:pos x="100" y="33"/>
                        </a:cxn>
                        <a:cxn ang="0">
                          <a:pos x="100" y="33"/>
                        </a:cxn>
                        <a:cxn ang="0">
                          <a:pos x="0" y="0"/>
                        </a:cxn>
                        <a:cxn ang="0">
                          <a:pos x="0" y="104"/>
                        </a:cxn>
                        <a:cxn ang="0">
                          <a:pos x="100" y="33"/>
                        </a:cxn>
                      </a:cxnLst>
                      <a:rect l="0" t="0" r="r" b="b"/>
                      <a:pathLst>
                        <a:path w="151" h="1304">
                          <a:moveTo>
                            <a:pt x="100" y="33"/>
                          </a:moveTo>
                          <a:lnTo>
                            <a:pt x="0" y="104"/>
                          </a:lnTo>
                          <a:lnTo>
                            <a:pt x="0" y="1304"/>
                          </a:lnTo>
                          <a:lnTo>
                            <a:pt x="151" y="1304"/>
                          </a:lnTo>
                          <a:lnTo>
                            <a:pt x="151" y="104"/>
                          </a:lnTo>
                          <a:lnTo>
                            <a:pt x="100" y="33"/>
                          </a:lnTo>
                          <a:lnTo>
                            <a:pt x="100" y="33"/>
                          </a:lnTo>
                          <a:lnTo>
                            <a:pt x="0" y="0"/>
                          </a:lnTo>
                          <a:lnTo>
                            <a:pt x="0" y="104"/>
                          </a:lnTo>
                          <a:lnTo>
                            <a:pt x="100" y="3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2" name="Freeform 234"/>
                    <p:cNvSpPr/>
                    <p:nvPr/>
                  </p:nvSpPr>
                  <p:spPr bwMode="auto">
                    <a:xfrm>
                      <a:off x="-2679700" y="3670301"/>
                      <a:ext cx="176213" cy="69850"/>
                    </a:xfrm>
                    <a:custGeom>
                      <a:avLst/>
                      <a:gdLst/>
                      <a:ahLst/>
                      <a:cxnLst>
                        <a:cxn ang="0">
                          <a:pos x="1536" y="643"/>
                        </a:cxn>
                        <a:cxn ang="0">
                          <a:pos x="1520" y="510"/>
                        </a:cxn>
                        <a:cxn ang="0">
                          <a:pos x="49" y="0"/>
                        </a:cxn>
                        <a:cxn ang="0">
                          <a:pos x="0" y="141"/>
                        </a:cxn>
                        <a:cxn ang="0">
                          <a:pos x="1471" y="651"/>
                        </a:cxn>
                        <a:cxn ang="0">
                          <a:pos x="1536" y="643"/>
                        </a:cxn>
                        <a:cxn ang="0">
                          <a:pos x="1536" y="643"/>
                        </a:cxn>
                        <a:cxn ang="0">
                          <a:pos x="1662" y="561"/>
                        </a:cxn>
                        <a:cxn ang="0">
                          <a:pos x="1520" y="510"/>
                        </a:cxn>
                        <a:cxn ang="0">
                          <a:pos x="1536" y="643"/>
                        </a:cxn>
                      </a:cxnLst>
                      <a:rect l="0" t="0" r="r" b="b"/>
                      <a:pathLst>
                        <a:path w="1662" h="651">
                          <a:moveTo>
                            <a:pt x="1536" y="643"/>
                          </a:moveTo>
                          <a:lnTo>
                            <a:pt x="1520" y="510"/>
                          </a:lnTo>
                          <a:lnTo>
                            <a:pt x="49" y="0"/>
                          </a:lnTo>
                          <a:lnTo>
                            <a:pt x="0" y="141"/>
                          </a:lnTo>
                          <a:lnTo>
                            <a:pt x="1471" y="651"/>
                          </a:lnTo>
                          <a:lnTo>
                            <a:pt x="1536" y="643"/>
                          </a:lnTo>
                          <a:lnTo>
                            <a:pt x="1536" y="643"/>
                          </a:lnTo>
                          <a:lnTo>
                            <a:pt x="1662" y="561"/>
                          </a:lnTo>
                          <a:lnTo>
                            <a:pt x="1520" y="510"/>
                          </a:lnTo>
                          <a:lnTo>
                            <a:pt x="1536" y="6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3" name="Freeform 235"/>
                    <p:cNvSpPr/>
                    <p:nvPr/>
                  </p:nvSpPr>
                  <p:spPr bwMode="auto">
                    <a:xfrm>
                      <a:off x="-2582863" y="3725863"/>
                      <a:ext cx="66675" cy="47625"/>
                    </a:xfrm>
                    <a:custGeom>
                      <a:avLst/>
                      <a:gdLst/>
                      <a:ahLst/>
                      <a:cxnLst>
                        <a:cxn ang="0">
                          <a:pos x="0" y="377"/>
                        </a:cxn>
                        <a:cxn ang="0">
                          <a:pos x="115" y="455"/>
                        </a:cxn>
                        <a:cxn ang="0">
                          <a:pos x="625" y="124"/>
                        </a:cxn>
                        <a:cxn ang="0">
                          <a:pos x="543" y="0"/>
                        </a:cxn>
                        <a:cxn ang="0">
                          <a:pos x="34" y="329"/>
                        </a:cxn>
                        <a:cxn ang="0">
                          <a:pos x="0" y="377"/>
                        </a:cxn>
                        <a:cxn ang="0">
                          <a:pos x="34" y="329"/>
                        </a:cxn>
                        <a:cxn ang="0">
                          <a:pos x="6" y="346"/>
                        </a:cxn>
                        <a:cxn ang="0">
                          <a:pos x="0" y="377"/>
                        </a:cxn>
                      </a:cxnLst>
                      <a:rect l="0" t="0" r="r" b="b"/>
                      <a:pathLst>
                        <a:path w="625" h="455">
                          <a:moveTo>
                            <a:pt x="0" y="377"/>
                          </a:moveTo>
                          <a:lnTo>
                            <a:pt x="115" y="455"/>
                          </a:lnTo>
                          <a:lnTo>
                            <a:pt x="625" y="124"/>
                          </a:lnTo>
                          <a:lnTo>
                            <a:pt x="543" y="0"/>
                          </a:lnTo>
                          <a:lnTo>
                            <a:pt x="34" y="329"/>
                          </a:lnTo>
                          <a:lnTo>
                            <a:pt x="0" y="377"/>
                          </a:lnTo>
                          <a:lnTo>
                            <a:pt x="34" y="329"/>
                          </a:lnTo>
                          <a:lnTo>
                            <a:pt x="6" y="346"/>
                          </a:lnTo>
                          <a:lnTo>
                            <a:pt x="0" y="37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4" name="Freeform 236"/>
                    <p:cNvSpPr/>
                    <p:nvPr/>
                  </p:nvSpPr>
                  <p:spPr bwMode="auto">
                    <a:xfrm>
                      <a:off x="-2257425" y="3363913"/>
                      <a:ext cx="146050" cy="107950"/>
                    </a:xfrm>
                    <a:custGeom>
                      <a:avLst/>
                      <a:gdLst/>
                      <a:ahLst/>
                      <a:cxnLst>
                        <a:cxn ang="0">
                          <a:pos x="1320" y="60"/>
                        </a:cxn>
                        <a:cxn ang="0">
                          <a:pos x="1290" y="30"/>
                        </a:cxn>
                        <a:cxn ang="0">
                          <a:pos x="1200" y="0"/>
                        </a:cxn>
                        <a:cxn ang="0">
                          <a:pos x="930" y="0"/>
                        </a:cxn>
                        <a:cxn ang="0">
                          <a:pos x="390" y="60"/>
                        </a:cxn>
                        <a:cxn ang="0">
                          <a:pos x="120" y="90"/>
                        </a:cxn>
                        <a:cxn ang="0">
                          <a:pos x="30" y="120"/>
                        </a:cxn>
                        <a:cxn ang="0">
                          <a:pos x="0" y="180"/>
                        </a:cxn>
                        <a:cxn ang="0">
                          <a:pos x="60" y="960"/>
                        </a:cxn>
                        <a:cxn ang="0">
                          <a:pos x="90" y="990"/>
                        </a:cxn>
                        <a:cxn ang="0">
                          <a:pos x="180" y="1021"/>
                        </a:cxn>
                        <a:cxn ang="0">
                          <a:pos x="450" y="1021"/>
                        </a:cxn>
                        <a:cxn ang="0">
                          <a:pos x="1020" y="990"/>
                        </a:cxn>
                        <a:cxn ang="0">
                          <a:pos x="1290" y="930"/>
                        </a:cxn>
                        <a:cxn ang="0">
                          <a:pos x="1350" y="900"/>
                        </a:cxn>
                        <a:cxn ang="0">
                          <a:pos x="1380" y="870"/>
                        </a:cxn>
                        <a:cxn ang="0">
                          <a:pos x="1320" y="60"/>
                        </a:cxn>
                      </a:cxnLst>
                      <a:rect l="0" t="0" r="r" b="b"/>
                      <a:pathLst>
                        <a:path w="1380" h="1021">
                          <a:moveTo>
                            <a:pt x="1320" y="60"/>
                          </a:moveTo>
                          <a:lnTo>
                            <a:pt x="1290" y="30"/>
                          </a:lnTo>
                          <a:lnTo>
                            <a:pt x="1200" y="0"/>
                          </a:lnTo>
                          <a:lnTo>
                            <a:pt x="930" y="0"/>
                          </a:lnTo>
                          <a:lnTo>
                            <a:pt x="390" y="60"/>
                          </a:lnTo>
                          <a:lnTo>
                            <a:pt x="120" y="90"/>
                          </a:lnTo>
                          <a:lnTo>
                            <a:pt x="30" y="120"/>
                          </a:lnTo>
                          <a:lnTo>
                            <a:pt x="0" y="180"/>
                          </a:lnTo>
                          <a:lnTo>
                            <a:pt x="60" y="960"/>
                          </a:lnTo>
                          <a:lnTo>
                            <a:pt x="90" y="990"/>
                          </a:lnTo>
                          <a:lnTo>
                            <a:pt x="180" y="1021"/>
                          </a:lnTo>
                          <a:lnTo>
                            <a:pt x="450" y="1021"/>
                          </a:lnTo>
                          <a:lnTo>
                            <a:pt x="1020" y="990"/>
                          </a:lnTo>
                          <a:lnTo>
                            <a:pt x="1290" y="930"/>
                          </a:lnTo>
                          <a:lnTo>
                            <a:pt x="1350" y="900"/>
                          </a:lnTo>
                          <a:lnTo>
                            <a:pt x="1380" y="870"/>
                          </a:lnTo>
                          <a:lnTo>
                            <a:pt x="1320"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5" name="Freeform 237"/>
                    <p:cNvSpPr>
                      <a:spLocks noEditPoints="1"/>
                    </p:cNvSpPr>
                    <p:nvPr/>
                  </p:nvSpPr>
                  <p:spPr bwMode="auto">
                    <a:xfrm>
                      <a:off x="-2949575" y="3398838"/>
                      <a:ext cx="996950" cy="1203325"/>
                    </a:xfrm>
                    <a:custGeom>
                      <a:avLst/>
                      <a:gdLst/>
                      <a:ahLst/>
                      <a:cxnLst>
                        <a:cxn ang="0">
                          <a:pos x="0" y="11370"/>
                        </a:cxn>
                        <a:cxn ang="0">
                          <a:pos x="9419" y="11370"/>
                        </a:cxn>
                        <a:cxn ang="0">
                          <a:pos x="9419" y="0"/>
                        </a:cxn>
                        <a:cxn ang="0">
                          <a:pos x="0" y="0"/>
                        </a:cxn>
                        <a:cxn ang="0">
                          <a:pos x="0" y="11370"/>
                        </a:cxn>
                        <a:cxn ang="0">
                          <a:pos x="360" y="10890"/>
                        </a:cxn>
                        <a:cxn ang="0">
                          <a:pos x="9060" y="10890"/>
                        </a:cxn>
                        <a:cxn ang="0">
                          <a:pos x="9060" y="390"/>
                        </a:cxn>
                        <a:cxn ang="0">
                          <a:pos x="360" y="390"/>
                        </a:cxn>
                        <a:cxn ang="0">
                          <a:pos x="360" y="10890"/>
                        </a:cxn>
                      </a:cxnLst>
                      <a:rect l="0" t="0" r="r" b="b"/>
                      <a:pathLst>
                        <a:path w="9419" h="11370">
                          <a:moveTo>
                            <a:pt x="0" y="11370"/>
                          </a:moveTo>
                          <a:lnTo>
                            <a:pt x="9419" y="11370"/>
                          </a:lnTo>
                          <a:lnTo>
                            <a:pt x="9419" y="0"/>
                          </a:lnTo>
                          <a:lnTo>
                            <a:pt x="0" y="0"/>
                          </a:lnTo>
                          <a:lnTo>
                            <a:pt x="0" y="11370"/>
                          </a:lnTo>
                          <a:close/>
                          <a:moveTo>
                            <a:pt x="360" y="10890"/>
                          </a:moveTo>
                          <a:lnTo>
                            <a:pt x="9060" y="10890"/>
                          </a:lnTo>
                          <a:lnTo>
                            <a:pt x="9060" y="390"/>
                          </a:lnTo>
                          <a:lnTo>
                            <a:pt x="360" y="390"/>
                          </a:lnTo>
                          <a:lnTo>
                            <a:pt x="360" y="10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6" name="Freeform 238"/>
                    <p:cNvSpPr/>
                    <p:nvPr/>
                  </p:nvSpPr>
                  <p:spPr bwMode="auto">
                    <a:xfrm>
                      <a:off x="-1863725" y="3475038"/>
                      <a:ext cx="387350" cy="587375"/>
                    </a:xfrm>
                    <a:custGeom>
                      <a:avLst/>
                      <a:gdLst/>
                      <a:ahLst/>
                      <a:cxnLst>
                        <a:cxn ang="0">
                          <a:pos x="0" y="4890"/>
                        </a:cxn>
                        <a:cxn ang="0">
                          <a:pos x="0" y="5010"/>
                        </a:cxn>
                        <a:cxn ang="0">
                          <a:pos x="30" y="5130"/>
                        </a:cxn>
                        <a:cxn ang="0">
                          <a:pos x="90" y="5250"/>
                        </a:cxn>
                        <a:cxn ang="0">
                          <a:pos x="120" y="5340"/>
                        </a:cxn>
                        <a:cxn ang="0">
                          <a:pos x="210" y="5430"/>
                        </a:cxn>
                        <a:cxn ang="0">
                          <a:pos x="270" y="5490"/>
                        </a:cxn>
                        <a:cxn ang="0">
                          <a:pos x="359" y="5520"/>
                        </a:cxn>
                        <a:cxn ang="0">
                          <a:pos x="480" y="5550"/>
                        </a:cxn>
                        <a:cxn ang="0">
                          <a:pos x="3210" y="5550"/>
                        </a:cxn>
                        <a:cxn ang="0">
                          <a:pos x="3300" y="5520"/>
                        </a:cxn>
                        <a:cxn ang="0">
                          <a:pos x="3390" y="5490"/>
                        </a:cxn>
                        <a:cxn ang="0">
                          <a:pos x="3450" y="5430"/>
                        </a:cxn>
                        <a:cxn ang="0">
                          <a:pos x="3540" y="5340"/>
                        </a:cxn>
                        <a:cxn ang="0">
                          <a:pos x="3600" y="5250"/>
                        </a:cxn>
                        <a:cxn ang="0">
                          <a:pos x="3630" y="5130"/>
                        </a:cxn>
                        <a:cxn ang="0">
                          <a:pos x="3660" y="5010"/>
                        </a:cxn>
                        <a:cxn ang="0">
                          <a:pos x="3660" y="4890"/>
                        </a:cxn>
                        <a:cxn ang="0">
                          <a:pos x="3660" y="660"/>
                        </a:cxn>
                        <a:cxn ang="0">
                          <a:pos x="3660" y="510"/>
                        </a:cxn>
                        <a:cxn ang="0">
                          <a:pos x="3630" y="390"/>
                        </a:cxn>
                        <a:cxn ang="0">
                          <a:pos x="3600" y="270"/>
                        </a:cxn>
                        <a:cxn ang="0">
                          <a:pos x="3540" y="180"/>
                        </a:cxn>
                        <a:cxn ang="0">
                          <a:pos x="3450" y="90"/>
                        </a:cxn>
                        <a:cxn ang="0">
                          <a:pos x="3390" y="30"/>
                        </a:cxn>
                        <a:cxn ang="0">
                          <a:pos x="3300" y="0"/>
                        </a:cxn>
                        <a:cxn ang="0">
                          <a:pos x="3210" y="0"/>
                        </a:cxn>
                        <a:cxn ang="0">
                          <a:pos x="3090" y="0"/>
                        </a:cxn>
                        <a:cxn ang="0">
                          <a:pos x="1830" y="3480"/>
                        </a:cxn>
                        <a:cxn ang="0">
                          <a:pos x="690" y="0"/>
                        </a:cxn>
                        <a:cxn ang="0">
                          <a:pos x="480" y="0"/>
                        </a:cxn>
                        <a:cxn ang="0">
                          <a:pos x="359" y="0"/>
                        </a:cxn>
                        <a:cxn ang="0">
                          <a:pos x="270" y="30"/>
                        </a:cxn>
                        <a:cxn ang="0">
                          <a:pos x="210" y="90"/>
                        </a:cxn>
                        <a:cxn ang="0">
                          <a:pos x="120" y="180"/>
                        </a:cxn>
                        <a:cxn ang="0">
                          <a:pos x="90" y="270"/>
                        </a:cxn>
                        <a:cxn ang="0">
                          <a:pos x="30" y="390"/>
                        </a:cxn>
                        <a:cxn ang="0">
                          <a:pos x="0" y="510"/>
                        </a:cxn>
                        <a:cxn ang="0">
                          <a:pos x="0" y="660"/>
                        </a:cxn>
                        <a:cxn ang="0">
                          <a:pos x="0" y="4890"/>
                        </a:cxn>
                      </a:cxnLst>
                      <a:rect l="0" t="0" r="r" b="b"/>
                      <a:pathLst>
                        <a:path w="3660" h="5550">
                          <a:moveTo>
                            <a:pt x="0" y="4890"/>
                          </a:moveTo>
                          <a:lnTo>
                            <a:pt x="0" y="5010"/>
                          </a:lnTo>
                          <a:lnTo>
                            <a:pt x="30" y="5130"/>
                          </a:lnTo>
                          <a:lnTo>
                            <a:pt x="90" y="5250"/>
                          </a:lnTo>
                          <a:lnTo>
                            <a:pt x="120" y="5340"/>
                          </a:lnTo>
                          <a:lnTo>
                            <a:pt x="210" y="5430"/>
                          </a:lnTo>
                          <a:lnTo>
                            <a:pt x="270" y="5490"/>
                          </a:lnTo>
                          <a:lnTo>
                            <a:pt x="359" y="5520"/>
                          </a:lnTo>
                          <a:lnTo>
                            <a:pt x="480" y="5550"/>
                          </a:lnTo>
                          <a:lnTo>
                            <a:pt x="3210" y="5550"/>
                          </a:lnTo>
                          <a:lnTo>
                            <a:pt x="3300" y="5520"/>
                          </a:lnTo>
                          <a:lnTo>
                            <a:pt x="3390" y="5490"/>
                          </a:lnTo>
                          <a:lnTo>
                            <a:pt x="3450" y="5430"/>
                          </a:lnTo>
                          <a:lnTo>
                            <a:pt x="3540" y="5340"/>
                          </a:lnTo>
                          <a:lnTo>
                            <a:pt x="3600" y="5250"/>
                          </a:lnTo>
                          <a:lnTo>
                            <a:pt x="3630" y="5130"/>
                          </a:lnTo>
                          <a:lnTo>
                            <a:pt x="3660" y="5010"/>
                          </a:lnTo>
                          <a:lnTo>
                            <a:pt x="3660" y="4890"/>
                          </a:lnTo>
                          <a:lnTo>
                            <a:pt x="3660" y="660"/>
                          </a:lnTo>
                          <a:lnTo>
                            <a:pt x="3660" y="510"/>
                          </a:lnTo>
                          <a:lnTo>
                            <a:pt x="3630" y="390"/>
                          </a:lnTo>
                          <a:lnTo>
                            <a:pt x="3600" y="270"/>
                          </a:lnTo>
                          <a:lnTo>
                            <a:pt x="3540" y="180"/>
                          </a:lnTo>
                          <a:lnTo>
                            <a:pt x="3450" y="90"/>
                          </a:lnTo>
                          <a:lnTo>
                            <a:pt x="3390" y="30"/>
                          </a:lnTo>
                          <a:lnTo>
                            <a:pt x="3300" y="0"/>
                          </a:lnTo>
                          <a:lnTo>
                            <a:pt x="3210" y="0"/>
                          </a:lnTo>
                          <a:lnTo>
                            <a:pt x="3090" y="0"/>
                          </a:lnTo>
                          <a:lnTo>
                            <a:pt x="1830" y="3480"/>
                          </a:lnTo>
                          <a:lnTo>
                            <a:pt x="690" y="0"/>
                          </a:lnTo>
                          <a:lnTo>
                            <a:pt x="480" y="0"/>
                          </a:lnTo>
                          <a:lnTo>
                            <a:pt x="359" y="0"/>
                          </a:lnTo>
                          <a:lnTo>
                            <a:pt x="270" y="30"/>
                          </a:lnTo>
                          <a:lnTo>
                            <a:pt x="210" y="90"/>
                          </a:lnTo>
                          <a:lnTo>
                            <a:pt x="120" y="180"/>
                          </a:lnTo>
                          <a:lnTo>
                            <a:pt x="90" y="270"/>
                          </a:lnTo>
                          <a:lnTo>
                            <a:pt x="30" y="390"/>
                          </a:lnTo>
                          <a:lnTo>
                            <a:pt x="0" y="510"/>
                          </a:lnTo>
                          <a:lnTo>
                            <a:pt x="0" y="660"/>
                          </a:lnTo>
                          <a:lnTo>
                            <a:pt x="0" y="4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7" name="Freeform 239"/>
                    <p:cNvSpPr/>
                    <p:nvPr/>
                  </p:nvSpPr>
                  <p:spPr bwMode="auto">
                    <a:xfrm>
                      <a:off x="-1990725" y="3481388"/>
                      <a:ext cx="203200" cy="179388"/>
                    </a:xfrm>
                    <a:custGeom>
                      <a:avLst/>
                      <a:gdLst/>
                      <a:ahLst/>
                      <a:cxnLst>
                        <a:cxn ang="0">
                          <a:pos x="0" y="1688"/>
                        </a:cxn>
                        <a:cxn ang="0">
                          <a:pos x="1710" y="960"/>
                        </a:cxn>
                        <a:cxn ang="0">
                          <a:pos x="1800" y="900"/>
                        </a:cxn>
                        <a:cxn ang="0">
                          <a:pos x="1890" y="780"/>
                        </a:cxn>
                        <a:cxn ang="0">
                          <a:pos x="1920" y="690"/>
                        </a:cxn>
                        <a:cxn ang="0">
                          <a:pos x="1890" y="570"/>
                        </a:cxn>
                        <a:cxn ang="0">
                          <a:pos x="1740" y="180"/>
                        </a:cxn>
                        <a:cxn ang="0">
                          <a:pos x="1650" y="90"/>
                        </a:cxn>
                        <a:cxn ang="0">
                          <a:pos x="1559" y="30"/>
                        </a:cxn>
                        <a:cxn ang="0">
                          <a:pos x="1440" y="0"/>
                        </a:cxn>
                        <a:cxn ang="0">
                          <a:pos x="1320" y="30"/>
                        </a:cxn>
                        <a:cxn ang="0">
                          <a:pos x="0" y="591"/>
                        </a:cxn>
                        <a:cxn ang="0">
                          <a:pos x="0" y="1688"/>
                        </a:cxn>
                      </a:cxnLst>
                      <a:rect l="0" t="0" r="r" b="b"/>
                      <a:pathLst>
                        <a:path w="1920" h="1688">
                          <a:moveTo>
                            <a:pt x="0" y="1688"/>
                          </a:moveTo>
                          <a:lnTo>
                            <a:pt x="1710" y="960"/>
                          </a:lnTo>
                          <a:lnTo>
                            <a:pt x="1800" y="900"/>
                          </a:lnTo>
                          <a:lnTo>
                            <a:pt x="1890" y="780"/>
                          </a:lnTo>
                          <a:lnTo>
                            <a:pt x="1920" y="690"/>
                          </a:lnTo>
                          <a:lnTo>
                            <a:pt x="1890" y="570"/>
                          </a:lnTo>
                          <a:lnTo>
                            <a:pt x="1740" y="180"/>
                          </a:lnTo>
                          <a:lnTo>
                            <a:pt x="1650" y="90"/>
                          </a:lnTo>
                          <a:lnTo>
                            <a:pt x="1559" y="30"/>
                          </a:lnTo>
                          <a:lnTo>
                            <a:pt x="1440" y="0"/>
                          </a:lnTo>
                          <a:lnTo>
                            <a:pt x="1320" y="30"/>
                          </a:lnTo>
                          <a:lnTo>
                            <a:pt x="0" y="591"/>
                          </a:lnTo>
                          <a:lnTo>
                            <a:pt x="0" y="168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sp>
              <p:nvSpPr>
                <p:cNvPr id="234" name="TextBox 233"/>
                <p:cNvSpPr txBox="1"/>
                <p:nvPr/>
              </p:nvSpPr>
              <p:spPr>
                <a:xfrm>
                  <a:off x="7858539" y="2994991"/>
                  <a:ext cx="530087" cy="185531"/>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iManage</a:t>
                  </a:r>
                  <a:endParaRPr lang="zh-CN" altLang="en-US" dirty="0">
                    <a:solidFill>
                      <a:srgbClr val="000000"/>
                    </a:solidFill>
                    <a:latin typeface="微软雅黑" panose="020B0503020204020204" charset="-122"/>
                    <a:ea typeface="微软雅黑" panose="020B0503020204020204" charset="-122"/>
                  </a:endParaRPr>
                </a:p>
              </p:txBody>
            </p:sp>
          </p:grpSp>
          <p:grpSp>
            <p:nvGrpSpPr>
              <p:cNvPr id="229" name="组合 316"/>
              <p:cNvGrpSpPr/>
              <p:nvPr/>
            </p:nvGrpSpPr>
            <p:grpSpPr>
              <a:xfrm>
                <a:off x="8269362" y="2994991"/>
                <a:ext cx="663469" cy="659869"/>
                <a:chOff x="8627166" y="2994991"/>
                <a:chExt cx="663469" cy="659869"/>
              </a:xfrm>
            </p:grpSpPr>
            <p:grpSp>
              <p:nvGrpSpPr>
                <p:cNvPr id="233" name="Group 4"/>
                <p:cNvGrpSpPr/>
                <p:nvPr/>
              </p:nvGrpSpPr>
              <p:grpSpPr bwMode="auto">
                <a:xfrm>
                  <a:off x="8642635" y="3150860"/>
                  <a:ext cx="648000" cy="504000"/>
                  <a:chOff x="2083" y="941"/>
                  <a:chExt cx="1596" cy="1354"/>
                </a:xfrm>
                <a:solidFill>
                  <a:schemeClr val="tx1">
                    <a:lumMod val="50000"/>
                    <a:lumOff val="50000"/>
                  </a:schemeClr>
                </a:solidFill>
              </p:grpSpPr>
              <p:sp>
                <p:nvSpPr>
                  <p:cNvPr id="231" name="Freeform 5"/>
                  <p:cNvSpPr/>
                  <p:nvPr/>
                </p:nvSpPr>
                <p:spPr bwMode="auto">
                  <a:xfrm>
                    <a:off x="2083" y="941"/>
                    <a:ext cx="1596" cy="1354"/>
                  </a:xfrm>
                  <a:custGeom>
                    <a:avLst/>
                    <a:gdLst>
                      <a:gd name="T0" fmla="*/ 593 w 673"/>
                      <a:gd name="T1" fmla="*/ 172 h 570"/>
                      <a:gd name="T2" fmla="*/ 593 w 673"/>
                      <a:gd name="T3" fmla="*/ 172 h 570"/>
                      <a:gd name="T4" fmla="*/ 337 w 673"/>
                      <a:gd name="T5" fmla="*/ 0 h 570"/>
                      <a:gd name="T6" fmla="*/ 80 w 673"/>
                      <a:gd name="T7" fmla="*/ 172 h 570"/>
                      <a:gd name="T8" fmla="*/ 80 w 673"/>
                      <a:gd name="T9" fmla="*/ 172 h 570"/>
                      <a:gd name="T10" fmla="*/ 0 w 673"/>
                      <a:gd name="T11" fmla="*/ 252 h 570"/>
                      <a:gd name="T12" fmla="*/ 0 w 673"/>
                      <a:gd name="T13" fmla="*/ 301 h 570"/>
                      <a:gd name="T14" fmla="*/ 79 w 673"/>
                      <a:gd name="T15" fmla="*/ 381 h 570"/>
                      <a:gd name="T16" fmla="*/ 80 w 673"/>
                      <a:gd name="T17" fmla="*/ 381 h 570"/>
                      <a:gd name="T18" fmla="*/ 80 w 673"/>
                      <a:gd name="T19" fmla="*/ 381 h 570"/>
                      <a:gd name="T20" fmla="*/ 80 w 673"/>
                      <a:gd name="T21" fmla="*/ 381 h 570"/>
                      <a:gd name="T22" fmla="*/ 103 w 673"/>
                      <a:gd name="T23" fmla="*/ 381 h 570"/>
                      <a:gd name="T24" fmla="*/ 80 w 673"/>
                      <a:gd name="T25" fmla="*/ 277 h 570"/>
                      <a:gd name="T26" fmla="*/ 337 w 673"/>
                      <a:gd name="T27" fmla="*/ 21 h 570"/>
                      <a:gd name="T28" fmla="*/ 593 w 673"/>
                      <a:gd name="T29" fmla="*/ 277 h 570"/>
                      <a:gd name="T30" fmla="*/ 593 w 673"/>
                      <a:gd name="T31" fmla="*/ 277 h 570"/>
                      <a:gd name="T32" fmla="*/ 390 w 673"/>
                      <a:gd name="T33" fmla="*/ 527 h 570"/>
                      <a:gd name="T34" fmla="*/ 365 w 673"/>
                      <a:gd name="T35" fmla="*/ 513 h 570"/>
                      <a:gd name="T36" fmla="*/ 308 w 673"/>
                      <a:gd name="T37" fmla="*/ 513 h 570"/>
                      <a:gd name="T38" fmla="*/ 279 w 673"/>
                      <a:gd name="T39" fmla="*/ 541 h 570"/>
                      <a:gd name="T40" fmla="*/ 308 w 673"/>
                      <a:gd name="T41" fmla="*/ 570 h 570"/>
                      <a:gd name="T42" fmla="*/ 365 w 673"/>
                      <a:gd name="T43" fmla="*/ 570 h 570"/>
                      <a:gd name="T44" fmla="*/ 393 w 673"/>
                      <a:gd name="T45" fmla="*/ 548 h 570"/>
                      <a:gd name="T46" fmla="*/ 593 w 673"/>
                      <a:gd name="T47" fmla="*/ 381 h 570"/>
                      <a:gd name="T48" fmla="*/ 593 w 673"/>
                      <a:gd name="T49" fmla="*/ 381 h 570"/>
                      <a:gd name="T50" fmla="*/ 673 w 673"/>
                      <a:gd name="T51" fmla="*/ 301 h 570"/>
                      <a:gd name="T52" fmla="*/ 673 w 673"/>
                      <a:gd name="T53" fmla="*/ 252 h 570"/>
                      <a:gd name="T54" fmla="*/ 593 w 673"/>
                      <a:gd name="T55" fmla="*/ 17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3" h="570">
                        <a:moveTo>
                          <a:pt x="593" y="172"/>
                        </a:moveTo>
                        <a:cubicBezTo>
                          <a:pt x="593" y="172"/>
                          <a:pt x="593" y="172"/>
                          <a:pt x="593" y="172"/>
                        </a:cubicBezTo>
                        <a:cubicBezTo>
                          <a:pt x="552" y="71"/>
                          <a:pt x="452" y="0"/>
                          <a:pt x="337" y="0"/>
                        </a:cubicBezTo>
                        <a:cubicBezTo>
                          <a:pt x="221" y="0"/>
                          <a:pt x="122" y="71"/>
                          <a:pt x="80" y="172"/>
                        </a:cubicBezTo>
                        <a:cubicBezTo>
                          <a:pt x="80" y="172"/>
                          <a:pt x="80" y="172"/>
                          <a:pt x="80" y="172"/>
                        </a:cubicBezTo>
                        <a:cubicBezTo>
                          <a:pt x="36" y="172"/>
                          <a:pt x="0" y="208"/>
                          <a:pt x="0" y="252"/>
                        </a:cubicBezTo>
                        <a:cubicBezTo>
                          <a:pt x="0" y="301"/>
                          <a:pt x="0" y="301"/>
                          <a:pt x="0" y="301"/>
                        </a:cubicBezTo>
                        <a:cubicBezTo>
                          <a:pt x="0" y="345"/>
                          <a:pt x="36" y="381"/>
                          <a:pt x="79" y="381"/>
                        </a:cubicBezTo>
                        <a:cubicBezTo>
                          <a:pt x="80" y="381"/>
                          <a:pt x="80" y="381"/>
                          <a:pt x="80" y="381"/>
                        </a:cubicBezTo>
                        <a:cubicBezTo>
                          <a:pt x="80" y="381"/>
                          <a:pt x="80" y="381"/>
                          <a:pt x="80" y="381"/>
                        </a:cubicBezTo>
                        <a:cubicBezTo>
                          <a:pt x="80" y="381"/>
                          <a:pt x="80" y="381"/>
                          <a:pt x="80" y="381"/>
                        </a:cubicBezTo>
                        <a:cubicBezTo>
                          <a:pt x="103" y="381"/>
                          <a:pt x="103" y="381"/>
                          <a:pt x="103" y="381"/>
                        </a:cubicBezTo>
                        <a:cubicBezTo>
                          <a:pt x="88" y="349"/>
                          <a:pt x="80" y="314"/>
                          <a:pt x="80" y="277"/>
                        </a:cubicBezTo>
                        <a:cubicBezTo>
                          <a:pt x="80" y="135"/>
                          <a:pt x="195" y="21"/>
                          <a:pt x="337" y="21"/>
                        </a:cubicBezTo>
                        <a:cubicBezTo>
                          <a:pt x="478" y="21"/>
                          <a:pt x="593" y="135"/>
                          <a:pt x="593" y="277"/>
                        </a:cubicBezTo>
                        <a:cubicBezTo>
                          <a:pt x="593" y="277"/>
                          <a:pt x="593" y="277"/>
                          <a:pt x="593" y="277"/>
                        </a:cubicBezTo>
                        <a:cubicBezTo>
                          <a:pt x="593" y="400"/>
                          <a:pt x="506" y="503"/>
                          <a:pt x="390" y="527"/>
                        </a:cubicBezTo>
                        <a:cubicBezTo>
                          <a:pt x="386" y="519"/>
                          <a:pt x="376" y="513"/>
                          <a:pt x="365" y="513"/>
                        </a:cubicBezTo>
                        <a:cubicBezTo>
                          <a:pt x="308" y="513"/>
                          <a:pt x="308" y="513"/>
                          <a:pt x="308" y="513"/>
                        </a:cubicBezTo>
                        <a:cubicBezTo>
                          <a:pt x="292" y="513"/>
                          <a:pt x="279" y="526"/>
                          <a:pt x="279" y="541"/>
                        </a:cubicBezTo>
                        <a:cubicBezTo>
                          <a:pt x="279" y="557"/>
                          <a:pt x="292" y="570"/>
                          <a:pt x="308" y="570"/>
                        </a:cubicBezTo>
                        <a:cubicBezTo>
                          <a:pt x="365" y="570"/>
                          <a:pt x="365" y="570"/>
                          <a:pt x="365" y="570"/>
                        </a:cubicBezTo>
                        <a:cubicBezTo>
                          <a:pt x="379" y="570"/>
                          <a:pt x="390" y="561"/>
                          <a:pt x="393" y="548"/>
                        </a:cubicBezTo>
                        <a:cubicBezTo>
                          <a:pt x="484" y="529"/>
                          <a:pt x="559" y="465"/>
                          <a:pt x="593" y="381"/>
                        </a:cubicBezTo>
                        <a:cubicBezTo>
                          <a:pt x="593" y="381"/>
                          <a:pt x="593" y="381"/>
                          <a:pt x="593" y="381"/>
                        </a:cubicBezTo>
                        <a:cubicBezTo>
                          <a:pt x="637" y="381"/>
                          <a:pt x="673" y="346"/>
                          <a:pt x="673" y="301"/>
                        </a:cubicBezTo>
                        <a:cubicBezTo>
                          <a:pt x="673" y="252"/>
                          <a:pt x="673" y="252"/>
                          <a:pt x="673" y="252"/>
                        </a:cubicBezTo>
                        <a:cubicBezTo>
                          <a:pt x="673" y="208"/>
                          <a:pt x="637" y="172"/>
                          <a:pt x="593" y="1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32" name="Freeform 6"/>
                  <p:cNvSpPr>
                    <a:spLocks noEditPoints="1"/>
                  </p:cNvSpPr>
                  <p:nvPr/>
                </p:nvSpPr>
                <p:spPr bwMode="auto">
                  <a:xfrm>
                    <a:off x="2363" y="1078"/>
                    <a:ext cx="1036" cy="1039"/>
                  </a:xfrm>
                  <a:custGeom>
                    <a:avLst/>
                    <a:gdLst>
                      <a:gd name="T0" fmla="*/ 437 w 437"/>
                      <a:gd name="T1" fmla="*/ 219 h 437"/>
                      <a:gd name="T2" fmla="*/ 219 w 437"/>
                      <a:gd name="T3" fmla="*/ 0 h 437"/>
                      <a:gd name="T4" fmla="*/ 0 w 437"/>
                      <a:gd name="T5" fmla="*/ 219 h 437"/>
                      <a:gd name="T6" fmla="*/ 219 w 437"/>
                      <a:gd name="T7" fmla="*/ 437 h 437"/>
                      <a:gd name="T8" fmla="*/ 437 w 437"/>
                      <a:gd name="T9" fmla="*/ 219 h 437"/>
                      <a:gd name="T10" fmla="*/ 304 w 437"/>
                      <a:gd name="T11" fmla="*/ 135 h 437"/>
                      <a:gd name="T12" fmla="*/ 329 w 437"/>
                      <a:gd name="T13" fmla="*/ 160 h 437"/>
                      <a:gd name="T14" fmla="*/ 304 w 437"/>
                      <a:gd name="T15" fmla="*/ 186 h 437"/>
                      <a:gd name="T16" fmla="*/ 278 w 437"/>
                      <a:gd name="T17" fmla="*/ 160 h 437"/>
                      <a:gd name="T18" fmla="*/ 304 w 437"/>
                      <a:gd name="T19" fmla="*/ 135 h 437"/>
                      <a:gd name="T20" fmla="*/ 134 w 437"/>
                      <a:gd name="T21" fmla="*/ 135 h 437"/>
                      <a:gd name="T22" fmla="*/ 159 w 437"/>
                      <a:gd name="T23" fmla="*/ 160 h 437"/>
                      <a:gd name="T24" fmla="*/ 134 w 437"/>
                      <a:gd name="T25" fmla="*/ 186 h 437"/>
                      <a:gd name="T26" fmla="*/ 108 w 437"/>
                      <a:gd name="T27" fmla="*/ 160 h 437"/>
                      <a:gd name="T28" fmla="*/ 134 w 437"/>
                      <a:gd name="T29" fmla="*/ 135 h 437"/>
                      <a:gd name="T30" fmla="*/ 79 w 437"/>
                      <a:gd name="T31" fmla="*/ 290 h 437"/>
                      <a:gd name="T32" fmla="*/ 83 w 437"/>
                      <a:gd name="T33" fmla="*/ 276 h 437"/>
                      <a:gd name="T34" fmla="*/ 97 w 437"/>
                      <a:gd name="T35" fmla="*/ 281 h 437"/>
                      <a:gd name="T36" fmla="*/ 219 w 437"/>
                      <a:gd name="T37" fmla="*/ 355 h 437"/>
                      <a:gd name="T38" fmla="*/ 340 w 437"/>
                      <a:gd name="T39" fmla="*/ 281 h 437"/>
                      <a:gd name="T40" fmla="*/ 354 w 437"/>
                      <a:gd name="T41" fmla="*/ 276 h 437"/>
                      <a:gd name="T42" fmla="*/ 358 w 437"/>
                      <a:gd name="T43" fmla="*/ 290 h 437"/>
                      <a:gd name="T44" fmla="*/ 219 w 437"/>
                      <a:gd name="T45" fmla="*/ 376 h 437"/>
                      <a:gd name="T46" fmla="*/ 79 w 437"/>
                      <a:gd name="T47" fmla="*/ 29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7" h="437">
                        <a:moveTo>
                          <a:pt x="437" y="219"/>
                        </a:moveTo>
                        <a:cubicBezTo>
                          <a:pt x="437" y="98"/>
                          <a:pt x="339" y="0"/>
                          <a:pt x="219" y="0"/>
                        </a:cubicBezTo>
                        <a:cubicBezTo>
                          <a:pt x="98" y="0"/>
                          <a:pt x="0" y="98"/>
                          <a:pt x="0" y="219"/>
                        </a:cubicBezTo>
                        <a:cubicBezTo>
                          <a:pt x="0" y="339"/>
                          <a:pt x="98" y="437"/>
                          <a:pt x="219" y="437"/>
                        </a:cubicBezTo>
                        <a:cubicBezTo>
                          <a:pt x="339" y="437"/>
                          <a:pt x="437" y="339"/>
                          <a:pt x="437" y="219"/>
                        </a:cubicBezTo>
                        <a:close/>
                        <a:moveTo>
                          <a:pt x="304" y="135"/>
                        </a:moveTo>
                        <a:cubicBezTo>
                          <a:pt x="318" y="135"/>
                          <a:pt x="329" y="146"/>
                          <a:pt x="329" y="160"/>
                        </a:cubicBezTo>
                        <a:cubicBezTo>
                          <a:pt x="329" y="175"/>
                          <a:pt x="318" y="186"/>
                          <a:pt x="304" y="186"/>
                        </a:cubicBezTo>
                        <a:cubicBezTo>
                          <a:pt x="290" y="186"/>
                          <a:pt x="278" y="175"/>
                          <a:pt x="278" y="160"/>
                        </a:cubicBezTo>
                        <a:cubicBezTo>
                          <a:pt x="278" y="146"/>
                          <a:pt x="290" y="135"/>
                          <a:pt x="304" y="135"/>
                        </a:cubicBezTo>
                        <a:close/>
                        <a:moveTo>
                          <a:pt x="134" y="135"/>
                        </a:moveTo>
                        <a:cubicBezTo>
                          <a:pt x="148" y="135"/>
                          <a:pt x="159" y="146"/>
                          <a:pt x="159" y="160"/>
                        </a:cubicBezTo>
                        <a:cubicBezTo>
                          <a:pt x="159" y="175"/>
                          <a:pt x="148" y="186"/>
                          <a:pt x="134" y="186"/>
                        </a:cubicBezTo>
                        <a:cubicBezTo>
                          <a:pt x="119" y="186"/>
                          <a:pt x="108" y="175"/>
                          <a:pt x="108" y="160"/>
                        </a:cubicBezTo>
                        <a:cubicBezTo>
                          <a:pt x="108" y="146"/>
                          <a:pt x="119" y="135"/>
                          <a:pt x="134" y="135"/>
                        </a:cubicBezTo>
                        <a:close/>
                        <a:moveTo>
                          <a:pt x="79" y="290"/>
                        </a:moveTo>
                        <a:cubicBezTo>
                          <a:pt x="76" y="285"/>
                          <a:pt x="78" y="279"/>
                          <a:pt x="83" y="276"/>
                        </a:cubicBezTo>
                        <a:cubicBezTo>
                          <a:pt x="89" y="274"/>
                          <a:pt x="95" y="276"/>
                          <a:pt x="97" y="281"/>
                        </a:cubicBezTo>
                        <a:cubicBezTo>
                          <a:pt x="120" y="325"/>
                          <a:pt x="166" y="355"/>
                          <a:pt x="219" y="355"/>
                        </a:cubicBezTo>
                        <a:cubicBezTo>
                          <a:pt x="272" y="355"/>
                          <a:pt x="317" y="325"/>
                          <a:pt x="340" y="281"/>
                        </a:cubicBezTo>
                        <a:cubicBezTo>
                          <a:pt x="343" y="276"/>
                          <a:pt x="349" y="274"/>
                          <a:pt x="354" y="276"/>
                        </a:cubicBezTo>
                        <a:cubicBezTo>
                          <a:pt x="359" y="279"/>
                          <a:pt x="361" y="285"/>
                          <a:pt x="358" y="290"/>
                        </a:cubicBezTo>
                        <a:cubicBezTo>
                          <a:pt x="332" y="341"/>
                          <a:pt x="280" y="376"/>
                          <a:pt x="219" y="376"/>
                        </a:cubicBezTo>
                        <a:cubicBezTo>
                          <a:pt x="158" y="376"/>
                          <a:pt x="105" y="341"/>
                          <a:pt x="79" y="2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230" name="TextBox 229"/>
                <p:cNvSpPr txBox="1"/>
                <p:nvPr/>
              </p:nvSpPr>
              <p:spPr>
                <a:xfrm>
                  <a:off x="8627166" y="2994991"/>
                  <a:ext cx="437322" cy="185531"/>
                </a:xfrm>
                <a:prstGeom prst="rect">
                  <a:avLst/>
                </a:prstGeom>
                <a:noFill/>
              </p:spPr>
              <p:txBody>
                <a:bodyPr wrap="none" rtlCol="0">
                  <a:prstTxWarp prst="textPlain">
                    <a:avLst/>
                  </a:prstTxWarp>
                  <a:spAutoFit/>
                </a:bodyPr>
                <a:lstStyle/>
                <a:p>
                  <a:r>
                    <a:rPr lang="en-US" altLang="zh-CN" dirty="0" err="1" smtClean="0">
                      <a:solidFill>
                        <a:srgbClr val="000000"/>
                      </a:solidFill>
                      <a:latin typeface="微软雅黑" panose="020B0503020204020204" charset="-122"/>
                      <a:ea typeface="微软雅黑" panose="020B0503020204020204" charset="-122"/>
                    </a:rPr>
                    <a:t>iService</a:t>
                  </a:r>
                  <a:endParaRPr lang="zh-CN" altLang="en-US" dirty="0">
                    <a:solidFill>
                      <a:srgbClr val="000000"/>
                    </a:solidFill>
                    <a:latin typeface="微软雅黑" panose="020B0503020204020204" charset="-122"/>
                    <a:ea typeface="微软雅黑" panose="020B0503020204020204" charset="-122"/>
                  </a:endParaRPr>
                </a:p>
              </p:txBody>
            </p:sp>
          </p:grpSp>
        </p:grpSp>
        <p:pic>
          <p:nvPicPr>
            <p:cNvPr id="222" name="Picture 24" descr="图片688"/>
            <p:cNvPicPr>
              <a:picLocks noChangeAspect="1" noChangeArrowheads="1"/>
            </p:cNvPicPr>
            <p:nvPr/>
          </p:nvPicPr>
          <p:blipFill>
            <a:blip r:embed="rId10" cstate="print"/>
            <a:srcRect/>
            <a:stretch>
              <a:fillRect/>
            </a:stretch>
          </p:blipFill>
          <p:spPr bwMode="auto">
            <a:xfrm>
              <a:off x="8759688" y="4888905"/>
              <a:ext cx="1343704" cy="316258"/>
            </a:xfrm>
            <a:prstGeom prst="rect">
              <a:avLst/>
            </a:prstGeom>
            <a:noFill/>
            <a:ln w="9525">
              <a:noFill/>
              <a:miter lim="800000"/>
              <a:headEnd/>
              <a:tailEnd/>
            </a:ln>
          </p:spPr>
        </p:pic>
      </p:grpSp>
      <p:sp>
        <p:nvSpPr>
          <p:cNvPr id="306" name="左右箭头 305"/>
          <p:cNvSpPr/>
          <p:nvPr/>
        </p:nvSpPr>
        <p:spPr bwMode="auto">
          <a:xfrm rot="5400000">
            <a:off x="4556630" y="1824668"/>
            <a:ext cx="431557" cy="271481"/>
          </a:xfrm>
          <a:prstGeom prst="leftRightArrow">
            <a:avLst/>
          </a:prstGeom>
          <a:gradFill flip="none" rotWithShape="1">
            <a:gsLst>
              <a:gs pos="0">
                <a:schemeClr val="bg2">
                  <a:lumMod val="60000"/>
                  <a:lumOff val="40000"/>
                  <a:shade val="30000"/>
                  <a:satMod val="115000"/>
                </a:schemeClr>
              </a:gs>
              <a:gs pos="50000">
                <a:schemeClr val="bg2">
                  <a:lumMod val="60000"/>
                  <a:lumOff val="40000"/>
                  <a:shade val="67500"/>
                  <a:satMod val="115000"/>
                </a:schemeClr>
              </a:gs>
              <a:gs pos="100000">
                <a:schemeClr val="bg2">
                  <a:lumMod val="60000"/>
                  <a:lumOff val="40000"/>
                  <a:shade val="100000"/>
                  <a:satMod val="115000"/>
                </a:schemeClr>
              </a:gs>
            </a:gsLst>
            <a:path path="circle">
              <a:fillToRect l="50000" t="50000" r="50000" b="50000"/>
            </a:path>
            <a:tileRect/>
          </a:gradFill>
          <a:ln>
            <a:noFill/>
            <a:prstDash val="sysDash"/>
            <a:tailEnd type="arrow"/>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307" name="椭圆 306"/>
          <p:cNvSpPr/>
          <p:nvPr/>
        </p:nvSpPr>
        <p:spPr bwMode="auto">
          <a:xfrm>
            <a:off x="993655" y="759257"/>
            <a:ext cx="7641202" cy="2446788"/>
          </a:xfrm>
          <a:prstGeom prst="ellipse">
            <a:avLst/>
          </a:prstGeom>
          <a:noFill/>
          <a:ln>
            <a:solidFill>
              <a:schemeClr val="tx2"/>
            </a:solidFill>
            <a:prstDash val="sysDash"/>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57" tIns="34279" rIns="68557" bIns="34279" rtlCol="0" anchor="ctr"/>
          <a:lstStyle/>
          <a:p>
            <a:pPr algn="ctr"/>
            <a:endParaRPr lang="zh-CN" altLang="en-US">
              <a:solidFill>
                <a:srgbClr val="000000"/>
              </a:solidFill>
              <a:latin typeface="微软雅黑" panose="020B0503020204020204" charset="-122"/>
              <a:ea typeface="微软雅黑" panose="020B0503020204020204" charset="-122"/>
            </a:endParaRPr>
          </a:p>
        </p:txBody>
      </p:sp>
      <p:grpSp>
        <p:nvGrpSpPr>
          <p:cNvPr id="236" name="组合 148"/>
          <p:cNvGrpSpPr/>
          <p:nvPr/>
        </p:nvGrpSpPr>
        <p:grpSpPr>
          <a:xfrm>
            <a:off x="3765951" y="1043369"/>
            <a:ext cx="417334" cy="248421"/>
            <a:chOff x="-2427311" y="4552665"/>
            <a:chExt cx="1168400" cy="1130300"/>
          </a:xfrm>
          <a:solidFill>
            <a:schemeClr val="tx2"/>
          </a:solidFill>
        </p:grpSpPr>
        <p:sp>
          <p:nvSpPr>
            <p:cNvPr id="309" name="Freeform 130"/>
            <p:cNvSpPr>
              <a:spLocks noEditPoints="1"/>
            </p:cNvSpPr>
            <p:nvPr/>
          </p:nvSpPr>
          <p:spPr bwMode="auto">
            <a:xfrm>
              <a:off x="-2322536" y="4562190"/>
              <a:ext cx="514350" cy="298450"/>
            </a:xfrm>
            <a:custGeom>
              <a:avLst/>
              <a:gdLst/>
              <a:ahLst/>
              <a:cxnLst>
                <a:cxn ang="0">
                  <a:pos x="4884" y="4136"/>
                </a:cxn>
                <a:cxn ang="0">
                  <a:pos x="5456" y="4004"/>
                </a:cxn>
                <a:cxn ang="0">
                  <a:pos x="5896" y="3696"/>
                </a:cxn>
                <a:cxn ang="0">
                  <a:pos x="6160" y="3300"/>
                </a:cxn>
                <a:cxn ang="0">
                  <a:pos x="6732" y="3124"/>
                </a:cxn>
                <a:cxn ang="0">
                  <a:pos x="6996" y="2904"/>
                </a:cxn>
                <a:cxn ang="0">
                  <a:pos x="7128" y="2552"/>
                </a:cxn>
                <a:cxn ang="0">
                  <a:pos x="6336" y="2596"/>
                </a:cxn>
                <a:cxn ang="0">
                  <a:pos x="6292" y="1144"/>
                </a:cxn>
                <a:cxn ang="0">
                  <a:pos x="6072" y="616"/>
                </a:cxn>
                <a:cxn ang="0">
                  <a:pos x="5676" y="264"/>
                </a:cxn>
                <a:cxn ang="0">
                  <a:pos x="5192" y="44"/>
                </a:cxn>
                <a:cxn ang="0">
                  <a:pos x="1408" y="0"/>
                </a:cxn>
                <a:cxn ang="0">
                  <a:pos x="836" y="132"/>
                </a:cxn>
                <a:cxn ang="0">
                  <a:pos x="396" y="440"/>
                </a:cxn>
                <a:cxn ang="0">
                  <a:pos x="88" y="880"/>
                </a:cxn>
                <a:cxn ang="0">
                  <a:pos x="0" y="1408"/>
                </a:cxn>
                <a:cxn ang="0">
                  <a:pos x="0" y="2992"/>
                </a:cxn>
                <a:cxn ang="0">
                  <a:pos x="220" y="3476"/>
                </a:cxn>
                <a:cxn ang="0">
                  <a:pos x="616" y="3872"/>
                </a:cxn>
                <a:cxn ang="0">
                  <a:pos x="1144" y="4092"/>
                </a:cxn>
                <a:cxn ang="0">
                  <a:pos x="4884" y="1452"/>
                </a:cxn>
                <a:cxn ang="0">
                  <a:pos x="5324" y="1628"/>
                </a:cxn>
                <a:cxn ang="0">
                  <a:pos x="5500" y="2024"/>
                </a:cxn>
                <a:cxn ang="0">
                  <a:pos x="5324" y="2464"/>
                </a:cxn>
                <a:cxn ang="0">
                  <a:pos x="4884" y="2640"/>
                </a:cxn>
                <a:cxn ang="0">
                  <a:pos x="4488" y="2464"/>
                </a:cxn>
                <a:cxn ang="0">
                  <a:pos x="4312" y="2024"/>
                </a:cxn>
                <a:cxn ang="0">
                  <a:pos x="4488" y="1628"/>
                </a:cxn>
                <a:cxn ang="0">
                  <a:pos x="4884" y="1452"/>
                </a:cxn>
                <a:cxn ang="0">
                  <a:pos x="3388" y="1496"/>
                </a:cxn>
                <a:cxn ang="0">
                  <a:pos x="3740" y="1804"/>
                </a:cxn>
                <a:cxn ang="0">
                  <a:pos x="3740" y="2288"/>
                </a:cxn>
                <a:cxn ang="0">
                  <a:pos x="3388" y="2596"/>
                </a:cxn>
                <a:cxn ang="0">
                  <a:pos x="2948" y="2596"/>
                </a:cxn>
                <a:cxn ang="0">
                  <a:pos x="2640" y="2288"/>
                </a:cxn>
                <a:cxn ang="0">
                  <a:pos x="2640" y="1804"/>
                </a:cxn>
                <a:cxn ang="0">
                  <a:pos x="2948" y="1496"/>
                </a:cxn>
                <a:cxn ang="0">
                  <a:pos x="1452" y="1452"/>
                </a:cxn>
                <a:cxn ang="0">
                  <a:pos x="1848" y="1628"/>
                </a:cxn>
                <a:cxn ang="0">
                  <a:pos x="2024" y="2024"/>
                </a:cxn>
                <a:cxn ang="0">
                  <a:pos x="1848" y="2464"/>
                </a:cxn>
                <a:cxn ang="0">
                  <a:pos x="1452" y="2640"/>
                </a:cxn>
                <a:cxn ang="0">
                  <a:pos x="1012" y="2464"/>
                </a:cxn>
                <a:cxn ang="0">
                  <a:pos x="836" y="2024"/>
                </a:cxn>
                <a:cxn ang="0">
                  <a:pos x="1012" y="1628"/>
                </a:cxn>
                <a:cxn ang="0">
                  <a:pos x="1452" y="1452"/>
                </a:cxn>
              </a:cxnLst>
              <a:rect l="0" t="0" r="r" b="b"/>
              <a:pathLst>
                <a:path w="7128" h="4136">
                  <a:moveTo>
                    <a:pt x="1408" y="4136"/>
                  </a:moveTo>
                  <a:lnTo>
                    <a:pt x="4884" y="4136"/>
                  </a:lnTo>
                  <a:lnTo>
                    <a:pt x="5192" y="4092"/>
                  </a:lnTo>
                  <a:lnTo>
                    <a:pt x="5456" y="4004"/>
                  </a:lnTo>
                  <a:lnTo>
                    <a:pt x="5676" y="3872"/>
                  </a:lnTo>
                  <a:lnTo>
                    <a:pt x="5896" y="3696"/>
                  </a:lnTo>
                  <a:lnTo>
                    <a:pt x="6072" y="3520"/>
                  </a:lnTo>
                  <a:lnTo>
                    <a:pt x="6160" y="3300"/>
                  </a:lnTo>
                  <a:lnTo>
                    <a:pt x="6599" y="3212"/>
                  </a:lnTo>
                  <a:lnTo>
                    <a:pt x="6732" y="3124"/>
                  </a:lnTo>
                  <a:lnTo>
                    <a:pt x="6864" y="3036"/>
                  </a:lnTo>
                  <a:lnTo>
                    <a:pt x="6996" y="2904"/>
                  </a:lnTo>
                  <a:lnTo>
                    <a:pt x="7084" y="2728"/>
                  </a:lnTo>
                  <a:lnTo>
                    <a:pt x="7128" y="2552"/>
                  </a:lnTo>
                  <a:lnTo>
                    <a:pt x="7128" y="2332"/>
                  </a:lnTo>
                  <a:lnTo>
                    <a:pt x="6336" y="2596"/>
                  </a:lnTo>
                  <a:lnTo>
                    <a:pt x="6336" y="1408"/>
                  </a:lnTo>
                  <a:lnTo>
                    <a:pt x="6292" y="1144"/>
                  </a:lnTo>
                  <a:lnTo>
                    <a:pt x="6204" y="880"/>
                  </a:lnTo>
                  <a:lnTo>
                    <a:pt x="6072" y="616"/>
                  </a:lnTo>
                  <a:lnTo>
                    <a:pt x="5896" y="440"/>
                  </a:lnTo>
                  <a:lnTo>
                    <a:pt x="5676" y="264"/>
                  </a:lnTo>
                  <a:lnTo>
                    <a:pt x="5456" y="132"/>
                  </a:lnTo>
                  <a:lnTo>
                    <a:pt x="5192" y="44"/>
                  </a:lnTo>
                  <a:lnTo>
                    <a:pt x="4884" y="0"/>
                  </a:lnTo>
                  <a:lnTo>
                    <a:pt x="1408" y="0"/>
                  </a:lnTo>
                  <a:lnTo>
                    <a:pt x="1144" y="44"/>
                  </a:lnTo>
                  <a:lnTo>
                    <a:pt x="836" y="132"/>
                  </a:lnTo>
                  <a:lnTo>
                    <a:pt x="616" y="264"/>
                  </a:lnTo>
                  <a:lnTo>
                    <a:pt x="396" y="440"/>
                  </a:lnTo>
                  <a:lnTo>
                    <a:pt x="220" y="616"/>
                  </a:lnTo>
                  <a:lnTo>
                    <a:pt x="88" y="880"/>
                  </a:lnTo>
                  <a:lnTo>
                    <a:pt x="0" y="1144"/>
                  </a:lnTo>
                  <a:lnTo>
                    <a:pt x="0" y="1408"/>
                  </a:lnTo>
                  <a:lnTo>
                    <a:pt x="0" y="2684"/>
                  </a:lnTo>
                  <a:lnTo>
                    <a:pt x="0" y="2992"/>
                  </a:lnTo>
                  <a:lnTo>
                    <a:pt x="88" y="3256"/>
                  </a:lnTo>
                  <a:lnTo>
                    <a:pt x="220" y="3476"/>
                  </a:lnTo>
                  <a:lnTo>
                    <a:pt x="396" y="3696"/>
                  </a:lnTo>
                  <a:lnTo>
                    <a:pt x="616" y="3872"/>
                  </a:lnTo>
                  <a:lnTo>
                    <a:pt x="836" y="4004"/>
                  </a:lnTo>
                  <a:lnTo>
                    <a:pt x="1144" y="4092"/>
                  </a:lnTo>
                  <a:lnTo>
                    <a:pt x="1408" y="4136"/>
                  </a:lnTo>
                  <a:close/>
                  <a:moveTo>
                    <a:pt x="4884" y="1452"/>
                  </a:moveTo>
                  <a:lnTo>
                    <a:pt x="5104" y="1496"/>
                  </a:lnTo>
                  <a:lnTo>
                    <a:pt x="5324" y="1628"/>
                  </a:lnTo>
                  <a:lnTo>
                    <a:pt x="5456" y="1804"/>
                  </a:lnTo>
                  <a:lnTo>
                    <a:pt x="5500" y="2024"/>
                  </a:lnTo>
                  <a:lnTo>
                    <a:pt x="5456" y="2288"/>
                  </a:lnTo>
                  <a:lnTo>
                    <a:pt x="5324" y="2464"/>
                  </a:lnTo>
                  <a:lnTo>
                    <a:pt x="5104" y="2596"/>
                  </a:lnTo>
                  <a:lnTo>
                    <a:pt x="4884" y="2640"/>
                  </a:lnTo>
                  <a:lnTo>
                    <a:pt x="4664" y="2596"/>
                  </a:lnTo>
                  <a:lnTo>
                    <a:pt x="4488" y="2464"/>
                  </a:lnTo>
                  <a:lnTo>
                    <a:pt x="4356" y="2288"/>
                  </a:lnTo>
                  <a:lnTo>
                    <a:pt x="4312" y="2024"/>
                  </a:lnTo>
                  <a:lnTo>
                    <a:pt x="4356" y="1804"/>
                  </a:lnTo>
                  <a:lnTo>
                    <a:pt x="4488" y="1628"/>
                  </a:lnTo>
                  <a:lnTo>
                    <a:pt x="4664" y="1496"/>
                  </a:lnTo>
                  <a:lnTo>
                    <a:pt x="4884" y="1452"/>
                  </a:lnTo>
                  <a:close/>
                  <a:moveTo>
                    <a:pt x="3168" y="1452"/>
                  </a:moveTo>
                  <a:lnTo>
                    <a:pt x="3388" y="1496"/>
                  </a:lnTo>
                  <a:lnTo>
                    <a:pt x="3608" y="1628"/>
                  </a:lnTo>
                  <a:lnTo>
                    <a:pt x="3740" y="1804"/>
                  </a:lnTo>
                  <a:lnTo>
                    <a:pt x="3784" y="2024"/>
                  </a:lnTo>
                  <a:lnTo>
                    <a:pt x="3740" y="2288"/>
                  </a:lnTo>
                  <a:lnTo>
                    <a:pt x="3608" y="2464"/>
                  </a:lnTo>
                  <a:lnTo>
                    <a:pt x="3388" y="2596"/>
                  </a:lnTo>
                  <a:lnTo>
                    <a:pt x="3168" y="2640"/>
                  </a:lnTo>
                  <a:lnTo>
                    <a:pt x="2948" y="2596"/>
                  </a:lnTo>
                  <a:lnTo>
                    <a:pt x="2772" y="2464"/>
                  </a:lnTo>
                  <a:lnTo>
                    <a:pt x="2640" y="2288"/>
                  </a:lnTo>
                  <a:lnTo>
                    <a:pt x="2596" y="2024"/>
                  </a:lnTo>
                  <a:lnTo>
                    <a:pt x="2640" y="1804"/>
                  </a:lnTo>
                  <a:lnTo>
                    <a:pt x="2772" y="1628"/>
                  </a:lnTo>
                  <a:lnTo>
                    <a:pt x="2948" y="1496"/>
                  </a:lnTo>
                  <a:lnTo>
                    <a:pt x="3168" y="1452"/>
                  </a:lnTo>
                  <a:close/>
                  <a:moveTo>
                    <a:pt x="1452" y="1452"/>
                  </a:moveTo>
                  <a:lnTo>
                    <a:pt x="1672" y="1496"/>
                  </a:lnTo>
                  <a:lnTo>
                    <a:pt x="1848" y="1628"/>
                  </a:lnTo>
                  <a:lnTo>
                    <a:pt x="1980" y="1804"/>
                  </a:lnTo>
                  <a:lnTo>
                    <a:pt x="2024" y="2024"/>
                  </a:lnTo>
                  <a:lnTo>
                    <a:pt x="1980" y="2288"/>
                  </a:lnTo>
                  <a:lnTo>
                    <a:pt x="1848" y="2464"/>
                  </a:lnTo>
                  <a:lnTo>
                    <a:pt x="1672" y="2596"/>
                  </a:lnTo>
                  <a:lnTo>
                    <a:pt x="1452" y="2640"/>
                  </a:lnTo>
                  <a:lnTo>
                    <a:pt x="1188" y="2596"/>
                  </a:lnTo>
                  <a:lnTo>
                    <a:pt x="1012" y="2464"/>
                  </a:lnTo>
                  <a:lnTo>
                    <a:pt x="880" y="2288"/>
                  </a:lnTo>
                  <a:lnTo>
                    <a:pt x="836" y="2024"/>
                  </a:lnTo>
                  <a:lnTo>
                    <a:pt x="880" y="1804"/>
                  </a:lnTo>
                  <a:lnTo>
                    <a:pt x="1012" y="1628"/>
                  </a:lnTo>
                  <a:lnTo>
                    <a:pt x="1188" y="1496"/>
                  </a:lnTo>
                  <a:lnTo>
                    <a:pt x="1452" y="145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0" name="Freeform 131"/>
            <p:cNvSpPr/>
            <p:nvPr/>
          </p:nvSpPr>
          <p:spPr bwMode="auto">
            <a:xfrm>
              <a:off x="-2427311" y="5530565"/>
              <a:ext cx="1168400" cy="152400"/>
            </a:xfrm>
            <a:custGeom>
              <a:avLst/>
              <a:gdLst/>
              <a:ahLst/>
              <a:cxnLst>
                <a:cxn ang="0">
                  <a:pos x="11836" y="748"/>
                </a:cxn>
                <a:cxn ang="0">
                  <a:pos x="11396" y="396"/>
                </a:cxn>
                <a:cxn ang="0">
                  <a:pos x="10868" y="131"/>
                </a:cxn>
                <a:cxn ang="0">
                  <a:pos x="10340" y="0"/>
                </a:cxn>
                <a:cxn ang="0">
                  <a:pos x="9768" y="0"/>
                </a:cxn>
                <a:cxn ang="0">
                  <a:pos x="9196" y="131"/>
                </a:cxn>
                <a:cxn ang="0">
                  <a:pos x="8712" y="396"/>
                </a:cxn>
                <a:cxn ang="0">
                  <a:pos x="8272" y="792"/>
                </a:cxn>
                <a:cxn ang="0">
                  <a:pos x="7920" y="792"/>
                </a:cxn>
                <a:cxn ang="0">
                  <a:pos x="7524" y="396"/>
                </a:cxn>
                <a:cxn ang="0">
                  <a:pos x="6996" y="131"/>
                </a:cxn>
                <a:cxn ang="0">
                  <a:pos x="6468" y="0"/>
                </a:cxn>
                <a:cxn ang="0">
                  <a:pos x="5896" y="0"/>
                </a:cxn>
                <a:cxn ang="0">
                  <a:pos x="5324" y="131"/>
                </a:cxn>
                <a:cxn ang="0">
                  <a:pos x="4796" y="396"/>
                </a:cxn>
                <a:cxn ang="0">
                  <a:pos x="4400" y="748"/>
                </a:cxn>
                <a:cxn ang="0">
                  <a:pos x="4003" y="704"/>
                </a:cxn>
                <a:cxn ang="0">
                  <a:pos x="3432" y="264"/>
                </a:cxn>
                <a:cxn ang="0">
                  <a:pos x="2772" y="44"/>
                </a:cxn>
                <a:cxn ang="0">
                  <a:pos x="2112" y="0"/>
                </a:cxn>
                <a:cxn ang="0">
                  <a:pos x="1408" y="131"/>
                </a:cxn>
                <a:cxn ang="0">
                  <a:pos x="792" y="484"/>
                </a:cxn>
                <a:cxn ang="0">
                  <a:pos x="352" y="1012"/>
                </a:cxn>
                <a:cxn ang="0">
                  <a:pos x="88" y="1716"/>
                </a:cxn>
                <a:cxn ang="0">
                  <a:pos x="1012" y="2112"/>
                </a:cxn>
                <a:cxn ang="0">
                  <a:pos x="3872" y="2112"/>
                </a:cxn>
                <a:cxn ang="0">
                  <a:pos x="4840" y="2112"/>
                </a:cxn>
                <a:cxn ang="0">
                  <a:pos x="7788" y="2112"/>
                </a:cxn>
                <a:cxn ang="0">
                  <a:pos x="8756" y="2112"/>
                </a:cxn>
                <a:cxn ang="0">
                  <a:pos x="11660" y="2112"/>
                </a:cxn>
                <a:cxn ang="0">
                  <a:pos x="12672" y="2112"/>
                </a:cxn>
                <a:cxn ang="0">
                  <a:pos x="16192" y="2112"/>
                </a:cxn>
                <a:cxn ang="0">
                  <a:pos x="16060" y="1320"/>
                </a:cxn>
                <a:cxn ang="0">
                  <a:pos x="15664" y="704"/>
                </a:cxn>
                <a:cxn ang="0">
                  <a:pos x="15092" y="264"/>
                </a:cxn>
                <a:cxn ang="0">
                  <a:pos x="14476" y="44"/>
                </a:cxn>
                <a:cxn ang="0">
                  <a:pos x="13772" y="0"/>
                </a:cxn>
                <a:cxn ang="0">
                  <a:pos x="13068" y="131"/>
                </a:cxn>
                <a:cxn ang="0">
                  <a:pos x="12452" y="484"/>
                </a:cxn>
                <a:cxn ang="0">
                  <a:pos x="12012" y="1012"/>
                </a:cxn>
              </a:cxnLst>
              <a:rect l="0" t="0" r="r" b="b"/>
              <a:pathLst>
                <a:path w="16192" h="2112">
                  <a:moveTo>
                    <a:pt x="12012" y="1012"/>
                  </a:moveTo>
                  <a:lnTo>
                    <a:pt x="11836" y="748"/>
                  </a:lnTo>
                  <a:lnTo>
                    <a:pt x="11616" y="572"/>
                  </a:lnTo>
                  <a:lnTo>
                    <a:pt x="11396" y="396"/>
                  </a:lnTo>
                  <a:lnTo>
                    <a:pt x="11132" y="264"/>
                  </a:lnTo>
                  <a:lnTo>
                    <a:pt x="10868" y="131"/>
                  </a:lnTo>
                  <a:lnTo>
                    <a:pt x="10604" y="44"/>
                  </a:lnTo>
                  <a:lnTo>
                    <a:pt x="10340" y="0"/>
                  </a:lnTo>
                  <a:lnTo>
                    <a:pt x="10032" y="0"/>
                  </a:lnTo>
                  <a:lnTo>
                    <a:pt x="9768" y="0"/>
                  </a:lnTo>
                  <a:lnTo>
                    <a:pt x="9460" y="88"/>
                  </a:lnTo>
                  <a:lnTo>
                    <a:pt x="9196" y="131"/>
                  </a:lnTo>
                  <a:lnTo>
                    <a:pt x="8932" y="264"/>
                  </a:lnTo>
                  <a:lnTo>
                    <a:pt x="8712" y="396"/>
                  </a:lnTo>
                  <a:lnTo>
                    <a:pt x="8448" y="572"/>
                  </a:lnTo>
                  <a:lnTo>
                    <a:pt x="8272" y="792"/>
                  </a:lnTo>
                  <a:lnTo>
                    <a:pt x="8096" y="1012"/>
                  </a:lnTo>
                  <a:lnTo>
                    <a:pt x="7920" y="792"/>
                  </a:lnTo>
                  <a:lnTo>
                    <a:pt x="7744" y="572"/>
                  </a:lnTo>
                  <a:lnTo>
                    <a:pt x="7524" y="396"/>
                  </a:lnTo>
                  <a:lnTo>
                    <a:pt x="7260" y="264"/>
                  </a:lnTo>
                  <a:lnTo>
                    <a:pt x="6996" y="131"/>
                  </a:lnTo>
                  <a:lnTo>
                    <a:pt x="6732" y="88"/>
                  </a:lnTo>
                  <a:lnTo>
                    <a:pt x="6468" y="0"/>
                  </a:lnTo>
                  <a:lnTo>
                    <a:pt x="6160" y="0"/>
                  </a:lnTo>
                  <a:lnTo>
                    <a:pt x="5896" y="0"/>
                  </a:lnTo>
                  <a:lnTo>
                    <a:pt x="5588" y="44"/>
                  </a:lnTo>
                  <a:lnTo>
                    <a:pt x="5324" y="131"/>
                  </a:lnTo>
                  <a:lnTo>
                    <a:pt x="5060" y="220"/>
                  </a:lnTo>
                  <a:lnTo>
                    <a:pt x="4796" y="396"/>
                  </a:lnTo>
                  <a:lnTo>
                    <a:pt x="4576" y="528"/>
                  </a:lnTo>
                  <a:lnTo>
                    <a:pt x="4400" y="748"/>
                  </a:lnTo>
                  <a:lnTo>
                    <a:pt x="4224" y="968"/>
                  </a:lnTo>
                  <a:lnTo>
                    <a:pt x="4003" y="704"/>
                  </a:lnTo>
                  <a:lnTo>
                    <a:pt x="3740" y="484"/>
                  </a:lnTo>
                  <a:lnTo>
                    <a:pt x="3432" y="264"/>
                  </a:lnTo>
                  <a:lnTo>
                    <a:pt x="3124" y="131"/>
                  </a:lnTo>
                  <a:lnTo>
                    <a:pt x="2772" y="44"/>
                  </a:lnTo>
                  <a:lnTo>
                    <a:pt x="2464" y="0"/>
                  </a:lnTo>
                  <a:lnTo>
                    <a:pt x="2112" y="0"/>
                  </a:lnTo>
                  <a:lnTo>
                    <a:pt x="1760" y="44"/>
                  </a:lnTo>
                  <a:lnTo>
                    <a:pt x="1408" y="131"/>
                  </a:lnTo>
                  <a:lnTo>
                    <a:pt x="1100" y="308"/>
                  </a:lnTo>
                  <a:lnTo>
                    <a:pt x="792" y="484"/>
                  </a:lnTo>
                  <a:lnTo>
                    <a:pt x="572" y="704"/>
                  </a:lnTo>
                  <a:lnTo>
                    <a:pt x="352" y="1012"/>
                  </a:lnTo>
                  <a:lnTo>
                    <a:pt x="176" y="1320"/>
                  </a:lnTo>
                  <a:lnTo>
                    <a:pt x="88" y="1716"/>
                  </a:lnTo>
                  <a:lnTo>
                    <a:pt x="0" y="2112"/>
                  </a:lnTo>
                  <a:lnTo>
                    <a:pt x="1012" y="2112"/>
                  </a:lnTo>
                  <a:lnTo>
                    <a:pt x="3564" y="2112"/>
                  </a:lnTo>
                  <a:lnTo>
                    <a:pt x="3872" y="2112"/>
                  </a:lnTo>
                  <a:lnTo>
                    <a:pt x="4532" y="2112"/>
                  </a:lnTo>
                  <a:lnTo>
                    <a:pt x="4840" y="2112"/>
                  </a:lnTo>
                  <a:lnTo>
                    <a:pt x="7436" y="2112"/>
                  </a:lnTo>
                  <a:lnTo>
                    <a:pt x="7788" y="2112"/>
                  </a:lnTo>
                  <a:lnTo>
                    <a:pt x="8404" y="2112"/>
                  </a:lnTo>
                  <a:lnTo>
                    <a:pt x="8756" y="2112"/>
                  </a:lnTo>
                  <a:lnTo>
                    <a:pt x="11352" y="2112"/>
                  </a:lnTo>
                  <a:lnTo>
                    <a:pt x="11660" y="2112"/>
                  </a:lnTo>
                  <a:lnTo>
                    <a:pt x="12320" y="2112"/>
                  </a:lnTo>
                  <a:lnTo>
                    <a:pt x="12672" y="2112"/>
                  </a:lnTo>
                  <a:lnTo>
                    <a:pt x="15224" y="2112"/>
                  </a:lnTo>
                  <a:lnTo>
                    <a:pt x="16192" y="2112"/>
                  </a:lnTo>
                  <a:lnTo>
                    <a:pt x="16148" y="1672"/>
                  </a:lnTo>
                  <a:lnTo>
                    <a:pt x="16060" y="1320"/>
                  </a:lnTo>
                  <a:lnTo>
                    <a:pt x="15884" y="968"/>
                  </a:lnTo>
                  <a:lnTo>
                    <a:pt x="15664" y="704"/>
                  </a:lnTo>
                  <a:lnTo>
                    <a:pt x="15400" y="484"/>
                  </a:lnTo>
                  <a:lnTo>
                    <a:pt x="15092" y="264"/>
                  </a:lnTo>
                  <a:lnTo>
                    <a:pt x="14784" y="131"/>
                  </a:lnTo>
                  <a:lnTo>
                    <a:pt x="14476" y="44"/>
                  </a:lnTo>
                  <a:lnTo>
                    <a:pt x="14124" y="0"/>
                  </a:lnTo>
                  <a:lnTo>
                    <a:pt x="13772" y="0"/>
                  </a:lnTo>
                  <a:lnTo>
                    <a:pt x="13420" y="44"/>
                  </a:lnTo>
                  <a:lnTo>
                    <a:pt x="13068" y="131"/>
                  </a:lnTo>
                  <a:lnTo>
                    <a:pt x="12760" y="308"/>
                  </a:lnTo>
                  <a:lnTo>
                    <a:pt x="12452" y="484"/>
                  </a:lnTo>
                  <a:lnTo>
                    <a:pt x="12232" y="704"/>
                  </a:lnTo>
                  <a:lnTo>
                    <a:pt x="12012" y="101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1" name="Freeform 132"/>
            <p:cNvSpPr/>
            <p:nvPr/>
          </p:nvSpPr>
          <p:spPr bwMode="auto">
            <a:xfrm>
              <a:off x="-2100286" y="5282915"/>
              <a:ext cx="238125" cy="234950"/>
            </a:xfrm>
            <a:custGeom>
              <a:avLst/>
              <a:gdLst/>
              <a:ahLst/>
              <a:cxnLst>
                <a:cxn ang="0">
                  <a:pos x="1628" y="0"/>
                </a:cxn>
                <a:cxn ang="0">
                  <a:pos x="1320" y="44"/>
                </a:cxn>
                <a:cxn ang="0">
                  <a:pos x="1012" y="132"/>
                </a:cxn>
                <a:cxn ang="0">
                  <a:pos x="704" y="264"/>
                </a:cxn>
                <a:cxn ang="0">
                  <a:pos x="483" y="484"/>
                </a:cxn>
                <a:cxn ang="0">
                  <a:pos x="264" y="704"/>
                </a:cxn>
                <a:cxn ang="0">
                  <a:pos x="132" y="1012"/>
                </a:cxn>
                <a:cxn ang="0">
                  <a:pos x="44" y="1320"/>
                </a:cxn>
                <a:cxn ang="0">
                  <a:pos x="0" y="1629"/>
                </a:cxn>
                <a:cxn ang="0">
                  <a:pos x="44" y="1980"/>
                </a:cxn>
                <a:cxn ang="0">
                  <a:pos x="132" y="2288"/>
                </a:cxn>
                <a:cxn ang="0">
                  <a:pos x="264" y="2551"/>
                </a:cxn>
                <a:cxn ang="0">
                  <a:pos x="483" y="2772"/>
                </a:cxn>
                <a:cxn ang="0">
                  <a:pos x="704"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Lst>
              <a:rect l="0" t="0" r="r" b="b"/>
              <a:pathLst>
                <a:path w="3300" h="3256">
                  <a:moveTo>
                    <a:pt x="1628" y="0"/>
                  </a:moveTo>
                  <a:lnTo>
                    <a:pt x="1320" y="44"/>
                  </a:lnTo>
                  <a:lnTo>
                    <a:pt x="1012" y="132"/>
                  </a:lnTo>
                  <a:lnTo>
                    <a:pt x="704" y="264"/>
                  </a:lnTo>
                  <a:lnTo>
                    <a:pt x="483" y="484"/>
                  </a:lnTo>
                  <a:lnTo>
                    <a:pt x="264" y="704"/>
                  </a:lnTo>
                  <a:lnTo>
                    <a:pt x="132" y="1012"/>
                  </a:lnTo>
                  <a:lnTo>
                    <a:pt x="44" y="1320"/>
                  </a:lnTo>
                  <a:lnTo>
                    <a:pt x="0" y="1629"/>
                  </a:lnTo>
                  <a:lnTo>
                    <a:pt x="44" y="1980"/>
                  </a:lnTo>
                  <a:lnTo>
                    <a:pt x="132" y="2288"/>
                  </a:lnTo>
                  <a:lnTo>
                    <a:pt x="264" y="2551"/>
                  </a:lnTo>
                  <a:lnTo>
                    <a:pt x="483" y="2772"/>
                  </a:lnTo>
                  <a:lnTo>
                    <a:pt x="704"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2" name="Rectangle 133"/>
            <p:cNvSpPr>
              <a:spLocks noChangeArrowheads="1"/>
            </p:cNvSpPr>
            <p:nvPr/>
          </p:nvSpPr>
          <p:spPr bwMode="auto">
            <a:xfrm>
              <a:off x="-1770086" y="5133690"/>
              <a:ext cx="368300" cy="111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3" name="Freeform 134"/>
            <p:cNvSpPr/>
            <p:nvPr/>
          </p:nvSpPr>
          <p:spPr bwMode="auto">
            <a:xfrm>
              <a:off x="-2379686" y="5282915"/>
              <a:ext cx="238125" cy="234950"/>
            </a:xfrm>
            <a:custGeom>
              <a:avLst/>
              <a:gdLst/>
              <a:ahLst/>
              <a:cxnLst>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 ang="0">
                  <a:pos x="307" y="704"/>
                </a:cxn>
                <a:cxn ang="0">
                  <a:pos x="132" y="1012"/>
                </a:cxn>
                <a:cxn ang="0">
                  <a:pos x="44" y="1320"/>
                </a:cxn>
                <a:cxn ang="0">
                  <a:pos x="0" y="1629"/>
                </a:cxn>
                <a:cxn ang="0">
                  <a:pos x="44" y="1980"/>
                </a:cxn>
                <a:cxn ang="0">
                  <a:pos x="132" y="2288"/>
                </a:cxn>
                <a:cxn ang="0">
                  <a:pos x="307" y="2551"/>
                </a:cxn>
                <a:cxn ang="0">
                  <a:pos x="484" y="2772"/>
                </a:cxn>
                <a:cxn ang="0">
                  <a:pos x="748" y="2992"/>
                </a:cxn>
                <a:cxn ang="0">
                  <a:pos x="1012" y="3124"/>
                </a:cxn>
                <a:cxn ang="0">
                  <a:pos x="1320" y="3256"/>
                </a:cxn>
                <a:cxn ang="0">
                  <a:pos x="1672" y="3256"/>
                </a:cxn>
              </a:cxnLst>
              <a:rect l="0" t="0" r="r" b="b"/>
              <a:pathLst>
                <a:path w="3300" h="3256">
                  <a:moveTo>
                    <a:pt x="1672" y="3256"/>
                  </a:move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lnTo>
                    <a:pt x="307" y="704"/>
                  </a:lnTo>
                  <a:lnTo>
                    <a:pt x="132" y="1012"/>
                  </a:lnTo>
                  <a:lnTo>
                    <a:pt x="44" y="1320"/>
                  </a:lnTo>
                  <a:lnTo>
                    <a:pt x="0" y="1629"/>
                  </a:lnTo>
                  <a:lnTo>
                    <a:pt x="44" y="1980"/>
                  </a:lnTo>
                  <a:lnTo>
                    <a:pt x="132" y="2288"/>
                  </a:lnTo>
                  <a:lnTo>
                    <a:pt x="307" y="2551"/>
                  </a:lnTo>
                  <a:lnTo>
                    <a:pt x="484" y="2772"/>
                  </a:lnTo>
                  <a:lnTo>
                    <a:pt x="748" y="2992"/>
                  </a:lnTo>
                  <a:lnTo>
                    <a:pt x="1012" y="3124"/>
                  </a:lnTo>
                  <a:lnTo>
                    <a:pt x="1320" y="3256"/>
                  </a:lnTo>
                  <a:lnTo>
                    <a:pt x="1672" y="3256"/>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4" name="Freeform 135"/>
            <p:cNvSpPr/>
            <p:nvPr/>
          </p:nvSpPr>
          <p:spPr bwMode="auto">
            <a:xfrm>
              <a:off x="-1817711" y="5282915"/>
              <a:ext cx="238125" cy="234950"/>
            </a:xfrm>
            <a:custGeom>
              <a:avLst/>
              <a:gdLst/>
              <a:ahLst/>
              <a:cxnLst>
                <a:cxn ang="0">
                  <a:pos x="484" y="484"/>
                </a:cxn>
                <a:cxn ang="0">
                  <a:pos x="264" y="704"/>
                </a:cxn>
                <a:cxn ang="0">
                  <a:pos x="132" y="1012"/>
                </a:cxn>
                <a:cxn ang="0">
                  <a:pos x="44" y="1320"/>
                </a:cxn>
                <a:cxn ang="0">
                  <a:pos x="0" y="1629"/>
                </a:cxn>
                <a:cxn ang="0">
                  <a:pos x="44" y="1980"/>
                </a:cxn>
                <a:cxn ang="0">
                  <a:pos x="132" y="2288"/>
                </a:cxn>
                <a:cxn ang="0">
                  <a:pos x="264" y="2551"/>
                </a:cxn>
                <a:cxn ang="0">
                  <a:pos x="484" y="2772"/>
                </a:cxn>
                <a:cxn ang="0">
                  <a:pos x="748"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 ang="0">
                  <a:pos x="1320" y="44"/>
                </a:cxn>
                <a:cxn ang="0">
                  <a:pos x="1012" y="132"/>
                </a:cxn>
                <a:cxn ang="0">
                  <a:pos x="748" y="264"/>
                </a:cxn>
                <a:cxn ang="0">
                  <a:pos x="484" y="484"/>
                </a:cxn>
              </a:cxnLst>
              <a:rect l="0" t="0" r="r" b="b"/>
              <a:pathLst>
                <a:path w="3300" h="3256">
                  <a:moveTo>
                    <a:pt x="484" y="484"/>
                  </a:moveTo>
                  <a:lnTo>
                    <a:pt x="264" y="704"/>
                  </a:lnTo>
                  <a:lnTo>
                    <a:pt x="132" y="1012"/>
                  </a:lnTo>
                  <a:lnTo>
                    <a:pt x="44" y="1320"/>
                  </a:lnTo>
                  <a:lnTo>
                    <a:pt x="0" y="1629"/>
                  </a:lnTo>
                  <a:lnTo>
                    <a:pt x="44" y="1980"/>
                  </a:lnTo>
                  <a:lnTo>
                    <a:pt x="132" y="2288"/>
                  </a:lnTo>
                  <a:lnTo>
                    <a:pt x="264" y="2551"/>
                  </a:lnTo>
                  <a:lnTo>
                    <a:pt x="484" y="2772"/>
                  </a:lnTo>
                  <a:lnTo>
                    <a:pt x="748"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5" name="Freeform 136"/>
            <p:cNvSpPr/>
            <p:nvPr/>
          </p:nvSpPr>
          <p:spPr bwMode="auto">
            <a:xfrm>
              <a:off x="-1538311" y="5282915"/>
              <a:ext cx="238125" cy="234950"/>
            </a:xfrm>
            <a:custGeom>
              <a:avLst/>
              <a:gdLst/>
              <a:ahLst/>
              <a:cxnLst>
                <a:cxn ang="0">
                  <a:pos x="484" y="484"/>
                </a:cxn>
                <a:cxn ang="0">
                  <a:pos x="308" y="704"/>
                </a:cxn>
                <a:cxn ang="0">
                  <a:pos x="132" y="1012"/>
                </a:cxn>
                <a:cxn ang="0">
                  <a:pos x="44" y="1320"/>
                </a:cxn>
                <a:cxn ang="0">
                  <a:pos x="0" y="1629"/>
                </a:cxn>
                <a:cxn ang="0">
                  <a:pos x="44" y="1980"/>
                </a:cxn>
                <a:cxn ang="0">
                  <a:pos x="132" y="2288"/>
                </a:cxn>
                <a:cxn ang="0">
                  <a:pos x="308" y="2551"/>
                </a:cxn>
                <a:cxn ang="0">
                  <a:pos x="484" y="2772"/>
                </a:cxn>
                <a:cxn ang="0">
                  <a:pos x="748" y="2992"/>
                </a:cxn>
                <a:cxn ang="0">
                  <a:pos x="1012" y="3124"/>
                </a:cxn>
                <a:cxn ang="0">
                  <a:pos x="1320" y="3256"/>
                </a:cxn>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Lst>
              <a:rect l="0" t="0" r="r" b="b"/>
              <a:pathLst>
                <a:path w="3300" h="3256">
                  <a:moveTo>
                    <a:pt x="484" y="484"/>
                  </a:moveTo>
                  <a:lnTo>
                    <a:pt x="308" y="704"/>
                  </a:lnTo>
                  <a:lnTo>
                    <a:pt x="132" y="1012"/>
                  </a:lnTo>
                  <a:lnTo>
                    <a:pt x="44" y="1320"/>
                  </a:lnTo>
                  <a:lnTo>
                    <a:pt x="0" y="1629"/>
                  </a:lnTo>
                  <a:lnTo>
                    <a:pt x="44" y="1980"/>
                  </a:lnTo>
                  <a:lnTo>
                    <a:pt x="132" y="2288"/>
                  </a:lnTo>
                  <a:lnTo>
                    <a:pt x="308" y="2551"/>
                  </a:lnTo>
                  <a:lnTo>
                    <a:pt x="484" y="2772"/>
                  </a:lnTo>
                  <a:lnTo>
                    <a:pt x="748" y="2992"/>
                  </a:lnTo>
                  <a:lnTo>
                    <a:pt x="1012" y="3124"/>
                  </a:lnTo>
                  <a:lnTo>
                    <a:pt x="1320" y="3256"/>
                  </a:lnTo>
                  <a:lnTo>
                    <a:pt x="1672" y="3256"/>
                  </a:ln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6" name="Freeform 137"/>
            <p:cNvSpPr/>
            <p:nvPr/>
          </p:nvSpPr>
          <p:spPr bwMode="auto">
            <a:xfrm>
              <a:off x="-1706586" y="4552665"/>
              <a:ext cx="238125" cy="238125"/>
            </a:xfrm>
            <a:custGeom>
              <a:avLst/>
              <a:gdLst/>
              <a:ahLst/>
              <a:cxnLst>
                <a:cxn ang="0">
                  <a:pos x="1672" y="3300"/>
                </a:cxn>
                <a:cxn ang="0">
                  <a:pos x="1980" y="3256"/>
                </a:cxn>
                <a:cxn ang="0">
                  <a:pos x="2288" y="3168"/>
                </a:cxn>
                <a:cxn ang="0">
                  <a:pos x="2552" y="3036"/>
                </a:cxn>
                <a:cxn ang="0">
                  <a:pos x="2816" y="2816"/>
                </a:cxn>
                <a:cxn ang="0">
                  <a:pos x="3036" y="2552"/>
                </a:cxn>
                <a:cxn ang="0">
                  <a:pos x="3168" y="2288"/>
                </a:cxn>
                <a:cxn ang="0">
                  <a:pos x="3256" y="1980"/>
                </a:cxn>
                <a:cxn ang="0">
                  <a:pos x="3300" y="1628"/>
                </a:cxn>
                <a:cxn ang="0">
                  <a:pos x="3256" y="1320"/>
                </a:cxn>
                <a:cxn ang="0">
                  <a:pos x="3168" y="1012"/>
                </a:cxn>
                <a:cxn ang="0">
                  <a:pos x="3036" y="748"/>
                </a:cxn>
                <a:cxn ang="0">
                  <a:pos x="2816" y="484"/>
                </a:cxn>
                <a:cxn ang="0">
                  <a:pos x="2552" y="264"/>
                </a:cxn>
                <a:cxn ang="0">
                  <a:pos x="2288" y="132"/>
                </a:cxn>
                <a:cxn ang="0">
                  <a:pos x="1980" y="44"/>
                </a:cxn>
                <a:cxn ang="0">
                  <a:pos x="1672" y="0"/>
                </a:cxn>
                <a:cxn ang="0">
                  <a:pos x="1320" y="44"/>
                </a:cxn>
                <a:cxn ang="0">
                  <a:pos x="1012" y="132"/>
                </a:cxn>
                <a:cxn ang="0">
                  <a:pos x="748" y="264"/>
                </a:cxn>
                <a:cxn ang="0">
                  <a:pos x="484" y="484"/>
                </a:cxn>
                <a:cxn ang="0">
                  <a:pos x="264" y="748"/>
                </a:cxn>
                <a:cxn ang="0">
                  <a:pos x="132" y="1012"/>
                </a:cxn>
                <a:cxn ang="0">
                  <a:pos x="44" y="1320"/>
                </a:cxn>
                <a:cxn ang="0">
                  <a:pos x="0" y="1628"/>
                </a:cxn>
                <a:cxn ang="0">
                  <a:pos x="44" y="1980"/>
                </a:cxn>
                <a:cxn ang="0">
                  <a:pos x="132" y="2288"/>
                </a:cxn>
                <a:cxn ang="0">
                  <a:pos x="264" y="2552"/>
                </a:cxn>
                <a:cxn ang="0">
                  <a:pos x="484" y="2816"/>
                </a:cxn>
                <a:cxn ang="0">
                  <a:pos x="748" y="3036"/>
                </a:cxn>
                <a:cxn ang="0">
                  <a:pos x="1012" y="3168"/>
                </a:cxn>
                <a:cxn ang="0">
                  <a:pos x="1320" y="3256"/>
                </a:cxn>
                <a:cxn ang="0">
                  <a:pos x="1672" y="3300"/>
                </a:cxn>
              </a:cxnLst>
              <a:rect l="0" t="0" r="r" b="b"/>
              <a:pathLst>
                <a:path w="3300" h="3300">
                  <a:moveTo>
                    <a:pt x="1672" y="3300"/>
                  </a:moveTo>
                  <a:lnTo>
                    <a:pt x="1980" y="3256"/>
                  </a:lnTo>
                  <a:lnTo>
                    <a:pt x="2288" y="3168"/>
                  </a:lnTo>
                  <a:lnTo>
                    <a:pt x="2552" y="3036"/>
                  </a:lnTo>
                  <a:lnTo>
                    <a:pt x="2816" y="2816"/>
                  </a:lnTo>
                  <a:lnTo>
                    <a:pt x="3036" y="2552"/>
                  </a:lnTo>
                  <a:lnTo>
                    <a:pt x="3168" y="2288"/>
                  </a:lnTo>
                  <a:lnTo>
                    <a:pt x="3256" y="1980"/>
                  </a:lnTo>
                  <a:lnTo>
                    <a:pt x="3300" y="1628"/>
                  </a:lnTo>
                  <a:lnTo>
                    <a:pt x="3256" y="1320"/>
                  </a:lnTo>
                  <a:lnTo>
                    <a:pt x="3168" y="1012"/>
                  </a:lnTo>
                  <a:lnTo>
                    <a:pt x="3036" y="748"/>
                  </a:lnTo>
                  <a:lnTo>
                    <a:pt x="2816" y="484"/>
                  </a:lnTo>
                  <a:lnTo>
                    <a:pt x="2552" y="264"/>
                  </a:lnTo>
                  <a:lnTo>
                    <a:pt x="2288" y="132"/>
                  </a:lnTo>
                  <a:lnTo>
                    <a:pt x="1980" y="44"/>
                  </a:lnTo>
                  <a:lnTo>
                    <a:pt x="1672" y="0"/>
                  </a:lnTo>
                  <a:lnTo>
                    <a:pt x="1320" y="44"/>
                  </a:lnTo>
                  <a:lnTo>
                    <a:pt x="1012" y="132"/>
                  </a:lnTo>
                  <a:lnTo>
                    <a:pt x="748" y="264"/>
                  </a:lnTo>
                  <a:lnTo>
                    <a:pt x="484" y="484"/>
                  </a:lnTo>
                  <a:lnTo>
                    <a:pt x="264" y="748"/>
                  </a:lnTo>
                  <a:lnTo>
                    <a:pt x="132" y="1012"/>
                  </a:lnTo>
                  <a:lnTo>
                    <a:pt x="44" y="1320"/>
                  </a:lnTo>
                  <a:lnTo>
                    <a:pt x="0" y="1628"/>
                  </a:lnTo>
                  <a:lnTo>
                    <a:pt x="44" y="1980"/>
                  </a:lnTo>
                  <a:lnTo>
                    <a:pt x="132" y="2288"/>
                  </a:lnTo>
                  <a:lnTo>
                    <a:pt x="264" y="2552"/>
                  </a:lnTo>
                  <a:lnTo>
                    <a:pt x="484" y="2816"/>
                  </a:lnTo>
                  <a:lnTo>
                    <a:pt x="748" y="3036"/>
                  </a:lnTo>
                  <a:lnTo>
                    <a:pt x="1012" y="3168"/>
                  </a:lnTo>
                  <a:lnTo>
                    <a:pt x="1320" y="3256"/>
                  </a:lnTo>
                  <a:lnTo>
                    <a:pt x="1672" y="330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17" name="Freeform 138"/>
            <p:cNvSpPr>
              <a:spLocks noEditPoints="1"/>
            </p:cNvSpPr>
            <p:nvPr/>
          </p:nvSpPr>
          <p:spPr bwMode="auto">
            <a:xfrm>
              <a:off x="-1836761" y="4806665"/>
              <a:ext cx="495300" cy="311150"/>
            </a:xfrm>
            <a:custGeom>
              <a:avLst/>
              <a:gdLst/>
              <a:ahLst/>
              <a:cxnLst>
                <a:cxn ang="0">
                  <a:pos x="0" y="4312"/>
                </a:cxn>
                <a:cxn ang="0">
                  <a:pos x="6864" y="4312"/>
                </a:cxn>
                <a:cxn ang="0">
                  <a:pos x="6864" y="3652"/>
                </a:cxn>
                <a:cxn ang="0">
                  <a:pos x="5984" y="3652"/>
                </a:cxn>
                <a:cxn ang="0">
                  <a:pos x="5984" y="1012"/>
                </a:cxn>
                <a:cxn ang="0">
                  <a:pos x="5940" y="792"/>
                </a:cxn>
                <a:cxn ang="0">
                  <a:pos x="5896" y="616"/>
                </a:cxn>
                <a:cxn ang="0">
                  <a:pos x="5808" y="440"/>
                </a:cxn>
                <a:cxn ang="0">
                  <a:pos x="5676" y="264"/>
                </a:cxn>
                <a:cxn ang="0">
                  <a:pos x="5500" y="176"/>
                </a:cxn>
                <a:cxn ang="0">
                  <a:pos x="5324" y="44"/>
                </a:cxn>
                <a:cxn ang="0">
                  <a:pos x="5148" y="0"/>
                </a:cxn>
                <a:cxn ang="0">
                  <a:pos x="4928" y="0"/>
                </a:cxn>
                <a:cxn ang="0">
                  <a:pos x="3476" y="0"/>
                </a:cxn>
                <a:cxn ang="0">
                  <a:pos x="3388" y="0"/>
                </a:cxn>
                <a:cxn ang="0">
                  <a:pos x="1936" y="0"/>
                </a:cxn>
                <a:cxn ang="0">
                  <a:pos x="1760" y="0"/>
                </a:cxn>
                <a:cxn ang="0">
                  <a:pos x="1540" y="44"/>
                </a:cxn>
                <a:cxn ang="0">
                  <a:pos x="1364" y="176"/>
                </a:cxn>
                <a:cxn ang="0">
                  <a:pos x="1232" y="264"/>
                </a:cxn>
                <a:cxn ang="0">
                  <a:pos x="1100" y="440"/>
                </a:cxn>
                <a:cxn ang="0">
                  <a:pos x="1012" y="616"/>
                </a:cxn>
                <a:cxn ang="0">
                  <a:pos x="924" y="792"/>
                </a:cxn>
                <a:cxn ang="0">
                  <a:pos x="924" y="1012"/>
                </a:cxn>
                <a:cxn ang="0">
                  <a:pos x="924" y="3652"/>
                </a:cxn>
                <a:cxn ang="0">
                  <a:pos x="0" y="3652"/>
                </a:cxn>
                <a:cxn ang="0">
                  <a:pos x="0" y="4312"/>
                </a:cxn>
                <a:cxn ang="0">
                  <a:pos x="4532" y="1892"/>
                </a:cxn>
                <a:cxn ang="0">
                  <a:pos x="4884" y="1892"/>
                </a:cxn>
                <a:cxn ang="0">
                  <a:pos x="4884" y="3652"/>
                </a:cxn>
                <a:cxn ang="0">
                  <a:pos x="4532" y="3652"/>
                </a:cxn>
                <a:cxn ang="0">
                  <a:pos x="4532" y="1892"/>
                </a:cxn>
                <a:cxn ang="0">
                  <a:pos x="1980" y="1892"/>
                </a:cxn>
                <a:cxn ang="0">
                  <a:pos x="2332" y="1892"/>
                </a:cxn>
                <a:cxn ang="0">
                  <a:pos x="2332" y="3652"/>
                </a:cxn>
                <a:cxn ang="0">
                  <a:pos x="1980" y="3652"/>
                </a:cxn>
                <a:cxn ang="0">
                  <a:pos x="1980" y="1892"/>
                </a:cxn>
              </a:cxnLst>
              <a:rect l="0" t="0" r="r" b="b"/>
              <a:pathLst>
                <a:path w="6864" h="4312">
                  <a:moveTo>
                    <a:pt x="0" y="4312"/>
                  </a:moveTo>
                  <a:lnTo>
                    <a:pt x="6864" y="4312"/>
                  </a:lnTo>
                  <a:lnTo>
                    <a:pt x="6864" y="3652"/>
                  </a:lnTo>
                  <a:lnTo>
                    <a:pt x="5984" y="3652"/>
                  </a:lnTo>
                  <a:lnTo>
                    <a:pt x="5984" y="1012"/>
                  </a:lnTo>
                  <a:lnTo>
                    <a:pt x="5940" y="792"/>
                  </a:lnTo>
                  <a:lnTo>
                    <a:pt x="5896" y="616"/>
                  </a:lnTo>
                  <a:lnTo>
                    <a:pt x="5808" y="440"/>
                  </a:lnTo>
                  <a:lnTo>
                    <a:pt x="5676" y="264"/>
                  </a:lnTo>
                  <a:lnTo>
                    <a:pt x="5500" y="176"/>
                  </a:lnTo>
                  <a:lnTo>
                    <a:pt x="5324" y="44"/>
                  </a:lnTo>
                  <a:lnTo>
                    <a:pt x="5148" y="0"/>
                  </a:lnTo>
                  <a:lnTo>
                    <a:pt x="4928" y="0"/>
                  </a:lnTo>
                  <a:lnTo>
                    <a:pt x="3476" y="0"/>
                  </a:lnTo>
                  <a:lnTo>
                    <a:pt x="3388" y="0"/>
                  </a:lnTo>
                  <a:lnTo>
                    <a:pt x="1936" y="0"/>
                  </a:lnTo>
                  <a:lnTo>
                    <a:pt x="1760" y="0"/>
                  </a:lnTo>
                  <a:lnTo>
                    <a:pt x="1540" y="44"/>
                  </a:lnTo>
                  <a:lnTo>
                    <a:pt x="1364" y="176"/>
                  </a:lnTo>
                  <a:lnTo>
                    <a:pt x="1232" y="264"/>
                  </a:lnTo>
                  <a:lnTo>
                    <a:pt x="1100" y="440"/>
                  </a:lnTo>
                  <a:lnTo>
                    <a:pt x="1012" y="616"/>
                  </a:lnTo>
                  <a:lnTo>
                    <a:pt x="924" y="792"/>
                  </a:lnTo>
                  <a:lnTo>
                    <a:pt x="924" y="1012"/>
                  </a:lnTo>
                  <a:lnTo>
                    <a:pt x="924" y="3652"/>
                  </a:lnTo>
                  <a:lnTo>
                    <a:pt x="0" y="3652"/>
                  </a:lnTo>
                  <a:lnTo>
                    <a:pt x="0" y="4312"/>
                  </a:lnTo>
                  <a:close/>
                  <a:moveTo>
                    <a:pt x="4532" y="1892"/>
                  </a:moveTo>
                  <a:lnTo>
                    <a:pt x="4884" y="1892"/>
                  </a:lnTo>
                  <a:lnTo>
                    <a:pt x="4884" y="3652"/>
                  </a:lnTo>
                  <a:lnTo>
                    <a:pt x="4532" y="3652"/>
                  </a:lnTo>
                  <a:lnTo>
                    <a:pt x="4532" y="1892"/>
                  </a:lnTo>
                  <a:close/>
                  <a:moveTo>
                    <a:pt x="1980" y="1892"/>
                  </a:moveTo>
                  <a:lnTo>
                    <a:pt x="2332" y="1892"/>
                  </a:lnTo>
                  <a:lnTo>
                    <a:pt x="2332" y="3652"/>
                  </a:lnTo>
                  <a:lnTo>
                    <a:pt x="1980" y="3652"/>
                  </a:lnTo>
                  <a:lnTo>
                    <a:pt x="1980" y="189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grpSp>
      <p:grpSp>
        <p:nvGrpSpPr>
          <p:cNvPr id="292" name="组合 148"/>
          <p:cNvGrpSpPr/>
          <p:nvPr/>
        </p:nvGrpSpPr>
        <p:grpSpPr>
          <a:xfrm>
            <a:off x="1609730" y="2263376"/>
            <a:ext cx="496827" cy="280455"/>
            <a:chOff x="-2427311" y="4552665"/>
            <a:chExt cx="1168400" cy="1130300"/>
          </a:xfrm>
          <a:solidFill>
            <a:schemeClr val="tx2"/>
          </a:solidFill>
        </p:grpSpPr>
        <p:sp>
          <p:nvSpPr>
            <p:cNvPr id="319" name="Freeform 130"/>
            <p:cNvSpPr>
              <a:spLocks noEditPoints="1"/>
            </p:cNvSpPr>
            <p:nvPr/>
          </p:nvSpPr>
          <p:spPr bwMode="auto">
            <a:xfrm>
              <a:off x="-2322536" y="4562190"/>
              <a:ext cx="514350" cy="298450"/>
            </a:xfrm>
            <a:custGeom>
              <a:avLst/>
              <a:gdLst/>
              <a:ahLst/>
              <a:cxnLst>
                <a:cxn ang="0">
                  <a:pos x="4884" y="4136"/>
                </a:cxn>
                <a:cxn ang="0">
                  <a:pos x="5456" y="4004"/>
                </a:cxn>
                <a:cxn ang="0">
                  <a:pos x="5896" y="3696"/>
                </a:cxn>
                <a:cxn ang="0">
                  <a:pos x="6160" y="3300"/>
                </a:cxn>
                <a:cxn ang="0">
                  <a:pos x="6732" y="3124"/>
                </a:cxn>
                <a:cxn ang="0">
                  <a:pos x="6996" y="2904"/>
                </a:cxn>
                <a:cxn ang="0">
                  <a:pos x="7128" y="2552"/>
                </a:cxn>
                <a:cxn ang="0">
                  <a:pos x="6336" y="2596"/>
                </a:cxn>
                <a:cxn ang="0">
                  <a:pos x="6292" y="1144"/>
                </a:cxn>
                <a:cxn ang="0">
                  <a:pos x="6072" y="616"/>
                </a:cxn>
                <a:cxn ang="0">
                  <a:pos x="5676" y="264"/>
                </a:cxn>
                <a:cxn ang="0">
                  <a:pos x="5192" y="44"/>
                </a:cxn>
                <a:cxn ang="0">
                  <a:pos x="1408" y="0"/>
                </a:cxn>
                <a:cxn ang="0">
                  <a:pos x="836" y="132"/>
                </a:cxn>
                <a:cxn ang="0">
                  <a:pos x="396" y="440"/>
                </a:cxn>
                <a:cxn ang="0">
                  <a:pos x="88" y="880"/>
                </a:cxn>
                <a:cxn ang="0">
                  <a:pos x="0" y="1408"/>
                </a:cxn>
                <a:cxn ang="0">
                  <a:pos x="0" y="2992"/>
                </a:cxn>
                <a:cxn ang="0">
                  <a:pos x="220" y="3476"/>
                </a:cxn>
                <a:cxn ang="0">
                  <a:pos x="616" y="3872"/>
                </a:cxn>
                <a:cxn ang="0">
                  <a:pos x="1144" y="4092"/>
                </a:cxn>
                <a:cxn ang="0">
                  <a:pos x="4884" y="1452"/>
                </a:cxn>
                <a:cxn ang="0">
                  <a:pos x="5324" y="1628"/>
                </a:cxn>
                <a:cxn ang="0">
                  <a:pos x="5500" y="2024"/>
                </a:cxn>
                <a:cxn ang="0">
                  <a:pos x="5324" y="2464"/>
                </a:cxn>
                <a:cxn ang="0">
                  <a:pos x="4884" y="2640"/>
                </a:cxn>
                <a:cxn ang="0">
                  <a:pos x="4488" y="2464"/>
                </a:cxn>
                <a:cxn ang="0">
                  <a:pos x="4312" y="2024"/>
                </a:cxn>
                <a:cxn ang="0">
                  <a:pos x="4488" y="1628"/>
                </a:cxn>
                <a:cxn ang="0">
                  <a:pos x="4884" y="1452"/>
                </a:cxn>
                <a:cxn ang="0">
                  <a:pos x="3388" y="1496"/>
                </a:cxn>
                <a:cxn ang="0">
                  <a:pos x="3740" y="1804"/>
                </a:cxn>
                <a:cxn ang="0">
                  <a:pos x="3740" y="2288"/>
                </a:cxn>
                <a:cxn ang="0">
                  <a:pos x="3388" y="2596"/>
                </a:cxn>
                <a:cxn ang="0">
                  <a:pos x="2948" y="2596"/>
                </a:cxn>
                <a:cxn ang="0">
                  <a:pos x="2640" y="2288"/>
                </a:cxn>
                <a:cxn ang="0">
                  <a:pos x="2640" y="1804"/>
                </a:cxn>
                <a:cxn ang="0">
                  <a:pos x="2948" y="1496"/>
                </a:cxn>
                <a:cxn ang="0">
                  <a:pos x="1452" y="1452"/>
                </a:cxn>
                <a:cxn ang="0">
                  <a:pos x="1848" y="1628"/>
                </a:cxn>
                <a:cxn ang="0">
                  <a:pos x="2024" y="2024"/>
                </a:cxn>
                <a:cxn ang="0">
                  <a:pos x="1848" y="2464"/>
                </a:cxn>
                <a:cxn ang="0">
                  <a:pos x="1452" y="2640"/>
                </a:cxn>
                <a:cxn ang="0">
                  <a:pos x="1012" y="2464"/>
                </a:cxn>
                <a:cxn ang="0">
                  <a:pos x="836" y="2024"/>
                </a:cxn>
                <a:cxn ang="0">
                  <a:pos x="1012" y="1628"/>
                </a:cxn>
                <a:cxn ang="0">
                  <a:pos x="1452" y="1452"/>
                </a:cxn>
              </a:cxnLst>
              <a:rect l="0" t="0" r="r" b="b"/>
              <a:pathLst>
                <a:path w="7128" h="4136">
                  <a:moveTo>
                    <a:pt x="1408" y="4136"/>
                  </a:moveTo>
                  <a:lnTo>
                    <a:pt x="4884" y="4136"/>
                  </a:lnTo>
                  <a:lnTo>
                    <a:pt x="5192" y="4092"/>
                  </a:lnTo>
                  <a:lnTo>
                    <a:pt x="5456" y="4004"/>
                  </a:lnTo>
                  <a:lnTo>
                    <a:pt x="5676" y="3872"/>
                  </a:lnTo>
                  <a:lnTo>
                    <a:pt x="5896" y="3696"/>
                  </a:lnTo>
                  <a:lnTo>
                    <a:pt x="6072" y="3520"/>
                  </a:lnTo>
                  <a:lnTo>
                    <a:pt x="6160" y="3300"/>
                  </a:lnTo>
                  <a:lnTo>
                    <a:pt x="6599" y="3212"/>
                  </a:lnTo>
                  <a:lnTo>
                    <a:pt x="6732" y="3124"/>
                  </a:lnTo>
                  <a:lnTo>
                    <a:pt x="6864" y="3036"/>
                  </a:lnTo>
                  <a:lnTo>
                    <a:pt x="6996" y="2904"/>
                  </a:lnTo>
                  <a:lnTo>
                    <a:pt x="7084" y="2728"/>
                  </a:lnTo>
                  <a:lnTo>
                    <a:pt x="7128" y="2552"/>
                  </a:lnTo>
                  <a:lnTo>
                    <a:pt x="7128" y="2332"/>
                  </a:lnTo>
                  <a:lnTo>
                    <a:pt x="6336" y="2596"/>
                  </a:lnTo>
                  <a:lnTo>
                    <a:pt x="6336" y="1408"/>
                  </a:lnTo>
                  <a:lnTo>
                    <a:pt x="6292" y="1144"/>
                  </a:lnTo>
                  <a:lnTo>
                    <a:pt x="6204" y="880"/>
                  </a:lnTo>
                  <a:lnTo>
                    <a:pt x="6072" y="616"/>
                  </a:lnTo>
                  <a:lnTo>
                    <a:pt x="5896" y="440"/>
                  </a:lnTo>
                  <a:lnTo>
                    <a:pt x="5676" y="264"/>
                  </a:lnTo>
                  <a:lnTo>
                    <a:pt x="5456" y="132"/>
                  </a:lnTo>
                  <a:lnTo>
                    <a:pt x="5192" y="44"/>
                  </a:lnTo>
                  <a:lnTo>
                    <a:pt x="4884" y="0"/>
                  </a:lnTo>
                  <a:lnTo>
                    <a:pt x="1408" y="0"/>
                  </a:lnTo>
                  <a:lnTo>
                    <a:pt x="1144" y="44"/>
                  </a:lnTo>
                  <a:lnTo>
                    <a:pt x="836" y="132"/>
                  </a:lnTo>
                  <a:lnTo>
                    <a:pt x="616" y="264"/>
                  </a:lnTo>
                  <a:lnTo>
                    <a:pt x="396" y="440"/>
                  </a:lnTo>
                  <a:lnTo>
                    <a:pt x="220" y="616"/>
                  </a:lnTo>
                  <a:lnTo>
                    <a:pt x="88" y="880"/>
                  </a:lnTo>
                  <a:lnTo>
                    <a:pt x="0" y="1144"/>
                  </a:lnTo>
                  <a:lnTo>
                    <a:pt x="0" y="1408"/>
                  </a:lnTo>
                  <a:lnTo>
                    <a:pt x="0" y="2684"/>
                  </a:lnTo>
                  <a:lnTo>
                    <a:pt x="0" y="2992"/>
                  </a:lnTo>
                  <a:lnTo>
                    <a:pt x="88" y="3256"/>
                  </a:lnTo>
                  <a:lnTo>
                    <a:pt x="220" y="3476"/>
                  </a:lnTo>
                  <a:lnTo>
                    <a:pt x="396" y="3696"/>
                  </a:lnTo>
                  <a:lnTo>
                    <a:pt x="616" y="3872"/>
                  </a:lnTo>
                  <a:lnTo>
                    <a:pt x="836" y="4004"/>
                  </a:lnTo>
                  <a:lnTo>
                    <a:pt x="1144" y="4092"/>
                  </a:lnTo>
                  <a:lnTo>
                    <a:pt x="1408" y="4136"/>
                  </a:lnTo>
                  <a:close/>
                  <a:moveTo>
                    <a:pt x="4884" y="1452"/>
                  </a:moveTo>
                  <a:lnTo>
                    <a:pt x="5104" y="1496"/>
                  </a:lnTo>
                  <a:lnTo>
                    <a:pt x="5324" y="1628"/>
                  </a:lnTo>
                  <a:lnTo>
                    <a:pt x="5456" y="1804"/>
                  </a:lnTo>
                  <a:lnTo>
                    <a:pt x="5500" y="2024"/>
                  </a:lnTo>
                  <a:lnTo>
                    <a:pt x="5456" y="2288"/>
                  </a:lnTo>
                  <a:lnTo>
                    <a:pt x="5324" y="2464"/>
                  </a:lnTo>
                  <a:lnTo>
                    <a:pt x="5104" y="2596"/>
                  </a:lnTo>
                  <a:lnTo>
                    <a:pt x="4884" y="2640"/>
                  </a:lnTo>
                  <a:lnTo>
                    <a:pt x="4664" y="2596"/>
                  </a:lnTo>
                  <a:lnTo>
                    <a:pt x="4488" y="2464"/>
                  </a:lnTo>
                  <a:lnTo>
                    <a:pt x="4356" y="2288"/>
                  </a:lnTo>
                  <a:lnTo>
                    <a:pt x="4312" y="2024"/>
                  </a:lnTo>
                  <a:lnTo>
                    <a:pt x="4356" y="1804"/>
                  </a:lnTo>
                  <a:lnTo>
                    <a:pt x="4488" y="1628"/>
                  </a:lnTo>
                  <a:lnTo>
                    <a:pt x="4664" y="1496"/>
                  </a:lnTo>
                  <a:lnTo>
                    <a:pt x="4884" y="1452"/>
                  </a:lnTo>
                  <a:close/>
                  <a:moveTo>
                    <a:pt x="3168" y="1452"/>
                  </a:moveTo>
                  <a:lnTo>
                    <a:pt x="3388" y="1496"/>
                  </a:lnTo>
                  <a:lnTo>
                    <a:pt x="3608" y="1628"/>
                  </a:lnTo>
                  <a:lnTo>
                    <a:pt x="3740" y="1804"/>
                  </a:lnTo>
                  <a:lnTo>
                    <a:pt x="3784" y="2024"/>
                  </a:lnTo>
                  <a:lnTo>
                    <a:pt x="3740" y="2288"/>
                  </a:lnTo>
                  <a:lnTo>
                    <a:pt x="3608" y="2464"/>
                  </a:lnTo>
                  <a:lnTo>
                    <a:pt x="3388" y="2596"/>
                  </a:lnTo>
                  <a:lnTo>
                    <a:pt x="3168" y="2640"/>
                  </a:lnTo>
                  <a:lnTo>
                    <a:pt x="2948" y="2596"/>
                  </a:lnTo>
                  <a:lnTo>
                    <a:pt x="2772" y="2464"/>
                  </a:lnTo>
                  <a:lnTo>
                    <a:pt x="2640" y="2288"/>
                  </a:lnTo>
                  <a:lnTo>
                    <a:pt x="2596" y="2024"/>
                  </a:lnTo>
                  <a:lnTo>
                    <a:pt x="2640" y="1804"/>
                  </a:lnTo>
                  <a:lnTo>
                    <a:pt x="2772" y="1628"/>
                  </a:lnTo>
                  <a:lnTo>
                    <a:pt x="2948" y="1496"/>
                  </a:lnTo>
                  <a:lnTo>
                    <a:pt x="3168" y="1452"/>
                  </a:lnTo>
                  <a:close/>
                  <a:moveTo>
                    <a:pt x="1452" y="1452"/>
                  </a:moveTo>
                  <a:lnTo>
                    <a:pt x="1672" y="1496"/>
                  </a:lnTo>
                  <a:lnTo>
                    <a:pt x="1848" y="1628"/>
                  </a:lnTo>
                  <a:lnTo>
                    <a:pt x="1980" y="1804"/>
                  </a:lnTo>
                  <a:lnTo>
                    <a:pt x="2024" y="2024"/>
                  </a:lnTo>
                  <a:lnTo>
                    <a:pt x="1980" y="2288"/>
                  </a:lnTo>
                  <a:lnTo>
                    <a:pt x="1848" y="2464"/>
                  </a:lnTo>
                  <a:lnTo>
                    <a:pt x="1672" y="2596"/>
                  </a:lnTo>
                  <a:lnTo>
                    <a:pt x="1452" y="2640"/>
                  </a:lnTo>
                  <a:lnTo>
                    <a:pt x="1188" y="2596"/>
                  </a:lnTo>
                  <a:lnTo>
                    <a:pt x="1012" y="2464"/>
                  </a:lnTo>
                  <a:lnTo>
                    <a:pt x="880" y="2288"/>
                  </a:lnTo>
                  <a:lnTo>
                    <a:pt x="836" y="2024"/>
                  </a:lnTo>
                  <a:lnTo>
                    <a:pt x="880" y="1804"/>
                  </a:lnTo>
                  <a:lnTo>
                    <a:pt x="1012" y="1628"/>
                  </a:lnTo>
                  <a:lnTo>
                    <a:pt x="1188" y="1496"/>
                  </a:lnTo>
                  <a:lnTo>
                    <a:pt x="1452" y="145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0" name="Freeform 131"/>
            <p:cNvSpPr/>
            <p:nvPr/>
          </p:nvSpPr>
          <p:spPr bwMode="auto">
            <a:xfrm>
              <a:off x="-2427311" y="5530565"/>
              <a:ext cx="1168400" cy="152400"/>
            </a:xfrm>
            <a:custGeom>
              <a:avLst/>
              <a:gdLst/>
              <a:ahLst/>
              <a:cxnLst>
                <a:cxn ang="0">
                  <a:pos x="11836" y="748"/>
                </a:cxn>
                <a:cxn ang="0">
                  <a:pos x="11396" y="396"/>
                </a:cxn>
                <a:cxn ang="0">
                  <a:pos x="10868" y="131"/>
                </a:cxn>
                <a:cxn ang="0">
                  <a:pos x="10340" y="0"/>
                </a:cxn>
                <a:cxn ang="0">
                  <a:pos x="9768" y="0"/>
                </a:cxn>
                <a:cxn ang="0">
                  <a:pos x="9196" y="131"/>
                </a:cxn>
                <a:cxn ang="0">
                  <a:pos x="8712" y="396"/>
                </a:cxn>
                <a:cxn ang="0">
                  <a:pos x="8272" y="792"/>
                </a:cxn>
                <a:cxn ang="0">
                  <a:pos x="7920" y="792"/>
                </a:cxn>
                <a:cxn ang="0">
                  <a:pos x="7524" y="396"/>
                </a:cxn>
                <a:cxn ang="0">
                  <a:pos x="6996" y="131"/>
                </a:cxn>
                <a:cxn ang="0">
                  <a:pos x="6468" y="0"/>
                </a:cxn>
                <a:cxn ang="0">
                  <a:pos x="5896" y="0"/>
                </a:cxn>
                <a:cxn ang="0">
                  <a:pos x="5324" y="131"/>
                </a:cxn>
                <a:cxn ang="0">
                  <a:pos x="4796" y="396"/>
                </a:cxn>
                <a:cxn ang="0">
                  <a:pos x="4400" y="748"/>
                </a:cxn>
                <a:cxn ang="0">
                  <a:pos x="4003" y="704"/>
                </a:cxn>
                <a:cxn ang="0">
                  <a:pos x="3432" y="264"/>
                </a:cxn>
                <a:cxn ang="0">
                  <a:pos x="2772" y="44"/>
                </a:cxn>
                <a:cxn ang="0">
                  <a:pos x="2112" y="0"/>
                </a:cxn>
                <a:cxn ang="0">
                  <a:pos x="1408" y="131"/>
                </a:cxn>
                <a:cxn ang="0">
                  <a:pos x="792" y="484"/>
                </a:cxn>
                <a:cxn ang="0">
                  <a:pos x="352" y="1012"/>
                </a:cxn>
                <a:cxn ang="0">
                  <a:pos x="88" y="1716"/>
                </a:cxn>
                <a:cxn ang="0">
                  <a:pos x="1012" y="2112"/>
                </a:cxn>
                <a:cxn ang="0">
                  <a:pos x="3872" y="2112"/>
                </a:cxn>
                <a:cxn ang="0">
                  <a:pos x="4840" y="2112"/>
                </a:cxn>
                <a:cxn ang="0">
                  <a:pos x="7788" y="2112"/>
                </a:cxn>
                <a:cxn ang="0">
                  <a:pos x="8756" y="2112"/>
                </a:cxn>
                <a:cxn ang="0">
                  <a:pos x="11660" y="2112"/>
                </a:cxn>
                <a:cxn ang="0">
                  <a:pos x="12672" y="2112"/>
                </a:cxn>
                <a:cxn ang="0">
                  <a:pos x="16192" y="2112"/>
                </a:cxn>
                <a:cxn ang="0">
                  <a:pos x="16060" y="1320"/>
                </a:cxn>
                <a:cxn ang="0">
                  <a:pos x="15664" y="704"/>
                </a:cxn>
                <a:cxn ang="0">
                  <a:pos x="15092" y="264"/>
                </a:cxn>
                <a:cxn ang="0">
                  <a:pos x="14476" y="44"/>
                </a:cxn>
                <a:cxn ang="0">
                  <a:pos x="13772" y="0"/>
                </a:cxn>
                <a:cxn ang="0">
                  <a:pos x="13068" y="131"/>
                </a:cxn>
                <a:cxn ang="0">
                  <a:pos x="12452" y="484"/>
                </a:cxn>
                <a:cxn ang="0">
                  <a:pos x="12012" y="1012"/>
                </a:cxn>
              </a:cxnLst>
              <a:rect l="0" t="0" r="r" b="b"/>
              <a:pathLst>
                <a:path w="16192" h="2112">
                  <a:moveTo>
                    <a:pt x="12012" y="1012"/>
                  </a:moveTo>
                  <a:lnTo>
                    <a:pt x="11836" y="748"/>
                  </a:lnTo>
                  <a:lnTo>
                    <a:pt x="11616" y="572"/>
                  </a:lnTo>
                  <a:lnTo>
                    <a:pt x="11396" y="396"/>
                  </a:lnTo>
                  <a:lnTo>
                    <a:pt x="11132" y="264"/>
                  </a:lnTo>
                  <a:lnTo>
                    <a:pt x="10868" y="131"/>
                  </a:lnTo>
                  <a:lnTo>
                    <a:pt x="10604" y="44"/>
                  </a:lnTo>
                  <a:lnTo>
                    <a:pt x="10340" y="0"/>
                  </a:lnTo>
                  <a:lnTo>
                    <a:pt x="10032" y="0"/>
                  </a:lnTo>
                  <a:lnTo>
                    <a:pt x="9768" y="0"/>
                  </a:lnTo>
                  <a:lnTo>
                    <a:pt x="9460" y="88"/>
                  </a:lnTo>
                  <a:lnTo>
                    <a:pt x="9196" y="131"/>
                  </a:lnTo>
                  <a:lnTo>
                    <a:pt x="8932" y="264"/>
                  </a:lnTo>
                  <a:lnTo>
                    <a:pt x="8712" y="396"/>
                  </a:lnTo>
                  <a:lnTo>
                    <a:pt x="8448" y="572"/>
                  </a:lnTo>
                  <a:lnTo>
                    <a:pt x="8272" y="792"/>
                  </a:lnTo>
                  <a:lnTo>
                    <a:pt x="8096" y="1012"/>
                  </a:lnTo>
                  <a:lnTo>
                    <a:pt x="7920" y="792"/>
                  </a:lnTo>
                  <a:lnTo>
                    <a:pt x="7744" y="572"/>
                  </a:lnTo>
                  <a:lnTo>
                    <a:pt x="7524" y="396"/>
                  </a:lnTo>
                  <a:lnTo>
                    <a:pt x="7260" y="264"/>
                  </a:lnTo>
                  <a:lnTo>
                    <a:pt x="6996" y="131"/>
                  </a:lnTo>
                  <a:lnTo>
                    <a:pt x="6732" y="88"/>
                  </a:lnTo>
                  <a:lnTo>
                    <a:pt x="6468" y="0"/>
                  </a:lnTo>
                  <a:lnTo>
                    <a:pt x="6160" y="0"/>
                  </a:lnTo>
                  <a:lnTo>
                    <a:pt x="5896" y="0"/>
                  </a:lnTo>
                  <a:lnTo>
                    <a:pt x="5588" y="44"/>
                  </a:lnTo>
                  <a:lnTo>
                    <a:pt x="5324" y="131"/>
                  </a:lnTo>
                  <a:lnTo>
                    <a:pt x="5060" y="220"/>
                  </a:lnTo>
                  <a:lnTo>
                    <a:pt x="4796" y="396"/>
                  </a:lnTo>
                  <a:lnTo>
                    <a:pt x="4576" y="528"/>
                  </a:lnTo>
                  <a:lnTo>
                    <a:pt x="4400" y="748"/>
                  </a:lnTo>
                  <a:lnTo>
                    <a:pt x="4224" y="968"/>
                  </a:lnTo>
                  <a:lnTo>
                    <a:pt x="4003" y="704"/>
                  </a:lnTo>
                  <a:lnTo>
                    <a:pt x="3740" y="484"/>
                  </a:lnTo>
                  <a:lnTo>
                    <a:pt x="3432" y="264"/>
                  </a:lnTo>
                  <a:lnTo>
                    <a:pt x="3124" y="131"/>
                  </a:lnTo>
                  <a:lnTo>
                    <a:pt x="2772" y="44"/>
                  </a:lnTo>
                  <a:lnTo>
                    <a:pt x="2464" y="0"/>
                  </a:lnTo>
                  <a:lnTo>
                    <a:pt x="2112" y="0"/>
                  </a:lnTo>
                  <a:lnTo>
                    <a:pt x="1760" y="44"/>
                  </a:lnTo>
                  <a:lnTo>
                    <a:pt x="1408" y="131"/>
                  </a:lnTo>
                  <a:lnTo>
                    <a:pt x="1100" y="308"/>
                  </a:lnTo>
                  <a:lnTo>
                    <a:pt x="792" y="484"/>
                  </a:lnTo>
                  <a:lnTo>
                    <a:pt x="572" y="704"/>
                  </a:lnTo>
                  <a:lnTo>
                    <a:pt x="352" y="1012"/>
                  </a:lnTo>
                  <a:lnTo>
                    <a:pt x="176" y="1320"/>
                  </a:lnTo>
                  <a:lnTo>
                    <a:pt x="88" y="1716"/>
                  </a:lnTo>
                  <a:lnTo>
                    <a:pt x="0" y="2112"/>
                  </a:lnTo>
                  <a:lnTo>
                    <a:pt x="1012" y="2112"/>
                  </a:lnTo>
                  <a:lnTo>
                    <a:pt x="3564" y="2112"/>
                  </a:lnTo>
                  <a:lnTo>
                    <a:pt x="3872" y="2112"/>
                  </a:lnTo>
                  <a:lnTo>
                    <a:pt x="4532" y="2112"/>
                  </a:lnTo>
                  <a:lnTo>
                    <a:pt x="4840" y="2112"/>
                  </a:lnTo>
                  <a:lnTo>
                    <a:pt x="7436" y="2112"/>
                  </a:lnTo>
                  <a:lnTo>
                    <a:pt x="7788" y="2112"/>
                  </a:lnTo>
                  <a:lnTo>
                    <a:pt x="8404" y="2112"/>
                  </a:lnTo>
                  <a:lnTo>
                    <a:pt x="8756" y="2112"/>
                  </a:lnTo>
                  <a:lnTo>
                    <a:pt x="11352" y="2112"/>
                  </a:lnTo>
                  <a:lnTo>
                    <a:pt x="11660" y="2112"/>
                  </a:lnTo>
                  <a:lnTo>
                    <a:pt x="12320" y="2112"/>
                  </a:lnTo>
                  <a:lnTo>
                    <a:pt x="12672" y="2112"/>
                  </a:lnTo>
                  <a:lnTo>
                    <a:pt x="15224" y="2112"/>
                  </a:lnTo>
                  <a:lnTo>
                    <a:pt x="16192" y="2112"/>
                  </a:lnTo>
                  <a:lnTo>
                    <a:pt x="16148" y="1672"/>
                  </a:lnTo>
                  <a:lnTo>
                    <a:pt x="16060" y="1320"/>
                  </a:lnTo>
                  <a:lnTo>
                    <a:pt x="15884" y="968"/>
                  </a:lnTo>
                  <a:lnTo>
                    <a:pt x="15664" y="704"/>
                  </a:lnTo>
                  <a:lnTo>
                    <a:pt x="15400" y="484"/>
                  </a:lnTo>
                  <a:lnTo>
                    <a:pt x="15092" y="264"/>
                  </a:lnTo>
                  <a:lnTo>
                    <a:pt x="14784" y="131"/>
                  </a:lnTo>
                  <a:lnTo>
                    <a:pt x="14476" y="44"/>
                  </a:lnTo>
                  <a:lnTo>
                    <a:pt x="14124" y="0"/>
                  </a:lnTo>
                  <a:lnTo>
                    <a:pt x="13772" y="0"/>
                  </a:lnTo>
                  <a:lnTo>
                    <a:pt x="13420" y="44"/>
                  </a:lnTo>
                  <a:lnTo>
                    <a:pt x="13068" y="131"/>
                  </a:lnTo>
                  <a:lnTo>
                    <a:pt x="12760" y="308"/>
                  </a:lnTo>
                  <a:lnTo>
                    <a:pt x="12452" y="484"/>
                  </a:lnTo>
                  <a:lnTo>
                    <a:pt x="12232" y="704"/>
                  </a:lnTo>
                  <a:lnTo>
                    <a:pt x="12012" y="101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1" name="Freeform 132"/>
            <p:cNvSpPr/>
            <p:nvPr/>
          </p:nvSpPr>
          <p:spPr bwMode="auto">
            <a:xfrm>
              <a:off x="-2100286" y="5282915"/>
              <a:ext cx="238125" cy="234950"/>
            </a:xfrm>
            <a:custGeom>
              <a:avLst/>
              <a:gdLst/>
              <a:ahLst/>
              <a:cxnLst>
                <a:cxn ang="0">
                  <a:pos x="1628" y="0"/>
                </a:cxn>
                <a:cxn ang="0">
                  <a:pos x="1320" y="44"/>
                </a:cxn>
                <a:cxn ang="0">
                  <a:pos x="1012" y="132"/>
                </a:cxn>
                <a:cxn ang="0">
                  <a:pos x="704" y="264"/>
                </a:cxn>
                <a:cxn ang="0">
                  <a:pos x="483" y="484"/>
                </a:cxn>
                <a:cxn ang="0">
                  <a:pos x="264" y="704"/>
                </a:cxn>
                <a:cxn ang="0">
                  <a:pos x="132" y="1012"/>
                </a:cxn>
                <a:cxn ang="0">
                  <a:pos x="44" y="1320"/>
                </a:cxn>
                <a:cxn ang="0">
                  <a:pos x="0" y="1629"/>
                </a:cxn>
                <a:cxn ang="0">
                  <a:pos x="44" y="1980"/>
                </a:cxn>
                <a:cxn ang="0">
                  <a:pos x="132" y="2288"/>
                </a:cxn>
                <a:cxn ang="0">
                  <a:pos x="264" y="2551"/>
                </a:cxn>
                <a:cxn ang="0">
                  <a:pos x="483" y="2772"/>
                </a:cxn>
                <a:cxn ang="0">
                  <a:pos x="704"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Lst>
              <a:rect l="0" t="0" r="r" b="b"/>
              <a:pathLst>
                <a:path w="3300" h="3256">
                  <a:moveTo>
                    <a:pt x="1628" y="0"/>
                  </a:moveTo>
                  <a:lnTo>
                    <a:pt x="1320" y="44"/>
                  </a:lnTo>
                  <a:lnTo>
                    <a:pt x="1012" y="132"/>
                  </a:lnTo>
                  <a:lnTo>
                    <a:pt x="704" y="264"/>
                  </a:lnTo>
                  <a:lnTo>
                    <a:pt x="483" y="484"/>
                  </a:lnTo>
                  <a:lnTo>
                    <a:pt x="264" y="704"/>
                  </a:lnTo>
                  <a:lnTo>
                    <a:pt x="132" y="1012"/>
                  </a:lnTo>
                  <a:lnTo>
                    <a:pt x="44" y="1320"/>
                  </a:lnTo>
                  <a:lnTo>
                    <a:pt x="0" y="1629"/>
                  </a:lnTo>
                  <a:lnTo>
                    <a:pt x="44" y="1980"/>
                  </a:lnTo>
                  <a:lnTo>
                    <a:pt x="132" y="2288"/>
                  </a:lnTo>
                  <a:lnTo>
                    <a:pt x="264" y="2551"/>
                  </a:lnTo>
                  <a:lnTo>
                    <a:pt x="483" y="2772"/>
                  </a:lnTo>
                  <a:lnTo>
                    <a:pt x="704"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2" name="Rectangle 133"/>
            <p:cNvSpPr>
              <a:spLocks noChangeArrowheads="1"/>
            </p:cNvSpPr>
            <p:nvPr/>
          </p:nvSpPr>
          <p:spPr bwMode="auto">
            <a:xfrm>
              <a:off x="-1770086" y="5133690"/>
              <a:ext cx="368300" cy="111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3" name="Freeform 134"/>
            <p:cNvSpPr/>
            <p:nvPr/>
          </p:nvSpPr>
          <p:spPr bwMode="auto">
            <a:xfrm>
              <a:off x="-2379686" y="5282915"/>
              <a:ext cx="238125" cy="234950"/>
            </a:xfrm>
            <a:custGeom>
              <a:avLst/>
              <a:gdLst/>
              <a:ahLst/>
              <a:cxnLst>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 ang="0">
                  <a:pos x="307" y="704"/>
                </a:cxn>
                <a:cxn ang="0">
                  <a:pos x="132" y="1012"/>
                </a:cxn>
                <a:cxn ang="0">
                  <a:pos x="44" y="1320"/>
                </a:cxn>
                <a:cxn ang="0">
                  <a:pos x="0" y="1629"/>
                </a:cxn>
                <a:cxn ang="0">
                  <a:pos x="44" y="1980"/>
                </a:cxn>
                <a:cxn ang="0">
                  <a:pos x="132" y="2288"/>
                </a:cxn>
                <a:cxn ang="0">
                  <a:pos x="307" y="2551"/>
                </a:cxn>
                <a:cxn ang="0">
                  <a:pos x="484" y="2772"/>
                </a:cxn>
                <a:cxn ang="0">
                  <a:pos x="748" y="2992"/>
                </a:cxn>
                <a:cxn ang="0">
                  <a:pos x="1012" y="3124"/>
                </a:cxn>
                <a:cxn ang="0">
                  <a:pos x="1320" y="3256"/>
                </a:cxn>
                <a:cxn ang="0">
                  <a:pos x="1672" y="3256"/>
                </a:cxn>
              </a:cxnLst>
              <a:rect l="0" t="0" r="r" b="b"/>
              <a:pathLst>
                <a:path w="3300" h="3256">
                  <a:moveTo>
                    <a:pt x="1672" y="3256"/>
                  </a:move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lnTo>
                    <a:pt x="307" y="704"/>
                  </a:lnTo>
                  <a:lnTo>
                    <a:pt x="132" y="1012"/>
                  </a:lnTo>
                  <a:lnTo>
                    <a:pt x="44" y="1320"/>
                  </a:lnTo>
                  <a:lnTo>
                    <a:pt x="0" y="1629"/>
                  </a:lnTo>
                  <a:lnTo>
                    <a:pt x="44" y="1980"/>
                  </a:lnTo>
                  <a:lnTo>
                    <a:pt x="132" y="2288"/>
                  </a:lnTo>
                  <a:lnTo>
                    <a:pt x="307" y="2551"/>
                  </a:lnTo>
                  <a:lnTo>
                    <a:pt x="484" y="2772"/>
                  </a:lnTo>
                  <a:lnTo>
                    <a:pt x="748" y="2992"/>
                  </a:lnTo>
                  <a:lnTo>
                    <a:pt x="1012" y="3124"/>
                  </a:lnTo>
                  <a:lnTo>
                    <a:pt x="1320" y="3256"/>
                  </a:lnTo>
                  <a:lnTo>
                    <a:pt x="1672" y="3256"/>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4" name="Freeform 135"/>
            <p:cNvSpPr/>
            <p:nvPr/>
          </p:nvSpPr>
          <p:spPr bwMode="auto">
            <a:xfrm>
              <a:off x="-1817711" y="5282915"/>
              <a:ext cx="238125" cy="234950"/>
            </a:xfrm>
            <a:custGeom>
              <a:avLst/>
              <a:gdLst/>
              <a:ahLst/>
              <a:cxnLst>
                <a:cxn ang="0">
                  <a:pos x="484" y="484"/>
                </a:cxn>
                <a:cxn ang="0">
                  <a:pos x="264" y="704"/>
                </a:cxn>
                <a:cxn ang="0">
                  <a:pos x="132" y="1012"/>
                </a:cxn>
                <a:cxn ang="0">
                  <a:pos x="44" y="1320"/>
                </a:cxn>
                <a:cxn ang="0">
                  <a:pos x="0" y="1629"/>
                </a:cxn>
                <a:cxn ang="0">
                  <a:pos x="44" y="1980"/>
                </a:cxn>
                <a:cxn ang="0">
                  <a:pos x="132" y="2288"/>
                </a:cxn>
                <a:cxn ang="0">
                  <a:pos x="264" y="2551"/>
                </a:cxn>
                <a:cxn ang="0">
                  <a:pos x="484" y="2772"/>
                </a:cxn>
                <a:cxn ang="0">
                  <a:pos x="748"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 ang="0">
                  <a:pos x="1320" y="44"/>
                </a:cxn>
                <a:cxn ang="0">
                  <a:pos x="1012" y="132"/>
                </a:cxn>
                <a:cxn ang="0">
                  <a:pos x="748" y="264"/>
                </a:cxn>
                <a:cxn ang="0">
                  <a:pos x="484" y="484"/>
                </a:cxn>
              </a:cxnLst>
              <a:rect l="0" t="0" r="r" b="b"/>
              <a:pathLst>
                <a:path w="3300" h="3256">
                  <a:moveTo>
                    <a:pt x="484" y="484"/>
                  </a:moveTo>
                  <a:lnTo>
                    <a:pt x="264" y="704"/>
                  </a:lnTo>
                  <a:lnTo>
                    <a:pt x="132" y="1012"/>
                  </a:lnTo>
                  <a:lnTo>
                    <a:pt x="44" y="1320"/>
                  </a:lnTo>
                  <a:lnTo>
                    <a:pt x="0" y="1629"/>
                  </a:lnTo>
                  <a:lnTo>
                    <a:pt x="44" y="1980"/>
                  </a:lnTo>
                  <a:lnTo>
                    <a:pt x="132" y="2288"/>
                  </a:lnTo>
                  <a:lnTo>
                    <a:pt x="264" y="2551"/>
                  </a:lnTo>
                  <a:lnTo>
                    <a:pt x="484" y="2772"/>
                  </a:lnTo>
                  <a:lnTo>
                    <a:pt x="748"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5" name="Freeform 136"/>
            <p:cNvSpPr/>
            <p:nvPr/>
          </p:nvSpPr>
          <p:spPr bwMode="auto">
            <a:xfrm>
              <a:off x="-1538311" y="5282915"/>
              <a:ext cx="238125" cy="234950"/>
            </a:xfrm>
            <a:custGeom>
              <a:avLst/>
              <a:gdLst/>
              <a:ahLst/>
              <a:cxnLst>
                <a:cxn ang="0">
                  <a:pos x="484" y="484"/>
                </a:cxn>
                <a:cxn ang="0">
                  <a:pos x="308" y="704"/>
                </a:cxn>
                <a:cxn ang="0">
                  <a:pos x="132" y="1012"/>
                </a:cxn>
                <a:cxn ang="0">
                  <a:pos x="44" y="1320"/>
                </a:cxn>
                <a:cxn ang="0">
                  <a:pos x="0" y="1629"/>
                </a:cxn>
                <a:cxn ang="0">
                  <a:pos x="44" y="1980"/>
                </a:cxn>
                <a:cxn ang="0">
                  <a:pos x="132" y="2288"/>
                </a:cxn>
                <a:cxn ang="0">
                  <a:pos x="308" y="2551"/>
                </a:cxn>
                <a:cxn ang="0">
                  <a:pos x="484" y="2772"/>
                </a:cxn>
                <a:cxn ang="0">
                  <a:pos x="748" y="2992"/>
                </a:cxn>
                <a:cxn ang="0">
                  <a:pos x="1012" y="3124"/>
                </a:cxn>
                <a:cxn ang="0">
                  <a:pos x="1320" y="3256"/>
                </a:cxn>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Lst>
              <a:rect l="0" t="0" r="r" b="b"/>
              <a:pathLst>
                <a:path w="3300" h="3256">
                  <a:moveTo>
                    <a:pt x="484" y="484"/>
                  </a:moveTo>
                  <a:lnTo>
                    <a:pt x="308" y="704"/>
                  </a:lnTo>
                  <a:lnTo>
                    <a:pt x="132" y="1012"/>
                  </a:lnTo>
                  <a:lnTo>
                    <a:pt x="44" y="1320"/>
                  </a:lnTo>
                  <a:lnTo>
                    <a:pt x="0" y="1629"/>
                  </a:lnTo>
                  <a:lnTo>
                    <a:pt x="44" y="1980"/>
                  </a:lnTo>
                  <a:lnTo>
                    <a:pt x="132" y="2288"/>
                  </a:lnTo>
                  <a:lnTo>
                    <a:pt x="308" y="2551"/>
                  </a:lnTo>
                  <a:lnTo>
                    <a:pt x="484" y="2772"/>
                  </a:lnTo>
                  <a:lnTo>
                    <a:pt x="748" y="2992"/>
                  </a:lnTo>
                  <a:lnTo>
                    <a:pt x="1012" y="3124"/>
                  </a:lnTo>
                  <a:lnTo>
                    <a:pt x="1320" y="3256"/>
                  </a:lnTo>
                  <a:lnTo>
                    <a:pt x="1672" y="3256"/>
                  </a:ln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6" name="Freeform 137"/>
            <p:cNvSpPr/>
            <p:nvPr/>
          </p:nvSpPr>
          <p:spPr bwMode="auto">
            <a:xfrm>
              <a:off x="-1706586" y="4552665"/>
              <a:ext cx="238125" cy="238125"/>
            </a:xfrm>
            <a:custGeom>
              <a:avLst/>
              <a:gdLst/>
              <a:ahLst/>
              <a:cxnLst>
                <a:cxn ang="0">
                  <a:pos x="1672" y="3300"/>
                </a:cxn>
                <a:cxn ang="0">
                  <a:pos x="1980" y="3256"/>
                </a:cxn>
                <a:cxn ang="0">
                  <a:pos x="2288" y="3168"/>
                </a:cxn>
                <a:cxn ang="0">
                  <a:pos x="2552" y="3036"/>
                </a:cxn>
                <a:cxn ang="0">
                  <a:pos x="2816" y="2816"/>
                </a:cxn>
                <a:cxn ang="0">
                  <a:pos x="3036" y="2552"/>
                </a:cxn>
                <a:cxn ang="0">
                  <a:pos x="3168" y="2288"/>
                </a:cxn>
                <a:cxn ang="0">
                  <a:pos x="3256" y="1980"/>
                </a:cxn>
                <a:cxn ang="0">
                  <a:pos x="3300" y="1628"/>
                </a:cxn>
                <a:cxn ang="0">
                  <a:pos x="3256" y="1320"/>
                </a:cxn>
                <a:cxn ang="0">
                  <a:pos x="3168" y="1012"/>
                </a:cxn>
                <a:cxn ang="0">
                  <a:pos x="3036" y="748"/>
                </a:cxn>
                <a:cxn ang="0">
                  <a:pos x="2816" y="484"/>
                </a:cxn>
                <a:cxn ang="0">
                  <a:pos x="2552" y="264"/>
                </a:cxn>
                <a:cxn ang="0">
                  <a:pos x="2288" y="132"/>
                </a:cxn>
                <a:cxn ang="0">
                  <a:pos x="1980" y="44"/>
                </a:cxn>
                <a:cxn ang="0">
                  <a:pos x="1672" y="0"/>
                </a:cxn>
                <a:cxn ang="0">
                  <a:pos x="1320" y="44"/>
                </a:cxn>
                <a:cxn ang="0">
                  <a:pos x="1012" y="132"/>
                </a:cxn>
                <a:cxn ang="0">
                  <a:pos x="748" y="264"/>
                </a:cxn>
                <a:cxn ang="0">
                  <a:pos x="484" y="484"/>
                </a:cxn>
                <a:cxn ang="0">
                  <a:pos x="264" y="748"/>
                </a:cxn>
                <a:cxn ang="0">
                  <a:pos x="132" y="1012"/>
                </a:cxn>
                <a:cxn ang="0">
                  <a:pos x="44" y="1320"/>
                </a:cxn>
                <a:cxn ang="0">
                  <a:pos x="0" y="1628"/>
                </a:cxn>
                <a:cxn ang="0">
                  <a:pos x="44" y="1980"/>
                </a:cxn>
                <a:cxn ang="0">
                  <a:pos x="132" y="2288"/>
                </a:cxn>
                <a:cxn ang="0">
                  <a:pos x="264" y="2552"/>
                </a:cxn>
                <a:cxn ang="0">
                  <a:pos x="484" y="2816"/>
                </a:cxn>
                <a:cxn ang="0">
                  <a:pos x="748" y="3036"/>
                </a:cxn>
                <a:cxn ang="0">
                  <a:pos x="1012" y="3168"/>
                </a:cxn>
                <a:cxn ang="0">
                  <a:pos x="1320" y="3256"/>
                </a:cxn>
                <a:cxn ang="0">
                  <a:pos x="1672" y="3300"/>
                </a:cxn>
              </a:cxnLst>
              <a:rect l="0" t="0" r="r" b="b"/>
              <a:pathLst>
                <a:path w="3300" h="3300">
                  <a:moveTo>
                    <a:pt x="1672" y="3300"/>
                  </a:moveTo>
                  <a:lnTo>
                    <a:pt x="1980" y="3256"/>
                  </a:lnTo>
                  <a:lnTo>
                    <a:pt x="2288" y="3168"/>
                  </a:lnTo>
                  <a:lnTo>
                    <a:pt x="2552" y="3036"/>
                  </a:lnTo>
                  <a:lnTo>
                    <a:pt x="2816" y="2816"/>
                  </a:lnTo>
                  <a:lnTo>
                    <a:pt x="3036" y="2552"/>
                  </a:lnTo>
                  <a:lnTo>
                    <a:pt x="3168" y="2288"/>
                  </a:lnTo>
                  <a:lnTo>
                    <a:pt x="3256" y="1980"/>
                  </a:lnTo>
                  <a:lnTo>
                    <a:pt x="3300" y="1628"/>
                  </a:lnTo>
                  <a:lnTo>
                    <a:pt x="3256" y="1320"/>
                  </a:lnTo>
                  <a:lnTo>
                    <a:pt x="3168" y="1012"/>
                  </a:lnTo>
                  <a:lnTo>
                    <a:pt x="3036" y="748"/>
                  </a:lnTo>
                  <a:lnTo>
                    <a:pt x="2816" y="484"/>
                  </a:lnTo>
                  <a:lnTo>
                    <a:pt x="2552" y="264"/>
                  </a:lnTo>
                  <a:lnTo>
                    <a:pt x="2288" y="132"/>
                  </a:lnTo>
                  <a:lnTo>
                    <a:pt x="1980" y="44"/>
                  </a:lnTo>
                  <a:lnTo>
                    <a:pt x="1672" y="0"/>
                  </a:lnTo>
                  <a:lnTo>
                    <a:pt x="1320" y="44"/>
                  </a:lnTo>
                  <a:lnTo>
                    <a:pt x="1012" y="132"/>
                  </a:lnTo>
                  <a:lnTo>
                    <a:pt x="748" y="264"/>
                  </a:lnTo>
                  <a:lnTo>
                    <a:pt x="484" y="484"/>
                  </a:lnTo>
                  <a:lnTo>
                    <a:pt x="264" y="748"/>
                  </a:lnTo>
                  <a:lnTo>
                    <a:pt x="132" y="1012"/>
                  </a:lnTo>
                  <a:lnTo>
                    <a:pt x="44" y="1320"/>
                  </a:lnTo>
                  <a:lnTo>
                    <a:pt x="0" y="1628"/>
                  </a:lnTo>
                  <a:lnTo>
                    <a:pt x="44" y="1980"/>
                  </a:lnTo>
                  <a:lnTo>
                    <a:pt x="132" y="2288"/>
                  </a:lnTo>
                  <a:lnTo>
                    <a:pt x="264" y="2552"/>
                  </a:lnTo>
                  <a:lnTo>
                    <a:pt x="484" y="2816"/>
                  </a:lnTo>
                  <a:lnTo>
                    <a:pt x="748" y="3036"/>
                  </a:lnTo>
                  <a:lnTo>
                    <a:pt x="1012" y="3168"/>
                  </a:lnTo>
                  <a:lnTo>
                    <a:pt x="1320" y="3256"/>
                  </a:lnTo>
                  <a:lnTo>
                    <a:pt x="1672" y="330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27" name="Freeform 138"/>
            <p:cNvSpPr>
              <a:spLocks noEditPoints="1"/>
            </p:cNvSpPr>
            <p:nvPr/>
          </p:nvSpPr>
          <p:spPr bwMode="auto">
            <a:xfrm>
              <a:off x="-1836761" y="4806665"/>
              <a:ext cx="495300" cy="311150"/>
            </a:xfrm>
            <a:custGeom>
              <a:avLst/>
              <a:gdLst/>
              <a:ahLst/>
              <a:cxnLst>
                <a:cxn ang="0">
                  <a:pos x="0" y="4312"/>
                </a:cxn>
                <a:cxn ang="0">
                  <a:pos x="6864" y="4312"/>
                </a:cxn>
                <a:cxn ang="0">
                  <a:pos x="6864" y="3652"/>
                </a:cxn>
                <a:cxn ang="0">
                  <a:pos x="5984" y="3652"/>
                </a:cxn>
                <a:cxn ang="0">
                  <a:pos x="5984" y="1012"/>
                </a:cxn>
                <a:cxn ang="0">
                  <a:pos x="5940" y="792"/>
                </a:cxn>
                <a:cxn ang="0">
                  <a:pos x="5896" y="616"/>
                </a:cxn>
                <a:cxn ang="0">
                  <a:pos x="5808" y="440"/>
                </a:cxn>
                <a:cxn ang="0">
                  <a:pos x="5676" y="264"/>
                </a:cxn>
                <a:cxn ang="0">
                  <a:pos x="5500" y="176"/>
                </a:cxn>
                <a:cxn ang="0">
                  <a:pos x="5324" y="44"/>
                </a:cxn>
                <a:cxn ang="0">
                  <a:pos x="5148" y="0"/>
                </a:cxn>
                <a:cxn ang="0">
                  <a:pos x="4928" y="0"/>
                </a:cxn>
                <a:cxn ang="0">
                  <a:pos x="3476" y="0"/>
                </a:cxn>
                <a:cxn ang="0">
                  <a:pos x="3388" y="0"/>
                </a:cxn>
                <a:cxn ang="0">
                  <a:pos x="1936" y="0"/>
                </a:cxn>
                <a:cxn ang="0">
                  <a:pos x="1760" y="0"/>
                </a:cxn>
                <a:cxn ang="0">
                  <a:pos x="1540" y="44"/>
                </a:cxn>
                <a:cxn ang="0">
                  <a:pos x="1364" y="176"/>
                </a:cxn>
                <a:cxn ang="0">
                  <a:pos x="1232" y="264"/>
                </a:cxn>
                <a:cxn ang="0">
                  <a:pos x="1100" y="440"/>
                </a:cxn>
                <a:cxn ang="0">
                  <a:pos x="1012" y="616"/>
                </a:cxn>
                <a:cxn ang="0">
                  <a:pos x="924" y="792"/>
                </a:cxn>
                <a:cxn ang="0">
                  <a:pos x="924" y="1012"/>
                </a:cxn>
                <a:cxn ang="0">
                  <a:pos x="924" y="3652"/>
                </a:cxn>
                <a:cxn ang="0">
                  <a:pos x="0" y="3652"/>
                </a:cxn>
                <a:cxn ang="0">
                  <a:pos x="0" y="4312"/>
                </a:cxn>
                <a:cxn ang="0">
                  <a:pos x="4532" y="1892"/>
                </a:cxn>
                <a:cxn ang="0">
                  <a:pos x="4884" y="1892"/>
                </a:cxn>
                <a:cxn ang="0">
                  <a:pos x="4884" y="3652"/>
                </a:cxn>
                <a:cxn ang="0">
                  <a:pos x="4532" y="3652"/>
                </a:cxn>
                <a:cxn ang="0">
                  <a:pos x="4532" y="1892"/>
                </a:cxn>
                <a:cxn ang="0">
                  <a:pos x="1980" y="1892"/>
                </a:cxn>
                <a:cxn ang="0">
                  <a:pos x="2332" y="1892"/>
                </a:cxn>
                <a:cxn ang="0">
                  <a:pos x="2332" y="3652"/>
                </a:cxn>
                <a:cxn ang="0">
                  <a:pos x="1980" y="3652"/>
                </a:cxn>
                <a:cxn ang="0">
                  <a:pos x="1980" y="1892"/>
                </a:cxn>
              </a:cxnLst>
              <a:rect l="0" t="0" r="r" b="b"/>
              <a:pathLst>
                <a:path w="6864" h="4312">
                  <a:moveTo>
                    <a:pt x="0" y="4312"/>
                  </a:moveTo>
                  <a:lnTo>
                    <a:pt x="6864" y="4312"/>
                  </a:lnTo>
                  <a:lnTo>
                    <a:pt x="6864" y="3652"/>
                  </a:lnTo>
                  <a:lnTo>
                    <a:pt x="5984" y="3652"/>
                  </a:lnTo>
                  <a:lnTo>
                    <a:pt x="5984" y="1012"/>
                  </a:lnTo>
                  <a:lnTo>
                    <a:pt x="5940" y="792"/>
                  </a:lnTo>
                  <a:lnTo>
                    <a:pt x="5896" y="616"/>
                  </a:lnTo>
                  <a:lnTo>
                    <a:pt x="5808" y="440"/>
                  </a:lnTo>
                  <a:lnTo>
                    <a:pt x="5676" y="264"/>
                  </a:lnTo>
                  <a:lnTo>
                    <a:pt x="5500" y="176"/>
                  </a:lnTo>
                  <a:lnTo>
                    <a:pt x="5324" y="44"/>
                  </a:lnTo>
                  <a:lnTo>
                    <a:pt x="5148" y="0"/>
                  </a:lnTo>
                  <a:lnTo>
                    <a:pt x="4928" y="0"/>
                  </a:lnTo>
                  <a:lnTo>
                    <a:pt x="3476" y="0"/>
                  </a:lnTo>
                  <a:lnTo>
                    <a:pt x="3388" y="0"/>
                  </a:lnTo>
                  <a:lnTo>
                    <a:pt x="1936" y="0"/>
                  </a:lnTo>
                  <a:lnTo>
                    <a:pt x="1760" y="0"/>
                  </a:lnTo>
                  <a:lnTo>
                    <a:pt x="1540" y="44"/>
                  </a:lnTo>
                  <a:lnTo>
                    <a:pt x="1364" y="176"/>
                  </a:lnTo>
                  <a:lnTo>
                    <a:pt x="1232" y="264"/>
                  </a:lnTo>
                  <a:lnTo>
                    <a:pt x="1100" y="440"/>
                  </a:lnTo>
                  <a:lnTo>
                    <a:pt x="1012" y="616"/>
                  </a:lnTo>
                  <a:lnTo>
                    <a:pt x="924" y="792"/>
                  </a:lnTo>
                  <a:lnTo>
                    <a:pt x="924" y="1012"/>
                  </a:lnTo>
                  <a:lnTo>
                    <a:pt x="924" y="3652"/>
                  </a:lnTo>
                  <a:lnTo>
                    <a:pt x="0" y="3652"/>
                  </a:lnTo>
                  <a:lnTo>
                    <a:pt x="0" y="4312"/>
                  </a:lnTo>
                  <a:close/>
                  <a:moveTo>
                    <a:pt x="4532" y="1892"/>
                  </a:moveTo>
                  <a:lnTo>
                    <a:pt x="4884" y="1892"/>
                  </a:lnTo>
                  <a:lnTo>
                    <a:pt x="4884" y="3652"/>
                  </a:lnTo>
                  <a:lnTo>
                    <a:pt x="4532" y="3652"/>
                  </a:lnTo>
                  <a:lnTo>
                    <a:pt x="4532" y="1892"/>
                  </a:lnTo>
                  <a:close/>
                  <a:moveTo>
                    <a:pt x="1980" y="1892"/>
                  </a:moveTo>
                  <a:lnTo>
                    <a:pt x="2332" y="1892"/>
                  </a:lnTo>
                  <a:lnTo>
                    <a:pt x="2332" y="3652"/>
                  </a:lnTo>
                  <a:lnTo>
                    <a:pt x="1980" y="3652"/>
                  </a:lnTo>
                  <a:lnTo>
                    <a:pt x="1980" y="189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grpSp>
      <p:grpSp>
        <p:nvGrpSpPr>
          <p:cNvPr id="308" name="组合 148"/>
          <p:cNvGrpSpPr/>
          <p:nvPr/>
        </p:nvGrpSpPr>
        <p:grpSpPr>
          <a:xfrm>
            <a:off x="2990931" y="2501858"/>
            <a:ext cx="496827" cy="280455"/>
            <a:chOff x="-2427311" y="4552665"/>
            <a:chExt cx="1168400" cy="1130300"/>
          </a:xfrm>
          <a:solidFill>
            <a:schemeClr val="tx2"/>
          </a:solidFill>
        </p:grpSpPr>
        <p:sp>
          <p:nvSpPr>
            <p:cNvPr id="329" name="Freeform 130"/>
            <p:cNvSpPr>
              <a:spLocks noEditPoints="1"/>
            </p:cNvSpPr>
            <p:nvPr/>
          </p:nvSpPr>
          <p:spPr bwMode="auto">
            <a:xfrm>
              <a:off x="-2322536" y="4562190"/>
              <a:ext cx="514350" cy="298450"/>
            </a:xfrm>
            <a:custGeom>
              <a:avLst/>
              <a:gdLst/>
              <a:ahLst/>
              <a:cxnLst>
                <a:cxn ang="0">
                  <a:pos x="4884" y="4136"/>
                </a:cxn>
                <a:cxn ang="0">
                  <a:pos x="5456" y="4004"/>
                </a:cxn>
                <a:cxn ang="0">
                  <a:pos x="5896" y="3696"/>
                </a:cxn>
                <a:cxn ang="0">
                  <a:pos x="6160" y="3300"/>
                </a:cxn>
                <a:cxn ang="0">
                  <a:pos x="6732" y="3124"/>
                </a:cxn>
                <a:cxn ang="0">
                  <a:pos x="6996" y="2904"/>
                </a:cxn>
                <a:cxn ang="0">
                  <a:pos x="7128" y="2552"/>
                </a:cxn>
                <a:cxn ang="0">
                  <a:pos x="6336" y="2596"/>
                </a:cxn>
                <a:cxn ang="0">
                  <a:pos x="6292" y="1144"/>
                </a:cxn>
                <a:cxn ang="0">
                  <a:pos x="6072" y="616"/>
                </a:cxn>
                <a:cxn ang="0">
                  <a:pos x="5676" y="264"/>
                </a:cxn>
                <a:cxn ang="0">
                  <a:pos x="5192" y="44"/>
                </a:cxn>
                <a:cxn ang="0">
                  <a:pos x="1408" y="0"/>
                </a:cxn>
                <a:cxn ang="0">
                  <a:pos x="836" y="132"/>
                </a:cxn>
                <a:cxn ang="0">
                  <a:pos x="396" y="440"/>
                </a:cxn>
                <a:cxn ang="0">
                  <a:pos x="88" y="880"/>
                </a:cxn>
                <a:cxn ang="0">
                  <a:pos x="0" y="1408"/>
                </a:cxn>
                <a:cxn ang="0">
                  <a:pos x="0" y="2992"/>
                </a:cxn>
                <a:cxn ang="0">
                  <a:pos x="220" y="3476"/>
                </a:cxn>
                <a:cxn ang="0">
                  <a:pos x="616" y="3872"/>
                </a:cxn>
                <a:cxn ang="0">
                  <a:pos x="1144" y="4092"/>
                </a:cxn>
                <a:cxn ang="0">
                  <a:pos x="4884" y="1452"/>
                </a:cxn>
                <a:cxn ang="0">
                  <a:pos x="5324" y="1628"/>
                </a:cxn>
                <a:cxn ang="0">
                  <a:pos x="5500" y="2024"/>
                </a:cxn>
                <a:cxn ang="0">
                  <a:pos x="5324" y="2464"/>
                </a:cxn>
                <a:cxn ang="0">
                  <a:pos x="4884" y="2640"/>
                </a:cxn>
                <a:cxn ang="0">
                  <a:pos x="4488" y="2464"/>
                </a:cxn>
                <a:cxn ang="0">
                  <a:pos x="4312" y="2024"/>
                </a:cxn>
                <a:cxn ang="0">
                  <a:pos x="4488" y="1628"/>
                </a:cxn>
                <a:cxn ang="0">
                  <a:pos x="4884" y="1452"/>
                </a:cxn>
                <a:cxn ang="0">
                  <a:pos x="3388" y="1496"/>
                </a:cxn>
                <a:cxn ang="0">
                  <a:pos x="3740" y="1804"/>
                </a:cxn>
                <a:cxn ang="0">
                  <a:pos x="3740" y="2288"/>
                </a:cxn>
                <a:cxn ang="0">
                  <a:pos x="3388" y="2596"/>
                </a:cxn>
                <a:cxn ang="0">
                  <a:pos x="2948" y="2596"/>
                </a:cxn>
                <a:cxn ang="0">
                  <a:pos x="2640" y="2288"/>
                </a:cxn>
                <a:cxn ang="0">
                  <a:pos x="2640" y="1804"/>
                </a:cxn>
                <a:cxn ang="0">
                  <a:pos x="2948" y="1496"/>
                </a:cxn>
                <a:cxn ang="0">
                  <a:pos x="1452" y="1452"/>
                </a:cxn>
                <a:cxn ang="0">
                  <a:pos x="1848" y="1628"/>
                </a:cxn>
                <a:cxn ang="0">
                  <a:pos x="2024" y="2024"/>
                </a:cxn>
                <a:cxn ang="0">
                  <a:pos x="1848" y="2464"/>
                </a:cxn>
                <a:cxn ang="0">
                  <a:pos x="1452" y="2640"/>
                </a:cxn>
                <a:cxn ang="0">
                  <a:pos x="1012" y="2464"/>
                </a:cxn>
                <a:cxn ang="0">
                  <a:pos x="836" y="2024"/>
                </a:cxn>
                <a:cxn ang="0">
                  <a:pos x="1012" y="1628"/>
                </a:cxn>
                <a:cxn ang="0">
                  <a:pos x="1452" y="1452"/>
                </a:cxn>
              </a:cxnLst>
              <a:rect l="0" t="0" r="r" b="b"/>
              <a:pathLst>
                <a:path w="7128" h="4136">
                  <a:moveTo>
                    <a:pt x="1408" y="4136"/>
                  </a:moveTo>
                  <a:lnTo>
                    <a:pt x="4884" y="4136"/>
                  </a:lnTo>
                  <a:lnTo>
                    <a:pt x="5192" y="4092"/>
                  </a:lnTo>
                  <a:lnTo>
                    <a:pt x="5456" y="4004"/>
                  </a:lnTo>
                  <a:lnTo>
                    <a:pt x="5676" y="3872"/>
                  </a:lnTo>
                  <a:lnTo>
                    <a:pt x="5896" y="3696"/>
                  </a:lnTo>
                  <a:lnTo>
                    <a:pt x="6072" y="3520"/>
                  </a:lnTo>
                  <a:lnTo>
                    <a:pt x="6160" y="3300"/>
                  </a:lnTo>
                  <a:lnTo>
                    <a:pt x="6599" y="3212"/>
                  </a:lnTo>
                  <a:lnTo>
                    <a:pt x="6732" y="3124"/>
                  </a:lnTo>
                  <a:lnTo>
                    <a:pt x="6864" y="3036"/>
                  </a:lnTo>
                  <a:lnTo>
                    <a:pt x="6996" y="2904"/>
                  </a:lnTo>
                  <a:lnTo>
                    <a:pt x="7084" y="2728"/>
                  </a:lnTo>
                  <a:lnTo>
                    <a:pt x="7128" y="2552"/>
                  </a:lnTo>
                  <a:lnTo>
                    <a:pt x="7128" y="2332"/>
                  </a:lnTo>
                  <a:lnTo>
                    <a:pt x="6336" y="2596"/>
                  </a:lnTo>
                  <a:lnTo>
                    <a:pt x="6336" y="1408"/>
                  </a:lnTo>
                  <a:lnTo>
                    <a:pt x="6292" y="1144"/>
                  </a:lnTo>
                  <a:lnTo>
                    <a:pt x="6204" y="880"/>
                  </a:lnTo>
                  <a:lnTo>
                    <a:pt x="6072" y="616"/>
                  </a:lnTo>
                  <a:lnTo>
                    <a:pt x="5896" y="440"/>
                  </a:lnTo>
                  <a:lnTo>
                    <a:pt x="5676" y="264"/>
                  </a:lnTo>
                  <a:lnTo>
                    <a:pt x="5456" y="132"/>
                  </a:lnTo>
                  <a:lnTo>
                    <a:pt x="5192" y="44"/>
                  </a:lnTo>
                  <a:lnTo>
                    <a:pt x="4884" y="0"/>
                  </a:lnTo>
                  <a:lnTo>
                    <a:pt x="1408" y="0"/>
                  </a:lnTo>
                  <a:lnTo>
                    <a:pt x="1144" y="44"/>
                  </a:lnTo>
                  <a:lnTo>
                    <a:pt x="836" y="132"/>
                  </a:lnTo>
                  <a:lnTo>
                    <a:pt x="616" y="264"/>
                  </a:lnTo>
                  <a:lnTo>
                    <a:pt x="396" y="440"/>
                  </a:lnTo>
                  <a:lnTo>
                    <a:pt x="220" y="616"/>
                  </a:lnTo>
                  <a:lnTo>
                    <a:pt x="88" y="880"/>
                  </a:lnTo>
                  <a:lnTo>
                    <a:pt x="0" y="1144"/>
                  </a:lnTo>
                  <a:lnTo>
                    <a:pt x="0" y="1408"/>
                  </a:lnTo>
                  <a:lnTo>
                    <a:pt x="0" y="2684"/>
                  </a:lnTo>
                  <a:lnTo>
                    <a:pt x="0" y="2992"/>
                  </a:lnTo>
                  <a:lnTo>
                    <a:pt x="88" y="3256"/>
                  </a:lnTo>
                  <a:lnTo>
                    <a:pt x="220" y="3476"/>
                  </a:lnTo>
                  <a:lnTo>
                    <a:pt x="396" y="3696"/>
                  </a:lnTo>
                  <a:lnTo>
                    <a:pt x="616" y="3872"/>
                  </a:lnTo>
                  <a:lnTo>
                    <a:pt x="836" y="4004"/>
                  </a:lnTo>
                  <a:lnTo>
                    <a:pt x="1144" y="4092"/>
                  </a:lnTo>
                  <a:lnTo>
                    <a:pt x="1408" y="4136"/>
                  </a:lnTo>
                  <a:close/>
                  <a:moveTo>
                    <a:pt x="4884" y="1452"/>
                  </a:moveTo>
                  <a:lnTo>
                    <a:pt x="5104" y="1496"/>
                  </a:lnTo>
                  <a:lnTo>
                    <a:pt x="5324" y="1628"/>
                  </a:lnTo>
                  <a:lnTo>
                    <a:pt x="5456" y="1804"/>
                  </a:lnTo>
                  <a:lnTo>
                    <a:pt x="5500" y="2024"/>
                  </a:lnTo>
                  <a:lnTo>
                    <a:pt x="5456" y="2288"/>
                  </a:lnTo>
                  <a:lnTo>
                    <a:pt x="5324" y="2464"/>
                  </a:lnTo>
                  <a:lnTo>
                    <a:pt x="5104" y="2596"/>
                  </a:lnTo>
                  <a:lnTo>
                    <a:pt x="4884" y="2640"/>
                  </a:lnTo>
                  <a:lnTo>
                    <a:pt x="4664" y="2596"/>
                  </a:lnTo>
                  <a:lnTo>
                    <a:pt x="4488" y="2464"/>
                  </a:lnTo>
                  <a:lnTo>
                    <a:pt x="4356" y="2288"/>
                  </a:lnTo>
                  <a:lnTo>
                    <a:pt x="4312" y="2024"/>
                  </a:lnTo>
                  <a:lnTo>
                    <a:pt x="4356" y="1804"/>
                  </a:lnTo>
                  <a:lnTo>
                    <a:pt x="4488" y="1628"/>
                  </a:lnTo>
                  <a:lnTo>
                    <a:pt x="4664" y="1496"/>
                  </a:lnTo>
                  <a:lnTo>
                    <a:pt x="4884" y="1452"/>
                  </a:lnTo>
                  <a:close/>
                  <a:moveTo>
                    <a:pt x="3168" y="1452"/>
                  </a:moveTo>
                  <a:lnTo>
                    <a:pt x="3388" y="1496"/>
                  </a:lnTo>
                  <a:lnTo>
                    <a:pt x="3608" y="1628"/>
                  </a:lnTo>
                  <a:lnTo>
                    <a:pt x="3740" y="1804"/>
                  </a:lnTo>
                  <a:lnTo>
                    <a:pt x="3784" y="2024"/>
                  </a:lnTo>
                  <a:lnTo>
                    <a:pt x="3740" y="2288"/>
                  </a:lnTo>
                  <a:lnTo>
                    <a:pt x="3608" y="2464"/>
                  </a:lnTo>
                  <a:lnTo>
                    <a:pt x="3388" y="2596"/>
                  </a:lnTo>
                  <a:lnTo>
                    <a:pt x="3168" y="2640"/>
                  </a:lnTo>
                  <a:lnTo>
                    <a:pt x="2948" y="2596"/>
                  </a:lnTo>
                  <a:lnTo>
                    <a:pt x="2772" y="2464"/>
                  </a:lnTo>
                  <a:lnTo>
                    <a:pt x="2640" y="2288"/>
                  </a:lnTo>
                  <a:lnTo>
                    <a:pt x="2596" y="2024"/>
                  </a:lnTo>
                  <a:lnTo>
                    <a:pt x="2640" y="1804"/>
                  </a:lnTo>
                  <a:lnTo>
                    <a:pt x="2772" y="1628"/>
                  </a:lnTo>
                  <a:lnTo>
                    <a:pt x="2948" y="1496"/>
                  </a:lnTo>
                  <a:lnTo>
                    <a:pt x="3168" y="1452"/>
                  </a:lnTo>
                  <a:close/>
                  <a:moveTo>
                    <a:pt x="1452" y="1452"/>
                  </a:moveTo>
                  <a:lnTo>
                    <a:pt x="1672" y="1496"/>
                  </a:lnTo>
                  <a:lnTo>
                    <a:pt x="1848" y="1628"/>
                  </a:lnTo>
                  <a:lnTo>
                    <a:pt x="1980" y="1804"/>
                  </a:lnTo>
                  <a:lnTo>
                    <a:pt x="2024" y="2024"/>
                  </a:lnTo>
                  <a:lnTo>
                    <a:pt x="1980" y="2288"/>
                  </a:lnTo>
                  <a:lnTo>
                    <a:pt x="1848" y="2464"/>
                  </a:lnTo>
                  <a:lnTo>
                    <a:pt x="1672" y="2596"/>
                  </a:lnTo>
                  <a:lnTo>
                    <a:pt x="1452" y="2640"/>
                  </a:lnTo>
                  <a:lnTo>
                    <a:pt x="1188" y="2596"/>
                  </a:lnTo>
                  <a:lnTo>
                    <a:pt x="1012" y="2464"/>
                  </a:lnTo>
                  <a:lnTo>
                    <a:pt x="880" y="2288"/>
                  </a:lnTo>
                  <a:lnTo>
                    <a:pt x="836" y="2024"/>
                  </a:lnTo>
                  <a:lnTo>
                    <a:pt x="880" y="1804"/>
                  </a:lnTo>
                  <a:lnTo>
                    <a:pt x="1012" y="1628"/>
                  </a:lnTo>
                  <a:lnTo>
                    <a:pt x="1188" y="1496"/>
                  </a:lnTo>
                  <a:lnTo>
                    <a:pt x="1452" y="145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0" name="Freeform 131"/>
            <p:cNvSpPr/>
            <p:nvPr/>
          </p:nvSpPr>
          <p:spPr bwMode="auto">
            <a:xfrm>
              <a:off x="-2427311" y="5530565"/>
              <a:ext cx="1168400" cy="152400"/>
            </a:xfrm>
            <a:custGeom>
              <a:avLst/>
              <a:gdLst/>
              <a:ahLst/>
              <a:cxnLst>
                <a:cxn ang="0">
                  <a:pos x="11836" y="748"/>
                </a:cxn>
                <a:cxn ang="0">
                  <a:pos x="11396" y="396"/>
                </a:cxn>
                <a:cxn ang="0">
                  <a:pos x="10868" y="131"/>
                </a:cxn>
                <a:cxn ang="0">
                  <a:pos x="10340" y="0"/>
                </a:cxn>
                <a:cxn ang="0">
                  <a:pos x="9768" y="0"/>
                </a:cxn>
                <a:cxn ang="0">
                  <a:pos x="9196" y="131"/>
                </a:cxn>
                <a:cxn ang="0">
                  <a:pos x="8712" y="396"/>
                </a:cxn>
                <a:cxn ang="0">
                  <a:pos x="8272" y="792"/>
                </a:cxn>
                <a:cxn ang="0">
                  <a:pos x="7920" y="792"/>
                </a:cxn>
                <a:cxn ang="0">
                  <a:pos x="7524" y="396"/>
                </a:cxn>
                <a:cxn ang="0">
                  <a:pos x="6996" y="131"/>
                </a:cxn>
                <a:cxn ang="0">
                  <a:pos x="6468" y="0"/>
                </a:cxn>
                <a:cxn ang="0">
                  <a:pos x="5896" y="0"/>
                </a:cxn>
                <a:cxn ang="0">
                  <a:pos x="5324" y="131"/>
                </a:cxn>
                <a:cxn ang="0">
                  <a:pos x="4796" y="396"/>
                </a:cxn>
                <a:cxn ang="0">
                  <a:pos x="4400" y="748"/>
                </a:cxn>
                <a:cxn ang="0">
                  <a:pos x="4003" y="704"/>
                </a:cxn>
                <a:cxn ang="0">
                  <a:pos x="3432" y="264"/>
                </a:cxn>
                <a:cxn ang="0">
                  <a:pos x="2772" y="44"/>
                </a:cxn>
                <a:cxn ang="0">
                  <a:pos x="2112" y="0"/>
                </a:cxn>
                <a:cxn ang="0">
                  <a:pos x="1408" y="131"/>
                </a:cxn>
                <a:cxn ang="0">
                  <a:pos x="792" y="484"/>
                </a:cxn>
                <a:cxn ang="0">
                  <a:pos x="352" y="1012"/>
                </a:cxn>
                <a:cxn ang="0">
                  <a:pos x="88" y="1716"/>
                </a:cxn>
                <a:cxn ang="0">
                  <a:pos x="1012" y="2112"/>
                </a:cxn>
                <a:cxn ang="0">
                  <a:pos x="3872" y="2112"/>
                </a:cxn>
                <a:cxn ang="0">
                  <a:pos x="4840" y="2112"/>
                </a:cxn>
                <a:cxn ang="0">
                  <a:pos x="7788" y="2112"/>
                </a:cxn>
                <a:cxn ang="0">
                  <a:pos x="8756" y="2112"/>
                </a:cxn>
                <a:cxn ang="0">
                  <a:pos x="11660" y="2112"/>
                </a:cxn>
                <a:cxn ang="0">
                  <a:pos x="12672" y="2112"/>
                </a:cxn>
                <a:cxn ang="0">
                  <a:pos x="16192" y="2112"/>
                </a:cxn>
                <a:cxn ang="0">
                  <a:pos x="16060" y="1320"/>
                </a:cxn>
                <a:cxn ang="0">
                  <a:pos x="15664" y="704"/>
                </a:cxn>
                <a:cxn ang="0">
                  <a:pos x="15092" y="264"/>
                </a:cxn>
                <a:cxn ang="0">
                  <a:pos x="14476" y="44"/>
                </a:cxn>
                <a:cxn ang="0">
                  <a:pos x="13772" y="0"/>
                </a:cxn>
                <a:cxn ang="0">
                  <a:pos x="13068" y="131"/>
                </a:cxn>
                <a:cxn ang="0">
                  <a:pos x="12452" y="484"/>
                </a:cxn>
                <a:cxn ang="0">
                  <a:pos x="12012" y="1012"/>
                </a:cxn>
              </a:cxnLst>
              <a:rect l="0" t="0" r="r" b="b"/>
              <a:pathLst>
                <a:path w="16192" h="2112">
                  <a:moveTo>
                    <a:pt x="12012" y="1012"/>
                  </a:moveTo>
                  <a:lnTo>
                    <a:pt x="11836" y="748"/>
                  </a:lnTo>
                  <a:lnTo>
                    <a:pt x="11616" y="572"/>
                  </a:lnTo>
                  <a:lnTo>
                    <a:pt x="11396" y="396"/>
                  </a:lnTo>
                  <a:lnTo>
                    <a:pt x="11132" y="264"/>
                  </a:lnTo>
                  <a:lnTo>
                    <a:pt x="10868" y="131"/>
                  </a:lnTo>
                  <a:lnTo>
                    <a:pt x="10604" y="44"/>
                  </a:lnTo>
                  <a:lnTo>
                    <a:pt x="10340" y="0"/>
                  </a:lnTo>
                  <a:lnTo>
                    <a:pt x="10032" y="0"/>
                  </a:lnTo>
                  <a:lnTo>
                    <a:pt x="9768" y="0"/>
                  </a:lnTo>
                  <a:lnTo>
                    <a:pt x="9460" y="88"/>
                  </a:lnTo>
                  <a:lnTo>
                    <a:pt x="9196" y="131"/>
                  </a:lnTo>
                  <a:lnTo>
                    <a:pt x="8932" y="264"/>
                  </a:lnTo>
                  <a:lnTo>
                    <a:pt x="8712" y="396"/>
                  </a:lnTo>
                  <a:lnTo>
                    <a:pt x="8448" y="572"/>
                  </a:lnTo>
                  <a:lnTo>
                    <a:pt x="8272" y="792"/>
                  </a:lnTo>
                  <a:lnTo>
                    <a:pt x="8096" y="1012"/>
                  </a:lnTo>
                  <a:lnTo>
                    <a:pt x="7920" y="792"/>
                  </a:lnTo>
                  <a:lnTo>
                    <a:pt x="7744" y="572"/>
                  </a:lnTo>
                  <a:lnTo>
                    <a:pt x="7524" y="396"/>
                  </a:lnTo>
                  <a:lnTo>
                    <a:pt x="7260" y="264"/>
                  </a:lnTo>
                  <a:lnTo>
                    <a:pt x="6996" y="131"/>
                  </a:lnTo>
                  <a:lnTo>
                    <a:pt x="6732" y="88"/>
                  </a:lnTo>
                  <a:lnTo>
                    <a:pt x="6468" y="0"/>
                  </a:lnTo>
                  <a:lnTo>
                    <a:pt x="6160" y="0"/>
                  </a:lnTo>
                  <a:lnTo>
                    <a:pt x="5896" y="0"/>
                  </a:lnTo>
                  <a:lnTo>
                    <a:pt x="5588" y="44"/>
                  </a:lnTo>
                  <a:lnTo>
                    <a:pt x="5324" y="131"/>
                  </a:lnTo>
                  <a:lnTo>
                    <a:pt x="5060" y="220"/>
                  </a:lnTo>
                  <a:lnTo>
                    <a:pt x="4796" y="396"/>
                  </a:lnTo>
                  <a:lnTo>
                    <a:pt x="4576" y="528"/>
                  </a:lnTo>
                  <a:lnTo>
                    <a:pt x="4400" y="748"/>
                  </a:lnTo>
                  <a:lnTo>
                    <a:pt x="4224" y="968"/>
                  </a:lnTo>
                  <a:lnTo>
                    <a:pt x="4003" y="704"/>
                  </a:lnTo>
                  <a:lnTo>
                    <a:pt x="3740" y="484"/>
                  </a:lnTo>
                  <a:lnTo>
                    <a:pt x="3432" y="264"/>
                  </a:lnTo>
                  <a:lnTo>
                    <a:pt x="3124" y="131"/>
                  </a:lnTo>
                  <a:lnTo>
                    <a:pt x="2772" y="44"/>
                  </a:lnTo>
                  <a:lnTo>
                    <a:pt x="2464" y="0"/>
                  </a:lnTo>
                  <a:lnTo>
                    <a:pt x="2112" y="0"/>
                  </a:lnTo>
                  <a:lnTo>
                    <a:pt x="1760" y="44"/>
                  </a:lnTo>
                  <a:lnTo>
                    <a:pt x="1408" y="131"/>
                  </a:lnTo>
                  <a:lnTo>
                    <a:pt x="1100" y="308"/>
                  </a:lnTo>
                  <a:lnTo>
                    <a:pt x="792" y="484"/>
                  </a:lnTo>
                  <a:lnTo>
                    <a:pt x="572" y="704"/>
                  </a:lnTo>
                  <a:lnTo>
                    <a:pt x="352" y="1012"/>
                  </a:lnTo>
                  <a:lnTo>
                    <a:pt x="176" y="1320"/>
                  </a:lnTo>
                  <a:lnTo>
                    <a:pt x="88" y="1716"/>
                  </a:lnTo>
                  <a:lnTo>
                    <a:pt x="0" y="2112"/>
                  </a:lnTo>
                  <a:lnTo>
                    <a:pt x="1012" y="2112"/>
                  </a:lnTo>
                  <a:lnTo>
                    <a:pt x="3564" y="2112"/>
                  </a:lnTo>
                  <a:lnTo>
                    <a:pt x="3872" y="2112"/>
                  </a:lnTo>
                  <a:lnTo>
                    <a:pt x="4532" y="2112"/>
                  </a:lnTo>
                  <a:lnTo>
                    <a:pt x="4840" y="2112"/>
                  </a:lnTo>
                  <a:lnTo>
                    <a:pt x="7436" y="2112"/>
                  </a:lnTo>
                  <a:lnTo>
                    <a:pt x="7788" y="2112"/>
                  </a:lnTo>
                  <a:lnTo>
                    <a:pt x="8404" y="2112"/>
                  </a:lnTo>
                  <a:lnTo>
                    <a:pt x="8756" y="2112"/>
                  </a:lnTo>
                  <a:lnTo>
                    <a:pt x="11352" y="2112"/>
                  </a:lnTo>
                  <a:lnTo>
                    <a:pt x="11660" y="2112"/>
                  </a:lnTo>
                  <a:lnTo>
                    <a:pt x="12320" y="2112"/>
                  </a:lnTo>
                  <a:lnTo>
                    <a:pt x="12672" y="2112"/>
                  </a:lnTo>
                  <a:lnTo>
                    <a:pt x="15224" y="2112"/>
                  </a:lnTo>
                  <a:lnTo>
                    <a:pt x="16192" y="2112"/>
                  </a:lnTo>
                  <a:lnTo>
                    <a:pt x="16148" y="1672"/>
                  </a:lnTo>
                  <a:lnTo>
                    <a:pt x="16060" y="1320"/>
                  </a:lnTo>
                  <a:lnTo>
                    <a:pt x="15884" y="968"/>
                  </a:lnTo>
                  <a:lnTo>
                    <a:pt x="15664" y="704"/>
                  </a:lnTo>
                  <a:lnTo>
                    <a:pt x="15400" y="484"/>
                  </a:lnTo>
                  <a:lnTo>
                    <a:pt x="15092" y="264"/>
                  </a:lnTo>
                  <a:lnTo>
                    <a:pt x="14784" y="131"/>
                  </a:lnTo>
                  <a:lnTo>
                    <a:pt x="14476" y="44"/>
                  </a:lnTo>
                  <a:lnTo>
                    <a:pt x="14124" y="0"/>
                  </a:lnTo>
                  <a:lnTo>
                    <a:pt x="13772" y="0"/>
                  </a:lnTo>
                  <a:lnTo>
                    <a:pt x="13420" y="44"/>
                  </a:lnTo>
                  <a:lnTo>
                    <a:pt x="13068" y="131"/>
                  </a:lnTo>
                  <a:lnTo>
                    <a:pt x="12760" y="308"/>
                  </a:lnTo>
                  <a:lnTo>
                    <a:pt x="12452" y="484"/>
                  </a:lnTo>
                  <a:lnTo>
                    <a:pt x="12232" y="704"/>
                  </a:lnTo>
                  <a:lnTo>
                    <a:pt x="12012" y="101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1" name="Freeform 132"/>
            <p:cNvSpPr/>
            <p:nvPr/>
          </p:nvSpPr>
          <p:spPr bwMode="auto">
            <a:xfrm>
              <a:off x="-2100286" y="5282915"/>
              <a:ext cx="238125" cy="234950"/>
            </a:xfrm>
            <a:custGeom>
              <a:avLst/>
              <a:gdLst/>
              <a:ahLst/>
              <a:cxnLst>
                <a:cxn ang="0">
                  <a:pos x="1628" y="0"/>
                </a:cxn>
                <a:cxn ang="0">
                  <a:pos x="1320" y="44"/>
                </a:cxn>
                <a:cxn ang="0">
                  <a:pos x="1012" y="132"/>
                </a:cxn>
                <a:cxn ang="0">
                  <a:pos x="704" y="264"/>
                </a:cxn>
                <a:cxn ang="0">
                  <a:pos x="483" y="484"/>
                </a:cxn>
                <a:cxn ang="0">
                  <a:pos x="264" y="704"/>
                </a:cxn>
                <a:cxn ang="0">
                  <a:pos x="132" y="1012"/>
                </a:cxn>
                <a:cxn ang="0">
                  <a:pos x="44" y="1320"/>
                </a:cxn>
                <a:cxn ang="0">
                  <a:pos x="0" y="1629"/>
                </a:cxn>
                <a:cxn ang="0">
                  <a:pos x="44" y="1980"/>
                </a:cxn>
                <a:cxn ang="0">
                  <a:pos x="132" y="2288"/>
                </a:cxn>
                <a:cxn ang="0">
                  <a:pos x="264" y="2551"/>
                </a:cxn>
                <a:cxn ang="0">
                  <a:pos x="483" y="2772"/>
                </a:cxn>
                <a:cxn ang="0">
                  <a:pos x="704"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Lst>
              <a:rect l="0" t="0" r="r" b="b"/>
              <a:pathLst>
                <a:path w="3300" h="3256">
                  <a:moveTo>
                    <a:pt x="1628" y="0"/>
                  </a:moveTo>
                  <a:lnTo>
                    <a:pt x="1320" y="44"/>
                  </a:lnTo>
                  <a:lnTo>
                    <a:pt x="1012" y="132"/>
                  </a:lnTo>
                  <a:lnTo>
                    <a:pt x="704" y="264"/>
                  </a:lnTo>
                  <a:lnTo>
                    <a:pt x="483" y="484"/>
                  </a:lnTo>
                  <a:lnTo>
                    <a:pt x="264" y="704"/>
                  </a:lnTo>
                  <a:lnTo>
                    <a:pt x="132" y="1012"/>
                  </a:lnTo>
                  <a:lnTo>
                    <a:pt x="44" y="1320"/>
                  </a:lnTo>
                  <a:lnTo>
                    <a:pt x="0" y="1629"/>
                  </a:lnTo>
                  <a:lnTo>
                    <a:pt x="44" y="1980"/>
                  </a:lnTo>
                  <a:lnTo>
                    <a:pt x="132" y="2288"/>
                  </a:lnTo>
                  <a:lnTo>
                    <a:pt x="264" y="2551"/>
                  </a:lnTo>
                  <a:lnTo>
                    <a:pt x="483" y="2772"/>
                  </a:lnTo>
                  <a:lnTo>
                    <a:pt x="704"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2" name="Rectangle 133"/>
            <p:cNvSpPr>
              <a:spLocks noChangeArrowheads="1"/>
            </p:cNvSpPr>
            <p:nvPr/>
          </p:nvSpPr>
          <p:spPr bwMode="auto">
            <a:xfrm>
              <a:off x="-1770086" y="5133690"/>
              <a:ext cx="368300" cy="111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3" name="Freeform 134"/>
            <p:cNvSpPr/>
            <p:nvPr/>
          </p:nvSpPr>
          <p:spPr bwMode="auto">
            <a:xfrm>
              <a:off x="-2379686" y="5282915"/>
              <a:ext cx="238125" cy="234950"/>
            </a:xfrm>
            <a:custGeom>
              <a:avLst/>
              <a:gdLst/>
              <a:ahLst/>
              <a:cxnLst>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 ang="0">
                  <a:pos x="307" y="704"/>
                </a:cxn>
                <a:cxn ang="0">
                  <a:pos x="132" y="1012"/>
                </a:cxn>
                <a:cxn ang="0">
                  <a:pos x="44" y="1320"/>
                </a:cxn>
                <a:cxn ang="0">
                  <a:pos x="0" y="1629"/>
                </a:cxn>
                <a:cxn ang="0">
                  <a:pos x="44" y="1980"/>
                </a:cxn>
                <a:cxn ang="0">
                  <a:pos x="132" y="2288"/>
                </a:cxn>
                <a:cxn ang="0">
                  <a:pos x="307" y="2551"/>
                </a:cxn>
                <a:cxn ang="0">
                  <a:pos x="484" y="2772"/>
                </a:cxn>
                <a:cxn ang="0">
                  <a:pos x="748" y="2992"/>
                </a:cxn>
                <a:cxn ang="0">
                  <a:pos x="1012" y="3124"/>
                </a:cxn>
                <a:cxn ang="0">
                  <a:pos x="1320" y="3256"/>
                </a:cxn>
                <a:cxn ang="0">
                  <a:pos x="1672" y="3256"/>
                </a:cxn>
              </a:cxnLst>
              <a:rect l="0" t="0" r="r" b="b"/>
              <a:pathLst>
                <a:path w="3300" h="3256">
                  <a:moveTo>
                    <a:pt x="1672" y="3256"/>
                  </a:move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lnTo>
                    <a:pt x="307" y="704"/>
                  </a:lnTo>
                  <a:lnTo>
                    <a:pt x="132" y="1012"/>
                  </a:lnTo>
                  <a:lnTo>
                    <a:pt x="44" y="1320"/>
                  </a:lnTo>
                  <a:lnTo>
                    <a:pt x="0" y="1629"/>
                  </a:lnTo>
                  <a:lnTo>
                    <a:pt x="44" y="1980"/>
                  </a:lnTo>
                  <a:lnTo>
                    <a:pt x="132" y="2288"/>
                  </a:lnTo>
                  <a:lnTo>
                    <a:pt x="307" y="2551"/>
                  </a:lnTo>
                  <a:lnTo>
                    <a:pt x="484" y="2772"/>
                  </a:lnTo>
                  <a:lnTo>
                    <a:pt x="748" y="2992"/>
                  </a:lnTo>
                  <a:lnTo>
                    <a:pt x="1012" y="3124"/>
                  </a:lnTo>
                  <a:lnTo>
                    <a:pt x="1320" y="3256"/>
                  </a:lnTo>
                  <a:lnTo>
                    <a:pt x="1672" y="3256"/>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4" name="Freeform 135"/>
            <p:cNvSpPr/>
            <p:nvPr/>
          </p:nvSpPr>
          <p:spPr bwMode="auto">
            <a:xfrm>
              <a:off x="-1817711" y="5282915"/>
              <a:ext cx="238125" cy="234950"/>
            </a:xfrm>
            <a:custGeom>
              <a:avLst/>
              <a:gdLst/>
              <a:ahLst/>
              <a:cxnLst>
                <a:cxn ang="0">
                  <a:pos x="484" y="484"/>
                </a:cxn>
                <a:cxn ang="0">
                  <a:pos x="264" y="704"/>
                </a:cxn>
                <a:cxn ang="0">
                  <a:pos x="132" y="1012"/>
                </a:cxn>
                <a:cxn ang="0">
                  <a:pos x="44" y="1320"/>
                </a:cxn>
                <a:cxn ang="0">
                  <a:pos x="0" y="1629"/>
                </a:cxn>
                <a:cxn ang="0">
                  <a:pos x="44" y="1980"/>
                </a:cxn>
                <a:cxn ang="0">
                  <a:pos x="132" y="2288"/>
                </a:cxn>
                <a:cxn ang="0">
                  <a:pos x="264" y="2551"/>
                </a:cxn>
                <a:cxn ang="0">
                  <a:pos x="484" y="2772"/>
                </a:cxn>
                <a:cxn ang="0">
                  <a:pos x="748"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 ang="0">
                  <a:pos x="1320" y="44"/>
                </a:cxn>
                <a:cxn ang="0">
                  <a:pos x="1012" y="132"/>
                </a:cxn>
                <a:cxn ang="0">
                  <a:pos x="748" y="264"/>
                </a:cxn>
                <a:cxn ang="0">
                  <a:pos x="484" y="484"/>
                </a:cxn>
              </a:cxnLst>
              <a:rect l="0" t="0" r="r" b="b"/>
              <a:pathLst>
                <a:path w="3300" h="3256">
                  <a:moveTo>
                    <a:pt x="484" y="484"/>
                  </a:moveTo>
                  <a:lnTo>
                    <a:pt x="264" y="704"/>
                  </a:lnTo>
                  <a:lnTo>
                    <a:pt x="132" y="1012"/>
                  </a:lnTo>
                  <a:lnTo>
                    <a:pt x="44" y="1320"/>
                  </a:lnTo>
                  <a:lnTo>
                    <a:pt x="0" y="1629"/>
                  </a:lnTo>
                  <a:lnTo>
                    <a:pt x="44" y="1980"/>
                  </a:lnTo>
                  <a:lnTo>
                    <a:pt x="132" y="2288"/>
                  </a:lnTo>
                  <a:lnTo>
                    <a:pt x="264" y="2551"/>
                  </a:lnTo>
                  <a:lnTo>
                    <a:pt x="484" y="2772"/>
                  </a:lnTo>
                  <a:lnTo>
                    <a:pt x="748"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5" name="Freeform 136"/>
            <p:cNvSpPr/>
            <p:nvPr/>
          </p:nvSpPr>
          <p:spPr bwMode="auto">
            <a:xfrm>
              <a:off x="-1538311" y="5282915"/>
              <a:ext cx="238125" cy="234950"/>
            </a:xfrm>
            <a:custGeom>
              <a:avLst/>
              <a:gdLst/>
              <a:ahLst/>
              <a:cxnLst>
                <a:cxn ang="0">
                  <a:pos x="484" y="484"/>
                </a:cxn>
                <a:cxn ang="0">
                  <a:pos x="308" y="704"/>
                </a:cxn>
                <a:cxn ang="0">
                  <a:pos x="132" y="1012"/>
                </a:cxn>
                <a:cxn ang="0">
                  <a:pos x="44" y="1320"/>
                </a:cxn>
                <a:cxn ang="0">
                  <a:pos x="0" y="1629"/>
                </a:cxn>
                <a:cxn ang="0">
                  <a:pos x="44" y="1980"/>
                </a:cxn>
                <a:cxn ang="0">
                  <a:pos x="132" y="2288"/>
                </a:cxn>
                <a:cxn ang="0">
                  <a:pos x="308" y="2551"/>
                </a:cxn>
                <a:cxn ang="0">
                  <a:pos x="484" y="2772"/>
                </a:cxn>
                <a:cxn ang="0">
                  <a:pos x="748" y="2992"/>
                </a:cxn>
                <a:cxn ang="0">
                  <a:pos x="1012" y="3124"/>
                </a:cxn>
                <a:cxn ang="0">
                  <a:pos x="1320" y="3256"/>
                </a:cxn>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Lst>
              <a:rect l="0" t="0" r="r" b="b"/>
              <a:pathLst>
                <a:path w="3300" h="3256">
                  <a:moveTo>
                    <a:pt x="484" y="484"/>
                  </a:moveTo>
                  <a:lnTo>
                    <a:pt x="308" y="704"/>
                  </a:lnTo>
                  <a:lnTo>
                    <a:pt x="132" y="1012"/>
                  </a:lnTo>
                  <a:lnTo>
                    <a:pt x="44" y="1320"/>
                  </a:lnTo>
                  <a:lnTo>
                    <a:pt x="0" y="1629"/>
                  </a:lnTo>
                  <a:lnTo>
                    <a:pt x="44" y="1980"/>
                  </a:lnTo>
                  <a:lnTo>
                    <a:pt x="132" y="2288"/>
                  </a:lnTo>
                  <a:lnTo>
                    <a:pt x="308" y="2551"/>
                  </a:lnTo>
                  <a:lnTo>
                    <a:pt x="484" y="2772"/>
                  </a:lnTo>
                  <a:lnTo>
                    <a:pt x="748" y="2992"/>
                  </a:lnTo>
                  <a:lnTo>
                    <a:pt x="1012" y="3124"/>
                  </a:lnTo>
                  <a:lnTo>
                    <a:pt x="1320" y="3256"/>
                  </a:lnTo>
                  <a:lnTo>
                    <a:pt x="1672" y="3256"/>
                  </a:ln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6" name="Freeform 137"/>
            <p:cNvSpPr/>
            <p:nvPr/>
          </p:nvSpPr>
          <p:spPr bwMode="auto">
            <a:xfrm>
              <a:off x="-1706586" y="4552665"/>
              <a:ext cx="238125" cy="238125"/>
            </a:xfrm>
            <a:custGeom>
              <a:avLst/>
              <a:gdLst/>
              <a:ahLst/>
              <a:cxnLst>
                <a:cxn ang="0">
                  <a:pos x="1672" y="3300"/>
                </a:cxn>
                <a:cxn ang="0">
                  <a:pos x="1980" y="3256"/>
                </a:cxn>
                <a:cxn ang="0">
                  <a:pos x="2288" y="3168"/>
                </a:cxn>
                <a:cxn ang="0">
                  <a:pos x="2552" y="3036"/>
                </a:cxn>
                <a:cxn ang="0">
                  <a:pos x="2816" y="2816"/>
                </a:cxn>
                <a:cxn ang="0">
                  <a:pos x="3036" y="2552"/>
                </a:cxn>
                <a:cxn ang="0">
                  <a:pos x="3168" y="2288"/>
                </a:cxn>
                <a:cxn ang="0">
                  <a:pos x="3256" y="1980"/>
                </a:cxn>
                <a:cxn ang="0">
                  <a:pos x="3300" y="1628"/>
                </a:cxn>
                <a:cxn ang="0">
                  <a:pos x="3256" y="1320"/>
                </a:cxn>
                <a:cxn ang="0">
                  <a:pos x="3168" y="1012"/>
                </a:cxn>
                <a:cxn ang="0">
                  <a:pos x="3036" y="748"/>
                </a:cxn>
                <a:cxn ang="0">
                  <a:pos x="2816" y="484"/>
                </a:cxn>
                <a:cxn ang="0">
                  <a:pos x="2552" y="264"/>
                </a:cxn>
                <a:cxn ang="0">
                  <a:pos x="2288" y="132"/>
                </a:cxn>
                <a:cxn ang="0">
                  <a:pos x="1980" y="44"/>
                </a:cxn>
                <a:cxn ang="0">
                  <a:pos x="1672" y="0"/>
                </a:cxn>
                <a:cxn ang="0">
                  <a:pos x="1320" y="44"/>
                </a:cxn>
                <a:cxn ang="0">
                  <a:pos x="1012" y="132"/>
                </a:cxn>
                <a:cxn ang="0">
                  <a:pos x="748" y="264"/>
                </a:cxn>
                <a:cxn ang="0">
                  <a:pos x="484" y="484"/>
                </a:cxn>
                <a:cxn ang="0">
                  <a:pos x="264" y="748"/>
                </a:cxn>
                <a:cxn ang="0">
                  <a:pos x="132" y="1012"/>
                </a:cxn>
                <a:cxn ang="0">
                  <a:pos x="44" y="1320"/>
                </a:cxn>
                <a:cxn ang="0">
                  <a:pos x="0" y="1628"/>
                </a:cxn>
                <a:cxn ang="0">
                  <a:pos x="44" y="1980"/>
                </a:cxn>
                <a:cxn ang="0">
                  <a:pos x="132" y="2288"/>
                </a:cxn>
                <a:cxn ang="0">
                  <a:pos x="264" y="2552"/>
                </a:cxn>
                <a:cxn ang="0">
                  <a:pos x="484" y="2816"/>
                </a:cxn>
                <a:cxn ang="0">
                  <a:pos x="748" y="3036"/>
                </a:cxn>
                <a:cxn ang="0">
                  <a:pos x="1012" y="3168"/>
                </a:cxn>
                <a:cxn ang="0">
                  <a:pos x="1320" y="3256"/>
                </a:cxn>
                <a:cxn ang="0">
                  <a:pos x="1672" y="3300"/>
                </a:cxn>
              </a:cxnLst>
              <a:rect l="0" t="0" r="r" b="b"/>
              <a:pathLst>
                <a:path w="3300" h="3300">
                  <a:moveTo>
                    <a:pt x="1672" y="3300"/>
                  </a:moveTo>
                  <a:lnTo>
                    <a:pt x="1980" y="3256"/>
                  </a:lnTo>
                  <a:lnTo>
                    <a:pt x="2288" y="3168"/>
                  </a:lnTo>
                  <a:lnTo>
                    <a:pt x="2552" y="3036"/>
                  </a:lnTo>
                  <a:lnTo>
                    <a:pt x="2816" y="2816"/>
                  </a:lnTo>
                  <a:lnTo>
                    <a:pt x="3036" y="2552"/>
                  </a:lnTo>
                  <a:lnTo>
                    <a:pt x="3168" y="2288"/>
                  </a:lnTo>
                  <a:lnTo>
                    <a:pt x="3256" y="1980"/>
                  </a:lnTo>
                  <a:lnTo>
                    <a:pt x="3300" y="1628"/>
                  </a:lnTo>
                  <a:lnTo>
                    <a:pt x="3256" y="1320"/>
                  </a:lnTo>
                  <a:lnTo>
                    <a:pt x="3168" y="1012"/>
                  </a:lnTo>
                  <a:lnTo>
                    <a:pt x="3036" y="748"/>
                  </a:lnTo>
                  <a:lnTo>
                    <a:pt x="2816" y="484"/>
                  </a:lnTo>
                  <a:lnTo>
                    <a:pt x="2552" y="264"/>
                  </a:lnTo>
                  <a:lnTo>
                    <a:pt x="2288" y="132"/>
                  </a:lnTo>
                  <a:lnTo>
                    <a:pt x="1980" y="44"/>
                  </a:lnTo>
                  <a:lnTo>
                    <a:pt x="1672" y="0"/>
                  </a:lnTo>
                  <a:lnTo>
                    <a:pt x="1320" y="44"/>
                  </a:lnTo>
                  <a:lnTo>
                    <a:pt x="1012" y="132"/>
                  </a:lnTo>
                  <a:lnTo>
                    <a:pt x="748" y="264"/>
                  </a:lnTo>
                  <a:lnTo>
                    <a:pt x="484" y="484"/>
                  </a:lnTo>
                  <a:lnTo>
                    <a:pt x="264" y="748"/>
                  </a:lnTo>
                  <a:lnTo>
                    <a:pt x="132" y="1012"/>
                  </a:lnTo>
                  <a:lnTo>
                    <a:pt x="44" y="1320"/>
                  </a:lnTo>
                  <a:lnTo>
                    <a:pt x="0" y="1628"/>
                  </a:lnTo>
                  <a:lnTo>
                    <a:pt x="44" y="1980"/>
                  </a:lnTo>
                  <a:lnTo>
                    <a:pt x="132" y="2288"/>
                  </a:lnTo>
                  <a:lnTo>
                    <a:pt x="264" y="2552"/>
                  </a:lnTo>
                  <a:lnTo>
                    <a:pt x="484" y="2816"/>
                  </a:lnTo>
                  <a:lnTo>
                    <a:pt x="748" y="3036"/>
                  </a:lnTo>
                  <a:lnTo>
                    <a:pt x="1012" y="3168"/>
                  </a:lnTo>
                  <a:lnTo>
                    <a:pt x="1320" y="3256"/>
                  </a:lnTo>
                  <a:lnTo>
                    <a:pt x="1672" y="330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37" name="Freeform 138"/>
            <p:cNvSpPr>
              <a:spLocks noEditPoints="1"/>
            </p:cNvSpPr>
            <p:nvPr/>
          </p:nvSpPr>
          <p:spPr bwMode="auto">
            <a:xfrm>
              <a:off x="-1836761" y="4806665"/>
              <a:ext cx="495300" cy="311150"/>
            </a:xfrm>
            <a:custGeom>
              <a:avLst/>
              <a:gdLst/>
              <a:ahLst/>
              <a:cxnLst>
                <a:cxn ang="0">
                  <a:pos x="0" y="4312"/>
                </a:cxn>
                <a:cxn ang="0">
                  <a:pos x="6864" y="4312"/>
                </a:cxn>
                <a:cxn ang="0">
                  <a:pos x="6864" y="3652"/>
                </a:cxn>
                <a:cxn ang="0">
                  <a:pos x="5984" y="3652"/>
                </a:cxn>
                <a:cxn ang="0">
                  <a:pos x="5984" y="1012"/>
                </a:cxn>
                <a:cxn ang="0">
                  <a:pos x="5940" y="792"/>
                </a:cxn>
                <a:cxn ang="0">
                  <a:pos x="5896" y="616"/>
                </a:cxn>
                <a:cxn ang="0">
                  <a:pos x="5808" y="440"/>
                </a:cxn>
                <a:cxn ang="0">
                  <a:pos x="5676" y="264"/>
                </a:cxn>
                <a:cxn ang="0">
                  <a:pos x="5500" y="176"/>
                </a:cxn>
                <a:cxn ang="0">
                  <a:pos x="5324" y="44"/>
                </a:cxn>
                <a:cxn ang="0">
                  <a:pos x="5148" y="0"/>
                </a:cxn>
                <a:cxn ang="0">
                  <a:pos x="4928" y="0"/>
                </a:cxn>
                <a:cxn ang="0">
                  <a:pos x="3476" y="0"/>
                </a:cxn>
                <a:cxn ang="0">
                  <a:pos x="3388" y="0"/>
                </a:cxn>
                <a:cxn ang="0">
                  <a:pos x="1936" y="0"/>
                </a:cxn>
                <a:cxn ang="0">
                  <a:pos x="1760" y="0"/>
                </a:cxn>
                <a:cxn ang="0">
                  <a:pos x="1540" y="44"/>
                </a:cxn>
                <a:cxn ang="0">
                  <a:pos x="1364" y="176"/>
                </a:cxn>
                <a:cxn ang="0">
                  <a:pos x="1232" y="264"/>
                </a:cxn>
                <a:cxn ang="0">
                  <a:pos x="1100" y="440"/>
                </a:cxn>
                <a:cxn ang="0">
                  <a:pos x="1012" y="616"/>
                </a:cxn>
                <a:cxn ang="0">
                  <a:pos x="924" y="792"/>
                </a:cxn>
                <a:cxn ang="0">
                  <a:pos x="924" y="1012"/>
                </a:cxn>
                <a:cxn ang="0">
                  <a:pos x="924" y="3652"/>
                </a:cxn>
                <a:cxn ang="0">
                  <a:pos x="0" y="3652"/>
                </a:cxn>
                <a:cxn ang="0">
                  <a:pos x="0" y="4312"/>
                </a:cxn>
                <a:cxn ang="0">
                  <a:pos x="4532" y="1892"/>
                </a:cxn>
                <a:cxn ang="0">
                  <a:pos x="4884" y="1892"/>
                </a:cxn>
                <a:cxn ang="0">
                  <a:pos x="4884" y="3652"/>
                </a:cxn>
                <a:cxn ang="0">
                  <a:pos x="4532" y="3652"/>
                </a:cxn>
                <a:cxn ang="0">
                  <a:pos x="4532" y="1892"/>
                </a:cxn>
                <a:cxn ang="0">
                  <a:pos x="1980" y="1892"/>
                </a:cxn>
                <a:cxn ang="0">
                  <a:pos x="2332" y="1892"/>
                </a:cxn>
                <a:cxn ang="0">
                  <a:pos x="2332" y="3652"/>
                </a:cxn>
                <a:cxn ang="0">
                  <a:pos x="1980" y="3652"/>
                </a:cxn>
                <a:cxn ang="0">
                  <a:pos x="1980" y="1892"/>
                </a:cxn>
              </a:cxnLst>
              <a:rect l="0" t="0" r="r" b="b"/>
              <a:pathLst>
                <a:path w="6864" h="4312">
                  <a:moveTo>
                    <a:pt x="0" y="4312"/>
                  </a:moveTo>
                  <a:lnTo>
                    <a:pt x="6864" y="4312"/>
                  </a:lnTo>
                  <a:lnTo>
                    <a:pt x="6864" y="3652"/>
                  </a:lnTo>
                  <a:lnTo>
                    <a:pt x="5984" y="3652"/>
                  </a:lnTo>
                  <a:lnTo>
                    <a:pt x="5984" y="1012"/>
                  </a:lnTo>
                  <a:lnTo>
                    <a:pt x="5940" y="792"/>
                  </a:lnTo>
                  <a:lnTo>
                    <a:pt x="5896" y="616"/>
                  </a:lnTo>
                  <a:lnTo>
                    <a:pt x="5808" y="440"/>
                  </a:lnTo>
                  <a:lnTo>
                    <a:pt x="5676" y="264"/>
                  </a:lnTo>
                  <a:lnTo>
                    <a:pt x="5500" y="176"/>
                  </a:lnTo>
                  <a:lnTo>
                    <a:pt x="5324" y="44"/>
                  </a:lnTo>
                  <a:lnTo>
                    <a:pt x="5148" y="0"/>
                  </a:lnTo>
                  <a:lnTo>
                    <a:pt x="4928" y="0"/>
                  </a:lnTo>
                  <a:lnTo>
                    <a:pt x="3476" y="0"/>
                  </a:lnTo>
                  <a:lnTo>
                    <a:pt x="3388" y="0"/>
                  </a:lnTo>
                  <a:lnTo>
                    <a:pt x="1936" y="0"/>
                  </a:lnTo>
                  <a:lnTo>
                    <a:pt x="1760" y="0"/>
                  </a:lnTo>
                  <a:lnTo>
                    <a:pt x="1540" y="44"/>
                  </a:lnTo>
                  <a:lnTo>
                    <a:pt x="1364" y="176"/>
                  </a:lnTo>
                  <a:lnTo>
                    <a:pt x="1232" y="264"/>
                  </a:lnTo>
                  <a:lnTo>
                    <a:pt x="1100" y="440"/>
                  </a:lnTo>
                  <a:lnTo>
                    <a:pt x="1012" y="616"/>
                  </a:lnTo>
                  <a:lnTo>
                    <a:pt x="924" y="792"/>
                  </a:lnTo>
                  <a:lnTo>
                    <a:pt x="924" y="1012"/>
                  </a:lnTo>
                  <a:lnTo>
                    <a:pt x="924" y="3652"/>
                  </a:lnTo>
                  <a:lnTo>
                    <a:pt x="0" y="3652"/>
                  </a:lnTo>
                  <a:lnTo>
                    <a:pt x="0" y="4312"/>
                  </a:lnTo>
                  <a:close/>
                  <a:moveTo>
                    <a:pt x="4532" y="1892"/>
                  </a:moveTo>
                  <a:lnTo>
                    <a:pt x="4884" y="1892"/>
                  </a:lnTo>
                  <a:lnTo>
                    <a:pt x="4884" y="3652"/>
                  </a:lnTo>
                  <a:lnTo>
                    <a:pt x="4532" y="3652"/>
                  </a:lnTo>
                  <a:lnTo>
                    <a:pt x="4532" y="1892"/>
                  </a:lnTo>
                  <a:close/>
                  <a:moveTo>
                    <a:pt x="1980" y="1892"/>
                  </a:moveTo>
                  <a:lnTo>
                    <a:pt x="2332" y="1892"/>
                  </a:lnTo>
                  <a:lnTo>
                    <a:pt x="2332" y="3652"/>
                  </a:lnTo>
                  <a:lnTo>
                    <a:pt x="1980" y="3652"/>
                  </a:lnTo>
                  <a:lnTo>
                    <a:pt x="1980" y="189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grpSp>
      <p:grpSp>
        <p:nvGrpSpPr>
          <p:cNvPr id="318" name="组合 148"/>
          <p:cNvGrpSpPr/>
          <p:nvPr/>
        </p:nvGrpSpPr>
        <p:grpSpPr>
          <a:xfrm>
            <a:off x="4322438" y="2404714"/>
            <a:ext cx="337843" cy="168926"/>
            <a:chOff x="-2427311" y="4552665"/>
            <a:chExt cx="1168400" cy="1130300"/>
          </a:xfrm>
          <a:solidFill>
            <a:schemeClr val="tx2"/>
          </a:solidFill>
        </p:grpSpPr>
        <p:sp>
          <p:nvSpPr>
            <p:cNvPr id="339" name="Freeform 130"/>
            <p:cNvSpPr>
              <a:spLocks noEditPoints="1"/>
            </p:cNvSpPr>
            <p:nvPr/>
          </p:nvSpPr>
          <p:spPr bwMode="auto">
            <a:xfrm>
              <a:off x="-2322536" y="4562190"/>
              <a:ext cx="514350" cy="298450"/>
            </a:xfrm>
            <a:custGeom>
              <a:avLst/>
              <a:gdLst/>
              <a:ahLst/>
              <a:cxnLst>
                <a:cxn ang="0">
                  <a:pos x="4884" y="4136"/>
                </a:cxn>
                <a:cxn ang="0">
                  <a:pos x="5456" y="4004"/>
                </a:cxn>
                <a:cxn ang="0">
                  <a:pos x="5896" y="3696"/>
                </a:cxn>
                <a:cxn ang="0">
                  <a:pos x="6160" y="3300"/>
                </a:cxn>
                <a:cxn ang="0">
                  <a:pos x="6732" y="3124"/>
                </a:cxn>
                <a:cxn ang="0">
                  <a:pos x="6996" y="2904"/>
                </a:cxn>
                <a:cxn ang="0">
                  <a:pos x="7128" y="2552"/>
                </a:cxn>
                <a:cxn ang="0">
                  <a:pos x="6336" y="2596"/>
                </a:cxn>
                <a:cxn ang="0">
                  <a:pos x="6292" y="1144"/>
                </a:cxn>
                <a:cxn ang="0">
                  <a:pos x="6072" y="616"/>
                </a:cxn>
                <a:cxn ang="0">
                  <a:pos x="5676" y="264"/>
                </a:cxn>
                <a:cxn ang="0">
                  <a:pos x="5192" y="44"/>
                </a:cxn>
                <a:cxn ang="0">
                  <a:pos x="1408" y="0"/>
                </a:cxn>
                <a:cxn ang="0">
                  <a:pos x="836" y="132"/>
                </a:cxn>
                <a:cxn ang="0">
                  <a:pos x="396" y="440"/>
                </a:cxn>
                <a:cxn ang="0">
                  <a:pos x="88" y="880"/>
                </a:cxn>
                <a:cxn ang="0">
                  <a:pos x="0" y="1408"/>
                </a:cxn>
                <a:cxn ang="0">
                  <a:pos x="0" y="2992"/>
                </a:cxn>
                <a:cxn ang="0">
                  <a:pos x="220" y="3476"/>
                </a:cxn>
                <a:cxn ang="0">
                  <a:pos x="616" y="3872"/>
                </a:cxn>
                <a:cxn ang="0">
                  <a:pos x="1144" y="4092"/>
                </a:cxn>
                <a:cxn ang="0">
                  <a:pos x="4884" y="1452"/>
                </a:cxn>
                <a:cxn ang="0">
                  <a:pos x="5324" y="1628"/>
                </a:cxn>
                <a:cxn ang="0">
                  <a:pos x="5500" y="2024"/>
                </a:cxn>
                <a:cxn ang="0">
                  <a:pos x="5324" y="2464"/>
                </a:cxn>
                <a:cxn ang="0">
                  <a:pos x="4884" y="2640"/>
                </a:cxn>
                <a:cxn ang="0">
                  <a:pos x="4488" y="2464"/>
                </a:cxn>
                <a:cxn ang="0">
                  <a:pos x="4312" y="2024"/>
                </a:cxn>
                <a:cxn ang="0">
                  <a:pos x="4488" y="1628"/>
                </a:cxn>
                <a:cxn ang="0">
                  <a:pos x="4884" y="1452"/>
                </a:cxn>
                <a:cxn ang="0">
                  <a:pos x="3388" y="1496"/>
                </a:cxn>
                <a:cxn ang="0">
                  <a:pos x="3740" y="1804"/>
                </a:cxn>
                <a:cxn ang="0">
                  <a:pos x="3740" y="2288"/>
                </a:cxn>
                <a:cxn ang="0">
                  <a:pos x="3388" y="2596"/>
                </a:cxn>
                <a:cxn ang="0">
                  <a:pos x="2948" y="2596"/>
                </a:cxn>
                <a:cxn ang="0">
                  <a:pos x="2640" y="2288"/>
                </a:cxn>
                <a:cxn ang="0">
                  <a:pos x="2640" y="1804"/>
                </a:cxn>
                <a:cxn ang="0">
                  <a:pos x="2948" y="1496"/>
                </a:cxn>
                <a:cxn ang="0">
                  <a:pos x="1452" y="1452"/>
                </a:cxn>
                <a:cxn ang="0">
                  <a:pos x="1848" y="1628"/>
                </a:cxn>
                <a:cxn ang="0">
                  <a:pos x="2024" y="2024"/>
                </a:cxn>
                <a:cxn ang="0">
                  <a:pos x="1848" y="2464"/>
                </a:cxn>
                <a:cxn ang="0">
                  <a:pos x="1452" y="2640"/>
                </a:cxn>
                <a:cxn ang="0">
                  <a:pos x="1012" y="2464"/>
                </a:cxn>
                <a:cxn ang="0">
                  <a:pos x="836" y="2024"/>
                </a:cxn>
                <a:cxn ang="0">
                  <a:pos x="1012" y="1628"/>
                </a:cxn>
                <a:cxn ang="0">
                  <a:pos x="1452" y="1452"/>
                </a:cxn>
              </a:cxnLst>
              <a:rect l="0" t="0" r="r" b="b"/>
              <a:pathLst>
                <a:path w="7128" h="4136">
                  <a:moveTo>
                    <a:pt x="1408" y="4136"/>
                  </a:moveTo>
                  <a:lnTo>
                    <a:pt x="4884" y="4136"/>
                  </a:lnTo>
                  <a:lnTo>
                    <a:pt x="5192" y="4092"/>
                  </a:lnTo>
                  <a:lnTo>
                    <a:pt x="5456" y="4004"/>
                  </a:lnTo>
                  <a:lnTo>
                    <a:pt x="5676" y="3872"/>
                  </a:lnTo>
                  <a:lnTo>
                    <a:pt x="5896" y="3696"/>
                  </a:lnTo>
                  <a:lnTo>
                    <a:pt x="6072" y="3520"/>
                  </a:lnTo>
                  <a:lnTo>
                    <a:pt x="6160" y="3300"/>
                  </a:lnTo>
                  <a:lnTo>
                    <a:pt x="6599" y="3212"/>
                  </a:lnTo>
                  <a:lnTo>
                    <a:pt x="6732" y="3124"/>
                  </a:lnTo>
                  <a:lnTo>
                    <a:pt x="6864" y="3036"/>
                  </a:lnTo>
                  <a:lnTo>
                    <a:pt x="6996" y="2904"/>
                  </a:lnTo>
                  <a:lnTo>
                    <a:pt x="7084" y="2728"/>
                  </a:lnTo>
                  <a:lnTo>
                    <a:pt x="7128" y="2552"/>
                  </a:lnTo>
                  <a:lnTo>
                    <a:pt x="7128" y="2332"/>
                  </a:lnTo>
                  <a:lnTo>
                    <a:pt x="6336" y="2596"/>
                  </a:lnTo>
                  <a:lnTo>
                    <a:pt x="6336" y="1408"/>
                  </a:lnTo>
                  <a:lnTo>
                    <a:pt x="6292" y="1144"/>
                  </a:lnTo>
                  <a:lnTo>
                    <a:pt x="6204" y="880"/>
                  </a:lnTo>
                  <a:lnTo>
                    <a:pt x="6072" y="616"/>
                  </a:lnTo>
                  <a:lnTo>
                    <a:pt x="5896" y="440"/>
                  </a:lnTo>
                  <a:lnTo>
                    <a:pt x="5676" y="264"/>
                  </a:lnTo>
                  <a:lnTo>
                    <a:pt x="5456" y="132"/>
                  </a:lnTo>
                  <a:lnTo>
                    <a:pt x="5192" y="44"/>
                  </a:lnTo>
                  <a:lnTo>
                    <a:pt x="4884" y="0"/>
                  </a:lnTo>
                  <a:lnTo>
                    <a:pt x="1408" y="0"/>
                  </a:lnTo>
                  <a:lnTo>
                    <a:pt x="1144" y="44"/>
                  </a:lnTo>
                  <a:lnTo>
                    <a:pt x="836" y="132"/>
                  </a:lnTo>
                  <a:lnTo>
                    <a:pt x="616" y="264"/>
                  </a:lnTo>
                  <a:lnTo>
                    <a:pt x="396" y="440"/>
                  </a:lnTo>
                  <a:lnTo>
                    <a:pt x="220" y="616"/>
                  </a:lnTo>
                  <a:lnTo>
                    <a:pt x="88" y="880"/>
                  </a:lnTo>
                  <a:lnTo>
                    <a:pt x="0" y="1144"/>
                  </a:lnTo>
                  <a:lnTo>
                    <a:pt x="0" y="1408"/>
                  </a:lnTo>
                  <a:lnTo>
                    <a:pt x="0" y="2684"/>
                  </a:lnTo>
                  <a:lnTo>
                    <a:pt x="0" y="2992"/>
                  </a:lnTo>
                  <a:lnTo>
                    <a:pt x="88" y="3256"/>
                  </a:lnTo>
                  <a:lnTo>
                    <a:pt x="220" y="3476"/>
                  </a:lnTo>
                  <a:lnTo>
                    <a:pt x="396" y="3696"/>
                  </a:lnTo>
                  <a:lnTo>
                    <a:pt x="616" y="3872"/>
                  </a:lnTo>
                  <a:lnTo>
                    <a:pt x="836" y="4004"/>
                  </a:lnTo>
                  <a:lnTo>
                    <a:pt x="1144" y="4092"/>
                  </a:lnTo>
                  <a:lnTo>
                    <a:pt x="1408" y="4136"/>
                  </a:lnTo>
                  <a:close/>
                  <a:moveTo>
                    <a:pt x="4884" y="1452"/>
                  </a:moveTo>
                  <a:lnTo>
                    <a:pt x="5104" y="1496"/>
                  </a:lnTo>
                  <a:lnTo>
                    <a:pt x="5324" y="1628"/>
                  </a:lnTo>
                  <a:lnTo>
                    <a:pt x="5456" y="1804"/>
                  </a:lnTo>
                  <a:lnTo>
                    <a:pt x="5500" y="2024"/>
                  </a:lnTo>
                  <a:lnTo>
                    <a:pt x="5456" y="2288"/>
                  </a:lnTo>
                  <a:lnTo>
                    <a:pt x="5324" y="2464"/>
                  </a:lnTo>
                  <a:lnTo>
                    <a:pt x="5104" y="2596"/>
                  </a:lnTo>
                  <a:lnTo>
                    <a:pt x="4884" y="2640"/>
                  </a:lnTo>
                  <a:lnTo>
                    <a:pt x="4664" y="2596"/>
                  </a:lnTo>
                  <a:lnTo>
                    <a:pt x="4488" y="2464"/>
                  </a:lnTo>
                  <a:lnTo>
                    <a:pt x="4356" y="2288"/>
                  </a:lnTo>
                  <a:lnTo>
                    <a:pt x="4312" y="2024"/>
                  </a:lnTo>
                  <a:lnTo>
                    <a:pt x="4356" y="1804"/>
                  </a:lnTo>
                  <a:lnTo>
                    <a:pt x="4488" y="1628"/>
                  </a:lnTo>
                  <a:lnTo>
                    <a:pt x="4664" y="1496"/>
                  </a:lnTo>
                  <a:lnTo>
                    <a:pt x="4884" y="1452"/>
                  </a:lnTo>
                  <a:close/>
                  <a:moveTo>
                    <a:pt x="3168" y="1452"/>
                  </a:moveTo>
                  <a:lnTo>
                    <a:pt x="3388" y="1496"/>
                  </a:lnTo>
                  <a:lnTo>
                    <a:pt x="3608" y="1628"/>
                  </a:lnTo>
                  <a:lnTo>
                    <a:pt x="3740" y="1804"/>
                  </a:lnTo>
                  <a:lnTo>
                    <a:pt x="3784" y="2024"/>
                  </a:lnTo>
                  <a:lnTo>
                    <a:pt x="3740" y="2288"/>
                  </a:lnTo>
                  <a:lnTo>
                    <a:pt x="3608" y="2464"/>
                  </a:lnTo>
                  <a:lnTo>
                    <a:pt x="3388" y="2596"/>
                  </a:lnTo>
                  <a:lnTo>
                    <a:pt x="3168" y="2640"/>
                  </a:lnTo>
                  <a:lnTo>
                    <a:pt x="2948" y="2596"/>
                  </a:lnTo>
                  <a:lnTo>
                    <a:pt x="2772" y="2464"/>
                  </a:lnTo>
                  <a:lnTo>
                    <a:pt x="2640" y="2288"/>
                  </a:lnTo>
                  <a:lnTo>
                    <a:pt x="2596" y="2024"/>
                  </a:lnTo>
                  <a:lnTo>
                    <a:pt x="2640" y="1804"/>
                  </a:lnTo>
                  <a:lnTo>
                    <a:pt x="2772" y="1628"/>
                  </a:lnTo>
                  <a:lnTo>
                    <a:pt x="2948" y="1496"/>
                  </a:lnTo>
                  <a:lnTo>
                    <a:pt x="3168" y="1452"/>
                  </a:lnTo>
                  <a:close/>
                  <a:moveTo>
                    <a:pt x="1452" y="1452"/>
                  </a:moveTo>
                  <a:lnTo>
                    <a:pt x="1672" y="1496"/>
                  </a:lnTo>
                  <a:lnTo>
                    <a:pt x="1848" y="1628"/>
                  </a:lnTo>
                  <a:lnTo>
                    <a:pt x="1980" y="1804"/>
                  </a:lnTo>
                  <a:lnTo>
                    <a:pt x="2024" y="2024"/>
                  </a:lnTo>
                  <a:lnTo>
                    <a:pt x="1980" y="2288"/>
                  </a:lnTo>
                  <a:lnTo>
                    <a:pt x="1848" y="2464"/>
                  </a:lnTo>
                  <a:lnTo>
                    <a:pt x="1672" y="2596"/>
                  </a:lnTo>
                  <a:lnTo>
                    <a:pt x="1452" y="2640"/>
                  </a:lnTo>
                  <a:lnTo>
                    <a:pt x="1188" y="2596"/>
                  </a:lnTo>
                  <a:lnTo>
                    <a:pt x="1012" y="2464"/>
                  </a:lnTo>
                  <a:lnTo>
                    <a:pt x="880" y="2288"/>
                  </a:lnTo>
                  <a:lnTo>
                    <a:pt x="836" y="2024"/>
                  </a:lnTo>
                  <a:lnTo>
                    <a:pt x="880" y="1804"/>
                  </a:lnTo>
                  <a:lnTo>
                    <a:pt x="1012" y="1628"/>
                  </a:lnTo>
                  <a:lnTo>
                    <a:pt x="1188" y="1496"/>
                  </a:lnTo>
                  <a:lnTo>
                    <a:pt x="1452" y="145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0" name="Freeform 131"/>
            <p:cNvSpPr/>
            <p:nvPr/>
          </p:nvSpPr>
          <p:spPr bwMode="auto">
            <a:xfrm>
              <a:off x="-2427311" y="5530565"/>
              <a:ext cx="1168400" cy="152400"/>
            </a:xfrm>
            <a:custGeom>
              <a:avLst/>
              <a:gdLst/>
              <a:ahLst/>
              <a:cxnLst>
                <a:cxn ang="0">
                  <a:pos x="11836" y="748"/>
                </a:cxn>
                <a:cxn ang="0">
                  <a:pos x="11396" y="396"/>
                </a:cxn>
                <a:cxn ang="0">
                  <a:pos x="10868" y="131"/>
                </a:cxn>
                <a:cxn ang="0">
                  <a:pos x="10340" y="0"/>
                </a:cxn>
                <a:cxn ang="0">
                  <a:pos x="9768" y="0"/>
                </a:cxn>
                <a:cxn ang="0">
                  <a:pos x="9196" y="131"/>
                </a:cxn>
                <a:cxn ang="0">
                  <a:pos x="8712" y="396"/>
                </a:cxn>
                <a:cxn ang="0">
                  <a:pos x="8272" y="792"/>
                </a:cxn>
                <a:cxn ang="0">
                  <a:pos x="7920" y="792"/>
                </a:cxn>
                <a:cxn ang="0">
                  <a:pos x="7524" y="396"/>
                </a:cxn>
                <a:cxn ang="0">
                  <a:pos x="6996" y="131"/>
                </a:cxn>
                <a:cxn ang="0">
                  <a:pos x="6468" y="0"/>
                </a:cxn>
                <a:cxn ang="0">
                  <a:pos x="5896" y="0"/>
                </a:cxn>
                <a:cxn ang="0">
                  <a:pos x="5324" y="131"/>
                </a:cxn>
                <a:cxn ang="0">
                  <a:pos x="4796" y="396"/>
                </a:cxn>
                <a:cxn ang="0">
                  <a:pos x="4400" y="748"/>
                </a:cxn>
                <a:cxn ang="0">
                  <a:pos x="4003" y="704"/>
                </a:cxn>
                <a:cxn ang="0">
                  <a:pos x="3432" y="264"/>
                </a:cxn>
                <a:cxn ang="0">
                  <a:pos x="2772" y="44"/>
                </a:cxn>
                <a:cxn ang="0">
                  <a:pos x="2112" y="0"/>
                </a:cxn>
                <a:cxn ang="0">
                  <a:pos x="1408" y="131"/>
                </a:cxn>
                <a:cxn ang="0">
                  <a:pos x="792" y="484"/>
                </a:cxn>
                <a:cxn ang="0">
                  <a:pos x="352" y="1012"/>
                </a:cxn>
                <a:cxn ang="0">
                  <a:pos x="88" y="1716"/>
                </a:cxn>
                <a:cxn ang="0">
                  <a:pos x="1012" y="2112"/>
                </a:cxn>
                <a:cxn ang="0">
                  <a:pos x="3872" y="2112"/>
                </a:cxn>
                <a:cxn ang="0">
                  <a:pos x="4840" y="2112"/>
                </a:cxn>
                <a:cxn ang="0">
                  <a:pos x="7788" y="2112"/>
                </a:cxn>
                <a:cxn ang="0">
                  <a:pos x="8756" y="2112"/>
                </a:cxn>
                <a:cxn ang="0">
                  <a:pos x="11660" y="2112"/>
                </a:cxn>
                <a:cxn ang="0">
                  <a:pos x="12672" y="2112"/>
                </a:cxn>
                <a:cxn ang="0">
                  <a:pos x="16192" y="2112"/>
                </a:cxn>
                <a:cxn ang="0">
                  <a:pos x="16060" y="1320"/>
                </a:cxn>
                <a:cxn ang="0">
                  <a:pos x="15664" y="704"/>
                </a:cxn>
                <a:cxn ang="0">
                  <a:pos x="15092" y="264"/>
                </a:cxn>
                <a:cxn ang="0">
                  <a:pos x="14476" y="44"/>
                </a:cxn>
                <a:cxn ang="0">
                  <a:pos x="13772" y="0"/>
                </a:cxn>
                <a:cxn ang="0">
                  <a:pos x="13068" y="131"/>
                </a:cxn>
                <a:cxn ang="0">
                  <a:pos x="12452" y="484"/>
                </a:cxn>
                <a:cxn ang="0">
                  <a:pos x="12012" y="1012"/>
                </a:cxn>
              </a:cxnLst>
              <a:rect l="0" t="0" r="r" b="b"/>
              <a:pathLst>
                <a:path w="16192" h="2112">
                  <a:moveTo>
                    <a:pt x="12012" y="1012"/>
                  </a:moveTo>
                  <a:lnTo>
                    <a:pt x="11836" y="748"/>
                  </a:lnTo>
                  <a:lnTo>
                    <a:pt x="11616" y="572"/>
                  </a:lnTo>
                  <a:lnTo>
                    <a:pt x="11396" y="396"/>
                  </a:lnTo>
                  <a:lnTo>
                    <a:pt x="11132" y="264"/>
                  </a:lnTo>
                  <a:lnTo>
                    <a:pt x="10868" y="131"/>
                  </a:lnTo>
                  <a:lnTo>
                    <a:pt x="10604" y="44"/>
                  </a:lnTo>
                  <a:lnTo>
                    <a:pt x="10340" y="0"/>
                  </a:lnTo>
                  <a:lnTo>
                    <a:pt x="10032" y="0"/>
                  </a:lnTo>
                  <a:lnTo>
                    <a:pt x="9768" y="0"/>
                  </a:lnTo>
                  <a:lnTo>
                    <a:pt x="9460" y="88"/>
                  </a:lnTo>
                  <a:lnTo>
                    <a:pt x="9196" y="131"/>
                  </a:lnTo>
                  <a:lnTo>
                    <a:pt x="8932" y="264"/>
                  </a:lnTo>
                  <a:lnTo>
                    <a:pt x="8712" y="396"/>
                  </a:lnTo>
                  <a:lnTo>
                    <a:pt x="8448" y="572"/>
                  </a:lnTo>
                  <a:lnTo>
                    <a:pt x="8272" y="792"/>
                  </a:lnTo>
                  <a:lnTo>
                    <a:pt x="8096" y="1012"/>
                  </a:lnTo>
                  <a:lnTo>
                    <a:pt x="7920" y="792"/>
                  </a:lnTo>
                  <a:lnTo>
                    <a:pt x="7744" y="572"/>
                  </a:lnTo>
                  <a:lnTo>
                    <a:pt x="7524" y="396"/>
                  </a:lnTo>
                  <a:lnTo>
                    <a:pt x="7260" y="264"/>
                  </a:lnTo>
                  <a:lnTo>
                    <a:pt x="6996" y="131"/>
                  </a:lnTo>
                  <a:lnTo>
                    <a:pt x="6732" y="88"/>
                  </a:lnTo>
                  <a:lnTo>
                    <a:pt x="6468" y="0"/>
                  </a:lnTo>
                  <a:lnTo>
                    <a:pt x="6160" y="0"/>
                  </a:lnTo>
                  <a:lnTo>
                    <a:pt x="5896" y="0"/>
                  </a:lnTo>
                  <a:lnTo>
                    <a:pt x="5588" y="44"/>
                  </a:lnTo>
                  <a:lnTo>
                    <a:pt x="5324" y="131"/>
                  </a:lnTo>
                  <a:lnTo>
                    <a:pt x="5060" y="220"/>
                  </a:lnTo>
                  <a:lnTo>
                    <a:pt x="4796" y="396"/>
                  </a:lnTo>
                  <a:lnTo>
                    <a:pt x="4576" y="528"/>
                  </a:lnTo>
                  <a:lnTo>
                    <a:pt x="4400" y="748"/>
                  </a:lnTo>
                  <a:lnTo>
                    <a:pt x="4224" y="968"/>
                  </a:lnTo>
                  <a:lnTo>
                    <a:pt x="4003" y="704"/>
                  </a:lnTo>
                  <a:lnTo>
                    <a:pt x="3740" y="484"/>
                  </a:lnTo>
                  <a:lnTo>
                    <a:pt x="3432" y="264"/>
                  </a:lnTo>
                  <a:lnTo>
                    <a:pt x="3124" y="131"/>
                  </a:lnTo>
                  <a:lnTo>
                    <a:pt x="2772" y="44"/>
                  </a:lnTo>
                  <a:lnTo>
                    <a:pt x="2464" y="0"/>
                  </a:lnTo>
                  <a:lnTo>
                    <a:pt x="2112" y="0"/>
                  </a:lnTo>
                  <a:lnTo>
                    <a:pt x="1760" y="44"/>
                  </a:lnTo>
                  <a:lnTo>
                    <a:pt x="1408" y="131"/>
                  </a:lnTo>
                  <a:lnTo>
                    <a:pt x="1100" y="308"/>
                  </a:lnTo>
                  <a:lnTo>
                    <a:pt x="792" y="484"/>
                  </a:lnTo>
                  <a:lnTo>
                    <a:pt x="572" y="704"/>
                  </a:lnTo>
                  <a:lnTo>
                    <a:pt x="352" y="1012"/>
                  </a:lnTo>
                  <a:lnTo>
                    <a:pt x="176" y="1320"/>
                  </a:lnTo>
                  <a:lnTo>
                    <a:pt x="88" y="1716"/>
                  </a:lnTo>
                  <a:lnTo>
                    <a:pt x="0" y="2112"/>
                  </a:lnTo>
                  <a:lnTo>
                    <a:pt x="1012" y="2112"/>
                  </a:lnTo>
                  <a:lnTo>
                    <a:pt x="3564" y="2112"/>
                  </a:lnTo>
                  <a:lnTo>
                    <a:pt x="3872" y="2112"/>
                  </a:lnTo>
                  <a:lnTo>
                    <a:pt x="4532" y="2112"/>
                  </a:lnTo>
                  <a:lnTo>
                    <a:pt x="4840" y="2112"/>
                  </a:lnTo>
                  <a:lnTo>
                    <a:pt x="7436" y="2112"/>
                  </a:lnTo>
                  <a:lnTo>
                    <a:pt x="7788" y="2112"/>
                  </a:lnTo>
                  <a:lnTo>
                    <a:pt x="8404" y="2112"/>
                  </a:lnTo>
                  <a:lnTo>
                    <a:pt x="8756" y="2112"/>
                  </a:lnTo>
                  <a:lnTo>
                    <a:pt x="11352" y="2112"/>
                  </a:lnTo>
                  <a:lnTo>
                    <a:pt x="11660" y="2112"/>
                  </a:lnTo>
                  <a:lnTo>
                    <a:pt x="12320" y="2112"/>
                  </a:lnTo>
                  <a:lnTo>
                    <a:pt x="12672" y="2112"/>
                  </a:lnTo>
                  <a:lnTo>
                    <a:pt x="15224" y="2112"/>
                  </a:lnTo>
                  <a:lnTo>
                    <a:pt x="16192" y="2112"/>
                  </a:lnTo>
                  <a:lnTo>
                    <a:pt x="16148" y="1672"/>
                  </a:lnTo>
                  <a:lnTo>
                    <a:pt x="16060" y="1320"/>
                  </a:lnTo>
                  <a:lnTo>
                    <a:pt x="15884" y="968"/>
                  </a:lnTo>
                  <a:lnTo>
                    <a:pt x="15664" y="704"/>
                  </a:lnTo>
                  <a:lnTo>
                    <a:pt x="15400" y="484"/>
                  </a:lnTo>
                  <a:lnTo>
                    <a:pt x="15092" y="264"/>
                  </a:lnTo>
                  <a:lnTo>
                    <a:pt x="14784" y="131"/>
                  </a:lnTo>
                  <a:lnTo>
                    <a:pt x="14476" y="44"/>
                  </a:lnTo>
                  <a:lnTo>
                    <a:pt x="14124" y="0"/>
                  </a:lnTo>
                  <a:lnTo>
                    <a:pt x="13772" y="0"/>
                  </a:lnTo>
                  <a:lnTo>
                    <a:pt x="13420" y="44"/>
                  </a:lnTo>
                  <a:lnTo>
                    <a:pt x="13068" y="131"/>
                  </a:lnTo>
                  <a:lnTo>
                    <a:pt x="12760" y="308"/>
                  </a:lnTo>
                  <a:lnTo>
                    <a:pt x="12452" y="484"/>
                  </a:lnTo>
                  <a:lnTo>
                    <a:pt x="12232" y="704"/>
                  </a:lnTo>
                  <a:lnTo>
                    <a:pt x="12012" y="101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1" name="Freeform 132"/>
            <p:cNvSpPr/>
            <p:nvPr/>
          </p:nvSpPr>
          <p:spPr bwMode="auto">
            <a:xfrm>
              <a:off x="-2100286" y="5282915"/>
              <a:ext cx="238125" cy="234950"/>
            </a:xfrm>
            <a:custGeom>
              <a:avLst/>
              <a:gdLst/>
              <a:ahLst/>
              <a:cxnLst>
                <a:cxn ang="0">
                  <a:pos x="1628" y="0"/>
                </a:cxn>
                <a:cxn ang="0">
                  <a:pos x="1320" y="44"/>
                </a:cxn>
                <a:cxn ang="0">
                  <a:pos x="1012" y="132"/>
                </a:cxn>
                <a:cxn ang="0">
                  <a:pos x="704" y="264"/>
                </a:cxn>
                <a:cxn ang="0">
                  <a:pos x="483" y="484"/>
                </a:cxn>
                <a:cxn ang="0">
                  <a:pos x="264" y="704"/>
                </a:cxn>
                <a:cxn ang="0">
                  <a:pos x="132" y="1012"/>
                </a:cxn>
                <a:cxn ang="0">
                  <a:pos x="44" y="1320"/>
                </a:cxn>
                <a:cxn ang="0">
                  <a:pos x="0" y="1629"/>
                </a:cxn>
                <a:cxn ang="0">
                  <a:pos x="44" y="1980"/>
                </a:cxn>
                <a:cxn ang="0">
                  <a:pos x="132" y="2288"/>
                </a:cxn>
                <a:cxn ang="0">
                  <a:pos x="264" y="2551"/>
                </a:cxn>
                <a:cxn ang="0">
                  <a:pos x="483" y="2772"/>
                </a:cxn>
                <a:cxn ang="0">
                  <a:pos x="704"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Lst>
              <a:rect l="0" t="0" r="r" b="b"/>
              <a:pathLst>
                <a:path w="3300" h="3256">
                  <a:moveTo>
                    <a:pt x="1628" y="0"/>
                  </a:moveTo>
                  <a:lnTo>
                    <a:pt x="1320" y="44"/>
                  </a:lnTo>
                  <a:lnTo>
                    <a:pt x="1012" y="132"/>
                  </a:lnTo>
                  <a:lnTo>
                    <a:pt x="704" y="264"/>
                  </a:lnTo>
                  <a:lnTo>
                    <a:pt x="483" y="484"/>
                  </a:lnTo>
                  <a:lnTo>
                    <a:pt x="264" y="704"/>
                  </a:lnTo>
                  <a:lnTo>
                    <a:pt x="132" y="1012"/>
                  </a:lnTo>
                  <a:lnTo>
                    <a:pt x="44" y="1320"/>
                  </a:lnTo>
                  <a:lnTo>
                    <a:pt x="0" y="1629"/>
                  </a:lnTo>
                  <a:lnTo>
                    <a:pt x="44" y="1980"/>
                  </a:lnTo>
                  <a:lnTo>
                    <a:pt x="132" y="2288"/>
                  </a:lnTo>
                  <a:lnTo>
                    <a:pt x="264" y="2551"/>
                  </a:lnTo>
                  <a:lnTo>
                    <a:pt x="483" y="2772"/>
                  </a:lnTo>
                  <a:lnTo>
                    <a:pt x="704"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2" name="Rectangle 133"/>
            <p:cNvSpPr>
              <a:spLocks noChangeArrowheads="1"/>
            </p:cNvSpPr>
            <p:nvPr/>
          </p:nvSpPr>
          <p:spPr bwMode="auto">
            <a:xfrm>
              <a:off x="-1770086" y="5133690"/>
              <a:ext cx="368300" cy="111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3" name="Freeform 134"/>
            <p:cNvSpPr/>
            <p:nvPr/>
          </p:nvSpPr>
          <p:spPr bwMode="auto">
            <a:xfrm>
              <a:off x="-2379686" y="5282915"/>
              <a:ext cx="238125" cy="234950"/>
            </a:xfrm>
            <a:custGeom>
              <a:avLst/>
              <a:gdLst/>
              <a:ahLst/>
              <a:cxnLst>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 ang="0">
                  <a:pos x="307" y="704"/>
                </a:cxn>
                <a:cxn ang="0">
                  <a:pos x="132" y="1012"/>
                </a:cxn>
                <a:cxn ang="0">
                  <a:pos x="44" y="1320"/>
                </a:cxn>
                <a:cxn ang="0">
                  <a:pos x="0" y="1629"/>
                </a:cxn>
                <a:cxn ang="0">
                  <a:pos x="44" y="1980"/>
                </a:cxn>
                <a:cxn ang="0">
                  <a:pos x="132" y="2288"/>
                </a:cxn>
                <a:cxn ang="0">
                  <a:pos x="307" y="2551"/>
                </a:cxn>
                <a:cxn ang="0">
                  <a:pos x="484" y="2772"/>
                </a:cxn>
                <a:cxn ang="0">
                  <a:pos x="748" y="2992"/>
                </a:cxn>
                <a:cxn ang="0">
                  <a:pos x="1012" y="3124"/>
                </a:cxn>
                <a:cxn ang="0">
                  <a:pos x="1320" y="3256"/>
                </a:cxn>
                <a:cxn ang="0">
                  <a:pos x="1672" y="3256"/>
                </a:cxn>
              </a:cxnLst>
              <a:rect l="0" t="0" r="r" b="b"/>
              <a:pathLst>
                <a:path w="3300" h="3256">
                  <a:moveTo>
                    <a:pt x="1672" y="3256"/>
                  </a:move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lnTo>
                    <a:pt x="307" y="704"/>
                  </a:lnTo>
                  <a:lnTo>
                    <a:pt x="132" y="1012"/>
                  </a:lnTo>
                  <a:lnTo>
                    <a:pt x="44" y="1320"/>
                  </a:lnTo>
                  <a:lnTo>
                    <a:pt x="0" y="1629"/>
                  </a:lnTo>
                  <a:lnTo>
                    <a:pt x="44" y="1980"/>
                  </a:lnTo>
                  <a:lnTo>
                    <a:pt x="132" y="2288"/>
                  </a:lnTo>
                  <a:lnTo>
                    <a:pt x="307" y="2551"/>
                  </a:lnTo>
                  <a:lnTo>
                    <a:pt x="484" y="2772"/>
                  </a:lnTo>
                  <a:lnTo>
                    <a:pt x="748" y="2992"/>
                  </a:lnTo>
                  <a:lnTo>
                    <a:pt x="1012" y="3124"/>
                  </a:lnTo>
                  <a:lnTo>
                    <a:pt x="1320" y="3256"/>
                  </a:lnTo>
                  <a:lnTo>
                    <a:pt x="1672" y="3256"/>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4" name="Freeform 135"/>
            <p:cNvSpPr/>
            <p:nvPr/>
          </p:nvSpPr>
          <p:spPr bwMode="auto">
            <a:xfrm>
              <a:off x="-1817711" y="5282915"/>
              <a:ext cx="238125" cy="234950"/>
            </a:xfrm>
            <a:custGeom>
              <a:avLst/>
              <a:gdLst/>
              <a:ahLst/>
              <a:cxnLst>
                <a:cxn ang="0">
                  <a:pos x="484" y="484"/>
                </a:cxn>
                <a:cxn ang="0">
                  <a:pos x="264" y="704"/>
                </a:cxn>
                <a:cxn ang="0">
                  <a:pos x="132" y="1012"/>
                </a:cxn>
                <a:cxn ang="0">
                  <a:pos x="44" y="1320"/>
                </a:cxn>
                <a:cxn ang="0">
                  <a:pos x="0" y="1629"/>
                </a:cxn>
                <a:cxn ang="0">
                  <a:pos x="44" y="1980"/>
                </a:cxn>
                <a:cxn ang="0">
                  <a:pos x="132" y="2288"/>
                </a:cxn>
                <a:cxn ang="0">
                  <a:pos x="264" y="2551"/>
                </a:cxn>
                <a:cxn ang="0">
                  <a:pos x="484" y="2772"/>
                </a:cxn>
                <a:cxn ang="0">
                  <a:pos x="748"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 ang="0">
                  <a:pos x="1320" y="44"/>
                </a:cxn>
                <a:cxn ang="0">
                  <a:pos x="1012" y="132"/>
                </a:cxn>
                <a:cxn ang="0">
                  <a:pos x="748" y="264"/>
                </a:cxn>
                <a:cxn ang="0">
                  <a:pos x="484" y="484"/>
                </a:cxn>
              </a:cxnLst>
              <a:rect l="0" t="0" r="r" b="b"/>
              <a:pathLst>
                <a:path w="3300" h="3256">
                  <a:moveTo>
                    <a:pt x="484" y="484"/>
                  </a:moveTo>
                  <a:lnTo>
                    <a:pt x="264" y="704"/>
                  </a:lnTo>
                  <a:lnTo>
                    <a:pt x="132" y="1012"/>
                  </a:lnTo>
                  <a:lnTo>
                    <a:pt x="44" y="1320"/>
                  </a:lnTo>
                  <a:lnTo>
                    <a:pt x="0" y="1629"/>
                  </a:lnTo>
                  <a:lnTo>
                    <a:pt x="44" y="1980"/>
                  </a:lnTo>
                  <a:lnTo>
                    <a:pt x="132" y="2288"/>
                  </a:lnTo>
                  <a:lnTo>
                    <a:pt x="264" y="2551"/>
                  </a:lnTo>
                  <a:lnTo>
                    <a:pt x="484" y="2772"/>
                  </a:lnTo>
                  <a:lnTo>
                    <a:pt x="748"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5" name="Freeform 136"/>
            <p:cNvSpPr/>
            <p:nvPr/>
          </p:nvSpPr>
          <p:spPr bwMode="auto">
            <a:xfrm>
              <a:off x="-1538311" y="5282915"/>
              <a:ext cx="238125" cy="234950"/>
            </a:xfrm>
            <a:custGeom>
              <a:avLst/>
              <a:gdLst/>
              <a:ahLst/>
              <a:cxnLst>
                <a:cxn ang="0">
                  <a:pos x="484" y="484"/>
                </a:cxn>
                <a:cxn ang="0">
                  <a:pos x="308" y="704"/>
                </a:cxn>
                <a:cxn ang="0">
                  <a:pos x="132" y="1012"/>
                </a:cxn>
                <a:cxn ang="0">
                  <a:pos x="44" y="1320"/>
                </a:cxn>
                <a:cxn ang="0">
                  <a:pos x="0" y="1629"/>
                </a:cxn>
                <a:cxn ang="0">
                  <a:pos x="44" y="1980"/>
                </a:cxn>
                <a:cxn ang="0">
                  <a:pos x="132" y="2288"/>
                </a:cxn>
                <a:cxn ang="0">
                  <a:pos x="308" y="2551"/>
                </a:cxn>
                <a:cxn ang="0">
                  <a:pos x="484" y="2772"/>
                </a:cxn>
                <a:cxn ang="0">
                  <a:pos x="748" y="2992"/>
                </a:cxn>
                <a:cxn ang="0">
                  <a:pos x="1012" y="3124"/>
                </a:cxn>
                <a:cxn ang="0">
                  <a:pos x="1320" y="3256"/>
                </a:cxn>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Lst>
              <a:rect l="0" t="0" r="r" b="b"/>
              <a:pathLst>
                <a:path w="3300" h="3256">
                  <a:moveTo>
                    <a:pt x="484" y="484"/>
                  </a:moveTo>
                  <a:lnTo>
                    <a:pt x="308" y="704"/>
                  </a:lnTo>
                  <a:lnTo>
                    <a:pt x="132" y="1012"/>
                  </a:lnTo>
                  <a:lnTo>
                    <a:pt x="44" y="1320"/>
                  </a:lnTo>
                  <a:lnTo>
                    <a:pt x="0" y="1629"/>
                  </a:lnTo>
                  <a:lnTo>
                    <a:pt x="44" y="1980"/>
                  </a:lnTo>
                  <a:lnTo>
                    <a:pt x="132" y="2288"/>
                  </a:lnTo>
                  <a:lnTo>
                    <a:pt x="308" y="2551"/>
                  </a:lnTo>
                  <a:lnTo>
                    <a:pt x="484" y="2772"/>
                  </a:lnTo>
                  <a:lnTo>
                    <a:pt x="748" y="2992"/>
                  </a:lnTo>
                  <a:lnTo>
                    <a:pt x="1012" y="3124"/>
                  </a:lnTo>
                  <a:lnTo>
                    <a:pt x="1320" y="3256"/>
                  </a:lnTo>
                  <a:lnTo>
                    <a:pt x="1672" y="3256"/>
                  </a:ln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6" name="Freeform 137"/>
            <p:cNvSpPr/>
            <p:nvPr/>
          </p:nvSpPr>
          <p:spPr bwMode="auto">
            <a:xfrm>
              <a:off x="-1706586" y="4552665"/>
              <a:ext cx="238125" cy="238125"/>
            </a:xfrm>
            <a:custGeom>
              <a:avLst/>
              <a:gdLst/>
              <a:ahLst/>
              <a:cxnLst>
                <a:cxn ang="0">
                  <a:pos x="1672" y="3300"/>
                </a:cxn>
                <a:cxn ang="0">
                  <a:pos x="1980" y="3256"/>
                </a:cxn>
                <a:cxn ang="0">
                  <a:pos x="2288" y="3168"/>
                </a:cxn>
                <a:cxn ang="0">
                  <a:pos x="2552" y="3036"/>
                </a:cxn>
                <a:cxn ang="0">
                  <a:pos x="2816" y="2816"/>
                </a:cxn>
                <a:cxn ang="0">
                  <a:pos x="3036" y="2552"/>
                </a:cxn>
                <a:cxn ang="0">
                  <a:pos x="3168" y="2288"/>
                </a:cxn>
                <a:cxn ang="0">
                  <a:pos x="3256" y="1980"/>
                </a:cxn>
                <a:cxn ang="0">
                  <a:pos x="3300" y="1628"/>
                </a:cxn>
                <a:cxn ang="0">
                  <a:pos x="3256" y="1320"/>
                </a:cxn>
                <a:cxn ang="0">
                  <a:pos x="3168" y="1012"/>
                </a:cxn>
                <a:cxn ang="0">
                  <a:pos x="3036" y="748"/>
                </a:cxn>
                <a:cxn ang="0">
                  <a:pos x="2816" y="484"/>
                </a:cxn>
                <a:cxn ang="0">
                  <a:pos x="2552" y="264"/>
                </a:cxn>
                <a:cxn ang="0">
                  <a:pos x="2288" y="132"/>
                </a:cxn>
                <a:cxn ang="0">
                  <a:pos x="1980" y="44"/>
                </a:cxn>
                <a:cxn ang="0">
                  <a:pos x="1672" y="0"/>
                </a:cxn>
                <a:cxn ang="0">
                  <a:pos x="1320" y="44"/>
                </a:cxn>
                <a:cxn ang="0">
                  <a:pos x="1012" y="132"/>
                </a:cxn>
                <a:cxn ang="0">
                  <a:pos x="748" y="264"/>
                </a:cxn>
                <a:cxn ang="0">
                  <a:pos x="484" y="484"/>
                </a:cxn>
                <a:cxn ang="0">
                  <a:pos x="264" y="748"/>
                </a:cxn>
                <a:cxn ang="0">
                  <a:pos x="132" y="1012"/>
                </a:cxn>
                <a:cxn ang="0">
                  <a:pos x="44" y="1320"/>
                </a:cxn>
                <a:cxn ang="0">
                  <a:pos x="0" y="1628"/>
                </a:cxn>
                <a:cxn ang="0">
                  <a:pos x="44" y="1980"/>
                </a:cxn>
                <a:cxn ang="0">
                  <a:pos x="132" y="2288"/>
                </a:cxn>
                <a:cxn ang="0">
                  <a:pos x="264" y="2552"/>
                </a:cxn>
                <a:cxn ang="0">
                  <a:pos x="484" y="2816"/>
                </a:cxn>
                <a:cxn ang="0">
                  <a:pos x="748" y="3036"/>
                </a:cxn>
                <a:cxn ang="0">
                  <a:pos x="1012" y="3168"/>
                </a:cxn>
                <a:cxn ang="0">
                  <a:pos x="1320" y="3256"/>
                </a:cxn>
                <a:cxn ang="0">
                  <a:pos x="1672" y="3300"/>
                </a:cxn>
              </a:cxnLst>
              <a:rect l="0" t="0" r="r" b="b"/>
              <a:pathLst>
                <a:path w="3300" h="3300">
                  <a:moveTo>
                    <a:pt x="1672" y="3300"/>
                  </a:moveTo>
                  <a:lnTo>
                    <a:pt x="1980" y="3256"/>
                  </a:lnTo>
                  <a:lnTo>
                    <a:pt x="2288" y="3168"/>
                  </a:lnTo>
                  <a:lnTo>
                    <a:pt x="2552" y="3036"/>
                  </a:lnTo>
                  <a:lnTo>
                    <a:pt x="2816" y="2816"/>
                  </a:lnTo>
                  <a:lnTo>
                    <a:pt x="3036" y="2552"/>
                  </a:lnTo>
                  <a:lnTo>
                    <a:pt x="3168" y="2288"/>
                  </a:lnTo>
                  <a:lnTo>
                    <a:pt x="3256" y="1980"/>
                  </a:lnTo>
                  <a:lnTo>
                    <a:pt x="3300" y="1628"/>
                  </a:lnTo>
                  <a:lnTo>
                    <a:pt x="3256" y="1320"/>
                  </a:lnTo>
                  <a:lnTo>
                    <a:pt x="3168" y="1012"/>
                  </a:lnTo>
                  <a:lnTo>
                    <a:pt x="3036" y="748"/>
                  </a:lnTo>
                  <a:lnTo>
                    <a:pt x="2816" y="484"/>
                  </a:lnTo>
                  <a:lnTo>
                    <a:pt x="2552" y="264"/>
                  </a:lnTo>
                  <a:lnTo>
                    <a:pt x="2288" y="132"/>
                  </a:lnTo>
                  <a:lnTo>
                    <a:pt x="1980" y="44"/>
                  </a:lnTo>
                  <a:lnTo>
                    <a:pt x="1672" y="0"/>
                  </a:lnTo>
                  <a:lnTo>
                    <a:pt x="1320" y="44"/>
                  </a:lnTo>
                  <a:lnTo>
                    <a:pt x="1012" y="132"/>
                  </a:lnTo>
                  <a:lnTo>
                    <a:pt x="748" y="264"/>
                  </a:lnTo>
                  <a:lnTo>
                    <a:pt x="484" y="484"/>
                  </a:lnTo>
                  <a:lnTo>
                    <a:pt x="264" y="748"/>
                  </a:lnTo>
                  <a:lnTo>
                    <a:pt x="132" y="1012"/>
                  </a:lnTo>
                  <a:lnTo>
                    <a:pt x="44" y="1320"/>
                  </a:lnTo>
                  <a:lnTo>
                    <a:pt x="0" y="1628"/>
                  </a:lnTo>
                  <a:lnTo>
                    <a:pt x="44" y="1980"/>
                  </a:lnTo>
                  <a:lnTo>
                    <a:pt x="132" y="2288"/>
                  </a:lnTo>
                  <a:lnTo>
                    <a:pt x="264" y="2552"/>
                  </a:lnTo>
                  <a:lnTo>
                    <a:pt x="484" y="2816"/>
                  </a:lnTo>
                  <a:lnTo>
                    <a:pt x="748" y="3036"/>
                  </a:lnTo>
                  <a:lnTo>
                    <a:pt x="1012" y="3168"/>
                  </a:lnTo>
                  <a:lnTo>
                    <a:pt x="1320" y="3256"/>
                  </a:lnTo>
                  <a:lnTo>
                    <a:pt x="1672" y="330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47" name="Freeform 138"/>
            <p:cNvSpPr>
              <a:spLocks noEditPoints="1"/>
            </p:cNvSpPr>
            <p:nvPr/>
          </p:nvSpPr>
          <p:spPr bwMode="auto">
            <a:xfrm>
              <a:off x="-1836761" y="4806665"/>
              <a:ext cx="495300" cy="311150"/>
            </a:xfrm>
            <a:custGeom>
              <a:avLst/>
              <a:gdLst/>
              <a:ahLst/>
              <a:cxnLst>
                <a:cxn ang="0">
                  <a:pos x="0" y="4312"/>
                </a:cxn>
                <a:cxn ang="0">
                  <a:pos x="6864" y="4312"/>
                </a:cxn>
                <a:cxn ang="0">
                  <a:pos x="6864" y="3652"/>
                </a:cxn>
                <a:cxn ang="0">
                  <a:pos x="5984" y="3652"/>
                </a:cxn>
                <a:cxn ang="0">
                  <a:pos x="5984" y="1012"/>
                </a:cxn>
                <a:cxn ang="0">
                  <a:pos x="5940" y="792"/>
                </a:cxn>
                <a:cxn ang="0">
                  <a:pos x="5896" y="616"/>
                </a:cxn>
                <a:cxn ang="0">
                  <a:pos x="5808" y="440"/>
                </a:cxn>
                <a:cxn ang="0">
                  <a:pos x="5676" y="264"/>
                </a:cxn>
                <a:cxn ang="0">
                  <a:pos x="5500" y="176"/>
                </a:cxn>
                <a:cxn ang="0">
                  <a:pos x="5324" y="44"/>
                </a:cxn>
                <a:cxn ang="0">
                  <a:pos x="5148" y="0"/>
                </a:cxn>
                <a:cxn ang="0">
                  <a:pos x="4928" y="0"/>
                </a:cxn>
                <a:cxn ang="0">
                  <a:pos x="3476" y="0"/>
                </a:cxn>
                <a:cxn ang="0">
                  <a:pos x="3388" y="0"/>
                </a:cxn>
                <a:cxn ang="0">
                  <a:pos x="1936" y="0"/>
                </a:cxn>
                <a:cxn ang="0">
                  <a:pos x="1760" y="0"/>
                </a:cxn>
                <a:cxn ang="0">
                  <a:pos x="1540" y="44"/>
                </a:cxn>
                <a:cxn ang="0">
                  <a:pos x="1364" y="176"/>
                </a:cxn>
                <a:cxn ang="0">
                  <a:pos x="1232" y="264"/>
                </a:cxn>
                <a:cxn ang="0">
                  <a:pos x="1100" y="440"/>
                </a:cxn>
                <a:cxn ang="0">
                  <a:pos x="1012" y="616"/>
                </a:cxn>
                <a:cxn ang="0">
                  <a:pos x="924" y="792"/>
                </a:cxn>
                <a:cxn ang="0">
                  <a:pos x="924" y="1012"/>
                </a:cxn>
                <a:cxn ang="0">
                  <a:pos x="924" y="3652"/>
                </a:cxn>
                <a:cxn ang="0">
                  <a:pos x="0" y="3652"/>
                </a:cxn>
                <a:cxn ang="0">
                  <a:pos x="0" y="4312"/>
                </a:cxn>
                <a:cxn ang="0">
                  <a:pos x="4532" y="1892"/>
                </a:cxn>
                <a:cxn ang="0">
                  <a:pos x="4884" y="1892"/>
                </a:cxn>
                <a:cxn ang="0">
                  <a:pos x="4884" y="3652"/>
                </a:cxn>
                <a:cxn ang="0">
                  <a:pos x="4532" y="3652"/>
                </a:cxn>
                <a:cxn ang="0">
                  <a:pos x="4532" y="1892"/>
                </a:cxn>
                <a:cxn ang="0">
                  <a:pos x="1980" y="1892"/>
                </a:cxn>
                <a:cxn ang="0">
                  <a:pos x="2332" y="1892"/>
                </a:cxn>
                <a:cxn ang="0">
                  <a:pos x="2332" y="3652"/>
                </a:cxn>
                <a:cxn ang="0">
                  <a:pos x="1980" y="3652"/>
                </a:cxn>
                <a:cxn ang="0">
                  <a:pos x="1980" y="1892"/>
                </a:cxn>
              </a:cxnLst>
              <a:rect l="0" t="0" r="r" b="b"/>
              <a:pathLst>
                <a:path w="6864" h="4312">
                  <a:moveTo>
                    <a:pt x="0" y="4312"/>
                  </a:moveTo>
                  <a:lnTo>
                    <a:pt x="6864" y="4312"/>
                  </a:lnTo>
                  <a:lnTo>
                    <a:pt x="6864" y="3652"/>
                  </a:lnTo>
                  <a:lnTo>
                    <a:pt x="5984" y="3652"/>
                  </a:lnTo>
                  <a:lnTo>
                    <a:pt x="5984" y="1012"/>
                  </a:lnTo>
                  <a:lnTo>
                    <a:pt x="5940" y="792"/>
                  </a:lnTo>
                  <a:lnTo>
                    <a:pt x="5896" y="616"/>
                  </a:lnTo>
                  <a:lnTo>
                    <a:pt x="5808" y="440"/>
                  </a:lnTo>
                  <a:lnTo>
                    <a:pt x="5676" y="264"/>
                  </a:lnTo>
                  <a:lnTo>
                    <a:pt x="5500" y="176"/>
                  </a:lnTo>
                  <a:lnTo>
                    <a:pt x="5324" y="44"/>
                  </a:lnTo>
                  <a:lnTo>
                    <a:pt x="5148" y="0"/>
                  </a:lnTo>
                  <a:lnTo>
                    <a:pt x="4928" y="0"/>
                  </a:lnTo>
                  <a:lnTo>
                    <a:pt x="3476" y="0"/>
                  </a:lnTo>
                  <a:lnTo>
                    <a:pt x="3388" y="0"/>
                  </a:lnTo>
                  <a:lnTo>
                    <a:pt x="1936" y="0"/>
                  </a:lnTo>
                  <a:lnTo>
                    <a:pt x="1760" y="0"/>
                  </a:lnTo>
                  <a:lnTo>
                    <a:pt x="1540" y="44"/>
                  </a:lnTo>
                  <a:lnTo>
                    <a:pt x="1364" y="176"/>
                  </a:lnTo>
                  <a:lnTo>
                    <a:pt x="1232" y="264"/>
                  </a:lnTo>
                  <a:lnTo>
                    <a:pt x="1100" y="440"/>
                  </a:lnTo>
                  <a:lnTo>
                    <a:pt x="1012" y="616"/>
                  </a:lnTo>
                  <a:lnTo>
                    <a:pt x="924" y="792"/>
                  </a:lnTo>
                  <a:lnTo>
                    <a:pt x="924" y="1012"/>
                  </a:lnTo>
                  <a:lnTo>
                    <a:pt x="924" y="3652"/>
                  </a:lnTo>
                  <a:lnTo>
                    <a:pt x="0" y="3652"/>
                  </a:lnTo>
                  <a:lnTo>
                    <a:pt x="0" y="4312"/>
                  </a:lnTo>
                  <a:close/>
                  <a:moveTo>
                    <a:pt x="4532" y="1892"/>
                  </a:moveTo>
                  <a:lnTo>
                    <a:pt x="4884" y="1892"/>
                  </a:lnTo>
                  <a:lnTo>
                    <a:pt x="4884" y="3652"/>
                  </a:lnTo>
                  <a:lnTo>
                    <a:pt x="4532" y="3652"/>
                  </a:lnTo>
                  <a:lnTo>
                    <a:pt x="4532" y="1892"/>
                  </a:lnTo>
                  <a:close/>
                  <a:moveTo>
                    <a:pt x="1980" y="1892"/>
                  </a:moveTo>
                  <a:lnTo>
                    <a:pt x="2332" y="1892"/>
                  </a:lnTo>
                  <a:lnTo>
                    <a:pt x="2332" y="3652"/>
                  </a:lnTo>
                  <a:lnTo>
                    <a:pt x="1980" y="3652"/>
                  </a:lnTo>
                  <a:lnTo>
                    <a:pt x="1980" y="189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grpSp>
      <p:grpSp>
        <p:nvGrpSpPr>
          <p:cNvPr id="328" name="组合 148"/>
          <p:cNvGrpSpPr/>
          <p:nvPr/>
        </p:nvGrpSpPr>
        <p:grpSpPr>
          <a:xfrm>
            <a:off x="6518376" y="2235788"/>
            <a:ext cx="268287" cy="178863"/>
            <a:chOff x="-2427311" y="4552665"/>
            <a:chExt cx="1168400" cy="1130300"/>
          </a:xfrm>
          <a:solidFill>
            <a:schemeClr val="tx2"/>
          </a:solidFill>
        </p:grpSpPr>
        <p:sp>
          <p:nvSpPr>
            <p:cNvPr id="349" name="Freeform 130"/>
            <p:cNvSpPr>
              <a:spLocks noEditPoints="1"/>
            </p:cNvSpPr>
            <p:nvPr/>
          </p:nvSpPr>
          <p:spPr bwMode="auto">
            <a:xfrm>
              <a:off x="-2322536" y="4562190"/>
              <a:ext cx="514350" cy="298450"/>
            </a:xfrm>
            <a:custGeom>
              <a:avLst/>
              <a:gdLst/>
              <a:ahLst/>
              <a:cxnLst>
                <a:cxn ang="0">
                  <a:pos x="4884" y="4136"/>
                </a:cxn>
                <a:cxn ang="0">
                  <a:pos x="5456" y="4004"/>
                </a:cxn>
                <a:cxn ang="0">
                  <a:pos x="5896" y="3696"/>
                </a:cxn>
                <a:cxn ang="0">
                  <a:pos x="6160" y="3300"/>
                </a:cxn>
                <a:cxn ang="0">
                  <a:pos x="6732" y="3124"/>
                </a:cxn>
                <a:cxn ang="0">
                  <a:pos x="6996" y="2904"/>
                </a:cxn>
                <a:cxn ang="0">
                  <a:pos x="7128" y="2552"/>
                </a:cxn>
                <a:cxn ang="0">
                  <a:pos x="6336" y="2596"/>
                </a:cxn>
                <a:cxn ang="0">
                  <a:pos x="6292" y="1144"/>
                </a:cxn>
                <a:cxn ang="0">
                  <a:pos x="6072" y="616"/>
                </a:cxn>
                <a:cxn ang="0">
                  <a:pos x="5676" y="264"/>
                </a:cxn>
                <a:cxn ang="0">
                  <a:pos x="5192" y="44"/>
                </a:cxn>
                <a:cxn ang="0">
                  <a:pos x="1408" y="0"/>
                </a:cxn>
                <a:cxn ang="0">
                  <a:pos x="836" y="132"/>
                </a:cxn>
                <a:cxn ang="0">
                  <a:pos x="396" y="440"/>
                </a:cxn>
                <a:cxn ang="0">
                  <a:pos x="88" y="880"/>
                </a:cxn>
                <a:cxn ang="0">
                  <a:pos x="0" y="1408"/>
                </a:cxn>
                <a:cxn ang="0">
                  <a:pos x="0" y="2992"/>
                </a:cxn>
                <a:cxn ang="0">
                  <a:pos x="220" y="3476"/>
                </a:cxn>
                <a:cxn ang="0">
                  <a:pos x="616" y="3872"/>
                </a:cxn>
                <a:cxn ang="0">
                  <a:pos x="1144" y="4092"/>
                </a:cxn>
                <a:cxn ang="0">
                  <a:pos x="4884" y="1452"/>
                </a:cxn>
                <a:cxn ang="0">
                  <a:pos x="5324" y="1628"/>
                </a:cxn>
                <a:cxn ang="0">
                  <a:pos x="5500" y="2024"/>
                </a:cxn>
                <a:cxn ang="0">
                  <a:pos x="5324" y="2464"/>
                </a:cxn>
                <a:cxn ang="0">
                  <a:pos x="4884" y="2640"/>
                </a:cxn>
                <a:cxn ang="0">
                  <a:pos x="4488" y="2464"/>
                </a:cxn>
                <a:cxn ang="0">
                  <a:pos x="4312" y="2024"/>
                </a:cxn>
                <a:cxn ang="0">
                  <a:pos x="4488" y="1628"/>
                </a:cxn>
                <a:cxn ang="0">
                  <a:pos x="4884" y="1452"/>
                </a:cxn>
                <a:cxn ang="0">
                  <a:pos x="3388" y="1496"/>
                </a:cxn>
                <a:cxn ang="0">
                  <a:pos x="3740" y="1804"/>
                </a:cxn>
                <a:cxn ang="0">
                  <a:pos x="3740" y="2288"/>
                </a:cxn>
                <a:cxn ang="0">
                  <a:pos x="3388" y="2596"/>
                </a:cxn>
                <a:cxn ang="0">
                  <a:pos x="2948" y="2596"/>
                </a:cxn>
                <a:cxn ang="0">
                  <a:pos x="2640" y="2288"/>
                </a:cxn>
                <a:cxn ang="0">
                  <a:pos x="2640" y="1804"/>
                </a:cxn>
                <a:cxn ang="0">
                  <a:pos x="2948" y="1496"/>
                </a:cxn>
                <a:cxn ang="0">
                  <a:pos x="1452" y="1452"/>
                </a:cxn>
                <a:cxn ang="0">
                  <a:pos x="1848" y="1628"/>
                </a:cxn>
                <a:cxn ang="0">
                  <a:pos x="2024" y="2024"/>
                </a:cxn>
                <a:cxn ang="0">
                  <a:pos x="1848" y="2464"/>
                </a:cxn>
                <a:cxn ang="0">
                  <a:pos x="1452" y="2640"/>
                </a:cxn>
                <a:cxn ang="0">
                  <a:pos x="1012" y="2464"/>
                </a:cxn>
                <a:cxn ang="0">
                  <a:pos x="836" y="2024"/>
                </a:cxn>
                <a:cxn ang="0">
                  <a:pos x="1012" y="1628"/>
                </a:cxn>
                <a:cxn ang="0">
                  <a:pos x="1452" y="1452"/>
                </a:cxn>
              </a:cxnLst>
              <a:rect l="0" t="0" r="r" b="b"/>
              <a:pathLst>
                <a:path w="7128" h="4136">
                  <a:moveTo>
                    <a:pt x="1408" y="4136"/>
                  </a:moveTo>
                  <a:lnTo>
                    <a:pt x="4884" y="4136"/>
                  </a:lnTo>
                  <a:lnTo>
                    <a:pt x="5192" y="4092"/>
                  </a:lnTo>
                  <a:lnTo>
                    <a:pt x="5456" y="4004"/>
                  </a:lnTo>
                  <a:lnTo>
                    <a:pt x="5676" y="3872"/>
                  </a:lnTo>
                  <a:lnTo>
                    <a:pt x="5896" y="3696"/>
                  </a:lnTo>
                  <a:lnTo>
                    <a:pt x="6072" y="3520"/>
                  </a:lnTo>
                  <a:lnTo>
                    <a:pt x="6160" y="3300"/>
                  </a:lnTo>
                  <a:lnTo>
                    <a:pt x="6599" y="3212"/>
                  </a:lnTo>
                  <a:lnTo>
                    <a:pt x="6732" y="3124"/>
                  </a:lnTo>
                  <a:lnTo>
                    <a:pt x="6864" y="3036"/>
                  </a:lnTo>
                  <a:lnTo>
                    <a:pt x="6996" y="2904"/>
                  </a:lnTo>
                  <a:lnTo>
                    <a:pt x="7084" y="2728"/>
                  </a:lnTo>
                  <a:lnTo>
                    <a:pt x="7128" y="2552"/>
                  </a:lnTo>
                  <a:lnTo>
                    <a:pt x="7128" y="2332"/>
                  </a:lnTo>
                  <a:lnTo>
                    <a:pt x="6336" y="2596"/>
                  </a:lnTo>
                  <a:lnTo>
                    <a:pt x="6336" y="1408"/>
                  </a:lnTo>
                  <a:lnTo>
                    <a:pt x="6292" y="1144"/>
                  </a:lnTo>
                  <a:lnTo>
                    <a:pt x="6204" y="880"/>
                  </a:lnTo>
                  <a:lnTo>
                    <a:pt x="6072" y="616"/>
                  </a:lnTo>
                  <a:lnTo>
                    <a:pt x="5896" y="440"/>
                  </a:lnTo>
                  <a:lnTo>
                    <a:pt x="5676" y="264"/>
                  </a:lnTo>
                  <a:lnTo>
                    <a:pt x="5456" y="132"/>
                  </a:lnTo>
                  <a:lnTo>
                    <a:pt x="5192" y="44"/>
                  </a:lnTo>
                  <a:lnTo>
                    <a:pt x="4884" y="0"/>
                  </a:lnTo>
                  <a:lnTo>
                    <a:pt x="1408" y="0"/>
                  </a:lnTo>
                  <a:lnTo>
                    <a:pt x="1144" y="44"/>
                  </a:lnTo>
                  <a:lnTo>
                    <a:pt x="836" y="132"/>
                  </a:lnTo>
                  <a:lnTo>
                    <a:pt x="616" y="264"/>
                  </a:lnTo>
                  <a:lnTo>
                    <a:pt x="396" y="440"/>
                  </a:lnTo>
                  <a:lnTo>
                    <a:pt x="220" y="616"/>
                  </a:lnTo>
                  <a:lnTo>
                    <a:pt x="88" y="880"/>
                  </a:lnTo>
                  <a:lnTo>
                    <a:pt x="0" y="1144"/>
                  </a:lnTo>
                  <a:lnTo>
                    <a:pt x="0" y="1408"/>
                  </a:lnTo>
                  <a:lnTo>
                    <a:pt x="0" y="2684"/>
                  </a:lnTo>
                  <a:lnTo>
                    <a:pt x="0" y="2992"/>
                  </a:lnTo>
                  <a:lnTo>
                    <a:pt x="88" y="3256"/>
                  </a:lnTo>
                  <a:lnTo>
                    <a:pt x="220" y="3476"/>
                  </a:lnTo>
                  <a:lnTo>
                    <a:pt x="396" y="3696"/>
                  </a:lnTo>
                  <a:lnTo>
                    <a:pt x="616" y="3872"/>
                  </a:lnTo>
                  <a:lnTo>
                    <a:pt x="836" y="4004"/>
                  </a:lnTo>
                  <a:lnTo>
                    <a:pt x="1144" y="4092"/>
                  </a:lnTo>
                  <a:lnTo>
                    <a:pt x="1408" y="4136"/>
                  </a:lnTo>
                  <a:close/>
                  <a:moveTo>
                    <a:pt x="4884" y="1452"/>
                  </a:moveTo>
                  <a:lnTo>
                    <a:pt x="5104" y="1496"/>
                  </a:lnTo>
                  <a:lnTo>
                    <a:pt x="5324" y="1628"/>
                  </a:lnTo>
                  <a:lnTo>
                    <a:pt x="5456" y="1804"/>
                  </a:lnTo>
                  <a:lnTo>
                    <a:pt x="5500" y="2024"/>
                  </a:lnTo>
                  <a:lnTo>
                    <a:pt x="5456" y="2288"/>
                  </a:lnTo>
                  <a:lnTo>
                    <a:pt x="5324" y="2464"/>
                  </a:lnTo>
                  <a:lnTo>
                    <a:pt x="5104" y="2596"/>
                  </a:lnTo>
                  <a:lnTo>
                    <a:pt x="4884" y="2640"/>
                  </a:lnTo>
                  <a:lnTo>
                    <a:pt x="4664" y="2596"/>
                  </a:lnTo>
                  <a:lnTo>
                    <a:pt x="4488" y="2464"/>
                  </a:lnTo>
                  <a:lnTo>
                    <a:pt x="4356" y="2288"/>
                  </a:lnTo>
                  <a:lnTo>
                    <a:pt x="4312" y="2024"/>
                  </a:lnTo>
                  <a:lnTo>
                    <a:pt x="4356" y="1804"/>
                  </a:lnTo>
                  <a:lnTo>
                    <a:pt x="4488" y="1628"/>
                  </a:lnTo>
                  <a:lnTo>
                    <a:pt x="4664" y="1496"/>
                  </a:lnTo>
                  <a:lnTo>
                    <a:pt x="4884" y="1452"/>
                  </a:lnTo>
                  <a:close/>
                  <a:moveTo>
                    <a:pt x="3168" y="1452"/>
                  </a:moveTo>
                  <a:lnTo>
                    <a:pt x="3388" y="1496"/>
                  </a:lnTo>
                  <a:lnTo>
                    <a:pt x="3608" y="1628"/>
                  </a:lnTo>
                  <a:lnTo>
                    <a:pt x="3740" y="1804"/>
                  </a:lnTo>
                  <a:lnTo>
                    <a:pt x="3784" y="2024"/>
                  </a:lnTo>
                  <a:lnTo>
                    <a:pt x="3740" y="2288"/>
                  </a:lnTo>
                  <a:lnTo>
                    <a:pt x="3608" y="2464"/>
                  </a:lnTo>
                  <a:lnTo>
                    <a:pt x="3388" y="2596"/>
                  </a:lnTo>
                  <a:lnTo>
                    <a:pt x="3168" y="2640"/>
                  </a:lnTo>
                  <a:lnTo>
                    <a:pt x="2948" y="2596"/>
                  </a:lnTo>
                  <a:lnTo>
                    <a:pt x="2772" y="2464"/>
                  </a:lnTo>
                  <a:lnTo>
                    <a:pt x="2640" y="2288"/>
                  </a:lnTo>
                  <a:lnTo>
                    <a:pt x="2596" y="2024"/>
                  </a:lnTo>
                  <a:lnTo>
                    <a:pt x="2640" y="1804"/>
                  </a:lnTo>
                  <a:lnTo>
                    <a:pt x="2772" y="1628"/>
                  </a:lnTo>
                  <a:lnTo>
                    <a:pt x="2948" y="1496"/>
                  </a:lnTo>
                  <a:lnTo>
                    <a:pt x="3168" y="1452"/>
                  </a:lnTo>
                  <a:close/>
                  <a:moveTo>
                    <a:pt x="1452" y="1452"/>
                  </a:moveTo>
                  <a:lnTo>
                    <a:pt x="1672" y="1496"/>
                  </a:lnTo>
                  <a:lnTo>
                    <a:pt x="1848" y="1628"/>
                  </a:lnTo>
                  <a:lnTo>
                    <a:pt x="1980" y="1804"/>
                  </a:lnTo>
                  <a:lnTo>
                    <a:pt x="2024" y="2024"/>
                  </a:lnTo>
                  <a:lnTo>
                    <a:pt x="1980" y="2288"/>
                  </a:lnTo>
                  <a:lnTo>
                    <a:pt x="1848" y="2464"/>
                  </a:lnTo>
                  <a:lnTo>
                    <a:pt x="1672" y="2596"/>
                  </a:lnTo>
                  <a:lnTo>
                    <a:pt x="1452" y="2640"/>
                  </a:lnTo>
                  <a:lnTo>
                    <a:pt x="1188" y="2596"/>
                  </a:lnTo>
                  <a:lnTo>
                    <a:pt x="1012" y="2464"/>
                  </a:lnTo>
                  <a:lnTo>
                    <a:pt x="880" y="2288"/>
                  </a:lnTo>
                  <a:lnTo>
                    <a:pt x="836" y="2024"/>
                  </a:lnTo>
                  <a:lnTo>
                    <a:pt x="880" y="1804"/>
                  </a:lnTo>
                  <a:lnTo>
                    <a:pt x="1012" y="1628"/>
                  </a:lnTo>
                  <a:lnTo>
                    <a:pt x="1188" y="1496"/>
                  </a:lnTo>
                  <a:lnTo>
                    <a:pt x="1452" y="145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0" name="Freeform 131"/>
            <p:cNvSpPr/>
            <p:nvPr/>
          </p:nvSpPr>
          <p:spPr bwMode="auto">
            <a:xfrm>
              <a:off x="-2427311" y="5530565"/>
              <a:ext cx="1168400" cy="152400"/>
            </a:xfrm>
            <a:custGeom>
              <a:avLst/>
              <a:gdLst/>
              <a:ahLst/>
              <a:cxnLst>
                <a:cxn ang="0">
                  <a:pos x="11836" y="748"/>
                </a:cxn>
                <a:cxn ang="0">
                  <a:pos x="11396" y="396"/>
                </a:cxn>
                <a:cxn ang="0">
                  <a:pos x="10868" y="131"/>
                </a:cxn>
                <a:cxn ang="0">
                  <a:pos x="10340" y="0"/>
                </a:cxn>
                <a:cxn ang="0">
                  <a:pos x="9768" y="0"/>
                </a:cxn>
                <a:cxn ang="0">
                  <a:pos x="9196" y="131"/>
                </a:cxn>
                <a:cxn ang="0">
                  <a:pos x="8712" y="396"/>
                </a:cxn>
                <a:cxn ang="0">
                  <a:pos x="8272" y="792"/>
                </a:cxn>
                <a:cxn ang="0">
                  <a:pos x="7920" y="792"/>
                </a:cxn>
                <a:cxn ang="0">
                  <a:pos x="7524" y="396"/>
                </a:cxn>
                <a:cxn ang="0">
                  <a:pos x="6996" y="131"/>
                </a:cxn>
                <a:cxn ang="0">
                  <a:pos x="6468" y="0"/>
                </a:cxn>
                <a:cxn ang="0">
                  <a:pos x="5896" y="0"/>
                </a:cxn>
                <a:cxn ang="0">
                  <a:pos x="5324" y="131"/>
                </a:cxn>
                <a:cxn ang="0">
                  <a:pos x="4796" y="396"/>
                </a:cxn>
                <a:cxn ang="0">
                  <a:pos x="4400" y="748"/>
                </a:cxn>
                <a:cxn ang="0">
                  <a:pos x="4003" y="704"/>
                </a:cxn>
                <a:cxn ang="0">
                  <a:pos x="3432" y="264"/>
                </a:cxn>
                <a:cxn ang="0">
                  <a:pos x="2772" y="44"/>
                </a:cxn>
                <a:cxn ang="0">
                  <a:pos x="2112" y="0"/>
                </a:cxn>
                <a:cxn ang="0">
                  <a:pos x="1408" y="131"/>
                </a:cxn>
                <a:cxn ang="0">
                  <a:pos x="792" y="484"/>
                </a:cxn>
                <a:cxn ang="0">
                  <a:pos x="352" y="1012"/>
                </a:cxn>
                <a:cxn ang="0">
                  <a:pos x="88" y="1716"/>
                </a:cxn>
                <a:cxn ang="0">
                  <a:pos x="1012" y="2112"/>
                </a:cxn>
                <a:cxn ang="0">
                  <a:pos x="3872" y="2112"/>
                </a:cxn>
                <a:cxn ang="0">
                  <a:pos x="4840" y="2112"/>
                </a:cxn>
                <a:cxn ang="0">
                  <a:pos x="7788" y="2112"/>
                </a:cxn>
                <a:cxn ang="0">
                  <a:pos x="8756" y="2112"/>
                </a:cxn>
                <a:cxn ang="0">
                  <a:pos x="11660" y="2112"/>
                </a:cxn>
                <a:cxn ang="0">
                  <a:pos x="12672" y="2112"/>
                </a:cxn>
                <a:cxn ang="0">
                  <a:pos x="16192" y="2112"/>
                </a:cxn>
                <a:cxn ang="0">
                  <a:pos x="16060" y="1320"/>
                </a:cxn>
                <a:cxn ang="0">
                  <a:pos x="15664" y="704"/>
                </a:cxn>
                <a:cxn ang="0">
                  <a:pos x="15092" y="264"/>
                </a:cxn>
                <a:cxn ang="0">
                  <a:pos x="14476" y="44"/>
                </a:cxn>
                <a:cxn ang="0">
                  <a:pos x="13772" y="0"/>
                </a:cxn>
                <a:cxn ang="0">
                  <a:pos x="13068" y="131"/>
                </a:cxn>
                <a:cxn ang="0">
                  <a:pos x="12452" y="484"/>
                </a:cxn>
                <a:cxn ang="0">
                  <a:pos x="12012" y="1012"/>
                </a:cxn>
              </a:cxnLst>
              <a:rect l="0" t="0" r="r" b="b"/>
              <a:pathLst>
                <a:path w="16192" h="2112">
                  <a:moveTo>
                    <a:pt x="12012" y="1012"/>
                  </a:moveTo>
                  <a:lnTo>
                    <a:pt x="11836" y="748"/>
                  </a:lnTo>
                  <a:lnTo>
                    <a:pt x="11616" y="572"/>
                  </a:lnTo>
                  <a:lnTo>
                    <a:pt x="11396" y="396"/>
                  </a:lnTo>
                  <a:lnTo>
                    <a:pt x="11132" y="264"/>
                  </a:lnTo>
                  <a:lnTo>
                    <a:pt x="10868" y="131"/>
                  </a:lnTo>
                  <a:lnTo>
                    <a:pt x="10604" y="44"/>
                  </a:lnTo>
                  <a:lnTo>
                    <a:pt x="10340" y="0"/>
                  </a:lnTo>
                  <a:lnTo>
                    <a:pt x="10032" y="0"/>
                  </a:lnTo>
                  <a:lnTo>
                    <a:pt x="9768" y="0"/>
                  </a:lnTo>
                  <a:lnTo>
                    <a:pt x="9460" y="88"/>
                  </a:lnTo>
                  <a:lnTo>
                    <a:pt x="9196" y="131"/>
                  </a:lnTo>
                  <a:lnTo>
                    <a:pt x="8932" y="264"/>
                  </a:lnTo>
                  <a:lnTo>
                    <a:pt x="8712" y="396"/>
                  </a:lnTo>
                  <a:lnTo>
                    <a:pt x="8448" y="572"/>
                  </a:lnTo>
                  <a:lnTo>
                    <a:pt x="8272" y="792"/>
                  </a:lnTo>
                  <a:lnTo>
                    <a:pt x="8096" y="1012"/>
                  </a:lnTo>
                  <a:lnTo>
                    <a:pt x="7920" y="792"/>
                  </a:lnTo>
                  <a:lnTo>
                    <a:pt x="7744" y="572"/>
                  </a:lnTo>
                  <a:lnTo>
                    <a:pt x="7524" y="396"/>
                  </a:lnTo>
                  <a:lnTo>
                    <a:pt x="7260" y="264"/>
                  </a:lnTo>
                  <a:lnTo>
                    <a:pt x="6996" y="131"/>
                  </a:lnTo>
                  <a:lnTo>
                    <a:pt x="6732" y="88"/>
                  </a:lnTo>
                  <a:lnTo>
                    <a:pt x="6468" y="0"/>
                  </a:lnTo>
                  <a:lnTo>
                    <a:pt x="6160" y="0"/>
                  </a:lnTo>
                  <a:lnTo>
                    <a:pt x="5896" y="0"/>
                  </a:lnTo>
                  <a:lnTo>
                    <a:pt x="5588" y="44"/>
                  </a:lnTo>
                  <a:lnTo>
                    <a:pt x="5324" y="131"/>
                  </a:lnTo>
                  <a:lnTo>
                    <a:pt x="5060" y="220"/>
                  </a:lnTo>
                  <a:lnTo>
                    <a:pt x="4796" y="396"/>
                  </a:lnTo>
                  <a:lnTo>
                    <a:pt x="4576" y="528"/>
                  </a:lnTo>
                  <a:lnTo>
                    <a:pt x="4400" y="748"/>
                  </a:lnTo>
                  <a:lnTo>
                    <a:pt x="4224" y="968"/>
                  </a:lnTo>
                  <a:lnTo>
                    <a:pt x="4003" y="704"/>
                  </a:lnTo>
                  <a:lnTo>
                    <a:pt x="3740" y="484"/>
                  </a:lnTo>
                  <a:lnTo>
                    <a:pt x="3432" y="264"/>
                  </a:lnTo>
                  <a:lnTo>
                    <a:pt x="3124" y="131"/>
                  </a:lnTo>
                  <a:lnTo>
                    <a:pt x="2772" y="44"/>
                  </a:lnTo>
                  <a:lnTo>
                    <a:pt x="2464" y="0"/>
                  </a:lnTo>
                  <a:lnTo>
                    <a:pt x="2112" y="0"/>
                  </a:lnTo>
                  <a:lnTo>
                    <a:pt x="1760" y="44"/>
                  </a:lnTo>
                  <a:lnTo>
                    <a:pt x="1408" y="131"/>
                  </a:lnTo>
                  <a:lnTo>
                    <a:pt x="1100" y="308"/>
                  </a:lnTo>
                  <a:lnTo>
                    <a:pt x="792" y="484"/>
                  </a:lnTo>
                  <a:lnTo>
                    <a:pt x="572" y="704"/>
                  </a:lnTo>
                  <a:lnTo>
                    <a:pt x="352" y="1012"/>
                  </a:lnTo>
                  <a:lnTo>
                    <a:pt x="176" y="1320"/>
                  </a:lnTo>
                  <a:lnTo>
                    <a:pt x="88" y="1716"/>
                  </a:lnTo>
                  <a:lnTo>
                    <a:pt x="0" y="2112"/>
                  </a:lnTo>
                  <a:lnTo>
                    <a:pt x="1012" y="2112"/>
                  </a:lnTo>
                  <a:lnTo>
                    <a:pt x="3564" y="2112"/>
                  </a:lnTo>
                  <a:lnTo>
                    <a:pt x="3872" y="2112"/>
                  </a:lnTo>
                  <a:lnTo>
                    <a:pt x="4532" y="2112"/>
                  </a:lnTo>
                  <a:lnTo>
                    <a:pt x="4840" y="2112"/>
                  </a:lnTo>
                  <a:lnTo>
                    <a:pt x="7436" y="2112"/>
                  </a:lnTo>
                  <a:lnTo>
                    <a:pt x="7788" y="2112"/>
                  </a:lnTo>
                  <a:lnTo>
                    <a:pt x="8404" y="2112"/>
                  </a:lnTo>
                  <a:lnTo>
                    <a:pt x="8756" y="2112"/>
                  </a:lnTo>
                  <a:lnTo>
                    <a:pt x="11352" y="2112"/>
                  </a:lnTo>
                  <a:lnTo>
                    <a:pt x="11660" y="2112"/>
                  </a:lnTo>
                  <a:lnTo>
                    <a:pt x="12320" y="2112"/>
                  </a:lnTo>
                  <a:lnTo>
                    <a:pt x="12672" y="2112"/>
                  </a:lnTo>
                  <a:lnTo>
                    <a:pt x="15224" y="2112"/>
                  </a:lnTo>
                  <a:lnTo>
                    <a:pt x="16192" y="2112"/>
                  </a:lnTo>
                  <a:lnTo>
                    <a:pt x="16148" y="1672"/>
                  </a:lnTo>
                  <a:lnTo>
                    <a:pt x="16060" y="1320"/>
                  </a:lnTo>
                  <a:lnTo>
                    <a:pt x="15884" y="968"/>
                  </a:lnTo>
                  <a:lnTo>
                    <a:pt x="15664" y="704"/>
                  </a:lnTo>
                  <a:lnTo>
                    <a:pt x="15400" y="484"/>
                  </a:lnTo>
                  <a:lnTo>
                    <a:pt x="15092" y="264"/>
                  </a:lnTo>
                  <a:lnTo>
                    <a:pt x="14784" y="131"/>
                  </a:lnTo>
                  <a:lnTo>
                    <a:pt x="14476" y="44"/>
                  </a:lnTo>
                  <a:lnTo>
                    <a:pt x="14124" y="0"/>
                  </a:lnTo>
                  <a:lnTo>
                    <a:pt x="13772" y="0"/>
                  </a:lnTo>
                  <a:lnTo>
                    <a:pt x="13420" y="44"/>
                  </a:lnTo>
                  <a:lnTo>
                    <a:pt x="13068" y="131"/>
                  </a:lnTo>
                  <a:lnTo>
                    <a:pt x="12760" y="308"/>
                  </a:lnTo>
                  <a:lnTo>
                    <a:pt x="12452" y="484"/>
                  </a:lnTo>
                  <a:lnTo>
                    <a:pt x="12232" y="704"/>
                  </a:lnTo>
                  <a:lnTo>
                    <a:pt x="12012" y="101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1" name="Freeform 132"/>
            <p:cNvSpPr/>
            <p:nvPr/>
          </p:nvSpPr>
          <p:spPr bwMode="auto">
            <a:xfrm>
              <a:off x="-2100286" y="5282915"/>
              <a:ext cx="238125" cy="234950"/>
            </a:xfrm>
            <a:custGeom>
              <a:avLst/>
              <a:gdLst/>
              <a:ahLst/>
              <a:cxnLst>
                <a:cxn ang="0">
                  <a:pos x="1628" y="0"/>
                </a:cxn>
                <a:cxn ang="0">
                  <a:pos x="1320" y="44"/>
                </a:cxn>
                <a:cxn ang="0">
                  <a:pos x="1012" y="132"/>
                </a:cxn>
                <a:cxn ang="0">
                  <a:pos x="704" y="264"/>
                </a:cxn>
                <a:cxn ang="0">
                  <a:pos x="483" y="484"/>
                </a:cxn>
                <a:cxn ang="0">
                  <a:pos x="264" y="704"/>
                </a:cxn>
                <a:cxn ang="0">
                  <a:pos x="132" y="1012"/>
                </a:cxn>
                <a:cxn ang="0">
                  <a:pos x="44" y="1320"/>
                </a:cxn>
                <a:cxn ang="0">
                  <a:pos x="0" y="1629"/>
                </a:cxn>
                <a:cxn ang="0">
                  <a:pos x="44" y="1980"/>
                </a:cxn>
                <a:cxn ang="0">
                  <a:pos x="132" y="2288"/>
                </a:cxn>
                <a:cxn ang="0">
                  <a:pos x="264" y="2551"/>
                </a:cxn>
                <a:cxn ang="0">
                  <a:pos x="483" y="2772"/>
                </a:cxn>
                <a:cxn ang="0">
                  <a:pos x="704"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Lst>
              <a:rect l="0" t="0" r="r" b="b"/>
              <a:pathLst>
                <a:path w="3300" h="3256">
                  <a:moveTo>
                    <a:pt x="1628" y="0"/>
                  </a:moveTo>
                  <a:lnTo>
                    <a:pt x="1320" y="44"/>
                  </a:lnTo>
                  <a:lnTo>
                    <a:pt x="1012" y="132"/>
                  </a:lnTo>
                  <a:lnTo>
                    <a:pt x="704" y="264"/>
                  </a:lnTo>
                  <a:lnTo>
                    <a:pt x="483" y="484"/>
                  </a:lnTo>
                  <a:lnTo>
                    <a:pt x="264" y="704"/>
                  </a:lnTo>
                  <a:lnTo>
                    <a:pt x="132" y="1012"/>
                  </a:lnTo>
                  <a:lnTo>
                    <a:pt x="44" y="1320"/>
                  </a:lnTo>
                  <a:lnTo>
                    <a:pt x="0" y="1629"/>
                  </a:lnTo>
                  <a:lnTo>
                    <a:pt x="44" y="1980"/>
                  </a:lnTo>
                  <a:lnTo>
                    <a:pt x="132" y="2288"/>
                  </a:lnTo>
                  <a:lnTo>
                    <a:pt x="264" y="2551"/>
                  </a:lnTo>
                  <a:lnTo>
                    <a:pt x="483" y="2772"/>
                  </a:lnTo>
                  <a:lnTo>
                    <a:pt x="704"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2" name="Rectangle 133"/>
            <p:cNvSpPr>
              <a:spLocks noChangeArrowheads="1"/>
            </p:cNvSpPr>
            <p:nvPr/>
          </p:nvSpPr>
          <p:spPr bwMode="auto">
            <a:xfrm>
              <a:off x="-1770086" y="5133690"/>
              <a:ext cx="368300" cy="111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3" name="Freeform 134"/>
            <p:cNvSpPr/>
            <p:nvPr/>
          </p:nvSpPr>
          <p:spPr bwMode="auto">
            <a:xfrm>
              <a:off x="-2379686" y="5282915"/>
              <a:ext cx="238125" cy="234950"/>
            </a:xfrm>
            <a:custGeom>
              <a:avLst/>
              <a:gdLst/>
              <a:ahLst/>
              <a:cxnLst>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 ang="0">
                  <a:pos x="307" y="704"/>
                </a:cxn>
                <a:cxn ang="0">
                  <a:pos x="132" y="1012"/>
                </a:cxn>
                <a:cxn ang="0">
                  <a:pos x="44" y="1320"/>
                </a:cxn>
                <a:cxn ang="0">
                  <a:pos x="0" y="1629"/>
                </a:cxn>
                <a:cxn ang="0">
                  <a:pos x="44" y="1980"/>
                </a:cxn>
                <a:cxn ang="0">
                  <a:pos x="132" y="2288"/>
                </a:cxn>
                <a:cxn ang="0">
                  <a:pos x="307" y="2551"/>
                </a:cxn>
                <a:cxn ang="0">
                  <a:pos x="484" y="2772"/>
                </a:cxn>
                <a:cxn ang="0">
                  <a:pos x="748" y="2992"/>
                </a:cxn>
                <a:cxn ang="0">
                  <a:pos x="1012" y="3124"/>
                </a:cxn>
                <a:cxn ang="0">
                  <a:pos x="1320" y="3256"/>
                </a:cxn>
                <a:cxn ang="0">
                  <a:pos x="1672" y="3256"/>
                </a:cxn>
              </a:cxnLst>
              <a:rect l="0" t="0" r="r" b="b"/>
              <a:pathLst>
                <a:path w="3300" h="3256">
                  <a:moveTo>
                    <a:pt x="1672" y="3256"/>
                  </a:move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lnTo>
                    <a:pt x="307" y="704"/>
                  </a:lnTo>
                  <a:lnTo>
                    <a:pt x="132" y="1012"/>
                  </a:lnTo>
                  <a:lnTo>
                    <a:pt x="44" y="1320"/>
                  </a:lnTo>
                  <a:lnTo>
                    <a:pt x="0" y="1629"/>
                  </a:lnTo>
                  <a:lnTo>
                    <a:pt x="44" y="1980"/>
                  </a:lnTo>
                  <a:lnTo>
                    <a:pt x="132" y="2288"/>
                  </a:lnTo>
                  <a:lnTo>
                    <a:pt x="307" y="2551"/>
                  </a:lnTo>
                  <a:lnTo>
                    <a:pt x="484" y="2772"/>
                  </a:lnTo>
                  <a:lnTo>
                    <a:pt x="748" y="2992"/>
                  </a:lnTo>
                  <a:lnTo>
                    <a:pt x="1012" y="3124"/>
                  </a:lnTo>
                  <a:lnTo>
                    <a:pt x="1320" y="3256"/>
                  </a:lnTo>
                  <a:lnTo>
                    <a:pt x="1672" y="3256"/>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4" name="Freeform 135"/>
            <p:cNvSpPr/>
            <p:nvPr/>
          </p:nvSpPr>
          <p:spPr bwMode="auto">
            <a:xfrm>
              <a:off x="-1817711" y="5282915"/>
              <a:ext cx="238125" cy="234950"/>
            </a:xfrm>
            <a:custGeom>
              <a:avLst/>
              <a:gdLst/>
              <a:ahLst/>
              <a:cxnLst>
                <a:cxn ang="0">
                  <a:pos x="484" y="484"/>
                </a:cxn>
                <a:cxn ang="0">
                  <a:pos x="264" y="704"/>
                </a:cxn>
                <a:cxn ang="0">
                  <a:pos x="132" y="1012"/>
                </a:cxn>
                <a:cxn ang="0">
                  <a:pos x="44" y="1320"/>
                </a:cxn>
                <a:cxn ang="0">
                  <a:pos x="0" y="1629"/>
                </a:cxn>
                <a:cxn ang="0">
                  <a:pos x="44" y="1980"/>
                </a:cxn>
                <a:cxn ang="0">
                  <a:pos x="132" y="2288"/>
                </a:cxn>
                <a:cxn ang="0">
                  <a:pos x="264" y="2551"/>
                </a:cxn>
                <a:cxn ang="0">
                  <a:pos x="484" y="2772"/>
                </a:cxn>
                <a:cxn ang="0">
                  <a:pos x="748" y="2992"/>
                </a:cxn>
                <a:cxn ang="0">
                  <a:pos x="1012" y="3124"/>
                </a:cxn>
                <a:cxn ang="0">
                  <a:pos x="1320" y="3256"/>
                </a:cxn>
                <a:cxn ang="0">
                  <a:pos x="1628" y="3256"/>
                </a:cxn>
                <a:cxn ang="0">
                  <a:pos x="1980" y="3256"/>
                </a:cxn>
                <a:cxn ang="0">
                  <a:pos x="2288" y="3124"/>
                </a:cxn>
                <a:cxn ang="0">
                  <a:pos x="2552" y="2992"/>
                </a:cxn>
                <a:cxn ang="0">
                  <a:pos x="2816" y="2772"/>
                </a:cxn>
                <a:cxn ang="0">
                  <a:pos x="2992" y="2551"/>
                </a:cxn>
                <a:cxn ang="0">
                  <a:pos x="3168" y="2288"/>
                </a:cxn>
                <a:cxn ang="0">
                  <a:pos x="3256" y="1980"/>
                </a:cxn>
                <a:cxn ang="0">
                  <a:pos x="3300" y="1629"/>
                </a:cxn>
                <a:cxn ang="0">
                  <a:pos x="3256" y="1320"/>
                </a:cxn>
                <a:cxn ang="0">
                  <a:pos x="3168" y="1012"/>
                </a:cxn>
                <a:cxn ang="0">
                  <a:pos x="2992" y="704"/>
                </a:cxn>
                <a:cxn ang="0">
                  <a:pos x="2816" y="484"/>
                </a:cxn>
                <a:cxn ang="0">
                  <a:pos x="2552" y="264"/>
                </a:cxn>
                <a:cxn ang="0">
                  <a:pos x="2288" y="132"/>
                </a:cxn>
                <a:cxn ang="0">
                  <a:pos x="1980" y="44"/>
                </a:cxn>
                <a:cxn ang="0">
                  <a:pos x="1628" y="0"/>
                </a:cxn>
                <a:cxn ang="0">
                  <a:pos x="1320" y="44"/>
                </a:cxn>
                <a:cxn ang="0">
                  <a:pos x="1012" y="132"/>
                </a:cxn>
                <a:cxn ang="0">
                  <a:pos x="748" y="264"/>
                </a:cxn>
                <a:cxn ang="0">
                  <a:pos x="484" y="484"/>
                </a:cxn>
              </a:cxnLst>
              <a:rect l="0" t="0" r="r" b="b"/>
              <a:pathLst>
                <a:path w="3300" h="3256">
                  <a:moveTo>
                    <a:pt x="484" y="484"/>
                  </a:moveTo>
                  <a:lnTo>
                    <a:pt x="264" y="704"/>
                  </a:lnTo>
                  <a:lnTo>
                    <a:pt x="132" y="1012"/>
                  </a:lnTo>
                  <a:lnTo>
                    <a:pt x="44" y="1320"/>
                  </a:lnTo>
                  <a:lnTo>
                    <a:pt x="0" y="1629"/>
                  </a:lnTo>
                  <a:lnTo>
                    <a:pt x="44" y="1980"/>
                  </a:lnTo>
                  <a:lnTo>
                    <a:pt x="132" y="2288"/>
                  </a:lnTo>
                  <a:lnTo>
                    <a:pt x="264" y="2551"/>
                  </a:lnTo>
                  <a:lnTo>
                    <a:pt x="484" y="2772"/>
                  </a:lnTo>
                  <a:lnTo>
                    <a:pt x="748" y="2992"/>
                  </a:lnTo>
                  <a:lnTo>
                    <a:pt x="1012" y="3124"/>
                  </a:lnTo>
                  <a:lnTo>
                    <a:pt x="1320" y="3256"/>
                  </a:lnTo>
                  <a:lnTo>
                    <a:pt x="1628" y="3256"/>
                  </a:lnTo>
                  <a:lnTo>
                    <a:pt x="1980" y="3256"/>
                  </a:lnTo>
                  <a:lnTo>
                    <a:pt x="2288" y="3124"/>
                  </a:lnTo>
                  <a:lnTo>
                    <a:pt x="2552" y="2992"/>
                  </a:lnTo>
                  <a:lnTo>
                    <a:pt x="2816" y="2772"/>
                  </a:lnTo>
                  <a:lnTo>
                    <a:pt x="2992" y="2551"/>
                  </a:lnTo>
                  <a:lnTo>
                    <a:pt x="3168" y="2288"/>
                  </a:lnTo>
                  <a:lnTo>
                    <a:pt x="3256" y="1980"/>
                  </a:lnTo>
                  <a:lnTo>
                    <a:pt x="3300" y="1629"/>
                  </a:lnTo>
                  <a:lnTo>
                    <a:pt x="3256" y="1320"/>
                  </a:lnTo>
                  <a:lnTo>
                    <a:pt x="3168" y="1012"/>
                  </a:lnTo>
                  <a:lnTo>
                    <a:pt x="2992" y="704"/>
                  </a:lnTo>
                  <a:lnTo>
                    <a:pt x="2816" y="484"/>
                  </a:lnTo>
                  <a:lnTo>
                    <a:pt x="2552" y="264"/>
                  </a:lnTo>
                  <a:lnTo>
                    <a:pt x="2288" y="132"/>
                  </a:lnTo>
                  <a:lnTo>
                    <a:pt x="1980" y="44"/>
                  </a:lnTo>
                  <a:lnTo>
                    <a:pt x="1628"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5" name="Freeform 136"/>
            <p:cNvSpPr/>
            <p:nvPr/>
          </p:nvSpPr>
          <p:spPr bwMode="auto">
            <a:xfrm>
              <a:off x="-1538311" y="5282915"/>
              <a:ext cx="238125" cy="234950"/>
            </a:xfrm>
            <a:custGeom>
              <a:avLst/>
              <a:gdLst/>
              <a:ahLst/>
              <a:cxnLst>
                <a:cxn ang="0">
                  <a:pos x="484" y="484"/>
                </a:cxn>
                <a:cxn ang="0">
                  <a:pos x="308" y="704"/>
                </a:cxn>
                <a:cxn ang="0">
                  <a:pos x="132" y="1012"/>
                </a:cxn>
                <a:cxn ang="0">
                  <a:pos x="44" y="1320"/>
                </a:cxn>
                <a:cxn ang="0">
                  <a:pos x="0" y="1629"/>
                </a:cxn>
                <a:cxn ang="0">
                  <a:pos x="44" y="1980"/>
                </a:cxn>
                <a:cxn ang="0">
                  <a:pos x="132" y="2288"/>
                </a:cxn>
                <a:cxn ang="0">
                  <a:pos x="308" y="2551"/>
                </a:cxn>
                <a:cxn ang="0">
                  <a:pos x="484" y="2772"/>
                </a:cxn>
                <a:cxn ang="0">
                  <a:pos x="748" y="2992"/>
                </a:cxn>
                <a:cxn ang="0">
                  <a:pos x="1012" y="3124"/>
                </a:cxn>
                <a:cxn ang="0">
                  <a:pos x="1320" y="3256"/>
                </a:cxn>
                <a:cxn ang="0">
                  <a:pos x="1672" y="3256"/>
                </a:cxn>
                <a:cxn ang="0">
                  <a:pos x="1980" y="3256"/>
                </a:cxn>
                <a:cxn ang="0">
                  <a:pos x="2288" y="3124"/>
                </a:cxn>
                <a:cxn ang="0">
                  <a:pos x="2596" y="2992"/>
                </a:cxn>
                <a:cxn ang="0">
                  <a:pos x="2816" y="2772"/>
                </a:cxn>
                <a:cxn ang="0">
                  <a:pos x="3036" y="2551"/>
                </a:cxn>
                <a:cxn ang="0">
                  <a:pos x="3168" y="2288"/>
                </a:cxn>
                <a:cxn ang="0">
                  <a:pos x="3256" y="1980"/>
                </a:cxn>
                <a:cxn ang="0">
                  <a:pos x="3300" y="1629"/>
                </a:cxn>
                <a:cxn ang="0">
                  <a:pos x="3256" y="1320"/>
                </a:cxn>
                <a:cxn ang="0">
                  <a:pos x="3168" y="1012"/>
                </a:cxn>
                <a:cxn ang="0">
                  <a:pos x="3036" y="704"/>
                </a:cxn>
                <a:cxn ang="0">
                  <a:pos x="2816" y="484"/>
                </a:cxn>
                <a:cxn ang="0">
                  <a:pos x="2596" y="264"/>
                </a:cxn>
                <a:cxn ang="0">
                  <a:pos x="2288" y="132"/>
                </a:cxn>
                <a:cxn ang="0">
                  <a:pos x="1980" y="44"/>
                </a:cxn>
                <a:cxn ang="0">
                  <a:pos x="1672" y="0"/>
                </a:cxn>
                <a:cxn ang="0">
                  <a:pos x="1320" y="44"/>
                </a:cxn>
                <a:cxn ang="0">
                  <a:pos x="1012" y="132"/>
                </a:cxn>
                <a:cxn ang="0">
                  <a:pos x="748" y="264"/>
                </a:cxn>
                <a:cxn ang="0">
                  <a:pos x="484" y="484"/>
                </a:cxn>
              </a:cxnLst>
              <a:rect l="0" t="0" r="r" b="b"/>
              <a:pathLst>
                <a:path w="3300" h="3256">
                  <a:moveTo>
                    <a:pt x="484" y="484"/>
                  </a:moveTo>
                  <a:lnTo>
                    <a:pt x="308" y="704"/>
                  </a:lnTo>
                  <a:lnTo>
                    <a:pt x="132" y="1012"/>
                  </a:lnTo>
                  <a:lnTo>
                    <a:pt x="44" y="1320"/>
                  </a:lnTo>
                  <a:lnTo>
                    <a:pt x="0" y="1629"/>
                  </a:lnTo>
                  <a:lnTo>
                    <a:pt x="44" y="1980"/>
                  </a:lnTo>
                  <a:lnTo>
                    <a:pt x="132" y="2288"/>
                  </a:lnTo>
                  <a:lnTo>
                    <a:pt x="308" y="2551"/>
                  </a:lnTo>
                  <a:lnTo>
                    <a:pt x="484" y="2772"/>
                  </a:lnTo>
                  <a:lnTo>
                    <a:pt x="748" y="2992"/>
                  </a:lnTo>
                  <a:lnTo>
                    <a:pt x="1012" y="3124"/>
                  </a:lnTo>
                  <a:lnTo>
                    <a:pt x="1320" y="3256"/>
                  </a:lnTo>
                  <a:lnTo>
                    <a:pt x="1672" y="3256"/>
                  </a:lnTo>
                  <a:lnTo>
                    <a:pt x="1980" y="3256"/>
                  </a:lnTo>
                  <a:lnTo>
                    <a:pt x="2288" y="3124"/>
                  </a:lnTo>
                  <a:lnTo>
                    <a:pt x="2596" y="2992"/>
                  </a:lnTo>
                  <a:lnTo>
                    <a:pt x="2816" y="2772"/>
                  </a:lnTo>
                  <a:lnTo>
                    <a:pt x="3036" y="2551"/>
                  </a:lnTo>
                  <a:lnTo>
                    <a:pt x="3168" y="2288"/>
                  </a:lnTo>
                  <a:lnTo>
                    <a:pt x="3256" y="1980"/>
                  </a:lnTo>
                  <a:lnTo>
                    <a:pt x="3300" y="1629"/>
                  </a:lnTo>
                  <a:lnTo>
                    <a:pt x="3256" y="1320"/>
                  </a:lnTo>
                  <a:lnTo>
                    <a:pt x="3168" y="1012"/>
                  </a:lnTo>
                  <a:lnTo>
                    <a:pt x="3036" y="704"/>
                  </a:lnTo>
                  <a:lnTo>
                    <a:pt x="2816" y="484"/>
                  </a:lnTo>
                  <a:lnTo>
                    <a:pt x="2596" y="264"/>
                  </a:lnTo>
                  <a:lnTo>
                    <a:pt x="2288" y="132"/>
                  </a:lnTo>
                  <a:lnTo>
                    <a:pt x="1980" y="44"/>
                  </a:lnTo>
                  <a:lnTo>
                    <a:pt x="1672" y="0"/>
                  </a:lnTo>
                  <a:lnTo>
                    <a:pt x="1320" y="44"/>
                  </a:lnTo>
                  <a:lnTo>
                    <a:pt x="1012" y="132"/>
                  </a:lnTo>
                  <a:lnTo>
                    <a:pt x="748" y="264"/>
                  </a:lnTo>
                  <a:lnTo>
                    <a:pt x="484" y="484"/>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6" name="Freeform 137"/>
            <p:cNvSpPr/>
            <p:nvPr/>
          </p:nvSpPr>
          <p:spPr bwMode="auto">
            <a:xfrm>
              <a:off x="-1706586" y="4552665"/>
              <a:ext cx="238125" cy="238125"/>
            </a:xfrm>
            <a:custGeom>
              <a:avLst/>
              <a:gdLst/>
              <a:ahLst/>
              <a:cxnLst>
                <a:cxn ang="0">
                  <a:pos x="1672" y="3300"/>
                </a:cxn>
                <a:cxn ang="0">
                  <a:pos x="1980" y="3256"/>
                </a:cxn>
                <a:cxn ang="0">
                  <a:pos x="2288" y="3168"/>
                </a:cxn>
                <a:cxn ang="0">
                  <a:pos x="2552" y="3036"/>
                </a:cxn>
                <a:cxn ang="0">
                  <a:pos x="2816" y="2816"/>
                </a:cxn>
                <a:cxn ang="0">
                  <a:pos x="3036" y="2552"/>
                </a:cxn>
                <a:cxn ang="0">
                  <a:pos x="3168" y="2288"/>
                </a:cxn>
                <a:cxn ang="0">
                  <a:pos x="3256" y="1980"/>
                </a:cxn>
                <a:cxn ang="0">
                  <a:pos x="3300" y="1628"/>
                </a:cxn>
                <a:cxn ang="0">
                  <a:pos x="3256" y="1320"/>
                </a:cxn>
                <a:cxn ang="0">
                  <a:pos x="3168" y="1012"/>
                </a:cxn>
                <a:cxn ang="0">
                  <a:pos x="3036" y="748"/>
                </a:cxn>
                <a:cxn ang="0">
                  <a:pos x="2816" y="484"/>
                </a:cxn>
                <a:cxn ang="0">
                  <a:pos x="2552" y="264"/>
                </a:cxn>
                <a:cxn ang="0">
                  <a:pos x="2288" y="132"/>
                </a:cxn>
                <a:cxn ang="0">
                  <a:pos x="1980" y="44"/>
                </a:cxn>
                <a:cxn ang="0">
                  <a:pos x="1672" y="0"/>
                </a:cxn>
                <a:cxn ang="0">
                  <a:pos x="1320" y="44"/>
                </a:cxn>
                <a:cxn ang="0">
                  <a:pos x="1012" y="132"/>
                </a:cxn>
                <a:cxn ang="0">
                  <a:pos x="748" y="264"/>
                </a:cxn>
                <a:cxn ang="0">
                  <a:pos x="484" y="484"/>
                </a:cxn>
                <a:cxn ang="0">
                  <a:pos x="264" y="748"/>
                </a:cxn>
                <a:cxn ang="0">
                  <a:pos x="132" y="1012"/>
                </a:cxn>
                <a:cxn ang="0">
                  <a:pos x="44" y="1320"/>
                </a:cxn>
                <a:cxn ang="0">
                  <a:pos x="0" y="1628"/>
                </a:cxn>
                <a:cxn ang="0">
                  <a:pos x="44" y="1980"/>
                </a:cxn>
                <a:cxn ang="0">
                  <a:pos x="132" y="2288"/>
                </a:cxn>
                <a:cxn ang="0">
                  <a:pos x="264" y="2552"/>
                </a:cxn>
                <a:cxn ang="0">
                  <a:pos x="484" y="2816"/>
                </a:cxn>
                <a:cxn ang="0">
                  <a:pos x="748" y="3036"/>
                </a:cxn>
                <a:cxn ang="0">
                  <a:pos x="1012" y="3168"/>
                </a:cxn>
                <a:cxn ang="0">
                  <a:pos x="1320" y="3256"/>
                </a:cxn>
                <a:cxn ang="0">
                  <a:pos x="1672" y="3300"/>
                </a:cxn>
              </a:cxnLst>
              <a:rect l="0" t="0" r="r" b="b"/>
              <a:pathLst>
                <a:path w="3300" h="3300">
                  <a:moveTo>
                    <a:pt x="1672" y="3300"/>
                  </a:moveTo>
                  <a:lnTo>
                    <a:pt x="1980" y="3256"/>
                  </a:lnTo>
                  <a:lnTo>
                    <a:pt x="2288" y="3168"/>
                  </a:lnTo>
                  <a:lnTo>
                    <a:pt x="2552" y="3036"/>
                  </a:lnTo>
                  <a:lnTo>
                    <a:pt x="2816" y="2816"/>
                  </a:lnTo>
                  <a:lnTo>
                    <a:pt x="3036" y="2552"/>
                  </a:lnTo>
                  <a:lnTo>
                    <a:pt x="3168" y="2288"/>
                  </a:lnTo>
                  <a:lnTo>
                    <a:pt x="3256" y="1980"/>
                  </a:lnTo>
                  <a:lnTo>
                    <a:pt x="3300" y="1628"/>
                  </a:lnTo>
                  <a:lnTo>
                    <a:pt x="3256" y="1320"/>
                  </a:lnTo>
                  <a:lnTo>
                    <a:pt x="3168" y="1012"/>
                  </a:lnTo>
                  <a:lnTo>
                    <a:pt x="3036" y="748"/>
                  </a:lnTo>
                  <a:lnTo>
                    <a:pt x="2816" y="484"/>
                  </a:lnTo>
                  <a:lnTo>
                    <a:pt x="2552" y="264"/>
                  </a:lnTo>
                  <a:lnTo>
                    <a:pt x="2288" y="132"/>
                  </a:lnTo>
                  <a:lnTo>
                    <a:pt x="1980" y="44"/>
                  </a:lnTo>
                  <a:lnTo>
                    <a:pt x="1672" y="0"/>
                  </a:lnTo>
                  <a:lnTo>
                    <a:pt x="1320" y="44"/>
                  </a:lnTo>
                  <a:lnTo>
                    <a:pt x="1012" y="132"/>
                  </a:lnTo>
                  <a:lnTo>
                    <a:pt x="748" y="264"/>
                  </a:lnTo>
                  <a:lnTo>
                    <a:pt x="484" y="484"/>
                  </a:lnTo>
                  <a:lnTo>
                    <a:pt x="264" y="748"/>
                  </a:lnTo>
                  <a:lnTo>
                    <a:pt x="132" y="1012"/>
                  </a:lnTo>
                  <a:lnTo>
                    <a:pt x="44" y="1320"/>
                  </a:lnTo>
                  <a:lnTo>
                    <a:pt x="0" y="1628"/>
                  </a:lnTo>
                  <a:lnTo>
                    <a:pt x="44" y="1980"/>
                  </a:lnTo>
                  <a:lnTo>
                    <a:pt x="132" y="2288"/>
                  </a:lnTo>
                  <a:lnTo>
                    <a:pt x="264" y="2552"/>
                  </a:lnTo>
                  <a:lnTo>
                    <a:pt x="484" y="2816"/>
                  </a:lnTo>
                  <a:lnTo>
                    <a:pt x="748" y="3036"/>
                  </a:lnTo>
                  <a:lnTo>
                    <a:pt x="1012" y="3168"/>
                  </a:lnTo>
                  <a:lnTo>
                    <a:pt x="1320" y="3256"/>
                  </a:lnTo>
                  <a:lnTo>
                    <a:pt x="1672" y="3300"/>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sp>
          <p:nvSpPr>
            <p:cNvPr id="357" name="Freeform 138"/>
            <p:cNvSpPr>
              <a:spLocks noEditPoints="1"/>
            </p:cNvSpPr>
            <p:nvPr/>
          </p:nvSpPr>
          <p:spPr bwMode="auto">
            <a:xfrm>
              <a:off x="-1836761" y="4806665"/>
              <a:ext cx="495300" cy="311150"/>
            </a:xfrm>
            <a:custGeom>
              <a:avLst/>
              <a:gdLst/>
              <a:ahLst/>
              <a:cxnLst>
                <a:cxn ang="0">
                  <a:pos x="0" y="4312"/>
                </a:cxn>
                <a:cxn ang="0">
                  <a:pos x="6864" y="4312"/>
                </a:cxn>
                <a:cxn ang="0">
                  <a:pos x="6864" y="3652"/>
                </a:cxn>
                <a:cxn ang="0">
                  <a:pos x="5984" y="3652"/>
                </a:cxn>
                <a:cxn ang="0">
                  <a:pos x="5984" y="1012"/>
                </a:cxn>
                <a:cxn ang="0">
                  <a:pos x="5940" y="792"/>
                </a:cxn>
                <a:cxn ang="0">
                  <a:pos x="5896" y="616"/>
                </a:cxn>
                <a:cxn ang="0">
                  <a:pos x="5808" y="440"/>
                </a:cxn>
                <a:cxn ang="0">
                  <a:pos x="5676" y="264"/>
                </a:cxn>
                <a:cxn ang="0">
                  <a:pos x="5500" y="176"/>
                </a:cxn>
                <a:cxn ang="0">
                  <a:pos x="5324" y="44"/>
                </a:cxn>
                <a:cxn ang="0">
                  <a:pos x="5148" y="0"/>
                </a:cxn>
                <a:cxn ang="0">
                  <a:pos x="4928" y="0"/>
                </a:cxn>
                <a:cxn ang="0">
                  <a:pos x="3476" y="0"/>
                </a:cxn>
                <a:cxn ang="0">
                  <a:pos x="3388" y="0"/>
                </a:cxn>
                <a:cxn ang="0">
                  <a:pos x="1936" y="0"/>
                </a:cxn>
                <a:cxn ang="0">
                  <a:pos x="1760" y="0"/>
                </a:cxn>
                <a:cxn ang="0">
                  <a:pos x="1540" y="44"/>
                </a:cxn>
                <a:cxn ang="0">
                  <a:pos x="1364" y="176"/>
                </a:cxn>
                <a:cxn ang="0">
                  <a:pos x="1232" y="264"/>
                </a:cxn>
                <a:cxn ang="0">
                  <a:pos x="1100" y="440"/>
                </a:cxn>
                <a:cxn ang="0">
                  <a:pos x="1012" y="616"/>
                </a:cxn>
                <a:cxn ang="0">
                  <a:pos x="924" y="792"/>
                </a:cxn>
                <a:cxn ang="0">
                  <a:pos x="924" y="1012"/>
                </a:cxn>
                <a:cxn ang="0">
                  <a:pos x="924" y="3652"/>
                </a:cxn>
                <a:cxn ang="0">
                  <a:pos x="0" y="3652"/>
                </a:cxn>
                <a:cxn ang="0">
                  <a:pos x="0" y="4312"/>
                </a:cxn>
                <a:cxn ang="0">
                  <a:pos x="4532" y="1892"/>
                </a:cxn>
                <a:cxn ang="0">
                  <a:pos x="4884" y="1892"/>
                </a:cxn>
                <a:cxn ang="0">
                  <a:pos x="4884" y="3652"/>
                </a:cxn>
                <a:cxn ang="0">
                  <a:pos x="4532" y="3652"/>
                </a:cxn>
                <a:cxn ang="0">
                  <a:pos x="4532" y="1892"/>
                </a:cxn>
                <a:cxn ang="0">
                  <a:pos x="1980" y="1892"/>
                </a:cxn>
                <a:cxn ang="0">
                  <a:pos x="2332" y="1892"/>
                </a:cxn>
                <a:cxn ang="0">
                  <a:pos x="2332" y="3652"/>
                </a:cxn>
                <a:cxn ang="0">
                  <a:pos x="1980" y="3652"/>
                </a:cxn>
                <a:cxn ang="0">
                  <a:pos x="1980" y="1892"/>
                </a:cxn>
              </a:cxnLst>
              <a:rect l="0" t="0" r="r" b="b"/>
              <a:pathLst>
                <a:path w="6864" h="4312">
                  <a:moveTo>
                    <a:pt x="0" y="4312"/>
                  </a:moveTo>
                  <a:lnTo>
                    <a:pt x="6864" y="4312"/>
                  </a:lnTo>
                  <a:lnTo>
                    <a:pt x="6864" y="3652"/>
                  </a:lnTo>
                  <a:lnTo>
                    <a:pt x="5984" y="3652"/>
                  </a:lnTo>
                  <a:lnTo>
                    <a:pt x="5984" y="1012"/>
                  </a:lnTo>
                  <a:lnTo>
                    <a:pt x="5940" y="792"/>
                  </a:lnTo>
                  <a:lnTo>
                    <a:pt x="5896" y="616"/>
                  </a:lnTo>
                  <a:lnTo>
                    <a:pt x="5808" y="440"/>
                  </a:lnTo>
                  <a:lnTo>
                    <a:pt x="5676" y="264"/>
                  </a:lnTo>
                  <a:lnTo>
                    <a:pt x="5500" y="176"/>
                  </a:lnTo>
                  <a:lnTo>
                    <a:pt x="5324" y="44"/>
                  </a:lnTo>
                  <a:lnTo>
                    <a:pt x="5148" y="0"/>
                  </a:lnTo>
                  <a:lnTo>
                    <a:pt x="4928" y="0"/>
                  </a:lnTo>
                  <a:lnTo>
                    <a:pt x="3476" y="0"/>
                  </a:lnTo>
                  <a:lnTo>
                    <a:pt x="3388" y="0"/>
                  </a:lnTo>
                  <a:lnTo>
                    <a:pt x="1936" y="0"/>
                  </a:lnTo>
                  <a:lnTo>
                    <a:pt x="1760" y="0"/>
                  </a:lnTo>
                  <a:lnTo>
                    <a:pt x="1540" y="44"/>
                  </a:lnTo>
                  <a:lnTo>
                    <a:pt x="1364" y="176"/>
                  </a:lnTo>
                  <a:lnTo>
                    <a:pt x="1232" y="264"/>
                  </a:lnTo>
                  <a:lnTo>
                    <a:pt x="1100" y="440"/>
                  </a:lnTo>
                  <a:lnTo>
                    <a:pt x="1012" y="616"/>
                  </a:lnTo>
                  <a:lnTo>
                    <a:pt x="924" y="792"/>
                  </a:lnTo>
                  <a:lnTo>
                    <a:pt x="924" y="1012"/>
                  </a:lnTo>
                  <a:lnTo>
                    <a:pt x="924" y="3652"/>
                  </a:lnTo>
                  <a:lnTo>
                    <a:pt x="0" y="3652"/>
                  </a:lnTo>
                  <a:lnTo>
                    <a:pt x="0" y="4312"/>
                  </a:lnTo>
                  <a:close/>
                  <a:moveTo>
                    <a:pt x="4532" y="1892"/>
                  </a:moveTo>
                  <a:lnTo>
                    <a:pt x="4884" y="1892"/>
                  </a:lnTo>
                  <a:lnTo>
                    <a:pt x="4884" y="3652"/>
                  </a:lnTo>
                  <a:lnTo>
                    <a:pt x="4532" y="3652"/>
                  </a:lnTo>
                  <a:lnTo>
                    <a:pt x="4532" y="1892"/>
                  </a:lnTo>
                  <a:close/>
                  <a:moveTo>
                    <a:pt x="1980" y="1892"/>
                  </a:moveTo>
                  <a:lnTo>
                    <a:pt x="2332" y="1892"/>
                  </a:lnTo>
                  <a:lnTo>
                    <a:pt x="2332" y="3652"/>
                  </a:lnTo>
                  <a:lnTo>
                    <a:pt x="1980" y="3652"/>
                  </a:lnTo>
                  <a:lnTo>
                    <a:pt x="1980" y="1892"/>
                  </a:lnTo>
                  <a:close/>
                </a:path>
              </a:pathLst>
            </a:custGeom>
            <a:grpFill/>
            <a:ln w="9525">
              <a:noFill/>
              <a:round/>
            </a:ln>
          </p:spPr>
          <p:txBody>
            <a:bodyPr vert="horz" wrap="square" lIns="91440" tIns="45720" rIns="91440" bIns="45720" numCol="1" anchor="t" anchorCtr="0" compatLnSpc="1"/>
            <a:lstStyle/>
            <a:p>
              <a:endParaRPr lang="zh-CN" altLang="en-US">
                <a:solidFill>
                  <a:srgbClr val="990000"/>
                </a:solidFill>
                <a:latin typeface="微软雅黑" panose="020B0503020204020204" charset="-122"/>
                <a:ea typeface="微软雅黑" panose="020B0503020204020204" charset="-122"/>
              </a:endParaRPr>
            </a:p>
          </p:txBody>
        </p:sp>
      </p:grpSp>
      <p:sp>
        <p:nvSpPr>
          <p:cNvPr id="359"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1.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云播智慧教育  </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
        <p:nvSpPr>
          <p:cNvPr id="360" name="标题 359"/>
          <p:cNvSpPr>
            <a:spLocks noGrp="1"/>
          </p:cNvSpPr>
          <p:nvPr>
            <p:ph type="title"/>
          </p:nvPr>
        </p:nvSpPr>
        <p:spPr/>
        <p:txBody>
          <a:bodyPr/>
          <a:lstStyle/>
          <a:p>
            <a:r>
              <a:rPr lang="zh-CN" altLang="en-US" dirty="0" smtClean="0"/>
              <a:t>二级一中心”分布式云架构</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标题 88"/>
          <p:cNvSpPr>
            <a:spLocks noGrp="1"/>
          </p:cNvSpPr>
          <p:nvPr>
            <p:ph type="title"/>
          </p:nvPr>
        </p:nvSpPr>
        <p:spPr/>
        <p:txBody>
          <a:bodyPr/>
          <a:lstStyle/>
          <a:p>
            <a:r>
              <a:rPr lang="zh-CN" altLang="en-US" dirty="0" smtClean="0"/>
              <a:t>高弹性教育云数据中心</a:t>
            </a:r>
            <a:endParaRPr lang="zh-CN" altLang="en-US" dirty="0"/>
          </a:p>
        </p:txBody>
      </p:sp>
      <p:sp>
        <p:nvSpPr>
          <p:cNvPr id="4" name="圆角矩形 226"/>
          <p:cNvSpPr/>
          <p:nvPr/>
        </p:nvSpPr>
        <p:spPr bwMode="auto">
          <a:xfrm>
            <a:off x="323528" y="917497"/>
            <a:ext cx="5517222" cy="3341846"/>
          </a:xfrm>
          <a:prstGeom prst="roundRect">
            <a:avLst>
              <a:gd name="adj" fmla="val 2596"/>
            </a:avLst>
          </a:prstGeom>
          <a:noFill/>
          <a:ln w="19050" cap="flat" cmpd="sng" algn="ctr">
            <a:solidFill>
              <a:schemeClr val="bg2">
                <a:lumMod val="75000"/>
              </a:schemeClr>
            </a:solidFill>
            <a:prstDash val="solid"/>
            <a:round/>
            <a:headEnd type="triangle" w="med" len="med"/>
            <a:tailEnd type="triangle" w="med" len="med"/>
          </a:ln>
          <a:effectLst/>
          <a:scene3d>
            <a:camera prst="orthographicFront">
              <a:rot lat="0" lon="0" rev="0"/>
            </a:camera>
            <a:lightRig rig="balanced" dir="t">
              <a:rot lat="0" lon="0" rev="8700000"/>
            </a:lightRig>
          </a:scene3d>
          <a:sp3d>
            <a:bevelT w="190500" h="38100"/>
          </a:sp3d>
        </p:spPr>
        <p:txBody>
          <a:bodyPr lIns="68532" tIns="34266" rIns="68532" bIns="34266" rtlCol="0" anchor="ctr"/>
          <a:lstStyle/>
          <a:p>
            <a:pPr algn="ctr" defTabSz="685165">
              <a:defRPr/>
            </a:pPr>
            <a:endParaRPr lang="zh-CN" altLang="en-US" sz="700" kern="0" dirty="0">
              <a:solidFill>
                <a:sysClr val="windowText" lastClr="000000"/>
              </a:solidFill>
              <a:latin typeface="微软雅黑" panose="020B0503020204020204" charset="-122"/>
              <a:ea typeface="微软雅黑" panose="020B0503020204020204" charset="-122"/>
            </a:endParaRPr>
          </a:p>
        </p:txBody>
      </p:sp>
      <p:sp>
        <p:nvSpPr>
          <p:cNvPr id="5" name="矩形 231"/>
          <p:cNvSpPr/>
          <p:nvPr/>
        </p:nvSpPr>
        <p:spPr>
          <a:xfrm>
            <a:off x="392071" y="985652"/>
            <a:ext cx="935340" cy="146583"/>
          </a:xfrm>
          <a:prstGeom prst="rect">
            <a:avLst/>
          </a:prstGeom>
          <a:effectLst/>
        </p:spPr>
        <p:txBody>
          <a:bodyPr wrap="none" lIns="68532" tIns="34266" rIns="68532" bIns="34266">
            <a:prstTxWarp prst="textPlain">
              <a:avLst/>
            </a:prstTxWarp>
            <a:spAutoFit/>
          </a:bodyPr>
          <a:lstStyle/>
          <a:p>
            <a:r>
              <a:rPr lang="zh-CN" altLang="en-US" sz="1200" b="1"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教育云数据中心</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p:txBody>
      </p:sp>
      <p:sp>
        <p:nvSpPr>
          <p:cNvPr id="9" name="圆角矩形 258"/>
          <p:cNvSpPr/>
          <p:nvPr/>
        </p:nvSpPr>
        <p:spPr bwMode="auto">
          <a:xfrm>
            <a:off x="3023140" y="1786847"/>
            <a:ext cx="1291253" cy="825205"/>
          </a:xfrm>
          <a:prstGeom prst="roundRect">
            <a:avLst>
              <a:gd name="adj" fmla="val 6354"/>
            </a:avLst>
          </a:prstGeom>
          <a:solidFill>
            <a:schemeClr val="accent2">
              <a:lumMod val="20000"/>
              <a:lumOff val="80000"/>
            </a:schemeClr>
          </a:solidFill>
          <a:ln>
            <a:solidFill>
              <a:schemeClr val="bg2"/>
            </a:solidFill>
            <a:prstDash val="dash"/>
          </a:ln>
          <a:effectLst/>
        </p:spPr>
        <p:txBody>
          <a:bodyPr vert="horz" wrap="square" lIns="68532" tIns="34266" rIns="68532" bIns="34266" numCol="1" rtlCol="0" anchor="t" anchorCtr="0" compatLnSpc="1"/>
          <a:lstStyle/>
          <a:p>
            <a:pPr defTabSz="685165">
              <a:buClr>
                <a:srgbClr val="CC9900"/>
              </a:buClr>
              <a:buFont typeface="Wingdings" panose="05000000000000000000" pitchFamily="2" charset="2"/>
              <a:buChar char="n"/>
              <a:defRPr/>
            </a:pPr>
            <a:endParaRPr lang="zh-CN" altLang="en-US" sz="1300" kern="0" dirty="0" smtClean="0">
              <a:solidFill>
                <a:sysClr val="windowText" lastClr="000000"/>
              </a:solidFill>
              <a:latin typeface="微软雅黑" panose="020B0503020204020204" charset="-122"/>
              <a:ea typeface="微软雅黑" panose="020B0503020204020204" charset="-122"/>
            </a:endParaRPr>
          </a:p>
        </p:txBody>
      </p:sp>
      <p:sp>
        <p:nvSpPr>
          <p:cNvPr id="10" name="圆角矩形 307"/>
          <p:cNvSpPr/>
          <p:nvPr/>
        </p:nvSpPr>
        <p:spPr bwMode="auto">
          <a:xfrm>
            <a:off x="404695" y="1786250"/>
            <a:ext cx="2547634" cy="825803"/>
          </a:xfrm>
          <a:prstGeom prst="roundRect">
            <a:avLst>
              <a:gd name="adj" fmla="val 11517"/>
            </a:avLst>
          </a:prstGeom>
          <a:solidFill>
            <a:schemeClr val="accent2">
              <a:lumMod val="20000"/>
              <a:lumOff val="80000"/>
            </a:schemeClr>
          </a:solidFill>
          <a:ln>
            <a:solidFill>
              <a:schemeClr val="bg2"/>
            </a:solidFill>
            <a:prstDash val="dash"/>
          </a:ln>
          <a:effectLst/>
        </p:spPr>
        <p:txBody>
          <a:bodyPr vert="horz" wrap="square" lIns="68532" tIns="34266" rIns="68532" bIns="34266" numCol="1" rtlCol="0" anchor="t" anchorCtr="0" compatLnSpc="1"/>
          <a:lstStyle/>
          <a:p>
            <a:pPr defTabSz="685165">
              <a:buClr>
                <a:srgbClr val="CC9900"/>
              </a:buClr>
              <a:buFont typeface="Wingdings" panose="05000000000000000000" pitchFamily="2" charset="2"/>
              <a:buChar char="n"/>
              <a:defRPr/>
            </a:pPr>
            <a:endParaRPr lang="zh-CN" altLang="en-US" sz="1300" kern="0" dirty="0" smtClean="0">
              <a:solidFill>
                <a:sysClr val="windowText" lastClr="000000"/>
              </a:solidFill>
              <a:latin typeface="微软雅黑" panose="020B0503020204020204" charset="-122"/>
              <a:ea typeface="微软雅黑" panose="020B0503020204020204" charset="-122"/>
            </a:endParaRPr>
          </a:p>
        </p:txBody>
      </p:sp>
      <p:sp>
        <p:nvSpPr>
          <p:cNvPr id="11" name="矩形 308"/>
          <p:cNvSpPr/>
          <p:nvPr/>
        </p:nvSpPr>
        <p:spPr>
          <a:xfrm>
            <a:off x="1083106" y="1830252"/>
            <a:ext cx="1174140" cy="344611"/>
          </a:xfrm>
          <a:prstGeom prst="rect">
            <a:avLst/>
          </a:prstGeom>
          <a:effectLst/>
        </p:spPr>
        <p:txBody>
          <a:bodyPr wrap="none" lIns="68532" tIns="34266" rIns="68532" bIns="34266">
            <a:prstTxWarp prst="textPlain">
              <a:avLst/>
            </a:prstTxWarp>
            <a:spAutoFit/>
          </a:bodyPr>
          <a:lstStyle/>
          <a:p>
            <a:pPr algn="ctr" defTabSz="685165">
              <a:defRPr/>
            </a:pPr>
            <a:r>
              <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rPr>
              <a:t>FusionSphere</a:t>
            </a:r>
            <a:endPar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685165">
              <a:defRPr/>
            </a:pPr>
            <a:r>
              <a:rPr lang="zh-CN" altLang="en-US" sz="1400" b="1" kern="0" dirty="0" smtClean="0">
                <a:solidFill>
                  <a:srgbClr val="000000"/>
                </a:solidFill>
                <a:latin typeface="微软雅黑" panose="020B0503020204020204" charset="-122"/>
                <a:ea typeface="微软雅黑" panose="020B0503020204020204" charset="-122"/>
                <a:cs typeface="Arial" panose="020B0604020202020204" pitchFamily="34" charset="0"/>
              </a:rPr>
              <a:t>数据中心虚拟化</a:t>
            </a:r>
            <a:endPar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12" name="矩形 11"/>
          <p:cNvSpPr/>
          <p:nvPr/>
        </p:nvSpPr>
        <p:spPr>
          <a:xfrm>
            <a:off x="741078" y="2228122"/>
            <a:ext cx="359233" cy="82149"/>
          </a:xfrm>
          <a:prstGeom prst="rect">
            <a:avLst/>
          </a:prstGeom>
          <a:effectLst/>
        </p:spPr>
        <p:txBody>
          <a:bodyPr wrap="none" lIns="68532" tIns="34266" rIns="68532" bIns="34266">
            <a:prstTxWarp prst="textPlain">
              <a:avLst/>
            </a:prstTxWarp>
            <a:spAutoFit/>
          </a:bodyPr>
          <a:lstStyle/>
          <a:p>
            <a:pPr defTabSz="685165">
              <a:defRPr/>
            </a:pPr>
            <a:r>
              <a:rPr lang="zh-CN" altLang="en-US" sz="700" kern="0" dirty="0" smtClean="0">
                <a:solidFill>
                  <a:srgbClr val="000000"/>
                </a:solidFill>
                <a:latin typeface="微软雅黑" panose="020B0503020204020204" charset="-122"/>
                <a:ea typeface="微软雅黑" panose="020B0503020204020204" charset="-122"/>
              </a:rPr>
              <a:t>计算资源池</a:t>
            </a:r>
            <a:endParaRPr lang="zh-CN" altLang="en-US" sz="700" kern="0" dirty="0">
              <a:solidFill>
                <a:srgbClr val="000000"/>
              </a:solidFill>
              <a:latin typeface="微软雅黑" panose="020B0503020204020204" charset="-122"/>
              <a:ea typeface="微软雅黑" panose="020B0503020204020204" charset="-122"/>
            </a:endParaRPr>
          </a:p>
        </p:txBody>
      </p:sp>
      <p:sp>
        <p:nvSpPr>
          <p:cNvPr id="13" name="矩形 12"/>
          <p:cNvSpPr/>
          <p:nvPr/>
        </p:nvSpPr>
        <p:spPr>
          <a:xfrm>
            <a:off x="1394765" y="2221143"/>
            <a:ext cx="382463" cy="89129"/>
          </a:xfrm>
          <a:prstGeom prst="rect">
            <a:avLst/>
          </a:prstGeom>
          <a:effectLst/>
        </p:spPr>
        <p:txBody>
          <a:bodyPr wrap="none" lIns="68532" tIns="34266" rIns="68532" bIns="34266">
            <a:prstTxWarp prst="textPlain">
              <a:avLst/>
            </a:prstTxWarp>
            <a:spAutoFit/>
          </a:bodyPr>
          <a:lstStyle/>
          <a:p>
            <a:pPr defTabSz="685165">
              <a:defRPr/>
            </a:pPr>
            <a:r>
              <a:rPr lang="zh-CN" altLang="en-US" sz="700" kern="0" dirty="0" smtClean="0">
                <a:solidFill>
                  <a:srgbClr val="000000"/>
                </a:solidFill>
                <a:latin typeface="微软雅黑" panose="020B0503020204020204" charset="-122"/>
                <a:ea typeface="微软雅黑" panose="020B0503020204020204" charset="-122"/>
              </a:rPr>
              <a:t>存储资源池</a:t>
            </a:r>
            <a:endParaRPr lang="zh-CN" altLang="en-US" sz="700" kern="0" dirty="0">
              <a:solidFill>
                <a:srgbClr val="000000"/>
              </a:solidFill>
              <a:latin typeface="微软雅黑" panose="020B0503020204020204" charset="-122"/>
              <a:ea typeface="微软雅黑" panose="020B0503020204020204" charset="-122"/>
            </a:endParaRPr>
          </a:p>
        </p:txBody>
      </p:sp>
      <p:sp>
        <p:nvSpPr>
          <p:cNvPr id="14" name="矩形 13"/>
          <p:cNvSpPr/>
          <p:nvPr/>
        </p:nvSpPr>
        <p:spPr>
          <a:xfrm>
            <a:off x="2025221" y="2225047"/>
            <a:ext cx="631670" cy="89129"/>
          </a:xfrm>
          <a:prstGeom prst="rect">
            <a:avLst/>
          </a:prstGeom>
          <a:effectLst/>
        </p:spPr>
        <p:txBody>
          <a:bodyPr wrap="none" lIns="68532" tIns="34266" rIns="68532" bIns="34266">
            <a:prstTxWarp prst="textPlain">
              <a:avLst/>
            </a:prstTxWarp>
            <a:spAutoFit/>
          </a:bodyPr>
          <a:lstStyle/>
          <a:p>
            <a:pPr defTabSz="685165">
              <a:defRPr/>
            </a:pPr>
            <a:r>
              <a:rPr lang="zh-CN" altLang="en-US" sz="700" kern="0" dirty="0" smtClean="0">
                <a:solidFill>
                  <a:srgbClr val="000000"/>
                </a:solidFill>
                <a:latin typeface="微软雅黑" panose="020B0503020204020204" charset="-122"/>
                <a:ea typeface="微软雅黑" panose="020B0503020204020204" charset="-122"/>
              </a:rPr>
              <a:t>网络与安全资源池</a:t>
            </a:r>
            <a:endParaRPr lang="zh-CN" altLang="en-US" sz="700" kern="0" dirty="0">
              <a:solidFill>
                <a:srgbClr val="000000"/>
              </a:solidFill>
              <a:latin typeface="微软雅黑" panose="020B0503020204020204" charset="-122"/>
              <a:ea typeface="微软雅黑" panose="020B0503020204020204" charset="-122"/>
            </a:endParaRPr>
          </a:p>
        </p:txBody>
      </p:sp>
      <p:sp>
        <p:nvSpPr>
          <p:cNvPr id="15" name="圆角矩形 288"/>
          <p:cNvSpPr/>
          <p:nvPr/>
        </p:nvSpPr>
        <p:spPr bwMode="auto">
          <a:xfrm>
            <a:off x="399051" y="1547542"/>
            <a:ext cx="5310703" cy="178656"/>
          </a:xfrm>
          <a:prstGeom prst="round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32" tIns="34266" rIns="68532" bIns="34266" numCol="1" rtlCol="0" anchor="t" anchorCtr="0" compatLnSpc="1"/>
          <a:lstStyle/>
          <a:p>
            <a:pPr defTabSz="685165">
              <a:buClr>
                <a:srgbClr val="CC9900"/>
              </a:buClr>
              <a:buFont typeface="Wingdings" panose="05000000000000000000" pitchFamily="2" charset="2"/>
              <a:buChar char="n"/>
              <a:defRPr/>
            </a:pPr>
            <a:endParaRPr lang="zh-CN" altLang="en-US" sz="800" kern="0" dirty="0" smtClean="0">
              <a:solidFill>
                <a:sysClr val="windowText" lastClr="000000"/>
              </a:solidFill>
              <a:latin typeface="微软雅黑" panose="020B0503020204020204" charset="-122"/>
              <a:ea typeface="微软雅黑" panose="020B0503020204020204" charset="-122"/>
            </a:endParaRPr>
          </a:p>
        </p:txBody>
      </p:sp>
      <p:sp>
        <p:nvSpPr>
          <p:cNvPr id="16" name="矩形 289"/>
          <p:cNvSpPr/>
          <p:nvPr/>
        </p:nvSpPr>
        <p:spPr>
          <a:xfrm>
            <a:off x="2315959" y="1515190"/>
            <a:ext cx="1364700" cy="192312"/>
          </a:xfrm>
          <a:prstGeom prst="rect">
            <a:avLst/>
          </a:prstGeom>
          <a:effectLst/>
        </p:spPr>
        <p:txBody>
          <a:bodyPr wrap="none" lIns="68532" tIns="34266" rIns="68532" bIns="34266">
            <a:spAutoFit/>
          </a:bodyPr>
          <a:lstStyle/>
          <a:p>
            <a:pPr algn="ctr"/>
            <a:r>
              <a:rPr lang="en-US" altLang="zh-CN" sz="800" b="1" dirty="0" smtClean="0">
                <a:solidFill>
                  <a:srgbClr val="FFFFFF"/>
                </a:solidFill>
                <a:latin typeface="微软雅黑" panose="020B0503020204020204" charset="-122"/>
                <a:ea typeface="微软雅黑" panose="020B0503020204020204" charset="-122"/>
                <a:cs typeface="Arial" panose="020B0604020202020204" pitchFamily="34" charset="0"/>
              </a:rPr>
              <a:t>Linux  /Windows Server</a:t>
            </a:r>
            <a:endParaRPr lang="zh-CN" altLang="en-US" sz="800" b="1" dirty="0">
              <a:solidFill>
                <a:srgbClr val="FFFFFF"/>
              </a:solidFill>
              <a:latin typeface="微软雅黑" panose="020B0503020204020204" charset="-122"/>
              <a:ea typeface="微软雅黑" panose="020B0503020204020204" charset="-122"/>
              <a:cs typeface="Arial" panose="020B0604020202020204" pitchFamily="34" charset="0"/>
            </a:endParaRPr>
          </a:p>
        </p:txBody>
      </p:sp>
      <p:grpSp>
        <p:nvGrpSpPr>
          <p:cNvPr id="3" name="组合 521"/>
          <p:cNvGrpSpPr/>
          <p:nvPr/>
        </p:nvGrpSpPr>
        <p:grpSpPr>
          <a:xfrm>
            <a:off x="774479" y="2362541"/>
            <a:ext cx="114010" cy="165357"/>
            <a:chOff x="-909638" y="971550"/>
            <a:chExt cx="909638" cy="2039938"/>
          </a:xfrm>
          <a:solidFill>
            <a:schemeClr val="tx1">
              <a:lumMod val="50000"/>
              <a:lumOff val="50000"/>
            </a:schemeClr>
          </a:solidFill>
          <a:effectLst/>
        </p:grpSpPr>
        <p:sp>
          <p:nvSpPr>
            <p:cNvPr id="18"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19"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0"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1"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2"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grpSp>
        <p:nvGrpSpPr>
          <p:cNvPr id="6" name="组合 521"/>
          <p:cNvGrpSpPr/>
          <p:nvPr/>
        </p:nvGrpSpPr>
        <p:grpSpPr>
          <a:xfrm>
            <a:off x="971836" y="2360223"/>
            <a:ext cx="114010" cy="165357"/>
            <a:chOff x="-909638" y="971550"/>
            <a:chExt cx="909638" cy="2039938"/>
          </a:xfrm>
          <a:solidFill>
            <a:srgbClr val="0099CC"/>
          </a:solidFill>
          <a:effectLst/>
        </p:grpSpPr>
        <p:sp>
          <p:nvSpPr>
            <p:cNvPr id="24" name="Freeform 147"/>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5" name="Freeform 148"/>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6" name="Freeform 149"/>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7" name="Freeform 150"/>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28"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sp>
        <p:nvSpPr>
          <p:cNvPr id="29" name="Freeform 30"/>
          <p:cNvSpPr>
            <a:spLocks noEditPoints="1"/>
          </p:cNvSpPr>
          <p:nvPr/>
        </p:nvSpPr>
        <p:spPr bwMode="auto">
          <a:xfrm>
            <a:off x="1426649" y="2354904"/>
            <a:ext cx="141710" cy="170671"/>
          </a:xfrm>
          <a:custGeom>
            <a:avLst/>
            <a:gdLst/>
            <a:ahLst/>
            <a:cxnLst>
              <a:cxn ang="0">
                <a:pos x="0" y="248"/>
              </a:cxn>
              <a:cxn ang="0">
                <a:pos x="22" y="404"/>
              </a:cxn>
              <a:cxn ang="0">
                <a:pos x="194" y="468"/>
              </a:cxn>
              <a:cxn ang="0">
                <a:pos x="440" y="474"/>
              </a:cxn>
              <a:cxn ang="0">
                <a:pos x="656" y="404"/>
              </a:cxn>
              <a:cxn ang="0">
                <a:pos x="680" y="248"/>
              </a:cxn>
              <a:cxn ang="0">
                <a:pos x="660" y="238"/>
              </a:cxn>
              <a:cxn ang="0">
                <a:pos x="438" y="312"/>
              </a:cxn>
              <a:cxn ang="0">
                <a:pos x="196" y="304"/>
              </a:cxn>
              <a:cxn ang="0">
                <a:pos x="20" y="238"/>
              </a:cxn>
              <a:cxn ang="0">
                <a:pos x="56" y="364"/>
              </a:cxn>
              <a:cxn ang="0">
                <a:pos x="70" y="316"/>
              </a:cxn>
              <a:cxn ang="0">
                <a:pos x="94" y="336"/>
              </a:cxn>
              <a:cxn ang="0">
                <a:pos x="80" y="384"/>
              </a:cxn>
              <a:cxn ang="0">
                <a:pos x="412" y="270"/>
              </a:cxn>
              <a:cxn ang="0">
                <a:pos x="584" y="230"/>
              </a:cxn>
              <a:cxn ang="0">
                <a:pos x="674" y="162"/>
              </a:cxn>
              <a:cxn ang="0">
                <a:pos x="666" y="100"/>
              </a:cxn>
              <a:cxn ang="0">
                <a:pos x="562" y="34"/>
              </a:cxn>
              <a:cxn ang="0">
                <a:pos x="376" y="0"/>
              </a:cxn>
              <a:cxn ang="0">
                <a:pos x="202" y="12"/>
              </a:cxn>
              <a:cxn ang="0">
                <a:pos x="54" y="64"/>
              </a:cxn>
              <a:cxn ang="0">
                <a:pos x="0" y="138"/>
              </a:cxn>
              <a:cxn ang="0">
                <a:pos x="38" y="198"/>
              </a:cxn>
              <a:cxn ang="0">
                <a:pos x="172" y="256"/>
              </a:cxn>
              <a:cxn ang="0">
                <a:pos x="340" y="274"/>
              </a:cxn>
              <a:cxn ang="0">
                <a:pos x="2" y="470"/>
              </a:cxn>
              <a:cxn ang="0">
                <a:pos x="24" y="608"/>
              </a:cxn>
              <a:cxn ang="0">
                <a:pos x="196" y="670"/>
              </a:cxn>
              <a:cxn ang="0">
                <a:pos x="440" y="678"/>
              </a:cxn>
              <a:cxn ang="0">
                <a:pos x="654" y="608"/>
              </a:cxn>
              <a:cxn ang="0">
                <a:pos x="676" y="470"/>
              </a:cxn>
              <a:cxn ang="0">
                <a:pos x="654" y="456"/>
              </a:cxn>
              <a:cxn ang="0">
                <a:pos x="432" y="518"/>
              </a:cxn>
              <a:cxn ang="0">
                <a:pos x="204" y="512"/>
              </a:cxn>
              <a:cxn ang="0">
                <a:pos x="24" y="456"/>
              </a:cxn>
              <a:cxn ang="0">
                <a:pos x="58" y="566"/>
              </a:cxn>
              <a:cxn ang="0">
                <a:pos x="72" y="518"/>
              </a:cxn>
              <a:cxn ang="0">
                <a:pos x="96" y="538"/>
              </a:cxn>
              <a:cxn ang="0">
                <a:pos x="82" y="586"/>
              </a:cxn>
              <a:cxn ang="0">
                <a:pos x="12" y="660"/>
              </a:cxn>
              <a:cxn ang="0">
                <a:pos x="12" y="792"/>
              </a:cxn>
              <a:cxn ang="0">
                <a:pos x="116" y="852"/>
              </a:cxn>
              <a:cxn ang="0">
                <a:pos x="340" y="884"/>
              </a:cxn>
              <a:cxn ang="0">
                <a:pos x="598" y="840"/>
              </a:cxn>
              <a:cxn ang="0">
                <a:pos x="672" y="780"/>
              </a:cxn>
              <a:cxn ang="0">
                <a:pos x="660" y="658"/>
              </a:cxn>
              <a:cxn ang="0">
                <a:pos x="516" y="708"/>
              </a:cxn>
              <a:cxn ang="0">
                <a:pos x="292" y="724"/>
              </a:cxn>
              <a:cxn ang="0">
                <a:pos x="56" y="674"/>
              </a:cxn>
              <a:cxn ang="0">
                <a:pos x="70" y="784"/>
              </a:cxn>
              <a:cxn ang="0">
                <a:pos x="64" y="728"/>
              </a:cxn>
              <a:cxn ang="0">
                <a:pos x="86" y="720"/>
              </a:cxn>
              <a:cxn ang="0">
                <a:pos x="94" y="776"/>
              </a:cxn>
            </a:cxnLst>
            <a:rect l="0" t="0" r="r" b="b"/>
            <a:pathLst>
              <a:path w="680" h="884">
                <a:moveTo>
                  <a:pt x="20" y="238"/>
                </a:moveTo>
                <a:lnTo>
                  <a:pt x="20" y="238"/>
                </a:lnTo>
                <a:lnTo>
                  <a:pt x="14" y="234"/>
                </a:lnTo>
                <a:lnTo>
                  <a:pt x="6" y="236"/>
                </a:lnTo>
                <a:lnTo>
                  <a:pt x="2" y="242"/>
                </a:lnTo>
                <a:lnTo>
                  <a:pt x="0" y="248"/>
                </a:lnTo>
                <a:lnTo>
                  <a:pt x="2" y="362"/>
                </a:lnTo>
                <a:lnTo>
                  <a:pt x="2" y="362"/>
                </a:lnTo>
                <a:lnTo>
                  <a:pt x="2" y="374"/>
                </a:lnTo>
                <a:lnTo>
                  <a:pt x="6" y="386"/>
                </a:lnTo>
                <a:lnTo>
                  <a:pt x="14" y="396"/>
                </a:lnTo>
                <a:lnTo>
                  <a:pt x="22" y="404"/>
                </a:lnTo>
                <a:lnTo>
                  <a:pt x="22" y="404"/>
                </a:lnTo>
                <a:lnTo>
                  <a:pt x="48" y="420"/>
                </a:lnTo>
                <a:lnTo>
                  <a:pt x="80" y="434"/>
                </a:lnTo>
                <a:lnTo>
                  <a:pt x="114" y="448"/>
                </a:lnTo>
                <a:lnTo>
                  <a:pt x="152" y="458"/>
                </a:lnTo>
                <a:lnTo>
                  <a:pt x="194" y="468"/>
                </a:lnTo>
                <a:lnTo>
                  <a:pt x="240" y="474"/>
                </a:lnTo>
                <a:lnTo>
                  <a:pt x="288" y="478"/>
                </a:lnTo>
                <a:lnTo>
                  <a:pt x="340" y="480"/>
                </a:lnTo>
                <a:lnTo>
                  <a:pt x="340" y="480"/>
                </a:lnTo>
                <a:lnTo>
                  <a:pt x="392" y="478"/>
                </a:lnTo>
                <a:lnTo>
                  <a:pt x="440" y="474"/>
                </a:lnTo>
                <a:lnTo>
                  <a:pt x="486" y="468"/>
                </a:lnTo>
                <a:lnTo>
                  <a:pt x="528" y="458"/>
                </a:lnTo>
                <a:lnTo>
                  <a:pt x="566" y="448"/>
                </a:lnTo>
                <a:lnTo>
                  <a:pt x="600" y="434"/>
                </a:lnTo>
                <a:lnTo>
                  <a:pt x="630" y="420"/>
                </a:lnTo>
                <a:lnTo>
                  <a:pt x="656" y="404"/>
                </a:lnTo>
                <a:lnTo>
                  <a:pt x="656" y="404"/>
                </a:lnTo>
                <a:lnTo>
                  <a:pt x="666" y="396"/>
                </a:lnTo>
                <a:lnTo>
                  <a:pt x="672" y="386"/>
                </a:lnTo>
                <a:lnTo>
                  <a:pt x="676" y="374"/>
                </a:lnTo>
                <a:lnTo>
                  <a:pt x="678" y="362"/>
                </a:lnTo>
                <a:lnTo>
                  <a:pt x="680" y="248"/>
                </a:lnTo>
                <a:lnTo>
                  <a:pt x="680" y="248"/>
                </a:lnTo>
                <a:lnTo>
                  <a:pt x="678" y="242"/>
                </a:lnTo>
                <a:lnTo>
                  <a:pt x="672" y="236"/>
                </a:lnTo>
                <a:lnTo>
                  <a:pt x="666" y="234"/>
                </a:lnTo>
                <a:lnTo>
                  <a:pt x="660" y="238"/>
                </a:lnTo>
                <a:lnTo>
                  <a:pt x="660" y="238"/>
                </a:lnTo>
                <a:lnTo>
                  <a:pt x="632" y="254"/>
                </a:lnTo>
                <a:lnTo>
                  <a:pt x="600" y="270"/>
                </a:lnTo>
                <a:lnTo>
                  <a:pt x="564" y="284"/>
                </a:lnTo>
                <a:lnTo>
                  <a:pt x="526" y="296"/>
                </a:lnTo>
                <a:lnTo>
                  <a:pt x="482" y="304"/>
                </a:lnTo>
                <a:lnTo>
                  <a:pt x="438" y="312"/>
                </a:lnTo>
                <a:lnTo>
                  <a:pt x="390" y="316"/>
                </a:lnTo>
                <a:lnTo>
                  <a:pt x="340" y="318"/>
                </a:lnTo>
                <a:lnTo>
                  <a:pt x="340" y="318"/>
                </a:lnTo>
                <a:lnTo>
                  <a:pt x="290" y="316"/>
                </a:lnTo>
                <a:lnTo>
                  <a:pt x="242" y="312"/>
                </a:lnTo>
                <a:lnTo>
                  <a:pt x="196" y="304"/>
                </a:lnTo>
                <a:lnTo>
                  <a:pt x="154" y="296"/>
                </a:lnTo>
                <a:lnTo>
                  <a:pt x="116" y="284"/>
                </a:lnTo>
                <a:lnTo>
                  <a:pt x="80" y="270"/>
                </a:lnTo>
                <a:lnTo>
                  <a:pt x="48" y="254"/>
                </a:lnTo>
                <a:lnTo>
                  <a:pt x="20" y="238"/>
                </a:lnTo>
                <a:lnTo>
                  <a:pt x="20" y="238"/>
                </a:lnTo>
                <a:close/>
                <a:moveTo>
                  <a:pt x="76" y="386"/>
                </a:moveTo>
                <a:lnTo>
                  <a:pt x="76" y="386"/>
                </a:lnTo>
                <a:lnTo>
                  <a:pt x="72" y="384"/>
                </a:lnTo>
                <a:lnTo>
                  <a:pt x="68" y="382"/>
                </a:lnTo>
                <a:lnTo>
                  <a:pt x="60" y="374"/>
                </a:lnTo>
                <a:lnTo>
                  <a:pt x="56" y="364"/>
                </a:lnTo>
                <a:lnTo>
                  <a:pt x="54" y="350"/>
                </a:lnTo>
                <a:lnTo>
                  <a:pt x="54" y="350"/>
                </a:lnTo>
                <a:lnTo>
                  <a:pt x="56" y="336"/>
                </a:lnTo>
                <a:lnTo>
                  <a:pt x="60" y="326"/>
                </a:lnTo>
                <a:lnTo>
                  <a:pt x="66" y="318"/>
                </a:lnTo>
                <a:lnTo>
                  <a:pt x="70" y="316"/>
                </a:lnTo>
                <a:lnTo>
                  <a:pt x="74" y="316"/>
                </a:lnTo>
                <a:lnTo>
                  <a:pt x="74" y="316"/>
                </a:lnTo>
                <a:lnTo>
                  <a:pt x="80" y="316"/>
                </a:lnTo>
                <a:lnTo>
                  <a:pt x="84" y="318"/>
                </a:lnTo>
                <a:lnTo>
                  <a:pt x="90" y="326"/>
                </a:lnTo>
                <a:lnTo>
                  <a:pt x="94" y="336"/>
                </a:lnTo>
                <a:lnTo>
                  <a:pt x="96" y="350"/>
                </a:lnTo>
                <a:lnTo>
                  <a:pt x="96" y="350"/>
                </a:lnTo>
                <a:lnTo>
                  <a:pt x="94" y="364"/>
                </a:lnTo>
                <a:lnTo>
                  <a:pt x="90" y="374"/>
                </a:lnTo>
                <a:lnTo>
                  <a:pt x="84" y="382"/>
                </a:lnTo>
                <a:lnTo>
                  <a:pt x="80" y="384"/>
                </a:lnTo>
                <a:lnTo>
                  <a:pt x="76" y="386"/>
                </a:lnTo>
                <a:lnTo>
                  <a:pt x="76" y="386"/>
                </a:lnTo>
                <a:close/>
                <a:moveTo>
                  <a:pt x="340" y="274"/>
                </a:moveTo>
                <a:lnTo>
                  <a:pt x="340" y="274"/>
                </a:lnTo>
                <a:lnTo>
                  <a:pt x="376" y="274"/>
                </a:lnTo>
                <a:lnTo>
                  <a:pt x="412" y="270"/>
                </a:lnTo>
                <a:lnTo>
                  <a:pt x="446" y="266"/>
                </a:lnTo>
                <a:lnTo>
                  <a:pt x="478" y="262"/>
                </a:lnTo>
                <a:lnTo>
                  <a:pt x="508" y="256"/>
                </a:lnTo>
                <a:lnTo>
                  <a:pt x="536" y="248"/>
                </a:lnTo>
                <a:lnTo>
                  <a:pt x="562" y="240"/>
                </a:lnTo>
                <a:lnTo>
                  <a:pt x="584" y="230"/>
                </a:lnTo>
                <a:lnTo>
                  <a:pt x="606" y="220"/>
                </a:lnTo>
                <a:lnTo>
                  <a:pt x="624" y="208"/>
                </a:lnTo>
                <a:lnTo>
                  <a:pt x="642" y="198"/>
                </a:lnTo>
                <a:lnTo>
                  <a:pt x="654" y="186"/>
                </a:lnTo>
                <a:lnTo>
                  <a:pt x="666" y="174"/>
                </a:lnTo>
                <a:lnTo>
                  <a:pt x="674" y="162"/>
                </a:lnTo>
                <a:lnTo>
                  <a:pt x="678" y="150"/>
                </a:lnTo>
                <a:lnTo>
                  <a:pt x="680" y="138"/>
                </a:lnTo>
                <a:lnTo>
                  <a:pt x="680" y="138"/>
                </a:lnTo>
                <a:lnTo>
                  <a:pt x="678" y="124"/>
                </a:lnTo>
                <a:lnTo>
                  <a:pt x="674" y="112"/>
                </a:lnTo>
                <a:lnTo>
                  <a:pt x="666" y="100"/>
                </a:lnTo>
                <a:lnTo>
                  <a:pt x="656" y="88"/>
                </a:lnTo>
                <a:lnTo>
                  <a:pt x="642" y="76"/>
                </a:lnTo>
                <a:lnTo>
                  <a:pt x="626" y="64"/>
                </a:lnTo>
                <a:lnTo>
                  <a:pt x="608" y="54"/>
                </a:lnTo>
                <a:lnTo>
                  <a:pt x="586" y="44"/>
                </a:lnTo>
                <a:lnTo>
                  <a:pt x="562" y="34"/>
                </a:lnTo>
                <a:lnTo>
                  <a:pt x="536" y="26"/>
                </a:lnTo>
                <a:lnTo>
                  <a:pt x="508" y="18"/>
                </a:lnTo>
                <a:lnTo>
                  <a:pt x="478" y="12"/>
                </a:lnTo>
                <a:lnTo>
                  <a:pt x="446" y="6"/>
                </a:lnTo>
                <a:lnTo>
                  <a:pt x="412" y="2"/>
                </a:lnTo>
                <a:lnTo>
                  <a:pt x="376" y="0"/>
                </a:lnTo>
                <a:lnTo>
                  <a:pt x="340" y="0"/>
                </a:lnTo>
                <a:lnTo>
                  <a:pt x="340" y="0"/>
                </a:lnTo>
                <a:lnTo>
                  <a:pt x="302" y="0"/>
                </a:lnTo>
                <a:lnTo>
                  <a:pt x="268" y="2"/>
                </a:lnTo>
                <a:lnTo>
                  <a:pt x="234" y="6"/>
                </a:lnTo>
                <a:lnTo>
                  <a:pt x="202" y="12"/>
                </a:lnTo>
                <a:lnTo>
                  <a:pt x="172" y="18"/>
                </a:lnTo>
                <a:lnTo>
                  <a:pt x="144" y="26"/>
                </a:lnTo>
                <a:lnTo>
                  <a:pt x="118" y="34"/>
                </a:lnTo>
                <a:lnTo>
                  <a:pt x="94" y="44"/>
                </a:lnTo>
                <a:lnTo>
                  <a:pt x="72" y="54"/>
                </a:lnTo>
                <a:lnTo>
                  <a:pt x="54" y="64"/>
                </a:lnTo>
                <a:lnTo>
                  <a:pt x="38" y="76"/>
                </a:lnTo>
                <a:lnTo>
                  <a:pt x="24" y="88"/>
                </a:lnTo>
                <a:lnTo>
                  <a:pt x="14" y="100"/>
                </a:lnTo>
                <a:lnTo>
                  <a:pt x="6" y="112"/>
                </a:lnTo>
                <a:lnTo>
                  <a:pt x="0" y="124"/>
                </a:lnTo>
                <a:lnTo>
                  <a:pt x="0" y="138"/>
                </a:lnTo>
                <a:lnTo>
                  <a:pt x="0" y="138"/>
                </a:lnTo>
                <a:lnTo>
                  <a:pt x="0" y="150"/>
                </a:lnTo>
                <a:lnTo>
                  <a:pt x="6" y="162"/>
                </a:lnTo>
                <a:lnTo>
                  <a:pt x="14" y="174"/>
                </a:lnTo>
                <a:lnTo>
                  <a:pt x="24" y="186"/>
                </a:lnTo>
                <a:lnTo>
                  <a:pt x="38" y="198"/>
                </a:lnTo>
                <a:lnTo>
                  <a:pt x="54" y="208"/>
                </a:lnTo>
                <a:lnTo>
                  <a:pt x="74" y="220"/>
                </a:lnTo>
                <a:lnTo>
                  <a:pt x="94" y="230"/>
                </a:lnTo>
                <a:lnTo>
                  <a:pt x="118" y="240"/>
                </a:lnTo>
                <a:lnTo>
                  <a:pt x="144" y="248"/>
                </a:lnTo>
                <a:lnTo>
                  <a:pt x="172" y="256"/>
                </a:lnTo>
                <a:lnTo>
                  <a:pt x="202" y="262"/>
                </a:lnTo>
                <a:lnTo>
                  <a:pt x="234" y="266"/>
                </a:lnTo>
                <a:lnTo>
                  <a:pt x="268" y="270"/>
                </a:lnTo>
                <a:lnTo>
                  <a:pt x="302" y="274"/>
                </a:lnTo>
                <a:lnTo>
                  <a:pt x="340" y="274"/>
                </a:lnTo>
                <a:lnTo>
                  <a:pt x="340" y="274"/>
                </a:lnTo>
                <a:close/>
                <a:moveTo>
                  <a:pt x="24" y="456"/>
                </a:moveTo>
                <a:lnTo>
                  <a:pt x="24" y="456"/>
                </a:lnTo>
                <a:lnTo>
                  <a:pt x="16" y="454"/>
                </a:lnTo>
                <a:lnTo>
                  <a:pt x="10" y="456"/>
                </a:lnTo>
                <a:lnTo>
                  <a:pt x="4" y="462"/>
                </a:lnTo>
                <a:lnTo>
                  <a:pt x="2" y="470"/>
                </a:lnTo>
                <a:lnTo>
                  <a:pt x="4" y="566"/>
                </a:lnTo>
                <a:lnTo>
                  <a:pt x="4" y="566"/>
                </a:lnTo>
                <a:lnTo>
                  <a:pt x="6" y="578"/>
                </a:lnTo>
                <a:lnTo>
                  <a:pt x="10" y="590"/>
                </a:lnTo>
                <a:lnTo>
                  <a:pt x="16" y="600"/>
                </a:lnTo>
                <a:lnTo>
                  <a:pt x="24" y="608"/>
                </a:lnTo>
                <a:lnTo>
                  <a:pt x="24" y="608"/>
                </a:lnTo>
                <a:lnTo>
                  <a:pt x="50" y="624"/>
                </a:lnTo>
                <a:lnTo>
                  <a:pt x="80" y="638"/>
                </a:lnTo>
                <a:lnTo>
                  <a:pt x="116" y="650"/>
                </a:lnTo>
                <a:lnTo>
                  <a:pt x="154" y="662"/>
                </a:lnTo>
                <a:lnTo>
                  <a:pt x="196" y="670"/>
                </a:lnTo>
                <a:lnTo>
                  <a:pt x="240" y="678"/>
                </a:lnTo>
                <a:lnTo>
                  <a:pt x="288" y="682"/>
                </a:lnTo>
                <a:lnTo>
                  <a:pt x="340" y="682"/>
                </a:lnTo>
                <a:lnTo>
                  <a:pt x="340" y="682"/>
                </a:lnTo>
                <a:lnTo>
                  <a:pt x="390" y="682"/>
                </a:lnTo>
                <a:lnTo>
                  <a:pt x="440" y="678"/>
                </a:lnTo>
                <a:lnTo>
                  <a:pt x="484" y="670"/>
                </a:lnTo>
                <a:lnTo>
                  <a:pt x="526" y="662"/>
                </a:lnTo>
                <a:lnTo>
                  <a:pt x="564" y="650"/>
                </a:lnTo>
                <a:lnTo>
                  <a:pt x="598" y="638"/>
                </a:lnTo>
                <a:lnTo>
                  <a:pt x="628" y="624"/>
                </a:lnTo>
                <a:lnTo>
                  <a:pt x="654" y="608"/>
                </a:lnTo>
                <a:lnTo>
                  <a:pt x="654" y="608"/>
                </a:lnTo>
                <a:lnTo>
                  <a:pt x="664" y="600"/>
                </a:lnTo>
                <a:lnTo>
                  <a:pt x="670" y="590"/>
                </a:lnTo>
                <a:lnTo>
                  <a:pt x="674" y="578"/>
                </a:lnTo>
                <a:lnTo>
                  <a:pt x="676" y="566"/>
                </a:lnTo>
                <a:lnTo>
                  <a:pt x="676" y="470"/>
                </a:lnTo>
                <a:lnTo>
                  <a:pt x="676" y="470"/>
                </a:lnTo>
                <a:lnTo>
                  <a:pt x="674" y="462"/>
                </a:lnTo>
                <a:lnTo>
                  <a:pt x="670" y="456"/>
                </a:lnTo>
                <a:lnTo>
                  <a:pt x="662" y="454"/>
                </a:lnTo>
                <a:lnTo>
                  <a:pt x="654" y="456"/>
                </a:lnTo>
                <a:lnTo>
                  <a:pt x="654" y="456"/>
                </a:lnTo>
                <a:lnTo>
                  <a:pt x="624" y="470"/>
                </a:lnTo>
                <a:lnTo>
                  <a:pt x="592" y="484"/>
                </a:lnTo>
                <a:lnTo>
                  <a:pt x="556" y="496"/>
                </a:lnTo>
                <a:lnTo>
                  <a:pt x="516" y="504"/>
                </a:lnTo>
                <a:lnTo>
                  <a:pt x="476" y="512"/>
                </a:lnTo>
                <a:lnTo>
                  <a:pt x="432" y="518"/>
                </a:lnTo>
                <a:lnTo>
                  <a:pt x="386" y="522"/>
                </a:lnTo>
                <a:lnTo>
                  <a:pt x="340" y="522"/>
                </a:lnTo>
                <a:lnTo>
                  <a:pt x="340" y="522"/>
                </a:lnTo>
                <a:lnTo>
                  <a:pt x="292" y="522"/>
                </a:lnTo>
                <a:lnTo>
                  <a:pt x="248" y="518"/>
                </a:lnTo>
                <a:lnTo>
                  <a:pt x="204" y="512"/>
                </a:lnTo>
                <a:lnTo>
                  <a:pt x="162" y="504"/>
                </a:lnTo>
                <a:lnTo>
                  <a:pt x="124" y="496"/>
                </a:lnTo>
                <a:lnTo>
                  <a:pt x="88" y="484"/>
                </a:lnTo>
                <a:lnTo>
                  <a:pt x="54" y="470"/>
                </a:lnTo>
                <a:lnTo>
                  <a:pt x="24" y="456"/>
                </a:lnTo>
                <a:lnTo>
                  <a:pt x="24" y="456"/>
                </a:lnTo>
                <a:close/>
                <a:moveTo>
                  <a:pt x="78" y="586"/>
                </a:moveTo>
                <a:lnTo>
                  <a:pt x="78" y="586"/>
                </a:lnTo>
                <a:lnTo>
                  <a:pt x="72" y="586"/>
                </a:lnTo>
                <a:lnTo>
                  <a:pt x="68" y="584"/>
                </a:lnTo>
                <a:lnTo>
                  <a:pt x="62" y="576"/>
                </a:lnTo>
                <a:lnTo>
                  <a:pt x="58" y="566"/>
                </a:lnTo>
                <a:lnTo>
                  <a:pt x="56" y="552"/>
                </a:lnTo>
                <a:lnTo>
                  <a:pt x="56" y="552"/>
                </a:lnTo>
                <a:lnTo>
                  <a:pt x="58" y="538"/>
                </a:lnTo>
                <a:lnTo>
                  <a:pt x="62" y="528"/>
                </a:lnTo>
                <a:lnTo>
                  <a:pt x="68" y="520"/>
                </a:lnTo>
                <a:lnTo>
                  <a:pt x="72" y="518"/>
                </a:lnTo>
                <a:lnTo>
                  <a:pt x="76" y="518"/>
                </a:lnTo>
                <a:lnTo>
                  <a:pt x="76" y="518"/>
                </a:lnTo>
                <a:lnTo>
                  <a:pt x="80" y="518"/>
                </a:lnTo>
                <a:lnTo>
                  <a:pt x="84" y="520"/>
                </a:lnTo>
                <a:lnTo>
                  <a:pt x="92" y="528"/>
                </a:lnTo>
                <a:lnTo>
                  <a:pt x="96" y="538"/>
                </a:lnTo>
                <a:lnTo>
                  <a:pt x="98" y="552"/>
                </a:lnTo>
                <a:lnTo>
                  <a:pt x="98" y="552"/>
                </a:lnTo>
                <a:lnTo>
                  <a:pt x="96" y="566"/>
                </a:lnTo>
                <a:lnTo>
                  <a:pt x="92" y="576"/>
                </a:lnTo>
                <a:lnTo>
                  <a:pt x="86" y="584"/>
                </a:lnTo>
                <a:lnTo>
                  <a:pt x="82" y="586"/>
                </a:lnTo>
                <a:lnTo>
                  <a:pt x="78" y="586"/>
                </a:lnTo>
                <a:lnTo>
                  <a:pt x="78" y="586"/>
                </a:lnTo>
                <a:close/>
                <a:moveTo>
                  <a:pt x="26" y="660"/>
                </a:moveTo>
                <a:lnTo>
                  <a:pt x="26" y="660"/>
                </a:lnTo>
                <a:lnTo>
                  <a:pt x="18" y="658"/>
                </a:lnTo>
                <a:lnTo>
                  <a:pt x="12" y="660"/>
                </a:lnTo>
                <a:lnTo>
                  <a:pt x="6" y="666"/>
                </a:lnTo>
                <a:lnTo>
                  <a:pt x="4" y="672"/>
                </a:lnTo>
                <a:lnTo>
                  <a:pt x="6" y="768"/>
                </a:lnTo>
                <a:lnTo>
                  <a:pt x="6" y="768"/>
                </a:lnTo>
                <a:lnTo>
                  <a:pt x="8" y="780"/>
                </a:lnTo>
                <a:lnTo>
                  <a:pt x="12" y="792"/>
                </a:lnTo>
                <a:lnTo>
                  <a:pt x="18" y="802"/>
                </a:lnTo>
                <a:lnTo>
                  <a:pt x="26" y="810"/>
                </a:lnTo>
                <a:lnTo>
                  <a:pt x="26" y="810"/>
                </a:lnTo>
                <a:lnTo>
                  <a:pt x="52" y="826"/>
                </a:lnTo>
                <a:lnTo>
                  <a:pt x="82" y="840"/>
                </a:lnTo>
                <a:lnTo>
                  <a:pt x="116" y="852"/>
                </a:lnTo>
                <a:lnTo>
                  <a:pt x="154" y="862"/>
                </a:lnTo>
                <a:lnTo>
                  <a:pt x="196" y="872"/>
                </a:lnTo>
                <a:lnTo>
                  <a:pt x="242" y="878"/>
                </a:lnTo>
                <a:lnTo>
                  <a:pt x="288" y="882"/>
                </a:lnTo>
                <a:lnTo>
                  <a:pt x="340" y="884"/>
                </a:lnTo>
                <a:lnTo>
                  <a:pt x="340" y="884"/>
                </a:lnTo>
                <a:lnTo>
                  <a:pt x="390" y="882"/>
                </a:lnTo>
                <a:lnTo>
                  <a:pt x="438" y="878"/>
                </a:lnTo>
                <a:lnTo>
                  <a:pt x="484" y="872"/>
                </a:lnTo>
                <a:lnTo>
                  <a:pt x="524" y="862"/>
                </a:lnTo>
                <a:lnTo>
                  <a:pt x="562" y="852"/>
                </a:lnTo>
                <a:lnTo>
                  <a:pt x="598" y="840"/>
                </a:lnTo>
                <a:lnTo>
                  <a:pt x="628" y="826"/>
                </a:lnTo>
                <a:lnTo>
                  <a:pt x="652" y="810"/>
                </a:lnTo>
                <a:lnTo>
                  <a:pt x="652" y="810"/>
                </a:lnTo>
                <a:lnTo>
                  <a:pt x="662" y="802"/>
                </a:lnTo>
                <a:lnTo>
                  <a:pt x="668" y="792"/>
                </a:lnTo>
                <a:lnTo>
                  <a:pt x="672" y="780"/>
                </a:lnTo>
                <a:lnTo>
                  <a:pt x="674" y="768"/>
                </a:lnTo>
                <a:lnTo>
                  <a:pt x="674" y="672"/>
                </a:lnTo>
                <a:lnTo>
                  <a:pt x="674" y="672"/>
                </a:lnTo>
                <a:lnTo>
                  <a:pt x="672" y="666"/>
                </a:lnTo>
                <a:lnTo>
                  <a:pt x="668" y="660"/>
                </a:lnTo>
                <a:lnTo>
                  <a:pt x="660" y="658"/>
                </a:lnTo>
                <a:lnTo>
                  <a:pt x="652" y="660"/>
                </a:lnTo>
                <a:lnTo>
                  <a:pt x="652" y="660"/>
                </a:lnTo>
                <a:lnTo>
                  <a:pt x="624" y="674"/>
                </a:lnTo>
                <a:lnTo>
                  <a:pt x="590" y="686"/>
                </a:lnTo>
                <a:lnTo>
                  <a:pt x="554" y="698"/>
                </a:lnTo>
                <a:lnTo>
                  <a:pt x="516" y="708"/>
                </a:lnTo>
                <a:lnTo>
                  <a:pt x="474" y="716"/>
                </a:lnTo>
                <a:lnTo>
                  <a:pt x="432" y="720"/>
                </a:lnTo>
                <a:lnTo>
                  <a:pt x="386" y="724"/>
                </a:lnTo>
                <a:lnTo>
                  <a:pt x="340" y="726"/>
                </a:lnTo>
                <a:lnTo>
                  <a:pt x="340" y="726"/>
                </a:lnTo>
                <a:lnTo>
                  <a:pt x="292" y="724"/>
                </a:lnTo>
                <a:lnTo>
                  <a:pt x="248" y="720"/>
                </a:lnTo>
                <a:lnTo>
                  <a:pt x="204" y="716"/>
                </a:lnTo>
                <a:lnTo>
                  <a:pt x="164" y="708"/>
                </a:lnTo>
                <a:lnTo>
                  <a:pt x="126" y="698"/>
                </a:lnTo>
                <a:lnTo>
                  <a:pt x="90" y="686"/>
                </a:lnTo>
                <a:lnTo>
                  <a:pt x="56" y="674"/>
                </a:lnTo>
                <a:lnTo>
                  <a:pt x="26" y="660"/>
                </a:lnTo>
                <a:lnTo>
                  <a:pt x="26" y="660"/>
                </a:lnTo>
                <a:close/>
                <a:moveTo>
                  <a:pt x="78" y="786"/>
                </a:moveTo>
                <a:lnTo>
                  <a:pt x="78" y="786"/>
                </a:lnTo>
                <a:lnTo>
                  <a:pt x="74" y="786"/>
                </a:lnTo>
                <a:lnTo>
                  <a:pt x="70" y="784"/>
                </a:lnTo>
                <a:lnTo>
                  <a:pt x="64" y="776"/>
                </a:lnTo>
                <a:lnTo>
                  <a:pt x="60" y="766"/>
                </a:lnTo>
                <a:lnTo>
                  <a:pt x="58" y="752"/>
                </a:lnTo>
                <a:lnTo>
                  <a:pt x="58" y="752"/>
                </a:lnTo>
                <a:lnTo>
                  <a:pt x="58" y="738"/>
                </a:lnTo>
                <a:lnTo>
                  <a:pt x="64" y="728"/>
                </a:lnTo>
                <a:lnTo>
                  <a:pt x="70" y="720"/>
                </a:lnTo>
                <a:lnTo>
                  <a:pt x="74" y="718"/>
                </a:lnTo>
                <a:lnTo>
                  <a:pt x="78" y="718"/>
                </a:lnTo>
                <a:lnTo>
                  <a:pt x="78" y="718"/>
                </a:lnTo>
                <a:lnTo>
                  <a:pt x="82" y="718"/>
                </a:lnTo>
                <a:lnTo>
                  <a:pt x="86" y="720"/>
                </a:lnTo>
                <a:lnTo>
                  <a:pt x="94" y="728"/>
                </a:lnTo>
                <a:lnTo>
                  <a:pt x="98" y="738"/>
                </a:lnTo>
                <a:lnTo>
                  <a:pt x="100" y="752"/>
                </a:lnTo>
                <a:lnTo>
                  <a:pt x="100" y="752"/>
                </a:lnTo>
                <a:lnTo>
                  <a:pt x="98" y="766"/>
                </a:lnTo>
                <a:lnTo>
                  <a:pt x="94" y="776"/>
                </a:lnTo>
                <a:lnTo>
                  <a:pt x="86" y="784"/>
                </a:lnTo>
                <a:lnTo>
                  <a:pt x="82" y="786"/>
                </a:lnTo>
                <a:lnTo>
                  <a:pt x="78" y="786"/>
                </a:lnTo>
                <a:lnTo>
                  <a:pt x="78" y="786"/>
                </a:lnTo>
                <a:close/>
              </a:path>
            </a:pathLst>
          </a:custGeom>
          <a:solidFill>
            <a:schemeClr val="tx1">
              <a:lumMod val="50000"/>
              <a:lumOff val="50000"/>
            </a:schemeClr>
          </a:solidFill>
          <a:ln w="9525">
            <a:noFill/>
            <a:round/>
          </a:ln>
          <a:effec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sp>
        <p:nvSpPr>
          <p:cNvPr id="30" name="Freeform 30"/>
          <p:cNvSpPr>
            <a:spLocks noEditPoints="1"/>
          </p:cNvSpPr>
          <p:nvPr/>
        </p:nvSpPr>
        <p:spPr bwMode="auto">
          <a:xfrm>
            <a:off x="1612624" y="2354904"/>
            <a:ext cx="141710" cy="170671"/>
          </a:xfrm>
          <a:custGeom>
            <a:avLst/>
            <a:gdLst/>
            <a:ahLst/>
            <a:cxnLst>
              <a:cxn ang="0">
                <a:pos x="0" y="248"/>
              </a:cxn>
              <a:cxn ang="0">
                <a:pos x="22" y="404"/>
              </a:cxn>
              <a:cxn ang="0">
                <a:pos x="194" y="468"/>
              </a:cxn>
              <a:cxn ang="0">
                <a:pos x="440" y="474"/>
              </a:cxn>
              <a:cxn ang="0">
                <a:pos x="656" y="404"/>
              </a:cxn>
              <a:cxn ang="0">
                <a:pos x="680" y="248"/>
              </a:cxn>
              <a:cxn ang="0">
                <a:pos x="660" y="238"/>
              </a:cxn>
              <a:cxn ang="0">
                <a:pos x="438" y="312"/>
              </a:cxn>
              <a:cxn ang="0">
                <a:pos x="196" y="304"/>
              </a:cxn>
              <a:cxn ang="0">
                <a:pos x="20" y="238"/>
              </a:cxn>
              <a:cxn ang="0">
                <a:pos x="56" y="364"/>
              </a:cxn>
              <a:cxn ang="0">
                <a:pos x="70" y="316"/>
              </a:cxn>
              <a:cxn ang="0">
                <a:pos x="94" y="336"/>
              </a:cxn>
              <a:cxn ang="0">
                <a:pos x="80" y="384"/>
              </a:cxn>
              <a:cxn ang="0">
                <a:pos x="412" y="270"/>
              </a:cxn>
              <a:cxn ang="0">
                <a:pos x="584" y="230"/>
              </a:cxn>
              <a:cxn ang="0">
                <a:pos x="674" y="162"/>
              </a:cxn>
              <a:cxn ang="0">
                <a:pos x="666" y="100"/>
              </a:cxn>
              <a:cxn ang="0">
                <a:pos x="562" y="34"/>
              </a:cxn>
              <a:cxn ang="0">
                <a:pos x="376" y="0"/>
              </a:cxn>
              <a:cxn ang="0">
                <a:pos x="202" y="12"/>
              </a:cxn>
              <a:cxn ang="0">
                <a:pos x="54" y="64"/>
              </a:cxn>
              <a:cxn ang="0">
                <a:pos x="0" y="138"/>
              </a:cxn>
              <a:cxn ang="0">
                <a:pos x="38" y="198"/>
              </a:cxn>
              <a:cxn ang="0">
                <a:pos x="172" y="256"/>
              </a:cxn>
              <a:cxn ang="0">
                <a:pos x="340" y="274"/>
              </a:cxn>
              <a:cxn ang="0">
                <a:pos x="2" y="470"/>
              </a:cxn>
              <a:cxn ang="0">
                <a:pos x="24" y="608"/>
              </a:cxn>
              <a:cxn ang="0">
                <a:pos x="196" y="670"/>
              </a:cxn>
              <a:cxn ang="0">
                <a:pos x="440" y="678"/>
              </a:cxn>
              <a:cxn ang="0">
                <a:pos x="654" y="608"/>
              </a:cxn>
              <a:cxn ang="0">
                <a:pos x="676" y="470"/>
              </a:cxn>
              <a:cxn ang="0">
                <a:pos x="654" y="456"/>
              </a:cxn>
              <a:cxn ang="0">
                <a:pos x="432" y="518"/>
              </a:cxn>
              <a:cxn ang="0">
                <a:pos x="204" y="512"/>
              </a:cxn>
              <a:cxn ang="0">
                <a:pos x="24" y="456"/>
              </a:cxn>
              <a:cxn ang="0">
                <a:pos x="58" y="566"/>
              </a:cxn>
              <a:cxn ang="0">
                <a:pos x="72" y="518"/>
              </a:cxn>
              <a:cxn ang="0">
                <a:pos x="96" y="538"/>
              </a:cxn>
              <a:cxn ang="0">
                <a:pos x="82" y="586"/>
              </a:cxn>
              <a:cxn ang="0">
                <a:pos x="12" y="660"/>
              </a:cxn>
              <a:cxn ang="0">
                <a:pos x="12" y="792"/>
              </a:cxn>
              <a:cxn ang="0">
                <a:pos x="116" y="852"/>
              </a:cxn>
              <a:cxn ang="0">
                <a:pos x="340" y="884"/>
              </a:cxn>
              <a:cxn ang="0">
                <a:pos x="598" y="840"/>
              </a:cxn>
              <a:cxn ang="0">
                <a:pos x="672" y="780"/>
              </a:cxn>
              <a:cxn ang="0">
                <a:pos x="660" y="658"/>
              </a:cxn>
              <a:cxn ang="0">
                <a:pos x="516" y="708"/>
              </a:cxn>
              <a:cxn ang="0">
                <a:pos x="292" y="724"/>
              </a:cxn>
              <a:cxn ang="0">
                <a:pos x="56" y="674"/>
              </a:cxn>
              <a:cxn ang="0">
                <a:pos x="70" y="784"/>
              </a:cxn>
              <a:cxn ang="0">
                <a:pos x="64" y="728"/>
              </a:cxn>
              <a:cxn ang="0">
                <a:pos x="86" y="720"/>
              </a:cxn>
              <a:cxn ang="0">
                <a:pos x="94" y="776"/>
              </a:cxn>
            </a:cxnLst>
            <a:rect l="0" t="0" r="r" b="b"/>
            <a:pathLst>
              <a:path w="680" h="884">
                <a:moveTo>
                  <a:pt x="20" y="238"/>
                </a:moveTo>
                <a:lnTo>
                  <a:pt x="20" y="238"/>
                </a:lnTo>
                <a:lnTo>
                  <a:pt x="14" y="234"/>
                </a:lnTo>
                <a:lnTo>
                  <a:pt x="6" y="236"/>
                </a:lnTo>
                <a:lnTo>
                  <a:pt x="2" y="242"/>
                </a:lnTo>
                <a:lnTo>
                  <a:pt x="0" y="248"/>
                </a:lnTo>
                <a:lnTo>
                  <a:pt x="2" y="362"/>
                </a:lnTo>
                <a:lnTo>
                  <a:pt x="2" y="362"/>
                </a:lnTo>
                <a:lnTo>
                  <a:pt x="2" y="374"/>
                </a:lnTo>
                <a:lnTo>
                  <a:pt x="6" y="386"/>
                </a:lnTo>
                <a:lnTo>
                  <a:pt x="14" y="396"/>
                </a:lnTo>
                <a:lnTo>
                  <a:pt x="22" y="404"/>
                </a:lnTo>
                <a:lnTo>
                  <a:pt x="22" y="404"/>
                </a:lnTo>
                <a:lnTo>
                  <a:pt x="48" y="420"/>
                </a:lnTo>
                <a:lnTo>
                  <a:pt x="80" y="434"/>
                </a:lnTo>
                <a:lnTo>
                  <a:pt x="114" y="448"/>
                </a:lnTo>
                <a:lnTo>
                  <a:pt x="152" y="458"/>
                </a:lnTo>
                <a:lnTo>
                  <a:pt x="194" y="468"/>
                </a:lnTo>
                <a:lnTo>
                  <a:pt x="240" y="474"/>
                </a:lnTo>
                <a:lnTo>
                  <a:pt x="288" y="478"/>
                </a:lnTo>
                <a:lnTo>
                  <a:pt x="340" y="480"/>
                </a:lnTo>
                <a:lnTo>
                  <a:pt x="340" y="480"/>
                </a:lnTo>
                <a:lnTo>
                  <a:pt x="392" y="478"/>
                </a:lnTo>
                <a:lnTo>
                  <a:pt x="440" y="474"/>
                </a:lnTo>
                <a:lnTo>
                  <a:pt x="486" y="468"/>
                </a:lnTo>
                <a:lnTo>
                  <a:pt x="528" y="458"/>
                </a:lnTo>
                <a:lnTo>
                  <a:pt x="566" y="448"/>
                </a:lnTo>
                <a:lnTo>
                  <a:pt x="600" y="434"/>
                </a:lnTo>
                <a:lnTo>
                  <a:pt x="630" y="420"/>
                </a:lnTo>
                <a:lnTo>
                  <a:pt x="656" y="404"/>
                </a:lnTo>
                <a:lnTo>
                  <a:pt x="656" y="404"/>
                </a:lnTo>
                <a:lnTo>
                  <a:pt x="666" y="396"/>
                </a:lnTo>
                <a:lnTo>
                  <a:pt x="672" y="386"/>
                </a:lnTo>
                <a:lnTo>
                  <a:pt x="676" y="374"/>
                </a:lnTo>
                <a:lnTo>
                  <a:pt x="678" y="362"/>
                </a:lnTo>
                <a:lnTo>
                  <a:pt x="680" y="248"/>
                </a:lnTo>
                <a:lnTo>
                  <a:pt x="680" y="248"/>
                </a:lnTo>
                <a:lnTo>
                  <a:pt x="678" y="242"/>
                </a:lnTo>
                <a:lnTo>
                  <a:pt x="672" y="236"/>
                </a:lnTo>
                <a:lnTo>
                  <a:pt x="666" y="234"/>
                </a:lnTo>
                <a:lnTo>
                  <a:pt x="660" y="238"/>
                </a:lnTo>
                <a:lnTo>
                  <a:pt x="660" y="238"/>
                </a:lnTo>
                <a:lnTo>
                  <a:pt x="632" y="254"/>
                </a:lnTo>
                <a:lnTo>
                  <a:pt x="600" y="270"/>
                </a:lnTo>
                <a:lnTo>
                  <a:pt x="564" y="284"/>
                </a:lnTo>
                <a:lnTo>
                  <a:pt x="526" y="296"/>
                </a:lnTo>
                <a:lnTo>
                  <a:pt x="482" y="304"/>
                </a:lnTo>
                <a:lnTo>
                  <a:pt x="438" y="312"/>
                </a:lnTo>
                <a:lnTo>
                  <a:pt x="390" y="316"/>
                </a:lnTo>
                <a:lnTo>
                  <a:pt x="340" y="318"/>
                </a:lnTo>
                <a:lnTo>
                  <a:pt x="340" y="318"/>
                </a:lnTo>
                <a:lnTo>
                  <a:pt x="290" y="316"/>
                </a:lnTo>
                <a:lnTo>
                  <a:pt x="242" y="312"/>
                </a:lnTo>
                <a:lnTo>
                  <a:pt x="196" y="304"/>
                </a:lnTo>
                <a:lnTo>
                  <a:pt x="154" y="296"/>
                </a:lnTo>
                <a:lnTo>
                  <a:pt x="116" y="284"/>
                </a:lnTo>
                <a:lnTo>
                  <a:pt x="80" y="270"/>
                </a:lnTo>
                <a:lnTo>
                  <a:pt x="48" y="254"/>
                </a:lnTo>
                <a:lnTo>
                  <a:pt x="20" y="238"/>
                </a:lnTo>
                <a:lnTo>
                  <a:pt x="20" y="238"/>
                </a:lnTo>
                <a:close/>
                <a:moveTo>
                  <a:pt x="76" y="386"/>
                </a:moveTo>
                <a:lnTo>
                  <a:pt x="76" y="386"/>
                </a:lnTo>
                <a:lnTo>
                  <a:pt x="72" y="384"/>
                </a:lnTo>
                <a:lnTo>
                  <a:pt x="68" y="382"/>
                </a:lnTo>
                <a:lnTo>
                  <a:pt x="60" y="374"/>
                </a:lnTo>
                <a:lnTo>
                  <a:pt x="56" y="364"/>
                </a:lnTo>
                <a:lnTo>
                  <a:pt x="54" y="350"/>
                </a:lnTo>
                <a:lnTo>
                  <a:pt x="54" y="350"/>
                </a:lnTo>
                <a:lnTo>
                  <a:pt x="56" y="336"/>
                </a:lnTo>
                <a:lnTo>
                  <a:pt x="60" y="326"/>
                </a:lnTo>
                <a:lnTo>
                  <a:pt x="66" y="318"/>
                </a:lnTo>
                <a:lnTo>
                  <a:pt x="70" y="316"/>
                </a:lnTo>
                <a:lnTo>
                  <a:pt x="74" y="316"/>
                </a:lnTo>
                <a:lnTo>
                  <a:pt x="74" y="316"/>
                </a:lnTo>
                <a:lnTo>
                  <a:pt x="80" y="316"/>
                </a:lnTo>
                <a:lnTo>
                  <a:pt x="84" y="318"/>
                </a:lnTo>
                <a:lnTo>
                  <a:pt x="90" y="326"/>
                </a:lnTo>
                <a:lnTo>
                  <a:pt x="94" y="336"/>
                </a:lnTo>
                <a:lnTo>
                  <a:pt x="96" y="350"/>
                </a:lnTo>
                <a:lnTo>
                  <a:pt x="96" y="350"/>
                </a:lnTo>
                <a:lnTo>
                  <a:pt x="94" y="364"/>
                </a:lnTo>
                <a:lnTo>
                  <a:pt x="90" y="374"/>
                </a:lnTo>
                <a:lnTo>
                  <a:pt x="84" y="382"/>
                </a:lnTo>
                <a:lnTo>
                  <a:pt x="80" y="384"/>
                </a:lnTo>
                <a:lnTo>
                  <a:pt x="76" y="386"/>
                </a:lnTo>
                <a:lnTo>
                  <a:pt x="76" y="386"/>
                </a:lnTo>
                <a:close/>
                <a:moveTo>
                  <a:pt x="340" y="274"/>
                </a:moveTo>
                <a:lnTo>
                  <a:pt x="340" y="274"/>
                </a:lnTo>
                <a:lnTo>
                  <a:pt x="376" y="274"/>
                </a:lnTo>
                <a:lnTo>
                  <a:pt x="412" y="270"/>
                </a:lnTo>
                <a:lnTo>
                  <a:pt x="446" y="266"/>
                </a:lnTo>
                <a:lnTo>
                  <a:pt x="478" y="262"/>
                </a:lnTo>
                <a:lnTo>
                  <a:pt x="508" y="256"/>
                </a:lnTo>
                <a:lnTo>
                  <a:pt x="536" y="248"/>
                </a:lnTo>
                <a:lnTo>
                  <a:pt x="562" y="240"/>
                </a:lnTo>
                <a:lnTo>
                  <a:pt x="584" y="230"/>
                </a:lnTo>
                <a:lnTo>
                  <a:pt x="606" y="220"/>
                </a:lnTo>
                <a:lnTo>
                  <a:pt x="624" y="208"/>
                </a:lnTo>
                <a:lnTo>
                  <a:pt x="642" y="198"/>
                </a:lnTo>
                <a:lnTo>
                  <a:pt x="654" y="186"/>
                </a:lnTo>
                <a:lnTo>
                  <a:pt x="666" y="174"/>
                </a:lnTo>
                <a:lnTo>
                  <a:pt x="674" y="162"/>
                </a:lnTo>
                <a:lnTo>
                  <a:pt x="678" y="150"/>
                </a:lnTo>
                <a:lnTo>
                  <a:pt x="680" y="138"/>
                </a:lnTo>
                <a:lnTo>
                  <a:pt x="680" y="138"/>
                </a:lnTo>
                <a:lnTo>
                  <a:pt x="678" y="124"/>
                </a:lnTo>
                <a:lnTo>
                  <a:pt x="674" y="112"/>
                </a:lnTo>
                <a:lnTo>
                  <a:pt x="666" y="100"/>
                </a:lnTo>
                <a:lnTo>
                  <a:pt x="656" y="88"/>
                </a:lnTo>
                <a:lnTo>
                  <a:pt x="642" y="76"/>
                </a:lnTo>
                <a:lnTo>
                  <a:pt x="626" y="64"/>
                </a:lnTo>
                <a:lnTo>
                  <a:pt x="608" y="54"/>
                </a:lnTo>
                <a:lnTo>
                  <a:pt x="586" y="44"/>
                </a:lnTo>
                <a:lnTo>
                  <a:pt x="562" y="34"/>
                </a:lnTo>
                <a:lnTo>
                  <a:pt x="536" y="26"/>
                </a:lnTo>
                <a:lnTo>
                  <a:pt x="508" y="18"/>
                </a:lnTo>
                <a:lnTo>
                  <a:pt x="478" y="12"/>
                </a:lnTo>
                <a:lnTo>
                  <a:pt x="446" y="6"/>
                </a:lnTo>
                <a:lnTo>
                  <a:pt x="412" y="2"/>
                </a:lnTo>
                <a:lnTo>
                  <a:pt x="376" y="0"/>
                </a:lnTo>
                <a:lnTo>
                  <a:pt x="340" y="0"/>
                </a:lnTo>
                <a:lnTo>
                  <a:pt x="340" y="0"/>
                </a:lnTo>
                <a:lnTo>
                  <a:pt x="302" y="0"/>
                </a:lnTo>
                <a:lnTo>
                  <a:pt x="268" y="2"/>
                </a:lnTo>
                <a:lnTo>
                  <a:pt x="234" y="6"/>
                </a:lnTo>
                <a:lnTo>
                  <a:pt x="202" y="12"/>
                </a:lnTo>
                <a:lnTo>
                  <a:pt x="172" y="18"/>
                </a:lnTo>
                <a:lnTo>
                  <a:pt x="144" y="26"/>
                </a:lnTo>
                <a:lnTo>
                  <a:pt x="118" y="34"/>
                </a:lnTo>
                <a:lnTo>
                  <a:pt x="94" y="44"/>
                </a:lnTo>
                <a:lnTo>
                  <a:pt x="72" y="54"/>
                </a:lnTo>
                <a:lnTo>
                  <a:pt x="54" y="64"/>
                </a:lnTo>
                <a:lnTo>
                  <a:pt x="38" y="76"/>
                </a:lnTo>
                <a:lnTo>
                  <a:pt x="24" y="88"/>
                </a:lnTo>
                <a:lnTo>
                  <a:pt x="14" y="100"/>
                </a:lnTo>
                <a:lnTo>
                  <a:pt x="6" y="112"/>
                </a:lnTo>
                <a:lnTo>
                  <a:pt x="0" y="124"/>
                </a:lnTo>
                <a:lnTo>
                  <a:pt x="0" y="138"/>
                </a:lnTo>
                <a:lnTo>
                  <a:pt x="0" y="138"/>
                </a:lnTo>
                <a:lnTo>
                  <a:pt x="0" y="150"/>
                </a:lnTo>
                <a:lnTo>
                  <a:pt x="6" y="162"/>
                </a:lnTo>
                <a:lnTo>
                  <a:pt x="14" y="174"/>
                </a:lnTo>
                <a:lnTo>
                  <a:pt x="24" y="186"/>
                </a:lnTo>
                <a:lnTo>
                  <a:pt x="38" y="198"/>
                </a:lnTo>
                <a:lnTo>
                  <a:pt x="54" y="208"/>
                </a:lnTo>
                <a:lnTo>
                  <a:pt x="74" y="220"/>
                </a:lnTo>
                <a:lnTo>
                  <a:pt x="94" y="230"/>
                </a:lnTo>
                <a:lnTo>
                  <a:pt x="118" y="240"/>
                </a:lnTo>
                <a:lnTo>
                  <a:pt x="144" y="248"/>
                </a:lnTo>
                <a:lnTo>
                  <a:pt x="172" y="256"/>
                </a:lnTo>
                <a:lnTo>
                  <a:pt x="202" y="262"/>
                </a:lnTo>
                <a:lnTo>
                  <a:pt x="234" y="266"/>
                </a:lnTo>
                <a:lnTo>
                  <a:pt x="268" y="270"/>
                </a:lnTo>
                <a:lnTo>
                  <a:pt x="302" y="274"/>
                </a:lnTo>
                <a:lnTo>
                  <a:pt x="340" y="274"/>
                </a:lnTo>
                <a:lnTo>
                  <a:pt x="340" y="274"/>
                </a:lnTo>
                <a:close/>
                <a:moveTo>
                  <a:pt x="24" y="456"/>
                </a:moveTo>
                <a:lnTo>
                  <a:pt x="24" y="456"/>
                </a:lnTo>
                <a:lnTo>
                  <a:pt x="16" y="454"/>
                </a:lnTo>
                <a:lnTo>
                  <a:pt x="10" y="456"/>
                </a:lnTo>
                <a:lnTo>
                  <a:pt x="4" y="462"/>
                </a:lnTo>
                <a:lnTo>
                  <a:pt x="2" y="470"/>
                </a:lnTo>
                <a:lnTo>
                  <a:pt x="4" y="566"/>
                </a:lnTo>
                <a:lnTo>
                  <a:pt x="4" y="566"/>
                </a:lnTo>
                <a:lnTo>
                  <a:pt x="6" y="578"/>
                </a:lnTo>
                <a:lnTo>
                  <a:pt x="10" y="590"/>
                </a:lnTo>
                <a:lnTo>
                  <a:pt x="16" y="600"/>
                </a:lnTo>
                <a:lnTo>
                  <a:pt x="24" y="608"/>
                </a:lnTo>
                <a:lnTo>
                  <a:pt x="24" y="608"/>
                </a:lnTo>
                <a:lnTo>
                  <a:pt x="50" y="624"/>
                </a:lnTo>
                <a:lnTo>
                  <a:pt x="80" y="638"/>
                </a:lnTo>
                <a:lnTo>
                  <a:pt x="116" y="650"/>
                </a:lnTo>
                <a:lnTo>
                  <a:pt x="154" y="662"/>
                </a:lnTo>
                <a:lnTo>
                  <a:pt x="196" y="670"/>
                </a:lnTo>
                <a:lnTo>
                  <a:pt x="240" y="678"/>
                </a:lnTo>
                <a:lnTo>
                  <a:pt x="288" y="682"/>
                </a:lnTo>
                <a:lnTo>
                  <a:pt x="340" y="682"/>
                </a:lnTo>
                <a:lnTo>
                  <a:pt x="340" y="682"/>
                </a:lnTo>
                <a:lnTo>
                  <a:pt x="390" y="682"/>
                </a:lnTo>
                <a:lnTo>
                  <a:pt x="440" y="678"/>
                </a:lnTo>
                <a:lnTo>
                  <a:pt x="484" y="670"/>
                </a:lnTo>
                <a:lnTo>
                  <a:pt x="526" y="662"/>
                </a:lnTo>
                <a:lnTo>
                  <a:pt x="564" y="650"/>
                </a:lnTo>
                <a:lnTo>
                  <a:pt x="598" y="638"/>
                </a:lnTo>
                <a:lnTo>
                  <a:pt x="628" y="624"/>
                </a:lnTo>
                <a:lnTo>
                  <a:pt x="654" y="608"/>
                </a:lnTo>
                <a:lnTo>
                  <a:pt x="654" y="608"/>
                </a:lnTo>
                <a:lnTo>
                  <a:pt x="664" y="600"/>
                </a:lnTo>
                <a:lnTo>
                  <a:pt x="670" y="590"/>
                </a:lnTo>
                <a:lnTo>
                  <a:pt x="674" y="578"/>
                </a:lnTo>
                <a:lnTo>
                  <a:pt x="676" y="566"/>
                </a:lnTo>
                <a:lnTo>
                  <a:pt x="676" y="470"/>
                </a:lnTo>
                <a:lnTo>
                  <a:pt x="676" y="470"/>
                </a:lnTo>
                <a:lnTo>
                  <a:pt x="674" y="462"/>
                </a:lnTo>
                <a:lnTo>
                  <a:pt x="670" y="456"/>
                </a:lnTo>
                <a:lnTo>
                  <a:pt x="662" y="454"/>
                </a:lnTo>
                <a:lnTo>
                  <a:pt x="654" y="456"/>
                </a:lnTo>
                <a:lnTo>
                  <a:pt x="654" y="456"/>
                </a:lnTo>
                <a:lnTo>
                  <a:pt x="624" y="470"/>
                </a:lnTo>
                <a:lnTo>
                  <a:pt x="592" y="484"/>
                </a:lnTo>
                <a:lnTo>
                  <a:pt x="556" y="496"/>
                </a:lnTo>
                <a:lnTo>
                  <a:pt x="516" y="504"/>
                </a:lnTo>
                <a:lnTo>
                  <a:pt x="476" y="512"/>
                </a:lnTo>
                <a:lnTo>
                  <a:pt x="432" y="518"/>
                </a:lnTo>
                <a:lnTo>
                  <a:pt x="386" y="522"/>
                </a:lnTo>
                <a:lnTo>
                  <a:pt x="340" y="522"/>
                </a:lnTo>
                <a:lnTo>
                  <a:pt x="340" y="522"/>
                </a:lnTo>
                <a:lnTo>
                  <a:pt x="292" y="522"/>
                </a:lnTo>
                <a:lnTo>
                  <a:pt x="248" y="518"/>
                </a:lnTo>
                <a:lnTo>
                  <a:pt x="204" y="512"/>
                </a:lnTo>
                <a:lnTo>
                  <a:pt x="162" y="504"/>
                </a:lnTo>
                <a:lnTo>
                  <a:pt x="124" y="496"/>
                </a:lnTo>
                <a:lnTo>
                  <a:pt x="88" y="484"/>
                </a:lnTo>
                <a:lnTo>
                  <a:pt x="54" y="470"/>
                </a:lnTo>
                <a:lnTo>
                  <a:pt x="24" y="456"/>
                </a:lnTo>
                <a:lnTo>
                  <a:pt x="24" y="456"/>
                </a:lnTo>
                <a:close/>
                <a:moveTo>
                  <a:pt x="78" y="586"/>
                </a:moveTo>
                <a:lnTo>
                  <a:pt x="78" y="586"/>
                </a:lnTo>
                <a:lnTo>
                  <a:pt x="72" y="586"/>
                </a:lnTo>
                <a:lnTo>
                  <a:pt x="68" y="584"/>
                </a:lnTo>
                <a:lnTo>
                  <a:pt x="62" y="576"/>
                </a:lnTo>
                <a:lnTo>
                  <a:pt x="58" y="566"/>
                </a:lnTo>
                <a:lnTo>
                  <a:pt x="56" y="552"/>
                </a:lnTo>
                <a:lnTo>
                  <a:pt x="56" y="552"/>
                </a:lnTo>
                <a:lnTo>
                  <a:pt x="58" y="538"/>
                </a:lnTo>
                <a:lnTo>
                  <a:pt x="62" y="528"/>
                </a:lnTo>
                <a:lnTo>
                  <a:pt x="68" y="520"/>
                </a:lnTo>
                <a:lnTo>
                  <a:pt x="72" y="518"/>
                </a:lnTo>
                <a:lnTo>
                  <a:pt x="76" y="518"/>
                </a:lnTo>
                <a:lnTo>
                  <a:pt x="76" y="518"/>
                </a:lnTo>
                <a:lnTo>
                  <a:pt x="80" y="518"/>
                </a:lnTo>
                <a:lnTo>
                  <a:pt x="84" y="520"/>
                </a:lnTo>
                <a:lnTo>
                  <a:pt x="92" y="528"/>
                </a:lnTo>
                <a:lnTo>
                  <a:pt x="96" y="538"/>
                </a:lnTo>
                <a:lnTo>
                  <a:pt x="98" y="552"/>
                </a:lnTo>
                <a:lnTo>
                  <a:pt x="98" y="552"/>
                </a:lnTo>
                <a:lnTo>
                  <a:pt x="96" y="566"/>
                </a:lnTo>
                <a:lnTo>
                  <a:pt x="92" y="576"/>
                </a:lnTo>
                <a:lnTo>
                  <a:pt x="86" y="584"/>
                </a:lnTo>
                <a:lnTo>
                  <a:pt x="82" y="586"/>
                </a:lnTo>
                <a:lnTo>
                  <a:pt x="78" y="586"/>
                </a:lnTo>
                <a:lnTo>
                  <a:pt x="78" y="586"/>
                </a:lnTo>
                <a:close/>
                <a:moveTo>
                  <a:pt x="26" y="660"/>
                </a:moveTo>
                <a:lnTo>
                  <a:pt x="26" y="660"/>
                </a:lnTo>
                <a:lnTo>
                  <a:pt x="18" y="658"/>
                </a:lnTo>
                <a:lnTo>
                  <a:pt x="12" y="660"/>
                </a:lnTo>
                <a:lnTo>
                  <a:pt x="6" y="666"/>
                </a:lnTo>
                <a:lnTo>
                  <a:pt x="4" y="672"/>
                </a:lnTo>
                <a:lnTo>
                  <a:pt x="6" y="768"/>
                </a:lnTo>
                <a:lnTo>
                  <a:pt x="6" y="768"/>
                </a:lnTo>
                <a:lnTo>
                  <a:pt x="8" y="780"/>
                </a:lnTo>
                <a:lnTo>
                  <a:pt x="12" y="792"/>
                </a:lnTo>
                <a:lnTo>
                  <a:pt x="18" y="802"/>
                </a:lnTo>
                <a:lnTo>
                  <a:pt x="26" y="810"/>
                </a:lnTo>
                <a:lnTo>
                  <a:pt x="26" y="810"/>
                </a:lnTo>
                <a:lnTo>
                  <a:pt x="52" y="826"/>
                </a:lnTo>
                <a:lnTo>
                  <a:pt x="82" y="840"/>
                </a:lnTo>
                <a:lnTo>
                  <a:pt x="116" y="852"/>
                </a:lnTo>
                <a:lnTo>
                  <a:pt x="154" y="862"/>
                </a:lnTo>
                <a:lnTo>
                  <a:pt x="196" y="872"/>
                </a:lnTo>
                <a:lnTo>
                  <a:pt x="242" y="878"/>
                </a:lnTo>
                <a:lnTo>
                  <a:pt x="288" y="882"/>
                </a:lnTo>
                <a:lnTo>
                  <a:pt x="340" y="884"/>
                </a:lnTo>
                <a:lnTo>
                  <a:pt x="340" y="884"/>
                </a:lnTo>
                <a:lnTo>
                  <a:pt x="390" y="882"/>
                </a:lnTo>
                <a:lnTo>
                  <a:pt x="438" y="878"/>
                </a:lnTo>
                <a:lnTo>
                  <a:pt x="484" y="872"/>
                </a:lnTo>
                <a:lnTo>
                  <a:pt x="524" y="862"/>
                </a:lnTo>
                <a:lnTo>
                  <a:pt x="562" y="852"/>
                </a:lnTo>
                <a:lnTo>
                  <a:pt x="598" y="840"/>
                </a:lnTo>
                <a:lnTo>
                  <a:pt x="628" y="826"/>
                </a:lnTo>
                <a:lnTo>
                  <a:pt x="652" y="810"/>
                </a:lnTo>
                <a:lnTo>
                  <a:pt x="652" y="810"/>
                </a:lnTo>
                <a:lnTo>
                  <a:pt x="662" y="802"/>
                </a:lnTo>
                <a:lnTo>
                  <a:pt x="668" y="792"/>
                </a:lnTo>
                <a:lnTo>
                  <a:pt x="672" y="780"/>
                </a:lnTo>
                <a:lnTo>
                  <a:pt x="674" y="768"/>
                </a:lnTo>
                <a:lnTo>
                  <a:pt x="674" y="672"/>
                </a:lnTo>
                <a:lnTo>
                  <a:pt x="674" y="672"/>
                </a:lnTo>
                <a:lnTo>
                  <a:pt x="672" y="666"/>
                </a:lnTo>
                <a:lnTo>
                  <a:pt x="668" y="660"/>
                </a:lnTo>
                <a:lnTo>
                  <a:pt x="660" y="658"/>
                </a:lnTo>
                <a:lnTo>
                  <a:pt x="652" y="660"/>
                </a:lnTo>
                <a:lnTo>
                  <a:pt x="652" y="660"/>
                </a:lnTo>
                <a:lnTo>
                  <a:pt x="624" y="674"/>
                </a:lnTo>
                <a:lnTo>
                  <a:pt x="590" y="686"/>
                </a:lnTo>
                <a:lnTo>
                  <a:pt x="554" y="698"/>
                </a:lnTo>
                <a:lnTo>
                  <a:pt x="516" y="708"/>
                </a:lnTo>
                <a:lnTo>
                  <a:pt x="474" y="716"/>
                </a:lnTo>
                <a:lnTo>
                  <a:pt x="432" y="720"/>
                </a:lnTo>
                <a:lnTo>
                  <a:pt x="386" y="724"/>
                </a:lnTo>
                <a:lnTo>
                  <a:pt x="340" y="726"/>
                </a:lnTo>
                <a:lnTo>
                  <a:pt x="340" y="726"/>
                </a:lnTo>
                <a:lnTo>
                  <a:pt x="292" y="724"/>
                </a:lnTo>
                <a:lnTo>
                  <a:pt x="248" y="720"/>
                </a:lnTo>
                <a:lnTo>
                  <a:pt x="204" y="716"/>
                </a:lnTo>
                <a:lnTo>
                  <a:pt x="164" y="708"/>
                </a:lnTo>
                <a:lnTo>
                  <a:pt x="126" y="698"/>
                </a:lnTo>
                <a:lnTo>
                  <a:pt x="90" y="686"/>
                </a:lnTo>
                <a:lnTo>
                  <a:pt x="56" y="674"/>
                </a:lnTo>
                <a:lnTo>
                  <a:pt x="26" y="660"/>
                </a:lnTo>
                <a:lnTo>
                  <a:pt x="26" y="660"/>
                </a:lnTo>
                <a:close/>
                <a:moveTo>
                  <a:pt x="78" y="786"/>
                </a:moveTo>
                <a:lnTo>
                  <a:pt x="78" y="786"/>
                </a:lnTo>
                <a:lnTo>
                  <a:pt x="74" y="786"/>
                </a:lnTo>
                <a:lnTo>
                  <a:pt x="70" y="784"/>
                </a:lnTo>
                <a:lnTo>
                  <a:pt x="64" y="776"/>
                </a:lnTo>
                <a:lnTo>
                  <a:pt x="60" y="766"/>
                </a:lnTo>
                <a:lnTo>
                  <a:pt x="58" y="752"/>
                </a:lnTo>
                <a:lnTo>
                  <a:pt x="58" y="752"/>
                </a:lnTo>
                <a:lnTo>
                  <a:pt x="58" y="738"/>
                </a:lnTo>
                <a:lnTo>
                  <a:pt x="64" y="728"/>
                </a:lnTo>
                <a:lnTo>
                  <a:pt x="70" y="720"/>
                </a:lnTo>
                <a:lnTo>
                  <a:pt x="74" y="718"/>
                </a:lnTo>
                <a:lnTo>
                  <a:pt x="78" y="718"/>
                </a:lnTo>
                <a:lnTo>
                  <a:pt x="78" y="718"/>
                </a:lnTo>
                <a:lnTo>
                  <a:pt x="82" y="718"/>
                </a:lnTo>
                <a:lnTo>
                  <a:pt x="86" y="720"/>
                </a:lnTo>
                <a:lnTo>
                  <a:pt x="94" y="728"/>
                </a:lnTo>
                <a:lnTo>
                  <a:pt x="98" y="738"/>
                </a:lnTo>
                <a:lnTo>
                  <a:pt x="100" y="752"/>
                </a:lnTo>
                <a:lnTo>
                  <a:pt x="100" y="752"/>
                </a:lnTo>
                <a:lnTo>
                  <a:pt x="98" y="766"/>
                </a:lnTo>
                <a:lnTo>
                  <a:pt x="94" y="776"/>
                </a:lnTo>
                <a:lnTo>
                  <a:pt x="86" y="784"/>
                </a:lnTo>
                <a:lnTo>
                  <a:pt x="82" y="786"/>
                </a:lnTo>
                <a:lnTo>
                  <a:pt x="78" y="786"/>
                </a:lnTo>
                <a:lnTo>
                  <a:pt x="78" y="786"/>
                </a:lnTo>
                <a:close/>
              </a:path>
            </a:pathLst>
          </a:custGeom>
          <a:solidFill>
            <a:srgbClr val="0099CC"/>
          </a:solidFill>
          <a:ln w="9525">
            <a:noFill/>
            <a:round/>
          </a:ln>
          <a:effectLst/>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endParaRPr>
          </a:p>
        </p:txBody>
      </p:sp>
      <p:grpSp>
        <p:nvGrpSpPr>
          <p:cNvPr id="7" name="组合 384"/>
          <p:cNvGrpSpPr/>
          <p:nvPr/>
        </p:nvGrpSpPr>
        <p:grpSpPr>
          <a:xfrm>
            <a:off x="2231220" y="2467311"/>
            <a:ext cx="303157" cy="81972"/>
            <a:chOff x="3298897" y="4095287"/>
            <a:chExt cx="1257750" cy="591162"/>
          </a:xfrm>
          <a:solidFill>
            <a:srgbClr val="0099CC"/>
          </a:solidFill>
          <a:effectLst/>
        </p:grpSpPr>
        <p:sp>
          <p:nvSpPr>
            <p:cNvPr id="32"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3"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cs typeface="Arial" panose="020B0604020202020204" pitchFamily="34" charset="0"/>
              </a:endParaRPr>
            </a:p>
          </p:txBody>
        </p:sp>
      </p:grpSp>
      <p:grpSp>
        <p:nvGrpSpPr>
          <p:cNvPr id="8" name="组合 384"/>
          <p:cNvGrpSpPr/>
          <p:nvPr/>
        </p:nvGrpSpPr>
        <p:grpSpPr>
          <a:xfrm>
            <a:off x="2231220" y="2360039"/>
            <a:ext cx="303157" cy="81972"/>
            <a:chOff x="3298897" y="4095287"/>
            <a:chExt cx="1257750" cy="591162"/>
          </a:xfrm>
          <a:effectLst/>
        </p:grpSpPr>
        <p:sp>
          <p:nvSpPr>
            <p:cNvPr id="35"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6"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微软雅黑" panose="020B0503020204020204" charset="-122"/>
                <a:ea typeface="微软雅黑" panose="020B0503020204020204" charset="-122"/>
                <a:cs typeface="Arial" panose="020B0604020202020204" pitchFamily="34" charset="0"/>
              </a:endParaRPr>
            </a:p>
          </p:txBody>
        </p:sp>
      </p:grpSp>
      <p:pic>
        <p:nvPicPr>
          <p:cNvPr id="37" name="Picture 2" descr="C:\Documents and Settings\h00107722\桌面\IT图标\服务器图标\E9000.png"/>
          <p:cNvPicPr>
            <a:picLocks noChangeAspect="1" noChangeArrowheads="1"/>
          </p:cNvPicPr>
          <p:nvPr/>
        </p:nvPicPr>
        <p:blipFill>
          <a:blip r:embed="rId1" cstate="print"/>
          <a:srcRect/>
          <a:stretch>
            <a:fillRect/>
          </a:stretch>
        </p:blipFill>
        <p:spPr bwMode="auto">
          <a:xfrm>
            <a:off x="3548543" y="2219250"/>
            <a:ext cx="313463" cy="345612"/>
          </a:xfrm>
          <a:prstGeom prst="rect">
            <a:avLst/>
          </a:prstGeom>
          <a:noFill/>
          <a:effectLst/>
        </p:spPr>
      </p:pic>
      <p:sp>
        <p:nvSpPr>
          <p:cNvPr id="130" name="圆角矩形 307"/>
          <p:cNvSpPr/>
          <p:nvPr/>
        </p:nvSpPr>
        <p:spPr bwMode="auto">
          <a:xfrm>
            <a:off x="4414658" y="1793582"/>
            <a:ext cx="1295918" cy="805135"/>
          </a:xfrm>
          <a:prstGeom prst="roundRect">
            <a:avLst/>
          </a:prstGeom>
          <a:solidFill>
            <a:schemeClr val="accent2">
              <a:lumMod val="20000"/>
              <a:lumOff val="80000"/>
            </a:schemeClr>
          </a:solidFill>
          <a:ln>
            <a:solidFill>
              <a:schemeClr val="bg2"/>
            </a:solidFill>
            <a:prstDash val="dash"/>
          </a:ln>
          <a:effectLst/>
        </p:spPr>
        <p:txBody>
          <a:bodyPr vert="horz" wrap="square" lIns="68532" tIns="34266" rIns="68532" bIns="34266" numCol="1" rtlCol="0" anchor="t" anchorCtr="0" compatLnSpc="1"/>
          <a:lstStyle/>
          <a:p>
            <a:pPr defTabSz="685165">
              <a:buClr>
                <a:srgbClr val="CC9900"/>
              </a:buClr>
              <a:buFont typeface="Wingdings" panose="05000000000000000000" pitchFamily="2" charset="2"/>
              <a:buChar char="n"/>
              <a:defRPr/>
            </a:pPr>
            <a:endParaRPr lang="zh-CN" altLang="en-US" sz="1300" kern="0" dirty="0" smtClean="0">
              <a:solidFill>
                <a:sysClr val="windowText" lastClr="000000"/>
              </a:solidFill>
              <a:latin typeface="微软雅黑" panose="020B0503020204020204" charset="-122"/>
              <a:ea typeface="微软雅黑" panose="020B0503020204020204" charset="-122"/>
            </a:endParaRPr>
          </a:p>
        </p:txBody>
      </p:sp>
      <p:sp>
        <p:nvSpPr>
          <p:cNvPr id="132" name="矩形 308"/>
          <p:cNvSpPr/>
          <p:nvPr/>
        </p:nvSpPr>
        <p:spPr>
          <a:xfrm>
            <a:off x="3274874" y="1816292"/>
            <a:ext cx="795737" cy="333305"/>
          </a:xfrm>
          <a:prstGeom prst="rect">
            <a:avLst/>
          </a:prstGeom>
          <a:effectLst/>
        </p:spPr>
        <p:txBody>
          <a:bodyPr wrap="none" lIns="68532" tIns="34266" rIns="68532" bIns="34266">
            <a:prstTxWarp prst="textPlain">
              <a:avLst/>
            </a:prstTxWarp>
            <a:spAutoFit/>
          </a:bodyPr>
          <a:lstStyle/>
          <a:p>
            <a:pPr algn="ctr" defTabSz="685165">
              <a:defRPr/>
            </a:pPr>
            <a:r>
              <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rPr>
              <a:t>FusionCube</a:t>
            </a:r>
            <a:endPar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685165">
              <a:defRPr/>
            </a:pPr>
            <a:r>
              <a:rPr lang="zh-CN" altLang="en-US" sz="1400" b="1" kern="0" dirty="0" smtClean="0">
                <a:solidFill>
                  <a:srgbClr val="000000"/>
                </a:solidFill>
                <a:latin typeface="微软雅黑" panose="020B0503020204020204" charset="-122"/>
                <a:ea typeface="微软雅黑" panose="020B0503020204020204" charset="-122"/>
                <a:cs typeface="Arial" panose="020B0604020202020204" pitchFamily="34" charset="0"/>
              </a:rPr>
              <a:t>融合一体机</a:t>
            </a:r>
            <a:endPar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133" name="圆角矩形 4"/>
          <p:cNvSpPr/>
          <p:nvPr/>
        </p:nvSpPr>
        <p:spPr bwMode="auto">
          <a:xfrm>
            <a:off x="5985483" y="916166"/>
            <a:ext cx="2753248" cy="3357346"/>
          </a:xfrm>
          <a:prstGeom prst="roundRect">
            <a:avLst>
              <a:gd name="adj" fmla="val 3528"/>
            </a:avLst>
          </a:prstGeom>
          <a:solidFill>
            <a:schemeClr val="bg1">
              <a:lumMod val="9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t" anchorCtr="0" compatLnSpc="1"/>
          <a:lstStyle/>
          <a:p>
            <a:pP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
        <p:nvSpPr>
          <p:cNvPr id="134" name="TextBox 133"/>
          <p:cNvSpPr txBox="1"/>
          <p:nvPr/>
        </p:nvSpPr>
        <p:spPr>
          <a:xfrm>
            <a:off x="6020375" y="1701401"/>
            <a:ext cx="2704400" cy="338554"/>
          </a:xfrm>
          <a:prstGeom prst="rect">
            <a:avLst/>
          </a:prstGeom>
          <a:solidFill>
            <a:schemeClr val="bg1">
              <a:lumMod val="85000"/>
            </a:schemeClr>
          </a:solidFill>
          <a:ln>
            <a:solidFill>
              <a:schemeClr val="bg1"/>
            </a:solidFill>
          </a:ln>
          <a:effectLst/>
        </p:spPr>
        <p:txBody>
          <a:bodyPr wrap="square" rtlCol="0">
            <a:spAutoFit/>
          </a:bodyPr>
          <a:lstStyle/>
          <a:p>
            <a:r>
              <a:rPr lang="zh-CN" altLang="en-US" sz="1600" b="1" dirty="0" smtClean="0">
                <a:latin typeface="+mn-ea"/>
                <a:ea typeface="+mn-ea"/>
              </a:rPr>
              <a:t>连横：</a:t>
            </a:r>
            <a:r>
              <a:rPr lang="en-US" altLang="zh-CN" sz="1600" b="1" dirty="0" smtClean="0">
                <a:latin typeface="+mn-ea"/>
                <a:ea typeface="+mn-ea"/>
              </a:rPr>
              <a:t>FusionSphere</a:t>
            </a:r>
            <a:endParaRPr lang="zh-CN" altLang="en-US" sz="1600" b="1" dirty="0">
              <a:latin typeface="+mn-ea"/>
              <a:ea typeface="+mn-ea"/>
            </a:endParaRPr>
          </a:p>
        </p:txBody>
      </p:sp>
      <p:sp>
        <p:nvSpPr>
          <p:cNvPr id="135" name="TextBox 134"/>
          <p:cNvSpPr txBox="1"/>
          <p:nvPr/>
        </p:nvSpPr>
        <p:spPr>
          <a:xfrm>
            <a:off x="6020375" y="2434153"/>
            <a:ext cx="2704400" cy="338554"/>
          </a:xfrm>
          <a:prstGeom prst="rect">
            <a:avLst/>
          </a:prstGeom>
          <a:solidFill>
            <a:schemeClr val="bg1">
              <a:lumMod val="85000"/>
            </a:schemeClr>
          </a:solidFill>
          <a:ln>
            <a:solidFill>
              <a:schemeClr val="bg1"/>
            </a:solidFill>
          </a:ln>
          <a:effectLst/>
        </p:spPr>
        <p:txBody>
          <a:bodyPr wrap="square" rtlCol="0">
            <a:spAutoFit/>
          </a:bodyPr>
          <a:lstStyle/>
          <a:p>
            <a:r>
              <a:rPr lang="zh-CN" altLang="en-US" sz="1600" b="1" dirty="0" smtClean="0">
                <a:latin typeface="+mn-ea"/>
                <a:ea typeface="+mn-ea"/>
              </a:rPr>
              <a:t>合纵：</a:t>
            </a:r>
            <a:r>
              <a:rPr lang="en-US" altLang="zh-CN" sz="1600" b="1" dirty="0" smtClean="0">
                <a:latin typeface="+mn-ea"/>
                <a:ea typeface="+mn-ea"/>
              </a:rPr>
              <a:t>FusionCube</a:t>
            </a:r>
            <a:endParaRPr lang="en-US" altLang="zh-CN" sz="1600" b="1" dirty="0" smtClean="0">
              <a:latin typeface="+mn-ea"/>
              <a:ea typeface="+mn-ea"/>
            </a:endParaRPr>
          </a:p>
        </p:txBody>
      </p:sp>
      <p:sp>
        <p:nvSpPr>
          <p:cNvPr id="136" name="TextBox 135"/>
          <p:cNvSpPr txBox="1"/>
          <p:nvPr/>
        </p:nvSpPr>
        <p:spPr>
          <a:xfrm>
            <a:off x="6020375" y="3555756"/>
            <a:ext cx="2704400" cy="338554"/>
          </a:xfrm>
          <a:prstGeom prst="rect">
            <a:avLst/>
          </a:prstGeom>
          <a:solidFill>
            <a:schemeClr val="bg1">
              <a:lumMod val="85000"/>
            </a:schemeClr>
          </a:solidFill>
          <a:ln>
            <a:solidFill>
              <a:schemeClr val="bg1"/>
            </a:solidFill>
          </a:ln>
          <a:effectLst/>
        </p:spPr>
        <p:txBody>
          <a:bodyPr wrap="square" rtlCol="0">
            <a:spAutoFit/>
          </a:bodyPr>
          <a:lstStyle/>
          <a:p>
            <a:r>
              <a:rPr lang="zh-CN" altLang="en-US" sz="1600" b="1" dirty="0" smtClean="0">
                <a:latin typeface="+mn-ea"/>
                <a:ea typeface="+mn-ea"/>
              </a:rPr>
              <a:t>协作：</a:t>
            </a:r>
            <a:r>
              <a:rPr lang="en-US" altLang="zh-CN" sz="1600" b="1" dirty="0" smtClean="0">
                <a:latin typeface="+mn-ea"/>
                <a:ea typeface="+mn-ea"/>
              </a:rPr>
              <a:t>FusionAccess</a:t>
            </a:r>
            <a:endParaRPr lang="zh-CN" altLang="en-US" sz="1600" b="1" dirty="0">
              <a:latin typeface="+mn-ea"/>
              <a:ea typeface="+mn-ea"/>
            </a:endParaRPr>
          </a:p>
        </p:txBody>
      </p:sp>
      <p:sp>
        <p:nvSpPr>
          <p:cNvPr id="137" name="TextBox 136"/>
          <p:cNvSpPr txBox="1"/>
          <p:nvPr/>
        </p:nvSpPr>
        <p:spPr>
          <a:xfrm>
            <a:off x="6154295" y="2911535"/>
            <a:ext cx="2222083" cy="523220"/>
          </a:xfrm>
          <a:prstGeom prst="rect">
            <a:avLst/>
          </a:prstGeom>
          <a:noFill/>
          <a:effectLst/>
        </p:spPr>
        <p:txBody>
          <a:bodyPr wrap="none" rtlCol="0">
            <a:spAutoFit/>
          </a:bodyPr>
          <a:lstStyle/>
          <a:p>
            <a:pPr>
              <a:buFont typeface="Arial" panose="020B0604020202020204" pitchFamily="34" charset="0"/>
              <a:buChar char="•"/>
            </a:pPr>
            <a:r>
              <a:rPr lang="zh-CN" altLang="en-US" sz="1400" dirty="0" smtClean="0">
                <a:solidFill>
                  <a:srgbClr val="000000"/>
                </a:solidFill>
                <a:latin typeface="微软雅黑" panose="020B0503020204020204" charset="-122"/>
                <a:ea typeface="微软雅黑" panose="020B0503020204020204" charset="-122"/>
              </a:rPr>
              <a:t>融合致简、简化业务部署</a:t>
            </a:r>
            <a:endParaRPr lang="en-US" altLang="zh-CN" sz="1400" dirty="0" smtClean="0">
              <a:solidFill>
                <a:srgbClr val="000000"/>
              </a:solidFill>
              <a:latin typeface="微软雅黑" panose="020B0503020204020204" charset="-122"/>
              <a:ea typeface="微软雅黑" panose="020B0503020204020204" charset="-122"/>
            </a:endParaRPr>
          </a:p>
          <a:p>
            <a:pPr>
              <a:buFont typeface="Arial" panose="020B0604020202020204" pitchFamily="34" charset="0"/>
              <a:buChar char="•"/>
            </a:pPr>
            <a:r>
              <a:rPr lang="zh-CN" altLang="en-US" sz="1400" dirty="0" smtClean="0">
                <a:solidFill>
                  <a:srgbClr val="000000"/>
                </a:solidFill>
                <a:latin typeface="微软雅黑" panose="020B0503020204020204" charset="-122"/>
                <a:ea typeface="微软雅黑" panose="020B0503020204020204" charset="-122"/>
              </a:rPr>
              <a:t>可靠、安全、易运维</a:t>
            </a:r>
            <a:endParaRPr lang="zh-CN" altLang="en-US" sz="1400" dirty="0">
              <a:solidFill>
                <a:srgbClr val="000000"/>
              </a:solidFill>
              <a:latin typeface="微软雅黑" panose="020B0503020204020204" charset="-122"/>
              <a:ea typeface="微软雅黑" panose="020B0503020204020204" charset="-122"/>
            </a:endParaRPr>
          </a:p>
        </p:txBody>
      </p:sp>
      <p:sp>
        <p:nvSpPr>
          <p:cNvPr id="138" name="TextBox 137"/>
          <p:cNvSpPr txBox="1"/>
          <p:nvPr/>
        </p:nvSpPr>
        <p:spPr>
          <a:xfrm>
            <a:off x="6144021" y="2045473"/>
            <a:ext cx="2581156" cy="307777"/>
          </a:xfrm>
          <a:prstGeom prst="rect">
            <a:avLst/>
          </a:prstGeom>
          <a:noFill/>
          <a:effectLst/>
        </p:spPr>
        <p:txBody>
          <a:bodyPr wrap="none" rtlCol="0">
            <a:spAutoFit/>
          </a:bodyPr>
          <a:lstStyle/>
          <a:p>
            <a:pPr>
              <a:buFont typeface="Arial" panose="020B0604020202020204" pitchFamily="34" charset="0"/>
              <a:buChar char="•"/>
            </a:pPr>
            <a:r>
              <a:rPr lang="zh-CN" altLang="en-US" sz="1400" dirty="0" smtClean="0">
                <a:solidFill>
                  <a:srgbClr val="000000"/>
                </a:solidFill>
                <a:latin typeface="微软雅黑" panose="020B0503020204020204" charset="-122"/>
                <a:ea typeface="微软雅黑" panose="020B0503020204020204" charset="-122"/>
              </a:rPr>
              <a:t>高性能、高可靠、最佳性价比</a:t>
            </a:r>
            <a:endParaRPr lang="zh-CN" altLang="en-US" sz="1400" dirty="0">
              <a:solidFill>
                <a:srgbClr val="000000"/>
              </a:solidFill>
              <a:latin typeface="微软雅黑" panose="020B0503020204020204" charset="-122"/>
              <a:ea typeface="微软雅黑" panose="020B0503020204020204" charset="-122"/>
            </a:endParaRPr>
          </a:p>
        </p:txBody>
      </p:sp>
      <p:sp>
        <p:nvSpPr>
          <p:cNvPr id="139" name="TextBox 138"/>
          <p:cNvSpPr txBox="1"/>
          <p:nvPr/>
        </p:nvSpPr>
        <p:spPr>
          <a:xfrm>
            <a:off x="6154295" y="3919787"/>
            <a:ext cx="2042547" cy="307777"/>
          </a:xfrm>
          <a:prstGeom prst="rect">
            <a:avLst/>
          </a:prstGeom>
          <a:noFill/>
          <a:effectLst/>
        </p:spPr>
        <p:txBody>
          <a:bodyPr wrap="none" rtlCol="0">
            <a:spAutoFit/>
          </a:bodyPr>
          <a:lstStyle/>
          <a:p>
            <a:pPr>
              <a:buFont typeface="Arial" panose="020B0604020202020204" pitchFamily="34" charset="0"/>
              <a:buChar char="•"/>
            </a:pPr>
            <a:r>
              <a:rPr lang="zh-CN" altLang="en-US" sz="1400" dirty="0" smtClean="0">
                <a:solidFill>
                  <a:srgbClr val="000000"/>
                </a:solidFill>
                <a:latin typeface="微软雅黑" panose="020B0503020204020204" charset="-122"/>
                <a:ea typeface="微软雅黑" panose="020B0503020204020204" charset="-122"/>
              </a:rPr>
              <a:t>安全、高效、卓越体验</a:t>
            </a:r>
            <a:endParaRPr lang="zh-CN" altLang="en-US" sz="1400" dirty="0">
              <a:solidFill>
                <a:srgbClr val="000000"/>
              </a:solidFill>
              <a:latin typeface="微软雅黑" panose="020B0503020204020204" charset="-122"/>
              <a:ea typeface="微软雅黑" panose="020B0503020204020204" charset="-122"/>
            </a:endParaRPr>
          </a:p>
        </p:txBody>
      </p:sp>
      <p:sp>
        <p:nvSpPr>
          <p:cNvPr id="140" name="圆角矩形 14"/>
          <p:cNvSpPr/>
          <p:nvPr/>
        </p:nvSpPr>
        <p:spPr bwMode="auto">
          <a:xfrm>
            <a:off x="5969622" y="915566"/>
            <a:ext cx="2771967" cy="666976"/>
          </a:xfrm>
          <a:prstGeom prst="roundRect">
            <a:avLst/>
          </a:prstGeom>
          <a:solidFill>
            <a:srgbClr val="C00000"/>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algn="ctr">
              <a:buClr>
                <a:srgbClr val="CC9900"/>
              </a:buClr>
            </a:pPr>
            <a:r>
              <a:rPr lang="en-US" altLang="zh-CN" sz="2400" dirty="0" smtClean="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rPr>
              <a:t>FusionCloud</a:t>
            </a:r>
            <a:endParaRPr lang="zh-CN" altLang="en-US" sz="2400" dirty="0" smtClean="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nvGrpSpPr>
          <p:cNvPr id="17" name="组合 148"/>
          <p:cNvGrpSpPr/>
          <p:nvPr/>
        </p:nvGrpSpPr>
        <p:grpSpPr>
          <a:xfrm>
            <a:off x="4477297" y="2313053"/>
            <a:ext cx="317479" cy="450376"/>
            <a:chOff x="789484" y="2232840"/>
            <a:chExt cx="731820" cy="805572"/>
          </a:xfrm>
          <a:effectLst/>
        </p:grpSpPr>
        <p:sp>
          <p:nvSpPr>
            <p:cNvPr id="142" name="矩形 141"/>
            <p:cNvSpPr/>
            <p:nvPr/>
          </p:nvSpPr>
          <p:spPr>
            <a:xfrm>
              <a:off x="803531" y="2654148"/>
              <a:ext cx="609114" cy="384264"/>
            </a:xfrm>
            <a:prstGeom prst="rect">
              <a:avLst/>
            </a:prstGeom>
          </p:spPr>
          <p:txBody>
            <a:bodyPr wrap="none">
              <a:spAutoFit/>
            </a:bodyPr>
            <a:lstStyle/>
            <a:p>
              <a:endParaRPr lang="zh-CN" altLang="en-US" sz="900" dirty="0">
                <a:solidFill>
                  <a:srgbClr val="000000"/>
                </a:solidFill>
                <a:latin typeface="微软雅黑" panose="020B0503020204020204" charset="-122"/>
                <a:ea typeface="微软雅黑" panose="020B0503020204020204" charset="-122"/>
              </a:endParaRPr>
            </a:p>
          </p:txBody>
        </p:sp>
        <p:grpSp>
          <p:nvGrpSpPr>
            <p:cNvPr id="23" name="组合 134"/>
            <p:cNvGrpSpPr/>
            <p:nvPr/>
          </p:nvGrpSpPr>
          <p:grpSpPr>
            <a:xfrm>
              <a:off x="789484" y="2232840"/>
              <a:ext cx="731820" cy="450808"/>
              <a:chOff x="2088401" y="3807006"/>
              <a:chExt cx="1269428" cy="781980"/>
            </a:xfrm>
          </p:grpSpPr>
          <p:pic>
            <p:nvPicPr>
              <p:cNvPr id="144" name="图片 43" descr="02 RH2288 V2(12 Disks).png"/>
              <p:cNvPicPr>
                <a:picLocks noChangeAspect="1"/>
              </p:cNvPicPr>
              <p:nvPr/>
            </p:nvPicPr>
            <p:blipFill>
              <a:blip r:embed="rId2" cstate="print"/>
              <a:srcRect/>
              <a:stretch>
                <a:fillRect/>
              </a:stretch>
            </p:blipFill>
            <p:spPr bwMode="auto">
              <a:xfrm>
                <a:off x="2090081" y="4090030"/>
                <a:ext cx="1267748" cy="498956"/>
              </a:xfrm>
              <a:prstGeom prst="rect">
                <a:avLst/>
              </a:prstGeom>
              <a:noFill/>
              <a:ln w="9525">
                <a:noFill/>
                <a:miter lim="800000"/>
                <a:headEnd/>
                <a:tailEnd/>
              </a:ln>
            </p:spPr>
          </p:pic>
          <p:pic>
            <p:nvPicPr>
              <p:cNvPr id="145" name="图片 43" descr="02 RH2288 V2(12 Disks).png"/>
              <p:cNvPicPr>
                <a:picLocks noChangeAspect="1"/>
              </p:cNvPicPr>
              <p:nvPr/>
            </p:nvPicPr>
            <p:blipFill>
              <a:blip r:embed="rId2" cstate="print"/>
              <a:srcRect/>
              <a:stretch>
                <a:fillRect/>
              </a:stretch>
            </p:blipFill>
            <p:spPr bwMode="auto">
              <a:xfrm>
                <a:off x="2088401" y="3807006"/>
                <a:ext cx="1267748" cy="498956"/>
              </a:xfrm>
              <a:prstGeom prst="rect">
                <a:avLst/>
              </a:prstGeom>
              <a:noFill/>
              <a:ln w="9525">
                <a:noFill/>
                <a:miter lim="800000"/>
                <a:headEnd/>
                <a:tailEnd/>
              </a:ln>
            </p:spPr>
          </p:pic>
        </p:grpSp>
      </p:grpSp>
      <p:pic>
        <p:nvPicPr>
          <p:cNvPr id="146" name="Picture 8" descr="F:\PIC\16：10_PPT_pic\ICOS\iPad-icon.png"/>
          <p:cNvPicPr>
            <a:picLocks noChangeAspect="1" noChangeArrowheads="1"/>
          </p:cNvPicPr>
          <p:nvPr/>
        </p:nvPicPr>
        <p:blipFill>
          <a:blip r:embed="rId3" cstate="screen"/>
          <a:srcRect/>
          <a:stretch>
            <a:fillRect/>
          </a:stretch>
        </p:blipFill>
        <p:spPr bwMode="auto">
          <a:xfrm>
            <a:off x="4903957" y="2257525"/>
            <a:ext cx="286604" cy="275579"/>
          </a:xfrm>
          <a:prstGeom prst="rect">
            <a:avLst/>
          </a:prstGeom>
          <a:noFill/>
          <a:effectLst/>
        </p:spPr>
      </p:pic>
      <p:pic>
        <p:nvPicPr>
          <p:cNvPr id="147" name="Picture 12" descr="Wyse Vista Desktop"/>
          <p:cNvPicPr>
            <a:picLocks noChangeAspect="1" noChangeArrowheads="1"/>
          </p:cNvPicPr>
          <p:nvPr/>
        </p:nvPicPr>
        <p:blipFill>
          <a:blip r:embed="rId4" cstate="email"/>
          <a:srcRect/>
          <a:stretch>
            <a:fillRect/>
          </a:stretch>
        </p:blipFill>
        <p:spPr bwMode="auto">
          <a:xfrm>
            <a:off x="5227047" y="2224548"/>
            <a:ext cx="454833" cy="333225"/>
          </a:xfrm>
          <a:prstGeom prst="rect">
            <a:avLst/>
          </a:prstGeom>
          <a:noFill/>
          <a:ln w="9525">
            <a:noFill/>
            <a:miter lim="800000"/>
            <a:headEnd/>
            <a:tailEnd/>
          </a:ln>
          <a:effectLst/>
        </p:spPr>
      </p:pic>
      <p:pic>
        <p:nvPicPr>
          <p:cNvPr id="151" name="Picture 2" descr="http://macoolife.com/blog/wp-content/uploads/2011/01/Cloud.png"/>
          <p:cNvPicPr>
            <a:picLocks noChangeAspect="1" noChangeArrowheads="1"/>
          </p:cNvPicPr>
          <p:nvPr/>
        </p:nvPicPr>
        <p:blipFill>
          <a:blip r:embed="rId5" cstate="print">
            <a:lum bright="70000" contrast="-70000"/>
          </a:blip>
          <a:srcRect/>
          <a:stretch>
            <a:fillRect/>
          </a:stretch>
        </p:blipFill>
        <p:spPr bwMode="auto">
          <a:xfrm>
            <a:off x="1063503" y="1070008"/>
            <a:ext cx="814572" cy="512957"/>
          </a:xfrm>
          <a:prstGeom prst="rect">
            <a:avLst/>
          </a:prstGeom>
          <a:noFill/>
          <a:effectLst/>
        </p:spPr>
      </p:pic>
      <p:pic>
        <p:nvPicPr>
          <p:cNvPr id="152" name="Picture 2" descr="http://macoolife.com/blog/wp-content/uploads/2011/01/Cloud.png"/>
          <p:cNvPicPr>
            <a:picLocks noChangeAspect="1" noChangeArrowheads="1"/>
          </p:cNvPicPr>
          <p:nvPr/>
        </p:nvPicPr>
        <p:blipFill>
          <a:blip r:embed="rId5" cstate="print">
            <a:lum bright="70000" contrast="-70000"/>
          </a:blip>
          <a:srcRect/>
          <a:stretch>
            <a:fillRect/>
          </a:stretch>
        </p:blipFill>
        <p:spPr bwMode="auto">
          <a:xfrm>
            <a:off x="1909801" y="1079736"/>
            <a:ext cx="814572" cy="512957"/>
          </a:xfrm>
          <a:prstGeom prst="rect">
            <a:avLst/>
          </a:prstGeom>
          <a:noFill/>
          <a:effectLst/>
        </p:spPr>
      </p:pic>
      <p:pic>
        <p:nvPicPr>
          <p:cNvPr id="153" name="Picture 2" descr="http://macoolife.com/blog/wp-content/uploads/2011/01/Cloud.png"/>
          <p:cNvPicPr>
            <a:picLocks noChangeAspect="1" noChangeArrowheads="1"/>
          </p:cNvPicPr>
          <p:nvPr/>
        </p:nvPicPr>
        <p:blipFill>
          <a:blip r:embed="rId5" cstate="print">
            <a:lum bright="70000" contrast="-70000"/>
          </a:blip>
          <a:srcRect/>
          <a:stretch>
            <a:fillRect/>
          </a:stretch>
        </p:blipFill>
        <p:spPr bwMode="auto">
          <a:xfrm>
            <a:off x="2795746" y="1079736"/>
            <a:ext cx="814572" cy="512957"/>
          </a:xfrm>
          <a:prstGeom prst="rect">
            <a:avLst/>
          </a:prstGeom>
          <a:noFill/>
          <a:effectLst/>
        </p:spPr>
      </p:pic>
      <p:pic>
        <p:nvPicPr>
          <p:cNvPr id="154" name="Picture 2" descr="http://macoolife.com/blog/wp-content/uploads/2011/01/Cloud.png"/>
          <p:cNvPicPr>
            <a:picLocks noChangeAspect="1" noChangeArrowheads="1"/>
          </p:cNvPicPr>
          <p:nvPr/>
        </p:nvPicPr>
        <p:blipFill>
          <a:blip r:embed="rId5" cstate="print">
            <a:lum bright="70000" contrast="-70000"/>
          </a:blip>
          <a:srcRect/>
          <a:stretch>
            <a:fillRect/>
          </a:stretch>
        </p:blipFill>
        <p:spPr bwMode="auto">
          <a:xfrm>
            <a:off x="3637020" y="1089464"/>
            <a:ext cx="814572" cy="512957"/>
          </a:xfrm>
          <a:prstGeom prst="rect">
            <a:avLst/>
          </a:prstGeom>
          <a:noFill/>
          <a:effectLst/>
        </p:spPr>
      </p:pic>
      <p:pic>
        <p:nvPicPr>
          <p:cNvPr id="155" name="Picture 2" descr="http://macoolife.com/blog/wp-content/uploads/2011/01/Cloud.png"/>
          <p:cNvPicPr>
            <a:picLocks noChangeAspect="1" noChangeArrowheads="1"/>
          </p:cNvPicPr>
          <p:nvPr/>
        </p:nvPicPr>
        <p:blipFill>
          <a:blip r:embed="rId5" cstate="print">
            <a:lum bright="70000" contrast="-70000"/>
          </a:blip>
          <a:srcRect/>
          <a:stretch>
            <a:fillRect/>
          </a:stretch>
        </p:blipFill>
        <p:spPr bwMode="auto">
          <a:xfrm>
            <a:off x="4480531" y="1070009"/>
            <a:ext cx="814572" cy="512957"/>
          </a:xfrm>
          <a:prstGeom prst="rect">
            <a:avLst/>
          </a:prstGeom>
          <a:noFill/>
          <a:effectLst/>
        </p:spPr>
      </p:pic>
      <p:sp>
        <p:nvSpPr>
          <p:cNvPr id="156" name="TextBox 155"/>
          <p:cNvSpPr txBox="1"/>
          <p:nvPr/>
        </p:nvSpPr>
        <p:spPr>
          <a:xfrm>
            <a:off x="1355334" y="1167137"/>
            <a:ext cx="232986" cy="223365"/>
          </a:xfrm>
          <a:prstGeom prst="rect">
            <a:avLst/>
          </a:prstGeom>
          <a:noFill/>
          <a:effectLst/>
        </p:spPr>
        <p:txBody>
          <a:bodyPr wrap="none" lIns="68562" tIns="34281" rIns="68562" bIns="34281" rtlCol="0">
            <a:prstTxWarp prst="textPlain">
              <a:avLst>
                <a:gd name="adj" fmla="val 50124"/>
              </a:avLst>
            </a:prstTxWarp>
            <a:spAutoFit/>
          </a:bodyPr>
          <a:lstStyle/>
          <a:p>
            <a:r>
              <a:rPr lang="zh-CN" altLang="en-US" dirty="0" smtClean="0">
                <a:solidFill>
                  <a:srgbClr val="000000"/>
                </a:solidFill>
              </a:rPr>
              <a:t>领先</a:t>
            </a:r>
            <a:endParaRPr lang="en-US" altLang="zh-CN" dirty="0" smtClean="0">
              <a:solidFill>
                <a:srgbClr val="000000"/>
              </a:solidFill>
            </a:endParaRPr>
          </a:p>
          <a:p>
            <a:r>
              <a:rPr lang="zh-CN" altLang="en-US" dirty="0" smtClean="0">
                <a:solidFill>
                  <a:srgbClr val="000000"/>
                </a:solidFill>
              </a:rPr>
              <a:t>教学</a:t>
            </a:r>
            <a:endParaRPr lang="zh-CN" altLang="en-US" dirty="0">
              <a:solidFill>
                <a:srgbClr val="000000"/>
              </a:solidFill>
            </a:endParaRPr>
          </a:p>
        </p:txBody>
      </p:sp>
      <p:sp>
        <p:nvSpPr>
          <p:cNvPr id="157" name="TextBox 156"/>
          <p:cNvSpPr txBox="1"/>
          <p:nvPr/>
        </p:nvSpPr>
        <p:spPr>
          <a:xfrm>
            <a:off x="3073146" y="1167137"/>
            <a:ext cx="232986" cy="223365"/>
          </a:xfrm>
          <a:prstGeom prst="rect">
            <a:avLst/>
          </a:prstGeom>
          <a:noFill/>
          <a:effectLst/>
        </p:spPr>
        <p:txBody>
          <a:bodyPr wrap="none" lIns="68562" tIns="34281" rIns="68562" bIns="34281" rtlCol="0">
            <a:prstTxWarp prst="textPlain">
              <a:avLst>
                <a:gd name="adj" fmla="val 50124"/>
              </a:avLst>
            </a:prstTxWarp>
            <a:spAutoFit/>
          </a:bodyPr>
          <a:lstStyle/>
          <a:p>
            <a:r>
              <a:rPr lang="zh-CN" altLang="en-US" dirty="0" smtClean="0">
                <a:solidFill>
                  <a:srgbClr val="000000"/>
                </a:solidFill>
              </a:rPr>
              <a:t>便捷</a:t>
            </a:r>
            <a:endParaRPr lang="en-US" altLang="zh-CN" dirty="0" smtClean="0">
              <a:solidFill>
                <a:srgbClr val="000000"/>
              </a:solidFill>
            </a:endParaRPr>
          </a:p>
          <a:p>
            <a:r>
              <a:rPr lang="zh-CN" altLang="en-US" dirty="0" smtClean="0">
                <a:solidFill>
                  <a:srgbClr val="000000"/>
                </a:solidFill>
              </a:rPr>
              <a:t>生活</a:t>
            </a:r>
            <a:endParaRPr lang="zh-CN" altLang="en-US" dirty="0">
              <a:solidFill>
                <a:srgbClr val="000000"/>
              </a:solidFill>
            </a:endParaRPr>
          </a:p>
        </p:txBody>
      </p:sp>
      <p:sp>
        <p:nvSpPr>
          <p:cNvPr id="158" name="TextBox 157"/>
          <p:cNvSpPr txBox="1"/>
          <p:nvPr/>
        </p:nvSpPr>
        <p:spPr>
          <a:xfrm>
            <a:off x="2191871" y="1167137"/>
            <a:ext cx="232986" cy="223365"/>
          </a:xfrm>
          <a:prstGeom prst="rect">
            <a:avLst/>
          </a:prstGeom>
          <a:noFill/>
          <a:effectLst/>
        </p:spPr>
        <p:txBody>
          <a:bodyPr wrap="none" lIns="68562" tIns="34281" rIns="68562" bIns="34281" rtlCol="0">
            <a:prstTxWarp prst="textPlain">
              <a:avLst>
                <a:gd name="adj" fmla="val 50124"/>
              </a:avLst>
            </a:prstTxWarp>
            <a:spAutoFit/>
          </a:bodyPr>
          <a:lstStyle/>
          <a:p>
            <a:r>
              <a:rPr lang="zh-CN" altLang="en-US" dirty="0" smtClean="0">
                <a:solidFill>
                  <a:srgbClr val="000000"/>
                </a:solidFill>
              </a:rPr>
              <a:t>安心</a:t>
            </a:r>
            <a:endParaRPr lang="en-US" altLang="zh-CN" dirty="0" smtClean="0">
              <a:solidFill>
                <a:srgbClr val="000000"/>
              </a:solidFill>
            </a:endParaRPr>
          </a:p>
          <a:p>
            <a:r>
              <a:rPr lang="zh-CN" altLang="en-US" dirty="0" smtClean="0">
                <a:solidFill>
                  <a:srgbClr val="000000"/>
                </a:solidFill>
              </a:rPr>
              <a:t>校园</a:t>
            </a:r>
            <a:endParaRPr lang="en-US" altLang="zh-CN" dirty="0" smtClean="0">
              <a:solidFill>
                <a:srgbClr val="000000"/>
              </a:solidFill>
            </a:endParaRPr>
          </a:p>
        </p:txBody>
      </p:sp>
      <p:sp>
        <p:nvSpPr>
          <p:cNvPr id="159" name="TextBox 158"/>
          <p:cNvSpPr txBox="1"/>
          <p:nvPr/>
        </p:nvSpPr>
        <p:spPr>
          <a:xfrm>
            <a:off x="3930174" y="1167137"/>
            <a:ext cx="232986" cy="223365"/>
          </a:xfrm>
          <a:prstGeom prst="rect">
            <a:avLst/>
          </a:prstGeom>
          <a:noFill/>
          <a:effectLst/>
        </p:spPr>
        <p:txBody>
          <a:bodyPr wrap="none" lIns="68562" tIns="34281" rIns="68562" bIns="34281" rtlCol="0">
            <a:prstTxWarp prst="textPlain">
              <a:avLst>
                <a:gd name="adj" fmla="val 50124"/>
              </a:avLst>
            </a:prstTxWarp>
            <a:spAutoFit/>
          </a:bodyPr>
          <a:lstStyle/>
          <a:p>
            <a:r>
              <a:rPr lang="zh-CN" altLang="en-US" dirty="0" smtClean="0">
                <a:solidFill>
                  <a:srgbClr val="000000"/>
                </a:solidFill>
              </a:rPr>
              <a:t>智慧</a:t>
            </a:r>
            <a:endParaRPr lang="en-US" altLang="zh-CN" dirty="0" smtClean="0">
              <a:solidFill>
                <a:srgbClr val="000000"/>
              </a:solidFill>
            </a:endParaRPr>
          </a:p>
          <a:p>
            <a:r>
              <a:rPr lang="zh-CN" altLang="en-US" dirty="0" smtClean="0">
                <a:solidFill>
                  <a:srgbClr val="000000"/>
                </a:solidFill>
              </a:rPr>
              <a:t>管理</a:t>
            </a:r>
            <a:endParaRPr lang="zh-CN" altLang="en-US" dirty="0">
              <a:solidFill>
                <a:srgbClr val="000000"/>
              </a:solidFill>
            </a:endParaRPr>
          </a:p>
        </p:txBody>
      </p:sp>
      <p:sp>
        <p:nvSpPr>
          <p:cNvPr id="160" name="TextBox 159"/>
          <p:cNvSpPr txBox="1"/>
          <p:nvPr/>
        </p:nvSpPr>
        <p:spPr>
          <a:xfrm>
            <a:off x="4793806" y="1167137"/>
            <a:ext cx="232986" cy="223365"/>
          </a:xfrm>
          <a:prstGeom prst="rect">
            <a:avLst/>
          </a:prstGeom>
          <a:noFill/>
          <a:effectLst/>
        </p:spPr>
        <p:txBody>
          <a:bodyPr wrap="none" lIns="68562" tIns="34281" rIns="68562" bIns="34281" rtlCol="0">
            <a:prstTxWarp prst="textPlain">
              <a:avLst>
                <a:gd name="adj" fmla="val 50124"/>
              </a:avLst>
            </a:prstTxWarp>
            <a:spAutoFit/>
          </a:bodyPr>
          <a:lstStyle/>
          <a:p>
            <a:r>
              <a:rPr lang="zh-CN" altLang="en-US" dirty="0" smtClean="0">
                <a:solidFill>
                  <a:srgbClr val="000000"/>
                </a:solidFill>
              </a:rPr>
              <a:t>绿色</a:t>
            </a:r>
            <a:endParaRPr lang="en-US" altLang="zh-CN" dirty="0" smtClean="0">
              <a:solidFill>
                <a:srgbClr val="000000"/>
              </a:solidFill>
            </a:endParaRPr>
          </a:p>
          <a:p>
            <a:r>
              <a:rPr lang="zh-CN" altLang="en-US" dirty="0" smtClean="0">
                <a:solidFill>
                  <a:srgbClr val="000000"/>
                </a:solidFill>
              </a:rPr>
              <a:t>节能</a:t>
            </a:r>
            <a:endParaRPr lang="zh-CN" altLang="en-US" dirty="0">
              <a:solidFill>
                <a:srgbClr val="000000"/>
              </a:solidFill>
            </a:endParaRPr>
          </a:p>
        </p:txBody>
      </p:sp>
      <p:sp>
        <p:nvSpPr>
          <p:cNvPr id="163" name="矩形 308"/>
          <p:cNvSpPr/>
          <p:nvPr/>
        </p:nvSpPr>
        <p:spPr>
          <a:xfrm>
            <a:off x="4677884" y="1810053"/>
            <a:ext cx="837619" cy="355247"/>
          </a:xfrm>
          <a:prstGeom prst="rect">
            <a:avLst/>
          </a:prstGeom>
          <a:effectLst/>
        </p:spPr>
        <p:txBody>
          <a:bodyPr wrap="none" lIns="68532" tIns="34266" rIns="68532" bIns="34266">
            <a:prstTxWarp prst="textPlain">
              <a:avLst/>
            </a:prstTxWarp>
            <a:spAutoFit/>
          </a:bodyPr>
          <a:lstStyle/>
          <a:p>
            <a:pPr algn="ctr" defTabSz="685165">
              <a:buClr>
                <a:srgbClr val="CC9900"/>
              </a:buClr>
              <a:defRPr/>
            </a:pPr>
            <a:r>
              <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rPr>
              <a:t>FusionAccess </a:t>
            </a:r>
            <a:endPar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685165">
              <a:buClr>
                <a:srgbClr val="CC9900"/>
              </a:buClr>
              <a:defRPr/>
            </a:pPr>
            <a:r>
              <a:rPr lang="zh-CN" altLang="en-US" sz="1400" b="1" kern="0" dirty="0" smtClean="0">
                <a:solidFill>
                  <a:srgbClr val="000000"/>
                </a:solidFill>
                <a:latin typeface="微软雅黑" panose="020B0503020204020204" charset="-122"/>
                <a:ea typeface="微软雅黑" panose="020B0503020204020204" charset="-122"/>
                <a:cs typeface="Arial" panose="020B0604020202020204" pitchFamily="34" charset="0"/>
              </a:rPr>
              <a:t>云桌面</a:t>
            </a:r>
            <a:endParaRPr lang="en-US" altLang="zh-CN" sz="1400" b="1" kern="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19" name="圆角矩形 307"/>
          <p:cNvSpPr/>
          <p:nvPr/>
        </p:nvSpPr>
        <p:spPr bwMode="auto">
          <a:xfrm>
            <a:off x="1514543" y="2944952"/>
            <a:ext cx="3058643" cy="1181769"/>
          </a:xfrm>
          <a:prstGeom prst="roundRect">
            <a:avLst>
              <a:gd name="adj" fmla="val 11517"/>
            </a:avLst>
          </a:prstGeom>
          <a:solidFill>
            <a:schemeClr val="accent2">
              <a:lumMod val="20000"/>
              <a:lumOff val="80000"/>
            </a:schemeClr>
          </a:solidFill>
          <a:ln>
            <a:solidFill>
              <a:schemeClr val="bg2"/>
            </a:solidFill>
            <a:prstDash val="dash"/>
          </a:ln>
          <a:effectLst/>
        </p:spPr>
        <p:txBody>
          <a:bodyPr vert="horz" wrap="square" lIns="68532" tIns="34266" rIns="68532" bIns="34266" numCol="1" rtlCol="0" anchor="t" anchorCtr="0" compatLnSpc="1"/>
          <a:lstStyle/>
          <a:p>
            <a:pPr defTabSz="685165">
              <a:buClr>
                <a:srgbClr val="CC9900"/>
              </a:buClr>
              <a:buFont typeface="Wingdings" panose="05000000000000000000" pitchFamily="2" charset="2"/>
              <a:buChar char="n"/>
              <a:defRPr/>
            </a:pPr>
            <a:endParaRPr lang="zh-CN" altLang="en-US" sz="1300" kern="0" dirty="0" smtClean="0">
              <a:solidFill>
                <a:sysClr val="windowText" lastClr="000000"/>
              </a:solidFill>
              <a:latin typeface="微软雅黑" panose="020B0503020204020204" charset="-122"/>
              <a:ea typeface="微软雅黑" panose="020B0503020204020204" charset="-122"/>
            </a:endParaRPr>
          </a:p>
        </p:txBody>
      </p:sp>
      <p:grpSp>
        <p:nvGrpSpPr>
          <p:cNvPr id="31" name="组合 217"/>
          <p:cNvGrpSpPr/>
          <p:nvPr/>
        </p:nvGrpSpPr>
        <p:grpSpPr>
          <a:xfrm rot="10800000">
            <a:off x="1644313" y="3002915"/>
            <a:ext cx="2834618" cy="1076365"/>
            <a:chOff x="1804046" y="4725648"/>
            <a:chExt cx="3640415" cy="1550436"/>
          </a:xfrm>
          <a:effectLst/>
        </p:grpSpPr>
        <p:cxnSp>
          <p:nvCxnSpPr>
            <p:cNvPr id="186" name="直接连接符 1031"/>
            <p:cNvCxnSpPr>
              <a:cxnSpLocks noChangeShapeType="1"/>
              <a:stCxn id="201" idx="0"/>
              <a:endCxn id="206" idx="2"/>
            </p:cNvCxnSpPr>
            <p:nvPr/>
          </p:nvCxnSpPr>
          <p:spPr bwMode="auto">
            <a:xfrm flipV="1">
              <a:off x="2174405" y="5388987"/>
              <a:ext cx="601918" cy="696904"/>
            </a:xfrm>
            <a:prstGeom prst="line">
              <a:avLst/>
            </a:prstGeom>
            <a:noFill/>
            <a:ln w="12700" cmpd="sng">
              <a:solidFill>
                <a:schemeClr val="tx1">
                  <a:alpha val="29000"/>
                </a:schemeClr>
              </a:solidFill>
              <a:round/>
            </a:ln>
          </p:spPr>
        </p:cxnSp>
        <p:cxnSp>
          <p:nvCxnSpPr>
            <p:cNvPr id="187" name="直接连接符 1031"/>
            <p:cNvCxnSpPr>
              <a:cxnSpLocks noChangeShapeType="1"/>
              <a:stCxn id="201" idx="0"/>
              <a:endCxn id="207" idx="2"/>
            </p:cNvCxnSpPr>
            <p:nvPr/>
          </p:nvCxnSpPr>
          <p:spPr bwMode="auto">
            <a:xfrm flipV="1">
              <a:off x="2174405" y="5388987"/>
              <a:ext cx="1177982" cy="696904"/>
            </a:xfrm>
            <a:prstGeom prst="line">
              <a:avLst/>
            </a:prstGeom>
            <a:noFill/>
            <a:ln w="12700" cmpd="sng">
              <a:solidFill>
                <a:schemeClr val="tx1">
                  <a:alpha val="29000"/>
                </a:schemeClr>
              </a:solidFill>
              <a:round/>
            </a:ln>
          </p:spPr>
        </p:cxnSp>
        <p:cxnSp>
          <p:nvCxnSpPr>
            <p:cNvPr id="188" name="直接连接符 1031"/>
            <p:cNvCxnSpPr>
              <a:cxnSpLocks noChangeShapeType="1"/>
              <a:stCxn id="202" idx="0"/>
              <a:endCxn id="207" idx="2"/>
            </p:cNvCxnSpPr>
            <p:nvPr/>
          </p:nvCxnSpPr>
          <p:spPr bwMode="auto">
            <a:xfrm flipH="1" flipV="1">
              <a:off x="3352387" y="5388987"/>
              <a:ext cx="114090" cy="689675"/>
            </a:xfrm>
            <a:prstGeom prst="line">
              <a:avLst/>
            </a:prstGeom>
            <a:noFill/>
            <a:ln w="12700" cmpd="sng">
              <a:solidFill>
                <a:schemeClr val="tx1">
                  <a:alpha val="29000"/>
                </a:schemeClr>
              </a:solidFill>
              <a:round/>
            </a:ln>
          </p:spPr>
        </p:cxnSp>
        <p:cxnSp>
          <p:nvCxnSpPr>
            <p:cNvPr id="189" name="直接连接符 1031"/>
            <p:cNvCxnSpPr>
              <a:cxnSpLocks noChangeShapeType="1"/>
              <a:stCxn id="202" idx="0"/>
              <a:endCxn id="206" idx="2"/>
            </p:cNvCxnSpPr>
            <p:nvPr/>
          </p:nvCxnSpPr>
          <p:spPr bwMode="auto">
            <a:xfrm flipH="1" flipV="1">
              <a:off x="2776323" y="5388987"/>
              <a:ext cx="690154" cy="689675"/>
            </a:xfrm>
            <a:prstGeom prst="line">
              <a:avLst/>
            </a:prstGeom>
            <a:noFill/>
            <a:ln w="12700" cmpd="sng">
              <a:solidFill>
                <a:schemeClr val="tx1">
                  <a:alpha val="29000"/>
                </a:schemeClr>
              </a:solidFill>
              <a:round/>
            </a:ln>
          </p:spPr>
        </p:cxnSp>
        <p:cxnSp>
          <p:nvCxnSpPr>
            <p:cNvPr id="190" name="直接连接符 1031"/>
            <p:cNvCxnSpPr>
              <a:cxnSpLocks noChangeShapeType="1"/>
              <a:stCxn id="201" idx="0"/>
              <a:endCxn id="208" idx="2"/>
            </p:cNvCxnSpPr>
            <p:nvPr/>
          </p:nvCxnSpPr>
          <p:spPr bwMode="auto">
            <a:xfrm flipV="1">
              <a:off x="2174405" y="5388987"/>
              <a:ext cx="1754046" cy="696904"/>
            </a:xfrm>
            <a:prstGeom prst="line">
              <a:avLst/>
            </a:prstGeom>
            <a:noFill/>
            <a:ln w="12700" cmpd="sng">
              <a:solidFill>
                <a:schemeClr val="tx1">
                  <a:alpha val="29000"/>
                </a:schemeClr>
              </a:solidFill>
              <a:round/>
            </a:ln>
          </p:spPr>
        </p:cxnSp>
        <p:cxnSp>
          <p:nvCxnSpPr>
            <p:cNvPr id="191" name="直接连接符 1031"/>
            <p:cNvCxnSpPr>
              <a:cxnSpLocks noChangeShapeType="1"/>
              <a:stCxn id="202" idx="0"/>
              <a:endCxn id="208" idx="2"/>
            </p:cNvCxnSpPr>
            <p:nvPr/>
          </p:nvCxnSpPr>
          <p:spPr bwMode="auto">
            <a:xfrm flipV="1">
              <a:off x="3466477" y="5388987"/>
              <a:ext cx="461974" cy="689675"/>
            </a:xfrm>
            <a:prstGeom prst="line">
              <a:avLst/>
            </a:prstGeom>
            <a:noFill/>
            <a:ln w="12700" cmpd="sng">
              <a:solidFill>
                <a:schemeClr val="tx1">
                  <a:alpha val="29000"/>
                </a:schemeClr>
              </a:solidFill>
              <a:round/>
            </a:ln>
          </p:spPr>
        </p:cxnSp>
        <p:grpSp>
          <p:nvGrpSpPr>
            <p:cNvPr id="34" name="组合 107"/>
            <p:cNvGrpSpPr/>
            <p:nvPr/>
          </p:nvGrpSpPr>
          <p:grpSpPr>
            <a:xfrm>
              <a:off x="2174405" y="5388987"/>
              <a:ext cx="2899698" cy="696904"/>
              <a:chOff x="1469410" y="3405188"/>
              <a:chExt cx="2899698" cy="696904"/>
            </a:xfrm>
          </p:grpSpPr>
          <p:cxnSp>
            <p:nvCxnSpPr>
              <p:cNvPr id="193" name="直接连接符 1031"/>
              <p:cNvCxnSpPr>
                <a:cxnSpLocks noChangeShapeType="1"/>
                <a:stCxn id="201" idx="0"/>
                <a:endCxn id="209" idx="2"/>
              </p:cNvCxnSpPr>
              <p:nvPr/>
            </p:nvCxnSpPr>
            <p:spPr bwMode="auto">
              <a:xfrm flipV="1">
                <a:off x="1469410" y="3405188"/>
                <a:ext cx="2330110" cy="696904"/>
              </a:xfrm>
              <a:prstGeom prst="line">
                <a:avLst/>
              </a:prstGeom>
              <a:noFill/>
              <a:ln w="12700" cmpd="sng">
                <a:solidFill>
                  <a:schemeClr val="tx1">
                    <a:alpha val="29000"/>
                  </a:schemeClr>
                </a:solidFill>
                <a:round/>
              </a:ln>
            </p:spPr>
          </p:cxnSp>
          <p:cxnSp>
            <p:nvCxnSpPr>
              <p:cNvPr id="194" name="直接连接符 1031"/>
              <p:cNvCxnSpPr>
                <a:cxnSpLocks noChangeShapeType="1"/>
                <a:stCxn id="202" idx="0"/>
                <a:endCxn id="209" idx="2"/>
              </p:cNvCxnSpPr>
              <p:nvPr/>
            </p:nvCxnSpPr>
            <p:spPr bwMode="auto">
              <a:xfrm flipV="1">
                <a:off x="2761482" y="3405188"/>
                <a:ext cx="1038038" cy="689675"/>
              </a:xfrm>
              <a:prstGeom prst="line">
                <a:avLst/>
              </a:prstGeom>
              <a:noFill/>
              <a:ln w="12700" cmpd="sng">
                <a:solidFill>
                  <a:schemeClr val="tx1">
                    <a:alpha val="29000"/>
                  </a:schemeClr>
                </a:solidFill>
                <a:round/>
              </a:ln>
            </p:spPr>
          </p:cxnSp>
          <p:grpSp>
            <p:nvGrpSpPr>
              <p:cNvPr id="38" name="组合 102"/>
              <p:cNvGrpSpPr/>
              <p:nvPr/>
            </p:nvGrpSpPr>
            <p:grpSpPr>
              <a:xfrm>
                <a:off x="2071328" y="3405188"/>
                <a:ext cx="2297780" cy="690390"/>
                <a:chOff x="2071328" y="3405188"/>
                <a:chExt cx="2297780" cy="690390"/>
              </a:xfrm>
            </p:grpSpPr>
            <p:cxnSp>
              <p:nvCxnSpPr>
                <p:cNvPr id="196" name="直接连接符 1031"/>
                <p:cNvCxnSpPr>
                  <a:cxnSpLocks noChangeShapeType="1"/>
                  <a:stCxn id="203" idx="0"/>
                  <a:endCxn id="206" idx="2"/>
                </p:cNvCxnSpPr>
                <p:nvPr/>
              </p:nvCxnSpPr>
              <p:spPr bwMode="auto">
                <a:xfrm flipH="1" flipV="1">
                  <a:off x="2071328" y="3405188"/>
                  <a:ext cx="2297780" cy="690390"/>
                </a:xfrm>
                <a:prstGeom prst="line">
                  <a:avLst/>
                </a:prstGeom>
                <a:noFill/>
                <a:ln w="12700" cmpd="sng">
                  <a:solidFill>
                    <a:schemeClr val="tx1">
                      <a:alpha val="29000"/>
                    </a:schemeClr>
                  </a:solidFill>
                  <a:round/>
                </a:ln>
              </p:spPr>
            </p:cxnSp>
            <p:cxnSp>
              <p:nvCxnSpPr>
                <p:cNvPr id="197" name="直接连接符 1031"/>
                <p:cNvCxnSpPr>
                  <a:cxnSpLocks noChangeShapeType="1"/>
                  <a:stCxn id="203" idx="0"/>
                  <a:endCxn id="207" idx="2"/>
                </p:cNvCxnSpPr>
                <p:nvPr/>
              </p:nvCxnSpPr>
              <p:spPr bwMode="auto">
                <a:xfrm flipH="1" flipV="1">
                  <a:off x="2647392" y="3405188"/>
                  <a:ext cx="1721716" cy="690390"/>
                </a:xfrm>
                <a:prstGeom prst="line">
                  <a:avLst/>
                </a:prstGeom>
                <a:noFill/>
                <a:ln w="12700" cmpd="sng">
                  <a:solidFill>
                    <a:schemeClr val="tx1">
                      <a:alpha val="29000"/>
                    </a:schemeClr>
                  </a:solidFill>
                  <a:round/>
                </a:ln>
              </p:spPr>
            </p:cxnSp>
            <p:cxnSp>
              <p:nvCxnSpPr>
                <p:cNvPr id="198" name="直接连接符 1031"/>
                <p:cNvCxnSpPr>
                  <a:cxnSpLocks noChangeShapeType="1"/>
                  <a:stCxn id="203" idx="0"/>
                  <a:endCxn id="209" idx="2"/>
                </p:cNvCxnSpPr>
                <p:nvPr/>
              </p:nvCxnSpPr>
              <p:spPr bwMode="auto">
                <a:xfrm flipH="1" flipV="1">
                  <a:off x="3799520" y="3405188"/>
                  <a:ext cx="569588" cy="690390"/>
                </a:xfrm>
                <a:prstGeom prst="line">
                  <a:avLst/>
                </a:prstGeom>
                <a:noFill/>
                <a:ln w="12700" cmpd="sng">
                  <a:solidFill>
                    <a:schemeClr val="tx1">
                      <a:alpha val="29000"/>
                    </a:schemeClr>
                  </a:solidFill>
                  <a:round/>
                </a:ln>
              </p:spPr>
            </p:cxnSp>
            <p:cxnSp>
              <p:nvCxnSpPr>
                <p:cNvPr id="199" name="直接连接符 1031"/>
                <p:cNvCxnSpPr>
                  <a:cxnSpLocks noChangeShapeType="1"/>
                  <a:stCxn id="203" idx="0"/>
                  <a:endCxn id="208" idx="2"/>
                </p:cNvCxnSpPr>
                <p:nvPr/>
              </p:nvCxnSpPr>
              <p:spPr bwMode="auto">
                <a:xfrm flipH="1" flipV="1">
                  <a:off x="3223456" y="3405188"/>
                  <a:ext cx="1145652" cy="690390"/>
                </a:xfrm>
                <a:prstGeom prst="line">
                  <a:avLst/>
                </a:prstGeom>
                <a:noFill/>
                <a:ln w="12700" cmpd="sng">
                  <a:solidFill>
                    <a:schemeClr val="tx1">
                      <a:alpha val="29000"/>
                    </a:schemeClr>
                  </a:solidFill>
                  <a:round/>
                </a:ln>
              </p:spPr>
            </p:cxnSp>
          </p:grpSp>
        </p:grpSp>
        <p:sp>
          <p:nvSpPr>
            <p:cNvPr id="200" name="TextBox 199"/>
            <p:cNvSpPr txBox="1"/>
            <p:nvPr/>
          </p:nvSpPr>
          <p:spPr>
            <a:xfrm>
              <a:off x="3907804" y="5896763"/>
              <a:ext cx="805452" cy="379321"/>
            </a:xfrm>
            <a:prstGeom prst="rect">
              <a:avLst/>
            </a:prstGeom>
            <a:noFill/>
          </p:spPr>
          <p:txBody>
            <a:bodyPr wrap="square" lIns="0" tIns="45714" rIns="0" bIns="45714" rtlCol="0">
              <a:spAutoFit/>
            </a:bodyPr>
            <a:lstStyle/>
            <a:p>
              <a:pPr algn="ctr"/>
              <a:r>
                <a:rPr lang="en-US" altLang="zh-CN" sz="1600" dirty="0" smtClean="0">
                  <a:solidFill>
                    <a:srgbClr val="000000"/>
                  </a:solidFill>
                  <a:latin typeface="微软雅黑" panose="020B0503020204020204" charset="-122"/>
                  <a:ea typeface="微软雅黑" panose="020B0503020204020204" charset="-122"/>
                </a:rPr>
                <a:t>……</a:t>
              </a:r>
              <a:endParaRPr lang="zh-CN" altLang="en-US" sz="1600" dirty="0">
                <a:solidFill>
                  <a:srgbClr val="000000"/>
                </a:solidFill>
                <a:latin typeface="微软雅黑" panose="020B0503020204020204" charset="-122"/>
                <a:ea typeface="微软雅黑" panose="020B0503020204020204" charset="-122"/>
              </a:endParaRPr>
            </a:p>
          </p:txBody>
        </p:sp>
        <p:pic>
          <p:nvPicPr>
            <p:cNvPr id="201" name="Picture 2" descr="D:\work\tor\render11-23\48X10GE光+4X40GE.png"/>
            <p:cNvPicPr>
              <a:picLocks noChangeAspect="1" noChangeArrowheads="1"/>
            </p:cNvPicPr>
            <p:nvPr/>
          </p:nvPicPr>
          <p:blipFill>
            <a:blip r:embed="rId6" cstate="print"/>
            <a:srcRect l="6283" t="23991" r="9683" b="34004"/>
            <a:stretch>
              <a:fillRect/>
            </a:stretch>
          </p:blipFill>
          <p:spPr bwMode="auto">
            <a:xfrm>
              <a:off x="1804046" y="6085891"/>
              <a:ext cx="740717" cy="107564"/>
            </a:xfrm>
            <a:prstGeom prst="rect">
              <a:avLst/>
            </a:prstGeom>
            <a:noFill/>
          </p:spPr>
        </p:pic>
        <p:pic>
          <p:nvPicPr>
            <p:cNvPr id="202" name="Picture 2" descr="D:\work\tor\render11-23\48X10GE光+4X40GE.png"/>
            <p:cNvPicPr>
              <a:picLocks noChangeAspect="1" noChangeArrowheads="1"/>
            </p:cNvPicPr>
            <p:nvPr/>
          </p:nvPicPr>
          <p:blipFill>
            <a:blip r:embed="rId6" cstate="print"/>
            <a:srcRect l="6283" t="23991" r="9683" b="34004"/>
            <a:stretch>
              <a:fillRect/>
            </a:stretch>
          </p:blipFill>
          <p:spPr bwMode="auto">
            <a:xfrm>
              <a:off x="3096118" y="6078662"/>
              <a:ext cx="740717" cy="107564"/>
            </a:xfrm>
            <a:prstGeom prst="rect">
              <a:avLst/>
            </a:prstGeom>
            <a:noFill/>
          </p:spPr>
        </p:pic>
        <p:pic>
          <p:nvPicPr>
            <p:cNvPr id="203" name="Picture 2" descr="D:\work\tor\render11-23\48X10GE光+4X40GE.png"/>
            <p:cNvPicPr>
              <a:picLocks noChangeAspect="1" noChangeArrowheads="1"/>
            </p:cNvPicPr>
            <p:nvPr/>
          </p:nvPicPr>
          <p:blipFill>
            <a:blip r:embed="rId6" cstate="print"/>
            <a:srcRect l="6283" t="23991" r="9683" b="34004"/>
            <a:stretch>
              <a:fillRect/>
            </a:stretch>
          </p:blipFill>
          <p:spPr bwMode="auto">
            <a:xfrm>
              <a:off x="4703744" y="6079377"/>
              <a:ext cx="740717" cy="107564"/>
            </a:xfrm>
            <a:prstGeom prst="rect">
              <a:avLst/>
            </a:prstGeom>
            <a:noFill/>
          </p:spPr>
        </p:pic>
        <p:pic>
          <p:nvPicPr>
            <p:cNvPr id="206" name="图片 205" descr="01-Front.png"/>
            <p:cNvPicPr>
              <a:picLocks noChangeAspect="1"/>
            </p:cNvPicPr>
            <p:nvPr/>
          </p:nvPicPr>
          <p:blipFill>
            <a:blip r:embed="rId7" cstate="print"/>
            <a:stretch>
              <a:fillRect/>
            </a:stretch>
          </p:blipFill>
          <p:spPr>
            <a:xfrm>
              <a:off x="2620292" y="4725648"/>
              <a:ext cx="312061" cy="663339"/>
            </a:xfrm>
            <a:prstGeom prst="rect">
              <a:avLst/>
            </a:prstGeom>
          </p:spPr>
        </p:pic>
        <p:pic>
          <p:nvPicPr>
            <p:cNvPr id="207" name="图片 206" descr="01-Front.png"/>
            <p:cNvPicPr>
              <a:picLocks noChangeAspect="1"/>
            </p:cNvPicPr>
            <p:nvPr/>
          </p:nvPicPr>
          <p:blipFill>
            <a:blip r:embed="rId7" cstate="print"/>
            <a:stretch>
              <a:fillRect/>
            </a:stretch>
          </p:blipFill>
          <p:spPr>
            <a:xfrm>
              <a:off x="3196356" y="4725648"/>
              <a:ext cx="312061" cy="663339"/>
            </a:xfrm>
            <a:prstGeom prst="rect">
              <a:avLst/>
            </a:prstGeom>
          </p:spPr>
        </p:pic>
        <p:pic>
          <p:nvPicPr>
            <p:cNvPr id="208" name="图片 207" descr="01-Front.png"/>
            <p:cNvPicPr>
              <a:picLocks noChangeAspect="1"/>
            </p:cNvPicPr>
            <p:nvPr/>
          </p:nvPicPr>
          <p:blipFill>
            <a:blip r:embed="rId7" cstate="print"/>
            <a:stretch>
              <a:fillRect/>
            </a:stretch>
          </p:blipFill>
          <p:spPr>
            <a:xfrm>
              <a:off x="3772420" y="4725648"/>
              <a:ext cx="312061" cy="663339"/>
            </a:xfrm>
            <a:prstGeom prst="rect">
              <a:avLst/>
            </a:prstGeom>
          </p:spPr>
        </p:pic>
        <p:pic>
          <p:nvPicPr>
            <p:cNvPr id="209" name="图片 208" descr="01-Front.png"/>
            <p:cNvPicPr>
              <a:picLocks noChangeAspect="1"/>
            </p:cNvPicPr>
            <p:nvPr/>
          </p:nvPicPr>
          <p:blipFill>
            <a:blip r:embed="rId7" cstate="print"/>
            <a:stretch>
              <a:fillRect/>
            </a:stretch>
          </p:blipFill>
          <p:spPr>
            <a:xfrm>
              <a:off x="4348484" y="4725648"/>
              <a:ext cx="312061" cy="663339"/>
            </a:xfrm>
            <a:prstGeom prst="rect">
              <a:avLst/>
            </a:prstGeom>
          </p:spPr>
        </p:pic>
      </p:grpSp>
      <p:sp>
        <p:nvSpPr>
          <p:cNvPr id="220" name="矩形 231"/>
          <p:cNvSpPr/>
          <p:nvPr/>
        </p:nvSpPr>
        <p:spPr>
          <a:xfrm>
            <a:off x="1592657" y="3707911"/>
            <a:ext cx="488764" cy="314107"/>
          </a:xfrm>
          <a:prstGeom prst="rect">
            <a:avLst/>
          </a:prstGeom>
          <a:effectLst/>
        </p:spPr>
        <p:txBody>
          <a:bodyPr wrap="none" lIns="68532" tIns="34266" rIns="68532" bIns="34266">
            <a:prstTxWarp prst="textPlain">
              <a:avLst/>
            </a:prstTxWarp>
            <a:spAutoFit/>
          </a:bodyPr>
          <a:lstStyle/>
          <a:p>
            <a:pPr algn="ctr"/>
            <a:r>
              <a:rPr lang="zh-CN" altLang="en-US" sz="1200" b="1"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云数据</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a:p>
            <a:pPr algn="ctr"/>
            <a:r>
              <a:rPr lang="zh-CN" altLang="en-US" sz="1200" b="1"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rPr>
              <a:t>中心网络</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cs typeface="Arial" panose="020B0604020202020204" pitchFamily="34" charset="0"/>
            </a:endParaRPr>
          </a:p>
        </p:txBody>
      </p:sp>
      <p:sp>
        <p:nvSpPr>
          <p:cNvPr id="221" name="梯形 220"/>
          <p:cNvSpPr/>
          <p:nvPr/>
        </p:nvSpPr>
        <p:spPr bwMode="auto">
          <a:xfrm rot="10800000">
            <a:off x="447912" y="2660886"/>
            <a:ext cx="5193234" cy="237328"/>
          </a:xfrm>
          <a:prstGeom prst="trapezoid">
            <a:avLst>
              <a:gd name="adj" fmla="val 452429"/>
            </a:avLst>
          </a:prstGeom>
          <a:solidFill>
            <a:schemeClr val="accent2">
              <a:lumMod val="40000"/>
              <a:lumOff val="6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88"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1.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云播智慧教育  </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矩形 1144"/>
          <p:cNvSpPr/>
          <p:nvPr/>
        </p:nvSpPr>
        <p:spPr bwMode="auto">
          <a:xfrm>
            <a:off x="363302" y="1905561"/>
            <a:ext cx="8298601" cy="1540895"/>
          </a:xfrm>
          <a:prstGeom prst="rect">
            <a:avLst/>
          </a:prstGeom>
          <a:solidFill>
            <a:schemeClr val="bg1"/>
          </a:solidFill>
          <a:ln w="25400" cap="rnd" cmpd="sng">
            <a:solidFill>
              <a:schemeClr val="accent6">
                <a:lumMod val="60000"/>
                <a:lumOff val="4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46" name="矩形 1145"/>
          <p:cNvSpPr/>
          <p:nvPr/>
        </p:nvSpPr>
        <p:spPr bwMode="auto">
          <a:xfrm>
            <a:off x="363302" y="789552"/>
            <a:ext cx="8298601" cy="1002683"/>
          </a:xfrm>
          <a:prstGeom prst="rect">
            <a:avLst/>
          </a:prstGeom>
          <a:solidFill>
            <a:schemeClr val="bg1"/>
          </a:solidFill>
          <a:ln w="25400" cap="rnd" cmpd="sng">
            <a:solidFill>
              <a:schemeClr val="accent6">
                <a:lumMod val="60000"/>
                <a:lumOff val="4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47" name="矩形 1146"/>
          <p:cNvSpPr/>
          <p:nvPr/>
        </p:nvSpPr>
        <p:spPr bwMode="auto">
          <a:xfrm>
            <a:off x="363302" y="3544317"/>
            <a:ext cx="8298601" cy="755625"/>
          </a:xfrm>
          <a:prstGeom prst="rect">
            <a:avLst/>
          </a:prstGeom>
          <a:solidFill>
            <a:schemeClr val="bg1"/>
          </a:solidFill>
          <a:ln w="25400" cap="rnd" cmpd="sng">
            <a:solidFill>
              <a:schemeClr val="accent6">
                <a:lumMod val="60000"/>
                <a:lumOff val="4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Plain">
              <a:avLst/>
            </a:prstTxWarp>
          </a:bodyPr>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148" name="圆柱形 2"/>
          <p:cNvSpPr/>
          <p:nvPr/>
        </p:nvSpPr>
        <p:spPr bwMode="auto">
          <a:xfrm>
            <a:off x="492021" y="1189455"/>
            <a:ext cx="1894618" cy="386531"/>
          </a:xfrm>
          <a:prstGeom prst="can">
            <a:avLst>
              <a:gd name="adj" fmla="val 50000"/>
            </a:avLst>
          </a:prstGeom>
          <a:gradFill rotWithShape="1">
            <a:gsLst>
              <a:gs pos="0">
                <a:srgbClr val="FFFFFF">
                  <a:lumMod val="75000"/>
                  <a:alpha val="17000"/>
                </a:srgbClr>
              </a:gs>
              <a:gs pos="80000">
                <a:srgbClr val="FFFFFF">
                  <a:shade val="93000"/>
                  <a:satMod val="130000"/>
                  <a:alpha val="29000"/>
                </a:srgbClr>
              </a:gs>
              <a:gs pos="100000">
                <a:srgbClr val="FFFFFF">
                  <a:shade val="94000"/>
                  <a:satMod val="135000"/>
                  <a:alpha val="26000"/>
                </a:srgbClr>
              </a:gs>
            </a:gsLst>
            <a:lin ang="16200000" scaled="0"/>
          </a:gradFill>
          <a:ln w="9525" cap="flat" cmpd="sng" algn="ctr">
            <a:solidFill>
              <a:srgbClr val="FFFFFF">
                <a:shade val="95000"/>
                <a:satMod val="105000"/>
              </a:srgbClr>
            </a:solidFill>
            <a:prstDash val="solid"/>
          </a:ln>
          <a:effectLst>
            <a:outerShdw blurRad="40000" dist="23000" dir="5400000" rotWithShape="0">
              <a:srgbClr val="000000">
                <a:alpha val="35000"/>
              </a:srgbClr>
            </a:outerShdw>
          </a:effectLst>
        </p:spPr>
        <p:txBody>
          <a:bodyPr lIns="68492" tIns="34246" rIns="68492" bIns="34246" anchor="t"/>
          <a:lstStyle/>
          <a:p>
            <a:pPr algn="ctr" defTabSz="913130" fontAlgn="auto">
              <a:spcBef>
                <a:spcPts val="0"/>
              </a:spcBef>
              <a:spcAft>
                <a:spcPts val="0"/>
              </a:spcAft>
              <a:defRPr/>
            </a:pPr>
            <a:endParaRPr lang="en-US" altLang="zh-CN" sz="900" b="1" kern="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1149" name="图片 1148" descr="Img201108100016_N.JPG"/>
          <p:cNvPicPr>
            <a:picLocks noChangeAspect="1"/>
          </p:cNvPicPr>
          <p:nvPr/>
        </p:nvPicPr>
        <p:blipFill>
          <a:blip r:embed="rId1" cstate="print"/>
          <a:stretch>
            <a:fillRect/>
          </a:stretch>
        </p:blipFill>
        <p:spPr>
          <a:xfrm>
            <a:off x="802462" y="798249"/>
            <a:ext cx="1223866" cy="739093"/>
          </a:xfrm>
          <a:prstGeom prst="rect">
            <a:avLst/>
          </a:prstGeom>
          <a:ln>
            <a:noFill/>
          </a:ln>
          <a:effectLst>
            <a:softEdge rad="112500"/>
          </a:effectLst>
        </p:spPr>
      </p:pic>
      <p:sp>
        <p:nvSpPr>
          <p:cNvPr id="1150" name="云形 1149"/>
          <p:cNvSpPr/>
          <p:nvPr/>
        </p:nvSpPr>
        <p:spPr bwMode="auto">
          <a:xfrm>
            <a:off x="639269" y="2279583"/>
            <a:ext cx="1512169" cy="727364"/>
          </a:xfrm>
          <a:prstGeom prst="cloud">
            <a:avLst/>
          </a:prstGeom>
          <a:noFill/>
          <a:ln>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grpSp>
        <p:nvGrpSpPr>
          <p:cNvPr id="3" name="组合 153"/>
          <p:cNvGrpSpPr/>
          <p:nvPr/>
        </p:nvGrpSpPr>
        <p:grpSpPr>
          <a:xfrm>
            <a:off x="659587" y="1699726"/>
            <a:ext cx="1430616" cy="654905"/>
            <a:chOff x="5753100" y="1092200"/>
            <a:chExt cx="2905125" cy="927100"/>
          </a:xfrm>
        </p:grpSpPr>
        <p:cxnSp>
          <p:nvCxnSpPr>
            <p:cNvPr id="1152" name="直接连接符 1151"/>
            <p:cNvCxnSpPr/>
            <p:nvPr/>
          </p:nvCxnSpPr>
          <p:spPr bwMode="auto">
            <a:xfrm>
              <a:off x="7658100" y="1092200"/>
              <a:ext cx="1000125" cy="901700"/>
            </a:xfrm>
            <a:prstGeom prst="line">
              <a:avLst/>
            </a:prstGeom>
            <a:noFill/>
            <a:ln w="19050">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3" name="直接连接符 1152"/>
            <p:cNvCxnSpPr/>
            <p:nvPr/>
          </p:nvCxnSpPr>
          <p:spPr bwMode="auto">
            <a:xfrm>
              <a:off x="7302500" y="1104900"/>
              <a:ext cx="304800" cy="914400"/>
            </a:xfrm>
            <a:prstGeom prst="line">
              <a:avLst/>
            </a:prstGeom>
            <a:noFill/>
            <a:ln w="19050">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4" name="直接连接符 1153"/>
            <p:cNvCxnSpPr/>
            <p:nvPr/>
          </p:nvCxnSpPr>
          <p:spPr bwMode="auto">
            <a:xfrm flipH="1">
              <a:off x="6705600" y="1092200"/>
              <a:ext cx="241300" cy="889000"/>
            </a:xfrm>
            <a:prstGeom prst="line">
              <a:avLst/>
            </a:prstGeom>
            <a:noFill/>
            <a:ln w="19050">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5" name="直接连接符 1154"/>
            <p:cNvCxnSpPr/>
            <p:nvPr/>
          </p:nvCxnSpPr>
          <p:spPr bwMode="auto">
            <a:xfrm flipH="1">
              <a:off x="5753100" y="1092200"/>
              <a:ext cx="838200" cy="876300"/>
            </a:xfrm>
            <a:prstGeom prst="line">
              <a:avLst/>
            </a:prstGeom>
            <a:noFill/>
            <a:ln w="19050">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6" name="直接连接符 1155"/>
            <p:cNvCxnSpPr/>
            <p:nvPr/>
          </p:nvCxnSpPr>
          <p:spPr bwMode="auto">
            <a:xfrm>
              <a:off x="6451600" y="1270000"/>
              <a:ext cx="1409700" cy="0"/>
            </a:xfrm>
            <a:prstGeom prst="line">
              <a:avLst/>
            </a:prstGeom>
            <a:noFill/>
            <a:ln w="19050">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7" name="直接连接符 1156"/>
            <p:cNvCxnSpPr/>
            <p:nvPr/>
          </p:nvCxnSpPr>
          <p:spPr bwMode="auto">
            <a:xfrm flipV="1">
              <a:off x="6070599" y="1625600"/>
              <a:ext cx="2235199" cy="0"/>
            </a:xfrm>
            <a:prstGeom prst="line">
              <a:avLst/>
            </a:prstGeom>
            <a:noFill/>
            <a:ln w="19050">
              <a:solidFill>
                <a:schemeClr val="bg1">
                  <a:lumMod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 name="组合 1160"/>
          <p:cNvGrpSpPr/>
          <p:nvPr/>
        </p:nvGrpSpPr>
        <p:grpSpPr>
          <a:xfrm>
            <a:off x="695739" y="2457989"/>
            <a:ext cx="1332000" cy="454013"/>
            <a:chOff x="6876256" y="3451840"/>
            <a:chExt cx="1332000" cy="501447"/>
          </a:xfrm>
        </p:grpSpPr>
        <p:sp>
          <p:nvSpPr>
            <p:cNvPr id="1162" name="圆角矩形 1161"/>
            <p:cNvSpPr/>
            <p:nvPr/>
          </p:nvSpPr>
          <p:spPr bwMode="auto">
            <a:xfrm>
              <a:off x="6876256" y="3454199"/>
              <a:ext cx="1332000" cy="499088"/>
            </a:xfrm>
            <a:prstGeom prst="roundRect">
              <a:avLst/>
            </a:prstGeom>
            <a:solidFill>
              <a:srgbClr val="C00000"/>
            </a:solidFill>
            <a:ln>
              <a:noFill/>
            </a:ln>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1577" tIns="30788" rIns="61577" bIns="30788">
              <a:spAutoFit/>
            </a:bodyPr>
            <a:lstStyle/>
            <a:p>
              <a:pPr marL="406400" defTabSz="814070" eaLnBrk="0" hangingPunct="0">
                <a:lnSpc>
                  <a:spcPct val="150000"/>
                </a:lnSpc>
                <a:spcBef>
                  <a:spcPct val="30000"/>
                </a:spcBef>
                <a:buClr>
                  <a:srgbClr val="FFFFFF"/>
                </a:buClr>
                <a:buSzPct val="70000"/>
                <a:buFont typeface="Wingdings" panose="05000000000000000000" pitchFamily="2" charset="2"/>
                <a:buChar char="u"/>
                <a:defRPr/>
              </a:pPr>
              <a:endParaRPr lang="zh-CN" altLang="en-US" sz="1500" b="1"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1163" name="Rectangle 49"/>
            <p:cNvSpPr>
              <a:spLocks noChangeArrowheads="1"/>
            </p:cNvSpPr>
            <p:nvPr/>
          </p:nvSpPr>
          <p:spPr bwMode="auto">
            <a:xfrm>
              <a:off x="6888562" y="3451840"/>
              <a:ext cx="1204208" cy="425603"/>
            </a:xfrm>
            <a:prstGeom prst="rect">
              <a:avLst/>
            </a:prstGeom>
            <a:noFill/>
            <a:ln>
              <a:noFill/>
            </a:ln>
          </p:spPr>
          <p:txBody>
            <a:bodyPr wrap="square" lIns="0" tIns="30788" rIns="0" bIns="30788" numCol="1">
              <a:spAutoFit/>
            </a:bodyPr>
            <a:lstStyle/>
            <a:p>
              <a:pPr algn="ctr" defTabSz="814070" eaLnBrk="0" hangingPunct="0">
                <a:lnSpc>
                  <a:spcPct val="150000"/>
                </a:lnSpc>
                <a:spcBef>
                  <a:spcPct val="30000"/>
                </a:spcBef>
                <a:buClr>
                  <a:srgbClr val="FFFFFF"/>
                </a:buClr>
                <a:buSzPct val="70000"/>
                <a:defRPr/>
              </a:pPr>
              <a:r>
                <a:rPr lang="zh-CN" altLang="en-US" sz="14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智慧校园网</a:t>
              </a:r>
              <a:endParaRPr lang="en-US" altLang="ko-KR" sz="14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sp>
        <p:nvSpPr>
          <p:cNvPr id="1164" name="Freeform 14"/>
          <p:cNvSpPr/>
          <p:nvPr/>
        </p:nvSpPr>
        <p:spPr bwMode="auto">
          <a:xfrm rot="3828996">
            <a:off x="824884" y="3060286"/>
            <a:ext cx="262793" cy="598432"/>
          </a:xfrm>
          <a:custGeom>
            <a:avLst/>
            <a:gdLst/>
            <a:ahLst/>
            <a:cxnLst>
              <a:cxn ang="0">
                <a:pos x="404" y="771"/>
              </a:cxn>
              <a:cxn ang="0">
                <a:pos x="87" y="0"/>
              </a:cxn>
              <a:cxn ang="0">
                <a:pos x="224" y="574"/>
              </a:cxn>
              <a:cxn ang="0">
                <a:pos x="0" y="466"/>
              </a:cxn>
              <a:cxn ang="0">
                <a:pos x="301" y="1294"/>
              </a:cxn>
              <a:cxn ang="0">
                <a:pos x="155" y="686"/>
              </a:cxn>
              <a:cxn ang="0">
                <a:pos x="404" y="771"/>
              </a:cxn>
            </a:cxnLst>
            <a:rect l="0" t="0" r="r" b="b"/>
            <a:pathLst>
              <a:path w="404" h="1294">
                <a:moveTo>
                  <a:pt x="404" y="771"/>
                </a:moveTo>
                <a:lnTo>
                  <a:pt x="87" y="0"/>
                </a:lnTo>
                <a:lnTo>
                  <a:pt x="224" y="574"/>
                </a:lnTo>
                <a:lnTo>
                  <a:pt x="0" y="466"/>
                </a:lnTo>
                <a:lnTo>
                  <a:pt x="301" y="1294"/>
                </a:lnTo>
                <a:lnTo>
                  <a:pt x="155" y="686"/>
                </a:lnTo>
                <a:lnTo>
                  <a:pt x="404" y="771"/>
                </a:lnTo>
                <a:close/>
              </a:path>
            </a:pathLst>
          </a:custGeom>
          <a:solidFill>
            <a:srgbClr val="FFCC66"/>
          </a:solidFill>
          <a:ln w="9525">
            <a:solidFill>
              <a:schemeClr val="accent6">
                <a:lumMod val="75000"/>
              </a:schemeClr>
            </a:solidFill>
            <a:round/>
          </a:ln>
          <a:effectLst/>
        </p:spPr>
        <p:txBody>
          <a:bodyPr wrap="none" anchor="ctr"/>
          <a:lstStyle/>
          <a:p>
            <a:endParaRPr lang="zh-CN" altLang="en-US">
              <a:solidFill>
                <a:srgbClr val="000000"/>
              </a:solidFill>
            </a:endParaRPr>
          </a:p>
        </p:txBody>
      </p:sp>
      <p:sp>
        <p:nvSpPr>
          <p:cNvPr id="1165" name="Freeform 14"/>
          <p:cNvSpPr/>
          <p:nvPr/>
        </p:nvSpPr>
        <p:spPr bwMode="auto">
          <a:xfrm rot="3828996">
            <a:off x="1572962" y="2968269"/>
            <a:ext cx="249599" cy="884337"/>
          </a:xfrm>
          <a:custGeom>
            <a:avLst/>
            <a:gdLst/>
            <a:ahLst/>
            <a:cxnLst>
              <a:cxn ang="0">
                <a:pos x="404" y="771"/>
              </a:cxn>
              <a:cxn ang="0">
                <a:pos x="87" y="0"/>
              </a:cxn>
              <a:cxn ang="0">
                <a:pos x="224" y="574"/>
              </a:cxn>
              <a:cxn ang="0">
                <a:pos x="0" y="466"/>
              </a:cxn>
              <a:cxn ang="0">
                <a:pos x="301" y="1294"/>
              </a:cxn>
              <a:cxn ang="0">
                <a:pos x="155" y="686"/>
              </a:cxn>
              <a:cxn ang="0">
                <a:pos x="404" y="771"/>
              </a:cxn>
            </a:cxnLst>
            <a:rect l="0" t="0" r="r" b="b"/>
            <a:pathLst>
              <a:path w="404" h="1294">
                <a:moveTo>
                  <a:pt x="404" y="771"/>
                </a:moveTo>
                <a:lnTo>
                  <a:pt x="87" y="0"/>
                </a:lnTo>
                <a:lnTo>
                  <a:pt x="224" y="574"/>
                </a:lnTo>
                <a:lnTo>
                  <a:pt x="0" y="466"/>
                </a:lnTo>
                <a:lnTo>
                  <a:pt x="301" y="1294"/>
                </a:lnTo>
                <a:lnTo>
                  <a:pt x="155" y="686"/>
                </a:lnTo>
                <a:lnTo>
                  <a:pt x="404" y="771"/>
                </a:lnTo>
                <a:close/>
              </a:path>
            </a:pathLst>
          </a:custGeom>
          <a:solidFill>
            <a:srgbClr val="FFCC66"/>
          </a:solidFill>
          <a:ln w="9525">
            <a:solidFill>
              <a:schemeClr val="accent6">
                <a:lumMod val="75000"/>
              </a:schemeClr>
            </a:solidFill>
            <a:round/>
          </a:ln>
          <a:effectLst/>
        </p:spPr>
        <p:txBody>
          <a:bodyPr wrap="none" anchor="ctr"/>
          <a:lstStyle/>
          <a:p>
            <a:endParaRPr lang="zh-CN" altLang="en-US">
              <a:solidFill>
                <a:srgbClr val="000000"/>
              </a:solidFill>
            </a:endParaRPr>
          </a:p>
        </p:txBody>
      </p:sp>
      <p:grpSp>
        <p:nvGrpSpPr>
          <p:cNvPr id="5" name="组合 1165"/>
          <p:cNvGrpSpPr/>
          <p:nvPr/>
        </p:nvGrpSpPr>
        <p:grpSpPr>
          <a:xfrm>
            <a:off x="695739" y="3695053"/>
            <a:ext cx="1332000" cy="460873"/>
            <a:chOff x="6876256" y="3444264"/>
            <a:chExt cx="1332000" cy="509021"/>
          </a:xfrm>
        </p:grpSpPr>
        <p:sp>
          <p:nvSpPr>
            <p:cNvPr id="1167" name="圆角矩形 1166"/>
            <p:cNvSpPr/>
            <p:nvPr/>
          </p:nvSpPr>
          <p:spPr bwMode="auto">
            <a:xfrm>
              <a:off x="6876256" y="3454200"/>
              <a:ext cx="1332000" cy="499085"/>
            </a:xfrm>
            <a:prstGeom prst="roundRect">
              <a:avLst/>
            </a:prstGeom>
            <a:solidFill>
              <a:srgbClr val="C00000"/>
            </a:solidFill>
            <a:ln>
              <a:noFill/>
            </a:ln>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1577" tIns="30788" rIns="61577" bIns="30788">
              <a:spAutoFit/>
            </a:bodyPr>
            <a:lstStyle/>
            <a:p>
              <a:pPr marL="406400" defTabSz="814070" eaLnBrk="0" hangingPunct="0">
                <a:lnSpc>
                  <a:spcPct val="150000"/>
                </a:lnSpc>
                <a:spcBef>
                  <a:spcPct val="30000"/>
                </a:spcBef>
                <a:buClr>
                  <a:srgbClr val="FFFFFF"/>
                </a:buClr>
                <a:buSzPct val="70000"/>
                <a:buFont typeface="Wingdings" panose="05000000000000000000" pitchFamily="2" charset="2"/>
                <a:buChar char="u"/>
                <a:defRPr/>
              </a:pPr>
              <a:endParaRPr lang="zh-CN" altLang="en-US" sz="1500" b="1"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1168" name="Rectangle 49"/>
            <p:cNvSpPr>
              <a:spLocks noChangeArrowheads="1"/>
            </p:cNvSpPr>
            <p:nvPr/>
          </p:nvSpPr>
          <p:spPr bwMode="auto">
            <a:xfrm>
              <a:off x="6888562" y="3444264"/>
              <a:ext cx="1204208" cy="425601"/>
            </a:xfrm>
            <a:prstGeom prst="rect">
              <a:avLst/>
            </a:prstGeom>
            <a:noFill/>
            <a:ln>
              <a:noFill/>
            </a:ln>
          </p:spPr>
          <p:txBody>
            <a:bodyPr wrap="square" lIns="0" tIns="30788" rIns="0" bIns="30788" numCol="1">
              <a:spAutoFit/>
            </a:bodyPr>
            <a:lstStyle/>
            <a:p>
              <a:pPr algn="ctr" defTabSz="814070" eaLnBrk="0" hangingPunct="0">
                <a:lnSpc>
                  <a:spcPct val="150000"/>
                </a:lnSpc>
                <a:spcBef>
                  <a:spcPct val="30000"/>
                </a:spcBef>
                <a:buClr>
                  <a:srgbClr val="FFFFFF"/>
                </a:buClr>
                <a:buSzPct val="70000"/>
                <a:defRPr/>
              </a:pPr>
              <a:r>
                <a:rPr lang="zh-CN" altLang="en-US" sz="14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泛在无线网</a:t>
              </a:r>
              <a:endParaRPr lang="en-US" altLang="ko-KR" sz="14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6" name="组合 1168"/>
          <p:cNvGrpSpPr/>
          <p:nvPr/>
        </p:nvGrpSpPr>
        <p:grpSpPr>
          <a:xfrm>
            <a:off x="695739" y="1615818"/>
            <a:ext cx="1332000" cy="451876"/>
            <a:chOff x="6804248" y="2492896"/>
            <a:chExt cx="1332000" cy="499086"/>
          </a:xfrm>
        </p:grpSpPr>
        <p:sp>
          <p:nvSpPr>
            <p:cNvPr id="1170" name="圆角矩形 1169"/>
            <p:cNvSpPr/>
            <p:nvPr/>
          </p:nvSpPr>
          <p:spPr bwMode="auto">
            <a:xfrm>
              <a:off x="6804248" y="2492896"/>
              <a:ext cx="1332000" cy="499086"/>
            </a:xfrm>
            <a:prstGeom prst="roundRect">
              <a:avLst/>
            </a:prstGeom>
            <a:solidFill>
              <a:srgbClr val="C00000"/>
            </a:solidFill>
            <a:ln>
              <a:noFill/>
            </a:ln>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1577" tIns="30788" rIns="61577" bIns="30788">
              <a:spAutoFit/>
            </a:bodyPr>
            <a:lstStyle/>
            <a:p>
              <a:pPr marL="406400" defTabSz="814070" eaLnBrk="0" hangingPunct="0">
                <a:lnSpc>
                  <a:spcPct val="150000"/>
                </a:lnSpc>
                <a:spcBef>
                  <a:spcPct val="30000"/>
                </a:spcBef>
                <a:buClr>
                  <a:srgbClr val="FFFFFF"/>
                </a:buClr>
                <a:buSzPct val="70000"/>
                <a:buFont typeface="Wingdings" panose="05000000000000000000" pitchFamily="2" charset="2"/>
                <a:buChar char="u"/>
                <a:defRPr/>
              </a:pPr>
              <a:endParaRPr lang="zh-CN" altLang="en-US" sz="1500" b="1"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1171" name="Rectangle 49"/>
            <p:cNvSpPr>
              <a:spLocks noChangeArrowheads="1"/>
            </p:cNvSpPr>
            <p:nvPr/>
          </p:nvSpPr>
          <p:spPr bwMode="auto">
            <a:xfrm>
              <a:off x="6816554" y="2502107"/>
              <a:ext cx="1204208" cy="425602"/>
            </a:xfrm>
            <a:prstGeom prst="rect">
              <a:avLst/>
            </a:prstGeom>
            <a:noFill/>
            <a:ln>
              <a:noFill/>
            </a:ln>
          </p:spPr>
          <p:txBody>
            <a:bodyPr wrap="square" lIns="0" tIns="30788" rIns="0" bIns="30788" numCol="1">
              <a:spAutoFit/>
            </a:bodyPr>
            <a:lstStyle/>
            <a:p>
              <a:pPr algn="ctr" defTabSz="814070" eaLnBrk="0" hangingPunct="0">
                <a:lnSpc>
                  <a:spcPct val="150000"/>
                </a:lnSpc>
                <a:spcBef>
                  <a:spcPct val="30000"/>
                </a:spcBef>
                <a:buClr>
                  <a:srgbClr val="FFFFFF"/>
                </a:buClr>
                <a:buSzPct val="70000"/>
                <a:defRPr/>
              </a:pPr>
              <a:r>
                <a:rPr lang="zh-CN" altLang="en-US" sz="1400" b="1" dirty="0" smtClean="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教育城域网</a:t>
              </a:r>
              <a:endParaRPr lang="en-US" altLang="ko-KR" sz="1400" b="1" dirty="0">
                <a:solidFill>
                  <a:srgbClr val="FFFFFF"/>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7" name="组合 277"/>
          <p:cNvGrpSpPr/>
          <p:nvPr/>
        </p:nvGrpSpPr>
        <p:grpSpPr>
          <a:xfrm>
            <a:off x="3032205" y="985142"/>
            <a:ext cx="925512" cy="559119"/>
            <a:chOff x="9142413" y="1382716"/>
            <a:chExt cx="1140062" cy="874350"/>
          </a:xfrm>
        </p:grpSpPr>
        <p:grpSp>
          <p:nvGrpSpPr>
            <p:cNvPr id="8" name="组合 332"/>
            <p:cNvGrpSpPr/>
            <p:nvPr/>
          </p:nvGrpSpPr>
          <p:grpSpPr>
            <a:xfrm>
              <a:off x="9142413" y="1382716"/>
              <a:ext cx="450000" cy="360000"/>
              <a:chOff x="2970247" y="3238500"/>
              <a:chExt cx="505396" cy="440743"/>
            </a:xfrm>
          </p:grpSpPr>
          <p:grpSp>
            <p:nvGrpSpPr>
              <p:cNvPr id="9" name="组合 329"/>
              <p:cNvGrpSpPr/>
              <p:nvPr/>
            </p:nvGrpSpPr>
            <p:grpSpPr>
              <a:xfrm>
                <a:off x="2970247" y="3381375"/>
                <a:ext cx="505396" cy="297868"/>
                <a:chOff x="3930764" y="3906520"/>
                <a:chExt cx="952523" cy="561394"/>
              </a:xfrm>
            </p:grpSpPr>
            <p:grpSp>
              <p:nvGrpSpPr>
                <p:cNvPr id="10" name="组合 187"/>
                <p:cNvGrpSpPr/>
                <p:nvPr/>
              </p:nvGrpSpPr>
              <p:grpSpPr>
                <a:xfrm>
                  <a:off x="3930764" y="3906520"/>
                  <a:ext cx="952523" cy="287074"/>
                  <a:chOff x="9419704" y="2777861"/>
                  <a:chExt cx="1722438" cy="519113"/>
                </a:xfrm>
                <a:solidFill>
                  <a:schemeClr val="tx1">
                    <a:lumMod val="50000"/>
                    <a:lumOff val="50000"/>
                  </a:schemeClr>
                </a:solidFill>
              </p:grpSpPr>
              <p:grpSp>
                <p:nvGrpSpPr>
                  <p:cNvPr id="11" name="组合 189"/>
                  <p:cNvGrpSpPr/>
                  <p:nvPr/>
                </p:nvGrpSpPr>
                <p:grpSpPr>
                  <a:xfrm>
                    <a:off x="10669067" y="2893749"/>
                    <a:ext cx="196850" cy="36513"/>
                    <a:chOff x="10707167" y="1194489"/>
                    <a:chExt cx="196850" cy="36513"/>
                  </a:xfrm>
                  <a:grpFill/>
                </p:grpSpPr>
                <p:sp>
                  <p:nvSpPr>
                    <p:cNvPr id="1754"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55"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56"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57"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2" name="组合 188"/>
                  <p:cNvGrpSpPr/>
                  <p:nvPr/>
                </p:nvGrpSpPr>
                <p:grpSpPr>
                  <a:xfrm>
                    <a:off x="10669067" y="3144574"/>
                    <a:ext cx="196850" cy="36513"/>
                    <a:chOff x="10707167" y="1445314"/>
                    <a:chExt cx="196850" cy="36513"/>
                  </a:xfrm>
                  <a:grpFill/>
                </p:grpSpPr>
                <p:sp>
                  <p:nvSpPr>
                    <p:cNvPr id="1750"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51"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52"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53"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748"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49"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3" name="组合 200"/>
                <p:cNvGrpSpPr/>
                <p:nvPr/>
              </p:nvGrpSpPr>
              <p:grpSpPr>
                <a:xfrm>
                  <a:off x="3930764" y="4180840"/>
                  <a:ext cx="952523" cy="287074"/>
                  <a:chOff x="9419704" y="2777861"/>
                  <a:chExt cx="1722438" cy="519113"/>
                </a:xfrm>
                <a:solidFill>
                  <a:schemeClr val="tx1">
                    <a:lumMod val="50000"/>
                    <a:lumOff val="50000"/>
                  </a:schemeClr>
                </a:solidFill>
              </p:grpSpPr>
              <p:grpSp>
                <p:nvGrpSpPr>
                  <p:cNvPr id="14" name="组合 189"/>
                  <p:cNvGrpSpPr/>
                  <p:nvPr/>
                </p:nvGrpSpPr>
                <p:grpSpPr>
                  <a:xfrm>
                    <a:off x="10669067" y="2893749"/>
                    <a:ext cx="196850" cy="36513"/>
                    <a:chOff x="10707167" y="1194489"/>
                    <a:chExt cx="196850" cy="36513"/>
                  </a:xfrm>
                  <a:grpFill/>
                </p:grpSpPr>
                <p:sp>
                  <p:nvSpPr>
                    <p:cNvPr id="1742"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43"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44"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45"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5" name="组合 188"/>
                  <p:cNvGrpSpPr/>
                  <p:nvPr/>
                </p:nvGrpSpPr>
                <p:grpSpPr>
                  <a:xfrm>
                    <a:off x="10669067" y="3144574"/>
                    <a:ext cx="196850" cy="36513"/>
                    <a:chOff x="10707167" y="1445314"/>
                    <a:chExt cx="196850" cy="36513"/>
                  </a:xfrm>
                  <a:grpFill/>
                </p:grpSpPr>
                <p:sp>
                  <p:nvSpPr>
                    <p:cNvPr id="1738"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39"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40"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41"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736"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37"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16" name="组合 187"/>
              <p:cNvGrpSpPr/>
              <p:nvPr/>
            </p:nvGrpSpPr>
            <p:grpSpPr>
              <a:xfrm>
                <a:off x="2970247" y="3238500"/>
                <a:ext cx="505396" cy="152318"/>
                <a:chOff x="9419704" y="2777861"/>
                <a:chExt cx="1722438" cy="519113"/>
              </a:xfrm>
              <a:solidFill>
                <a:schemeClr val="tx1">
                  <a:lumMod val="50000"/>
                  <a:lumOff val="50000"/>
                </a:schemeClr>
              </a:solidFill>
            </p:grpSpPr>
            <p:grpSp>
              <p:nvGrpSpPr>
                <p:cNvPr id="17" name="组合 189"/>
                <p:cNvGrpSpPr/>
                <p:nvPr/>
              </p:nvGrpSpPr>
              <p:grpSpPr>
                <a:xfrm>
                  <a:off x="10669067" y="2893749"/>
                  <a:ext cx="196850" cy="36513"/>
                  <a:chOff x="10707167" y="1194489"/>
                  <a:chExt cx="196850" cy="36513"/>
                </a:xfrm>
                <a:grpFill/>
              </p:grpSpPr>
              <p:sp>
                <p:nvSpPr>
                  <p:cNvPr id="1728"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29"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30"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31"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8" name="组合 188"/>
                <p:cNvGrpSpPr/>
                <p:nvPr/>
              </p:nvGrpSpPr>
              <p:grpSpPr>
                <a:xfrm>
                  <a:off x="10669067" y="3144574"/>
                  <a:ext cx="196850" cy="36513"/>
                  <a:chOff x="10707167" y="1445314"/>
                  <a:chExt cx="196850" cy="36513"/>
                </a:xfrm>
                <a:grpFill/>
              </p:grpSpPr>
              <p:sp>
                <p:nvSpPr>
                  <p:cNvPr id="1724"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25"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26"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27"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722"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23"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19" name="组合 332"/>
            <p:cNvGrpSpPr/>
            <p:nvPr/>
          </p:nvGrpSpPr>
          <p:grpSpPr>
            <a:xfrm>
              <a:off x="9142413" y="1897066"/>
              <a:ext cx="450000" cy="360000"/>
              <a:chOff x="2970247" y="3238500"/>
              <a:chExt cx="505396" cy="440743"/>
            </a:xfrm>
          </p:grpSpPr>
          <p:grpSp>
            <p:nvGrpSpPr>
              <p:cNvPr id="20" name="组合 329"/>
              <p:cNvGrpSpPr/>
              <p:nvPr/>
            </p:nvGrpSpPr>
            <p:grpSpPr>
              <a:xfrm>
                <a:off x="2970247" y="3381375"/>
                <a:ext cx="505396" cy="297868"/>
                <a:chOff x="3930764" y="3906520"/>
                <a:chExt cx="952523" cy="561394"/>
              </a:xfrm>
            </p:grpSpPr>
            <p:grpSp>
              <p:nvGrpSpPr>
                <p:cNvPr id="21" name="组合 187"/>
                <p:cNvGrpSpPr/>
                <p:nvPr/>
              </p:nvGrpSpPr>
              <p:grpSpPr>
                <a:xfrm>
                  <a:off x="3930764" y="3906520"/>
                  <a:ext cx="952523" cy="287074"/>
                  <a:chOff x="9419704" y="2777861"/>
                  <a:chExt cx="1722438" cy="519113"/>
                </a:xfrm>
                <a:solidFill>
                  <a:schemeClr val="tx1">
                    <a:lumMod val="50000"/>
                    <a:lumOff val="50000"/>
                  </a:schemeClr>
                </a:solidFill>
              </p:grpSpPr>
              <p:grpSp>
                <p:nvGrpSpPr>
                  <p:cNvPr id="22" name="组合 189"/>
                  <p:cNvGrpSpPr/>
                  <p:nvPr/>
                </p:nvGrpSpPr>
                <p:grpSpPr>
                  <a:xfrm>
                    <a:off x="10669067" y="2893749"/>
                    <a:ext cx="196850" cy="36513"/>
                    <a:chOff x="10707167" y="1194489"/>
                    <a:chExt cx="196850" cy="36513"/>
                  </a:xfrm>
                  <a:grpFill/>
                </p:grpSpPr>
                <p:sp>
                  <p:nvSpPr>
                    <p:cNvPr id="1714"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15"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16"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17"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23" name="组合 188"/>
                  <p:cNvGrpSpPr/>
                  <p:nvPr/>
                </p:nvGrpSpPr>
                <p:grpSpPr>
                  <a:xfrm>
                    <a:off x="10669067" y="3144574"/>
                    <a:ext cx="196850" cy="36513"/>
                    <a:chOff x="10707167" y="1445314"/>
                    <a:chExt cx="196850" cy="36513"/>
                  </a:xfrm>
                  <a:grpFill/>
                </p:grpSpPr>
                <p:sp>
                  <p:nvSpPr>
                    <p:cNvPr id="1710"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11"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12"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13"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708"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09"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24" name="组合 200"/>
                <p:cNvGrpSpPr/>
                <p:nvPr/>
              </p:nvGrpSpPr>
              <p:grpSpPr>
                <a:xfrm>
                  <a:off x="3930764" y="4180840"/>
                  <a:ext cx="952523" cy="287074"/>
                  <a:chOff x="9419704" y="2777861"/>
                  <a:chExt cx="1722438" cy="519113"/>
                </a:xfrm>
                <a:solidFill>
                  <a:schemeClr val="tx1">
                    <a:lumMod val="50000"/>
                    <a:lumOff val="50000"/>
                  </a:schemeClr>
                </a:solidFill>
              </p:grpSpPr>
              <p:grpSp>
                <p:nvGrpSpPr>
                  <p:cNvPr id="25" name="组合 189"/>
                  <p:cNvGrpSpPr/>
                  <p:nvPr/>
                </p:nvGrpSpPr>
                <p:grpSpPr>
                  <a:xfrm>
                    <a:off x="10669067" y="2893749"/>
                    <a:ext cx="196850" cy="36513"/>
                    <a:chOff x="10707167" y="1194489"/>
                    <a:chExt cx="196850" cy="36513"/>
                  </a:xfrm>
                  <a:grpFill/>
                </p:grpSpPr>
                <p:sp>
                  <p:nvSpPr>
                    <p:cNvPr id="1702"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03"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04"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05"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26" name="组合 188"/>
                  <p:cNvGrpSpPr/>
                  <p:nvPr/>
                </p:nvGrpSpPr>
                <p:grpSpPr>
                  <a:xfrm>
                    <a:off x="10669067" y="3144574"/>
                    <a:ext cx="196850" cy="36513"/>
                    <a:chOff x="10707167" y="1445314"/>
                    <a:chExt cx="196850" cy="36513"/>
                  </a:xfrm>
                  <a:grpFill/>
                </p:grpSpPr>
                <p:sp>
                  <p:nvSpPr>
                    <p:cNvPr id="1698"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99"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00"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01"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696"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97"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27" name="组合 187"/>
              <p:cNvGrpSpPr/>
              <p:nvPr/>
            </p:nvGrpSpPr>
            <p:grpSpPr>
              <a:xfrm>
                <a:off x="2970247" y="3238500"/>
                <a:ext cx="505396" cy="152318"/>
                <a:chOff x="9419704" y="2777861"/>
                <a:chExt cx="1722438" cy="519113"/>
              </a:xfrm>
              <a:solidFill>
                <a:schemeClr val="tx1">
                  <a:lumMod val="50000"/>
                  <a:lumOff val="50000"/>
                </a:schemeClr>
              </a:solidFill>
            </p:grpSpPr>
            <p:grpSp>
              <p:nvGrpSpPr>
                <p:cNvPr id="28" name="组合 189"/>
                <p:cNvGrpSpPr/>
                <p:nvPr/>
              </p:nvGrpSpPr>
              <p:grpSpPr>
                <a:xfrm>
                  <a:off x="10669067" y="2893749"/>
                  <a:ext cx="196850" cy="36513"/>
                  <a:chOff x="10707167" y="1194489"/>
                  <a:chExt cx="196850" cy="36513"/>
                </a:xfrm>
                <a:grpFill/>
              </p:grpSpPr>
              <p:sp>
                <p:nvSpPr>
                  <p:cNvPr id="1688"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89"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90"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91"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29" name="组合 188"/>
                <p:cNvGrpSpPr/>
                <p:nvPr/>
              </p:nvGrpSpPr>
              <p:grpSpPr>
                <a:xfrm>
                  <a:off x="10669067" y="3144574"/>
                  <a:ext cx="196850" cy="36513"/>
                  <a:chOff x="10707167" y="1445314"/>
                  <a:chExt cx="196850" cy="36513"/>
                </a:xfrm>
                <a:grpFill/>
              </p:grpSpPr>
              <p:sp>
                <p:nvSpPr>
                  <p:cNvPr id="1684"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85"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86"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87"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682"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83"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30" name="组合 332"/>
            <p:cNvGrpSpPr/>
            <p:nvPr/>
          </p:nvGrpSpPr>
          <p:grpSpPr>
            <a:xfrm>
              <a:off x="9832475" y="1382716"/>
              <a:ext cx="450000" cy="360000"/>
              <a:chOff x="2970247" y="3238500"/>
              <a:chExt cx="505396" cy="440743"/>
            </a:xfrm>
          </p:grpSpPr>
          <p:grpSp>
            <p:nvGrpSpPr>
              <p:cNvPr id="31" name="组合 329"/>
              <p:cNvGrpSpPr/>
              <p:nvPr/>
            </p:nvGrpSpPr>
            <p:grpSpPr>
              <a:xfrm>
                <a:off x="2970247" y="3381375"/>
                <a:ext cx="505396" cy="297868"/>
                <a:chOff x="3930764" y="3906520"/>
                <a:chExt cx="952523" cy="561394"/>
              </a:xfrm>
            </p:grpSpPr>
            <p:grpSp>
              <p:nvGrpSpPr>
                <p:cNvPr id="1664" name="组合 187"/>
                <p:cNvGrpSpPr/>
                <p:nvPr/>
              </p:nvGrpSpPr>
              <p:grpSpPr>
                <a:xfrm>
                  <a:off x="3930764" y="3906520"/>
                  <a:ext cx="952523" cy="287074"/>
                  <a:chOff x="9419704" y="2777861"/>
                  <a:chExt cx="1722438" cy="519113"/>
                </a:xfrm>
                <a:solidFill>
                  <a:schemeClr val="tx1">
                    <a:lumMod val="50000"/>
                    <a:lumOff val="50000"/>
                  </a:schemeClr>
                </a:solidFill>
              </p:grpSpPr>
              <p:grpSp>
                <p:nvGrpSpPr>
                  <p:cNvPr id="1665" name="组合 189"/>
                  <p:cNvGrpSpPr/>
                  <p:nvPr/>
                </p:nvGrpSpPr>
                <p:grpSpPr>
                  <a:xfrm>
                    <a:off x="10669067" y="2893749"/>
                    <a:ext cx="196850" cy="36513"/>
                    <a:chOff x="10707167" y="1194489"/>
                    <a:chExt cx="196850" cy="36513"/>
                  </a:xfrm>
                  <a:grpFill/>
                </p:grpSpPr>
                <p:sp>
                  <p:nvSpPr>
                    <p:cNvPr id="1358"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59"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86"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77"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66" name="组合 188"/>
                  <p:cNvGrpSpPr/>
                  <p:nvPr/>
                </p:nvGrpSpPr>
                <p:grpSpPr>
                  <a:xfrm>
                    <a:off x="10669067" y="3144574"/>
                    <a:ext cx="196850" cy="36513"/>
                    <a:chOff x="10707167" y="1445314"/>
                    <a:chExt cx="196850" cy="36513"/>
                  </a:xfrm>
                  <a:grpFill/>
                </p:grpSpPr>
                <p:sp>
                  <p:nvSpPr>
                    <p:cNvPr id="1352"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55"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56"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57"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348"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51"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67" name="组合 200"/>
                <p:cNvGrpSpPr/>
                <p:nvPr/>
              </p:nvGrpSpPr>
              <p:grpSpPr>
                <a:xfrm>
                  <a:off x="3930764" y="4180840"/>
                  <a:ext cx="952523" cy="287074"/>
                  <a:chOff x="9419704" y="2777861"/>
                  <a:chExt cx="1722438" cy="519113"/>
                </a:xfrm>
                <a:solidFill>
                  <a:schemeClr val="tx1">
                    <a:lumMod val="50000"/>
                    <a:lumOff val="50000"/>
                  </a:schemeClr>
                </a:solidFill>
              </p:grpSpPr>
              <p:grpSp>
                <p:nvGrpSpPr>
                  <p:cNvPr id="1668" name="组合 189"/>
                  <p:cNvGrpSpPr/>
                  <p:nvPr/>
                </p:nvGrpSpPr>
                <p:grpSpPr>
                  <a:xfrm>
                    <a:off x="10669067" y="2893749"/>
                    <a:ext cx="196850" cy="36513"/>
                    <a:chOff x="10707167" y="1194489"/>
                    <a:chExt cx="196850" cy="36513"/>
                  </a:xfrm>
                  <a:grpFill/>
                </p:grpSpPr>
                <p:sp>
                  <p:nvSpPr>
                    <p:cNvPr id="1340"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41"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43"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45"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69" name="组合 188"/>
                  <p:cNvGrpSpPr/>
                  <p:nvPr/>
                </p:nvGrpSpPr>
                <p:grpSpPr>
                  <a:xfrm>
                    <a:off x="10669067" y="3144574"/>
                    <a:ext cx="196850" cy="36513"/>
                    <a:chOff x="10707167" y="1445314"/>
                    <a:chExt cx="196850" cy="36513"/>
                  </a:xfrm>
                  <a:grpFill/>
                </p:grpSpPr>
                <p:sp>
                  <p:nvSpPr>
                    <p:cNvPr id="1333"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34"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37"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39"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316"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32"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1670" name="组合 187"/>
              <p:cNvGrpSpPr/>
              <p:nvPr/>
            </p:nvGrpSpPr>
            <p:grpSpPr>
              <a:xfrm>
                <a:off x="2970247" y="3238500"/>
                <a:ext cx="505396" cy="152318"/>
                <a:chOff x="9419704" y="2777861"/>
                <a:chExt cx="1722438" cy="519113"/>
              </a:xfrm>
              <a:solidFill>
                <a:schemeClr val="tx1">
                  <a:lumMod val="50000"/>
                  <a:lumOff val="50000"/>
                </a:schemeClr>
              </a:solidFill>
            </p:grpSpPr>
            <p:grpSp>
              <p:nvGrpSpPr>
                <p:cNvPr id="1671" name="组合 189"/>
                <p:cNvGrpSpPr/>
                <p:nvPr/>
              </p:nvGrpSpPr>
              <p:grpSpPr>
                <a:xfrm>
                  <a:off x="10669067" y="2893749"/>
                  <a:ext cx="196850" cy="36513"/>
                  <a:chOff x="10707167" y="1194489"/>
                  <a:chExt cx="196850" cy="36513"/>
                </a:xfrm>
                <a:grpFill/>
              </p:grpSpPr>
              <p:sp>
                <p:nvSpPr>
                  <p:cNvPr id="1308"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09"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10"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11"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72" name="组合 188"/>
                <p:cNvGrpSpPr/>
                <p:nvPr/>
              </p:nvGrpSpPr>
              <p:grpSpPr>
                <a:xfrm>
                  <a:off x="10669067" y="3144574"/>
                  <a:ext cx="196850" cy="36513"/>
                  <a:chOff x="10707167" y="1445314"/>
                  <a:chExt cx="196850" cy="36513"/>
                </a:xfrm>
                <a:grpFill/>
              </p:grpSpPr>
              <p:sp>
                <p:nvSpPr>
                  <p:cNvPr id="1304"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05"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06"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07"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302"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303"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1673" name="组合 332"/>
            <p:cNvGrpSpPr/>
            <p:nvPr/>
          </p:nvGrpSpPr>
          <p:grpSpPr>
            <a:xfrm>
              <a:off x="9832475" y="1897066"/>
              <a:ext cx="450000" cy="360000"/>
              <a:chOff x="2970247" y="3238500"/>
              <a:chExt cx="505396" cy="440743"/>
            </a:xfrm>
          </p:grpSpPr>
          <p:grpSp>
            <p:nvGrpSpPr>
              <p:cNvPr id="1674" name="组合 329"/>
              <p:cNvGrpSpPr/>
              <p:nvPr/>
            </p:nvGrpSpPr>
            <p:grpSpPr>
              <a:xfrm>
                <a:off x="2970247" y="3381375"/>
                <a:ext cx="505396" cy="297868"/>
                <a:chOff x="3930764" y="3906520"/>
                <a:chExt cx="952523" cy="561394"/>
              </a:xfrm>
            </p:grpSpPr>
            <p:grpSp>
              <p:nvGrpSpPr>
                <p:cNvPr id="1675" name="组合 187"/>
                <p:cNvGrpSpPr/>
                <p:nvPr/>
              </p:nvGrpSpPr>
              <p:grpSpPr>
                <a:xfrm>
                  <a:off x="3930764" y="3906520"/>
                  <a:ext cx="952523" cy="287074"/>
                  <a:chOff x="9419704" y="2777861"/>
                  <a:chExt cx="1722438" cy="519113"/>
                </a:xfrm>
                <a:solidFill>
                  <a:schemeClr val="tx1">
                    <a:lumMod val="50000"/>
                    <a:lumOff val="50000"/>
                  </a:schemeClr>
                </a:solidFill>
              </p:grpSpPr>
              <p:grpSp>
                <p:nvGrpSpPr>
                  <p:cNvPr id="1676" name="组合 189"/>
                  <p:cNvGrpSpPr/>
                  <p:nvPr/>
                </p:nvGrpSpPr>
                <p:grpSpPr>
                  <a:xfrm>
                    <a:off x="10669067" y="2893749"/>
                    <a:ext cx="196850" cy="36513"/>
                    <a:chOff x="10707167" y="1194489"/>
                    <a:chExt cx="196850" cy="36513"/>
                  </a:xfrm>
                  <a:grpFill/>
                </p:grpSpPr>
                <p:sp>
                  <p:nvSpPr>
                    <p:cNvPr id="1294"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95"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96"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97"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78" name="组合 188"/>
                  <p:cNvGrpSpPr/>
                  <p:nvPr/>
                </p:nvGrpSpPr>
                <p:grpSpPr>
                  <a:xfrm>
                    <a:off x="10669067" y="3144574"/>
                    <a:ext cx="196850" cy="36513"/>
                    <a:chOff x="10707167" y="1445314"/>
                    <a:chExt cx="196850" cy="36513"/>
                  </a:xfrm>
                  <a:grpFill/>
                </p:grpSpPr>
                <p:sp>
                  <p:nvSpPr>
                    <p:cNvPr id="1290"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91"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92"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93"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288"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89"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79" name="组合 200"/>
                <p:cNvGrpSpPr/>
                <p:nvPr/>
              </p:nvGrpSpPr>
              <p:grpSpPr>
                <a:xfrm>
                  <a:off x="3930764" y="4180840"/>
                  <a:ext cx="952523" cy="287074"/>
                  <a:chOff x="9419704" y="2777861"/>
                  <a:chExt cx="1722438" cy="519113"/>
                </a:xfrm>
                <a:solidFill>
                  <a:schemeClr val="tx1">
                    <a:lumMod val="50000"/>
                    <a:lumOff val="50000"/>
                  </a:schemeClr>
                </a:solidFill>
              </p:grpSpPr>
              <p:grpSp>
                <p:nvGrpSpPr>
                  <p:cNvPr id="1680" name="组合 189"/>
                  <p:cNvGrpSpPr/>
                  <p:nvPr/>
                </p:nvGrpSpPr>
                <p:grpSpPr>
                  <a:xfrm>
                    <a:off x="10669067" y="2893749"/>
                    <a:ext cx="196850" cy="36513"/>
                    <a:chOff x="10707167" y="1194489"/>
                    <a:chExt cx="196850" cy="36513"/>
                  </a:xfrm>
                  <a:grpFill/>
                </p:grpSpPr>
                <p:sp>
                  <p:nvSpPr>
                    <p:cNvPr id="1282"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83"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84"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85"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81" name="组合 188"/>
                  <p:cNvGrpSpPr/>
                  <p:nvPr/>
                </p:nvGrpSpPr>
                <p:grpSpPr>
                  <a:xfrm>
                    <a:off x="10669067" y="3144574"/>
                    <a:ext cx="196850" cy="36513"/>
                    <a:chOff x="10707167" y="1445314"/>
                    <a:chExt cx="196850" cy="36513"/>
                  </a:xfrm>
                  <a:grpFill/>
                </p:grpSpPr>
                <p:sp>
                  <p:nvSpPr>
                    <p:cNvPr id="1278"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79"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80"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81"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276"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77"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grpSp>
            <p:nvGrpSpPr>
              <p:cNvPr id="1692" name="组合 187"/>
              <p:cNvGrpSpPr/>
              <p:nvPr/>
            </p:nvGrpSpPr>
            <p:grpSpPr>
              <a:xfrm>
                <a:off x="2970247" y="3238500"/>
                <a:ext cx="505396" cy="152318"/>
                <a:chOff x="9419704" y="2777861"/>
                <a:chExt cx="1722438" cy="519113"/>
              </a:xfrm>
              <a:solidFill>
                <a:schemeClr val="tx1">
                  <a:lumMod val="50000"/>
                  <a:lumOff val="50000"/>
                </a:schemeClr>
              </a:solidFill>
            </p:grpSpPr>
            <p:grpSp>
              <p:nvGrpSpPr>
                <p:cNvPr id="1693" name="组合 189"/>
                <p:cNvGrpSpPr/>
                <p:nvPr/>
              </p:nvGrpSpPr>
              <p:grpSpPr>
                <a:xfrm>
                  <a:off x="10669067" y="2893749"/>
                  <a:ext cx="196850" cy="36513"/>
                  <a:chOff x="10707167" y="1194489"/>
                  <a:chExt cx="196850" cy="36513"/>
                </a:xfrm>
                <a:grpFill/>
              </p:grpSpPr>
              <p:sp>
                <p:nvSpPr>
                  <p:cNvPr id="1268" name="Freeform 6"/>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69" name="Freeform 7"/>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70" name="Freeform 8"/>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71" name="Freeform 9"/>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694" name="组合 188"/>
                <p:cNvGrpSpPr/>
                <p:nvPr/>
              </p:nvGrpSpPr>
              <p:grpSpPr>
                <a:xfrm>
                  <a:off x="10669067" y="3144574"/>
                  <a:ext cx="196850" cy="36513"/>
                  <a:chOff x="10707167" y="1445314"/>
                  <a:chExt cx="196850" cy="36513"/>
                </a:xfrm>
                <a:grpFill/>
              </p:grpSpPr>
              <p:sp>
                <p:nvSpPr>
                  <p:cNvPr id="1264" name="Freeform 10"/>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65" name="Freeform 11"/>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66" name="Freeform 12"/>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67" name="Freeform 13"/>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262"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263"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cxnSp>
          <p:nvCxnSpPr>
            <p:cNvPr id="1254" name="直接连接符 1253"/>
            <p:cNvCxnSpPr/>
            <p:nvPr/>
          </p:nvCxnSpPr>
          <p:spPr bwMode="auto">
            <a:xfrm>
              <a:off x="9544050" y="1552575"/>
              <a:ext cx="295275" cy="0"/>
            </a:xfrm>
            <a:prstGeom prst="line">
              <a:avLst/>
            </a:prstGeom>
            <a:noFill/>
            <a:ln>
              <a:solidFill>
                <a:schemeClr val="tx1">
                  <a:lumMod val="50000"/>
                  <a:lumOff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55" name="直接连接符 1254"/>
            <p:cNvCxnSpPr/>
            <p:nvPr/>
          </p:nvCxnSpPr>
          <p:spPr bwMode="auto">
            <a:xfrm>
              <a:off x="9553575" y="2085975"/>
              <a:ext cx="295275" cy="0"/>
            </a:xfrm>
            <a:prstGeom prst="line">
              <a:avLst/>
            </a:prstGeom>
            <a:noFill/>
            <a:ln>
              <a:solidFill>
                <a:schemeClr val="tx1">
                  <a:lumMod val="50000"/>
                  <a:lumOff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56" name="直接连接符 1255"/>
            <p:cNvCxnSpPr/>
            <p:nvPr/>
          </p:nvCxnSpPr>
          <p:spPr bwMode="auto">
            <a:xfrm>
              <a:off x="9963150" y="1638300"/>
              <a:ext cx="0" cy="257175"/>
            </a:xfrm>
            <a:prstGeom prst="line">
              <a:avLst/>
            </a:prstGeom>
            <a:noFill/>
            <a:ln>
              <a:solidFill>
                <a:schemeClr val="tx1">
                  <a:lumMod val="50000"/>
                  <a:lumOff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57" name="直接连接符 1256"/>
            <p:cNvCxnSpPr/>
            <p:nvPr/>
          </p:nvCxnSpPr>
          <p:spPr bwMode="auto">
            <a:xfrm>
              <a:off x="9286875" y="1676400"/>
              <a:ext cx="0" cy="257175"/>
            </a:xfrm>
            <a:prstGeom prst="line">
              <a:avLst/>
            </a:prstGeom>
            <a:noFill/>
            <a:ln>
              <a:solidFill>
                <a:schemeClr val="tx1">
                  <a:lumMod val="50000"/>
                  <a:lumOff val="5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758" name="Rectangle 130"/>
          <p:cNvSpPr>
            <a:spLocks noChangeArrowheads="1"/>
          </p:cNvSpPr>
          <p:nvPr/>
        </p:nvSpPr>
        <p:spPr bwMode="auto">
          <a:xfrm>
            <a:off x="4052967" y="1113062"/>
            <a:ext cx="914400" cy="2769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城域网</a:t>
            </a:r>
            <a:endParaRPr kumimoji="1" lang="en-US" altLang="zh-CN" sz="900" dirty="0" smtClean="0">
              <a:solidFill>
                <a:srgbClr val="000000"/>
              </a:solidFill>
              <a:latin typeface="微软雅黑" panose="020B0503020204020204" charset="-122"/>
              <a:ea typeface="微软雅黑" panose="020B0503020204020204" charset="-122"/>
            </a:endParaRPr>
          </a:p>
          <a:p>
            <a:pPr algn="ctr" defTabSz="657225"/>
            <a:r>
              <a:rPr kumimoji="1" lang="zh-CN" altLang="en-US" sz="900" dirty="0" smtClean="0">
                <a:solidFill>
                  <a:srgbClr val="000000"/>
                </a:solidFill>
                <a:latin typeface="微软雅黑" panose="020B0503020204020204" charset="-122"/>
                <a:ea typeface="微软雅黑" panose="020B0503020204020204" charset="-122"/>
              </a:rPr>
              <a:t>核心路由器</a:t>
            </a:r>
            <a:endParaRPr kumimoji="1" lang="zh-CN" altLang="en-US" sz="900" dirty="0">
              <a:solidFill>
                <a:srgbClr val="000000"/>
              </a:solidFill>
              <a:latin typeface="微软雅黑" panose="020B0503020204020204" charset="-122"/>
              <a:ea typeface="微软雅黑" panose="020B0503020204020204" charset="-122"/>
            </a:endParaRPr>
          </a:p>
        </p:txBody>
      </p:sp>
      <p:grpSp>
        <p:nvGrpSpPr>
          <p:cNvPr id="1695" name="组合 281"/>
          <p:cNvGrpSpPr/>
          <p:nvPr/>
        </p:nvGrpSpPr>
        <p:grpSpPr>
          <a:xfrm>
            <a:off x="3640361" y="2083994"/>
            <a:ext cx="396000" cy="81487"/>
            <a:chOff x="2764925" y="3228689"/>
            <a:chExt cx="450000" cy="119166"/>
          </a:xfrm>
        </p:grpSpPr>
        <p:sp>
          <p:nvSpPr>
            <p:cNvPr id="1760" name="Freeform 15"/>
            <p:cNvSpPr>
              <a:spLocks noEditPoints="1"/>
            </p:cNvSpPr>
            <p:nvPr/>
          </p:nvSpPr>
          <p:spPr bwMode="auto">
            <a:xfrm>
              <a:off x="2764925" y="3228689"/>
              <a:ext cx="450000" cy="62016"/>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61" name="Freeform 15"/>
            <p:cNvSpPr>
              <a:spLocks noEditPoints="1"/>
            </p:cNvSpPr>
            <p:nvPr/>
          </p:nvSpPr>
          <p:spPr bwMode="auto">
            <a:xfrm>
              <a:off x="2764925" y="3285838"/>
              <a:ext cx="450000" cy="62017"/>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706" name="组合 284"/>
          <p:cNvGrpSpPr/>
          <p:nvPr/>
        </p:nvGrpSpPr>
        <p:grpSpPr>
          <a:xfrm>
            <a:off x="3640361" y="2426275"/>
            <a:ext cx="396000" cy="81487"/>
            <a:chOff x="9438311" y="2457110"/>
            <a:chExt cx="432000" cy="109763"/>
          </a:xfrm>
        </p:grpSpPr>
        <p:sp>
          <p:nvSpPr>
            <p:cNvPr id="1763" name="Freeform 13"/>
            <p:cNvSpPr>
              <a:spLocks noEditPoints="1"/>
            </p:cNvSpPr>
            <p:nvPr/>
          </p:nvSpPr>
          <p:spPr bwMode="auto">
            <a:xfrm>
              <a:off x="9438311" y="2457110"/>
              <a:ext cx="432000" cy="621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764" name="Freeform 13"/>
            <p:cNvSpPr>
              <a:spLocks noEditPoints="1"/>
            </p:cNvSpPr>
            <p:nvPr/>
          </p:nvSpPr>
          <p:spPr bwMode="auto">
            <a:xfrm>
              <a:off x="9438311" y="2504735"/>
              <a:ext cx="432000" cy="62138"/>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sp>
        <p:nvSpPr>
          <p:cNvPr id="1765" name="Rectangle 130"/>
          <p:cNvSpPr>
            <a:spLocks noChangeArrowheads="1"/>
          </p:cNvSpPr>
          <p:nvPr/>
        </p:nvSpPr>
        <p:spPr bwMode="auto">
          <a:xfrm>
            <a:off x="3313836" y="2256732"/>
            <a:ext cx="914400" cy="1384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校园出口路由</a:t>
            </a:r>
            <a:endParaRPr kumimoji="1" lang="zh-CN" altLang="en-US" sz="900" dirty="0">
              <a:solidFill>
                <a:srgbClr val="000000"/>
              </a:solidFill>
              <a:latin typeface="微软雅黑" panose="020B0503020204020204" charset="-122"/>
              <a:ea typeface="微软雅黑" panose="020B0503020204020204" charset="-122"/>
            </a:endParaRPr>
          </a:p>
        </p:txBody>
      </p:sp>
      <p:sp>
        <p:nvSpPr>
          <p:cNvPr id="1766" name="Rectangle 130"/>
          <p:cNvSpPr>
            <a:spLocks noChangeArrowheads="1"/>
          </p:cNvSpPr>
          <p:nvPr/>
        </p:nvSpPr>
        <p:spPr bwMode="auto">
          <a:xfrm>
            <a:off x="3412725" y="2590438"/>
            <a:ext cx="914400" cy="1384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园区</a:t>
            </a:r>
            <a:r>
              <a:rPr kumimoji="1" lang="en-US" altLang="zh-CN" sz="900" dirty="0" smtClean="0">
                <a:solidFill>
                  <a:srgbClr val="000000"/>
                </a:solidFill>
                <a:latin typeface="微软雅黑" panose="020B0503020204020204" charset="-122"/>
                <a:ea typeface="微软雅黑" panose="020B0503020204020204" charset="-122"/>
              </a:rPr>
              <a:t>POE</a:t>
            </a:r>
            <a:r>
              <a:rPr kumimoji="1" lang="zh-CN" altLang="en-US" sz="900" dirty="0" smtClean="0">
                <a:solidFill>
                  <a:srgbClr val="000000"/>
                </a:solidFill>
                <a:latin typeface="微软雅黑" panose="020B0503020204020204" charset="-122"/>
                <a:ea typeface="微软雅黑" panose="020B0503020204020204" charset="-122"/>
              </a:rPr>
              <a:t>交换机</a:t>
            </a:r>
            <a:endParaRPr kumimoji="1" lang="zh-CN" altLang="en-US" sz="900" dirty="0">
              <a:solidFill>
                <a:srgbClr val="000000"/>
              </a:solidFill>
              <a:latin typeface="微软雅黑" panose="020B0503020204020204" charset="-122"/>
              <a:ea typeface="微软雅黑" panose="020B0503020204020204" charset="-122"/>
            </a:endParaRPr>
          </a:p>
        </p:txBody>
      </p:sp>
      <p:grpSp>
        <p:nvGrpSpPr>
          <p:cNvPr id="1707" name="组合 310"/>
          <p:cNvGrpSpPr/>
          <p:nvPr/>
        </p:nvGrpSpPr>
        <p:grpSpPr>
          <a:xfrm>
            <a:off x="3568353" y="2866351"/>
            <a:ext cx="563562" cy="118740"/>
            <a:chOff x="9142413" y="2583479"/>
            <a:chExt cx="720000" cy="135510"/>
          </a:xfrm>
        </p:grpSpPr>
        <p:sp>
          <p:nvSpPr>
            <p:cNvPr id="1768" name="Freeform 5"/>
            <p:cNvSpPr/>
            <p:nvPr/>
          </p:nvSpPr>
          <p:spPr bwMode="auto">
            <a:xfrm>
              <a:off x="9142413" y="2658581"/>
              <a:ext cx="133117" cy="60408"/>
            </a:xfrm>
            <a:custGeom>
              <a:avLst/>
              <a:gdLst/>
              <a:ahLst/>
              <a:cxnLst>
                <a:cxn ang="0">
                  <a:pos x="2757" y="0"/>
                </a:cxn>
                <a:cxn ang="0">
                  <a:pos x="2797" y="5"/>
                </a:cxn>
                <a:cxn ang="0">
                  <a:pos x="2836" y="17"/>
                </a:cxn>
                <a:cxn ang="0">
                  <a:pos x="2871" y="33"/>
                </a:cxn>
                <a:cxn ang="0">
                  <a:pos x="2904" y="54"/>
                </a:cxn>
                <a:cxn ang="0">
                  <a:pos x="2933" y="80"/>
                </a:cxn>
                <a:cxn ang="0">
                  <a:pos x="2959" y="109"/>
                </a:cxn>
                <a:cxn ang="0">
                  <a:pos x="2980" y="142"/>
                </a:cxn>
                <a:cxn ang="0">
                  <a:pos x="2997" y="177"/>
                </a:cxn>
                <a:cxn ang="0">
                  <a:pos x="3008" y="216"/>
                </a:cxn>
                <a:cxn ang="0">
                  <a:pos x="3013" y="257"/>
                </a:cxn>
                <a:cxn ang="0">
                  <a:pos x="3013" y="1366"/>
                </a:cxn>
                <a:cxn ang="0">
                  <a:pos x="3008" y="1405"/>
                </a:cxn>
                <a:cxn ang="0">
                  <a:pos x="2997" y="1444"/>
                </a:cxn>
                <a:cxn ang="0">
                  <a:pos x="2980" y="1480"/>
                </a:cxn>
                <a:cxn ang="0">
                  <a:pos x="2959" y="1512"/>
                </a:cxn>
                <a:cxn ang="0">
                  <a:pos x="2933" y="1542"/>
                </a:cxn>
                <a:cxn ang="0">
                  <a:pos x="2904" y="1567"/>
                </a:cxn>
                <a:cxn ang="0">
                  <a:pos x="2871" y="1589"/>
                </a:cxn>
                <a:cxn ang="0">
                  <a:pos x="2836" y="1605"/>
                </a:cxn>
                <a:cxn ang="0">
                  <a:pos x="2797" y="1616"/>
                </a:cxn>
                <a:cxn ang="0">
                  <a:pos x="2757" y="1621"/>
                </a:cxn>
                <a:cxn ang="0">
                  <a:pos x="257" y="1621"/>
                </a:cxn>
                <a:cxn ang="0">
                  <a:pos x="216" y="1616"/>
                </a:cxn>
                <a:cxn ang="0">
                  <a:pos x="177" y="1605"/>
                </a:cxn>
                <a:cxn ang="0">
                  <a:pos x="142" y="1589"/>
                </a:cxn>
                <a:cxn ang="0">
                  <a:pos x="109" y="1567"/>
                </a:cxn>
                <a:cxn ang="0">
                  <a:pos x="79" y="1542"/>
                </a:cxn>
                <a:cxn ang="0">
                  <a:pos x="54" y="1512"/>
                </a:cxn>
                <a:cxn ang="0">
                  <a:pos x="33" y="1480"/>
                </a:cxn>
                <a:cxn ang="0">
                  <a:pos x="16" y="1444"/>
                </a:cxn>
                <a:cxn ang="0">
                  <a:pos x="5" y="1405"/>
                </a:cxn>
                <a:cxn ang="0">
                  <a:pos x="0" y="1366"/>
                </a:cxn>
                <a:cxn ang="0">
                  <a:pos x="0" y="257"/>
                </a:cxn>
                <a:cxn ang="0">
                  <a:pos x="5" y="216"/>
                </a:cxn>
                <a:cxn ang="0">
                  <a:pos x="16" y="177"/>
                </a:cxn>
                <a:cxn ang="0">
                  <a:pos x="33" y="142"/>
                </a:cxn>
                <a:cxn ang="0">
                  <a:pos x="54" y="109"/>
                </a:cxn>
                <a:cxn ang="0">
                  <a:pos x="79" y="80"/>
                </a:cxn>
                <a:cxn ang="0">
                  <a:pos x="109" y="54"/>
                </a:cxn>
                <a:cxn ang="0">
                  <a:pos x="142" y="33"/>
                </a:cxn>
                <a:cxn ang="0">
                  <a:pos x="177" y="17"/>
                </a:cxn>
                <a:cxn ang="0">
                  <a:pos x="216" y="5"/>
                </a:cxn>
                <a:cxn ang="0">
                  <a:pos x="257" y="0"/>
                </a:cxn>
              </a:cxnLst>
              <a:rect l="0" t="0" r="r" b="b"/>
              <a:pathLst>
                <a:path w="3013" h="1621">
                  <a:moveTo>
                    <a:pt x="270" y="0"/>
                  </a:moveTo>
                  <a:lnTo>
                    <a:pt x="2743" y="0"/>
                  </a:lnTo>
                  <a:lnTo>
                    <a:pt x="2757" y="0"/>
                  </a:lnTo>
                  <a:lnTo>
                    <a:pt x="2770" y="1"/>
                  </a:lnTo>
                  <a:lnTo>
                    <a:pt x="2784" y="3"/>
                  </a:lnTo>
                  <a:lnTo>
                    <a:pt x="2797" y="5"/>
                  </a:lnTo>
                  <a:lnTo>
                    <a:pt x="2810" y="8"/>
                  </a:lnTo>
                  <a:lnTo>
                    <a:pt x="2823" y="12"/>
                  </a:lnTo>
                  <a:lnTo>
                    <a:pt x="2836" y="17"/>
                  </a:lnTo>
                  <a:lnTo>
                    <a:pt x="2848" y="22"/>
                  </a:lnTo>
                  <a:lnTo>
                    <a:pt x="2860" y="27"/>
                  </a:lnTo>
                  <a:lnTo>
                    <a:pt x="2871" y="33"/>
                  </a:lnTo>
                  <a:lnTo>
                    <a:pt x="2882" y="40"/>
                  </a:lnTo>
                  <a:lnTo>
                    <a:pt x="2894" y="46"/>
                  </a:lnTo>
                  <a:lnTo>
                    <a:pt x="2904" y="54"/>
                  </a:lnTo>
                  <a:lnTo>
                    <a:pt x="2914" y="62"/>
                  </a:lnTo>
                  <a:lnTo>
                    <a:pt x="2924" y="70"/>
                  </a:lnTo>
                  <a:lnTo>
                    <a:pt x="2933" y="80"/>
                  </a:lnTo>
                  <a:lnTo>
                    <a:pt x="2943" y="89"/>
                  </a:lnTo>
                  <a:lnTo>
                    <a:pt x="2951" y="99"/>
                  </a:lnTo>
                  <a:lnTo>
                    <a:pt x="2959" y="109"/>
                  </a:lnTo>
                  <a:lnTo>
                    <a:pt x="2967" y="119"/>
                  </a:lnTo>
                  <a:lnTo>
                    <a:pt x="2974" y="131"/>
                  </a:lnTo>
                  <a:lnTo>
                    <a:pt x="2980" y="142"/>
                  </a:lnTo>
                  <a:lnTo>
                    <a:pt x="2986" y="154"/>
                  </a:lnTo>
                  <a:lnTo>
                    <a:pt x="2991" y="165"/>
                  </a:lnTo>
                  <a:lnTo>
                    <a:pt x="2997" y="177"/>
                  </a:lnTo>
                  <a:lnTo>
                    <a:pt x="3001" y="191"/>
                  </a:lnTo>
                  <a:lnTo>
                    <a:pt x="3005" y="203"/>
                  </a:lnTo>
                  <a:lnTo>
                    <a:pt x="3008" y="216"/>
                  </a:lnTo>
                  <a:lnTo>
                    <a:pt x="3010" y="229"/>
                  </a:lnTo>
                  <a:lnTo>
                    <a:pt x="3012" y="243"/>
                  </a:lnTo>
                  <a:lnTo>
                    <a:pt x="3013" y="257"/>
                  </a:lnTo>
                  <a:lnTo>
                    <a:pt x="3013" y="270"/>
                  </a:lnTo>
                  <a:lnTo>
                    <a:pt x="3013" y="1351"/>
                  </a:lnTo>
                  <a:lnTo>
                    <a:pt x="3013" y="1366"/>
                  </a:lnTo>
                  <a:lnTo>
                    <a:pt x="3012" y="1379"/>
                  </a:lnTo>
                  <a:lnTo>
                    <a:pt x="3010" y="1392"/>
                  </a:lnTo>
                  <a:lnTo>
                    <a:pt x="3008" y="1405"/>
                  </a:lnTo>
                  <a:lnTo>
                    <a:pt x="3005" y="1419"/>
                  </a:lnTo>
                  <a:lnTo>
                    <a:pt x="3001" y="1432"/>
                  </a:lnTo>
                  <a:lnTo>
                    <a:pt x="2997" y="1444"/>
                  </a:lnTo>
                  <a:lnTo>
                    <a:pt x="2991" y="1456"/>
                  </a:lnTo>
                  <a:lnTo>
                    <a:pt x="2986" y="1469"/>
                  </a:lnTo>
                  <a:lnTo>
                    <a:pt x="2980" y="1480"/>
                  </a:lnTo>
                  <a:lnTo>
                    <a:pt x="2974" y="1491"/>
                  </a:lnTo>
                  <a:lnTo>
                    <a:pt x="2967" y="1502"/>
                  </a:lnTo>
                  <a:lnTo>
                    <a:pt x="2959" y="1512"/>
                  </a:lnTo>
                  <a:lnTo>
                    <a:pt x="2951" y="1523"/>
                  </a:lnTo>
                  <a:lnTo>
                    <a:pt x="2943" y="1533"/>
                  </a:lnTo>
                  <a:lnTo>
                    <a:pt x="2933" y="1542"/>
                  </a:lnTo>
                  <a:lnTo>
                    <a:pt x="2924" y="1551"/>
                  </a:lnTo>
                  <a:lnTo>
                    <a:pt x="2914" y="1560"/>
                  </a:lnTo>
                  <a:lnTo>
                    <a:pt x="2904" y="1567"/>
                  </a:lnTo>
                  <a:lnTo>
                    <a:pt x="2894" y="1575"/>
                  </a:lnTo>
                  <a:lnTo>
                    <a:pt x="2882" y="1583"/>
                  </a:lnTo>
                  <a:lnTo>
                    <a:pt x="2871" y="1589"/>
                  </a:lnTo>
                  <a:lnTo>
                    <a:pt x="2860" y="1595"/>
                  </a:lnTo>
                  <a:lnTo>
                    <a:pt x="2848" y="1600"/>
                  </a:lnTo>
                  <a:lnTo>
                    <a:pt x="2836" y="1605"/>
                  </a:lnTo>
                  <a:lnTo>
                    <a:pt x="2823" y="1609"/>
                  </a:lnTo>
                  <a:lnTo>
                    <a:pt x="2810" y="1613"/>
                  </a:lnTo>
                  <a:lnTo>
                    <a:pt x="2797" y="1616"/>
                  </a:lnTo>
                  <a:lnTo>
                    <a:pt x="2784" y="1618"/>
                  </a:lnTo>
                  <a:lnTo>
                    <a:pt x="2770" y="1620"/>
                  </a:lnTo>
                  <a:lnTo>
                    <a:pt x="2757" y="1621"/>
                  </a:lnTo>
                  <a:lnTo>
                    <a:pt x="2743" y="1621"/>
                  </a:lnTo>
                  <a:lnTo>
                    <a:pt x="270" y="1621"/>
                  </a:lnTo>
                  <a:lnTo>
                    <a:pt x="257" y="1621"/>
                  </a:lnTo>
                  <a:lnTo>
                    <a:pt x="242" y="1620"/>
                  </a:lnTo>
                  <a:lnTo>
                    <a:pt x="229" y="1618"/>
                  </a:lnTo>
                  <a:lnTo>
                    <a:pt x="216" y="1616"/>
                  </a:lnTo>
                  <a:lnTo>
                    <a:pt x="203" y="1613"/>
                  </a:lnTo>
                  <a:lnTo>
                    <a:pt x="191" y="1609"/>
                  </a:lnTo>
                  <a:lnTo>
                    <a:pt x="177" y="1605"/>
                  </a:lnTo>
                  <a:lnTo>
                    <a:pt x="165" y="1600"/>
                  </a:lnTo>
                  <a:lnTo>
                    <a:pt x="154" y="1595"/>
                  </a:lnTo>
                  <a:lnTo>
                    <a:pt x="142" y="1589"/>
                  </a:lnTo>
                  <a:lnTo>
                    <a:pt x="130" y="1583"/>
                  </a:lnTo>
                  <a:lnTo>
                    <a:pt x="119" y="1575"/>
                  </a:lnTo>
                  <a:lnTo>
                    <a:pt x="109" y="1567"/>
                  </a:lnTo>
                  <a:lnTo>
                    <a:pt x="99" y="1560"/>
                  </a:lnTo>
                  <a:lnTo>
                    <a:pt x="89" y="1551"/>
                  </a:lnTo>
                  <a:lnTo>
                    <a:pt x="79" y="1542"/>
                  </a:lnTo>
                  <a:lnTo>
                    <a:pt x="70" y="1533"/>
                  </a:lnTo>
                  <a:lnTo>
                    <a:pt x="62" y="1523"/>
                  </a:lnTo>
                  <a:lnTo>
                    <a:pt x="54" y="1512"/>
                  </a:lnTo>
                  <a:lnTo>
                    <a:pt x="46" y="1502"/>
                  </a:lnTo>
                  <a:lnTo>
                    <a:pt x="40" y="1491"/>
                  </a:lnTo>
                  <a:lnTo>
                    <a:pt x="33" y="1480"/>
                  </a:lnTo>
                  <a:lnTo>
                    <a:pt x="26" y="1469"/>
                  </a:lnTo>
                  <a:lnTo>
                    <a:pt x="21" y="1456"/>
                  </a:lnTo>
                  <a:lnTo>
                    <a:pt x="16" y="1444"/>
                  </a:lnTo>
                  <a:lnTo>
                    <a:pt x="12" y="1432"/>
                  </a:lnTo>
                  <a:lnTo>
                    <a:pt x="8" y="1419"/>
                  </a:lnTo>
                  <a:lnTo>
                    <a:pt x="5" y="1405"/>
                  </a:lnTo>
                  <a:lnTo>
                    <a:pt x="3" y="1392"/>
                  </a:lnTo>
                  <a:lnTo>
                    <a:pt x="1" y="1379"/>
                  </a:lnTo>
                  <a:lnTo>
                    <a:pt x="0" y="1366"/>
                  </a:lnTo>
                  <a:lnTo>
                    <a:pt x="0" y="1351"/>
                  </a:lnTo>
                  <a:lnTo>
                    <a:pt x="0" y="270"/>
                  </a:lnTo>
                  <a:lnTo>
                    <a:pt x="0" y="257"/>
                  </a:lnTo>
                  <a:lnTo>
                    <a:pt x="1" y="243"/>
                  </a:lnTo>
                  <a:lnTo>
                    <a:pt x="3" y="229"/>
                  </a:lnTo>
                  <a:lnTo>
                    <a:pt x="5" y="216"/>
                  </a:lnTo>
                  <a:lnTo>
                    <a:pt x="8" y="203"/>
                  </a:lnTo>
                  <a:lnTo>
                    <a:pt x="12" y="191"/>
                  </a:lnTo>
                  <a:lnTo>
                    <a:pt x="16" y="177"/>
                  </a:lnTo>
                  <a:lnTo>
                    <a:pt x="21" y="165"/>
                  </a:lnTo>
                  <a:lnTo>
                    <a:pt x="26" y="154"/>
                  </a:lnTo>
                  <a:lnTo>
                    <a:pt x="33" y="142"/>
                  </a:lnTo>
                  <a:lnTo>
                    <a:pt x="40" y="131"/>
                  </a:lnTo>
                  <a:lnTo>
                    <a:pt x="46" y="119"/>
                  </a:lnTo>
                  <a:lnTo>
                    <a:pt x="54" y="109"/>
                  </a:lnTo>
                  <a:lnTo>
                    <a:pt x="62" y="99"/>
                  </a:lnTo>
                  <a:lnTo>
                    <a:pt x="70" y="89"/>
                  </a:lnTo>
                  <a:lnTo>
                    <a:pt x="79" y="80"/>
                  </a:lnTo>
                  <a:lnTo>
                    <a:pt x="89" y="70"/>
                  </a:lnTo>
                  <a:lnTo>
                    <a:pt x="99" y="62"/>
                  </a:lnTo>
                  <a:lnTo>
                    <a:pt x="109" y="54"/>
                  </a:lnTo>
                  <a:lnTo>
                    <a:pt x="119" y="46"/>
                  </a:lnTo>
                  <a:lnTo>
                    <a:pt x="130" y="40"/>
                  </a:lnTo>
                  <a:lnTo>
                    <a:pt x="142" y="33"/>
                  </a:lnTo>
                  <a:lnTo>
                    <a:pt x="154" y="27"/>
                  </a:lnTo>
                  <a:lnTo>
                    <a:pt x="165" y="22"/>
                  </a:lnTo>
                  <a:lnTo>
                    <a:pt x="177" y="17"/>
                  </a:lnTo>
                  <a:lnTo>
                    <a:pt x="191" y="12"/>
                  </a:lnTo>
                  <a:lnTo>
                    <a:pt x="203" y="8"/>
                  </a:lnTo>
                  <a:lnTo>
                    <a:pt x="216" y="5"/>
                  </a:lnTo>
                  <a:lnTo>
                    <a:pt x="229" y="3"/>
                  </a:lnTo>
                  <a:lnTo>
                    <a:pt x="242" y="1"/>
                  </a:lnTo>
                  <a:lnTo>
                    <a:pt x="257" y="0"/>
                  </a:lnTo>
                  <a:lnTo>
                    <a:pt x="27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69" name="Freeform 6"/>
            <p:cNvSpPr/>
            <p:nvPr/>
          </p:nvSpPr>
          <p:spPr bwMode="auto">
            <a:xfrm>
              <a:off x="9289133" y="2658581"/>
              <a:ext cx="133117" cy="60408"/>
            </a:xfrm>
            <a:custGeom>
              <a:avLst/>
              <a:gdLst/>
              <a:ahLst/>
              <a:cxnLst>
                <a:cxn ang="0">
                  <a:pos x="2756" y="0"/>
                </a:cxn>
                <a:cxn ang="0">
                  <a:pos x="2796" y="5"/>
                </a:cxn>
                <a:cxn ang="0">
                  <a:pos x="2835" y="17"/>
                </a:cxn>
                <a:cxn ang="0">
                  <a:pos x="2871" y="33"/>
                </a:cxn>
                <a:cxn ang="0">
                  <a:pos x="2903" y="54"/>
                </a:cxn>
                <a:cxn ang="0">
                  <a:pos x="2933" y="80"/>
                </a:cxn>
                <a:cxn ang="0">
                  <a:pos x="2958" y="109"/>
                </a:cxn>
                <a:cxn ang="0">
                  <a:pos x="2980" y="142"/>
                </a:cxn>
                <a:cxn ang="0">
                  <a:pos x="2996" y="177"/>
                </a:cxn>
                <a:cxn ang="0">
                  <a:pos x="3007" y="216"/>
                </a:cxn>
                <a:cxn ang="0">
                  <a:pos x="3012" y="257"/>
                </a:cxn>
                <a:cxn ang="0">
                  <a:pos x="3012" y="1366"/>
                </a:cxn>
                <a:cxn ang="0">
                  <a:pos x="3007" y="1405"/>
                </a:cxn>
                <a:cxn ang="0">
                  <a:pos x="2996" y="1444"/>
                </a:cxn>
                <a:cxn ang="0">
                  <a:pos x="2980" y="1480"/>
                </a:cxn>
                <a:cxn ang="0">
                  <a:pos x="2958" y="1512"/>
                </a:cxn>
                <a:cxn ang="0">
                  <a:pos x="2933" y="1542"/>
                </a:cxn>
                <a:cxn ang="0">
                  <a:pos x="2903" y="1567"/>
                </a:cxn>
                <a:cxn ang="0">
                  <a:pos x="2871" y="1589"/>
                </a:cxn>
                <a:cxn ang="0">
                  <a:pos x="2835" y="1605"/>
                </a:cxn>
                <a:cxn ang="0">
                  <a:pos x="2796" y="1616"/>
                </a:cxn>
                <a:cxn ang="0">
                  <a:pos x="2756" y="1621"/>
                </a:cxn>
                <a:cxn ang="0">
                  <a:pos x="255" y="1621"/>
                </a:cxn>
                <a:cxn ang="0">
                  <a:pos x="216" y="1616"/>
                </a:cxn>
                <a:cxn ang="0">
                  <a:pos x="177" y="1605"/>
                </a:cxn>
                <a:cxn ang="0">
                  <a:pos x="141" y="1589"/>
                </a:cxn>
                <a:cxn ang="0">
                  <a:pos x="108" y="1567"/>
                </a:cxn>
                <a:cxn ang="0">
                  <a:pos x="79" y="1542"/>
                </a:cxn>
                <a:cxn ang="0">
                  <a:pos x="54" y="1512"/>
                </a:cxn>
                <a:cxn ang="0">
                  <a:pos x="32" y="1480"/>
                </a:cxn>
                <a:cxn ang="0">
                  <a:pos x="16" y="1444"/>
                </a:cxn>
                <a:cxn ang="0">
                  <a:pos x="5" y="1405"/>
                </a:cxn>
                <a:cxn ang="0">
                  <a:pos x="0" y="1366"/>
                </a:cxn>
                <a:cxn ang="0">
                  <a:pos x="0" y="257"/>
                </a:cxn>
                <a:cxn ang="0">
                  <a:pos x="5" y="216"/>
                </a:cxn>
                <a:cxn ang="0">
                  <a:pos x="16" y="177"/>
                </a:cxn>
                <a:cxn ang="0">
                  <a:pos x="32" y="142"/>
                </a:cxn>
                <a:cxn ang="0">
                  <a:pos x="54" y="109"/>
                </a:cxn>
                <a:cxn ang="0">
                  <a:pos x="79" y="80"/>
                </a:cxn>
                <a:cxn ang="0">
                  <a:pos x="108" y="54"/>
                </a:cxn>
                <a:cxn ang="0">
                  <a:pos x="141" y="33"/>
                </a:cxn>
                <a:cxn ang="0">
                  <a:pos x="177" y="17"/>
                </a:cxn>
                <a:cxn ang="0">
                  <a:pos x="216" y="5"/>
                </a:cxn>
                <a:cxn ang="0">
                  <a:pos x="255" y="0"/>
                </a:cxn>
              </a:cxnLst>
              <a:rect l="0" t="0" r="r" b="b"/>
              <a:pathLst>
                <a:path w="3012" h="1621">
                  <a:moveTo>
                    <a:pt x="270" y="0"/>
                  </a:moveTo>
                  <a:lnTo>
                    <a:pt x="2742" y="0"/>
                  </a:lnTo>
                  <a:lnTo>
                    <a:pt x="2756" y="0"/>
                  </a:lnTo>
                  <a:lnTo>
                    <a:pt x="2770" y="1"/>
                  </a:lnTo>
                  <a:lnTo>
                    <a:pt x="2783" y="3"/>
                  </a:lnTo>
                  <a:lnTo>
                    <a:pt x="2796" y="5"/>
                  </a:lnTo>
                  <a:lnTo>
                    <a:pt x="2810" y="8"/>
                  </a:lnTo>
                  <a:lnTo>
                    <a:pt x="2822" y="12"/>
                  </a:lnTo>
                  <a:lnTo>
                    <a:pt x="2835" y="17"/>
                  </a:lnTo>
                  <a:lnTo>
                    <a:pt x="2847" y="22"/>
                  </a:lnTo>
                  <a:lnTo>
                    <a:pt x="2859" y="27"/>
                  </a:lnTo>
                  <a:lnTo>
                    <a:pt x="2871" y="33"/>
                  </a:lnTo>
                  <a:lnTo>
                    <a:pt x="2882" y="40"/>
                  </a:lnTo>
                  <a:lnTo>
                    <a:pt x="2893" y="46"/>
                  </a:lnTo>
                  <a:lnTo>
                    <a:pt x="2903" y="54"/>
                  </a:lnTo>
                  <a:lnTo>
                    <a:pt x="2914" y="62"/>
                  </a:lnTo>
                  <a:lnTo>
                    <a:pt x="2924" y="70"/>
                  </a:lnTo>
                  <a:lnTo>
                    <a:pt x="2933" y="80"/>
                  </a:lnTo>
                  <a:lnTo>
                    <a:pt x="2942" y="89"/>
                  </a:lnTo>
                  <a:lnTo>
                    <a:pt x="2950" y="99"/>
                  </a:lnTo>
                  <a:lnTo>
                    <a:pt x="2958" y="109"/>
                  </a:lnTo>
                  <a:lnTo>
                    <a:pt x="2965" y="119"/>
                  </a:lnTo>
                  <a:lnTo>
                    <a:pt x="2973" y="131"/>
                  </a:lnTo>
                  <a:lnTo>
                    <a:pt x="2980" y="142"/>
                  </a:lnTo>
                  <a:lnTo>
                    <a:pt x="2986" y="154"/>
                  </a:lnTo>
                  <a:lnTo>
                    <a:pt x="2991" y="165"/>
                  </a:lnTo>
                  <a:lnTo>
                    <a:pt x="2996" y="177"/>
                  </a:lnTo>
                  <a:lnTo>
                    <a:pt x="3000" y="191"/>
                  </a:lnTo>
                  <a:lnTo>
                    <a:pt x="3004" y="203"/>
                  </a:lnTo>
                  <a:lnTo>
                    <a:pt x="3007" y="216"/>
                  </a:lnTo>
                  <a:lnTo>
                    <a:pt x="3009" y="229"/>
                  </a:lnTo>
                  <a:lnTo>
                    <a:pt x="3011" y="243"/>
                  </a:lnTo>
                  <a:lnTo>
                    <a:pt x="3012" y="257"/>
                  </a:lnTo>
                  <a:lnTo>
                    <a:pt x="3012" y="270"/>
                  </a:lnTo>
                  <a:lnTo>
                    <a:pt x="3012" y="1351"/>
                  </a:lnTo>
                  <a:lnTo>
                    <a:pt x="3012" y="1366"/>
                  </a:lnTo>
                  <a:lnTo>
                    <a:pt x="3011" y="1379"/>
                  </a:lnTo>
                  <a:lnTo>
                    <a:pt x="3009" y="1392"/>
                  </a:lnTo>
                  <a:lnTo>
                    <a:pt x="3007" y="1405"/>
                  </a:lnTo>
                  <a:lnTo>
                    <a:pt x="3004" y="1419"/>
                  </a:lnTo>
                  <a:lnTo>
                    <a:pt x="3000" y="1432"/>
                  </a:lnTo>
                  <a:lnTo>
                    <a:pt x="2996" y="1444"/>
                  </a:lnTo>
                  <a:lnTo>
                    <a:pt x="2991" y="1456"/>
                  </a:lnTo>
                  <a:lnTo>
                    <a:pt x="2986" y="1469"/>
                  </a:lnTo>
                  <a:lnTo>
                    <a:pt x="2980" y="1480"/>
                  </a:lnTo>
                  <a:lnTo>
                    <a:pt x="2973" y="1491"/>
                  </a:lnTo>
                  <a:lnTo>
                    <a:pt x="2965" y="1502"/>
                  </a:lnTo>
                  <a:lnTo>
                    <a:pt x="2958" y="1512"/>
                  </a:lnTo>
                  <a:lnTo>
                    <a:pt x="2950" y="1523"/>
                  </a:lnTo>
                  <a:lnTo>
                    <a:pt x="2942" y="1533"/>
                  </a:lnTo>
                  <a:lnTo>
                    <a:pt x="2933" y="1542"/>
                  </a:lnTo>
                  <a:lnTo>
                    <a:pt x="2924" y="1551"/>
                  </a:lnTo>
                  <a:lnTo>
                    <a:pt x="2914" y="1560"/>
                  </a:lnTo>
                  <a:lnTo>
                    <a:pt x="2903" y="1567"/>
                  </a:lnTo>
                  <a:lnTo>
                    <a:pt x="2893" y="1575"/>
                  </a:lnTo>
                  <a:lnTo>
                    <a:pt x="2882" y="1583"/>
                  </a:lnTo>
                  <a:lnTo>
                    <a:pt x="2871" y="1589"/>
                  </a:lnTo>
                  <a:lnTo>
                    <a:pt x="2859" y="1595"/>
                  </a:lnTo>
                  <a:lnTo>
                    <a:pt x="2847" y="1600"/>
                  </a:lnTo>
                  <a:lnTo>
                    <a:pt x="2835" y="1605"/>
                  </a:lnTo>
                  <a:lnTo>
                    <a:pt x="2822" y="1609"/>
                  </a:lnTo>
                  <a:lnTo>
                    <a:pt x="2810" y="1613"/>
                  </a:lnTo>
                  <a:lnTo>
                    <a:pt x="2796" y="1616"/>
                  </a:lnTo>
                  <a:lnTo>
                    <a:pt x="2783" y="1618"/>
                  </a:lnTo>
                  <a:lnTo>
                    <a:pt x="2770" y="1620"/>
                  </a:lnTo>
                  <a:lnTo>
                    <a:pt x="2756" y="1621"/>
                  </a:lnTo>
                  <a:lnTo>
                    <a:pt x="2742" y="1621"/>
                  </a:lnTo>
                  <a:lnTo>
                    <a:pt x="270" y="1621"/>
                  </a:lnTo>
                  <a:lnTo>
                    <a:pt x="255" y="1621"/>
                  </a:lnTo>
                  <a:lnTo>
                    <a:pt x="242" y="1620"/>
                  </a:lnTo>
                  <a:lnTo>
                    <a:pt x="229" y="1618"/>
                  </a:lnTo>
                  <a:lnTo>
                    <a:pt x="216" y="1616"/>
                  </a:lnTo>
                  <a:lnTo>
                    <a:pt x="202" y="1613"/>
                  </a:lnTo>
                  <a:lnTo>
                    <a:pt x="189" y="1609"/>
                  </a:lnTo>
                  <a:lnTo>
                    <a:pt x="177" y="1605"/>
                  </a:lnTo>
                  <a:lnTo>
                    <a:pt x="165" y="1600"/>
                  </a:lnTo>
                  <a:lnTo>
                    <a:pt x="152" y="1595"/>
                  </a:lnTo>
                  <a:lnTo>
                    <a:pt x="141" y="1589"/>
                  </a:lnTo>
                  <a:lnTo>
                    <a:pt x="130" y="1583"/>
                  </a:lnTo>
                  <a:lnTo>
                    <a:pt x="119" y="1575"/>
                  </a:lnTo>
                  <a:lnTo>
                    <a:pt x="108" y="1567"/>
                  </a:lnTo>
                  <a:lnTo>
                    <a:pt x="97" y="1560"/>
                  </a:lnTo>
                  <a:lnTo>
                    <a:pt x="88" y="1551"/>
                  </a:lnTo>
                  <a:lnTo>
                    <a:pt x="79" y="1542"/>
                  </a:lnTo>
                  <a:lnTo>
                    <a:pt x="70" y="1533"/>
                  </a:lnTo>
                  <a:lnTo>
                    <a:pt x="61" y="1523"/>
                  </a:lnTo>
                  <a:lnTo>
                    <a:pt x="54" y="1512"/>
                  </a:lnTo>
                  <a:lnTo>
                    <a:pt x="45" y="1502"/>
                  </a:lnTo>
                  <a:lnTo>
                    <a:pt x="38" y="1491"/>
                  </a:lnTo>
                  <a:lnTo>
                    <a:pt x="32" y="1480"/>
                  </a:lnTo>
                  <a:lnTo>
                    <a:pt x="26" y="1469"/>
                  </a:lnTo>
                  <a:lnTo>
                    <a:pt x="21" y="1456"/>
                  </a:lnTo>
                  <a:lnTo>
                    <a:pt x="16" y="1444"/>
                  </a:lnTo>
                  <a:lnTo>
                    <a:pt x="12" y="1432"/>
                  </a:lnTo>
                  <a:lnTo>
                    <a:pt x="8" y="1419"/>
                  </a:lnTo>
                  <a:lnTo>
                    <a:pt x="5" y="1405"/>
                  </a:lnTo>
                  <a:lnTo>
                    <a:pt x="3" y="1392"/>
                  </a:lnTo>
                  <a:lnTo>
                    <a:pt x="1" y="1379"/>
                  </a:lnTo>
                  <a:lnTo>
                    <a:pt x="0" y="1366"/>
                  </a:lnTo>
                  <a:lnTo>
                    <a:pt x="0" y="1351"/>
                  </a:lnTo>
                  <a:lnTo>
                    <a:pt x="0" y="270"/>
                  </a:lnTo>
                  <a:lnTo>
                    <a:pt x="0" y="257"/>
                  </a:lnTo>
                  <a:lnTo>
                    <a:pt x="1" y="243"/>
                  </a:lnTo>
                  <a:lnTo>
                    <a:pt x="3" y="229"/>
                  </a:lnTo>
                  <a:lnTo>
                    <a:pt x="5" y="216"/>
                  </a:lnTo>
                  <a:lnTo>
                    <a:pt x="8" y="203"/>
                  </a:lnTo>
                  <a:lnTo>
                    <a:pt x="12" y="191"/>
                  </a:lnTo>
                  <a:lnTo>
                    <a:pt x="16" y="177"/>
                  </a:lnTo>
                  <a:lnTo>
                    <a:pt x="21" y="165"/>
                  </a:lnTo>
                  <a:lnTo>
                    <a:pt x="26" y="154"/>
                  </a:lnTo>
                  <a:lnTo>
                    <a:pt x="32" y="142"/>
                  </a:lnTo>
                  <a:lnTo>
                    <a:pt x="38" y="131"/>
                  </a:lnTo>
                  <a:lnTo>
                    <a:pt x="45" y="119"/>
                  </a:lnTo>
                  <a:lnTo>
                    <a:pt x="54" y="109"/>
                  </a:lnTo>
                  <a:lnTo>
                    <a:pt x="61" y="99"/>
                  </a:lnTo>
                  <a:lnTo>
                    <a:pt x="70" y="89"/>
                  </a:lnTo>
                  <a:lnTo>
                    <a:pt x="79" y="80"/>
                  </a:lnTo>
                  <a:lnTo>
                    <a:pt x="88" y="70"/>
                  </a:lnTo>
                  <a:lnTo>
                    <a:pt x="97" y="62"/>
                  </a:lnTo>
                  <a:lnTo>
                    <a:pt x="108" y="54"/>
                  </a:lnTo>
                  <a:lnTo>
                    <a:pt x="119" y="46"/>
                  </a:lnTo>
                  <a:lnTo>
                    <a:pt x="130" y="40"/>
                  </a:lnTo>
                  <a:lnTo>
                    <a:pt x="141" y="33"/>
                  </a:lnTo>
                  <a:lnTo>
                    <a:pt x="152" y="27"/>
                  </a:lnTo>
                  <a:lnTo>
                    <a:pt x="165" y="22"/>
                  </a:lnTo>
                  <a:lnTo>
                    <a:pt x="177" y="17"/>
                  </a:lnTo>
                  <a:lnTo>
                    <a:pt x="189" y="12"/>
                  </a:lnTo>
                  <a:lnTo>
                    <a:pt x="202" y="8"/>
                  </a:lnTo>
                  <a:lnTo>
                    <a:pt x="216" y="5"/>
                  </a:lnTo>
                  <a:lnTo>
                    <a:pt x="229" y="3"/>
                  </a:lnTo>
                  <a:lnTo>
                    <a:pt x="242" y="1"/>
                  </a:lnTo>
                  <a:lnTo>
                    <a:pt x="255" y="0"/>
                  </a:lnTo>
                  <a:lnTo>
                    <a:pt x="27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0" name="Freeform 7"/>
            <p:cNvSpPr/>
            <p:nvPr/>
          </p:nvSpPr>
          <p:spPr bwMode="auto">
            <a:xfrm>
              <a:off x="9435854" y="2658581"/>
              <a:ext cx="133117" cy="60408"/>
            </a:xfrm>
            <a:custGeom>
              <a:avLst/>
              <a:gdLst/>
              <a:ahLst/>
              <a:cxnLst>
                <a:cxn ang="0">
                  <a:pos x="2757" y="0"/>
                </a:cxn>
                <a:cxn ang="0">
                  <a:pos x="2798" y="5"/>
                </a:cxn>
                <a:cxn ang="0">
                  <a:pos x="2836" y="17"/>
                </a:cxn>
                <a:cxn ang="0">
                  <a:pos x="2871" y="33"/>
                </a:cxn>
                <a:cxn ang="0">
                  <a:pos x="2905" y="54"/>
                </a:cxn>
                <a:cxn ang="0">
                  <a:pos x="2934" y="80"/>
                </a:cxn>
                <a:cxn ang="0">
                  <a:pos x="2960" y="109"/>
                </a:cxn>
                <a:cxn ang="0">
                  <a:pos x="2980" y="142"/>
                </a:cxn>
                <a:cxn ang="0">
                  <a:pos x="2997" y="177"/>
                </a:cxn>
                <a:cxn ang="0">
                  <a:pos x="3008" y="216"/>
                </a:cxn>
                <a:cxn ang="0">
                  <a:pos x="3013" y="257"/>
                </a:cxn>
                <a:cxn ang="0">
                  <a:pos x="3013" y="1366"/>
                </a:cxn>
                <a:cxn ang="0">
                  <a:pos x="3008" y="1405"/>
                </a:cxn>
                <a:cxn ang="0">
                  <a:pos x="2997" y="1444"/>
                </a:cxn>
                <a:cxn ang="0">
                  <a:pos x="2980" y="1480"/>
                </a:cxn>
                <a:cxn ang="0">
                  <a:pos x="2960" y="1512"/>
                </a:cxn>
                <a:cxn ang="0">
                  <a:pos x="2934" y="1542"/>
                </a:cxn>
                <a:cxn ang="0">
                  <a:pos x="2905" y="1567"/>
                </a:cxn>
                <a:cxn ang="0">
                  <a:pos x="2871" y="1589"/>
                </a:cxn>
                <a:cxn ang="0">
                  <a:pos x="2836" y="1605"/>
                </a:cxn>
                <a:cxn ang="0">
                  <a:pos x="2798" y="1616"/>
                </a:cxn>
                <a:cxn ang="0">
                  <a:pos x="2757" y="1621"/>
                </a:cxn>
                <a:cxn ang="0">
                  <a:pos x="257" y="1621"/>
                </a:cxn>
                <a:cxn ang="0">
                  <a:pos x="216" y="1616"/>
                </a:cxn>
                <a:cxn ang="0">
                  <a:pos x="178" y="1605"/>
                </a:cxn>
                <a:cxn ang="0">
                  <a:pos x="142" y="1589"/>
                </a:cxn>
                <a:cxn ang="0">
                  <a:pos x="109" y="1567"/>
                </a:cxn>
                <a:cxn ang="0">
                  <a:pos x="80" y="1542"/>
                </a:cxn>
                <a:cxn ang="0">
                  <a:pos x="54" y="1512"/>
                </a:cxn>
                <a:cxn ang="0">
                  <a:pos x="33" y="1480"/>
                </a:cxn>
                <a:cxn ang="0">
                  <a:pos x="16" y="1444"/>
                </a:cxn>
                <a:cxn ang="0">
                  <a:pos x="6" y="1405"/>
                </a:cxn>
                <a:cxn ang="0">
                  <a:pos x="1" y="1366"/>
                </a:cxn>
                <a:cxn ang="0">
                  <a:pos x="1" y="257"/>
                </a:cxn>
                <a:cxn ang="0">
                  <a:pos x="6" y="216"/>
                </a:cxn>
                <a:cxn ang="0">
                  <a:pos x="16" y="177"/>
                </a:cxn>
                <a:cxn ang="0">
                  <a:pos x="33" y="142"/>
                </a:cxn>
                <a:cxn ang="0">
                  <a:pos x="54" y="109"/>
                </a:cxn>
                <a:cxn ang="0">
                  <a:pos x="80" y="80"/>
                </a:cxn>
                <a:cxn ang="0">
                  <a:pos x="109" y="54"/>
                </a:cxn>
                <a:cxn ang="0">
                  <a:pos x="142" y="33"/>
                </a:cxn>
                <a:cxn ang="0">
                  <a:pos x="178" y="17"/>
                </a:cxn>
                <a:cxn ang="0">
                  <a:pos x="216" y="5"/>
                </a:cxn>
                <a:cxn ang="0">
                  <a:pos x="257" y="0"/>
                </a:cxn>
              </a:cxnLst>
              <a:rect l="0" t="0" r="r" b="b"/>
              <a:pathLst>
                <a:path w="3014" h="1621">
                  <a:moveTo>
                    <a:pt x="271" y="0"/>
                  </a:moveTo>
                  <a:lnTo>
                    <a:pt x="2743" y="0"/>
                  </a:lnTo>
                  <a:lnTo>
                    <a:pt x="2757" y="0"/>
                  </a:lnTo>
                  <a:lnTo>
                    <a:pt x="2770" y="1"/>
                  </a:lnTo>
                  <a:lnTo>
                    <a:pt x="2784" y="3"/>
                  </a:lnTo>
                  <a:lnTo>
                    <a:pt x="2798" y="5"/>
                  </a:lnTo>
                  <a:lnTo>
                    <a:pt x="2810" y="8"/>
                  </a:lnTo>
                  <a:lnTo>
                    <a:pt x="2823" y="12"/>
                  </a:lnTo>
                  <a:lnTo>
                    <a:pt x="2836" y="17"/>
                  </a:lnTo>
                  <a:lnTo>
                    <a:pt x="2848" y="22"/>
                  </a:lnTo>
                  <a:lnTo>
                    <a:pt x="2860" y="27"/>
                  </a:lnTo>
                  <a:lnTo>
                    <a:pt x="2871" y="33"/>
                  </a:lnTo>
                  <a:lnTo>
                    <a:pt x="2884" y="40"/>
                  </a:lnTo>
                  <a:lnTo>
                    <a:pt x="2894" y="46"/>
                  </a:lnTo>
                  <a:lnTo>
                    <a:pt x="2905" y="54"/>
                  </a:lnTo>
                  <a:lnTo>
                    <a:pt x="2915" y="62"/>
                  </a:lnTo>
                  <a:lnTo>
                    <a:pt x="2924" y="70"/>
                  </a:lnTo>
                  <a:lnTo>
                    <a:pt x="2934" y="80"/>
                  </a:lnTo>
                  <a:lnTo>
                    <a:pt x="2943" y="89"/>
                  </a:lnTo>
                  <a:lnTo>
                    <a:pt x="2952" y="99"/>
                  </a:lnTo>
                  <a:lnTo>
                    <a:pt x="2960" y="109"/>
                  </a:lnTo>
                  <a:lnTo>
                    <a:pt x="2967" y="119"/>
                  </a:lnTo>
                  <a:lnTo>
                    <a:pt x="2974" y="131"/>
                  </a:lnTo>
                  <a:lnTo>
                    <a:pt x="2980" y="142"/>
                  </a:lnTo>
                  <a:lnTo>
                    <a:pt x="2986" y="154"/>
                  </a:lnTo>
                  <a:lnTo>
                    <a:pt x="2993" y="165"/>
                  </a:lnTo>
                  <a:lnTo>
                    <a:pt x="2997" y="177"/>
                  </a:lnTo>
                  <a:lnTo>
                    <a:pt x="3002" y="191"/>
                  </a:lnTo>
                  <a:lnTo>
                    <a:pt x="3005" y="203"/>
                  </a:lnTo>
                  <a:lnTo>
                    <a:pt x="3008" y="216"/>
                  </a:lnTo>
                  <a:lnTo>
                    <a:pt x="3011" y="229"/>
                  </a:lnTo>
                  <a:lnTo>
                    <a:pt x="3012" y="243"/>
                  </a:lnTo>
                  <a:lnTo>
                    <a:pt x="3013" y="257"/>
                  </a:lnTo>
                  <a:lnTo>
                    <a:pt x="3014" y="270"/>
                  </a:lnTo>
                  <a:lnTo>
                    <a:pt x="3014" y="1351"/>
                  </a:lnTo>
                  <a:lnTo>
                    <a:pt x="3013" y="1366"/>
                  </a:lnTo>
                  <a:lnTo>
                    <a:pt x="3012" y="1379"/>
                  </a:lnTo>
                  <a:lnTo>
                    <a:pt x="3011" y="1392"/>
                  </a:lnTo>
                  <a:lnTo>
                    <a:pt x="3008" y="1405"/>
                  </a:lnTo>
                  <a:lnTo>
                    <a:pt x="3005" y="1419"/>
                  </a:lnTo>
                  <a:lnTo>
                    <a:pt x="3002" y="1432"/>
                  </a:lnTo>
                  <a:lnTo>
                    <a:pt x="2997" y="1444"/>
                  </a:lnTo>
                  <a:lnTo>
                    <a:pt x="2993" y="1456"/>
                  </a:lnTo>
                  <a:lnTo>
                    <a:pt x="2986" y="1469"/>
                  </a:lnTo>
                  <a:lnTo>
                    <a:pt x="2980" y="1480"/>
                  </a:lnTo>
                  <a:lnTo>
                    <a:pt x="2974" y="1491"/>
                  </a:lnTo>
                  <a:lnTo>
                    <a:pt x="2967" y="1502"/>
                  </a:lnTo>
                  <a:lnTo>
                    <a:pt x="2960" y="1512"/>
                  </a:lnTo>
                  <a:lnTo>
                    <a:pt x="2952" y="1523"/>
                  </a:lnTo>
                  <a:lnTo>
                    <a:pt x="2943" y="1533"/>
                  </a:lnTo>
                  <a:lnTo>
                    <a:pt x="2934" y="1542"/>
                  </a:lnTo>
                  <a:lnTo>
                    <a:pt x="2924" y="1551"/>
                  </a:lnTo>
                  <a:lnTo>
                    <a:pt x="2915" y="1560"/>
                  </a:lnTo>
                  <a:lnTo>
                    <a:pt x="2905" y="1567"/>
                  </a:lnTo>
                  <a:lnTo>
                    <a:pt x="2894" y="1575"/>
                  </a:lnTo>
                  <a:lnTo>
                    <a:pt x="2884" y="1583"/>
                  </a:lnTo>
                  <a:lnTo>
                    <a:pt x="2871" y="1589"/>
                  </a:lnTo>
                  <a:lnTo>
                    <a:pt x="2860" y="1595"/>
                  </a:lnTo>
                  <a:lnTo>
                    <a:pt x="2848" y="1600"/>
                  </a:lnTo>
                  <a:lnTo>
                    <a:pt x="2836" y="1605"/>
                  </a:lnTo>
                  <a:lnTo>
                    <a:pt x="2823" y="1609"/>
                  </a:lnTo>
                  <a:lnTo>
                    <a:pt x="2810" y="1613"/>
                  </a:lnTo>
                  <a:lnTo>
                    <a:pt x="2798" y="1616"/>
                  </a:lnTo>
                  <a:lnTo>
                    <a:pt x="2784" y="1618"/>
                  </a:lnTo>
                  <a:lnTo>
                    <a:pt x="2770" y="1620"/>
                  </a:lnTo>
                  <a:lnTo>
                    <a:pt x="2757" y="1621"/>
                  </a:lnTo>
                  <a:lnTo>
                    <a:pt x="2743" y="1621"/>
                  </a:lnTo>
                  <a:lnTo>
                    <a:pt x="271" y="1621"/>
                  </a:lnTo>
                  <a:lnTo>
                    <a:pt x="257" y="1621"/>
                  </a:lnTo>
                  <a:lnTo>
                    <a:pt x="244" y="1620"/>
                  </a:lnTo>
                  <a:lnTo>
                    <a:pt x="229" y="1618"/>
                  </a:lnTo>
                  <a:lnTo>
                    <a:pt x="216" y="1616"/>
                  </a:lnTo>
                  <a:lnTo>
                    <a:pt x="204" y="1613"/>
                  </a:lnTo>
                  <a:lnTo>
                    <a:pt x="191" y="1609"/>
                  </a:lnTo>
                  <a:lnTo>
                    <a:pt x="178" y="1605"/>
                  </a:lnTo>
                  <a:lnTo>
                    <a:pt x="166" y="1600"/>
                  </a:lnTo>
                  <a:lnTo>
                    <a:pt x="154" y="1595"/>
                  </a:lnTo>
                  <a:lnTo>
                    <a:pt x="142" y="1589"/>
                  </a:lnTo>
                  <a:lnTo>
                    <a:pt x="130" y="1583"/>
                  </a:lnTo>
                  <a:lnTo>
                    <a:pt x="120" y="1575"/>
                  </a:lnTo>
                  <a:lnTo>
                    <a:pt x="109" y="1567"/>
                  </a:lnTo>
                  <a:lnTo>
                    <a:pt x="99" y="1560"/>
                  </a:lnTo>
                  <a:lnTo>
                    <a:pt x="89" y="1551"/>
                  </a:lnTo>
                  <a:lnTo>
                    <a:pt x="80" y="1542"/>
                  </a:lnTo>
                  <a:lnTo>
                    <a:pt x="70" y="1533"/>
                  </a:lnTo>
                  <a:lnTo>
                    <a:pt x="62" y="1523"/>
                  </a:lnTo>
                  <a:lnTo>
                    <a:pt x="54" y="1512"/>
                  </a:lnTo>
                  <a:lnTo>
                    <a:pt x="47" y="1502"/>
                  </a:lnTo>
                  <a:lnTo>
                    <a:pt x="40" y="1491"/>
                  </a:lnTo>
                  <a:lnTo>
                    <a:pt x="33" y="1480"/>
                  </a:lnTo>
                  <a:lnTo>
                    <a:pt x="28" y="1469"/>
                  </a:lnTo>
                  <a:lnTo>
                    <a:pt x="21" y="1456"/>
                  </a:lnTo>
                  <a:lnTo>
                    <a:pt x="16" y="1444"/>
                  </a:lnTo>
                  <a:lnTo>
                    <a:pt x="12" y="1432"/>
                  </a:lnTo>
                  <a:lnTo>
                    <a:pt x="9" y="1419"/>
                  </a:lnTo>
                  <a:lnTo>
                    <a:pt x="6" y="1405"/>
                  </a:lnTo>
                  <a:lnTo>
                    <a:pt x="3" y="1392"/>
                  </a:lnTo>
                  <a:lnTo>
                    <a:pt x="2" y="1379"/>
                  </a:lnTo>
                  <a:lnTo>
                    <a:pt x="1" y="1366"/>
                  </a:lnTo>
                  <a:lnTo>
                    <a:pt x="0" y="1351"/>
                  </a:lnTo>
                  <a:lnTo>
                    <a:pt x="0" y="270"/>
                  </a:lnTo>
                  <a:lnTo>
                    <a:pt x="1" y="257"/>
                  </a:lnTo>
                  <a:lnTo>
                    <a:pt x="2" y="243"/>
                  </a:lnTo>
                  <a:lnTo>
                    <a:pt x="3" y="229"/>
                  </a:lnTo>
                  <a:lnTo>
                    <a:pt x="6" y="216"/>
                  </a:lnTo>
                  <a:lnTo>
                    <a:pt x="9" y="203"/>
                  </a:lnTo>
                  <a:lnTo>
                    <a:pt x="12" y="191"/>
                  </a:lnTo>
                  <a:lnTo>
                    <a:pt x="16" y="177"/>
                  </a:lnTo>
                  <a:lnTo>
                    <a:pt x="21" y="165"/>
                  </a:lnTo>
                  <a:lnTo>
                    <a:pt x="28" y="154"/>
                  </a:lnTo>
                  <a:lnTo>
                    <a:pt x="33" y="142"/>
                  </a:lnTo>
                  <a:lnTo>
                    <a:pt x="40" y="131"/>
                  </a:lnTo>
                  <a:lnTo>
                    <a:pt x="47" y="119"/>
                  </a:lnTo>
                  <a:lnTo>
                    <a:pt x="54" y="109"/>
                  </a:lnTo>
                  <a:lnTo>
                    <a:pt x="62" y="99"/>
                  </a:lnTo>
                  <a:lnTo>
                    <a:pt x="70" y="89"/>
                  </a:lnTo>
                  <a:lnTo>
                    <a:pt x="80" y="80"/>
                  </a:lnTo>
                  <a:lnTo>
                    <a:pt x="89" y="70"/>
                  </a:lnTo>
                  <a:lnTo>
                    <a:pt x="99" y="62"/>
                  </a:lnTo>
                  <a:lnTo>
                    <a:pt x="109" y="54"/>
                  </a:lnTo>
                  <a:lnTo>
                    <a:pt x="120" y="46"/>
                  </a:lnTo>
                  <a:lnTo>
                    <a:pt x="130" y="40"/>
                  </a:lnTo>
                  <a:lnTo>
                    <a:pt x="142" y="33"/>
                  </a:lnTo>
                  <a:lnTo>
                    <a:pt x="154" y="27"/>
                  </a:lnTo>
                  <a:lnTo>
                    <a:pt x="166" y="22"/>
                  </a:lnTo>
                  <a:lnTo>
                    <a:pt x="178" y="17"/>
                  </a:lnTo>
                  <a:lnTo>
                    <a:pt x="191" y="12"/>
                  </a:lnTo>
                  <a:lnTo>
                    <a:pt x="204" y="8"/>
                  </a:lnTo>
                  <a:lnTo>
                    <a:pt x="216" y="5"/>
                  </a:lnTo>
                  <a:lnTo>
                    <a:pt x="229" y="3"/>
                  </a:lnTo>
                  <a:lnTo>
                    <a:pt x="244" y="1"/>
                  </a:lnTo>
                  <a:lnTo>
                    <a:pt x="257" y="0"/>
                  </a:lnTo>
                  <a:lnTo>
                    <a:pt x="271"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1" name="Freeform 8"/>
            <p:cNvSpPr/>
            <p:nvPr/>
          </p:nvSpPr>
          <p:spPr bwMode="auto">
            <a:xfrm>
              <a:off x="9582575" y="2658581"/>
              <a:ext cx="133117" cy="60408"/>
            </a:xfrm>
            <a:custGeom>
              <a:avLst/>
              <a:gdLst/>
              <a:ahLst/>
              <a:cxnLst>
                <a:cxn ang="0">
                  <a:pos x="2757" y="0"/>
                </a:cxn>
                <a:cxn ang="0">
                  <a:pos x="2796" y="5"/>
                </a:cxn>
                <a:cxn ang="0">
                  <a:pos x="2835" y="17"/>
                </a:cxn>
                <a:cxn ang="0">
                  <a:pos x="2871" y="33"/>
                </a:cxn>
                <a:cxn ang="0">
                  <a:pos x="2903" y="54"/>
                </a:cxn>
                <a:cxn ang="0">
                  <a:pos x="2933" y="80"/>
                </a:cxn>
                <a:cxn ang="0">
                  <a:pos x="2958" y="109"/>
                </a:cxn>
                <a:cxn ang="0">
                  <a:pos x="2980" y="142"/>
                </a:cxn>
                <a:cxn ang="0">
                  <a:pos x="2996" y="177"/>
                </a:cxn>
                <a:cxn ang="0">
                  <a:pos x="3007" y="216"/>
                </a:cxn>
                <a:cxn ang="0">
                  <a:pos x="3012" y="257"/>
                </a:cxn>
                <a:cxn ang="0">
                  <a:pos x="3012" y="1366"/>
                </a:cxn>
                <a:cxn ang="0">
                  <a:pos x="3007" y="1405"/>
                </a:cxn>
                <a:cxn ang="0">
                  <a:pos x="2996" y="1444"/>
                </a:cxn>
                <a:cxn ang="0">
                  <a:pos x="2980" y="1480"/>
                </a:cxn>
                <a:cxn ang="0">
                  <a:pos x="2958" y="1512"/>
                </a:cxn>
                <a:cxn ang="0">
                  <a:pos x="2933" y="1542"/>
                </a:cxn>
                <a:cxn ang="0">
                  <a:pos x="2903" y="1567"/>
                </a:cxn>
                <a:cxn ang="0">
                  <a:pos x="2871" y="1589"/>
                </a:cxn>
                <a:cxn ang="0">
                  <a:pos x="2835" y="1605"/>
                </a:cxn>
                <a:cxn ang="0">
                  <a:pos x="2796" y="1616"/>
                </a:cxn>
                <a:cxn ang="0">
                  <a:pos x="2757" y="1621"/>
                </a:cxn>
                <a:cxn ang="0">
                  <a:pos x="256" y="1621"/>
                </a:cxn>
                <a:cxn ang="0">
                  <a:pos x="216" y="1616"/>
                </a:cxn>
                <a:cxn ang="0">
                  <a:pos x="177" y="1605"/>
                </a:cxn>
                <a:cxn ang="0">
                  <a:pos x="141" y="1589"/>
                </a:cxn>
                <a:cxn ang="0">
                  <a:pos x="109" y="1567"/>
                </a:cxn>
                <a:cxn ang="0">
                  <a:pos x="79" y="1542"/>
                </a:cxn>
                <a:cxn ang="0">
                  <a:pos x="54" y="1512"/>
                </a:cxn>
                <a:cxn ang="0">
                  <a:pos x="32" y="1480"/>
                </a:cxn>
                <a:cxn ang="0">
                  <a:pos x="16" y="1444"/>
                </a:cxn>
                <a:cxn ang="0">
                  <a:pos x="5" y="1405"/>
                </a:cxn>
                <a:cxn ang="0">
                  <a:pos x="0" y="1366"/>
                </a:cxn>
                <a:cxn ang="0">
                  <a:pos x="0" y="257"/>
                </a:cxn>
                <a:cxn ang="0">
                  <a:pos x="5" y="216"/>
                </a:cxn>
                <a:cxn ang="0">
                  <a:pos x="16" y="177"/>
                </a:cxn>
                <a:cxn ang="0">
                  <a:pos x="32" y="142"/>
                </a:cxn>
                <a:cxn ang="0">
                  <a:pos x="54" y="109"/>
                </a:cxn>
                <a:cxn ang="0">
                  <a:pos x="79" y="80"/>
                </a:cxn>
                <a:cxn ang="0">
                  <a:pos x="109" y="54"/>
                </a:cxn>
                <a:cxn ang="0">
                  <a:pos x="141" y="33"/>
                </a:cxn>
                <a:cxn ang="0">
                  <a:pos x="177" y="17"/>
                </a:cxn>
                <a:cxn ang="0">
                  <a:pos x="216" y="5"/>
                </a:cxn>
                <a:cxn ang="0">
                  <a:pos x="256" y="0"/>
                </a:cxn>
              </a:cxnLst>
              <a:rect l="0" t="0" r="r" b="b"/>
              <a:pathLst>
                <a:path w="3012" h="1621">
                  <a:moveTo>
                    <a:pt x="270" y="0"/>
                  </a:moveTo>
                  <a:lnTo>
                    <a:pt x="2742" y="0"/>
                  </a:lnTo>
                  <a:lnTo>
                    <a:pt x="2757" y="0"/>
                  </a:lnTo>
                  <a:lnTo>
                    <a:pt x="2770" y="1"/>
                  </a:lnTo>
                  <a:lnTo>
                    <a:pt x="2783" y="3"/>
                  </a:lnTo>
                  <a:lnTo>
                    <a:pt x="2796" y="5"/>
                  </a:lnTo>
                  <a:lnTo>
                    <a:pt x="2810" y="8"/>
                  </a:lnTo>
                  <a:lnTo>
                    <a:pt x="2823" y="12"/>
                  </a:lnTo>
                  <a:lnTo>
                    <a:pt x="2835" y="17"/>
                  </a:lnTo>
                  <a:lnTo>
                    <a:pt x="2847" y="22"/>
                  </a:lnTo>
                  <a:lnTo>
                    <a:pt x="2860" y="27"/>
                  </a:lnTo>
                  <a:lnTo>
                    <a:pt x="2871" y="33"/>
                  </a:lnTo>
                  <a:lnTo>
                    <a:pt x="2882" y="40"/>
                  </a:lnTo>
                  <a:lnTo>
                    <a:pt x="2893" y="46"/>
                  </a:lnTo>
                  <a:lnTo>
                    <a:pt x="2903" y="54"/>
                  </a:lnTo>
                  <a:lnTo>
                    <a:pt x="2914" y="62"/>
                  </a:lnTo>
                  <a:lnTo>
                    <a:pt x="2924" y="70"/>
                  </a:lnTo>
                  <a:lnTo>
                    <a:pt x="2933" y="80"/>
                  </a:lnTo>
                  <a:lnTo>
                    <a:pt x="2942" y="89"/>
                  </a:lnTo>
                  <a:lnTo>
                    <a:pt x="2950" y="99"/>
                  </a:lnTo>
                  <a:lnTo>
                    <a:pt x="2958" y="109"/>
                  </a:lnTo>
                  <a:lnTo>
                    <a:pt x="2967" y="119"/>
                  </a:lnTo>
                  <a:lnTo>
                    <a:pt x="2974" y="131"/>
                  </a:lnTo>
                  <a:lnTo>
                    <a:pt x="2980" y="142"/>
                  </a:lnTo>
                  <a:lnTo>
                    <a:pt x="2986" y="154"/>
                  </a:lnTo>
                  <a:lnTo>
                    <a:pt x="2991" y="165"/>
                  </a:lnTo>
                  <a:lnTo>
                    <a:pt x="2996" y="177"/>
                  </a:lnTo>
                  <a:lnTo>
                    <a:pt x="3000" y="191"/>
                  </a:lnTo>
                  <a:lnTo>
                    <a:pt x="3004" y="203"/>
                  </a:lnTo>
                  <a:lnTo>
                    <a:pt x="3007" y="216"/>
                  </a:lnTo>
                  <a:lnTo>
                    <a:pt x="3009" y="229"/>
                  </a:lnTo>
                  <a:lnTo>
                    <a:pt x="3011" y="243"/>
                  </a:lnTo>
                  <a:lnTo>
                    <a:pt x="3012" y="257"/>
                  </a:lnTo>
                  <a:lnTo>
                    <a:pt x="3012" y="270"/>
                  </a:lnTo>
                  <a:lnTo>
                    <a:pt x="3012" y="1351"/>
                  </a:lnTo>
                  <a:lnTo>
                    <a:pt x="3012" y="1366"/>
                  </a:lnTo>
                  <a:lnTo>
                    <a:pt x="3011" y="1379"/>
                  </a:lnTo>
                  <a:lnTo>
                    <a:pt x="3009" y="1392"/>
                  </a:lnTo>
                  <a:lnTo>
                    <a:pt x="3007" y="1405"/>
                  </a:lnTo>
                  <a:lnTo>
                    <a:pt x="3004" y="1419"/>
                  </a:lnTo>
                  <a:lnTo>
                    <a:pt x="3000" y="1432"/>
                  </a:lnTo>
                  <a:lnTo>
                    <a:pt x="2996" y="1444"/>
                  </a:lnTo>
                  <a:lnTo>
                    <a:pt x="2991" y="1456"/>
                  </a:lnTo>
                  <a:lnTo>
                    <a:pt x="2986" y="1469"/>
                  </a:lnTo>
                  <a:lnTo>
                    <a:pt x="2980" y="1480"/>
                  </a:lnTo>
                  <a:lnTo>
                    <a:pt x="2974" y="1491"/>
                  </a:lnTo>
                  <a:lnTo>
                    <a:pt x="2967" y="1502"/>
                  </a:lnTo>
                  <a:lnTo>
                    <a:pt x="2958" y="1512"/>
                  </a:lnTo>
                  <a:lnTo>
                    <a:pt x="2950" y="1523"/>
                  </a:lnTo>
                  <a:lnTo>
                    <a:pt x="2942" y="1533"/>
                  </a:lnTo>
                  <a:lnTo>
                    <a:pt x="2933" y="1542"/>
                  </a:lnTo>
                  <a:lnTo>
                    <a:pt x="2924" y="1551"/>
                  </a:lnTo>
                  <a:lnTo>
                    <a:pt x="2914" y="1560"/>
                  </a:lnTo>
                  <a:lnTo>
                    <a:pt x="2903" y="1567"/>
                  </a:lnTo>
                  <a:lnTo>
                    <a:pt x="2893" y="1575"/>
                  </a:lnTo>
                  <a:lnTo>
                    <a:pt x="2882" y="1583"/>
                  </a:lnTo>
                  <a:lnTo>
                    <a:pt x="2871" y="1589"/>
                  </a:lnTo>
                  <a:lnTo>
                    <a:pt x="2860" y="1595"/>
                  </a:lnTo>
                  <a:lnTo>
                    <a:pt x="2847" y="1600"/>
                  </a:lnTo>
                  <a:lnTo>
                    <a:pt x="2835" y="1605"/>
                  </a:lnTo>
                  <a:lnTo>
                    <a:pt x="2823" y="1609"/>
                  </a:lnTo>
                  <a:lnTo>
                    <a:pt x="2810" y="1613"/>
                  </a:lnTo>
                  <a:lnTo>
                    <a:pt x="2796" y="1616"/>
                  </a:lnTo>
                  <a:lnTo>
                    <a:pt x="2783" y="1618"/>
                  </a:lnTo>
                  <a:lnTo>
                    <a:pt x="2770" y="1620"/>
                  </a:lnTo>
                  <a:lnTo>
                    <a:pt x="2757" y="1621"/>
                  </a:lnTo>
                  <a:lnTo>
                    <a:pt x="2742" y="1621"/>
                  </a:lnTo>
                  <a:lnTo>
                    <a:pt x="270" y="1621"/>
                  </a:lnTo>
                  <a:lnTo>
                    <a:pt x="256" y="1621"/>
                  </a:lnTo>
                  <a:lnTo>
                    <a:pt x="242" y="1620"/>
                  </a:lnTo>
                  <a:lnTo>
                    <a:pt x="229" y="1618"/>
                  </a:lnTo>
                  <a:lnTo>
                    <a:pt x="216" y="1616"/>
                  </a:lnTo>
                  <a:lnTo>
                    <a:pt x="202" y="1613"/>
                  </a:lnTo>
                  <a:lnTo>
                    <a:pt x="190" y="1609"/>
                  </a:lnTo>
                  <a:lnTo>
                    <a:pt x="177" y="1605"/>
                  </a:lnTo>
                  <a:lnTo>
                    <a:pt x="165" y="1600"/>
                  </a:lnTo>
                  <a:lnTo>
                    <a:pt x="153" y="1595"/>
                  </a:lnTo>
                  <a:lnTo>
                    <a:pt x="141" y="1589"/>
                  </a:lnTo>
                  <a:lnTo>
                    <a:pt x="130" y="1583"/>
                  </a:lnTo>
                  <a:lnTo>
                    <a:pt x="119" y="1575"/>
                  </a:lnTo>
                  <a:lnTo>
                    <a:pt x="109" y="1567"/>
                  </a:lnTo>
                  <a:lnTo>
                    <a:pt x="98" y="1560"/>
                  </a:lnTo>
                  <a:lnTo>
                    <a:pt x="88" y="1551"/>
                  </a:lnTo>
                  <a:lnTo>
                    <a:pt x="79" y="1542"/>
                  </a:lnTo>
                  <a:lnTo>
                    <a:pt x="70" y="1533"/>
                  </a:lnTo>
                  <a:lnTo>
                    <a:pt x="62" y="1523"/>
                  </a:lnTo>
                  <a:lnTo>
                    <a:pt x="54" y="1512"/>
                  </a:lnTo>
                  <a:lnTo>
                    <a:pt x="45" y="1502"/>
                  </a:lnTo>
                  <a:lnTo>
                    <a:pt x="39" y="1491"/>
                  </a:lnTo>
                  <a:lnTo>
                    <a:pt x="32" y="1480"/>
                  </a:lnTo>
                  <a:lnTo>
                    <a:pt x="26" y="1469"/>
                  </a:lnTo>
                  <a:lnTo>
                    <a:pt x="21" y="1456"/>
                  </a:lnTo>
                  <a:lnTo>
                    <a:pt x="16" y="1444"/>
                  </a:lnTo>
                  <a:lnTo>
                    <a:pt x="12" y="1432"/>
                  </a:lnTo>
                  <a:lnTo>
                    <a:pt x="8" y="1419"/>
                  </a:lnTo>
                  <a:lnTo>
                    <a:pt x="5" y="1405"/>
                  </a:lnTo>
                  <a:lnTo>
                    <a:pt x="3" y="1392"/>
                  </a:lnTo>
                  <a:lnTo>
                    <a:pt x="1" y="1379"/>
                  </a:lnTo>
                  <a:lnTo>
                    <a:pt x="0" y="1366"/>
                  </a:lnTo>
                  <a:lnTo>
                    <a:pt x="0" y="1351"/>
                  </a:lnTo>
                  <a:lnTo>
                    <a:pt x="0" y="270"/>
                  </a:lnTo>
                  <a:lnTo>
                    <a:pt x="0" y="257"/>
                  </a:lnTo>
                  <a:lnTo>
                    <a:pt x="1" y="243"/>
                  </a:lnTo>
                  <a:lnTo>
                    <a:pt x="3" y="229"/>
                  </a:lnTo>
                  <a:lnTo>
                    <a:pt x="5" y="216"/>
                  </a:lnTo>
                  <a:lnTo>
                    <a:pt x="8" y="203"/>
                  </a:lnTo>
                  <a:lnTo>
                    <a:pt x="12" y="191"/>
                  </a:lnTo>
                  <a:lnTo>
                    <a:pt x="16" y="177"/>
                  </a:lnTo>
                  <a:lnTo>
                    <a:pt x="21" y="165"/>
                  </a:lnTo>
                  <a:lnTo>
                    <a:pt x="26" y="154"/>
                  </a:lnTo>
                  <a:lnTo>
                    <a:pt x="32" y="142"/>
                  </a:lnTo>
                  <a:lnTo>
                    <a:pt x="39" y="131"/>
                  </a:lnTo>
                  <a:lnTo>
                    <a:pt x="45" y="119"/>
                  </a:lnTo>
                  <a:lnTo>
                    <a:pt x="54" y="109"/>
                  </a:lnTo>
                  <a:lnTo>
                    <a:pt x="62" y="99"/>
                  </a:lnTo>
                  <a:lnTo>
                    <a:pt x="70" y="89"/>
                  </a:lnTo>
                  <a:lnTo>
                    <a:pt x="79" y="80"/>
                  </a:lnTo>
                  <a:lnTo>
                    <a:pt x="88" y="70"/>
                  </a:lnTo>
                  <a:lnTo>
                    <a:pt x="98" y="62"/>
                  </a:lnTo>
                  <a:lnTo>
                    <a:pt x="109" y="54"/>
                  </a:lnTo>
                  <a:lnTo>
                    <a:pt x="119" y="46"/>
                  </a:lnTo>
                  <a:lnTo>
                    <a:pt x="130" y="40"/>
                  </a:lnTo>
                  <a:lnTo>
                    <a:pt x="141" y="33"/>
                  </a:lnTo>
                  <a:lnTo>
                    <a:pt x="153" y="27"/>
                  </a:lnTo>
                  <a:lnTo>
                    <a:pt x="165" y="22"/>
                  </a:lnTo>
                  <a:lnTo>
                    <a:pt x="177" y="17"/>
                  </a:lnTo>
                  <a:lnTo>
                    <a:pt x="190" y="12"/>
                  </a:lnTo>
                  <a:lnTo>
                    <a:pt x="202" y="8"/>
                  </a:lnTo>
                  <a:lnTo>
                    <a:pt x="216" y="5"/>
                  </a:lnTo>
                  <a:lnTo>
                    <a:pt x="229" y="3"/>
                  </a:lnTo>
                  <a:lnTo>
                    <a:pt x="242" y="1"/>
                  </a:lnTo>
                  <a:lnTo>
                    <a:pt x="256" y="0"/>
                  </a:lnTo>
                  <a:lnTo>
                    <a:pt x="27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2" name="Freeform 9"/>
            <p:cNvSpPr/>
            <p:nvPr/>
          </p:nvSpPr>
          <p:spPr bwMode="auto">
            <a:xfrm>
              <a:off x="9729296" y="2658581"/>
              <a:ext cx="133117" cy="60408"/>
            </a:xfrm>
            <a:custGeom>
              <a:avLst/>
              <a:gdLst/>
              <a:ahLst/>
              <a:cxnLst>
                <a:cxn ang="0">
                  <a:pos x="2756" y="0"/>
                </a:cxn>
                <a:cxn ang="0">
                  <a:pos x="2797" y="5"/>
                </a:cxn>
                <a:cxn ang="0">
                  <a:pos x="2836" y="17"/>
                </a:cxn>
                <a:cxn ang="0">
                  <a:pos x="2871" y="33"/>
                </a:cxn>
                <a:cxn ang="0">
                  <a:pos x="2904" y="54"/>
                </a:cxn>
                <a:cxn ang="0">
                  <a:pos x="2934" y="80"/>
                </a:cxn>
                <a:cxn ang="0">
                  <a:pos x="2959" y="109"/>
                </a:cxn>
                <a:cxn ang="0">
                  <a:pos x="2980" y="142"/>
                </a:cxn>
                <a:cxn ang="0">
                  <a:pos x="2997" y="177"/>
                </a:cxn>
                <a:cxn ang="0">
                  <a:pos x="3008" y="216"/>
                </a:cxn>
                <a:cxn ang="0">
                  <a:pos x="3013" y="257"/>
                </a:cxn>
                <a:cxn ang="0">
                  <a:pos x="3013" y="1366"/>
                </a:cxn>
                <a:cxn ang="0">
                  <a:pos x="3008" y="1405"/>
                </a:cxn>
                <a:cxn ang="0">
                  <a:pos x="2997" y="1444"/>
                </a:cxn>
                <a:cxn ang="0">
                  <a:pos x="2980" y="1480"/>
                </a:cxn>
                <a:cxn ang="0">
                  <a:pos x="2959" y="1512"/>
                </a:cxn>
                <a:cxn ang="0">
                  <a:pos x="2934" y="1542"/>
                </a:cxn>
                <a:cxn ang="0">
                  <a:pos x="2904" y="1567"/>
                </a:cxn>
                <a:cxn ang="0">
                  <a:pos x="2871" y="1589"/>
                </a:cxn>
                <a:cxn ang="0">
                  <a:pos x="2836" y="1605"/>
                </a:cxn>
                <a:cxn ang="0">
                  <a:pos x="2797" y="1616"/>
                </a:cxn>
                <a:cxn ang="0">
                  <a:pos x="2756" y="1621"/>
                </a:cxn>
                <a:cxn ang="0">
                  <a:pos x="256" y="1621"/>
                </a:cxn>
                <a:cxn ang="0">
                  <a:pos x="216" y="1616"/>
                </a:cxn>
                <a:cxn ang="0">
                  <a:pos x="177" y="1605"/>
                </a:cxn>
                <a:cxn ang="0">
                  <a:pos x="142" y="1589"/>
                </a:cxn>
                <a:cxn ang="0">
                  <a:pos x="108" y="1567"/>
                </a:cxn>
                <a:cxn ang="0">
                  <a:pos x="80" y="1542"/>
                </a:cxn>
                <a:cxn ang="0">
                  <a:pos x="54" y="1512"/>
                </a:cxn>
                <a:cxn ang="0">
                  <a:pos x="33" y="1480"/>
                </a:cxn>
                <a:cxn ang="0">
                  <a:pos x="16" y="1444"/>
                </a:cxn>
                <a:cxn ang="0">
                  <a:pos x="5" y="1405"/>
                </a:cxn>
                <a:cxn ang="0">
                  <a:pos x="0" y="1366"/>
                </a:cxn>
                <a:cxn ang="0">
                  <a:pos x="0" y="257"/>
                </a:cxn>
                <a:cxn ang="0">
                  <a:pos x="5" y="216"/>
                </a:cxn>
                <a:cxn ang="0">
                  <a:pos x="16" y="177"/>
                </a:cxn>
                <a:cxn ang="0">
                  <a:pos x="33" y="142"/>
                </a:cxn>
                <a:cxn ang="0">
                  <a:pos x="54" y="109"/>
                </a:cxn>
                <a:cxn ang="0">
                  <a:pos x="80" y="80"/>
                </a:cxn>
                <a:cxn ang="0">
                  <a:pos x="108" y="54"/>
                </a:cxn>
                <a:cxn ang="0">
                  <a:pos x="142" y="33"/>
                </a:cxn>
                <a:cxn ang="0">
                  <a:pos x="177" y="17"/>
                </a:cxn>
                <a:cxn ang="0">
                  <a:pos x="216" y="5"/>
                </a:cxn>
                <a:cxn ang="0">
                  <a:pos x="256" y="0"/>
                </a:cxn>
              </a:cxnLst>
              <a:rect l="0" t="0" r="r" b="b"/>
              <a:pathLst>
                <a:path w="3013" h="1621">
                  <a:moveTo>
                    <a:pt x="270" y="0"/>
                  </a:moveTo>
                  <a:lnTo>
                    <a:pt x="2743" y="0"/>
                  </a:lnTo>
                  <a:lnTo>
                    <a:pt x="2756" y="0"/>
                  </a:lnTo>
                  <a:lnTo>
                    <a:pt x="2771" y="1"/>
                  </a:lnTo>
                  <a:lnTo>
                    <a:pt x="2784" y="3"/>
                  </a:lnTo>
                  <a:lnTo>
                    <a:pt x="2797" y="5"/>
                  </a:lnTo>
                  <a:lnTo>
                    <a:pt x="2810" y="8"/>
                  </a:lnTo>
                  <a:lnTo>
                    <a:pt x="2822" y="12"/>
                  </a:lnTo>
                  <a:lnTo>
                    <a:pt x="2836" y="17"/>
                  </a:lnTo>
                  <a:lnTo>
                    <a:pt x="2848" y="22"/>
                  </a:lnTo>
                  <a:lnTo>
                    <a:pt x="2859" y="27"/>
                  </a:lnTo>
                  <a:lnTo>
                    <a:pt x="2871" y="33"/>
                  </a:lnTo>
                  <a:lnTo>
                    <a:pt x="2883" y="40"/>
                  </a:lnTo>
                  <a:lnTo>
                    <a:pt x="2894" y="46"/>
                  </a:lnTo>
                  <a:lnTo>
                    <a:pt x="2904" y="54"/>
                  </a:lnTo>
                  <a:lnTo>
                    <a:pt x="2914" y="62"/>
                  </a:lnTo>
                  <a:lnTo>
                    <a:pt x="2924" y="70"/>
                  </a:lnTo>
                  <a:lnTo>
                    <a:pt x="2934" y="80"/>
                  </a:lnTo>
                  <a:lnTo>
                    <a:pt x="2943" y="89"/>
                  </a:lnTo>
                  <a:lnTo>
                    <a:pt x="2951" y="99"/>
                  </a:lnTo>
                  <a:lnTo>
                    <a:pt x="2959" y="109"/>
                  </a:lnTo>
                  <a:lnTo>
                    <a:pt x="2966" y="119"/>
                  </a:lnTo>
                  <a:lnTo>
                    <a:pt x="2973" y="131"/>
                  </a:lnTo>
                  <a:lnTo>
                    <a:pt x="2980" y="142"/>
                  </a:lnTo>
                  <a:lnTo>
                    <a:pt x="2987" y="154"/>
                  </a:lnTo>
                  <a:lnTo>
                    <a:pt x="2992" y="165"/>
                  </a:lnTo>
                  <a:lnTo>
                    <a:pt x="2997" y="177"/>
                  </a:lnTo>
                  <a:lnTo>
                    <a:pt x="3001" y="191"/>
                  </a:lnTo>
                  <a:lnTo>
                    <a:pt x="3005" y="203"/>
                  </a:lnTo>
                  <a:lnTo>
                    <a:pt x="3008" y="216"/>
                  </a:lnTo>
                  <a:lnTo>
                    <a:pt x="3010" y="229"/>
                  </a:lnTo>
                  <a:lnTo>
                    <a:pt x="3012" y="243"/>
                  </a:lnTo>
                  <a:lnTo>
                    <a:pt x="3013" y="257"/>
                  </a:lnTo>
                  <a:lnTo>
                    <a:pt x="3013" y="270"/>
                  </a:lnTo>
                  <a:lnTo>
                    <a:pt x="3013" y="1351"/>
                  </a:lnTo>
                  <a:lnTo>
                    <a:pt x="3013" y="1366"/>
                  </a:lnTo>
                  <a:lnTo>
                    <a:pt x="3012" y="1379"/>
                  </a:lnTo>
                  <a:lnTo>
                    <a:pt x="3010" y="1392"/>
                  </a:lnTo>
                  <a:lnTo>
                    <a:pt x="3008" y="1405"/>
                  </a:lnTo>
                  <a:lnTo>
                    <a:pt x="3005" y="1419"/>
                  </a:lnTo>
                  <a:lnTo>
                    <a:pt x="3001" y="1432"/>
                  </a:lnTo>
                  <a:lnTo>
                    <a:pt x="2997" y="1444"/>
                  </a:lnTo>
                  <a:lnTo>
                    <a:pt x="2992" y="1456"/>
                  </a:lnTo>
                  <a:lnTo>
                    <a:pt x="2987" y="1469"/>
                  </a:lnTo>
                  <a:lnTo>
                    <a:pt x="2980" y="1480"/>
                  </a:lnTo>
                  <a:lnTo>
                    <a:pt x="2973" y="1491"/>
                  </a:lnTo>
                  <a:lnTo>
                    <a:pt x="2966" y="1502"/>
                  </a:lnTo>
                  <a:lnTo>
                    <a:pt x="2959" y="1512"/>
                  </a:lnTo>
                  <a:lnTo>
                    <a:pt x="2951" y="1523"/>
                  </a:lnTo>
                  <a:lnTo>
                    <a:pt x="2943" y="1533"/>
                  </a:lnTo>
                  <a:lnTo>
                    <a:pt x="2934" y="1542"/>
                  </a:lnTo>
                  <a:lnTo>
                    <a:pt x="2924" y="1551"/>
                  </a:lnTo>
                  <a:lnTo>
                    <a:pt x="2914" y="1560"/>
                  </a:lnTo>
                  <a:lnTo>
                    <a:pt x="2904" y="1567"/>
                  </a:lnTo>
                  <a:lnTo>
                    <a:pt x="2894" y="1575"/>
                  </a:lnTo>
                  <a:lnTo>
                    <a:pt x="2883" y="1583"/>
                  </a:lnTo>
                  <a:lnTo>
                    <a:pt x="2871" y="1589"/>
                  </a:lnTo>
                  <a:lnTo>
                    <a:pt x="2859" y="1595"/>
                  </a:lnTo>
                  <a:lnTo>
                    <a:pt x="2848" y="1600"/>
                  </a:lnTo>
                  <a:lnTo>
                    <a:pt x="2836" y="1605"/>
                  </a:lnTo>
                  <a:lnTo>
                    <a:pt x="2822" y="1609"/>
                  </a:lnTo>
                  <a:lnTo>
                    <a:pt x="2810" y="1613"/>
                  </a:lnTo>
                  <a:lnTo>
                    <a:pt x="2797" y="1616"/>
                  </a:lnTo>
                  <a:lnTo>
                    <a:pt x="2784" y="1618"/>
                  </a:lnTo>
                  <a:lnTo>
                    <a:pt x="2771" y="1620"/>
                  </a:lnTo>
                  <a:lnTo>
                    <a:pt x="2756" y="1621"/>
                  </a:lnTo>
                  <a:lnTo>
                    <a:pt x="2743" y="1621"/>
                  </a:lnTo>
                  <a:lnTo>
                    <a:pt x="270" y="1621"/>
                  </a:lnTo>
                  <a:lnTo>
                    <a:pt x="256" y="1621"/>
                  </a:lnTo>
                  <a:lnTo>
                    <a:pt x="243" y="1620"/>
                  </a:lnTo>
                  <a:lnTo>
                    <a:pt x="229" y="1618"/>
                  </a:lnTo>
                  <a:lnTo>
                    <a:pt x="216" y="1616"/>
                  </a:lnTo>
                  <a:lnTo>
                    <a:pt x="203" y="1613"/>
                  </a:lnTo>
                  <a:lnTo>
                    <a:pt x="190" y="1609"/>
                  </a:lnTo>
                  <a:lnTo>
                    <a:pt x="177" y="1605"/>
                  </a:lnTo>
                  <a:lnTo>
                    <a:pt x="165" y="1600"/>
                  </a:lnTo>
                  <a:lnTo>
                    <a:pt x="153" y="1595"/>
                  </a:lnTo>
                  <a:lnTo>
                    <a:pt x="142" y="1589"/>
                  </a:lnTo>
                  <a:lnTo>
                    <a:pt x="131" y="1583"/>
                  </a:lnTo>
                  <a:lnTo>
                    <a:pt x="119" y="1575"/>
                  </a:lnTo>
                  <a:lnTo>
                    <a:pt x="108" y="1567"/>
                  </a:lnTo>
                  <a:lnTo>
                    <a:pt x="98" y="1560"/>
                  </a:lnTo>
                  <a:lnTo>
                    <a:pt x="89" y="1551"/>
                  </a:lnTo>
                  <a:lnTo>
                    <a:pt x="80" y="1542"/>
                  </a:lnTo>
                  <a:lnTo>
                    <a:pt x="70" y="1533"/>
                  </a:lnTo>
                  <a:lnTo>
                    <a:pt x="61" y="1523"/>
                  </a:lnTo>
                  <a:lnTo>
                    <a:pt x="54" y="1512"/>
                  </a:lnTo>
                  <a:lnTo>
                    <a:pt x="46" y="1502"/>
                  </a:lnTo>
                  <a:lnTo>
                    <a:pt x="39" y="1491"/>
                  </a:lnTo>
                  <a:lnTo>
                    <a:pt x="33" y="1480"/>
                  </a:lnTo>
                  <a:lnTo>
                    <a:pt x="27" y="1469"/>
                  </a:lnTo>
                  <a:lnTo>
                    <a:pt x="22" y="1456"/>
                  </a:lnTo>
                  <a:lnTo>
                    <a:pt x="16" y="1444"/>
                  </a:lnTo>
                  <a:lnTo>
                    <a:pt x="12" y="1432"/>
                  </a:lnTo>
                  <a:lnTo>
                    <a:pt x="8" y="1419"/>
                  </a:lnTo>
                  <a:lnTo>
                    <a:pt x="5" y="1405"/>
                  </a:lnTo>
                  <a:lnTo>
                    <a:pt x="3" y="1392"/>
                  </a:lnTo>
                  <a:lnTo>
                    <a:pt x="1" y="1379"/>
                  </a:lnTo>
                  <a:lnTo>
                    <a:pt x="0" y="1366"/>
                  </a:lnTo>
                  <a:lnTo>
                    <a:pt x="0" y="1351"/>
                  </a:lnTo>
                  <a:lnTo>
                    <a:pt x="0" y="270"/>
                  </a:lnTo>
                  <a:lnTo>
                    <a:pt x="0" y="257"/>
                  </a:lnTo>
                  <a:lnTo>
                    <a:pt x="1" y="243"/>
                  </a:lnTo>
                  <a:lnTo>
                    <a:pt x="3" y="229"/>
                  </a:lnTo>
                  <a:lnTo>
                    <a:pt x="5" y="216"/>
                  </a:lnTo>
                  <a:lnTo>
                    <a:pt x="8" y="203"/>
                  </a:lnTo>
                  <a:lnTo>
                    <a:pt x="12" y="191"/>
                  </a:lnTo>
                  <a:lnTo>
                    <a:pt x="16" y="177"/>
                  </a:lnTo>
                  <a:lnTo>
                    <a:pt x="22" y="165"/>
                  </a:lnTo>
                  <a:lnTo>
                    <a:pt x="27" y="154"/>
                  </a:lnTo>
                  <a:lnTo>
                    <a:pt x="33" y="142"/>
                  </a:lnTo>
                  <a:lnTo>
                    <a:pt x="39" y="131"/>
                  </a:lnTo>
                  <a:lnTo>
                    <a:pt x="46" y="119"/>
                  </a:lnTo>
                  <a:lnTo>
                    <a:pt x="54" y="109"/>
                  </a:lnTo>
                  <a:lnTo>
                    <a:pt x="61" y="99"/>
                  </a:lnTo>
                  <a:lnTo>
                    <a:pt x="70" y="89"/>
                  </a:lnTo>
                  <a:lnTo>
                    <a:pt x="80" y="80"/>
                  </a:lnTo>
                  <a:lnTo>
                    <a:pt x="89" y="70"/>
                  </a:lnTo>
                  <a:lnTo>
                    <a:pt x="98" y="62"/>
                  </a:lnTo>
                  <a:lnTo>
                    <a:pt x="108" y="54"/>
                  </a:lnTo>
                  <a:lnTo>
                    <a:pt x="119" y="46"/>
                  </a:lnTo>
                  <a:lnTo>
                    <a:pt x="131" y="40"/>
                  </a:lnTo>
                  <a:lnTo>
                    <a:pt x="142" y="33"/>
                  </a:lnTo>
                  <a:lnTo>
                    <a:pt x="153" y="27"/>
                  </a:lnTo>
                  <a:lnTo>
                    <a:pt x="165" y="22"/>
                  </a:lnTo>
                  <a:lnTo>
                    <a:pt x="177" y="17"/>
                  </a:lnTo>
                  <a:lnTo>
                    <a:pt x="190" y="12"/>
                  </a:lnTo>
                  <a:lnTo>
                    <a:pt x="203" y="8"/>
                  </a:lnTo>
                  <a:lnTo>
                    <a:pt x="216" y="5"/>
                  </a:lnTo>
                  <a:lnTo>
                    <a:pt x="229" y="3"/>
                  </a:lnTo>
                  <a:lnTo>
                    <a:pt x="243" y="1"/>
                  </a:lnTo>
                  <a:lnTo>
                    <a:pt x="256" y="0"/>
                  </a:lnTo>
                  <a:lnTo>
                    <a:pt x="27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3" name="Freeform 10"/>
            <p:cNvSpPr/>
            <p:nvPr/>
          </p:nvSpPr>
          <p:spPr bwMode="auto">
            <a:xfrm>
              <a:off x="9215287" y="2583479"/>
              <a:ext cx="133117" cy="60408"/>
            </a:xfrm>
            <a:custGeom>
              <a:avLst/>
              <a:gdLst/>
              <a:ahLst/>
              <a:cxnLst>
                <a:cxn ang="0">
                  <a:pos x="2757" y="0"/>
                </a:cxn>
                <a:cxn ang="0">
                  <a:pos x="2798" y="5"/>
                </a:cxn>
                <a:cxn ang="0">
                  <a:pos x="2835" y="16"/>
                </a:cxn>
                <a:cxn ang="0">
                  <a:pos x="2871" y="33"/>
                </a:cxn>
                <a:cxn ang="0">
                  <a:pos x="2905" y="54"/>
                </a:cxn>
                <a:cxn ang="0">
                  <a:pos x="2934" y="79"/>
                </a:cxn>
                <a:cxn ang="0">
                  <a:pos x="2960" y="109"/>
                </a:cxn>
                <a:cxn ang="0">
                  <a:pos x="2980" y="142"/>
                </a:cxn>
                <a:cxn ang="0">
                  <a:pos x="2996" y="177"/>
                </a:cxn>
                <a:cxn ang="0">
                  <a:pos x="3007" y="216"/>
                </a:cxn>
                <a:cxn ang="0">
                  <a:pos x="3013" y="257"/>
                </a:cxn>
                <a:cxn ang="0">
                  <a:pos x="3013" y="1365"/>
                </a:cxn>
                <a:cxn ang="0">
                  <a:pos x="3007" y="1405"/>
                </a:cxn>
                <a:cxn ang="0">
                  <a:pos x="2996" y="1444"/>
                </a:cxn>
                <a:cxn ang="0">
                  <a:pos x="2980" y="1480"/>
                </a:cxn>
                <a:cxn ang="0">
                  <a:pos x="2960" y="1513"/>
                </a:cxn>
                <a:cxn ang="0">
                  <a:pos x="2934" y="1542"/>
                </a:cxn>
                <a:cxn ang="0">
                  <a:pos x="2905" y="1568"/>
                </a:cxn>
                <a:cxn ang="0">
                  <a:pos x="2871" y="1588"/>
                </a:cxn>
                <a:cxn ang="0">
                  <a:pos x="2835" y="1605"/>
                </a:cxn>
                <a:cxn ang="0">
                  <a:pos x="2798" y="1616"/>
                </a:cxn>
                <a:cxn ang="0">
                  <a:pos x="2757" y="1621"/>
                </a:cxn>
                <a:cxn ang="0">
                  <a:pos x="257" y="1621"/>
                </a:cxn>
                <a:cxn ang="0">
                  <a:pos x="216" y="1616"/>
                </a:cxn>
                <a:cxn ang="0">
                  <a:pos x="178" y="1605"/>
                </a:cxn>
                <a:cxn ang="0">
                  <a:pos x="141" y="1588"/>
                </a:cxn>
                <a:cxn ang="0">
                  <a:pos x="109" y="1568"/>
                </a:cxn>
                <a:cxn ang="0">
                  <a:pos x="79" y="1542"/>
                </a:cxn>
                <a:cxn ang="0">
                  <a:pos x="54" y="1513"/>
                </a:cxn>
                <a:cxn ang="0">
                  <a:pos x="32" y="1480"/>
                </a:cxn>
                <a:cxn ang="0">
                  <a:pos x="16" y="1444"/>
                </a:cxn>
                <a:cxn ang="0">
                  <a:pos x="6" y="1405"/>
                </a:cxn>
                <a:cxn ang="0">
                  <a:pos x="1" y="1365"/>
                </a:cxn>
                <a:cxn ang="0">
                  <a:pos x="1" y="257"/>
                </a:cxn>
                <a:cxn ang="0">
                  <a:pos x="6" y="216"/>
                </a:cxn>
                <a:cxn ang="0">
                  <a:pos x="16" y="177"/>
                </a:cxn>
                <a:cxn ang="0">
                  <a:pos x="32" y="142"/>
                </a:cxn>
                <a:cxn ang="0">
                  <a:pos x="54" y="109"/>
                </a:cxn>
                <a:cxn ang="0">
                  <a:pos x="79" y="79"/>
                </a:cxn>
                <a:cxn ang="0">
                  <a:pos x="109" y="54"/>
                </a:cxn>
                <a:cxn ang="0">
                  <a:pos x="141" y="33"/>
                </a:cxn>
                <a:cxn ang="0">
                  <a:pos x="178" y="16"/>
                </a:cxn>
                <a:cxn ang="0">
                  <a:pos x="216" y="5"/>
                </a:cxn>
                <a:cxn ang="0">
                  <a:pos x="257" y="0"/>
                </a:cxn>
              </a:cxnLst>
              <a:rect l="0" t="0" r="r" b="b"/>
              <a:pathLst>
                <a:path w="3014" h="1621">
                  <a:moveTo>
                    <a:pt x="271" y="0"/>
                  </a:moveTo>
                  <a:lnTo>
                    <a:pt x="2743" y="0"/>
                  </a:lnTo>
                  <a:lnTo>
                    <a:pt x="2757" y="0"/>
                  </a:lnTo>
                  <a:lnTo>
                    <a:pt x="2770" y="1"/>
                  </a:lnTo>
                  <a:lnTo>
                    <a:pt x="2783" y="3"/>
                  </a:lnTo>
                  <a:lnTo>
                    <a:pt x="2798" y="5"/>
                  </a:lnTo>
                  <a:lnTo>
                    <a:pt x="2810" y="8"/>
                  </a:lnTo>
                  <a:lnTo>
                    <a:pt x="2823" y="12"/>
                  </a:lnTo>
                  <a:lnTo>
                    <a:pt x="2835" y="16"/>
                  </a:lnTo>
                  <a:lnTo>
                    <a:pt x="2848" y="21"/>
                  </a:lnTo>
                  <a:lnTo>
                    <a:pt x="2860" y="26"/>
                  </a:lnTo>
                  <a:lnTo>
                    <a:pt x="2871" y="33"/>
                  </a:lnTo>
                  <a:lnTo>
                    <a:pt x="2883" y="40"/>
                  </a:lnTo>
                  <a:lnTo>
                    <a:pt x="2893" y="47"/>
                  </a:lnTo>
                  <a:lnTo>
                    <a:pt x="2905" y="54"/>
                  </a:lnTo>
                  <a:lnTo>
                    <a:pt x="2915" y="62"/>
                  </a:lnTo>
                  <a:lnTo>
                    <a:pt x="2924" y="70"/>
                  </a:lnTo>
                  <a:lnTo>
                    <a:pt x="2934" y="79"/>
                  </a:lnTo>
                  <a:lnTo>
                    <a:pt x="2942" y="89"/>
                  </a:lnTo>
                  <a:lnTo>
                    <a:pt x="2951" y="99"/>
                  </a:lnTo>
                  <a:lnTo>
                    <a:pt x="2960" y="109"/>
                  </a:lnTo>
                  <a:lnTo>
                    <a:pt x="2967" y="119"/>
                  </a:lnTo>
                  <a:lnTo>
                    <a:pt x="2974" y="130"/>
                  </a:lnTo>
                  <a:lnTo>
                    <a:pt x="2980" y="142"/>
                  </a:lnTo>
                  <a:lnTo>
                    <a:pt x="2986" y="154"/>
                  </a:lnTo>
                  <a:lnTo>
                    <a:pt x="2992" y="165"/>
                  </a:lnTo>
                  <a:lnTo>
                    <a:pt x="2996" y="177"/>
                  </a:lnTo>
                  <a:lnTo>
                    <a:pt x="3001" y="190"/>
                  </a:lnTo>
                  <a:lnTo>
                    <a:pt x="3004" y="203"/>
                  </a:lnTo>
                  <a:lnTo>
                    <a:pt x="3007" y="216"/>
                  </a:lnTo>
                  <a:lnTo>
                    <a:pt x="3011" y="229"/>
                  </a:lnTo>
                  <a:lnTo>
                    <a:pt x="3012" y="242"/>
                  </a:lnTo>
                  <a:lnTo>
                    <a:pt x="3013" y="257"/>
                  </a:lnTo>
                  <a:lnTo>
                    <a:pt x="3014" y="270"/>
                  </a:lnTo>
                  <a:lnTo>
                    <a:pt x="3014" y="1351"/>
                  </a:lnTo>
                  <a:lnTo>
                    <a:pt x="3013" y="1365"/>
                  </a:lnTo>
                  <a:lnTo>
                    <a:pt x="3012" y="1379"/>
                  </a:lnTo>
                  <a:lnTo>
                    <a:pt x="3011" y="1392"/>
                  </a:lnTo>
                  <a:lnTo>
                    <a:pt x="3007" y="1405"/>
                  </a:lnTo>
                  <a:lnTo>
                    <a:pt x="3004" y="1418"/>
                  </a:lnTo>
                  <a:lnTo>
                    <a:pt x="3001" y="1432"/>
                  </a:lnTo>
                  <a:lnTo>
                    <a:pt x="2996" y="1444"/>
                  </a:lnTo>
                  <a:lnTo>
                    <a:pt x="2992" y="1456"/>
                  </a:lnTo>
                  <a:lnTo>
                    <a:pt x="2986" y="1468"/>
                  </a:lnTo>
                  <a:lnTo>
                    <a:pt x="2980" y="1480"/>
                  </a:lnTo>
                  <a:lnTo>
                    <a:pt x="2974" y="1491"/>
                  </a:lnTo>
                  <a:lnTo>
                    <a:pt x="2967" y="1502"/>
                  </a:lnTo>
                  <a:lnTo>
                    <a:pt x="2960" y="1513"/>
                  </a:lnTo>
                  <a:lnTo>
                    <a:pt x="2951" y="1523"/>
                  </a:lnTo>
                  <a:lnTo>
                    <a:pt x="2942" y="1532"/>
                  </a:lnTo>
                  <a:lnTo>
                    <a:pt x="2934" y="1542"/>
                  </a:lnTo>
                  <a:lnTo>
                    <a:pt x="2924" y="1551"/>
                  </a:lnTo>
                  <a:lnTo>
                    <a:pt x="2915" y="1560"/>
                  </a:lnTo>
                  <a:lnTo>
                    <a:pt x="2905" y="1568"/>
                  </a:lnTo>
                  <a:lnTo>
                    <a:pt x="2893" y="1575"/>
                  </a:lnTo>
                  <a:lnTo>
                    <a:pt x="2883" y="1582"/>
                  </a:lnTo>
                  <a:lnTo>
                    <a:pt x="2871" y="1588"/>
                  </a:lnTo>
                  <a:lnTo>
                    <a:pt x="2860" y="1595"/>
                  </a:lnTo>
                  <a:lnTo>
                    <a:pt x="2848" y="1600"/>
                  </a:lnTo>
                  <a:lnTo>
                    <a:pt x="2835" y="1605"/>
                  </a:lnTo>
                  <a:lnTo>
                    <a:pt x="2823" y="1609"/>
                  </a:lnTo>
                  <a:lnTo>
                    <a:pt x="2810" y="1613"/>
                  </a:lnTo>
                  <a:lnTo>
                    <a:pt x="2798" y="1616"/>
                  </a:lnTo>
                  <a:lnTo>
                    <a:pt x="2783" y="1618"/>
                  </a:lnTo>
                  <a:lnTo>
                    <a:pt x="2770" y="1620"/>
                  </a:lnTo>
                  <a:lnTo>
                    <a:pt x="2757" y="1621"/>
                  </a:lnTo>
                  <a:lnTo>
                    <a:pt x="2743" y="1621"/>
                  </a:lnTo>
                  <a:lnTo>
                    <a:pt x="271" y="1621"/>
                  </a:lnTo>
                  <a:lnTo>
                    <a:pt x="257" y="1621"/>
                  </a:lnTo>
                  <a:lnTo>
                    <a:pt x="243" y="1620"/>
                  </a:lnTo>
                  <a:lnTo>
                    <a:pt x="229" y="1618"/>
                  </a:lnTo>
                  <a:lnTo>
                    <a:pt x="216" y="1616"/>
                  </a:lnTo>
                  <a:lnTo>
                    <a:pt x="204" y="1613"/>
                  </a:lnTo>
                  <a:lnTo>
                    <a:pt x="190" y="1609"/>
                  </a:lnTo>
                  <a:lnTo>
                    <a:pt x="178" y="1605"/>
                  </a:lnTo>
                  <a:lnTo>
                    <a:pt x="166" y="1600"/>
                  </a:lnTo>
                  <a:lnTo>
                    <a:pt x="154" y="1595"/>
                  </a:lnTo>
                  <a:lnTo>
                    <a:pt x="141" y="1588"/>
                  </a:lnTo>
                  <a:lnTo>
                    <a:pt x="130" y="1582"/>
                  </a:lnTo>
                  <a:lnTo>
                    <a:pt x="120" y="1575"/>
                  </a:lnTo>
                  <a:lnTo>
                    <a:pt x="109" y="1568"/>
                  </a:lnTo>
                  <a:lnTo>
                    <a:pt x="99" y="1560"/>
                  </a:lnTo>
                  <a:lnTo>
                    <a:pt x="88" y="1551"/>
                  </a:lnTo>
                  <a:lnTo>
                    <a:pt x="79" y="1542"/>
                  </a:lnTo>
                  <a:lnTo>
                    <a:pt x="70" y="1532"/>
                  </a:lnTo>
                  <a:lnTo>
                    <a:pt x="62" y="1523"/>
                  </a:lnTo>
                  <a:lnTo>
                    <a:pt x="54" y="1513"/>
                  </a:lnTo>
                  <a:lnTo>
                    <a:pt x="47" y="1502"/>
                  </a:lnTo>
                  <a:lnTo>
                    <a:pt x="40" y="1491"/>
                  </a:lnTo>
                  <a:lnTo>
                    <a:pt x="32" y="1480"/>
                  </a:lnTo>
                  <a:lnTo>
                    <a:pt x="27" y="1468"/>
                  </a:lnTo>
                  <a:lnTo>
                    <a:pt x="21" y="1456"/>
                  </a:lnTo>
                  <a:lnTo>
                    <a:pt x="16" y="1444"/>
                  </a:lnTo>
                  <a:lnTo>
                    <a:pt x="12" y="1432"/>
                  </a:lnTo>
                  <a:lnTo>
                    <a:pt x="9" y="1418"/>
                  </a:lnTo>
                  <a:lnTo>
                    <a:pt x="6" y="1405"/>
                  </a:lnTo>
                  <a:lnTo>
                    <a:pt x="3" y="1392"/>
                  </a:lnTo>
                  <a:lnTo>
                    <a:pt x="2" y="1379"/>
                  </a:lnTo>
                  <a:lnTo>
                    <a:pt x="1" y="1365"/>
                  </a:lnTo>
                  <a:lnTo>
                    <a:pt x="0" y="1351"/>
                  </a:lnTo>
                  <a:lnTo>
                    <a:pt x="0" y="270"/>
                  </a:lnTo>
                  <a:lnTo>
                    <a:pt x="1" y="257"/>
                  </a:lnTo>
                  <a:lnTo>
                    <a:pt x="2" y="242"/>
                  </a:lnTo>
                  <a:lnTo>
                    <a:pt x="3" y="229"/>
                  </a:lnTo>
                  <a:lnTo>
                    <a:pt x="6" y="216"/>
                  </a:lnTo>
                  <a:lnTo>
                    <a:pt x="9" y="203"/>
                  </a:lnTo>
                  <a:lnTo>
                    <a:pt x="12" y="190"/>
                  </a:lnTo>
                  <a:lnTo>
                    <a:pt x="16" y="177"/>
                  </a:lnTo>
                  <a:lnTo>
                    <a:pt x="21" y="165"/>
                  </a:lnTo>
                  <a:lnTo>
                    <a:pt x="27" y="154"/>
                  </a:lnTo>
                  <a:lnTo>
                    <a:pt x="32" y="142"/>
                  </a:lnTo>
                  <a:lnTo>
                    <a:pt x="40" y="130"/>
                  </a:lnTo>
                  <a:lnTo>
                    <a:pt x="47" y="119"/>
                  </a:lnTo>
                  <a:lnTo>
                    <a:pt x="54" y="109"/>
                  </a:lnTo>
                  <a:lnTo>
                    <a:pt x="62" y="99"/>
                  </a:lnTo>
                  <a:lnTo>
                    <a:pt x="70" y="89"/>
                  </a:lnTo>
                  <a:lnTo>
                    <a:pt x="79" y="79"/>
                  </a:lnTo>
                  <a:lnTo>
                    <a:pt x="88" y="70"/>
                  </a:lnTo>
                  <a:lnTo>
                    <a:pt x="99" y="62"/>
                  </a:lnTo>
                  <a:lnTo>
                    <a:pt x="109" y="54"/>
                  </a:lnTo>
                  <a:lnTo>
                    <a:pt x="120" y="47"/>
                  </a:lnTo>
                  <a:lnTo>
                    <a:pt x="130" y="40"/>
                  </a:lnTo>
                  <a:lnTo>
                    <a:pt x="141" y="33"/>
                  </a:lnTo>
                  <a:lnTo>
                    <a:pt x="154" y="26"/>
                  </a:lnTo>
                  <a:lnTo>
                    <a:pt x="166" y="21"/>
                  </a:lnTo>
                  <a:lnTo>
                    <a:pt x="178" y="16"/>
                  </a:lnTo>
                  <a:lnTo>
                    <a:pt x="190" y="12"/>
                  </a:lnTo>
                  <a:lnTo>
                    <a:pt x="204" y="8"/>
                  </a:lnTo>
                  <a:lnTo>
                    <a:pt x="216" y="5"/>
                  </a:lnTo>
                  <a:lnTo>
                    <a:pt x="229" y="3"/>
                  </a:lnTo>
                  <a:lnTo>
                    <a:pt x="243" y="1"/>
                  </a:lnTo>
                  <a:lnTo>
                    <a:pt x="257" y="0"/>
                  </a:lnTo>
                  <a:lnTo>
                    <a:pt x="271"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4" name="Freeform 11"/>
            <p:cNvSpPr/>
            <p:nvPr/>
          </p:nvSpPr>
          <p:spPr bwMode="auto">
            <a:xfrm>
              <a:off x="9362980" y="2583479"/>
              <a:ext cx="132146" cy="60408"/>
            </a:xfrm>
            <a:custGeom>
              <a:avLst/>
              <a:gdLst/>
              <a:ahLst/>
              <a:cxnLst>
                <a:cxn ang="0">
                  <a:pos x="2757" y="0"/>
                </a:cxn>
                <a:cxn ang="0">
                  <a:pos x="2797" y="5"/>
                </a:cxn>
                <a:cxn ang="0">
                  <a:pos x="2836" y="16"/>
                </a:cxn>
                <a:cxn ang="0">
                  <a:pos x="2872" y="33"/>
                </a:cxn>
                <a:cxn ang="0">
                  <a:pos x="2904" y="54"/>
                </a:cxn>
                <a:cxn ang="0">
                  <a:pos x="2934" y="79"/>
                </a:cxn>
                <a:cxn ang="0">
                  <a:pos x="2959" y="109"/>
                </a:cxn>
                <a:cxn ang="0">
                  <a:pos x="2981" y="142"/>
                </a:cxn>
                <a:cxn ang="0">
                  <a:pos x="2997" y="177"/>
                </a:cxn>
                <a:cxn ang="0">
                  <a:pos x="3008" y="216"/>
                </a:cxn>
                <a:cxn ang="0">
                  <a:pos x="3013" y="257"/>
                </a:cxn>
                <a:cxn ang="0">
                  <a:pos x="3013" y="1365"/>
                </a:cxn>
                <a:cxn ang="0">
                  <a:pos x="3008" y="1405"/>
                </a:cxn>
                <a:cxn ang="0">
                  <a:pos x="2997" y="1444"/>
                </a:cxn>
                <a:cxn ang="0">
                  <a:pos x="2981" y="1480"/>
                </a:cxn>
                <a:cxn ang="0">
                  <a:pos x="2959" y="1513"/>
                </a:cxn>
                <a:cxn ang="0">
                  <a:pos x="2934" y="1542"/>
                </a:cxn>
                <a:cxn ang="0">
                  <a:pos x="2904" y="1568"/>
                </a:cxn>
                <a:cxn ang="0">
                  <a:pos x="2872" y="1588"/>
                </a:cxn>
                <a:cxn ang="0">
                  <a:pos x="2836" y="1605"/>
                </a:cxn>
                <a:cxn ang="0">
                  <a:pos x="2797" y="1616"/>
                </a:cxn>
                <a:cxn ang="0">
                  <a:pos x="2757" y="1621"/>
                </a:cxn>
                <a:cxn ang="0">
                  <a:pos x="257" y="1621"/>
                </a:cxn>
                <a:cxn ang="0">
                  <a:pos x="216" y="1616"/>
                </a:cxn>
                <a:cxn ang="0">
                  <a:pos x="178" y="1605"/>
                </a:cxn>
                <a:cxn ang="0">
                  <a:pos x="142" y="1588"/>
                </a:cxn>
                <a:cxn ang="0">
                  <a:pos x="109" y="1568"/>
                </a:cxn>
                <a:cxn ang="0">
                  <a:pos x="80" y="1542"/>
                </a:cxn>
                <a:cxn ang="0">
                  <a:pos x="54" y="1513"/>
                </a:cxn>
                <a:cxn ang="0">
                  <a:pos x="33" y="1480"/>
                </a:cxn>
                <a:cxn ang="0">
                  <a:pos x="17" y="1444"/>
                </a:cxn>
                <a:cxn ang="0">
                  <a:pos x="5" y="1405"/>
                </a:cxn>
                <a:cxn ang="0">
                  <a:pos x="0" y="1365"/>
                </a:cxn>
                <a:cxn ang="0">
                  <a:pos x="0" y="257"/>
                </a:cxn>
                <a:cxn ang="0">
                  <a:pos x="5" y="216"/>
                </a:cxn>
                <a:cxn ang="0">
                  <a:pos x="17" y="177"/>
                </a:cxn>
                <a:cxn ang="0">
                  <a:pos x="33" y="142"/>
                </a:cxn>
                <a:cxn ang="0">
                  <a:pos x="54" y="109"/>
                </a:cxn>
                <a:cxn ang="0">
                  <a:pos x="80" y="79"/>
                </a:cxn>
                <a:cxn ang="0">
                  <a:pos x="109" y="54"/>
                </a:cxn>
                <a:cxn ang="0">
                  <a:pos x="142" y="33"/>
                </a:cxn>
                <a:cxn ang="0">
                  <a:pos x="178" y="16"/>
                </a:cxn>
                <a:cxn ang="0">
                  <a:pos x="216" y="5"/>
                </a:cxn>
                <a:cxn ang="0">
                  <a:pos x="257" y="0"/>
                </a:cxn>
              </a:cxnLst>
              <a:rect l="0" t="0" r="r" b="b"/>
              <a:pathLst>
                <a:path w="3013" h="1621">
                  <a:moveTo>
                    <a:pt x="270" y="0"/>
                  </a:moveTo>
                  <a:lnTo>
                    <a:pt x="2743" y="0"/>
                  </a:lnTo>
                  <a:lnTo>
                    <a:pt x="2757" y="0"/>
                  </a:lnTo>
                  <a:lnTo>
                    <a:pt x="2771" y="1"/>
                  </a:lnTo>
                  <a:lnTo>
                    <a:pt x="2784" y="3"/>
                  </a:lnTo>
                  <a:lnTo>
                    <a:pt x="2797" y="5"/>
                  </a:lnTo>
                  <a:lnTo>
                    <a:pt x="2810" y="8"/>
                  </a:lnTo>
                  <a:lnTo>
                    <a:pt x="2824" y="12"/>
                  </a:lnTo>
                  <a:lnTo>
                    <a:pt x="2836" y="16"/>
                  </a:lnTo>
                  <a:lnTo>
                    <a:pt x="2848" y="21"/>
                  </a:lnTo>
                  <a:lnTo>
                    <a:pt x="2860" y="26"/>
                  </a:lnTo>
                  <a:lnTo>
                    <a:pt x="2872" y="33"/>
                  </a:lnTo>
                  <a:lnTo>
                    <a:pt x="2883" y="40"/>
                  </a:lnTo>
                  <a:lnTo>
                    <a:pt x="2894" y="47"/>
                  </a:lnTo>
                  <a:lnTo>
                    <a:pt x="2904" y="54"/>
                  </a:lnTo>
                  <a:lnTo>
                    <a:pt x="2914" y="62"/>
                  </a:lnTo>
                  <a:lnTo>
                    <a:pt x="2924" y="70"/>
                  </a:lnTo>
                  <a:lnTo>
                    <a:pt x="2934" y="79"/>
                  </a:lnTo>
                  <a:lnTo>
                    <a:pt x="2943" y="89"/>
                  </a:lnTo>
                  <a:lnTo>
                    <a:pt x="2951" y="99"/>
                  </a:lnTo>
                  <a:lnTo>
                    <a:pt x="2959" y="109"/>
                  </a:lnTo>
                  <a:lnTo>
                    <a:pt x="2967" y="119"/>
                  </a:lnTo>
                  <a:lnTo>
                    <a:pt x="2974" y="130"/>
                  </a:lnTo>
                  <a:lnTo>
                    <a:pt x="2981" y="142"/>
                  </a:lnTo>
                  <a:lnTo>
                    <a:pt x="2987" y="154"/>
                  </a:lnTo>
                  <a:lnTo>
                    <a:pt x="2992" y="165"/>
                  </a:lnTo>
                  <a:lnTo>
                    <a:pt x="2997" y="177"/>
                  </a:lnTo>
                  <a:lnTo>
                    <a:pt x="3001" y="190"/>
                  </a:lnTo>
                  <a:lnTo>
                    <a:pt x="3005" y="203"/>
                  </a:lnTo>
                  <a:lnTo>
                    <a:pt x="3008" y="216"/>
                  </a:lnTo>
                  <a:lnTo>
                    <a:pt x="3010" y="229"/>
                  </a:lnTo>
                  <a:lnTo>
                    <a:pt x="3012" y="242"/>
                  </a:lnTo>
                  <a:lnTo>
                    <a:pt x="3013" y="257"/>
                  </a:lnTo>
                  <a:lnTo>
                    <a:pt x="3013" y="270"/>
                  </a:lnTo>
                  <a:lnTo>
                    <a:pt x="3013" y="1351"/>
                  </a:lnTo>
                  <a:lnTo>
                    <a:pt x="3013" y="1365"/>
                  </a:lnTo>
                  <a:lnTo>
                    <a:pt x="3012" y="1379"/>
                  </a:lnTo>
                  <a:lnTo>
                    <a:pt x="3010" y="1392"/>
                  </a:lnTo>
                  <a:lnTo>
                    <a:pt x="3008" y="1405"/>
                  </a:lnTo>
                  <a:lnTo>
                    <a:pt x="3005" y="1418"/>
                  </a:lnTo>
                  <a:lnTo>
                    <a:pt x="3001" y="1432"/>
                  </a:lnTo>
                  <a:lnTo>
                    <a:pt x="2997" y="1444"/>
                  </a:lnTo>
                  <a:lnTo>
                    <a:pt x="2992" y="1456"/>
                  </a:lnTo>
                  <a:lnTo>
                    <a:pt x="2987" y="1468"/>
                  </a:lnTo>
                  <a:lnTo>
                    <a:pt x="2981" y="1480"/>
                  </a:lnTo>
                  <a:lnTo>
                    <a:pt x="2974" y="1491"/>
                  </a:lnTo>
                  <a:lnTo>
                    <a:pt x="2967" y="1502"/>
                  </a:lnTo>
                  <a:lnTo>
                    <a:pt x="2959" y="1513"/>
                  </a:lnTo>
                  <a:lnTo>
                    <a:pt x="2951" y="1523"/>
                  </a:lnTo>
                  <a:lnTo>
                    <a:pt x="2943" y="1532"/>
                  </a:lnTo>
                  <a:lnTo>
                    <a:pt x="2934" y="1542"/>
                  </a:lnTo>
                  <a:lnTo>
                    <a:pt x="2924" y="1551"/>
                  </a:lnTo>
                  <a:lnTo>
                    <a:pt x="2914" y="1560"/>
                  </a:lnTo>
                  <a:lnTo>
                    <a:pt x="2904" y="1568"/>
                  </a:lnTo>
                  <a:lnTo>
                    <a:pt x="2894" y="1575"/>
                  </a:lnTo>
                  <a:lnTo>
                    <a:pt x="2883" y="1582"/>
                  </a:lnTo>
                  <a:lnTo>
                    <a:pt x="2872" y="1588"/>
                  </a:lnTo>
                  <a:lnTo>
                    <a:pt x="2860" y="1595"/>
                  </a:lnTo>
                  <a:lnTo>
                    <a:pt x="2848" y="1600"/>
                  </a:lnTo>
                  <a:lnTo>
                    <a:pt x="2836" y="1605"/>
                  </a:lnTo>
                  <a:lnTo>
                    <a:pt x="2824" y="1609"/>
                  </a:lnTo>
                  <a:lnTo>
                    <a:pt x="2810" y="1613"/>
                  </a:lnTo>
                  <a:lnTo>
                    <a:pt x="2797" y="1616"/>
                  </a:lnTo>
                  <a:lnTo>
                    <a:pt x="2784" y="1618"/>
                  </a:lnTo>
                  <a:lnTo>
                    <a:pt x="2771" y="1620"/>
                  </a:lnTo>
                  <a:lnTo>
                    <a:pt x="2757" y="1621"/>
                  </a:lnTo>
                  <a:lnTo>
                    <a:pt x="2743" y="1621"/>
                  </a:lnTo>
                  <a:lnTo>
                    <a:pt x="270" y="1621"/>
                  </a:lnTo>
                  <a:lnTo>
                    <a:pt x="257" y="1621"/>
                  </a:lnTo>
                  <a:lnTo>
                    <a:pt x="243" y="1620"/>
                  </a:lnTo>
                  <a:lnTo>
                    <a:pt x="230" y="1618"/>
                  </a:lnTo>
                  <a:lnTo>
                    <a:pt x="216" y="1616"/>
                  </a:lnTo>
                  <a:lnTo>
                    <a:pt x="203" y="1613"/>
                  </a:lnTo>
                  <a:lnTo>
                    <a:pt x="191" y="1609"/>
                  </a:lnTo>
                  <a:lnTo>
                    <a:pt x="178" y="1605"/>
                  </a:lnTo>
                  <a:lnTo>
                    <a:pt x="165" y="1600"/>
                  </a:lnTo>
                  <a:lnTo>
                    <a:pt x="154" y="1595"/>
                  </a:lnTo>
                  <a:lnTo>
                    <a:pt x="142" y="1588"/>
                  </a:lnTo>
                  <a:lnTo>
                    <a:pt x="131" y="1582"/>
                  </a:lnTo>
                  <a:lnTo>
                    <a:pt x="120" y="1575"/>
                  </a:lnTo>
                  <a:lnTo>
                    <a:pt x="109" y="1568"/>
                  </a:lnTo>
                  <a:lnTo>
                    <a:pt x="99" y="1560"/>
                  </a:lnTo>
                  <a:lnTo>
                    <a:pt x="89" y="1551"/>
                  </a:lnTo>
                  <a:lnTo>
                    <a:pt x="80" y="1542"/>
                  </a:lnTo>
                  <a:lnTo>
                    <a:pt x="71" y="1532"/>
                  </a:lnTo>
                  <a:lnTo>
                    <a:pt x="62" y="1523"/>
                  </a:lnTo>
                  <a:lnTo>
                    <a:pt x="54" y="1513"/>
                  </a:lnTo>
                  <a:lnTo>
                    <a:pt x="46" y="1502"/>
                  </a:lnTo>
                  <a:lnTo>
                    <a:pt x="40" y="1491"/>
                  </a:lnTo>
                  <a:lnTo>
                    <a:pt x="33" y="1480"/>
                  </a:lnTo>
                  <a:lnTo>
                    <a:pt x="27" y="1468"/>
                  </a:lnTo>
                  <a:lnTo>
                    <a:pt x="22" y="1456"/>
                  </a:lnTo>
                  <a:lnTo>
                    <a:pt x="17" y="1444"/>
                  </a:lnTo>
                  <a:lnTo>
                    <a:pt x="13" y="1432"/>
                  </a:lnTo>
                  <a:lnTo>
                    <a:pt x="8" y="1418"/>
                  </a:lnTo>
                  <a:lnTo>
                    <a:pt x="5" y="1405"/>
                  </a:lnTo>
                  <a:lnTo>
                    <a:pt x="3" y="1392"/>
                  </a:lnTo>
                  <a:lnTo>
                    <a:pt x="1" y="1379"/>
                  </a:lnTo>
                  <a:lnTo>
                    <a:pt x="0" y="1365"/>
                  </a:lnTo>
                  <a:lnTo>
                    <a:pt x="0" y="1351"/>
                  </a:lnTo>
                  <a:lnTo>
                    <a:pt x="0" y="270"/>
                  </a:lnTo>
                  <a:lnTo>
                    <a:pt x="0" y="257"/>
                  </a:lnTo>
                  <a:lnTo>
                    <a:pt x="1" y="242"/>
                  </a:lnTo>
                  <a:lnTo>
                    <a:pt x="3" y="229"/>
                  </a:lnTo>
                  <a:lnTo>
                    <a:pt x="5" y="216"/>
                  </a:lnTo>
                  <a:lnTo>
                    <a:pt x="8" y="203"/>
                  </a:lnTo>
                  <a:lnTo>
                    <a:pt x="13" y="190"/>
                  </a:lnTo>
                  <a:lnTo>
                    <a:pt x="17" y="177"/>
                  </a:lnTo>
                  <a:lnTo>
                    <a:pt x="22" y="165"/>
                  </a:lnTo>
                  <a:lnTo>
                    <a:pt x="27" y="154"/>
                  </a:lnTo>
                  <a:lnTo>
                    <a:pt x="33" y="142"/>
                  </a:lnTo>
                  <a:lnTo>
                    <a:pt x="40" y="130"/>
                  </a:lnTo>
                  <a:lnTo>
                    <a:pt x="46" y="119"/>
                  </a:lnTo>
                  <a:lnTo>
                    <a:pt x="54" y="109"/>
                  </a:lnTo>
                  <a:lnTo>
                    <a:pt x="62" y="99"/>
                  </a:lnTo>
                  <a:lnTo>
                    <a:pt x="71" y="89"/>
                  </a:lnTo>
                  <a:lnTo>
                    <a:pt x="80" y="79"/>
                  </a:lnTo>
                  <a:lnTo>
                    <a:pt x="89" y="70"/>
                  </a:lnTo>
                  <a:lnTo>
                    <a:pt x="99" y="62"/>
                  </a:lnTo>
                  <a:lnTo>
                    <a:pt x="109" y="54"/>
                  </a:lnTo>
                  <a:lnTo>
                    <a:pt x="120" y="47"/>
                  </a:lnTo>
                  <a:lnTo>
                    <a:pt x="131" y="40"/>
                  </a:lnTo>
                  <a:lnTo>
                    <a:pt x="142" y="33"/>
                  </a:lnTo>
                  <a:lnTo>
                    <a:pt x="154" y="26"/>
                  </a:lnTo>
                  <a:lnTo>
                    <a:pt x="165" y="21"/>
                  </a:lnTo>
                  <a:lnTo>
                    <a:pt x="178" y="16"/>
                  </a:lnTo>
                  <a:lnTo>
                    <a:pt x="191" y="12"/>
                  </a:lnTo>
                  <a:lnTo>
                    <a:pt x="203" y="8"/>
                  </a:lnTo>
                  <a:lnTo>
                    <a:pt x="216" y="5"/>
                  </a:lnTo>
                  <a:lnTo>
                    <a:pt x="230" y="3"/>
                  </a:lnTo>
                  <a:lnTo>
                    <a:pt x="243" y="1"/>
                  </a:lnTo>
                  <a:lnTo>
                    <a:pt x="257" y="0"/>
                  </a:lnTo>
                  <a:lnTo>
                    <a:pt x="27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5" name="Freeform 12"/>
            <p:cNvSpPr/>
            <p:nvPr/>
          </p:nvSpPr>
          <p:spPr bwMode="auto">
            <a:xfrm>
              <a:off x="9509701" y="2583479"/>
              <a:ext cx="132146" cy="60408"/>
            </a:xfrm>
            <a:custGeom>
              <a:avLst/>
              <a:gdLst/>
              <a:ahLst/>
              <a:cxnLst>
                <a:cxn ang="0">
                  <a:pos x="2756" y="0"/>
                </a:cxn>
                <a:cxn ang="0">
                  <a:pos x="2797" y="5"/>
                </a:cxn>
                <a:cxn ang="0">
                  <a:pos x="2835" y="16"/>
                </a:cxn>
                <a:cxn ang="0">
                  <a:pos x="2871" y="33"/>
                </a:cxn>
                <a:cxn ang="0">
                  <a:pos x="2904" y="54"/>
                </a:cxn>
                <a:cxn ang="0">
                  <a:pos x="2933" y="79"/>
                </a:cxn>
                <a:cxn ang="0">
                  <a:pos x="2959" y="109"/>
                </a:cxn>
                <a:cxn ang="0">
                  <a:pos x="2980" y="142"/>
                </a:cxn>
                <a:cxn ang="0">
                  <a:pos x="2996" y="177"/>
                </a:cxn>
                <a:cxn ang="0">
                  <a:pos x="3008" y="216"/>
                </a:cxn>
                <a:cxn ang="0">
                  <a:pos x="3013" y="257"/>
                </a:cxn>
                <a:cxn ang="0">
                  <a:pos x="3013" y="1365"/>
                </a:cxn>
                <a:cxn ang="0">
                  <a:pos x="3008" y="1405"/>
                </a:cxn>
                <a:cxn ang="0">
                  <a:pos x="2996" y="1444"/>
                </a:cxn>
                <a:cxn ang="0">
                  <a:pos x="2980" y="1480"/>
                </a:cxn>
                <a:cxn ang="0">
                  <a:pos x="2959" y="1513"/>
                </a:cxn>
                <a:cxn ang="0">
                  <a:pos x="2933" y="1542"/>
                </a:cxn>
                <a:cxn ang="0">
                  <a:pos x="2904" y="1568"/>
                </a:cxn>
                <a:cxn ang="0">
                  <a:pos x="2871" y="1588"/>
                </a:cxn>
                <a:cxn ang="0">
                  <a:pos x="2835" y="1605"/>
                </a:cxn>
                <a:cxn ang="0">
                  <a:pos x="2797" y="1616"/>
                </a:cxn>
                <a:cxn ang="0">
                  <a:pos x="2756" y="1621"/>
                </a:cxn>
                <a:cxn ang="0">
                  <a:pos x="256" y="1621"/>
                </a:cxn>
                <a:cxn ang="0">
                  <a:pos x="216" y="1616"/>
                </a:cxn>
                <a:cxn ang="0">
                  <a:pos x="177" y="1605"/>
                </a:cxn>
                <a:cxn ang="0">
                  <a:pos x="141" y="1588"/>
                </a:cxn>
                <a:cxn ang="0">
                  <a:pos x="108" y="1568"/>
                </a:cxn>
                <a:cxn ang="0">
                  <a:pos x="79" y="1542"/>
                </a:cxn>
                <a:cxn ang="0">
                  <a:pos x="54" y="1513"/>
                </a:cxn>
                <a:cxn ang="0">
                  <a:pos x="32" y="1480"/>
                </a:cxn>
                <a:cxn ang="0">
                  <a:pos x="16" y="1444"/>
                </a:cxn>
                <a:cxn ang="0">
                  <a:pos x="5" y="1405"/>
                </a:cxn>
                <a:cxn ang="0">
                  <a:pos x="0" y="1365"/>
                </a:cxn>
                <a:cxn ang="0">
                  <a:pos x="0" y="257"/>
                </a:cxn>
                <a:cxn ang="0">
                  <a:pos x="5" y="216"/>
                </a:cxn>
                <a:cxn ang="0">
                  <a:pos x="16" y="177"/>
                </a:cxn>
                <a:cxn ang="0">
                  <a:pos x="32" y="142"/>
                </a:cxn>
                <a:cxn ang="0">
                  <a:pos x="54" y="109"/>
                </a:cxn>
                <a:cxn ang="0">
                  <a:pos x="79" y="79"/>
                </a:cxn>
                <a:cxn ang="0">
                  <a:pos x="108" y="54"/>
                </a:cxn>
                <a:cxn ang="0">
                  <a:pos x="141" y="33"/>
                </a:cxn>
                <a:cxn ang="0">
                  <a:pos x="177" y="16"/>
                </a:cxn>
                <a:cxn ang="0">
                  <a:pos x="216" y="5"/>
                </a:cxn>
                <a:cxn ang="0">
                  <a:pos x="256" y="0"/>
                </a:cxn>
              </a:cxnLst>
              <a:rect l="0" t="0" r="r" b="b"/>
              <a:pathLst>
                <a:path w="3013" h="1621">
                  <a:moveTo>
                    <a:pt x="270" y="0"/>
                  </a:moveTo>
                  <a:lnTo>
                    <a:pt x="2743" y="0"/>
                  </a:lnTo>
                  <a:lnTo>
                    <a:pt x="2756" y="0"/>
                  </a:lnTo>
                  <a:lnTo>
                    <a:pt x="2770" y="1"/>
                  </a:lnTo>
                  <a:lnTo>
                    <a:pt x="2783" y="3"/>
                  </a:lnTo>
                  <a:lnTo>
                    <a:pt x="2797" y="5"/>
                  </a:lnTo>
                  <a:lnTo>
                    <a:pt x="2810" y="8"/>
                  </a:lnTo>
                  <a:lnTo>
                    <a:pt x="2822" y="12"/>
                  </a:lnTo>
                  <a:lnTo>
                    <a:pt x="2835" y="16"/>
                  </a:lnTo>
                  <a:lnTo>
                    <a:pt x="2848" y="21"/>
                  </a:lnTo>
                  <a:lnTo>
                    <a:pt x="2859" y="26"/>
                  </a:lnTo>
                  <a:lnTo>
                    <a:pt x="2871" y="33"/>
                  </a:lnTo>
                  <a:lnTo>
                    <a:pt x="2882" y="40"/>
                  </a:lnTo>
                  <a:lnTo>
                    <a:pt x="2893" y="47"/>
                  </a:lnTo>
                  <a:lnTo>
                    <a:pt x="2904" y="54"/>
                  </a:lnTo>
                  <a:lnTo>
                    <a:pt x="2914" y="62"/>
                  </a:lnTo>
                  <a:lnTo>
                    <a:pt x="2924" y="70"/>
                  </a:lnTo>
                  <a:lnTo>
                    <a:pt x="2933" y="79"/>
                  </a:lnTo>
                  <a:lnTo>
                    <a:pt x="2942" y="89"/>
                  </a:lnTo>
                  <a:lnTo>
                    <a:pt x="2951" y="99"/>
                  </a:lnTo>
                  <a:lnTo>
                    <a:pt x="2959" y="109"/>
                  </a:lnTo>
                  <a:lnTo>
                    <a:pt x="2966" y="119"/>
                  </a:lnTo>
                  <a:lnTo>
                    <a:pt x="2973" y="130"/>
                  </a:lnTo>
                  <a:lnTo>
                    <a:pt x="2980" y="142"/>
                  </a:lnTo>
                  <a:lnTo>
                    <a:pt x="2986" y="154"/>
                  </a:lnTo>
                  <a:lnTo>
                    <a:pt x="2991" y="165"/>
                  </a:lnTo>
                  <a:lnTo>
                    <a:pt x="2996" y="177"/>
                  </a:lnTo>
                  <a:lnTo>
                    <a:pt x="3000" y="190"/>
                  </a:lnTo>
                  <a:lnTo>
                    <a:pt x="3005" y="203"/>
                  </a:lnTo>
                  <a:lnTo>
                    <a:pt x="3008" y="216"/>
                  </a:lnTo>
                  <a:lnTo>
                    <a:pt x="3010" y="229"/>
                  </a:lnTo>
                  <a:lnTo>
                    <a:pt x="3012" y="242"/>
                  </a:lnTo>
                  <a:lnTo>
                    <a:pt x="3013" y="257"/>
                  </a:lnTo>
                  <a:lnTo>
                    <a:pt x="3013" y="270"/>
                  </a:lnTo>
                  <a:lnTo>
                    <a:pt x="3013" y="1351"/>
                  </a:lnTo>
                  <a:lnTo>
                    <a:pt x="3013" y="1365"/>
                  </a:lnTo>
                  <a:lnTo>
                    <a:pt x="3012" y="1379"/>
                  </a:lnTo>
                  <a:lnTo>
                    <a:pt x="3010" y="1392"/>
                  </a:lnTo>
                  <a:lnTo>
                    <a:pt x="3008" y="1405"/>
                  </a:lnTo>
                  <a:lnTo>
                    <a:pt x="3005" y="1418"/>
                  </a:lnTo>
                  <a:lnTo>
                    <a:pt x="3000" y="1432"/>
                  </a:lnTo>
                  <a:lnTo>
                    <a:pt x="2996" y="1444"/>
                  </a:lnTo>
                  <a:lnTo>
                    <a:pt x="2991" y="1456"/>
                  </a:lnTo>
                  <a:lnTo>
                    <a:pt x="2986" y="1468"/>
                  </a:lnTo>
                  <a:lnTo>
                    <a:pt x="2980" y="1480"/>
                  </a:lnTo>
                  <a:lnTo>
                    <a:pt x="2973" y="1491"/>
                  </a:lnTo>
                  <a:lnTo>
                    <a:pt x="2966" y="1502"/>
                  </a:lnTo>
                  <a:lnTo>
                    <a:pt x="2959" y="1513"/>
                  </a:lnTo>
                  <a:lnTo>
                    <a:pt x="2951" y="1523"/>
                  </a:lnTo>
                  <a:lnTo>
                    <a:pt x="2942" y="1532"/>
                  </a:lnTo>
                  <a:lnTo>
                    <a:pt x="2933" y="1542"/>
                  </a:lnTo>
                  <a:lnTo>
                    <a:pt x="2924" y="1551"/>
                  </a:lnTo>
                  <a:lnTo>
                    <a:pt x="2914" y="1560"/>
                  </a:lnTo>
                  <a:lnTo>
                    <a:pt x="2904" y="1568"/>
                  </a:lnTo>
                  <a:lnTo>
                    <a:pt x="2893" y="1575"/>
                  </a:lnTo>
                  <a:lnTo>
                    <a:pt x="2882" y="1582"/>
                  </a:lnTo>
                  <a:lnTo>
                    <a:pt x="2871" y="1588"/>
                  </a:lnTo>
                  <a:lnTo>
                    <a:pt x="2859" y="1595"/>
                  </a:lnTo>
                  <a:lnTo>
                    <a:pt x="2848" y="1600"/>
                  </a:lnTo>
                  <a:lnTo>
                    <a:pt x="2835" y="1605"/>
                  </a:lnTo>
                  <a:lnTo>
                    <a:pt x="2822" y="1609"/>
                  </a:lnTo>
                  <a:lnTo>
                    <a:pt x="2810" y="1613"/>
                  </a:lnTo>
                  <a:lnTo>
                    <a:pt x="2797" y="1616"/>
                  </a:lnTo>
                  <a:lnTo>
                    <a:pt x="2783" y="1618"/>
                  </a:lnTo>
                  <a:lnTo>
                    <a:pt x="2770" y="1620"/>
                  </a:lnTo>
                  <a:lnTo>
                    <a:pt x="2756" y="1621"/>
                  </a:lnTo>
                  <a:lnTo>
                    <a:pt x="2743" y="1621"/>
                  </a:lnTo>
                  <a:lnTo>
                    <a:pt x="270" y="1621"/>
                  </a:lnTo>
                  <a:lnTo>
                    <a:pt x="256" y="1621"/>
                  </a:lnTo>
                  <a:lnTo>
                    <a:pt x="242" y="1620"/>
                  </a:lnTo>
                  <a:lnTo>
                    <a:pt x="229" y="1618"/>
                  </a:lnTo>
                  <a:lnTo>
                    <a:pt x="216" y="1616"/>
                  </a:lnTo>
                  <a:lnTo>
                    <a:pt x="203" y="1613"/>
                  </a:lnTo>
                  <a:lnTo>
                    <a:pt x="189" y="1609"/>
                  </a:lnTo>
                  <a:lnTo>
                    <a:pt x="177" y="1605"/>
                  </a:lnTo>
                  <a:lnTo>
                    <a:pt x="165" y="1600"/>
                  </a:lnTo>
                  <a:lnTo>
                    <a:pt x="153" y="1595"/>
                  </a:lnTo>
                  <a:lnTo>
                    <a:pt x="141" y="1588"/>
                  </a:lnTo>
                  <a:lnTo>
                    <a:pt x="130" y="1582"/>
                  </a:lnTo>
                  <a:lnTo>
                    <a:pt x="119" y="1575"/>
                  </a:lnTo>
                  <a:lnTo>
                    <a:pt x="108" y="1568"/>
                  </a:lnTo>
                  <a:lnTo>
                    <a:pt x="98" y="1560"/>
                  </a:lnTo>
                  <a:lnTo>
                    <a:pt x="89" y="1551"/>
                  </a:lnTo>
                  <a:lnTo>
                    <a:pt x="79" y="1542"/>
                  </a:lnTo>
                  <a:lnTo>
                    <a:pt x="70" y="1532"/>
                  </a:lnTo>
                  <a:lnTo>
                    <a:pt x="61" y="1523"/>
                  </a:lnTo>
                  <a:lnTo>
                    <a:pt x="54" y="1513"/>
                  </a:lnTo>
                  <a:lnTo>
                    <a:pt x="46" y="1502"/>
                  </a:lnTo>
                  <a:lnTo>
                    <a:pt x="39" y="1491"/>
                  </a:lnTo>
                  <a:lnTo>
                    <a:pt x="32" y="1480"/>
                  </a:lnTo>
                  <a:lnTo>
                    <a:pt x="26" y="1468"/>
                  </a:lnTo>
                  <a:lnTo>
                    <a:pt x="21" y="1456"/>
                  </a:lnTo>
                  <a:lnTo>
                    <a:pt x="16" y="1444"/>
                  </a:lnTo>
                  <a:lnTo>
                    <a:pt x="12" y="1432"/>
                  </a:lnTo>
                  <a:lnTo>
                    <a:pt x="8" y="1418"/>
                  </a:lnTo>
                  <a:lnTo>
                    <a:pt x="5" y="1405"/>
                  </a:lnTo>
                  <a:lnTo>
                    <a:pt x="3" y="1392"/>
                  </a:lnTo>
                  <a:lnTo>
                    <a:pt x="1" y="1379"/>
                  </a:lnTo>
                  <a:lnTo>
                    <a:pt x="0" y="1365"/>
                  </a:lnTo>
                  <a:lnTo>
                    <a:pt x="0" y="1351"/>
                  </a:lnTo>
                  <a:lnTo>
                    <a:pt x="0" y="270"/>
                  </a:lnTo>
                  <a:lnTo>
                    <a:pt x="0" y="257"/>
                  </a:lnTo>
                  <a:lnTo>
                    <a:pt x="1" y="242"/>
                  </a:lnTo>
                  <a:lnTo>
                    <a:pt x="3" y="229"/>
                  </a:lnTo>
                  <a:lnTo>
                    <a:pt x="5" y="216"/>
                  </a:lnTo>
                  <a:lnTo>
                    <a:pt x="8" y="203"/>
                  </a:lnTo>
                  <a:lnTo>
                    <a:pt x="12" y="190"/>
                  </a:lnTo>
                  <a:lnTo>
                    <a:pt x="16" y="177"/>
                  </a:lnTo>
                  <a:lnTo>
                    <a:pt x="21" y="165"/>
                  </a:lnTo>
                  <a:lnTo>
                    <a:pt x="26" y="154"/>
                  </a:lnTo>
                  <a:lnTo>
                    <a:pt x="32" y="142"/>
                  </a:lnTo>
                  <a:lnTo>
                    <a:pt x="39" y="130"/>
                  </a:lnTo>
                  <a:lnTo>
                    <a:pt x="46" y="119"/>
                  </a:lnTo>
                  <a:lnTo>
                    <a:pt x="54" y="109"/>
                  </a:lnTo>
                  <a:lnTo>
                    <a:pt x="61" y="99"/>
                  </a:lnTo>
                  <a:lnTo>
                    <a:pt x="70" y="89"/>
                  </a:lnTo>
                  <a:lnTo>
                    <a:pt x="79" y="79"/>
                  </a:lnTo>
                  <a:lnTo>
                    <a:pt x="89" y="70"/>
                  </a:lnTo>
                  <a:lnTo>
                    <a:pt x="98" y="62"/>
                  </a:lnTo>
                  <a:lnTo>
                    <a:pt x="108" y="54"/>
                  </a:lnTo>
                  <a:lnTo>
                    <a:pt x="119" y="47"/>
                  </a:lnTo>
                  <a:lnTo>
                    <a:pt x="130" y="40"/>
                  </a:lnTo>
                  <a:lnTo>
                    <a:pt x="141" y="33"/>
                  </a:lnTo>
                  <a:lnTo>
                    <a:pt x="153" y="26"/>
                  </a:lnTo>
                  <a:lnTo>
                    <a:pt x="165" y="21"/>
                  </a:lnTo>
                  <a:lnTo>
                    <a:pt x="177" y="16"/>
                  </a:lnTo>
                  <a:lnTo>
                    <a:pt x="189" y="12"/>
                  </a:lnTo>
                  <a:lnTo>
                    <a:pt x="203" y="8"/>
                  </a:lnTo>
                  <a:lnTo>
                    <a:pt x="216" y="5"/>
                  </a:lnTo>
                  <a:lnTo>
                    <a:pt x="229" y="3"/>
                  </a:lnTo>
                  <a:lnTo>
                    <a:pt x="242" y="1"/>
                  </a:lnTo>
                  <a:lnTo>
                    <a:pt x="256" y="0"/>
                  </a:lnTo>
                  <a:lnTo>
                    <a:pt x="27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76" name="Freeform 13"/>
            <p:cNvSpPr/>
            <p:nvPr/>
          </p:nvSpPr>
          <p:spPr bwMode="auto">
            <a:xfrm>
              <a:off x="9656421" y="2583479"/>
              <a:ext cx="133117" cy="60408"/>
            </a:xfrm>
            <a:custGeom>
              <a:avLst/>
              <a:gdLst/>
              <a:ahLst/>
              <a:cxnLst>
                <a:cxn ang="0">
                  <a:pos x="2757" y="0"/>
                </a:cxn>
                <a:cxn ang="0">
                  <a:pos x="2798" y="5"/>
                </a:cxn>
                <a:cxn ang="0">
                  <a:pos x="2836" y="16"/>
                </a:cxn>
                <a:cxn ang="0">
                  <a:pos x="2872" y="33"/>
                </a:cxn>
                <a:cxn ang="0">
                  <a:pos x="2905" y="54"/>
                </a:cxn>
                <a:cxn ang="0">
                  <a:pos x="2935" y="79"/>
                </a:cxn>
                <a:cxn ang="0">
                  <a:pos x="2960" y="109"/>
                </a:cxn>
                <a:cxn ang="0">
                  <a:pos x="2981" y="142"/>
                </a:cxn>
                <a:cxn ang="0">
                  <a:pos x="2997" y="177"/>
                </a:cxn>
                <a:cxn ang="0">
                  <a:pos x="3008" y="216"/>
                </a:cxn>
                <a:cxn ang="0">
                  <a:pos x="3013" y="257"/>
                </a:cxn>
                <a:cxn ang="0">
                  <a:pos x="3013" y="1365"/>
                </a:cxn>
                <a:cxn ang="0">
                  <a:pos x="3008" y="1405"/>
                </a:cxn>
                <a:cxn ang="0">
                  <a:pos x="2997" y="1444"/>
                </a:cxn>
                <a:cxn ang="0">
                  <a:pos x="2981" y="1480"/>
                </a:cxn>
                <a:cxn ang="0">
                  <a:pos x="2960" y="1513"/>
                </a:cxn>
                <a:cxn ang="0">
                  <a:pos x="2935" y="1542"/>
                </a:cxn>
                <a:cxn ang="0">
                  <a:pos x="2905" y="1568"/>
                </a:cxn>
                <a:cxn ang="0">
                  <a:pos x="2872" y="1588"/>
                </a:cxn>
                <a:cxn ang="0">
                  <a:pos x="2836" y="1605"/>
                </a:cxn>
                <a:cxn ang="0">
                  <a:pos x="2798" y="1616"/>
                </a:cxn>
                <a:cxn ang="0">
                  <a:pos x="2757" y="1621"/>
                </a:cxn>
                <a:cxn ang="0">
                  <a:pos x="257" y="1621"/>
                </a:cxn>
                <a:cxn ang="0">
                  <a:pos x="216" y="1616"/>
                </a:cxn>
                <a:cxn ang="0">
                  <a:pos x="179" y="1605"/>
                </a:cxn>
                <a:cxn ang="0">
                  <a:pos x="142" y="1588"/>
                </a:cxn>
                <a:cxn ang="0">
                  <a:pos x="109" y="1568"/>
                </a:cxn>
                <a:cxn ang="0">
                  <a:pos x="80" y="1542"/>
                </a:cxn>
                <a:cxn ang="0">
                  <a:pos x="54" y="1513"/>
                </a:cxn>
                <a:cxn ang="0">
                  <a:pos x="33" y="1480"/>
                </a:cxn>
                <a:cxn ang="0">
                  <a:pos x="17" y="1444"/>
                </a:cxn>
                <a:cxn ang="0">
                  <a:pos x="7" y="1405"/>
                </a:cxn>
                <a:cxn ang="0">
                  <a:pos x="1" y="1365"/>
                </a:cxn>
                <a:cxn ang="0">
                  <a:pos x="1" y="257"/>
                </a:cxn>
                <a:cxn ang="0">
                  <a:pos x="7" y="216"/>
                </a:cxn>
                <a:cxn ang="0">
                  <a:pos x="17" y="177"/>
                </a:cxn>
                <a:cxn ang="0">
                  <a:pos x="33" y="142"/>
                </a:cxn>
                <a:cxn ang="0">
                  <a:pos x="54" y="109"/>
                </a:cxn>
                <a:cxn ang="0">
                  <a:pos x="80" y="79"/>
                </a:cxn>
                <a:cxn ang="0">
                  <a:pos x="109" y="54"/>
                </a:cxn>
                <a:cxn ang="0">
                  <a:pos x="142" y="33"/>
                </a:cxn>
                <a:cxn ang="0">
                  <a:pos x="179" y="16"/>
                </a:cxn>
                <a:cxn ang="0">
                  <a:pos x="216" y="5"/>
                </a:cxn>
                <a:cxn ang="0">
                  <a:pos x="257" y="0"/>
                </a:cxn>
              </a:cxnLst>
              <a:rect l="0" t="0" r="r" b="b"/>
              <a:pathLst>
                <a:path w="3014" h="1621">
                  <a:moveTo>
                    <a:pt x="271" y="0"/>
                  </a:moveTo>
                  <a:lnTo>
                    <a:pt x="2743" y="0"/>
                  </a:lnTo>
                  <a:lnTo>
                    <a:pt x="2757" y="0"/>
                  </a:lnTo>
                  <a:lnTo>
                    <a:pt x="2771" y="1"/>
                  </a:lnTo>
                  <a:lnTo>
                    <a:pt x="2784" y="3"/>
                  </a:lnTo>
                  <a:lnTo>
                    <a:pt x="2798" y="5"/>
                  </a:lnTo>
                  <a:lnTo>
                    <a:pt x="2810" y="8"/>
                  </a:lnTo>
                  <a:lnTo>
                    <a:pt x="2824" y="12"/>
                  </a:lnTo>
                  <a:lnTo>
                    <a:pt x="2836" y="16"/>
                  </a:lnTo>
                  <a:lnTo>
                    <a:pt x="2848" y="21"/>
                  </a:lnTo>
                  <a:lnTo>
                    <a:pt x="2860" y="26"/>
                  </a:lnTo>
                  <a:lnTo>
                    <a:pt x="2872" y="33"/>
                  </a:lnTo>
                  <a:lnTo>
                    <a:pt x="2884" y="40"/>
                  </a:lnTo>
                  <a:lnTo>
                    <a:pt x="2894" y="47"/>
                  </a:lnTo>
                  <a:lnTo>
                    <a:pt x="2905" y="54"/>
                  </a:lnTo>
                  <a:lnTo>
                    <a:pt x="2915" y="62"/>
                  </a:lnTo>
                  <a:lnTo>
                    <a:pt x="2925" y="70"/>
                  </a:lnTo>
                  <a:lnTo>
                    <a:pt x="2935" y="79"/>
                  </a:lnTo>
                  <a:lnTo>
                    <a:pt x="2943" y="89"/>
                  </a:lnTo>
                  <a:lnTo>
                    <a:pt x="2952" y="99"/>
                  </a:lnTo>
                  <a:lnTo>
                    <a:pt x="2960" y="109"/>
                  </a:lnTo>
                  <a:lnTo>
                    <a:pt x="2967" y="119"/>
                  </a:lnTo>
                  <a:lnTo>
                    <a:pt x="2974" y="130"/>
                  </a:lnTo>
                  <a:lnTo>
                    <a:pt x="2981" y="142"/>
                  </a:lnTo>
                  <a:lnTo>
                    <a:pt x="2987" y="154"/>
                  </a:lnTo>
                  <a:lnTo>
                    <a:pt x="2993" y="165"/>
                  </a:lnTo>
                  <a:lnTo>
                    <a:pt x="2997" y="177"/>
                  </a:lnTo>
                  <a:lnTo>
                    <a:pt x="3002" y="190"/>
                  </a:lnTo>
                  <a:lnTo>
                    <a:pt x="3005" y="203"/>
                  </a:lnTo>
                  <a:lnTo>
                    <a:pt x="3008" y="216"/>
                  </a:lnTo>
                  <a:lnTo>
                    <a:pt x="3011" y="229"/>
                  </a:lnTo>
                  <a:lnTo>
                    <a:pt x="3012" y="242"/>
                  </a:lnTo>
                  <a:lnTo>
                    <a:pt x="3013" y="257"/>
                  </a:lnTo>
                  <a:lnTo>
                    <a:pt x="3014" y="270"/>
                  </a:lnTo>
                  <a:lnTo>
                    <a:pt x="3014" y="1351"/>
                  </a:lnTo>
                  <a:lnTo>
                    <a:pt x="3013" y="1365"/>
                  </a:lnTo>
                  <a:lnTo>
                    <a:pt x="3012" y="1379"/>
                  </a:lnTo>
                  <a:lnTo>
                    <a:pt x="3011" y="1392"/>
                  </a:lnTo>
                  <a:lnTo>
                    <a:pt x="3008" y="1405"/>
                  </a:lnTo>
                  <a:lnTo>
                    <a:pt x="3005" y="1418"/>
                  </a:lnTo>
                  <a:lnTo>
                    <a:pt x="3002" y="1432"/>
                  </a:lnTo>
                  <a:lnTo>
                    <a:pt x="2997" y="1444"/>
                  </a:lnTo>
                  <a:lnTo>
                    <a:pt x="2993" y="1456"/>
                  </a:lnTo>
                  <a:lnTo>
                    <a:pt x="2987" y="1468"/>
                  </a:lnTo>
                  <a:lnTo>
                    <a:pt x="2981" y="1480"/>
                  </a:lnTo>
                  <a:lnTo>
                    <a:pt x="2974" y="1491"/>
                  </a:lnTo>
                  <a:lnTo>
                    <a:pt x="2967" y="1502"/>
                  </a:lnTo>
                  <a:lnTo>
                    <a:pt x="2960" y="1513"/>
                  </a:lnTo>
                  <a:lnTo>
                    <a:pt x="2952" y="1523"/>
                  </a:lnTo>
                  <a:lnTo>
                    <a:pt x="2943" y="1532"/>
                  </a:lnTo>
                  <a:lnTo>
                    <a:pt x="2935" y="1542"/>
                  </a:lnTo>
                  <a:lnTo>
                    <a:pt x="2925" y="1551"/>
                  </a:lnTo>
                  <a:lnTo>
                    <a:pt x="2915" y="1560"/>
                  </a:lnTo>
                  <a:lnTo>
                    <a:pt x="2905" y="1568"/>
                  </a:lnTo>
                  <a:lnTo>
                    <a:pt x="2894" y="1575"/>
                  </a:lnTo>
                  <a:lnTo>
                    <a:pt x="2884" y="1582"/>
                  </a:lnTo>
                  <a:lnTo>
                    <a:pt x="2872" y="1588"/>
                  </a:lnTo>
                  <a:lnTo>
                    <a:pt x="2860" y="1595"/>
                  </a:lnTo>
                  <a:lnTo>
                    <a:pt x="2848" y="1600"/>
                  </a:lnTo>
                  <a:lnTo>
                    <a:pt x="2836" y="1605"/>
                  </a:lnTo>
                  <a:lnTo>
                    <a:pt x="2824" y="1609"/>
                  </a:lnTo>
                  <a:lnTo>
                    <a:pt x="2810" y="1613"/>
                  </a:lnTo>
                  <a:lnTo>
                    <a:pt x="2798" y="1616"/>
                  </a:lnTo>
                  <a:lnTo>
                    <a:pt x="2784" y="1618"/>
                  </a:lnTo>
                  <a:lnTo>
                    <a:pt x="2771" y="1620"/>
                  </a:lnTo>
                  <a:lnTo>
                    <a:pt x="2757" y="1621"/>
                  </a:lnTo>
                  <a:lnTo>
                    <a:pt x="2743" y="1621"/>
                  </a:lnTo>
                  <a:lnTo>
                    <a:pt x="271" y="1621"/>
                  </a:lnTo>
                  <a:lnTo>
                    <a:pt x="257" y="1621"/>
                  </a:lnTo>
                  <a:lnTo>
                    <a:pt x="244" y="1620"/>
                  </a:lnTo>
                  <a:lnTo>
                    <a:pt x="230" y="1618"/>
                  </a:lnTo>
                  <a:lnTo>
                    <a:pt x="216" y="1616"/>
                  </a:lnTo>
                  <a:lnTo>
                    <a:pt x="204" y="1613"/>
                  </a:lnTo>
                  <a:lnTo>
                    <a:pt x="191" y="1609"/>
                  </a:lnTo>
                  <a:lnTo>
                    <a:pt x="179" y="1605"/>
                  </a:lnTo>
                  <a:lnTo>
                    <a:pt x="166" y="1600"/>
                  </a:lnTo>
                  <a:lnTo>
                    <a:pt x="154" y="1595"/>
                  </a:lnTo>
                  <a:lnTo>
                    <a:pt x="142" y="1588"/>
                  </a:lnTo>
                  <a:lnTo>
                    <a:pt x="131" y="1582"/>
                  </a:lnTo>
                  <a:lnTo>
                    <a:pt x="121" y="1575"/>
                  </a:lnTo>
                  <a:lnTo>
                    <a:pt x="109" y="1568"/>
                  </a:lnTo>
                  <a:lnTo>
                    <a:pt x="99" y="1560"/>
                  </a:lnTo>
                  <a:lnTo>
                    <a:pt x="89" y="1551"/>
                  </a:lnTo>
                  <a:lnTo>
                    <a:pt x="80" y="1542"/>
                  </a:lnTo>
                  <a:lnTo>
                    <a:pt x="71" y="1532"/>
                  </a:lnTo>
                  <a:lnTo>
                    <a:pt x="63" y="1523"/>
                  </a:lnTo>
                  <a:lnTo>
                    <a:pt x="54" y="1513"/>
                  </a:lnTo>
                  <a:lnTo>
                    <a:pt x="47" y="1502"/>
                  </a:lnTo>
                  <a:lnTo>
                    <a:pt x="40" y="1491"/>
                  </a:lnTo>
                  <a:lnTo>
                    <a:pt x="33" y="1480"/>
                  </a:lnTo>
                  <a:lnTo>
                    <a:pt x="28" y="1468"/>
                  </a:lnTo>
                  <a:lnTo>
                    <a:pt x="22" y="1456"/>
                  </a:lnTo>
                  <a:lnTo>
                    <a:pt x="17" y="1444"/>
                  </a:lnTo>
                  <a:lnTo>
                    <a:pt x="13" y="1432"/>
                  </a:lnTo>
                  <a:lnTo>
                    <a:pt x="10" y="1418"/>
                  </a:lnTo>
                  <a:lnTo>
                    <a:pt x="7" y="1405"/>
                  </a:lnTo>
                  <a:lnTo>
                    <a:pt x="3" y="1392"/>
                  </a:lnTo>
                  <a:lnTo>
                    <a:pt x="2" y="1379"/>
                  </a:lnTo>
                  <a:lnTo>
                    <a:pt x="1" y="1365"/>
                  </a:lnTo>
                  <a:lnTo>
                    <a:pt x="0" y="1351"/>
                  </a:lnTo>
                  <a:lnTo>
                    <a:pt x="0" y="270"/>
                  </a:lnTo>
                  <a:lnTo>
                    <a:pt x="1" y="257"/>
                  </a:lnTo>
                  <a:lnTo>
                    <a:pt x="2" y="242"/>
                  </a:lnTo>
                  <a:lnTo>
                    <a:pt x="3" y="229"/>
                  </a:lnTo>
                  <a:lnTo>
                    <a:pt x="7" y="216"/>
                  </a:lnTo>
                  <a:lnTo>
                    <a:pt x="10" y="203"/>
                  </a:lnTo>
                  <a:lnTo>
                    <a:pt x="13" y="190"/>
                  </a:lnTo>
                  <a:lnTo>
                    <a:pt x="17" y="177"/>
                  </a:lnTo>
                  <a:lnTo>
                    <a:pt x="22" y="165"/>
                  </a:lnTo>
                  <a:lnTo>
                    <a:pt x="28" y="154"/>
                  </a:lnTo>
                  <a:lnTo>
                    <a:pt x="33" y="142"/>
                  </a:lnTo>
                  <a:lnTo>
                    <a:pt x="40" y="130"/>
                  </a:lnTo>
                  <a:lnTo>
                    <a:pt x="47" y="119"/>
                  </a:lnTo>
                  <a:lnTo>
                    <a:pt x="54" y="109"/>
                  </a:lnTo>
                  <a:lnTo>
                    <a:pt x="63" y="99"/>
                  </a:lnTo>
                  <a:lnTo>
                    <a:pt x="71" y="89"/>
                  </a:lnTo>
                  <a:lnTo>
                    <a:pt x="80" y="79"/>
                  </a:lnTo>
                  <a:lnTo>
                    <a:pt x="89" y="70"/>
                  </a:lnTo>
                  <a:lnTo>
                    <a:pt x="99" y="62"/>
                  </a:lnTo>
                  <a:lnTo>
                    <a:pt x="109" y="54"/>
                  </a:lnTo>
                  <a:lnTo>
                    <a:pt x="121" y="47"/>
                  </a:lnTo>
                  <a:lnTo>
                    <a:pt x="131" y="40"/>
                  </a:lnTo>
                  <a:lnTo>
                    <a:pt x="142" y="33"/>
                  </a:lnTo>
                  <a:lnTo>
                    <a:pt x="154" y="26"/>
                  </a:lnTo>
                  <a:lnTo>
                    <a:pt x="166" y="21"/>
                  </a:lnTo>
                  <a:lnTo>
                    <a:pt x="179" y="16"/>
                  </a:lnTo>
                  <a:lnTo>
                    <a:pt x="191" y="12"/>
                  </a:lnTo>
                  <a:lnTo>
                    <a:pt x="204" y="8"/>
                  </a:lnTo>
                  <a:lnTo>
                    <a:pt x="216" y="5"/>
                  </a:lnTo>
                  <a:lnTo>
                    <a:pt x="230" y="3"/>
                  </a:lnTo>
                  <a:lnTo>
                    <a:pt x="244" y="1"/>
                  </a:lnTo>
                  <a:lnTo>
                    <a:pt x="257" y="0"/>
                  </a:lnTo>
                  <a:lnTo>
                    <a:pt x="271"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1777" name="Rectangle 130"/>
          <p:cNvSpPr>
            <a:spLocks noChangeArrowheads="1"/>
          </p:cNvSpPr>
          <p:nvPr/>
        </p:nvSpPr>
        <p:spPr bwMode="auto">
          <a:xfrm>
            <a:off x="3427065" y="3054083"/>
            <a:ext cx="914400" cy="1384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防火墙</a:t>
            </a:r>
            <a:endParaRPr kumimoji="1" lang="zh-CN" altLang="en-US" sz="900" dirty="0">
              <a:solidFill>
                <a:srgbClr val="000000"/>
              </a:solidFill>
              <a:latin typeface="微软雅黑" panose="020B0503020204020204" charset="-122"/>
              <a:ea typeface="微软雅黑" panose="020B0503020204020204" charset="-122"/>
            </a:endParaRPr>
          </a:p>
        </p:txBody>
      </p:sp>
      <p:grpSp>
        <p:nvGrpSpPr>
          <p:cNvPr id="1718" name="组合 594"/>
          <p:cNvGrpSpPr/>
          <p:nvPr/>
        </p:nvGrpSpPr>
        <p:grpSpPr>
          <a:xfrm>
            <a:off x="2843808" y="3673527"/>
            <a:ext cx="352804" cy="319634"/>
            <a:chOff x="9912350" y="3467100"/>
            <a:chExt cx="422275" cy="415925"/>
          </a:xfrm>
          <a:solidFill>
            <a:schemeClr val="tx1">
              <a:lumMod val="50000"/>
              <a:lumOff val="50000"/>
            </a:schemeClr>
          </a:solidFill>
        </p:grpSpPr>
        <p:sp>
          <p:nvSpPr>
            <p:cNvPr id="1779" name="Freeform 510"/>
            <p:cNvSpPr>
              <a:spLocks noEditPoints="1"/>
            </p:cNvSpPr>
            <p:nvPr/>
          </p:nvSpPr>
          <p:spPr bwMode="auto">
            <a:xfrm>
              <a:off x="9912350" y="3740150"/>
              <a:ext cx="415925" cy="142875"/>
            </a:xfrm>
            <a:custGeom>
              <a:avLst/>
              <a:gdLst/>
              <a:ahLst/>
              <a:cxnLst>
                <a:cxn ang="0">
                  <a:pos x="2" y="78"/>
                </a:cxn>
                <a:cxn ang="0">
                  <a:pos x="18" y="90"/>
                </a:cxn>
                <a:cxn ang="0">
                  <a:pos x="252" y="88"/>
                </a:cxn>
                <a:cxn ang="0">
                  <a:pos x="262" y="72"/>
                </a:cxn>
                <a:cxn ang="0">
                  <a:pos x="260" y="10"/>
                </a:cxn>
                <a:cxn ang="0">
                  <a:pos x="244" y="0"/>
                </a:cxn>
                <a:cxn ang="0">
                  <a:pos x="10" y="2"/>
                </a:cxn>
                <a:cxn ang="0">
                  <a:pos x="0" y="18"/>
                </a:cxn>
                <a:cxn ang="0">
                  <a:pos x="74" y="72"/>
                </a:cxn>
                <a:cxn ang="0">
                  <a:pos x="76" y="14"/>
                </a:cxn>
                <a:cxn ang="0">
                  <a:pos x="86" y="10"/>
                </a:cxn>
                <a:cxn ang="0">
                  <a:pos x="96" y="12"/>
                </a:cxn>
                <a:cxn ang="0">
                  <a:pos x="98" y="72"/>
                </a:cxn>
                <a:cxn ang="0">
                  <a:pos x="96" y="78"/>
                </a:cxn>
                <a:cxn ang="0">
                  <a:pos x="86" y="80"/>
                </a:cxn>
                <a:cxn ang="0">
                  <a:pos x="76" y="74"/>
                </a:cxn>
                <a:cxn ang="0">
                  <a:pos x="136" y="60"/>
                </a:cxn>
                <a:cxn ang="0">
                  <a:pos x="124" y="56"/>
                </a:cxn>
                <a:cxn ang="0">
                  <a:pos x="120" y="44"/>
                </a:cxn>
                <a:cxn ang="0">
                  <a:pos x="130" y="30"/>
                </a:cxn>
                <a:cxn ang="0">
                  <a:pos x="142" y="30"/>
                </a:cxn>
                <a:cxn ang="0">
                  <a:pos x="152" y="44"/>
                </a:cxn>
                <a:cxn ang="0">
                  <a:pos x="148" y="56"/>
                </a:cxn>
                <a:cxn ang="0">
                  <a:pos x="136" y="60"/>
                </a:cxn>
                <a:cxn ang="0">
                  <a:pos x="176" y="38"/>
                </a:cxn>
                <a:cxn ang="0">
                  <a:pos x="190" y="28"/>
                </a:cxn>
                <a:cxn ang="0">
                  <a:pos x="202" y="34"/>
                </a:cxn>
                <a:cxn ang="0">
                  <a:pos x="206" y="44"/>
                </a:cxn>
                <a:cxn ang="0">
                  <a:pos x="196" y="60"/>
                </a:cxn>
                <a:cxn ang="0">
                  <a:pos x="184" y="60"/>
                </a:cxn>
                <a:cxn ang="0">
                  <a:pos x="174" y="44"/>
                </a:cxn>
                <a:cxn ang="0">
                  <a:pos x="220" y="44"/>
                </a:cxn>
                <a:cxn ang="0">
                  <a:pos x="230" y="30"/>
                </a:cxn>
                <a:cxn ang="0">
                  <a:pos x="242" y="30"/>
                </a:cxn>
                <a:cxn ang="0">
                  <a:pos x="252" y="44"/>
                </a:cxn>
                <a:cxn ang="0">
                  <a:pos x="248" y="56"/>
                </a:cxn>
                <a:cxn ang="0">
                  <a:pos x="236" y="60"/>
                </a:cxn>
                <a:cxn ang="0">
                  <a:pos x="222" y="50"/>
                </a:cxn>
                <a:cxn ang="0">
                  <a:pos x="54" y="44"/>
                </a:cxn>
                <a:cxn ang="0">
                  <a:pos x="48" y="56"/>
                </a:cxn>
                <a:cxn ang="0">
                  <a:pos x="38" y="60"/>
                </a:cxn>
                <a:cxn ang="0">
                  <a:pos x="22" y="50"/>
                </a:cxn>
                <a:cxn ang="0">
                  <a:pos x="22" y="38"/>
                </a:cxn>
                <a:cxn ang="0">
                  <a:pos x="38" y="28"/>
                </a:cxn>
                <a:cxn ang="0">
                  <a:pos x="48" y="34"/>
                </a:cxn>
                <a:cxn ang="0">
                  <a:pos x="54" y="44"/>
                </a:cxn>
              </a:cxnLst>
              <a:rect l="0" t="0" r="r" b="b"/>
              <a:pathLst>
                <a:path w="262" h="90">
                  <a:moveTo>
                    <a:pt x="0" y="72"/>
                  </a:moveTo>
                  <a:lnTo>
                    <a:pt x="0" y="72"/>
                  </a:lnTo>
                  <a:lnTo>
                    <a:pt x="2" y="78"/>
                  </a:lnTo>
                  <a:lnTo>
                    <a:pt x="6" y="84"/>
                  </a:lnTo>
                  <a:lnTo>
                    <a:pt x="10" y="88"/>
                  </a:lnTo>
                  <a:lnTo>
                    <a:pt x="18" y="90"/>
                  </a:lnTo>
                  <a:lnTo>
                    <a:pt x="244" y="90"/>
                  </a:lnTo>
                  <a:lnTo>
                    <a:pt x="244" y="90"/>
                  </a:lnTo>
                  <a:lnTo>
                    <a:pt x="252" y="88"/>
                  </a:lnTo>
                  <a:lnTo>
                    <a:pt x="256" y="84"/>
                  </a:lnTo>
                  <a:lnTo>
                    <a:pt x="260" y="78"/>
                  </a:lnTo>
                  <a:lnTo>
                    <a:pt x="262" y="72"/>
                  </a:lnTo>
                  <a:lnTo>
                    <a:pt x="262" y="18"/>
                  </a:lnTo>
                  <a:lnTo>
                    <a:pt x="262" y="18"/>
                  </a:lnTo>
                  <a:lnTo>
                    <a:pt x="260" y="10"/>
                  </a:lnTo>
                  <a:lnTo>
                    <a:pt x="256" y="6"/>
                  </a:lnTo>
                  <a:lnTo>
                    <a:pt x="252" y="2"/>
                  </a:lnTo>
                  <a:lnTo>
                    <a:pt x="244" y="0"/>
                  </a:lnTo>
                  <a:lnTo>
                    <a:pt x="18" y="0"/>
                  </a:lnTo>
                  <a:lnTo>
                    <a:pt x="18" y="0"/>
                  </a:lnTo>
                  <a:lnTo>
                    <a:pt x="10" y="2"/>
                  </a:lnTo>
                  <a:lnTo>
                    <a:pt x="6" y="6"/>
                  </a:lnTo>
                  <a:lnTo>
                    <a:pt x="2" y="10"/>
                  </a:lnTo>
                  <a:lnTo>
                    <a:pt x="0" y="18"/>
                  </a:lnTo>
                  <a:lnTo>
                    <a:pt x="0" y="72"/>
                  </a:lnTo>
                  <a:lnTo>
                    <a:pt x="0" y="72"/>
                  </a:lnTo>
                  <a:close/>
                  <a:moveTo>
                    <a:pt x="74" y="72"/>
                  </a:moveTo>
                  <a:lnTo>
                    <a:pt x="74" y="18"/>
                  </a:lnTo>
                  <a:lnTo>
                    <a:pt x="74" y="18"/>
                  </a:lnTo>
                  <a:lnTo>
                    <a:pt x="76" y="14"/>
                  </a:lnTo>
                  <a:lnTo>
                    <a:pt x="78" y="12"/>
                  </a:lnTo>
                  <a:lnTo>
                    <a:pt x="82" y="10"/>
                  </a:lnTo>
                  <a:lnTo>
                    <a:pt x="86" y="10"/>
                  </a:lnTo>
                  <a:lnTo>
                    <a:pt x="86" y="10"/>
                  </a:lnTo>
                  <a:lnTo>
                    <a:pt x="92" y="10"/>
                  </a:lnTo>
                  <a:lnTo>
                    <a:pt x="96" y="12"/>
                  </a:lnTo>
                  <a:lnTo>
                    <a:pt x="98" y="14"/>
                  </a:lnTo>
                  <a:lnTo>
                    <a:pt x="98" y="18"/>
                  </a:lnTo>
                  <a:lnTo>
                    <a:pt x="98" y="72"/>
                  </a:lnTo>
                  <a:lnTo>
                    <a:pt x="98" y="72"/>
                  </a:lnTo>
                  <a:lnTo>
                    <a:pt x="98" y="74"/>
                  </a:lnTo>
                  <a:lnTo>
                    <a:pt x="96" y="78"/>
                  </a:lnTo>
                  <a:lnTo>
                    <a:pt x="92" y="78"/>
                  </a:lnTo>
                  <a:lnTo>
                    <a:pt x="86" y="80"/>
                  </a:lnTo>
                  <a:lnTo>
                    <a:pt x="86" y="80"/>
                  </a:lnTo>
                  <a:lnTo>
                    <a:pt x="82" y="78"/>
                  </a:lnTo>
                  <a:lnTo>
                    <a:pt x="78" y="78"/>
                  </a:lnTo>
                  <a:lnTo>
                    <a:pt x="76" y="74"/>
                  </a:lnTo>
                  <a:lnTo>
                    <a:pt x="74" y="72"/>
                  </a:lnTo>
                  <a:lnTo>
                    <a:pt x="74" y="72"/>
                  </a:lnTo>
                  <a:close/>
                  <a:moveTo>
                    <a:pt x="136" y="60"/>
                  </a:moveTo>
                  <a:lnTo>
                    <a:pt x="136" y="60"/>
                  </a:lnTo>
                  <a:lnTo>
                    <a:pt x="130" y="60"/>
                  </a:lnTo>
                  <a:lnTo>
                    <a:pt x="124" y="56"/>
                  </a:lnTo>
                  <a:lnTo>
                    <a:pt x="122" y="50"/>
                  </a:lnTo>
                  <a:lnTo>
                    <a:pt x="120" y="44"/>
                  </a:lnTo>
                  <a:lnTo>
                    <a:pt x="120" y="44"/>
                  </a:lnTo>
                  <a:lnTo>
                    <a:pt x="122" y="38"/>
                  </a:lnTo>
                  <a:lnTo>
                    <a:pt x="124" y="34"/>
                  </a:lnTo>
                  <a:lnTo>
                    <a:pt x="130" y="30"/>
                  </a:lnTo>
                  <a:lnTo>
                    <a:pt x="136" y="28"/>
                  </a:lnTo>
                  <a:lnTo>
                    <a:pt x="136" y="28"/>
                  </a:lnTo>
                  <a:lnTo>
                    <a:pt x="142" y="30"/>
                  </a:lnTo>
                  <a:lnTo>
                    <a:pt x="148" y="34"/>
                  </a:lnTo>
                  <a:lnTo>
                    <a:pt x="150" y="38"/>
                  </a:lnTo>
                  <a:lnTo>
                    <a:pt x="152" y="44"/>
                  </a:lnTo>
                  <a:lnTo>
                    <a:pt x="152" y="44"/>
                  </a:lnTo>
                  <a:lnTo>
                    <a:pt x="150" y="50"/>
                  </a:lnTo>
                  <a:lnTo>
                    <a:pt x="148" y="56"/>
                  </a:lnTo>
                  <a:lnTo>
                    <a:pt x="142" y="60"/>
                  </a:lnTo>
                  <a:lnTo>
                    <a:pt x="136" y="60"/>
                  </a:lnTo>
                  <a:lnTo>
                    <a:pt x="136" y="60"/>
                  </a:lnTo>
                  <a:close/>
                  <a:moveTo>
                    <a:pt x="174" y="44"/>
                  </a:moveTo>
                  <a:lnTo>
                    <a:pt x="174" y="44"/>
                  </a:lnTo>
                  <a:lnTo>
                    <a:pt x="176" y="38"/>
                  </a:lnTo>
                  <a:lnTo>
                    <a:pt x="178" y="34"/>
                  </a:lnTo>
                  <a:lnTo>
                    <a:pt x="184" y="30"/>
                  </a:lnTo>
                  <a:lnTo>
                    <a:pt x="190" y="28"/>
                  </a:lnTo>
                  <a:lnTo>
                    <a:pt x="190" y="28"/>
                  </a:lnTo>
                  <a:lnTo>
                    <a:pt x="196" y="30"/>
                  </a:lnTo>
                  <a:lnTo>
                    <a:pt x="202" y="34"/>
                  </a:lnTo>
                  <a:lnTo>
                    <a:pt x="204" y="38"/>
                  </a:lnTo>
                  <a:lnTo>
                    <a:pt x="206" y="44"/>
                  </a:lnTo>
                  <a:lnTo>
                    <a:pt x="206" y="44"/>
                  </a:lnTo>
                  <a:lnTo>
                    <a:pt x="204" y="50"/>
                  </a:lnTo>
                  <a:lnTo>
                    <a:pt x="202" y="56"/>
                  </a:lnTo>
                  <a:lnTo>
                    <a:pt x="196" y="60"/>
                  </a:lnTo>
                  <a:lnTo>
                    <a:pt x="190" y="60"/>
                  </a:lnTo>
                  <a:lnTo>
                    <a:pt x="190" y="60"/>
                  </a:lnTo>
                  <a:lnTo>
                    <a:pt x="184" y="60"/>
                  </a:lnTo>
                  <a:lnTo>
                    <a:pt x="178" y="56"/>
                  </a:lnTo>
                  <a:lnTo>
                    <a:pt x="176" y="50"/>
                  </a:lnTo>
                  <a:lnTo>
                    <a:pt x="174" y="44"/>
                  </a:lnTo>
                  <a:lnTo>
                    <a:pt x="174" y="44"/>
                  </a:lnTo>
                  <a:close/>
                  <a:moveTo>
                    <a:pt x="220" y="44"/>
                  </a:moveTo>
                  <a:lnTo>
                    <a:pt x="220" y="44"/>
                  </a:lnTo>
                  <a:lnTo>
                    <a:pt x="222" y="38"/>
                  </a:lnTo>
                  <a:lnTo>
                    <a:pt x="226" y="34"/>
                  </a:lnTo>
                  <a:lnTo>
                    <a:pt x="230" y="30"/>
                  </a:lnTo>
                  <a:lnTo>
                    <a:pt x="236" y="28"/>
                  </a:lnTo>
                  <a:lnTo>
                    <a:pt x="236" y="28"/>
                  </a:lnTo>
                  <a:lnTo>
                    <a:pt x="242" y="30"/>
                  </a:lnTo>
                  <a:lnTo>
                    <a:pt x="248" y="34"/>
                  </a:lnTo>
                  <a:lnTo>
                    <a:pt x="252" y="38"/>
                  </a:lnTo>
                  <a:lnTo>
                    <a:pt x="252" y="44"/>
                  </a:lnTo>
                  <a:lnTo>
                    <a:pt x="252" y="44"/>
                  </a:lnTo>
                  <a:lnTo>
                    <a:pt x="252" y="50"/>
                  </a:lnTo>
                  <a:lnTo>
                    <a:pt x="248" y="56"/>
                  </a:lnTo>
                  <a:lnTo>
                    <a:pt x="242" y="60"/>
                  </a:lnTo>
                  <a:lnTo>
                    <a:pt x="236" y="60"/>
                  </a:lnTo>
                  <a:lnTo>
                    <a:pt x="236" y="60"/>
                  </a:lnTo>
                  <a:lnTo>
                    <a:pt x="230" y="60"/>
                  </a:lnTo>
                  <a:lnTo>
                    <a:pt x="226" y="56"/>
                  </a:lnTo>
                  <a:lnTo>
                    <a:pt x="222" y="50"/>
                  </a:lnTo>
                  <a:lnTo>
                    <a:pt x="220" y="44"/>
                  </a:lnTo>
                  <a:lnTo>
                    <a:pt x="220" y="44"/>
                  </a:lnTo>
                  <a:close/>
                  <a:moveTo>
                    <a:pt x="54" y="44"/>
                  </a:moveTo>
                  <a:lnTo>
                    <a:pt x="54" y="44"/>
                  </a:lnTo>
                  <a:lnTo>
                    <a:pt x="52" y="50"/>
                  </a:lnTo>
                  <a:lnTo>
                    <a:pt x="48" y="56"/>
                  </a:lnTo>
                  <a:lnTo>
                    <a:pt x="44" y="60"/>
                  </a:lnTo>
                  <a:lnTo>
                    <a:pt x="38" y="60"/>
                  </a:lnTo>
                  <a:lnTo>
                    <a:pt x="38" y="60"/>
                  </a:lnTo>
                  <a:lnTo>
                    <a:pt x="32" y="60"/>
                  </a:lnTo>
                  <a:lnTo>
                    <a:pt x="26" y="56"/>
                  </a:lnTo>
                  <a:lnTo>
                    <a:pt x="22" y="50"/>
                  </a:lnTo>
                  <a:lnTo>
                    <a:pt x="22" y="44"/>
                  </a:lnTo>
                  <a:lnTo>
                    <a:pt x="22" y="44"/>
                  </a:lnTo>
                  <a:lnTo>
                    <a:pt x="22" y="38"/>
                  </a:lnTo>
                  <a:lnTo>
                    <a:pt x="26" y="34"/>
                  </a:lnTo>
                  <a:lnTo>
                    <a:pt x="32" y="30"/>
                  </a:lnTo>
                  <a:lnTo>
                    <a:pt x="38" y="28"/>
                  </a:lnTo>
                  <a:lnTo>
                    <a:pt x="38" y="28"/>
                  </a:lnTo>
                  <a:lnTo>
                    <a:pt x="44" y="30"/>
                  </a:lnTo>
                  <a:lnTo>
                    <a:pt x="48" y="34"/>
                  </a:lnTo>
                  <a:lnTo>
                    <a:pt x="52" y="38"/>
                  </a:lnTo>
                  <a:lnTo>
                    <a:pt x="54" y="44"/>
                  </a:lnTo>
                  <a:lnTo>
                    <a:pt x="54" y="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0" name="Freeform 511"/>
            <p:cNvSpPr/>
            <p:nvPr/>
          </p:nvSpPr>
          <p:spPr bwMode="auto">
            <a:xfrm>
              <a:off x="10096500" y="3467100"/>
              <a:ext cx="238125" cy="60325"/>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1" name="Freeform 512"/>
            <p:cNvSpPr/>
            <p:nvPr/>
          </p:nvSpPr>
          <p:spPr bwMode="auto">
            <a:xfrm>
              <a:off x="10125075" y="3524250"/>
              <a:ext cx="180975" cy="50800"/>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2" name="Freeform 513"/>
            <p:cNvSpPr/>
            <p:nvPr/>
          </p:nvSpPr>
          <p:spPr bwMode="auto">
            <a:xfrm>
              <a:off x="10156825" y="3581400"/>
              <a:ext cx="120650" cy="47625"/>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3" name="Rectangle 514"/>
            <p:cNvSpPr>
              <a:spLocks noChangeArrowheads="1"/>
            </p:cNvSpPr>
            <p:nvPr/>
          </p:nvSpPr>
          <p:spPr bwMode="auto">
            <a:xfrm>
              <a:off x="10210800" y="3673475"/>
              <a:ext cx="12700" cy="571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784" name="Freeform 515"/>
            <p:cNvSpPr/>
            <p:nvPr/>
          </p:nvSpPr>
          <p:spPr bwMode="auto">
            <a:xfrm>
              <a:off x="10194925" y="3635375"/>
              <a:ext cx="44450" cy="444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1719" name="组合 576"/>
          <p:cNvGrpSpPr/>
          <p:nvPr/>
        </p:nvGrpSpPr>
        <p:grpSpPr>
          <a:xfrm>
            <a:off x="3419873" y="3682153"/>
            <a:ext cx="517979" cy="310463"/>
            <a:chOff x="13096875" y="2576512"/>
            <a:chExt cx="804862" cy="777875"/>
          </a:xfrm>
          <a:solidFill>
            <a:schemeClr val="tx1">
              <a:lumMod val="50000"/>
              <a:lumOff val="50000"/>
            </a:schemeClr>
          </a:solidFill>
        </p:grpSpPr>
        <p:sp>
          <p:nvSpPr>
            <p:cNvPr id="1786" name="Freeform 100"/>
            <p:cNvSpPr/>
            <p:nvPr/>
          </p:nvSpPr>
          <p:spPr bwMode="auto">
            <a:xfrm>
              <a:off x="13798550" y="2576512"/>
              <a:ext cx="103187" cy="323850"/>
            </a:xfrm>
            <a:custGeom>
              <a:avLst/>
              <a:gdLst/>
              <a:ahLst/>
              <a:cxnLst>
                <a:cxn ang="0">
                  <a:pos x="4" y="178"/>
                </a:cxn>
                <a:cxn ang="0">
                  <a:pos x="4" y="178"/>
                </a:cxn>
                <a:cxn ang="0">
                  <a:pos x="17" y="161"/>
                </a:cxn>
                <a:cxn ang="0">
                  <a:pos x="30" y="143"/>
                </a:cxn>
                <a:cxn ang="0">
                  <a:pos x="34" y="122"/>
                </a:cxn>
                <a:cxn ang="0">
                  <a:pos x="34" y="100"/>
                </a:cxn>
                <a:cxn ang="0">
                  <a:pos x="34" y="100"/>
                </a:cxn>
                <a:cxn ang="0">
                  <a:pos x="34" y="83"/>
                </a:cxn>
                <a:cxn ang="0">
                  <a:pos x="30" y="61"/>
                </a:cxn>
                <a:cxn ang="0">
                  <a:pos x="17" y="39"/>
                </a:cxn>
                <a:cxn ang="0">
                  <a:pos x="4" y="26"/>
                </a:cxn>
                <a:cxn ang="0">
                  <a:pos x="4" y="26"/>
                </a:cxn>
                <a:cxn ang="0">
                  <a:pos x="0" y="13"/>
                </a:cxn>
                <a:cxn ang="0">
                  <a:pos x="4" y="5"/>
                </a:cxn>
                <a:cxn ang="0">
                  <a:pos x="4" y="5"/>
                </a:cxn>
                <a:cxn ang="0">
                  <a:pos x="13" y="0"/>
                </a:cxn>
                <a:cxn ang="0">
                  <a:pos x="26" y="5"/>
                </a:cxn>
                <a:cxn ang="0">
                  <a:pos x="26" y="5"/>
                </a:cxn>
                <a:cxn ang="0">
                  <a:pos x="43" y="26"/>
                </a:cxn>
                <a:cxn ang="0">
                  <a:pos x="56" y="48"/>
                </a:cxn>
                <a:cxn ang="0">
                  <a:pos x="60" y="74"/>
                </a:cxn>
                <a:cxn ang="0">
                  <a:pos x="65" y="100"/>
                </a:cxn>
                <a:cxn ang="0">
                  <a:pos x="60" y="126"/>
                </a:cxn>
                <a:cxn ang="0">
                  <a:pos x="56" y="152"/>
                </a:cxn>
                <a:cxn ang="0">
                  <a:pos x="43" y="178"/>
                </a:cxn>
                <a:cxn ang="0">
                  <a:pos x="26" y="200"/>
                </a:cxn>
                <a:cxn ang="0">
                  <a:pos x="26" y="200"/>
                </a:cxn>
                <a:cxn ang="0">
                  <a:pos x="13" y="204"/>
                </a:cxn>
                <a:cxn ang="0">
                  <a:pos x="4" y="200"/>
                </a:cxn>
                <a:cxn ang="0">
                  <a:pos x="4" y="200"/>
                </a:cxn>
                <a:cxn ang="0">
                  <a:pos x="0" y="187"/>
                </a:cxn>
                <a:cxn ang="0">
                  <a:pos x="4" y="178"/>
                </a:cxn>
                <a:cxn ang="0">
                  <a:pos x="4" y="178"/>
                </a:cxn>
              </a:cxnLst>
              <a:rect l="0" t="0" r="r" b="b"/>
              <a:pathLst>
                <a:path w="65" h="204">
                  <a:moveTo>
                    <a:pt x="4" y="178"/>
                  </a:moveTo>
                  <a:lnTo>
                    <a:pt x="4" y="178"/>
                  </a:lnTo>
                  <a:lnTo>
                    <a:pt x="17" y="161"/>
                  </a:lnTo>
                  <a:lnTo>
                    <a:pt x="30" y="143"/>
                  </a:lnTo>
                  <a:lnTo>
                    <a:pt x="34" y="122"/>
                  </a:lnTo>
                  <a:lnTo>
                    <a:pt x="34" y="100"/>
                  </a:lnTo>
                  <a:lnTo>
                    <a:pt x="34" y="100"/>
                  </a:lnTo>
                  <a:lnTo>
                    <a:pt x="34" y="83"/>
                  </a:lnTo>
                  <a:lnTo>
                    <a:pt x="30" y="61"/>
                  </a:lnTo>
                  <a:lnTo>
                    <a:pt x="17" y="39"/>
                  </a:lnTo>
                  <a:lnTo>
                    <a:pt x="4" y="26"/>
                  </a:lnTo>
                  <a:lnTo>
                    <a:pt x="4" y="26"/>
                  </a:lnTo>
                  <a:lnTo>
                    <a:pt x="0" y="13"/>
                  </a:lnTo>
                  <a:lnTo>
                    <a:pt x="4" y="5"/>
                  </a:lnTo>
                  <a:lnTo>
                    <a:pt x="4" y="5"/>
                  </a:lnTo>
                  <a:lnTo>
                    <a:pt x="13" y="0"/>
                  </a:lnTo>
                  <a:lnTo>
                    <a:pt x="26" y="5"/>
                  </a:lnTo>
                  <a:lnTo>
                    <a:pt x="26" y="5"/>
                  </a:lnTo>
                  <a:lnTo>
                    <a:pt x="43" y="26"/>
                  </a:lnTo>
                  <a:lnTo>
                    <a:pt x="56" y="48"/>
                  </a:lnTo>
                  <a:lnTo>
                    <a:pt x="60" y="74"/>
                  </a:lnTo>
                  <a:lnTo>
                    <a:pt x="65" y="100"/>
                  </a:lnTo>
                  <a:lnTo>
                    <a:pt x="60" y="126"/>
                  </a:lnTo>
                  <a:lnTo>
                    <a:pt x="56" y="152"/>
                  </a:lnTo>
                  <a:lnTo>
                    <a:pt x="43" y="178"/>
                  </a:lnTo>
                  <a:lnTo>
                    <a:pt x="26" y="200"/>
                  </a:lnTo>
                  <a:lnTo>
                    <a:pt x="26" y="200"/>
                  </a:lnTo>
                  <a:lnTo>
                    <a:pt x="13" y="204"/>
                  </a:lnTo>
                  <a:lnTo>
                    <a:pt x="4" y="200"/>
                  </a:lnTo>
                  <a:lnTo>
                    <a:pt x="4" y="200"/>
                  </a:lnTo>
                  <a:lnTo>
                    <a:pt x="0" y="187"/>
                  </a:lnTo>
                  <a:lnTo>
                    <a:pt x="4" y="178"/>
                  </a:lnTo>
                  <a:lnTo>
                    <a:pt x="4" y="17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7" name="Freeform 101"/>
            <p:cNvSpPr/>
            <p:nvPr/>
          </p:nvSpPr>
          <p:spPr bwMode="auto">
            <a:xfrm>
              <a:off x="13750925" y="2625725"/>
              <a:ext cx="80962" cy="227013"/>
            </a:xfrm>
            <a:custGeom>
              <a:avLst/>
              <a:gdLst/>
              <a:ahLst/>
              <a:cxnLst>
                <a:cxn ang="0">
                  <a:pos x="4" y="117"/>
                </a:cxn>
                <a:cxn ang="0">
                  <a:pos x="4" y="117"/>
                </a:cxn>
                <a:cxn ang="0">
                  <a:pos x="12" y="108"/>
                </a:cxn>
                <a:cxn ang="0">
                  <a:pos x="21" y="95"/>
                </a:cxn>
                <a:cxn ang="0">
                  <a:pos x="25" y="69"/>
                </a:cxn>
                <a:cxn ang="0">
                  <a:pos x="21" y="47"/>
                </a:cxn>
                <a:cxn ang="0">
                  <a:pos x="12" y="34"/>
                </a:cxn>
                <a:cxn ang="0">
                  <a:pos x="4" y="21"/>
                </a:cxn>
                <a:cxn ang="0">
                  <a:pos x="4" y="21"/>
                </a:cxn>
                <a:cxn ang="0">
                  <a:pos x="0" y="13"/>
                </a:cxn>
                <a:cxn ang="0">
                  <a:pos x="4" y="4"/>
                </a:cxn>
                <a:cxn ang="0">
                  <a:pos x="4" y="4"/>
                </a:cxn>
                <a:cxn ang="0">
                  <a:pos x="12" y="0"/>
                </a:cxn>
                <a:cxn ang="0">
                  <a:pos x="25" y="4"/>
                </a:cxn>
                <a:cxn ang="0">
                  <a:pos x="25" y="4"/>
                </a:cxn>
                <a:cxn ang="0">
                  <a:pos x="34" y="17"/>
                </a:cxn>
                <a:cxn ang="0">
                  <a:pos x="43" y="34"/>
                </a:cxn>
                <a:cxn ang="0">
                  <a:pos x="51" y="52"/>
                </a:cxn>
                <a:cxn ang="0">
                  <a:pos x="51" y="69"/>
                </a:cxn>
                <a:cxn ang="0">
                  <a:pos x="51" y="86"/>
                </a:cxn>
                <a:cxn ang="0">
                  <a:pos x="43" y="104"/>
                </a:cxn>
                <a:cxn ang="0">
                  <a:pos x="34" y="121"/>
                </a:cxn>
                <a:cxn ang="0">
                  <a:pos x="25" y="138"/>
                </a:cxn>
                <a:cxn ang="0">
                  <a:pos x="25" y="138"/>
                </a:cxn>
                <a:cxn ang="0">
                  <a:pos x="12" y="143"/>
                </a:cxn>
                <a:cxn ang="0">
                  <a:pos x="4" y="138"/>
                </a:cxn>
                <a:cxn ang="0">
                  <a:pos x="4" y="138"/>
                </a:cxn>
                <a:cxn ang="0">
                  <a:pos x="0" y="125"/>
                </a:cxn>
                <a:cxn ang="0">
                  <a:pos x="4" y="117"/>
                </a:cxn>
                <a:cxn ang="0">
                  <a:pos x="4" y="117"/>
                </a:cxn>
              </a:cxnLst>
              <a:rect l="0" t="0" r="r" b="b"/>
              <a:pathLst>
                <a:path w="51" h="143">
                  <a:moveTo>
                    <a:pt x="4" y="117"/>
                  </a:moveTo>
                  <a:lnTo>
                    <a:pt x="4" y="117"/>
                  </a:lnTo>
                  <a:lnTo>
                    <a:pt x="12" y="108"/>
                  </a:lnTo>
                  <a:lnTo>
                    <a:pt x="21" y="95"/>
                  </a:lnTo>
                  <a:lnTo>
                    <a:pt x="25" y="69"/>
                  </a:lnTo>
                  <a:lnTo>
                    <a:pt x="21" y="47"/>
                  </a:lnTo>
                  <a:lnTo>
                    <a:pt x="12" y="34"/>
                  </a:lnTo>
                  <a:lnTo>
                    <a:pt x="4" y="21"/>
                  </a:lnTo>
                  <a:lnTo>
                    <a:pt x="4" y="21"/>
                  </a:lnTo>
                  <a:lnTo>
                    <a:pt x="0" y="13"/>
                  </a:lnTo>
                  <a:lnTo>
                    <a:pt x="4" y="4"/>
                  </a:lnTo>
                  <a:lnTo>
                    <a:pt x="4" y="4"/>
                  </a:lnTo>
                  <a:lnTo>
                    <a:pt x="12" y="0"/>
                  </a:lnTo>
                  <a:lnTo>
                    <a:pt x="25" y="4"/>
                  </a:lnTo>
                  <a:lnTo>
                    <a:pt x="25" y="4"/>
                  </a:lnTo>
                  <a:lnTo>
                    <a:pt x="34" y="17"/>
                  </a:lnTo>
                  <a:lnTo>
                    <a:pt x="43" y="34"/>
                  </a:lnTo>
                  <a:lnTo>
                    <a:pt x="51" y="52"/>
                  </a:lnTo>
                  <a:lnTo>
                    <a:pt x="51" y="69"/>
                  </a:lnTo>
                  <a:lnTo>
                    <a:pt x="51" y="86"/>
                  </a:lnTo>
                  <a:lnTo>
                    <a:pt x="43" y="104"/>
                  </a:lnTo>
                  <a:lnTo>
                    <a:pt x="34" y="121"/>
                  </a:lnTo>
                  <a:lnTo>
                    <a:pt x="25" y="138"/>
                  </a:lnTo>
                  <a:lnTo>
                    <a:pt x="25" y="138"/>
                  </a:lnTo>
                  <a:lnTo>
                    <a:pt x="12" y="143"/>
                  </a:lnTo>
                  <a:lnTo>
                    <a:pt x="4" y="138"/>
                  </a:lnTo>
                  <a:lnTo>
                    <a:pt x="4" y="138"/>
                  </a:lnTo>
                  <a:lnTo>
                    <a:pt x="0" y="125"/>
                  </a:lnTo>
                  <a:lnTo>
                    <a:pt x="4" y="117"/>
                  </a:lnTo>
                  <a:lnTo>
                    <a:pt x="4"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8" name="Freeform 102"/>
            <p:cNvSpPr/>
            <p:nvPr/>
          </p:nvSpPr>
          <p:spPr bwMode="auto">
            <a:xfrm>
              <a:off x="13406438" y="2576512"/>
              <a:ext cx="96837" cy="323850"/>
            </a:xfrm>
            <a:custGeom>
              <a:avLst/>
              <a:gdLst/>
              <a:ahLst/>
              <a:cxnLst>
                <a:cxn ang="0">
                  <a:pos x="56" y="26"/>
                </a:cxn>
                <a:cxn ang="0">
                  <a:pos x="56" y="26"/>
                </a:cxn>
                <a:cxn ang="0">
                  <a:pos x="43" y="39"/>
                </a:cxn>
                <a:cxn ang="0">
                  <a:pos x="35" y="61"/>
                </a:cxn>
                <a:cxn ang="0">
                  <a:pos x="26" y="83"/>
                </a:cxn>
                <a:cxn ang="0">
                  <a:pos x="26" y="100"/>
                </a:cxn>
                <a:cxn ang="0">
                  <a:pos x="26" y="100"/>
                </a:cxn>
                <a:cxn ang="0">
                  <a:pos x="26" y="122"/>
                </a:cxn>
                <a:cxn ang="0">
                  <a:pos x="35" y="143"/>
                </a:cxn>
                <a:cxn ang="0">
                  <a:pos x="43" y="161"/>
                </a:cxn>
                <a:cxn ang="0">
                  <a:pos x="56" y="178"/>
                </a:cxn>
                <a:cxn ang="0">
                  <a:pos x="56" y="178"/>
                </a:cxn>
                <a:cxn ang="0">
                  <a:pos x="61" y="187"/>
                </a:cxn>
                <a:cxn ang="0">
                  <a:pos x="56" y="200"/>
                </a:cxn>
                <a:cxn ang="0">
                  <a:pos x="56" y="200"/>
                </a:cxn>
                <a:cxn ang="0">
                  <a:pos x="48" y="204"/>
                </a:cxn>
                <a:cxn ang="0">
                  <a:pos x="39" y="200"/>
                </a:cxn>
                <a:cxn ang="0">
                  <a:pos x="39" y="200"/>
                </a:cxn>
                <a:cxn ang="0">
                  <a:pos x="22" y="178"/>
                </a:cxn>
                <a:cxn ang="0">
                  <a:pos x="9" y="152"/>
                </a:cxn>
                <a:cxn ang="0">
                  <a:pos x="0" y="126"/>
                </a:cxn>
                <a:cxn ang="0">
                  <a:pos x="0" y="100"/>
                </a:cxn>
                <a:cxn ang="0">
                  <a:pos x="0" y="74"/>
                </a:cxn>
                <a:cxn ang="0">
                  <a:pos x="9" y="48"/>
                </a:cxn>
                <a:cxn ang="0">
                  <a:pos x="22" y="26"/>
                </a:cxn>
                <a:cxn ang="0">
                  <a:pos x="39" y="5"/>
                </a:cxn>
                <a:cxn ang="0">
                  <a:pos x="39" y="5"/>
                </a:cxn>
                <a:cxn ang="0">
                  <a:pos x="48" y="0"/>
                </a:cxn>
                <a:cxn ang="0">
                  <a:pos x="56" y="5"/>
                </a:cxn>
                <a:cxn ang="0">
                  <a:pos x="56" y="5"/>
                </a:cxn>
                <a:cxn ang="0">
                  <a:pos x="61" y="13"/>
                </a:cxn>
                <a:cxn ang="0">
                  <a:pos x="56" y="26"/>
                </a:cxn>
                <a:cxn ang="0">
                  <a:pos x="56" y="26"/>
                </a:cxn>
              </a:cxnLst>
              <a:rect l="0" t="0" r="r" b="b"/>
              <a:pathLst>
                <a:path w="61" h="204">
                  <a:moveTo>
                    <a:pt x="56" y="26"/>
                  </a:moveTo>
                  <a:lnTo>
                    <a:pt x="56" y="26"/>
                  </a:lnTo>
                  <a:lnTo>
                    <a:pt x="43" y="39"/>
                  </a:lnTo>
                  <a:lnTo>
                    <a:pt x="35" y="61"/>
                  </a:lnTo>
                  <a:lnTo>
                    <a:pt x="26" y="83"/>
                  </a:lnTo>
                  <a:lnTo>
                    <a:pt x="26" y="100"/>
                  </a:lnTo>
                  <a:lnTo>
                    <a:pt x="26" y="100"/>
                  </a:lnTo>
                  <a:lnTo>
                    <a:pt x="26" y="122"/>
                  </a:lnTo>
                  <a:lnTo>
                    <a:pt x="35" y="143"/>
                  </a:lnTo>
                  <a:lnTo>
                    <a:pt x="43" y="161"/>
                  </a:lnTo>
                  <a:lnTo>
                    <a:pt x="56" y="178"/>
                  </a:lnTo>
                  <a:lnTo>
                    <a:pt x="56" y="178"/>
                  </a:lnTo>
                  <a:lnTo>
                    <a:pt x="61" y="187"/>
                  </a:lnTo>
                  <a:lnTo>
                    <a:pt x="56" y="200"/>
                  </a:lnTo>
                  <a:lnTo>
                    <a:pt x="56" y="200"/>
                  </a:lnTo>
                  <a:lnTo>
                    <a:pt x="48" y="204"/>
                  </a:lnTo>
                  <a:lnTo>
                    <a:pt x="39" y="200"/>
                  </a:lnTo>
                  <a:lnTo>
                    <a:pt x="39" y="200"/>
                  </a:lnTo>
                  <a:lnTo>
                    <a:pt x="22" y="178"/>
                  </a:lnTo>
                  <a:lnTo>
                    <a:pt x="9" y="152"/>
                  </a:lnTo>
                  <a:lnTo>
                    <a:pt x="0" y="126"/>
                  </a:lnTo>
                  <a:lnTo>
                    <a:pt x="0" y="100"/>
                  </a:lnTo>
                  <a:lnTo>
                    <a:pt x="0" y="74"/>
                  </a:lnTo>
                  <a:lnTo>
                    <a:pt x="9" y="48"/>
                  </a:lnTo>
                  <a:lnTo>
                    <a:pt x="22" y="26"/>
                  </a:lnTo>
                  <a:lnTo>
                    <a:pt x="39" y="5"/>
                  </a:lnTo>
                  <a:lnTo>
                    <a:pt x="39" y="5"/>
                  </a:lnTo>
                  <a:lnTo>
                    <a:pt x="48" y="0"/>
                  </a:lnTo>
                  <a:lnTo>
                    <a:pt x="56" y="5"/>
                  </a:lnTo>
                  <a:lnTo>
                    <a:pt x="56" y="5"/>
                  </a:lnTo>
                  <a:lnTo>
                    <a:pt x="61" y="13"/>
                  </a:lnTo>
                  <a:lnTo>
                    <a:pt x="56" y="26"/>
                  </a:lnTo>
                  <a:lnTo>
                    <a:pt x="56" y="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9" name="Freeform 103"/>
            <p:cNvSpPr/>
            <p:nvPr/>
          </p:nvSpPr>
          <p:spPr bwMode="auto">
            <a:xfrm>
              <a:off x="13468350" y="2625725"/>
              <a:ext cx="82550" cy="227013"/>
            </a:xfrm>
            <a:custGeom>
              <a:avLst/>
              <a:gdLst/>
              <a:ahLst/>
              <a:cxnLst>
                <a:cxn ang="0">
                  <a:pos x="48" y="21"/>
                </a:cxn>
                <a:cxn ang="0">
                  <a:pos x="48" y="21"/>
                </a:cxn>
                <a:cxn ang="0">
                  <a:pos x="39" y="34"/>
                </a:cxn>
                <a:cxn ang="0">
                  <a:pos x="35" y="47"/>
                </a:cxn>
                <a:cxn ang="0">
                  <a:pos x="30" y="69"/>
                </a:cxn>
                <a:cxn ang="0">
                  <a:pos x="35" y="95"/>
                </a:cxn>
                <a:cxn ang="0">
                  <a:pos x="39" y="108"/>
                </a:cxn>
                <a:cxn ang="0">
                  <a:pos x="48" y="117"/>
                </a:cxn>
                <a:cxn ang="0">
                  <a:pos x="48" y="117"/>
                </a:cxn>
                <a:cxn ang="0">
                  <a:pos x="52" y="125"/>
                </a:cxn>
                <a:cxn ang="0">
                  <a:pos x="48" y="138"/>
                </a:cxn>
                <a:cxn ang="0">
                  <a:pos x="48" y="138"/>
                </a:cxn>
                <a:cxn ang="0">
                  <a:pos x="39" y="143"/>
                </a:cxn>
                <a:cxn ang="0">
                  <a:pos x="30" y="138"/>
                </a:cxn>
                <a:cxn ang="0">
                  <a:pos x="30" y="138"/>
                </a:cxn>
                <a:cxn ang="0">
                  <a:pos x="17" y="121"/>
                </a:cxn>
                <a:cxn ang="0">
                  <a:pos x="9" y="104"/>
                </a:cxn>
                <a:cxn ang="0">
                  <a:pos x="4" y="86"/>
                </a:cxn>
                <a:cxn ang="0">
                  <a:pos x="0" y="69"/>
                </a:cxn>
                <a:cxn ang="0">
                  <a:pos x="4" y="52"/>
                </a:cxn>
                <a:cxn ang="0">
                  <a:pos x="9" y="34"/>
                </a:cxn>
                <a:cxn ang="0">
                  <a:pos x="17" y="17"/>
                </a:cxn>
                <a:cxn ang="0">
                  <a:pos x="30" y="4"/>
                </a:cxn>
                <a:cxn ang="0">
                  <a:pos x="30" y="4"/>
                </a:cxn>
                <a:cxn ang="0">
                  <a:pos x="39" y="0"/>
                </a:cxn>
                <a:cxn ang="0">
                  <a:pos x="48" y="4"/>
                </a:cxn>
                <a:cxn ang="0">
                  <a:pos x="48" y="4"/>
                </a:cxn>
                <a:cxn ang="0">
                  <a:pos x="52" y="13"/>
                </a:cxn>
                <a:cxn ang="0">
                  <a:pos x="48" y="21"/>
                </a:cxn>
                <a:cxn ang="0">
                  <a:pos x="48" y="21"/>
                </a:cxn>
              </a:cxnLst>
              <a:rect l="0" t="0" r="r" b="b"/>
              <a:pathLst>
                <a:path w="52" h="143">
                  <a:moveTo>
                    <a:pt x="48" y="21"/>
                  </a:moveTo>
                  <a:lnTo>
                    <a:pt x="48" y="21"/>
                  </a:lnTo>
                  <a:lnTo>
                    <a:pt x="39" y="34"/>
                  </a:lnTo>
                  <a:lnTo>
                    <a:pt x="35" y="47"/>
                  </a:lnTo>
                  <a:lnTo>
                    <a:pt x="30" y="69"/>
                  </a:lnTo>
                  <a:lnTo>
                    <a:pt x="35" y="95"/>
                  </a:lnTo>
                  <a:lnTo>
                    <a:pt x="39" y="108"/>
                  </a:lnTo>
                  <a:lnTo>
                    <a:pt x="48" y="117"/>
                  </a:lnTo>
                  <a:lnTo>
                    <a:pt x="48" y="117"/>
                  </a:lnTo>
                  <a:lnTo>
                    <a:pt x="52" y="125"/>
                  </a:lnTo>
                  <a:lnTo>
                    <a:pt x="48" y="138"/>
                  </a:lnTo>
                  <a:lnTo>
                    <a:pt x="48" y="138"/>
                  </a:lnTo>
                  <a:lnTo>
                    <a:pt x="39" y="143"/>
                  </a:lnTo>
                  <a:lnTo>
                    <a:pt x="30" y="138"/>
                  </a:lnTo>
                  <a:lnTo>
                    <a:pt x="30" y="138"/>
                  </a:lnTo>
                  <a:lnTo>
                    <a:pt x="17" y="121"/>
                  </a:lnTo>
                  <a:lnTo>
                    <a:pt x="9" y="104"/>
                  </a:lnTo>
                  <a:lnTo>
                    <a:pt x="4" y="86"/>
                  </a:lnTo>
                  <a:lnTo>
                    <a:pt x="0" y="69"/>
                  </a:lnTo>
                  <a:lnTo>
                    <a:pt x="4" y="52"/>
                  </a:lnTo>
                  <a:lnTo>
                    <a:pt x="9" y="34"/>
                  </a:lnTo>
                  <a:lnTo>
                    <a:pt x="17" y="17"/>
                  </a:lnTo>
                  <a:lnTo>
                    <a:pt x="30" y="4"/>
                  </a:lnTo>
                  <a:lnTo>
                    <a:pt x="30" y="4"/>
                  </a:lnTo>
                  <a:lnTo>
                    <a:pt x="39" y="0"/>
                  </a:lnTo>
                  <a:lnTo>
                    <a:pt x="48" y="4"/>
                  </a:lnTo>
                  <a:lnTo>
                    <a:pt x="48" y="4"/>
                  </a:lnTo>
                  <a:lnTo>
                    <a:pt x="52" y="13"/>
                  </a:lnTo>
                  <a:lnTo>
                    <a:pt x="48" y="21"/>
                  </a:lnTo>
                  <a:lnTo>
                    <a:pt x="48" y="2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0" name="Freeform 104"/>
            <p:cNvSpPr/>
            <p:nvPr/>
          </p:nvSpPr>
          <p:spPr bwMode="auto">
            <a:xfrm>
              <a:off x="13619163" y="2782887"/>
              <a:ext cx="76200" cy="295275"/>
            </a:xfrm>
            <a:custGeom>
              <a:avLst/>
              <a:gdLst/>
              <a:ahLst/>
              <a:cxnLst>
                <a:cxn ang="0">
                  <a:pos x="48" y="173"/>
                </a:cxn>
                <a:cxn ang="0">
                  <a:pos x="48" y="173"/>
                </a:cxn>
                <a:cxn ang="0">
                  <a:pos x="48" y="182"/>
                </a:cxn>
                <a:cxn ang="0">
                  <a:pos x="39" y="186"/>
                </a:cxn>
                <a:cxn ang="0">
                  <a:pos x="13" y="186"/>
                </a:cxn>
                <a:cxn ang="0">
                  <a:pos x="13" y="186"/>
                </a:cxn>
                <a:cxn ang="0">
                  <a:pos x="5" y="182"/>
                </a:cxn>
                <a:cxn ang="0">
                  <a:pos x="0" y="173"/>
                </a:cxn>
                <a:cxn ang="0">
                  <a:pos x="0" y="9"/>
                </a:cxn>
                <a:cxn ang="0">
                  <a:pos x="0" y="9"/>
                </a:cxn>
                <a:cxn ang="0">
                  <a:pos x="5" y="5"/>
                </a:cxn>
                <a:cxn ang="0">
                  <a:pos x="13" y="0"/>
                </a:cxn>
                <a:cxn ang="0">
                  <a:pos x="39" y="0"/>
                </a:cxn>
                <a:cxn ang="0">
                  <a:pos x="39" y="0"/>
                </a:cxn>
                <a:cxn ang="0">
                  <a:pos x="48" y="5"/>
                </a:cxn>
                <a:cxn ang="0">
                  <a:pos x="48" y="9"/>
                </a:cxn>
                <a:cxn ang="0">
                  <a:pos x="48" y="173"/>
                </a:cxn>
              </a:cxnLst>
              <a:rect l="0" t="0" r="r" b="b"/>
              <a:pathLst>
                <a:path w="48" h="186">
                  <a:moveTo>
                    <a:pt x="48" y="173"/>
                  </a:moveTo>
                  <a:lnTo>
                    <a:pt x="48" y="173"/>
                  </a:lnTo>
                  <a:lnTo>
                    <a:pt x="48" y="182"/>
                  </a:lnTo>
                  <a:lnTo>
                    <a:pt x="39" y="186"/>
                  </a:lnTo>
                  <a:lnTo>
                    <a:pt x="13" y="186"/>
                  </a:lnTo>
                  <a:lnTo>
                    <a:pt x="13" y="186"/>
                  </a:lnTo>
                  <a:lnTo>
                    <a:pt x="5" y="182"/>
                  </a:lnTo>
                  <a:lnTo>
                    <a:pt x="0" y="173"/>
                  </a:lnTo>
                  <a:lnTo>
                    <a:pt x="0" y="9"/>
                  </a:lnTo>
                  <a:lnTo>
                    <a:pt x="0" y="9"/>
                  </a:lnTo>
                  <a:lnTo>
                    <a:pt x="5" y="5"/>
                  </a:lnTo>
                  <a:lnTo>
                    <a:pt x="13" y="0"/>
                  </a:lnTo>
                  <a:lnTo>
                    <a:pt x="39" y="0"/>
                  </a:lnTo>
                  <a:lnTo>
                    <a:pt x="39" y="0"/>
                  </a:lnTo>
                  <a:lnTo>
                    <a:pt x="48" y="5"/>
                  </a:lnTo>
                  <a:lnTo>
                    <a:pt x="48" y="9"/>
                  </a:lnTo>
                  <a:lnTo>
                    <a:pt x="48" y="17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1" name="Freeform 105"/>
            <p:cNvSpPr/>
            <p:nvPr/>
          </p:nvSpPr>
          <p:spPr bwMode="auto">
            <a:xfrm>
              <a:off x="13577888" y="2667000"/>
              <a:ext cx="158750" cy="165100"/>
            </a:xfrm>
            <a:custGeom>
              <a:avLst/>
              <a:gdLst/>
              <a:ahLst/>
              <a:cxnLst>
                <a:cxn ang="0">
                  <a:pos x="100" y="52"/>
                </a:cxn>
                <a:cxn ang="0">
                  <a:pos x="100" y="52"/>
                </a:cxn>
                <a:cxn ang="0">
                  <a:pos x="96" y="73"/>
                </a:cxn>
                <a:cxn ang="0">
                  <a:pos x="87" y="86"/>
                </a:cxn>
                <a:cxn ang="0">
                  <a:pos x="70" y="99"/>
                </a:cxn>
                <a:cxn ang="0">
                  <a:pos x="52" y="104"/>
                </a:cxn>
                <a:cxn ang="0">
                  <a:pos x="52" y="104"/>
                </a:cxn>
                <a:cxn ang="0">
                  <a:pos x="31" y="99"/>
                </a:cxn>
                <a:cxn ang="0">
                  <a:pos x="18" y="86"/>
                </a:cxn>
                <a:cxn ang="0">
                  <a:pos x="5" y="73"/>
                </a:cxn>
                <a:cxn ang="0">
                  <a:pos x="0" y="52"/>
                </a:cxn>
                <a:cxn ang="0">
                  <a:pos x="0" y="52"/>
                </a:cxn>
                <a:cxn ang="0">
                  <a:pos x="5" y="34"/>
                </a:cxn>
                <a:cxn ang="0">
                  <a:pos x="18" y="17"/>
                </a:cxn>
                <a:cxn ang="0">
                  <a:pos x="31" y="4"/>
                </a:cxn>
                <a:cxn ang="0">
                  <a:pos x="52" y="0"/>
                </a:cxn>
                <a:cxn ang="0">
                  <a:pos x="52" y="0"/>
                </a:cxn>
                <a:cxn ang="0">
                  <a:pos x="70" y="4"/>
                </a:cxn>
                <a:cxn ang="0">
                  <a:pos x="87" y="17"/>
                </a:cxn>
                <a:cxn ang="0">
                  <a:pos x="96" y="34"/>
                </a:cxn>
                <a:cxn ang="0">
                  <a:pos x="100" y="52"/>
                </a:cxn>
                <a:cxn ang="0">
                  <a:pos x="100" y="52"/>
                </a:cxn>
              </a:cxnLst>
              <a:rect l="0" t="0" r="r" b="b"/>
              <a:pathLst>
                <a:path w="100" h="104">
                  <a:moveTo>
                    <a:pt x="100" y="52"/>
                  </a:moveTo>
                  <a:lnTo>
                    <a:pt x="100" y="52"/>
                  </a:lnTo>
                  <a:lnTo>
                    <a:pt x="96" y="73"/>
                  </a:lnTo>
                  <a:lnTo>
                    <a:pt x="87" y="86"/>
                  </a:lnTo>
                  <a:lnTo>
                    <a:pt x="70" y="99"/>
                  </a:lnTo>
                  <a:lnTo>
                    <a:pt x="52" y="104"/>
                  </a:lnTo>
                  <a:lnTo>
                    <a:pt x="52" y="104"/>
                  </a:lnTo>
                  <a:lnTo>
                    <a:pt x="31" y="99"/>
                  </a:lnTo>
                  <a:lnTo>
                    <a:pt x="18" y="86"/>
                  </a:lnTo>
                  <a:lnTo>
                    <a:pt x="5" y="73"/>
                  </a:lnTo>
                  <a:lnTo>
                    <a:pt x="0" y="52"/>
                  </a:lnTo>
                  <a:lnTo>
                    <a:pt x="0" y="52"/>
                  </a:lnTo>
                  <a:lnTo>
                    <a:pt x="5" y="34"/>
                  </a:lnTo>
                  <a:lnTo>
                    <a:pt x="18" y="17"/>
                  </a:lnTo>
                  <a:lnTo>
                    <a:pt x="31" y="4"/>
                  </a:lnTo>
                  <a:lnTo>
                    <a:pt x="52" y="0"/>
                  </a:lnTo>
                  <a:lnTo>
                    <a:pt x="52" y="0"/>
                  </a:lnTo>
                  <a:lnTo>
                    <a:pt x="70" y="4"/>
                  </a:lnTo>
                  <a:lnTo>
                    <a:pt x="87" y="17"/>
                  </a:lnTo>
                  <a:lnTo>
                    <a:pt x="96" y="34"/>
                  </a:lnTo>
                  <a:lnTo>
                    <a:pt x="100" y="52"/>
                  </a:lnTo>
                  <a:lnTo>
                    <a:pt x="100" y="5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2" name="Freeform 106"/>
            <p:cNvSpPr/>
            <p:nvPr/>
          </p:nvSpPr>
          <p:spPr bwMode="auto">
            <a:xfrm>
              <a:off x="13096875" y="3106737"/>
              <a:ext cx="687387" cy="247650"/>
            </a:xfrm>
            <a:custGeom>
              <a:avLst/>
              <a:gdLst/>
              <a:ahLst/>
              <a:cxnLst>
                <a:cxn ang="0">
                  <a:pos x="424" y="0"/>
                </a:cxn>
                <a:cxn ang="0">
                  <a:pos x="13" y="0"/>
                </a:cxn>
                <a:cxn ang="0">
                  <a:pos x="13" y="0"/>
                </a:cxn>
                <a:cxn ang="0">
                  <a:pos x="5" y="4"/>
                </a:cxn>
                <a:cxn ang="0">
                  <a:pos x="0" y="13"/>
                </a:cxn>
                <a:cxn ang="0">
                  <a:pos x="0" y="143"/>
                </a:cxn>
                <a:cxn ang="0">
                  <a:pos x="0" y="143"/>
                </a:cxn>
                <a:cxn ang="0">
                  <a:pos x="5" y="151"/>
                </a:cxn>
                <a:cxn ang="0">
                  <a:pos x="13" y="156"/>
                </a:cxn>
                <a:cxn ang="0">
                  <a:pos x="424" y="156"/>
                </a:cxn>
                <a:cxn ang="0">
                  <a:pos x="424" y="156"/>
                </a:cxn>
                <a:cxn ang="0">
                  <a:pos x="429" y="151"/>
                </a:cxn>
                <a:cxn ang="0">
                  <a:pos x="433" y="143"/>
                </a:cxn>
                <a:cxn ang="0">
                  <a:pos x="433" y="13"/>
                </a:cxn>
                <a:cxn ang="0">
                  <a:pos x="433" y="13"/>
                </a:cxn>
                <a:cxn ang="0">
                  <a:pos x="429" y="4"/>
                </a:cxn>
                <a:cxn ang="0">
                  <a:pos x="424" y="0"/>
                </a:cxn>
                <a:cxn ang="0">
                  <a:pos x="424" y="0"/>
                </a:cxn>
              </a:cxnLst>
              <a:rect l="0" t="0" r="r" b="b"/>
              <a:pathLst>
                <a:path w="433" h="156">
                  <a:moveTo>
                    <a:pt x="424" y="0"/>
                  </a:moveTo>
                  <a:lnTo>
                    <a:pt x="13" y="0"/>
                  </a:lnTo>
                  <a:lnTo>
                    <a:pt x="13" y="0"/>
                  </a:lnTo>
                  <a:lnTo>
                    <a:pt x="5" y="4"/>
                  </a:lnTo>
                  <a:lnTo>
                    <a:pt x="0" y="13"/>
                  </a:lnTo>
                  <a:lnTo>
                    <a:pt x="0" y="143"/>
                  </a:lnTo>
                  <a:lnTo>
                    <a:pt x="0" y="143"/>
                  </a:lnTo>
                  <a:lnTo>
                    <a:pt x="5" y="151"/>
                  </a:lnTo>
                  <a:lnTo>
                    <a:pt x="13" y="156"/>
                  </a:lnTo>
                  <a:lnTo>
                    <a:pt x="424" y="156"/>
                  </a:lnTo>
                  <a:lnTo>
                    <a:pt x="424" y="156"/>
                  </a:lnTo>
                  <a:lnTo>
                    <a:pt x="429" y="151"/>
                  </a:lnTo>
                  <a:lnTo>
                    <a:pt x="433" y="143"/>
                  </a:lnTo>
                  <a:lnTo>
                    <a:pt x="433" y="13"/>
                  </a:lnTo>
                  <a:lnTo>
                    <a:pt x="433" y="13"/>
                  </a:lnTo>
                  <a:lnTo>
                    <a:pt x="429" y="4"/>
                  </a:lnTo>
                  <a:lnTo>
                    <a:pt x="424" y="0"/>
                  </a:lnTo>
                  <a:lnTo>
                    <a:pt x="42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3" name="Freeform 107"/>
            <p:cNvSpPr/>
            <p:nvPr/>
          </p:nvSpPr>
          <p:spPr bwMode="auto">
            <a:xfrm>
              <a:off x="13146088" y="3148012"/>
              <a:ext cx="74612" cy="74613"/>
            </a:xfrm>
            <a:custGeom>
              <a:avLst/>
              <a:gdLst/>
              <a:ahLst/>
              <a:cxnLst>
                <a:cxn ang="0">
                  <a:pos x="47" y="21"/>
                </a:cxn>
                <a:cxn ang="0">
                  <a:pos x="47" y="21"/>
                </a:cxn>
                <a:cxn ang="0">
                  <a:pos x="47" y="30"/>
                </a:cxn>
                <a:cxn ang="0">
                  <a:pos x="39" y="39"/>
                </a:cxn>
                <a:cxn ang="0">
                  <a:pos x="34" y="43"/>
                </a:cxn>
                <a:cxn ang="0">
                  <a:pos x="21" y="47"/>
                </a:cxn>
                <a:cxn ang="0">
                  <a:pos x="21" y="47"/>
                </a:cxn>
                <a:cxn ang="0">
                  <a:pos x="13" y="43"/>
                </a:cxn>
                <a:cxn ang="0">
                  <a:pos x="4" y="39"/>
                </a:cxn>
                <a:cxn ang="0">
                  <a:pos x="0" y="30"/>
                </a:cxn>
                <a:cxn ang="0">
                  <a:pos x="0" y="21"/>
                </a:cxn>
                <a:cxn ang="0">
                  <a:pos x="0" y="21"/>
                </a:cxn>
                <a:cxn ang="0">
                  <a:pos x="0" y="13"/>
                </a:cxn>
                <a:cxn ang="0">
                  <a:pos x="4" y="4"/>
                </a:cxn>
                <a:cxn ang="0">
                  <a:pos x="13" y="0"/>
                </a:cxn>
                <a:cxn ang="0">
                  <a:pos x="21" y="0"/>
                </a:cxn>
                <a:cxn ang="0">
                  <a:pos x="21" y="0"/>
                </a:cxn>
                <a:cxn ang="0">
                  <a:pos x="34" y="0"/>
                </a:cxn>
                <a:cxn ang="0">
                  <a:pos x="39" y="4"/>
                </a:cxn>
                <a:cxn ang="0">
                  <a:pos x="47" y="13"/>
                </a:cxn>
                <a:cxn ang="0">
                  <a:pos x="47" y="21"/>
                </a:cxn>
                <a:cxn ang="0">
                  <a:pos x="47" y="21"/>
                </a:cxn>
              </a:cxnLst>
              <a:rect l="0" t="0" r="r" b="b"/>
              <a:pathLst>
                <a:path w="47" h="47">
                  <a:moveTo>
                    <a:pt x="47" y="21"/>
                  </a:moveTo>
                  <a:lnTo>
                    <a:pt x="47" y="21"/>
                  </a:lnTo>
                  <a:lnTo>
                    <a:pt x="47" y="30"/>
                  </a:lnTo>
                  <a:lnTo>
                    <a:pt x="39" y="39"/>
                  </a:lnTo>
                  <a:lnTo>
                    <a:pt x="34" y="43"/>
                  </a:lnTo>
                  <a:lnTo>
                    <a:pt x="21" y="47"/>
                  </a:lnTo>
                  <a:lnTo>
                    <a:pt x="21" y="47"/>
                  </a:lnTo>
                  <a:lnTo>
                    <a:pt x="13" y="43"/>
                  </a:lnTo>
                  <a:lnTo>
                    <a:pt x="4" y="39"/>
                  </a:lnTo>
                  <a:lnTo>
                    <a:pt x="0" y="30"/>
                  </a:lnTo>
                  <a:lnTo>
                    <a:pt x="0" y="21"/>
                  </a:lnTo>
                  <a:lnTo>
                    <a:pt x="0" y="21"/>
                  </a:lnTo>
                  <a:lnTo>
                    <a:pt x="0" y="13"/>
                  </a:lnTo>
                  <a:lnTo>
                    <a:pt x="4" y="4"/>
                  </a:lnTo>
                  <a:lnTo>
                    <a:pt x="13" y="0"/>
                  </a:lnTo>
                  <a:lnTo>
                    <a:pt x="21" y="0"/>
                  </a:lnTo>
                  <a:lnTo>
                    <a:pt x="21" y="0"/>
                  </a:lnTo>
                  <a:lnTo>
                    <a:pt x="34" y="0"/>
                  </a:lnTo>
                  <a:lnTo>
                    <a:pt x="39" y="4"/>
                  </a:lnTo>
                  <a:lnTo>
                    <a:pt x="47" y="13"/>
                  </a:lnTo>
                  <a:lnTo>
                    <a:pt x="47" y="21"/>
                  </a:lnTo>
                  <a:lnTo>
                    <a:pt x="47" y="2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4" name="Freeform 108"/>
            <p:cNvSpPr/>
            <p:nvPr/>
          </p:nvSpPr>
          <p:spPr bwMode="auto">
            <a:xfrm>
              <a:off x="13255625" y="3148012"/>
              <a:ext cx="74612" cy="74613"/>
            </a:xfrm>
            <a:custGeom>
              <a:avLst/>
              <a:gdLst/>
              <a:ahLst/>
              <a:cxnLst>
                <a:cxn ang="0">
                  <a:pos x="47" y="21"/>
                </a:cxn>
                <a:cxn ang="0">
                  <a:pos x="47" y="21"/>
                </a:cxn>
                <a:cxn ang="0">
                  <a:pos x="47"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7" y="13"/>
                </a:cxn>
                <a:cxn ang="0">
                  <a:pos x="47" y="21"/>
                </a:cxn>
                <a:cxn ang="0">
                  <a:pos x="47" y="21"/>
                </a:cxn>
              </a:cxnLst>
              <a:rect l="0" t="0" r="r" b="b"/>
              <a:pathLst>
                <a:path w="47" h="47">
                  <a:moveTo>
                    <a:pt x="47" y="21"/>
                  </a:moveTo>
                  <a:lnTo>
                    <a:pt x="47" y="21"/>
                  </a:lnTo>
                  <a:lnTo>
                    <a:pt x="47"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7" y="13"/>
                  </a:lnTo>
                  <a:lnTo>
                    <a:pt x="47" y="21"/>
                  </a:lnTo>
                  <a:lnTo>
                    <a:pt x="47" y="2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5" name="Freeform 109"/>
            <p:cNvSpPr/>
            <p:nvPr/>
          </p:nvSpPr>
          <p:spPr bwMode="auto">
            <a:xfrm>
              <a:off x="13365163" y="3148012"/>
              <a:ext cx="82550" cy="74613"/>
            </a:xfrm>
            <a:custGeom>
              <a:avLst/>
              <a:gdLst/>
              <a:ahLst/>
              <a:cxnLst>
                <a:cxn ang="0">
                  <a:pos x="52" y="21"/>
                </a:cxn>
                <a:cxn ang="0">
                  <a:pos x="52" y="21"/>
                </a:cxn>
                <a:cxn ang="0">
                  <a:pos x="48" y="30"/>
                </a:cxn>
                <a:cxn ang="0">
                  <a:pos x="43" y="39"/>
                </a:cxn>
                <a:cxn ang="0">
                  <a:pos x="35" y="43"/>
                </a:cxn>
                <a:cxn ang="0">
                  <a:pos x="26" y="47"/>
                </a:cxn>
                <a:cxn ang="0">
                  <a:pos x="26" y="47"/>
                </a:cxn>
                <a:cxn ang="0">
                  <a:pos x="17" y="43"/>
                </a:cxn>
                <a:cxn ang="0">
                  <a:pos x="9" y="39"/>
                </a:cxn>
                <a:cxn ang="0">
                  <a:pos x="4" y="30"/>
                </a:cxn>
                <a:cxn ang="0">
                  <a:pos x="0" y="21"/>
                </a:cxn>
                <a:cxn ang="0">
                  <a:pos x="0" y="21"/>
                </a:cxn>
                <a:cxn ang="0">
                  <a:pos x="4" y="13"/>
                </a:cxn>
                <a:cxn ang="0">
                  <a:pos x="9" y="4"/>
                </a:cxn>
                <a:cxn ang="0">
                  <a:pos x="17" y="0"/>
                </a:cxn>
                <a:cxn ang="0">
                  <a:pos x="26" y="0"/>
                </a:cxn>
                <a:cxn ang="0">
                  <a:pos x="26" y="0"/>
                </a:cxn>
                <a:cxn ang="0">
                  <a:pos x="35" y="0"/>
                </a:cxn>
                <a:cxn ang="0">
                  <a:pos x="43" y="4"/>
                </a:cxn>
                <a:cxn ang="0">
                  <a:pos x="48" y="13"/>
                </a:cxn>
                <a:cxn ang="0">
                  <a:pos x="52" y="21"/>
                </a:cxn>
                <a:cxn ang="0">
                  <a:pos x="52" y="21"/>
                </a:cxn>
              </a:cxnLst>
              <a:rect l="0" t="0" r="r" b="b"/>
              <a:pathLst>
                <a:path w="52" h="47">
                  <a:moveTo>
                    <a:pt x="52" y="21"/>
                  </a:moveTo>
                  <a:lnTo>
                    <a:pt x="52" y="21"/>
                  </a:lnTo>
                  <a:lnTo>
                    <a:pt x="48" y="30"/>
                  </a:lnTo>
                  <a:lnTo>
                    <a:pt x="43" y="39"/>
                  </a:lnTo>
                  <a:lnTo>
                    <a:pt x="35" y="43"/>
                  </a:lnTo>
                  <a:lnTo>
                    <a:pt x="26" y="47"/>
                  </a:lnTo>
                  <a:lnTo>
                    <a:pt x="26" y="47"/>
                  </a:lnTo>
                  <a:lnTo>
                    <a:pt x="17" y="43"/>
                  </a:lnTo>
                  <a:lnTo>
                    <a:pt x="9" y="39"/>
                  </a:lnTo>
                  <a:lnTo>
                    <a:pt x="4" y="30"/>
                  </a:lnTo>
                  <a:lnTo>
                    <a:pt x="0" y="21"/>
                  </a:lnTo>
                  <a:lnTo>
                    <a:pt x="0" y="21"/>
                  </a:lnTo>
                  <a:lnTo>
                    <a:pt x="4" y="13"/>
                  </a:lnTo>
                  <a:lnTo>
                    <a:pt x="9" y="4"/>
                  </a:lnTo>
                  <a:lnTo>
                    <a:pt x="17" y="0"/>
                  </a:lnTo>
                  <a:lnTo>
                    <a:pt x="26" y="0"/>
                  </a:lnTo>
                  <a:lnTo>
                    <a:pt x="26" y="0"/>
                  </a:lnTo>
                  <a:lnTo>
                    <a:pt x="35" y="0"/>
                  </a:lnTo>
                  <a:lnTo>
                    <a:pt x="43" y="4"/>
                  </a:lnTo>
                  <a:lnTo>
                    <a:pt x="48" y="13"/>
                  </a:lnTo>
                  <a:lnTo>
                    <a:pt x="52" y="21"/>
                  </a:lnTo>
                  <a:lnTo>
                    <a:pt x="52" y="2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1720" name="组合 587"/>
          <p:cNvGrpSpPr/>
          <p:nvPr/>
        </p:nvGrpSpPr>
        <p:grpSpPr>
          <a:xfrm>
            <a:off x="4337301" y="3716647"/>
            <a:ext cx="380999" cy="267344"/>
            <a:chOff x="10346473" y="-1711511"/>
            <a:chExt cx="613894" cy="651867"/>
          </a:xfrm>
          <a:solidFill>
            <a:schemeClr val="tx1">
              <a:lumMod val="50000"/>
              <a:lumOff val="50000"/>
            </a:schemeClr>
          </a:solidFill>
        </p:grpSpPr>
        <p:sp>
          <p:nvSpPr>
            <p:cNvPr id="1797" name="Freeform 66"/>
            <p:cNvSpPr/>
            <p:nvPr/>
          </p:nvSpPr>
          <p:spPr bwMode="auto">
            <a:xfrm>
              <a:off x="10840120" y="-1711511"/>
              <a:ext cx="120247" cy="367071"/>
            </a:xfrm>
            <a:custGeom>
              <a:avLst/>
              <a:gdLst/>
              <a:ahLst/>
              <a:cxnLst>
                <a:cxn ang="0">
                  <a:pos x="2" y="102"/>
                </a:cxn>
                <a:cxn ang="0">
                  <a:pos x="2" y="102"/>
                </a:cxn>
                <a:cxn ang="0">
                  <a:pos x="10" y="92"/>
                </a:cxn>
                <a:cxn ang="0">
                  <a:pos x="16" y="82"/>
                </a:cxn>
                <a:cxn ang="0">
                  <a:pos x="20" y="70"/>
                </a:cxn>
                <a:cxn ang="0">
                  <a:pos x="22" y="58"/>
                </a:cxn>
                <a:cxn ang="0">
                  <a:pos x="22" y="58"/>
                </a:cxn>
                <a:cxn ang="0">
                  <a:pos x="20" y="46"/>
                </a:cxn>
                <a:cxn ang="0">
                  <a:pos x="16" y="34"/>
                </a:cxn>
                <a:cxn ang="0">
                  <a:pos x="10" y="24"/>
                </a:cxn>
                <a:cxn ang="0">
                  <a:pos x="2" y="14"/>
                </a:cxn>
                <a:cxn ang="0">
                  <a:pos x="2" y="14"/>
                </a:cxn>
                <a:cxn ang="0">
                  <a:pos x="2" y="10"/>
                </a:cxn>
                <a:cxn ang="0">
                  <a:pos x="0" y="8"/>
                </a:cxn>
                <a:cxn ang="0">
                  <a:pos x="2" y="4"/>
                </a:cxn>
                <a:cxn ang="0">
                  <a:pos x="2" y="2"/>
                </a:cxn>
                <a:cxn ang="0">
                  <a:pos x="2" y="2"/>
                </a:cxn>
                <a:cxn ang="0">
                  <a:pos x="6" y="0"/>
                </a:cxn>
                <a:cxn ang="0">
                  <a:pos x="8" y="0"/>
                </a:cxn>
                <a:cxn ang="0">
                  <a:pos x="12" y="0"/>
                </a:cxn>
                <a:cxn ang="0">
                  <a:pos x="14" y="2"/>
                </a:cxn>
                <a:cxn ang="0">
                  <a:pos x="14" y="2"/>
                </a:cxn>
                <a:cxn ang="0">
                  <a:pos x="24" y="14"/>
                </a:cxn>
                <a:cxn ang="0">
                  <a:pos x="32" y="28"/>
                </a:cxn>
                <a:cxn ang="0">
                  <a:pos x="36" y="42"/>
                </a:cxn>
                <a:cxn ang="0">
                  <a:pos x="38" y="58"/>
                </a:cxn>
                <a:cxn ang="0">
                  <a:pos x="36" y="72"/>
                </a:cxn>
                <a:cxn ang="0">
                  <a:pos x="32" y="88"/>
                </a:cxn>
                <a:cxn ang="0">
                  <a:pos x="24" y="100"/>
                </a:cxn>
                <a:cxn ang="0">
                  <a:pos x="14" y="114"/>
                </a:cxn>
                <a:cxn ang="0">
                  <a:pos x="14" y="114"/>
                </a:cxn>
                <a:cxn ang="0">
                  <a:pos x="12" y="116"/>
                </a:cxn>
                <a:cxn ang="0">
                  <a:pos x="8" y="116"/>
                </a:cxn>
                <a:cxn ang="0">
                  <a:pos x="6" y="116"/>
                </a:cxn>
                <a:cxn ang="0">
                  <a:pos x="2" y="114"/>
                </a:cxn>
                <a:cxn ang="0">
                  <a:pos x="2" y="114"/>
                </a:cxn>
                <a:cxn ang="0">
                  <a:pos x="2" y="110"/>
                </a:cxn>
                <a:cxn ang="0">
                  <a:pos x="0" y="108"/>
                </a:cxn>
                <a:cxn ang="0">
                  <a:pos x="2" y="104"/>
                </a:cxn>
                <a:cxn ang="0">
                  <a:pos x="2" y="102"/>
                </a:cxn>
                <a:cxn ang="0">
                  <a:pos x="2" y="102"/>
                </a:cxn>
              </a:cxnLst>
              <a:rect l="0" t="0" r="r" b="b"/>
              <a:pathLst>
                <a:path w="38" h="116">
                  <a:moveTo>
                    <a:pt x="2" y="102"/>
                  </a:moveTo>
                  <a:lnTo>
                    <a:pt x="2" y="102"/>
                  </a:lnTo>
                  <a:lnTo>
                    <a:pt x="10" y="92"/>
                  </a:lnTo>
                  <a:lnTo>
                    <a:pt x="16" y="82"/>
                  </a:lnTo>
                  <a:lnTo>
                    <a:pt x="20" y="70"/>
                  </a:lnTo>
                  <a:lnTo>
                    <a:pt x="22" y="58"/>
                  </a:lnTo>
                  <a:lnTo>
                    <a:pt x="22" y="58"/>
                  </a:lnTo>
                  <a:lnTo>
                    <a:pt x="20" y="46"/>
                  </a:lnTo>
                  <a:lnTo>
                    <a:pt x="16" y="34"/>
                  </a:lnTo>
                  <a:lnTo>
                    <a:pt x="10" y="24"/>
                  </a:lnTo>
                  <a:lnTo>
                    <a:pt x="2" y="14"/>
                  </a:lnTo>
                  <a:lnTo>
                    <a:pt x="2" y="14"/>
                  </a:lnTo>
                  <a:lnTo>
                    <a:pt x="2" y="10"/>
                  </a:lnTo>
                  <a:lnTo>
                    <a:pt x="0" y="8"/>
                  </a:lnTo>
                  <a:lnTo>
                    <a:pt x="2" y="4"/>
                  </a:lnTo>
                  <a:lnTo>
                    <a:pt x="2" y="2"/>
                  </a:lnTo>
                  <a:lnTo>
                    <a:pt x="2" y="2"/>
                  </a:lnTo>
                  <a:lnTo>
                    <a:pt x="6" y="0"/>
                  </a:lnTo>
                  <a:lnTo>
                    <a:pt x="8" y="0"/>
                  </a:lnTo>
                  <a:lnTo>
                    <a:pt x="12" y="0"/>
                  </a:lnTo>
                  <a:lnTo>
                    <a:pt x="14" y="2"/>
                  </a:lnTo>
                  <a:lnTo>
                    <a:pt x="14" y="2"/>
                  </a:lnTo>
                  <a:lnTo>
                    <a:pt x="24" y="14"/>
                  </a:lnTo>
                  <a:lnTo>
                    <a:pt x="32" y="28"/>
                  </a:lnTo>
                  <a:lnTo>
                    <a:pt x="36" y="42"/>
                  </a:lnTo>
                  <a:lnTo>
                    <a:pt x="38" y="58"/>
                  </a:lnTo>
                  <a:lnTo>
                    <a:pt x="36" y="72"/>
                  </a:lnTo>
                  <a:lnTo>
                    <a:pt x="32" y="88"/>
                  </a:lnTo>
                  <a:lnTo>
                    <a:pt x="24" y="100"/>
                  </a:lnTo>
                  <a:lnTo>
                    <a:pt x="14" y="114"/>
                  </a:lnTo>
                  <a:lnTo>
                    <a:pt x="14" y="114"/>
                  </a:lnTo>
                  <a:lnTo>
                    <a:pt x="12" y="116"/>
                  </a:lnTo>
                  <a:lnTo>
                    <a:pt x="8" y="116"/>
                  </a:lnTo>
                  <a:lnTo>
                    <a:pt x="6" y="116"/>
                  </a:lnTo>
                  <a:lnTo>
                    <a:pt x="2" y="114"/>
                  </a:lnTo>
                  <a:lnTo>
                    <a:pt x="2" y="114"/>
                  </a:lnTo>
                  <a:lnTo>
                    <a:pt x="2" y="110"/>
                  </a:lnTo>
                  <a:lnTo>
                    <a:pt x="0" y="108"/>
                  </a:lnTo>
                  <a:lnTo>
                    <a:pt x="2" y="104"/>
                  </a:lnTo>
                  <a:lnTo>
                    <a:pt x="2" y="102"/>
                  </a:lnTo>
                  <a:lnTo>
                    <a:pt x="2"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8" name="Freeform 67"/>
            <p:cNvSpPr/>
            <p:nvPr/>
          </p:nvSpPr>
          <p:spPr bwMode="auto">
            <a:xfrm>
              <a:off x="10789490" y="-1660881"/>
              <a:ext cx="88603" cy="259481"/>
            </a:xfrm>
            <a:custGeom>
              <a:avLst/>
              <a:gdLst/>
              <a:ahLst/>
              <a:cxnLst>
                <a:cxn ang="0">
                  <a:pos x="2" y="68"/>
                </a:cxn>
                <a:cxn ang="0">
                  <a:pos x="2" y="68"/>
                </a:cxn>
                <a:cxn ang="0">
                  <a:pos x="6" y="62"/>
                </a:cxn>
                <a:cxn ang="0">
                  <a:pos x="10" y="56"/>
                </a:cxn>
                <a:cxn ang="0">
                  <a:pos x="12" y="48"/>
                </a:cxn>
                <a:cxn ang="0">
                  <a:pos x="12" y="42"/>
                </a:cxn>
                <a:cxn ang="0">
                  <a:pos x="12" y="34"/>
                </a:cxn>
                <a:cxn ang="0">
                  <a:pos x="10" y="28"/>
                </a:cxn>
                <a:cxn ang="0">
                  <a:pos x="6" y="20"/>
                </a:cxn>
                <a:cxn ang="0">
                  <a:pos x="2" y="14"/>
                </a:cxn>
                <a:cxn ang="0">
                  <a:pos x="2" y="14"/>
                </a:cxn>
                <a:cxn ang="0">
                  <a:pos x="0" y="12"/>
                </a:cxn>
                <a:cxn ang="0">
                  <a:pos x="0" y="8"/>
                </a:cxn>
                <a:cxn ang="0">
                  <a:pos x="0" y="6"/>
                </a:cxn>
                <a:cxn ang="0">
                  <a:pos x="2" y="4"/>
                </a:cxn>
                <a:cxn ang="0">
                  <a:pos x="2" y="4"/>
                </a:cxn>
                <a:cxn ang="0">
                  <a:pos x="4" y="2"/>
                </a:cxn>
                <a:cxn ang="0">
                  <a:pos x="8" y="0"/>
                </a:cxn>
                <a:cxn ang="0">
                  <a:pos x="10" y="2"/>
                </a:cxn>
                <a:cxn ang="0">
                  <a:pos x="12" y="4"/>
                </a:cxn>
                <a:cxn ang="0">
                  <a:pos x="12" y="4"/>
                </a:cxn>
                <a:cxn ang="0">
                  <a:pos x="20" y="12"/>
                </a:cxn>
                <a:cxn ang="0">
                  <a:pos x="24" y="22"/>
                </a:cxn>
                <a:cxn ang="0">
                  <a:pos x="28" y="32"/>
                </a:cxn>
                <a:cxn ang="0">
                  <a:pos x="28" y="42"/>
                </a:cxn>
                <a:cxn ang="0">
                  <a:pos x="28" y="52"/>
                </a:cxn>
                <a:cxn ang="0">
                  <a:pos x="24" y="62"/>
                </a:cxn>
                <a:cxn ang="0">
                  <a:pos x="20" y="72"/>
                </a:cxn>
                <a:cxn ang="0">
                  <a:pos x="12" y="80"/>
                </a:cxn>
                <a:cxn ang="0">
                  <a:pos x="12" y="80"/>
                </a:cxn>
                <a:cxn ang="0">
                  <a:pos x="10" y="82"/>
                </a:cxn>
                <a:cxn ang="0">
                  <a:pos x="8" y="82"/>
                </a:cxn>
                <a:cxn ang="0">
                  <a:pos x="4" y="82"/>
                </a:cxn>
                <a:cxn ang="0">
                  <a:pos x="2" y="80"/>
                </a:cxn>
                <a:cxn ang="0">
                  <a:pos x="2" y="80"/>
                </a:cxn>
                <a:cxn ang="0">
                  <a:pos x="0" y="78"/>
                </a:cxn>
                <a:cxn ang="0">
                  <a:pos x="0" y="74"/>
                </a:cxn>
                <a:cxn ang="0">
                  <a:pos x="0" y="72"/>
                </a:cxn>
                <a:cxn ang="0">
                  <a:pos x="2" y="68"/>
                </a:cxn>
                <a:cxn ang="0">
                  <a:pos x="2" y="68"/>
                </a:cxn>
              </a:cxnLst>
              <a:rect l="0" t="0" r="r" b="b"/>
              <a:pathLst>
                <a:path w="28" h="82">
                  <a:moveTo>
                    <a:pt x="2" y="68"/>
                  </a:moveTo>
                  <a:lnTo>
                    <a:pt x="2" y="68"/>
                  </a:lnTo>
                  <a:lnTo>
                    <a:pt x="6" y="62"/>
                  </a:lnTo>
                  <a:lnTo>
                    <a:pt x="10" y="56"/>
                  </a:lnTo>
                  <a:lnTo>
                    <a:pt x="12" y="48"/>
                  </a:lnTo>
                  <a:lnTo>
                    <a:pt x="12" y="42"/>
                  </a:lnTo>
                  <a:lnTo>
                    <a:pt x="12" y="34"/>
                  </a:lnTo>
                  <a:lnTo>
                    <a:pt x="10" y="28"/>
                  </a:lnTo>
                  <a:lnTo>
                    <a:pt x="6" y="20"/>
                  </a:lnTo>
                  <a:lnTo>
                    <a:pt x="2" y="14"/>
                  </a:lnTo>
                  <a:lnTo>
                    <a:pt x="2" y="14"/>
                  </a:lnTo>
                  <a:lnTo>
                    <a:pt x="0" y="12"/>
                  </a:lnTo>
                  <a:lnTo>
                    <a:pt x="0" y="8"/>
                  </a:lnTo>
                  <a:lnTo>
                    <a:pt x="0" y="6"/>
                  </a:lnTo>
                  <a:lnTo>
                    <a:pt x="2" y="4"/>
                  </a:lnTo>
                  <a:lnTo>
                    <a:pt x="2" y="4"/>
                  </a:lnTo>
                  <a:lnTo>
                    <a:pt x="4" y="2"/>
                  </a:lnTo>
                  <a:lnTo>
                    <a:pt x="8" y="0"/>
                  </a:lnTo>
                  <a:lnTo>
                    <a:pt x="10" y="2"/>
                  </a:lnTo>
                  <a:lnTo>
                    <a:pt x="12" y="4"/>
                  </a:lnTo>
                  <a:lnTo>
                    <a:pt x="12" y="4"/>
                  </a:lnTo>
                  <a:lnTo>
                    <a:pt x="20" y="12"/>
                  </a:lnTo>
                  <a:lnTo>
                    <a:pt x="24" y="22"/>
                  </a:lnTo>
                  <a:lnTo>
                    <a:pt x="28" y="32"/>
                  </a:lnTo>
                  <a:lnTo>
                    <a:pt x="28" y="42"/>
                  </a:lnTo>
                  <a:lnTo>
                    <a:pt x="28" y="52"/>
                  </a:lnTo>
                  <a:lnTo>
                    <a:pt x="24" y="62"/>
                  </a:lnTo>
                  <a:lnTo>
                    <a:pt x="20" y="72"/>
                  </a:lnTo>
                  <a:lnTo>
                    <a:pt x="12" y="80"/>
                  </a:lnTo>
                  <a:lnTo>
                    <a:pt x="12" y="80"/>
                  </a:lnTo>
                  <a:lnTo>
                    <a:pt x="10" y="82"/>
                  </a:lnTo>
                  <a:lnTo>
                    <a:pt x="8" y="82"/>
                  </a:lnTo>
                  <a:lnTo>
                    <a:pt x="4" y="82"/>
                  </a:lnTo>
                  <a:lnTo>
                    <a:pt x="2" y="80"/>
                  </a:lnTo>
                  <a:lnTo>
                    <a:pt x="2" y="80"/>
                  </a:lnTo>
                  <a:lnTo>
                    <a:pt x="0" y="78"/>
                  </a:lnTo>
                  <a:lnTo>
                    <a:pt x="0" y="74"/>
                  </a:lnTo>
                  <a:lnTo>
                    <a:pt x="0" y="72"/>
                  </a:lnTo>
                  <a:lnTo>
                    <a:pt x="2" y="68"/>
                  </a:lnTo>
                  <a:lnTo>
                    <a:pt x="2" y="6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9" name="Freeform 68"/>
            <p:cNvSpPr/>
            <p:nvPr/>
          </p:nvSpPr>
          <p:spPr bwMode="auto">
            <a:xfrm>
              <a:off x="10384446" y="-1711511"/>
              <a:ext cx="120247" cy="367071"/>
            </a:xfrm>
            <a:custGeom>
              <a:avLst/>
              <a:gdLst/>
              <a:ahLst/>
              <a:cxnLst>
                <a:cxn ang="0">
                  <a:pos x="34" y="14"/>
                </a:cxn>
                <a:cxn ang="0">
                  <a:pos x="34" y="14"/>
                </a:cxn>
                <a:cxn ang="0">
                  <a:pos x="26" y="24"/>
                </a:cxn>
                <a:cxn ang="0">
                  <a:pos x="22" y="34"/>
                </a:cxn>
                <a:cxn ang="0">
                  <a:pos x="18" y="46"/>
                </a:cxn>
                <a:cxn ang="0">
                  <a:pos x="16" y="58"/>
                </a:cxn>
                <a:cxn ang="0">
                  <a:pos x="16" y="58"/>
                </a:cxn>
                <a:cxn ang="0">
                  <a:pos x="18" y="70"/>
                </a:cxn>
                <a:cxn ang="0">
                  <a:pos x="22" y="82"/>
                </a:cxn>
                <a:cxn ang="0">
                  <a:pos x="26" y="92"/>
                </a:cxn>
                <a:cxn ang="0">
                  <a:pos x="34" y="102"/>
                </a:cxn>
                <a:cxn ang="0">
                  <a:pos x="34" y="102"/>
                </a:cxn>
                <a:cxn ang="0">
                  <a:pos x="36" y="104"/>
                </a:cxn>
                <a:cxn ang="0">
                  <a:pos x="38" y="108"/>
                </a:cxn>
                <a:cxn ang="0">
                  <a:pos x="36" y="110"/>
                </a:cxn>
                <a:cxn ang="0">
                  <a:pos x="34" y="114"/>
                </a:cxn>
                <a:cxn ang="0">
                  <a:pos x="34" y="114"/>
                </a:cxn>
                <a:cxn ang="0">
                  <a:pos x="32" y="116"/>
                </a:cxn>
                <a:cxn ang="0">
                  <a:pos x="30" y="116"/>
                </a:cxn>
                <a:cxn ang="0">
                  <a:pos x="26" y="116"/>
                </a:cxn>
                <a:cxn ang="0">
                  <a:pos x="24" y="114"/>
                </a:cxn>
                <a:cxn ang="0">
                  <a:pos x="24" y="114"/>
                </a:cxn>
                <a:cxn ang="0">
                  <a:pos x="14" y="100"/>
                </a:cxn>
                <a:cxn ang="0">
                  <a:pos x="6" y="88"/>
                </a:cxn>
                <a:cxn ang="0">
                  <a:pos x="2" y="72"/>
                </a:cxn>
                <a:cxn ang="0">
                  <a:pos x="0" y="58"/>
                </a:cxn>
                <a:cxn ang="0">
                  <a:pos x="2" y="42"/>
                </a:cxn>
                <a:cxn ang="0">
                  <a:pos x="6" y="28"/>
                </a:cxn>
                <a:cxn ang="0">
                  <a:pos x="14" y="14"/>
                </a:cxn>
                <a:cxn ang="0">
                  <a:pos x="24" y="2"/>
                </a:cxn>
                <a:cxn ang="0">
                  <a:pos x="24" y="2"/>
                </a:cxn>
                <a:cxn ang="0">
                  <a:pos x="26" y="0"/>
                </a:cxn>
                <a:cxn ang="0">
                  <a:pos x="30" y="0"/>
                </a:cxn>
                <a:cxn ang="0">
                  <a:pos x="32" y="0"/>
                </a:cxn>
                <a:cxn ang="0">
                  <a:pos x="34" y="2"/>
                </a:cxn>
                <a:cxn ang="0">
                  <a:pos x="34" y="2"/>
                </a:cxn>
                <a:cxn ang="0">
                  <a:pos x="36" y="4"/>
                </a:cxn>
                <a:cxn ang="0">
                  <a:pos x="38" y="8"/>
                </a:cxn>
                <a:cxn ang="0">
                  <a:pos x="36" y="10"/>
                </a:cxn>
                <a:cxn ang="0">
                  <a:pos x="34" y="14"/>
                </a:cxn>
                <a:cxn ang="0">
                  <a:pos x="34" y="14"/>
                </a:cxn>
              </a:cxnLst>
              <a:rect l="0" t="0" r="r" b="b"/>
              <a:pathLst>
                <a:path w="38" h="116">
                  <a:moveTo>
                    <a:pt x="34" y="14"/>
                  </a:moveTo>
                  <a:lnTo>
                    <a:pt x="34" y="14"/>
                  </a:lnTo>
                  <a:lnTo>
                    <a:pt x="26" y="24"/>
                  </a:lnTo>
                  <a:lnTo>
                    <a:pt x="22" y="34"/>
                  </a:lnTo>
                  <a:lnTo>
                    <a:pt x="18" y="46"/>
                  </a:lnTo>
                  <a:lnTo>
                    <a:pt x="16" y="58"/>
                  </a:lnTo>
                  <a:lnTo>
                    <a:pt x="16" y="58"/>
                  </a:lnTo>
                  <a:lnTo>
                    <a:pt x="18" y="70"/>
                  </a:lnTo>
                  <a:lnTo>
                    <a:pt x="22" y="82"/>
                  </a:lnTo>
                  <a:lnTo>
                    <a:pt x="26" y="92"/>
                  </a:lnTo>
                  <a:lnTo>
                    <a:pt x="34" y="102"/>
                  </a:lnTo>
                  <a:lnTo>
                    <a:pt x="34" y="102"/>
                  </a:lnTo>
                  <a:lnTo>
                    <a:pt x="36" y="104"/>
                  </a:lnTo>
                  <a:lnTo>
                    <a:pt x="38" y="108"/>
                  </a:lnTo>
                  <a:lnTo>
                    <a:pt x="36" y="110"/>
                  </a:lnTo>
                  <a:lnTo>
                    <a:pt x="34" y="114"/>
                  </a:lnTo>
                  <a:lnTo>
                    <a:pt x="34" y="114"/>
                  </a:lnTo>
                  <a:lnTo>
                    <a:pt x="32" y="116"/>
                  </a:lnTo>
                  <a:lnTo>
                    <a:pt x="30" y="116"/>
                  </a:lnTo>
                  <a:lnTo>
                    <a:pt x="26" y="116"/>
                  </a:lnTo>
                  <a:lnTo>
                    <a:pt x="24" y="114"/>
                  </a:lnTo>
                  <a:lnTo>
                    <a:pt x="24" y="114"/>
                  </a:lnTo>
                  <a:lnTo>
                    <a:pt x="14" y="100"/>
                  </a:lnTo>
                  <a:lnTo>
                    <a:pt x="6" y="88"/>
                  </a:lnTo>
                  <a:lnTo>
                    <a:pt x="2" y="72"/>
                  </a:lnTo>
                  <a:lnTo>
                    <a:pt x="0" y="58"/>
                  </a:lnTo>
                  <a:lnTo>
                    <a:pt x="2" y="42"/>
                  </a:lnTo>
                  <a:lnTo>
                    <a:pt x="6" y="28"/>
                  </a:lnTo>
                  <a:lnTo>
                    <a:pt x="14" y="14"/>
                  </a:lnTo>
                  <a:lnTo>
                    <a:pt x="24" y="2"/>
                  </a:lnTo>
                  <a:lnTo>
                    <a:pt x="24" y="2"/>
                  </a:lnTo>
                  <a:lnTo>
                    <a:pt x="26" y="0"/>
                  </a:lnTo>
                  <a:lnTo>
                    <a:pt x="30" y="0"/>
                  </a:lnTo>
                  <a:lnTo>
                    <a:pt x="32" y="0"/>
                  </a:lnTo>
                  <a:lnTo>
                    <a:pt x="34" y="2"/>
                  </a:lnTo>
                  <a:lnTo>
                    <a:pt x="34" y="2"/>
                  </a:lnTo>
                  <a:lnTo>
                    <a:pt x="36" y="4"/>
                  </a:lnTo>
                  <a:lnTo>
                    <a:pt x="38" y="8"/>
                  </a:lnTo>
                  <a:lnTo>
                    <a:pt x="36" y="10"/>
                  </a:lnTo>
                  <a:lnTo>
                    <a:pt x="34" y="14"/>
                  </a:lnTo>
                  <a:lnTo>
                    <a:pt x="34" y="1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00" name="Freeform 69"/>
            <p:cNvSpPr/>
            <p:nvPr/>
          </p:nvSpPr>
          <p:spPr bwMode="auto">
            <a:xfrm>
              <a:off x="10460392" y="-1660881"/>
              <a:ext cx="94932" cy="259481"/>
            </a:xfrm>
            <a:custGeom>
              <a:avLst/>
              <a:gdLst/>
              <a:ahLst/>
              <a:cxnLst>
                <a:cxn ang="0">
                  <a:pos x="28" y="14"/>
                </a:cxn>
                <a:cxn ang="0">
                  <a:pos x="28" y="14"/>
                </a:cxn>
                <a:cxn ang="0">
                  <a:pos x="24" y="20"/>
                </a:cxn>
                <a:cxn ang="0">
                  <a:pos x="20" y="28"/>
                </a:cxn>
                <a:cxn ang="0">
                  <a:pos x="18" y="34"/>
                </a:cxn>
                <a:cxn ang="0">
                  <a:pos x="16" y="42"/>
                </a:cxn>
                <a:cxn ang="0">
                  <a:pos x="18" y="48"/>
                </a:cxn>
                <a:cxn ang="0">
                  <a:pos x="20" y="56"/>
                </a:cxn>
                <a:cxn ang="0">
                  <a:pos x="24" y="62"/>
                </a:cxn>
                <a:cxn ang="0">
                  <a:pos x="28" y="68"/>
                </a:cxn>
                <a:cxn ang="0">
                  <a:pos x="28" y="68"/>
                </a:cxn>
                <a:cxn ang="0">
                  <a:pos x="30" y="72"/>
                </a:cxn>
                <a:cxn ang="0">
                  <a:pos x="30" y="74"/>
                </a:cxn>
                <a:cxn ang="0">
                  <a:pos x="30" y="78"/>
                </a:cxn>
                <a:cxn ang="0">
                  <a:pos x="28" y="80"/>
                </a:cxn>
                <a:cxn ang="0">
                  <a:pos x="28" y="80"/>
                </a:cxn>
                <a:cxn ang="0">
                  <a:pos x="26" y="82"/>
                </a:cxn>
                <a:cxn ang="0">
                  <a:pos x="22" y="82"/>
                </a:cxn>
                <a:cxn ang="0">
                  <a:pos x="20" y="82"/>
                </a:cxn>
                <a:cxn ang="0">
                  <a:pos x="16" y="80"/>
                </a:cxn>
                <a:cxn ang="0">
                  <a:pos x="16" y="80"/>
                </a:cxn>
                <a:cxn ang="0">
                  <a:pos x="10" y="72"/>
                </a:cxn>
                <a:cxn ang="0">
                  <a:pos x="4" y="62"/>
                </a:cxn>
                <a:cxn ang="0">
                  <a:pos x="2" y="52"/>
                </a:cxn>
                <a:cxn ang="0">
                  <a:pos x="0" y="42"/>
                </a:cxn>
                <a:cxn ang="0">
                  <a:pos x="2" y="32"/>
                </a:cxn>
                <a:cxn ang="0">
                  <a:pos x="4" y="22"/>
                </a:cxn>
                <a:cxn ang="0">
                  <a:pos x="10" y="12"/>
                </a:cxn>
                <a:cxn ang="0">
                  <a:pos x="16" y="4"/>
                </a:cxn>
                <a:cxn ang="0">
                  <a:pos x="16" y="4"/>
                </a:cxn>
                <a:cxn ang="0">
                  <a:pos x="20" y="2"/>
                </a:cxn>
                <a:cxn ang="0">
                  <a:pos x="22" y="0"/>
                </a:cxn>
                <a:cxn ang="0">
                  <a:pos x="26" y="2"/>
                </a:cxn>
                <a:cxn ang="0">
                  <a:pos x="28" y="4"/>
                </a:cxn>
                <a:cxn ang="0">
                  <a:pos x="28" y="4"/>
                </a:cxn>
                <a:cxn ang="0">
                  <a:pos x="30" y="6"/>
                </a:cxn>
                <a:cxn ang="0">
                  <a:pos x="30" y="8"/>
                </a:cxn>
                <a:cxn ang="0">
                  <a:pos x="30" y="12"/>
                </a:cxn>
                <a:cxn ang="0">
                  <a:pos x="28" y="14"/>
                </a:cxn>
                <a:cxn ang="0">
                  <a:pos x="28" y="14"/>
                </a:cxn>
              </a:cxnLst>
              <a:rect l="0" t="0" r="r" b="b"/>
              <a:pathLst>
                <a:path w="30" h="82">
                  <a:moveTo>
                    <a:pt x="28" y="14"/>
                  </a:moveTo>
                  <a:lnTo>
                    <a:pt x="28" y="14"/>
                  </a:lnTo>
                  <a:lnTo>
                    <a:pt x="24" y="20"/>
                  </a:lnTo>
                  <a:lnTo>
                    <a:pt x="20" y="28"/>
                  </a:lnTo>
                  <a:lnTo>
                    <a:pt x="18" y="34"/>
                  </a:lnTo>
                  <a:lnTo>
                    <a:pt x="16" y="42"/>
                  </a:lnTo>
                  <a:lnTo>
                    <a:pt x="18" y="48"/>
                  </a:lnTo>
                  <a:lnTo>
                    <a:pt x="20" y="56"/>
                  </a:lnTo>
                  <a:lnTo>
                    <a:pt x="24" y="62"/>
                  </a:lnTo>
                  <a:lnTo>
                    <a:pt x="28" y="68"/>
                  </a:lnTo>
                  <a:lnTo>
                    <a:pt x="28" y="68"/>
                  </a:lnTo>
                  <a:lnTo>
                    <a:pt x="30" y="72"/>
                  </a:lnTo>
                  <a:lnTo>
                    <a:pt x="30" y="74"/>
                  </a:lnTo>
                  <a:lnTo>
                    <a:pt x="30" y="78"/>
                  </a:lnTo>
                  <a:lnTo>
                    <a:pt x="28" y="80"/>
                  </a:lnTo>
                  <a:lnTo>
                    <a:pt x="28" y="80"/>
                  </a:lnTo>
                  <a:lnTo>
                    <a:pt x="26" y="82"/>
                  </a:lnTo>
                  <a:lnTo>
                    <a:pt x="22" y="82"/>
                  </a:lnTo>
                  <a:lnTo>
                    <a:pt x="20" y="82"/>
                  </a:lnTo>
                  <a:lnTo>
                    <a:pt x="16" y="80"/>
                  </a:lnTo>
                  <a:lnTo>
                    <a:pt x="16" y="80"/>
                  </a:lnTo>
                  <a:lnTo>
                    <a:pt x="10" y="72"/>
                  </a:lnTo>
                  <a:lnTo>
                    <a:pt x="4" y="62"/>
                  </a:lnTo>
                  <a:lnTo>
                    <a:pt x="2" y="52"/>
                  </a:lnTo>
                  <a:lnTo>
                    <a:pt x="0" y="42"/>
                  </a:lnTo>
                  <a:lnTo>
                    <a:pt x="2" y="32"/>
                  </a:lnTo>
                  <a:lnTo>
                    <a:pt x="4" y="22"/>
                  </a:lnTo>
                  <a:lnTo>
                    <a:pt x="10" y="12"/>
                  </a:lnTo>
                  <a:lnTo>
                    <a:pt x="16" y="4"/>
                  </a:lnTo>
                  <a:lnTo>
                    <a:pt x="16" y="4"/>
                  </a:lnTo>
                  <a:lnTo>
                    <a:pt x="20" y="2"/>
                  </a:lnTo>
                  <a:lnTo>
                    <a:pt x="22" y="0"/>
                  </a:lnTo>
                  <a:lnTo>
                    <a:pt x="26" y="2"/>
                  </a:lnTo>
                  <a:lnTo>
                    <a:pt x="28" y="4"/>
                  </a:lnTo>
                  <a:lnTo>
                    <a:pt x="28" y="4"/>
                  </a:lnTo>
                  <a:lnTo>
                    <a:pt x="30" y="6"/>
                  </a:lnTo>
                  <a:lnTo>
                    <a:pt x="30" y="8"/>
                  </a:lnTo>
                  <a:lnTo>
                    <a:pt x="30" y="12"/>
                  </a:lnTo>
                  <a:lnTo>
                    <a:pt x="28" y="14"/>
                  </a:lnTo>
                  <a:lnTo>
                    <a:pt x="28" y="1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01" name="Freeform 70"/>
            <p:cNvSpPr>
              <a:spLocks noEditPoints="1"/>
            </p:cNvSpPr>
            <p:nvPr/>
          </p:nvSpPr>
          <p:spPr bwMode="auto">
            <a:xfrm>
              <a:off x="10346473" y="-1268495"/>
              <a:ext cx="601237" cy="208851"/>
            </a:xfrm>
            <a:custGeom>
              <a:avLst/>
              <a:gdLst/>
              <a:ahLst/>
              <a:cxnLst>
                <a:cxn ang="0">
                  <a:pos x="184" y="0"/>
                </a:cxn>
                <a:cxn ang="0">
                  <a:pos x="6" y="0"/>
                </a:cxn>
                <a:cxn ang="0">
                  <a:pos x="6" y="0"/>
                </a:cxn>
                <a:cxn ang="0">
                  <a:pos x="2" y="0"/>
                </a:cxn>
                <a:cxn ang="0">
                  <a:pos x="0" y="4"/>
                </a:cxn>
                <a:cxn ang="0">
                  <a:pos x="0" y="62"/>
                </a:cxn>
                <a:cxn ang="0">
                  <a:pos x="0" y="62"/>
                </a:cxn>
                <a:cxn ang="0">
                  <a:pos x="2" y="66"/>
                </a:cxn>
                <a:cxn ang="0">
                  <a:pos x="6" y="66"/>
                </a:cxn>
                <a:cxn ang="0">
                  <a:pos x="184" y="66"/>
                </a:cxn>
                <a:cxn ang="0">
                  <a:pos x="184" y="66"/>
                </a:cxn>
                <a:cxn ang="0">
                  <a:pos x="188" y="66"/>
                </a:cxn>
                <a:cxn ang="0">
                  <a:pos x="190" y="62"/>
                </a:cxn>
                <a:cxn ang="0">
                  <a:pos x="190" y="4"/>
                </a:cxn>
                <a:cxn ang="0">
                  <a:pos x="190" y="4"/>
                </a:cxn>
                <a:cxn ang="0">
                  <a:pos x="188" y="0"/>
                </a:cxn>
                <a:cxn ang="0">
                  <a:pos x="184" y="0"/>
                </a:cxn>
                <a:cxn ang="0">
                  <a:pos x="184" y="0"/>
                </a:cxn>
                <a:cxn ang="0">
                  <a:pos x="36" y="46"/>
                </a:cxn>
                <a:cxn ang="0">
                  <a:pos x="36" y="46"/>
                </a:cxn>
                <a:cxn ang="0">
                  <a:pos x="28" y="44"/>
                </a:cxn>
                <a:cxn ang="0">
                  <a:pos x="22" y="42"/>
                </a:cxn>
                <a:cxn ang="0">
                  <a:pos x="18" y="38"/>
                </a:cxn>
                <a:cxn ang="0">
                  <a:pos x="16" y="32"/>
                </a:cxn>
                <a:cxn ang="0">
                  <a:pos x="16" y="32"/>
                </a:cxn>
                <a:cxn ang="0">
                  <a:pos x="18" y="28"/>
                </a:cxn>
                <a:cxn ang="0">
                  <a:pos x="22" y="24"/>
                </a:cxn>
                <a:cxn ang="0">
                  <a:pos x="28" y="22"/>
                </a:cxn>
                <a:cxn ang="0">
                  <a:pos x="36" y="20"/>
                </a:cxn>
                <a:cxn ang="0">
                  <a:pos x="36" y="20"/>
                </a:cxn>
                <a:cxn ang="0">
                  <a:pos x="42" y="22"/>
                </a:cxn>
                <a:cxn ang="0">
                  <a:pos x="48" y="24"/>
                </a:cxn>
                <a:cxn ang="0">
                  <a:pos x="52" y="28"/>
                </a:cxn>
                <a:cxn ang="0">
                  <a:pos x="54" y="32"/>
                </a:cxn>
                <a:cxn ang="0">
                  <a:pos x="54" y="32"/>
                </a:cxn>
                <a:cxn ang="0">
                  <a:pos x="52" y="38"/>
                </a:cxn>
                <a:cxn ang="0">
                  <a:pos x="48" y="42"/>
                </a:cxn>
                <a:cxn ang="0">
                  <a:pos x="42" y="44"/>
                </a:cxn>
                <a:cxn ang="0">
                  <a:pos x="36" y="46"/>
                </a:cxn>
                <a:cxn ang="0">
                  <a:pos x="36" y="46"/>
                </a:cxn>
                <a:cxn ang="0">
                  <a:pos x="172" y="38"/>
                </a:cxn>
                <a:cxn ang="0">
                  <a:pos x="172" y="38"/>
                </a:cxn>
                <a:cxn ang="0">
                  <a:pos x="172" y="42"/>
                </a:cxn>
                <a:cxn ang="0">
                  <a:pos x="168" y="42"/>
                </a:cxn>
                <a:cxn ang="0">
                  <a:pos x="86" y="42"/>
                </a:cxn>
                <a:cxn ang="0">
                  <a:pos x="86" y="42"/>
                </a:cxn>
                <a:cxn ang="0">
                  <a:pos x="84" y="42"/>
                </a:cxn>
                <a:cxn ang="0">
                  <a:pos x="82" y="38"/>
                </a:cxn>
                <a:cxn ang="0">
                  <a:pos x="82" y="28"/>
                </a:cxn>
                <a:cxn ang="0">
                  <a:pos x="82" y="28"/>
                </a:cxn>
                <a:cxn ang="0">
                  <a:pos x="84" y="24"/>
                </a:cxn>
                <a:cxn ang="0">
                  <a:pos x="86" y="24"/>
                </a:cxn>
                <a:cxn ang="0">
                  <a:pos x="168" y="24"/>
                </a:cxn>
                <a:cxn ang="0">
                  <a:pos x="168" y="24"/>
                </a:cxn>
                <a:cxn ang="0">
                  <a:pos x="172" y="24"/>
                </a:cxn>
                <a:cxn ang="0">
                  <a:pos x="172" y="28"/>
                </a:cxn>
                <a:cxn ang="0">
                  <a:pos x="172" y="38"/>
                </a:cxn>
              </a:cxnLst>
              <a:rect l="0" t="0" r="r" b="b"/>
              <a:pathLst>
                <a:path w="190" h="66">
                  <a:moveTo>
                    <a:pt x="184" y="0"/>
                  </a:moveTo>
                  <a:lnTo>
                    <a:pt x="6" y="0"/>
                  </a:lnTo>
                  <a:lnTo>
                    <a:pt x="6" y="0"/>
                  </a:lnTo>
                  <a:lnTo>
                    <a:pt x="2" y="0"/>
                  </a:lnTo>
                  <a:lnTo>
                    <a:pt x="0" y="4"/>
                  </a:lnTo>
                  <a:lnTo>
                    <a:pt x="0" y="62"/>
                  </a:lnTo>
                  <a:lnTo>
                    <a:pt x="0" y="62"/>
                  </a:lnTo>
                  <a:lnTo>
                    <a:pt x="2" y="66"/>
                  </a:lnTo>
                  <a:lnTo>
                    <a:pt x="6" y="66"/>
                  </a:lnTo>
                  <a:lnTo>
                    <a:pt x="184" y="66"/>
                  </a:lnTo>
                  <a:lnTo>
                    <a:pt x="184" y="66"/>
                  </a:lnTo>
                  <a:lnTo>
                    <a:pt x="188" y="66"/>
                  </a:lnTo>
                  <a:lnTo>
                    <a:pt x="190" y="62"/>
                  </a:lnTo>
                  <a:lnTo>
                    <a:pt x="190" y="4"/>
                  </a:lnTo>
                  <a:lnTo>
                    <a:pt x="190" y="4"/>
                  </a:lnTo>
                  <a:lnTo>
                    <a:pt x="188" y="0"/>
                  </a:lnTo>
                  <a:lnTo>
                    <a:pt x="184" y="0"/>
                  </a:lnTo>
                  <a:lnTo>
                    <a:pt x="184" y="0"/>
                  </a:lnTo>
                  <a:close/>
                  <a:moveTo>
                    <a:pt x="36" y="46"/>
                  </a:moveTo>
                  <a:lnTo>
                    <a:pt x="36" y="46"/>
                  </a:lnTo>
                  <a:lnTo>
                    <a:pt x="28" y="44"/>
                  </a:lnTo>
                  <a:lnTo>
                    <a:pt x="22" y="42"/>
                  </a:lnTo>
                  <a:lnTo>
                    <a:pt x="18" y="38"/>
                  </a:lnTo>
                  <a:lnTo>
                    <a:pt x="16" y="32"/>
                  </a:lnTo>
                  <a:lnTo>
                    <a:pt x="16" y="32"/>
                  </a:lnTo>
                  <a:lnTo>
                    <a:pt x="18" y="28"/>
                  </a:lnTo>
                  <a:lnTo>
                    <a:pt x="22" y="24"/>
                  </a:lnTo>
                  <a:lnTo>
                    <a:pt x="28" y="22"/>
                  </a:lnTo>
                  <a:lnTo>
                    <a:pt x="36" y="20"/>
                  </a:lnTo>
                  <a:lnTo>
                    <a:pt x="36" y="20"/>
                  </a:lnTo>
                  <a:lnTo>
                    <a:pt x="42" y="22"/>
                  </a:lnTo>
                  <a:lnTo>
                    <a:pt x="48" y="24"/>
                  </a:lnTo>
                  <a:lnTo>
                    <a:pt x="52" y="28"/>
                  </a:lnTo>
                  <a:lnTo>
                    <a:pt x="54" y="32"/>
                  </a:lnTo>
                  <a:lnTo>
                    <a:pt x="54" y="32"/>
                  </a:lnTo>
                  <a:lnTo>
                    <a:pt x="52" y="38"/>
                  </a:lnTo>
                  <a:lnTo>
                    <a:pt x="48" y="42"/>
                  </a:lnTo>
                  <a:lnTo>
                    <a:pt x="42" y="44"/>
                  </a:lnTo>
                  <a:lnTo>
                    <a:pt x="36" y="46"/>
                  </a:lnTo>
                  <a:lnTo>
                    <a:pt x="36" y="46"/>
                  </a:lnTo>
                  <a:close/>
                  <a:moveTo>
                    <a:pt x="172" y="38"/>
                  </a:moveTo>
                  <a:lnTo>
                    <a:pt x="172" y="38"/>
                  </a:lnTo>
                  <a:lnTo>
                    <a:pt x="172" y="42"/>
                  </a:lnTo>
                  <a:lnTo>
                    <a:pt x="168" y="42"/>
                  </a:lnTo>
                  <a:lnTo>
                    <a:pt x="86" y="42"/>
                  </a:lnTo>
                  <a:lnTo>
                    <a:pt x="86" y="42"/>
                  </a:lnTo>
                  <a:lnTo>
                    <a:pt x="84" y="42"/>
                  </a:lnTo>
                  <a:lnTo>
                    <a:pt x="82" y="38"/>
                  </a:lnTo>
                  <a:lnTo>
                    <a:pt x="82" y="28"/>
                  </a:lnTo>
                  <a:lnTo>
                    <a:pt x="82" y="28"/>
                  </a:lnTo>
                  <a:lnTo>
                    <a:pt x="84" y="24"/>
                  </a:lnTo>
                  <a:lnTo>
                    <a:pt x="86" y="24"/>
                  </a:lnTo>
                  <a:lnTo>
                    <a:pt x="168" y="24"/>
                  </a:lnTo>
                  <a:lnTo>
                    <a:pt x="168" y="24"/>
                  </a:lnTo>
                  <a:lnTo>
                    <a:pt x="172" y="24"/>
                  </a:lnTo>
                  <a:lnTo>
                    <a:pt x="172" y="28"/>
                  </a:lnTo>
                  <a:lnTo>
                    <a:pt x="172" y="3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02" name="Freeform 71"/>
            <p:cNvSpPr/>
            <p:nvPr/>
          </p:nvSpPr>
          <p:spPr bwMode="auto">
            <a:xfrm>
              <a:off x="10637599" y="-1553291"/>
              <a:ext cx="69617" cy="259481"/>
            </a:xfrm>
            <a:custGeom>
              <a:avLst/>
              <a:gdLst/>
              <a:ahLst/>
              <a:cxnLst>
                <a:cxn ang="0">
                  <a:pos x="22" y="76"/>
                </a:cxn>
                <a:cxn ang="0">
                  <a:pos x="22" y="76"/>
                </a:cxn>
                <a:cxn ang="0">
                  <a:pos x="20" y="80"/>
                </a:cxn>
                <a:cxn ang="0">
                  <a:pos x="16" y="82"/>
                </a:cxn>
                <a:cxn ang="0">
                  <a:pos x="4" y="82"/>
                </a:cxn>
                <a:cxn ang="0">
                  <a:pos x="4" y="82"/>
                </a:cxn>
                <a:cxn ang="0">
                  <a:pos x="2" y="80"/>
                </a:cxn>
                <a:cxn ang="0">
                  <a:pos x="0" y="76"/>
                </a:cxn>
                <a:cxn ang="0">
                  <a:pos x="0" y="4"/>
                </a:cxn>
                <a:cxn ang="0">
                  <a:pos x="0" y="4"/>
                </a:cxn>
                <a:cxn ang="0">
                  <a:pos x="2" y="2"/>
                </a:cxn>
                <a:cxn ang="0">
                  <a:pos x="4" y="0"/>
                </a:cxn>
                <a:cxn ang="0">
                  <a:pos x="16" y="0"/>
                </a:cxn>
                <a:cxn ang="0">
                  <a:pos x="16" y="0"/>
                </a:cxn>
                <a:cxn ang="0">
                  <a:pos x="20" y="2"/>
                </a:cxn>
                <a:cxn ang="0">
                  <a:pos x="22" y="4"/>
                </a:cxn>
                <a:cxn ang="0">
                  <a:pos x="22" y="76"/>
                </a:cxn>
              </a:cxnLst>
              <a:rect l="0" t="0" r="r" b="b"/>
              <a:pathLst>
                <a:path w="22" h="82">
                  <a:moveTo>
                    <a:pt x="22" y="76"/>
                  </a:moveTo>
                  <a:lnTo>
                    <a:pt x="22" y="76"/>
                  </a:lnTo>
                  <a:lnTo>
                    <a:pt x="20" y="80"/>
                  </a:lnTo>
                  <a:lnTo>
                    <a:pt x="16" y="82"/>
                  </a:lnTo>
                  <a:lnTo>
                    <a:pt x="4" y="82"/>
                  </a:lnTo>
                  <a:lnTo>
                    <a:pt x="4" y="82"/>
                  </a:lnTo>
                  <a:lnTo>
                    <a:pt x="2" y="80"/>
                  </a:lnTo>
                  <a:lnTo>
                    <a:pt x="0" y="76"/>
                  </a:lnTo>
                  <a:lnTo>
                    <a:pt x="0" y="4"/>
                  </a:lnTo>
                  <a:lnTo>
                    <a:pt x="0" y="4"/>
                  </a:lnTo>
                  <a:lnTo>
                    <a:pt x="2" y="2"/>
                  </a:lnTo>
                  <a:lnTo>
                    <a:pt x="4" y="0"/>
                  </a:lnTo>
                  <a:lnTo>
                    <a:pt x="16" y="0"/>
                  </a:lnTo>
                  <a:lnTo>
                    <a:pt x="16" y="0"/>
                  </a:lnTo>
                  <a:lnTo>
                    <a:pt x="20" y="2"/>
                  </a:lnTo>
                  <a:lnTo>
                    <a:pt x="22" y="4"/>
                  </a:lnTo>
                  <a:lnTo>
                    <a:pt x="22" y="7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1803" name="Rectangle 130"/>
          <p:cNvSpPr>
            <a:spLocks noChangeArrowheads="1"/>
          </p:cNvSpPr>
          <p:nvPr/>
        </p:nvSpPr>
        <p:spPr bwMode="auto">
          <a:xfrm>
            <a:off x="2613273" y="4012389"/>
            <a:ext cx="914400" cy="1384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室内型</a:t>
            </a:r>
            <a:r>
              <a:rPr kumimoji="1" lang="en-US" altLang="zh-CN" sz="900" dirty="0" smtClean="0">
                <a:solidFill>
                  <a:srgbClr val="000000"/>
                </a:solidFill>
                <a:latin typeface="微软雅黑" panose="020B0503020204020204" charset="-122"/>
                <a:ea typeface="微软雅黑" panose="020B0503020204020204" charset="-122"/>
              </a:rPr>
              <a:t>AP</a:t>
            </a:r>
            <a:endParaRPr kumimoji="1" lang="zh-CN" altLang="en-US" sz="900" dirty="0">
              <a:solidFill>
                <a:srgbClr val="000000"/>
              </a:solidFill>
              <a:latin typeface="微软雅黑" panose="020B0503020204020204" charset="-122"/>
              <a:ea typeface="微软雅黑" panose="020B0503020204020204" charset="-122"/>
            </a:endParaRPr>
          </a:p>
        </p:txBody>
      </p:sp>
      <p:sp>
        <p:nvSpPr>
          <p:cNvPr id="1804" name="Rectangle 130"/>
          <p:cNvSpPr>
            <a:spLocks noChangeArrowheads="1"/>
          </p:cNvSpPr>
          <p:nvPr/>
        </p:nvSpPr>
        <p:spPr bwMode="auto">
          <a:xfrm>
            <a:off x="3251448" y="4012389"/>
            <a:ext cx="914400" cy="1384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室外型</a:t>
            </a:r>
            <a:r>
              <a:rPr kumimoji="1" lang="en-US" altLang="zh-CN" sz="900" dirty="0" smtClean="0">
                <a:solidFill>
                  <a:srgbClr val="000000"/>
                </a:solidFill>
                <a:latin typeface="微软雅黑" panose="020B0503020204020204" charset="-122"/>
                <a:ea typeface="微软雅黑" panose="020B0503020204020204" charset="-122"/>
              </a:rPr>
              <a:t>AP</a:t>
            </a:r>
            <a:endParaRPr kumimoji="1" lang="zh-CN" altLang="en-US" sz="900" dirty="0">
              <a:solidFill>
                <a:srgbClr val="000000"/>
              </a:solidFill>
              <a:latin typeface="微软雅黑" panose="020B0503020204020204" charset="-122"/>
              <a:ea typeface="微软雅黑" panose="020B0503020204020204" charset="-122"/>
            </a:endParaRPr>
          </a:p>
        </p:txBody>
      </p:sp>
      <p:sp>
        <p:nvSpPr>
          <p:cNvPr id="1805" name="Rectangle 130"/>
          <p:cNvSpPr>
            <a:spLocks noChangeArrowheads="1"/>
          </p:cNvSpPr>
          <p:nvPr/>
        </p:nvSpPr>
        <p:spPr bwMode="auto">
          <a:xfrm>
            <a:off x="4089648" y="4012389"/>
            <a:ext cx="914400" cy="138499"/>
          </a:xfrm>
          <a:prstGeom prst="rect">
            <a:avLst/>
          </a:prstGeom>
          <a:noFill/>
          <a:ln w="9525" algn="ctr">
            <a:noFill/>
            <a:miter lim="800000"/>
          </a:ln>
        </p:spPr>
        <p:txBody>
          <a:bodyPr wrap="square" lIns="0" tIns="0" rIns="0" bIns="0">
            <a:spAutoFit/>
          </a:bodyPr>
          <a:lstStyle/>
          <a:p>
            <a:pPr algn="ctr" defTabSz="657225"/>
            <a:r>
              <a:rPr kumimoji="1" lang="zh-CN" altLang="en-US" sz="900" dirty="0" smtClean="0">
                <a:solidFill>
                  <a:srgbClr val="000000"/>
                </a:solidFill>
                <a:latin typeface="微软雅黑" panose="020B0503020204020204" charset="-122"/>
                <a:ea typeface="微软雅黑" panose="020B0503020204020204" charset="-122"/>
              </a:rPr>
              <a:t>室分型</a:t>
            </a:r>
            <a:r>
              <a:rPr kumimoji="1" lang="en-US" altLang="zh-CN" sz="900" dirty="0" smtClean="0">
                <a:solidFill>
                  <a:srgbClr val="000000"/>
                </a:solidFill>
                <a:latin typeface="微软雅黑" panose="020B0503020204020204" charset="-122"/>
                <a:ea typeface="微软雅黑" panose="020B0503020204020204" charset="-122"/>
              </a:rPr>
              <a:t>AP</a:t>
            </a:r>
            <a:endParaRPr kumimoji="1" lang="zh-CN" altLang="en-US" sz="900" dirty="0">
              <a:solidFill>
                <a:srgbClr val="000000"/>
              </a:solidFill>
              <a:latin typeface="微软雅黑" panose="020B0503020204020204" charset="-122"/>
              <a:ea typeface="微软雅黑" panose="020B0503020204020204" charset="-122"/>
            </a:endParaRPr>
          </a:p>
        </p:txBody>
      </p:sp>
      <p:sp>
        <p:nvSpPr>
          <p:cNvPr id="1806" name="圆角矩形 1805"/>
          <p:cNvSpPr/>
          <p:nvPr/>
        </p:nvSpPr>
        <p:spPr bwMode="auto">
          <a:xfrm>
            <a:off x="6064121" y="951571"/>
            <a:ext cx="1132519" cy="598725"/>
          </a:xfrm>
          <a:prstGeom prst="roundRect">
            <a:avLst/>
          </a:prstGeom>
          <a:solidFill>
            <a:schemeClr val="accent4"/>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lstStyle/>
          <a:p>
            <a:pPr algn="ctr">
              <a:buClr>
                <a:srgbClr val="CC9900"/>
              </a:buClr>
            </a:pPr>
            <a:r>
              <a:rPr lang="zh-CN" altLang="en-US" sz="1400" dirty="0" smtClean="0">
                <a:solidFill>
                  <a:srgbClr val="FFFFFF"/>
                </a:solidFill>
                <a:latin typeface="微软雅黑" panose="020B0503020204020204" charset="-122"/>
                <a:ea typeface="微软雅黑" panose="020B0503020204020204" charset="-122"/>
              </a:rPr>
              <a:t>教育管理</a:t>
            </a:r>
            <a:endParaRPr lang="en-US" altLang="zh-CN" sz="1400" dirty="0" smtClean="0">
              <a:solidFill>
                <a:srgbClr val="FFFFFF"/>
              </a:solidFill>
              <a:latin typeface="微软雅黑" panose="020B0503020204020204" charset="-122"/>
              <a:ea typeface="微软雅黑" panose="020B0503020204020204" charset="-122"/>
            </a:endParaRPr>
          </a:p>
          <a:p>
            <a:pPr algn="ctr">
              <a:buClr>
                <a:srgbClr val="CC9900"/>
              </a:buClr>
            </a:pPr>
            <a:r>
              <a:rPr lang="zh-CN" altLang="en-US" sz="1400" dirty="0" smtClean="0">
                <a:solidFill>
                  <a:srgbClr val="FFFFFF"/>
                </a:solidFill>
                <a:latin typeface="微软雅黑" panose="020B0503020204020204" charset="-122"/>
                <a:ea typeface="微软雅黑" panose="020B0503020204020204" charset="-122"/>
              </a:rPr>
              <a:t>机构</a:t>
            </a:r>
            <a:endParaRPr lang="zh-CN" altLang="en-US" sz="1400" dirty="0" smtClean="0">
              <a:solidFill>
                <a:srgbClr val="FFFFFF"/>
              </a:solidFill>
              <a:latin typeface="微软雅黑" panose="020B0503020204020204" charset="-122"/>
              <a:ea typeface="微软雅黑" panose="020B0503020204020204" charset="-122"/>
            </a:endParaRPr>
          </a:p>
        </p:txBody>
      </p:sp>
      <p:sp>
        <p:nvSpPr>
          <p:cNvPr id="1807" name="圆角矩形 1806"/>
          <p:cNvSpPr/>
          <p:nvPr/>
        </p:nvSpPr>
        <p:spPr bwMode="auto">
          <a:xfrm>
            <a:off x="5845047" y="2063793"/>
            <a:ext cx="808669" cy="448862"/>
          </a:xfrm>
          <a:prstGeom prst="roundRect">
            <a:avLst/>
          </a:prstGeom>
          <a:solidFill>
            <a:schemeClr val="accent4"/>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lstStyle/>
          <a:p>
            <a:pPr algn="ctr">
              <a:buClr>
                <a:srgbClr val="CC9900"/>
              </a:buClr>
            </a:pPr>
            <a:r>
              <a:rPr lang="zh-CN" altLang="en-US" sz="1200" dirty="0" smtClean="0">
                <a:solidFill>
                  <a:srgbClr val="FFFFFF"/>
                </a:solidFill>
                <a:latin typeface="微软雅黑" panose="020B0503020204020204" charset="-122"/>
                <a:ea typeface="微软雅黑" panose="020B0503020204020204" charset="-122"/>
              </a:rPr>
              <a:t>学校</a:t>
            </a:r>
            <a:endParaRPr lang="en-US" altLang="zh-CN" sz="1200" dirty="0" smtClean="0">
              <a:solidFill>
                <a:srgbClr val="FFFFFF"/>
              </a:solidFill>
              <a:latin typeface="微软雅黑" panose="020B0503020204020204" charset="-122"/>
              <a:ea typeface="微软雅黑" panose="020B0503020204020204" charset="-122"/>
            </a:endParaRPr>
          </a:p>
          <a:p>
            <a:pPr algn="ctr">
              <a:buClr>
                <a:srgbClr val="CC9900"/>
              </a:buClr>
            </a:pPr>
            <a:r>
              <a:rPr lang="en-US" altLang="zh-CN" sz="1200" dirty="0" smtClean="0">
                <a:solidFill>
                  <a:srgbClr val="FFFFFF"/>
                </a:solidFill>
                <a:latin typeface="微软雅黑" panose="020B0503020204020204" charset="-122"/>
                <a:ea typeface="微软雅黑" panose="020B0503020204020204" charset="-122"/>
              </a:rPr>
              <a:t>1</a:t>
            </a:r>
            <a:endParaRPr lang="zh-CN" altLang="en-US" sz="1200" dirty="0" smtClean="0">
              <a:solidFill>
                <a:srgbClr val="FFFFFF"/>
              </a:solidFill>
              <a:latin typeface="微软雅黑" panose="020B0503020204020204" charset="-122"/>
              <a:ea typeface="微软雅黑" panose="020B0503020204020204" charset="-122"/>
            </a:endParaRPr>
          </a:p>
        </p:txBody>
      </p:sp>
      <p:sp>
        <p:nvSpPr>
          <p:cNvPr id="1808" name="圆角矩形 1807"/>
          <p:cNvSpPr/>
          <p:nvPr/>
        </p:nvSpPr>
        <p:spPr bwMode="auto">
          <a:xfrm>
            <a:off x="6721347" y="2055169"/>
            <a:ext cx="808669" cy="448862"/>
          </a:xfrm>
          <a:prstGeom prst="roundRect">
            <a:avLst/>
          </a:prstGeom>
          <a:solidFill>
            <a:schemeClr val="accent4"/>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lstStyle/>
          <a:p>
            <a:pPr algn="ctr">
              <a:buClr>
                <a:srgbClr val="CC9900"/>
              </a:buClr>
            </a:pPr>
            <a:r>
              <a:rPr lang="zh-CN" altLang="en-US" sz="1200" dirty="0" smtClean="0">
                <a:solidFill>
                  <a:srgbClr val="FFFFFF"/>
                </a:solidFill>
                <a:latin typeface="微软雅黑" panose="020B0503020204020204" charset="-122"/>
                <a:ea typeface="微软雅黑" panose="020B0503020204020204" charset="-122"/>
              </a:rPr>
              <a:t>学校</a:t>
            </a:r>
            <a:endParaRPr lang="en-US" altLang="zh-CN" sz="1200" dirty="0" smtClean="0">
              <a:solidFill>
                <a:srgbClr val="FFFFFF"/>
              </a:solidFill>
              <a:latin typeface="微软雅黑" panose="020B0503020204020204" charset="-122"/>
              <a:ea typeface="微软雅黑" panose="020B0503020204020204" charset="-122"/>
            </a:endParaRPr>
          </a:p>
          <a:p>
            <a:pPr algn="ctr">
              <a:buClr>
                <a:srgbClr val="CC9900"/>
              </a:buClr>
            </a:pPr>
            <a:r>
              <a:rPr lang="en-US" altLang="zh-CN" sz="1200" dirty="0" smtClean="0">
                <a:solidFill>
                  <a:srgbClr val="FFFFFF"/>
                </a:solidFill>
                <a:latin typeface="微软雅黑" panose="020B0503020204020204" charset="-122"/>
                <a:ea typeface="微软雅黑" panose="020B0503020204020204" charset="-122"/>
              </a:rPr>
              <a:t>N</a:t>
            </a:r>
            <a:endParaRPr lang="zh-CN" altLang="en-US" sz="1200" dirty="0" smtClean="0">
              <a:solidFill>
                <a:srgbClr val="FFFFFF"/>
              </a:solidFill>
              <a:latin typeface="微软雅黑" panose="020B0503020204020204" charset="-122"/>
              <a:ea typeface="微软雅黑" panose="020B0503020204020204" charset="-122"/>
            </a:endParaRPr>
          </a:p>
        </p:txBody>
      </p:sp>
      <p:sp>
        <p:nvSpPr>
          <p:cNvPr id="1809" name="圆角矩形 1808"/>
          <p:cNvSpPr/>
          <p:nvPr/>
        </p:nvSpPr>
        <p:spPr bwMode="auto">
          <a:xfrm>
            <a:off x="5835522" y="2770960"/>
            <a:ext cx="808669" cy="448862"/>
          </a:xfrm>
          <a:prstGeom prst="roundRect">
            <a:avLst/>
          </a:prstGeom>
          <a:solidFill>
            <a:schemeClr val="accent4"/>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lstStyle/>
          <a:p>
            <a:pPr algn="ctr">
              <a:buClr>
                <a:srgbClr val="CC9900"/>
              </a:buClr>
            </a:pPr>
            <a:r>
              <a:rPr lang="zh-CN" altLang="en-US" sz="1200" dirty="0" smtClean="0">
                <a:solidFill>
                  <a:srgbClr val="FFFFFF"/>
                </a:solidFill>
                <a:latin typeface="微软雅黑" panose="020B0503020204020204" charset="-122"/>
                <a:ea typeface="微软雅黑" panose="020B0503020204020204" charset="-122"/>
              </a:rPr>
              <a:t>班级</a:t>
            </a:r>
            <a:endParaRPr lang="en-US" altLang="zh-CN" sz="1200" dirty="0" smtClean="0">
              <a:solidFill>
                <a:srgbClr val="FFFFFF"/>
              </a:solidFill>
              <a:latin typeface="微软雅黑" panose="020B0503020204020204" charset="-122"/>
              <a:ea typeface="微软雅黑" panose="020B0503020204020204" charset="-122"/>
            </a:endParaRPr>
          </a:p>
          <a:p>
            <a:pPr algn="ctr">
              <a:buClr>
                <a:srgbClr val="CC9900"/>
              </a:buClr>
            </a:pPr>
            <a:r>
              <a:rPr lang="en-US" altLang="zh-CN" sz="1200" dirty="0" smtClean="0">
                <a:solidFill>
                  <a:srgbClr val="FFFFFF"/>
                </a:solidFill>
                <a:latin typeface="微软雅黑" panose="020B0503020204020204" charset="-122"/>
                <a:ea typeface="微软雅黑" panose="020B0503020204020204" charset="-122"/>
              </a:rPr>
              <a:t>1-X</a:t>
            </a:r>
            <a:endParaRPr lang="zh-CN" altLang="en-US" sz="1200" dirty="0" smtClean="0">
              <a:solidFill>
                <a:srgbClr val="FFFFFF"/>
              </a:solidFill>
              <a:latin typeface="微软雅黑" panose="020B0503020204020204" charset="-122"/>
              <a:ea typeface="微软雅黑" panose="020B0503020204020204" charset="-122"/>
            </a:endParaRPr>
          </a:p>
        </p:txBody>
      </p:sp>
      <p:sp>
        <p:nvSpPr>
          <p:cNvPr id="1810" name="圆角矩形 1809"/>
          <p:cNvSpPr/>
          <p:nvPr/>
        </p:nvSpPr>
        <p:spPr bwMode="auto">
          <a:xfrm>
            <a:off x="6749922" y="2779584"/>
            <a:ext cx="808669" cy="448862"/>
          </a:xfrm>
          <a:prstGeom prst="roundRect">
            <a:avLst/>
          </a:prstGeom>
          <a:solidFill>
            <a:schemeClr val="accent4"/>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0" anchor="t" anchorCtr="0" compatLnSpc="1"/>
          <a:lstStyle/>
          <a:p>
            <a:pPr algn="ctr">
              <a:buClr>
                <a:srgbClr val="CC9900"/>
              </a:buClr>
            </a:pPr>
            <a:r>
              <a:rPr lang="zh-CN" altLang="en-US" sz="1200" dirty="0" smtClean="0">
                <a:solidFill>
                  <a:srgbClr val="FFFFFF"/>
                </a:solidFill>
                <a:latin typeface="微软雅黑" panose="020B0503020204020204" charset="-122"/>
                <a:ea typeface="微软雅黑" panose="020B0503020204020204" charset="-122"/>
              </a:rPr>
              <a:t>班级</a:t>
            </a:r>
            <a:endParaRPr lang="en-US" altLang="zh-CN" sz="1200" dirty="0" smtClean="0">
              <a:solidFill>
                <a:srgbClr val="FFFFFF"/>
              </a:solidFill>
              <a:latin typeface="微软雅黑" panose="020B0503020204020204" charset="-122"/>
              <a:ea typeface="微软雅黑" panose="020B0503020204020204" charset="-122"/>
            </a:endParaRPr>
          </a:p>
          <a:p>
            <a:pPr algn="ctr">
              <a:buClr>
                <a:srgbClr val="CC9900"/>
              </a:buClr>
            </a:pPr>
            <a:r>
              <a:rPr lang="en-US" altLang="zh-CN" sz="1200" dirty="0" smtClean="0">
                <a:solidFill>
                  <a:srgbClr val="FFFFFF"/>
                </a:solidFill>
                <a:latin typeface="微软雅黑" panose="020B0503020204020204" charset="-122"/>
                <a:ea typeface="微软雅黑" panose="020B0503020204020204" charset="-122"/>
              </a:rPr>
              <a:t>1-Y</a:t>
            </a:r>
            <a:endParaRPr lang="zh-CN" altLang="en-US" sz="1200" dirty="0" smtClean="0">
              <a:solidFill>
                <a:srgbClr val="FFFFFF"/>
              </a:solidFill>
              <a:latin typeface="微软雅黑" panose="020B0503020204020204" charset="-122"/>
              <a:ea typeface="微软雅黑" panose="020B0503020204020204" charset="-122"/>
            </a:endParaRPr>
          </a:p>
        </p:txBody>
      </p:sp>
      <p:pic>
        <p:nvPicPr>
          <p:cNvPr id="1811" name="Picture 153" descr="20070507152524631"/>
          <p:cNvPicPr>
            <a:picLocks noChangeAspect="1" noChangeArrowheads="1"/>
          </p:cNvPicPr>
          <p:nvPr/>
        </p:nvPicPr>
        <p:blipFill>
          <a:blip r:embed="rId2" cstate="print"/>
          <a:srcRect/>
          <a:stretch>
            <a:fillRect/>
          </a:stretch>
        </p:blipFill>
        <p:spPr bwMode="auto">
          <a:xfrm>
            <a:off x="5713600" y="3723878"/>
            <a:ext cx="435291" cy="432048"/>
          </a:xfrm>
          <a:prstGeom prst="rect">
            <a:avLst/>
          </a:prstGeom>
          <a:noFill/>
          <a:ln w="9525">
            <a:noFill/>
            <a:miter lim="800000"/>
            <a:headEnd/>
            <a:tailEnd/>
          </a:ln>
        </p:spPr>
      </p:pic>
      <p:pic>
        <p:nvPicPr>
          <p:cNvPr id="1812" name="Picture 153" descr="20070507152524631"/>
          <p:cNvPicPr>
            <a:picLocks noChangeAspect="1" noChangeArrowheads="1"/>
          </p:cNvPicPr>
          <p:nvPr/>
        </p:nvPicPr>
        <p:blipFill>
          <a:blip r:embed="rId2" cstate="print"/>
          <a:srcRect/>
          <a:stretch>
            <a:fillRect/>
          </a:stretch>
        </p:blipFill>
        <p:spPr bwMode="auto">
          <a:xfrm>
            <a:off x="6237475" y="3723878"/>
            <a:ext cx="435291" cy="432048"/>
          </a:xfrm>
          <a:prstGeom prst="rect">
            <a:avLst/>
          </a:prstGeom>
          <a:noFill/>
          <a:ln w="9525">
            <a:noFill/>
            <a:miter lim="800000"/>
            <a:headEnd/>
            <a:tailEnd/>
          </a:ln>
        </p:spPr>
      </p:pic>
      <p:pic>
        <p:nvPicPr>
          <p:cNvPr id="1813" name="Picture 153" descr="20070507152524631"/>
          <p:cNvPicPr>
            <a:picLocks noChangeAspect="1" noChangeArrowheads="1"/>
          </p:cNvPicPr>
          <p:nvPr/>
        </p:nvPicPr>
        <p:blipFill>
          <a:blip r:embed="rId2" cstate="print"/>
          <a:srcRect/>
          <a:stretch>
            <a:fillRect/>
          </a:stretch>
        </p:blipFill>
        <p:spPr bwMode="auto">
          <a:xfrm>
            <a:off x="6961375" y="3723878"/>
            <a:ext cx="435291" cy="432048"/>
          </a:xfrm>
          <a:prstGeom prst="rect">
            <a:avLst/>
          </a:prstGeom>
          <a:noFill/>
          <a:ln w="9525">
            <a:noFill/>
            <a:miter lim="800000"/>
            <a:headEnd/>
            <a:tailEnd/>
          </a:ln>
        </p:spPr>
      </p:pic>
      <p:pic>
        <p:nvPicPr>
          <p:cNvPr id="1814" name="Picture 153" descr="20070507152524631"/>
          <p:cNvPicPr>
            <a:picLocks noChangeAspect="1" noChangeArrowheads="1"/>
          </p:cNvPicPr>
          <p:nvPr/>
        </p:nvPicPr>
        <p:blipFill>
          <a:blip r:embed="rId2" cstate="print"/>
          <a:srcRect/>
          <a:stretch>
            <a:fillRect/>
          </a:stretch>
        </p:blipFill>
        <p:spPr bwMode="auto">
          <a:xfrm>
            <a:off x="7351900" y="3723878"/>
            <a:ext cx="435291" cy="432048"/>
          </a:xfrm>
          <a:prstGeom prst="rect">
            <a:avLst/>
          </a:prstGeom>
          <a:noFill/>
          <a:ln w="9525">
            <a:noFill/>
            <a:miter lim="800000"/>
            <a:headEnd/>
            <a:tailEnd/>
          </a:ln>
        </p:spPr>
      </p:pic>
      <p:cxnSp>
        <p:nvCxnSpPr>
          <p:cNvPr id="1815" name="直接箭头连接符 1814"/>
          <p:cNvCxnSpPr/>
          <p:nvPr/>
        </p:nvCxnSpPr>
        <p:spPr bwMode="auto">
          <a:xfrm>
            <a:off x="6235038" y="2915184"/>
            <a:ext cx="0" cy="196664"/>
          </a:xfrm>
          <a:prstGeom prst="straightConnector1">
            <a:avLst/>
          </a:prstGeom>
          <a:noFill/>
          <a:ln>
            <a:solidFill>
              <a:schemeClr val="bg1">
                <a:lumMod val="50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16" name="直接箭头连接符 1815"/>
          <p:cNvCxnSpPr/>
          <p:nvPr/>
        </p:nvCxnSpPr>
        <p:spPr bwMode="auto">
          <a:xfrm flipV="1">
            <a:off x="7101813" y="2376422"/>
            <a:ext cx="0" cy="521513"/>
          </a:xfrm>
          <a:prstGeom prst="straightConnector1">
            <a:avLst/>
          </a:prstGeom>
          <a:noFill/>
          <a:ln>
            <a:solidFill>
              <a:schemeClr val="bg1">
                <a:lumMod val="50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17" name="直接箭头连接符 1816"/>
          <p:cNvCxnSpPr/>
          <p:nvPr/>
        </p:nvCxnSpPr>
        <p:spPr bwMode="auto">
          <a:xfrm flipV="1">
            <a:off x="6401780" y="1407519"/>
            <a:ext cx="0" cy="584267"/>
          </a:xfrm>
          <a:prstGeom prst="straightConnector1">
            <a:avLst/>
          </a:prstGeom>
          <a:noFill/>
          <a:ln>
            <a:solidFill>
              <a:schemeClr val="bg1">
                <a:lumMod val="50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18" name="直接箭头连接符 1817"/>
          <p:cNvCxnSpPr/>
          <p:nvPr/>
        </p:nvCxnSpPr>
        <p:spPr bwMode="auto">
          <a:xfrm flipV="1">
            <a:off x="6925655" y="1416143"/>
            <a:ext cx="0" cy="584267"/>
          </a:xfrm>
          <a:prstGeom prst="straightConnector1">
            <a:avLst/>
          </a:prstGeom>
          <a:noFill/>
          <a:ln>
            <a:solidFill>
              <a:schemeClr val="bg1">
                <a:lumMod val="50000"/>
              </a:schemeClr>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25" name="TextBox 1824"/>
          <p:cNvSpPr txBox="1"/>
          <p:nvPr/>
        </p:nvSpPr>
        <p:spPr>
          <a:xfrm>
            <a:off x="8280920" y="3539029"/>
            <a:ext cx="323528" cy="749676"/>
          </a:xfrm>
          <a:prstGeom prst="rect">
            <a:avLst/>
          </a:prstGeom>
          <a:solidFill>
            <a:srgbClr val="C00000"/>
          </a:solidFill>
          <a:ln>
            <a:noFill/>
          </a:ln>
          <a:effectLst/>
        </p:spPr>
        <p:txBody>
          <a:bodyPr vert="horz" wrap="square" lIns="91440" tIns="36000" rIns="91440" bIns="0" numCol="1" rtlCol="0" anchor="t" anchorCtr="0" compatLnSpc="1">
            <a:normAutofit fontScale="92500" lnSpcReduction="10000"/>
          </a:bodyPr>
          <a:lstStyle/>
          <a:p>
            <a:pPr algn="ctr">
              <a:buClr>
                <a:srgbClr val="CC9900"/>
              </a:buClr>
            </a:pPr>
            <a:r>
              <a:rPr lang="zh-CN" altLang="en-US" sz="1400" b="1" dirty="0" smtClean="0">
                <a:solidFill>
                  <a:srgbClr val="FFFFFF"/>
                </a:solidFill>
                <a:latin typeface="微软雅黑" panose="020B0503020204020204" charset="-122"/>
                <a:ea typeface="微软雅黑" panose="020B0503020204020204" charset="-122"/>
              </a:rPr>
              <a:t>灵巧学习</a:t>
            </a:r>
            <a:endParaRPr lang="zh-CN" altLang="en-US" sz="1400" b="1" dirty="0">
              <a:solidFill>
                <a:srgbClr val="FFFFFF"/>
              </a:solidFill>
              <a:latin typeface="微软雅黑" panose="020B0503020204020204" charset="-122"/>
              <a:ea typeface="微软雅黑" panose="020B0503020204020204" charset="-122"/>
            </a:endParaRPr>
          </a:p>
        </p:txBody>
      </p:sp>
      <p:sp>
        <p:nvSpPr>
          <p:cNvPr id="1826" name="TextBox 1825"/>
          <p:cNvSpPr txBox="1"/>
          <p:nvPr/>
        </p:nvSpPr>
        <p:spPr>
          <a:xfrm>
            <a:off x="8280920" y="2263366"/>
            <a:ext cx="323528" cy="749676"/>
          </a:xfrm>
          <a:prstGeom prst="rect">
            <a:avLst/>
          </a:prstGeom>
          <a:solidFill>
            <a:srgbClr val="C00000"/>
          </a:solidFill>
          <a:ln>
            <a:noFill/>
          </a:ln>
          <a:effectLst/>
        </p:spPr>
        <p:txBody>
          <a:bodyPr vert="horz" wrap="square" lIns="91440" tIns="36000" rIns="91440" bIns="0" numCol="1" rtlCol="0" anchor="t" anchorCtr="0" compatLnSpc="1">
            <a:normAutofit fontScale="92500" lnSpcReduction="10000"/>
          </a:bodyPr>
          <a:lstStyle/>
          <a:p>
            <a:pPr algn="ctr">
              <a:buClr>
                <a:srgbClr val="CC9900"/>
              </a:buClr>
            </a:pPr>
            <a:r>
              <a:rPr lang="zh-CN" altLang="en-US" sz="1400" b="1" dirty="0" smtClean="0">
                <a:solidFill>
                  <a:srgbClr val="FFFFFF"/>
                </a:solidFill>
                <a:latin typeface="微软雅黑" panose="020B0503020204020204" charset="-122"/>
                <a:ea typeface="微软雅黑" panose="020B0503020204020204" charset="-122"/>
              </a:rPr>
              <a:t>丰富教学</a:t>
            </a:r>
            <a:endParaRPr lang="zh-CN" altLang="en-US" sz="1400" b="1" dirty="0">
              <a:solidFill>
                <a:srgbClr val="FFFFFF"/>
              </a:solidFill>
              <a:latin typeface="微软雅黑" panose="020B0503020204020204" charset="-122"/>
              <a:ea typeface="微软雅黑" panose="020B0503020204020204" charset="-122"/>
            </a:endParaRPr>
          </a:p>
        </p:txBody>
      </p:sp>
      <p:sp>
        <p:nvSpPr>
          <p:cNvPr id="1828" name="TextBox 1827"/>
          <p:cNvSpPr txBox="1"/>
          <p:nvPr/>
        </p:nvSpPr>
        <p:spPr>
          <a:xfrm>
            <a:off x="8280920" y="887347"/>
            <a:ext cx="323528" cy="749676"/>
          </a:xfrm>
          <a:prstGeom prst="rect">
            <a:avLst/>
          </a:prstGeom>
          <a:solidFill>
            <a:srgbClr val="C00000"/>
          </a:solidFill>
          <a:ln>
            <a:noFill/>
          </a:ln>
          <a:effectLst/>
        </p:spPr>
        <p:txBody>
          <a:bodyPr vert="horz" wrap="square" lIns="91440" tIns="36000" rIns="91440" bIns="0" numCol="1" rtlCol="0" anchor="t" anchorCtr="0" compatLnSpc="1">
            <a:normAutofit fontScale="92500" lnSpcReduction="10000"/>
          </a:bodyPr>
          <a:lstStyle/>
          <a:p>
            <a:pPr algn="ctr">
              <a:buClr>
                <a:srgbClr val="CC9900"/>
              </a:buClr>
            </a:pPr>
            <a:r>
              <a:rPr lang="zh-CN" altLang="en-US" sz="1400" b="1" dirty="0" smtClean="0">
                <a:solidFill>
                  <a:srgbClr val="FFFFFF"/>
                </a:solidFill>
                <a:latin typeface="微软雅黑" panose="020B0503020204020204" charset="-122"/>
                <a:ea typeface="微软雅黑" panose="020B0503020204020204" charset="-122"/>
              </a:rPr>
              <a:t>资源共享</a:t>
            </a:r>
            <a:endParaRPr lang="zh-CN" altLang="en-US" sz="1400" b="1" dirty="0">
              <a:solidFill>
                <a:srgbClr val="FFFFFF"/>
              </a:solidFill>
              <a:latin typeface="微软雅黑" panose="020B0503020204020204" charset="-122"/>
              <a:ea typeface="微软雅黑" panose="020B0503020204020204" charset="-122"/>
            </a:endParaRPr>
          </a:p>
        </p:txBody>
      </p:sp>
      <p:sp>
        <p:nvSpPr>
          <p:cNvPr id="1829" name="Freeform 14"/>
          <p:cNvSpPr/>
          <p:nvPr/>
        </p:nvSpPr>
        <p:spPr bwMode="auto">
          <a:xfrm rot="3828996">
            <a:off x="6076116" y="3094782"/>
            <a:ext cx="262793" cy="598432"/>
          </a:xfrm>
          <a:custGeom>
            <a:avLst/>
            <a:gdLst/>
            <a:ahLst/>
            <a:cxnLst>
              <a:cxn ang="0">
                <a:pos x="404" y="771"/>
              </a:cxn>
              <a:cxn ang="0">
                <a:pos x="87" y="0"/>
              </a:cxn>
              <a:cxn ang="0">
                <a:pos x="224" y="574"/>
              </a:cxn>
              <a:cxn ang="0">
                <a:pos x="0" y="466"/>
              </a:cxn>
              <a:cxn ang="0">
                <a:pos x="301" y="1294"/>
              </a:cxn>
              <a:cxn ang="0">
                <a:pos x="155" y="686"/>
              </a:cxn>
              <a:cxn ang="0">
                <a:pos x="404" y="771"/>
              </a:cxn>
            </a:cxnLst>
            <a:rect l="0" t="0" r="r" b="b"/>
            <a:pathLst>
              <a:path w="404" h="1294">
                <a:moveTo>
                  <a:pt x="404" y="771"/>
                </a:moveTo>
                <a:lnTo>
                  <a:pt x="87" y="0"/>
                </a:lnTo>
                <a:lnTo>
                  <a:pt x="224" y="574"/>
                </a:lnTo>
                <a:lnTo>
                  <a:pt x="0" y="466"/>
                </a:lnTo>
                <a:lnTo>
                  <a:pt x="301" y="1294"/>
                </a:lnTo>
                <a:lnTo>
                  <a:pt x="155" y="686"/>
                </a:lnTo>
                <a:lnTo>
                  <a:pt x="404" y="771"/>
                </a:lnTo>
                <a:close/>
              </a:path>
            </a:pathLst>
          </a:custGeom>
          <a:solidFill>
            <a:srgbClr val="FFCC66"/>
          </a:solidFill>
          <a:ln w="9525">
            <a:solidFill>
              <a:schemeClr val="accent6">
                <a:lumMod val="75000"/>
              </a:schemeClr>
            </a:solidFill>
            <a:round/>
          </a:ln>
          <a:effectLst/>
        </p:spPr>
        <p:txBody>
          <a:bodyPr wrap="none" anchor="ctr"/>
          <a:lstStyle/>
          <a:p>
            <a:endParaRPr lang="zh-CN" altLang="en-US">
              <a:solidFill>
                <a:srgbClr val="000000"/>
              </a:solidFill>
            </a:endParaRPr>
          </a:p>
        </p:txBody>
      </p:sp>
      <p:sp>
        <p:nvSpPr>
          <p:cNvPr id="1830" name="Freeform 14"/>
          <p:cNvSpPr/>
          <p:nvPr/>
        </p:nvSpPr>
        <p:spPr bwMode="auto">
          <a:xfrm rot="3828996">
            <a:off x="6921668" y="3067990"/>
            <a:ext cx="249599" cy="667096"/>
          </a:xfrm>
          <a:custGeom>
            <a:avLst/>
            <a:gdLst/>
            <a:ahLst/>
            <a:cxnLst>
              <a:cxn ang="0">
                <a:pos x="404" y="771"/>
              </a:cxn>
              <a:cxn ang="0">
                <a:pos x="87" y="0"/>
              </a:cxn>
              <a:cxn ang="0">
                <a:pos x="224" y="574"/>
              </a:cxn>
              <a:cxn ang="0">
                <a:pos x="0" y="466"/>
              </a:cxn>
              <a:cxn ang="0">
                <a:pos x="301" y="1294"/>
              </a:cxn>
              <a:cxn ang="0">
                <a:pos x="155" y="686"/>
              </a:cxn>
              <a:cxn ang="0">
                <a:pos x="404" y="771"/>
              </a:cxn>
            </a:cxnLst>
            <a:rect l="0" t="0" r="r" b="b"/>
            <a:pathLst>
              <a:path w="404" h="1294">
                <a:moveTo>
                  <a:pt x="404" y="771"/>
                </a:moveTo>
                <a:lnTo>
                  <a:pt x="87" y="0"/>
                </a:lnTo>
                <a:lnTo>
                  <a:pt x="224" y="574"/>
                </a:lnTo>
                <a:lnTo>
                  <a:pt x="0" y="466"/>
                </a:lnTo>
                <a:lnTo>
                  <a:pt x="301" y="1294"/>
                </a:lnTo>
                <a:lnTo>
                  <a:pt x="155" y="686"/>
                </a:lnTo>
                <a:lnTo>
                  <a:pt x="404" y="771"/>
                </a:lnTo>
                <a:close/>
              </a:path>
            </a:pathLst>
          </a:custGeom>
          <a:solidFill>
            <a:srgbClr val="FFCC66"/>
          </a:solidFill>
          <a:ln w="9525">
            <a:solidFill>
              <a:schemeClr val="accent6">
                <a:lumMod val="75000"/>
              </a:schemeClr>
            </a:solidFill>
            <a:round/>
          </a:ln>
          <a:effectLst/>
        </p:spPr>
        <p:txBody>
          <a:bodyPr wrap="none" anchor="ctr"/>
          <a:lstStyle/>
          <a:p>
            <a:endParaRPr lang="zh-CN" altLang="en-US">
              <a:solidFill>
                <a:srgbClr val="000000"/>
              </a:solidFill>
            </a:endParaRPr>
          </a:p>
        </p:txBody>
      </p:sp>
      <p:sp>
        <p:nvSpPr>
          <p:cNvPr id="263" name="标题 262"/>
          <p:cNvSpPr>
            <a:spLocks noGrp="1"/>
          </p:cNvSpPr>
          <p:nvPr>
            <p:ph type="title"/>
          </p:nvPr>
        </p:nvSpPr>
        <p:spPr/>
        <p:txBody>
          <a:bodyPr/>
          <a:lstStyle/>
          <a:p>
            <a:r>
              <a:rPr lang="zh-CN" altLang="en-US" dirty="0" smtClean="0"/>
              <a:t>敏捷教育网络：实现校校</a:t>
            </a:r>
            <a:r>
              <a:rPr lang="en-US" altLang="zh-CN" dirty="0" smtClean="0"/>
              <a:t>+</a:t>
            </a:r>
            <a:r>
              <a:rPr lang="zh-CN" altLang="en-US" dirty="0" smtClean="0"/>
              <a:t>班班</a:t>
            </a:r>
            <a:r>
              <a:rPr lang="en-US" altLang="zh-CN" dirty="0" smtClean="0"/>
              <a:t>+</a:t>
            </a:r>
            <a:r>
              <a:rPr lang="zh-CN" altLang="en-US" dirty="0" smtClean="0"/>
              <a:t>人人泛在互联</a:t>
            </a:r>
            <a:endParaRPr lang="zh-CN" altLang="en-US" dirty="0"/>
          </a:p>
        </p:txBody>
      </p:sp>
      <p:sp>
        <p:nvSpPr>
          <p:cNvPr id="262"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2.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网筑智慧校园</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标题 119"/>
          <p:cNvSpPr>
            <a:spLocks noGrp="1"/>
          </p:cNvSpPr>
          <p:nvPr>
            <p:ph type="title"/>
          </p:nvPr>
        </p:nvSpPr>
        <p:spPr/>
        <p:txBody>
          <a:bodyPr/>
          <a:lstStyle/>
          <a:p>
            <a:r>
              <a:rPr lang="zh-CN" altLang="en-US" sz="2000" dirty="0" smtClean="0"/>
              <a:t>泛在、融合的分布式智能网络架构，构筑数字校园的基石</a:t>
            </a:r>
            <a:endParaRPr lang="zh-CN" altLang="en-US" sz="2000" dirty="0"/>
          </a:p>
        </p:txBody>
      </p:sp>
      <p:sp>
        <p:nvSpPr>
          <p:cNvPr id="173" name="标题 1"/>
          <p:cNvSpPr txBox="1"/>
          <p:nvPr/>
        </p:nvSpPr>
        <p:spPr bwMode="auto">
          <a:xfrm>
            <a:off x="360040" y="233400"/>
            <a:ext cx="7744795" cy="442800"/>
          </a:xfrm>
          <a:prstGeom prst="rect">
            <a:avLst/>
          </a:prstGeom>
          <a:noFill/>
          <a:ln w="9525">
            <a:noFill/>
            <a:miter lim="800000"/>
          </a:ln>
        </p:spPr>
        <p:txBody>
          <a:bodyPr vert="horz" wrap="square" lIns="0" tIns="40064" rIns="80129" bIns="40064" numCol="1" anchor="ctr" anchorCtr="0" compatLnSpc="1"/>
          <a:lstStyle/>
          <a:p>
            <a:pPr eaLnBrk="0" hangingPunct="0"/>
            <a:endParaRPr lang="zh-CN" altLang="en-US" sz="1400" b="1" dirty="0">
              <a:solidFill>
                <a:srgbClr val="990000"/>
              </a:solidFill>
              <a:latin typeface="微软雅黑" panose="020B0503020204020204" charset="-122"/>
              <a:ea typeface="微软雅黑" panose="020B0503020204020204" charset="-122"/>
            </a:endParaRPr>
          </a:p>
        </p:txBody>
      </p:sp>
      <p:grpSp>
        <p:nvGrpSpPr>
          <p:cNvPr id="2" name="组合 144"/>
          <p:cNvGrpSpPr/>
          <p:nvPr/>
        </p:nvGrpSpPr>
        <p:grpSpPr>
          <a:xfrm>
            <a:off x="361476" y="1090890"/>
            <a:ext cx="5504304" cy="2770990"/>
            <a:chOff x="361476" y="1090890"/>
            <a:chExt cx="5504304" cy="2770990"/>
          </a:xfrm>
        </p:grpSpPr>
        <p:sp>
          <p:nvSpPr>
            <p:cNvPr id="8" name="椭圆 7"/>
            <p:cNvSpPr>
              <a:spLocks noChangeAspect="1"/>
            </p:cNvSpPr>
            <p:nvPr/>
          </p:nvSpPr>
          <p:spPr bwMode="auto">
            <a:xfrm>
              <a:off x="774983" y="2751718"/>
              <a:ext cx="68910" cy="77286"/>
            </a:xfrm>
            <a:prstGeom prst="ellipse">
              <a:avLst/>
            </a:prstGeom>
            <a:noFill/>
            <a:ln w="9525" cap="flat" cmpd="sng" algn="ctr">
              <a:solidFill>
                <a:schemeClr val="tx1"/>
              </a:solidFill>
              <a:prstDash val="solid"/>
              <a:round/>
              <a:headEnd type="none" w="med" len="med"/>
              <a:tailEnd type="none" w="med" len="med"/>
            </a:ln>
            <a:effectLst/>
          </p:spPr>
          <p:txBody>
            <a:bodyPr vert="horz" wrap="none" lIns="79189" tIns="39595" rIns="79189" bIns="39595" numCol="1" rtlCol="0" anchor="t" anchorCtr="0" compatLnSpc="1">
              <a:noAutofit/>
            </a:bodyPr>
            <a:lstStyle/>
            <a:p>
              <a:pPr defTabSz="801370"/>
              <a:endParaRPr lang="zh-CN" altLang="en-US" sz="1000" dirty="0" smtClean="0">
                <a:solidFill>
                  <a:srgbClr val="000000"/>
                </a:solidFill>
                <a:latin typeface="FrutigerNext LT Regular" pitchFamily="34" charset="0"/>
                <a:ea typeface="华文细黑" pitchFamily="2" charset="-122"/>
              </a:endParaRPr>
            </a:p>
          </p:txBody>
        </p:sp>
        <p:sp>
          <p:nvSpPr>
            <p:cNvPr id="10" name="圆角矩形 9"/>
            <p:cNvSpPr/>
            <p:nvPr/>
          </p:nvSpPr>
          <p:spPr bwMode="auto">
            <a:xfrm>
              <a:off x="361476" y="1090890"/>
              <a:ext cx="505397" cy="2568466"/>
            </a:xfrm>
            <a:prstGeom prst="roundRect">
              <a:avLst>
                <a:gd name="adj" fmla="val 6458"/>
              </a:avLst>
            </a:prstGeom>
            <a:noFill/>
            <a:ln w="19050">
              <a:solidFill>
                <a:schemeClr val="bg1">
                  <a:lumMod val="75000"/>
                </a:schemeClr>
              </a:solidFill>
            </a:ln>
            <a:effectLst/>
          </p:spPr>
          <p:txBody>
            <a:bodyPr wrap="none" lIns="68526" tIns="34264" rIns="68526" bIns="34264" anchor="ctr"/>
            <a:lstStyle/>
            <a:p>
              <a:pPr marL="534670" indent="-534670" defTabSz="685165">
                <a:lnSpc>
                  <a:spcPct val="115000"/>
                </a:lnSpc>
                <a:buClr>
                  <a:srgbClr val="990000"/>
                </a:buClr>
                <a:buSzPct val="60000"/>
                <a:buFont typeface="Wingdings" panose="05000000000000000000" pitchFamily="2" charset="2"/>
                <a:buChar char="n"/>
                <a:defRPr/>
              </a:pPr>
              <a:endParaRPr lang="zh-CN" altLang="en-US" sz="1200" dirty="0" smtClean="0">
                <a:solidFill>
                  <a:srgbClr val="FFFFFF"/>
                </a:solidFill>
                <a:latin typeface="Arial" panose="020B0604020202020204" pitchFamily="34" charset="0"/>
                <a:ea typeface="华文细黑" pitchFamily="2" charset="-122"/>
                <a:cs typeface="Arial" panose="020B0604020202020204" pitchFamily="34" charset="0"/>
              </a:endParaRPr>
            </a:p>
          </p:txBody>
        </p:sp>
        <p:sp>
          <p:nvSpPr>
            <p:cNvPr id="11" name="圆角矩形 10"/>
            <p:cNvSpPr/>
            <p:nvPr/>
          </p:nvSpPr>
          <p:spPr bwMode="auto">
            <a:xfrm>
              <a:off x="427264" y="2494069"/>
              <a:ext cx="367562" cy="1082125"/>
            </a:xfrm>
            <a:prstGeom prst="roundRect">
              <a:avLst>
                <a:gd name="adj" fmla="val 9419"/>
              </a:avLst>
            </a:prstGeom>
            <a:noFill/>
            <a:ln w="22225" algn="ctr">
              <a:solidFill>
                <a:schemeClr val="bg1"/>
              </a:solidFill>
              <a:round/>
            </a:ln>
            <a:effectLst/>
          </p:spPr>
          <p:txBody>
            <a:bodyPr wrap="none" rtlCol="0" anchor="ctr"/>
            <a:lstStyle/>
            <a:p>
              <a:pPr algn="ctr" defTabSz="801370"/>
              <a:endParaRPr lang="zh-CN" altLang="en-US" sz="1000" dirty="0" smtClean="0">
                <a:solidFill>
                  <a:srgbClr val="FFFFFF"/>
                </a:solidFill>
                <a:latin typeface="FrutigerNext LT Regular" pitchFamily="34" charset="0"/>
                <a:ea typeface="MS PGothic" panose="020B0600070205080204" pitchFamily="34" charset="-128"/>
              </a:endParaRPr>
            </a:p>
          </p:txBody>
        </p:sp>
        <p:sp>
          <p:nvSpPr>
            <p:cNvPr id="12" name="圆角矩形 11"/>
            <p:cNvSpPr/>
            <p:nvPr/>
          </p:nvSpPr>
          <p:spPr bwMode="auto">
            <a:xfrm>
              <a:off x="427264" y="1205826"/>
              <a:ext cx="367562" cy="1133655"/>
            </a:xfrm>
            <a:prstGeom prst="roundRect">
              <a:avLst>
                <a:gd name="adj" fmla="val 5890"/>
              </a:avLst>
            </a:prstGeom>
            <a:noFill/>
            <a:ln w="22225" algn="ctr">
              <a:solidFill>
                <a:schemeClr val="bg1"/>
              </a:solidFill>
              <a:round/>
            </a:ln>
            <a:effectLst/>
          </p:spPr>
          <p:txBody>
            <a:bodyPr wrap="none" rtlCol="0" anchor="ctr"/>
            <a:lstStyle/>
            <a:p>
              <a:pPr algn="ctr" defTabSz="801370"/>
              <a:endParaRPr lang="zh-CN" altLang="en-US" sz="1000" dirty="0" smtClean="0">
                <a:solidFill>
                  <a:srgbClr val="FFFFFF"/>
                </a:solidFill>
                <a:latin typeface="FrutigerNext LT Regular" pitchFamily="34" charset="0"/>
                <a:ea typeface="MS PGothic" panose="020B0600070205080204" pitchFamily="34" charset="-128"/>
              </a:endParaRPr>
            </a:p>
          </p:txBody>
        </p:sp>
        <p:pic>
          <p:nvPicPr>
            <p:cNvPr id="44" name="Picture 3"/>
            <p:cNvPicPr>
              <a:picLocks noChangeArrowheads="1"/>
            </p:cNvPicPr>
            <p:nvPr/>
          </p:nvPicPr>
          <p:blipFill>
            <a:blip r:embed="rId1" cstate="print">
              <a:clrChange>
                <a:clrFrom>
                  <a:srgbClr val="FFFFFF"/>
                </a:clrFrom>
                <a:clrTo>
                  <a:srgbClr val="FFFFFF">
                    <a:alpha val="0"/>
                  </a:srgbClr>
                </a:clrTo>
              </a:clrChange>
            </a:blip>
            <a:srcRect l="13680" t="50965" r="82966" b="41010"/>
            <a:stretch>
              <a:fillRect/>
            </a:stretch>
          </p:blipFill>
          <p:spPr bwMode="auto">
            <a:xfrm>
              <a:off x="453366" y="2874559"/>
              <a:ext cx="160790" cy="180334"/>
            </a:xfrm>
            <a:prstGeom prst="rect">
              <a:avLst/>
            </a:prstGeom>
            <a:noFill/>
            <a:ln w="9525">
              <a:noFill/>
              <a:miter lim="800000"/>
              <a:headEnd/>
              <a:tailEnd/>
            </a:ln>
            <a:effectLst/>
          </p:spPr>
        </p:pic>
        <p:pic>
          <p:nvPicPr>
            <p:cNvPr id="45" name="Picture 3"/>
            <p:cNvPicPr preferRelativeResize="0">
              <a:picLocks noChangeArrowheads="1"/>
            </p:cNvPicPr>
            <p:nvPr/>
          </p:nvPicPr>
          <p:blipFill>
            <a:blip r:embed="rId1" cstate="print">
              <a:clrChange>
                <a:clrFrom>
                  <a:srgbClr val="FFFFFF"/>
                </a:clrFrom>
                <a:clrTo>
                  <a:srgbClr val="FFFFFF">
                    <a:alpha val="0"/>
                  </a:srgbClr>
                </a:clrTo>
              </a:clrChange>
            </a:blip>
            <a:srcRect l="13534" t="63448" r="82966" b="30979"/>
            <a:stretch>
              <a:fillRect/>
            </a:stretch>
          </p:blipFill>
          <p:spPr bwMode="auto">
            <a:xfrm>
              <a:off x="453366" y="2681493"/>
              <a:ext cx="160790" cy="180334"/>
            </a:xfrm>
            <a:prstGeom prst="rect">
              <a:avLst/>
            </a:prstGeom>
            <a:noFill/>
            <a:ln w="9525">
              <a:noFill/>
              <a:miter lim="800000"/>
              <a:headEnd/>
              <a:tailEnd/>
            </a:ln>
            <a:effectLst/>
          </p:spPr>
        </p:pic>
        <p:pic>
          <p:nvPicPr>
            <p:cNvPr id="46" name="Picture 2"/>
            <p:cNvPicPr preferRelativeResize="0">
              <a:picLocks noChangeArrowheads="1"/>
            </p:cNvPicPr>
            <p:nvPr/>
          </p:nvPicPr>
          <p:blipFill>
            <a:blip r:embed="rId2" cstate="print"/>
            <a:srcRect l="2945" t="827" r="87578" b="84440"/>
            <a:stretch>
              <a:fillRect/>
            </a:stretch>
          </p:blipFill>
          <p:spPr bwMode="auto">
            <a:xfrm>
              <a:off x="465867" y="3132209"/>
              <a:ext cx="114850" cy="128810"/>
            </a:xfrm>
            <a:prstGeom prst="rect">
              <a:avLst/>
            </a:prstGeom>
            <a:noFill/>
            <a:ln w="9525">
              <a:noFill/>
              <a:miter lim="800000"/>
              <a:headEnd/>
              <a:tailEnd/>
            </a:ln>
          </p:spPr>
        </p:pic>
        <p:sp>
          <p:nvSpPr>
            <p:cNvPr id="47" name="椭圆 46"/>
            <p:cNvSpPr>
              <a:spLocks noChangeAspect="1"/>
            </p:cNvSpPr>
            <p:nvPr/>
          </p:nvSpPr>
          <p:spPr bwMode="auto">
            <a:xfrm>
              <a:off x="854130" y="3151248"/>
              <a:ext cx="22970" cy="2329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48" name="直接箭头连接符 47"/>
            <p:cNvCxnSpPr>
              <a:stCxn id="47" idx="6"/>
              <a:endCxn id="49" idx="2"/>
            </p:cNvCxnSpPr>
            <p:nvPr/>
          </p:nvCxnSpPr>
          <p:spPr bwMode="auto">
            <a:xfrm>
              <a:off x="877100" y="3162896"/>
              <a:ext cx="342707" cy="3132"/>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65" name="椭圆 64"/>
            <p:cNvSpPr>
              <a:spLocks noChangeAspect="1"/>
            </p:cNvSpPr>
            <p:nvPr/>
          </p:nvSpPr>
          <p:spPr bwMode="auto">
            <a:xfrm>
              <a:off x="852107" y="1489407"/>
              <a:ext cx="22970" cy="2329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66" name="直接箭头连接符 65"/>
            <p:cNvCxnSpPr>
              <a:stCxn id="65" idx="6"/>
              <a:endCxn id="67" idx="2"/>
            </p:cNvCxnSpPr>
            <p:nvPr/>
          </p:nvCxnSpPr>
          <p:spPr bwMode="auto">
            <a:xfrm>
              <a:off x="875077" y="1501055"/>
              <a:ext cx="353246" cy="0"/>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70" name="TextBox 69"/>
            <p:cNvSpPr txBox="1"/>
            <p:nvPr/>
          </p:nvSpPr>
          <p:spPr>
            <a:xfrm>
              <a:off x="921213" y="1389178"/>
              <a:ext cx="248572" cy="51524"/>
            </a:xfrm>
            <a:prstGeom prst="rect">
              <a:avLst/>
            </a:prstGeom>
            <a:noFill/>
          </p:spPr>
          <p:txBody>
            <a:bodyPr wrap="none" lIns="91427" tIns="45714" rIns="91427" bIns="45714" rtlCol="0">
              <a:prstTxWarp prst="textPlain">
                <a:avLst/>
              </a:prstTxWarp>
              <a:spAutoFit/>
            </a:bodyPr>
            <a:lstStyle/>
            <a:p>
              <a:pPr algn="ctr"/>
              <a:r>
                <a:rPr lang="en-US" altLang="zh-CN" sz="900" dirty="0" smtClean="0">
                  <a:solidFill>
                    <a:srgbClr val="000000"/>
                  </a:solidFill>
                  <a:latin typeface="Arial" panose="020B0604020202020204" pitchFamily="34" charset="0"/>
                  <a:cs typeface="Arial" panose="020B0604020202020204" pitchFamily="34" charset="0"/>
                </a:rPr>
                <a:t>Control Plane</a:t>
              </a:r>
              <a:endParaRPr lang="zh-CN" altLang="en-US" sz="900" dirty="0">
                <a:solidFill>
                  <a:srgbClr val="000000"/>
                </a:solidFill>
                <a:latin typeface="Arial" panose="020B0604020202020204" pitchFamily="34" charset="0"/>
                <a:cs typeface="Arial" panose="020B0604020202020204" pitchFamily="34" charset="0"/>
              </a:endParaRPr>
            </a:p>
          </p:txBody>
        </p:sp>
        <p:pic>
          <p:nvPicPr>
            <p:cNvPr id="76" name="Picture 2" descr="http://ts1.cn.mm.bing.net/images/thumbnail.aspx?q=1338454850192&amp;id=c4834c76a4fb01ceaeff8d77a6587f5a&amp;url=http%3a%2f%2fsaber20.com%2fwp-content%2fuploads%2f2011%2f02%2fpc.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19154" y="1846437"/>
              <a:ext cx="172333" cy="181362"/>
            </a:xfrm>
            <a:prstGeom prst="rect">
              <a:avLst/>
            </a:prstGeom>
            <a:noFill/>
          </p:spPr>
        </p:pic>
        <p:pic>
          <p:nvPicPr>
            <p:cNvPr id="77" name="Picture 6" descr="http://ts4.cn.mm.bing.net/images/thumbnail.aspx?q=1337760621015&amp;id=099cfbfefe9e3ef7e13d55cec9c4a879&amp;url=http%3a%2f%2fwww.hulp4all.com%2fwp-content%2fuploads%2f2009%2f08%2fiphone4.jpg"/>
            <p:cNvPicPr>
              <a:picLocks noChangeAspect="1" noChangeArrowheads="1"/>
            </p:cNvPicPr>
            <p:nvPr/>
          </p:nvPicPr>
          <p:blipFill>
            <a:blip r:embed="rId4" cstate="print"/>
            <a:srcRect/>
            <a:stretch>
              <a:fillRect/>
            </a:stretch>
          </p:blipFill>
          <p:spPr bwMode="auto">
            <a:xfrm>
              <a:off x="558844" y="1407172"/>
              <a:ext cx="94506" cy="165696"/>
            </a:xfrm>
            <a:prstGeom prst="rect">
              <a:avLst/>
            </a:prstGeom>
            <a:noFill/>
          </p:spPr>
        </p:pic>
        <p:pic>
          <p:nvPicPr>
            <p:cNvPr id="78" name="Picture 8" descr="http://ts2.cn.mm.bing.net/images/thumbnail.aspx?q=1448828021833&amp;id=0f70682881246ead20edbe6f0a4399b9&amp;url=http%3a%2f%2f3.bp.blogspot.com%2f_p0t7dOzkbrY%2fSw1O854IutI%2fAAAAAAAABNo%2fwFHHkynxets%2fs1600%2flandline_phone(c).jpg"/>
            <p:cNvPicPr>
              <a:picLocks noChangeAspect="1" noChangeArrowheads="1"/>
            </p:cNvPicPr>
            <p:nvPr/>
          </p:nvPicPr>
          <p:blipFill>
            <a:blip r:embed="rId5" cstate="print">
              <a:clrChange>
                <a:clrFrom>
                  <a:srgbClr val="FCFFFB"/>
                </a:clrFrom>
                <a:clrTo>
                  <a:srgbClr val="FCFFFB">
                    <a:alpha val="0"/>
                  </a:srgbClr>
                </a:clrTo>
              </a:clrChange>
            </a:blip>
            <a:srcRect t="31499" b="11801"/>
            <a:stretch>
              <a:fillRect/>
            </a:stretch>
          </p:blipFill>
          <p:spPr bwMode="auto">
            <a:xfrm>
              <a:off x="485117" y="1615495"/>
              <a:ext cx="230864" cy="181362"/>
            </a:xfrm>
            <a:prstGeom prst="rect">
              <a:avLst/>
            </a:prstGeom>
            <a:noFill/>
          </p:spPr>
        </p:pic>
        <p:pic>
          <p:nvPicPr>
            <p:cNvPr id="79" name="Picture 3"/>
            <p:cNvPicPr preferRelativeResize="0">
              <a:picLocks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16205" y="2672146"/>
              <a:ext cx="160790" cy="180334"/>
            </a:xfrm>
            <a:prstGeom prst="rect">
              <a:avLst/>
            </a:prstGeom>
            <a:noFill/>
            <a:ln w="9525">
              <a:noFill/>
              <a:miter lim="800000"/>
              <a:headEnd/>
              <a:tailEnd/>
            </a:ln>
          </p:spPr>
        </p:pic>
        <p:pic>
          <p:nvPicPr>
            <p:cNvPr id="80" name="Picture 5"/>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79450" y="3343444"/>
              <a:ext cx="160749" cy="180334"/>
            </a:xfrm>
            <a:prstGeom prst="rect">
              <a:avLst/>
            </a:prstGeom>
            <a:noFill/>
            <a:ln w="9525">
              <a:noFill/>
              <a:miter lim="800000"/>
              <a:headEnd/>
              <a:tailEnd/>
            </a:ln>
          </p:spPr>
        </p:pic>
        <p:pic>
          <p:nvPicPr>
            <p:cNvPr id="83" name="Picture 2" descr="http://cache.d1net.com/uploadfile/2012/0522/20120522100053726.jpg"/>
            <p:cNvPicPr>
              <a:picLocks noChangeAspect="1" noChangeArrowheads="1"/>
            </p:cNvPicPr>
            <p:nvPr/>
          </p:nvPicPr>
          <p:blipFill>
            <a:blip r:embed="rId8" cstate="print"/>
            <a:srcRect l="9552" t="6811" r="9936" b="20542"/>
            <a:stretch>
              <a:fillRect/>
            </a:stretch>
          </p:blipFill>
          <p:spPr bwMode="auto">
            <a:xfrm>
              <a:off x="497022" y="2099635"/>
              <a:ext cx="205914" cy="181362"/>
            </a:xfrm>
            <a:prstGeom prst="rect">
              <a:avLst/>
            </a:prstGeom>
            <a:noFill/>
          </p:spPr>
        </p:pic>
        <p:pic>
          <p:nvPicPr>
            <p:cNvPr id="84" name="Picture 6" descr="http://www.autismpluggedin.com/wp-content/uploads/2011/10/iPhone-and-iPad.jpg"/>
            <p:cNvPicPr>
              <a:picLocks noChangeAspect="1" noChangeArrowheads="1"/>
            </p:cNvPicPr>
            <p:nvPr/>
          </p:nvPicPr>
          <p:blipFill>
            <a:blip r:embed="rId9" cstate="print">
              <a:clrChange>
                <a:clrFrom>
                  <a:srgbClr val="FFFFFF"/>
                </a:clrFrom>
                <a:clrTo>
                  <a:srgbClr val="FFFFFF">
                    <a:alpha val="0"/>
                  </a:srgbClr>
                </a:clrTo>
              </a:clrChange>
            </a:blip>
            <a:srcRect l="3111" t="1562" r="14446"/>
            <a:stretch>
              <a:fillRect/>
            </a:stretch>
          </p:blipFill>
          <p:spPr bwMode="auto">
            <a:xfrm>
              <a:off x="519157" y="1381775"/>
              <a:ext cx="190227" cy="226702"/>
            </a:xfrm>
            <a:prstGeom prst="rect">
              <a:avLst/>
            </a:prstGeom>
            <a:noFill/>
          </p:spPr>
        </p:pic>
        <p:sp>
          <p:nvSpPr>
            <p:cNvPr id="85" name="TextBox 84"/>
            <p:cNvSpPr txBox="1"/>
            <p:nvPr/>
          </p:nvSpPr>
          <p:spPr>
            <a:xfrm>
              <a:off x="511218" y="1250335"/>
              <a:ext cx="206731" cy="77286"/>
            </a:xfrm>
            <a:prstGeom prst="rect">
              <a:avLst/>
            </a:prstGeom>
            <a:noFill/>
          </p:spPr>
          <p:txBody>
            <a:bodyPr vert="horz" wrap="none" lIns="91427" tIns="45714" rIns="91427" bIns="45714" rtlCol="0">
              <a:prstTxWarp prst="textPlain">
                <a:avLst/>
              </a:prstTxWarp>
              <a:spAutoFit/>
            </a:bodyPr>
            <a:lstStyle/>
            <a:p>
              <a:pPr algn="ctr"/>
              <a:r>
                <a:rPr lang="en-US" altLang="zh-CN" sz="900" dirty="0" smtClean="0">
                  <a:solidFill>
                    <a:srgbClr val="000000"/>
                  </a:solidFill>
                </a:rPr>
                <a:t>H2H</a:t>
              </a:r>
              <a:endParaRPr lang="zh-CN" altLang="en-US" sz="900" dirty="0">
                <a:solidFill>
                  <a:srgbClr val="000000"/>
                </a:solidFill>
              </a:endParaRPr>
            </a:p>
          </p:txBody>
        </p:sp>
        <p:sp>
          <p:nvSpPr>
            <p:cNvPr id="86" name="TextBox 85"/>
            <p:cNvSpPr txBox="1"/>
            <p:nvPr/>
          </p:nvSpPr>
          <p:spPr>
            <a:xfrm>
              <a:off x="511218" y="2537646"/>
              <a:ext cx="206731" cy="77286"/>
            </a:xfrm>
            <a:prstGeom prst="rect">
              <a:avLst/>
            </a:prstGeom>
            <a:noFill/>
          </p:spPr>
          <p:txBody>
            <a:bodyPr vert="horz" wrap="none" lIns="91427" tIns="45714" rIns="91427" bIns="45714" rtlCol="0">
              <a:prstTxWarp prst="textPlain">
                <a:avLst/>
              </a:prstTxWarp>
              <a:spAutoFit/>
            </a:bodyPr>
            <a:lstStyle/>
            <a:p>
              <a:pPr algn="ctr"/>
              <a:r>
                <a:rPr lang="en-US" altLang="zh-CN" sz="900" dirty="0" smtClean="0">
                  <a:solidFill>
                    <a:srgbClr val="000000"/>
                  </a:solidFill>
                </a:rPr>
                <a:t>M2M</a:t>
              </a:r>
              <a:endParaRPr lang="zh-CN" altLang="en-US" sz="900" dirty="0">
                <a:solidFill>
                  <a:srgbClr val="000000"/>
                </a:solidFill>
              </a:endParaRPr>
            </a:p>
          </p:txBody>
        </p:sp>
        <p:sp>
          <p:nvSpPr>
            <p:cNvPr id="88" name="TextBox 87"/>
            <p:cNvSpPr txBox="1"/>
            <p:nvPr/>
          </p:nvSpPr>
          <p:spPr>
            <a:xfrm>
              <a:off x="931641" y="3066713"/>
              <a:ext cx="248572" cy="51530"/>
            </a:xfrm>
            <a:prstGeom prst="rect">
              <a:avLst/>
            </a:prstGeom>
            <a:noFill/>
          </p:spPr>
          <p:txBody>
            <a:bodyPr wrap="none" lIns="91427" tIns="45714" rIns="91427" bIns="45714" rtlCol="0">
              <a:prstTxWarp prst="textPlain">
                <a:avLst/>
              </a:prstTxWarp>
              <a:spAutoFit/>
            </a:bodyPr>
            <a:lstStyle/>
            <a:p>
              <a:pPr algn="ctr"/>
              <a:r>
                <a:rPr lang="en-US" altLang="zh-CN" sz="900" dirty="0" smtClean="0">
                  <a:solidFill>
                    <a:srgbClr val="000000"/>
                  </a:solidFill>
                  <a:latin typeface="Arial" panose="020B0604020202020204" pitchFamily="34" charset="0"/>
                  <a:cs typeface="Arial" panose="020B0604020202020204" pitchFamily="34" charset="0"/>
                </a:rPr>
                <a:t>Data</a:t>
              </a:r>
              <a:r>
                <a:rPr lang="zh-CN" altLang="en-US" sz="900" dirty="0" smtClean="0">
                  <a:solidFill>
                    <a:srgbClr val="000000"/>
                  </a:solidFill>
                  <a:latin typeface="Arial" panose="020B0604020202020204" pitchFamily="34" charset="0"/>
                  <a:cs typeface="Arial" panose="020B0604020202020204" pitchFamily="34" charset="0"/>
                </a:rPr>
                <a:t> </a:t>
              </a:r>
              <a:r>
                <a:rPr lang="en-US" altLang="zh-CN" sz="900" dirty="0" smtClean="0">
                  <a:solidFill>
                    <a:srgbClr val="000000"/>
                  </a:solidFill>
                  <a:latin typeface="Arial" panose="020B0604020202020204" pitchFamily="34" charset="0"/>
                  <a:cs typeface="Arial" panose="020B0604020202020204" pitchFamily="34" charset="0"/>
                </a:rPr>
                <a:t>Plane</a:t>
              </a:r>
              <a:endParaRPr lang="zh-CN" altLang="en-US" sz="900" dirty="0">
                <a:solidFill>
                  <a:srgbClr val="000000"/>
                </a:solidFill>
                <a:latin typeface="Arial" panose="020B0604020202020204" pitchFamily="34" charset="0"/>
                <a:cs typeface="Arial" panose="020B0604020202020204" pitchFamily="34" charset="0"/>
              </a:endParaRPr>
            </a:p>
          </p:txBody>
        </p:sp>
        <p:sp>
          <p:nvSpPr>
            <p:cNvPr id="102" name="Text Box 25"/>
            <p:cNvSpPr txBox="1">
              <a:spLocks noChangeArrowheads="1"/>
            </p:cNvSpPr>
            <p:nvPr/>
          </p:nvSpPr>
          <p:spPr bwMode="auto">
            <a:xfrm>
              <a:off x="367206" y="3753505"/>
              <a:ext cx="466793" cy="108375"/>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en-US" altLang="zh-CN" sz="1000" dirty="0" smtClean="0">
                  <a:solidFill>
                    <a:srgbClr val="000000"/>
                  </a:solidFill>
                  <a:latin typeface="Arial Black" panose="020B0A04020102020204" pitchFamily="34" charset="0"/>
                  <a:ea typeface="Arial Unicode MS" pitchFamily="34" charset="-122"/>
                  <a:cs typeface="Arial Unicode MS" pitchFamily="34" charset="-122"/>
                </a:rPr>
                <a:t>(H2H, M2M)</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pic>
          <p:nvPicPr>
            <p:cNvPr id="122" name="Picture 2" descr="http://t3.gstatic.com/images?q=tbn:ANd9GcTJH4-D3aCNfjIdkvIXKx98zNlSlg4UA6NPPftgJcarVxzhx9U4mw&amp;t=1"/>
            <p:cNvPicPr>
              <a:picLocks noChangeAspect="1" noChangeArrowheads="1"/>
            </p:cNvPicPr>
            <p:nvPr/>
          </p:nvPicPr>
          <p:blipFill>
            <a:blip r:embed="rId10" cstate="print"/>
            <a:srcRect/>
            <a:stretch>
              <a:fillRect/>
            </a:stretch>
          </p:blipFill>
          <p:spPr bwMode="auto">
            <a:xfrm>
              <a:off x="637146" y="2926089"/>
              <a:ext cx="123956" cy="139022"/>
            </a:xfrm>
            <a:prstGeom prst="rect">
              <a:avLst/>
            </a:prstGeom>
            <a:noFill/>
          </p:spPr>
        </p:pic>
        <p:pic>
          <p:nvPicPr>
            <p:cNvPr id="123" name="Picture 2"/>
            <p:cNvPicPr preferRelativeResize="0">
              <a:picLocks noChangeArrowheads="1"/>
            </p:cNvPicPr>
            <p:nvPr/>
          </p:nvPicPr>
          <p:blipFill>
            <a:blip r:embed="rId2" cstate="print"/>
            <a:srcRect l="3785" t="47256" r="86498" b="40971"/>
            <a:stretch>
              <a:fillRect/>
            </a:stretch>
          </p:blipFill>
          <p:spPr bwMode="auto">
            <a:xfrm>
              <a:off x="649648" y="3132209"/>
              <a:ext cx="114850" cy="128810"/>
            </a:xfrm>
            <a:prstGeom prst="rect">
              <a:avLst/>
            </a:prstGeom>
            <a:noFill/>
            <a:ln w="9525">
              <a:noFill/>
              <a:miter lim="800000"/>
              <a:headEnd/>
              <a:tailEnd/>
            </a:ln>
          </p:spPr>
        </p:pic>
        <p:pic>
          <p:nvPicPr>
            <p:cNvPr id="124" name="Picture 4" descr="http://t1.gstatic.com/images?q=tbn:ANd9GcQpSYY3QLdWwH5vbC3yBzA4GiJQKlzabHT_4nCZ1ufGjphn_uht&amp;t=1"/>
            <p:cNvPicPr>
              <a:picLocks noChangeAspect="1" noChangeArrowheads="1"/>
            </p:cNvPicPr>
            <p:nvPr/>
          </p:nvPicPr>
          <p:blipFill>
            <a:blip r:embed="rId11" cstate="print"/>
            <a:srcRect/>
            <a:stretch>
              <a:fillRect/>
            </a:stretch>
          </p:blipFill>
          <p:spPr bwMode="auto">
            <a:xfrm>
              <a:off x="445032" y="2930762"/>
              <a:ext cx="154014" cy="128810"/>
            </a:xfrm>
            <a:prstGeom prst="rect">
              <a:avLst/>
            </a:prstGeom>
            <a:noFill/>
          </p:spPr>
        </p:pic>
        <p:pic>
          <p:nvPicPr>
            <p:cNvPr id="125" name="Picture 2" descr="http://image.cn.made-in-china.com/2f0j01WvstOJoabGuL/%E5%8E%8B%E6%84%9F%E5%BC%8F%E7%94%B5%E5%AD%90%E7%99%BD%E6%9D%BF%EF%BC%88TGM80%EF%BC%89.jpg"/>
            <p:cNvPicPr>
              <a:picLocks noChangeAspect="1" noChangeArrowheads="1"/>
            </p:cNvPicPr>
            <p:nvPr/>
          </p:nvPicPr>
          <p:blipFill>
            <a:blip r:embed="rId12" cstate="print"/>
            <a:srcRect l="10952" t="3051" r="8089" b="4895"/>
            <a:stretch>
              <a:fillRect/>
            </a:stretch>
          </p:blipFill>
          <p:spPr bwMode="auto">
            <a:xfrm>
              <a:off x="465945" y="3281034"/>
              <a:ext cx="297221" cy="270802"/>
            </a:xfrm>
            <a:prstGeom prst="rect">
              <a:avLst/>
            </a:prstGeom>
            <a:noFill/>
          </p:spPr>
        </p:pic>
        <p:sp>
          <p:nvSpPr>
            <p:cNvPr id="101" name="Text Box 25"/>
            <p:cNvSpPr txBox="1">
              <a:spLocks noChangeArrowheads="1"/>
            </p:cNvSpPr>
            <p:nvPr/>
          </p:nvSpPr>
          <p:spPr bwMode="auto">
            <a:xfrm>
              <a:off x="2140025" y="3718686"/>
              <a:ext cx="1030954" cy="135935"/>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校园网络</a:t>
              </a:r>
              <a:r>
                <a:rPr lang="en-US" altLang="zh-CN" sz="1000" dirty="0" smtClean="0">
                  <a:solidFill>
                    <a:srgbClr val="000000"/>
                  </a:solidFill>
                  <a:latin typeface="Arial Black" panose="020B0A04020102020204" pitchFamily="34" charset="0"/>
                  <a:ea typeface="Arial Unicode MS" pitchFamily="34" charset="-122"/>
                  <a:cs typeface="Arial Unicode MS" pitchFamily="34" charset="-122"/>
                </a:rPr>
                <a:t>,</a:t>
              </a: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云中心网络</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sp>
          <p:nvSpPr>
            <p:cNvPr id="328" name="椭圆 327"/>
            <p:cNvSpPr>
              <a:spLocks noChangeAspect="1"/>
            </p:cNvSpPr>
            <p:nvPr/>
          </p:nvSpPr>
          <p:spPr bwMode="auto">
            <a:xfrm rot="5400000">
              <a:off x="3395374" y="2097604"/>
              <a:ext cx="1649864" cy="1330269"/>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331" name="椭圆 330"/>
            <p:cNvSpPr>
              <a:spLocks noChangeAspect="1"/>
            </p:cNvSpPr>
            <p:nvPr/>
          </p:nvSpPr>
          <p:spPr bwMode="auto">
            <a:xfrm rot="5400000">
              <a:off x="3104312" y="2097103"/>
              <a:ext cx="1649864" cy="1330269"/>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13" name="圆角矩形 12"/>
            <p:cNvSpPr/>
            <p:nvPr/>
          </p:nvSpPr>
          <p:spPr bwMode="auto">
            <a:xfrm>
              <a:off x="1234446" y="1128442"/>
              <a:ext cx="2907485" cy="781053"/>
            </a:xfrm>
            <a:prstGeom prst="roundRect">
              <a:avLst>
                <a:gd name="adj" fmla="val 4869"/>
              </a:avLst>
            </a:prstGeom>
            <a:noFill/>
            <a:ln w="19050">
              <a:solidFill>
                <a:schemeClr val="bg1">
                  <a:lumMod val="75000"/>
                </a:schemeClr>
              </a:solidFill>
            </a:ln>
            <a:effectLst/>
          </p:spPr>
          <p:txBody>
            <a:bodyPr wrap="none" lIns="68526" tIns="34264" rIns="68526" bIns="34264" anchor="ctr"/>
            <a:lstStyle/>
            <a:p>
              <a:pPr marL="534670" indent="-534670" defTabSz="685165">
                <a:lnSpc>
                  <a:spcPct val="115000"/>
                </a:lnSpc>
                <a:buClr>
                  <a:srgbClr val="990000"/>
                </a:buClr>
                <a:buSzPct val="60000"/>
                <a:buFont typeface="Wingdings" panose="05000000000000000000" pitchFamily="2" charset="2"/>
                <a:buChar char="n"/>
                <a:defRPr/>
              </a:pPr>
              <a:endParaRPr lang="zh-CN" altLang="en-US" sz="1200" dirty="0" smtClean="0">
                <a:solidFill>
                  <a:srgbClr val="FFFFFF"/>
                </a:solidFill>
                <a:latin typeface="Arial" panose="020B0604020202020204" pitchFamily="34" charset="0"/>
                <a:ea typeface="华文细黑" pitchFamily="2" charset="-122"/>
                <a:cs typeface="Arial" panose="020B0604020202020204" pitchFamily="34" charset="0"/>
              </a:endParaRPr>
            </a:p>
          </p:txBody>
        </p:sp>
        <p:sp>
          <p:nvSpPr>
            <p:cNvPr id="57" name="Text Box 25"/>
            <p:cNvSpPr txBox="1">
              <a:spLocks noChangeArrowheads="1"/>
            </p:cNvSpPr>
            <p:nvPr/>
          </p:nvSpPr>
          <p:spPr bwMode="auto">
            <a:xfrm>
              <a:off x="2472175" y="1278160"/>
              <a:ext cx="477329" cy="131706"/>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智能管理中心</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sp>
          <p:nvSpPr>
            <p:cNvPr id="58" name="Text Box 25"/>
            <p:cNvSpPr txBox="1">
              <a:spLocks noChangeArrowheads="1"/>
            </p:cNvSpPr>
            <p:nvPr/>
          </p:nvSpPr>
          <p:spPr bwMode="auto">
            <a:xfrm>
              <a:off x="2484854" y="1569484"/>
              <a:ext cx="409175" cy="117914"/>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en-US" altLang="zh-CN" sz="1000" dirty="0" smtClean="0">
                  <a:solidFill>
                    <a:srgbClr val="000000"/>
                  </a:solidFill>
                  <a:latin typeface="Arial Unicode MS" pitchFamily="34" charset="-122"/>
                  <a:ea typeface="Arial Unicode MS" pitchFamily="34" charset="-122"/>
                  <a:cs typeface="Arial Unicode MS" pitchFamily="34" charset="-122"/>
                </a:rPr>
                <a:t>(eSight)</a:t>
              </a:r>
              <a:endParaRPr lang="zh-CN" altLang="en-US" sz="1000" dirty="0">
                <a:solidFill>
                  <a:srgbClr val="000000"/>
                </a:solidFill>
                <a:latin typeface="Arial Unicode MS" pitchFamily="34" charset="-122"/>
                <a:ea typeface="Arial Unicode MS" pitchFamily="34" charset="-122"/>
                <a:cs typeface="Arial Unicode MS" pitchFamily="34" charset="-122"/>
              </a:endParaRPr>
            </a:p>
          </p:txBody>
        </p:sp>
        <p:sp>
          <p:nvSpPr>
            <p:cNvPr id="67" name="椭圆 66"/>
            <p:cNvSpPr>
              <a:spLocks noChangeAspect="1"/>
            </p:cNvSpPr>
            <p:nvPr/>
          </p:nvSpPr>
          <p:spPr bwMode="auto">
            <a:xfrm>
              <a:off x="1228323" y="1489407"/>
              <a:ext cx="31844" cy="2329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68" name="椭圆 67"/>
            <p:cNvSpPr>
              <a:spLocks noChangeAspect="1"/>
            </p:cNvSpPr>
            <p:nvPr/>
          </p:nvSpPr>
          <p:spPr bwMode="auto">
            <a:xfrm>
              <a:off x="3860643" y="1888949"/>
              <a:ext cx="31844" cy="2329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236" name="Rounded Rectangle 256"/>
            <p:cNvSpPr/>
            <p:nvPr/>
          </p:nvSpPr>
          <p:spPr bwMode="auto">
            <a:xfrm>
              <a:off x="1362667" y="1225823"/>
              <a:ext cx="966535" cy="555750"/>
            </a:xfrm>
            <a:prstGeom prst="roundRect">
              <a:avLst/>
            </a:prstGeom>
            <a:noFill/>
            <a:ln w="22225" algn="ctr">
              <a:solidFill>
                <a:schemeClr val="bg1"/>
              </a:solidFill>
              <a:round/>
            </a:ln>
            <a:effectLst/>
          </p:spPr>
          <p:txBody>
            <a:bodyPr wrap="none" rtlCol="0" anchor="ctr"/>
            <a:lstStyle/>
            <a:p>
              <a:pPr algn="ctr"/>
              <a:endParaRPr lang="zh-CN" altLang="en-US" sz="1000" dirty="0">
                <a:solidFill>
                  <a:srgbClr val="FFFFFF"/>
                </a:solidFill>
                <a:latin typeface="FrutigerNext LT Regular" pitchFamily="34" charset="0"/>
                <a:ea typeface="MS PGothic" panose="020B0600070205080204" pitchFamily="34" charset="-128"/>
              </a:endParaRPr>
            </a:p>
          </p:txBody>
        </p:sp>
        <p:sp>
          <p:nvSpPr>
            <p:cNvPr id="237" name="Text Box 25"/>
            <p:cNvSpPr txBox="1">
              <a:spLocks noChangeArrowheads="1"/>
            </p:cNvSpPr>
            <p:nvPr/>
          </p:nvSpPr>
          <p:spPr bwMode="auto">
            <a:xfrm>
              <a:off x="1589460" y="1310326"/>
              <a:ext cx="532572" cy="309223"/>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panose="020B0604020202020204" pitchFamily="34" charset="0"/>
                  <a:ea typeface="Arial Unicode MS" pitchFamily="34" charset="-122"/>
                  <a:cs typeface="Arial" panose="020B0604020202020204" pitchFamily="34" charset="0"/>
                </a:rPr>
                <a:t>网络管理</a:t>
              </a:r>
              <a:endParaRPr lang="en-US" altLang="zh-CN" sz="1000" dirty="0" smtClean="0">
                <a:solidFill>
                  <a:srgbClr val="000000"/>
                </a:solidFill>
                <a:latin typeface="Arial" panose="020B0604020202020204" pitchFamily="34" charset="0"/>
                <a:ea typeface="Arial Unicode MS" pitchFamily="34" charset="-122"/>
                <a:cs typeface="Arial" panose="020B0604020202020204" pitchFamily="34" charset="0"/>
              </a:endParaRPr>
            </a:p>
            <a:p>
              <a:pPr algn="ctr" defTabSz="931545">
                <a:spcBef>
                  <a:spcPts val="0"/>
                </a:spcBef>
              </a:pPr>
              <a:r>
                <a:rPr lang="en-US" altLang="zh-CN" sz="1000" dirty="0" smtClean="0">
                  <a:solidFill>
                    <a:srgbClr val="000000"/>
                  </a:solidFill>
                  <a:latin typeface="Arial" panose="020B0604020202020204" pitchFamily="34" charset="0"/>
                  <a:ea typeface="Arial Unicode MS" pitchFamily="34" charset="-122"/>
                  <a:cs typeface="Arial" panose="020B0604020202020204" pitchFamily="34" charset="0"/>
                </a:rPr>
                <a:t>(NMS)</a:t>
              </a:r>
              <a:endParaRPr lang="en-US" altLang="zh-CN" sz="1000" dirty="0" smtClean="0">
                <a:solidFill>
                  <a:srgbClr val="000000"/>
                </a:solidFill>
                <a:latin typeface="Arial" panose="020B0604020202020204" pitchFamily="34" charset="0"/>
                <a:ea typeface="Arial Unicode MS" pitchFamily="34" charset="-122"/>
                <a:cs typeface="Arial" panose="020B0604020202020204" pitchFamily="34" charset="0"/>
              </a:endParaRPr>
            </a:p>
          </p:txBody>
        </p:sp>
        <p:sp>
          <p:nvSpPr>
            <p:cNvPr id="238" name="Rounded Rectangle 256"/>
            <p:cNvSpPr/>
            <p:nvPr/>
          </p:nvSpPr>
          <p:spPr bwMode="auto">
            <a:xfrm>
              <a:off x="3053827" y="1233583"/>
              <a:ext cx="966535" cy="555750"/>
            </a:xfrm>
            <a:prstGeom prst="roundRect">
              <a:avLst/>
            </a:prstGeom>
            <a:noFill/>
            <a:ln w="22225" algn="ctr">
              <a:solidFill>
                <a:schemeClr val="bg1"/>
              </a:solidFill>
              <a:round/>
            </a:ln>
            <a:effectLst/>
          </p:spPr>
          <p:txBody>
            <a:bodyPr wrap="none" rtlCol="0" anchor="ctr"/>
            <a:lstStyle/>
            <a:p>
              <a:pPr algn="ctr"/>
              <a:endParaRPr lang="zh-CN" altLang="en-US" sz="1000" dirty="0">
                <a:solidFill>
                  <a:srgbClr val="FFFFFF"/>
                </a:solidFill>
                <a:latin typeface="FrutigerNext LT Regular" pitchFamily="34" charset="0"/>
                <a:ea typeface="MS PGothic" panose="020B0600070205080204" pitchFamily="34" charset="-128"/>
              </a:endParaRPr>
            </a:p>
          </p:txBody>
        </p:sp>
        <p:sp>
          <p:nvSpPr>
            <p:cNvPr id="239" name="Text Box 25"/>
            <p:cNvSpPr txBox="1">
              <a:spLocks noChangeArrowheads="1"/>
            </p:cNvSpPr>
            <p:nvPr/>
          </p:nvSpPr>
          <p:spPr bwMode="auto">
            <a:xfrm>
              <a:off x="3284245" y="1327817"/>
              <a:ext cx="532572" cy="309223"/>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panose="020B0604020202020204" pitchFamily="34" charset="0"/>
                  <a:ea typeface="Arial Unicode MS" pitchFamily="34" charset="-122"/>
                  <a:cs typeface="Arial" panose="020B0604020202020204" pitchFamily="34" charset="0"/>
                </a:rPr>
                <a:t>统一管控</a:t>
              </a:r>
              <a:endParaRPr lang="en-US" altLang="zh-CN" sz="1000" dirty="0" smtClean="0">
                <a:solidFill>
                  <a:srgbClr val="000000"/>
                </a:solidFill>
                <a:latin typeface="Arial" panose="020B0604020202020204" pitchFamily="34" charset="0"/>
                <a:ea typeface="Arial Unicode MS" pitchFamily="34" charset="-122"/>
                <a:cs typeface="Arial" panose="020B0604020202020204" pitchFamily="34" charset="0"/>
              </a:endParaRPr>
            </a:p>
            <a:p>
              <a:pPr algn="ctr" defTabSz="931545">
                <a:spcBef>
                  <a:spcPts val="0"/>
                </a:spcBef>
              </a:pPr>
              <a:r>
                <a:rPr lang="en-US" altLang="zh-CN" sz="1000" dirty="0" smtClean="0">
                  <a:solidFill>
                    <a:srgbClr val="000000"/>
                  </a:solidFill>
                  <a:latin typeface="Arial" panose="020B0604020202020204" pitchFamily="34" charset="0"/>
                  <a:ea typeface="Arial Unicode MS" pitchFamily="34" charset="-122"/>
                  <a:cs typeface="Arial" panose="020B0604020202020204" pitchFamily="34" charset="0"/>
                </a:rPr>
                <a:t>(CCS)</a:t>
              </a:r>
              <a:endParaRPr lang="en-US" altLang="zh-CN" sz="1000" dirty="0" smtClean="0">
                <a:solidFill>
                  <a:srgbClr val="000000"/>
                </a:solidFill>
                <a:latin typeface="Arial" panose="020B0604020202020204" pitchFamily="34" charset="0"/>
                <a:ea typeface="Arial Unicode MS" pitchFamily="34" charset="-122"/>
                <a:cs typeface="Arial" panose="020B0604020202020204" pitchFamily="34" charset="0"/>
              </a:endParaRPr>
            </a:p>
          </p:txBody>
        </p:sp>
        <p:sp>
          <p:nvSpPr>
            <p:cNvPr id="320" name="椭圆 319"/>
            <p:cNvSpPr>
              <a:spLocks noChangeAspect="1"/>
            </p:cNvSpPr>
            <p:nvPr/>
          </p:nvSpPr>
          <p:spPr bwMode="auto">
            <a:xfrm rot="5400000">
              <a:off x="2413244" y="1922693"/>
              <a:ext cx="25762" cy="2694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321" name="直接箭头连接符 320"/>
            <p:cNvCxnSpPr>
              <a:stCxn id="236" idx="2"/>
              <a:endCxn id="26" idx="0"/>
            </p:cNvCxnSpPr>
            <p:nvPr/>
          </p:nvCxnSpPr>
          <p:spPr bwMode="auto">
            <a:xfrm flipH="1">
              <a:off x="1540989" y="1781572"/>
              <a:ext cx="304945" cy="556371"/>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324" name="椭圆 323"/>
            <p:cNvSpPr>
              <a:spLocks noChangeAspect="1"/>
            </p:cNvSpPr>
            <p:nvPr/>
          </p:nvSpPr>
          <p:spPr bwMode="auto">
            <a:xfrm rot="5400000">
              <a:off x="2621731" y="1930203"/>
              <a:ext cx="25762" cy="2694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15" name="圆角矩形 14"/>
            <p:cNvSpPr/>
            <p:nvPr/>
          </p:nvSpPr>
          <p:spPr bwMode="auto">
            <a:xfrm>
              <a:off x="1234445" y="2273588"/>
              <a:ext cx="2888228" cy="1370199"/>
            </a:xfrm>
            <a:prstGeom prst="roundRect">
              <a:avLst>
                <a:gd name="adj" fmla="val 9138"/>
              </a:avLst>
            </a:prstGeom>
            <a:noFill/>
            <a:ln w="19050">
              <a:solidFill>
                <a:schemeClr val="bg1">
                  <a:lumMod val="75000"/>
                </a:schemeClr>
              </a:solidFill>
            </a:ln>
            <a:effectLst/>
          </p:spPr>
          <p:txBody>
            <a:bodyPr wrap="none" lIns="68526" tIns="34264" rIns="68526" bIns="34264" anchor="ctr"/>
            <a:lstStyle/>
            <a:p>
              <a:pPr marL="534670" indent="-534670" defTabSz="685165">
                <a:lnSpc>
                  <a:spcPct val="115000"/>
                </a:lnSpc>
                <a:buClr>
                  <a:srgbClr val="990000"/>
                </a:buClr>
                <a:buSzPct val="60000"/>
                <a:buFont typeface="Wingdings" panose="05000000000000000000" pitchFamily="2" charset="2"/>
                <a:buChar char="n"/>
                <a:defRPr/>
              </a:pPr>
              <a:endParaRPr lang="zh-CN" altLang="en-US" sz="1200" dirty="0" smtClean="0">
                <a:solidFill>
                  <a:srgbClr val="FFFFFF"/>
                </a:solidFill>
                <a:latin typeface="Arial" panose="020B0604020202020204" pitchFamily="34" charset="0"/>
                <a:ea typeface="华文细黑" pitchFamily="2" charset="-122"/>
                <a:cs typeface="Arial" panose="020B0604020202020204" pitchFamily="34" charset="0"/>
              </a:endParaRPr>
            </a:p>
          </p:txBody>
        </p:sp>
        <p:sp>
          <p:nvSpPr>
            <p:cNvPr id="49" name="椭圆 48"/>
            <p:cNvSpPr>
              <a:spLocks noChangeAspect="1"/>
            </p:cNvSpPr>
            <p:nvPr/>
          </p:nvSpPr>
          <p:spPr bwMode="auto">
            <a:xfrm>
              <a:off x="1219807" y="3152656"/>
              <a:ext cx="31844" cy="2674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17" name="椭圆 16"/>
            <p:cNvSpPr>
              <a:spLocks noChangeAspect="1"/>
            </p:cNvSpPr>
            <p:nvPr/>
          </p:nvSpPr>
          <p:spPr bwMode="auto">
            <a:xfrm>
              <a:off x="1760025" y="3242091"/>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18" name="直接箭头连接符 17"/>
            <p:cNvCxnSpPr>
              <a:stCxn id="17" idx="6"/>
              <a:endCxn id="35" idx="2"/>
            </p:cNvCxnSpPr>
            <p:nvPr/>
          </p:nvCxnSpPr>
          <p:spPr bwMode="auto">
            <a:xfrm>
              <a:off x="1791870" y="3258858"/>
              <a:ext cx="100804" cy="0"/>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19" name="椭圆 18"/>
            <p:cNvSpPr>
              <a:spLocks noChangeAspect="1"/>
            </p:cNvSpPr>
            <p:nvPr/>
          </p:nvSpPr>
          <p:spPr bwMode="auto">
            <a:xfrm>
              <a:off x="1723073" y="2599151"/>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20" name="直接箭头连接符 19"/>
            <p:cNvCxnSpPr>
              <a:endCxn id="36" idx="2"/>
            </p:cNvCxnSpPr>
            <p:nvPr/>
          </p:nvCxnSpPr>
          <p:spPr bwMode="auto">
            <a:xfrm>
              <a:off x="1782582" y="2669231"/>
              <a:ext cx="104056" cy="2"/>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21" name="椭圆 20"/>
            <p:cNvSpPr>
              <a:spLocks noChangeAspect="1"/>
            </p:cNvSpPr>
            <p:nvPr/>
          </p:nvSpPr>
          <p:spPr bwMode="auto">
            <a:xfrm>
              <a:off x="3565074" y="2652465"/>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22" name="直接箭头连接符 21"/>
            <p:cNvCxnSpPr>
              <a:stCxn id="37" idx="6"/>
              <a:endCxn id="21" idx="2"/>
            </p:cNvCxnSpPr>
            <p:nvPr/>
          </p:nvCxnSpPr>
          <p:spPr bwMode="auto">
            <a:xfrm>
              <a:off x="3433539" y="2669233"/>
              <a:ext cx="131534" cy="0"/>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23" name="椭圆 22"/>
            <p:cNvSpPr>
              <a:spLocks noChangeAspect="1"/>
            </p:cNvSpPr>
            <p:nvPr/>
          </p:nvSpPr>
          <p:spPr bwMode="auto">
            <a:xfrm>
              <a:off x="3565074" y="3242091"/>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24" name="直接箭头连接符 23"/>
            <p:cNvCxnSpPr>
              <a:stCxn id="38" idx="6"/>
              <a:endCxn id="23" idx="2"/>
            </p:cNvCxnSpPr>
            <p:nvPr/>
          </p:nvCxnSpPr>
          <p:spPr bwMode="auto">
            <a:xfrm>
              <a:off x="3433539" y="3258858"/>
              <a:ext cx="131534" cy="0"/>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26" name="Rounded Rectangle 256"/>
            <p:cNvSpPr/>
            <p:nvPr/>
          </p:nvSpPr>
          <p:spPr bwMode="auto">
            <a:xfrm>
              <a:off x="1304574" y="2337943"/>
              <a:ext cx="472830" cy="1190346"/>
            </a:xfrm>
            <a:prstGeom prst="roundRect">
              <a:avLst/>
            </a:prstGeom>
            <a:noFill/>
            <a:ln w="22225" algn="ctr">
              <a:solidFill>
                <a:schemeClr val="bg1"/>
              </a:solidFill>
              <a:round/>
            </a:ln>
            <a:effectLst/>
          </p:spPr>
          <p:txBody>
            <a:bodyPr wrap="none" rtlCol="0" anchor="ctr"/>
            <a:lstStyle/>
            <a:p>
              <a:pPr algn="ctr"/>
              <a:endParaRPr lang="zh-CN" altLang="en-US" sz="1000" dirty="0">
                <a:solidFill>
                  <a:srgbClr val="FFFFFF"/>
                </a:solidFill>
                <a:latin typeface="FrutigerNext LT Regular" pitchFamily="34" charset="0"/>
                <a:ea typeface="MS PGothic" panose="020B0600070205080204" pitchFamily="34" charset="-128"/>
              </a:endParaRPr>
            </a:p>
          </p:txBody>
        </p:sp>
        <p:sp>
          <p:nvSpPr>
            <p:cNvPr id="27" name="Text Box 25"/>
            <p:cNvSpPr txBox="1">
              <a:spLocks noChangeArrowheads="1"/>
            </p:cNvSpPr>
            <p:nvPr/>
          </p:nvSpPr>
          <p:spPr bwMode="auto">
            <a:xfrm>
              <a:off x="1416000" y="2871593"/>
              <a:ext cx="229581" cy="191652"/>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Cloud</a:t>
              </a:r>
              <a:endParaRPr lang="en-US" altLang="zh-CN" sz="900" dirty="0" smtClean="0">
                <a:solidFill>
                  <a:srgbClr val="000000"/>
                </a:solidFill>
                <a:latin typeface="Arial Unicode MS" pitchFamily="34" charset="-122"/>
                <a:ea typeface="Arial Unicode MS" pitchFamily="34" charset="-122"/>
                <a:cs typeface="Arial Unicode MS" pitchFamily="34" charset="-122"/>
              </a:endParaRPr>
            </a:p>
            <a:p>
              <a:pPr algn="ctr" defTabSz="931545">
                <a:spcBef>
                  <a:spcPts val="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Edge</a:t>
              </a:r>
              <a:endParaRPr lang="en-US" altLang="zh-CN" sz="900" dirty="0" smtClean="0">
                <a:solidFill>
                  <a:srgbClr val="000000"/>
                </a:solidFill>
                <a:latin typeface="Arial Unicode MS" pitchFamily="34" charset="-122"/>
                <a:ea typeface="Arial Unicode MS" pitchFamily="34" charset="-122"/>
                <a:cs typeface="Arial Unicode MS" pitchFamily="34" charset="-122"/>
              </a:endParaRPr>
            </a:p>
          </p:txBody>
        </p:sp>
        <p:pic>
          <p:nvPicPr>
            <p:cNvPr id="28" name="Picture 2"/>
            <p:cNvPicPr>
              <a:picLocks noChangeAspect="1" noChangeArrowheads="1"/>
            </p:cNvPicPr>
            <p:nvPr/>
          </p:nvPicPr>
          <p:blipFill>
            <a:blip r:embed="rId13" cstate="print">
              <a:clrChange>
                <a:clrFrom>
                  <a:srgbClr val="FFFFFF"/>
                </a:clrFrom>
                <a:clrTo>
                  <a:srgbClr val="FFFFFF">
                    <a:alpha val="0"/>
                  </a:srgbClr>
                </a:clrTo>
              </a:clrChange>
            </a:blip>
            <a:srcRect l="15868" t="49086" r="78976" b="43702"/>
            <a:stretch>
              <a:fillRect/>
            </a:stretch>
          </p:blipFill>
          <p:spPr bwMode="auto">
            <a:xfrm>
              <a:off x="1406819" y="2381613"/>
              <a:ext cx="260381" cy="365261"/>
            </a:xfrm>
            <a:prstGeom prst="rect">
              <a:avLst/>
            </a:prstGeom>
            <a:noFill/>
            <a:ln w="9525">
              <a:noFill/>
              <a:miter lim="800000"/>
              <a:headEnd/>
              <a:tailEnd/>
            </a:ln>
            <a:effectLst/>
          </p:spPr>
        </p:pic>
        <p:pic>
          <p:nvPicPr>
            <p:cNvPr id="29" name="Picture 2"/>
            <p:cNvPicPr>
              <a:picLocks noChangeAspect="1" noChangeArrowheads="1"/>
            </p:cNvPicPr>
            <p:nvPr/>
          </p:nvPicPr>
          <p:blipFill>
            <a:blip r:embed="rId13" cstate="print">
              <a:clrChange>
                <a:clrFrom>
                  <a:srgbClr val="FFFFFF"/>
                </a:clrFrom>
                <a:clrTo>
                  <a:srgbClr val="FFFFFF">
                    <a:alpha val="0"/>
                  </a:srgbClr>
                </a:clrTo>
              </a:clrChange>
            </a:blip>
            <a:srcRect l="17832" t="70414" r="78608" b="23448"/>
            <a:stretch>
              <a:fillRect/>
            </a:stretch>
          </p:blipFill>
          <p:spPr bwMode="auto">
            <a:xfrm>
              <a:off x="1403178" y="3150868"/>
              <a:ext cx="239418" cy="350777"/>
            </a:xfrm>
            <a:prstGeom prst="rect">
              <a:avLst/>
            </a:prstGeom>
            <a:noFill/>
            <a:ln w="9525">
              <a:noFill/>
              <a:miter lim="800000"/>
              <a:headEnd/>
              <a:tailEnd/>
            </a:ln>
            <a:effectLst/>
          </p:spPr>
        </p:pic>
        <p:sp>
          <p:nvSpPr>
            <p:cNvPr id="30" name="Rounded Rectangle 256"/>
            <p:cNvSpPr/>
            <p:nvPr/>
          </p:nvSpPr>
          <p:spPr bwMode="auto">
            <a:xfrm>
              <a:off x="1898125" y="2394660"/>
              <a:ext cx="1528623" cy="514832"/>
            </a:xfrm>
            <a:prstGeom prst="roundRect">
              <a:avLst/>
            </a:prstGeom>
            <a:noFill/>
            <a:ln w="22225" algn="ctr">
              <a:solidFill>
                <a:schemeClr val="bg1"/>
              </a:solidFill>
              <a:round/>
            </a:ln>
            <a:effectLst/>
          </p:spPr>
          <p:txBody>
            <a:bodyPr wrap="none" rtlCol="0" anchor="ctr"/>
            <a:lstStyle/>
            <a:p>
              <a:pPr algn="ctr"/>
              <a:endParaRPr lang="zh-CN" altLang="en-US" sz="1000" dirty="0">
                <a:solidFill>
                  <a:srgbClr val="FFFFFF"/>
                </a:solidFill>
                <a:latin typeface="FrutigerNext LT Regular" pitchFamily="34" charset="0"/>
                <a:ea typeface="MS PGothic" panose="020B0600070205080204" pitchFamily="34" charset="-128"/>
              </a:endParaRPr>
            </a:p>
          </p:txBody>
        </p:sp>
        <p:sp>
          <p:nvSpPr>
            <p:cNvPr id="31" name="Rounded Rectangle 256"/>
            <p:cNvSpPr/>
            <p:nvPr/>
          </p:nvSpPr>
          <p:spPr bwMode="auto">
            <a:xfrm>
              <a:off x="1892089" y="2983893"/>
              <a:ext cx="1528623" cy="483681"/>
            </a:xfrm>
            <a:prstGeom prst="roundRect">
              <a:avLst/>
            </a:prstGeom>
            <a:noFill/>
            <a:ln w="22225" algn="ctr">
              <a:solidFill>
                <a:schemeClr val="bg1"/>
              </a:solidFill>
              <a:round/>
            </a:ln>
            <a:effectLst/>
          </p:spPr>
          <p:txBody>
            <a:bodyPr wrap="none" rtlCol="0" anchor="ctr"/>
            <a:lstStyle/>
            <a:p>
              <a:pPr algn="ctr"/>
              <a:endParaRPr lang="zh-CN" altLang="en-US" sz="1000" dirty="0">
                <a:solidFill>
                  <a:srgbClr val="FFFFFF"/>
                </a:solidFill>
                <a:latin typeface="FrutigerNext LT Regular" pitchFamily="34" charset="0"/>
                <a:ea typeface="MS PGothic" panose="020B0600070205080204" pitchFamily="34" charset="-128"/>
              </a:endParaRPr>
            </a:p>
          </p:txBody>
        </p:sp>
        <p:sp>
          <p:nvSpPr>
            <p:cNvPr id="32" name="Rounded Rectangle 256"/>
            <p:cNvSpPr/>
            <p:nvPr/>
          </p:nvSpPr>
          <p:spPr bwMode="auto">
            <a:xfrm>
              <a:off x="3573026" y="2337943"/>
              <a:ext cx="458742" cy="1190346"/>
            </a:xfrm>
            <a:prstGeom prst="roundRect">
              <a:avLst/>
            </a:prstGeom>
            <a:noFill/>
            <a:ln w="22225" algn="ctr">
              <a:solidFill>
                <a:schemeClr val="bg1"/>
              </a:solidFill>
              <a:round/>
            </a:ln>
            <a:effectLst/>
          </p:spPr>
          <p:txBody>
            <a:bodyPr wrap="none" rtlCol="0" anchor="ctr"/>
            <a:lstStyle/>
            <a:p>
              <a:pPr algn="ctr"/>
              <a:endParaRPr lang="zh-CN" altLang="en-US" sz="1000" dirty="0">
                <a:solidFill>
                  <a:srgbClr val="FFFFFF"/>
                </a:solidFill>
                <a:latin typeface="FrutigerNext LT Regular" pitchFamily="34" charset="0"/>
                <a:ea typeface="MS PGothic" panose="020B0600070205080204" pitchFamily="34" charset="-128"/>
              </a:endParaRPr>
            </a:p>
          </p:txBody>
        </p:sp>
        <p:pic>
          <p:nvPicPr>
            <p:cNvPr id="33" name="Picture 2"/>
            <p:cNvPicPr>
              <a:picLocks noChangeAspect="1" noChangeArrowheads="1"/>
            </p:cNvPicPr>
            <p:nvPr/>
          </p:nvPicPr>
          <p:blipFill>
            <a:blip r:embed="rId13" cstate="print">
              <a:clrChange>
                <a:clrFrom>
                  <a:srgbClr val="FFFFFF"/>
                </a:clrFrom>
                <a:clrTo>
                  <a:srgbClr val="FFFFFF">
                    <a:alpha val="0"/>
                  </a:srgbClr>
                </a:clrTo>
              </a:clrChange>
            </a:blip>
            <a:srcRect l="17832" t="70414" r="78608" b="23448"/>
            <a:stretch>
              <a:fillRect/>
            </a:stretch>
          </p:blipFill>
          <p:spPr bwMode="auto">
            <a:xfrm>
              <a:off x="3698901" y="3142352"/>
              <a:ext cx="245976" cy="348723"/>
            </a:xfrm>
            <a:prstGeom prst="rect">
              <a:avLst/>
            </a:prstGeom>
            <a:noFill/>
            <a:ln w="9525">
              <a:noFill/>
              <a:miter lim="800000"/>
              <a:headEnd/>
              <a:tailEnd/>
            </a:ln>
            <a:effectLst/>
          </p:spPr>
        </p:pic>
        <p:pic>
          <p:nvPicPr>
            <p:cNvPr id="34" name="Picture 2"/>
            <p:cNvPicPr>
              <a:picLocks noChangeAspect="1" noChangeArrowheads="1"/>
            </p:cNvPicPr>
            <p:nvPr/>
          </p:nvPicPr>
          <p:blipFill>
            <a:blip r:embed="rId13" cstate="print">
              <a:clrChange>
                <a:clrFrom>
                  <a:srgbClr val="FFFFFF"/>
                </a:clrFrom>
                <a:clrTo>
                  <a:srgbClr val="FFFFFF">
                    <a:alpha val="0"/>
                  </a:srgbClr>
                </a:clrTo>
              </a:clrChange>
            </a:blip>
            <a:srcRect l="70903" t="61975" r="25170" b="30916"/>
            <a:stretch>
              <a:fillRect/>
            </a:stretch>
          </p:blipFill>
          <p:spPr bwMode="auto">
            <a:xfrm>
              <a:off x="3708173" y="2399307"/>
              <a:ext cx="226175" cy="343815"/>
            </a:xfrm>
            <a:prstGeom prst="rect">
              <a:avLst/>
            </a:prstGeom>
            <a:noFill/>
            <a:ln w="9525">
              <a:noFill/>
              <a:miter lim="800000"/>
              <a:headEnd/>
              <a:tailEnd/>
            </a:ln>
            <a:effectLst/>
          </p:spPr>
        </p:pic>
        <p:sp>
          <p:nvSpPr>
            <p:cNvPr id="35" name="椭圆 34"/>
            <p:cNvSpPr>
              <a:spLocks noChangeAspect="1"/>
            </p:cNvSpPr>
            <p:nvPr/>
          </p:nvSpPr>
          <p:spPr bwMode="auto">
            <a:xfrm>
              <a:off x="1892673" y="3242091"/>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36" name="椭圆 35"/>
            <p:cNvSpPr>
              <a:spLocks noChangeAspect="1"/>
            </p:cNvSpPr>
            <p:nvPr/>
          </p:nvSpPr>
          <p:spPr bwMode="auto">
            <a:xfrm>
              <a:off x="1886638" y="2652465"/>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37" name="椭圆 36"/>
            <p:cNvSpPr>
              <a:spLocks noChangeAspect="1"/>
            </p:cNvSpPr>
            <p:nvPr/>
          </p:nvSpPr>
          <p:spPr bwMode="auto">
            <a:xfrm>
              <a:off x="3401695" y="2652465"/>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38" name="椭圆 37"/>
            <p:cNvSpPr>
              <a:spLocks noChangeAspect="1"/>
            </p:cNvSpPr>
            <p:nvPr/>
          </p:nvSpPr>
          <p:spPr bwMode="auto">
            <a:xfrm>
              <a:off x="3401695" y="3242091"/>
              <a:ext cx="31844" cy="33535"/>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41" name="Text Box 25"/>
            <p:cNvSpPr txBox="1">
              <a:spLocks noChangeArrowheads="1"/>
            </p:cNvSpPr>
            <p:nvPr/>
          </p:nvSpPr>
          <p:spPr bwMode="auto">
            <a:xfrm>
              <a:off x="3711736" y="2840379"/>
              <a:ext cx="229581" cy="191652"/>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Cloud</a:t>
              </a:r>
              <a:endParaRPr lang="en-US" altLang="zh-CN" sz="900" dirty="0" smtClean="0">
                <a:solidFill>
                  <a:srgbClr val="000000"/>
                </a:solidFill>
                <a:latin typeface="Arial Unicode MS" pitchFamily="34" charset="-122"/>
                <a:ea typeface="Arial Unicode MS" pitchFamily="34" charset="-122"/>
                <a:cs typeface="Arial Unicode MS" pitchFamily="34" charset="-122"/>
              </a:endParaRPr>
            </a:p>
            <a:p>
              <a:pPr algn="ctr" defTabSz="931545">
                <a:spcBef>
                  <a:spcPts val="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Edge</a:t>
              </a:r>
              <a:endParaRPr lang="en-US" altLang="zh-CN" sz="900" dirty="0" smtClean="0">
                <a:solidFill>
                  <a:srgbClr val="000000"/>
                </a:solidFill>
                <a:latin typeface="Arial Unicode MS" pitchFamily="34" charset="-122"/>
                <a:ea typeface="Arial Unicode MS" pitchFamily="34" charset="-122"/>
                <a:cs typeface="Arial Unicode MS" pitchFamily="34" charset="-122"/>
              </a:endParaRPr>
            </a:p>
          </p:txBody>
        </p:sp>
        <p:pic>
          <p:nvPicPr>
            <p:cNvPr id="42" name="Picture 2"/>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2085247" y="3012080"/>
              <a:ext cx="1157956" cy="432303"/>
            </a:xfrm>
            <a:prstGeom prst="rect">
              <a:avLst/>
            </a:prstGeom>
            <a:noFill/>
            <a:ln w="9525">
              <a:noFill/>
              <a:miter lim="800000"/>
              <a:headEnd/>
              <a:tailEnd/>
            </a:ln>
            <a:effectLst/>
          </p:spPr>
        </p:pic>
        <p:pic>
          <p:nvPicPr>
            <p:cNvPr id="43" name="Picture 2"/>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2085247" y="2426201"/>
              <a:ext cx="1157956" cy="449373"/>
            </a:xfrm>
            <a:prstGeom prst="rect">
              <a:avLst/>
            </a:prstGeom>
            <a:noFill/>
            <a:ln w="9525">
              <a:noFill/>
              <a:miter lim="800000"/>
              <a:headEnd/>
              <a:tailEnd/>
            </a:ln>
            <a:effectLst/>
          </p:spPr>
        </p:pic>
        <p:sp>
          <p:nvSpPr>
            <p:cNvPr id="50" name="Text Box 25"/>
            <p:cNvSpPr txBox="1">
              <a:spLocks noChangeArrowheads="1"/>
            </p:cNvSpPr>
            <p:nvPr/>
          </p:nvSpPr>
          <p:spPr bwMode="auto">
            <a:xfrm>
              <a:off x="2396914" y="3163567"/>
              <a:ext cx="529972" cy="73294"/>
            </a:xfrm>
            <a:prstGeom prst="rect">
              <a:avLst/>
            </a:prstGeom>
            <a:noFill/>
            <a:ln w="9525" algn="ctr">
              <a:noFill/>
              <a:miter lim="800000"/>
            </a:ln>
          </p:spPr>
          <p:txBody>
            <a:bodyPr wrap="none" lIns="92382" tIns="46191" rIns="92382" bIns="46191" anchor="ctr" anchorCtr="1">
              <a:prstTxWarp prst="textPlain">
                <a:avLst/>
              </a:prstTxWarp>
            </a:bodyPr>
            <a:lstStyle/>
            <a:p>
              <a:pPr algn="ctr" defTabSz="931545">
                <a:spcBef>
                  <a:spcPct val="5000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Smart  Connection</a:t>
              </a:r>
              <a:endParaRPr lang="zh-CN" altLang="en-US" sz="900" dirty="0">
                <a:solidFill>
                  <a:srgbClr val="000000"/>
                </a:solidFill>
                <a:latin typeface="Arial Unicode MS" pitchFamily="34" charset="-122"/>
                <a:ea typeface="Arial Unicode MS" pitchFamily="34" charset="-122"/>
                <a:cs typeface="Arial Unicode MS" pitchFamily="34" charset="-122"/>
              </a:endParaRPr>
            </a:p>
          </p:txBody>
        </p:sp>
        <p:sp>
          <p:nvSpPr>
            <p:cNvPr id="51" name="Text Box 25"/>
            <p:cNvSpPr txBox="1">
              <a:spLocks noChangeArrowheads="1"/>
            </p:cNvSpPr>
            <p:nvPr/>
          </p:nvSpPr>
          <p:spPr bwMode="auto">
            <a:xfrm>
              <a:off x="2339532" y="3303361"/>
              <a:ext cx="639902" cy="82214"/>
            </a:xfrm>
            <a:prstGeom prst="rect">
              <a:avLst/>
            </a:prstGeom>
            <a:noFill/>
            <a:ln w="9525" algn="ctr">
              <a:noFill/>
              <a:miter lim="800000"/>
            </a:ln>
          </p:spPr>
          <p:txBody>
            <a:bodyPr wrap="none" lIns="92382" tIns="46191" rIns="92382" bIns="46191" anchor="ctr" anchorCtr="1">
              <a:prstTxWarp prst="textPlain">
                <a:avLst/>
              </a:prstTxWarp>
            </a:bodyPr>
            <a:lstStyle/>
            <a:p>
              <a:pPr algn="ctr" defTabSz="931545">
                <a:spcBef>
                  <a:spcPct val="5000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(Eth, IP/MPLS)</a:t>
              </a:r>
              <a:endParaRPr lang="en-US" altLang="zh-CN" sz="900" dirty="0" smtClean="0">
                <a:solidFill>
                  <a:srgbClr val="000000"/>
                </a:solidFill>
                <a:latin typeface="Arial Unicode MS" pitchFamily="34" charset="-122"/>
                <a:ea typeface="Arial Unicode MS" pitchFamily="34" charset="-122"/>
                <a:cs typeface="Arial Unicode MS" pitchFamily="34" charset="-122"/>
              </a:endParaRPr>
            </a:p>
          </p:txBody>
        </p:sp>
        <p:sp>
          <p:nvSpPr>
            <p:cNvPr id="52" name="Text Box 25"/>
            <p:cNvSpPr txBox="1">
              <a:spLocks noChangeArrowheads="1"/>
            </p:cNvSpPr>
            <p:nvPr/>
          </p:nvSpPr>
          <p:spPr bwMode="auto">
            <a:xfrm>
              <a:off x="2408639" y="2536465"/>
              <a:ext cx="512388" cy="82102"/>
            </a:xfrm>
            <a:prstGeom prst="rect">
              <a:avLst/>
            </a:prstGeom>
            <a:noFill/>
            <a:ln w="9525" algn="ctr">
              <a:noFill/>
              <a:miter lim="800000"/>
            </a:ln>
          </p:spPr>
          <p:txBody>
            <a:bodyPr wrap="none" lIns="92382" tIns="46191" rIns="92382" bIns="46191" anchor="ctr" anchorCtr="1">
              <a:prstTxWarp prst="textPlain">
                <a:avLst/>
              </a:prstTxWarp>
            </a:bodyPr>
            <a:lstStyle/>
            <a:p>
              <a:pPr algn="ctr" defTabSz="931545">
                <a:spcBef>
                  <a:spcPct val="5000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Smart  Awareness</a:t>
              </a:r>
              <a:endParaRPr lang="zh-CN" altLang="en-US" sz="900" dirty="0">
                <a:solidFill>
                  <a:srgbClr val="000000"/>
                </a:solidFill>
                <a:latin typeface="Arial Unicode MS" pitchFamily="34" charset="-122"/>
                <a:ea typeface="Arial Unicode MS" pitchFamily="34" charset="-122"/>
                <a:cs typeface="Arial Unicode MS" pitchFamily="34" charset="-122"/>
              </a:endParaRPr>
            </a:p>
          </p:txBody>
        </p:sp>
        <p:sp>
          <p:nvSpPr>
            <p:cNvPr id="53" name="Text Box 25"/>
            <p:cNvSpPr txBox="1">
              <a:spLocks noChangeArrowheads="1"/>
            </p:cNvSpPr>
            <p:nvPr/>
          </p:nvSpPr>
          <p:spPr bwMode="auto">
            <a:xfrm>
              <a:off x="2202365" y="2706062"/>
              <a:ext cx="919812" cy="84565"/>
            </a:xfrm>
            <a:prstGeom prst="rect">
              <a:avLst/>
            </a:prstGeom>
            <a:noFill/>
            <a:ln w="9525" algn="ctr">
              <a:noFill/>
              <a:miter lim="800000"/>
            </a:ln>
          </p:spPr>
          <p:txBody>
            <a:bodyPr wrap="none" lIns="92382" tIns="46191" rIns="92382" bIns="46191" anchor="ctr" anchorCtr="1">
              <a:prstTxWarp prst="textPlain">
                <a:avLst/>
              </a:prstTxWarp>
            </a:bodyPr>
            <a:lstStyle/>
            <a:p>
              <a:pPr algn="ctr" defTabSz="931545">
                <a:spcBef>
                  <a:spcPct val="50000"/>
                </a:spcBef>
              </a:pPr>
              <a:r>
                <a:rPr lang="en-US" altLang="zh-CN" sz="900" dirty="0" smtClean="0">
                  <a:solidFill>
                    <a:srgbClr val="000000"/>
                  </a:solidFill>
                  <a:latin typeface="Arial Unicode MS" pitchFamily="34" charset="-122"/>
                  <a:ea typeface="Arial Unicode MS" pitchFamily="34" charset="-122"/>
                  <a:cs typeface="Arial Unicode MS" pitchFamily="34" charset="-122"/>
                </a:rPr>
                <a:t>eSpace, PBX, T.P, IVS, LB/FW, etc.)</a:t>
              </a:r>
              <a:endParaRPr lang="en-US" altLang="zh-CN" sz="900" dirty="0" smtClean="0">
                <a:solidFill>
                  <a:srgbClr val="000000"/>
                </a:solidFill>
                <a:latin typeface="Arial Unicode MS" pitchFamily="34" charset="-122"/>
                <a:ea typeface="Arial Unicode MS" pitchFamily="34" charset="-122"/>
                <a:cs typeface="Arial Unicode MS" pitchFamily="34" charset="-122"/>
              </a:endParaRPr>
            </a:p>
          </p:txBody>
        </p:sp>
        <p:pic>
          <p:nvPicPr>
            <p:cNvPr id="166" name="Picture 2"/>
            <p:cNvPicPr>
              <a:picLocks noChangeAspect="1" noChangeArrowheads="1"/>
            </p:cNvPicPr>
            <p:nvPr/>
          </p:nvPicPr>
          <p:blipFill>
            <a:blip r:embed="rId13" cstate="print">
              <a:clrChange>
                <a:clrFrom>
                  <a:srgbClr val="FFFFFF"/>
                </a:clrFrom>
                <a:clrTo>
                  <a:srgbClr val="FFFFFF">
                    <a:alpha val="0"/>
                  </a:srgbClr>
                </a:clrTo>
              </a:clrChange>
            </a:blip>
            <a:srcRect l="46211" t="33712" r="49541" b="59392"/>
            <a:stretch>
              <a:fillRect/>
            </a:stretch>
          </p:blipFill>
          <p:spPr bwMode="auto">
            <a:xfrm>
              <a:off x="3173488" y="3011780"/>
              <a:ext cx="231084" cy="415248"/>
            </a:xfrm>
            <a:prstGeom prst="rect">
              <a:avLst/>
            </a:prstGeom>
            <a:noFill/>
            <a:ln w="9525">
              <a:noFill/>
              <a:miter lim="800000"/>
              <a:headEnd/>
              <a:tailEnd/>
            </a:ln>
            <a:effectLst/>
          </p:spPr>
        </p:pic>
        <p:pic>
          <p:nvPicPr>
            <p:cNvPr id="167" name="Picture 2"/>
            <p:cNvPicPr>
              <a:picLocks noChangeAspect="1" noChangeArrowheads="1"/>
            </p:cNvPicPr>
            <p:nvPr/>
          </p:nvPicPr>
          <p:blipFill>
            <a:blip r:embed="rId13" cstate="print">
              <a:clrChange>
                <a:clrFrom>
                  <a:srgbClr val="FFFFFF"/>
                </a:clrFrom>
                <a:clrTo>
                  <a:srgbClr val="FFFFFF">
                    <a:alpha val="0"/>
                  </a:srgbClr>
                </a:clrTo>
              </a:clrChange>
            </a:blip>
            <a:srcRect l="87752" t="68425" r="8516" b="25187"/>
            <a:stretch>
              <a:fillRect/>
            </a:stretch>
          </p:blipFill>
          <p:spPr bwMode="auto">
            <a:xfrm>
              <a:off x="3160316" y="2431168"/>
              <a:ext cx="241770" cy="404553"/>
            </a:xfrm>
            <a:prstGeom prst="rect">
              <a:avLst/>
            </a:prstGeom>
            <a:noFill/>
            <a:ln w="9525">
              <a:noFill/>
              <a:miter lim="800000"/>
              <a:headEnd/>
              <a:tailEnd/>
            </a:ln>
            <a:effectLst/>
          </p:spPr>
        </p:pic>
        <p:pic>
          <p:nvPicPr>
            <p:cNvPr id="168" name="Picture 2"/>
            <p:cNvPicPr>
              <a:picLocks noChangeAspect="1" noChangeArrowheads="1"/>
            </p:cNvPicPr>
            <p:nvPr/>
          </p:nvPicPr>
          <p:blipFill>
            <a:blip r:embed="rId13" cstate="print">
              <a:clrChange>
                <a:clrFrom>
                  <a:srgbClr val="FFFFFF"/>
                </a:clrFrom>
                <a:clrTo>
                  <a:srgbClr val="FFFFFF">
                    <a:alpha val="0"/>
                  </a:srgbClr>
                </a:clrTo>
              </a:clrChange>
            </a:blip>
            <a:srcRect l="50404" t="33895" r="45185" b="59392"/>
            <a:stretch>
              <a:fillRect/>
            </a:stretch>
          </p:blipFill>
          <p:spPr bwMode="auto">
            <a:xfrm>
              <a:off x="1940375" y="3036015"/>
              <a:ext cx="247011" cy="385851"/>
            </a:xfrm>
            <a:prstGeom prst="rect">
              <a:avLst/>
            </a:prstGeom>
            <a:noFill/>
            <a:ln w="9525">
              <a:noFill/>
              <a:miter lim="800000"/>
              <a:headEnd/>
              <a:tailEnd/>
            </a:ln>
            <a:effectLst/>
          </p:spPr>
        </p:pic>
        <p:pic>
          <p:nvPicPr>
            <p:cNvPr id="169" name="Picture 2"/>
            <p:cNvPicPr>
              <a:picLocks noChangeAspect="1" noChangeArrowheads="1"/>
            </p:cNvPicPr>
            <p:nvPr/>
          </p:nvPicPr>
          <p:blipFill>
            <a:blip r:embed="rId13" cstate="print">
              <a:clrChange>
                <a:clrFrom>
                  <a:srgbClr val="FFFFFF"/>
                </a:clrFrom>
                <a:clrTo>
                  <a:srgbClr val="FFFFFF">
                    <a:alpha val="0"/>
                  </a:srgbClr>
                </a:clrTo>
              </a:clrChange>
            </a:blip>
            <a:srcRect l="82768" t="68563" r="13513" b="25187"/>
            <a:stretch>
              <a:fillRect/>
            </a:stretch>
          </p:blipFill>
          <p:spPr bwMode="auto">
            <a:xfrm>
              <a:off x="1946411" y="2451348"/>
              <a:ext cx="247987" cy="395810"/>
            </a:xfrm>
            <a:prstGeom prst="rect">
              <a:avLst/>
            </a:prstGeom>
            <a:noFill/>
            <a:ln w="9525">
              <a:noFill/>
              <a:miter lim="800000"/>
              <a:headEnd/>
              <a:tailEnd/>
            </a:ln>
            <a:effectLst/>
          </p:spPr>
        </p:pic>
        <p:sp>
          <p:nvSpPr>
            <p:cNvPr id="322" name="椭圆 321"/>
            <p:cNvSpPr>
              <a:spLocks noChangeAspect="1"/>
            </p:cNvSpPr>
            <p:nvPr/>
          </p:nvSpPr>
          <p:spPr bwMode="auto">
            <a:xfrm rot="5400000">
              <a:off x="2241263" y="2196236"/>
              <a:ext cx="39630" cy="2694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333" name="椭圆 332"/>
            <p:cNvSpPr>
              <a:spLocks noChangeAspect="1"/>
            </p:cNvSpPr>
            <p:nvPr/>
          </p:nvSpPr>
          <p:spPr bwMode="auto">
            <a:xfrm rot="5400000">
              <a:off x="2948874" y="2193713"/>
              <a:ext cx="39630" cy="26947"/>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cxnSp>
          <p:nvCxnSpPr>
            <p:cNvPr id="338" name="直接箭头连接符 337"/>
            <p:cNvCxnSpPr>
              <a:stCxn id="236" idx="3"/>
              <a:endCxn id="238" idx="1"/>
            </p:cNvCxnSpPr>
            <p:nvPr/>
          </p:nvCxnSpPr>
          <p:spPr bwMode="auto">
            <a:xfrm>
              <a:off x="2329201" y="1503698"/>
              <a:ext cx="724625" cy="7760"/>
            </a:xfrm>
            <a:prstGeom prst="straightConnector1">
              <a:avLst/>
            </a:prstGeom>
            <a:noFill/>
            <a:ln w="19050" cap="flat" cmpd="sng" algn="ctr">
              <a:solidFill>
                <a:schemeClr val="bg1">
                  <a:lumMod val="75000"/>
                </a:schemeClr>
              </a:solidFill>
              <a:prstDash val="sysDash"/>
              <a:round/>
              <a:headEnd type="none" w="med" len="med"/>
              <a:tailEnd type="none"/>
            </a:ln>
            <a:effectLst/>
          </p:spPr>
        </p:cxnSp>
        <p:cxnSp>
          <p:nvCxnSpPr>
            <p:cNvPr id="344" name="直接箭头连接符 343"/>
            <p:cNvCxnSpPr>
              <a:stCxn id="236" idx="2"/>
              <a:endCxn id="30" idx="0"/>
            </p:cNvCxnSpPr>
            <p:nvPr/>
          </p:nvCxnSpPr>
          <p:spPr bwMode="auto">
            <a:xfrm>
              <a:off x="1845934" y="1781572"/>
              <a:ext cx="816503" cy="613088"/>
            </a:xfrm>
            <a:prstGeom prst="straightConnector1">
              <a:avLst/>
            </a:prstGeom>
            <a:noFill/>
            <a:ln w="19050" cap="flat" cmpd="sng" algn="ctr">
              <a:solidFill>
                <a:schemeClr val="bg1">
                  <a:lumMod val="75000"/>
                </a:schemeClr>
              </a:solidFill>
              <a:prstDash val="sysDash"/>
              <a:round/>
              <a:headEnd type="none" w="med" len="med"/>
              <a:tailEnd type="none"/>
            </a:ln>
            <a:effectLst/>
          </p:spPr>
        </p:cxnSp>
        <p:cxnSp>
          <p:nvCxnSpPr>
            <p:cNvPr id="347" name="直接箭头连接符 346"/>
            <p:cNvCxnSpPr>
              <a:stCxn id="236" idx="2"/>
              <a:endCxn id="31" idx="0"/>
            </p:cNvCxnSpPr>
            <p:nvPr/>
          </p:nvCxnSpPr>
          <p:spPr bwMode="auto">
            <a:xfrm>
              <a:off x="1845934" y="1781572"/>
              <a:ext cx="810467" cy="1202320"/>
            </a:xfrm>
            <a:prstGeom prst="straightConnector1">
              <a:avLst/>
            </a:prstGeom>
            <a:noFill/>
            <a:ln w="19050" cap="flat" cmpd="sng" algn="ctr">
              <a:solidFill>
                <a:schemeClr val="bg1">
                  <a:lumMod val="75000"/>
                </a:schemeClr>
              </a:solidFill>
              <a:prstDash val="sysDash"/>
              <a:round/>
              <a:headEnd type="none" w="med" len="med"/>
              <a:tailEnd type="none"/>
            </a:ln>
            <a:effectLst/>
          </p:spPr>
        </p:cxnSp>
        <p:cxnSp>
          <p:nvCxnSpPr>
            <p:cNvPr id="350" name="直接箭头连接符 349"/>
            <p:cNvCxnSpPr>
              <a:stCxn id="236" idx="2"/>
              <a:endCxn id="32" idx="0"/>
            </p:cNvCxnSpPr>
            <p:nvPr/>
          </p:nvCxnSpPr>
          <p:spPr bwMode="auto">
            <a:xfrm>
              <a:off x="1845934" y="1781572"/>
              <a:ext cx="1956463" cy="556371"/>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336" name="椭圆 335"/>
            <p:cNvSpPr/>
            <p:nvPr/>
          </p:nvSpPr>
          <p:spPr bwMode="auto">
            <a:xfrm>
              <a:off x="1601500" y="1823443"/>
              <a:ext cx="835794" cy="233858"/>
            </a:xfrm>
            <a:prstGeom prst="ellipse">
              <a:avLst/>
            </a:prstGeom>
            <a:solidFill>
              <a:schemeClr val="bg1">
                <a:alpha val="80000"/>
              </a:schemeClr>
            </a:solidFill>
            <a:ln>
              <a:solidFill>
                <a:schemeClr val="accent2">
                  <a:lumMod val="9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54" name="Text Box 25"/>
            <p:cNvSpPr txBox="1">
              <a:spLocks noChangeArrowheads="1"/>
            </p:cNvSpPr>
            <p:nvPr/>
          </p:nvSpPr>
          <p:spPr bwMode="auto">
            <a:xfrm>
              <a:off x="1839999" y="1895754"/>
              <a:ext cx="255652" cy="78073"/>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en-US" altLang="zh-CN" sz="1000" dirty="0" smtClean="0">
                  <a:solidFill>
                    <a:srgbClr val="000000"/>
                  </a:solidFill>
                  <a:latin typeface="Arial Unicode MS" pitchFamily="34" charset="-122"/>
                  <a:ea typeface="Arial Unicode MS" pitchFamily="34" charset="-122"/>
                  <a:cs typeface="Arial Unicode MS" pitchFamily="34" charset="-122"/>
                </a:rPr>
                <a:t>SNMP</a:t>
              </a:r>
              <a:endParaRPr lang="en-US" altLang="zh-CN" sz="1000" dirty="0" smtClean="0">
                <a:solidFill>
                  <a:srgbClr val="000000"/>
                </a:solidFill>
                <a:latin typeface="Arial Unicode MS" pitchFamily="34" charset="-122"/>
                <a:ea typeface="Arial Unicode MS" pitchFamily="34" charset="-122"/>
                <a:cs typeface="Arial Unicode MS" pitchFamily="34" charset="-122"/>
              </a:endParaRPr>
            </a:p>
          </p:txBody>
        </p:sp>
        <p:cxnSp>
          <p:nvCxnSpPr>
            <p:cNvPr id="353" name="直接箭头连接符 352"/>
            <p:cNvCxnSpPr>
              <a:stCxn id="238" idx="2"/>
              <a:endCxn id="26" idx="0"/>
            </p:cNvCxnSpPr>
            <p:nvPr/>
          </p:nvCxnSpPr>
          <p:spPr bwMode="auto">
            <a:xfrm flipH="1">
              <a:off x="1540989" y="1789333"/>
              <a:ext cx="1996106" cy="548610"/>
            </a:xfrm>
            <a:prstGeom prst="straightConnector1">
              <a:avLst/>
            </a:prstGeom>
            <a:noFill/>
            <a:ln w="19050" cap="flat" cmpd="sng" algn="ctr">
              <a:solidFill>
                <a:schemeClr val="bg1">
                  <a:lumMod val="75000"/>
                </a:schemeClr>
              </a:solidFill>
              <a:prstDash val="sysDash"/>
              <a:round/>
              <a:headEnd type="none" w="med" len="med"/>
              <a:tailEnd type="none"/>
            </a:ln>
            <a:effectLst/>
          </p:spPr>
        </p:cxnSp>
        <p:cxnSp>
          <p:nvCxnSpPr>
            <p:cNvPr id="354" name="直接箭头连接符 353"/>
            <p:cNvCxnSpPr>
              <a:stCxn id="238" idx="2"/>
              <a:endCxn id="31" idx="0"/>
            </p:cNvCxnSpPr>
            <p:nvPr/>
          </p:nvCxnSpPr>
          <p:spPr bwMode="auto">
            <a:xfrm flipH="1">
              <a:off x="2656401" y="1789333"/>
              <a:ext cx="880694" cy="1194560"/>
            </a:xfrm>
            <a:prstGeom prst="straightConnector1">
              <a:avLst/>
            </a:prstGeom>
            <a:noFill/>
            <a:ln w="19050" cap="flat" cmpd="sng" algn="ctr">
              <a:solidFill>
                <a:schemeClr val="bg1">
                  <a:lumMod val="75000"/>
                </a:schemeClr>
              </a:solidFill>
              <a:prstDash val="sysDash"/>
              <a:round/>
              <a:headEnd type="none" w="med" len="med"/>
              <a:tailEnd type="none"/>
            </a:ln>
            <a:effectLst/>
          </p:spPr>
        </p:cxnSp>
        <p:cxnSp>
          <p:nvCxnSpPr>
            <p:cNvPr id="355" name="直接箭头连接符 354"/>
            <p:cNvCxnSpPr>
              <a:stCxn id="238" idx="2"/>
              <a:endCxn id="30" idx="0"/>
            </p:cNvCxnSpPr>
            <p:nvPr/>
          </p:nvCxnSpPr>
          <p:spPr bwMode="auto">
            <a:xfrm flipH="1">
              <a:off x="2662437" y="1789333"/>
              <a:ext cx="874658" cy="605327"/>
            </a:xfrm>
            <a:prstGeom prst="straightConnector1">
              <a:avLst/>
            </a:prstGeom>
            <a:noFill/>
            <a:ln w="19050" cap="flat" cmpd="sng" algn="ctr">
              <a:solidFill>
                <a:schemeClr val="bg1">
                  <a:lumMod val="75000"/>
                </a:schemeClr>
              </a:solidFill>
              <a:prstDash val="sysDash"/>
              <a:round/>
              <a:headEnd type="none" w="med" len="med"/>
              <a:tailEnd type="none"/>
            </a:ln>
            <a:effectLst/>
          </p:spPr>
        </p:cxnSp>
        <p:cxnSp>
          <p:nvCxnSpPr>
            <p:cNvPr id="356" name="直接箭头连接符 355"/>
            <p:cNvCxnSpPr>
              <a:stCxn id="238" idx="2"/>
              <a:endCxn id="32" idx="0"/>
            </p:cNvCxnSpPr>
            <p:nvPr/>
          </p:nvCxnSpPr>
          <p:spPr bwMode="auto">
            <a:xfrm>
              <a:off x="3537095" y="1789333"/>
              <a:ext cx="265302" cy="548610"/>
            </a:xfrm>
            <a:prstGeom prst="straightConnector1">
              <a:avLst/>
            </a:prstGeom>
            <a:noFill/>
            <a:ln w="19050" cap="flat" cmpd="sng" algn="ctr">
              <a:solidFill>
                <a:schemeClr val="bg1">
                  <a:lumMod val="75000"/>
                </a:schemeClr>
              </a:solidFill>
              <a:prstDash val="sysDash"/>
              <a:round/>
              <a:headEnd type="none" w="med" len="med"/>
              <a:tailEnd type="none"/>
            </a:ln>
            <a:effectLst/>
          </p:spPr>
        </p:cxnSp>
        <p:sp>
          <p:nvSpPr>
            <p:cNvPr id="337" name="椭圆 336"/>
            <p:cNvSpPr/>
            <p:nvPr/>
          </p:nvSpPr>
          <p:spPr bwMode="auto">
            <a:xfrm>
              <a:off x="2905544" y="1828647"/>
              <a:ext cx="835794" cy="233858"/>
            </a:xfrm>
            <a:prstGeom prst="ellipse">
              <a:avLst/>
            </a:prstGeom>
            <a:solidFill>
              <a:schemeClr val="bg1">
                <a:alpha val="80000"/>
              </a:schemeClr>
            </a:solidFill>
            <a:ln>
              <a:solidFill>
                <a:schemeClr val="tx2">
                  <a:lumMod val="20000"/>
                  <a:lumOff val="8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55" name="Text Box 25"/>
            <p:cNvSpPr txBox="1">
              <a:spLocks noChangeArrowheads="1"/>
            </p:cNvSpPr>
            <p:nvPr/>
          </p:nvSpPr>
          <p:spPr bwMode="auto">
            <a:xfrm>
              <a:off x="3113176" y="1873482"/>
              <a:ext cx="472512" cy="111150"/>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en-US" altLang="zh-CN" sz="1000" dirty="0" smtClean="0">
                  <a:solidFill>
                    <a:srgbClr val="000000"/>
                  </a:solidFill>
                  <a:latin typeface="Arial Unicode MS" pitchFamily="34" charset="-122"/>
                  <a:ea typeface="Arial Unicode MS" pitchFamily="34" charset="-122"/>
                  <a:cs typeface="Arial Unicode MS" pitchFamily="34" charset="-122"/>
                </a:rPr>
                <a:t>Openflow</a:t>
              </a:r>
              <a:r>
                <a:rPr lang="zh-CN" altLang="en-US" sz="1000" dirty="0" smtClean="0">
                  <a:solidFill>
                    <a:srgbClr val="000000"/>
                  </a:solidFill>
                  <a:latin typeface="Arial Unicode MS" pitchFamily="34" charset="-122"/>
                  <a:ea typeface="Arial Unicode MS" pitchFamily="34" charset="-122"/>
                  <a:cs typeface="Arial Unicode MS" pitchFamily="34" charset="-122"/>
                </a:rPr>
                <a:t> </a:t>
              </a:r>
              <a:endParaRPr lang="en-US" altLang="zh-CN" sz="1000" dirty="0" smtClean="0">
                <a:solidFill>
                  <a:srgbClr val="000000"/>
                </a:solidFill>
                <a:latin typeface="Arial Unicode MS" pitchFamily="34" charset="-122"/>
                <a:ea typeface="Arial Unicode MS" pitchFamily="34" charset="-122"/>
                <a:cs typeface="Arial Unicode MS" pitchFamily="34" charset="-122"/>
              </a:endParaRPr>
            </a:p>
          </p:txBody>
        </p:sp>
        <p:grpSp>
          <p:nvGrpSpPr>
            <p:cNvPr id="3" name="组合 117"/>
            <p:cNvGrpSpPr/>
            <p:nvPr/>
          </p:nvGrpSpPr>
          <p:grpSpPr>
            <a:xfrm>
              <a:off x="4063785" y="1451800"/>
              <a:ext cx="1801995" cy="2115214"/>
              <a:chOff x="6003012" y="1396734"/>
              <a:chExt cx="3140988" cy="2769236"/>
            </a:xfrm>
          </p:grpSpPr>
          <p:sp>
            <p:nvSpPr>
              <p:cNvPr id="54" name="椭圆 53"/>
              <p:cNvSpPr>
                <a:spLocks noChangeAspect="1"/>
              </p:cNvSpPr>
              <p:nvPr/>
            </p:nvSpPr>
            <p:spPr bwMode="auto">
              <a:xfrm>
                <a:off x="6003012" y="3351689"/>
                <a:ext cx="46758" cy="43904"/>
              </a:xfrm>
              <a:prstGeom prst="ellipse">
                <a:avLst/>
              </a:prstGeom>
              <a:noFill/>
              <a:ln>
                <a:noFill/>
              </a:ln>
            </p:spPr>
            <p:txBody>
              <a:bodyPr wrap="none" lIns="38456" tIns="19229" rIns="38456" bIns="19229" rtlCol="0" fromWordArt="1" anchor="ctr">
                <a:prstTxWarp prst="textPlain">
                  <a:avLst>
                    <a:gd name="adj" fmla="val 40378"/>
                  </a:avLst>
                </a:prstTxWarp>
                <a:scene3d>
                  <a:camera prst="orthographicFront"/>
                  <a:lightRig rig="balanced" dir="t">
                    <a:rot lat="0" lon="0" rev="2100000"/>
                  </a:lightRig>
                </a:scene3d>
                <a:sp3d extrusionH="57150" prstMaterial="metal">
                  <a:bevelT w="38100" h="25400"/>
                  <a:contourClr>
                    <a:schemeClr val="bg2"/>
                  </a:contourClr>
                </a:sp3d>
              </a:bodyPr>
              <a:lstStyle/>
              <a:p>
                <a:pPr algn="ctr"/>
                <a:endParaRPr lang="zh-CN" altLang="en-US" sz="1600" dirty="0" smtClean="0">
                  <a:ln w="50800"/>
                  <a:solidFill>
                    <a:srgbClr val="000000"/>
                  </a:solidFill>
                  <a:latin typeface="华文琥珀" pitchFamily="2" charset="-122"/>
                  <a:ea typeface="华文琥珀" pitchFamily="2" charset="-122"/>
                </a:endParaRPr>
              </a:p>
            </p:txBody>
          </p:sp>
          <p:sp>
            <p:nvSpPr>
              <p:cNvPr id="398" name="任意多边形 397"/>
              <p:cNvSpPr/>
              <p:nvPr/>
            </p:nvSpPr>
            <p:spPr bwMode="auto">
              <a:xfrm>
                <a:off x="6220670" y="1604728"/>
                <a:ext cx="2359743" cy="1071714"/>
              </a:xfrm>
              <a:custGeom>
                <a:avLst/>
                <a:gdLst>
                  <a:gd name="connsiteX0" fmla="*/ 0 w 2389238"/>
                  <a:gd name="connsiteY0" fmla="*/ 1868129 h 1868129"/>
                  <a:gd name="connsiteX1" fmla="*/ 717755 w 2389238"/>
                  <a:gd name="connsiteY1" fmla="*/ 1868129 h 1868129"/>
                  <a:gd name="connsiteX2" fmla="*/ 1622322 w 2389238"/>
                  <a:gd name="connsiteY2" fmla="*/ 0 h 1868129"/>
                  <a:gd name="connsiteX3" fmla="*/ 2389238 w 2389238"/>
                  <a:gd name="connsiteY3" fmla="*/ 0 h 1868129"/>
                </a:gdLst>
                <a:ahLst/>
                <a:cxnLst>
                  <a:cxn ang="0">
                    <a:pos x="connsiteX0" y="connsiteY0"/>
                  </a:cxn>
                  <a:cxn ang="0">
                    <a:pos x="connsiteX1" y="connsiteY1"/>
                  </a:cxn>
                  <a:cxn ang="0">
                    <a:pos x="connsiteX2" y="connsiteY2"/>
                  </a:cxn>
                  <a:cxn ang="0">
                    <a:pos x="connsiteX3" y="connsiteY3"/>
                  </a:cxn>
                </a:cxnLst>
                <a:rect l="l" t="t" r="r" b="b"/>
                <a:pathLst>
                  <a:path w="2389238" h="1868129">
                    <a:moveTo>
                      <a:pt x="0" y="1868129"/>
                    </a:moveTo>
                    <a:lnTo>
                      <a:pt x="717755" y="1868129"/>
                    </a:lnTo>
                    <a:lnTo>
                      <a:pt x="1622322" y="0"/>
                    </a:lnTo>
                    <a:lnTo>
                      <a:pt x="2389238" y="0"/>
                    </a:lnTo>
                  </a:path>
                </a:pathLst>
              </a:custGeom>
              <a:noFill/>
              <a:ln w="101600">
                <a:solidFill>
                  <a:schemeClr val="bg1">
                    <a:lumMod val="9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399" name="任意多边形 398"/>
              <p:cNvSpPr/>
              <p:nvPr/>
            </p:nvSpPr>
            <p:spPr bwMode="auto">
              <a:xfrm>
                <a:off x="6220670" y="2226317"/>
                <a:ext cx="2359743" cy="796412"/>
              </a:xfrm>
              <a:custGeom>
                <a:avLst/>
                <a:gdLst>
                  <a:gd name="connsiteX0" fmla="*/ 0 w 2389238"/>
                  <a:gd name="connsiteY0" fmla="*/ 1868129 h 1868129"/>
                  <a:gd name="connsiteX1" fmla="*/ 717755 w 2389238"/>
                  <a:gd name="connsiteY1" fmla="*/ 1868129 h 1868129"/>
                  <a:gd name="connsiteX2" fmla="*/ 1622322 w 2389238"/>
                  <a:gd name="connsiteY2" fmla="*/ 0 h 1868129"/>
                  <a:gd name="connsiteX3" fmla="*/ 2389238 w 2389238"/>
                  <a:gd name="connsiteY3" fmla="*/ 0 h 1868129"/>
                </a:gdLst>
                <a:ahLst/>
                <a:cxnLst>
                  <a:cxn ang="0">
                    <a:pos x="connsiteX0" y="connsiteY0"/>
                  </a:cxn>
                  <a:cxn ang="0">
                    <a:pos x="connsiteX1" y="connsiteY1"/>
                  </a:cxn>
                  <a:cxn ang="0">
                    <a:pos x="connsiteX2" y="connsiteY2"/>
                  </a:cxn>
                  <a:cxn ang="0">
                    <a:pos x="connsiteX3" y="connsiteY3"/>
                  </a:cxn>
                </a:cxnLst>
                <a:rect l="l" t="t" r="r" b="b"/>
                <a:pathLst>
                  <a:path w="2389238" h="1868129">
                    <a:moveTo>
                      <a:pt x="0" y="1868129"/>
                    </a:moveTo>
                    <a:lnTo>
                      <a:pt x="717755" y="1868129"/>
                    </a:lnTo>
                    <a:lnTo>
                      <a:pt x="1622322" y="0"/>
                    </a:lnTo>
                    <a:lnTo>
                      <a:pt x="2389238" y="0"/>
                    </a:lnTo>
                  </a:path>
                </a:pathLst>
              </a:custGeom>
              <a:noFill/>
              <a:ln w="101600">
                <a:solidFill>
                  <a:schemeClr val="bg1">
                    <a:lumMod val="8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400" name="任意多边形 399"/>
              <p:cNvSpPr/>
              <p:nvPr/>
            </p:nvSpPr>
            <p:spPr bwMode="auto">
              <a:xfrm>
                <a:off x="6220670" y="2946661"/>
                <a:ext cx="2359743" cy="432618"/>
              </a:xfrm>
              <a:custGeom>
                <a:avLst/>
                <a:gdLst>
                  <a:gd name="connsiteX0" fmla="*/ 0 w 2389238"/>
                  <a:gd name="connsiteY0" fmla="*/ 1868129 h 1868129"/>
                  <a:gd name="connsiteX1" fmla="*/ 717755 w 2389238"/>
                  <a:gd name="connsiteY1" fmla="*/ 1868129 h 1868129"/>
                  <a:gd name="connsiteX2" fmla="*/ 1622322 w 2389238"/>
                  <a:gd name="connsiteY2" fmla="*/ 0 h 1868129"/>
                  <a:gd name="connsiteX3" fmla="*/ 2389238 w 2389238"/>
                  <a:gd name="connsiteY3" fmla="*/ 0 h 1868129"/>
                </a:gdLst>
                <a:ahLst/>
                <a:cxnLst>
                  <a:cxn ang="0">
                    <a:pos x="connsiteX0" y="connsiteY0"/>
                  </a:cxn>
                  <a:cxn ang="0">
                    <a:pos x="connsiteX1" y="connsiteY1"/>
                  </a:cxn>
                  <a:cxn ang="0">
                    <a:pos x="connsiteX2" y="connsiteY2"/>
                  </a:cxn>
                  <a:cxn ang="0">
                    <a:pos x="connsiteX3" y="connsiteY3"/>
                  </a:cxn>
                </a:cxnLst>
                <a:rect l="l" t="t" r="r" b="b"/>
                <a:pathLst>
                  <a:path w="2389238" h="1868129">
                    <a:moveTo>
                      <a:pt x="0" y="1868129"/>
                    </a:moveTo>
                    <a:lnTo>
                      <a:pt x="717755" y="1868129"/>
                    </a:lnTo>
                    <a:lnTo>
                      <a:pt x="1622322" y="0"/>
                    </a:lnTo>
                    <a:lnTo>
                      <a:pt x="2389238" y="0"/>
                    </a:lnTo>
                  </a:path>
                </a:pathLst>
              </a:custGeom>
              <a:noFill/>
              <a:ln w="101600">
                <a:solidFill>
                  <a:schemeClr val="bg1">
                    <a:lumMod val="7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401" name="任意多边形 400"/>
              <p:cNvSpPr/>
              <p:nvPr/>
            </p:nvSpPr>
            <p:spPr bwMode="auto">
              <a:xfrm>
                <a:off x="6220670" y="3488947"/>
                <a:ext cx="2359743" cy="226141"/>
              </a:xfrm>
              <a:custGeom>
                <a:avLst/>
                <a:gdLst>
                  <a:gd name="connsiteX0" fmla="*/ 0 w 2389238"/>
                  <a:gd name="connsiteY0" fmla="*/ 1868129 h 1868129"/>
                  <a:gd name="connsiteX1" fmla="*/ 717755 w 2389238"/>
                  <a:gd name="connsiteY1" fmla="*/ 1868129 h 1868129"/>
                  <a:gd name="connsiteX2" fmla="*/ 1622322 w 2389238"/>
                  <a:gd name="connsiteY2" fmla="*/ 0 h 1868129"/>
                  <a:gd name="connsiteX3" fmla="*/ 2389238 w 2389238"/>
                  <a:gd name="connsiteY3" fmla="*/ 0 h 1868129"/>
                </a:gdLst>
                <a:ahLst/>
                <a:cxnLst>
                  <a:cxn ang="0">
                    <a:pos x="connsiteX0" y="connsiteY0"/>
                  </a:cxn>
                  <a:cxn ang="0">
                    <a:pos x="connsiteX1" y="connsiteY1"/>
                  </a:cxn>
                  <a:cxn ang="0">
                    <a:pos x="connsiteX2" y="connsiteY2"/>
                  </a:cxn>
                  <a:cxn ang="0">
                    <a:pos x="connsiteX3" y="connsiteY3"/>
                  </a:cxn>
                </a:cxnLst>
                <a:rect l="l" t="t" r="r" b="b"/>
                <a:pathLst>
                  <a:path w="2389238" h="1868129">
                    <a:moveTo>
                      <a:pt x="0" y="1868129"/>
                    </a:moveTo>
                    <a:lnTo>
                      <a:pt x="717755" y="1868129"/>
                    </a:lnTo>
                    <a:lnTo>
                      <a:pt x="1622322" y="0"/>
                    </a:lnTo>
                    <a:lnTo>
                      <a:pt x="2389238" y="0"/>
                    </a:lnTo>
                  </a:path>
                </a:pathLst>
              </a:custGeom>
              <a:noFill/>
              <a:ln w="101600">
                <a:solidFill>
                  <a:schemeClr val="bg1">
                    <a:lumMod val="65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cxnSp>
            <p:nvCxnSpPr>
              <p:cNvPr id="403" name="直接连接符 402"/>
              <p:cNvCxnSpPr/>
              <p:nvPr/>
            </p:nvCxnSpPr>
            <p:spPr bwMode="auto">
              <a:xfrm>
                <a:off x="6220670" y="4041061"/>
                <a:ext cx="2359742" cy="0"/>
              </a:xfrm>
              <a:prstGeom prst="line">
                <a:avLst/>
              </a:prstGeom>
              <a:noFill/>
              <a:ln w="101600">
                <a:solidFill>
                  <a:schemeClr val="bg1">
                    <a:lumMod val="50000"/>
                  </a:schemeClr>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sp>
            <p:nvSpPr>
              <p:cNvPr id="410" name="Text Box 25"/>
              <p:cNvSpPr txBox="1">
                <a:spLocks noChangeArrowheads="1"/>
              </p:cNvSpPr>
              <p:nvPr/>
            </p:nvSpPr>
            <p:spPr bwMode="auto">
              <a:xfrm>
                <a:off x="7856437" y="1529407"/>
                <a:ext cx="499549" cy="156007"/>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教学网</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sp>
            <p:nvSpPr>
              <p:cNvPr id="411" name="Text Box 25"/>
              <p:cNvSpPr txBox="1">
                <a:spLocks noChangeArrowheads="1"/>
              </p:cNvSpPr>
              <p:nvPr/>
            </p:nvSpPr>
            <p:spPr bwMode="auto">
              <a:xfrm>
                <a:off x="7872355" y="2128740"/>
                <a:ext cx="499549" cy="156007"/>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科研网</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sp>
            <p:nvSpPr>
              <p:cNvPr id="413" name="Text Box 25"/>
              <p:cNvSpPr txBox="1">
                <a:spLocks noChangeArrowheads="1"/>
              </p:cNvSpPr>
              <p:nvPr/>
            </p:nvSpPr>
            <p:spPr bwMode="auto">
              <a:xfrm>
                <a:off x="7898619" y="2861307"/>
                <a:ext cx="499549" cy="156007"/>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智能网</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sp>
            <p:nvSpPr>
              <p:cNvPr id="414" name="Text Box 25"/>
              <p:cNvSpPr txBox="1">
                <a:spLocks noChangeArrowheads="1"/>
              </p:cNvSpPr>
              <p:nvPr/>
            </p:nvSpPr>
            <p:spPr bwMode="auto">
              <a:xfrm>
                <a:off x="7908452" y="3406729"/>
                <a:ext cx="499549" cy="156007"/>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生活网</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sp>
            <p:nvSpPr>
              <p:cNvPr id="415" name="Text Box 25"/>
              <p:cNvSpPr txBox="1">
                <a:spLocks noChangeArrowheads="1"/>
              </p:cNvSpPr>
              <p:nvPr/>
            </p:nvSpPr>
            <p:spPr bwMode="auto">
              <a:xfrm>
                <a:off x="7908452" y="3962404"/>
                <a:ext cx="499549" cy="156007"/>
              </a:xfrm>
              <a:prstGeom prst="rect">
                <a:avLst/>
              </a:prstGeom>
              <a:noFill/>
              <a:ln w="9525" algn="ctr">
                <a:noFill/>
                <a:miter lim="800000"/>
              </a:ln>
            </p:spPr>
            <p:txBody>
              <a:bodyPr wrap="none" lIns="92382" tIns="46191" rIns="92382" bIns="46191" anchorCtr="1">
                <a:prstTxWarp prst="textPlain">
                  <a:avLst/>
                </a:prstTxWarp>
              </a:bodyPr>
              <a:lstStyle/>
              <a:p>
                <a:pPr algn="ctr" defTabSz="931545">
                  <a:spcBef>
                    <a:spcPts val="0"/>
                  </a:spcBef>
                </a:pPr>
                <a:r>
                  <a:rPr lang="zh-CN" altLang="en-US" sz="1000" dirty="0" smtClean="0">
                    <a:solidFill>
                      <a:srgbClr val="000000"/>
                    </a:solidFill>
                    <a:latin typeface="Arial Black" panose="020B0A04020102020204" pitchFamily="34" charset="0"/>
                    <a:ea typeface="Arial Unicode MS" pitchFamily="34" charset="-122"/>
                    <a:cs typeface="Arial Unicode MS" pitchFamily="34" charset="-122"/>
                  </a:rPr>
                  <a:t>广播网</a:t>
                </a:r>
                <a:endParaRPr lang="en-US" altLang="zh-CN" sz="1000" dirty="0" smtClean="0">
                  <a:solidFill>
                    <a:srgbClr val="000000"/>
                  </a:solidFill>
                  <a:latin typeface="Arial Black" panose="020B0A04020102020204" pitchFamily="34" charset="0"/>
                  <a:ea typeface="Arial Unicode MS" pitchFamily="34" charset="-122"/>
                  <a:cs typeface="Arial Unicode MS" pitchFamily="34" charset="-122"/>
                </a:endParaRPr>
              </a:p>
            </p:txBody>
          </p:sp>
          <p:pic>
            <p:nvPicPr>
              <p:cNvPr id="106" name="Picture 1" descr="E:\行业解决方案－政府\图库\教育\图片12.png"/>
              <p:cNvPicPr>
                <a:picLocks noChangeArrowheads="1"/>
              </p:cNvPicPr>
              <p:nvPr/>
            </p:nvPicPr>
            <p:blipFill>
              <a:blip r:embed="rId15" cstate="print"/>
              <a:srcRect/>
              <a:stretch>
                <a:fillRect/>
              </a:stretch>
            </p:blipFill>
            <p:spPr bwMode="auto">
              <a:xfrm>
                <a:off x="8528057" y="1396734"/>
                <a:ext cx="615943" cy="344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7" name="Picture 3" descr="E:\行业解决方案－政府\图库\教育\pe0078389.jpg"/>
              <p:cNvPicPr>
                <a:picLocks noChangeArrowheads="1"/>
              </p:cNvPicPr>
              <p:nvPr/>
            </p:nvPicPr>
            <p:blipFill>
              <a:blip r:embed="rId16" cstate="print"/>
              <a:srcRect/>
              <a:stretch>
                <a:fillRect/>
              </a:stretch>
            </p:blipFill>
            <p:spPr bwMode="auto">
              <a:xfrm>
                <a:off x="8528057" y="2037287"/>
                <a:ext cx="615943" cy="344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8" name="图片 81" descr="教学楼.jpg"/>
              <p:cNvPicPr/>
              <p:nvPr/>
            </p:nvPicPr>
            <p:blipFill>
              <a:blip r:embed="rId17" cstate="print"/>
              <a:srcRect/>
              <a:stretch>
                <a:fillRect/>
              </a:stretch>
            </p:blipFill>
            <p:spPr bwMode="auto">
              <a:xfrm>
                <a:off x="8528057" y="2734579"/>
                <a:ext cx="615943" cy="344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1" name="Picture 5" descr="http://t1.baidu.com/it/u=3647158867,747884052&amp;fm=52&amp;gp=0.jpg"/>
              <p:cNvPicPr preferRelativeResize="0">
                <a:picLocks noChangeArrowheads="1"/>
              </p:cNvPicPr>
              <p:nvPr/>
            </p:nvPicPr>
            <p:blipFill>
              <a:blip r:embed="rId18" cstate="print"/>
              <a:srcRect/>
              <a:stretch>
                <a:fillRect/>
              </a:stretch>
            </p:blipFill>
            <p:spPr bwMode="auto">
              <a:xfrm>
                <a:off x="8541588" y="3252024"/>
                <a:ext cx="602412" cy="344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7" name="Picture 4"/>
              <p:cNvPicPr preferRelativeResize="0">
                <a:picLocks noChangeArrowheads="1"/>
              </p:cNvPicPr>
              <p:nvPr/>
            </p:nvPicPr>
            <p:blipFill>
              <a:blip r:embed="rId19" cstate="print"/>
              <a:srcRect/>
              <a:stretch>
                <a:fillRect/>
              </a:stretch>
            </p:blipFill>
            <p:spPr bwMode="auto">
              <a:xfrm>
                <a:off x="8541588" y="3821076"/>
                <a:ext cx="602412" cy="344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sp>
        <p:nvSpPr>
          <p:cNvPr id="119" name="Rectangle 122"/>
          <p:cNvSpPr txBox="1">
            <a:spLocks noChangeArrowheads="1"/>
          </p:cNvSpPr>
          <p:nvPr/>
        </p:nvSpPr>
        <p:spPr bwMode="auto">
          <a:xfrm>
            <a:off x="331101" y="4046709"/>
            <a:ext cx="5583319" cy="432412"/>
          </a:xfrm>
          <a:prstGeom prst="rect">
            <a:avLst/>
          </a:prstGeom>
          <a:noFill/>
          <a:ln w="9525">
            <a:noFill/>
            <a:miter lim="800000"/>
          </a:ln>
          <a:effectLst/>
        </p:spPr>
        <p:txBody>
          <a:bodyPr vert="horz" wrap="square" lIns="80152" tIns="40076" rIns="80152" bIns="40076" numCol="1" anchor="t" anchorCtr="0" compatLnSpc="1"/>
          <a:lstStyle/>
          <a:p>
            <a:pPr algn="ctr" defTabSz="600710">
              <a:lnSpc>
                <a:spcPct val="150000"/>
              </a:lnSpc>
              <a:buClr>
                <a:srgbClr val="990000"/>
              </a:buClr>
              <a:buSzPct val="60000"/>
              <a:defRPr/>
            </a:pPr>
            <a:r>
              <a:rPr lang="zh-CN" altLang="en-US" sz="1600" b="1" kern="0" dirty="0" smtClean="0">
                <a:solidFill>
                  <a:schemeClr val="accent1"/>
                </a:solidFill>
                <a:latin typeface="华文细黑" pitchFamily="2" charset="-122"/>
              </a:rPr>
              <a:t>一张物理网虚拟为多张逻辑网，实现网络共享和安全隔离</a:t>
            </a:r>
            <a:endParaRPr lang="zh-CN" altLang="en-US" sz="1600" b="1" kern="0" dirty="0" smtClean="0">
              <a:solidFill>
                <a:schemeClr val="accent1"/>
              </a:solidFill>
              <a:latin typeface="华文细黑" pitchFamily="2" charset="-122"/>
            </a:endParaRPr>
          </a:p>
        </p:txBody>
      </p:sp>
      <p:sp>
        <p:nvSpPr>
          <p:cNvPr id="134" name="矩形 133"/>
          <p:cNvSpPr/>
          <p:nvPr/>
        </p:nvSpPr>
        <p:spPr bwMode="auto">
          <a:xfrm>
            <a:off x="6296203" y="739176"/>
            <a:ext cx="2666939" cy="253098"/>
          </a:xfrm>
          <a:prstGeom prst="rect">
            <a:avLst/>
          </a:prstGeom>
          <a:solidFill>
            <a:schemeClr val="accent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algn="ctr">
              <a:buClr>
                <a:srgbClr val="CC9900"/>
              </a:buClr>
            </a:pPr>
            <a:r>
              <a:rPr lang="zh-CN" altLang="en-US" sz="1200" b="1" dirty="0" smtClean="0">
                <a:solidFill>
                  <a:srgbClr val="FFFFFF"/>
                </a:solidFill>
                <a:latin typeface="微软雅黑" panose="020B0503020204020204" charset="-122"/>
                <a:ea typeface="微软雅黑" panose="020B0503020204020204" charset="-122"/>
              </a:rPr>
              <a:t>融合、泛在一体化</a:t>
            </a:r>
            <a:endParaRPr lang="zh-CN" altLang="en-US" sz="1200" b="1" dirty="0" smtClean="0">
              <a:solidFill>
                <a:srgbClr val="FFFFFF"/>
              </a:solidFill>
              <a:latin typeface="微软雅黑" panose="020B0503020204020204" charset="-122"/>
              <a:ea typeface="微软雅黑" panose="020B0503020204020204" charset="-122"/>
            </a:endParaRPr>
          </a:p>
        </p:txBody>
      </p:sp>
      <p:sp>
        <p:nvSpPr>
          <p:cNvPr id="135" name="矩形 134"/>
          <p:cNvSpPr/>
          <p:nvPr/>
        </p:nvSpPr>
        <p:spPr bwMode="auto">
          <a:xfrm>
            <a:off x="6281339" y="1007835"/>
            <a:ext cx="2666939" cy="649282"/>
          </a:xfrm>
          <a:prstGeom prst="rect">
            <a:avLst/>
          </a:prstGeom>
          <a:solidFill>
            <a:schemeClr val="accent6">
              <a:lumMod val="40000"/>
              <a:lumOff val="6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marL="87630" indent="-87630" defTabSz="801370" eaLnBrk="0" hangingPunct="0">
              <a:buSzPct val="100000"/>
              <a:buFont typeface="Wingdings" panose="05000000000000000000" pitchFamily="2" charset="2"/>
              <a:buChar char="l"/>
            </a:pPr>
            <a:r>
              <a:rPr lang="en-US" altLang="zh-CN" sz="900" dirty="0" smtClean="0">
                <a:solidFill>
                  <a:srgbClr val="000000"/>
                </a:solidFill>
                <a:latin typeface="微软雅黑" panose="020B0503020204020204" charset="-122"/>
                <a:ea typeface="微软雅黑" panose="020B0503020204020204" charset="-122"/>
              </a:rPr>
              <a:t>ALL</a:t>
            </a:r>
            <a:r>
              <a:rPr lang="zh-CN" altLang="en-US" sz="900" dirty="0" smtClean="0">
                <a:solidFill>
                  <a:srgbClr val="000000"/>
                </a:solidFill>
                <a:latin typeface="微软雅黑" panose="020B0503020204020204" charset="-122"/>
                <a:ea typeface="微软雅黑" panose="020B0503020204020204" charset="-122"/>
              </a:rPr>
              <a:t> </a:t>
            </a:r>
            <a:r>
              <a:rPr lang="en-US" altLang="zh-CN" sz="900" dirty="0" smtClean="0">
                <a:solidFill>
                  <a:srgbClr val="000000"/>
                </a:solidFill>
                <a:latin typeface="微软雅黑" panose="020B0503020204020204" charset="-122"/>
                <a:ea typeface="微软雅黑" panose="020B0503020204020204" charset="-122"/>
              </a:rPr>
              <a:t>IP</a:t>
            </a:r>
            <a:r>
              <a:rPr lang="zh-CN" altLang="en-US" sz="900" dirty="0" smtClean="0">
                <a:solidFill>
                  <a:srgbClr val="000000"/>
                </a:solidFill>
                <a:latin typeface="微软雅黑" panose="020B0503020204020204" charset="-122"/>
                <a:ea typeface="微软雅黑" panose="020B0503020204020204" charset="-122"/>
              </a:rPr>
              <a:t> ，多网合一；无线宽带覆盖</a:t>
            </a:r>
            <a:endParaRPr lang="en-US" altLang="zh-CN" sz="900" dirty="0" smtClean="0">
              <a:solidFill>
                <a:srgbClr val="000000"/>
              </a:solidFill>
              <a:latin typeface="微软雅黑" panose="020B0503020204020204" charset="-122"/>
              <a:ea typeface="微软雅黑" panose="020B0503020204020204" charset="-122"/>
            </a:endParaRPr>
          </a:p>
          <a:p>
            <a:pPr marL="87630" indent="-87630" defTabSz="801370" eaLnBrk="0" hangingPunct="0">
              <a:buSzPct val="100000"/>
              <a:buFont typeface="Wingdings" panose="05000000000000000000" pitchFamily="2" charset="2"/>
              <a:buChar char="l"/>
            </a:pPr>
            <a:r>
              <a:rPr lang="zh-CN" altLang="en-US" sz="900" dirty="0" smtClean="0">
                <a:solidFill>
                  <a:srgbClr val="000000"/>
                </a:solidFill>
                <a:latin typeface="微软雅黑" panose="020B0503020204020204" charset="-122"/>
                <a:ea typeface="微软雅黑" panose="020B0503020204020204" charset="-122"/>
              </a:rPr>
              <a:t>多业务融合；一体化融合认证、计费</a:t>
            </a:r>
            <a:endParaRPr lang="en-US" altLang="zh-CN" sz="900" dirty="0">
              <a:solidFill>
                <a:srgbClr val="000000"/>
              </a:solidFill>
              <a:latin typeface="微软雅黑" panose="020B0503020204020204" charset="-122"/>
              <a:ea typeface="微软雅黑" panose="020B0503020204020204" charset="-122"/>
            </a:endParaRPr>
          </a:p>
        </p:txBody>
      </p:sp>
      <p:sp>
        <p:nvSpPr>
          <p:cNvPr id="137" name="矩形 136"/>
          <p:cNvSpPr/>
          <p:nvPr/>
        </p:nvSpPr>
        <p:spPr bwMode="auto">
          <a:xfrm>
            <a:off x="6315718" y="1734957"/>
            <a:ext cx="2666939" cy="276667"/>
          </a:xfrm>
          <a:prstGeom prst="rect">
            <a:avLst/>
          </a:prstGeom>
          <a:solidFill>
            <a:schemeClr val="accent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algn="ctr">
              <a:buClr>
                <a:srgbClr val="CC9900"/>
              </a:buClr>
            </a:pPr>
            <a:r>
              <a:rPr lang="zh-CN" altLang="en-US" sz="1200" b="1" dirty="0" smtClean="0">
                <a:solidFill>
                  <a:srgbClr val="FFFFFF"/>
                </a:solidFill>
                <a:latin typeface="微软雅黑" panose="020B0503020204020204" charset="-122"/>
                <a:ea typeface="微软雅黑" panose="020B0503020204020204" charset="-122"/>
              </a:rPr>
              <a:t>演进</a:t>
            </a:r>
            <a:endParaRPr lang="zh-CN" altLang="en-US" sz="1200" b="1" dirty="0" smtClean="0">
              <a:solidFill>
                <a:srgbClr val="FFFFFF"/>
              </a:solidFill>
              <a:latin typeface="微软雅黑" panose="020B0503020204020204" charset="-122"/>
              <a:ea typeface="微软雅黑" panose="020B0503020204020204" charset="-122"/>
            </a:endParaRPr>
          </a:p>
        </p:txBody>
      </p:sp>
      <p:sp>
        <p:nvSpPr>
          <p:cNvPr id="138" name="矩形 137"/>
          <p:cNvSpPr/>
          <p:nvPr/>
        </p:nvSpPr>
        <p:spPr bwMode="auto">
          <a:xfrm>
            <a:off x="6300847" y="2007806"/>
            <a:ext cx="2666939" cy="586011"/>
          </a:xfrm>
          <a:prstGeom prst="rect">
            <a:avLst/>
          </a:prstGeom>
          <a:solidFill>
            <a:schemeClr val="accent6">
              <a:lumMod val="40000"/>
              <a:lumOff val="6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marL="87630" indent="-87630" defTabSz="801370" eaLnBrk="0" hangingPunct="0">
              <a:buSzPct val="100000"/>
              <a:buFont typeface="Wingdings" panose="05000000000000000000" pitchFamily="2" charset="2"/>
              <a:buChar char="l"/>
            </a:pPr>
            <a:r>
              <a:rPr lang="zh-CN" altLang="en-US" sz="900" dirty="0" smtClean="0">
                <a:solidFill>
                  <a:srgbClr val="000000"/>
                </a:solidFill>
                <a:latin typeface="微软雅黑" panose="020B0503020204020204" charset="-122"/>
                <a:ea typeface="微软雅黑" panose="020B0503020204020204" charset="-122"/>
              </a:rPr>
              <a:t>全面支持</a:t>
            </a:r>
            <a:r>
              <a:rPr lang="en-US" altLang="zh-CN" sz="900" dirty="0" smtClean="0">
                <a:solidFill>
                  <a:srgbClr val="000000"/>
                </a:solidFill>
                <a:latin typeface="微软雅黑" panose="020B0503020204020204" charset="-122"/>
                <a:ea typeface="微软雅黑" panose="020B0503020204020204" charset="-122"/>
              </a:rPr>
              <a:t>IPv6</a:t>
            </a:r>
            <a:r>
              <a:rPr lang="zh-CN" altLang="en-US" sz="900" dirty="0" smtClean="0">
                <a:solidFill>
                  <a:srgbClr val="000000"/>
                </a:solidFill>
                <a:latin typeface="微软雅黑" panose="020B0503020204020204" charset="-122"/>
                <a:ea typeface="微软雅黑" panose="020B0503020204020204" charset="-122"/>
              </a:rPr>
              <a:t>；</a:t>
            </a:r>
            <a:endParaRPr lang="en-US" altLang="zh-CN" sz="900" dirty="0" smtClean="0">
              <a:solidFill>
                <a:srgbClr val="000000"/>
              </a:solidFill>
              <a:latin typeface="微软雅黑" panose="020B0503020204020204" charset="-122"/>
              <a:ea typeface="微软雅黑" panose="020B0503020204020204" charset="-122"/>
            </a:endParaRPr>
          </a:p>
          <a:p>
            <a:pPr marL="87630" indent="-87630" defTabSz="801370" eaLnBrk="0" hangingPunct="0">
              <a:buSzPct val="100000"/>
              <a:buFont typeface="Wingdings" panose="05000000000000000000" pitchFamily="2" charset="2"/>
              <a:buChar char="l"/>
            </a:pPr>
            <a:r>
              <a:rPr lang="en-US" altLang="zh-CN" sz="900" dirty="0" smtClean="0">
                <a:solidFill>
                  <a:srgbClr val="000000"/>
                </a:solidFill>
                <a:latin typeface="微软雅黑" panose="020B0503020204020204" charset="-122"/>
                <a:ea typeface="微软雅黑" panose="020B0503020204020204" charset="-122"/>
              </a:rPr>
              <a:t>IPv4</a:t>
            </a:r>
            <a:r>
              <a:rPr lang="zh-CN" altLang="en-US" sz="900" dirty="0" smtClean="0">
                <a:solidFill>
                  <a:srgbClr val="000000"/>
                </a:solidFill>
                <a:latin typeface="微软雅黑" panose="020B0503020204020204" charset="-122"/>
                <a:ea typeface="微软雅黑" panose="020B0503020204020204" charset="-122"/>
              </a:rPr>
              <a:t>向</a:t>
            </a:r>
            <a:r>
              <a:rPr lang="en-US" altLang="zh-CN" sz="900" dirty="0" smtClean="0">
                <a:solidFill>
                  <a:srgbClr val="000000"/>
                </a:solidFill>
                <a:latin typeface="微软雅黑" panose="020B0503020204020204" charset="-122"/>
                <a:ea typeface="微软雅黑" panose="020B0503020204020204" charset="-122"/>
              </a:rPr>
              <a:t>IPv6</a:t>
            </a:r>
            <a:r>
              <a:rPr lang="zh-CN" altLang="en-US" sz="900" dirty="0" smtClean="0">
                <a:solidFill>
                  <a:srgbClr val="000000"/>
                </a:solidFill>
                <a:latin typeface="微软雅黑" panose="020B0503020204020204" charset="-122"/>
                <a:ea typeface="微软雅黑" panose="020B0503020204020204" charset="-122"/>
              </a:rPr>
              <a:t>平滑过渡</a:t>
            </a:r>
            <a:endParaRPr lang="en-US" altLang="zh-CN" sz="900" dirty="0">
              <a:solidFill>
                <a:srgbClr val="000000"/>
              </a:solidFill>
              <a:latin typeface="微软雅黑" panose="020B0503020204020204" charset="-122"/>
              <a:ea typeface="微软雅黑" panose="020B0503020204020204" charset="-122"/>
            </a:endParaRPr>
          </a:p>
        </p:txBody>
      </p:sp>
      <p:sp>
        <p:nvSpPr>
          <p:cNvPr id="140" name="矩形 139"/>
          <p:cNvSpPr/>
          <p:nvPr/>
        </p:nvSpPr>
        <p:spPr bwMode="auto">
          <a:xfrm>
            <a:off x="6304009" y="2682127"/>
            <a:ext cx="2666939" cy="251864"/>
          </a:xfrm>
          <a:prstGeom prst="rect">
            <a:avLst/>
          </a:prstGeom>
          <a:solidFill>
            <a:schemeClr val="accent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algn="ctr">
              <a:buClr>
                <a:srgbClr val="CC9900"/>
              </a:buClr>
            </a:pPr>
            <a:r>
              <a:rPr lang="zh-CN" altLang="en-US" sz="1200" b="1" dirty="0" smtClean="0">
                <a:solidFill>
                  <a:srgbClr val="FFFFFF"/>
                </a:solidFill>
                <a:latin typeface="微软雅黑" panose="020B0503020204020204" charset="-122"/>
                <a:ea typeface="微软雅黑" panose="020B0503020204020204" charset="-122"/>
              </a:rPr>
              <a:t>安全</a:t>
            </a:r>
            <a:endParaRPr lang="zh-CN" altLang="en-US" sz="1200" b="1" dirty="0" smtClean="0">
              <a:solidFill>
                <a:srgbClr val="FFFFFF"/>
              </a:solidFill>
              <a:latin typeface="微软雅黑" panose="020B0503020204020204" charset="-122"/>
              <a:ea typeface="微软雅黑" panose="020B0503020204020204" charset="-122"/>
            </a:endParaRPr>
          </a:p>
        </p:txBody>
      </p:sp>
      <p:sp>
        <p:nvSpPr>
          <p:cNvPr id="141" name="矩形 140"/>
          <p:cNvSpPr/>
          <p:nvPr/>
        </p:nvSpPr>
        <p:spPr bwMode="auto">
          <a:xfrm>
            <a:off x="6289138" y="2949475"/>
            <a:ext cx="2666939" cy="596708"/>
          </a:xfrm>
          <a:prstGeom prst="rect">
            <a:avLst/>
          </a:prstGeom>
          <a:solidFill>
            <a:schemeClr val="accent6">
              <a:lumMod val="40000"/>
              <a:lumOff val="6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marL="87630" indent="-87630" defTabSz="801370" eaLnBrk="0" hangingPunct="0">
              <a:buSzPct val="100000"/>
              <a:buFont typeface="Wingdings" panose="05000000000000000000" pitchFamily="2" charset="2"/>
              <a:buChar char="l"/>
            </a:pPr>
            <a:r>
              <a:rPr lang="zh-CN" altLang="en-US" sz="900" dirty="0" smtClean="0">
                <a:solidFill>
                  <a:srgbClr val="000000"/>
                </a:solidFill>
                <a:latin typeface="微软雅黑" panose="020B0503020204020204" charset="-122"/>
                <a:ea typeface="微软雅黑" panose="020B0503020204020204" charset="-122"/>
              </a:rPr>
              <a:t>多维度网络安全技术，用户行为溯源，用户行为管理</a:t>
            </a:r>
            <a:endParaRPr lang="en-US" altLang="zh-CN" sz="900" dirty="0" smtClean="0">
              <a:solidFill>
                <a:srgbClr val="000000"/>
              </a:solidFill>
              <a:latin typeface="微软雅黑" panose="020B0503020204020204" charset="-122"/>
              <a:ea typeface="微软雅黑" panose="020B0503020204020204" charset="-122"/>
            </a:endParaRPr>
          </a:p>
          <a:p>
            <a:pPr marL="87630" indent="-87630" defTabSz="801370" eaLnBrk="0" hangingPunct="0">
              <a:buSzPct val="100000"/>
              <a:buFont typeface="Wingdings" panose="05000000000000000000" pitchFamily="2" charset="2"/>
              <a:buChar char="l"/>
            </a:pPr>
            <a:r>
              <a:rPr lang="zh-CN" altLang="en-US" sz="900" dirty="0" smtClean="0">
                <a:solidFill>
                  <a:srgbClr val="000000"/>
                </a:solidFill>
                <a:latin typeface="微软雅黑" panose="020B0503020204020204" charset="-122"/>
                <a:ea typeface="微软雅黑" panose="020B0503020204020204" charset="-122"/>
              </a:rPr>
              <a:t>高清智能视频监控无死角</a:t>
            </a:r>
            <a:endParaRPr lang="en-US" altLang="zh-CN" sz="900" dirty="0">
              <a:solidFill>
                <a:srgbClr val="000000"/>
              </a:solidFill>
              <a:latin typeface="微软雅黑" panose="020B0503020204020204" charset="-122"/>
              <a:ea typeface="微软雅黑" panose="020B0503020204020204" charset="-122"/>
            </a:endParaRPr>
          </a:p>
        </p:txBody>
      </p:sp>
      <p:sp>
        <p:nvSpPr>
          <p:cNvPr id="143" name="矩形 142"/>
          <p:cNvSpPr/>
          <p:nvPr/>
        </p:nvSpPr>
        <p:spPr bwMode="auto">
          <a:xfrm>
            <a:off x="6304009" y="3618690"/>
            <a:ext cx="2666939" cy="266632"/>
          </a:xfrm>
          <a:prstGeom prst="rect">
            <a:avLst/>
          </a:prstGeom>
          <a:solidFill>
            <a:schemeClr val="accent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algn="ctr">
              <a:buClr>
                <a:srgbClr val="CC9900"/>
              </a:buClr>
            </a:pPr>
            <a:r>
              <a:rPr lang="zh-CN" altLang="en-US" sz="1200" b="1" dirty="0" smtClean="0">
                <a:solidFill>
                  <a:srgbClr val="FFFFFF"/>
                </a:solidFill>
                <a:latin typeface="微软雅黑" panose="020B0503020204020204" charset="-122"/>
                <a:ea typeface="微软雅黑" panose="020B0503020204020204" charset="-122"/>
              </a:rPr>
              <a:t>智能</a:t>
            </a:r>
            <a:endParaRPr lang="zh-CN" altLang="en-US" sz="1200" b="1" dirty="0" smtClean="0">
              <a:solidFill>
                <a:srgbClr val="FFFFFF"/>
              </a:solidFill>
              <a:latin typeface="微软雅黑" panose="020B0503020204020204" charset="-122"/>
              <a:ea typeface="微软雅黑" panose="020B0503020204020204" charset="-122"/>
            </a:endParaRPr>
          </a:p>
        </p:txBody>
      </p:sp>
      <p:sp>
        <p:nvSpPr>
          <p:cNvPr id="144" name="矩形 143"/>
          <p:cNvSpPr/>
          <p:nvPr/>
        </p:nvSpPr>
        <p:spPr bwMode="auto">
          <a:xfrm>
            <a:off x="6289138" y="3901713"/>
            <a:ext cx="2666939" cy="631696"/>
          </a:xfrm>
          <a:prstGeom prst="rect">
            <a:avLst/>
          </a:prstGeom>
          <a:solidFill>
            <a:schemeClr val="accent6">
              <a:lumMod val="40000"/>
              <a:lumOff val="6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vert="horz" wrap="square" lIns="91440" tIns="45720" rIns="91440" bIns="45720" numCol="1" rtlCol="0" anchor="ctr" anchorCtr="0" compatLnSpc="1"/>
          <a:lstStyle/>
          <a:p>
            <a:pPr marL="87630" indent="-87630" defTabSz="801370" eaLnBrk="0" hangingPunct="0">
              <a:buSzPct val="100000"/>
              <a:buFont typeface="Wingdings" panose="05000000000000000000" pitchFamily="2" charset="2"/>
              <a:buChar char="l"/>
            </a:pPr>
            <a:r>
              <a:rPr lang="zh-CN" altLang="en-US" sz="900" dirty="0" smtClean="0">
                <a:solidFill>
                  <a:srgbClr val="000000"/>
                </a:solidFill>
                <a:latin typeface="微软雅黑" panose="020B0503020204020204" charset="-122"/>
                <a:ea typeface="微软雅黑" panose="020B0503020204020204" charset="-122"/>
              </a:rPr>
              <a:t>感知网络（</a:t>
            </a:r>
            <a:r>
              <a:rPr lang="en-US" altLang="zh-CN" sz="900" dirty="0" smtClean="0">
                <a:solidFill>
                  <a:srgbClr val="000000"/>
                </a:solidFill>
                <a:latin typeface="微软雅黑" panose="020B0503020204020204" charset="-122"/>
                <a:ea typeface="微软雅黑" panose="020B0503020204020204" charset="-122"/>
              </a:rPr>
              <a:t>DNI</a:t>
            </a:r>
            <a:r>
              <a:rPr lang="zh-CN" altLang="en-US" sz="900" dirty="0" smtClean="0">
                <a:solidFill>
                  <a:srgbClr val="000000"/>
                </a:solidFill>
                <a:latin typeface="微软雅黑" panose="020B0503020204020204" charset="-122"/>
                <a:ea typeface="微软雅黑" panose="020B0503020204020204" charset="-122"/>
              </a:rPr>
              <a:t>、</a:t>
            </a:r>
            <a:r>
              <a:rPr lang="en-US" altLang="zh-CN" sz="900" dirty="0" smtClean="0">
                <a:solidFill>
                  <a:srgbClr val="000000"/>
                </a:solidFill>
                <a:latin typeface="微软雅黑" panose="020B0503020204020204" charset="-122"/>
                <a:ea typeface="微软雅黑" panose="020B0503020204020204" charset="-122"/>
              </a:rPr>
              <a:t>SDN</a:t>
            </a:r>
            <a:r>
              <a:rPr lang="zh-CN" altLang="en-US" sz="900" dirty="0" smtClean="0">
                <a:solidFill>
                  <a:srgbClr val="000000"/>
                </a:solidFill>
                <a:latin typeface="微软雅黑" panose="020B0503020204020204" charset="-122"/>
                <a:ea typeface="微软雅黑" panose="020B0503020204020204" charset="-122"/>
              </a:rPr>
              <a:t>）；</a:t>
            </a:r>
            <a:r>
              <a:rPr lang="zh-CN" altLang="en-US" sz="900" dirty="0" smtClean="0">
                <a:solidFill>
                  <a:srgbClr val="080808"/>
                </a:solidFill>
                <a:latin typeface="微软雅黑" panose="020B0503020204020204" charset="-122"/>
                <a:ea typeface="微软雅黑" panose="020B0503020204020204" charset="-122"/>
              </a:rPr>
              <a:t>精细业务运营（</a:t>
            </a:r>
            <a:r>
              <a:rPr lang="en-US" altLang="zh-CN" sz="900" dirty="0" smtClean="0">
                <a:solidFill>
                  <a:srgbClr val="000000"/>
                </a:solidFill>
                <a:latin typeface="微软雅黑" panose="020B0503020204020204" charset="-122"/>
                <a:ea typeface="微软雅黑" panose="020B0503020204020204" charset="-122"/>
              </a:rPr>
              <a:t> DPI</a:t>
            </a:r>
            <a:r>
              <a:rPr lang="zh-CN" altLang="en-US" sz="900" dirty="0" smtClean="0">
                <a:solidFill>
                  <a:srgbClr val="000000"/>
                </a:solidFill>
                <a:latin typeface="微软雅黑" panose="020B0503020204020204" charset="-122"/>
                <a:ea typeface="微软雅黑" panose="020B0503020204020204" charset="-122"/>
              </a:rPr>
              <a:t>、</a:t>
            </a:r>
            <a:r>
              <a:rPr lang="en-US" altLang="zh-CN" sz="900" dirty="0" err="1" smtClean="0">
                <a:solidFill>
                  <a:srgbClr val="000000"/>
                </a:solidFill>
                <a:latin typeface="微软雅黑" panose="020B0503020204020204" charset="-122"/>
                <a:ea typeface="微软雅黑" panose="020B0503020204020204" charset="-122"/>
              </a:rPr>
              <a:t>iCache</a:t>
            </a:r>
            <a:r>
              <a:rPr lang="zh-CN" altLang="en-US" sz="900" dirty="0" smtClean="0">
                <a:solidFill>
                  <a:srgbClr val="000000"/>
                </a:solidFill>
                <a:latin typeface="微软雅黑" panose="020B0503020204020204" charset="-122"/>
                <a:ea typeface="微软雅黑" panose="020B0503020204020204" charset="-122"/>
              </a:rPr>
              <a:t>、</a:t>
            </a:r>
            <a:r>
              <a:rPr lang="en-US" altLang="zh-CN" sz="900" dirty="0" err="1" smtClean="0">
                <a:solidFill>
                  <a:srgbClr val="000000"/>
                </a:solidFill>
                <a:latin typeface="微软雅黑" panose="020B0503020204020204" charset="-122"/>
                <a:ea typeface="微软雅黑" panose="020B0503020204020204" charset="-122"/>
              </a:rPr>
              <a:t>QoS</a:t>
            </a:r>
            <a:r>
              <a:rPr lang="en-US" altLang="zh-CN" sz="900" dirty="0" smtClean="0">
                <a:solidFill>
                  <a:srgbClr val="000000"/>
                </a:solidFill>
                <a:latin typeface="微软雅黑" panose="020B0503020204020204" charset="-122"/>
                <a:ea typeface="微软雅黑" panose="020B0503020204020204" charset="-122"/>
              </a:rPr>
              <a:t> </a:t>
            </a:r>
            <a:r>
              <a:rPr lang="zh-CN" altLang="en-US" sz="900" dirty="0" smtClean="0">
                <a:solidFill>
                  <a:srgbClr val="080808"/>
                </a:solidFill>
                <a:latin typeface="微软雅黑" panose="020B0503020204020204" charset="-122"/>
                <a:ea typeface="微软雅黑" panose="020B0503020204020204" charset="-122"/>
              </a:rPr>
              <a:t>）</a:t>
            </a:r>
            <a:endParaRPr lang="en-US" altLang="zh-CN" sz="900" dirty="0" smtClean="0">
              <a:solidFill>
                <a:srgbClr val="000000"/>
              </a:solidFill>
              <a:latin typeface="微软雅黑" panose="020B0503020204020204" charset="-122"/>
              <a:ea typeface="微软雅黑" panose="020B0503020204020204" charset="-122"/>
            </a:endParaRPr>
          </a:p>
          <a:p>
            <a:pPr marL="87630" indent="-87630" defTabSz="801370" eaLnBrk="0" hangingPunct="0">
              <a:buSzPct val="100000"/>
              <a:buFont typeface="Wingdings" panose="05000000000000000000" pitchFamily="2" charset="2"/>
              <a:buChar char="l"/>
            </a:pPr>
            <a:r>
              <a:rPr lang="en-US" altLang="zh-CN" sz="900" dirty="0" smtClean="0">
                <a:solidFill>
                  <a:srgbClr val="000000"/>
                </a:solidFill>
                <a:latin typeface="微软雅黑" panose="020B0503020204020204" charset="-122"/>
                <a:ea typeface="微软雅黑" panose="020B0503020204020204" charset="-122"/>
              </a:rPr>
              <a:t>3D</a:t>
            </a:r>
            <a:r>
              <a:rPr lang="zh-CN" altLang="en-US" sz="900" dirty="0" smtClean="0">
                <a:solidFill>
                  <a:srgbClr val="000000"/>
                </a:solidFill>
                <a:latin typeface="微软雅黑" panose="020B0503020204020204" charset="-122"/>
                <a:ea typeface="微软雅黑" panose="020B0503020204020204" charset="-122"/>
              </a:rPr>
              <a:t>可视化智能管理中心</a:t>
            </a:r>
            <a:endParaRPr lang="en-US" altLang="zh-CN" sz="900" dirty="0" smtClean="0">
              <a:solidFill>
                <a:srgbClr val="000000"/>
              </a:solidFill>
              <a:latin typeface="微软雅黑" panose="020B0503020204020204" charset="-122"/>
              <a:ea typeface="微软雅黑" panose="020B0503020204020204" charset="-122"/>
            </a:endParaRPr>
          </a:p>
          <a:p>
            <a:pPr marL="87630" indent="-87630" defTabSz="801370" eaLnBrk="0" hangingPunct="0">
              <a:buSzPct val="100000"/>
              <a:buFont typeface="Wingdings" panose="05000000000000000000" pitchFamily="2" charset="2"/>
              <a:buChar char="l"/>
            </a:pPr>
            <a:r>
              <a:rPr lang="zh-CN" altLang="en-US" sz="900" dirty="0" smtClean="0">
                <a:solidFill>
                  <a:srgbClr val="000000"/>
                </a:solidFill>
                <a:latin typeface="微软雅黑" panose="020B0503020204020204" charset="-122"/>
                <a:ea typeface="微软雅黑" panose="020B0503020204020204" charset="-122"/>
              </a:rPr>
              <a:t>智能环境管控、能源管理</a:t>
            </a:r>
            <a:endParaRPr lang="en-US" altLang="zh-CN" sz="900" dirty="0">
              <a:solidFill>
                <a:srgbClr val="000000"/>
              </a:solidFill>
              <a:latin typeface="微软雅黑" panose="020B0503020204020204" charset="-122"/>
              <a:ea typeface="微软雅黑" panose="020B0503020204020204" charset="-122"/>
            </a:endParaRPr>
          </a:p>
        </p:txBody>
      </p:sp>
      <p:sp>
        <p:nvSpPr>
          <p:cNvPr id="121"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2.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网筑智慧校园</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nvPr>
        </p:nvSpPr>
        <p:spPr/>
        <p:txBody>
          <a:bodyPr/>
          <a:lstStyle/>
          <a:p>
            <a:r>
              <a:rPr lang="zh-CN" altLang="en-US" dirty="0" smtClean="0"/>
              <a:t>高清互动教室：创建基于学习科学的教学环境</a:t>
            </a:r>
            <a:endParaRPr lang="zh-CN" altLang="en-US" dirty="0"/>
          </a:p>
        </p:txBody>
      </p:sp>
      <p:sp>
        <p:nvSpPr>
          <p:cNvPr id="109" name="标题 1"/>
          <p:cNvSpPr txBox="1"/>
          <p:nvPr/>
        </p:nvSpPr>
        <p:spPr bwMode="auto">
          <a:xfrm>
            <a:off x="475796" y="291275"/>
            <a:ext cx="7744795" cy="442800"/>
          </a:xfrm>
          <a:prstGeom prst="rect">
            <a:avLst/>
          </a:prstGeom>
          <a:noFill/>
          <a:ln w="9525">
            <a:noFill/>
            <a:miter lim="800000"/>
          </a:ln>
        </p:spPr>
        <p:txBody>
          <a:bodyPr vert="horz" wrap="square" lIns="0" tIns="40064" rIns="80129" bIns="40064" numCol="1" anchor="ctr" anchorCtr="0" compatLnSpc="1"/>
          <a:lstStyle/>
          <a:p>
            <a:pPr eaLnBrk="0" hangingPunct="0"/>
            <a:endParaRPr lang="zh-CN" altLang="en-US" sz="2400" b="1" dirty="0">
              <a:solidFill>
                <a:srgbClr val="990000"/>
              </a:solidFill>
              <a:latin typeface="微软雅黑" panose="020B0503020204020204" charset="-122"/>
              <a:ea typeface="微软雅黑" panose="020B0503020204020204" charset="-122"/>
              <a:cs typeface="+mj-cs"/>
            </a:endParaRPr>
          </a:p>
        </p:txBody>
      </p:sp>
      <p:grpSp>
        <p:nvGrpSpPr>
          <p:cNvPr id="2" name="组合 106"/>
          <p:cNvGrpSpPr/>
          <p:nvPr/>
        </p:nvGrpSpPr>
        <p:grpSpPr>
          <a:xfrm>
            <a:off x="4771727" y="1284810"/>
            <a:ext cx="4013487" cy="1041721"/>
            <a:chOff x="4875872" y="1409831"/>
            <a:chExt cx="3485412" cy="828398"/>
          </a:xfrm>
        </p:grpSpPr>
        <p:grpSp>
          <p:nvGrpSpPr>
            <p:cNvPr id="3" name="组合 81"/>
            <p:cNvGrpSpPr/>
            <p:nvPr/>
          </p:nvGrpSpPr>
          <p:grpSpPr>
            <a:xfrm>
              <a:off x="7533284" y="1409831"/>
              <a:ext cx="828000" cy="828000"/>
              <a:chOff x="7275658" y="3438362"/>
              <a:chExt cx="828000" cy="828000"/>
            </a:xfrm>
          </p:grpSpPr>
          <p:sp>
            <p:nvSpPr>
              <p:cNvPr id="206" name="Oval 93"/>
              <p:cNvSpPr>
                <a:spLocks noChangeArrowheads="1"/>
              </p:cNvSpPr>
              <p:nvPr/>
            </p:nvSpPr>
            <p:spPr bwMode="auto">
              <a:xfrm>
                <a:off x="7275658" y="3438362"/>
                <a:ext cx="828000" cy="828000"/>
              </a:xfrm>
              <a:prstGeom prst="ellipse">
                <a:avLst/>
              </a:prstGeom>
              <a:solidFill>
                <a:schemeClr val="accent2"/>
              </a:solidFill>
              <a:ln w="28575" algn="ctr">
                <a:solidFill>
                  <a:schemeClr val="bg1"/>
                </a:solidFill>
                <a:round/>
              </a:ln>
            </p:spPr>
            <p:txBody>
              <a:bodyPr wrap="none" anchor="ctr"/>
              <a:lstStyle/>
              <a:p>
                <a:endParaRPr lang="zh-CN" altLang="en-US">
                  <a:solidFill>
                    <a:srgbClr val="000000"/>
                  </a:solidFill>
                  <a:latin typeface="微软雅黑" panose="020B0503020204020204" charset="-122"/>
                  <a:ea typeface="微软雅黑" panose="020B0503020204020204" charset="-122"/>
                </a:endParaRPr>
              </a:p>
            </p:txBody>
          </p:sp>
          <p:pic>
            <p:nvPicPr>
              <p:cNvPr id="207" name="Picture 94" descr="guang8"/>
              <p:cNvPicPr>
                <a:picLocks noChangeAspect="1" noChangeArrowheads="1"/>
              </p:cNvPicPr>
              <p:nvPr/>
            </p:nvPicPr>
            <p:blipFill>
              <a:blip r:embed="rId1" cstate="print"/>
              <a:srcRect/>
              <a:stretch>
                <a:fillRect/>
              </a:stretch>
            </p:blipFill>
            <p:spPr bwMode="auto">
              <a:xfrm>
                <a:off x="7393816" y="3469681"/>
                <a:ext cx="670194" cy="519137"/>
              </a:xfrm>
              <a:prstGeom prst="rect">
                <a:avLst/>
              </a:prstGeom>
              <a:noFill/>
              <a:ln w="9525">
                <a:noFill/>
                <a:miter lim="800000"/>
                <a:headEnd/>
                <a:tailEnd/>
              </a:ln>
            </p:spPr>
          </p:pic>
          <p:sp>
            <p:nvSpPr>
              <p:cNvPr id="214" name="Text Box 98"/>
              <p:cNvSpPr txBox="1">
                <a:spLocks noChangeArrowheads="1"/>
              </p:cNvSpPr>
              <p:nvPr/>
            </p:nvSpPr>
            <p:spPr bwMode="gray">
              <a:xfrm>
                <a:off x="7417512" y="3550598"/>
                <a:ext cx="540000" cy="108000"/>
              </a:xfrm>
              <a:prstGeom prst="rect">
                <a:avLst/>
              </a:prstGeom>
              <a:noFill/>
              <a:ln w="9525">
                <a:noFill/>
                <a:miter lim="800000"/>
              </a:ln>
            </p:spPr>
            <p:txBody>
              <a:bodyPr wrap="none">
                <a:prstTxWarp prst="textPlain">
                  <a:avLst/>
                </a:prstTxWarp>
                <a:spAutoFit/>
              </a:bodyPr>
              <a:lstStyle/>
              <a:p>
                <a:pPr eaLnBrk="0" hangingPunct="0"/>
                <a:r>
                  <a:rPr lang="zh-CN" altLang="en-US" sz="1400" b="1" dirty="0" smtClean="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师资不再难找</a:t>
                </a:r>
                <a:endParaRPr lang="zh-CN" altLang="en-US" sz="1400" b="1" dirty="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24" name="Text Box 28"/>
              <p:cNvSpPr txBox="1">
                <a:spLocks noChangeArrowheads="1"/>
              </p:cNvSpPr>
              <p:nvPr/>
            </p:nvSpPr>
            <p:spPr bwMode="auto">
              <a:xfrm>
                <a:off x="7531620" y="4045800"/>
                <a:ext cx="358896" cy="103137"/>
              </a:xfrm>
              <a:prstGeom prst="rect">
                <a:avLst/>
              </a:prstGeom>
              <a:noFill/>
              <a:ln w="9525" algn="ctr">
                <a:noFill/>
                <a:miter lim="800000"/>
              </a:ln>
              <a:effectLst/>
            </p:spPr>
            <p:txBody>
              <a:bodyPr wrap="none">
                <a:prstTxWarp prst="textPlain">
                  <a:avLst/>
                </a:prstTxWarp>
                <a:spAutoFit/>
              </a:bodyPr>
              <a:lstStyle/>
              <a:p>
                <a:pPr algn="r" eaLnBrk="0" hangingPunct="0"/>
                <a:r>
                  <a:rPr lang="zh-CN" altLang="en-US" sz="900" dirty="0" smtClean="0">
                    <a:solidFill>
                      <a:srgbClr val="000000"/>
                    </a:solidFill>
                    <a:latin typeface="微软雅黑" panose="020B0503020204020204" charset="-122"/>
                    <a:ea typeface="微软雅黑" panose="020B0503020204020204" charset="-122"/>
                  </a:rPr>
                  <a:t>云端学习</a:t>
                </a:r>
                <a:endParaRPr lang="en-US" altLang="zh-CN" sz="900" dirty="0">
                  <a:solidFill>
                    <a:srgbClr val="000000"/>
                  </a:solidFill>
                  <a:latin typeface="微软雅黑" panose="020B0503020204020204" charset="-122"/>
                  <a:ea typeface="微软雅黑" panose="020B0503020204020204" charset="-122"/>
                </a:endParaRPr>
              </a:p>
            </p:txBody>
          </p:sp>
          <p:sp>
            <p:nvSpPr>
              <p:cNvPr id="225" name="圆角矩形 224"/>
              <p:cNvSpPr/>
              <p:nvPr/>
            </p:nvSpPr>
            <p:spPr bwMode="auto">
              <a:xfrm>
                <a:off x="7471300" y="3732132"/>
                <a:ext cx="461552" cy="256985"/>
              </a:xfrm>
              <a:prstGeom prst="roundRect">
                <a:avLst/>
              </a:prstGeom>
              <a:blipFill>
                <a:blip r:embed="rId2" cstate="screen"/>
                <a:stretch>
                  <a:fillRect/>
                </a:stretch>
              </a:blipFill>
              <a:ln cmpd="thickThin">
                <a:gradFill>
                  <a:gsLst>
                    <a:gs pos="0">
                      <a:schemeClr val="accent1">
                        <a:tint val="66000"/>
                        <a:satMod val="160000"/>
                      </a:schemeClr>
                    </a:gs>
                    <a:gs pos="83000">
                      <a:schemeClr val="tx2">
                        <a:alpha val="62000"/>
                      </a:schemeClr>
                    </a:gs>
                    <a:gs pos="100000">
                      <a:schemeClr val="accent1">
                        <a:tint val="23500"/>
                        <a:satMod val="160000"/>
                      </a:schemeClr>
                    </a:gs>
                  </a:gsLst>
                  <a:lin ang="8400000" scaled="0"/>
                </a:gra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grpSp>
        <p:grpSp>
          <p:nvGrpSpPr>
            <p:cNvPr id="4" name="组合 80"/>
            <p:cNvGrpSpPr/>
            <p:nvPr/>
          </p:nvGrpSpPr>
          <p:grpSpPr>
            <a:xfrm>
              <a:off x="6649800" y="1409831"/>
              <a:ext cx="828000" cy="828000"/>
              <a:chOff x="7962046" y="2262930"/>
              <a:chExt cx="828000" cy="828000"/>
            </a:xfrm>
          </p:grpSpPr>
          <p:sp>
            <p:nvSpPr>
              <p:cNvPr id="202" name="Oval 84"/>
              <p:cNvSpPr>
                <a:spLocks noChangeArrowheads="1"/>
              </p:cNvSpPr>
              <p:nvPr/>
            </p:nvSpPr>
            <p:spPr bwMode="ltGray">
              <a:xfrm>
                <a:off x="7962046" y="2262930"/>
                <a:ext cx="828000" cy="828000"/>
              </a:xfrm>
              <a:prstGeom prst="ellipse">
                <a:avLst/>
              </a:prstGeom>
              <a:solidFill>
                <a:schemeClr val="accent2"/>
              </a:solidFill>
              <a:ln w="28575" algn="ctr">
                <a:solidFill>
                  <a:schemeClr val="bg1"/>
                </a:solidFill>
                <a:round/>
              </a:ln>
            </p:spPr>
            <p:txBody>
              <a:bodyPr wrap="none" lIns="22467" tIns="11234" rIns="22467" bIns="11234" anchor="ctr" anchorCtr="1">
                <a:noAutofit/>
              </a:bodyPr>
              <a:lstStyle/>
              <a:p>
                <a:endParaRPr lang="zh-CN" altLang="en-US">
                  <a:solidFill>
                    <a:srgbClr val="000000"/>
                  </a:solidFill>
                  <a:latin typeface="微软雅黑" panose="020B0503020204020204" charset="-122"/>
                  <a:ea typeface="微软雅黑" panose="020B0503020204020204" charset="-122"/>
                </a:endParaRPr>
              </a:p>
            </p:txBody>
          </p:sp>
          <p:pic>
            <p:nvPicPr>
              <p:cNvPr id="203" name="Picture 85" descr="guang8"/>
              <p:cNvPicPr>
                <a:picLocks noChangeAspect="1" noChangeArrowheads="1"/>
              </p:cNvPicPr>
              <p:nvPr/>
            </p:nvPicPr>
            <p:blipFill>
              <a:blip r:embed="rId1" cstate="print"/>
              <a:srcRect/>
              <a:stretch>
                <a:fillRect/>
              </a:stretch>
            </p:blipFill>
            <p:spPr bwMode="auto">
              <a:xfrm>
                <a:off x="8030871" y="2282840"/>
                <a:ext cx="675929" cy="504000"/>
              </a:xfrm>
              <a:prstGeom prst="rect">
                <a:avLst/>
              </a:prstGeom>
              <a:noFill/>
              <a:ln w="9525">
                <a:noFill/>
                <a:miter lim="800000"/>
                <a:headEnd/>
                <a:tailEnd/>
              </a:ln>
            </p:spPr>
          </p:pic>
          <p:sp>
            <p:nvSpPr>
              <p:cNvPr id="211" name="Text Box 98"/>
              <p:cNvSpPr txBox="1">
                <a:spLocks noChangeArrowheads="1"/>
              </p:cNvSpPr>
              <p:nvPr/>
            </p:nvSpPr>
            <p:spPr bwMode="gray">
              <a:xfrm>
                <a:off x="8116761" y="2387425"/>
                <a:ext cx="540000" cy="108000"/>
              </a:xfrm>
              <a:prstGeom prst="rect">
                <a:avLst/>
              </a:prstGeom>
              <a:noFill/>
              <a:ln w="9525">
                <a:noFill/>
                <a:miter lim="800000"/>
              </a:ln>
            </p:spPr>
            <p:txBody>
              <a:bodyPr wrap="none">
                <a:prstTxWarp prst="textPlain">
                  <a:avLst/>
                </a:prstTxWarp>
                <a:spAutoFit/>
              </a:bodyPr>
              <a:lstStyle/>
              <a:p>
                <a:pPr eaLnBrk="0" hangingPunct="0"/>
                <a:r>
                  <a:rPr lang="zh-CN" altLang="en-US" sz="1400" b="1" dirty="0" smtClean="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知识不再遥远</a:t>
                </a:r>
                <a:endParaRPr lang="zh-CN" altLang="en-US" sz="1400" b="1" dirty="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23" name="Text Box 25"/>
              <p:cNvSpPr txBox="1">
                <a:spLocks noChangeArrowheads="1"/>
              </p:cNvSpPr>
              <p:nvPr/>
            </p:nvSpPr>
            <p:spPr bwMode="auto">
              <a:xfrm>
                <a:off x="8136928" y="2878244"/>
                <a:ext cx="504000" cy="108000"/>
              </a:xfrm>
              <a:prstGeom prst="rect">
                <a:avLst/>
              </a:prstGeom>
              <a:noFill/>
              <a:ln w="9525" algn="ctr">
                <a:noFill/>
                <a:miter lim="800000"/>
              </a:ln>
              <a:effectLst/>
            </p:spPr>
            <p:txBody>
              <a:bodyPr wrap="none">
                <a:prstTxWarp prst="textPlain">
                  <a:avLst/>
                </a:prstTxWarp>
                <a:spAutoFit/>
              </a:bodyPr>
              <a:lstStyle/>
              <a:p>
                <a:pPr eaLnBrk="0" hangingPunct="0"/>
                <a:r>
                  <a:rPr lang="zh-CN" altLang="en-US" sz="900" dirty="0" smtClean="0">
                    <a:solidFill>
                      <a:srgbClr val="000000"/>
                    </a:solidFill>
                    <a:latin typeface="微软雅黑" panose="020B0503020204020204" charset="-122"/>
                    <a:ea typeface="微软雅黑" panose="020B0503020204020204" charset="-122"/>
                  </a:rPr>
                  <a:t>数字图书馆</a:t>
                </a:r>
                <a:endParaRPr lang="en-US" altLang="zh-CN" sz="900" dirty="0">
                  <a:solidFill>
                    <a:srgbClr val="000000"/>
                  </a:solidFill>
                  <a:latin typeface="微软雅黑" panose="020B0503020204020204" charset="-122"/>
                  <a:ea typeface="微软雅黑" panose="020B0503020204020204" charset="-122"/>
                </a:endParaRPr>
              </a:p>
            </p:txBody>
          </p:sp>
          <p:sp>
            <p:nvSpPr>
              <p:cNvPr id="226" name="圆角矩形 225"/>
              <p:cNvSpPr/>
              <p:nvPr/>
            </p:nvSpPr>
            <p:spPr bwMode="auto">
              <a:xfrm>
                <a:off x="8140867" y="2539955"/>
                <a:ext cx="467239" cy="305287"/>
              </a:xfrm>
              <a:prstGeom prst="roundRect">
                <a:avLst/>
              </a:prstGeom>
              <a:blipFill>
                <a:blip r:embed="rId3" cstate="screen"/>
                <a:stretch>
                  <a:fillRect/>
                </a:stretch>
              </a:blipFill>
              <a:ln cmpd="thickThin">
                <a:gradFill>
                  <a:gsLst>
                    <a:gs pos="0">
                      <a:schemeClr val="accent1">
                        <a:tint val="66000"/>
                        <a:satMod val="160000"/>
                      </a:schemeClr>
                    </a:gs>
                    <a:gs pos="83000">
                      <a:schemeClr val="tx2">
                        <a:alpha val="62000"/>
                      </a:schemeClr>
                    </a:gs>
                    <a:gs pos="100000">
                      <a:schemeClr val="accent1">
                        <a:tint val="23500"/>
                        <a:satMod val="160000"/>
                      </a:schemeClr>
                    </a:gs>
                  </a:gsLst>
                  <a:lin ang="8400000" scaled="0"/>
                </a:gra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grpSp>
        <p:grpSp>
          <p:nvGrpSpPr>
            <p:cNvPr id="5" name="组合 70"/>
            <p:cNvGrpSpPr/>
            <p:nvPr/>
          </p:nvGrpSpPr>
          <p:grpSpPr>
            <a:xfrm>
              <a:off x="4875872" y="1409831"/>
              <a:ext cx="827874" cy="828398"/>
              <a:chOff x="5880312" y="965104"/>
              <a:chExt cx="827874" cy="828398"/>
            </a:xfrm>
          </p:grpSpPr>
          <p:sp>
            <p:nvSpPr>
              <p:cNvPr id="204" name="Oval 90"/>
              <p:cNvSpPr>
                <a:spLocks noChangeArrowheads="1"/>
              </p:cNvSpPr>
              <p:nvPr/>
            </p:nvSpPr>
            <p:spPr bwMode="ltGray">
              <a:xfrm>
                <a:off x="5880312" y="965104"/>
                <a:ext cx="827874" cy="828398"/>
              </a:xfrm>
              <a:prstGeom prst="ellipse">
                <a:avLst/>
              </a:prstGeom>
              <a:solidFill>
                <a:schemeClr val="accent2"/>
              </a:solidFill>
              <a:ln w="28575" algn="ctr">
                <a:solidFill>
                  <a:schemeClr val="bg1"/>
                </a:solidFill>
                <a:round/>
              </a:ln>
            </p:spPr>
            <p:txBody>
              <a:bodyPr wrap="square" lIns="22467" tIns="11234" rIns="22467" bIns="11234" anchor="ctr" anchorCtr="1">
                <a:noAutofit/>
              </a:bodyPr>
              <a:lstStyle/>
              <a:p>
                <a:endParaRPr lang="zh-CN" altLang="en-US">
                  <a:solidFill>
                    <a:srgbClr val="000000"/>
                  </a:solidFill>
                  <a:latin typeface="微软雅黑" panose="020B0503020204020204" charset="-122"/>
                  <a:ea typeface="微软雅黑" panose="020B0503020204020204" charset="-122"/>
                </a:endParaRPr>
              </a:p>
            </p:txBody>
          </p:sp>
          <p:pic>
            <p:nvPicPr>
              <p:cNvPr id="205" name="Picture 91" descr="guang8"/>
              <p:cNvPicPr>
                <a:picLocks noChangeAspect="1" noChangeArrowheads="1"/>
              </p:cNvPicPr>
              <p:nvPr/>
            </p:nvPicPr>
            <p:blipFill>
              <a:blip r:embed="rId1" cstate="print"/>
              <a:srcRect/>
              <a:stretch>
                <a:fillRect/>
              </a:stretch>
            </p:blipFill>
            <p:spPr bwMode="auto">
              <a:xfrm>
                <a:off x="5987183" y="992872"/>
                <a:ext cx="654773" cy="518327"/>
              </a:xfrm>
              <a:prstGeom prst="rect">
                <a:avLst/>
              </a:prstGeom>
              <a:noFill/>
              <a:ln w="9525">
                <a:noFill/>
                <a:miter lim="800000"/>
                <a:headEnd/>
                <a:tailEnd/>
              </a:ln>
            </p:spPr>
          </p:pic>
          <p:sp>
            <p:nvSpPr>
              <p:cNvPr id="210" name="Text Box 98"/>
              <p:cNvSpPr txBox="1">
                <a:spLocks noChangeArrowheads="1"/>
              </p:cNvSpPr>
              <p:nvPr/>
            </p:nvSpPr>
            <p:spPr bwMode="gray">
              <a:xfrm>
                <a:off x="6032466" y="1096508"/>
                <a:ext cx="540000" cy="108000"/>
              </a:xfrm>
              <a:prstGeom prst="rect">
                <a:avLst/>
              </a:prstGeom>
              <a:noFill/>
              <a:ln w="9525">
                <a:noFill/>
                <a:miter lim="800000"/>
              </a:ln>
            </p:spPr>
            <p:txBody>
              <a:bodyPr wrap="none">
                <a:prstTxWarp prst="textPlain">
                  <a:avLst/>
                </a:prstTxWarp>
                <a:spAutoFit/>
              </a:bodyPr>
              <a:lstStyle/>
              <a:p>
                <a:pPr eaLnBrk="0" hangingPunct="0"/>
                <a:r>
                  <a:rPr lang="zh-CN" altLang="en-US" sz="1400" b="1" dirty="0" smtClean="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学习不再被动</a:t>
                </a:r>
                <a:endParaRPr lang="zh-CN" altLang="en-US" sz="1400" b="1" dirty="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28" name="圆角矩形 227"/>
              <p:cNvSpPr/>
              <p:nvPr/>
            </p:nvSpPr>
            <p:spPr bwMode="auto">
              <a:xfrm>
                <a:off x="6086253" y="1244426"/>
                <a:ext cx="415373" cy="245664"/>
              </a:xfrm>
              <a:prstGeom prst="roundRect">
                <a:avLst/>
              </a:prstGeom>
              <a:blipFill>
                <a:blip r:embed="rId4" cstate="screen"/>
                <a:stretch>
                  <a:fillRect/>
                </a:stretch>
              </a:blipFill>
              <a:ln cmpd="thickThin">
                <a:gradFill>
                  <a:gsLst>
                    <a:gs pos="0">
                      <a:schemeClr val="accent1">
                        <a:tint val="66000"/>
                        <a:satMod val="160000"/>
                      </a:schemeClr>
                    </a:gs>
                    <a:gs pos="83000">
                      <a:schemeClr val="tx2">
                        <a:alpha val="62000"/>
                      </a:schemeClr>
                    </a:gs>
                    <a:gs pos="100000">
                      <a:schemeClr val="accent1">
                        <a:tint val="23500"/>
                        <a:satMod val="160000"/>
                      </a:schemeClr>
                    </a:gs>
                  </a:gsLst>
                  <a:lin ang="8400000" scaled="0"/>
                </a:gra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29" name="Text Box 28"/>
              <p:cNvSpPr txBox="1">
                <a:spLocks noChangeArrowheads="1"/>
              </p:cNvSpPr>
              <p:nvPr/>
            </p:nvSpPr>
            <p:spPr bwMode="auto">
              <a:xfrm>
                <a:off x="6047590" y="1535603"/>
                <a:ext cx="504000" cy="108000"/>
              </a:xfrm>
              <a:prstGeom prst="rect">
                <a:avLst/>
              </a:prstGeom>
              <a:noFill/>
              <a:ln w="9525" algn="ctr">
                <a:noFill/>
                <a:miter lim="800000"/>
              </a:ln>
              <a:effectLst/>
            </p:spPr>
            <p:txBody>
              <a:bodyPr wrap="none">
                <a:prstTxWarp prst="textPlain">
                  <a:avLst/>
                </a:prstTxWarp>
                <a:spAutoFit/>
              </a:bodyPr>
              <a:lstStyle/>
              <a:p>
                <a:pPr algn="r" eaLnBrk="0" hangingPunct="0"/>
                <a:r>
                  <a:rPr lang="zh-CN" altLang="en-US" sz="900" dirty="0" smtClean="0">
                    <a:solidFill>
                      <a:srgbClr val="000000"/>
                    </a:solidFill>
                    <a:latin typeface="微软雅黑" panose="020B0503020204020204" charset="-122"/>
                    <a:ea typeface="微软雅黑" panose="020B0503020204020204" charset="-122"/>
                  </a:rPr>
                  <a:t>多媒体交互教学</a:t>
                </a:r>
                <a:endParaRPr lang="en-US" altLang="zh-CN" sz="900" dirty="0">
                  <a:solidFill>
                    <a:srgbClr val="000000"/>
                  </a:solidFill>
                  <a:latin typeface="微软雅黑" panose="020B0503020204020204" charset="-122"/>
                  <a:ea typeface="微软雅黑" panose="020B0503020204020204" charset="-122"/>
                </a:endParaRPr>
              </a:p>
            </p:txBody>
          </p:sp>
        </p:grpSp>
        <p:grpSp>
          <p:nvGrpSpPr>
            <p:cNvPr id="6" name="组合 73"/>
            <p:cNvGrpSpPr/>
            <p:nvPr/>
          </p:nvGrpSpPr>
          <p:grpSpPr>
            <a:xfrm>
              <a:off x="5774283" y="1409831"/>
              <a:ext cx="828000" cy="828000"/>
              <a:chOff x="7272035" y="999239"/>
              <a:chExt cx="828000" cy="828000"/>
            </a:xfrm>
          </p:grpSpPr>
          <p:sp>
            <p:nvSpPr>
              <p:cNvPr id="212" name="Oval 93"/>
              <p:cNvSpPr>
                <a:spLocks noChangeArrowheads="1"/>
              </p:cNvSpPr>
              <p:nvPr/>
            </p:nvSpPr>
            <p:spPr bwMode="auto">
              <a:xfrm>
                <a:off x="7272035" y="999239"/>
                <a:ext cx="828000" cy="828000"/>
              </a:xfrm>
              <a:prstGeom prst="ellipse">
                <a:avLst/>
              </a:prstGeom>
              <a:solidFill>
                <a:schemeClr val="accent2"/>
              </a:solidFill>
              <a:ln w="28575" algn="ctr">
                <a:solidFill>
                  <a:schemeClr val="bg1"/>
                </a:solidFill>
                <a:round/>
              </a:ln>
            </p:spPr>
            <p:txBody>
              <a:bodyPr wrap="none" anchor="ctr"/>
              <a:lstStyle/>
              <a:p>
                <a:endParaRPr lang="zh-CN" altLang="en-US">
                  <a:solidFill>
                    <a:srgbClr val="000000"/>
                  </a:solidFill>
                  <a:latin typeface="微软雅黑" panose="020B0503020204020204" charset="-122"/>
                  <a:ea typeface="微软雅黑" panose="020B0503020204020204" charset="-122"/>
                </a:endParaRPr>
              </a:p>
            </p:txBody>
          </p:sp>
          <p:pic>
            <p:nvPicPr>
              <p:cNvPr id="213" name="Picture 94" descr="guang8"/>
              <p:cNvPicPr>
                <a:picLocks noChangeAspect="1" noChangeArrowheads="1"/>
              </p:cNvPicPr>
              <p:nvPr/>
            </p:nvPicPr>
            <p:blipFill>
              <a:blip r:embed="rId1" cstate="print"/>
              <a:srcRect/>
              <a:stretch>
                <a:fillRect/>
              </a:stretch>
            </p:blipFill>
            <p:spPr bwMode="auto">
              <a:xfrm>
                <a:off x="7390193" y="1030558"/>
                <a:ext cx="670194" cy="519137"/>
              </a:xfrm>
              <a:prstGeom prst="rect">
                <a:avLst/>
              </a:prstGeom>
              <a:noFill/>
              <a:ln w="9525">
                <a:noFill/>
                <a:miter lim="800000"/>
                <a:headEnd/>
                <a:tailEnd/>
              </a:ln>
            </p:spPr>
          </p:pic>
          <p:sp>
            <p:nvSpPr>
              <p:cNvPr id="216" name="Text Box 98"/>
              <p:cNvSpPr txBox="1">
                <a:spLocks noChangeArrowheads="1"/>
              </p:cNvSpPr>
              <p:nvPr/>
            </p:nvSpPr>
            <p:spPr bwMode="gray">
              <a:xfrm>
                <a:off x="7430959" y="1116679"/>
                <a:ext cx="540000" cy="108000"/>
              </a:xfrm>
              <a:prstGeom prst="rect">
                <a:avLst/>
              </a:prstGeom>
              <a:noFill/>
              <a:ln w="9525">
                <a:noFill/>
                <a:miter lim="800000"/>
              </a:ln>
            </p:spPr>
            <p:txBody>
              <a:bodyPr wrap="none">
                <a:prstTxWarp prst="textPlain">
                  <a:avLst/>
                </a:prstTxWarp>
                <a:spAutoFit/>
              </a:bodyPr>
              <a:lstStyle/>
              <a:p>
                <a:pPr eaLnBrk="0" hangingPunct="0"/>
                <a:r>
                  <a:rPr lang="zh-CN" altLang="en-US" sz="1400" b="1" dirty="0" smtClean="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教室不再固定</a:t>
                </a:r>
                <a:endParaRPr lang="zh-CN" altLang="en-US" sz="1400" b="1" dirty="0">
                  <a:solidFill>
                    <a:srgbClr val="00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27" name="圆角矩形 226"/>
              <p:cNvSpPr/>
              <p:nvPr/>
            </p:nvSpPr>
            <p:spPr bwMode="auto">
              <a:xfrm>
                <a:off x="7479579" y="1254539"/>
                <a:ext cx="450940" cy="274283"/>
              </a:xfrm>
              <a:prstGeom prst="roundRect">
                <a:avLst/>
              </a:prstGeom>
              <a:blipFill>
                <a:blip r:embed="rId5" cstate="screen"/>
                <a:stretch>
                  <a:fillRect/>
                </a:stretch>
              </a:blipFill>
              <a:ln cmpd="thickThin">
                <a:gradFill>
                  <a:gsLst>
                    <a:gs pos="0">
                      <a:schemeClr val="accent1">
                        <a:tint val="66000"/>
                        <a:satMod val="160000"/>
                      </a:schemeClr>
                    </a:gs>
                    <a:gs pos="83000">
                      <a:schemeClr val="tx2">
                        <a:alpha val="62000"/>
                      </a:schemeClr>
                    </a:gs>
                    <a:gs pos="100000">
                      <a:schemeClr val="accent1">
                        <a:tint val="23500"/>
                        <a:satMod val="160000"/>
                      </a:schemeClr>
                    </a:gs>
                  </a:gsLst>
                  <a:lin ang="8400000" scaled="0"/>
                </a:gra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微软雅黑" panose="020B0503020204020204" charset="-122"/>
                  <a:ea typeface="微软雅黑" panose="020B0503020204020204" charset="-122"/>
                </a:endParaRPr>
              </a:p>
            </p:txBody>
          </p:sp>
          <p:sp>
            <p:nvSpPr>
              <p:cNvPr id="230" name="Text Box 24"/>
              <p:cNvSpPr txBox="1">
                <a:spLocks noChangeArrowheads="1"/>
              </p:cNvSpPr>
              <p:nvPr/>
            </p:nvSpPr>
            <p:spPr bwMode="auto">
              <a:xfrm>
                <a:off x="7451128" y="1580603"/>
                <a:ext cx="504000" cy="108000"/>
              </a:xfrm>
              <a:prstGeom prst="rect">
                <a:avLst/>
              </a:prstGeom>
              <a:noFill/>
              <a:ln w="9525" algn="ctr">
                <a:noFill/>
                <a:miter lim="800000"/>
              </a:ln>
              <a:effectLst/>
            </p:spPr>
            <p:txBody>
              <a:bodyPr wrap="none">
                <a:prstTxWarp prst="textPlain">
                  <a:avLst/>
                </a:prstTxWarp>
                <a:spAutoFit/>
              </a:bodyPr>
              <a:lstStyle/>
              <a:p>
                <a:pPr algn="r" eaLnBrk="0" hangingPunct="0"/>
                <a:r>
                  <a:rPr lang="zh-CN" altLang="en-US" sz="900" dirty="0" smtClean="0">
                    <a:solidFill>
                      <a:srgbClr val="000000"/>
                    </a:solidFill>
                    <a:latin typeface="微软雅黑" panose="020B0503020204020204" charset="-122"/>
                    <a:ea typeface="微软雅黑" panose="020B0503020204020204" charset="-122"/>
                  </a:rPr>
                  <a:t>虚拟社区学习</a:t>
                </a:r>
                <a:endParaRPr lang="en-US" altLang="zh-CN" sz="900" dirty="0">
                  <a:solidFill>
                    <a:srgbClr val="000000"/>
                  </a:solidFill>
                  <a:latin typeface="微软雅黑" panose="020B0503020204020204" charset="-122"/>
                  <a:ea typeface="微软雅黑" panose="020B0503020204020204" charset="-122"/>
                </a:endParaRPr>
              </a:p>
            </p:txBody>
          </p:sp>
        </p:grpSp>
      </p:grpSp>
      <p:sp>
        <p:nvSpPr>
          <p:cNvPr id="67" name="右箭头 66"/>
          <p:cNvSpPr/>
          <p:nvPr/>
        </p:nvSpPr>
        <p:spPr bwMode="auto">
          <a:xfrm>
            <a:off x="3970156" y="2542822"/>
            <a:ext cx="497711" cy="431872"/>
          </a:xfrm>
          <a:prstGeom prst="rightArrow">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lstStyle/>
          <a:p>
            <a:pPr marL="269875" indent="-269875">
              <a:buClr>
                <a:srgbClr val="5F5F5F"/>
              </a:buClr>
              <a:buSzPct val="80000"/>
              <a:buFont typeface="Wingdings" panose="05000000000000000000" pitchFamily="2" charset="2"/>
              <a:buChar char="n"/>
            </a:pPr>
            <a:endParaRPr lang="zh-CN" altLang="en-US" sz="1400" b="1" smtClean="0">
              <a:solidFill>
                <a:srgbClr val="000000"/>
              </a:solidFill>
              <a:latin typeface="微软雅黑" panose="020B0503020204020204" charset="-122"/>
              <a:ea typeface="微软雅黑" panose="020B0503020204020204" charset="-122"/>
            </a:endParaRPr>
          </a:p>
        </p:txBody>
      </p:sp>
      <p:pic>
        <p:nvPicPr>
          <p:cNvPr id="85" name="Picture 17" descr="D:\Project\04 行业解决方案\02 教育\Picture\中.jpg"/>
          <p:cNvPicPr>
            <a:picLocks noChangeAspect="1" noChangeArrowheads="1"/>
          </p:cNvPicPr>
          <p:nvPr/>
        </p:nvPicPr>
        <p:blipFill>
          <a:blip r:embed="rId6" cstate="print"/>
          <a:srcRect/>
          <a:stretch>
            <a:fillRect/>
          </a:stretch>
        </p:blipFill>
        <p:spPr bwMode="auto">
          <a:xfrm>
            <a:off x="4601138" y="3280361"/>
            <a:ext cx="1016397" cy="773862"/>
          </a:xfrm>
          <a:prstGeom prst="rect">
            <a:avLst/>
          </a:prstGeom>
          <a:noFill/>
          <a:ln w="9525">
            <a:noFill/>
            <a:miter lim="800000"/>
            <a:headEnd/>
            <a:tailEnd/>
          </a:ln>
        </p:spPr>
      </p:pic>
      <p:sp>
        <p:nvSpPr>
          <p:cNvPr id="86" name="TextBox 33"/>
          <p:cNvSpPr txBox="1">
            <a:spLocks noChangeArrowheads="1"/>
          </p:cNvSpPr>
          <p:nvPr/>
        </p:nvSpPr>
        <p:spPr bwMode="auto">
          <a:xfrm>
            <a:off x="4523152" y="4057630"/>
            <a:ext cx="1194725" cy="261610"/>
          </a:xfrm>
          <a:prstGeom prst="rect">
            <a:avLst/>
          </a:prstGeom>
          <a:noFill/>
          <a:ln w="9525">
            <a:noFill/>
            <a:miter lim="800000"/>
          </a:ln>
        </p:spPr>
        <p:txBody>
          <a:bodyPr wrap="square" anchor="ctr">
            <a:spAutoFit/>
          </a:bodyPr>
          <a:lstStyle/>
          <a:p>
            <a:pPr algn="r" defTabSz="934720" eaLnBrk="0" hangingPunct="0"/>
            <a:r>
              <a:rPr lang="zh-CN" altLang="en-US" sz="1100" dirty="0" smtClean="0">
                <a:solidFill>
                  <a:srgbClr val="000000"/>
                </a:solidFill>
                <a:latin typeface="微软雅黑" panose="020B0503020204020204" charset="-122"/>
                <a:ea typeface="微软雅黑" panose="020B0503020204020204" charset="-122"/>
              </a:rPr>
              <a:t>普通多媒体教室</a:t>
            </a:r>
            <a:endParaRPr lang="zh-CN" altLang="en-US" sz="1100" dirty="0">
              <a:solidFill>
                <a:srgbClr val="000000"/>
              </a:solidFill>
              <a:latin typeface="微软雅黑" panose="020B0503020204020204" charset="-122"/>
              <a:ea typeface="微软雅黑" panose="020B0503020204020204" charset="-122"/>
            </a:endParaRPr>
          </a:p>
        </p:txBody>
      </p:sp>
      <p:pic>
        <p:nvPicPr>
          <p:cNvPr id="87" name="Picture 2"/>
          <p:cNvPicPr>
            <a:picLocks noChangeAspect="1" noChangeArrowheads="1"/>
          </p:cNvPicPr>
          <p:nvPr/>
        </p:nvPicPr>
        <p:blipFill>
          <a:blip r:embed="rId7" cstate="print"/>
          <a:srcRect/>
          <a:stretch>
            <a:fillRect/>
          </a:stretch>
        </p:blipFill>
        <p:spPr bwMode="auto">
          <a:xfrm>
            <a:off x="5755156" y="3317664"/>
            <a:ext cx="893226" cy="772222"/>
          </a:xfrm>
          <a:prstGeom prst="rect">
            <a:avLst/>
          </a:prstGeom>
          <a:noFill/>
          <a:ln w="9525">
            <a:noFill/>
            <a:miter lim="800000"/>
            <a:headEnd/>
            <a:tailEnd/>
          </a:ln>
        </p:spPr>
      </p:pic>
      <p:sp>
        <p:nvSpPr>
          <p:cNvPr id="88" name="TextBox 33"/>
          <p:cNvSpPr txBox="1">
            <a:spLocks noChangeArrowheads="1"/>
          </p:cNvSpPr>
          <p:nvPr/>
        </p:nvSpPr>
        <p:spPr bwMode="auto">
          <a:xfrm>
            <a:off x="5666879" y="4057630"/>
            <a:ext cx="1046418" cy="261610"/>
          </a:xfrm>
          <a:prstGeom prst="rect">
            <a:avLst/>
          </a:prstGeom>
          <a:noFill/>
          <a:ln w="9525">
            <a:noFill/>
            <a:miter lim="800000"/>
          </a:ln>
        </p:spPr>
        <p:txBody>
          <a:bodyPr wrap="square" anchor="ctr">
            <a:spAutoFit/>
          </a:bodyPr>
          <a:lstStyle/>
          <a:p>
            <a:pPr algn="ctr" defTabSz="934720" eaLnBrk="0" hangingPunct="0"/>
            <a:r>
              <a:rPr lang="zh-CN" altLang="en-US" sz="1100" dirty="0" smtClean="0">
                <a:solidFill>
                  <a:srgbClr val="000000"/>
                </a:solidFill>
                <a:latin typeface="微软雅黑" panose="020B0503020204020204" charset="-122"/>
                <a:ea typeface="微软雅黑" panose="020B0503020204020204" charset="-122"/>
              </a:rPr>
              <a:t>移动网络教室</a:t>
            </a:r>
            <a:endParaRPr lang="zh-CN" altLang="en-US" sz="1100" dirty="0">
              <a:solidFill>
                <a:srgbClr val="000000"/>
              </a:solidFill>
              <a:latin typeface="微软雅黑" panose="020B0503020204020204" charset="-122"/>
              <a:ea typeface="微软雅黑" panose="020B0503020204020204" charset="-122"/>
            </a:endParaRPr>
          </a:p>
        </p:txBody>
      </p:sp>
      <p:pic>
        <p:nvPicPr>
          <p:cNvPr id="89" name="Picture 5"/>
          <p:cNvPicPr>
            <a:picLocks noChangeAspect="1" noChangeArrowheads="1"/>
          </p:cNvPicPr>
          <p:nvPr/>
        </p:nvPicPr>
        <p:blipFill>
          <a:blip r:embed="rId8" cstate="email"/>
          <a:srcRect/>
          <a:stretch>
            <a:fillRect/>
          </a:stretch>
        </p:blipFill>
        <p:spPr bwMode="auto">
          <a:xfrm>
            <a:off x="7902356" y="3327614"/>
            <a:ext cx="883973" cy="692951"/>
          </a:xfrm>
          <a:prstGeom prst="rect">
            <a:avLst/>
          </a:prstGeom>
          <a:noFill/>
          <a:ln w="9525">
            <a:noFill/>
            <a:miter lim="800000"/>
            <a:headEnd/>
            <a:tailEnd/>
          </a:ln>
        </p:spPr>
      </p:pic>
      <p:sp>
        <p:nvSpPr>
          <p:cNvPr id="90" name="TextBox 33"/>
          <p:cNvSpPr txBox="1">
            <a:spLocks noChangeArrowheads="1"/>
          </p:cNvSpPr>
          <p:nvPr/>
        </p:nvSpPr>
        <p:spPr bwMode="auto">
          <a:xfrm>
            <a:off x="7738142" y="4057630"/>
            <a:ext cx="1243780" cy="261610"/>
          </a:xfrm>
          <a:prstGeom prst="rect">
            <a:avLst/>
          </a:prstGeom>
          <a:noFill/>
          <a:ln w="9525">
            <a:noFill/>
            <a:miter lim="800000"/>
          </a:ln>
        </p:spPr>
        <p:txBody>
          <a:bodyPr wrap="square">
            <a:spAutoFit/>
          </a:bodyPr>
          <a:lstStyle/>
          <a:p>
            <a:pPr algn="ctr" defTabSz="934720" eaLnBrk="0" hangingPunct="0"/>
            <a:r>
              <a:rPr lang="en-US" altLang="zh-CN" sz="1100" dirty="0" smtClean="0">
                <a:solidFill>
                  <a:srgbClr val="000000"/>
                </a:solidFill>
                <a:latin typeface="微软雅黑" panose="020B0503020204020204" charset="-122"/>
                <a:ea typeface="微软雅黑" panose="020B0503020204020204" charset="-122"/>
              </a:rPr>
              <a:t>VIP</a:t>
            </a:r>
            <a:r>
              <a:rPr lang="zh-CN" altLang="en-US" sz="1100" dirty="0" smtClean="0">
                <a:solidFill>
                  <a:srgbClr val="000000"/>
                </a:solidFill>
                <a:latin typeface="微软雅黑" panose="020B0503020204020204" charset="-122"/>
                <a:ea typeface="微软雅黑" panose="020B0503020204020204" charset="-122"/>
              </a:rPr>
              <a:t>智真教室</a:t>
            </a:r>
            <a:endParaRPr lang="zh-CN" altLang="en-US" sz="1100" dirty="0">
              <a:solidFill>
                <a:srgbClr val="000000"/>
              </a:solidFill>
              <a:latin typeface="微软雅黑" panose="020B0503020204020204" charset="-122"/>
              <a:ea typeface="微软雅黑" panose="020B0503020204020204" charset="-122"/>
            </a:endParaRPr>
          </a:p>
        </p:txBody>
      </p:sp>
      <p:pic>
        <p:nvPicPr>
          <p:cNvPr id="91" name="Picture 2"/>
          <p:cNvPicPr>
            <a:picLocks noChangeAspect="1" noChangeArrowheads="1"/>
          </p:cNvPicPr>
          <p:nvPr/>
        </p:nvPicPr>
        <p:blipFill>
          <a:blip r:embed="rId9" cstate="print"/>
          <a:srcRect/>
          <a:stretch>
            <a:fillRect/>
          </a:stretch>
        </p:blipFill>
        <p:spPr bwMode="auto">
          <a:xfrm>
            <a:off x="6815535" y="3317666"/>
            <a:ext cx="1001189" cy="755739"/>
          </a:xfrm>
          <a:prstGeom prst="rect">
            <a:avLst/>
          </a:prstGeom>
          <a:noFill/>
          <a:ln w="9525">
            <a:noFill/>
            <a:miter lim="800000"/>
            <a:headEnd/>
            <a:tailEnd/>
          </a:ln>
        </p:spPr>
      </p:pic>
      <p:sp>
        <p:nvSpPr>
          <p:cNvPr id="92" name="TextBox 38"/>
          <p:cNvSpPr txBox="1">
            <a:spLocks noChangeArrowheads="1"/>
          </p:cNvSpPr>
          <p:nvPr/>
        </p:nvSpPr>
        <p:spPr bwMode="auto">
          <a:xfrm>
            <a:off x="6759992" y="4057631"/>
            <a:ext cx="1049119" cy="261610"/>
          </a:xfrm>
          <a:prstGeom prst="rect">
            <a:avLst/>
          </a:prstGeom>
          <a:noFill/>
          <a:ln w="9525">
            <a:noFill/>
            <a:miter lim="800000"/>
          </a:ln>
        </p:spPr>
        <p:txBody>
          <a:bodyPr wrap="square" anchor="ctr">
            <a:spAutoFit/>
          </a:bodyPr>
          <a:lstStyle/>
          <a:p>
            <a:pPr algn="ctr" defTabSz="934720" eaLnBrk="0" hangingPunct="0"/>
            <a:r>
              <a:rPr lang="en-US" altLang="zh-CN" sz="1100" dirty="0" smtClean="0">
                <a:solidFill>
                  <a:srgbClr val="000000"/>
                </a:solidFill>
                <a:latin typeface="微软雅黑" panose="020B0503020204020204" charset="-122"/>
                <a:ea typeface="微软雅黑" panose="020B0503020204020204" charset="-122"/>
              </a:rPr>
              <a:t>VDI</a:t>
            </a:r>
            <a:r>
              <a:rPr lang="zh-CN" altLang="en-US" sz="1100" dirty="0" smtClean="0">
                <a:solidFill>
                  <a:srgbClr val="000000"/>
                </a:solidFill>
                <a:latin typeface="微软雅黑" panose="020B0503020204020204" charset="-122"/>
                <a:ea typeface="微软雅黑" panose="020B0503020204020204" charset="-122"/>
              </a:rPr>
              <a:t>网络教室</a:t>
            </a:r>
            <a:endParaRPr lang="zh-CN" altLang="en-US" sz="1100" dirty="0">
              <a:solidFill>
                <a:srgbClr val="000000"/>
              </a:solidFill>
              <a:latin typeface="微软雅黑" panose="020B0503020204020204" charset="-122"/>
              <a:ea typeface="微软雅黑" panose="020B0503020204020204" charset="-122"/>
            </a:endParaRPr>
          </a:p>
        </p:txBody>
      </p:sp>
      <p:pic>
        <p:nvPicPr>
          <p:cNvPr id="93" name="Picture 4"/>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rot="1886695">
            <a:off x="6079656" y="3918418"/>
            <a:ext cx="168711" cy="107737"/>
          </a:xfrm>
          <a:prstGeom prst="rect">
            <a:avLst/>
          </a:prstGeom>
          <a:noFill/>
          <a:ln w="9525">
            <a:noFill/>
            <a:miter lim="800000"/>
            <a:headEnd/>
            <a:tailEnd/>
          </a:ln>
        </p:spPr>
      </p:pic>
      <p:grpSp>
        <p:nvGrpSpPr>
          <p:cNvPr id="7" name="组合 102"/>
          <p:cNvGrpSpPr/>
          <p:nvPr/>
        </p:nvGrpSpPr>
        <p:grpSpPr>
          <a:xfrm>
            <a:off x="5416961" y="2531866"/>
            <a:ext cx="2361243" cy="495007"/>
            <a:chOff x="5266468" y="2439254"/>
            <a:chExt cx="2361243" cy="495007"/>
          </a:xfrm>
        </p:grpSpPr>
        <p:sp>
          <p:nvSpPr>
            <p:cNvPr id="70" name="矩形 69"/>
            <p:cNvSpPr/>
            <p:nvPr/>
          </p:nvSpPr>
          <p:spPr>
            <a:xfrm>
              <a:off x="5266468" y="2657262"/>
              <a:ext cx="2361243" cy="276999"/>
            </a:xfrm>
            <a:prstGeom prst="rect">
              <a:avLst/>
            </a:prstGeom>
          </p:spPr>
          <p:txBody>
            <a:bodyPr wrap="square">
              <a:spAutoFit/>
            </a:bodyPr>
            <a:lstStyle/>
            <a:p>
              <a:pPr algn="ctr"/>
              <a:r>
                <a:rPr lang="zh-CN" altLang="en-US" sz="1200" dirty="0" smtClean="0">
                  <a:solidFill>
                    <a:srgbClr val="C00000"/>
                  </a:solidFill>
                  <a:latin typeface="微软雅黑" panose="020B0503020204020204" charset="-122"/>
                  <a:ea typeface="微软雅黑" panose="020B0503020204020204" charset="-122"/>
                </a:rPr>
                <a:t>构建创新的教学环境</a:t>
              </a:r>
              <a:endParaRPr lang="zh-CN" altLang="en-US" sz="1200" dirty="0">
                <a:solidFill>
                  <a:srgbClr val="C00000"/>
                </a:solidFill>
                <a:latin typeface="微软雅黑" panose="020B0503020204020204" charset="-122"/>
                <a:ea typeface="微软雅黑" panose="020B0503020204020204" charset="-122"/>
              </a:endParaRPr>
            </a:p>
          </p:txBody>
        </p:sp>
        <p:sp>
          <p:nvSpPr>
            <p:cNvPr id="102" name="矩形 101"/>
            <p:cNvSpPr/>
            <p:nvPr/>
          </p:nvSpPr>
          <p:spPr>
            <a:xfrm>
              <a:off x="5534623" y="2439254"/>
              <a:ext cx="1817208" cy="276999"/>
            </a:xfrm>
            <a:prstGeom prst="rect">
              <a:avLst/>
            </a:prstGeom>
          </p:spPr>
          <p:txBody>
            <a:bodyPr wrap="square">
              <a:spAutoFit/>
            </a:bodyPr>
            <a:lstStyle/>
            <a:p>
              <a:pPr algn="ctr"/>
              <a:r>
                <a:rPr lang="zh-CN" altLang="en-US" sz="1200" dirty="0" smtClean="0">
                  <a:solidFill>
                    <a:srgbClr val="C00000"/>
                  </a:solidFill>
                  <a:latin typeface="微软雅黑" panose="020B0503020204020204" charset="-122"/>
                  <a:ea typeface="微软雅黑" panose="020B0503020204020204" charset="-122"/>
                </a:rPr>
                <a:t>四合一高清互动教室</a:t>
              </a:r>
              <a:endParaRPr lang="zh-CN" altLang="en-US" sz="1200" dirty="0">
                <a:solidFill>
                  <a:srgbClr val="C00000"/>
                </a:solidFill>
                <a:latin typeface="微软雅黑" panose="020B0503020204020204" charset="-122"/>
                <a:ea typeface="微软雅黑" panose="020B0503020204020204" charset="-122"/>
              </a:endParaRPr>
            </a:p>
          </p:txBody>
        </p:sp>
      </p:grpSp>
      <p:grpSp>
        <p:nvGrpSpPr>
          <p:cNvPr id="8" name="组合 49"/>
          <p:cNvGrpSpPr/>
          <p:nvPr/>
        </p:nvGrpSpPr>
        <p:grpSpPr>
          <a:xfrm>
            <a:off x="387975" y="1049353"/>
            <a:ext cx="3666498" cy="3608490"/>
            <a:chOff x="387975" y="1139663"/>
            <a:chExt cx="3666498" cy="3608490"/>
          </a:xfrm>
        </p:grpSpPr>
        <p:sp>
          <p:nvSpPr>
            <p:cNvPr id="73" name="矩形 72"/>
            <p:cNvSpPr/>
            <p:nvPr/>
          </p:nvSpPr>
          <p:spPr>
            <a:xfrm>
              <a:off x="1247060" y="4471154"/>
              <a:ext cx="2665174" cy="276999"/>
            </a:xfrm>
            <a:prstGeom prst="rect">
              <a:avLst/>
            </a:prstGeom>
          </p:spPr>
          <p:txBody>
            <a:bodyPr wrap="square">
              <a:spAutoFit/>
            </a:bodyPr>
            <a:lstStyle/>
            <a:p>
              <a:pPr algn="ctr">
                <a:defRPr/>
              </a:pPr>
              <a:r>
                <a:rPr lang="zh-CN" altLang="en-US" sz="1200" dirty="0" smtClean="0">
                  <a:solidFill>
                    <a:srgbClr val="990000"/>
                  </a:solidFill>
                  <a:latin typeface="微软雅黑" panose="020B0503020204020204" charset="-122"/>
                  <a:ea typeface="微软雅黑" panose="020B0503020204020204" charset="-122"/>
                  <a:cs typeface="Arial" panose="020B0604020202020204" pitchFamily="34" charset="0"/>
                </a:rPr>
                <a:t>学习内容平均留存率</a:t>
              </a:r>
              <a:endParaRPr lang="en-US" altLang="zh-CN" sz="1200" dirty="0">
                <a:solidFill>
                  <a:srgbClr val="990000"/>
                </a:solidFill>
                <a:latin typeface="微软雅黑" panose="020B0503020204020204" charset="-122"/>
                <a:ea typeface="微软雅黑" panose="020B0503020204020204" charset="-122"/>
                <a:cs typeface="Arial" panose="020B0604020202020204" pitchFamily="34" charset="0"/>
              </a:endParaRPr>
            </a:p>
          </p:txBody>
        </p:sp>
        <p:sp>
          <p:nvSpPr>
            <p:cNvPr id="75" name="矩形 74"/>
            <p:cNvSpPr/>
            <p:nvPr/>
          </p:nvSpPr>
          <p:spPr>
            <a:xfrm>
              <a:off x="387975" y="3074656"/>
              <a:ext cx="260209" cy="954107"/>
            </a:xfrm>
            <a:prstGeom prst="rect">
              <a:avLst/>
            </a:prstGeom>
          </p:spPr>
          <p:txBody>
            <a:bodyPr wrap="square">
              <a:spAutoFit/>
            </a:bodyPr>
            <a:lstStyle/>
            <a:p>
              <a:pPr>
                <a:defRPr/>
              </a:pPr>
              <a:r>
                <a:rPr lang="zh-CN" altLang="en-US" sz="1400" dirty="0" smtClean="0">
                  <a:solidFill>
                    <a:srgbClr val="000000"/>
                  </a:solidFill>
                  <a:latin typeface="微软雅黑" panose="020B0503020204020204" charset="-122"/>
                  <a:ea typeface="微软雅黑" panose="020B0503020204020204" charset="-122"/>
                  <a:cs typeface="Arial" panose="020B0604020202020204" pitchFamily="34" charset="0"/>
                </a:rPr>
                <a:t>被动学习</a:t>
              </a:r>
              <a:endParaRPr lang="zh-CN" altLang="en-US" sz="1400" dirty="0">
                <a:solidFill>
                  <a:srgbClr val="000000"/>
                </a:solidFill>
                <a:latin typeface="微软雅黑" panose="020B0503020204020204" charset="-122"/>
                <a:ea typeface="微软雅黑" panose="020B0503020204020204" charset="-122"/>
                <a:cs typeface="Arial" panose="020B0604020202020204" pitchFamily="34" charset="0"/>
              </a:endParaRPr>
            </a:p>
          </p:txBody>
        </p:sp>
        <p:graphicFrame>
          <p:nvGraphicFramePr>
            <p:cNvPr id="72" name="图示 71"/>
            <p:cNvGraphicFramePr/>
            <p:nvPr/>
          </p:nvGraphicFramePr>
          <p:xfrm>
            <a:off x="995419" y="1400535"/>
            <a:ext cx="3009419" cy="304203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66" name="矩形 65"/>
            <p:cNvSpPr/>
            <p:nvPr/>
          </p:nvSpPr>
          <p:spPr>
            <a:xfrm>
              <a:off x="3100366" y="1139663"/>
              <a:ext cx="954107" cy="276999"/>
            </a:xfrm>
            <a:prstGeom prst="rect">
              <a:avLst/>
            </a:prstGeom>
          </p:spPr>
          <p:txBody>
            <a:bodyPr wrap="none">
              <a:spAutoFit/>
            </a:bodyPr>
            <a:lstStyle/>
            <a:p>
              <a:pPr>
                <a:defRPr/>
              </a:pP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rPr>
                <a:t>学习金字塔</a:t>
              </a:r>
              <a:endParaRPr lang="zh-CN" altLang="en-US" sz="1200" dirty="0">
                <a:solidFill>
                  <a:srgbClr val="000000"/>
                </a:solidFill>
                <a:latin typeface="微软雅黑" panose="020B0503020204020204" charset="-122"/>
                <a:ea typeface="微软雅黑" panose="020B0503020204020204" charset="-122"/>
                <a:cs typeface="Arial" panose="020B0604020202020204" pitchFamily="34" charset="0"/>
              </a:endParaRPr>
            </a:p>
          </p:txBody>
        </p:sp>
        <p:grpSp>
          <p:nvGrpSpPr>
            <p:cNvPr id="9" name="组合 107"/>
            <p:cNvGrpSpPr/>
            <p:nvPr/>
          </p:nvGrpSpPr>
          <p:grpSpPr>
            <a:xfrm>
              <a:off x="798653" y="1384883"/>
              <a:ext cx="132564" cy="2955630"/>
              <a:chOff x="588472" y="1384883"/>
              <a:chExt cx="365895" cy="2955630"/>
            </a:xfrm>
          </p:grpSpPr>
          <p:sp>
            <p:nvSpPr>
              <p:cNvPr id="77" name="左大括号 76"/>
              <p:cNvSpPr/>
              <p:nvPr/>
            </p:nvSpPr>
            <p:spPr bwMode="auto">
              <a:xfrm>
                <a:off x="598108" y="2737192"/>
                <a:ext cx="356259" cy="1603321"/>
              </a:xfrm>
              <a:prstGeom prst="leftBrace">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微软雅黑" panose="020B0503020204020204" charset="-122"/>
                  <a:ea typeface="微软雅黑" panose="020B0503020204020204" charset="-122"/>
                </a:endParaRPr>
              </a:p>
            </p:txBody>
          </p:sp>
          <p:sp>
            <p:nvSpPr>
              <p:cNvPr id="104" name="左大括号 103"/>
              <p:cNvSpPr/>
              <p:nvPr/>
            </p:nvSpPr>
            <p:spPr bwMode="auto">
              <a:xfrm>
                <a:off x="588472" y="1384883"/>
                <a:ext cx="356259" cy="1323593"/>
              </a:xfrm>
              <a:prstGeom prst="leftBrace">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微软雅黑" panose="020B0503020204020204" charset="-122"/>
                  <a:ea typeface="微软雅黑" panose="020B0503020204020204" charset="-122"/>
                </a:endParaRPr>
              </a:p>
            </p:txBody>
          </p:sp>
        </p:grpSp>
        <p:sp>
          <p:nvSpPr>
            <p:cNvPr id="106" name="矩形 105"/>
            <p:cNvSpPr/>
            <p:nvPr/>
          </p:nvSpPr>
          <p:spPr>
            <a:xfrm>
              <a:off x="387975" y="1569948"/>
              <a:ext cx="260209" cy="954107"/>
            </a:xfrm>
            <a:prstGeom prst="rect">
              <a:avLst/>
            </a:prstGeom>
          </p:spPr>
          <p:txBody>
            <a:bodyPr wrap="square">
              <a:spAutoFit/>
            </a:bodyPr>
            <a:lstStyle/>
            <a:p>
              <a:pPr>
                <a:defRPr/>
              </a:pPr>
              <a:r>
                <a:rPr lang="zh-CN" altLang="en-US" sz="1400" dirty="0" smtClean="0">
                  <a:solidFill>
                    <a:srgbClr val="000000"/>
                  </a:solidFill>
                  <a:latin typeface="微软雅黑" panose="020B0503020204020204" charset="-122"/>
                  <a:ea typeface="微软雅黑" panose="020B0503020204020204" charset="-122"/>
                  <a:cs typeface="Arial" panose="020B0604020202020204" pitchFamily="34" charset="0"/>
                </a:rPr>
                <a:t>主动学习</a:t>
              </a:r>
              <a:endParaRPr lang="zh-CN" altLang="en-US" sz="1400" dirty="0">
                <a:solidFill>
                  <a:srgbClr val="000000"/>
                </a:solidFill>
                <a:latin typeface="微软雅黑" panose="020B0503020204020204" charset="-122"/>
                <a:ea typeface="微软雅黑" panose="020B0503020204020204" charset="-122"/>
                <a:cs typeface="Arial" panose="020B0604020202020204" pitchFamily="34" charset="0"/>
              </a:endParaRPr>
            </a:p>
          </p:txBody>
        </p:sp>
      </p:grpSp>
      <p:sp>
        <p:nvSpPr>
          <p:cNvPr id="110" name="矩形 109"/>
          <p:cNvSpPr/>
          <p:nvPr/>
        </p:nvSpPr>
        <p:spPr>
          <a:xfrm>
            <a:off x="5071642" y="4412678"/>
            <a:ext cx="3108543" cy="276999"/>
          </a:xfrm>
          <a:prstGeom prst="rect">
            <a:avLst/>
          </a:prstGeom>
        </p:spPr>
        <p:txBody>
          <a:bodyPr wrap="none">
            <a:spAutoFit/>
          </a:bodyPr>
          <a:lstStyle/>
          <a:p>
            <a:r>
              <a:rPr lang="zh-CN" altLang="en-US" sz="1200" dirty="0" smtClean="0">
                <a:solidFill>
                  <a:srgbClr val="C00000"/>
                </a:solidFill>
                <a:latin typeface="微软雅黑" panose="020B0503020204020204" charset="-122"/>
                <a:ea typeface="微软雅黑" panose="020B0503020204020204" charset="-122"/>
              </a:rPr>
              <a:t>智能云边界让多媒体教室自动接入校园网络</a:t>
            </a:r>
            <a:endParaRPr lang="zh-CN" altLang="en-US" sz="1200" dirty="0">
              <a:solidFill>
                <a:srgbClr val="000000"/>
              </a:solidFill>
              <a:latin typeface="微软雅黑" panose="020B0503020204020204" charset="-122"/>
              <a:ea typeface="微软雅黑" panose="020B0503020204020204" charset="-122"/>
            </a:endParaRPr>
          </a:p>
        </p:txBody>
      </p:sp>
      <p:sp>
        <p:nvSpPr>
          <p:cNvPr id="52"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3.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高清互动教室</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295419"/>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平行四边形 383"/>
          <p:cNvSpPr/>
          <p:nvPr/>
        </p:nvSpPr>
        <p:spPr bwMode="auto">
          <a:xfrm rot="807404">
            <a:off x="3618421" y="2046152"/>
            <a:ext cx="4909894" cy="2464482"/>
          </a:xfrm>
          <a:prstGeom prst="parallelogram">
            <a:avLst>
              <a:gd name="adj" fmla="val 61668"/>
            </a:avLst>
          </a:prstGeom>
          <a:solidFill>
            <a:schemeClr val="bg1">
              <a:lumMod val="95000"/>
              <a:alpha val="18000"/>
            </a:schemeClr>
          </a:solidFill>
          <a:ln w="3175">
            <a:solidFill>
              <a:schemeClr val="bg1">
                <a:lumMod val="75000"/>
              </a:schemeClr>
            </a:solidFill>
            <a:prstDash val="dash"/>
            <a:round/>
          </a:ln>
          <a:effectLst>
            <a:outerShdw blurRad="50800" dist="38100" algn="l" rotWithShape="0">
              <a:prstClr val="black">
                <a:alpha val="40000"/>
              </a:prstClr>
            </a:outerShdw>
          </a:effectLst>
        </p:spPr>
        <p:txBody>
          <a:bodyPr rtlCol="0" anchor="ctr"/>
          <a:lstStyle/>
          <a:p>
            <a:pPr algn="ctr" fontAlgn="auto">
              <a:spcBef>
                <a:spcPts val="0"/>
              </a:spcBef>
              <a:spcAft>
                <a:spcPts val="0"/>
              </a:spcAft>
              <a:buClr>
                <a:srgbClr val="CC9900"/>
              </a:buClr>
              <a:buFont typeface="Wingdings" panose="05000000000000000000" pitchFamily="2" charset="2"/>
              <a:buChar char="n"/>
            </a:pPr>
            <a:endParaRPr lang="zh-CN" altLang="en-US" smtClean="0">
              <a:solidFill>
                <a:srgbClr val="B2B2B2"/>
              </a:solidFill>
              <a:latin typeface="微软雅黑" panose="020B0503020204020204" charset="-122"/>
              <a:ea typeface="微软雅黑" panose="020B0503020204020204" charset="-122"/>
            </a:endParaRPr>
          </a:p>
        </p:txBody>
      </p:sp>
      <p:grpSp>
        <p:nvGrpSpPr>
          <p:cNvPr id="2" name="组合 78"/>
          <p:cNvGrpSpPr/>
          <p:nvPr/>
        </p:nvGrpSpPr>
        <p:grpSpPr>
          <a:xfrm>
            <a:off x="4438650" y="3552825"/>
            <a:ext cx="347740" cy="479525"/>
            <a:chOff x="9254242" y="4345694"/>
            <a:chExt cx="1921758" cy="1921758"/>
          </a:xfrm>
        </p:grpSpPr>
        <p:pic>
          <p:nvPicPr>
            <p:cNvPr id="23" name="Picture 7" descr="C:\Documents and Settings\Administrator\桌面\Desktop\800\13.png"/>
            <p:cNvPicPr>
              <a:picLocks noChangeAspect="1" noChangeArrowheads="1"/>
            </p:cNvPicPr>
            <p:nvPr/>
          </p:nvPicPr>
          <p:blipFill>
            <a:blip r:embed="rId1" cstate="print"/>
            <a:srcRect/>
            <a:stretch>
              <a:fillRect/>
            </a:stretch>
          </p:blipFill>
          <p:spPr bwMode="auto">
            <a:xfrm>
              <a:off x="9254242" y="4345694"/>
              <a:ext cx="1921758" cy="1921758"/>
            </a:xfrm>
            <a:prstGeom prst="rect">
              <a:avLst/>
            </a:prstGeom>
            <a:noFill/>
            <a:ln w="9525">
              <a:noFill/>
              <a:miter lim="800000"/>
              <a:headEnd/>
              <a:tailEnd/>
            </a:ln>
          </p:spPr>
        </p:pic>
        <p:pic>
          <p:nvPicPr>
            <p:cNvPr id="24" name="Picture 1"/>
            <p:cNvPicPr>
              <a:picLocks noChangeArrowheads="1"/>
            </p:cNvPicPr>
            <p:nvPr/>
          </p:nvPicPr>
          <p:blipFill>
            <a:blip r:embed="rId2" cstate="print"/>
            <a:srcRect l="781" t="939" r="586"/>
            <a:stretch>
              <a:fillRect/>
            </a:stretch>
          </p:blipFill>
          <p:spPr bwMode="auto">
            <a:xfrm>
              <a:off x="9522282" y="4701821"/>
              <a:ext cx="1401015" cy="867495"/>
            </a:xfrm>
            <a:prstGeom prst="rect">
              <a:avLst/>
            </a:prstGeom>
            <a:noFill/>
            <a:ln w="9525">
              <a:noFill/>
              <a:miter lim="800000"/>
              <a:headEnd/>
              <a:tailEnd/>
            </a:ln>
          </p:spPr>
        </p:pic>
      </p:grpSp>
      <p:grpSp>
        <p:nvGrpSpPr>
          <p:cNvPr id="3" name="组合 36"/>
          <p:cNvGrpSpPr/>
          <p:nvPr/>
        </p:nvGrpSpPr>
        <p:grpSpPr bwMode="auto">
          <a:xfrm rot="6629327">
            <a:off x="5799992" y="2467581"/>
            <a:ext cx="378840" cy="424839"/>
            <a:chOff x="5436096" y="4653136"/>
            <a:chExt cx="720080" cy="720080"/>
          </a:xfrm>
        </p:grpSpPr>
        <p:grpSp>
          <p:nvGrpSpPr>
            <p:cNvPr id="4" name="组合 46"/>
            <p:cNvGrpSpPr/>
            <p:nvPr/>
          </p:nvGrpSpPr>
          <p:grpSpPr bwMode="auto">
            <a:xfrm>
              <a:off x="5436096" y="4653136"/>
              <a:ext cx="720080" cy="720080"/>
              <a:chOff x="1115616" y="4437112"/>
              <a:chExt cx="720080" cy="720080"/>
            </a:xfrm>
          </p:grpSpPr>
          <p:sp>
            <p:nvSpPr>
              <p:cNvPr id="48" name="弧形 47"/>
              <p:cNvSpPr/>
              <p:nvPr/>
            </p:nvSpPr>
            <p:spPr bwMode="auto">
              <a:xfrm>
                <a:off x="1115616" y="4437112"/>
                <a:ext cx="720080" cy="720080"/>
              </a:xfrm>
              <a:prstGeom prst="arc">
                <a:avLst>
                  <a:gd name="adj1" fmla="val 15262939"/>
                  <a:gd name="adj2" fmla="val 21305528"/>
                </a:avLst>
              </a:prstGeom>
              <a:noFill/>
              <a:ln w="28575">
                <a:solidFill>
                  <a:srgbClr val="00B050"/>
                </a:solidFill>
              </a:ln>
              <a:effectLst/>
            </p:spPr>
            <p:txBody>
              <a:bodyPr/>
              <a:lstStyle/>
              <a:p>
                <a:pPr>
                  <a:buClr>
                    <a:srgbClr val="CC9900"/>
                  </a:buClr>
                  <a:buFont typeface="Wingdings" panose="05000000000000000000" pitchFamily="2" charset="2"/>
                  <a:buChar char="n"/>
                  <a:defRPr/>
                </a:pPr>
                <a:endParaRPr lang="zh-CN" altLang="en-US" sz="1100" dirty="0">
                  <a:solidFill>
                    <a:srgbClr val="FFC000"/>
                  </a:solidFill>
                  <a:latin typeface="微软雅黑" panose="020B0503020204020204" charset="-122"/>
                  <a:ea typeface="微软雅黑" panose="020B0503020204020204" charset="-122"/>
                </a:endParaRPr>
              </a:p>
            </p:txBody>
          </p:sp>
          <p:sp>
            <p:nvSpPr>
              <p:cNvPr id="49" name="弧形 48"/>
              <p:cNvSpPr/>
              <p:nvPr/>
            </p:nvSpPr>
            <p:spPr bwMode="auto">
              <a:xfrm>
                <a:off x="1404282" y="4724826"/>
                <a:ext cx="142747" cy="144652"/>
              </a:xfrm>
              <a:prstGeom prst="arc">
                <a:avLst>
                  <a:gd name="adj1" fmla="val 13512130"/>
                  <a:gd name="adj2" fmla="val 1305079"/>
                </a:avLst>
              </a:prstGeom>
              <a:noFill/>
              <a:ln w="28575">
                <a:solidFill>
                  <a:srgbClr val="00B050"/>
                </a:solidFill>
              </a:ln>
              <a:effectLst/>
            </p:spPr>
            <p:txBody>
              <a:bodyPr/>
              <a:lstStyle/>
              <a:p>
                <a:pPr>
                  <a:buClr>
                    <a:srgbClr val="CC9900"/>
                  </a:buClr>
                  <a:buFont typeface="Wingdings" panose="05000000000000000000" pitchFamily="2" charset="2"/>
                  <a:buChar char="n"/>
                  <a:defRPr/>
                </a:pPr>
                <a:endParaRPr lang="zh-CN" altLang="en-US" sz="1100" dirty="0">
                  <a:solidFill>
                    <a:srgbClr val="FFC000"/>
                  </a:solidFill>
                  <a:latin typeface="微软雅黑" panose="020B0503020204020204" charset="-122"/>
                  <a:ea typeface="微软雅黑" panose="020B0503020204020204" charset="-122"/>
                </a:endParaRPr>
              </a:p>
            </p:txBody>
          </p:sp>
        </p:grpSp>
        <p:sp>
          <p:nvSpPr>
            <p:cNvPr id="47" name="弧形 46"/>
            <p:cNvSpPr/>
            <p:nvPr/>
          </p:nvSpPr>
          <p:spPr bwMode="auto">
            <a:xfrm>
              <a:off x="5580429" y="4797788"/>
              <a:ext cx="431414" cy="430777"/>
            </a:xfrm>
            <a:prstGeom prst="arc">
              <a:avLst>
                <a:gd name="adj1" fmla="val 15333501"/>
                <a:gd name="adj2" fmla="val 21207141"/>
              </a:avLst>
            </a:prstGeom>
            <a:noFill/>
            <a:ln w="28575">
              <a:solidFill>
                <a:srgbClr val="00B050"/>
              </a:solidFill>
            </a:ln>
            <a:effectLst/>
          </p:spPr>
          <p:txBody>
            <a:bodyPr/>
            <a:lstStyle/>
            <a:p>
              <a:pPr>
                <a:buClr>
                  <a:srgbClr val="CC9900"/>
                </a:buClr>
                <a:buFont typeface="Wingdings" panose="05000000000000000000" pitchFamily="2" charset="2"/>
                <a:buChar char="n"/>
                <a:defRPr/>
              </a:pPr>
              <a:endParaRPr lang="zh-CN" altLang="en-US" sz="1100" dirty="0">
                <a:solidFill>
                  <a:srgbClr val="FFC000"/>
                </a:solidFill>
                <a:latin typeface="微软雅黑" panose="020B0503020204020204" charset="-122"/>
                <a:ea typeface="微软雅黑" panose="020B0503020204020204" charset="-122"/>
              </a:endParaRPr>
            </a:p>
          </p:txBody>
        </p:sp>
      </p:grpSp>
      <p:sp>
        <p:nvSpPr>
          <p:cNvPr id="299" name="任意多边形 298"/>
          <p:cNvSpPr>
            <a:spLocks noChangeAspect="1"/>
          </p:cNvSpPr>
          <p:nvPr/>
        </p:nvSpPr>
        <p:spPr bwMode="auto">
          <a:xfrm>
            <a:off x="2427325" y="1829285"/>
            <a:ext cx="1564569" cy="570628"/>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1" fmla="*/ 767644 w 2314222"/>
              <a:gd name="connsiteY0-2" fmla="*/ 0 h 1072444"/>
              <a:gd name="connsiteX1-3" fmla="*/ 2314222 w 2314222"/>
              <a:gd name="connsiteY1-4" fmla="*/ 293510 h 1072444"/>
              <a:gd name="connsiteX2-5" fmla="*/ 1354666 w 2314222"/>
              <a:gd name="connsiteY2-6" fmla="*/ 1072444 h 1072444"/>
              <a:gd name="connsiteX3-7" fmla="*/ 0 w 2314222"/>
              <a:gd name="connsiteY3-8" fmla="*/ 654755 h 1072444"/>
              <a:gd name="connsiteX4-9" fmla="*/ 767644 w 2314222"/>
              <a:gd name="connsiteY4-10" fmla="*/ 0 h 1072444"/>
              <a:gd name="connsiteX0-11" fmla="*/ 767644 w 2314222"/>
              <a:gd name="connsiteY0-12" fmla="*/ 0 h 948267"/>
              <a:gd name="connsiteX1-13" fmla="*/ 2314222 w 2314222"/>
              <a:gd name="connsiteY1-14" fmla="*/ 293510 h 948267"/>
              <a:gd name="connsiteX2-15" fmla="*/ 1467555 w 2314222"/>
              <a:gd name="connsiteY2-16" fmla="*/ 948267 h 948267"/>
              <a:gd name="connsiteX3-17" fmla="*/ 0 w 2314222"/>
              <a:gd name="connsiteY3-18" fmla="*/ 654755 h 948267"/>
              <a:gd name="connsiteX4-19" fmla="*/ 767644 w 2314222"/>
              <a:gd name="connsiteY4-20" fmla="*/ 0 h 948267"/>
              <a:gd name="connsiteX0-21" fmla="*/ 1094357 w 2314222"/>
              <a:gd name="connsiteY0-22" fmla="*/ 0 h 879123"/>
              <a:gd name="connsiteX1-23" fmla="*/ 2314222 w 2314222"/>
              <a:gd name="connsiteY1-24" fmla="*/ 224366 h 879123"/>
              <a:gd name="connsiteX2-25" fmla="*/ 1467555 w 2314222"/>
              <a:gd name="connsiteY2-26" fmla="*/ 879123 h 879123"/>
              <a:gd name="connsiteX3-27" fmla="*/ 0 w 2314222"/>
              <a:gd name="connsiteY3-28" fmla="*/ 585611 h 879123"/>
              <a:gd name="connsiteX4-29" fmla="*/ 1094357 w 2314222"/>
              <a:gd name="connsiteY4-30" fmla="*/ 0 h 879123"/>
              <a:gd name="connsiteX0-31" fmla="*/ 944613 w 2164478"/>
              <a:gd name="connsiteY0-32" fmla="*/ 0 h 879123"/>
              <a:gd name="connsiteX1-33" fmla="*/ 2164478 w 2164478"/>
              <a:gd name="connsiteY1-34" fmla="*/ 224366 h 879123"/>
              <a:gd name="connsiteX2-35" fmla="*/ 1317811 w 2164478"/>
              <a:gd name="connsiteY2-36" fmla="*/ 879123 h 879123"/>
              <a:gd name="connsiteX3-37" fmla="*/ 0 w 2164478"/>
              <a:gd name="connsiteY3-38" fmla="*/ 635000 h 879123"/>
              <a:gd name="connsiteX4-39" fmla="*/ 944613 w 2164478"/>
              <a:gd name="connsiteY4-40" fmla="*/ 0 h 879123"/>
              <a:gd name="connsiteX0-41" fmla="*/ 944613 w 2164478"/>
              <a:gd name="connsiteY0-42" fmla="*/ 0 h 859367"/>
              <a:gd name="connsiteX1-43" fmla="*/ 2164478 w 2164478"/>
              <a:gd name="connsiteY1-44" fmla="*/ 224366 h 859367"/>
              <a:gd name="connsiteX2-45" fmla="*/ 1208905 w 2164478"/>
              <a:gd name="connsiteY2-46" fmla="*/ 859367 h 859367"/>
              <a:gd name="connsiteX3-47" fmla="*/ 0 w 2164478"/>
              <a:gd name="connsiteY3-48" fmla="*/ 635000 h 859367"/>
              <a:gd name="connsiteX4-49" fmla="*/ 944613 w 2164478"/>
              <a:gd name="connsiteY4-50" fmla="*/ 0 h 859367"/>
              <a:gd name="connsiteX0-51" fmla="*/ 999066 w 2218931"/>
              <a:gd name="connsiteY0-52" fmla="*/ 0 h 859367"/>
              <a:gd name="connsiteX1-53" fmla="*/ 2218931 w 2218931"/>
              <a:gd name="connsiteY1-54" fmla="*/ 224366 h 859367"/>
              <a:gd name="connsiteX2-55" fmla="*/ 1263358 w 2218931"/>
              <a:gd name="connsiteY2-56" fmla="*/ 859367 h 859367"/>
              <a:gd name="connsiteX3-57" fmla="*/ 0 w 2218931"/>
              <a:gd name="connsiteY3-58" fmla="*/ 625122 h 859367"/>
              <a:gd name="connsiteX4-59" fmla="*/ 999066 w 2218931"/>
              <a:gd name="connsiteY4-60" fmla="*/ 0 h 859367"/>
              <a:gd name="connsiteX0-61" fmla="*/ 1038623 w 2258488"/>
              <a:gd name="connsiteY0-62" fmla="*/ 0 h 859367"/>
              <a:gd name="connsiteX1-63" fmla="*/ 2258488 w 2258488"/>
              <a:gd name="connsiteY1-64" fmla="*/ 224366 h 859367"/>
              <a:gd name="connsiteX2-65" fmla="*/ 1302915 w 2258488"/>
              <a:gd name="connsiteY2-66" fmla="*/ 859367 h 859367"/>
              <a:gd name="connsiteX3-67" fmla="*/ 0 w 2258488"/>
              <a:gd name="connsiteY3-68" fmla="*/ 614359 h 859367"/>
              <a:gd name="connsiteX4-69" fmla="*/ 1038623 w 2258488"/>
              <a:gd name="connsiteY4-70" fmla="*/ 0 h 859367"/>
              <a:gd name="connsiteX0-71" fmla="*/ 1038623 w 2258488"/>
              <a:gd name="connsiteY0-72" fmla="*/ 0 h 855779"/>
              <a:gd name="connsiteX1-73" fmla="*/ 2258488 w 2258488"/>
              <a:gd name="connsiteY1-74" fmla="*/ 224366 h 855779"/>
              <a:gd name="connsiteX2-75" fmla="*/ 1258413 w 2258488"/>
              <a:gd name="connsiteY2-76" fmla="*/ 855779 h 855779"/>
              <a:gd name="connsiteX3-77" fmla="*/ 0 w 2258488"/>
              <a:gd name="connsiteY3-78" fmla="*/ 614359 h 855779"/>
              <a:gd name="connsiteX4-79" fmla="*/ 1038623 w 2258488"/>
              <a:gd name="connsiteY4-80" fmla="*/ 0 h 855779"/>
              <a:gd name="connsiteX0-81" fmla="*/ 1038623 w 2285290"/>
              <a:gd name="connsiteY0-82" fmla="*/ 0 h 855779"/>
              <a:gd name="connsiteX1-83" fmla="*/ 2285290 w 2285290"/>
              <a:gd name="connsiteY1-84" fmla="*/ 224366 h 855779"/>
              <a:gd name="connsiteX2-85" fmla="*/ 1258413 w 2285290"/>
              <a:gd name="connsiteY2-86" fmla="*/ 855779 h 855779"/>
              <a:gd name="connsiteX3-87" fmla="*/ 0 w 2285290"/>
              <a:gd name="connsiteY3-88" fmla="*/ 614359 h 855779"/>
              <a:gd name="connsiteX4-89" fmla="*/ 1038623 w 2285290"/>
              <a:gd name="connsiteY4-90" fmla="*/ 0 h 8557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85290" h="855779">
                <a:moveTo>
                  <a:pt x="1038623" y="0"/>
                </a:moveTo>
                <a:lnTo>
                  <a:pt x="2285290" y="224366"/>
                </a:lnTo>
                <a:lnTo>
                  <a:pt x="1258413" y="855779"/>
                </a:lnTo>
                <a:lnTo>
                  <a:pt x="0" y="614359"/>
                </a:lnTo>
                <a:lnTo>
                  <a:pt x="1038623" y="0"/>
                </a:lnTo>
                <a:close/>
              </a:path>
            </a:pathLst>
          </a:custGeom>
          <a:solidFill>
            <a:schemeClr val="bg1">
              <a:alpha val="18000"/>
            </a:schemeClr>
          </a:solidFill>
          <a:ln w="3175">
            <a:solidFill>
              <a:schemeClr val="bg1">
                <a:lumMod val="75000"/>
              </a:schemeClr>
            </a:solidFill>
            <a:prstDash val="dash"/>
            <a:rou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微软雅黑" panose="020B0503020204020204" charset="-122"/>
              <a:ea typeface="微软雅黑" panose="020B0503020204020204" charset="-122"/>
            </a:endParaRPr>
          </a:p>
        </p:txBody>
      </p:sp>
      <p:cxnSp>
        <p:nvCxnSpPr>
          <p:cNvPr id="300" name="直接连接符 299"/>
          <p:cNvCxnSpPr/>
          <p:nvPr/>
        </p:nvCxnSpPr>
        <p:spPr bwMode="auto">
          <a:xfrm flipV="1">
            <a:off x="2622604" y="2188396"/>
            <a:ext cx="523891" cy="380179"/>
          </a:xfrm>
          <a:prstGeom prst="line">
            <a:avLst/>
          </a:prstGeom>
          <a:noFill/>
          <a:ln w="19050"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05" name="直接连接符 304"/>
          <p:cNvCxnSpPr/>
          <p:nvPr/>
        </p:nvCxnSpPr>
        <p:spPr bwMode="auto">
          <a:xfrm flipH="1" flipV="1">
            <a:off x="1838325" y="2409825"/>
            <a:ext cx="2009775" cy="419100"/>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06" name="直接连接符 305"/>
          <p:cNvCxnSpPr/>
          <p:nvPr/>
        </p:nvCxnSpPr>
        <p:spPr bwMode="auto">
          <a:xfrm flipV="1">
            <a:off x="1581312" y="2406651"/>
            <a:ext cx="254893" cy="213086"/>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07" name="直接连接符 306"/>
          <p:cNvCxnSpPr/>
          <p:nvPr/>
        </p:nvCxnSpPr>
        <p:spPr bwMode="auto">
          <a:xfrm flipV="1">
            <a:off x="2324207" y="2615978"/>
            <a:ext cx="254895" cy="213086"/>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08" name="直接连接符 307"/>
          <p:cNvCxnSpPr/>
          <p:nvPr/>
        </p:nvCxnSpPr>
        <p:spPr bwMode="auto">
          <a:xfrm flipV="1">
            <a:off x="3215434" y="2793554"/>
            <a:ext cx="254895" cy="213086"/>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sp>
        <p:nvSpPr>
          <p:cNvPr id="309" name="任意多边形 308"/>
          <p:cNvSpPr/>
          <p:nvPr/>
        </p:nvSpPr>
        <p:spPr bwMode="auto">
          <a:xfrm>
            <a:off x="2281406" y="2929320"/>
            <a:ext cx="1394295" cy="65576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1" fmla="*/ 767644 w 2314222"/>
              <a:gd name="connsiteY0-2" fmla="*/ 0 h 1072444"/>
              <a:gd name="connsiteX1-3" fmla="*/ 2314222 w 2314222"/>
              <a:gd name="connsiteY1-4" fmla="*/ 293510 h 1072444"/>
              <a:gd name="connsiteX2-5" fmla="*/ 1354666 w 2314222"/>
              <a:gd name="connsiteY2-6" fmla="*/ 1072444 h 1072444"/>
              <a:gd name="connsiteX3-7" fmla="*/ 0 w 2314222"/>
              <a:gd name="connsiteY3-8" fmla="*/ 654755 h 1072444"/>
              <a:gd name="connsiteX4-9" fmla="*/ 767644 w 2314222"/>
              <a:gd name="connsiteY4-10" fmla="*/ 0 h 1072444"/>
              <a:gd name="connsiteX0-11" fmla="*/ 767644 w 2314222"/>
              <a:gd name="connsiteY0-12" fmla="*/ 0 h 948267"/>
              <a:gd name="connsiteX1-13" fmla="*/ 2314222 w 2314222"/>
              <a:gd name="connsiteY1-14" fmla="*/ 293510 h 948267"/>
              <a:gd name="connsiteX2-15" fmla="*/ 1467555 w 2314222"/>
              <a:gd name="connsiteY2-16" fmla="*/ 948267 h 948267"/>
              <a:gd name="connsiteX3-17" fmla="*/ 0 w 2314222"/>
              <a:gd name="connsiteY3-18" fmla="*/ 654755 h 948267"/>
              <a:gd name="connsiteX4-19" fmla="*/ 767644 w 2314222"/>
              <a:gd name="connsiteY4-20" fmla="*/ 0 h 948267"/>
              <a:gd name="connsiteX0-21" fmla="*/ 1094357 w 2314222"/>
              <a:gd name="connsiteY0-22" fmla="*/ 0 h 879123"/>
              <a:gd name="connsiteX1-23" fmla="*/ 2314222 w 2314222"/>
              <a:gd name="connsiteY1-24" fmla="*/ 224366 h 879123"/>
              <a:gd name="connsiteX2-25" fmla="*/ 1467555 w 2314222"/>
              <a:gd name="connsiteY2-26" fmla="*/ 879123 h 879123"/>
              <a:gd name="connsiteX3-27" fmla="*/ 0 w 2314222"/>
              <a:gd name="connsiteY3-28" fmla="*/ 585611 h 879123"/>
              <a:gd name="connsiteX4-29" fmla="*/ 1094357 w 2314222"/>
              <a:gd name="connsiteY4-30" fmla="*/ 0 h 879123"/>
              <a:gd name="connsiteX0-31" fmla="*/ 944613 w 2164478"/>
              <a:gd name="connsiteY0-32" fmla="*/ 0 h 879123"/>
              <a:gd name="connsiteX1-33" fmla="*/ 2164478 w 2164478"/>
              <a:gd name="connsiteY1-34" fmla="*/ 224366 h 879123"/>
              <a:gd name="connsiteX2-35" fmla="*/ 1317811 w 2164478"/>
              <a:gd name="connsiteY2-36" fmla="*/ 879123 h 879123"/>
              <a:gd name="connsiteX3-37" fmla="*/ 0 w 2164478"/>
              <a:gd name="connsiteY3-38" fmla="*/ 635000 h 879123"/>
              <a:gd name="connsiteX4-39" fmla="*/ 944613 w 2164478"/>
              <a:gd name="connsiteY4-40" fmla="*/ 0 h 879123"/>
              <a:gd name="connsiteX0-41" fmla="*/ 944613 w 2164478"/>
              <a:gd name="connsiteY0-42" fmla="*/ 0 h 859367"/>
              <a:gd name="connsiteX1-43" fmla="*/ 2164478 w 2164478"/>
              <a:gd name="connsiteY1-44" fmla="*/ 224366 h 859367"/>
              <a:gd name="connsiteX2-45" fmla="*/ 1208905 w 2164478"/>
              <a:gd name="connsiteY2-46" fmla="*/ 859367 h 859367"/>
              <a:gd name="connsiteX3-47" fmla="*/ 0 w 2164478"/>
              <a:gd name="connsiteY3-48" fmla="*/ 635000 h 859367"/>
              <a:gd name="connsiteX4-49" fmla="*/ 944613 w 2164478"/>
              <a:gd name="connsiteY4-50" fmla="*/ 0 h 859367"/>
              <a:gd name="connsiteX0-51" fmla="*/ 999066 w 2218931"/>
              <a:gd name="connsiteY0-52" fmla="*/ 0 h 859367"/>
              <a:gd name="connsiteX1-53" fmla="*/ 2218931 w 2218931"/>
              <a:gd name="connsiteY1-54" fmla="*/ 224366 h 859367"/>
              <a:gd name="connsiteX2-55" fmla="*/ 1263358 w 2218931"/>
              <a:gd name="connsiteY2-56" fmla="*/ 859367 h 859367"/>
              <a:gd name="connsiteX3-57" fmla="*/ 0 w 2218931"/>
              <a:gd name="connsiteY3-58" fmla="*/ 625122 h 859367"/>
              <a:gd name="connsiteX4-59" fmla="*/ 999066 w 2218931"/>
              <a:gd name="connsiteY4-60" fmla="*/ 0 h 859367"/>
              <a:gd name="connsiteX0-61" fmla="*/ 907178 w 2127043"/>
              <a:gd name="connsiteY0-62" fmla="*/ 0 h 859367"/>
              <a:gd name="connsiteX1-63" fmla="*/ 2127043 w 2127043"/>
              <a:gd name="connsiteY1-64" fmla="*/ 224366 h 859367"/>
              <a:gd name="connsiteX2-65" fmla="*/ 1171470 w 2127043"/>
              <a:gd name="connsiteY2-66" fmla="*/ 859367 h 859367"/>
              <a:gd name="connsiteX3-67" fmla="*/ 0 w 2127043"/>
              <a:gd name="connsiteY3-68" fmla="*/ 625122 h 859367"/>
              <a:gd name="connsiteX4-69" fmla="*/ 907178 w 2127043"/>
              <a:gd name="connsiteY4-70" fmla="*/ 0 h 8593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127043" h="859367">
                <a:moveTo>
                  <a:pt x="907178" y="0"/>
                </a:moveTo>
                <a:lnTo>
                  <a:pt x="2127043" y="224366"/>
                </a:lnTo>
                <a:lnTo>
                  <a:pt x="1171470" y="859367"/>
                </a:lnTo>
                <a:lnTo>
                  <a:pt x="0" y="625122"/>
                </a:lnTo>
                <a:lnTo>
                  <a:pt x="907178" y="0"/>
                </a:lnTo>
                <a:close/>
              </a:path>
            </a:pathLst>
          </a:custGeom>
          <a:solidFill>
            <a:schemeClr val="bg1">
              <a:lumMod val="95000"/>
              <a:alpha val="18000"/>
            </a:schemeClr>
          </a:solidFill>
          <a:ln w="3175">
            <a:solidFill>
              <a:schemeClr val="bg1">
                <a:lumMod val="75000"/>
              </a:schemeClr>
            </a:solidFill>
            <a:prstDash val="dash"/>
            <a:rou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微软雅黑" panose="020B0503020204020204" charset="-122"/>
              <a:ea typeface="微软雅黑" panose="020B0503020204020204" charset="-122"/>
            </a:endParaRPr>
          </a:p>
        </p:txBody>
      </p:sp>
      <p:sp>
        <p:nvSpPr>
          <p:cNvPr id="310" name="任意多边形 309"/>
          <p:cNvSpPr/>
          <p:nvPr/>
        </p:nvSpPr>
        <p:spPr bwMode="auto">
          <a:xfrm>
            <a:off x="1353364" y="2735228"/>
            <a:ext cx="1454529" cy="655763"/>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1" fmla="*/ 767644 w 2314222"/>
              <a:gd name="connsiteY0-2" fmla="*/ 0 h 1072444"/>
              <a:gd name="connsiteX1-3" fmla="*/ 2314222 w 2314222"/>
              <a:gd name="connsiteY1-4" fmla="*/ 293510 h 1072444"/>
              <a:gd name="connsiteX2-5" fmla="*/ 1354666 w 2314222"/>
              <a:gd name="connsiteY2-6" fmla="*/ 1072444 h 1072444"/>
              <a:gd name="connsiteX3-7" fmla="*/ 0 w 2314222"/>
              <a:gd name="connsiteY3-8" fmla="*/ 654755 h 1072444"/>
              <a:gd name="connsiteX4-9" fmla="*/ 767644 w 2314222"/>
              <a:gd name="connsiteY4-10" fmla="*/ 0 h 1072444"/>
              <a:gd name="connsiteX0-11" fmla="*/ 767644 w 2314222"/>
              <a:gd name="connsiteY0-12" fmla="*/ 0 h 948267"/>
              <a:gd name="connsiteX1-13" fmla="*/ 2314222 w 2314222"/>
              <a:gd name="connsiteY1-14" fmla="*/ 293510 h 948267"/>
              <a:gd name="connsiteX2-15" fmla="*/ 1467555 w 2314222"/>
              <a:gd name="connsiteY2-16" fmla="*/ 948267 h 948267"/>
              <a:gd name="connsiteX3-17" fmla="*/ 0 w 2314222"/>
              <a:gd name="connsiteY3-18" fmla="*/ 654755 h 948267"/>
              <a:gd name="connsiteX4-19" fmla="*/ 767644 w 2314222"/>
              <a:gd name="connsiteY4-20" fmla="*/ 0 h 948267"/>
              <a:gd name="connsiteX0-21" fmla="*/ 1094357 w 2314222"/>
              <a:gd name="connsiteY0-22" fmla="*/ 0 h 879123"/>
              <a:gd name="connsiteX1-23" fmla="*/ 2314222 w 2314222"/>
              <a:gd name="connsiteY1-24" fmla="*/ 224366 h 879123"/>
              <a:gd name="connsiteX2-25" fmla="*/ 1467555 w 2314222"/>
              <a:gd name="connsiteY2-26" fmla="*/ 879123 h 879123"/>
              <a:gd name="connsiteX3-27" fmla="*/ 0 w 2314222"/>
              <a:gd name="connsiteY3-28" fmla="*/ 585611 h 879123"/>
              <a:gd name="connsiteX4-29" fmla="*/ 1094357 w 2314222"/>
              <a:gd name="connsiteY4-30" fmla="*/ 0 h 879123"/>
              <a:gd name="connsiteX0-31" fmla="*/ 944613 w 2164478"/>
              <a:gd name="connsiteY0-32" fmla="*/ 0 h 879123"/>
              <a:gd name="connsiteX1-33" fmla="*/ 2164478 w 2164478"/>
              <a:gd name="connsiteY1-34" fmla="*/ 224366 h 879123"/>
              <a:gd name="connsiteX2-35" fmla="*/ 1317811 w 2164478"/>
              <a:gd name="connsiteY2-36" fmla="*/ 879123 h 879123"/>
              <a:gd name="connsiteX3-37" fmla="*/ 0 w 2164478"/>
              <a:gd name="connsiteY3-38" fmla="*/ 635000 h 879123"/>
              <a:gd name="connsiteX4-39" fmla="*/ 944613 w 2164478"/>
              <a:gd name="connsiteY4-40" fmla="*/ 0 h 879123"/>
              <a:gd name="connsiteX0-41" fmla="*/ 944613 w 2164478"/>
              <a:gd name="connsiteY0-42" fmla="*/ 0 h 859367"/>
              <a:gd name="connsiteX1-43" fmla="*/ 2164478 w 2164478"/>
              <a:gd name="connsiteY1-44" fmla="*/ 224366 h 859367"/>
              <a:gd name="connsiteX2-45" fmla="*/ 1208905 w 2164478"/>
              <a:gd name="connsiteY2-46" fmla="*/ 859367 h 859367"/>
              <a:gd name="connsiteX3-47" fmla="*/ 0 w 2164478"/>
              <a:gd name="connsiteY3-48" fmla="*/ 635000 h 859367"/>
              <a:gd name="connsiteX4-49" fmla="*/ 944613 w 2164478"/>
              <a:gd name="connsiteY4-50" fmla="*/ 0 h 859367"/>
              <a:gd name="connsiteX0-51" fmla="*/ 999066 w 2218931"/>
              <a:gd name="connsiteY0-52" fmla="*/ 0 h 859367"/>
              <a:gd name="connsiteX1-53" fmla="*/ 2218931 w 2218931"/>
              <a:gd name="connsiteY1-54" fmla="*/ 224366 h 859367"/>
              <a:gd name="connsiteX2-55" fmla="*/ 1263358 w 2218931"/>
              <a:gd name="connsiteY2-56" fmla="*/ 859367 h 859367"/>
              <a:gd name="connsiteX3-57" fmla="*/ 0 w 2218931"/>
              <a:gd name="connsiteY3-58" fmla="*/ 625122 h 859367"/>
              <a:gd name="connsiteX4-59" fmla="*/ 999066 w 2218931"/>
              <a:gd name="connsiteY4-60" fmla="*/ 0 h 8593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18931" h="859367">
                <a:moveTo>
                  <a:pt x="999066" y="0"/>
                </a:moveTo>
                <a:lnTo>
                  <a:pt x="2218931" y="224366"/>
                </a:lnTo>
                <a:lnTo>
                  <a:pt x="1263358" y="859367"/>
                </a:lnTo>
                <a:lnTo>
                  <a:pt x="0" y="625122"/>
                </a:lnTo>
                <a:lnTo>
                  <a:pt x="999066" y="0"/>
                </a:lnTo>
                <a:close/>
              </a:path>
            </a:pathLst>
          </a:custGeom>
          <a:solidFill>
            <a:schemeClr val="bg1">
              <a:lumMod val="95000"/>
              <a:alpha val="18000"/>
            </a:schemeClr>
          </a:solidFill>
          <a:ln w="3175">
            <a:solidFill>
              <a:schemeClr val="bg1">
                <a:lumMod val="75000"/>
              </a:schemeClr>
            </a:solidFill>
            <a:prstDash val="dash"/>
            <a:rou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微软雅黑" panose="020B0503020204020204" charset="-122"/>
              <a:ea typeface="微软雅黑" panose="020B0503020204020204" charset="-122"/>
            </a:endParaRPr>
          </a:p>
        </p:txBody>
      </p:sp>
      <p:sp>
        <p:nvSpPr>
          <p:cNvPr id="311" name="任意多边形 310"/>
          <p:cNvSpPr/>
          <p:nvPr/>
        </p:nvSpPr>
        <p:spPr bwMode="auto">
          <a:xfrm>
            <a:off x="415006" y="2548675"/>
            <a:ext cx="1498027" cy="653024"/>
          </a:xfrm>
          <a:custGeom>
            <a:avLst/>
            <a:gdLst>
              <a:gd name="connsiteX0" fmla="*/ 846666 w 2314222"/>
              <a:gd name="connsiteY0" fmla="*/ 0 h 1196622"/>
              <a:gd name="connsiteX1" fmla="*/ 2314222 w 2314222"/>
              <a:gd name="connsiteY1" fmla="*/ 417688 h 1196622"/>
              <a:gd name="connsiteX2" fmla="*/ 1354666 w 2314222"/>
              <a:gd name="connsiteY2" fmla="*/ 1196622 h 1196622"/>
              <a:gd name="connsiteX3" fmla="*/ 0 w 2314222"/>
              <a:gd name="connsiteY3" fmla="*/ 778933 h 1196622"/>
              <a:gd name="connsiteX4" fmla="*/ 846666 w 2314222"/>
              <a:gd name="connsiteY4" fmla="*/ 0 h 1196622"/>
              <a:gd name="connsiteX0-1" fmla="*/ 767644 w 2314222"/>
              <a:gd name="connsiteY0-2" fmla="*/ 0 h 1072444"/>
              <a:gd name="connsiteX1-3" fmla="*/ 2314222 w 2314222"/>
              <a:gd name="connsiteY1-4" fmla="*/ 293510 h 1072444"/>
              <a:gd name="connsiteX2-5" fmla="*/ 1354666 w 2314222"/>
              <a:gd name="connsiteY2-6" fmla="*/ 1072444 h 1072444"/>
              <a:gd name="connsiteX3-7" fmla="*/ 0 w 2314222"/>
              <a:gd name="connsiteY3-8" fmla="*/ 654755 h 1072444"/>
              <a:gd name="connsiteX4-9" fmla="*/ 767644 w 2314222"/>
              <a:gd name="connsiteY4-10" fmla="*/ 0 h 1072444"/>
              <a:gd name="connsiteX0-11" fmla="*/ 767644 w 2314222"/>
              <a:gd name="connsiteY0-12" fmla="*/ 0 h 948267"/>
              <a:gd name="connsiteX1-13" fmla="*/ 2314222 w 2314222"/>
              <a:gd name="connsiteY1-14" fmla="*/ 293510 h 948267"/>
              <a:gd name="connsiteX2-15" fmla="*/ 1467555 w 2314222"/>
              <a:gd name="connsiteY2-16" fmla="*/ 948267 h 948267"/>
              <a:gd name="connsiteX3-17" fmla="*/ 0 w 2314222"/>
              <a:gd name="connsiteY3-18" fmla="*/ 654755 h 948267"/>
              <a:gd name="connsiteX4-19" fmla="*/ 767644 w 2314222"/>
              <a:gd name="connsiteY4-20" fmla="*/ 0 h 948267"/>
              <a:gd name="connsiteX0-21" fmla="*/ 1094357 w 2314222"/>
              <a:gd name="connsiteY0-22" fmla="*/ 0 h 879123"/>
              <a:gd name="connsiteX1-23" fmla="*/ 2314222 w 2314222"/>
              <a:gd name="connsiteY1-24" fmla="*/ 224366 h 879123"/>
              <a:gd name="connsiteX2-25" fmla="*/ 1467555 w 2314222"/>
              <a:gd name="connsiteY2-26" fmla="*/ 879123 h 879123"/>
              <a:gd name="connsiteX3-27" fmla="*/ 0 w 2314222"/>
              <a:gd name="connsiteY3-28" fmla="*/ 585611 h 879123"/>
              <a:gd name="connsiteX4-29" fmla="*/ 1094357 w 2314222"/>
              <a:gd name="connsiteY4-30" fmla="*/ 0 h 879123"/>
              <a:gd name="connsiteX0-31" fmla="*/ 944613 w 2164478"/>
              <a:gd name="connsiteY0-32" fmla="*/ 0 h 879123"/>
              <a:gd name="connsiteX1-33" fmla="*/ 2164478 w 2164478"/>
              <a:gd name="connsiteY1-34" fmla="*/ 224366 h 879123"/>
              <a:gd name="connsiteX2-35" fmla="*/ 1317811 w 2164478"/>
              <a:gd name="connsiteY2-36" fmla="*/ 879123 h 879123"/>
              <a:gd name="connsiteX3-37" fmla="*/ 0 w 2164478"/>
              <a:gd name="connsiteY3-38" fmla="*/ 635000 h 879123"/>
              <a:gd name="connsiteX4-39" fmla="*/ 944613 w 2164478"/>
              <a:gd name="connsiteY4-40" fmla="*/ 0 h 879123"/>
              <a:gd name="connsiteX0-41" fmla="*/ 944613 w 2164478"/>
              <a:gd name="connsiteY0-42" fmla="*/ 0 h 859367"/>
              <a:gd name="connsiteX1-43" fmla="*/ 2164478 w 2164478"/>
              <a:gd name="connsiteY1-44" fmla="*/ 224366 h 859367"/>
              <a:gd name="connsiteX2-45" fmla="*/ 1208905 w 2164478"/>
              <a:gd name="connsiteY2-46" fmla="*/ 859367 h 859367"/>
              <a:gd name="connsiteX3-47" fmla="*/ 0 w 2164478"/>
              <a:gd name="connsiteY3-48" fmla="*/ 635000 h 859367"/>
              <a:gd name="connsiteX4-49" fmla="*/ 944613 w 2164478"/>
              <a:gd name="connsiteY4-50" fmla="*/ 0 h 859367"/>
              <a:gd name="connsiteX0-51" fmla="*/ 999066 w 2218931"/>
              <a:gd name="connsiteY0-52" fmla="*/ 0 h 859367"/>
              <a:gd name="connsiteX1-53" fmla="*/ 2218931 w 2218931"/>
              <a:gd name="connsiteY1-54" fmla="*/ 224366 h 859367"/>
              <a:gd name="connsiteX2-55" fmla="*/ 1263358 w 2218931"/>
              <a:gd name="connsiteY2-56" fmla="*/ 859367 h 859367"/>
              <a:gd name="connsiteX3-57" fmla="*/ 0 w 2218931"/>
              <a:gd name="connsiteY3-58" fmla="*/ 625122 h 859367"/>
              <a:gd name="connsiteX4-59" fmla="*/ 999066 w 2218931"/>
              <a:gd name="connsiteY4-60" fmla="*/ 0 h 859367"/>
              <a:gd name="connsiteX0-61" fmla="*/ 1038623 w 2258488"/>
              <a:gd name="connsiteY0-62" fmla="*/ 0 h 859367"/>
              <a:gd name="connsiteX1-63" fmla="*/ 2258488 w 2258488"/>
              <a:gd name="connsiteY1-64" fmla="*/ 224366 h 859367"/>
              <a:gd name="connsiteX2-65" fmla="*/ 1302915 w 2258488"/>
              <a:gd name="connsiteY2-66" fmla="*/ 859367 h 859367"/>
              <a:gd name="connsiteX3-67" fmla="*/ 0 w 2258488"/>
              <a:gd name="connsiteY3-68" fmla="*/ 614359 h 859367"/>
              <a:gd name="connsiteX4-69" fmla="*/ 1038623 w 2258488"/>
              <a:gd name="connsiteY4-70" fmla="*/ 0 h 859367"/>
              <a:gd name="connsiteX0-71" fmla="*/ 1038623 w 2258488"/>
              <a:gd name="connsiteY0-72" fmla="*/ 0 h 855779"/>
              <a:gd name="connsiteX1-73" fmla="*/ 2258488 w 2258488"/>
              <a:gd name="connsiteY1-74" fmla="*/ 224366 h 855779"/>
              <a:gd name="connsiteX2-75" fmla="*/ 1258413 w 2258488"/>
              <a:gd name="connsiteY2-76" fmla="*/ 855779 h 855779"/>
              <a:gd name="connsiteX3-77" fmla="*/ 0 w 2258488"/>
              <a:gd name="connsiteY3-78" fmla="*/ 614359 h 855779"/>
              <a:gd name="connsiteX4-79" fmla="*/ 1038623 w 2258488"/>
              <a:gd name="connsiteY4-80" fmla="*/ 0 h 855779"/>
              <a:gd name="connsiteX0-81" fmla="*/ 1038623 w 2285290"/>
              <a:gd name="connsiteY0-82" fmla="*/ 0 h 855779"/>
              <a:gd name="connsiteX1-83" fmla="*/ 2285290 w 2285290"/>
              <a:gd name="connsiteY1-84" fmla="*/ 224366 h 855779"/>
              <a:gd name="connsiteX2-85" fmla="*/ 1258413 w 2285290"/>
              <a:gd name="connsiteY2-86" fmla="*/ 855779 h 855779"/>
              <a:gd name="connsiteX3-87" fmla="*/ 0 w 2285290"/>
              <a:gd name="connsiteY3-88" fmla="*/ 614359 h 855779"/>
              <a:gd name="connsiteX4-89" fmla="*/ 1038623 w 2285290"/>
              <a:gd name="connsiteY4-90" fmla="*/ 0 h 8557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285290" h="855779">
                <a:moveTo>
                  <a:pt x="1038623" y="0"/>
                </a:moveTo>
                <a:lnTo>
                  <a:pt x="2285290" y="224366"/>
                </a:lnTo>
                <a:lnTo>
                  <a:pt x="1258413" y="855779"/>
                </a:lnTo>
                <a:lnTo>
                  <a:pt x="0" y="614359"/>
                </a:lnTo>
                <a:lnTo>
                  <a:pt x="1038623" y="0"/>
                </a:lnTo>
                <a:close/>
              </a:path>
            </a:pathLst>
          </a:custGeom>
          <a:solidFill>
            <a:schemeClr val="bg1">
              <a:lumMod val="95000"/>
              <a:alpha val="18000"/>
            </a:schemeClr>
          </a:solidFill>
          <a:ln w="3175">
            <a:solidFill>
              <a:schemeClr val="bg1">
                <a:lumMod val="75000"/>
              </a:schemeClr>
            </a:solidFill>
            <a:prstDash val="dash"/>
            <a:round/>
          </a:ln>
          <a:effectLst>
            <a:outerShdw blurRad="50800" dist="38100" algn="l" rotWithShape="0">
              <a:prstClr val="black">
                <a:alpha val="40000"/>
              </a:prstClr>
            </a:outerShdw>
          </a:effectLst>
        </p:spPr>
        <p:txBody>
          <a:bodyPr rtlCol="0" anchor="ctr"/>
          <a:lstStyle/>
          <a:p>
            <a:pPr algn="ctr" fontAlgn="auto">
              <a:spcBef>
                <a:spcPts val="0"/>
              </a:spcBef>
              <a:spcAft>
                <a:spcPts val="0"/>
              </a:spcAft>
            </a:pPr>
            <a:endParaRPr lang="zh-CN" altLang="en-US">
              <a:solidFill>
                <a:srgbClr val="B2B2B2"/>
              </a:solidFill>
              <a:latin typeface="微软雅黑" panose="020B0503020204020204" charset="-122"/>
              <a:ea typeface="微软雅黑" panose="020B0503020204020204" charset="-122"/>
            </a:endParaRPr>
          </a:p>
        </p:txBody>
      </p:sp>
      <p:pic>
        <p:nvPicPr>
          <p:cNvPr id="313" name="Picture 302" descr="图片755"/>
          <p:cNvPicPr>
            <a:picLocks noChangeAspect="1" noChangeArrowheads="1"/>
          </p:cNvPicPr>
          <p:nvPr/>
        </p:nvPicPr>
        <p:blipFill>
          <a:blip r:embed="rId3" cstate="print"/>
          <a:srcRect/>
          <a:stretch>
            <a:fillRect/>
          </a:stretch>
        </p:blipFill>
        <p:spPr bwMode="auto">
          <a:xfrm>
            <a:off x="1822824" y="2932115"/>
            <a:ext cx="429860" cy="251607"/>
          </a:xfrm>
          <a:prstGeom prst="rect">
            <a:avLst/>
          </a:prstGeom>
          <a:noFill/>
          <a:ln w="9525">
            <a:noFill/>
            <a:miter lim="800000"/>
            <a:headEnd/>
            <a:tailEnd/>
          </a:ln>
        </p:spPr>
      </p:pic>
      <p:cxnSp>
        <p:nvCxnSpPr>
          <p:cNvPr id="316" name="直接连接符 315"/>
          <p:cNvCxnSpPr/>
          <p:nvPr/>
        </p:nvCxnSpPr>
        <p:spPr bwMode="auto">
          <a:xfrm flipH="1" flipV="1">
            <a:off x="3302697" y="3411479"/>
            <a:ext cx="404252" cy="84457"/>
          </a:xfrm>
          <a:prstGeom prst="line">
            <a:avLst/>
          </a:prstGeom>
          <a:noFill/>
          <a:ln w="76200" cap="rnd" cmpd="sng" algn="ctr">
            <a:solidFill>
              <a:schemeClr val="bg2"/>
            </a:solidFill>
            <a:prstDash val="sysDot"/>
            <a:round/>
            <a:headEnd type="none" w="med" len="med"/>
            <a:tailEnd type="none" w="med" len="med"/>
          </a:ln>
          <a:effectLst>
            <a:outerShdw blurRad="50800" dist="38100" dir="2700000" algn="tl" rotWithShape="0">
              <a:prstClr val="black">
                <a:alpha val="40000"/>
              </a:prstClr>
            </a:outerShdw>
          </a:effectLst>
        </p:spPr>
      </p:cxnSp>
      <p:sp>
        <p:nvSpPr>
          <p:cNvPr id="317" name="Text Box 76"/>
          <p:cNvSpPr txBox="1">
            <a:spLocks noChangeArrowheads="1"/>
          </p:cNvSpPr>
          <p:nvPr/>
        </p:nvSpPr>
        <p:spPr bwMode="auto">
          <a:xfrm rot="676445">
            <a:off x="736731" y="2903876"/>
            <a:ext cx="492443" cy="313932"/>
          </a:xfrm>
          <a:prstGeom prst="rect">
            <a:avLst/>
          </a:prstGeom>
          <a:noFill/>
          <a:ln w="9525" algn="ctr">
            <a:noFill/>
            <a:miter lim="800000"/>
          </a:ln>
          <a:effectLst/>
        </p:spPr>
        <p:txBody>
          <a:bodyPr wrap="none">
            <a:spAutoFit/>
          </a:bodyPr>
          <a:lstStyle/>
          <a:p>
            <a:pPr algn="ctr" fontAlgn="auto">
              <a:lnSpc>
                <a:spcPct val="120000"/>
              </a:lnSpc>
              <a:spcBef>
                <a:spcPct val="50000"/>
              </a:spcBef>
              <a:spcAft>
                <a:spcPts val="0"/>
              </a:spcAft>
            </a:pPr>
            <a:r>
              <a:rPr kumimoji="1" lang="zh-CN" altLang="en-US" sz="1200" dirty="0" smtClean="0">
                <a:solidFill>
                  <a:srgbClr val="000000"/>
                </a:solidFill>
                <a:latin typeface="微软雅黑" panose="020B0503020204020204" charset="-122"/>
                <a:ea typeface="微软雅黑" panose="020B0503020204020204" charset="-122"/>
                <a:sym typeface="Arial" panose="020B0604020202020204"/>
              </a:rPr>
              <a:t>教室</a:t>
            </a:r>
            <a:endParaRPr kumimoji="1" lang="zh-CN" altLang="en-US" sz="1200" dirty="0">
              <a:solidFill>
                <a:srgbClr val="000000"/>
              </a:solidFill>
              <a:latin typeface="微软雅黑" panose="020B0503020204020204" charset="-122"/>
              <a:ea typeface="微软雅黑" panose="020B0503020204020204" charset="-122"/>
              <a:sym typeface="Arial" panose="020B0604020202020204"/>
            </a:endParaRPr>
          </a:p>
        </p:txBody>
      </p:sp>
      <p:sp>
        <p:nvSpPr>
          <p:cNvPr id="342" name="Text Box 76"/>
          <p:cNvSpPr txBox="1">
            <a:spLocks noChangeArrowheads="1"/>
          </p:cNvSpPr>
          <p:nvPr/>
        </p:nvSpPr>
        <p:spPr bwMode="auto">
          <a:xfrm>
            <a:off x="2358233" y="2445339"/>
            <a:ext cx="530915" cy="258532"/>
          </a:xfrm>
          <a:prstGeom prst="rect">
            <a:avLst/>
          </a:prstGeom>
          <a:noFill/>
          <a:ln w="9525" algn="ctr">
            <a:noFill/>
            <a:miter lim="800000"/>
          </a:ln>
          <a:effectLst/>
        </p:spPr>
        <p:txBody>
          <a:bodyPr wrap="none">
            <a:spAutoFit/>
          </a:bodyPr>
          <a:lstStyle/>
          <a:p>
            <a:pPr algn="ctr" fontAlgn="auto">
              <a:lnSpc>
                <a:spcPct val="120000"/>
              </a:lnSpc>
              <a:spcBef>
                <a:spcPct val="50000"/>
              </a:spcBef>
              <a:spcAft>
                <a:spcPts val="0"/>
              </a:spcAft>
            </a:pPr>
            <a:r>
              <a:rPr kumimoji="1" lang="zh-CN" altLang="en-US" sz="900" b="1" dirty="0" smtClean="0">
                <a:solidFill>
                  <a:srgbClr val="990000"/>
                </a:solidFill>
                <a:latin typeface="微软雅黑" panose="020B0503020204020204" charset="-122"/>
                <a:ea typeface="微软雅黑" panose="020B0503020204020204" charset="-122"/>
                <a:sym typeface="Arial" panose="020B0604020202020204"/>
              </a:rPr>
              <a:t>校园网</a:t>
            </a:r>
            <a:endParaRPr kumimoji="1" lang="zh-CN" altLang="en-US" sz="900" b="1" dirty="0">
              <a:solidFill>
                <a:srgbClr val="990000"/>
              </a:solidFill>
              <a:latin typeface="微软雅黑" panose="020B0503020204020204" charset="-122"/>
              <a:ea typeface="微软雅黑" panose="020B0503020204020204" charset="-122"/>
              <a:sym typeface="Arial" panose="020B0604020202020204"/>
            </a:endParaRPr>
          </a:p>
        </p:txBody>
      </p:sp>
      <p:sp>
        <p:nvSpPr>
          <p:cNvPr id="344" name="Text Box 76"/>
          <p:cNvSpPr txBox="1">
            <a:spLocks noChangeArrowheads="1"/>
          </p:cNvSpPr>
          <p:nvPr/>
        </p:nvSpPr>
        <p:spPr bwMode="auto">
          <a:xfrm rot="676445">
            <a:off x="1546356" y="3065801"/>
            <a:ext cx="492443" cy="313932"/>
          </a:xfrm>
          <a:prstGeom prst="rect">
            <a:avLst/>
          </a:prstGeom>
          <a:noFill/>
          <a:ln w="9525" algn="ctr">
            <a:noFill/>
            <a:miter lim="800000"/>
          </a:ln>
          <a:effectLst/>
        </p:spPr>
        <p:txBody>
          <a:bodyPr wrap="none">
            <a:spAutoFit/>
          </a:bodyPr>
          <a:lstStyle/>
          <a:p>
            <a:pPr algn="ctr" fontAlgn="auto">
              <a:lnSpc>
                <a:spcPct val="120000"/>
              </a:lnSpc>
              <a:spcBef>
                <a:spcPct val="50000"/>
              </a:spcBef>
              <a:spcAft>
                <a:spcPts val="0"/>
              </a:spcAft>
            </a:pPr>
            <a:r>
              <a:rPr kumimoji="1" lang="zh-CN" altLang="en-US" sz="1200" dirty="0" smtClean="0">
                <a:solidFill>
                  <a:srgbClr val="000000"/>
                </a:solidFill>
                <a:latin typeface="微软雅黑" panose="020B0503020204020204" charset="-122"/>
                <a:ea typeface="微软雅黑" panose="020B0503020204020204" charset="-122"/>
                <a:sym typeface="Arial" panose="020B0604020202020204"/>
              </a:rPr>
              <a:t>教室</a:t>
            </a:r>
            <a:endParaRPr kumimoji="1" lang="zh-CN" altLang="en-US" sz="1200" dirty="0">
              <a:solidFill>
                <a:srgbClr val="000000"/>
              </a:solidFill>
              <a:latin typeface="微软雅黑" panose="020B0503020204020204" charset="-122"/>
              <a:ea typeface="微软雅黑" panose="020B0503020204020204" charset="-122"/>
              <a:sym typeface="Arial" panose="020B0604020202020204"/>
            </a:endParaRPr>
          </a:p>
        </p:txBody>
      </p:sp>
      <p:sp>
        <p:nvSpPr>
          <p:cNvPr id="345" name="Text Box 76"/>
          <p:cNvSpPr txBox="1">
            <a:spLocks noChangeArrowheads="1"/>
          </p:cNvSpPr>
          <p:nvPr/>
        </p:nvSpPr>
        <p:spPr bwMode="auto">
          <a:xfrm rot="676445">
            <a:off x="2479806" y="3265826"/>
            <a:ext cx="492443" cy="313932"/>
          </a:xfrm>
          <a:prstGeom prst="rect">
            <a:avLst/>
          </a:prstGeom>
          <a:noFill/>
          <a:ln w="9525" algn="ctr">
            <a:noFill/>
            <a:miter lim="800000"/>
          </a:ln>
          <a:effectLst/>
        </p:spPr>
        <p:txBody>
          <a:bodyPr wrap="none">
            <a:spAutoFit/>
          </a:bodyPr>
          <a:lstStyle/>
          <a:p>
            <a:pPr algn="ctr" fontAlgn="auto">
              <a:lnSpc>
                <a:spcPct val="120000"/>
              </a:lnSpc>
              <a:spcBef>
                <a:spcPct val="50000"/>
              </a:spcBef>
              <a:spcAft>
                <a:spcPts val="0"/>
              </a:spcAft>
            </a:pPr>
            <a:r>
              <a:rPr kumimoji="1" lang="zh-CN" altLang="en-US" sz="1200" dirty="0" smtClean="0">
                <a:solidFill>
                  <a:srgbClr val="000000"/>
                </a:solidFill>
                <a:latin typeface="微软雅黑" panose="020B0503020204020204" charset="-122"/>
                <a:ea typeface="微软雅黑" panose="020B0503020204020204" charset="-122"/>
                <a:sym typeface="Arial" panose="020B0604020202020204"/>
              </a:rPr>
              <a:t>教室</a:t>
            </a:r>
            <a:endParaRPr kumimoji="1" lang="zh-CN" altLang="en-US" sz="1200" dirty="0">
              <a:solidFill>
                <a:srgbClr val="000000"/>
              </a:solidFill>
              <a:latin typeface="微软雅黑" panose="020B0503020204020204" charset="-122"/>
              <a:ea typeface="微软雅黑" panose="020B0503020204020204" charset="-122"/>
              <a:sym typeface="Arial" panose="020B0604020202020204"/>
            </a:endParaRPr>
          </a:p>
        </p:txBody>
      </p:sp>
      <p:pic>
        <p:nvPicPr>
          <p:cNvPr id="346" name="Picture 302" descr="图片755"/>
          <p:cNvPicPr>
            <a:picLocks noChangeAspect="1" noChangeArrowheads="1"/>
          </p:cNvPicPr>
          <p:nvPr/>
        </p:nvPicPr>
        <p:blipFill>
          <a:blip r:embed="rId3" cstate="print"/>
          <a:srcRect/>
          <a:stretch>
            <a:fillRect/>
          </a:stretch>
        </p:blipFill>
        <p:spPr bwMode="auto">
          <a:xfrm>
            <a:off x="965574" y="2760665"/>
            <a:ext cx="429860" cy="251607"/>
          </a:xfrm>
          <a:prstGeom prst="rect">
            <a:avLst/>
          </a:prstGeom>
          <a:noFill/>
          <a:ln w="9525">
            <a:noFill/>
            <a:miter lim="800000"/>
            <a:headEnd/>
            <a:tailEnd/>
          </a:ln>
        </p:spPr>
      </p:pic>
      <p:pic>
        <p:nvPicPr>
          <p:cNvPr id="347" name="Picture 302" descr="图片755"/>
          <p:cNvPicPr>
            <a:picLocks noChangeAspect="1" noChangeArrowheads="1"/>
          </p:cNvPicPr>
          <p:nvPr/>
        </p:nvPicPr>
        <p:blipFill>
          <a:blip r:embed="rId3" cstate="print"/>
          <a:srcRect/>
          <a:stretch>
            <a:fillRect/>
          </a:stretch>
        </p:blipFill>
        <p:spPr bwMode="auto">
          <a:xfrm>
            <a:off x="2651499" y="3113090"/>
            <a:ext cx="429860" cy="251607"/>
          </a:xfrm>
          <a:prstGeom prst="rect">
            <a:avLst/>
          </a:prstGeom>
          <a:noFill/>
          <a:ln w="9525">
            <a:noFill/>
            <a:miter lim="800000"/>
            <a:headEnd/>
            <a:tailEnd/>
          </a:ln>
        </p:spPr>
      </p:pic>
      <p:grpSp>
        <p:nvGrpSpPr>
          <p:cNvPr id="5" name="组合 91"/>
          <p:cNvGrpSpPr/>
          <p:nvPr/>
        </p:nvGrpSpPr>
        <p:grpSpPr>
          <a:xfrm>
            <a:off x="911645" y="2473803"/>
            <a:ext cx="406034" cy="279867"/>
            <a:chOff x="1537066" y="2553178"/>
            <a:chExt cx="406034" cy="279867"/>
          </a:xfrm>
        </p:grpSpPr>
        <p:grpSp>
          <p:nvGrpSpPr>
            <p:cNvPr id="6" name="组合 57"/>
            <p:cNvGrpSpPr>
              <a:grpSpLocks noChangeAspect="1"/>
            </p:cNvGrpSpPr>
            <p:nvPr/>
          </p:nvGrpSpPr>
          <p:grpSpPr>
            <a:xfrm rot="13840089">
              <a:off x="1552134" y="2653971"/>
              <a:ext cx="164006" cy="194142"/>
              <a:chOff x="2843808" y="908720"/>
              <a:chExt cx="1371581" cy="1371429"/>
            </a:xfrm>
            <a:solidFill>
              <a:srgbClr val="00B050"/>
            </a:solidFill>
          </p:grpSpPr>
          <p:sp>
            <p:nvSpPr>
              <p:cNvPr id="324" name="椭圆 323"/>
              <p:cNvSpPr>
                <a:spLocks noChangeAspect="1"/>
              </p:cNvSpPr>
              <p:nvPr/>
            </p:nvSpPr>
            <p:spPr bwMode="auto">
              <a:xfrm>
                <a:off x="3464537" y="1549429"/>
                <a:ext cx="120125" cy="120125"/>
              </a:xfrm>
              <a:prstGeom prst="ellipse">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325" name="空心弧 324"/>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326" name="空心弧 325"/>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327" name="空心弧 326"/>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grpSp>
        <p:pic>
          <p:nvPicPr>
            <p:cNvPr id="91" name="Picture 1" descr="E:\Documents\02_AR\AR 12&amp;22&amp;32\照片\AR工信部入网项目照片处理\AR1220W\AR1220W 背俯.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667463" y="2553178"/>
              <a:ext cx="275637" cy="198331"/>
            </a:xfrm>
            <a:prstGeom prst="rect">
              <a:avLst/>
            </a:prstGeom>
            <a:noFill/>
            <a:ln w="9525">
              <a:noFill/>
              <a:miter lim="800000"/>
              <a:headEnd/>
              <a:tailEnd/>
            </a:ln>
          </p:spPr>
        </p:pic>
      </p:grpSp>
      <p:grpSp>
        <p:nvGrpSpPr>
          <p:cNvPr id="7" name="组合 92"/>
          <p:cNvGrpSpPr/>
          <p:nvPr/>
        </p:nvGrpSpPr>
        <p:grpSpPr>
          <a:xfrm>
            <a:off x="1797470" y="2654778"/>
            <a:ext cx="415559" cy="279867"/>
            <a:chOff x="1537066" y="2553178"/>
            <a:chExt cx="415559" cy="279867"/>
          </a:xfrm>
        </p:grpSpPr>
        <p:grpSp>
          <p:nvGrpSpPr>
            <p:cNvPr id="8" name="组合 57"/>
            <p:cNvGrpSpPr>
              <a:grpSpLocks noChangeAspect="1"/>
            </p:cNvGrpSpPr>
            <p:nvPr/>
          </p:nvGrpSpPr>
          <p:grpSpPr>
            <a:xfrm rot="13840089">
              <a:off x="1552134" y="2653971"/>
              <a:ext cx="164006" cy="194142"/>
              <a:chOff x="2843808" y="908720"/>
              <a:chExt cx="1371581" cy="1371429"/>
            </a:xfrm>
            <a:solidFill>
              <a:srgbClr val="00B050"/>
            </a:solidFill>
          </p:grpSpPr>
          <p:sp>
            <p:nvSpPr>
              <p:cNvPr id="96" name="椭圆 95"/>
              <p:cNvSpPr>
                <a:spLocks noChangeAspect="1"/>
              </p:cNvSpPr>
              <p:nvPr/>
            </p:nvSpPr>
            <p:spPr bwMode="auto">
              <a:xfrm>
                <a:off x="3464537" y="1549429"/>
                <a:ext cx="120125" cy="120125"/>
              </a:xfrm>
              <a:prstGeom prst="ellipse">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97" name="空心弧 9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98" name="空心弧 9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99" name="空心弧 98"/>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grpSp>
        <p:pic>
          <p:nvPicPr>
            <p:cNvPr id="95" name="Picture 1" descr="E:\Documents\02_AR\AR 12&amp;22&amp;32\照片\AR工信部入网项目照片处理\AR1220W\AR1220W 背俯.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676988" y="2553178"/>
              <a:ext cx="275637" cy="198331"/>
            </a:xfrm>
            <a:prstGeom prst="rect">
              <a:avLst/>
            </a:prstGeom>
            <a:noFill/>
            <a:ln w="9525">
              <a:noFill/>
              <a:miter lim="800000"/>
              <a:headEnd/>
              <a:tailEnd/>
            </a:ln>
          </p:spPr>
        </p:pic>
      </p:grpSp>
      <p:grpSp>
        <p:nvGrpSpPr>
          <p:cNvPr id="9" name="组合 99"/>
          <p:cNvGrpSpPr/>
          <p:nvPr/>
        </p:nvGrpSpPr>
        <p:grpSpPr>
          <a:xfrm>
            <a:off x="2749970" y="2807178"/>
            <a:ext cx="396509" cy="279867"/>
            <a:chOff x="1537066" y="2553178"/>
            <a:chExt cx="396509" cy="279867"/>
          </a:xfrm>
        </p:grpSpPr>
        <p:grpSp>
          <p:nvGrpSpPr>
            <p:cNvPr id="10" name="组合 57"/>
            <p:cNvGrpSpPr>
              <a:grpSpLocks noChangeAspect="1"/>
            </p:cNvGrpSpPr>
            <p:nvPr/>
          </p:nvGrpSpPr>
          <p:grpSpPr>
            <a:xfrm rot="13840089">
              <a:off x="1552134" y="2653971"/>
              <a:ext cx="164006" cy="194142"/>
              <a:chOff x="2843808" y="908720"/>
              <a:chExt cx="1371581" cy="1371429"/>
            </a:xfrm>
            <a:solidFill>
              <a:srgbClr val="00B050"/>
            </a:solidFill>
          </p:grpSpPr>
          <p:sp>
            <p:nvSpPr>
              <p:cNvPr id="103" name="椭圆 102"/>
              <p:cNvSpPr>
                <a:spLocks noChangeAspect="1"/>
              </p:cNvSpPr>
              <p:nvPr/>
            </p:nvSpPr>
            <p:spPr bwMode="auto">
              <a:xfrm>
                <a:off x="3464537" y="1549429"/>
                <a:ext cx="120125" cy="120125"/>
              </a:xfrm>
              <a:prstGeom prst="ellipse">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104" name="空心弧 103"/>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105" name="空心弧 104"/>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106" name="空心弧 105"/>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grpSp>
        <p:pic>
          <p:nvPicPr>
            <p:cNvPr id="102" name="Picture 1" descr="E:\Documents\02_AR\AR 12&amp;22&amp;32\照片\AR工信部入网项目照片处理\AR1220W\AR1220W 背俯.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657938" y="2553178"/>
              <a:ext cx="275637" cy="198331"/>
            </a:xfrm>
            <a:prstGeom prst="rect">
              <a:avLst/>
            </a:prstGeom>
            <a:noFill/>
            <a:ln w="9525">
              <a:noFill/>
              <a:miter lim="800000"/>
              <a:headEnd/>
              <a:tailEnd/>
            </a:ln>
          </p:spPr>
        </p:pic>
      </p:grpSp>
      <p:sp>
        <p:nvSpPr>
          <p:cNvPr id="113" name="TextBox 112"/>
          <p:cNvSpPr txBox="1"/>
          <p:nvPr/>
        </p:nvSpPr>
        <p:spPr>
          <a:xfrm>
            <a:off x="4305300" y="3952875"/>
            <a:ext cx="697627"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教师终端</a:t>
            </a:r>
            <a:endParaRPr lang="zh-CN" altLang="en-US" sz="1000" dirty="0">
              <a:solidFill>
                <a:srgbClr val="000000"/>
              </a:solidFill>
              <a:latin typeface="微软雅黑" panose="020B0503020204020204" charset="-122"/>
              <a:ea typeface="微软雅黑" panose="020B0503020204020204" charset="-122"/>
            </a:endParaRPr>
          </a:p>
        </p:txBody>
      </p:sp>
      <p:grpSp>
        <p:nvGrpSpPr>
          <p:cNvPr id="11" name="组合 84"/>
          <p:cNvGrpSpPr/>
          <p:nvPr/>
        </p:nvGrpSpPr>
        <p:grpSpPr>
          <a:xfrm rot="986409">
            <a:off x="5890845" y="3117373"/>
            <a:ext cx="295442" cy="248811"/>
            <a:chOff x="4333173" y="6019436"/>
            <a:chExt cx="780752" cy="533764"/>
          </a:xfrm>
        </p:grpSpPr>
        <p:grpSp>
          <p:nvGrpSpPr>
            <p:cNvPr id="12" name="组合 9"/>
            <p:cNvGrpSpPr/>
            <p:nvPr/>
          </p:nvGrpSpPr>
          <p:grpSpPr bwMode="auto">
            <a:xfrm>
              <a:off x="4333173" y="6019436"/>
              <a:ext cx="780752" cy="533764"/>
              <a:chOff x="2503493" y="2348880"/>
              <a:chExt cx="2527099" cy="1621159"/>
            </a:xfrm>
          </p:grpSpPr>
          <p:pic>
            <p:nvPicPr>
              <p:cNvPr id="134"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135"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133"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sp>
        <p:nvSpPr>
          <p:cNvPr id="131" name="TextBox 130"/>
          <p:cNvSpPr txBox="1"/>
          <p:nvPr/>
        </p:nvSpPr>
        <p:spPr>
          <a:xfrm rot="986409">
            <a:off x="5499262" y="3301696"/>
            <a:ext cx="697627"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学生终端</a:t>
            </a:r>
            <a:endParaRPr lang="zh-CN" altLang="en-US" sz="1000" dirty="0">
              <a:solidFill>
                <a:srgbClr val="000000"/>
              </a:solidFill>
              <a:latin typeface="微软雅黑" panose="020B0503020204020204" charset="-122"/>
              <a:ea typeface="微软雅黑" panose="020B0503020204020204" charset="-122"/>
            </a:endParaRPr>
          </a:p>
        </p:txBody>
      </p:sp>
      <p:grpSp>
        <p:nvGrpSpPr>
          <p:cNvPr id="13" name="组合 84"/>
          <p:cNvGrpSpPr/>
          <p:nvPr/>
        </p:nvGrpSpPr>
        <p:grpSpPr>
          <a:xfrm rot="986409">
            <a:off x="5725812" y="3654496"/>
            <a:ext cx="295442" cy="248811"/>
            <a:chOff x="4333173" y="6019436"/>
            <a:chExt cx="780752" cy="533764"/>
          </a:xfrm>
        </p:grpSpPr>
        <p:grpSp>
          <p:nvGrpSpPr>
            <p:cNvPr id="14" name="组合 9"/>
            <p:cNvGrpSpPr/>
            <p:nvPr/>
          </p:nvGrpSpPr>
          <p:grpSpPr bwMode="auto">
            <a:xfrm>
              <a:off x="4333173" y="6019436"/>
              <a:ext cx="780752" cy="533764"/>
              <a:chOff x="2503493" y="2348880"/>
              <a:chExt cx="2527099" cy="1621159"/>
            </a:xfrm>
          </p:grpSpPr>
          <p:pic>
            <p:nvPicPr>
              <p:cNvPr id="155"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156"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154"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sp>
        <p:nvSpPr>
          <p:cNvPr id="152" name="TextBox 151"/>
          <p:cNvSpPr txBox="1"/>
          <p:nvPr/>
        </p:nvSpPr>
        <p:spPr>
          <a:xfrm rot="986409">
            <a:off x="5343754" y="3838819"/>
            <a:ext cx="697627"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学生终端</a:t>
            </a:r>
            <a:endParaRPr lang="zh-CN" altLang="en-US" sz="1000" dirty="0">
              <a:solidFill>
                <a:srgbClr val="000000"/>
              </a:solidFill>
              <a:latin typeface="微软雅黑" panose="020B0503020204020204" charset="-122"/>
              <a:ea typeface="微软雅黑" panose="020B0503020204020204" charset="-122"/>
            </a:endParaRPr>
          </a:p>
        </p:txBody>
      </p:sp>
      <p:pic>
        <p:nvPicPr>
          <p:cNvPr id="165" name="Picture 2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4589607" y="2221139"/>
            <a:ext cx="813828" cy="379186"/>
          </a:xfrm>
          <a:prstGeom prst="rect">
            <a:avLst/>
          </a:prstGeom>
          <a:noFill/>
          <a:ln w="9525">
            <a:noFill/>
            <a:miter lim="800000"/>
            <a:headEnd/>
            <a:tailEnd/>
          </a:ln>
        </p:spPr>
      </p:pic>
      <p:sp>
        <p:nvSpPr>
          <p:cNvPr id="168" name="Rectangle 104"/>
          <p:cNvSpPr>
            <a:spLocks noChangeArrowheads="1"/>
          </p:cNvSpPr>
          <p:nvPr/>
        </p:nvSpPr>
        <p:spPr bwMode="auto">
          <a:xfrm>
            <a:off x="6091238" y="5953125"/>
            <a:ext cx="1143000" cy="274638"/>
          </a:xfrm>
          <a:prstGeom prst="rect">
            <a:avLst/>
          </a:prstGeom>
          <a:noFill/>
          <a:ln w="9525">
            <a:noFill/>
            <a:miter lim="800000"/>
          </a:ln>
        </p:spPr>
        <p:txBody>
          <a:bodyPr lIns="91434" tIns="45717" rIns="91434" bIns="45717">
            <a:spAutoFit/>
          </a:bodyPr>
          <a:lstStyle/>
          <a:p>
            <a:r>
              <a:rPr lang="zh-CN" altLang="en-US" sz="1200">
                <a:solidFill>
                  <a:srgbClr val="000000"/>
                </a:solidFill>
                <a:latin typeface="微软雅黑" panose="020B0503020204020204" charset="-122"/>
                <a:ea typeface="微软雅黑" panose="020B0503020204020204" charset="-122"/>
              </a:rPr>
              <a:t>电子白板</a:t>
            </a:r>
            <a:endParaRPr lang="zh-CN" altLang="en-US" sz="1200">
              <a:solidFill>
                <a:srgbClr val="000000"/>
              </a:solidFill>
              <a:latin typeface="微软雅黑" panose="020B0503020204020204" charset="-122"/>
              <a:ea typeface="微软雅黑" panose="020B0503020204020204" charset="-122"/>
            </a:endParaRPr>
          </a:p>
        </p:txBody>
      </p:sp>
      <p:pic>
        <p:nvPicPr>
          <p:cNvPr id="169" name="Picture 76"/>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124450" y="5878513"/>
            <a:ext cx="1233488" cy="573087"/>
          </a:xfrm>
          <a:prstGeom prst="rect">
            <a:avLst/>
          </a:prstGeom>
          <a:noFill/>
          <a:ln w="9525">
            <a:noFill/>
            <a:miter lim="800000"/>
            <a:headEnd/>
            <a:tailEnd/>
          </a:ln>
        </p:spPr>
      </p:pic>
      <p:pic>
        <p:nvPicPr>
          <p:cNvPr id="174" name="Picture 2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266132" y="3106964"/>
            <a:ext cx="813828" cy="379186"/>
          </a:xfrm>
          <a:prstGeom prst="rect">
            <a:avLst/>
          </a:prstGeom>
          <a:noFill/>
          <a:ln w="9525">
            <a:noFill/>
            <a:miter lim="800000"/>
            <a:headEnd/>
            <a:tailEnd/>
          </a:ln>
        </p:spPr>
      </p:pic>
      <p:sp>
        <p:nvSpPr>
          <p:cNvPr id="175" name="TextBox 174"/>
          <p:cNvSpPr txBox="1"/>
          <p:nvPr/>
        </p:nvSpPr>
        <p:spPr>
          <a:xfrm>
            <a:off x="4724400" y="2505075"/>
            <a:ext cx="569387"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摄像机</a:t>
            </a:r>
            <a:endParaRPr lang="en-US" altLang="zh-CN" sz="1000" dirty="0">
              <a:solidFill>
                <a:srgbClr val="000000"/>
              </a:solidFill>
              <a:latin typeface="微软雅黑" panose="020B0503020204020204" charset="-122"/>
              <a:ea typeface="微软雅黑" panose="020B0503020204020204" charset="-122"/>
            </a:endParaRPr>
          </a:p>
        </p:txBody>
      </p:sp>
      <p:sp>
        <p:nvSpPr>
          <p:cNvPr id="176" name="TextBox 175"/>
          <p:cNvSpPr txBox="1"/>
          <p:nvPr/>
        </p:nvSpPr>
        <p:spPr>
          <a:xfrm>
            <a:off x="7400925" y="3409950"/>
            <a:ext cx="569387"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摄像机</a:t>
            </a:r>
            <a:endParaRPr lang="en-US" altLang="zh-CN" sz="1000" dirty="0">
              <a:solidFill>
                <a:srgbClr val="000000"/>
              </a:solidFill>
              <a:latin typeface="微软雅黑" panose="020B0503020204020204" charset="-122"/>
              <a:ea typeface="微软雅黑" panose="020B0503020204020204" charset="-122"/>
            </a:endParaRPr>
          </a:p>
        </p:txBody>
      </p:sp>
      <p:pic>
        <p:nvPicPr>
          <p:cNvPr id="157" name="Picture 3" descr="C:\Users\f00111205\Pictures\摄像头1_副本.png"/>
          <p:cNvPicPr>
            <a:picLocks noChangeAspect="1" noChangeArrowheads="1"/>
          </p:cNvPicPr>
          <p:nvPr/>
        </p:nvPicPr>
        <p:blipFill>
          <a:blip r:embed="rId10" cstate="print"/>
          <a:srcRect/>
          <a:stretch>
            <a:fillRect/>
          </a:stretch>
        </p:blipFill>
        <p:spPr bwMode="auto">
          <a:xfrm>
            <a:off x="6965663" y="2457119"/>
            <a:ext cx="172777" cy="145941"/>
          </a:xfrm>
          <a:prstGeom prst="rect">
            <a:avLst/>
          </a:prstGeom>
          <a:noFill/>
          <a:ln w="9525">
            <a:noFill/>
            <a:miter lim="800000"/>
            <a:headEnd/>
            <a:tailEnd/>
          </a:ln>
        </p:spPr>
      </p:pic>
      <p:sp>
        <p:nvSpPr>
          <p:cNvPr id="187" name="Rectangle 104"/>
          <p:cNvSpPr>
            <a:spLocks noChangeArrowheads="1"/>
          </p:cNvSpPr>
          <p:nvPr/>
        </p:nvSpPr>
        <p:spPr bwMode="auto">
          <a:xfrm>
            <a:off x="6877769" y="2829591"/>
            <a:ext cx="790575" cy="246215"/>
          </a:xfrm>
          <a:prstGeom prst="rect">
            <a:avLst/>
          </a:prstGeom>
          <a:noFill/>
          <a:ln w="9525">
            <a:noFill/>
            <a:miter lim="800000"/>
          </a:ln>
        </p:spPr>
        <p:txBody>
          <a:bodyPr wrap="square" lIns="91434" tIns="45717" rIns="91434" bIns="45717">
            <a:spAutoFit/>
          </a:bodyPr>
          <a:lstStyle/>
          <a:p>
            <a:r>
              <a:rPr lang="zh-CN" altLang="en-US" sz="1000" dirty="0" smtClean="0">
                <a:solidFill>
                  <a:srgbClr val="000000"/>
                </a:solidFill>
                <a:latin typeface="微软雅黑" panose="020B0503020204020204" charset="-122"/>
                <a:ea typeface="微软雅黑" panose="020B0503020204020204" charset="-122"/>
              </a:rPr>
              <a:t>环境控制</a:t>
            </a:r>
            <a:endParaRPr lang="en-US" altLang="zh-CN" sz="1000" dirty="0">
              <a:solidFill>
                <a:srgbClr val="000000"/>
              </a:solidFill>
              <a:latin typeface="微软雅黑" panose="020B0503020204020204" charset="-122"/>
              <a:ea typeface="微软雅黑" panose="020B0503020204020204" charset="-122"/>
            </a:endParaRPr>
          </a:p>
        </p:txBody>
      </p:sp>
      <p:sp>
        <p:nvSpPr>
          <p:cNvPr id="194" name="TextBox 193"/>
          <p:cNvSpPr txBox="1"/>
          <p:nvPr/>
        </p:nvSpPr>
        <p:spPr>
          <a:xfrm>
            <a:off x="4286250" y="3248025"/>
            <a:ext cx="697627"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电子白板</a:t>
            </a:r>
            <a:endParaRPr lang="zh-CN" altLang="en-US" sz="1000" dirty="0">
              <a:solidFill>
                <a:srgbClr val="000000"/>
              </a:solidFill>
              <a:latin typeface="微软雅黑" panose="020B0503020204020204" charset="-122"/>
              <a:ea typeface="微软雅黑" panose="020B0503020204020204" charset="-122"/>
            </a:endParaRPr>
          </a:p>
        </p:txBody>
      </p:sp>
      <p:sp>
        <p:nvSpPr>
          <p:cNvPr id="238" name="TextBox 237"/>
          <p:cNvSpPr txBox="1"/>
          <p:nvPr/>
        </p:nvSpPr>
        <p:spPr>
          <a:xfrm>
            <a:off x="5076056" y="2973601"/>
            <a:ext cx="441146" cy="246221"/>
          </a:xfrm>
          <a:prstGeom prst="rect">
            <a:avLst/>
          </a:prstGeom>
          <a:noFill/>
        </p:spPr>
        <p:txBody>
          <a:bodyPr wrap="none" rtlCol="0">
            <a:spAutoFit/>
          </a:bodyPr>
          <a:lstStyle/>
          <a:p>
            <a:r>
              <a:rPr lang="zh-CN" altLang="en-US" sz="1000" dirty="0" smtClean="0">
                <a:solidFill>
                  <a:srgbClr val="000000"/>
                </a:solidFill>
                <a:latin typeface="微软雅黑" panose="020B0503020204020204" charset="-122"/>
                <a:ea typeface="微软雅黑" panose="020B0503020204020204" charset="-122"/>
              </a:rPr>
              <a:t>投影</a:t>
            </a:r>
            <a:endParaRPr lang="en-US" altLang="zh-CN" sz="1000" dirty="0">
              <a:solidFill>
                <a:srgbClr val="000000"/>
              </a:solidFill>
              <a:latin typeface="微软雅黑" panose="020B0503020204020204" charset="-122"/>
              <a:ea typeface="微软雅黑" panose="020B0503020204020204" charset="-122"/>
            </a:endParaRPr>
          </a:p>
        </p:txBody>
      </p:sp>
      <p:cxnSp>
        <p:nvCxnSpPr>
          <p:cNvPr id="274" name="直接连接符 273"/>
          <p:cNvCxnSpPr/>
          <p:nvPr/>
        </p:nvCxnSpPr>
        <p:spPr bwMode="auto">
          <a:xfrm flipV="1">
            <a:off x="3857625" y="1905002"/>
            <a:ext cx="1143000" cy="952498"/>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78" name="直接连接符 277"/>
          <p:cNvCxnSpPr/>
          <p:nvPr/>
        </p:nvCxnSpPr>
        <p:spPr bwMode="auto">
          <a:xfrm flipH="1" flipV="1">
            <a:off x="5000625" y="1905000"/>
            <a:ext cx="523875" cy="95251"/>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81" name="直接连接符 280"/>
          <p:cNvCxnSpPr/>
          <p:nvPr/>
        </p:nvCxnSpPr>
        <p:spPr bwMode="auto">
          <a:xfrm>
            <a:off x="6067425" y="2095500"/>
            <a:ext cx="2343150" cy="571500"/>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87" name="直接连接符 286"/>
          <p:cNvCxnSpPr/>
          <p:nvPr/>
        </p:nvCxnSpPr>
        <p:spPr bwMode="auto">
          <a:xfrm>
            <a:off x="5838825" y="2124075"/>
            <a:ext cx="1362075" cy="323850"/>
          </a:xfrm>
          <a:prstGeom prst="line">
            <a:avLst/>
          </a:prstGeom>
          <a:noFill/>
          <a:ln w="19050" cap="flat" cmpd="sng" algn="ctr">
            <a:solidFill>
              <a:schemeClr val="accent6">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89" name="直接连接符 288"/>
          <p:cNvCxnSpPr/>
          <p:nvPr/>
        </p:nvCxnSpPr>
        <p:spPr bwMode="auto">
          <a:xfrm flipV="1">
            <a:off x="7839075" y="2686050"/>
            <a:ext cx="581025" cy="561977"/>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19" name="直接连接符 318"/>
          <p:cNvCxnSpPr/>
          <p:nvPr/>
        </p:nvCxnSpPr>
        <p:spPr bwMode="auto">
          <a:xfrm flipV="1">
            <a:off x="5219700" y="2105026"/>
            <a:ext cx="352425" cy="361949"/>
          </a:xfrm>
          <a:prstGeom prst="line">
            <a:avLst/>
          </a:prstGeom>
          <a:noFill/>
          <a:ln w="19050" cap="flat" cmpd="sng" algn="ctr">
            <a:solidFill>
              <a:schemeClr val="accent1">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22" name="直接连接符 321"/>
          <p:cNvCxnSpPr/>
          <p:nvPr/>
        </p:nvCxnSpPr>
        <p:spPr bwMode="auto">
          <a:xfrm flipH="1">
            <a:off x="5181600" y="2114550"/>
            <a:ext cx="514350" cy="828675"/>
          </a:xfrm>
          <a:prstGeom prst="line">
            <a:avLst/>
          </a:prstGeom>
          <a:noFill/>
          <a:ln w="19050" cap="flat" cmpd="sng" algn="ctr">
            <a:solidFill>
              <a:srgbClr val="00B0F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29" name="直接连接符 328"/>
          <p:cNvCxnSpPr/>
          <p:nvPr/>
        </p:nvCxnSpPr>
        <p:spPr bwMode="auto">
          <a:xfrm flipH="1">
            <a:off x="4695825" y="2952750"/>
            <a:ext cx="514350" cy="85725"/>
          </a:xfrm>
          <a:prstGeom prst="line">
            <a:avLst/>
          </a:prstGeom>
          <a:noFill/>
          <a:ln w="19050" cap="flat" cmpd="sng" algn="ctr">
            <a:solidFill>
              <a:srgbClr val="00B0F0"/>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336" name="Picture 14"/>
          <p:cNvPicPr>
            <a:picLocks noChangeAspect="1" noChangeArrowheads="1"/>
          </p:cNvPicPr>
          <p:nvPr/>
        </p:nvPicPr>
        <p:blipFill>
          <a:blip r:embed="rId11" cstate="print"/>
          <a:srcRect/>
          <a:stretch>
            <a:fillRect/>
          </a:stretch>
        </p:blipFill>
        <p:spPr bwMode="auto">
          <a:xfrm>
            <a:off x="5189587" y="2685569"/>
            <a:ext cx="390525" cy="261861"/>
          </a:xfrm>
          <a:prstGeom prst="rect">
            <a:avLst/>
          </a:prstGeom>
          <a:noFill/>
          <a:ln w="9525">
            <a:noFill/>
            <a:miter lim="800000"/>
            <a:headEnd/>
            <a:tailEnd/>
          </a:ln>
        </p:spPr>
      </p:pic>
      <p:sp>
        <p:nvSpPr>
          <p:cNvPr id="357" name="梯形 356"/>
          <p:cNvSpPr/>
          <p:nvPr/>
        </p:nvSpPr>
        <p:spPr bwMode="auto">
          <a:xfrm rot="5400000">
            <a:off x="4454842" y="2803211"/>
            <a:ext cx="409119" cy="441506"/>
          </a:xfrm>
          <a:prstGeom prst="trapezoid">
            <a:avLst>
              <a:gd name="adj" fmla="val 9455"/>
            </a:avLst>
          </a:prstGeom>
          <a:blipFill dpi="0" rotWithShape="0">
            <a:blip r:embed="rId12" cstate="print"/>
            <a:srcRect/>
            <a:stretch>
              <a:fillRect/>
            </a:stretch>
          </a:blipFill>
          <a:ln>
            <a:solidFill>
              <a:schemeClr val="bg2">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endParaRPr>
          </a:p>
        </p:txBody>
      </p:sp>
      <p:grpSp>
        <p:nvGrpSpPr>
          <p:cNvPr id="15" name="组合 84"/>
          <p:cNvGrpSpPr/>
          <p:nvPr/>
        </p:nvGrpSpPr>
        <p:grpSpPr>
          <a:xfrm rot="986409">
            <a:off x="6481966" y="3358276"/>
            <a:ext cx="204584" cy="188238"/>
            <a:chOff x="4333173" y="6019436"/>
            <a:chExt cx="780752" cy="533764"/>
          </a:xfrm>
        </p:grpSpPr>
        <p:grpSp>
          <p:nvGrpSpPr>
            <p:cNvPr id="16" name="组合 9"/>
            <p:cNvGrpSpPr/>
            <p:nvPr/>
          </p:nvGrpSpPr>
          <p:grpSpPr bwMode="auto">
            <a:xfrm>
              <a:off x="4333173" y="6019436"/>
              <a:ext cx="780752" cy="533764"/>
              <a:chOff x="2503493" y="2348880"/>
              <a:chExt cx="2527099" cy="1621159"/>
            </a:xfrm>
          </p:grpSpPr>
          <p:pic>
            <p:nvPicPr>
              <p:cNvPr id="28"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29"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27" name="Picture 1"/>
            <p:cNvPicPr>
              <a:picLocks noChangeArrowheads="1"/>
            </p:cNvPicPr>
            <p:nvPr/>
          </p:nvPicPr>
          <p:blipFill>
            <a:blip r:embed="rId7" cstate="print"/>
            <a:srcRect l="781" t="939" r="586"/>
            <a:stretch>
              <a:fillRect/>
            </a:stretch>
          </p:blipFill>
          <p:spPr bwMode="auto">
            <a:xfrm>
              <a:off x="4411323" y="6079083"/>
              <a:ext cx="630265" cy="428978"/>
            </a:xfrm>
            <a:prstGeom prst="rect">
              <a:avLst/>
            </a:prstGeom>
            <a:noFill/>
            <a:ln w="9525">
              <a:noFill/>
              <a:miter lim="800000"/>
              <a:headEnd/>
              <a:tailEnd/>
            </a:ln>
          </p:spPr>
        </p:pic>
      </p:grpSp>
      <p:grpSp>
        <p:nvGrpSpPr>
          <p:cNvPr id="17" name="组合 84"/>
          <p:cNvGrpSpPr/>
          <p:nvPr/>
        </p:nvGrpSpPr>
        <p:grpSpPr>
          <a:xfrm rot="986409">
            <a:off x="6320061" y="3869412"/>
            <a:ext cx="204584" cy="188238"/>
            <a:chOff x="4333173" y="6019436"/>
            <a:chExt cx="780752" cy="533764"/>
          </a:xfrm>
        </p:grpSpPr>
        <p:grpSp>
          <p:nvGrpSpPr>
            <p:cNvPr id="18" name="组合 9"/>
            <p:cNvGrpSpPr/>
            <p:nvPr/>
          </p:nvGrpSpPr>
          <p:grpSpPr bwMode="auto">
            <a:xfrm>
              <a:off x="4333173" y="6019436"/>
              <a:ext cx="780752" cy="533764"/>
              <a:chOff x="2503493" y="2348880"/>
              <a:chExt cx="2527099" cy="1621159"/>
            </a:xfrm>
          </p:grpSpPr>
          <p:pic>
            <p:nvPicPr>
              <p:cNvPr id="141"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142"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140"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grpSp>
        <p:nvGrpSpPr>
          <p:cNvPr id="19" name="组合 84"/>
          <p:cNvGrpSpPr/>
          <p:nvPr/>
        </p:nvGrpSpPr>
        <p:grpSpPr>
          <a:xfrm rot="986409">
            <a:off x="6199486" y="3250064"/>
            <a:ext cx="267989" cy="210434"/>
            <a:chOff x="4333173" y="6019436"/>
            <a:chExt cx="780752" cy="533764"/>
          </a:xfrm>
        </p:grpSpPr>
        <p:grpSp>
          <p:nvGrpSpPr>
            <p:cNvPr id="20" name="组合 9"/>
            <p:cNvGrpSpPr/>
            <p:nvPr/>
          </p:nvGrpSpPr>
          <p:grpSpPr bwMode="auto">
            <a:xfrm>
              <a:off x="4333173" y="6019436"/>
              <a:ext cx="780752" cy="533764"/>
              <a:chOff x="2503493" y="2348880"/>
              <a:chExt cx="2527099" cy="1621159"/>
            </a:xfrm>
          </p:grpSpPr>
          <p:pic>
            <p:nvPicPr>
              <p:cNvPr id="127"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128"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126"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grpSp>
        <p:nvGrpSpPr>
          <p:cNvPr id="21" name="组合 84"/>
          <p:cNvGrpSpPr/>
          <p:nvPr/>
        </p:nvGrpSpPr>
        <p:grpSpPr>
          <a:xfrm rot="986409">
            <a:off x="6030738" y="3780541"/>
            <a:ext cx="267989" cy="210434"/>
            <a:chOff x="4333173" y="6019436"/>
            <a:chExt cx="780752" cy="533764"/>
          </a:xfrm>
        </p:grpSpPr>
        <p:grpSp>
          <p:nvGrpSpPr>
            <p:cNvPr id="22" name="组合 9"/>
            <p:cNvGrpSpPr/>
            <p:nvPr/>
          </p:nvGrpSpPr>
          <p:grpSpPr bwMode="auto">
            <a:xfrm>
              <a:off x="4333173" y="6019436"/>
              <a:ext cx="780752" cy="533764"/>
              <a:chOff x="2503493" y="2348880"/>
              <a:chExt cx="2527099" cy="1621159"/>
            </a:xfrm>
          </p:grpSpPr>
          <p:pic>
            <p:nvPicPr>
              <p:cNvPr id="148"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149"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147"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grpSp>
        <p:nvGrpSpPr>
          <p:cNvPr id="25" name="组合 84"/>
          <p:cNvGrpSpPr/>
          <p:nvPr/>
        </p:nvGrpSpPr>
        <p:grpSpPr>
          <a:xfrm rot="986409">
            <a:off x="6958048" y="3543300"/>
            <a:ext cx="119027" cy="136131"/>
            <a:chOff x="4333173" y="6019436"/>
            <a:chExt cx="780752" cy="533764"/>
          </a:xfrm>
        </p:grpSpPr>
        <p:grpSp>
          <p:nvGrpSpPr>
            <p:cNvPr id="26" name="组合 9"/>
            <p:cNvGrpSpPr/>
            <p:nvPr/>
          </p:nvGrpSpPr>
          <p:grpSpPr bwMode="auto">
            <a:xfrm>
              <a:off x="4333173" y="6019436"/>
              <a:ext cx="780752" cy="533764"/>
              <a:chOff x="2503493" y="2348880"/>
              <a:chExt cx="2527099" cy="1621159"/>
            </a:xfrm>
          </p:grpSpPr>
          <p:pic>
            <p:nvPicPr>
              <p:cNvPr id="361"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362"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360"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grpSp>
        <p:nvGrpSpPr>
          <p:cNvPr id="30" name="组合 382"/>
          <p:cNvGrpSpPr/>
          <p:nvPr/>
        </p:nvGrpSpPr>
        <p:grpSpPr>
          <a:xfrm>
            <a:off x="6691920" y="3448050"/>
            <a:ext cx="194655" cy="152963"/>
            <a:chOff x="6749070" y="3667125"/>
            <a:chExt cx="194655" cy="152963"/>
          </a:xfrm>
        </p:grpSpPr>
        <p:grpSp>
          <p:nvGrpSpPr>
            <p:cNvPr id="31" name="组合 9"/>
            <p:cNvGrpSpPr/>
            <p:nvPr/>
          </p:nvGrpSpPr>
          <p:grpSpPr bwMode="auto">
            <a:xfrm rot="986409">
              <a:off x="6749070" y="3667125"/>
              <a:ext cx="194655" cy="152963"/>
              <a:chOff x="2503493" y="2348880"/>
              <a:chExt cx="2527099" cy="1621159"/>
            </a:xfrm>
          </p:grpSpPr>
          <p:pic>
            <p:nvPicPr>
              <p:cNvPr id="366"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367"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365" name="Picture 1"/>
            <p:cNvPicPr>
              <a:picLocks noChangeArrowheads="1"/>
            </p:cNvPicPr>
            <p:nvPr/>
          </p:nvPicPr>
          <p:blipFill>
            <a:blip r:embed="rId7" cstate="print"/>
            <a:srcRect l="781" t="939" r="586"/>
            <a:stretch>
              <a:fillRect/>
            </a:stretch>
          </p:blipFill>
          <p:spPr bwMode="auto">
            <a:xfrm rot="986409">
              <a:off x="6767940" y="3684334"/>
              <a:ext cx="157136" cy="122934"/>
            </a:xfrm>
            <a:prstGeom prst="rect">
              <a:avLst/>
            </a:prstGeom>
            <a:noFill/>
            <a:ln w="9525">
              <a:noFill/>
              <a:miter lim="800000"/>
              <a:headEnd/>
              <a:tailEnd/>
            </a:ln>
          </p:spPr>
        </p:pic>
      </p:grpSp>
      <p:grpSp>
        <p:nvGrpSpPr>
          <p:cNvPr id="32" name="组合 84"/>
          <p:cNvGrpSpPr/>
          <p:nvPr/>
        </p:nvGrpSpPr>
        <p:grpSpPr>
          <a:xfrm rot="986409">
            <a:off x="6786786" y="4046723"/>
            <a:ext cx="119027" cy="136131"/>
            <a:chOff x="4333173" y="6019436"/>
            <a:chExt cx="780752" cy="533764"/>
          </a:xfrm>
        </p:grpSpPr>
        <p:grpSp>
          <p:nvGrpSpPr>
            <p:cNvPr id="33" name="组合 9"/>
            <p:cNvGrpSpPr/>
            <p:nvPr/>
          </p:nvGrpSpPr>
          <p:grpSpPr bwMode="auto">
            <a:xfrm>
              <a:off x="4333173" y="6019436"/>
              <a:ext cx="780752" cy="533764"/>
              <a:chOff x="2503493" y="2348880"/>
              <a:chExt cx="2527099" cy="1621159"/>
            </a:xfrm>
          </p:grpSpPr>
          <p:pic>
            <p:nvPicPr>
              <p:cNvPr id="371"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372"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370" name="Picture 1"/>
            <p:cNvPicPr>
              <a:picLocks noChangeArrowheads="1"/>
            </p:cNvPicPr>
            <p:nvPr/>
          </p:nvPicPr>
          <p:blipFill>
            <a:blip r:embed="rId7" cstate="print"/>
            <a:srcRect l="781" t="939" r="586"/>
            <a:stretch>
              <a:fillRect/>
            </a:stretch>
          </p:blipFill>
          <p:spPr bwMode="auto">
            <a:xfrm>
              <a:off x="4411333" y="6079066"/>
              <a:ext cx="630267" cy="428978"/>
            </a:xfrm>
            <a:prstGeom prst="rect">
              <a:avLst/>
            </a:prstGeom>
            <a:noFill/>
            <a:ln w="9525">
              <a:noFill/>
              <a:miter lim="800000"/>
              <a:headEnd/>
              <a:tailEnd/>
            </a:ln>
          </p:spPr>
        </p:pic>
      </p:grpSp>
      <p:grpSp>
        <p:nvGrpSpPr>
          <p:cNvPr id="34" name="组合 385"/>
          <p:cNvGrpSpPr/>
          <p:nvPr/>
        </p:nvGrpSpPr>
        <p:grpSpPr>
          <a:xfrm>
            <a:off x="6545086" y="3968759"/>
            <a:ext cx="194655" cy="152963"/>
            <a:chOff x="6640336" y="3997334"/>
            <a:chExt cx="194655" cy="152963"/>
          </a:xfrm>
        </p:grpSpPr>
        <p:grpSp>
          <p:nvGrpSpPr>
            <p:cNvPr id="35" name="组合 9"/>
            <p:cNvGrpSpPr/>
            <p:nvPr/>
          </p:nvGrpSpPr>
          <p:grpSpPr bwMode="auto">
            <a:xfrm rot="986409">
              <a:off x="6640336" y="3997334"/>
              <a:ext cx="194655" cy="152963"/>
              <a:chOff x="2503493" y="2348880"/>
              <a:chExt cx="2527099" cy="1621159"/>
            </a:xfrm>
          </p:grpSpPr>
          <p:pic>
            <p:nvPicPr>
              <p:cNvPr id="376" name="图片 13" descr="mediapad10maidian-120718151252.jpg"/>
              <p:cNvPicPr>
                <a:picLocks noChangeAspect="1"/>
              </p:cNvPicPr>
              <p:nvPr/>
            </p:nvPicPr>
            <p:blipFill>
              <a:blip r:embed="rId5" cstate="print">
                <a:clrChange>
                  <a:clrFrom>
                    <a:srgbClr val="FFFFFF"/>
                  </a:clrFrom>
                  <a:clrTo>
                    <a:srgbClr val="FFFFFF">
                      <a:alpha val="0"/>
                    </a:srgbClr>
                  </a:clrTo>
                </a:clrChange>
              </a:blip>
              <a:srcRect l="18155" t="5386" r="17696" b="82405"/>
              <a:stretch>
                <a:fillRect/>
              </a:stretch>
            </p:blipFill>
            <p:spPr bwMode="auto">
              <a:xfrm>
                <a:off x="2503493" y="2348880"/>
                <a:ext cx="2527099" cy="1621159"/>
              </a:xfrm>
              <a:prstGeom prst="rect">
                <a:avLst/>
              </a:prstGeom>
              <a:noFill/>
              <a:ln w="9525">
                <a:noFill/>
                <a:miter lim="800000"/>
                <a:headEnd/>
                <a:tailEnd/>
              </a:ln>
            </p:spPr>
          </p:pic>
          <p:pic>
            <p:nvPicPr>
              <p:cNvPr id="377" name="Picture 3"/>
              <p:cNvPicPr>
                <a:picLocks noChangeAspect="1" noChangeArrowheads="1"/>
              </p:cNvPicPr>
              <p:nvPr/>
            </p:nvPicPr>
            <p:blipFill>
              <a:blip r:embed="rId6" cstate="print"/>
              <a:srcRect/>
              <a:stretch>
                <a:fillRect/>
              </a:stretch>
            </p:blipFill>
            <p:spPr bwMode="auto">
              <a:xfrm>
                <a:off x="2756416" y="2528333"/>
                <a:ext cx="2045027" cy="1268584"/>
              </a:xfrm>
              <a:prstGeom prst="rect">
                <a:avLst/>
              </a:prstGeom>
              <a:noFill/>
              <a:ln w="9525">
                <a:noFill/>
                <a:miter lim="800000"/>
                <a:headEnd/>
                <a:tailEnd/>
              </a:ln>
            </p:spPr>
          </p:pic>
        </p:grpSp>
        <p:pic>
          <p:nvPicPr>
            <p:cNvPr id="375" name="Picture 1"/>
            <p:cNvPicPr>
              <a:picLocks noChangeArrowheads="1"/>
            </p:cNvPicPr>
            <p:nvPr/>
          </p:nvPicPr>
          <p:blipFill>
            <a:blip r:embed="rId7" cstate="print"/>
            <a:srcRect l="781" t="939" r="586"/>
            <a:stretch>
              <a:fillRect/>
            </a:stretch>
          </p:blipFill>
          <p:spPr bwMode="auto">
            <a:xfrm rot="986409">
              <a:off x="6668731" y="4014543"/>
              <a:ext cx="157136" cy="122934"/>
            </a:xfrm>
            <a:prstGeom prst="rect">
              <a:avLst/>
            </a:prstGeom>
            <a:noFill/>
            <a:ln w="9525">
              <a:noFill/>
              <a:miter lim="800000"/>
              <a:headEnd/>
              <a:tailEnd/>
            </a:ln>
          </p:spPr>
        </p:pic>
      </p:grpSp>
      <p:pic>
        <p:nvPicPr>
          <p:cNvPr id="391" name="Picture 1" descr="E:\Documents\02_AR\AR 12&amp;22&amp;32\照片\AR工信部入网项目照片处理\AR1220W\AR1220W 背俯.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220072" y="1666019"/>
            <a:ext cx="758393" cy="545691"/>
          </a:xfrm>
          <a:prstGeom prst="rect">
            <a:avLst/>
          </a:prstGeom>
          <a:noFill/>
          <a:ln w="9525">
            <a:noFill/>
            <a:miter lim="800000"/>
            <a:headEnd/>
            <a:tailEnd/>
          </a:ln>
        </p:spPr>
      </p:pic>
      <p:sp>
        <p:nvSpPr>
          <p:cNvPr id="392" name="Text Box 76"/>
          <p:cNvSpPr txBox="1">
            <a:spLocks noChangeArrowheads="1"/>
          </p:cNvSpPr>
          <p:nvPr/>
        </p:nvSpPr>
        <p:spPr bwMode="auto">
          <a:xfrm rot="646758">
            <a:off x="2537164" y="2120912"/>
            <a:ext cx="954107" cy="295145"/>
          </a:xfrm>
          <a:prstGeom prst="rect">
            <a:avLst/>
          </a:prstGeom>
          <a:noFill/>
          <a:ln w="9525" algn="ctr">
            <a:noFill/>
            <a:miter lim="800000"/>
          </a:ln>
          <a:effectLst/>
        </p:spPr>
        <p:txBody>
          <a:bodyPr wrap="none">
            <a:spAutoFit/>
          </a:bodyPr>
          <a:lstStyle/>
          <a:p>
            <a:pPr algn="ctr" fontAlgn="auto">
              <a:lnSpc>
                <a:spcPct val="120000"/>
              </a:lnSpc>
              <a:spcBef>
                <a:spcPct val="50000"/>
              </a:spcBef>
              <a:spcAft>
                <a:spcPts val="0"/>
              </a:spcAft>
            </a:pPr>
            <a:r>
              <a:rPr kumimoji="1" lang="zh-CN" altLang="en-US" sz="1200" dirty="0" smtClean="0">
                <a:solidFill>
                  <a:srgbClr val="000000"/>
                </a:solidFill>
                <a:latin typeface="微软雅黑" panose="020B0503020204020204" charset="-122"/>
                <a:ea typeface="微软雅黑" panose="020B0503020204020204" charset="-122"/>
                <a:sym typeface="Arial" panose="020B0604020202020204"/>
              </a:rPr>
              <a:t>云数据中心</a:t>
            </a:r>
            <a:endParaRPr kumimoji="1" lang="zh-CN" altLang="en-US" sz="1200" dirty="0">
              <a:solidFill>
                <a:srgbClr val="000000"/>
              </a:solidFill>
              <a:latin typeface="微软雅黑" panose="020B0503020204020204" charset="-122"/>
              <a:ea typeface="微软雅黑" panose="020B0503020204020204" charset="-122"/>
              <a:sym typeface="Arial" panose="020B0604020202020204"/>
            </a:endParaRPr>
          </a:p>
        </p:txBody>
      </p:sp>
      <p:sp>
        <p:nvSpPr>
          <p:cNvPr id="393" name="Text Box 76"/>
          <p:cNvSpPr txBox="1">
            <a:spLocks noChangeArrowheads="1"/>
          </p:cNvSpPr>
          <p:nvPr/>
        </p:nvSpPr>
        <p:spPr bwMode="auto">
          <a:xfrm rot="676445">
            <a:off x="5118232" y="4084843"/>
            <a:ext cx="492443" cy="295145"/>
          </a:xfrm>
          <a:prstGeom prst="rect">
            <a:avLst/>
          </a:prstGeom>
          <a:noFill/>
          <a:ln w="9525" algn="ctr">
            <a:noFill/>
            <a:miter lim="800000"/>
          </a:ln>
          <a:effectLst/>
        </p:spPr>
        <p:txBody>
          <a:bodyPr wrap="none">
            <a:spAutoFit/>
          </a:bodyPr>
          <a:lstStyle/>
          <a:p>
            <a:pPr algn="ctr" fontAlgn="auto">
              <a:lnSpc>
                <a:spcPct val="120000"/>
              </a:lnSpc>
              <a:spcBef>
                <a:spcPct val="50000"/>
              </a:spcBef>
              <a:spcAft>
                <a:spcPts val="0"/>
              </a:spcAft>
            </a:pPr>
            <a:r>
              <a:rPr kumimoji="1" lang="zh-CN" altLang="en-US" sz="1200" dirty="0" smtClean="0">
                <a:solidFill>
                  <a:srgbClr val="000000"/>
                </a:solidFill>
                <a:latin typeface="微软雅黑" panose="020B0503020204020204" charset="-122"/>
                <a:ea typeface="微软雅黑" panose="020B0503020204020204" charset="-122"/>
                <a:sym typeface="Arial" panose="020B0604020202020204"/>
              </a:rPr>
              <a:t>教室</a:t>
            </a:r>
            <a:endParaRPr kumimoji="1" lang="zh-CN" altLang="en-US" sz="1200" dirty="0">
              <a:solidFill>
                <a:srgbClr val="000000"/>
              </a:solidFill>
              <a:latin typeface="微软雅黑" panose="020B0503020204020204" charset="-122"/>
              <a:ea typeface="微软雅黑" panose="020B0503020204020204" charset="-122"/>
              <a:sym typeface="Arial" panose="020B0604020202020204"/>
            </a:endParaRPr>
          </a:p>
        </p:txBody>
      </p:sp>
      <p:sp>
        <p:nvSpPr>
          <p:cNvPr id="414" name="Rectangle 499"/>
          <p:cNvSpPr/>
          <p:nvPr/>
        </p:nvSpPr>
        <p:spPr>
          <a:xfrm>
            <a:off x="1187624" y="4083918"/>
            <a:ext cx="4392488" cy="864096"/>
          </a:xfrm>
          <a:prstGeom prst="rect">
            <a:avLst/>
          </a:prstGeom>
          <a:effectLst/>
        </p:spPr>
        <p:txBody>
          <a:bodyPr wrap="square" anchor="ctr">
            <a:noAutofit/>
          </a:bodyPr>
          <a:lstStyle/>
          <a:p>
            <a:r>
              <a:rPr lang="zh-CN" altLang="en-US" sz="1200" b="1" dirty="0" smtClean="0">
                <a:solidFill>
                  <a:srgbClr val="990000"/>
                </a:solidFill>
                <a:latin typeface="微软雅黑" panose="020B0503020204020204" charset="-122"/>
                <a:ea typeface="微软雅黑" panose="020B0503020204020204" charset="-122"/>
                <a:cs typeface="Arial" panose="020B0604020202020204" pitchFamily="34" charset="0"/>
              </a:rPr>
              <a:t>业界首款教育“云边界”，一体化智联教育云，简化教室设备</a:t>
            </a:r>
            <a:endParaRPr lang="en-US" altLang="en-US" sz="1200" b="1" dirty="0" smtClean="0">
              <a:solidFill>
                <a:srgbClr val="990000"/>
              </a:solidFill>
              <a:latin typeface="微软雅黑" panose="020B0503020204020204" charset="-122"/>
              <a:ea typeface="微软雅黑" panose="020B0503020204020204" charset="-122"/>
              <a:cs typeface="Arial" panose="020B0604020202020204" pitchFamily="34" charset="0"/>
            </a:endParaRPr>
          </a:p>
        </p:txBody>
      </p:sp>
      <p:sp>
        <p:nvSpPr>
          <p:cNvPr id="418" name="TextBox 417"/>
          <p:cNvSpPr txBox="1"/>
          <p:nvPr/>
        </p:nvSpPr>
        <p:spPr>
          <a:xfrm>
            <a:off x="5004048" y="1707654"/>
            <a:ext cx="304892" cy="246221"/>
          </a:xfrm>
          <a:prstGeom prst="rect">
            <a:avLst/>
          </a:prstGeom>
          <a:noFill/>
        </p:spPr>
        <p:txBody>
          <a:bodyPr wrap="none" rtlCol="0">
            <a:spAutoFit/>
          </a:bodyPr>
          <a:lstStyle/>
          <a:p>
            <a:r>
              <a:rPr lang="en-US" altLang="zh-CN" sz="1000" dirty="0" smtClean="0">
                <a:solidFill>
                  <a:srgbClr val="FFCC99">
                    <a:lumMod val="75000"/>
                  </a:srgbClr>
                </a:solidFill>
                <a:latin typeface="微软雅黑" panose="020B0503020204020204" charset="-122"/>
                <a:ea typeface="微软雅黑" panose="020B0503020204020204" charset="-122"/>
              </a:rPr>
              <a:t>IP</a:t>
            </a:r>
            <a:endParaRPr lang="en-US" altLang="zh-CN" sz="1000" dirty="0">
              <a:solidFill>
                <a:srgbClr val="FFCC99">
                  <a:lumMod val="75000"/>
                </a:srgbClr>
              </a:solidFill>
              <a:latin typeface="微软雅黑" panose="020B0503020204020204" charset="-122"/>
              <a:ea typeface="微软雅黑" panose="020B0503020204020204" charset="-122"/>
            </a:endParaRPr>
          </a:p>
        </p:txBody>
      </p:sp>
      <p:sp>
        <p:nvSpPr>
          <p:cNvPr id="143" name="Title 2"/>
          <p:cNvSpPr txBox="1"/>
          <p:nvPr/>
        </p:nvSpPr>
        <p:spPr>
          <a:xfrm>
            <a:off x="433141" y="467320"/>
            <a:ext cx="7307211" cy="347662"/>
          </a:xfrm>
          <a:prstGeom prst="rect">
            <a:avLst/>
          </a:prstGeom>
        </p:spPr>
        <p:txBody>
          <a:bodyPr/>
          <a:lstStyle/>
          <a:p>
            <a:pPr defTabSz="801370">
              <a:defRPr/>
            </a:pPr>
            <a:endParaRPr lang="zh-CN" altLang="en-US" sz="2400" b="1" dirty="0">
              <a:solidFill>
                <a:srgbClr val="990000"/>
              </a:solidFill>
              <a:latin typeface="微软雅黑" panose="020B0503020204020204" charset="-122"/>
              <a:ea typeface="微软雅黑" panose="020B0503020204020204" charset="-122"/>
              <a:cs typeface="+mj-cs"/>
              <a:sym typeface="Arial" panose="020B0604020202020204" pitchFamily="34" charset="0"/>
            </a:endParaRPr>
          </a:p>
        </p:txBody>
      </p:sp>
      <p:sp>
        <p:nvSpPr>
          <p:cNvPr id="145" name="TextBox 144"/>
          <p:cNvSpPr txBox="1"/>
          <p:nvPr/>
        </p:nvSpPr>
        <p:spPr>
          <a:xfrm>
            <a:off x="5220072" y="2572330"/>
            <a:ext cx="474810" cy="215444"/>
          </a:xfrm>
          <a:prstGeom prst="rect">
            <a:avLst/>
          </a:prstGeom>
          <a:noFill/>
        </p:spPr>
        <p:txBody>
          <a:bodyPr wrap="none" rtlCol="0">
            <a:spAutoFit/>
          </a:bodyPr>
          <a:lstStyle/>
          <a:p>
            <a:r>
              <a:rPr lang="en-US" altLang="zh-CN" sz="800" dirty="0" smtClean="0">
                <a:solidFill>
                  <a:srgbClr val="00B0F0"/>
                </a:solidFill>
                <a:latin typeface="微软雅黑" panose="020B0503020204020204" charset="-122"/>
                <a:ea typeface="微软雅黑" panose="020B0503020204020204" charset="-122"/>
              </a:rPr>
              <a:t>HDMI</a:t>
            </a:r>
            <a:endParaRPr lang="en-US" altLang="zh-CN" sz="800" dirty="0">
              <a:solidFill>
                <a:srgbClr val="00B0F0"/>
              </a:solidFill>
              <a:latin typeface="微软雅黑" panose="020B0503020204020204" charset="-122"/>
              <a:ea typeface="微软雅黑" panose="020B0503020204020204" charset="-122"/>
            </a:endParaRPr>
          </a:p>
        </p:txBody>
      </p:sp>
      <p:sp>
        <p:nvSpPr>
          <p:cNvPr id="146" name="TextBox 145"/>
          <p:cNvSpPr txBox="1"/>
          <p:nvPr/>
        </p:nvSpPr>
        <p:spPr>
          <a:xfrm>
            <a:off x="6382210" y="2356306"/>
            <a:ext cx="494046" cy="215444"/>
          </a:xfrm>
          <a:prstGeom prst="rect">
            <a:avLst/>
          </a:prstGeom>
          <a:noFill/>
        </p:spPr>
        <p:txBody>
          <a:bodyPr wrap="none" rtlCol="0">
            <a:spAutoFit/>
          </a:bodyPr>
          <a:lstStyle/>
          <a:p>
            <a:r>
              <a:rPr lang="en-US" altLang="zh-CN" sz="800" dirty="0" smtClean="0">
                <a:solidFill>
                  <a:srgbClr val="B2B2B2">
                    <a:lumMod val="75000"/>
                  </a:srgbClr>
                </a:solidFill>
                <a:latin typeface="微软雅黑" panose="020B0503020204020204" charset="-122"/>
                <a:ea typeface="微软雅黑" panose="020B0503020204020204" charset="-122"/>
              </a:rPr>
              <a:t>RS232</a:t>
            </a:r>
            <a:endParaRPr lang="en-US" altLang="zh-CN" sz="800" dirty="0">
              <a:solidFill>
                <a:srgbClr val="B2B2B2">
                  <a:lumMod val="75000"/>
                </a:srgbClr>
              </a:solidFill>
              <a:latin typeface="微软雅黑" panose="020B0503020204020204" charset="-122"/>
              <a:ea typeface="微软雅黑" panose="020B0503020204020204" charset="-122"/>
            </a:endParaRPr>
          </a:p>
        </p:txBody>
      </p:sp>
      <p:pic>
        <p:nvPicPr>
          <p:cNvPr id="150" name="Picture 11" descr="get_info"/>
          <p:cNvPicPr>
            <a:picLocks noChangeAspect="1" noChangeArrowheads="1"/>
          </p:cNvPicPr>
          <p:nvPr/>
        </p:nvPicPr>
        <p:blipFill>
          <a:blip r:embed="rId13" cstate="print"/>
          <a:srcRect/>
          <a:stretch>
            <a:fillRect/>
          </a:stretch>
        </p:blipFill>
        <p:spPr bwMode="auto">
          <a:xfrm rot="8255160">
            <a:off x="7130383" y="2550349"/>
            <a:ext cx="333121" cy="309613"/>
          </a:xfrm>
          <a:prstGeom prst="rect">
            <a:avLst/>
          </a:prstGeom>
          <a:noFill/>
        </p:spPr>
      </p:pic>
      <p:grpSp>
        <p:nvGrpSpPr>
          <p:cNvPr id="36" name="组合 13"/>
          <p:cNvGrpSpPr/>
          <p:nvPr/>
        </p:nvGrpSpPr>
        <p:grpSpPr>
          <a:xfrm>
            <a:off x="2843808" y="1635647"/>
            <a:ext cx="1008112" cy="576064"/>
            <a:chOff x="1455143" y="4546683"/>
            <a:chExt cx="3455891" cy="1305099"/>
          </a:xfrm>
        </p:grpSpPr>
        <p:pic>
          <p:nvPicPr>
            <p:cNvPr id="252" name="Picture 22" descr="D:\文档资料\常用文档模板\胶片制作材料\图标素材\EverywareCloud-Dark.png"/>
            <p:cNvPicPr>
              <a:picLocks noChangeAspect="1" noChangeArrowheads="1"/>
            </p:cNvPicPr>
            <p:nvPr/>
          </p:nvPicPr>
          <p:blipFill>
            <a:blip r:embed="rId14" cstate="print">
              <a:duotone>
                <a:srgbClr val="B2B2B2">
                  <a:shade val="45000"/>
                  <a:satMod val="135000"/>
                </a:srgbClr>
                <a:prstClr val="white"/>
              </a:duotone>
            </a:blip>
            <a:srcRect/>
            <a:stretch>
              <a:fillRect/>
            </a:stretch>
          </p:blipFill>
          <p:spPr bwMode="auto">
            <a:xfrm>
              <a:off x="1455143" y="4546683"/>
              <a:ext cx="3455891" cy="1305099"/>
            </a:xfrm>
            <a:prstGeom prst="rect">
              <a:avLst/>
            </a:prstGeom>
            <a:noFill/>
          </p:spPr>
        </p:pic>
        <p:sp>
          <p:nvSpPr>
            <p:cNvPr id="253" name="椭圆 252"/>
            <p:cNvSpPr/>
            <p:nvPr/>
          </p:nvSpPr>
          <p:spPr bwMode="auto">
            <a:xfrm>
              <a:off x="2702236" y="4634466"/>
              <a:ext cx="1733156" cy="1136571"/>
            </a:xfrm>
            <a:prstGeom prst="ellipse">
              <a:avLst/>
            </a:prstGeom>
            <a:solidFill>
              <a:srgbClr val="FFFFFF"/>
            </a:solidFill>
            <a:ln w="19050" cap="flat" cmpd="sng" algn="ctr">
              <a:noFill/>
              <a:prstDash val="solid"/>
              <a:round/>
              <a:headEnd type="none" w="med" len="med"/>
              <a:tailEnd type="none" w="med" len="med"/>
            </a:ln>
            <a:effectLst/>
          </p:spPr>
          <p:txBody>
            <a:bodyPr vert="horz" wrap="square" lIns="79178" tIns="39589" rIns="79178" bIns="39589" numCol="1" rtlCol="0" anchor="t" anchorCtr="0" compatLnSpc="1">
              <a:noAutofit/>
            </a:bodyPr>
            <a:lstStyle/>
            <a:p>
              <a:pPr marL="118745" indent="-118745" algn="ctr" fontAlgn="auto">
                <a:lnSpc>
                  <a:spcPct val="150000"/>
                </a:lnSpc>
                <a:spcBef>
                  <a:spcPts val="0"/>
                </a:spcBef>
                <a:spcAft>
                  <a:spcPts val="0"/>
                </a:spcAft>
                <a:defRPr/>
              </a:pPr>
              <a:endParaRPr lang="en-US" b="1" kern="0" dirty="0" err="1" smtClean="0">
                <a:solidFill>
                  <a:srgbClr val="000000">
                    <a:lumMod val="75000"/>
                    <a:lumOff val="25000"/>
                  </a:srgbClr>
                </a:solidFill>
                <a:latin typeface="FrutigerNext LT Medium"/>
                <a:cs typeface="Arial" panose="020B0604020202020204" pitchFamily="34" charset="0"/>
              </a:endParaRPr>
            </a:p>
          </p:txBody>
        </p:sp>
      </p:grpSp>
      <p:sp>
        <p:nvSpPr>
          <p:cNvPr id="256" name="矩形 255"/>
          <p:cNvSpPr/>
          <p:nvPr/>
        </p:nvSpPr>
        <p:spPr>
          <a:xfrm>
            <a:off x="3635896" y="1626457"/>
            <a:ext cx="648072" cy="225213"/>
          </a:xfrm>
          <a:prstGeom prst="rect">
            <a:avLst/>
          </a:prstGeom>
        </p:spPr>
        <p:txBody>
          <a:bodyPr wrap="square" anchor="ctr">
            <a:noAutofit/>
          </a:bodyPr>
          <a:lstStyle/>
          <a:p>
            <a:pPr fontAlgn="auto">
              <a:spcBef>
                <a:spcPts val="0"/>
              </a:spcBef>
              <a:spcAft>
                <a:spcPts val="0"/>
              </a:spcAft>
              <a:defRPr/>
            </a:pPr>
            <a:r>
              <a:rPr lang="zh-CN" altLang="en-US" sz="800" kern="0" dirty="0" smtClean="0">
                <a:solidFill>
                  <a:srgbClr val="000000">
                    <a:lumMod val="75000"/>
                    <a:lumOff val="25000"/>
                  </a:srgbClr>
                </a:solidFill>
                <a:latin typeface="FrutigerNext LT Medium"/>
              </a:rPr>
              <a:t>教学软件</a:t>
            </a:r>
            <a:endParaRPr lang="en-US" altLang="zh-CN" sz="800" kern="0" dirty="0" smtClean="0">
              <a:solidFill>
                <a:srgbClr val="000000">
                  <a:lumMod val="75000"/>
                  <a:lumOff val="25000"/>
                </a:srgbClr>
              </a:solidFill>
              <a:latin typeface="FrutigerNext LT Medium"/>
            </a:endParaRPr>
          </a:p>
        </p:txBody>
      </p:sp>
      <p:grpSp>
        <p:nvGrpSpPr>
          <p:cNvPr id="37" name="组合 292"/>
          <p:cNvGrpSpPr/>
          <p:nvPr/>
        </p:nvGrpSpPr>
        <p:grpSpPr>
          <a:xfrm>
            <a:off x="2771800" y="1309284"/>
            <a:ext cx="648072" cy="470378"/>
            <a:chOff x="2411760" y="1117020"/>
            <a:chExt cx="648072" cy="470378"/>
          </a:xfrm>
        </p:grpSpPr>
        <p:sp>
          <p:nvSpPr>
            <p:cNvPr id="254" name="矩形 253"/>
            <p:cNvSpPr/>
            <p:nvPr/>
          </p:nvSpPr>
          <p:spPr>
            <a:xfrm>
              <a:off x="2411760" y="1419622"/>
              <a:ext cx="648072" cy="167776"/>
            </a:xfrm>
            <a:prstGeom prst="rect">
              <a:avLst/>
            </a:prstGeom>
          </p:spPr>
          <p:txBody>
            <a:bodyPr wrap="square" anchor="ctr">
              <a:noAutofit/>
            </a:bodyPr>
            <a:lstStyle/>
            <a:p>
              <a:pPr fontAlgn="auto">
                <a:spcBef>
                  <a:spcPts val="0"/>
                </a:spcBef>
                <a:spcAft>
                  <a:spcPts val="0"/>
                </a:spcAft>
                <a:defRPr/>
              </a:pPr>
              <a:r>
                <a:rPr lang="zh-CN" altLang="en-US" sz="800" kern="0" dirty="0" smtClean="0">
                  <a:solidFill>
                    <a:srgbClr val="000000">
                      <a:lumMod val="75000"/>
                      <a:lumOff val="25000"/>
                    </a:srgbClr>
                  </a:solidFill>
                  <a:latin typeface="FrutigerNext LT Medium"/>
                </a:rPr>
                <a:t>图书资源</a:t>
              </a:r>
              <a:endParaRPr lang="en-US" altLang="zh-CN" sz="800" kern="0" dirty="0">
                <a:solidFill>
                  <a:srgbClr val="000000">
                    <a:lumMod val="75000"/>
                    <a:lumOff val="25000"/>
                  </a:srgbClr>
                </a:solidFill>
                <a:latin typeface="FrutigerNext LT Medium"/>
              </a:endParaRPr>
            </a:p>
          </p:txBody>
        </p:sp>
        <p:sp>
          <p:nvSpPr>
            <p:cNvPr id="258" name="Freeform 143"/>
            <p:cNvSpPr>
              <a:spLocks noEditPoints="1"/>
            </p:cNvSpPr>
            <p:nvPr/>
          </p:nvSpPr>
          <p:spPr bwMode="auto">
            <a:xfrm>
              <a:off x="2524651" y="1117020"/>
              <a:ext cx="320264" cy="304376"/>
            </a:xfrm>
            <a:custGeom>
              <a:avLst/>
              <a:gdLst/>
              <a:ahLst/>
              <a:cxnLst>
                <a:cxn ang="0">
                  <a:pos x="3256" y="3251"/>
                </a:cxn>
                <a:cxn ang="0">
                  <a:pos x="2068" y="3339"/>
                </a:cxn>
                <a:cxn ang="0">
                  <a:pos x="1540" y="3778"/>
                </a:cxn>
                <a:cxn ang="0">
                  <a:pos x="1320" y="4437"/>
                </a:cxn>
                <a:cxn ang="0">
                  <a:pos x="1364" y="11643"/>
                </a:cxn>
                <a:cxn ang="0">
                  <a:pos x="1672" y="12126"/>
                </a:cxn>
                <a:cxn ang="0">
                  <a:pos x="2200" y="12390"/>
                </a:cxn>
                <a:cxn ang="0">
                  <a:pos x="16412" y="15158"/>
                </a:cxn>
                <a:cxn ang="0">
                  <a:pos x="14300" y="12346"/>
                </a:cxn>
                <a:cxn ang="0">
                  <a:pos x="14784" y="11995"/>
                </a:cxn>
                <a:cxn ang="0">
                  <a:pos x="15004" y="11468"/>
                </a:cxn>
                <a:cxn ang="0">
                  <a:pos x="15004" y="4218"/>
                </a:cxn>
                <a:cxn ang="0">
                  <a:pos x="14696" y="3602"/>
                </a:cxn>
                <a:cxn ang="0">
                  <a:pos x="14080" y="3251"/>
                </a:cxn>
                <a:cxn ang="0">
                  <a:pos x="13112" y="4525"/>
                </a:cxn>
                <a:cxn ang="0">
                  <a:pos x="2464" y="11424"/>
                </a:cxn>
                <a:cxn ang="0">
                  <a:pos x="9328" y="791"/>
                </a:cxn>
                <a:cxn ang="0">
                  <a:pos x="9900" y="1098"/>
                </a:cxn>
                <a:cxn ang="0">
                  <a:pos x="6204" y="1977"/>
                </a:cxn>
                <a:cxn ang="0">
                  <a:pos x="5852" y="2328"/>
                </a:cxn>
                <a:cxn ang="0">
                  <a:pos x="5368" y="8129"/>
                </a:cxn>
                <a:cxn ang="0">
                  <a:pos x="11660" y="3999"/>
                </a:cxn>
                <a:cxn ang="0">
                  <a:pos x="8580" y="4394"/>
                </a:cxn>
                <a:cxn ang="0">
                  <a:pos x="12012" y="2944"/>
                </a:cxn>
                <a:cxn ang="0">
                  <a:pos x="12364" y="3471"/>
                </a:cxn>
                <a:cxn ang="0">
                  <a:pos x="12188" y="9534"/>
                </a:cxn>
                <a:cxn ang="0">
                  <a:pos x="7832" y="10282"/>
                </a:cxn>
                <a:cxn ang="0">
                  <a:pos x="7260" y="3163"/>
                </a:cxn>
                <a:cxn ang="0">
                  <a:pos x="7436" y="3471"/>
                </a:cxn>
                <a:cxn ang="0">
                  <a:pos x="7436" y="10237"/>
                </a:cxn>
                <a:cxn ang="0">
                  <a:pos x="7260" y="10325"/>
                </a:cxn>
                <a:cxn ang="0">
                  <a:pos x="6424" y="9710"/>
                </a:cxn>
                <a:cxn ang="0">
                  <a:pos x="6380" y="2900"/>
                </a:cxn>
                <a:cxn ang="0">
                  <a:pos x="6468" y="2680"/>
                </a:cxn>
                <a:cxn ang="0">
                  <a:pos x="7480" y="2856"/>
                </a:cxn>
                <a:cxn ang="0">
                  <a:pos x="11220" y="2285"/>
                </a:cxn>
                <a:cxn ang="0">
                  <a:pos x="10735" y="2153"/>
                </a:cxn>
                <a:cxn ang="0">
                  <a:pos x="4841" y="1011"/>
                </a:cxn>
                <a:cxn ang="0">
                  <a:pos x="5016" y="1318"/>
                </a:cxn>
                <a:cxn ang="0">
                  <a:pos x="5016" y="8129"/>
                </a:cxn>
                <a:cxn ang="0">
                  <a:pos x="4841" y="8173"/>
                </a:cxn>
                <a:cxn ang="0">
                  <a:pos x="3960" y="7557"/>
                </a:cxn>
                <a:cxn ang="0">
                  <a:pos x="3916" y="747"/>
                </a:cxn>
                <a:cxn ang="0">
                  <a:pos x="4048" y="572"/>
                </a:cxn>
                <a:cxn ang="0">
                  <a:pos x="5016" y="747"/>
                </a:cxn>
                <a:cxn ang="0">
                  <a:pos x="8756" y="132"/>
                </a:cxn>
                <a:cxn ang="0">
                  <a:pos x="8272" y="0"/>
                </a:cxn>
                <a:cxn ang="0">
                  <a:pos x="9064" y="13268"/>
                </a:cxn>
                <a:cxn ang="0">
                  <a:pos x="7304" y="13268"/>
                </a:cxn>
              </a:cxnLst>
              <a:rect l="0" t="0" r="r" b="b"/>
              <a:pathLst>
                <a:path w="16412" h="15158">
                  <a:moveTo>
                    <a:pt x="2464" y="4525"/>
                  </a:moveTo>
                  <a:lnTo>
                    <a:pt x="3256" y="4525"/>
                  </a:lnTo>
                  <a:lnTo>
                    <a:pt x="3256" y="3251"/>
                  </a:lnTo>
                  <a:lnTo>
                    <a:pt x="2508" y="3251"/>
                  </a:lnTo>
                  <a:lnTo>
                    <a:pt x="2288" y="3251"/>
                  </a:lnTo>
                  <a:lnTo>
                    <a:pt x="2068" y="3339"/>
                  </a:lnTo>
                  <a:lnTo>
                    <a:pt x="1848" y="3427"/>
                  </a:lnTo>
                  <a:lnTo>
                    <a:pt x="1672" y="3602"/>
                  </a:lnTo>
                  <a:lnTo>
                    <a:pt x="1540" y="3778"/>
                  </a:lnTo>
                  <a:lnTo>
                    <a:pt x="1408" y="3955"/>
                  </a:lnTo>
                  <a:lnTo>
                    <a:pt x="1320" y="4218"/>
                  </a:lnTo>
                  <a:lnTo>
                    <a:pt x="1320" y="4437"/>
                  </a:lnTo>
                  <a:lnTo>
                    <a:pt x="1320" y="11247"/>
                  </a:lnTo>
                  <a:lnTo>
                    <a:pt x="1320" y="11424"/>
                  </a:lnTo>
                  <a:lnTo>
                    <a:pt x="1364" y="11643"/>
                  </a:lnTo>
                  <a:lnTo>
                    <a:pt x="1452" y="11819"/>
                  </a:lnTo>
                  <a:lnTo>
                    <a:pt x="1584" y="11951"/>
                  </a:lnTo>
                  <a:lnTo>
                    <a:pt x="1672" y="12126"/>
                  </a:lnTo>
                  <a:lnTo>
                    <a:pt x="1848" y="12214"/>
                  </a:lnTo>
                  <a:lnTo>
                    <a:pt x="2024" y="12346"/>
                  </a:lnTo>
                  <a:lnTo>
                    <a:pt x="2200" y="12390"/>
                  </a:lnTo>
                  <a:lnTo>
                    <a:pt x="0" y="14103"/>
                  </a:lnTo>
                  <a:lnTo>
                    <a:pt x="0" y="15158"/>
                  </a:lnTo>
                  <a:lnTo>
                    <a:pt x="16412" y="15158"/>
                  </a:lnTo>
                  <a:lnTo>
                    <a:pt x="16412" y="14103"/>
                  </a:lnTo>
                  <a:lnTo>
                    <a:pt x="14080" y="12433"/>
                  </a:lnTo>
                  <a:lnTo>
                    <a:pt x="14300" y="12346"/>
                  </a:lnTo>
                  <a:lnTo>
                    <a:pt x="14476" y="12258"/>
                  </a:lnTo>
                  <a:lnTo>
                    <a:pt x="14608" y="12126"/>
                  </a:lnTo>
                  <a:lnTo>
                    <a:pt x="14784" y="11995"/>
                  </a:lnTo>
                  <a:lnTo>
                    <a:pt x="14872" y="11819"/>
                  </a:lnTo>
                  <a:lnTo>
                    <a:pt x="14960" y="11643"/>
                  </a:lnTo>
                  <a:lnTo>
                    <a:pt x="15004" y="11468"/>
                  </a:lnTo>
                  <a:lnTo>
                    <a:pt x="15048" y="11247"/>
                  </a:lnTo>
                  <a:lnTo>
                    <a:pt x="15048" y="4437"/>
                  </a:lnTo>
                  <a:lnTo>
                    <a:pt x="15004" y="4218"/>
                  </a:lnTo>
                  <a:lnTo>
                    <a:pt x="14960" y="3955"/>
                  </a:lnTo>
                  <a:lnTo>
                    <a:pt x="14828" y="3778"/>
                  </a:lnTo>
                  <a:lnTo>
                    <a:pt x="14696" y="3602"/>
                  </a:lnTo>
                  <a:lnTo>
                    <a:pt x="14519" y="3427"/>
                  </a:lnTo>
                  <a:lnTo>
                    <a:pt x="14300" y="3339"/>
                  </a:lnTo>
                  <a:lnTo>
                    <a:pt x="14080" y="3251"/>
                  </a:lnTo>
                  <a:lnTo>
                    <a:pt x="13816" y="3251"/>
                  </a:lnTo>
                  <a:lnTo>
                    <a:pt x="13112" y="3251"/>
                  </a:lnTo>
                  <a:lnTo>
                    <a:pt x="13112" y="4525"/>
                  </a:lnTo>
                  <a:lnTo>
                    <a:pt x="13860" y="4525"/>
                  </a:lnTo>
                  <a:lnTo>
                    <a:pt x="13860" y="11424"/>
                  </a:lnTo>
                  <a:lnTo>
                    <a:pt x="2464" y="11424"/>
                  </a:lnTo>
                  <a:lnTo>
                    <a:pt x="2464" y="4525"/>
                  </a:lnTo>
                  <a:close/>
                  <a:moveTo>
                    <a:pt x="5368" y="1318"/>
                  </a:moveTo>
                  <a:lnTo>
                    <a:pt x="9328" y="791"/>
                  </a:lnTo>
                  <a:lnTo>
                    <a:pt x="9548" y="835"/>
                  </a:lnTo>
                  <a:lnTo>
                    <a:pt x="9768" y="923"/>
                  </a:lnTo>
                  <a:lnTo>
                    <a:pt x="9900" y="1098"/>
                  </a:lnTo>
                  <a:lnTo>
                    <a:pt x="9944" y="1318"/>
                  </a:lnTo>
                  <a:lnTo>
                    <a:pt x="9944" y="1493"/>
                  </a:lnTo>
                  <a:lnTo>
                    <a:pt x="6204" y="1977"/>
                  </a:lnTo>
                  <a:lnTo>
                    <a:pt x="6028" y="2021"/>
                  </a:lnTo>
                  <a:lnTo>
                    <a:pt x="5896" y="2153"/>
                  </a:lnTo>
                  <a:lnTo>
                    <a:pt x="5852" y="2328"/>
                  </a:lnTo>
                  <a:lnTo>
                    <a:pt x="5808" y="2548"/>
                  </a:lnTo>
                  <a:lnTo>
                    <a:pt x="5808" y="8040"/>
                  </a:lnTo>
                  <a:lnTo>
                    <a:pt x="5368" y="8129"/>
                  </a:lnTo>
                  <a:lnTo>
                    <a:pt x="5368" y="1318"/>
                  </a:lnTo>
                  <a:close/>
                  <a:moveTo>
                    <a:pt x="8580" y="4394"/>
                  </a:moveTo>
                  <a:lnTo>
                    <a:pt x="11660" y="3999"/>
                  </a:lnTo>
                  <a:lnTo>
                    <a:pt x="11660" y="5360"/>
                  </a:lnTo>
                  <a:lnTo>
                    <a:pt x="8580" y="5755"/>
                  </a:lnTo>
                  <a:lnTo>
                    <a:pt x="8580" y="4394"/>
                  </a:lnTo>
                  <a:close/>
                  <a:moveTo>
                    <a:pt x="7832" y="3471"/>
                  </a:moveTo>
                  <a:lnTo>
                    <a:pt x="11748" y="2944"/>
                  </a:lnTo>
                  <a:lnTo>
                    <a:pt x="12012" y="2944"/>
                  </a:lnTo>
                  <a:lnTo>
                    <a:pt x="12188" y="3076"/>
                  </a:lnTo>
                  <a:lnTo>
                    <a:pt x="12320" y="3251"/>
                  </a:lnTo>
                  <a:lnTo>
                    <a:pt x="12364" y="3471"/>
                  </a:lnTo>
                  <a:lnTo>
                    <a:pt x="12364" y="9094"/>
                  </a:lnTo>
                  <a:lnTo>
                    <a:pt x="12320" y="9315"/>
                  </a:lnTo>
                  <a:lnTo>
                    <a:pt x="12188" y="9534"/>
                  </a:lnTo>
                  <a:lnTo>
                    <a:pt x="12012" y="9666"/>
                  </a:lnTo>
                  <a:lnTo>
                    <a:pt x="11748" y="9754"/>
                  </a:lnTo>
                  <a:lnTo>
                    <a:pt x="7832" y="10282"/>
                  </a:lnTo>
                  <a:lnTo>
                    <a:pt x="7832" y="3471"/>
                  </a:lnTo>
                  <a:close/>
                  <a:moveTo>
                    <a:pt x="6556" y="2725"/>
                  </a:moveTo>
                  <a:lnTo>
                    <a:pt x="7260" y="3163"/>
                  </a:lnTo>
                  <a:lnTo>
                    <a:pt x="7348" y="3251"/>
                  </a:lnTo>
                  <a:lnTo>
                    <a:pt x="7392" y="3339"/>
                  </a:lnTo>
                  <a:lnTo>
                    <a:pt x="7436" y="3471"/>
                  </a:lnTo>
                  <a:lnTo>
                    <a:pt x="7480" y="3602"/>
                  </a:lnTo>
                  <a:lnTo>
                    <a:pt x="7480" y="10149"/>
                  </a:lnTo>
                  <a:lnTo>
                    <a:pt x="7436" y="10237"/>
                  </a:lnTo>
                  <a:lnTo>
                    <a:pt x="7392" y="10325"/>
                  </a:lnTo>
                  <a:lnTo>
                    <a:pt x="7348" y="10369"/>
                  </a:lnTo>
                  <a:lnTo>
                    <a:pt x="7260" y="10325"/>
                  </a:lnTo>
                  <a:lnTo>
                    <a:pt x="6556" y="9886"/>
                  </a:lnTo>
                  <a:lnTo>
                    <a:pt x="6468" y="9798"/>
                  </a:lnTo>
                  <a:lnTo>
                    <a:pt x="6424" y="9710"/>
                  </a:lnTo>
                  <a:lnTo>
                    <a:pt x="6380" y="9578"/>
                  </a:lnTo>
                  <a:lnTo>
                    <a:pt x="6380" y="9447"/>
                  </a:lnTo>
                  <a:lnTo>
                    <a:pt x="6380" y="2900"/>
                  </a:lnTo>
                  <a:lnTo>
                    <a:pt x="6380" y="2812"/>
                  </a:lnTo>
                  <a:lnTo>
                    <a:pt x="6424" y="2725"/>
                  </a:lnTo>
                  <a:lnTo>
                    <a:pt x="6468" y="2680"/>
                  </a:lnTo>
                  <a:lnTo>
                    <a:pt x="6556" y="2725"/>
                  </a:lnTo>
                  <a:close/>
                  <a:moveTo>
                    <a:pt x="7040" y="2592"/>
                  </a:moveTo>
                  <a:lnTo>
                    <a:pt x="7480" y="2856"/>
                  </a:lnTo>
                  <a:lnTo>
                    <a:pt x="7524" y="2900"/>
                  </a:lnTo>
                  <a:lnTo>
                    <a:pt x="11308" y="2416"/>
                  </a:lnTo>
                  <a:lnTo>
                    <a:pt x="11220" y="2285"/>
                  </a:lnTo>
                  <a:lnTo>
                    <a:pt x="11088" y="2197"/>
                  </a:lnTo>
                  <a:lnTo>
                    <a:pt x="10912" y="2153"/>
                  </a:lnTo>
                  <a:lnTo>
                    <a:pt x="10735" y="2153"/>
                  </a:lnTo>
                  <a:lnTo>
                    <a:pt x="7040" y="2592"/>
                  </a:lnTo>
                  <a:close/>
                  <a:moveTo>
                    <a:pt x="4092" y="572"/>
                  </a:moveTo>
                  <a:lnTo>
                    <a:pt x="4841" y="1011"/>
                  </a:lnTo>
                  <a:lnTo>
                    <a:pt x="4884" y="1098"/>
                  </a:lnTo>
                  <a:lnTo>
                    <a:pt x="4972" y="1186"/>
                  </a:lnTo>
                  <a:lnTo>
                    <a:pt x="5016" y="1318"/>
                  </a:lnTo>
                  <a:lnTo>
                    <a:pt x="5016" y="1450"/>
                  </a:lnTo>
                  <a:lnTo>
                    <a:pt x="5016" y="7996"/>
                  </a:lnTo>
                  <a:lnTo>
                    <a:pt x="5016" y="8129"/>
                  </a:lnTo>
                  <a:lnTo>
                    <a:pt x="4972" y="8173"/>
                  </a:lnTo>
                  <a:lnTo>
                    <a:pt x="4884" y="8217"/>
                  </a:lnTo>
                  <a:lnTo>
                    <a:pt x="4841" y="8173"/>
                  </a:lnTo>
                  <a:lnTo>
                    <a:pt x="4092" y="7733"/>
                  </a:lnTo>
                  <a:lnTo>
                    <a:pt x="4048" y="7645"/>
                  </a:lnTo>
                  <a:lnTo>
                    <a:pt x="3960" y="7557"/>
                  </a:lnTo>
                  <a:lnTo>
                    <a:pt x="3916" y="7425"/>
                  </a:lnTo>
                  <a:lnTo>
                    <a:pt x="3916" y="7294"/>
                  </a:lnTo>
                  <a:lnTo>
                    <a:pt x="3916" y="747"/>
                  </a:lnTo>
                  <a:lnTo>
                    <a:pt x="3916" y="659"/>
                  </a:lnTo>
                  <a:lnTo>
                    <a:pt x="3960" y="572"/>
                  </a:lnTo>
                  <a:lnTo>
                    <a:pt x="4048" y="572"/>
                  </a:lnTo>
                  <a:lnTo>
                    <a:pt x="4092" y="572"/>
                  </a:lnTo>
                  <a:close/>
                  <a:moveTo>
                    <a:pt x="4620" y="483"/>
                  </a:moveTo>
                  <a:lnTo>
                    <a:pt x="5016" y="747"/>
                  </a:lnTo>
                  <a:lnTo>
                    <a:pt x="5104" y="791"/>
                  </a:lnTo>
                  <a:lnTo>
                    <a:pt x="8888" y="307"/>
                  </a:lnTo>
                  <a:lnTo>
                    <a:pt x="8756" y="132"/>
                  </a:lnTo>
                  <a:lnTo>
                    <a:pt x="8625" y="44"/>
                  </a:lnTo>
                  <a:lnTo>
                    <a:pt x="8492" y="0"/>
                  </a:lnTo>
                  <a:lnTo>
                    <a:pt x="8272" y="0"/>
                  </a:lnTo>
                  <a:lnTo>
                    <a:pt x="4620" y="483"/>
                  </a:lnTo>
                  <a:close/>
                  <a:moveTo>
                    <a:pt x="7304" y="13268"/>
                  </a:moveTo>
                  <a:lnTo>
                    <a:pt x="9064" y="13268"/>
                  </a:lnTo>
                  <a:lnTo>
                    <a:pt x="9636" y="14279"/>
                  </a:lnTo>
                  <a:lnTo>
                    <a:pt x="6776" y="14279"/>
                  </a:lnTo>
                  <a:lnTo>
                    <a:pt x="7304" y="13268"/>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38" name="组合 293"/>
          <p:cNvGrpSpPr/>
          <p:nvPr/>
        </p:nvGrpSpPr>
        <p:grpSpPr>
          <a:xfrm>
            <a:off x="3193100" y="1203598"/>
            <a:ext cx="591449" cy="451645"/>
            <a:chOff x="3019591" y="771550"/>
            <a:chExt cx="591449" cy="451645"/>
          </a:xfrm>
        </p:grpSpPr>
        <p:sp>
          <p:nvSpPr>
            <p:cNvPr id="255" name="矩形 254"/>
            <p:cNvSpPr/>
            <p:nvPr/>
          </p:nvSpPr>
          <p:spPr>
            <a:xfrm>
              <a:off x="3019591" y="1059582"/>
              <a:ext cx="591449" cy="163613"/>
            </a:xfrm>
            <a:prstGeom prst="rect">
              <a:avLst/>
            </a:prstGeom>
          </p:spPr>
          <p:txBody>
            <a:bodyPr wrap="square" anchor="ctr">
              <a:noAutofit/>
            </a:bodyPr>
            <a:lstStyle/>
            <a:p>
              <a:pPr fontAlgn="auto">
                <a:spcBef>
                  <a:spcPts val="0"/>
                </a:spcBef>
                <a:spcAft>
                  <a:spcPts val="0"/>
                </a:spcAft>
                <a:defRPr/>
              </a:pPr>
              <a:r>
                <a:rPr lang="zh-CN" altLang="en-US" sz="800" kern="0" dirty="0" smtClean="0">
                  <a:solidFill>
                    <a:srgbClr val="000000">
                      <a:lumMod val="75000"/>
                      <a:lumOff val="25000"/>
                    </a:srgbClr>
                  </a:solidFill>
                  <a:latin typeface="FrutigerNext LT Medium"/>
                </a:rPr>
                <a:t>课程资源</a:t>
              </a:r>
              <a:endParaRPr lang="en-US" altLang="zh-CN" sz="800" kern="0" dirty="0">
                <a:solidFill>
                  <a:srgbClr val="000000">
                    <a:lumMod val="75000"/>
                    <a:lumOff val="25000"/>
                  </a:srgbClr>
                </a:solidFill>
                <a:latin typeface="FrutigerNext LT Medium"/>
              </a:endParaRPr>
            </a:p>
          </p:txBody>
        </p:sp>
        <p:sp>
          <p:nvSpPr>
            <p:cNvPr id="259" name="Freeform 120"/>
            <p:cNvSpPr>
              <a:spLocks noEditPoints="1"/>
            </p:cNvSpPr>
            <p:nvPr/>
          </p:nvSpPr>
          <p:spPr bwMode="auto">
            <a:xfrm>
              <a:off x="3148599" y="771550"/>
              <a:ext cx="320264" cy="304376"/>
            </a:xfrm>
            <a:custGeom>
              <a:avLst/>
              <a:gdLst/>
              <a:ahLst/>
              <a:cxnLst>
                <a:cxn ang="0">
                  <a:pos x="4752" y="351"/>
                </a:cxn>
                <a:cxn ang="0">
                  <a:pos x="5060" y="1362"/>
                </a:cxn>
                <a:cxn ang="0">
                  <a:pos x="4400" y="2197"/>
                </a:cxn>
                <a:cxn ang="0">
                  <a:pos x="3299" y="2109"/>
                </a:cxn>
                <a:cxn ang="0">
                  <a:pos x="2816" y="1142"/>
                </a:cxn>
                <a:cxn ang="0">
                  <a:pos x="3299" y="220"/>
                </a:cxn>
                <a:cxn ang="0">
                  <a:pos x="4180" y="11600"/>
                </a:cxn>
                <a:cxn ang="0">
                  <a:pos x="5016" y="12039"/>
                </a:cxn>
                <a:cxn ang="0">
                  <a:pos x="5280" y="13621"/>
                </a:cxn>
                <a:cxn ang="0">
                  <a:pos x="5984" y="12214"/>
                </a:cxn>
                <a:cxn ang="0">
                  <a:pos x="6688" y="11600"/>
                </a:cxn>
                <a:cxn ang="0">
                  <a:pos x="9988" y="11775"/>
                </a:cxn>
                <a:cxn ang="0">
                  <a:pos x="10428" y="12610"/>
                </a:cxn>
                <a:cxn ang="0">
                  <a:pos x="11220" y="12610"/>
                </a:cxn>
                <a:cxn ang="0">
                  <a:pos x="11660" y="11775"/>
                </a:cxn>
                <a:cxn ang="0">
                  <a:pos x="14960" y="11600"/>
                </a:cxn>
                <a:cxn ang="0">
                  <a:pos x="15707" y="12214"/>
                </a:cxn>
                <a:cxn ang="0">
                  <a:pos x="16324" y="13621"/>
                </a:cxn>
                <a:cxn ang="0">
                  <a:pos x="15752" y="14192"/>
                </a:cxn>
                <a:cxn ang="0">
                  <a:pos x="10604" y="14192"/>
                </a:cxn>
                <a:cxn ang="0">
                  <a:pos x="5764" y="14192"/>
                </a:cxn>
                <a:cxn ang="0">
                  <a:pos x="616" y="14192"/>
                </a:cxn>
                <a:cxn ang="0">
                  <a:pos x="660" y="12391"/>
                </a:cxn>
                <a:cxn ang="0">
                  <a:pos x="1231" y="11688"/>
                </a:cxn>
                <a:cxn ang="0">
                  <a:pos x="13992" y="9755"/>
                </a:cxn>
                <a:cxn ang="0">
                  <a:pos x="14740" y="10633"/>
                </a:cxn>
                <a:cxn ang="0">
                  <a:pos x="12320" y="11117"/>
                </a:cxn>
                <a:cxn ang="0">
                  <a:pos x="12628" y="10018"/>
                </a:cxn>
                <a:cxn ang="0">
                  <a:pos x="8184" y="9666"/>
                </a:cxn>
                <a:cxn ang="0">
                  <a:pos x="9240" y="10194"/>
                </a:cxn>
                <a:cxn ang="0">
                  <a:pos x="9372" y="11336"/>
                </a:cxn>
                <a:cxn ang="0">
                  <a:pos x="7041" y="10413"/>
                </a:cxn>
                <a:cxn ang="0">
                  <a:pos x="7964" y="9666"/>
                </a:cxn>
                <a:cxn ang="0">
                  <a:pos x="3652" y="9842"/>
                </a:cxn>
                <a:cxn ang="0">
                  <a:pos x="4180" y="10897"/>
                </a:cxn>
                <a:cxn ang="0">
                  <a:pos x="1672" y="10897"/>
                </a:cxn>
                <a:cxn ang="0">
                  <a:pos x="2244" y="9842"/>
                </a:cxn>
                <a:cxn ang="0">
                  <a:pos x="13508" y="6459"/>
                </a:cxn>
                <a:cxn ang="0">
                  <a:pos x="9503" y="6459"/>
                </a:cxn>
                <a:cxn ang="0">
                  <a:pos x="7964" y="5712"/>
                </a:cxn>
                <a:cxn ang="0">
                  <a:pos x="7437" y="834"/>
                </a:cxn>
                <a:cxn ang="0">
                  <a:pos x="7084" y="1537"/>
                </a:cxn>
                <a:cxn ang="0">
                  <a:pos x="4796" y="2416"/>
                </a:cxn>
                <a:cxn ang="0">
                  <a:pos x="2376" y="2636"/>
                </a:cxn>
                <a:cxn ang="0">
                  <a:pos x="2200" y="5360"/>
                </a:cxn>
                <a:cxn ang="0">
                  <a:pos x="3036" y="5800"/>
                </a:cxn>
                <a:cxn ang="0">
                  <a:pos x="4004" y="8744"/>
                </a:cxn>
                <a:cxn ang="0">
                  <a:pos x="4796" y="3735"/>
                </a:cxn>
                <a:cxn ang="0">
                  <a:pos x="7084" y="3471"/>
                </a:cxn>
                <a:cxn ang="0">
                  <a:pos x="7304" y="5272"/>
                </a:cxn>
                <a:cxn ang="0">
                  <a:pos x="13376" y="5537"/>
                </a:cxn>
                <a:cxn ang="0">
                  <a:pos x="14080" y="5141"/>
                </a:cxn>
                <a:cxn ang="0">
                  <a:pos x="14212" y="1362"/>
                </a:cxn>
                <a:cxn ang="0">
                  <a:pos x="13684" y="747"/>
                </a:cxn>
                <a:cxn ang="0">
                  <a:pos x="13420" y="1362"/>
                </a:cxn>
                <a:cxn ang="0">
                  <a:pos x="13508" y="4746"/>
                </a:cxn>
                <a:cxn ang="0">
                  <a:pos x="7920" y="4877"/>
                </a:cxn>
                <a:cxn ang="0">
                  <a:pos x="7744" y="4701"/>
                </a:cxn>
                <a:cxn ang="0">
                  <a:pos x="7744" y="1537"/>
                </a:cxn>
                <a:cxn ang="0">
                  <a:pos x="13376" y="1362"/>
                </a:cxn>
              </a:cxnLst>
              <a:rect l="0" t="0" r="r" b="b"/>
              <a:pathLst>
                <a:path w="16544" h="15598">
                  <a:moveTo>
                    <a:pt x="3960" y="0"/>
                  </a:moveTo>
                  <a:lnTo>
                    <a:pt x="4180" y="44"/>
                  </a:lnTo>
                  <a:lnTo>
                    <a:pt x="4400" y="88"/>
                  </a:lnTo>
                  <a:lnTo>
                    <a:pt x="4576" y="220"/>
                  </a:lnTo>
                  <a:lnTo>
                    <a:pt x="4752" y="351"/>
                  </a:lnTo>
                  <a:lnTo>
                    <a:pt x="4884" y="528"/>
                  </a:lnTo>
                  <a:lnTo>
                    <a:pt x="4973" y="703"/>
                  </a:lnTo>
                  <a:lnTo>
                    <a:pt x="5060" y="923"/>
                  </a:lnTo>
                  <a:lnTo>
                    <a:pt x="5060" y="1142"/>
                  </a:lnTo>
                  <a:lnTo>
                    <a:pt x="5060" y="1362"/>
                  </a:lnTo>
                  <a:lnTo>
                    <a:pt x="4973" y="1582"/>
                  </a:lnTo>
                  <a:lnTo>
                    <a:pt x="4884" y="1802"/>
                  </a:lnTo>
                  <a:lnTo>
                    <a:pt x="4752" y="1933"/>
                  </a:lnTo>
                  <a:lnTo>
                    <a:pt x="4576" y="2109"/>
                  </a:lnTo>
                  <a:lnTo>
                    <a:pt x="4400" y="2197"/>
                  </a:lnTo>
                  <a:lnTo>
                    <a:pt x="4180" y="2241"/>
                  </a:lnTo>
                  <a:lnTo>
                    <a:pt x="3960" y="2285"/>
                  </a:lnTo>
                  <a:lnTo>
                    <a:pt x="3696" y="2241"/>
                  </a:lnTo>
                  <a:lnTo>
                    <a:pt x="3476" y="2197"/>
                  </a:lnTo>
                  <a:lnTo>
                    <a:pt x="3299" y="2109"/>
                  </a:lnTo>
                  <a:lnTo>
                    <a:pt x="3124" y="1933"/>
                  </a:lnTo>
                  <a:lnTo>
                    <a:pt x="2992" y="1802"/>
                  </a:lnTo>
                  <a:lnTo>
                    <a:pt x="2903" y="1582"/>
                  </a:lnTo>
                  <a:lnTo>
                    <a:pt x="2816" y="1362"/>
                  </a:lnTo>
                  <a:lnTo>
                    <a:pt x="2816" y="1142"/>
                  </a:lnTo>
                  <a:lnTo>
                    <a:pt x="2816" y="923"/>
                  </a:lnTo>
                  <a:lnTo>
                    <a:pt x="2903" y="703"/>
                  </a:lnTo>
                  <a:lnTo>
                    <a:pt x="2992" y="528"/>
                  </a:lnTo>
                  <a:lnTo>
                    <a:pt x="3124" y="351"/>
                  </a:lnTo>
                  <a:lnTo>
                    <a:pt x="3299" y="220"/>
                  </a:lnTo>
                  <a:lnTo>
                    <a:pt x="3476" y="88"/>
                  </a:lnTo>
                  <a:lnTo>
                    <a:pt x="3696" y="44"/>
                  </a:lnTo>
                  <a:lnTo>
                    <a:pt x="3960" y="0"/>
                  </a:lnTo>
                  <a:close/>
                  <a:moveTo>
                    <a:pt x="1628" y="11600"/>
                  </a:moveTo>
                  <a:lnTo>
                    <a:pt x="4180" y="11600"/>
                  </a:lnTo>
                  <a:lnTo>
                    <a:pt x="4400" y="11600"/>
                  </a:lnTo>
                  <a:lnTo>
                    <a:pt x="4576" y="11688"/>
                  </a:lnTo>
                  <a:lnTo>
                    <a:pt x="4752" y="11775"/>
                  </a:lnTo>
                  <a:lnTo>
                    <a:pt x="4884" y="11908"/>
                  </a:lnTo>
                  <a:lnTo>
                    <a:pt x="5016" y="12039"/>
                  </a:lnTo>
                  <a:lnTo>
                    <a:pt x="5104" y="12214"/>
                  </a:lnTo>
                  <a:lnTo>
                    <a:pt x="5148" y="12391"/>
                  </a:lnTo>
                  <a:lnTo>
                    <a:pt x="5192" y="12610"/>
                  </a:lnTo>
                  <a:lnTo>
                    <a:pt x="5192" y="13621"/>
                  </a:lnTo>
                  <a:lnTo>
                    <a:pt x="5280" y="13621"/>
                  </a:lnTo>
                  <a:lnTo>
                    <a:pt x="5764" y="13621"/>
                  </a:lnTo>
                  <a:lnTo>
                    <a:pt x="5896" y="13621"/>
                  </a:lnTo>
                  <a:lnTo>
                    <a:pt x="5896" y="12610"/>
                  </a:lnTo>
                  <a:lnTo>
                    <a:pt x="5896" y="12391"/>
                  </a:lnTo>
                  <a:lnTo>
                    <a:pt x="5984" y="12214"/>
                  </a:lnTo>
                  <a:lnTo>
                    <a:pt x="6072" y="12039"/>
                  </a:lnTo>
                  <a:lnTo>
                    <a:pt x="6160" y="11908"/>
                  </a:lnTo>
                  <a:lnTo>
                    <a:pt x="6336" y="11775"/>
                  </a:lnTo>
                  <a:lnTo>
                    <a:pt x="6512" y="11688"/>
                  </a:lnTo>
                  <a:lnTo>
                    <a:pt x="6688" y="11600"/>
                  </a:lnTo>
                  <a:lnTo>
                    <a:pt x="6864" y="11600"/>
                  </a:lnTo>
                  <a:lnTo>
                    <a:pt x="9460" y="11600"/>
                  </a:lnTo>
                  <a:lnTo>
                    <a:pt x="9636" y="11600"/>
                  </a:lnTo>
                  <a:lnTo>
                    <a:pt x="9812" y="11688"/>
                  </a:lnTo>
                  <a:lnTo>
                    <a:pt x="9988" y="11775"/>
                  </a:lnTo>
                  <a:lnTo>
                    <a:pt x="10164" y="11908"/>
                  </a:lnTo>
                  <a:lnTo>
                    <a:pt x="10252" y="12039"/>
                  </a:lnTo>
                  <a:lnTo>
                    <a:pt x="10340" y="12214"/>
                  </a:lnTo>
                  <a:lnTo>
                    <a:pt x="10428" y="12391"/>
                  </a:lnTo>
                  <a:lnTo>
                    <a:pt x="10428" y="12610"/>
                  </a:lnTo>
                  <a:lnTo>
                    <a:pt x="10428" y="13621"/>
                  </a:lnTo>
                  <a:lnTo>
                    <a:pt x="10604" y="13621"/>
                  </a:lnTo>
                  <a:lnTo>
                    <a:pt x="11000" y="13621"/>
                  </a:lnTo>
                  <a:lnTo>
                    <a:pt x="11220" y="13621"/>
                  </a:lnTo>
                  <a:lnTo>
                    <a:pt x="11220" y="12610"/>
                  </a:lnTo>
                  <a:lnTo>
                    <a:pt x="11220" y="12391"/>
                  </a:lnTo>
                  <a:lnTo>
                    <a:pt x="11308" y="12214"/>
                  </a:lnTo>
                  <a:lnTo>
                    <a:pt x="11396" y="12039"/>
                  </a:lnTo>
                  <a:lnTo>
                    <a:pt x="11528" y="11908"/>
                  </a:lnTo>
                  <a:lnTo>
                    <a:pt x="11660" y="11775"/>
                  </a:lnTo>
                  <a:lnTo>
                    <a:pt x="11836" y="11688"/>
                  </a:lnTo>
                  <a:lnTo>
                    <a:pt x="12012" y="11600"/>
                  </a:lnTo>
                  <a:lnTo>
                    <a:pt x="12232" y="11600"/>
                  </a:lnTo>
                  <a:lnTo>
                    <a:pt x="14784" y="11600"/>
                  </a:lnTo>
                  <a:lnTo>
                    <a:pt x="14960" y="11600"/>
                  </a:lnTo>
                  <a:lnTo>
                    <a:pt x="15180" y="11688"/>
                  </a:lnTo>
                  <a:lnTo>
                    <a:pt x="15313" y="11775"/>
                  </a:lnTo>
                  <a:lnTo>
                    <a:pt x="15488" y="11908"/>
                  </a:lnTo>
                  <a:lnTo>
                    <a:pt x="15576" y="12039"/>
                  </a:lnTo>
                  <a:lnTo>
                    <a:pt x="15707" y="12214"/>
                  </a:lnTo>
                  <a:lnTo>
                    <a:pt x="15752" y="12391"/>
                  </a:lnTo>
                  <a:lnTo>
                    <a:pt x="15752" y="12610"/>
                  </a:lnTo>
                  <a:lnTo>
                    <a:pt x="15752" y="13621"/>
                  </a:lnTo>
                  <a:lnTo>
                    <a:pt x="15928" y="13621"/>
                  </a:lnTo>
                  <a:lnTo>
                    <a:pt x="16324" y="13621"/>
                  </a:lnTo>
                  <a:lnTo>
                    <a:pt x="16544" y="13621"/>
                  </a:lnTo>
                  <a:lnTo>
                    <a:pt x="16544" y="14192"/>
                  </a:lnTo>
                  <a:lnTo>
                    <a:pt x="16324" y="14192"/>
                  </a:lnTo>
                  <a:lnTo>
                    <a:pt x="15928" y="14192"/>
                  </a:lnTo>
                  <a:lnTo>
                    <a:pt x="15752" y="14192"/>
                  </a:lnTo>
                  <a:lnTo>
                    <a:pt x="15752" y="15598"/>
                  </a:lnTo>
                  <a:lnTo>
                    <a:pt x="11220" y="15598"/>
                  </a:lnTo>
                  <a:lnTo>
                    <a:pt x="11220" y="14192"/>
                  </a:lnTo>
                  <a:lnTo>
                    <a:pt x="11000" y="14192"/>
                  </a:lnTo>
                  <a:lnTo>
                    <a:pt x="10604" y="14192"/>
                  </a:lnTo>
                  <a:lnTo>
                    <a:pt x="10428" y="14192"/>
                  </a:lnTo>
                  <a:lnTo>
                    <a:pt x="10428" y="15598"/>
                  </a:lnTo>
                  <a:lnTo>
                    <a:pt x="5896" y="15598"/>
                  </a:lnTo>
                  <a:lnTo>
                    <a:pt x="5896" y="14192"/>
                  </a:lnTo>
                  <a:lnTo>
                    <a:pt x="5764" y="14192"/>
                  </a:lnTo>
                  <a:lnTo>
                    <a:pt x="5280" y="14192"/>
                  </a:lnTo>
                  <a:lnTo>
                    <a:pt x="5192" y="14192"/>
                  </a:lnTo>
                  <a:lnTo>
                    <a:pt x="5192" y="15598"/>
                  </a:lnTo>
                  <a:lnTo>
                    <a:pt x="616" y="15598"/>
                  </a:lnTo>
                  <a:lnTo>
                    <a:pt x="616" y="14192"/>
                  </a:lnTo>
                  <a:lnTo>
                    <a:pt x="0" y="14192"/>
                  </a:lnTo>
                  <a:lnTo>
                    <a:pt x="0" y="13621"/>
                  </a:lnTo>
                  <a:lnTo>
                    <a:pt x="616" y="13621"/>
                  </a:lnTo>
                  <a:lnTo>
                    <a:pt x="616" y="12610"/>
                  </a:lnTo>
                  <a:lnTo>
                    <a:pt x="660" y="12391"/>
                  </a:lnTo>
                  <a:lnTo>
                    <a:pt x="704" y="12214"/>
                  </a:lnTo>
                  <a:lnTo>
                    <a:pt x="792" y="12039"/>
                  </a:lnTo>
                  <a:lnTo>
                    <a:pt x="924" y="11908"/>
                  </a:lnTo>
                  <a:lnTo>
                    <a:pt x="1056" y="11775"/>
                  </a:lnTo>
                  <a:lnTo>
                    <a:pt x="1231" y="11688"/>
                  </a:lnTo>
                  <a:lnTo>
                    <a:pt x="1408" y="11600"/>
                  </a:lnTo>
                  <a:lnTo>
                    <a:pt x="1628" y="11600"/>
                  </a:lnTo>
                  <a:close/>
                  <a:moveTo>
                    <a:pt x="13508" y="9666"/>
                  </a:moveTo>
                  <a:lnTo>
                    <a:pt x="13772" y="9666"/>
                  </a:lnTo>
                  <a:lnTo>
                    <a:pt x="13992" y="9755"/>
                  </a:lnTo>
                  <a:lnTo>
                    <a:pt x="14212" y="9842"/>
                  </a:lnTo>
                  <a:lnTo>
                    <a:pt x="14388" y="10018"/>
                  </a:lnTo>
                  <a:lnTo>
                    <a:pt x="14564" y="10194"/>
                  </a:lnTo>
                  <a:lnTo>
                    <a:pt x="14652" y="10413"/>
                  </a:lnTo>
                  <a:lnTo>
                    <a:pt x="14740" y="10633"/>
                  </a:lnTo>
                  <a:lnTo>
                    <a:pt x="14784" y="10897"/>
                  </a:lnTo>
                  <a:lnTo>
                    <a:pt x="14740" y="11117"/>
                  </a:lnTo>
                  <a:lnTo>
                    <a:pt x="14696" y="11336"/>
                  </a:lnTo>
                  <a:lnTo>
                    <a:pt x="12364" y="11336"/>
                  </a:lnTo>
                  <a:lnTo>
                    <a:pt x="12320" y="11117"/>
                  </a:lnTo>
                  <a:lnTo>
                    <a:pt x="12276" y="10897"/>
                  </a:lnTo>
                  <a:lnTo>
                    <a:pt x="12320" y="10633"/>
                  </a:lnTo>
                  <a:lnTo>
                    <a:pt x="12364" y="10413"/>
                  </a:lnTo>
                  <a:lnTo>
                    <a:pt x="12496" y="10194"/>
                  </a:lnTo>
                  <a:lnTo>
                    <a:pt x="12628" y="10018"/>
                  </a:lnTo>
                  <a:lnTo>
                    <a:pt x="12848" y="9842"/>
                  </a:lnTo>
                  <a:lnTo>
                    <a:pt x="13024" y="9755"/>
                  </a:lnTo>
                  <a:lnTo>
                    <a:pt x="13288" y="9666"/>
                  </a:lnTo>
                  <a:lnTo>
                    <a:pt x="13508" y="9666"/>
                  </a:lnTo>
                  <a:close/>
                  <a:moveTo>
                    <a:pt x="8184" y="9666"/>
                  </a:moveTo>
                  <a:lnTo>
                    <a:pt x="8448" y="9666"/>
                  </a:lnTo>
                  <a:lnTo>
                    <a:pt x="8668" y="9755"/>
                  </a:lnTo>
                  <a:lnTo>
                    <a:pt x="8888" y="9842"/>
                  </a:lnTo>
                  <a:lnTo>
                    <a:pt x="9064" y="10018"/>
                  </a:lnTo>
                  <a:lnTo>
                    <a:pt x="9240" y="10194"/>
                  </a:lnTo>
                  <a:lnTo>
                    <a:pt x="9328" y="10413"/>
                  </a:lnTo>
                  <a:lnTo>
                    <a:pt x="9416" y="10633"/>
                  </a:lnTo>
                  <a:lnTo>
                    <a:pt x="9460" y="10897"/>
                  </a:lnTo>
                  <a:lnTo>
                    <a:pt x="9416" y="11117"/>
                  </a:lnTo>
                  <a:lnTo>
                    <a:pt x="9372" y="11336"/>
                  </a:lnTo>
                  <a:lnTo>
                    <a:pt x="7041" y="11336"/>
                  </a:lnTo>
                  <a:lnTo>
                    <a:pt x="6952" y="11117"/>
                  </a:lnTo>
                  <a:lnTo>
                    <a:pt x="6952" y="10897"/>
                  </a:lnTo>
                  <a:lnTo>
                    <a:pt x="6996" y="10633"/>
                  </a:lnTo>
                  <a:lnTo>
                    <a:pt x="7041" y="10413"/>
                  </a:lnTo>
                  <a:lnTo>
                    <a:pt x="7172" y="10194"/>
                  </a:lnTo>
                  <a:lnTo>
                    <a:pt x="7304" y="10018"/>
                  </a:lnTo>
                  <a:lnTo>
                    <a:pt x="7480" y="9842"/>
                  </a:lnTo>
                  <a:lnTo>
                    <a:pt x="7700" y="9755"/>
                  </a:lnTo>
                  <a:lnTo>
                    <a:pt x="7964" y="9666"/>
                  </a:lnTo>
                  <a:lnTo>
                    <a:pt x="8184" y="9666"/>
                  </a:lnTo>
                  <a:close/>
                  <a:moveTo>
                    <a:pt x="2948" y="9666"/>
                  </a:moveTo>
                  <a:lnTo>
                    <a:pt x="3168" y="9666"/>
                  </a:lnTo>
                  <a:lnTo>
                    <a:pt x="3432" y="9755"/>
                  </a:lnTo>
                  <a:lnTo>
                    <a:pt x="3652" y="9842"/>
                  </a:lnTo>
                  <a:lnTo>
                    <a:pt x="3828" y="10018"/>
                  </a:lnTo>
                  <a:lnTo>
                    <a:pt x="3960" y="10194"/>
                  </a:lnTo>
                  <a:lnTo>
                    <a:pt x="4092" y="10413"/>
                  </a:lnTo>
                  <a:lnTo>
                    <a:pt x="4136" y="10633"/>
                  </a:lnTo>
                  <a:lnTo>
                    <a:pt x="4180" y="10897"/>
                  </a:lnTo>
                  <a:lnTo>
                    <a:pt x="4180" y="11117"/>
                  </a:lnTo>
                  <a:lnTo>
                    <a:pt x="4092" y="11336"/>
                  </a:lnTo>
                  <a:lnTo>
                    <a:pt x="1760" y="11336"/>
                  </a:lnTo>
                  <a:lnTo>
                    <a:pt x="1716" y="11117"/>
                  </a:lnTo>
                  <a:lnTo>
                    <a:pt x="1672" y="10897"/>
                  </a:lnTo>
                  <a:lnTo>
                    <a:pt x="1716" y="10633"/>
                  </a:lnTo>
                  <a:lnTo>
                    <a:pt x="1804" y="10413"/>
                  </a:lnTo>
                  <a:lnTo>
                    <a:pt x="1892" y="10194"/>
                  </a:lnTo>
                  <a:lnTo>
                    <a:pt x="2068" y="10018"/>
                  </a:lnTo>
                  <a:lnTo>
                    <a:pt x="2244" y="9842"/>
                  </a:lnTo>
                  <a:lnTo>
                    <a:pt x="2464" y="9755"/>
                  </a:lnTo>
                  <a:lnTo>
                    <a:pt x="2684" y="9666"/>
                  </a:lnTo>
                  <a:lnTo>
                    <a:pt x="2948" y="9666"/>
                  </a:lnTo>
                  <a:close/>
                  <a:moveTo>
                    <a:pt x="13508" y="5712"/>
                  </a:moveTo>
                  <a:lnTo>
                    <a:pt x="13508" y="6459"/>
                  </a:lnTo>
                  <a:lnTo>
                    <a:pt x="12892" y="6459"/>
                  </a:lnTo>
                  <a:lnTo>
                    <a:pt x="13552" y="8832"/>
                  </a:lnTo>
                  <a:lnTo>
                    <a:pt x="12716" y="8832"/>
                  </a:lnTo>
                  <a:lnTo>
                    <a:pt x="12012" y="6459"/>
                  </a:lnTo>
                  <a:lnTo>
                    <a:pt x="9503" y="6459"/>
                  </a:lnTo>
                  <a:lnTo>
                    <a:pt x="8844" y="8832"/>
                  </a:lnTo>
                  <a:lnTo>
                    <a:pt x="7964" y="8832"/>
                  </a:lnTo>
                  <a:lnTo>
                    <a:pt x="8668" y="6459"/>
                  </a:lnTo>
                  <a:lnTo>
                    <a:pt x="7964" y="6459"/>
                  </a:lnTo>
                  <a:lnTo>
                    <a:pt x="7964" y="5712"/>
                  </a:lnTo>
                  <a:lnTo>
                    <a:pt x="13508" y="5712"/>
                  </a:lnTo>
                  <a:close/>
                  <a:moveTo>
                    <a:pt x="7920" y="703"/>
                  </a:moveTo>
                  <a:lnTo>
                    <a:pt x="7744" y="703"/>
                  </a:lnTo>
                  <a:lnTo>
                    <a:pt x="7568" y="747"/>
                  </a:lnTo>
                  <a:lnTo>
                    <a:pt x="7437" y="834"/>
                  </a:lnTo>
                  <a:lnTo>
                    <a:pt x="7304" y="923"/>
                  </a:lnTo>
                  <a:lnTo>
                    <a:pt x="7216" y="1054"/>
                  </a:lnTo>
                  <a:lnTo>
                    <a:pt x="7128" y="1186"/>
                  </a:lnTo>
                  <a:lnTo>
                    <a:pt x="7084" y="1362"/>
                  </a:lnTo>
                  <a:lnTo>
                    <a:pt x="7084" y="1537"/>
                  </a:lnTo>
                  <a:lnTo>
                    <a:pt x="7084" y="3164"/>
                  </a:lnTo>
                  <a:lnTo>
                    <a:pt x="6820" y="3207"/>
                  </a:lnTo>
                  <a:lnTo>
                    <a:pt x="6820" y="2944"/>
                  </a:lnTo>
                  <a:lnTo>
                    <a:pt x="5632" y="2944"/>
                  </a:lnTo>
                  <a:lnTo>
                    <a:pt x="4796" y="2416"/>
                  </a:lnTo>
                  <a:lnTo>
                    <a:pt x="2903" y="2416"/>
                  </a:lnTo>
                  <a:lnTo>
                    <a:pt x="2772" y="2461"/>
                  </a:lnTo>
                  <a:lnTo>
                    <a:pt x="2640" y="2504"/>
                  </a:lnTo>
                  <a:lnTo>
                    <a:pt x="2508" y="2548"/>
                  </a:lnTo>
                  <a:lnTo>
                    <a:pt x="2376" y="2636"/>
                  </a:lnTo>
                  <a:lnTo>
                    <a:pt x="2288" y="2724"/>
                  </a:lnTo>
                  <a:lnTo>
                    <a:pt x="2244" y="2856"/>
                  </a:lnTo>
                  <a:lnTo>
                    <a:pt x="2200" y="2988"/>
                  </a:lnTo>
                  <a:lnTo>
                    <a:pt x="2200" y="3119"/>
                  </a:lnTo>
                  <a:lnTo>
                    <a:pt x="2200" y="5360"/>
                  </a:lnTo>
                  <a:lnTo>
                    <a:pt x="2903" y="5360"/>
                  </a:lnTo>
                  <a:lnTo>
                    <a:pt x="2903" y="3735"/>
                  </a:lnTo>
                  <a:lnTo>
                    <a:pt x="3036" y="3735"/>
                  </a:lnTo>
                  <a:lnTo>
                    <a:pt x="3036" y="5360"/>
                  </a:lnTo>
                  <a:lnTo>
                    <a:pt x="3036" y="5800"/>
                  </a:lnTo>
                  <a:lnTo>
                    <a:pt x="3036" y="8744"/>
                  </a:lnTo>
                  <a:lnTo>
                    <a:pt x="3828" y="8744"/>
                  </a:lnTo>
                  <a:lnTo>
                    <a:pt x="3828" y="6283"/>
                  </a:lnTo>
                  <a:lnTo>
                    <a:pt x="4004" y="6283"/>
                  </a:lnTo>
                  <a:lnTo>
                    <a:pt x="4004" y="8744"/>
                  </a:lnTo>
                  <a:lnTo>
                    <a:pt x="4796" y="8744"/>
                  </a:lnTo>
                  <a:lnTo>
                    <a:pt x="4796" y="8304"/>
                  </a:lnTo>
                  <a:lnTo>
                    <a:pt x="4796" y="5800"/>
                  </a:lnTo>
                  <a:lnTo>
                    <a:pt x="4796" y="5360"/>
                  </a:lnTo>
                  <a:lnTo>
                    <a:pt x="4796" y="3735"/>
                  </a:lnTo>
                  <a:lnTo>
                    <a:pt x="4796" y="3295"/>
                  </a:lnTo>
                  <a:lnTo>
                    <a:pt x="5632" y="3735"/>
                  </a:lnTo>
                  <a:lnTo>
                    <a:pt x="6820" y="3735"/>
                  </a:lnTo>
                  <a:lnTo>
                    <a:pt x="6820" y="3515"/>
                  </a:lnTo>
                  <a:lnTo>
                    <a:pt x="7084" y="3471"/>
                  </a:lnTo>
                  <a:lnTo>
                    <a:pt x="7084" y="4701"/>
                  </a:lnTo>
                  <a:lnTo>
                    <a:pt x="7084" y="4877"/>
                  </a:lnTo>
                  <a:lnTo>
                    <a:pt x="7128" y="5009"/>
                  </a:lnTo>
                  <a:lnTo>
                    <a:pt x="7216" y="5141"/>
                  </a:lnTo>
                  <a:lnTo>
                    <a:pt x="7304" y="5272"/>
                  </a:lnTo>
                  <a:lnTo>
                    <a:pt x="7437" y="5404"/>
                  </a:lnTo>
                  <a:lnTo>
                    <a:pt x="7612" y="5448"/>
                  </a:lnTo>
                  <a:lnTo>
                    <a:pt x="7744" y="5537"/>
                  </a:lnTo>
                  <a:lnTo>
                    <a:pt x="7920" y="5537"/>
                  </a:lnTo>
                  <a:lnTo>
                    <a:pt x="13376" y="5537"/>
                  </a:lnTo>
                  <a:lnTo>
                    <a:pt x="13552" y="5537"/>
                  </a:lnTo>
                  <a:lnTo>
                    <a:pt x="13684" y="5448"/>
                  </a:lnTo>
                  <a:lnTo>
                    <a:pt x="13816" y="5404"/>
                  </a:lnTo>
                  <a:lnTo>
                    <a:pt x="13948" y="5272"/>
                  </a:lnTo>
                  <a:lnTo>
                    <a:pt x="14080" y="5141"/>
                  </a:lnTo>
                  <a:lnTo>
                    <a:pt x="14124" y="5009"/>
                  </a:lnTo>
                  <a:lnTo>
                    <a:pt x="14212" y="4877"/>
                  </a:lnTo>
                  <a:lnTo>
                    <a:pt x="14212" y="4701"/>
                  </a:lnTo>
                  <a:lnTo>
                    <a:pt x="14212" y="1537"/>
                  </a:lnTo>
                  <a:lnTo>
                    <a:pt x="14212" y="1362"/>
                  </a:lnTo>
                  <a:lnTo>
                    <a:pt x="14124" y="1186"/>
                  </a:lnTo>
                  <a:lnTo>
                    <a:pt x="14080" y="1054"/>
                  </a:lnTo>
                  <a:lnTo>
                    <a:pt x="13948" y="923"/>
                  </a:lnTo>
                  <a:lnTo>
                    <a:pt x="13860" y="834"/>
                  </a:lnTo>
                  <a:lnTo>
                    <a:pt x="13684" y="747"/>
                  </a:lnTo>
                  <a:lnTo>
                    <a:pt x="13552" y="703"/>
                  </a:lnTo>
                  <a:lnTo>
                    <a:pt x="13376" y="703"/>
                  </a:lnTo>
                  <a:lnTo>
                    <a:pt x="7920" y="703"/>
                  </a:lnTo>
                  <a:close/>
                  <a:moveTo>
                    <a:pt x="13376" y="1362"/>
                  </a:moveTo>
                  <a:lnTo>
                    <a:pt x="13420" y="1362"/>
                  </a:lnTo>
                  <a:lnTo>
                    <a:pt x="13508" y="1406"/>
                  </a:lnTo>
                  <a:lnTo>
                    <a:pt x="13508" y="1450"/>
                  </a:lnTo>
                  <a:lnTo>
                    <a:pt x="13552" y="1537"/>
                  </a:lnTo>
                  <a:lnTo>
                    <a:pt x="13552" y="4701"/>
                  </a:lnTo>
                  <a:lnTo>
                    <a:pt x="13508" y="4746"/>
                  </a:lnTo>
                  <a:lnTo>
                    <a:pt x="13508" y="4789"/>
                  </a:lnTo>
                  <a:lnTo>
                    <a:pt x="13508" y="4833"/>
                  </a:lnTo>
                  <a:lnTo>
                    <a:pt x="13420" y="4833"/>
                  </a:lnTo>
                  <a:lnTo>
                    <a:pt x="13376" y="4877"/>
                  </a:lnTo>
                  <a:lnTo>
                    <a:pt x="7920" y="4877"/>
                  </a:lnTo>
                  <a:lnTo>
                    <a:pt x="7832" y="4833"/>
                  </a:lnTo>
                  <a:lnTo>
                    <a:pt x="7788" y="4833"/>
                  </a:lnTo>
                  <a:lnTo>
                    <a:pt x="7788" y="4789"/>
                  </a:lnTo>
                  <a:lnTo>
                    <a:pt x="7744" y="4746"/>
                  </a:lnTo>
                  <a:lnTo>
                    <a:pt x="7744" y="4701"/>
                  </a:lnTo>
                  <a:lnTo>
                    <a:pt x="7744" y="3339"/>
                  </a:lnTo>
                  <a:lnTo>
                    <a:pt x="10472" y="2768"/>
                  </a:lnTo>
                  <a:lnTo>
                    <a:pt x="10428" y="2724"/>
                  </a:lnTo>
                  <a:lnTo>
                    <a:pt x="7744" y="3076"/>
                  </a:lnTo>
                  <a:lnTo>
                    <a:pt x="7744" y="1537"/>
                  </a:lnTo>
                  <a:lnTo>
                    <a:pt x="7744" y="1450"/>
                  </a:lnTo>
                  <a:lnTo>
                    <a:pt x="7788" y="1406"/>
                  </a:lnTo>
                  <a:lnTo>
                    <a:pt x="7832" y="1362"/>
                  </a:lnTo>
                  <a:lnTo>
                    <a:pt x="7920" y="1362"/>
                  </a:lnTo>
                  <a:lnTo>
                    <a:pt x="13376" y="1362"/>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39" name="组合 391"/>
          <p:cNvGrpSpPr>
            <a:grpSpLocks noChangeAspect="1"/>
          </p:cNvGrpSpPr>
          <p:nvPr/>
        </p:nvGrpSpPr>
        <p:grpSpPr>
          <a:xfrm>
            <a:off x="3059832" y="1799073"/>
            <a:ext cx="557745" cy="340629"/>
            <a:chOff x="3899173" y="2489781"/>
            <a:chExt cx="760670" cy="549981"/>
          </a:xfrm>
        </p:grpSpPr>
        <p:pic>
          <p:nvPicPr>
            <p:cNvPr id="269" name="Picture 455" descr="图片146"/>
            <p:cNvPicPr>
              <a:picLocks noChangeAspect="1" noChangeArrowheads="1"/>
            </p:cNvPicPr>
            <p:nvPr/>
          </p:nvPicPr>
          <p:blipFill>
            <a:blip r:embed="rId15" cstate="print"/>
            <a:srcRect/>
            <a:stretch>
              <a:fillRect/>
            </a:stretch>
          </p:blipFill>
          <p:spPr bwMode="auto">
            <a:xfrm>
              <a:off x="4447766" y="2578264"/>
              <a:ext cx="212077"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70" name="Picture 455" descr="图片146"/>
            <p:cNvPicPr>
              <a:picLocks noChangeAspect="1" noChangeArrowheads="1"/>
            </p:cNvPicPr>
            <p:nvPr/>
          </p:nvPicPr>
          <p:blipFill>
            <a:blip r:embed="rId16" cstate="print"/>
            <a:srcRect/>
            <a:stretch>
              <a:fillRect/>
            </a:stretch>
          </p:blipFill>
          <p:spPr bwMode="auto">
            <a:xfrm>
              <a:off x="4034130" y="2489781"/>
              <a:ext cx="213829"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71" name="Picture 455" descr="图片146"/>
            <p:cNvPicPr>
              <a:picLocks noChangeAspect="1" noChangeArrowheads="1"/>
            </p:cNvPicPr>
            <p:nvPr/>
          </p:nvPicPr>
          <p:blipFill>
            <a:blip r:embed="rId15" cstate="print"/>
            <a:srcRect/>
            <a:stretch>
              <a:fillRect/>
            </a:stretch>
          </p:blipFill>
          <p:spPr bwMode="auto">
            <a:xfrm>
              <a:off x="4249712" y="2540095"/>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72" name="Picture 455" descr="图片146"/>
            <p:cNvPicPr>
              <a:picLocks noChangeAspect="1" noChangeArrowheads="1"/>
            </p:cNvPicPr>
            <p:nvPr/>
          </p:nvPicPr>
          <p:blipFill>
            <a:blip r:embed="rId15" cstate="print"/>
            <a:srcRect/>
            <a:stretch>
              <a:fillRect/>
            </a:stretch>
          </p:blipFill>
          <p:spPr bwMode="auto">
            <a:xfrm>
              <a:off x="4312809" y="2737880"/>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73" name="Picture 455" descr="图片146"/>
            <p:cNvPicPr>
              <a:picLocks noChangeAspect="1" noChangeArrowheads="1"/>
            </p:cNvPicPr>
            <p:nvPr/>
          </p:nvPicPr>
          <p:blipFill>
            <a:blip r:embed="rId15" cstate="print"/>
            <a:srcRect/>
            <a:stretch>
              <a:fillRect/>
            </a:stretch>
          </p:blipFill>
          <p:spPr bwMode="auto">
            <a:xfrm>
              <a:off x="3899173" y="2651132"/>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75" name="Picture 455" descr="图片146"/>
            <p:cNvPicPr>
              <a:picLocks noChangeAspect="1" noChangeArrowheads="1"/>
            </p:cNvPicPr>
            <p:nvPr/>
          </p:nvPicPr>
          <p:blipFill>
            <a:blip r:embed="rId15" cstate="print"/>
            <a:srcRect/>
            <a:stretch>
              <a:fillRect/>
            </a:stretch>
          </p:blipFill>
          <p:spPr bwMode="auto">
            <a:xfrm>
              <a:off x="4113002" y="2701446"/>
              <a:ext cx="212075" cy="301882"/>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40" name="组合 330"/>
          <p:cNvGrpSpPr/>
          <p:nvPr/>
        </p:nvGrpSpPr>
        <p:grpSpPr>
          <a:xfrm>
            <a:off x="2339752" y="1594462"/>
            <a:ext cx="648072" cy="473232"/>
            <a:chOff x="2051720" y="1563638"/>
            <a:chExt cx="648072" cy="473232"/>
          </a:xfrm>
        </p:grpSpPr>
        <p:sp>
          <p:nvSpPr>
            <p:cNvPr id="257" name="矩形 256"/>
            <p:cNvSpPr/>
            <p:nvPr/>
          </p:nvSpPr>
          <p:spPr>
            <a:xfrm>
              <a:off x="2051720" y="1836258"/>
              <a:ext cx="648072" cy="200612"/>
            </a:xfrm>
            <a:prstGeom prst="rect">
              <a:avLst/>
            </a:prstGeom>
          </p:spPr>
          <p:txBody>
            <a:bodyPr wrap="square" anchor="ctr">
              <a:noAutofit/>
            </a:bodyPr>
            <a:lstStyle/>
            <a:p>
              <a:pPr fontAlgn="auto">
                <a:spcBef>
                  <a:spcPts val="0"/>
                </a:spcBef>
                <a:spcAft>
                  <a:spcPts val="0"/>
                </a:spcAft>
                <a:defRPr/>
              </a:pPr>
              <a:r>
                <a:rPr lang="zh-CN" altLang="en-US" sz="800" kern="0" dirty="0" smtClean="0">
                  <a:solidFill>
                    <a:srgbClr val="000000">
                      <a:lumMod val="75000"/>
                      <a:lumOff val="25000"/>
                    </a:srgbClr>
                  </a:solidFill>
                  <a:latin typeface="FrutigerNext LT Medium"/>
                </a:rPr>
                <a:t>视频资源</a:t>
              </a:r>
              <a:endParaRPr lang="en-US" altLang="zh-CN" sz="800" kern="0" dirty="0">
                <a:solidFill>
                  <a:srgbClr val="000000">
                    <a:lumMod val="75000"/>
                    <a:lumOff val="25000"/>
                  </a:srgbClr>
                </a:solidFill>
                <a:latin typeface="FrutigerNext LT Medium"/>
              </a:endParaRPr>
            </a:p>
          </p:txBody>
        </p:sp>
        <p:grpSp>
          <p:nvGrpSpPr>
            <p:cNvPr id="41" name="组合 289"/>
            <p:cNvGrpSpPr/>
            <p:nvPr/>
          </p:nvGrpSpPr>
          <p:grpSpPr>
            <a:xfrm>
              <a:off x="2195736" y="1563638"/>
              <a:ext cx="288032" cy="288032"/>
              <a:chOff x="9382125" y="3344863"/>
              <a:chExt cx="1031875" cy="1027112"/>
            </a:xfrm>
            <a:solidFill>
              <a:schemeClr val="tx1">
                <a:lumMod val="50000"/>
                <a:lumOff val="50000"/>
              </a:schemeClr>
            </a:solidFill>
          </p:grpSpPr>
          <p:sp>
            <p:nvSpPr>
              <p:cNvPr id="298" name="Freeform 85"/>
              <p:cNvSpPr>
                <a:spLocks noEditPoints="1"/>
              </p:cNvSpPr>
              <p:nvPr/>
            </p:nvSpPr>
            <p:spPr bwMode="auto">
              <a:xfrm>
                <a:off x="9740900" y="3700463"/>
                <a:ext cx="314325" cy="315912"/>
              </a:xfrm>
              <a:custGeom>
                <a:avLst/>
                <a:gdLst/>
                <a:ahLst/>
                <a:cxnLst>
                  <a:cxn ang="0">
                    <a:pos x="2487" y="0"/>
                  </a:cxn>
                  <a:cxn ang="0">
                    <a:pos x="1989" y="0"/>
                  </a:cxn>
                  <a:cxn ang="0">
                    <a:pos x="1492" y="164"/>
                  </a:cxn>
                  <a:cxn ang="0">
                    <a:pos x="828" y="660"/>
                  </a:cxn>
                  <a:cxn ang="0">
                    <a:pos x="165" y="1486"/>
                  </a:cxn>
                  <a:cxn ang="0">
                    <a:pos x="165" y="1980"/>
                  </a:cxn>
                  <a:cxn ang="0">
                    <a:pos x="0" y="2476"/>
                  </a:cxn>
                  <a:cxn ang="0">
                    <a:pos x="165" y="2971"/>
                  </a:cxn>
                  <a:cxn ang="0">
                    <a:pos x="165" y="3466"/>
                  </a:cxn>
                  <a:cxn ang="0">
                    <a:pos x="828" y="4126"/>
                  </a:cxn>
                  <a:cxn ang="0">
                    <a:pos x="1492" y="4621"/>
                  </a:cxn>
                  <a:cxn ang="0">
                    <a:pos x="1989" y="4787"/>
                  </a:cxn>
                  <a:cxn ang="0">
                    <a:pos x="2487" y="4951"/>
                  </a:cxn>
                  <a:cxn ang="0">
                    <a:pos x="2985" y="4787"/>
                  </a:cxn>
                  <a:cxn ang="0">
                    <a:pos x="3482" y="4621"/>
                  </a:cxn>
                  <a:cxn ang="0">
                    <a:pos x="4146" y="4126"/>
                  </a:cxn>
                  <a:cxn ang="0">
                    <a:pos x="4809" y="3466"/>
                  </a:cxn>
                  <a:cxn ang="0">
                    <a:pos x="4809" y="2971"/>
                  </a:cxn>
                  <a:cxn ang="0">
                    <a:pos x="4974" y="2476"/>
                  </a:cxn>
                  <a:cxn ang="0">
                    <a:pos x="4809" y="1980"/>
                  </a:cxn>
                  <a:cxn ang="0">
                    <a:pos x="4809" y="1486"/>
                  </a:cxn>
                  <a:cxn ang="0">
                    <a:pos x="4146" y="660"/>
                  </a:cxn>
                  <a:cxn ang="0">
                    <a:pos x="3482" y="164"/>
                  </a:cxn>
                  <a:cxn ang="0">
                    <a:pos x="2985" y="0"/>
                  </a:cxn>
                  <a:cxn ang="0">
                    <a:pos x="2487" y="0"/>
                  </a:cxn>
                  <a:cxn ang="0">
                    <a:pos x="1658" y="2476"/>
                  </a:cxn>
                  <a:cxn ang="0">
                    <a:pos x="1658" y="2145"/>
                  </a:cxn>
                  <a:cxn ang="0">
                    <a:pos x="1989" y="1815"/>
                  </a:cxn>
                  <a:cxn ang="0">
                    <a:pos x="2155" y="1651"/>
                  </a:cxn>
                  <a:cxn ang="0">
                    <a:pos x="2487" y="1651"/>
                  </a:cxn>
                  <a:cxn ang="0">
                    <a:pos x="2818" y="1651"/>
                  </a:cxn>
                  <a:cxn ang="0">
                    <a:pos x="2985" y="1815"/>
                  </a:cxn>
                  <a:cxn ang="0">
                    <a:pos x="3316" y="2145"/>
                  </a:cxn>
                  <a:cxn ang="0">
                    <a:pos x="3316" y="2476"/>
                  </a:cxn>
                  <a:cxn ang="0">
                    <a:pos x="3316" y="2806"/>
                  </a:cxn>
                  <a:cxn ang="0">
                    <a:pos x="2985" y="2971"/>
                  </a:cxn>
                  <a:cxn ang="0">
                    <a:pos x="2818" y="3136"/>
                  </a:cxn>
                  <a:cxn ang="0">
                    <a:pos x="2487" y="3300"/>
                  </a:cxn>
                  <a:cxn ang="0">
                    <a:pos x="2155" y="3136"/>
                  </a:cxn>
                  <a:cxn ang="0">
                    <a:pos x="1989" y="2971"/>
                  </a:cxn>
                  <a:cxn ang="0">
                    <a:pos x="1658" y="2806"/>
                  </a:cxn>
                  <a:cxn ang="0">
                    <a:pos x="1658" y="2476"/>
                  </a:cxn>
                </a:cxnLst>
                <a:rect l="0" t="0" r="r" b="b"/>
                <a:pathLst>
                  <a:path w="4974" h="4951">
                    <a:moveTo>
                      <a:pt x="2487" y="0"/>
                    </a:moveTo>
                    <a:lnTo>
                      <a:pt x="1989" y="0"/>
                    </a:lnTo>
                    <a:lnTo>
                      <a:pt x="1492" y="164"/>
                    </a:lnTo>
                    <a:lnTo>
                      <a:pt x="828" y="660"/>
                    </a:lnTo>
                    <a:lnTo>
                      <a:pt x="165" y="1486"/>
                    </a:lnTo>
                    <a:lnTo>
                      <a:pt x="165" y="1980"/>
                    </a:lnTo>
                    <a:lnTo>
                      <a:pt x="0" y="2476"/>
                    </a:lnTo>
                    <a:lnTo>
                      <a:pt x="165" y="2971"/>
                    </a:lnTo>
                    <a:lnTo>
                      <a:pt x="165" y="3466"/>
                    </a:lnTo>
                    <a:lnTo>
                      <a:pt x="828" y="4126"/>
                    </a:lnTo>
                    <a:lnTo>
                      <a:pt x="1492" y="4621"/>
                    </a:lnTo>
                    <a:lnTo>
                      <a:pt x="1989" y="4787"/>
                    </a:lnTo>
                    <a:lnTo>
                      <a:pt x="2487" y="4951"/>
                    </a:lnTo>
                    <a:lnTo>
                      <a:pt x="2985" y="4787"/>
                    </a:lnTo>
                    <a:lnTo>
                      <a:pt x="3482" y="4621"/>
                    </a:lnTo>
                    <a:lnTo>
                      <a:pt x="4146" y="4126"/>
                    </a:lnTo>
                    <a:lnTo>
                      <a:pt x="4809" y="3466"/>
                    </a:lnTo>
                    <a:lnTo>
                      <a:pt x="4809" y="2971"/>
                    </a:lnTo>
                    <a:lnTo>
                      <a:pt x="4974" y="2476"/>
                    </a:lnTo>
                    <a:lnTo>
                      <a:pt x="4809" y="1980"/>
                    </a:lnTo>
                    <a:lnTo>
                      <a:pt x="4809" y="1486"/>
                    </a:lnTo>
                    <a:lnTo>
                      <a:pt x="4146" y="660"/>
                    </a:lnTo>
                    <a:lnTo>
                      <a:pt x="3482" y="164"/>
                    </a:lnTo>
                    <a:lnTo>
                      <a:pt x="2985" y="0"/>
                    </a:lnTo>
                    <a:lnTo>
                      <a:pt x="2487" y="0"/>
                    </a:lnTo>
                    <a:close/>
                    <a:moveTo>
                      <a:pt x="1658" y="2476"/>
                    </a:moveTo>
                    <a:lnTo>
                      <a:pt x="1658" y="2145"/>
                    </a:lnTo>
                    <a:lnTo>
                      <a:pt x="1989" y="1815"/>
                    </a:lnTo>
                    <a:lnTo>
                      <a:pt x="2155" y="1651"/>
                    </a:lnTo>
                    <a:lnTo>
                      <a:pt x="2487" y="1651"/>
                    </a:lnTo>
                    <a:lnTo>
                      <a:pt x="2818" y="1651"/>
                    </a:lnTo>
                    <a:lnTo>
                      <a:pt x="2985" y="1815"/>
                    </a:lnTo>
                    <a:lnTo>
                      <a:pt x="3316" y="2145"/>
                    </a:lnTo>
                    <a:lnTo>
                      <a:pt x="3316" y="2476"/>
                    </a:lnTo>
                    <a:lnTo>
                      <a:pt x="3316" y="2806"/>
                    </a:lnTo>
                    <a:lnTo>
                      <a:pt x="2985" y="2971"/>
                    </a:lnTo>
                    <a:lnTo>
                      <a:pt x="2818" y="3136"/>
                    </a:lnTo>
                    <a:lnTo>
                      <a:pt x="2487" y="3300"/>
                    </a:lnTo>
                    <a:lnTo>
                      <a:pt x="2155" y="3136"/>
                    </a:lnTo>
                    <a:lnTo>
                      <a:pt x="1989" y="2971"/>
                    </a:lnTo>
                    <a:lnTo>
                      <a:pt x="1658" y="2806"/>
                    </a:lnTo>
                    <a:lnTo>
                      <a:pt x="1658" y="247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01" name="Freeform 86"/>
              <p:cNvSpPr>
                <a:spLocks noEditPoints="1"/>
              </p:cNvSpPr>
              <p:nvPr/>
            </p:nvSpPr>
            <p:spPr bwMode="auto">
              <a:xfrm>
                <a:off x="9382125" y="3344863"/>
                <a:ext cx="1031875" cy="1027112"/>
              </a:xfrm>
              <a:custGeom>
                <a:avLst/>
                <a:gdLst/>
                <a:ahLst/>
                <a:cxnLst>
                  <a:cxn ang="0">
                    <a:pos x="9784" y="16010"/>
                  </a:cxn>
                  <a:cxn ang="0">
                    <a:pos x="12602" y="14855"/>
                  </a:cxn>
                  <a:cxn ang="0">
                    <a:pos x="14924" y="12544"/>
                  </a:cxn>
                  <a:cxn ang="0">
                    <a:pos x="16084" y="9738"/>
                  </a:cxn>
                  <a:cxn ang="0">
                    <a:pos x="16084" y="6437"/>
                  </a:cxn>
                  <a:cxn ang="0">
                    <a:pos x="14924" y="3467"/>
                  </a:cxn>
                  <a:cxn ang="0">
                    <a:pos x="12602" y="1320"/>
                  </a:cxn>
                  <a:cxn ang="0">
                    <a:pos x="9784" y="165"/>
                  </a:cxn>
                  <a:cxn ang="0">
                    <a:pos x="6466" y="165"/>
                  </a:cxn>
                  <a:cxn ang="0">
                    <a:pos x="3648" y="1320"/>
                  </a:cxn>
                  <a:cxn ang="0">
                    <a:pos x="1326" y="3467"/>
                  </a:cxn>
                  <a:cxn ang="0">
                    <a:pos x="166" y="6437"/>
                  </a:cxn>
                  <a:cxn ang="0">
                    <a:pos x="166" y="9738"/>
                  </a:cxn>
                  <a:cxn ang="0">
                    <a:pos x="1326" y="12544"/>
                  </a:cxn>
                  <a:cxn ang="0">
                    <a:pos x="3648" y="14855"/>
                  </a:cxn>
                  <a:cxn ang="0">
                    <a:pos x="6466" y="16010"/>
                  </a:cxn>
                  <a:cxn ang="0">
                    <a:pos x="8125" y="11388"/>
                  </a:cxn>
                  <a:cxn ang="0">
                    <a:pos x="9451" y="11059"/>
                  </a:cxn>
                  <a:cxn ang="0">
                    <a:pos x="10447" y="10399"/>
                  </a:cxn>
                  <a:cxn ang="0">
                    <a:pos x="11110" y="9408"/>
                  </a:cxn>
                  <a:cxn ang="0">
                    <a:pos x="11441" y="8088"/>
                  </a:cxn>
                  <a:cxn ang="0">
                    <a:pos x="11110" y="6767"/>
                  </a:cxn>
                  <a:cxn ang="0">
                    <a:pos x="10447" y="5776"/>
                  </a:cxn>
                  <a:cxn ang="0">
                    <a:pos x="9451" y="5116"/>
                  </a:cxn>
                  <a:cxn ang="0">
                    <a:pos x="8125" y="4787"/>
                  </a:cxn>
                  <a:cxn ang="0">
                    <a:pos x="6799" y="5116"/>
                  </a:cxn>
                  <a:cxn ang="0">
                    <a:pos x="5803" y="5776"/>
                  </a:cxn>
                  <a:cxn ang="0">
                    <a:pos x="5140" y="6767"/>
                  </a:cxn>
                  <a:cxn ang="0">
                    <a:pos x="4809" y="8088"/>
                  </a:cxn>
                  <a:cxn ang="0">
                    <a:pos x="5140" y="9408"/>
                  </a:cxn>
                  <a:cxn ang="0">
                    <a:pos x="5803" y="10399"/>
                  </a:cxn>
                  <a:cxn ang="0">
                    <a:pos x="6799" y="11059"/>
                  </a:cxn>
                  <a:cxn ang="0">
                    <a:pos x="8125" y="11388"/>
                  </a:cxn>
                  <a:cxn ang="0">
                    <a:pos x="8954" y="4456"/>
                  </a:cxn>
                  <a:cxn ang="0">
                    <a:pos x="11773" y="1156"/>
                  </a:cxn>
                  <a:cxn ang="0">
                    <a:pos x="9949" y="495"/>
                  </a:cxn>
                  <a:cxn ang="0">
                    <a:pos x="8125" y="331"/>
                  </a:cxn>
                  <a:cxn ang="0">
                    <a:pos x="13265" y="2311"/>
                  </a:cxn>
                  <a:cxn ang="0">
                    <a:pos x="10778" y="5612"/>
                  </a:cxn>
                  <a:cxn ang="0">
                    <a:pos x="13265" y="2311"/>
                  </a:cxn>
                </a:cxnLst>
                <a:rect l="0" t="0" r="r" b="b"/>
                <a:pathLst>
                  <a:path w="16250" h="16175">
                    <a:moveTo>
                      <a:pt x="8125" y="16175"/>
                    </a:moveTo>
                    <a:lnTo>
                      <a:pt x="9784" y="16010"/>
                    </a:lnTo>
                    <a:lnTo>
                      <a:pt x="11275" y="15515"/>
                    </a:lnTo>
                    <a:lnTo>
                      <a:pt x="12602" y="14855"/>
                    </a:lnTo>
                    <a:lnTo>
                      <a:pt x="13928" y="13864"/>
                    </a:lnTo>
                    <a:lnTo>
                      <a:pt x="14924" y="12544"/>
                    </a:lnTo>
                    <a:lnTo>
                      <a:pt x="15587" y="11223"/>
                    </a:lnTo>
                    <a:lnTo>
                      <a:pt x="16084" y="9738"/>
                    </a:lnTo>
                    <a:lnTo>
                      <a:pt x="16250" y="8088"/>
                    </a:lnTo>
                    <a:lnTo>
                      <a:pt x="16084" y="6437"/>
                    </a:lnTo>
                    <a:lnTo>
                      <a:pt x="15587" y="4952"/>
                    </a:lnTo>
                    <a:lnTo>
                      <a:pt x="14924" y="3467"/>
                    </a:lnTo>
                    <a:lnTo>
                      <a:pt x="13928" y="2311"/>
                    </a:lnTo>
                    <a:lnTo>
                      <a:pt x="12602" y="1320"/>
                    </a:lnTo>
                    <a:lnTo>
                      <a:pt x="11275" y="660"/>
                    </a:lnTo>
                    <a:lnTo>
                      <a:pt x="9784" y="165"/>
                    </a:lnTo>
                    <a:lnTo>
                      <a:pt x="8125" y="0"/>
                    </a:lnTo>
                    <a:lnTo>
                      <a:pt x="6466" y="165"/>
                    </a:lnTo>
                    <a:lnTo>
                      <a:pt x="4975" y="660"/>
                    </a:lnTo>
                    <a:lnTo>
                      <a:pt x="3648" y="1320"/>
                    </a:lnTo>
                    <a:lnTo>
                      <a:pt x="2322" y="2311"/>
                    </a:lnTo>
                    <a:lnTo>
                      <a:pt x="1326" y="3467"/>
                    </a:lnTo>
                    <a:lnTo>
                      <a:pt x="663" y="4952"/>
                    </a:lnTo>
                    <a:lnTo>
                      <a:pt x="166" y="6437"/>
                    </a:lnTo>
                    <a:lnTo>
                      <a:pt x="0" y="8088"/>
                    </a:lnTo>
                    <a:lnTo>
                      <a:pt x="166" y="9738"/>
                    </a:lnTo>
                    <a:lnTo>
                      <a:pt x="663" y="11223"/>
                    </a:lnTo>
                    <a:lnTo>
                      <a:pt x="1326" y="12544"/>
                    </a:lnTo>
                    <a:lnTo>
                      <a:pt x="2322" y="13864"/>
                    </a:lnTo>
                    <a:lnTo>
                      <a:pt x="3648" y="14855"/>
                    </a:lnTo>
                    <a:lnTo>
                      <a:pt x="4975" y="15515"/>
                    </a:lnTo>
                    <a:lnTo>
                      <a:pt x="6466" y="16010"/>
                    </a:lnTo>
                    <a:lnTo>
                      <a:pt x="8125" y="16175"/>
                    </a:lnTo>
                    <a:close/>
                    <a:moveTo>
                      <a:pt x="8125" y="11388"/>
                    </a:moveTo>
                    <a:lnTo>
                      <a:pt x="8788" y="11223"/>
                    </a:lnTo>
                    <a:lnTo>
                      <a:pt x="9451" y="11059"/>
                    </a:lnTo>
                    <a:lnTo>
                      <a:pt x="9949" y="10728"/>
                    </a:lnTo>
                    <a:lnTo>
                      <a:pt x="10447" y="10399"/>
                    </a:lnTo>
                    <a:lnTo>
                      <a:pt x="10778" y="9903"/>
                    </a:lnTo>
                    <a:lnTo>
                      <a:pt x="11110" y="9408"/>
                    </a:lnTo>
                    <a:lnTo>
                      <a:pt x="11275" y="8748"/>
                    </a:lnTo>
                    <a:lnTo>
                      <a:pt x="11441" y="8088"/>
                    </a:lnTo>
                    <a:lnTo>
                      <a:pt x="11275" y="7427"/>
                    </a:lnTo>
                    <a:lnTo>
                      <a:pt x="11110" y="6767"/>
                    </a:lnTo>
                    <a:lnTo>
                      <a:pt x="10778" y="6272"/>
                    </a:lnTo>
                    <a:lnTo>
                      <a:pt x="10447" y="5776"/>
                    </a:lnTo>
                    <a:lnTo>
                      <a:pt x="9949" y="5447"/>
                    </a:lnTo>
                    <a:lnTo>
                      <a:pt x="9451" y="5116"/>
                    </a:lnTo>
                    <a:lnTo>
                      <a:pt x="8788" y="4952"/>
                    </a:lnTo>
                    <a:lnTo>
                      <a:pt x="8125" y="4787"/>
                    </a:lnTo>
                    <a:lnTo>
                      <a:pt x="7462" y="4952"/>
                    </a:lnTo>
                    <a:lnTo>
                      <a:pt x="6799" y="5116"/>
                    </a:lnTo>
                    <a:lnTo>
                      <a:pt x="6301" y="5447"/>
                    </a:lnTo>
                    <a:lnTo>
                      <a:pt x="5803" y="5776"/>
                    </a:lnTo>
                    <a:lnTo>
                      <a:pt x="5472" y="6272"/>
                    </a:lnTo>
                    <a:lnTo>
                      <a:pt x="5140" y="6767"/>
                    </a:lnTo>
                    <a:lnTo>
                      <a:pt x="4975" y="7427"/>
                    </a:lnTo>
                    <a:lnTo>
                      <a:pt x="4809" y="8088"/>
                    </a:lnTo>
                    <a:lnTo>
                      <a:pt x="4975" y="8748"/>
                    </a:lnTo>
                    <a:lnTo>
                      <a:pt x="5140" y="9408"/>
                    </a:lnTo>
                    <a:lnTo>
                      <a:pt x="5472" y="9903"/>
                    </a:lnTo>
                    <a:lnTo>
                      <a:pt x="5803" y="10399"/>
                    </a:lnTo>
                    <a:lnTo>
                      <a:pt x="6301" y="10728"/>
                    </a:lnTo>
                    <a:lnTo>
                      <a:pt x="6799" y="11059"/>
                    </a:lnTo>
                    <a:lnTo>
                      <a:pt x="7462" y="11223"/>
                    </a:lnTo>
                    <a:lnTo>
                      <a:pt x="8125" y="11388"/>
                    </a:lnTo>
                    <a:close/>
                    <a:moveTo>
                      <a:pt x="8125" y="4456"/>
                    </a:moveTo>
                    <a:lnTo>
                      <a:pt x="8954" y="4456"/>
                    </a:lnTo>
                    <a:lnTo>
                      <a:pt x="9784" y="4787"/>
                    </a:lnTo>
                    <a:lnTo>
                      <a:pt x="11773" y="1156"/>
                    </a:lnTo>
                    <a:lnTo>
                      <a:pt x="10943" y="825"/>
                    </a:lnTo>
                    <a:lnTo>
                      <a:pt x="9949" y="495"/>
                    </a:lnTo>
                    <a:lnTo>
                      <a:pt x="9120" y="331"/>
                    </a:lnTo>
                    <a:lnTo>
                      <a:pt x="8125" y="331"/>
                    </a:lnTo>
                    <a:lnTo>
                      <a:pt x="8125" y="4456"/>
                    </a:lnTo>
                    <a:close/>
                    <a:moveTo>
                      <a:pt x="13265" y="2311"/>
                    </a:moveTo>
                    <a:lnTo>
                      <a:pt x="10612" y="5281"/>
                    </a:lnTo>
                    <a:lnTo>
                      <a:pt x="10778" y="5612"/>
                    </a:lnTo>
                    <a:lnTo>
                      <a:pt x="13763" y="2806"/>
                    </a:lnTo>
                    <a:lnTo>
                      <a:pt x="13265" y="231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grpSp>
        <p:nvGrpSpPr>
          <p:cNvPr id="42" name="组合 632"/>
          <p:cNvGrpSpPr/>
          <p:nvPr/>
        </p:nvGrpSpPr>
        <p:grpSpPr>
          <a:xfrm>
            <a:off x="3823461" y="1372940"/>
            <a:ext cx="244483" cy="262706"/>
            <a:chOff x="7556500" y="4975225"/>
            <a:chExt cx="1041400" cy="973138"/>
          </a:xfrm>
          <a:solidFill>
            <a:schemeClr val="tx1">
              <a:lumMod val="50000"/>
              <a:lumOff val="50000"/>
            </a:schemeClr>
          </a:solidFill>
        </p:grpSpPr>
        <p:sp>
          <p:nvSpPr>
            <p:cNvPr id="320" name="Rectangle 6"/>
            <p:cNvSpPr>
              <a:spLocks noChangeArrowheads="1"/>
            </p:cNvSpPr>
            <p:nvPr/>
          </p:nvSpPr>
          <p:spPr bwMode="auto">
            <a:xfrm>
              <a:off x="7772400" y="5599113"/>
              <a:ext cx="609600" cy="222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1" name="Rectangle 7"/>
            <p:cNvSpPr>
              <a:spLocks noChangeArrowheads="1"/>
            </p:cNvSpPr>
            <p:nvPr/>
          </p:nvSpPr>
          <p:spPr bwMode="auto">
            <a:xfrm>
              <a:off x="7772400" y="5668963"/>
              <a:ext cx="609600" cy="20638"/>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3" name="Rectangle 8"/>
            <p:cNvSpPr>
              <a:spLocks noChangeArrowheads="1"/>
            </p:cNvSpPr>
            <p:nvPr/>
          </p:nvSpPr>
          <p:spPr bwMode="auto">
            <a:xfrm>
              <a:off x="7772400" y="5737225"/>
              <a:ext cx="609600" cy="222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8" name="Rectangle 9"/>
            <p:cNvSpPr>
              <a:spLocks noChangeArrowheads="1"/>
            </p:cNvSpPr>
            <p:nvPr/>
          </p:nvSpPr>
          <p:spPr bwMode="auto">
            <a:xfrm>
              <a:off x="8174038" y="5024438"/>
              <a:ext cx="150813" cy="354013"/>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30" name="Freeform 10"/>
            <p:cNvSpPr>
              <a:spLocks noEditPoints="1"/>
            </p:cNvSpPr>
            <p:nvPr/>
          </p:nvSpPr>
          <p:spPr bwMode="auto">
            <a:xfrm>
              <a:off x="7556500" y="4975225"/>
              <a:ext cx="1041400" cy="973138"/>
            </a:xfrm>
            <a:custGeom>
              <a:avLst/>
              <a:gdLst/>
              <a:ahLst/>
              <a:cxnLst>
                <a:cxn ang="0">
                  <a:pos x="13845" y="7393"/>
                </a:cxn>
                <a:cxn ang="0">
                  <a:pos x="16400" y="14447"/>
                </a:cxn>
                <a:cxn ang="0">
                  <a:pos x="16360" y="14707"/>
                </a:cxn>
                <a:cxn ang="0">
                  <a:pos x="16249" y="14937"/>
                </a:cxn>
                <a:cxn ang="0">
                  <a:pos x="16079" y="15124"/>
                </a:cxn>
                <a:cxn ang="0">
                  <a:pos x="15863" y="15255"/>
                </a:cxn>
                <a:cxn ang="0">
                  <a:pos x="15611" y="15321"/>
                </a:cxn>
                <a:cxn ang="0">
                  <a:pos x="745" y="15315"/>
                </a:cxn>
                <a:cxn ang="0">
                  <a:pos x="498" y="15238"/>
                </a:cxn>
                <a:cxn ang="0">
                  <a:pos x="288" y="15096"/>
                </a:cxn>
                <a:cxn ang="0">
                  <a:pos x="127" y="14902"/>
                </a:cxn>
                <a:cxn ang="0">
                  <a:pos x="28" y="14666"/>
                </a:cxn>
                <a:cxn ang="0">
                  <a:pos x="0" y="878"/>
                </a:cxn>
                <a:cxn ang="0">
                  <a:pos x="40" y="618"/>
                </a:cxn>
                <a:cxn ang="0">
                  <a:pos x="151" y="388"/>
                </a:cxn>
                <a:cxn ang="0">
                  <a:pos x="321" y="201"/>
                </a:cxn>
                <a:cxn ang="0">
                  <a:pos x="537" y="70"/>
                </a:cxn>
                <a:cxn ang="0">
                  <a:pos x="789" y="4"/>
                </a:cxn>
                <a:cxn ang="0">
                  <a:pos x="5669" y="544"/>
                </a:cxn>
                <a:cxn ang="0">
                  <a:pos x="2555" y="8101"/>
                </a:cxn>
                <a:cxn ang="0">
                  <a:pos x="1198" y="13985"/>
                </a:cxn>
                <a:cxn ang="0">
                  <a:pos x="1308" y="14032"/>
                </a:cxn>
                <a:cxn ang="0">
                  <a:pos x="1398" y="14106"/>
                </a:cxn>
                <a:cxn ang="0">
                  <a:pos x="1464" y="14204"/>
                </a:cxn>
                <a:cxn ang="0">
                  <a:pos x="1500" y="14319"/>
                </a:cxn>
                <a:cxn ang="0">
                  <a:pos x="1500" y="14443"/>
                </a:cxn>
                <a:cxn ang="0">
                  <a:pos x="1464" y="14557"/>
                </a:cxn>
                <a:cxn ang="0">
                  <a:pos x="1398" y="14655"/>
                </a:cxn>
                <a:cxn ang="0">
                  <a:pos x="1308" y="14730"/>
                </a:cxn>
                <a:cxn ang="0">
                  <a:pos x="1198" y="14776"/>
                </a:cxn>
                <a:cxn ang="0">
                  <a:pos x="1075" y="14788"/>
                </a:cxn>
                <a:cxn ang="0">
                  <a:pos x="956" y="14763"/>
                </a:cxn>
                <a:cxn ang="0">
                  <a:pos x="853" y="14707"/>
                </a:cxn>
                <a:cxn ang="0">
                  <a:pos x="770" y="14624"/>
                </a:cxn>
                <a:cxn ang="0">
                  <a:pos x="713" y="14520"/>
                </a:cxn>
                <a:cxn ang="0">
                  <a:pos x="689" y="14402"/>
                </a:cxn>
                <a:cxn ang="0">
                  <a:pos x="701" y="14279"/>
                </a:cxn>
                <a:cxn ang="0">
                  <a:pos x="747" y="14169"/>
                </a:cxn>
                <a:cxn ang="0">
                  <a:pos x="822" y="14079"/>
                </a:cxn>
                <a:cxn ang="0">
                  <a:pos x="919" y="14013"/>
                </a:cxn>
                <a:cxn ang="0">
                  <a:pos x="1034" y="13977"/>
                </a:cxn>
                <a:cxn ang="0">
                  <a:pos x="15346" y="13974"/>
                </a:cxn>
                <a:cxn ang="0">
                  <a:pos x="15464" y="14005"/>
                </a:cxn>
                <a:cxn ang="0">
                  <a:pos x="15565" y="14065"/>
                </a:cxn>
                <a:cxn ang="0">
                  <a:pos x="15644" y="14152"/>
                </a:cxn>
                <a:cxn ang="0">
                  <a:pos x="15695" y="14259"/>
                </a:cxn>
                <a:cxn ang="0">
                  <a:pos x="15713" y="14380"/>
                </a:cxn>
                <a:cxn ang="0">
                  <a:pos x="15695" y="14502"/>
                </a:cxn>
                <a:cxn ang="0">
                  <a:pos x="15644" y="14609"/>
                </a:cxn>
                <a:cxn ang="0">
                  <a:pos x="15565" y="14695"/>
                </a:cxn>
                <a:cxn ang="0">
                  <a:pos x="15464" y="14756"/>
                </a:cxn>
                <a:cxn ang="0">
                  <a:pos x="15346" y="14786"/>
                </a:cxn>
                <a:cxn ang="0">
                  <a:pos x="15223" y="14780"/>
                </a:cxn>
                <a:cxn ang="0">
                  <a:pos x="15111" y="14739"/>
                </a:cxn>
                <a:cxn ang="0">
                  <a:pos x="15017" y="14669"/>
                </a:cxn>
                <a:cxn ang="0">
                  <a:pos x="14947" y="14575"/>
                </a:cxn>
                <a:cxn ang="0">
                  <a:pos x="14906" y="14462"/>
                </a:cxn>
                <a:cxn ang="0">
                  <a:pos x="14899" y="14339"/>
                </a:cxn>
                <a:cxn ang="0">
                  <a:pos x="14929" y="14222"/>
                </a:cxn>
                <a:cxn ang="0">
                  <a:pos x="14991" y="14121"/>
                </a:cxn>
                <a:cxn ang="0">
                  <a:pos x="15077" y="14042"/>
                </a:cxn>
                <a:cxn ang="0">
                  <a:pos x="15184" y="13991"/>
                </a:cxn>
                <a:cxn ang="0">
                  <a:pos x="15305" y="13972"/>
                </a:cxn>
              </a:cxnLst>
              <a:rect l="0" t="0" r="r" b="b"/>
              <a:pathLst>
                <a:path w="16400" h="15325">
                  <a:moveTo>
                    <a:pt x="878" y="0"/>
                  </a:moveTo>
                  <a:lnTo>
                    <a:pt x="1096" y="0"/>
                  </a:lnTo>
                  <a:lnTo>
                    <a:pt x="1096" y="7393"/>
                  </a:lnTo>
                  <a:lnTo>
                    <a:pt x="1267" y="7393"/>
                  </a:lnTo>
                  <a:lnTo>
                    <a:pt x="1517" y="7393"/>
                  </a:lnTo>
                  <a:lnTo>
                    <a:pt x="13845" y="7393"/>
                  </a:lnTo>
                  <a:lnTo>
                    <a:pt x="13845" y="6973"/>
                  </a:lnTo>
                  <a:lnTo>
                    <a:pt x="1517" y="6973"/>
                  </a:lnTo>
                  <a:lnTo>
                    <a:pt x="1517" y="0"/>
                  </a:lnTo>
                  <a:lnTo>
                    <a:pt x="13810" y="0"/>
                  </a:lnTo>
                  <a:lnTo>
                    <a:pt x="16400" y="2494"/>
                  </a:lnTo>
                  <a:lnTo>
                    <a:pt x="16400" y="14447"/>
                  </a:lnTo>
                  <a:lnTo>
                    <a:pt x="16399" y="14492"/>
                  </a:lnTo>
                  <a:lnTo>
                    <a:pt x="16395" y="14536"/>
                  </a:lnTo>
                  <a:lnTo>
                    <a:pt x="16390" y="14580"/>
                  </a:lnTo>
                  <a:lnTo>
                    <a:pt x="16382" y="14623"/>
                  </a:lnTo>
                  <a:lnTo>
                    <a:pt x="16372" y="14666"/>
                  </a:lnTo>
                  <a:lnTo>
                    <a:pt x="16360" y="14707"/>
                  </a:lnTo>
                  <a:lnTo>
                    <a:pt x="16347" y="14748"/>
                  </a:lnTo>
                  <a:lnTo>
                    <a:pt x="16330" y="14788"/>
                  </a:lnTo>
                  <a:lnTo>
                    <a:pt x="16313" y="14827"/>
                  </a:lnTo>
                  <a:lnTo>
                    <a:pt x="16293" y="14865"/>
                  </a:lnTo>
                  <a:lnTo>
                    <a:pt x="16272" y="14902"/>
                  </a:lnTo>
                  <a:lnTo>
                    <a:pt x="16249" y="14937"/>
                  </a:lnTo>
                  <a:lnTo>
                    <a:pt x="16225" y="14971"/>
                  </a:lnTo>
                  <a:lnTo>
                    <a:pt x="16198" y="15004"/>
                  </a:lnTo>
                  <a:lnTo>
                    <a:pt x="16170" y="15036"/>
                  </a:lnTo>
                  <a:lnTo>
                    <a:pt x="16142" y="15067"/>
                  </a:lnTo>
                  <a:lnTo>
                    <a:pt x="16111" y="15096"/>
                  </a:lnTo>
                  <a:lnTo>
                    <a:pt x="16079" y="15124"/>
                  </a:lnTo>
                  <a:lnTo>
                    <a:pt x="16046" y="15150"/>
                  </a:lnTo>
                  <a:lnTo>
                    <a:pt x="16012" y="15174"/>
                  </a:lnTo>
                  <a:lnTo>
                    <a:pt x="15976" y="15197"/>
                  </a:lnTo>
                  <a:lnTo>
                    <a:pt x="15939" y="15218"/>
                  </a:lnTo>
                  <a:lnTo>
                    <a:pt x="15901" y="15238"/>
                  </a:lnTo>
                  <a:lnTo>
                    <a:pt x="15863" y="15255"/>
                  </a:lnTo>
                  <a:lnTo>
                    <a:pt x="15823" y="15272"/>
                  </a:lnTo>
                  <a:lnTo>
                    <a:pt x="15782" y="15285"/>
                  </a:lnTo>
                  <a:lnTo>
                    <a:pt x="15740" y="15297"/>
                  </a:lnTo>
                  <a:lnTo>
                    <a:pt x="15698" y="15308"/>
                  </a:lnTo>
                  <a:lnTo>
                    <a:pt x="15655" y="15315"/>
                  </a:lnTo>
                  <a:lnTo>
                    <a:pt x="15611" y="15321"/>
                  </a:lnTo>
                  <a:lnTo>
                    <a:pt x="15567" y="15324"/>
                  </a:lnTo>
                  <a:lnTo>
                    <a:pt x="15522" y="15325"/>
                  </a:lnTo>
                  <a:lnTo>
                    <a:pt x="878" y="15325"/>
                  </a:lnTo>
                  <a:lnTo>
                    <a:pt x="833" y="15324"/>
                  </a:lnTo>
                  <a:lnTo>
                    <a:pt x="789" y="15321"/>
                  </a:lnTo>
                  <a:lnTo>
                    <a:pt x="745" y="15315"/>
                  </a:lnTo>
                  <a:lnTo>
                    <a:pt x="702" y="15308"/>
                  </a:lnTo>
                  <a:lnTo>
                    <a:pt x="659" y="15297"/>
                  </a:lnTo>
                  <a:lnTo>
                    <a:pt x="618" y="15285"/>
                  </a:lnTo>
                  <a:lnTo>
                    <a:pt x="577" y="15272"/>
                  </a:lnTo>
                  <a:lnTo>
                    <a:pt x="537" y="15255"/>
                  </a:lnTo>
                  <a:lnTo>
                    <a:pt x="498" y="15238"/>
                  </a:lnTo>
                  <a:lnTo>
                    <a:pt x="460" y="15218"/>
                  </a:lnTo>
                  <a:lnTo>
                    <a:pt x="423" y="15198"/>
                  </a:lnTo>
                  <a:lnTo>
                    <a:pt x="388" y="15174"/>
                  </a:lnTo>
                  <a:lnTo>
                    <a:pt x="354" y="15150"/>
                  </a:lnTo>
                  <a:lnTo>
                    <a:pt x="321" y="15124"/>
                  </a:lnTo>
                  <a:lnTo>
                    <a:pt x="288" y="15096"/>
                  </a:lnTo>
                  <a:lnTo>
                    <a:pt x="258" y="15067"/>
                  </a:lnTo>
                  <a:lnTo>
                    <a:pt x="229" y="15037"/>
                  </a:lnTo>
                  <a:lnTo>
                    <a:pt x="201" y="15004"/>
                  </a:lnTo>
                  <a:lnTo>
                    <a:pt x="175" y="14971"/>
                  </a:lnTo>
                  <a:lnTo>
                    <a:pt x="151" y="14937"/>
                  </a:lnTo>
                  <a:lnTo>
                    <a:pt x="127" y="14902"/>
                  </a:lnTo>
                  <a:lnTo>
                    <a:pt x="107" y="14865"/>
                  </a:lnTo>
                  <a:lnTo>
                    <a:pt x="87" y="14827"/>
                  </a:lnTo>
                  <a:lnTo>
                    <a:pt x="70" y="14788"/>
                  </a:lnTo>
                  <a:lnTo>
                    <a:pt x="53" y="14748"/>
                  </a:lnTo>
                  <a:lnTo>
                    <a:pt x="40" y="14707"/>
                  </a:lnTo>
                  <a:lnTo>
                    <a:pt x="28" y="14666"/>
                  </a:lnTo>
                  <a:lnTo>
                    <a:pt x="17" y="14623"/>
                  </a:lnTo>
                  <a:lnTo>
                    <a:pt x="10" y="14580"/>
                  </a:lnTo>
                  <a:lnTo>
                    <a:pt x="4" y="14536"/>
                  </a:lnTo>
                  <a:lnTo>
                    <a:pt x="1" y="14492"/>
                  </a:lnTo>
                  <a:lnTo>
                    <a:pt x="0" y="14447"/>
                  </a:lnTo>
                  <a:lnTo>
                    <a:pt x="0" y="878"/>
                  </a:lnTo>
                  <a:lnTo>
                    <a:pt x="1" y="833"/>
                  </a:lnTo>
                  <a:lnTo>
                    <a:pt x="4" y="789"/>
                  </a:lnTo>
                  <a:lnTo>
                    <a:pt x="10" y="745"/>
                  </a:lnTo>
                  <a:lnTo>
                    <a:pt x="17" y="702"/>
                  </a:lnTo>
                  <a:lnTo>
                    <a:pt x="28" y="660"/>
                  </a:lnTo>
                  <a:lnTo>
                    <a:pt x="40" y="618"/>
                  </a:lnTo>
                  <a:lnTo>
                    <a:pt x="53" y="577"/>
                  </a:lnTo>
                  <a:lnTo>
                    <a:pt x="70" y="537"/>
                  </a:lnTo>
                  <a:lnTo>
                    <a:pt x="87" y="498"/>
                  </a:lnTo>
                  <a:lnTo>
                    <a:pt x="107" y="460"/>
                  </a:lnTo>
                  <a:lnTo>
                    <a:pt x="127" y="424"/>
                  </a:lnTo>
                  <a:lnTo>
                    <a:pt x="151" y="388"/>
                  </a:lnTo>
                  <a:lnTo>
                    <a:pt x="175" y="354"/>
                  </a:lnTo>
                  <a:lnTo>
                    <a:pt x="201" y="321"/>
                  </a:lnTo>
                  <a:lnTo>
                    <a:pt x="229" y="289"/>
                  </a:lnTo>
                  <a:lnTo>
                    <a:pt x="258" y="258"/>
                  </a:lnTo>
                  <a:lnTo>
                    <a:pt x="288" y="229"/>
                  </a:lnTo>
                  <a:lnTo>
                    <a:pt x="321" y="201"/>
                  </a:lnTo>
                  <a:lnTo>
                    <a:pt x="354" y="175"/>
                  </a:lnTo>
                  <a:lnTo>
                    <a:pt x="388" y="151"/>
                  </a:lnTo>
                  <a:lnTo>
                    <a:pt x="423" y="128"/>
                  </a:lnTo>
                  <a:lnTo>
                    <a:pt x="460" y="107"/>
                  </a:lnTo>
                  <a:lnTo>
                    <a:pt x="498" y="87"/>
                  </a:lnTo>
                  <a:lnTo>
                    <a:pt x="537" y="70"/>
                  </a:lnTo>
                  <a:lnTo>
                    <a:pt x="577" y="53"/>
                  </a:lnTo>
                  <a:lnTo>
                    <a:pt x="618" y="40"/>
                  </a:lnTo>
                  <a:lnTo>
                    <a:pt x="659" y="28"/>
                  </a:lnTo>
                  <a:lnTo>
                    <a:pt x="702" y="18"/>
                  </a:lnTo>
                  <a:lnTo>
                    <a:pt x="745" y="10"/>
                  </a:lnTo>
                  <a:lnTo>
                    <a:pt x="789" y="4"/>
                  </a:lnTo>
                  <a:lnTo>
                    <a:pt x="833" y="1"/>
                  </a:lnTo>
                  <a:lnTo>
                    <a:pt x="878" y="0"/>
                  </a:lnTo>
                  <a:close/>
                  <a:moveTo>
                    <a:pt x="12775" y="544"/>
                  </a:moveTo>
                  <a:lnTo>
                    <a:pt x="12775" y="6575"/>
                  </a:lnTo>
                  <a:lnTo>
                    <a:pt x="5669" y="6575"/>
                  </a:lnTo>
                  <a:lnTo>
                    <a:pt x="5669" y="544"/>
                  </a:lnTo>
                  <a:lnTo>
                    <a:pt x="12775" y="544"/>
                  </a:lnTo>
                  <a:close/>
                  <a:moveTo>
                    <a:pt x="2555" y="8101"/>
                  </a:moveTo>
                  <a:lnTo>
                    <a:pt x="13845" y="8101"/>
                  </a:lnTo>
                  <a:lnTo>
                    <a:pt x="13845" y="14069"/>
                  </a:lnTo>
                  <a:lnTo>
                    <a:pt x="2555" y="14069"/>
                  </a:lnTo>
                  <a:lnTo>
                    <a:pt x="2555" y="8101"/>
                  </a:lnTo>
                  <a:close/>
                  <a:moveTo>
                    <a:pt x="1097" y="13972"/>
                  </a:moveTo>
                  <a:lnTo>
                    <a:pt x="1117" y="13973"/>
                  </a:lnTo>
                  <a:lnTo>
                    <a:pt x="1138" y="13974"/>
                  </a:lnTo>
                  <a:lnTo>
                    <a:pt x="1158" y="13977"/>
                  </a:lnTo>
                  <a:lnTo>
                    <a:pt x="1179" y="13980"/>
                  </a:lnTo>
                  <a:lnTo>
                    <a:pt x="1198" y="13985"/>
                  </a:lnTo>
                  <a:lnTo>
                    <a:pt x="1218" y="13991"/>
                  </a:lnTo>
                  <a:lnTo>
                    <a:pt x="1236" y="13998"/>
                  </a:lnTo>
                  <a:lnTo>
                    <a:pt x="1255" y="14005"/>
                  </a:lnTo>
                  <a:lnTo>
                    <a:pt x="1273" y="14013"/>
                  </a:lnTo>
                  <a:lnTo>
                    <a:pt x="1290" y="14022"/>
                  </a:lnTo>
                  <a:lnTo>
                    <a:pt x="1308" y="14032"/>
                  </a:lnTo>
                  <a:lnTo>
                    <a:pt x="1324" y="14042"/>
                  </a:lnTo>
                  <a:lnTo>
                    <a:pt x="1340" y="14054"/>
                  </a:lnTo>
                  <a:lnTo>
                    <a:pt x="1356" y="14065"/>
                  </a:lnTo>
                  <a:lnTo>
                    <a:pt x="1370" y="14079"/>
                  </a:lnTo>
                  <a:lnTo>
                    <a:pt x="1385" y="14092"/>
                  </a:lnTo>
                  <a:lnTo>
                    <a:pt x="1398" y="14106"/>
                  </a:lnTo>
                  <a:lnTo>
                    <a:pt x="1411" y="14121"/>
                  </a:lnTo>
                  <a:lnTo>
                    <a:pt x="1423" y="14136"/>
                  </a:lnTo>
                  <a:lnTo>
                    <a:pt x="1435" y="14152"/>
                  </a:lnTo>
                  <a:lnTo>
                    <a:pt x="1445" y="14169"/>
                  </a:lnTo>
                  <a:lnTo>
                    <a:pt x="1454" y="14186"/>
                  </a:lnTo>
                  <a:lnTo>
                    <a:pt x="1464" y="14204"/>
                  </a:lnTo>
                  <a:lnTo>
                    <a:pt x="1472" y="14222"/>
                  </a:lnTo>
                  <a:lnTo>
                    <a:pt x="1479" y="14241"/>
                  </a:lnTo>
                  <a:lnTo>
                    <a:pt x="1486" y="14259"/>
                  </a:lnTo>
                  <a:lnTo>
                    <a:pt x="1491" y="14279"/>
                  </a:lnTo>
                  <a:lnTo>
                    <a:pt x="1495" y="14298"/>
                  </a:lnTo>
                  <a:lnTo>
                    <a:pt x="1500" y="14319"/>
                  </a:lnTo>
                  <a:lnTo>
                    <a:pt x="1503" y="14339"/>
                  </a:lnTo>
                  <a:lnTo>
                    <a:pt x="1504" y="14360"/>
                  </a:lnTo>
                  <a:lnTo>
                    <a:pt x="1505" y="14380"/>
                  </a:lnTo>
                  <a:lnTo>
                    <a:pt x="1504" y="14402"/>
                  </a:lnTo>
                  <a:lnTo>
                    <a:pt x="1503" y="14422"/>
                  </a:lnTo>
                  <a:lnTo>
                    <a:pt x="1500" y="14443"/>
                  </a:lnTo>
                  <a:lnTo>
                    <a:pt x="1495" y="14462"/>
                  </a:lnTo>
                  <a:lnTo>
                    <a:pt x="1491" y="14482"/>
                  </a:lnTo>
                  <a:lnTo>
                    <a:pt x="1486" y="14502"/>
                  </a:lnTo>
                  <a:lnTo>
                    <a:pt x="1479" y="14520"/>
                  </a:lnTo>
                  <a:lnTo>
                    <a:pt x="1472" y="14539"/>
                  </a:lnTo>
                  <a:lnTo>
                    <a:pt x="1464" y="14557"/>
                  </a:lnTo>
                  <a:lnTo>
                    <a:pt x="1454" y="14575"/>
                  </a:lnTo>
                  <a:lnTo>
                    <a:pt x="1445" y="14592"/>
                  </a:lnTo>
                  <a:lnTo>
                    <a:pt x="1435" y="14609"/>
                  </a:lnTo>
                  <a:lnTo>
                    <a:pt x="1423" y="14624"/>
                  </a:lnTo>
                  <a:lnTo>
                    <a:pt x="1411" y="14639"/>
                  </a:lnTo>
                  <a:lnTo>
                    <a:pt x="1398" y="14655"/>
                  </a:lnTo>
                  <a:lnTo>
                    <a:pt x="1385" y="14669"/>
                  </a:lnTo>
                  <a:lnTo>
                    <a:pt x="1370" y="14682"/>
                  </a:lnTo>
                  <a:lnTo>
                    <a:pt x="1356" y="14695"/>
                  </a:lnTo>
                  <a:lnTo>
                    <a:pt x="1340" y="14707"/>
                  </a:lnTo>
                  <a:lnTo>
                    <a:pt x="1324" y="14718"/>
                  </a:lnTo>
                  <a:lnTo>
                    <a:pt x="1308" y="14730"/>
                  </a:lnTo>
                  <a:lnTo>
                    <a:pt x="1290" y="14739"/>
                  </a:lnTo>
                  <a:lnTo>
                    <a:pt x="1273" y="14748"/>
                  </a:lnTo>
                  <a:lnTo>
                    <a:pt x="1255" y="14756"/>
                  </a:lnTo>
                  <a:lnTo>
                    <a:pt x="1236" y="14763"/>
                  </a:lnTo>
                  <a:lnTo>
                    <a:pt x="1218" y="14769"/>
                  </a:lnTo>
                  <a:lnTo>
                    <a:pt x="1198" y="14776"/>
                  </a:lnTo>
                  <a:lnTo>
                    <a:pt x="1179" y="14780"/>
                  </a:lnTo>
                  <a:lnTo>
                    <a:pt x="1158" y="14784"/>
                  </a:lnTo>
                  <a:lnTo>
                    <a:pt x="1138" y="14786"/>
                  </a:lnTo>
                  <a:lnTo>
                    <a:pt x="1117" y="14788"/>
                  </a:lnTo>
                  <a:lnTo>
                    <a:pt x="1097" y="14788"/>
                  </a:lnTo>
                  <a:lnTo>
                    <a:pt x="1075" y="14788"/>
                  </a:lnTo>
                  <a:lnTo>
                    <a:pt x="1055" y="14786"/>
                  </a:lnTo>
                  <a:lnTo>
                    <a:pt x="1034" y="14784"/>
                  </a:lnTo>
                  <a:lnTo>
                    <a:pt x="1015" y="14780"/>
                  </a:lnTo>
                  <a:lnTo>
                    <a:pt x="994" y="14776"/>
                  </a:lnTo>
                  <a:lnTo>
                    <a:pt x="975" y="14769"/>
                  </a:lnTo>
                  <a:lnTo>
                    <a:pt x="956" y="14763"/>
                  </a:lnTo>
                  <a:lnTo>
                    <a:pt x="938" y="14756"/>
                  </a:lnTo>
                  <a:lnTo>
                    <a:pt x="919" y="14748"/>
                  </a:lnTo>
                  <a:lnTo>
                    <a:pt x="902" y="14739"/>
                  </a:lnTo>
                  <a:lnTo>
                    <a:pt x="885" y="14730"/>
                  </a:lnTo>
                  <a:lnTo>
                    <a:pt x="868" y="14718"/>
                  </a:lnTo>
                  <a:lnTo>
                    <a:pt x="853" y="14707"/>
                  </a:lnTo>
                  <a:lnTo>
                    <a:pt x="837" y="14695"/>
                  </a:lnTo>
                  <a:lnTo>
                    <a:pt x="822" y="14682"/>
                  </a:lnTo>
                  <a:lnTo>
                    <a:pt x="808" y="14669"/>
                  </a:lnTo>
                  <a:lnTo>
                    <a:pt x="794" y="14655"/>
                  </a:lnTo>
                  <a:lnTo>
                    <a:pt x="782" y="14639"/>
                  </a:lnTo>
                  <a:lnTo>
                    <a:pt x="770" y="14624"/>
                  </a:lnTo>
                  <a:lnTo>
                    <a:pt x="759" y="14609"/>
                  </a:lnTo>
                  <a:lnTo>
                    <a:pt x="747" y="14592"/>
                  </a:lnTo>
                  <a:lnTo>
                    <a:pt x="738" y="14575"/>
                  </a:lnTo>
                  <a:lnTo>
                    <a:pt x="729" y="14557"/>
                  </a:lnTo>
                  <a:lnTo>
                    <a:pt x="721" y="14539"/>
                  </a:lnTo>
                  <a:lnTo>
                    <a:pt x="713" y="14520"/>
                  </a:lnTo>
                  <a:lnTo>
                    <a:pt x="706" y="14502"/>
                  </a:lnTo>
                  <a:lnTo>
                    <a:pt x="701" y="14482"/>
                  </a:lnTo>
                  <a:lnTo>
                    <a:pt x="697" y="14462"/>
                  </a:lnTo>
                  <a:lnTo>
                    <a:pt x="693" y="14443"/>
                  </a:lnTo>
                  <a:lnTo>
                    <a:pt x="691" y="14422"/>
                  </a:lnTo>
                  <a:lnTo>
                    <a:pt x="689" y="14402"/>
                  </a:lnTo>
                  <a:lnTo>
                    <a:pt x="689" y="14380"/>
                  </a:lnTo>
                  <a:lnTo>
                    <a:pt x="689" y="14360"/>
                  </a:lnTo>
                  <a:lnTo>
                    <a:pt x="691" y="14339"/>
                  </a:lnTo>
                  <a:lnTo>
                    <a:pt x="693" y="14319"/>
                  </a:lnTo>
                  <a:lnTo>
                    <a:pt x="697" y="14298"/>
                  </a:lnTo>
                  <a:lnTo>
                    <a:pt x="701" y="14279"/>
                  </a:lnTo>
                  <a:lnTo>
                    <a:pt x="706" y="14259"/>
                  </a:lnTo>
                  <a:lnTo>
                    <a:pt x="713" y="14241"/>
                  </a:lnTo>
                  <a:lnTo>
                    <a:pt x="721" y="14222"/>
                  </a:lnTo>
                  <a:lnTo>
                    <a:pt x="729" y="14204"/>
                  </a:lnTo>
                  <a:lnTo>
                    <a:pt x="738" y="14186"/>
                  </a:lnTo>
                  <a:lnTo>
                    <a:pt x="747" y="14169"/>
                  </a:lnTo>
                  <a:lnTo>
                    <a:pt x="759" y="14152"/>
                  </a:lnTo>
                  <a:lnTo>
                    <a:pt x="770" y="14136"/>
                  </a:lnTo>
                  <a:lnTo>
                    <a:pt x="782" y="14121"/>
                  </a:lnTo>
                  <a:lnTo>
                    <a:pt x="794" y="14106"/>
                  </a:lnTo>
                  <a:lnTo>
                    <a:pt x="808" y="14092"/>
                  </a:lnTo>
                  <a:lnTo>
                    <a:pt x="822" y="14079"/>
                  </a:lnTo>
                  <a:lnTo>
                    <a:pt x="837" y="14065"/>
                  </a:lnTo>
                  <a:lnTo>
                    <a:pt x="853" y="14054"/>
                  </a:lnTo>
                  <a:lnTo>
                    <a:pt x="868" y="14042"/>
                  </a:lnTo>
                  <a:lnTo>
                    <a:pt x="885" y="14032"/>
                  </a:lnTo>
                  <a:lnTo>
                    <a:pt x="902" y="14022"/>
                  </a:lnTo>
                  <a:lnTo>
                    <a:pt x="919" y="14013"/>
                  </a:lnTo>
                  <a:lnTo>
                    <a:pt x="938" y="14005"/>
                  </a:lnTo>
                  <a:lnTo>
                    <a:pt x="956" y="13998"/>
                  </a:lnTo>
                  <a:lnTo>
                    <a:pt x="975" y="13991"/>
                  </a:lnTo>
                  <a:lnTo>
                    <a:pt x="994" y="13985"/>
                  </a:lnTo>
                  <a:lnTo>
                    <a:pt x="1015" y="13980"/>
                  </a:lnTo>
                  <a:lnTo>
                    <a:pt x="1034" y="13977"/>
                  </a:lnTo>
                  <a:lnTo>
                    <a:pt x="1055" y="13974"/>
                  </a:lnTo>
                  <a:lnTo>
                    <a:pt x="1075" y="13973"/>
                  </a:lnTo>
                  <a:lnTo>
                    <a:pt x="1097" y="13972"/>
                  </a:lnTo>
                  <a:close/>
                  <a:moveTo>
                    <a:pt x="15305" y="13972"/>
                  </a:moveTo>
                  <a:lnTo>
                    <a:pt x="15326" y="13973"/>
                  </a:lnTo>
                  <a:lnTo>
                    <a:pt x="15346" y="13974"/>
                  </a:lnTo>
                  <a:lnTo>
                    <a:pt x="15367" y="13977"/>
                  </a:lnTo>
                  <a:lnTo>
                    <a:pt x="15387" y="13980"/>
                  </a:lnTo>
                  <a:lnTo>
                    <a:pt x="15407" y="13985"/>
                  </a:lnTo>
                  <a:lnTo>
                    <a:pt x="15426" y="13991"/>
                  </a:lnTo>
                  <a:lnTo>
                    <a:pt x="15445" y="13998"/>
                  </a:lnTo>
                  <a:lnTo>
                    <a:pt x="15464" y="14005"/>
                  </a:lnTo>
                  <a:lnTo>
                    <a:pt x="15482" y="14013"/>
                  </a:lnTo>
                  <a:lnTo>
                    <a:pt x="15499" y="14022"/>
                  </a:lnTo>
                  <a:lnTo>
                    <a:pt x="15516" y="14032"/>
                  </a:lnTo>
                  <a:lnTo>
                    <a:pt x="15533" y="14042"/>
                  </a:lnTo>
                  <a:lnTo>
                    <a:pt x="15549" y="14054"/>
                  </a:lnTo>
                  <a:lnTo>
                    <a:pt x="15565" y="14065"/>
                  </a:lnTo>
                  <a:lnTo>
                    <a:pt x="15579" y="14079"/>
                  </a:lnTo>
                  <a:lnTo>
                    <a:pt x="15593" y="14092"/>
                  </a:lnTo>
                  <a:lnTo>
                    <a:pt x="15607" y="14106"/>
                  </a:lnTo>
                  <a:lnTo>
                    <a:pt x="15620" y="14121"/>
                  </a:lnTo>
                  <a:lnTo>
                    <a:pt x="15631" y="14136"/>
                  </a:lnTo>
                  <a:lnTo>
                    <a:pt x="15644" y="14152"/>
                  </a:lnTo>
                  <a:lnTo>
                    <a:pt x="15654" y="14169"/>
                  </a:lnTo>
                  <a:lnTo>
                    <a:pt x="15664" y="14186"/>
                  </a:lnTo>
                  <a:lnTo>
                    <a:pt x="15672" y="14204"/>
                  </a:lnTo>
                  <a:lnTo>
                    <a:pt x="15680" y="14222"/>
                  </a:lnTo>
                  <a:lnTo>
                    <a:pt x="15689" y="14241"/>
                  </a:lnTo>
                  <a:lnTo>
                    <a:pt x="15695" y="14259"/>
                  </a:lnTo>
                  <a:lnTo>
                    <a:pt x="15700" y="14279"/>
                  </a:lnTo>
                  <a:lnTo>
                    <a:pt x="15705" y="14298"/>
                  </a:lnTo>
                  <a:lnTo>
                    <a:pt x="15708" y="14319"/>
                  </a:lnTo>
                  <a:lnTo>
                    <a:pt x="15711" y="14339"/>
                  </a:lnTo>
                  <a:lnTo>
                    <a:pt x="15712" y="14360"/>
                  </a:lnTo>
                  <a:lnTo>
                    <a:pt x="15713" y="14380"/>
                  </a:lnTo>
                  <a:lnTo>
                    <a:pt x="15712" y="14402"/>
                  </a:lnTo>
                  <a:lnTo>
                    <a:pt x="15711" y="14422"/>
                  </a:lnTo>
                  <a:lnTo>
                    <a:pt x="15708" y="14443"/>
                  </a:lnTo>
                  <a:lnTo>
                    <a:pt x="15705" y="14462"/>
                  </a:lnTo>
                  <a:lnTo>
                    <a:pt x="15700" y="14482"/>
                  </a:lnTo>
                  <a:lnTo>
                    <a:pt x="15695" y="14502"/>
                  </a:lnTo>
                  <a:lnTo>
                    <a:pt x="15689" y="14520"/>
                  </a:lnTo>
                  <a:lnTo>
                    <a:pt x="15680" y="14539"/>
                  </a:lnTo>
                  <a:lnTo>
                    <a:pt x="15672" y="14557"/>
                  </a:lnTo>
                  <a:lnTo>
                    <a:pt x="15664" y="14575"/>
                  </a:lnTo>
                  <a:lnTo>
                    <a:pt x="15654" y="14592"/>
                  </a:lnTo>
                  <a:lnTo>
                    <a:pt x="15644" y="14609"/>
                  </a:lnTo>
                  <a:lnTo>
                    <a:pt x="15631" y="14624"/>
                  </a:lnTo>
                  <a:lnTo>
                    <a:pt x="15620" y="14639"/>
                  </a:lnTo>
                  <a:lnTo>
                    <a:pt x="15607" y="14655"/>
                  </a:lnTo>
                  <a:lnTo>
                    <a:pt x="15593" y="14669"/>
                  </a:lnTo>
                  <a:lnTo>
                    <a:pt x="15579" y="14682"/>
                  </a:lnTo>
                  <a:lnTo>
                    <a:pt x="15565" y="14695"/>
                  </a:lnTo>
                  <a:lnTo>
                    <a:pt x="15549" y="14707"/>
                  </a:lnTo>
                  <a:lnTo>
                    <a:pt x="15533" y="14718"/>
                  </a:lnTo>
                  <a:lnTo>
                    <a:pt x="15516" y="14730"/>
                  </a:lnTo>
                  <a:lnTo>
                    <a:pt x="15499" y="14739"/>
                  </a:lnTo>
                  <a:lnTo>
                    <a:pt x="15482" y="14748"/>
                  </a:lnTo>
                  <a:lnTo>
                    <a:pt x="15464" y="14756"/>
                  </a:lnTo>
                  <a:lnTo>
                    <a:pt x="15445" y="14763"/>
                  </a:lnTo>
                  <a:lnTo>
                    <a:pt x="15426" y="14769"/>
                  </a:lnTo>
                  <a:lnTo>
                    <a:pt x="15407" y="14776"/>
                  </a:lnTo>
                  <a:lnTo>
                    <a:pt x="15387" y="14780"/>
                  </a:lnTo>
                  <a:lnTo>
                    <a:pt x="15367" y="14784"/>
                  </a:lnTo>
                  <a:lnTo>
                    <a:pt x="15346" y="14786"/>
                  </a:lnTo>
                  <a:lnTo>
                    <a:pt x="15326" y="14788"/>
                  </a:lnTo>
                  <a:lnTo>
                    <a:pt x="15305" y="14788"/>
                  </a:lnTo>
                  <a:lnTo>
                    <a:pt x="15284" y="14788"/>
                  </a:lnTo>
                  <a:lnTo>
                    <a:pt x="15263" y="14786"/>
                  </a:lnTo>
                  <a:lnTo>
                    <a:pt x="15243" y="14784"/>
                  </a:lnTo>
                  <a:lnTo>
                    <a:pt x="15223" y="14780"/>
                  </a:lnTo>
                  <a:lnTo>
                    <a:pt x="15203" y="14776"/>
                  </a:lnTo>
                  <a:lnTo>
                    <a:pt x="15184" y="14769"/>
                  </a:lnTo>
                  <a:lnTo>
                    <a:pt x="15165" y="14763"/>
                  </a:lnTo>
                  <a:lnTo>
                    <a:pt x="15146" y="14756"/>
                  </a:lnTo>
                  <a:lnTo>
                    <a:pt x="15128" y="14748"/>
                  </a:lnTo>
                  <a:lnTo>
                    <a:pt x="15111" y="14739"/>
                  </a:lnTo>
                  <a:lnTo>
                    <a:pt x="15094" y="14730"/>
                  </a:lnTo>
                  <a:lnTo>
                    <a:pt x="15077" y="14718"/>
                  </a:lnTo>
                  <a:lnTo>
                    <a:pt x="15061" y="14707"/>
                  </a:lnTo>
                  <a:lnTo>
                    <a:pt x="15046" y="14695"/>
                  </a:lnTo>
                  <a:lnTo>
                    <a:pt x="15031" y="14682"/>
                  </a:lnTo>
                  <a:lnTo>
                    <a:pt x="15017" y="14669"/>
                  </a:lnTo>
                  <a:lnTo>
                    <a:pt x="15003" y="14655"/>
                  </a:lnTo>
                  <a:lnTo>
                    <a:pt x="14991" y="14639"/>
                  </a:lnTo>
                  <a:lnTo>
                    <a:pt x="14978" y="14624"/>
                  </a:lnTo>
                  <a:lnTo>
                    <a:pt x="14967" y="14609"/>
                  </a:lnTo>
                  <a:lnTo>
                    <a:pt x="14956" y="14592"/>
                  </a:lnTo>
                  <a:lnTo>
                    <a:pt x="14947" y="14575"/>
                  </a:lnTo>
                  <a:lnTo>
                    <a:pt x="14937" y="14557"/>
                  </a:lnTo>
                  <a:lnTo>
                    <a:pt x="14929" y="14539"/>
                  </a:lnTo>
                  <a:lnTo>
                    <a:pt x="14922" y="14520"/>
                  </a:lnTo>
                  <a:lnTo>
                    <a:pt x="14916" y="14502"/>
                  </a:lnTo>
                  <a:lnTo>
                    <a:pt x="14910" y="14482"/>
                  </a:lnTo>
                  <a:lnTo>
                    <a:pt x="14906" y="14462"/>
                  </a:lnTo>
                  <a:lnTo>
                    <a:pt x="14901" y="14443"/>
                  </a:lnTo>
                  <a:lnTo>
                    <a:pt x="14899" y="14422"/>
                  </a:lnTo>
                  <a:lnTo>
                    <a:pt x="14897" y="14402"/>
                  </a:lnTo>
                  <a:lnTo>
                    <a:pt x="14897" y="14380"/>
                  </a:lnTo>
                  <a:lnTo>
                    <a:pt x="14897" y="14360"/>
                  </a:lnTo>
                  <a:lnTo>
                    <a:pt x="14899" y="14339"/>
                  </a:lnTo>
                  <a:lnTo>
                    <a:pt x="14901" y="14319"/>
                  </a:lnTo>
                  <a:lnTo>
                    <a:pt x="14906" y="14298"/>
                  </a:lnTo>
                  <a:lnTo>
                    <a:pt x="14910" y="14279"/>
                  </a:lnTo>
                  <a:lnTo>
                    <a:pt x="14916" y="14259"/>
                  </a:lnTo>
                  <a:lnTo>
                    <a:pt x="14922" y="14241"/>
                  </a:lnTo>
                  <a:lnTo>
                    <a:pt x="14929" y="14222"/>
                  </a:lnTo>
                  <a:lnTo>
                    <a:pt x="14937" y="14204"/>
                  </a:lnTo>
                  <a:lnTo>
                    <a:pt x="14947" y="14186"/>
                  </a:lnTo>
                  <a:lnTo>
                    <a:pt x="14956" y="14169"/>
                  </a:lnTo>
                  <a:lnTo>
                    <a:pt x="14967" y="14152"/>
                  </a:lnTo>
                  <a:lnTo>
                    <a:pt x="14978" y="14136"/>
                  </a:lnTo>
                  <a:lnTo>
                    <a:pt x="14991" y="14121"/>
                  </a:lnTo>
                  <a:lnTo>
                    <a:pt x="15003" y="14106"/>
                  </a:lnTo>
                  <a:lnTo>
                    <a:pt x="15017" y="14092"/>
                  </a:lnTo>
                  <a:lnTo>
                    <a:pt x="15031" y="14079"/>
                  </a:lnTo>
                  <a:lnTo>
                    <a:pt x="15046" y="14065"/>
                  </a:lnTo>
                  <a:lnTo>
                    <a:pt x="15061" y="14054"/>
                  </a:lnTo>
                  <a:lnTo>
                    <a:pt x="15077" y="14042"/>
                  </a:lnTo>
                  <a:lnTo>
                    <a:pt x="15094" y="14032"/>
                  </a:lnTo>
                  <a:lnTo>
                    <a:pt x="15111" y="14022"/>
                  </a:lnTo>
                  <a:lnTo>
                    <a:pt x="15128" y="14013"/>
                  </a:lnTo>
                  <a:lnTo>
                    <a:pt x="15146" y="14005"/>
                  </a:lnTo>
                  <a:lnTo>
                    <a:pt x="15165" y="13998"/>
                  </a:lnTo>
                  <a:lnTo>
                    <a:pt x="15184" y="13991"/>
                  </a:lnTo>
                  <a:lnTo>
                    <a:pt x="15203" y="13985"/>
                  </a:lnTo>
                  <a:lnTo>
                    <a:pt x="15223" y="13980"/>
                  </a:lnTo>
                  <a:lnTo>
                    <a:pt x="15243" y="13977"/>
                  </a:lnTo>
                  <a:lnTo>
                    <a:pt x="15263" y="13974"/>
                  </a:lnTo>
                  <a:lnTo>
                    <a:pt x="15284" y="13973"/>
                  </a:lnTo>
                  <a:lnTo>
                    <a:pt x="15305" y="139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177" name="Rectangle 5"/>
          <p:cNvSpPr>
            <a:spLocks noChangeArrowheads="1"/>
          </p:cNvSpPr>
          <p:nvPr/>
        </p:nvSpPr>
        <p:spPr bwMode="gray">
          <a:xfrm>
            <a:off x="6012160" y="879562"/>
            <a:ext cx="1080120" cy="1224136"/>
          </a:xfrm>
          <a:prstGeom prst="rect">
            <a:avLst/>
          </a:prstGeom>
          <a:solidFill>
            <a:schemeClr val="accent2">
              <a:lumMod val="20000"/>
              <a:lumOff val="80000"/>
            </a:schemeClr>
          </a:solidFill>
          <a:ln w="12700">
            <a:solidFill>
              <a:srgbClr val="DDDDDD"/>
            </a:solidFill>
            <a:miter lim="800000"/>
          </a:ln>
          <a:effectLst/>
        </p:spPr>
        <p:txBody>
          <a:bodyPr vert="horz" wrap="square" lIns="180000" tIns="216000" rIns="144000" bIns="72000" numCol="1" anchor="t" anchorCtr="0" compatLnSpc="1"/>
          <a:lstStyle/>
          <a:p>
            <a:pPr>
              <a:buClr>
                <a:srgbClr val="292929"/>
              </a:buClr>
              <a:buSzPts val="1600"/>
            </a:pPr>
            <a:endParaRPr lang="en-US" sz="1100"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grpSp>
        <p:nvGrpSpPr>
          <p:cNvPr id="43" name="组合 367"/>
          <p:cNvGrpSpPr/>
          <p:nvPr/>
        </p:nvGrpSpPr>
        <p:grpSpPr>
          <a:xfrm>
            <a:off x="6163165" y="1029455"/>
            <a:ext cx="367107" cy="203760"/>
            <a:chOff x="-1444626" y="2612827"/>
            <a:chExt cx="1444626" cy="1111251"/>
          </a:xfrm>
          <a:solidFill>
            <a:schemeClr val="tx1">
              <a:lumMod val="50000"/>
              <a:lumOff val="50000"/>
            </a:schemeClr>
          </a:solidFill>
        </p:grpSpPr>
        <p:sp>
          <p:nvSpPr>
            <p:cNvPr id="179" name="Freeform 5"/>
            <p:cNvSpPr>
              <a:spLocks noEditPoints="1"/>
            </p:cNvSpPr>
            <p:nvPr/>
          </p:nvSpPr>
          <p:spPr bwMode="auto">
            <a:xfrm>
              <a:off x="-1444626" y="2725540"/>
              <a:ext cx="1087438" cy="998538"/>
            </a:xfrm>
            <a:custGeom>
              <a:avLst/>
              <a:gdLst/>
              <a:ahLst/>
              <a:cxnLst>
                <a:cxn ang="0">
                  <a:pos x="11410" y="2"/>
                </a:cxn>
                <a:cxn ang="0">
                  <a:pos x="11555" y="20"/>
                </a:cxn>
                <a:cxn ang="0">
                  <a:pos x="11692" y="59"/>
                </a:cxn>
                <a:cxn ang="0">
                  <a:pos x="11821" y="117"/>
                </a:cxn>
                <a:cxn ang="0">
                  <a:pos x="11939" y="193"/>
                </a:cxn>
                <a:cxn ang="0">
                  <a:pos x="12044" y="284"/>
                </a:cxn>
                <a:cxn ang="0">
                  <a:pos x="12136" y="390"/>
                </a:cxn>
                <a:cxn ang="0">
                  <a:pos x="12211" y="508"/>
                </a:cxn>
                <a:cxn ang="0">
                  <a:pos x="12270" y="637"/>
                </a:cxn>
                <a:cxn ang="0">
                  <a:pos x="12309" y="774"/>
                </a:cxn>
                <a:cxn ang="0">
                  <a:pos x="12327" y="919"/>
                </a:cxn>
                <a:cxn ang="0">
                  <a:pos x="12327" y="8512"/>
                </a:cxn>
                <a:cxn ang="0">
                  <a:pos x="12309" y="8656"/>
                </a:cxn>
                <a:cxn ang="0">
                  <a:pos x="12270" y="8795"/>
                </a:cxn>
                <a:cxn ang="0">
                  <a:pos x="12211" y="8923"/>
                </a:cxn>
                <a:cxn ang="0">
                  <a:pos x="12136" y="9040"/>
                </a:cxn>
                <a:cxn ang="0">
                  <a:pos x="12044" y="9146"/>
                </a:cxn>
                <a:cxn ang="0">
                  <a:pos x="11939" y="9237"/>
                </a:cxn>
                <a:cxn ang="0">
                  <a:pos x="11821" y="9313"/>
                </a:cxn>
                <a:cxn ang="0">
                  <a:pos x="11692" y="9371"/>
                </a:cxn>
                <a:cxn ang="0">
                  <a:pos x="11555" y="9411"/>
                </a:cxn>
                <a:cxn ang="0">
                  <a:pos x="11410" y="9430"/>
                </a:cxn>
                <a:cxn ang="0">
                  <a:pos x="8133" y="9818"/>
                </a:cxn>
                <a:cxn ang="0">
                  <a:pos x="968" y="9431"/>
                </a:cxn>
                <a:cxn ang="0">
                  <a:pos x="821" y="9420"/>
                </a:cxn>
                <a:cxn ang="0">
                  <a:pos x="681" y="9387"/>
                </a:cxn>
                <a:cxn ang="0">
                  <a:pos x="550" y="9335"/>
                </a:cxn>
                <a:cxn ang="0">
                  <a:pos x="428" y="9265"/>
                </a:cxn>
                <a:cxn ang="0">
                  <a:pos x="318" y="9179"/>
                </a:cxn>
                <a:cxn ang="0">
                  <a:pos x="222" y="9077"/>
                </a:cxn>
                <a:cxn ang="0">
                  <a:pos x="140" y="8964"/>
                </a:cxn>
                <a:cxn ang="0">
                  <a:pos x="77" y="8838"/>
                </a:cxn>
                <a:cxn ang="0">
                  <a:pos x="31" y="8703"/>
                </a:cxn>
                <a:cxn ang="0">
                  <a:pos x="5" y="8561"/>
                </a:cxn>
                <a:cxn ang="0">
                  <a:pos x="0" y="969"/>
                </a:cxn>
                <a:cxn ang="0">
                  <a:pos x="11" y="822"/>
                </a:cxn>
                <a:cxn ang="0">
                  <a:pos x="44" y="682"/>
                </a:cxn>
                <a:cxn ang="0">
                  <a:pos x="96" y="550"/>
                </a:cxn>
                <a:cxn ang="0">
                  <a:pos x="166" y="428"/>
                </a:cxn>
                <a:cxn ang="0">
                  <a:pos x="252" y="318"/>
                </a:cxn>
                <a:cxn ang="0">
                  <a:pos x="353" y="222"/>
                </a:cxn>
                <a:cxn ang="0">
                  <a:pos x="467" y="141"/>
                </a:cxn>
                <a:cxn ang="0">
                  <a:pos x="592" y="76"/>
                </a:cxn>
                <a:cxn ang="0">
                  <a:pos x="727" y="30"/>
                </a:cxn>
                <a:cxn ang="0">
                  <a:pos x="869" y="5"/>
                </a:cxn>
                <a:cxn ang="0">
                  <a:pos x="2888" y="10546"/>
                </a:cxn>
                <a:cxn ang="0">
                  <a:pos x="9033" y="10200"/>
                </a:cxn>
                <a:cxn ang="0">
                  <a:pos x="2888" y="11322"/>
                </a:cxn>
                <a:cxn ang="0">
                  <a:pos x="11211" y="969"/>
                </a:cxn>
                <a:cxn ang="0">
                  <a:pos x="1117" y="969"/>
                </a:cxn>
              </a:cxnLst>
              <a:rect l="0" t="0" r="r" b="b"/>
              <a:pathLst>
                <a:path w="12329" h="11322">
                  <a:moveTo>
                    <a:pt x="968" y="0"/>
                  </a:moveTo>
                  <a:lnTo>
                    <a:pt x="11361" y="0"/>
                  </a:lnTo>
                  <a:lnTo>
                    <a:pt x="11410" y="2"/>
                  </a:lnTo>
                  <a:lnTo>
                    <a:pt x="11459" y="5"/>
                  </a:lnTo>
                  <a:lnTo>
                    <a:pt x="11507" y="11"/>
                  </a:lnTo>
                  <a:lnTo>
                    <a:pt x="11555" y="20"/>
                  </a:lnTo>
                  <a:lnTo>
                    <a:pt x="11601" y="30"/>
                  </a:lnTo>
                  <a:lnTo>
                    <a:pt x="11647" y="44"/>
                  </a:lnTo>
                  <a:lnTo>
                    <a:pt x="11692" y="59"/>
                  </a:lnTo>
                  <a:lnTo>
                    <a:pt x="11736" y="76"/>
                  </a:lnTo>
                  <a:lnTo>
                    <a:pt x="11779" y="96"/>
                  </a:lnTo>
                  <a:lnTo>
                    <a:pt x="11821" y="117"/>
                  </a:lnTo>
                  <a:lnTo>
                    <a:pt x="11861" y="141"/>
                  </a:lnTo>
                  <a:lnTo>
                    <a:pt x="11901" y="167"/>
                  </a:lnTo>
                  <a:lnTo>
                    <a:pt x="11939" y="193"/>
                  </a:lnTo>
                  <a:lnTo>
                    <a:pt x="11975" y="222"/>
                  </a:lnTo>
                  <a:lnTo>
                    <a:pt x="12011" y="253"/>
                  </a:lnTo>
                  <a:lnTo>
                    <a:pt x="12044" y="284"/>
                  </a:lnTo>
                  <a:lnTo>
                    <a:pt x="12076" y="318"/>
                  </a:lnTo>
                  <a:lnTo>
                    <a:pt x="12107" y="354"/>
                  </a:lnTo>
                  <a:lnTo>
                    <a:pt x="12136" y="390"/>
                  </a:lnTo>
                  <a:lnTo>
                    <a:pt x="12162" y="428"/>
                  </a:lnTo>
                  <a:lnTo>
                    <a:pt x="12188" y="468"/>
                  </a:lnTo>
                  <a:lnTo>
                    <a:pt x="12211" y="508"/>
                  </a:lnTo>
                  <a:lnTo>
                    <a:pt x="12233" y="550"/>
                  </a:lnTo>
                  <a:lnTo>
                    <a:pt x="12252" y="593"/>
                  </a:lnTo>
                  <a:lnTo>
                    <a:pt x="12270" y="637"/>
                  </a:lnTo>
                  <a:lnTo>
                    <a:pt x="12285" y="682"/>
                  </a:lnTo>
                  <a:lnTo>
                    <a:pt x="12298" y="728"/>
                  </a:lnTo>
                  <a:lnTo>
                    <a:pt x="12309" y="774"/>
                  </a:lnTo>
                  <a:lnTo>
                    <a:pt x="12318" y="822"/>
                  </a:lnTo>
                  <a:lnTo>
                    <a:pt x="12324" y="870"/>
                  </a:lnTo>
                  <a:lnTo>
                    <a:pt x="12327" y="919"/>
                  </a:lnTo>
                  <a:lnTo>
                    <a:pt x="12329" y="969"/>
                  </a:lnTo>
                  <a:lnTo>
                    <a:pt x="12329" y="8462"/>
                  </a:lnTo>
                  <a:lnTo>
                    <a:pt x="12327" y="8512"/>
                  </a:lnTo>
                  <a:lnTo>
                    <a:pt x="12324" y="8561"/>
                  </a:lnTo>
                  <a:lnTo>
                    <a:pt x="12318" y="8609"/>
                  </a:lnTo>
                  <a:lnTo>
                    <a:pt x="12309" y="8656"/>
                  </a:lnTo>
                  <a:lnTo>
                    <a:pt x="12298" y="8703"/>
                  </a:lnTo>
                  <a:lnTo>
                    <a:pt x="12285" y="8750"/>
                  </a:lnTo>
                  <a:lnTo>
                    <a:pt x="12270" y="8795"/>
                  </a:lnTo>
                  <a:lnTo>
                    <a:pt x="12252" y="8838"/>
                  </a:lnTo>
                  <a:lnTo>
                    <a:pt x="12233" y="8881"/>
                  </a:lnTo>
                  <a:lnTo>
                    <a:pt x="12211" y="8923"/>
                  </a:lnTo>
                  <a:lnTo>
                    <a:pt x="12188" y="8964"/>
                  </a:lnTo>
                  <a:lnTo>
                    <a:pt x="12162" y="9003"/>
                  </a:lnTo>
                  <a:lnTo>
                    <a:pt x="12136" y="9040"/>
                  </a:lnTo>
                  <a:lnTo>
                    <a:pt x="12107" y="9077"/>
                  </a:lnTo>
                  <a:lnTo>
                    <a:pt x="12076" y="9112"/>
                  </a:lnTo>
                  <a:lnTo>
                    <a:pt x="12044" y="9146"/>
                  </a:lnTo>
                  <a:lnTo>
                    <a:pt x="12011" y="9179"/>
                  </a:lnTo>
                  <a:lnTo>
                    <a:pt x="11975" y="9209"/>
                  </a:lnTo>
                  <a:lnTo>
                    <a:pt x="11939" y="9237"/>
                  </a:lnTo>
                  <a:lnTo>
                    <a:pt x="11901" y="9265"/>
                  </a:lnTo>
                  <a:lnTo>
                    <a:pt x="11861" y="9290"/>
                  </a:lnTo>
                  <a:lnTo>
                    <a:pt x="11821" y="9313"/>
                  </a:lnTo>
                  <a:lnTo>
                    <a:pt x="11779" y="9335"/>
                  </a:lnTo>
                  <a:lnTo>
                    <a:pt x="11736" y="9354"/>
                  </a:lnTo>
                  <a:lnTo>
                    <a:pt x="11692" y="9371"/>
                  </a:lnTo>
                  <a:lnTo>
                    <a:pt x="11647" y="9387"/>
                  </a:lnTo>
                  <a:lnTo>
                    <a:pt x="11601" y="9400"/>
                  </a:lnTo>
                  <a:lnTo>
                    <a:pt x="11555" y="9411"/>
                  </a:lnTo>
                  <a:lnTo>
                    <a:pt x="11507" y="9420"/>
                  </a:lnTo>
                  <a:lnTo>
                    <a:pt x="11459" y="9426"/>
                  </a:lnTo>
                  <a:lnTo>
                    <a:pt x="11410" y="9430"/>
                  </a:lnTo>
                  <a:lnTo>
                    <a:pt x="11361" y="9431"/>
                  </a:lnTo>
                  <a:lnTo>
                    <a:pt x="8133" y="9431"/>
                  </a:lnTo>
                  <a:lnTo>
                    <a:pt x="8133" y="9818"/>
                  </a:lnTo>
                  <a:lnTo>
                    <a:pt x="4195" y="9818"/>
                  </a:lnTo>
                  <a:lnTo>
                    <a:pt x="4195" y="9431"/>
                  </a:lnTo>
                  <a:lnTo>
                    <a:pt x="968" y="9431"/>
                  </a:lnTo>
                  <a:lnTo>
                    <a:pt x="918" y="9430"/>
                  </a:lnTo>
                  <a:lnTo>
                    <a:pt x="869" y="9426"/>
                  </a:lnTo>
                  <a:lnTo>
                    <a:pt x="821" y="9420"/>
                  </a:lnTo>
                  <a:lnTo>
                    <a:pt x="774" y="9411"/>
                  </a:lnTo>
                  <a:lnTo>
                    <a:pt x="727" y="9400"/>
                  </a:lnTo>
                  <a:lnTo>
                    <a:pt x="681" y="9387"/>
                  </a:lnTo>
                  <a:lnTo>
                    <a:pt x="636" y="9371"/>
                  </a:lnTo>
                  <a:lnTo>
                    <a:pt x="592" y="9354"/>
                  </a:lnTo>
                  <a:lnTo>
                    <a:pt x="550" y="9335"/>
                  </a:lnTo>
                  <a:lnTo>
                    <a:pt x="508" y="9313"/>
                  </a:lnTo>
                  <a:lnTo>
                    <a:pt x="467" y="9290"/>
                  </a:lnTo>
                  <a:lnTo>
                    <a:pt x="428" y="9265"/>
                  </a:lnTo>
                  <a:lnTo>
                    <a:pt x="390" y="9237"/>
                  </a:lnTo>
                  <a:lnTo>
                    <a:pt x="353" y="9209"/>
                  </a:lnTo>
                  <a:lnTo>
                    <a:pt x="318" y="9179"/>
                  </a:lnTo>
                  <a:lnTo>
                    <a:pt x="285" y="9146"/>
                  </a:lnTo>
                  <a:lnTo>
                    <a:pt x="252" y="9112"/>
                  </a:lnTo>
                  <a:lnTo>
                    <a:pt x="222" y="9077"/>
                  </a:lnTo>
                  <a:lnTo>
                    <a:pt x="192" y="9040"/>
                  </a:lnTo>
                  <a:lnTo>
                    <a:pt x="166" y="9003"/>
                  </a:lnTo>
                  <a:lnTo>
                    <a:pt x="140" y="8964"/>
                  </a:lnTo>
                  <a:lnTo>
                    <a:pt x="117" y="8923"/>
                  </a:lnTo>
                  <a:lnTo>
                    <a:pt x="96" y="8881"/>
                  </a:lnTo>
                  <a:lnTo>
                    <a:pt x="77" y="8838"/>
                  </a:lnTo>
                  <a:lnTo>
                    <a:pt x="59" y="8795"/>
                  </a:lnTo>
                  <a:lnTo>
                    <a:pt x="44" y="8750"/>
                  </a:lnTo>
                  <a:lnTo>
                    <a:pt x="31" y="8703"/>
                  </a:lnTo>
                  <a:lnTo>
                    <a:pt x="19" y="8656"/>
                  </a:lnTo>
                  <a:lnTo>
                    <a:pt x="11" y="8609"/>
                  </a:lnTo>
                  <a:lnTo>
                    <a:pt x="5" y="8561"/>
                  </a:lnTo>
                  <a:lnTo>
                    <a:pt x="1" y="8512"/>
                  </a:lnTo>
                  <a:lnTo>
                    <a:pt x="0" y="8462"/>
                  </a:lnTo>
                  <a:lnTo>
                    <a:pt x="0" y="969"/>
                  </a:lnTo>
                  <a:lnTo>
                    <a:pt x="1" y="919"/>
                  </a:lnTo>
                  <a:lnTo>
                    <a:pt x="5" y="870"/>
                  </a:lnTo>
                  <a:lnTo>
                    <a:pt x="11" y="822"/>
                  </a:lnTo>
                  <a:lnTo>
                    <a:pt x="19" y="774"/>
                  </a:lnTo>
                  <a:lnTo>
                    <a:pt x="31" y="728"/>
                  </a:lnTo>
                  <a:lnTo>
                    <a:pt x="44" y="682"/>
                  </a:lnTo>
                  <a:lnTo>
                    <a:pt x="59" y="637"/>
                  </a:lnTo>
                  <a:lnTo>
                    <a:pt x="77" y="593"/>
                  </a:lnTo>
                  <a:lnTo>
                    <a:pt x="96" y="550"/>
                  </a:lnTo>
                  <a:lnTo>
                    <a:pt x="117" y="508"/>
                  </a:lnTo>
                  <a:lnTo>
                    <a:pt x="140" y="468"/>
                  </a:lnTo>
                  <a:lnTo>
                    <a:pt x="166" y="428"/>
                  </a:lnTo>
                  <a:lnTo>
                    <a:pt x="192" y="390"/>
                  </a:lnTo>
                  <a:lnTo>
                    <a:pt x="222" y="354"/>
                  </a:lnTo>
                  <a:lnTo>
                    <a:pt x="252" y="318"/>
                  </a:lnTo>
                  <a:lnTo>
                    <a:pt x="285" y="284"/>
                  </a:lnTo>
                  <a:lnTo>
                    <a:pt x="318" y="253"/>
                  </a:lnTo>
                  <a:lnTo>
                    <a:pt x="353" y="222"/>
                  </a:lnTo>
                  <a:lnTo>
                    <a:pt x="390" y="193"/>
                  </a:lnTo>
                  <a:lnTo>
                    <a:pt x="428" y="167"/>
                  </a:lnTo>
                  <a:lnTo>
                    <a:pt x="467" y="141"/>
                  </a:lnTo>
                  <a:lnTo>
                    <a:pt x="508" y="117"/>
                  </a:lnTo>
                  <a:lnTo>
                    <a:pt x="550" y="96"/>
                  </a:lnTo>
                  <a:lnTo>
                    <a:pt x="592" y="76"/>
                  </a:lnTo>
                  <a:lnTo>
                    <a:pt x="636" y="59"/>
                  </a:lnTo>
                  <a:lnTo>
                    <a:pt x="681" y="44"/>
                  </a:lnTo>
                  <a:lnTo>
                    <a:pt x="727" y="30"/>
                  </a:lnTo>
                  <a:lnTo>
                    <a:pt x="774" y="20"/>
                  </a:lnTo>
                  <a:lnTo>
                    <a:pt x="821" y="11"/>
                  </a:lnTo>
                  <a:lnTo>
                    <a:pt x="869" y="5"/>
                  </a:lnTo>
                  <a:lnTo>
                    <a:pt x="918" y="2"/>
                  </a:lnTo>
                  <a:lnTo>
                    <a:pt x="968" y="0"/>
                  </a:lnTo>
                  <a:close/>
                  <a:moveTo>
                    <a:pt x="2888" y="10546"/>
                  </a:moveTo>
                  <a:lnTo>
                    <a:pt x="2888" y="10546"/>
                  </a:lnTo>
                  <a:lnTo>
                    <a:pt x="3295" y="10200"/>
                  </a:lnTo>
                  <a:lnTo>
                    <a:pt x="9033" y="10200"/>
                  </a:lnTo>
                  <a:lnTo>
                    <a:pt x="9441" y="10546"/>
                  </a:lnTo>
                  <a:lnTo>
                    <a:pt x="9441" y="11322"/>
                  </a:lnTo>
                  <a:lnTo>
                    <a:pt x="2888" y="11322"/>
                  </a:lnTo>
                  <a:lnTo>
                    <a:pt x="2888" y="10546"/>
                  </a:lnTo>
                  <a:close/>
                  <a:moveTo>
                    <a:pt x="1117" y="969"/>
                  </a:moveTo>
                  <a:lnTo>
                    <a:pt x="11211" y="969"/>
                  </a:lnTo>
                  <a:lnTo>
                    <a:pt x="11211" y="8462"/>
                  </a:lnTo>
                  <a:lnTo>
                    <a:pt x="1117" y="8462"/>
                  </a:lnTo>
                  <a:lnTo>
                    <a:pt x="1117" y="969"/>
                  </a:lnTo>
                  <a:close/>
                </a:path>
              </a:pathLst>
            </a:custGeom>
            <a:grpFill/>
            <a:ln w="9525">
              <a:noFill/>
              <a:round/>
            </a:ln>
          </p:spPr>
          <p:txBody>
            <a:bodyPr vert="horz" wrap="square" lIns="91440" tIns="45720" rIns="91440" bIns="45720" numCol="1" anchor="t" anchorCtr="0" compatLnSpc="1"/>
            <a:lstStyle/>
            <a:p>
              <a:endParaRPr lang="zh-CN" altLang="en-US" sz="1000" u="sng">
                <a:solidFill>
                  <a:srgbClr val="000000"/>
                </a:solidFill>
                <a:latin typeface="Arial" panose="020B0604020202020204" pitchFamily="34" charset="0"/>
                <a:cs typeface="Arial" panose="020B0604020202020204" pitchFamily="34" charset="0"/>
              </a:endParaRPr>
            </a:p>
          </p:txBody>
        </p:sp>
        <p:sp>
          <p:nvSpPr>
            <p:cNvPr id="180" name="Freeform 6"/>
            <p:cNvSpPr>
              <a:spLocks noEditPoints="1"/>
            </p:cNvSpPr>
            <p:nvPr/>
          </p:nvSpPr>
          <p:spPr bwMode="auto">
            <a:xfrm>
              <a:off x="-598488" y="2612827"/>
              <a:ext cx="598488" cy="1103313"/>
            </a:xfrm>
            <a:custGeom>
              <a:avLst/>
              <a:gdLst/>
              <a:ahLst/>
              <a:cxnLst>
                <a:cxn ang="0">
                  <a:pos x="6426" y="15"/>
                </a:cxn>
                <a:cxn ang="0">
                  <a:pos x="6572" y="81"/>
                </a:cxn>
                <a:cxn ang="0">
                  <a:pos x="6686" y="190"/>
                </a:cxn>
                <a:cxn ang="0">
                  <a:pos x="6759" y="332"/>
                </a:cxn>
                <a:cxn ang="0">
                  <a:pos x="6780" y="12044"/>
                </a:cxn>
                <a:cxn ang="0">
                  <a:pos x="6751" y="12206"/>
                </a:cxn>
                <a:cxn ang="0">
                  <a:pos x="6671" y="12344"/>
                </a:cxn>
                <a:cxn ang="0">
                  <a:pos x="6553" y="12447"/>
                </a:cxn>
                <a:cxn ang="0">
                  <a:pos x="6403" y="12506"/>
                </a:cxn>
                <a:cxn ang="0">
                  <a:pos x="424" y="12513"/>
                </a:cxn>
                <a:cxn ang="0">
                  <a:pos x="268" y="12469"/>
                </a:cxn>
                <a:cxn ang="0">
                  <a:pos x="139" y="12377"/>
                </a:cxn>
                <a:cxn ang="0">
                  <a:pos x="47" y="12248"/>
                </a:cxn>
                <a:cxn ang="0">
                  <a:pos x="3" y="12092"/>
                </a:cxn>
                <a:cxn ang="0">
                  <a:pos x="1971" y="10952"/>
                </a:cxn>
                <a:cxn ang="0">
                  <a:pos x="2201" y="10885"/>
                </a:cxn>
                <a:cxn ang="0">
                  <a:pos x="2412" y="10778"/>
                </a:cxn>
                <a:cxn ang="0">
                  <a:pos x="2782" y="10424"/>
                </a:cxn>
                <a:cxn ang="0">
                  <a:pos x="2899" y="10222"/>
                </a:cxn>
                <a:cxn ang="0">
                  <a:pos x="2963" y="10051"/>
                </a:cxn>
                <a:cxn ang="0">
                  <a:pos x="3003" y="9870"/>
                </a:cxn>
                <a:cxn ang="0">
                  <a:pos x="3018" y="9679"/>
                </a:cxn>
                <a:cxn ang="0">
                  <a:pos x="6497" y="1691"/>
                </a:cxn>
                <a:cxn ang="0">
                  <a:pos x="2719" y="1479"/>
                </a:cxn>
                <a:cxn ang="0">
                  <a:pos x="2505" y="1273"/>
                </a:cxn>
                <a:cxn ang="0">
                  <a:pos x="2248" y="1121"/>
                </a:cxn>
                <a:cxn ang="0">
                  <a:pos x="1957" y="1032"/>
                </a:cxn>
                <a:cxn ang="0">
                  <a:pos x="0" y="471"/>
                </a:cxn>
                <a:cxn ang="0">
                  <a:pos x="28" y="310"/>
                </a:cxn>
                <a:cxn ang="0">
                  <a:pos x="108" y="172"/>
                </a:cxn>
                <a:cxn ang="0">
                  <a:pos x="227" y="69"/>
                </a:cxn>
                <a:cxn ang="0">
                  <a:pos x="376" y="9"/>
                </a:cxn>
                <a:cxn ang="0">
                  <a:pos x="5844" y="5014"/>
                </a:cxn>
                <a:cxn ang="0">
                  <a:pos x="5995" y="5056"/>
                </a:cxn>
                <a:cxn ang="0">
                  <a:pos x="6119" y="5145"/>
                </a:cxn>
                <a:cxn ang="0">
                  <a:pos x="6208" y="5269"/>
                </a:cxn>
                <a:cxn ang="0">
                  <a:pos x="6250" y="5419"/>
                </a:cxn>
                <a:cxn ang="0">
                  <a:pos x="6238" y="5579"/>
                </a:cxn>
                <a:cxn ang="0">
                  <a:pos x="6175" y="5720"/>
                </a:cxn>
                <a:cxn ang="0">
                  <a:pos x="6070" y="5830"/>
                </a:cxn>
                <a:cxn ang="0">
                  <a:pos x="5933" y="5900"/>
                </a:cxn>
                <a:cxn ang="0">
                  <a:pos x="5775" y="5919"/>
                </a:cxn>
                <a:cxn ang="0">
                  <a:pos x="5621" y="5885"/>
                </a:cxn>
                <a:cxn ang="0">
                  <a:pos x="5493" y="5803"/>
                </a:cxn>
                <a:cxn ang="0">
                  <a:pos x="5399" y="5682"/>
                </a:cxn>
                <a:cxn ang="0">
                  <a:pos x="5349" y="5535"/>
                </a:cxn>
                <a:cxn ang="0">
                  <a:pos x="5353" y="5374"/>
                </a:cxn>
                <a:cxn ang="0">
                  <a:pos x="5409" y="5231"/>
                </a:cxn>
                <a:cxn ang="0">
                  <a:pos x="5510" y="5115"/>
                </a:cxn>
                <a:cxn ang="0">
                  <a:pos x="5643" y="5039"/>
                </a:cxn>
                <a:cxn ang="0">
                  <a:pos x="5798" y="5011"/>
                </a:cxn>
                <a:cxn ang="0">
                  <a:pos x="4028" y="9504"/>
                </a:cxn>
                <a:cxn ang="0">
                  <a:pos x="3533" y="11795"/>
                </a:cxn>
                <a:cxn ang="0">
                  <a:pos x="3006" y="2139"/>
                </a:cxn>
                <a:cxn ang="0">
                  <a:pos x="3018" y="3648"/>
                </a:cxn>
              </a:cxnLst>
              <a:rect l="0" t="0" r="r" b="b"/>
              <a:pathLst>
                <a:path w="6780" h="12516">
                  <a:moveTo>
                    <a:pt x="472" y="0"/>
                  </a:moveTo>
                  <a:lnTo>
                    <a:pt x="6309" y="0"/>
                  </a:lnTo>
                  <a:lnTo>
                    <a:pt x="6333" y="1"/>
                  </a:lnTo>
                  <a:lnTo>
                    <a:pt x="6357" y="2"/>
                  </a:lnTo>
                  <a:lnTo>
                    <a:pt x="6381" y="5"/>
                  </a:lnTo>
                  <a:lnTo>
                    <a:pt x="6403" y="9"/>
                  </a:lnTo>
                  <a:lnTo>
                    <a:pt x="6426" y="15"/>
                  </a:lnTo>
                  <a:lnTo>
                    <a:pt x="6448" y="22"/>
                  </a:lnTo>
                  <a:lnTo>
                    <a:pt x="6470" y="29"/>
                  </a:lnTo>
                  <a:lnTo>
                    <a:pt x="6491" y="37"/>
                  </a:lnTo>
                  <a:lnTo>
                    <a:pt x="6513" y="47"/>
                  </a:lnTo>
                  <a:lnTo>
                    <a:pt x="6533" y="57"/>
                  </a:lnTo>
                  <a:lnTo>
                    <a:pt x="6553" y="69"/>
                  </a:lnTo>
                  <a:lnTo>
                    <a:pt x="6572" y="81"/>
                  </a:lnTo>
                  <a:lnTo>
                    <a:pt x="6591" y="94"/>
                  </a:lnTo>
                  <a:lnTo>
                    <a:pt x="6608" y="109"/>
                  </a:lnTo>
                  <a:lnTo>
                    <a:pt x="6625" y="123"/>
                  </a:lnTo>
                  <a:lnTo>
                    <a:pt x="6642" y="138"/>
                  </a:lnTo>
                  <a:lnTo>
                    <a:pt x="6657" y="155"/>
                  </a:lnTo>
                  <a:lnTo>
                    <a:pt x="6671" y="172"/>
                  </a:lnTo>
                  <a:lnTo>
                    <a:pt x="6686" y="190"/>
                  </a:lnTo>
                  <a:lnTo>
                    <a:pt x="6699" y="208"/>
                  </a:lnTo>
                  <a:lnTo>
                    <a:pt x="6711" y="227"/>
                  </a:lnTo>
                  <a:lnTo>
                    <a:pt x="6723" y="247"/>
                  </a:lnTo>
                  <a:lnTo>
                    <a:pt x="6733" y="267"/>
                  </a:lnTo>
                  <a:lnTo>
                    <a:pt x="6743" y="289"/>
                  </a:lnTo>
                  <a:lnTo>
                    <a:pt x="6751" y="310"/>
                  </a:lnTo>
                  <a:lnTo>
                    <a:pt x="6759" y="332"/>
                  </a:lnTo>
                  <a:lnTo>
                    <a:pt x="6765" y="354"/>
                  </a:lnTo>
                  <a:lnTo>
                    <a:pt x="6771" y="377"/>
                  </a:lnTo>
                  <a:lnTo>
                    <a:pt x="6775" y="400"/>
                  </a:lnTo>
                  <a:lnTo>
                    <a:pt x="6778" y="423"/>
                  </a:lnTo>
                  <a:lnTo>
                    <a:pt x="6779" y="448"/>
                  </a:lnTo>
                  <a:lnTo>
                    <a:pt x="6780" y="471"/>
                  </a:lnTo>
                  <a:lnTo>
                    <a:pt x="6780" y="12044"/>
                  </a:lnTo>
                  <a:lnTo>
                    <a:pt x="6779" y="12068"/>
                  </a:lnTo>
                  <a:lnTo>
                    <a:pt x="6778" y="12092"/>
                  </a:lnTo>
                  <a:lnTo>
                    <a:pt x="6775" y="12115"/>
                  </a:lnTo>
                  <a:lnTo>
                    <a:pt x="6771" y="12139"/>
                  </a:lnTo>
                  <a:lnTo>
                    <a:pt x="6765" y="12162"/>
                  </a:lnTo>
                  <a:lnTo>
                    <a:pt x="6759" y="12184"/>
                  </a:lnTo>
                  <a:lnTo>
                    <a:pt x="6751" y="12206"/>
                  </a:lnTo>
                  <a:lnTo>
                    <a:pt x="6743" y="12227"/>
                  </a:lnTo>
                  <a:lnTo>
                    <a:pt x="6733" y="12248"/>
                  </a:lnTo>
                  <a:lnTo>
                    <a:pt x="6723" y="12268"/>
                  </a:lnTo>
                  <a:lnTo>
                    <a:pt x="6711" y="12289"/>
                  </a:lnTo>
                  <a:lnTo>
                    <a:pt x="6699" y="12307"/>
                  </a:lnTo>
                  <a:lnTo>
                    <a:pt x="6686" y="12325"/>
                  </a:lnTo>
                  <a:lnTo>
                    <a:pt x="6671" y="12344"/>
                  </a:lnTo>
                  <a:lnTo>
                    <a:pt x="6657" y="12360"/>
                  </a:lnTo>
                  <a:lnTo>
                    <a:pt x="6642" y="12377"/>
                  </a:lnTo>
                  <a:lnTo>
                    <a:pt x="6625" y="12393"/>
                  </a:lnTo>
                  <a:lnTo>
                    <a:pt x="6608" y="12407"/>
                  </a:lnTo>
                  <a:lnTo>
                    <a:pt x="6591" y="12422"/>
                  </a:lnTo>
                  <a:lnTo>
                    <a:pt x="6572" y="12435"/>
                  </a:lnTo>
                  <a:lnTo>
                    <a:pt x="6553" y="12447"/>
                  </a:lnTo>
                  <a:lnTo>
                    <a:pt x="6533" y="12459"/>
                  </a:lnTo>
                  <a:lnTo>
                    <a:pt x="6513" y="12469"/>
                  </a:lnTo>
                  <a:lnTo>
                    <a:pt x="6491" y="12478"/>
                  </a:lnTo>
                  <a:lnTo>
                    <a:pt x="6470" y="12487"/>
                  </a:lnTo>
                  <a:lnTo>
                    <a:pt x="6448" y="12494"/>
                  </a:lnTo>
                  <a:lnTo>
                    <a:pt x="6426" y="12501"/>
                  </a:lnTo>
                  <a:lnTo>
                    <a:pt x="6403" y="12506"/>
                  </a:lnTo>
                  <a:lnTo>
                    <a:pt x="6381" y="12510"/>
                  </a:lnTo>
                  <a:lnTo>
                    <a:pt x="6357" y="12513"/>
                  </a:lnTo>
                  <a:lnTo>
                    <a:pt x="6333" y="12515"/>
                  </a:lnTo>
                  <a:lnTo>
                    <a:pt x="6309" y="12516"/>
                  </a:lnTo>
                  <a:lnTo>
                    <a:pt x="472" y="12516"/>
                  </a:lnTo>
                  <a:lnTo>
                    <a:pt x="447" y="12515"/>
                  </a:lnTo>
                  <a:lnTo>
                    <a:pt x="424" y="12513"/>
                  </a:lnTo>
                  <a:lnTo>
                    <a:pt x="400" y="12510"/>
                  </a:lnTo>
                  <a:lnTo>
                    <a:pt x="376" y="12506"/>
                  </a:lnTo>
                  <a:lnTo>
                    <a:pt x="354" y="12501"/>
                  </a:lnTo>
                  <a:lnTo>
                    <a:pt x="331" y="12494"/>
                  </a:lnTo>
                  <a:lnTo>
                    <a:pt x="310" y="12487"/>
                  </a:lnTo>
                  <a:lnTo>
                    <a:pt x="288" y="12478"/>
                  </a:lnTo>
                  <a:lnTo>
                    <a:pt x="268" y="12469"/>
                  </a:lnTo>
                  <a:lnTo>
                    <a:pt x="247" y="12459"/>
                  </a:lnTo>
                  <a:lnTo>
                    <a:pt x="227" y="12447"/>
                  </a:lnTo>
                  <a:lnTo>
                    <a:pt x="209" y="12435"/>
                  </a:lnTo>
                  <a:lnTo>
                    <a:pt x="190" y="12422"/>
                  </a:lnTo>
                  <a:lnTo>
                    <a:pt x="172" y="12407"/>
                  </a:lnTo>
                  <a:lnTo>
                    <a:pt x="155" y="12393"/>
                  </a:lnTo>
                  <a:lnTo>
                    <a:pt x="139" y="12377"/>
                  </a:lnTo>
                  <a:lnTo>
                    <a:pt x="123" y="12360"/>
                  </a:lnTo>
                  <a:lnTo>
                    <a:pt x="108" y="12344"/>
                  </a:lnTo>
                  <a:lnTo>
                    <a:pt x="94" y="12325"/>
                  </a:lnTo>
                  <a:lnTo>
                    <a:pt x="81" y="12307"/>
                  </a:lnTo>
                  <a:lnTo>
                    <a:pt x="68" y="12289"/>
                  </a:lnTo>
                  <a:lnTo>
                    <a:pt x="57" y="12268"/>
                  </a:lnTo>
                  <a:lnTo>
                    <a:pt x="47" y="12248"/>
                  </a:lnTo>
                  <a:lnTo>
                    <a:pt x="38" y="12227"/>
                  </a:lnTo>
                  <a:lnTo>
                    <a:pt x="28" y="12206"/>
                  </a:lnTo>
                  <a:lnTo>
                    <a:pt x="21" y="12184"/>
                  </a:lnTo>
                  <a:lnTo>
                    <a:pt x="15" y="12162"/>
                  </a:lnTo>
                  <a:lnTo>
                    <a:pt x="10" y="12139"/>
                  </a:lnTo>
                  <a:lnTo>
                    <a:pt x="6" y="12115"/>
                  </a:lnTo>
                  <a:lnTo>
                    <a:pt x="3" y="12092"/>
                  </a:lnTo>
                  <a:lnTo>
                    <a:pt x="1" y="12068"/>
                  </a:lnTo>
                  <a:lnTo>
                    <a:pt x="0" y="12044"/>
                  </a:lnTo>
                  <a:lnTo>
                    <a:pt x="0" y="10974"/>
                  </a:lnTo>
                  <a:lnTo>
                    <a:pt x="1687" y="10974"/>
                  </a:lnTo>
                  <a:lnTo>
                    <a:pt x="1687" y="11795"/>
                  </a:lnTo>
                  <a:lnTo>
                    <a:pt x="1971" y="11795"/>
                  </a:lnTo>
                  <a:lnTo>
                    <a:pt x="1971" y="10952"/>
                  </a:lnTo>
                  <a:lnTo>
                    <a:pt x="2005" y="10945"/>
                  </a:lnTo>
                  <a:lnTo>
                    <a:pt x="2039" y="10937"/>
                  </a:lnTo>
                  <a:lnTo>
                    <a:pt x="2072" y="10928"/>
                  </a:lnTo>
                  <a:lnTo>
                    <a:pt x="2105" y="10919"/>
                  </a:lnTo>
                  <a:lnTo>
                    <a:pt x="2137" y="10909"/>
                  </a:lnTo>
                  <a:lnTo>
                    <a:pt x="2169" y="10897"/>
                  </a:lnTo>
                  <a:lnTo>
                    <a:pt x="2201" y="10885"/>
                  </a:lnTo>
                  <a:lnTo>
                    <a:pt x="2233" y="10872"/>
                  </a:lnTo>
                  <a:lnTo>
                    <a:pt x="2263" y="10858"/>
                  </a:lnTo>
                  <a:lnTo>
                    <a:pt x="2294" y="10844"/>
                  </a:lnTo>
                  <a:lnTo>
                    <a:pt x="2324" y="10829"/>
                  </a:lnTo>
                  <a:lnTo>
                    <a:pt x="2353" y="10812"/>
                  </a:lnTo>
                  <a:lnTo>
                    <a:pt x="2383" y="10796"/>
                  </a:lnTo>
                  <a:lnTo>
                    <a:pt x="2412" y="10778"/>
                  </a:lnTo>
                  <a:lnTo>
                    <a:pt x="2439" y="10760"/>
                  </a:lnTo>
                  <a:lnTo>
                    <a:pt x="2467" y="10741"/>
                  </a:lnTo>
                  <a:lnTo>
                    <a:pt x="2467" y="11795"/>
                  </a:lnTo>
                  <a:lnTo>
                    <a:pt x="2753" y="11795"/>
                  </a:lnTo>
                  <a:lnTo>
                    <a:pt x="2753" y="10466"/>
                  </a:lnTo>
                  <a:lnTo>
                    <a:pt x="2768" y="10446"/>
                  </a:lnTo>
                  <a:lnTo>
                    <a:pt x="2782" y="10424"/>
                  </a:lnTo>
                  <a:lnTo>
                    <a:pt x="2797" y="10403"/>
                  </a:lnTo>
                  <a:lnTo>
                    <a:pt x="2811" y="10381"/>
                  </a:lnTo>
                  <a:lnTo>
                    <a:pt x="2839" y="10337"/>
                  </a:lnTo>
                  <a:lnTo>
                    <a:pt x="2864" y="10292"/>
                  </a:lnTo>
                  <a:lnTo>
                    <a:pt x="2875" y="10269"/>
                  </a:lnTo>
                  <a:lnTo>
                    <a:pt x="2888" y="10246"/>
                  </a:lnTo>
                  <a:lnTo>
                    <a:pt x="2899" y="10222"/>
                  </a:lnTo>
                  <a:lnTo>
                    <a:pt x="2909" y="10199"/>
                  </a:lnTo>
                  <a:lnTo>
                    <a:pt x="2919" y="10175"/>
                  </a:lnTo>
                  <a:lnTo>
                    <a:pt x="2930" y="10150"/>
                  </a:lnTo>
                  <a:lnTo>
                    <a:pt x="2939" y="10126"/>
                  </a:lnTo>
                  <a:lnTo>
                    <a:pt x="2947" y="10101"/>
                  </a:lnTo>
                  <a:lnTo>
                    <a:pt x="2955" y="10077"/>
                  </a:lnTo>
                  <a:lnTo>
                    <a:pt x="2963" y="10051"/>
                  </a:lnTo>
                  <a:lnTo>
                    <a:pt x="2971" y="10025"/>
                  </a:lnTo>
                  <a:lnTo>
                    <a:pt x="2978" y="10000"/>
                  </a:lnTo>
                  <a:lnTo>
                    <a:pt x="2984" y="9974"/>
                  </a:lnTo>
                  <a:lnTo>
                    <a:pt x="2989" y="9949"/>
                  </a:lnTo>
                  <a:lnTo>
                    <a:pt x="2995" y="9922"/>
                  </a:lnTo>
                  <a:lnTo>
                    <a:pt x="2999" y="9896"/>
                  </a:lnTo>
                  <a:lnTo>
                    <a:pt x="3003" y="9870"/>
                  </a:lnTo>
                  <a:lnTo>
                    <a:pt x="3007" y="9843"/>
                  </a:lnTo>
                  <a:lnTo>
                    <a:pt x="3011" y="9817"/>
                  </a:lnTo>
                  <a:lnTo>
                    <a:pt x="3013" y="9789"/>
                  </a:lnTo>
                  <a:lnTo>
                    <a:pt x="3015" y="9762"/>
                  </a:lnTo>
                  <a:lnTo>
                    <a:pt x="3017" y="9735"/>
                  </a:lnTo>
                  <a:lnTo>
                    <a:pt x="3018" y="9707"/>
                  </a:lnTo>
                  <a:lnTo>
                    <a:pt x="3018" y="9679"/>
                  </a:lnTo>
                  <a:lnTo>
                    <a:pt x="3018" y="3934"/>
                  </a:lnTo>
                  <a:lnTo>
                    <a:pt x="6497" y="3934"/>
                  </a:lnTo>
                  <a:lnTo>
                    <a:pt x="6497" y="3771"/>
                  </a:lnTo>
                  <a:lnTo>
                    <a:pt x="6497" y="3771"/>
                  </a:lnTo>
                  <a:lnTo>
                    <a:pt x="6497" y="1977"/>
                  </a:lnTo>
                  <a:lnTo>
                    <a:pt x="6497" y="1746"/>
                  </a:lnTo>
                  <a:lnTo>
                    <a:pt x="6497" y="1691"/>
                  </a:lnTo>
                  <a:lnTo>
                    <a:pt x="2862" y="1691"/>
                  </a:lnTo>
                  <a:lnTo>
                    <a:pt x="2842" y="1655"/>
                  </a:lnTo>
                  <a:lnTo>
                    <a:pt x="2819" y="1618"/>
                  </a:lnTo>
                  <a:lnTo>
                    <a:pt x="2796" y="1582"/>
                  </a:lnTo>
                  <a:lnTo>
                    <a:pt x="2771" y="1547"/>
                  </a:lnTo>
                  <a:lnTo>
                    <a:pt x="2745" y="1512"/>
                  </a:lnTo>
                  <a:lnTo>
                    <a:pt x="2719" y="1479"/>
                  </a:lnTo>
                  <a:lnTo>
                    <a:pt x="2691" y="1447"/>
                  </a:lnTo>
                  <a:lnTo>
                    <a:pt x="2662" y="1416"/>
                  </a:lnTo>
                  <a:lnTo>
                    <a:pt x="2633" y="1385"/>
                  </a:lnTo>
                  <a:lnTo>
                    <a:pt x="2602" y="1355"/>
                  </a:lnTo>
                  <a:lnTo>
                    <a:pt x="2570" y="1327"/>
                  </a:lnTo>
                  <a:lnTo>
                    <a:pt x="2538" y="1299"/>
                  </a:lnTo>
                  <a:lnTo>
                    <a:pt x="2505" y="1273"/>
                  </a:lnTo>
                  <a:lnTo>
                    <a:pt x="2470" y="1248"/>
                  </a:lnTo>
                  <a:lnTo>
                    <a:pt x="2435" y="1223"/>
                  </a:lnTo>
                  <a:lnTo>
                    <a:pt x="2399" y="1201"/>
                  </a:lnTo>
                  <a:lnTo>
                    <a:pt x="2363" y="1179"/>
                  </a:lnTo>
                  <a:lnTo>
                    <a:pt x="2325" y="1159"/>
                  </a:lnTo>
                  <a:lnTo>
                    <a:pt x="2287" y="1139"/>
                  </a:lnTo>
                  <a:lnTo>
                    <a:pt x="2248" y="1121"/>
                  </a:lnTo>
                  <a:lnTo>
                    <a:pt x="2208" y="1104"/>
                  </a:lnTo>
                  <a:lnTo>
                    <a:pt x="2168" y="1089"/>
                  </a:lnTo>
                  <a:lnTo>
                    <a:pt x="2127" y="1075"/>
                  </a:lnTo>
                  <a:lnTo>
                    <a:pt x="2085" y="1061"/>
                  </a:lnTo>
                  <a:lnTo>
                    <a:pt x="2043" y="1050"/>
                  </a:lnTo>
                  <a:lnTo>
                    <a:pt x="2000" y="1041"/>
                  </a:lnTo>
                  <a:lnTo>
                    <a:pt x="1957" y="1032"/>
                  </a:lnTo>
                  <a:lnTo>
                    <a:pt x="1914" y="1025"/>
                  </a:lnTo>
                  <a:lnTo>
                    <a:pt x="1870" y="1019"/>
                  </a:lnTo>
                  <a:lnTo>
                    <a:pt x="1825" y="1015"/>
                  </a:lnTo>
                  <a:lnTo>
                    <a:pt x="1780" y="1013"/>
                  </a:lnTo>
                  <a:lnTo>
                    <a:pt x="1735" y="1012"/>
                  </a:lnTo>
                  <a:lnTo>
                    <a:pt x="0" y="1012"/>
                  </a:lnTo>
                  <a:lnTo>
                    <a:pt x="0" y="471"/>
                  </a:lnTo>
                  <a:lnTo>
                    <a:pt x="1" y="448"/>
                  </a:lnTo>
                  <a:lnTo>
                    <a:pt x="3" y="423"/>
                  </a:lnTo>
                  <a:lnTo>
                    <a:pt x="6" y="400"/>
                  </a:lnTo>
                  <a:lnTo>
                    <a:pt x="10" y="377"/>
                  </a:lnTo>
                  <a:lnTo>
                    <a:pt x="15" y="354"/>
                  </a:lnTo>
                  <a:lnTo>
                    <a:pt x="21" y="332"/>
                  </a:lnTo>
                  <a:lnTo>
                    <a:pt x="28" y="310"/>
                  </a:lnTo>
                  <a:lnTo>
                    <a:pt x="38" y="289"/>
                  </a:lnTo>
                  <a:lnTo>
                    <a:pt x="47" y="267"/>
                  </a:lnTo>
                  <a:lnTo>
                    <a:pt x="57" y="247"/>
                  </a:lnTo>
                  <a:lnTo>
                    <a:pt x="68" y="227"/>
                  </a:lnTo>
                  <a:lnTo>
                    <a:pt x="81" y="208"/>
                  </a:lnTo>
                  <a:lnTo>
                    <a:pt x="94" y="190"/>
                  </a:lnTo>
                  <a:lnTo>
                    <a:pt x="108" y="172"/>
                  </a:lnTo>
                  <a:lnTo>
                    <a:pt x="123" y="155"/>
                  </a:lnTo>
                  <a:lnTo>
                    <a:pt x="139" y="138"/>
                  </a:lnTo>
                  <a:lnTo>
                    <a:pt x="155" y="123"/>
                  </a:lnTo>
                  <a:lnTo>
                    <a:pt x="172" y="109"/>
                  </a:lnTo>
                  <a:lnTo>
                    <a:pt x="190" y="94"/>
                  </a:lnTo>
                  <a:lnTo>
                    <a:pt x="209" y="81"/>
                  </a:lnTo>
                  <a:lnTo>
                    <a:pt x="227" y="69"/>
                  </a:lnTo>
                  <a:lnTo>
                    <a:pt x="247" y="57"/>
                  </a:lnTo>
                  <a:lnTo>
                    <a:pt x="268" y="47"/>
                  </a:lnTo>
                  <a:lnTo>
                    <a:pt x="288" y="37"/>
                  </a:lnTo>
                  <a:lnTo>
                    <a:pt x="310" y="29"/>
                  </a:lnTo>
                  <a:lnTo>
                    <a:pt x="331" y="22"/>
                  </a:lnTo>
                  <a:lnTo>
                    <a:pt x="354" y="15"/>
                  </a:lnTo>
                  <a:lnTo>
                    <a:pt x="376" y="9"/>
                  </a:lnTo>
                  <a:lnTo>
                    <a:pt x="400" y="5"/>
                  </a:lnTo>
                  <a:lnTo>
                    <a:pt x="424" y="2"/>
                  </a:lnTo>
                  <a:lnTo>
                    <a:pt x="447" y="1"/>
                  </a:lnTo>
                  <a:lnTo>
                    <a:pt x="472" y="0"/>
                  </a:lnTo>
                  <a:close/>
                  <a:moveTo>
                    <a:pt x="5798" y="5011"/>
                  </a:moveTo>
                  <a:lnTo>
                    <a:pt x="5822" y="5012"/>
                  </a:lnTo>
                  <a:lnTo>
                    <a:pt x="5844" y="5014"/>
                  </a:lnTo>
                  <a:lnTo>
                    <a:pt x="5867" y="5017"/>
                  </a:lnTo>
                  <a:lnTo>
                    <a:pt x="5889" y="5021"/>
                  </a:lnTo>
                  <a:lnTo>
                    <a:pt x="5912" y="5026"/>
                  </a:lnTo>
                  <a:lnTo>
                    <a:pt x="5933" y="5032"/>
                  </a:lnTo>
                  <a:lnTo>
                    <a:pt x="5954" y="5039"/>
                  </a:lnTo>
                  <a:lnTo>
                    <a:pt x="5974" y="5047"/>
                  </a:lnTo>
                  <a:lnTo>
                    <a:pt x="5995" y="5056"/>
                  </a:lnTo>
                  <a:lnTo>
                    <a:pt x="6014" y="5066"/>
                  </a:lnTo>
                  <a:lnTo>
                    <a:pt x="6034" y="5077"/>
                  </a:lnTo>
                  <a:lnTo>
                    <a:pt x="6052" y="5090"/>
                  </a:lnTo>
                  <a:lnTo>
                    <a:pt x="6070" y="5102"/>
                  </a:lnTo>
                  <a:lnTo>
                    <a:pt x="6087" y="5115"/>
                  </a:lnTo>
                  <a:lnTo>
                    <a:pt x="6103" y="5130"/>
                  </a:lnTo>
                  <a:lnTo>
                    <a:pt x="6119" y="5145"/>
                  </a:lnTo>
                  <a:lnTo>
                    <a:pt x="6134" y="5160"/>
                  </a:lnTo>
                  <a:lnTo>
                    <a:pt x="6148" y="5177"/>
                  </a:lnTo>
                  <a:lnTo>
                    <a:pt x="6162" y="5194"/>
                  </a:lnTo>
                  <a:lnTo>
                    <a:pt x="6175" y="5211"/>
                  </a:lnTo>
                  <a:lnTo>
                    <a:pt x="6186" y="5231"/>
                  </a:lnTo>
                  <a:lnTo>
                    <a:pt x="6197" y="5249"/>
                  </a:lnTo>
                  <a:lnTo>
                    <a:pt x="6208" y="5269"/>
                  </a:lnTo>
                  <a:lnTo>
                    <a:pt x="6217" y="5289"/>
                  </a:lnTo>
                  <a:lnTo>
                    <a:pt x="6225" y="5310"/>
                  </a:lnTo>
                  <a:lnTo>
                    <a:pt x="6232" y="5331"/>
                  </a:lnTo>
                  <a:lnTo>
                    <a:pt x="6238" y="5353"/>
                  </a:lnTo>
                  <a:lnTo>
                    <a:pt x="6244" y="5374"/>
                  </a:lnTo>
                  <a:lnTo>
                    <a:pt x="6247" y="5397"/>
                  </a:lnTo>
                  <a:lnTo>
                    <a:pt x="6250" y="5419"/>
                  </a:lnTo>
                  <a:lnTo>
                    <a:pt x="6252" y="5443"/>
                  </a:lnTo>
                  <a:lnTo>
                    <a:pt x="6253" y="5466"/>
                  </a:lnTo>
                  <a:lnTo>
                    <a:pt x="6252" y="5489"/>
                  </a:lnTo>
                  <a:lnTo>
                    <a:pt x="6250" y="5513"/>
                  </a:lnTo>
                  <a:lnTo>
                    <a:pt x="6247" y="5535"/>
                  </a:lnTo>
                  <a:lnTo>
                    <a:pt x="6244" y="5557"/>
                  </a:lnTo>
                  <a:lnTo>
                    <a:pt x="6238" y="5579"/>
                  </a:lnTo>
                  <a:lnTo>
                    <a:pt x="6232" y="5601"/>
                  </a:lnTo>
                  <a:lnTo>
                    <a:pt x="6225" y="5622"/>
                  </a:lnTo>
                  <a:lnTo>
                    <a:pt x="6217" y="5643"/>
                  </a:lnTo>
                  <a:lnTo>
                    <a:pt x="6208" y="5662"/>
                  </a:lnTo>
                  <a:lnTo>
                    <a:pt x="6197" y="5682"/>
                  </a:lnTo>
                  <a:lnTo>
                    <a:pt x="6186" y="5701"/>
                  </a:lnTo>
                  <a:lnTo>
                    <a:pt x="6175" y="5720"/>
                  </a:lnTo>
                  <a:lnTo>
                    <a:pt x="6162" y="5738"/>
                  </a:lnTo>
                  <a:lnTo>
                    <a:pt x="6148" y="5754"/>
                  </a:lnTo>
                  <a:lnTo>
                    <a:pt x="6134" y="5771"/>
                  </a:lnTo>
                  <a:lnTo>
                    <a:pt x="6119" y="5787"/>
                  </a:lnTo>
                  <a:lnTo>
                    <a:pt x="6103" y="5803"/>
                  </a:lnTo>
                  <a:lnTo>
                    <a:pt x="6087" y="5817"/>
                  </a:lnTo>
                  <a:lnTo>
                    <a:pt x="6070" y="5830"/>
                  </a:lnTo>
                  <a:lnTo>
                    <a:pt x="6052" y="5843"/>
                  </a:lnTo>
                  <a:lnTo>
                    <a:pt x="6034" y="5855"/>
                  </a:lnTo>
                  <a:lnTo>
                    <a:pt x="6014" y="5865"/>
                  </a:lnTo>
                  <a:lnTo>
                    <a:pt x="5995" y="5875"/>
                  </a:lnTo>
                  <a:lnTo>
                    <a:pt x="5974" y="5885"/>
                  </a:lnTo>
                  <a:lnTo>
                    <a:pt x="5954" y="5893"/>
                  </a:lnTo>
                  <a:lnTo>
                    <a:pt x="5933" y="5900"/>
                  </a:lnTo>
                  <a:lnTo>
                    <a:pt x="5912" y="5906"/>
                  </a:lnTo>
                  <a:lnTo>
                    <a:pt x="5889" y="5911"/>
                  </a:lnTo>
                  <a:lnTo>
                    <a:pt x="5867" y="5915"/>
                  </a:lnTo>
                  <a:lnTo>
                    <a:pt x="5844" y="5918"/>
                  </a:lnTo>
                  <a:lnTo>
                    <a:pt x="5822" y="5919"/>
                  </a:lnTo>
                  <a:lnTo>
                    <a:pt x="5798" y="5920"/>
                  </a:lnTo>
                  <a:lnTo>
                    <a:pt x="5775" y="5919"/>
                  </a:lnTo>
                  <a:lnTo>
                    <a:pt x="5752" y="5918"/>
                  </a:lnTo>
                  <a:lnTo>
                    <a:pt x="5729" y="5915"/>
                  </a:lnTo>
                  <a:lnTo>
                    <a:pt x="5707" y="5911"/>
                  </a:lnTo>
                  <a:lnTo>
                    <a:pt x="5685" y="5906"/>
                  </a:lnTo>
                  <a:lnTo>
                    <a:pt x="5663" y="5900"/>
                  </a:lnTo>
                  <a:lnTo>
                    <a:pt x="5643" y="5893"/>
                  </a:lnTo>
                  <a:lnTo>
                    <a:pt x="5621" y="5885"/>
                  </a:lnTo>
                  <a:lnTo>
                    <a:pt x="5602" y="5875"/>
                  </a:lnTo>
                  <a:lnTo>
                    <a:pt x="5582" y="5865"/>
                  </a:lnTo>
                  <a:lnTo>
                    <a:pt x="5563" y="5855"/>
                  </a:lnTo>
                  <a:lnTo>
                    <a:pt x="5544" y="5843"/>
                  </a:lnTo>
                  <a:lnTo>
                    <a:pt x="5527" y="5830"/>
                  </a:lnTo>
                  <a:lnTo>
                    <a:pt x="5510" y="5817"/>
                  </a:lnTo>
                  <a:lnTo>
                    <a:pt x="5493" y="5803"/>
                  </a:lnTo>
                  <a:lnTo>
                    <a:pt x="5477" y="5787"/>
                  </a:lnTo>
                  <a:lnTo>
                    <a:pt x="5462" y="5771"/>
                  </a:lnTo>
                  <a:lnTo>
                    <a:pt x="5448" y="5754"/>
                  </a:lnTo>
                  <a:lnTo>
                    <a:pt x="5434" y="5738"/>
                  </a:lnTo>
                  <a:lnTo>
                    <a:pt x="5421" y="5720"/>
                  </a:lnTo>
                  <a:lnTo>
                    <a:pt x="5409" y="5701"/>
                  </a:lnTo>
                  <a:lnTo>
                    <a:pt x="5399" y="5682"/>
                  </a:lnTo>
                  <a:lnTo>
                    <a:pt x="5389" y="5662"/>
                  </a:lnTo>
                  <a:lnTo>
                    <a:pt x="5380" y="5643"/>
                  </a:lnTo>
                  <a:lnTo>
                    <a:pt x="5371" y="5622"/>
                  </a:lnTo>
                  <a:lnTo>
                    <a:pt x="5364" y="5601"/>
                  </a:lnTo>
                  <a:lnTo>
                    <a:pt x="5358" y="5579"/>
                  </a:lnTo>
                  <a:lnTo>
                    <a:pt x="5353" y="5557"/>
                  </a:lnTo>
                  <a:lnTo>
                    <a:pt x="5349" y="5535"/>
                  </a:lnTo>
                  <a:lnTo>
                    <a:pt x="5346" y="5513"/>
                  </a:lnTo>
                  <a:lnTo>
                    <a:pt x="5345" y="5489"/>
                  </a:lnTo>
                  <a:lnTo>
                    <a:pt x="5344" y="5466"/>
                  </a:lnTo>
                  <a:lnTo>
                    <a:pt x="5345" y="5443"/>
                  </a:lnTo>
                  <a:lnTo>
                    <a:pt x="5346" y="5419"/>
                  </a:lnTo>
                  <a:lnTo>
                    <a:pt x="5349" y="5397"/>
                  </a:lnTo>
                  <a:lnTo>
                    <a:pt x="5353" y="5374"/>
                  </a:lnTo>
                  <a:lnTo>
                    <a:pt x="5358" y="5353"/>
                  </a:lnTo>
                  <a:lnTo>
                    <a:pt x="5364" y="5331"/>
                  </a:lnTo>
                  <a:lnTo>
                    <a:pt x="5371" y="5310"/>
                  </a:lnTo>
                  <a:lnTo>
                    <a:pt x="5380" y="5289"/>
                  </a:lnTo>
                  <a:lnTo>
                    <a:pt x="5389" y="5269"/>
                  </a:lnTo>
                  <a:lnTo>
                    <a:pt x="5399" y="5249"/>
                  </a:lnTo>
                  <a:lnTo>
                    <a:pt x="5409" y="5231"/>
                  </a:lnTo>
                  <a:lnTo>
                    <a:pt x="5421" y="5211"/>
                  </a:lnTo>
                  <a:lnTo>
                    <a:pt x="5434" y="5194"/>
                  </a:lnTo>
                  <a:lnTo>
                    <a:pt x="5448" y="5177"/>
                  </a:lnTo>
                  <a:lnTo>
                    <a:pt x="5462" y="5160"/>
                  </a:lnTo>
                  <a:lnTo>
                    <a:pt x="5477" y="5145"/>
                  </a:lnTo>
                  <a:lnTo>
                    <a:pt x="5493" y="5130"/>
                  </a:lnTo>
                  <a:lnTo>
                    <a:pt x="5510" y="5115"/>
                  </a:lnTo>
                  <a:lnTo>
                    <a:pt x="5527" y="5102"/>
                  </a:lnTo>
                  <a:lnTo>
                    <a:pt x="5544" y="5090"/>
                  </a:lnTo>
                  <a:lnTo>
                    <a:pt x="5563" y="5077"/>
                  </a:lnTo>
                  <a:lnTo>
                    <a:pt x="5582" y="5066"/>
                  </a:lnTo>
                  <a:lnTo>
                    <a:pt x="5602" y="5056"/>
                  </a:lnTo>
                  <a:lnTo>
                    <a:pt x="5621" y="5047"/>
                  </a:lnTo>
                  <a:lnTo>
                    <a:pt x="5643" y="5039"/>
                  </a:lnTo>
                  <a:lnTo>
                    <a:pt x="5663" y="5032"/>
                  </a:lnTo>
                  <a:lnTo>
                    <a:pt x="5685" y="5026"/>
                  </a:lnTo>
                  <a:lnTo>
                    <a:pt x="5707" y="5021"/>
                  </a:lnTo>
                  <a:lnTo>
                    <a:pt x="5729" y="5017"/>
                  </a:lnTo>
                  <a:lnTo>
                    <a:pt x="5752" y="5014"/>
                  </a:lnTo>
                  <a:lnTo>
                    <a:pt x="5775" y="5012"/>
                  </a:lnTo>
                  <a:lnTo>
                    <a:pt x="5798" y="5011"/>
                  </a:lnTo>
                  <a:close/>
                  <a:moveTo>
                    <a:pt x="4808" y="11795"/>
                  </a:moveTo>
                  <a:lnTo>
                    <a:pt x="4808" y="9504"/>
                  </a:lnTo>
                  <a:lnTo>
                    <a:pt x="5094" y="9504"/>
                  </a:lnTo>
                  <a:lnTo>
                    <a:pt x="5094" y="11795"/>
                  </a:lnTo>
                  <a:lnTo>
                    <a:pt x="4808" y="11795"/>
                  </a:lnTo>
                  <a:close/>
                  <a:moveTo>
                    <a:pt x="4028" y="11795"/>
                  </a:moveTo>
                  <a:lnTo>
                    <a:pt x="4028" y="9504"/>
                  </a:lnTo>
                  <a:lnTo>
                    <a:pt x="4313" y="9504"/>
                  </a:lnTo>
                  <a:lnTo>
                    <a:pt x="4313" y="11795"/>
                  </a:lnTo>
                  <a:lnTo>
                    <a:pt x="4028" y="11795"/>
                  </a:lnTo>
                  <a:close/>
                  <a:moveTo>
                    <a:pt x="3247" y="11795"/>
                  </a:moveTo>
                  <a:lnTo>
                    <a:pt x="3247" y="9504"/>
                  </a:lnTo>
                  <a:lnTo>
                    <a:pt x="3533" y="9504"/>
                  </a:lnTo>
                  <a:lnTo>
                    <a:pt x="3533" y="11795"/>
                  </a:lnTo>
                  <a:lnTo>
                    <a:pt x="3247" y="11795"/>
                  </a:lnTo>
                  <a:close/>
                  <a:moveTo>
                    <a:pt x="3018" y="3648"/>
                  </a:moveTo>
                  <a:lnTo>
                    <a:pt x="3018" y="2307"/>
                  </a:lnTo>
                  <a:lnTo>
                    <a:pt x="3017" y="2265"/>
                  </a:lnTo>
                  <a:lnTo>
                    <a:pt x="3015" y="2222"/>
                  </a:lnTo>
                  <a:lnTo>
                    <a:pt x="3012" y="2181"/>
                  </a:lnTo>
                  <a:lnTo>
                    <a:pt x="3006" y="2139"/>
                  </a:lnTo>
                  <a:lnTo>
                    <a:pt x="3000" y="2098"/>
                  </a:lnTo>
                  <a:lnTo>
                    <a:pt x="2993" y="2057"/>
                  </a:lnTo>
                  <a:lnTo>
                    <a:pt x="2985" y="2017"/>
                  </a:lnTo>
                  <a:lnTo>
                    <a:pt x="2975" y="1977"/>
                  </a:lnTo>
                  <a:lnTo>
                    <a:pt x="6212" y="1977"/>
                  </a:lnTo>
                  <a:lnTo>
                    <a:pt x="6212" y="3648"/>
                  </a:lnTo>
                  <a:lnTo>
                    <a:pt x="3018" y="3648"/>
                  </a:lnTo>
                  <a:close/>
                </a:path>
              </a:pathLst>
            </a:custGeom>
            <a:grpFill/>
            <a:ln w="9525">
              <a:noFill/>
              <a:round/>
            </a:ln>
          </p:spPr>
          <p:txBody>
            <a:bodyPr vert="horz" wrap="square" lIns="91440" tIns="45720" rIns="91440" bIns="45720" numCol="1" anchor="t" anchorCtr="0" compatLnSpc="1"/>
            <a:lstStyle/>
            <a:p>
              <a:endParaRPr lang="zh-CN" altLang="en-US" sz="1000" u="sng">
                <a:solidFill>
                  <a:srgbClr val="000000"/>
                </a:solidFill>
                <a:latin typeface="Arial" panose="020B0604020202020204" pitchFamily="34" charset="0"/>
                <a:cs typeface="Arial" panose="020B0604020202020204" pitchFamily="34" charset="0"/>
              </a:endParaRPr>
            </a:p>
          </p:txBody>
        </p:sp>
      </p:grpSp>
      <p:sp>
        <p:nvSpPr>
          <p:cNvPr id="181" name="Freeform 13"/>
          <p:cNvSpPr>
            <a:spLocks noEditPoints="1"/>
          </p:cNvSpPr>
          <p:nvPr/>
        </p:nvSpPr>
        <p:spPr bwMode="auto">
          <a:xfrm>
            <a:off x="6128463" y="1364587"/>
            <a:ext cx="422417" cy="90253"/>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sz="1000">
              <a:solidFill>
                <a:srgbClr val="000000"/>
              </a:solidFill>
            </a:endParaRPr>
          </a:p>
        </p:txBody>
      </p:sp>
      <p:pic>
        <p:nvPicPr>
          <p:cNvPr id="182" name="图片 181"/>
          <p:cNvPicPr>
            <a:picLocks noChangeAspect="1"/>
          </p:cNvPicPr>
          <p:nvPr/>
        </p:nvPicPr>
        <p:blipFill>
          <a:blip r:embed="rId17" cstate="print">
            <a:grayscl/>
          </a:blip>
          <a:stretch>
            <a:fillRect/>
          </a:stretch>
        </p:blipFill>
        <p:spPr>
          <a:xfrm>
            <a:off x="6146537" y="1859024"/>
            <a:ext cx="381202" cy="162159"/>
          </a:xfrm>
          <a:prstGeom prst="rect">
            <a:avLst/>
          </a:prstGeom>
        </p:spPr>
      </p:pic>
      <p:grpSp>
        <p:nvGrpSpPr>
          <p:cNvPr id="44" name="组合 253"/>
          <p:cNvGrpSpPr/>
          <p:nvPr/>
        </p:nvGrpSpPr>
        <p:grpSpPr>
          <a:xfrm>
            <a:off x="6145813" y="1646079"/>
            <a:ext cx="370823" cy="97579"/>
            <a:chOff x="-1990725" y="2824163"/>
            <a:chExt cx="1941512" cy="546231"/>
          </a:xfrm>
          <a:solidFill>
            <a:schemeClr val="tx1">
              <a:lumMod val="50000"/>
              <a:lumOff val="50000"/>
            </a:schemeClr>
          </a:solidFill>
        </p:grpSpPr>
        <p:sp>
          <p:nvSpPr>
            <p:cNvPr id="184" name="Freeform 42"/>
            <p:cNvSpPr/>
            <p:nvPr/>
          </p:nvSpPr>
          <p:spPr bwMode="auto">
            <a:xfrm>
              <a:off x="-773113" y="2824163"/>
              <a:ext cx="600075" cy="122238"/>
            </a:xfrm>
            <a:custGeom>
              <a:avLst/>
              <a:gdLst/>
              <a:ahLst/>
              <a:cxnLst>
                <a:cxn ang="0">
                  <a:pos x="5300" y="951"/>
                </a:cxn>
                <a:cxn ang="0">
                  <a:pos x="5164" y="1087"/>
                </a:cxn>
                <a:cxn ang="0">
                  <a:pos x="136" y="1087"/>
                </a:cxn>
                <a:cxn ang="0">
                  <a:pos x="0" y="951"/>
                </a:cxn>
                <a:cxn ang="0">
                  <a:pos x="0" y="136"/>
                </a:cxn>
                <a:cxn ang="0">
                  <a:pos x="0" y="0"/>
                </a:cxn>
                <a:cxn ang="0">
                  <a:pos x="136" y="0"/>
                </a:cxn>
                <a:cxn ang="0">
                  <a:pos x="5164" y="0"/>
                </a:cxn>
                <a:cxn ang="0">
                  <a:pos x="5300" y="0"/>
                </a:cxn>
                <a:cxn ang="0">
                  <a:pos x="5300" y="136"/>
                </a:cxn>
                <a:cxn ang="0">
                  <a:pos x="5300" y="951"/>
                </a:cxn>
              </a:cxnLst>
              <a:rect l="0" t="0" r="r" b="b"/>
              <a:pathLst>
                <a:path w="5300" h="1087">
                  <a:moveTo>
                    <a:pt x="5300" y="951"/>
                  </a:moveTo>
                  <a:lnTo>
                    <a:pt x="5164" y="1087"/>
                  </a:lnTo>
                  <a:lnTo>
                    <a:pt x="136" y="1087"/>
                  </a:lnTo>
                  <a:lnTo>
                    <a:pt x="0" y="951"/>
                  </a:lnTo>
                  <a:lnTo>
                    <a:pt x="0" y="136"/>
                  </a:lnTo>
                  <a:lnTo>
                    <a:pt x="0" y="0"/>
                  </a:lnTo>
                  <a:lnTo>
                    <a:pt x="136" y="0"/>
                  </a:lnTo>
                  <a:lnTo>
                    <a:pt x="5164" y="0"/>
                  </a:lnTo>
                  <a:lnTo>
                    <a:pt x="5300" y="0"/>
                  </a:lnTo>
                  <a:lnTo>
                    <a:pt x="5300" y="136"/>
                  </a:lnTo>
                  <a:lnTo>
                    <a:pt x="5300" y="951"/>
                  </a:lnTo>
                  <a:close/>
                </a:path>
              </a:pathLst>
            </a:custGeom>
            <a:grpFill/>
            <a:ln w="9525">
              <a:noFill/>
              <a:round/>
            </a:ln>
          </p:spPr>
          <p:txBody>
            <a:bodyPr vert="horz" wrap="square" lIns="91440" tIns="45720" rIns="91440" bIns="45720" numCol="1" anchor="t" anchorCtr="0" compatLnSpc="1"/>
            <a:lstStyle/>
            <a:p>
              <a:endParaRPr lang="zh-CN" altLang="en-US" sz="1000">
                <a:solidFill>
                  <a:srgbClr val="000000"/>
                </a:solidFill>
              </a:endParaRPr>
            </a:p>
          </p:txBody>
        </p:sp>
        <p:sp>
          <p:nvSpPr>
            <p:cNvPr id="185" name="Freeform 43"/>
            <p:cNvSpPr>
              <a:spLocks noEditPoints="1"/>
            </p:cNvSpPr>
            <p:nvPr/>
          </p:nvSpPr>
          <p:spPr bwMode="auto">
            <a:xfrm>
              <a:off x="-1990725" y="2846519"/>
              <a:ext cx="1941512" cy="523875"/>
            </a:xfrm>
            <a:custGeom>
              <a:avLst/>
              <a:gdLst/>
              <a:ahLst/>
              <a:cxnLst>
                <a:cxn ang="0">
                  <a:pos x="13317" y="4620"/>
                </a:cxn>
                <a:cxn ang="0">
                  <a:pos x="13181" y="4212"/>
                </a:cxn>
                <a:cxn ang="0">
                  <a:pos x="13045" y="4076"/>
                </a:cxn>
                <a:cxn ang="0">
                  <a:pos x="3804" y="4076"/>
                </a:cxn>
                <a:cxn ang="0">
                  <a:pos x="3804" y="4484"/>
                </a:cxn>
                <a:cxn ang="0">
                  <a:pos x="1223" y="4620"/>
                </a:cxn>
                <a:cxn ang="0">
                  <a:pos x="951" y="4212"/>
                </a:cxn>
                <a:cxn ang="0">
                  <a:pos x="815" y="4076"/>
                </a:cxn>
                <a:cxn ang="0">
                  <a:pos x="272" y="3941"/>
                </a:cxn>
                <a:cxn ang="0">
                  <a:pos x="0" y="3533"/>
                </a:cxn>
                <a:cxn ang="0">
                  <a:pos x="0" y="815"/>
                </a:cxn>
                <a:cxn ang="0">
                  <a:pos x="136" y="272"/>
                </a:cxn>
                <a:cxn ang="0">
                  <a:pos x="544" y="0"/>
                </a:cxn>
                <a:cxn ang="0">
                  <a:pos x="16714" y="136"/>
                </a:cxn>
                <a:cxn ang="0">
                  <a:pos x="16986" y="544"/>
                </a:cxn>
                <a:cxn ang="0">
                  <a:pos x="17122" y="3261"/>
                </a:cxn>
                <a:cxn ang="0">
                  <a:pos x="16850" y="3805"/>
                </a:cxn>
                <a:cxn ang="0">
                  <a:pos x="16442" y="4076"/>
                </a:cxn>
                <a:cxn ang="0">
                  <a:pos x="16035" y="4076"/>
                </a:cxn>
                <a:cxn ang="0">
                  <a:pos x="15899" y="4484"/>
                </a:cxn>
                <a:cxn ang="0">
                  <a:pos x="7338" y="2310"/>
                </a:cxn>
                <a:cxn ang="0">
                  <a:pos x="6930" y="2854"/>
                </a:cxn>
                <a:cxn ang="0">
                  <a:pos x="544" y="2718"/>
                </a:cxn>
                <a:cxn ang="0">
                  <a:pos x="408" y="2038"/>
                </a:cxn>
                <a:cxn ang="0">
                  <a:pos x="951" y="1495"/>
                </a:cxn>
                <a:cxn ang="0">
                  <a:pos x="7202" y="1631"/>
                </a:cxn>
                <a:cxn ang="0">
                  <a:pos x="7338" y="2310"/>
                </a:cxn>
                <a:cxn ang="0">
                  <a:pos x="1631" y="815"/>
                </a:cxn>
                <a:cxn ang="0">
                  <a:pos x="815" y="815"/>
                </a:cxn>
                <a:cxn ang="0">
                  <a:pos x="680" y="679"/>
                </a:cxn>
                <a:cxn ang="0">
                  <a:pos x="815" y="544"/>
                </a:cxn>
                <a:cxn ang="0">
                  <a:pos x="1631" y="544"/>
                </a:cxn>
                <a:cxn ang="0">
                  <a:pos x="15899" y="1087"/>
                </a:cxn>
                <a:cxn ang="0">
                  <a:pos x="10735" y="1223"/>
                </a:cxn>
                <a:cxn ang="0">
                  <a:pos x="10328" y="1631"/>
                </a:cxn>
                <a:cxn ang="0">
                  <a:pos x="10464" y="2718"/>
                </a:cxn>
                <a:cxn ang="0">
                  <a:pos x="10871" y="2989"/>
                </a:cxn>
                <a:cxn ang="0">
                  <a:pos x="16035" y="2854"/>
                </a:cxn>
                <a:cxn ang="0">
                  <a:pos x="16307" y="2446"/>
                </a:cxn>
                <a:cxn ang="0">
                  <a:pos x="16171" y="1223"/>
                </a:cxn>
                <a:cxn ang="0">
                  <a:pos x="15899" y="1087"/>
                </a:cxn>
                <a:cxn ang="0">
                  <a:pos x="13453" y="3669"/>
                </a:cxn>
                <a:cxn ang="0">
                  <a:pos x="13045" y="3669"/>
                </a:cxn>
                <a:cxn ang="0">
                  <a:pos x="13045" y="3261"/>
                </a:cxn>
                <a:cxn ang="0">
                  <a:pos x="13453" y="3261"/>
                </a:cxn>
                <a:cxn ang="0">
                  <a:pos x="14948" y="3397"/>
                </a:cxn>
                <a:cxn ang="0">
                  <a:pos x="14676" y="3669"/>
                </a:cxn>
                <a:cxn ang="0">
                  <a:pos x="14404" y="3397"/>
                </a:cxn>
                <a:cxn ang="0">
                  <a:pos x="14676" y="3125"/>
                </a:cxn>
                <a:cxn ang="0">
                  <a:pos x="14948" y="3397"/>
                </a:cxn>
                <a:cxn ang="0">
                  <a:pos x="16171" y="3669"/>
                </a:cxn>
                <a:cxn ang="0">
                  <a:pos x="15763" y="3669"/>
                </a:cxn>
                <a:cxn ang="0">
                  <a:pos x="15763" y="3261"/>
                </a:cxn>
                <a:cxn ang="0">
                  <a:pos x="16171" y="3261"/>
                </a:cxn>
              </a:cxnLst>
              <a:rect l="0" t="0" r="r" b="b"/>
              <a:pathLst>
                <a:path w="17122" h="4620">
                  <a:moveTo>
                    <a:pt x="15899" y="4620"/>
                  </a:moveTo>
                  <a:lnTo>
                    <a:pt x="13317" y="4620"/>
                  </a:lnTo>
                  <a:lnTo>
                    <a:pt x="13317" y="4484"/>
                  </a:lnTo>
                  <a:lnTo>
                    <a:pt x="13181" y="4212"/>
                  </a:lnTo>
                  <a:lnTo>
                    <a:pt x="13181" y="4076"/>
                  </a:lnTo>
                  <a:lnTo>
                    <a:pt x="13045" y="4076"/>
                  </a:lnTo>
                  <a:lnTo>
                    <a:pt x="3940" y="4076"/>
                  </a:lnTo>
                  <a:lnTo>
                    <a:pt x="3804" y="4076"/>
                  </a:lnTo>
                  <a:lnTo>
                    <a:pt x="3804" y="4212"/>
                  </a:lnTo>
                  <a:lnTo>
                    <a:pt x="3804" y="4484"/>
                  </a:lnTo>
                  <a:lnTo>
                    <a:pt x="3668" y="4620"/>
                  </a:lnTo>
                  <a:lnTo>
                    <a:pt x="1223" y="4620"/>
                  </a:lnTo>
                  <a:lnTo>
                    <a:pt x="1087" y="4484"/>
                  </a:lnTo>
                  <a:lnTo>
                    <a:pt x="951" y="4212"/>
                  </a:lnTo>
                  <a:lnTo>
                    <a:pt x="1087" y="4076"/>
                  </a:lnTo>
                  <a:lnTo>
                    <a:pt x="815" y="4076"/>
                  </a:lnTo>
                  <a:lnTo>
                    <a:pt x="544" y="4076"/>
                  </a:lnTo>
                  <a:lnTo>
                    <a:pt x="272" y="3941"/>
                  </a:lnTo>
                  <a:lnTo>
                    <a:pt x="136" y="3805"/>
                  </a:lnTo>
                  <a:lnTo>
                    <a:pt x="0" y="3533"/>
                  </a:lnTo>
                  <a:lnTo>
                    <a:pt x="0" y="3261"/>
                  </a:lnTo>
                  <a:lnTo>
                    <a:pt x="0" y="815"/>
                  </a:lnTo>
                  <a:lnTo>
                    <a:pt x="0" y="544"/>
                  </a:lnTo>
                  <a:lnTo>
                    <a:pt x="136" y="272"/>
                  </a:lnTo>
                  <a:lnTo>
                    <a:pt x="272" y="136"/>
                  </a:lnTo>
                  <a:lnTo>
                    <a:pt x="544" y="0"/>
                  </a:lnTo>
                  <a:lnTo>
                    <a:pt x="16442" y="0"/>
                  </a:lnTo>
                  <a:lnTo>
                    <a:pt x="16714" y="136"/>
                  </a:lnTo>
                  <a:lnTo>
                    <a:pt x="16850" y="272"/>
                  </a:lnTo>
                  <a:lnTo>
                    <a:pt x="16986" y="544"/>
                  </a:lnTo>
                  <a:lnTo>
                    <a:pt x="17122" y="815"/>
                  </a:lnTo>
                  <a:lnTo>
                    <a:pt x="17122" y="3261"/>
                  </a:lnTo>
                  <a:lnTo>
                    <a:pt x="16986" y="3533"/>
                  </a:lnTo>
                  <a:lnTo>
                    <a:pt x="16850" y="3805"/>
                  </a:lnTo>
                  <a:lnTo>
                    <a:pt x="16714" y="3941"/>
                  </a:lnTo>
                  <a:lnTo>
                    <a:pt x="16442" y="4076"/>
                  </a:lnTo>
                  <a:lnTo>
                    <a:pt x="16171" y="4076"/>
                  </a:lnTo>
                  <a:lnTo>
                    <a:pt x="16035" y="4076"/>
                  </a:lnTo>
                  <a:lnTo>
                    <a:pt x="16035" y="4212"/>
                  </a:lnTo>
                  <a:lnTo>
                    <a:pt x="15899" y="4484"/>
                  </a:lnTo>
                  <a:lnTo>
                    <a:pt x="15899" y="4620"/>
                  </a:lnTo>
                  <a:close/>
                  <a:moveTo>
                    <a:pt x="7338" y="2310"/>
                  </a:moveTo>
                  <a:lnTo>
                    <a:pt x="7202" y="2718"/>
                  </a:lnTo>
                  <a:lnTo>
                    <a:pt x="6930" y="2854"/>
                  </a:lnTo>
                  <a:lnTo>
                    <a:pt x="951" y="2854"/>
                  </a:lnTo>
                  <a:lnTo>
                    <a:pt x="544" y="2718"/>
                  </a:lnTo>
                  <a:lnTo>
                    <a:pt x="408" y="2310"/>
                  </a:lnTo>
                  <a:lnTo>
                    <a:pt x="408" y="2038"/>
                  </a:lnTo>
                  <a:lnTo>
                    <a:pt x="544" y="1631"/>
                  </a:lnTo>
                  <a:lnTo>
                    <a:pt x="951" y="1495"/>
                  </a:lnTo>
                  <a:lnTo>
                    <a:pt x="6930" y="1495"/>
                  </a:lnTo>
                  <a:lnTo>
                    <a:pt x="7202" y="1631"/>
                  </a:lnTo>
                  <a:lnTo>
                    <a:pt x="7338" y="2038"/>
                  </a:lnTo>
                  <a:lnTo>
                    <a:pt x="7338" y="2310"/>
                  </a:lnTo>
                  <a:close/>
                  <a:moveTo>
                    <a:pt x="1631" y="679"/>
                  </a:moveTo>
                  <a:lnTo>
                    <a:pt x="1631" y="815"/>
                  </a:lnTo>
                  <a:lnTo>
                    <a:pt x="1495" y="815"/>
                  </a:lnTo>
                  <a:lnTo>
                    <a:pt x="815" y="815"/>
                  </a:lnTo>
                  <a:lnTo>
                    <a:pt x="680" y="815"/>
                  </a:lnTo>
                  <a:lnTo>
                    <a:pt x="680" y="679"/>
                  </a:lnTo>
                  <a:lnTo>
                    <a:pt x="680" y="544"/>
                  </a:lnTo>
                  <a:lnTo>
                    <a:pt x="815" y="544"/>
                  </a:lnTo>
                  <a:lnTo>
                    <a:pt x="1495" y="544"/>
                  </a:lnTo>
                  <a:lnTo>
                    <a:pt x="1631" y="544"/>
                  </a:lnTo>
                  <a:lnTo>
                    <a:pt x="1631" y="679"/>
                  </a:lnTo>
                  <a:close/>
                  <a:moveTo>
                    <a:pt x="15899" y="1087"/>
                  </a:moveTo>
                  <a:lnTo>
                    <a:pt x="10871" y="1087"/>
                  </a:lnTo>
                  <a:lnTo>
                    <a:pt x="10735" y="1223"/>
                  </a:lnTo>
                  <a:lnTo>
                    <a:pt x="10464" y="1223"/>
                  </a:lnTo>
                  <a:lnTo>
                    <a:pt x="10328" y="1631"/>
                  </a:lnTo>
                  <a:lnTo>
                    <a:pt x="10328" y="2446"/>
                  </a:lnTo>
                  <a:lnTo>
                    <a:pt x="10464" y="2718"/>
                  </a:lnTo>
                  <a:lnTo>
                    <a:pt x="10735" y="2854"/>
                  </a:lnTo>
                  <a:lnTo>
                    <a:pt x="10871" y="2989"/>
                  </a:lnTo>
                  <a:lnTo>
                    <a:pt x="15899" y="2989"/>
                  </a:lnTo>
                  <a:lnTo>
                    <a:pt x="16035" y="2854"/>
                  </a:lnTo>
                  <a:lnTo>
                    <a:pt x="16171" y="2718"/>
                  </a:lnTo>
                  <a:lnTo>
                    <a:pt x="16307" y="2446"/>
                  </a:lnTo>
                  <a:lnTo>
                    <a:pt x="16307" y="1631"/>
                  </a:lnTo>
                  <a:lnTo>
                    <a:pt x="16171" y="1223"/>
                  </a:lnTo>
                  <a:lnTo>
                    <a:pt x="16035" y="1223"/>
                  </a:lnTo>
                  <a:lnTo>
                    <a:pt x="15899" y="1087"/>
                  </a:lnTo>
                  <a:close/>
                  <a:moveTo>
                    <a:pt x="13588" y="3397"/>
                  </a:moveTo>
                  <a:lnTo>
                    <a:pt x="13453" y="3669"/>
                  </a:lnTo>
                  <a:lnTo>
                    <a:pt x="13317" y="3669"/>
                  </a:lnTo>
                  <a:lnTo>
                    <a:pt x="13045" y="3669"/>
                  </a:lnTo>
                  <a:lnTo>
                    <a:pt x="13045" y="3397"/>
                  </a:lnTo>
                  <a:lnTo>
                    <a:pt x="13045" y="3261"/>
                  </a:lnTo>
                  <a:lnTo>
                    <a:pt x="13317" y="3125"/>
                  </a:lnTo>
                  <a:lnTo>
                    <a:pt x="13453" y="3261"/>
                  </a:lnTo>
                  <a:lnTo>
                    <a:pt x="13588" y="3397"/>
                  </a:lnTo>
                  <a:close/>
                  <a:moveTo>
                    <a:pt x="14948" y="3397"/>
                  </a:moveTo>
                  <a:lnTo>
                    <a:pt x="14812" y="3669"/>
                  </a:lnTo>
                  <a:lnTo>
                    <a:pt x="14676" y="3669"/>
                  </a:lnTo>
                  <a:lnTo>
                    <a:pt x="14404" y="3669"/>
                  </a:lnTo>
                  <a:lnTo>
                    <a:pt x="14404" y="3397"/>
                  </a:lnTo>
                  <a:lnTo>
                    <a:pt x="14404" y="3261"/>
                  </a:lnTo>
                  <a:lnTo>
                    <a:pt x="14676" y="3125"/>
                  </a:lnTo>
                  <a:lnTo>
                    <a:pt x="14812" y="3261"/>
                  </a:lnTo>
                  <a:lnTo>
                    <a:pt x="14948" y="3397"/>
                  </a:lnTo>
                  <a:close/>
                  <a:moveTo>
                    <a:pt x="16307" y="3397"/>
                  </a:moveTo>
                  <a:lnTo>
                    <a:pt x="16171" y="3669"/>
                  </a:lnTo>
                  <a:lnTo>
                    <a:pt x="16035" y="3669"/>
                  </a:lnTo>
                  <a:lnTo>
                    <a:pt x="15763" y="3669"/>
                  </a:lnTo>
                  <a:lnTo>
                    <a:pt x="15763" y="3397"/>
                  </a:lnTo>
                  <a:lnTo>
                    <a:pt x="15763" y="3261"/>
                  </a:lnTo>
                  <a:lnTo>
                    <a:pt x="16035" y="3125"/>
                  </a:lnTo>
                  <a:lnTo>
                    <a:pt x="16171" y="3261"/>
                  </a:lnTo>
                  <a:lnTo>
                    <a:pt x="16307" y="3397"/>
                  </a:lnTo>
                  <a:close/>
                </a:path>
              </a:pathLst>
            </a:custGeom>
            <a:grpFill/>
            <a:ln w="9525">
              <a:noFill/>
              <a:round/>
            </a:ln>
          </p:spPr>
          <p:txBody>
            <a:bodyPr vert="horz" wrap="square" lIns="91440" tIns="45720" rIns="91440" bIns="45720" numCol="1" anchor="t" anchorCtr="0" compatLnSpc="1"/>
            <a:lstStyle/>
            <a:p>
              <a:endParaRPr lang="zh-CN" altLang="en-US" sz="1000">
                <a:solidFill>
                  <a:srgbClr val="000000"/>
                </a:solidFill>
              </a:endParaRPr>
            </a:p>
          </p:txBody>
        </p:sp>
      </p:grpSp>
      <p:sp>
        <p:nvSpPr>
          <p:cNvPr id="186" name="矩形 185"/>
          <p:cNvSpPr/>
          <p:nvPr/>
        </p:nvSpPr>
        <p:spPr>
          <a:xfrm>
            <a:off x="6588224" y="993381"/>
            <a:ext cx="466794" cy="261610"/>
          </a:xfrm>
          <a:prstGeom prst="rect">
            <a:avLst/>
          </a:prstGeom>
        </p:spPr>
        <p:txBody>
          <a:bodyPr wrap="none">
            <a:spAutoFit/>
          </a:bodyPr>
          <a:lstStyle/>
          <a:p>
            <a:r>
              <a:rPr lang="zh-CN" altLang="en-US" sz="1100" b="1" dirty="0" smtClean="0">
                <a:solidFill>
                  <a:srgbClr val="C00000"/>
                </a:solidFill>
                <a:latin typeface="微软雅黑" panose="020B0503020204020204" charset="-122"/>
                <a:ea typeface="微软雅黑" panose="020B0503020204020204" charset="-122"/>
              </a:rPr>
              <a:t>计算</a:t>
            </a:r>
            <a:endParaRPr lang="zh-CN" altLang="en-US" sz="1100" b="1" dirty="0">
              <a:solidFill>
                <a:srgbClr val="C00000"/>
              </a:solidFill>
              <a:latin typeface="微软雅黑" panose="020B0503020204020204" charset="-122"/>
              <a:ea typeface="微软雅黑" panose="020B0503020204020204" charset="-122"/>
            </a:endParaRPr>
          </a:p>
        </p:txBody>
      </p:sp>
      <p:sp>
        <p:nvSpPr>
          <p:cNvPr id="188" name="矩形 187"/>
          <p:cNvSpPr/>
          <p:nvPr/>
        </p:nvSpPr>
        <p:spPr>
          <a:xfrm>
            <a:off x="6588224" y="1289068"/>
            <a:ext cx="466794" cy="261610"/>
          </a:xfrm>
          <a:prstGeom prst="rect">
            <a:avLst/>
          </a:prstGeom>
        </p:spPr>
        <p:txBody>
          <a:bodyPr wrap="none">
            <a:spAutoFit/>
          </a:bodyPr>
          <a:lstStyle/>
          <a:p>
            <a:r>
              <a:rPr lang="zh-CN" altLang="en-US" sz="1100" b="1" dirty="0" smtClean="0">
                <a:solidFill>
                  <a:srgbClr val="C00000"/>
                </a:solidFill>
                <a:latin typeface="微软雅黑" panose="020B0503020204020204" charset="-122"/>
                <a:ea typeface="微软雅黑" panose="020B0503020204020204" charset="-122"/>
              </a:rPr>
              <a:t>网络</a:t>
            </a:r>
            <a:endParaRPr lang="zh-CN" altLang="en-US" sz="1100" b="1" dirty="0">
              <a:solidFill>
                <a:srgbClr val="C00000"/>
              </a:solidFill>
              <a:latin typeface="微软雅黑" panose="020B0503020204020204" charset="-122"/>
              <a:ea typeface="微软雅黑" panose="020B0503020204020204" charset="-122"/>
            </a:endParaRPr>
          </a:p>
        </p:txBody>
      </p:sp>
      <p:sp>
        <p:nvSpPr>
          <p:cNvPr id="189" name="矩形 188"/>
          <p:cNvSpPr/>
          <p:nvPr/>
        </p:nvSpPr>
        <p:spPr>
          <a:xfrm>
            <a:off x="6671755" y="1581609"/>
            <a:ext cx="469660" cy="169277"/>
          </a:xfrm>
          <a:prstGeom prst="rect">
            <a:avLst/>
          </a:prstGeom>
        </p:spPr>
        <p:txBody>
          <a:bodyPr wrap="square" lIns="0" tIns="0" rIns="0" bIns="0">
            <a:spAutoFit/>
          </a:bodyPr>
          <a:lstStyle/>
          <a:p>
            <a:r>
              <a:rPr lang="zh-CN" altLang="en-US" sz="1100" b="1" dirty="0" smtClean="0">
                <a:solidFill>
                  <a:srgbClr val="C00000"/>
                </a:solidFill>
                <a:latin typeface="微软雅黑" panose="020B0503020204020204" charset="-122"/>
                <a:ea typeface="微软雅黑" panose="020B0503020204020204" charset="-122"/>
              </a:rPr>
              <a:t>高清</a:t>
            </a:r>
            <a:endParaRPr lang="zh-CN" altLang="en-US" sz="1100" b="1" dirty="0">
              <a:solidFill>
                <a:srgbClr val="C00000"/>
              </a:solidFill>
              <a:latin typeface="微软雅黑" panose="020B0503020204020204" charset="-122"/>
              <a:ea typeface="微软雅黑" panose="020B0503020204020204" charset="-122"/>
            </a:endParaRPr>
          </a:p>
        </p:txBody>
      </p:sp>
      <p:sp>
        <p:nvSpPr>
          <p:cNvPr id="190" name="矩形 189"/>
          <p:cNvSpPr/>
          <p:nvPr/>
        </p:nvSpPr>
        <p:spPr>
          <a:xfrm>
            <a:off x="6590019" y="1816246"/>
            <a:ext cx="502261" cy="261610"/>
          </a:xfrm>
          <a:prstGeom prst="rect">
            <a:avLst/>
          </a:prstGeom>
        </p:spPr>
        <p:txBody>
          <a:bodyPr wrap="square">
            <a:spAutoFit/>
          </a:bodyPr>
          <a:lstStyle/>
          <a:p>
            <a:r>
              <a:rPr lang="zh-CN" altLang="en-US" sz="1100" b="1" dirty="0" smtClean="0">
                <a:solidFill>
                  <a:srgbClr val="C00000"/>
                </a:solidFill>
                <a:latin typeface="微软雅黑" panose="020B0503020204020204" charset="-122"/>
                <a:ea typeface="微软雅黑" panose="020B0503020204020204" charset="-122"/>
              </a:rPr>
              <a:t>中控</a:t>
            </a:r>
            <a:endParaRPr lang="zh-CN" altLang="en-US" sz="1100" b="1" dirty="0">
              <a:solidFill>
                <a:srgbClr val="C00000"/>
              </a:solidFill>
              <a:latin typeface="微软雅黑" panose="020B0503020204020204" charset="-122"/>
              <a:ea typeface="微软雅黑" panose="020B0503020204020204" charset="-122"/>
            </a:endParaRPr>
          </a:p>
        </p:txBody>
      </p:sp>
      <p:sp>
        <p:nvSpPr>
          <p:cNvPr id="192" name="Line 3"/>
          <p:cNvSpPr>
            <a:spLocks noChangeShapeType="1"/>
          </p:cNvSpPr>
          <p:nvPr/>
        </p:nvSpPr>
        <p:spPr bwMode="gray">
          <a:xfrm flipV="1">
            <a:off x="6156176" y="1707654"/>
            <a:ext cx="288032" cy="216024"/>
          </a:xfrm>
          <a:prstGeom prst="line">
            <a:avLst/>
          </a:prstGeom>
          <a:noFill/>
          <a:ln w="76200">
            <a:solidFill>
              <a:srgbClr val="C0C0C0"/>
            </a:solidFill>
            <a:round/>
            <a:tailEnd type="triangle" w="med" len="med"/>
          </a:ln>
        </p:spPr>
        <p:txBody>
          <a:bodyPr wrap="none" anchor="ctr"/>
          <a:lstStyle/>
          <a:p>
            <a:endParaRPr lang="zh-CN" altLang="en-US">
              <a:solidFill>
                <a:srgbClr val="000000"/>
              </a:solidFill>
            </a:endParaRPr>
          </a:p>
        </p:txBody>
      </p:sp>
      <p:sp>
        <p:nvSpPr>
          <p:cNvPr id="178" name="标题 177"/>
          <p:cNvSpPr>
            <a:spLocks noGrp="1"/>
          </p:cNvSpPr>
          <p:nvPr>
            <p:ph type="title"/>
          </p:nvPr>
        </p:nvSpPr>
        <p:spPr/>
        <p:txBody>
          <a:bodyPr/>
          <a:lstStyle/>
          <a:p>
            <a:r>
              <a:rPr lang="zh-CN" altLang="en-US" dirty="0" smtClean="0"/>
              <a:t>云课堂实现多网合一、快速部署，便捷使用</a:t>
            </a:r>
            <a:endParaRPr lang="zh-CN" altLang="en-US" dirty="0"/>
          </a:p>
        </p:txBody>
      </p:sp>
      <p:sp>
        <p:nvSpPr>
          <p:cNvPr id="183"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3.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高清互动教室</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
        <p:nvSpPr>
          <p:cNvPr id="191" name="矩形 190"/>
          <p:cNvSpPr/>
          <p:nvPr/>
        </p:nvSpPr>
        <p:spPr>
          <a:xfrm>
            <a:off x="7091884" y="935018"/>
            <a:ext cx="1404552" cy="1492716"/>
          </a:xfrm>
          <a:prstGeom prst="rect">
            <a:avLst/>
          </a:prstGeom>
        </p:spPr>
        <p:txBody>
          <a:bodyPr wrap="none">
            <a:spAutoFit/>
          </a:bodyPr>
          <a:lstStyle/>
          <a:p>
            <a:pPr>
              <a:buFont typeface="Arial" panose="020B0604020202020204" pitchFamily="34" charset="0"/>
              <a:buChar char="•"/>
            </a:pPr>
            <a:r>
              <a:rPr lang="zh-CN" altLang="en-US" sz="1100" dirty="0" smtClean="0">
                <a:solidFill>
                  <a:srgbClr val="000000"/>
                </a:solidFill>
                <a:latin typeface="微软雅黑" panose="020B0503020204020204" charset="-122"/>
                <a:ea typeface="微软雅黑" panose="020B0503020204020204" charset="-122"/>
              </a:rPr>
              <a:t> 有线无线统一接入</a:t>
            </a:r>
            <a:endParaRPr lang="en-US" altLang="zh-CN" sz="1100" dirty="0" smtClean="0">
              <a:solidFill>
                <a:srgbClr val="000000"/>
              </a:solidFill>
              <a:latin typeface="微软雅黑" panose="020B0503020204020204" charset="-122"/>
              <a:ea typeface="微软雅黑" panose="020B0503020204020204" charset="-122"/>
            </a:endParaRPr>
          </a:p>
          <a:p>
            <a:pPr>
              <a:buFont typeface="Arial" panose="020B0604020202020204" pitchFamily="34" charset="0"/>
              <a:buChar char="•"/>
            </a:pPr>
            <a:r>
              <a:rPr lang="zh-CN" altLang="en-US" sz="1100" dirty="0" smtClean="0">
                <a:solidFill>
                  <a:srgbClr val="000000"/>
                </a:solidFill>
                <a:latin typeface="微软雅黑" panose="020B0503020204020204" charset="-122"/>
                <a:ea typeface="微软雅黑" panose="020B0503020204020204" charset="-122"/>
              </a:rPr>
              <a:t> 教学桌面</a:t>
            </a:r>
            <a:endParaRPr lang="en-US" altLang="zh-CN" sz="1100" dirty="0" smtClean="0">
              <a:solidFill>
                <a:srgbClr val="000000"/>
              </a:solidFill>
              <a:latin typeface="微软雅黑" panose="020B0503020204020204" charset="-122"/>
              <a:ea typeface="微软雅黑" panose="020B0503020204020204" charset="-122"/>
            </a:endParaRPr>
          </a:p>
          <a:p>
            <a:pPr>
              <a:buFont typeface="Arial" panose="020B0604020202020204" pitchFamily="34" charset="0"/>
              <a:buChar char="•"/>
            </a:pPr>
            <a:r>
              <a:rPr lang="zh-CN" altLang="en-US" sz="1100" dirty="0" smtClean="0">
                <a:solidFill>
                  <a:srgbClr val="000000"/>
                </a:solidFill>
                <a:latin typeface="微软雅黑" panose="020B0503020204020204" charset="-122"/>
                <a:ea typeface="微软雅黑" panose="020B0503020204020204" charset="-122"/>
              </a:rPr>
              <a:t> 远程管理</a:t>
            </a:r>
            <a:endParaRPr lang="zh-CN" altLang="en-US" sz="1100" dirty="0" smtClean="0">
              <a:solidFill>
                <a:srgbClr val="000000"/>
              </a:solidFill>
              <a:latin typeface="微软雅黑" panose="020B0503020204020204" charset="-122"/>
              <a:ea typeface="微软雅黑" panose="020B0503020204020204" charset="-122"/>
            </a:endParaRPr>
          </a:p>
          <a:p>
            <a:pPr>
              <a:buFont typeface="Arial" panose="020B0604020202020204" pitchFamily="34" charset="0"/>
              <a:buChar char="•"/>
            </a:pPr>
            <a:r>
              <a:rPr lang="zh-CN" altLang="en-US" sz="1100" dirty="0" smtClean="0">
                <a:solidFill>
                  <a:srgbClr val="000000"/>
                </a:solidFill>
                <a:latin typeface="微软雅黑" panose="020B0503020204020204" charset="-122"/>
                <a:ea typeface="微软雅黑" panose="020B0503020204020204" charset="-122"/>
              </a:rPr>
              <a:t> 环境调节</a:t>
            </a:r>
            <a:endParaRPr lang="zh-CN" altLang="en-US" sz="1100" dirty="0" smtClean="0">
              <a:solidFill>
                <a:srgbClr val="000000"/>
              </a:solidFill>
              <a:latin typeface="微软雅黑" panose="020B0503020204020204" charset="-122"/>
              <a:ea typeface="微软雅黑" panose="020B0503020204020204" charset="-122"/>
            </a:endParaRPr>
          </a:p>
          <a:p>
            <a:pPr>
              <a:buFont typeface="Arial" panose="020B0604020202020204" pitchFamily="34" charset="0"/>
              <a:buChar char="•"/>
            </a:pPr>
            <a:r>
              <a:rPr lang="zh-CN" altLang="en-US" sz="1100" dirty="0" smtClean="0">
                <a:solidFill>
                  <a:srgbClr val="000000"/>
                </a:solidFill>
                <a:latin typeface="微软雅黑" panose="020B0503020204020204" charset="-122"/>
                <a:ea typeface="微软雅黑" panose="020B0503020204020204" charset="-122"/>
              </a:rPr>
              <a:t> 能耗监测</a:t>
            </a:r>
            <a:endParaRPr lang="en-US" altLang="zh-CN" sz="1100" dirty="0" smtClean="0">
              <a:solidFill>
                <a:srgbClr val="000000"/>
              </a:solidFill>
              <a:latin typeface="微软雅黑" panose="020B0503020204020204" charset="-122"/>
              <a:ea typeface="微软雅黑" panose="020B0503020204020204" charset="-122"/>
            </a:endParaRPr>
          </a:p>
          <a:p>
            <a:pPr>
              <a:buFont typeface="Arial" panose="020B0604020202020204" pitchFamily="34" charset="0"/>
              <a:buChar char="•"/>
            </a:pPr>
            <a:r>
              <a:rPr lang="zh-CN" altLang="en-US" sz="1100" dirty="0" smtClean="0">
                <a:solidFill>
                  <a:srgbClr val="000000"/>
                </a:solidFill>
                <a:latin typeface="微软雅黑" panose="020B0503020204020204" charset="-122"/>
                <a:ea typeface="微软雅黑" panose="020B0503020204020204" charset="-122"/>
              </a:rPr>
              <a:t> 自动升级</a:t>
            </a:r>
            <a:endParaRPr lang="en-US" altLang="zh-CN" sz="1100" dirty="0" smtClean="0">
              <a:solidFill>
                <a:srgbClr val="000000"/>
              </a:solidFill>
              <a:latin typeface="微软雅黑" panose="020B0503020204020204" charset="-122"/>
              <a:ea typeface="微软雅黑" panose="020B0503020204020204" charset="-122"/>
            </a:endParaRPr>
          </a:p>
          <a:p>
            <a:r>
              <a:rPr lang="en-US" altLang="zh-CN" sz="1100" b="1" dirty="0" smtClean="0">
                <a:solidFill>
                  <a:srgbClr val="C00000"/>
                </a:solidFill>
                <a:latin typeface="微软雅黑" panose="020B0503020204020204" charset="-122"/>
                <a:ea typeface="微软雅黑" panose="020B0503020204020204" charset="-122"/>
              </a:rPr>
              <a:t>All-in-One</a:t>
            </a:r>
            <a:endParaRPr lang="zh-CN" altLang="en-US" sz="1100" b="1" dirty="0" smtClean="0">
              <a:solidFill>
                <a:srgbClr val="C00000"/>
              </a:solidFill>
              <a:latin typeface="微软雅黑" panose="020B0503020204020204" charset="-122"/>
              <a:ea typeface="微软雅黑" panose="020B0503020204020204" charset="-122"/>
            </a:endParaRPr>
          </a:p>
          <a:p>
            <a:pPr>
              <a:buFont typeface="Arial" panose="020B0604020202020204" pitchFamily="34" charset="0"/>
              <a:buChar char="•"/>
            </a:pPr>
            <a:endParaRPr lang="zh-CN" altLang="en-US" sz="1400" dirty="0">
              <a:solidFill>
                <a:srgbClr val="000000"/>
              </a:solidFill>
              <a:latin typeface="微软雅黑" panose="020B0503020204020204" charset="-122"/>
              <a:ea typeface="微软雅黑" panose="020B0503020204020204" charset="-122"/>
            </a:endParaRPr>
          </a:p>
        </p:txBody>
      </p:sp>
      <p:grpSp>
        <p:nvGrpSpPr>
          <p:cNvPr id="195" name="组合 156"/>
          <p:cNvGrpSpPr/>
          <p:nvPr/>
        </p:nvGrpSpPr>
        <p:grpSpPr>
          <a:xfrm>
            <a:off x="5148064" y="987574"/>
            <a:ext cx="759023" cy="695334"/>
            <a:chOff x="6174216" y="902824"/>
            <a:chExt cx="759023" cy="695334"/>
          </a:xfrm>
        </p:grpSpPr>
        <p:sp>
          <p:nvSpPr>
            <p:cNvPr id="196" name="椭圆 195"/>
            <p:cNvSpPr/>
            <p:nvPr/>
          </p:nvSpPr>
          <p:spPr bwMode="auto">
            <a:xfrm>
              <a:off x="6174216" y="902824"/>
              <a:ext cx="759023" cy="695334"/>
            </a:xfrm>
            <a:prstGeom prst="ellipse">
              <a:avLst/>
            </a:prstGeom>
            <a:noFill/>
            <a:ln w="19050">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微软雅黑" panose="020B0503020204020204" charset="-122"/>
                <a:ea typeface="微软雅黑" panose="020B0503020204020204" charset="-122"/>
              </a:endParaRPr>
            </a:p>
          </p:txBody>
        </p:sp>
        <p:sp>
          <p:nvSpPr>
            <p:cNvPr id="197" name="TextBox 196"/>
            <p:cNvSpPr txBox="1"/>
            <p:nvPr/>
          </p:nvSpPr>
          <p:spPr>
            <a:xfrm>
              <a:off x="6234234" y="1012739"/>
              <a:ext cx="664280" cy="399370"/>
            </a:xfrm>
            <a:prstGeom prst="rect">
              <a:avLst/>
            </a:prstGeom>
            <a:noFill/>
          </p:spPr>
          <p:txBody>
            <a:bodyPr wrap="none" rtlCol="0">
              <a:prstTxWarp prst="textPlain">
                <a:avLst/>
              </a:prstTxWarp>
              <a:spAutoFit/>
            </a:bodyPr>
            <a:lstStyle/>
            <a:p>
              <a:pPr algn="ctr"/>
              <a:r>
                <a:rPr lang="zh-CN" altLang="en-US" b="1" dirty="0" smtClean="0">
                  <a:solidFill>
                    <a:srgbClr val="C00000"/>
                  </a:solidFill>
                  <a:latin typeface="微软雅黑" panose="020B0503020204020204" charset="-122"/>
                  <a:ea typeface="微软雅黑" panose="020B0503020204020204" charset="-122"/>
                </a:rPr>
                <a:t>智能</a:t>
              </a:r>
              <a:endParaRPr lang="en-US" altLang="zh-CN" b="1" dirty="0" smtClean="0">
                <a:solidFill>
                  <a:srgbClr val="C00000"/>
                </a:solidFill>
                <a:latin typeface="微软雅黑" panose="020B0503020204020204" charset="-122"/>
                <a:ea typeface="微软雅黑" panose="020B0503020204020204" charset="-122"/>
              </a:endParaRPr>
            </a:p>
            <a:p>
              <a:pPr algn="ctr"/>
              <a:r>
                <a:rPr lang="zh-CN" altLang="en-US" b="1" dirty="0" smtClean="0">
                  <a:solidFill>
                    <a:srgbClr val="C00000"/>
                  </a:solidFill>
                  <a:latin typeface="微软雅黑" panose="020B0503020204020204" charset="-122"/>
                  <a:ea typeface="微软雅黑" panose="020B0503020204020204" charset="-122"/>
                </a:rPr>
                <a:t>云边界</a:t>
              </a:r>
              <a:endParaRPr lang="zh-CN" altLang="en-US" b="1" dirty="0" smtClean="0">
                <a:solidFill>
                  <a:srgbClr val="C00000"/>
                </a:solidFill>
                <a:latin typeface="微软雅黑" panose="020B0503020204020204" charset="-122"/>
                <a:ea typeface="微软雅黑" panose="020B050302020402020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b="0" dirty="0" smtClean="0"/>
              <a:t>智能云边界智连教育云，实现“零中断”</a:t>
            </a:r>
            <a:endParaRPr lang="zh-CN" altLang="en-US" sz="2400" b="0" dirty="0" smtClean="0"/>
          </a:p>
        </p:txBody>
      </p:sp>
      <p:sp>
        <p:nvSpPr>
          <p:cNvPr id="139" name="TextBox 138"/>
          <p:cNvSpPr txBox="1"/>
          <p:nvPr/>
        </p:nvSpPr>
        <p:spPr>
          <a:xfrm>
            <a:off x="805354" y="4538288"/>
            <a:ext cx="7574485" cy="223116"/>
          </a:xfrm>
          <a:prstGeom prst="rect">
            <a:avLst/>
          </a:prstGeom>
          <a:noFill/>
        </p:spPr>
        <p:txBody>
          <a:bodyPr wrap="square" lIns="68557" tIns="34279" rIns="68557" bIns="34279" rtlCol="0">
            <a:spAutoFit/>
          </a:bodyPr>
          <a:lstStyle/>
          <a:p>
            <a:r>
              <a:rPr lang="zh-CN" altLang="en-US" sz="1000" dirty="0" smtClean="0">
                <a:solidFill>
                  <a:srgbClr val="000000"/>
                </a:solidFill>
                <a:latin typeface="微软雅黑" panose="020B0503020204020204" charset="-122"/>
                <a:ea typeface="微软雅黑" panose="020B0503020204020204" charset="-122"/>
              </a:rPr>
              <a:t>基于应用感知的智能云边界网络（</a:t>
            </a:r>
            <a:r>
              <a:rPr lang="en-US" altLang="zh-CN" sz="1000" dirty="0" smtClean="0">
                <a:solidFill>
                  <a:srgbClr val="000000"/>
                </a:solidFill>
                <a:latin typeface="微软雅黑" panose="020B0503020204020204" charset="-122"/>
                <a:ea typeface="微软雅黑" panose="020B0503020204020204" charset="-122"/>
              </a:rPr>
              <a:t>Cloud</a:t>
            </a:r>
            <a:r>
              <a:rPr lang="zh-CN" altLang="en-US" sz="1000" dirty="0" smtClean="0">
                <a:solidFill>
                  <a:srgbClr val="000000"/>
                </a:solidFill>
                <a:latin typeface="微软雅黑" panose="020B0503020204020204" charset="-122"/>
                <a:ea typeface="微软雅黑" panose="020B0503020204020204" charset="-122"/>
              </a:rPr>
              <a:t> </a:t>
            </a:r>
            <a:r>
              <a:rPr lang="en-US" altLang="zh-CN" sz="1000" dirty="0" smtClean="0">
                <a:solidFill>
                  <a:srgbClr val="000000"/>
                </a:solidFill>
                <a:latin typeface="微软雅黑" panose="020B0503020204020204" charset="-122"/>
                <a:ea typeface="微软雅黑" panose="020B0503020204020204" charset="-122"/>
              </a:rPr>
              <a:t>Edge</a:t>
            </a:r>
            <a:r>
              <a:rPr lang="zh-CN" altLang="en-US" sz="1000" dirty="0" smtClean="0">
                <a:solidFill>
                  <a:srgbClr val="000000"/>
                </a:solidFill>
                <a:latin typeface="微软雅黑" panose="020B0503020204020204" charset="-122"/>
                <a:ea typeface="微软雅黑" panose="020B0503020204020204" charset="-122"/>
              </a:rPr>
              <a:t> </a:t>
            </a:r>
            <a:r>
              <a:rPr lang="en-US" altLang="zh-CN" sz="1000" dirty="0" smtClean="0">
                <a:solidFill>
                  <a:srgbClr val="000000"/>
                </a:solidFill>
                <a:latin typeface="微软雅黑" panose="020B0503020204020204" charset="-122"/>
                <a:ea typeface="微软雅黑" panose="020B0503020204020204" charset="-122"/>
              </a:rPr>
              <a:t>Network</a:t>
            </a:r>
            <a:r>
              <a:rPr lang="zh-CN" altLang="en-US" sz="1000" dirty="0" smtClean="0">
                <a:solidFill>
                  <a:srgbClr val="000000"/>
                </a:solidFill>
                <a:latin typeface="微软雅黑" panose="020B0503020204020204" charset="-122"/>
                <a:ea typeface="微软雅黑" panose="020B0503020204020204" charset="-122"/>
              </a:rPr>
              <a:t>），实现分支中心节点“零中断”加入</a:t>
            </a:r>
            <a:r>
              <a:rPr lang="en-US" altLang="zh-CN" sz="1000" dirty="0" smtClean="0">
                <a:solidFill>
                  <a:srgbClr val="000000"/>
                </a:solidFill>
                <a:latin typeface="微软雅黑" panose="020B0503020204020204" charset="-122"/>
                <a:ea typeface="微软雅黑" panose="020B0503020204020204" charset="-122"/>
              </a:rPr>
              <a:t>/</a:t>
            </a:r>
            <a:r>
              <a:rPr lang="zh-CN" altLang="en-US" sz="1000" dirty="0" smtClean="0">
                <a:solidFill>
                  <a:srgbClr val="000000"/>
                </a:solidFill>
                <a:latin typeface="微软雅黑" panose="020B0503020204020204" charset="-122"/>
                <a:ea typeface="微软雅黑" panose="020B0503020204020204" charset="-122"/>
              </a:rPr>
              <a:t>脱离教育云，教学应用运行</a:t>
            </a:r>
            <a:r>
              <a:rPr lang="en-US" altLang="zh-CN" sz="1000" dirty="0" smtClean="0">
                <a:solidFill>
                  <a:srgbClr val="000000"/>
                </a:solidFill>
                <a:latin typeface="微软雅黑" panose="020B0503020204020204" charset="-122"/>
                <a:ea typeface="微软雅黑" panose="020B0503020204020204" charset="-122"/>
              </a:rPr>
              <a:t>.</a:t>
            </a:r>
            <a:endParaRPr lang="zh-CN" altLang="en-US" sz="1000" dirty="0">
              <a:solidFill>
                <a:srgbClr val="000000"/>
              </a:solidFill>
            </a:endParaRPr>
          </a:p>
        </p:txBody>
      </p:sp>
      <p:grpSp>
        <p:nvGrpSpPr>
          <p:cNvPr id="3" name="组合 197"/>
          <p:cNvGrpSpPr/>
          <p:nvPr/>
        </p:nvGrpSpPr>
        <p:grpSpPr>
          <a:xfrm>
            <a:off x="1194947" y="746750"/>
            <a:ext cx="6300468" cy="3495103"/>
            <a:chOff x="1593677" y="995856"/>
            <a:chExt cx="8402811" cy="4661216"/>
          </a:xfrm>
        </p:grpSpPr>
        <p:pic>
          <p:nvPicPr>
            <p:cNvPr id="81" name="Picture 781" descr="图片3"/>
            <p:cNvPicPr>
              <a:picLocks noChangeAspect="1" noChangeArrowheads="1"/>
            </p:cNvPicPr>
            <p:nvPr/>
          </p:nvPicPr>
          <p:blipFill>
            <a:blip r:embed="rId1" cstate="print"/>
            <a:srcRect/>
            <a:stretch>
              <a:fillRect/>
            </a:stretch>
          </p:blipFill>
          <p:spPr bwMode="auto">
            <a:xfrm>
              <a:off x="5859769" y="2134149"/>
              <a:ext cx="355804" cy="302703"/>
            </a:xfrm>
            <a:prstGeom prst="rect">
              <a:avLst/>
            </a:prstGeom>
            <a:noFill/>
            <a:effectLst>
              <a:outerShdw blurRad="50800" dist="38100" dir="5400000" algn="t" rotWithShape="0">
                <a:prstClr val="black">
                  <a:alpha val="40000"/>
                </a:prstClr>
              </a:outerShdw>
            </a:effectLst>
          </p:spPr>
        </p:pic>
        <p:sp>
          <p:nvSpPr>
            <p:cNvPr id="74" name="Freeform 60"/>
            <p:cNvSpPr/>
            <p:nvPr/>
          </p:nvSpPr>
          <p:spPr bwMode="auto">
            <a:xfrm>
              <a:off x="3383558" y="2393340"/>
              <a:ext cx="4481060" cy="861394"/>
            </a:xfrm>
            <a:custGeom>
              <a:avLst/>
              <a:gdLst>
                <a:gd name="T0" fmla="*/ 0 w 7223"/>
                <a:gd name="T1" fmla="*/ 1 h 508"/>
                <a:gd name="T2" fmla="*/ 0 w 7223"/>
                <a:gd name="T3" fmla="*/ 1 h 508"/>
                <a:gd name="T4" fmla="*/ 0 w 7223"/>
                <a:gd name="T5" fmla="*/ 1 h 508"/>
                <a:gd name="T6" fmla="*/ 0 w 7223"/>
                <a:gd name="T7" fmla="*/ 1 h 508"/>
                <a:gd name="T8" fmla="*/ 0 w 7223"/>
                <a:gd name="T9" fmla="*/ 1 h 508"/>
                <a:gd name="T10" fmla="*/ 0 w 7223"/>
                <a:gd name="T11" fmla="*/ 1 h 508"/>
                <a:gd name="T12" fmla="*/ 0 w 7223"/>
                <a:gd name="T13" fmla="*/ 1 h 508"/>
                <a:gd name="T14" fmla="*/ 0 w 7223"/>
                <a:gd name="T15" fmla="*/ 1 h 508"/>
                <a:gd name="T16" fmla="*/ 0 w 7223"/>
                <a:gd name="T17" fmla="*/ 1 h 508"/>
                <a:gd name="T18" fmla="*/ 0 w 7223"/>
                <a:gd name="T19" fmla="*/ 1 h 508"/>
                <a:gd name="T20" fmla="*/ 0 w 7223"/>
                <a:gd name="T21" fmla="*/ 1 h 508"/>
                <a:gd name="T22" fmla="*/ 0 w 7223"/>
                <a:gd name="T23" fmla="*/ 1 h 508"/>
                <a:gd name="T24" fmla="*/ 0 w 7223"/>
                <a:gd name="T25" fmla="*/ 0 h 508"/>
                <a:gd name="T26" fmla="*/ 0 w 7223"/>
                <a:gd name="T27" fmla="*/ 0 h 508"/>
                <a:gd name="T28" fmla="*/ 0 w 7223"/>
                <a:gd name="T29" fmla="*/ 1 h 508"/>
                <a:gd name="T30" fmla="*/ 0 w 7223"/>
                <a:gd name="T31" fmla="*/ 1 h 508"/>
                <a:gd name="T32" fmla="*/ 0 w 7223"/>
                <a:gd name="T33" fmla="*/ 1 h 508"/>
                <a:gd name="T34" fmla="*/ 0 w 7223"/>
                <a:gd name="T35" fmla="*/ 1 h 508"/>
                <a:gd name="T36" fmla="*/ 0 w 7223"/>
                <a:gd name="T37" fmla="*/ 1 h 508"/>
                <a:gd name="T38" fmla="*/ 0 w 7223"/>
                <a:gd name="T39" fmla="*/ 1 h 508"/>
                <a:gd name="T40" fmla="*/ 0 w 7223"/>
                <a:gd name="T41" fmla="*/ 1 h 508"/>
                <a:gd name="T42" fmla="*/ 0 w 7223"/>
                <a:gd name="T43" fmla="*/ 1 h 508"/>
                <a:gd name="T44" fmla="*/ 0 w 7223"/>
                <a:gd name="T45" fmla="*/ 1 h 508"/>
                <a:gd name="T46" fmla="*/ 0 w 7223"/>
                <a:gd name="T47" fmla="*/ 1 h 508"/>
                <a:gd name="T48" fmla="*/ 0 w 7223"/>
                <a:gd name="T49" fmla="*/ 1 h 508"/>
                <a:gd name="T50" fmla="*/ 0 w 7223"/>
                <a:gd name="T51" fmla="*/ 1 h 508"/>
                <a:gd name="T52" fmla="*/ 0 w 7223"/>
                <a:gd name="T53" fmla="*/ 1 h 508"/>
                <a:gd name="T54" fmla="*/ 0 w 7223"/>
                <a:gd name="T55" fmla="*/ 1 h 508"/>
                <a:gd name="T56" fmla="*/ 0 w 7223"/>
                <a:gd name="T57" fmla="*/ 1 h 508"/>
                <a:gd name="T58" fmla="*/ 0 w 7223"/>
                <a:gd name="T59" fmla="*/ 1 h 508"/>
                <a:gd name="T60" fmla="*/ 0 w 7223"/>
                <a:gd name="T61" fmla="*/ 1 h 508"/>
                <a:gd name="T62" fmla="*/ 0 w 7223"/>
                <a:gd name="T63" fmla="*/ 1 h 508"/>
                <a:gd name="T64" fmla="*/ 0 w 7223"/>
                <a:gd name="T65" fmla="*/ 1 h 508"/>
                <a:gd name="T66" fmla="*/ 0 w 7223"/>
                <a:gd name="T67" fmla="*/ 1 h 508"/>
                <a:gd name="T68" fmla="*/ 0 w 7223"/>
                <a:gd name="T69" fmla="*/ 1 h 508"/>
                <a:gd name="T70" fmla="*/ 0 w 7223"/>
                <a:gd name="T71" fmla="*/ 1 h 508"/>
                <a:gd name="T72" fmla="*/ 0 w 7223"/>
                <a:gd name="T73" fmla="*/ 1 h 508"/>
                <a:gd name="T74" fmla="*/ 0 w 7223"/>
                <a:gd name="T75" fmla="*/ 1 h 508"/>
                <a:gd name="T76" fmla="*/ 0 w 7223"/>
                <a:gd name="T77" fmla="*/ 1 h 508"/>
                <a:gd name="T78" fmla="*/ 0 w 7223"/>
                <a:gd name="T79" fmla="*/ 1 h 508"/>
                <a:gd name="T80" fmla="*/ 0 w 7223"/>
                <a:gd name="T81" fmla="*/ 1 h 508"/>
                <a:gd name="T82" fmla="*/ 0 w 7223"/>
                <a:gd name="T83" fmla="*/ 1 h 508"/>
                <a:gd name="T84" fmla="*/ 0 w 7223"/>
                <a:gd name="T85" fmla="*/ 1 h 508"/>
                <a:gd name="T86" fmla="*/ 0 w 7223"/>
                <a:gd name="T87" fmla="*/ 1 h 508"/>
                <a:gd name="T88" fmla="*/ 0 w 7223"/>
                <a:gd name="T89" fmla="*/ 1 h 508"/>
                <a:gd name="T90" fmla="*/ 0 w 7223"/>
                <a:gd name="T91" fmla="*/ 1 h 508"/>
                <a:gd name="T92" fmla="*/ 0 w 7223"/>
                <a:gd name="T93" fmla="*/ 1 h 508"/>
                <a:gd name="T94" fmla="*/ 0 w 7223"/>
                <a:gd name="T95" fmla="*/ 1 h 508"/>
                <a:gd name="T96" fmla="*/ 0 w 7223"/>
                <a:gd name="T97" fmla="*/ 1 h 508"/>
                <a:gd name="T98" fmla="*/ 0 w 7223"/>
                <a:gd name="T99" fmla="*/ 1 h 508"/>
                <a:gd name="T100" fmla="*/ 0 w 7223"/>
                <a:gd name="T101" fmla="*/ 1 h 508"/>
                <a:gd name="T102" fmla="*/ 0 w 7223"/>
                <a:gd name="T103" fmla="*/ 1 h 508"/>
                <a:gd name="T104" fmla="*/ 0 w 7223"/>
                <a:gd name="T105" fmla="*/ 1 h 5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223"/>
                <a:gd name="T160" fmla="*/ 0 h 508"/>
                <a:gd name="T161" fmla="*/ 7223 w 7223"/>
                <a:gd name="T162" fmla="*/ 508 h 5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223" h="508">
                  <a:moveTo>
                    <a:pt x="7223" y="254"/>
                  </a:moveTo>
                  <a:lnTo>
                    <a:pt x="7221" y="248"/>
                  </a:lnTo>
                  <a:lnTo>
                    <a:pt x="7217" y="241"/>
                  </a:lnTo>
                  <a:lnTo>
                    <a:pt x="7211" y="234"/>
                  </a:lnTo>
                  <a:lnTo>
                    <a:pt x="7203" y="227"/>
                  </a:lnTo>
                  <a:lnTo>
                    <a:pt x="7194" y="222"/>
                  </a:lnTo>
                  <a:lnTo>
                    <a:pt x="7180" y="216"/>
                  </a:lnTo>
                  <a:lnTo>
                    <a:pt x="7166" y="209"/>
                  </a:lnTo>
                  <a:lnTo>
                    <a:pt x="7149" y="202"/>
                  </a:lnTo>
                  <a:lnTo>
                    <a:pt x="7129" y="197"/>
                  </a:lnTo>
                  <a:lnTo>
                    <a:pt x="7108" y="190"/>
                  </a:lnTo>
                  <a:lnTo>
                    <a:pt x="7085" y="185"/>
                  </a:lnTo>
                  <a:lnTo>
                    <a:pt x="7059" y="179"/>
                  </a:lnTo>
                  <a:lnTo>
                    <a:pt x="7032" y="172"/>
                  </a:lnTo>
                  <a:lnTo>
                    <a:pt x="7003" y="167"/>
                  </a:lnTo>
                  <a:lnTo>
                    <a:pt x="6971" y="160"/>
                  </a:lnTo>
                  <a:lnTo>
                    <a:pt x="6938" y="155"/>
                  </a:lnTo>
                  <a:lnTo>
                    <a:pt x="6866" y="143"/>
                  </a:lnTo>
                  <a:lnTo>
                    <a:pt x="6786" y="133"/>
                  </a:lnTo>
                  <a:lnTo>
                    <a:pt x="6699" y="121"/>
                  </a:lnTo>
                  <a:lnTo>
                    <a:pt x="6605" y="111"/>
                  </a:lnTo>
                  <a:lnTo>
                    <a:pt x="6506" y="101"/>
                  </a:lnTo>
                  <a:lnTo>
                    <a:pt x="6398" y="93"/>
                  </a:lnTo>
                  <a:lnTo>
                    <a:pt x="6283" y="83"/>
                  </a:lnTo>
                  <a:lnTo>
                    <a:pt x="6165" y="74"/>
                  </a:lnTo>
                  <a:lnTo>
                    <a:pt x="6040" y="66"/>
                  </a:lnTo>
                  <a:lnTo>
                    <a:pt x="5907" y="57"/>
                  </a:lnTo>
                  <a:lnTo>
                    <a:pt x="5771" y="51"/>
                  </a:lnTo>
                  <a:lnTo>
                    <a:pt x="5630" y="42"/>
                  </a:lnTo>
                  <a:lnTo>
                    <a:pt x="5484" y="37"/>
                  </a:lnTo>
                  <a:lnTo>
                    <a:pt x="5332" y="30"/>
                  </a:lnTo>
                  <a:lnTo>
                    <a:pt x="5176" y="25"/>
                  </a:lnTo>
                  <a:lnTo>
                    <a:pt x="5017" y="20"/>
                  </a:lnTo>
                  <a:lnTo>
                    <a:pt x="4853" y="15"/>
                  </a:lnTo>
                  <a:lnTo>
                    <a:pt x="4685" y="10"/>
                  </a:lnTo>
                  <a:lnTo>
                    <a:pt x="4514" y="7"/>
                  </a:lnTo>
                  <a:lnTo>
                    <a:pt x="4338" y="5"/>
                  </a:lnTo>
                  <a:lnTo>
                    <a:pt x="4161" y="2"/>
                  </a:lnTo>
                  <a:lnTo>
                    <a:pt x="3980" y="0"/>
                  </a:lnTo>
                  <a:lnTo>
                    <a:pt x="3796" y="0"/>
                  </a:lnTo>
                  <a:lnTo>
                    <a:pt x="3611" y="0"/>
                  </a:lnTo>
                  <a:lnTo>
                    <a:pt x="3424" y="0"/>
                  </a:lnTo>
                  <a:lnTo>
                    <a:pt x="3241" y="0"/>
                  </a:lnTo>
                  <a:lnTo>
                    <a:pt x="3060" y="2"/>
                  </a:lnTo>
                  <a:lnTo>
                    <a:pt x="2882" y="5"/>
                  </a:lnTo>
                  <a:lnTo>
                    <a:pt x="2709" y="7"/>
                  </a:lnTo>
                  <a:lnTo>
                    <a:pt x="2537" y="10"/>
                  </a:lnTo>
                  <a:lnTo>
                    <a:pt x="2370" y="15"/>
                  </a:lnTo>
                  <a:lnTo>
                    <a:pt x="2204" y="20"/>
                  </a:lnTo>
                  <a:lnTo>
                    <a:pt x="2044" y="25"/>
                  </a:lnTo>
                  <a:lnTo>
                    <a:pt x="1890" y="30"/>
                  </a:lnTo>
                  <a:lnTo>
                    <a:pt x="1738" y="37"/>
                  </a:lnTo>
                  <a:lnTo>
                    <a:pt x="1592" y="42"/>
                  </a:lnTo>
                  <a:lnTo>
                    <a:pt x="1450" y="51"/>
                  </a:lnTo>
                  <a:lnTo>
                    <a:pt x="1313" y="57"/>
                  </a:lnTo>
                  <a:lnTo>
                    <a:pt x="1183" y="66"/>
                  </a:lnTo>
                  <a:lnTo>
                    <a:pt x="1058" y="74"/>
                  </a:lnTo>
                  <a:lnTo>
                    <a:pt x="937" y="83"/>
                  </a:lnTo>
                  <a:lnTo>
                    <a:pt x="824" y="93"/>
                  </a:lnTo>
                  <a:lnTo>
                    <a:pt x="717" y="101"/>
                  </a:lnTo>
                  <a:lnTo>
                    <a:pt x="616" y="111"/>
                  </a:lnTo>
                  <a:lnTo>
                    <a:pt x="522" y="121"/>
                  </a:lnTo>
                  <a:lnTo>
                    <a:pt x="436" y="133"/>
                  </a:lnTo>
                  <a:lnTo>
                    <a:pt x="356" y="143"/>
                  </a:lnTo>
                  <a:lnTo>
                    <a:pt x="284" y="155"/>
                  </a:lnTo>
                  <a:lnTo>
                    <a:pt x="249" y="160"/>
                  </a:lnTo>
                  <a:lnTo>
                    <a:pt x="218" y="167"/>
                  </a:lnTo>
                  <a:lnTo>
                    <a:pt x="189" y="172"/>
                  </a:lnTo>
                  <a:lnTo>
                    <a:pt x="161" y="179"/>
                  </a:lnTo>
                  <a:lnTo>
                    <a:pt x="136" y="185"/>
                  </a:lnTo>
                  <a:lnTo>
                    <a:pt x="113" y="190"/>
                  </a:lnTo>
                  <a:lnTo>
                    <a:pt x="91" y="197"/>
                  </a:lnTo>
                  <a:lnTo>
                    <a:pt x="74" y="202"/>
                  </a:lnTo>
                  <a:lnTo>
                    <a:pt x="56" y="209"/>
                  </a:lnTo>
                  <a:lnTo>
                    <a:pt x="41" y="216"/>
                  </a:lnTo>
                  <a:lnTo>
                    <a:pt x="29" y="222"/>
                  </a:lnTo>
                  <a:lnTo>
                    <a:pt x="17" y="227"/>
                  </a:lnTo>
                  <a:lnTo>
                    <a:pt x="9" y="234"/>
                  </a:lnTo>
                  <a:lnTo>
                    <a:pt x="4" y="241"/>
                  </a:lnTo>
                  <a:lnTo>
                    <a:pt x="2" y="248"/>
                  </a:lnTo>
                  <a:lnTo>
                    <a:pt x="0" y="254"/>
                  </a:lnTo>
                  <a:lnTo>
                    <a:pt x="2" y="261"/>
                  </a:lnTo>
                  <a:lnTo>
                    <a:pt x="4" y="268"/>
                  </a:lnTo>
                  <a:lnTo>
                    <a:pt x="9" y="274"/>
                  </a:lnTo>
                  <a:lnTo>
                    <a:pt x="17" y="280"/>
                  </a:lnTo>
                  <a:lnTo>
                    <a:pt x="29" y="286"/>
                  </a:lnTo>
                  <a:lnTo>
                    <a:pt x="41" y="293"/>
                  </a:lnTo>
                  <a:lnTo>
                    <a:pt x="56" y="300"/>
                  </a:lnTo>
                  <a:lnTo>
                    <a:pt x="74" y="305"/>
                  </a:lnTo>
                  <a:lnTo>
                    <a:pt x="91" y="312"/>
                  </a:lnTo>
                  <a:lnTo>
                    <a:pt x="113" y="318"/>
                  </a:lnTo>
                  <a:lnTo>
                    <a:pt x="136" y="323"/>
                  </a:lnTo>
                  <a:lnTo>
                    <a:pt x="161" y="330"/>
                  </a:lnTo>
                  <a:lnTo>
                    <a:pt x="189" y="335"/>
                  </a:lnTo>
                  <a:lnTo>
                    <a:pt x="218" y="342"/>
                  </a:lnTo>
                  <a:lnTo>
                    <a:pt x="249" y="347"/>
                  </a:lnTo>
                  <a:lnTo>
                    <a:pt x="284" y="354"/>
                  </a:lnTo>
                  <a:lnTo>
                    <a:pt x="356" y="364"/>
                  </a:lnTo>
                  <a:lnTo>
                    <a:pt x="436" y="375"/>
                  </a:lnTo>
                  <a:lnTo>
                    <a:pt x="522" y="386"/>
                  </a:lnTo>
                  <a:lnTo>
                    <a:pt x="616" y="396"/>
                  </a:lnTo>
                  <a:lnTo>
                    <a:pt x="717" y="406"/>
                  </a:lnTo>
                  <a:lnTo>
                    <a:pt x="824" y="416"/>
                  </a:lnTo>
                  <a:lnTo>
                    <a:pt x="937" y="424"/>
                  </a:lnTo>
                  <a:lnTo>
                    <a:pt x="1058" y="434"/>
                  </a:lnTo>
                  <a:lnTo>
                    <a:pt x="1183" y="443"/>
                  </a:lnTo>
                  <a:lnTo>
                    <a:pt x="1313" y="450"/>
                  </a:lnTo>
                  <a:lnTo>
                    <a:pt x="1450" y="458"/>
                  </a:lnTo>
                  <a:lnTo>
                    <a:pt x="1592" y="465"/>
                  </a:lnTo>
                  <a:lnTo>
                    <a:pt x="1738" y="471"/>
                  </a:lnTo>
                  <a:lnTo>
                    <a:pt x="1890" y="478"/>
                  </a:lnTo>
                  <a:lnTo>
                    <a:pt x="2044" y="483"/>
                  </a:lnTo>
                  <a:lnTo>
                    <a:pt x="2204" y="488"/>
                  </a:lnTo>
                  <a:lnTo>
                    <a:pt x="2370" y="493"/>
                  </a:lnTo>
                  <a:lnTo>
                    <a:pt x="2537" y="497"/>
                  </a:lnTo>
                  <a:lnTo>
                    <a:pt x="2709" y="500"/>
                  </a:lnTo>
                  <a:lnTo>
                    <a:pt x="2882" y="503"/>
                  </a:lnTo>
                  <a:lnTo>
                    <a:pt x="3060" y="505"/>
                  </a:lnTo>
                  <a:lnTo>
                    <a:pt x="3241" y="507"/>
                  </a:lnTo>
                  <a:lnTo>
                    <a:pt x="3424" y="508"/>
                  </a:lnTo>
                  <a:lnTo>
                    <a:pt x="3611" y="508"/>
                  </a:lnTo>
                  <a:lnTo>
                    <a:pt x="3796" y="508"/>
                  </a:lnTo>
                  <a:lnTo>
                    <a:pt x="3980" y="507"/>
                  </a:lnTo>
                  <a:lnTo>
                    <a:pt x="4161" y="505"/>
                  </a:lnTo>
                  <a:lnTo>
                    <a:pt x="4338" y="503"/>
                  </a:lnTo>
                  <a:lnTo>
                    <a:pt x="4514" y="500"/>
                  </a:lnTo>
                  <a:lnTo>
                    <a:pt x="4685" y="497"/>
                  </a:lnTo>
                  <a:lnTo>
                    <a:pt x="4853" y="493"/>
                  </a:lnTo>
                  <a:lnTo>
                    <a:pt x="5017" y="488"/>
                  </a:lnTo>
                  <a:lnTo>
                    <a:pt x="5176" y="483"/>
                  </a:lnTo>
                  <a:lnTo>
                    <a:pt x="5332" y="478"/>
                  </a:lnTo>
                  <a:lnTo>
                    <a:pt x="5484" y="471"/>
                  </a:lnTo>
                  <a:lnTo>
                    <a:pt x="5630" y="465"/>
                  </a:lnTo>
                  <a:lnTo>
                    <a:pt x="5771" y="458"/>
                  </a:lnTo>
                  <a:lnTo>
                    <a:pt x="5907" y="450"/>
                  </a:lnTo>
                  <a:lnTo>
                    <a:pt x="6040" y="443"/>
                  </a:lnTo>
                  <a:lnTo>
                    <a:pt x="6165" y="434"/>
                  </a:lnTo>
                  <a:lnTo>
                    <a:pt x="6283" y="424"/>
                  </a:lnTo>
                  <a:lnTo>
                    <a:pt x="6398" y="416"/>
                  </a:lnTo>
                  <a:lnTo>
                    <a:pt x="6506" y="406"/>
                  </a:lnTo>
                  <a:lnTo>
                    <a:pt x="6605" y="396"/>
                  </a:lnTo>
                  <a:lnTo>
                    <a:pt x="6699" y="386"/>
                  </a:lnTo>
                  <a:lnTo>
                    <a:pt x="6786" y="375"/>
                  </a:lnTo>
                  <a:lnTo>
                    <a:pt x="6866" y="364"/>
                  </a:lnTo>
                  <a:lnTo>
                    <a:pt x="6938" y="354"/>
                  </a:lnTo>
                  <a:lnTo>
                    <a:pt x="6971" y="347"/>
                  </a:lnTo>
                  <a:lnTo>
                    <a:pt x="7003" y="342"/>
                  </a:lnTo>
                  <a:lnTo>
                    <a:pt x="7032" y="335"/>
                  </a:lnTo>
                  <a:lnTo>
                    <a:pt x="7059" y="330"/>
                  </a:lnTo>
                  <a:lnTo>
                    <a:pt x="7085" y="323"/>
                  </a:lnTo>
                  <a:lnTo>
                    <a:pt x="7108" y="318"/>
                  </a:lnTo>
                  <a:lnTo>
                    <a:pt x="7129" y="312"/>
                  </a:lnTo>
                  <a:lnTo>
                    <a:pt x="7149" y="305"/>
                  </a:lnTo>
                  <a:lnTo>
                    <a:pt x="7166" y="300"/>
                  </a:lnTo>
                  <a:lnTo>
                    <a:pt x="7180" y="293"/>
                  </a:lnTo>
                  <a:lnTo>
                    <a:pt x="7194" y="286"/>
                  </a:lnTo>
                  <a:lnTo>
                    <a:pt x="7203" y="280"/>
                  </a:lnTo>
                  <a:lnTo>
                    <a:pt x="7211" y="274"/>
                  </a:lnTo>
                  <a:lnTo>
                    <a:pt x="7217" y="268"/>
                  </a:lnTo>
                  <a:lnTo>
                    <a:pt x="7221" y="261"/>
                  </a:lnTo>
                  <a:lnTo>
                    <a:pt x="7223" y="254"/>
                  </a:lnTo>
                </a:path>
              </a:pathLst>
            </a:custGeom>
            <a:noFill/>
            <a:ln w="28575">
              <a:solidFill>
                <a:srgbClr val="FF9900"/>
              </a:solidFill>
              <a:prstDash val="solid"/>
              <a:round/>
            </a:ln>
            <a:effectLst>
              <a:outerShdw blurRad="50800" dist="38100" dir="5400000" algn="t" rotWithShape="0">
                <a:prstClr val="black">
                  <a:alpha val="40000"/>
                </a:prstClr>
              </a:outerShdw>
            </a:effectLst>
          </p:spPr>
          <p:txBody>
            <a:bodyPr lIns="121594" tIns="60797" rIns="121594" bIns="60797"/>
            <a:lstStyle/>
            <a:p>
              <a:endParaRPr lang="zh-CN" altLang="en-US">
                <a:solidFill>
                  <a:srgbClr val="000000"/>
                </a:solidFill>
              </a:endParaRPr>
            </a:p>
          </p:txBody>
        </p:sp>
        <p:pic>
          <p:nvPicPr>
            <p:cNvPr id="76" name="图片 75" descr="两栋楼.jpg"/>
            <p:cNvPicPr>
              <a:picLocks noChangeAspect="1"/>
            </p:cNvPicPr>
            <p:nvPr/>
          </p:nvPicPr>
          <p:blipFill>
            <a:blip r:embed="rId2" cstate="print">
              <a:clrChange>
                <a:clrFrom>
                  <a:srgbClr val="FFFFFE"/>
                </a:clrFrom>
                <a:clrTo>
                  <a:srgbClr val="FFFFFE">
                    <a:alpha val="0"/>
                  </a:srgbClr>
                </a:clrTo>
              </a:clrChange>
            </a:blip>
            <a:srcRect l="33279" t="17581" r="7158" b="51801"/>
            <a:stretch>
              <a:fillRect/>
            </a:stretch>
          </p:blipFill>
          <p:spPr>
            <a:xfrm>
              <a:off x="4497904" y="4812412"/>
              <a:ext cx="855104" cy="497751"/>
            </a:xfrm>
            <a:prstGeom prst="rect">
              <a:avLst/>
            </a:prstGeom>
          </p:spPr>
        </p:pic>
        <p:pic>
          <p:nvPicPr>
            <p:cNvPr id="78" name="Picture 781" descr="图片3"/>
            <p:cNvPicPr>
              <a:picLocks noChangeAspect="1" noChangeArrowheads="1"/>
            </p:cNvPicPr>
            <p:nvPr/>
          </p:nvPicPr>
          <p:blipFill>
            <a:blip r:embed="rId1" cstate="print"/>
            <a:srcRect/>
            <a:stretch>
              <a:fillRect/>
            </a:stretch>
          </p:blipFill>
          <p:spPr bwMode="auto">
            <a:xfrm>
              <a:off x="4373956" y="3164600"/>
              <a:ext cx="355804" cy="302703"/>
            </a:xfrm>
            <a:prstGeom prst="rect">
              <a:avLst/>
            </a:prstGeom>
            <a:noFill/>
            <a:effectLst>
              <a:outerShdw blurRad="50800" dist="38100" dir="5400000" algn="t" rotWithShape="0">
                <a:prstClr val="black">
                  <a:alpha val="40000"/>
                </a:prstClr>
              </a:outerShdw>
            </a:effectLst>
          </p:spPr>
        </p:pic>
        <p:pic>
          <p:nvPicPr>
            <p:cNvPr id="79" name="Picture 781" descr="图片3"/>
            <p:cNvPicPr>
              <a:picLocks noChangeAspect="1" noChangeArrowheads="1"/>
            </p:cNvPicPr>
            <p:nvPr/>
          </p:nvPicPr>
          <p:blipFill>
            <a:blip r:embed="rId1" cstate="print"/>
            <a:srcRect/>
            <a:stretch>
              <a:fillRect/>
            </a:stretch>
          </p:blipFill>
          <p:spPr bwMode="auto">
            <a:xfrm>
              <a:off x="6143787" y="3222277"/>
              <a:ext cx="355804" cy="302703"/>
            </a:xfrm>
            <a:prstGeom prst="rect">
              <a:avLst/>
            </a:prstGeom>
            <a:noFill/>
            <a:effectLst>
              <a:outerShdw blurRad="50800" dist="38100" dir="5400000" algn="t" rotWithShape="0">
                <a:prstClr val="black">
                  <a:alpha val="40000"/>
                </a:prstClr>
              </a:outerShdw>
            </a:effectLst>
          </p:spPr>
        </p:pic>
        <p:pic>
          <p:nvPicPr>
            <p:cNvPr id="80" name="Picture 781" descr="图片3"/>
            <p:cNvPicPr>
              <a:picLocks noChangeAspect="1" noChangeArrowheads="1"/>
            </p:cNvPicPr>
            <p:nvPr/>
          </p:nvPicPr>
          <p:blipFill>
            <a:blip r:embed="rId1" cstate="print"/>
            <a:srcRect/>
            <a:stretch>
              <a:fillRect/>
            </a:stretch>
          </p:blipFill>
          <p:spPr bwMode="auto">
            <a:xfrm>
              <a:off x="7565299" y="2793916"/>
              <a:ext cx="355804" cy="302703"/>
            </a:xfrm>
            <a:prstGeom prst="rect">
              <a:avLst/>
            </a:prstGeom>
            <a:noFill/>
            <a:effectLst>
              <a:outerShdw blurRad="50800" dist="38100" dir="5400000" algn="t" rotWithShape="0">
                <a:prstClr val="black">
                  <a:alpha val="40000"/>
                </a:prstClr>
              </a:outerShdw>
            </a:effectLst>
          </p:spPr>
        </p:pic>
        <p:pic>
          <p:nvPicPr>
            <p:cNvPr id="82" name="Picture 781" descr="图片3"/>
            <p:cNvPicPr>
              <a:picLocks noChangeAspect="1" noChangeArrowheads="1"/>
            </p:cNvPicPr>
            <p:nvPr/>
          </p:nvPicPr>
          <p:blipFill>
            <a:blip r:embed="rId1" cstate="print"/>
            <a:srcRect/>
            <a:stretch>
              <a:fillRect/>
            </a:stretch>
          </p:blipFill>
          <p:spPr bwMode="auto">
            <a:xfrm>
              <a:off x="4571651" y="2295765"/>
              <a:ext cx="355804" cy="302703"/>
            </a:xfrm>
            <a:prstGeom prst="rect">
              <a:avLst/>
            </a:prstGeom>
            <a:noFill/>
            <a:effectLst>
              <a:outerShdw blurRad="50800" dist="38100" dir="5400000" algn="t" rotWithShape="0">
                <a:prstClr val="black">
                  <a:alpha val="40000"/>
                </a:prstClr>
              </a:outerShdw>
            </a:effectLst>
          </p:spPr>
        </p:pic>
        <p:sp>
          <p:nvSpPr>
            <p:cNvPr id="83" name="TextBox 82"/>
            <p:cNvSpPr txBox="1"/>
            <p:nvPr/>
          </p:nvSpPr>
          <p:spPr>
            <a:xfrm>
              <a:off x="4569333" y="2745584"/>
              <a:ext cx="2612912" cy="533163"/>
            </a:xfrm>
            <a:prstGeom prst="rect">
              <a:avLst/>
            </a:prstGeom>
            <a:noFill/>
          </p:spPr>
          <p:txBody>
            <a:bodyPr wrap="none" lIns="121594" tIns="60797" rIns="121594" bIns="60797" rtlCol="0">
              <a:spAutoFit/>
            </a:bodyPr>
            <a:lstStyle/>
            <a:p>
              <a:r>
                <a:rPr lang="en-US" altLang="zh-CN" dirty="0" smtClean="0">
                  <a:solidFill>
                    <a:srgbClr val="000000"/>
                  </a:solidFill>
                  <a:latin typeface="华文细黑" pitchFamily="2" charset="-122"/>
                  <a:ea typeface="华文细黑" pitchFamily="2" charset="-122"/>
                </a:rPr>
                <a:t>IP+</a:t>
              </a:r>
              <a:r>
                <a:rPr lang="zh-CN" altLang="en-US" dirty="0" smtClean="0">
                  <a:solidFill>
                    <a:srgbClr val="000000"/>
                  </a:solidFill>
                  <a:latin typeface="华文细黑" pitchFamily="2" charset="-122"/>
                  <a:ea typeface="华文细黑" pitchFamily="2" charset="-122"/>
                </a:rPr>
                <a:t>光教育城域网</a:t>
              </a:r>
              <a:endParaRPr lang="zh-CN" altLang="en-US" dirty="0">
                <a:solidFill>
                  <a:srgbClr val="000000"/>
                </a:solidFill>
                <a:latin typeface="华文细黑" pitchFamily="2" charset="-122"/>
                <a:ea typeface="华文细黑" pitchFamily="2" charset="-122"/>
              </a:endParaRPr>
            </a:p>
          </p:txBody>
        </p:sp>
        <p:cxnSp>
          <p:nvCxnSpPr>
            <p:cNvPr id="84" name="直接连接符 83"/>
            <p:cNvCxnSpPr>
              <a:stCxn id="81" idx="0"/>
              <a:endCxn id="122" idx="2"/>
            </p:cNvCxnSpPr>
            <p:nvPr/>
          </p:nvCxnSpPr>
          <p:spPr bwMode="auto">
            <a:xfrm flipH="1" flipV="1">
              <a:off x="5933237" y="1996487"/>
              <a:ext cx="104434" cy="137662"/>
            </a:xfrm>
            <a:prstGeom prst="line">
              <a:avLst/>
            </a:prstGeom>
            <a:noFill/>
            <a:ln w="19050" cap="flat" cmpd="sng" algn="ctr">
              <a:solidFill>
                <a:schemeClr val="accent4">
                  <a:lumMod val="50000"/>
                  <a:lumOff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5" name="TextBox 84"/>
            <p:cNvSpPr txBox="1"/>
            <p:nvPr/>
          </p:nvSpPr>
          <p:spPr>
            <a:xfrm>
              <a:off x="4698740" y="5235275"/>
              <a:ext cx="635359"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小学</a:t>
              </a:r>
              <a:endParaRPr lang="zh-CN" altLang="en-US" sz="900" dirty="0">
                <a:solidFill>
                  <a:srgbClr val="000000"/>
                </a:solidFill>
                <a:latin typeface="华文细黑" pitchFamily="2" charset="-122"/>
                <a:ea typeface="华文细黑" pitchFamily="2" charset="-122"/>
              </a:endParaRPr>
            </a:p>
          </p:txBody>
        </p:sp>
        <p:sp>
          <p:nvSpPr>
            <p:cNvPr id="86" name="TextBox 85"/>
            <p:cNvSpPr txBox="1"/>
            <p:nvPr/>
          </p:nvSpPr>
          <p:spPr>
            <a:xfrm>
              <a:off x="3578916" y="5163474"/>
              <a:ext cx="943216"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重点学校</a:t>
              </a:r>
              <a:endParaRPr lang="zh-CN" altLang="en-US" sz="900" dirty="0">
                <a:solidFill>
                  <a:srgbClr val="000000"/>
                </a:solidFill>
                <a:latin typeface="华文细黑" pitchFamily="2" charset="-122"/>
                <a:ea typeface="华文细黑" pitchFamily="2" charset="-122"/>
              </a:endParaRPr>
            </a:p>
          </p:txBody>
        </p:sp>
        <p:cxnSp>
          <p:nvCxnSpPr>
            <p:cNvPr id="87" name="直接连接符 86"/>
            <p:cNvCxnSpPr>
              <a:stCxn id="91" idx="0"/>
              <a:endCxn id="78" idx="2"/>
            </p:cNvCxnSpPr>
            <p:nvPr/>
          </p:nvCxnSpPr>
          <p:spPr bwMode="auto">
            <a:xfrm flipV="1">
              <a:off x="2700628" y="3467303"/>
              <a:ext cx="1851230" cy="568034"/>
            </a:xfrm>
            <a:prstGeom prst="line">
              <a:avLst/>
            </a:prstGeom>
            <a:noFill/>
            <a:ln w="28575">
              <a:solidFill>
                <a:schemeClr val="bg2"/>
              </a:solidFill>
              <a:prstDash val="solid"/>
              <a:round/>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pic>
          <p:nvPicPr>
            <p:cNvPr id="88" name="Picture 8" descr="j0202496[1]"/>
            <p:cNvPicPr>
              <a:picLocks noChangeAspect="1" noChangeArrowheads="1"/>
            </p:cNvPicPr>
            <p:nvPr/>
          </p:nvPicPr>
          <p:blipFill>
            <a:blip r:embed="rId3" cstate="print"/>
            <a:srcRect/>
            <a:stretch>
              <a:fillRect/>
            </a:stretch>
          </p:blipFill>
          <p:spPr bwMode="auto">
            <a:xfrm>
              <a:off x="5443878" y="995856"/>
              <a:ext cx="870858" cy="68233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9" name="Freeform 60"/>
            <p:cNvSpPr/>
            <p:nvPr/>
          </p:nvSpPr>
          <p:spPr bwMode="auto">
            <a:xfrm rot="730310">
              <a:off x="2727320" y="4195384"/>
              <a:ext cx="2334670" cy="383624"/>
            </a:xfrm>
            <a:custGeom>
              <a:avLst/>
              <a:gdLst>
                <a:gd name="T0" fmla="*/ 0 w 7223"/>
                <a:gd name="T1" fmla="*/ 1 h 508"/>
                <a:gd name="T2" fmla="*/ 0 w 7223"/>
                <a:gd name="T3" fmla="*/ 1 h 508"/>
                <a:gd name="T4" fmla="*/ 0 w 7223"/>
                <a:gd name="T5" fmla="*/ 1 h 508"/>
                <a:gd name="T6" fmla="*/ 0 w 7223"/>
                <a:gd name="T7" fmla="*/ 1 h 508"/>
                <a:gd name="T8" fmla="*/ 0 w 7223"/>
                <a:gd name="T9" fmla="*/ 1 h 508"/>
                <a:gd name="T10" fmla="*/ 0 w 7223"/>
                <a:gd name="T11" fmla="*/ 1 h 508"/>
                <a:gd name="T12" fmla="*/ 0 w 7223"/>
                <a:gd name="T13" fmla="*/ 1 h 508"/>
                <a:gd name="T14" fmla="*/ 0 w 7223"/>
                <a:gd name="T15" fmla="*/ 1 h 508"/>
                <a:gd name="T16" fmla="*/ 0 w 7223"/>
                <a:gd name="T17" fmla="*/ 1 h 508"/>
                <a:gd name="T18" fmla="*/ 0 w 7223"/>
                <a:gd name="T19" fmla="*/ 1 h 508"/>
                <a:gd name="T20" fmla="*/ 0 w 7223"/>
                <a:gd name="T21" fmla="*/ 1 h 508"/>
                <a:gd name="T22" fmla="*/ 0 w 7223"/>
                <a:gd name="T23" fmla="*/ 1 h 508"/>
                <a:gd name="T24" fmla="*/ 0 w 7223"/>
                <a:gd name="T25" fmla="*/ 0 h 508"/>
                <a:gd name="T26" fmla="*/ 0 w 7223"/>
                <a:gd name="T27" fmla="*/ 0 h 508"/>
                <a:gd name="T28" fmla="*/ 0 w 7223"/>
                <a:gd name="T29" fmla="*/ 1 h 508"/>
                <a:gd name="T30" fmla="*/ 0 w 7223"/>
                <a:gd name="T31" fmla="*/ 1 h 508"/>
                <a:gd name="T32" fmla="*/ 0 w 7223"/>
                <a:gd name="T33" fmla="*/ 1 h 508"/>
                <a:gd name="T34" fmla="*/ 0 w 7223"/>
                <a:gd name="T35" fmla="*/ 1 h 508"/>
                <a:gd name="T36" fmla="*/ 0 w 7223"/>
                <a:gd name="T37" fmla="*/ 1 h 508"/>
                <a:gd name="T38" fmla="*/ 0 w 7223"/>
                <a:gd name="T39" fmla="*/ 1 h 508"/>
                <a:gd name="T40" fmla="*/ 0 w 7223"/>
                <a:gd name="T41" fmla="*/ 1 h 508"/>
                <a:gd name="T42" fmla="*/ 0 w 7223"/>
                <a:gd name="T43" fmla="*/ 1 h 508"/>
                <a:gd name="T44" fmla="*/ 0 w 7223"/>
                <a:gd name="T45" fmla="*/ 1 h 508"/>
                <a:gd name="T46" fmla="*/ 0 w 7223"/>
                <a:gd name="T47" fmla="*/ 1 h 508"/>
                <a:gd name="T48" fmla="*/ 0 w 7223"/>
                <a:gd name="T49" fmla="*/ 1 h 508"/>
                <a:gd name="T50" fmla="*/ 0 w 7223"/>
                <a:gd name="T51" fmla="*/ 1 h 508"/>
                <a:gd name="T52" fmla="*/ 0 w 7223"/>
                <a:gd name="T53" fmla="*/ 1 h 508"/>
                <a:gd name="T54" fmla="*/ 0 w 7223"/>
                <a:gd name="T55" fmla="*/ 1 h 508"/>
                <a:gd name="T56" fmla="*/ 0 w 7223"/>
                <a:gd name="T57" fmla="*/ 1 h 508"/>
                <a:gd name="T58" fmla="*/ 0 w 7223"/>
                <a:gd name="T59" fmla="*/ 1 h 508"/>
                <a:gd name="T60" fmla="*/ 0 w 7223"/>
                <a:gd name="T61" fmla="*/ 1 h 508"/>
                <a:gd name="T62" fmla="*/ 0 w 7223"/>
                <a:gd name="T63" fmla="*/ 1 h 508"/>
                <a:gd name="T64" fmla="*/ 0 w 7223"/>
                <a:gd name="T65" fmla="*/ 1 h 508"/>
                <a:gd name="T66" fmla="*/ 0 w 7223"/>
                <a:gd name="T67" fmla="*/ 1 h 508"/>
                <a:gd name="T68" fmla="*/ 0 w 7223"/>
                <a:gd name="T69" fmla="*/ 1 h 508"/>
                <a:gd name="T70" fmla="*/ 0 w 7223"/>
                <a:gd name="T71" fmla="*/ 1 h 508"/>
                <a:gd name="T72" fmla="*/ 0 w 7223"/>
                <a:gd name="T73" fmla="*/ 1 h 508"/>
                <a:gd name="T74" fmla="*/ 0 w 7223"/>
                <a:gd name="T75" fmla="*/ 1 h 508"/>
                <a:gd name="T76" fmla="*/ 0 w 7223"/>
                <a:gd name="T77" fmla="*/ 1 h 508"/>
                <a:gd name="T78" fmla="*/ 0 w 7223"/>
                <a:gd name="T79" fmla="*/ 1 h 508"/>
                <a:gd name="T80" fmla="*/ 0 w 7223"/>
                <a:gd name="T81" fmla="*/ 1 h 508"/>
                <a:gd name="T82" fmla="*/ 0 w 7223"/>
                <a:gd name="T83" fmla="*/ 1 h 508"/>
                <a:gd name="T84" fmla="*/ 0 w 7223"/>
                <a:gd name="T85" fmla="*/ 1 h 508"/>
                <a:gd name="T86" fmla="*/ 0 w 7223"/>
                <a:gd name="T87" fmla="*/ 1 h 508"/>
                <a:gd name="T88" fmla="*/ 0 w 7223"/>
                <a:gd name="T89" fmla="*/ 1 h 508"/>
                <a:gd name="T90" fmla="*/ 0 w 7223"/>
                <a:gd name="T91" fmla="*/ 1 h 508"/>
                <a:gd name="T92" fmla="*/ 0 w 7223"/>
                <a:gd name="T93" fmla="*/ 1 h 508"/>
                <a:gd name="T94" fmla="*/ 0 w 7223"/>
                <a:gd name="T95" fmla="*/ 1 h 508"/>
                <a:gd name="T96" fmla="*/ 0 w 7223"/>
                <a:gd name="T97" fmla="*/ 1 h 508"/>
                <a:gd name="T98" fmla="*/ 0 w 7223"/>
                <a:gd name="T99" fmla="*/ 1 h 508"/>
                <a:gd name="T100" fmla="*/ 0 w 7223"/>
                <a:gd name="T101" fmla="*/ 1 h 508"/>
                <a:gd name="T102" fmla="*/ 0 w 7223"/>
                <a:gd name="T103" fmla="*/ 1 h 508"/>
                <a:gd name="T104" fmla="*/ 0 w 7223"/>
                <a:gd name="T105" fmla="*/ 1 h 5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223"/>
                <a:gd name="T160" fmla="*/ 0 h 508"/>
                <a:gd name="T161" fmla="*/ 7223 w 7223"/>
                <a:gd name="T162" fmla="*/ 508 h 5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223" h="508">
                  <a:moveTo>
                    <a:pt x="7223" y="254"/>
                  </a:moveTo>
                  <a:lnTo>
                    <a:pt x="7221" y="248"/>
                  </a:lnTo>
                  <a:lnTo>
                    <a:pt x="7217" y="241"/>
                  </a:lnTo>
                  <a:lnTo>
                    <a:pt x="7211" y="234"/>
                  </a:lnTo>
                  <a:lnTo>
                    <a:pt x="7203" y="227"/>
                  </a:lnTo>
                  <a:lnTo>
                    <a:pt x="7194" y="222"/>
                  </a:lnTo>
                  <a:lnTo>
                    <a:pt x="7180" y="216"/>
                  </a:lnTo>
                  <a:lnTo>
                    <a:pt x="7166" y="209"/>
                  </a:lnTo>
                  <a:lnTo>
                    <a:pt x="7149" y="202"/>
                  </a:lnTo>
                  <a:lnTo>
                    <a:pt x="7129" y="197"/>
                  </a:lnTo>
                  <a:lnTo>
                    <a:pt x="7108" y="190"/>
                  </a:lnTo>
                  <a:lnTo>
                    <a:pt x="7085" y="185"/>
                  </a:lnTo>
                  <a:lnTo>
                    <a:pt x="7059" y="179"/>
                  </a:lnTo>
                  <a:lnTo>
                    <a:pt x="7032" y="172"/>
                  </a:lnTo>
                  <a:lnTo>
                    <a:pt x="7003" y="167"/>
                  </a:lnTo>
                  <a:lnTo>
                    <a:pt x="6971" y="160"/>
                  </a:lnTo>
                  <a:lnTo>
                    <a:pt x="6938" y="155"/>
                  </a:lnTo>
                  <a:lnTo>
                    <a:pt x="6866" y="143"/>
                  </a:lnTo>
                  <a:lnTo>
                    <a:pt x="6786" y="133"/>
                  </a:lnTo>
                  <a:lnTo>
                    <a:pt x="6699" y="121"/>
                  </a:lnTo>
                  <a:lnTo>
                    <a:pt x="6605" y="111"/>
                  </a:lnTo>
                  <a:lnTo>
                    <a:pt x="6506" y="101"/>
                  </a:lnTo>
                  <a:lnTo>
                    <a:pt x="6398" y="93"/>
                  </a:lnTo>
                  <a:lnTo>
                    <a:pt x="6283" y="83"/>
                  </a:lnTo>
                  <a:lnTo>
                    <a:pt x="6165" y="74"/>
                  </a:lnTo>
                  <a:lnTo>
                    <a:pt x="6040" y="66"/>
                  </a:lnTo>
                  <a:lnTo>
                    <a:pt x="5907" y="57"/>
                  </a:lnTo>
                  <a:lnTo>
                    <a:pt x="5771" y="51"/>
                  </a:lnTo>
                  <a:lnTo>
                    <a:pt x="5630" y="42"/>
                  </a:lnTo>
                  <a:lnTo>
                    <a:pt x="5484" y="37"/>
                  </a:lnTo>
                  <a:lnTo>
                    <a:pt x="5332" y="30"/>
                  </a:lnTo>
                  <a:lnTo>
                    <a:pt x="5176" y="25"/>
                  </a:lnTo>
                  <a:lnTo>
                    <a:pt x="5017" y="20"/>
                  </a:lnTo>
                  <a:lnTo>
                    <a:pt x="4853" y="15"/>
                  </a:lnTo>
                  <a:lnTo>
                    <a:pt x="4685" y="10"/>
                  </a:lnTo>
                  <a:lnTo>
                    <a:pt x="4514" y="7"/>
                  </a:lnTo>
                  <a:lnTo>
                    <a:pt x="4338" y="5"/>
                  </a:lnTo>
                  <a:lnTo>
                    <a:pt x="4161" y="2"/>
                  </a:lnTo>
                  <a:lnTo>
                    <a:pt x="3980" y="0"/>
                  </a:lnTo>
                  <a:lnTo>
                    <a:pt x="3796" y="0"/>
                  </a:lnTo>
                  <a:lnTo>
                    <a:pt x="3611" y="0"/>
                  </a:lnTo>
                  <a:lnTo>
                    <a:pt x="3424" y="0"/>
                  </a:lnTo>
                  <a:lnTo>
                    <a:pt x="3241" y="0"/>
                  </a:lnTo>
                  <a:lnTo>
                    <a:pt x="3060" y="2"/>
                  </a:lnTo>
                  <a:lnTo>
                    <a:pt x="2882" y="5"/>
                  </a:lnTo>
                  <a:lnTo>
                    <a:pt x="2709" y="7"/>
                  </a:lnTo>
                  <a:lnTo>
                    <a:pt x="2537" y="10"/>
                  </a:lnTo>
                  <a:lnTo>
                    <a:pt x="2370" y="15"/>
                  </a:lnTo>
                  <a:lnTo>
                    <a:pt x="2204" y="20"/>
                  </a:lnTo>
                  <a:lnTo>
                    <a:pt x="2044" y="25"/>
                  </a:lnTo>
                  <a:lnTo>
                    <a:pt x="1890" y="30"/>
                  </a:lnTo>
                  <a:lnTo>
                    <a:pt x="1738" y="37"/>
                  </a:lnTo>
                  <a:lnTo>
                    <a:pt x="1592" y="42"/>
                  </a:lnTo>
                  <a:lnTo>
                    <a:pt x="1450" y="51"/>
                  </a:lnTo>
                  <a:lnTo>
                    <a:pt x="1313" y="57"/>
                  </a:lnTo>
                  <a:lnTo>
                    <a:pt x="1183" y="66"/>
                  </a:lnTo>
                  <a:lnTo>
                    <a:pt x="1058" y="74"/>
                  </a:lnTo>
                  <a:lnTo>
                    <a:pt x="937" y="83"/>
                  </a:lnTo>
                  <a:lnTo>
                    <a:pt x="824" y="93"/>
                  </a:lnTo>
                  <a:lnTo>
                    <a:pt x="717" y="101"/>
                  </a:lnTo>
                  <a:lnTo>
                    <a:pt x="616" y="111"/>
                  </a:lnTo>
                  <a:lnTo>
                    <a:pt x="522" y="121"/>
                  </a:lnTo>
                  <a:lnTo>
                    <a:pt x="436" y="133"/>
                  </a:lnTo>
                  <a:lnTo>
                    <a:pt x="356" y="143"/>
                  </a:lnTo>
                  <a:lnTo>
                    <a:pt x="284" y="155"/>
                  </a:lnTo>
                  <a:lnTo>
                    <a:pt x="249" y="160"/>
                  </a:lnTo>
                  <a:lnTo>
                    <a:pt x="218" y="167"/>
                  </a:lnTo>
                  <a:lnTo>
                    <a:pt x="189" y="172"/>
                  </a:lnTo>
                  <a:lnTo>
                    <a:pt x="161" y="179"/>
                  </a:lnTo>
                  <a:lnTo>
                    <a:pt x="136" y="185"/>
                  </a:lnTo>
                  <a:lnTo>
                    <a:pt x="113" y="190"/>
                  </a:lnTo>
                  <a:lnTo>
                    <a:pt x="91" y="197"/>
                  </a:lnTo>
                  <a:lnTo>
                    <a:pt x="74" y="202"/>
                  </a:lnTo>
                  <a:lnTo>
                    <a:pt x="56" y="209"/>
                  </a:lnTo>
                  <a:lnTo>
                    <a:pt x="41" y="216"/>
                  </a:lnTo>
                  <a:lnTo>
                    <a:pt x="29" y="222"/>
                  </a:lnTo>
                  <a:lnTo>
                    <a:pt x="17" y="227"/>
                  </a:lnTo>
                  <a:lnTo>
                    <a:pt x="9" y="234"/>
                  </a:lnTo>
                  <a:lnTo>
                    <a:pt x="4" y="241"/>
                  </a:lnTo>
                  <a:lnTo>
                    <a:pt x="2" y="248"/>
                  </a:lnTo>
                  <a:lnTo>
                    <a:pt x="0" y="254"/>
                  </a:lnTo>
                  <a:lnTo>
                    <a:pt x="2" y="261"/>
                  </a:lnTo>
                  <a:lnTo>
                    <a:pt x="4" y="268"/>
                  </a:lnTo>
                  <a:lnTo>
                    <a:pt x="9" y="274"/>
                  </a:lnTo>
                  <a:lnTo>
                    <a:pt x="17" y="280"/>
                  </a:lnTo>
                  <a:lnTo>
                    <a:pt x="29" y="286"/>
                  </a:lnTo>
                  <a:lnTo>
                    <a:pt x="41" y="293"/>
                  </a:lnTo>
                  <a:lnTo>
                    <a:pt x="56" y="300"/>
                  </a:lnTo>
                  <a:lnTo>
                    <a:pt x="74" y="305"/>
                  </a:lnTo>
                  <a:lnTo>
                    <a:pt x="91" y="312"/>
                  </a:lnTo>
                  <a:lnTo>
                    <a:pt x="113" y="318"/>
                  </a:lnTo>
                  <a:lnTo>
                    <a:pt x="136" y="323"/>
                  </a:lnTo>
                  <a:lnTo>
                    <a:pt x="161" y="330"/>
                  </a:lnTo>
                  <a:lnTo>
                    <a:pt x="189" y="335"/>
                  </a:lnTo>
                  <a:lnTo>
                    <a:pt x="218" y="342"/>
                  </a:lnTo>
                  <a:lnTo>
                    <a:pt x="249" y="347"/>
                  </a:lnTo>
                  <a:lnTo>
                    <a:pt x="284" y="354"/>
                  </a:lnTo>
                  <a:lnTo>
                    <a:pt x="356" y="364"/>
                  </a:lnTo>
                  <a:lnTo>
                    <a:pt x="436" y="375"/>
                  </a:lnTo>
                  <a:lnTo>
                    <a:pt x="522" y="386"/>
                  </a:lnTo>
                  <a:lnTo>
                    <a:pt x="616" y="396"/>
                  </a:lnTo>
                  <a:lnTo>
                    <a:pt x="717" y="406"/>
                  </a:lnTo>
                  <a:lnTo>
                    <a:pt x="824" y="416"/>
                  </a:lnTo>
                  <a:lnTo>
                    <a:pt x="937" y="424"/>
                  </a:lnTo>
                  <a:lnTo>
                    <a:pt x="1058" y="434"/>
                  </a:lnTo>
                  <a:lnTo>
                    <a:pt x="1183" y="443"/>
                  </a:lnTo>
                  <a:lnTo>
                    <a:pt x="1313" y="450"/>
                  </a:lnTo>
                  <a:lnTo>
                    <a:pt x="1450" y="458"/>
                  </a:lnTo>
                  <a:lnTo>
                    <a:pt x="1592" y="465"/>
                  </a:lnTo>
                  <a:lnTo>
                    <a:pt x="1738" y="471"/>
                  </a:lnTo>
                  <a:lnTo>
                    <a:pt x="1890" y="478"/>
                  </a:lnTo>
                  <a:lnTo>
                    <a:pt x="2044" y="483"/>
                  </a:lnTo>
                  <a:lnTo>
                    <a:pt x="2204" y="488"/>
                  </a:lnTo>
                  <a:lnTo>
                    <a:pt x="2370" y="493"/>
                  </a:lnTo>
                  <a:lnTo>
                    <a:pt x="2537" y="497"/>
                  </a:lnTo>
                  <a:lnTo>
                    <a:pt x="2709" y="500"/>
                  </a:lnTo>
                  <a:lnTo>
                    <a:pt x="2882" y="503"/>
                  </a:lnTo>
                  <a:lnTo>
                    <a:pt x="3060" y="505"/>
                  </a:lnTo>
                  <a:lnTo>
                    <a:pt x="3241" y="507"/>
                  </a:lnTo>
                  <a:lnTo>
                    <a:pt x="3424" y="508"/>
                  </a:lnTo>
                  <a:lnTo>
                    <a:pt x="3611" y="508"/>
                  </a:lnTo>
                  <a:lnTo>
                    <a:pt x="3796" y="508"/>
                  </a:lnTo>
                  <a:lnTo>
                    <a:pt x="3980" y="507"/>
                  </a:lnTo>
                  <a:lnTo>
                    <a:pt x="4161" y="505"/>
                  </a:lnTo>
                  <a:lnTo>
                    <a:pt x="4338" y="503"/>
                  </a:lnTo>
                  <a:lnTo>
                    <a:pt x="4514" y="500"/>
                  </a:lnTo>
                  <a:lnTo>
                    <a:pt x="4685" y="497"/>
                  </a:lnTo>
                  <a:lnTo>
                    <a:pt x="4853" y="493"/>
                  </a:lnTo>
                  <a:lnTo>
                    <a:pt x="5017" y="488"/>
                  </a:lnTo>
                  <a:lnTo>
                    <a:pt x="5176" y="483"/>
                  </a:lnTo>
                  <a:lnTo>
                    <a:pt x="5332" y="478"/>
                  </a:lnTo>
                  <a:lnTo>
                    <a:pt x="5484" y="471"/>
                  </a:lnTo>
                  <a:lnTo>
                    <a:pt x="5630" y="465"/>
                  </a:lnTo>
                  <a:lnTo>
                    <a:pt x="5771" y="458"/>
                  </a:lnTo>
                  <a:lnTo>
                    <a:pt x="5907" y="450"/>
                  </a:lnTo>
                  <a:lnTo>
                    <a:pt x="6040" y="443"/>
                  </a:lnTo>
                  <a:lnTo>
                    <a:pt x="6165" y="434"/>
                  </a:lnTo>
                  <a:lnTo>
                    <a:pt x="6283" y="424"/>
                  </a:lnTo>
                  <a:lnTo>
                    <a:pt x="6398" y="416"/>
                  </a:lnTo>
                  <a:lnTo>
                    <a:pt x="6506" y="406"/>
                  </a:lnTo>
                  <a:lnTo>
                    <a:pt x="6605" y="396"/>
                  </a:lnTo>
                  <a:lnTo>
                    <a:pt x="6699" y="386"/>
                  </a:lnTo>
                  <a:lnTo>
                    <a:pt x="6786" y="375"/>
                  </a:lnTo>
                  <a:lnTo>
                    <a:pt x="6866" y="364"/>
                  </a:lnTo>
                  <a:lnTo>
                    <a:pt x="6938" y="354"/>
                  </a:lnTo>
                  <a:lnTo>
                    <a:pt x="6971" y="347"/>
                  </a:lnTo>
                  <a:lnTo>
                    <a:pt x="7003" y="342"/>
                  </a:lnTo>
                  <a:lnTo>
                    <a:pt x="7032" y="335"/>
                  </a:lnTo>
                  <a:lnTo>
                    <a:pt x="7059" y="330"/>
                  </a:lnTo>
                  <a:lnTo>
                    <a:pt x="7085" y="323"/>
                  </a:lnTo>
                  <a:lnTo>
                    <a:pt x="7108" y="318"/>
                  </a:lnTo>
                  <a:lnTo>
                    <a:pt x="7129" y="312"/>
                  </a:lnTo>
                  <a:lnTo>
                    <a:pt x="7149" y="305"/>
                  </a:lnTo>
                  <a:lnTo>
                    <a:pt x="7166" y="300"/>
                  </a:lnTo>
                  <a:lnTo>
                    <a:pt x="7180" y="293"/>
                  </a:lnTo>
                  <a:lnTo>
                    <a:pt x="7194" y="286"/>
                  </a:lnTo>
                  <a:lnTo>
                    <a:pt x="7203" y="280"/>
                  </a:lnTo>
                  <a:lnTo>
                    <a:pt x="7211" y="274"/>
                  </a:lnTo>
                  <a:lnTo>
                    <a:pt x="7217" y="268"/>
                  </a:lnTo>
                  <a:lnTo>
                    <a:pt x="7221" y="261"/>
                  </a:lnTo>
                  <a:lnTo>
                    <a:pt x="7223" y="254"/>
                  </a:lnTo>
                </a:path>
              </a:pathLst>
            </a:custGeom>
            <a:noFill/>
            <a:ln w="28575">
              <a:solidFill>
                <a:schemeClr val="bg2"/>
              </a:solidFill>
              <a:prstDash val="solid"/>
              <a:round/>
            </a:ln>
            <a:effectLst>
              <a:outerShdw blurRad="50800" dist="38100" dir="5400000" algn="t" rotWithShape="0">
                <a:prstClr val="black">
                  <a:alpha val="40000"/>
                </a:prstClr>
              </a:outerShdw>
            </a:effectLst>
          </p:spPr>
          <p:txBody>
            <a:bodyPr lIns="121594" tIns="60797" rIns="121594" bIns="60797"/>
            <a:lstStyle/>
            <a:p>
              <a:endParaRPr lang="zh-CN" altLang="en-US">
                <a:solidFill>
                  <a:srgbClr val="000000"/>
                </a:solidFill>
              </a:endParaRPr>
            </a:p>
          </p:txBody>
        </p:sp>
        <p:sp>
          <p:nvSpPr>
            <p:cNvPr id="92" name="TextBox 91"/>
            <p:cNvSpPr txBox="1"/>
            <p:nvPr/>
          </p:nvSpPr>
          <p:spPr>
            <a:xfrm>
              <a:off x="4630057" y="1624092"/>
              <a:ext cx="1251072"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教育管理机构</a:t>
              </a:r>
              <a:endParaRPr lang="zh-CN" altLang="en-US" sz="900" dirty="0">
                <a:solidFill>
                  <a:srgbClr val="000000"/>
                </a:solidFill>
                <a:latin typeface="华文细黑" pitchFamily="2" charset="-122"/>
                <a:ea typeface="华文细黑" pitchFamily="2" charset="-122"/>
              </a:endParaRPr>
            </a:p>
          </p:txBody>
        </p:sp>
        <p:sp>
          <p:nvSpPr>
            <p:cNvPr id="95" name="TextBox 94"/>
            <p:cNvSpPr txBox="1"/>
            <p:nvPr/>
          </p:nvSpPr>
          <p:spPr>
            <a:xfrm>
              <a:off x="1593677" y="3528450"/>
              <a:ext cx="789288"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村小学</a:t>
              </a:r>
              <a:endParaRPr lang="zh-CN" altLang="en-US" sz="900" dirty="0">
                <a:solidFill>
                  <a:srgbClr val="000000"/>
                </a:solidFill>
                <a:latin typeface="华文细黑" pitchFamily="2" charset="-122"/>
                <a:ea typeface="华文细黑" pitchFamily="2" charset="-122"/>
              </a:endParaRPr>
            </a:p>
          </p:txBody>
        </p:sp>
        <p:pic>
          <p:nvPicPr>
            <p:cNvPr id="98" name="Picture 6" descr="C:\Users\Z00172~1\AppData\Local\Temp\Rar$DR01.690\各种房子立体图标\home-3.png"/>
            <p:cNvPicPr>
              <a:picLocks noChangeAspect="1" noChangeArrowheads="1"/>
            </p:cNvPicPr>
            <p:nvPr/>
          </p:nvPicPr>
          <p:blipFill>
            <a:blip r:embed="rId4" cstate="print"/>
            <a:srcRect/>
            <a:stretch>
              <a:fillRect/>
            </a:stretch>
          </p:blipFill>
          <p:spPr bwMode="auto">
            <a:xfrm>
              <a:off x="1740912" y="3239141"/>
              <a:ext cx="424772" cy="371684"/>
            </a:xfrm>
            <a:prstGeom prst="rect">
              <a:avLst/>
            </a:prstGeom>
            <a:noFill/>
          </p:spPr>
        </p:pic>
        <p:sp>
          <p:nvSpPr>
            <p:cNvPr id="104" name="Freeform 60"/>
            <p:cNvSpPr/>
            <p:nvPr/>
          </p:nvSpPr>
          <p:spPr bwMode="auto">
            <a:xfrm rot="20749397">
              <a:off x="6345419" y="4218121"/>
              <a:ext cx="2334670" cy="383624"/>
            </a:xfrm>
            <a:custGeom>
              <a:avLst/>
              <a:gdLst>
                <a:gd name="T0" fmla="*/ 0 w 7223"/>
                <a:gd name="T1" fmla="*/ 1 h 508"/>
                <a:gd name="T2" fmla="*/ 0 w 7223"/>
                <a:gd name="T3" fmla="*/ 1 h 508"/>
                <a:gd name="T4" fmla="*/ 0 w 7223"/>
                <a:gd name="T5" fmla="*/ 1 h 508"/>
                <a:gd name="T6" fmla="*/ 0 w 7223"/>
                <a:gd name="T7" fmla="*/ 1 h 508"/>
                <a:gd name="T8" fmla="*/ 0 w 7223"/>
                <a:gd name="T9" fmla="*/ 1 h 508"/>
                <a:gd name="T10" fmla="*/ 0 w 7223"/>
                <a:gd name="T11" fmla="*/ 1 h 508"/>
                <a:gd name="T12" fmla="*/ 0 w 7223"/>
                <a:gd name="T13" fmla="*/ 1 h 508"/>
                <a:gd name="T14" fmla="*/ 0 w 7223"/>
                <a:gd name="T15" fmla="*/ 1 h 508"/>
                <a:gd name="T16" fmla="*/ 0 w 7223"/>
                <a:gd name="T17" fmla="*/ 1 h 508"/>
                <a:gd name="T18" fmla="*/ 0 w 7223"/>
                <a:gd name="T19" fmla="*/ 1 h 508"/>
                <a:gd name="T20" fmla="*/ 0 w 7223"/>
                <a:gd name="T21" fmla="*/ 1 h 508"/>
                <a:gd name="T22" fmla="*/ 0 w 7223"/>
                <a:gd name="T23" fmla="*/ 1 h 508"/>
                <a:gd name="T24" fmla="*/ 0 w 7223"/>
                <a:gd name="T25" fmla="*/ 0 h 508"/>
                <a:gd name="T26" fmla="*/ 0 w 7223"/>
                <a:gd name="T27" fmla="*/ 0 h 508"/>
                <a:gd name="T28" fmla="*/ 0 w 7223"/>
                <a:gd name="T29" fmla="*/ 1 h 508"/>
                <a:gd name="T30" fmla="*/ 0 w 7223"/>
                <a:gd name="T31" fmla="*/ 1 h 508"/>
                <a:gd name="T32" fmla="*/ 0 w 7223"/>
                <a:gd name="T33" fmla="*/ 1 h 508"/>
                <a:gd name="T34" fmla="*/ 0 w 7223"/>
                <a:gd name="T35" fmla="*/ 1 h 508"/>
                <a:gd name="T36" fmla="*/ 0 w 7223"/>
                <a:gd name="T37" fmla="*/ 1 h 508"/>
                <a:gd name="T38" fmla="*/ 0 w 7223"/>
                <a:gd name="T39" fmla="*/ 1 h 508"/>
                <a:gd name="T40" fmla="*/ 0 w 7223"/>
                <a:gd name="T41" fmla="*/ 1 h 508"/>
                <a:gd name="T42" fmla="*/ 0 w 7223"/>
                <a:gd name="T43" fmla="*/ 1 h 508"/>
                <a:gd name="T44" fmla="*/ 0 w 7223"/>
                <a:gd name="T45" fmla="*/ 1 h 508"/>
                <a:gd name="T46" fmla="*/ 0 w 7223"/>
                <a:gd name="T47" fmla="*/ 1 h 508"/>
                <a:gd name="T48" fmla="*/ 0 w 7223"/>
                <a:gd name="T49" fmla="*/ 1 h 508"/>
                <a:gd name="T50" fmla="*/ 0 w 7223"/>
                <a:gd name="T51" fmla="*/ 1 h 508"/>
                <a:gd name="T52" fmla="*/ 0 w 7223"/>
                <a:gd name="T53" fmla="*/ 1 h 508"/>
                <a:gd name="T54" fmla="*/ 0 w 7223"/>
                <a:gd name="T55" fmla="*/ 1 h 508"/>
                <a:gd name="T56" fmla="*/ 0 w 7223"/>
                <a:gd name="T57" fmla="*/ 1 h 508"/>
                <a:gd name="T58" fmla="*/ 0 w 7223"/>
                <a:gd name="T59" fmla="*/ 1 h 508"/>
                <a:gd name="T60" fmla="*/ 0 w 7223"/>
                <a:gd name="T61" fmla="*/ 1 h 508"/>
                <a:gd name="T62" fmla="*/ 0 w 7223"/>
                <a:gd name="T63" fmla="*/ 1 h 508"/>
                <a:gd name="T64" fmla="*/ 0 w 7223"/>
                <a:gd name="T65" fmla="*/ 1 h 508"/>
                <a:gd name="T66" fmla="*/ 0 w 7223"/>
                <a:gd name="T67" fmla="*/ 1 h 508"/>
                <a:gd name="T68" fmla="*/ 0 w 7223"/>
                <a:gd name="T69" fmla="*/ 1 h 508"/>
                <a:gd name="T70" fmla="*/ 0 w 7223"/>
                <a:gd name="T71" fmla="*/ 1 h 508"/>
                <a:gd name="T72" fmla="*/ 0 w 7223"/>
                <a:gd name="T73" fmla="*/ 1 h 508"/>
                <a:gd name="T74" fmla="*/ 0 w 7223"/>
                <a:gd name="T75" fmla="*/ 1 h 508"/>
                <a:gd name="T76" fmla="*/ 0 w 7223"/>
                <a:gd name="T77" fmla="*/ 1 h 508"/>
                <a:gd name="T78" fmla="*/ 0 w 7223"/>
                <a:gd name="T79" fmla="*/ 1 h 508"/>
                <a:gd name="T80" fmla="*/ 0 w 7223"/>
                <a:gd name="T81" fmla="*/ 1 h 508"/>
                <a:gd name="T82" fmla="*/ 0 w 7223"/>
                <a:gd name="T83" fmla="*/ 1 h 508"/>
                <a:gd name="T84" fmla="*/ 0 w 7223"/>
                <a:gd name="T85" fmla="*/ 1 h 508"/>
                <a:gd name="T86" fmla="*/ 0 w 7223"/>
                <a:gd name="T87" fmla="*/ 1 h 508"/>
                <a:gd name="T88" fmla="*/ 0 w 7223"/>
                <a:gd name="T89" fmla="*/ 1 h 508"/>
                <a:gd name="T90" fmla="*/ 0 w 7223"/>
                <a:gd name="T91" fmla="*/ 1 h 508"/>
                <a:gd name="T92" fmla="*/ 0 w 7223"/>
                <a:gd name="T93" fmla="*/ 1 h 508"/>
                <a:gd name="T94" fmla="*/ 0 w 7223"/>
                <a:gd name="T95" fmla="*/ 1 h 508"/>
                <a:gd name="T96" fmla="*/ 0 w 7223"/>
                <a:gd name="T97" fmla="*/ 1 h 508"/>
                <a:gd name="T98" fmla="*/ 0 w 7223"/>
                <a:gd name="T99" fmla="*/ 1 h 508"/>
                <a:gd name="T100" fmla="*/ 0 w 7223"/>
                <a:gd name="T101" fmla="*/ 1 h 508"/>
                <a:gd name="T102" fmla="*/ 0 w 7223"/>
                <a:gd name="T103" fmla="*/ 1 h 508"/>
                <a:gd name="T104" fmla="*/ 0 w 7223"/>
                <a:gd name="T105" fmla="*/ 1 h 5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223"/>
                <a:gd name="T160" fmla="*/ 0 h 508"/>
                <a:gd name="T161" fmla="*/ 7223 w 7223"/>
                <a:gd name="T162" fmla="*/ 508 h 5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223" h="508">
                  <a:moveTo>
                    <a:pt x="7223" y="254"/>
                  </a:moveTo>
                  <a:lnTo>
                    <a:pt x="7221" y="248"/>
                  </a:lnTo>
                  <a:lnTo>
                    <a:pt x="7217" y="241"/>
                  </a:lnTo>
                  <a:lnTo>
                    <a:pt x="7211" y="234"/>
                  </a:lnTo>
                  <a:lnTo>
                    <a:pt x="7203" y="227"/>
                  </a:lnTo>
                  <a:lnTo>
                    <a:pt x="7194" y="222"/>
                  </a:lnTo>
                  <a:lnTo>
                    <a:pt x="7180" y="216"/>
                  </a:lnTo>
                  <a:lnTo>
                    <a:pt x="7166" y="209"/>
                  </a:lnTo>
                  <a:lnTo>
                    <a:pt x="7149" y="202"/>
                  </a:lnTo>
                  <a:lnTo>
                    <a:pt x="7129" y="197"/>
                  </a:lnTo>
                  <a:lnTo>
                    <a:pt x="7108" y="190"/>
                  </a:lnTo>
                  <a:lnTo>
                    <a:pt x="7085" y="185"/>
                  </a:lnTo>
                  <a:lnTo>
                    <a:pt x="7059" y="179"/>
                  </a:lnTo>
                  <a:lnTo>
                    <a:pt x="7032" y="172"/>
                  </a:lnTo>
                  <a:lnTo>
                    <a:pt x="7003" y="167"/>
                  </a:lnTo>
                  <a:lnTo>
                    <a:pt x="6971" y="160"/>
                  </a:lnTo>
                  <a:lnTo>
                    <a:pt x="6938" y="155"/>
                  </a:lnTo>
                  <a:lnTo>
                    <a:pt x="6866" y="143"/>
                  </a:lnTo>
                  <a:lnTo>
                    <a:pt x="6786" y="133"/>
                  </a:lnTo>
                  <a:lnTo>
                    <a:pt x="6699" y="121"/>
                  </a:lnTo>
                  <a:lnTo>
                    <a:pt x="6605" y="111"/>
                  </a:lnTo>
                  <a:lnTo>
                    <a:pt x="6506" y="101"/>
                  </a:lnTo>
                  <a:lnTo>
                    <a:pt x="6398" y="93"/>
                  </a:lnTo>
                  <a:lnTo>
                    <a:pt x="6283" y="83"/>
                  </a:lnTo>
                  <a:lnTo>
                    <a:pt x="6165" y="74"/>
                  </a:lnTo>
                  <a:lnTo>
                    <a:pt x="6040" y="66"/>
                  </a:lnTo>
                  <a:lnTo>
                    <a:pt x="5907" y="57"/>
                  </a:lnTo>
                  <a:lnTo>
                    <a:pt x="5771" y="51"/>
                  </a:lnTo>
                  <a:lnTo>
                    <a:pt x="5630" y="42"/>
                  </a:lnTo>
                  <a:lnTo>
                    <a:pt x="5484" y="37"/>
                  </a:lnTo>
                  <a:lnTo>
                    <a:pt x="5332" y="30"/>
                  </a:lnTo>
                  <a:lnTo>
                    <a:pt x="5176" y="25"/>
                  </a:lnTo>
                  <a:lnTo>
                    <a:pt x="5017" y="20"/>
                  </a:lnTo>
                  <a:lnTo>
                    <a:pt x="4853" y="15"/>
                  </a:lnTo>
                  <a:lnTo>
                    <a:pt x="4685" y="10"/>
                  </a:lnTo>
                  <a:lnTo>
                    <a:pt x="4514" y="7"/>
                  </a:lnTo>
                  <a:lnTo>
                    <a:pt x="4338" y="5"/>
                  </a:lnTo>
                  <a:lnTo>
                    <a:pt x="4161" y="2"/>
                  </a:lnTo>
                  <a:lnTo>
                    <a:pt x="3980" y="0"/>
                  </a:lnTo>
                  <a:lnTo>
                    <a:pt x="3796" y="0"/>
                  </a:lnTo>
                  <a:lnTo>
                    <a:pt x="3611" y="0"/>
                  </a:lnTo>
                  <a:lnTo>
                    <a:pt x="3424" y="0"/>
                  </a:lnTo>
                  <a:lnTo>
                    <a:pt x="3241" y="0"/>
                  </a:lnTo>
                  <a:lnTo>
                    <a:pt x="3060" y="2"/>
                  </a:lnTo>
                  <a:lnTo>
                    <a:pt x="2882" y="5"/>
                  </a:lnTo>
                  <a:lnTo>
                    <a:pt x="2709" y="7"/>
                  </a:lnTo>
                  <a:lnTo>
                    <a:pt x="2537" y="10"/>
                  </a:lnTo>
                  <a:lnTo>
                    <a:pt x="2370" y="15"/>
                  </a:lnTo>
                  <a:lnTo>
                    <a:pt x="2204" y="20"/>
                  </a:lnTo>
                  <a:lnTo>
                    <a:pt x="2044" y="25"/>
                  </a:lnTo>
                  <a:lnTo>
                    <a:pt x="1890" y="30"/>
                  </a:lnTo>
                  <a:lnTo>
                    <a:pt x="1738" y="37"/>
                  </a:lnTo>
                  <a:lnTo>
                    <a:pt x="1592" y="42"/>
                  </a:lnTo>
                  <a:lnTo>
                    <a:pt x="1450" y="51"/>
                  </a:lnTo>
                  <a:lnTo>
                    <a:pt x="1313" y="57"/>
                  </a:lnTo>
                  <a:lnTo>
                    <a:pt x="1183" y="66"/>
                  </a:lnTo>
                  <a:lnTo>
                    <a:pt x="1058" y="74"/>
                  </a:lnTo>
                  <a:lnTo>
                    <a:pt x="937" y="83"/>
                  </a:lnTo>
                  <a:lnTo>
                    <a:pt x="824" y="93"/>
                  </a:lnTo>
                  <a:lnTo>
                    <a:pt x="717" y="101"/>
                  </a:lnTo>
                  <a:lnTo>
                    <a:pt x="616" y="111"/>
                  </a:lnTo>
                  <a:lnTo>
                    <a:pt x="522" y="121"/>
                  </a:lnTo>
                  <a:lnTo>
                    <a:pt x="436" y="133"/>
                  </a:lnTo>
                  <a:lnTo>
                    <a:pt x="356" y="143"/>
                  </a:lnTo>
                  <a:lnTo>
                    <a:pt x="284" y="155"/>
                  </a:lnTo>
                  <a:lnTo>
                    <a:pt x="249" y="160"/>
                  </a:lnTo>
                  <a:lnTo>
                    <a:pt x="218" y="167"/>
                  </a:lnTo>
                  <a:lnTo>
                    <a:pt x="189" y="172"/>
                  </a:lnTo>
                  <a:lnTo>
                    <a:pt x="161" y="179"/>
                  </a:lnTo>
                  <a:lnTo>
                    <a:pt x="136" y="185"/>
                  </a:lnTo>
                  <a:lnTo>
                    <a:pt x="113" y="190"/>
                  </a:lnTo>
                  <a:lnTo>
                    <a:pt x="91" y="197"/>
                  </a:lnTo>
                  <a:lnTo>
                    <a:pt x="74" y="202"/>
                  </a:lnTo>
                  <a:lnTo>
                    <a:pt x="56" y="209"/>
                  </a:lnTo>
                  <a:lnTo>
                    <a:pt x="41" y="216"/>
                  </a:lnTo>
                  <a:lnTo>
                    <a:pt x="29" y="222"/>
                  </a:lnTo>
                  <a:lnTo>
                    <a:pt x="17" y="227"/>
                  </a:lnTo>
                  <a:lnTo>
                    <a:pt x="9" y="234"/>
                  </a:lnTo>
                  <a:lnTo>
                    <a:pt x="4" y="241"/>
                  </a:lnTo>
                  <a:lnTo>
                    <a:pt x="2" y="248"/>
                  </a:lnTo>
                  <a:lnTo>
                    <a:pt x="0" y="254"/>
                  </a:lnTo>
                  <a:lnTo>
                    <a:pt x="2" y="261"/>
                  </a:lnTo>
                  <a:lnTo>
                    <a:pt x="4" y="268"/>
                  </a:lnTo>
                  <a:lnTo>
                    <a:pt x="9" y="274"/>
                  </a:lnTo>
                  <a:lnTo>
                    <a:pt x="17" y="280"/>
                  </a:lnTo>
                  <a:lnTo>
                    <a:pt x="29" y="286"/>
                  </a:lnTo>
                  <a:lnTo>
                    <a:pt x="41" y="293"/>
                  </a:lnTo>
                  <a:lnTo>
                    <a:pt x="56" y="300"/>
                  </a:lnTo>
                  <a:lnTo>
                    <a:pt x="74" y="305"/>
                  </a:lnTo>
                  <a:lnTo>
                    <a:pt x="91" y="312"/>
                  </a:lnTo>
                  <a:lnTo>
                    <a:pt x="113" y="318"/>
                  </a:lnTo>
                  <a:lnTo>
                    <a:pt x="136" y="323"/>
                  </a:lnTo>
                  <a:lnTo>
                    <a:pt x="161" y="330"/>
                  </a:lnTo>
                  <a:lnTo>
                    <a:pt x="189" y="335"/>
                  </a:lnTo>
                  <a:lnTo>
                    <a:pt x="218" y="342"/>
                  </a:lnTo>
                  <a:lnTo>
                    <a:pt x="249" y="347"/>
                  </a:lnTo>
                  <a:lnTo>
                    <a:pt x="284" y="354"/>
                  </a:lnTo>
                  <a:lnTo>
                    <a:pt x="356" y="364"/>
                  </a:lnTo>
                  <a:lnTo>
                    <a:pt x="436" y="375"/>
                  </a:lnTo>
                  <a:lnTo>
                    <a:pt x="522" y="386"/>
                  </a:lnTo>
                  <a:lnTo>
                    <a:pt x="616" y="396"/>
                  </a:lnTo>
                  <a:lnTo>
                    <a:pt x="717" y="406"/>
                  </a:lnTo>
                  <a:lnTo>
                    <a:pt x="824" y="416"/>
                  </a:lnTo>
                  <a:lnTo>
                    <a:pt x="937" y="424"/>
                  </a:lnTo>
                  <a:lnTo>
                    <a:pt x="1058" y="434"/>
                  </a:lnTo>
                  <a:lnTo>
                    <a:pt x="1183" y="443"/>
                  </a:lnTo>
                  <a:lnTo>
                    <a:pt x="1313" y="450"/>
                  </a:lnTo>
                  <a:lnTo>
                    <a:pt x="1450" y="458"/>
                  </a:lnTo>
                  <a:lnTo>
                    <a:pt x="1592" y="465"/>
                  </a:lnTo>
                  <a:lnTo>
                    <a:pt x="1738" y="471"/>
                  </a:lnTo>
                  <a:lnTo>
                    <a:pt x="1890" y="478"/>
                  </a:lnTo>
                  <a:lnTo>
                    <a:pt x="2044" y="483"/>
                  </a:lnTo>
                  <a:lnTo>
                    <a:pt x="2204" y="488"/>
                  </a:lnTo>
                  <a:lnTo>
                    <a:pt x="2370" y="493"/>
                  </a:lnTo>
                  <a:lnTo>
                    <a:pt x="2537" y="497"/>
                  </a:lnTo>
                  <a:lnTo>
                    <a:pt x="2709" y="500"/>
                  </a:lnTo>
                  <a:lnTo>
                    <a:pt x="2882" y="503"/>
                  </a:lnTo>
                  <a:lnTo>
                    <a:pt x="3060" y="505"/>
                  </a:lnTo>
                  <a:lnTo>
                    <a:pt x="3241" y="507"/>
                  </a:lnTo>
                  <a:lnTo>
                    <a:pt x="3424" y="508"/>
                  </a:lnTo>
                  <a:lnTo>
                    <a:pt x="3611" y="508"/>
                  </a:lnTo>
                  <a:lnTo>
                    <a:pt x="3796" y="508"/>
                  </a:lnTo>
                  <a:lnTo>
                    <a:pt x="3980" y="507"/>
                  </a:lnTo>
                  <a:lnTo>
                    <a:pt x="4161" y="505"/>
                  </a:lnTo>
                  <a:lnTo>
                    <a:pt x="4338" y="503"/>
                  </a:lnTo>
                  <a:lnTo>
                    <a:pt x="4514" y="500"/>
                  </a:lnTo>
                  <a:lnTo>
                    <a:pt x="4685" y="497"/>
                  </a:lnTo>
                  <a:lnTo>
                    <a:pt x="4853" y="493"/>
                  </a:lnTo>
                  <a:lnTo>
                    <a:pt x="5017" y="488"/>
                  </a:lnTo>
                  <a:lnTo>
                    <a:pt x="5176" y="483"/>
                  </a:lnTo>
                  <a:lnTo>
                    <a:pt x="5332" y="478"/>
                  </a:lnTo>
                  <a:lnTo>
                    <a:pt x="5484" y="471"/>
                  </a:lnTo>
                  <a:lnTo>
                    <a:pt x="5630" y="465"/>
                  </a:lnTo>
                  <a:lnTo>
                    <a:pt x="5771" y="458"/>
                  </a:lnTo>
                  <a:lnTo>
                    <a:pt x="5907" y="450"/>
                  </a:lnTo>
                  <a:lnTo>
                    <a:pt x="6040" y="443"/>
                  </a:lnTo>
                  <a:lnTo>
                    <a:pt x="6165" y="434"/>
                  </a:lnTo>
                  <a:lnTo>
                    <a:pt x="6283" y="424"/>
                  </a:lnTo>
                  <a:lnTo>
                    <a:pt x="6398" y="416"/>
                  </a:lnTo>
                  <a:lnTo>
                    <a:pt x="6506" y="406"/>
                  </a:lnTo>
                  <a:lnTo>
                    <a:pt x="6605" y="396"/>
                  </a:lnTo>
                  <a:lnTo>
                    <a:pt x="6699" y="386"/>
                  </a:lnTo>
                  <a:lnTo>
                    <a:pt x="6786" y="375"/>
                  </a:lnTo>
                  <a:lnTo>
                    <a:pt x="6866" y="364"/>
                  </a:lnTo>
                  <a:lnTo>
                    <a:pt x="6938" y="354"/>
                  </a:lnTo>
                  <a:lnTo>
                    <a:pt x="6971" y="347"/>
                  </a:lnTo>
                  <a:lnTo>
                    <a:pt x="7003" y="342"/>
                  </a:lnTo>
                  <a:lnTo>
                    <a:pt x="7032" y="335"/>
                  </a:lnTo>
                  <a:lnTo>
                    <a:pt x="7059" y="330"/>
                  </a:lnTo>
                  <a:lnTo>
                    <a:pt x="7085" y="323"/>
                  </a:lnTo>
                  <a:lnTo>
                    <a:pt x="7108" y="318"/>
                  </a:lnTo>
                  <a:lnTo>
                    <a:pt x="7129" y="312"/>
                  </a:lnTo>
                  <a:lnTo>
                    <a:pt x="7149" y="305"/>
                  </a:lnTo>
                  <a:lnTo>
                    <a:pt x="7166" y="300"/>
                  </a:lnTo>
                  <a:lnTo>
                    <a:pt x="7180" y="293"/>
                  </a:lnTo>
                  <a:lnTo>
                    <a:pt x="7194" y="286"/>
                  </a:lnTo>
                  <a:lnTo>
                    <a:pt x="7203" y="280"/>
                  </a:lnTo>
                  <a:lnTo>
                    <a:pt x="7211" y="274"/>
                  </a:lnTo>
                  <a:lnTo>
                    <a:pt x="7217" y="268"/>
                  </a:lnTo>
                  <a:lnTo>
                    <a:pt x="7221" y="261"/>
                  </a:lnTo>
                  <a:lnTo>
                    <a:pt x="7223" y="254"/>
                  </a:lnTo>
                </a:path>
              </a:pathLst>
            </a:custGeom>
            <a:noFill/>
            <a:ln w="28575">
              <a:solidFill>
                <a:schemeClr val="bg2"/>
              </a:solidFill>
              <a:prstDash val="solid"/>
              <a:round/>
            </a:ln>
            <a:effectLst>
              <a:outerShdw blurRad="50800" dist="38100" dir="5400000" algn="t" rotWithShape="0">
                <a:prstClr val="black">
                  <a:alpha val="40000"/>
                </a:prstClr>
              </a:outerShdw>
            </a:effectLst>
          </p:spPr>
          <p:txBody>
            <a:bodyPr lIns="121594" tIns="60797" rIns="121594" bIns="60797"/>
            <a:lstStyle/>
            <a:p>
              <a:endParaRPr lang="zh-CN" altLang="en-US">
                <a:solidFill>
                  <a:srgbClr val="000000"/>
                </a:solidFill>
              </a:endParaRPr>
            </a:p>
          </p:txBody>
        </p:sp>
        <p:cxnSp>
          <p:nvCxnSpPr>
            <p:cNvPr id="107" name="直接连接符 106"/>
            <p:cNvCxnSpPr>
              <a:stCxn id="80" idx="2"/>
              <a:endCxn id="108" idx="0"/>
            </p:cNvCxnSpPr>
            <p:nvPr/>
          </p:nvCxnSpPr>
          <p:spPr bwMode="auto">
            <a:xfrm>
              <a:off x="7743201" y="3096619"/>
              <a:ext cx="890633" cy="881056"/>
            </a:xfrm>
            <a:prstGeom prst="line">
              <a:avLst/>
            </a:prstGeom>
            <a:noFill/>
            <a:ln w="28575">
              <a:solidFill>
                <a:schemeClr val="bg2"/>
              </a:solidFill>
              <a:prstDash val="solid"/>
              <a:round/>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pic>
          <p:nvPicPr>
            <p:cNvPr id="108" name="Picture 20" descr="04"/>
            <p:cNvPicPr>
              <a:picLocks noChangeAspect="1" noChangeArrowheads="1"/>
            </p:cNvPicPr>
            <p:nvPr/>
          </p:nvPicPr>
          <p:blipFill>
            <a:blip r:embed="rId5" cstate="print"/>
            <a:srcRect/>
            <a:stretch>
              <a:fillRect/>
            </a:stretch>
          </p:blipFill>
          <p:spPr bwMode="auto">
            <a:xfrm>
              <a:off x="8492624" y="3977675"/>
              <a:ext cx="282420" cy="232414"/>
            </a:xfrm>
            <a:prstGeom prst="rect">
              <a:avLst/>
            </a:prstGeom>
            <a:noFill/>
            <a:ln w="9525">
              <a:noFill/>
              <a:miter lim="800000"/>
              <a:headEnd/>
              <a:tailEnd/>
            </a:ln>
          </p:spPr>
        </p:pic>
        <p:pic>
          <p:nvPicPr>
            <p:cNvPr id="109" name="图片 108" descr="两栋楼.jpg"/>
            <p:cNvPicPr>
              <a:picLocks noChangeAspect="1"/>
            </p:cNvPicPr>
            <p:nvPr/>
          </p:nvPicPr>
          <p:blipFill>
            <a:blip r:embed="rId2" cstate="print">
              <a:clrChange>
                <a:clrFrom>
                  <a:srgbClr val="FFFFFE"/>
                </a:clrFrom>
                <a:clrTo>
                  <a:srgbClr val="FFFFFE">
                    <a:alpha val="0"/>
                  </a:srgbClr>
                </a:clrTo>
              </a:clrChange>
            </a:blip>
            <a:srcRect l="33279" t="17581" r="7158" b="51801"/>
            <a:stretch>
              <a:fillRect/>
            </a:stretch>
          </p:blipFill>
          <p:spPr>
            <a:xfrm>
              <a:off x="6431744" y="4888507"/>
              <a:ext cx="723308" cy="421033"/>
            </a:xfrm>
            <a:prstGeom prst="rect">
              <a:avLst/>
            </a:prstGeom>
          </p:spPr>
        </p:pic>
        <p:sp>
          <p:nvSpPr>
            <p:cNvPr id="112" name="TextBox 111"/>
            <p:cNvSpPr txBox="1"/>
            <p:nvPr/>
          </p:nvSpPr>
          <p:spPr>
            <a:xfrm>
              <a:off x="6557254" y="5267425"/>
              <a:ext cx="635359"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分校</a:t>
              </a:r>
              <a:endParaRPr lang="zh-CN" altLang="en-US" sz="900" dirty="0">
                <a:solidFill>
                  <a:srgbClr val="000000"/>
                </a:solidFill>
                <a:latin typeface="华文细黑" pitchFamily="2" charset="-122"/>
                <a:ea typeface="华文细黑" pitchFamily="2" charset="-122"/>
              </a:endParaRPr>
            </a:p>
          </p:txBody>
        </p:sp>
        <p:pic>
          <p:nvPicPr>
            <p:cNvPr id="120" name="Picture 33" descr="蜂窝和天线"/>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575104" y="3501430"/>
              <a:ext cx="286614" cy="321259"/>
            </a:xfrm>
            <a:prstGeom prst="rect">
              <a:avLst/>
            </a:prstGeom>
            <a:noFill/>
            <a:ln w="9525">
              <a:noFill/>
              <a:miter lim="800000"/>
              <a:headEnd/>
              <a:tailEnd/>
            </a:ln>
          </p:spPr>
        </p:pic>
        <p:pic>
          <p:nvPicPr>
            <p:cNvPr id="126" name="Picture 781" descr="图片3"/>
            <p:cNvPicPr>
              <a:picLocks noChangeAspect="1" noChangeArrowheads="1"/>
            </p:cNvPicPr>
            <p:nvPr/>
          </p:nvPicPr>
          <p:blipFill>
            <a:blip r:embed="rId1" cstate="print"/>
            <a:srcRect/>
            <a:stretch>
              <a:fillRect/>
            </a:stretch>
          </p:blipFill>
          <p:spPr bwMode="auto">
            <a:xfrm>
              <a:off x="3226236" y="2680157"/>
              <a:ext cx="355804" cy="302703"/>
            </a:xfrm>
            <a:prstGeom prst="rect">
              <a:avLst/>
            </a:prstGeom>
            <a:noFill/>
            <a:effectLst>
              <a:outerShdw blurRad="50800" dist="38100" dir="5400000" algn="t" rotWithShape="0">
                <a:prstClr val="black">
                  <a:alpha val="40000"/>
                </a:prstClr>
              </a:outerShdw>
            </a:effectLst>
          </p:spPr>
        </p:pic>
        <p:sp>
          <p:nvSpPr>
            <p:cNvPr id="127" name="TextBox 126"/>
            <p:cNvSpPr txBox="1"/>
            <p:nvPr/>
          </p:nvSpPr>
          <p:spPr>
            <a:xfrm>
              <a:off x="9207200" y="4213754"/>
              <a:ext cx="789288"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培训处</a:t>
              </a:r>
              <a:endParaRPr lang="zh-CN" altLang="en-US" sz="900" dirty="0">
                <a:solidFill>
                  <a:srgbClr val="000000"/>
                </a:solidFill>
                <a:latin typeface="华文细黑" pitchFamily="2" charset="-122"/>
                <a:ea typeface="华文细黑" pitchFamily="2" charset="-122"/>
              </a:endParaRPr>
            </a:p>
          </p:txBody>
        </p:sp>
        <p:pic>
          <p:nvPicPr>
            <p:cNvPr id="128" name="Picture 6" descr="C:\Users\Z00172~1\AppData\Local\Temp\Rar$DR01.690\各种房子立体图标\home-3.png"/>
            <p:cNvPicPr>
              <a:picLocks noChangeAspect="1" noChangeArrowheads="1"/>
            </p:cNvPicPr>
            <p:nvPr/>
          </p:nvPicPr>
          <p:blipFill>
            <a:blip r:embed="rId4" cstate="print"/>
            <a:srcRect/>
            <a:stretch>
              <a:fillRect/>
            </a:stretch>
          </p:blipFill>
          <p:spPr bwMode="auto">
            <a:xfrm>
              <a:off x="9267354" y="3895425"/>
              <a:ext cx="424772" cy="371684"/>
            </a:xfrm>
            <a:prstGeom prst="rect">
              <a:avLst/>
            </a:prstGeom>
            <a:noFill/>
          </p:spPr>
        </p:pic>
        <p:cxnSp>
          <p:nvCxnSpPr>
            <p:cNvPr id="131" name="直接连接符 130"/>
            <p:cNvCxnSpPr/>
            <p:nvPr/>
          </p:nvCxnSpPr>
          <p:spPr bwMode="auto">
            <a:xfrm flipV="1">
              <a:off x="8773702" y="3869064"/>
              <a:ext cx="385245" cy="142674"/>
            </a:xfrm>
            <a:prstGeom prst="line">
              <a:avLst/>
            </a:prstGeom>
            <a:noFill/>
            <a:ln w="28575">
              <a:solidFill>
                <a:schemeClr val="bg2"/>
              </a:solidFill>
              <a:prstDash val="solid"/>
              <a:round/>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Lst>
          </p:spPr>
        </p:cxnSp>
        <p:sp>
          <p:nvSpPr>
            <p:cNvPr id="132" name="TextBox 131"/>
            <p:cNvSpPr txBox="1"/>
            <p:nvPr/>
          </p:nvSpPr>
          <p:spPr>
            <a:xfrm>
              <a:off x="8570680" y="3561818"/>
              <a:ext cx="900458" cy="348455"/>
            </a:xfrm>
            <a:prstGeom prst="rect">
              <a:avLst/>
            </a:prstGeom>
            <a:noFill/>
          </p:spPr>
          <p:txBody>
            <a:bodyPr wrap="none" lIns="121594" tIns="60797" rIns="121594" bIns="60797" rtlCol="0">
              <a:spAutoFit/>
            </a:bodyPr>
            <a:lstStyle/>
            <a:p>
              <a:r>
                <a:rPr lang="en-US" altLang="zh-CN" sz="900" dirty="0" smtClean="0">
                  <a:solidFill>
                    <a:srgbClr val="000000"/>
                  </a:solidFill>
                  <a:latin typeface="华文细黑" pitchFamily="2" charset="-122"/>
                  <a:ea typeface="华文细黑" pitchFamily="2" charset="-122"/>
                </a:rPr>
                <a:t>Internet</a:t>
              </a:r>
              <a:endParaRPr lang="zh-CN" altLang="en-US" sz="900" dirty="0">
                <a:solidFill>
                  <a:srgbClr val="000000"/>
                </a:solidFill>
                <a:latin typeface="华文细黑" pitchFamily="2" charset="-122"/>
                <a:ea typeface="华文细黑" pitchFamily="2" charset="-122"/>
              </a:endParaRPr>
            </a:p>
          </p:txBody>
        </p:sp>
        <p:pic>
          <p:nvPicPr>
            <p:cNvPr id="55" name="Picture 7" descr="E:\0EMO\91Temp\图片\收藏\Wireless\c24.png"/>
            <p:cNvPicPr>
              <a:picLocks noChangeAspect="1" noChangeArrowheads="1"/>
            </p:cNvPicPr>
            <p:nvPr/>
          </p:nvPicPr>
          <p:blipFill>
            <a:blip r:embed="rId7" cstate="print"/>
            <a:srcRect/>
            <a:stretch>
              <a:fillRect/>
            </a:stretch>
          </p:blipFill>
          <p:spPr bwMode="auto">
            <a:xfrm rot="9227504" flipV="1">
              <a:off x="2370317" y="3584382"/>
              <a:ext cx="259212" cy="450763"/>
            </a:xfrm>
            <a:prstGeom prst="rect">
              <a:avLst/>
            </a:prstGeom>
            <a:noFill/>
          </p:spPr>
        </p:pic>
        <p:pic>
          <p:nvPicPr>
            <p:cNvPr id="59" name="Picture 3"/>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962618" y="3920431"/>
              <a:ext cx="597878" cy="483545"/>
            </a:xfrm>
            <a:prstGeom prst="rect">
              <a:avLst/>
            </a:prstGeom>
            <a:noFill/>
            <a:ln w="9525">
              <a:noFill/>
              <a:miter lim="800000"/>
              <a:headEnd/>
              <a:tailEnd/>
            </a:ln>
          </p:spPr>
        </p:pic>
        <p:sp>
          <p:nvSpPr>
            <p:cNvPr id="60" name="TextBox 59"/>
            <p:cNvSpPr txBox="1"/>
            <p:nvPr/>
          </p:nvSpPr>
          <p:spPr>
            <a:xfrm>
              <a:off x="1750116" y="4408733"/>
              <a:ext cx="943216"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乡镇中学</a:t>
              </a:r>
              <a:endParaRPr lang="zh-CN" altLang="en-US" sz="900" dirty="0">
                <a:solidFill>
                  <a:srgbClr val="000000"/>
                </a:solidFill>
                <a:latin typeface="华文细黑" pitchFamily="2" charset="-122"/>
                <a:ea typeface="华文细黑" pitchFamily="2" charset="-122"/>
              </a:endParaRPr>
            </a:p>
          </p:txBody>
        </p:sp>
        <p:sp>
          <p:nvSpPr>
            <p:cNvPr id="137" name="椭圆 136"/>
            <p:cNvSpPr/>
            <p:nvPr/>
          </p:nvSpPr>
          <p:spPr bwMode="auto">
            <a:xfrm>
              <a:off x="2206171" y="1901372"/>
              <a:ext cx="7213599" cy="2888344"/>
            </a:xfrm>
            <a:prstGeom prst="ellipse">
              <a:avLst/>
            </a:prstGeom>
            <a:solidFill>
              <a:schemeClr val="bg2">
                <a:lumMod val="40000"/>
                <a:lumOff val="60000"/>
                <a:alpha val="54000"/>
              </a:schemeClr>
            </a:solidFill>
            <a:ln>
              <a:solidFill>
                <a:schemeClr val="bg1"/>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solidFill>
                  <a:srgbClr val="000000"/>
                </a:solidFill>
              </a:endParaRPr>
            </a:p>
          </p:txBody>
        </p:sp>
        <p:pic>
          <p:nvPicPr>
            <p:cNvPr id="129" name="Picture 20" descr="04"/>
            <p:cNvPicPr>
              <a:picLocks noChangeAspect="1" noChangeArrowheads="1"/>
            </p:cNvPicPr>
            <p:nvPr/>
          </p:nvPicPr>
          <p:blipFill>
            <a:blip r:embed="rId5" cstate="print"/>
            <a:srcRect/>
            <a:stretch>
              <a:fillRect/>
            </a:stretch>
          </p:blipFill>
          <p:spPr bwMode="auto">
            <a:xfrm>
              <a:off x="9129919" y="3781885"/>
              <a:ext cx="282420" cy="232414"/>
            </a:xfrm>
            <a:prstGeom prst="rect">
              <a:avLst/>
            </a:prstGeom>
            <a:noFill/>
            <a:ln w="9525">
              <a:noFill/>
              <a:miter lim="800000"/>
              <a:headEnd/>
              <a:tailEnd/>
            </a:ln>
          </p:spPr>
        </p:pic>
        <p:pic>
          <p:nvPicPr>
            <p:cNvPr id="101" name="Picture 20" descr="04"/>
            <p:cNvPicPr>
              <a:picLocks noChangeAspect="1" noChangeArrowheads="1"/>
            </p:cNvPicPr>
            <p:nvPr/>
          </p:nvPicPr>
          <p:blipFill>
            <a:blip r:embed="rId5" cstate="print"/>
            <a:srcRect/>
            <a:stretch>
              <a:fillRect/>
            </a:stretch>
          </p:blipFill>
          <p:spPr bwMode="auto">
            <a:xfrm>
              <a:off x="4763881" y="4657054"/>
              <a:ext cx="282420" cy="232414"/>
            </a:xfrm>
            <a:prstGeom prst="rect">
              <a:avLst/>
            </a:prstGeom>
            <a:noFill/>
            <a:ln w="9525">
              <a:noFill/>
              <a:miter lim="800000"/>
              <a:headEnd/>
              <a:tailEnd/>
            </a:ln>
          </p:spPr>
        </p:pic>
        <p:pic>
          <p:nvPicPr>
            <p:cNvPr id="99" name="Picture 20" descr="04"/>
            <p:cNvPicPr>
              <a:picLocks noChangeAspect="1" noChangeArrowheads="1"/>
            </p:cNvPicPr>
            <p:nvPr/>
          </p:nvPicPr>
          <p:blipFill>
            <a:blip r:embed="rId5" cstate="print"/>
            <a:srcRect/>
            <a:stretch>
              <a:fillRect/>
            </a:stretch>
          </p:blipFill>
          <p:spPr bwMode="auto">
            <a:xfrm>
              <a:off x="3641662" y="4490356"/>
              <a:ext cx="282420" cy="232414"/>
            </a:xfrm>
            <a:prstGeom prst="rect">
              <a:avLst/>
            </a:prstGeom>
            <a:noFill/>
            <a:ln w="9525">
              <a:noFill/>
              <a:miter lim="800000"/>
              <a:headEnd/>
              <a:tailEnd/>
            </a:ln>
          </p:spPr>
        </p:pic>
        <p:pic>
          <p:nvPicPr>
            <p:cNvPr id="91" name="Picture 20" descr="04"/>
            <p:cNvPicPr>
              <a:picLocks noChangeAspect="1" noChangeArrowheads="1"/>
            </p:cNvPicPr>
            <p:nvPr/>
          </p:nvPicPr>
          <p:blipFill>
            <a:blip r:embed="rId5" cstate="print"/>
            <a:srcRect/>
            <a:stretch>
              <a:fillRect/>
            </a:stretch>
          </p:blipFill>
          <p:spPr bwMode="auto">
            <a:xfrm>
              <a:off x="2559418" y="4035337"/>
              <a:ext cx="282420" cy="232414"/>
            </a:xfrm>
            <a:prstGeom prst="rect">
              <a:avLst/>
            </a:prstGeom>
            <a:noFill/>
            <a:ln w="9525">
              <a:noFill/>
              <a:miter lim="800000"/>
              <a:headEnd/>
              <a:tailEnd/>
            </a:ln>
          </p:spPr>
        </p:pic>
        <p:pic>
          <p:nvPicPr>
            <p:cNvPr id="102" name="Picture 20" descr="04"/>
            <p:cNvPicPr>
              <a:picLocks noChangeAspect="1" noChangeArrowheads="1"/>
            </p:cNvPicPr>
            <p:nvPr/>
          </p:nvPicPr>
          <p:blipFill>
            <a:blip r:embed="rId5" cstate="print"/>
            <a:srcRect/>
            <a:stretch>
              <a:fillRect/>
            </a:stretch>
          </p:blipFill>
          <p:spPr bwMode="auto">
            <a:xfrm>
              <a:off x="2111478" y="3357831"/>
              <a:ext cx="282420" cy="232414"/>
            </a:xfrm>
            <a:prstGeom prst="rect">
              <a:avLst/>
            </a:prstGeom>
            <a:noFill/>
            <a:ln w="9525">
              <a:noFill/>
              <a:miter lim="800000"/>
              <a:headEnd/>
              <a:tailEnd/>
            </a:ln>
          </p:spPr>
        </p:pic>
        <p:pic>
          <p:nvPicPr>
            <p:cNvPr id="110" name="Picture 20" descr="04"/>
            <p:cNvPicPr>
              <a:picLocks noChangeAspect="1" noChangeArrowheads="1"/>
            </p:cNvPicPr>
            <p:nvPr/>
          </p:nvPicPr>
          <p:blipFill>
            <a:blip r:embed="rId9" cstate="print"/>
            <a:srcRect/>
            <a:stretch>
              <a:fillRect/>
            </a:stretch>
          </p:blipFill>
          <p:spPr bwMode="auto">
            <a:xfrm>
              <a:off x="8040914" y="4324410"/>
              <a:ext cx="323432" cy="266164"/>
            </a:xfrm>
            <a:prstGeom prst="rect">
              <a:avLst/>
            </a:prstGeom>
            <a:noFill/>
            <a:ln w="9525">
              <a:noFill/>
              <a:miter lim="800000"/>
              <a:headEnd/>
              <a:tailEnd/>
            </a:ln>
          </p:spPr>
        </p:pic>
        <p:pic>
          <p:nvPicPr>
            <p:cNvPr id="111" name="Picture 20" descr="04"/>
            <p:cNvPicPr>
              <a:picLocks noChangeAspect="1" noChangeArrowheads="1"/>
            </p:cNvPicPr>
            <p:nvPr/>
          </p:nvPicPr>
          <p:blipFill>
            <a:blip r:embed="rId5" cstate="print"/>
            <a:srcRect/>
            <a:stretch>
              <a:fillRect/>
            </a:stretch>
          </p:blipFill>
          <p:spPr bwMode="auto">
            <a:xfrm>
              <a:off x="6590575" y="4669243"/>
              <a:ext cx="282420" cy="232414"/>
            </a:xfrm>
            <a:prstGeom prst="rect">
              <a:avLst/>
            </a:prstGeom>
            <a:noFill/>
            <a:ln w="9525">
              <a:noFill/>
              <a:miter lim="800000"/>
              <a:headEnd/>
              <a:tailEnd/>
            </a:ln>
          </p:spPr>
        </p:pic>
        <p:cxnSp>
          <p:nvCxnSpPr>
            <p:cNvPr id="62" name="直接连接符 61"/>
            <p:cNvCxnSpPr>
              <a:stCxn id="122" idx="2"/>
              <a:endCxn id="102" idx="3"/>
            </p:cNvCxnSpPr>
            <p:nvPr/>
          </p:nvCxnSpPr>
          <p:spPr bwMode="auto">
            <a:xfrm flipH="1">
              <a:off x="2393898" y="1996487"/>
              <a:ext cx="3539339" cy="1477551"/>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22" name="Picture 20" descr="04"/>
            <p:cNvPicPr>
              <a:picLocks noChangeAspect="1" noChangeArrowheads="1"/>
            </p:cNvPicPr>
            <p:nvPr/>
          </p:nvPicPr>
          <p:blipFill>
            <a:blip r:embed="rId10" cstate="print"/>
            <a:srcRect/>
            <a:stretch>
              <a:fillRect/>
            </a:stretch>
          </p:blipFill>
          <p:spPr bwMode="auto">
            <a:xfrm>
              <a:off x="5755335" y="1703683"/>
              <a:ext cx="355804" cy="292804"/>
            </a:xfrm>
            <a:prstGeom prst="rect">
              <a:avLst/>
            </a:prstGeom>
            <a:noFill/>
            <a:ln w="9525">
              <a:noFill/>
              <a:miter lim="800000"/>
              <a:headEnd/>
              <a:tailEnd/>
            </a:ln>
          </p:spPr>
        </p:pic>
        <p:cxnSp>
          <p:nvCxnSpPr>
            <p:cNvPr id="71" name="直接连接符 70"/>
            <p:cNvCxnSpPr>
              <a:stCxn id="122" idx="2"/>
            </p:cNvCxnSpPr>
            <p:nvPr/>
          </p:nvCxnSpPr>
          <p:spPr bwMode="auto">
            <a:xfrm flipH="1">
              <a:off x="2785785" y="1996487"/>
              <a:ext cx="3147452" cy="2130694"/>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直接连接符 74"/>
            <p:cNvCxnSpPr>
              <a:stCxn id="122" idx="2"/>
            </p:cNvCxnSpPr>
            <p:nvPr/>
          </p:nvCxnSpPr>
          <p:spPr bwMode="auto">
            <a:xfrm flipH="1">
              <a:off x="3772757" y="1996487"/>
              <a:ext cx="2160480" cy="2508065"/>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5" name="直接连接符 104"/>
            <p:cNvCxnSpPr>
              <a:stCxn id="122" idx="2"/>
            </p:cNvCxnSpPr>
            <p:nvPr/>
          </p:nvCxnSpPr>
          <p:spPr bwMode="auto">
            <a:xfrm flipH="1">
              <a:off x="4948414" y="1996487"/>
              <a:ext cx="984823" cy="2725779"/>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4" name="直接连接符 113"/>
            <p:cNvCxnSpPr>
              <a:stCxn id="122" idx="2"/>
            </p:cNvCxnSpPr>
            <p:nvPr/>
          </p:nvCxnSpPr>
          <p:spPr bwMode="auto">
            <a:xfrm>
              <a:off x="5933237" y="1996487"/>
              <a:ext cx="785921" cy="2754807"/>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直接连接符 116"/>
            <p:cNvCxnSpPr>
              <a:stCxn id="122" idx="2"/>
              <a:endCxn id="110" idx="0"/>
            </p:cNvCxnSpPr>
            <p:nvPr/>
          </p:nvCxnSpPr>
          <p:spPr bwMode="auto">
            <a:xfrm>
              <a:off x="5933237" y="1996487"/>
              <a:ext cx="2269393" cy="2327923"/>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 name="直接连接符 122"/>
            <p:cNvCxnSpPr>
              <a:stCxn id="122" idx="2"/>
              <a:endCxn id="129" idx="0"/>
            </p:cNvCxnSpPr>
            <p:nvPr/>
          </p:nvCxnSpPr>
          <p:spPr bwMode="auto">
            <a:xfrm>
              <a:off x="5933237" y="1996487"/>
              <a:ext cx="3337892" cy="1785398"/>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 name="组合 137"/>
            <p:cNvGrpSpPr/>
            <p:nvPr/>
          </p:nvGrpSpPr>
          <p:grpSpPr>
            <a:xfrm>
              <a:off x="4310743" y="3188477"/>
              <a:ext cx="2931886" cy="1325461"/>
              <a:chOff x="4081676" y="2259568"/>
              <a:chExt cx="976259" cy="512516"/>
            </a:xfrm>
          </p:grpSpPr>
          <p:sp>
            <p:nvSpPr>
              <p:cNvPr id="135" name="弧形 134"/>
              <p:cNvSpPr/>
              <p:nvPr/>
            </p:nvSpPr>
            <p:spPr bwMode="auto">
              <a:xfrm>
                <a:off x="4081676" y="2259568"/>
                <a:ext cx="976259" cy="512516"/>
              </a:xfrm>
              <a:prstGeom prst="arc">
                <a:avLst>
                  <a:gd name="adj1" fmla="val 7068033"/>
                  <a:gd name="adj2" fmla="val 3581924"/>
                </a:avLst>
              </a:prstGeom>
              <a:solidFill>
                <a:schemeClr val="bg1">
                  <a:alpha val="50000"/>
                </a:schemeClr>
              </a:solidFill>
              <a:ln w="19050">
                <a:solidFill>
                  <a:srgbClr val="66CCFF"/>
                </a:solidFill>
                <a:prstDash val="sysDash"/>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136" name="TextBox 135"/>
              <p:cNvSpPr txBox="1"/>
              <p:nvPr/>
            </p:nvSpPr>
            <p:spPr>
              <a:xfrm>
                <a:off x="4344845" y="2339115"/>
                <a:ext cx="443073" cy="347719"/>
              </a:xfrm>
              <a:prstGeom prst="rect">
                <a:avLst/>
              </a:prstGeom>
              <a:noFill/>
            </p:spPr>
            <p:txBody>
              <a:bodyPr wrap="none" rtlCol="0">
                <a:prstTxWarp prst="textPlain">
                  <a:avLst/>
                </a:prstTxWarp>
                <a:spAutoFit/>
              </a:bodyPr>
              <a:lstStyle/>
              <a:p>
                <a:pPr algn="ctr"/>
                <a:r>
                  <a:rPr lang="zh-CN" altLang="en-US" dirty="0" smtClean="0">
                    <a:solidFill>
                      <a:srgbClr val="000000"/>
                    </a:solidFill>
                  </a:rPr>
                  <a:t>负载均衡</a:t>
                </a:r>
                <a:endParaRPr lang="en-US" altLang="zh-CN" dirty="0" smtClean="0">
                  <a:solidFill>
                    <a:srgbClr val="000000"/>
                  </a:solidFill>
                </a:endParaRPr>
              </a:p>
              <a:p>
                <a:pPr algn="ctr"/>
                <a:r>
                  <a:rPr lang="zh-CN" altLang="en-US" dirty="0" smtClean="0">
                    <a:solidFill>
                      <a:srgbClr val="000000"/>
                    </a:solidFill>
                  </a:rPr>
                  <a:t>智能同步</a:t>
                </a:r>
                <a:endParaRPr lang="en-US" altLang="zh-CN" dirty="0" smtClean="0">
                  <a:solidFill>
                    <a:srgbClr val="000000"/>
                  </a:solidFill>
                </a:endParaRPr>
              </a:p>
              <a:p>
                <a:pPr algn="ctr"/>
                <a:r>
                  <a:rPr lang="zh-CN" altLang="en-US" dirty="0" smtClean="0">
                    <a:solidFill>
                      <a:srgbClr val="000000"/>
                    </a:solidFill>
                  </a:rPr>
                  <a:t>透明迁移</a:t>
                </a:r>
                <a:endParaRPr lang="zh-CN" altLang="en-US" dirty="0">
                  <a:solidFill>
                    <a:srgbClr val="000000"/>
                  </a:solidFill>
                </a:endParaRPr>
              </a:p>
            </p:txBody>
          </p:sp>
        </p:grpSp>
        <p:pic>
          <p:nvPicPr>
            <p:cNvPr id="140" name="图片 139" descr="39350536 拷贝.jpg"/>
            <p:cNvPicPr>
              <a:picLocks noChangeAspect="1"/>
            </p:cNvPicPr>
            <p:nvPr/>
          </p:nvPicPr>
          <p:blipFill>
            <a:blip r:embed="rId11" cstate="print"/>
            <a:srcRect t="16412" b="18607"/>
            <a:stretch>
              <a:fillRect/>
            </a:stretch>
          </p:blipFill>
          <p:spPr>
            <a:xfrm>
              <a:off x="7620195" y="4621197"/>
              <a:ext cx="957752" cy="678713"/>
            </a:xfrm>
            <a:prstGeom prst="rect">
              <a:avLst/>
            </a:prstGeom>
          </p:spPr>
        </p:pic>
        <p:pic>
          <p:nvPicPr>
            <p:cNvPr id="142" name="图片 141" descr="两栋楼.jpg"/>
            <p:cNvPicPr>
              <a:picLocks noChangeAspect="1"/>
            </p:cNvPicPr>
            <p:nvPr/>
          </p:nvPicPr>
          <p:blipFill>
            <a:blip r:embed="rId2" cstate="print">
              <a:clrChange>
                <a:clrFrom>
                  <a:srgbClr val="FFFFFE"/>
                </a:clrFrom>
                <a:clrTo>
                  <a:srgbClr val="FFFFFE">
                    <a:alpha val="0"/>
                  </a:srgbClr>
                </a:clrTo>
              </a:clrChange>
            </a:blip>
            <a:srcRect l="33279" t="17581" r="7158" b="51801"/>
            <a:stretch>
              <a:fillRect/>
            </a:stretch>
          </p:blipFill>
          <p:spPr>
            <a:xfrm>
              <a:off x="3568990" y="4739840"/>
              <a:ext cx="855104" cy="497751"/>
            </a:xfrm>
            <a:prstGeom prst="rect">
              <a:avLst/>
            </a:prstGeom>
          </p:spPr>
        </p:pic>
        <p:sp>
          <p:nvSpPr>
            <p:cNvPr id="143" name="TextBox 142"/>
            <p:cNvSpPr txBox="1"/>
            <p:nvPr/>
          </p:nvSpPr>
          <p:spPr>
            <a:xfrm>
              <a:off x="6066972" y="1611085"/>
              <a:ext cx="1074057" cy="307847"/>
            </a:xfrm>
            <a:prstGeom prst="rect">
              <a:avLst/>
            </a:prstGeom>
            <a:noFill/>
          </p:spPr>
          <p:txBody>
            <a:bodyPr wrap="square" rtlCol="0">
              <a:spAutoFit/>
            </a:bodyPr>
            <a:lstStyle/>
            <a:p>
              <a:r>
                <a:rPr lang="zh-CN" altLang="en-US" sz="900" dirty="0" smtClean="0">
                  <a:solidFill>
                    <a:srgbClr val="000000"/>
                  </a:solidFill>
                </a:rPr>
                <a:t>（高校本部）</a:t>
              </a:r>
              <a:endParaRPr lang="zh-CN" altLang="en-US" sz="900" dirty="0">
                <a:solidFill>
                  <a:srgbClr val="000000"/>
                </a:solidFill>
              </a:endParaRPr>
            </a:p>
          </p:txBody>
        </p:sp>
        <p:sp>
          <p:nvSpPr>
            <p:cNvPr id="163" name="TextBox 162"/>
            <p:cNvSpPr txBox="1"/>
            <p:nvPr/>
          </p:nvSpPr>
          <p:spPr>
            <a:xfrm>
              <a:off x="7700973" y="5308617"/>
              <a:ext cx="943216" cy="348455"/>
            </a:xfrm>
            <a:prstGeom prst="rect">
              <a:avLst/>
            </a:prstGeom>
            <a:noFill/>
          </p:spPr>
          <p:txBody>
            <a:bodyPr wrap="none" lIns="121594" tIns="60797" rIns="121594" bIns="60797" rtlCol="0">
              <a:spAutoFit/>
            </a:bodyPr>
            <a:lstStyle/>
            <a:p>
              <a:r>
                <a:rPr lang="zh-CN" altLang="en-US" sz="900" dirty="0" smtClean="0">
                  <a:solidFill>
                    <a:srgbClr val="000000"/>
                  </a:solidFill>
                  <a:latin typeface="华文细黑" pitchFamily="2" charset="-122"/>
                  <a:ea typeface="华文细黑" pitchFamily="2" charset="-122"/>
                </a:rPr>
                <a:t>重点学校</a:t>
              </a:r>
              <a:endParaRPr lang="zh-CN" altLang="en-US" sz="900" dirty="0">
                <a:solidFill>
                  <a:srgbClr val="000000"/>
                </a:solidFill>
                <a:latin typeface="华文细黑" pitchFamily="2" charset="-122"/>
                <a:ea typeface="华文细黑" pitchFamily="2" charset="-122"/>
              </a:endParaRPr>
            </a:p>
          </p:txBody>
        </p:sp>
      </p:grpSp>
      <p:sp>
        <p:nvSpPr>
          <p:cNvPr id="223" name="下箭头 131"/>
          <p:cNvSpPr/>
          <p:nvPr/>
        </p:nvSpPr>
        <p:spPr bwMode="auto">
          <a:xfrm rot="16200000">
            <a:off x="4842431" y="632330"/>
            <a:ext cx="451650" cy="681074"/>
          </a:xfrm>
          <a:prstGeom prst="downArrow">
            <a:avLst/>
          </a:prstGeom>
          <a:ln w="19050">
            <a:solidFill>
              <a:schemeClr val="tx1">
                <a:lumMod val="50000"/>
                <a:lumOff val="50000"/>
              </a:schemeClr>
            </a:solidFill>
            <a:prstDash val="sysDash"/>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57" tIns="34279" rIns="68557" bIns="34279" numCol="1" rtlCol="0" anchor="ctr" anchorCtr="0" compatLnSpc="1"/>
          <a:lstStyle/>
          <a:p>
            <a:pPr algn="r"/>
            <a:endParaRPr lang="zh-CN" altLang="en-US" sz="1000" b="1" dirty="0">
              <a:solidFill>
                <a:srgbClr val="000000"/>
              </a:solidFill>
              <a:latin typeface="Arial" panose="020B0604020202020204" pitchFamily="34" charset="0"/>
              <a:cs typeface="Arial" panose="020B0604020202020204" pitchFamily="34" charset="0"/>
            </a:endParaRPr>
          </a:p>
        </p:txBody>
      </p:sp>
      <p:sp>
        <p:nvSpPr>
          <p:cNvPr id="224" name="下箭头 131"/>
          <p:cNvSpPr/>
          <p:nvPr/>
        </p:nvSpPr>
        <p:spPr bwMode="auto">
          <a:xfrm rot="16200000">
            <a:off x="6506155" y="3538896"/>
            <a:ext cx="513053" cy="596439"/>
          </a:xfrm>
          <a:prstGeom prst="downArrow">
            <a:avLst/>
          </a:prstGeom>
          <a:ln w="19050">
            <a:solidFill>
              <a:schemeClr val="tx1">
                <a:lumMod val="50000"/>
                <a:lumOff val="50000"/>
              </a:schemeClr>
            </a:solidFill>
            <a:prstDash val="sysDash"/>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57" tIns="34279" rIns="68557" bIns="34279" numCol="1" rtlCol="0" anchor="ctr" anchorCtr="0" compatLnSpc="1"/>
          <a:lstStyle/>
          <a:p>
            <a:pPr algn="r"/>
            <a:endParaRPr lang="zh-CN" altLang="en-US" sz="1000" b="1" dirty="0">
              <a:solidFill>
                <a:srgbClr val="000000"/>
              </a:solidFill>
              <a:latin typeface="Arial" panose="020B0604020202020204" pitchFamily="34" charset="0"/>
              <a:cs typeface="Arial" panose="020B0604020202020204" pitchFamily="34" charset="0"/>
            </a:endParaRPr>
          </a:p>
        </p:txBody>
      </p:sp>
      <p:sp>
        <p:nvSpPr>
          <p:cNvPr id="252" name="下箭头 131"/>
          <p:cNvSpPr/>
          <p:nvPr/>
        </p:nvSpPr>
        <p:spPr bwMode="auto">
          <a:xfrm rot="5400000" flipH="1">
            <a:off x="2100930" y="3560903"/>
            <a:ext cx="513053" cy="683023"/>
          </a:xfrm>
          <a:prstGeom prst="downArrow">
            <a:avLst/>
          </a:prstGeom>
          <a:ln w="19050">
            <a:solidFill>
              <a:schemeClr val="tx1">
                <a:lumMod val="50000"/>
                <a:lumOff val="50000"/>
              </a:schemeClr>
            </a:solidFill>
            <a:prstDash val="sysDash"/>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57" tIns="34279" rIns="68557" bIns="34279" numCol="1" rtlCol="0" anchor="ctr" anchorCtr="0" compatLnSpc="1"/>
          <a:lstStyle/>
          <a:p>
            <a:pPr algn="r"/>
            <a:endParaRPr lang="zh-CN" altLang="en-US" sz="1000" b="1" dirty="0">
              <a:solidFill>
                <a:srgbClr val="000000"/>
              </a:solidFill>
              <a:latin typeface="Arial" panose="020B0604020202020204" pitchFamily="34" charset="0"/>
              <a:cs typeface="Arial" panose="020B0604020202020204" pitchFamily="34" charset="0"/>
            </a:endParaRPr>
          </a:p>
        </p:txBody>
      </p:sp>
      <p:sp>
        <p:nvSpPr>
          <p:cNvPr id="253" name="TextBox 252"/>
          <p:cNvSpPr txBox="1"/>
          <p:nvPr/>
        </p:nvSpPr>
        <p:spPr>
          <a:xfrm>
            <a:off x="6301189" y="1520809"/>
            <a:ext cx="1338594" cy="223116"/>
          </a:xfrm>
          <a:prstGeom prst="rect">
            <a:avLst/>
          </a:prstGeom>
          <a:solidFill>
            <a:schemeClr val="tx2"/>
          </a:solidFill>
        </p:spPr>
        <p:txBody>
          <a:bodyPr wrap="square" lIns="68557" tIns="34279" rIns="68557" bIns="34279" rtlCol="0">
            <a:spAutoFit/>
          </a:bodyPr>
          <a:lstStyle/>
          <a:p>
            <a:pPr algn="ctr"/>
            <a:r>
              <a:rPr lang="zh-CN" altLang="en-US" sz="1000" dirty="0" smtClean="0">
                <a:solidFill>
                  <a:srgbClr val="FFFFFF"/>
                </a:solidFill>
              </a:rPr>
              <a:t>统一智慧教育云</a:t>
            </a:r>
            <a:endParaRPr lang="zh-CN" altLang="en-US" sz="1000" dirty="0">
              <a:solidFill>
                <a:srgbClr val="FFFFFF"/>
              </a:solidFill>
            </a:endParaRPr>
          </a:p>
        </p:txBody>
      </p:sp>
      <p:sp>
        <p:nvSpPr>
          <p:cNvPr id="254" name="TextBox 253"/>
          <p:cNvSpPr txBox="1"/>
          <p:nvPr/>
        </p:nvSpPr>
        <p:spPr>
          <a:xfrm>
            <a:off x="7378593" y="4244448"/>
            <a:ext cx="1338594" cy="223116"/>
          </a:xfrm>
          <a:prstGeom prst="rect">
            <a:avLst/>
          </a:prstGeom>
          <a:solidFill>
            <a:schemeClr val="tx2"/>
          </a:solidFill>
        </p:spPr>
        <p:txBody>
          <a:bodyPr wrap="square" lIns="68557" tIns="34279" rIns="68557" bIns="34279" rtlCol="0">
            <a:spAutoFit/>
          </a:bodyPr>
          <a:lstStyle/>
          <a:p>
            <a:pPr algn="ctr"/>
            <a:r>
              <a:rPr lang="zh-CN" altLang="en-US" sz="1000" dirty="0" smtClean="0">
                <a:solidFill>
                  <a:srgbClr val="FFFFFF"/>
                </a:solidFill>
              </a:rPr>
              <a:t>校园实体云</a:t>
            </a:r>
            <a:endParaRPr lang="zh-CN" altLang="en-US" sz="1000" dirty="0">
              <a:solidFill>
                <a:srgbClr val="FFFFFF"/>
              </a:solidFill>
            </a:endParaRPr>
          </a:p>
        </p:txBody>
      </p:sp>
      <p:sp>
        <p:nvSpPr>
          <p:cNvPr id="255" name="TextBox 254"/>
          <p:cNvSpPr txBox="1"/>
          <p:nvPr/>
        </p:nvSpPr>
        <p:spPr>
          <a:xfrm>
            <a:off x="394051" y="4309098"/>
            <a:ext cx="1338594" cy="223116"/>
          </a:xfrm>
          <a:prstGeom prst="rect">
            <a:avLst/>
          </a:prstGeom>
          <a:solidFill>
            <a:schemeClr val="tx2"/>
          </a:solidFill>
        </p:spPr>
        <p:txBody>
          <a:bodyPr wrap="square" lIns="68557" tIns="34279" rIns="68557" bIns="34279" rtlCol="0">
            <a:spAutoFit/>
          </a:bodyPr>
          <a:lstStyle/>
          <a:p>
            <a:pPr algn="ctr"/>
            <a:r>
              <a:rPr lang="zh-CN" altLang="en-US" sz="1000" dirty="0" smtClean="0">
                <a:solidFill>
                  <a:srgbClr val="FFFFFF"/>
                </a:solidFill>
              </a:rPr>
              <a:t>校园实体云</a:t>
            </a:r>
            <a:endParaRPr lang="zh-CN" altLang="en-US" sz="1000" dirty="0">
              <a:solidFill>
                <a:srgbClr val="FFFFFF"/>
              </a:solidFill>
            </a:endParaRPr>
          </a:p>
        </p:txBody>
      </p:sp>
      <p:grpSp>
        <p:nvGrpSpPr>
          <p:cNvPr id="5" name="组合 129"/>
          <p:cNvGrpSpPr/>
          <p:nvPr/>
        </p:nvGrpSpPr>
        <p:grpSpPr>
          <a:xfrm>
            <a:off x="5494918" y="606147"/>
            <a:ext cx="2812041" cy="904252"/>
            <a:chOff x="4744278" y="1166191"/>
            <a:chExt cx="4041913" cy="1497495"/>
          </a:xfrm>
        </p:grpSpPr>
        <p:sp>
          <p:nvSpPr>
            <p:cNvPr id="133" name="Freeform 27"/>
            <p:cNvSpPr>
              <a:spLocks noEditPoints="1"/>
            </p:cNvSpPr>
            <p:nvPr/>
          </p:nvSpPr>
          <p:spPr bwMode="auto">
            <a:xfrm>
              <a:off x="4744278" y="1166191"/>
              <a:ext cx="4041913" cy="1497495"/>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Arial" panose="020B0604020202020204" pitchFamily="34" charset="0"/>
                <a:cs typeface="Arial" panose="020B0604020202020204" pitchFamily="34" charset="0"/>
              </a:endParaRPr>
            </a:p>
          </p:txBody>
        </p:sp>
        <p:grpSp>
          <p:nvGrpSpPr>
            <p:cNvPr id="6" name="组合 551"/>
            <p:cNvGrpSpPr/>
            <p:nvPr/>
          </p:nvGrpSpPr>
          <p:grpSpPr>
            <a:xfrm>
              <a:off x="5539408" y="2201055"/>
              <a:ext cx="2782957" cy="383111"/>
              <a:chOff x="7053941" y="1041028"/>
              <a:chExt cx="1035698" cy="405215"/>
            </a:xfrm>
          </p:grpSpPr>
          <p:grpSp>
            <p:nvGrpSpPr>
              <p:cNvPr id="7" name="组合 421"/>
              <p:cNvGrpSpPr/>
              <p:nvPr/>
            </p:nvGrpSpPr>
            <p:grpSpPr>
              <a:xfrm>
                <a:off x="7091261" y="1311374"/>
                <a:ext cx="972000" cy="110270"/>
                <a:chOff x="6148871" y="1227399"/>
                <a:chExt cx="867748" cy="110270"/>
              </a:xfrm>
            </p:grpSpPr>
            <p:sp>
              <p:nvSpPr>
                <p:cNvPr id="290" name="圆角矩形 289"/>
                <p:cNvSpPr/>
                <p:nvPr/>
              </p:nvSpPr>
              <p:spPr bwMode="auto">
                <a:xfrm>
                  <a:off x="6148871"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91" name="TextBox 290"/>
                <p:cNvSpPr txBox="1"/>
                <p:nvPr/>
              </p:nvSpPr>
              <p:spPr>
                <a:xfrm>
                  <a:off x="6175816"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UC</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292" name="圆角矩形 291"/>
                <p:cNvSpPr/>
                <p:nvPr/>
              </p:nvSpPr>
              <p:spPr bwMode="auto">
                <a:xfrm>
                  <a:off x="6326522"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93" name="TextBox 292"/>
                <p:cNvSpPr txBox="1"/>
                <p:nvPr/>
              </p:nvSpPr>
              <p:spPr>
                <a:xfrm>
                  <a:off x="6353467"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CC</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294" name="圆角矩形 293"/>
                <p:cNvSpPr/>
                <p:nvPr/>
              </p:nvSpPr>
              <p:spPr bwMode="auto">
                <a:xfrm>
                  <a:off x="650494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95" name="TextBox 294"/>
                <p:cNvSpPr txBox="1"/>
                <p:nvPr/>
              </p:nvSpPr>
              <p:spPr>
                <a:xfrm>
                  <a:off x="6531892"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TP</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296" name="圆角矩形 295"/>
                <p:cNvSpPr/>
                <p:nvPr/>
              </p:nvSpPr>
              <p:spPr bwMode="auto">
                <a:xfrm>
                  <a:off x="668775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97" name="TextBox 296"/>
                <p:cNvSpPr txBox="1"/>
                <p:nvPr/>
              </p:nvSpPr>
              <p:spPr>
                <a:xfrm>
                  <a:off x="6714701"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IVS</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298" name="圆角矩形 297"/>
                <p:cNvSpPr/>
                <p:nvPr/>
              </p:nvSpPr>
              <p:spPr bwMode="auto">
                <a:xfrm>
                  <a:off x="6863425"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99" name="TextBox 298"/>
                <p:cNvSpPr txBox="1"/>
                <p:nvPr/>
              </p:nvSpPr>
              <p:spPr>
                <a:xfrm>
                  <a:off x="6890371" y="1257436"/>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CCS</a:t>
                  </a:r>
                  <a:endParaRPr lang="zh-CN" altLang="en-US" dirty="0">
                    <a:solidFill>
                      <a:srgbClr val="000000"/>
                    </a:solidFill>
                    <a:latin typeface="黑体" panose="02010609060101010101" pitchFamily="49" charset="-122"/>
                    <a:ea typeface="黑体" panose="02010609060101010101" pitchFamily="49" charset="-122"/>
                  </a:endParaRPr>
                </a:p>
              </p:txBody>
            </p:sp>
          </p:grpSp>
          <p:sp>
            <p:nvSpPr>
              <p:cNvPr id="287" name="圆角矩形 286"/>
              <p:cNvSpPr/>
              <p:nvPr/>
            </p:nvSpPr>
            <p:spPr bwMode="auto">
              <a:xfrm>
                <a:off x="7053941" y="1041028"/>
                <a:ext cx="1035698" cy="405215"/>
              </a:xfrm>
              <a:prstGeom prst="roundRect">
                <a:avLst>
                  <a:gd name="adj" fmla="val 3509"/>
                </a:avLst>
              </a:prstGeom>
              <a:noFill/>
              <a:ln>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88" name="圆角矩形 287"/>
              <p:cNvSpPr/>
              <p:nvPr/>
            </p:nvSpPr>
            <p:spPr bwMode="auto">
              <a:xfrm>
                <a:off x="7081933" y="1110343"/>
                <a:ext cx="989047" cy="167951"/>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289" name="TextBox 288"/>
              <p:cNvSpPr txBox="1"/>
              <p:nvPr/>
            </p:nvSpPr>
            <p:spPr>
              <a:xfrm>
                <a:off x="7408506" y="1147666"/>
                <a:ext cx="295047" cy="100589"/>
              </a:xfrm>
              <a:prstGeom prst="rect">
                <a:avLst/>
              </a:prstGeom>
              <a:noFill/>
            </p:spPr>
            <p:txBody>
              <a:bodyPr wrap="none" rtlCol="0">
                <a:prstTxWarp prst="textPlain">
                  <a:avLst/>
                </a:prstTxWarp>
                <a:spAutoFit/>
              </a:bodyPr>
              <a:lstStyle/>
              <a:p>
                <a:r>
                  <a:rPr lang="en-US" altLang="zh-CN" dirty="0" smtClean="0">
                    <a:solidFill>
                      <a:srgbClr val="000000"/>
                    </a:solidFill>
                  </a:rPr>
                  <a:t>eSDK</a:t>
                </a:r>
                <a:endParaRPr lang="zh-CN" altLang="en-US" dirty="0">
                  <a:solidFill>
                    <a:srgbClr val="000000"/>
                  </a:solidFill>
                </a:endParaRPr>
              </a:p>
            </p:txBody>
          </p:sp>
        </p:grpSp>
        <p:grpSp>
          <p:nvGrpSpPr>
            <p:cNvPr id="8" name="组合 127"/>
            <p:cNvGrpSpPr/>
            <p:nvPr/>
          </p:nvGrpSpPr>
          <p:grpSpPr>
            <a:xfrm>
              <a:off x="5459902" y="1457757"/>
              <a:ext cx="2451653" cy="702368"/>
              <a:chOff x="5240170" y="2776201"/>
              <a:chExt cx="3692661" cy="878661"/>
            </a:xfrm>
          </p:grpSpPr>
          <p:sp>
            <p:nvSpPr>
              <p:cNvPr id="149" name="TextBox 148"/>
              <p:cNvSpPr txBox="1"/>
              <p:nvPr/>
            </p:nvSpPr>
            <p:spPr>
              <a:xfrm>
                <a:off x="6222884" y="3574382"/>
                <a:ext cx="480855" cy="80478"/>
              </a:xfrm>
              <a:prstGeom prst="rect">
                <a:avLst/>
              </a:prstGeom>
              <a:noFill/>
            </p:spPr>
            <p:txBody>
              <a:bodyPr wrap="none" rtlCol="0">
                <a:prstTxWarp prst="textPlain">
                  <a:avLst/>
                </a:prstTxWarp>
                <a:spAutoFit/>
              </a:bodyPr>
              <a:lstStyle/>
              <a:p>
                <a:r>
                  <a:rPr lang="en-US" altLang="zh-CN" dirty="0" smtClean="0">
                    <a:solidFill>
                      <a:srgbClr val="000000"/>
                    </a:solidFill>
                  </a:rPr>
                  <a:t>Central</a:t>
                </a:r>
                <a:r>
                  <a:rPr lang="zh-CN" altLang="en-US" dirty="0" smtClean="0">
                    <a:solidFill>
                      <a:srgbClr val="000000"/>
                    </a:solidFill>
                  </a:rPr>
                  <a:t> </a:t>
                </a:r>
                <a:r>
                  <a:rPr lang="en-US" altLang="zh-CN" dirty="0" smtClean="0">
                    <a:solidFill>
                      <a:srgbClr val="000000"/>
                    </a:solidFill>
                  </a:rPr>
                  <a:t>DC</a:t>
                </a:r>
                <a:endParaRPr lang="zh-CN" altLang="en-US" dirty="0">
                  <a:solidFill>
                    <a:srgbClr val="000000"/>
                  </a:solidFill>
                </a:endParaRPr>
              </a:p>
            </p:txBody>
          </p:sp>
          <p:grpSp>
            <p:nvGrpSpPr>
              <p:cNvPr id="9" name="组合 122"/>
              <p:cNvGrpSpPr/>
              <p:nvPr/>
            </p:nvGrpSpPr>
            <p:grpSpPr>
              <a:xfrm>
                <a:off x="5240170" y="2776201"/>
                <a:ext cx="954298" cy="878660"/>
                <a:chOff x="5094398" y="2776201"/>
                <a:chExt cx="954298" cy="878660"/>
              </a:xfrm>
            </p:grpSpPr>
            <p:sp>
              <p:nvSpPr>
                <p:cNvPr id="284" name="Freeform 173"/>
                <p:cNvSpPr>
                  <a:spLocks noEditPoints="1"/>
                </p:cNvSpPr>
                <p:nvPr/>
              </p:nvSpPr>
              <p:spPr bwMode="auto">
                <a:xfrm>
                  <a:off x="5094398" y="3009047"/>
                  <a:ext cx="954298" cy="645814"/>
                </a:xfrm>
                <a:custGeom>
                  <a:avLst/>
                  <a:gdLst/>
                  <a:ahLst/>
                  <a:cxnLst>
                    <a:cxn ang="0">
                      <a:pos x="8976" y="5808"/>
                    </a:cxn>
                    <a:cxn ang="0">
                      <a:pos x="6336" y="7920"/>
                    </a:cxn>
                    <a:cxn ang="0">
                      <a:pos x="7788" y="13376"/>
                    </a:cxn>
                    <a:cxn ang="0">
                      <a:pos x="8008" y="9636"/>
                    </a:cxn>
                    <a:cxn ang="0">
                      <a:pos x="5720" y="10780"/>
                    </a:cxn>
                    <a:cxn ang="0">
                      <a:pos x="3916" y="12276"/>
                    </a:cxn>
                    <a:cxn ang="0">
                      <a:pos x="4532" y="13376"/>
                    </a:cxn>
                    <a:cxn ang="0">
                      <a:pos x="1804" y="12276"/>
                    </a:cxn>
                    <a:cxn ang="0">
                      <a:pos x="2376" y="10780"/>
                    </a:cxn>
                    <a:cxn ang="0">
                      <a:pos x="0" y="5368"/>
                    </a:cxn>
                    <a:cxn ang="0">
                      <a:pos x="2288" y="9592"/>
                    </a:cxn>
                    <a:cxn ang="0">
                      <a:pos x="3740" y="4268"/>
                    </a:cxn>
                    <a:cxn ang="0">
                      <a:pos x="8712" y="4840"/>
                    </a:cxn>
                    <a:cxn ang="0">
                      <a:pos x="10340" y="5368"/>
                    </a:cxn>
                    <a:cxn ang="0">
                      <a:pos x="12496" y="5808"/>
                    </a:cxn>
                    <a:cxn ang="0">
                      <a:pos x="13640" y="5368"/>
                    </a:cxn>
                    <a:cxn ang="0">
                      <a:pos x="14256" y="3916"/>
                    </a:cxn>
                    <a:cxn ang="0">
                      <a:pos x="13860" y="4972"/>
                    </a:cxn>
                    <a:cxn ang="0">
                      <a:pos x="14124" y="616"/>
                    </a:cxn>
                    <a:cxn ang="0">
                      <a:pos x="14608" y="2376"/>
                    </a:cxn>
                    <a:cxn ang="0">
                      <a:pos x="14960" y="2420"/>
                    </a:cxn>
                    <a:cxn ang="0">
                      <a:pos x="15224" y="2596"/>
                    </a:cxn>
                    <a:cxn ang="0">
                      <a:pos x="15400" y="2860"/>
                    </a:cxn>
                    <a:cxn ang="0">
                      <a:pos x="15444" y="3168"/>
                    </a:cxn>
                    <a:cxn ang="0">
                      <a:pos x="15356" y="3564"/>
                    </a:cxn>
                    <a:cxn ang="0">
                      <a:pos x="15136" y="3828"/>
                    </a:cxn>
                    <a:cxn ang="0">
                      <a:pos x="15840" y="5368"/>
                    </a:cxn>
                    <a:cxn ang="0">
                      <a:pos x="16368" y="5808"/>
                    </a:cxn>
                    <a:cxn ang="0">
                      <a:pos x="16368" y="7216"/>
                    </a:cxn>
                    <a:cxn ang="0">
                      <a:pos x="13860" y="12276"/>
                    </a:cxn>
                    <a:cxn ang="0">
                      <a:pos x="15224" y="13376"/>
                    </a:cxn>
                    <a:cxn ang="0">
                      <a:pos x="10032" y="12276"/>
                    </a:cxn>
                    <a:cxn ang="0">
                      <a:pos x="14476" y="7216"/>
                    </a:cxn>
                    <a:cxn ang="0">
                      <a:pos x="8624" y="5808"/>
                    </a:cxn>
                    <a:cxn ang="0">
                      <a:pos x="5104" y="44"/>
                    </a:cxn>
                    <a:cxn ang="0">
                      <a:pos x="4532" y="264"/>
                    </a:cxn>
                    <a:cxn ang="0">
                      <a:pos x="4092" y="704"/>
                    </a:cxn>
                    <a:cxn ang="0">
                      <a:pos x="3872" y="1276"/>
                    </a:cxn>
                    <a:cxn ang="0">
                      <a:pos x="3872" y="1936"/>
                    </a:cxn>
                    <a:cxn ang="0">
                      <a:pos x="4092" y="2508"/>
                    </a:cxn>
                    <a:cxn ang="0">
                      <a:pos x="4532" y="2904"/>
                    </a:cxn>
                    <a:cxn ang="0">
                      <a:pos x="5104" y="3168"/>
                    </a:cxn>
                    <a:cxn ang="0">
                      <a:pos x="5764" y="3168"/>
                    </a:cxn>
                    <a:cxn ang="0">
                      <a:pos x="6336" y="2904"/>
                    </a:cxn>
                    <a:cxn ang="0">
                      <a:pos x="6776" y="2508"/>
                    </a:cxn>
                    <a:cxn ang="0">
                      <a:pos x="6996" y="1936"/>
                    </a:cxn>
                    <a:cxn ang="0">
                      <a:pos x="6996" y="1276"/>
                    </a:cxn>
                    <a:cxn ang="0">
                      <a:pos x="6776" y="704"/>
                    </a:cxn>
                    <a:cxn ang="0">
                      <a:pos x="6336" y="264"/>
                    </a:cxn>
                    <a:cxn ang="0">
                      <a:pos x="5764" y="44"/>
                    </a:cxn>
                  </a:cxnLst>
                  <a:rect l="0" t="0" r="r" b="b"/>
                  <a:pathLst>
                    <a:path w="16368" h="13376">
                      <a:moveTo>
                        <a:pt x="8624" y="5808"/>
                      </a:moveTo>
                      <a:lnTo>
                        <a:pt x="8976" y="5808"/>
                      </a:lnTo>
                      <a:lnTo>
                        <a:pt x="6556" y="5764"/>
                      </a:lnTo>
                      <a:lnTo>
                        <a:pt x="6336" y="7920"/>
                      </a:lnTo>
                      <a:lnTo>
                        <a:pt x="9856" y="9064"/>
                      </a:lnTo>
                      <a:lnTo>
                        <a:pt x="7788" y="13376"/>
                      </a:lnTo>
                      <a:lnTo>
                        <a:pt x="6644" y="13376"/>
                      </a:lnTo>
                      <a:lnTo>
                        <a:pt x="8008" y="9636"/>
                      </a:lnTo>
                      <a:lnTo>
                        <a:pt x="5720" y="9592"/>
                      </a:lnTo>
                      <a:lnTo>
                        <a:pt x="5720" y="10780"/>
                      </a:lnTo>
                      <a:lnTo>
                        <a:pt x="3916" y="10780"/>
                      </a:lnTo>
                      <a:lnTo>
                        <a:pt x="3916" y="12276"/>
                      </a:lnTo>
                      <a:lnTo>
                        <a:pt x="4532" y="12276"/>
                      </a:lnTo>
                      <a:lnTo>
                        <a:pt x="4532" y="13376"/>
                      </a:lnTo>
                      <a:lnTo>
                        <a:pt x="1804" y="13376"/>
                      </a:lnTo>
                      <a:lnTo>
                        <a:pt x="1804" y="12276"/>
                      </a:lnTo>
                      <a:lnTo>
                        <a:pt x="2376" y="12276"/>
                      </a:lnTo>
                      <a:lnTo>
                        <a:pt x="2376" y="10780"/>
                      </a:lnTo>
                      <a:lnTo>
                        <a:pt x="792" y="10780"/>
                      </a:lnTo>
                      <a:lnTo>
                        <a:pt x="0" y="5368"/>
                      </a:lnTo>
                      <a:lnTo>
                        <a:pt x="1672" y="5368"/>
                      </a:lnTo>
                      <a:lnTo>
                        <a:pt x="2288" y="9592"/>
                      </a:lnTo>
                      <a:lnTo>
                        <a:pt x="3740" y="9592"/>
                      </a:lnTo>
                      <a:lnTo>
                        <a:pt x="3740" y="4268"/>
                      </a:lnTo>
                      <a:lnTo>
                        <a:pt x="3740" y="3608"/>
                      </a:lnTo>
                      <a:lnTo>
                        <a:pt x="8712" y="4840"/>
                      </a:lnTo>
                      <a:lnTo>
                        <a:pt x="10295" y="4972"/>
                      </a:lnTo>
                      <a:lnTo>
                        <a:pt x="10340" y="5368"/>
                      </a:lnTo>
                      <a:lnTo>
                        <a:pt x="12496" y="5148"/>
                      </a:lnTo>
                      <a:lnTo>
                        <a:pt x="12496" y="5808"/>
                      </a:lnTo>
                      <a:lnTo>
                        <a:pt x="13640" y="5808"/>
                      </a:lnTo>
                      <a:lnTo>
                        <a:pt x="13640" y="5368"/>
                      </a:lnTo>
                      <a:lnTo>
                        <a:pt x="14256" y="5368"/>
                      </a:lnTo>
                      <a:lnTo>
                        <a:pt x="14256" y="3916"/>
                      </a:lnTo>
                      <a:lnTo>
                        <a:pt x="14168" y="3872"/>
                      </a:lnTo>
                      <a:lnTo>
                        <a:pt x="13860" y="4972"/>
                      </a:lnTo>
                      <a:lnTo>
                        <a:pt x="13024" y="4752"/>
                      </a:lnTo>
                      <a:lnTo>
                        <a:pt x="14124" y="616"/>
                      </a:lnTo>
                      <a:lnTo>
                        <a:pt x="15004" y="880"/>
                      </a:lnTo>
                      <a:lnTo>
                        <a:pt x="14608" y="2376"/>
                      </a:lnTo>
                      <a:lnTo>
                        <a:pt x="14784" y="2376"/>
                      </a:lnTo>
                      <a:lnTo>
                        <a:pt x="14960" y="2420"/>
                      </a:lnTo>
                      <a:lnTo>
                        <a:pt x="15092" y="2508"/>
                      </a:lnTo>
                      <a:lnTo>
                        <a:pt x="15224" y="2596"/>
                      </a:lnTo>
                      <a:lnTo>
                        <a:pt x="15312" y="2728"/>
                      </a:lnTo>
                      <a:lnTo>
                        <a:pt x="15400" y="2860"/>
                      </a:lnTo>
                      <a:lnTo>
                        <a:pt x="15444" y="2992"/>
                      </a:lnTo>
                      <a:lnTo>
                        <a:pt x="15444" y="3168"/>
                      </a:lnTo>
                      <a:lnTo>
                        <a:pt x="15444" y="3388"/>
                      </a:lnTo>
                      <a:lnTo>
                        <a:pt x="15356" y="3564"/>
                      </a:lnTo>
                      <a:lnTo>
                        <a:pt x="15268" y="3696"/>
                      </a:lnTo>
                      <a:lnTo>
                        <a:pt x="15136" y="3828"/>
                      </a:lnTo>
                      <a:lnTo>
                        <a:pt x="15136" y="5368"/>
                      </a:lnTo>
                      <a:lnTo>
                        <a:pt x="15840" y="5368"/>
                      </a:lnTo>
                      <a:lnTo>
                        <a:pt x="15840" y="5808"/>
                      </a:lnTo>
                      <a:lnTo>
                        <a:pt x="16368" y="5808"/>
                      </a:lnTo>
                      <a:lnTo>
                        <a:pt x="16368" y="6687"/>
                      </a:lnTo>
                      <a:lnTo>
                        <a:pt x="16368" y="7216"/>
                      </a:lnTo>
                      <a:lnTo>
                        <a:pt x="16148" y="7216"/>
                      </a:lnTo>
                      <a:lnTo>
                        <a:pt x="13860" y="12276"/>
                      </a:lnTo>
                      <a:lnTo>
                        <a:pt x="15224" y="12276"/>
                      </a:lnTo>
                      <a:lnTo>
                        <a:pt x="15224" y="13376"/>
                      </a:lnTo>
                      <a:lnTo>
                        <a:pt x="10032" y="13376"/>
                      </a:lnTo>
                      <a:lnTo>
                        <a:pt x="10032" y="12276"/>
                      </a:lnTo>
                      <a:lnTo>
                        <a:pt x="12188" y="12276"/>
                      </a:lnTo>
                      <a:lnTo>
                        <a:pt x="14476" y="7216"/>
                      </a:lnTo>
                      <a:lnTo>
                        <a:pt x="8624" y="7216"/>
                      </a:lnTo>
                      <a:lnTo>
                        <a:pt x="8624" y="5808"/>
                      </a:lnTo>
                      <a:close/>
                      <a:moveTo>
                        <a:pt x="5412" y="0"/>
                      </a:moveTo>
                      <a:lnTo>
                        <a:pt x="5104" y="44"/>
                      </a:lnTo>
                      <a:lnTo>
                        <a:pt x="4796" y="132"/>
                      </a:lnTo>
                      <a:lnTo>
                        <a:pt x="4532" y="264"/>
                      </a:lnTo>
                      <a:lnTo>
                        <a:pt x="4312" y="484"/>
                      </a:lnTo>
                      <a:lnTo>
                        <a:pt x="4092" y="704"/>
                      </a:lnTo>
                      <a:lnTo>
                        <a:pt x="3960" y="968"/>
                      </a:lnTo>
                      <a:lnTo>
                        <a:pt x="3872" y="1276"/>
                      </a:lnTo>
                      <a:lnTo>
                        <a:pt x="3828" y="1584"/>
                      </a:lnTo>
                      <a:lnTo>
                        <a:pt x="3872" y="1936"/>
                      </a:lnTo>
                      <a:lnTo>
                        <a:pt x="3960" y="2199"/>
                      </a:lnTo>
                      <a:lnTo>
                        <a:pt x="4092" y="2508"/>
                      </a:lnTo>
                      <a:lnTo>
                        <a:pt x="4312" y="2728"/>
                      </a:lnTo>
                      <a:lnTo>
                        <a:pt x="4532" y="2904"/>
                      </a:lnTo>
                      <a:lnTo>
                        <a:pt x="4796" y="3080"/>
                      </a:lnTo>
                      <a:lnTo>
                        <a:pt x="5104" y="3168"/>
                      </a:lnTo>
                      <a:lnTo>
                        <a:pt x="5412" y="3212"/>
                      </a:lnTo>
                      <a:lnTo>
                        <a:pt x="5764" y="3168"/>
                      </a:lnTo>
                      <a:lnTo>
                        <a:pt x="6073" y="3080"/>
                      </a:lnTo>
                      <a:lnTo>
                        <a:pt x="6336" y="2904"/>
                      </a:lnTo>
                      <a:lnTo>
                        <a:pt x="6556" y="2728"/>
                      </a:lnTo>
                      <a:lnTo>
                        <a:pt x="6776" y="2508"/>
                      </a:lnTo>
                      <a:lnTo>
                        <a:pt x="6908" y="2199"/>
                      </a:lnTo>
                      <a:lnTo>
                        <a:pt x="6996" y="1936"/>
                      </a:lnTo>
                      <a:lnTo>
                        <a:pt x="7040" y="1584"/>
                      </a:lnTo>
                      <a:lnTo>
                        <a:pt x="6996" y="1276"/>
                      </a:lnTo>
                      <a:lnTo>
                        <a:pt x="6908" y="968"/>
                      </a:lnTo>
                      <a:lnTo>
                        <a:pt x="6776" y="704"/>
                      </a:lnTo>
                      <a:lnTo>
                        <a:pt x="6556" y="484"/>
                      </a:lnTo>
                      <a:lnTo>
                        <a:pt x="6336" y="264"/>
                      </a:lnTo>
                      <a:lnTo>
                        <a:pt x="6073" y="132"/>
                      </a:lnTo>
                      <a:lnTo>
                        <a:pt x="5764" y="44"/>
                      </a:lnTo>
                      <a:lnTo>
                        <a:pt x="5412" y="0"/>
                      </a:lnTo>
                      <a:close/>
                    </a:path>
                  </a:pathLst>
                </a:custGeom>
                <a:solidFill>
                  <a:schemeClr val="tx2"/>
                </a:solidFill>
                <a:ln w="9525">
                  <a:noFill/>
                  <a:round/>
                </a:ln>
              </p:spPr>
              <p:txBody>
                <a:bodyPr vert="horz" wrap="square" lIns="91440" tIns="45720" rIns="91440" bIns="45720" numCol="1" anchor="t" anchorCtr="0" compatLnSpc="1"/>
                <a:lstStyle/>
                <a:p>
                  <a:endParaRPr lang="zh-CN" altLang="en-US">
                    <a:solidFill>
                      <a:srgbClr val="990000"/>
                    </a:solidFill>
                  </a:endParaRPr>
                </a:p>
              </p:txBody>
            </p:sp>
            <p:sp>
              <p:nvSpPr>
                <p:cNvPr id="285" name="TextBox 284"/>
                <p:cNvSpPr txBox="1"/>
                <p:nvPr/>
              </p:nvSpPr>
              <p:spPr>
                <a:xfrm>
                  <a:off x="5214159" y="2776201"/>
                  <a:ext cx="775825" cy="271697"/>
                </a:xfrm>
                <a:prstGeom prst="rect">
                  <a:avLst/>
                </a:prstGeom>
                <a:noFill/>
              </p:spPr>
              <p:txBody>
                <a:bodyPr wrap="none" rtlCol="0">
                  <a:prstTxWarp prst="textPlain">
                    <a:avLst/>
                  </a:prstTxWarp>
                  <a:spAutoFit/>
                </a:bodyPr>
                <a:lstStyle/>
                <a:p>
                  <a:r>
                    <a:rPr lang="en-US" altLang="zh-CN" dirty="0" err="1" smtClean="0">
                      <a:solidFill>
                        <a:srgbClr val="990000"/>
                      </a:solidFill>
                    </a:rPr>
                    <a:t>iLearning</a:t>
                  </a:r>
                  <a:endParaRPr lang="zh-CN" altLang="en-US" dirty="0">
                    <a:solidFill>
                      <a:srgbClr val="990000"/>
                    </a:solidFill>
                  </a:endParaRPr>
                </a:p>
              </p:txBody>
            </p:sp>
          </p:grpSp>
          <p:grpSp>
            <p:nvGrpSpPr>
              <p:cNvPr id="10" name="组合 123"/>
              <p:cNvGrpSpPr/>
              <p:nvPr/>
            </p:nvGrpSpPr>
            <p:grpSpPr>
              <a:xfrm>
                <a:off x="6263042" y="2941983"/>
                <a:ext cx="654594" cy="712877"/>
                <a:chOff x="6263042" y="2941983"/>
                <a:chExt cx="654594" cy="712877"/>
              </a:xfrm>
            </p:grpSpPr>
            <p:sp>
              <p:nvSpPr>
                <p:cNvPr id="282" name="Freeform 133"/>
                <p:cNvSpPr/>
                <p:nvPr/>
              </p:nvSpPr>
              <p:spPr bwMode="auto">
                <a:xfrm>
                  <a:off x="6263042" y="3150860"/>
                  <a:ext cx="648000" cy="504000"/>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83" name="TextBox 282"/>
                <p:cNvSpPr txBox="1"/>
                <p:nvPr/>
              </p:nvSpPr>
              <p:spPr>
                <a:xfrm>
                  <a:off x="6361044" y="2941983"/>
                  <a:ext cx="556592" cy="238539"/>
                </a:xfrm>
                <a:prstGeom prst="rect">
                  <a:avLst/>
                </a:prstGeom>
                <a:noFill/>
              </p:spPr>
              <p:txBody>
                <a:bodyPr wrap="none" rtlCol="0">
                  <a:prstTxWarp prst="textPlain">
                    <a:avLst/>
                  </a:prstTxWarp>
                  <a:spAutoFit/>
                </a:bodyPr>
                <a:lstStyle/>
                <a:p>
                  <a:r>
                    <a:rPr lang="en-US" altLang="zh-CN" dirty="0" err="1" smtClean="0">
                      <a:solidFill>
                        <a:srgbClr val="000000"/>
                      </a:solidFill>
                    </a:rPr>
                    <a:t>iResearch</a:t>
                  </a:r>
                  <a:endParaRPr lang="zh-CN" altLang="en-US" dirty="0">
                    <a:solidFill>
                      <a:srgbClr val="000000"/>
                    </a:solidFill>
                  </a:endParaRPr>
                </a:p>
              </p:txBody>
            </p:sp>
          </p:grpSp>
          <p:grpSp>
            <p:nvGrpSpPr>
              <p:cNvPr id="11" name="组合 124"/>
              <p:cNvGrpSpPr/>
              <p:nvPr/>
            </p:nvGrpSpPr>
            <p:grpSpPr>
              <a:xfrm>
                <a:off x="6954149" y="2981739"/>
                <a:ext cx="648000" cy="673121"/>
                <a:chOff x="7073417" y="2981739"/>
                <a:chExt cx="648000" cy="673121"/>
              </a:xfrm>
            </p:grpSpPr>
            <p:sp>
              <p:nvSpPr>
                <p:cNvPr id="280" name="Freeform 20"/>
                <p:cNvSpPr>
                  <a:spLocks noEditPoints="1"/>
                </p:cNvSpPr>
                <p:nvPr/>
              </p:nvSpPr>
              <p:spPr bwMode="auto">
                <a:xfrm>
                  <a:off x="7073417" y="3150860"/>
                  <a:ext cx="648000" cy="504000"/>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81" name="TextBox 280"/>
                <p:cNvSpPr txBox="1"/>
                <p:nvPr/>
              </p:nvSpPr>
              <p:spPr>
                <a:xfrm>
                  <a:off x="7156174" y="2981739"/>
                  <a:ext cx="516835" cy="198783"/>
                </a:xfrm>
                <a:prstGeom prst="rect">
                  <a:avLst/>
                </a:prstGeom>
                <a:noFill/>
              </p:spPr>
              <p:txBody>
                <a:bodyPr wrap="none" rtlCol="0">
                  <a:prstTxWarp prst="textPlain">
                    <a:avLst/>
                  </a:prstTxWarp>
                  <a:spAutoFit/>
                </a:bodyPr>
                <a:lstStyle/>
                <a:p>
                  <a:r>
                    <a:rPr lang="en-US" altLang="zh-CN" dirty="0" err="1" smtClean="0">
                      <a:solidFill>
                        <a:srgbClr val="000000"/>
                      </a:solidFill>
                    </a:rPr>
                    <a:t>iLiving</a:t>
                  </a:r>
                  <a:endParaRPr lang="zh-CN" altLang="en-US" dirty="0">
                    <a:solidFill>
                      <a:srgbClr val="000000"/>
                    </a:solidFill>
                  </a:endParaRPr>
                </a:p>
              </p:txBody>
            </p:sp>
          </p:grpSp>
          <p:grpSp>
            <p:nvGrpSpPr>
              <p:cNvPr id="12" name="组合 125"/>
              <p:cNvGrpSpPr/>
              <p:nvPr/>
            </p:nvGrpSpPr>
            <p:grpSpPr>
              <a:xfrm>
                <a:off x="7606751" y="2994991"/>
                <a:ext cx="659189" cy="659871"/>
                <a:chOff x="7858539" y="2994991"/>
                <a:chExt cx="659189" cy="659871"/>
              </a:xfrm>
            </p:grpSpPr>
            <p:grpSp>
              <p:nvGrpSpPr>
                <p:cNvPr id="13" name="组合 508"/>
                <p:cNvGrpSpPr/>
                <p:nvPr/>
              </p:nvGrpSpPr>
              <p:grpSpPr>
                <a:xfrm>
                  <a:off x="7869731" y="3150862"/>
                  <a:ext cx="647997" cy="504000"/>
                  <a:chOff x="-2949575" y="3236913"/>
                  <a:chExt cx="1717675" cy="1365250"/>
                </a:xfrm>
                <a:solidFill>
                  <a:schemeClr val="tx1">
                    <a:lumMod val="50000"/>
                    <a:lumOff val="50000"/>
                  </a:schemeClr>
                </a:solidFill>
              </p:grpSpPr>
              <p:sp>
                <p:nvSpPr>
                  <p:cNvPr id="170" name="Freeform 194"/>
                  <p:cNvSpPr/>
                  <p:nvPr/>
                </p:nvSpPr>
                <p:spPr bwMode="auto">
                  <a:xfrm>
                    <a:off x="-1552575" y="3481388"/>
                    <a:ext cx="317500" cy="266700"/>
                  </a:xfrm>
                  <a:custGeom>
                    <a:avLst/>
                    <a:gdLst/>
                    <a:ahLst/>
                    <a:cxnLst>
                      <a:cxn ang="0">
                        <a:pos x="2280" y="2460"/>
                      </a:cxn>
                      <a:cxn ang="0">
                        <a:pos x="2400" y="2490"/>
                      </a:cxn>
                      <a:cxn ang="0">
                        <a:pos x="2520" y="2520"/>
                      </a:cxn>
                      <a:cxn ang="0">
                        <a:pos x="2640" y="2460"/>
                      </a:cxn>
                      <a:cxn ang="0">
                        <a:pos x="2730" y="2400"/>
                      </a:cxn>
                      <a:cxn ang="0">
                        <a:pos x="2970" y="2070"/>
                      </a:cxn>
                      <a:cxn ang="0">
                        <a:pos x="3000" y="1950"/>
                      </a:cxn>
                      <a:cxn ang="0">
                        <a:pos x="3000" y="1830"/>
                      </a:cxn>
                      <a:cxn ang="0">
                        <a:pos x="2970" y="1740"/>
                      </a:cxn>
                      <a:cxn ang="0">
                        <a:pos x="2880" y="1650"/>
                      </a:cxn>
                      <a:cxn ang="0">
                        <a:pos x="720" y="60"/>
                      </a:cxn>
                      <a:cxn ang="0">
                        <a:pos x="600" y="0"/>
                      </a:cxn>
                      <a:cxn ang="0">
                        <a:pos x="480" y="0"/>
                      </a:cxn>
                      <a:cxn ang="0">
                        <a:pos x="390" y="30"/>
                      </a:cxn>
                      <a:cxn ang="0">
                        <a:pos x="300" y="120"/>
                      </a:cxn>
                      <a:cxn ang="0">
                        <a:pos x="60" y="450"/>
                      </a:cxn>
                      <a:cxn ang="0">
                        <a:pos x="0" y="540"/>
                      </a:cxn>
                      <a:cxn ang="0">
                        <a:pos x="0" y="660"/>
                      </a:cxn>
                      <a:cxn ang="0">
                        <a:pos x="29" y="780"/>
                      </a:cxn>
                      <a:cxn ang="0">
                        <a:pos x="120" y="870"/>
                      </a:cxn>
                      <a:cxn ang="0">
                        <a:pos x="2280" y="2460"/>
                      </a:cxn>
                    </a:cxnLst>
                    <a:rect l="0" t="0" r="r" b="b"/>
                    <a:pathLst>
                      <a:path w="3000" h="2520">
                        <a:moveTo>
                          <a:pt x="2280" y="2460"/>
                        </a:moveTo>
                        <a:lnTo>
                          <a:pt x="2400" y="2490"/>
                        </a:lnTo>
                        <a:lnTo>
                          <a:pt x="2520" y="2520"/>
                        </a:lnTo>
                        <a:lnTo>
                          <a:pt x="2640" y="2460"/>
                        </a:lnTo>
                        <a:lnTo>
                          <a:pt x="2730" y="2400"/>
                        </a:lnTo>
                        <a:lnTo>
                          <a:pt x="2970" y="2070"/>
                        </a:lnTo>
                        <a:lnTo>
                          <a:pt x="3000" y="1950"/>
                        </a:lnTo>
                        <a:lnTo>
                          <a:pt x="3000" y="1830"/>
                        </a:lnTo>
                        <a:lnTo>
                          <a:pt x="2970" y="1740"/>
                        </a:lnTo>
                        <a:lnTo>
                          <a:pt x="2880" y="1650"/>
                        </a:lnTo>
                        <a:lnTo>
                          <a:pt x="720" y="60"/>
                        </a:lnTo>
                        <a:lnTo>
                          <a:pt x="600" y="0"/>
                        </a:lnTo>
                        <a:lnTo>
                          <a:pt x="480" y="0"/>
                        </a:lnTo>
                        <a:lnTo>
                          <a:pt x="390" y="30"/>
                        </a:lnTo>
                        <a:lnTo>
                          <a:pt x="300" y="120"/>
                        </a:lnTo>
                        <a:lnTo>
                          <a:pt x="60" y="450"/>
                        </a:lnTo>
                        <a:lnTo>
                          <a:pt x="0" y="540"/>
                        </a:lnTo>
                        <a:lnTo>
                          <a:pt x="0" y="660"/>
                        </a:lnTo>
                        <a:lnTo>
                          <a:pt x="29" y="780"/>
                        </a:lnTo>
                        <a:lnTo>
                          <a:pt x="120" y="870"/>
                        </a:lnTo>
                        <a:lnTo>
                          <a:pt x="2280" y="24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14" name="组合 507"/>
                  <p:cNvGrpSpPr/>
                  <p:nvPr/>
                </p:nvGrpSpPr>
                <p:grpSpPr>
                  <a:xfrm>
                    <a:off x="-2949575" y="3236913"/>
                    <a:ext cx="1717675" cy="1365250"/>
                    <a:chOff x="-2949575" y="3236913"/>
                    <a:chExt cx="1717675" cy="1365250"/>
                  </a:xfrm>
                  <a:grpFill/>
                </p:grpSpPr>
                <p:sp>
                  <p:nvSpPr>
                    <p:cNvPr id="172" name="Freeform 188"/>
                    <p:cNvSpPr/>
                    <p:nvPr/>
                  </p:nvSpPr>
                  <p:spPr bwMode="auto">
                    <a:xfrm>
                      <a:off x="-1708150" y="3475038"/>
                      <a:ext cx="73025" cy="247650"/>
                    </a:xfrm>
                    <a:custGeom>
                      <a:avLst/>
                      <a:gdLst/>
                      <a:ahLst/>
                      <a:cxnLst>
                        <a:cxn ang="0">
                          <a:pos x="360" y="0"/>
                        </a:cxn>
                        <a:cxn ang="0">
                          <a:pos x="690" y="1290"/>
                        </a:cxn>
                        <a:cxn ang="0">
                          <a:pos x="360" y="2340"/>
                        </a:cxn>
                        <a:cxn ang="0">
                          <a:pos x="0" y="1260"/>
                        </a:cxn>
                        <a:cxn ang="0">
                          <a:pos x="360" y="0"/>
                        </a:cxn>
                      </a:cxnLst>
                      <a:rect l="0" t="0" r="r" b="b"/>
                      <a:pathLst>
                        <a:path w="690" h="2340">
                          <a:moveTo>
                            <a:pt x="360" y="0"/>
                          </a:moveTo>
                          <a:lnTo>
                            <a:pt x="690" y="1290"/>
                          </a:lnTo>
                          <a:lnTo>
                            <a:pt x="360" y="2340"/>
                          </a:lnTo>
                          <a:lnTo>
                            <a:pt x="0" y="1260"/>
                          </a:lnTo>
                          <a:lnTo>
                            <a:pt x="3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3" name="Freeform 189"/>
                    <p:cNvSpPr/>
                    <p:nvPr/>
                  </p:nvSpPr>
                  <p:spPr bwMode="auto">
                    <a:xfrm>
                      <a:off x="-1692275" y="3729038"/>
                      <a:ext cx="41275" cy="47625"/>
                    </a:xfrm>
                    <a:custGeom>
                      <a:avLst/>
                      <a:gdLst/>
                      <a:ahLst/>
                      <a:cxnLst>
                        <a:cxn ang="0">
                          <a:pos x="0" y="240"/>
                        </a:cxn>
                        <a:cxn ang="0">
                          <a:pos x="0" y="330"/>
                        </a:cxn>
                        <a:cxn ang="0">
                          <a:pos x="60" y="391"/>
                        </a:cxn>
                        <a:cxn ang="0">
                          <a:pos x="120" y="450"/>
                        </a:cxn>
                        <a:cxn ang="0">
                          <a:pos x="180" y="450"/>
                        </a:cxn>
                        <a:cxn ang="0">
                          <a:pos x="270" y="450"/>
                        </a:cxn>
                        <a:cxn ang="0">
                          <a:pos x="330" y="391"/>
                        </a:cxn>
                        <a:cxn ang="0">
                          <a:pos x="360" y="330"/>
                        </a:cxn>
                        <a:cxn ang="0">
                          <a:pos x="390" y="240"/>
                        </a:cxn>
                        <a:cxn ang="0">
                          <a:pos x="360" y="150"/>
                        </a:cxn>
                        <a:cxn ang="0">
                          <a:pos x="330" y="60"/>
                        </a:cxn>
                        <a:cxn ang="0">
                          <a:pos x="270" y="30"/>
                        </a:cxn>
                        <a:cxn ang="0">
                          <a:pos x="180" y="0"/>
                        </a:cxn>
                        <a:cxn ang="0">
                          <a:pos x="120" y="30"/>
                        </a:cxn>
                        <a:cxn ang="0">
                          <a:pos x="60" y="60"/>
                        </a:cxn>
                        <a:cxn ang="0">
                          <a:pos x="0" y="150"/>
                        </a:cxn>
                        <a:cxn ang="0">
                          <a:pos x="0" y="240"/>
                        </a:cxn>
                      </a:cxnLst>
                      <a:rect l="0" t="0" r="r" b="b"/>
                      <a:pathLst>
                        <a:path w="390" h="450">
                          <a:moveTo>
                            <a:pt x="0" y="240"/>
                          </a:moveTo>
                          <a:lnTo>
                            <a:pt x="0" y="330"/>
                          </a:lnTo>
                          <a:lnTo>
                            <a:pt x="60" y="391"/>
                          </a:lnTo>
                          <a:lnTo>
                            <a:pt x="120" y="450"/>
                          </a:lnTo>
                          <a:lnTo>
                            <a:pt x="180" y="450"/>
                          </a:lnTo>
                          <a:lnTo>
                            <a:pt x="270" y="450"/>
                          </a:lnTo>
                          <a:lnTo>
                            <a:pt x="330" y="391"/>
                          </a:lnTo>
                          <a:lnTo>
                            <a:pt x="360" y="330"/>
                          </a:lnTo>
                          <a:lnTo>
                            <a:pt x="390" y="240"/>
                          </a:lnTo>
                          <a:lnTo>
                            <a:pt x="360" y="150"/>
                          </a:lnTo>
                          <a:lnTo>
                            <a:pt x="330" y="60"/>
                          </a:lnTo>
                          <a:lnTo>
                            <a:pt x="270" y="30"/>
                          </a:lnTo>
                          <a:lnTo>
                            <a:pt x="180" y="0"/>
                          </a:lnTo>
                          <a:lnTo>
                            <a:pt x="120" y="30"/>
                          </a:lnTo>
                          <a:lnTo>
                            <a:pt x="60" y="60"/>
                          </a:lnTo>
                          <a:lnTo>
                            <a:pt x="0" y="150"/>
                          </a:lnTo>
                          <a:lnTo>
                            <a:pt x="0" y="2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4" name="Rectangle 190"/>
                    <p:cNvSpPr>
                      <a:spLocks noChangeArrowheads="1"/>
                    </p:cNvSpPr>
                    <p:nvPr/>
                  </p:nvSpPr>
                  <p:spPr bwMode="auto">
                    <a:xfrm>
                      <a:off x="-1831975" y="3687763"/>
                      <a:ext cx="76200" cy="63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77" name="Freeform 191"/>
                    <p:cNvSpPr/>
                    <p:nvPr/>
                  </p:nvSpPr>
                  <p:spPr bwMode="auto">
                    <a:xfrm>
                      <a:off x="-1790700" y="3236913"/>
                      <a:ext cx="225425" cy="219075"/>
                    </a:xfrm>
                    <a:custGeom>
                      <a:avLst/>
                      <a:gdLst/>
                      <a:ahLst/>
                      <a:cxnLst>
                        <a:cxn ang="0">
                          <a:pos x="0" y="1050"/>
                        </a:cxn>
                        <a:cxn ang="0">
                          <a:pos x="0" y="1260"/>
                        </a:cxn>
                        <a:cxn ang="0">
                          <a:pos x="60" y="1440"/>
                        </a:cxn>
                        <a:cxn ang="0">
                          <a:pos x="180" y="1620"/>
                        </a:cxn>
                        <a:cxn ang="0">
                          <a:pos x="300" y="1770"/>
                        </a:cxn>
                        <a:cxn ang="0">
                          <a:pos x="450" y="1890"/>
                        </a:cxn>
                        <a:cxn ang="0">
                          <a:pos x="630" y="2010"/>
                        </a:cxn>
                        <a:cxn ang="0">
                          <a:pos x="840" y="2070"/>
                        </a:cxn>
                        <a:cxn ang="0">
                          <a:pos x="1050" y="2070"/>
                        </a:cxn>
                        <a:cxn ang="0">
                          <a:pos x="1290" y="2070"/>
                        </a:cxn>
                        <a:cxn ang="0">
                          <a:pos x="1470" y="2010"/>
                        </a:cxn>
                        <a:cxn ang="0">
                          <a:pos x="1650" y="1890"/>
                        </a:cxn>
                        <a:cxn ang="0">
                          <a:pos x="1830" y="1770"/>
                        </a:cxn>
                        <a:cxn ang="0">
                          <a:pos x="1950" y="1620"/>
                        </a:cxn>
                        <a:cxn ang="0">
                          <a:pos x="2040" y="1440"/>
                        </a:cxn>
                        <a:cxn ang="0">
                          <a:pos x="2100" y="1260"/>
                        </a:cxn>
                        <a:cxn ang="0">
                          <a:pos x="2130" y="1050"/>
                        </a:cxn>
                        <a:cxn ang="0">
                          <a:pos x="2100" y="840"/>
                        </a:cxn>
                        <a:cxn ang="0">
                          <a:pos x="2040" y="630"/>
                        </a:cxn>
                        <a:cxn ang="0">
                          <a:pos x="1950" y="450"/>
                        </a:cxn>
                        <a:cxn ang="0">
                          <a:pos x="1830" y="300"/>
                        </a:cxn>
                        <a:cxn ang="0">
                          <a:pos x="1650" y="180"/>
                        </a:cxn>
                        <a:cxn ang="0">
                          <a:pos x="1470" y="90"/>
                        </a:cxn>
                        <a:cxn ang="0">
                          <a:pos x="1290" y="30"/>
                        </a:cxn>
                        <a:cxn ang="0">
                          <a:pos x="1050" y="0"/>
                        </a:cxn>
                        <a:cxn ang="0">
                          <a:pos x="840" y="30"/>
                        </a:cxn>
                        <a:cxn ang="0">
                          <a:pos x="630" y="90"/>
                        </a:cxn>
                        <a:cxn ang="0">
                          <a:pos x="450" y="180"/>
                        </a:cxn>
                        <a:cxn ang="0">
                          <a:pos x="300" y="300"/>
                        </a:cxn>
                        <a:cxn ang="0">
                          <a:pos x="180" y="450"/>
                        </a:cxn>
                        <a:cxn ang="0">
                          <a:pos x="60" y="630"/>
                        </a:cxn>
                        <a:cxn ang="0">
                          <a:pos x="0" y="840"/>
                        </a:cxn>
                        <a:cxn ang="0">
                          <a:pos x="0" y="1050"/>
                        </a:cxn>
                      </a:cxnLst>
                      <a:rect l="0" t="0" r="r" b="b"/>
                      <a:pathLst>
                        <a:path w="2130" h="2070">
                          <a:moveTo>
                            <a:pt x="0" y="1050"/>
                          </a:moveTo>
                          <a:lnTo>
                            <a:pt x="0" y="1260"/>
                          </a:lnTo>
                          <a:lnTo>
                            <a:pt x="60" y="1440"/>
                          </a:lnTo>
                          <a:lnTo>
                            <a:pt x="180" y="1620"/>
                          </a:lnTo>
                          <a:lnTo>
                            <a:pt x="300" y="1770"/>
                          </a:lnTo>
                          <a:lnTo>
                            <a:pt x="450" y="1890"/>
                          </a:lnTo>
                          <a:lnTo>
                            <a:pt x="630" y="2010"/>
                          </a:lnTo>
                          <a:lnTo>
                            <a:pt x="840" y="2070"/>
                          </a:lnTo>
                          <a:lnTo>
                            <a:pt x="1050" y="2070"/>
                          </a:lnTo>
                          <a:lnTo>
                            <a:pt x="1290" y="2070"/>
                          </a:lnTo>
                          <a:lnTo>
                            <a:pt x="1470" y="2010"/>
                          </a:lnTo>
                          <a:lnTo>
                            <a:pt x="1650" y="1890"/>
                          </a:lnTo>
                          <a:lnTo>
                            <a:pt x="1830" y="1770"/>
                          </a:lnTo>
                          <a:lnTo>
                            <a:pt x="1950" y="1620"/>
                          </a:lnTo>
                          <a:lnTo>
                            <a:pt x="2040" y="1440"/>
                          </a:lnTo>
                          <a:lnTo>
                            <a:pt x="2100" y="1260"/>
                          </a:lnTo>
                          <a:lnTo>
                            <a:pt x="2130" y="1050"/>
                          </a:lnTo>
                          <a:lnTo>
                            <a:pt x="2100" y="840"/>
                          </a:lnTo>
                          <a:lnTo>
                            <a:pt x="2040" y="630"/>
                          </a:lnTo>
                          <a:lnTo>
                            <a:pt x="1950" y="450"/>
                          </a:lnTo>
                          <a:lnTo>
                            <a:pt x="1830" y="300"/>
                          </a:lnTo>
                          <a:lnTo>
                            <a:pt x="1650" y="180"/>
                          </a:lnTo>
                          <a:lnTo>
                            <a:pt x="1470" y="90"/>
                          </a:lnTo>
                          <a:lnTo>
                            <a:pt x="1290" y="30"/>
                          </a:lnTo>
                          <a:lnTo>
                            <a:pt x="1050" y="0"/>
                          </a:lnTo>
                          <a:lnTo>
                            <a:pt x="840" y="30"/>
                          </a:lnTo>
                          <a:lnTo>
                            <a:pt x="630" y="90"/>
                          </a:lnTo>
                          <a:lnTo>
                            <a:pt x="450" y="180"/>
                          </a:lnTo>
                          <a:lnTo>
                            <a:pt x="300" y="300"/>
                          </a:lnTo>
                          <a:lnTo>
                            <a:pt x="180" y="450"/>
                          </a:lnTo>
                          <a:lnTo>
                            <a:pt x="60" y="630"/>
                          </a:lnTo>
                          <a:lnTo>
                            <a:pt x="0" y="840"/>
                          </a:lnTo>
                          <a:lnTo>
                            <a:pt x="0" y="10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8" name="Freeform 192"/>
                    <p:cNvSpPr/>
                    <p:nvPr/>
                  </p:nvSpPr>
                  <p:spPr bwMode="auto">
                    <a:xfrm>
                      <a:off x="-1654175" y="3970338"/>
                      <a:ext cx="177800" cy="606425"/>
                    </a:xfrm>
                    <a:custGeom>
                      <a:avLst/>
                      <a:gdLst/>
                      <a:ahLst/>
                      <a:cxnLst>
                        <a:cxn ang="0">
                          <a:pos x="0" y="5190"/>
                        </a:cxn>
                        <a:cxn ang="0">
                          <a:pos x="30" y="5310"/>
                        </a:cxn>
                        <a:cxn ang="0">
                          <a:pos x="60" y="5400"/>
                        </a:cxn>
                        <a:cxn ang="0">
                          <a:pos x="90" y="5490"/>
                        </a:cxn>
                        <a:cxn ang="0">
                          <a:pos x="150" y="5580"/>
                        </a:cxn>
                        <a:cxn ang="0">
                          <a:pos x="240" y="5640"/>
                        </a:cxn>
                        <a:cxn ang="0">
                          <a:pos x="300" y="5700"/>
                        </a:cxn>
                        <a:cxn ang="0">
                          <a:pos x="390" y="5730"/>
                        </a:cxn>
                        <a:cxn ang="0">
                          <a:pos x="510" y="5730"/>
                        </a:cxn>
                        <a:cxn ang="0">
                          <a:pos x="1200" y="5730"/>
                        </a:cxn>
                        <a:cxn ang="0">
                          <a:pos x="1290" y="5730"/>
                        </a:cxn>
                        <a:cxn ang="0">
                          <a:pos x="1380" y="5700"/>
                        </a:cxn>
                        <a:cxn ang="0">
                          <a:pos x="1470" y="5640"/>
                        </a:cxn>
                        <a:cxn ang="0">
                          <a:pos x="1530" y="5580"/>
                        </a:cxn>
                        <a:cxn ang="0">
                          <a:pos x="1590" y="5490"/>
                        </a:cxn>
                        <a:cxn ang="0">
                          <a:pos x="1620" y="5400"/>
                        </a:cxn>
                        <a:cxn ang="0">
                          <a:pos x="1650" y="5310"/>
                        </a:cxn>
                        <a:cxn ang="0">
                          <a:pos x="1680" y="5190"/>
                        </a:cxn>
                        <a:cxn ang="0">
                          <a:pos x="1680" y="540"/>
                        </a:cxn>
                        <a:cxn ang="0">
                          <a:pos x="1650" y="420"/>
                        </a:cxn>
                        <a:cxn ang="0">
                          <a:pos x="1620" y="330"/>
                        </a:cxn>
                        <a:cxn ang="0">
                          <a:pos x="1590" y="240"/>
                        </a:cxn>
                        <a:cxn ang="0">
                          <a:pos x="1530" y="150"/>
                        </a:cxn>
                        <a:cxn ang="0">
                          <a:pos x="1470" y="90"/>
                        </a:cxn>
                        <a:cxn ang="0">
                          <a:pos x="1380" y="30"/>
                        </a:cxn>
                        <a:cxn ang="0">
                          <a:pos x="1290" y="0"/>
                        </a:cxn>
                        <a:cxn ang="0">
                          <a:pos x="1200" y="0"/>
                        </a:cxn>
                        <a:cxn ang="0">
                          <a:pos x="510" y="0"/>
                        </a:cxn>
                        <a:cxn ang="0">
                          <a:pos x="390" y="0"/>
                        </a:cxn>
                        <a:cxn ang="0">
                          <a:pos x="300" y="30"/>
                        </a:cxn>
                        <a:cxn ang="0">
                          <a:pos x="240" y="90"/>
                        </a:cxn>
                        <a:cxn ang="0">
                          <a:pos x="150" y="150"/>
                        </a:cxn>
                        <a:cxn ang="0">
                          <a:pos x="90" y="240"/>
                        </a:cxn>
                        <a:cxn ang="0">
                          <a:pos x="60" y="330"/>
                        </a:cxn>
                        <a:cxn ang="0">
                          <a:pos x="30" y="420"/>
                        </a:cxn>
                        <a:cxn ang="0">
                          <a:pos x="0" y="540"/>
                        </a:cxn>
                        <a:cxn ang="0">
                          <a:pos x="0" y="5190"/>
                        </a:cxn>
                      </a:cxnLst>
                      <a:rect l="0" t="0" r="r" b="b"/>
                      <a:pathLst>
                        <a:path w="1680" h="5730">
                          <a:moveTo>
                            <a:pt x="0" y="5190"/>
                          </a:moveTo>
                          <a:lnTo>
                            <a:pt x="30" y="5310"/>
                          </a:lnTo>
                          <a:lnTo>
                            <a:pt x="60" y="5400"/>
                          </a:lnTo>
                          <a:lnTo>
                            <a:pt x="90" y="5490"/>
                          </a:lnTo>
                          <a:lnTo>
                            <a:pt x="150" y="5580"/>
                          </a:lnTo>
                          <a:lnTo>
                            <a:pt x="240" y="5640"/>
                          </a:lnTo>
                          <a:lnTo>
                            <a:pt x="300" y="5700"/>
                          </a:lnTo>
                          <a:lnTo>
                            <a:pt x="390" y="5730"/>
                          </a:lnTo>
                          <a:lnTo>
                            <a:pt x="510" y="5730"/>
                          </a:lnTo>
                          <a:lnTo>
                            <a:pt x="1200" y="5730"/>
                          </a:lnTo>
                          <a:lnTo>
                            <a:pt x="1290" y="5730"/>
                          </a:lnTo>
                          <a:lnTo>
                            <a:pt x="1380" y="5700"/>
                          </a:lnTo>
                          <a:lnTo>
                            <a:pt x="1470" y="5640"/>
                          </a:lnTo>
                          <a:lnTo>
                            <a:pt x="1530" y="5580"/>
                          </a:lnTo>
                          <a:lnTo>
                            <a:pt x="1590" y="5490"/>
                          </a:lnTo>
                          <a:lnTo>
                            <a:pt x="1620" y="5400"/>
                          </a:lnTo>
                          <a:lnTo>
                            <a:pt x="1650" y="5310"/>
                          </a:lnTo>
                          <a:lnTo>
                            <a:pt x="1680" y="5190"/>
                          </a:lnTo>
                          <a:lnTo>
                            <a:pt x="1680" y="540"/>
                          </a:lnTo>
                          <a:lnTo>
                            <a:pt x="1650" y="420"/>
                          </a:lnTo>
                          <a:lnTo>
                            <a:pt x="1620" y="330"/>
                          </a:lnTo>
                          <a:lnTo>
                            <a:pt x="1590" y="240"/>
                          </a:lnTo>
                          <a:lnTo>
                            <a:pt x="1530" y="150"/>
                          </a:lnTo>
                          <a:lnTo>
                            <a:pt x="1470" y="90"/>
                          </a:lnTo>
                          <a:lnTo>
                            <a:pt x="1380" y="30"/>
                          </a:lnTo>
                          <a:lnTo>
                            <a:pt x="1290" y="0"/>
                          </a:lnTo>
                          <a:lnTo>
                            <a:pt x="1200" y="0"/>
                          </a:lnTo>
                          <a:lnTo>
                            <a:pt x="510" y="0"/>
                          </a:lnTo>
                          <a:lnTo>
                            <a:pt x="390" y="0"/>
                          </a:lnTo>
                          <a:lnTo>
                            <a:pt x="300" y="30"/>
                          </a:lnTo>
                          <a:lnTo>
                            <a:pt x="240" y="90"/>
                          </a:lnTo>
                          <a:lnTo>
                            <a:pt x="150" y="150"/>
                          </a:lnTo>
                          <a:lnTo>
                            <a:pt x="90" y="240"/>
                          </a:lnTo>
                          <a:lnTo>
                            <a:pt x="60" y="330"/>
                          </a:lnTo>
                          <a:lnTo>
                            <a:pt x="30" y="420"/>
                          </a:lnTo>
                          <a:lnTo>
                            <a:pt x="0" y="540"/>
                          </a:lnTo>
                          <a:lnTo>
                            <a:pt x="0" y="51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79" name="Freeform 193"/>
                    <p:cNvSpPr/>
                    <p:nvPr/>
                  </p:nvSpPr>
                  <p:spPr bwMode="auto">
                    <a:xfrm>
                      <a:off x="-1958975" y="3960813"/>
                      <a:ext cx="254000" cy="320675"/>
                    </a:xfrm>
                    <a:custGeom>
                      <a:avLst/>
                      <a:gdLst/>
                      <a:ahLst/>
                      <a:cxnLst>
                        <a:cxn ang="0">
                          <a:pos x="30" y="2310"/>
                        </a:cxn>
                        <a:cxn ang="0">
                          <a:pos x="0" y="2370"/>
                        </a:cxn>
                        <a:cxn ang="0">
                          <a:pos x="30" y="2431"/>
                        </a:cxn>
                        <a:cxn ang="0">
                          <a:pos x="90" y="2550"/>
                        </a:cxn>
                        <a:cxn ang="0">
                          <a:pos x="210" y="2640"/>
                        </a:cxn>
                        <a:cxn ang="0">
                          <a:pos x="360" y="2730"/>
                        </a:cxn>
                        <a:cxn ang="0">
                          <a:pos x="1020" y="2970"/>
                        </a:cxn>
                        <a:cxn ang="0">
                          <a:pos x="1200" y="3030"/>
                        </a:cxn>
                        <a:cxn ang="0">
                          <a:pos x="1380" y="3030"/>
                        </a:cxn>
                        <a:cxn ang="0">
                          <a:pos x="1500" y="2970"/>
                        </a:cxn>
                        <a:cxn ang="0">
                          <a:pos x="1530" y="2940"/>
                        </a:cxn>
                        <a:cxn ang="0">
                          <a:pos x="1560" y="2910"/>
                        </a:cxn>
                        <a:cxn ang="0">
                          <a:pos x="2400" y="720"/>
                        </a:cxn>
                        <a:cxn ang="0">
                          <a:pos x="2400" y="660"/>
                        </a:cxn>
                        <a:cxn ang="0">
                          <a:pos x="2400" y="600"/>
                        </a:cxn>
                        <a:cxn ang="0">
                          <a:pos x="2340" y="480"/>
                        </a:cxn>
                        <a:cxn ang="0">
                          <a:pos x="2220" y="390"/>
                        </a:cxn>
                        <a:cxn ang="0">
                          <a:pos x="2040" y="300"/>
                        </a:cxn>
                        <a:cxn ang="0">
                          <a:pos x="1410" y="60"/>
                        </a:cxn>
                        <a:cxn ang="0">
                          <a:pos x="1200" y="0"/>
                        </a:cxn>
                        <a:cxn ang="0">
                          <a:pos x="1050" y="0"/>
                        </a:cxn>
                        <a:cxn ang="0">
                          <a:pos x="930" y="60"/>
                        </a:cxn>
                        <a:cxn ang="0">
                          <a:pos x="870" y="90"/>
                        </a:cxn>
                        <a:cxn ang="0">
                          <a:pos x="840" y="120"/>
                        </a:cxn>
                        <a:cxn ang="0">
                          <a:pos x="30" y="2310"/>
                        </a:cxn>
                      </a:cxnLst>
                      <a:rect l="0" t="0" r="r" b="b"/>
                      <a:pathLst>
                        <a:path w="2400" h="3030">
                          <a:moveTo>
                            <a:pt x="30" y="2310"/>
                          </a:moveTo>
                          <a:lnTo>
                            <a:pt x="0" y="2370"/>
                          </a:lnTo>
                          <a:lnTo>
                            <a:pt x="30" y="2431"/>
                          </a:lnTo>
                          <a:lnTo>
                            <a:pt x="90" y="2550"/>
                          </a:lnTo>
                          <a:lnTo>
                            <a:pt x="210" y="2640"/>
                          </a:lnTo>
                          <a:lnTo>
                            <a:pt x="360" y="2730"/>
                          </a:lnTo>
                          <a:lnTo>
                            <a:pt x="1020" y="2970"/>
                          </a:lnTo>
                          <a:lnTo>
                            <a:pt x="1200" y="3030"/>
                          </a:lnTo>
                          <a:lnTo>
                            <a:pt x="1380" y="3030"/>
                          </a:lnTo>
                          <a:lnTo>
                            <a:pt x="1500" y="2970"/>
                          </a:lnTo>
                          <a:lnTo>
                            <a:pt x="1530" y="2940"/>
                          </a:lnTo>
                          <a:lnTo>
                            <a:pt x="1560" y="2910"/>
                          </a:lnTo>
                          <a:lnTo>
                            <a:pt x="2400" y="720"/>
                          </a:lnTo>
                          <a:lnTo>
                            <a:pt x="2400" y="660"/>
                          </a:lnTo>
                          <a:lnTo>
                            <a:pt x="2400" y="600"/>
                          </a:lnTo>
                          <a:lnTo>
                            <a:pt x="2340" y="480"/>
                          </a:lnTo>
                          <a:lnTo>
                            <a:pt x="2220" y="390"/>
                          </a:lnTo>
                          <a:lnTo>
                            <a:pt x="2040" y="300"/>
                          </a:lnTo>
                          <a:lnTo>
                            <a:pt x="1410" y="60"/>
                          </a:lnTo>
                          <a:lnTo>
                            <a:pt x="1200" y="0"/>
                          </a:lnTo>
                          <a:lnTo>
                            <a:pt x="1050" y="0"/>
                          </a:lnTo>
                          <a:lnTo>
                            <a:pt x="930" y="60"/>
                          </a:lnTo>
                          <a:lnTo>
                            <a:pt x="870" y="90"/>
                          </a:lnTo>
                          <a:lnTo>
                            <a:pt x="840" y="120"/>
                          </a:lnTo>
                          <a:lnTo>
                            <a:pt x="30" y="23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0" name="Freeform 195"/>
                    <p:cNvSpPr/>
                    <p:nvPr/>
                  </p:nvSpPr>
                  <p:spPr bwMode="auto">
                    <a:xfrm>
                      <a:off x="-1958975" y="4164013"/>
                      <a:ext cx="238125" cy="422275"/>
                    </a:xfrm>
                    <a:custGeom>
                      <a:avLst/>
                      <a:gdLst/>
                      <a:ahLst/>
                      <a:cxnLst>
                        <a:cxn ang="0">
                          <a:pos x="630" y="3720"/>
                        </a:cxn>
                        <a:cxn ang="0">
                          <a:pos x="630" y="3780"/>
                        </a:cxn>
                        <a:cxn ang="0">
                          <a:pos x="690" y="3840"/>
                        </a:cxn>
                        <a:cxn ang="0">
                          <a:pos x="810" y="3930"/>
                        </a:cxn>
                        <a:cxn ang="0">
                          <a:pos x="960" y="3990"/>
                        </a:cxn>
                        <a:cxn ang="0">
                          <a:pos x="1170" y="3990"/>
                        </a:cxn>
                        <a:cxn ang="0">
                          <a:pos x="1830" y="3840"/>
                        </a:cxn>
                        <a:cxn ang="0">
                          <a:pos x="2010" y="3780"/>
                        </a:cxn>
                        <a:cxn ang="0">
                          <a:pos x="2160" y="3690"/>
                        </a:cxn>
                        <a:cxn ang="0">
                          <a:pos x="2250" y="3540"/>
                        </a:cxn>
                        <a:cxn ang="0">
                          <a:pos x="2250" y="3480"/>
                        </a:cxn>
                        <a:cxn ang="0">
                          <a:pos x="2250" y="3390"/>
                        </a:cxn>
                        <a:cxn ang="0">
                          <a:pos x="1650" y="270"/>
                        </a:cxn>
                        <a:cxn ang="0">
                          <a:pos x="1620" y="210"/>
                        </a:cxn>
                        <a:cxn ang="0">
                          <a:pos x="1560" y="150"/>
                        </a:cxn>
                        <a:cxn ang="0">
                          <a:pos x="1440" y="30"/>
                        </a:cxn>
                        <a:cxn ang="0">
                          <a:pos x="1290" y="0"/>
                        </a:cxn>
                        <a:cxn ang="0">
                          <a:pos x="1080" y="0"/>
                        </a:cxn>
                        <a:cxn ang="0">
                          <a:pos x="420" y="120"/>
                        </a:cxn>
                        <a:cxn ang="0">
                          <a:pos x="240" y="180"/>
                        </a:cxn>
                        <a:cxn ang="0">
                          <a:pos x="90" y="300"/>
                        </a:cxn>
                        <a:cxn ang="0">
                          <a:pos x="30" y="450"/>
                        </a:cxn>
                        <a:cxn ang="0">
                          <a:pos x="0" y="511"/>
                        </a:cxn>
                        <a:cxn ang="0">
                          <a:pos x="0" y="600"/>
                        </a:cxn>
                        <a:cxn ang="0">
                          <a:pos x="630" y="3720"/>
                        </a:cxn>
                      </a:cxnLst>
                      <a:rect l="0" t="0" r="r" b="b"/>
                      <a:pathLst>
                        <a:path w="2250" h="3990">
                          <a:moveTo>
                            <a:pt x="630" y="3720"/>
                          </a:moveTo>
                          <a:lnTo>
                            <a:pt x="630" y="3780"/>
                          </a:lnTo>
                          <a:lnTo>
                            <a:pt x="690" y="3840"/>
                          </a:lnTo>
                          <a:lnTo>
                            <a:pt x="810" y="3930"/>
                          </a:lnTo>
                          <a:lnTo>
                            <a:pt x="960" y="3990"/>
                          </a:lnTo>
                          <a:lnTo>
                            <a:pt x="1170" y="3990"/>
                          </a:lnTo>
                          <a:lnTo>
                            <a:pt x="1830" y="3840"/>
                          </a:lnTo>
                          <a:lnTo>
                            <a:pt x="2010" y="3780"/>
                          </a:lnTo>
                          <a:lnTo>
                            <a:pt x="2160" y="3690"/>
                          </a:lnTo>
                          <a:lnTo>
                            <a:pt x="2250" y="3540"/>
                          </a:lnTo>
                          <a:lnTo>
                            <a:pt x="2250" y="3480"/>
                          </a:lnTo>
                          <a:lnTo>
                            <a:pt x="2250" y="3390"/>
                          </a:lnTo>
                          <a:lnTo>
                            <a:pt x="1650" y="270"/>
                          </a:lnTo>
                          <a:lnTo>
                            <a:pt x="1620" y="210"/>
                          </a:lnTo>
                          <a:lnTo>
                            <a:pt x="1560" y="150"/>
                          </a:lnTo>
                          <a:lnTo>
                            <a:pt x="1440" y="30"/>
                          </a:lnTo>
                          <a:lnTo>
                            <a:pt x="1290" y="0"/>
                          </a:lnTo>
                          <a:lnTo>
                            <a:pt x="1080" y="0"/>
                          </a:lnTo>
                          <a:lnTo>
                            <a:pt x="420" y="120"/>
                          </a:lnTo>
                          <a:lnTo>
                            <a:pt x="240" y="180"/>
                          </a:lnTo>
                          <a:lnTo>
                            <a:pt x="90" y="300"/>
                          </a:lnTo>
                          <a:lnTo>
                            <a:pt x="30" y="450"/>
                          </a:lnTo>
                          <a:lnTo>
                            <a:pt x="0" y="511"/>
                          </a:lnTo>
                          <a:lnTo>
                            <a:pt x="0" y="600"/>
                          </a:lnTo>
                          <a:lnTo>
                            <a:pt x="630" y="372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1" name="Freeform 196"/>
                    <p:cNvSpPr/>
                    <p:nvPr/>
                  </p:nvSpPr>
                  <p:spPr bwMode="auto">
                    <a:xfrm>
                      <a:off x="-1504950" y="3630613"/>
                      <a:ext cx="273050" cy="307975"/>
                    </a:xfrm>
                    <a:custGeom>
                      <a:avLst/>
                      <a:gdLst/>
                      <a:ahLst/>
                      <a:cxnLst>
                        <a:cxn ang="0">
                          <a:pos x="60" y="2160"/>
                        </a:cxn>
                        <a:cxn ang="0">
                          <a:pos x="0" y="2250"/>
                        </a:cxn>
                        <a:cxn ang="0">
                          <a:pos x="0" y="2370"/>
                        </a:cxn>
                        <a:cxn ang="0">
                          <a:pos x="30" y="2490"/>
                        </a:cxn>
                        <a:cxn ang="0">
                          <a:pos x="90" y="2580"/>
                        </a:cxn>
                        <a:cxn ang="0">
                          <a:pos x="420" y="2850"/>
                        </a:cxn>
                        <a:cxn ang="0">
                          <a:pos x="510" y="2880"/>
                        </a:cxn>
                        <a:cxn ang="0">
                          <a:pos x="630" y="2910"/>
                        </a:cxn>
                        <a:cxn ang="0">
                          <a:pos x="750" y="2850"/>
                        </a:cxn>
                        <a:cxn ang="0">
                          <a:pos x="840" y="2790"/>
                        </a:cxn>
                        <a:cxn ang="0">
                          <a:pos x="2490" y="750"/>
                        </a:cxn>
                        <a:cxn ang="0">
                          <a:pos x="2550" y="630"/>
                        </a:cxn>
                        <a:cxn ang="0">
                          <a:pos x="2580" y="510"/>
                        </a:cxn>
                        <a:cxn ang="0">
                          <a:pos x="2550" y="420"/>
                        </a:cxn>
                        <a:cxn ang="0">
                          <a:pos x="2460" y="330"/>
                        </a:cxn>
                        <a:cxn ang="0">
                          <a:pos x="2130" y="60"/>
                        </a:cxn>
                        <a:cxn ang="0">
                          <a:pos x="2040" y="0"/>
                        </a:cxn>
                        <a:cxn ang="0">
                          <a:pos x="1920" y="0"/>
                        </a:cxn>
                        <a:cxn ang="0">
                          <a:pos x="1830" y="30"/>
                        </a:cxn>
                        <a:cxn ang="0">
                          <a:pos x="1710" y="120"/>
                        </a:cxn>
                        <a:cxn ang="0">
                          <a:pos x="60" y="2160"/>
                        </a:cxn>
                      </a:cxnLst>
                      <a:rect l="0" t="0" r="r" b="b"/>
                      <a:pathLst>
                        <a:path w="2580" h="2910">
                          <a:moveTo>
                            <a:pt x="60" y="2160"/>
                          </a:moveTo>
                          <a:lnTo>
                            <a:pt x="0" y="2250"/>
                          </a:lnTo>
                          <a:lnTo>
                            <a:pt x="0" y="2370"/>
                          </a:lnTo>
                          <a:lnTo>
                            <a:pt x="30" y="2490"/>
                          </a:lnTo>
                          <a:lnTo>
                            <a:pt x="90" y="2580"/>
                          </a:lnTo>
                          <a:lnTo>
                            <a:pt x="420" y="2850"/>
                          </a:lnTo>
                          <a:lnTo>
                            <a:pt x="510" y="2880"/>
                          </a:lnTo>
                          <a:lnTo>
                            <a:pt x="630" y="2910"/>
                          </a:lnTo>
                          <a:lnTo>
                            <a:pt x="750" y="2850"/>
                          </a:lnTo>
                          <a:lnTo>
                            <a:pt x="840" y="2790"/>
                          </a:lnTo>
                          <a:lnTo>
                            <a:pt x="2490" y="750"/>
                          </a:lnTo>
                          <a:lnTo>
                            <a:pt x="2550" y="630"/>
                          </a:lnTo>
                          <a:lnTo>
                            <a:pt x="2580" y="510"/>
                          </a:lnTo>
                          <a:lnTo>
                            <a:pt x="2550" y="420"/>
                          </a:lnTo>
                          <a:lnTo>
                            <a:pt x="2460" y="330"/>
                          </a:lnTo>
                          <a:lnTo>
                            <a:pt x="2130" y="60"/>
                          </a:lnTo>
                          <a:lnTo>
                            <a:pt x="2040" y="0"/>
                          </a:lnTo>
                          <a:lnTo>
                            <a:pt x="1920" y="0"/>
                          </a:lnTo>
                          <a:lnTo>
                            <a:pt x="1830" y="30"/>
                          </a:lnTo>
                          <a:lnTo>
                            <a:pt x="1710" y="120"/>
                          </a:lnTo>
                          <a:lnTo>
                            <a:pt x="60" y="21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2" name="Rectangle 197"/>
                    <p:cNvSpPr>
                      <a:spLocks noChangeArrowheads="1"/>
                    </p:cNvSpPr>
                    <p:nvPr/>
                  </p:nvSpPr>
                  <p:spPr bwMode="auto">
                    <a:xfrm>
                      <a:off x="-2368550" y="4205288"/>
                      <a:ext cx="101600" cy="2540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83" name="Rectangle 198"/>
                    <p:cNvSpPr>
                      <a:spLocks noChangeArrowheads="1"/>
                    </p:cNvSpPr>
                    <p:nvPr/>
                  </p:nvSpPr>
                  <p:spPr bwMode="auto">
                    <a:xfrm>
                      <a:off x="-2520950" y="4113213"/>
                      <a:ext cx="98425" cy="3460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84" name="Rectangle 199"/>
                    <p:cNvSpPr>
                      <a:spLocks noChangeArrowheads="1"/>
                    </p:cNvSpPr>
                    <p:nvPr/>
                  </p:nvSpPr>
                  <p:spPr bwMode="auto">
                    <a:xfrm>
                      <a:off x="-2676525" y="3967163"/>
                      <a:ext cx="101600" cy="492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85" name="Rectangle 200"/>
                    <p:cNvSpPr>
                      <a:spLocks noChangeArrowheads="1"/>
                    </p:cNvSpPr>
                    <p:nvPr/>
                  </p:nvSpPr>
                  <p:spPr bwMode="auto">
                    <a:xfrm>
                      <a:off x="-2835275" y="3792538"/>
                      <a:ext cx="101600" cy="6667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86" name="Rectangle 201"/>
                    <p:cNvSpPr>
                      <a:spLocks noChangeArrowheads="1"/>
                    </p:cNvSpPr>
                    <p:nvPr/>
                  </p:nvSpPr>
                  <p:spPr bwMode="auto">
                    <a:xfrm>
                      <a:off x="-2206625" y="4278313"/>
                      <a:ext cx="98425" cy="1809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187" name="Freeform 202"/>
                    <p:cNvSpPr/>
                    <p:nvPr/>
                  </p:nvSpPr>
                  <p:spPr bwMode="auto">
                    <a:xfrm>
                      <a:off x="-2676525" y="3678238"/>
                      <a:ext cx="615950" cy="527050"/>
                    </a:xfrm>
                    <a:custGeom>
                      <a:avLst/>
                      <a:gdLst/>
                      <a:ahLst/>
                      <a:cxnLst>
                        <a:cxn ang="0">
                          <a:pos x="960" y="840"/>
                        </a:cxn>
                        <a:cxn ang="0">
                          <a:pos x="930" y="990"/>
                        </a:cxn>
                        <a:cxn ang="0">
                          <a:pos x="930" y="1170"/>
                        </a:cxn>
                        <a:cxn ang="0">
                          <a:pos x="960" y="1350"/>
                        </a:cxn>
                        <a:cxn ang="0">
                          <a:pos x="1020" y="1530"/>
                        </a:cxn>
                        <a:cxn ang="0">
                          <a:pos x="1110" y="1710"/>
                        </a:cxn>
                        <a:cxn ang="0">
                          <a:pos x="1230" y="1860"/>
                        </a:cxn>
                        <a:cxn ang="0">
                          <a:pos x="1530" y="2220"/>
                        </a:cxn>
                        <a:cxn ang="0">
                          <a:pos x="1890" y="2580"/>
                        </a:cxn>
                        <a:cxn ang="0">
                          <a:pos x="2280" y="2910"/>
                        </a:cxn>
                        <a:cxn ang="0">
                          <a:pos x="2730" y="3270"/>
                        </a:cxn>
                        <a:cxn ang="0">
                          <a:pos x="3210" y="3570"/>
                        </a:cxn>
                        <a:cxn ang="0">
                          <a:pos x="4170" y="4140"/>
                        </a:cxn>
                        <a:cxn ang="0">
                          <a:pos x="5010" y="4590"/>
                        </a:cxn>
                        <a:cxn ang="0">
                          <a:pos x="5820" y="4980"/>
                        </a:cxn>
                        <a:cxn ang="0">
                          <a:pos x="5070" y="4680"/>
                        </a:cxn>
                        <a:cxn ang="0">
                          <a:pos x="4290" y="4290"/>
                        </a:cxn>
                        <a:cxn ang="0">
                          <a:pos x="3360" y="3810"/>
                        </a:cxn>
                        <a:cxn ang="0">
                          <a:pos x="2880" y="3510"/>
                        </a:cxn>
                        <a:cxn ang="0">
                          <a:pos x="2400" y="3210"/>
                        </a:cxn>
                        <a:cxn ang="0">
                          <a:pos x="1950" y="2880"/>
                        </a:cxn>
                        <a:cxn ang="0">
                          <a:pos x="1560" y="2550"/>
                        </a:cxn>
                        <a:cxn ang="0">
                          <a:pos x="1170" y="2190"/>
                        </a:cxn>
                        <a:cxn ang="0">
                          <a:pos x="870" y="1800"/>
                        </a:cxn>
                        <a:cxn ang="0">
                          <a:pos x="750" y="1620"/>
                        </a:cxn>
                        <a:cxn ang="0">
                          <a:pos x="630" y="1440"/>
                        </a:cxn>
                        <a:cxn ang="0">
                          <a:pos x="540" y="1230"/>
                        </a:cxn>
                        <a:cxn ang="0">
                          <a:pos x="480" y="1020"/>
                        </a:cxn>
                        <a:cxn ang="0">
                          <a:pos x="0" y="1200"/>
                        </a:cxn>
                        <a:cxn ang="0">
                          <a:pos x="0" y="0"/>
                        </a:cxn>
                        <a:cxn ang="0">
                          <a:pos x="1470" y="510"/>
                        </a:cxn>
                        <a:cxn ang="0">
                          <a:pos x="960" y="840"/>
                        </a:cxn>
                      </a:cxnLst>
                      <a:rect l="0" t="0" r="r" b="b"/>
                      <a:pathLst>
                        <a:path w="5820" h="4980">
                          <a:moveTo>
                            <a:pt x="960" y="840"/>
                          </a:moveTo>
                          <a:lnTo>
                            <a:pt x="930" y="990"/>
                          </a:lnTo>
                          <a:lnTo>
                            <a:pt x="930" y="1170"/>
                          </a:lnTo>
                          <a:lnTo>
                            <a:pt x="960" y="1350"/>
                          </a:lnTo>
                          <a:lnTo>
                            <a:pt x="1020" y="1530"/>
                          </a:lnTo>
                          <a:lnTo>
                            <a:pt x="1110" y="1710"/>
                          </a:lnTo>
                          <a:lnTo>
                            <a:pt x="1230" y="1860"/>
                          </a:lnTo>
                          <a:lnTo>
                            <a:pt x="1530" y="2220"/>
                          </a:lnTo>
                          <a:lnTo>
                            <a:pt x="1890" y="2580"/>
                          </a:lnTo>
                          <a:lnTo>
                            <a:pt x="2280" y="2910"/>
                          </a:lnTo>
                          <a:lnTo>
                            <a:pt x="2730" y="3270"/>
                          </a:lnTo>
                          <a:lnTo>
                            <a:pt x="3210" y="3570"/>
                          </a:lnTo>
                          <a:lnTo>
                            <a:pt x="4170" y="4140"/>
                          </a:lnTo>
                          <a:lnTo>
                            <a:pt x="5010" y="4590"/>
                          </a:lnTo>
                          <a:lnTo>
                            <a:pt x="5820" y="4980"/>
                          </a:lnTo>
                          <a:lnTo>
                            <a:pt x="5070" y="4680"/>
                          </a:lnTo>
                          <a:lnTo>
                            <a:pt x="4290" y="4290"/>
                          </a:lnTo>
                          <a:lnTo>
                            <a:pt x="3360" y="3810"/>
                          </a:lnTo>
                          <a:lnTo>
                            <a:pt x="2880" y="3510"/>
                          </a:lnTo>
                          <a:lnTo>
                            <a:pt x="2400" y="3210"/>
                          </a:lnTo>
                          <a:lnTo>
                            <a:pt x="1950" y="2880"/>
                          </a:lnTo>
                          <a:lnTo>
                            <a:pt x="1560" y="2550"/>
                          </a:lnTo>
                          <a:lnTo>
                            <a:pt x="1170" y="2190"/>
                          </a:lnTo>
                          <a:lnTo>
                            <a:pt x="870" y="1800"/>
                          </a:lnTo>
                          <a:lnTo>
                            <a:pt x="750" y="1620"/>
                          </a:lnTo>
                          <a:lnTo>
                            <a:pt x="630" y="1440"/>
                          </a:lnTo>
                          <a:lnTo>
                            <a:pt x="540" y="1230"/>
                          </a:lnTo>
                          <a:lnTo>
                            <a:pt x="480" y="1020"/>
                          </a:lnTo>
                          <a:lnTo>
                            <a:pt x="0" y="1200"/>
                          </a:lnTo>
                          <a:lnTo>
                            <a:pt x="0" y="0"/>
                          </a:lnTo>
                          <a:lnTo>
                            <a:pt x="1470" y="510"/>
                          </a:lnTo>
                          <a:lnTo>
                            <a:pt x="960" y="8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8" name="Freeform 203"/>
                    <p:cNvSpPr/>
                    <p:nvPr/>
                  </p:nvSpPr>
                  <p:spPr bwMode="auto">
                    <a:xfrm>
                      <a:off x="-2582863" y="3760788"/>
                      <a:ext cx="7938" cy="6350"/>
                    </a:xfrm>
                    <a:custGeom>
                      <a:avLst/>
                      <a:gdLst/>
                      <a:ahLst/>
                      <a:cxnLst>
                        <a:cxn ang="0">
                          <a:pos x="0" y="48"/>
                        </a:cxn>
                        <a:cxn ang="0">
                          <a:pos x="74" y="63"/>
                        </a:cxn>
                        <a:cxn ang="0">
                          <a:pos x="74" y="63"/>
                        </a:cxn>
                        <a:cxn ang="0">
                          <a:pos x="74" y="63"/>
                        </a:cxn>
                        <a:cxn ang="0">
                          <a:pos x="74" y="63"/>
                        </a:cxn>
                        <a:cxn ang="0">
                          <a:pos x="0" y="48"/>
                        </a:cxn>
                        <a:cxn ang="0">
                          <a:pos x="34" y="0"/>
                        </a:cxn>
                        <a:cxn ang="0">
                          <a:pos x="6" y="17"/>
                        </a:cxn>
                        <a:cxn ang="0">
                          <a:pos x="0" y="48"/>
                        </a:cxn>
                      </a:cxnLst>
                      <a:rect l="0" t="0" r="r" b="b"/>
                      <a:pathLst>
                        <a:path w="74" h="63">
                          <a:moveTo>
                            <a:pt x="0" y="48"/>
                          </a:moveTo>
                          <a:lnTo>
                            <a:pt x="74" y="63"/>
                          </a:lnTo>
                          <a:lnTo>
                            <a:pt x="74" y="63"/>
                          </a:lnTo>
                          <a:lnTo>
                            <a:pt x="74" y="63"/>
                          </a:lnTo>
                          <a:lnTo>
                            <a:pt x="74" y="63"/>
                          </a:lnTo>
                          <a:lnTo>
                            <a:pt x="0" y="48"/>
                          </a:lnTo>
                          <a:lnTo>
                            <a:pt x="34" y="0"/>
                          </a:lnTo>
                          <a:lnTo>
                            <a:pt x="6" y="17"/>
                          </a:lnTo>
                          <a:lnTo>
                            <a:pt x="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89" name="Freeform 204"/>
                    <p:cNvSpPr/>
                    <p:nvPr/>
                  </p:nvSpPr>
                  <p:spPr bwMode="auto">
                    <a:xfrm>
                      <a:off x="-2586038" y="3765551"/>
                      <a:ext cx="19050" cy="19050"/>
                    </a:xfrm>
                    <a:custGeom>
                      <a:avLst/>
                      <a:gdLst/>
                      <a:ahLst/>
                      <a:cxnLst>
                        <a:cxn ang="0">
                          <a:pos x="0" y="165"/>
                        </a:cxn>
                        <a:cxn ang="0">
                          <a:pos x="149" y="179"/>
                        </a:cxn>
                        <a:cxn ang="0">
                          <a:pos x="178" y="29"/>
                        </a:cxn>
                        <a:cxn ang="0">
                          <a:pos x="31" y="0"/>
                        </a:cxn>
                        <a:cxn ang="0">
                          <a:pos x="2" y="150"/>
                        </a:cxn>
                        <a:cxn ang="0">
                          <a:pos x="0" y="165"/>
                        </a:cxn>
                        <a:cxn ang="0">
                          <a:pos x="2" y="150"/>
                        </a:cxn>
                        <a:cxn ang="0">
                          <a:pos x="1" y="158"/>
                        </a:cxn>
                        <a:cxn ang="0">
                          <a:pos x="0" y="165"/>
                        </a:cxn>
                      </a:cxnLst>
                      <a:rect l="0" t="0" r="r" b="b"/>
                      <a:pathLst>
                        <a:path w="178" h="179">
                          <a:moveTo>
                            <a:pt x="0" y="165"/>
                          </a:moveTo>
                          <a:lnTo>
                            <a:pt x="149" y="179"/>
                          </a:lnTo>
                          <a:lnTo>
                            <a:pt x="178" y="29"/>
                          </a:lnTo>
                          <a:lnTo>
                            <a:pt x="31" y="0"/>
                          </a:lnTo>
                          <a:lnTo>
                            <a:pt x="2" y="150"/>
                          </a:lnTo>
                          <a:lnTo>
                            <a:pt x="0" y="165"/>
                          </a:lnTo>
                          <a:lnTo>
                            <a:pt x="2" y="150"/>
                          </a:lnTo>
                          <a:lnTo>
                            <a:pt x="1" y="158"/>
                          </a:lnTo>
                          <a:lnTo>
                            <a:pt x="0" y="1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0" name="Freeform 205"/>
                    <p:cNvSpPr/>
                    <p:nvPr/>
                  </p:nvSpPr>
                  <p:spPr bwMode="auto">
                    <a:xfrm>
                      <a:off x="-2586038" y="3783013"/>
                      <a:ext cx="15875" cy="20638"/>
                    </a:xfrm>
                    <a:custGeom>
                      <a:avLst/>
                      <a:gdLst/>
                      <a:ahLst/>
                      <a:cxnLst>
                        <a:cxn ang="0">
                          <a:pos x="1" y="192"/>
                        </a:cxn>
                        <a:cxn ang="0">
                          <a:pos x="150" y="180"/>
                        </a:cxn>
                        <a:cxn ang="0">
                          <a:pos x="150" y="0"/>
                        </a:cxn>
                        <a:cxn ang="0">
                          <a:pos x="0" y="0"/>
                        </a:cxn>
                        <a:cxn ang="0">
                          <a:pos x="0" y="180"/>
                        </a:cxn>
                        <a:cxn ang="0">
                          <a:pos x="1" y="192"/>
                        </a:cxn>
                        <a:cxn ang="0">
                          <a:pos x="0" y="180"/>
                        </a:cxn>
                        <a:cxn ang="0">
                          <a:pos x="0" y="186"/>
                        </a:cxn>
                        <a:cxn ang="0">
                          <a:pos x="1" y="192"/>
                        </a:cxn>
                      </a:cxnLst>
                      <a:rect l="0" t="0" r="r" b="b"/>
                      <a:pathLst>
                        <a:path w="150" h="192">
                          <a:moveTo>
                            <a:pt x="1" y="192"/>
                          </a:moveTo>
                          <a:lnTo>
                            <a:pt x="150" y="180"/>
                          </a:lnTo>
                          <a:lnTo>
                            <a:pt x="150" y="0"/>
                          </a:lnTo>
                          <a:lnTo>
                            <a:pt x="0" y="0"/>
                          </a:lnTo>
                          <a:lnTo>
                            <a:pt x="0" y="180"/>
                          </a:lnTo>
                          <a:lnTo>
                            <a:pt x="1" y="192"/>
                          </a:lnTo>
                          <a:lnTo>
                            <a:pt x="0" y="180"/>
                          </a:lnTo>
                          <a:lnTo>
                            <a:pt x="0" y="186"/>
                          </a:lnTo>
                          <a:lnTo>
                            <a:pt x="1" y="19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1" name="Freeform 206"/>
                    <p:cNvSpPr/>
                    <p:nvPr/>
                  </p:nvSpPr>
                  <p:spPr bwMode="auto">
                    <a:xfrm>
                      <a:off x="-2586038" y="3800476"/>
                      <a:ext cx="19050" cy="23813"/>
                    </a:xfrm>
                    <a:custGeom>
                      <a:avLst/>
                      <a:gdLst/>
                      <a:ahLst/>
                      <a:cxnLst>
                        <a:cxn ang="0">
                          <a:pos x="33" y="216"/>
                        </a:cxn>
                        <a:cxn ang="0">
                          <a:pos x="178" y="180"/>
                        </a:cxn>
                        <a:cxn ang="0">
                          <a:pos x="148" y="0"/>
                        </a:cxn>
                        <a:cxn ang="0">
                          <a:pos x="0" y="24"/>
                        </a:cxn>
                        <a:cxn ang="0">
                          <a:pos x="30" y="204"/>
                        </a:cxn>
                        <a:cxn ang="0">
                          <a:pos x="33" y="216"/>
                        </a:cxn>
                        <a:cxn ang="0">
                          <a:pos x="30" y="204"/>
                        </a:cxn>
                        <a:cxn ang="0">
                          <a:pos x="31" y="210"/>
                        </a:cxn>
                        <a:cxn ang="0">
                          <a:pos x="33" y="216"/>
                        </a:cxn>
                      </a:cxnLst>
                      <a:rect l="0" t="0" r="r" b="b"/>
                      <a:pathLst>
                        <a:path w="178" h="216">
                          <a:moveTo>
                            <a:pt x="33" y="216"/>
                          </a:moveTo>
                          <a:lnTo>
                            <a:pt x="178" y="180"/>
                          </a:lnTo>
                          <a:lnTo>
                            <a:pt x="148" y="0"/>
                          </a:lnTo>
                          <a:lnTo>
                            <a:pt x="0" y="24"/>
                          </a:lnTo>
                          <a:lnTo>
                            <a:pt x="30" y="204"/>
                          </a:lnTo>
                          <a:lnTo>
                            <a:pt x="33" y="216"/>
                          </a:lnTo>
                          <a:lnTo>
                            <a:pt x="30" y="204"/>
                          </a:lnTo>
                          <a:lnTo>
                            <a:pt x="31" y="210"/>
                          </a:lnTo>
                          <a:lnTo>
                            <a:pt x="33" y="2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2" name="Freeform 207"/>
                    <p:cNvSpPr/>
                    <p:nvPr/>
                  </p:nvSpPr>
                  <p:spPr bwMode="auto">
                    <a:xfrm>
                      <a:off x="-2582863" y="3817938"/>
                      <a:ext cx="22225" cy="25400"/>
                    </a:xfrm>
                    <a:custGeom>
                      <a:avLst/>
                      <a:gdLst/>
                      <a:ahLst/>
                      <a:cxnLst>
                        <a:cxn ang="0">
                          <a:pos x="64" y="236"/>
                        </a:cxn>
                        <a:cxn ang="0">
                          <a:pos x="202" y="180"/>
                        </a:cxn>
                        <a:cxn ang="0">
                          <a:pos x="142" y="0"/>
                        </a:cxn>
                        <a:cxn ang="0">
                          <a:pos x="0" y="47"/>
                        </a:cxn>
                        <a:cxn ang="0">
                          <a:pos x="60" y="226"/>
                        </a:cxn>
                        <a:cxn ang="0">
                          <a:pos x="64" y="236"/>
                        </a:cxn>
                        <a:cxn ang="0">
                          <a:pos x="60" y="226"/>
                        </a:cxn>
                        <a:cxn ang="0">
                          <a:pos x="62" y="231"/>
                        </a:cxn>
                        <a:cxn ang="0">
                          <a:pos x="64" y="236"/>
                        </a:cxn>
                      </a:cxnLst>
                      <a:rect l="0" t="0" r="r" b="b"/>
                      <a:pathLst>
                        <a:path w="202" h="236">
                          <a:moveTo>
                            <a:pt x="64" y="236"/>
                          </a:moveTo>
                          <a:lnTo>
                            <a:pt x="202" y="180"/>
                          </a:lnTo>
                          <a:lnTo>
                            <a:pt x="142" y="0"/>
                          </a:lnTo>
                          <a:lnTo>
                            <a:pt x="0" y="47"/>
                          </a:lnTo>
                          <a:lnTo>
                            <a:pt x="60" y="226"/>
                          </a:lnTo>
                          <a:lnTo>
                            <a:pt x="64" y="236"/>
                          </a:lnTo>
                          <a:lnTo>
                            <a:pt x="60" y="226"/>
                          </a:lnTo>
                          <a:lnTo>
                            <a:pt x="62" y="231"/>
                          </a:lnTo>
                          <a:lnTo>
                            <a:pt x="64" y="2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3" name="Freeform 208"/>
                    <p:cNvSpPr/>
                    <p:nvPr/>
                  </p:nvSpPr>
                  <p:spPr bwMode="auto">
                    <a:xfrm>
                      <a:off x="-2574925" y="3836988"/>
                      <a:ext cx="22225" cy="26988"/>
                    </a:xfrm>
                    <a:custGeom>
                      <a:avLst/>
                      <a:gdLst/>
                      <a:ahLst/>
                      <a:cxnLst>
                        <a:cxn ang="0">
                          <a:pos x="98" y="260"/>
                        </a:cxn>
                        <a:cxn ang="0">
                          <a:pos x="224" y="181"/>
                        </a:cxn>
                        <a:cxn ang="0">
                          <a:pos x="134" y="0"/>
                        </a:cxn>
                        <a:cxn ang="0">
                          <a:pos x="0" y="67"/>
                        </a:cxn>
                        <a:cxn ang="0">
                          <a:pos x="90" y="248"/>
                        </a:cxn>
                        <a:cxn ang="0">
                          <a:pos x="98" y="260"/>
                        </a:cxn>
                        <a:cxn ang="0">
                          <a:pos x="90" y="248"/>
                        </a:cxn>
                        <a:cxn ang="0">
                          <a:pos x="93" y="254"/>
                        </a:cxn>
                        <a:cxn ang="0">
                          <a:pos x="98" y="260"/>
                        </a:cxn>
                      </a:cxnLst>
                      <a:rect l="0" t="0" r="r" b="b"/>
                      <a:pathLst>
                        <a:path w="224" h="260">
                          <a:moveTo>
                            <a:pt x="98" y="260"/>
                          </a:moveTo>
                          <a:lnTo>
                            <a:pt x="224" y="181"/>
                          </a:lnTo>
                          <a:lnTo>
                            <a:pt x="134" y="0"/>
                          </a:lnTo>
                          <a:lnTo>
                            <a:pt x="0" y="67"/>
                          </a:lnTo>
                          <a:lnTo>
                            <a:pt x="90" y="248"/>
                          </a:lnTo>
                          <a:lnTo>
                            <a:pt x="98" y="260"/>
                          </a:lnTo>
                          <a:lnTo>
                            <a:pt x="90" y="248"/>
                          </a:lnTo>
                          <a:lnTo>
                            <a:pt x="93" y="254"/>
                          </a:lnTo>
                          <a:lnTo>
                            <a:pt x="98" y="2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4" name="Freeform 209"/>
                    <p:cNvSpPr/>
                    <p:nvPr/>
                  </p:nvSpPr>
                  <p:spPr bwMode="auto">
                    <a:xfrm>
                      <a:off x="-2565400" y="3854451"/>
                      <a:ext cx="25400" cy="25400"/>
                    </a:xfrm>
                    <a:custGeom>
                      <a:avLst/>
                      <a:gdLst/>
                      <a:ahLst/>
                      <a:cxnLst>
                        <a:cxn ang="0">
                          <a:pos x="121" y="244"/>
                        </a:cxn>
                        <a:cxn ang="0">
                          <a:pos x="237" y="150"/>
                        </a:cxn>
                        <a:cxn ang="0">
                          <a:pos x="117" y="0"/>
                        </a:cxn>
                        <a:cxn ang="0">
                          <a:pos x="0" y="92"/>
                        </a:cxn>
                        <a:cxn ang="0">
                          <a:pos x="121" y="242"/>
                        </a:cxn>
                        <a:cxn ang="0">
                          <a:pos x="121" y="244"/>
                        </a:cxn>
                        <a:cxn ang="0">
                          <a:pos x="121" y="242"/>
                        </a:cxn>
                        <a:cxn ang="0">
                          <a:pos x="121" y="243"/>
                        </a:cxn>
                        <a:cxn ang="0">
                          <a:pos x="121" y="244"/>
                        </a:cxn>
                      </a:cxnLst>
                      <a:rect l="0" t="0" r="r" b="b"/>
                      <a:pathLst>
                        <a:path w="237" h="244">
                          <a:moveTo>
                            <a:pt x="121" y="244"/>
                          </a:moveTo>
                          <a:lnTo>
                            <a:pt x="237" y="150"/>
                          </a:lnTo>
                          <a:lnTo>
                            <a:pt x="117" y="0"/>
                          </a:lnTo>
                          <a:lnTo>
                            <a:pt x="0" y="92"/>
                          </a:lnTo>
                          <a:lnTo>
                            <a:pt x="121" y="242"/>
                          </a:lnTo>
                          <a:lnTo>
                            <a:pt x="121" y="244"/>
                          </a:lnTo>
                          <a:lnTo>
                            <a:pt x="121" y="242"/>
                          </a:lnTo>
                          <a:lnTo>
                            <a:pt x="121" y="243"/>
                          </a:lnTo>
                          <a:lnTo>
                            <a:pt x="121" y="2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5" name="Freeform 210"/>
                    <p:cNvSpPr/>
                    <p:nvPr/>
                  </p:nvSpPr>
                  <p:spPr bwMode="auto">
                    <a:xfrm>
                      <a:off x="-2552700" y="3870326"/>
                      <a:ext cx="44450" cy="49213"/>
                    </a:xfrm>
                    <a:custGeom>
                      <a:avLst/>
                      <a:gdLst/>
                      <a:ahLst/>
                      <a:cxnLst>
                        <a:cxn ang="0">
                          <a:pos x="304" y="461"/>
                        </a:cxn>
                        <a:cxn ang="0">
                          <a:pos x="415" y="360"/>
                        </a:cxn>
                        <a:cxn ang="0">
                          <a:pos x="116" y="0"/>
                        </a:cxn>
                        <a:cxn ang="0">
                          <a:pos x="0" y="96"/>
                        </a:cxn>
                        <a:cxn ang="0">
                          <a:pos x="300" y="455"/>
                        </a:cxn>
                        <a:cxn ang="0">
                          <a:pos x="304" y="461"/>
                        </a:cxn>
                        <a:cxn ang="0">
                          <a:pos x="300" y="455"/>
                        </a:cxn>
                        <a:cxn ang="0">
                          <a:pos x="302" y="458"/>
                        </a:cxn>
                        <a:cxn ang="0">
                          <a:pos x="304" y="461"/>
                        </a:cxn>
                      </a:cxnLst>
                      <a:rect l="0" t="0" r="r" b="b"/>
                      <a:pathLst>
                        <a:path w="415" h="461">
                          <a:moveTo>
                            <a:pt x="304" y="461"/>
                          </a:moveTo>
                          <a:lnTo>
                            <a:pt x="415" y="360"/>
                          </a:lnTo>
                          <a:lnTo>
                            <a:pt x="116" y="0"/>
                          </a:lnTo>
                          <a:lnTo>
                            <a:pt x="0" y="96"/>
                          </a:lnTo>
                          <a:lnTo>
                            <a:pt x="300" y="455"/>
                          </a:lnTo>
                          <a:lnTo>
                            <a:pt x="304" y="461"/>
                          </a:lnTo>
                          <a:lnTo>
                            <a:pt x="300" y="455"/>
                          </a:lnTo>
                          <a:lnTo>
                            <a:pt x="302" y="458"/>
                          </a:lnTo>
                          <a:lnTo>
                            <a:pt x="304" y="46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6" name="Freeform 211"/>
                    <p:cNvSpPr/>
                    <p:nvPr/>
                  </p:nvSpPr>
                  <p:spPr bwMode="auto">
                    <a:xfrm>
                      <a:off x="-2520950" y="3906838"/>
                      <a:ext cx="50800" cy="50800"/>
                    </a:xfrm>
                    <a:custGeom>
                      <a:avLst/>
                      <a:gdLst/>
                      <a:ahLst/>
                      <a:cxnLst>
                        <a:cxn ang="0">
                          <a:pos x="366" y="471"/>
                        </a:cxn>
                        <a:cxn ang="0">
                          <a:pos x="467" y="360"/>
                        </a:cxn>
                        <a:cxn ang="0">
                          <a:pos x="107" y="0"/>
                        </a:cxn>
                        <a:cxn ang="0">
                          <a:pos x="0" y="106"/>
                        </a:cxn>
                        <a:cxn ang="0">
                          <a:pos x="361" y="467"/>
                        </a:cxn>
                        <a:cxn ang="0">
                          <a:pos x="366" y="471"/>
                        </a:cxn>
                        <a:cxn ang="0">
                          <a:pos x="361" y="467"/>
                        </a:cxn>
                        <a:cxn ang="0">
                          <a:pos x="364" y="469"/>
                        </a:cxn>
                        <a:cxn ang="0">
                          <a:pos x="366" y="471"/>
                        </a:cxn>
                      </a:cxnLst>
                      <a:rect l="0" t="0" r="r" b="b"/>
                      <a:pathLst>
                        <a:path w="467" h="471">
                          <a:moveTo>
                            <a:pt x="366" y="471"/>
                          </a:moveTo>
                          <a:lnTo>
                            <a:pt x="467" y="360"/>
                          </a:lnTo>
                          <a:lnTo>
                            <a:pt x="107" y="0"/>
                          </a:lnTo>
                          <a:lnTo>
                            <a:pt x="0" y="106"/>
                          </a:lnTo>
                          <a:lnTo>
                            <a:pt x="361" y="467"/>
                          </a:lnTo>
                          <a:lnTo>
                            <a:pt x="366" y="471"/>
                          </a:lnTo>
                          <a:lnTo>
                            <a:pt x="361" y="467"/>
                          </a:lnTo>
                          <a:lnTo>
                            <a:pt x="364" y="469"/>
                          </a:lnTo>
                          <a:lnTo>
                            <a:pt x="366" y="4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197" name="Freeform 212"/>
                    <p:cNvSpPr/>
                    <p:nvPr/>
                  </p:nvSpPr>
                  <p:spPr bwMode="auto">
                    <a:xfrm>
                      <a:off x="-2481263" y="3944938"/>
                      <a:ext cx="50800" cy="47625"/>
                    </a:xfrm>
                    <a:custGeom>
                      <a:avLst/>
                      <a:gdLst/>
                      <a:ahLst/>
                      <a:cxnLst>
                        <a:cxn ang="0">
                          <a:pos x="391" y="445"/>
                        </a:cxn>
                        <a:cxn ang="0">
                          <a:pos x="487" y="330"/>
                        </a:cxn>
                        <a:cxn ang="0">
                          <a:pos x="96" y="0"/>
                        </a:cxn>
                        <a:cxn ang="0">
                          <a:pos x="0" y="115"/>
                        </a:cxn>
                        <a:cxn ang="0">
                          <a:pos x="389" y="444"/>
                        </a:cxn>
                        <a:cxn ang="0">
                          <a:pos x="391" y="445"/>
                        </a:cxn>
                        <a:cxn ang="0">
                          <a:pos x="389" y="444"/>
                        </a:cxn>
                        <a:cxn ang="0">
                          <a:pos x="390" y="444"/>
                        </a:cxn>
                        <a:cxn ang="0">
                          <a:pos x="391" y="445"/>
                        </a:cxn>
                      </a:cxnLst>
                      <a:rect l="0" t="0" r="r" b="b"/>
                      <a:pathLst>
                        <a:path w="487" h="445">
                          <a:moveTo>
                            <a:pt x="391" y="445"/>
                          </a:moveTo>
                          <a:lnTo>
                            <a:pt x="487" y="330"/>
                          </a:lnTo>
                          <a:lnTo>
                            <a:pt x="96" y="0"/>
                          </a:lnTo>
                          <a:lnTo>
                            <a:pt x="0" y="115"/>
                          </a:lnTo>
                          <a:lnTo>
                            <a:pt x="389" y="444"/>
                          </a:lnTo>
                          <a:lnTo>
                            <a:pt x="391" y="445"/>
                          </a:lnTo>
                          <a:lnTo>
                            <a:pt x="389" y="444"/>
                          </a:lnTo>
                          <a:lnTo>
                            <a:pt x="390" y="444"/>
                          </a:lnTo>
                          <a:lnTo>
                            <a:pt x="391" y="4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5" name="Freeform 213"/>
                    <p:cNvSpPr/>
                    <p:nvPr/>
                  </p:nvSpPr>
                  <p:spPr bwMode="auto">
                    <a:xfrm>
                      <a:off x="-2439988" y="3979863"/>
                      <a:ext cx="57150" cy="50800"/>
                    </a:xfrm>
                    <a:custGeom>
                      <a:avLst/>
                      <a:gdLst/>
                      <a:ahLst/>
                      <a:cxnLst>
                        <a:cxn ang="0">
                          <a:pos x="458" y="481"/>
                        </a:cxn>
                        <a:cxn ang="0">
                          <a:pos x="544" y="360"/>
                        </a:cxn>
                        <a:cxn ang="0">
                          <a:pos x="94" y="0"/>
                        </a:cxn>
                        <a:cxn ang="0">
                          <a:pos x="0" y="116"/>
                        </a:cxn>
                        <a:cxn ang="0">
                          <a:pos x="451" y="476"/>
                        </a:cxn>
                        <a:cxn ang="0">
                          <a:pos x="458" y="481"/>
                        </a:cxn>
                        <a:cxn ang="0">
                          <a:pos x="451" y="476"/>
                        </a:cxn>
                        <a:cxn ang="0">
                          <a:pos x="454" y="479"/>
                        </a:cxn>
                        <a:cxn ang="0">
                          <a:pos x="458" y="481"/>
                        </a:cxn>
                      </a:cxnLst>
                      <a:rect l="0" t="0" r="r" b="b"/>
                      <a:pathLst>
                        <a:path w="544" h="481">
                          <a:moveTo>
                            <a:pt x="458" y="481"/>
                          </a:moveTo>
                          <a:lnTo>
                            <a:pt x="544" y="360"/>
                          </a:lnTo>
                          <a:lnTo>
                            <a:pt x="94" y="0"/>
                          </a:lnTo>
                          <a:lnTo>
                            <a:pt x="0" y="116"/>
                          </a:lnTo>
                          <a:lnTo>
                            <a:pt x="451" y="476"/>
                          </a:lnTo>
                          <a:lnTo>
                            <a:pt x="458" y="481"/>
                          </a:lnTo>
                          <a:lnTo>
                            <a:pt x="451" y="476"/>
                          </a:lnTo>
                          <a:lnTo>
                            <a:pt x="454" y="479"/>
                          </a:lnTo>
                          <a:lnTo>
                            <a:pt x="458" y="48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6" name="Freeform 214"/>
                    <p:cNvSpPr/>
                    <p:nvPr/>
                  </p:nvSpPr>
                  <p:spPr bwMode="auto">
                    <a:xfrm>
                      <a:off x="-2392363" y="4017963"/>
                      <a:ext cx="60325" cy="44450"/>
                    </a:xfrm>
                    <a:custGeom>
                      <a:avLst/>
                      <a:gdLst/>
                      <a:ahLst/>
                      <a:cxnLst>
                        <a:cxn ang="0">
                          <a:pos x="481" y="428"/>
                        </a:cxn>
                        <a:cxn ang="0">
                          <a:pos x="559" y="300"/>
                        </a:cxn>
                        <a:cxn ang="0">
                          <a:pos x="79" y="0"/>
                        </a:cxn>
                        <a:cxn ang="0">
                          <a:pos x="0" y="126"/>
                        </a:cxn>
                        <a:cxn ang="0">
                          <a:pos x="479" y="427"/>
                        </a:cxn>
                        <a:cxn ang="0">
                          <a:pos x="481" y="428"/>
                        </a:cxn>
                        <a:cxn ang="0">
                          <a:pos x="479" y="427"/>
                        </a:cxn>
                        <a:cxn ang="0">
                          <a:pos x="481" y="427"/>
                        </a:cxn>
                        <a:cxn ang="0">
                          <a:pos x="481" y="428"/>
                        </a:cxn>
                      </a:cxnLst>
                      <a:rect l="0" t="0" r="r" b="b"/>
                      <a:pathLst>
                        <a:path w="559" h="428">
                          <a:moveTo>
                            <a:pt x="481" y="428"/>
                          </a:moveTo>
                          <a:lnTo>
                            <a:pt x="559" y="300"/>
                          </a:lnTo>
                          <a:lnTo>
                            <a:pt x="79" y="0"/>
                          </a:lnTo>
                          <a:lnTo>
                            <a:pt x="0" y="126"/>
                          </a:lnTo>
                          <a:lnTo>
                            <a:pt x="479" y="427"/>
                          </a:lnTo>
                          <a:lnTo>
                            <a:pt x="481" y="428"/>
                          </a:lnTo>
                          <a:lnTo>
                            <a:pt x="479" y="427"/>
                          </a:lnTo>
                          <a:lnTo>
                            <a:pt x="481" y="427"/>
                          </a:lnTo>
                          <a:lnTo>
                            <a:pt x="481" y="4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7" name="Freeform 215"/>
                    <p:cNvSpPr/>
                    <p:nvPr/>
                  </p:nvSpPr>
                  <p:spPr bwMode="auto">
                    <a:xfrm>
                      <a:off x="-2341563" y="4049713"/>
                      <a:ext cx="111125" cy="73025"/>
                    </a:xfrm>
                    <a:custGeom>
                      <a:avLst/>
                      <a:gdLst/>
                      <a:ahLst/>
                      <a:cxnLst>
                        <a:cxn ang="0">
                          <a:pos x="963" y="700"/>
                        </a:cxn>
                        <a:cxn ang="0">
                          <a:pos x="1036" y="570"/>
                        </a:cxn>
                        <a:cxn ang="0">
                          <a:pos x="76" y="0"/>
                        </a:cxn>
                        <a:cxn ang="0">
                          <a:pos x="0" y="129"/>
                        </a:cxn>
                        <a:cxn ang="0">
                          <a:pos x="960" y="699"/>
                        </a:cxn>
                        <a:cxn ang="0">
                          <a:pos x="963" y="700"/>
                        </a:cxn>
                        <a:cxn ang="0">
                          <a:pos x="960" y="699"/>
                        </a:cxn>
                        <a:cxn ang="0">
                          <a:pos x="961" y="700"/>
                        </a:cxn>
                        <a:cxn ang="0">
                          <a:pos x="963" y="700"/>
                        </a:cxn>
                      </a:cxnLst>
                      <a:rect l="0" t="0" r="r" b="b"/>
                      <a:pathLst>
                        <a:path w="1036" h="700">
                          <a:moveTo>
                            <a:pt x="963" y="700"/>
                          </a:moveTo>
                          <a:lnTo>
                            <a:pt x="1036" y="570"/>
                          </a:lnTo>
                          <a:lnTo>
                            <a:pt x="76" y="0"/>
                          </a:lnTo>
                          <a:lnTo>
                            <a:pt x="0" y="129"/>
                          </a:lnTo>
                          <a:lnTo>
                            <a:pt x="960" y="699"/>
                          </a:lnTo>
                          <a:lnTo>
                            <a:pt x="963" y="700"/>
                          </a:lnTo>
                          <a:lnTo>
                            <a:pt x="960" y="699"/>
                          </a:lnTo>
                          <a:lnTo>
                            <a:pt x="961" y="700"/>
                          </a:lnTo>
                          <a:lnTo>
                            <a:pt x="963" y="70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6" name="Freeform 216"/>
                    <p:cNvSpPr/>
                    <p:nvPr/>
                  </p:nvSpPr>
                  <p:spPr bwMode="auto">
                    <a:xfrm>
                      <a:off x="-2238375" y="4110038"/>
                      <a:ext cx="95250" cy="60325"/>
                    </a:xfrm>
                    <a:custGeom>
                      <a:avLst/>
                      <a:gdLst/>
                      <a:ahLst/>
                      <a:cxnLst>
                        <a:cxn ang="0">
                          <a:pos x="842" y="583"/>
                        </a:cxn>
                        <a:cxn ang="0">
                          <a:pos x="910" y="450"/>
                        </a:cxn>
                        <a:cxn ang="0">
                          <a:pos x="70" y="0"/>
                        </a:cxn>
                        <a:cxn ang="0">
                          <a:pos x="0" y="132"/>
                        </a:cxn>
                        <a:cxn ang="0">
                          <a:pos x="840" y="582"/>
                        </a:cxn>
                        <a:cxn ang="0">
                          <a:pos x="842" y="583"/>
                        </a:cxn>
                        <a:cxn ang="0">
                          <a:pos x="840" y="582"/>
                        </a:cxn>
                        <a:cxn ang="0">
                          <a:pos x="841" y="583"/>
                        </a:cxn>
                        <a:cxn ang="0">
                          <a:pos x="842" y="583"/>
                        </a:cxn>
                      </a:cxnLst>
                      <a:rect l="0" t="0" r="r" b="b"/>
                      <a:pathLst>
                        <a:path w="910" h="583">
                          <a:moveTo>
                            <a:pt x="842" y="583"/>
                          </a:moveTo>
                          <a:lnTo>
                            <a:pt x="910" y="450"/>
                          </a:lnTo>
                          <a:lnTo>
                            <a:pt x="70" y="0"/>
                          </a:lnTo>
                          <a:lnTo>
                            <a:pt x="0" y="132"/>
                          </a:lnTo>
                          <a:lnTo>
                            <a:pt x="840" y="582"/>
                          </a:lnTo>
                          <a:lnTo>
                            <a:pt x="842" y="583"/>
                          </a:lnTo>
                          <a:lnTo>
                            <a:pt x="840" y="582"/>
                          </a:lnTo>
                          <a:lnTo>
                            <a:pt x="841" y="583"/>
                          </a:lnTo>
                          <a:lnTo>
                            <a:pt x="842" y="5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7" name="Freeform 217"/>
                    <p:cNvSpPr/>
                    <p:nvPr/>
                  </p:nvSpPr>
                  <p:spPr bwMode="auto">
                    <a:xfrm>
                      <a:off x="-2149475" y="4156076"/>
                      <a:ext cx="157163" cy="79375"/>
                    </a:xfrm>
                    <a:custGeom>
                      <a:avLst/>
                      <a:gdLst/>
                      <a:ahLst/>
                      <a:cxnLst>
                        <a:cxn ang="0">
                          <a:pos x="816" y="528"/>
                        </a:cxn>
                        <a:cxn ang="0">
                          <a:pos x="875" y="391"/>
                        </a:cxn>
                        <a:cxn ang="0">
                          <a:pos x="65" y="0"/>
                        </a:cxn>
                        <a:cxn ang="0">
                          <a:pos x="0" y="135"/>
                        </a:cxn>
                        <a:cxn ang="0">
                          <a:pos x="811" y="526"/>
                        </a:cxn>
                        <a:cxn ang="0">
                          <a:pos x="816" y="528"/>
                        </a:cxn>
                        <a:cxn ang="0">
                          <a:pos x="816" y="528"/>
                        </a:cxn>
                        <a:cxn ang="0">
                          <a:pos x="1481" y="737"/>
                        </a:cxn>
                        <a:cxn ang="0">
                          <a:pos x="875" y="391"/>
                        </a:cxn>
                        <a:cxn ang="0">
                          <a:pos x="816" y="528"/>
                        </a:cxn>
                      </a:cxnLst>
                      <a:rect l="0" t="0" r="r" b="b"/>
                      <a:pathLst>
                        <a:path w="1481" h="737">
                          <a:moveTo>
                            <a:pt x="816" y="528"/>
                          </a:moveTo>
                          <a:lnTo>
                            <a:pt x="875" y="391"/>
                          </a:lnTo>
                          <a:lnTo>
                            <a:pt x="65" y="0"/>
                          </a:lnTo>
                          <a:lnTo>
                            <a:pt x="0" y="135"/>
                          </a:lnTo>
                          <a:lnTo>
                            <a:pt x="811" y="526"/>
                          </a:lnTo>
                          <a:lnTo>
                            <a:pt x="816" y="528"/>
                          </a:lnTo>
                          <a:lnTo>
                            <a:pt x="816" y="528"/>
                          </a:lnTo>
                          <a:lnTo>
                            <a:pt x="1481" y="737"/>
                          </a:lnTo>
                          <a:lnTo>
                            <a:pt x="875" y="391"/>
                          </a:lnTo>
                          <a:lnTo>
                            <a:pt x="816" y="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8" name="Freeform 218"/>
                    <p:cNvSpPr/>
                    <p:nvPr/>
                  </p:nvSpPr>
                  <p:spPr bwMode="auto">
                    <a:xfrm>
                      <a:off x="-2063750" y="4197351"/>
                      <a:ext cx="71438" cy="38100"/>
                    </a:xfrm>
                    <a:custGeom>
                      <a:avLst/>
                      <a:gdLst/>
                      <a:ahLst/>
                      <a:cxnLst>
                        <a:cxn ang="0">
                          <a:pos x="54" y="0"/>
                        </a:cxn>
                        <a:cxn ang="0">
                          <a:pos x="27" y="69"/>
                        </a:cxn>
                        <a:cxn ang="0">
                          <a:pos x="27" y="69"/>
                        </a:cxn>
                        <a:cxn ang="0">
                          <a:pos x="27" y="69"/>
                        </a:cxn>
                        <a:cxn ang="0">
                          <a:pos x="27" y="69"/>
                        </a:cxn>
                        <a:cxn ang="0">
                          <a:pos x="54" y="0"/>
                        </a:cxn>
                        <a:cxn ang="0">
                          <a:pos x="0" y="139"/>
                        </a:cxn>
                        <a:cxn ang="0">
                          <a:pos x="665" y="348"/>
                        </a:cxn>
                        <a:cxn ang="0">
                          <a:pos x="59" y="2"/>
                        </a:cxn>
                        <a:cxn ang="0">
                          <a:pos x="54" y="0"/>
                        </a:cxn>
                      </a:cxnLst>
                      <a:rect l="0" t="0" r="r" b="b"/>
                      <a:pathLst>
                        <a:path w="665" h="348">
                          <a:moveTo>
                            <a:pt x="54" y="0"/>
                          </a:moveTo>
                          <a:lnTo>
                            <a:pt x="27" y="69"/>
                          </a:lnTo>
                          <a:lnTo>
                            <a:pt x="27" y="69"/>
                          </a:lnTo>
                          <a:lnTo>
                            <a:pt x="27" y="69"/>
                          </a:lnTo>
                          <a:lnTo>
                            <a:pt x="27" y="69"/>
                          </a:lnTo>
                          <a:lnTo>
                            <a:pt x="54" y="0"/>
                          </a:lnTo>
                          <a:lnTo>
                            <a:pt x="0" y="139"/>
                          </a:lnTo>
                          <a:lnTo>
                            <a:pt x="665" y="348"/>
                          </a:lnTo>
                          <a:lnTo>
                            <a:pt x="59" y="2"/>
                          </a:lnTo>
                          <a:lnTo>
                            <a:pt x="5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9" name="Freeform 219"/>
                    <p:cNvSpPr/>
                    <p:nvPr/>
                  </p:nvSpPr>
                  <p:spPr bwMode="auto">
                    <a:xfrm>
                      <a:off x="-2143125" y="4165601"/>
                      <a:ext cx="85725" cy="47625"/>
                    </a:xfrm>
                    <a:custGeom>
                      <a:avLst/>
                      <a:gdLst/>
                      <a:ahLst/>
                      <a:cxnLst>
                        <a:cxn ang="0">
                          <a:pos x="0" y="135"/>
                        </a:cxn>
                        <a:cxn ang="0">
                          <a:pos x="5" y="139"/>
                        </a:cxn>
                        <a:cxn ang="0">
                          <a:pos x="756" y="439"/>
                        </a:cxn>
                        <a:cxn ang="0">
                          <a:pos x="810" y="300"/>
                        </a:cxn>
                        <a:cxn ang="0">
                          <a:pos x="61" y="0"/>
                        </a:cxn>
                        <a:cxn ang="0">
                          <a:pos x="0" y="135"/>
                        </a:cxn>
                        <a:cxn ang="0">
                          <a:pos x="0" y="135"/>
                        </a:cxn>
                        <a:cxn ang="0">
                          <a:pos x="2" y="138"/>
                        </a:cxn>
                        <a:cxn ang="0">
                          <a:pos x="5" y="139"/>
                        </a:cxn>
                        <a:cxn ang="0">
                          <a:pos x="0" y="135"/>
                        </a:cxn>
                      </a:cxnLst>
                      <a:rect l="0" t="0" r="r" b="b"/>
                      <a:pathLst>
                        <a:path w="810" h="439">
                          <a:moveTo>
                            <a:pt x="0" y="135"/>
                          </a:moveTo>
                          <a:lnTo>
                            <a:pt x="5" y="139"/>
                          </a:lnTo>
                          <a:lnTo>
                            <a:pt x="756" y="439"/>
                          </a:lnTo>
                          <a:lnTo>
                            <a:pt x="810" y="300"/>
                          </a:lnTo>
                          <a:lnTo>
                            <a:pt x="61" y="0"/>
                          </a:lnTo>
                          <a:lnTo>
                            <a:pt x="0" y="135"/>
                          </a:lnTo>
                          <a:lnTo>
                            <a:pt x="0" y="135"/>
                          </a:lnTo>
                          <a:lnTo>
                            <a:pt x="2" y="138"/>
                          </a:lnTo>
                          <a:lnTo>
                            <a:pt x="5" y="139"/>
                          </a:lnTo>
                          <a:lnTo>
                            <a:pt x="0" y="13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0" name="Freeform 220"/>
                    <p:cNvSpPr/>
                    <p:nvPr/>
                  </p:nvSpPr>
                  <p:spPr bwMode="auto">
                    <a:xfrm>
                      <a:off x="-2225675" y="4125913"/>
                      <a:ext cx="88900" cy="53975"/>
                    </a:xfrm>
                    <a:custGeom>
                      <a:avLst/>
                      <a:gdLst/>
                      <a:ahLst/>
                      <a:cxnLst>
                        <a:cxn ang="0">
                          <a:pos x="0" y="134"/>
                        </a:cxn>
                        <a:cxn ang="0">
                          <a:pos x="1" y="134"/>
                        </a:cxn>
                        <a:cxn ang="0">
                          <a:pos x="781" y="523"/>
                        </a:cxn>
                        <a:cxn ang="0">
                          <a:pos x="848" y="391"/>
                        </a:cxn>
                        <a:cxn ang="0">
                          <a:pos x="68" y="0"/>
                        </a:cxn>
                        <a:cxn ang="0">
                          <a:pos x="0" y="134"/>
                        </a:cxn>
                        <a:cxn ang="0">
                          <a:pos x="0" y="134"/>
                        </a:cxn>
                        <a:cxn ang="0">
                          <a:pos x="0" y="134"/>
                        </a:cxn>
                        <a:cxn ang="0">
                          <a:pos x="1" y="134"/>
                        </a:cxn>
                        <a:cxn ang="0">
                          <a:pos x="0" y="134"/>
                        </a:cxn>
                      </a:cxnLst>
                      <a:rect l="0" t="0" r="r" b="b"/>
                      <a:pathLst>
                        <a:path w="848" h="523">
                          <a:moveTo>
                            <a:pt x="0" y="134"/>
                          </a:moveTo>
                          <a:lnTo>
                            <a:pt x="1" y="134"/>
                          </a:lnTo>
                          <a:lnTo>
                            <a:pt x="781" y="523"/>
                          </a:lnTo>
                          <a:lnTo>
                            <a:pt x="848" y="391"/>
                          </a:lnTo>
                          <a:lnTo>
                            <a:pt x="68" y="0"/>
                          </a:lnTo>
                          <a:lnTo>
                            <a:pt x="0" y="134"/>
                          </a:lnTo>
                          <a:lnTo>
                            <a:pt x="0" y="134"/>
                          </a:lnTo>
                          <a:lnTo>
                            <a:pt x="0" y="134"/>
                          </a:lnTo>
                          <a:lnTo>
                            <a:pt x="1" y="134"/>
                          </a:lnTo>
                          <a:lnTo>
                            <a:pt x="0" y="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1" name="Freeform 221"/>
                    <p:cNvSpPr/>
                    <p:nvPr/>
                  </p:nvSpPr>
                  <p:spPr bwMode="auto">
                    <a:xfrm>
                      <a:off x="-2325688" y="4075113"/>
                      <a:ext cx="106363" cy="63500"/>
                    </a:xfrm>
                    <a:custGeom>
                      <a:avLst/>
                      <a:gdLst/>
                      <a:ahLst/>
                      <a:cxnLst>
                        <a:cxn ang="0">
                          <a:pos x="0" y="130"/>
                        </a:cxn>
                        <a:cxn ang="0">
                          <a:pos x="5" y="133"/>
                        </a:cxn>
                        <a:cxn ang="0">
                          <a:pos x="935" y="614"/>
                        </a:cxn>
                        <a:cxn ang="0">
                          <a:pos x="1003" y="480"/>
                        </a:cxn>
                        <a:cxn ang="0">
                          <a:pos x="74" y="0"/>
                        </a:cxn>
                        <a:cxn ang="0">
                          <a:pos x="0" y="130"/>
                        </a:cxn>
                        <a:cxn ang="0">
                          <a:pos x="0" y="130"/>
                        </a:cxn>
                        <a:cxn ang="0">
                          <a:pos x="2" y="132"/>
                        </a:cxn>
                        <a:cxn ang="0">
                          <a:pos x="5" y="133"/>
                        </a:cxn>
                        <a:cxn ang="0">
                          <a:pos x="0" y="130"/>
                        </a:cxn>
                      </a:cxnLst>
                      <a:rect l="0" t="0" r="r" b="b"/>
                      <a:pathLst>
                        <a:path w="1003" h="614">
                          <a:moveTo>
                            <a:pt x="0" y="130"/>
                          </a:moveTo>
                          <a:lnTo>
                            <a:pt x="5" y="133"/>
                          </a:lnTo>
                          <a:lnTo>
                            <a:pt x="935" y="614"/>
                          </a:lnTo>
                          <a:lnTo>
                            <a:pt x="1003" y="480"/>
                          </a:lnTo>
                          <a:lnTo>
                            <a:pt x="74" y="0"/>
                          </a:lnTo>
                          <a:lnTo>
                            <a:pt x="0" y="130"/>
                          </a:lnTo>
                          <a:lnTo>
                            <a:pt x="0" y="130"/>
                          </a:lnTo>
                          <a:lnTo>
                            <a:pt x="2" y="132"/>
                          </a:lnTo>
                          <a:lnTo>
                            <a:pt x="5" y="133"/>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2" name="Freeform 222"/>
                    <p:cNvSpPr/>
                    <p:nvPr/>
                  </p:nvSpPr>
                  <p:spPr bwMode="auto">
                    <a:xfrm>
                      <a:off x="-2376488" y="4043363"/>
                      <a:ext cx="60325" cy="44450"/>
                    </a:xfrm>
                    <a:custGeom>
                      <a:avLst/>
                      <a:gdLst/>
                      <a:ahLst/>
                      <a:cxnLst>
                        <a:cxn ang="0">
                          <a:pos x="79" y="0"/>
                        </a:cxn>
                        <a:cxn ang="0">
                          <a:pos x="0" y="128"/>
                        </a:cxn>
                        <a:cxn ang="0">
                          <a:pos x="480" y="427"/>
                        </a:cxn>
                        <a:cxn ang="0">
                          <a:pos x="559" y="300"/>
                        </a:cxn>
                        <a:cxn ang="0">
                          <a:pos x="79" y="0"/>
                        </a:cxn>
                        <a:cxn ang="0">
                          <a:pos x="79" y="0"/>
                        </a:cxn>
                        <a:cxn ang="0">
                          <a:pos x="0" y="128"/>
                        </a:cxn>
                        <a:cxn ang="0">
                          <a:pos x="0" y="128"/>
                        </a:cxn>
                        <a:cxn ang="0">
                          <a:pos x="0" y="128"/>
                        </a:cxn>
                        <a:cxn ang="0">
                          <a:pos x="79" y="0"/>
                        </a:cxn>
                      </a:cxnLst>
                      <a:rect l="0" t="0" r="r" b="b"/>
                      <a:pathLst>
                        <a:path w="559" h="427">
                          <a:moveTo>
                            <a:pt x="79" y="0"/>
                          </a:moveTo>
                          <a:lnTo>
                            <a:pt x="0" y="128"/>
                          </a:lnTo>
                          <a:lnTo>
                            <a:pt x="480" y="427"/>
                          </a:lnTo>
                          <a:lnTo>
                            <a:pt x="559" y="300"/>
                          </a:lnTo>
                          <a:lnTo>
                            <a:pt x="79" y="0"/>
                          </a:lnTo>
                          <a:lnTo>
                            <a:pt x="79" y="0"/>
                          </a:lnTo>
                          <a:lnTo>
                            <a:pt x="0" y="128"/>
                          </a:lnTo>
                          <a:lnTo>
                            <a:pt x="0" y="128"/>
                          </a:lnTo>
                          <a:lnTo>
                            <a:pt x="0" y="128"/>
                          </a:lnTo>
                          <a:lnTo>
                            <a:pt x="7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3" name="Freeform 223"/>
                    <p:cNvSpPr/>
                    <p:nvPr/>
                  </p:nvSpPr>
                  <p:spPr bwMode="auto">
                    <a:xfrm>
                      <a:off x="-2427288" y="4011613"/>
                      <a:ext cx="60325" cy="44450"/>
                    </a:xfrm>
                    <a:custGeom>
                      <a:avLst/>
                      <a:gdLst/>
                      <a:ahLst/>
                      <a:cxnLst>
                        <a:cxn ang="0">
                          <a:pos x="0" y="124"/>
                        </a:cxn>
                        <a:cxn ang="0">
                          <a:pos x="4" y="127"/>
                        </a:cxn>
                        <a:cxn ang="0">
                          <a:pos x="485" y="427"/>
                        </a:cxn>
                        <a:cxn ang="0">
                          <a:pos x="564" y="299"/>
                        </a:cxn>
                        <a:cxn ang="0">
                          <a:pos x="83" y="0"/>
                        </a:cxn>
                        <a:cxn ang="0">
                          <a:pos x="0" y="124"/>
                        </a:cxn>
                        <a:cxn ang="0">
                          <a:pos x="0" y="124"/>
                        </a:cxn>
                        <a:cxn ang="0">
                          <a:pos x="2" y="126"/>
                        </a:cxn>
                        <a:cxn ang="0">
                          <a:pos x="4" y="127"/>
                        </a:cxn>
                        <a:cxn ang="0">
                          <a:pos x="0" y="124"/>
                        </a:cxn>
                      </a:cxnLst>
                      <a:rect l="0" t="0" r="r" b="b"/>
                      <a:pathLst>
                        <a:path w="564" h="427">
                          <a:moveTo>
                            <a:pt x="0" y="124"/>
                          </a:moveTo>
                          <a:lnTo>
                            <a:pt x="4" y="127"/>
                          </a:lnTo>
                          <a:lnTo>
                            <a:pt x="485" y="427"/>
                          </a:lnTo>
                          <a:lnTo>
                            <a:pt x="564" y="299"/>
                          </a:lnTo>
                          <a:lnTo>
                            <a:pt x="83" y="0"/>
                          </a:lnTo>
                          <a:lnTo>
                            <a:pt x="0" y="124"/>
                          </a:lnTo>
                          <a:lnTo>
                            <a:pt x="0" y="124"/>
                          </a:lnTo>
                          <a:lnTo>
                            <a:pt x="2" y="126"/>
                          </a:lnTo>
                          <a:lnTo>
                            <a:pt x="4" y="127"/>
                          </a:lnTo>
                          <a:lnTo>
                            <a:pt x="0" y="12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4" name="Freeform 224"/>
                    <p:cNvSpPr/>
                    <p:nvPr/>
                  </p:nvSpPr>
                  <p:spPr bwMode="auto">
                    <a:xfrm>
                      <a:off x="-2474913" y="3976688"/>
                      <a:ext cx="57150" cy="47625"/>
                    </a:xfrm>
                    <a:custGeom>
                      <a:avLst/>
                      <a:gdLst/>
                      <a:ahLst/>
                      <a:cxnLst>
                        <a:cxn ang="0">
                          <a:pos x="0" y="117"/>
                        </a:cxn>
                        <a:cxn ang="0">
                          <a:pos x="4" y="120"/>
                        </a:cxn>
                        <a:cxn ang="0">
                          <a:pos x="454" y="451"/>
                        </a:cxn>
                        <a:cxn ang="0">
                          <a:pos x="542" y="330"/>
                        </a:cxn>
                        <a:cxn ang="0">
                          <a:pos x="92" y="0"/>
                        </a:cxn>
                        <a:cxn ang="0">
                          <a:pos x="0" y="117"/>
                        </a:cxn>
                        <a:cxn ang="0">
                          <a:pos x="0" y="117"/>
                        </a:cxn>
                        <a:cxn ang="0">
                          <a:pos x="2" y="119"/>
                        </a:cxn>
                        <a:cxn ang="0">
                          <a:pos x="4" y="120"/>
                        </a:cxn>
                        <a:cxn ang="0">
                          <a:pos x="0" y="117"/>
                        </a:cxn>
                      </a:cxnLst>
                      <a:rect l="0" t="0" r="r" b="b"/>
                      <a:pathLst>
                        <a:path w="542" h="451">
                          <a:moveTo>
                            <a:pt x="0" y="117"/>
                          </a:moveTo>
                          <a:lnTo>
                            <a:pt x="4" y="120"/>
                          </a:lnTo>
                          <a:lnTo>
                            <a:pt x="454" y="451"/>
                          </a:lnTo>
                          <a:lnTo>
                            <a:pt x="542" y="330"/>
                          </a:lnTo>
                          <a:lnTo>
                            <a:pt x="92" y="0"/>
                          </a:lnTo>
                          <a:lnTo>
                            <a:pt x="0" y="117"/>
                          </a:lnTo>
                          <a:lnTo>
                            <a:pt x="0" y="117"/>
                          </a:lnTo>
                          <a:lnTo>
                            <a:pt x="2" y="119"/>
                          </a:lnTo>
                          <a:lnTo>
                            <a:pt x="4" y="120"/>
                          </a:lnTo>
                          <a:lnTo>
                            <a:pt x="0"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5" name="Freeform 225"/>
                    <p:cNvSpPr/>
                    <p:nvPr/>
                  </p:nvSpPr>
                  <p:spPr bwMode="auto">
                    <a:xfrm>
                      <a:off x="-2516188" y="3941763"/>
                      <a:ext cx="50800" cy="47625"/>
                    </a:xfrm>
                    <a:custGeom>
                      <a:avLst/>
                      <a:gdLst/>
                      <a:ahLst/>
                      <a:cxnLst>
                        <a:cxn ang="0">
                          <a:pos x="0" y="112"/>
                        </a:cxn>
                        <a:cxn ang="0">
                          <a:pos x="3" y="114"/>
                        </a:cxn>
                        <a:cxn ang="0">
                          <a:pos x="393" y="444"/>
                        </a:cxn>
                        <a:cxn ang="0">
                          <a:pos x="489" y="330"/>
                        </a:cxn>
                        <a:cxn ang="0">
                          <a:pos x="99" y="0"/>
                        </a:cxn>
                        <a:cxn ang="0">
                          <a:pos x="0" y="112"/>
                        </a:cxn>
                        <a:cxn ang="0">
                          <a:pos x="0" y="112"/>
                        </a:cxn>
                        <a:cxn ang="0">
                          <a:pos x="2" y="113"/>
                        </a:cxn>
                        <a:cxn ang="0">
                          <a:pos x="3" y="114"/>
                        </a:cxn>
                        <a:cxn ang="0">
                          <a:pos x="0" y="112"/>
                        </a:cxn>
                      </a:cxnLst>
                      <a:rect l="0" t="0" r="r" b="b"/>
                      <a:pathLst>
                        <a:path w="489" h="444">
                          <a:moveTo>
                            <a:pt x="0" y="112"/>
                          </a:moveTo>
                          <a:lnTo>
                            <a:pt x="3" y="114"/>
                          </a:lnTo>
                          <a:lnTo>
                            <a:pt x="393" y="444"/>
                          </a:lnTo>
                          <a:lnTo>
                            <a:pt x="489" y="330"/>
                          </a:lnTo>
                          <a:lnTo>
                            <a:pt x="99" y="0"/>
                          </a:lnTo>
                          <a:lnTo>
                            <a:pt x="0" y="112"/>
                          </a:lnTo>
                          <a:lnTo>
                            <a:pt x="0" y="112"/>
                          </a:lnTo>
                          <a:lnTo>
                            <a:pt x="2" y="113"/>
                          </a:lnTo>
                          <a:lnTo>
                            <a:pt x="3" y="114"/>
                          </a:lnTo>
                          <a:lnTo>
                            <a:pt x="0" y="11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6" name="Freeform 226"/>
                    <p:cNvSpPr/>
                    <p:nvPr/>
                  </p:nvSpPr>
                  <p:spPr bwMode="auto">
                    <a:xfrm>
                      <a:off x="-2559050" y="3903663"/>
                      <a:ext cx="52388" cy="50800"/>
                    </a:xfrm>
                    <a:custGeom>
                      <a:avLst/>
                      <a:gdLst/>
                      <a:ahLst/>
                      <a:cxnLst>
                        <a:cxn ang="0">
                          <a:pos x="0" y="102"/>
                        </a:cxn>
                        <a:cxn ang="0">
                          <a:pos x="8" y="111"/>
                        </a:cxn>
                        <a:cxn ang="0">
                          <a:pos x="398" y="471"/>
                        </a:cxn>
                        <a:cxn ang="0">
                          <a:pos x="499" y="361"/>
                        </a:cxn>
                        <a:cxn ang="0">
                          <a:pos x="110" y="0"/>
                        </a:cxn>
                        <a:cxn ang="0">
                          <a:pos x="0" y="102"/>
                        </a:cxn>
                        <a:cxn ang="0">
                          <a:pos x="0" y="102"/>
                        </a:cxn>
                        <a:cxn ang="0">
                          <a:pos x="3" y="107"/>
                        </a:cxn>
                        <a:cxn ang="0">
                          <a:pos x="8" y="111"/>
                        </a:cxn>
                        <a:cxn ang="0">
                          <a:pos x="0" y="102"/>
                        </a:cxn>
                      </a:cxnLst>
                      <a:rect l="0" t="0" r="r" b="b"/>
                      <a:pathLst>
                        <a:path w="499" h="471">
                          <a:moveTo>
                            <a:pt x="0" y="102"/>
                          </a:moveTo>
                          <a:lnTo>
                            <a:pt x="8" y="111"/>
                          </a:lnTo>
                          <a:lnTo>
                            <a:pt x="398" y="471"/>
                          </a:lnTo>
                          <a:lnTo>
                            <a:pt x="499" y="361"/>
                          </a:lnTo>
                          <a:lnTo>
                            <a:pt x="110" y="0"/>
                          </a:lnTo>
                          <a:lnTo>
                            <a:pt x="0" y="102"/>
                          </a:lnTo>
                          <a:lnTo>
                            <a:pt x="0" y="102"/>
                          </a:lnTo>
                          <a:lnTo>
                            <a:pt x="3" y="107"/>
                          </a:lnTo>
                          <a:lnTo>
                            <a:pt x="8" y="111"/>
                          </a:lnTo>
                          <a:lnTo>
                            <a:pt x="0"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7" name="Freeform 227"/>
                    <p:cNvSpPr/>
                    <p:nvPr/>
                  </p:nvSpPr>
                  <p:spPr bwMode="auto">
                    <a:xfrm>
                      <a:off x="-2590800" y="3863976"/>
                      <a:ext cx="44450" cy="50800"/>
                    </a:xfrm>
                    <a:custGeom>
                      <a:avLst/>
                      <a:gdLst/>
                      <a:ahLst/>
                      <a:cxnLst>
                        <a:cxn ang="0">
                          <a:pos x="0" y="87"/>
                        </a:cxn>
                        <a:cxn ang="0">
                          <a:pos x="3" y="91"/>
                        </a:cxn>
                        <a:cxn ang="0">
                          <a:pos x="303" y="482"/>
                        </a:cxn>
                        <a:cxn ang="0">
                          <a:pos x="421" y="391"/>
                        </a:cxn>
                        <a:cxn ang="0">
                          <a:pos x="121" y="0"/>
                        </a:cxn>
                        <a:cxn ang="0">
                          <a:pos x="0" y="87"/>
                        </a:cxn>
                        <a:cxn ang="0">
                          <a:pos x="0" y="87"/>
                        </a:cxn>
                        <a:cxn ang="0">
                          <a:pos x="1" y="89"/>
                        </a:cxn>
                        <a:cxn ang="0">
                          <a:pos x="3" y="91"/>
                        </a:cxn>
                        <a:cxn ang="0">
                          <a:pos x="0" y="87"/>
                        </a:cxn>
                      </a:cxnLst>
                      <a:rect l="0" t="0" r="r" b="b"/>
                      <a:pathLst>
                        <a:path w="421" h="482">
                          <a:moveTo>
                            <a:pt x="0" y="87"/>
                          </a:moveTo>
                          <a:lnTo>
                            <a:pt x="3" y="91"/>
                          </a:lnTo>
                          <a:lnTo>
                            <a:pt x="303" y="482"/>
                          </a:lnTo>
                          <a:lnTo>
                            <a:pt x="421" y="391"/>
                          </a:lnTo>
                          <a:lnTo>
                            <a:pt x="121" y="0"/>
                          </a:lnTo>
                          <a:lnTo>
                            <a:pt x="0" y="87"/>
                          </a:lnTo>
                          <a:lnTo>
                            <a:pt x="0" y="87"/>
                          </a:lnTo>
                          <a:lnTo>
                            <a:pt x="1" y="89"/>
                          </a:lnTo>
                          <a:lnTo>
                            <a:pt x="3" y="91"/>
                          </a:lnTo>
                          <a:lnTo>
                            <a:pt x="0" y="8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8" name="Freeform 228"/>
                    <p:cNvSpPr/>
                    <p:nvPr/>
                  </p:nvSpPr>
                  <p:spPr bwMode="auto">
                    <a:xfrm>
                      <a:off x="-2603500" y="3844926"/>
                      <a:ext cx="25400" cy="28575"/>
                    </a:xfrm>
                    <a:custGeom>
                      <a:avLst/>
                      <a:gdLst/>
                      <a:ahLst/>
                      <a:cxnLst>
                        <a:cxn ang="0">
                          <a:pos x="125" y="0"/>
                        </a:cxn>
                        <a:cxn ang="0">
                          <a:pos x="0" y="83"/>
                        </a:cxn>
                        <a:cxn ang="0">
                          <a:pos x="121" y="262"/>
                        </a:cxn>
                        <a:cxn ang="0">
                          <a:pos x="246" y="179"/>
                        </a:cxn>
                        <a:cxn ang="0">
                          <a:pos x="125" y="0"/>
                        </a:cxn>
                        <a:cxn ang="0">
                          <a:pos x="125" y="0"/>
                        </a:cxn>
                        <a:cxn ang="0">
                          <a:pos x="0" y="83"/>
                        </a:cxn>
                        <a:cxn ang="0">
                          <a:pos x="0" y="83"/>
                        </a:cxn>
                        <a:cxn ang="0">
                          <a:pos x="0" y="83"/>
                        </a:cxn>
                        <a:cxn ang="0">
                          <a:pos x="125" y="0"/>
                        </a:cxn>
                      </a:cxnLst>
                      <a:rect l="0" t="0" r="r" b="b"/>
                      <a:pathLst>
                        <a:path w="246" h="262">
                          <a:moveTo>
                            <a:pt x="125" y="0"/>
                          </a:moveTo>
                          <a:lnTo>
                            <a:pt x="0" y="83"/>
                          </a:lnTo>
                          <a:lnTo>
                            <a:pt x="121" y="262"/>
                          </a:lnTo>
                          <a:lnTo>
                            <a:pt x="246" y="179"/>
                          </a:lnTo>
                          <a:lnTo>
                            <a:pt x="125" y="0"/>
                          </a:lnTo>
                          <a:lnTo>
                            <a:pt x="125" y="0"/>
                          </a:lnTo>
                          <a:lnTo>
                            <a:pt x="0" y="83"/>
                          </a:lnTo>
                          <a:lnTo>
                            <a:pt x="0" y="83"/>
                          </a:lnTo>
                          <a:lnTo>
                            <a:pt x="0" y="83"/>
                          </a:lnTo>
                          <a:lnTo>
                            <a:pt x="125"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9" name="Freeform 229"/>
                    <p:cNvSpPr/>
                    <p:nvPr/>
                  </p:nvSpPr>
                  <p:spPr bwMode="auto">
                    <a:xfrm>
                      <a:off x="-2617788" y="3825876"/>
                      <a:ext cx="26988" cy="28575"/>
                    </a:xfrm>
                    <a:custGeom>
                      <a:avLst/>
                      <a:gdLst/>
                      <a:ahLst/>
                      <a:cxnLst>
                        <a:cxn ang="0">
                          <a:pos x="0" y="71"/>
                        </a:cxn>
                        <a:cxn ang="0">
                          <a:pos x="6" y="83"/>
                        </a:cxn>
                        <a:cxn ang="0">
                          <a:pos x="125" y="264"/>
                        </a:cxn>
                        <a:cxn ang="0">
                          <a:pos x="250" y="181"/>
                        </a:cxn>
                        <a:cxn ang="0">
                          <a:pos x="130" y="0"/>
                        </a:cxn>
                        <a:cxn ang="0">
                          <a:pos x="0" y="71"/>
                        </a:cxn>
                        <a:cxn ang="0">
                          <a:pos x="0" y="71"/>
                        </a:cxn>
                        <a:cxn ang="0">
                          <a:pos x="2" y="78"/>
                        </a:cxn>
                        <a:cxn ang="0">
                          <a:pos x="6" y="83"/>
                        </a:cxn>
                        <a:cxn ang="0">
                          <a:pos x="0" y="71"/>
                        </a:cxn>
                      </a:cxnLst>
                      <a:rect l="0" t="0" r="r" b="b"/>
                      <a:pathLst>
                        <a:path w="250" h="264">
                          <a:moveTo>
                            <a:pt x="0" y="71"/>
                          </a:moveTo>
                          <a:lnTo>
                            <a:pt x="6" y="83"/>
                          </a:lnTo>
                          <a:lnTo>
                            <a:pt x="125" y="264"/>
                          </a:lnTo>
                          <a:lnTo>
                            <a:pt x="250" y="181"/>
                          </a:lnTo>
                          <a:lnTo>
                            <a:pt x="130" y="0"/>
                          </a:lnTo>
                          <a:lnTo>
                            <a:pt x="0" y="71"/>
                          </a:lnTo>
                          <a:lnTo>
                            <a:pt x="0" y="71"/>
                          </a:lnTo>
                          <a:lnTo>
                            <a:pt x="2" y="78"/>
                          </a:lnTo>
                          <a:lnTo>
                            <a:pt x="6" y="83"/>
                          </a:lnTo>
                          <a:lnTo>
                            <a:pt x="0" y="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0" name="Freeform 230"/>
                    <p:cNvSpPr/>
                    <p:nvPr/>
                  </p:nvSpPr>
                  <p:spPr bwMode="auto">
                    <a:xfrm>
                      <a:off x="-2627313" y="3805238"/>
                      <a:ext cx="25400" cy="28575"/>
                    </a:xfrm>
                    <a:custGeom>
                      <a:avLst/>
                      <a:gdLst/>
                      <a:ahLst/>
                      <a:cxnLst>
                        <a:cxn ang="0">
                          <a:pos x="0" y="50"/>
                        </a:cxn>
                        <a:cxn ang="0">
                          <a:pos x="3" y="58"/>
                        </a:cxn>
                        <a:cxn ang="0">
                          <a:pos x="94" y="268"/>
                        </a:cxn>
                        <a:cxn ang="0">
                          <a:pos x="230" y="210"/>
                        </a:cxn>
                        <a:cxn ang="0">
                          <a:pos x="141" y="0"/>
                        </a:cxn>
                        <a:cxn ang="0">
                          <a:pos x="0" y="50"/>
                        </a:cxn>
                        <a:cxn ang="0">
                          <a:pos x="0" y="50"/>
                        </a:cxn>
                        <a:cxn ang="0">
                          <a:pos x="1" y="54"/>
                        </a:cxn>
                        <a:cxn ang="0">
                          <a:pos x="3" y="58"/>
                        </a:cxn>
                        <a:cxn ang="0">
                          <a:pos x="0" y="50"/>
                        </a:cxn>
                      </a:cxnLst>
                      <a:rect l="0" t="0" r="r" b="b"/>
                      <a:pathLst>
                        <a:path w="230" h="268">
                          <a:moveTo>
                            <a:pt x="0" y="50"/>
                          </a:moveTo>
                          <a:lnTo>
                            <a:pt x="3" y="58"/>
                          </a:lnTo>
                          <a:lnTo>
                            <a:pt x="94" y="268"/>
                          </a:lnTo>
                          <a:lnTo>
                            <a:pt x="230" y="210"/>
                          </a:lnTo>
                          <a:lnTo>
                            <a:pt x="141" y="0"/>
                          </a:lnTo>
                          <a:lnTo>
                            <a:pt x="0" y="50"/>
                          </a:lnTo>
                          <a:lnTo>
                            <a:pt x="0" y="50"/>
                          </a:lnTo>
                          <a:lnTo>
                            <a:pt x="1" y="54"/>
                          </a:lnTo>
                          <a:lnTo>
                            <a:pt x="3" y="58"/>
                          </a:lnTo>
                          <a:lnTo>
                            <a:pt x="0"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1" name="Freeform 231"/>
                    <p:cNvSpPr/>
                    <p:nvPr/>
                  </p:nvSpPr>
                  <p:spPr bwMode="auto">
                    <a:xfrm>
                      <a:off x="-2633663" y="3775076"/>
                      <a:ext cx="22225" cy="34925"/>
                    </a:xfrm>
                    <a:custGeom>
                      <a:avLst/>
                      <a:gdLst/>
                      <a:ahLst/>
                      <a:cxnLst>
                        <a:cxn ang="0">
                          <a:pos x="46" y="28"/>
                        </a:cxn>
                        <a:cxn ang="0">
                          <a:pos x="0" y="119"/>
                        </a:cxn>
                        <a:cxn ang="0">
                          <a:pos x="60" y="329"/>
                        </a:cxn>
                        <a:cxn ang="0">
                          <a:pos x="204" y="287"/>
                        </a:cxn>
                        <a:cxn ang="0">
                          <a:pos x="144" y="77"/>
                        </a:cxn>
                        <a:cxn ang="0">
                          <a:pos x="46" y="28"/>
                        </a:cxn>
                        <a:cxn ang="0">
                          <a:pos x="144" y="77"/>
                        </a:cxn>
                        <a:cxn ang="0">
                          <a:pos x="122" y="0"/>
                        </a:cxn>
                        <a:cxn ang="0">
                          <a:pos x="46" y="28"/>
                        </a:cxn>
                      </a:cxnLst>
                      <a:rect l="0" t="0" r="r" b="b"/>
                      <a:pathLst>
                        <a:path w="204" h="329">
                          <a:moveTo>
                            <a:pt x="46" y="28"/>
                          </a:moveTo>
                          <a:lnTo>
                            <a:pt x="0" y="119"/>
                          </a:lnTo>
                          <a:lnTo>
                            <a:pt x="60" y="329"/>
                          </a:lnTo>
                          <a:lnTo>
                            <a:pt x="204" y="287"/>
                          </a:lnTo>
                          <a:lnTo>
                            <a:pt x="144" y="77"/>
                          </a:lnTo>
                          <a:lnTo>
                            <a:pt x="46" y="28"/>
                          </a:lnTo>
                          <a:lnTo>
                            <a:pt x="144" y="77"/>
                          </a:lnTo>
                          <a:lnTo>
                            <a:pt x="122" y="0"/>
                          </a:lnTo>
                          <a:lnTo>
                            <a:pt x="46"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2" name="Freeform 232"/>
                    <p:cNvSpPr/>
                    <p:nvPr/>
                  </p:nvSpPr>
                  <p:spPr bwMode="auto">
                    <a:xfrm>
                      <a:off x="-2684463" y="3778251"/>
                      <a:ext cx="61913" cy="38100"/>
                    </a:xfrm>
                    <a:custGeom>
                      <a:avLst/>
                      <a:gdLst/>
                      <a:ahLst/>
                      <a:cxnLst>
                        <a:cxn ang="0">
                          <a:pos x="0" y="250"/>
                        </a:cxn>
                        <a:cxn ang="0">
                          <a:pos x="102" y="320"/>
                        </a:cxn>
                        <a:cxn ang="0">
                          <a:pos x="582" y="140"/>
                        </a:cxn>
                        <a:cxn ang="0">
                          <a:pos x="530" y="0"/>
                        </a:cxn>
                        <a:cxn ang="0">
                          <a:pos x="50" y="180"/>
                        </a:cxn>
                        <a:cxn ang="0">
                          <a:pos x="0" y="250"/>
                        </a:cxn>
                        <a:cxn ang="0">
                          <a:pos x="0" y="250"/>
                        </a:cxn>
                        <a:cxn ang="0">
                          <a:pos x="0" y="358"/>
                        </a:cxn>
                        <a:cxn ang="0">
                          <a:pos x="102" y="320"/>
                        </a:cxn>
                        <a:cxn ang="0">
                          <a:pos x="0" y="250"/>
                        </a:cxn>
                      </a:cxnLst>
                      <a:rect l="0" t="0" r="r" b="b"/>
                      <a:pathLst>
                        <a:path w="582" h="358">
                          <a:moveTo>
                            <a:pt x="0" y="250"/>
                          </a:moveTo>
                          <a:lnTo>
                            <a:pt x="102" y="320"/>
                          </a:lnTo>
                          <a:lnTo>
                            <a:pt x="582" y="140"/>
                          </a:lnTo>
                          <a:lnTo>
                            <a:pt x="530" y="0"/>
                          </a:lnTo>
                          <a:lnTo>
                            <a:pt x="50" y="180"/>
                          </a:lnTo>
                          <a:lnTo>
                            <a:pt x="0" y="250"/>
                          </a:lnTo>
                          <a:lnTo>
                            <a:pt x="0" y="250"/>
                          </a:lnTo>
                          <a:lnTo>
                            <a:pt x="0" y="358"/>
                          </a:lnTo>
                          <a:lnTo>
                            <a:pt x="102" y="320"/>
                          </a:lnTo>
                          <a:lnTo>
                            <a:pt x="0" y="2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3" name="Freeform 233"/>
                    <p:cNvSpPr/>
                    <p:nvPr/>
                  </p:nvSpPr>
                  <p:spPr bwMode="auto">
                    <a:xfrm>
                      <a:off x="-2684463" y="3667126"/>
                      <a:ext cx="15875" cy="138113"/>
                    </a:xfrm>
                    <a:custGeom>
                      <a:avLst/>
                      <a:gdLst/>
                      <a:ahLst/>
                      <a:cxnLst>
                        <a:cxn ang="0">
                          <a:pos x="100" y="33"/>
                        </a:cxn>
                        <a:cxn ang="0">
                          <a:pos x="0" y="104"/>
                        </a:cxn>
                        <a:cxn ang="0">
                          <a:pos x="0" y="1304"/>
                        </a:cxn>
                        <a:cxn ang="0">
                          <a:pos x="151" y="1304"/>
                        </a:cxn>
                        <a:cxn ang="0">
                          <a:pos x="151" y="104"/>
                        </a:cxn>
                        <a:cxn ang="0">
                          <a:pos x="100" y="33"/>
                        </a:cxn>
                        <a:cxn ang="0">
                          <a:pos x="100" y="33"/>
                        </a:cxn>
                        <a:cxn ang="0">
                          <a:pos x="0" y="0"/>
                        </a:cxn>
                        <a:cxn ang="0">
                          <a:pos x="0" y="104"/>
                        </a:cxn>
                        <a:cxn ang="0">
                          <a:pos x="100" y="33"/>
                        </a:cxn>
                      </a:cxnLst>
                      <a:rect l="0" t="0" r="r" b="b"/>
                      <a:pathLst>
                        <a:path w="151" h="1304">
                          <a:moveTo>
                            <a:pt x="100" y="33"/>
                          </a:moveTo>
                          <a:lnTo>
                            <a:pt x="0" y="104"/>
                          </a:lnTo>
                          <a:lnTo>
                            <a:pt x="0" y="1304"/>
                          </a:lnTo>
                          <a:lnTo>
                            <a:pt x="151" y="1304"/>
                          </a:lnTo>
                          <a:lnTo>
                            <a:pt x="151" y="104"/>
                          </a:lnTo>
                          <a:lnTo>
                            <a:pt x="100" y="33"/>
                          </a:lnTo>
                          <a:lnTo>
                            <a:pt x="100" y="33"/>
                          </a:lnTo>
                          <a:lnTo>
                            <a:pt x="0" y="0"/>
                          </a:lnTo>
                          <a:lnTo>
                            <a:pt x="0" y="104"/>
                          </a:lnTo>
                          <a:lnTo>
                            <a:pt x="100" y="3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4" name="Freeform 234"/>
                    <p:cNvSpPr/>
                    <p:nvPr/>
                  </p:nvSpPr>
                  <p:spPr bwMode="auto">
                    <a:xfrm>
                      <a:off x="-2679700" y="3670301"/>
                      <a:ext cx="176213" cy="69850"/>
                    </a:xfrm>
                    <a:custGeom>
                      <a:avLst/>
                      <a:gdLst/>
                      <a:ahLst/>
                      <a:cxnLst>
                        <a:cxn ang="0">
                          <a:pos x="1536" y="643"/>
                        </a:cxn>
                        <a:cxn ang="0">
                          <a:pos x="1520" y="510"/>
                        </a:cxn>
                        <a:cxn ang="0">
                          <a:pos x="49" y="0"/>
                        </a:cxn>
                        <a:cxn ang="0">
                          <a:pos x="0" y="141"/>
                        </a:cxn>
                        <a:cxn ang="0">
                          <a:pos x="1471" y="651"/>
                        </a:cxn>
                        <a:cxn ang="0">
                          <a:pos x="1536" y="643"/>
                        </a:cxn>
                        <a:cxn ang="0">
                          <a:pos x="1536" y="643"/>
                        </a:cxn>
                        <a:cxn ang="0">
                          <a:pos x="1662" y="561"/>
                        </a:cxn>
                        <a:cxn ang="0">
                          <a:pos x="1520" y="510"/>
                        </a:cxn>
                        <a:cxn ang="0">
                          <a:pos x="1536" y="643"/>
                        </a:cxn>
                      </a:cxnLst>
                      <a:rect l="0" t="0" r="r" b="b"/>
                      <a:pathLst>
                        <a:path w="1662" h="651">
                          <a:moveTo>
                            <a:pt x="1536" y="643"/>
                          </a:moveTo>
                          <a:lnTo>
                            <a:pt x="1520" y="510"/>
                          </a:lnTo>
                          <a:lnTo>
                            <a:pt x="49" y="0"/>
                          </a:lnTo>
                          <a:lnTo>
                            <a:pt x="0" y="141"/>
                          </a:lnTo>
                          <a:lnTo>
                            <a:pt x="1471" y="651"/>
                          </a:lnTo>
                          <a:lnTo>
                            <a:pt x="1536" y="643"/>
                          </a:lnTo>
                          <a:lnTo>
                            <a:pt x="1536" y="643"/>
                          </a:lnTo>
                          <a:lnTo>
                            <a:pt x="1662" y="561"/>
                          </a:lnTo>
                          <a:lnTo>
                            <a:pt x="1520" y="510"/>
                          </a:lnTo>
                          <a:lnTo>
                            <a:pt x="1536" y="6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5" name="Freeform 235"/>
                    <p:cNvSpPr/>
                    <p:nvPr/>
                  </p:nvSpPr>
                  <p:spPr bwMode="auto">
                    <a:xfrm>
                      <a:off x="-2582863" y="3725863"/>
                      <a:ext cx="66675" cy="47625"/>
                    </a:xfrm>
                    <a:custGeom>
                      <a:avLst/>
                      <a:gdLst/>
                      <a:ahLst/>
                      <a:cxnLst>
                        <a:cxn ang="0">
                          <a:pos x="0" y="377"/>
                        </a:cxn>
                        <a:cxn ang="0">
                          <a:pos x="115" y="455"/>
                        </a:cxn>
                        <a:cxn ang="0">
                          <a:pos x="625" y="124"/>
                        </a:cxn>
                        <a:cxn ang="0">
                          <a:pos x="543" y="0"/>
                        </a:cxn>
                        <a:cxn ang="0">
                          <a:pos x="34" y="329"/>
                        </a:cxn>
                        <a:cxn ang="0">
                          <a:pos x="0" y="377"/>
                        </a:cxn>
                        <a:cxn ang="0">
                          <a:pos x="34" y="329"/>
                        </a:cxn>
                        <a:cxn ang="0">
                          <a:pos x="6" y="346"/>
                        </a:cxn>
                        <a:cxn ang="0">
                          <a:pos x="0" y="377"/>
                        </a:cxn>
                      </a:cxnLst>
                      <a:rect l="0" t="0" r="r" b="b"/>
                      <a:pathLst>
                        <a:path w="625" h="455">
                          <a:moveTo>
                            <a:pt x="0" y="377"/>
                          </a:moveTo>
                          <a:lnTo>
                            <a:pt x="115" y="455"/>
                          </a:lnTo>
                          <a:lnTo>
                            <a:pt x="625" y="124"/>
                          </a:lnTo>
                          <a:lnTo>
                            <a:pt x="543" y="0"/>
                          </a:lnTo>
                          <a:lnTo>
                            <a:pt x="34" y="329"/>
                          </a:lnTo>
                          <a:lnTo>
                            <a:pt x="0" y="377"/>
                          </a:lnTo>
                          <a:lnTo>
                            <a:pt x="34" y="329"/>
                          </a:lnTo>
                          <a:lnTo>
                            <a:pt x="6" y="346"/>
                          </a:lnTo>
                          <a:lnTo>
                            <a:pt x="0" y="37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6" name="Freeform 236"/>
                    <p:cNvSpPr/>
                    <p:nvPr/>
                  </p:nvSpPr>
                  <p:spPr bwMode="auto">
                    <a:xfrm>
                      <a:off x="-2257425" y="3363913"/>
                      <a:ext cx="146050" cy="107950"/>
                    </a:xfrm>
                    <a:custGeom>
                      <a:avLst/>
                      <a:gdLst/>
                      <a:ahLst/>
                      <a:cxnLst>
                        <a:cxn ang="0">
                          <a:pos x="1320" y="60"/>
                        </a:cxn>
                        <a:cxn ang="0">
                          <a:pos x="1290" y="30"/>
                        </a:cxn>
                        <a:cxn ang="0">
                          <a:pos x="1200" y="0"/>
                        </a:cxn>
                        <a:cxn ang="0">
                          <a:pos x="930" y="0"/>
                        </a:cxn>
                        <a:cxn ang="0">
                          <a:pos x="390" y="60"/>
                        </a:cxn>
                        <a:cxn ang="0">
                          <a:pos x="120" y="90"/>
                        </a:cxn>
                        <a:cxn ang="0">
                          <a:pos x="30" y="120"/>
                        </a:cxn>
                        <a:cxn ang="0">
                          <a:pos x="0" y="180"/>
                        </a:cxn>
                        <a:cxn ang="0">
                          <a:pos x="60" y="960"/>
                        </a:cxn>
                        <a:cxn ang="0">
                          <a:pos x="90" y="990"/>
                        </a:cxn>
                        <a:cxn ang="0">
                          <a:pos x="180" y="1021"/>
                        </a:cxn>
                        <a:cxn ang="0">
                          <a:pos x="450" y="1021"/>
                        </a:cxn>
                        <a:cxn ang="0">
                          <a:pos x="1020" y="990"/>
                        </a:cxn>
                        <a:cxn ang="0">
                          <a:pos x="1290" y="930"/>
                        </a:cxn>
                        <a:cxn ang="0">
                          <a:pos x="1350" y="900"/>
                        </a:cxn>
                        <a:cxn ang="0">
                          <a:pos x="1380" y="870"/>
                        </a:cxn>
                        <a:cxn ang="0">
                          <a:pos x="1320" y="60"/>
                        </a:cxn>
                      </a:cxnLst>
                      <a:rect l="0" t="0" r="r" b="b"/>
                      <a:pathLst>
                        <a:path w="1380" h="1021">
                          <a:moveTo>
                            <a:pt x="1320" y="60"/>
                          </a:moveTo>
                          <a:lnTo>
                            <a:pt x="1290" y="30"/>
                          </a:lnTo>
                          <a:lnTo>
                            <a:pt x="1200" y="0"/>
                          </a:lnTo>
                          <a:lnTo>
                            <a:pt x="930" y="0"/>
                          </a:lnTo>
                          <a:lnTo>
                            <a:pt x="390" y="60"/>
                          </a:lnTo>
                          <a:lnTo>
                            <a:pt x="120" y="90"/>
                          </a:lnTo>
                          <a:lnTo>
                            <a:pt x="30" y="120"/>
                          </a:lnTo>
                          <a:lnTo>
                            <a:pt x="0" y="180"/>
                          </a:lnTo>
                          <a:lnTo>
                            <a:pt x="60" y="960"/>
                          </a:lnTo>
                          <a:lnTo>
                            <a:pt x="90" y="990"/>
                          </a:lnTo>
                          <a:lnTo>
                            <a:pt x="180" y="1021"/>
                          </a:lnTo>
                          <a:lnTo>
                            <a:pt x="450" y="1021"/>
                          </a:lnTo>
                          <a:lnTo>
                            <a:pt x="1020" y="990"/>
                          </a:lnTo>
                          <a:lnTo>
                            <a:pt x="1290" y="930"/>
                          </a:lnTo>
                          <a:lnTo>
                            <a:pt x="1350" y="900"/>
                          </a:lnTo>
                          <a:lnTo>
                            <a:pt x="1380" y="870"/>
                          </a:lnTo>
                          <a:lnTo>
                            <a:pt x="1320"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7" name="Freeform 237"/>
                    <p:cNvSpPr>
                      <a:spLocks noEditPoints="1"/>
                    </p:cNvSpPr>
                    <p:nvPr/>
                  </p:nvSpPr>
                  <p:spPr bwMode="auto">
                    <a:xfrm>
                      <a:off x="-2949575" y="3398838"/>
                      <a:ext cx="996950" cy="1203325"/>
                    </a:xfrm>
                    <a:custGeom>
                      <a:avLst/>
                      <a:gdLst/>
                      <a:ahLst/>
                      <a:cxnLst>
                        <a:cxn ang="0">
                          <a:pos x="0" y="11370"/>
                        </a:cxn>
                        <a:cxn ang="0">
                          <a:pos x="9419" y="11370"/>
                        </a:cxn>
                        <a:cxn ang="0">
                          <a:pos x="9419" y="0"/>
                        </a:cxn>
                        <a:cxn ang="0">
                          <a:pos x="0" y="0"/>
                        </a:cxn>
                        <a:cxn ang="0">
                          <a:pos x="0" y="11370"/>
                        </a:cxn>
                        <a:cxn ang="0">
                          <a:pos x="360" y="10890"/>
                        </a:cxn>
                        <a:cxn ang="0">
                          <a:pos x="9060" y="10890"/>
                        </a:cxn>
                        <a:cxn ang="0">
                          <a:pos x="9060" y="390"/>
                        </a:cxn>
                        <a:cxn ang="0">
                          <a:pos x="360" y="390"/>
                        </a:cxn>
                        <a:cxn ang="0">
                          <a:pos x="360" y="10890"/>
                        </a:cxn>
                      </a:cxnLst>
                      <a:rect l="0" t="0" r="r" b="b"/>
                      <a:pathLst>
                        <a:path w="9419" h="11370">
                          <a:moveTo>
                            <a:pt x="0" y="11370"/>
                          </a:moveTo>
                          <a:lnTo>
                            <a:pt x="9419" y="11370"/>
                          </a:lnTo>
                          <a:lnTo>
                            <a:pt x="9419" y="0"/>
                          </a:lnTo>
                          <a:lnTo>
                            <a:pt x="0" y="0"/>
                          </a:lnTo>
                          <a:lnTo>
                            <a:pt x="0" y="11370"/>
                          </a:lnTo>
                          <a:close/>
                          <a:moveTo>
                            <a:pt x="360" y="10890"/>
                          </a:moveTo>
                          <a:lnTo>
                            <a:pt x="9060" y="10890"/>
                          </a:lnTo>
                          <a:lnTo>
                            <a:pt x="9060" y="390"/>
                          </a:lnTo>
                          <a:lnTo>
                            <a:pt x="360" y="390"/>
                          </a:lnTo>
                          <a:lnTo>
                            <a:pt x="360" y="10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8" name="Freeform 238"/>
                    <p:cNvSpPr/>
                    <p:nvPr/>
                  </p:nvSpPr>
                  <p:spPr bwMode="auto">
                    <a:xfrm>
                      <a:off x="-1863725" y="3475038"/>
                      <a:ext cx="387350" cy="587375"/>
                    </a:xfrm>
                    <a:custGeom>
                      <a:avLst/>
                      <a:gdLst/>
                      <a:ahLst/>
                      <a:cxnLst>
                        <a:cxn ang="0">
                          <a:pos x="0" y="4890"/>
                        </a:cxn>
                        <a:cxn ang="0">
                          <a:pos x="0" y="5010"/>
                        </a:cxn>
                        <a:cxn ang="0">
                          <a:pos x="30" y="5130"/>
                        </a:cxn>
                        <a:cxn ang="0">
                          <a:pos x="90" y="5250"/>
                        </a:cxn>
                        <a:cxn ang="0">
                          <a:pos x="120" y="5340"/>
                        </a:cxn>
                        <a:cxn ang="0">
                          <a:pos x="210" y="5430"/>
                        </a:cxn>
                        <a:cxn ang="0">
                          <a:pos x="270" y="5490"/>
                        </a:cxn>
                        <a:cxn ang="0">
                          <a:pos x="359" y="5520"/>
                        </a:cxn>
                        <a:cxn ang="0">
                          <a:pos x="480" y="5550"/>
                        </a:cxn>
                        <a:cxn ang="0">
                          <a:pos x="3210" y="5550"/>
                        </a:cxn>
                        <a:cxn ang="0">
                          <a:pos x="3300" y="5520"/>
                        </a:cxn>
                        <a:cxn ang="0">
                          <a:pos x="3390" y="5490"/>
                        </a:cxn>
                        <a:cxn ang="0">
                          <a:pos x="3450" y="5430"/>
                        </a:cxn>
                        <a:cxn ang="0">
                          <a:pos x="3540" y="5340"/>
                        </a:cxn>
                        <a:cxn ang="0">
                          <a:pos x="3600" y="5250"/>
                        </a:cxn>
                        <a:cxn ang="0">
                          <a:pos x="3630" y="5130"/>
                        </a:cxn>
                        <a:cxn ang="0">
                          <a:pos x="3660" y="5010"/>
                        </a:cxn>
                        <a:cxn ang="0">
                          <a:pos x="3660" y="4890"/>
                        </a:cxn>
                        <a:cxn ang="0">
                          <a:pos x="3660" y="660"/>
                        </a:cxn>
                        <a:cxn ang="0">
                          <a:pos x="3660" y="510"/>
                        </a:cxn>
                        <a:cxn ang="0">
                          <a:pos x="3630" y="390"/>
                        </a:cxn>
                        <a:cxn ang="0">
                          <a:pos x="3600" y="270"/>
                        </a:cxn>
                        <a:cxn ang="0">
                          <a:pos x="3540" y="180"/>
                        </a:cxn>
                        <a:cxn ang="0">
                          <a:pos x="3450" y="90"/>
                        </a:cxn>
                        <a:cxn ang="0">
                          <a:pos x="3390" y="30"/>
                        </a:cxn>
                        <a:cxn ang="0">
                          <a:pos x="3300" y="0"/>
                        </a:cxn>
                        <a:cxn ang="0">
                          <a:pos x="3210" y="0"/>
                        </a:cxn>
                        <a:cxn ang="0">
                          <a:pos x="3090" y="0"/>
                        </a:cxn>
                        <a:cxn ang="0">
                          <a:pos x="1830" y="3480"/>
                        </a:cxn>
                        <a:cxn ang="0">
                          <a:pos x="690" y="0"/>
                        </a:cxn>
                        <a:cxn ang="0">
                          <a:pos x="480" y="0"/>
                        </a:cxn>
                        <a:cxn ang="0">
                          <a:pos x="359" y="0"/>
                        </a:cxn>
                        <a:cxn ang="0">
                          <a:pos x="270" y="30"/>
                        </a:cxn>
                        <a:cxn ang="0">
                          <a:pos x="210" y="90"/>
                        </a:cxn>
                        <a:cxn ang="0">
                          <a:pos x="120" y="180"/>
                        </a:cxn>
                        <a:cxn ang="0">
                          <a:pos x="90" y="270"/>
                        </a:cxn>
                        <a:cxn ang="0">
                          <a:pos x="30" y="390"/>
                        </a:cxn>
                        <a:cxn ang="0">
                          <a:pos x="0" y="510"/>
                        </a:cxn>
                        <a:cxn ang="0">
                          <a:pos x="0" y="660"/>
                        </a:cxn>
                        <a:cxn ang="0">
                          <a:pos x="0" y="4890"/>
                        </a:cxn>
                      </a:cxnLst>
                      <a:rect l="0" t="0" r="r" b="b"/>
                      <a:pathLst>
                        <a:path w="3660" h="5550">
                          <a:moveTo>
                            <a:pt x="0" y="4890"/>
                          </a:moveTo>
                          <a:lnTo>
                            <a:pt x="0" y="5010"/>
                          </a:lnTo>
                          <a:lnTo>
                            <a:pt x="30" y="5130"/>
                          </a:lnTo>
                          <a:lnTo>
                            <a:pt x="90" y="5250"/>
                          </a:lnTo>
                          <a:lnTo>
                            <a:pt x="120" y="5340"/>
                          </a:lnTo>
                          <a:lnTo>
                            <a:pt x="210" y="5430"/>
                          </a:lnTo>
                          <a:lnTo>
                            <a:pt x="270" y="5490"/>
                          </a:lnTo>
                          <a:lnTo>
                            <a:pt x="359" y="5520"/>
                          </a:lnTo>
                          <a:lnTo>
                            <a:pt x="480" y="5550"/>
                          </a:lnTo>
                          <a:lnTo>
                            <a:pt x="3210" y="5550"/>
                          </a:lnTo>
                          <a:lnTo>
                            <a:pt x="3300" y="5520"/>
                          </a:lnTo>
                          <a:lnTo>
                            <a:pt x="3390" y="5490"/>
                          </a:lnTo>
                          <a:lnTo>
                            <a:pt x="3450" y="5430"/>
                          </a:lnTo>
                          <a:lnTo>
                            <a:pt x="3540" y="5340"/>
                          </a:lnTo>
                          <a:lnTo>
                            <a:pt x="3600" y="5250"/>
                          </a:lnTo>
                          <a:lnTo>
                            <a:pt x="3630" y="5130"/>
                          </a:lnTo>
                          <a:lnTo>
                            <a:pt x="3660" y="5010"/>
                          </a:lnTo>
                          <a:lnTo>
                            <a:pt x="3660" y="4890"/>
                          </a:lnTo>
                          <a:lnTo>
                            <a:pt x="3660" y="660"/>
                          </a:lnTo>
                          <a:lnTo>
                            <a:pt x="3660" y="510"/>
                          </a:lnTo>
                          <a:lnTo>
                            <a:pt x="3630" y="390"/>
                          </a:lnTo>
                          <a:lnTo>
                            <a:pt x="3600" y="270"/>
                          </a:lnTo>
                          <a:lnTo>
                            <a:pt x="3540" y="180"/>
                          </a:lnTo>
                          <a:lnTo>
                            <a:pt x="3450" y="90"/>
                          </a:lnTo>
                          <a:lnTo>
                            <a:pt x="3390" y="30"/>
                          </a:lnTo>
                          <a:lnTo>
                            <a:pt x="3300" y="0"/>
                          </a:lnTo>
                          <a:lnTo>
                            <a:pt x="3210" y="0"/>
                          </a:lnTo>
                          <a:lnTo>
                            <a:pt x="3090" y="0"/>
                          </a:lnTo>
                          <a:lnTo>
                            <a:pt x="1830" y="3480"/>
                          </a:lnTo>
                          <a:lnTo>
                            <a:pt x="690" y="0"/>
                          </a:lnTo>
                          <a:lnTo>
                            <a:pt x="480" y="0"/>
                          </a:lnTo>
                          <a:lnTo>
                            <a:pt x="359" y="0"/>
                          </a:lnTo>
                          <a:lnTo>
                            <a:pt x="270" y="30"/>
                          </a:lnTo>
                          <a:lnTo>
                            <a:pt x="210" y="90"/>
                          </a:lnTo>
                          <a:lnTo>
                            <a:pt x="120" y="180"/>
                          </a:lnTo>
                          <a:lnTo>
                            <a:pt x="90" y="270"/>
                          </a:lnTo>
                          <a:lnTo>
                            <a:pt x="30" y="390"/>
                          </a:lnTo>
                          <a:lnTo>
                            <a:pt x="0" y="510"/>
                          </a:lnTo>
                          <a:lnTo>
                            <a:pt x="0" y="660"/>
                          </a:lnTo>
                          <a:lnTo>
                            <a:pt x="0" y="4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79" name="Freeform 239"/>
                    <p:cNvSpPr/>
                    <p:nvPr/>
                  </p:nvSpPr>
                  <p:spPr bwMode="auto">
                    <a:xfrm>
                      <a:off x="-1990725" y="3481388"/>
                      <a:ext cx="203200" cy="179388"/>
                    </a:xfrm>
                    <a:custGeom>
                      <a:avLst/>
                      <a:gdLst/>
                      <a:ahLst/>
                      <a:cxnLst>
                        <a:cxn ang="0">
                          <a:pos x="0" y="1688"/>
                        </a:cxn>
                        <a:cxn ang="0">
                          <a:pos x="1710" y="960"/>
                        </a:cxn>
                        <a:cxn ang="0">
                          <a:pos x="1800" y="900"/>
                        </a:cxn>
                        <a:cxn ang="0">
                          <a:pos x="1890" y="780"/>
                        </a:cxn>
                        <a:cxn ang="0">
                          <a:pos x="1920" y="690"/>
                        </a:cxn>
                        <a:cxn ang="0">
                          <a:pos x="1890" y="570"/>
                        </a:cxn>
                        <a:cxn ang="0">
                          <a:pos x="1740" y="180"/>
                        </a:cxn>
                        <a:cxn ang="0">
                          <a:pos x="1650" y="90"/>
                        </a:cxn>
                        <a:cxn ang="0">
                          <a:pos x="1559" y="30"/>
                        </a:cxn>
                        <a:cxn ang="0">
                          <a:pos x="1440" y="0"/>
                        </a:cxn>
                        <a:cxn ang="0">
                          <a:pos x="1320" y="30"/>
                        </a:cxn>
                        <a:cxn ang="0">
                          <a:pos x="0" y="591"/>
                        </a:cxn>
                        <a:cxn ang="0">
                          <a:pos x="0" y="1688"/>
                        </a:cxn>
                      </a:cxnLst>
                      <a:rect l="0" t="0" r="r" b="b"/>
                      <a:pathLst>
                        <a:path w="1920" h="1688">
                          <a:moveTo>
                            <a:pt x="0" y="1688"/>
                          </a:moveTo>
                          <a:lnTo>
                            <a:pt x="1710" y="960"/>
                          </a:lnTo>
                          <a:lnTo>
                            <a:pt x="1800" y="900"/>
                          </a:lnTo>
                          <a:lnTo>
                            <a:pt x="1890" y="780"/>
                          </a:lnTo>
                          <a:lnTo>
                            <a:pt x="1920" y="690"/>
                          </a:lnTo>
                          <a:lnTo>
                            <a:pt x="1890" y="570"/>
                          </a:lnTo>
                          <a:lnTo>
                            <a:pt x="1740" y="180"/>
                          </a:lnTo>
                          <a:lnTo>
                            <a:pt x="1650" y="90"/>
                          </a:lnTo>
                          <a:lnTo>
                            <a:pt x="1559" y="30"/>
                          </a:lnTo>
                          <a:lnTo>
                            <a:pt x="1440" y="0"/>
                          </a:lnTo>
                          <a:lnTo>
                            <a:pt x="1320" y="30"/>
                          </a:lnTo>
                          <a:lnTo>
                            <a:pt x="0" y="591"/>
                          </a:lnTo>
                          <a:lnTo>
                            <a:pt x="0" y="168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sp>
              <p:nvSpPr>
                <p:cNvPr id="169" name="TextBox 168"/>
                <p:cNvSpPr txBox="1"/>
                <p:nvPr/>
              </p:nvSpPr>
              <p:spPr>
                <a:xfrm>
                  <a:off x="7858539" y="2994991"/>
                  <a:ext cx="530087" cy="185531"/>
                </a:xfrm>
                <a:prstGeom prst="rect">
                  <a:avLst/>
                </a:prstGeom>
                <a:noFill/>
              </p:spPr>
              <p:txBody>
                <a:bodyPr wrap="none" rtlCol="0">
                  <a:prstTxWarp prst="textPlain">
                    <a:avLst/>
                  </a:prstTxWarp>
                  <a:spAutoFit/>
                </a:bodyPr>
                <a:lstStyle/>
                <a:p>
                  <a:r>
                    <a:rPr lang="en-US" altLang="zh-CN" dirty="0" err="1" smtClean="0">
                      <a:solidFill>
                        <a:srgbClr val="000000"/>
                      </a:solidFill>
                    </a:rPr>
                    <a:t>iManage</a:t>
                  </a:r>
                  <a:endParaRPr lang="zh-CN" altLang="en-US" dirty="0">
                    <a:solidFill>
                      <a:srgbClr val="000000"/>
                    </a:solidFill>
                  </a:endParaRPr>
                </a:p>
              </p:txBody>
            </p:sp>
          </p:grpSp>
          <p:grpSp>
            <p:nvGrpSpPr>
              <p:cNvPr id="15" name="组合 126"/>
              <p:cNvGrpSpPr/>
              <p:nvPr/>
            </p:nvGrpSpPr>
            <p:grpSpPr>
              <a:xfrm>
                <a:off x="8269362" y="2994991"/>
                <a:ext cx="663469" cy="659869"/>
                <a:chOff x="8627166" y="2994991"/>
                <a:chExt cx="663469" cy="659869"/>
              </a:xfrm>
            </p:grpSpPr>
            <p:grpSp>
              <p:nvGrpSpPr>
                <p:cNvPr id="16" name="Group 4"/>
                <p:cNvGrpSpPr/>
                <p:nvPr/>
              </p:nvGrpSpPr>
              <p:grpSpPr bwMode="auto">
                <a:xfrm>
                  <a:off x="8642635" y="3150860"/>
                  <a:ext cx="648000" cy="504000"/>
                  <a:chOff x="2083" y="941"/>
                  <a:chExt cx="1596" cy="1354"/>
                </a:xfrm>
                <a:solidFill>
                  <a:schemeClr val="tx1">
                    <a:lumMod val="50000"/>
                    <a:lumOff val="50000"/>
                  </a:schemeClr>
                </a:solidFill>
              </p:grpSpPr>
              <p:sp>
                <p:nvSpPr>
                  <p:cNvPr id="164" name="Freeform 5"/>
                  <p:cNvSpPr/>
                  <p:nvPr/>
                </p:nvSpPr>
                <p:spPr bwMode="auto">
                  <a:xfrm>
                    <a:off x="2083" y="941"/>
                    <a:ext cx="1596" cy="1354"/>
                  </a:xfrm>
                  <a:custGeom>
                    <a:avLst/>
                    <a:gdLst>
                      <a:gd name="T0" fmla="*/ 593 w 673"/>
                      <a:gd name="T1" fmla="*/ 172 h 570"/>
                      <a:gd name="T2" fmla="*/ 593 w 673"/>
                      <a:gd name="T3" fmla="*/ 172 h 570"/>
                      <a:gd name="T4" fmla="*/ 337 w 673"/>
                      <a:gd name="T5" fmla="*/ 0 h 570"/>
                      <a:gd name="T6" fmla="*/ 80 w 673"/>
                      <a:gd name="T7" fmla="*/ 172 h 570"/>
                      <a:gd name="T8" fmla="*/ 80 w 673"/>
                      <a:gd name="T9" fmla="*/ 172 h 570"/>
                      <a:gd name="T10" fmla="*/ 0 w 673"/>
                      <a:gd name="T11" fmla="*/ 252 h 570"/>
                      <a:gd name="T12" fmla="*/ 0 w 673"/>
                      <a:gd name="T13" fmla="*/ 301 h 570"/>
                      <a:gd name="T14" fmla="*/ 79 w 673"/>
                      <a:gd name="T15" fmla="*/ 381 h 570"/>
                      <a:gd name="T16" fmla="*/ 80 w 673"/>
                      <a:gd name="T17" fmla="*/ 381 h 570"/>
                      <a:gd name="T18" fmla="*/ 80 w 673"/>
                      <a:gd name="T19" fmla="*/ 381 h 570"/>
                      <a:gd name="T20" fmla="*/ 80 w 673"/>
                      <a:gd name="T21" fmla="*/ 381 h 570"/>
                      <a:gd name="T22" fmla="*/ 103 w 673"/>
                      <a:gd name="T23" fmla="*/ 381 h 570"/>
                      <a:gd name="T24" fmla="*/ 80 w 673"/>
                      <a:gd name="T25" fmla="*/ 277 h 570"/>
                      <a:gd name="T26" fmla="*/ 337 w 673"/>
                      <a:gd name="T27" fmla="*/ 21 h 570"/>
                      <a:gd name="T28" fmla="*/ 593 w 673"/>
                      <a:gd name="T29" fmla="*/ 277 h 570"/>
                      <a:gd name="T30" fmla="*/ 593 w 673"/>
                      <a:gd name="T31" fmla="*/ 277 h 570"/>
                      <a:gd name="T32" fmla="*/ 390 w 673"/>
                      <a:gd name="T33" fmla="*/ 527 h 570"/>
                      <a:gd name="T34" fmla="*/ 365 w 673"/>
                      <a:gd name="T35" fmla="*/ 513 h 570"/>
                      <a:gd name="T36" fmla="*/ 308 w 673"/>
                      <a:gd name="T37" fmla="*/ 513 h 570"/>
                      <a:gd name="T38" fmla="*/ 279 w 673"/>
                      <a:gd name="T39" fmla="*/ 541 h 570"/>
                      <a:gd name="T40" fmla="*/ 308 w 673"/>
                      <a:gd name="T41" fmla="*/ 570 h 570"/>
                      <a:gd name="T42" fmla="*/ 365 w 673"/>
                      <a:gd name="T43" fmla="*/ 570 h 570"/>
                      <a:gd name="T44" fmla="*/ 393 w 673"/>
                      <a:gd name="T45" fmla="*/ 548 h 570"/>
                      <a:gd name="T46" fmla="*/ 593 w 673"/>
                      <a:gd name="T47" fmla="*/ 381 h 570"/>
                      <a:gd name="T48" fmla="*/ 593 w 673"/>
                      <a:gd name="T49" fmla="*/ 381 h 570"/>
                      <a:gd name="T50" fmla="*/ 673 w 673"/>
                      <a:gd name="T51" fmla="*/ 301 h 570"/>
                      <a:gd name="T52" fmla="*/ 673 w 673"/>
                      <a:gd name="T53" fmla="*/ 252 h 570"/>
                      <a:gd name="T54" fmla="*/ 593 w 673"/>
                      <a:gd name="T55" fmla="*/ 17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3" h="570">
                        <a:moveTo>
                          <a:pt x="593" y="172"/>
                        </a:moveTo>
                        <a:cubicBezTo>
                          <a:pt x="593" y="172"/>
                          <a:pt x="593" y="172"/>
                          <a:pt x="593" y="172"/>
                        </a:cubicBezTo>
                        <a:cubicBezTo>
                          <a:pt x="552" y="71"/>
                          <a:pt x="452" y="0"/>
                          <a:pt x="337" y="0"/>
                        </a:cubicBezTo>
                        <a:cubicBezTo>
                          <a:pt x="221" y="0"/>
                          <a:pt x="122" y="71"/>
                          <a:pt x="80" y="172"/>
                        </a:cubicBezTo>
                        <a:cubicBezTo>
                          <a:pt x="80" y="172"/>
                          <a:pt x="80" y="172"/>
                          <a:pt x="80" y="172"/>
                        </a:cubicBezTo>
                        <a:cubicBezTo>
                          <a:pt x="36" y="172"/>
                          <a:pt x="0" y="208"/>
                          <a:pt x="0" y="252"/>
                        </a:cubicBezTo>
                        <a:cubicBezTo>
                          <a:pt x="0" y="301"/>
                          <a:pt x="0" y="301"/>
                          <a:pt x="0" y="301"/>
                        </a:cubicBezTo>
                        <a:cubicBezTo>
                          <a:pt x="0" y="345"/>
                          <a:pt x="36" y="381"/>
                          <a:pt x="79" y="381"/>
                        </a:cubicBezTo>
                        <a:cubicBezTo>
                          <a:pt x="80" y="381"/>
                          <a:pt x="80" y="381"/>
                          <a:pt x="80" y="381"/>
                        </a:cubicBezTo>
                        <a:cubicBezTo>
                          <a:pt x="80" y="381"/>
                          <a:pt x="80" y="381"/>
                          <a:pt x="80" y="381"/>
                        </a:cubicBezTo>
                        <a:cubicBezTo>
                          <a:pt x="80" y="381"/>
                          <a:pt x="80" y="381"/>
                          <a:pt x="80" y="381"/>
                        </a:cubicBezTo>
                        <a:cubicBezTo>
                          <a:pt x="103" y="381"/>
                          <a:pt x="103" y="381"/>
                          <a:pt x="103" y="381"/>
                        </a:cubicBezTo>
                        <a:cubicBezTo>
                          <a:pt x="88" y="349"/>
                          <a:pt x="80" y="314"/>
                          <a:pt x="80" y="277"/>
                        </a:cubicBezTo>
                        <a:cubicBezTo>
                          <a:pt x="80" y="135"/>
                          <a:pt x="195" y="21"/>
                          <a:pt x="337" y="21"/>
                        </a:cubicBezTo>
                        <a:cubicBezTo>
                          <a:pt x="478" y="21"/>
                          <a:pt x="593" y="135"/>
                          <a:pt x="593" y="277"/>
                        </a:cubicBezTo>
                        <a:cubicBezTo>
                          <a:pt x="593" y="277"/>
                          <a:pt x="593" y="277"/>
                          <a:pt x="593" y="277"/>
                        </a:cubicBezTo>
                        <a:cubicBezTo>
                          <a:pt x="593" y="400"/>
                          <a:pt x="506" y="503"/>
                          <a:pt x="390" y="527"/>
                        </a:cubicBezTo>
                        <a:cubicBezTo>
                          <a:pt x="386" y="519"/>
                          <a:pt x="376" y="513"/>
                          <a:pt x="365" y="513"/>
                        </a:cubicBezTo>
                        <a:cubicBezTo>
                          <a:pt x="308" y="513"/>
                          <a:pt x="308" y="513"/>
                          <a:pt x="308" y="513"/>
                        </a:cubicBezTo>
                        <a:cubicBezTo>
                          <a:pt x="292" y="513"/>
                          <a:pt x="279" y="526"/>
                          <a:pt x="279" y="541"/>
                        </a:cubicBezTo>
                        <a:cubicBezTo>
                          <a:pt x="279" y="557"/>
                          <a:pt x="292" y="570"/>
                          <a:pt x="308" y="570"/>
                        </a:cubicBezTo>
                        <a:cubicBezTo>
                          <a:pt x="365" y="570"/>
                          <a:pt x="365" y="570"/>
                          <a:pt x="365" y="570"/>
                        </a:cubicBezTo>
                        <a:cubicBezTo>
                          <a:pt x="379" y="570"/>
                          <a:pt x="390" y="561"/>
                          <a:pt x="393" y="548"/>
                        </a:cubicBezTo>
                        <a:cubicBezTo>
                          <a:pt x="484" y="529"/>
                          <a:pt x="559" y="465"/>
                          <a:pt x="593" y="381"/>
                        </a:cubicBezTo>
                        <a:cubicBezTo>
                          <a:pt x="593" y="381"/>
                          <a:pt x="593" y="381"/>
                          <a:pt x="593" y="381"/>
                        </a:cubicBezTo>
                        <a:cubicBezTo>
                          <a:pt x="637" y="381"/>
                          <a:pt x="673" y="346"/>
                          <a:pt x="673" y="301"/>
                        </a:cubicBezTo>
                        <a:cubicBezTo>
                          <a:pt x="673" y="252"/>
                          <a:pt x="673" y="252"/>
                          <a:pt x="673" y="252"/>
                        </a:cubicBezTo>
                        <a:cubicBezTo>
                          <a:pt x="673" y="208"/>
                          <a:pt x="637" y="172"/>
                          <a:pt x="593" y="1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166" name="Freeform 6"/>
                  <p:cNvSpPr>
                    <a:spLocks noEditPoints="1"/>
                  </p:cNvSpPr>
                  <p:nvPr/>
                </p:nvSpPr>
                <p:spPr bwMode="auto">
                  <a:xfrm>
                    <a:off x="2363" y="1078"/>
                    <a:ext cx="1036" cy="1039"/>
                  </a:xfrm>
                  <a:custGeom>
                    <a:avLst/>
                    <a:gdLst>
                      <a:gd name="T0" fmla="*/ 437 w 437"/>
                      <a:gd name="T1" fmla="*/ 219 h 437"/>
                      <a:gd name="T2" fmla="*/ 219 w 437"/>
                      <a:gd name="T3" fmla="*/ 0 h 437"/>
                      <a:gd name="T4" fmla="*/ 0 w 437"/>
                      <a:gd name="T5" fmla="*/ 219 h 437"/>
                      <a:gd name="T6" fmla="*/ 219 w 437"/>
                      <a:gd name="T7" fmla="*/ 437 h 437"/>
                      <a:gd name="T8" fmla="*/ 437 w 437"/>
                      <a:gd name="T9" fmla="*/ 219 h 437"/>
                      <a:gd name="T10" fmla="*/ 304 w 437"/>
                      <a:gd name="T11" fmla="*/ 135 h 437"/>
                      <a:gd name="T12" fmla="*/ 329 w 437"/>
                      <a:gd name="T13" fmla="*/ 160 h 437"/>
                      <a:gd name="T14" fmla="*/ 304 w 437"/>
                      <a:gd name="T15" fmla="*/ 186 h 437"/>
                      <a:gd name="T16" fmla="*/ 278 w 437"/>
                      <a:gd name="T17" fmla="*/ 160 h 437"/>
                      <a:gd name="T18" fmla="*/ 304 w 437"/>
                      <a:gd name="T19" fmla="*/ 135 h 437"/>
                      <a:gd name="T20" fmla="*/ 134 w 437"/>
                      <a:gd name="T21" fmla="*/ 135 h 437"/>
                      <a:gd name="T22" fmla="*/ 159 w 437"/>
                      <a:gd name="T23" fmla="*/ 160 h 437"/>
                      <a:gd name="T24" fmla="*/ 134 w 437"/>
                      <a:gd name="T25" fmla="*/ 186 h 437"/>
                      <a:gd name="T26" fmla="*/ 108 w 437"/>
                      <a:gd name="T27" fmla="*/ 160 h 437"/>
                      <a:gd name="T28" fmla="*/ 134 w 437"/>
                      <a:gd name="T29" fmla="*/ 135 h 437"/>
                      <a:gd name="T30" fmla="*/ 79 w 437"/>
                      <a:gd name="T31" fmla="*/ 290 h 437"/>
                      <a:gd name="T32" fmla="*/ 83 w 437"/>
                      <a:gd name="T33" fmla="*/ 276 h 437"/>
                      <a:gd name="T34" fmla="*/ 97 w 437"/>
                      <a:gd name="T35" fmla="*/ 281 h 437"/>
                      <a:gd name="T36" fmla="*/ 219 w 437"/>
                      <a:gd name="T37" fmla="*/ 355 h 437"/>
                      <a:gd name="T38" fmla="*/ 340 w 437"/>
                      <a:gd name="T39" fmla="*/ 281 h 437"/>
                      <a:gd name="T40" fmla="*/ 354 w 437"/>
                      <a:gd name="T41" fmla="*/ 276 h 437"/>
                      <a:gd name="T42" fmla="*/ 358 w 437"/>
                      <a:gd name="T43" fmla="*/ 290 h 437"/>
                      <a:gd name="T44" fmla="*/ 219 w 437"/>
                      <a:gd name="T45" fmla="*/ 376 h 437"/>
                      <a:gd name="T46" fmla="*/ 79 w 437"/>
                      <a:gd name="T47" fmla="*/ 29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7" h="437">
                        <a:moveTo>
                          <a:pt x="437" y="219"/>
                        </a:moveTo>
                        <a:cubicBezTo>
                          <a:pt x="437" y="98"/>
                          <a:pt x="339" y="0"/>
                          <a:pt x="219" y="0"/>
                        </a:cubicBezTo>
                        <a:cubicBezTo>
                          <a:pt x="98" y="0"/>
                          <a:pt x="0" y="98"/>
                          <a:pt x="0" y="219"/>
                        </a:cubicBezTo>
                        <a:cubicBezTo>
                          <a:pt x="0" y="339"/>
                          <a:pt x="98" y="437"/>
                          <a:pt x="219" y="437"/>
                        </a:cubicBezTo>
                        <a:cubicBezTo>
                          <a:pt x="339" y="437"/>
                          <a:pt x="437" y="339"/>
                          <a:pt x="437" y="219"/>
                        </a:cubicBezTo>
                        <a:close/>
                        <a:moveTo>
                          <a:pt x="304" y="135"/>
                        </a:moveTo>
                        <a:cubicBezTo>
                          <a:pt x="318" y="135"/>
                          <a:pt x="329" y="146"/>
                          <a:pt x="329" y="160"/>
                        </a:cubicBezTo>
                        <a:cubicBezTo>
                          <a:pt x="329" y="175"/>
                          <a:pt x="318" y="186"/>
                          <a:pt x="304" y="186"/>
                        </a:cubicBezTo>
                        <a:cubicBezTo>
                          <a:pt x="290" y="186"/>
                          <a:pt x="278" y="175"/>
                          <a:pt x="278" y="160"/>
                        </a:cubicBezTo>
                        <a:cubicBezTo>
                          <a:pt x="278" y="146"/>
                          <a:pt x="290" y="135"/>
                          <a:pt x="304" y="135"/>
                        </a:cubicBezTo>
                        <a:close/>
                        <a:moveTo>
                          <a:pt x="134" y="135"/>
                        </a:moveTo>
                        <a:cubicBezTo>
                          <a:pt x="148" y="135"/>
                          <a:pt x="159" y="146"/>
                          <a:pt x="159" y="160"/>
                        </a:cubicBezTo>
                        <a:cubicBezTo>
                          <a:pt x="159" y="175"/>
                          <a:pt x="148" y="186"/>
                          <a:pt x="134" y="186"/>
                        </a:cubicBezTo>
                        <a:cubicBezTo>
                          <a:pt x="119" y="186"/>
                          <a:pt x="108" y="175"/>
                          <a:pt x="108" y="160"/>
                        </a:cubicBezTo>
                        <a:cubicBezTo>
                          <a:pt x="108" y="146"/>
                          <a:pt x="119" y="135"/>
                          <a:pt x="134" y="135"/>
                        </a:cubicBezTo>
                        <a:close/>
                        <a:moveTo>
                          <a:pt x="79" y="290"/>
                        </a:moveTo>
                        <a:cubicBezTo>
                          <a:pt x="76" y="285"/>
                          <a:pt x="78" y="279"/>
                          <a:pt x="83" y="276"/>
                        </a:cubicBezTo>
                        <a:cubicBezTo>
                          <a:pt x="89" y="274"/>
                          <a:pt x="95" y="276"/>
                          <a:pt x="97" y="281"/>
                        </a:cubicBezTo>
                        <a:cubicBezTo>
                          <a:pt x="120" y="325"/>
                          <a:pt x="166" y="355"/>
                          <a:pt x="219" y="355"/>
                        </a:cubicBezTo>
                        <a:cubicBezTo>
                          <a:pt x="272" y="355"/>
                          <a:pt x="317" y="325"/>
                          <a:pt x="340" y="281"/>
                        </a:cubicBezTo>
                        <a:cubicBezTo>
                          <a:pt x="343" y="276"/>
                          <a:pt x="349" y="274"/>
                          <a:pt x="354" y="276"/>
                        </a:cubicBezTo>
                        <a:cubicBezTo>
                          <a:pt x="359" y="279"/>
                          <a:pt x="361" y="285"/>
                          <a:pt x="358" y="290"/>
                        </a:cubicBezTo>
                        <a:cubicBezTo>
                          <a:pt x="332" y="341"/>
                          <a:pt x="280" y="376"/>
                          <a:pt x="219" y="376"/>
                        </a:cubicBezTo>
                        <a:cubicBezTo>
                          <a:pt x="158" y="376"/>
                          <a:pt x="105" y="341"/>
                          <a:pt x="79" y="2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sp>
              <p:nvSpPr>
                <p:cNvPr id="162" name="TextBox 161"/>
                <p:cNvSpPr txBox="1"/>
                <p:nvPr/>
              </p:nvSpPr>
              <p:spPr>
                <a:xfrm>
                  <a:off x="8627166" y="2994991"/>
                  <a:ext cx="437322" cy="185531"/>
                </a:xfrm>
                <a:prstGeom prst="rect">
                  <a:avLst/>
                </a:prstGeom>
                <a:noFill/>
              </p:spPr>
              <p:txBody>
                <a:bodyPr wrap="none" rtlCol="0">
                  <a:prstTxWarp prst="textPlain">
                    <a:avLst/>
                  </a:prstTxWarp>
                  <a:spAutoFit/>
                </a:bodyPr>
                <a:lstStyle/>
                <a:p>
                  <a:r>
                    <a:rPr lang="en-US" altLang="zh-CN" dirty="0" err="1" smtClean="0">
                      <a:solidFill>
                        <a:srgbClr val="000000"/>
                      </a:solidFill>
                    </a:rPr>
                    <a:t>iService</a:t>
                  </a:r>
                  <a:endParaRPr lang="zh-CN" altLang="en-US" dirty="0">
                    <a:solidFill>
                      <a:srgbClr val="000000"/>
                    </a:solidFill>
                  </a:endParaRPr>
                </a:p>
              </p:txBody>
            </p:sp>
          </p:grpSp>
        </p:grpSp>
      </p:grpSp>
      <p:grpSp>
        <p:nvGrpSpPr>
          <p:cNvPr id="17" name="组合 299"/>
          <p:cNvGrpSpPr/>
          <p:nvPr/>
        </p:nvGrpSpPr>
        <p:grpSpPr>
          <a:xfrm>
            <a:off x="7081347" y="3295172"/>
            <a:ext cx="1852201" cy="937029"/>
            <a:chOff x="4744278" y="1166191"/>
            <a:chExt cx="4041913" cy="1497495"/>
          </a:xfrm>
        </p:grpSpPr>
        <p:sp>
          <p:nvSpPr>
            <p:cNvPr id="301" name="Freeform 27"/>
            <p:cNvSpPr>
              <a:spLocks noEditPoints="1"/>
            </p:cNvSpPr>
            <p:nvPr/>
          </p:nvSpPr>
          <p:spPr bwMode="auto">
            <a:xfrm>
              <a:off x="4744278" y="1166191"/>
              <a:ext cx="4041913" cy="1497495"/>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Arial" panose="020B0604020202020204" pitchFamily="34" charset="0"/>
                <a:cs typeface="Arial" panose="020B0604020202020204" pitchFamily="34" charset="0"/>
              </a:endParaRPr>
            </a:p>
          </p:txBody>
        </p:sp>
        <p:grpSp>
          <p:nvGrpSpPr>
            <p:cNvPr id="18" name="组合 551"/>
            <p:cNvGrpSpPr/>
            <p:nvPr/>
          </p:nvGrpSpPr>
          <p:grpSpPr>
            <a:xfrm>
              <a:off x="5539408" y="2201055"/>
              <a:ext cx="2782957" cy="383111"/>
              <a:chOff x="7053941" y="1041028"/>
              <a:chExt cx="1035698" cy="405215"/>
            </a:xfrm>
          </p:grpSpPr>
          <p:grpSp>
            <p:nvGrpSpPr>
              <p:cNvPr id="19" name="组合 421"/>
              <p:cNvGrpSpPr/>
              <p:nvPr/>
            </p:nvGrpSpPr>
            <p:grpSpPr>
              <a:xfrm>
                <a:off x="7091261" y="1311374"/>
                <a:ext cx="972000" cy="110270"/>
                <a:chOff x="6148871" y="1227399"/>
                <a:chExt cx="867748" cy="110270"/>
              </a:xfrm>
            </p:grpSpPr>
            <p:sp>
              <p:nvSpPr>
                <p:cNvPr id="379" name="圆角矩形 378"/>
                <p:cNvSpPr/>
                <p:nvPr/>
              </p:nvSpPr>
              <p:spPr bwMode="auto">
                <a:xfrm>
                  <a:off x="6148871"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80" name="TextBox 379"/>
                <p:cNvSpPr txBox="1"/>
                <p:nvPr/>
              </p:nvSpPr>
              <p:spPr>
                <a:xfrm>
                  <a:off x="6175816"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UC</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381" name="圆角矩形 380"/>
                <p:cNvSpPr/>
                <p:nvPr/>
              </p:nvSpPr>
              <p:spPr bwMode="auto">
                <a:xfrm>
                  <a:off x="6326522"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82" name="TextBox 381"/>
                <p:cNvSpPr txBox="1"/>
                <p:nvPr/>
              </p:nvSpPr>
              <p:spPr>
                <a:xfrm>
                  <a:off x="6353467"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CC</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383" name="圆角矩形 382"/>
                <p:cNvSpPr/>
                <p:nvPr/>
              </p:nvSpPr>
              <p:spPr bwMode="auto">
                <a:xfrm>
                  <a:off x="650494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84" name="TextBox 383"/>
                <p:cNvSpPr txBox="1"/>
                <p:nvPr/>
              </p:nvSpPr>
              <p:spPr>
                <a:xfrm>
                  <a:off x="6531892"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TP</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385" name="圆角矩形 384"/>
                <p:cNvSpPr/>
                <p:nvPr/>
              </p:nvSpPr>
              <p:spPr bwMode="auto">
                <a:xfrm>
                  <a:off x="668775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86" name="TextBox 385"/>
                <p:cNvSpPr txBox="1"/>
                <p:nvPr/>
              </p:nvSpPr>
              <p:spPr>
                <a:xfrm>
                  <a:off x="6714701"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IVS</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387" name="圆角矩形 386"/>
                <p:cNvSpPr/>
                <p:nvPr/>
              </p:nvSpPr>
              <p:spPr bwMode="auto">
                <a:xfrm>
                  <a:off x="6863425"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88" name="TextBox 387"/>
                <p:cNvSpPr txBox="1"/>
                <p:nvPr/>
              </p:nvSpPr>
              <p:spPr>
                <a:xfrm>
                  <a:off x="6890371" y="1257436"/>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CCS</a:t>
                  </a:r>
                  <a:endParaRPr lang="zh-CN" altLang="en-US" dirty="0">
                    <a:solidFill>
                      <a:srgbClr val="000000"/>
                    </a:solidFill>
                    <a:latin typeface="黑体" panose="02010609060101010101" pitchFamily="49" charset="-122"/>
                    <a:ea typeface="黑体" panose="02010609060101010101" pitchFamily="49" charset="-122"/>
                  </a:endParaRPr>
                </a:p>
              </p:txBody>
            </p:sp>
          </p:grpSp>
          <p:sp>
            <p:nvSpPr>
              <p:cNvPr id="376" name="圆角矩形 375"/>
              <p:cNvSpPr/>
              <p:nvPr/>
            </p:nvSpPr>
            <p:spPr bwMode="auto">
              <a:xfrm>
                <a:off x="7053941" y="1041028"/>
                <a:ext cx="1035698" cy="405215"/>
              </a:xfrm>
              <a:prstGeom prst="roundRect">
                <a:avLst>
                  <a:gd name="adj" fmla="val 3509"/>
                </a:avLst>
              </a:prstGeom>
              <a:noFill/>
              <a:ln>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77" name="圆角矩形 376"/>
              <p:cNvSpPr/>
              <p:nvPr/>
            </p:nvSpPr>
            <p:spPr bwMode="auto">
              <a:xfrm>
                <a:off x="7081933" y="1110343"/>
                <a:ext cx="989047" cy="167951"/>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378" name="TextBox 377"/>
              <p:cNvSpPr txBox="1"/>
              <p:nvPr/>
            </p:nvSpPr>
            <p:spPr>
              <a:xfrm>
                <a:off x="7408506" y="1147666"/>
                <a:ext cx="295047" cy="100589"/>
              </a:xfrm>
              <a:prstGeom prst="rect">
                <a:avLst/>
              </a:prstGeom>
              <a:noFill/>
            </p:spPr>
            <p:txBody>
              <a:bodyPr wrap="none" rtlCol="0">
                <a:prstTxWarp prst="textPlain">
                  <a:avLst/>
                </a:prstTxWarp>
                <a:spAutoFit/>
              </a:bodyPr>
              <a:lstStyle/>
              <a:p>
                <a:r>
                  <a:rPr lang="en-US" altLang="zh-CN" dirty="0" smtClean="0">
                    <a:solidFill>
                      <a:srgbClr val="000000"/>
                    </a:solidFill>
                  </a:rPr>
                  <a:t>eSDK</a:t>
                </a:r>
                <a:endParaRPr lang="zh-CN" altLang="en-US" dirty="0">
                  <a:solidFill>
                    <a:srgbClr val="000000"/>
                  </a:solidFill>
                </a:endParaRPr>
              </a:p>
            </p:txBody>
          </p:sp>
        </p:grpSp>
        <p:grpSp>
          <p:nvGrpSpPr>
            <p:cNvPr id="20" name="组合 132"/>
            <p:cNvGrpSpPr/>
            <p:nvPr/>
          </p:nvGrpSpPr>
          <p:grpSpPr>
            <a:xfrm>
              <a:off x="5552659" y="1590277"/>
              <a:ext cx="2358895" cy="569849"/>
              <a:chOff x="5379881" y="2941983"/>
              <a:chExt cx="3552950" cy="712880"/>
            </a:xfrm>
          </p:grpSpPr>
          <p:sp>
            <p:nvSpPr>
              <p:cNvPr id="304" name="TextBox 303"/>
              <p:cNvSpPr txBox="1"/>
              <p:nvPr/>
            </p:nvSpPr>
            <p:spPr>
              <a:xfrm>
                <a:off x="6222884" y="3574382"/>
                <a:ext cx="480855" cy="80478"/>
              </a:xfrm>
              <a:prstGeom prst="rect">
                <a:avLst/>
              </a:prstGeom>
              <a:noFill/>
            </p:spPr>
            <p:txBody>
              <a:bodyPr wrap="none" rtlCol="0">
                <a:prstTxWarp prst="textPlain">
                  <a:avLst/>
                </a:prstTxWarp>
                <a:spAutoFit/>
              </a:bodyPr>
              <a:lstStyle/>
              <a:p>
                <a:r>
                  <a:rPr lang="en-US" altLang="zh-CN" dirty="0" smtClean="0">
                    <a:solidFill>
                      <a:srgbClr val="000000"/>
                    </a:solidFill>
                  </a:rPr>
                  <a:t>Central</a:t>
                </a:r>
                <a:r>
                  <a:rPr lang="zh-CN" altLang="en-US" dirty="0" smtClean="0">
                    <a:solidFill>
                      <a:srgbClr val="000000"/>
                    </a:solidFill>
                  </a:rPr>
                  <a:t> </a:t>
                </a:r>
                <a:r>
                  <a:rPr lang="en-US" altLang="zh-CN" dirty="0" smtClean="0">
                    <a:solidFill>
                      <a:srgbClr val="000000"/>
                    </a:solidFill>
                  </a:rPr>
                  <a:t>DC</a:t>
                </a:r>
                <a:endParaRPr lang="zh-CN" altLang="en-US" dirty="0">
                  <a:solidFill>
                    <a:srgbClr val="000000"/>
                  </a:solidFill>
                </a:endParaRPr>
              </a:p>
            </p:txBody>
          </p:sp>
          <p:grpSp>
            <p:nvGrpSpPr>
              <p:cNvPr id="21" name="组合 134"/>
              <p:cNvGrpSpPr/>
              <p:nvPr/>
            </p:nvGrpSpPr>
            <p:grpSpPr>
              <a:xfrm>
                <a:off x="5379881" y="2958565"/>
                <a:ext cx="814587" cy="696296"/>
                <a:chOff x="5234109" y="2958565"/>
                <a:chExt cx="814587" cy="696296"/>
              </a:xfrm>
            </p:grpSpPr>
            <p:sp>
              <p:nvSpPr>
                <p:cNvPr id="373" name="Freeform 173"/>
                <p:cNvSpPr>
                  <a:spLocks noEditPoints="1"/>
                </p:cNvSpPr>
                <p:nvPr/>
              </p:nvSpPr>
              <p:spPr bwMode="auto">
                <a:xfrm>
                  <a:off x="5234109" y="3207220"/>
                  <a:ext cx="814587" cy="447641"/>
                </a:xfrm>
                <a:custGeom>
                  <a:avLst/>
                  <a:gdLst/>
                  <a:ahLst/>
                  <a:cxnLst>
                    <a:cxn ang="0">
                      <a:pos x="8976" y="5808"/>
                    </a:cxn>
                    <a:cxn ang="0">
                      <a:pos x="6336" y="7920"/>
                    </a:cxn>
                    <a:cxn ang="0">
                      <a:pos x="7788" y="13376"/>
                    </a:cxn>
                    <a:cxn ang="0">
                      <a:pos x="8008" y="9636"/>
                    </a:cxn>
                    <a:cxn ang="0">
                      <a:pos x="5720" y="10780"/>
                    </a:cxn>
                    <a:cxn ang="0">
                      <a:pos x="3916" y="12276"/>
                    </a:cxn>
                    <a:cxn ang="0">
                      <a:pos x="4532" y="13376"/>
                    </a:cxn>
                    <a:cxn ang="0">
                      <a:pos x="1804" y="12276"/>
                    </a:cxn>
                    <a:cxn ang="0">
                      <a:pos x="2376" y="10780"/>
                    </a:cxn>
                    <a:cxn ang="0">
                      <a:pos x="0" y="5368"/>
                    </a:cxn>
                    <a:cxn ang="0">
                      <a:pos x="2288" y="9592"/>
                    </a:cxn>
                    <a:cxn ang="0">
                      <a:pos x="3740" y="4268"/>
                    </a:cxn>
                    <a:cxn ang="0">
                      <a:pos x="8712" y="4840"/>
                    </a:cxn>
                    <a:cxn ang="0">
                      <a:pos x="10340" y="5368"/>
                    </a:cxn>
                    <a:cxn ang="0">
                      <a:pos x="12496" y="5808"/>
                    </a:cxn>
                    <a:cxn ang="0">
                      <a:pos x="13640" y="5368"/>
                    </a:cxn>
                    <a:cxn ang="0">
                      <a:pos x="14256" y="3916"/>
                    </a:cxn>
                    <a:cxn ang="0">
                      <a:pos x="13860" y="4972"/>
                    </a:cxn>
                    <a:cxn ang="0">
                      <a:pos x="14124" y="616"/>
                    </a:cxn>
                    <a:cxn ang="0">
                      <a:pos x="14608" y="2376"/>
                    </a:cxn>
                    <a:cxn ang="0">
                      <a:pos x="14960" y="2420"/>
                    </a:cxn>
                    <a:cxn ang="0">
                      <a:pos x="15224" y="2596"/>
                    </a:cxn>
                    <a:cxn ang="0">
                      <a:pos x="15400" y="2860"/>
                    </a:cxn>
                    <a:cxn ang="0">
                      <a:pos x="15444" y="3168"/>
                    </a:cxn>
                    <a:cxn ang="0">
                      <a:pos x="15356" y="3564"/>
                    </a:cxn>
                    <a:cxn ang="0">
                      <a:pos x="15136" y="3828"/>
                    </a:cxn>
                    <a:cxn ang="0">
                      <a:pos x="15840" y="5368"/>
                    </a:cxn>
                    <a:cxn ang="0">
                      <a:pos x="16368" y="5808"/>
                    </a:cxn>
                    <a:cxn ang="0">
                      <a:pos x="16368" y="7216"/>
                    </a:cxn>
                    <a:cxn ang="0">
                      <a:pos x="13860" y="12276"/>
                    </a:cxn>
                    <a:cxn ang="0">
                      <a:pos x="15224" y="13376"/>
                    </a:cxn>
                    <a:cxn ang="0">
                      <a:pos x="10032" y="12276"/>
                    </a:cxn>
                    <a:cxn ang="0">
                      <a:pos x="14476" y="7216"/>
                    </a:cxn>
                    <a:cxn ang="0">
                      <a:pos x="8624" y="5808"/>
                    </a:cxn>
                    <a:cxn ang="0">
                      <a:pos x="5104" y="44"/>
                    </a:cxn>
                    <a:cxn ang="0">
                      <a:pos x="4532" y="264"/>
                    </a:cxn>
                    <a:cxn ang="0">
                      <a:pos x="4092" y="704"/>
                    </a:cxn>
                    <a:cxn ang="0">
                      <a:pos x="3872" y="1276"/>
                    </a:cxn>
                    <a:cxn ang="0">
                      <a:pos x="3872" y="1936"/>
                    </a:cxn>
                    <a:cxn ang="0">
                      <a:pos x="4092" y="2508"/>
                    </a:cxn>
                    <a:cxn ang="0">
                      <a:pos x="4532" y="2904"/>
                    </a:cxn>
                    <a:cxn ang="0">
                      <a:pos x="5104" y="3168"/>
                    </a:cxn>
                    <a:cxn ang="0">
                      <a:pos x="5764" y="3168"/>
                    </a:cxn>
                    <a:cxn ang="0">
                      <a:pos x="6336" y="2904"/>
                    </a:cxn>
                    <a:cxn ang="0">
                      <a:pos x="6776" y="2508"/>
                    </a:cxn>
                    <a:cxn ang="0">
                      <a:pos x="6996" y="1936"/>
                    </a:cxn>
                    <a:cxn ang="0">
                      <a:pos x="6996" y="1276"/>
                    </a:cxn>
                    <a:cxn ang="0">
                      <a:pos x="6776" y="704"/>
                    </a:cxn>
                    <a:cxn ang="0">
                      <a:pos x="6336" y="264"/>
                    </a:cxn>
                    <a:cxn ang="0">
                      <a:pos x="5764" y="44"/>
                    </a:cxn>
                  </a:cxnLst>
                  <a:rect l="0" t="0" r="r" b="b"/>
                  <a:pathLst>
                    <a:path w="16368" h="13376">
                      <a:moveTo>
                        <a:pt x="8624" y="5808"/>
                      </a:moveTo>
                      <a:lnTo>
                        <a:pt x="8976" y="5808"/>
                      </a:lnTo>
                      <a:lnTo>
                        <a:pt x="6556" y="5764"/>
                      </a:lnTo>
                      <a:lnTo>
                        <a:pt x="6336" y="7920"/>
                      </a:lnTo>
                      <a:lnTo>
                        <a:pt x="9856" y="9064"/>
                      </a:lnTo>
                      <a:lnTo>
                        <a:pt x="7788" y="13376"/>
                      </a:lnTo>
                      <a:lnTo>
                        <a:pt x="6644" y="13376"/>
                      </a:lnTo>
                      <a:lnTo>
                        <a:pt x="8008" y="9636"/>
                      </a:lnTo>
                      <a:lnTo>
                        <a:pt x="5720" y="9592"/>
                      </a:lnTo>
                      <a:lnTo>
                        <a:pt x="5720" y="10780"/>
                      </a:lnTo>
                      <a:lnTo>
                        <a:pt x="3916" y="10780"/>
                      </a:lnTo>
                      <a:lnTo>
                        <a:pt x="3916" y="12276"/>
                      </a:lnTo>
                      <a:lnTo>
                        <a:pt x="4532" y="12276"/>
                      </a:lnTo>
                      <a:lnTo>
                        <a:pt x="4532" y="13376"/>
                      </a:lnTo>
                      <a:lnTo>
                        <a:pt x="1804" y="13376"/>
                      </a:lnTo>
                      <a:lnTo>
                        <a:pt x="1804" y="12276"/>
                      </a:lnTo>
                      <a:lnTo>
                        <a:pt x="2376" y="12276"/>
                      </a:lnTo>
                      <a:lnTo>
                        <a:pt x="2376" y="10780"/>
                      </a:lnTo>
                      <a:lnTo>
                        <a:pt x="792" y="10780"/>
                      </a:lnTo>
                      <a:lnTo>
                        <a:pt x="0" y="5368"/>
                      </a:lnTo>
                      <a:lnTo>
                        <a:pt x="1672" y="5368"/>
                      </a:lnTo>
                      <a:lnTo>
                        <a:pt x="2288" y="9592"/>
                      </a:lnTo>
                      <a:lnTo>
                        <a:pt x="3740" y="9592"/>
                      </a:lnTo>
                      <a:lnTo>
                        <a:pt x="3740" y="4268"/>
                      </a:lnTo>
                      <a:lnTo>
                        <a:pt x="3740" y="3608"/>
                      </a:lnTo>
                      <a:lnTo>
                        <a:pt x="8712" y="4840"/>
                      </a:lnTo>
                      <a:lnTo>
                        <a:pt x="10295" y="4972"/>
                      </a:lnTo>
                      <a:lnTo>
                        <a:pt x="10340" y="5368"/>
                      </a:lnTo>
                      <a:lnTo>
                        <a:pt x="12496" y="5148"/>
                      </a:lnTo>
                      <a:lnTo>
                        <a:pt x="12496" y="5808"/>
                      </a:lnTo>
                      <a:lnTo>
                        <a:pt x="13640" y="5808"/>
                      </a:lnTo>
                      <a:lnTo>
                        <a:pt x="13640" y="5368"/>
                      </a:lnTo>
                      <a:lnTo>
                        <a:pt x="14256" y="5368"/>
                      </a:lnTo>
                      <a:lnTo>
                        <a:pt x="14256" y="3916"/>
                      </a:lnTo>
                      <a:lnTo>
                        <a:pt x="14168" y="3872"/>
                      </a:lnTo>
                      <a:lnTo>
                        <a:pt x="13860" y="4972"/>
                      </a:lnTo>
                      <a:lnTo>
                        <a:pt x="13024" y="4752"/>
                      </a:lnTo>
                      <a:lnTo>
                        <a:pt x="14124" y="616"/>
                      </a:lnTo>
                      <a:lnTo>
                        <a:pt x="15004" y="880"/>
                      </a:lnTo>
                      <a:lnTo>
                        <a:pt x="14608" y="2376"/>
                      </a:lnTo>
                      <a:lnTo>
                        <a:pt x="14784" y="2376"/>
                      </a:lnTo>
                      <a:lnTo>
                        <a:pt x="14960" y="2420"/>
                      </a:lnTo>
                      <a:lnTo>
                        <a:pt x="15092" y="2508"/>
                      </a:lnTo>
                      <a:lnTo>
                        <a:pt x="15224" y="2596"/>
                      </a:lnTo>
                      <a:lnTo>
                        <a:pt x="15312" y="2728"/>
                      </a:lnTo>
                      <a:lnTo>
                        <a:pt x="15400" y="2860"/>
                      </a:lnTo>
                      <a:lnTo>
                        <a:pt x="15444" y="2992"/>
                      </a:lnTo>
                      <a:lnTo>
                        <a:pt x="15444" y="3168"/>
                      </a:lnTo>
                      <a:lnTo>
                        <a:pt x="15444" y="3388"/>
                      </a:lnTo>
                      <a:lnTo>
                        <a:pt x="15356" y="3564"/>
                      </a:lnTo>
                      <a:lnTo>
                        <a:pt x="15268" y="3696"/>
                      </a:lnTo>
                      <a:lnTo>
                        <a:pt x="15136" y="3828"/>
                      </a:lnTo>
                      <a:lnTo>
                        <a:pt x="15136" y="5368"/>
                      </a:lnTo>
                      <a:lnTo>
                        <a:pt x="15840" y="5368"/>
                      </a:lnTo>
                      <a:lnTo>
                        <a:pt x="15840" y="5808"/>
                      </a:lnTo>
                      <a:lnTo>
                        <a:pt x="16368" y="5808"/>
                      </a:lnTo>
                      <a:lnTo>
                        <a:pt x="16368" y="6687"/>
                      </a:lnTo>
                      <a:lnTo>
                        <a:pt x="16368" y="7216"/>
                      </a:lnTo>
                      <a:lnTo>
                        <a:pt x="16148" y="7216"/>
                      </a:lnTo>
                      <a:lnTo>
                        <a:pt x="13860" y="12276"/>
                      </a:lnTo>
                      <a:lnTo>
                        <a:pt x="15224" y="12276"/>
                      </a:lnTo>
                      <a:lnTo>
                        <a:pt x="15224" y="13376"/>
                      </a:lnTo>
                      <a:lnTo>
                        <a:pt x="10032" y="13376"/>
                      </a:lnTo>
                      <a:lnTo>
                        <a:pt x="10032" y="12276"/>
                      </a:lnTo>
                      <a:lnTo>
                        <a:pt x="12188" y="12276"/>
                      </a:lnTo>
                      <a:lnTo>
                        <a:pt x="14476" y="7216"/>
                      </a:lnTo>
                      <a:lnTo>
                        <a:pt x="8624" y="7216"/>
                      </a:lnTo>
                      <a:lnTo>
                        <a:pt x="8624" y="5808"/>
                      </a:lnTo>
                      <a:close/>
                      <a:moveTo>
                        <a:pt x="5412" y="0"/>
                      </a:moveTo>
                      <a:lnTo>
                        <a:pt x="5104" y="44"/>
                      </a:lnTo>
                      <a:lnTo>
                        <a:pt x="4796" y="132"/>
                      </a:lnTo>
                      <a:lnTo>
                        <a:pt x="4532" y="264"/>
                      </a:lnTo>
                      <a:lnTo>
                        <a:pt x="4312" y="484"/>
                      </a:lnTo>
                      <a:lnTo>
                        <a:pt x="4092" y="704"/>
                      </a:lnTo>
                      <a:lnTo>
                        <a:pt x="3960" y="968"/>
                      </a:lnTo>
                      <a:lnTo>
                        <a:pt x="3872" y="1276"/>
                      </a:lnTo>
                      <a:lnTo>
                        <a:pt x="3828" y="1584"/>
                      </a:lnTo>
                      <a:lnTo>
                        <a:pt x="3872" y="1936"/>
                      </a:lnTo>
                      <a:lnTo>
                        <a:pt x="3960" y="2199"/>
                      </a:lnTo>
                      <a:lnTo>
                        <a:pt x="4092" y="2508"/>
                      </a:lnTo>
                      <a:lnTo>
                        <a:pt x="4312" y="2728"/>
                      </a:lnTo>
                      <a:lnTo>
                        <a:pt x="4532" y="2904"/>
                      </a:lnTo>
                      <a:lnTo>
                        <a:pt x="4796" y="3080"/>
                      </a:lnTo>
                      <a:lnTo>
                        <a:pt x="5104" y="3168"/>
                      </a:lnTo>
                      <a:lnTo>
                        <a:pt x="5412" y="3212"/>
                      </a:lnTo>
                      <a:lnTo>
                        <a:pt x="5764" y="3168"/>
                      </a:lnTo>
                      <a:lnTo>
                        <a:pt x="6073" y="3080"/>
                      </a:lnTo>
                      <a:lnTo>
                        <a:pt x="6336" y="2904"/>
                      </a:lnTo>
                      <a:lnTo>
                        <a:pt x="6556" y="2728"/>
                      </a:lnTo>
                      <a:lnTo>
                        <a:pt x="6776" y="2508"/>
                      </a:lnTo>
                      <a:lnTo>
                        <a:pt x="6908" y="2199"/>
                      </a:lnTo>
                      <a:lnTo>
                        <a:pt x="6996" y="1936"/>
                      </a:lnTo>
                      <a:lnTo>
                        <a:pt x="7040" y="1584"/>
                      </a:lnTo>
                      <a:lnTo>
                        <a:pt x="6996" y="1276"/>
                      </a:lnTo>
                      <a:lnTo>
                        <a:pt x="6908" y="968"/>
                      </a:lnTo>
                      <a:lnTo>
                        <a:pt x="6776" y="704"/>
                      </a:lnTo>
                      <a:lnTo>
                        <a:pt x="6556" y="484"/>
                      </a:lnTo>
                      <a:lnTo>
                        <a:pt x="6336" y="264"/>
                      </a:lnTo>
                      <a:lnTo>
                        <a:pt x="6073" y="132"/>
                      </a:lnTo>
                      <a:lnTo>
                        <a:pt x="5764" y="44"/>
                      </a:lnTo>
                      <a:lnTo>
                        <a:pt x="5412" y="0"/>
                      </a:lnTo>
                      <a:close/>
                    </a:path>
                  </a:pathLst>
                </a:custGeom>
                <a:solidFill>
                  <a:schemeClr val="tx2"/>
                </a:solidFill>
                <a:ln w="9525">
                  <a:noFill/>
                  <a:round/>
                </a:ln>
              </p:spPr>
              <p:txBody>
                <a:bodyPr vert="horz" wrap="square" lIns="91440" tIns="45720" rIns="91440" bIns="45720" numCol="1" anchor="t" anchorCtr="0" compatLnSpc="1"/>
                <a:lstStyle/>
                <a:p>
                  <a:endParaRPr lang="zh-CN" altLang="en-US" dirty="0">
                    <a:solidFill>
                      <a:srgbClr val="990000"/>
                    </a:solidFill>
                  </a:endParaRPr>
                </a:p>
              </p:txBody>
            </p:sp>
            <p:sp>
              <p:nvSpPr>
                <p:cNvPr id="374" name="TextBox 373"/>
                <p:cNvSpPr txBox="1"/>
                <p:nvPr/>
              </p:nvSpPr>
              <p:spPr>
                <a:xfrm>
                  <a:off x="5293998" y="2958565"/>
                  <a:ext cx="718560" cy="215498"/>
                </a:xfrm>
                <a:prstGeom prst="rect">
                  <a:avLst/>
                </a:prstGeom>
                <a:noFill/>
              </p:spPr>
              <p:txBody>
                <a:bodyPr wrap="none" numCol="1" rtlCol="0">
                  <a:prstTxWarp prst="textPlain">
                    <a:avLst/>
                  </a:prstTxWarp>
                  <a:spAutoFit/>
                </a:bodyPr>
                <a:lstStyle/>
                <a:p>
                  <a:r>
                    <a:rPr lang="en-US" altLang="zh-CN" dirty="0" err="1" smtClean="0">
                      <a:solidFill>
                        <a:srgbClr val="990000"/>
                      </a:solidFill>
                    </a:rPr>
                    <a:t>iLearning</a:t>
                  </a:r>
                  <a:endParaRPr lang="zh-CN" altLang="en-US" dirty="0" smtClean="0">
                    <a:solidFill>
                      <a:srgbClr val="990000"/>
                    </a:solidFill>
                  </a:endParaRPr>
                </a:p>
              </p:txBody>
            </p:sp>
          </p:grpSp>
          <p:grpSp>
            <p:nvGrpSpPr>
              <p:cNvPr id="22" name="组合 135"/>
              <p:cNvGrpSpPr/>
              <p:nvPr/>
            </p:nvGrpSpPr>
            <p:grpSpPr>
              <a:xfrm>
                <a:off x="6263042" y="2941983"/>
                <a:ext cx="654594" cy="712877"/>
                <a:chOff x="6263042" y="2941983"/>
                <a:chExt cx="654594" cy="712877"/>
              </a:xfrm>
            </p:grpSpPr>
            <p:sp>
              <p:nvSpPr>
                <p:cNvPr id="371" name="Freeform 133"/>
                <p:cNvSpPr/>
                <p:nvPr/>
              </p:nvSpPr>
              <p:spPr bwMode="auto">
                <a:xfrm>
                  <a:off x="6263042" y="3150860"/>
                  <a:ext cx="648000" cy="504000"/>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2" name="TextBox 371"/>
                <p:cNvSpPr txBox="1"/>
                <p:nvPr/>
              </p:nvSpPr>
              <p:spPr>
                <a:xfrm>
                  <a:off x="6361044" y="2941983"/>
                  <a:ext cx="556592" cy="238539"/>
                </a:xfrm>
                <a:prstGeom prst="rect">
                  <a:avLst/>
                </a:prstGeom>
                <a:noFill/>
              </p:spPr>
              <p:txBody>
                <a:bodyPr wrap="none" rtlCol="0">
                  <a:prstTxWarp prst="textPlain">
                    <a:avLst/>
                  </a:prstTxWarp>
                  <a:spAutoFit/>
                </a:bodyPr>
                <a:lstStyle/>
                <a:p>
                  <a:r>
                    <a:rPr lang="en-US" altLang="zh-CN" dirty="0" err="1" smtClean="0">
                      <a:solidFill>
                        <a:srgbClr val="000000"/>
                      </a:solidFill>
                    </a:rPr>
                    <a:t>iResearch</a:t>
                  </a:r>
                  <a:endParaRPr lang="zh-CN" altLang="en-US" dirty="0">
                    <a:solidFill>
                      <a:srgbClr val="000000"/>
                    </a:solidFill>
                  </a:endParaRPr>
                </a:p>
              </p:txBody>
            </p:sp>
          </p:grpSp>
          <p:grpSp>
            <p:nvGrpSpPr>
              <p:cNvPr id="23" name="组合 136"/>
              <p:cNvGrpSpPr/>
              <p:nvPr/>
            </p:nvGrpSpPr>
            <p:grpSpPr>
              <a:xfrm>
                <a:off x="6954149" y="2981739"/>
                <a:ext cx="648000" cy="673121"/>
                <a:chOff x="7073417" y="2981739"/>
                <a:chExt cx="648000" cy="673121"/>
              </a:xfrm>
            </p:grpSpPr>
            <p:sp>
              <p:nvSpPr>
                <p:cNvPr id="369" name="Freeform 20"/>
                <p:cNvSpPr>
                  <a:spLocks noEditPoints="1"/>
                </p:cNvSpPr>
                <p:nvPr/>
              </p:nvSpPr>
              <p:spPr bwMode="auto">
                <a:xfrm>
                  <a:off x="7073417" y="3150860"/>
                  <a:ext cx="648000" cy="504000"/>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70" name="TextBox 369"/>
                <p:cNvSpPr txBox="1"/>
                <p:nvPr/>
              </p:nvSpPr>
              <p:spPr>
                <a:xfrm>
                  <a:off x="7156174" y="2981739"/>
                  <a:ext cx="516835" cy="198783"/>
                </a:xfrm>
                <a:prstGeom prst="rect">
                  <a:avLst/>
                </a:prstGeom>
                <a:noFill/>
              </p:spPr>
              <p:txBody>
                <a:bodyPr wrap="none" rtlCol="0">
                  <a:prstTxWarp prst="textPlain">
                    <a:avLst/>
                  </a:prstTxWarp>
                  <a:spAutoFit/>
                </a:bodyPr>
                <a:lstStyle/>
                <a:p>
                  <a:r>
                    <a:rPr lang="en-US" altLang="zh-CN" dirty="0" err="1" smtClean="0">
                      <a:solidFill>
                        <a:srgbClr val="000000"/>
                      </a:solidFill>
                    </a:rPr>
                    <a:t>iLiving</a:t>
                  </a:r>
                  <a:endParaRPr lang="zh-CN" altLang="en-US" dirty="0">
                    <a:solidFill>
                      <a:srgbClr val="000000"/>
                    </a:solidFill>
                  </a:endParaRPr>
                </a:p>
              </p:txBody>
            </p:sp>
          </p:grpSp>
          <p:grpSp>
            <p:nvGrpSpPr>
              <p:cNvPr id="24" name="组合 137"/>
              <p:cNvGrpSpPr/>
              <p:nvPr/>
            </p:nvGrpSpPr>
            <p:grpSpPr>
              <a:xfrm>
                <a:off x="7606751" y="2994991"/>
                <a:ext cx="659189" cy="659872"/>
                <a:chOff x="7858539" y="2994991"/>
                <a:chExt cx="659189" cy="659872"/>
              </a:xfrm>
            </p:grpSpPr>
            <p:grpSp>
              <p:nvGrpSpPr>
                <p:cNvPr id="25" name="组合 508"/>
                <p:cNvGrpSpPr/>
                <p:nvPr/>
              </p:nvGrpSpPr>
              <p:grpSpPr>
                <a:xfrm>
                  <a:off x="7869731" y="3150863"/>
                  <a:ext cx="647997" cy="504000"/>
                  <a:chOff x="-2949575" y="3236913"/>
                  <a:chExt cx="1717675" cy="1365250"/>
                </a:xfrm>
                <a:solidFill>
                  <a:schemeClr val="tx1">
                    <a:lumMod val="50000"/>
                    <a:lumOff val="50000"/>
                  </a:schemeClr>
                </a:solidFill>
              </p:grpSpPr>
              <p:sp>
                <p:nvSpPr>
                  <p:cNvPr id="316" name="Freeform 194"/>
                  <p:cNvSpPr/>
                  <p:nvPr/>
                </p:nvSpPr>
                <p:spPr bwMode="auto">
                  <a:xfrm>
                    <a:off x="-1552575" y="3481388"/>
                    <a:ext cx="317500" cy="266700"/>
                  </a:xfrm>
                  <a:custGeom>
                    <a:avLst/>
                    <a:gdLst/>
                    <a:ahLst/>
                    <a:cxnLst>
                      <a:cxn ang="0">
                        <a:pos x="2280" y="2460"/>
                      </a:cxn>
                      <a:cxn ang="0">
                        <a:pos x="2400" y="2490"/>
                      </a:cxn>
                      <a:cxn ang="0">
                        <a:pos x="2520" y="2520"/>
                      </a:cxn>
                      <a:cxn ang="0">
                        <a:pos x="2640" y="2460"/>
                      </a:cxn>
                      <a:cxn ang="0">
                        <a:pos x="2730" y="2400"/>
                      </a:cxn>
                      <a:cxn ang="0">
                        <a:pos x="2970" y="2070"/>
                      </a:cxn>
                      <a:cxn ang="0">
                        <a:pos x="3000" y="1950"/>
                      </a:cxn>
                      <a:cxn ang="0">
                        <a:pos x="3000" y="1830"/>
                      </a:cxn>
                      <a:cxn ang="0">
                        <a:pos x="2970" y="1740"/>
                      </a:cxn>
                      <a:cxn ang="0">
                        <a:pos x="2880" y="1650"/>
                      </a:cxn>
                      <a:cxn ang="0">
                        <a:pos x="720" y="60"/>
                      </a:cxn>
                      <a:cxn ang="0">
                        <a:pos x="600" y="0"/>
                      </a:cxn>
                      <a:cxn ang="0">
                        <a:pos x="480" y="0"/>
                      </a:cxn>
                      <a:cxn ang="0">
                        <a:pos x="390" y="30"/>
                      </a:cxn>
                      <a:cxn ang="0">
                        <a:pos x="300" y="120"/>
                      </a:cxn>
                      <a:cxn ang="0">
                        <a:pos x="60" y="450"/>
                      </a:cxn>
                      <a:cxn ang="0">
                        <a:pos x="0" y="540"/>
                      </a:cxn>
                      <a:cxn ang="0">
                        <a:pos x="0" y="660"/>
                      </a:cxn>
                      <a:cxn ang="0">
                        <a:pos x="29" y="780"/>
                      </a:cxn>
                      <a:cxn ang="0">
                        <a:pos x="120" y="870"/>
                      </a:cxn>
                      <a:cxn ang="0">
                        <a:pos x="2280" y="2460"/>
                      </a:cxn>
                    </a:cxnLst>
                    <a:rect l="0" t="0" r="r" b="b"/>
                    <a:pathLst>
                      <a:path w="3000" h="2520">
                        <a:moveTo>
                          <a:pt x="2280" y="2460"/>
                        </a:moveTo>
                        <a:lnTo>
                          <a:pt x="2400" y="2490"/>
                        </a:lnTo>
                        <a:lnTo>
                          <a:pt x="2520" y="2520"/>
                        </a:lnTo>
                        <a:lnTo>
                          <a:pt x="2640" y="2460"/>
                        </a:lnTo>
                        <a:lnTo>
                          <a:pt x="2730" y="2400"/>
                        </a:lnTo>
                        <a:lnTo>
                          <a:pt x="2970" y="2070"/>
                        </a:lnTo>
                        <a:lnTo>
                          <a:pt x="3000" y="1950"/>
                        </a:lnTo>
                        <a:lnTo>
                          <a:pt x="3000" y="1830"/>
                        </a:lnTo>
                        <a:lnTo>
                          <a:pt x="2970" y="1740"/>
                        </a:lnTo>
                        <a:lnTo>
                          <a:pt x="2880" y="1650"/>
                        </a:lnTo>
                        <a:lnTo>
                          <a:pt x="720" y="60"/>
                        </a:lnTo>
                        <a:lnTo>
                          <a:pt x="600" y="0"/>
                        </a:lnTo>
                        <a:lnTo>
                          <a:pt x="480" y="0"/>
                        </a:lnTo>
                        <a:lnTo>
                          <a:pt x="390" y="30"/>
                        </a:lnTo>
                        <a:lnTo>
                          <a:pt x="300" y="120"/>
                        </a:lnTo>
                        <a:lnTo>
                          <a:pt x="60" y="450"/>
                        </a:lnTo>
                        <a:lnTo>
                          <a:pt x="0" y="540"/>
                        </a:lnTo>
                        <a:lnTo>
                          <a:pt x="0" y="660"/>
                        </a:lnTo>
                        <a:lnTo>
                          <a:pt x="29" y="780"/>
                        </a:lnTo>
                        <a:lnTo>
                          <a:pt x="120" y="870"/>
                        </a:lnTo>
                        <a:lnTo>
                          <a:pt x="2280" y="24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26" name="组合 507"/>
                  <p:cNvGrpSpPr/>
                  <p:nvPr/>
                </p:nvGrpSpPr>
                <p:grpSpPr>
                  <a:xfrm>
                    <a:off x="-2949575" y="3236913"/>
                    <a:ext cx="1717675" cy="1365250"/>
                    <a:chOff x="-2949575" y="3236913"/>
                    <a:chExt cx="1717675" cy="1365250"/>
                  </a:xfrm>
                  <a:grpFill/>
                </p:grpSpPr>
                <p:sp>
                  <p:nvSpPr>
                    <p:cNvPr id="318" name="Freeform 188"/>
                    <p:cNvSpPr/>
                    <p:nvPr/>
                  </p:nvSpPr>
                  <p:spPr bwMode="auto">
                    <a:xfrm>
                      <a:off x="-1708150" y="3475038"/>
                      <a:ext cx="73025" cy="247650"/>
                    </a:xfrm>
                    <a:custGeom>
                      <a:avLst/>
                      <a:gdLst/>
                      <a:ahLst/>
                      <a:cxnLst>
                        <a:cxn ang="0">
                          <a:pos x="360" y="0"/>
                        </a:cxn>
                        <a:cxn ang="0">
                          <a:pos x="690" y="1290"/>
                        </a:cxn>
                        <a:cxn ang="0">
                          <a:pos x="360" y="2340"/>
                        </a:cxn>
                        <a:cxn ang="0">
                          <a:pos x="0" y="1260"/>
                        </a:cxn>
                        <a:cxn ang="0">
                          <a:pos x="360" y="0"/>
                        </a:cxn>
                      </a:cxnLst>
                      <a:rect l="0" t="0" r="r" b="b"/>
                      <a:pathLst>
                        <a:path w="690" h="2340">
                          <a:moveTo>
                            <a:pt x="360" y="0"/>
                          </a:moveTo>
                          <a:lnTo>
                            <a:pt x="690" y="1290"/>
                          </a:lnTo>
                          <a:lnTo>
                            <a:pt x="360" y="2340"/>
                          </a:lnTo>
                          <a:lnTo>
                            <a:pt x="0" y="1260"/>
                          </a:lnTo>
                          <a:lnTo>
                            <a:pt x="3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19" name="Freeform 189"/>
                    <p:cNvSpPr/>
                    <p:nvPr/>
                  </p:nvSpPr>
                  <p:spPr bwMode="auto">
                    <a:xfrm>
                      <a:off x="-1692275" y="3729038"/>
                      <a:ext cx="41275" cy="47625"/>
                    </a:xfrm>
                    <a:custGeom>
                      <a:avLst/>
                      <a:gdLst/>
                      <a:ahLst/>
                      <a:cxnLst>
                        <a:cxn ang="0">
                          <a:pos x="0" y="240"/>
                        </a:cxn>
                        <a:cxn ang="0">
                          <a:pos x="0" y="330"/>
                        </a:cxn>
                        <a:cxn ang="0">
                          <a:pos x="60" y="391"/>
                        </a:cxn>
                        <a:cxn ang="0">
                          <a:pos x="120" y="450"/>
                        </a:cxn>
                        <a:cxn ang="0">
                          <a:pos x="180" y="450"/>
                        </a:cxn>
                        <a:cxn ang="0">
                          <a:pos x="270" y="450"/>
                        </a:cxn>
                        <a:cxn ang="0">
                          <a:pos x="330" y="391"/>
                        </a:cxn>
                        <a:cxn ang="0">
                          <a:pos x="360" y="330"/>
                        </a:cxn>
                        <a:cxn ang="0">
                          <a:pos x="390" y="240"/>
                        </a:cxn>
                        <a:cxn ang="0">
                          <a:pos x="360" y="150"/>
                        </a:cxn>
                        <a:cxn ang="0">
                          <a:pos x="330" y="60"/>
                        </a:cxn>
                        <a:cxn ang="0">
                          <a:pos x="270" y="30"/>
                        </a:cxn>
                        <a:cxn ang="0">
                          <a:pos x="180" y="0"/>
                        </a:cxn>
                        <a:cxn ang="0">
                          <a:pos x="120" y="30"/>
                        </a:cxn>
                        <a:cxn ang="0">
                          <a:pos x="60" y="60"/>
                        </a:cxn>
                        <a:cxn ang="0">
                          <a:pos x="0" y="150"/>
                        </a:cxn>
                        <a:cxn ang="0">
                          <a:pos x="0" y="240"/>
                        </a:cxn>
                      </a:cxnLst>
                      <a:rect l="0" t="0" r="r" b="b"/>
                      <a:pathLst>
                        <a:path w="390" h="450">
                          <a:moveTo>
                            <a:pt x="0" y="240"/>
                          </a:moveTo>
                          <a:lnTo>
                            <a:pt x="0" y="330"/>
                          </a:lnTo>
                          <a:lnTo>
                            <a:pt x="60" y="391"/>
                          </a:lnTo>
                          <a:lnTo>
                            <a:pt x="120" y="450"/>
                          </a:lnTo>
                          <a:lnTo>
                            <a:pt x="180" y="450"/>
                          </a:lnTo>
                          <a:lnTo>
                            <a:pt x="270" y="450"/>
                          </a:lnTo>
                          <a:lnTo>
                            <a:pt x="330" y="391"/>
                          </a:lnTo>
                          <a:lnTo>
                            <a:pt x="360" y="330"/>
                          </a:lnTo>
                          <a:lnTo>
                            <a:pt x="390" y="240"/>
                          </a:lnTo>
                          <a:lnTo>
                            <a:pt x="360" y="150"/>
                          </a:lnTo>
                          <a:lnTo>
                            <a:pt x="330" y="60"/>
                          </a:lnTo>
                          <a:lnTo>
                            <a:pt x="270" y="30"/>
                          </a:lnTo>
                          <a:lnTo>
                            <a:pt x="180" y="0"/>
                          </a:lnTo>
                          <a:lnTo>
                            <a:pt x="120" y="30"/>
                          </a:lnTo>
                          <a:lnTo>
                            <a:pt x="60" y="60"/>
                          </a:lnTo>
                          <a:lnTo>
                            <a:pt x="0" y="150"/>
                          </a:lnTo>
                          <a:lnTo>
                            <a:pt x="0" y="2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20" name="Rectangle 190"/>
                    <p:cNvSpPr>
                      <a:spLocks noChangeArrowheads="1"/>
                    </p:cNvSpPr>
                    <p:nvPr/>
                  </p:nvSpPr>
                  <p:spPr bwMode="auto">
                    <a:xfrm>
                      <a:off x="-1831975" y="3687763"/>
                      <a:ext cx="76200" cy="63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1" name="Freeform 191"/>
                    <p:cNvSpPr/>
                    <p:nvPr/>
                  </p:nvSpPr>
                  <p:spPr bwMode="auto">
                    <a:xfrm>
                      <a:off x="-1790700" y="3236913"/>
                      <a:ext cx="225425" cy="219075"/>
                    </a:xfrm>
                    <a:custGeom>
                      <a:avLst/>
                      <a:gdLst/>
                      <a:ahLst/>
                      <a:cxnLst>
                        <a:cxn ang="0">
                          <a:pos x="0" y="1050"/>
                        </a:cxn>
                        <a:cxn ang="0">
                          <a:pos x="0" y="1260"/>
                        </a:cxn>
                        <a:cxn ang="0">
                          <a:pos x="60" y="1440"/>
                        </a:cxn>
                        <a:cxn ang="0">
                          <a:pos x="180" y="1620"/>
                        </a:cxn>
                        <a:cxn ang="0">
                          <a:pos x="300" y="1770"/>
                        </a:cxn>
                        <a:cxn ang="0">
                          <a:pos x="450" y="1890"/>
                        </a:cxn>
                        <a:cxn ang="0">
                          <a:pos x="630" y="2010"/>
                        </a:cxn>
                        <a:cxn ang="0">
                          <a:pos x="840" y="2070"/>
                        </a:cxn>
                        <a:cxn ang="0">
                          <a:pos x="1050" y="2070"/>
                        </a:cxn>
                        <a:cxn ang="0">
                          <a:pos x="1290" y="2070"/>
                        </a:cxn>
                        <a:cxn ang="0">
                          <a:pos x="1470" y="2010"/>
                        </a:cxn>
                        <a:cxn ang="0">
                          <a:pos x="1650" y="1890"/>
                        </a:cxn>
                        <a:cxn ang="0">
                          <a:pos x="1830" y="1770"/>
                        </a:cxn>
                        <a:cxn ang="0">
                          <a:pos x="1950" y="1620"/>
                        </a:cxn>
                        <a:cxn ang="0">
                          <a:pos x="2040" y="1440"/>
                        </a:cxn>
                        <a:cxn ang="0">
                          <a:pos x="2100" y="1260"/>
                        </a:cxn>
                        <a:cxn ang="0">
                          <a:pos x="2130" y="1050"/>
                        </a:cxn>
                        <a:cxn ang="0">
                          <a:pos x="2100" y="840"/>
                        </a:cxn>
                        <a:cxn ang="0">
                          <a:pos x="2040" y="630"/>
                        </a:cxn>
                        <a:cxn ang="0">
                          <a:pos x="1950" y="450"/>
                        </a:cxn>
                        <a:cxn ang="0">
                          <a:pos x="1830" y="300"/>
                        </a:cxn>
                        <a:cxn ang="0">
                          <a:pos x="1650" y="180"/>
                        </a:cxn>
                        <a:cxn ang="0">
                          <a:pos x="1470" y="90"/>
                        </a:cxn>
                        <a:cxn ang="0">
                          <a:pos x="1290" y="30"/>
                        </a:cxn>
                        <a:cxn ang="0">
                          <a:pos x="1050" y="0"/>
                        </a:cxn>
                        <a:cxn ang="0">
                          <a:pos x="840" y="30"/>
                        </a:cxn>
                        <a:cxn ang="0">
                          <a:pos x="630" y="90"/>
                        </a:cxn>
                        <a:cxn ang="0">
                          <a:pos x="450" y="180"/>
                        </a:cxn>
                        <a:cxn ang="0">
                          <a:pos x="300" y="300"/>
                        </a:cxn>
                        <a:cxn ang="0">
                          <a:pos x="180" y="450"/>
                        </a:cxn>
                        <a:cxn ang="0">
                          <a:pos x="60" y="630"/>
                        </a:cxn>
                        <a:cxn ang="0">
                          <a:pos x="0" y="840"/>
                        </a:cxn>
                        <a:cxn ang="0">
                          <a:pos x="0" y="1050"/>
                        </a:cxn>
                      </a:cxnLst>
                      <a:rect l="0" t="0" r="r" b="b"/>
                      <a:pathLst>
                        <a:path w="2130" h="2070">
                          <a:moveTo>
                            <a:pt x="0" y="1050"/>
                          </a:moveTo>
                          <a:lnTo>
                            <a:pt x="0" y="1260"/>
                          </a:lnTo>
                          <a:lnTo>
                            <a:pt x="60" y="1440"/>
                          </a:lnTo>
                          <a:lnTo>
                            <a:pt x="180" y="1620"/>
                          </a:lnTo>
                          <a:lnTo>
                            <a:pt x="300" y="1770"/>
                          </a:lnTo>
                          <a:lnTo>
                            <a:pt x="450" y="1890"/>
                          </a:lnTo>
                          <a:lnTo>
                            <a:pt x="630" y="2010"/>
                          </a:lnTo>
                          <a:lnTo>
                            <a:pt x="840" y="2070"/>
                          </a:lnTo>
                          <a:lnTo>
                            <a:pt x="1050" y="2070"/>
                          </a:lnTo>
                          <a:lnTo>
                            <a:pt x="1290" y="2070"/>
                          </a:lnTo>
                          <a:lnTo>
                            <a:pt x="1470" y="2010"/>
                          </a:lnTo>
                          <a:lnTo>
                            <a:pt x="1650" y="1890"/>
                          </a:lnTo>
                          <a:lnTo>
                            <a:pt x="1830" y="1770"/>
                          </a:lnTo>
                          <a:lnTo>
                            <a:pt x="1950" y="1620"/>
                          </a:lnTo>
                          <a:lnTo>
                            <a:pt x="2040" y="1440"/>
                          </a:lnTo>
                          <a:lnTo>
                            <a:pt x="2100" y="1260"/>
                          </a:lnTo>
                          <a:lnTo>
                            <a:pt x="2130" y="1050"/>
                          </a:lnTo>
                          <a:lnTo>
                            <a:pt x="2100" y="840"/>
                          </a:lnTo>
                          <a:lnTo>
                            <a:pt x="2040" y="630"/>
                          </a:lnTo>
                          <a:lnTo>
                            <a:pt x="1950" y="450"/>
                          </a:lnTo>
                          <a:lnTo>
                            <a:pt x="1830" y="300"/>
                          </a:lnTo>
                          <a:lnTo>
                            <a:pt x="1650" y="180"/>
                          </a:lnTo>
                          <a:lnTo>
                            <a:pt x="1470" y="90"/>
                          </a:lnTo>
                          <a:lnTo>
                            <a:pt x="1290" y="30"/>
                          </a:lnTo>
                          <a:lnTo>
                            <a:pt x="1050" y="0"/>
                          </a:lnTo>
                          <a:lnTo>
                            <a:pt x="840" y="30"/>
                          </a:lnTo>
                          <a:lnTo>
                            <a:pt x="630" y="90"/>
                          </a:lnTo>
                          <a:lnTo>
                            <a:pt x="450" y="180"/>
                          </a:lnTo>
                          <a:lnTo>
                            <a:pt x="300" y="300"/>
                          </a:lnTo>
                          <a:lnTo>
                            <a:pt x="180" y="450"/>
                          </a:lnTo>
                          <a:lnTo>
                            <a:pt x="60" y="630"/>
                          </a:lnTo>
                          <a:lnTo>
                            <a:pt x="0" y="840"/>
                          </a:lnTo>
                          <a:lnTo>
                            <a:pt x="0" y="10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22" name="Freeform 192"/>
                    <p:cNvSpPr/>
                    <p:nvPr/>
                  </p:nvSpPr>
                  <p:spPr bwMode="auto">
                    <a:xfrm>
                      <a:off x="-1654175" y="3970338"/>
                      <a:ext cx="177800" cy="606425"/>
                    </a:xfrm>
                    <a:custGeom>
                      <a:avLst/>
                      <a:gdLst/>
                      <a:ahLst/>
                      <a:cxnLst>
                        <a:cxn ang="0">
                          <a:pos x="0" y="5190"/>
                        </a:cxn>
                        <a:cxn ang="0">
                          <a:pos x="30" y="5310"/>
                        </a:cxn>
                        <a:cxn ang="0">
                          <a:pos x="60" y="5400"/>
                        </a:cxn>
                        <a:cxn ang="0">
                          <a:pos x="90" y="5490"/>
                        </a:cxn>
                        <a:cxn ang="0">
                          <a:pos x="150" y="5580"/>
                        </a:cxn>
                        <a:cxn ang="0">
                          <a:pos x="240" y="5640"/>
                        </a:cxn>
                        <a:cxn ang="0">
                          <a:pos x="300" y="5700"/>
                        </a:cxn>
                        <a:cxn ang="0">
                          <a:pos x="390" y="5730"/>
                        </a:cxn>
                        <a:cxn ang="0">
                          <a:pos x="510" y="5730"/>
                        </a:cxn>
                        <a:cxn ang="0">
                          <a:pos x="1200" y="5730"/>
                        </a:cxn>
                        <a:cxn ang="0">
                          <a:pos x="1290" y="5730"/>
                        </a:cxn>
                        <a:cxn ang="0">
                          <a:pos x="1380" y="5700"/>
                        </a:cxn>
                        <a:cxn ang="0">
                          <a:pos x="1470" y="5640"/>
                        </a:cxn>
                        <a:cxn ang="0">
                          <a:pos x="1530" y="5580"/>
                        </a:cxn>
                        <a:cxn ang="0">
                          <a:pos x="1590" y="5490"/>
                        </a:cxn>
                        <a:cxn ang="0">
                          <a:pos x="1620" y="5400"/>
                        </a:cxn>
                        <a:cxn ang="0">
                          <a:pos x="1650" y="5310"/>
                        </a:cxn>
                        <a:cxn ang="0">
                          <a:pos x="1680" y="5190"/>
                        </a:cxn>
                        <a:cxn ang="0">
                          <a:pos x="1680" y="540"/>
                        </a:cxn>
                        <a:cxn ang="0">
                          <a:pos x="1650" y="420"/>
                        </a:cxn>
                        <a:cxn ang="0">
                          <a:pos x="1620" y="330"/>
                        </a:cxn>
                        <a:cxn ang="0">
                          <a:pos x="1590" y="240"/>
                        </a:cxn>
                        <a:cxn ang="0">
                          <a:pos x="1530" y="150"/>
                        </a:cxn>
                        <a:cxn ang="0">
                          <a:pos x="1470" y="90"/>
                        </a:cxn>
                        <a:cxn ang="0">
                          <a:pos x="1380" y="30"/>
                        </a:cxn>
                        <a:cxn ang="0">
                          <a:pos x="1290" y="0"/>
                        </a:cxn>
                        <a:cxn ang="0">
                          <a:pos x="1200" y="0"/>
                        </a:cxn>
                        <a:cxn ang="0">
                          <a:pos x="510" y="0"/>
                        </a:cxn>
                        <a:cxn ang="0">
                          <a:pos x="390" y="0"/>
                        </a:cxn>
                        <a:cxn ang="0">
                          <a:pos x="300" y="30"/>
                        </a:cxn>
                        <a:cxn ang="0">
                          <a:pos x="240" y="90"/>
                        </a:cxn>
                        <a:cxn ang="0">
                          <a:pos x="150" y="150"/>
                        </a:cxn>
                        <a:cxn ang="0">
                          <a:pos x="90" y="240"/>
                        </a:cxn>
                        <a:cxn ang="0">
                          <a:pos x="60" y="330"/>
                        </a:cxn>
                        <a:cxn ang="0">
                          <a:pos x="30" y="420"/>
                        </a:cxn>
                        <a:cxn ang="0">
                          <a:pos x="0" y="540"/>
                        </a:cxn>
                        <a:cxn ang="0">
                          <a:pos x="0" y="5190"/>
                        </a:cxn>
                      </a:cxnLst>
                      <a:rect l="0" t="0" r="r" b="b"/>
                      <a:pathLst>
                        <a:path w="1680" h="5730">
                          <a:moveTo>
                            <a:pt x="0" y="5190"/>
                          </a:moveTo>
                          <a:lnTo>
                            <a:pt x="30" y="5310"/>
                          </a:lnTo>
                          <a:lnTo>
                            <a:pt x="60" y="5400"/>
                          </a:lnTo>
                          <a:lnTo>
                            <a:pt x="90" y="5490"/>
                          </a:lnTo>
                          <a:lnTo>
                            <a:pt x="150" y="5580"/>
                          </a:lnTo>
                          <a:lnTo>
                            <a:pt x="240" y="5640"/>
                          </a:lnTo>
                          <a:lnTo>
                            <a:pt x="300" y="5700"/>
                          </a:lnTo>
                          <a:lnTo>
                            <a:pt x="390" y="5730"/>
                          </a:lnTo>
                          <a:lnTo>
                            <a:pt x="510" y="5730"/>
                          </a:lnTo>
                          <a:lnTo>
                            <a:pt x="1200" y="5730"/>
                          </a:lnTo>
                          <a:lnTo>
                            <a:pt x="1290" y="5730"/>
                          </a:lnTo>
                          <a:lnTo>
                            <a:pt x="1380" y="5700"/>
                          </a:lnTo>
                          <a:lnTo>
                            <a:pt x="1470" y="5640"/>
                          </a:lnTo>
                          <a:lnTo>
                            <a:pt x="1530" y="5580"/>
                          </a:lnTo>
                          <a:lnTo>
                            <a:pt x="1590" y="5490"/>
                          </a:lnTo>
                          <a:lnTo>
                            <a:pt x="1620" y="5400"/>
                          </a:lnTo>
                          <a:lnTo>
                            <a:pt x="1650" y="5310"/>
                          </a:lnTo>
                          <a:lnTo>
                            <a:pt x="1680" y="5190"/>
                          </a:lnTo>
                          <a:lnTo>
                            <a:pt x="1680" y="540"/>
                          </a:lnTo>
                          <a:lnTo>
                            <a:pt x="1650" y="420"/>
                          </a:lnTo>
                          <a:lnTo>
                            <a:pt x="1620" y="330"/>
                          </a:lnTo>
                          <a:lnTo>
                            <a:pt x="1590" y="240"/>
                          </a:lnTo>
                          <a:lnTo>
                            <a:pt x="1530" y="150"/>
                          </a:lnTo>
                          <a:lnTo>
                            <a:pt x="1470" y="90"/>
                          </a:lnTo>
                          <a:lnTo>
                            <a:pt x="1380" y="30"/>
                          </a:lnTo>
                          <a:lnTo>
                            <a:pt x="1290" y="0"/>
                          </a:lnTo>
                          <a:lnTo>
                            <a:pt x="1200" y="0"/>
                          </a:lnTo>
                          <a:lnTo>
                            <a:pt x="510" y="0"/>
                          </a:lnTo>
                          <a:lnTo>
                            <a:pt x="390" y="0"/>
                          </a:lnTo>
                          <a:lnTo>
                            <a:pt x="300" y="30"/>
                          </a:lnTo>
                          <a:lnTo>
                            <a:pt x="240" y="90"/>
                          </a:lnTo>
                          <a:lnTo>
                            <a:pt x="150" y="150"/>
                          </a:lnTo>
                          <a:lnTo>
                            <a:pt x="90" y="240"/>
                          </a:lnTo>
                          <a:lnTo>
                            <a:pt x="60" y="330"/>
                          </a:lnTo>
                          <a:lnTo>
                            <a:pt x="30" y="420"/>
                          </a:lnTo>
                          <a:lnTo>
                            <a:pt x="0" y="540"/>
                          </a:lnTo>
                          <a:lnTo>
                            <a:pt x="0" y="51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23" name="Freeform 193"/>
                    <p:cNvSpPr/>
                    <p:nvPr/>
                  </p:nvSpPr>
                  <p:spPr bwMode="auto">
                    <a:xfrm>
                      <a:off x="-1958975" y="3960813"/>
                      <a:ext cx="254000" cy="320675"/>
                    </a:xfrm>
                    <a:custGeom>
                      <a:avLst/>
                      <a:gdLst/>
                      <a:ahLst/>
                      <a:cxnLst>
                        <a:cxn ang="0">
                          <a:pos x="30" y="2310"/>
                        </a:cxn>
                        <a:cxn ang="0">
                          <a:pos x="0" y="2370"/>
                        </a:cxn>
                        <a:cxn ang="0">
                          <a:pos x="30" y="2431"/>
                        </a:cxn>
                        <a:cxn ang="0">
                          <a:pos x="90" y="2550"/>
                        </a:cxn>
                        <a:cxn ang="0">
                          <a:pos x="210" y="2640"/>
                        </a:cxn>
                        <a:cxn ang="0">
                          <a:pos x="360" y="2730"/>
                        </a:cxn>
                        <a:cxn ang="0">
                          <a:pos x="1020" y="2970"/>
                        </a:cxn>
                        <a:cxn ang="0">
                          <a:pos x="1200" y="3030"/>
                        </a:cxn>
                        <a:cxn ang="0">
                          <a:pos x="1380" y="3030"/>
                        </a:cxn>
                        <a:cxn ang="0">
                          <a:pos x="1500" y="2970"/>
                        </a:cxn>
                        <a:cxn ang="0">
                          <a:pos x="1530" y="2940"/>
                        </a:cxn>
                        <a:cxn ang="0">
                          <a:pos x="1560" y="2910"/>
                        </a:cxn>
                        <a:cxn ang="0">
                          <a:pos x="2400" y="720"/>
                        </a:cxn>
                        <a:cxn ang="0">
                          <a:pos x="2400" y="660"/>
                        </a:cxn>
                        <a:cxn ang="0">
                          <a:pos x="2400" y="600"/>
                        </a:cxn>
                        <a:cxn ang="0">
                          <a:pos x="2340" y="480"/>
                        </a:cxn>
                        <a:cxn ang="0">
                          <a:pos x="2220" y="390"/>
                        </a:cxn>
                        <a:cxn ang="0">
                          <a:pos x="2040" y="300"/>
                        </a:cxn>
                        <a:cxn ang="0">
                          <a:pos x="1410" y="60"/>
                        </a:cxn>
                        <a:cxn ang="0">
                          <a:pos x="1200" y="0"/>
                        </a:cxn>
                        <a:cxn ang="0">
                          <a:pos x="1050" y="0"/>
                        </a:cxn>
                        <a:cxn ang="0">
                          <a:pos x="930" y="60"/>
                        </a:cxn>
                        <a:cxn ang="0">
                          <a:pos x="870" y="90"/>
                        </a:cxn>
                        <a:cxn ang="0">
                          <a:pos x="840" y="120"/>
                        </a:cxn>
                        <a:cxn ang="0">
                          <a:pos x="30" y="2310"/>
                        </a:cxn>
                      </a:cxnLst>
                      <a:rect l="0" t="0" r="r" b="b"/>
                      <a:pathLst>
                        <a:path w="2400" h="3030">
                          <a:moveTo>
                            <a:pt x="30" y="2310"/>
                          </a:moveTo>
                          <a:lnTo>
                            <a:pt x="0" y="2370"/>
                          </a:lnTo>
                          <a:lnTo>
                            <a:pt x="30" y="2431"/>
                          </a:lnTo>
                          <a:lnTo>
                            <a:pt x="90" y="2550"/>
                          </a:lnTo>
                          <a:lnTo>
                            <a:pt x="210" y="2640"/>
                          </a:lnTo>
                          <a:lnTo>
                            <a:pt x="360" y="2730"/>
                          </a:lnTo>
                          <a:lnTo>
                            <a:pt x="1020" y="2970"/>
                          </a:lnTo>
                          <a:lnTo>
                            <a:pt x="1200" y="3030"/>
                          </a:lnTo>
                          <a:lnTo>
                            <a:pt x="1380" y="3030"/>
                          </a:lnTo>
                          <a:lnTo>
                            <a:pt x="1500" y="2970"/>
                          </a:lnTo>
                          <a:lnTo>
                            <a:pt x="1530" y="2940"/>
                          </a:lnTo>
                          <a:lnTo>
                            <a:pt x="1560" y="2910"/>
                          </a:lnTo>
                          <a:lnTo>
                            <a:pt x="2400" y="720"/>
                          </a:lnTo>
                          <a:lnTo>
                            <a:pt x="2400" y="660"/>
                          </a:lnTo>
                          <a:lnTo>
                            <a:pt x="2400" y="600"/>
                          </a:lnTo>
                          <a:lnTo>
                            <a:pt x="2340" y="480"/>
                          </a:lnTo>
                          <a:lnTo>
                            <a:pt x="2220" y="390"/>
                          </a:lnTo>
                          <a:lnTo>
                            <a:pt x="2040" y="300"/>
                          </a:lnTo>
                          <a:lnTo>
                            <a:pt x="1410" y="60"/>
                          </a:lnTo>
                          <a:lnTo>
                            <a:pt x="1200" y="0"/>
                          </a:lnTo>
                          <a:lnTo>
                            <a:pt x="1050" y="0"/>
                          </a:lnTo>
                          <a:lnTo>
                            <a:pt x="930" y="60"/>
                          </a:lnTo>
                          <a:lnTo>
                            <a:pt x="870" y="90"/>
                          </a:lnTo>
                          <a:lnTo>
                            <a:pt x="840" y="120"/>
                          </a:lnTo>
                          <a:lnTo>
                            <a:pt x="30" y="23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24" name="Freeform 195"/>
                    <p:cNvSpPr/>
                    <p:nvPr/>
                  </p:nvSpPr>
                  <p:spPr bwMode="auto">
                    <a:xfrm>
                      <a:off x="-1958975" y="4164013"/>
                      <a:ext cx="238125" cy="422275"/>
                    </a:xfrm>
                    <a:custGeom>
                      <a:avLst/>
                      <a:gdLst/>
                      <a:ahLst/>
                      <a:cxnLst>
                        <a:cxn ang="0">
                          <a:pos x="630" y="3720"/>
                        </a:cxn>
                        <a:cxn ang="0">
                          <a:pos x="630" y="3780"/>
                        </a:cxn>
                        <a:cxn ang="0">
                          <a:pos x="690" y="3840"/>
                        </a:cxn>
                        <a:cxn ang="0">
                          <a:pos x="810" y="3930"/>
                        </a:cxn>
                        <a:cxn ang="0">
                          <a:pos x="960" y="3990"/>
                        </a:cxn>
                        <a:cxn ang="0">
                          <a:pos x="1170" y="3990"/>
                        </a:cxn>
                        <a:cxn ang="0">
                          <a:pos x="1830" y="3840"/>
                        </a:cxn>
                        <a:cxn ang="0">
                          <a:pos x="2010" y="3780"/>
                        </a:cxn>
                        <a:cxn ang="0">
                          <a:pos x="2160" y="3690"/>
                        </a:cxn>
                        <a:cxn ang="0">
                          <a:pos x="2250" y="3540"/>
                        </a:cxn>
                        <a:cxn ang="0">
                          <a:pos x="2250" y="3480"/>
                        </a:cxn>
                        <a:cxn ang="0">
                          <a:pos x="2250" y="3390"/>
                        </a:cxn>
                        <a:cxn ang="0">
                          <a:pos x="1650" y="270"/>
                        </a:cxn>
                        <a:cxn ang="0">
                          <a:pos x="1620" y="210"/>
                        </a:cxn>
                        <a:cxn ang="0">
                          <a:pos x="1560" y="150"/>
                        </a:cxn>
                        <a:cxn ang="0">
                          <a:pos x="1440" y="30"/>
                        </a:cxn>
                        <a:cxn ang="0">
                          <a:pos x="1290" y="0"/>
                        </a:cxn>
                        <a:cxn ang="0">
                          <a:pos x="1080" y="0"/>
                        </a:cxn>
                        <a:cxn ang="0">
                          <a:pos x="420" y="120"/>
                        </a:cxn>
                        <a:cxn ang="0">
                          <a:pos x="240" y="180"/>
                        </a:cxn>
                        <a:cxn ang="0">
                          <a:pos x="90" y="300"/>
                        </a:cxn>
                        <a:cxn ang="0">
                          <a:pos x="30" y="450"/>
                        </a:cxn>
                        <a:cxn ang="0">
                          <a:pos x="0" y="511"/>
                        </a:cxn>
                        <a:cxn ang="0">
                          <a:pos x="0" y="600"/>
                        </a:cxn>
                        <a:cxn ang="0">
                          <a:pos x="630" y="3720"/>
                        </a:cxn>
                      </a:cxnLst>
                      <a:rect l="0" t="0" r="r" b="b"/>
                      <a:pathLst>
                        <a:path w="2250" h="3990">
                          <a:moveTo>
                            <a:pt x="630" y="3720"/>
                          </a:moveTo>
                          <a:lnTo>
                            <a:pt x="630" y="3780"/>
                          </a:lnTo>
                          <a:lnTo>
                            <a:pt x="690" y="3840"/>
                          </a:lnTo>
                          <a:lnTo>
                            <a:pt x="810" y="3930"/>
                          </a:lnTo>
                          <a:lnTo>
                            <a:pt x="960" y="3990"/>
                          </a:lnTo>
                          <a:lnTo>
                            <a:pt x="1170" y="3990"/>
                          </a:lnTo>
                          <a:lnTo>
                            <a:pt x="1830" y="3840"/>
                          </a:lnTo>
                          <a:lnTo>
                            <a:pt x="2010" y="3780"/>
                          </a:lnTo>
                          <a:lnTo>
                            <a:pt x="2160" y="3690"/>
                          </a:lnTo>
                          <a:lnTo>
                            <a:pt x="2250" y="3540"/>
                          </a:lnTo>
                          <a:lnTo>
                            <a:pt x="2250" y="3480"/>
                          </a:lnTo>
                          <a:lnTo>
                            <a:pt x="2250" y="3390"/>
                          </a:lnTo>
                          <a:lnTo>
                            <a:pt x="1650" y="270"/>
                          </a:lnTo>
                          <a:lnTo>
                            <a:pt x="1620" y="210"/>
                          </a:lnTo>
                          <a:lnTo>
                            <a:pt x="1560" y="150"/>
                          </a:lnTo>
                          <a:lnTo>
                            <a:pt x="1440" y="30"/>
                          </a:lnTo>
                          <a:lnTo>
                            <a:pt x="1290" y="0"/>
                          </a:lnTo>
                          <a:lnTo>
                            <a:pt x="1080" y="0"/>
                          </a:lnTo>
                          <a:lnTo>
                            <a:pt x="420" y="120"/>
                          </a:lnTo>
                          <a:lnTo>
                            <a:pt x="240" y="180"/>
                          </a:lnTo>
                          <a:lnTo>
                            <a:pt x="90" y="300"/>
                          </a:lnTo>
                          <a:lnTo>
                            <a:pt x="30" y="450"/>
                          </a:lnTo>
                          <a:lnTo>
                            <a:pt x="0" y="511"/>
                          </a:lnTo>
                          <a:lnTo>
                            <a:pt x="0" y="600"/>
                          </a:lnTo>
                          <a:lnTo>
                            <a:pt x="630" y="372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25" name="Freeform 196"/>
                    <p:cNvSpPr/>
                    <p:nvPr/>
                  </p:nvSpPr>
                  <p:spPr bwMode="auto">
                    <a:xfrm>
                      <a:off x="-1504950" y="3630613"/>
                      <a:ext cx="273050" cy="307975"/>
                    </a:xfrm>
                    <a:custGeom>
                      <a:avLst/>
                      <a:gdLst/>
                      <a:ahLst/>
                      <a:cxnLst>
                        <a:cxn ang="0">
                          <a:pos x="60" y="2160"/>
                        </a:cxn>
                        <a:cxn ang="0">
                          <a:pos x="0" y="2250"/>
                        </a:cxn>
                        <a:cxn ang="0">
                          <a:pos x="0" y="2370"/>
                        </a:cxn>
                        <a:cxn ang="0">
                          <a:pos x="30" y="2490"/>
                        </a:cxn>
                        <a:cxn ang="0">
                          <a:pos x="90" y="2580"/>
                        </a:cxn>
                        <a:cxn ang="0">
                          <a:pos x="420" y="2850"/>
                        </a:cxn>
                        <a:cxn ang="0">
                          <a:pos x="510" y="2880"/>
                        </a:cxn>
                        <a:cxn ang="0">
                          <a:pos x="630" y="2910"/>
                        </a:cxn>
                        <a:cxn ang="0">
                          <a:pos x="750" y="2850"/>
                        </a:cxn>
                        <a:cxn ang="0">
                          <a:pos x="840" y="2790"/>
                        </a:cxn>
                        <a:cxn ang="0">
                          <a:pos x="2490" y="750"/>
                        </a:cxn>
                        <a:cxn ang="0">
                          <a:pos x="2550" y="630"/>
                        </a:cxn>
                        <a:cxn ang="0">
                          <a:pos x="2580" y="510"/>
                        </a:cxn>
                        <a:cxn ang="0">
                          <a:pos x="2550" y="420"/>
                        </a:cxn>
                        <a:cxn ang="0">
                          <a:pos x="2460" y="330"/>
                        </a:cxn>
                        <a:cxn ang="0">
                          <a:pos x="2130" y="60"/>
                        </a:cxn>
                        <a:cxn ang="0">
                          <a:pos x="2040" y="0"/>
                        </a:cxn>
                        <a:cxn ang="0">
                          <a:pos x="1920" y="0"/>
                        </a:cxn>
                        <a:cxn ang="0">
                          <a:pos x="1830" y="30"/>
                        </a:cxn>
                        <a:cxn ang="0">
                          <a:pos x="1710" y="120"/>
                        </a:cxn>
                        <a:cxn ang="0">
                          <a:pos x="60" y="2160"/>
                        </a:cxn>
                      </a:cxnLst>
                      <a:rect l="0" t="0" r="r" b="b"/>
                      <a:pathLst>
                        <a:path w="2580" h="2910">
                          <a:moveTo>
                            <a:pt x="60" y="2160"/>
                          </a:moveTo>
                          <a:lnTo>
                            <a:pt x="0" y="2250"/>
                          </a:lnTo>
                          <a:lnTo>
                            <a:pt x="0" y="2370"/>
                          </a:lnTo>
                          <a:lnTo>
                            <a:pt x="30" y="2490"/>
                          </a:lnTo>
                          <a:lnTo>
                            <a:pt x="90" y="2580"/>
                          </a:lnTo>
                          <a:lnTo>
                            <a:pt x="420" y="2850"/>
                          </a:lnTo>
                          <a:lnTo>
                            <a:pt x="510" y="2880"/>
                          </a:lnTo>
                          <a:lnTo>
                            <a:pt x="630" y="2910"/>
                          </a:lnTo>
                          <a:lnTo>
                            <a:pt x="750" y="2850"/>
                          </a:lnTo>
                          <a:lnTo>
                            <a:pt x="840" y="2790"/>
                          </a:lnTo>
                          <a:lnTo>
                            <a:pt x="2490" y="750"/>
                          </a:lnTo>
                          <a:lnTo>
                            <a:pt x="2550" y="630"/>
                          </a:lnTo>
                          <a:lnTo>
                            <a:pt x="2580" y="510"/>
                          </a:lnTo>
                          <a:lnTo>
                            <a:pt x="2550" y="420"/>
                          </a:lnTo>
                          <a:lnTo>
                            <a:pt x="2460" y="330"/>
                          </a:lnTo>
                          <a:lnTo>
                            <a:pt x="2130" y="60"/>
                          </a:lnTo>
                          <a:lnTo>
                            <a:pt x="2040" y="0"/>
                          </a:lnTo>
                          <a:lnTo>
                            <a:pt x="1920" y="0"/>
                          </a:lnTo>
                          <a:lnTo>
                            <a:pt x="1830" y="30"/>
                          </a:lnTo>
                          <a:lnTo>
                            <a:pt x="1710" y="120"/>
                          </a:lnTo>
                          <a:lnTo>
                            <a:pt x="60" y="21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26" name="Rectangle 197"/>
                    <p:cNvSpPr>
                      <a:spLocks noChangeArrowheads="1"/>
                    </p:cNvSpPr>
                    <p:nvPr/>
                  </p:nvSpPr>
                  <p:spPr bwMode="auto">
                    <a:xfrm>
                      <a:off x="-2368550" y="4205288"/>
                      <a:ext cx="101600" cy="2540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7" name="Rectangle 198"/>
                    <p:cNvSpPr>
                      <a:spLocks noChangeArrowheads="1"/>
                    </p:cNvSpPr>
                    <p:nvPr/>
                  </p:nvSpPr>
                  <p:spPr bwMode="auto">
                    <a:xfrm>
                      <a:off x="-2520950" y="4113213"/>
                      <a:ext cx="98425" cy="3460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8" name="Rectangle 199"/>
                    <p:cNvSpPr>
                      <a:spLocks noChangeArrowheads="1"/>
                    </p:cNvSpPr>
                    <p:nvPr/>
                  </p:nvSpPr>
                  <p:spPr bwMode="auto">
                    <a:xfrm>
                      <a:off x="-2676525" y="3967163"/>
                      <a:ext cx="101600" cy="492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29" name="Rectangle 200"/>
                    <p:cNvSpPr>
                      <a:spLocks noChangeArrowheads="1"/>
                    </p:cNvSpPr>
                    <p:nvPr/>
                  </p:nvSpPr>
                  <p:spPr bwMode="auto">
                    <a:xfrm>
                      <a:off x="-2835275" y="3792538"/>
                      <a:ext cx="101600" cy="6667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30" name="Rectangle 201"/>
                    <p:cNvSpPr>
                      <a:spLocks noChangeArrowheads="1"/>
                    </p:cNvSpPr>
                    <p:nvPr/>
                  </p:nvSpPr>
                  <p:spPr bwMode="auto">
                    <a:xfrm>
                      <a:off x="-2206625" y="4278313"/>
                      <a:ext cx="98425" cy="1809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331" name="Freeform 202"/>
                    <p:cNvSpPr/>
                    <p:nvPr/>
                  </p:nvSpPr>
                  <p:spPr bwMode="auto">
                    <a:xfrm>
                      <a:off x="-2676525" y="3678238"/>
                      <a:ext cx="615950" cy="527050"/>
                    </a:xfrm>
                    <a:custGeom>
                      <a:avLst/>
                      <a:gdLst/>
                      <a:ahLst/>
                      <a:cxnLst>
                        <a:cxn ang="0">
                          <a:pos x="960" y="840"/>
                        </a:cxn>
                        <a:cxn ang="0">
                          <a:pos x="930" y="990"/>
                        </a:cxn>
                        <a:cxn ang="0">
                          <a:pos x="930" y="1170"/>
                        </a:cxn>
                        <a:cxn ang="0">
                          <a:pos x="960" y="1350"/>
                        </a:cxn>
                        <a:cxn ang="0">
                          <a:pos x="1020" y="1530"/>
                        </a:cxn>
                        <a:cxn ang="0">
                          <a:pos x="1110" y="1710"/>
                        </a:cxn>
                        <a:cxn ang="0">
                          <a:pos x="1230" y="1860"/>
                        </a:cxn>
                        <a:cxn ang="0">
                          <a:pos x="1530" y="2220"/>
                        </a:cxn>
                        <a:cxn ang="0">
                          <a:pos x="1890" y="2580"/>
                        </a:cxn>
                        <a:cxn ang="0">
                          <a:pos x="2280" y="2910"/>
                        </a:cxn>
                        <a:cxn ang="0">
                          <a:pos x="2730" y="3270"/>
                        </a:cxn>
                        <a:cxn ang="0">
                          <a:pos x="3210" y="3570"/>
                        </a:cxn>
                        <a:cxn ang="0">
                          <a:pos x="4170" y="4140"/>
                        </a:cxn>
                        <a:cxn ang="0">
                          <a:pos x="5010" y="4590"/>
                        </a:cxn>
                        <a:cxn ang="0">
                          <a:pos x="5820" y="4980"/>
                        </a:cxn>
                        <a:cxn ang="0">
                          <a:pos x="5070" y="4680"/>
                        </a:cxn>
                        <a:cxn ang="0">
                          <a:pos x="4290" y="4290"/>
                        </a:cxn>
                        <a:cxn ang="0">
                          <a:pos x="3360" y="3810"/>
                        </a:cxn>
                        <a:cxn ang="0">
                          <a:pos x="2880" y="3510"/>
                        </a:cxn>
                        <a:cxn ang="0">
                          <a:pos x="2400" y="3210"/>
                        </a:cxn>
                        <a:cxn ang="0">
                          <a:pos x="1950" y="2880"/>
                        </a:cxn>
                        <a:cxn ang="0">
                          <a:pos x="1560" y="2550"/>
                        </a:cxn>
                        <a:cxn ang="0">
                          <a:pos x="1170" y="2190"/>
                        </a:cxn>
                        <a:cxn ang="0">
                          <a:pos x="870" y="1800"/>
                        </a:cxn>
                        <a:cxn ang="0">
                          <a:pos x="750" y="1620"/>
                        </a:cxn>
                        <a:cxn ang="0">
                          <a:pos x="630" y="1440"/>
                        </a:cxn>
                        <a:cxn ang="0">
                          <a:pos x="540" y="1230"/>
                        </a:cxn>
                        <a:cxn ang="0">
                          <a:pos x="480" y="1020"/>
                        </a:cxn>
                        <a:cxn ang="0">
                          <a:pos x="0" y="1200"/>
                        </a:cxn>
                        <a:cxn ang="0">
                          <a:pos x="0" y="0"/>
                        </a:cxn>
                        <a:cxn ang="0">
                          <a:pos x="1470" y="510"/>
                        </a:cxn>
                        <a:cxn ang="0">
                          <a:pos x="960" y="840"/>
                        </a:cxn>
                      </a:cxnLst>
                      <a:rect l="0" t="0" r="r" b="b"/>
                      <a:pathLst>
                        <a:path w="5820" h="4980">
                          <a:moveTo>
                            <a:pt x="960" y="840"/>
                          </a:moveTo>
                          <a:lnTo>
                            <a:pt x="930" y="990"/>
                          </a:lnTo>
                          <a:lnTo>
                            <a:pt x="930" y="1170"/>
                          </a:lnTo>
                          <a:lnTo>
                            <a:pt x="960" y="1350"/>
                          </a:lnTo>
                          <a:lnTo>
                            <a:pt x="1020" y="1530"/>
                          </a:lnTo>
                          <a:lnTo>
                            <a:pt x="1110" y="1710"/>
                          </a:lnTo>
                          <a:lnTo>
                            <a:pt x="1230" y="1860"/>
                          </a:lnTo>
                          <a:lnTo>
                            <a:pt x="1530" y="2220"/>
                          </a:lnTo>
                          <a:lnTo>
                            <a:pt x="1890" y="2580"/>
                          </a:lnTo>
                          <a:lnTo>
                            <a:pt x="2280" y="2910"/>
                          </a:lnTo>
                          <a:lnTo>
                            <a:pt x="2730" y="3270"/>
                          </a:lnTo>
                          <a:lnTo>
                            <a:pt x="3210" y="3570"/>
                          </a:lnTo>
                          <a:lnTo>
                            <a:pt x="4170" y="4140"/>
                          </a:lnTo>
                          <a:lnTo>
                            <a:pt x="5010" y="4590"/>
                          </a:lnTo>
                          <a:lnTo>
                            <a:pt x="5820" y="4980"/>
                          </a:lnTo>
                          <a:lnTo>
                            <a:pt x="5070" y="4680"/>
                          </a:lnTo>
                          <a:lnTo>
                            <a:pt x="4290" y="4290"/>
                          </a:lnTo>
                          <a:lnTo>
                            <a:pt x="3360" y="3810"/>
                          </a:lnTo>
                          <a:lnTo>
                            <a:pt x="2880" y="3510"/>
                          </a:lnTo>
                          <a:lnTo>
                            <a:pt x="2400" y="3210"/>
                          </a:lnTo>
                          <a:lnTo>
                            <a:pt x="1950" y="2880"/>
                          </a:lnTo>
                          <a:lnTo>
                            <a:pt x="1560" y="2550"/>
                          </a:lnTo>
                          <a:lnTo>
                            <a:pt x="1170" y="2190"/>
                          </a:lnTo>
                          <a:lnTo>
                            <a:pt x="870" y="1800"/>
                          </a:lnTo>
                          <a:lnTo>
                            <a:pt x="750" y="1620"/>
                          </a:lnTo>
                          <a:lnTo>
                            <a:pt x="630" y="1440"/>
                          </a:lnTo>
                          <a:lnTo>
                            <a:pt x="540" y="1230"/>
                          </a:lnTo>
                          <a:lnTo>
                            <a:pt x="480" y="1020"/>
                          </a:lnTo>
                          <a:lnTo>
                            <a:pt x="0" y="1200"/>
                          </a:lnTo>
                          <a:lnTo>
                            <a:pt x="0" y="0"/>
                          </a:lnTo>
                          <a:lnTo>
                            <a:pt x="1470" y="510"/>
                          </a:lnTo>
                          <a:lnTo>
                            <a:pt x="960" y="8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2" name="Freeform 203"/>
                    <p:cNvSpPr/>
                    <p:nvPr/>
                  </p:nvSpPr>
                  <p:spPr bwMode="auto">
                    <a:xfrm>
                      <a:off x="-2582863" y="3760788"/>
                      <a:ext cx="7938" cy="6350"/>
                    </a:xfrm>
                    <a:custGeom>
                      <a:avLst/>
                      <a:gdLst/>
                      <a:ahLst/>
                      <a:cxnLst>
                        <a:cxn ang="0">
                          <a:pos x="0" y="48"/>
                        </a:cxn>
                        <a:cxn ang="0">
                          <a:pos x="74" y="63"/>
                        </a:cxn>
                        <a:cxn ang="0">
                          <a:pos x="74" y="63"/>
                        </a:cxn>
                        <a:cxn ang="0">
                          <a:pos x="74" y="63"/>
                        </a:cxn>
                        <a:cxn ang="0">
                          <a:pos x="74" y="63"/>
                        </a:cxn>
                        <a:cxn ang="0">
                          <a:pos x="0" y="48"/>
                        </a:cxn>
                        <a:cxn ang="0">
                          <a:pos x="34" y="0"/>
                        </a:cxn>
                        <a:cxn ang="0">
                          <a:pos x="6" y="17"/>
                        </a:cxn>
                        <a:cxn ang="0">
                          <a:pos x="0" y="48"/>
                        </a:cxn>
                      </a:cxnLst>
                      <a:rect l="0" t="0" r="r" b="b"/>
                      <a:pathLst>
                        <a:path w="74" h="63">
                          <a:moveTo>
                            <a:pt x="0" y="48"/>
                          </a:moveTo>
                          <a:lnTo>
                            <a:pt x="74" y="63"/>
                          </a:lnTo>
                          <a:lnTo>
                            <a:pt x="74" y="63"/>
                          </a:lnTo>
                          <a:lnTo>
                            <a:pt x="74" y="63"/>
                          </a:lnTo>
                          <a:lnTo>
                            <a:pt x="74" y="63"/>
                          </a:lnTo>
                          <a:lnTo>
                            <a:pt x="0" y="48"/>
                          </a:lnTo>
                          <a:lnTo>
                            <a:pt x="34" y="0"/>
                          </a:lnTo>
                          <a:lnTo>
                            <a:pt x="6" y="17"/>
                          </a:lnTo>
                          <a:lnTo>
                            <a:pt x="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3" name="Freeform 204"/>
                    <p:cNvSpPr/>
                    <p:nvPr/>
                  </p:nvSpPr>
                  <p:spPr bwMode="auto">
                    <a:xfrm>
                      <a:off x="-2586038" y="3765551"/>
                      <a:ext cx="19050" cy="19050"/>
                    </a:xfrm>
                    <a:custGeom>
                      <a:avLst/>
                      <a:gdLst/>
                      <a:ahLst/>
                      <a:cxnLst>
                        <a:cxn ang="0">
                          <a:pos x="0" y="165"/>
                        </a:cxn>
                        <a:cxn ang="0">
                          <a:pos x="149" y="179"/>
                        </a:cxn>
                        <a:cxn ang="0">
                          <a:pos x="178" y="29"/>
                        </a:cxn>
                        <a:cxn ang="0">
                          <a:pos x="31" y="0"/>
                        </a:cxn>
                        <a:cxn ang="0">
                          <a:pos x="2" y="150"/>
                        </a:cxn>
                        <a:cxn ang="0">
                          <a:pos x="0" y="165"/>
                        </a:cxn>
                        <a:cxn ang="0">
                          <a:pos x="2" y="150"/>
                        </a:cxn>
                        <a:cxn ang="0">
                          <a:pos x="1" y="158"/>
                        </a:cxn>
                        <a:cxn ang="0">
                          <a:pos x="0" y="165"/>
                        </a:cxn>
                      </a:cxnLst>
                      <a:rect l="0" t="0" r="r" b="b"/>
                      <a:pathLst>
                        <a:path w="178" h="179">
                          <a:moveTo>
                            <a:pt x="0" y="165"/>
                          </a:moveTo>
                          <a:lnTo>
                            <a:pt x="149" y="179"/>
                          </a:lnTo>
                          <a:lnTo>
                            <a:pt x="178" y="29"/>
                          </a:lnTo>
                          <a:lnTo>
                            <a:pt x="31" y="0"/>
                          </a:lnTo>
                          <a:lnTo>
                            <a:pt x="2" y="150"/>
                          </a:lnTo>
                          <a:lnTo>
                            <a:pt x="0" y="165"/>
                          </a:lnTo>
                          <a:lnTo>
                            <a:pt x="2" y="150"/>
                          </a:lnTo>
                          <a:lnTo>
                            <a:pt x="1" y="158"/>
                          </a:lnTo>
                          <a:lnTo>
                            <a:pt x="0" y="1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4" name="Freeform 205"/>
                    <p:cNvSpPr/>
                    <p:nvPr/>
                  </p:nvSpPr>
                  <p:spPr bwMode="auto">
                    <a:xfrm>
                      <a:off x="-2586038" y="3783013"/>
                      <a:ext cx="15875" cy="20638"/>
                    </a:xfrm>
                    <a:custGeom>
                      <a:avLst/>
                      <a:gdLst/>
                      <a:ahLst/>
                      <a:cxnLst>
                        <a:cxn ang="0">
                          <a:pos x="1" y="192"/>
                        </a:cxn>
                        <a:cxn ang="0">
                          <a:pos x="150" y="180"/>
                        </a:cxn>
                        <a:cxn ang="0">
                          <a:pos x="150" y="0"/>
                        </a:cxn>
                        <a:cxn ang="0">
                          <a:pos x="0" y="0"/>
                        </a:cxn>
                        <a:cxn ang="0">
                          <a:pos x="0" y="180"/>
                        </a:cxn>
                        <a:cxn ang="0">
                          <a:pos x="1" y="192"/>
                        </a:cxn>
                        <a:cxn ang="0">
                          <a:pos x="0" y="180"/>
                        </a:cxn>
                        <a:cxn ang="0">
                          <a:pos x="0" y="186"/>
                        </a:cxn>
                        <a:cxn ang="0">
                          <a:pos x="1" y="192"/>
                        </a:cxn>
                      </a:cxnLst>
                      <a:rect l="0" t="0" r="r" b="b"/>
                      <a:pathLst>
                        <a:path w="150" h="192">
                          <a:moveTo>
                            <a:pt x="1" y="192"/>
                          </a:moveTo>
                          <a:lnTo>
                            <a:pt x="150" y="180"/>
                          </a:lnTo>
                          <a:lnTo>
                            <a:pt x="150" y="0"/>
                          </a:lnTo>
                          <a:lnTo>
                            <a:pt x="0" y="0"/>
                          </a:lnTo>
                          <a:lnTo>
                            <a:pt x="0" y="180"/>
                          </a:lnTo>
                          <a:lnTo>
                            <a:pt x="1" y="192"/>
                          </a:lnTo>
                          <a:lnTo>
                            <a:pt x="0" y="180"/>
                          </a:lnTo>
                          <a:lnTo>
                            <a:pt x="0" y="186"/>
                          </a:lnTo>
                          <a:lnTo>
                            <a:pt x="1" y="19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5" name="Freeform 206"/>
                    <p:cNvSpPr/>
                    <p:nvPr/>
                  </p:nvSpPr>
                  <p:spPr bwMode="auto">
                    <a:xfrm>
                      <a:off x="-2586038" y="3800476"/>
                      <a:ext cx="19050" cy="23813"/>
                    </a:xfrm>
                    <a:custGeom>
                      <a:avLst/>
                      <a:gdLst/>
                      <a:ahLst/>
                      <a:cxnLst>
                        <a:cxn ang="0">
                          <a:pos x="33" y="216"/>
                        </a:cxn>
                        <a:cxn ang="0">
                          <a:pos x="178" y="180"/>
                        </a:cxn>
                        <a:cxn ang="0">
                          <a:pos x="148" y="0"/>
                        </a:cxn>
                        <a:cxn ang="0">
                          <a:pos x="0" y="24"/>
                        </a:cxn>
                        <a:cxn ang="0">
                          <a:pos x="30" y="204"/>
                        </a:cxn>
                        <a:cxn ang="0">
                          <a:pos x="33" y="216"/>
                        </a:cxn>
                        <a:cxn ang="0">
                          <a:pos x="30" y="204"/>
                        </a:cxn>
                        <a:cxn ang="0">
                          <a:pos x="31" y="210"/>
                        </a:cxn>
                        <a:cxn ang="0">
                          <a:pos x="33" y="216"/>
                        </a:cxn>
                      </a:cxnLst>
                      <a:rect l="0" t="0" r="r" b="b"/>
                      <a:pathLst>
                        <a:path w="178" h="216">
                          <a:moveTo>
                            <a:pt x="33" y="216"/>
                          </a:moveTo>
                          <a:lnTo>
                            <a:pt x="178" y="180"/>
                          </a:lnTo>
                          <a:lnTo>
                            <a:pt x="148" y="0"/>
                          </a:lnTo>
                          <a:lnTo>
                            <a:pt x="0" y="24"/>
                          </a:lnTo>
                          <a:lnTo>
                            <a:pt x="30" y="204"/>
                          </a:lnTo>
                          <a:lnTo>
                            <a:pt x="33" y="216"/>
                          </a:lnTo>
                          <a:lnTo>
                            <a:pt x="30" y="204"/>
                          </a:lnTo>
                          <a:lnTo>
                            <a:pt x="31" y="210"/>
                          </a:lnTo>
                          <a:lnTo>
                            <a:pt x="33" y="2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6" name="Freeform 207"/>
                    <p:cNvSpPr/>
                    <p:nvPr/>
                  </p:nvSpPr>
                  <p:spPr bwMode="auto">
                    <a:xfrm>
                      <a:off x="-2582863" y="3817938"/>
                      <a:ext cx="22225" cy="25400"/>
                    </a:xfrm>
                    <a:custGeom>
                      <a:avLst/>
                      <a:gdLst/>
                      <a:ahLst/>
                      <a:cxnLst>
                        <a:cxn ang="0">
                          <a:pos x="64" y="236"/>
                        </a:cxn>
                        <a:cxn ang="0">
                          <a:pos x="202" y="180"/>
                        </a:cxn>
                        <a:cxn ang="0">
                          <a:pos x="142" y="0"/>
                        </a:cxn>
                        <a:cxn ang="0">
                          <a:pos x="0" y="47"/>
                        </a:cxn>
                        <a:cxn ang="0">
                          <a:pos x="60" y="226"/>
                        </a:cxn>
                        <a:cxn ang="0">
                          <a:pos x="64" y="236"/>
                        </a:cxn>
                        <a:cxn ang="0">
                          <a:pos x="60" y="226"/>
                        </a:cxn>
                        <a:cxn ang="0">
                          <a:pos x="62" y="231"/>
                        </a:cxn>
                        <a:cxn ang="0">
                          <a:pos x="64" y="236"/>
                        </a:cxn>
                      </a:cxnLst>
                      <a:rect l="0" t="0" r="r" b="b"/>
                      <a:pathLst>
                        <a:path w="202" h="236">
                          <a:moveTo>
                            <a:pt x="64" y="236"/>
                          </a:moveTo>
                          <a:lnTo>
                            <a:pt x="202" y="180"/>
                          </a:lnTo>
                          <a:lnTo>
                            <a:pt x="142" y="0"/>
                          </a:lnTo>
                          <a:lnTo>
                            <a:pt x="0" y="47"/>
                          </a:lnTo>
                          <a:lnTo>
                            <a:pt x="60" y="226"/>
                          </a:lnTo>
                          <a:lnTo>
                            <a:pt x="64" y="236"/>
                          </a:lnTo>
                          <a:lnTo>
                            <a:pt x="60" y="226"/>
                          </a:lnTo>
                          <a:lnTo>
                            <a:pt x="62" y="231"/>
                          </a:lnTo>
                          <a:lnTo>
                            <a:pt x="64" y="2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7" name="Freeform 208"/>
                    <p:cNvSpPr/>
                    <p:nvPr/>
                  </p:nvSpPr>
                  <p:spPr bwMode="auto">
                    <a:xfrm>
                      <a:off x="-2574925" y="3836988"/>
                      <a:ext cx="22225" cy="26988"/>
                    </a:xfrm>
                    <a:custGeom>
                      <a:avLst/>
                      <a:gdLst/>
                      <a:ahLst/>
                      <a:cxnLst>
                        <a:cxn ang="0">
                          <a:pos x="98" y="260"/>
                        </a:cxn>
                        <a:cxn ang="0">
                          <a:pos x="224" y="181"/>
                        </a:cxn>
                        <a:cxn ang="0">
                          <a:pos x="134" y="0"/>
                        </a:cxn>
                        <a:cxn ang="0">
                          <a:pos x="0" y="67"/>
                        </a:cxn>
                        <a:cxn ang="0">
                          <a:pos x="90" y="248"/>
                        </a:cxn>
                        <a:cxn ang="0">
                          <a:pos x="98" y="260"/>
                        </a:cxn>
                        <a:cxn ang="0">
                          <a:pos x="90" y="248"/>
                        </a:cxn>
                        <a:cxn ang="0">
                          <a:pos x="93" y="254"/>
                        </a:cxn>
                        <a:cxn ang="0">
                          <a:pos x="98" y="260"/>
                        </a:cxn>
                      </a:cxnLst>
                      <a:rect l="0" t="0" r="r" b="b"/>
                      <a:pathLst>
                        <a:path w="224" h="260">
                          <a:moveTo>
                            <a:pt x="98" y="260"/>
                          </a:moveTo>
                          <a:lnTo>
                            <a:pt x="224" y="181"/>
                          </a:lnTo>
                          <a:lnTo>
                            <a:pt x="134" y="0"/>
                          </a:lnTo>
                          <a:lnTo>
                            <a:pt x="0" y="67"/>
                          </a:lnTo>
                          <a:lnTo>
                            <a:pt x="90" y="248"/>
                          </a:lnTo>
                          <a:lnTo>
                            <a:pt x="98" y="260"/>
                          </a:lnTo>
                          <a:lnTo>
                            <a:pt x="90" y="248"/>
                          </a:lnTo>
                          <a:lnTo>
                            <a:pt x="93" y="254"/>
                          </a:lnTo>
                          <a:lnTo>
                            <a:pt x="98" y="2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8" name="Freeform 209"/>
                    <p:cNvSpPr/>
                    <p:nvPr/>
                  </p:nvSpPr>
                  <p:spPr bwMode="auto">
                    <a:xfrm>
                      <a:off x="-2565400" y="3854451"/>
                      <a:ext cx="25400" cy="25400"/>
                    </a:xfrm>
                    <a:custGeom>
                      <a:avLst/>
                      <a:gdLst/>
                      <a:ahLst/>
                      <a:cxnLst>
                        <a:cxn ang="0">
                          <a:pos x="121" y="244"/>
                        </a:cxn>
                        <a:cxn ang="0">
                          <a:pos x="237" y="150"/>
                        </a:cxn>
                        <a:cxn ang="0">
                          <a:pos x="117" y="0"/>
                        </a:cxn>
                        <a:cxn ang="0">
                          <a:pos x="0" y="92"/>
                        </a:cxn>
                        <a:cxn ang="0">
                          <a:pos x="121" y="242"/>
                        </a:cxn>
                        <a:cxn ang="0">
                          <a:pos x="121" y="244"/>
                        </a:cxn>
                        <a:cxn ang="0">
                          <a:pos x="121" y="242"/>
                        </a:cxn>
                        <a:cxn ang="0">
                          <a:pos x="121" y="243"/>
                        </a:cxn>
                        <a:cxn ang="0">
                          <a:pos x="121" y="244"/>
                        </a:cxn>
                      </a:cxnLst>
                      <a:rect l="0" t="0" r="r" b="b"/>
                      <a:pathLst>
                        <a:path w="237" h="244">
                          <a:moveTo>
                            <a:pt x="121" y="244"/>
                          </a:moveTo>
                          <a:lnTo>
                            <a:pt x="237" y="150"/>
                          </a:lnTo>
                          <a:lnTo>
                            <a:pt x="117" y="0"/>
                          </a:lnTo>
                          <a:lnTo>
                            <a:pt x="0" y="92"/>
                          </a:lnTo>
                          <a:lnTo>
                            <a:pt x="121" y="242"/>
                          </a:lnTo>
                          <a:lnTo>
                            <a:pt x="121" y="244"/>
                          </a:lnTo>
                          <a:lnTo>
                            <a:pt x="121" y="242"/>
                          </a:lnTo>
                          <a:lnTo>
                            <a:pt x="121" y="243"/>
                          </a:lnTo>
                          <a:lnTo>
                            <a:pt x="121" y="2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39" name="Freeform 210"/>
                    <p:cNvSpPr/>
                    <p:nvPr/>
                  </p:nvSpPr>
                  <p:spPr bwMode="auto">
                    <a:xfrm>
                      <a:off x="-2552700" y="3870326"/>
                      <a:ext cx="44450" cy="49213"/>
                    </a:xfrm>
                    <a:custGeom>
                      <a:avLst/>
                      <a:gdLst/>
                      <a:ahLst/>
                      <a:cxnLst>
                        <a:cxn ang="0">
                          <a:pos x="304" y="461"/>
                        </a:cxn>
                        <a:cxn ang="0">
                          <a:pos x="415" y="360"/>
                        </a:cxn>
                        <a:cxn ang="0">
                          <a:pos x="116" y="0"/>
                        </a:cxn>
                        <a:cxn ang="0">
                          <a:pos x="0" y="96"/>
                        </a:cxn>
                        <a:cxn ang="0">
                          <a:pos x="300" y="455"/>
                        </a:cxn>
                        <a:cxn ang="0">
                          <a:pos x="304" y="461"/>
                        </a:cxn>
                        <a:cxn ang="0">
                          <a:pos x="300" y="455"/>
                        </a:cxn>
                        <a:cxn ang="0">
                          <a:pos x="302" y="458"/>
                        </a:cxn>
                        <a:cxn ang="0">
                          <a:pos x="304" y="461"/>
                        </a:cxn>
                      </a:cxnLst>
                      <a:rect l="0" t="0" r="r" b="b"/>
                      <a:pathLst>
                        <a:path w="415" h="461">
                          <a:moveTo>
                            <a:pt x="304" y="461"/>
                          </a:moveTo>
                          <a:lnTo>
                            <a:pt x="415" y="360"/>
                          </a:lnTo>
                          <a:lnTo>
                            <a:pt x="116" y="0"/>
                          </a:lnTo>
                          <a:lnTo>
                            <a:pt x="0" y="96"/>
                          </a:lnTo>
                          <a:lnTo>
                            <a:pt x="300" y="455"/>
                          </a:lnTo>
                          <a:lnTo>
                            <a:pt x="304" y="461"/>
                          </a:lnTo>
                          <a:lnTo>
                            <a:pt x="300" y="455"/>
                          </a:lnTo>
                          <a:lnTo>
                            <a:pt x="302" y="458"/>
                          </a:lnTo>
                          <a:lnTo>
                            <a:pt x="304" y="46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0" name="Freeform 211"/>
                    <p:cNvSpPr/>
                    <p:nvPr/>
                  </p:nvSpPr>
                  <p:spPr bwMode="auto">
                    <a:xfrm>
                      <a:off x="-2520950" y="3906838"/>
                      <a:ext cx="50800" cy="50800"/>
                    </a:xfrm>
                    <a:custGeom>
                      <a:avLst/>
                      <a:gdLst/>
                      <a:ahLst/>
                      <a:cxnLst>
                        <a:cxn ang="0">
                          <a:pos x="366" y="471"/>
                        </a:cxn>
                        <a:cxn ang="0">
                          <a:pos x="467" y="360"/>
                        </a:cxn>
                        <a:cxn ang="0">
                          <a:pos x="107" y="0"/>
                        </a:cxn>
                        <a:cxn ang="0">
                          <a:pos x="0" y="106"/>
                        </a:cxn>
                        <a:cxn ang="0">
                          <a:pos x="361" y="467"/>
                        </a:cxn>
                        <a:cxn ang="0">
                          <a:pos x="366" y="471"/>
                        </a:cxn>
                        <a:cxn ang="0">
                          <a:pos x="361" y="467"/>
                        </a:cxn>
                        <a:cxn ang="0">
                          <a:pos x="364" y="469"/>
                        </a:cxn>
                        <a:cxn ang="0">
                          <a:pos x="366" y="471"/>
                        </a:cxn>
                      </a:cxnLst>
                      <a:rect l="0" t="0" r="r" b="b"/>
                      <a:pathLst>
                        <a:path w="467" h="471">
                          <a:moveTo>
                            <a:pt x="366" y="471"/>
                          </a:moveTo>
                          <a:lnTo>
                            <a:pt x="467" y="360"/>
                          </a:lnTo>
                          <a:lnTo>
                            <a:pt x="107" y="0"/>
                          </a:lnTo>
                          <a:lnTo>
                            <a:pt x="0" y="106"/>
                          </a:lnTo>
                          <a:lnTo>
                            <a:pt x="361" y="467"/>
                          </a:lnTo>
                          <a:lnTo>
                            <a:pt x="366" y="471"/>
                          </a:lnTo>
                          <a:lnTo>
                            <a:pt x="361" y="467"/>
                          </a:lnTo>
                          <a:lnTo>
                            <a:pt x="364" y="469"/>
                          </a:lnTo>
                          <a:lnTo>
                            <a:pt x="366" y="4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1" name="Freeform 212"/>
                    <p:cNvSpPr/>
                    <p:nvPr/>
                  </p:nvSpPr>
                  <p:spPr bwMode="auto">
                    <a:xfrm>
                      <a:off x="-2481263" y="3944938"/>
                      <a:ext cx="50800" cy="47625"/>
                    </a:xfrm>
                    <a:custGeom>
                      <a:avLst/>
                      <a:gdLst/>
                      <a:ahLst/>
                      <a:cxnLst>
                        <a:cxn ang="0">
                          <a:pos x="391" y="445"/>
                        </a:cxn>
                        <a:cxn ang="0">
                          <a:pos x="487" y="330"/>
                        </a:cxn>
                        <a:cxn ang="0">
                          <a:pos x="96" y="0"/>
                        </a:cxn>
                        <a:cxn ang="0">
                          <a:pos x="0" y="115"/>
                        </a:cxn>
                        <a:cxn ang="0">
                          <a:pos x="389" y="444"/>
                        </a:cxn>
                        <a:cxn ang="0">
                          <a:pos x="391" y="445"/>
                        </a:cxn>
                        <a:cxn ang="0">
                          <a:pos x="389" y="444"/>
                        </a:cxn>
                        <a:cxn ang="0">
                          <a:pos x="390" y="444"/>
                        </a:cxn>
                        <a:cxn ang="0">
                          <a:pos x="391" y="445"/>
                        </a:cxn>
                      </a:cxnLst>
                      <a:rect l="0" t="0" r="r" b="b"/>
                      <a:pathLst>
                        <a:path w="487" h="445">
                          <a:moveTo>
                            <a:pt x="391" y="445"/>
                          </a:moveTo>
                          <a:lnTo>
                            <a:pt x="487" y="330"/>
                          </a:lnTo>
                          <a:lnTo>
                            <a:pt x="96" y="0"/>
                          </a:lnTo>
                          <a:lnTo>
                            <a:pt x="0" y="115"/>
                          </a:lnTo>
                          <a:lnTo>
                            <a:pt x="389" y="444"/>
                          </a:lnTo>
                          <a:lnTo>
                            <a:pt x="391" y="445"/>
                          </a:lnTo>
                          <a:lnTo>
                            <a:pt x="389" y="444"/>
                          </a:lnTo>
                          <a:lnTo>
                            <a:pt x="390" y="444"/>
                          </a:lnTo>
                          <a:lnTo>
                            <a:pt x="391" y="4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2" name="Freeform 213"/>
                    <p:cNvSpPr/>
                    <p:nvPr/>
                  </p:nvSpPr>
                  <p:spPr bwMode="auto">
                    <a:xfrm>
                      <a:off x="-2439988" y="3979863"/>
                      <a:ext cx="57150" cy="50800"/>
                    </a:xfrm>
                    <a:custGeom>
                      <a:avLst/>
                      <a:gdLst/>
                      <a:ahLst/>
                      <a:cxnLst>
                        <a:cxn ang="0">
                          <a:pos x="458" y="481"/>
                        </a:cxn>
                        <a:cxn ang="0">
                          <a:pos x="544" y="360"/>
                        </a:cxn>
                        <a:cxn ang="0">
                          <a:pos x="94" y="0"/>
                        </a:cxn>
                        <a:cxn ang="0">
                          <a:pos x="0" y="116"/>
                        </a:cxn>
                        <a:cxn ang="0">
                          <a:pos x="451" y="476"/>
                        </a:cxn>
                        <a:cxn ang="0">
                          <a:pos x="458" y="481"/>
                        </a:cxn>
                        <a:cxn ang="0">
                          <a:pos x="451" y="476"/>
                        </a:cxn>
                        <a:cxn ang="0">
                          <a:pos x="454" y="479"/>
                        </a:cxn>
                        <a:cxn ang="0">
                          <a:pos x="458" y="481"/>
                        </a:cxn>
                      </a:cxnLst>
                      <a:rect l="0" t="0" r="r" b="b"/>
                      <a:pathLst>
                        <a:path w="544" h="481">
                          <a:moveTo>
                            <a:pt x="458" y="481"/>
                          </a:moveTo>
                          <a:lnTo>
                            <a:pt x="544" y="360"/>
                          </a:lnTo>
                          <a:lnTo>
                            <a:pt x="94" y="0"/>
                          </a:lnTo>
                          <a:lnTo>
                            <a:pt x="0" y="116"/>
                          </a:lnTo>
                          <a:lnTo>
                            <a:pt x="451" y="476"/>
                          </a:lnTo>
                          <a:lnTo>
                            <a:pt x="458" y="481"/>
                          </a:lnTo>
                          <a:lnTo>
                            <a:pt x="451" y="476"/>
                          </a:lnTo>
                          <a:lnTo>
                            <a:pt x="454" y="479"/>
                          </a:lnTo>
                          <a:lnTo>
                            <a:pt x="458" y="48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3" name="Freeform 214"/>
                    <p:cNvSpPr/>
                    <p:nvPr/>
                  </p:nvSpPr>
                  <p:spPr bwMode="auto">
                    <a:xfrm>
                      <a:off x="-2392363" y="4017963"/>
                      <a:ext cx="60325" cy="44450"/>
                    </a:xfrm>
                    <a:custGeom>
                      <a:avLst/>
                      <a:gdLst/>
                      <a:ahLst/>
                      <a:cxnLst>
                        <a:cxn ang="0">
                          <a:pos x="481" y="428"/>
                        </a:cxn>
                        <a:cxn ang="0">
                          <a:pos x="559" y="300"/>
                        </a:cxn>
                        <a:cxn ang="0">
                          <a:pos x="79" y="0"/>
                        </a:cxn>
                        <a:cxn ang="0">
                          <a:pos x="0" y="126"/>
                        </a:cxn>
                        <a:cxn ang="0">
                          <a:pos x="479" y="427"/>
                        </a:cxn>
                        <a:cxn ang="0">
                          <a:pos x="481" y="428"/>
                        </a:cxn>
                        <a:cxn ang="0">
                          <a:pos x="479" y="427"/>
                        </a:cxn>
                        <a:cxn ang="0">
                          <a:pos x="481" y="427"/>
                        </a:cxn>
                        <a:cxn ang="0">
                          <a:pos x="481" y="428"/>
                        </a:cxn>
                      </a:cxnLst>
                      <a:rect l="0" t="0" r="r" b="b"/>
                      <a:pathLst>
                        <a:path w="559" h="428">
                          <a:moveTo>
                            <a:pt x="481" y="428"/>
                          </a:moveTo>
                          <a:lnTo>
                            <a:pt x="559" y="300"/>
                          </a:lnTo>
                          <a:lnTo>
                            <a:pt x="79" y="0"/>
                          </a:lnTo>
                          <a:lnTo>
                            <a:pt x="0" y="126"/>
                          </a:lnTo>
                          <a:lnTo>
                            <a:pt x="479" y="427"/>
                          </a:lnTo>
                          <a:lnTo>
                            <a:pt x="481" y="428"/>
                          </a:lnTo>
                          <a:lnTo>
                            <a:pt x="479" y="427"/>
                          </a:lnTo>
                          <a:lnTo>
                            <a:pt x="481" y="427"/>
                          </a:lnTo>
                          <a:lnTo>
                            <a:pt x="481" y="4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4" name="Freeform 215"/>
                    <p:cNvSpPr/>
                    <p:nvPr/>
                  </p:nvSpPr>
                  <p:spPr bwMode="auto">
                    <a:xfrm>
                      <a:off x="-2341563" y="4049713"/>
                      <a:ext cx="111125" cy="73025"/>
                    </a:xfrm>
                    <a:custGeom>
                      <a:avLst/>
                      <a:gdLst/>
                      <a:ahLst/>
                      <a:cxnLst>
                        <a:cxn ang="0">
                          <a:pos x="963" y="700"/>
                        </a:cxn>
                        <a:cxn ang="0">
                          <a:pos x="1036" y="570"/>
                        </a:cxn>
                        <a:cxn ang="0">
                          <a:pos x="76" y="0"/>
                        </a:cxn>
                        <a:cxn ang="0">
                          <a:pos x="0" y="129"/>
                        </a:cxn>
                        <a:cxn ang="0">
                          <a:pos x="960" y="699"/>
                        </a:cxn>
                        <a:cxn ang="0">
                          <a:pos x="963" y="700"/>
                        </a:cxn>
                        <a:cxn ang="0">
                          <a:pos x="960" y="699"/>
                        </a:cxn>
                        <a:cxn ang="0">
                          <a:pos x="961" y="700"/>
                        </a:cxn>
                        <a:cxn ang="0">
                          <a:pos x="963" y="700"/>
                        </a:cxn>
                      </a:cxnLst>
                      <a:rect l="0" t="0" r="r" b="b"/>
                      <a:pathLst>
                        <a:path w="1036" h="700">
                          <a:moveTo>
                            <a:pt x="963" y="700"/>
                          </a:moveTo>
                          <a:lnTo>
                            <a:pt x="1036" y="570"/>
                          </a:lnTo>
                          <a:lnTo>
                            <a:pt x="76" y="0"/>
                          </a:lnTo>
                          <a:lnTo>
                            <a:pt x="0" y="129"/>
                          </a:lnTo>
                          <a:lnTo>
                            <a:pt x="960" y="699"/>
                          </a:lnTo>
                          <a:lnTo>
                            <a:pt x="963" y="700"/>
                          </a:lnTo>
                          <a:lnTo>
                            <a:pt x="960" y="699"/>
                          </a:lnTo>
                          <a:lnTo>
                            <a:pt x="961" y="700"/>
                          </a:lnTo>
                          <a:lnTo>
                            <a:pt x="963" y="70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5" name="Freeform 216"/>
                    <p:cNvSpPr/>
                    <p:nvPr/>
                  </p:nvSpPr>
                  <p:spPr bwMode="auto">
                    <a:xfrm>
                      <a:off x="-2238375" y="4110038"/>
                      <a:ext cx="95250" cy="60325"/>
                    </a:xfrm>
                    <a:custGeom>
                      <a:avLst/>
                      <a:gdLst/>
                      <a:ahLst/>
                      <a:cxnLst>
                        <a:cxn ang="0">
                          <a:pos x="842" y="583"/>
                        </a:cxn>
                        <a:cxn ang="0">
                          <a:pos x="910" y="450"/>
                        </a:cxn>
                        <a:cxn ang="0">
                          <a:pos x="70" y="0"/>
                        </a:cxn>
                        <a:cxn ang="0">
                          <a:pos x="0" y="132"/>
                        </a:cxn>
                        <a:cxn ang="0">
                          <a:pos x="840" y="582"/>
                        </a:cxn>
                        <a:cxn ang="0">
                          <a:pos x="842" y="583"/>
                        </a:cxn>
                        <a:cxn ang="0">
                          <a:pos x="840" y="582"/>
                        </a:cxn>
                        <a:cxn ang="0">
                          <a:pos x="841" y="583"/>
                        </a:cxn>
                        <a:cxn ang="0">
                          <a:pos x="842" y="583"/>
                        </a:cxn>
                      </a:cxnLst>
                      <a:rect l="0" t="0" r="r" b="b"/>
                      <a:pathLst>
                        <a:path w="910" h="583">
                          <a:moveTo>
                            <a:pt x="842" y="583"/>
                          </a:moveTo>
                          <a:lnTo>
                            <a:pt x="910" y="450"/>
                          </a:lnTo>
                          <a:lnTo>
                            <a:pt x="70" y="0"/>
                          </a:lnTo>
                          <a:lnTo>
                            <a:pt x="0" y="132"/>
                          </a:lnTo>
                          <a:lnTo>
                            <a:pt x="840" y="582"/>
                          </a:lnTo>
                          <a:lnTo>
                            <a:pt x="842" y="583"/>
                          </a:lnTo>
                          <a:lnTo>
                            <a:pt x="840" y="582"/>
                          </a:lnTo>
                          <a:lnTo>
                            <a:pt x="841" y="583"/>
                          </a:lnTo>
                          <a:lnTo>
                            <a:pt x="842" y="5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6" name="Freeform 217"/>
                    <p:cNvSpPr/>
                    <p:nvPr/>
                  </p:nvSpPr>
                  <p:spPr bwMode="auto">
                    <a:xfrm>
                      <a:off x="-2149475" y="4156076"/>
                      <a:ext cx="157163" cy="79375"/>
                    </a:xfrm>
                    <a:custGeom>
                      <a:avLst/>
                      <a:gdLst/>
                      <a:ahLst/>
                      <a:cxnLst>
                        <a:cxn ang="0">
                          <a:pos x="816" y="528"/>
                        </a:cxn>
                        <a:cxn ang="0">
                          <a:pos x="875" y="391"/>
                        </a:cxn>
                        <a:cxn ang="0">
                          <a:pos x="65" y="0"/>
                        </a:cxn>
                        <a:cxn ang="0">
                          <a:pos x="0" y="135"/>
                        </a:cxn>
                        <a:cxn ang="0">
                          <a:pos x="811" y="526"/>
                        </a:cxn>
                        <a:cxn ang="0">
                          <a:pos x="816" y="528"/>
                        </a:cxn>
                        <a:cxn ang="0">
                          <a:pos x="816" y="528"/>
                        </a:cxn>
                        <a:cxn ang="0">
                          <a:pos x="1481" y="737"/>
                        </a:cxn>
                        <a:cxn ang="0">
                          <a:pos x="875" y="391"/>
                        </a:cxn>
                        <a:cxn ang="0">
                          <a:pos x="816" y="528"/>
                        </a:cxn>
                      </a:cxnLst>
                      <a:rect l="0" t="0" r="r" b="b"/>
                      <a:pathLst>
                        <a:path w="1481" h="737">
                          <a:moveTo>
                            <a:pt x="816" y="528"/>
                          </a:moveTo>
                          <a:lnTo>
                            <a:pt x="875" y="391"/>
                          </a:lnTo>
                          <a:lnTo>
                            <a:pt x="65" y="0"/>
                          </a:lnTo>
                          <a:lnTo>
                            <a:pt x="0" y="135"/>
                          </a:lnTo>
                          <a:lnTo>
                            <a:pt x="811" y="526"/>
                          </a:lnTo>
                          <a:lnTo>
                            <a:pt x="816" y="528"/>
                          </a:lnTo>
                          <a:lnTo>
                            <a:pt x="816" y="528"/>
                          </a:lnTo>
                          <a:lnTo>
                            <a:pt x="1481" y="737"/>
                          </a:lnTo>
                          <a:lnTo>
                            <a:pt x="875" y="391"/>
                          </a:lnTo>
                          <a:lnTo>
                            <a:pt x="816" y="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7" name="Freeform 218"/>
                    <p:cNvSpPr/>
                    <p:nvPr/>
                  </p:nvSpPr>
                  <p:spPr bwMode="auto">
                    <a:xfrm>
                      <a:off x="-2063750" y="4197351"/>
                      <a:ext cx="71438" cy="38100"/>
                    </a:xfrm>
                    <a:custGeom>
                      <a:avLst/>
                      <a:gdLst/>
                      <a:ahLst/>
                      <a:cxnLst>
                        <a:cxn ang="0">
                          <a:pos x="54" y="0"/>
                        </a:cxn>
                        <a:cxn ang="0">
                          <a:pos x="27" y="69"/>
                        </a:cxn>
                        <a:cxn ang="0">
                          <a:pos x="27" y="69"/>
                        </a:cxn>
                        <a:cxn ang="0">
                          <a:pos x="27" y="69"/>
                        </a:cxn>
                        <a:cxn ang="0">
                          <a:pos x="27" y="69"/>
                        </a:cxn>
                        <a:cxn ang="0">
                          <a:pos x="54" y="0"/>
                        </a:cxn>
                        <a:cxn ang="0">
                          <a:pos x="0" y="139"/>
                        </a:cxn>
                        <a:cxn ang="0">
                          <a:pos x="665" y="348"/>
                        </a:cxn>
                        <a:cxn ang="0">
                          <a:pos x="59" y="2"/>
                        </a:cxn>
                        <a:cxn ang="0">
                          <a:pos x="54" y="0"/>
                        </a:cxn>
                      </a:cxnLst>
                      <a:rect l="0" t="0" r="r" b="b"/>
                      <a:pathLst>
                        <a:path w="665" h="348">
                          <a:moveTo>
                            <a:pt x="54" y="0"/>
                          </a:moveTo>
                          <a:lnTo>
                            <a:pt x="27" y="69"/>
                          </a:lnTo>
                          <a:lnTo>
                            <a:pt x="27" y="69"/>
                          </a:lnTo>
                          <a:lnTo>
                            <a:pt x="27" y="69"/>
                          </a:lnTo>
                          <a:lnTo>
                            <a:pt x="27" y="69"/>
                          </a:lnTo>
                          <a:lnTo>
                            <a:pt x="54" y="0"/>
                          </a:lnTo>
                          <a:lnTo>
                            <a:pt x="0" y="139"/>
                          </a:lnTo>
                          <a:lnTo>
                            <a:pt x="665" y="348"/>
                          </a:lnTo>
                          <a:lnTo>
                            <a:pt x="59" y="2"/>
                          </a:lnTo>
                          <a:lnTo>
                            <a:pt x="5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8" name="Freeform 219"/>
                    <p:cNvSpPr/>
                    <p:nvPr/>
                  </p:nvSpPr>
                  <p:spPr bwMode="auto">
                    <a:xfrm>
                      <a:off x="-2143125" y="4165601"/>
                      <a:ext cx="85725" cy="47625"/>
                    </a:xfrm>
                    <a:custGeom>
                      <a:avLst/>
                      <a:gdLst/>
                      <a:ahLst/>
                      <a:cxnLst>
                        <a:cxn ang="0">
                          <a:pos x="0" y="135"/>
                        </a:cxn>
                        <a:cxn ang="0">
                          <a:pos x="5" y="139"/>
                        </a:cxn>
                        <a:cxn ang="0">
                          <a:pos x="756" y="439"/>
                        </a:cxn>
                        <a:cxn ang="0">
                          <a:pos x="810" y="300"/>
                        </a:cxn>
                        <a:cxn ang="0">
                          <a:pos x="61" y="0"/>
                        </a:cxn>
                        <a:cxn ang="0">
                          <a:pos x="0" y="135"/>
                        </a:cxn>
                        <a:cxn ang="0">
                          <a:pos x="0" y="135"/>
                        </a:cxn>
                        <a:cxn ang="0">
                          <a:pos x="2" y="138"/>
                        </a:cxn>
                        <a:cxn ang="0">
                          <a:pos x="5" y="139"/>
                        </a:cxn>
                        <a:cxn ang="0">
                          <a:pos x="0" y="135"/>
                        </a:cxn>
                      </a:cxnLst>
                      <a:rect l="0" t="0" r="r" b="b"/>
                      <a:pathLst>
                        <a:path w="810" h="439">
                          <a:moveTo>
                            <a:pt x="0" y="135"/>
                          </a:moveTo>
                          <a:lnTo>
                            <a:pt x="5" y="139"/>
                          </a:lnTo>
                          <a:lnTo>
                            <a:pt x="756" y="439"/>
                          </a:lnTo>
                          <a:lnTo>
                            <a:pt x="810" y="300"/>
                          </a:lnTo>
                          <a:lnTo>
                            <a:pt x="61" y="0"/>
                          </a:lnTo>
                          <a:lnTo>
                            <a:pt x="0" y="135"/>
                          </a:lnTo>
                          <a:lnTo>
                            <a:pt x="0" y="135"/>
                          </a:lnTo>
                          <a:lnTo>
                            <a:pt x="2" y="138"/>
                          </a:lnTo>
                          <a:lnTo>
                            <a:pt x="5" y="139"/>
                          </a:lnTo>
                          <a:lnTo>
                            <a:pt x="0" y="13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49" name="Freeform 220"/>
                    <p:cNvSpPr/>
                    <p:nvPr/>
                  </p:nvSpPr>
                  <p:spPr bwMode="auto">
                    <a:xfrm>
                      <a:off x="-2225675" y="4125913"/>
                      <a:ext cx="88900" cy="53975"/>
                    </a:xfrm>
                    <a:custGeom>
                      <a:avLst/>
                      <a:gdLst/>
                      <a:ahLst/>
                      <a:cxnLst>
                        <a:cxn ang="0">
                          <a:pos x="0" y="134"/>
                        </a:cxn>
                        <a:cxn ang="0">
                          <a:pos x="1" y="134"/>
                        </a:cxn>
                        <a:cxn ang="0">
                          <a:pos x="781" y="523"/>
                        </a:cxn>
                        <a:cxn ang="0">
                          <a:pos x="848" y="391"/>
                        </a:cxn>
                        <a:cxn ang="0">
                          <a:pos x="68" y="0"/>
                        </a:cxn>
                        <a:cxn ang="0">
                          <a:pos x="0" y="134"/>
                        </a:cxn>
                        <a:cxn ang="0">
                          <a:pos x="0" y="134"/>
                        </a:cxn>
                        <a:cxn ang="0">
                          <a:pos x="0" y="134"/>
                        </a:cxn>
                        <a:cxn ang="0">
                          <a:pos x="1" y="134"/>
                        </a:cxn>
                        <a:cxn ang="0">
                          <a:pos x="0" y="134"/>
                        </a:cxn>
                      </a:cxnLst>
                      <a:rect l="0" t="0" r="r" b="b"/>
                      <a:pathLst>
                        <a:path w="848" h="523">
                          <a:moveTo>
                            <a:pt x="0" y="134"/>
                          </a:moveTo>
                          <a:lnTo>
                            <a:pt x="1" y="134"/>
                          </a:lnTo>
                          <a:lnTo>
                            <a:pt x="781" y="523"/>
                          </a:lnTo>
                          <a:lnTo>
                            <a:pt x="848" y="391"/>
                          </a:lnTo>
                          <a:lnTo>
                            <a:pt x="68" y="0"/>
                          </a:lnTo>
                          <a:lnTo>
                            <a:pt x="0" y="134"/>
                          </a:lnTo>
                          <a:lnTo>
                            <a:pt x="0" y="134"/>
                          </a:lnTo>
                          <a:lnTo>
                            <a:pt x="0" y="134"/>
                          </a:lnTo>
                          <a:lnTo>
                            <a:pt x="1" y="134"/>
                          </a:lnTo>
                          <a:lnTo>
                            <a:pt x="0" y="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0" name="Freeform 221"/>
                    <p:cNvSpPr/>
                    <p:nvPr/>
                  </p:nvSpPr>
                  <p:spPr bwMode="auto">
                    <a:xfrm>
                      <a:off x="-2325688" y="4075113"/>
                      <a:ext cx="106363" cy="63500"/>
                    </a:xfrm>
                    <a:custGeom>
                      <a:avLst/>
                      <a:gdLst/>
                      <a:ahLst/>
                      <a:cxnLst>
                        <a:cxn ang="0">
                          <a:pos x="0" y="130"/>
                        </a:cxn>
                        <a:cxn ang="0">
                          <a:pos x="5" y="133"/>
                        </a:cxn>
                        <a:cxn ang="0">
                          <a:pos x="935" y="614"/>
                        </a:cxn>
                        <a:cxn ang="0">
                          <a:pos x="1003" y="480"/>
                        </a:cxn>
                        <a:cxn ang="0">
                          <a:pos x="74" y="0"/>
                        </a:cxn>
                        <a:cxn ang="0">
                          <a:pos x="0" y="130"/>
                        </a:cxn>
                        <a:cxn ang="0">
                          <a:pos x="0" y="130"/>
                        </a:cxn>
                        <a:cxn ang="0">
                          <a:pos x="2" y="132"/>
                        </a:cxn>
                        <a:cxn ang="0">
                          <a:pos x="5" y="133"/>
                        </a:cxn>
                        <a:cxn ang="0">
                          <a:pos x="0" y="130"/>
                        </a:cxn>
                      </a:cxnLst>
                      <a:rect l="0" t="0" r="r" b="b"/>
                      <a:pathLst>
                        <a:path w="1003" h="614">
                          <a:moveTo>
                            <a:pt x="0" y="130"/>
                          </a:moveTo>
                          <a:lnTo>
                            <a:pt x="5" y="133"/>
                          </a:lnTo>
                          <a:lnTo>
                            <a:pt x="935" y="614"/>
                          </a:lnTo>
                          <a:lnTo>
                            <a:pt x="1003" y="480"/>
                          </a:lnTo>
                          <a:lnTo>
                            <a:pt x="74" y="0"/>
                          </a:lnTo>
                          <a:lnTo>
                            <a:pt x="0" y="130"/>
                          </a:lnTo>
                          <a:lnTo>
                            <a:pt x="0" y="130"/>
                          </a:lnTo>
                          <a:lnTo>
                            <a:pt x="2" y="132"/>
                          </a:lnTo>
                          <a:lnTo>
                            <a:pt x="5" y="133"/>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1" name="Freeform 222"/>
                    <p:cNvSpPr/>
                    <p:nvPr/>
                  </p:nvSpPr>
                  <p:spPr bwMode="auto">
                    <a:xfrm>
                      <a:off x="-2376488" y="4043363"/>
                      <a:ext cx="60325" cy="44450"/>
                    </a:xfrm>
                    <a:custGeom>
                      <a:avLst/>
                      <a:gdLst/>
                      <a:ahLst/>
                      <a:cxnLst>
                        <a:cxn ang="0">
                          <a:pos x="79" y="0"/>
                        </a:cxn>
                        <a:cxn ang="0">
                          <a:pos x="0" y="128"/>
                        </a:cxn>
                        <a:cxn ang="0">
                          <a:pos x="480" y="427"/>
                        </a:cxn>
                        <a:cxn ang="0">
                          <a:pos x="559" y="300"/>
                        </a:cxn>
                        <a:cxn ang="0">
                          <a:pos x="79" y="0"/>
                        </a:cxn>
                        <a:cxn ang="0">
                          <a:pos x="79" y="0"/>
                        </a:cxn>
                        <a:cxn ang="0">
                          <a:pos x="0" y="128"/>
                        </a:cxn>
                        <a:cxn ang="0">
                          <a:pos x="0" y="128"/>
                        </a:cxn>
                        <a:cxn ang="0">
                          <a:pos x="0" y="128"/>
                        </a:cxn>
                        <a:cxn ang="0">
                          <a:pos x="79" y="0"/>
                        </a:cxn>
                      </a:cxnLst>
                      <a:rect l="0" t="0" r="r" b="b"/>
                      <a:pathLst>
                        <a:path w="559" h="427">
                          <a:moveTo>
                            <a:pt x="79" y="0"/>
                          </a:moveTo>
                          <a:lnTo>
                            <a:pt x="0" y="128"/>
                          </a:lnTo>
                          <a:lnTo>
                            <a:pt x="480" y="427"/>
                          </a:lnTo>
                          <a:lnTo>
                            <a:pt x="559" y="300"/>
                          </a:lnTo>
                          <a:lnTo>
                            <a:pt x="79" y="0"/>
                          </a:lnTo>
                          <a:lnTo>
                            <a:pt x="79" y="0"/>
                          </a:lnTo>
                          <a:lnTo>
                            <a:pt x="0" y="128"/>
                          </a:lnTo>
                          <a:lnTo>
                            <a:pt x="0" y="128"/>
                          </a:lnTo>
                          <a:lnTo>
                            <a:pt x="0" y="128"/>
                          </a:lnTo>
                          <a:lnTo>
                            <a:pt x="7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2" name="Freeform 223"/>
                    <p:cNvSpPr/>
                    <p:nvPr/>
                  </p:nvSpPr>
                  <p:spPr bwMode="auto">
                    <a:xfrm>
                      <a:off x="-2427288" y="4011613"/>
                      <a:ext cx="60325" cy="44450"/>
                    </a:xfrm>
                    <a:custGeom>
                      <a:avLst/>
                      <a:gdLst/>
                      <a:ahLst/>
                      <a:cxnLst>
                        <a:cxn ang="0">
                          <a:pos x="0" y="124"/>
                        </a:cxn>
                        <a:cxn ang="0">
                          <a:pos x="4" y="127"/>
                        </a:cxn>
                        <a:cxn ang="0">
                          <a:pos x="485" y="427"/>
                        </a:cxn>
                        <a:cxn ang="0">
                          <a:pos x="564" y="299"/>
                        </a:cxn>
                        <a:cxn ang="0">
                          <a:pos x="83" y="0"/>
                        </a:cxn>
                        <a:cxn ang="0">
                          <a:pos x="0" y="124"/>
                        </a:cxn>
                        <a:cxn ang="0">
                          <a:pos x="0" y="124"/>
                        </a:cxn>
                        <a:cxn ang="0">
                          <a:pos x="2" y="126"/>
                        </a:cxn>
                        <a:cxn ang="0">
                          <a:pos x="4" y="127"/>
                        </a:cxn>
                        <a:cxn ang="0">
                          <a:pos x="0" y="124"/>
                        </a:cxn>
                      </a:cxnLst>
                      <a:rect l="0" t="0" r="r" b="b"/>
                      <a:pathLst>
                        <a:path w="564" h="427">
                          <a:moveTo>
                            <a:pt x="0" y="124"/>
                          </a:moveTo>
                          <a:lnTo>
                            <a:pt x="4" y="127"/>
                          </a:lnTo>
                          <a:lnTo>
                            <a:pt x="485" y="427"/>
                          </a:lnTo>
                          <a:lnTo>
                            <a:pt x="564" y="299"/>
                          </a:lnTo>
                          <a:lnTo>
                            <a:pt x="83" y="0"/>
                          </a:lnTo>
                          <a:lnTo>
                            <a:pt x="0" y="124"/>
                          </a:lnTo>
                          <a:lnTo>
                            <a:pt x="0" y="124"/>
                          </a:lnTo>
                          <a:lnTo>
                            <a:pt x="2" y="126"/>
                          </a:lnTo>
                          <a:lnTo>
                            <a:pt x="4" y="127"/>
                          </a:lnTo>
                          <a:lnTo>
                            <a:pt x="0" y="12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3" name="Freeform 224"/>
                    <p:cNvSpPr/>
                    <p:nvPr/>
                  </p:nvSpPr>
                  <p:spPr bwMode="auto">
                    <a:xfrm>
                      <a:off x="-2474913" y="3976688"/>
                      <a:ext cx="57150" cy="47625"/>
                    </a:xfrm>
                    <a:custGeom>
                      <a:avLst/>
                      <a:gdLst/>
                      <a:ahLst/>
                      <a:cxnLst>
                        <a:cxn ang="0">
                          <a:pos x="0" y="117"/>
                        </a:cxn>
                        <a:cxn ang="0">
                          <a:pos x="4" y="120"/>
                        </a:cxn>
                        <a:cxn ang="0">
                          <a:pos x="454" y="451"/>
                        </a:cxn>
                        <a:cxn ang="0">
                          <a:pos x="542" y="330"/>
                        </a:cxn>
                        <a:cxn ang="0">
                          <a:pos x="92" y="0"/>
                        </a:cxn>
                        <a:cxn ang="0">
                          <a:pos x="0" y="117"/>
                        </a:cxn>
                        <a:cxn ang="0">
                          <a:pos x="0" y="117"/>
                        </a:cxn>
                        <a:cxn ang="0">
                          <a:pos x="2" y="119"/>
                        </a:cxn>
                        <a:cxn ang="0">
                          <a:pos x="4" y="120"/>
                        </a:cxn>
                        <a:cxn ang="0">
                          <a:pos x="0" y="117"/>
                        </a:cxn>
                      </a:cxnLst>
                      <a:rect l="0" t="0" r="r" b="b"/>
                      <a:pathLst>
                        <a:path w="542" h="451">
                          <a:moveTo>
                            <a:pt x="0" y="117"/>
                          </a:moveTo>
                          <a:lnTo>
                            <a:pt x="4" y="120"/>
                          </a:lnTo>
                          <a:lnTo>
                            <a:pt x="454" y="451"/>
                          </a:lnTo>
                          <a:lnTo>
                            <a:pt x="542" y="330"/>
                          </a:lnTo>
                          <a:lnTo>
                            <a:pt x="92" y="0"/>
                          </a:lnTo>
                          <a:lnTo>
                            <a:pt x="0" y="117"/>
                          </a:lnTo>
                          <a:lnTo>
                            <a:pt x="0" y="117"/>
                          </a:lnTo>
                          <a:lnTo>
                            <a:pt x="2" y="119"/>
                          </a:lnTo>
                          <a:lnTo>
                            <a:pt x="4" y="120"/>
                          </a:lnTo>
                          <a:lnTo>
                            <a:pt x="0"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4" name="Freeform 225"/>
                    <p:cNvSpPr/>
                    <p:nvPr/>
                  </p:nvSpPr>
                  <p:spPr bwMode="auto">
                    <a:xfrm>
                      <a:off x="-2516188" y="3941763"/>
                      <a:ext cx="50800" cy="47625"/>
                    </a:xfrm>
                    <a:custGeom>
                      <a:avLst/>
                      <a:gdLst/>
                      <a:ahLst/>
                      <a:cxnLst>
                        <a:cxn ang="0">
                          <a:pos x="0" y="112"/>
                        </a:cxn>
                        <a:cxn ang="0">
                          <a:pos x="3" y="114"/>
                        </a:cxn>
                        <a:cxn ang="0">
                          <a:pos x="393" y="444"/>
                        </a:cxn>
                        <a:cxn ang="0">
                          <a:pos x="489" y="330"/>
                        </a:cxn>
                        <a:cxn ang="0">
                          <a:pos x="99" y="0"/>
                        </a:cxn>
                        <a:cxn ang="0">
                          <a:pos x="0" y="112"/>
                        </a:cxn>
                        <a:cxn ang="0">
                          <a:pos x="0" y="112"/>
                        </a:cxn>
                        <a:cxn ang="0">
                          <a:pos x="2" y="113"/>
                        </a:cxn>
                        <a:cxn ang="0">
                          <a:pos x="3" y="114"/>
                        </a:cxn>
                        <a:cxn ang="0">
                          <a:pos x="0" y="112"/>
                        </a:cxn>
                      </a:cxnLst>
                      <a:rect l="0" t="0" r="r" b="b"/>
                      <a:pathLst>
                        <a:path w="489" h="444">
                          <a:moveTo>
                            <a:pt x="0" y="112"/>
                          </a:moveTo>
                          <a:lnTo>
                            <a:pt x="3" y="114"/>
                          </a:lnTo>
                          <a:lnTo>
                            <a:pt x="393" y="444"/>
                          </a:lnTo>
                          <a:lnTo>
                            <a:pt x="489" y="330"/>
                          </a:lnTo>
                          <a:lnTo>
                            <a:pt x="99" y="0"/>
                          </a:lnTo>
                          <a:lnTo>
                            <a:pt x="0" y="112"/>
                          </a:lnTo>
                          <a:lnTo>
                            <a:pt x="0" y="112"/>
                          </a:lnTo>
                          <a:lnTo>
                            <a:pt x="2" y="113"/>
                          </a:lnTo>
                          <a:lnTo>
                            <a:pt x="3" y="114"/>
                          </a:lnTo>
                          <a:lnTo>
                            <a:pt x="0" y="11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5" name="Freeform 226"/>
                    <p:cNvSpPr/>
                    <p:nvPr/>
                  </p:nvSpPr>
                  <p:spPr bwMode="auto">
                    <a:xfrm>
                      <a:off x="-2559050" y="3903663"/>
                      <a:ext cx="52388" cy="50800"/>
                    </a:xfrm>
                    <a:custGeom>
                      <a:avLst/>
                      <a:gdLst/>
                      <a:ahLst/>
                      <a:cxnLst>
                        <a:cxn ang="0">
                          <a:pos x="0" y="102"/>
                        </a:cxn>
                        <a:cxn ang="0">
                          <a:pos x="8" y="111"/>
                        </a:cxn>
                        <a:cxn ang="0">
                          <a:pos x="398" y="471"/>
                        </a:cxn>
                        <a:cxn ang="0">
                          <a:pos x="499" y="361"/>
                        </a:cxn>
                        <a:cxn ang="0">
                          <a:pos x="110" y="0"/>
                        </a:cxn>
                        <a:cxn ang="0">
                          <a:pos x="0" y="102"/>
                        </a:cxn>
                        <a:cxn ang="0">
                          <a:pos x="0" y="102"/>
                        </a:cxn>
                        <a:cxn ang="0">
                          <a:pos x="3" y="107"/>
                        </a:cxn>
                        <a:cxn ang="0">
                          <a:pos x="8" y="111"/>
                        </a:cxn>
                        <a:cxn ang="0">
                          <a:pos x="0" y="102"/>
                        </a:cxn>
                      </a:cxnLst>
                      <a:rect l="0" t="0" r="r" b="b"/>
                      <a:pathLst>
                        <a:path w="499" h="471">
                          <a:moveTo>
                            <a:pt x="0" y="102"/>
                          </a:moveTo>
                          <a:lnTo>
                            <a:pt x="8" y="111"/>
                          </a:lnTo>
                          <a:lnTo>
                            <a:pt x="398" y="471"/>
                          </a:lnTo>
                          <a:lnTo>
                            <a:pt x="499" y="361"/>
                          </a:lnTo>
                          <a:lnTo>
                            <a:pt x="110" y="0"/>
                          </a:lnTo>
                          <a:lnTo>
                            <a:pt x="0" y="102"/>
                          </a:lnTo>
                          <a:lnTo>
                            <a:pt x="0" y="102"/>
                          </a:lnTo>
                          <a:lnTo>
                            <a:pt x="3" y="107"/>
                          </a:lnTo>
                          <a:lnTo>
                            <a:pt x="8" y="111"/>
                          </a:lnTo>
                          <a:lnTo>
                            <a:pt x="0"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6" name="Freeform 227"/>
                    <p:cNvSpPr/>
                    <p:nvPr/>
                  </p:nvSpPr>
                  <p:spPr bwMode="auto">
                    <a:xfrm>
                      <a:off x="-2590800" y="3863976"/>
                      <a:ext cx="44450" cy="50800"/>
                    </a:xfrm>
                    <a:custGeom>
                      <a:avLst/>
                      <a:gdLst/>
                      <a:ahLst/>
                      <a:cxnLst>
                        <a:cxn ang="0">
                          <a:pos x="0" y="87"/>
                        </a:cxn>
                        <a:cxn ang="0">
                          <a:pos x="3" y="91"/>
                        </a:cxn>
                        <a:cxn ang="0">
                          <a:pos x="303" y="482"/>
                        </a:cxn>
                        <a:cxn ang="0">
                          <a:pos x="421" y="391"/>
                        </a:cxn>
                        <a:cxn ang="0">
                          <a:pos x="121" y="0"/>
                        </a:cxn>
                        <a:cxn ang="0">
                          <a:pos x="0" y="87"/>
                        </a:cxn>
                        <a:cxn ang="0">
                          <a:pos x="0" y="87"/>
                        </a:cxn>
                        <a:cxn ang="0">
                          <a:pos x="1" y="89"/>
                        </a:cxn>
                        <a:cxn ang="0">
                          <a:pos x="3" y="91"/>
                        </a:cxn>
                        <a:cxn ang="0">
                          <a:pos x="0" y="87"/>
                        </a:cxn>
                      </a:cxnLst>
                      <a:rect l="0" t="0" r="r" b="b"/>
                      <a:pathLst>
                        <a:path w="421" h="482">
                          <a:moveTo>
                            <a:pt x="0" y="87"/>
                          </a:moveTo>
                          <a:lnTo>
                            <a:pt x="3" y="91"/>
                          </a:lnTo>
                          <a:lnTo>
                            <a:pt x="303" y="482"/>
                          </a:lnTo>
                          <a:lnTo>
                            <a:pt x="421" y="391"/>
                          </a:lnTo>
                          <a:lnTo>
                            <a:pt x="121" y="0"/>
                          </a:lnTo>
                          <a:lnTo>
                            <a:pt x="0" y="87"/>
                          </a:lnTo>
                          <a:lnTo>
                            <a:pt x="0" y="87"/>
                          </a:lnTo>
                          <a:lnTo>
                            <a:pt x="1" y="89"/>
                          </a:lnTo>
                          <a:lnTo>
                            <a:pt x="3" y="91"/>
                          </a:lnTo>
                          <a:lnTo>
                            <a:pt x="0" y="8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7" name="Freeform 228"/>
                    <p:cNvSpPr/>
                    <p:nvPr/>
                  </p:nvSpPr>
                  <p:spPr bwMode="auto">
                    <a:xfrm>
                      <a:off x="-2603500" y="3844926"/>
                      <a:ext cx="25400" cy="28575"/>
                    </a:xfrm>
                    <a:custGeom>
                      <a:avLst/>
                      <a:gdLst/>
                      <a:ahLst/>
                      <a:cxnLst>
                        <a:cxn ang="0">
                          <a:pos x="125" y="0"/>
                        </a:cxn>
                        <a:cxn ang="0">
                          <a:pos x="0" y="83"/>
                        </a:cxn>
                        <a:cxn ang="0">
                          <a:pos x="121" y="262"/>
                        </a:cxn>
                        <a:cxn ang="0">
                          <a:pos x="246" y="179"/>
                        </a:cxn>
                        <a:cxn ang="0">
                          <a:pos x="125" y="0"/>
                        </a:cxn>
                        <a:cxn ang="0">
                          <a:pos x="125" y="0"/>
                        </a:cxn>
                        <a:cxn ang="0">
                          <a:pos x="0" y="83"/>
                        </a:cxn>
                        <a:cxn ang="0">
                          <a:pos x="0" y="83"/>
                        </a:cxn>
                        <a:cxn ang="0">
                          <a:pos x="0" y="83"/>
                        </a:cxn>
                        <a:cxn ang="0">
                          <a:pos x="125" y="0"/>
                        </a:cxn>
                      </a:cxnLst>
                      <a:rect l="0" t="0" r="r" b="b"/>
                      <a:pathLst>
                        <a:path w="246" h="262">
                          <a:moveTo>
                            <a:pt x="125" y="0"/>
                          </a:moveTo>
                          <a:lnTo>
                            <a:pt x="0" y="83"/>
                          </a:lnTo>
                          <a:lnTo>
                            <a:pt x="121" y="262"/>
                          </a:lnTo>
                          <a:lnTo>
                            <a:pt x="246" y="179"/>
                          </a:lnTo>
                          <a:lnTo>
                            <a:pt x="125" y="0"/>
                          </a:lnTo>
                          <a:lnTo>
                            <a:pt x="125" y="0"/>
                          </a:lnTo>
                          <a:lnTo>
                            <a:pt x="0" y="83"/>
                          </a:lnTo>
                          <a:lnTo>
                            <a:pt x="0" y="83"/>
                          </a:lnTo>
                          <a:lnTo>
                            <a:pt x="0" y="83"/>
                          </a:lnTo>
                          <a:lnTo>
                            <a:pt x="125"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8" name="Freeform 229"/>
                    <p:cNvSpPr/>
                    <p:nvPr/>
                  </p:nvSpPr>
                  <p:spPr bwMode="auto">
                    <a:xfrm>
                      <a:off x="-2617788" y="3825876"/>
                      <a:ext cx="26988" cy="28575"/>
                    </a:xfrm>
                    <a:custGeom>
                      <a:avLst/>
                      <a:gdLst/>
                      <a:ahLst/>
                      <a:cxnLst>
                        <a:cxn ang="0">
                          <a:pos x="0" y="71"/>
                        </a:cxn>
                        <a:cxn ang="0">
                          <a:pos x="6" y="83"/>
                        </a:cxn>
                        <a:cxn ang="0">
                          <a:pos x="125" y="264"/>
                        </a:cxn>
                        <a:cxn ang="0">
                          <a:pos x="250" y="181"/>
                        </a:cxn>
                        <a:cxn ang="0">
                          <a:pos x="130" y="0"/>
                        </a:cxn>
                        <a:cxn ang="0">
                          <a:pos x="0" y="71"/>
                        </a:cxn>
                        <a:cxn ang="0">
                          <a:pos x="0" y="71"/>
                        </a:cxn>
                        <a:cxn ang="0">
                          <a:pos x="2" y="78"/>
                        </a:cxn>
                        <a:cxn ang="0">
                          <a:pos x="6" y="83"/>
                        </a:cxn>
                        <a:cxn ang="0">
                          <a:pos x="0" y="71"/>
                        </a:cxn>
                      </a:cxnLst>
                      <a:rect l="0" t="0" r="r" b="b"/>
                      <a:pathLst>
                        <a:path w="250" h="264">
                          <a:moveTo>
                            <a:pt x="0" y="71"/>
                          </a:moveTo>
                          <a:lnTo>
                            <a:pt x="6" y="83"/>
                          </a:lnTo>
                          <a:lnTo>
                            <a:pt x="125" y="264"/>
                          </a:lnTo>
                          <a:lnTo>
                            <a:pt x="250" y="181"/>
                          </a:lnTo>
                          <a:lnTo>
                            <a:pt x="130" y="0"/>
                          </a:lnTo>
                          <a:lnTo>
                            <a:pt x="0" y="71"/>
                          </a:lnTo>
                          <a:lnTo>
                            <a:pt x="0" y="71"/>
                          </a:lnTo>
                          <a:lnTo>
                            <a:pt x="2" y="78"/>
                          </a:lnTo>
                          <a:lnTo>
                            <a:pt x="6" y="83"/>
                          </a:lnTo>
                          <a:lnTo>
                            <a:pt x="0" y="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59" name="Freeform 230"/>
                    <p:cNvSpPr/>
                    <p:nvPr/>
                  </p:nvSpPr>
                  <p:spPr bwMode="auto">
                    <a:xfrm>
                      <a:off x="-2627313" y="3805238"/>
                      <a:ext cx="25400" cy="28575"/>
                    </a:xfrm>
                    <a:custGeom>
                      <a:avLst/>
                      <a:gdLst/>
                      <a:ahLst/>
                      <a:cxnLst>
                        <a:cxn ang="0">
                          <a:pos x="0" y="50"/>
                        </a:cxn>
                        <a:cxn ang="0">
                          <a:pos x="3" y="58"/>
                        </a:cxn>
                        <a:cxn ang="0">
                          <a:pos x="94" y="268"/>
                        </a:cxn>
                        <a:cxn ang="0">
                          <a:pos x="230" y="210"/>
                        </a:cxn>
                        <a:cxn ang="0">
                          <a:pos x="141" y="0"/>
                        </a:cxn>
                        <a:cxn ang="0">
                          <a:pos x="0" y="50"/>
                        </a:cxn>
                        <a:cxn ang="0">
                          <a:pos x="0" y="50"/>
                        </a:cxn>
                        <a:cxn ang="0">
                          <a:pos x="1" y="54"/>
                        </a:cxn>
                        <a:cxn ang="0">
                          <a:pos x="3" y="58"/>
                        </a:cxn>
                        <a:cxn ang="0">
                          <a:pos x="0" y="50"/>
                        </a:cxn>
                      </a:cxnLst>
                      <a:rect l="0" t="0" r="r" b="b"/>
                      <a:pathLst>
                        <a:path w="230" h="268">
                          <a:moveTo>
                            <a:pt x="0" y="50"/>
                          </a:moveTo>
                          <a:lnTo>
                            <a:pt x="3" y="58"/>
                          </a:lnTo>
                          <a:lnTo>
                            <a:pt x="94" y="268"/>
                          </a:lnTo>
                          <a:lnTo>
                            <a:pt x="230" y="210"/>
                          </a:lnTo>
                          <a:lnTo>
                            <a:pt x="141" y="0"/>
                          </a:lnTo>
                          <a:lnTo>
                            <a:pt x="0" y="50"/>
                          </a:lnTo>
                          <a:lnTo>
                            <a:pt x="0" y="50"/>
                          </a:lnTo>
                          <a:lnTo>
                            <a:pt x="1" y="54"/>
                          </a:lnTo>
                          <a:lnTo>
                            <a:pt x="3" y="58"/>
                          </a:lnTo>
                          <a:lnTo>
                            <a:pt x="0"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0" name="Freeform 231"/>
                    <p:cNvSpPr/>
                    <p:nvPr/>
                  </p:nvSpPr>
                  <p:spPr bwMode="auto">
                    <a:xfrm>
                      <a:off x="-2633663" y="3775076"/>
                      <a:ext cx="22225" cy="34925"/>
                    </a:xfrm>
                    <a:custGeom>
                      <a:avLst/>
                      <a:gdLst/>
                      <a:ahLst/>
                      <a:cxnLst>
                        <a:cxn ang="0">
                          <a:pos x="46" y="28"/>
                        </a:cxn>
                        <a:cxn ang="0">
                          <a:pos x="0" y="119"/>
                        </a:cxn>
                        <a:cxn ang="0">
                          <a:pos x="60" y="329"/>
                        </a:cxn>
                        <a:cxn ang="0">
                          <a:pos x="204" y="287"/>
                        </a:cxn>
                        <a:cxn ang="0">
                          <a:pos x="144" y="77"/>
                        </a:cxn>
                        <a:cxn ang="0">
                          <a:pos x="46" y="28"/>
                        </a:cxn>
                        <a:cxn ang="0">
                          <a:pos x="144" y="77"/>
                        </a:cxn>
                        <a:cxn ang="0">
                          <a:pos x="122" y="0"/>
                        </a:cxn>
                        <a:cxn ang="0">
                          <a:pos x="46" y="28"/>
                        </a:cxn>
                      </a:cxnLst>
                      <a:rect l="0" t="0" r="r" b="b"/>
                      <a:pathLst>
                        <a:path w="204" h="329">
                          <a:moveTo>
                            <a:pt x="46" y="28"/>
                          </a:moveTo>
                          <a:lnTo>
                            <a:pt x="0" y="119"/>
                          </a:lnTo>
                          <a:lnTo>
                            <a:pt x="60" y="329"/>
                          </a:lnTo>
                          <a:lnTo>
                            <a:pt x="204" y="287"/>
                          </a:lnTo>
                          <a:lnTo>
                            <a:pt x="144" y="77"/>
                          </a:lnTo>
                          <a:lnTo>
                            <a:pt x="46" y="28"/>
                          </a:lnTo>
                          <a:lnTo>
                            <a:pt x="144" y="77"/>
                          </a:lnTo>
                          <a:lnTo>
                            <a:pt x="122" y="0"/>
                          </a:lnTo>
                          <a:lnTo>
                            <a:pt x="46"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1" name="Freeform 232"/>
                    <p:cNvSpPr/>
                    <p:nvPr/>
                  </p:nvSpPr>
                  <p:spPr bwMode="auto">
                    <a:xfrm>
                      <a:off x="-2684463" y="3778251"/>
                      <a:ext cx="61913" cy="38100"/>
                    </a:xfrm>
                    <a:custGeom>
                      <a:avLst/>
                      <a:gdLst/>
                      <a:ahLst/>
                      <a:cxnLst>
                        <a:cxn ang="0">
                          <a:pos x="0" y="250"/>
                        </a:cxn>
                        <a:cxn ang="0">
                          <a:pos x="102" y="320"/>
                        </a:cxn>
                        <a:cxn ang="0">
                          <a:pos x="582" y="140"/>
                        </a:cxn>
                        <a:cxn ang="0">
                          <a:pos x="530" y="0"/>
                        </a:cxn>
                        <a:cxn ang="0">
                          <a:pos x="50" y="180"/>
                        </a:cxn>
                        <a:cxn ang="0">
                          <a:pos x="0" y="250"/>
                        </a:cxn>
                        <a:cxn ang="0">
                          <a:pos x="0" y="250"/>
                        </a:cxn>
                        <a:cxn ang="0">
                          <a:pos x="0" y="358"/>
                        </a:cxn>
                        <a:cxn ang="0">
                          <a:pos x="102" y="320"/>
                        </a:cxn>
                        <a:cxn ang="0">
                          <a:pos x="0" y="250"/>
                        </a:cxn>
                      </a:cxnLst>
                      <a:rect l="0" t="0" r="r" b="b"/>
                      <a:pathLst>
                        <a:path w="582" h="358">
                          <a:moveTo>
                            <a:pt x="0" y="250"/>
                          </a:moveTo>
                          <a:lnTo>
                            <a:pt x="102" y="320"/>
                          </a:lnTo>
                          <a:lnTo>
                            <a:pt x="582" y="140"/>
                          </a:lnTo>
                          <a:lnTo>
                            <a:pt x="530" y="0"/>
                          </a:lnTo>
                          <a:lnTo>
                            <a:pt x="50" y="180"/>
                          </a:lnTo>
                          <a:lnTo>
                            <a:pt x="0" y="250"/>
                          </a:lnTo>
                          <a:lnTo>
                            <a:pt x="0" y="250"/>
                          </a:lnTo>
                          <a:lnTo>
                            <a:pt x="0" y="358"/>
                          </a:lnTo>
                          <a:lnTo>
                            <a:pt x="102" y="320"/>
                          </a:lnTo>
                          <a:lnTo>
                            <a:pt x="0" y="2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2" name="Freeform 233"/>
                    <p:cNvSpPr/>
                    <p:nvPr/>
                  </p:nvSpPr>
                  <p:spPr bwMode="auto">
                    <a:xfrm>
                      <a:off x="-2684463" y="3667126"/>
                      <a:ext cx="15875" cy="138113"/>
                    </a:xfrm>
                    <a:custGeom>
                      <a:avLst/>
                      <a:gdLst/>
                      <a:ahLst/>
                      <a:cxnLst>
                        <a:cxn ang="0">
                          <a:pos x="100" y="33"/>
                        </a:cxn>
                        <a:cxn ang="0">
                          <a:pos x="0" y="104"/>
                        </a:cxn>
                        <a:cxn ang="0">
                          <a:pos x="0" y="1304"/>
                        </a:cxn>
                        <a:cxn ang="0">
                          <a:pos x="151" y="1304"/>
                        </a:cxn>
                        <a:cxn ang="0">
                          <a:pos x="151" y="104"/>
                        </a:cxn>
                        <a:cxn ang="0">
                          <a:pos x="100" y="33"/>
                        </a:cxn>
                        <a:cxn ang="0">
                          <a:pos x="100" y="33"/>
                        </a:cxn>
                        <a:cxn ang="0">
                          <a:pos x="0" y="0"/>
                        </a:cxn>
                        <a:cxn ang="0">
                          <a:pos x="0" y="104"/>
                        </a:cxn>
                        <a:cxn ang="0">
                          <a:pos x="100" y="33"/>
                        </a:cxn>
                      </a:cxnLst>
                      <a:rect l="0" t="0" r="r" b="b"/>
                      <a:pathLst>
                        <a:path w="151" h="1304">
                          <a:moveTo>
                            <a:pt x="100" y="33"/>
                          </a:moveTo>
                          <a:lnTo>
                            <a:pt x="0" y="104"/>
                          </a:lnTo>
                          <a:lnTo>
                            <a:pt x="0" y="1304"/>
                          </a:lnTo>
                          <a:lnTo>
                            <a:pt x="151" y="1304"/>
                          </a:lnTo>
                          <a:lnTo>
                            <a:pt x="151" y="104"/>
                          </a:lnTo>
                          <a:lnTo>
                            <a:pt x="100" y="33"/>
                          </a:lnTo>
                          <a:lnTo>
                            <a:pt x="100" y="33"/>
                          </a:lnTo>
                          <a:lnTo>
                            <a:pt x="0" y="0"/>
                          </a:lnTo>
                          <a:lnTo>
                            <a:pt x="0" y="104"/>
                          </a:lnTo>
                          <a:lnTo>
                            <a:pt x="100" y="3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3" name="Freeform 234"/>
                    <p:cNvSpPr/>
                    <p:nvPr/>
                  </p:nvSpPr>
                  <p:spPr bwMode="auto">
                    <a:xfrm>
                      <a:off x="-2679700" y="3670301"/>
                      <a:ext cx="176213" cy="69850"/>
                    </a:xfrm>
                    <a:custGeom>
                      <a:avLst/>
                      <a:gdLst/>
                      <a:ahLst/>
                      <a:cxnLst>
                        <a:cxn ang="0">
                          <a:pos x="1536" y="643"/>
                        </a:cxn>
                        <a:cxn ang="0">
                          <a:pos x="1520" y="510"/>
                        </a:cxn>
                        <a:cxn ang="0">
                          <a:pos x="49" y="0"/>
                        </a:cxn>
                        <a:cxn ang="0">
                          <a:pos x="0" y="141"/>
                        </a:cxn>
                        <a:cxn ang="0">
                          <a:pos x="1471" y="651"/>
                        </a:cxn>
                        <a:cxn ang="0">
                          <a:pos x="1536" y="643"/>
                        </a:cxn>
                        <a:cxn ang="0">
                          <a:pos x="1536" y="643"/>
                        </a:cxn>
                        <a:cxn ang="0">
                          <a:pos x="1662" y="561"/>
                        </a:cxn>
                        <a:cxn ang="0">
                          <a:pos x="1520" y="510"/>
                        </a:cxn>
                        <a:cxn ang="0">
                          <a:pos x="1536" y="643"/>
                        </a:cxn>
                      </a:cxnLst>
                      <a:rect l="0" t="0" r="r" b="b"/>
                      <a:pathLst>
                        <a:path w="1662" h="651">
                          <a:moveTo>
                            <a:pt x="1536" y="643"/>
                          </a:moveTo>
                          <a:lnTo>
                            <a:pt x="1520" y="510"/>
                          </a:lnTo>
                          <a:lnTo>
                            <a:pt x="49" y="0"/>
                          </a:lnTo>
                          <a:lnTo>
                            <a:pt x="0" y="141"/>
                          </a:lnTo>
                          <a:lnTo>
                            <a:pt x="1471" y="651"/>
                          </a:lnTo>
                          <a:lnTo>
                            <a:pt x="1536" y="643"/>
                          </a:lnTo>
                          <a:lnTo>
                            <a:pt x="1536" y="643"/>
                          </a:lnTo>
                          <a:lnTo>
                            <a:pt x="1662" y="561"/>
                          </a:lnTo>
                          <a:lnTo>
                            <a:pt x="1520" y="510"/>
                          </a:lnTo>
                          <a:lnTo>
                            <a:pt x="1536" y="6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4" name="Freeform 235"/>
                    <p:cNvSpPr/>
                    <p:nvPr/>
                  </p:nvSpPr>
                  <p:spPr bwMode="auto">
                    <a:xfrm>
                      <a:off x="-2582863" y="3725863"/>
                      <a:ext cx="66675" cy="47625"/>
                    </a:xfrm>
                    <a:custGeom>
                      <a:avLst/>
                      <a:gdLst/>
                      <a:ahLst/>
                      <a:cxnLst>
                        <a:cxn ang="0">
                          <a:pos x="0" y="377"/>
                        </a:cxn>
                        <a:cxn ang="0">
                          <a:pos x="115" y="455"/>
                        </a:cxn>
                        <a:cxn ang="0">
                          <a:pos x="625" y="124"/>
                        </a:cxn>
                        <a:cxn ang="0">
                          <a:pos x="543" y="0"/>
                        </a:cxn>
                        <a:cxn ang="0">
                          <a:pos x="34" y="329"/>
                        </a:cxn>
                        <a:cxn ang="0">
                          <a:pos x="0" y="377"/>
                        </a:cxn>
                        <a:cxn ang="0">
                          <a:pos x="34" y="329"/>
                        </a:cxn>
                        <a:cxn ang="0">
                          <a:pos x="6" y="346"/>
                        </a:cxn>
                        <a:cxn ang="0">
                          <a:pos x="0" y="377"/>
                        </a:cxn>
                      </a:cxnLst>
                      <a:rect l="0" t="0" r="r" b="b"/>
                      <a:pathLst>
                        <a:path w="625" h="455">
                          <a:moveTo>
                            <a:pt x="0" y="377"/>
                          </a:moveTo>
                          <a:lnTo>
                            <a:pt x="115" y="455"/>
                          </a:lnTo>
                          <a:lnTo>
                            <a:pt x="625" y="124"/>
                          </a:lnTo>
                          <a:lnTo>
                            <a:pt x="543" y="0"/>
                          </a:lnTo>
                          <a:lnTo>
                            <a:pt x="34" y="329"/>
                          </a:lnTo>
                          <a:lnTo>
                            <a:pt x="0" y="377"/>
                          </a:lnTo>
                          <a:lnTo>
                            <a:pt x="34" y="329"/>
                          </a:lnTo>
                          <a:lnTo>
                            <a:pt x="6" y="346"/>
                          </a:lnTo>
                          <a:lnTo>
                            <a:pt x="0" y="37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5" name="Freeform 236"/>
                    <p:cNvSpPr/>
                    <p:nvPr/>
                  </p:nvSpPr>
                  <p:spPr bwMode="auto">
                    <a:xfrm>
                      <a:off x="-2257425" y="3363913"/>
                      <a:ext cx="146050" cy="107950"/>
                    </a:xfrm>
                    <a:custGeom>
                      <a:avLst/>
                      <a:gdLst/>
                      <a:ahLst/>
                      <a:cxnLst>
                        <a:cxn ang="0">
                          <a:pos x="1320" y="60"/>
                        </a:cxn>
                        <a:cxn ang="0">
                          <a:pos x="1290" y="30"/>
                        </a:cxn>
                        <a:cxn ang="0">
                          <a:pos x="1200" y="0"/>
                        </a:cxn>
                        <a:cxn ang="0">
                          <a:pos x="930" y="0"/>
                        </a:cxn>
                        <a:cxn ang="0">
                          <a:pos x="390" y="60"/>
                        </a:cxn>
                        <a:cxn ang="0">
                          <a:pos x="120" y="90"/>
                        </a:cxn>
                        <a:cxn ang="0">
                          <a:pos x="30" y="120"/>
                        </a:cxn>
                        <a:cxn ang="0">
                          <a:pos x="0" y="180"/>
                        </a:cxn>
                        <a:cxn ang="0">
                          <a:pos x="60" y="960"/>
                        </a:cxn>
                        <a:cxn ang="0">
                          <a:pos x="90" y="990"/>
                        </a:cxn>
                        <a:cxn ang="0">
                          <a:pos x="180" y="1021"/>
                        </a:cxn>
                        <a:cxn ang="0">
                          <a:pos x="450" y="1021"/>
                        </a:cxn>
                        <a:cxn ang="0">
                          <a:pos x="1020" y="990"/>
                        </a:cxn>
                        <a:cxn ang="0">
                          <a:pos x="1290" y="930"/>
                        </a:cxn>
                        <a:cxn ang="0">
                          <a:pos x="1350" y="900"/>
                        </a:cxn>
                        <a:cxn ang="0">
                          <a:pos x="1380" y="870"/>
                        </a:cxn>
                        <a:cxn ang="0">
                          <a:pos x="1320" y="60"/>
                        </a:cxn>
                      </a:cxnLst>
                      <a:rect l="0" t="0" r="r" b="b"/>
                      <a:pathLst>
                        <a:path w="1380" h="1021">
                          <a:moveTo>
                            <a:pt x="1320" y="60"/>
                          </a:moveTo>
                          <a:lnTo>
                            <a:pt x="1290" y="30"/>
                          </a:lnTo>
                          <a:lnTo>
                            <a:pt x="1200" y="0"/>
                          </a:lnTo>
                          <a:lnTo>
                            <a:pt x="930" y="0"/>
                          </a:lnTo>
                          <a:lnTo>
                            <a:pt x="390" y="60"/>
                          </a:lnTo>
                          <a:lnTo>
                            <a:pt x="120" y="90"/>
                          </a:lnTo>
                          <a:lnTo>
                            <a:pt x="30" y="120"/>
                          </a:lnTo>
                          <a:lnTo>
                            <a:pt x="0" y="180"/>
                          </a:lnTo>
                          <a:lnTo>
                            <a:pt x="60" y="960"/>
                          </a:lnTo>
                          <a:lnTo>
                            <a:pt x="90" y="990"/>
                          </a:lnTo>
                          <a:lnTo>
                            <a:pt x="180" y="1021"/>
                          </a:lnTo>
                          <a:lnTo>
                            <a:pt x="450" y="1021"/>
                          </a:lnTo>
                          <a:lnTo>
                            <a:pt x="1020" y="990"/>
                          </a:lnTo>
                          <a:lnTo>
                            <a:pt x="1290" y="930"/>
                          </a:lnTo>
                          <a:lnTo>
                            <a:pt x="1350" y="900"/>
                          </a:lnTo>
                          <a:lnTo>
                            <a:pt x="1380" y="870"/>
                          </a:lnTo>
                          <a:lnTo>
                            <a:pt x="1320"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6" name="Freeform 237"/>
                    <p:cNvSpPr>
                      <a:spLocks noEditPoints="1"/>
                    </p:cNvSpPr>
                    <p:nvPr/>
                  </p:nvSpPr>
                  <p:spPr bwMode="auto">
                    <a:xfrm>
                      <a:off x="-2949575" y="3398838"/>
                      <a:ext cx="996950" cy="1203325"/>
                    </a:xfrm>
                    <a:custGeom>
                      <a:avLst/>
                      <a:gdLst/>
                      <a:ahLst/>
                      <a:cxnLst>
                        <a:cxn ang="0">
                          <a:pos x="0" y="11370"/>
                        </a:cxn>
                        <a:cxn ang="0">
                          <a:pos x="9419" y="11370"/>
                        </a:cxn>
                        <a:cxn ang="0">
                          <a:pos x="9419" y="0"/>
                        </a:cxn>
                        <a:cxn ang="0">
                          <a:pos x="0" y="0"/>
                        </a:cxn>
                        <a:cxn ang="0">
                          <a:pos x="0" y="11370"/>
                        </a:cxn>
                        <a:cxn ang="0">
                          <a:pos x="360" y="10890"/>
                        </a:cxn>
                        <a:cxn ang="0">
                          <a:pos x="9060" y="10890"/>
                        </a:cxn>
                        <a:cxn ang="0">
                          <a:pos x="9060" y="390"/>
                        </a:cxn>
                        <a:cxn ang="0">
                          <a:pos x="360" y="390"/>
                        </a:cxn>
                        <a:cxn ang="0">
                          <a:pos x="360" y="10890"/>
                        </a:cxn>
                      </a:cxnLst>
                      <a:rect l="0" t="0" r="r" b="b"/>
                      <a:pathLst>
                        <a:path w="9419" h="11370">
                          <a:moveTo>
                            <a:pt x="0" y="11370"/>
                          </a:moveTo>
                          <a:lnTo>
                            <a:pt x="9419" y="11370"/>
                          </a:lnTo>
                          <a:lnTo>
                            <a:pt x="9419" y="0"/>
                          </a:lnTo>
                          <a:lnTo>
                            <a:pt x="0" y="0"/>
                          </a:lnTo>
                          <a:lnTo>
                            <a:pt x="0" y="11370"/>
                          </a:lnTo>
                          <a:close/>
                          <a:moveTo>
                            <a:pt x="360" y="10890"/>
                          </a:moveTo>
                          <a:lnTo>
                            <a:pt x="9060" y="10890"/>
                          </a:lnTo>
                          <a:lnTo>
                            <a:pt x="9060" y="390"/>
                          </a:lnTo>
                          <a:lnTo>
                            <a:pt x="360" y="390"/>
                          </a:lnTo>
                          <a:lnTo>
                            <a:pt x="360" y="10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7" name="Freeform 238"/>
                    <p:cNvSpPr/>
                    <p:nvPr/>
                  </p:nvSpPr>
                  <p:spPr bwMode="auto">
                    <a:xfrm>
                      <a:off x="-1863725" y="3475038"/>
                      <a:ext cx="387350" cy="587375"/>
                    </a:xfrm>
                    <a:custGeom>
                      <a:avLst/>
                      <a:gdLst/>
                      <a:ahLst/>
                      <a:cxnLst>
                        <a:cxn ang="0">
                          <a:pos x="0" y="4890"/>
                        </a:cxn>
                        <a:cxn ang="0">
                          <a:pos x="0" y="5010"/>
                        </a:cxn>
                        <a:cxn ang="0">
                          <a:pos x="30" y="5130"/>
                        </a:cxn>
                        <a:cxn ang="0">
                          <a:pos x="90" y="5250"/>
                        </a:cxn>
                        <a:cxn ang="0">
                          <a:pos x="120" y="5340"/>
                        </a:cxn>
                        <a:cxn ang="0">
                          <a:pos x="210" y="5430"/>
                        </a:cxn>
                        <a:cxn ang="0">
                          <a:pos x="270" y="5490"/>
                        </a:cxn>
                        <a:cxn ang="0">
                          <a:pos x="359" y="5520"/>
                        </a:cxn>
                        <a:cxn ang="0">
                          <a:pos x="480" y="5550"/>
                        </a:cxn>
                        <a:cxn ang="0">
                          <a:pos x="3210" y="5550"/>
                        </a:cxn>
                        <a:cxn ang="0">
                          <a:pos x="3300" y="5520"/>
                        </a:cxn>
                        <a:cxn ang="0">
                          <a:pos x="3390" y="5490"/>
                        </a:cxn>
                        <a:cxn ang="0">
                          <a:pos x="3450" y="5430"/>
                        </a:cxn>
                        <a:cxn ang="0">
                          <a:pos x="3540" y="5340"/>
                        </a:cxn>
                        <a:cxn ang="0">
                          <a:pos x="3600" y="5250"/>
                        </a:cxn>
                        <a:cxn ang="0">
                          <a:pos x="3630" y="5130"/>
                        </a:cxn>
                        <a:cxn ang="0">
                          <a:pos x="3660" y="5010"/>
                        </a:cxn>
                        <a:cxn ang="0">
                          <a:pos x="3660" y="4890"/>
                        </a:cxn>
                        <a:cxn ang="0">
                          <a:pos x="3660" y="660"/>
                        </a:cxn>
                        <a:cxn ang="0">
                          <a:pos x="3660" y="510"/>
                        </a:cxn>
                        <a:cxn ang="0">
                          <a:pos x="3630" y="390"/>
                        </a:cxn>
                        <a:cxn ang="0">
                          <a:pos x="3600" y="270"/>
                        </a:cxn>
                        <a:cxn ang="0">
                          <a:pos x="3540" y="180"/>
                        </a:cxn>
                        <a:cxn ang="0">
                          <a:pos x="3450" y="90"/>
                        </a:cxn>
                        <a:cxn ang="0">
                          <a:pos x="3390" y="30"/>
                        </a:cxn>
                        <a:cxn ang="0">
                          <a:pos x="3300" y="0"/>
                        </a:cxn>
                        <a:cxn ang="0">
                          <a:pos x="3210" y="0"/>
                        </a:cxn>
                        <a:cxn ang="0">
                          <a:pos x="3090" y="0"/>
                        </a:cxn>
                        <a:cxn ang="0">
                          <a:pos x="1830" y="3480"/>
                        </a:cxn>
                        <a:cxn ang="0">
                          <a:pos x="690" y="0"/>
                        </a:cxn>
                        <a:cxn ang="0">
                          <a:pos x="480" y="0"/>
                        </a:cxn>
                        <a:cxn ang="0">
                          <a:pos x="359" y="0"/>
                        </a:cxn>
                        <a:cxn ang="0">
                          <a:pos x="270" y="30"/>
                        </a:cxn>
                        <a:cxn ang="0">
                          <a:pos x="210" y="90"/>
                        </a:cxn>
                        <a:cxn ang="0">
                          <a:pos x="120" y="180"/>
                        </a:cxn>
                        <a:cxn ang="0">
                          <a:pos x="90" y="270"/>
                        </a:cxn>
                        <a:cxn ang="0">
                          <a:pos x="30" y="390"/>
                        </a:cxn>
                        <a:cxn ang="0">
                          <a:pos x="0" y="510"/>
                        </a:cxn>
                        <a:cxn ang="0">
                          <a:pos x="0" y="660"/>
                        </a:cxn>
                        <a:cxn ang="0">
                          <a:pos x="0" y="4890"/>
                        </a:cxn>
                      </a:cxnLst>
                      <a:rect l="0" t="0" r="r" b="b"/>
                      <a:pathLst>
                        <a:path w="3660" h="5550">
                          <a:moveTo>
                            <a:pt x="0" y="4890"/>
                          </a:moveTo>
                          <a:lnTo>
                            <a:pt x="0" y="5010"/>
                          </a:lnTo>
                          <a:lnTo>
                            <a:pt x="30" y="5130"/>
                          </a:lnTo>
                          <a:lnTo>
                            <a:pt x="90" y="5250"/>
                          </a:lnTo>
                          <a:lnTo>
                            <a:pt x="120" y="5340"/>
                          </a:lnTo>
                          <a:lnTo>
                            <a:pt x="210" y="5430"/>
                          </a:lnTo>
                          <a:lnTo>
                            <a:pt x="270" y="5490"/>
                          </a:lnTo>
                          <a:lnTo>
                            <a:pt x="359" y="5520"/>
                          </a:lnTo>
                          <a:lnTo>
                            <a:pt x="480" y="5550"/>
                          </a:lnTo>
                          <a:lnTo>
                            <a:pt x="3210" y="5550"/>
                          </a:lnTo>
                          <a:lnTo>
                            <a:pt x="3300" y="5520"/>
                          </a:lnTo>
                          <a:lnTo>
                            <a:pt x="3390" y="5490"/>
                          </a:lnTo>
                          <a:lnTo>
                            <a:pt x="3450" y="5430"/>
                          </a:lnTo>
                          <a:lnTo>
                            <a:pt x="3540" y="5340"/>
                          </a:lnTo>
                          <a:lnTo>
                            <a:pt x="3600" y="5250"/>
                          </a:lnTo>
                          <a:lnTo>
                            <a:pt x="3630" y="5130"/>
                          </a:lnTo>
                          <a:lnTo>
                            <a:pt x="3660" y="5010"/>
                          </a:lnTo>
                          <a:lnTo>
                            <a:pt x="3660" y="4890"/>
                          </a:lnTo>
                          <a:lnTo>
                            <a:pt x="3660" y="660"/>
                          </a:lnTo>
                          <a:lnTo>
                            <a:pt x="3660" y="510"/>
                          </a:lnTo>
                          <a:lnTo>
                            <a:pt x="3630" y="390"/>
                          </a:lnTo>
                          <a:lnTo>
                            <a:pt x="3600" y="270"/>
                          </a:lnTo>
                          <a:lnTo>
                            <a:pt x="3540" y="180"/>
                          </a:lnTo>
                          <a:lnTo>
                            <a:pt x="3450" y="90"/>
                          </a:lnTo>
                          <a:lnTo>
                            <a:pt x="3390" y="30"/>
                          </a:lnTo>
                          <a:lnTo>
                            <a:pt x="3300" y="0"/>
                          </a:lnTo>
                          <a:lnTo>
                            <a:pt x="3210" y="0"/>
                          </a:lnTo>
                          <a:lnTo>
                            <a:pt x="3090" y="0"/>
                          </a:lnTo>
                          <a:lnTo>
                            <a:pt x="1830" y="3480"/>
                          </a:lnTo>
                          <a:lnTo>
                            <a:pt x="690" y="0"/>
                          </a:lnTo>
                          <a:lnTo>
                            <a:pt x="480" y="0"/>
                          </a:lnTo>
                          <a:lnTo>
                            <a:pt x="359" y="0"/>
                          </a:lnTo>
                          <a:lnTo>
                            <a:pt x="270" y="30"/>
                          </a:lnTo>
                          <a:lnTo>
                            <a:pt x="210" y="90"/>
                          </a:lnTo>
                          <a:lnTo>
                            <a:pt x="120" y="180"/>
                          </a:lnTo>
                          <a:lnTo>
                            <a:pt x="90" y="270"/>
                          </a:lnTo>
                          <a:lnTo>
                            <a:pt x="30" y="390"/>
                          </a:lnTo>
                          <a:lnTo>
                            <a:pt x="0" y="510"/>
                          </a:lnTo>
                          <a:lnTo>
                            <a:pt x="0" y="660"/>
                          </a:lnTo>
                          <a:lnTo>
                            <a:pt x="0" y="4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368" name="Freeform 239"/>
                    <p:cNvSpPr/>
                    <p:nvPr/>
                  </p:nvSpPr>
                  <p:spPr bwMode="auto">
                    <a:xfrm>
                      <a:off x="-1990725" y="3481388"/>
                      <a:ext cx="203200" cy="179388"/>
                    </a:xfrm>
                    <a:custGeom>
                      <a:avLst/>
                      <a:gdLst/>
                      <a:ahLst/>
                      <a:cxnLst>
                        <a:cxn ang="0">
                          <a:pos x="0" y="1688"/>
                        </a:cxn>
                        <a:cxn ang="0">
                          <a:pos x="1710" y="960"/>
                        </a:cxn>
                        <a:cxn ang="0">
                          <a:pos x="1800" y="900"/>
                        </a:cxn>
                        <a:cxn ang="0">
                          <a:pos x="1890" y="780"/>
                        </a:cxn>
                        <a:cxn ang="0">
                          <a:pos x="1920" y="690"/>
                        </a:cxn>
                        <a:cxn ang="0">
                          <a:pos x="1890" y="570"/>
                        </a:cxn>
                        <a:cxn ang="0">
                          <a:pos x="1740" y="180"/>
                        </a:cxn>
                        <a:cxn ang="0">
                          <a:pos x="1650" y="90"/>
                        </a:cxn>
                        <a:cxn ang="0">
                          <a:pos x="1559" y="30"/>
                        </a:cxn>
                        <a:cxn ang="0">
                          <a:pos x="1440" y="0"/>
                        </a:cxn>
                        <a:cxn ang="0">
                          <a:pos x="1320" y="30"/>
                        </a:cxn>
                        <a:cxn ang="0">
                          <a:pos x="0" y="591"/>
                        </a:cxn>
                        <a:cxn ang="0">
                          <a:pos x="0" y="1688"/>
                        </a:cxn>
                      </a:cxnLst>
                      <a:rect l="0" t="0" r="r" b="b"/>
                      <a:pathLst>
                        <a:path w="1920" h="1688">
                          <a:moveTo>
                            <a:pt x="0" y="1688"/>
                          </a:moveTo>
                          <a:lnTo>
                            <a:pt x="1710" y="960"/>
                          </a:lnTo>
                          <a:lnTo>
                            <a:pt x="1800" y="900"/>
                          </a:lnTo>
                          <a:lnTo>
                            <a:pt x="1890" y="780"/>
                          </a:lnTo>
                          <a:lnTo>
                            <a:pt x="1920" y="690"/>
                          </a:lnTo>
                          <a:lnTo>
                            <a:pt x="1890" y="570"/>
                          </a:lnTo>
                          <a:lnTo>
                            <a:pt x="1740" y="180"/>
                          </a:lnTo>
                          <a:lnTo>
                            <a:pt x="1650" y="90"/>
                          </a:lnTo>
                          <a:lnTo>
                            <a:pt x="1559" y="30"/>
                          </a:lnTo>
                          <a:lnTo>
                            <a:pt x="1440" y="0"/>
                          </a:lnTo>
                          <a:lnTo>
                            <a:pt x="1320" y="30"/>
                          </a:lnTo>
                          <a:lnTo>
                            <a:pt x="0" y="591"/>
                          </a:lnTo>
                          <a:lnTo>
                            <a:pt x="0" y="168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sp>
              <p:nvSpPr>
                <p:cNvPr id="315" name="TextBox 314"/>
                <p:cNvSpPr txBox="1"/>
                <p:nvPr/>
              </p:nvSpPr>
              <p:spPr>
                <a:xfrm>
                  <a:off x="7858539" y="2994991"/>
                  <a:ext cx="530087" cy="185531"/>
                </a:xfrm>
                <a:prstGeom prst="rect">
                  <a:avLst/>
                </a:prstGeom>
                <a:noFill/>
              </p:spPr>
              <p:txBody>
                <a:bodyPr wrap="none" rtlCol="0">
                  <a:prstTxWarp prst="textPlain">
                    <a:avLst/>
                  </a:prstTxWarp>
                  <a:spAutoFit/>
                </a:bodyPr>
                <a:lstStyle/>
                <a:p>
                  <a:r>
                    <a:rPr lang="en-US" altLang="zh-CN" dirty="0" err="1" smtClean="0">
                      <a:solidFill>
                        <a:srgbClr val="000000"/>
                      </a:solidFill>
                    </a:rPr>
                    <a:t>iManage</a:t>
                  </a:r>
                  <a:endParaRPr lang="zh-CN" altLang="en-US" dirty="0">
                    <a:solidFill>
                      <a:srgbClr val="000000"/>
                    </a:solidFill>
                  </a:endParaRPr>
                </a:p>
              </p:txBody>
            </p:sp>
          </p:grpSp>
          <p:grpSp>
            <p:nvGrpSpPr>
              <p:cNvPr id="27" name="组合 138"/>
              <p:cNvGrpSpPr/>
              <p:nvPr/>
            </p:nvGrpSpPr>
            <p:grpSpPr>
              <a:xfrm>
                <a:off x="8269362" y="2994991"/>
                <a:ext cx="663469" cy="659869"/>
                <a:chOff x="8627166" y="2994991"/>
                <a:chExt cx="663469" cy="659869"/>
              </a:xfrm>
            </p:grpSpPr>
            <p:grpSp>
              <p:nvGrpSpPr>
                <p:cNvPr id="28" name="Group 4"/>
                <p:cNvGrpSpPr/>
                <p:nvPr/>
              </p:nvGrpSpPr>
              <p:grpSpPr bwMode="auto">
                <a:xfrm>
                  <a:off x="8642635" y="3150860"/>
                  <a:ext cx="648000" cy="504000"/>
                  <a:chOff x="2083" y="941"/>
                  <a:chExt cx="1596" cy="1354"/>
                </a:xfrm>
                <a:solidFill>
                  <a:schemeClr val="tx1">
                    <a:lumMod val="50000"/>
                    <a:lumOff val="50000"/>
                  </a:schemeClr>
                </a:solidFill>
              </p:grpSpPr>
              <p:sp>
                <p:nvSpPr>
                  <p:cNvPr id="312" name="Freeform 5"/>
                  <p:cNvSpPr/>
                  <p:nvPr/>
                </p:nvSpPr>
                <p:spPr bwMode="auto">
                  <a:xfrm>
                    <a:off x="2083" y="941"/>
                    <a:ext cx="1596" cy="1354"/>
                  </a:xfrm>
                  <a:custGeom>
                    <a:avLst/>
                    <a:gdLst>
                      <a:gd name="T0" fmla="*/ 593 w 673"/>
                      <a:gd name="T1" fmla="*/ 172 h 570"/>
                      <a:gd name="T2" fmla="*/ 593 w 673"/>
                      <a:gd name="T3" fmla="*/ 172 h 570"/>
                      <a:gd name="T4" fmla="*/ 337 w 673"/>
                      <a:gd name="T5" fmla="*/ 0 h 570"/>
                      <a:gd name="T6" fmla="*/ 80 w 673"/>
                      <a:gd name="T7" fmla="*/ 172 h 570"/>
                      <a:gd name="T8" fmla="*/ 80 w 673"/>
                      <a:gd name="T9" fmla="*/ 172 h 570"/>
                      <a:gd name="T10" fmla="*/ 0 w 673"/>
                      <a:gd name="T11" fmla="*/ 252 h 570"/>
                      <a:gd name="T12" fmla="*/ 0 w 673"/>
                      <a:gd name="T13" fmla="*/ 301 h 570"/>
                      <a:gd name="T14" fmla="*/ 79 w 673"/>
                      <a:gd name="T15" fmla="*/ 381 h 570"/>
                      <a:gd name="T16" fmla="*/ 80 w 673"/>
                      <a:gd name="T17" fmla="*/ 381 h 570"/>
                      <a:gd name="T18" fmla="*/ 80 w 673"/>
                      <a:gd name="T19" fmla="*/ 381 h 570"/>
                      <a:gd name="T20" fmla="*/ 80 w 673"/>
                      <a:gd name="T21" fmla="*/ 381 h 570"/>
                      <a:gd name="T22" fmla="*/ 103 w 673"/>
                      <a:gd name="T23" fmla="*/ 381 h 570"/>
                      <a:gd name="T24" fmla="*/ 80 w 673"/>
                      <a:gd name="T25" fmla="*/ 277 h 570"/>
                      <a:gd name="T26" fmla="*/ 337 w 673"/>
                      <a:gd name="T27" fmla="*/ 21 h 570"/>
                      <a:gd name="T28" fmla="*/ 593 w 673"/>
                      <a:gd name="T29" fmla="*/ 277 h 570"/>
                      <a:gd name="T30" fmla="*/ 593 w 673"/>
                      <a:gd name="T31" fmla="*/ 277 h 570"/>
                      <a:gd name="T32" fmla="*/ 390 w 673"/>
                      <a:gd name="T33" fmla="*/ 527 h 570"/>
                      <a:gd name="T34" fmla="*/ 365 w 673"/>
                      <a:gd name="T35" fmla="*/ 513 h 570"/>
                      <a:gd name="T36" fmla="*/ 308 w 673"/>
                      <a:gd name="T37" fmla="*/ 513 h 570"/>
                      <a:gd name="T38" fmla="*/ 279 w 673"/>
                      <a:gd name="T39" fmla="*/ 541 h 570"/>
                      <a:gd name="T40" fmla="*/ 308 w 673"/>
                      <a:gd name="T41" fmla="*/ 570 h 570"/>
                      <a:gd name="T42" fmla="*/ 365 w 673"/>
                      <a:gd name="T43" fmla="*/ 570 h 570"/>
                      <a:gd name="T44" fmla="*/ 393 w 673"/>
                      <a:gd name="T45" fmla="*/ 548 h 570"/>
                      <a:gd name="T46" fmla="*/ 593 w 673"/>
                      <a:gd name="T47" fmla="*/ 381 h 570"/>
                      <a:gd name="T48" fmla="*/ 593 w 673"/>
                      <a:gd name="T49" fmla="*/ 381 h 570"/>
                      <a:gd name="T50" fmla="*/ 673 w 673"/>
                      <a:gd name="T51" fmla="*/ 301 h 570"/>
                      <a:gd name="T52" fmla="*/ 673 w 673"/>
                      <a:gd name="T53" fmla="*/ 252 h 570"/>
                      <a:gd name="T54" fmla="*/ 593 w 673"/>
                      <a:gd name="T55" fmla="*/ 17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3" h="570">
                        <a:moveTo>
                          <a:pt x="593" y="172"/>
                        </a:moveTo>
                        <a:cubicBezTo>
                          <a:pt x="593" y="172"/>
                          <a:pt x="593" y="172"/>
                          <a:pt x="593" y="172"/>
                        </a:cubicBezTo>
                        <a:cubicBezTo>
                          <a:pt x="552" y="71"/>
                          <a:pt x="452" y="0"/>
                          <a:pt x="337" y="0"/>
                        </a:cubicBezTo>
                        <a:cubicBezTo>
                          <a:pt x="221" y="0"/>
                          <a:pt x="122" y="71"/>
                          <a:pt x="80" y="172"/>
                        </a:cubicBezTo>
                        <a:cubicBezTo>
                          <a:pt x="80" y="172"/>
                          <a:pt x="80" y="172"/>
                          <a:pt x="80" y="172"/>
                        </a:cubicBezTo>
                        <a:cubicBezTo>
                          <a:pt x="36" y="172"/>
                          <a:pt x="0" y="208"/>
                          <a:pt x="0" y="252"/>
                        </a:cubicBezTo>
                        <a:cubicBezTo>
                          <a:pt x="0" y="301"/>
                          <a:pt x="0" y="301"/>
                          <a:pt x="0" y="301"/>
                        </a:cubicBezTo>
                        <a:cubicBezTo>
                          <a:pt x="0" y="345"/>
                          <a:pt x="36" y="381"/>
                          <a:pt x="79" y="381"/>
                        </a:cubicBezTo>
                        <a:cubicBezTo>
                          <a:pt x="80" y="381"/>
                          <a:pt x="80" y="381"/>
                          <a:pt x="80" y="381"/>
                        </a:cubicBezTo>
                        <a:cubicBezTo>
                          <a:pt x="80" y="381"/>
                          <a:pt x="80" y="381"/>
                          <a:pt x="80" y="381"/>
                        </a:cubicBezTo>
                        <a:cubicBezTo>
                          <a:pt x="80" y="381"/>
                          <a:pt x="80" y="381"/>
                          <a:pt x="80" y="381"/>
                        </a:cubicBezTo>
                        <a:cubicBezTo>
                          <a:pt x="103" y="381"/>
                          <a:pt x="103" y="381"/>
                          <a:pt x="103" y="381"/>
                        </a:cubicBezTo>
                        <a:cubicBezTo>
                          <a:pt x="88" y="349"/>
                          <a:pt x="80" y="314"/>
                          <a:pt x="80" y="277"/>
                        </a:cubicBezTo>
                        <a:cubicBezTo>
                          <a:pt x="80" y="135"/>
                          <a:pt x="195" y="21"/>
                          <a:pt x="337" y="21"/>
                        </a:cubicBezTo>
                        <a:cubicBezTo>
                          <a:pt x="478" y="21"/>
                          <a:pt x="593" y="135"/>
                          <a:pt x="593" y="277"/>
                        </a:cubicBezTo>
                        <a:cubicBezTo>
                          <a:pt x="593" y="277"/>
                          <a:pt x="593" y="277"/>
                          <a:pt x="593" y="277"/>
                        </a:cubicBezTo>
                        <a:cubicBezTo>
                          <a:pt x="593" y="400"/>
                          <a:pt x="506" y="503"/>
                          <a:pt x="390" y="527"/>
                        </a:cubicBezTo>
                        <a:cubicBezTo>
                          <a:pt x="386" y="519"/>
                          <a:pt x="376" y="513"/>
                          <a:pt x="365" y="513"/>
                        </a:cubicBezTo>
                        <a:cubicBezTo>
                          <a:pt x="308" y="513"/>
                          <a:pt x="308" y="513"/>
                          <a:pt x="308" y="513"/>
                        </a:cubicBezTo>
                        <a:cubicBezTo>
                          <a:pt x="292" y="513"/>
                          <a:pt x="279" y="526"/>
                          <a:pt x="279" y="541"/>
                        </a:cubicBezTo>
                        <a:cubicBezTo>
                          <a:pt x="279" y="557"/>
                          <a:pt x="292" y="570"/>
                          <a:pt x="308" y="570"/>
                        </a:cubicBezTo>
                        <a:cubicBezTo>
                          <a:pt x="365" y="570"/>
                          <a:pt x="365" y="570"/>
                          <a:pt x="365" y="570"/>
                        </a:cubicBezTo>
                        <a:cubicBezTo>
                          <a:pt x="379" y="570"/>
                          <a:pt x="390" y="561"/>
                          <a:pt x="393" y="548"/>
                        </a:cubicBezTo>
                        <a:cubicBezTo>
                          <a:pt x="484" y="529"/>
                          <a:pt x="559" y="465"/>
                          <a:pt x="593" y="381"/>
                        </a:cubicBezTo>
                        <a:cubicBezTo>
                          <a:pt x="593" y="381"/>
                          <a:pt x="593" y="381"/>
                          <a:pt x="593" y="381"/>
                        </a:cubicBezTo>
                        <a:cubicBezTo>
                          <a:pt x="637" y="381"/>
                          <a:pt x="673" y="346"/>
                          <a:pt x="673" y="301"/>
                        </a:cubicBezTo>
                        <a:cubicBezTo>
                          <a:pt x="673" y="252"/>
                          <a:pt x="673" y="252"/>
                          <a:pt x="673" y="252"/>
                        </a:cubicBezTo>
                        <a:cubicBezTo>
                          <a:pt x="673" y="208"/>
                          <a:pt x="637" y="172"/>
                          <a:pt x="593" y="1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313" name="Freeform 6"/>
                  <p:cNvSpPr>
                    <a:spLocks noEditPoints="1"/>
                  </p:cNvSpPr>
                  <p:nvPr/>
                </p:nvSpPr>
                <p:spPr bwMode="auto">
                  <a:xfrm>
                    <a:off x="2363" y="1078"/>
                    <a:ext cx="1036" cy="1039"/>
                  </a:xfrm>
                  <a:custGeom>
                    <a:avLst/>
                    <a:gdLst>
                      <a:gd name="T0" fmla="*/ 437 w 437"/>
                      <a:gd name="T1" fmla="*/ 219 h 437"/>
                      <a:gd name="T2" fmla="*/ 219 w 437"/>
                      <a:gd name="T3" fmla="*/ 0 h 437"/>
                      <a:gd name="T4" fmla="*/ 0 w 437"/>
                      <a:gd name="T5" fmla="*/ 219 h 437"/>
                      <a:gd name="T6" fmla="*/ 219 w 437"/>
                      <a:gd name="T7" fmla="*/ 437 h 437"/>
                      <a:gd name="T8" fmla="*/ 437 w 437"/>
                      <a:gd name="T9" fmla="*/ 219 h 437"/>
                      <a:gd name="T10" fmla="*/ 304 w 437"/>
                      <a:gd name="T11" fmla="*/ 135 h 437"/>
                      <a:gd name="T12" fmla="*/ 329 w 437"/>
                      <a:gd name="T13" fmla="*/ 160 h 437"/>
                      <a:gd name="T14" fmla="*/ 304 w 437"/>
                      <a:gd name="T15" fmla="*/ 186 h 437"/>
                      <a:gd name="T16" fmla="*/ 278 w 437"/>
                      <a:gd name="T17" fmla="*/ 160 h 437"/>
                      <a:gd name="T18" fmla="*/ 304 w 437"/>
                      <a:gd name="T19" fmla="*/ 135 h 437"/>
                      <a:gd name="T20" fmla="*/ 134 w 437"/>
                      <a:gd name="T21" fmla="*/ 135 h 437"/>
                      <a:gd name="T22" fmla="*/ 159 w 437"/>
                      <a:gd name="T23" fmla="*/ 160 h 437"/>
                      <a:gd name="T24" fmla="*/ 134 w 437"/>
                      <a:gd name="T25" fmla="*/ 186 h 437"/>
                      <a:gd name="T26" fmla="*/ 108 w 437"/>
                      <a:gd name="T27" fmla="*/ 160 h 437"/>
                      <a:gd name="T28" fmla="*/ 134 w 437"/>
                      <a:gd name="T29" fmla="*/ 135 h 437"/>
                      <a:gd name="T30" fmla="*/ 79 w 437"/>
                      <a:gd name="T31" fmla="*/ 290 h 437"/>
                      <a:gd name="T32" fmla="*/ 83 w 437"/>
                      <a:gd name="T33" fmla="*/ 276 h 437"/>
                      <a:gd name="T34" fmla="*/ 97 w 437"/>
                      <a:gd name="T35" fmla="*/ 281 h 437"/>
                      <a:gd name="T36" fmla="*/ 219 w 437"/>
                      <a:gd name="T37" fmla="*/ 355 h 437"/>
                      <a:gd name="T38" fmla="*/ 340 w 437"/>
                      <a:gd name="T39" fmla="*/ 281 h 437"/>
                      <a:gd name="T40" fmla="*/ 354 w 437"/>
                      <a:gd name="T41" fmla="*/ 276 h 437"/>
                      <a:gd name="T42" fmla="*/ 358 w 437"/>
                      <a:gd name="T43" fmla="*/ 290 h 437"/>
                      <a:gd name="T44" fmla="*/ 219 w 437"/>
                      <a:gd name="T45" fmla="*/ 376 h 437"/>
                      <a:gd name="T46" fmla="*/ 79 w 437"/>
                      <a:gd name="T47" fmla="*/ 29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7" h="437">
                        <a:moveTo>
                          <a:pt x="437" y="219"/>
                        </a:moveTo>
                        <a:cubicBezTo>
                          <a:pt x="437" y="98"/>
                          <a:pt x="339" y="0"/>
                          <a:pt x="219" y="0"/>
                        </a:cubicBezTo>
                        <a:cubicBezTo>
                          <a:pt x="98" y="0"/>
                          <a:pt x="0" y="98"/>
                          <a:pt x="0" y="219"/>
                        </a:cubicBezTo>
                        <a:cubicBezTo>
                          <a:pt x="0" y="339"/>
                          <a:pt x="98" y="437"/>
                          <a:pt x="219" y="437"/>
                        </a:cubicBezTo>
                        <a:cubicBezTo>
                          <a:pt x="339" y="437"/>
                          <a:pt x="437" y="339"/>
                          <a:pt x="437" y="219"/>
                        </a:cubicBezTo>
                        <a:close/>
                        <a:moveTo>
                          <a:pt x="304" y="135"/>
                        </a:moveTo>
                        <a:cubicBezTo>
                          <a:pt x="318" y="135"/>
                          <a:pt x="329" y="146"/>
                          <a:pt x="329" y="160"/>
                        </a:cubicBezTo>
                        <a:cubicBezTo>
                          <a:pt x="329" y="175"/>
                          <a:pt x="318" y="186"/>
                          <a:pt x="304" y="186"/>
                        </a:cubicBezTo>
                        <a:cubicBezTo>
                          <a:pt x="290" y="186"/>
                          <a:pt x="278" y="175"/>
                          <a:pt x="278" y="160"/>
                        </a:cubicBezTo>
                        <a:cubicBezTo>
                          <a:pt x="278" y="146"/>
                          <a:pt x="290" y="135"/>
                          <a:pt x="304" y="135"/>
                        </a:cubicBezTo>
                        <a:close/>
                        <a:moveTo>
                          <a:pt x="134" y="135"/>
                        </a:moveTo>
                        <a:cubicBezTo>
                          <a:pt x="148" y="135"/>
                          <a:pt x="159" y="146"/>
                          <a:pt x="159" y="160"/>
                        </a:cubicBezTo>
                        <a:cubicBezTo>
                          <a:pt x="159" y="175"/>
                          <a:pt x="148" y="186"/>
                          <a:pt x="134" y="186"/>
                        </a:cubicBezTo>
                        <a:cubicBezTo>
                          <a:pt x="119" y="186"/>
                          <a:pt x="108" y="175"/>
                          <a:pt x="108" y="160"/>
                        </a:cubicBezTo>
                        <a:cubicBezTo>
                          <a:pt x="108" y="146"/>
                          <a:pt x="119" y="135"/>
                          <a:pt x="134" y="135"/>
                        </a:cubicBezTo>
                        <a:close/>
                        <a:moveTo>
                          <a:pt x="79" y="290"/>
                        </a:moveTo>
                        <a:cubicBezTo>
                          <a:pt x="76" y="285"/>
                          <a:pt x="78" y="279"/>
                          <a:pt x="83" y="276"/>
                        </a:cubicBezTo>
                        <a:cubicBezTo>
                          <a:pt x="89" y="274"/>
                          <a:pt x="95" y="276"/>
                          <a:pt x="97" y="281"/>
                        </a:cubicBezTo>
                        <a:cubicBezTo>
                          <a:pt x="120" y="325"/>
                          <a:pt x="166" y="355"/>
                          <a:pt x="219" y="355"/>
                        </a:cubicBezTo>
                        <a:cubicBezTo>
                          <a:pt x="272" y="355"/>
                          <a:pt x="317" y="325"/>
                          <a:pt x="340" y="281"/>
                        </a:cubicBezTo>
                        <a:cubicBezTo>
                          <a:pt x="343" y="276"/>
                          <a:pt x="349" y="274"/>
                          <a:pt x="354" y="276"/>
                        </a:cubicBezTo>
                        <a:cubicBezTo>
                          <a:pt x="359" y="279"/>
                          <a:pt x="361" y="285"/>
                          <a:pt x="358" y="290"/>
                        </a:cubicBezTo>
                        <a:cubicBezTo>
                          <a:pt x="332" y="341"/>
                          <a:pt x="280" y="376"/>
                          <a:pt x="219" y="376"/>
                        </a:cubicBezTo>
                        <a:cubicBezTo>
                          <a:pt x="158" y="376"/>
                          <a:pt x="105" y="341"/>
                          <a:pt x="79" y="2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sp>
              <p:nvSpPr>
                <p:cNvPr id="311" name="TextBox 310"/>
                <p:cNvSpPr txBox="1"/>
                <p:nvPr/>
              </p:nvSpPr>
              <p:spPr>
                <a:xfrm>
                  <a:off x="8627166" y="2994991"/>
                  <a:ext cx="437322" cy="185531"/>
                </a:xfrm>
                <a:prstGeom prst="rect">
                  <a:avLst/>
                </a:prstGeom>
                <a:noFill/>
              </p:spPr>
              <p:txBody>
                <a:bodyPr wrap="none" rtlCol="0">
                  <a:prstTxWarp prst="textPlain">
                    <a:avLst/>
                  </a:prstTxWarp>
                  <a:spAutoFit/>
                </a:bodyPr>
                <a:lstStyle/>
                <a:p>
                  <a:r>
                    <a:rPr lang="en-US" altLang="zh-CN" dirty="0" err="1" smtClean="0">
                      <a:solidFill>
                        <a:srgbClr val="000000"/>
                      </a:solidFill>
                    </a:rPr>
                    <a:t>iService</a:t>
                  </a:r>
                  <a:endParaRPr lang="zh-CN" altLang="en-US" dirty="0">
                    <a:solidFill>
                      <a:srgbClr val="000000"/>
                    </a:solidFill>
                  </a:endParaRPr>
                </a:p>
              </p:txBody>
            </p:sp>
          </p:grpSp>
        </p:grpSp>
      </p:grpSp>
      <p:grpSp>
        <p:nvGrpSpPr>
          <p:cNvPr id="29" name="组合 388"/>
          <p:cNvGrpSpPr/>
          <p:nvPr/>
        </p:nvGrpSpPr>
        <p:grpSpPr>
          <a:xfrm>
            <a:off x="143307" y="3356573"/>
            <a:ext cx="1852201" cy="937029"/>
            <a:chOff x="4744278" y="1166191"/>
            <a:chExt cx="4041913" cy="1497495"/>
          </a:xfrm>
        </p:grpSpPr>
        <p:sp>
          <p:nvSpPr>
            <p:cNvPr id="390" name="Freeform 27"/>
            <p:cNvSpPr>
              <a:spLocks noEditPoints="1"/>
            </p:cNvSpPr>
            <p:nvPr/>
          </p:nvSpPr>
          <p:spPr bwMode="auto">
            <a:xfrm>
              <a:off x="4744278" y="1166191"/>
              <a:ext cx="4041913" cy="1497495"/>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Arial" panose="020B0604020202020204" pitchFamily="34" charset="0"/>
                <a:cs typeface="Arial" panose="020B0604020202020204" pitchFamily="34" charset="0"/>
              </a:endParaRPr>
            </a:p>
          </p:txBody>
        </p:sp>
        <p:grpSp>
          <p:nvGrpSpPr>
            <p:cNvPr id="30" name="组合 551"/>
            <p:cNvGrpSpPr/>
            <p:nvPr/>
          </p:nvGrpSpPr>
          <p:grpSpPr>
            <a:xfrm>
              <a:off x="5539408" y="2201055"/>
              <a:ext cx="2782957" cy="383111"/>
              <a:chOff x="7053941" y="1041028"/>
              <a:chExt cx="1035698" cy="405215"/>
            </a:xfrm>
          </p:grpSpPr>
          <p:grpSp>
            <p:nvGrpSpPr>
              <p:cNvPr id="31" name="组合 421"/>
              <p:cNvGrpSpPr/>
              <p:nvPr/>
            </p:nvGrpSpPr>
            <p:grpSpPr>
              <a:xfrm>
                <a:off x="7091261" y="1311374"/>
                <a:ext cx="972000" cy="110270"/>
                <a:chOff x="6148871" y="1227399"/>
                <a:chExt cx="867748" cy="110270"/>
              </a:xfrm>
            </p:grpSpPr>
            <p:sp>
              <p:nvSpPr>
                <p:cNvPr id="468" name="圆角矩形 467"/>
                <p:cNvSpPr/>
                <p:nvPr/>
              </p:nvSpPr>
              <p:spPr bwMode="auto">
                <a:xfrm>
                  <a:off x="6148871"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69" name="TextBox 468"/>
                <p:cNvSpPr txBox="1"/>
                <p:nvPr/>
              </p:nvSpPr>
              <p:spPr>
                <a:xfrm>
                  <a:off x="6175816"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UC</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470" name="圆角矩形 469"/>
                <p:cNvSpPr/>
                <p:nvPr/>
              </p:nvSpPr>
              <p:spPr bwMode="auto">
                <a:xfrm>
                  <a:off x="6326522"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71" name="TextBox 470"/>
                <p:cNvSpPr txBox="1"/>
                <p:nvPr/>
              </p:nvSpPr>
              <p:spPr>
                <a:xfrm>
                  <a:off x="6353467"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CC</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472" name="圆角矩形 471"/>
                <p:cNvSpPr/>
                <p:nvPr/>
              </p:nvSpPr>
              <p:spPr bwMode="auto">
                <a:xfrm>
                  <a:off x="650494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73" name="TextBox 472"/>
                <p:cNvSpPr txBox="1"/>
                <p:nvPr/>
              </p:nvSpPr>
              <p:spPr>
                <a:xfrm>
                  <a:off x="6531892"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TP</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474" name="圆角矩形 473"/>
                <p:cNvSpPr/>
                <p:nvPr/>
              </p:nvSpPr>
              <p:spPr bwMode="auto">
                <a:xfrm>
                  <a:off x="6687757"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75" name="TextBox 474"/>
                <p:cNvSpPr txBox="1"/>
                <p:nvPr/>
              </p:nvSpPr>
              <p:spPr>
                <a:xfrm>
                  <a:off x="6714701" y="1251632"/>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IVS</a:t>
                  </a:r>
                  <a:endParaRPr lang="zh-CN" altLang="en-US" dirty="0">
                    <a:solidFill>
                      <a:srgbClr val="000000"/>
                    </a:solidFill>
                    <a:latin typeface="黑体" panose="02010609060101010101" pitchFamily="49" charset="-122"/>
                    <a:ea typeface="黑体" panose="02010609060101010101" pitchFamily="49" charset="-122"/>
                  </a:endParaRPr>
                </a:p>
              </p:txBody>
            </p:sp>
            <p:sp>
              <p:nvSpPr>
                <p:cNvPr id="476" name="圆角矩形 475"/>
                <p:cNvSpPr/>
                <p:nvPr/>
              </p:nvSpPr>
              <p:spPr bwMode="auto">
                <a:xfrm>
                  <a:off x="6863425" y="1227399"/>
                  <a:ext cx="153194" cy="110270"/>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77" name="TextBox 476"/>
                <p:cNvSpPr txBox="1"/>
                <p:nvPr/>
              </p:nvSpPr>
              <p:spPr>
                <a:xfrm>
                  <a:off x="6890371" y="1257436"/>
                  <a:ext cx="101666" cy="67176"/>
                </a:xfrm>
                <a:prstGeom prst="rect">
                  <a:avLst/>
                </a:prstGeom>
                <a:noFill/>
              </p:spPr>
              <p:txBody>
                <a:bodyPr wrap="none" rtlCol="0">
                  <a:prstTxWarp prst="textPlain">
                    <a:avLst/>
                  </a:prstTxWarp>
                  <a:spAutoFit/>
                </a:bodyPr>
                <a:lstStyle/>
                <a:p>
                  <a:r>
                    <a:rPr lang="en-US" altLang="zh-CN" dirty="0" smtClean="0">
                      <a:solidFill>
                        <a:srgbClr val="000000"/>
                      </a:solidFill>
                      <a:latin typeface="黑体" panose="02010609060101010101" pitchFamily="49" charset="-122"/>
                      <a:ea typeface="黑体" panose="02010609060101010101" pitchFamily="49" charset="-122"/>
                    </a:rPr>
                    <a:t>CCS</a:t>
                  </a:r>
                  <a:endParaRPr lang="zh-CN" altLang="en-US" dirty="0">
                    <a:solidFill>
                      <a:srgbClr val="000000"/>
                    </a:solidFill>
                    <a:latin typeface="黑体" panose="02010609060101010101" pitchFamily="49" charset="-122"/>
                    <a:ea typeface="黑体" panose="02010609060101010101" pitchFamily="49" charset="-122"/>
                  </a:endParaRPr>
                </a:p>
              </p:txBody>
            </p:sp>
          </p:grpSp>
          <p:sp>
            <p:nvSpPr>
              <p:cNvPr id="465" name="圆角矩形 464"/>
              <p:cNvSpPr/>
              <p:nvPr/>
            </p:nvSpPr>
            <p:spPr bwMode="auto">
              <a:xfrm>
                <a:off x="7053941" y="1041028"/>
                <a:ext cx="1035698" cy="405215"/>
              </a:xfrm>
              <a:prstGeom prst="roundRect">
                <a:avLst>
                  <a:gd name="adj" fmla="val 3509"/>
                </a:avLst>
              </a:prstGeom>
              <a:noFill/>
              <a:ln>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66" name="圆角矩形 465"/>
              <p:cNvSpPr/>
              <p:nvPr/>
            </p:nvSpPr>
            <p:spPr bwMode="auto">
              <a:xfrm>
                <a:off x="7081933" y="1110343"/>
                <a:ext cx="989047" cy="167951"/>
              </a:xfrm>
              <a:prstGeom prst="roundRect">
                <a:avLst/>
              </a:prstGeom>
              <a:noFill/>
              <a:ln w="15875">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defTabSz="685165">
                  <a:buClr>
                    <a:srgbClr val="CC9900"/>
                  </a:buClr>
                  <a:buFont typeface="Wingdings" panose="05000000000000000000" pitchFamily="2" charset="2"/>
                  <a:buChar char="n"/>
                </a:pPr>
                <a:endParaRPr lang="zh-CN" altLang="en-US" sz="1300" dirty="0" smtClean="0">
                  <a:solidFill>
                    <a:srgbClr val="000000"/>
                  </a:solidFill>
                  <a:latin typeface="Arial" panose="020B0604020202020204" pitchFamily="34" charset="0"/>
                  <a:ea typeface="宋体" panose="02010600030101010101" pitchFamily="2" charset="-122"/>
                </a:endParaRPr>
              </a:p>
            </p:txBody>
          </p:sp>
          <p:sp>
            <p:nvSpPr>
              <p:cNvPr id="467" name="TextBox 466"/>
              <p:cNvSpPr txBox="1"/>
              <p:nvPr/>
            </p:nvSpPr>
            <p:spPr>
              <a:xfrm>
                <a:off x="7408506" y="1147666"/>
                <a:ext cx="295047" cy="100589"/>
              </a:xfrm>
              <a:prstGeom prst="rect">
                <a:avLst/>
              </a:prstGeom>
              <a:noFill/>
            </p:spPr>
            <p:txBody>
              <a:bodyPr wrap="none" rtlCol="0">
                <a:prstTxWarp prst="textPlain">
                  <a:avLst/>
                </a:prstTxWarp>
                <a:spAutoFit/>
              </a:bodyPr>
              <a:lstStyle/>
              <a:p>
                <a:r>
                  <a:rPr lang="en-US" altLang="zh-CN" dirty="0" smtClean="0">
                    <a:solidFill>
                      <a:srgbClr val="000000"/>
                    </a:solidFill>
                  </a:rPr>
                  <a:t>eSDK</a:t>
                </a:r>
                <a:endParaRPr lang="zh-CN" altLang="en-US" dirty="0">
                  <a:solidFill>
                    <a:srgbClr val="000000"/>
                  </a:solidFill>
                </a:endParaRPr>
              </a:p>
            </p:txBody>
          </p:sp>
        </p:grpSp>
        <p:grpSp>
          <p:nvGrpSpPr>
            <p:cNvPr id="32" name="组合 132"/>
            <p:cNvGrpSpPr/>
            <p:nvPr/>
          </p:nvGrpSpPr>
          <p:grpSpPr>
            <a:xfrm>
              <a:off x="5552659" y="1590273"/>
              <a:ext cx="2358895" cy="569849"/>
              <a:chOff x="5379881" y="2941983"/>
              <a:chExt cx="3552950" cy="712881"/>
            </a:xfrm>
          </p:grpSpPr>
          <p:sp>
            <p:nvSpPr>
              <p:cNvPr id="393" name="TextBox 392"/>
              <p:cNvSpPr txBox="1"/>
              <p:nvPr/>
            </p:nvSpPr>
            <p:spPr>
              <a:xfrm>
                <a:off x="6222884" y="3574382"/>
                <a:ext cx="480855" cy="80478"/>
              </a:xfrm>
              <a:prstGeom prst="rect">
                <a:avLst/>
              </a:prstGeom>
              <a:noFill/>
            </p:spPr>
            <p:txBody>
              <a:bodyPr wrap="none" rtlCol="0">
                <a:prstTxWarp prst="textPlain">
                  <a:avLst/>
                </a:prstTxWarp>
                <a:spAutoFit/>
              </a:bodyPr>
              <a:lstStyle/>
              <a:p>
                <a:r>
                  <a:rPr lang="en-US" altLang="zh-CN" dirty="0" smtClean="0">
                    <a:solidFill>
                      <a:srgbClr val="000000"/>
                    </a:solidFill>
                  </a:rPr>
                  <a:t>Central</a:t>
                </a:r>
                <a:r>
                  <a:rPr lang="zh-CN" altLang="en-US" dirty="0" smtClean="0">
                    <a:solidFill>
                      <a:srgbClr val="000000"/>
                    </a:solidFill>
                  </a:rPr>
                  <a:t> </a:t>
                </a:r>
                <a:r>
                  <a:rPr lang="en-US" altLang="zh-CN" dirty="0" smtClean="0">
                    <a:solidFill>
                      <a:srgbClr val="000000"/>
                    </a:solidFill>
                  </a:rPr>
                  <a:t>DC</a:t>
                </a:r>
                <a:endParaRPr lang="zh-CN" altLang="en-US" dirty="0">
                  <a:solidFill>
                    <a:srgbClr val="000000"/>
                  </a:solidFill>
                </a:endParaRPr>
              </a:p>
            </p:txBody>
          </p:sp>
          <p:grpSp>
            <p:nvGrpSpPr>
              <p:cNvPr id="33" name="组合 134"/>
              <p:cNvGrpSpPr/>
              <p:nvPr/>
            </p:nvGrpSpPr>
            <p:grpSpPr>
              <a:xfrm>
                <a:off x="5379881" y="2958565"/>
                <a:ext cx="814587" cy="696296"/>
                <a:chOff x="5234109" y="2958565"/>
                <a:chExt cx="814587" cy="696296"/>
              </a:xfrm>
            </p:grpSpPr>
            <p:sp>
              <p:nvSpPr>
                <p:cNvPr id="462" name="Freeform 173"/>
                <p:cNvSpPr>
                  <a:spLocks noEditPoints="1"/>
                </p:cNvSpPr>
                <p:nvPr/>
              </p:nvSpPr>
              <p:spPr bwMode="auto">
                <a:xfrm>
                  <a:off x="5234109" y="3207220"/>
                  <a:ext cx="814587" cy="447641"/>
                </a:xfrm>
                <a:custGeom>
                  <a:avLst/>
                  <a:gdLst/>
                  <a:ahLst/>
                  <a:cxnLst>
                    <a:cxn ang="0">
                      <a:pos x="8976" y="5808"/>
                    </a:cxn>
                    <a:cxn ang="0">
                      <a:pos x="6336" y="7920"/>
                    </a:cxn>
                    <a:cxn ang="0">
                      <a:pos x="7788" y="13376"/>
                    </a:cxn>
                    <a:cxn ang="0">
                      <a:pos x="8008" y="9636"/>
                    </a:cxn>
                    <a:cxn ang="0">
                      <a:pos x="5720" y="10780"/>
                    </a:cxn>
                    <a:cxn ang="0">
                      <a:pos x="3916" y="12276"/>
                    </a:cxn>
                    <a:cxn ang="0">
                      <a:pos x="4532" y="13376"/>
                    </a:cxn>
                    <a:cxn ang="0">
                      <a:pos x="1804" y="12276"/>
                    </a:cxn>
                    <a:cxn ang="0">
                      <a:pos x="2376" y="10780"/>
                    </a:cxn>
                    <a:cxn ang="0">
                      <a:pos x="0" y="5368"/>
                    </a:cxn>
                    <a:cxn ang="0">
                      <a:pos x="2288" y="9592"/>
                    </a:cxn>
                    <a:cxn ang="0">
                      <a:pos x="3740" y="4268"/>
                    </a:cxn>
                    <a:cxn ang="0">
                      <a:pos x="8712" y="4840"/>
                    </a:cxn>
                    <a:cxn ang="0">
                      <a:pos x="10340" y="5368"/>
                    </a:cxn>
                    <a:cxn ang="0">
                      <a:pos x="12496" y="5808"/>
                    </a:cxn>
                    <a:cxn ang="0">
                      <a:pos x="13640" y="5368"/>
                    </a:cxn>
                    <a:cxn ang="0">
                      <a:pos x="14256" y="3916"/>
                    </a:cxn>
                    <a:cxn ang="0">
                      <a:pos x="13860" y="4972"/>
                    </a:cxn>
                    <a:cxn ang="0">
                      <a:pos x="14124" y="616"/>
                    </a:cxn>
                    <a:cxn ang="0">
                      <a:pos x="14608" y="2376"/>
                    </a:cxn>
                    <a:cxn ang="0">
                      <a:pos x="14960" y="2420"/>
                    </a:cxn>
                    <a:cxn ang="0">
                      <a:pos x="15224" y="2596"/>
                    </a:cxn>
                    <a:cxn ang="0">
                      <a:pos x="15400" y="2860"/>
                    </a:cxn>
                    <a:cxn ang="0">
                      <a:pos x="15444" y="3168"/>
                    </a:cxn>
                    <a:cxn ang="0">
                      <a:pos x="15356" y="3564"/>
                    </a:cxn>
                    <a:cxn ang="0">
                      <a:pos x="15136" y="3828"/>
                    </a:cxn>
                    <a:cxn ang="0">
                      <a:pos x="15840" y="5368"/>
                    </a:cxn>
                    <a:cxn ang="0">
                      <a:pos x="16368" y="5808"/>
                    </a:cxn>
                    <a:cxn ang="0">
                      <a:pos x="16368" y="7216"/>
                    </a:cxn>
                    <a:cxn ang="0">
                      <a:pos x="13860" y="12276"/>
                    </a:cxn>
                    <a:cxn ang="0">
                      <a:pos x="15224" y="13376"/>
                    </a:cxn>
                    <a:cxn ang="0">
                      <a:pos x="10032" y="12276"/>
                    </a:cxn>
                    <a:cxn ang="0">
                      <a:pos x="14476" y="7216"/>
                    </a:cxn>
                    <a:cxn ang="0">
                      <a:pos x="8624" y="5808"/>
                    </a:cxn>
                    <a:cxn ang="0">
                      <a:pos x="5104" y="44"/>
                    </a:cxn>
                    <a:cxn ang="0">
                      <a:pos x="4532" y="264"/>
                    </a:cxn>
                    <a:cxn ang="0">
                      <a:pos x="4092" y="704"/>
                    </a:cxn>
                    <a:cxn ang="0">
                      <a:pos x="3872" y="1276"/>
                    </a:cxn>
                    <a:cxn ang="0">
                      <a:pos x="3872" y="1936"/>
                    </a:cxn>
                    <a:cxn ang="0">
                      <a:pos x="4092" y="2508"/>
                    </a:cxn>
                    <a:cxn ang="0">
                      <a:pos x="4532" y="2904"/>
                    </a:cxn>
                    <a:cxn ang="0">
                      <a:pos x="5104" y="3168"/>
                    </a:cxn>
                    <a:cxn ang="0">
                      <a:pos x="5764" y="3168"/>
                    </a:cxn>
                    <a:cxn ang="0">
                      <a:pos x="6336" y="2904"/>
                    </a:cxn>
                    <a:cxn ang="0">
                      <a:pos x="6776" y="2508"/>
                    </a:cxn>
                    <a:cxn ang="0">
                      <a:pos x="6996" y="1936"/>
                    </a:cxn>
                    <a:cxn ang="0">
                      <a:pos x="6996" y="1276"/>
                    </a:cxn>
                    <a:cxn ang="0">
                      <a:pos x="6776" y="704"/>
                    </a:cxn>
                    <a:cxn ang="0">
                      <a:pos x="6336" y="264"/>
                    </a:cxn>
                    <a:cxn ang="0">
                      <a:pos x="5764" y="44"/>
                    </a:cxn>
                  </a:cxnLst>
                  <a:rect l="0" t="0" r="r" b="b"/>
                  <a:pathLst>
                    <a:path w="16368" h="13376">
                      <a:moveTo>
                        <a:pt x="8624" y="5808"/>
                      </a:moveTo>
                      <a:lnTo>
                        <a:pt x="8976" y="5808"/>
                      </a:lnTo>
                      <a:lnTo>
                        <a:pt x="6556" y="5764"/>
                      </a:lnTo>
                      <a:lnTo>
                        <a:pt x="6336" y="7920"/>
                      </a:lnTo>
                      <a:lnTo>
                        <a:pt x="9856" y="9064"/>
                      </a:lnTo>
                      <a:lnTo>
                        <a:pt x="7788" y="13376"/>
                      </a:lnTo>
                      <a:lnTo>
                        <a:pt x="6644" y="13376"/>
                      </a:lnTo>
                      <a:lnTo>
                        <a:pt x="8008" y="9636"/>
                      </a:lnTo>
                      <a:lnTo>
                        <a:pt x="5720" y="9592"/>
                      </a:lnTo>
                      <a:lnTo>
                        <a:pt x="5720" y="10780"/>
                      </a:lnTo>
                      <a:lnTo>
                        <a:pt x="3916" y="10780"/>
                      </a:lnTo>
                      <a:lnTo>
                        <a:pt x="3916" y="12276"/>
                      </a:lnTo>
                      <a:lnTo>
                        <a:pt x="4532" y="12276"/>
                      </a:lnTo>
                      <a:lnTo>
                        <a:pt x="4532" y="13376"/>
                      </a:lnTo>
                      <a:lnTo>
                        <a:pt x="1804" y="13376"/>
                      </a:lnTo>
                      <a:lnTo>
                        <a:pt x="1804" y="12276"/>
                      </a:lnTo>
                      <a:lnTo>
                        <a:pt x="2376" y="12276"/>
                      </a:lnTo>
                      <a:lnTo>
                        <a:pt x="2376" y="10780"/>
                      </a:lnTo>
                      <a:lnTo>
                        <a:pt x="792" y="10780"/>
                      </a:lnTo>
                      <a:lnTo>
                        <a:pt x="0" y="5368"/>
                      </a:lnTo>
                      <a:lnTo>
                        <a:pt x="1672" y="5368"/>
                      </a:lnTo>
                      <a:lnTo>
                        <a:pt x="2288" y="9592"/>
                      </a:lnTo>
                      <a:lnTo>
                        <a:pt x="3740" y="9592"/>
                      </a:lnTo>
                      <a:lnTo>
                        <a:pt x="3740" y="4268"/>
                      </a:lnTo>
                      <a:lnTo>
                        <a:pt x="3740" y="3608"/>
                      </a:lnTo>
                      <a:lnTo>
                        <a:pt x="8712" y="4840"/>
                      </a:lnTo>
                      <a:lnTo>
                        <a:pt x="10295" y="4972"/>
                      </a:lnTo>
                      <a:lnTo>
                        <a:pt x="10340" y="5368"/>
                      </a:lnTo>
                      <a:lnTo>
                        <a:pt x="12496" y="5148"/>
                      </a:lnTo>
                      <a:lnTo>
                        <a:pt x="12496" y="5808"/>
                      </a:lnTo>
                      <a:lnTo>
                        <a:pt x="13640" y="5808"/>
                      </a:lnTo>
                      <a:lnTo>
                        <a:pt x="13640" y="5368"/>
                      </a:lnTo>
                      <a:lnTo>
                        <a:pt x="14256" y="5368"/>
                      </a:lnTo>
                      <a:lnTo>
                        <a:pt x="14256" y="3916"/>
                      </a:lnTo>
                      <a:lnTo>
                        <a:pt x="14168" y="3872"/>
                      </a:lnTo>
                      <a:lnTo>
                        <a:pt x="13860" y="4972"/>
                      </a:lnTo>
                      <a:lnTo>
                        <a:pt x="13024" y="4752"/>
                      </a:lnTo>
                      <a:lnTo>
                        <a:pt x="14124" y="616"/>
                      </a:lnTo>
                      <a:lnTo>
                        <a:pt x="15004" y="880"/>
                      </a:lnTo>
                      <a:lnTo>
                        <a:pt x="14608" y="2376"/>
                      </a:lnTo>
                      <a:lnTo>
                        <a:pt x="14784" y="2376"/>
                      </a:lnTo>
                      <a:lnTo>
                        <a:pt x="14960" y="2420"/>
                      </a:lnTo>
                      <a:lnTo>
                        <a:pt x="15092" y="2508"/>
                      </a:lnTo>
                      <a:lnTo>
                        <a:pt x="15224" y="2596"/>
                      </a:lnTo>
                      <a:lnTo>
                        <a:pt x="15312" y="2728"/>
                      </a:lnTo>
                      <a:lnTo>
                        <a:pt x="15400" y="2860"/>
                      </a:lnTo>
                      <a:lnTo>
                        <a:pt x="15444" y="2992"/>
                      </a:lnTo>
                      <a:lnTo>
                        <a:pt x="15444" y="3168"/>
                      </a:lnTo>
                      <a:lnTo>
                        <a:pt x="15444" y="3388"/>
                      </a:lnTo>
                      <a:lnTo>
                        <a:pt x="15356" y="3564"/>
                      </a:lnTo>
                      <a:lnTo>
                        <a:pt x="15268" y="3696"/>
                      </a:lnTo>
                      <a:lnTo>
                        <a:pt x="15136" y="3828"/>
                      </a:lnTo>
                      <a:lnTo>
                        <a:pt x="15136" y="5368"/>
                      </a:lnTo>
                      <a:lnTo>
                        <a:pt x="15840" y="5368"/>
                      </a:lnTo>
                      <a:lnTo>
                        <a:pt x="15840" y="5808"/>
                      </a:lnTo>
                      <a:lnTo>
                        <a:pt x="16368" y="5808"/>
                      </a:lnTo>
                      <a:lnTo>
                        <a:pt x="16368" y="6687"/>
                      </a:lnTo>
                      <a:lnTo>
                        <a:pt x="16368" y="7216"/>
                      </a:lnTo>
                      <a:lnTo>
                        <a:pt x="16148" y="7216"/>
                      </a:lnTo>
                      <a:lnTo>
                        <a:pt x="13860" y="12276"/>
                      </a:lnTo>
                      <a:lnTo>
                        <a:pt x="15224" y="12276"/>
                      </a:lnTo>
                      <a:lnTo>
                        <a:pt x="15224" y="13376"/>
                      </a:lnTo>
                      <a:lnTo>
                        <a:pt x="10032" y="13376"/>
                      </a:lnTo>
                      <a:lnTo>
                        <a:pt x="10032" y="12276"/>
                      </a:lnTo>
                      <a:lnTo>
                        <a:pt x="12188" y="12276"/>
                      </a:lnTo>
                      <a:lnTo>
                        <a:pt x="14476" y="7216"/>
                      </a:lnTo>
                      <a:lnTo>
                        <a:pt x="8624" y="7216"/>
                      </a:lnTo>
                      <a:lnTo>
                        <a:pt x="8624" y="5808"/>
                      </a:lnTo>
                      <a:close/>
                      <a:moveTo>
                        <a:pt x="5412" y="0"/>
                      </a:moveTo>
                      <a:lnTo>
                        <a:pt x="5104" y="44"/>
                      </a:lnTo>
                      <a:lnTo>
                        <a:pt x="4796" y="132"/>
                      </a:lnTo>
                      <a:lnTo>
                        <a:pt x="4532" y="264"/>
                      </a:lnTo>
                      <a:lnTo>
                        <a:pt x="4312" y="484"/>
                      </a:lnTo>
                      <a:lnTo>
                        <a:pt x="4092" y="704"/>
                      </a:lnTo>
                      <a:lnTo>
                        <a:pt x="3960" y="968"/>
                      </a:lnTo>
                      <a:lnTo>
                        <a:pt x="3872" y="1276"/>
                      </a:lnTo>
                      <a:lnTo>
                        <a:pt x="3828" y="1584"/>
                      </a:lnTo>
                      <a:lnTo>
                        <a:pt x="3872" y="1936"/>
                      </a:lnTo>
                      <a:lnTo>
                        <a:pt x="3960" y="2199"/>
                      </a:lnTo>
                      <a:lnTo>
                        <a:pt x="4092" y="2508"/>
                      </a:lnTo>
                      <a:lnTo>
                        <a:pt x="4312" y="2728"/>
                      </a:lnTo>
                      <a:lnTo>
                        <a:pt x="4532" y="2904"/>
                      </a:lnTo>
                      <a:lnTo>
                        <a:pt x="4796" y="3080"/>
                      </a:lnTo>
                      <a:lnTo>
                        <a:pt x="5104" y="3168"/>
                      </a:lnTo>
                      <a:lnTo>
                        <a:pt x="5412" y="3212"/>
                      </a:lnTo>
                      <a:lnTo>
                        <a:pt x="5764" y="3168"/>
                      </a:lnTo>
                      <a:lnTo>
                        <a:pt x="6073" y="3080"/>
                      </a:lnTo>
                      <a:lnTo>
                        <a:pt x="6336" y="2904"/>
                      </a:lnTo>
                      <a:lnTo>
                        <a:pt x="6556" y="2728"/>
                      </a:lnTo>
                      <a:lnTo>
                        <a:pt x="6776" y="2508"/>
                      </a:lnTo>
                      <a:lnTo>
                        <a:pt x="6908" y="2199"/>
                      </a:lnTo>
                      <a:lnTo>
                        <a:pt x="6996" y="1936"/>
                      </a:lnTo>
                      <a:lnTo>
                        <a:pt x="7040" y="1584"/>
                      </a:lnTo>
                      <a:lnTo>
                        <a:pt x="6996" y="1276"/>
                      </a:lnTo>
                      <a:lnTo>
                        <a:pt x="6908" y="968"/>
                      </a:lnTo>
                      <a:lnTo>
                        <a:pt x="6776" y="704"/>
                      </a:lnTo>
                      <a:lnTo>
                        <a:pt x="6556" y="484"/>
                      </a:lnTo>
                      <a:lnTo>
                        <a:pt x="6336" y="264"/>
                      </a:lnTo>
                      <a:lnTo>
                        <a:pt x="6073" y="132"/>
                      </a:lnTo>
                      <a:lnTo>
                        <a:pt x="5764" y="44"/>
                      </a:lnTo>
                      <a:lnTo>
                        <a:pt x="5412" y="0"/>
                      </a:lnTo>
                      <a:close/>
                    </a:path>
                  </a:pathLst>
                </a:custGeom>
                <a:solidFill>
                  <a:schemeClr val="tx2"/>
                </a:solidFill>
                <a:ln w="9525">
                  <a:noFill/>
                  <a:round/>
                </a:ln>
              </p:spPr>
              <p:txBody>
                <a:bodyPr vert="horz" wrap="square" lIns="91440" tIns="45720" rIns="91440" bIns="45720" numCol="1" anchor="t" anchorCtr="0" compatLnSpc="1"/>
                <a:lstStyle/>
                <a:p>
                  <a:endParaRPr lang="zh-CN" altLang="en-US" dirty="0">
                    <a:solidFill>
                      <a:srgbClr val="990000"/>
                    </a:solidFill>
                  </a:endParaRPr>
                </a:p>
              </p:txBody>
            </p:sp>
            <p:sp>
              <p:nvSpPr>
                <p:cNvPr id="463" name="TextBox 462"/>
                <p:cNvSpPr txBox="1"/>
                <p:nvPr/>
              </p:nvSpPr>
              <p:spPr>
                <a:xfrm>
                  <a:off x="5293998" y="2958565"/>
                  <a:ext cx="718560" cy="215498"/>
                </a:xfrm>
                <a:prstGeom prst="rect">
                  <a:avLst/>
                </a:prstGeom>
                <a:noFill/>
              </p:spPr>
              <p:txBody>
                <a:bodyPr wrap="none" numCol="1" rtlCol="0">
                  <a:prstTxWarp prst="textPlain">
                    <a:avLst/>
                  </a:prstTxWarp>
                  <a:spAutoFit/>
                </a:bodyPr>
                <a:lstStyle/>
                <a:p>
                  <a:r>
                    <a:rPr lang="en-US" altLang="zh-CN" dirty="0" err="1" smtClean="0">
                      <a:solidFill>
                        <a:srgbClr val="990000"/>
                      </a:solidFill>
                    </a:rPr>
                    <a:t>iLearning</a:t>
                  </a:r>
                  <a:endParaRPr lang="zh-CN" altLang="en-US" dirty="0" smtClean="0">
                    <a:solidFill>
                      <a:srgbClr val="990000"/>
                    </a:solidFill>
                  </a:endParaRPr>
                </a:p>
              </p:txBody>
            </p:sp>
          </p:grpSp>
          <p:grpSp>
            <p:nvGrpSpPr>
              <p:cNvPr id="34" name="组合 135"/>
              <p:cNvGrpSpPr/>
              <p:nvPr/>
            </p:nvGrpSpPr>
            <p:grpSpPr>
              <a:xfrm>
                <a:off x="6263042" y="2941983"/>
                <a:ext cx="654594" cy="712877"/>
                <a:chOff x="6263042" y="2941983"/>
                <a:chExt cx="654594" cy="712877"/>
              </a:xfrm>
            </p:grpSpPr>
            <p:sp>
              <p:nvSpPr>
                <p:cNvPr id="460" name="Freeform 133"/>
                <p:cNvSpPr/>
                <p:nvPr/>
              </p:nvSpPr>
              <p:spPr bwMode="auto">
                <a:xfrm>
                  <a:off x="6263042" y="3150860"/>
                  <a:ext cx="648000" cy="504000"/>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61" name="TextBox 460"/>
                <p:cNvSpPr txBox="1"/>
                <p:nvPr/>
              </p:nvSpPr>
              <p:spPr>
                <a:xfrm>
                  <a:off x="6361044" y="2941983"/>
                  <a:ext cx="556592" cy="238539"/>
                </a:xfrm>
                <a:prstGeom prst="rect">
                  <a:avLst/>
                </a:prstGeom>
                <a:noFill/>
              </p:spPr>
              <p:txBody>
                <a:bodyPr wrap="none" rtlCol="0">
                  <a:prstTxWarp prst="textPlain">
                    <a:avLst/>
                  </a:prstTxWarp>
                  <a:spAutoFit/>
                </a:bodyPr>
                <a:lstStyle/>
                <a:p>
                  <a:r>
                    <a:rPr lang="en-US" altLang="zh-CN" dirty="0" err="1" smtClean="0">
                      <a:solidFill>
                        <a:srgbClr val="000000"/>
                      </a:solidFill>
                    </a:rPr>
                    <a:t>iResearch</a:t>
                  </a:r>
                  <a:endParaRPr lang="zh-CN" altLang="en-US" dirty="0">
                    <a:solidFill>
                      <a:srgbClr val="000000"/>
                    </a:solidFill>
                  </a:endParaRPr>
                </a:p>
              </p:txBody>
            </p:sp>
          </p:grpSp>
          <p:grpSp>
            <p:nvGrpSpPr>
              <p:cNvPr id="35" name="组合 136"/>
              <p:cNvGrpSpPr/>
              <p:nvPr/>
            </p:nvGrpSpPr>
            <p:grpSpPr>
              <a:xfrm>
                <a:off x="6954149" y="2981739"/>
                <a:ext cx="648000" cy="673121"/>
                <a:chOff x="7073417" y="2981739"/>
                <a:chExt cx="648000" cy="673121"/>
              </a:xfrm>
            </p:grpSpPr>
            <p:sp>
              <p:nvSpPr>
                <p:cNvPr id="458" name="Freeform 20"/>
                <p:cNvSpPr>
                  <a:spLocks noEditPoints="1"/>
                </p:cNvSpPr>
                <p:nvPr/>
              </p:nvSpPr>
              <p:spPr bwMode="auto">
                <a:xfrm>
                  <a:off x="7073417" y="3150860"/>
                  <a:ext cx="648000" cy="504000"/>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9" name="TextBox 458"/>
                <p:cNvSpPr txBox="1"/>
                <p:nvPr/>
              </p:nvSpPr>
              <p:spPr>
                <a:xfrm>
                  <a:off x="7156174" y="2981739"/>
                  <a:ext cx="516835" cy="198783"/>
                </a:xfrm>
                <a:prstGeom prst="rect">
                  <a:avLst/>
                </a:prstGeom>
                <a:noFill/>
              </p:spPr>
              <p:txBody>
                <a:bodyPr wrap="none" rtlCol="0">
                  <a:prstTxWarp prst="textPlain">
                    <a:avLst/>
                  </a:prstTxWarp>
                  <a:spAutoFit/>
                </a:bodyPr>
                <a:lstStyle/>
                <a:p>
                  <a:r>
                    <a:rPr lang="en-US" altLang="zh-CN" dirty="0" err="1" smtClean="0">
                      <a:solidFill>
                        <a:srgbClr val="000000"/>
                      </a:solidFill>
                    </a:rPr>
                    <a:t>iLiving</a:t>
                  </a:r>
                  <a:endParaRPr lang="zh-CN" altLang="en-US" dirty="0">
                    <a:solidFill>
                      <a:srgbClr val="000000"/>
                    </a:solidFill>
                  </a:endParaRPr>
                </a:p>
              </p:txBody>
            </p:sp>
          </p:grpSp>
          <p:grpSp>
            <p:nvGrpSpPr>
              <p:cNvPr id="36" name="组合 137"/>
              <p:cNvGrpSpPr/>
              <p:nvPr/>
            </p:nvGrpSpPr>
            <p:grpSpPr>
              <a:xfrm>
                <a:off x="7606751" y="2994991"/>
                <a:ext cx="659189" cy="659873"/>
                <a:chOff x="7858539" y="2994991"/>
                <a:chExt cx="659189" cy="659873"/>
              </a:xfrm>
            </p:grpSpPr>
            <p:grpSp>
              <p:nvGrpSpPr>
                <p:cNvPr id="37" name="组合 508"/>
                <p:cNvGrpSpPr/>
                <p:nvPr/>
              </p:nvGrpSpPr>
              <p:grpSpPr>
                <a:xfrm>
                  <a:off x="7869731" y="3150864"/>
                  <a:ext cx="647997" cy="504000"/>
                  <a:chOff x="-2949575" y="3236913"/>
                  <a:chExt cx="1717675" cy="1365250"/>
                </a:xfrm>
                <a:solidFill>
                  <a:schemeClr val="tx1">
                    <a:lumMod val="50000"/>
                    <a:lumOff val="50000"/>
                  </a:schemeClr>
                </a:solidFill>
              </p:grpSpPr>
              <p:sp>
                <p:nvSpPr>
                  <p:cNvPr id="405" name="Freeform 194"/>
                  <p:cNvSpPr/>
                  <p:nvPr/>
                </p:nvSpPr>
                <p:spPr bwMode="auto">
                  <a:xfrm>
                    <a:off x="-1552575" y="3481388"/>
                    <a:ext cx="317500" cy="266700"/>
                  </a:xfrm>
                  <a:custGeom>
                    <a:avLst/>
                    <a:gdLst/>
                    <a:ahLst/>
                    <a:cxnLst>
                      <a:cxn ang="0">
                        <a:pos x="2280" y="2460"/>
                      </a:cxn>
                      <a:cxn ang="0">
                        <a:pos x="2400" y="2490"/>
                      </a:cxn>
                      <a:cxn ang="0">
                        <a:pos x="2520" y="2520"/>
                      </a:cxn>
                      <a:cxn ang="0">
                        <a:pos x="2640" y="2460"/>
                      </a:cxn>
                      <a:cxn ang="0">
                        <a:pos x="2730" y="2400"/>
                      </a:cxn>
                      <a:cxn ang="0">
                        <a:pos x="2970" y="2070"/>
                      </a:cxn>
                      <a:cxn ang="0">
                        <a:pos x="3000" y="1950"/>
                      </a:cxn>
                      <a:cxn ang="0">
                        <a:pos x="3000" y="1830"/>
                      </a:cxn>
                      <a:cxn ang="0">
                        <a:pos x="2970" y="1740"/>
                      </a:cxn>
                      <a:cxn ang="0">
                        <a:pos x="2880" y="1650"/>
                      </a:cxn>
                      <a:cxn ang="0">
                        <a:pos x="720" y="60"/>
                      </a:cxn>
                      <a:cxn ang="0">
                        <a:pos x="600" y="0"/>
                      </a:cxn>
                      <a:cxn ang="0">
                        <a:pos x="480" y="0"/>
                      </a:cxn>
                      <a:cxn ang="0">
                        <a:pos x="390" y="30"/>
                      </a:cxn>
                      <a:cxn ang="0">
                        <a:pos x="300" y="120"/>
                      </a:cxn>
                      <a:cxn ang="0">
                        <a:pos x="60" y="450"/>
                      </a:cxn>
                      <a:cxn ang="0">
                        <a:pos x="0" y="540"/>
                      </a:cxn>
                      <a:cxn ang="0">
                        <a:pos x="0" y="660"/>
                      </a:cxn>
                      <a:cxn ang="0">
                        <a:pos x="29" y="780"/>
                      </a:cxn>
                      <a:cxn ang="0">
                        <a:pos x="120" y="870"/>
                      </a:cxn>
                      <a:cxn ang="0">
                        <a:pos x="2280" y="2460"/>
                      </a:cxn>
                    </a:cxnLst>
                    <a:rect l="0" t="0" r="r" b="b"/>
                    <a:pathLst>
                      <a:path w="3000" h="2520">
                        <a:moveTo>
                          <a:pt x="2280" y="2460"/>
                        </a:moveTo>
                        <a:lnTo>
                          <a:pt x="2400" y="2490"/>
                        </a:lnTo>
                        <a:lnTo>
                          <a:pt x="2520" y="2520"/>
                        </a:lnTo>
                        <a:lnTo>
                          <a:pt x="2640" y="2460"/>
                        </a:lnTo>
                        <a:lnTo>
                          <a:pt x="2730" y="2400"/>
                        </a:lnTo>
                        <a:lnTo>
                          <a:pt x="2970" y="2070"/>
                        </a:lnTo>
                        <a:lnTo>
                          <a:pt x="3000" y="1950"/>
                        </a:lnTo>
                        <a:lnTo>
                          <a:pt x="3000" y="1830"/>
                        </a:lnTo>
                        <a:lnTo>
                          <a:pt x="2970" y="1740"/>
                        </a:lnTo>
                        <a:lnTo>
                          <a:pt x="2880" y="1650"/>
                        </a:lnTo>
                        <a:lnTo>
                          <a:pt x="720" y="60"/>
                        </a:lnTo>
                        <a:lnTo>
                          <a:pt x="600" y="0"/>
                        </a:lnTo>
                        <a:lnTo>
                          <a:pt x="480" y="0"/>
                        </a:lnTo>
                        <a:lnTo>
                          <a:pt x="390" y="30"/>
                        </a:lnTo>
                        <a:lnTo>
                          <a:pt x="300" y="120"/>
                        </a:lnTo>
                        <a:lnTo>
                          <a:pt x="60" y="450"/>
                        </a:lnTo>
                        <a:lnTo>
                          <a:pt x="0" y="540"/>
                        </a:lnTo>
                        <a:lnTo>
                          <a:pt x="0" y="660"/>
                        </a:lnTo>
                        <a:lnTo>
                          <a:pt x="29" y="780"/>
                        </a:lnTo>
                        <a:lnTo>
                          <a:pt x="120" y="870"/>
                        </a:lnTo>
                        <a:lnTo>
                          <a:pt x="2280" y="24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38" name="组合 507"/>
                  <p:cNvGrpSpPr/>
                  <p:nvPr/>
                </p:nvGrpSpPr>
                <p:grpSpPr>
                  <a:xfrm>
                    <a:off x="-2949575" y="3236913"/>
                    <a:ext cx="1717675" cy="1365250"/>
                    <a:chOff x="-2949575" y="3236913"/>
                    <a:chExt cx="1717675" cy="1365250"/>
                  </a:xfrm>
                  <a:grpFill/>
                </p:grpSpPr>
                <p:sp>
                  <p:nvSpPr>
                    <p:cNvPr id="407" name="Freeform 188"/>
                    <p:cNvSpPr/>
                    <p:nvPr/>
                  </p:nvSpPr>
                  <p:spPr bwMode="auto">
                    <a:xfrm>
                      <a:off x="-1708150" y="3475038"/>
                      <a:ext cx="73025" cy="247650"/>
                    </a:xfrm>
                    <a:custGeom>
                      <a:avLst/>
                      <a:gdLst/>
                      <a:ahLst/>
                      <a:cxnLst>
                        <a:cxn ang="0">
                          <a:pos x="360" y="0"/>
                        </a:cxn>
                        <a:cxn ang="0">
                          <a:pos x="690" y="1290"/>
                        </a:cxn>
                        <a:cxn ang="0">
                          <a:pos x="360" y="2340"/>
                        </a:cxn>
                        <a:cxn ang="0">
                          <a:pos x="0" y="1260"/>
                        </a:cxn>
                        <a:cxn ang="0">
                          <a:pos x="360" y="0"/>
                        </a:cxn>
                      </a:cxnLst>
                      <a:rect l="0" t="0" r="r" b="b"/>
                      <a:pathLst>
                        <a:path w="690" h="2340">
                          <a:moveTo>
                            <a:pt x="360" y="0"/>
                          </a:moveTo>
                          <a:lnTo>
                            <a:pt x="690" y="1290"/>
                          </a:lnTo>
                          <a:lnTo>
                            <a:pt x="360" y="2340"/>
                          </a:lnTo>
                          <a:lnTo>
                            <a:pt x="0" y="1260"/>
                          </a:lnTo>
                          <a:lnTo>
                            <a:pt x="36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08" name="Freeform 189"/>
                    <p:cNvSpPr/>
                    <p:nvPr/>
                  </p:nvSpPr>
                  <p:spPr bwMode="auto">
                    <a:xfrm>
                      <a:off x="-1692275" y="3729038"/>
                      <a:ext cx="41275" cy="47625"/>
                    </a:xfrm>
                    <a:custGeom>
                      <a:avLst/>
                      <a:gdLst/>
                      <a:ahLst/>
                      <a:cxnLst>
                        <a:cxn ang="0">
                          <a:pos x="0" y="240"/>
                        </a:cxn>
                        <a:cxn ang="0">
                          <a:pos x="0" y="330"/>
                        </a:cxn>
                        <a:cxn ang="0">
                          <a:pos x="60" y="391"/>
                        </a:cxn>
                        <a:cxn ang="0">
                          <a:pos x="120" y="450"/>
                        </a:cxn>
                        <a:cxn ang="0">
                          <a:pos x="180" y="450"/>
                        </a:cxn>
                        <a:cxn ang="0">
                          <a:pos x="270" y="450"/>
                        </a:cxn>
                        <a:cxn ang="0">
                          <a:pos x="330" y="391"/>
                        </a:cxn>
                        <a:cxn ang="0">
                          <a:pos x="360" y="330"/>
                        </a:cxn>
                        <a:cxn ang="0">
                          <a:pos x="390" y="240"/>
                        </a:cxn>
                        <a:cxn ang="0">
                          <a:pos x="360" y="150"/>
                        </a:cxn>
                        <a:cxn ang="0">
                          <a:pos x="330" y="60"/>
                        </a:cxn>
                        <a:cxn ang="0">
                          <a:pos x="270" y="30"/>
                        </a:cxn>
                        <a:cxn ang="0">
                          <a:pos x="180" y="0"/>
                        </a:cxn>
                        <a:cxn ang="0">
                          <a:pos x="120" y="30"/>
                        </a:cxn>
                        <a:cxn ang="0">
                          <a:pos x="60" y="60"/>
                        </a:cxn>
                        <a:cxn ang="0">
                          <a:pos x="0" y="150"/>
                        </a:cxn>
                        <a:cxn ang="0">
                          <a:pos x="0" y="240"/>
                        </a:cxn>
                      </a:cxnLst>
                      <a:rect l="0" t="0" r="r" b="b"/>
                      <a:pathLst>
                        <a:path w="390" h="450">
                          <a:moveTo>
                            <a:pt x="0" y="240"/>
                          </a:moveTo>
                          <a:lnTo>
                            <a:pt x="0" y="330"/>
                          </a:lnTo>
                          <a:lnTo>
                            <a:pt x="60" y="391"/>
                          </a:lnTo>
                          <a:lnTo>
                            <a:pt x="120" y="450"/>
                          </a:lnTo>
                          <a:lnTo>
                            <a:pt x="180" y="450"/>
                          </a:lnTo>
                          <a:lnTo>
                            <a:pt x="270" y="450"/>
                          </a:lnTo>
                          <a:lnTo>
                            <a:pt x="330" y="391"/>
                          </a:lnTo>
                          <a:lnTo>
                            <a:pt x="360" y="330"/>
                          </a:lnTo>
                          <a:lnTo>
                            <a:pt x="390" y="240"/>
                          </a:lnTo>
                          <a:lnTo>
                            <a:pt x="360" y="150"/>
                          </a:lnTo>
                          <a:lnTo>
                            <a:pt x="330" y="60"/>
                          </a:lnTo>
                          <a:lnTo>
                            <a:pt x="270" y="30"/>
                          </a:lnTo>
                          <a:lnTo>
                            <a:pt x="180" y="0"/>
                          </a:lnTo>
                          <a:lnTo>
                            <a:pt x="120" y="30"/>
                          </a:lnTo>
                          <a:lnTo>
                            <a:pt x="60" y="60"/>
                          </a:lnTo>
                          <a:lnTo>
                            <a:pt x="0" y="150"/>
                          </a:lnTo>
                          <a:lnTo>
                            <a:pt x="0" y="2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09" name="Rectangle 190"/>
                    <p:cNvSpPr>
                      <a:spLocks noChangeArrowheads="1"/>
                    </p:cNvSpPr>
                    <p:nvPr/>
                  </p:nvSpPr>
                  <p:spPr bwMode="auto">
                    <a:xfrm>
                      <a:off x="-1831975" y="3687763"/>
                      <a:ext cx="76200" cy="63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10" name="Freeform 191"/>
                    <p:cNvSpPr/>
                    <p:nvPr/>
                  </p:nvSpPr>
                  <p:spPr bwMode="auto">
                    <a:xfrm>
                      <a:off x="-1790700" y="3236913"/>
                      <a:ext cx="225425" cy="219075"/>
                    </a:xfrm>
                    <a:custGeom>
                      <a:avLst/>
                      <a:gdLst/>
                      <a:ahLst/>
                      <a:cxnLst>
                        <a:cxn ang="0">
                          <a:pos x="0" y="1050"/>
                        </a:cxn>
                        <a:cxn ang="0">
                          <a:pos x="0" y="1260"/>
                        </a:cxn>
                        <a:cxn ang="0">
                          <a:pos x="60" y="1440"/>
                        </a:cxn>
                        <a:cxn ang="0">
                          <a:pos x="180" y="1620"/>
                        </a:cxn>
                        <a:cxn ang="0">
                          <a:pos x="300" y="1770"/>
                        </a:cxn>
                        <a:cxn ang="0">
                          <a:pos x="450" y="1890"/>
                        </a:cxn>
                        <a:cxn ang="0">
                          <a:pos x="630" y="2010"/>
                        </a:cxn>
                        <a:cxn ang="0">
                          <a:pos x="840" y="2070"/>
                        </a:cxn>
                        <a:cxn ang="0">
                          <a:pos x="1050" y="2070"/>
                        </a:cxn>
                        <a:cxn ang="0">
                          <a:pos x="1290" y="2070"/>
                        </a:cxn>
                        <a:cxn ang="0">
                          <a:pos x="1470" y="2010"/>
                        </a:cxn>
                        <a:cxn ang="0">
                          <a:pos x="1650" y="1890"/>
                        </a:cxn>
                        <a:cxn ang="0">
                          <a:pos x="1830" y="1770"/>
                        </a:cxn>
                        <a:cxn ang="0">
                          <a:pos x="1950" y="1620"/>
                        </a:cxn>
                        <a:cxn ang="0">
                          <a:pos x="2040" y="1440"/>
                        </a:cxn>
                        <a:cxn ang="0">
                          <a:pos x="2100" y="1260"/>
                        </a:cxn>
                        <a:cxn ang="0">
                          <a:pos x="2130" y="1050"/>
                        </a:cxn>
                        <a:cxn ang="0">
                          <a:pos x="2100" y="840"/>
                        </a:cxn>
                        <a:cxn ang="0">
                          <a:pos x="2040" y="630"/>
                        </a:cxn>
                        <a:cxn ang="0">
                          <a:pos x="1950" y="450"/>
                        </a:cxn>
                        <a:cxn ang="0">
                          <a:pos x="1830" y="300"/>
                        </a:cxn>
                        <a:cxn ang="0">
                          <a:pos x="1650" y="180"/>
                        </a:cxn>
                        <a:cxn ang="0">
                          <a:pos x="1470" y="90"/>
                        </a:cxn>
                        <a:cxn ang="0">
                          <a:pos x="1290" y="30"/>
                        </a:cxn>
                        <a:cxn ang="0">
                          <a:pos x="1050" y="0"/>
                        </a:cxn>
                        <a:cxn ang="0">
                          <a:pos x="840" y="30"/>
                        </a:cxn>
                        <a:cxn ang="0">
                          <a:pos x="630" y="90"/>
                        </a:cxn>
                        <a:cxn ang="0">
                          <a:pos x="450" y="180"/>
                        </a:cxn>
                        <a:cxn ang="0">
                          <a:pos x="300" y="300"/>
                        </a:cxn>
                        <a:cxn ang="0">
                          <a:pos x="180" y="450"/>
                        </a:cxn>
                        <a:cxn ang="0">
                          <a:pos x="60" y="630"/>
                        </a:cxn>
                        <a:cxn ang="0">
                          <a:pos x="0" y="840"/>
                        </a:cxn>
                        <a:cxn ang="0">
                          <a:pos x="0" y="1050"/>
                        </a:cxn>
                      </a:cxnLst>
                      <a:rect l="0" t="0" r="r" b="b"/>
                      <a:pathLst>
                        <a:path w="2130" h="2070">
                          <a:moveTo>
                            <a:pt x="0" y="1050"/>
                          </a:moveTo>
                          <a:lnTo>
                            <a:pt x="0" y="1260"/>
                          </a:lnTo>
                          <a:lnTo>
                            <a:pt x="60" y="1440"/>
                          </a:lnTo>
                          <a:lnTo>
                            <a:pt x="180" y="1620"/>
                          </a:lnTo>
                          <a:lnTo>
                            <a:pt x="300" y="1770"/>
                          </a:lnTo>
                          <a:lnTo>
                            <a:pt x="450" y="1890"/>
                          </a:lnTo>
                          <a:lnTo>
                            <a:pt x="630" y="2010"/>
                          </a:lnTo>
                          <a:lnTo>
                            <a:pt x="840" y="2070"/>
                          </a:lnTo>
                          <a:lnTo>
                            <a:pt x="1050" y="2070"/>
                          </a:lnTo>
                          <a:lnTo>
                            <a:pt x="1290" y="2070"/>
                          </a:lnTo>
                          <a:lnTo>
                            <a:pt x="1470" y="2010"/>
                          </a:lnTo>
                          <a:lnTo>
                            <a:pt x="1650" y="1890"/>
                          </a:lnTo>
                          <a:lnTo>
                            <a:pt x="1830" y="1770"/>
                          </a:lnTo>
                          <a:lnTo>
                            <a:pt x="1950" y="1620"/>
                          </a:lnTo>
                          <a:lnTo>
                            <a:pt x="2040" y="1440"/>
                          </a:lnTo>
                          <a:lnTo>
                            <a:pt x="2100" y="1260"/>
                          </a:lnTo>
                          <a:lnTo>
                            <a:pt x="2130" y="1050"/>
                          </a:lnTo>
                          <a:lnTo>
                            <a:pt x="2100" y="840"/>
                          </a:lnTo>
                          <a:lnTo>
                            <a:pt x="2040" y="630"/>
                          </a:lnTo>
                          <a:lnTo>
                            <a:pt x="1950" y="450"/>
                          </a:lnTo>
                          <a:lnTo>
                            <a:pt x="1830" y="300"/>
                          </a:lnTo>
                          <a:lnTo>
                            <a:pt x="1650" y="180"/>
                          </a:lnTo>
                          <a:lnTo>
                            <a:pt x="1470" y="90"/>
                          </a:lnTo>
                          <a:lnTo>
                            <a:pt x="1290" y="30"/>
                          </a:lnTo>
                          <a:lnTo>
                            <a:pt x="1050" y="0"/>
                          </a:lnTo>
                          <a:lnTo>
                            <a:pt x="840" y="30"/>
                          </a:lnTo>
                          <a:lnTo>
                            <a:pt x="630" y="90"/>
                          </a:lnTo>
                          <a:lnTo>
                            <a:pt x="450" y="180"/>
                          </a:lnTo>
                          <a:lnTo>
                            <a:pt x="300" y="300"/>
                          </a:lnTo>
                          <a:lnTo>
                            <a:pt x="180" y="450"/>
                          </a:lnTo>
                          <a:lnTo>
                            <a:pt x="60" y="630"/>
                          </a:lnTo>
                          <a:lnTo>
                            <a:pt x="0" y="840"/>
                          </a:lnTo>
                          <a:lnTo>
                            <a:pt x="0" y="10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1" name="Freeform 192"/>
                    <p:cNvSpPr/>
                    <p:nvPr/>
                  </p:nvSpPr>
                  <p:spPr bwMode="auto">
                    <a:xfrm>
                      <a:off x="-1654175" y="3970338"/>
                      <a:ext cx="177800" cy="606425"/>
                    </a:xfrm>
                    <a:custGeom>
                      <a:avLst/>
                      <a:gdLst/>
                      <a:ahLst/>
                      <a:cxnLst>
                        <a:cxn ang="0">
                          <a:pos x="0" y="5190"/>
                        </a:cxn>
                        <a:cxn ang="0">
                          <a:pos x="30" y="5310"/>
                        </a:cxn>
                        <a:cxn ang="0">
                          <a:pos x="60" y="5400"/>
                        </a:cxn>
                        <a:cxn ang="0">
                          <a:pos x="90" y="5490"/>
                        </a:cxn>
                        <a:cxn ang="0">
                          <a:pos x="150" y="5580"/>
                        </a:cxn>
                        <a:cxn ang="0">
                          <a:pos x="240" y="5640"/>
                        </a:cxn>
                        <a:cxn ang="0">
                          <a:pos x="300" y="5700"/>
                        </a:cxn>
                        <a:cxn ang="0">
                          <a:pos x="390" y="5730"/>
                        </a:cxn>
                        <a:cxn ang="0">
                          <a:pos x="510" y="5730"/>
                        </a:cxn>
                        <a:cxn ang="0">
                          <a:pos x="1200" y="5730"/>
                        </a:cxn>
                        <a:cxn ang="0">
                          <a:pos x="1290" y="5730"/>
                        </a:cxn>
                        <a:cxn ang="0">
                          <a:pos x="1380" y="5700"/>
                        </a:cxn>
                        <a:cxn ang="0">
                          <a:pos x="1470" y="5640"/>
                        </a:cxn>
                        <a:cxn ang="0">
                          <a:pos x="1530" y="5580"/>
                        </a:cxn>
                        <a:cxn ang="0">
                          <a:pos x="1590" y="5490"/>
                        </a:cxn>
                        <a:cxn ang="0">
                          <a:pos x="1620" y="5400"/>
                        </a:cxn>
                        <a:cxn ang="0">
                          <a:pos x="1650" y="5310"/>
                        </a:cxn>
                        <a:cxn ang="0">
                          <a:pos x="1680" y="5190"/>
                        </a:cxn>
                        <a:cxn ang="0">
                          <a:pos x="1680" y="540"/>
                        </a:cxn>
                        <a:cxn ang="0">
                          <a:pos x="1650" y="420"/>
                        </a:cxn>
                        <a:cxn ang="0">
                          <a:pos x="1620" y="330"/>
                        </a:cxn>
                        <a:cxn ang="0">
                          <a:pos x="1590" y="240"/>
                        </a:cxn>
                        <a:cxn ang="0">
                          <a:pos x="1530" y="150"/>
                        </a:cxn>
                        <a:cxn ang="0">
                          <a:pos x="1470" y="90"/>
                        </a:cxn>
                        <a:cxn ang="0">
                          <a:pos x="1380" y="30"/>
                        </a:cxn>
                        <a:cxn ang="0">
                          <a:pos x="1290" y="0"/>
                        </a:cxn>
                        <a:cxn ang="0">
                          <a:pos x="1200" y="0"/>
                        </a:cxn>
                        <a:cxn ang="0">
                          <a:pos x="510" y="0"/>
                        </a:cxn>
                        <a:cxn ang="0">
                          <a:pos x="390" y="0"/>
                        </a:cxn>
                        <a:cxn ang="0">
                          <a:pos x="300" y="30"/>
                        </a:cxn>
                        <a:cxn ang="0">
                          <a:pos x="240" y="90"/>
                        </a:cxn>
                        <a:cxn ang="0">
                          <a:pos x="150" y="150"/>
                        </a:cxn>
                        <a:cxn ang="0">
                          <a:pos x="90" y="240"/>
                        </a:cxn>
                        <a:cxn ang="0">
                          <a:pos x="60" y="330"/>
                        </a:cxn>
                        <a:cxn ang="0">
                          <a:pos x="30" y="420"/>
                        </a:cxn>
                        <a:cxn ang="0">
                          <a:pos x="0" y="540"/>
                        </a:cxn>
                        <a:cxn ang="0">
                          <a:pos x="0" y="5190"/>
                        </a:cxn>
                      </a:cxnLst>
                      <a:rect l="0" t="0" r="r" b="b"/>
                      <a:pathLst>
                        <a:path w="1680" h="5730">
                          <a:moveTo>
                            <a:pt x="0" y="5190"/>
                          </a:moveTo>
                          <a:lnTo>
                            <a:pt x="30" y="5310"/>
                          </a:lnTo>
                          <a:lnTo>
                            <a:pt x="60" y="5400"/>
                          </a:lnTo>
                          <a:lnTo>
                            <a:pt x="90" y="5490"/>
                          </a:lnTo>
                          <a:lnTo>
                            <a:pt x="150" y="5580"/>
                          </a:lnTo>
                          <a:lnTo>
                            <a:pt x="240" y="5640"/>
                          </a:lnTo>
                          <a:lnTo>
                            <a:pt x="300" y="5700"/>
                          </a:lnTo>
                          <a:lnTo>
                            <a:pt x="390" y="5730"/>
                          </a:lnTo>
                          <a:lnTo>
                            <a:pt x="510" y="5730"/>
                          </a:lnTo>
                          <a:lnTo>
                            <a:pt x="1200" y="5730"/>
                          </a:lnTo>
                          <a:lnTo>
                            <a:pt x="1290" y="5730"/>
                          </a:lnTo>
                          <a:lnTo>
                            <a:pt x="1380" y="5700"/>
                          </a:lnTo>
                          <a:lnTo>
                            <a:pt x="1470" y="5640"/>
                          </a:lnTo>
                          <a:lnTo>
                            <a:pt x="1530" y="5580"/>
                          </a:lnTo>
                          <a:lnTo>
                            <a:pt x="1590" y="5490"/>
                          </a:lnTo>
                          <a:lnTo>
                            <a:pt x="1620" y="5400"/>
                          </a:lnTo>
                          <a:lnTo>
                            <a:pt x="1650" y="5310"/>
                          </a:lnTo>
                          <a:lnTo>
                            <a:pt x="1680" y="5190"/>
                          </a:lnTo>
                          <a:lnTo>
                            <a:pt x="1680" y="540"/>
                          </a:lnTo>
                          <a:lnTo>
                            <a:pt x="1650" y="420"/>
                          </a:lnTo>
                          <a:lnTo>
                            <a:pt x="1620" y="330"/>
                          </a:lnTo>
                          <a:lnTo>
                            <a:pt x="1590" y="240"/>
                          </a:lnTo>
                          <a:lnTo>
                            <a:pt x="1530" y="150"/>
                          </a:lnTo>
                          <a:lnTo>
                            <a:pt x="1470" y="90"/>
                          </a:lnTo>
                          <a:lnTo>
                            <a:pt x="1380" y="30"/>
                          </a:lnTo>
                          <a:lnTo>
                            <a:pt x="1290" y="0"/>
                          </a:lnTo>
                          <a:lnTo>
                            <a:pt x="1200" y="0"/>
                          </a:lnTo>
                          <a:lnTo>
                            <a:pt x="510" y="0"/>
                          </a:lnTo>
                          <a:lnTo>
                            <a:pt x="390" y="0"/>
                          </a:lnTo>
                          <a:lnTo>
                            <a:pt x="300" y="30"/>
                          </a:lnTo>
                          <a:lnTo>
                            <a:pt x="240" y="90"/>
                          </a:lnTo>
                          <a:lnTo>
                            <a:pt x="150" y="150"/>
                          </a:lnTo>
                          <a:lnTo>
                            <a:pt x="90" y="240"/>
                          </a:lnTo>
                          <a:lnTo>
                            <a:pt x="60" y="330"/>
                          </a:lnTo>
                          <a:lnTo>
                            <a:pt x="30" y="420"/>
                          </a:lnTo>
                          <a:lnTo>
                            <a:pt x="0" y="540"/>
                          </a:lnTo>
                          <a:lnTo>
                            <a:pt x="0" y="51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2" name="Freeform 193"/>
                    <p:cNvSpPr/>
                    <p:nvPr/>
                  </p:nvSpPr>
                  <p:spPr bwMode="auto">
                    <a:xfrm>
                      <a:off x="-1958975" y="3960813"/>
                      <a:ext cx="254000" cy="320675"/>
                    </a:xfrm>
                    <a:custGeom>
                      <a:avLst/>
                      <a:gdLst/>
                      <a:ahLst/>
                      <a:cxnLst>
                        <a:cxn ang="0">
                          <a:pos x="30" y="2310"/>
                        </a:cxn>
                        <a:cxn ang="0">
                          <a:pos x="0" y="2370"/>
                        </a:cxn>
                        <a:cxn ang="0">
                          <a:pos x="30" y="2431"/>
                        </a:cxn>
                        <a:cxn ang="0">
                          <a:pos x="90" y="2550"/>
                        </a:cxn>
                        <a:cxn ang="0">
                          <a:pos x="210" y="2640"/>
                        </a:cxn>
                        <a:cxn ang="0">
                          <a:pos x="360" y="2730"/>
                        </a:cxn>
                        <a:cxn ang="0">
                          <a:pos x="1020" y="2970"/>
                        </a:cxn>
                        <a:cxn ang="0">
                          <a:pos x="1200" y="3030"/>
                        </a:cxn>
                        <a:cxn ang="0">
                          <a:pos x="1380" y="3030"/>
                        </a:cxn>
                        <a:cxn ang="0">
                          <a:pos x="1500" y="2970"/>
                        </a:cxn>
                        <a:cxn ang="0">
                          <a:pos x="1530" y="2940"/>
                        </a:cxn>
                        <a:cxn ang="0">
                          <a:pos x="1560" y="2910"/>
                        </a:cxn>
                        <a:cxn ang="0">
                          <a:pos x="2400" y="720"/>
                        </a:cxn>
                        <a:cxn ang="0">
                          <a:pos x="2400" y="660"/>
                        </a:cxn>
                        <a:cxn ang="0">
                          <a:pos x="2400" y="600"/>
                        </a:cxn>
                        <a:cxn ang="0">
                          <a:pos x="2340" y="480"/>
                        </a:cxn>
                        <a:cxn ang="0">
                          <a:pos x="2220" y="390"/>
                        </a:cxn>
                        <a:cxn ang="0">
                          <a:pos x="2040" y="300"/>
                        </a:cxn>
                        <a:cxn ang="0">
                          <a:pos x="1410" y="60"/>
                        </a:cxn>
                        <a:cxn ang="0">
                          <a:pos x="1200" y="0"/>
                        </a:cxn>
                        <a:cxn ang="0">
                          <a:pos x="1050" y="0"/>
                        </a:cxn>
                        <a:cxn ang="0">
                          <a:pos x="930" y="60"/>
                        </a:cxn>
                        <a:cxn ang="0">
                          <a:pos x="870" y="90"/>
                        </a:cxn>
                        <a:cxn ang="0">
                          <a:pos x="840" y="120"/>
                        </a:cxn>
                        <a:cxn ang="0">
                          <a:pos x="30" y="2310"/>
                        </a:cxn>
                      </a:cxnLst>
                      <a:rect l="0" t="0" r="r" b="b"/>
                      <a:pathLst>
                        <a:path w="2400" h="3030">
                          <a:moveTo>
                            <a:pt x="30" y="2310"/>
                          </a:moveTo>
                          <a:lnTo>
                            <a:pt x="0" y="2370"/>
                          </a:lnTo>
                          <a:lnTo>
                            <a:pt x="30" y="2431"/>
                          </a:lnTo>
                          <a:lnTo>
                            <a:pt x="90" y="2550"/>
                          </a:lnTo>
                          <a:lnTo>
                            <a:pt x="210" y="2640"/>
                          </a:lnTo>
                          <a:lnTo>
                            <a:pt x="360" y="2730"/>
                          </a:lnTo>
                          <a:lnTo>
                            <a:pt x="1020" y="2970"/>
                          </a:lnTo>
                          <a:lnTo>
                            <a:pt x="1200" y="3030"/>
                          </a:lnTo>
                          <a:lnTo>
                            <a:pt x="1380" y="3030"/>
                          </a:lnTo>
                          <a:lnTo>
                            <a:pt x="1500" y="2970"/>
                          </a:lnTo>
                          <a:lnTo>
                            <a:pt x="1530" y="2940"/>
                          </a:lnTo>
                          <a:lnTo>
                            <a:pt x="1560" y="2910"/>
                          </a:lnTo>
                          <a:lnTo>
                            <a:pt x="2400" y="720"/>
                          </a:lnTo>
                          <a:lnTo>
                            <a:pt x="2400" y="660"/>
                          </a:lnTo>
                          <a:lnTo>
                            <a:pt x="2400" y="600"/>
                          </a:lnTo>
                          <a:lnTo>
                            <a:pt x="2340" y="480"/>
                          </a:lnTo>
                          <a:lnTo>
                            <a:pt x="2220" y="390"/>
                          </a:lnTo>
                          <a:lnTo>
                            <a:pt x="2040" y="300"/>
                          </a:lnTo>
                          <a:lnTo>
                            <a:pt x="1410" y="60"/>
                          </a:lnTo>
                          <a:lnTo>
                            <a:pt x="1200" y="0"/>
                          </a:lnTo>
                          <a:lnTo>
                            <a:pt x="1050" y="0"/>
                          </a:lnTo>
                          <a:lnTo>
                            <a:pt x="930" y="60"/>
                          </a:lnTo>
                          <a:lnTo>
                            <a:pt x="870" y="90"/>
                          </a:lnTo>
                          <a:lnTo>
                            <a:pt x="840" y="120"/>
                          </a:lnTo>
                          <a:lnTo>
                            <a:pt x="30" y="23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3" name="Freeform 195"/>
                    <p:cNvSpPr/>
                    <p:nvPr/>
                  </p:nvSpPr>
                  <p:spPr bwMode="auto">
                    <a:xfrm>
                      <a:off x="-1958975" y="4164013"/>
                      <a:ext cx="238125" cy="422275"/>
                    </a:xfrm>
                    <a:custGeom>
                      <a:avLst/>
                      <a:gdLst/>
                      <a:ahLst/>
                      <a:cxnLst>
                        <a:cxn ang="0">
                          <a:pos x="630" y="3720"/>
                        </a:cxn>
                        <a:cxn ang="0">
                          <a:pos x="630" y="3780"/>
                        </a:cxn>
                        <a:cxn ang="0">
                          <a:pos x="690" y="3840"/>
                        </a:cxn>
                        <a:cxn ang="0">
                          <a:pos x="810" y="3930"/>
                        </a:cxn>
                        <a:cxn ang="0">
                          <a:pos x="960" y="3990"/>
                        </a:cxn>
                        <a:cxn ang="0">
                          <a:pos x="1170" y="3990"/>
                        </a:cxn>
                        <a:cxn ang="0">
                          <a:pos x="1830" y="3840"/>
                        </a:cxn>
                        <a:cxn ang="0">
                          <a:pos x="2010" y="3780"/>
                        </a:cxn>
                        <a:cxn ang="0">
                          <a:pos x="2160" y="3690"/>
                        </a:cxn>
                        <a:cxn ang="0">
                          <a:pos x="2250" y="3540"/>
                        </a:cxn>
                        <a:cxn ang="0">
                          <a:pos x="2250" y="3480"/>
                        </a:cxn>
                        <a:cxn ang="0">
                          <a:pos x="2250" y="3390"/>
                        </a:cxn>
                        <a:cxn ang="0">
                          <a:pos x="1650" y="270"/>
                        </a:cxn>
                        <a:cxn ang="0">
                          <a:pos x="1620" y="210"/>
                        </a:cxn>
                        <a:cxn ang="0">
                          <a:pos x="1560" y="150"/>
                        </a:cxn>
                        <a:cxn ang="0">
                          <a:pos x="1440" y="30"/>
                        </a:cxn>
                        <a:cxn ang="0">
                          <a:pos x="1290" y="0"/>
                        </a:cxn>
                        <a:cxn ang="0">
                          <a:pos x="1080" y="0"/>
                        </a:cxn>
                        <a:cxn ang="0">
                          <a:pos x="420" y="120"/>
                        </a:cxn>
                        <a:cxn ang="0">
                          <a:pos x="240" y="180"/>
                        </a:cxn>
                        <a:cxn ang="0">
                          <a:pos x="90" y="300"/>
                        </a:cxn>
                        <a:cxn ang="0">
                          <a:pos x="30" y="450"/>
                        </a:cxn>
                        <a:cxn ang="0">
                          <a:pos x="0" y="511"/>
                        </a:cxn>
                        <a:cxn ang="0">
                          <a:pos x="0" y="600"/>
                        </a:cxn>
                        <a:cxn ang="0">
                          <a:pos x="630" y="3720"/>
                        </a:cxn>
                      </a:cxnLst>
                      <a:rect l="0" t="0" r="r" b="b"/>
                      <a:pathLst>
                        <a:path w="2250" h="3990">
                          <a:moveTo>
                            <a:pt x="630" y="3720"/>
                          </a:moveTo>
                          <a:lnTo>
                            <a:pt x="630" y="3780"/>
                          </a:lnTo>
                          <a:lnTo>
                            <a:pt x="690" y="3840"/>
                          </a:lnTo>
                          <a:lnTo>
                            <a:pt x="810" y="3930"/>
                          </a:lnTo>
                          <a:lnTo>
                            <a:pt x="960" y="3990"/>
                          </a:lnTo>
                          <a:lnTo>
                            <a:pt x="1170" y="3990"/>
                          </a:lnTo>
                          <a:lnTo>
                            <a:pt x="1830" y="3840"/>
                          </a:lnTo>
                          <a:lnTo>
                            <a:pt x="2010" y="3780"/>
                          </a:lnTo>
                          <a:lnTo>
                            <a:pt x="2160" y="3690"/>
                          </a:lnTo>
                          <a:lnTo>
                            <a:pt x="2250" y="3540"/>
                          </a:lnTo>
                          <a:lnTo>
                            <a:pt x="2250" y="3480"/>
                          </a:lnTo>
                          <a:lnTo>
                            <a:pt x="2250" y="3390"/>
                          </a:lnTo>
                          <a:lnTo>
                            <a:pt x="1650" y="270"/>
                          </a:lnTo>
                          <a:lnTo>
                            <a:pt x="1620" y="210"/>
                          </a:lnTo>
                          <a:lnTo>
                            <a:pt x="1560" y="150"/>
                          </a:lnTo>
                          <a:lnTo>
                            <a:pt x="1440" y="30"/>
                          </a:lnTo>
                          <a:lnTo>
                            <a:pt x="1290" y="0"/>
                          </a:lnTo>
                          <a:lnTo>
                            <a:pt x="1080" y="0"/>
                          </a:lnTo>
                          <a:lnTo>
                            <a:pt x="420" y="120"/>
                          </a:lnTo>
                          <a:lnTo>
                            <a:pt x="240" y="180"/>
                          </a:lnTo>
                          <a:lnTo>
                            <a:pt x="90" y="300"/>
                          </a:lnTo>
                          <a:lnTo>
                            <a:pt x="30" y="450"/>
                          </a:lnTo>
                          <a:lnTo>
                            <a:pt x="0" y="511"/>
                          </a:lnTo>
                          <a:lnTo>
                            <a:pt x="0" y="600"/>
                          </a:lnTo>
                          <a:lnTo>
                            <a:pt x="630" y="372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4" name="Freeform 196"/>
                    <p:cNvSpPr/>
                    <p:nvPr/>
                  </p:nvSpPr>
                  <p:spPr bwMode="auto">
                    <a:xfrm>
                      <a:off x="-1504950" y="3630613"/>
                      <a:ext cx="273050" cy="307975"/>
                    </a:xfrm>
                    <a:custGeom>
                      <a:avLst/>
                      <a:gdLst/>
                      <a:ahLst/>
                      <a:cxnLst>
                        <a:cxn ang="0">
                          <a:pos x="60" y="2160"/>
                        </a:cxn>
                        <a:cxn ang="0">
                          <a:pos x="0" y="2250"/>
                        </a:cxn>
                        <a:cxn ang="0">
                          <a:pos x="0" y="2370"/>
                        </a:cxn>
                        <a:cxn ang="0">
                          <a:pos x="30" y="2490"/>
                        </a:cxn>
                        <a:cxn ang="0">
                          <a:pos x="90" y="2580"/>
                        </a:cxn>
                        <a:cxn ang="0">
                          <a:pos x="420" y="2850"/>
                        </a:cxn>
                        <a:cxn ang="0">
                          <a:pos x="510" y="2880"/>
                        </a:cxn>
                        <a:cxn ang="0">
                          <a:pos x="630" y="2910"/>
                        </a:cxn>
                        <a:cxn ang="0">
                          <a:pos x="750" y="2850"/>
                        </a:cxn>
                        <a:cxn ang="0">
                          <a:pos x="840" y="2790"/>
                        </a:cxn>
                        <a:cxn ang="0">
                          <a:pos x="2490" y="750"/>
                        </a:cxn>
                        <a:cxn ang="0">
                          <a:pos x="2550" y="630"/>
                        </a:cxn>
                        <a:cxn ang="0">
                          <a:pos x="2580" y="510"/>
                        </a:cxn>
                        <a:cxn ang="0">
                          <a:pos x="2550" y="420"/>
                        </a:cxn>
                        <a:cxn ang="0">
                          <a:pos x="2460" y="330"/>
                        </a:cxn>
                        <a:cxn ang="0">
                          <a:pos x="2130" y="60"/>
                        </a:cxn>
                        <a:cxn ang="0">
                          <a:pos x="2040" y="0"/>
                        </a:cxn>
                        <a:cxn ang="0">
                          <a:pos x="1920" y="0"/>
                        </a:cxn>
                        <a:cxn ang="0">
                          <a:pos x="1830" y="30"/>
                        </a:cxn>
                        <a:cxn ang="0">
                          <a:pos x="1710" y="120"/>
                        </a:cxn>
                        <a:cxn ang="0">
                          <a:pos x="60" y="2160"/>
                        </a:cxn>
                      </a:cxnLst>
                      <a:rect l="0" t="0" r="r" b="b"/>
                      <a:pathLst>
                        <a:path w="2580" h="2910">
                          <a:moveTo>
                            <a:pt x="60" y="2160"/>
                          </a:moveTo>
                          <a:lnTo>
                            <a:pt x="0" y="2250"/>
                          </a:lnTo>
                          <a:lnTo>
                            <a:pt x="0" y="2370"/>
                          </a:lnTo>
                          <a:lnTo>
                            <a:pt x="30" y="2490"/>
                          </a:lnTo>
                          <a:lnTo>
                            <a:pt x="90" y="2580"/>
                          </a:lnTo>
                          <a:lnTo>
                            <a:pt x="420" y="2850"/>
                          </a:lnTo>
                          <a:lnTo>
                            <a:pt x="510" y="2880"/>
                          </a:lnTo>
                          <a:lnTo>
                            <a:pt x="630" y="2910"/>
                          </a:lnTo>
                          <a:lnTo>
                            <a:pt x="750" y="2850"/>
                          </a:lnTo>
                          <a:lnTo>
                            <a:pt x="840" y="2790"/>
                          </a:lnTo>
                          <a:lnTo>
                            <a:pt x="2490" y="750"/>
                          </a:lnTo>
                          <a:lnTo>
                            <a:pt x="2550" y="630"/>
                          </a:lnTo>
                          <a:lnTo>
                            <a:pt x="2580" y="510"/>
                          </a:lnTo>
                          <a:lnTo>
                            <a:pt x="2550" y="420"/>
                          </a:lnTo>
                          <a:lnTo>
                            <a:pt x="2460" y="330"/>
                          </a:lnTo>
                          <a:lnTo>
                            <a:pt x="2130" y="60"/>
                          </a:lnTo>
                          <a:lnTo>
                            <a:pt x="2040" y="0"/>
                          </a:lnTo>
                          <a:lnTo>
                            <a:pt x="1920" y="0"/>
                          </a:lnTo>
                          <a:lnTo>
                            <a:pt x="1830" y="30"/>
                          </a:lnTo>
                          <a:lnTo>
                            <a:pt x="1710" y="120"/>
                          </a:lnTo>
                          <a:lnTo>
                            <a:pt x="60" y="21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5" name="Rectangle 197"/>
                    <p:cNvSpPr>
                      <a:spLocks noChangeArrowheads="1"/>
                    </p:cNvSpPr>
                    <p:nvPr/>
                  </p:nvSpPr>
                  <p:spPr bwMode="auto">
                    <a:xfrm>
                      <a:off x="-2368550" y="4205288"/>
                      <a:ext cx="101600" cy="25400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16" name="Rectangle 198"/>
                    <p:cNvSpPr>
                      <a:spLocks noChangeArrowheads="1"/>
                    </p:cNvSpPr>
                    <p:nvPr/>
                  </p:nvSpPr>
                  <p:spPr bwMode="auto">
                    <a:xfrm>
                      <a:off x="-2520950" y="4113213"/>
                      <a:ext cx="98425" cy="3460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17" name="Rectangle 199"/>
                    <p:cNvSpPr>
                      <a:spLocks noChangeArrowheads="1"/>
                    </p:cNvSpPr>
                    <p:nvPr/>
                  </p:nvSpPr>
                  <p:spPr bwMode="auto">
                    <a:xfrm>
                      <a:off x="-2676525" y="3967163"/>
                      <a:ext cx="101600" cy="49212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18" name="Rectangle 200"/>
                    <p:cNvSpPr>
                      <a:spLocks noChangeArrowheads="1"/>
                    </p:cNvSpPr>
                    <p:nvPr/>
                  </p:nvSpPr>
                  <p:spPr bwMode="auto">
                    <a:xfrm>
                      <a:off x="-2835275" y="3792538"/>
                      <a:ext cx="101600" cy="666750"/>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19" name="Rectangle 201"/>
                    <p:cNvSpPr>
                      <a:spLocks noChangeArrowheads="1"/>
                    </p:cNvSpPr>
                    <p:nvPr/>
                  </p:nvSpPr>
                  <p:spPr bwMode="auto">
                    <a:xfrm>
                      <a:off x="-2206625" y="4278313"/>
                      <a:ext cx="98425" cy="180975"/>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20" name="Freeform 202"/>
                    <p:cNvSpPr/>
                    <p:nvPr/>
                  </p:nvSpPr>
                  <p:spPr bwMode="auto">
                    <a:xfrm>
                      <a:off x="-2676525" y="3678238"/>
                      <a:ext cx="615950" cy="527050"/>
                    </a:xfrm>
                    <a:custGeom>
                      <a:avLst/>
                      <a:gdLst/>
                      <a:ahLst/>
                      <a:cxnLst>
                        <a:cxn ang="0">
                          <a:pos x="960" y="840"/>
                        </a:cxn>
                        <a:cxn ang="0">
                          <a:pos x="930" y="990"/>
                        </a:cxn>
                        <a:cxn ang="0">
                          <a:pos x="930" y="1170"/>
                        </a:cxn>
                        <a:cxn ang="0">
                          <a:pos x="960" y="1350"/>
                        </a:cxn>
                        <a:cxn ang="0">
                          <a:pos x="1020" y="1530"/>
                        </a:cxn>
                        <a:cxn ang="0">
                          <a:pos x="1110" y="1710"/>
                        </a:cxn>
                        <a:cxn ang="0">
                          <a:pos x="1230" y="1860"/>
                        </a:cxn>
                        <a:cxn ang="0">
                          <a:pos x="1530" y="2220"/>
                        </a:cxn>
                        <a:cxn ang="0">
                          <a:pos x="1890" y="2580"/>
                        </a:cxn>
                        <a:cxn ang="0">
                          <a:pos x="2280" y="2910"/>
                        </a:cxn>
                        <a:cxn ang="0">
                          <a:pos x="2730" y="3270"/>
                        </a:cxn>
                        <a:cxn ang="0">
                          <a:pos x="3210" y="3570"/>
                        </a:cxn>
                        <a:cxn ang="0">
                          <a:pos x="4170" y="4140"/>
                        </a:cxn>
                        <a:cxn ang="0">
                          <a:pos x="5010" y="4590"/>
                        </a:cxn>
                        <a:cxn ang="0">
                          <a:pos x="5820" y="4980"/>
                        </a:cxn>
                        <a:cxn ang="0">
                          <a:pos x="5070" y="4680"/>
                        </a:cxn>
                        <a:cxn ang="0">
                          <a:pos x="4290" y="4290"/>
                        </a:cxn>
                        <a:cxn ang="0">
                          <a:pos x="3360" y="3810"/>
                        </a:cxn>
                        <a:cxn ang="0">
                          <a:pos x="2880" y="3510"/>
                        </a:cxn>
                        <a:cxn ang="0">
                          <a:pos x="2400" y="3210"/>
                        </a:cxn>
                        <a:cxn ang="0">
                          <a:pos x="1950" y="2880"/>
                        </a:cxn>
                        <a:cxn ang="0">
                          <a:pos x="1560" y="2550"/>
                        </a:cxn>
                        <a:cxn ang="0">
                          <a:pos x="1170" y="2190"/>
                        </a:cxn>
                        <a:cxn ang="0">
                          <a:pos x="870" y="1800"/>
                        </a:cxn>
                        <a:cxn ang="0">
                          <a:pos x="750" y="1620"/>
                        </a:cxn>
                        <a:cxn ang="0">
                          <a:pos x="630" y="1440"/>
                        </a:cxn>
                        <a:cxn ang="0">
                          <a:pos x="540" y="1230"/>
                        </a:cxn>
                        <a:cxn ang="0">
                          <a:pos x="480" y="1020"/>
                        </a:cxn>
                        <a:cxn ang="0">
                          <a:pos x="0" y="1200"/>
                        </a:cxn>
                        <a:cxn ang="0">
                          <a:pos x="0" y="0"/>
                        </a:cxn>
                        <a:cxn ang="0">
                          <a:pos x="1470" y="510"/>
                        </a:cxn>
                        <a:cxn ang="0">
                          <a:pos x="960" y="840"/>
                        </a:cxn>
                      </a:cxnLst>
                      <a:rect l="0" t="0" r="r" b="b"/>
                      <a:pathLst>
                        <a:path w="5820" h="4980">
                          <a:moveTo>
                            <a:pt x="960" y="840"/>
                          </a:moveTo>
                          <a:lnTo>
                            <a:pt x="930" y="990"/>
                          </a:lnTo>
                          <a:lnTo>
                            <a:pt x="930" y="1170"/>
                          </a:lnTo>
                          <a:lnTo>
                            <a:pt x="960" y="1350"/>
                          </a:lnTo>
                          <a:lnTo>
                            <a:pt x="1020" y="1530"/>
                          </a:lnTo>
                          <a:lnTo>
                            <a:pt x="1110" y="1710"/>
                          </a:lnTo>
                          <a:lnTo>
                            <a:pt x="1230" y="1860"/>
                          </a:lnTo>
                          <a:lnTo>
                            <a:pt x="1530" y="2220"/>
                          </a:lnTo>
                          <a:lnTo>
                            <a:pt x="1890" y="2580"/>
                          </a:lnTo>
                          <a:lnTo>
                            <a:pt x="2280" y="2910"/>
                          </a:lnTo>
                          <a:lnTo>
                            <a:pt x="2730" y="3270"/>
                          </a:lnTo>
                          <a:lnTo>
                            <a:pt x="3210" y="3570"/>
                          </a:lnTo>
                          <a:lnTo>
                            <a:pt x="4170" y="4140"/>
                          </a:lnTo>
                          <a:lnTo>
                            <a:pt x="5010" y="4590"/>
                          </a:lnTo>
                          <a:lnTo>
                            <a:pt x="5820" y="4980"/>
                          </a:lnTo>
                          <a:lnTo>
                            <a:pt x="5070" y="4680"/>
                          </a:lnTo>
                          <a:lnTo>
                            <a:pt x="4290" y="4290"/>
                          </a:lnTo>
                          <a:lnTo>
                            <a:pt x="3360" y="3810"/>
                          </a:lnTo>
                          <a:lnTo>
                            <a:pt x="2880" y="3510"/>
                          </a:lnTo>
                          <a:lnTo>
                            <a:pt x="2400" y="3210"/>
                          </a:lnTo>
                          <a:lnTo>
                            <a:pt x="1950" y="2880"/>
                          </a:lnTo>
                          <a:lnTo>
                            <a:pt x="1560" y="2550"/>
                          </a:lnTo>
                          <a:lnTo>
                            <a:pt x="1170" y="2190"/>
                          </a:lnTo>
                          <a:lnTo>
                            <a:pt x="870" y="1800"/>
                          </a:lnTo>
                          <a:lnTo>
                            <a:pt x="750" y="1620"/>
                          </a:lnTo>
                          <a:lnTo>
                            <a:pt x="630" y="1440"/>
                          </a:lnTo>
                          <a:lnTo>
                            <a:pt x="540" y="1230"/>
                          </a:lnTo>
                          <a:lnTo>
                            <a:pt x="480" y="1020"/>
                          </a:lnTo>
                          <a:lnTo>
                            <a:pt x="0" y="1200"/>
                          </a:lnTo>
                          <a:lnTo>
                            <a:pt x="0" y="0"/>
                          </a:lnTo>
                          <a:lnTo>
                            <a:pt x="1470" y="510"/>
                          </a:lnTo>
                          <a:lnTo>
                            <a:pt x="960" y="8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1" name="Freeform 203"/>
                    <p:cNvSpPr/>
                    <p:nvPr/>
                  </p:nvSpPr>
                  <p:spPr bwMode="auto">
                    <a:xfrm>
                      <a:off x="-2582863" y="3760788"/>
                      <a:ext cx="7938" cy="6350"/>
                    </a:xfrm>
                    <a:custGeom>
                      <a:avLst/>
                      <a:gdLst/>
                      <a:ahLst/>
                      <a:cxnLst>
                        <a:cxn ang="0">
                          <a:pos x="0" y="48"/>
                        </a:cxn>
                        <a:cxn ang="0">
                          <a:pos x="74" y="63"/>
                        </a:cxn>
                        <a:cxn ang="0">
                          <a:pos x="74" y="63"/>
                        </a:cxn>
                        <a:cxn ang="0">
                          <a:pos x="74" y="63"/>
                        </a:cxn>
                        <a:cxn ang="0">
                          <a:pos x="74" y="63"/>
                        </a:cxn>
                        <a:cxn ang="0">
                          <a:pos x="0" y="48"/>
                        </a:cxn>
                        <a:cxn ang="0">
                          <a:pos x="34" y="0"/>
                        </a:cxn>
                        <a:cxn ang="0">
                          <a:pos x="6" y="17"/>
                        </a:cxn>
                        <a:cxn ang="0">
                          <a:pos x="0" y="48"/>
                        </a:cxn>
                      </a:cxnLst>
                      <a:rect l="0" t="0" r="r" b="b"/>
                      <a:pathLst>
                        <a:path w="74" h="63">
                          <a:moveTo>
                            <a:pt x="0" y="48"/>
                          </a:moveTo>
                          <a:lnTo>
                            <a:pt x="74" y="63"/>
                          </a:lnTo>
                          <a:lnTo>
                            <a:pt x="74" y="63"/>
                          </a:lnTo>
                          <a:lnTo>
                            <a:pt x="74" y="63"/>
                          </a:lnTo>
                          <a:lnTo>
                            <a:pt x="74" y="63"/>
                          </a:lnTo>
                          <a:lnTo>
                            <a:pt x="0" y="48"/>
                          </a:lnTo>
                          <a:lnTo>
                            <a:pt x="34" y="0"/>
                          </a:lnTo>
                          <a:lnTo>
                            <a:pt x="6" y="17"/>
                          </a:lnTo>
                          <a:lnTo>
                            <a:pt x="0" y="4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2" name="Freeform 204"/>
                    <p:cNvSpPr/>
                    <p:nvPr/>
                  </p:nvSpPr>
                  <p:spPr bwMode="auto">
                    <a:xfrm>
                      <a:off x="-2586038" y="3765551"/>
                      <a:ext cx="19050" cy="19050"/>
                    </a:xfrm>
                    <a:custGeom>
                      <a:avLst/>
                      <a:gdLst/>
                      <a:ahLst/>
                      <a:cxnLst>
                        <a:cxn ang="0">
                          <a:pos x="0" y="165"/>
                        </a:cxn>
                        <a:cxn ang="0">
                          <a:pos x="149" y="179"/>
                        </a:cxn>
                        <a:cxn ang="0">
                          <a:pos x="178" y="29"/>
                        </a:cxn>
                        <a:cxn ang="0">
                          <a:pos x="31" y="0"/>
                        </a:cxn>
                        <a:cxn ang="0">
                          <a:pos x="2" y="150"/>
                        </a:cxn>
                        <a:cxn ang="0">
                          <a:pos x="0" y="165"/>
                        </a:cxn>
                        <a:cxn ang="0">
                          <a:pos x="2" y="150"/>
                        </a:cxn>
                        <a:cxn ang="0">
                          <a:pos x="1" y="158"/>
                        </a:cxn>
                        <a:cxn ang="0">
                          <a:pos x="0" y="165"/>
                        </a:cxn>
                      </a:cxnLst>
                      <a:rect l="0" t="0" r="r" b="b"/>
                      <a:pathLst>
                        <a:path w="178" h="179">
                          <a:moveTo>
                            <a:pt x="0" y="165"/>
                          </a:moveTo>
                          <a:lnTo>
                            <a:pt x="149" y="179"/>
                          </a:lnTo>
                          <a:lnTo>
                            <a:pt x="178" y="29"/>
                          </a:lnTo>
                          <a:lnTo>
                            <a:pt x="31" y="0"/>
                          </a:lnTo>
                          <a:lnTo>
                            <a:pt x="2" y="150"/>
                          </a:lnTo>
                          <a:lnTo>
                            <a:pt x="0" y="165"/>
                          </a:lnTo>
                          <a:lnTo>
                            <a:pt x="2" y="150"/>
                          </a:lnTo>
                          <a:lnTo>
                            <a:pt x="1" y="158"/>
                          </a:lnTo>
                          <a:lnTo>
                            <a:pt x="0" y="16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3" name="Freeform 205"/>
                    <p:cNvSpPr/>
                    <p:nvPr/>
                  </p:nvSpPr>
                  <p:spPr bwMode="auto">
                    <a:xfrm>
                      <a:off x="-2586038" y="3783013"/>
                      <a:ext cx="15875" cy="20638"/>
                    </a:xfrm>
                    <a:custGeom>
                      <a:avLst/>
                      <a:gdLst/>
                      <a:ahLst/>
                      <a:cxnLst>
                        <a:cxn ang="0">
                          <a:pos x="1" y="192"/>
                        </a:cxn>
                        <a:cxn ang="0">
                          <a:pos x="150" y="180"/>
                        </a:cxn>
                        <a:cxn ang="0">
                          <a:pos x="150" y="0"/>
                        </a:cxn>
                        <a:cxn ang="0">
                          <a:pos x="0" y="0"/>
                        </a:cxn>
                        <a:cxn ang="0">
                          <a:pos x="0" y="180"/>
                        </a:cxn>
                        <a:cxn ang="0">
                          <a:pos x="1" y="192"/>
                        </a:cxn>
                        <a:cxn ang="0">
                          <a:pos x="0" y="180"/>
                        </a:cxn>
                        <a:cxn ang="0">
                          <a:pos x="0" y="186"/>
                        </a:cxn>
                        <a:cxn ang="0">
                          <a:pos x="1" y="192"/>
                        </a:cxn>
                      </a:cxnLst>
                      <a:rect l="0" t="0" r="r" b="b"/>
                      <a:pathLst>
                        <a:path w="150" h="192">
                          <a:moveTo>
                            <a:pt x="1" y="192"/>
                          </a:moveTo>
                          <a:lnTo>
                            <a:pt x="150" y="180"/>
                          </a:lnTo>
                          <a:lnTo>
                            <a:pt x="150" y="0"/>
                          </a:lnTo>
                          <a:lnTo>
                            <a:pt x="0" y="0"/>
                          </a:lnTo>
                          <a:lnTo>
                            <a:pt x="0" y="180"/>
                          </a:lnTo>
                          <a:lnTo>
                            <a:pt x="1" y="192"/>
                          </a:lnTo>
                          <a:lnTo>
                            <a:pt x="0" y="180"/>
                          </a:lnTo>
                          <a:lnTo>
                            <a:pt x="0" y="186"/>
                          </a:lnTo>
                          <a:lnTo>
                            <a:pt x="1" y="19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4" name="Freeform 206"/>
                    <p:cNvSpPr/>
                    <p:nvPr/>
                  </p:nvSpPr>
                  <p:spPr bwMode="auto">
                    <a:xfrm>
                      <a:off x="-2586038" y="3800476"/>
                      <a:ext cx="19050" cy="23813"/>
                    </a:xfrm>
                    <a:custGeom>
                      <a:avLst/>
                      <a:gdLst/>
                      <a:ahLst/>
                      <a:cxnLst>
                        <a:cxn ang="0">
                          <a:pos x="33" y="216"/>
                        </a:cxn>
                        <a:cxn ang="0">
                          <a:pos x="178" y="180"/>
                        </a:cxn>
                        <a:cxn ang="0">
                          <a:pos x="148" y="0"/>
                        </a:cxn>
                        <a:cxn ang="0">
                          <a:pos x="0" y="24"/>
                        </a:cxn>
                        <a:cxn ang="0">
                          <a:pos x="30" y="204"/>
                        </a:cxn>
                        <a:cxn ang="0">
                          <a:pos x="33" y="216"/>
                        </a:cxn>
                        <a:cxn ang="0">
                          <a:pos x="30" y="204"/>
                        </a:cxn>
                        <a:cxn ang="0">
                          <a:pos x="31" y="210"/>
                        </a:cxn>
                        <a:cxn ang="0">
                          <a:pos x="33" y="216"/>
                        </a:cxn>
                      </a:cxnLst>
                      <a:rect l="0" t="0" r="r" b="b"/>
                      <a:pathLst>
                        <a:path w="178" h="216">
                          <a:moveTo>
                            <a:pt x="33" y="216"/>
                          </a:moveTo>
                          <a:lnTo>
                            <a:pt x="178" y="180"/>
                          </a:lnTo>
                          <a:lnTo>
                            <a:pt x="148" y="0"/>
                          </a:lnTo>
                          <a:lnTo>
                            <a:pt x="0" y="24"/>
                          </a:lnTo>
                          <a:lnTo>
                            <a:pt x="30" y="204"/>
                          </a:lnTo>
                          <a:lnTo>
                            <a:pt x="33" y="216"/>
                          </a:lnTo>
                          <a:lnTo>
                            <a:pt x="30" y="204"/>
                          </a:lnTo>
                          <a:lnTo>
                            <a:pt x="31" y="210"/>
                          </a:lnTo>
                          <a:lnTo>
                            <a:pt x="33" y="2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5" name="Freeform 207"/>
                    <p:cNvSpPr/>
                    <p:nvPr/>
                  </p:nvSpPr>
                  <p:spPr bwMode="auto">
                    <a:xfrm>
                      <a:off x="-2582863" y="3817938"/>
                      <a:ext cx="22225" cy="25400"/>
                    </a:xfrm>
                    <a:custGeom>
                      <a:avLst/>
                      <a:gdLst/>
                      <a:ahLst/>
                      <a:cxnLst>
                        <a:cxn ang="0">
                          <a:pos x="64" y="236"/>
                        </a:cxn>
                        <a:cxn ang="0">
                          <a:pos x="202" y="180"/>
                        </a:cxn>
                        <a:cxn ang="0">
                          <a:pos x="142" y="0"/>
                        </a:cxn>
                        <a:cxn ang="0">
                          <a:pos x="0" y="47"/>
                        </a:cxn>
                        <a:cxn ang="0">
                          <a:pos x="60" y="226"/>
                        </a:cxn>
                        <a:cxn ang="0">
                          <a:pos x="64" y="236"/>
                        </a:cxn>
                        <a:cxn ang="0">
                          <a:pos x="60" y="226"/>
                        </a:cxn>
                        <a:cxn ang="0">
                          <a:pos x="62" y="231"/>
                        </a:cxn>
                        <a:cxn ang="0">
                          <a:pos x="64" y="236"/>
                        </a:cxn>
                      </a:cxnLst>
                      <a:rect l="0" t="0" r="r" b="b"/>
                      <a:pathLst>
                        <a:path w="202" h="236">
                          <a:moveTo>
                            <a:pt x="64" y="236"/>
                          </a:moveTo>
                          <a:lnTo>
                            <a:pt x="202" y="180"/>
                          </a:lnTo>
                          <a:lnTo>
                            <a:pt x="142" y="0"/>
                          </a:lnTo>
                          <a:lnTo>
                            <a:pt x="0" y="47"/>
                          </a:lnTo>
                          <a:lnTo>
                            <a:pt x="60" y="226"/>
                          </a:lnTo>
                          <a:lnTo>
                            <a:pt x="64" y="236"/>
                          </a:lnTo>
                          <a:lnTo>
                            <a:pt x="60" y="226"/>
                          </a:lnTo>
                          <a:lnTo>
                            <a:pt x="62" y="231"/>
                          </a:lnTo>
                          <a:lnTo>
                            <a:pt x="64" y="23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6" name="Freeform 208"/>
                    <p:cNvSpPr/>
                    <p:nvPr/>
                  </p:nvSpPr>
                  <p:spPr bwMode="auto">
                    <a:xfrm>
                      <a:off x="-2574925" y="3836988"/>
                      <a:ext cx="22225" cy="26988"/>
                    </a:xfrm>
                    <a:custGeom>
                      <a:avLst/>
                      <a:gdLst/>
                      <a:ahLst/>
                      <a:cxnLst>
                        <a:cxn ang="0">
                          <a:pos x="98" y="260"/>
                        </a:cxn>
                        <a:cxn ang="0">
                          <a:pos x="224" y="181"/>
                        </a:cxn>
                        <a:cxn ang="0">
                          <a:pos x="134" y="0"/>
                        </a:cxn>
                        <a:cxn ang="0">
                          <a:pos x="0" y="67"/>
                        </a:cxn>
                        <a:cxn ang="0">
                          <a:pos x="90" y="248"/>
                        </a:cxn>
                        <a:cxn ang="0">
                          <a:pos x="98" y="260"/>
                        </a:cxn>
                        <a:cxn ang="0">
                          <a:pos x="90" y="248"/>
                        </a:cxn>
                        <a:cxn ang="0">
                          <a:pos x="93" y="254"/>
                        </a:cxn>
                        <a:cxn ang="0">
                          <a:pos x="98" y="260"/>
                        </a:cxn>
                      </a:cxnLst>
                      <a:rect l="0" t="0" r="r" b="b"/>
                      <a:pathLst>
                        <a:path w="224" h="260">
                          <a:moveTo>
                            <a:pt x="98" y="260"/>
                          </a:moveTo>
                          <a:lnTo>
                            <a:pt x="224" y="181"/>
                          </a:lnTo>
                          <a:lnTo>
                            <a:pt x="134" y="0"/>
                          </a:lnTo>
                          <a:lnTo>
                            <a:pt x="0" y="67"/>
                          </a:lnTo>
                          <a:lnTo>
                            <a:pt x="90" y="248"/>
                          </a:lnTo>
                          <a:lnTo>
                            <a:pt x="98" y="260"/>
                          </a:lnTo>
                          <a:lnTo>
                            <a:pt x="90" y="248"/>
                          </a:lnTo>
                          <a:lnTo>
                            <a:pt x="93" y="254"/>
                          </a:lnTo>
                          <a:lnTo>
                            <a:pt x="98" y="2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7" name="Freeform 209"/>
                    <p:cNvSpPr/>
                    <p:nvPr/>
                  </p:nvSpPr>
                  <p:spPr bwMode="auto">
                    <a:xfrm>
                      <a:off x="-2565400" y="3854451"/>
                      <a:ext cx="25400" cy="25400"/>
                    </a:xfrm>
                    <a:custGeom>
                      <a:avLst/>
                      <a:gdLst/>
                      <a:ahLst/>
                      <a:cxnLst>
                        <a:cxn ang="0">
                          <a:pos x="121" y="244"/>
                        </a:cxn>
                        <a:cxn ang="0">
                          <a:pos x="237" y="150"/>
                        </a:cxn>
                        <a:cxn ang="0">
                          <a:pos x="117" y="0"/>
                        </a:cxn>
                        <a:cxn ang="0">
                          <a:pos x="0" y="92"/>
                        </a:cxn>
                        <a:cxn ang="0">
                          <a:pos x="121" y="242"/>
                        </a:cxn>
                        <a:cxn ang="0">
                          <a:pos x="121" y="244"/>
                        </a:cxn>
                        <a:cxn ang="0">
                          <a:pos x="121" y="242"/>
                        </a:cxn>
                        <a:cxn ang="0">
                          <a:pos x="121" y="243"/>
                        </a:cxn>
                        <a:cxn ang="0">
                          <a:pos x="121" y="244"/>
                        </a:cxn>
                      </a:cxnLst>
                      <a:rect l="0" t="0" r="r" b="b"/>
                      <a:pathLst>
                        <a:path w="237" h="244">
                          <a:moveTo>
                            <a:pt x="121" y="244"/>
                          </a:moveTo>
                          <a:lnTo>
                            <a:pt x="237" y="150"/>
                          </a:lnTo>
                          <a:lnTo>
                            <a:pt x="117" y="0"/>
                          </a:lnTo>
                          <a:lnTo>
                            <a:pt x="0" y="92"/>
                          </a:lnTo>
                          <a:lnTo>
                            <a:pt x="121" y="242"/>
                          </a:lnTo>
                          <a:lnTo>
                            <a:pt x="121" y="244"/>
                          </a:lnTo>
                          <a:lnTo>
                            <a:pt x="121" y="242"/>
                          </a:lnTo>
                          <a:lnTo>
                            <a:pt x="121" y="243"/>
                          </a:lnTo>
                          <a:lnTo>
                            <a:pt x="121" y="2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8" name="Freeform 210"/>
                    <p:cNvSpPr/>
                    <p:nvPr/>
                  </p:nvSpPr>
                  <p:spPr bwMode="auto">
                    <a:xfrm>
                      <a:off x="-2552700" y="3870326"/>
                      <a:ext cx="44450" cy="49213"/>
                    </a:xfrm>
                    <a:custGeom>
                      <a:avLst/>
                      <a:gdLst/>
                      <a:ahLst/>
                      <a:cxnLst>
                        <a:cxn ang="0">
                          <a:pos x="304" y="461"/>
                        </a:cxn>
                        <a:cxn ang="0">
                          <a:pos x="415" y="360"/>
                        </a:cxn>
                        <a:cxn ang="0">
                          <a:pos x="116" y="0"/>
                        </a:cxn>
                        <a:cxn ang="0">
                          <a:pos x="0" y="96"/>
                        </a:cxn>
                        <a:cxn ang="0">
                          <a:pos x="300" y="455"/>
                        </a:cxn>
                        <a:cxn ang="0">
                          <a:pos x="304" y="461"/>
                        </a:cxn>
                        <a:cxn ang="0">
                          <a:pos x="300" y="455"/>
                        </a:cxn>
                        <a:cxn ang="0">
                          <a:pos x="302" y="458"/>
                        </a:cxn>
                        <a:cxn ang="0">
                          <a:pos x="304" y="461"/>
                        </a:cxn>
                      </a:cxnLst>
                      <a:rect l="0" t="0" r="r" b="b"/>
                      <a:pathLst>
                        <a:path w="415" h="461">
                          <a:moveTo>
                            <a:pt x="304" y="461"/>
                          </a:moveTo>
                          <a:lnTo>
                            <a:pt x="415" y="360"/>
                          </a:lnTo>
                          <a:lnTo>
                            <a:pt x="116" y="0"/>
                          </a:lnTo>
                          <a:lnTo>
                            <a:pt x="0" y="96"/>
                          </a:lnTo>
                          <a:lnTo>
                            <a:pt x="300" y="455"/>
                          </a:lnTo>
                          <a:lnTo>
                            <a:pt x="304" y="461"/>
                          </a:lnTo>
                          <a:lnTo>
                            <a:pt x="300" y="455"/>
                          </a:lnTo>
                          <a:lnTo>
                            <a:pt x="302" y="458"/>
                          </a:lnTo>
                          <a:lnTo>
                            <a:pt x="304" y="46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9" name="Freeform 211"/>
                    <p:cNvSpPr/>
                    <p:nvPr/>
                  </p:nvSpPr>
                  <p:spPr bwMode="auto">
                    <a:xfrm>
                      <a:off x="-2520950" y="3906838"/>
                      <a:ext cx="50800" cy="50800"/>
                    </a:xfrm>
                    <a:custGeom>
                      <a:avLst/>
                      <a:gdLst/>
                      <a:ahLst/>
                      <a:cxnLst>
                        <a:cxn ang="0">
                          <a:pos x="366" y="471"/>
                        </a:cxn>
                        <a:cxn ang="0">
                          <a:pos x="467" y="360"/>
                        </a:cxn>
                        <a:cxn ang="0">
                          <a:pos x="107" y="0"/>
                        </a:cxn>
                        <a:cxn ang="0">
                          <a:pos x="0" y="106"/>
                        </a:cxn>
                        <a:cxn ang="0">
                          <a:pos x="361" y="467"/>
                        </a:cxn>
                        <a:cxn ang="0">
                          <a:pos x="366" y="471"/>
                        </a:cxn>
                        <a:cxn ang="0">
                          <a:pos x="361" y="467"/>
                        </a:cxn>
                        <a:cxn ang="0">
                          <a:pos x="364" y="469"/>
                        </a:cxn>
                        <a:cxn ang="0">
                          <a:pos x="366" y="471"/>
                        </a:cxn>
                      </a:cxnLst>
                      <a:rect l="0" t="0" r="r" b="b"/>
                      <a:pathLst>
                        <a:path w="467" h="471">
                          <a:moveTo>
                            <a:pt x="366" y="471"/>
                          </a:moveTo>
                          <a:lnTo>
                            <a:pt x="467" y="360"/>
                          </a:lnTo>
                          <a:lnTo>
                            <a:pt x="107" y="0"/>
                          </a:lnTo>
                          <a:lnTo>
                            <a:pt x="0" y="106"/>
                          </a:lnTo>
                          <a:lnTo>
                            <a:pt x="361" y="467"/>
                          </a:lnTo>
                          <a:lnTo>
                            <a:pt x="366" y="471"/>
                          </a:lnTo>
                          <a:lnTo>
                            <a:pt x="361" y="467"/>
                          </a:lnTo>
                          <a:lnTo>
                            <a:pt x="364" y="469"/>
                          </a:lnTo>
                          <a:lnTo>
                            <a:pt x="366" y="4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0" name="Freeform 212"/>
                    <p:cNvSpPr/>
                    <p:nvPr/>
                  </p:nvSpPr>
                  <p:spPr bwMode="auto">
                    <a:xfrm>
                      <a:off x="-2481263" y="3944938"/>
                      <a:ext cx="50800" cy="47625"/>
                    </a:xfrm>
                    <a:custGeom>
                      <a:avLst/>
                      <a:gdLst/>
                      <a:ahLst/>
                      <a:cxnLst>
                        <a:cxn ang="0">
                          <a:pos x="391" y="445"/>
                        </a:cxn>
                        <a:cxn ang="0">
                          <a:pos x="487" y="330"/>
                        </a:cxn>
                        <a:cxn ang="0">
                          <a:pos x="96" y="0"/>
                        </a:cxn>
                        <a:cxn ang="0">
                          <a:pos x="0" y="115"/>
                        </a:cxn>
                        <a:cxn ang="0">
                          <a:pos x="389" y="444"/>
                        </a:cxn>
                        <a:cxn ang="0">
                          <a:pos x="391" y="445"/>
                        </a:cxn>
                        <a:cxn ang="0">
                          <a:pos x="389" y="444"/>
                        </a:cxn>
                        <a:cxn ang="0">
                          <a:pos x="390" y="444"/>
                        </a:cxn>
                        <a:cxn ang="0">
                          <a:pos x="391" y="445"/>
                        </a:cxn>
                      </a:cxnLst>
                      <a:rect l="0" t="0" r="r" b="b"/>
                      <a:pathLst>
                        <a:path w="487" h="445">
                          <a:moveTo>
                            <a:pt x="391" y="445"/>
                          </a:moveTo>
                          <a:lnTo>
                            <a:pt x="487" y="330"/>
                          </a:lnTo>
                          <a:lnTo>
                            <a:pt x="96" y="0"/>
                          </a:lnTo>
                          <a:lnTo>
                            <a:pt x="0" y="115"/>
                          </a:lnTo>
                          <a:lnTo>
                            <a:pt x="389" y="444"/>
                          </a:lnTo>
                          <a:lnTo>
                            <a:pt x="391" y="445"/>
                          </a:lnTo>
                          <a:lnTo>
                            <a:pt x="389" y="444"/>
                          </a:lnTo>
                          <a:lnTo>
                            <a:pt x="390" y="444"/>
                          </a:lnTo>
                          <a:lnTo>
                            <a:pt x="391" y="4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1" name="Freeform 213"/>
                    <p:cNvSpPr/>
                    <p:nvPr/>
                  </p:nvSpPr>
                  <p:spPr bwMode="auto">
                    <a:xfrm>
                      <a:off x="-2439988" y="3979863"/>
                      <a:ext cx="57150" cy="50800"/>
                    </a:xfrm>
                    <a:custGeom>
                      <a:avLst/>
                      <a:gdLst/>
                      <a:ahLst/>
                      <a:cxnLst>
                        <a:cxn ang="0">
                          <a:pos x="458" y="481"/>
                        </a:cxn>
                        <a:cxn ang="0">
                          <a:pos x="544" y="360"/>
                        </a:cxn>
                        <a:cxn ang="0">
                          <a:pos x="94" y="0"/>
                        </a:cxn>
                        <a:cxn ang="0">
                          <a:pos x="0" y="116"/>
                        </a:cxn>
                        <a:cxn ang="0">
                          <a:pos x="451" y="476"/>
                        </a:cxn>
                        <a:cxn ang="0">
                          <a:pos x="458" y="481"/>
                        </a:cxn>
                        <a:cxn ang="0">
                          <a:pos x="451" y="476"/>
                        </a:cxn>
                        <a:cxn ang="0">
                          <a:pos x="454" y="479"/>
                        </a:cxn>
                        <a:cxn ang="0">
                          <a:pos x="458" y="481"/>
                        </a:cxn>
                      </a:cxnLst>
                      <a:rect l="0" t="0" r="r" b="b"/>
                      <a:pathLst>
                        <a:path w="544" h="481">
                          <a:moveTo>
                            <a:pt x="458" y="481"/>
                          </a:moveTo>
                          <a:lnTo>
                            <a:pt x="544" y="360"/>
                          </a:lnTo>
                          <a:lnTo>
                            <a:pt x="94" y="0"/>
                          </a:lnTo>
                          <a:lnTo>
                            <a:pt x="0" y="116"/>
                          </a:lnTo>
                          <a:lnTo>
                            <a:pt x="451" y="476"/>
                          </a:lnTo>
                          <a:lnTo>
                            <a:pt x="458" y="481"/>
                          </a:lnTo>
                          <a:lnTo>
                            <a:pt x="451" y="476"/>
                          </a:lnTo>
                          <a:lnTo>
                            <a:pt x="454" y="479"/>
                          </a:lnTo>
                          <a:lnTo>
                            <a:pt x="458" y="48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2" name="Freeform 214"/>
                    <p:cNvSpPr/>
                    <p:nvPr/>
                  </p:nvSpPr>
                  <p:spPr bwMode="auto">
                    <a:xfrm>
                      <a:off x="-2392363" y="4017963"/>
                      <a:ext cx="60325" cy="44450"/>
                    </a:xfrm>
                    <a:custGeom>
                      <a:avLst/>
                      <a:gdLst/>
                      <a:ahLst/>
                      <a:cxnLst>
                        <a:cxn ang="0">
                          <a:pos x="481" y="428"/>
                        </a:cxn>
                        <a:cxn ang="0">
                          <a:pos x="559" y="300"/>
                        </a:cxn>
                        <a:cxn ang="0">
                          <a:pos x="79" y="0"/>
                        </a:cxn>
                        <a:cxn ang="0">
                          <a:pos x="0" y="126"/>
                        </a:cxn>
                        <a:cxn ang="0">
                          <a:pos x="479" y="427"/>
                        </a:cxn>
                        <a:cxn ang="0">
                          <a:pos x="481" y="428"/>
                        </a:cxn>
                        <a:cxn ang="0">
                          <a:pos x="479" y="427"/>
                        </a:cxn>
                        <a:cxn ang="0">
                          <a:pos x="481" y="427"/>
                        </a:cxn>
                        <a:cxn ang="0">
                          <a:pos x="481" y="428"/>
                        </a:cxn>
                      </a:cxnLst>
                      <a:rect l="0" t="0" r="r" b="b"/>
                      <a:pathLst>
                        <a:path w="559" h="428">
                          <a:moveTo>
                            <a:pt x="481" y="428"/>
                          </a:moveTo>
                          <a:lnTo>
                            <a:pt x="559" y="300"/>
                          </a:lnTo>
                          <a:lnTo>
                            <a:pt x="79" y="0"/>
                          </a:lnTo>
                          <a:lnTo>
                            <a:pt x="0" y="126"/>
                          </a:lnTo>
                          <a:lnTo>
                            <a:pt x="479" y="427"/>
                          </a:lnTo>
                          <a:lnTo>
                            <a:pt x="481" y="428"/>
                          </a:lnTo>
                          <a:lnTo>
                            <a:pt x="479" y="427"/>
                          </a:lnTo>
                          <a:lnTo>
                            <a:pt x="481" y="427"/>
                          </a:lnTo>
                          <a:lnTo>
                            <a:pt x="481" y="4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3" name="Freeform 215"/>
                    <p:cNvSpPr/>
                    <p:nvPr/>
                  </p:nvSpPr>
                  <p:spPr bwMode="auto">
                    <a:xfrm>
                      <a:off x="-2341563" y="4049713"/>
                      <a:ext cx="111125" cy="73025"/>
                    </a:xfrm>
                    <a:custGeom>
                      <a:avLst/>
                      <a:gdLst/>
                      <a:ahLst/>
                      <a:cxnLst>
                        <a:cxn ang="0">
                          <a:pos x="963" y="700"/>
                        </a:cxn>
                        <a:cxn ang="0">
                          <a:pos x="1036" y="570"/>
                        </a:cxn>
                        <a:cxn ang="0">
                          <a:pos x="76" y="0"/>
                        </a:cxn>
                        <a:cxn ang="0">
                          <a:pos x="0" y="129"/>
                        </a:cxn>
                        <a:cxn ang="0">
                          <a:pos x="960" y="699"/>
                        </a:cxn>
                        <a:cxn ang="0">
                          <a:pos x="963" y="700"/>
                        </a:cxn>
                        <a:cxn ang="0">
                          <a:pos x="960" y="699"/>
                        </a:cxn>
                        <a:cxn ang="0">
                          <a:pos x="961" y="700"/>
                        </a:cxn>
                        <a:cxn ang="0">
                          <a:pos x="963" y="700"/>
                        </a:cxn>
                      </a:cxnLst>
                      <a:rect l="0" t="0" r="r" b="b"/>
                      <a:pathLst>
                        <a:path w="1036" h="700">
                          <a:moveTo>
                            <a:pt x="963" y="700"/>
                          </a:moveTo>
                          <a:lnTo>
                            <a:pt x="1036" y="570"/>
                          </a:lnTo>
                          <a:lnTo>
                            <a:pt x="76" y="0"/>
                          </a:lnTo>
                          <a:lnTo>
                            <a:pt x="0" y="129"/>
                          </a:lnTo>
                          <a:lnTo>
                            <a:pt x="960" y="699"/>
                          </a:lnTo>
                          <a:lnTo>
                            <a:pt x="963" y="700"/>
                          </a:lnTo>
                          <a:lnTo>
                            <a:pt x="960" y="699"/>
                          </a:lnTo>
                          <a:lnTo>
                            <a:pt x="961" y="700"/>
                          </a:lnTo>
                          <a:lnTo>
                            <a:pt x="963" y="70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4" name="Freeform 216"/>
                    <p:cNvSpPr/>
                    <p:nvPr/>
                  </p:nvSpPr>
                  <p:spPr bwMode="auto">
                    <a:xfrm>
                      <a:off x="-2238375" y="4110038"/>
                      <a:ext cx="95250" cy="60325"/>
                    </a:xfrm>
                    <a:custGeom>
                      <a:avLst/>
                      <a:gdLst/>
                      <a:ahLst/>
                      <a:cxnLst>
                        <a:cxn ang="0">
                          <a:pos x="842" y="583"/>
                        </a:cxn>
                        <a:cxn ang="0">
                          <a:pos x="910" y="450"/>
                        </a:cxn>
                        <a:cxn ang="0">
                          <a:pos x="70" y="0"/>
                        </a:cxn>
                        <a:cxn ang="0">
                          <a:pos x="0" y="132"/>
                        </a:cxn>
                        <a:cxn ang="0">
                          <a:pos x="840" y="582"/>
                        </a:cxn>
                        <a:cxn ang="0">
                          <a:pos x="842" y="583"/>
                        </a:cxn>
                        <a:cxn ang="0">
                          <a:pos x="840" y="582"/>
                        </a:cxn>
                        <a:cxn ang="0">
                          <a:pos x="841" y="583"/>
                        </a:cxn>
                        <a:cxn ang="0">
                          <a:pos x="842" y="583"/>
                        </a:cxn>
                      </a:cxnLst>
                      <a:rect l="0" t="0" r="r" b="b"/>
                      <a:pathLst>
                        <a:path w="910" h="583">
                          <a:moveTo>
                            <a:pt x="842" y="583"/>
                          </a:moveTo>
                          <a:lnTo>
                            <a:pt x="910" y="450"/>
                          </a:lnTo>
                          <a:lnTo>
                            <a:pt x="70" y="0"/>
                          </a:lnTo>
                          <a:lnTo>
                            <a:pt x="0" y="132"/>
                          </a:lnTo>
                          <a:lnTo>
                            <a:pt x="840" y="582"/>
                          </a:lnTo>
                          <a:lnTo>
                            <a:pt x="842" y="583"/>
                          </a:lnTo>
                          <a:lnTo>
                            <a:pt x="840" y="582"/>
                          </a:lnTo>
                          <a:lnTo>
                            <a:pt x="841" y="583"/>
                          </a:lnTo>
                          <a:lnTo>
                            <a:pt x="842" y="58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5" name="Freeform 217"/>
                    <p:cNvSpPr/>
                    <p:nvPr/>
                  </p:nvSpPr>
                  <p:spPr bwMode="auto">
                    <a:xfrm>
                      <a:off x="-2149475" y="4156076"/>
                      <a:ext cx="157163" cy="79375"/>
                    </a:xfrm>
                    <a:custGeom>
                      <a:avLst/>
                      <a:gdLst/>
                      <a:ahLst/>
                      <a:cxnLst>
                        <a:cxn ang="0">
                          <a:pos x="816" y="528"/>
                        </a:cxn>
                        <a:cxn ang="0">
                          <a:pos x="875" y="391"/>
                        </a:cxn>
                        <a:cxn ang="0">
                          <a:pos x="65" y="0"/>
                        </a:cxn>
                        <a:cxn ang="0">
                          <a:pos x="0" y="135"/>
                        </a:cxn>
                        <a:cxn ang="0">
                          <a:pos x="811" y="526"/>
                        </a:cxn>
                        <a:cxn ang="0">
                          <a:pos x="816" y="528"/>
                        </a:cxn>
                        <a:cxn ang="0">
                          <a:pos x="816" y="528"/>
                        </a:cxn>
                        <a:cxn ang="0">
                          <a:pos x="1481" y="737"/>
                        </a:cxn>
                        <a:cxn ang="0">
                          <a:pos x="875" y="391"/>
                        </a:cxn>
                        <a:cxn ang="0">
                          <a:pos x="816" y="528"/>
                        </a:cxn>
                      </a:cxnLst>
                      <a:rect l="0" t="0" r="r" b="b"/>
                      <a:pathLst>
                        <a:path w="1481" h="737">
                          <a:moveTo>
                            <a:pt x="816" y="528"/>
                          </a:moveTo>
                          <a:lnTo>
                            <a:pt x="875" y="391"/>
                          </a:lnTo>
                          <a:lnTo>
                            <a:pt x="65" y="0"/>
                          </a:lnTo>
                          <a:lnTo>
                            <a:pt x="0" y="135"/>
                          </a:lnTo>
                          <a:lnTo>
                            <a:pt x="811" y="526"/>
                          </a:lnTo>
                          <a:lnTo>
                            <a:pt x="816" y="528"/>
                          </a:lnTo>
                          <a:lnTo>
                            <a:pt x="816" y="528"/>
                          </a:lnTo>
                          <a:lnTo>
                            <a:pt x="1481" y="737"/>
                          </a:lnTo>
                          <a:lnTo>
                            <a:pt x="875" y="391"/>
                          </a:lnTo>
                          <a:lnTo>
                            <a:pt x="816" y="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6" name="Freeform 218"/>
                    <p:cNvSpPr/>
                    <p:nvPr/>
                  </p:nvSpPr>
                  <p:spPr bwMode="auto">
                    <a:xfrm>
                      <a:off x="-2063750" y="4197351"/>
                      <a:ext cx="71438" cy="38100"/>
                    </a:xfrm>
                    <a:custGeom>
                      <a:avLst/>
                      <a:gdLst/>
                      <a:ahLst/>
                      <a:cxnLst>
                        <a:cxn ang="0">
                          <a:pos x="54" y="0"/>
                        </a:cxn>
                        <a:cxn ang="0">
                          <a:pos x="27" y="69"/>
                        </a:cxn>
                        <a:cxn ang="0">
                          <a:pos x="27" y="69"/>
                        </a:cxn>
                        <a:cxn ang="0">
                          <a:pos x="27" y="69"/>
                        </a:cxn>
                        <a:cxn ang="0">
                          <a:pos x="27" y="69"/>
                        </a:cxn>
                        <a:cxn ang="0">
                          <a:pos x="54" y="0"/>
                        </a:cxn>
                        <a:cxn ang="0">
                          <a:pos x="0" y="139"/>
                        </a:cxn>
                        <a:cxn ang="0">
                          <a:pos x="665" y="348"/>
                        </a:cxn>
                        <a:cxn ang="0">
                          <a:pos x="59" y="2"/>
                        </a:cxn>
                        <a:cxn ang="0">
                          <a:pos x="54" y="0"/>
                        </a:cxn>
                      </a:cxnLst>
                      <a:rect l="0" t="0" r="r" b="b"/>
                      <a:pathLst>
                        <a:path w="665" h="348">
                          <a:moveTo>
                            <a:pt x="54" y="0"/>
                          </a:moveTo>
                          <a:lnTo>
                            <a:pt x="27" y="69"/>
                          </a:lnTo>
                          <a:lnTo>
                            <a:pt x="27" y="69"/>
                          </a:lnTo>
                          <a:lnTo>
                            <a:pt x="27" y="69"/>
                          </a:lnTo>
                          <a:lnTo>
                            <a:pt x="27" y="69"/>
                          </a:lnTo>
                          <a:lnTo>
                            <a:pt x="54" y="0"/>
                          </a:lnTo>
                          <a:lnTo>
                            <a:pt x="0" y="139"/>
                          </a:lnTo>
                          <a:lnTo>
                            <a:pt x="665" y="348"/>
                          </a:lnTo>
                          <a:lnTo>
                            <a:pt x="59" y="2"/>
                          </a:lnTo>
                          <a:lnTo>
                            <a:pt x="54"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7" name="Freeform 219"/>
                    <p:cNvSpPr/>
                    <p:nvPr/>
                  </p:nvSpPr>
                  <p:spPr bwMode="auto">
                    <a:xfrm>
                      <a:off x="-2143125" y="4165601"/>
                      <a:ext cx="85725" cy="47625"/>
                    </a:xfrm>
                    <a:custGeom>
                      <a:avLst/>
                      <a:gdLst/>
                      <a:ahLst/>
                      <a:cxnLst>
                        <a:cxn ang="0">
                          <a:pos x="0" y="135"/>
                        </a:cxn>
                        <a:cxn ang="0">
                          <a:pos x="5" y="139"/>
                        </a:cxn>
                        <a:cxn ang="0">
                          <a:pos x="756" y="439"/>
                        </a:cxn>
                        <a:cxn ang="0">
                          <a:pos x="810" y="300"/>
                        </a:cxn>
                        <a:cxn ang="0">
                          <a:pos x="61" y="0"/>
                        </a:cxn>
                        <a:cxn ang="0">
                          <a:pos x="0" y="135"/>
                        </a:cxn>
                        <a:cxn ang="0">
                          <a:pos x="0" y="135"/>
                        </a:cxn>
                        <a:cxn ang="0">
                          <a:pos x="2" y="138"/>
                        </a:cxn>
                        <a:cxn ang="0">
                          <a:pos x="5" y="139"/>
                        </a:cxn>
                        <a:cxn ang="0">
                          <a:pos x="0" y="135"/>
                        </a:cxn>
                      </a:cxnLst>
                      <a:rect l="0" t="0" r="r" b="b"/>
                      <a:pathLst>
                        <a:path w="810" h="439">
                          <a:moveTo>
                            <a:pt x="0" y="135"/>
                          </a:moveTo>
                          <a:lnTo>
                            <a:pt x="5" y="139"/>
                          </a:lnTo>
                          <a:lnTo>
                            <a:pt x="756" y="439"/>
                          </a:lnTo>
                          <a:lnTo>
                            <a:pt x="810" y="300"/>
                          </a:lnTo>
                          <a:lnTo>
                            <a:pt x="61" y="0"/>
                          </a:lnTo>
                          <a:lnTo>
                            <a:pt x="0" y="135"/>
                          </a:lnTo>
                          <a:lnTo>
                            <a:pt x="0" y="135"/>
                          </a:lnTo>
                          <a:lnTo>
                            <a:pt x="2" y="138"/>
                          </a:lnTo>
                          <a:lnTo>
                            <a:pt x="5" y="139"/>
                          </a:lnTo>
                          <a:lnTo>
                            <a:pt x="0" y="13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8" name="Freeform 220"/>
                    <p:cNvSpPr/>
                    <p:nvPr/>
                  </p:nvSpPr>
                  <p:spPr bwMode="auto">
                    <a:xfrm>
                      <a:off x="-2225675" y="4125913"/>
                      <a:ext cx="88900" cy="53975"/>
                    </a:xfrm>
                    <a:custGeom>
                      <a:avLst/>
                      <a:gdLst/>
                      <a:ahLst/>
                      <a:cxnLst>
                        <a:cxn ang="0">
                          <a:pos x="0" y="134"/>
                        </a:cxn>
                        <a:cxn ang="0">
                          <a:pos x="1" y="134"/>
                        </a:cxn>
                        <a:cxn ang="0">
                          <a:pos x="781" y="523"/>
                        </a:cxn>
                        <a:cxn ang="0">
                          <a:pos x="848" y="391"/>
                        </a:cxn>
                        <a:cxn ang="0">
                          <a:pos x="68" y="0"/>
                        </a:cxn>
                        <a:cxn ang="0">
                          <a:pos x="0" y="134"/>
                        </a:cxn>
                        <a:cxn ang="0">
                          <a:pos x="0" y="134"/>
                        </a:cxn>
                        <a:cxn ang="0">
                          <a:pos x="0" y="134"/>
                        </a:cxn>
                        <a:cxn ang="0">
                          <a:pos x="1" y="134"/>
                        </a:cxn>
                        <a:cxn ang="0">
                          <a:pos x="0" y="134"/>
                        </a:cxn>
                      </a:cxnLst>
                      <a:rect l="0" t="0" r="r" b="b"/>
                      <a:pathLst>
                        <a:path w="848" h="523">
                          <a:moveTo>
                            <a:pt x="0" y="134"/>
                          </a:moveTo>
                          <a:lnTo>
                            <a:pt x="1" y="134"/>
                          </a:lnTo>
                          <a:lnTo>
                            <a:pt x="781" y="523"/>
                          </a:lnTo>
                          <a:lnTo>
                            <a:pt x="848" y="391"/>
                          </a:lnTo>
                          <a:lnTo>
                            <a:pt x="68" y="0"/>
                          </a:lnTo>
                          <a:lnTo>
                            <a:pt x="0" y="134"/>
                          </a:lnTo>
                          <a:lnTo>
                            <a:pt x="0" y="134"/>
                          </a:lnTo>
                          <a:lnTo>
                            <a:pt x="0" y="134"/>
                          </a:lnTo>
                          <a:lnTo>
                            <a:pt x="1" y="134"/>
                          </a:lnTo>
                          <a:lnTo>
                            <a:pt x="0" y="13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9" name="Freeform 221"/>
                    <p:cNvSpPr/>
                    <p:nvPr/>
                  </p:nvSpPr>
                  <p:spPr bwMode="auto">
                    <a:xfrm>
                      <a:off x="-2325688" y="4075113"/>
                      <a:ext cx="106363" cy="63500"/>
                    </a:xfrm>
                    <a:custGeom>
                      <a:avLst/>
                      <a:gdLst/>
                      <a:ahLst/>
                      <a:cxnLst>
                        <a:cxn ang="0">
                          <a:pos x="0" y="130"/>
                        </a:cxn>
                        <a:cxn ang="0">
                          <a:pos x="5" y="133"/>
                        </a:cxn>
                        <a:cxn ang="0">
                          <a:pos x="935" y="614"/>
                        </a:cxn>
                        <a:cxn ang="0">
                          <a:pos x="1003" y="480"/>
                        </a:cxn>
                        <a:cxn ang="0">
                          <a:pos x="74" y="0"/>
                        </a:cxn>
                        <a:cxn ang="0">
                          <a:pos x="0" y="130"/>
                        </a:cxn>
                        <a:cxn ang="0">
                          <a:pos x="0" y="130"/>
                        </a:cxn>
                        <a:cxn ang="0">
                          <a:pos x="2" y="132"/>
                        </a:cxn>
                        <a:cxn ang="0">
                          <a:pos x="5" y="133"/>
                        </a:cxn>
                        <a:cxn ang="0">
                          <a:pos x="0" y="130"/>
                        </a:cxn>
                      </a:cxnLst>
                      <a:rect l="0" t="0" r="r" b="b"/>
                      <a:pathLst>
                        <a:path w="1003" h="614">
                          <a:moveTo>
                            <a:pt x="0" y="130"/>
                          </a:moveTo>
                          <a:lnTo>
                            <a:pt x="5" y="133"/>
                          </a:lnTo>
                          <a:lnTo>
                            <a:pt x="935" y="614"/>
                          </a:lnTo>
                          <a:lnTo>
                            <a:pt x="1003" y="480"/>
                          </a:lnTo>
                          <a:lnTo>
                            <a:pt x="74" y="0"/>
                          </a:lnTo>
                          <a:lnTo>
                            <a:pt x="0" y="130"/>
                          </a:lnTo>
                          <a:lnTo>
                            <a:pt x="0" y="130"/>
                          </a:lnTo>
                          <a:lnTo>
                            <a:pt x="2" y="132"/>
                          </a:lnTo>
                          <a:lnTo>
                            <a:pt x="5" y="133"/>
                          </a:lnTo>
                          <a:lnTo>
                            <a:pt x="0" y="1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0" name="Freeform 222"/>
                    <p:cNvSpPr/>
                    <p:nvPr/>
                  </p:nvSpPr>
                  <p:spPr bwMode="auto">
                    <a:xfrm>
                      <a:off x="-2376488" y="4043363"/>
                      <a:ext cx="60325" cy="44450"/>
                    </a:xfrm>
                    <a:custGeom>
                      <a:avLst/>
                      <a:gdLst/>
                      <a:ahLst/>
                      <a:cxnLst>
                        <a:cxn ang="0">
                          <a:pos x="79" y="0"/>
                        </a:cxn>
                        <a:cxn ang="0">
                          <a:pos x="0" y="128"/>
                        </a:cxn>
                        <a:cxn ang="0">
                          <a:pos x="480" y="427"/>
                        </a:cxn>
                        <a:cxn ang="0">
                          <a:pos x="559" y="300"/>
                        </a:cxn>
                        <a:cxn ang="0">
                          <a:pos x="79" y="0"/>
                        </a:cxn>
                        <a:cxn ang="0">
                          <a:pos x="79" y="0"/>
                        </a:cxn>
                        <a:cxn ang="0">
                          <a:pos x="0" y="128"/>
                        </a:cxn>
                        <a:cxn ang="0">
                          <a:pos x="0" y="128"/>
                        </a:cxn>
                        <a:cxn ang="0">
                          <a:pos x="0" y="128"/>
                        </a:cxn>
                        <a:cxn ang="0">
                          <a:pos x="79" y="0"/>
                        </a:cxn>
                      </a:cxnLst>
                      <a:rect l="0" t="0" r="r" b="b"/>
                      <a:pathLst>
                        <a:path w="559" h="427">
                          <a:moveTo>
                            <a:pt x="79" y="0"/>
                          </a:moveTo>
                          <a:lnTo>
                            <a:pt x="0" y="128"/>
                          </a:lnTo>
                          <a:lnTo>
                            <a:pt x="480" y="427"/>
                          </a:lnTo>
                          <a:lnTo>
                            <a:pt x="559" y="300"/>
                          </a:lnTo>
                          <a:lnTo>
                            <a:pt x="79" y="0"/>
                          </a:lnTo>
                          <a:lnTo>
                            <a:pt x="79" y="0"/>
                          </a:lnTo>
                          <a:lnTo>
                            <a:pt x="0" y="128"/>
                          </a:lnTo>
                          <a:lnTo>
                            <a:pt x="0" y="128"/>
                          </a:lnTo>
                          <a:lnTo>
                            <a:pt x="0" y="128"/>
                          </a:lnTo>
                          <a:lnTo>
                            <a:pt x="79"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1" name="Freeform 223"/>
                    <p:cNvSpPr/>
                    <p:nvPr/>
                  </p:nvSpPr>
                  <p:spPr bwMode="auto">
                    <a:xfrm>
                      <a:off x="-2427288" y="4011613"/>
                      <a:ext cx="60325" cy="44450"/>
                    </a:xfrm>
                    <a:custGeom>
                      <a:avLst/>
                      <a:gdLst/>
                      <a:ahLst/>
                      <a:cxnLst>
                        <a:cxn ang="0">
                          <a:pos x="0" y="124"/>
                        </a:cxn>
                        <a:cxn ang="0">
                          <a:pos x="4" y="127"/>
                        </a:cxn>
                        <a:cxn ang="0">
                          <a:pos x="485" y="427"/>
                        </a:cxn>
                        <a:cxn ang="0">
                          <a:pos x="564" y="299"/>
                        </a:cxn>
                        <a:cxn ang="0">
                          <a:pos x="83" y="0"/>
                        </a:cxn>
                        <a:cxn ang="0">
                          <a:pos x="0" y="124"/>
                        </a:cxn>
                        <a:cxn ang="0">
                          <a:pos x="0" y="124"/>
                        </a:cxn>
                        <a:cxn ang="0">
                          <a:pos x="2" y="126"/>
                        </a:cxn>
                        <a:cxn ang="0">
                          <a:pos x="4" y="127"/>
                        </a:cxn>
                        <a:cxn ang="0">
                          <a:pos x="0" y="124"/>
                        </a:cxn>
                      </a:cxnLst>
                      <a:rect l="0" t="0" r="r" b="b"/>
                      <a:pathLst>
                        <a:path w="564" h="427">
                          <a:moveTo>
                            <a:pt x="0" y="124"/>
                          </a:moveTo>
                          <a:lnTo>
                            <a:pt x="4" y="127"/>
                          </a:lnTo>
                          <a:lnTo>
                            <a:pt x="485" y="427"/>
                          </a:lnTo>
                          <a:lnTo>
                            <a:pt x="564" y="299"/>
                          </a:lnTo>
                          <a:lnTo>
                            <a:pt x="83" y="0"/>
                          </a:lnTo>
                          <a:lnTo>
                            <a:pt x="0" y="124"/>
                          </a:lnTo>
                          <a:lnTo>
                            <a:pt x="0" y="124"/>
                          </a:lnTo>
                          <a:lnTo>
                            <a:pt x="2" y="126"/>
                          </a:lnTo>
                          <a:lnTo>
                            <a:pt x="4" y="127"/>
                          </a:lnTo>
                          <a:lnTo>
                            <a:pt x="0" y="12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2" name="Freeform 224"/>
                    <p:cNvSpPr/>
                    <p:nvPr/>
                  </p:nvSpPr>
                  <p:spPr bwMode="auto">
                    <a:xfrm>
                      <a:off x="-2474913" y="3976688"/>
                      <a:ext cx="57150" cy="47625"/>
                    </a:xfrm>
                    <a:custGeom>
                      <a:avLst/>
                      <a:gdLst/>
                      <a:ahLst/>
                      <a:cxnLst>
                        <a:cxn ang="0">
                          <a:pos x="0" y="117"/>
                        </a:cxn>
                        <a:cxn ang="0">
                          <a:pos x="4" y="120"/>
                        </a:cxn>
                        <a:cxn ang="0">
                          <a:pos x="454" y="451"/>
                        </a:cxn>
                        <a:cxn ang="0">
                          <a:pos x="542" y="330"/>
                        </a:cxn>
                        <a:cxn ang="0">
                          <a:pos x="92" y="0"/>
                        </a:cxn>
                        <a:cxn ang="0">
                          <a:pos x="0" y="117"/>
                        </a:cxn>
                        <a:cxn ang="0">
                          <a:pos x="0" y="117"/>
                        </a:cxn>
                        <a:cxn ang="0">
                          <a:pos x="2" y="119"/>
                        </a:cxn>
                        <a:cxn ang="0">
                          <a:pos x="4" y="120"/>
                        </a:cxn>
                        <a:cxn ang="0">
                          <a:pos x="0" y="117"/>
                        </a:cxn>
                      </a:cxnLst>
                      <a:rect l="0" t="0" r="r" b="b"/>
                      <a:pathLst>
                        <a:path w="542" h="451">
                          <a:moveTo>
                            <a:pt x="0" y="117"/>
                          </a:moveTo>
                          <a:lnTo>
                            <a:pt x="4" y="120"/>
                          </a:lnTo>
                          <a:lnTo>
                            <a:pt x="454" y="451"/>
                          </a:lnTo>
                          <a:lnTo>
                            <a:pt x="542" y="330"/>
                          </a:lnTo>
                          <a:lnTo>
                            <a:pt x="92" y="0"/>
                          </a:lnTo>
                          <a:lnTo>
                            <a:pt x="0" y="117"/>
                          </a:lnTo>
                          <a:lnTo>
                            <a:pt x="0" y="117"/>
                          </a:lnTo>
                          <a:lnTo>
                            <a:pt x="2" y="119"/>
                          </a:lnTo>
                          <a:lnTo>
                            <a:pt x="4" y="120"/>
                          </a:lnTo>
                          <a:lnTo>
                            <a:pt x="0" y="11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3" name="Freeform 225"/>
                    <p:cNvSpPr/>
                    <p:nvPr/>
                  </p:nvSpPr>
                  <p:spPr bwMode="auto">
                    <a:xfrm>
                      <a:off x="-2516188" y="3941763"/>
                      <a:ext cx="50800" cy="47625"/>
                    </a:xfrm>
                    <a:custGeom>
                      <a:avLst/>
                      <a:gdLst/>
                      <a:ahLst/>
                      <a:cxnLst>
                        <a:cxn ang="0">
                          <a:pos x="0" y="112"/>
                        </a:cxn>
                        <a:cxn ang="0">
                          <a:pos x="3" y="114"/>
                        </a:cxn>
                        <a:cxn ang="0">
                          <a:pos x="393" y="444"/>
                        </a:cxn>
                        <a:cxn ang="0">
                          <a:pos x="489" y="330"/>
                        </a:cxn>
                        <a:cxn ang="0">
                          <a:pos x="99" y="0"/>
                        </a:cxn>
                        <a:cxn ang="0">
                          <a:pos x="0" y="112"/>
                        </a:cxn>
                        <a:cxn ang="0">
                          <a:pos x="0" y="112"/>
                        </a:cxn>
                        <a:cxn ang="0">
                          <a:pos x="2" y="113"/>
                        </a:cxn>
                        <a:cxn ang="0">
                          <a:pos x="3" y="114"/>
                        </a:cxn>
                        <a:cxn ang="0">
                          <a:pos x="0" y="112"/>
                        </a:cxn>
                      </a:cxnLst>
                      <a:rect l="0" t="0" r="r" b="b"/>
                      <a:pathLst>
                        <a:path w="489" h="444">
                          <a:moveTo>
                            <a:pt x="0" y="112"/>
                          </a:moveTo>
                          <a:lnTo>
                            <a:pt x="3" y="114"/>
                          </a:lnTo>
                          <a:lnTo>
                            <a:pt x="393" y="444"/>
                          </a:lnTo>
                          <a:lnTo>
                            <a:pt x="489" y="330"/>
                          </a:lnTo>
                          <a:lnTo>
                            <a:pt x="99" y="0"/>
                          </a:lnTo>
                          <a:lnTo>
                            <a:pt x="0" y="112"/>
                          </a:lnTo>
                          <a:lnTo>
                            <a:pt x="0" y="112"/>
                          </a:lnTo>
                          <a:lnTo>
                            <a:pt x="2" y="113"/>
                          </a:lnTo>
                          <a:lnTo>
                            <a:pt x="3" y="114"/>
                          </a:lnTo>
                          <a:lnTo>
                            <a:pt x="0" y="11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4" name="Freeform 226"/>
                    <p:cNvSpPr/>
                    <p:nvPr/>
                  </p:nvSpPr>
                  <p:spPr bwMode="auto">
                    <a:xfrm>
                      <a:off x="-2559050" y="3903663"/>
                      <a:ext cx="52388" cy="50800"/>
                    </a:xfrm>
                    <a:custGeom>
                      <a:avLst/>
                      <a:gdLst/>
                      <a:ahLst/>
                      <a:cxnLst>
                        <a:cxn ang="0">
                          <a:pos x="0" y="102"/>
                        </a:cxn>
                        <a:cxn ang="0">
                          <a:pos x="8" y="111"/>
                        </a:cxn>
                        <a:cxn ang="0">
                          <a:pos x="398" y="471"/>
                        </a:cxn>
                        <a:cxn ang="0">
                          <a:pos x="499" y="361"/>
                        </a:cxn>
                        <a:cxn ang="0">
                          <a:pos x="110" y="0"/>
                        </a:cxn>
                        <a:cxn ang="0">
                          <a:pos x="0" y="102"/>
                        </a:cxn>
                        <a:cxn ang="0">
                          <a:pos x="0" y="102"/>
                        </a:cxn>
                        <a:cxn ang="0">
                          <a:pos x="3" y="107"/>
                        </a:cxn>
                        <a:cxn ang="0">
                          <a:pos x="8" y="111"/>
                        </a:cxn>
                        <a:cxn ang="0">
                          <a:pos x="0" y="102"/>
                        </a:cxn>
                      </a:cxnLst>
                      <a:rect l="0" t="0" r="r" b="b"/>
                      <a:pathLst>
                        <a:path w="499" h="471">
                          <a:moveTo>
                            <a:pt x="0" y="102"/>
                          </a:moveTo>
                          <a:lnTo>
                            <a:pt x="8" y="111"/>
                          </a:lnTo>
                          <a:lnTo>
                            <a:pt x="398" y="471"/>
                          </a:lnTo>
                          <a:lnTo>
                            <a:pt x="499" y="361"/>
                          </a:lnTo>
                          <a:lnTo>
                            <a:pt x="110" y="0"/>
                          </a:lnTo>
                          <a:lnTo>
                            <a:pt x="0" y="102"/>
                          </a:lnTo>
                          <a:lnTo>
                            <a:pt x="0" y="102"/>
                          </a:lnTo>
                          <a:lnTo>
                            <a:pt x="3" y="107"/>
                          </a:lnTo>
                          <a:lnTo>
                            <a:pt x="8" y="111"/>
                          </a:lnTo>
                          <a:lnTo>
                            <a:pt x="0" y="10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5" name="Freeform 227"/>
                    <p:cNvSpPr/>
                    <p:nvPr/>
                  </p:nvSpPr>
                  <p:spPr bwMode="auto">
                    <a:xfrm>
                      <a:off x="-2590800" y="3863976"/>
                      <a:ext cx="44450" cy="50800"/>
                    </a:xfrm>
                    <a:custGeom>
                      <a:avLst/>
                      <a:gdLst/>
                      <a:ahLst/>
                      <a:cxnLst>
                        <a:cxn ang="0">
                          <a:pos x="0" y="87"/>
                        </a:cxn>
                        <a:cxn ang="0">
                          <a:pos x="3" y="91"/>
                        </a:cxn>
                        <a:cxn ang="0">
                          <a:pos x="303" y="482"/>
                        </a:cxn>
                        <a:cxn ang="0">
                          <a:pos x="421" y="391"/>
                        </a:cxn>
                        <a:cxn ang="0">
                          <a:pos x="121" y="0"/>
                        </a:cxn>
                        <a:cxn ang="0">
                          <a:pos x="0" y="87"/>
                        </a:cxn>
                        <a:cxn ang="0">
                          <a:pos x="0" y="87"/>
                        </a:cxn>
                        <a:cxn ang="0">
                          <a:pos x="1" y="89"/>
                        </a:cxn>
                        <a:cxn ang="0">
                          <a:pos x="3" y="91"/>
                        </a:cxn>
                        <a:cxn ang="0">
                          <a:pos x="0" y="87"/>
                        </a:cxn>
                      </a:cxnLst>
                      <a:rect l="0" t="0" r="r" b="b"/>
                      <a:pathLst>
                        <a:path w="421" h="482">
                          <a:moveTo>
                            <a:pt x="0" y="87"/>
                          </a:moveTo>
                          <a:lnTo>
                            <a:pt x="3" y="91"/>
                          </a:lnTo>
                          <a:lnTo>
                            <a:pt x="303" y="482"/>
                          </a:lnTo>
                          <a:lnTo>
                            <a:pt x="421" y="391"/>
                          </a:lnTo>
                          <a:lnTo>
                            <a:pt x="121" y="0"/>
                          </a:lnTo>
                          <a:lnTo>
                            <a:pt x="0" y="87"/>
                          </a:lnTo>
                          <a:lnTo>
                            <a:pt x="0" y="87"/>
                          </a:lnTo>
                          <a:lnTo>
                            <a:pt x="1" y="89"/>
                          </a:lnTo>
                          <a:lnTo>
                            <a:pt x="3" y="91"/>
                          </a:lnTo>
                          <a:lnTo>
                            <a:pt x="0" y="8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6" name="Freeform 228"/>
                    <p:cNvSpPr/>
                    <p:nvPr/>
                  </p:nvSpPr>
                  <p:spPr bwMode="auto">
                    <a:xfrm>
                      <a:off x="-2603500" y="3844926"/>
                      <a:ext cx="25400" cy="28575"/>
                    </a:xfrm>
                    <a:custGeom>
                      <a:avLst/>
                      <a:gdLst/>
                      <a:ahLst/>
                      <a:cxnLst>
                        <a:cxn ang="0">
                          <a:pos x="125" y="0"/>
                        </a:cxn>
                        <a:cxn ang="0">
                          <a:pos x="0" y="83"/>
                        </a:cxn>
                        <a:cxn ang="0">
                          <a:pos x="121" y="262"/>
                        </a:cxn>
                        <a:cxn ang="0">
                          <a:pos x="246" y="179"/>
                        </a:cxn>
                        <a:cxn ang="0">
                          <a:pos x="125" y="0"/>
                        </a:cxn>
                        <a:cxn ang="0">
                          <a:pos x="125" y="0"/>
                        </a:cxn>
                        <a:cxn ang="0">
                          <a:pos x="0" y="83"/>
                        </a:cxn>
                        <a:cxn ang="0">
                          <a:pos x="0" y="83"/>
                        </a:cxn>
                        <a:cxn ang="0">
                          <a:pos x="0" y="83"/>
                        </a:cxn>
                        <a:cxn ang="0">
                          <a:pos x="125" y="0"/>
                        </a:cxn>
                      </a:cxnLst>
                      <a:rect l="0" t="0" r="r" b="b"/>
                      <a:pathLst>
                        <a:path w="246" h="262">
                          <a:moveTo>
                            <a:pt x="125" y="0"/>
                          </a:moveTo>
                          <a:lnTo>
                            <a:pt x="0" y="83"/>
                          </a:lnTo>
                          <a:lnTo>
                            <a:pt x="121" y="262"/>
                          </a:lnTo>
                          <a:lnTo>
                            <a:pt x="246" y="179"/>
                          </a:lnTo>
                          <a:lnTo>
                            <a:pt x="125" y="0"/>
                          </a:lnTo>
                          <a:lnTo>
                            <a:pt x="125" y="0"/>
                          </a:lnTo>
                          <a:lnTo>
                            <a:pt x="0" y="83"/>
                          </a:lnTo>
                          <a:lnTo>
                            <a:pt x="0" y="83"/>
                          </a:lnTo>
                          <a:lnTo>
                            <a:pt x="0" y="83"/>
                          </a:lnTo>
                          <a:lnTo>
                            <a:pt x="125"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7" name="Freeform 229"/>
                    <p:cNvSpPr/>
                    <p:nvPr/>
                  </p:nvSpPr>
                  <p:spPr bwMode="auto">
                    <a:xfrm>
                      <a:off x="-2617788" y="3825876"/>
                      <a:ext cx="26988" cy="28575"/>
                    </a:xfrm>
                    <a:custGeom>
                      <a:avLst/>
                      <a:gdLst/>
                      <a:ahLst/>
                      <a:cxnLst>
                        <a:cxn ang="0">
                          <a:pos x="0" y="71"/>
                        </a:cxn>
                        <a:cxn ang="0">
                          <a:pos x="6" y="83"/>
                        </a:cxn>
                        <a:cxn ang="0">
                          <a:pos x="125" y="264"/>
                        </a:cxn>
                        <a:cxn ang="0">
                          <a:pos x="250" y="181"/>
                        </a:cxn>
                        <a:cxn ang="0">
                          <a:pos x="130" y="0"/>
                        </a:cxn>
                        <a:cxn ang="0">
                          <a:pos x="0" y="71"/>
                        </a:cxn>
                        <a:cxn ang="0">
                          <a:pos x="0" y="71"/>
                        </a:cxn>
                        <a:cxn ang="0">
                          <a:pos x="2" y="78"/>
                        </a:cxn>
                        <a:cxn ang="0">
                          <a:pos x="6" y="83"/>
                        </a:cxn>
                        <a:cxn ang="0">
                          <a:pos x="0" y="71"/>
                        </a:cxn>
                      </a:cxnLst>
                      <a:rect l="0" t="0" r="r" b="b"/>
                      <a:pathLst>
                        <a:path w="250" h="264">
                          <a:moveTo>
                            <a:pt x="0" y="71"/>
                          </a:moveTo>
                          <a:lnTo>
                            <a:pt x="6" y="83"/>
                          </a:lnTo>
                          <a:lnTo>
                            <a:pt x="125" y="264"/>
                          </a:lnTo>
                          <a:lnTo>
                            <a:pt x="250" y="181"/>
                          </a:lnTo>
                          <a:lnTo>
                            <a:pt x="130" y="0"/>
                          </a:lnTo>
                          <a:lnTo>
                            <a:pt x="0" y="71"/>
                          </a:lnTo>
                          <a:lnTo>
                            <a:pt x="0" y="71"/>
                          </a:lnTo>
                          <a:lnTo>
                            <a:pt x="2" y="78"/>
                          </a:lnTo>
                          <a:lnTo>
                            <a:pt x="6" y="83"/>
                          </a:lnTo>
                          <a:lnTo>
                            <a:pt x="0" y="7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8" name="Freeform 230"/>
                    <p:cNvSpPr/>
                    <p:nvPr/>
                  </p:nvSpPr>
                  <p:spPr bwMode="auto">
                    <a:xfrm>
                      <a:off x="-2627313" y="3805238"/>
                      <a:ext cx="25400" cy="28575"/>
                    </a:xfrm>
                    <a:custGeom>
                      <a:avLst/>
                      <a:gdLst/>
                      <a:ahLst/>
                      <a:cxnLst>
                        <a:cxn ang="0">
                          <a:pos x="0" y="50"/>
                        </a:cxn>
                        <a:cxn ang="0">
                          <a:pos x="3" y="58"/>
                        </a:cxn>
                        <a:cxn ang="0">
                          <a:pos x="94" y="268"/>
                        </a:cxn>
                        <a:cxn ang="0">
                          <a:pos x="230" y="210"/>
                        </a:cxn>
                        <a:cxn ang="0">
                          <a:pos x="141" y="0"/>
                        </a:cxn>
                        <a:cxn ang="0">
                          <a:pos x="0" y="50"/>
                        </a:cxn>
                        <a:cxn ang="0">
                          <a:pos x="0" y="50"/>
                        </a:cxn>
                        <a:cxn ang="0">
                          <a:pos x="1" y="54"/>
                        </a:cxn>
                        <a:cxn ang="0">
                          <a:pos x="3" y="58"/>
                        </a:cxn>
                        <a:cxn ang="0">
                          <a:pos x="0" y="50"/>
                        </a:cxn>
                      </a:cxnLst>
                      <a:rect l="0" t="0" r="r" b="b"/>
                      <a:pathLst>
                        <a:path w="230" h="268">
                          <a:moveTo>
                            <a:pt x="0" y="50"/>
                          </a:moveTo>
                          <a:lnTo>
                            <a:pt x="3" y="58"/>
                          </a:lnTo>
                          <a:lnTo>
                            <a:pt x="94" y="268"/>
                          </a:lnTo>
                          <a:lnTo>
                            <a:pt x="230" y="210"/>
                          </a:lnTo>
                          <a:lnTo>
                            <a:pt x="141" y="0"/>
                          </a:lnTo>
                          <a:lnTo>
                            <a:pt x="0" y="50"/>
                          </a:lnTo>
                          <a:lnTo>
                            <a:pt x="0" y="50"/>
                          </a:lnTo>
                          <a:lnTo>
                            <a:pt x="1" y="54"/>
                          </a:lnTo>
                          <a:lnTo>
                            <a:pt x="3" y="58"/>
                          </a:lnTo>
                          <a:lnTo>
                            <a:pt x="0" y="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49" name="Freeform 231"/>
                    <p:cNvSpPr/>
                    <p:nvPr/>
                  </p:nvSpPr>
                  <p:spPr bwMode="auto">
                    <a:xfrm>
                      <a:off x="-2633663" y="3775076"/>
                      <a:ext cx="22225" cy="34925"/>
                    </a:xfrm>
                    <a:custGeom>
                      <a:avLst/>
                      <a:gdLst/>
                      <a:ahLst/>
                      <a:cxnLst>
                        <a:cxn ang="0">
                          <a:pos x="46" y="28"/>
                        </a:cxn>
                        <a:cxn ang="0">
                          <a:pos x="0" y="119"/>
                        </a:cxn>
                        <a:cxn ang="0">
                          <a:pos x="60" y="329"/>
                        </a:cxn>
                        <a:cxn ang="0">
                          <a:pos x="204" y="287"/>
                        </a:cxn>
                        <a:cxn ang="0">
                          <a:pos x="144" y="77"/>
                        </a:cxn>
                        <a:cxn ang="0">
                          <a:pos x="46" y="28"/>
                        </a:cxn>
                        <a:cxn ang="0">
                          <a:pos x="144" y="77"/>
                        </a:cxn>
                        <a:cxn ang="0">
                          <a:pos x="122" y="0"/>
                        </a:cxn>
                        <a:cxn ang="0">
                          <a:pos x="46" y="28"/>
                        </a:cxn>
                      </a:cxnLst>
                      <a:rect l="0" t="0" r="r" b="b"/>
                      <a:pathLst>
                        <a:path w="204" h="329">
                          <a:moveTo>
                            <a:pt x="46" y="28"/>
                          </a:moveTo>
                          <a:lnTo>
                            <a:pt x="0" y="119"/>
                          </a:lnTo>
                          <a:lnTo>
                            <a:pt x="60" y="329"/>
                          </a:lnTo>
                          <a:lnTo>
                            <a:pt x="204" y="287"/>
                          </a:lnTo>
                          <a:lnTo>
                            <a:pt x="144" y="77"/>
                          </a:lnTo>
                          <a:lnTo>
                            <a:pt x="46" y="28"/>
                          </a:lnTo>
                          <a:lnTo>
                            <a:pt x="144" y="77"/>
                          </a:lnTo>
                          <a:lnTo>
                            <a:pt x="122" y="0"/>
                          </a:lnTo>
                          <a:lnTo>
                            <a:pt x="46" y="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0" name="Freeform 232"/>
                    <p:cNvSpPr/>
                    <p:nvPr/>
                  </p:nvSpPr>
                  <p:spPr bwMode="auto">
                    <a:xfrm>
                      <a:off x="-2684463" y="3778251"/>
                      <a:ext cx="61913" cy="38100"/>
                    </a:xfrm>
                    <a:custGeom>
                      <a:avLst/>
                      <a:gdLst/>
                      <a:ahLst/>
                      <a:cxnLst>
                        <a:cxn ang="0">
                          <a:pos x="0" y="250"/>
                        </a:cxn>
                        <a:cxn ang="0">
                          <a:pos x="102" y="320"/>
                        </a:cxn>
                        <a:cxn ang="0">
                          <a:pos x="582" y="140"/>
                        </a:cxn>
                        <a:cxn ang="0">
                          <a:pos x="530" y="0"/>
                        </a:cxn>
                        <a:cxn ang="0">
                          <a:pos x="50" y="180"/>
                        </a:cxn>
                        <a:cxn ang="0">
                          <a:pos x="0" y="250"/>
                        </a:cxn>
                        <a:cxn ang="0">
                          <a:pos x="0" y="250"/>
                        </a:cxn>
                        <a:cxn ang="0">
                          <a:pos x="0" y="358"/>
                        </a:cxn>
                        <a:cxn ang="0">
                          <a:pos x="102" y="320"/>
                        </a:cxn>
                        <a:cxn ang="0">
                          <a:pos x="0" y="250"/>
                        </a:cxn>
                      </a:cxnLst>
                      <a:rect l="0" t="0" r="r" b="b"/>
                      <a:pathLst>
                        <a:path w="582" h="358">
                          <a:moveTo>
                            <a:pt x="0" y="250"/>
                          </a:moveTo>
                          <a:lnTo>
                            <a:pt x="102" y="320"/>
                          </a:lnTo>
                          <a:lnTo>
                            <a:pt x="582" y="140"/>
                          </a:lnTo>
                          <a:lnTo>
                            <a:pt x="530" y="0"/>
                          </a:lnTo>
                          <a:lnTo>
                            <a:pt x="50" y="180"/>
                          </a:lnTo>
                          <a:lnTo>
                            <a:pt x="0" y="250"/>
                          </a:lnTo>
                          <a:lnTo>
                            <a:pt x="0" y="250"/>
                          </a:lnTo>
                          <a:lnTo>
                            <a:pt x="0" y="358"/>
                          </a:lnTo>
                          <a:lnTo>
                            <a:pt x="102" y="320"/>
                          </a:lnTo>
                          <a:lnTo>
                            <a:pt x="0" y="25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1" name="Freeform 233"/>
                    <p:cNvSpPr/>
                    <p:nvPr/>
                  </p:nvSpPr>
                  <p:spPr bwMode="auto">
                    <a:xfrm>
                      <a:off x="-2684463" y="3667126"/>
                      <a:ext cx="15875" cy="138113"/>
                    </a:xfrm>
                    <a:custGeom>
                      <a:avLst/>
                      <a:gdLst/>
                      <a:ahLst/>
                      <a:cxnLst>
                        <a:cxn ang="0">
                          <a:pos x="100" y="33"/>
                        </a:cxn>
                        <a:cxn ang="0">
                          <a:pos x="0" y="104"/>
                        </a:cxn>
                        <a:cxn ang="0">
                          <a:pos x="0" y="1304"/>
                        </a:cxn>
                        <a:cxn ang="0">
                          <a:pos x="151" y="1304"/>
                        </a:cxn>
                        <a:cxn ang="0">
                          <a:pos x="151" y="104"/>
                        </a:cxn>
                        <a:cxn ang="0">
                          <a:pos x="100" y="33"/>
                        </a:cxn>
                        <a:cxn ang="0">
                          <a:pos x="100" y="33"/>
                        </a:cxn>
                        <a:cxn ang="0">
                          <a:pos x="0" y="0"/>
                        </a:cxn>
                        <a:cxn ang="0">
                          <a:pos x="0" y="104"/>
                        </a:cxn>
                        <a:cxn ang="0">
                          <a:pos x="100" y="33"/>
                        </a:cxn>
                      </a:cxnLst>
                      <a:rect l="0" t="0" r="r" b="b"/>
                      <a:pathLst>
                        <a:path w="151" h="1304">
                          <a:moveTo>
                            <a:pt x="100" y="33"/>
                          </a:moveTo>
                          <a:lnTo>
                            <a:pt x="0" y="104"/>
                          </a:lnTo>
                          <a:lnTo>
                            <a:pt x="0" y="1304"/>
                          </a:lnTo>
                          <a:lnTo>
                            <a:pt x="151" y="1304"/>
                          </a:lnTo>
                          <a:lnTo>
                            <a:pt x="151" y="104"/>
                          </a:lnTo>
                          <a:lnTo>
                            <a:pt x="100" y="33"/>
                          </a:lnTo>
                          <a:lnTo>
                            <a:pt x="100" y="33"/>
                          </a:lnTo>
                          <a:lnTo>
                            <a:pt x="0" y="0"/>
                          </a:lnTo>
                          <a:lnTo>
                            <a:pt x="0" y="104"/>
                          </a:lnTo>
                          <a:lnTo>
                            <a:pt x="100" y="3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2" name="Freeform 234"/>
                    <p:cNvSpPr/>
                    <p:nvPr/>
                  </p:nvSpPr>
                  <p:spPr bwMode="auto">
                    <a:xfrm>
                      <a:off x="-2679700" y="3670301"/>
                      <a:ext cx="176213" cy="69850"/>
                    </a:xfrm>
                    <a:custGeom>
                      <a:avLst/>
                      <a:gdLst/>
                      <a:ahLst/>
                      <a:cxnLst>
                        <a:cxn ang="0">
                          <a:pos x="1536" y="643"/>
                        </a:cxn>
                        <a:cxn ang="0">
                          <a:pos x="1520" y="510"/>
                        </a:cxn>
                        <a:cxn ang="0">
                          <a:pos x="49" y="0"/>
                        </a:cxn>
                        <a:cxn ang="0">
                          <a:pos x="0" y="141"/>
                        </a:cxn>
                        <a:cxn ang="0">
                          <a:pos x="1471" y="651"/>
                        </a:cxn>
                        <a:cxn ang="0">
                          <a:pos x="1536" y="643"/>
                        </a:cxn>
                        <a:cxn ang="0">
                          <a:pos x="1536" y="643"/>
                        </a:cxn>
                        <a:cxn ang="0">
                          <a:pos x="1662" y="561"/>
                        </a:cxn>
                        <a:cxn ang="0">
                          <a:pos x="1520" y="510"/>
                        </a:cxn>
                        <a:cxn ang="0">
                          <a:pos x="1536" y="643"/>
                        </a:cxn>
                      </a:cxnLst>
                      <a:rect l="0" t="0" r="r" b="b"/>
                      <a:pathLst>
                        <a:path w="1662" h="651">
                          <a:moveTo>
                            <a:pt x="1536" y="643"/>
                          </a:moveTo>
                          <a:lnTo>
                            <a:pt x="1520" y="510"/>
                          </a:lnTo>
                          <a:lnTo>
                            <a:pt x="49" y="0"/>
                          </a:lnTo>
                          <a:lnTo>
                            <a:pt x="0" y="141"/>
                          </a:lnTo>
                          <a:lnTo>
                            <a:pt x="1471" y="651"/>
                          </a:lnTo>
                          <a:lnTo>
                            <a:pt x="1536" y="643"/>
                          </a:lnTo>
                          <a:lnTo>
                            <a:pt x="1536" y="643"/>
                          </a:lnTo>
                          <a:lnTo>
                            <a:pt x="1662" y="561"/>
                          </a:lnTo>
                          <a:lnTo>
                            <a:pt x="1520" y="510"/>
                          </a:lnTo>
                          <a:lnTo>
                            <a:pt x="1536" y="64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3" name="Freeform 235"/>
                    <p:cNvSpPr/>
                    <p:nvPr/>
                  </p:nvSpPr>
                  <p:spPr bwMode="auto">
                    <a:xfrm>
                      <a:off x="-2582863" y="3725863"/>
                      <a:ext cx="66675" cy="47625"/>
                    </a:xfrm>
                    <a:custGeom>
                      <a:avLst/>
                      <a:gdLst/>
                      <a:ahLst/>
                      <a:cxnLst>
                        <a:cxn ang="0">
                          <a:pos x="0" y="377"/>
                        </a:cxn>
                        <a:cxn ang="0">
                          <a:pos x="115" y="455"/>
                        </a:cxn>
                        <a:cxn ang="0">
                          <a:pos x="625" y="124"/>
                        </a:cxn>
                        <a:cxn ang="0">
                          <a:pos x="543" y="0"/>
                        </a:cxn>
                        <a:cxn ang="0">
                          <a:pos x="34" y="329"/>
                        </a:cxn>
                        <a:cxn ang="0">
                          <a:pos x="0" y="377"/>
                        </a:cxn>
                        <a:cxn ang="0">
                          <a:pos x="34" y="329"/>
                        </a:cxn>
                        <a:cxn ang="0">
                          <a:pos x="6" y="346"/>
                        </a:cxn>
                        <a:cxn ang="0">
                          <a:pos x="0" y="377"/>
                        </a:cxn>
                      </a:cxnLst>
                      <a:rect l="0" t="0" r="r" b="b"/>
                      <a:pathLst>
                        <a:path w="625" h="455">
                          <a:moveTo>
                            <a:pt x="0" y="377"/>
                          </a:moveTo>
                          <a:lnTo>
                            <a:pt x="115" y="455"/>
                          </a:lnTo>
                          <a:lnTo>
                            <a:pt x="625" y="124"/>
                          </a:lnTo>
                          <a:lnTo>
                            <a:pt x="543" y="0"/>
                          </a:lnTo>
                          <a:lnTo>
                            <a:pt x="34" y="329"/>
                          </a:lnTo>
                          <a:lnTo>
                            <a:pt x="0" y="377"/>
                          </a:lnTo>
                          <a:lnTo>
                            <a:pt x="34" y="329"/>
                          </a:lnTo>
                          <a:lnTo>
                            <a:pt x="6" y="346"/>
                          </a:lnTo>
                          <a:lnTo>
                            <a:pt x="0" y="377"/>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4" name="Freeform 236"/>
                    <p:cNvSpPr/>
                    <p:nvPr/>
                  </p:nvSpPr>
                  <p:spPr bwMode="auto">
                    <a:xfrm>
                      <a:off x="-2257425" y="3363913"/>
                      <a:ext cx="146050" cy="107950"/>
                    </a:xfrm>
                    <a:custGeom>
                      <a:avLst/>
                      <a:gdLst/>
                      <a:ahLst/>
                      <a:cxnLst>
                        <a:cxn ang="0">
                          <a:pos x="1320" y="60"/>
                        </a:cxn>
                        <a:cxn ang="0">
                          <a:pos x="1290" y="30"/>
                        </a:cxn>
                        <a:cxn ang="0">
                          <a:pos x="1200" y="0"/>
                        </a:cxn>
                        <a:cxn ang="0">
                          <a:pos x="930" y="0"/>
                        </a:cxn>
                        <a:cxn ang="0">
                          <a:pos x="390" y="60"/>
                        </a:cxn>
                        <a:cxn ang="0">
                          <a:pos x="120" y="90"/>
                        </a:cxn>
                        <a:cxn ang="0">
                          <a:pos x="30" y="120"/>
                        </a:cxn>
                        <a:cxn ang="0">
                          <a:pos x="0" y="180"/>
                        </a:cxn>
                        <a:cxn ang="0">
                          <a:pos x="60" y="960"/>
                        </a:cxn>
                        <a:cxn ang="0">
                          <a:pos x="90" y="990"/>
                        </a:cxn>
                        <a:cxn ang="0">
                          <a:pos x="180" y="1021"/>
                        </a:cxn>
                        <a:cxn ang="0">
                          <a:pos x="450" y="1021"/>
                        </a:cxn>
                        <a:cxn ang="0">
                          <a:pos x="1020" y="990"/>
                        </a:cxn>
                        <a:cxn ang="0">
                          <a:pos x="1290" y="930"/>
                        </a:cxn>
                        <a:cxn ang="0">
                          <a:pos x="1350" y="900"/>
                        </a:cxn>
                        <a:cxn ang="0">
                          <a:pos x="1380" y="870"/>
                        </a:cxn>
                        <a:cxn ang="0">
                          <a:pos x="1320" y="60"/>
                        </a:cxn>
                      </a:cxnLst>
                      <a:rect l="0" t="0" r="r" b="b"/>
                      <a:pathLst>
                        <a:path w="1380" h="1021">
                          <a:moveTo>
                            <a:pt x="1320" y="60"/>
                          </a:moveTo>
                          <a:lnTo>
                            <a:pt x="1290" y="30"/>
                          </a:lnTo>
                          <a:lnTo>
                            <a:pt x="1200" y="0"/>
                          </a:lnTo>
                          <a:lnTo>
                            <a:pt x="930" y="0"/>
                          </a:lnTo>
                          <a:lnTo>
                            <a:pt x="390" y="60"/>
                          </a:lnTo>
                          <a:lnTo>
                            <a:pt x="120" y="90"/>
                          </a:lnTo>
                          <a:lnTo>
                            <a:pt x="30" y="120"/>
                          </a:lnTo>
                          <a:lnTo>
                            <a:pt x="0" y="180"/>
                          </a:lnTo>
                          <a:lnTo>
                            <a:pt x="60" y="960"/>
                          </a:lnTo>
                          <a:lnTo>
                            <a:pt x="90" y="990"/>
                          </a:lnTo>
                          <a:lnTo>
                            <a:pt x="180" y="1021"/>
                          </a:lnTo>
                          <a:lnTo>
                            <a:pt x="450" y="1021"/>
                          </a:lnTo>
                          <a:lnTo>
                            <a:pt x="1020" y="990"/>
                          </a:lnTo>
                          <a:lnTo>
                            <a:pt x="1290" y="930"/>
                          </a:lnTo>
                          <a:lnTo>
                            <a:pt x="1350" y="900"/>
                          </a:lnTo>
                          <a:lnTo>
                            <a:pt x="1380" y="870"/>
                          </a:lnTo>
                          <a:lnTo>
                            <a:pt x="1320"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5" name="Freeform 237"/>
                    <p:cNvSpPr>
                      <a:spLocks noEditPoints="1"/>
                    </p:cNvSpPr>
                    <p:nvPr/>
                  </p:nvSpPr>
                  <p:spPr bwMode="auto">
                    <a:xfrm>
                      <a:off x="-2949575" y="3398838"/>
                      <a:ext cx="996950" cy="1203325"/>
                    </a:xfrm>
                    <a:custGeom>
                      <a:avLst/>
                      <a:gdLst/>
                      <a:ahLst/>
                      <a:cxnLst>
                        <a:cxn ang="0">
                          <a:pos x="0" y="11370"/>
                        </a:cxn>
                        <a:cxn ang="0">
                          <a:pos x="9419" y="11370"/>
                        </a:cxn>
                        <a:cxn ang="0">
                          <a:pos x="9419" y="0"/>
                        </a:cxn>
                        <a:cxn ang="0">
                          <a:pos x="0" y="0"/>
                        </a:cxn>
                        <a:cxn ang="0">
                          <a:pos x="0" y="11370"/>
                        </a:cxn>
                        <a:cxn ang="0">
                          <a:pos x="360" y="10890"/>
                        </a:cxn>
                        <a:cxn ang="0">
                          <a:pos x="9060" y="10890"/>
                        </a:cxn>
                        <a:cxn ang="0">
                          <a:pos x="9060" y="390"/>
                        </a:cxn>
                        <a:cxn ang="0">
                          <a:pos x="360" y="390"/>
                        </a:cxn>
                        <a:cxn ang="0">
                          <a:pos x="360" y="10890"/>
                        </a:cxn>
                      </a:cxnLst>
                      <a:rect l="0" t="0" r="r" b="b"/>
                      <a:pathLst>
                        <a:path w="9419" h="11370">
                          <a:moveTo>
                            <a:pt x="0" y="11370"/>
                          </a:moveTo>
                          <a:lnTo>
                            <a:pt x="9419" y="11370"/>
                          </a:lnTo>
                          <a:lnTo>
                            <a:pt x="9419" y="0"/>
                          </a:lnTo>
                          <a:lnTo>
                            <a:pt x="0" y="0"/>
                          </a:lnTo>
                          <a:lnTo>
                            <a:pt x="0" y="11370"/>
                          </a:lnTo>
                          <a:close/>
                          <a:moveTo>
                            <a:pt x="360" y="10890"/>
                          </a:moveTo>
                          <a:lnTo>
                            <a:pt x="9060" y="10890"/>
                          </a:lnTo>
                          <a:lnTo>
                            <a:pt x="9060" y="390"/>
                          </a:lnTo>
                          <a:lnTo>
                            <a:pt x="360" y="390"/>
                          </a:lnTo>
                          <a:lnTo>
                            <a:pt x="360" y="10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6" name="Freeform 238"/>
                    <p:cNvSpPr/>
                    <p:nvPr/>
                  </p:nvSpPr>
                  <p:spPr bwMode="auto">
                    <a:xfrm>
                      <a:off x="-1863725" y="3475038"/>
                      <a:ext cx="387350" cy="587375"/>
                    </a:xfrm>
                    <a:custGeom>
                      <a:avLst/>
                      <a:gdLst/>
                      <a:ahLst/>
                      <a:cxnLst>
                        <a:cxn ang="0">
                          <a:pos x="0" y="4890"/>
                        </a:cxn>
                        <a:cxn ang="0">
                          <a:pos x="0" y="5010"/>
                        </a:cxn>
                        <a:cxn ang="0">
                          <a:pos x="30" y="5130"/>
                        </a:cxn>
                        <a:cxn ang="0">
                          <a:pos x="90" y="5250"/>
                        </a:cxn>
                        <a:cxn ang="0">
                          <a:pos x="120" y="5340"/>
                        </a:cxn>
                        <a:cxn ang="0">
                          <a:pos x="210" y="5430"/>
                        </a:cxn>
                        <a:cxn ang="0">
                          <a:pos x="270" y="5490"/>
                        </a:cxn>
                        <a:cxn ang="0">
                          <a:pos x="359" y="5520"/>
                        </a:cxn>
                        <a:cxn ang="0">
                          <a:pos x="480" y="5550"/>
                        </a:cxn>
                        <a:cxn ang="0">
                          <a:pos x="3210" y="5550"/>
                        </a:cxn>
                        <a:cxn ang="0">
                          <a:pos x="3300" y="5520"/>
                        </a:cxn>
                        <a:cxn ang="0">
                          <a:pos x="3390" y="5490"/>
                        </a:cxn>
                        <a:cxn ang="0">
                          <a:pos x="3450" y="5430"/>
                        </a:cxn>
                        <a:cxn ang="0">
                          <a:pos x="3540" y="5340"/>
                        </a:cxn>
                        <a:cxn ang="0">
                          <a:pos x="3600" y="5250"/>
                        </a:cxn>
                        <a:cxn ang="0">
                          <a:pos x="3630" y="5130"/>
                        </a:cxn>
                        <a:cxn ang="0">
                          <a:pos x="3660" y="5010"/>
                        </a:cxn>
                        <a:cxn ang="0">
                          <a:pos x="3660" y="4890"/>
                        </a:cxn>
                        <a:cxn ang="0">
                          <a:pos x="3660" y="660"/>
                        </a:cxn>
                        <a:cxn ang="0">
                          <a:pos x="3660" y="510"/>
                        </a:cxn>
                        <a:cxn ang="0">
                          <a:pos x="3630" y="390"/>
                        </a:cxn>
                        <a:cxn ang="0">
                          <a:pos x="3600" y="270"/>
                        </a:cxn>
                        <a:cxn ang="0">
                          <a:pos x="3540" y="180"/>
                        </a:cxn>
                        <a:cxn ang="0">
                          <a:pos x="3450" y="90"/>
                        </a:cxn>
                        <a:cxn ang="0">
                          <a:pos x="3390" y="30"/>
                        </a:cxn>
                        <a:cxn ang="0">
                          <a:pos x="3300" y="0"/>
                        </a:cxn>
                        <a:cxn ang="0">
                          <a:pos x="3210" y="0"/>
                        </a:cxn>
                        <a:cxn ang="0">
                          <a:pos x="3090" y="0"/>
                        </a:cxn>
                        <a:cxn ang="0">
                          <a:pos x="1830" y="3480"/>
                        </a:cxn>
                        <a:cxn ang="0">
                          <a:pos x="690" y="0"/>
                        </a:cxn>
                        <a:cxn ang="0">
                          <a:pos x="480" y="0"/>
                        </a:cxn>
                        <a:cxn ang="0">
                          <a:pos x="359" y="0"/>
                        </a:cxn>
                        <a:cxn ang="0">
                          <a:pos x="270" y="30"/>
                        </a:cxn>
                        <a:cxn ang="0">
                          <a:pos x="210" y="90"/>
                        </a:cxn>
                        <a:cxn ang="0">
                          <a:pos x="120" y="180"/>
                        </a:cxn>
                        <a:cxn ang="0">
                          <a:pos x="90" y="270"/>
                        </a:cxn>
                        <a:cxn ang="0">
                          <a:pos x="30" y="390"/>
                        </a:cxn>
                        <a:cxn ang="0">
                          <a:pos x="0" y="510"/>
                        </a:cxn>
                        <a:cxn ang="0">
                          <a:pos x="0" y="660"/>
                        </a:cxn>
                        <a:cxn ang="0">
                          <a:pos x="0" y="4890"/>
                        </a:cxn>
                      </a:cxnLst>
                      <a:rect l="0" t="0" r="r" b="b"/>
                      <a:pathLst>
                        <a:path w="3660" h="5550">
                          <a:moveTo>
                            <a:pt x="0" y="4890"/>
                          </a:moveTo>
                          <a:lnTo>
                            <a:pt x="0" y="5010"/>
                          </a:lnTo>
                          <a:lnTo>
                            <a:pt x="30" y="5130"/>
                          </a:lnTo>
                          <a:lnTo>
                            <a:pt x="90" y="5250"/>
                          </a:lnTo>
                          <a:lnTo>
                            <a:pt x="120" y="5340"/>
                          </a:lnTo>
                          <a:lnTo>
                            <a:pt x="210" y="5430"/>
                          </a:lnTo>
                          <a:lnTo>
                            <a:pt x="270" y="5490"/>
                          </a:lnTo>
                          <a:lnTo>
                            <a:pt x="359" y="5520"/>
                          </a:lnTo>
                          <a:lnTo>
                            <a:pt x="480" y="5550"/>
                          </a:lnTo>
                          <a:lnTo>
                            <a:pt x="3210" y="5550"/>
                          </a:lnTo>
                          <a:lnTo>
                            <a:pt x="3300" y="5520"/>
                          </a:lnTo>
                          <a:lnTo>
                            <a:pt x="3390" y="5490"/>
                          </a:lnTo>
                          <a:lnTo>
                            <a:pt x="3450" y="5430"/>
                          </a:lnTo>
                          <a:lnTo>
                            <a:pt x="3540" y="5340"/>
                          </a:lnTo>
                          <a:lnTo>
                            <a:pt x="3600" y="5250"/>
                          </a:lnTo>
                          <a:lnTo>
                            <a:pt x="3630" y="5130"/>
                          </a:lnTo>
                          <a:lnTo>
                            <a:pt x="3660" y="5010"/>
                          </a:lnTo>
                          <a:lnTo>
                            <a:pt x="3660" y="4890"/>
                          </a:lnTo>
                          <a:lnTo>
                            <a:pt x="3660" y="660"/>
                          </a:lnTo>
                          <a:lnTo>
                            <a:pt x="3660" y="510"/>
                          </a:lnTo>
                          <a:lnTo>
                            <a:pt x="3630" y="390"/>
                          </a:lnTo>
                          <a:lnTo>
                            <a:pt x="3600" y="270"/>
                          </a:lnTo>
                          <a:lnTo>
                            <a:pt x="3540" y="180"/>
                          </a:lnTo>
                          <a:lnTo>
                            <a:pt x="3450" y="90"/>
                          </a:lnTo>
                          <a:lnTo>
                            <a:pt x="3390" y="30"/>
                          </a:lnTo>
                          <a:lnTo>
                            <a:pt x="3300" y="0"/>
                          </a:lnTo>
                          <a:lnTo>
                            <a:pt x="3210" y="0"/>
                          </a:lnTo>
                          <a:lnTo>
                            <a:pt x="3090" y="0"/>
                          </a:lnTo>
                          <a:lnTo>
                            <a:pt x="1830" y="3480"/>
                          </a:lnTo>
                          <a:lnTo>
                            <a:pt x="690" y="0"/>
                          </a:lnTo>
                          <a:lnTo>
                            <a:pt x="480" y="0"/>
                          </a:lnTo>
                          <a:lnTo>
                            <a:pt x="359" y="0"/>
                          </a:lnTo>
                          <a:lnTo>
                            <a:pt x="270" y="30"/>
                          </a:lnTo>
                          <a:lnTo>
                            <a:pt x="210" y="90"/>
                          </a:lnTo>
                          <a:lnTo>
                            <a:pt x="120" y="180"/>
                          </a:lnTo>
                          <a:lnTo>
                            <a:pt x="90" y="270"/>
                          </a:lnTo>
                          <a:lnTo>
                            <a:pt x="30" y="390"/>
                          </a:lnTo>
                          <a:lnTo>
                            <a:pt x="0" y="510"/>
                          </a:lnTo>
                          <a:lnTo>
                            <a:pt x="0" y="660"/>
                          </a:lnTo>
                          <a:lnTo>
                            <a:pt x="0" y="489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57" name="Freeform 239"/>
                    <p:cNvSpPr/>
                    <p:nvPr/>
                  </p:nvSpPr>
                  <p:spPr bwMode="auto">
                    <a:xfrm>
                      <a:off x="-1990725" y="3481388"/>
                      <a:ext cx="203200" cy="179388"/>
                    </a:xfrm>
                    <a:custGeom>
                      <a:avLst/>
                      <a:gdLst/>
                      <a:ahLst/>
                      <a:cxnLst>
                        <a:cxn ang="0">
                          <a:pos x="0" y="1688"/>
                        </a:cxn>
                        <a:cxn ang="0">
                          <a:pos x="1710" y="960"/>
                        </a:cxn>
                        <a:cxn ang="0">
                          <a:pos x="1800" y="900"/>
                        </a:cxn>
                        <a:cxn ang="0">
                          <a:pos x="1890" y="780"/>
                        </a:cxn>
                        <a:cxn ang="0">
                          <a:pos x="1920" y="690"/>
                        </a:cxn>
                        <a:cxn ang="0">
                          <a:pos x="1890" y="570"/>
                        </a:cxn>
                        <a:cxn ang="0">
                          <a:pos x="1740" y="180"/>
                        </a:cxn>
                        <a:cxn ang="0">
                          <a:pos x="1650" y="90"/>
                        </a:cxn>
                        <a:cxn ang="0">
                          <a:pos x="1559" y="30"/>
                        </a:cxn>
                        <a:cxn ang="0">
                          <a:pos x="1440" y="0"/>
                        </a:cxn>
                        <a:cxn ang="0">
                          <a:pos x="1320" y="30"/>
                        </a:cxn>
                        <a:cxn ang="0">
                          <a:pos x="0" y="591"/>
                        </a:cxn>
                        <a:cxn ang="0">
                          <a:pos x="0" y="1688"/>
                        </a:cxn>
                      </a:cxnLst>
                      <a:rect l="0" t="0" r="r" b="b"/>
                      <a:pathLst>
                        <a:path w="1920" h="1688">
                          <a:moveTo>
                            <a:pt x="0" y="1688"/>
                          </a:moveTo>
                          <a:lnTo>
                            <a:pt x="1710" y="960"/>
                          </a:lnTo>
                          <a:lnTo>
                            <a:pt x="1800" y="900"/>
                          </a:lnTo>
                          <a:lnTo>
                            <a:pt x="1890" y="780"/>
                          </a:lnTo>
                          <a:lnTo>
                            <a:pt x="1920" y="690"/>
                          </a:lnTo>
                          <a:lnTo>
                            <a:pt x="1890" y="570"/>
                          </a:lnTo>
                          <a:lnTo>
                            <a:pt x="1740" y="180"/>
                          </a:lnTo>
                          <a:lnTo>
                            <a:pt x="1650" y="90"/>
                          </a:lnTo>
                          <a:lnTo>
                            <a:pt x="1559" y="30"/>
                          </a:lnTo>
                          <a:lnTo>
                            <a:pt x="1440" y="0"/>
                          </a:lnTo>
                          <a:lnTo>
                            <a:pt x="1320" y="30"/>
                          </a:lnTo>
                          <a:lnTo>
                            <a:pt x="0" y="591"/>
                          </a:lnTo>
                          <a:lnTo>
                            <a:pt x="0" y="168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sp>
              <p:nvSpPr>
                <p:cNvPr id="404" name="TextBox 403"/>
                <p:cNvSpPr txBox="1"/>
                <p:nvPr/>
              </p:nvSpPr>
              <p:spPr>
                <a:xfrm>
                  <a:off x="7858539" y="2994991"/>
                  <a:ext cx="530087" cy="185531"/>
                </a:xfrm>
                <a:prstGeom prst="rect">
                  <a:avLst/>
                </a:prstGeom>
                <a:noFill/>
              </p:spPr>
              <p:txBody>
                <a:bodyPr wrap="none" rtlCol="0">
                  <a:prstTxWarp prst="textPlain">
                    <a:avLst/>
                  </a:prstTxWarp>
                  <a:spAutoFit/>
                </a:bodyPr>
                <a:lstStyle/>
                <a:p>
                  <a:r>
                    <a:rPr lang="en-US" altLang="zh-CN" dirty="0" err="1" smtClean="0">
                      <a:solidFill>
                        <a:srgbClr val="000000"/>
                      </a:solidFill>
                    </a:rPr>
                    <a:t>iManage</a:t>
                  </a:r>
                  <a:endParaRPr lang="zh-CN" altLang="en-US" dirty="0">
                    <a:solidFill>
                      <a:srgbClr val="000000"/>
                    </a:solidFill>
                  </a:endParaRPr>
                </a:p>
              </p:txBody>
            </p:sp>
          </p:grpSp>
          <p:grpSp>
            <p:nvGrpSpPr>
              <p:cNvPr id="39" name="组合 138"/>
              <p:cNvGrpSpPr/>
              <p:nvPr/>
            </p:nvGrpSpPr>
            <p:grpSpPr>
              <a:xfrm>
                <a:off x="8269362" y="2994991"/>
                <a:ext cx="663469" cy="659869"/>
                <a:chOff x="8627166" y="2994991"/>
                <a:chExt cx="663469" cy="659869"/>
              </a:xfrm>
            </p:grpSpPr>
            <p:grpSp>
              <p:nvGrpSpPr>
                <p:cNvPr id="40" name="Group 4"/>
                <p:cNvGrpSpPr/>
                <p:nvPr/>
              </p:nvGrpSpPr>
              <p:grpSpPr bwMode="auto">
                <a:xfrm>
                  <a:off x="8642635" y="3150860"/>
                  <a:ext cx="648000" cy="504000"/>
                  <a:chOff x="2083" y="941"/>
                  <a:chExt cx="1596" cy="1354"/>
                </a:xfrm>
                <a:solidFill>
                  <a:schemeClr val="tx1">
                    <a:lumMod val="50000"/>
                    <a:lumOff val="50000"/>
                  </a:schemeClr>
                </a:solidFill>
              </p:grpSpPr>
              <p:sp>
                <p:nvSpPr>
                  <p:cNvPr id="401" name="Freeform 5"/>
                  <p:cNvSpPr/>
                  <p:nvPr/>
                </p:nvSpPr>
                <p:spPr bwMode="auto">
                  <a:xfrm>
                    <a:off x="2083" y="941"/>
                    <a:ext cx="1596" cy="1354"/>
                  </a:xfrm>
                  <a:custGeom>
                    <a:avLst/>
                    <a:gdLst>
                      <a:gd name="T0" fmla="*/ 593 w 673"/>
                      <a:gd name="T1" fmla="*/ 172 h 570"/>
                      <a:gd name="T2" fmla="*/ 593 w 673"/>
                      <a:gd name="T3" fmla="*/ 172 h 570"/>
                      <a:gd name="T4" fmla="*/ 337 w 673"/>
                      <a:gd name="T5" fmla="*/ 0 h 570"/>
                      <a:gd name="T6" fmla="*/ 80 w 673"/>
                      <a:gd name="T7" fmla="*/ 172 h 570"/>
                      <a:gd name="T8" fmla="*/ 80 w 673"/>
                      <a:gd name="T9" fmla="*/ 172 h 570"/>
                      <a:gd name="T10" fmla="*/ 0 w 673"/>
                      <a:gd name="T11" fmla="*/ 252 h 570"/>
                      <a:gd name="T12" fmla="*/ 0 w 673"/>
                      <a:gd name="T13" fmla="*/ 301 h 570"/>
                      <a:gd name="T14" fmla="*/ 79 w 673"/>
                      <a:gd name="T15" fmla="*/ 381 h 570"/>
                      <a:gd name="T16" fmla="*/ 80 w 673"/>
                      <a:gd name="T17" fmla="*/ 381 h 570"/>
                      <a:gd name="T18" fmla="*/ 80 w 673"/>
                      <a:gd name="T19" fmla="*/ 381 h 570"/>
                      <a:gd name="T20" fmla="*/ 80 w 673"/>
                      <a:gd name="T21" fmla="*/ 381 h 570"/>
                      <a:gd name="T22" fmla="*/ 103 w 673"/>
                      <a:gd name="T23" fmla="*/ 381 h 570"/>
                      <a:gd name="T24" fmla="*/ 80 w 673"/>
                      <a:gd name="T25" fmla="*/ 277 h 570"/>
                      <a:gd name="T26" fmla="*/ 337 w 673"/>
                      <a:gd name="T27" fmla="*/ 21 h 570"/>
                      <a:gd name="T28" fmla="*/ 593 w 673"/>
                      <a:gd name="T29" fmla="*/ 277 h 570"/>
                      <a:gd name="T30" fmla="*/ 593 w 673"/>
                      <a:gd name="T31" fmla="*/ 277 h 570"/>
                      <a:gd name="T32" fmla="*/ 390 w 673"/>
                      <a:gd name="T33" fmla="*/ 527 h 570"/>
                      <a:gd name="T34" fmla="*/ 365 w 673"/>
                      <a:gd name="T35" fmla="*/ 513 h 570"/>
                      <a:gd name="T36" fmla="*/ 308 w 673"/>
                      <a:gd name="T37" fmla="*/ 513 h 570"/>
                      <a:gd name="T38" fmla="*/ 279 w 673"/>
                      <a:gd name="T39" fmla="*/ 541 h 570"/>
                      <a:gd name="T40" fmla="*/ 308 w 673"/>
                      <a:gd name="T41" fmla="*/ 570 h 570"/>
                      <a:gd name="T42" fmla="*/ 365 w 673"/>
                      <a:gd name="T43" fmla="*/ 570 h 570"/>
                      <a:gd name="T44" fmla="*/ 393 w 673"/>
                      <a:gd name="T45" fmla="*/ 548 h 570"/>
                      <a:gd name="T46" fmla="*/ 593 w 673"/>
                      <a:gd name="T47" fmla="*/ 381 h 570"/>
                      <a:gd name="T48" fmla="*/ 593 w 673"/>
                      <a:gd name="T49" fmla="*/ 381 h 570"/>
                      <a:gd name="T50" fmla="*/ 673 w 673"/>
                      <a:gd name="T51" fmla="*/ 301 h 570"/>
                      <a:gd name="T52" fmla="*/ 673 w 673"/>
                      <a:gd name="T53" fmla="*/ 252 h 570"/>
                      <a:gd name="T54" fmla="*/ 593 w 673"/>
                      <a:gd name="T55" fmla="*/ 17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3" h="570">
                        <a:moveTo>
                          <a:pt x="593" y="172"/>
                        </a:moveTo>
                        <a:cubicBezTo>
                          <a:pt x="593" y="172"/>
                          <a:pt x="593" y="172"/>
                          <a:pt x="593" y="172"/>
                        </a:cubicBezTo>
                        <a:cubicBezTo>
                          <a:pt x="552" y="71"/>
                          <a:pt x="452" y="0"/>
                          <a:pt x="337" y="0"/>
                        </a:cubicBezTo>
                        <a:cubicBezTo>
                          <a:pt x="221" y="0"/>
                          <a:pt x="122" y="71"/>
                          <a:pt x="80" y="172"/>
                        </a:cubicBezTo>
                        <a:cubicBezTo>
                          <a:pt x="80" y="172"/>
                          <a:pt x="80" y="172"/>
                          <a:pt x="80" y="172"/>
                        </a:cubicBezTo>
                        <a:cubicBezTo>
                          <a:pt x="36" y="172"/>
                          <a:pt x="0" y="208"/>
                          <a:pt x="0" y="252"/>
                        </a:cubicBezTo>
                        <a:cubicBezTo>
                          <a:pt x="0" y="301"/>
                          <a:pt x="0" y="301"/>
                          <a:pt x="0" y="301"/>
                        </a:cubicBezTo>
                        <a:cubicBezTo>
                          <a:pt x="0" y="345"/>
                          <a:pt x="36" y="381"/>
                          <a:pt x="79" y="381"/>
                        </a:cubicBezTo>
                        <a:cubicBezTo>
                          <a:pt x="80" y="381"/>
                          <a:pt x="80" y="381"/>
                          <a:pt x="80" y="381"/>
                        </a:cubicBezTo>
                        <a:cubicBezTo>
                          <a:pt x="80" y="381"/>
                          <a:pt x="80" y="381"/>
                          <a:pt x="80" y="381"/>
                        </a:cubicBezTo>
                        <a:cubicBezTo>
                          <a:pt x="80" y="381"/>
                          <a:pt x="80" y="381"/>
                          <a:pt x="80" y="381"/>
                        </a:cubicBezTo>
                        <a:cubicBezTo>
                          <a:pt x="103" y="381"/>
                          <a:pt x="103" y="381"/>
                          <a:pt x="103" y="381"/>
                        </a:cubicBezTo>
                        <a:cubicBezTo>
                          <a:pt x="88" y="349"/>
                          <a:pt x="80" y="314"/>
                          <a:pt x="80" y="277"/>
                        </a:cubicBezTo>
                        <a:cubicBezTo>
                          <a:pt x="80" y="135"/>
                          <a:pt x="195" y="21"/>
                          <a:pt x="337" y="21"/>
                        </a:cubicBezTo>
                        <a:cubicBezTo>
                          <a:pt x="478" y="21"/>
                          <a:pt x="593" y="135"/>
                          <a:pt x="593" y="277"/>
                        </a:cubicBezTo>
                        <a:cubicBezTo>
                          <a:pt x="593" y="277"/>
                          <a:pt x="593" y="277"/>
                          <a:pt x="593" y="277"/>
                        </a:cubicBezTo>
                        <a:cubicBezTo>
                          <a:pt x="593" y="400"/>
                          <a:pt x="506" y="503"/>
                          <a:pt x="390" y="527"/>
                        </a:cubicBezTo>
                        <a:cubicBezTo>
                          <a:pt x="386" y="519"/>
                          <a:pt x="376" y="513"/>
                          <a:pt x="365" y="513"/>
                        </a:cubicBezTo>
                        <a:cubicBezTo>
                          <a:pt x="308" y="513"/>
                          <a:pt x="308" y="513"/>
                          <a:pt x="308" y="513"/>
                        </a:cubicBezTo>
                        <a:cubicBezTo>
                          <a:pt x="292" y="513"/>
                          <a:pt x="279" y="526"/>
                          <a:pt x="279" y="541"/>
                        </a:cubicBezTo>
                        <a:cubicBezTo>
                          <a:pt x="279" y="557"/>
                          <a:pt x="292" y="570"/>
                          <a:pt x="308" y="570"/>
                        </a:cubicBezTo>
                        <a:cubicBezTo>
                          <a:pt x="365" y="570"/>
                          <a:pt x="365" y="570"/>
                          <a:pt x="365" y="570"/>
                        </a:cubicBezTo>
                        <a:cubicBezTo>
                          <a:pt x="379" y="570"/>
                          <a:pt x="390" y="561"/>
                          <a:pt x="393" y="548"/>
                        </a:cubicBezTo>
                        <a:cubicBezTo>
                          <a:pt x="484" y="529"/>
                          <a:pt x="559" y="465"/>
                          <a:pt x="593" y="381"/>
                        </a:cubicBezTo>
                        <a:cubicBezTo>
                          <a:pt x="593" y="381"/>
                          <a:pt x="593" y="381"/>
                          <a:pt x="593" y="381"/>
                        </a:cubicBezTo>
                        <a:cubicBezTo>
                          <a:pt x="637" y="381"/>
                          <a:pt x="673" y="346"/>
                          <a:pt x="673" y="301"/>
                        </a:cubicBezTo>
                        <a:cubicBezTo>
                          <a:pt x="673" y="252"/>
                          <a:pt x="673" y="252"/>
                          <a:pt x="673" y="252"/>
                        </a:cubicBezTo>
                        <a:cubicBezTo>
                          <a:pt x="673" y="208"/>
                          <a:pt x="637" y="172"/>
                          <a:pt x="593" y="1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sp>
                <p:nvSpPr>
                  <p:cNvPr id="402" name="Freeform 6"/>
                  <p:cNvSpPr>
                    <a:spLocks noEditPoints="1"/>
                  </p:cNvSpPr>
                  <p:nvPr/>
                </p:nvSpPr>
                <p:spPr bwMode="auto">
                  <a:xfrm>
                    <a:off x="2363" y="1078"/>
                    <a:ext cx="1036" cy="1039"/>
                  </a:xfrm>
                  <a:custGeom>
                    <a:avLst/>
                    <a:gdLst>
                      <a:gd name="T0" fmla="*/ 437 w 437"/>
                      <a:gd name="T1" fmla="*/ 219 h 437"/>
                      <a:gd name="T2" fmla="*/ 219 w 437"/>
                      <a:gd name="T3" fmla="*/ 0 h 437"/>
                      <a:gd name="T4" fmla="*/ 0 w 437"/>
                      <a:gd name="T5" fmla="*/ 219 h 437"/>
                      <a:gd name="T6" fmla="*/ 219 w 437"/>
                      <a:gd name="T7" fmla="*/ 437 h 437"/>
                      <a:gd name="T8" fmla="*/ 437 w 437"/>
                      <a:gd name="T9" fmla="*/ 219 h 437"/>
                      <a:gd name="T10" fmla="*/ 304 w 437"/>
                      <a:gd name="T11" fmla="*/ 135 h 437"/>
                      <a:gd name="T12" fmla="*/ 329 w 437"/>
                      <a:gd name="T13" fmla="*/ 160 h 437"/>
                      <a:gd name="T14" fmla="*/ 304 w 437"/>
                      <a:gd name="T15" fmla="*/ 186 h 437"/>
                      <a:gd name="T16" fmla="*/ 278 w 437"/>
                      <a:gd name="T17" fmla="*/ 160 h 437"/>
                      <a:gd name="T18" fmla="*/ 304 w 437"/>
                      <a:gd name="T19" fmla="*/ 135 h 437"/>
                      <a:gd name="T20" fmla="*/ 134 w 437"/>
                      <a:gd name="T21" fmla="*/ 135 h 437"/>
                      <a:gd name="T22" fmla="*/ 159 w 437"/>
                      <a:gd name="T23" fmla="*/ 160 h 437"/>
                      <a:gd name="T24" fmla="*/ 134 w 437"/>
                      <a:gd name="T25" fmla="*/ 186 h 437"/>
                      <a:gd name="T26" fmla="*/ 108 w 437"/>
                      <a:gd name="T27" fmla="*/ 160 h 437"/>
                      <a:gd name="T28" fmla="*/ 134 w 437"/>
                      <a:gd name="T29" fmla="*/ 135 h 437"/>
                      <a:gd name="T30" fmla="*/ 79 w 437"/>
                      <a:gd name="T31" fmla="*/ 290 h 437"/>
                      <a:gd name="T32" fmla="*/ 83 w 437"/>
                      <a:gd name="T33" fmla="*/ 276 h 437"/>
                      <a:gd name="T34" fmla="*/ 97 w 437"/>
                      <a:gd name="T35" fmla="*/ 281 h 437"/>
                      <a:gd name="T36" fmla="*/ 219 w 437"/>
                      <a:gd name="T37" fmla="*/ 355 h 437"/>
                      <a:gd name="T38" fmla="*/ 340 w 437"/>
                      <a:gd name="T39" fmla="*/ 281 h 437"/>
                      <a:gd name="T40" fmla="*/ 354 w 437"/>
                      <a:gd name="T41" fmla="*/ 276 h 437"/>
                      <a:gd name="T42" fmla="*/ 358 w 437"/>
                      <a:gd name="T43" fmla="*/ 290 h 437"/>
                      <a:gd name="T44" fmla="*/ 219 w 437"/>
                      <a:gd name="T45" fmla="*/ 376 h 437"/>
                      <a:gd name="T46" fmla="*/ 79 w 437"/>
                      <a:gd name="T47" fmla="*/ 29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7" h="437">
                        <a:moveTo>
                          <a:pt x="437" y="219"/>
                        </a:moveTo>
                        <a:cubicBezTo>
                          <a:pt x="437" y="98"/>
                          <a:pt x="339" y="0"/>
                          <a:pt x="219" y="0"/>
                        </a:cubicBezTo>
                        <a:cubicBezTo>
                          <a:pt x="98" y="0"/>
                          <a:pt x="0" y="98"/>
                          <a:pt x="0" y="219"/>
                        </a:cubicBezTo>
                        <a:cubicBezTo>
                          <a:pt x="0" y="339"/>
                          <a:pt x="98" y="437"/>
                          <a:pt x="219" y="437"/>
                        </a:cubicBezTo>
                        <a:cubicBezTo>
                          <a:pt x="339" y="437"/>
                          <a:pt x="437" y="339"/>
                          <a:pt x="437" y="219"/>
                        </a:cubicBezTo>
                        <a:close/>
                        <a:moveTo>
                          <a:pt x="304" y="135"/>
                        </a:moveTo>
                        <a:cubicBezTo>
                          <a:pt x="318" y="135"/>
                          <a:pt x="329" y="146"/>
                          <a:pt x="329" y="160"/>
                        </a:cubicBezTo>
                        <a:cubicBezTo>
                          <a:pt x="329" y="175"/>
                          <a:pt x="318" y="186"/>
                          <a:pt x="304" y="186"/>
                        </a:cubicBezTo>
                        <a:cubicBezTo>
                          <a:pt x="290" y="186"/>
                          <a:pt x="278" y="175"/>
                          <a:pt x="278" y="160"/>
                        </a:cubicBezTo>
                        <a:cubicBezTo>
                          <a:pt x="278" y="146"/>
                          <a:pt x="290" y="135"/>
                          <a:pt x="304" y="135"/>
                        </a:cubicBezTo>
                        <a:close/>
                        <a:moveTo>
                          <a:pt x="134" y="135"/>
                        </a:moveTo>
                        <a:cubicBezTo>
                          <a:pt x="148" y="135"/>
                          <a:pt x="159" y="146"/>
                          <a:pt x="159" y="160"/>
                        </a:cubicBezTo>
                        <a:cubicBezTo>
                          <a:pt x="159" y="175"/>
                          <a:pt x="148" y="186"/>
                          <a:pt x="134" y="186"/>
                        </a:cubicBezTo>
                        <a:cubicBezTo>
                          <a:pt x="119" y="186"/>
                          <a:pt x="108" y="175"/>
                          <a:pt x="108" y="160"/>
                        </a:cubicBezTo>
                        <a:cubicBezTo>
                          <a:pt x="108" y="146"/>
                          <a:pt x="119" y="135"/>
                          <a:pt x="134" y="135"/>
                        </a:cubicBezTo>
                        <a:close/>
                        <a:moveTo>
                          <a:pt x="79" y="290"/>
                        </a:moveTo>
                        <a:cubicBezTo>
                          <a:pt x="76" y="285"/>
                          <a:pt x="78" y="279"/>
                          <a:pt x="83" y="276"/>
                        </a:cubicBezTo>
                        <a:cubicBezTo>
                          <a:pt x="89" y="274"/>
                          <a:pt x="95" y="276"/>
                          <a:pt x="97" y="281"/>
                        </a:cubicBezTo>
                        <a:cubicBezTo>
                          <a:pt x="120" y="325"/>
                          <a:pt x="166" y="355"/>
                          <a:pt x="219" y="355"/>
                        </a:cubicBezTo>
                        <a:cubicBezTo>
                          <a:pt x="272" y="355"/>
                          <a:pt x="317" y="325"/>
                          <a:pt x="340" y="281"/>
                        </a:cubicBezTo>
                        <a:cubicBezTo>
                          <a:pt x="343" y="276"/>
                          <a:pt x="349" y="274"/>
                          <a:pt x="354" y="276"/>
                        </a:cubicBezTo>
                        <a:cubicBezTo>
                          <a:pt x="359" y="279"/>
                          <a:pt x="361" y="285"/>
                          <a:pt x="358" y="290"/>
                        </a:cubicBezTo>
                        <a:cubicBezTo>
                          <a:pt x="332" y="341"/>
                          <a:pt x="280" y="376"/>
                          <a:pt x="219" y="376"/>
                        </a:cubicBezTo>
                        <a:cubicBezTo>
                          <a:pt x="158" y="376"/>
                          <a:pt x="105" y="341"/>
                          <a:pt x="79" y="2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000000"/>
                      </a:solidFill>
                    </a:endParaRPr>
                  </a:p>
                </p:txBody>
              </p:sp>
            </p:grpSp>
            <p:sp>
              <p:nvSpPr>
                <p:cNvPr id="400" name="TextBox 399"/>
                <p:cNvSpPr txBox="1"/>
                <p:nvPr/>
              </p:nvSpPr>
              <p:spPr>
                <a:xfrm>
                  <a:off x="8627166" y="2994991"/>
                  <a:ext cx="437322" cy="185531"/>
                </a:xfrm>
                <a:prstGeom prst="rect">
                  <a:avLst/>
                </a:prstGeom>
                <a:noFill/>
              </p:spPr>
              <p:txBody>
                <a:bodyPr wrap="none" rtlCol="0">
                  <a:prstTxWarp prst="textPlain">
                    <a:avLst/>
                  </a:prstTxWarp>
                  <a:spAutoFit/>
                </a:bodyPr>
                <a:lstStyle/>
                <a:p>
                  <a:r>
                    <a:rPr lang="en-US" altLang="zh-CN" dirty="0" err="1" smtClean="0">
                      <a:solidFill>
                        <a:srgbClr val="000000"/>
                      </a:solidFill>
                    </a:rPr>
                    <a:t>iService</a:t>
                  </a:r>
                  <a:endParaRPr lang="zh-CN" altLang="en-US" dirty="0">
                    <a:solidFill>
                      <a:srgbClr val="000000"/>
                    </a:solidFill>
                  </a:endParaRPr>
                </a:p>
              </p:txBody>
            </p:sp>
          </p:grpSp>
        </p:grpSp>
      </p:grpSp>
      <p:sp>
        <p:nvSpPr>
          <p:cNvPr id="375"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3.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高清互动教室</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5"/>
          <p:cNvGrpSpPr/>
          <p:nvPr/>
        </p:nvGrpSpPr>
        <p:grpSpPr>
          <a:xfrm>
            <a:off x="611560" y="879562"/>
            <a:ext cx="7704856" cy="3744416"/>
            <a:chOff x="395536" y="951570"/>
            <a:chExt cx="8280920" cy="2970330"/>
          </a:xfrm>
        </p:grpSpPr>
        <p:grpSp>
          <p:nvGrpSpPr>
            <p:cNvPr id="3" name="组合 154"/>
            <p:cNvGrpSpPr/>
            <p:nvPr/>
          </p:nvGrpSpPr>
          <p:grpSpPr>
            <a:xfrm>
              <a:off x="395536" y="951570"/>
              <a:ext cx="3456384" cy="2970330"/>
              <a:chOff x="395536" y="1268760"/>
              <a:chExt cx="3341055" cy="3960440"/>
            </a:xfrm>
          </p:grpSpPr>
          <p:sp>
            <p:nvSpPr>
              <p:cNvPr id="152" name="圆角矩形 151"/>
              <p:cNvSpPr/>
              <p:nvPr/>
            </p:nvSpPr>
            <p:spPr bwMode="auto">
              <a:xfrm>
                <a:off x="395536" y="1268760"/>
                <a:ext cx="3341055" cy="3960440"/>
              </a:xfrm>
              <a:prstGeom prst="roundRect">
                <a:avLst>
                  <a:gd name="adj" fmla="val 1518"/>
                </a:avLst>
              </a:prstGeom>
              <a:solidFill>
                <a:schemeClr val="bg1"/>
              </a:solidFill>
              <a:ln w="19050">
                <a:solidFill>
                  <a:schemeClr val="accent6">
                    <a:lumMod val="60000"/>
                    <a:lumOff val="40000"/>
                  </a:schemeClr>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grpSp>
            <p:nvGrpSpPr>
              <p:cNvPr id="4" name="组合 136"/>
              <p:cNvGrpSpPr>
                <a:grpSpLocks noChangeAspect="1"/>
              </p:cNvGrpSpPr>
              <p:nvPr/>
            </p:nvGrpSpPr>
            <p:grpSpPr>
              <a:xfrm>
                <a:off x="474672" y="1340768"/>
                <a:ext cx="3183413" cy="3816424"/>
                <a:chOff x="395536" y="1016940"/>
                <a:chExt cx="3756025" cy="4512918"/>
              </a:xfrm>
            </p:grpSpPr>
            <p:pic>
              <p:nvPicPr>
                <p:cNvPr id="1026" name="Picture 2"/>
                <p:cNvPicPr>
                  <a:picLocks noChangeAspect="1" noChangeArrowheads="1"/>
                </p:cNvPicPr>
                <p:nvPr/>
              </p:nvPicPr>
              <p:blipFill>
                <a:blip r:embed="rId1" cstate="print"/>
                <a:srcRect/>
                <a:stretch>
                  <a:fillRect/>
                </a:stretch>
              </p:blipFill>
              <p:spPr bwMode="auto">
                <a:xfrm>
                  <a:off x="395536" y="1700808"/>
                  <a:ext cx="3756025" cy="3829050"/>
                </a:xfrm>
                <a:prstGeom prst="rect">
                  <a:avLst/>
                </a:prstGeom>
                <a:noFill/>
                <a:ln w="9525">
                  <a:noFill/>
                  <a:miter lim="800000"/>
                  <a:headEnd/>
                  <a:tailEnd/>
                </a:ln>
                <a:effectLst/>
              </p:spPr>
            </p:pic>
            <p:grpSp>
              <p:nvGrpSpPr>
                <p:cNvPr id="5" name="组合 110"/>
                <p:cNvGrpSpPr/>
                <p:nvPr/>
              </p:nvGrpSpPr>
              <p:grpSpPr>
                <a:xfrm>
                  <a:off x="395536" y="1016940"/>
                  <a:ext cx="3744416" cy="773063"/>
                  <a:chOff x="501368" y="1847547"/>
                  <a:chExt cx="3372705" cy="773063"/>
                </a:xfrm>
              </p:grpSpPr>
              <p:pic>
                <p:nvPicPr>
                  <p:cNvPr id="344" name="Picture 4"/>
                  <p:cNvPicPr>
                    <a:picLocks noChangeAspect="1" noChangeArrowheads="1"/>
                  </p:cNvPicPr>
                  <p:nvPr/>
                </p:nvPicPr>
                <p:blipFill>
                  <a:blip r:embed="rId2" cstate="print">
                    <a:clrChange>
                      <a:clrFrom>
                        <a:srgbClr val="FFFFFF"/>
                      </a:clrFrom>
                      <a:clrTo>
                        <a:srgbClr val="FFFFFF">
                          <a:alpha val="0"/>
                        </a:srgbClr>
                      </a:clrTo>
                    </a:clrChange>
                  </a:blip>
                  <a:srcRect l="19299" t="24511" r="22577" b="24511"/>
                  <a:stretch>
                    <a:fillRect/>
                  </a:stretch>
                </p:blipFill>
                <p:spPr bwMode="auto">
                  <a:xfrm>
                    <a:off x="1468555" y="2092167"/>
                    <a:ext cx="552309" cy="415618"/>
                  </a:xfrm>
                  <a:prstGeom prst="rect">
                    <a:avLst/>
                  </a:prstGeom>
                  <a:noFill/>
                  <a:ln w="9525">
                    <a:noFill/>
                    <a:miter lim="800000"/>
                    <a:headEnd/>
                    <a:tailEnd/>
                  </a:ln>
                  <a:effectLst/>
                </p:spPr>
              </p:pic>
              <p:pic>
                <p:nvPicPr>
                  <p:cNvPr id="345" name="Picture 4"/>
                  <p:cNvPicPr>
                    <a:picLocks noChangeAspect="1" noChangeArrowheads="1"/>
                  </p:cNvPicPr>
                  <p:nvPr/>
                </p:nvPicPr>
                <p:blipFill>
                  <a:blip r:embed="rId2" cstate="print">
                    <a:clrChange>
                      <a:clrFrom>
                        <a:srgbClr val="FFFFFF"/>
                      </a:clrFrom>
                      <a:clrTo>
                        <a:srgbClr val="FFFFFF">
                          <a:alpha val="0"/>
                        </a:srgbClr>
                      </a:clrTo>
                    </a:clrChange>
                  </a:blip>
                  <a:srcRect l="19299" t="24511" r="22577" b="24511"/>
                  <a:stretch>
                    <a:fillRect/>
                  </a:stretch>
                </p:blipFill>
                <p:spPr bwMode="auto">
                  <a:xfrm>
                    <a:off x="3123850" y="2076470"/>
                    <a:ext cx="552309" cy="415618"/>
                  </a:xfrm>
                  <a:prstGeom prst="rect">
                    <a:avLst/>
                  </a:prstGeom>
                  <a:noFill/>
                  <a:ln w="9525">
                    <a:noFill/>
                    <a:miter lim="800000"/>
                    <a:headEnd/>
                    <a:tailEnd/>
                  </a:ln>
                  <a:effectLst/>
                </p:spPr>
              </p:pic>
              <p:pic>
                <p:nvPicPr>
                  <p:cNvPr id="346" name="Picture 4"/>
                  <p:cNvPicPr>
                    <a:picLocks noChangeAspect="1" noChangeArrowheads="1"/>
                  </p:cNvPicPr>
                  <p:nvPr/>
                </p:nvPicPr>
                <p:blipFill>
                  <a:blip r:embed="rId2" cstate="print">
                    <a:clrChange>
                      <a:clrFrom>
                        <a:srgbClr val="FFFFFF"/>
                      </a:clrFrom>
                      <a:clrTo>
                        <a:srgbClr val="FFFFFF">
                          <a:alpha val="0"/>
                        </a:srgbClr>
                      </a:clrTo>
                    </a:clrChange>
                  </a:blip>
                  <a:srcRect l="19299" t="24511" r="22577" b="24511"/>
                  <a:stretch>
                    <a:fillRect/>
                  </a:stretch>
                </p:blipFill>
                <p:spPr bwMode="auto">
                  <a:xfrm>
                    <a:off x="644823" y="2059884"/>
                    <a:ext cx="552309" cy="415618"/>
                  </a:xfrm>
                  <a:prstGeom prst="rect">
                    <a:avLst/>
                  </a:prstGeom>
                  <a:noFill/>
                  <a:ln w="9525">
                    <a:noFill/>
                    <a:miter lim="800000"/>
                    <a:headEnd/>
                    <a:tailEnd/>
                  </a:ln>
                  <a:effectLst/>
                </p:spPr>
              </p:pic>
              <p:pic>
                <p:nvPicPr>
                  <p:cNvPr id="347" name="Picture 4"/>
                  <p:cNvPicPr>
                    <a:picLocks noChangeAspect="1" noChangeArrowheads="1"/>
                  </p:cNvPicPr>
                  <p:nvPr/>
                </p:nvPicPr>
                <p:blipFill>
                  <a:blip r:embed="rId2" cstate="print">
                    <a:clrChange>
                      <a:clrFrom>
                        <a:srgbClr val="FFFFFF"/>
                      </a:clrFrom>
                      <a:clrTo>
                        <a:srgbClr val="FFFFFF">
                          <a:alpha val="0"/>
                        </a:srgbClr>
                      </a:clrTo>
                    </a:clrChange>
                  </a:blip>
                  <a:srcRect l="19299" t="24511" r="22577" b="24511"/>
                  <a:stretch>
                    <a:fillRect/>
                  </a:stretch>
                </p:blipFill>
                <p:spPr bwMode="auto">
                  <a:xfrm>
                    <a:off x="2286075" y="2068424"/>
                    <a:ext cx="552309" cy="415618"/>
                  </a:xfrm>
                  <a:prstGeom prst="rect">
                    <a:avLst/>
                  </a:prstGeom>
                  <a:noFill/>
                  <a:ln w="9525">
                    <a:noFill/>
                    <a:miter lim="800000"/>
                    <a:headEnd/>
                    <a:tailEnd/>
                  </a:ln>
                  <a:effectLst/>
                </p:spPr>
              </p:pic>
              <p:sp>
                <p:nvSpPr>
                  <p:cNvPr id="357" name="同侧圆角矩形 356"/>
                  <p:cNvSpPr/>
                  <p:nvPr/>
                </p:nvSpPr>
                <p:spPr bwMode="auto">
                  <a:xfrm>
                    <a:off x="538276" y="1963937"/>
                    <a:ext cx="3301027" cy="574583"/>
                  </a:xfrm>
                  <a:prstGeom prst="round2SameRect">
                    <a:avLst>
                      <a:gd name="adj1" fmla="val 13529"/>
                      <a:gd name="adj2" fmla="val 14706"/>
                    </a:avLst>
                  </a:prstGeom>
                  <a:solidFill>
                    <a:schemeClr val="bg1"/>
                  </a:solidFill>
                  <a:ln w="38100" cap="flat" cmpd="thickThin" algn="ctr">
                    <a:solidFill>
                      <a:schemeClr val="bg1">
                        <a:lumMod val="50000"/>
                      </a:schemeClr>
                    </a:solidFill>
                    <a:prstDash val="solid"/>
                    <a:round/>
                    <a:headEnd type="none" w="med" len="med"/>
                    <a:tailEnd type="none" w="med" len="med"/>
                  </a:ln>
                  <a:effec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58" name="等腰三角形 357"/>
                  <p:cNvSpPr>
                    <a:spLocks noChangeAspect="1"/>
                  </p:cNvSpPr>
                  <p:nvPr/>
                </p:nvSpPr>
                <p:spPr bwMode="auto">
                  <a:xfrm rot="10800000">
                    <a:off x="3802392" y="2167106"/>
                    <a:ext cx="71681" cy="101469"/>
                  </a:xfrm>
                  <a:prstGeom prst="triangle">
                    <a:avLst/>
                  </a:prstGeom>
                  <a:solidFill>
                    <a:schemeClr val="bg1"/>
                  </a:solidFill>
                  <a:ln w="53975" cap="flat" cmpd="thickThin"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59" name="圆角矩形 358"/>
                  <p:cNvSpPr/>
                  <p:nvPr/>
                </p:nvSpPr>
                <p:spPr bwMode="auto">
                  <a:xfrm>
                    <a:off x="1916093" y="2440664"/>
                    <a:ext cx="533086" cy="179946"/>
                  </a:xfrm>
                  <a:prstGeom prst="roundRect">
                    <a:avLst>
                      <a:gd name="adj" fmla="val 50000"/>
                    </a:avLst>
                  </a:prstGeom>
                  <a:solidFill>
                    <a:schemeClr val="bg1"/>
                  </a:solidFill>
                  <a:ln w="38100" cap="flat" cmpd="thickThin" algn="ctr">
                    <a:solidFill>
                      <a:srgbClr val="00B0F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pic>
                <p:nvPicPr>
                  <p:cNvPr id="360" name="Picture 3"/>
                  <p:cNvPicPr>
                    <a:picLocks noChangeAspect="1" noChangeArrowheads="1"/>
                  </p:cNvPicPr>
                  <p:nvPr/>
                </p:nvPicPr>
                <p:blipFill>
                  <a:blip r:embed="rId3" cstate="print">
                    <a:duotone>
                      <a:prstClr val="black"/>
                      <a:schemeClr val="tx2">
                        <a:tint val="45000"/>
                        <a:satMod val="400000"/>
                      </a:schemeClr>
                    </a:duotone>
                  </a:blip>
                  <a:srcRect t="32064" r="25888" b="25120"/>
                  <a:stretch>
                    <a:fillRect/>
                  </a:stretch>
                </p:blipFill>
                <p:spPr bwMode="auto">
                  <a:xfrm>
                    <a:off x="2018153" y="2447204"/>
                    <a:ext cx="293455" cy="164234"/>
                  </a:xfrm>
                  <a:prstGeom prst="rect">
                    <a:avLst/>
                  </a:prstGeom>
                  <a:noFill/>
                  <a:ln w="9525">
                    <a:noFill/>
                    <a:miter lim="800000"/>
                    <a:headEnd/>
                    <a:tailEnd/>
                  </a:ln>
                  <a:effectLst/>
                </p:spPr>
              </p:pic>
              <p:sp>
                <p:nvSpPr>
                  <p:cNvPr id="361" name="等腰三角形 360"/>
                  <p:cNvSpPr>
                    <a:spLocks noChangeAspect="1"/>
                  </p:cNvSpPr>
                  <p:nvPr/>
                </p:nvSpPr>
                <p:spPr bwMode="auto">
                  <a:xfrm>
                    <a:off x="501368" y="2172909"/>
                    <a:ext cx="71681" cy="101469"/>
                  </a:xfrm>
                  <a:prstGeom prst="triangle">
                    <a:avLst/>
                  </a:prstGeom>
                  <a:solidFill>
                    <a:schemeClr val="bg1"/>
                  </a:solidFill>
                  <a:ln w="53975" cap="flat" cmpd="thickThin"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62" name="燕尾形 361"/>
                  <p:cNvSpPr/>
                  <p:nvPr/>
                </p:nvSpPr>
                <p:spPr bwMode="auto">
                  <a:xfrm>
                    <a:off x="644890" y="1847547"/>
                    <a:ext cx="767510" cy="220058"/>
                  </a:xfrm>
                  <a:prstGeom prst="chevron">
                    <a:avLst/>
                  </a:prstGeom>
                  <a:solidFill>
                    <a:schemeClr val="bg1"/>
                  </a:solidFill>
                  <a:ln w="38100" cap="flat" cmpd="thickThin"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63" name="燕尾形 362"/>
                  <p:cNvSpPr/>
                  <p:nvPr/>
                </p:nvSpPr>
                <p:spPr bwMode="auto">
                  <a:xfrm>
                    <a:off x="1430395" y="1847547"/>
                    <a:ext cx="767510" cy="220058"/>
                  </a:xfrm>
                  <a:prstGeom prst="chevron">
                    <a:avLst/>
                  </a:prstGeom>
                  <a:solidFill>
                    <a:schemeClr val="bg1"/>
                  </a:solidFill>
                  <a:ln w="38100" cap="flat" cmpd="thickThin"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64" name="燕尾形 363"/>
                  <p:cNvSpPr/>
                  <p:nvPr/>
                </p:nvSpPr>
                <p:spPr bwMode="auto">
                  <a:xfrm>
                    <a:off x="2208703" y="1847547"/>
                    <a:ext cx="767510" cy="220058"/>
                  </a:xfrm>
                  <a:prstGeom prst="chevron">
                    <a:avLst/>
                  </a:prstGeom>
                  <a:solidFill>
                    <a:schemeClr val="bg1"/>
                  </a:solidFill>
                  <a:ln w="38100" cap="flat" cmpd="thickThin"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65" name="燕尾形 364"/>
                  <p:cNvSpPr/>
                  <p:nvPr/>
                </p:nvSpPr>
                <p:spPr bwMode="auto">
                  <a:xfrm>
                    <a:off x="2981907" y="1847547"/>
                    <a:ext cx="767510" cy="220058"/>
                  </a:xfrm>
                  <a:prstGeom prst="chevron">
                    <a:avLst/>
                  </a:prstGeom>
                  <a:solidFill>
                    <a:schemeClr val="bg1"/>
                  </a:solidFill>
                  <a:ln w="38100" cap="flat" cmpd="thickThin"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845" tIns="32922" rIns="65845" bIns="32922" numCol="1" rtlCol="0" anchor="t" anchorCtr="0" compatLnSpc="1"/>
                  <a:lstStyle/>
                  <a:p>
                    <a:pPr defTabSz="877570" eaLnBrk="0" hangingPunct="0">
                      <a:lnSpc>
                        <a:spcPct val="110000"/>
                      </a:lnSpc>
                      <a:buClr>
                        <a:prstClr val="white"/>
                      </a:buClr>
                      <a:buSzPct val="60000"/>
                      <a:buFont typeface="Wingdings" panose="05000000000000000000" pitchFamily="2" charset="2"/>
                      <a:buChar char="•"/>
                      <a:defRPr/>
                    </a:pPr>
                    <a:endParaRPr lang="zh-CN" altLang="en-US" sz="1600" dirty="0" smtClean="0">
                      <a:solidFill>
                        <a:prstClr val="white"/>
                      </a:solidFill>
                      <a:latin typeface="微软雅黑" panose="020B0503020204020204" charset="-122"/>
                      <a:ea typeface="微软雅黑" panose="020B0503020204020204" charset="-122"/>
                      <a:sym typeface="Calibri" panose="020F0502020204030204" pitchFamily="34" charset="0"/>
                    </a:endParaRPr>
                  </a:p>
                </p:txBody>
              </p:sp>
              <p:sp>
                <p:nvSpPr>
                  <p:cNvPr id="366" name="WordArt 14"/>
                  <p:cNvSpPr>
                    <a:spLocks noChangeArrowheads="1" noChangeShapeType="1" noTextEdit="1"/>
                  </p:cNvSpPr>
                  <p:nvPr/>
                </p:nvSpPr>
                <p:spPr bwMode="auto">
                  <a:xfrm>
                    <a:off x="1671822" y="2382757"/>
                    <a:ext cx="215042" cy="67647"/>
                  </a:xfrm>
                  <a:prstGeom prst="rect">
                    <a:avLst/>
                  </a:prstGeom>
                </p:spPr>
                <p:txBody>
                  <a:bodyPr wrap="none" lIns="68562" tIns="34281" rIns="68562" bIns="34281" fromWordArt="1">
                    <a:prstTxWarp prst="textPlain">
                      <a:avLst>
                        <a:gd name="adj" fmla="val 50000"/>
                      </a:avLst>
                    </a:prstTxWarp>
                  </a:bodyPr>
                  <a:lstStyle/>
                  <a:p>
                    <a:pPr algn="just"/>
                    <a:r>
                      <a:rPr lang="zh-CN" altLang="en-US" sz="1000" dirty="0" smtClean="0">
                        <a:solidFill>
                          <a:srgbClr val="000000"/>
                        </a:solidFill>
                        <a:latin typeface="黑体" panose="02010609060101010101" pitchFamily="49" charset="-122"/>
                        <a:ea typeface="黑体" panose="02010609060101010101" pitchFamily="49" charset="-122"/>
                        <a:cs typeface="Arial Unicode MS" pitchFamily="34" charset="-122"/>
                      </a:rPr>
                      <a:t>（课堂内化）</a:t>
                    </a:r>
                    <a:endParaRPr lang="zh-CN" altLang="en-US" sz="1000" dirty="0">
                      <a:solidFill>
                        <a:srgbClr val="000000"/>
                      </a:solidFill>
                      <a:latin typeface="黑体" panose="02010609060101010101" pitchFamily="49" charset="-122"/>
                      <a:ea typeface="黑体" panose="02010609060101010101" pitchFamily="49" charset="-122"/>
                      <a:cs typeface="Arial Unicode MS" pitchFamily="34" charset="-122"/>
                    </a:endParaRPr>
                  </a:p>
                </p:txBody>
              </p:sp>
              <p:sp>
                <p:nvSpPr>
                  <p:cNvPr id="367" name="WordArt 14"/>
                  <p:cNvSpPr>
                    <a:spLocks noChangeArrowheads="1" noChangeShapeType="1" noTextEdit="1"/>
                  </p:cNvSpPr>
                  <p:nvPr/>
                </p:nvSpPr>
                <p:spPr bwMode="auto">
                  <a:xfrm>
                    <a:off x="2503888" y="2382757"/>
                    <a:ext cx="215042" cy="67647"/>
                  </a:xfrm>
                  <a:prstGeom prst="rect">
                    <a:avLst/>
                  </a:prstGeom>
                </p:spPr>
                <p:txBody>
                  <a:bodyPr wrap="none" lIns="68562" tIns="34281" rIns="68562" bIns="34281" fromWordArt="1">
                    <a:prstTxWarp prst="textPlain">
                      <a:avLst>
                        <a:gd name="adj" fmla="val 50000"/>
                      </a:avLst>
                    </a:prstTxWarp>
                  </a:bodyPr>
                  <a:lstStyle/>
                  <a:p>
                    <a:pPr algn="just"/>
                    <a:r>
                      <a:rPr lang="zh-CN" altLang="en-US" sz="1000" dirty="0" smtClean="0">
                        <a:solidFill>
                          <a:srgbClr val="000000"/>
                        </a:solidFill>
                        <a:latin typeface="黑体" panose="02010609060101010101" pitchFamily="49" charset="-122"/>
                        <a:ea typeface="黑体" panose="02010609060101010101" pitchFamily="49" charset="-122"/>
                        <a:cs typeface="Arial Unicode MS" pitchFamily="34" charset="-122"/>
                      </a:rPr>
                      <a:t>（学习评测）</a:t>
                    </a:r>
                    <a:endParaRPr lang="zh-CN" altLang="en-US" sz="1000" dirty="0">
                      <a:solidFill>
                        <a:srgbClr val="000000"/>
                      </a:solidFill>
                      <a:latin typeface="黑体" panose="02010609060101010101" pitchFamily="49" charset="-122"/>
                      <a:ea typeface="黑体" panose="02010609060101010101" pitchFamily="49" charset="-122"/>
                      <a:cs typeface="Arial Unicode MS" pitchFamily="34" charset="-122"/>
                    </a:endParaRPr>
                  </a:p>
                </p:txBody>
              </p:sp>
              <p:sp>
                <p:nvSpPr>
                  <p:cNvPr id="368" name="WordArt 14"/>
                  <p:cNvSpPr>
                    <a:spLocks noChangeArrowheads="1" noChangeShapeType="1" noTextEdit="1"/>
                  </p:cNvSpPr>
                  <p:nvPr/>
                </p:nvSpPr>
                <p:spPr bwMode="auto">
                  <a:xfrm>
                    <a:off x="3325670" y="2382757"/>
                    <a:ext cx="215042" cy="67647"/>
                  </a:xfrm>
                  <a:prstGeom prst="rect">
                    <a:avLst/>
                  </a:prstGeom>
                </p:spPr>
                <p:txBody>
                  <a:bodyPr wrap="none" lIns="68562" tIns="34281" rIns="68562" bIns="34281" fromWordArt="1">
                    <a:prstTxWarp prst="textPlain">
                      <a:avLst>
                        <a:gd name="adj" fmla="val 50000"/>
                      </a:avLst>
                    </a:prstTxWarp>
                  </a:bodyPr>
                  <a:lstStyle/>
                  <a:p>
                    <a:pPr algn="just"/>
                    <a:r>
                      <a:rPr lang="zh-CN" altLang="en-US" sz="1000" dirty="0" smtClean="0">
                        <a:solidFill>
                          <a:srgbClr val="000000"/>
                        </a:solidFill>
                        <a:latin typeface="黑体" panose="02010609060101010101" pitchFamily="49" charset="-122"/>
                        <a:ea typeface="黑体" panose="02010609060101010101" pitchFamily="49" charset="-122"/>
                        <a:cs typeface="Arial Unicode MS" pitchFamily="34" charset="-122"/>
                      </a:rPr>
                      <a:t>（提炼升华）</a:t>
                    </a:r>
                    <a:endParaRPr lang="zh-CN" altLang="en-US" sz="1000" dirty="0">
                      <a:solidFill>
                        <a:srgbClr val="000000"/>
                      </a:solidFill>
                      <a:latin typeface="黑体" panose="02010609060101010101" pitchFamily="49" charset="-122"/>
                      <a:ea typeface="黑体" panose="02010609060101010101" pitchFamily="49" charset="-122"/>
                      <a:cs typeface="Arial Unicode MS" pitchFamily="34" charset="-122"/>
                    </a:endParaRPr>
                  </a:p>
                </p:txBody>
              </p:sp>
              <p:sp>
                <p:nvSpPr>
                  <p:cNvPr id="369" name="WordArt 14"/>
                  <p:cNvSpPr>
                    <a:spLocks noChangeArrowheads="1" noChangeShapeType="1" noTextEdit="1"/>
                  </p:cNvSpPr>
                  <p:nvPr/>
                </p:nvSpPr>
                <p:spPr bwMode="auto">
                  <a:xfrm>
                    <a:off x="841025" y="2382757"/>
                    <a:ext cx="215042" cy="67647"/>
                  </a:xfrm>
                  <a:prstGeom prst="rect">
                    <a:avLst/>
                  </a:prstGeom>
                  <a:effectLst/>
                </p:spPr>
                <p:txBody>
                  <a:bodyPr wrap="none" lIns="68562" tIns="34281" rIns="68562" bIns="34281" fromWordArt="1">
                    <a:prstTxWarp prst="textPlain">
                      <a:avLst>
                        <a:gd name="adj" fmla="val 50000"/>
                      </a:avLst>
                    </a:prstTxWarp>
                  </a:bodyPr>
                  <a:lstStyle/>
                  <a:p>
                    <a:pPr algn="just"/>
                    <a:r>
                      <a:rPr lang="zh-CN" altLang="en-US" sz="1000" dirty="0" smtClean="0">
                        <a:solidFill>
                          <a:srgbClr val="000000"/>
                        </a:solidFill>
                        <a:latin typeface="黑体" panose="02010609060101010101" pitchFamily="49" charset="-122"/>
                        <a:ea typeface="黑体" panose="02010609060101010101" pitchFamily="49" charset="-122"/>
                        <a:cs typeface="Arial Unicode MS" pitchFamily="34" charset="-122"/>
                      </a:rPr>
                      <a:t>（课前先行）</a:t>
                    </a:r>
                    <a:endParaRPr lang="zh-CN" altLang="en-US" sz="1000" dirty="0">
                      <a:solidFill>
                        <a:srgbClr val="000000"/>
                      </a:solidFill>
                      <a:latin typeface="黑体" panose="02010609060101010101" pitchFamily="49" charset="-122"/>
                      <a:ea typeface="黑体" panose="02010609060101010101" pitchFamily="49" charset="-122"/>
                      <a:cs typeface="Arial Unicode MS" pitchFamily="34" charset="-122"/>
                    </a:endParaRPr>
                  </a:p>
                </p:txBody>
              </p:sp>
              <p:sp>
                <p:nvSpPr>
                  <p:cNvPr id="370" name="Freeform 173"/>
                  <p:cNvSpPr>
                    <a:spLocks noEditPoints="1"/>
                  </p:cNvSpPr>
                  <p:nvPr/>
                </p:nvSpPr>
                <p:spPr bwMode="auto">
                  <a:xfrm>
                    <a:off x="806090" y="2128042"/>
                    <a:ext cx="269287" cy="222821"/>
                  </a:xfrm>
                  <a:custGeom>
                    <a:avLst/>
                    <a:gdLst/>
                    <a:ahLst/>
                    <a:cxnLst>
                      <a:cxn ang="0">
                        <a:pos x="8976" y="5808"/>
                      </a:cxn>
                      <a:cxn ang="0">
                        <a:pos x="6336" y="7920"/>
                      </a:cxn>
                      <a:cxn ang="0">
                        <a:pos x="7788" y="13376"/>
                      </a:cxn>
                      <a:cxn ang="0">
                        <a:pos x="8008" y="9636"/>
                      </a:cxn>
                      <a:cxn ang="0">
                        <a:pos x="5720" y="10780"/>
                      </a:cxn>
                      <a:cxn ang="0">
                        <a:pos x="3916" y="12276"/>
                      </a:cxn>
                      <a:cxn ang="0">
                        <a:pos x="4532" y="13376"/>
                      </a:cxn>
                      <a:cxn ang="0">
                        <a:pos x="1804" y="12276"/>
                      </a:cxn>
                      <a:cxn ang="0">
                        <a:pos x="2376" y="10780"/>
                      </a:cxn>
                      <a:cxn ang="0">
                        <a:pos x="0" y="5368"/>
                      </a:cxn>
                      <a:cxn ang="0">
                        <a:pos x="2288" y="9592"/>
                      </a:cxn>
                      <a:cxn ang="0">
                        <a:pos x="3740" y="4268"/>
                      </a:cxn>
                      <a:cxn ang="0">
                        <a:pos x="8712" y="4840"/>
                      </a:cxn>
                      <a:cxn ang="0">
                        <a:pos x="10340" y="5368"/>
                      </a:cxn>
                      <a:cxn ang="0">
                        <a:pos x="12496" y="5808"/>
                      </a:cxn>
                      <a:cxn ang="0">
                        <a:pos x="13640" y="5368"/>
                      </a:cxn>
                      <a:cxn ang="0">
                        <a:pos x="14256" y="3916"/>
                      </a:cxn>
                      <a:cxn ang="0">
                        <a:pos x="13860" y="4972"/>
                      </a:cxn>
                      <a:cxn ang="0">
                        <a:pos x="14124" y="616"/>
                      </a:cxn>
                      <a:cxn ang="0">
                        <a:pos x="14608" y="2376"/>
                      </a:cxn>
                      <a:cxn ang="0">
                        <a:pos x="14960" y="2420"/>
                      </a:cxn>
                      <a:cxn ang="0">
                        <a:pos x="15224" y="2596"/>
                      </a:cxn>
                      <a:cxn ang="0">
                        <a:pos x="15400" y="2860"/>
                      </a:cxn>
                      <a:cxn ang="0">
                        <a:pos x="15444" y="3168"/>
                      </a:cxn>
                      <a:cxn ang="0">
                        <a:pos x="15356" y="3564"/>
                      </a:cxn>
                      <a:cxn ang="0">
                        <a:pos x="15136" y="3828"/>
                      </a:cxn>
                      <a:cxn ang="0">
                        <a:pos x="15840" y="5368"/>
                      </a:cxn>
                      <a:cxn ang="0">
                        <a:pos x="16368" y="5808"/>
                      </a:cxn>
                      <a:cxn ang="0">
                        <a:pos x="16368" y="7216"/>
                      </a:cxn>
                      <a:cxn ang="0">
                        <a:pos x="13860" y="12276"/>
                      </a:cxn>
                      <a:cxn ang="0">
                        <a:pos x="15224" y="13376"/>
                      </a:cxn>
                      <a:cxn ang="0">
                        <a:pos x="10032" y="12276"/>
                      </a:cxn>
                      <a:cxn ang="0">
                        <a:pos x="14476" y="7216"/>
                      </a:cxn>
                      <a:cxn ang="0">
                        <a:pos x="8624" y="5808"/>
                      </a:cxn>
                      <a:cxn ang="0">
                        <a:pos x="5104" y="44"/>
                      </a:cxn>
                      <a:cxn ang="0">
                        <a:pos x="4532" y="264"/>
                      </a:cxn>
                      <a:cxn ang="0">
                        <a:pos x="4092" y="704"/>
                      </a:cxn>
                      <a:cxn ang="0">
                        <a:pos x="3872" y="1276"/>
                      </a:cxn>
                      <a:cxn ang="0">
                        <a:pos x="3872" y="1936"/>
                      </a:cxn>
                      <a:cxn ang="0">
                        <a:pos x="4092" y="2508"/>
                      </a:cxn>
                      <a:cxn ang="0">
                        <a:pos x="4532" y="2904"/>
                      </a:cxn>
                      <a:cxn ang="0">
                        <a:pos x="5104" y="3168"/>
                      </a:cxn>
                      <a:cxn ang="0">
                        <a:pos x="5764" y="3168"/>
                      </a:cxn>
                      <a:cxn ang="0">
                        <a:pos x="6336" y="2904"/>
                      </a:cxn>
                      <a:cxn ang="0">
                        <a:pos x="6776" y="2508"/>
                      </a:cxn>
                      <a:cxn ang="0">
                        <a:pos x="6996" y="1936"/>
                      </a:cxn>
                      <a:cxn ang="0">
                        <a:pos x="6996" y="1276"/>
                      </a:cxn>
                      <a:cxn ang="0">
                        <a:pos x="6776" y="704"/>
                      </a:cxn>
                      <a:cxn ang="0">
                        <a:pos x="6336" y="264"/>
                      </a:cxn>
                      <a:cxn ang="0">
                        <a:pos x="5764" y="44"/>
                      </a:cxn>
                    </a:cxnLst>
                    <a:rect l="0" t="0" r="r" b="b"/>
                    <a:pathLst>
                      <a:path w="16368" h="13376">
                        <a:moveTo>
                          <a:pt x="8624" y="5808"/>
                        </a:moveTo>
                        <a:lnTo>
                          <a:pt x="8976" y="5808"/>
                        </a:lnTo>
                        <a:lnTo>
                          <a:pt x="6556" y="5764"/>
                        </a:lnTo>
                        <a:lnTo>
                          <a:pt x="6336" y="7920"/>
                        </a:lnTo>
                        <a:lnTo>
                          <a:pt x="9856" y="9064"/>
                        </a:lnTo>
                        <a:lnTo>
                          <a:pt x="7788" y="13376"/>
                        </a:lnTo>
                        <a:lnTo>
                          <a:pt x="6644" y="13376"/>
                        </a:lnTo>
                        <a:lnTo>
                          <a:pt x="8008" y="9636"/>
                        </a:lnTo>
                        <a:lnTo>
                          <a:pt x="5720" y="9592"/>
                        </a:lnTo>
                        <a:lnTo>
                          <a:pt x="5720" y="10780"/>
                        </a:lnTo>
                        <a:lnTo>
                          <a:pt x="3916" y="10780"/>
                        </a:lnTo>
                        <a:lnTo>
                          <a:pt x="3916" y="12276"/>
                        </a:lnTo>
                        <a:lnTo>
                          <a:pt x="4532" y="12276"/>
                        </a:lnTo>
                        <a:lnTo>
                          <a:pt x="4532" y="13376"/>
                        </a:lnTo>
                        <a:lnTo>
                          <a:pt x="1804" y="13376"/>
                        </a:lnTo>
                        <a:lnTo>
                          <a:pt x="1804" y="12276"/>
                        </a:lnTo>
                        <a:lnTo>
                          <a:pt x="2376" y="12276"/>
                        </a:lnTo>
                        <a:lnTo>
                          <a:pt x="2376" y="10780"/>
                        </a:lnTo>
                        <a:lnTo>
                          <a:pt x="792" y="10780"/>
                        </a:lnTo>
                        <a:lnTo>
                          <a:pt x="0" y="5368"/>
                        </a:lnTo>
                        <a:lnTo>
                          <a:pt x="1672" y="5368"/>
                        </a:lnTo>
                        <a:lnTo>
                          <a:pt x="2288" y="9592"/>
                        </a:lnTo>
                        <a:lnTo>
                          <a:pt x="3740" y="9592"/>
                        </a:lnTo>
                        <a:lnTo>
                          <a:pt x="3740" y="4268"/>
                        </a:lnTo>
                        <a:lnTo>
                          <a:pt x="3740" y="3608"/>
                        </a:lnTo>
                        <a:lnTo>
                          <a:pt x="8712" y="4840"/>
                        </a:lnTo>
                        <a:lnTo>
                          <a:pt x="10295" y="4972"/>
                        </a:lnTo>
                        <a:lnTo>
                          <a:pt x="10340" y="5368"/>
                        </a:lnTo>
                        <a:lnTo>
                          <a:pt x="12496" y="5148"/>
                        </a:lnTo>
                        <a:lnTo>
                          <a:pt x="12496" y="5808"/>
                        </a:lnTo>
                        <a:lnTo>
                          <a:pt x="13640" y="5808"/>
                        </a:lnTo>
                        <a:lnTo>
                          <a:pt x="13640" y="5368"/>
                        </a:lnTo>
                        <a:lnTo>
                          <a:pt x="14256" y="5368"/>
                        </a:lnTo>
                        <a:lnTo>
                          <a:pt x="14256" y="3916"/>
                        </a:lnTo>
                        <a:lnTo>
                          <a:pt x="14168" y="3872"/>
                        </a:lnTo>
                        <a:lnTo>
                          <a:pt x="13860" y="4972"/>
                        </a:lnTo>
                        <a:lnTo>
                          <a:pt x="13024" y="4752"/>
                        </a:lnTo>
                        <a:lnTo>
                          <a:pt x="14124" y="616"/>
                        </a:lnTo>
                        <a:lnTo>
                          <a:pt x="15004" y="880"/>
                        </a:lnTo>
                        <a:lnTo>
                          <a:pt x="14608" y="2376"/>
                        </a:lnTo>
                        <a:lnTo>
                          <a:pt x="14784" y="2376"/>
                        </a:lnTo>
                        <a:lnTo>
                          <a:pt x="14960" y="2420"/>
                        </a:lnTo>
                        <a:lnTo>
                          <a:pt x="15092" y="2508"/>
                        </a:lnTo>
                        <a:lnTo>
                          <a:pt x="15224" y="2596"/>
                        </a:lnTo>
                        <a:lnTo>
                          <a:pt x="15312" y="2728"/>
                        </a:lnTo>
                        <a:lnTo>
                          <a:pt x="15400" y="2860"/>
                        </a:lnTo>
                        <a:lnTo>
                          <a:pt x="15444" y="2992"/>
                        </a:lnTo>
                        <a:lnTo>
                          <a:pt x="15444" y="3168"/>
                        </a:lnTo>
                        <a:lnTo>
                          <a:pt x="15444" y="3388"/>
                        </a:lnTo>
                        <a:lnTo>
                          <a:pt x="15356" y="3564"/>
                        </a:lnTo>
                        <a:lnTo>
                          <a:pt x="15268" y="3696"/>
                        </a:lnTo>
                        <a:lnTo>
                          <a:pt x="15136" y="3828"/>
                        </a:lnTo>
                        <a:lnTo>
                          <a:pt x="15136" y="5368"/>
                        </a:lnTo>
                        <a:lnTo>
                          <a:pt x="15840" y="5368"/>
                        </a:lnTo>
                        <a:lnTo>
                          <a:pt x="15840" y="5808"/>
                        </a:lnTo>
                        <a:lnTo>
                          <a:pt x="16368" y="5808"/>
                        </a:lnTo>
                        <a:lnTo>
                          <a:pt x="16368" y="6687"/>
                        </a:lnTo>
                        <a:lnTo>
                          <a:pt x="16368" y="7216"/>
                        </a:lnTo>
                        <a:lnTo>
                          <a:pt x="16148" y="7216"/>
                        </a:lnTo>
                        <a:lnTo>
                          <a:pt x="13860" y="12276"/>
                        </a:lnTo>
                        <a:lnTo>
                          <a:pt x="15224" y="12276"/>
                        </a:lnTo>
                        <a:lnTo>
                          <a:pt x="15224" y="13376"/>
                        </a:lnTo>
                        <a:lnTo>
                          <a:pt x="10032" y="13376"/>
                        </a:lnTo>
                        <a:lnTo>
                          <a:pt x="10032" y="12276"/>
                        </a:lnTo>
                        <a:lnTo>
                          <a:pt x="12188" y="12276"/>
                        </a:lnTo>
                        <a:lnTo>
                          <a:pt x="14476" y="7216"/>
                        </a:lnTo>
                        <a:lnTo>
                          <a:pt x="8624" y="7216"/>
                        </a:lnTo>
                        <a:lnTo>
                          <a:pt x="8624" y="5808"/>
                        </a:lnTo>
                        <a:close/>
                        <a:moveTo>
                          <a:pt x="5412" y="0"/>
                        </a:moveTo>
                        <a:lnTo>
                          <a:pt x="5104" y="44"/>
                        </a:lnTo>
                        <a:lnTo>
                          <a:pt x="4796" y="132"/>
                        </a:lnTo>
                        <a:lnTo>
                          <a:pt x="4532" y="264"/>
                        </a:lnTo>
                        <a:lnTo>
                          <a:pt x="4312" y="484"/>
                        </a:lnTo>
                        <a:lnTo>
                          <a:pt x="4092" y="704"/>
                        </a:lnTo>
                        <a:lnTo>
                          <a:pt x="3960" y="968"/>
                        </a:lnTo>
                        <a:lnTo>
                          <a:pt x="3872" y="1276"/>
                        </a:lnTo>
                        <a:lnTo>
                          <a:pt x="3828" y="1584"/>
                        </a:lnTo>
                        <a:lnTo>
                          <a:pt x="3872" y="1936"/>
                        </a:lnTo>
                        <a:lnTo>
                          <a:pt x="3960" y="2199"/>
                        </a:lnTo>
                        <a:lnTo>
                          <a:pt x="4092" y="2508"/>
                        </a:lnTo>
                        <a:lnTo>
                          <a:pt x="4312" y="2728"/>
                        </a:lnTo>
                        <a:lnTo>
                          <a:pt x="4532" y="2904"/>
                        </a:lnTo>
                        <a:lnTo>
                          <a:pt x="4796" y="3080"/>
                        </a:lnTo>
                        <a:lnTo>
                          <a:pt x="5104" y="3168"/>
                        </a:lnTo>
                        <a:lnTo>
                          <a:pt x="5412" y="3212"/>
                        </a:lnTo>
                        <a:lnTo>
                          <a:pt x="5764" y="3168"/>
                        </a:lnTo>
                        <a:lnTo>
                          <a:pt x="6073" y="3080"/>
                        </a:lnTo>
                        <a:lnTo>
                          <a:pt x="6336" y="2904"/>
                        </a:lnTo>
                        <a:lnTo>
                          <a:pt x="6556" y="2728"/>
                        </a:lnTo>
                        <a:lnTo>
                          <a:pt x="6776" y="2508"/>
                        </a:lnTo>
                        <a:lnTo>
                          <a:pt x="6908" y="2199"/>
                        </a:lnTo>
                        <a:lnTo>
                          <a:pt x="6996" y="1936"/>
                        </a:lnTo>
                        <a:lnTo>
                          <a:pt x="7040" y="1584"/>
                        </a:lnTo>
                        <a:lnTo>
                          <a:pt x="6996" y="1276"/>
                        </a:lnTo>
                        <a:lnTo>
                          <a:pt x="6908" y="968"/>
                        </a:lnTo>
                        <a:lnTo>
                          <a:pt x="6776" y="704"/>
                        </a:lnTo>
                        <a:lnTo>
                          <a:pt x="6556" y="484"/>
                        </a:lnTo>
                        <a:lnTo>
                          <a:pt x="6336" y="264"/>
                        </a:lnTo>
                        <a:lnTo>
                          <a:pt x="6073" y="132"/>
                        </a:lnTo>
                        <a:lnTo>
                          <a:pt x="5764" y="44"/>
                        </a:lnTo>
                        <a:lnTo>
                          <a:pt x="5412" y="0"/>
                        </a:lnTo>
                        <a:close/>
                      </a:path>
                    </a:pathLst>
                  </a:custGeom>
                  <a:solidFill>
                    <a:schemeClr val="tx1">
                      <a:lumMod val="50000"/>
                      <a:lumOff val="50000"/>
                    </a:schemeClr>
                  </a:solidFill>
                  <a:ln w="9525">
                    <a:noFill/>
                    <a:round/>
                  </a:ln>
                </p:spPr>
                <p:txBody>
                  <a:bodyPr vert="horz" wrap="square" lIns="68562" tIns="34281" rIns="68562" bIns="34281" numCol="1" anchor="t" anchorCtr="0" compatLnSpc="1"/>
                  <a:lstStyle/>
                  <a:p>
                    <a:endParaRPr lang="zh-CN" altLang="en-US">
                      <a:solidFill>
                        <a:srgbClr val="000000"/>
                      </a:solidFill>
                    </a:endParaRPr>
                  </a:p>
                </p:txBody>
              </p:sp>
              <p:grpSp>
                <p:nvGrpSpPr>
                  <p:cNvPr id="6" name="组合 372"/>
                  <p:cNvGrpSpPr/>
                  <p:nvPr/>
                </p:nvGrpSpPr>
                <p:grpSpPr>
                  <a:xfrm>
                    <a:off x="3292331" y="2086993"/>
                    <a:ext cx="290870" cy="259971"/>
                    <a:chOff x="6526213" y="4064000"/>
                    <a:chExt cx="1579562" cy="1658938"/>
                  </a:xfrm>
                  <a:solidFill>
                    <a:schemeClr val="tx1">
                      <a:lumMod val="50000"/>
                      <a:lumOff val="50000"/>
                    </a:schemeClr>
                  </a:solidFill>
                </p:grpSpPr>
                <p:sp>
                  <p:nvSpPr>
                    <p:cNvPr id="416" name="Freeform 100"/>
                    <p:cNvSpPr>
                      <a:spLocks noEditPoints="1"/>
                    </p:cNvSpPr>
                    <p:nvPr/>
                  </p:nvSpPr>
                  <p:spPr bwMode="auto">
                    <a:xfrm>
                      <a:off x="7096125" y="5029200"/>
                      <a:ext cx="623887" cy="636588"/>
                    </a:xfrm>
                    <a:custGeom>
                      <a:avLst/>
                      <a:gdLst/>
                      <a:ahLst/>
                      <a:cxnLst>
                        <a:cxn ang="0">
                          <a:pos x="3394" y="5050"/>
                        </a:cxn>
                        <a:cxn ang="0">
                          <a:pos x="3741" y="4983"/>
                        </a:cxn>
                        <a:cxn ang="0">
                          <a:pos x="4067" y="4848"/>
                        </a:cxn>
                        <a:cxn ang="0">
                          <a:pos x="4346" y="4648"/>
                        </a:cxn>
                        <a:cxn ang="0">
                          <a:pos x="4592" y="4412"/>
                        </a:cxn>
                        <a:cxn ang="0">
                          <a:pos x="4794" y="4121"/>
                        </a:cxn>
                        <a:cxn ang="0">
                          <a:pos x="4929" y="3796"/>
                        </a:cxn>
                        <a:cxn ang="0">
                          <a:pos x="4996" y="3449"/>
                        </a:cxn>
                        <a:cxn ang="0">
                          <a:pos x="4996" y="3079"/>
                        </a:cxn>
                        <a:cxn ang="0">
                          <a:pos x="4929" y="2721"/>
                        </a:cxn>
                        <a:cxn ang="0">
                          <a:pos x="4794" y="2407"/>
                        </a:cxn>
                        <a:cxn ang="0">
                          <a:pos x="4592" y="2117"/>
                        </a:cxn>
                        <a:cxn ang="0">
                          <a:pos x="4346" y="1870"/>
                        </a:cxn>
                        <a:cxn ang="0">
                          <a:pos x="4067" y="1680"/>
                        </a:cxn>
                        <a:cxn ang="0">
                          <a:pos x="3741" y="1545"/>
                        </a:cxn>
                        <a:cxn ang="0">
                          <a:pos x="3394" y="1467"/>
                        </a:cxn>
                        <a:cxn ang="0">
                          <a:pos x="3024" y="1467"/>
                        </a:cxn>
                        <a:cxn ang="0">
                          <a:pos x="2666" y="1545"/>
                        </a:cxn>
                        <a:cxn ang="0">
                          <a:pos x="2341" y="1680"/>
                        </a:cxn>
                        <a:cxn ang="0">
                          <a:pos x="2060" y="1870"/>
                        </a:cxn>
                        <a:cxn ang="0">
                          <a:pos x="1815" y="2117"/>
                        </a:cxn>
                        <a:cxn ang="0">
                          <a:pos x="1623" y="2407"/>
                        </a:cxn>
                        <a:cxn ang="0">
                          <a:pos x="1478" y="2721"/>
                        </a:cxn>
                        <a:cxn ang="0">
                          <a:pos x="1411" y="3079"/>
                        </a:cxn>
                        <a:cxn ang="0">
                          <a:pos x="1411" y="3449"/>
                        </a:cxn>
                        <a:cxn ang="0">
                          <a:pos x="1478" y="3796"/>
                        </a:cxn>
                        <a:cxn ang="0">
                          <a:pos x="1623" y="4121"/>
                        </a:cxn>
                        <a:cxn ang="0">
                          <a:pos x="1815" y="4412"/>
                        </a:cxn>
                        <a:cxn ang="0">
                          <a:pos x="2060" y="4648"/>
                        </a:cxn>
                        <a:cxn ang="0">
                          <a:pos x="2341" y="4848"/>
                        </a:cxn>
                        <a:cxn ang="0">
                          <a:pos x="2666" y="4983"/>
                        </a:cxn>
                        <a:cxn ang="0">
                          <a:pos x="3024" y="5050"/>
                        </a:cxn>
                        <a:cxn ang="0">
                          <a:pos x="5668" y="1455"/>
                        </a:cxn>
                        <a:cxn ang="0">
                          <a:pos x="5590" y="2878"/>
                        </a:cxn>
                        <a:cxn ang="0">
                          <a:pos x="6284" y="3651"/>
                        </a:cxn>
                        <a:cxn ang="0">
                          <a:pos x="5321" y="4401"/>
                        </a:cxn>
                        <a:cxn ang="0">
                          <a:pos x="5008" y="5778"/>
                        </a:cxn>
                        <a:cxn ang="0">
                          <a:pos x="3954" y="5543"/>
                        </a:cxn>
                        <a:cxn ang="0">
                          <a:pos x="2844" y="6427"/>
                        </a:cxn>
                        <a:cxn ang="0">
                          <a:pos x="2027" y="5432"/>
                        </a:cxn>
                        <a:cxn ang="0">
                          <a:pos x="649" y="5062"/>
                        </a:cxn>
                        <a:cxn ang="0">
                          <a:pos x="851" y="3830"/>
                        </a:cxn>
                        <a:cxn ang="0">
                          <a:pos x="0" y="2878"/>
                        </a:cxn>
                        <a:cxn ang="0">
                          <a:pos x="1075" y="2139"/>
                        </a:cxn>
                        <a:cxn ang="0">
                          <a:pos x="1231" y="683"/>
                        </a:cxn>
                        <a:cxn ang="0">
                          <a:pos x="2452" y="918"/>
                        </a:cxn>
                        <a:cxn ang="0">
                          <a:pos x="3618" y="0"/>
                        </a:cxn>
                        <a:cxn ang="0">
                          <a:pos x="4481" y="1220"/>
                        </a:cxn>
                        <a:cxn ang="0">
                          <a:pos x="5668" y="1455"/>
                        </a:cxn>
                      </a:cxnLst>
                      <a:rect l="0" t="0" r="r" b="b"/>
                      <a:pathLst>
                        <a:path w="6284" h="6427">
                          <a:moveTo>
                            <a:pt x="3203" y="5062"/>
                          </a:moveTo>
                          <a:lnTo>
                            <a:pt x="3394" y="5050"/>
                          </a:lnTo>
                          <a:lnTo>
                            <a:pt x="3573" y="5028"/>
                          </a:lnTo>
                          <a:lnTo>
                            <a:pt x="3741" y="4983"/>
                          </a:lnTo>
                          <a:lnTo>
                            <a:pt x="3910" y="4927"/>
                          </a:lnTo>
                          <a:lnTo>
                            <a:pt x="4067" y="4848"/>
                          </a:lnTo>
                          <a:lnTo>
                            <a:pt x="4212" y="4760"/>
                          </a:lnTo>
                          <a:lnTo>
                            <a:pt x="4346" y="4648"/>
                          </a:lnTo>
                          <a:lnTo>
                            <a:pt x="4481" y="4535"/>
                          </a:lnTo>
                          <a:lnTo>
                            <a:pt x="4592" y="4412"/>
                          </a:lnTo>
                          <a:lnTo>
                            <a:pt x="4704" y="4266"/>
                          </a:lnTo>
                          <a:lnTo>
                            <a:pt x="4794" y="4121"/>
                          </a:lnTo>
                          <a:lnTo>
                            <a:pt x="4861" y="3964"/>
                          </a:lnTo>
                          <a:lnTo>
                            <a:pt x="4929" y="3796"/>
                          </a:lnTo>
                          <a:lnTo>
                            <a:pt x="4974" y="3628"/>
                          </a:lnTo>
                          <a:lnTo>
                            <a:pt x="4996" y="3449"/>
                          </a:lnTo>
                          <a:lnTo>
                            <a:pt x="5008" y="3259"/>
                          </a:lnTo>
                          <a:lnTo>
                            <a:pt x="4996" y="3079"/>
                          </a:lnTo>
                          <a:lnTo>
                            <a:pt x="4974" y="2901"/>
                          </a:lnTo>
                          <a:lnTo>
                            <a:pt x="4929" y="2721"/>
                          </a:lnTo>
                          <a:lnTo>
                            <a:pt x="4861" y="2564"/>
                          </a:lnTo>
                          <a:lnTo>
                            <a:pt x="4794" y="2407"/>
                          </a:lnTo>
                          <a:lnTo>
                            <a:pt x="4704" y="2251"/>
                          </a:lnTo>
                          <a:lnTo>
                            <a:pt x="4592" y="2117"/>
                          </a:lnTo>
                          <a:lnTo>
                            <a:pt x="4481" y="1982"/>
                          </a:lnTo>
                          <a:lnTo>
                            <a:pt x="4346" y="1870"/>
                          </a:lnTo>
                          <a:lnTo>
                            <a:pt x="4212" y="1769"/>
                          </a:lnTo>
                          <a:lnTo>
                            <a:pt x="4067" y="1680"/>
                          </a:lnTo>
                          <a:lnTo>
                            <a:pt x="3910" y="1602"/>
                          </a:lnTo>
                          <a:lnTo>
                            <a:pt x="3741" y="1545"/>
                          </a:lnTo>
                          <a:lnTo>
                            <a:pt x="3573" y="1500"/>
                          </a:lnTo>
                          <a:lnTo>
                            <a:pt x="3394" y="1467"/>
                          </a:lnTo>
                          <a:lnTo>
                            <a:pt x="3203" y="1455"/>
                          </a:lnTo>
                          <a:lnTo>
                            <a:pt x="3024" y="1467"/>
                          </a:lnTo>
                          <a:lnTo>
                            <a:pt x="2844" y="1500"/>
                          </a:lnTo>
                          <a:lnTo>
                            <a:pt x="2666" y="1545"/>
                          </a:lnTo>
                          <a:lnTo>
                            <a:pt x="2497" y="1602"/>
                          </a:lnTo>
                          <a:lnTo>
                            <a:pt x="2341" y="1680"/>
                          </a:lnTo>
                          <a:lnTo>
                            <a:pt x="2195" y="1769"/>
                          </a:lnTo>
                          <a:lnTo>
                            <a:pt x="2060" y="1870"/>
                          </a:lnTo>
                          <a:lnTo>
                            <a:pt x="1927" y="1982"/>
                          </a:lnTo>
                          <a:lnTo>
                            <a:pt x="1815" y="2117"/>
                          </a:lnTo>
                          <a:lnTo>
                            <a:pt x="1713" y="2251"/>
                          </a:lnTo>
                          <a:lnTo>
                            <a:pt x="1623" y="2407"/>
                          </a:lnTo>
                          <a:lnTo>
                            <a:pt x="1545" y="2564"/>
                          </a:lnTo>
                          <a:lnTo>
                            <a:pt x="1478" y="2721"/>
                          </a:lnTo>
                          <a:lnTo>
                            <a:pt x="1433" y="2901"/>
                          </a:lnTo>
                          <a:lnTo>
                            <a:pt x="1411" y="3079"/>
                          </a:lnTo>
                          <a:lnTo>
                            <a:pt x="1400" y="3259"/>
                          </a:lnTo>
                          <a:lnTo>
                            <a:pt x="1411" y="3449"/>
                          </a:lnTo>
                          <a:lnTo>
                            <a:pt x="1433" y="3628"/>
                          </a:lnTo>
                          <a:lnTo>
                            <a:pt x="1478" y="3796"/>
                          </a:lnTo>
                          <a:lnTo>
                            <a:pt x="1545" y="3964"/>
                          </a:lnTo>
                          <a:lnTo>
                            <a:pt x="1623" y="4121"/>
                          </a:lnTo>
                          <a:lnTo>
                            <a:pt x="1713" y="4266"/>
                          </a:lnTo>
                          <a:lnTo>
                            <a:pt x="1815" y="4412"/>
                          </a:lnTo>
                          <a:lnTo>
                            <a:pt x="1927" y="4535"/>
                          </a:lnTo>
                          <a:lnTo>
                            <a:pt x="2060" y="4648"/>
                          </a:lnTo>
                          <a:lnTo>
                            <a:pt x="2195" y="4760"/>
                          </a:lnTo>
                          <a:lnTo>
                            <a:pt x="2341" y="4848"/>
                          </a:lnTo>
                          <a:lnTo>
                            <a:pt x="2497" y="4927"/>
                          </a:lnTo>
                          <a:lnTo>
                            <a:pt x="2666" y="4983"/>
                          </a:lnTo>
                          <a:lnTo>
                            <a:pt x="2844" y="5028"/>
                          </a:lnTo>
                          <a:lnTo>
                            <a:pt x="3024" y="5050"/>
                          </a:lnTo>
                          <a:lnTo>
                            <a:pt x="3203" y="5062"/>
                          </a:lnTo>
                          <a:close/>
                          <a:moveTo>
                            <a:pt x="5668" y="1455"/>
                          </a:moveTo>
                          <a:lnTo>
                            <a:pt x="5288" y="2105"/>
                          </a:lnTo>
                          <a:lnTo>
                            <a:pt x="5590" y="2878"/>
                          </a:lnTo>
                          <a:lnTo>
                            <a:pt x="6284" y="2878"/>
                          </a:lnTo>
                          <a:lnTo>
                            <a:pt x="6284" y="3651"/>
                          </a:lnTo>
                          <a:lnTo>
                            <a:pt x="5478" y="4009"/>
                          </a:lnTo>
                          <a:lnTo>
                            <a:pt x="5321" y="4401"/>
                          </a:lnTo>
                          <a:lnTo>
                            <a:pt x="5713" y="5240"/>
                          </a:lnTo>
                          <a:lnTo>
                            <a:pt x="5008" y="5778"/>
                          </a:lnTo>
                          <a:lnTo>
                            <a:pt x="4402" y="5398"/>
                          </a:lnTo>
                          <a:lnTo>
                            <a:pt x="3954" y="5543"/>
                          </a:lnTo>
                          <a:lnTo>
                            <a:pt x="3618" y="6427"/>
                          </a:lnTo>
                          <a:lnTo>
                            <a:pt x="2844" y="6427"/>
                          </a:lnTo>
                          <a:lnTo>
                            <a:pt x="2452" y="5510"/>
                          </a:lnTo>
                          <a:lnTo>
                            <a:pt x="2027" y="5432"/>
                          </a:lnTo>
                          <a:lnTo>
                            <a:pt x="1231" y="5734"/>
                          </a:lnTo>
                          <a:lnTo>
                            <a:pt x="649" y="5062"/>
                          </a:lnTo>
                          <a:lnTo>
                            <a:pt x="1075" y="4435"/>
                          </a:lnTo>
                          <a:lnTo>
                            <a:pt x="851" y="3830"/>
                          </a:lnTo>
                          <a:lnTo>
                            <a:pt x="0" y="3651"/>
                          </a:lnTo>
                          <a:lnTo>
                            <a:pt x="0" y="2878"/>
                          </a:lnTo>
                          <a:lnTo>
                            <a:pt x="851" y="2676"/>
                          </a:lnTo>
                          <a:lnTo>
                            <a:pt x="1075" y="2139"/>
                          </a:lnTo>
                          <a:lnTo>
                            <a:pt x="649" y="1455"/>
                          </a:lnTo>
                          <a:lnTo>
                            <a:pt x="1231" y="683"/>
                          </a:lnTo>
                          <a:lnTo>
                            <a:pt x="2027" y="1142"/>
                          </a:lnTo>
                          <a:lnTo>
                            <a:pt x="2452" y="918"/>
                          </a:lnTo>
                          <a:lnTo>
                            <a:pt x="2844" y="0"/>
                          </a:lnTo>
                          <a:lnTo>
                            <a:pt x="3618" y="0"/>
                          </a:lnTo>
                          <a:lnTo>
                            <a:pt x="3797" y="918"/>
                          </a:lnTo>
                          <a:lnTo>
                            <a:pt x="4481" y="1220"/>
                          </a:lnTo>
                          <a:lnTo>
                            <a:pt x="5096" y="828"/>
                          </a:lnTo>
                          <a:lnTo>
                            <a:pt x="5668" y="145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7" name="Freeform 101"/>
                    <p:cNvSpPr>
                      <a:spLocks noEditPoints="1"/>
                    </p:cNvSpPr>
                    <p:nvPr/>
                  </p:nvSpPr>
                  <p:spPr bwMode="auto">
                    <a:xfrm>
                      <a:off x="7340600" y="5278438"/>
                      <a:ext cx="147637" cy="147638"/>
                    </a:xfrm>
                    <a:custGeom>
                      <a:avLst/>
                      <a:gdLst/>
                      <a:ahLst/>
                      <a:cxnLst>
                        <a:cxn ang="0">
                          <a:pos x="1491" y="818"/>
                        </a:cxn>
                        <a:cxn ang="0">
                          <a:pos x="1468" y="964"/>
                        </a:cxn>
                        <a:cxn ang="0">
                          <a:pos x="1413" y="1098"/>
                        </a:cxn>
                        <a:cxn ang="0">
                          <a:pos x="1334" y="1221"/>
                        </a:cxn>
                        <a:cxn ang="0">
                          <a:pos x="1233" y="1322"/>
                        </a:cxn>
                        <a:cxn ang="0">
                          <a:pos x="1110" y="1400"/>
                        </a:cxn>
                        <a:cxn ang="0">
                          <a:pos x="976" y="1456"/>
                        </a:cxn>
                        <a:cxn ang="0">
                          <a:pos x="829" y="1490"/>
                        </a:cxn>
                        <a:cxn ang="0">
                          <a:pos x="673" y="1490"/>
                        </a:cxn>
                        <a:cxn ang="0">
                          <a:pos x="527" y="1456"/>
                        </a:cxn>
                        <a:cxn ang="0">
                          <a:pos x="392" y="1400"/>
                        </a:cxn>
                        <a:cxn ang="0">
                          <a:pos x="281" y="1322"/>
                        </a:cxn>
                        <a:cxn ang="0">
                          <a:pos x="180" y="1221"/>
                        </a:cxn>
                        <a:cxn ang="0">
                          <a:pos x="90" y="1098"/>
                        </a:cxn>
                        <a:cxn ang="0">
                          <a:pos x="35" y="964"/>
                        </a:cxn>
                        <a:cxn ang="0">
                          <a:pos x="12" y="818"/>
                        </a:cxn>
                        <a:cxn ang="0">
                          <a:pos x="12" y="662"/>
                        </a:cxn>
                        <a:cxn ang="0">
                          <a:pos x="35" y="515"/>
                        </a:cxn>
                        <a:cxn ang="0">
                          <a:pos x="90" y="382"/>
                        </a:cxn>
                        <a:cxn ang="0">
                          <a:pos x="180" y="270"/>
                        </a:cxn>
                        <a:cxn ang="0">
                          <a:pos x="281" y="168"/>
                        </a:cxn>
                        <a:cxn ang="0">
                          <a:pos x="392" y="90"/>
                        </a:cxn>
                        <a:cxn ang="0">
                          <a:pos x="527" y="34"/>
                        </a:cxn>
                        <a:cxn ang="0">
                          <a:pos x="673" y="0"/>
                        </a:cxn>
                        <a:cxn ang="0">
                          <a:pos x="829" y="0"/>
                        </a:cxn>
                        <a:cxn ang="0">
                          <a:pos x="976" y="34"/>
                        </a:cxn>
                        <a:cxn ang="0">
                          <a:pos x="1110" y="90"/>
                        </a:cxn>
                        <a:cxn ang="0">
                          <a:pos x="1233" y="168"/>
                        </a:cxn>
                        <a:cxn ang="0">
                          <a:pos x="1334" y="270"/>
                        </a:cxn>
                        <a:cxn ang="0">
                          <a:pos x="1413" y="382"/>
                        </a:cxn>
                        <a:cxn ang="0">
                          <a:pos x="1468" y="515"/>
                        </a:cxn>
                        <a:cxn ang="0">
                          <a:pos x="1491" y="662"/>
                        </a:cxn>
                        <a:cxn ang="0">
                          <a:pos x="1166" y="740"/>
                        </a:cxn>
                        <a:cxn ang="0">
                          <a:pos x="1133" y="594"/>
                        </a:cxn>
                        <a:cxn ang="0">
                          <a:pos x="1054" y="470"/>
                        </a:cxn>
                        <a:cxn ang="0">
                          <a:pos x="931" y="392"/>
                        </a:cxn>
                        <a:cxn ang="0">
                          <a:pos x="774" y="359"/>
                        </a:cxn>
                        <a:cxn ang="0">
                          <a:pos x="629" y="392"/>
                        </a:cxn>
                        <a:cxn ang="0">
                          <a:pos x="505" y="470"/>
                        </a:cxn>
                        <a:cxn ang="0">
                          <a:pos x="427" y="594"/>
                        </a:cxn>
                        <a:cxn ang="0">
                          <a:pos x="392" y="740"/>
                        </a:cxn>
                        <a:cxn ang="0">
                          <a:pos x="427" y="897"/>
                        </a:cxn>
                        <a:cxn ang="0">
                          <a:pos x="505" y="1020"/>
                        </a:cxn>
                        <a:cxn ang="0">
                          <a:pos x="629" y="1098"/>
                        </a:cxn>
                        <a:cxn ang="0">
                          <a:pos x="774" y="1132"/>
                        </a:cxn>
                        <a:cxn ang="0">
                          <a:pos x="931" y="1098"/>
                        </a:cxn>
                        <a:cxn ang="0">
                          <a:pos x="1054" y="1020"/>
                        </a:cxn>
                        <a:cxn ang="0">
                          <a:pos x="1133" y="897"/>
                        </a:cxn>
                        <a:cxn ang="0">
                          <a:pos x="1166" y="740"/>
                        </a:cxn>
                      </a:cxnLst>
                      <a:rect l="0" t="0" r="r" b="b"/>
                      <a:pathLst>
                        <a:path w="1502" h="1490">
                          <a:moveTo>
                            <a:pt x="1502" y="740"/>
                          </a:moveTo>
                          <a:lnTo>
                            <a:pt x="1491" y="818"/>
                          </a:lnTo>
                          <a:lnTo>
                            <a:pt x="1480" y="897"/>
                          </a:lnTo>
                          <a:lnTo>
                            <a:pt x="1468" y="964"/>
                          </a:lnTo>
                          <a:lnTo>
                            <a:pt x="1446" y="1030"/>
                          </a:lnTo>
                          <a:lnTo>
                            <a:pt x="1413" y="1098"/>
                          </a:lnTo>
                          <a:lnTo>
                            <a:pt x="1368" y="1165"/>
                          </a:lnTo>
                          <a:lnTo>
                            <a:pt x="1334" y="1221"/>
                          </a:lnTo>
                          <a:lnTo>
                            <a:pt x="1278" y="1266"/>
                          </a:lnTo>
                          <a:lnTo>
                            <a:pt x="1233" y="1322"/>
                          </a:lnTo>
                          <a:lnTo>
                            <a:pt x="1166" y="1367"/>
                          </a:lnTo>
                          <a:lnTo>
                            <a:pt x="1110" y="1400"/>
                          </a:lnTo>
                          <a:lnTo>
                            <a:pt x="1043" y="1434"/>
                          </a:lnTo>
                          <a:lnTo>
                            <a:pt x="976" y="1456"/>
                          </a:lnTo>
                          <a:lnTo>
                            <a:pt x="908" y="1479"/>
                          </a:lnTo>
                          <a:lnTo>
                            <a:pt x="829" y="1490"/>
                          </a:lnTo>
                          <a:lnTo>
                            <a:pt x="751" y="1490"/>
                          </a:lnTo>
                          <a:lnTo>
                            <a:pt x="673" y="1490"/>
                          </a:lnTo>
                          <a:lnTo>
                            <a:pt x="606" y="1479"/>
                          </a:lnTo>
                          <a:lnTo>
                            <a:pt x="527" y="1456"/>
                          </a:lnTo>
                          <a:lnTo>
                            <a:pt x="460" y="1434"/>
                          </a:lnTo>
                          <a:lnTo>
                            <a:pt x="392" y="1400"/>
                          </a:lnTo>
                          <a:lnTo>
                            <a:pt x="337" y="1367"/>
                          </a:lnTo>
                          <a:lnTo>
                            <a:pt x="281" y="1322"/>
                          </a:lnTo>
                          <a:lnTo>
                            <a:pt x="225" y="1266"/>
                          </a:lnTo>
                          <a:lnTo>
                            <a:pt x="180" y="1221"/>
                          </a:lnTo>
                          <a:lnTo>
                            <a:pt x="135" y="1165"/>
                          </a:lnTo>
                          <a:lnTo>
                            <a:pt x="90" y="1098"/>
                          </a:lnTo>
                          <a:lnTo>
                            <a:pt x="68" y="1030"/>
                          </a:lnTo>
                          <a:lnTo>
                            <a:pt x="35" y="964"/>
                          </a:lnTo>
                          <a:lnTo>
                            <a:pt x="23" y="897"/>
                          </a:lnTo>
                          <a:lnTo>
                            <a:pt x="12" y="818"/>
                          </a:lnTo>
                          <a:lnTo>
                            <a:pt x="0" y="740"/>
                          </a:lnTo>
                          <a:lnTo>
                            <a:pt x="12" y="662"/>
                          </a:lnTo>
                          <a:lnTo>
                            <a:pt x="23" y="594"/>
                          </a:lnTo>
                          <a:lnTo>
                            <a:pt x="35" y="515"/>
                          </a:lnTo>
                          <a:lnTo>
                            <a:pt x="68" y="448"/>
                          </a:lnTo>
                          <a:lnTo>
                            <a:pt x="90" y="382"/>
                          </a:lnTo>
                          <a:lnTo>
                            <a:pt x="135" y="325"/>
                          </a:lnTo>
                          <a:lnTo>
                            <a:pt x="180" y="270"/>
                          </a:lnTo>
                          <a:lnTo>
                            <a:pt x="225" y="213"/>
                          </a:lnTo>
                          <a:lnTo>
                            <a:pt x="281" y="168"/>
                          </a:lnTo>
                          <a:lnTo>
                            <a:pt x="337" y="123"/>
                          </a:lnTo>
                          <a:lnTo>
                            <a:pt x="392" y="90"/>
                          </a:lnTo>
                          <a:lnTo>
                            <a:pt x="460" y="57"/>
                          </a:lnTo>
                          <a:lnTo>
                            <a:pt x="527" y="34"/>
                          </a:lnTo>
                          <a:lnTo>
                            <a:pt x="606" y="12"/>
                          </a:lnTo>
                          <a:lnTo>
                            <a:pt x="673" y="0"/>
                          </a:lnTo>
                          <a:lnTo>
                            <a:pt x="751" y="0"/>
                          </a:lnTo>
                          <a:lnTo>
                            <a:pt x="829" y="0"/>
                          </a:lnTo>
                          <a:lnTo>
                            <a:pt x="908" y="12"/>
                          </a:lnTo>
                          <a:lnTo>
                            <a:pt x="976" y="34"/>
                          </a:lnTo>
                          <a:lnTo>
                            <a:pt x="1043" y="57"/>
                          </a:lnTo>
                          <a:lnTo>
                            <a:pt x="1110" y="90"/>
                          </a:lnTo>
                          <a:lnTo>
                            <a:pt x="1166" y="123"/>
                          </a:lnTo>
                          <a:lnTo>
                            <a:pt x="1233" y="168"/>
                          </a:lnTo>
                          <a:lnTo>
                            <a:pt x="1278" y="213"/>
                          </a:lnTo>
                          <a:lnTo>
                            <a:pt x="1334" y="270"/>
                          </a:lnTo>
                          <a:lnTo>
                            <a:pt x="1368" y="325"/>
                          </a:lnTo>
                          <a:lnTo>
                            <a:pt x="1413" y="382"/>
                          </a:lnTo>
                          <a:lnTo>
                            <a:pt x="1446" y="448"/>
                          </a:lnTo>
                          <a:lnTo>
                            <a:pt x="1468" y="515"/>
                          </a:lnTo>
                          <a:lnTo>
                            <a:pt x="1480" y="594"/>
                          </a:lnTo>
                          <a:lnTo>
                            <a:pt x="1491" y="662"/>
                          </a:lnTo>
                          <a:lnTo>
                            <a:pt x="1502" y="740"/>
                          </a:lnTo>
                          <a:close/>
                          <a:moveTo>
                            <a:pt x="1166" y="740"/>
                          </a:moveTo>
                          <a:lnTo>
                            <a:pt x="1155" y="662"/>
                          </a:lnTo>
                          <a:lnTo>
                            <a:pt x="1133" y="594"/>
                          </a:lnTo>
                          <a:lnTo>
                            <a:pt x="1099" y="527"/>
                          </a:lnTo>
                          <a:lnTo>
                            <a:pt x="1054" y="470"/>
                          </a:lnTo>
                          <a:lnTo>
                            <a:pt x="998" y="426"/>
                          </a:lnTo>
                          <a:lnTo>
                            <a:pt x="931" y="392"/>
                          </a:lnTo>
                          <a:lnTo>
                            <a:pt x="852" y="359"/>
                          </a:lnTo>
                          <a:lnTo>
                            <a:pt x="774" y="359"/>
                          </a:lnTo>
                          <a:lnTo>
                            <a:pt x="696" y="359"/>
                          </a:lnTo>
                          <a:lnTo>
                            <a:pt x="629" y="392"/>
                          </a:lnTo>
                          <a:lnTo>
                            <a:pt x="561" y="426"/>
                          </a:lnTo>
                          <a:lnTo>
                            <a:pt x="505" y="470"/>
                          </a:lnTo>
                          <a:lnTo>
                            <a:pt x="460" y="527"/>
                          </a:lnTo>
                          <a:lnTo>
                            <a:pt x="427" y="594"/>
                          </a:lnTo>
                          <a:lnTo>
                            <a:pt x="404" y="662"/>
                          </a:lnTo>
                          <a:lnTo>
                            <a:pt x="392" y="740"/>
                          </a:lnTo>
                          <a:lnTo>
                            <a:pt x="404" y="818"/>
                          </a:lnTo>
                          <a:lnTo>
                            <a:pt x="427" y="897"/>
                          </a:lnTo>
                          <a:lnTo>
                            <a:pt x="460" y="964"/>
                          </a:lnTo>
                          <a:lnTo>
                            <a:pt x="505" y="1020"/>
                          </a:lnTo>
                          <a:lnTo>
                            <a:pt x="561" y="1064"/>
                          </a:lnTo>
                          <a:lnTo>
                            <a:pt x="629" y="1098"/>
                          </a:lnTo>
                          <a:lnTo>
                            <a:pt x="696" y="1120"/>
                          </a:lnTo>
                          <a:lnTo>
                            <a:pt x="774" y="1132"/>
                          </a:lnTo>
                          <a:lnTo>
                            <a:pt x="852" y="1120"/>
                          </a:lnTo>
                          <a:lnTo>
                            <a:pt x="931" y="1098"/>
                          </a:lnTo>
                          <a:lnTo>
                            <a:pt x="998" y="1064"/>
                          </a:lnTo>
                          <a:lnTo>
                            <a:pt x="1054" y="1020"/>
                          </a:lnTo>
                          <a:lnTo>
                            <a:pt x="1099" y="964"/>
                          </a:lnTo>
                          <a:lnTo>
                            <a:pt x="1133" y="897"/>
                          </a:lnTo>
                          <a:lnTo>
                            <a:pt x="1155" y="818"/>
                          </a:lnTo>
                          <a:lnTo>
                            <a:pt x="1166" y="7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8" name="Freeform 102"/>
                    <p:cNvSpPr/>
                    <p:nvPr/>
                  </p:nvSpPr>
                  <p:spPr bwMode="auto">
                    <a:xfrm>
                      <a:off x="6951663" y="4064000"/>
                      <a:ext cx="276225" cy="276225"/>
                    </a:xfrm>
                    <a:custGeom>
                      <a:avLst/>
                      <a:gdLst/>
                      <a:ahLst/>
                      <a:cxnLst>
                        <a:cxn ang="0">
                          <a:pos x="1536" y="11"/>
                        </a:cxn>
                        <a:cxn ang="0">
                          <a:pos x="1805" y="67"/>
                        </a:cxn>
                        <a:cxn ang="0">
                          <a:pos x="2051" y="168"/>
                        </a:cxn>
                        <a:cxn ang="0">
                          <a:pos x="2275" y="325"/>
                        </a:cxn>
                        <a:cxn ang="0">
                          <a:pos x="2466" y="515"/>
                        </a:cxn>
                        <a:cxn ang="0">
                          <a:pos x="2611" y="728"/>
                        </a:cxn>
                        <a:cxn ang="0">
                          <a:pos x="2723" y="985"/>
                        </a:cxn>
                        <a:cxn ang="0">
                          <a:pos x="2768" y="1254"/>
                        </a:cxn>
                        <a:cxn ang="0">
                          <a:pos x="2768" y="1534"/>
                        </a:cxn>
                        <a:cxn ang="0">
                          <a:pos x="2723" y="1803"/>
                        </a:cxn>
                        <a:cxn ang="0">
                          <a:pos x="2611" y="2061"/>
                        </a:cxn>
                        <a:cxn ang="0">
                          <a:pos x="2466" y="2273"/>
                        </a:cxn>
                        <a:cxn ang="0">
                          <a:pos x="2275" y="2464"/>
                        </a:cxn>
                        <a:cxn ang="0">
                          <a:pos x="2051" y="2621"/>
                        </a:cxn>
                        <a:cxn ang="0">
                          <a:pos x="1805" y="2721"/>
                        </a:cxn>
                        <a:cxn ang="0">
                          <a:pos x="1536" y="2778"/>
                        </a:cxn>
                        <a:cxn ang="0">
                          <a:pos x="1245" y="2778"/>
                        </a:cxn>
                        <a:cxn ang="0">
                          <a:pos x="976" y="2721"/>
                        </a:cxn>
                        <a:cxn ang="0">
                          <a:pos x="729" y="2621"/>
                        </a:cxn>
                        <a:cxn ang="0">
                          <a:pos x="505" y="2464"/>
                        </a:cxn>
                        <a:cxn ang="0">
                          <a:pos x="314" y="2273"/>
                        </a:cxn>
                        <a:cxn ang="0">
                          <a:pos x="169" y="2061"/>
                        </a:cxn>
                        <a:cxn ang="0">
                          <a:pos x="68" y="1803"/>
                        </a:cxn>
                        <a:cxn ang="0">
                          <a:pos x="12" y="1534"/>
                        </a:cxn>
                        <a:cxn ang="0">
                          <a:pos x="12" y="1254"/>
                        </a:cxn>
                        <a:cxn ang="0">
                          <a:pos x="68" y="985"/>
                        </a:cxn>
                        <a:cxn ang="0">
                          <a:pos x="169" y="728"/>
                        </a:cxn>
                        <a:cxn ang="0">
                          <a:pos x="314" y="515"/>
                        </a:cxn>
                        <a:cxn ang="0">
                          <a:pos x="505" y="325"/>
                        </a:cxn>
                        <a:cxn ang="0">
                          <a:pos x="729" y="168"/>
                        </a:cxn>
                        <a:cxn ang="0">
                          <a:pos x="976" y="67"/>
                        </a:cxn>
                        <a:cxn ang="0">
                          <a:pos x="1245" y="11"/>
                        </a:cxn>
                      </a:cxnLst>
                      <a:rect l="0" t="0" r="r" b="b"/>
                      <a:pathLst>
                        <a:path w="2779" h="2788">
                          <a:moveTo>
                            <a:pt x="1390" y="0"/>
                          </a:moveTo>
                          <a:lnTo>
                            <a:pt x="1536" y="11"/>
                          </a:lnTo>
                          <a:lnTo>
                            <a:pt x="1670" y="33"/>
                          </a:lnTo>
                          <a:lnTo>
                            <a:pt x="1805" y="67"/>
                          </a:lnTo>
                          <a:lnTo>
                            <a:pt x="1928" y="112"/>
                          </a:lnTo>
                          <a:lnTo>
                            <a:pt x="2051" y="168"/>
                          </a:lnTo>
                          <a:lnTo>
                            <a:pt x="2164" y="247"/>
                          </a:lnTo>
                          <a:lnTo>
                            <a:pt x="2275" y="325"/>
                          </a:lnTo>
                          <a:lnTo>
                            <a:pt x="2376" y="415"/>
                          </a:lnTo>
                          <a:lnTo>
                            <a:pt x="2466" y="515"/>
                          </a:lnTo>
                          <a:lnTo>
                            <a:pt x="2544" y="616"/>
                          </a:lnTo>
                          <a:lnTo>
                            <a:pt x="2611" y="728"/>
                          </a:lnTo>
                          <a:lnTo>
                            <a:pt x="2667" y="851"/>
                          </a:lnTo>
                          <a:lnTo>
                            <a:pt x="2723" y="985"/>
                          </a:lnTo>
                          <a:lnTo>
                            <a:pt x="2757" y="1109"/>
                          </a:lnTo>
                          <a:lnTo>
                            <a:pt x="2768" y="1254"/>
                          </a:lnTo>
                          <a:lnTo>
                            <a:pt x="2779" y="1389"/>
                          </a:lnTo>
                          <a:lnTo>
                            <a:pt x="2768" y="1534"/>
                          </a:lnTo>
                          <a:lnTo>
                            <a:pt x="2757" y="1669"/>
                          </a:lnTo>
                          <a:lnTo>
                            <a:pt x="2723" y="1803"/>
                          </a:lnTo>
                          <a:lnTo>
                            <a:pt x="2667" y="1937"/>
                          </a:lnTo>
                          <a:lnTo>
                            <a:pt x="2611" y="2061"/>
                          </a:lnTo>
                          <a:lnTo>
                            <a:pt x="2544" y="2173"/>
                          </a:lnTo>
                          <a:lnTo>
                            <a:pt x="2466" y="2273"/>
                          </a:lnTo>
                          <a:lnTo>
                            <a:pt x="2376" y="2374"/>
                          </a:lnTo>
                          <a:lnTo>
                            <a:pt x="2275" y="2464"/>
                          </a:lnTo>
                          <a:lnTo>
                            <a:pt x="2164" y="2542"/>
                          </a:lnTo>
                          <a:lnTo>
                            <a:pt x="2051" y="2621"/>
                          </a:lnTo>
                          <a:lnTo>
                            <a:pt x="1928" y="2676"/>
                          </a:lnTo>
                          <a:lnTo>
                            <a:pt x="1805" y="2721"/>
                          </a:lnTo>
                          <a:lnTo>
                            <a:pt x="1670" y="2755"/>
                          </a:lnTo>
                          <a:lnTo>
                            <a:pt x="1536" y="2778"/>
                          </a:lnTo>
                          <a:lnTo>
                            <a:pt x="1390" y="2788"/>
                          </a:lnTo>
                          <a:lnTo>
                            <a:pt x="1245" y="2778"/>
                          </a:lnTo>
                          <a:lnTo>
                            <a:pt x="1110" y="2755"/>
                          </a:lnTo>
                          <a:lnTo>
                            <a:pt x="976" y="2721"/>
                          </a:lnTo>
                          <a:lnTo>
                            <a:pt x="853" y="2676"/>
                          </a:lnTo>
                          <a:lnTo>
                            <a:pt x="729" y="2621"/>
                          </a:lnTo>
                          <a:lnTo>
                            <a:pt x="617" y="2542"/>
                          </a:lnTo>
                          <a:lnTo>
                            <a:pt x="505" y="2464"/>
                          </a:lnTo>
                          <a:lnTo>
                            <a:pt x="404" y="2374"/>
                          </a:lnTo>
                          <a:lnTo>
                            <a:pt x="314" y="2273"/>
                          </a:lnTo>
                          <a:lnTo>
                            <a:pt x="236" y="2173"/>
                          </a:lnTo>
                          <a:lnTo>
                            <a:pt x="169" y="2061"/>
                          </a:lnTo>
                          <a:lnTo>
                            <a:pt x="113" y="1937"/>
                          </a:lnTo>
                          <a:lnTo>
                            <a:pt x="68" y="1803"/>
                          </a:lnTo>
                          <a:lnTo>
                            <a:pt x="23" y="1669"/>
                          </a:lnTo>
                          <a:lnTo>
                            <a:pt x="12" y="1534"/>
                          </a:lnTo>
                          <a:lnTo>
                            <a:pt x="0" y="1389"/>
                          </a:lnTo>
                          <a:lnTo>
                            <a:pt x="12" y="1254"/>
                          </a:lnTo>
                          <a:lnTo>
                            <a:pt x="23" y="1109"/>
                          </a:lnTo>
                          <a:lnTo>
                            <a:pt x="68" y="985"/>
                          </a:lnTo>
                          <a:lnTo>
                            <a:pt x="113" y="851"/>
                          </a:lnTo>
                          <a:lnTo>
                            <a:pt x="169" y="728"/>
                          </a:lnTo>
                          <a:lnTo>
                            <a:pt x="236" y="616"/>
                          </a:lnTo>
                          <a:lnTo>
                            <a:pt x="314" y="515"/>
                          </a:lnTo>
                          <a:lnTo>
                            <a:pt x="404" y="415"/>
                          </a:lnTo>
                          <a:lnTo>
                            <a:pt x="505" y="325"/>
                          </a:lnTo>
                          <a:lnTo>
                            <a:pt x="617" y="247"/>
                          </a:lnTo>
                          <a:lnTo>
                            <a:pt x="729" y="168"/>
                          </a:lnTo>
                          <a:lnTo>
                            <a:pt x="853" y="112"/>
                          </a:lnTo>
                          <a:lnTo>
                            <a:pt x="976" y="67"/>
                          </a:lnTo>
                          <a:lnTo>
                            <a:pt x="1110" y="33"/>
                          </a:lnTo>
                          <a:lnTo>
                            <a:pt x="1245" y="11"/>
                          </a:lnTo>
                          <a:lnTo>
                            <a:pt x="1390"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9" name="Freeform 103"/>
                    <p:cNvSpPr>
                      <a:spLocks noEditPoints="1"/>
                    </p:cNvSpPr>
                    <p:nvPr/>
                  </p:nvSpPr>
                  <p:spPr bwMode="auto">
                    <a:xfrm>
                      <a:off x="7688263" y="5229225"/>
                      <a:ext cx="417512" cy="428625"/>
                    </a:xfrm>
                    <a:custGeom>
                      <a:avLst/>
                      <a:gdLst/>
                      <a:ahLst/>
                      <a:cxnLst>
                        <a:cxn ang="0">
                          <a:pos x="1646" y="3695"/>
                        </a:cxn>
                        <a:cxn ang="0">
                          <a:pos x="829" y="3852"/>
                        </a:cxn>
                        <a:cxn ang="0">
                          <a:pos x="716" y="2978"/>
                        </a:cxn>
                        <a:cxn ang="0">
                          <a:pos x="0" y="2453"/>
                        </a:cxn>
                        <a:cxn ang="0">
                          <a:pos x="571" y="1803"/>
                        </a:cxn>
                        <a:cxn ang="0">
                          <a:pos x="437" y="985"/>
                        </a:cxn>
                        <a:cxn ang="0">
                          <a:pos x="1366" y="772"/>
                        </a:cxn>
                        <a:cxn ang="0">
                          <a:pos x="1904" y="0"/>
                        </a:cxn>
                        <a:cxn ang="0">
                          <a:pos x="2542" y="615"/>
                        </a:cxn>
                        <a:cxn ang="0">
                          <a:pos x="3416" y="560"/>
                        </a:cxn>
                        <a:cxn ang="0">
                          <a:pos x="3540" y="1411"/>
                        </a:cxn>
                        <a:cxn ang="0">
                          <a:pos x="4212" y="1937"/>
                        </a:cxn>
                        <a:cxn ang="0">
                          <a:pos x="3675" y="2688"/>
                        </a:cxn>
                        <a:cxn ang="0">
                          <a:pos x="3831" y="3516"/>
                        </a:cxn>
                        <a:cxn ang="0">
                          <a:pos x="2957" y="3617"/>
                        </a:cxn>
                        <a:cxn ang="0">
                          <a:pos x="2419" y="4312"/>
                        </a:cxn>
                        <a:cxn ang="0">
                          <a:pos x="2150" y="985"/>
                        </a:cxn>
                        <a:cxn ang="0">
                          <a:pos x="1904" y="1007"/>
                        </a:cxn>
                        <a:cxn ang="0">
                          <a:pos x="1680" y="1075"/>
                        </a:cxn>
                        <a:cxn ang="0">
                          <a:pos x="1478" y="1187"/>
                        </a:cxn>
                        <a:cxn ang="0">
                          <a:pos x="1299" y="1332"/>
                        </a:cxn>
                        <a:cxn ang="0">
                          <a:pos x="1143" y="1512"/>
                        </a:cxn>
                        <a:cxn ang="0">
                          <a:pos x="1031" y="1724"/>
                        </a:cxn>
                        <a:cxn ang="0">
                          <a:pos x="963" y="1948"/>
                        </a:cxn>
                        <a:cxn ang="0">
                          <a:pos x="941" y="2194"/>
                        </a:cxn>
                        <a:cxn ang="0">
                          <a:pos x="963" y="2430"/>
                        </a:cxn>
                        <a:cxn ang="0">
                          <a:pos x="1031" y="2665"/>
                        </a:cxn>
                        <a:cxn ang="0">
                          <a:pos x="1143" y="2866"/>
                        </a:cxn>
                        <a:cxn ang="0">
                          <a:pos x="1299" y="3046"/>
                        </a:cxn>
                        <a:cxn ang="0">
                          <a:pos x="1478" y="3191"/>
                        </a:cxn>
                        <a:cxn ang="0">
                          <a:pos x="1680" y="3303"/>
                        </a:cxn>
                        <a:cxn ang="0">
                          <a:pos x="1904" y="3371"/>
                        </a:cxn>
                        <a:cxn ang="0">
                          <a:pos x="2150" y="3393"/>
                        </a:cxn>
                        <a:cxn ang="0">
                          <a:pos x="2397" y="3371"/>
                        </a:cxn>
                        <a:cxn ang="0">
                          <a:pos x="2621" y="3303"/>
                        </a:cxn>
                        <a:cxn ang="0">
                          <a:pos x="2823" y="3191"/>
                        </a:cxn>
                        <a:cxn ang="0">
                          <a:pos x="3002" y="3046"/>
                        </a:cxn>
                        <a:cxn ang="0">
                          <a:pos x="3148" y="2866"/>
                        </a:cxn>
                        <a:cxn ang="0">
                          <a:pos x="3260" y="2665"/>
                        </a:cxn>
                        <a:cxn ang="0">
                          <a:pos x="3338" y="2430"/>
                        </a:cxn>
                        <a:cxn ang="0">
                          <a:pos x="3361" y="2194"/>
                        </a:cxn>
                        <a:cxn ang="0">
                          <a:pos x="3338" y="1948"/>
                        </a:cxn>
                        <a:cxn ang="0">
                          <a:pos x="3260" y="1724"/>
                        </a:cxn>
                        <a:cxn ang="0">
                          <a:pos x="3148" y="1512"/>
                        </a:cxn>
                        <a:cxn ang="0">
                          <a:pos x="3002" y="1332"/>
                        </a:cxn>
                        <a:cxn ang="0">
                          <a:pos x="2823" y="1187"/>
                        </a:cxn>
                        <a:cxn ang="0">
                          <a:pos x="2621" y="1075"/>
                        </a:cxn>
                        <a:cxn ang="0">
                          <a:pos x="2397" y="1007"/>
                        </a:cxn>
                        <a:cxn ang="0">
                          <a:pos x="2150" y="985"/>
                        </a:cxn>
                      </a:cxnLst>
                      <a:rect l="0" t="0" r="r" b="b"/>
                      <a:pathLst>
                        <a:path w="4212" h="4312">
                          <a:moveTo>
                            <a:pt x="1904" y="4312"/>
                          </a:moveTo>
                          <a:lnTo>
                            <a:pt x="1646" y="3695"/>
                          </a:lnTo>
                          <a:lnTo>
                            <a:pt x="1366" y="3650"/>
                          </a:lnTo>
                          <a:lnTo>
                            <a:pt x="829" y="3852"/>
                          </a:lnTo>
                          <a:lnTo>
                            <a:pt x="437" y="3393"/>
                          </a:lnTo>
                          <a:lnTo>
                            <a:pt x="716" y="2978"/>
                          </a:lnTo>
                          <a:lnTo>
                            <a:pt x="571" y="2564"/>
                          </a:lnTo>
                          <a:lnTo>
                            <a:pt x="0" y="2453"/>
                          </a:lnTo>
                          <a:lnTo>
                            <a:pt x="0" y="1937"/>
                          </a:lnTo>
                          <a:lnTo>
                            <a:pt x="571" y="1803"/>
                          </a:lnTo>
                          <a:lnTo>
                            <a:pt x="716" y="1444"/>
                          </a:lnTo>
                          <a:lnTo>
                            <a:pt x="437" y="985"/>
                          </a:lnTo>
                          <a:lnTo>
                            <a:pt x="829" y="470"/>
                          </a:lnTo>
                          <a:lnTo>
                            <a:pt x="1366" y="772"/>
                          </a:lnTo>
                          <a:lnTo>
                            <a:pt x="1646" y="615"/>
                          </a:lnTo>
                          <a:lnTo>
                            <a:pt x="1904" y="0"/>
                          </a:lnTo>
                          <a:lnTo>
                            <a:pt x="2419" y="0"/>
                          </a:lnTo>
                          <a:lnTo>
                            <a:pt x="2542" y="615"/>
                          </a:lnTo>
                          <a:lnTo>
                            <a:pt x="3002" y="829"/>
                          </a:lnTo>
                          <a:lnTo>
                            <a:pt x="3416" y="560"/>
                          </a:lnTo>
                          <a:lnTo>
                            <a:pt x="3797" y="985"/>
                          </a:lnTo>
                          <a:lnTo>
                            <a:pt x="3540" y="1411"/>
                          </a:lnTo>
                          <a:lnTo>
                            <a:pt x="3753" y="1937"/>
                          </a:lnTo>
                          <a:lnTo>
                            <a:pt x="4212" y="1937"/>
                          </a:lnTo>
                          <a:lnTo>
                            <a:pt x="4212" y="2453"/>
                          </a:lnTo>
                          <a:lnTo>
                            <a:pt x="3675" y="2688"/>
                          </a:lnTo>
                          <a:lnTo>
                            <a:pt x="3573" y="2956"/>
                          </a:lnTo>
                          <a:lnTo>
                            <a:pt x="3831" y="3516"/>
                          </a:lnTo>
                          <a:lnTo>
                            <a:pt x="3361" y="3875"/>
                          </a:lnTo>
                          <a:lnTo>
                            <a:pt x="2957" y="3617"/>
                          </a:lnTo>
                          <a:lnTo>
                            <a:pt x="2654" y="3718"/>
                          </a:lnTo>
                          <a:lnTo>
                            <a:pt x="2419" y="4312"/>
                          </a:lnTo>
                          <a:lnTo>
                            <a:pt x="1904" y="4312"/>
                          </a:lnTo>
                          <a:close/>
                          <a:moveTo>
                            <a:pt x="2150" y="985"/>
                          </a:moveTo>
                          <a:lnTo>
                            <a:pt x="2027" y="985"/>
                          </a:lnTo>
                          <a:lnTo>
                            <a:pt x="1904" y="1007"/>
                          </a:lnTo>
                          <a:lnTo>
                            <a:pt x="1792" y="1041"/>
                          </a:lnTo>
                          <a:lnTo>
                            <a:pt x="1680" y="1075"/>
                          </a:lnTo>
                          <a:lnTo>
                            <a:pt x="1568" y="1131"/>
                          </a:lnTo>
                          <a:lnTo>
                            <a:pt x="1478" y="1187"/>
                          </a:lnTo>
                          <a:lnTo>
                            <a:pt x="1378" y="1254"/>
                          </a:lnTo>
                          <a:lnTo>
                            <a:pt x="1299" y="1332"/>
                          </a:lnTo>
                          <a:lnTo>
                            <a:pt x="1221" y="1422"/>
                          </a:lnTo>
                          <a:lnTo>
                            <a:pt x="1143" y="1512"/>
                          </a:lnTo>
                          <a:lnTo>
                            <a:pt x="1086" y="1612"/>
                          </a:lnTo>
                          <a:lnTo>
                            <a:pt x="1031" y="1724"/>
                          </a:lnTo>
                          <a:lnTo>
                            <a:pt x="996" y="1836"/>
                          </a:lnTo>
                          <a:lnTo>
                            <a:pt x="963" y="1948"/>
                          </a:lnTo>
                          <a:lnTo>
                            <a:pt x="952" y="2071"/>
                          </a:lnTo>
                          <a:lnTo>
                            <a:pt x="941" y="2194"/>
                          </a:lnTo>
                          <a:lnTo>
                            <a:pt x="952" y="2318"/>
                          </a:lnTo>
                          <a:lnTo>
                            <a:pt x="963" y="2430"/>
                          </a:lnTo>
                          <a:lnTo>
                            <a:pt x="996" y="2553"/>
                          </a:lnTo>
                          <a:lnTo>
                            <a:pt x="1031" y="2665"/>
                          </a:lnTo>
                          <a:lnTo>
                            <a:pt x="1086" y="2766"/>
                          </a:lnTo>
                          <a:lnTo>
                            <a:pt x="1143" y="2866"/>
                          </a:lnTo>
                          <a:lnTo>
                            <a:pt x="1221" y="2956"/>
                          </a:lnTo>
                          <a:lnTo>
                            <a:pt x="1299" y="3046"/>
                          </a:lnTo>
                          <a:lnTo>
                            <a:pt x="1378" y="3124"/>
                          </a:lnTo>
                          <a:lnTo>
                            <a:pt x="1478" y="3191"/>
                          </a:lnTo>
                          <a:lnTo>
                            <a:pt x="1568" y="3248"/>
                          </a:lnTo>
                          <a:lnTo>
                            <a:pt x="1680" y="3303"/>
                          </a:lnTo>
                          <a:lnTo>
                            <a:pt x="1792" y="3348"/>
                          </a:lnTo>
                          <a:lnTo>
                            <a:pt x="1904" y="3371"/>
                          </a:lnTo>
                          <a:lnTo>
                            <a:pt x="2027" y="3393"/>
                          </a:lnTo>
                          <a:lnTo>
                            <a:pt x="2150" y="3393"/>
                          </a:lnTo>
                          <a:lnTo>
                            <a:pt x="2274" y="3393"/>
                          </a:lnTo>
                          <a:lnTo>
                            <a:pt x="2397" y="3371"/>
                          </a:lnTo>
                          <a:lnTo>
                            <a:pt x="2509" y="3348"/>
                          </a:lnTo>
                          <a:lnTo>
                            <a:pt x="2621" y="3303"/>
                          </a:lnTo>
                          <a:lnTo>
                            <a:pt x="2722" y="3248"/>
                          </a:lnTo>
                          <a:lnTo>
                            <a:pt x="2823" y="3191"/>
                          </a:lnTo>
                          <a:lnTo>
                            <a:pt x="2913" y="3124"/>
                          </a:lnTo>
                          <a:lnTo>
                            <a:pt x="3002" y="3046"/>
                          </a:lnTo>
                          <a:lnTo>
                            <a:pt x="3081" y="2956"/>
                          </a:lnTo>
                          <a:lnTo>
                            <a:pt x="3148" y="2866"/>
                          </a:lnTo>
                          <a:lnTo>
                            <a:pt x="3215" y="2766"/>
                          </a:lnTo>
                          <a:lnTo>
                            <a:pt x="3260" y="2665"/>
                          </a:lnTo>
                          <a:lnTo>
                            <a:pt x="3305" y="2553"/>
                          </a:lnTo>
                          <a:lnTo>
                            <a:pt x="3338" y="2430"/>
                          </a:lnTo>
                          <a:lnTo>
                            <a:pt x="3350" y="2318"/>
                          </a:lnTo>
                          <a:lnTo>
                            <a:pt x="3361" y="2194"/>
                          </a:lnTo>
                          <a:lnTo>
                            <a:pt x="3350" y="2071"/>
                          </a:lnTo>
                          <a:lnTo>
                            <a:pt x="3338" y="1948"/>
                          </a:lnTo>
                          <a:lnTo>
                            <a:pt x="3305" y="1836"/>
                          </a:lnTo>
                          <a:lnTo>
                            <a:pt x="3260" y="1724"/>
                          </a:lnTo>
                          <a:lnTo>
                            <a:pt x="3215" y="1612"/>
                          </a:lnTo>
                          <a:lnTo>
                            <a:pt x="3148" y="1512"/>
                          </a:lnTo>
                          <a:lnTo>
                            <a:pt x="3081" y="1422"/>
                          </a:lnTo>
                          <a:lnTo>
                            <a:pt x="3002" y="1332"/>
                          </a:lnTo>
                          <a:lnTo>
                            <a:pt x="2913" y="1254"/>
                          </a:lnTo>
                          <a:lnTo>
                            <a:pt x="2823" y="1187"/>
                          </a:lnTo>
                          <a:lnTo>
                            <a:pt x="2722" y="1131"/>
                          </a:lnTo>
                          <a:lnTo>
                            <a:pt x="2621" y="1075"/>
                          </a:lnTo>
                          <a:lnTo>
                            <a:pt x="2509" y="1041"/>
                          </a:lnTo>
                          <a:lnTo>
                            <a:pt x="2397" y="1007"/>
                          </a:lnTo>
                          <a:lnTo>
                            <a:pt x="2274" y="985"/>
                          </a:lnTo>
                          <a:lnTo>
                            <a:pt x="2150" y="98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0" name="Freeform 104"/>
                    <p:cNvSpPr>
                      <a:spLocks noEditPoints="1"/>
                    </p:cNvSpPr>
                    <p:nvPr/>
                  </p:nvSpPr>
                  <p:spPr bwMode="auto">
                    <a:xfrm>
                      <a:off x="7851775" y="5397500"/>
                      <a:ext cx="100012" cy="98425"/>
                    </a:xfrm>
                    <a:custGeom>
                      <a:avLst/>
                      <a:gdLst/>
                      <a:ahLst/>
                      <a:cxnLst>
                        <a:cxn ang="0">
                          <a:pos x="471" y="246"/>
                        </a:cxn>
                        <a:cxn ang="0">
                          <a:pos x="371" y="280"/>
                        </a:cxn>
                        <a:cxn ang="0">
                          <a:pos x="303" y="358"/>
                        </a:cxn>
                        <a:cxn ang="0">
                          <a:pos x="269" y="448"/>
                        </a:cxn>
                        <a:cxn ang="0">
                          <a:pos x="269" y="548"/>
                        </a:cxn>
                        <a:cxn ang="0">
                          <a:pos x="303" y="650"/>
                        </a:cxn>
                        <a:cxn ang="0">
                          <a:pos x="371" y="717"/>
                        </a:cxn>
                        <a:cxn ang="0">
                          <a:pos x="471" y="750"/>
                        </a:cxn>
                        <a:cxn ang="0">
                          <a:pos x="571" y="750"/>
                        </a:cxn>
                        <a:cxn ang="0">
                          <a:pos x="661" y="717"/>
                        </a:cxn>
                        <a:cxn ang="0">
                          <a:pos x="740" y="650"/>
                        </a:cxn>
                        <a:cxn ang="0">
                          <a:pos x="773" y="548"/>
                        </a:cxn>
                        <a:cxn ang="0">
                          <a:pos x="773" y="448"/>
                        </a:cxn>
                        <a:cxn ang="0">
                          <a:pos x="740" y="358"/>
                        </a:cxn>
                        <a:cxn ang="0">
                          <a:pos x="661" y="280"/>
                        </a:cxn>
                        <a:cxn ang="0">
                          <a:pos x="571" y="246"/>
                        </a:cxn>
                        <a:cxn ang="0">
                          <a:pos x="0" y="503"/>
                        </a:cxn>
                        <a:cxn ang="0">
                          <a:pos x="45" y="302"/>
                        </a:cxn>
                        <a:cxn ang="0">
                          <a:pos x="146" y="145"/>
                        </a:cxn>
                        <a:cxn ang="0">
                          <a:pos x="303" y="33"/>
                        </a:cxn>
                        <a:cxn ang="0">
                          <a:pos x="504" y="0"/>
                        </a:cxn>
                        <a:cxn ang="0">
                          <a:pos x="695" y="33"/>
                        </a:cxn>
                        <a:cxn ang="0">
                          <a:pos x="851" y="145"/>
                        </a:cxn>
                        <a:cxn ang="0">
                          <a:pos x="964" y="302"/>
                        </a:cxn>
                        <a:cxn ang="0">
                          <a:pos x="1008" y="503"/>
                        </a:cxn>
                        <a:cxn ang="0">
                          <a:pos x="964" y="694"/>
                        </a:cxn>
                        <a:cxn ang="0">
                          <a:pos x="851" y="850"/>
                        </a:cxn>
                        <a:cxn ang="0">
                          <a:pos x="695" y="963"/>
                        </a:cxn>
                        <a:cxn ang="0">
                          <a:pos x="504" y="997"/>
                        </a:cxn>
                        <a:cxn ang="0">
                          <a:pos x="303" y="963"/>
                        </a:cxn>
                        <a:cxn ang="0">
                          <a:pos x="146" y="850"/>
                        </a:cxn>
                        <a:cxn ang="0">
                          <a:pos x="45" y="694"/>
                        </a:cxn>
                        <a:cxn ang="0">
                          <a:pos x="0" y="503"/>
                        </a:cxn>
                      </a:cxnLst>
                      <a:rect l="0" t="0" r="r" b="b"/>
                      <a:pathLst>
                        <a:path w="1008" h="997">
                          <a:moveTo>
                            <a:pt x="516" y="246"/>
                          </a:moveTo>
                          <a:lnTo>
                            <a:pt x="471" y="246"/>
                          </a:lnTo>
                          <a:lnTo>
                            <a:pt x="414" y="257"/>
                          </a:lnTo>
                          <a:lnTo>
                            <a:pt x="371" y="280"/>
                          </a:lnTo>
                          <a:lnTo>
                            <a:pt x="336" y="313"/>
                          </a:lnTo>
                          <a:lnTo>
                            <a:pt x="303" y="358"/>
                          </a:lnTo>
                          <a:lnTo>
                            <a:pt x="281" y="403"/>
                          </a:lnTo>
                          <a:lnTo>
                            <a:pt x="269" y="448"/>
                          </a:lnTo>
                          <a:lnTo>
                            <a:pt x="258" y="503"/>
                          </a:lnTo>
                          <a:lnTo>
                            <a:pt x="269" y="548"/>
                          </a:lnTo>
                          <a:lnTo>
                            <a:pt x="281" y="605"/>
                          </a:lnTo>
                          <a:lnTo>
                            <a:pt x="303" y="650"/>
                          </a:lnTo>
                          <a:lnTo>
                            <a:pt x="336" y="683"/>
                          </a:lnTo>
                          <a:lnTo>
                            <a:pt x="371" y="717"/>
                          </a:lnTo>
                          <a:lnTo>
                            <a:pt x="414" y="739"/>
                          </a:lnTo>
                          <a:lnTo>
                            <a:pt x="471" y="750"/>
                          </a:lnTo>
                          <a:lnTo>
                            <a:pt x="516" y="762"/>
                          </a:lnTo>
                          <a:lnTo>
                            <a:pt x="571" y="750"/>
                          </a:lnTo>
                          <a:lnTo>
                            <a:pt x="616" y="739"/>
                          </a:lnTo>
                          <a:lnTo>
                            <a:pt x="661" y="717"/>
                          </a:lnTo>
                          <a:lnTo>
                            <a:pt x="706" y="683"/>
                          </a:lnTo>
                          <a:lnTo>
                            <a:pt x="740" y="650"/>
                          </a:lnTo>
                          <a:lnTo>
                            <a:pt x="763" y="605"/>
                          </a:lnTo>
                          <a:lnTo>
                            <a:pt x="773" y="548"/>
                          </a:lnTo>
                          <a:lnTo>
                            <a:pt x="773" y="503"/>
                          </a:lnTo>
                          <a:lnTo>
                            <a:pt x="773" y="448"/>
                          </a:lnTo>
                          <a:lnTo>
                            <a:pt x="763" y="403"/>
                          </a:lnTo>
                          <a:lnTo>
                            <a:pt x="740" y="358"/>
                          </a:lnTo>
                          <a:lnTo>
                            <a:pt x="706" y="313"/>
                          </a:lnTo>
                          <a:lnTo>
                            <a:pt x="661" y="280"/>
                          </a:lnTo>
                          <a:lnTo>
                            <a:pt x="616" y="257"/>
                          </a:lnTo>
                          <a:lnTo>
                            <a:pt x="571" y="246"/>
                          </a:lnTo>
                          <a:lnTo>
                            <a:pt x="516" y="246"/>
                          </a:lnTo>
                          <a:close/>
                          <a:moveTo>
                            <a:pt x="0" y="503"/>
                          </a:moveTo>
                          <a:lnTo>
                            <a:pt x="12" y="403"/>
                          </a:lnTo>
                          <a:lnTo>
                            <a:pt x="45" y="302"/>
                          </a:lnTo>
                          <a:lnTo>
                            <a:pt x="90" y="223"/>
                          </a:lnTo>
                          <a:lnTo>
                            <a:pt x="146" y="145"/>
                          </a:lnTo>
                          <a:lnTo>
                            <a:pt x="224" y="90"/>
                          </a:lnTo>
                          <a:lnTo>
                            <a:pt x="303" y="33"/>
                          </a:lnTo>
                          <a:lnTo>
                            <a:pt x="404" y="11"/>
                          </a:lnTo>
                          <a:lnTo>
                            <a:pt x="504" y="0"/>
                          </a:lnTo>
                          <a:lnTo>
                            <a:pt x="606" y="11"/>
                          </a:lnTo>
                          <a:lnTo>
                            <a:pt x="695" y="33"/>
                          </a:lnTo>
                          <a:lnTo>
                            <a:pt x="785" y="90"/>
                          </a:lnTo>
                          <a:lnTo>
                            <a:pt x="851" y="145"/>
                          </a:lnTo>
                          <a:lnTo>
                            <a:pt x="919" y="223"/>
                          </a:lnTo>
                          <a:lnTo>
                            <a:pt x="964" y="302"/>
                          </a:lnTo>
                          <a:lnTo>
                            <a:pt x="998" y="403"/>
                          </a:lnTo>
                          <a:lnTo>
                            <a:pt x="1008" y="503"/>
                          </a:lnTo>
                          <a:lnTo>
                            <a:pt x="998" y="605"/>
                          </a:lnTo>
                          <a:lnTo>
                            <a:pt x="964" y="694"/>
                          </a:lnTo>
                          <a:lnTo>
                            <a:pt x="919" y="783"/>
                          </a:lnTo>
                          <a:lnTo>
                            <a:pt x="851" y="850"/>
                          </a:lnTo>
                          <a:lnTo>
                            <a:pt x="785" y="918"/>
                          </a:lnTo>
                          <a:lnTo>
                            <a:pt x="695" y="963"/>
                          </a:lnTo>
                          <a:lnTo>
                            <a:pt x="606" y="985"/>
                          </a:lnTo>
                          <a:lnTo>
                            <a:pt x="504" y="997"/>
                          </a:lnTo>
                          <a:lnTo>
                            <a:pt x="404" y="985"/>
                          </a:lnTo>
                          <a:lnTo>
                            <a:pt x="303" y="963"/>
                          </a:lnTo>
                          <a:lnTo>
                            <a:pt x="224" y="918"/>
                          </a:lnTo>
                          <a:lnTo>
                            <a:pt x="146" y="850"/>
                          </a:lnTo>
                          <a:lnTo>
                            <a:pt x="90" y="783"/>
                          </a:lnTo>
                          <a:lnTo>
                            <a:pt x="45" y="694"/>
                          </a:lnTo>
                          <a:lnTo>
                            <a:pt x="12" y="605"/>
                          </a:lnTo>
                          <a:lnTo>
                            <a:pt x="0" y="50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1" name="Freeform 105"/>
                    <p:cNvSpPr>
                      <a:spLocks noEditPoints="1"/>
                    </p:cNvSpPr>
                    <p:nvPr/>
                  </p:nvSpPr>
                  <p:spPr bwMode="auto">
                    <a:xfrm>
                      <a:off x="6526213" y="4340225"/>
                      <a:ext cx="977900" cy="1382713"/>
                    </a:xfrm>
                    <a:custGeom>
                      <a:avLst/>
                      <a:gdLst/>
                      <a:ahLst/>
                      <a:cxnLst>
                        <a:cxn ang="0">
                          <a:pos x="2509" y="2218"/>
                        </a:cxn>
                        <a:cxn ang="0">
                          <a:pos x="1703" y="2856"/>
                        </a:cxn>
                        <a:cxn ang="0">
                          <a:pos x="3081" y="4010"/>
                        </a:cxn>
                        <a:cxn ang="0">
                          <a:pos x="3137" y="2241"/>
                        </a:cxn>
                        <a:cxn ang="0">
                          <a:pos x="2509" y="2218"/>
                        </a:cxn>
                        <a:cxn ang="0">
                          <a:pos x="4403" y="13932"/>
                        </a:cxn>
                        <a:cxn ang="0">
                          <a:pos x="4403" y="6888"/>
                        </a:cxn>
                        <a:cxn ang="0">
                          <a:pos x="3461" y="9184"/>
                        </a:cxn>
                        <a:cxn ang="0">
                          <a:pos x="3461" y="13932"/>
                        </a:cxn>
                        <a:cxn ang="0">
                          <a:pos x="2152" y="13932"/>
                        </a:cxn>
                        <a:cxn ang="0">
                          <a:pos x="2152" y="8478"/>
                        </a:cxn>
                        <a:cxn ang="0">
                          <a:pos x="2969" y="5432"/>
                        </a:cxn>
                        <a:cxn ang="0">
                          <a:pos x="0" y="2924"/>
                        </a:cxn>
                        <a:cxn ang="0">
                          <a:pos x="1703" y="605"/>
                        </a:cxn>
                        <a:cxn ang="0">
                          <a:pos x="4403" y="0"/>
                        </a:cxn>
                        <a:cxn ang="0">
                          <a:pos x="5019" y="1042"/>
                        </a:cxn>
                        <a:cxn ang="0">
                          <a:pos x="5983" y="315"/>
                        </a:cxn>
                        <a:cxn ang="0">
                          <a:pos x="6587" y="605"/>
                        </a:cxn>
                        <a:cxn ang="0">
                          <a:pos x="7865" y="2419"/>
                        </a:cxn>
                        <a:cxn ang="0">
                          <a:pos x="9859" y="2419"/>
                        </a:cxn>
                        <a:cxn ang="0">
                          <a:pos x="9859" y="3326"/>
                        </a:cxn>
                        <a:cxn ang="0">
                          <a:pos x="7406" y="3326"/>
                        </a:cxn>
                        <a:cxn ang="0">
                          <a:pos x="6240" y="2476"/>
                        </a:cxn>
                        <a:cxn ang="0">
                          <a:pos x="5580" y="6563"/>
                        </a:cxn>
                        <a:cxn ang="0">
                          <a:pos x="5580" y="13932"/>
                        </a:cxn>
                        <a:cxn ang="0">
                          <a:pos x="4403" y="13932"/>
                        </a:cxn>
                        <a:cxn ang="0">
                          <a:pos x="5019" y="1042"/>
                        </a:cxn>
                        <a:cxn ang="0">
                          <a:pos x="4123" y="3629"/>
                        </a:cxn>
                        <a:cxn ang="0">
                          <a:pos x="4929" y="4940"/>
                        </a:cxn>
                        <a:cxn ang="0">
                          <a:pos x="5680" y="3730"/>
                        </a:cxn>
                        <a:cxn ang="0">
                          <a:pos x="5019" y="1042"/>
                        </a:cxn>
                      </a:cxnLst>
                      <a:rect l="0" t="0" r="r" b="b"/>
                      <a:pathLst>
                        <a:path w="9859" h="13932">
                          <a:moveTo>
                            <a:pt x="2509" y="2218"/>
                          </a:moveTo>
                          <a:lnTo>
                            <a:pt x="1703" y="2856"/>
                          </a:lnTo>
                          <a:lnTo>
                            <a:pt x="3081" y="4010"/>
                          </a:lnTo>
                          <a:lnTo>
                            <a:pt x="3137" y="2241"/>
                          </a:lnTo>
                          <a:lnTo>
                            <a:pt x="2509" y="2218"/>
                          </a:lnTo>
                          <a:close/>
                          <a:moveTo>
                            <a:pt x="4403" y="13932"/>
                          </a:moveTo>
                          <a:lnTo>
                            <a:pt x="4403" y="6888"/>
                          </a:lnTo>
                          <a:lnTo>
                            <a:pt x="3461" y="9184"/>
                          </a:lnTo>
                          <a:lnTo>
                            <a:pt x="3461" y="13932"/>
                          </a:lnTo>
                          <a:lnTo>
                            <a:pt x="2152" y="13932"/>
                          </a:lnTo>
                          <a:lnTo>
                            <a:pt x="2152" y="8478"/>
                          </a:lnTo>
                          <a:lnTo>
                            <a:pt x="2969" y="5432"/>
                          </a:lnTo>
                          <a:lnTo>
                            <a:pt x="0" y="2924"/>
                          </a:lnTo>
                          <a:lnTo>
                            <a:pt x="1703" y="605"/>
                          </a:lnTo>
                          <a:lnTo>
                            <a:pt x="4403" y="0"/>
                          </a:lnTo>
                          <a:lnTo>
                            <a:pt x="5019" y="1042"/>
                          </a:lnTo>
                          <a:lnTo>
                            <a:pt x="5983" y="315"/>
                          </a:lnTo>
                          <a:lnTo>
                            <a:pt x="6587" y="605"/>
                          </a:lnTo>
                          <a:lnTo>
                            <a:pt x="7865" y="2419"/>
                          </a:lnTo>
                          <a:lnTo>
                            <a:pt x="9859" y="2419"/>
                          </a:lnTo>
                          <a:lnTo>
                            <a:pt x="9859" y="3326"/>
                          </a:lnTo>
                          <a:lnTo>
                            <a:pt x="7406" y="3326"/>
                          </a:lnTo>
                          <a:lnTo>
                            <a:pt x="6240" y="2476"/>
                          </a:lnTo>
                          <a:lnTo>
                            <a:pt x="5580" y="6563"/>
                          </a:lnTo>
                          <a:lnTo>
                            <a:pt x="5580" y="13932"/>
                          </a:lnTo>
                          <a:lnTo>
                            <a:pt x="4403" y="13932"/>
                          </a:lnTo>
                          <a:close/>
                          <a:moveTo>
                            <a:pt x="5019" y="1042"/>
                          </a:moveTo>
                          <a:lnTo>
                            <a:pt x="4123" y="3629"/>
                          </a:lnTo>
                          <a:lnTo>
                            <a:pt x="4929" y="4940"/>
                          </a:lnTo>
                          <a:lnTo>
                            <a:pt x="5680" y="3730"/>
                          </a:lnTo>
                          <a:lnTo>
                            <a:pt x="5019" y="104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372" name="Freeform 120"/>
                  <p:cNvSpPr>
                    <a:spLocks noEditPoints="1"/>
                  </p:cNvSpPr>
                  <p:nvPr/>
                </p:nvSpPr>
                <p:spPr bwMode="auto">
                  <a:xfrm>
                    <a:off x="1630220" y="2141725"/>
                    <a:ext cx="253630" cy="205239"/>
                  </a:xfrm>
                  <a:custGeom>
                    <a:avLst/>
                    <a:gdLst/>
                    <a:ahLst/>
                    <a:cxnLst>
                      <a:cxn ang="0">
                        <a:pos x="4752" y="351"/>
                      </a:cxn>
                      <a:cxn ang="0">
                        <a:pos x="5060" y="1362"/>
                      </a:cxn>
                      <a:cxn ang="0">
                        <a:pos x="4400" y="2197"/>
                      </a:cxn>
                      <a:cxn ang="0">
                        <a:pos x="3299" y="2109"/>
                      </a:cxn>
                      <a:cxn ang="0">
                        <a:pos x="2816" y="1142"/>
                      </a:cxn>
                      <a:cxn ang="0">
                        <a:pos x="3299" y="220"/>
                      </a:cxn>
                      <a:cxn ang="0">
                        <a:pos x="4180" y="11600"/>
                      </a:cxn>
                      <a:cxn ang="0">
                        <a:pos x="5016" y="12039"/>
                      </a:cxn>
                      <a:cxn ang="0">
                        <a:pos x="5280" y="13621"/>
                      </a:cxn>
                      <a:cxn ang="0">
                        <a:pos x="5984" y="12214"/>
                      </a:cxn>
                      <a:cxn ang="0">
                        <a:pos x="6688" y="11600"/>
                      </a:cxn>
                      <a:cxn ang="0">
                        <a:pos x="9988" y="11775"/>
                      </a:cxn>
                      <a:cxn ang="0">
                        <a:pos x="10428" y="12610"/>
                      </a:cxn>
                      <a:cxn ang="0">
                        <a:pos x="11220" y="12610"/>
                      </a:cxn>
                      <a:cxn ang="0">
                        <a:pos x="11660" y="11775"/>
                      </a:cxn>
                      <a:cxn ang="0">
                        <a:pos x="14960" y="11600"/>
                      </a:cxn>
                      <a:cxn ang="0">
                        <a:pos x="15707" y="12214"/>
                      </a:cxn>
                      <a:cxn ang="0">
                        <a:pos x="16324" y="13621"/>
                      </a:cxn>
                      <a:cxn ang="0">
                        <a:pos x="15752" y="14192"/>
                      </a:cxn>
                      <a:cxn ang="0">
                        <a:pos x="10604" y="14192"/>
                      </a:cxn>
                      <a:cxn ang="0">
                        <a:pos x="5764" y="14192"/>
                      </a:cxn>
                      <a:cxn ang="0">
                        <a:pos x="616" y="14192"/>
                      </a:cxn>
                      <a:cxn ang="0">
                        <a:pos x="660" y="12391"/>
                      </a:cxn>
                      <a:cxn ang="0">
                        <a:pos x="1231" y="11688"/>
                      </a:cxn>
                      <a:cxn ang="0">
                        <a:pos x="13992" y="9755"/>
                      </a:cxn>
                      <a:cxn ang="0">
                        <a:pos x="14740" y="10633"/>
                      </a:cxn>
                      <a:cxn ang="0">
                        <a:pos x="12320" y="11117"/>
                      </a:cxn>
                      <a:cxn ang="0">
                        <a:pos x="12628" y="10018"/>
                      </a:cxn>
                      <a:cxn ang="0">
                        <a:pos x="8184" y="9666"/>
                      </a:cxn>
                      <a:cxn ang="0">
                        <a:pos x="9240" y="10194"/>
                      </a:cxn>
                      <a:cxn ang="0">
                        <a:pos x="9372" y="11336"/>
                      </a:cxn>
                      <a:cxn ang="0">
                        <a:pos x="7041" y="10413"/>
                      </a:cxn>
                      <a:cxn ang="0">
                        <a:pos x="7964" y="9666"/>
                      </a:cxn>
                      <a:cxn ang="0">
                        <a:pos x="3652" y="9842"/>
                      </a:cxn>
                      <a:cxn ang="0">
                        <a:pos x="4180" y="10897"/>
                      </a:cxn>
                      <a:cxn ang="0">
                        <a:pos x="1672" y="10897"/>
                      </a:cxn>
                      <a:cxn ang="0">
                        <a:pos x="2244" y="9842"/>
                      </a:cxn>
                      <a:cxn ang="0">
                        <a:pos x="13508" y="6459"/>
                      </a:cxn>
                      <a:cxn ang="0">
                        <a:pos x="9503" y="6459"/>
                      </a:cxn>
                      <a:cxn ang="0">
                        <a:pos x="7964" y="5712"/>
                      </a:cxn>
                      <a:cxn ang="0">
                        <a:pos x="7437" y="834"/>
                      </a:cxn>
                      <a:cxn ang="0">
                        <a:pos x="7084" y="1537"/>
                      </a:cxn>
                      <a:cxn ang="0">
                        <a:pos x="4796" y="2416"/>
                      </a:cxn>
                      <a:cxn ang="0">
                        <a:pos x="2376" y="2636"/>
                      </a:cxn>
                      <a:cxn ang="0">
                        <a:pos x="2200" y="5360"/>
                      </a:cxn>
                      <a:cxn ang="0">
                        <a:pos x="3036" y="5800"/>
                      </a:cxn>
                      <a:cxn ang="0">
                        <a:pos x="4004" y="8744"/>
                      </a:cxn>
                      <a:cxn ang="0">
                        <a:pos x="4796" y="3735"/>
                      </a:cxn>
                      <a:cxn ang="0">
                        <a:pos x="7084" y="3471"/>
                      </a:cxn>
                      <a:cxn ang="0">
                        <a:pos x="7304" y="5272"/>
                      </a:cxn>
                      <a:cxn ang="0">
                        <a:pos x="13376" y="5537"/>
                      </a:cxn>
                      <a:cxn ang="0">
                        <a:pos x="14080" y="5141"/>
                      </a:cxn>
                      <a:cxn ang="0">
                        <a:pos x="14212" y="1362"/>
                      </a:cxn>
                      <a:cxn ang="0">
                        <a:pos x="13684" y="747"/>
                      </a:cxn>
                      <a:cxn ang="0">
                        <a:pos x="13420" y="1362"/>
                      </a:cxn>
                      <a:cxn ang="0">
                        <a:pos x="13508" y="4746"/>
                      </a:cxn>
                      <a:cxn ang="0">
                        <a:pos x="7920" y="4877"/>
                      </a:cxn>
                      <a:cxn ang="0">
                        <a:pos x="7744" y="4701"/>
                      </a:cxn>
                      <a:cxn ang="0">
                        <a:pos x="7744" y="1537"/>
                      </a:cxn>
                      <a:cxn ang="0">
                        <a:pos x="13376" y="1362"/>
                      </a:cxn>
                    </a:cxnLst>
                    <a:rect l="0" t="0" r="r" b="b"/>
                    <a:pathLst>
                      <a:path w="16544" h="15598">
                        <a:moveTo>
                          <a:pt x="3960" y="0"/>
                        </a:moveTo>
                        <a:lnTo>
                          <a:pt x="4180" y="44"/>
                        </a:lnTo>
                        <a:lnTo>
                          <a:pt x="4400" y="88"/>
                        </a:lnTo>
                        <a:lnTo>
                          <a:pt x="4576" y="220"/>
                        </a:lnTo>
                        <a:lnTo>
                          <a:pt x="4752" y="351"/>
                        </a:lnTo>
                        <a:lnTo>
                          <a:pt x="4884" y="528"/>
                        </a:lnTo>
                        <a:lnTo>
                          <a:pt x="4973" y="703"/>
                        </a:lnTo>
                        <a:lnTo>
                          <a:pt x="5060" y="923"/>
                        </a:lnTo>
                        <a:lnTo>
                          <a:pt x="5060" y="1142"/>
                        </a:lnTo>
                        <a:lnTo>
                          <a:pt x="5060" y="1362"/>
                        </a:lnTo>
                        <a:lnTo>
                          <a:pt x="4973" y="1582"/>
                        </a:lnTo>
                        <a:lnTo>
                          <a:pt x="4884" y="1802"/>
                        </a:lnTo>
                        <a:lnTo>
                          <a:pt x="4752" y="1933"/>
                        </a:lnTo>
                        <a:lnTo>
                          <a:pt x="4576" y="2109"/>
                        </a:lnTo>
                        <a:lnTo>
                          <a:pt x="4400" y="2197"/>
                        </a:lnTo>
                        <a:lnTo>
                          <a:pt x="4180" y="2241"/>
                        </a:lnTo>
                        <a:lnTo>
                          <a:pt x="3960" y="2285"/>
                        </a:lnTo>
                        <a:lnTo>
                          <a:pt x="3696" y="2241"/>
                        </a:lnTo>
                        <a:lnTo>
                          <a:pt x="3476" y="2197"/>
                        </a:lnTo>
                        <a:lnTo>
                          <a:pt x="3299" y="2109"/>
                        </a:lnTo>
                        <a:lnTo>
                          <a:pt x="3124" y="1933"/>
                        </a:lnTo>
                        <a:lnTo>
                          <a:pt x="2992" y="1802"/>
                        </a:lnTo>
                        <a:lnTo>
                          <a:pt x="2903" y="1582"/>
                        </a:lnTo>
                        <a:lnTo>
                          <a:pt x="2816" y="1362"/>
                        </a:lnTo>
                        <a:lnTo>
                          <a:pt x="2816" y="1142"/>
                        </a:lnTo>
                        <a:lnTo>
                          <a:pt x="2816" y="923"/>
                        </a:lnTo>
                        <a:lnTo>
                          <a:pt x="2903" y="703"/>
                        </a:lnTo>
                        <a:lnTo>
                          <a:pt x="2992" y="528"/>
                        </a:lnTo>
                        <a:lnTo>
                          <a:pt x="3124" y="351"/>
                        </a:lnTo>
                        <a:lnTo>
                          <a:pt x="3299" y="220"/>
                        </a:lnTo>
                        <a:lnTo>
                          <a:pt x="3476" y="88"/>
                        </a:lnTo>
                        <a:lnTo>
                          <a:pt x="3696" y="44"/>
                        </a:lnTo>
                        <a:lnTo>
                          <a:pt x="3960" y="0"/>
                        </a:lnTo>
                        <a:close/>
                        <a:moveTo>
                          <a:pt x="1628" y="11600"/>
                        </a:moveTo>
                        <a:lnTo>
                          <a:pt x="4180" y="11600"/>
                        </a:lnTo>
                        <a:lnTo>
                          <a:pt x="4400" y="11600"/>
                        </a:lnTo>
                        <a:lnTo>
                          <a:pt x="4576" y="11688"/>
                        </a:lnTo>
                        <a:lnTo>
                          <a:pt x="4752" y="11775"/>
                        </a:lnTo>
                        <a:lnTo>
                          <a:pt x="4884" y="11908"/>
                        </a:lnTo>
                        <a:lnTo>
                          <a:pt x="5016" y="12039"/>
                        </a:lnTo>
                        <a:lnTo>
                          <a:pt x="5104" y="12214"/>
                        </a:lnTo>
                        <a:lnTo>
                          <a:pt x="5148" y="12391"/>
                        </a:lnTo>
                        <a:lnTo>
                          <a:pt x="5192" y="12610"/>
                        </a:lnTo>
                        <a:lnTo>
                          <a:pt x="5192" y="13621"/>
                        </a:lnTo>
                        <a:lnTo>
                          <a:pt x="5280" y="13621"/>
                        </a:lnTo>
                        <a:lnTo>
                          <a:pt x="5764" y="13621"/>
                        </a:lnTo>
                        <a:lnTo>
                          <a:pt x="5896" y="13621"/>
                        </a:lnTo>
                        <a:lnTo>
                          <a:pt x="5896" y="12610"/>
                        </a:lnTo>
                        <a:lnTo>
                          <a:pt x="5896" y="12391"/>
                        </a:lnTo>
                        <a:lnTo>
                          <a:pt x="5984" y="12214"/>
                        </a:lnTo>
                        <a:lnTo>
                          <a:pt x="6072" y="12039"/>
                        </a:lnTo>
                        <a:lnTo>
                          <a:pt x="6160" y="11908"/>
                        </a:lnTo>
                        <a:lnTo>
                          <a:pt x="6336" y="11775"/>
                        </a:lnTo>
                        <a:lnTo>
                          <a:pt x="6512" y="11688"/>
                        </a:lnTo>
                        <a:lnTo>
                          <a:pt x="6688" y="11600"/>
                        </a:lnTo>
                        <a:lnTo>
                          <a:pt x="6864" y="11600"/>
                        </a:lnTo>
                        <a:lnTo>
                          <a:pt x="9460" y="11600"/>
                        </a:lnTo>
                        <a:lnTo>
                          <a:pt x="9636" y="11600"/>
                        </a:lnTo>
                        <a:lnTo>
                          <a:pt x="9812" y="11688"/>
                        </a:lnTo>
                        <a:lnTo>
                          <a:pt x="9988" y="11775"/>
                        </a:lnTo>
                        <a:lnTo>
                          <a:pt x="10164" y="11908"/>
                        </a:lnTo>
                        <a:lnTo>
                          <a:pt x="10252" y="12039"/>
                        </a:lnTo>
                        <a:lnTo>
                          <a:pt x="10340" y="12214"/>
                        </a:lnTo>
                        <a:lnTo>
                          <a:pt x="10428" y="12391"/>
                        </a:lnTo>
                        <a:lnTo>
                          <a:pt x="10428" y="12610"/>
                        </a:lnTo>
                        <a:lnTo>
                          <a:pt x="10428" y="13621"/>
                        </a:lnTo>
                        <a:lnTo>
                          <a:pt x="10604" y="13621"/>
                        </a:lnTo>
                        <a:lnTo>
                          <a:pt x="11000" y="13621"/>
                        </a:lnTo>
                        <a:lnTo>
                          <a:pt x="11220" y="13621"/>
                        </a:lnTo>
                        <a:lnTo>
                          <a:pt x="11220" y="12610"/>
                        </a:lnTo>
                        <a:lnTo>
                          <a:pt x="11220" y="12391"/>
                        </a:lnTo>
                        <a:lnTo>
                          <a:pt x="11308" y="12214"/>
                        </a:lnTo>
                        <a:lnTo>
                          <a:pt x="11396" y="12039"/>
                        </a:lnTo>
                        <a:lnTo>
                          <a:pt x="11528" y="11908"/>
                        </a:lnTo>
                        <a:lnTo>
                          <a:pt x="11660" y="11775"/>
                        </a:lnTo>
                        <a:lnTo>
                          <a:pt x="11836" y="11688"/>
                        </a:lnTo>
                        <a:lnTo>
                          <a:pt x="12012" y="11600"/>
                        </a:lnTo>
                        <a:lnTo>
                          <a:pt x="12232" y="11600"/>
                        </a:lnTo>
                        <a:lnTo>
                          <a:pt x="14784" y="11600"/>
                        </a:lnTo>
                        <a:lnTo>
                          <a:pt x="14960" y="11600"/>
                        </a:lnTo>
                        <a:lnTo>
                          <a:pt x="15180" y="11688"/>
                        </a:lnTo>
                        <a:lnTo>
                          <a:pt x="15313" y="11775"/>
                        </a:lnTo>
                        <a:lnTo>
                          <a:pt x="15488" y="11908"/>
                        </a:lnTo>
                        <a:lnTo>
                          <a:pt x="15576" y="12039"/>
                        </a:lnTo>
                        <a:lnTo>
                          <a:pt x="15707" y="12214"/>
                        </a:lnTo>
                        <a:lnTo>
                          <a:pt x="15752" y="12391"/>
                        </a:lnTo>
                        <a:lnTo>
                          <a:pt x="15752" y="12610"/>
                        </a:lnTo>
                        <a:lnTo>
                          <a:pt x="15752" y="13621"/>
                        </a:lnTo>
                        <a:lnTo>
                          <a:pt x="15928" y="13621"/>
                        </a:lnTo>
                        <a:lnTo>
                          <a:pt x="16324" y="13621"/>
                        </a:lnTo>
                        <a:lnTo>
                          <a:pt x="16544" y="13621"/>
                        </a:lnTo>
                        <a:lnTo>
                          <a:pt x="16544" y="14192"/>
                        </a:lnTo>
                        <a:lnTo>
                          <a:pt x="16324" y="14192"/>
                        </a:lnTo>
                        <a:lnTo>
                          <a:pt x="15928" y="14192"/>
                        </a:lnTo>
                        <a:lnTo>
                          <a:pt x="15752" y="14192"/>
                        </a:lnTo>
                        <a:lnTo>
                          <a:pt x="15752" y="15598"/>
                        </a:lnTo>
                        <a:lnTo>
                          <a:pt x="11220" y="15598"/>
                        </a:lnTo>
                        <a:lnTo>
                          <a:pt x="11220" y="14192"/>
                        </a:lnTo>
                        <a:lnTo>
                          <a:pt x="11000" y="14192"/>
                        </a:lnTo>
                        <a:lnTo>
                          <a:pt x="10604" y="14192"/>
                        </a:lnTo>
                        <a:lnTo>
                          <a:pt x="10428" y="14192"/>
                        </a:lnTo>
                        <a:lnTo>
                          <a:pt x="10428" y="15598"/>
                        </a:lnTo>
                        <a:lnTo>
                          <a:pt x="5896" y="15598"/>
                        </a:lnTo>
                        <a:lnTo>
                          <a:pt x="5896" y="14192"/>
                        </a:lnTo>
                        <a:lnTo>
                          <a:pt x="5764" y="14192"/>
                        </a:lnTo>
                        <a:lnTo>
                          <a:pt x="5280" y="14192"/>
                        </a:lnTo>
                        <a:lnTo>
                          <a:pt x="5192" y="14192"/>
                        </a:lnTo>
                        <a:lnTo>
                          <a:pt x="5192" y="15598"/>
                        </a:lnTo>
                        <a:lnTo>
                          <a:pt x="616" y="15598"/>
                        </a:lnTo>
                        <a:lnTo>
                          <a:pt x="616" y="14192"/>
                        </a:lnTo>
                        <a:lnTo>
                          <a:pt x="0" y="14192"/>
                        </a:lnTo>
                        <a:lnTo>
                          <a:pt x="0" y="13621"/>
                        </a:lnTo>
                        <a:lnTo>
                          <a:pt x="616" y="13621"/>
                        </a:lnTo>
                        <a:lnTo>
                          <a:pt x="616" y="12610"/>
                        </a:lnTo>
                        <a:lnTo>
                          <a:pt x="660" y="12391"/>
                        </a:lnTo>
                        <a:lnTo>
                          <a:pt x="704" y="12214"/>
                        </a:lnTo>
                        <a:lnTo>
                          <a:pt x="792" y="12039"/>
                        </a:lnTo>
                        <a:lnTo>
                          <a:pt x="924" y="11908"/>
                        </a:lnTo>
                        <a:lnTo>
                          <a:pt x="1056" y="11775"/>
                        </a:lnTo>
                        <a:lnTo>
                          <a:pt x="1231" y="11688"/>
                        </a:lnTo>
                        <a:lnTo>
                          <a:pt x="1408" y="11600"/>
                        </a:lnTo>
                        <a:lnTo>
                          <a:pt x="1628" y="11600"/>
                        </a:lnTo>
                        <a:close/>
                        <a:moveTo>
                          <a:pt x="13508" y="9666"/>
                        </a:moveTo>
                        <a:lnTo>
                          <a:pt x="13772" y="9666"/>
                        </a:lnTo>
                        <a:lnTo>
                          <a:pt x="13992" y="9755"/>
                        </a:lnTo>
                        <a:lnTo>
                          <a:pt x="14212" y="9842"/>
                        </a:lnTo>
                        <a:lnTo>
                          <a:pt x="14388" y="10018"/>
                        </a:lnTo>
                        <a:lnTo>
                          <a:pt x="14564" y="10194"/>
                        </a:lnTo>
                        <a:lnTo>
                          <a:pt x="14652" y="10413"/>
                        </a:lnTo>
                        <a:lnTo>
                          <a:pt x="14740" y="10633"/>
                        </a:lnTo>
                        <a:lnTo>
                          <a:pt x="14784" y="10897"/>
                        </a:lnTo>
                        <a:lnTo>
                          <a:pt x="14740" y="11117"/>
                        </a:lnTo>
                        <a:lnTo>
                          <a:pt x="14696" y="11336"/>
                        </a:lnTo>
                        <a:lnTo>
                          <a:pt x="12364" y="11336"/>
                        </a:lnTo>
                        <a:lnTo>
                          <a:pt x="12320" y="11117"/>
                        </a:lnTo>
                        <a:lnTo>
                          <a:pt x="12276" y="10897"/>
                        </a:lnTo>
                        <a:lnTo>
                          <a:pt x="12320" y="10633"/>
                        </a:lnTo>
                        <a:lnTo>
                          <a:pt x="12364" y="10413"/>
                        </a:lnTo>
                        <a:lnTo>
                          <a:pt x="12496" y="10194"/>
                        </a:lnTo>
                        <a:lnTo>
                          <a:pt x="12628" y="10018"/>
                        </a:lnTo>
                        <a:lnTo>
                          <a:pt x="12848" y="9842"/>
                        </a:lnTo>
                        <a:lnTo>
                          <a:pt x="13024" y="9755"/>
                        </a:lnTo>
                        <a:lnTo>
                          <a:pt x="13288" y="9666"/>
                        </a:lnTo>
                        <a:lnTo>
                          <a:pt x="13508" y="9666"/>
                        </a:lnTo>
                        <a:close/>
                        <a:moveTo>
                          <a:pt x="8184" y="9666"/>
                        </a:moveTo>
                        <a:lnTo>
                          <a:pt x="8448" y="9666"/>
                        </a:lnTo>
                        <a:lnTo>
                          <a:pt x="8668" y="9755"/>
                        </a:lnTo>
                        <a:lnTo>
                          <a:pt x="8888" y="9842"/>
                        </a:lnTo>
                        <a:lnTo>
                          <a:pt x="9064" y="10018"/>
                        </a:lnTo>
                        <a:lnTo>
                          <a:pt x="9240" y="10194"/>
                        </a:lnTo>
                        <a:lnTo>
                          <a:pt x="9328" y="10413"/>
                        </a:lnTo>
                        <a:lnTo>
                          <a:pt x="9416" y="10633"/>
                        </a:lnTo>
                        <a:lnTo>
                          <a:pt x="9460" y="10897"/>
                        </a:lnTo>
                        <a:lnTo>
                          <a:pt x="9416" y="11117"/>
                        </a:lnTo>
                        <a:lnTo>
                          <a:pt x="9372" y="11336"/>
                        </a:lnTo>
                        <a:lnTo>
                          <a:pt x="7041" y="11336"/>
                        </a:lnTo>
                        <a:lnTo>
                          <a:pt x="6952" y="11117"/>
                        </a:lnTo>
                        <a:lnTo>
                          <a:pt x="6952" y="10897"/>
                        </a:lnTo>
                        <a:lnTo>
                          <a:pt x="6996" y="10633"/>
                        </a:lnTo>
                        <a:lnTo>
                          <a:pt x="7041" y="10413"/>
                        </a:lnTo>
                        <a:lnTo>
                          <a:pt x="7172" y="10194"/>
                        </a:lnTo>
                        <a:lnTo>
                          <a:pt x="7304" y="10018"/>
                        </a:lnTo>
                        <a:lnTo>
                          <a:pt x="7480" y="9842"/>
                        </a:lnTo>
                        <a:lnTo>
                          <a:pt x="7700" y="9755"/>
                        </a:lnTo>
                        <a:lnTo>
                          <a:pt x="7964" y="9666"/>
                        </a:lnTo>
                        <a:lnTo>
                          <a:pt x="8184" y="9666"/>
                        </a:lnTo>
                        <a:close/>
                        <a:moveTo>
                          <a:pt x="2948" y="9666"/>
                        </a:moveTo>
                        <a:lnTo>
                          <a:pt x="3168" y="9666"/>
                        </a:lnTo>
                        <a:lnTo>
                          <a:pt x="3432" y="9755"/>
                        </a:lnTo>
                        <a:lnTo>
                          <a:pt x="3652" y="9842"/>
                        </a:lnTo>
                        <a:lnTo>
                          <a:pt x="3828" y="10018"/>
                        </a:lnTo>
                        <a:lnTo>
                          <a:pt x="3960" y="10194"/>
                        </a:lnTo>
                        <a:lnTo>
                          <a:pt x="4092" y="10413"/>
                        </a:lnTo>
                        <a:lnTo>
                          <a:pt x="4136" y="10633"/>
                        </a:lnTo>
                        <a:lnTo>
                          <a:pt x="4180" y="10897"/>
                        </a:lnTo>
                        <a:lnTo>
                          <a:pt x="4180" y="11117"/>
                        </a:lnTo>
                        <a:lnTo>
                          <a:pt x="4092" y="11336"/>
                        </a:lnTo>
                        <a:lnTo>
                          <a:pt x="1760" y="11336"/>
                        </a:lnTo>
                        <a:lnTo>
                          <a:pt x="1716" y="11117"/>
                        </a:lnTo>
                        <a:lnTo>
                          <a:pt x="1672" y="10897"/>
                        </a:lnTo>
                        <a:lnTo>
                          <a:pt x="1716" y="10633"/>
                        </a:lnTo>
                        <a:lnTo>
                          <a:pt x="1804" y="10413"/>
                        </a:lnTo>
                        <a:lnTo>
                          <a:pt x="1892" y="10194"/>
                        </a:lnTo>
                        <a:lnTo>
                          <a:pt x="2068" y="10018"/>
                        </a:lnTo>
                        <a:lnTo>
                          <a:pt x="2244" y="9842"/>
                        </a:lnTo>
                        <a:lnTo>
                          <a:pt x="2464" y="9755"/>
                        </a:lnTo>
                        <a:lnTo>
                          <a:pt x="2684" y="9666"/>
                        </a:lnTo>
                        <a:lnTo>
                          <a:pt x="2948" y="9666"/>
                        </a:lnTo>
                        <a:close/>
                        <a:moveTo>
                          <a:pt x="13508" y="5712"/>
                        </a:moveTo>
                        <a:lnTo>
                          <a:pt x="13508" y="6459"/>
                        </a:lnTo>
                        <a:lnTo>
                          <a:pt x="12892" y="6459"/>
                        </a:lnTo>
                        <a:lnTo>
                          <a:pt x="13552" y="8832"/>
                        </a:lnTo>
                        <a:lnTo>
                          <a:pt x="12716" y="8832"/>
                        </a:lnTo>
                        <a:lnTo>
                          <a:pt x="12012" y="6459"/>
                        </a:lnTo>
                        <a:lnTo>
                          <a:pt x="9503" y="6459"/>
                        </a:lnTo>
                        <a:lnTo>
                          <a:pt x="8844" y="8832"/>
                        </a:lnTo>
                        <a:lnTo>
                          <a:pt x="7964" y="8832"/>
                        </a:lnTo>
                        <a:lnTo>
                          <a:pt x="8668" y="6459"/>
                        </a:lnTo>
                        <a:lnTo>
                          <a:pt x="7964" y="6459"/>
                        </a:lnTo>
                        <a:lnTo>
                          <a:pt x="7964" y="5712"/>
                        </a:lnTo>
                        <a:lnTo>
                          <a:pt x="13508" y="5712"/>
                        </a:lnTo>
                        <a:close/>
                        <a:moveTo>
                          <a:pt x="7920" y="703"/>
                        </a:moveTo>
                        <a:lnTo>
                          <a:pt x="7744" y="703"/>
                        </a:lnTo>
                        <a:lnTo>
                          <a:pt x="7568" y="747"/>
                        </a:lnTo>
                        <a:lnTo>
                          <a:pt x="7437" y="834"/>
                        </a:lnTo>
                        <a:lnTo>
                          <a:pt x="7304" y="923"/>
                        </a:lnTo>
                        <a:lnTo>
                          <a:pt x="7216" y="1054"/>
                        </a:lnTo>
                        <a:lnTo>
                          <a:pt x="7128" y="1186"/>
                        </a:lnTo>
                        <a:lnTo>
                          <a:pt x="7084" y="1362"/>
                        </a:lnTo>
                        <a:lnTo>
                          <a:pt x="7084" y="1537"/>
                        </a:lnTo>
                        <a:lnTo>
                          <a:pt x="7084" y="3164"/>
                        </a:lnTo>
                        <a:lnTo>
                          <a:pt x="6820" y="3207"/>
                        </a:lnTo>
                        <a:lnTo>
                          <a:pt x="6820" y="2944"/>
                        </a:lnTo>
                        <a:lnTo>
                          <a:pt x="5632" y="2944"/>
                        </a:lnTo>
                        <a:lnTo>
                          <a:pt x="4796" y="2416"/>
                        </a:lnTo>
                        <a:lnTo>
                          <a:pt x="2903" y="2416"/>
                        </a:lnTo>
                        <a:lnTo>
                          <a:pt x="2772" y="2461"/>
                        </a:lnTo>
                        <a:lnTo>
                          <a:pt x="2640" y="2504"/>
                        </a:lnTo>
                        <a:lnTo>
                          <a:pt x="2508" y="2548"/>
                        </a:lnTo>
                        <a:lnTo>
                          <a:pt x="2376" y="2636"/>
                        </a:lnTo>
                        <a:lnTo>
                          <a:pt x="2288" y="2724"/>
                        </a:lnTo>
                        <a:lnTo>
                          <a:pt x="2244" y="2856"/>
                        </a:lnTo>
                        <a:lnTo>
                          <a:pt x="2200" y="2988"/>
                        </a:lnTo>
                        <a:lnTo>
                          <a:pt x="2200" y="3119"/>
                        </a:lnTo>
                        <a:lnTo>
                          <a:pt x="2200" y="5360"/>
                        </a:lnTo>
                        <a:lnTo>
                          <a:pt x="2903" y="5360"/>
                        </a:lnTo>
                        <a:lnTo>
                          <a:pt x="2903" y="3735"/>
                        </a:lnTo>
                        <a:lnTo>
                          <a:pt x="3036" y="3735"/>
                        </a:lnTo>
                        <a:lnTo>
                          <a:pt x="3036" y="5360"/>
                        </a:lnTo>
                        <a:lnTo>
                          <a:pt x="3036" y="5800"/>
                        </a:lnTo>
                        <a:lnTo>
                          <a:pt x="3036" y="8744"/>
                        </a:lnTo>
                        <a:lnTo>
                          <a:pt x="3828" y="8744"/>
                        </a:lnTo>
                        <a:lnTo>
                          <a:pt x="3828" y="6283"/>
                        </a:lnTo>
                        <a:lnTo>
                          <a:pt x="4004" y="6283"/>
                        </a:lnTo>
                        <a:lnTo>
                          <a:pt x="4004" y="8744"/>
                        </a:lnTo>
                        <a:lnTo>
                          <a:pt x="4796" y="8744"/>
                        </a:lnTo>
                        <a:lnTo>
                          <a:pt x="4796" y="8304"/>
                        </a:lnTo>
                        <a:lnTo>
                          <a:pt x="4796" y="5800"/>
                        </a:lnTo>
                        <a:lnTo>
                          <a:pt x="4796" y="5360"/>
                        </a:lnTo>
                        <a:lnTo>
                          <a:pt x="4796" y="3735"/>
                        </a:lnTo>
                        <a:lnTo>
                          <a:pt x="4796" y="3295"/>
                        </a:lnTo>
                        <a:lnTo>
                          <a:pt x="5632" y="3735"/>
                        </a:lnTo>
                        <a:lnTo>
                          <a:pt x="6820" y="3735"/>
                        </a:lnTo>
                        <a:lnTo>
                          <a:pt x="6820" y="3515"/>
                        </a:lnTo>
                        <a:lnTo>
                          <a:pt x="7084" y="3471"/>
                        </a:lnTo>
                        <a:lnTo>
                          <a:pt x="7084" y="4701"/>
                        </a:lnTo>
                        <a:lnTo>
                          <a:pt x="7084" y="4877"/>
                        </a:lnTo>
                        <a:lnTo>
                          <a:pt x="7128" y="5009"/>
                        </a:lnTo>
                        <a:lnTo>
                          <a:pt x="7216" y="5141"/>
                        </a:lnTo>
                        <a:lnTo>
                          <a:pt x="7304" y="5272"/>
                        </a:lnTo>
                        <a:lnTo>
                          <a:pt x="7437" y="5404"/>
                        </a:lnTo>
                        <a:lnTo>
                          <a:pt x="7612" y="5448"/>
                        </a:lnTo>
                        <a:lnTo>
                          <a:pt x="7744" y="5537"/>
                        </a:lnTo>
                        <a:lnTo>
                          <a:pt x="7920" y="5537"/>
                        </a:lnTo>
                        <a:lnTo>
                          <a:pt x="13376" y="5537"/>
                        </a:lnTo>
                        <a:lnTo>
                          <a:pt x="13552" y="5537"/>
                        </a:lnTo>
                        <a:lnTo>
                          <a:pt x="13684" y="5448"/>
                        </a:lnTo>
                        <a:lnTo>
                          <a:pt x="13816" y="5404"/>
                        </a:lnTo>
                        <a:lnTo>
                          <a:pt x="13948" y="5272"/>
                        </a:lnTo>
                        <a:lnTo>
                          <a:pt x="14080" y="5141"/>
                        </a:lnTo>
                        <a:lnTo>
                          <a:pt x="14124" y="5009"/>
                        </a:lnTo>
                        <a:lnTo>
                          <a:pt x="14212" y="4877"/>
                        </a:lnTo>
                        <a:lnTo>
                          <a:pt x="14212" y="4701"/>
                        </a:lnTo>
                        <a:lnTo>
                          <a:pt x="14212" y="1537"/>
                        </a:lnTo>
                        <a:lnTo>
                          <a:pt x="14212" y="1362"/>
                        </a:lnTo>
                        <a:lnTo>
                          <a:pt x="14124" y="1186"/>
                        </a:lnTo>
                        <a:lnTo>
                          <a:pt x="14080" y="1054"/>
                        </a:lnTo>
                        <a:lnTo>
                          <a:pt x="13948" y="923"/>
                        </a:lnTo>
                        <a:lnTo>
                          <a:pt x="13860" y="834"/>
                        </a:lnTo>
                        <a:lnTo>
                          <a:pt x="13684" y="747"/>
                        </a:lnTo>
                        <a:lnTo>
                          <a:pt x="13552" y="703"/>
                        </a:lnTo>
                        <a:lnTo>
                          <a:pt x="13376" y="703"/>
                        </a:lnTo>
                        <a:lnTo>
                          <a:pt x="7920" y="703"/>
                        </a:lnTo>
                        <a:close/>
                        <a:moveTo>
                          <a:pt x="13376" y="1362"/>
                        </a:moveTo>
                        <a:lnTo>
                          <a:pt x="13420" y="1362"/>
                        </a:lnTo>
                        <a:lnTo>
                          <a:pt x="13508" y="1406"/>
                        </a:lnTo>
                        <a:lnTo>
                          <a:pt x="13508" y="1450"/>
                        </a:lnTo>
                        <a:lnTo>
                          <a:pt x="13552" y="1537"/>
                        </a:lnTo>
                        <a:lnTo>
                          <a:pt x="13552" y="4701"/>
                        </a:lnTo>
                        <a:lnTo>
                          <a:pt x="13508" y="4746"/>
                        </a:lnTo>
                        <a:lnTo>
                          <a:pt x="13508" y="4789"/>
                        </a:lnTo>
                        <a:lnTo>
                          <a:pt x="13508" y="4833"/>
                        </a:lnTo>
                        <a:lnTo>
                          <a:pt x="13420" y="4833"/>
                        </a:lnTo>
                        <a:lnTo>
                          <a:pt x="13376" y="4877"/>
                        </a:lnTo>
                        <a:lnTo>
                          <a:pt x="7920" y="4877"/>
                        </a:lnTo>
                        <a:lnTo>
                          <a:pt x="7832" y="4833"/>
                        </a:lnTo>
                        <a:lnTo>
                          <a:pt x="7788" y="4833"/>
                        </a:lnTo>
                        <a:lnTo>
                          <a:pt x="7788" y="4789"/>
                        </a:lnTo>
                        <a:lnTo>
                          <a:pt x="7744" y="4746"/>
                        </a:lnTo>
                        <a:lnTo>
                          <a:pt x="7744" y="4701"/>
                        </a:lnTo>
                        <a:lnTo>
                          <a:pt x="7744" y="3339"/>
                        </a:lnTo>
                        <a:lnTo>
                          <a:pt x="10472" y="2768"/>
                        </a:lnTo>
                        <a:lnTo>
                          <a:pt x="10428" y="2724"/>
                        </a:lnTo>
                        <a:lnTo>
                          <a:pt x="7744" y="3076"/>
                        </a:lnTo>
                        <a:lnTo>
                          <a:pt x="7744" y="1537"/>
                        </a:lnTo>
                        <a:lnTo>
                          <a:pt x="7744" y="1450"/>
                        </a:lnTo>
                        <a:lnTo>
                          <a:pt x="7788" y="1406"/>
                        </a:lnTo>
                        <a:lnTo>
                          <a:pt x="7832" y="1362"/>
                        </a:lnTo>
                        <a:lnTo>
                          <a:pt x="7920" y="1362"/>
                        </a:lnTo>
                        <a:lnTo>
                          <a:pt x="13376" y="1362"/>
                        </a:lnTo>
                        <a:close/>
                      </a:path>
                    </a:pathLst>
                  </a:custGeom>
                  <a:solidFill>
                    <a:schemeClr val="tx1">
                      <a:lumMod val="50000"/>
                      <a:lumOff val="50000"/>
                    </a:schemeClr>
                  </a:solidFill>
                  <a:ln w="9525">
                    <a:noFill/>
                    <a:round/>
                  </a:ln>
                </p:spPr>
                <p:txBody>
                  <a:bodyPr vert="horz" wrap="square" lIns="68562" tIns="34281" rIns="68562" bIns="34281" numCol="1" anchor="t" anchorCtr="0" compatLnSpc="1"/>
                  <a:lstStyle/>
                  <a:p>
                    <a:endParaRPr lang="zh-CN" altLang="en-US">
                      <a:solidFill>
                        <a:srgbClr val="000000"/>
                      </a:solidFill>
                    </a:endParaRPr>
                  </a:p>
                </p:txBody>
              </p:sp>
              <p:grpSp>
                <p:nvGrpSpPr>
                  <p:cNvPr id="7" name="组合 193"/>
                  <p:cNvGrpSpPr/>
                  <p:nvPr/>
                </p:nvGrpSpPr>
                <p:grpSpPr>
                  <a:xfrm>
                    <a:off x="2502828" y="2128044"/>
                    <a:ext cx="239779" cy="224011"/>
                    <a:chOff x="8147050" y="2654300"/>
                    <a:chExt cx="600075" cy="508000"/>
                  </a:xfrm>
                  <a:solidFill>
                    <a:schemeClr val="tx1">
                      <a:lumMod val="50000"/>
                      <a:lumOff val="50000"/>
                    </a:schemeClr>
                  </a:solidFill>
                </p:grpSpPr>
                <p:sp>
                  <p:nvSpPr>
                    <p:cNvPr id="410" name="Freeform 82"/>
                    <p:cNvSpPr/>
                    <p:nvPr/>
                  </p:nvSpPr>
                  <p:spPr bwMode="auto">
                    <a:xfrm>
                      <a:off x="8147050" y="2654300"/>
                      <a:ext cx="600075" cy="508000"/>
                    </a:xfrm>
                    <a:custGeom>
                      <a:avLst/>
                      <a:gdLst/>
                      <a:ahLst/>
                      <a:cxnLst>
                        <a:cxn ang="0">
                          <a:pos x="344" y="13760"/>
                        </a:cxn>
                        <a:cxn ang="0">
                          <a:pos x="172" y="13674"/>
                        </a:cxn>
                        <a:cxn ang="0">
                          <a:pos x="86" y="13502"/>
                        </a:cxn>
                        <a:cxn ang="0">
                          <a:pos x="0" y="13416"/>
                        </a:cxn>
                        <a:cxn ang="0">
                          <a:pos x="0" y="344"/>
                        </a:cxn>
                        <a:cxn ang="0">
                          <a:pos x="86" y="172"/>
                        </a:cxn>
                        <a:cxn ang="0">
                          <a:pos x="172" y="86"/>
                        </a:cxn>
                        <a:cxn ang="0">
                          <a:pos x="258" y="0"/>
                        </a:cxn>
                        <a:cxn ang="0">
                          <a:pos x="344" y="0"/>
                        </a:cxn>
                        <a:cxn ang="0">
                          <a:pos x="516" y="0"/>
                        </a:cxn>
                        <a:cxn ang="0">
                          <a:pos x="602" y="86"/>
                        </a:cxn>
                        <a:cxn ang="0">
                          <a:pos x="688" y="172"/>
                        </a:cxn>
                        <a:cxn ang="0">
                          <a:pos x="688" y="344"/>
                        </a:cxn>
                        <a:cxn ang="0">
                          <a:pos x="688" y="13072"/>
                        </a:cxn>
                        <a:cxn ang="0">
                          <a:pos x="15910" y="13072"/>
                        </a:cxn>
                        <a:cxn ang="0">
                          <a:pos x="16082" y="13072"/>
                        </a:cxn>
                        <a:cxn ang="0">
                          <a:pos x="16168" y="13158"/>
                        </a:cxn>
                        <a:cxn ang="0">
                          <a:pos x="16254" y="13244"/>
                        </a:cxn>
                        <a:cxn ang="0">
                          <a:pos x="16254" y="13416"/>
                        </a:cxn>
                        <a:cxn ang="0">
                          <a:pos x="16254" y="13502"/>
                        </a:cxn>
                        <a:cxn ang="0">
                          <a:pos x="16168" y="13674"/>
                        </a:cxn>
                        <a:cxn ang="0">
                          <a:pos x="16082" y="13760"/>
                        </a:cxn>
                        <a:cxn ang="0">
                          <a:pos x="15910" y="13760"/>
                        </a:cxn>
                        <a:cxn ang="0">
                          <a:pos x="344" y="13760"/>
                        </a:cxn>
                      </a:cxnLst>
                      <a:rect l="0" t="0" r="r" b="b"/>
                      <a:pathLst>
                        <a:path w="16254" h="13760">
                          <a:moveTo>
                            <a:pt x="344" y="13760"/>
                          </a:moveTo>
                          <a:lnTo>
                            <a:pt x="172" y="13674"/>
                          </a:lnTo>
                          <a:lnTo>
                            <a:pt x="86" y="13502"/>
                          </a:lnTo>
                          <a:lnTo>
                            <a:pt x="0" y="13416"/>
                          </a:lnTo>
                          <a:lnTo>
                            <a:pt x="0" y="344"/>
                          </a:lnTo>
                          <a:lnTo>
                            <a:pt x="86" y="172"/>
                          </a:lnTo>
                          <a:lnTo>
                            <a:pt x="172" y="86"/>
                          </a:lnTo>
                          <a:lnTo>
                            <a:pt x="258" y="0"/>
                          </a:lnTo>
                          <a:lnTo>
                            <a:pt x="344" y="0"/>
                          </a:lnTo>
                          <a:lnTo>
                            <a:pt x="516" y="0"/>
                          </a:lnTo>
                          <a:lnTo>
                            <a:pt x="602" y="86"/>
                          </a:lnTo>
                          <a:lnTo>
                            <a:pt x="688" y="172"/>
                          </a:lnTo>
                          <a:lnTo>
                            <a:pt x="688" y="344"/>
                          </a:lnTo>
                          <a:lnTo>
                            <a:pt x="688" y="13072"/>
                          </a:lnTo>
                          <a:lnTo>
                            <a:pt x="15910" y="13072"/>
                          </a:lnTo>
                          <a:lnTo>
                            <a:pt x="16082" y="13072"/>
                          </a:lnTo>
                          <a:lnTo>
                            <a:pt x="16168" y="13158"/>
                          </a:lnTo>
                          <a:lnTo>
                            <a:pt x="16254" y="13244"/>
                          </a:lnTo>
                          <a:lnTo>
                            <a:pt x="16254" y="13416"/>
                          </a:lnTo>
                          <a:lnTo>
                            <a:pt x="16254" y="13502"/>
                          </a:lnTo>
                          <a:lnTo>
                            <a:pt x="16168" y="13674"/>
                          </a:lnTo>
                          <a:lnTo>
                            <a:pt x="16082" y="13760"/>
                          </a:lnTo>
                          <a:lnTo>
                            <a:pt x="15910" y="13760"/>
                          </a:lnTo>
                          <a:lnTo>
                            <a:pt x="344" y="137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1" name="Freeform 83"/>
                    <p:cNvSpPr/>
                    <p:nvPr/>
                  </p:nvSpPr>
                  <p:spPr bwMode="auto">
                    <a:xfrm>
                      <a:off x="8213725" y="3003550"/>
                      <a:ext cx="95250" cy="101600"/>
                    </a:xfrm>
                    <a:custGeom>
                      <a:avLst/>
                      <a:gdLst/>
                      <a:ahLst/>
                      <a:cxnLst>
                        <a:cxn ang="0">
                          <a:pos x="2580" y="2064"/>
                        </a:cxn>
                        <a:cxn ang="0">
                          <a:pos x="2494" y="2322"/>
                        </a:cxn>
                        <a:cxn ang="0">
                          <a:pos x="2322" y="2494"/>
                        </a:cxn>
                        <a:cxn ang="0">
                          <a:pos x="2150" y="2666"/>
                        </a:cxn>
                        <a:cxn ang="0">
                          <a:pos x="1892" y="2752"/>
                        </a:cxn>
                        <a:cxn ang="0">
                          <a:pos x="602" y="2752"/>
                        </a:cxn>
                        <a:cxn ang="0">
                          <a:pos x="344" y="2666"/>
                        </a:cxn>
                        <a:cxn ang="0">
                          <a:pos x="172" y="2494"/>
                        </a:cxn>
                        <a:cxn ang="0">
                          <a:pos x="0" y="2322"/>
                        </a:cxn>
                        <a:cxn ang="0">
                          <a:pos x="0" y="2064"/>
                        </a:cxn>
                        <a:cxn ang="0">
                          <a:pos x="0" y="688"/>
                        </a:cxn>
                        <a:cxn ang="0">
                          <a:pos x="0" y="430"/>
                        </a:cxn>
                        <a:cxn ang="0">
                          <a:pos x="172" y="171"/>
                        </a:cxn>
                        <a:cxn ang="0">
                          <a:pos x="344" y="86"/>
                        </a:cxn>
                        <a:cxn ang="0">
                          <a:pos x="602" y="0"/>
                        </a:cxn>
                        <a:cxn ang="0">
                          <a:pos x="1892" y="0"/>
                        </a:cxn>
                        <a:cxn ang="0">
                          <a:pos x="2150" y="86"/>
                        </a:cxn>
                        <a:cxn ang="0">
                          <a:pos x="2322" y="171"/>
                        </a:cxn>
                        <a:cxn ang="0">
                          <a:pos x="2494" y="430"/>
                        </a:cxn>
                        <a:cxn ang="0">
                          <a:pos x="2580" y="688"/>
                        </a:cxn>
                        <a:cxn ang="0">
                          <a:pos x="2580" y="2064"/>
                        </a:cxn>
                      </a:cxnLst>
                      <a:rect l="0" t="0" r="r" b="b"/>
                      <a:pathLst>
                        <a:path w="2580" h="2752">
                          <a:moveTo>
                            <a:pt x="2580" y="2064"/>
                          </a:moveTo>
                          <a:lnTo>
                            <a:pt x="2494" y="2322"/>
                          </a:lnTo>
                          <a:lnTo>
                            <a:pt x="2322" y="2494"/>
                          </a:lnTo>
                          <a:lnTo>
                            <a:pt x="2150" y="2666"/>
                          </a:lnTo>
                          <a:lnTo>
                            <a:pt x="1892" y="2752"/>
                          </a:lnTo>
                          <a:lnTo>
                            <a:pt x="602" y="2752"/>
                          </a:lnTo>
                          <a:lnTo>
                            <a:pt x="344" y="2666"/>
                          </a:lnTo>
                          <a:lnTo>
                            <a:pt x="172" y="2494"/>
                          </a:lnTo>
                          <a:lnTo>
                            <a:pt x="0" y="2322"/>
                          </a:lnTo>
                          <a:lnTo>
                            <a:pt x="0" y="2064"/>
                          </a:lnTo>
                          <a:lnTo>
                            <a:pt x="0" y="688"/>
                          </a:lnTo>
                          <a:lnTo>
                            <a:pt x="0" y="430"/>
                          </a:lnTo>
                          <a:lnTo>
                            <a:pt x="172" y="171"/>
                          </a:lnTo>
                          <a:lnTo>
                            <a:pt x="344" y="86"/>
                          </a:lnTo>
                          <a:lnTo>
                            <a:pt x="602" y="0"/>
                          </a:lnTo>
                          <a:lnTo>
                            <a:pt x="1892" y="0"/>
                          </a:lnTo>
                          <a:lnTo>
                            <a:pt x="2150" y="86"/>
                          </a:lnTo>
                          <a:lnTo>
                            <a:pt x="2322" y="171"/>
                          </a:lnTo>
                          <a:lnTo>
                            <a:pt x="2494" y="430"/>
                          </a:lnTo>
                          <a:lnTo>
                            <a:pt x="2580" y="688"/>
                          </a:lnTo>
                          <a:lnTo>
                            <a:pt x="2580" y="206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2" name="Freeform 84"/>
                    <p:cNvSpPr/>
                    <p:nvPr/>
                  </p:nvSpPr>
                  <p:spPr bwMode="auto">
                    <a:xfrm>
                      <a:off x="8334375" y="2892425"/>
                      <a:ext cx="95250" cy="212725"/>
                    </a:xfrm>
                    <a:custGeom>
                      <a:avLst/>
                      <a:gdLst/>
                      <a:ahLst/>
                      <a:cxnLst>
                        <a:cxn ang="0">
                          <a:pos x="2580" y="5074"/>
                        </a:cxn>
                        <a:cxn ang="0">
                          <a:pos x="2494" y="5332"/>
                        </a:cxn>
                        <a:cxn ang="0">
                          <a:pos x="2322" y="5504"/>
                        </a:cxn>
                        <a:cxn ang="0">
                          <a:pos x="2150" y="5676"/>
                        </a:cxn>
                        <a:cxn ang="0">
                          <a:pos x="1892" y="5762"/>
                        </a:cxn>
                        <a:cxn ang="0">
                          <a:pos x="602" y="5762"/>
                        </a:cxn>
                        <a:cxn ang="0">
                          <a:pos x="344" y="5676"/>
                        </a:cxn>
                        <a:cxn ang="0">
                          <a:pos x="172" y="5504"/>
                        </a:cxn>
                        <a:cxn ang="0">
                          <a:pos x="0" y="5332"/>
                        </a:cxn>
                        <a:cxn ang="0">
                          <a:pos x="0" y="5074"/>
                        </a:cxn>
                        <a:cxn ang="0">
                          <a:pos x="0" y="688"/>
                        </a:cxn>
                        <a:cxn ang="0">
                          <a:pos x="0" y="431"/>
                        </a:cxn>
                        <a:cxn ang="0">
                          <a:pos x="172" y="258"/>
                        </a:cxn>
                        <a:cxn ang="0">
                          <a:pos x="344" y="86"/>
                        </a:cxn>
                        <a:cxn ang="0">
                          <a:pos x="602" y="0"/>
                        </a:cxn>
                        <a:cxn ang="0">
                          <a:pos x="1892" y="0"/>
                        </a:cxn>
                        <a:cxn ang="0">
                          <a:pos x="2150" y="86"/>
                        </a:cxn>
                        <a:cxn ang="0">
                          <a:pos x="2322" y="258"/>
                        </a:cxn>
                        <a:cxn ang="0">
                          <a:pos x="2494" y="431"/>
                        </a:cxn>
                        <a:cxn ang="0">
                          <a:pos x="2580" y="688"/>
                        </a:cxn>
                        <a:cxn ang="0">
                          <a:pos x="2580" y="5074"/>
                        </a:cxn>
                      </a:cxnLst>
                      <a:rect l="0" t="0" r="r" b="b"/>
                      <a:pathLst>
                        <a:path w="2580" h="5762">
                          <a:moveTo>
                            <a:pt x="2580" y="5074"/>
                          </a:moveTo>
                          <a:lnTo>
                            <a:pt x="2494" y="5332"/>
                          </a:lnTo>
                          <a:lnTo>
                            <a:pt x="2322" y="5504"/>
                          </a:lnTo>
                          <a:lnTo>
                            <a:pt x="2150" y="5676"/>
                          </a:lnTo>
                          <a:lnTo>
                            <a:pt x="1892" y="5762"/>
                          </a:lnTo>
                          <a:lnTo>
                            <a:pt x="602" y="5762"/>
                          </a:lnTo>
                          <a:lnTo>
                            <a:pt x="344" y="5676"/>
                          </a:lnTo>
                          <a:lnTo>
                            <a:pt x="172" y="5504"/>
                          </a:lnTo>
                          <a:lnTo>
                            <a:pt x="0" y="5332"/>
                          </a:lnTo>
                          <a:lnTo>
                            <a:pt x="0" y="5074"/>
                          </a:lnTo>
                          <a:lnTo>
                            <a:pt x="0" y="688"/>
                          </a:lnTo>
                          <a:lnTo>
                            <a:pt x="0" y="431"/>
                          </a:lnTo>
                          <a:lnTo>
                            <a:pt x="172" y="258"/>
                          </a:lnTo>
                          <a:lnTo>
                            <a:pt x="344" y="86"/>
                          </a:lnTo>
                          <a:lnTo>
                            <a:pt x="602" y="0"/>
                          </a:lnTo>
                          <a:lnTo>
                            <a:pt x="1892" y="0"/>
                          </a:lnTo>
                          <a:lnTo>
                            <a:pt x="2150" y="86"/>
                          </a:lnTo>
                          <a:lnTo>
                            <a:pt x="2322" y="258"/>
                          </a:lnTo>
                          <a:lnTo>
                            <a:pt x="2494" y="431"/>
                          </a:lnTo>
                          <a:lnTo>
                            <a:pt x="2580" y="688"/>
                          </a:lnTo>
                          <a:lnTo>
                            <a:pt x="2580" y="507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3" name="Freeform 85"/>
                    <p:cNvSpPr/>
                    <p:nvPr/>
                  </p:nvSpPr>
                  <p:spPr bwMode="auto">
                    <a:xfrm>
                      <a:off x="8582025" y="2841625"/>
                      <a:ext cx="95250" cy="263525"/>
                    </a:xfrm>
                    <a:custGeom>
                      <a:avLst/>
                      <a:gdLst/>
                      <a:ahLst/>
                      <a:cxnLst>
                        <a:cxn ang="0">
                          <a:pos x="2580" y="6364"/>
                        </a:cxn>
                        <a:cxn ang="0">
                          <a:pos x="2494" y="6708"/>
                        </a:cxn>
                        <a:cxn ang="0">
                          <a:pos x="2322" y="6880"/>
                        </a:cxn>
                        <a:cxn ang="0">
                          <a:pos x="2150" y="7052"/>
                        </a:cxn>
                        <a:cxn ang="0">
                          <a:pos x="1892" y="7138"/>
                        </a:cxn>
                        <a:cxn ang="0">
                          <a:pos x="688" y="7138"/>
                        </a:cxn>
                        <a:cxn ang="0">
                          <a:pos x="430" y="7052"/>
                        </a:cxn>
                        <a:cxn ang="0">
                          <a:pos x="172" y="6880"/>
                        </a:cxn>
                        <a:cxn ang="0">
                          <a:pos x="0" y="6708"/>
                        </a:cxn>
                        <a:cxn ang="0">
                          <a:pos x="0" y="6364"/>
                        </a:cxn>
                        <a:cxn ang="0">
                          <a:pos x="0" y="688"/>
                        </a:cxn>
                        <a:cxn ang="0">
                          <a:pos x="0" y="430"/>
                        </a:cxn>
                        <a:cxn ang="0">
                          <a:pos x="172" y="258"/>
                        </a:cxn>
                        <a:cxn ang="0">
                          <a:pos x="430" y="86"/>
                        </a:cxn>
                        <a:cxn ang="0">
                          <a:pos x="688" y="0"/>
                        </a:cxn>
                        <a:cxn ang="0">
                          <a:pos x="1892" y="0"/>
                        </a:cxn>
                        <a:cxn ang="0">
                          <a:pos x="2150" y="86"/>
                        </a:cxn>
                        <a:cxn ang="0">
                          <a:pos x="2322" y="258"/>
                        </a:cxn>
                        <a:cxn ang="0">
                          <a:pos x="2494" y="430"/>
                        </a:cxn>
                        <a:cxn ang="0">
                          <a:pos x="2580" y="688"/>
                        </a:cxn>
                        <a:cxn ang="0">
                          <a:pos x="2580" y="6364"/>
                        </a:cxn>
                      </a:cxnLst>
                      <a:rect l="0" t="0" r="r" b="b"/>
                      <a:pathLst>
                        <a:path w="2580" h="7138">
                          <a:moveTo>
                            <a:pt x="2580" y="6364"/>
                          </a:moveTo>
                          <a:lnTo>
                            <a:pt x="2494" y="6708"/>
                          </a:lnTo>
                          <a:lnTo>
                            <a:pt x="2322" y="6880"/>
                          </a:lnTo>
                          <a:lnTo>
                            <a:pt x="2150" y="7052"/>
                          </a:lnTo>
                          <a:lnTo>
                            <a:pt x="1892" y="7138"/>
                          </a:lnTo>
                          <a:lnTo>
                            <a:pt x="688" y="7138"/>
                          </a:lnTo>
                          <a:lnTo>
                            <a:pt x="430" y="7052"/>
                          </a:lnTo>
                          <a:lnTo>
                            <a:pt x="172" y="6880"/>
                          </a:lnTo>
                          <a:lnTo>
                            <a:pt x="0" y="6708"/>
                          </a:lnTo>
                          <a:lnTo>
                            <a:pt x="0" y="6364"/>
                          </a:lnTo>
                          <a:lnTo>
                            <a:pt x="0" y="688"/>
                          </a:lnTo>
                          <a:lnTo>
                            <a:pt x="0" y="430"/>
                          </a:lnTo>
                          <a:lnTo>
                            <a:pt x="172" y="258"/>
                          </a:lnTo>
                          <a:lnTo>
                            <a:pt x="430" y="86"/>
                          </a:lnTo>
                          <a:lnTo>
                            <a:pt x="688" y="0"/>
                          </a:lnTo>
                          <a:lnTo>
                            <a:pt x="1892" y="0"/>
                          </a:lnTo>
                          <a:lnTo>
                            <a:pt x="2150" y="86"/>
                          </a:lnTo>
                          <a:lnTo>
                            <a:pt x="2322" y="258"/>
                          </a:lnTo>
                          <a:lnTo>
                            <a:pt x="2494" y="430"/>
                          </a:lnTo>
                          <a:lnTo>
                            <a:pt x="2580" y="688"/>
                          </a:lnTo>
                          <a:lnTo>
                            <a:pt x="2580" y="636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4" name="Freeform 86"/>
                    <p:cNvSpPr/>
                    <p:nvPr/>
                  </p:nvSpPr>
                  <p:spPr bwMode="auto">
                    <a:xfrm>
                      <a:off x="8455025" y="2943225"/>
                      <a:ext cx="95250" cy="161925"/>
                    </a:xfrm>
                    <a:custGeom>
                      <a:avLst/>
                      <a:gdLst/>
                      <a:ahLst/>
                      <a:cxnLst>
                        <a:cxn ang="0">
                          <a:pos x="2580" y="3698"/>
                        </a:cxn>
                        <a:cxn ang="0">
                          <a:pos x="2494" y="3956"/>
                        </a:cxn>
                        <a:cxn ang="0">
                          <a:pos x="2322" y="4128"/>
                        </a:cxn>
                        <a:cxn ang="0">
                          <a:pos x="2150" y="4300"/>
                        </a:cxn>
                        <a:cxn ang="0">
                          <a:pos x="1892" y="4386"/>
                        </a:cxn>
                        <a:cxn ang="0">
                          <a:pos x="602" y="4386"/>
                        </a:cxn>
                        <a:cxn ang="0">
                          <a:pos x="344" y="4300"/>
                        </a:cxn>
                        <a:cxn ang="0">
                          <a:pos x="172" y="4128"/>
                        </a:cxn>
                        <a:cxn ang="0">
                          <a:pos x="0" y="3956"/>
                        </a:cxn>
                        <a:cxn ang="0">
                          <a:pos x="0" y="3698"/>
                        </a:cxn>
                        <a:cxn ang="0">
                          <a:pos x="0" y="688"/>
                        </a:cxn>
                        <a:cxn ang="0">
                          <a:pos x="0" y="430"/>
                        </a:cxn>
                        <a:cxn ang="0">
                          <a:pos x="172" y="172"/>
                        </a:cxn>
                        <a:cxn ang="0">
                          <a:pos x="344" y="86"/>
                        </a:cxn>
                        <a:cxn ang="0">
                          <a:pos x="602" y="0"/>
                        </a:cxn>
                        <a:cxn ang="0">
                          <a:pos x="1892" y="0"/>
                        </a:cxn>
                        <a:cxn ang="0">
                          <a:pos x="2150" y="86"/>
                        </a:cxn>
                        <a:cxn ang="0">
                          <a:pos x="2322" y="172"/>
                        </a:cxn>
                        <a:cxn ang="0">
                          <a:pos x="2494" y="430"/>
                        </a:cxn>
                        <a:cxn ang="0">
                          <a:pos x="2580" y="688"/>
                        </a:cxn>
                        <a:cxn ang="0">
                          <a:pos x="2580" y="3698"/>
                        </a:cxn>
                      </a:cxnLst>
                      <a:rect l="0" t="0" r="r" b="b"/>
                      <a:pathLst>
                        <a:path w="2580" h="4386">
                          <a:moveTo>
                            <a:pt x="2580" y="3698"/>
                          </a:moveTo>
                          <a:lnTo>
                            <a:pt x="2494" y="3956"/>
                          </a:lnTo>
                          <a:lnTo>
                            <a:pt x="2322" y="4128"/>
                          </a:lnTo>
                          <a:lnTo>
                            <a:pt x="2150" y="4300"/>
                          </a:lnTo>
                          <a:lnTo>
                            <a:pt x="1892" y="4386"/>
                          </a:lnTo>
                          <a:lnTo>
                            <a:pt x="602" y="4386"/>
                          </a:lnTo>
                          <a:lnTo>
                            <a:pt x="344" y="4300"/>
                          </a:lnTo>
                          <a:lnTo>
                            <a:pt x="172" y="4128"/>
                          </a:lnTo>
                          <a:lnTo>
                            <a:pt x="0" y="3956"/>
                          </a:lnTo>
                          <a:lnTo>
                            <a:pt x="0" y="3698"/>
                          </a:lnTo>
                          <a:lnTo>
                            <a:pt x="0" y="688"/>
                          </a:lnTo>
                          <a:lnTo>
                            <a:pt x="0" y="430"/>
                          </a:lnTo>
                          <a:lnTo>
                            <a:pt x="172" y="172"/>
                          </a:lnTo>
                          <a:lnTo>
                            <a:pt x="344" y="86"/>
                          </a:lnTo>
                          <a:lnTo>
                            <a:pt x="602" y="0"/>
                          </a:lnTo>
                          <a:lnTo>
                            <a:pt x="1892" y="0"/>
                          </a:lnTo>
                          <a:lnTo>
                            <a:pt x="2150" y="86"/>
                          </a:lnTo>
                          <a:lnTo>
                            <a:pt x="2322" y="172"/>
                          </a:lnTo>
                          <a:lnTo>
                            <a:pt x="2494" y="430"/>
                          </a:lnTo>
                          <a:lnTo>
                            <a:pt x="2580" y="688"/>
                          </a:lnTo>
                          <a:lnTo>
                            <a:pt x="2580" y="369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5" name="Freeform 87"/>
                    <p:cNvSpPr/>
                    <p:nvPr/>
                  </p:nvSpPr>
                  <p:spPr bwMode="auto">
                    <a:xfrm>
                      <a:off x="8207375" y="2692400"/>
                      <a:ext cx="450850" cy="238125"/>
                    </a:xfrm>
                    <a:custGeom>
                      <a:avLst/>
                      <a:gdLst/>
                      <a:ahLst/>
                      <a:cxnLst>
                        <a:cxn ang="0">
                          <a:pos x="12212" y="0"/>
                        </a:cxn>
                        <a:cxn ang="0">
                          <a:pos x="9632" y="258"/>
                        </a:cxn>
                        <a:cxn ang="0">
                          <a:pos x="10492" y="1118"/>
                        </a:cxn>
                        <a:cxn ang="0">
                          <a:pos x="7740" y="4386"/>
                        </a:cxn>
                        <a:cxn ang="0">
                          <a:pos x="4988" y="1806"/>
                        </a:cxn>
                        <a:cxn ang="0">
                          <a:pos x="4816" y="1720"/>
                        </a:cxn>
                        <a:cxn ang="0">
                          <a:pos x="4644" y="1634"/>
                        </a:cxn>
                        <a:cxn ang="0">
                          <a:pos x="4472" y="1720"/>
                        </a:cxn>
                        <a:cxn ang="0">
                          <a:pos x="4300" y="1806"/>
                        </a:cxn>
                        <a:cxn ang="0">
                          <a:pos x="172" y="5504"/>
                        </a:cxn>
                        <a:cxn ang="0">
                          <a:pos x="0" y="5676"/>
                        </a:cxn>
                        <a:cxn ang="0">
                          <a:pos x="0" y="5849"/>
                        </a:cxn>
                        <a:cxn ang="0">
                          <a:pos x="0" y="6106"/>
                        </a:cxn>
                        <a:cxn ang="0">
                          <a:pos x="86" y="6278"/>
                        </a:cxn>
                        <a:cxn ang="0">
                          <a:pos x="258" y="6364"/>
                        </a:cxn>
                        <a:cxn ang="0">
                          <a:pos x="516" y="6450"/>
                        </a:cxn>
                        <a:cxn ang="0">
                          <a:pos x="688" y="6364"/>
                        </a:cxn>
                        <a:cxn ang="0">
                          <a:pos x="774" y="6278"/>
                        </a:cxn>
                        <a:cxn ang="0">
                          <a:pos x="4644" y="2838"/>
                        </a:cxn>
                        <a:cxn ang="0">
                          <a:pos x="7482" y="5504"/>
                        </a:cxn>
                        <a:cxn ang="0">
                          <a:pos x="7654" y="5590"/>
                        </a:cxn>
                        <a:cxn ang="0">
                          <a:pos x="7826" y="5676"/>
                        </a:cxn>
                        <a:cxn ang="0">
                          <a:pos x="8084" y="5590"/>
                        </a:cxn>
                        <a:cxn ang="0">
                          <a:pos x="8256" y="5504"/>
                        </a:cxn>
                        <a:cxn ang="0">
                          <a:pos x="11180" y="1806"/>
                        </a:cxn>
                        <a:cxn ang="0">
                          <a:pos x="11868" y="2494"/>
                        </a:cxn>
                        <a:cxn ang="0">
                          <a:pos x="12212" y="0"/>
                        </a:cxn>
                      </a:cxnLst>
                      <a:rect l="0" t="0" r="r" b="b"/>
                      <a:pathLst>
                        <a:path w="12212" h="6450">
                          <a:moveTo>
                            <a:pt x="12212" y="0"/>
                          </a:moveTo>
                          <a:lnTo>
                            <a:pt x="9632" y="258"/>
                          </a:lnTo>
                          <a:lnTo>
                            <a:pt x="10492" y="1118"/>
                          </a:lnTo>
                          <a:lnTo>
                            <a:pt x="7740" y="4386"/>
                          </a:lnTo>
                          <a:lnTo>
                            <a:pt x="4988" y="1806"/>
                          </a:lnTo>
                          <a:lnTo>
                            <a:pt x="4816" y="1720"/>
                          </a:lnTo>
                          <a:lnTo>
                            <a:pt x="4644" y="1634"/>
                          </a:lnTo>
                          <a:lnTo>
                            <a:pt x="4472" y="1720"/>
                          </a:lnTo>
                          <a:lnTo>
                            <a:pt x="4300" y="1806"/>
                          </a:lnTo>
                          <a:lnTo>
                            <a:pt x="172" y="5504"/>
                          </a:lnTo>
                          <a:lnTo>
                            <a:pt x="0" y="5676"/>
                          </a:lnTo>
                          <a:lnTo>
                            <a:pt x="0" y="5849"/>
                          </a:lnTo>
                          <a:lnTo>
                            <a:pt x="0" y="6106"/>
                          </a:lnTo>
                          <a:lnTo>
                            <a:pt x="86" y="6278"/>
                          </a:lnTo>
                          <a:lnTo>
                            <a:pt x="258" y="6364"/>
                          </a:lnTo>
                          <a:lnTo>
                            <a:pt x="516" y="6450"/>
                          </a:lnTo>
                          <a:lnTo>
                            <a:pt x="688" y="6364"/>
                          </a:lnTo>
                          <a:lnTo>
                            <a:pt x="774" y="6278"/>
                          </a:lnTo>
                          <a:lnTo>
                            <a:pt x="4644" y="2838"/>
                          </a:lnTo>
                          <a:lnTo>
                            <a:pt x="7482" y="5504"/>
                          </a:lnTo>
                          <a:lnTo>
                            <a:pt x="7654" y="5590"/>
                          </a:lnTo>
                          <a:lnTo>
                            <a:pt x="7826" y="5676"/>
                          </a:lnTo>
                          <a:lnTo>
                            <a:pt x="8084" y="5590"/>
                          </a:lnTo>
                          <a:lnTo>
                            <a:pt x="8256" y="5504"/>
                          </a:lnTo>
                          <a:lnTo>
                            <a:pt x="11180" y="1806"/>
                          </a:lnTo>
                          <a:lnTo>
                            <a:pt x="11868" y="2494"/>
                          </a:lnTo>
                          <a:lnTo>
                            <a:pt x="12212"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383" name="WordArt 14"/>
                  <p:cNvSpPr>
                    <a:spLocks noChangeArrowheads="1" noChangeShapeType="1" noTextEdit="1"/>
                  </p:cNvSpPr>
                  <p:nvPr/>
                </p:nvSpPr>
                <p:spPr bwMode="auto">
                  <a:xfrm>
                    <a:off x="799163" y="1909118"/>
                    <a:ext cx="473080" cy="82860"/>
                  </a:xfrm>
                  <a:prstGeom prst="rect">
                    <a:avLst/>
                  </a:prstGeom>
                </p:spPr>
                <p:txBody>
                  <a:bodyPr wrap="none" lIns="68562" tIns="34281" rIns="68562" bIns="34281" fromWordArt="1">
                    <a:prstTxWarp prst="textPlain">
                      <a:avLst>
                        <a:gd name="adj" fmla="val 50000"/>
                      </a:avLst>
                    </a:prstTxWarp>
                  </a:bodyPr>
                  <a:lstStyle/>
                  <a:p>
                    <a:pPr algn="ctr"/>
                    <a:r>
                      <a:rPr lang="en-US" altLang="zh-CN" sz="1000" dirty="0" smtClean="0">
                        <a:solidFill>
                          <a:srgbClr val="C00000"/>
                        </a:solidFill>
                        <a:latin typeface="GungsuhChe" pitchFamily="49" charset="-127"/>
                        <a:ea typeface="GungsuhChe" pitchFamily="49" charset="-127"/>
                        <a:cs typeface="Arial Unicode MS" pitchFamily="34" charset="-122"/>
                      </a:rPr>
                      <a:t>P</a:t>
                    </a:r>
                    <a:r>
                      <a:rPr lang="en-US" altLang="zh-CN" sz="1000" dirty="0" smtClean="0">
                        <a:solidFill>
                          <a:srgbClr val="000000"/>
                        </a:solidFill>
                        <a:latin typeface="GungsuhChe" pitchFamily="49" charset="-127"/>
                        <a:ea typeface="GungsuhChe" pitchFamily="49" charset="-127"/>
                        <a:cs typeface="Arial Unicode MS" pitchFamily="34" charset="-122"/>
                      </a:rPr>
                      <a:t>reparation</a:t>
                    </a:r>
                    <a:endParaRPr lang="zh-CN" altLang="en-US" sz="1000" dirty="0">
                      <a:solidFill>
                        <a:srgbClr val="000000"/>
                      </a:solidFill>
                      <a:latin typeface="GungsuhChe" pitchFamily="49" charset="-127"/>
                      <a:ea typeface="GungsuhChe" pitchFamily="49" charset="-127"/>
                      <a:cs typeface="Arial Unicode MS" pitchFamily="34" charset="-122"/>
                    </a:endParaRPr>
                  </a:p>
                </p:txBody>
              </p:sp>
              <p:sp>
                <p:nvSpPr>
                  <p:cNvPr id="384" name="WordArt 14"/>
                  <p:cNvSpPr>
                    <a:spLocks noChangeArrowheads="1" noChangeShapeType="1" noTextEdit="1"/>
                  </p:cNvSpPr>
                  <p:nvPr/>
                </p:nvSpPr>
                <p:spPr bwMode="auto">
                  <a:xfrm>
                    <a:off x="1554337" y="1915079"/>
                    <a:ext cx="587271" cy="82860"/>
                  </a:xfrm>
                  <a:prstGeom prst="rect">
                    <a:avLst/>
                  </a:prstGeom>
                </p:spPr>
                <p:txBody>
                  <a:bodyPr wrap="none" lIns="68562" tIns="34281" rIns="68562" bIns="34281" fromWordArt="1">
                    <a:prstTxWarp prst="textPlain">
                      <a:avLst>
                        <a:gd name="adj" fmla="val 50000"/>
                      </a:avLst>
                    </a:prstTxWarp>
                  </a:bodyPr>
                  <a:lstStyle/>
                  <a:p>
                    <a:pPr algn="ctr"/>
                    <a:r>
                      <a:rPr lang="en-US" altLang="zh-CN" sz="1000" dirty="0" smtClean="0">
                        <a:solidFill>
                          <a:srgbClr val="C00000"/>
                        </a:solidFill>
                        <a:latin typeface="GungsuhChe" pitchFamily="49" charset="-127"/>
                        <a:ea typeface="GungsuhChe" pitchFamily="49" charset="-127"/>
                      </a:rPr>
                      <a:t>I</a:t>
                    </a:r>
                    <a:r>
                      <a:rPr lang="en-US" altLang="zh-CN" sz="1000" dirty="0" smtClean="0">
                        <a:solidFill>
                          <a:srgbClr val="000000"/>
                        </a:solidFill>
                        <a:latin typeface="GungsuhChe" pitchFamily="49" charset="-127"/>
                        <a:ea typeface="GungsuhChe" pitchFamily="49" charset="-127"/>
                      </a:rPr>
                      <a:t>nterpretation</a:t>
                    </a:r>
                    <a:endParaRPr lang="zh-CN" altLang="en-US" sz="1000" dirty="0">
                      <a:solidFill>
                        <a:srgbClr val="000000"/>
                      </a:solidFill>
                      <a:latin typeface="GungsuhChe" pitchFamily="49" charset="-127"/>
                      <a:ea typeface="GungsuhChe" pitchFamily="49" charset="-127"/>
                      <a:cs typeface="Arial Unicode MS" pitchFamily="34" charset="-122"/>
                    </a:endParaRPr>
                  </a:p>
                </p:txBody>
              </p:sp>
              <p:sp>
                <p:nvSpPr>
                  <p:cNvPr id="385" name="WordArt 14"/>
                  <p:cNvSpPr>
                    <a:spLocks noChangeArrowheads="1" noChangeShapeType="1" noTextEdit="1"/>
                  </p:cNvSpPr>
                  <p:nvPr/>
                </p:nvSpPr>
                <p:spPr bwMode="auto">
                  <a:xfrm>
                    <a:off x="2372461" y="1910575"/>
                    <a:ext cx="489392" cy="82860"/>
                  </a:xfrm>
                  <a:prstGeom prst="rect">
                    <a:avLst/>
                  </a:prstGeom>
                </p:spPr>
                <p:txBody>
                  <a:bodyPr wrap="none" lIns="68562" tIns="34281" rIns="68562" bIns="34281" fromWordArt="1">
                    <a:prstTxWarp prst="textPlain">
                      <a:avLst>
                        <a:gd name="adj" fmla="val 50000"/>
                      </a:avLst>
                    </a:prstTxWarp>
                  </a:bodyPr>
                  <a:lstStyle/>
                  <a:p>
                    <a:pPr algn="ctr"/>
                    <a:r>
                      <a:rPr lang="en-US" altLang="zh-CN" sz="1000" dirty="0" smtClean="0">
                        <a:solidFill>
                          <a:srgbClr val="C00000"/>
                        </a:solidFill>
                        <a:latin typeface="GungsuhChe" pitchFamily="49" charset="-127"/>
                        <a:ea typeface="GungsuhChe" pitchFamily="49" charset="-127"/>
                      </a:rPr>
                      <a:t>I</a:t>
                    </a:r>
                    <a:r>
                      <a:rPr lang="en-US" altLang="zh-CN" sz="1000" dirty="0" smtClean="0">
                        <a:solidFill>
                          <a:srgbClr val="000000"/>
                        </a:solidFill>
                        <a:latin typeface="GungsuhChe" pitchFamily="49" charset="-127"/>
                        <a:ea typeface="GungsuhChe" pitchFamily="49" charset="-127"/>
                      </a:rPr>
                      <a:t>nspection</a:t>
                    </a:r>
                    <a:endParaRPr lang="zh-CN" altLang="en-US" sz="1000" dirty="0">
                      <a:solidFill>
                        <a:srgbClr val="000000"/>
                      </a:solidFill>
                      <a:latin typeface="GungsuhChe" pitchFamily="49" charset="-127"/>
                      <a:ea typeface="GungsuhChe" pitchFamily="49" charset="-127"/>
                      <a:cs typeface="Arial Unicode MS" pitchFamily="34" charset="-122"/>
                    </a:endParaRPr>
                  </a:p>
                </p:txBody>
              </p:sp>
              <p:sp>
                <p:nvSpPr>
                  <p:cNvPr id="386" name="WordArt 14"/>
                  <p:cNvSpPr>
                    <a:spLocks noChangeArrowheads="1" noChangeShapeType="1" noTextEdit="1"/>
                  </p:cNvSpPr>
                  <p:nvPr/>
                </p:nvSpPr>
                <p:spPr bwMode="auto">
                  <a:xfrm>
                    <a:off x="3114123" y="1915196"/>
                    <a:ext cx="538332" cy="82860"/>
                  </a:xfrm>
                  <a:prstGeom prst="rect">
                    <a:avLst/>
                  </a:prstGeom>
                </p:spPr>
                <p:txBody>
                  <a:bodyPr wrap="none" lIns="68562" tIns="34281" rIns="68562" bIns="34281" fromWordArt="1">
                    <a:prstTxWarp prst="textPlain">
                      <a:avLst>
                        <a:gd name="adj" fmla="val 50000"/>
                      </a:avLst>
                    </a:prstTxWarp>
                  </a:bodyPr>
                  <a:lstStyle/>
                  <a:p>
                    <a:pPr algn="ctr"/>
                    <a:r>
                      <a:rPr lang="en-US" altLang="zh-CN" sz="1000" dirty="0" smtClean="0">
                        <a:solidFill>
                          <a:srgbClr val="C00000"/>
                        </a:solidFill>
                        <a:latin typeface="GungsuhChe" pitchFamily="49" charset="-127"/>
                        <a:ea typeface="GungsuhChe" pitchFamily="49" charset="-127"/>
                        <a:cs typeface="Arial Unicode MS" pitchFamily="34" charset="-122"/>
                      </a:rPr>
                      <a:t>I</a:t>
                    </a:r>
                    <a:r>
                      <a:rPr lang="en-US" altLang="zh-CN" sz="1000" dirty="0" smtClean="0">
                        <a:solidFill>
                          <a:srgbClr val="000000"/>
                        </a:solidFill>
                        <a:latin typeface="GungsuhChe" pitchFamily="49" charset="-127"/>
                        <a:ea typeface="GungsuhChe" pitchFamily="49" charset="-127"/>
                        <a:cs typeface="Arial Unicode MS" pitchFamily="34" charset="-122"/>
                      </a:rPr>
                      <a:t>mprovement</a:t>
                    </a:r>
                    <a:endParaRPr lang="zh-CN" altLang="en-US" sz="1000" dirty="0">
                      <a:solidFill>
                        <a:srgbClr val="000000"/>
                      </a:solidFill>
                      <a:latin typeface="GungsuhChe" pitchFamily="49" charset="-127"/>
                      <a:ea typeface="GungsuhChe" pitchFamily="49" charset="-127"/>
                      <a:cs typeface="Arial Unicode MS" pitchFamily="34" charset="-122"/>
                    </a:endParaRPr>
                  </a:p>
                </p:txBody>
              </p:sp>
            </p:grpSp>
          </p:grpSp>
        </p:grpSp>
        <p:grpSp>
          <p:nvGrpSpPr>
            <p:cNvPr id="8" name="组合 137"/>
            <p:cNvGrpSpPr/>
            <p:nvPr/>
          </p:nvGrpSpPr>
          <p:grpSpPr>
            <a:xfrm>
              <a:off x="5148064" y="951570"/>
              <a:ext cx="3528392" cy="2970330"/>
              <a:chOff x="480380" y="663472"/>
              <a:chExt cx="3559160" cy="4032000"/>
            </a:xfrm>
          </p:grpSpPr>
          <p:grpSp>
            <p:nvGrpSpPr>
              <p:cNvPr id="9" name="组合 5"/>
              <p:cNvGrpSpPr>
                <a:grpSpLocks noChangeAspect="1"/>
              </p:cNvGrpSpPr>
              <p:nvPr/>
            </p:nvGrpSpPr>
            <p:grpSpPr>
              <a:xfrm>
                <a:off x="480380" y="663472"/>
                <a:ext cx="3559160" cy="4032000"/>
                <a:chOff x="480380" y="663472"/>
                <a:chExt cx="3705495" cy="4197777"/>
              </a:xfrm>
            </p:grpSpPr>
            <p:sp>
              <p:nvSpPr>
                <p:cNvPr id="150" name="圆角矩形 149"/>
                <p:cNvSpPr/>
                <p:nvPr/>
              </p:nvSpPr>
              <p:spPr bwMode="auto">
                <a:xfrm>
                  <a:off x="480380" y="663472"/>
                  <a:ext cx="3705495" cy="4197777"/>
                </a:xfrm>
                <a:prstGeom prst="roundRect">
                  <a:avLst>
                    <a:gd name="adj" fmla="val 1518"/>
                  </a:avLst>
                </a:prstGeom>
                <a:solidFill>
                  <a:schemeClr val="bg1"/>
                </a:solidFill>
                <a:ln w="19050">
                  <a:solidFill>
                    <a:srgbClr val="0070C0"/>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pic>
              <p:nvPicPr>
                <p:cNvPr id="15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69" t="21060" r="2460" b="3681"/>
                <a:stretch>
                  <a:fillRect/>
                </a:stretch>
              </p:blipFill>
              <p:spPr bwMode="auto">
                <a:xfrm>
                  <a:off x="503854" y="686098"/>
                  <a:ext cx="3657601" cy="4091176"/>
                </a:xfrm>
                <a:prstGeom prst="rect">
                  <a:avLst/>
                </a:prstGeom>
                <a:noFill/>
                <a:ln>
                  <a:solidFill>
                    <a:schemeClr val="accent6">
                      <a:lumMod val="60000"/>
                      <a:lumOff val="40000"/>
                    </a:schemeClr>
                  </a:solid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40" name="六边形 139"/>
              <p:cNvSpPr/>
              <p:nvPr/>
            </p:nvSpPr>
            <p:spPr bwMode="auto">
              <a:xfrm>
                <a:off x="833723" y="1383234"/>
                <a:ext cx="2003612" cy="1768287"/>
              </a:xfrm>
              <a:prstGeom prst="hexagon">
                <a:avLst>
                  <a:gd name="adj" fmla="val 28517"/>
                  <a:gd name="vf" fmla="val 115470"/>
                </a:avLst>
              </a:prstGeom>
              <a:solidFill>
                <a:schemeClr val="bg1"/>
              </a:solidFill>
              <a:ln w="28575">
                <a:solidFill>
                  <a:srgbClr val="C00000"/>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141" name="六边形 140"/>
              <p:cNvSpPr/>
              <p:nvPr/>
            </p:nvSpPr>
            <p:spPr bwMode="auto">
              <a:xfrm>
                <a:off x="932970" y="1428937"/>
                <a:ext cx="1801905" cy="1647266"/>
              </a:xfrm>
              <a:prstGeom prst="hexagon">
                <a:avLst>
                  <a:gd name="adj" fmla="val 29273"/>
                  <a:gd name="vf" fmla="val 115470"/>
                </a:avLst>
              </a:prstGeom>
              <a:blipFill>
                <a:blip r:embed="rId5" cstate="print"/>
                <a:stretch>
                  <a:fillRect/>
                </a:stretch>
              </a:blipFill>
              <a:ln w="0">
                <a:no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142" name="六边形 141"/>
              <p:cNvSpPr/>
              <p:nvPr/>
            </p:nvSpPr>
            <p:spPr bwMode="auto">
              <a:xfrm>
                <a:off x="1142999" y="793376"/>
                <a:ext cx="611841" cy="551334"/>
              </a:xfrm>
              <a:prstGeom prst="hexagon">
                <a:avLst>
                  <a:gd name="adj" fmla="val 29380"/>
                  <a:gd name="vf" fmla="val 115470"/>
                </a:avLst>
              </a:prstGeom>
              <a:solidFill>
                <a:srgbClr val="C00000"/>
              </a:solidFill>
              <a:ln w="12700">
                <a:solidFill>
                  <a:srgbClr val="C00000"/>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143" name="TextBox 142"/>
              <p:cNvSpPr txBox="1"/>
              <p:nvPr/>
            </p:nvSpPr>
            <p:spPr>
              <a:xfrm>
                <a:off x="1279375" y="883399"/>
                <a:ext cx="367248" cy="366544"/>
              </a:xfrm>
              <a:prstGeom prst="rect">
                <a:avLst/>
              </a:prstGeom>
              <a:noFill/>
            </p:spPr>
            <p:txBody>
              <a:bodyPr wrap="none" rtlCol="0">
                <a:prstTxWarp prst="textPlain">
                  <a:avLst/>
                </a:prstTxWarp>
                <a:spAutoFit/>
              </a:bodyPr>
              <a:lstStyle/>
              <a:p>
                <a:pPr algn="ctr"/>
                <a:r>
                  <a:rPr lang="zh-CN" altLang="en-US" b="1" dirty="0" smtClean="0">
                    <a:solidFill>
                      <a:srgbClr val="FFFFFF"/>
                    </a:solidFill>
                    <a:latin typeface="微软雅黑" panose="020B0503020204020204" charset="-122"/>
                    <a:ea typeface="微软雅黑" panose="020B0503020204020204" charset="-122"/>
                    <a:cs typeface="Arial Unicode MS" pitchFamily="34" charset="-122"/>
                  </a:rPr>
                  <a:t>智慧</a:t>
                </a:r>
                <a:endParaRPr lang="en-US" altLang="zh-CN" b="1" dirty="0" smtClean="0">
                  <a:solidFill>
                    <a:srgbClr val="FFFFFF"/>
                  </a:solidFill>
                  <a:latin typeface="微软雅黑" panose="020B0503020204020204" charset="-122"/>
                  <a:ea typeface="微软雅黑" panose="020B0503020204020204" charset="-122"/>
                  <a:cs typeface="Arial Unicode MS" pitchFamily="34" charset="-122"/>
                </a:endParaRPr>
              </a:p>
              <a:p>
                <a:pPr algn="ctr"/>
                <a:r>
                  <a:rPr lang="zh-CN" altLang="en-US" b="1" dirty="0" smtClean="0">
                    <a:solidFill>
                      <a:srgbClr val="FFFFFF"/>
                    </a:solidFill>
                    <a:latin typeface="微软雅黑" panose="020B0503020204020204" charset="-122"/>
                    <a:ea typeface="微软雅黑" panose="020B0503020204020204" charset="-122"/>
                    <a:cs typeface="Arial Unicode MS" pitchFamily="34" charset="-122"/>
                  </a:rPr>
                  <a:t>教室</a:t>
                </a:r>
                <a:endParaRPr lang="zh-CN" altLang="en-US" b="1" dirty="0">
                  <a:solidFill>
                    <a:srgbClr val="FFFFFF"/>
                  </a:solidFill>
                  <a:latin typeface="微软雅黑" panose="020B0503020204020204" charset="-122"/>
                  <a:ea typeface="微软雅黑" panose="020B0503020204020204" charset="-122"/>
                  <a:cs typeface="Arial Unicode MS" pitchFamily="34" charset="-122"/>
                </a:endParaRPr>
              </a:p>
            </p:txBody>
          </p:sp>
          <p:sp>
            <p:nvSpPr>
              <p:cNvPr id="144" name="六边形 143"/>
              <p:cNvSpPr/>
              <p:nvPr/>
            </p:nvSpPr>
            <p:spPr bwMode="auto">
              <a:xfrm>
                <a:off x="679076" y="2931458"/>
                <a:ext cx="611841" cy="551334"/>
              </a:xfrm>
              <a:prstGeom prst="hexagon">
                <a:avLst>
                  <a:gd name="adj" fmla="val 29380"/>
                  <a:gd name="vf" fmla="val 115470"/>
                </a:avLst>
              </a:prstGeom>
              <a:solidFill>
                <a:schemeClr val="bg1"/>
              </a:solidFill>
              <a:ln w="50800">
                <a:solidFill>
                  <a:srgbClr val="ABDB77"/>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145" name="TextBox 144"/>
              <p:cNvSpPr txBox="1"/>
              <p:nvPr/>
            </p:nvSpPr>
            <p:spPr>
              <a:xfrm>
                <a:off x="813547" y="3052482"/>
                <a:ext cx="336175" cy="316005"/>
              </a:xfrm>
              <a:prstGeom prst="rect">
                <a:avLst/>
              </a:prstGeom>
              <a:noFill/>
            </p:spPr>
            <p:txBody>
              <a:bodyPr wrap="none" rtlCol="0">
                <a:prstTxWarp prst="textPlain">
                  <a:avLst/>
                </a:prstTxWarp>
                <a:spAutoFit/>
              </a:bodyPr>
              <a:lstStyle/>
              <a:p>
                <a:pPr algn="ctr"/>
                <a:r>
                  <a:rPr lang="zh-CN" altLang="en-US"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rPr>
                  <a:t>绿 色</a:t>
                </a:r>
                <a:endParaRPr lang="en-US" altLang="zh-CN"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endParaRPr>
              </a:p>
              <a:p>
                <a:pPr algn="ctr"/>
                <a:r>
                  <a:rPr lang="zh-CN" altLang="en-US"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rPr>
                  <a:t>环 境</a:t>
                </a:r>
                <a:endParaRPr lang="zh-CN" altLang="en-US" b="1" dirty="0">
                  <a:solidFill>
                    <a:srgbClr val="000000">
                      <a:lumMod val="65000"/>
                      <a:lumOff val="35000"/>
                    </a:srgbClr>
                  </a:solidFill>
                  <a:latin typeface="微软雅黑" panose="020B0503020204020204" charset="-122"/>
                  <a:ea typeface="微软雅黑" panose="020B0503020204020204" charset="-122"/>
                  <a:cs typeface="Arial Unicode MS" pitchFamily="34" charset="-122"/>
                </a:endParaRPr>
              </a:p>
            </p:txBody>
          </p:sp>
          <p:sp>
            <p:nvSpPr>
              <p:cNvPr id="146" name="六边形 145"/>
              <p:cNvSpPr>
                <a:spLocks noChangeAspect="1"/>
              </p:cNvSpPr>
              <p:nvPr/>
            </p:nvSpPr>
            <p:spPr bwMode="auto">
              <a:xfrm>
                <a:off x="2400301" y="2938180"/>
                <a:ext cx="559312" cy="504000"/>
              </a:xfrm>
              <a:prstGeom prst="hexagon">
                <a:avLst>
                  <a:gd name="adj" fmla="val 29380"/>
                  <a:gd name="vf" fmla="val 115470"/>
                </a:avLst>
              </a:prstGeom>
              <a:solidFill>
                <a:schemeClr val="bg1"/>
              </a:solidFill>
              <a:ln w="50800">
                <a:solidFill>
                  <a:srgbClr val="99CCFF"/>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147" name="TextBox 146"/>
              <p:cNvSpPr txBox="1"/>
              <p:nvPr/>
            </p:nvSpPr>
            <p:spPr>
              <a:xfrm>
                <a:off x="2507877" y="3032311"/>
                <a:ext cx="336175" cy="316005"/>
              </a:xfrm>
              <a:prstGeom prst="rect">
                <a:avLst/>
              </a:prstGeom>
              <a:noFill/>
            </p:spPr>
            <p:txBody>
              <a:bodyPr wrap="none" rtlCol="0">
                <a:prstTxWarp prst="textPlain">
                  <a:avLst/>
                </a:prstTxWarp>
                <a:spAutoFit/>
              </a:bodyPr>
              <a:lstStyle/>
              <a:p>
                <a:pPr algn="ctr"/>
                <a:r>
                  <a:rPr lang="zh-CN" altLang="en-US"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rPr>
                  <a:t>个 性</a:t>
                </a:r>
                <a:endParaRPr lang="en-US" altLang="zh-CN"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endParaRPr>
              </a:p>
              <a:p>
                <a:pPr algn="ctr"/>
                <a:r>
                  <a:rPr lang="zh-CN" altLang="en-US"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rPr>
                  <a:t>学 习</a:t>
                </a:r>
                <a:endParaRPr lang="zh-CN" altLang="en-US" b="1" dirty="0">
                  <a:solidFill>
                    <a:srgbClr val="000000">
                      <a:lumMod val="65000"/>
                      <a:lumOff val="35000"/>
                    </a:srgbClr>
                  </a:solidFill>
                  <a:latin typeface="微软雅黑" panose="020B0503020204020204" charset="-122"/>
                  <a:ea typeface="微软雅黑" panose="020B0503020204020204" charset="-122"/>
                  <a:cs typeface="Arial Unicode MS" pitchFamily="34" charset="-122"/>
                </a:endParaRPr>
              </a:p>
            </p:txBody>
          </p:sp>
          <p:sp>
            <p:nvSpPr>
              <p:cNvPr id="148" name="六边形 147"/>
              <p:cNvSpPr>
                <a:spLocks noChangeAspect="1"/>
              </p:cNvSpPr>
              <p:nvPr/>
            </p:nvSpPr>
            <p:spPr bwMode="auto">
              <a:xfrm>
                <a:off x="2514600" y="1304362"/>
                <a:ext cx="559312" cy="504000"/>
              </a:xfrm>
              <a:prstGeom prst="hexagon">
                <a:avLst>
                  <a:gd name="adj" fmla="val 29380"/>
                  <a:gd name="vf" fmla="val 115470"/>
                </a:avLst>
              </a:prstGeom>
              <a:solidFill>
                <a:schemeClr val="bg1"/>
              </a:solidFill>
              <a:ln w="50800">
                <a:solidFill>
                  <a:schemeClr val="accent2">
                    <a:lumMod val="75000"/>
                  </a:schemeClr>
                </a:solidFill>
                <a:round/>
              </a:ln>
            </p:spPr>
            <p:txBody>
              <a:bodyPr vert="horz" wrap="square" lIns="91440" tIns="45720" rIns="91440" bIns="45720" numCol="1" rtlCol="0" anchor="t" anchorCtr="0" compatLnSpc="1"/>
              <a:lstStyle/>
              <a:p>
                <a:pPr algn="ct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149" name="TextBox 148"/>
              <p:cNvSpPr txBox="1"/>
              <p:nvPr/>
            </p:nvSpPr>
            <p:spPr>
              <a:xfrm>
                <a:off x="2622176" y="1398493"/>
                <a:ext cx="336175" cy="316005"/>
              </a:xfrm>
              <a:prstGeom prst="rect">
                <a:avLst/>
              </a:prstGeom>
              <a:noFill/>
            </p:spPr>
            <p:txBody>
              <a:bodyPr wrap="none" rtlCol="0">
                <a:prstTxWarp prst="textPlain">
                  <a:avLst/>
                </a:prstTxWarp>
                <a:spAutoFit/>
              </a:bodyPr>
              <a:lstStyle/>
              <a:p>
                <a:pPr algn="ctr"/>
                <a:r>
                  <a:rPr lang="zh-CN" altLang="en-US"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rPr>
                  <a:t>智 能</a:t>
                </a:r>
                <a:endParaRPr lang="en-US" altLang="zh-CN"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endParaRPr>
              </a:p>
              <a:p>
                <a:pPr algn="ctr"/>
                <a:r>
                  <a:rPr lang="zh-CN" altLang="en-US" b="1" dirty="0" smtClean="0">
                    <a:solidFill>
                      <a:srgbClr val="000000">
                        <a:lumMod val="65000"/>
                        <a:lumOff val="35000"/>
                      </a:srgbClr>
                    </a:solidFill>
                    <a:latin typeface="微软雅黑" panose="020B0503020204020204" charset="-122"/>
                    <a:ea typeface="微软雅黑" panose="020B0503020204020204" charset="-122"/>
                    <a:cs typeface="Arial Unicode MS" pitchFamily="34" charset="-122"/>
                  </a:rPr>
                  <a:t>教 学</a:t>
                </a:r>
                <a:endParaRPr lang="zh-CN" altLang="en-US" b="1" dirty="0">
                  <a:solidFill>
                    <a:srgbClr val="000000">
                      <a:lumMod val="65000"/>
                      <a:lumOff val="35000"/>
                    </a:srgbClr>
                  </a:solidFill>
                  <a:latin typeface="微软雅黑" panose="020B0503020204020204" charset="-122"/>
                  <a:ea typeface="微软雅黑" panose="020B0503020204020204" charset="-122"/>
                  <a:cs typeface="Arial Unicode MS" pitchFamily="34" charset="-122"/>
                </a:endParaRPr>
              </a:p>
            </p:txBody>
          </p:sp>
        </p:grpSp>
        <p:sp>
          <p:nvSpPr>
            <p:cNvPr id="154" name="右箭头 153"/>
            <p:cNvSpPr/>
            <p:nvPr/>
          </p:nvSpPr>
          <p:spPr bwMode="auto">
            <a:xfrm>
              <a:off x="3932981" y="2146492"/>
              <a:ext cx="1152128" cy="540060"/>
            </a:xfrm>
            <a:prstGeom prst="rightArrow">
              <a:avLst/>
            </a:prstGeom>
            <a:solidFill>
              <a:schemeClr val="accent6">
                <a:lumMod val="20000"/>
                <a:lumOff val="80000"/>
              </a:schemeClr>
            </a:solidFill>
            <a:ln w="19050">
              <a:solidFill>
                <a:schemeClr val="accent6">
                  <a:lumMod val="60000"/>
                  <a:lumOff val="40000"/>
                </a:schemeClr>
              </a:solidFill>
              <a:rou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lgn="ct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cs typeface="Arial" panose="020B0604020202020204" pitchFamily="34" charset="0"/>
              </a:endParaRPr>
            </a:p>
          </p:txBody>
        </p:sp>
        <p:sp>
          <p:nvSpPr>
            <p:cNvPr id="60" name="圆角矩形 59"/>
            <p:cNvSpPr/>
            <p:nvPr/>
          </p:nvSpPr>
          <p:spPr bwMode="auto">
            <a:xfrm>
              <a:off x="5940152" y="3381840"/>
              <a:ext cx="1080120" cy="486054"/>
            </a:xfrm>
            <a:prstGeom prst="roundRect">
              <a:avLst>
                <a:gd name="adj" fmla="val 0"/>
              </a:avLst>
            </a:prstGeom>
            <a:solidFill>
              <a:schemeClr val="bg1"/>
            </a:solidFill>
            <a:ln w="15875">
              <a:solidFill>
                <a:srgbClr val="92D05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61" name="TextBox 60"/>
            <p:cNvSpPr txBox="1"/>
            <p:nvPr/>
          </p:nvSpPr>
          <p:spPr>
            <a:xfrm>
              <a:off x="6084168" y="3435846"/>
              <a:ext cx="864096" cy="378042"/>
            </a:xfrm>
            <a:prstGeom prst="rect">
              <a:avLst/>
            </a:prstGeom>
            <a:noFill/>
          </p:spPr>
          <p:txBody>
            <a:bodyPr wrap="none" rtlCol="0">
              <a:prstTxWarp prst="textPlain">
                <a:avLst/>
              </a:prstTxWarp>
              <a:spAutoFit/>
            </a:bodyPr>
            <a:lstStyle/>
            <a:p>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智能环境调节</a:t>
              </a:r>
              <a:endParaRPr lang="en-US" altLang="zh-CN"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提升学习效率</a:t>
              </a:r>
              <a:endParaRPr lang="en-US" altLang="zh-CN"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节省能源消耗</a:t>
              </a:r>
              <a:endPar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p:txBody>
        </p:sp>
        <p:sp>
          <p:nvSpPr>
            <p:cNvPr id="62" name="圆角矩形 61"/>
            <p:cNvSpPr/>
            <p:nvPr/>
          </p:nvSpPr>
          <p:spPr bwMode="auto">
            <a:xfrm>
              <a:off x="7524328" y="3327834"/>
              <a:ext cx="1080120" cy="432048"/>
            </a:xfrm>
            <a:prstGeom prst="roundRect">
              <a:avLst>
                <a:gd name="adj" fmla="val 0"/>
              </a:avLst>
            </a:prstGeom>
            <a:solidFill>
              <a:schemeClr val="bg1"/>
            </a:solidFill>
            <a:ln w="15875">
              <a:solidFill>
                <a:srgbClr val="99CC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63" name="TextBox 62"/>
            <p:cNvSpPr txBox="1"/>
            <p:nvPr/>
          </p:nvSpPr>
          <p:spPr>
            <a:xfrm>
              <a:off x="7596336" y="3381840"/>
              <a:ext cx="936104" cy="324036"/>
            </a:xfrm>
            <a:prstGeom prst="rect">
              <a:avLst/>
            </a:prstGeom>
            <a:noFill/>
          </p:spPr>
          <p:txBody>
            <a:bodyPr wrap="none" rtlCol="0">
              <a:prstTxWarp prst="textPlain">
                <a:avLst/>
              </a:prstTxWarp>
              <a:spAutoFit/>
            </a:bodyPr>
            <a:lstStyle/>
            <a:p>
              <a:pPr>
                <a:lnSpc>
                  <a:spcPct val="150000"/>
                </a:lnSpc>
              </a:pPr>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个性辅导。因材施教</a:t>
              </a:r>
              <a:endParaRPr lang="en-US" altLang="zh-CN"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a:p>
              <a:pPr>
                <a:lnSpc>
                  <a:spcPct val="150000"/>
                </a:lnSpc>
              </a:pPr>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泛在学习，独立思考</a:t>
              </a:r>
              <a:endPar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p:txBody>
        </p:sp>
        <p:sp>
          <p:nvSpPr>
            <p:cNvPr id="64" name="圆角矩形 63"/>
            <p:cNvSpPr/>
            <p:nvPr/>
          </p:nvSpPr>
          <p:spPr bwMode="auto">
            <a:xfrm>
              <a:off x="7555392" y="2031690"/>
              <a:ext cx="1080120" cy="432048"/>
            </a:xfrm>
            <a:prstGeom prst="roundRect">
              <a:avLst>
                <a:gd name="adj" fmla="val 0"/>
              </a:avLst>
            </a:prstGeom>
            <a:solidFill>
              <a:schemeClr val="bg1"/>
            </a:solidFill>
            <a:ln w="15875">
              <a:solidFill>
                <a:schemeClr val="accent6">
                  <a:lumMod val="75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65" name="TextBox 64"/>
            <p:cNvSpPr txBox="1"/>
            <p:nvPr/>
          </p:nvSpPr>
          <p:spPr>
            <a:xfrm>
              <a:off x="7668344" y="2085696"/>
              <a:ext cx="936104" cy="324036"/>
            </a:xfrm>
            <a:prstGeom prst="rect">
              <a:avLst/>
            </a:prstGeom>
            <a:noFill/>
          </p:spPr>
          <p:txBody>
            <a:bodyPr wrap="none" rtlCol="0">
              <a:prstTxWarp prst="textPlain">
                <a:avLst/>
              </a:prstTxWarp>
              <a:spAutoFit/>
            </a:bodyPr>
            <a:lstStyle/>
            <a:p>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创新教学模式</a:t>
              </a:r>
              <a:endParaRPr lang="en-US" altLang="zh-CN"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仿真模拟试验</a:t>
              </a:r>
              <a:endParaRPr lang="en-US" altLang="zh-CN"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rPr>
                <a:t>互动多媒体教学</a:t>
              </a:r>
              <a:endParaRPr lang="zh-CN" altLang="en-US" sz="3600" b="1" dirty="0" smtClean="0">
                <a:solidFill>
                  <a:srgbClr val="FFFFFF">
                    <a:lumMod val="50000"/>
                  </a:srgbClr>
                </a:solidFill>
                <a:latin typeface="微软雅黑" panose="020B0503020204020204" charset="-122"/>
                <a:ea typeface="微软雅黑" panose="020B0503020204020204" charset="-122"/>
                <a:cs typeface="Times New Roman" panose="02020603050405020304" pitchFamily="18" charset="0"/>
              </a:endParaRPr>
            </a:p>
          </p:txBody>
        </p:sp>
      </p:grpSp>
      <p:sp>
        <p:nvSpPr>
          <p:cNvPr id="67"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4.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数字智慧终端</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
        <p:nvSpPr>
          <p:cNvPr id="68" name="标题 67"/>
          <p:cNvSpPr>
            <a:spLocks noGrp="1"/>
          </p:cNvSpPr>
          <p:nvPr>
            <p:ph type="title"/>
          </p:nvPr>
        </p:nvSpPr>
        <p:spPr/>
        <p:txBody>
          <a:bodyPr/>
          <a:lstStyle/>
          <a:p>
            <a:r>
              <a:rPr lang="zh-CN" altLang="en-US" dirty="0" smtClean="0"/>
              <a:t>电子书包：使能教育模式创新</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圆角矩形 308"/>
          <p:cNvSpPr/>
          <p:nvPr/>
        </p:nvSpPr>
        <p:spPr bwMode="auto">
          <a:xfrm>
            <a:off x="4247965" y="1059581"/>
            <a:ext cx="4356484" cy="3528293"/>
          </a:xfrm>
          <a:prstGeom prst="roundRect">
            <a:avLst>
              <a:gd name="adj" fmla="val 0"/>
            </a:avLst>
          </a:prstGeom>
          <a:solidFill>
            <a:schemeClr val="accent6">
              <a:lumMod val="20000"/>
              <a:lumOff val="8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
                <a:srgbClr val="CC9900"/>
              </a:buClr>
              <a:buSzTx/>
            </a:pPr>
            <a:endParaRPr lang="zh-CN" altLang="en-US" dirty="0" smtClean="0">
              <a:latin typeface="+mn-ea"/>
              <a:ea typeface="+mn-ea"/>
            </a:endParaRPr>
          </a:p>
        </p:txBody>
      </p:sp>
      <p:sp>
        <p:nvSpPr>
          <p:cNvPr id="4" name="Rectangle 10"/>
          <p:cNvSpPr>
            <a:spLocks noChangeArrowheads="1"/>
          </p:cNvSpPr>
          <p:nvPr/>
        </p:nvSpPr>
        <p:spPr bwMode="auto">
          <a:xfrm>
            <a:off x="504322" y="1216817"/>
            <a:ext cx="3815650" cy="1722602"/>
          </a:xfrm>
          <a:prstGeom prst="rect">
            <a:avLst/>
          </a:prstGeom>
          <a:noFill/>
          <a:ln w="9525" algn="ctr">
            <a:noFill/>
            <a:miter lim="800000"/>
          </a:ln>
        </p:spPr>
        <p:txBody>
          <a:bodyPr wrap="square" lIns="60022" tIns="30011" rIns="60022" bIns="30011">
            <a:spAutoFit/>
          </a:bodyPr>
          <a:lstStyle/>
          <a:p>
            <a:pPr marL="60325" indent="-60325" defTabSz="600075"/>
            <a:r>
              <a:rPr lang="zh-CN" altLang="en-US" b="1" dirty="0" smtClean="0">
                <a:solidFill>
                  <a:srgbClr val="C00000"/>
                </a:solidFill>
                <a:latin typeface="微软雅黑" panose="020B0503020204020204" charset="-122"/>
                <a:ea typeface="微软雅黑" panose="020B0503020204020204" charset="-122"/>
                <a:sym typeface="Helvetica Neue Bold Condensed"/>
              </a:rPr>
              <a:t>专用</a:t>
            </a:r>
            <a:r>
              <a:rPr lang="en-US" altLang="zh-CN" b="1" dirty="0" smtClean="0">
                <a:solidFill>
                  <a:srgbClr val="C00000"/>
                </a:solidFill>
                <a:latin typeface="微软雅黑" panose="020B0503020204020204" charset="-122"/>
                <a:ea typeface="微软雅黑" panose="020B0503020204020204" charset="-122"/>
                <a:sym typeface="Helvetica Neue Bold Condensed"/>
              </a:rPr>
              <a:t>PAD</a:t>
            </a:r>
            <a:endParaRPr lang="en-US" altLang="zh-CN" b="1" dirty="0">
              <a:solidFill>
                <a:srgbClr val="C00000"/>
              </a:solidFill>
              <a:latin typeface="微软雅黑" panose="020B0503020204020204" charset="-122"/>
              <a:ea typeface="微软雅黑" panose="020B0503020204020204" charset="-122"/>
              <a:sym typeface="Helvetica Neue Bold Condensed"/>
            </a:endParaRPr>
          </a:p>
          <a:p>
            <a:pPr marL="60325" indent="-60325" defTabSz="600075">
              <a:lnSpc>
                <a:spcPct val="150000"/>
              </a:lnSpc>
              <a:buSzPct val="60000"/>
              <a:buFont typeface="Wingdings" panose="05000000000000000000" pitchFamily="2" charset="2"/>
              <a:buChar char="l"/>
            </a:pPr>
            <a:r>
              <a:rPr lang="en-US" altLang="zh-CN" sz="1200" dirty="0" smtClean="0">
                <a:solidFill>
                  <a:srgbClr val="000000"/>
                </a:solidFill>
                <a:latin typeface="微软雅黑" panose="020B0503020204020204" charset="-122"/>
                <a:ea typeface="微软雅黑" panose="020B0503020204020204" charset="-122"/>
                <a:sym typeface="Helvetica Neue Bold Condensed"/>
              </a:rPr>
              <a:t> </a:t>
            </a:r>
            <a:r>
              <a:rPr lang="zh-CN" altLang="en-US" sz="1200" dirty="0" smtClean="0">
                <a:solidFill>
                  <a:srgbClr val="000000"/>
                </a:solidFill>
                <a:latin typeface="微软雅黑" panose="020B0503020204020204" charset="-122"/>
                <a:ea typeface="微软雅黑" panose="020B0503020204020204" charset="-122"/>
                <a:sym typeface="Helvetica Neue Bold Condensed"/>
              </a:rPr>
              <a:t>便携轻巧的的专用学习终端，</a:t>
            </a:r>
            <a:r>
              <a:rPr lang="zh-CN" altLang="en-US" sz="1200" dirty="0" smtClean="0">
                <a:solidFill>
                  <a:srgbClr val="000000"/>
                </a:solidFill>
                <a:latin typeface="微软雅黑" panose="020B0503020204020204" charset="-122"/>
                <a:ea typeface="微软雅黑" panose="020B0503020204020204" charset="-122"/>
              </a:rPr>
              <a:t>专为学生学习而设计</a:t>
            </a:r>
            <a:endParaRPr lang="en-US" altLang="zh-CN" sz="1200" dirty="0" smtClean="0">
              <a:solidFill>
                <a:srgbClr val="000000"/>
              </a:solidFill>
              <a:latin typeface="微软雅黑" panose="020B0503020204020204" charset="-122"/>
              <a:ea typeface="微软雅黑" panose="020B0503020204020204" charset="-122"/>
            </a:endParaRPr>
          </a:p>
          <a:p>
            <a:pPr marL="60325" indent="-60325" defTabSz="600075">
              <a:lnSpc>
                <a:spcPct val="150000"/>
              </a:lnSpc>
              <a:buSzPct val="60000"/>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rPr>
              <a:t> 内置电子阅读器、词典、课程表、媒体播放器等各类学习软件</a:t>
            </a:r>
            <a:endParaRPr lang="en-US" altLang="zh-CN" sz="1200" dirty="0" smtClean="0">
              <a:solidFill>
                <a:srgbClr val="000000"/>
              </a:solidFill>
              <a:latin typeface="微软雅黑" panose="020B0503020204020204" charset="-122"/>
              <a:ea typeface="微软雅黑" panose="020B0503020204020204" charset="-122"/>
            </a:endParaRPr>
          </a:p>
          <a:p>
            <a:pPr marL="60325" indent="-60325" defTabSz="600075">
              <a:lnSpc>
                <a:spcPct val="150000"/>
              </a:lnSpc>
              <a:buSzPct val="60000"/>
              <a:buFont typeface="Wingdings" panose="05000000000000000000" pitchFamily="2" charset="2"/>
              <a:buChar char="l"/>
            </a:pPr>
            <a:r>
              <a:rPr lang="en-US" altLang="zh-CN" sz="1200" dirty="0" smtClean="0">
                <a:solidFill>
                  <a:srgbClr val="000000"/>
                </a:solidFill>
                <a:latin typeface="微软雅黑" panose="020B0503020204020204" charset="-122"/>
                <a:ea typeface="微软雅黑" panose="020B0503020204020204" charset="-122"/>
                <a:sym typeface="Helvetica Neue Bold Condensed"/>
              </a:rPr>
              <a:t> </a:t>
            </a:r>
            <a:r>
              <a:rPr lang="zh-CN" altLang="en-US" sz="1200" dirty="0" smtClean="0">
                <a:solidFill>
                  <a:srgbClr val="000000"/>
                </a:solidFill>
                <a:latin typeface="微软雅黑" panose="020B0503020204020204" charset="-122"/>
                <a:ea typeface="微软雅黑" panose="020B0503020204020204" charset="-122"/>
                <a:sym typeface="Helvetica Neue Bold Condensed"/>
              </a:rPr>
              <a:t>预装</a:t>
            </a:r>
            <a:r>
              <a:rPr lang="en-US" altLang="zh-CN" sz="1200" dirty="0" err="1" smtClean="0">
                <a:solidFill>
                  <a:srgbClr val="000000"/>
                </a:solidFill>
                <a:latin typeface="微软雅黑" panose="020B0503020204020204" charset="-122"/>
                <a:ea typeface="微软雅黑" panose="020B0503020204020204" charset="-122"/>
                <a:sym typeface="Helvetica Neue Bold Condensed"/>
              </a:rPr>
              <a:t>eClass</a:t>
            </a:r>
            <a:r>
              <a:rPr lang="zh-CN" altLang="en-US" sz="1200" dirty="0" smtClean="0">
                <a:solidFill>
                  <a:srgbClr val="000000"/>
                </a:solidFill>
                <a:latin typeface="微软雅黑" panose="020B0503020204020204" charset="-122"/>
                <a:ea typeface="微软雅黑" panose="020B0503020204020204" charset="-122"/>
                <a:sym typeface="Helvetica Neue Bold Condensed"/>
              </a:rPr>
              <a:t>客户端</a:t>
            </a:r>
            <a:endParaRPr lang="en-US" altLang="zh-CN" sz="1200" dirty="0" smtClean="0">
              <a:solidFill>
                <a:srgbClr val="000000"/>
              </a:solidFill>
              <a:latin typeface="微软雅黑" panose="020B0503020204020204" charset="-122"/>
              <a:ea typeface="微软雅黑" panose="020B0503020204020204" charset="-122"/>
              <a:sym typeface="Helvetica Neue Bold Condensed"/>
            </a:endParaRPr>
          </a:p>
          <a:p>
            <a:pPr marL="60325" indent="-60325" defTabSz="600075">
              <a:lnSpc>
                <a:spcPct val="150000"/>
              </a:lnSpc>
              <a:buSzPct val="60000"/>
              <a:buFont typeface="Wingdings" panose="05000000000000000000" pitchFamily="2" charset="2"/>
              <a:buChar char="l"/>
            </a:pPr>
            <a:r>
              <a:rPr lang="en-US" altLang="zh-CN" sz="1200" dirty="0" smtClean="0">
                <a:solidFill>
                  <a:srgbClr val="000000"/>
                </a:solidFill>
                <a:latin typeface="微软雅黑" panose="020B0503020204020204" charset="-122"/>
                <a:ea typeface="微软雅黑" panose="020B0503020204020204" charset="-122"/>
                <a:sym typeface="Helvetica Neue Bold Condensed"/>
              </a:rPr>
              <a:t> </a:t>
            </a:r>
            <a:r>
              <a:rPr lang="zh-CN" altLang="en-US" sz="1200" dirty="0" smtClean="0">
                <a:solidFill>
                  <a:srgbClr val="000000"/>
                </a:solidFill>
                <a:latin typeface="微软雅黑" panose="020B0503020204020204" charset="-122"/>
                <a:ea typeface="微软雅黑" panose="020B0503020204020204" charset="-122"/>
                <a:sym typeface="Helvetica Neue Bold Condensed"/>
              </a:rPr>
              <a:t>液晶与电子墨水双屏结合</a:t>
            </a:r>
            <a:endParaRPr lang="en-US" altLang="zh-CN" sz="1200" dirty="0" smtClean="0">
              <a:solidFill>
                <a:srgbClr val="000000"/>
              </a:solidFill>
              <a:latin typeface="微软雅黑" panose="020B0503020204020204" charset="-122"/>
              <a:ea typeface="微软雅黑" panose="020B0503020204020204" charset="-122"/>
              <a:sym typeface="Helvetica Neue Bold Condensed"/>
            </a:endParaRPr>
          </a:p>
        </p:txBody>
      </p:sp>
      <p:sp>
        <p:nvSpPr>
          <p:cNvPr id="5" name="Rectangle 10"/>
          <p:cNvSpPr>
            <a:spLocks noChangeArrowheads="1"/>
          </p:cNvSpPr>
          <p:nvPr/>
        </p:nvSpPr>
        <p:spPr bwMode="auto">
          <a:xfrm>
            <a:off x="506010" y="2998355"/>
            <a:ext cx="3094656" cy="1445603"/>
          </a:xfrm>
          <a:prstGeom prst="rect">
            <a:avLst/>
          </a:prstGeom>
          <a:noFill/>
          <a:ln w="9525" algn="ctr">
            <a:noFill/>
            <a:miter lim="800000"/>
          </a:ln>
        </p:spPr>
        <p:txBody>
          <a:bodyPr wrap="square" lIns="60022" tIns="30011" rIns="60022" bIns="30011">
            <a:spAutoFit/>
          </a:bodyPr>
          <a:lstStyle/>
          <a:p>
            <a:pPr marL="60325" indent="-60325" defTabSz="600075"/>
            <a:r>
              <a:rPr lang="zh-CN" altLang="en-US" b="1" dirty="0" smtClean="0">
                <a:solidFill>
                  <a:srgbClr val="C00000"/>
                </a:solidFill>
                <a:latin typeface="微软雅黑" panose="020B0503020204020204" charset="-122"/>
                <a:ea typeface="微软雅黑" panose="020B0503020204020204" charset="-122"/>
                <a:sym typeface="Helvetica Neue Bold Condensed"/>
              </a:rPr>
              <a:t>通用</a:t>
            </a:r>
            <a:r>
              <a:rPr lang="en-US" altLang="zh-CN" b="1" dirty="0" smtClean="0">
                <a:solidFill>
                  <a:srgbClr val="C00000"/>
                </a:solidFill>
                <a:latin typeface="微软雅黑" panose="020B0503020204020204" charset="-122"/>
                <a:ea typeface="微软雅黑" panose="020B0503020204020204" charset="-122"/>
                <a:sym typeface="Helvetica Neue Bold Condensed"/>
              </a:rPr>
              <a:t>PAD</a:t>
            </a:r>
            <a:endParaRPr lang="en-US" altLang="zh-CN" b="1" dirty="0" smtClean="0">
              <a:solidFill>
                <a:srgbClr val="C00000"/>
              </a:solidFill>
              <a:latin typeface="微软雅黑" panose="020B0503020204020204" charset="-122"/>
              <a:ea typeface="微软雅黑" panose="020B0503020204020204" charset="-122"/>
              <a:sym typeface="Helvetica Neue Bold Condensed"/>
            </a:endParaRPr>
          </a:p>
          <a:p>
            <a:pPr marL="60325" indent="-60325" defTabSz="600075">
              <a:lnSpc>
                <a:spcPct val="150000"/>
              </a:lnSpc>
              <a:buSzPct val="60000"/>
              <a:buFont typeface="Wingdings" panose="05000000000000000000" pitchFamily="2" charset="2"/>
              <a:buChar char="l"/>
            </a:pPr>
            <a:r>
              <a:rPr lang="en-US" altLang="zh-CN" sz="1200" dirty="0" smtClean="0">
                <a:solidFill>
                  <a:srgbClr val="000000"/>
                </a:solidFill>
                <a:latin typeface="微软雅黑" panose="020B0503020204020204" charset="-122"/>
                <a:ea typeface="微软雅黑" panose="020B0503020204020204" charset="-122"/>
                <a:sym typeface="Helvetica Neue Bold Condensed"/>
              </a:rPr>
              <a:t> iPAD</a:t>
            </a:r>
            <a:r>
              <a:rPr lang="zh-CN" altLang="en-US" sz="1200" dirty="0" smtClean="0">
                <a:solidFill>
                  <a:srgbClr val="000000"/>
                </a:solidFill>
                <a:latin typeface="微软雅黑" panose="020B0503020204020204" charset="-122"/>
                <a:ea typeface="微软雅黑" panose="020B0503020204020204" charset="-122"/>
                <a:sym typeface="Helvetica Neue Bold Condensed"/>
              </a:rPr>
              <a:t>和各类安卓系统</a:t>
            </a:r>
            <a:r>
              <a:rPr lang="en-US" altLang="zh-CN" sz="1200" dirty="0" smtClean="0">
                <a:solidFill>
                  <a:srgbClr val="000000"/>
                </a:solidFill>
                <a:latin typeface="微软雅黑" panose="020B0503020204020204" charset="-122"/>
                <a:ea typeface="微软雅黑" panose="020B0503020204020204" charset="-122"/>
                <a:sym typeface="Helvetica Neue Bold Condensed"/>
              </a:rPr>
              <a:t>PAD</a:t>
            </a:r>
            <a:endParaRPr lang="en-US" altLang="zh-CN" sz="1200" dirty="0" smtClean="0">
              <a:solidFill>
                <a:srgbClr val="000000"/>
              </a:solidFill>
              <a:latin typeface="微软雅黑" panose="020B0503020204020204" charset="-122"/>
              <a:ea typeface="微软雅黑" panose="020B0503020204020204" charset="-122"/>
              <a:sym typeface="Helvetica Neue Bold Condensed"/>
            </a:endParaRPr>
          </a:p>
          <a:p>
            <a:pPr marL="60325" indent="-60325" defTabSz="600075">
              <a:lnSpc>
                <a:spcPct val="150000"/>
              </a:lnSpc>
              <a:buSzPct val="60000"/>
              <a:buFont typeface="Wingdings" panose="05000000000000000000" pitchFamily="2" charset="2"/>
              <a:buChar char="l"/>
            </a:pPr>
            <a:r>
              <a:rPr lang="en-US" altLang="zh-CN" sz="1200" dirty="0" smtClean="0">
                <a:solidFill>
                  <a:srgbClr val="000000"/>
                </a:solidFill>
                <a:latin typeface="微软雅黑" panose="020B0503020204020204" charset="-122"/>
                <a:ea typeface="微软雅黑" panose="020B0503020204020204" charset="-122"/>
                <a:sym typeface="Helvetica Neue Bold Condensed"/>
              </a:rPr>
              <a:t> </a:t>
            </a:r>
            <a:r>
              <a:rPr lang="zh-CN" altLang="en-US" sz="1200" dirty="0" smtClean="0">
                <a:solidFill>
                  <a:srgbClr val="000000"/>
                </a:solidFill>
                <a:latin typeface="微软雅黑" panose="020B0503020204020204" charset="-122"/>
                <a:ea typeface="微软雅黑" panose="020B0503020204020204" charset="-122"/>
                <a:sym typeface="Helvetica Neue Bold Condensed"/>
              </a:rPr>
              <a:t>提供专业的电子书包软件</a:t>
            </a:r>
            <a:endParaRPr lang="en-US" altLang="zh-CN" sz="1200" dirty="0" smtClean="0">
              <a:solidFill>
                <a:srgbClr val="000000"/>
              </a:solidFill>
              <a:latin typeface="微软雅黑" panose="020B0503020204020204" charset="-122"/>
              <a:ea typeface="微软雅黑" panose="020B0503020204020204" charset="-122"/>
              <a:sym typeface="Helvetica Neue Bold Condensed"/>
            </a:endParaRPr>
          </a:p>
          <a:p>
            <a:pPr marL="60325" indent="-60325" defTabSz="600075">
              <a:lnSpc>
                <a:spcPct val="150000"/>
              </a:lnSpc>
              <a:buSzPct val="60000"/>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sym typeface="Helvetica Neue Bold Condensed"/>
              </a:rPr>
              <a:t> 随时随地在线点播学习和离线学习</a:t>
            </a:r>
            <a:endParaRPr lang="en-US" altLang="zh-CN" sz="1200" dirty="0" smtClean="0">
              <a:solidFill>
                <a:srgbClr val="000000"/>
              </a:solidFill>
              <a:latin typeface="微软雅黑" panose="020B0503020204020204" charset="-122"/>
              <a:ea typeface="微软雅黑" panose="020B0503020204020204" charset="-122"/>
              <a:sym typeface="Helvetica Neue Bold Condensed"/>
            </a:endParaRPr>
          </a:p>
          <a:p>
            <a:pPr marL="60325" indent="-60325" defTabSz="600075">
              <a:lnSpc>
                <a:spcPct val="150000"/>
              </a:lnSpc>
              <a:buSzPct val="60000"/>
              <a:buFont typeface="Wingdings" panose="05000000000000000000" pitchFamily="2" charset="2"/>
              <a:buChar char="l"/>
            </a:pPr>
            <a:r>
              <a:rPr lang="zh-CN" altLang="en-US" sz="1200" dirty="0" smtClean="0">
                <a:solidFill>
                  <a:srgbClr val="000000"/>
                </a:solidFill>
                <a:latin typeface="微软雅黑" panose="020B0503020204020204" charset="-122"/>
                <a:ea typeface="微软雅黑" panose="020B0503020204020204" charset="-122"/>
                <a:sym typeface="Helvetica Neue Bold Condensed"/>
              </a:rPr>
              <a:t>让移动终端变为专业的学习工具</a:t>
            </a:r>
            <a:endParaRPr lang="en-US" altLang="zh-CN" sz="1200" dirty="0" smtClean="0">
              <a:solidFill>
                <a:srgbClr val="000000"/>
              </a:solidFill>
              <a:latin typeface="微软雅黑" panose="020B0503020204020204" charset="-122"/>
              <a:ea typeface="微软雅黑" panose="020B0503020204020204" charset="-122"/>
              <a:sym typeface="Helvetica Neue Bold Condensed"/>
            </a:endParaRPr>
          </a:p>
        </p:txBody>
      </p:sp>
      <p:pic>
        <p:nvPicPr>
          <p:cNvPr id="6" name="Picture 2"/>
          <p:cNvPicPr>
            <a:picLocks noChangeAspect="1" noChangeArrowheads="1"/>
          </p:cNvPicPr>
          <p:nvPr/>
        </p:nvPicPr>
        <p:blipFill>
          <a:blip r:embed="rId1" cstate="print">
            <a:clrChange>
              <a:clrFrom>
                <a:srgbClr val="D3D3D2"/>
              </a:clrFrom>
              <a:clrTo>
                <a:srgbClr val="D3D3D2">
                  <a:alpha val="0"/>
                </a:srgbClr>
              </a:clrTo>
            </a:clrChange>
          </a:blip>
          <a:srcRect l="1872" t="223" r="1737" b="1937"/>
          <a:stretch>
            <a:fillRect/>
          </a:stretch>
        </p:blipFill>
        <p:spPr bwMode="auto">
          <a:xfrm>
            <a:off x="2591780" y="2175706"/>
            <a:ext cx="1008112" cy="726568"/>
          </a:xfrm>
          <a:prstGeom prst="rect">
            <a:avLst/>
          </a:prstGeom>
          <a:noFill/>
          <a:ln w="9525">
            <a:noFill/>
            <a:miter lim="800000"/>
            <a:headEnd/>
            <a:tailEnd/>
          </a:ln>
        </p:spPr>
      </p:pic>
      <p:sp>
        <p:nvSpPr>
          <p:cNvPr id="8" name="Rectangle 10"/>
          <p:cNvSpPr>
            <a:spLocks noChangeArrowheads="1"/>
          </p:cNvSpPr>
          <p:nvPr/>
        </p:nvSpPr>
        <p:spPr bwMode="auto">
          <a:xfrm>
            <a:off x="5292080" y="4247000"/>
            <a:ext cx="2952328" cy="304970"/>
          </a:xfrm>
          <a:prstGeom prst="rect">
            <a:avLst/>
          </a:prstGeom>
          <a:noFill/>
          <a:ln w="9525" algn="ctr">
            <a:noFill/>
            <a:miter lim="800000"/>
          </a:ln>
        </p:spPr>
        <p:txBody>
          <a:bodyPr wrap="square" lIns="60022" tIns="30011" rIns="60022" bIns="30011">
            <a:spAutoFit/>
          </a:bodyPr>
          <a:lstStyle/>
          <a:p>
            <a:pPr marL="60325" indent="-60325" defTabSz="600075">
              <a:lnSpc>
                <a:spcPct val="150000"/>
              </a:lnSpc>
            </a:pPr>
            <a:r>
              <a:rPr lang="zh-CN" altLang="en-US" sz="1200" b="1" dirty="0" smtClean="0">
                <a:solidFill>
                  <a:srgbClr val="C00000"/>
                </a:solidFill>
                <a:latin typeface="微软雅黑" panose="020B0503020204020204" charset="-122"/>
                <a:ea typeface="微软雅黑" panose="020B0503020204020204" charset="-122"/>
                <a:sym typeface="Helvetica Neue Bold Condensed"/>
              </a:rPr>
              <a:t>统一管理（接入</a:t>
            </a:r>
            <a:r>
              <a:rPr lang="en-US" altLang="zh-CN" sz="1200" b="1" dirty="0" smtClean="0">
                <a:solidFill>
                  <a:srgbClr val="C00000"/>
                </a:solidFill>
                <a:latin typeface="微软雅黑" panose="020B0503020204020204" charset="-122"/>
                <a:ea typeface="微软雅黑" panose="020B0503020204020204" charset="-122"/>
                <a:sym typeface="Helvetica Neue Bold Condensed"/>
              </a:rPr>
              <a:t>/</a:t>
            </a:r>
            <a:r>
              <a:rPr lang="zh-CN" altLang="en-US" sz="1200" b="1" dirty="0" smtClean="0">
                <a:solidFill>
                  <a:srgbClr val="C00000"/>
                </a:solidFill>
                <a:latin typeface="微软雅黑" panose="020B0503020204020204" charset="-122"/>
                <a:ea typeface="微软雅黑" panose="020B0503020204020204" charset="-122"/>
                <a:sym typeface="Helvetica Neue Bold Condensed"/>
              </a:rPr>
              <a:t>策略</a:t>
            </a:r>
            <a:r>
              <a:rPr lang="en-US" altLang="zh-CN" sz="1200" b="1" dirty="0" smtClean="0">
                <a:solidFill>
                  <a:srgbClr val="C00000"/>
                </a:solidFill>
                <a:latin typeface="微软雅黑" panose="020B0503020204020204" charset="-122"/>
                <a:ea typeface="微软雅黑" panose="020B0503020204020204" charset="-122"/>
                <a:sym typeface="Helvetica Neue Bold Condensed"/>
              </a:rPr>
              <a:t>/</a:t>
            </a:r>
            <a:r>
              <a:rPr lang="zh-CN" altLang="en-US" sz="1200" b="1" dirty="0" smtClean="0">
                <a:solidFill>
                  <a:srgbClr val="C00000"/>
                </a:solidFill>
                <a:latin typeface="微软雅黑" panose="020B0503020204020204" charset="-122"/>
                <a:ea typeface="微软雅黑" panose="020B0503020204020204" charset="-122"/>
                <a:sym typeface="Helvetica Neue Bold Condensed"/>
              </a:rPr>
              <a:t>设备</a:t>
            </a:r>
            <a:r>
              <a:rPr lang="en-US" altLang="zh-CN" sz="1200" b="1" dirty="0" smtClean="0">
                <a:solidFill>
                  <a:srgbClr val="C00000"/>
                </a:solidFill>
                <a:latin typeface="微软雅黑" panose="020B0503020204020204" charset="-122"/>
                <a:ea typeface="微软雅黑" panose="020B0503020204020204" charset="-122"/>
                <a:sym typeface="Helvetica Neue Bold Condensed"/>
              </a:rPr>
              <a:t>/</a:t>
            </a:r>
            <a:r>
              <a:rPr lang="zh-CN" altLang="en-US" sz="1200" b="1" dirty="0" smtClean="0">
                <a:solidFill>
                  <a:srgbClr val="C00000"/>
                </a:solidFill>
                <a:latin typeface="微软雅黑" panose="020B0503020204020204" charset="-122"/>
                <a:ea typeface="微软雅黑" panose="020B0503020204020204" charset="-122"/>
                <a:sym typeface="Helvetica Neue Bold Condensed"/>
              </a:rPr>
              <a:t>安全）</a:t>
            </a:r>
            <a:endParaRPr lang="en-US" altLang="zh-CN" sz="1200" b="1" dirty="0" smtClean="0">
              <a:solidFill>
                <a:srgbClr val="C00000"/>
              </a:solidFill>
              <a:latin typeface="微软雅黑" panose="020B0503020204020204" charset="-122"/>
              <a:ea typeface="微软雅黑" panose="020B0503020204020204" charset="-122"/>
              <a:sym typeface="Helvetica Neue Bold Condensed"/>
            </a:endParaRPr>
          </a:p>
        </p:txBody>
      </p:sp>
      <p:pic>
        <p:nvPicPr>
          <p:cNvPr id="9" name="Picture 26"/>
          <p:cNvPicPr>
            <a:picLocks noChangeAspect="1" noChangeArrowheads="1"/>
          </p:cNvPicPr>
          <p:nvPr/>
        </p:nvPicPr>
        <p:blipFill>
          <a:blip r:embed="rId2" cstate="print"/>
          <a:srcRect/>
          <a:stretch>
            <a:fillRect/>
          </a:stretch>
        </p:blipFill>
        <p:spPr bwMode="auto">
          <a:xfrm>
            <a:off x="2663788" y="2967794"/>
            <a:ext cx="923281" cy="822725"/>
          </a:xfrm>
          <a:prstGeom prst="rect">
            <a:avLst/>
          </a:prstGeom>
          <a:noFill/>
          <a:ln w="9525">
            <a:noFill/>
            <a:miter lim="800000"/>
            <a:headEnd/>
            <a:tailEnd/>
          </a:ln>
        </p:spPr>
      </p:pic>
      <p:sp>
        <p:nvSpPr>
          <p:cNvPr id="10"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4.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数字智慧终端</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grpSp>
        <p:nvGrpSpPr>
          <p:cNvPr id="308" name="组合 307"/>
          <p:cNvGrpSpPr/>
          <p:nvPr/>
        </p:nvGrpSpPr>
        <p:grpSpPr>
          <a:xfrm>
            <a:off x="4355976" y="1059582"/>
            <a:ext cx="4082838" cy="3233166"/>
            <a:chOff x="1656750" y="1080000"/>
            <a:chExt cx="4082838" cy="3233166"/>
          </a:xfrm>
        </p:grpSpPr>
        <p:cxnSp>
          <p:nvCxnSpPr>
            <p:cNvPr id="11" name="直接连接符 191"/>
            <p:cNvCxnSpPr>
              <a:cxnSpLocks noChangeShapeType="1"/>
            </p:cNvCxnSpPr>
            <p:nvPr/>
          </p:nvCxnSpPr>
          <p:spPr bwMode="auto">
            <a:xfrm flipH="1">
              <a:off x="3662550" y="1080000"/>
              <a:ext cx="12833" cy="3170200"/>
            </a:xfrm>
            <a:prstGeom prst="line">
              <a:avLst/>
            </a:prstGeom>
            <a:noFill/>
            <a:ln w="22225" algn="ctr">
              <a:solidFill>
                <a:schemeClr val="bg1">
                  <a:lumMod val="85000"/>
                </a:schemeClr>
              </a:solidFill>
              <a:prstDash val="sysDot"/>
              <a:round/>
            </a:ln>
          </p:spPr>
        </p:cxnSp>
        <p:grpSp>
          <p:nvGrpSpPr>
            <p:cNvPr id="12" name="组合 246"/>
            <p:cNvGrpSpPr>
              <a:grpSpLocks noChangeAspect="1"/>
            </p:cNvGrpSpPr>
            <p:nvPr/>
          </p:nvGrpSpPr>
          <p:grpSpPr>
            <a:xfrm>
              <a:off x="3067238" y="2338445"/>
              <a:ext cx="1246916" cy="823624"/>
              <a:chOff x="4214031" y="846182"/>
              <a:chExt cx="1507501" cy="1304857"/>
            </a:xfrm>
            <a:solidFill>
              <a:schemeClr val="bg1"/>
            </a:solidFill>
          </p:grpSpPr>
          <p:grpSp>
            <p:nvGrpSpPr>
              <p:cNvPr id="13" name="组合 534"/>
              <p:cNvGrpSpPr/>
              <p:nvPr/>
            </p:nvGrpSpPr>
            <p:grpSpPr>
              <a:xfrm>
                <a:off x="4214031" y="846182"/>
                <a:ext cx="1500298" cy="662598"/>
                <a:chOff x="5896300" y="862921"/>
                <a:chExt cx="2870200" cy="1267609"/>
              </a:xfrm>
              <a:grpFill/>
            </p:grpSpPr>
            <p:sp>
              <p:nvSpPr>
                <p:cNvPr id="17" name="Freeform 27"/>
                <p:cNvSpPr>
                  <a:spLocks noEditPoints="1"/>
                </p:cNvSpPr>
                <p:nvPr/>
              </p:nvSpPr>
              <p:spPr bwMode="auto">
                <a:xfrm>
                  <a:off x="6721800" y="862921"/>
                  <a:ext cx="2044700" cy="1267609"/>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8" name="Freeform 27"/>
                <p:cNvSpPr>
                  <a:spLocks noEditPoints="1"/>
                </p:cNvSpPr>
                <p:nvPr/>
              </p:nvSpPr>
              <p:spPr bwMode="auto">
                <a:xfrm>
                  <a:off x="5896300" y="1130300"/>
                  <a:ext cx="1613408" cy="1000230"/>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14" name="组合 534"/>
              <p:cNvGrpSpPr/>
              <p:nvPr/>
            </p:nvGrpSpPr>
            <p:grpSpPr>
              <a:xfrm rot="10800000" flipH="1">
                <a:off x="4220332" y="1488441"/>
                <a:ext cx="1501200" cy="662598"/>
                <a:chOff x="5896300" y="862921"/>
                <a:chExt cx="2870200" cy="1267609"/>
              </a:xfrm>
              <a:grpFill/>
            </p:grpSpPr>
            <p:sp>
              <p:nvSpPr>
                <p:cNvPr id="15" name="Freeform 27"/>
                <p:cNvSpPr>
                  <a:spLocks noEditPoints="1"/>
                </p:cNvSpPr>
                <p:nvPr/>
              </p:nvSpPr>
              <p:spPr bwMode="auto">
                <a:xfrm>
                  <a:off x="6721800" y="862921"/>
                  <a:ext cx="2044700" cy="1267609"/>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16" name="Freeform 27"/>
                <p:cNvSpPr>
                  <a:spLocks noEditPoints="1"/>
                </p:cNvSpPr>
                <p:nvPr/>
              </p:nvSpPr>
              <p:spPr bwMode="auto">
                <a:xfrm>
                  <a:off x="5896300" y="1130300"/>
                  <a:ext cx="1613408" cy="1000230"/>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sp>
          <p:nvSpPr>
            <p:cNvPr id="19" name="Text Box 6"/>
            <p:cNvSpPr txBox="1">
              <a:spLocks noChangeArrowheads="1"/>
            </p:cNvSpPr>
            <p:nvPr/>
          </p:nvSpPr>
          <p:spPr bwMode="auto">
            <a:xfrm>
              <a:off x="5013296" y="3045379"/>
              <a:ext cx="454965" cy="200856"/>
            </a:xfrm>
            <a:prstGeom prst="rect">
              <a:avLst/>
            </a:prstGeom>
            <a:noFill/>
            <a:ln w="9525">
              <a:noFill/>
              <a:miter lim="800000"/>
            </a:ln>
          </p:spPr>
          <p:txBody>
            <a:bodyPr wrap="none" lIns="0" tIns="0" rIns="0" bIns="0" anchor="ctr">
              <a:prstTxWarp prst="textPlain">
                <a:avLst/>
              </a:prstTxWarp>
            </a:bodyPr>
            <a:lstStyle/>
            <a:p>
              <a:pPr algn="ctr" defTabSz="404495">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统一接入</a:t>
              </a:r>
              <a:endPar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404495">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r>
                <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rPr>
                <a:t>Cloud</a:t>
              </a: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 </a:t>
              </a:r>
              <a:r>
                <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rPr>
                <a:t>Edge</a:t>
              </a: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endParaRPr lang="en-US" altLang="zh-CN" sz="1000" b="1"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0" name="Text Box 6"/>
            <p:cNvSpPr txBox="1">
              <a:spLocks noChangeArrowheads="1"/>
            </p:cNvSpPr>
            <p:nvPr/>
          </p:nvSpPr>
          <p:spPr bwMode="auto">
            <a:xfrm>
              <a:off x="5195293" y="1265610"/>
              <a:ext cx="467637" cy="202475"/>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统一策略管理</a:t>
              </a:r>
              <a:endPar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472440">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r>
                <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rPr>
                <a:t>UPM</a:t>
              </a: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endPar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1" name="左右箭头 125"/>
            <p:cNvSpPr>
              <a:spLocks noChangeArrowheads="1"/>
            </p:cNvSpPr>
            <p:nvPr/>
          </p:nvSpPr>
          <p:spPr bwMode="auto">
            <a:xfrm>
              <a:off x="4250501" y="2694047"/>
              <a:ext cx="500691" cy="110067"/>
            </a:xfrm>
            <a:prstGeom prst="leftRightArrow">
              <a:avLst>
                <a:gd name="adj1" fmla="val 50000"/>
                <a:gd name="adj2" fmla="val 49973"/>
              </a:avLst>
            </a:prstGeom>
            <a:noFill/>
            <a:ln w="15875">
              <a:solidFill>
                <a:srgbClr val="0070C0"/>
              </a:solidFill>
              <a:headEnd type="diamond"/>
            </a:ln>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a:solidFill>
                  <a:srgbClr val="000000"/>
                </a:solidFill>
                <a:latin typeface="Arial" panose="020B0604020202020204" pitchFamily="34" charset="0"/>
                <a:ea typeface="宋体" panose="02010600030101010101" pitchFamily="2" charset="-122"/>
              </a:endParaRPr>
            </a:p>
          </p:txBody>
        </p:sp>
        <p:sp>
          <p:nvSpPr>
            <p:cNvPr id="22" name="Text Box 6"/>
            <p:cNvSpPr txBox="1">
              <a:spLocks noChangeArrowheads="1"/>
            </p:cNvSpPr>
            <p:nvPr/>
          </p:nvSpPr>
          <p:spPr bwMode="auto">
            <a:xfrm>
              <a:off x="4320080" y="1259061"/>
              <a:ext cx="450668" cy="215536"/>
            </a:xfrm>
            <a:prstGeom prst="rect">
              <a:avLst/>
            </a:prstGeom>
            <a:noFill/>
            <a:ln w="9525">
              <a:noFill/>
              <a:miter lim="800000"/>
            </a:ln>
          </p:spPr>
          <p:txBody>
            <a:bodyPr wrap="none" lIns="0" tIns="0" rIns="0" bIns="0" anchor="ctr">
              <a:prstTxWarp prst="textPlain">
                <a:avLst/>
              </a:prstTxWarp>
            </a:bodyPr>
            <a:lstStyle/>
            <a:p>
              <a:pPr algn="ctr" defTabSz="404495">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统一接入管理</a:t>
              </a:r>
              <a:endPar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404495">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r>
                <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rPr>
                <a:t>UACM</a:t>
              </a: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endParaRPr lang="en-US" altLang="zh-CN" sz="1000" b="1"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3" name="Text Box 6"/>
            <p:cNvSpPr txBox="1">
              <a:spLocks noChangeArrowheads="1"/>
            </p:cNvSpPr>
            <p:nvPr/>
          </p:nvSpPr>
          <p:spPr bwMode="auto">
            <a:xfrm>
              <a:off x="2170419" y="1301464"/>
              <a:ext cx="182002" cy="88507"/>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VDI</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grpSp>
          <p:nvGrpSpPr>
            <p:cNvPr id="24" name="组合 611"/>
            <p:cNvGrpSpPr>
              <a:grpSpLocks noChangeAspect="1"/>
            </p:cNvGrpSpPr>
            <p:nvPr/>
          </p:nvGrpSpPr>
          <p:grpSpPr>
            <a:xfrm>
              <a:off x="2088216" y="1443309"/>
              <a:ext cx="152398" cy="117470"/>
              <a:chOff x="1755621" y="2559050"/>
              <a:chExt cx="494313" cy="376668"/>
            </a:xfrm>
            <a:solidFill>
              <a:srgbClr val="0070C0"/>
            </a:solidFill>
          </p:grpSpPr>
          <p:sp>
            <p:nvSpPr>
              <p:cNvPr id="25" name="Freeform 9"/>
              <p:cNvSpPr>
                <a:spLocks noEditPoints="1"/>
              </p:cNvSpPr>
              <p:nvPr/>
            </p:nvSpPr>
            <p:spPr bwMode="auto">
              <a:xfrm>
                <a:off x="1877801" y="2615856"/>
                <a:ext cx="262149" cy="174468"/>
              </a:xfrm>
              <a:custGeom>
                <a:avLst/>
                <a:gdLst/>
                <a:ahLst/>
                <a:cxnLst>
                  <a:cxn ang="0">
                    <a:pos x="302" y="2"/>
                  </a:cxn>
                  <a:cxn ang="0">
                    <a:pos x="376" y="32"/>
                  </a:cxn>
                  <a:cxn ang="0">
                    <a:pos x="428" y="88"/>
                  </a:cxn>
                  <a:cxn ang="0">
                    <a:pos x="448" y="112"/>
                  </a:cxn>
                  <a:cxn ang="0">
                    <a:pos x="476" y="114"/>
                  </a:cxn>
                  <a:cxn ang="0">
                    <a:pos x="514" y="128"/>
                  </a:cxn>
                  <a:cxn ang="0">
                    <a:pos x="546" y="152"/>
                  </a:cxn>
                  <a:cxn ang="0">
                    <a:pos x="570" y="184"/>
                  </a:cxn>
                  <a:cxn ang="0">
                    <a:pos x="584" y="224"/>
                  </a:cxn>
                  <a:cxn ang="0">
                    <a:pos x="586" y="252"/>
                  </a:cxn>
                  <a:cxn ang="0">
                    <a:pos x="580" y="292"/>
                  </a:cxn>
                  <a:cxn ang="0">
                    <a:pos x="562" y="330"/>
                  </a:cxn>
                  <a:cxn ang="0">
                    <a:pos x="536" y="358"/>
                  </a:cxn>
                  <a:cxn ang="0">
                    <a:pos x="502" y="380"/>
                  </a:cxn>
                  <a:cxn ang="0">
                    <a:pos x="462" y="390"/>
                  </a:cxn>
                  <a:cxn ang="0">
                    <a:pos x="116" y="390"/>
                  </a:cxn>
                  <a:cxn ang="0">
                    <a:pos x="70" y="382"/>
                  </a:cxn>
                  <a:cxn ang="0">
                    <a:pos x="20" y="340"/>
                  </a:cxn>
                  <a:cxn ang="0">
                    <a:pos x="0" y="286"/>
                  </a:cxn>
                  <a:cxn ang="0">
                    <a:pos x="2" y="254"/>
                  </a:cxn>
                  <a:cxn ang="0">
                    <a:pos x="28" y="198"/>
                  </a:cxn>
                  <a:cxn ang="0">
                    <a:pos x="78" y="166"/>
                  </a:cxn>
                  <a:cxn ang="0">
                    <a:pos x="100" y="144"/>
                  </a:cxn>
                  <a:cxn ang="0">
                    <a:pos x="116" y="98"/>
                  </a:cxn>
                  <a:cxn ang="0">
                    <a:pos x="144" y="58"/>
                  </a:cxn>
                  <a:cxn ang="0">
                    <a:pos x="180" y="28"/>
                  </a:cxn>
                  <a:cxn ang="0">
                    <a:pos x="224" y="8"/>
                  </a:cxn>
                  <a:cxn ang="0">
                    <a:pos x="274" y="0"/>
                  </a:cxn>
                  <a:cxn ang="0">
                    <a:pos x="400" y="204"/>
                  </a:cxn>
                  <a:cxn ang="0">
                    <a:pos x="402" y="172"/>
                  </a:cxn>
                  <a:cxn ang="0">
                    <a:pos x="360" y="148"/>
                  </a:cxn>
                  <a:cxn ang="0">
                    <a:pos x="310" y="136"/>
                  </a:cxn>
                  <a:cxn ang="0">
                    <a:pos x="276" y="136"/>
                  </a:cxn>
                  <a:cxn ang="0">
                    <a:pos x="226" y="148"/>
                  </a:cxn>
                  <a:cxn ang="0">
                    <a:pos x="184" y="172"/>
                  </a:cxn>
                  <a:cxn ang="0">
                    <a:pos x="194" y="216"/>
                  </a:cxn>
                  <a:cxn ang="0">
                    <a:pos x="196" y="214"/>
                  </a:cxn>
                  <a:cxn ang="0">
                    <a:pos x="228" y="190"/>
                  </a:cxn>
                  <a:cxn ang="0">
                    <a:pos x="266" y="176"/>
                  </a:cxn>
                  <a:cxn ang="0">
                    <a:pos x="294" y="174"/>
                  </a:cxn>
                  <a:cxn ang="0">
                    <a:pos x="334" y="180"/>
                  </a:cxn>
                  <a:cxn ang="0">
                    <a:pos x="370" y="196"/>
                  </a:cxn>
                  <a:cxn ang="0">
                    <a:pos x="390" y="214"/>
                  </a:cxn>
                  <a:cxn ang="0">
                    <a:pos x="294" y="208"/>
                  </a:cxn>
                  <a:cxn ang="0">
                    <a:pos x="332" y="216"/>
                  </a:cxn>
                  <a:cxn ang="0">
                    <a:pos x="364" y="238"/>
                  </a:cxn>
                  <a:cxn ang="0">
                    <a:pos x="348" y="280"/>
                  </a:cxn>
                  <a:cxn ang="0">
                    <a:pos x="338" y="266"/>
                  </a:cxn>
                  <a:cxn ang="0">
                    <a:pos x="306" y="248"/>
                  </a:cxn>
                  <a:cxn ang="0">
                    <a:pos x="280" y="248"/>
                  </a:cxn>
                  <a:cxn ang="0">
                    <a:pos x="250" y="266"/>
                  </a:cxn>
                  <a:cxn ang="0">
                    <a:pos x="238" y="280"/>
                  </a:cxn>
                  <a:cxn ang="0">
                    <a:pos x="222" y="238"/>
                  </a:cxn>
                  <a:cxn ang="0">
                    <a:pos x="254" y="216"/>
                  </a:cxn>
                  <a:cxn ang="0">
                    <a:pos x="294" y="208"/>
                  </a:cxn>
                  <a:cxn ang="0">
                    <a:pos x="304" y="284"/>
                  </a:cxn>
                  <a:cxn ang="0">
                    <a:pos x="320" y="310"/>
                  </a:cxn>
                  <a:cxn ang="0">
                    <a:pos x="312" y="330"/>
                  </a:cxn>
                  <a:cxn ang="0">
                    <a:pos x="294" y="338"/>
                  </a:cxn>
                  <a:cxn ang="0">
                    <a:pos x="268" y="320"/>
                  </a:cxn>
                  <a:cxn ang="0">
                    <a:pos x="268" y="300"/>
                  </a:cxn>
                  <a:cxn ang="0">
                    <a:pos x="294" y="282"/>
                  </a:cxn>
                </a:cxnLst>
                <a:rect l="0" t="0" r="r" b="b"/>
                <a:pathLst>
                  <a:path w="586" h="390">
                    <a:moveTo>
                      <a:pt x="274" y="0"/>
                    </a:moveTo>
                    <a:lnTo>
                      <a:pt x="274" y="0"/>
                    </a:lnTo>
                    <a:lnTo>
                      <a:pt x="302" y="2"/>
                    </a:lnTo>
                    <a:lnTo>
                      <a:pt x="328" y="8"/>
                    </a:lnTo>
                    <a:lnTo>
                      <a:pt x="354" y="18"/>
                    </a:lnTo>
                    <a:lnTo>
                      <a:pt x="376" y="32"/>
                    </a:lnTo>
                    <a:lnTo>
                      <a:pt x="396" y="48"/>
                    </a:lnTo>
                    <a:lnTo>
                      <a:pt x="414" y="66"/>
                    </a:lnTo>
                    <a:lnTo>
                      <a:pt x="428" y="88"/>
                    </a:lnTo>
                    <a:lnTo>
                      <a:pt x="440" y="112"/>
                    </a:lnTo>
                    <a:lnTo>
                      <a:pt x="440" y="112"/>
                    </a:lnTo>
                    <a:lnTo>
                      <a:pt x="448" y="112"/>
                    </a:lnTo>
                    <a:lnTo>
                      <a:pt x="448" y="112"/>
                    </a:lnTo>
                    <a:lnTo>
                      <a:pt x="462" y="112"/>
                    </a:lnTo>
                    <a:lnTo>
                      <a:pt x="476" y="114"/>
                    </a:lnTo>
                    <a:lnTo>
                      <a:pt x="488" y="118"/>
                    </a:lnTo>
                    <a:lnTo>
                      <a:pt x="502" y="122"/>
                    </a:lnTo>
                    <a:lnTo>
                      <a:pt x="514" y="128"/>
                    </a:lnTo>
                    <a:lnTo>
                      <a:pt x="526" y="136"/>
                    </a:lnTo>
                    <a:lnTo>
                      <a:pt x="536" y="144"/>
                    </a:lnTo>
                    <a:lnTo>
                      <a:pt x="546" y="152"/>
                    </a:lnTo>
                    <a:lnTo>
                      <a:pt x="554" y="162"/>
                    </a:lnTo>
                    <a:lnTo>
                      <a:pt x="562" y="174"/>
                    </a:lnTo>
                    <a:lnTo>
                      <a:pt x="570" y="184"/>
                    </a:lnTo>
                    <a:lnTo>
                      <a:pt x="576" y="196"/>
                    </a:lnTo>
                    <a:lnTo>
                      <a:pt x="580" y="210"/>
                    </a:lnTo>
                    <a:lnTo>
                      <a:pt x="584" y="224"/>
                    </a:lnTo>
                    <a:lnTo>
                      <a:pt x="586" y="236"/>
                    </a:lnTo>
                    <a:lnTo>
                      <a:pt x="586" y="252"/>
                    </a:lnTo>
                    <a:lnTo>
                      <a:pt x="586" y="252"/>
                    </a:lnTo>
                    <a:lnTo>
                      <a:pt x="586" y="266"/>
                    </a:lnTo>
                    <a:lnTo>
                      <a:pt x="584" y="280"/>
                    </a:lnTo>
                    <a:lnTo>
                      <a:pt x="580" y="292"/>
                    </a:lnTo>
                    <a:lnTo>
                      <a:pt x="576" y="306"/>
                    </a:lnTo>
                    <a:lnTo>
                      <a:pt x="570" y="318"/>
                    </a:lnTo>
                    <a:lnTo>
                      <a:pt x="562" y="330"/>
                    </a:lnTo>
                    <a:lnTo>
                      <a:pt x="554" y="340"/>
                    </a:lnTo>
                    <a:lnTo>
                      <a:pt x="546" y="350"/>
                    </a:lnTo>
                    <a:lnTo>
                      <a:pt x="536" y="358"/>
                    </a:lnTo>
                    <a:lnTo>
                      <a:pt x="526" y="366"/>
                    </a:lnTo>
                    <a:lnTo>
                      <a:pt x="514" y="374"/>
                    </a:lnTo>
                    <a:lnTo>
                      <a:pt x="502" y="380"/>
                    </a:lnTo>
                    <a:lnTo>
                      <a:pt x="488" y="384"/>
                    </a:lnTo>
                    <a:lnTo>
                      <a:pt x="476" y="388"/>
                    </a:lnTo>
                    <a:lnTo>
                      <a:pt x="462" y="390"/>
                    </a:lnTo>
                    <a:lnTo>
                      <a:pt x="448" y="390"/>
                    </a:lnTo>
                    <a:lnTo>
                      <a:pt x="116" y="390"/>
                    </a:lnTo>
                    <a:lnTo>
                      <a:pt x="116" y="390"/>
                    </a:lnTo>
                    <a:lnTo>
                      <a:pt x="104" y="390"/>
                    </a:lnTo>
                    <a:lnTo>
                      <a:pt x="92" y="388"/>
                    </a:lnTo>
                    <a:lnTo>
                      <a:pt x="70" y="382"/>
                    </a:lnTo>
                    <a:lnTo>
                      <a:pt x="52" y="370"/>
                    </a:lnTo>
                    <a:lnTo>
                      <a:pt x="34" y="356"/>
                    </a:lnTo>
                    <a:lnTo>
                      <a:pt x="20" y="340"/>
                    </a:lnTo>
                    <a:lnTo>
                      <a:pt x="10" y="320"/>
                    </a:lnTo>
                    <a:lnTo>
                      <a:pt x="2" y="298"/>
                    </a:lnTo>
                    <a:lnTo>
                      <a:pt x="0" y="286"/>
                    </a:lnTo>
                    <a:lnTo>
                      <a:pt x="0" y="274"/>
                    </a:lnTo>
                    <a:lnTo>
                      <a:pt x="0" y="274"/>
                    </a:lnTo>
                    <a:lnTo>
                      <a:pt x="2" y="254"/>
                    </a:lnTo>
                    <a:lnTo>
                      <a:pt x="8" y="234"/>
                    </a:lnTo>
                    <a:lnTo>
                      <a:pt x="16" y="216"/>
                    </a:lnTo>
                    <a:lnTo>
                      <a:pt x="28" y="198"/>
                    </a:lnTo>
                    <a:lnTo>
                      <a:pt x="42" y="184"/>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2"/>
                    </a:lnTo>
                    <a:lnTo>
                      <a:pt x="224" y="8"/>
                    </a:lnTo>
                    <a:lnTo>
                      <a:pt x="242" y="4"/>
                    </a:lnTo>
                    <a:lnTo>
                      <a:pt x="258" y="2"/>
                    </a:lnTo>
                    <a:lnTo>
                      <a:pt x="274" y="0"/>
                    </a:lnTo>
                    <a:lnTo>
                      <a:pt x="274" y="0"/>
                    </a:lnTo>
                    <a:close/>
                    <a:moveTo>
                      <a:pt x="392" y="216"/>
                    </a:moveTo>
                    <a:lnTo>
                      <a:pt x="400" y="204"/>
                    </a:lnTo>
                    <a:lnTo>
                      <a:pt x="414" y="184"/>
                    </a:lnTo>
                    <a:lnTo>
                      <a:pt x="414" y="184"/>
                    </a:lnTo>
                    <a:lnTo>
                      <a:pt x="402" y="172"/>
                    </a:lnTo>
                    <a:lnTo>
                      <a:pt x="388" y="162"/>
                    </a:lnTo>
                    <a:lnTo>
                      <a:pt x="374" y="154"/>
                    </a:lnTo>
                    <a:lnTo>
                      <a:pt x="360" y="148"/>
                    </a:lnTo>
                    <a:lnTo>
                      <a:pt x="344" y="142"/>
                    </a:lnTo>
                    <a:lnTo>
                      <a:pt x="328" y="138"/>
                    </a:lnTo>
                    <a:lnTo>
                      <a:pt x="310" y="136"/>
                    </a:lnTo>
                    <a:lnTo>
                      <a:pt x="294" y="134"/>
                    </a:lnTo>
                    <a:lnTo>
                      <a:pt x="294" y="134"/>
                    </a:lnTo>
                    <a:lnTo>
                      <a:pt x="276" y="136"/>
                    </a:lnTo>
                    <a:lnTo>
                      <a:pt x="258" y="138"/>
                    </a:lnTo>
                    <a:lnTo>
                      <a:pt x="242" y="142"/>
                    </a:lnTo>
                    <a:lnTo>
                      <a:pt x="226" y="148"/>
                    </a:lnTo>
                    <a:lnTo>
                      <a:pt x="212" y="154"/>
                    </a:lnTo>
                    <a:lnTo>
                      <a:pt x="198" y="162"/>
                    </a:lnTo>
                    <a:lnTo>
                      <a:pt x="184" y="172"/>
                    </a:lnTo>
                    <a:lnTo>
                      <a:pt x="172" y="184"/>
                    </a:lnTo>
                    <a:lnTo>
                      <a:pt x="186" y="204"/>
                    </a:lnTo>
                    <a:lnTo>
                      <a:pt x="194" y="216"/>
                    </a:lnTo>
                    <a:lnTo>
                      <a:pt x="194" y="216"/>
                    </a:lnTo>
                    <a:lnTo>
                      <a:pt x="196" y="214"/>
                    </a:lnTo>
                    <a:lnTo>
                      <a:pt x="196" y="214"/>
                    </a:lnTo>
                    <a:lnTo>
                      <a:pt x="206" y="204"/>
                    </a:lnTo>
                    <a:lnTo>
                      <a:pt x="216" y="196"/>
                    </a:lnTo>
                    <a:lnTo>
                      <a:pt x="228" y="190"/>
                    </a:lnTo>
                    <a:lnTo>
                      <a:pt x="240" y="184"/>
                    </a:lnTo>
                    <a:lnTo>
                      <a:pt x="252" y="180"/>
                    </a:lnTo>
                    <a:lnTo>
                      <a:pt x="266" y="176"/>
                    </a:lnTo>
                    <a:lnTo>
                      <a:pt x="280" y="174"/>
                    </a:lnTo>
                    <a:lnTo>
                      <a:pt x="294" y="174"/>
                    </a:lnTo>
                    <a:lnTo>
                      <a:pt x="294" y="174"/>
                    </a:lnTo>
                    <a:lnTo>
                      <a:pt x="308" y="174"/>
                    </a:lnTo>
                    <a:lnTo>
                      <a:pt x="320" y="176"/>
                    </a:lnTo>
                    <a:lnTo>
                      <a:pt x="334" y="180"/>
                    </a:lnTo>
                    <a:lnTo>
                      <a:pt x="346" y="184"/>
                    </a:lnTo>
                    <a:lnTo>
                      <a:pt x="358" y="190"/>
                    </a:lnTo>
                    <a:lnTo>
                      <a:pt x="370" y="196"/>
                    </a:lnTo>
                    <a:lnTo>
                      <a:pt x="380" y="204"/>
                    </a:lnTo>
                    <a:lnTo>
                      <a:pt x="390" y="214"/>
                    </a:lnTo>
                    <a:lnTo>
                      <a:pt x="390" y="214"/>
                    </a:lnTo>
                    <a:lnTo>
                      <a:pt x="392" y="216"/>
                    </a:lnTo>
                    <a:lnTo>
                      <a:pt x="392" y="216"/>
                    </a:lnTo>
                    <a:close/>
                    <a:moveTo>
                      <a:pt x="294" y="208"/>
                    </a:moveTo>
                    <a:lnTo>
                      <a:pt x="294" y="208"/>
                    </a:lnTo>
                    <a:lnTo>
                      <a:pt x="314" y="210"/>
                    </a:lnTo>
                    <a:lnTo>
                      <a:pt x="332" y="216"/>
                    </a:lnTo>
                    <a:lnTo>
                      <a:pt x="350" y="226"/>
                    </a:lnTo>
                    <a:lnTo>
                      <a:pt x="364" y="238"/>
                    </a:lnTo>
                    <a:lnTo>
                      <a:pt x="364" y="238"/>
                    </a:lnTo>
                    <a:lnTo>
                      <a:pt x="372" y="246"/>
                    </a:lnTo>
                    <a:lnTo>
                      <a:pt x="348" y="280"/>
                    </a:lnTo>
                    <a:lnTo>
                      <a:pt x="348" y="280"/>
                    </a:lnTo>
                    <a:lnTo>
                      <a:pt x="344" y="272"/>
                    </a:lnTo>
                    <a:lnTo>
                      <a:pt x="338" y="266"/>
                    </a:lnTo>
                    <a:lnTo>
                      <a:pt x="338" y="266"/>
                    </a:lnTo>
                    <a:lnTo>
                      <a:pt x="328" y="258"/>
                    </a:lnTo>
                    <a:lnTo>
                      <a:pt x="318" y="252"/>
                    </a:lnTo>
                    <a:lnTo>
                      <a:pt x="306" y="248"/>
                    </a:lnTo>
                    <a:lnTo>
                      <a:pt x="294" y="248"/>
                    </a:lnTo>
                    <a:lnTo>
                      <a:pt x="294" y="248"/>
                    </a:lnTo>
                    <a:lnTo>
                      <a:pt x="280" y="248"/>
                    </a:lnTo>
                    <a:lnTo>
                      <a:pt x="270" y="252"/>
                    </a:lnTo>
                    <a:lnTo>
                      <a:pt x="258" y="258"/>
                    </a:lnTo>
                    <a:lnTo>
                      <a:pt x="250" y="266"/>
                    </a:lnTo>
                    <a:lnTo>
                      <a:pt x="250" y="266"/>
                    </a:lnTo>
                    <a:lnTo>
                      <a:pt x="244" y="272"/>
                    </a:lnTo>
                    <a:lnTo>
                      <a:pt x="238" y="280"/>
                    </a:lnTo>
                    <a:lnTo>
                      <a:pt x="216" y="246"/>
                    </a:lnTo>
                    <a:lnTo>
                      <a:pt x="216" y="246"/>
                    </a:lnTo>
                    <a:lnTo>
                      <a:pt x="222" y="238"/>
                    </a:lnTo>
                    <a:lnTo>
                      <a:pt x="222" y="238"/>
                    </a:lnTo>
                    <a:lnTo>
                      <a:pt x="236" y="226"/>
                    </a:lnTo>
                    <a:lnTo>
                      <a:pt x="254" y="216"/>
                    </a:lnTo>
                    <a:lnTo>
                      <a:pt x="272" y="210"/>
                    </a:lnTo>
                    <a:lnTo>
                      <a:pt x="294" y="208"/>
                    </a:lnTo>
                    <a:lnTo>
                      <a:pt x="294" y="208"/>
                    </a:lnTo>
                    <a:close/>
                    <a:moveTo>
                      <a:pt x="294" y="282"/>
                    </a:moveTo>
                    <a:lnTo>
                      <a:pt x="294" y="282"/>
                    </a:lnTo>
                    <a:lnTo>
                      <a:pt x="304" y="284"/>
                    </a:lnTo>
                    <a:lnTo>
                      <a:pt x="312" y="290"/>
                    </a:lnTo>
                    <a:lnTo>
                      <a:pt x="318" y="300"/>
                    </a:lnTo>
                    <a:lnTo>
                      <a:pt x="320" y="310"/>
                    </a:lnTo>
                    <a:lnTo>
                      <a:pt x="320" y="310"/>
                    </a:lnTo>
                    <a:lnTo>
                      <a:pt x="318" y="320"/>
                    </a:lnTo>
                    <a:lnTo>
                      <a:pt x="312" y="330"/>
                    </a:lnTo>
                    <a:lnTo>
                      <a:pt x="304" y="336"/>
                    </a:lnTo>
                    <a:lnTo>
                      <a:pt x="294" y="338"/>
                    </a:lnTo>
                    <a:lnTo>
                      <a:pt x="294" y="338"/>
                    </a:lnTo>
                    <a:lnTo>
                      <a:pt x="282" y="336"/>
                    </a:lnTo>
                    <a:lnTo>
                      <a:pt x="274" y="330"/>
                    </a:lnTo>
                    <a:lnTo>
                      <a:pt x="268" y="320"/>
                    </a:lnTo>
                    <a:lnTo>
                      <a:pt x="266" y="310"/>
                    </a:lnTo>
                    <a:lnTo>
                      <a:pt x="266" y="310"/>
                    </a:lnTo>
                    <a:lnTo>
                      <a:pt x="268" y="300"/>
                    </a:lnTo>
                    <a:lnTo>
                      <a:pt x="274" y="290"/>
                    </a:lnTo>
                    <a:lnTo>
                      <a:pt x="282" y="284"/>
                    </a:lnTo>
                    <a:lnTo>
                      <a:pt x="294" y="282"/>
                    </a:lnTo>
                    <a:lnTo>
                      <a:pt x="294" y="2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26" name="Freeform 14"/>
              <p:cNvSpPr>
                <a:spLocks noEditPoints="1"/>
              </p:cNvSpPr>
              <p:nvPr/>
            </p:nvSpPr>
            <p:spPr bwMode="auto">
              <a:xfrm>
                <a:off x="175562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27" name="组合 611"/>
            <p:cNvGrpSpPr>
              <a:grpSpLocks noChangeAspect="1"/>
            </p:cNvGrpSpPr>
            <p:nvPr/>
          </p:nvGrpSpPr>
          <p:grpSpPr>
            <a:xfrm>
              <a:off x="2267303" y="1443309"/>
              <a:ext cx="152398" cy="117470"/>
              <a:chOff x="1755621" y="2559050"/>
              <a:chExt cx="494313" cy="376668"/>
            </a:xfrm>
            <a:solidFill>
              <a:srgbClr val="0070C0"/>
            </a:solidFill>
          </p:grpSpPr>
          <p:sp>
            <p:nvSpPr>
              <p:cNvPr id="28" name="Freeform 9"/>
              <p:cNvSpPr>
                <a:spLocks noEditPoints="1"/>
              </p:cNvSpPr>
              <p:nvPr/>
            </p:nvSpPr>
            <p:spPr bwMode="auto">
              <a:xfrm>
                <a:off x="1877801" y="2615856"/>
                <a:ext cx="262149" cy="174468"/>
              </a:xfrm>
              <a:custGeom>
                <a:avLst/>
                <a:gdLst/>
                <a:ahLst/>
                <a:cxnLst>
                  <a:cxn ang="0">
                    <a:pos x="302" y="2"/>
                  </a:cxn>
                  <a:cxn ang="0">
                    <a:pos x="376" y="32"/>
                  </a:cxn>
                  <a:cxn ang="0">
                    <a:pos x="428" y="88"/>
                  </a:cxn>
                  <a:cxn ang="0">
                    <a:pos x="448" y="112"/>
                  </a:cxn>
                  <a:cxn ang="0">
                    <a:pos x="476" y="114"/>
                  </a:cxn>
                  <a:cxn ang="0">
                    <a:pos x="514" y="128"/>
                  </a:cxn>
                  <a:cxn ang="0">
                    <a:pos x="546" y="152"/>
                  </a:cxn>
                  <a:cxn ang="0">
                    <a:pos x="570" y="184"/>
                  </a:cxn>
                  <a:cxn ang="0">
                    <a:pos x="584" y="224"/>
                  </a:cxn>
                  <a:cxn ang="0">
                    <a:pos x="586" y="252"/>
                  </a:cxn>
                  <a:cxn ang="0">
                    <a:pos x="580" y="292"/>
                  </a:cxn>
                  <a:cxn ang="0">
                    <a:pos x="562" y="330"/>
                  </a:cxn>
                  <a:cxn ang="0">
                    <a:pos x="536" y="358"/>
                  </a:cxn>
                  <a:cxn ang="0">
                    <a:pos x="502" y="380"/>
                  </a:cxn>
                  <a:cxn ang="0">
                    <a:pos x="462" y="390"/>
                  </a:cxn>
                  <a:cxn ang="0">
                    <a:pos x="116" y="390"/>
                  </a:cxn>
                  <a:cxn ang="0">
                    <a:pos x="70" y="382"/>
                  </a:cxn>
                  <a:cxn ang="0">
                    <a:pos x="20" y="340"/>
                  </a:cxn>
                  <a:cxn ang="0">
                    <a:pos x="0" y="286"/>
                  </a:cxn>
                  <a:cxn ang="0">
                    <a:pos x="2" y="254"/>
                  </a:cxn>
                  <a:cxn ang="0">
                    <a:pos x="28" y="198"/>
                  </a:cxn>
                  <a:cxn ang="0">
                    <a:pos x="78" y="166"/>
                  </a:cxn>
                  <a:cxn ang="0">
                    <a:pos x="100" y="144"/>
                  </a:cxn>
                  <a:cxn ang="0">
                    <a:pos x="116" y="98"/>
                  </a:cxn>
                  <a:cxn ang="0">
                    <a:pos x="144" y="58"/>
                  </a:cxn>
                  <a:cxn ang="0">
                    <a:pos x="180" y="28"/>
                  </a:cxn>
                  <a:cxn ang="0">
                    <a:pos x="224" y="8"/>
                  </a:cxn>
                  <a:cxn ang="0">
                    <a:pos x="274" y="0"/>
                  </a:cxn>
                  <a:cxn ang="0">
                    <a:pos x="400" y="204"/>
                  </a:cxn>
                  <a:cxn ang="0">
                    <a:pos x="402" y="172"/>
                  </a:cxn>
                  <a:cxn ang="0">
                    <a:pos x="360" y="148"/>
                  </a:cxn>
                  <a:cxn ang="0">
                    <a:pos x="310" y="136"/>
                  </a:cxn>
                  <a:cxn ang="0">
                    <a:pos x="276" y="136"/>
                  </a:cxn>
                  <a:cxn ang="0">
                    <a:pos x="226" y="148"/>
                  </a:cxn>
                  <a:cxn ang="0">
                    <a:pos x="184" y="172"/>
                  </a:cxn>
                  <a:cxn ang="0">
                    <a:pos x="194" y="216"/>
                  </a:cxn>
                  <a:cxn ang="0">
                    <a:pos x="196" y="214"/>
                  </a:cxn>
                  <a:cxn ang="0">
                    <a:pos x="228" y="190"/>
                  </a:cxn>
                  <a:cxn ang="0">
                    <a:pos x="266" y="176"/>
                  </a:cxn>
                  <a:cxn ang="0">
                    <a:pos x="294" y="174"/>
                  </a:cxn>
                  <a:cxn ang="0">
                    <a:pos x="334" y="180"/>
                  </a:cxn>
                  <a:cxn ang="0">
                    <a:pos x="370" y="196"/>
                  </a:cxn>
                  <a:cxn ang="0">
                    <a:pos x="390" y="214"/>
                  </a:cxn>
                  <a:cxn ang="0">
                    <a:pos x="294" y="208"/>
                  </a:cxn>
                  <a:cxn ang="0">
                    <a:pos x="332" y="216"/>
                  </a:cxn>
                  <a:cxn ang="0">
                    <a:pos x="364" y="238"/>
                  </a:cxn>
                  <a:cxn ang="0">
                    <a:pos x="348" y="280"/>
                  </a:cxn>
                  <a:cxn ang="0">
                    <a:pos x="338" y="266"/>
                  </a:cxn>
                  <a:cxn ang="0">
                    <a:pos x="306" y="248"/>
                  </a:cxn>
                  <a:cxn ang="0">
                    <a:pos x="280" y="248"/>
                  </a:cxn>
                  <a:cxn ang="0">
                    <a:pos x="250" y="266"/>
                  </a:cxn>
                  <a:cxn ang="0">
                    <a:pos x="238" y="280"/>
                  </a:cxn>
                  <a:cxn ang="0">
                    <a:pos x="222" y="238"/>
                  </a:cxn>
                  <a:cxn ang="0">
                    <a:pos x="254" y="216"/>
                  </a:cxn>
                  <a:cxn ang="0">
                    <a:pos x="294" y="208"/>
                  </a:cxn>
                  <a:cxn ang="0">
                    <a:pos x="304" y="284"/>
                  </a:cxn>
                  <a:cxn ang="0">
                    <a:pos x="320" y="310"/>
                  </a:cxn>
                  <a:cxn ang="0">
                    <a:pos x="312" y="330"/>
                  </a:cxn>
                  <a:cxn ang="0">
                    <a:pos x="294" y="338"/>
                  </a:cxn>
                  <a:cxn ang="0">
                    <a:pos x="268" y="320"/>
                  </a:cxn>
                  <a:cxn ang="0">
                    <a:pos x="268" y="300"/>
                  </a:cxn>
                  <a:cxn ang="0">
                    <a:pos x="294" y="282"/>
                  </a:cxn>
                </a:cxnLst>
                <a:rect l="0" t="0" r="r" b="b"/>
                <a:pathLst>
                  <a:path w="586" h="390">
                    <a:moveTo>
                      <a:pt x="274" y="0"/>
                    </a:moveTo>
                    <a:lnTo>
                      <a:pt x="274" y="0"/>
                    </a:lnTo>
                    <a:lnTo>
                      <a:pt x="302" y="2"/>
                    </a:lnTo>
                    <a:lnTo>
                      <a:pt x="328" y="8"/>
                    </a:lnTo>
                    <a:lnTo>
                      <a:pt x="354" y="18"/>
                    </a:lnTo>
                    <a:lnTo>
                      <a:pt x="376" y="32"/>
                    </a:lnTo>
                    <a:lnTo>
                      <a:pt x="396" y="48"/>
                    </a:lnTo>
                    <a:lnTo>
                      <a:pt x="414" y="66"/>
                    </a:lnTo>
                    <a:lnTo>
                      <a:pt x="428" y="88"/>
                    </a:lnTo>
                    <a:lnTo>
                      <a:pt x="440" y="112"/>
                    </a:lnTo>
                    <a:lnTo>
                      <a:pt x="440" y="112"/>
                    </a:lnTo>
                    <a:lnTo>
                      <a:pt x="448" y="112"/>
                    </a:lnTo>
                    <a:lnTo>
                      <a:pt x="448" y="112"/>
                    </a:lnTo>
                    <a:lnTo>
                      <a:pt x="462" y="112"/>
                    </a:lnTo>
                    <a:lnTo>
                      <a:pt x="476" y="114"/>
                    </a:lnTo>
                    <a:lnTo>
                      <a:pt x="488" y="118"/>
                    </a:lnTo>
                    <a:lnTo>
                      <a:pt x="502" y="122"/>
                    </a:lnTo>
                    <a:lnTo>
                      <a:pt x="514" y="128"/>
                    </a:lnTo>
                    <a:lnTo>
                      <a:pt x="526" y="136"/>
                    </a:lnTo>
                    <a:lnTo>
                      <a:pt x="536" y="144"/>
                    </a:lnTo>
                    <a:lnTo>
                      <a:pt x="546" y="152"/>
                    </a:lnTo>
                    <a:lnTo>
                      <a:pt x="554" y="162"/>
                    </a:lnTo>
                    <a:lnTo>
                      <a:pt x="562" y="174"/>
                    </a:lnTo>
                    <a:lnTo>
                      <a:pt x="570" y="184"/>
                    </a:lnTo>
                    <a:lnTo>
                      <a:pt x="576" y="196"/>
                    </a:lnTo>
                    <a:lnTo>
                      <a:pt x="580" y="210"/>
                    </a:lnTo>
                    <a:lnTo>
                      <a:pt x="584" y="224"/>
                    </a:lnTo>
                    <a:lnTo>
                      <a:pt x="586" y="236"/>
                    </a:lnTo>
                    <a:lnTo>
                      <a:pt x="586" y="252"/>
                    </a:lnTo>
                    <a:lnTo>
                      <a:pt x="586" y="252"/>
                    </a:lnTo>
                    <a:lnTo>
                      <a:pt x="586" y="266"/>
                    </a:lnTo>
                    <a:lnTo>
                      <a:pt x="584" y="280"/>
                    </a:lnTo>
                    <a:lnTo>
                      <a:pt x="580" y="292"/>
                    </a:lnTo>
                    <a:lnTo>
                      <a:pt x="576" y="306"/>
                    </a:lnTo>
                    <a:lnTo>
                      <a:pt x="570" y="318"/>
                    </a:lnTo>
                    <a:lnTo>
                      <a:pt x="562" y="330"/>
                    </a:lnTo>
                    <a:lnTo>
                      <a:pt x="554" y="340"/>
                    </a:lnTo>
                    <a:lnTo>
                      <a:pt x="546" y="350"/>
                    </a:lnTo>
                    <a:lnTo>
                      <a:pt x="536" y="358"/>
                    </a:lnTo>
                    <a:lnTo>
                      <a:pt x="526" y="366"/>
                    </a:lnTo>
                    <a:lnTo>
                      <a:pt x="514" y="374"/>
                    </a:lnTo>
                    <a:lnTo>
                      <a:pt x="502" y="380"/>
                    </a:lnTo>
                    <a:lnTo>
                      <a:pt x="488" y="384"/>
                    </a:lnTo>
                    <a:lnTo>
                      <a:pt x="476" y="388"/>
                    </a:lnTo>
                    <a:lnTo>
                      <a:pt x="462" y="390"/>
                    </a:lnTo>
                    <a:lnTo>
                      <a:pt x="448" y="390"/>
                    </a:lnTo>
                    <a:lnTo>
                      <a:pt x="116" y="390"/>
                    </a:lnTo>
                    <a:lnTo>
                      <a:pt x="116" y="390"/>
                    </a:lnTo>
                    <a:lnTo>
                      <a:pt x="104" y="390"/>
                    </a:lnTo>
                    <a:lnTo>
                      <a:pt x="92" y="388"/>
                    </a:lnTo>
                    <a:lnTo>
                      <a:pt x="70" y="382"/>
                    </a:lnTo>
                    <a:lnTo>
                      <a:pt x="52" y="370"/>
                    </a:lnTo>
                    <a:lnTo>
                      <a:pt x="34" y="356"/>
                    </a:lnTo>
                    <a:lnTo>
                      <a:pt x="20" y="340"/>
                    </a:lnTo>
                    <a:lnTo>
                      <a:pt x="10" y="320"/>
                    </a:lnTo>
                    <a:lnTo>
                      <a:pt x="2" y="298"/>
                    </a:lnTo>
                    <a:lnTo>
                      <a:pt x="0" y="286"/>
                    </a:lnTo>
                    <a:lnTo>
                      <a:pt x="0" y="274"/>
                    </a:lnTo>
                    <a:lnTo>
                      <a:pt x="0" y="274"/>
                    </a:lnTo>
                    <a:lnTo>
                      <a:pt x="2" y="254"/>
                    </a:lnTo>
                    <a:lnTo>
                      <a:pt x="8" y="234"/>
                    </a:lnTo>
                    <a:lnTo>
                      <a:pt x="16" y="216"/>
                    </a:lnTo>
                    <a:lnTo>
                      <a:pt x="28" y="198"/>
                    </a:lnTo>
                    <a:lnTo>
                      <a:pt x="42" y="184"/>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2"/>
                    </a:lnTo>
                    <a:lnTo>
                      <a:pt x="224" y="8"/>
                    </a:lnTo>
                    <a:lnTo>
                      <a:pt x="242" y="4"/>
                    </a:lnTo>
                    <a:lnTo>
                      <a:pt x="258" y="2"/>
                    </a:lnTo>
                    <a:lnTo>
                      <a:pt x="274" y="0"/>
                    </a:lnTo>
                    <a:lnTo>
                      <a:pt x="274" y="0"/>
                    </a:lnTo>
                    <a:close/>
                    <a:moveTo>
                      <a:pt x="392" y="216"/>
                    </a:moveTo>
                    <a:lnTo>
                      <a:pt x="400" y="204"/>
                    </a:lnTo>
                    <a:lnTo>
                      <a:pt x="414" y="184"/>
                    </a:lnTo>
                    <a:lnTo>
                      <a:pt x="414" y="184"/>
                    </a:lnTo>
                    <a:lnTo>
                      <a:pt x="402" y="172"/>
                    </a:lnTo>
                    <a:lnTo>
                      <a:pt x="388" y="162"/>
                    </a:lnTo>
                    <a:lnTo>
                      <a:pt x="374" y="154"/>
                    </a:lnTo>
                    <a:lnTo>
                      <a:pt x="360" y="148"/>
                    </a:lnTo>
                    <a:lnTo>
                      <a:pt x="344" y="142"/>
                    </a:lnTo>
                    <a:lnTo>
                      <a:pt x="328" y="138"/>
                    </a:lnTo>
                    <a:lnTo>
                      <a:pt x="310" y="136"/>
                    </a:lnTo>
                    <a:lnTo>
                      <a:pt x="294" y="134"/>
                    </a:lnTo>
                    <a:lnTo>
                      <a:pt x="294" y="134"/>
                    </a:lnTo>
                    <a:lnTo>
                      <a:pt x="276" y="136"/>
                    </a:lnTo>
                    <a:lnTo>
                      <a:pt x="258" y="138"/>
                    </a:lnTo>
                    <a:lnTo>
                      <a:pt x="242" y="142"/>
                    </a:lnTo>
                    <a:lnTo>
                      <a:pt x="226" y="148"/>
                    </a:lnTo>
                    <a:lnTo>
                      <a:pt x="212" y="154"/>
                    </a:lnTo>
                    <a:lnTo>
                      <a:pt x="198" y="162"/>
                    </a:lnTo>
                    <a:lnTo>
                      <a:pt x="184" y="172"/>
                    </a:lnTo>
                    <a:lnTo>
                      <a:pt x="172" y="184"/>
                    </a:lnTo>
                    <a:lnTo>
                      <a:pt x="186" y="204"/>
                    </a:lnTo>
                    <a:lnTo>
                      <a:pt x="194" y="216"/>
                    </a:lnTo>
                    <a:lnTo>
                      <a:pt x="194" y="216"/>
                    </a:lnTo>
                    <a:lnTo>
                      <a:pt x="196" y="214"/>
                    </a:lnTo>
                    <a:lnTo>
                      <a:pt x="196" y="214"/>
                    </a:lnTo>
                    <a:lnTo>
                      <a:pt x="206" y="204"/>
                    </a:lnTo>
                    <a:lnTo>
                      <a:pt x="216" y="196"/>
                    </a:lnTo>
                    <a:lnTo>
                      <a:pt x="228" y="190"/>
                    </a:lnTo>
                    <a:lnTo>
                      <a:pt x="240" y="184"/>
                    </a:lnTo>
                    <a:lnTo>
                      <a:pt x="252" y="180"/>
                    </a:lnTo>
                    <a:lnTo>
                      <a:pt x="266" y="176"/>
                    </a:lnTo>
                    <a:lnTo>
                      <a:pt x="280" y="174"/>
                    </a:lnTo>
                    <a:lnTo>
                      <a:pt x="294" y="174"/>
                    </a:lnTo>
                    <a:lnTo>
                      <a:pt x="294" y="174"/>
                    </a:lnTo>
                    <a:lnTo>
                      <a:pt x="308" y="174"/>
                    </a:lnTo>
                    <a:lnTo>
                      <a:pt x="320" y="176"/>
                    </a:lnTo>
                    <a:lnTo>
                      <a:pt x="334" y="180"/>
                    </a:lnTo>
                    <a:lnTo>
                      <a:pt x="346" y="184"/>
                    </a:lnTo>
                    <a:lnTo>
                      <a:pt x="358" y="190"/>
                    </a:lnTo>
                    <a:lnTo>
                      <a:pt x="370" y="196"/>
                    </a:lnTo>
                    <a:lnTo>
                      <a:pt x="380" y="204"/>
                    </a:lnTo>
                    <a:lnTo>
                      <a:pt x="390" y="214"/>
                    </a:lnTo>
                    <a:lnTo>
                      <a:pt x="390" y="214"/>
                    </a:lnTo>
                    <a:lnTo>
                      <a:pt x="392" y="216"/>
                    </a:lnTo>
                    <a:lnTo>
                      <a:pt x="392" y="216"/>
                    </a:lnTo>
                    <a:close/>
                    <a:moveTo>
                      <a:pt x="294" y="208"/>
                    </a:moveTo>
                    <a:lnTo>
                      <a:pt x="294" y="208"/>
                    </a:lnTo>
                    <a:lnTo>
                      <a:pt x="314" y="210"/>
                    </a:lnTo>
                    <a:lnTo>
                      <a:pt x="332" y="216"/>
                    </a:lnTo>
                    <a:lnTo>
                      <a:pt x="350" y="226"/>
                    </a:lnTo>
                    <a:lnTo>
                      <a:pt x="364" y="238"/>
                    </a:lnTo>
                    <a:lnTo>
                      <a:pt x="364" y="238"/>
                    </a:lnTo>
                    <a:lnTo>
                      <a:pt x="372" y="246"/>
                    </a:lnTo>
                    <a:lnTo>
                      <a:pt x="348" y="280"/>
                    </a:lnTo>
                    <a:lnTo>
                      <a:pt x="348" y="280"/>
                    </a:lnTo>
                    <a:lnTo>
                      <a:pt x="344" y="272"/>
                    </a:lnTo>
                    <a:lnTo>
                      <a:pt x="338" y="266"/>
                    </a:lnTo>
                    <a:lnTo>
                      <a:pt x="338" y="266"/>
                    </a:lnTo>
                    <a:lnTo>
                      <a:pt x="328" y="258"/>
                    </a:lnTo>
                    <a:lnTo>
                      <a:pt x="318" y="252"/>
                    </a:lnTo>
                    <a:lnTo>
                      <a:pt x="306" y="248"/>
                    </a:lnTo>
                    <a:lnTo>
                      <a:pt x="294" y="248"/>
                    </a:lnTo>
                    <a:lnTo>
                      <a:pt x="294" y="248"/>
                    </a:lnTo>
                    <a:lnTo>
                      <a:pt x="280" y="248"/>
                    </a:lnTo>
                    <a:lnTo>
                      <a:pt x="270" y="252"/>
                    </a:lnTo>
                    <a:lnTo>
                      <a:pt x="258" y="258"/>
                    </a:lnTo>
                    <a:lnTo>
                      <a:pt x="250" y="266"/>
                    </a:lnTo>
                    <a:lnTo>
                      <a:pt x="250" y="266"/>
                    </a:lnTo>
                    <a:lnTo>
                      <a:pt x="244" y="272"/>
                    </a:lnTo>
                    <a:lnTo>
                      <a:pt x="238" y="280"/>
                    </a:lnTo>
                    <a:lnTo>
                      <a:pt x="216" y="246"/>
                    </a:lnTo>
                    <a:lnTo>
                      <a:pt x="216" y="246"/>
                    </a:lnTo>
                    <a:lnTo>
                      <a:pt x="222" y="238"/>
                    </a:lnTo>
                    <a:lnTo>
                      <a:pt x="222" y="238"/>
                    </a:lnTo>
                    <a:lnTo>
                      <a:pt x="236" y="226"/>
                    </a:lnTo>
                    <a:lnTo>
                      <a:pt x="254" y="216"/>
                    </a:lnTo>
                    <a:lnTo>
                      <a:pt x="272" y="210"/>
                    </a:lnTo>
                    <a:lnTo>
                      <a:pt x="294" y="208"/>
                    </a:lnTo>
                    <a:lnTo>
                      <a:pt x="294" y="208"/>
                    </a:lnTo>
                    <a:close/>
                    <a:moveTo>
                      <a:pt x="294" y="282"/>
                    </a:moveTo>
                    <a:lnTo>
                      <a:pt x="294" y="282"/>
                    </a:lnTo>
                    <a:lnTo>
                      <a:pt x="304" y="284"/>
                    </a:lnTo>
                    <a:lnTo>
                      <a:pt x="312" y="290"/>
                    </a:lnTo>
                    <a:lnTo>
                      <a:pt x="318" y="300"/>
                    </a:lnTo>
                    <a:lnTo>
                      <a:pt x="320" y="310"/>
                    </a:lnTo>
                    <a:lnTo>
                      <a:pt x="320" y="310"/>
                    </a:lnTo>
                    <a:lnTo>
                      <a:pt x="318" y="320"/>
                    </a:lnTo>
                    <a:lnTo>
                      <a:pt x="312" y="330"/>
                    </a:lnTo>
                    <a:lnTo>
                      <a:pt x="304" y="336"/>
                    </a:lnTo>
                    <a:lnTo>
                      <a:pt x="294" y="338"/>
                    </a:lnTo>
                    <a:lnTo>
                      <a:pt x="294" y="338"/>
                    </a:lnTo>
                    <a:lnTo>
                      <a:pt x="282" y="336"/>
                    </a:lnTo>
                    <a:lnTo>
                      <a:pt x="274" y="330"/>
                    </a:lnTo>
                    <a:lnTo>
                      <a:pt x="268" y="320"/>
                    </a:lnTo>
                    <a:lnTo>
                      <a:pt x="266" y="310"/>
                    </a:lnTo>
                    <a:lnTo>
                      <a:pt x="266" y="310"/>
                    </a:lnTo>
                    <a:lnTo>
                      <a:pt x="268" y="300"/>
                    </a:lnTo>
                    <a:lnTo>
                      <a:pt x="274" y="290"/>
                    </a:lnTo>
                    <a:lnTo>
                      <a:pt x="282" y="284"/>
                    </a:lnTo>
                    <a:lnTo>
                      <a:pt x="294" y="282"/>
                    </a:lnTo>
                    <a:lnTo>
                      <a:pt x="294" y="2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29" name="Freeform 14"/>
              <p:cNvSpPr>
                <a:spLocks noEditPoints="1"/>
              </p:cNvSpPr>
              <p:nvPr/>
            </p:nvSpPr>
            <p:spPr bwMode="auto">
              <a:xfrm>
                <a:off x="175562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30" name="组合 611"/>
            <p:cNvGrpSpPr>
              <a:grpSpLocks noChangeAspect="1"/>
            </p:cNvGrpSpPr>
            <p:nvPr/>
          </p:nvGrpSpPr>
          <p:grpSpPr>
            <a:xfrm>
              <a:off x="2088216" y="1629792"/>
              <a:ext cx="152398" cy="117470"/>
              <a:chOff x="1755621" y="2559050"/>
              <a:chExt cx="494313" cy="376668"/>
            </a:xfrm>
            <a:solidFill>
              <a:srgbClr val="0070C0"/>
            </a:solidFill>
          </p:grpSpPr>
          <p:sp>
            <p:nvSpPr>
              <p:cNvPr id="31" name="Freeform 9"/>
              <p:cNvSpPr>
                <a:spLocks noEditPoints="1"/>
              </p:cNvSpPr>
              <p:nvPr/>
            </p:nvSpPr>
            <p:spPr bwMode="auto">
              <a:xfrm>
                <a:off x="1877801" y="2615856"/>
                <a:ext cx="262149" cy="174468"/>
              </a:xfrm>
              <a:custGeom>
                <a:avLst/>
                <a:gdLst/>
                <a:ahLst/>
                <a:cxnLst>
                  <a:cxn ang="0">
                    <a:pos x="302" y="2"/>
                  </a:cxn>
                  <a:cxn ang="0">
                    <a:pos x="376" y="32"/>
                  </a:cxn>
                  <a:cxn ang="0">
                    <a:pos x="428" y="88"/>
                  </a:cxn>
                  <a:cxn ang="0">
                    <a:pos x="448" y="112"/>
                  </a:cxn>
                  <a:cxn ang="0">
                    <a:pos x="476" y="114"/>
                  </a:cxn>
                  <a:cxn ang="0">
                    <a:pos x="514" y="128"/>
                  </a:cxn>
                  <a:cxn ang="0">
                    <a:pos x="546" y="152"/>
                  </a:cxn>
                  <a:cxn ang="0">
                    <a:pos x="570" y="184"/>
                  </a:cxn>
                  <a:cxn ang="0">
                    <a:pos x="584" y="224"/>
                  </a:cxn>
                  <a:cxn ang="0">
                    <a:pos x="586" y="252"/>
                  </a:cxn>
                  <a:cxn ang="0">
                    <a:pos x="580" y="292"/>
                  </a:cxn>
                  <a:cxn ang="0">
                    <a:pos x="562" y="330"/>
                  </a:cxn>
                  <a:cxn ang="0">
                    <a:pos x="536" y="358"/>
                  </a:cxn>
                  <a:cxn ang="0">
                    <a:pos x="502" y="380"/>
                  </a:cxn>
                  <a:cxn ang="0">
                    <a:pos x="462" y="390"/>
                  </a:cxn>
                  <a:cxn ang="0">
                    <a:pos x="116" y="390"/>
                  </a:cxn>
                  <a:cxn ang="0">
                    <a:pos x="70" y="382"/>
                  </a:cxn>
                  <a:cxn ang="0">
                    <a:pos x="20" y="340"/>
                  </a:cxn>
                  <a:cxn ang="0">
                    <a:pos x="0" y="286"/>
                  </a:cxn>
                  <a:cxn ang="0">
                    <a:pos x="2" y="254"/>
                  </a:cxn>
                  <a:cxn ang="0">
                    <a:pos x="28" y="198"/>
                  </a:cxn>
                  <a:cxn ang="0">
                    <a:pos x="78" y="166"/>
                  </a:cxn>
                  <a:cxn ang="0">
                    <a:pos x="100" y="144"/>
                  </a:cxn>
                  <a:cxn ang="0">
                    <a:pos x="116" y="98"/>
                  </a:cxn>
                  <a:cxn ang="0">
                    <a:pos x="144" y="58"/>
                  </a:cxn>
                  <a:cxn ang="0">
                    <a:pos x="180" y="28"/>
                  </a:cxn>
                  <a:cxn ang="0">
                    <a:pos x="224" y="8"/>
                  </a:cxn>
                  <a:cxn ang="0">
                    <a:pos x="274" y="0"/>
                  </a:cxn>
                  <a:cxn ang="0">
                    <a:pos x="400" y="204"/>
                  </a:cxn>
                  <a:cxn ang="0">
                    <a:pos x="402" y="172"/>
                  </a:cxn>
                  <a:cxn ang="0">
                    <a:pos x="360" y="148"/>
                  </a:cxn>
                  <a:cxn ang="0">
                    <a:pos x="310" y="136"/>
                  </a:cxn>
                  <a:cxn ang="0">
                    <a:pos x="276" y="136"/>
                  </a:cxn>
                  <a:cxn ang="0">
                    <a:pos x="226" y="148"/>
                  </a:cxn>
                  <a:cxn ang="0">
                    <a:pos x="184" y="172"/>
                  </a:cxn>
                  <a:cxn ang="0">
                    <a:pos x="194" y="216"/>
                  </a:cxn>
                  <a:cxn ang="0">
                    <a:pos x="196" y="214"/>
                  </a:cxn>
                  <a:cxn ang="0">
                    <a:pos x="228" y="190"/>
                  </a:cxn>
                  <a:cxn ang="0">
                    <a:pos x="266" y="176"/>
                  </a:cxn>
                  <a:cxn ang="0">
                    <a:pos x="294" y="174"/>
                  </a:cxn>
                  <a:cxn ang="0">
                    <a:pos x="334" y="180"/>
                  </a:cxn>
                  <a:cxn ang="0">
                    <a:pos x="370" y="196"/>
                  </a:cxn>
                  <a:cxn ang="0">
                    <a:pos x="390" y="214"/>
                  </a:cxn>
                  <a:cxn ang="0">
                    <a:pos x="294" y="208"/>
                  </a:cxn>
                  <a:cxn ang="0">
                    <a:pos x="332" y="216"/>
                  </a:cxn>
                  <a:cxn ang="0">
                    <a:pos x="364" y="238"/>
                  </a:cxn>
                  <a:cxn ang="0">
                    <a:pos x="348" y="280"/>
                  </a:cxn>
                  <a:cxn ang="0">
                    <a:pos x="338" y="266"/>
                  </a:cxn>
                  <a:cxn ang="0">
                    <a:pos x="306" y="248"/>
                  </a:cxn>
                  <a:cxn ang="0">
                    <a:pos x="280" y="248"/>
                  </a:cxn>
                  <a:cxn ang="0">
                    <a:pos x="250" y="266"/>
                  </a:cxn>
                  <a:cxn ang="0">
                    <a:pos x="238" y="280"/>
                  </a:cxn>
                  <a:cxn ang="0">
                    <a:pos x="222" y="238"/>
                  </a:cxn>
                  <a:cxn ang="0">
                    <a:pos x="254" y="216"/>
                  </a:cxn>
                  <a:cxn ang="0">
                    <a:pos x="294" y="208"/>
                  </a:cxn>
                  <a:cxn ang="0">
                    <a:pos x="304" y="284"/>
                  </a:cxn>
                  <a:cxn ang="0">
                    <a:pos x="320" y="310"/>
                  </a:cxn>
                  <a:cxn ang="0">
                    <a:pos x="312" y="330"/>
                  </a:cxn>
                  <a:cxn ang="0">
                    <a:pos x="294" y="338"/>
                  </a:cxn>
                  <a:cxn ang="0">
                    <a:pos x="268" y="320"/>
                  </a:cxn>
                  <a:cxn ang="0">
                    <a:pos x="268" y="300"/>
                  </a:cxn>
                  <a:cxn ang="0">
                    <a:pos x="294" y="282"/>
                  </a:cxn>
                </a:cxnLst>
                <a:rect l="0" t="0" r="r" b="b"/>
                <a:pathLst>
                  <a:path w="586" h="390">
                    <a:moveTo>
                      <a:pt x="274" y="0"/>
                    </a:moveTo>
                    <a:lnTo>
                      <a:pt x="274" y="0"/>
                    </a:lnTo>
                    <a:lnTo>
                      <a:pt x="302" y="2"/>
                    </a:lnTo>
                    <a:lnTo>
                      <a:pt x="328" y="8"/>
                    </a:lnTo>
                    <a:lnTo>
                      <a:pt x="354" y="18"/>
                    </a:lnTo>
                    <a:lnTo>
                      <a:pt x="376" y="32"/>
                    </a:lnTo>
                    <a:lnTo>
                      <a:pt x="396" y="48"/>
                    </a:lnTo>
                    <a:lnTo>
                      <a:pt x="414" y="66"/>
                    </a:lnTo>
                    <a:lnTo>
                      <a:pt x="428" y="88"/>
                    </a:lnTo>
                    <a:lnTo>
                      <a:pt x="440" y="112"/>
                    </a:lnTo>
                    <a:lnTo>
                      <a:pt x="440" y="112"/>
                    </a:lnTo>
                    <a:lnTo>
                      <a:pt x="448" y="112"/>
                    </a:lnTo>
                    <a:lnTo>
                      <a:pt x="448" y="112"/>
                    </a:lnTo>
                    <a:lnTo>
                      <a:pt x="462" y="112"/>
                    </a:lnTo>
                    <a:lnTo>
                      <a:pt x="476" y="114"/>
                    </a:lnTo>
                    <a:lnTo>
                      <a:pt x="488" y="118"/>
                    </a:lnTo>
                    <a:lnTo>
                      <a:pt x="502" y="122"/>
                    </a:lnTo>
                    <a:lnTo>
                      <a:pt x="514" y="128"/>
                    </a:lnTo>
                    <a:lnTo>
                      <a:pt x="526" y="136"/>
                    </a:lnTo>
                    <a:lnTo>
                      <a:pt x="536" y="144"/>
                    </a:lnTo>
                    <a:lnTo>
                      <a:pt x="546" y="152"/>
                    </a:lnTo>
                    <a:lnTo>
                      <a:pt x="554" y="162"/>
                    </a:lnTo>
                    <a:lnTo>
                      <a:pt x="562" y="174"/>
                    </a:lnTo>
                    <a:lnTo>
                      <a:pt x="570" y="184"/>
                    </a:lnTo>
                    <a:lnTo>
                      <a:pt x="576" y="196"/>
                    </a:lnTo>
                    <a:lnTo>
                      <a:pt x="580" y="210"/>
                    </a:lnTo>
                    <a:lnTo>
                      <a:pt x="584" y="224"/>
                    </a:lnTo>
                    <a:lnTo>
                      <a:pt x="586" y="236"/>
                    </a:lnTo>
                    <a:lnTo>
                      <a:pt x="586" y="252"/>
                    </a:lnTo>
                    <a:lnTo>
                      <a:pt x="586" y="252"/>
                    </a:lnTo>
                    <a:lnTo>
                      <a:pt x="586" y="266"/>
                    </a:lnTo>
                    <a:lnTo>
                      <a:pt x="584" y="280"/>
                    </a:lnTo>
                    <a:lnTo>
                      <a:pt x="580" y="292"/>
                    </a:lnTo>
                    <a:lnTo>
                      <a:pt x="576" y="306"/>
                    </a:lnTo>
                    <a:lnTo>
                      <a:pt x="570" y="318"/>
                    </a:lnTo>
                    <a:lnTo>
                      <a:pt x="562" y="330"/>
                    </a:lnTo>
                    <a:lnTo>
                      <a:pt x="554" y="340"/>
                    </a:lnTo>
                    <a:lnTo>
                      <a:pt x="546" y="350"/>
                    </a:lnTo>
                    <a:lnTo>
                      <a:pt x="536" y="358"/>
                    </a:lnTo>
                    <a:lnTo>
                      <a:pt x="526" y="366"/>
                    </a:lnTo>
                    <a:lnTo>
                      <a:pt x="514" y="374"/>
                    </a:lnTo>
                    <a:lnTo>
                      <a:pt x="502" y="380"/>
                    </a:lnTo>
                    <a:lnTo>
                      <a:pt x="488" y="384"/>
                    </a:lnTo>
                    <a:lnTo>
                      <a:pt x="476" y="388"/>
                    </a:lnTo>
                    <a:lnTo>
                      <a:pt x="462" y="390"/>
                    </a:lnTo>
                    <a:lnTo>
                      <a:pt x="448" y="390"/>
                    </a:lnTo>
                    <a:lnTo>
                      <a:pt x="116" y="390"/>
                    </a:lnTo>
                    <a:lnTo>
                      <a:pt x="116" y="390"/>
                    </a:lnTo>
                    <a:lnTo>
                      <a:pt x="104" y="390"/>
                    </a:lnTo>
                    <a:lnTo>
                      <a:pt x="92" y="388"/>
                    </a:lnTo>
                    <a:lnTo>
                      <a:pt x="70" y="382"/>
                    </a:lnTo>
                    <a:lnTo>
                      <a:pt x="52" y="370"/>
                    </a:lnTo>
                    <a:lnTo>
                      <a:pt x="34" y="356"/>
                    </a:lnTo>
                    <a:lnTo>
                      <a:pt x="20" y="340"/>
                    </a:lnTo>
                    <a:lnTo>
                      <a:pt x="10" y="320"/>
                    </a:lnTo>
                    <a:lnTo>
                      <a:pt x="2" y="298"/>
                    </a:lnTo>
                    <a:lnTo>
                      <a:pt x="0" y="286"/>
                    </a:lnTo>
                    <a:lnTo>
                      <a:pt x="0" y="274"/>
                    </a:lnTo>
                    <a:lnTo>
                      <a:pt x="0" y="274"/>
                    </a:lnTo>
                    <a:lnTo>
                      <a:pt x="2" y="254"/>
                    </a:lnTo>
                    <a:lnTo>
                      <a:pt x="8" y="234"/>
                    </a:lnTo>
                    <a:lnTo>
                      <a:pt x="16" y="216"/>
                    </a:lnTo>
                    <a:lnTo>
                      <a:pt x="28" y="198"/>
                    </a:lnTo>
                    <a:lnTo>
                      <a:pt x="42" y="184"/>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2"/>
                    </a:lnTo>
                    <a:lnTo>
                      <a:pt x="224" y="8"/>
                    </a:lnTo>
                    <a:lnTo>
                      <a:pt x="242" y="4"/>
                    </a:lnTo>
                    <a:lnTo>
                      <a:pt x="258" y="2"/>
                    </a:lnTo>
                    <a:lnTo>
                      <a:pt x="274" y="0"/>
                    </a:lnTo>
                    <a:lnTo>
                      <a:pt x="274" y="0"/>
                    </a:lnTo>
                    <a:close/>
                    <a:moveTo>
                      <a:pt x="392" y="216"/>
                    </a:moveTo>
                    <a:lnTo>
                      <a:pt x="400" y="204"/>
                    </a:lnTo>
                    <a:lnTo>
                      <a:pt x="414" y="184"/>
                    </a:lnTo>
                    <a:lnTo>
                      <a:pt x="414" y="184"/>
                    </a:lnTo>
                    <a:lnTo>
                      <a:pt x="402" y="172"/>
                    </a:lnTo>
                    <a:lnTo>
                      <a:pt x="388" y="162"/>
                    </a:lnTo>
                    <a:lnTo>
                      <a:pt x="374" y="154"/>
                    </a:lnTo>
                    <a:lnTo>
                      <a:pt x="360" y="148"/>
                    </a:lnTo>
                    <a:lnTo>
                      <a:pt x="344" y="142"/>
                    </a:lnTo>
                    <a:lnTo>
                      <a:pt x="328" y="138"/>
                    </a:lnTo>
                    <a:lnTo>
                      <a:pt x="310" y="136"/>
                    </a:lnTo>
                    <a:lnTo>
                      <a:pt x="294" y="134"/>
                    </a:lnTo>
                    <a:lnTo>
                      <a:pt x="294" y="134"/>
                    </a:lnTo>
                    <a:lnTo>
                      <a:pt x="276" y="136"/>
                    </a:lnTo>
                    <a:lnTo>
                      <a:pt x="258" y="138"/>
                    </a:lnTo>
                    <a:lnTo>
                      <a:pt x="242" y="142"/>
                    </a:lnTo>
                    <a:lnTo>
                      <a:pt x="226" y="148"/>
                    </a:lnTo>
                    <a:lnTo>
                      <a:pt x="212" y="154"/>
                    </a:lnTo>
                    <a:lnTo>
                      <a:pt x="198" y="162"/>
                    </a:lnTo>
                    <a:lnTo>
                      <a:pt x="184" y="172"/>
                    </a:lnTo>
                    <a:lnTo>
                      <a:pt x="172" y="184"/>
                    </a:lnTo>
                    <a:lnTo>
                      <a:pt x="186" y="204"/>
                    </a:lnTo>
                    <a:lnTo>
                      <a:pt x="194" y="216"/>
                    </a:lnTo>
                    <a:lnTo>
                      <a:pt x="194" y="216"/>
                    </a:lnTo>
                    <a:lnTo>
                      <a:pt x="196" y="214"/>
                    </a:lnTo>
                    <a:lnTo>
                      <a:pt x="196" y="214"/>
                    </a:lnTo>
                    <a:lnTo>
                      <a:pt x="206" y="204"/>
                    </a:lnTo>
                    <a:lnTo>
                      <a:pt x="216" y="196"/>
                    </a:lnTo>
                    <a:lnTo>
                      <a:pt x="228" y="190"/>
                    </a:lnTo>
                    <a:lnTo>
                      <a:pt x="240" y="184"/>
                    </a:lnTo>
                    <a:lnTo>
                      <a:pt x="252" y="180"/>
                    </a:lnTo>
                    <a:lnTo>
                      <a:pt x="266" y="176"/>
                    </a:lnTo>
                    <a:lnTo>
                      <a:pt x="280" y="174"/>
                    </a:lnTo>
                    <a:lnTo>
                      <a:pt x="294" y="174"/>
                    </a:lnTo>
                    <a:lnTo>
                      <a:pt x="294" y="174"/>
                    </a:lnTo>
                    <a:lnTo>
                      <a:pt x="308" y="174"/>
                    </a:lnTo>
                    <a:lnTo>
                      <a:pt x="320" y="176"/>
                    </a:lnTo>
                    <a:lnTo>
                      <a:pt x="334" y="180"/>
                    </a:lnTo>
                    <a:lnTo>
                      <a:pt x="346" y="184"/>
                    </a:lnTo>
                    <a:lnTo>
                      <a:pt x="358" y="190"/>
                    </a:lnTo>
                    <a:lnTo>
                      <a:pt x="370" y="196"/>
                    </a:lnTo>
                    <a:lnTo>
                      <a:pt x="380" y="204"/>
                    </a:lnTo>
                    <a:lnTo>
                      <a:pt x="390" y="214"/>
                    </a:lnTo>
                    <a:lnTo>
                      <a:pt x="390" y="214"/>
                    </a:lnTo>
                    <a:lnTo>
                      <a:pt x="392" y="216"/>
                    </a:lnTo>
                    <a:lnTo>
                      <a:pt x="392" y="216"/>
                    </a:lnTo>
                    <a:close/>
                    <a:moveTo>
                      <a:pt x="294" y="208"/>
                    </a:moveTo>
                    <a:lnTo>
                      <a:pt x="294" y="208"/>
                    </a:lnTo>
                    <a:lnTo>
                      <a:pt x="314" y="210"/>
                    </a:lnTo>
                    <a:lnTo>
                      <a:pt x="332" y="216"/>
                    </a:lnTo>
                    <a:lnTo>
                      <a:pt x="350" y="226"/>
                    </a:lnTo>
                    <a:lnTo>
                      <a:pt x="364" y="238"/>
                    </a:lnTo>
                    <a:lnTo>
                      <a:pt x="364" y="238"/>
                    </a:lnTo>
                    <a:lnTo>
                      <a:pt x="372" y="246"/>
                    </a:lnTo>
                    <a:lnTo>
                      <a:pt x="348" y="280"/>
                    </a:lnTo>
                    <a:lnTo>
                      <a:pt x="348" y="280"/>
                    </a:lnTo>
                    <a:lnTo>
                      <a:pt x="344" y="272"/>
                    </a:lnTo>
                    <a:lnTo>
                      <a:pt x="338" y="266"/>
                    </a:lnTo>
                    <a:lnTo>
                      <a:pt x="338" y="266"/>
                    </a:lnTo>
                    <a:lnTo>
                      <a:pt x="328" y="258"/>
                    </a:lnTo>
                    <a:lnTo>
                      <a:pt x="318" y="252"/>
                    </a:lnTo>
                    <a:lnTo>
                      <a:pt x="306" y="248"/>
                    </a:lnTo>
                    <a:lnTo>
                      <a:pt x="294" y="248"/>
                    </a:lnTo>
                    <a:lnTo>
                      <a:pt x="294" y="248"/>
                    </a:lnTo>
                    <a:lnTo>
                      <a:pt x="280" y="248"/>
                    </a:lnTo>
                    <a:lnTo>
                      <a:pt x="270" y="252"/>
                    </a:lnTo>
                    <a:lnTo>
                      <a:pt x="258" y="258"/>
                    </a:lnTo>
                    <a:lnTo>
                      <a:pt x="250" y="266"/>
                    </a:lnTo>
                    <a:lnTo>
                      <a:pt x="250" y="266"/>
                    </a:lnTo>
                    <a:lnTo>
                      <a:pt x="244" y="272"/>
                    </a:lnTo>
                    <a:lnTo>
                      <a:pt x="238" y="280"/>
                    </a:lnTo>
                    <a:lnTo>
                      <a:pt x="216" y="246"/>
                    </a:lnTo>
                    <a:lnTo>
                      <a:pt x="216" y="246"/>
                    </a:lnTo>
                    <a:lnTo>
                      <a:pt x="222" y="238"/>
                    </a:lnTo>
                    <a:lnTo>
                      <a:pt x="222" y="238"/>
                    </a:lnTo>
                    <a:lnTo>
                      <a:pt x="236" y="226"/>
                    </a:lnTo>
                    <a:lnTo>
                      <a:pt x="254" y="216"/>
                    </a:lnTo>
                    <a:lnTo>
                      <a:pt x="272" y="210"/>
                    </a:lnTo>
                    <a:lnTo>
                      <a:pt x="294" y="208"/>
                    </a:lnTo>
                    <a:lnTo>
                      <a:pt x="294" y="208"/>
                    </a:lnTo>
                    <a:close/>
                    <a:moveTo>
                      <a:pt x="294" y="282"/>
                    </a:moveTo>
                    <a:lnTo>
                      <a:pt x="294" y="282"/>
                    </a:lnTo>
                    <a:lnTo>
                      <a:pt x="304" y="284"/>
                    </a:lnTo>
                    <a:lnTo>
                      <a:pt x="312" y="290"/>
                    </a:lnTo>
                    <a:lnTo>
                      <a:pt x="318" y="300"/>
                    </a:lnTo>
                    <a:lnTo>
                      <a:pt x="320" y="310"/>
                    </a:lnTo>
                    <a:lnTo>
                      <a:pt x="320" y="310"/>
                    </a:lnTo>
                    <a:lnTo>
                      <a:pt x="318" y="320"/>
                    </a:lnTo>
                    <a:lnTo>
                      <a:pt x="312" y="330"/>
                    </a:lnTo>
                    <a:lnTo>
                      <a:pt x="304" y="336"/>
                    </a:lnTo>
                    <a:lnTo>
                      <a:pt x="294" y="338"/>
                    </a:lnTo>
                    <a:lnTo>
                      <a:pt x="294" y="338"/>
                    </a:lnTo>
                    <a:lnTo>
                      <a:pt x="282" y="336"/>
                    </a:lnTo>
                    <a:lnTo>
                      <a:pt x="274" y="330"/>
                    </a:lnTo>
                    <a:lnTo>
                      <a:pt x="268" y="320"/>
                    </a:lnTo>
                    <a:lnTo>
                      <a:pt x="266" y="310"/>
                    </a:lnTo>
                    <a:lnTo>
                      <a:pt x="266" y="310"/>
                    </a:lnTo>
                    <a:lnTo>
                      <a:pt x="268" y="300"/>
                    </a:lnTo>
                    <a:lnTo>
                      <a:pt x="274" y="290"/>
                    </a:lnTo>
                    <a:lnTo>
                      <a:pt x="282" y="284"/>
                    </a:lnTo>
                    <a:lnTo>
                      <a:pt x="294" y="282"/>
                    </a:lnTo>
                    <a:lnTo>
                      <a:pt x="294" y="2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32" name="Freeform 14"/>
              <p:cNvSpPr>
                <a:spLocks noEditPoints="1"/>
              </p:cNvSpPr>
              <p:nvPr/>
            </p:nvSpPr>
            <p:spPr bwMode="auto">
              <a:xfrm>
                <a:off x="175562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33" name="组合 611"/>
            <p:cNvGrpSpPr>
              <a:grpSpLocks noChangeAspect="1"/>
            </p:cNvGrpSpPr>
            <p:nvPr/>
          </p:nvGrpSpPr>
          <p:grpSpPr>
            <a:xfrm>
              <a:off x="2267303" y="1629792"/>
              <a:ext cx="152398" cy="117470"/>
              <a:chOff x="1755621" y="2559050"/>
              <a:chExt cx="494313" cy="376668"/>
            </a:xfrm>
            <a:solidFill>
              <a:srgbClr val="0070C0"/>
            </a:solidFill>
          </p:grpSpPr>
          <p:sp>
            <p:nvSpPr>
              <p:cNvPr id="34" name="Freeform 9"/>
              <p:cNvSpPr>
                <a:spLocks noEditPoints="1"/>
              </p:cNvSpPr>
              <p:nvPr/>
            </p:nvSpPr>
            <p:spPr bwMode="auto">
              <a:xfrm>
                <a:off x="1877801" y="2615856"/>
                <a:ext cx="262149" cy="174468"/>
              </a:xfrm>
              <a:custGeom>
                <a:avLst/>
                <a:gdLst/>
                <a:ahLst/>
                <a:cxnLst>
                  <a:cxn ang="0">
                    <a:pos x="302" y="2"/>
                  </a:cxn>
                  <a:cxn ang="0">
                    <a:pos x="376" y="32"/>
                  </a:cxn>
                  <a:cxn ang="0">
                    <a:pos x="428" y="88"/>
                  </a:cxn>
                  <a:cxn ang="0">
                    <a:pos x="448" y="112"/>
                  </a:cxn>
                  <a:cxn ang="0">
                    <a:pos x="476" y="114"/>
                  </a:cxn>
                  <a:cxn ang="0">
                    <a:pos x="514" y="128"/>
                  </a:cxn>
                  <a:cxn ang="0">
                    <a:pos x="546" y="152"/>
                  </a:cxn>
                  <a:cxn ang="0">
                    <a:pos x="570" y="184"/>
                  </a:cxn>
                  <a:cxn ang="0">
                    <a:pos x="584" y="224"/>
                  </a:cxn>
                  <a:cxn ang="0">
                    <a:pos x="586" y="252"/>
                  </a:cxn>
                  <a:cxn ang="0">
                    <a:pos x="580" y="292"/>
                  </a:cxn>
                  <a:cxn ang="0">
                    <a:pos x="562" y="330"/>
                  </a:cxn>
                  <a:cxn ang="0">
                    <a:pos x="536" y="358"/>
                  </a:cxn>
                  <a:cxn ang="0">
                    <a:pos x="502" y="380"/>
                  </a:cxn>
                  <a:cxn ang="0">
                    <a:pos x="462" y="390"/>
                  </a:cxn>
                  <a:cxn ang="0">
                    <a:pos x="116" y="390"/>
                  </a:cxn>
                  <a:cxn ang="0">
                    <a:pos x="70" y="382"/>
                  </a:cxn>
                  <a:cxn ang="0">
                    <a:pos x="20" y="340"/>
                  </a:cxn>
                  <a:cxn ang="0">
                    <a:pos x="0" y="286"/>
                  </a:cxn>
                  <a:cxn ang="0">
                    <a:pos x="2" y="254"/>
                  </a:cxn>
                  <a:cxn ang="0">
                    <a:pos x="28" y="198"/>
                  </a:cxn>
                  <a:cxn ang="0">
                    <a:pos x="78" y="166"/>
                  </a:cxn>
                  <a:cxn ang="0">
                    <a:pos x="100" y="144"/>
                  </a:cxn>
                  <a:cxn ang="0">
                    <a:pos x="116" y="98"/>
                  </a:cxn>
                  <a:cxn ang="0">
                    <a:pos x="144" y="58"/>
                  </a:cxn>
                  <a:cxn ang="0">
                    <a:pos x="180" y="28"/>
                  </a:cxn>
                  <a:cxn ang="0">
                    <a:pos x="224" y="8"/>
                  </a:cxn>
                  <a:cxn ang="0">
                    <a:pos x="274" y="0"/>
                  </a:cxn>
                  <a:cxn ang="0">
                    <a:pos x="400" y="204"/>
                  </a:cxn>
                  <a:cxn ang="0">
                    <a:pos x="402" y="172"/>
                  </a:cxn>
                  <a:cxn ang="0">
                    <a:pos x="360" y="148"/>
                  </a:cxn>
                  <a:cxn ang="0">
                    <a:pos x="310" y="136"/>
                  </a:cxn>
                  <a:cxn ang="0">
                    <a:pos x="276" y="136"/>
                  </a:cxn>
                  <a:cxn ang="0">
                    <a:pos x="226" y="148"/>
                  </a:cxn>
                  <a:cxn ang="0">
                    <a:pos x="184" y="172"/>
                  </a:cxn>
                  <a:cxn ang="0">
                    <a:pos x="194" y="216"/>
                  </a:cxn>
                  <a:cxn ang="0">
                    <a:pos x="196" y="214"/>
                  </a:cxn>
                  <a:cxn ang="0">
                    <a:pos x="228" y="190"/>
                  </a:cxn>
                  <a:cxn ang="0">
                    <a:pos x="266" y="176"/>
                  </a:cxn>
                  <a:cxn ang="0">
                    <a:pos x="294" y="174"/>
                  </a:cxn>
                  <a:cxn ang="0">
                    <a:pos x="334" y="180"/>
                  </a:cxn>
                  <a:cxn ang="0">
                    <a:pos x="370" y="196"/>
                  </a:cxn>
                  <a:cxn ang="0">
                    <a:pos x="390" y="214"/>
                  </a:cxn>
                  <a:cxn ang="0">
                    <a:pos x="294" y="208"/>
                  </a:cxn>
                  <a:cxn ang="0">
                    <a:pos x="332" y="216"/>
                  </a:cxn>
                  <a:cxn ang="0">
                    <a:pos x="364" y="238"/>
                  </a:cxn>
                  <a:cxn ang="0">
                    <a:pos x="348" y="280"/>
                  </a:cxn>
                  <a:cxn ang="0">
                    <a:pos x="338" y="266"/>
                  </a:cxn>
                  <a:cxn ang="0">
                    <a:pos x="306" y="248"/>
                  </a:cxn>
                  <a:cxn ang="0">
                    <a:pos x="280" y="248"/>
                  </a:cxn>
                  <a:cxn ang="0">
                    <a:pos x="250" y="266"/>
                  </a:cxn>
                  <a:cxn ang="0">
                    <a:pos x="238" y="280"/>
                  </a:cxn>
                  <a:cxn ang="0">
                    <a:pos x="222" y="238"/>
                  </a:cxn>
                  <a:cxn ang="0">
                    <a:pos x="254" y="216"/>
                  </a:cxn>
                  <a:cxn ang="0">
                    <a:pos x="294" y="208"/>
                  </a:cxn>
                  <a:cxn ang="0">
                    <a:pos x="304" y="284"/>
                  </a:cxn>
                  <a:cxn ang="0">
                    <a:pos x="320" y="310"/>
                  </a:cxn>
                  <a:cxn ang="0">
                    <a:pos x="312" y="330"/>
                  </a:cxn>
                  <a:cxn ang="0">
                    <a:pos x="294" y="338"/>
                  </a:cxn>
                  <a:cxn ang="0">
                    <a:pos x="268" y="320"/>
                  </a:cxn>
                  <a:cxn ang="0">
                    <a:pos x="268" y="300"/>
                  </a:cxn>
                  <a:cxn ang="0">
                    <a:pos x="294" y="282"/>
                  </a:cxn>
                </a:cxnLst>
                <a:rect l="0" t="0" r="r" b="b"/>
                <a:pathLst>
                  <a:path w="586" h="390">
                    <a:moveTo>
                      <a:pt x="274" y="0"/>
                    </a:moveTo>
                    <a:lnTo>
                      <a:pt x="274" y="0"/>
                    </a:lnTo>
                    <a:lnTo>
                      <a:pt x="302" y="2"/>
                    </a:lnTo>
                    <a:lnTo>
                      <a:pt x="328" y="8"/>
                    </a:lnTo>
                    <a:lnTo>
                      <a:pt x="354" y="18"/>
                    </a:lnTo>
                    <a:lnTo>
                      <a:pt x="376" y="32"/>
                    </a:lnTo>
                    <a:lnTo>
                      <a:pt x="396" y="48"/>
                    </a:lnTo>
                    <a:lnTo>
                      <a:pt x="414" y="66"/>
                    </a:lnTo>
                    <a:lnTo>
                      <a:pt x="428" y="88"/>
                    </a:lnTo>
                    <a:lnTo>
                      <a:pt x="440" y="112"/>
                    </a:lnTo>
                    <a:lnTo>
                      <a:pt x="440" y="112"/>
                    </a:lnTo>
                    <a:lnTo>
                      <a:pt x="448" y="112"/>
                    </a:lnTo>
                    <a:lnTo>
                      <a:pt x="448" y="112"/>
                    </a:lnTo>
                    <a:lnTo>
                      <a:pt x="462" y="112"/>
                    </a:lnTo>
                    <a:lnTo>
                      <a:pt x="476" y="114"/>
                    </a:lnTo>
                    <a:lnTo>
                      <a:pt x="488" y="118"/>
                    </a:lnTo>
                    <a:lnTo>
                      <a:pt x="502" y="122"/>
                    </a:lnTo>
                    <a:lnTo>
                      <a:pt x="514" y="128"/>
                    </a:lnTo>
                    <a:lnTo>
                      <a:pt x="526" y="136"/>
                    </a:lnTo>
                    <a:lnTo>
                      <a:pt x="536" y="144"/>
                    </a:lnTo>
                    <a:lnTo>
                      <a:pt x="546" y="152"/>
                    </a:lnTo>
                    <a:lnTo>
                      <a:pt x="554" y="162"/>
                    </a:lnTo>
                    <a:lnTo>
                      <a:pt x="562" y="174"/>
                    </a:lnTo>
                    <a:lnTo>
                      <a:pt x="570" y="184"/>
                    </a:lnTo>
                    <a:lnTo>
                      <a:pt x="576" y="196"/>
                    </a:lnTo>
                    <a:lnTo>
                      <a:pt x="580" y="210"/>
                    </a:lnTo>
                    <a:lnTo>
                      <a:pt x="584" y="224"/>
                    </a:lnTo>
                    <a:lnTo>
                      <a:pt x="586" y="236"/>
                    </a:lnTo>
                    <a:lnTo>
                      <a:pt x="586" y="252"/>
                    </a:lnTo>
                    <a:lnTo>
                      <a:pt x="586" y="252"/>
                    </a:lnTo>
                    <a:lnTo>
                      <a:pt x="586" y="266"/>
                    </a:lnTo>
                    <a:lnTo>
                      <a:pt x="584" y="280"/>
                    </a:lnTo>
                    <a:lnTo>
                      <a:pt x="580" y="292"/>
                    </a:lnTo>
                    <a:lnTo>
                      <a:pt x="576" y="306"/>
                    </a:lnTo>
                    <a:lnTo>
                      <a:pt x="570" y="318"/>
                    </a:lnTo>
                    <a:lnTo>
                      <a:pt x="562" y="330"/>
                    </a:lnTo>
                    <a:lnTo>
                      <a:pt x="554" y="340"/>
                    </a:lnTo>
                    <a:lnTo>
                      <a:pt x="546" y="350"/>
                    </a:lnTo>
                    <a:lnTo>
                      <a:pt x="536" y="358"/>
                    </a:lnTo>
                    <a:lnTo>
                      <a:pt x="526" y="366"/>
                    </a:lnTo>
                    <a:lnTo>
                      <a:pt x="514" y="374"/>
                    </a:lnTo>
                    <a:lnTo>
                      <a:pt x="502" y="380"/>
                    </a:lnTo>
                    <a:lnTo>
                      <a:pt x="488" y="384"/>
                    </a:lnTo>
                    <a:lnTo>
                      <a:pt x="476" y="388"/>
                    </a:lnTo>
                    <a:lnTo>
                      <a:pt x="462" y="390"/>
                    </a:lnTo>
                    <a:lnTo>
                      <a:pt x="448" y="390"/>
                    </a:lnTo>
                    <a:lnTo>
                      <a:pt x="116" y="390"/>
                    </a:lnTo>
                    <a:lnTo>
                      <a:pt x="116" y="390"/>
                    </a:lnTo>
                    <a:lnTo>
                      <a:pt x="104" y="390"/>
                    </a:lnTo>
                    <a:lnTo>
                      <a:pt x="92" y="388"/>
                    </a:lnTo>
                    <a:lnTo>
                      <a:pt x="70" y="382"/>
                    </a:lnTo>
                    <a:lnTo>
                      <a:pt x="52" y="370"/>
                    </a:lnTo>
                    <a:lnTo>
                      <a:pt x="34" y="356"/>
                    </a:lnTo>
                    <a:lnTo>
                      <a:pt x="20" y="340"/>
                    </a:lnTo>
                    <a:lnTo>
                      <a:pt x="10" y="320"/>
                    </a:lnTo>
                    <a:lnTo>
                      <a:pt x="2" y="298"/>
                    </a:lnTo>
                    <a:lnTo>
                      <a:pt x="0" y="286"/>
                    </a:lnTo>
                    <a:lnTo>
                      <a:pt x="0" y="274"/>
                    </a:lnTo>
                    <a:lnTo>
                      <a:pt x="0" y="274"/>
                    </a:lnTo>
                    <a:lnTo>
                      <a:pt x="2" y="254"/>
                    </a:lnTo>
                    <a:lnTo>
                      <a:pt x="8" y="234"/>
                    </a:lnTo>
                    <a:lnTo>
                      <a:pt x="16" y="216"/>
                    </a:lnTo>
                    <a:lnTo>
                      <a:pt x="28" y="198"/>
                    </a:lnTo>
                    <a:lnTo>
                      <a:pt x="42" y="184"/>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2"/>
                    </a:lnTo>
                    <a:lnTo>
                      <a:pt x="224" y="8"/>
                    </a:lnTo>
                    <a:lnTo>
                      <a:pt x="242" y="4"/>
                    </a:lnTo>
                    <a:lnTo>
                      <a:pt x="258" y="2"/>
                    </a:lnTo>
                    <a:lnTo>
                      <a:pt x="274" y="0"/>
                    </a:lnTo>
                    <a:lnTo>
                      <a:pt x="274" y="0"/>
                    </a:lnTo>
                    <a:close/>
                    <a:moveTo>
                      <a:pt x="392" y="216"/>
                    </a:moveTo>
                    <a:lnTo>
                      <a:pt x="400" y="204"/>
                    </a:lnTo>
                    <a:lnTo>
                      <a:pt x="414" y="184"/>
                    </a:lnTo>
                    <a:lnTo>
                      <a:pt x="414" y="184"/>
                    </a:lnTo>
                    <a:lnTo>
                      <a:pt x="402" y="172"/>
                    </a:lnTo>
                    <a:lnTo>
                      <a:pt x="388" y="162"/>
                    </a:lnTo>
                    <a:lnTo>
                      <a:pt x="374" y="154"/>
                    </a:lnTo>
                    <a:lnTo>
                      <a:pt x="360" y="148"/>
                    </a:lnTo>
                    <a:lnTo>
                      <a:pt x="344" y="142"/>
                    </a:lnTo>
                    <a:lnTo>
                      <a:pt x="328" y="138"/>
                    </a:lnTo>
                    <a:lnTo>
                      <a:pt x="310" y="136"/>
                    </a:lnTo>
                    <a:lnTo>
                      <a:pt x="294" y="134"/>
                    </a:lnTo>
                    <a:lnTo>
                      <a:pt x="294" y="134"/>
                    </a:lnTo>
                    <a:lnTo>
                      <a:pt x="276" y="136"/>
                    </a:lnTo>
                    <a:lnTo>
                      <a:pt x="258" y="138"/>
                    </a:lnTo>
                    <a:lnTo>
                      <a:pt x="242" y="142"/>
                    </a:lnTo>
                    <a:lnTo>
                      <a:pt x="226" y="148"/>
                    </a:lnTo>
                    <a:lnTo>
                      <a:pt x="212" y="154"/>
                    </a:lnTo>
                    <a:lnTo>
                      <a:pt x="198" y="162"/>
                    </a:lnTo>
                    <a:lnTo>
                      <a:pt x="184" y="172"/>
                    </a:lnTo>
                    <a:lnTo>
                      <a:pt x="172" y="184"/>
                    </a:lnTo>
                    <a:lnTo>
                      <a:pt x="186" y="204"/>
                    </a:lnTo>
                    <a:lnTo>
                      <a:pt x="194" y="216"/>
                    </a:lnTo>
                    <a:lnTo>
                      <a:pt x="194" y="216"/>
                    </a:lnTo>
                    <a:lnTo>
                      <a:pt x="196" y="214"/>
                    </a:lnTo>
                    <a:lnTo>
                      <a:pt x="196" y="214"/>
                    </a:lnTo>
                    <a:lnTo>
                      <a:pt x="206" y="204"/>
                    </a:lnTo>
                    <a:lnTo>
                      <a:pt x="216" y="196"/>
                    </a:lnTo>
                    <a:lnTo>
                      <a:pt x="228" y="190"/>
                    </a:lnTo>
                    <a:lnTo>
                      <a:pt x="240" y="184"/>
                    </a:lnTo>
                    <a:lnTo>
                      <a:pt x="252" y="180"/>
                    </a:lnTo>
                    <a:lnTo>
                      <a:pt x="266" y="176"/>
                    </a:lnTo>
                    <a:lnTo>
                      <a:pt x="280" y="174"/>
                    </a:lnTo>
                    <a:lnTo>
                      <a:pt x="294" y="174"/>
                    </a:lnTo>
                    <a:lnTo>
                      <a:pt x="294" y="174"/>
                    </a:lnTo>
                    <a:lnTo>
                      <a:pt x="308" y="174"/>
                    </a:lnTo>
                    <a:lnTo>
                      <a:pt x="320" y="176"/>
                    </a:lnTo>
                    <a:lnTo>
                      <a:pt x="334" y="180"/>
                    </a:lnTo>
                    <a:lnTo>
                      <a:pt x="346" y="184"/>
                    </a:lnTo>
                    <a:lnTo>
                      <a:pt x="358" y="190"/>
                    </a:lnTo>
                    <a:lnTo>
                      <a:pt x="370" y="196"/>
                    </a:lnTo>
                    <a:lnTo>
                      <a:pt x="380" y="204"/>
                    </a:lnTo>
                    <a:lnTo>
                      <a:pt x="390" y="214"/>
                    </a:lnTo>
                    <a:lnTo>
                      <a:pt x="390" y="214"/>
                    </a:lnTo>
                    <a:lnTo>
                      <a:pt x="392" y="216"/>
                    </a:lnTo>
                    <a:lnTo>
                      <a:pt x="392" y="216"/>
                    </a:lnTo>
                    <a:close/>
                    <a:moveTo>
                      <a:pt x="294" y="208"/>
                    </a:moveTo>
                    <a:lnTo>
                      <a:pt x="294" y="208"/>
                    </a:lnTo>
                    <a:lnTo>
                      <a:pt x="314" y="210"/>
                    </a:lnTo>
                    <a:lnTo>
                      <a:pt x="332" y="216"/>
                    </a:lnTo>
                    <a:lnTo>
                      <a:pt x="350" y="226"/>
                    </a:lnTo>
                    <a:lnTo>
                      <a:pt x="364" y="238"/>
                    </a:lnTo>
                    <a:lnTo>
                      <a:pt x="364" y="238"/>
                    </a:lnTo>
                    <a:lnTo>
                      <a:pt x="372" y="246"/>
                    </a:lnTo>
                    <a:lnTo>
                      <a:pt x="348" y="280"/>
                    </a:lnTo>
                    <a:lnTo>
                      <a:pt x="348" y="280"/>
                    </a:lnTo>
                    <a:lnTo>
                      <a:pt x="344" y="272"/>
                    </a:lnTo>
                    <a:lnTo>
                      <a:pt x="338" y="266"/>
                    </a:lnTo>
                    <a:lnTo>
                      <a:pt x="338" y="266"/>
                    </a:lnTo>
                    <a:lnTo>
                      <a:pt x="328" y="258"/>
                    </a:lnTo>
                    <a:lnTo>
                      <a:pt x="318" y="252"/>
                    </a:lnTo>
                    <a:lnTo>
                      <a:pt x="306" y="248"/>
                    </a:lnTo>
                    <a:lnTo>
                      <a:pt x="294" y="248"/>
                    </a:lnTo>
                    <a:lnTo>
                      <a:pt x="294" y="248"/>
                    </a:lnTo>
                    <a:lnTo>
                      <a:pt x="280" y="248"/>
                    </a:lnTo>
                    <a:lnTo>
                      <a:pt x="270" y="252"/>
                    </a:lnTo>
                    <a:lnTo>
                      <a:pt x="258" y="258"/>
                    </a:lnTo>
                    <a:lnTo>
                      <a:pt x="250" y="266"/>
                    </a:lnTo>
                    <a:lnTo>
                      <a:pt x="250" y="266"/>
                    </a:lnTo>
                    <a:lnTo>
                      <a:pt x="244" y="272"/>
                    </a:lnTo>
                    <a:lnTo>
                      <a:pt x="238" y="280"/>
                    </a:lnTo>
                    <a:lnTo>
                      <a:pt x="216" y="246"/>
                    </a:lnTo>
                    <a:lnTo>
                      <a:pt x="216" y="246"/>
                    </a:lnTo>
                    <a:lnTo>
                      <a:pt x="222" y="238"/>
                    </a:lnTo>
                    <a:lnTo>
                      <a:pt x="222" y="238"/>
                    </a:lnTo>
                    <a:lnTo>
                      <a:pt x="236" y="226"/>
                    </a:lnTo>
                    <a:lnTo>
                      <a:pt x="254" y="216"/>
                    </a:lnTo>
                    <a:lnTo>
                      <a:pt x="272" y="210"/>
                    </a:lnTo>
                    <a:lnTo>
                      <a:pt x="294" y="208"/>
                    </a:lnTo>
                    <a:lnTo>
                      <a:pt x="294" y="208"/>
                    </a:lnTo>
                    <a:close/>
                    <a:moveTo>
                      <a:pt x="294" y="282"/>
                    </a:moveTo>
                    <a:lnTo>
                      <a:pt x="294" y="282"/>
                    </a:lnTo>
                    <a:lnTo>
                      <a:pt x="304" y="284"/>
                    </a:lnTo>
                    <a:lnTo>
                      <a:pt x="312" y="290"/>
                    </a:lnTo>
                    <a:lnTo>
                      <a:pt x="318" y="300"/>
                    </a:lnTo>
                    <a:lnTo>
                      <a:pt x="320" y="310"/>
                    </a:lnTo>
                    <a:lnTo>
                      <a:pt x="320" y="310"/>
                    </a:lnTo>
                    <a:lnTo>
                      <a:pt x="318" y="320"/>
                    </a:lnTo>
                    <a:lnTo>
                      <a:pt x="312" y="330"/>
                    </a:lnTo>
                    <a:lnTo>
                      <a:pt x="304" y="336"/>
                    </a:lnTo>
                    <a:lnTo>
                      <a:pt x="294" y="338"/>
                    </a:lnTo>
                    <a:lnTo>
                      <a:pt x="294" y="338"/>
                    </a:lnTo>
                    <a:lnTo>
                      <a:pt x="282" y="336"/>
                    </a:lnTo>
                    <a:lnTo>
                      <a:pt x="274" y="330"/>
                    </a:lnTo>
                    <a:lnTo>
                      <a:pt x="268" y="320"/>
                    </a:lnTo>
                    <a:lnTo>
                      <a:pt x="266" y="310"/>
                    </a:lnTo>
                    <a:lnTo>
                      <a:pt x="266" y="310"/>
                    </a:lnTo>
                    <a:lnTo>
                      <a:pt x="268" y="300"/>
                    </a:lnTo>
                    <a:lnTo>
                      <a:pt x="274" y="290"/>
                    </a:lnTo>
                    <a:lnTo>
                      <a:pt x="282" y="284"/>
                    </a:lnTo>
                    <a:lnTo>
                      <a:pt x="294" y="282"/>
                    </a:lnTo>
                    <a:lnTo>
                      <a:pt x="294" y="28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35" name="Freeform 14"/>
              <p:cNvSpPr>
                <a:spLocks noEditPoints="1"/>
              </p:cNvSpPr>
              <p:nvPr/>
            </p:nvSpPr>
            <p:spPr bwMode="auto">
              <a:xfrm>
                <a:off x="1755621" y="2559050"/>
                <a:ext cx="494313" cy="376668"/>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36" name="组合 367"/>
            <p:cNvGrpSpPr>
              <a:grpSpLocks noChangeAspect="1"/>
            </p:cNvGrpSpPr>
            <p:nvPr/>
          </p:nvGrpSpPr>
          <p:grpSpPr>
            <a:xfrm>
              <a:off x="2238243" y="3833604"/>
              <a:ext cx="195011" cy="151741"/>
              <a:chOff x="-1444626" y="2612827"/>
              <a:chExt cx="1444626" cy="1111251"/>
            </a:xfrm>
            <a:solidFill>
              <a:schemeClr val="bg1">
                <a:lumMod val="65000"/>
              </a:schemeClr>
            </a:solidFill>
          </p:grpSpPr>
          <p:sp>
            <p:nvSpPr>
              <p:cNvPr id="37" name="Freeform 5"/>
              <p:cNvSpPr>
                <a:spLocks noEditPoints="1"/>
              </p:cNvSpPr>
              <p:nvPr/>
            </p:nvSpPr>
            <p:spPr bwMode="auto">
              <a:xfrm>
                <a:off x="-1444626" y="2725540"/>
                <a:ext cx="1087438" cy="998538"/>
              </a:xfrm>
              <a:custGeom>
                <a:avLst/>
                <a:gdLst/>
                <a:ahLst/>
                <a:cxnLst>
                  <a:cxn ang="0">
                    <a:pos x="11410" y="2"/>
                  </a:cxn>
                  <a:cxn ang="0">
                    <a:pos x="11555" y="20"/>
                  </a:cxn>
                  <a:cxn ang="0">
                    <a:pos x="11692" y="59"/>
                  </a:cxn>
                  <a:cxn ang="0">
                    <a:pos x="11821" y="117"/>
                  </a:cxn>
                  <a:cxn ang="0">
                    <a:pos x="11939" y="193"/>
                  </a:cxn>
                  <a:cxn ang="0">
                    <a:pos x="12044" y="284"/>
                  </a:cxn>
                  <a:cxn ang="0">
                    <a:pos x="12136" y="390"/>
                  </a:cxn>
                  <a:cxn ang="0">
                    <a:pos x="12211" y="508"/>
                  </a:cxn>
                  <a:cxn ang="0">
                    <a:pos x="12270" y="637"/>
                  </a:cxn>
                  <a:cxn ang="0">
                    <a:pos x="12309" y="774"/>
                  </a:cxn>
                  <a:cxn ang="0">
                    <a:pos x="12327" y="919"/>
                  </a:cxn>
                  <a:cxn ang="0">
                    <a:pos x="12327" y="8512"/>
                  </a:cxn>
                  <a:cxn ang="0">
                    <a:pos x="12309" y="8656"/>
                  </a:cxn>
                  <a:cxn ang="0">
                    <a:pos x="12270" y="8795"/>
                  </a:cxn>
                  <a:cxn ang="0">
                    <a:pos x="12211" y="8923"/>
                  </a:cxn>
                  <a:cxn ang="0">
                    <a:pos x="12136" y="9040"/>
                  </a:cxn>
                  <a:cxn ang="0">
                    <a:pos x="12044" y="9146"/>
                  </a:cxn>
                  <a:cxn ang="0">
                    <a:pos x="11939" y="9237"/>
                  </a:cxn>
                  <a:cxn ang="0">
                    <a:pos x="11821" y="9313"/>
                  </a:cxn>
                  <a:cxn ang="0">
                    <a:pos x="11692" y="9371"/>
                  </a:cxn>
                  <a:cxn ang="0">
                    <a:pos x="11555" y="9411"/>
                  </a:cxn>
                  <a:cxn ang="0">
                    <a:pos x="11410" y="9430"/>
                  </a:cxn>
                  <a:cxn ang="0">
                    <a:pos x="8133" y="9818"/>
                  </a:cxn>
                  <a:cxn ang="0">
                    <a:pos x="968" y="9431"/>
                  </a:cxn>
                  <a:cxn ang="0">
                    <a:pos x="821" y="9420"/>
                  </a:cxn>
                  <a:cxn ang="0">
                    <a:pos x="681" y="9387"/>
                  </a:cxn>
                  <a:cxn ang="0">
                    <a:pos x="550" y="9335"/>
                  </a:cxn>
                  <a:cxn ang="0">
                    <a:pos x="428" y="9265"/>
                  </a:cxn>
                  <a:cxn ang="0">
                    <a:pos x="318" y="9179"/>
                  </a:cxn>
                  <a:cxn ang="0">
                    <a:pos x="222" y="9077"/>
                  </a:cxn>
                  <a:cxn ang="0">
                    <a:pos x="140" y="8964"/>
                  </a:cxn>
                  <a:cxn ang="0">
                    <a:pos x="77" y="8838"/>
                  </a:cxn>
                  <a:cxn ang="0">
                    <a:pos x="31" y="8703"/>
                  </a:cxn>
                  <a:cxn ang="0">
                    <a:pos x="5" y="8561"/>
                  </a:cxn>
                  <a:cxn ang="0">
                    <a:pos x="0" y="969"/>
                  </a:cxn>
                  <a:cxn ang="0">
                    <a:pos x="11" y="822"/>
                  </a:cxn>
                  <a:cxn ang="0">
                    <a:pos x="44" y="682"/>
                  </a:cxn>
                  <a:cxn ang="0">
                    <a:pos x="96" y="550"/>
                  </a:cxn>
                  <a:cxn ang="0">
                    <a:pos x="166" y="428"/>
                  </a:cxn>
                  <a:cxn ang="0">
                    <a:pos x="252" y="318"/>
                  </a:cxn>
                  <a:cxn ang="0">
                    <a:pos x="353" y="222"/>
                  </a:cxn>
                  <a:cxn ang="0">
                    <a:pos x="467" y="141"/>
                  </a:cxn>
                  <a:cxn ang="0">
                    <a:pos x="592" y="76"/>
                  </a:cxn>
                  <a:cxn ang="0">
                    <a:pos x="727" y="30"/>
                  </a:cxn>
                  <a:cxn ang="0">
                    <a:pos x="869" y="5"/>
                  </a:cxn>
                  <a:cxn ang="0">
                    <a:pos x="2888" y="10546"/>
                  </a:cxn>
                  <a:cxn ang="0">
                    <a:pos x="9033" y="10200"/>
                  </a:cxn>
                  <a:cxn ang="0">
                    <a:pos x="2888" y="11322"/>
                  </a:cxn>
                  <a:cxn ang="0">
                    <a:pos x="11211" y="969"/>
                  </a:cxn>
                  <a:cxn ang="0">
                    <a:pos x="1117" y="969"/>
                  </a:cxn>
                </a:cxnLst>
                <a:rect l="0" t="0" r="r" b="b"/>
                <a:pathLst>
                  <a:path w="12329" h="11322">
                    <a:moveTo>
                      <a:pt x="968" y="0"/>
                    </a:moveTo>
                    <a:lnTo>
                      <a:pt x="11361" y="0"/>
                    </a:lnTo>
                    <a:lnTo>
                      <a:pt x="11410" y="2"/>
                    </a:lnTo>
                    <a:lnTo>
                      <a:pt x="11459" y="5"/>
                    </a:lnTo>
                    <a:lnTo>
                      <a:pt x="11507" y="11"/>
                    </a:lnTo>
                    <a:lnTo>
                      <a:pt x="11555" y="20"/>
                    </a:lnTo>
                    <a:lnTo>
                      <a:pt x="11601" y="30"/>
                    </a:lnTo>
                    <a:lnTo>
                      <a:pt x="11647" y="44"/>
                    </a:lnTo>
                    <a:lnTo>
                      <a:pt x="11692" y="59"/>
                    </a:lnTo>
                    <a:lnTo>
                      <a:pt x="11736" y="76"/>
                    </a:lnTo>
                    <a:lnTo>
                      <a:pt x="11779" y="96"/>
                    </a:lnTo>
                    <a:lnTo>
                      <a:pt x="11821" y="117"/>
                    </a:lnTo>
                    <a:lnTo>
                      <a:pt x="11861" y="141"/>
                    </a:lnTo>
                    <a:lnTo>
                      <a:pt x="11901" y="167"/>
                    </a:lnTo>
                    <a:lnTo>
                      <a:pt x="11939" y="193"/>
                    </a:lnTo>
                    <a:lnTo>
                      <a:pt x="11975" y="222"/>
                    </a:lnTo>
                    <a:lnTo>
                      <a:pt x="12011" y="253"/>
                    </a:lnTo>
                    <a:lnTo>
                      <a:pt x="12044" y="284"/>
                    </a:lnTo>
                    <a:lnTo>
                      <a:pt x="12076" y="318"/>
                    </a:lnTo>
                    <a:lnTo>
                      <a:pt x="12107" y="354"/>
                    </a:lnTo>
                    <a:lnTo>
                      <a:pt x="12136" y="390"/>
                    </a:lnTo>
                    <a:lnTo>
                      <a:pt x="12162" y="428"/>
                    </a:lnTo>
                    <a:lnTo>
                      <a:pt x="12188" y="468"/>
                    </a:lnTo>
                    <a:lnTo>
                      <a:pt x="12211" y="508"/>
                    </a:lnTo>
                    <a:lnTo>
                      <a:pt x="12233" y="550"/>
                    </a:lnTo>
                    <a:lnTo>
                      <a:pt x="12252" y="593"/>
                    </a:lnTo>
                    <a:lnTo>
                      <a:pt x="12270" y="637"/>
                    </a:lnTo>
                    <a:lnTo>
                      <a:pt x="12285" y="682"/>
                    </a:lnTo>
                    <a:lnTo>
                      <a:pt x="12298" y="728"/>
                    </a:lnTo>
                    <a:lnTo>
                      <a:pt x="12309" y="774"/>
                    </a:lnTo>
                    <a:lnTo>
                      <a:pt x="12318" y="822"/>
                    </a:lnTo>
                    <a:lnTo>
                      <a:pt x="12324" y="870"/>
                    </a:lnTo>
                    <a:lnTo>
                      <a:pt x="12327" y="919"/>
                    </a:lnTo>
                    <a:lnTo>
                      <a:pt x="12329" y="969"/>
                    </a:lnTo>
                    <a:lnTo>
                      <a:pt x="12329" y="8462"/>
                    </a:lnTo>
                    <a:lnTo>
                      <a:pt x="12327" y="8512"/>
                    </a:lnTo>
                    <a:lnTo>
                      <a:pt x="12324" y="8561"/>
                    </a:lnTo>
                    <a:lnTo>
                      <a:pt x="12318" y="8609"/>
                    </a:lnTo>
                    <a:lnTo>
                      <a:pt x="12309" y="8656"/>
                    </a:lnTo>
                    <a:lnTo>
                      <a:pt x="12298" y="8703"/>
                    </a:lnTo>
                    <a:lnTo>
                      <a:pt x="12285" y="8750"/>
                    </a:lnTo>
                    <a:lnTo>
                      <a:pt x="12270" y="8795"/>
                    </a:lnTo>
                    <a:lnTo>
                      <a:pt x="12252" y="8838"/>
                    </a:lnTo>
                    <a:lnTo>
                      <a:pt x="12233" y="8881"/>
                    </a:lnTo>
                    <a:lnTo>
                      <a:pt x="12211" y="8923"/>
                    </a:lnTo>
                    <a:lnTo>
                      <a:pt x="12188" y="8964"/>
                    </a:lnTo>
                    <a:lnTo>
                      <a:pt x="12162" y="9003"/>
                    </a:lnTo>
                    <a:lnTo>
                      <a:pt x="12136" y="9040"/>
                    </a:lnTo>
                    <a:lnTo>
                      <a:pt x="12107" y="9077"/>
                    </a:lnTo>
                    <a:lnTo>
                      <a:pt x="12076" y="9112"/>
                    </a:lnTo>
                    <a:lnTo>
                      <a:pt x="12044" y="9146"/>
                    </a:lnTo>
                    <a:lnTo>
                      <a:pt x="12011" y="9179"/>
                    </a:lnTo>
                    <a:lnTo>
                      <a:pt x="11975" y="9209"/>
                    </a:lnTo>
                    <a:lnTo>
                      <a:pt x="11939" y="9237"/>
                    </a:lnTo>
                    <a:lnTo>
                      <a:pt x="11901" y="9265"/>
                    </a:lnTo>
                    <a:lnTo>
                      <a:pt x="11861" y="9290"/>
                    </a:lnTo>
                    <a:lnTo>
                      <a:pt x="11821" y="9313"/>
                    </a:lnTo>
                    <a:lnTo>
                      <a:pt x="11779" y="9335"/>
                    </a:lnTo>
                    <a:lnTo>
                      <a:pt x="11736" y="9354"/>
                    </a:lnTo>
                    <a:lnTo>
                      <a:pt x="11692" y="9371"/>
                    </a:lnTo>
                    <a:lnTo>
                      <a:pt x="11647" y="9387"/>
                    </a:lnTo>
                    <a:lnTo>
                      <a:pt x="11601" y="9400"/>
                    </a:lnTo>
                    <a:lnTo>
                      <a:pt x="11555" y="9411"/>
                    </a:lnTo>
                    <a:lnTo>
                      <a:pt x="11507" y="9420"/>
                    </a:lnTo>
                    <a:lnTo>
                      <a:pt x="11459" y="9426"/>
                    </a:lnTo>
                    <a:lnTo>
                      <a:pt x="11410" y="9430"/>
                    </a:lnTo>
                    <a:lnTo>
                      <a:pt x="11361" y="9431"/>
                    </a:lnTo>
                    <a:lnTo>
                      <a:pt x="8133" y="9431"/>
                    </a:lnTo>
                    <a:lnTo>
                      <a:pt x="8133" y="9818"/>
                    </a:lnTo>
                    <a:lnTo>
                      <a:pt x="4195" y="9818"/>
                    </a:lnTo>
                    <a:lnTo>
                      <a:pt x="4195" y="9431"/>
                    </a:lnTo>
                    <a:lnTo>
                      <a:pt x="968" y="9431"/>
                    </a:lnTo>
                    <a:lnTo>
                      <a:pt x="918" y="9430"/>
                    </a:lnTo>
                    <a:lnTo>
                      <a:pt x="869" y="9426"/>
                    </a:lnTo>
                    <a:lnTo>
                      <a:pt x="821" y="9420"/>
                    </a:lnTo>
                    <a:lnTo>
                      <a:pt x="774" y="9411"/>
                    </a:lnTo>
                    <a:lnTo>
                      <a:pt x="727" y="9400"/>
                    </a:lnTo>
                    <a:lnTo>
                      <a:pt x="681" y="9387"/>
                    </a:lnTo>
                    <a:lnTo>
                      <a:pt x="636" y="9371"/>
                    </a:lnTo>
                    <a:lnTo>
                      <a:pt x="592" y="9354"/>
                    </a:lnTo>
                    <a:lnTo>
                      <a:pt x="550" y="9335"/>
                    </a:lnTo>
                    <a:lnTo>
                      <a:pt x="508" y="9313"/>
                    </a:lnTo>
                    <a:lnTo>
                      <a:pt x="467" y="9290"/>
                    </a:lnTo>
                    <a:lnTo>
                      <a:pt x="428" y="9265"/>
                    </a:lnTo>
                    <a:lnTo>
                      <a:pt x="390" y="9237"/>
                    </a:lnTo>
                    <a:lnTo>
                      <a:pt x="353" y="9209"/>
                    </a:lnTo>
                    <a:lnTo>
                      <a:pt x="318" y="9179"/>
                    </a:lnTo>
                    <a:lnTo>
                      <a:pt x="285" y="9146"/>
                    </a:lnTo>
                    <a:lnTo>
                      <a:pt x="252" y="9112"/>
                    </a:lnTo>
                    <a:lnTo>
                      <a:pt x="222" y="9077"/>
                    </a:lnTo>
                    <a:lnTo>
                      <a:pt x="192" y="9040"/>
                    </a:lnTo>
                    <a:lnTo>
                      <a:pt x="166" y="9003"/>
                    </a:lnTo>
                    <a:lnTo>
                      <a:pt x="140" y="8964"/>
                    </a:lnTo>
                    <a:lnTo>
                      <a:pt x="117" y="8923"/>
                    </a:lnTo>
                    <a:lnTo>
                      <a:pt x="96" y="8881"/>
                    </a:lnTo>
                    <a:lnTo>
                      <a:pt x="77" y="8838"/>
                    </a:lnTo>
                    <a:lnTo>
                      <a:pt x="59" y="8795"/>
                    </a:lnTo>
                    <a:lnTo>
                      <a:pt x="44" y="8750"/>
                    </a:lnTo>
                    <a:lnTo>
                      <a:pt x="31" y="8703"/>
                    </a:lnTo>
                    <a:lnTo>
                      <a:pt x="19" y="8656"/>
                    </a:lnTo>
                    <a:lnTo>
                      <a:pt x="11" y="8609"/>
                    </a:lnTo>
                    <a:lnTo>
                      <a:pt x="5" y="8561"/>
                    </a:lnTo>
                    <a:lnTo>
                      <a:pt x="1" y="8512"/>
                    </a:lnTo>
                    <a:lnTo>
                      <a:pt x="0" y="8462"/>
                    </a:lnTo>
                    <a:lnTo>
                      <a:pt x="0" y="969"/>
                    </a:lnTo>
                    <a:lnTo>
                      <a:pt x="1" y="919"/>
                    </a:lnTo>
                    <a:lnTo>
                      <a:pt x="5" y="870"/>
                    </a:lnTo>
                    <a:lnTo>
                      <a:pt x="11" y="822"/>
                    </a:lnTo>
                    <a:lnTo>
                      <a:pt x="19" y="774"/>
                    </a:lnTo>
                    <a:lnTo>
                      <a:pt x="31" y="728"/>
                    </a:lnTo>
                    <a:lnTo>
                      <a:pt x="44" y="682"/>
                    </a:lnTo>
                    <a:lnTo>
                      <a:pt x="59" y="637"/>
                    </a:lnTo>
                    <a:lnTo>
                      <a:pt x="77" y="593"/>
                    </a:lnTo>
                    <a:lnTo>
                      <a:pt x="96" y="550"/>
                    </a:lnTo>
                    <a:lnTo>
                      <a:pt x="117" y="508"/>
                    </a:lnTo>
                    <a:lnTo>
                      <a:pt x="140" y="468"/>
                    </a:lnTo>
                    <a:lnTo>
                      <a:pt x="166" y="428"/>
                    </a:lnTo>
                    <a:lnTo>
                      <a:pt x="192" y="390"/>
                    </a:lnTo>
                    <a:lnTo>
                      <a:pt x="222" y="354"/>
                    </a:lnTo>
                    <a:lnTo>
                      <a:pt x="252" y="318"/>
                    </a:lnTo>
                    <a:lnTo>
                      <a:pt x="285" y="284"/>
                    </a:lnTo>
                    <a:lnTo>
                      <a:pt x="318" y="253"/>
                    </a:lnTo>
                    <a:lnTo>
                      <a:pt x="353" y="222"/>
                    </a:lnTo>
                    <a:lnTo>
                      <a:pt x="390" y="193"/>
                    </a:lnTo>
                    <a:lnTo>
                      <a:pt x="428" y="167"/>
                    </a:lnTo>
                    <a:lnTo>
                      <a:pt x="467" y="141"/>
                    </a:lnTo>
                    <a:lnTo>
                      <a:pt x="508" y="117"/>
                    </a:lnTo>
                    <a:lnTo>
                      <a:pt x="550" y="96"/>
                    </a:lnTo>
                    <a:lnTo>
                      <a:pt x="592" y="76"/>
                    </a:lnTo>
                    <a:lnTo>
                      <a:pt x="636" y="59"/>
                    </a:lnTo>
                    <a:lnTo>
                      <a:pt x="681" y="44"/>
                    </a:lnTo>
                    <a:lnTo>
                      <a:pt x="727" y="30"/>
                    </a:lnTo>
                    <a:lnTo>
                      <a:pt x="774" y="20"/>
                    </a:lnTo>
                    <a:lnTo>
                      <a:pt x="821" y="11"/>
                    </a:lnTo>
                    <a:lnTo>
                      <a:pt x="869" y="5"/>
                    </a:lnTo>
                    <a:lnTo>
                      <a:pt x="918" y="2"/>
                    </a:lnTo>
                    <a:lnTo>
                      <a:pt x="968" y="0"/>
                    </a:lnTo>
                    <a:close/>
                    <a:moveTo>
                      <a:pt x="2888" y="10546"/>
                    </a:moveTo>
                    <a:lnTo>
                      <a:pt x="2888" y="10546"/>
                    </a:lnTo>
                    <a:lnTo>
                      <a:pt x="3295" y="10200"/>
                    </a:lnTo>
                    <a:lnTo>
                      <a:pt x="9033" y="10200"/>
                    </a:lnTo>
                    <a:lnTo>
                      <a:pt x="9441" y="10546"/>
                    </a:lnTo>
                    <a:lnTo>
                      <a:pt x="9441" y="11322"/>
                    </a:lnTo>
                    <a:lnTo>
                      <a:pt x="2888" y="11322"/>
                    </a:lnTo>
                    <a:lnTo>
                      <a:pt x="2888" y="10546"/>
                    </a:lnTo>
                    <a:close/>
                    <a:moveTo>
                      <a:pt x="1117" y="969"/>
                    </a:moveTo>
                    <a:lnTo>
                      <a:pt x="11211" y="969"/>
                    </a:lnTo>
                    <a:lnTo>
                      <a:pt x="11211" y="8462"/>
                    </a:lnTo>
                    <a:lnTo>
                      <a:pt x="1117" y="8462"/>
                    </a:lnTo>
                    <a:lnTo>
                      <a:pt x="1117" y="969"/>
                    </a:lnTo>
                    <a:close/>
                  </a:path>
                </a:pathLst>
              </a:custGeom>
              <a:grpFill/>
              <a:ln w="9525">
                <a:noFill/>
                <a:round/>
              </a:ln>
            </p:spPr>
            <p:txBody>
              <a:bodyPr vert="horz" wrap="square" lIns="91440" tIns="45720" rIns="91440" bIns="45720" numCol="1" anchor="t" anchorCtr="0" compatLnSpc="1"/>
              <a:lstStyle/>
              <a:p>
                <a:endParaRPr lang="zh-CN" altLang="en-US" u="sng">
                  <a:solidFill>
                    <a:srgbClr val="000000"/>
                  </a:solidFill>
                  <a:latin typeface="Arial" panose="020B0604020202020204" pitchFamily="34" charset="0"/>
                  <a:cs typeface="Arial" panose="020B0604020202020204" pitchFamily="34" charset="0"/>
                </a:endParaRPr>
              </a:p>
            </p:txBody>
          </p:sp>
          <p:sp>
            <p:nvSpPr>
              <p:cNvPr id="38" name="Freeform 6"/>
              <p:cNvSpPr>
                <a:spLocks noEditPoints="1"/>
              </p:cNvSpPr>
              <p:nvPr/>
            </p:nvSpPr>
            <p:spPr bwMode="auto">
              <a:xfrm>
                <a:off x="-598488" y="2612827"/>
                <a:ext cx="598488" cy="1103313"/>
              </a:xfrm>
              <a:custGeom>
                <a:avLst/>
                <a:gdLst/>
                <a:ahLst/>
                <a:cxnLst>
                  <a:cxn ang="0">
                    <a:pos x="6426" y="15"/>
                  </a:cxn>
                  <a:cxn ang="0">
                    <a:pos x="6572" y="81"/>
                  </a:cxn>
                  <a:cxn ang="0">
                    <a:pos x="6686" y="190"/>
                  </a:cxn>
                  <a:cxn ang="0">
                    <a:pos x="6759" y="332"/>
                  </a:cxn>
                  <a:cxn ang="0">
                    <a:pos x="6780" y="12044"/>
                  </a:cxn>
                  <a:cxn ang="0">
                    <a:pos x="6751" y="12206"/>
                  </a:cxn>
                  <a:cxn ang="0">
                    <a:pos x="6671" y="12344"/>
                  </a:cxn>
                  <a:cxn ang="0">
                    <a:pos x="6553" y="12447"/>
                  </a:cxn>
                  <a:cxn ang="0">
                    <a:pos x="6403" y="12506"/>
                  </a:cxn>
                  <a:cxn ang="0">
                    <a:pos x="424" y="12513"/>
                  </a:cxn>
                  <a:cxn ang="0">
                    <a:pos x="268" y="12469"/>
                  </a:cxn>
                  <a:cxn ang="0">
                    <a:pos x="139" y="12377"/>
                  </a:cxn>
                  <a:cxn ang="0">
                    <a:pos x="47" y="12248"/>
                  </a:cxn>
                  <a:cxn ang="0">
                    <a:pos x="3" y="12092"/>
                  </a:cxn>
                  <a:cxn ang="0">
                    <a:pos x="1971" y="10952"/>
                  </a:cxn>
                  <a:cxn ang="0">
                    <a:pos x="2201" y="10885"/>
                  </a:cxn>
                  <a:cxn ang="0">
                    <a:pos x="2412" y="10778"/>
                  </a:cxn>
                  <a:cxn ang="0">
                    <a:pos x="2782" y="10424"/>
                  </a:cxn>
                  <a:cxn ang="0">
                    <a:pos x="2899" y="10222"/>
                  </a:cxn>
                  <a:cxn ang="0">
                    <a:pos x="2963" y="10051"/>
                  </a:cxn>
                  <a:cxn ang="0">
                    <a:pos x="3003" y="9870"/>
                  </a:cxn>
                  <a:cxn ang="0">
                    <a:pos x="3018" y="9679"/>
                  </a:cxn>
                  <a:cxn ang="0">
                    <a:pos x="6497" y="1691"/>
                  </a:cxn>
                  <a:cxn ang="0">
                    <a:pos x="2719" y="1479"/>
                  </a:cxn>
                  <a:cxn ang="0">
                    <a:pos x="2505" y="1273"/>
                  </a:cxn>
                  <a:cxn ang="0">
                    <a:pos x="2248" y="1121"/>
                  </a:cxn>
                  <a:cxn ang="0">
                    <a:pos x="1957" y="1032"/>
                  </a:cxn>
                  <a:cxn ang="0">
                    <a:pos x="0" y="471"/>
                  </a:cxn>
                  <a:cxn ang="0">
                    <a:pos x="28" y="310"/>
                  </a:cxn>
                  <a:cxn ang="0">
                    <a:pos x="108" y="172"/>
                  </a:cxn>
                  <a:cxn ang="0">
                    <a:pos x="227" y="69"/>
                  </a:cxn>
                  <a:cxn ang="0">
                    <a:pos x="376" y="9"/>
                  </a:cxn>
                  <a:cxn ang="0">
                    <a:pos x="5844" y="5014"/>
                  </a:cxn>
                  <a:cxn ang="0">
                    <a:pos x="5995" y="5056"/>
                  </a:cxn>
                  <a:cxn ang="0">
                    <a:pos x="6119" y="5145"/>
                  </a:cxn>
                  <a:cxn ang="0">
                    <a:pos x="6208" y="5269"/>
                  </a:cxn>
                  <a:cxn ang="0">
                    <a:pos x="6250" y="5419"/>
                  </a:cxn>
                  <a:cxn ang="0">
                    <a:pos x="6238" y="5579"/>
                  </a:cxn>
                  <a:cxn ang="0">
                    <a:pos x="6175" y="5720"/>
                  </a:cxn>
                  <a:cxn ang="0">
                    <a:pos x="6070" y="5830"/>
                  </a:cxn>
                  <a:cxn ang="0">
                    <a:pos x="5933" y="5900"/>
                  </a:cxn>
                  <a:cxn ang="0">
                    <a:pos x="5775" y="5919"/>
                  </a:cxn>
                  <a:cxn ang="0">
                    <a:pos x="5621" y="5885"/>
                  </a:cxn>
                  <a:cxn ang="0">
                    <a:pos x="5493" y="5803"/>
                  </a:cxn>
                  <a:cxn ang="0">
                    <a:pos x="5399" y="5682"/>
                  </a:cxn>
                  <a:cxn ang="0">
                    <a:pos x="5349" y="5535"/>
                  </a:cxn>
                  <a:cxn ang="0">
                    <a:pos x="5353" y="5374"/>
                  </a:cxn>
                  <a:cxn ang="0">
                    <a:pos x="5409" y="5231"/>
                  </a:cxn>
                  <a:cxn ang="0">
                    <a:pos x="5510" y="5115"/>
                  </a:cxn>
                  <a:cxn ang="0">
                    <a:pos x="5643" y="5039"/>
                  </a:cxn>
                  <a:cxn ang="0">
                    <a:pos x="5798" y="5011"/>
                  </a:cxn>
                  <a:cxn ang="0">
                    <a:pos x="4028" y="9504"/>
                  </a:cxn>
                  <a:cxn ang="0">
                    <a:pos x="3533" y="11795"/>
                  </a:cxn>
                  <a:cxn ang="0">
                    <a:pos x="3006" y="2139"/>
                  </a:cxn>
                  <a:cxn ang="0">
                    <a:pos x="3018" y="3648"/>
                  </a:cxn>
                </a:cxnLst>
                <a:rect l="0" t="0" r="r" b="b"/>
                <a:pathLst>
                  <a:path w="6780" h="12516">
                    <a:moveTo>
                      <a:pt x="472" y="0"/>
                    </a:moveTo>
                    <a:lnTo>
                      <a:pt x="6309" y="0"/>
                    </a:lnTo>
                    <a:lnTo>
                      <a:pt x="6333" y="1"/>
                    </a:lnTo>
                    <a:lnTo>
                      <a:pt x="6357" y="2"/>
                    </a:lnTo>
                    <a:lnTo>
                      <a:pt x="6381" y="5"/>
                    </a:lnTo>
                    <a:lnTo>
                      <a:pt x="6403" y="9"/>
                    </a:lnTo>
                    <a:lnTo>
                      <a:pt x="6426" y="15"/>
                    </a:lnTo>
                    <a:lnTo>
                      <a:pt x="6448" y="22"/>
                    </a:lnTo>
                    <a:lnTo>
                      <a:pt x="6470" y="29"/>
                    </a:lnTo>
                    <a:lnTo>
                      <a:pt x="6491" y="37"/>
                    </a:lnTo>
                    <a:lnTo>
                      <a:pt x="6513" y="47"/>
                    </a:lnTo>
                    <a:lnTo>
                      <a:pt x="6533" y="57"/>
                    </a:lnTo>
                    <a:lnTo>
                      <a:pt x="6553" y="69"/>
                    </a:lnTo>
                    <a:lnTo>
                      <a:pt x="6572" y="81"/>
                    </a:lnTo>
                    <a:lnTo>
                      <a:pt x="6591" y="94"/>
                    </a:lnTo>
                    <a:lnTo>
                      <a:pt x="6608" y="109"/>
                    </a:lnTo>
                    <a:lnTo>
                      <a:pt x="6625" y="123"/>
                    </a:lnTo>
                    <a:lnTo>
                      <a:pt x="6642" y="138"/>
                    </a:lnTo>
                    <a:lnTo>
                      <a:pt x="6657" y="155"/>
                    </a:lnTo>
                    <a:lnTo>
                      <a:pt x="6671" y="172"/>
                    </a:lnTo>
                    <a:lnTo>
                      <a:pt x="6686" y="190"/>
                    </a:lnTo>
                    <a:lnTo>
                      <a:pt x="6699" y="208"/>
                    </a:lnTo>
                    <a:lnTo>
                      <a:pt x="6711" y="227"/>
                    </a:lnTo>
                    <a:lnTo>
                      <a:pt x="6723" y="247"/>
                    </a:lnTo>
                    <a:lnTo>
                      <a:pt x="6733" y="267"/>
                    </a:lnTo>
                    <a:lnTo>
                      <a:pt x="6743" y="289"/>
                    </a:lnTo>
                    <a:lnTo>
                      <a:pt x="6751" y="310"/>
                    </a:lnTo>
                    <a:lnTo>
                      <a:pt x="6759" y="332"/>
                    </a:lnTo>
                    <a:lnTo>
                      <a:pt x="6765" y="354"/>
                    </a:lnTo>
                    <a:lnTo>
                      <a:pt x="6771" y="377"/>
                    </a:lnTo>
                    <a:lnTo>
                      <a:pt x="6775" y="400"/>
                    </a:lnTo>
                    <a:lnTo>
                      <a:pt x="6778" y="423"/>
                    </a:lnTo>
                    <a:lnTo>
                      <a:pt x="6779" y="448"/>
                    </a:lnTo>
                    <a:lnTo>
                      <a:pt x="6780" y="471"/>
                    </a:lnTo>
                    <a:lnTo>
                      <a:pt x="6780" y="12044"/>
                    </a:lnTo>
                    <a:lnTo>
                      <a:pt x="6779" y="12068"/>
                    </a:lnTo>
                    <a:lnTo>
                      <a:pt x="6778" y="12092"/>
                    </a:lnTo>
                    <a:lnTo>
                      <a:pt x="6775" y="12115"/>
                    </a:lnTo>
                    <a:lnTo>
                      <a:pt x="6771" y="12139"/>
                    </a:lnTo>
                    <a:lnTo>
                      <a:pt x="6765" y="12162"/>
                    </a:lnTo>
                    <a:lnTo>
                      <a:pt x="6759" y="12184"/>
                    </a:lnTo>
                    <a:lnTo>
                      <a:pt x="6751" y="12206"/>
                    </a:lnTo>
                    <a:lnTo>
                      <a:pt x="6743" y="12227"/>
                    </a:lnTo>
                    <a:lnTo>
                      <a:pt x="6733" y="12248"/>
                    </a:lnTo>
                    <a:lnTo>
                      <a:pt x="6723" y="12268"/>
                    </a:lnTo>
                    <a:lnTo>
                      <a:pt x="6711" y="12289"/>
                    </a:lnTo>
                    <a:lnTo>
                      <a:pt x="6699" y="12307"/>
                    </a:lnTo>
                    <a:lnTo>
                      <a:pt x="6686" y="12325"/>
                    </a:lnTo>
                    <a:lnTo>
                      <a:pt x="6671" y="12344"/>
                    </a:lnTo>
                    <a:lnTo>
                      <a:pt x="6657" y="12360"/>
                    </a:lnTo>
                    <a:lnTo>
                      <a:pt x="6642" y="12377"/>
                    </a:lnTo>
                    <a:lnTo>
                      <a:pt x="6625" y="12393"/>
                    </a:lnTo>
                    <a:lnTo>
                      <a:pt x="6608" y="12407"/>
                    </a:lnTo>
                    <a:lnTo>
                      <a:pt x="6591" y="12422"/>
                    </a:lnTo>
                    <a:lnTo>
                      <a:pt x="6572" y="12435"/>
                    </a:lnTo>
                    <a:lnTo>
                      <a:pt x="6553" y="12447"/>
                    </a:lnTo>
                    <a:lnTo>
                      <a:pt x="6533" y="12459"/>
                    </a:lnTo>
                    <a:lnTo>
                      <a:pt x="6513" y="12469"/>
                    </a:lnTo>
                    <a:lnTo>
                      <a:pt x="6491" y="12478"/>
                    </a:lnTo>
                    <a:lnTo>
                      <a:pt x="6470" y="12487"/>
                    </a:lnTo>
                    <a:lnTo>
                      <a:pt x="6448" y="12494"/>
                    </a:lnTo>
                    <a:lnTo>
                      <a:pt x="6426" y="12501"/>
                    </a:lnTo>
                    <a:lnTo>
                      <a:pt x="6403" y="12506"/>
                    </a:lnTo>
                    <a:lnTo>
                      <a:pt x="6381" y="12510"/>
                    </a:lnTo>
                    <a:lnTo>
                      <a:pt x="6357" y="12513"/>
                    </a:lnTo>
                    <a:lnTo>
                      <a:pt x="6333" y="12515"/>
                    </a:lnTo>
                    <a:lnTo>
                      <a:pt x="6309" y="12516"/>
                    </a:lnTo>
                    <a:lnTo>
                      <a:pt x="472" y="12516"/>
                    </a:lnTo>
                    <a:lnTo>
                      <a:pt x="447" y="12515"/>
                    </a:lnTo>
                    <a:lnTo>
                      <a:pt x="424" y="12513"/>
                    </a:lnTo>
                    <a:lnTo>
                      <a:pt x="400" y="12510"/>
                    </a:lnTo>
                    <a:lnTo>
                      <a:pt x="376" y="12506"/>
                    </a:lnTo>
                    <a:lnTo>
                      <a:pt x="354" y="12501"/>
                    </a:lnTo>
                    <a:lnTo>
                      <a:pt x="331" y="12494"/>
                    </a:lnTo>
                    <a:lnTo>
                      <a:pt x="310" y="12487"/>
                    </a:lnTo>
                    <a:lnTo>
                      <a:pt x="288" y="12478"/>
                    </a:lnTo>
                    <a:lnTo>
                      <a:pt x="268" y="12469"/>
                    </a:lnTo>
                    <a:lnTo>
                      <a:pt x="247" y="12459"/>
                    </a:lnTo>
                    <a:lnTo>
                      <a:pt x="227" y="12447"/>
                    </a:lnTo>
                    <a:lnTo>
                      <a:pt x="209" y="12435"/>
                    </a:lnTo>
                    <a:lnTo>
                      <a:pt x="190" y="12422"/>
                    </a:lnTo>
                    <a:lnTo>
                      <a:pt x="172" y="12407"/>
                    </a:lnTo>
                    <a:lnTo>
                      <a:pt x="155" y="12393"/>
                    </a:lnTo>
                    <a:lnTo>
                      <a:pt x="139" y="12377"/>
                    </a:lnTo>
                    <a:lnTo>
                      <a:pt x="123" y="12360"/>
                    </a:lnTo>
                    <a:lnTo>
                      <a:pt x="108" y="12344"/>
                    </a:lnTo>
                    <a:lnTo>
                      <a:pt x="94" y="12325"/>
                    </a:lnTo>
                    <a:lnTo>
                      <a:pt x="81" y="12307"/>
                    </a:lnTo>
                    <a:lnTo>
                      <a:pt x="68" y="12289"/>
                    </a:lnTo>
                    <a:lnTo>
                      <a:pt x="57" y="12268"/>
                    </a:lnTo>
                    <a:lnTo>
                      <a:pt x="47" y="12248"/>
                    </a:lnTo>
                    <a:lnTo>
                      <a:pt x="38" y="12227"/>
                    </a:lnTo>
                    <a:lnTo>
                      <a:pt x="28" y="12206"/>
                    </a:lnTo>
                    <a:lnTo>
                      <a:pt x="21" y="12184"/>
                    </a:lnTo>
                    <a:lnTo>
                      <a:pt x="15" y="12162"/>
                    </a:lnTo>
                    <a:lnTo>
                      <a:pt x="10" y="12139"/>
                    </a:lnTo>
                    <a:lnTo>
                      <a:pt x="6" y="12115"/>
                    </a:lnTo>
                    <a:lnTo>
                      <a:pt x="3" y="12092"/>
                    </a:lnTo>
                    <a:lnTo>
                      <a:pt x="1" y="12068"/>
                    </a:lnTo>
                    <a:lnTo>
                      <a:pt x="0" y="12044"/>
                    </a:lnTo>
                    <a:lnTo>
                      <a:pt x="0" y="10974"/>
                    </a:lnTo>
                    <a:lnTo>
                      <a:pt x="1687" y="10974"/>
                    </a:lnTo>
                    <a:lnTo>
                      <a:pt x="1687" y="11795"/>
                    </a:lnTo>
                    <a:lnTo>
                      <a:pt x="1971" y="11795"/>
                    </a:lnTo>
                    <a:lnTo>
                      <a:pt x="1971" y="10952"/>
                    </a:lnTo>
                    <a:lnTo>
                      <a:pt x="2005" y="10945"/>
                    </a:lnTo>
                    <a:lnTo>
                      <a:pt x="2039" y="10937"/>
                    </a:lnTo>
                    <a:lnTo>
                      <a:pt x="2072" y="10928"/>
                    </a:lnTo>
                    <a:lnTo>
                      <a:pt x="2105" y="10919"/>
                    </a:lnTo>
                    <a:lnTo>
                      <a:pt x="2137" y="10909"/>
                    </a:lnTo>
                    <a:lnTo>
                      <a:pt x="2169" y="10897"/>
                    </a:lnTo>
                    <a:lnTo>
                      <a:pt x="2201" y="10885"/>
                    </a:lnTo>
                    <a:lnTo>
                      <a:pt x="2233" y="10872"/>
                    </a:lnTo>
                    <a:lnTo>
                      <a:pt x="2263" y="10858"/>
                    </a:lnTo>
                    <a:lnTo>
                      <a:pt x="2294" y="10844"/>
                    </a:lnTo>
                    <a:lnTo>
                      <a:pt x="2324" y="10829"/>
                    </a:lnTo>
                    <a:lnTo>
                      <a:pt x="2353" y="10812"/>
                    </a:lnTo>
                    <a:lnTo>
                      <a:pt x="2383" y="10796"/>
                    </a:lnTo>
                    <a:lnTo>
                      <a:pt x="2412" y="10778"/>
                    </a:lnTo>
                    <a:lnTo>
                      <a:pt x="2439" y="10760"/>
                    </a:lnTo>
                    <a:lnTo>
                      <a:pt x="2467" y="10741"/>
                    </a:lnTo>
                    <a:lnTo>
                      <a:pt x="2467" y="11795"/>
                    </a:lnTo>
                    <a:lnTo>
                      <a:pt x="2753" y="11795"/>
                    </a:lnTo>
                    <a:lnTo>
                      <a:pt x="2753" y="10466"/>
                    </a:lnTo>
                    <a:lnTo>
                      <a:pt x="2768" y="10446"/>
                    </a:lnTo>
                    <a:lnTo>
                      <a:pt x="2782" y="10424"/>
                    </a:lnTo>
                    <a:lnTo>
                      <a:pt x="2797" y="10403"/>
                    </a:lnTo>
                    <a:lnTo>
                      <a:pt x="2811" y="10381"/>
                    </a:lnTo>
                    <a:lnTo>
                      <a:pt x="2839" y="10337"/>
                    </a:lnTo>
                    <a:lnTo>
                      <a:pt x="2864" y="10292"/>
                    </a:lnTo>
                    <a:lnTo>
                      <a:pt x="2875" y="10269"/>
                    </a:lnTo>
                    <a:lnTo>
                      <a:pt x="2888" y="10246"/>
                    </a:lnTo>
                    <a:lnTo>
                      <a:pt x="2899" y="10222"/>
                    </a:lnTo>
                    <a:lnTo>
                      <a:pt x="2909" y="10199"/>
                    </a:lnTo>
                    <a:lnTo>
                      <a:pt x="2919" y="10175"/>
                    </a:lnTo>
                    <a:lnTo>
                      <a:pt x="2930" y="10150"/>
                    </a:lnTo>
                    <a:lnTo>
                      <a:pt x="2939" y="10126"/>
                    </a:lnTo>
                    <a:lnTo>
                      <a:pt x="2947" y="10101"/>
                    </a:lnTo>
                    <a:lnTo>
                      <a:pt x="2955" y="10077"/>
                    </a:lnTo>
                    <a:lnTo>
                      <a:pt x="2963" y="10051"/>
                    </a:lnTo>
                    <a:lnTo>
                      <a:pt x="2971" y="10025"/>
                    </a:lnTo>
                    <a:lnTo>
                      <a:pt x="2978" y="10000"/>
                    </a:lnTo>
                    <a:lnTo>
                      <a:pt x="2984" y="9974"/>
                    </a:lnTo>
                    <a:lnTo>
                      <a:pt x="2989" y="9949"/>
                    </a:lnTo>
                    <a:lnTo>
                      <a:pt x="2995" y="9922"/>
                    </a:lnTo>
                    <a:lnTo>
                      <a:pt x="2999" y="9896"/>
                    </a:lnTo>
                    <a:lnTo>
                      <a:pt x="3003" y="9870"/>
                    </a:lnTo>
                    <a:lnTo>
                      <a:pt x="3007" y="9843"/>
                    </a:lnTo>
                    <a:lnTo>
                      <a:pt x="3011" y="9817"/>
                    </a:lnTo>
                    <a:lnTo>
                      <a:pt x="3013" y="9789"/>
                    </a:lnTo>
                    <a:lnTo>
                      <a:pt x="3015" y="9762"/>
                    </a:lnTo>
                    <a:lnTo>
                      <a:pt x="3017" y="9735"/>
                    </a:lnTo>
                    <a:lnTo>
                      <a:pt x="3018" y="9707"/>
                    </a:lnTo>
                    <a:lnTo>
                      <a:pt x="3018" y="9679"/>
                    </a:lnTo>
                    <a:lnTo>
                      <a:pt x="3018" y="3934"/>
                    </a:lnTo>
                    <a:lnTo>
                      <a:pt x="6497" y="3934"/>
                    </a:lnTo>
                    <a:lnTo>
                      <a:pt x="6497" y="3771"/>
                    </a:lnTo>
                    <a:lnTo>
                      <a:pt x="6497" y="3771"/>
                    </a:lnTo>
                    <a:lnTo>
                      <a:pt x="6497" y="1977"/>
                    </a:lnTo>
                    <a:lnTo>
                      <a:pt x="6497" y="1746"/>
                    </a:lnTo>
                    <a:lnTo>
                      <a:pt x="6497" y="1691"/>
                    </a:lnTo>
                    <a:lnTo>
                      <a:pt x="2862" y="1691"/>
                    </a:lnTo>
                    <a:lnTo>
                      <a:pt x="2842" y="1655"/>
                    </a:lnTo>
                    <a:lnTo>
                      <a:pt x="2819" y="1618"/>
                    </a:lnTo>
                    <a:lnTo>
                      <a:pt x="2796" y="1582"/>
                    </a:lnTo>
                    <a:lnTo>
                      <a:pt x="2771" y="1547"/>
                    </a:lnTo>
                    <a:lnTo>
                      <a:pt x="2745" y="1512"/>
                    </a:lnTo>
                    <a:lnTo>
                      <a:pt x="2719" y="1479"/>
                    </a:lnTo>
                    <a:lnTo>
                      <a:pt x="2691" y="1447"/>
                    </a:lnTo>
                    <a:lnTo>
                      <a:pt x="2662" y="1416"/>
                    </a:lnTo>
                    <a:lnTo>
                      <a:pt x="2633" y="1385"/>
                    </a:lnTo>
                    <a:lnTo>
                      <a:pt x="2602" y="1355"/>
                    </a:lnTo>
                    <a:lnTo>
                      <a:pt x="2570" y="1327"/>
                    </a:lnTo>
                    <a:lnTo>
                      <a:pt x="2538" y="1299"/>
                    </a:lnTo>
                    <a:lnTo>
                      <a:pt x="2505" y="1273"/>
                    </a:lnTo>
                    <a:lnTo>
                      <a:pt x="2470" y="1248"/>
                    </a:lnTo>
                    <a:lnTo>
                      <a:pt x="2435" y="1223"/>
                    </a:lnTo>
                    <a:lnTo>
                      <a:pt x="2399" y="1201"/>
                    </a:lnTo>
                    <a:lnTo>
                      <a:pt x="2363" y="1179"/>
                    </a:lnTo>
                    <a:lnTo>
                      <a:pt x="2325" y="1159"/>
                    </a:lnTo>
                    <a:lnTo>
                      <a:pt x="2287" y="1139"/>
                    </a:lnTo>
                    <a:lnTo>
                      <a:pt x="2248" y="1121"/>
                    </a:lnTo>
                    <a:lnTo>
                      <a:pt x="2208" y="1104"/>
                    </a:lnTo>
                    <a:lnTo>
                      <a:pt x="2168" y="1089"/>
                    </a:lnTo>
                    <a:lnTo>
                      <a:pt x="2127" y="1075"/>
                    </a:lnTo>
                    <a:lnTo>
                      <a:pt x="2085" y="1061"/>
                    </a:lnTo>
                    <a:lnTo>
                      <a:pt x="2043" y="1050"/>
                    </a:lnTo>
                    <a:lnTo>
                      <a:pt x="2000" y="1041"/>
                    </a:lnTo>
                    <a:lnTo>
                      <a:pt x="1957" y="1032"/>
                    </a:lnTo>
                    <a:lnTo>
                      <a:pt x="1914" y="1025"/>
                    </a:lnTo>
                    <a:lnTo>
                      <a:pt x="1870" y="1019"/>
                    </a:lnTo>
                    <a:lnTo>
                      <a:pt x="1825" y="1015"/>
                    </a:lnTo>
                    <a:lnTo>
                      <a:pt x="1780" y="1013"/>
                    </a:lnTo>
                    <a:lnTo>
                      <a:pt x="1735" y="1012"/>
                    </a:lnTo>
                    <a:lnTo>
                      <a:pt x="0" y="1012"/>
                    </a:lnTo>
                    <a:lnTo>
                      <a:pt x="0" y="471"/>
                    </a:lnTo>
                    <a:lnTo>
                      <a:pt x="1" y="448"/>
                    </a:lnTo>
                    <a:lnTo>
                      <a:pt x="3" y="423"/>
                    </a:lnTo>
                    <a:lnTo>
                      <a:pt x="6" y="400"/>
                    </a:lnTo>
                    <a:lnTo>
                      <a:pt x="10" y="377"/>
                    </a:lnTo>
                    <a:lnTo>
                      <a:pt x="15" y="354"/>
                    </a:lnTo>
                    <a:lnTo>
                      <a:pt x="21" y="332"/>
                    </a:lnTo>
                    <a:lnTo>
                      <a:pt x="28" y="310"/>
                    </a:lnTo>
                    <a:lnTo>
                      <a:pt x="38" y="289"/>
                    </a:lnTo>
                    <a:lnTo>
                      <a:pt x="47" y="267"/>
                    </a:lnTo>
                    <a:lnTo>
                      <a:pt x="57" y="247"/>
                    </a:lnTo>
                    <a:lnTo>
                      <a:pt x="68" y="227"/>
                    </a:lnTo>
                    <a:lnTo>
                      <a:pt x="81" y="208"/>
                    </a:lnTo>
                    <a:lnTo>
                      <a:pt x="94" y="190"/>
                    </a:lnTo>
                    <a:lnTo>
                      <a:pt x="108" y="172"/>
                    </a:lnTo>
                    <a:lnTo>
                      <a:pt x="123" y="155"/>
                    </a:lnTo>
                    <a:lnTo>
                      <a:pt x="139" y="138"/>
                    </a:lnTo>
                    <a:lnTo>
                      <a:pt x="155" y="123"/>
                    </a:lnTo>
                    <a:lnTo>
                      <a:pt x="172" y="109"/>
                    </a:lnTo>
                    <a:lnTo>
                      <a:pt x="190" y="94"/>
                    </a:lnTo>
                    <a:lnTo>
                      <a:pt x="209" y="81"/>
                    </a:lnTo>
                    <a:lnTo>
                      <a:pt x="227" y="69"/>
                    </a:lnTo>
                    <a:lnTo>
                      <a:pt x="247" y="57"/>
                    </a:lnTo>
                    <a:lnTo>
                      <a:pt x="268" y="47"/>
                    </a:lnTo>
                    <a:lnTo>
                      <a:pt x="288" y="37"/>
                    </a:lnTo>
                    <a:lnTo>
                      <a:pt x="310" y="29"/>
                    </a:lnTo>
                    <a:lnTo>
                      <a:pt x="331" y="22"/>
                    </a:lnTo>
                    <a:lnTo>
                      <a:pt x="354" y="15"/>
                    </a:lnTo>
                    <a:lnTo>
                      <a:pt x="376" y="9"/>
                    </a:lnTo>
                    <a:lnTo>
                      <a:pt x="400" y="5"/>
                    </a:lnTo>
                    <a:lnTo>
                      <a:pt x="424" y="2"/>
                    </a:lnTo>
                    <a:lnTo>
                      <a:pt x="447" y="1"/>
                    </a:lnTo>
                    <a:lnTo>
                      <a:pt x="472" y="0"/>
                    </a:lnTo>
                    <a:close/>
                    <a:moveTo>
                      <a:pt x="5798" y="5011"/>
                    </a:moveTo>
                    <a:lnTo>
                      <a:pt x="5822" y="5012"/>
                    </a:lnTo>
                    <a:lnTo>
                      <a:pt x="5844" y="5014"/>
                    </a:lnTo>
                    <a:lnTo>
                      <a:pt x="5867" y="5017"/>
                    </a:lnTo>
                    <a:lnTo>
                      <a:pt x="5889" y="5021"/>
                    </a:lnTo>
                    <a:lnTo>
                      <a:pt x="5912" y="5026"/>
                    </a:lnTo>
                    <a:lnTo>
                      <a:pt x="5933" y="5032"/>
                    </a:lnTo>
                    <a:lnTo>
                      <a:pt x="5954" y="5039"/>
                    </a:lnTo>
                    <a:lnTo>
                      <a:pt x="5974" y="5047"/>
                    </a:lnTo>
                    <a:lnTo>
                      <a:pt x="5995" y="5056"/>
                    </a:lnTo>
                    <a:lnTo>
                      <a:pt x="6014" y="5066"/>
                    </a:lnTo>
                    <a:lnTo>
                      <a:pt x="6034" y="5077"/>
                    </a:lnTo>
                    <a:lnTo>
                      <a:pt x="6052" y="5090"/>
                    </a:lnTo>
                    <a:lnTo>
                      <a:pt x="6070" y="5102"/>
                    </a:lnTo>
                    <a:lnTo>
                      <a:pt x="6087" y="5115"/>
                    </a:lnTo>
                    <a:lnTo>
                      <a:pt x="6103" y="5130"/>
                    </a:lnTo>
                    <a:lnTo>
                      <a:pt x="6119" y="5145"/>
                    </a:lnTo>
                    <a:lnTo>
                      <a:pt x="6134" y="5160"/>
                    </a:lnTo>
                    <a:lnTo>
                      <a:pt x="6148" y="5177"/>
                    </a:lnTo>
                    <a:lnTo>
                      <a:pt x="6162" y="5194"/>
                    </a:lnTo>
                    <a:lnTo>
                      <a:pt x="6175" y="5211"/>
                    </a:lnTo>
                    <a:lnTo>
                      <a:pt x="6186" y="5231"/>
                    </a:lnTo>
                    <a:lnTo>
                      <a:pt x="6197" y="5249"/>
                    </a:lnTo>
                    <a:lnTo>
                      <a:pt x="6208" y="5269"/>
                    </a:lnTo>
                    <a:lnTo>
                      <a:pt x="6217" y="5289"/>
                    </a:lnTo>
                    <a:lnTo>
                      <a:pt x="6225" y="5310"/>
                    </a:lnTo>
                    <a:lnTo>
                      <a:pt x="6232" y="5331"/>
                    </a:lnTo>
                    <a:lnTo>
                      <a:pt x="6238" y="5353"/>
                    </a:lnTo>
                    <a:lnTo>
                      <a:pt x="6244" y="5374"/>
                    </a:lnTo>
                    <a:lnTo>
                      <a:pt x="6247" y="5397"/>
                    </a:lnTo>
                    <a:lnTo>
                      <a:pt x="6250" y="5419"/>
                    </a:lnTo>
                    <a:lnTo>
                      <a:pt x="6252" y="5443"/>
                    </a:lnTo>
                    <a:lnTo>
                      <a:pt x="6253" y="5466"/>
                    </a:lnTo>
                    <a:lnTo>
                      <a:pt x="6252" y="5489"/>
                    </a:lnTo>
                    <a:lnTo>
                      <a:pt x="6250" y="5513"/>
                    </a:lnTo>
                    <a:lnTo>
                      <a:pt x="6247" y="5535"/>
                    </a:lnTo>
                    <a:lnTo>
                      <a:pt x="6244" y="5557"/>
                    </a:lnTo>
                    <a:lnTo>
                      <a:pt x="6238" y="5579"/>
                    </a:lnTo>
                    <a:lnTo>
                      <a:pt x="6232" y="5601"/>
                    </a:lnTo>
                    <a:lnTo>
                      <a:pt x="6225" y="5622"/>
                    </a:lnTo>
                    <a:lnTo>
                      <a:pt x="6217" y="5643"/>
                    </a:lnTo>
                    <a:lnTo>
                      <a:pt x="6208" y="5662"/>
                    </a:lnTo>
                    <a:lnTo>
                      <a:pt x="6197" y="5682"/>
                    </a:lnTo>
                    <a:lnTo>
                      <a:pt x="6186" y="5701"/>
                    </a:lnTo>
                    <a:lnTo>
                      <a:pt x="6175" y="5720"/>
                    </a:lnTo>
                    <a:lnTo>
                      <a:pt x="6162" y="5738"/>
                    </a:lnTo>
                    <a:lnTo>
                      <a:pt x="6148" y="5754"/>
                    </a:lnTo>
                    <a:lnTo>
                      <a:pt x="6134" y="5771"/>
                    </a:lnTo>
                    <a:lnTo>
                      <a:pt x="6119" y="5787"/>
                    </a:lnTo>
                    <a:lnTo>
                      <a:pt x="6103" y="5803"/>
                    </a:lnTo>
                    <a:lnTo>
                      <a:pt x="6087" y="5817"/>
                    </a:lnTo>
                    <a:lnTo>
                      <a:pt x="6070" y="5830"/>
                    </a:lnTo>
                    <a:lnTo>
                      <a:pt x="6052" y="5843"/>
                    </a:lnTo>
                    <a:lnTo>
                      <a:pt x="6034" y="5855"/>
                    </a:lnTo>
                    <a:lnTo>
                      <a:pt x="6014" y="5865"/>
                    </a:lnTo>
                    <a:lnTo>
                      <a:pt x="5995" y="5875"/>
                    </a:lnTo>
                    <a:lnTo>
                      <a:pt x="5974" y="5885"/>
                    </a:lnTo>
                    <a:lnTo>
                      <a:pt x="5954" y="5893"/>
                    </a:lnTo>
                    <a:lnTo>
                      <a:pt x="5933" y="5900"/>
                    </a:lnTo>
                    <a:lnTo>
                      <a:pt x="5912" y="5906"/>
                    </a:lnTo>
                    <a:lnTo>
                      <a:pt x="5889" y="5911"/>
                    </a:lnTo>
                    <a:lnTo>
                      <a:pt x="5867" y="5915"/>
                    </a:lnTo>
                    <a:lnTo>
                      <a:pt x="5844" y="5918"/>
                    </a:lnTo>
                    <a:lnTo>
                      <a:pt x="5822" y="5919"/>
                    </a:lnTo>
                    <a:lnTo>
                      <a:pt x="5798" y="5920"/>
                    </a:lnTo>
                    <a:lnTo>
                      <a:pt x="5775" y="5919"/>
                    </a:lnTo>
                    <a:lnTo>
                      <a:pt x="5752" y="5918"/>
                    </a:lnTo>
                    <a:lnTo>
                      <a:pt x="5729" y="5915"/>
                    </a:lnTo>
                    <a:lnTo>
                      <a:pt x="5707" y="5911"/>
                    </a:lnTo>
                    <a:lnTo>
                      <a:pt x="5685" y="5906"/>
                    </a:lnTo>
                    <a:lnTo>
                      <a:pt x="5663" y="5900"/>
                    </a:lnTo>
                    <a:lnTo>
                      <a:pt x="5643" y="5893"/>
                    </a:lnTo>
                    <a:lnTo>
                      <a:pt x="5621" y="5885"/>
                    </a:lnTo>
                    <a:lnTo>
                      <a:pt x="5602" y="5875"/>
                    </a:lnTo>
                    <a:lnTo>
                      <a:pt x="5582" y="5865"/>
                    </a:lnTo>
                    <a:lnTo>
                      <a:pt x="5563" y="5855"/>
                    </a:lnTo>
                    <a:lnTo>
                      <a:pt x="5544" y="5843"/>
                    </a:lnTo>
                    <a:lnTo>
                      <a:pt x="5527" y="5830"/>
                    </a:lnTo>
                    <a:lnTo>
                      <a:pt x="5510" y="5817"/>
                    </a:lnTo>
                    <a:lnTo>
                      <a:pt x="5493" y="5803"/>
                    </a:lnTo>
                    <a:lnTo>
                      <a:pt x="5477" y="5787"/>
                    </a:lnTo>
                    <a:lnTo>
                      <a:pt x="5462" y="5771"/>
                    </a:lnTo>
                    <a:lnTo>
                      <a:pt x="5448" y="5754"/>
                    </a:lnTo>
                    <a:lnTo>
                      <a:pt x="5434" y="5738"/>
                    </a:lnTo>
                    <a:lnTo>
                      <a:pt x="5421" y="5720"/>
                    </a:lnTo>
                    <a:lnTo>
                      <a:pt x="5409" y="5701"/>
                    </a:lnTo>
                    <a:lnTo>
                      <a:pt x="5399" y="5682"/>
                    </a:lnTo>
                    <a:lnTo>
                      <a:pt x="5389" y="5662"/>
                    </a:lnTo>
                    <a:lnTo>
                      <a:pt x="5380" y="5643"/>
                    </a:lnTo>
                    <a:lnTo>
                      <a:pt x="5371" y="5622"/>
                    </a:lnTo>
                    <a:lnTo>
                      <a:pt x="5364" y="5601"/>
                    </a:lnTo>
                    <a:lnTo>
                      <a:pt x="5358" y="5579"/>
                    </a:lnTo>
                    <a:lnTo>
                      <a:pt x="5353" y="5557"/>
                    </a:lnTo>
                    <a:lnTo>
                      <a:pt x="5349" y="5535"/>
                    </a:lnTo>
                    <a:lnTo>
                      <a:pt x="5346" y="5513"/>
                    </a:lnTo>
                    <a:lnTo>
                      <a:pt x="5345" y="5489"/>
                    </a:lnTo>
                    <a:lnTo>
                      <a:pt x="5344" y="5466"/>
                    </a:lnTo>
                    <a:lnTo>
                      <a:pt x="5345" y="5443"/>
                    </a:lnTo>
                    <a:lnTo>
                      <a:pt x="5346" y="5419"/>
                    </a:lnTo>
                    <a:lnTo>
                      <a:pt x="5349" y="5397"/>
                    </a:lnTo>
                    <a:lnTo>
                      <a:pt x="5353" y="5374"/>
                    </a:lnTo>
                    <a:lnTo>
                      <a:pt x="5358" y="5353"/>
                    </a:lnTo>
                    <a:lnTo>
                      <a:pt x="5364" y="5331"/>
                    </a:lnTo>
                    <a:lnTo>
                      <a:pt x="5371" y="5310"/>
                    </a:lnTo>
                    <a:lnTo>
                      <a:pt x="5380" y="5289"/>
                    </a:lnTo>
                    <a:lnTo>
                      <a:pt x="5389" y="5269"/>
                    </a:lnTo>
                    <a:lnTo>
                      <a:pt x="5399" y="5249"/>
                    </a:lnTo>
                    <a:lnTo>
                      <a:pt x="5409" y="5231"/>
                    </a:lnTo>
                    <a:lnTo>
                      <a:pt x="5421" y="5211"/>
                    </a:lnTo>
                    <a:lnTo>
                      <a:pt x="5434" y="5194"/>
                    </a:lnTo>
                    <a:lnTo>
                      <a:pt x="5448" y="5177"/>
                    </a:lnTo>
                    <a:lnTo>
                      <a:pt x="5462" y="5160"/>
                    </a:lnTo>
                    <a:lnTo>
                      <a:pt x="5477" y="5145"/>
                    </a:lnTo>
                    <a:lnTo>
                      <a:pt x="5493" y="5130"/>
                    </a:lnTo>
                    <a:lnTo>
                      <a:pt x="5510" y="5115"/>
                    </a:lnTo>
                    <a:lnTo>
                      <a:pt x="5527" y="5102"/>
                    </a:lnTo>
                    <a:lnTo>
                      <a:pt x="5544" y="5090"/>
                    </a:lnTo>
                    <a:lnTo>
                      <a:pt x="5563" y="5077"/>
                    </a:lnTo>
                    <a:lnTo>
                      <a:pt x="5582" y="5066"/>
                    </a:lnTo>
                    <a:lnTo>
                      <a:pt x="5602" y="5056"/>
                    </a:lnTo>
                    <a:lnTo>
                      <a:pt x="5621" y="5047"/>
                    </a:lnTo>
                    <a:lnTo>
                      <a:pt x="5643" y="5039"/>
                    </a:lnTo>
                    <a:lnTo>
                      <a:pt x="5663" y="5032"/>
                    </a:lnTo>
                    <a:lnTo>
                      <a:pt x="5685" y="5026"/>
                    </a:lnTo>
                    <a:lnTo>
                      <a:pt x="5707" y="5021"/>
                    </a:lnTo>
                    <a:lnTo>
                      <a:pt x="5729" y="5017"/>
                    </a:lnTo>
                    <a:lnTo>
                      <a:pt x="5752" y="5014"/>
                    </a:lnTo>
                    <a:lnTo>
                      <a:pt x="5775" y="5012"/>
                    </a:lnTo>
                    <a:lnTo>
                      <a:pt x="5798" y="5011"/>
                    </a:lnTo>
                    <a:close/>
                    <a:moveTo>
                      <a:pt x="4808" y="11795"/>
                    </a:moveTo>
                    <a:lnTo>
                      <a:pt x="4808" y="9504"/>
                    </a:lnTo>
                    <a:lnTo>
                      <a:pt x="5094" y="9504"/>
                    </a:lnTo>
                    <a:lnTo>
                      <a:pt x="5094" y="11795"/>
                    </a:lnTo>
                    <a:lnTo>
                      <a:pt x="4808" y="11795"/>
                    </a:lnTo>
                    <a:close/>
                    <a:moveTo>
                      <a:pt x="4028" y="11795"/>
                    </a:moveTo>
                    <a:lnTo>
                      <a:pt x="4028" y="9504"/>
                    </a:lnTo>
                    <a:lnTo>
                      <a:pt x="4313" y="9504"/>
                    </a:lnTo>
                    <a:lnTo>
                      <a:pt x="4313" y="11795"/>
                    </a:lnTo>
                    <a:lnTo>
                      <a:pt x="4028" y="11795"/>
                    </a:lnTo>
                    <a:close/>
                    <a:moveTo>
                      <a:pt x="3247" y="11795"/>
                    </a:moveTo>
                    <a:lnTo>
                      <a:pt x="3247" y="9504"/>
                    </a:lnTo>
                    <a:lnTo>
                      <a:pt x="3533" y="9504"/>
                    </a:lnTo>
                    <a:lnTo>
                      <a:pt x="3533" y="11795"/>
                    </a:lnTo>
                    <a:lnTo>
                      <a:pt x="3247" y="11795"/>
                    </a:lnTo>
                    <a:close/>
                    <a:moveTo>
                      <a:pt x="3018" y="3648"/>
                    </a:moveTo>
                    <a:lnTo>
                      <a:pt x="3018" y="2307"/>
                    </a:lnTo>
                    <a:lnTo>
                      <a:pt x="3017" y="2265"/>
                    </a:lnTo>
                    <a:lnTo>
                      <a:pt x="3015" y="2222"/>
                    </a:lnTo>
                    <a:lnTo>
                      <a:pt x="3012" y="2181"/>
                    </a:lnTo>
                    <a:lnTo>
                      <a:pt x="3006" y="2139"/>
                    </a:lnTo>
                    <a:lnTo>
                      <a:pt x="3000" y="2098"/>
                    </a:lnTo>
                    <a:lnTo>
                      <a:pt x="2993" y="2057"/>
                    </a:lnTo>
                    <a:lnTo>
                      <a:pt x="2985" y="2017"/>
                    </a:lnTo>
                    <a:lnTo>
                      <a:pt x="2975" y="1977"/>
                    </a:lnTo>
                    <a:lnTo>
                      <a:pt x="6212" y="1977"/>
                    </a:lnTo>
                    <a:lnTo>
                      <a:pt x="6212" y="3648"/>
                    </a:lnTo>
                    <a:lnTo>
                      <a:pt x="3018" y="3648"/>
                    </a:lnTo>
                    <a:close/>
                  </a:path>
                </a:pathLst>
              </a:custGeom>
              <a:grpFill/>
              <a:ln w="9525">
                <a:noFill/>
                <a:round/>
              </a:ln>
            </p:spPr>
            <p:txBody>
              <a:bodyPr vert="horz" wrap="square" lIns="91440" tIns="45720" rIns="91440" bIns="45720" numCol="1" anchor="t" anchorCtr="0" compatLnSpc="1"/>
              <a:lstStyle/>
              <a:p>
                <a:endParaRPr lang="zh-CN" altLang="en-US" u="sng">
                  <a:solidFill>
                    <a:srgbClr val="000000"/>
                  </a:solidFill>
                  <a:latin typeface="Arial" panose="020B0604020202020204" pitchFamily="34" charset="0"/>
                  <a:cs typeface="Arial" panose="020B0604020202020204" pitchFamily="34" charset="0"/>
                </a:endParaRPr>
              </a:p>
            </p:txBody>
          </p:sp>
        </p:grpSp>
        <p:grpSp>
          <p:nvGrpSpPr>
            <p:cNvPr id="39" name="组合 350"/>
            <p:cNvGrpSpPr/>
            <p:nvPr/>
          </p:nvGrpSpPr>
          <p:grpSpPr>
            <a:xfrm>
              <a:off x="2164483" y="4033279"/>
              <a:ext cx="178518" cy="138531"/>
              <a:chOff x="13446125" y="2238375"/>
              <a:chExt cx="314325" cy="285750"/>
            </a:xfrm>
            <a:solidFill>
              <a:schemeClr val="bg1">
                <a:lumMod val="65000"/>
              </a:schemeClr>
            </a:solidFill>
          </p:grpSpPr>
          <p:sp>
            <p:nvSpPr>
              <p:cNvPr id="40" name="Freeform 34"/>
              <p:cNvSpPr>
                <a:spLocks noEditPoints="1"/>
              </p:cNvSpPr>
              <p:nvPr/>
            </p:nvSpPr>
            <p:spPr bwMode="auto">
              <a:xfrm>
                <a:off x="13446125" y="2416175"/>
                <a:ext cx="314325" cy="107950"/>
              </a:xfrm>
              <a:custGeom>
                <a:avLst/>
                <a:gdLst/>
                <a:ahLst/>
                <a:cxnLst>
                  <a:cxn ang="0">
                    <a:pos x="198" y="56"/>
                  </a:cxn>
                  <a:cxn ang="0">
                    <a:pos x="186" y="12"/>
                  </a:cxn>
                  <a:cxn ang="0">
                    <a:pos x="186" y="12"/>
                  </a:cxn>
                  <a:cxn ang="0">
                    <a:pos x="184" y="8"/>
                  </a:cxn>
                  <a:cxn ang="0">
                    <a:pos x="180" y="4"/>
                  </a:cxn>
                  <a:cxn ang="0">
                    <a:pos x="176" y="2"/>
                  </a:cxn>
                  <a:cxn ang="0">
                    <a:pos x="170" y="0"/>
                  </a:cxn>
                  <a:cxn ang="0">
                    <a:pos x="28" y="0"/>
                  </a:cxn>
                  <a:cxn ang="0">
                    <a:pos x="28" y="0"/>
                  </a:cxn>
                  <a:cxn ang="0">
                    <a:pos x="24" y="2"/>
                  </a:cxn>
                  <a:cxn ang="0">
                    <a:pos x="20" y="4"/>
                  </a:cxn>
                  <a:cxn ang="0">
                    <a:pos x="16" y="8"/>
                  </a:cxn>
                  <a:cxn ang="0">
                    <a:pos x="14" y="12"/>
                  </a:cxn>
                  <a:cxn ang="0">
                    <a:pos x="2" y="56"/>
                  </a:cxn>
                  <a:cxn ang="0">
                    <a:pos x="2" y="56"/>
                  </a:cxn>
                  <a:cxn ang="0">
                    <a:pos x="0" y="62"/>
                  </a:cxn>
                  <a:cxn ang="0">
                    <a:pos x="2" y="66"/>
                  </a:cxn>
                  <a:cxn ang="0">
                    <a:pos x="6" y="68"/>
                  </a:cxn>
                  <a:cxn ang="0">
                    <a:pos x="10" y="68"/>
                  </a:cxn>
                  <a:cxn ang="0">
                    <a:pos x="190" y="68"/>
                  </a:cxn>
                  <a:cxn ang="0">
                    <a:pos x="190" y="68"/>
                  </a:cxn>
                  <a:cxn ang="0">
                    <a:pos x="194" y="68"/>
                  </a:cxn>
                  <a:cxn ang="0">
                    <a:pos x="198" y="66"/>
                  </a:cxn>
                  <a:cxn ang="0">
                    <a:pos x="198" y="62"/>
                  </a:cxn>
                  <a:cxn ang="0">
                    <a:pos x="198" y="56"/>
                  </a:cxn>
                  <a:cxn ang="0">
                    <a:pos x="198" y="56"/>
                  </a:cxn>
                  <a:cxn ang="0">
                    <a:pos x="174" y="60"/>
                  </a:cxn>
                  <a:cxn ang="0">
                    <a:pos x="28" y="60"/>
                  </a:cxn>
                  <a:cxn ang="0">
                    <a:pos x="28" y="60"/>
                  </a:cxn>
                  <a:cxn ang="0">
                    <a:pos x="24" y="60"/>
                  </a:cxn>
                  <a:cxn ang="0">
                    <a:pos x="20" y="58"/>
                  </a:cxn>
                  <a:cxn ang="0">
                    <a:pos x="18" y="56"/>
                  </a:cxn>
                  <a:cxn ang="0">
                    <a:pos x="18" y="52"/>
                  </a:cxn>
                  <a:cxn ang="0">
                    <a:pos x="18" y="52"/>
                  </a:cxn>
                  <a:cxn ang="0">
                    <a:pos x="18" y="48"/>
                  </a:cxn>
                  <a:cxn ang="0">
                    <a:pos x="28" y="20"/>
                  </a:cxn>
                  <a:cxn ang="0">
                    <a:pos x="28" y="20"/>
                  </a:cxn>
                  <a:cxn ang="0">
                    <a:pos x="30" y="16"/>
                  </a:cxn>
                  <a:cxn ang="0">
                    <a:pos x="34" y="12"/>
                  </a:cxn>
                  <a:cxn ang="0">
                    <a:pos x="38" y="8"/>
                  </a:cxn>
                  <a:cxn ang="0">
                    <a:pos x="44" y="8"/>
                  </a:cxn>
                  <a:cxn ang="0">
                    <a:pos x="158" y="8"/>
                  </a:cxn>
                  <a:cxn ang="0">
                    <a:pos x="158" y="8"/>
                  </a:cxn>
                  <a:cxn ang="0">
                    <a:pos x="162" y="8"/>
                  </a:cxn>
                  <a:cxn ang="0">
                    <a:pos x="168" y="12"/>
                  </a:cxn>
                  <a:cxn ang="0">
                    <a:pos x="172" y="16"/>
                  </a:cxn>
                  <a:cxn ang="0">
                    <a:pos x="174" y="20"/>
                  </a:cxn>
                  <a:cxn ang="0">
                    <a:pos x="184" y="48"/>
                  </a:cxn>
                  <a:cxn ang="0">
                    <a:pos x="184" y="48"/>
                  </a:cxn>
                  <a:cxn ang="0">
                    <a:pos x="184" y="52"/>
                  </a:cxn>
                  <a:cxn ang="0">
                    <a:pos x="184" y="52"/>
                  </a:cxn>
                  <a:cxn ang="0">
                    <a:pos x="182" y="56"/>
                  </a:cxn>
                  <a:cxn ang="0">
                    <a:pos x="180" y="58"/>
                  </a:cxn>
                  <a:cxn ang="0">
                    <a:pos x="178" y="60"/>
                  </a:cxn>
                  <a:cxn ang="0">
                    <a:pos x="174" y="60"/>
                  </a:cxn>
                  <a:cxn ang="0">
                    <a:pos x="174" y="60"/>
                  </a:cxn>
                </a:cxnLst>
                <a:rect l="0" t="0" r="r" b="b"/>
                <a:pathLst>
                  <a:path w="198" h="68">
                    <a:moveTo>
                      <a:pt x="198" y="56"/>
                    </a:moveTo>
                    <a:lnTo>
                      <a:pt x="186" y="12"/>
                    </a:lnTo>
                    <a:lnTo>
                      <a:pt x="186" y="12"/>
                    </a:lnTo>
                    <a:lnTo>
                      <a:pt x="184" y="8"/>
                    </a:lnTo>
                    <a:lnTo>
                      <a:pt x="180" y="4"/>
                    </a:lnTo>
                    <a:lnTo>
                      <a:pt x="176" y="2"/>
                    </a:lnTo>
                    <a:lnTo>
                      <a:pt x="170" y="0"/>
                    </a:lnTo>
                    <a:lnTo>
                      <a:pt x="28" y="0"/>
                    </a:lnTo>
                    <a:lnTo>
                      <a:pt x="28" y="0"/>
                    </a:lnTo>
                    <a:lnTo>
                      <a:pt x="24" y="2"/>
                    </a:lnTo>
                    <a:lnTo>
                      <a:pt x="20" y="4"/>
                    </a:lnTo>
                    <a:lnTo>
                      <a:pt x="16" y="8"/>
                    </a:lnTo>
                    <a:lnTo>
                      <a:pt x="14" y="12"/>
                    </a:lnTo>
                    <a:lnTo>
                      <a:pt x="2" y="56"/>
                    </a:lnTo>
                    <a:lnTo>
                      <a:pt x="2" y="56"/>
                    </a:lnTo>
                    <a:lnTo>
                      <a:pt x="0" y="62"/>
                    </a:lnTo>
                    <a:lnTo>
                      <a:pt x="2" y="66"/>
                    </a:lnTo>
                    <a:lnTo>
                      <a:pt x="6" y="68"/>
                    </a:lnTo>
                    <a:lnTo>
                      <a:pt x="10" y="68"/>
                    </a:lnTo>
                    <a:lnTo>
                      <a:pt x="190" y="68"/>
                    </a:lnTo>
                    <a:lnTo>
                      <a:pt x="190" y="68"/>
                    </a:lnTo>
                    <a:lnTo>
                      <a:pt x="194" y="68"/>
                    </a:lnTo>
                    <a:lnTo>
                      <a:pt x="198" y="66"/>
                    </a:lnTo>
                    <a:lnTo>
                      <a:pt x="198" y="62"/>
                    </a:lnTo>
                    <a:lnTo>
                      <a:pt x="198" y="56"/>
                    </a:lnTo>
                    <a:lnTo>
                      <a:pt x="198" y="56"/>
                    </a:lnTo>
                    <a:close/>
                    <a:moveTo>
                      <a:pt x="174" y="60"/>
                    </a:moveTo>
                    <a:lnTo>
                      <a:pt x="28" y="60"/>
                    </a:lnTo>
                    <a:lnTo>
                      <a:pt x="28" y="60"/>
                    </a:lnTo>
                    <a:lnTo>
                      <a:pt x="24" y="60"/>
                    </a:lnTo>
                    <a:lnTo>
                      <a:pt x="20" y="58"/>
                    </a:lnTo>
                    <a:lnTo>
                      <a:pt x="18" y="56"/>
                    </a:lnTo>
                    <a:lnTo>
                      <a:pt x="18" y="52"/>
                    </a:lnTo>
                    <a:lnTo>
                      <a:pt x="18" y="52"/>
                    </a:lnTo>
                    <a:lnTo>
                      <a:pt x="18" y="48"/>
                    </a:lnTo>
                    <a:lnTo>
                      <a:pt x="28" y="20"/>
                    </a:lnTo>
                    <a:lnTo>
                      <a:pt x="28" y="20"/>
                    </a:lnTo>
                    <a:lnTo>
                      <a:pt x="30" y="16"/>
                    </a:lnTo>
                    <a:lnTo>
                      <a:pt x="34" y="12"/>
                    </a:lnTo>
                    <a:lnTo>
                      <a:pt x="38" y="8"/>
                    </a:lnTo>
                    <a:lnTo>
                      <a:pt x="44" y="8"/>
                    </a:lnTo>
                    <a:lnTo>
                      <a:pt x="158" y="8"/>
                    </a:lnTo>
                    <a:lnTo>
                      <a:pt x="158" y="8"/>
                    </a:lnTo>
                    <a:lnTo>
                      <a:pt x="162" y="8"/>
                    </a:lnTo>
                    <a:lnTo>
                      <a:pt x="168" y="12"/>
                    </a:lnTo>
                    <a:lnTo>
                      <a:pt x="172" y="16"/>
                    </a:lnTo>
                    <a:lnTo>
                      <a:pt x="174" y="20"/>
                    </a:lnTo>
                    <a:lnTo>
                      <a:pt x="184" y="48"/>
                    </a:lnTo>
                    <a:lnTo>
                      <a:pt x="184" y="48"/>
                    </a:lnTo>
                    <a:lnTo>
                      <a:pt x="184" y="52"/>
                    </a:lnTo>
                    <a:lnTo>
                      <a:pt x="184" y="52"/>
                    </a:lnTo>
                    <a:lnTo>
                      <a:pt x="182" y="56"/>
                    </a:lnTo>
                    <a:lnTo>
                      <a:pt x="180" y="58"/>
                    </a:lnTo>
                    <a:lnTo>
                      <a:pt x="178" y="60"/>
                    </a:lnTo>
                    <a:lnTo>
                      <a:pt x="174" y="60"/>
                    </a:lnTo>
                    <a:lnTo>
                      <a:pt x="174" y="6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1" name="Freeform 35"/>
              <p:cNvSpPr>
                <a:spLocks noEditPoints="1"/>
              </p:cNvSpPr>
              <p:nvPr/>
            </p:nvSpPr>
            <p:spPr bwMode="auto">
              <a:xfrm>
                <a:off x="13484225" y="2432050"/>
                <a:ext cx="244475" cy="76200"/>
              </a:xfrm>
              <a:custGeom>
                <a:avLst/>
                <a:gdLst/>
                <a:ahLst/>
                <a:cxnLst>
                  <a:cxn ang="0">
                    <a:pos x="130" y="0"/>
                  </a:cxn>
                  <a:cxn ang="0">
                    <a:pos x="22" y="0"/>
                  </a:cxn>
                  <a:cxn ang="0">
                    <a:pos x="22" y="0"/>
                  </a:cxn>
                  <a:cxn ang="0">
                    <a:pos x="18" y="2"/>
                  </a:cxn>
                  <a:cxn ang="0">
                    <a:pos x="14" y="4"/>
                  </a:cxn>
                  <a:cxn ang="0">
                    <a:pos x="10" y="6"/>
                  </a:cxn>
                  <a:cxn ang="0">
                    <a:pos x="8" y="12"/>
                  </a:cxn>
                  <a:cxn ang="0">
                    <a:pos x="0" y="38"/>
                  </a:cxn>
                  <a:cxn ang="0">
                    <a:pos x="0" y="40"/>
                  </a:cxn>
                  <a:cxn ang="0">
                    <a:pos x="0" y="40"/>
                  </a:cxn>
                  <a:cxn ang="0">
                    <a:pos x="0" y="44"/>
                  </a:cxn>
                  <a:cxn ang="0">
                    <a:pos x="2" y="46"/>
                  </a:cxn>
                  <a:cxn ang="0">
                    <a:pos x="4" y="48"/>
                  </a:cxn>
                  <a:cxn ang="0">
                    <a:pos x="8" y="48"/>
                  </a:cxn>
                  <a:cxn ang="0">
                    <a:pos x="146" y="48"/>
                  </a:cxn>
                  <a:cxn ang="0">
                    <a:pos x="146" y="48"/>
                  </a:cxn>
                  <a:cxn ang="0">
                    <a:pos x="150" y="48"/>
                  </a:cxn>
                  <a:cxn ang="0">
                    <a:pos x="152" y="46"/>
                  </a:cxn>
                  <a:cxn ang="0">
                    <a:pos x="154" y="44"/>
                  </a:cxn>
                  <a:cxn ang="0">
                    <a:pos x="154" y="42"/>
                  </a:cxn>
                  <a:cxn ang="0">
                    <a:pos x="154" y="42"/>
                  </a:cxn>
                  <a:cxn ang="0">
                    <a:pos x="154" y="38"/>
                  </a:cxn>
                  <a:cxn ang="0">
                    <a:pos x="146" y="12"/>
                  </a:cxn>
                  <a:cxn ang="0">
                    <a:pos x="146" y="12"/>
                  </a:cxn>
                  <a:cxn ang="0">
                    <a:pos x="144" y="6"/>
                  </a:cxn>
                  <a:cxn ang="0">
                    <a:pos x="140" y="4"/>
                  </a:cxn>
                  <a:cxn ang="0">
                    <a:pos x="136" y="2"/>
                  </a:cxn>
                  <a:cxn ang="0">
                    <a:pos x="130" y="0"/>
                  </a:cxn>
                  <a:cxn ang="0">
                    <a:pos x="130" y="0"/>
                  </a:cxn>
                  <a:cxn ang="0">
                    <a:pos x="88" y="42"/>
                  </a:cxn>
                  <a:cxn ang="0">
                    <a:pos x="64" y="42"/>
                  </a:cxn>
                  <a:cxn ang="0">
                    <a:pos x="64" y="42"/>
                  </a:cxn>
                  <a:cxn ang="0">
                    <a:pos x="60" y="40"/>
                  </a:cxn>
                  <a:cxn ang="0">
                    <a:pos x="58" y="38"/>
                  </a:cxn>
                  <a:cxn ang="0">
                    <a:pos x="60" y="36"/>
                  </a:cxn>
                  <a:cxn ang="0">
                    <a:pos x="60" y="34"/>
                  </a:cxn>
                  <a:cxn ang="0">
                    <a:pos x="60" y="34"/>
                  </a:cxn>
                  <a:cxn ang="0">
                    <a:pos x="62" y="30"/>
                  </a:cxn>
                  <a:cxn ang="0">
                    <a:pos x="66" y="28"/>
                  </a:cxn>
                  <a:cxn ang="0">
                    <a:pos x="86" y="28"/>
                  </a:cxn>
                  <a:cxn ang="0">
                    <a:pos x="86" y="28"/>
                  </a:cxn>
                  <a:cxn ang="0">
                    <a:pos x="90" y="30"/>
                  </a:cxn>
                  <a:cxn ang="0">
                    <a:pos x="92" y="34"/>
                  </a:cxn>
                  <a:cxn ang="0">
                    <a:pos x="92" y="36"/>
                  </a:cxn>
                  <a:cxn ang="0">
                    <a:pos x="92" y="36"/>
                  </a:cxn>
                  <a:cxn ang="0">
                    <a:pos x="92" y="36"/>
                  </a:cxn>
                  <a:cxn ang="0">
                    <a:pos x="94" y="38"/>
                  </a:cxn>
                  <a:cxn ang="0">
                    <a:pos x="94" y="38"/>
                  </a:cxn>
                  <a:cxn ang="0">
                    <a:pos x="92" y="40"/>
                  </a:cxn>
                  <a:cxn ang="0">
                    <a:pos x="88" y="42"/>
                  </a:cxn>
                  <a:cxn ang="0">
                    <a:pos x="88" y="42"/>
                  </a:cxn>
                </a:cxnLst>
                <a:rect l="0" t="0" r="r" b="b"/>
                <a:pathLst>
                  <a:path w="154" h="48">
                    <a:moveTo>
                      <a:pt x="130" y="0"/>
                    </a:moveTo>
                    <a:lnTo>
                      <a:pt x="22" y="0"/>
                    </a:lnTo>
                    <a:lnTo>
                      <a:pt x="22" y="0"/>
                    </a:lnTo>
                    <a:lnTo>
                      <a:pt x="18" y="2"/>
                    </a:lnTo>
                    <a:lnTo>
                      <a:pt x="14" y="4"/>
                    </a:lnTo>
                    <a:lnTo>
                      <a:pt x="10" y="6"/>
                    </a:lnTo>
                    <a:lnTo>
                      <a:pt x="8" y="12"/>
                    </a:lnTo>
                    <a:lnTo>
                      <a:pt x="0" y="38"/>
                    </a:lnTo>
                    <a:lnTo>
                      <a:pt x="0" y="40"/>
                    </a:lnTo>
                    <a:lnTo>
                      <a:pt x="0" y="40"/>
                    </a:lnTo>
                    <a:lnTo>
                      <a:pt x="0" y="44"/>
                    </a:lnTo>
                    <a:lnTo>
                      <a:pt x="2" y="46"/>
                    </a:lnTo>
                    <a:lnTo>
                      <a:pt x="4" y="48"/>
                    </a:lnTo>
                    <a:lnTo>
                      <a:pt x="8" y="48"/>
                    </a:lnTo>
                    <a:lnTo>
                      <a:pt x="146" y="48"/>
                    </a:lnTo>
                    <a:lnTo>
                      <a:pt x="146" y="48"/>
                    </a:lnTo>
                    <a:lnTo>
                      <a:pt x="150" y="48"/>
                    </a:lnTo>
                    <a:lnTo>
                      <a:pt x="152" y="46"/>
                    </a:lnTo>
                    <a:lnTo>
                      <a:pt x="154" y="44"/>
                    </a:lnTo>
                    <a:lnTo>
                      <a:pt x="154" y="42"/>
                    </a:lnTo>
                    <a:lnTo>
                      <a:pt x="154" y="42"/>
                    </a:lnTo>
                    <a:lnTo>
                      <a:pt x="154" y="38"/>
                    </a:lnTo>
                    <a:lnTo>
                      <a:pt x="146" y="12"/>
                    </a:lnTo>
                    <a:lnTo>
                      <a:pt x="146" y="12"/>
                    </a:lnTo>
                    <a:lnTo>
                      <a:pt x="144" y="6"/>
                    </a:lnTo>
                    <a:lnTo>
                      <a:pt x="140" y="4"/>
                    </a:lnTo>
                    <a:lnTo>
                      <a:pt x="136" y="2"/>
                    </a:lnTo>
                    <a:lnTo>
                      <a:pt x="130" y="0"/>
                    </a:lnTo>
                    <a:lnTo>
                      <a:pt x="130" y="0"/>
                    </a:lnTo>
                    <a:close/>
                    <a:moveTo>
                      <a:pt x="88" y="42"/>
                    </a:moveTo>
                    <a:lnTo>
                      <a:pt x="64" y="42"/>
                    </a:lnTo>
                    <a:lnTo>
                      <a:pt x="64" y="42"/>
                    </a:lnTo>
                    <a:lnTo>
                      <a:pt x="60" y="40"/>
                    </a:lnTo>
                    <a:lnTo>
                      <a:pt x="58" y="38"/>
                    </a:lnTo>
                    <a:lnTo>
                      <a:pt x="60" y="36"/>
                    </a:lnTo>
                    <a:lnTo>
                      <a:pt x="60" y="34"/>
                    </a:lnTo>
                    <a:lnTo>
                      <a:pt x="60" y="34"/>
                    </a:lnTo>
                    <a:lnTo>
                      <a:pt x="62" y="30"/>
                    </a:lnTo>
                    <a:lnTo>
                      <a:pt x="66" y="28"/>
                    </a:lnTo>
                    <a:lnTo>
                      <a:pt x="86" y="28"/>
                    </a:lnTo>
                    <a:lnTo>
                      <a:pt x="86" y="28"/>
                    </a:lnTo>
                    <a:lnTo>
                      <a:pt x="90" y="30"/>
                    </a:lnTo>
                    <a:lnTo>
                      <a:pt x="92" y="34"/>
                    </a:lnTo>
                    <a:lnTo>
                      <a:pt x="92" y="36"/>
                    </a:lnTo>
                    <a:lnTo>
                      <a:pt x="92" y="36"/>
                    </a:lnTo>
                    <a:lnTo>
                      <a:pt x="92" y="36"/>
                    </a:lnTo>
                    <a:lnTo>
                      <a:pt x="94" y="38"/>
                    </a:lnTo>
                    <a:lnTo>
                      <a:pt x="94" y="38"/>
                    </a:lnTo>
                    <a:lnTo>
                      <a:pt x="92" y="40"/>
                    </a:lnTo>
                    <a:lnTo>
                      <a:pt x="88" y="42"/>
                    </a:lnTo>
                    <a:lnTo>
                      <a:pt x="88" y="4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2" name="Freeform 36"/>
              <p:cNvSpPr/>
              <p:nvPr/>
            </p:nvSpPr>
            <p:spPr bwMode="auto">
              <a:xfrm>
                <a:off x="13474700" y="2428875"/>
                <a:ext cx="263525" cy="82550"/>
              </a:xfrm>
              <a:custGeom>
                <a:avLst/>
                <a:gdLst/>
                <a:ahLst/>
                <a:cxnLst>
                  <a:cxn ang="0">
                    <a:pos x="164" y="40"/>
                  </a:cxn>
                  <a:cxn ang="0">
                    <a:pos x="164" y="40"/>
                  </a:cxn>
                  <a:cxn ang="0">
                    <a:pos x="164" y="40"/>
                  </a:cxn>
                  <a:cxn ang="0">
                    <a:pos x="166" y="46"/>
                  </a:cxn>
                  <a:cxn ang="0">
                    <a:pos x="164" y="48"/>
                  </a:cxn>
                  <a:cxn ang="0">
                    <a:pos x="160" y="52"/>
                  </a:cxn>
                  <a:cxn ang="0">
                    <a:pos x="156" y="52"/>
                  </a:cxn>
                  <a:cxn ang="0">
                    <a:pos x="10" y="52"/>
                  </a:cxn>
                  <a:cxn ang="0">
                    <a:pos x="10" y="52"/>
                  </a:cxn>
                  <a:cxn ang="0">
                    <a:pos x="6" y="52"/>
                  </a:cxn>
                  <a:cxn ang="0">
                    <a:pos x="2" y="48"/>
                  </a:cxn>
                  <a:cxn ang="0">
                    <a:pos x="0" y="46"/>
                  </a:cxn>
                  <a:cxn ang="0">
                    <a:pos x="2" y="40"/>
                  </a:cxn>
                  <a:cxn ang="0">
                    <a:pos x="10" y="12"/>
                  </a:cxn>
                  <a:cxn ang="0">
                    <a:pos x="10" y="12"/>
                  </a:cxn>
                  <a:cxn ang="0">
                    <a:pos x="12" y="8"/>
                  </a:cxn>
                  <a:cxn ang="0">
                    <a:pos x="16" y="4"/>
                  </a:cxn>
                  <a:cxn ang="0">
                    <a:pos x="20" y="2"/>
                  </a:cxn>
                  <a:cxn ang="0">
                    <a:pos x="26" y="0"/>
                  </a:cxn>
                  <a:cxn ang="0">
                    <a:pos x="140" y="0"/>
                  </a:cxn>
                  <a:cxn ang="0">
                    <a:pos x="140" y="0"/>
                  </a:cxn>
                  <a:cxn ang="0">
                    <a:pos x="144" y="2"/>
                  </a:cxn>
                  <a:cxn ang="0">
                    <a:pos x="150" y="4"/>
                  </a:cxn>
                  <a:cxn ang="0">
                    <a:pos x="154" y="8"/>
                  </a:cxn>
                  <a:cxn ang="0">
                    <a:pos x="156" y="12"/>
                  </a:cxn>
                  <a:cxn ang="0">
                    <a:pos x="164" y="40"/>
                  </a:cxn>
                  <a:cxn ang="0">
                    <a:pos x="166" y="40"/>
                  </a:cxn>
                  <a:cxn ang="0">
                    <a:pos x="156" y="12"/>
                  </a:cxn>
                  <a:cxn ang="0">
                    <a:pos x="156" y="12"/>
                  </a:cxn>
                  <a:cxn ang="0">
                    <a:pos x="154" y="8"/>
                  </a:cxn>
                  <a:cxn ang="0">
                    <a:pos x="150" y="4"/>
                  </a:cxn>
                  <a:cxn ang="0">
                    <a:pos x="144" y="0"/>
                  </a:cxn>
                  <a:cxn ang="0">
                    <a:pos x="140" y="0"/>
                  </a:cxn>
                  <a:cxn ang="0">
                    <a:pos x="26" y="0"/>
                  </a:cxn>
                  <a:cxn ang="0">
                    <a:pos x="26" y="0"/>
                  </a:cxn>
                  <a:cxn ang="0">
                    <a:pos x="20" y="0"/>
                  </a:cxn>
                  <a:cxn ang="0">
                    <a:pos x="16" y="4"/>
                  </a:cxn>
                  <a:cxn ang="0">
                    <a:pos x="12" y="8"/>
                  </a:cxn>
                  <a:cxn ang="0">
                    <a:pos x="10" y="12"/>
                  </a:cxn>
                  <a:cxn ang="0">
                    <a:pos x="0" y="40"/>
                  </a:cxn>
                  <a:cxn ang="0">
                    <a:pos x="0" y="40"/>
                  </a:cxn>
                  <a:cxn ang="0">
                    <a:pos x="0" y="44"/>
                  </a:cxn>
                  <a:cxn ang="0">
                    <a:pos x="0" y="44"/>
                  </a:cxn>
                  <a:cxn ang="0">
                    <a:pos x="0" y="48"/>
                  </a:cxn>
                  <a:cxn ang="0">
                    <a:pos x="2" y="50"/>
                  </a:cxn>
                  <a:cxn ang="0">
                    <a:pos x="6" y="52"/>
                  </a:cxn>
                  <a:cxn ang="0">
                    <a:pos x="10" y="52"/>
                  </a:cxn>
                  <a:cxn ang="0">
                    <a:pos x="156" y="52"/>
                  </a:cxn>
                  <a:cxn ang="0">
                    <a:pos x="156" y="52"/>
                  </a:cxn>
                  <a:cxn ang="0">
                    <a:pos x="160" y="52"/>
                  </a:cxn>
                  <a:cxn ang="0">
                    <a:pos x="162" y="50"/>
                  </a:cxn>
                  <a:cxn ang="0">
                    <a:pos x="164" y="48"/>
                  </a:cxn>
                  <a:cxn ang="0">
                    <a:pos x="166" y="44"/>
                  </a:cxn>
                  <a:cxn ang="0">
                    <a:pos x="166" y="44"/>
                  </a:cxn>
                  <a:cxn ang="0">
                    <a:pos x="166" y="40"/>
                  </a:cxn>
                  <a:cxn ang="0">
                    <a:pos x="164" y="40"/>
                  </a:cxn>
                </a:cxnLst>
                <a:rect l="0" t="0" r="r" b="b"/>
                <a:pathLst>
                  <a:path w="166" h="52">
                    <a:moveTo>
                      <a:pt x="164" y="40"/>
                    </a:moveTo>
                    <a:lnTo>
                      <a:pt x="164" y="40"/>
                    </a:lnTo>
                    <a:lnTo>
                      <a:pt x="164" y="40"/>
                    </a:lnTo>
                    <a:lnTo>
                      <a:pt x="166" y="46"/>
                    </a:lnTo>
                    <a:lnTo>
                      <a:pt x="164" y="48"/>
                    </a:lnTo>
                    <a:lnTo>
                      <a:pt x="160" y="52"/>
                    </a:lnTo>
                    <a:lnTo>
                      <a:pt x="156" y="52"/>
                    </a:lnTo>
                    <a:lnTo>
                      <a:pt x="10" y="52"/>
                    </a:lnTo>
                    <a:lnTo>
                      <a:pt x="10" y="52"/>
                    </a:lnTo>
                    <a:lnTo>
                      <a:pt x="6" y="52"/>
                    </a:lnTo>
                    <a:lnTo>
                      <a:pt x="2" y="48"/>
                    </a:lnTo>
                    <a:lnTo>
                      <a:pt x="0" y="46"/>
                    </a:lnTo>
                    <a:lnTo>
                      <a:pt x="2" y="40"/>
                    </a:lnTo>
                    <a:lnTo>
                      <a:pt x="10" y="12"/>
                    </a:lnTo>
                    <a:lnTo>
                      <a:pt x="10" y="12"/>
                    </a:lnTo>
                    <a:lnTo>
                      <a:pt x="12" y="8"/>
                    </a:lnTo>
                    <a:lnTo>
                      <a:pt x="16" y="4"/>
                    </a:lnTo>
                    <a:lnTo>
                      <a:pt x="20" y="2"/>
                    </a:lnTo>
                    <a:lnTo>
                      <a:pt x="26" y="0"/>
                    </a:lnTo>
                    <a:lnTo>
                      <a:pt x="140" y="0"/>
                    </a:lnTo>
                    <a:lnTo>
                      <a:pt x="140" y="0"/>
                    </a:lnTo>
                    <a:lnTo>
                      <a:pt x="144" y="2"/>
                    </a:lnTo>
                    <a:lnTo>
                      <a:pt x="150" y="4"/>
                    </a:lnTo>
                    <a:lnTo>
                      <a:pt x="154" y="8"/>
                    </a:lnTo>
                    <a:lnTo>
                      <a:pt x="156" y="12"/>
                    </a:lnTo>
                    <a:lnTo>
                      <a:pt x="164" y="40"/>
                    </a:lnTo>
                    <a:lnTo>
                      <a:pt x="166" y="40"/>
                    </a:lnTo>
                    <a:lnTo>
                      <a:pt x="156" y="12"/>
                    </a:lnTo>
                    <a:lnTo>
                      <a:pt x="156" y="12"/>
                    </a:lnTo>
                    <a:lnTo>
                      <a:pt x="154" y="8"/>
                    </a:lnTo>
                    <a:lnTo>
                      <a:pt x="150" y="4"/>
                    </a:lnTo>
                    <a:lnTo>
                      <a:pt x="144" y="0"/>
                    </a:lnTo>
                    <a:lnTo>
                      <a:pt x="140" y="0"/>
                    </a:lnTo>
                    <a:lnTo>
                      <a:pt x="26" y="0"/>
                    </a:lnTo>
                    <a:lnTo>
                      <a:pt x="26" y="0"/>
                    </a:lnTo>
                    <a:lnTo>
                      <a:pt x="20" y="0"/>
                    </a:lnTo>
                    <a:lnTo>
                      <a:pt x="16" y="4"/>
                    </a:lnTo>
                    <a:lnTo>
                      <a:pt x="12" y="8"/>
                    </a:lnTo>
                    <a:lnTo>
                      <a:pt x="10" y="12"/>
                    </a:lnTo>
                    <a:lnTo>
                      <a:pt x="0" y="40"/>
                    </a:lnTo>
                    <a:lnTo>
                      <a:pt x="0" y="40"/>
                    </a:lnTo>
                    <a:lnTo>
                      <a:pt x="0" y="44"/>
                    </a:lnTo>
                    <a:lnTo>
                      <a:pt x="0" y="44"/>
                    </a:lnTo>
                    <a:lnTo>
                      <a:pt x="0" y="48"/>
                    </a:lnTo>
                    <a:lnTo>
                      <a:pt x="2" y="50"/>
                    </a:lnTo>
                    <a:lnTo>
                      <a:pt x="6" y="52"/>
                    </a:lnTo>
                    <a:lnTo>
                      <a:pt x="10" y="52"/>
                    </a:lnTo>
                    <a:lnTo>
                      <a:pt x="156" y="52"/>
                    </a:lnTo>
                    <a:lnTo>
                      <a:pt x="156" y="52"/>
                    </a:lnTo>
                    <a:lnTo>
                      <a:pt x="160" y="52"/>
                    </a:lnTo>
                    <a:lnTo>
                      <a:pt x="162" y="50"/>
                    </a:lnTo>
                    <a:lnTo>
                      <a:pt x="164" y="48"/>
                    </a:lnTo>
                    <a:lnTo>
                      <a:pt x="166" y="44"/>
                    </a:lnTo>
                    <a:lnTo>
                      <a:pt x="166" y="44"/>
                    </a:lnTo>
                    <a:lnTo>
                      <a:pt x="166" y="40"/>
                    </a:lnTo>
                    <a:lnTo>
                      <a:pt x="164" y="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3" name="Freeform 37"/>
              <p:cNvSpPr>
                <a:spLocks noEditPoints="1"/>
              </p:cNvSpPr>
              <p:nvPr/>
            </p:nvSpPr>
            <p:spPr bwMode="auto">
              <a:xfrm>
                <a:off x="13471525" y="2238375"/>
                <a:ext cx="266700" cy="174625"/>
              </a:xfrm>
              <a:custGeom>
                <a:avLst/>
                <a:gdLst/>
                <a:ahLst/>
                <a:cxnLst>
                  <a:cxn ang="0">
                    <a:pos x="0" y="0"/>
                  </a:cxn>
                  <a:cxn ang="0">
                    <a:pos x="0" y="110"/>
                  </a:cxn>
                  <a:cxn ang="0">
                    <a:pos x="168" y="110"/>
                  </a:cxn>
                  <a:cxn ang="0">
                    <a:pos x="168" y="0"/>
                  </a:cxn>
                  <a:cxn ang="0">
                    <a:pos x="0" y="0"/>
                  </a:cxn>
                  <a:cxn ang="0">
                    <a:pos x="152" y="96"/>
                  </a:cxn>
                  <a:cxn ang="0">
                    <a:pos x="16" y="96"/>
                  </a:cxn>
                  <a:cxn ang="0">
                    <a:pos x="16" y="14"/>
                  </a:cxn>
                  <a:cxn ang="0">
                    <a:pos x="152" y="14"/>
                  </a:cxn>
                  <a:cxn ang="0">
                    <a:pos x="152" y="96"/>
                  </a:cxn>
                </a:cxnLst>
                <a:rect l="0" t="0" r="r" b="b"/>
                <a:pathLst>
                  <a:path w="168" h="110">
                    <a:moveTo>
                      <a:pt x="0" y="0"/>
                    </a:moveTo>
                    <a:lnTo>
                      <a:pt x="0" y="110"/>
                    </a:lnTo>
                    <a:lnTo>
                      <a:pt x="168" y="110"/>
                    </a:lnTo>
                    <a:lnTo>
                      <a:pt x="168" y="0"/>
                    </a:lnTo>
                    <a:lnTo>
                      <a:pt x="0" y="0"/>
                    </a:lnTo>
                    <a:close/>
                    <a:moveTo>
                      <a:pt x="152" y="96"/>
                    </a:moveTo>
                    <a:lnTo>
                      <a:pt x="16" y="96"/>
                    </a:lnTo>
                    <a:lnTo>
                      <a:pt x="16" y="14"/>
                    </a:lnTo>
                    <a:lnTo>
                      <a:pt x="152" y="14"/>
                    </a:lnTo>
                    <a:lnTo>
                      <a:pt x="152" y="9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44" name="组合 647"/>
            <p:cNvGrpSpPr/>
            <p:nvPr/>
          </p:nvGrpSpPr>
          <p:grpSpPr>
            <a:xfrm>
              <a:off x="2338311" y="3049402"/>
              <a:ext cx="126415" cy="175827"/>
              <a:chOff x="11514138" y="5227638"/>
              <a:chExt cx="354013" cy="592138"/>
            </a:xfrm>
            <a:solidFill>
              <a:schemeClr val="bg1">
                <a:lumMod val="65000"/>
              </a:schemeClr>
            </a:solidFill>
          </p:grpSpPr>
          <p:sp>
            <p:nvSpPr>
              <p:cNvPr id="45" name="Freeform 954"/>
              <p:cNvSpPr/>
              <p:nvPr/>
            </p:nvSpPr>
            <p:spPr bwMode="auto">
              <a:xfrm>
                <a:off x="11514138" y="5227638"/>
                <a:ext cx="354013" cy="592138"/>
              </a:xfrm>
              <a:custGeom>
                <a:avLst/>
                <a:gdLst/>
                <a:ahLst/>
                <a:cxnLst>
                  <a:cxn ang="0">
                    <a:pos x="196" y="326"/>
                  </a:cxn>
                  <a:cxn ang="0">
                    <a:pos x="196" y="334"/>
                  </a:cxn>
                  <a:cxn ang="0">
                    <a:pos x="184" y="345"/>
                  </a:cxn>
                  <a:cxn ang="0">
                    <a:pos x="47" y="347"/>
                  </a:cxn>
                  <a:cxn ang="0">
                    <a:pos x="39" y="345"/>
                  </a:cxn>
                  <a:cxn ang="0">
                    <a:pos x="29" y="334"/>
                  </a:cxn>
                  <a:cxn ang="0">
                    <a:pos x="27" y="47"/>
                  </a:cxn>
                  <a:cxn ang="0">
                    <a:pos x="29" y="39"/>
                  </a:cxn>
                  <a:cxn ang="0">
                    <a:pos x="39" y="29"/>
                  </a:cxn>
                  <a:cxn ang="0">
                    <a:pos x="176" y="27"/>
                  </a:cxn>
                  <a:cxn ang="0">
                    <a:pos x="184" y="29"/>
                  </a:cxn>
                  <a:cxn ang="0">
                    <a:pos x="196" y="39"/>
                  </a:cxn>
                  <a:cxn ang="0">
                    <a:pos x="196" y="326"/>
                  </a:cxn>
                  <a:cxn ang="0">
                    <a:pos x="223" y="326"/>
                  </a:cxn>
                  <a:cxn ang="0">
                    <a:pos x="223" y="47"/>
                  </a:cxn>
                  <a:cxn ang="0">
                    <a:pos x="218" y="29"/>
                  </a:cxn>
                  <a:cxn ang="0">
                    <a:pos x="208" y="14"/>
                  </a:cxn>
                  <a:cxn ang="0">
                    <a:pos x="194" y="4"/>
                  </a:cxn>
                  <a:cxn ang="0">
                    <a:pos x="176" y="0"/>
                  </a:cxn>
                  <a:cxn ang="0">
                    <a:pos x="47" y="0"/>
                  </a:cxn>
                  <a:cxn ang="0">
                    <a:pos x="29" y="4"/>
                  </a:cxn>
                  <a:cxn ang="0">
                    <a:pos x="15" y="14"/>
                  </a:cxn>
                  <a:cxn ang="0">
                    <a:pos x="4" y="29"/>
                  </a:cxn>
                  <a:cxn ang="0">
                    <a:pos x="0" y="47"/>
                  </a:cxn>
                  <a:cxn ang="0">
                    <a:pos x="0" y="326"/>
                  </a:cxn>
                  <a:cxn ang="0">
                    <a:pos x="4" y="345"/>
                  </a:cxn>
                  <a:cxn ang="0">
                    <a:pos x="15" y="359"/>
                  </a:cxn>
                  <a:cxn ang="0">
                    <a:pos x="29" y="369"/>
                  </a:cxn>
                  <a:cxn ang="0">
                    <a:pos x="47" y="373"/>
                  </a:cxn>
                  <a:cxn ang="0">
                    <a:pos x="176" y="373"/>
                  </a:cxn>
                  <a:cxn ang="0">
                    <a:pos x="194" y="369"/>
                  </a:cxn>
                  <a:cxn ang="0">
                    <a:pos x="208" y="359"/>
                  </a:cxn>
                  <a:cxn ang="0">
                    <a:pos x="218" y="345"/>
                  </a:cxn>
                  <a:cxn ang="0">
                    <a:pos x="223" y="326"/>
                  </a:cxn>
                </a:cxnLst>
                <a:rect l="0" t="0" r="r" b="b"/>
                <a:pathLst>
                  <a:path w="223" h="373">
                    <a:moveTo>
                      <a:pt x="210" y="326"/>
                    </a:moveTo>
                    <a:lnTo>
                      <a:pt x="196" y="326"/>
                    </a:lnTo>
                    <a:lnTo>
                      <a:pt x="196" y="326"/>
                    </a:lnTo>
                    <a:lnTo>
                      <a:pt x="196" y="334"/>
                    </a:lnTo>
                    <a:lnTo>
                      <a:pt x="190" y="340"/>
                    </a:lnTo>
                    <a:lnTo>
                      <a:pt x="184" y="345"/>
                    </a:lnTo>
                    <a:lnTo>
                      <a:pt x="176" y="347"/>
                    </a:lnTo>
                    <a:lnTo>
                      <a:pt x="47" y="347"/>
                    </a:lnTo>
                    <a:lnTo>
                      <a:pt x="47" y="347"/>
                    </a:lnTo>
                    <a:lnTo>
                      <a:pt x="39" y="345"/>
                    </a:lnTo>
                    <a:lnTo>
                      <a:pt x="33" y="340"/>
                    </a:lnTo>
                    <a:lnTo>
                      <a:pt x="29" y="334"/>
                    </a:lnTo>
                    <a:lnTo>
                      <a:pt x="27" y="326"/>
                    </a:lnTo>
                    <a:lnTo>
                      <a:pt x="27" y="47"/>
                    </a:lnTo>
                    <a:lnTo>
                      <a:pt x="27" y="47"/>
                    </a:lnTo>
                    <a:lnTo>
                      <a:pt x="29" y="39"/>
                    </a:lnTo>
                    <a:lnTo>
                      <a:pt x="33" y="33"/>
                    </a:lnTo>
                    <a:lnTo>
                      <a:pt x="39" y="29"/>
                    </a:lnTo>
                    <a:lnTo>
                      <a:pt x="47" y="27"/>
                    </a:lnTo>
                    <a:lnTo>
                      <a:pt x="176" y="27"/>
                    </a:lnTo>
                    <a:lnTo>
                      <a:pt x="176" y="27"/>
                    </a:lnTo>
                    <a:lnTo>
                      <a:pt x="184" y="29"/>
                    </a:lnTo>
                    <a:lnTo>
                      <a:pt x="190" y="33"/>
                    </a:lnTo>
                    <a:lnTo>
                      <a:pt x="196" y="39"/>
                    </a:lnTo>
                    <a:lnTo>
                      <a:pt x="196" y="47"/>
                    </a:lnTo>
                    <a:lnTo>
                      <a:pt x="196" y="326"/>
                    </a:lnTo>
                    <a:lnTo>
                      <a:pt x="210" y="326"/>
                    </a:lnTo>
                    <a:lnTo>
                      <a:pt x="223" y="326"/>
                    </a:lnTo>
                    <a:lnTo>
                      <a:pt x="223" y="47"/>
                    </a:lnTo>
                    <a:lnTo>
                      <a:pt x="223" y="47"/>
                    </a:lnTo>
                    <a:lnTo>
                      <a:pt x="223" y="39"/>
                    </a:lnTo>
                    <a:lnTo>
                      <a:pt x="218" y="29"/>
                    </a:lnTo>
                    <a:lnTo>
                      <a:pt x="214" y="20"/>
                    </a:lnTo>
                    <a:lnTo>
                      <a:pt x="208" y="14"/>
                    </a:lnTo>
                    <a:lnTo>
                      <a:pt x="202" y="8"/>
                    </a:lnTo>
                    <a:lnTo>
                      <a:pt x="194" y="4"/>
                    </a:lnTo>
                    <a:lnTo>
                      <a:pt x="186" y="2"/>
                    </a:lnTo>
                    <a:lnTo>
                      <a:pt x="176" y="0"/>
                    </a:lnTo>
                    <a:lnTo>
                      <a:pt x="47" y="0"/>
                    </a:lnTo>
                    <a:lnTo>
                      <a:pt x="47" y="0"/>
                    </a:lnTo>
                    <a:lnTo>
                      <a:pt x="39" y="2"/>
                    </a:lnTo>
                    <a:lnTo>
                      <a:pt x="29" y="4"/>
                    </a:lnTo>
                    <a:lnTo>
                      <a:pt x="23" y="8"/>
                    </a:lnTo>
                    <a:lnTo>
                      <a:pt x="15" y="14"/>
                    </a:lnTo>
                    <a:lnTo>
                      <a:pt x="8" y="20"/>
                    </a:lnTo>
                    <a:lnTo>
                      <a:pt x="4" y="29"/>
                    </a:lnTo>
                    <a:lnTo>
                      <a:pt x="2" y="39"/>
                    </a:lnTo>
                    <a:lnTo>
                      <a:pt x="0" y="47"/>
                    </a:lnTo>
                    <a:lnTo>
                      <a:pt x="0" y="326"/>
                    </a:lnTo>
                    <a:lnTo>
                      <a:pt x="0" y="326"/>
                    </a:lnTo>
                    <a:lnTo>
                      <a:pt x="2" y="334"/>
                    </a:lnTo>
                    <a:lnTo>
                      <a:pt x="4" y="345"/>
                    </a:lnTo>
                    <a:lnTo>
                      <a:pt x="8" y="353"/>
                    </a:lnTo>
                    <a:lnTo>
                      <a:pt x="15" y="359"/>
                    </a:lnTo>
                    <a:lnTo>
                      <a:pt x="23" y="365"/>
                    </a:lnTo>
                    <a:lnTo>
                      <a:pt x="29" y="369"/>
                    </a:lnTo>
                    <a:lnTo>
                      <a:pt x="39" y="371"/>
                    </a:lnTo>
                    <a:lnTo>
                      <a:pt x="47" y="373"/>
                    </a:lnTo>
                    <a:lnTo>
                      <a:pt x="176" y="373"/>
                    </a:lnTo>
                    <a:lnTo>
                      <a:pt x="176" y="373"/>
                    </a:lnTo>
                    <a:lnTo>
                      <a:pt x="186" y="371"/>
                    </a:lnTo>
                    <a:lnTo>
                      <a:pt x="194" y="369"/>
                    </a:lnTo>
                    <a:lnTo>
                      <a:pt x="202" y="365"/>
                    </a:lnTo>
                    <a:lnTo>
                      <a:pt x="208" y="359"/>
                    </a:lnTo>
                    <a:lnTo>
                      <a:pt x="214" y="353"/>
                    </a:lnTo>
                    <a:lnTo>
                      <a:pt x="218" y="345"/>
                    </a:lnTo>
                    <a:lnTo>
                      <a:pt x="223" y="334"/>
                    </a:lnTo>
                    <a:lnTo>
                      <a:pt x="223" y="326"/>
                    </a:lnTo>
                    <a:lnTo>
                      <a:pt x="210" y="3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6" name="Rectangle 955"/>
              <p:cNvSpPr>
                <a:spLocks noChangeArrowheads="1"/>
              </p:cNvSpPr>
              <p:nvPr/>
            </p:nvSpPr>
            <p:spPr bwMode="auto">
              <a:xfrm>
                <a:off x="11582400" y="5354638"/>
                <a:ext cx="220663" cy="325438"/>
              </a:xfrm>
              <a:prstGeom prst="rect">
                <a:avLst/>
              </a:prstGeom>
              <a:grpFill/>
              <a:ln w="9525">
                <a:noFill/>
                <a:miter lim="800000"/>
              </a:ln>
            </p:spPr>
            <p:txBody>
              <a:bodyPr vert="horz" wrap="square" lIns="91440" tIns="45720" rIns="91440" bIns="45720" numCol="1" anchor="t" anchorCtr="0" compatLnSpc="1"/>
              <a:lstStyle/>
              <a:p>
                <a:endParaRPr lang="zh-CN" altLang="en-US">
                  <a:solidFill>
                    <a:srgbClr val="000000"/>
                  </a:solidFill>
                </a:endParaRPr>
              </a:p>
            </p:txBody>
          </p:sp>
          <p:sp>
            <p:nvSpPr>
              <p:cNvPr id="47" name="Freeform 956"/>
              <p:cNvSpPr/>
              <p:nvPr/>
            </p:nvSpPr>
            <p:spPr bwMode="auto">
              <a:xfrm>
                <a:off x="11660188" y="5302251"/>
                <a:ext cx="65088" cy="15875"/>
              </a:xfrm>
              <a:custGeom>
                <a:avLst/>
                <a:gdLst/>
                <a:ahLst/>
                <a:cxnLst>
                  <a:cxn ang="0">
                    <a:pos x="0" y="6"/>
                  </a:cxn>
                  <a:cxn ang="0">
                    <a:pos x="0" y="6"/>
                  </a:cxn>
                  <a:cxn ang="0">
                    <a:pos x="0" y="2"/>
                  </a:cxn>
                  <a:cxn ang="0">
                    <a:pos x="4" y="0"/>
                  </a:cxn>
                  <a:cxn ang="0">
                    <a:pos x="35" y="0"/>
                  </a:cxn>
                  <a:cxn ang="0">
                    <a:pos x="35" y="0"/>
                  </a:cxn>
                  <a:cxn ang="0">
                    <a:pos x="39" y="2"/>
                  </a:cxn>
                  <a:cxn ang="0">
                    <a:pos x="41" y="6"/>
                  </a:cxn>
                  <a:cxn ang="0">
                    <a:pos x="41" y="6"/>
                  </a:cxn>
                  <a:cxn ang="0">
                    <a:pos x="39" y="8"/>
                  </a:cxn>
                  <a:cxn ang="0">
                    <a:pos x="35" y="10"/>
                  </a:cxn>
                  <a:cxn ang="0">
                    <a:pos x="4" y="10"/>
                  </a:cxn>
                  <a:cxn ang="0">
                    <a:pos x="4" y="10"/>
                  </a:cxn>
                  <a:cxn ang="0">
                    <a:pos x="0" y="8"/>
                  </a:cxn>
                  <a:cxn ang="0">
                    <a:pos x="0" y="6"/>
                  </a:cxn>
                  <a:cxn ang="0">
                    <a:pos x="0" y="6"/>
                  </a:cxn>
                </a:cxnLst>
                <a:rect l="0" t="0" r="r" b="b"/>
                <a:pathLst>
                  <a:path w="41" h="10">
                    <a:moveTo>
                      <a:pt x="0" y="6"/>
                    </a:moveTo>
                    <a:lnTo>
                      <a:pt x="0" y="6"/>
                    </a:lnTo>
                    <a:lnTo>
                      <a:pt x="0" y="2"/>
                    </a:lnTo>
                    <a:lnTo>
                      <a:pt x="4" y="0"/>
                    </a:lnTo>
                    <a:lnTo>
                      <a:pt x="35" y="0"/>
                    </a:lnTo>
                    <a:lnTo>
                      <a:pt x="35" y="0"/>
                    </a:lnTo>
                    <a:lnTo>
                      <a:pt x="39" y="2"/>
                    </a:lnTo>
                    <a:lnTo>
                      <a:pt x="41" y="6"/>
                    </a:lnTo>
                    <a:lnTo>
                      <a:pt x="41" y="6"/>
                    </a:lnTo>
                    <a:lnTo>
                      <a:pt x="39" y="8"/>
                    </a:lnTo>
                    <a:lnTo>
                      <a:pt x="35" y="10"/>
                    </a:lnTo>
                    <a:lnTo>
                      <a:pt x="4" y="10"/>
                    </a:lnTo>
                    <a:lnTo>
                      <a:pt x="4" y="10"/>
                    </a:lnTo>
                    <a:lnTo>
                      <a:pt x="0" y="8"/>
                    </a:lnTo>
                    <a:lnTo>
                      <a:pt x="0" y="6"/>
                    </a:lnTo>
                    <a:lnTo>
                      <a:pt x="0" y="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8" name="Freeform 957"/>
              <p:cNvSpPr/>
              <p:nvPr/>
            </p:nvSpPr>
            <p:spPr bwMode="auto">
              <a:xfrm>
                <a:off x="11631613" y="5710238"/>
                <a:ext cx="31750" cy="31750"/>
              </a:xfrm>
              <a:custGeom>
                <a:avLst/>
                <a:gdLst/>
                <a:ahLst/>
                <a:cxnLst>
                  <a:cxn ang="0">
                    <a:pos x="0" y="10"/>
                  </a:cxn>
                  <a:cxn ang="0">
                    <a:pos x="0" y="10"/>
                  </a:cxn>
                  <a:cxn ang="0">
                    <a:pos x="0" y="6"/>
                  </a:cxn>
                  <a:cxn ang="0">
                    <a:pos x="2" y="2"/>
                  </a:cxn>
                  <a:cxn ang="0">
                    <a:pos x="6" y="0"/>
                  </a:cxn>
                  <a:cxn ang="0">
                    <a:pos x="10" y="0"/>
                  </a:cxn>
                  <a:cxn ang="0">
                    <a:pos x="10" y="0"/>
                  </a:cxn>
                  <a:cxn ang="0">
                    <a:pos x="14" y="0"/>
                  </a:cxn>
                  <a:cxn ang="0">
                    <a:pos x="16" y="2"/>
                  </a:cxn>
                  <a:cxn ang="0">
                    <a:pos x="18" y="6"/>
                  </a:cxn>
                  <a:cxn ang="0">
                    <a:pos x="20" y="10"/>
                  </a:cxn>
                  <a:cxn ang="0">
                    <a:pos x="20" y="10"/>
                  </a:cxn>
                  <a:cxn ang="0">
                    <a:pos x="18" y="14"/>
                  </a:cxn>
                  <a:cxn ang="0">
                    <a:pos x="16" y="16"/>
                  </a:cxn>
                  <a:cxn ang="0">
                    <a:pos x="14" y="20"/>
                  </a:cxn>
                  <a:cxn ang="0">
                    <a:pos x="10" y="20"/>
                  </a:cxn>
                  <a:cxn ang="0">
                    <a:pos x="10" y="20"/>
                  </a:cxn>
                  <a:cxn ang="0">
                    <a:pos x="6" y="20"/>
                  </a:cxn>
                  <a:cxn ang="0">
                    <a:pos x="2" y="16"/>
                  </a:cxn>
                  <a:cxn ang="0">
                    <a:pos x="0" y="14"/>
                  </a:cxn>
                  <a:cxn ang="0">
                    <a:pos x="0" y="10"/>
                  </a:cxn>
                  <a:cxn ang="0">
                    <a:pos x="0" y="10"/>
                  </a:cxn>
                </a:cxnLst>
                <a:rect l="0" t="0" r="r" b="b"/>
                <a:pathLst>
                  <a:path w="20" h="20">
                    <a:moveTo>
                      <a:pt x="0" y="10"/>
                    </a:moveTo>
                    <a:lnTo>
                      <a:pt x="0" y="10"/>
                    </a:lnTo>
                    <a:lnTo>
                      <a:pt x="0" y="6"/>
                    </a:lnTo>
                    <a:lnTo>
                      <a:pt x="2" y="2"/>
                    </a:lnTo>
                    <a:lnTo>
                      <a:pt x="6" y="0"/>
                    </a:lnTo>
                    <a:lnTo>
                      <a:pt x="10" y="0"/>
                    </a:lnTo>
                    <a:lnTo>
                      <a:pt x="10" y="0"/>
                    </a:lnTo>
                    <a:lnTo>
                      <a:pt x="14" y="0"/>
                    </a:lnTo>
                    <a:lnTo>
                      <a:pt x="16" y="2"/>
                    </a:lnTo>
                    <a:lnTo>
                      <a:pt x="18" y="6"/>
                    </a:lnTo>
                    <a:lnTo>
                      <a:pt x="20" y="10"/>
                    </a:lnTo>
                    <a:lnTo>
                      <a:pt x="20" y="10"/>
                    </a:lnTo>
                    <a:lnTo>
                      <a:pt x="18" y="14"/>
                    </a:lnTo>
                    <a:lnTo>
                      <a:pt x="16" y="16"/>
                    </a:lnTo>
                    <a:lnTo>
                      <a:pt x="14" y="20"/>
                    </a:lnTo>
                    <a:lnTo>
                      <a:pt x="10" y="20"/>
                    </a:lnTo>
                    <a:lnTo>
                      <a:pt x="10" y="20"/>
                    </a:lnTo>
                    <a:lnTo>
                      <a:pt x="6" y="20"/>
                    </a:lnTo>
                    <a:lnTo>
                      <a:pt x="2" y="16"/>
                    </a:lnTo>
                    <a:lnTo>
                      <a:pt x="0" y="14"/>
                    </a:lnTo>
                    <a:lnTo>
                      <a:pt x="0" y="10"/>
                    </a:lnTo>
                    <a:lnTo>
                      <a:pt x="0" y="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49" name="Freeform 958"/>
              <p:cNvSpPr/>
              <p:nvPr/>
            </p:nvSpPr>
            <p:spPr bwMode="auto">
              <a:xfrm>
                <a:off x="11676063" y="5710238"/>
                <a:ext cx="33338" cy="31750"/>
              </a:xfrm>
              <a:custGeom>
                <a:avLst/>
                <a:gdLst/>
                <a:ahLst/>
                <a:cxnLst>
                  <a:cxn ang="0">
                    <a:pos x="0" y="10"/>
                  </a:cxn>
                  <a:cxn ang="0">
                    <a:pos x="0" y="10"/>
                  </a:cxn>
                  <a:cxn ang="0">
                    <a:pos x="0" y="6"/>
                  </a:cxn>
                  <a:cxn ang="0">
                    <a:pos x="2" y="2"/>
                  </a:cxn>
                  <a:cxn ang="0">
                    <a:pos x="6" y="0"/>
                  </a:cxn>
                  <a:cxn ang="0">
                    <a:pos x="10" y="0"/>
                  </a:cxn>
                  <a:cxn ang="0">
                    <a:pos x="10" y="0"/>
                  </a:cxn>
                  <a:cxn ang="0">
                    <a:pos x="15" y="0"/>
                  </a:cxn>
                  <a:cxn ang="0">
                    <a:pos x="17" y="2"/>
                  </a:cxn>
                  <a:cxn ang="0">
                    <a:pos x="19" y="6"/>
                  </a:cxn>
                  <a:cxn ang="0">
                    <a:pos x="21" y="10"/>
                  </a:cxn>
                  <a:cxn ang="0">
                    <a:pos x="21" y="10"/>
                  </a:cxn>
                  <a:cxn ang="0">
                    <a:pos x="19" y="14"/>
                  </a:cxn>
                  <a:cxn ang="0">
                    <a:pos x="17" y="16"/>
                  </a:cxn>
                  <a:cxn ang="0">
                    <a:pos x="15" y="20"/>
                  </a:cxn>
                  <a:cxn ang="0">
                    <a:pos x="10" y="20"/>
                  </a:cxn>
                  <a:cxn ang="0">
                    <a:pos x="10" y="20"/>
                  </a:cxn>
                  <a:cxn ang="0">
                    <a:pos x="6" y="20"/>
                  </a:cxn>
                  <a:cxn ang="0">
                    <a:pos x="2" y="16"/>
                  </a:cxn>
                  <a:cxn ang="0">
                    <a:pos x="0" y="14"/>
                  </a:cxn>
                  <a:cxn ang="0">
                    <a:pos x="0" y="10"/>
                  </a:cxn>
                  <a:cxn ang="0">
                    <a:pos x="0" y="10"/>
                  </a:cxn>
                </a:cxnLst>
                <a:rect l="0" t="0" r="r" b="b"/>
                <a:pathLst>
                  <a:path w="21" h="20">
                    <a:moveTo>
                      <a:pt x="0" y="10"/>
                    </a:moveTo>
                    <a:lnTo>
                      <a:pt x="0" y="10"/>
                    </a:lnTo>
                    <a:lnTo>
                      <a:pt x="0" y="6"/>
                    </a:lnTo>
                    <a:lnTo>
                      <a:pt x="2" y="2"/>
                    </a:lnTo>
                    <a:lnTo>
                      <a:pt x="6" y="0"/>
                    </a:lnTo>
                    <a:lnTo>
                      <a:pt x="10" y="0"/>
                    </a:lnTo>
                    <a:lnTo>
                      <a:pt x="10" y="0"/>
                    </a:lnTo>
                    <a:lnTo>
                      <a:pt x="15" y="0"/>
                    </a:lnTo>
                    <a:lnTo>
                      <a:pt x="17" y="2"/>
                    </a:lnTo>
                    <a:lnTo>
                      <a:pt x="19" y="6"/>
                    </a:lnTo>
                    <a:lnTo>
                      <a:pt x="21" y="10"/>
                    </a:lnTo>
                    <a:lnTo>
                      <a:pt x="21" y="10"/>
                    </a:lnTo>
                    <a:lnTo>
                      <a:pt x="19" y="14"/>
                    </a:lnTo>
                    <a:lnTo>
                      <a:pt x="17" y="16"/>
                    </a:lnTo>
                    <a:lnTo>
                      <a:pt x="15" y="20"/>
                    </a:lnTo>
                    <a:lnTo>
                      <a:pt x="10" y="20"/>
                    </a:lnTo>
                    <a:lnTo>
                      <a:pt x="10" y="20"/>
                    </a:lnTo>
                    <a:lnTo>
                      <a:pt x="6" y="20"/>
                    </a:lnTo>
                    <a:lnTo>
                      <a:pt x="2" y="16"/>
                    </a:lnTo>
                    <a:lnTo>
                      <a:pt x="0" y="14"/>
                    </a:lnTo>
                    <a:lnTo>
                      <a:pt x="0" y="10"/>
                    </a:lnTo>
                    <a:lnTo>
                      <a:pt x="0" y="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50" name="Freeform 959"/>
              <p:cNvSpPr/>
              <p:nvPr/>
            </p:nvSpPr>
            <p:spPr bwMode="auto">
              <a:xfrm>
                <a:off x="11722100" y="5710238"/>
                <a:ext cx="31750" cy="31750"/>
              </a:xfrm>
              <a:custGeom>
                <a:avLst/>
                <a:gdLst/>
                <a:ahLst/>
                <a:cxnLst>
                  <a:cxn ang="0">
                    <a:pos x="0" y="10"/>
                  </a:cxn>
                  <a:cxn ang="0">
                    <a:pos x="0" y="10"/>
                  </a:cxn>
                  <a:cxn ang="0">
                    <a:pos x="0" y="6"/>
                  </a:cxn>
                  <a:cxn ang="0">
                    <a:pos x="2" y="2"/>
                  </a:cxn>
                  <a:cxn ang="0">
                    <a:pos x="6" y="0"/>
                  </a:cxn>
                  <a:cxn ang="0">
                    <a:pos x="10" y="0"/>
                  </a:cxn>
                  <a:cxn ang="0">
                    <a:pos x="10" y="0"/>
                  </a:cxn>
                  <a:cxn ang="0">
                    <a:pos x="14" y="0"/>
                  </a:cxn>
                  <a:cxn ang="0">
                    <a:pos x="16" y="2"/>
                  </a:cxn>
                  <a:cxn ang="0">
                    <a:pos x="18" y="6"/>
                  </a:cxn>
                  <a:cxn ang="0">
                    <a:pos x="20" y="10"/>
                  </a:cxn>
                  <a:cxn ang="0">
                    <a:pos x="20" y="10"/>
                  </a:cxn>
                  <a:cxn ang="0">
                    <a:pos x="18" y="14"/>
                  </a:cxn>
                  <a:cxn ang="0">
                    <a:pos x="16" y="16"/>
                  </a:cxn>
                  <a:cxn ang="0">
                    <a:pos x="14" y="20"/>
                  </a:cxn>
                  <a:cxn ang="0">
                    <a:pos x="10" y="20"/>
                  </a:cxn>
                  <a:cxn ang="0">
                    <a:pos x="10" y="20"/>
                  </a:cxn>
                  <a:cxn ang="0">
                    <a:pos x="6" y="20"/>
                  </a:cxn>
                  <a:cxn ang="0">
                    <a:pos x="2" y="16"/>
                  </a:cxn>
                  <a:cxn ang="0">
                    <a:pos x="0" y="14"/>
                  </a:cxn>
                  <a:cxn ang="0">
                    <a:pos x="0" y="10"/>
                  </a:cxn>
                  <a:cxn ang="0">
                    <a:pos x="0" y="10"/>
                  </a:cxn>
                </a:cxnLst>
                <a:rect l="0" t="0" r="r" b="b"/>
                <a:pathLst>
                  <a:path w="20" h="20">
                    <a:moveTo>
                      <a:pt x="0" y="10"/>
                    </a:moveTo>
                    <a:lnTo>
                      <a:pt x="0" y="10"/>
                    </a:lnTo>
                    <a:lnTo>
                      <a:pt x="0" y="6"/>
                    </a:lnTo>
                    <a:lnTo>
                      <a:pt x="2" y="2"/>
                    </a:lnTo>
                    <a:lnTo>
                      <a:pt x="6" y="0"/>
                    </a:lnTo>
                    <a:lnTo>
                      <a:pt x="10" y="0"/>
                    </a:lnTo>
                    <a:lnTo>
                      <a:pt x="10" y="0"/>
                    </a:lnTo>
                    <a:lnTo>
                      <a:pt x="14" y="0"/>
                    </a:lnTo>
                    <a:lnTo>
                      <a:pt x="16" y="2"/>
                    </a:lnTo>
                    <a:lnTo>
                      <a:pt x="18" y="6"/>
                    </a:lnTo>
                    <a:lnTo>
                      <a:pt x="20" y="10"/>
                    </a:lnTo>
                    <a:lnTo>
                      <a:pt x="20" y="10"/>
                    </a:lnTo>
                    <a:lnTo>
                      <a:pt x="18" y="14"/>
                    </a:lnTo>
                    <a:lnTo>
                      <a:pt x="16" y="16"/>
                    </a:lnTo>
                    <a:lnTo>
                      <a:pt x="14" y="20"/>
                    </a:lnTo>
                    <a:lnTo>
                      <a:pt x="10" y="20"/>
                    </a:lnTo>
                    <a:lnTo>
                      <a:pt x="10" y="20"/>
                    </a:lnTo>
                    <a:lnTo>
                      <a:pt x="6" y="20"/>
                    </a:lnTo>
                    <a:lnTo>
                      <a:pt x="2" y="16"/>
                    </a:lnTo>
                    <a:lnTo>
                      <a:pt x="0" y="14"/>
                    </a:lnTo>
                    <a:lnTo>
                      <a:pt x="0" y="10"/>
                    </a:lnTo>
                    <a:lnTo>
                      <a:pt x="0" y="1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51" name="椭圆 50"/>
            <p:cNvSpPr>
              <a:spLocks noChangeAspect="1"/>
            </p:cNvSpPr>
            <p:nvPr/>
          </p:nvSpPr>
          <p:spPr bwMode="auto">
            <a:xfrm>
              <a:off x="1944757" y="1229591"/>
              <a:ext cx="609675" cy="616716"/>
            </a:xfrm>
            <a:prstGeom prst="ellipse">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nvGrpSpPr>
            <p:cNvPr id="52" name="组合 200"/>
            <p:cNvGrpSpPr/>
            <p:nvPr/>
          </p:nvGrpSpPr>
          <p:grpSpPr>
            <a:xfrm>
              <a:off x="2333247" y="2221720"/>
              <a:ext cx="153754" cy="186699"/>
              <a:chOff x="11015663" y="180975"/>
              <a:chExt cx="722312" cy="1000125"/>
            </a:xfrm>
            <a:solidFill>
              <a:srgbClr val="0070C0"/>
            </a:solidFill>
          </p:grpSpPr>
          <p:sp>
            <p:nvSpPr>
              <p:cNvPr id="53"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54"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55"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56" name="组合 200"/>
            <p:cNvGrpSpPr/>
            <p:nvPr/>
          </p:nvGrpSpPr>
          <p:grpSpPr>
            <a:xfrm>
              <a:off x="2033013" y="2216395"/>
              <a:ext cx="153754" cy="186699"/>
              <a:chOff x="11015663" y="180975"/>
              <a:chExt cx="722312" cy="1000125"/>
            </a:xfrm>
            <a:solidFill>
              <a:srgbClr val="0070C0"/>
            </a:solidFill>
          </p:grpSpPr>
          <p:sp>
            <p:nvSpPr>
              <p:cNvPr id="57"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58"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59"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60" name="组合 200"/>
            <p:cNvGrpSpPr/>
            <p:nvPr/>
          </p:nvGrpSpPr>
          <p:grpSpPr>
            <a:xfrm>
              <a:off x="2180497" y="2408206"/>
              <a:ext cx="153754" cy="186699"/>
              <a:chOff x="11015663" y="180975"/>
              <a:chExt cx="722312" cy="1000125"/>
            </a:xfrm>
            <a:solidFill>
              <a:schemeClr val="bg1">
                <a:lumMod val="65000"/>
              </a:schemeClr>
            </a:solidFill>
          </p:grpSpPr>
          <p:sp>
            <p:nvSpPr>
              <p:cNvPr id="61"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62"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63"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64" name="椭圆 63"/>
            <p:cNvSpPr>
              <a:spLocks noChangeAspect="1"/>
            </p:cNvSpPr>
            <p:nvPr/>
          </p:nvSpPr>
          <p:spPr bwMode="auto">
            <a:xfrm>
              <a:off x="1944757" y="2021658"/>
              <a:ext cx="609675" cy="616716"/>
            </a:xfrm>
            <a:prstGeom prst="ellipse">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grpSp>
          <p:nvGrpSpPr>
            <p:cNvPr id="65" name="组合 200"/>
            <p:cNvGrpSpPr/>
            <p:nvPr/>
          </p:nvGrpSpPr>
          <p:grpSpPr>
            <a:xfrm>
              <a:off x="2043335" y="3033418"/>
              <a:ext cx="153754" cy="186699"/>
              <a:chOff x="11015663" y="180975"/>
              <a:chExt cx="722312" cy="1000125"/>
            </a:xfrm>
            <a:solidFill>
              <a:srgbClr val="0070C0"/>
            </a:solidFill>
          </p:grpSpPr>
          <p:sp>
            <p:nvSpPr>
              <p:cNvPr id="66"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67"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68"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69" name="组合 200"/>
            <p:cNvGrpSpPr/>
            <p:nvPr/>
          </p:nvGrpSpPr>
          <p:grpSpPr>
            <a:xfrm>
              <a:off x="2190820" y="3225229"/>
              <a:ext cx="153754" cy="186699"/>
              <a:chOff x="11015663" y="180975"/>
              <a:chExt cx="722312" cy="1000125"/>
            </a:xfrm>
            <a:solidFill>
              <a:schemeClr val="bg1">
                <a:lumMod val="65000"/>
              </a:schemeClr>
            </a:solidFill>
          </p:grpSpPr>
          <p:sp>
            <p:nvSpPr>
              <p:cNvPr id="70"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71"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72"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73" name="椭圆 72"/>
            <p:cNvSpPr>
              <a:spLocks noChangeAspect="1"/>
            </p:cNvSpPr>
            <p:nvPr/>
          </p:nvSpPr>
          <p:spPr bwMode="auto">
            <a:xfrm>
              <a:off x="1944757" y="2825620"/>
              <a:ext cx="609675" cy="616716"/>
            </a:xfrm>
            <a:prstGeom prst="ellipse">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grpSp>
          <p:nvGrpSpPr>
            <p:cNvPr id="74" name="组合 200"/>
            <p:cNvGrpSpPr/>
            <p:nvPr/>
          </p:nvGrpSpPr>
          <p:grpSpPr>
            <a:xfrm>
              <a:off x="2027533" y="3825484"/>
              <a:ext cx="153754" cy="186699"/>
              <a:chOff x="11015663" y="180975"/>
              <a:chExt cx="722312" cy="1000125"/>
            </a:xfrm>
            <a:solidFill>
              <a:srgbClr val="0070C0"/>
            </a:solidFill>
          </p:grpSpPr>
          <p:sp>
            <p:nvSpPr>
              <p:cNvPr id="75" name="Freeform 29"/>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76" name="Freeform 30"/>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77"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78" name="Text Box 6"/>
            <p:cNvSpPr txBox="1">
              <a:spLocks noChangeArrowheads="1"/>
            </p:cNvSpPr>
            <p:nvPr/>
          </p:nvSpPr>
          <p:spPr bwMode="auto">
            <a:xfrm>
              <a:off x="2043354" y="3713614"/>
              <a:ext cx="384511" cy="90577"/>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BYOD</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79" name="椭圆 78"/>
            <p:cNvSpPr>
              <a:spLocks noChangeAspect="1"/>
            </p:cNvSpPr>
            <p:nvPr/>
          </p:nvSpPr>
          <p:spPr bwMode="auto">
            <a:xfrm>
              <a:off x="1944757" y="3617687"/>
              <a:ext cx="609675" cy="616716"/>
            </a:xfrm>
            <a:prstGeom prst="ellipse">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grpSp>
          <p:nvGrpSpPr>
            <p:cNvPr id="80" name="组合 331"/>
            <p:cNvGrpSpPr/>
            <p:nvPr/>
          </p:nvGrpSpPr>
          <p:grpSpPr>
            <a:xfrm>
              <a:off x="4770890" y="2519622"/>
              <a:ext cx="417868" cy="475098"/>
              <a:chOff x="10287403" y="1826574"/>
              <a:chExt cx="2327275" cy="2817813"/>
            </a:xfrm>
            <a:solidFill>
              <a:srgbClr val="0070C0"/>
            </a:solidFill>
          </p:grpSpPr>
          <p:sp>
            <p:nvSpPr>
              <p:cNvPr id="81" name="Freeform 21"/>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82" name="Freeform 22"/>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83" name="Freeform 23"/>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84" name="Freeform 24"/>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85" name="Freeform 25"/>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86" name="Freeform 26"/>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87" name="Freeform 27"/>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88" name="Freeform 28"/>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89" name="Freeform 29"/>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90" name="Freeform 30"/>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91" name="Freeform 31"/>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92" name="Freeform 32"/>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93" name="Freeform 33"/>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94" name="Freeform 34"/>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95" name="Freeform 35"/>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96" name="Freeform 36"/>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97" name="Freeform 37"/>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98" name="Freeform 38"/>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99" name="Freeform 39"/>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00" name="Freeform 40"/>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01" name="Freeform 41"/>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102" name="Freeform 42"/>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103" name="Freeform 43"/>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104" name="Freeform 44"/>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05" name="Freeform 45"/>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06" name="Freeform 46"/>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07" name="Freeform 47"/>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08" name="Freeform 48"/>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09" name="Freeform 49"/>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10" name="Freeform 50"/>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11" name="Freeform 51"/>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12" name="Freeform 52"/>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ln>
            </p:spPr>
            <p:txBody>
              <a:bodyPr wrap="none" anchor="ctr"/>
              <a:lstStyle/>
              <a:p>
                <a:endParaRPr lang="zh-CN" altLang="en-US">
                  <a:solidFill>
                    <a:srgbClr val="000000"/>
                  </a:solidFill>
                </a:endParaRPr>
              </a:p>
            </p:txBody>
          </p:sp>
          <p:sp>
            <p:nvSpPr>
              <p:cNvPr id="113" name="Freeform 53"/>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miter lim="800000"/>
              </a:ln>
            </p:spPr>
            <p:txBody>
              <a:bodyPr wrap="none" anchor="ctr"/>
              <a:lstStyle/>
              <a:p>
                <a:endParaRPr lang="zh-CN" altLang="en-US">
                  <a:solidFill>
                    <a:srgbClr val="000000"/>
                  </a:solidFill>
                </a:endParaRPr>
              </a:p>
            </p:txBody>
          </p:sp>
          <p:sp>
            <p:nvSpPr>
              <p:cNvPr id="114" name="Freeform 54"/>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miter lim="800000"/>
              </a:ln>
            </p:spPr>
            <p:txBody>
              <a:bodyPr wrap="none" anchor="ctr"/>
              <a:lstStyle/>
              <a:p>
                <a:endParaRPr lang="zh-CN" altLang="en-US">
                  <a:solidFill>
                    <a:srgbClr val="000000"/>
                  </a:solidFill>
                </a:endParaRPr>
              </a:p>
            </p:txBody>
          </p:sp>
          <p:sp>
            <p:nvSpPr>
              <p:cNvPr id="115" name="Freeform 55"/>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miter lim="800000"/>
              </a:ln>
            </p:spPr>
            <p:txBody>
              <a:bodyPr wrap="none" anchor="ctr"/>
              <a:lstStyle/>
              <a:p>
                <a:endParaRPr lang="zh-CN" altLang="en-US">
                  <a:solidFill>
                    <a:srgbClr val="000000"/>
                  </a:solidFill>
                </a:endParaRPr>
              </a:p>
            </p:txBody>
          </p:sp>
          <p:sp>
            <p:nvSpPr>
              <p:cNvPr id="116" name="Freeform 56"/>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miter lim="800000"/>
              </a:ln>
            </p:spPr>
            <p:txBody>
              <a:bodyPr wrap="none" anchor="ctr"/>
              <a:lstStyle/>
              <a:p>
                <a:endParaRPr lang="zh-CN" altLang="en-US">
                  <a:solidFill>
                    <a:srgbClr val="000000"/>
                  </a:solidFill>
                </a:endParaRPr>
              </a:p>
            </p:txBody>
          </p:sp>
          <p:sp>
            <p:nvSpPr>
              <p:cNvPr id="117" name="Freeform 57"/>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18" name="Freeform 58"/>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19" name="Freeform 59"/>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20" name="Freeform 60"/>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21" name="Freeform 61"/>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22" name="Freeform 62"/>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23" name="Freeform 63"/>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24" name="Freeform 64"/>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25" name="Freeform 65"/>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26" name="Freeform 66"/>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27" name="Freeform 67"/>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28" name="Freeform 68"/>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29" name="Freeform 69"/>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30" name="Freeform 70"/>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31" name="Freeform 71"/>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32" name="Freeform 72"/>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33" name="Freeform 73"/>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34" name="Freeform 74"/>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35" name="Freeform 75"/>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36" name="Freeform 76"/>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37" name="Freeform 77"/>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38" name="Freeform 78"/>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39" name="Freeform 79"/>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40" name="Freeform 80"/>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41"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miter lim="800000"/>
              </a:ln>
            </p:spPr>
            <p:txBody>
              <a:bodyPr wrap="none" anchor="ctr"/>
              <a:lstStyle/>
              <a:p>
                <a:endParaRPr lang="zh-CN" altLang="en-US">
                  <a:solidFill>
                    <a:srgbClr val="000000"/>
                  </a:solidFill>
                </a:endParaRPr>
              </a:p>
            </p:txBody>
          </p:sp>
          <p:sp>
            <p:nvSpPr>
              <p:cNvPr id="142" name="Freeform 82"/>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43" name="Freeform 83"/>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144" name="Freeform 84"/>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45" name="Freeform 85"/>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46" name="Freeform 86"/>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47" name="Freeform 87"/>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48" name="Freeform 88"/>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49" name="Freeform 89"/>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150" name="Freeform 90"/>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51" name="Freeform 91"/>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52" name="Freeform 92"/>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53" name="Freeform 93"/>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54" name="Freeform 94"/>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55" name="Freeform 95"/>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56" name="Freeform 96"/>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57" name="Freeform 97"/>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58" name="Freeform 98"/>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59" name="Freeform 99"/>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60" name="Freeform 100"/>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61" name="Freeform 101"/>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miter lim="800000"/>
              </a:ln>
            </p:spPr>
            <p:txBody>
              <a:bodyPr wrap="none" anchor="ctr"/>
              <a:lstStyle/>
              <a:p>
                <a:endParaRPr lang="zh-CN" altLang="en-US">
                  <a:solidFill>
                    <a:srgbClr val="000000"/>
                  </a:solidFill>
                </a:endParaRPr>
              </a:p>
            </p:txBody>
          </p:sp>
          <p:sp>
            <p:nvSpPr>
              <p:cNvPr id="162" name="Freeform 102"/>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63" name="Freeform 103"/>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64" name="Freeform 104"/>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65" name="Freeform 105"/>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miter lim="800000"/>
              </a:ln>
            </p:spPr>
            <p:txBody>
              <a:bodyPr wrap="none" anchor="ctr"/>
              <a:lstStyle/>
              <a:p>
                <a:endParaRPr lang="zh-CN" altLang="en-US">
                  <a:solidFill>
                    <a:srgbClr val="000000"/>
                  </a:solidFill>
                </a:endParaRPr>
              </a:p>
            </p:txBody>
          </p:sp>
          <p:sp>
            <p:nvSpPr>
              <p:cNvPr id="166" name="Freeform 106"/>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67" name="Freeform 107"/>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68" name="Freeform 108"/>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69" name="Freeform 109"/>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70" name="Freeform 110"/>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71" name="Freeform 111"/>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72" name="Freeform 112"/>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73" name="Freeform 113"/>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miter lim="800000"/>
              </a:ln>
            </p:spPr>
            <p:txBody>
              <a:bodyPr wrap="none" anchor="ctr"/>
              <a:lstStyle/>
              <a:p>
                <a:endParaRPr lang="zh-CN" altLang="en-US">
                  <a:solidFill>
                    <a:srgbClr val="000000"/>
                  </a:solidFill>
                </a:endParaRPr>
              </a:p>
            </p:txBody>
          </p:sp>
          <p:sp>
            <p:nvSpPr>
              <p:cNvPr id="174" name="Freeform 114"/>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miter lim="800000"/>
              </a:ln>
            </p:spPr>
            <p:txBody>
              <a:bodyPr wrap="none" anchor="ctr"/>
              <a:lstStyle/>
              <a:p>
                <a:endParaRPr lang="zh-CN" altLang="en-US">
                  <a:solidFill>
                    <a:srgbClr val="000000"/>
                  </a:solidFill>
                </a:endParaRPr>
              </a:p>
            </p:txBody>
          </p:sp>
          <p:sp>
            <p:nvSpPr>
              <p:cNvPr id="175" name="Freeform 115"/>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miter lim="800000"/>
              </a:ln>
            </p:spPr>
            <p:txBody>
              <a:bodyPr wrap="none" anchor="ctr"/>
              <a:lstStyle/>
              <a:p>
                <a:endParaRPr lang="zh-CN" altLang="en-US">
                  <a:solidFill>
                    <a:srgbClr val="000000"/>
                  </a:solidFill>
                </a:endParaRPr>
              </a:p>
            </p:txBody>
          </p:sp>
          <p:sp>
            <p:nvSpPr>
              <p:cNvPr id="176" name="Freeform 116"/>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ln>
            </p:spPr>
            <p:txBody>
              <a:bodyPr wrap="none" anchor="ctr"/>
              <a:lstStyle/>
              <a:p>
                <a:endParaRPr lang="zh-CN" altLang="en-US">
                  <a:solidFill>
                    <a:srgbClr val="000000"/>
                  </a:solidFill>
                </a:endParaRPr>
              </a:p>
            </p:txBody>
          </p:sp>
          <p:sp>
            <p:nvSpPr>
              <p:cNvPr id="177" name="Freeform 117"/>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miter lim="800000"/>
              </a:ln>
            </p:spPr>
            <p:txBody>
              <a:bodyPr wrap="none" anchor="ctr"/>
              <a:lstStyle/>
              <a:p>
                <a:endParaRPr lang="zh-CN" altLang="en-US">
                  <a:solidFill>
                    <a:srgbClr val="000000"/>
                  </a:solidFill>
                </a:endParaRPr>
              </a:p>
            </p:txBody>
          </p:sp>
          <p:sp>
            <p:nvSpPr>
              <p:cNvPr id="178" name="Freeform 118"/>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79" name="Freeform 119"/>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80" name="Freeform 120"/>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1" name="Freeform 121"/>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2" name="Freeform 122"/>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3" name="Freeform 123"/>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4" name="Freeform 124"/>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85" name="Freeform 125"/>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86" name="Freeform 126"/>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7" name="Freeform 127"/>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8" name="Freeform 128"/>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89" name="Freeform 129"/>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90" name="Freeform 130"/>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91" name="Freeform 131"/>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92" name="Freeform 132"/>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93" name="Freeform 133"/>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94" name="Freeform 134"/>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95" name="Freeform 135"/>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96" name="Freeform 136"/>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miter lim="800000"/>
              </a:ln>
            </p:spPr>
            <p:txBody>
              <a:bodyPr wrap="none" anchor="ctr"/>
              <a:lstStyle/>
              <a:p>
                <a:endParaRPr lang="zh-CN" altLang="en-US">
                  <a:solidFill>
                    <a:srgbClr val="000000"/>
                  </a:solidFill>
                </a:endParaRPr>
              </a:p>
            </p:txBody>
          </p:sp>
          <p:sp>
            <p:nvSpPr>
              <p:cNvPr id="197" name="Freeform 137"/>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miter lim="800000"/>
              </a:ln>
            </p:spPr>
            <p:txBody>
              <a:bodyPr wrap="none" anchor="ctr"/>
              <a:lstStyle/>
              <a:p>
                <a:endParaRPr lang="zh-CN" altLang="en-US">
                  <a:solidFill>
                    <a:srgbClr val="000000"/>
                  </a:solidFill>
                </a:endParaRPr>
              </a:p>
            </p:txBody>
          </p:sp>
          <p:sp>
            <p:nvSpPr>
              <p:cNvPr id="198" name="Freeform 138"/>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199" name="Freeform 139"/>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200" name="Freeform 140"/>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201" name="Freeform 141"/>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miter lim="800000"/>
              </a:ln>
            </p:spPr>
            <p:txBody>
              <a:bodyPr wrap="none" anchor="ctr"/>
              <a:lstStyle/>
              <a:p>
                <a:endParaRPr lang="zh-CN" altLang="en-US">
                  <a:solidFill>
                    <a:srgbClr val="000000"/>
                  </a:solidFill>
                </a:endParaRPr>
              </a:p>
            </p:txBody>
          </p:sp>
          <p:sp>
            <p:nvSpPr>
              <p:cNvPr id="202"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miter lim="800000"/>
              </a:ln>
            </p:spPr>
            <p:txBody>
              <a:bodyPr wrap="none" anchor="ctr"/>
              <a:lstStyle/>
              <a:p>
                <a:endParaRPr lang="zh-CN" altLang="en-US">
                  <a:solidFill>
                    <a:srgbClr val="000000"/>
                  </a:solidFill>
                </a:endParaRPr>
              </a:p>
            </p:txBody>
          </p:sp>
        </p:grpSp>
        <p:grpSp>
          <p:nvGrpSpPr>
            <p:cNvPr id="203" name="组合 552"/>
            <p:cNvGrpSpPr/>
            <p:nvPr/>
          </p:nvGrpSpPr>
          <p:grpSpPr>
            <a:xfrm>
              <a:off x="4287461" y="1805326"/>
              <a:ext cx="515985" cy="73157"/>
              <a:chOff x="3749039" y="1846001"/>
              <a:chExt cx="515985" cy="73157"/>
            </a:xfrm>
          </p:grpSpPr>
          <p:sp>
            <p:nvSpPr>
              <p:cNvPr id="204" name="Freeform 75"/>
              <p:cNvSpPr/>
              <p:nvPr/>
            </p:nvSpPr>
            <p:spPr bwMode="auto">
              <a:xfrm>
                <a:off x="3842732" y="1846001"/>
                <a:ext cx="69515" cy="73157"/>
              </a:xfrm>
              <a:custGeom>
                <a:avLst/>
                <a:gdLst/>
                <a:ahLst/>
                <a:cxnLst>
                  <a:cxn ang="0">
                    <a:pos x="84" y="36"/>
                  </a:cxn>
                  <a:cxn ang="0">
                    <a:pos x="56" y="36"/>
                  </a:cxn>
                  <a:cxn ang="0">
                    <a:pos x="56" y="0"/>
                  </a:cxn>
                  <a:cxn ang="0">
                    <a:pos x="36" y="0"/>
                  </a:cxn>
                  <a:cxn ang="0">
                    <a:pos x="36" y="36"/>
                  </a:cxn>
                  <a:cxn ang="0">
                    <a:pos x="8" y="36"/>
                  </a:cxn>
                  <a:cxn ang="0">
                    <a:pos x="8" y="36"/>
                  </a:cxn>
                  <a:cxn ang="0">
                    <a:pos x="4" y="38"/>
                  </a:cxn>
                  <a:cxn ang="0">
                    <a:pos x="2" y="38"/>
                  </a:cxn>
                  <a:cxn ang="0">
                    <a:pos x="0" y="42"/>
                  </a:cxn>
                  <a:cxn ang="0">
                    <a:pos x="0" y="44"/>
                  </a:cxn>
                  <a:cxn ang="0">
                    <a:pos x="0" y="70"/>
                  </a:cxn>
                  <a:cxn ang="0">
                    <a:pos x="0" y="70"/>
                  </a:cxn>
                  <a:cxn ang="0">
                    <a:pos x="0" y="72"/>
                  </a:cxn>
                  <a:cxn ang="0">
                    <a:pos x="2" y="76"/>
                  </a:cxn>
                  <a:cxn ang="0">
                    <a:pos x="4" y="78"/>
                  </a:cxn>
                  <a:cxn ang="0">
                    <a:pos x="8" y="78"/>
                  </a:cxn>
                  <a:cxn ang="0">
                    <a:pos x="84" y="78"/>
                  </a:cxn>
                  <a:cxn ang="0">
                    <a:pos x="84" y="78"/>
                  </a:cxn>
                  <a:cxn ang="0">
                    <a:pos x="88" y="78"/>
                  </a:cxn>
                  <a:cxn ang="0">
                    <a:pos x="90" y="76"/>
                  </a:cxn>
                  <a:cxn ang="0">
                    <a:pos x="92" y="72"/>
                  </a:cxn>
                  <a:cxn ang="0">
                    <a:pos x="92" y="70"/>
                  </a:cxn>
                  <a:cxn ang="0">
                    <a:pos x="92" y="44"/>
                  </a:cxn>
                  <a:cxn ang="0">
                    <a:pos x="92" y="44"/>
                  </a:cxn>
                  <a:cxn ang="0">
                    <a:pos x="92" y="42"/>
                  </a:cxn>
                  <a:cxn ang="0">
                    <a:pos x="90" y="38"/>
                  </a:cxn>
                  <a:cxn ang="0">
                    <a:pos x="88" y="38"/>
                  </a:cxn>
                  <a:cxn ang="0">
                    <a:pos x="84" y="36"/>
                  </a:cxn>
                  <a:cxn ang="0">
                    <a:pos x="84" y="36"/>
                  </a:cxn>
                </a:cxnLst>
                <a:rect l="0" t="0" r="r" b="b"/>
                <a:pathLst>
                  <a:path w="92" h="78">
                    <a:moveTo>
                      <a:pt x="84" y="36"/>
                    </a:moveTo>
                    <a:lnTo>
                      <a:pt x="56" y="36"/>
                    </a:lnTo>
                    <a:lnTo>
                      <a:pt x="56" y="0"/>
                    </a:lnTo>
                    <a:lnTo>
                      <a:pt x="36" y="0"/>
                    </a:lnTo>
                    <a:lnTo>
                      <a:pt x="36" y="36"/>
                    </a:lnTo>
                    <a:lnTo>
                      <a:pt x="8" y="36"/>
                    </a:lnTo>
                    <a:lnTo>
                      <a:pt x="8" y="36"/>
                    </a:lnTo>
                    <a:lnTo>
                      <a:pt x="4" y="38"/>
                    </a:lnTo>
                    <a:lnTo>
                      <a:pt x="2" y="38"/>
                    </a:lnTo>
                    <a:lnTo>
                      <a:pt x="0" y="42"/>
                    </a:lnTo>
                    <a:lnTo>
                      <a:pt x="0" y="44"/>
                    </a:lnTo>
                    <a:lnTo>
                      <a:pt x="0" y="70"/>
                    </a:lnTo>
                    <a:lnTo>
                      <a:pt x="0" y="70"/>
                    </a:lnTo>
                    <a:lnTo>
                      <a:pt x="0" y="72"/>
                    </a:lnTo>
                    <a:lnTo>
                      <a:pt x="2" y="76"/>
                    </a:lnTo>
                    <a:lnTo>
                      <a:pt x="4" y="78"/>
                    </a:lnTo>
                    <a:lnTo>
                      <a:pt x="8" y="78"/>
                    </a:lnTo>
                    <a:lnTo>
                      <a:pt x="84" y="78"/>
                    </a:lnTo>
                    <a:lnTo>
                      <a:pt x="84" y="78"/>
                    </a:lnTo>
                    <a:lnTo>
                      <a:pt x="88" y="78"/>
                    </a:lnTo>
                    <a:lnTo>
                      <a:pt x="90" y="76"/>
                    </a:lnTo>
                    <a:lnTo>
                      <a:pt x="92" y="72"/>
                    </a:lnTo>
                    <a:lnTo>
                      <a:pt x="92" y="70"/>
                    </a:lnTo>
                    <a:lnTo>
                      <a:pt x="92" y="44"/>
                    </a:lnTo>
                    <a:lnTo>
                      <a:pt x="92" y="44"/>
                    </a:lnTo>
                    <a:lnTo>
                      <a:pt x="92" y="42"/>
                    </a:lnTo>
                    <a:lnTo>
                      <a:pt x="90" y="38"/>
                    </a:lnTo>
                    <a:lnTo>
                      <a:pt x="88" y="38"/>
                    </a:lnTo>
                    <a:lnTo>
                      <a:pt x="84" y="36"/>
                    </a:lnTo>
                    <a:lnTo>
                      <a:pt x="84" y="3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5" name="Freeform 76"/>
              <p:cNvSpPr>
                <a:spLocks noEditPoints="1"/>
              </p:cNvSpPr>
              <p:nvPr/>
            </p:nvSpPr>
            <p:spPr bwMode="auto">
              <a:xfrm>
                <a:off x="3749039" y="1891020"/>
                <a:ext cx="256902" cy="16882"/>
              </a:xfrm>
              <a:custGeom>
                <a:avLst/>
                <a:gdLst/>
                <a:ahLst/>
                <a:cxnLst>
                  <a:cxn ang="0">
                    <a:pos x="0" y="10"/>
                  </a:cxn>
                  <a:cxn ang="0">
                    <a:pos x="0" y="10"/>
                  </a:cxn>
                  <a:cxn ang="0">
                    <a:pos x="0" y="12"/>
                  </a:cxn>
                  <a:cxn ang="0">
                    <a:pos x="2" y="16"/>
                  </a:cxn>
                  <a:cxn ang="0">
                    <a:pos x="6" y="18"/>
                  </a:cxn>
                  <a:cxn ang="0">
                    <a:pos x="10" y="18"/>
                  </a:cxn>
                  <a:cxn ang="0">
                    <a:pos x="110" y="18"/>
                  </a:cxn>
                  <a:cxn ang="0">
                    <a:pos x="110" y="0"/>
                  </a:cxn>
                  <a:cxn ang="0">
                    <a:pos x="10" y="0"/>
                  </a:cxn>
                  <a:cxn ang="0">
                    <a:pos x="10" y="0"/>
                  </a:cxn>
                  <a:cxn ang="0">
                    <a:pos x="6"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8" y="16"/>
                  </a:cxn>
                  <a:cxn ang="0">
                    <a:pos x="340" y="12"/>
                  </a:cxn>
                  <a:cxn ang="0">
                    <a:pos x="340" y="10"/>
                  </a:cxn>
                  <a:cxn ang="0">
                    <a:pos x="340" y="10"/>
                  </a:cxn>
                  <a:cxn ang="0">
                    <a:pos x="340" y="6"/>
                  </a:cxn>
                  <a:cxn ang="0">
                    <a:pos x="338" y="2"/>
                  </a:cxn>
                  <a:cxn ang="0">
                    <a:pos x="334" y="0"/>
                  </a:cxn>
                  <a:cxn ang="0">
                    <a:pos x="330" y="0"/>
                  </a:cxn>
                  <a:cxn ang="0">
                    <a:pos x="330" y="0"/>
                  </a:cxn>
                </a:cxnLst>
                <a:rect l="0" t="0" r="r" b="b"/>
                <a:pathLst>
                  <a:path w="340" h="18">
                    <a:moveTo>
                      <a:pt x="0" y="10"/>
                    </a:moveTo>
                    <a:lnTo>
                      <a:pt x="0" y="10"/>
                    </a:lnTo>
                    <a:lnTo>
                      <a:pt x="0" y="12"/>
                    </a:lnTo>
                    <a:lnTo>
                      <a:pt x="2" y="16"/>
                    </a:lnTo>
                    <a:lnTo>
                      <a:pt x="6" y="18"/>
                    </a:lnTo>
                    <a:lnTo>
                      <a:pt x="10" y="18"/>
                    </a:lnTo>
                    <a:lnTo>
                      <a:pt x="110" y="18"/>
                    </a:lnTo>
                    <a:lnTo>
                      <a:pt x="110" y="0"/>
                    </a:lnTo>
                    <a:lnTo>
                      <a:pt x="10" y="0"/>
                    </a:lnTo>
                    <a:lnTo>
                      <a:pt x="10" y="0"/>
                    </a:lnTo>
                    <a:lnTo>
                      <a:pt x="6" y="0"/>
                    </a:lnTo>
                    <a:lnTo>
                      <a:pt x="2" y="2"/>
                    </a:lnTo>
                    <a:lnTo>
                      <a:pt x="0" y="6"/>
                    </a:lnTo>
                    <a:lnTo>
                      <a:pt x="0" y="10"/>
                    </a:lnTo>
                    <a:lnTo>
                      <a:pt x="0" y="10"/>
                    </a:lnTo>
                    <a:close/>
                    <a:moveTo>
                      <a:pt x="330" y="0"/>
                    </a:moveTo>
                    <a:lnTo>
                      <a:pt x="230" y="0"/>
                    </a:lnTo>
                    <a:lnTo>
                      <a:pt x="230" y="18"/>
                    </a:lnTo>
                    <a:lnTo>
                      <a:pt x="330" y="18"/>
                    </a:lnTo>
                    <a:lnTo>
                      <a:pt x="330" y="18"/>
                    </a:lnTo>
                    <a:lnTo>
                      <a:pt x="334" y="18"/>
                    </a:lnTo>
                    <a:lnTo>
                      <a:pt x="338" y="16"/>
                    </a:lnTo>
                    <a:lnTo>
                      <a:pt x="340" y="12"/>
                    </a:lnTo>
                    <a:lnTo>
                      <a:pt x="340" y="10"/>
                    </a:lnTo>
                    <a:lnTo>
                      <a:pt x="340" y="10"/>
                    </a:lnTo>
                    <a:lnTo>
                      <a:pt x="340" y="6"/>
                    </a:lnTo>
                    <a:lnTo>
                      <a:pt x="338" y="2"/>
                    </a:lnTo>
                    <a:lnTo>
                      <a:pt x="334" y="0"/>
                    </a:lnTo>
                    <a:lnTo>
                      <a:pt x="330" y="0"/>
                    </a:lnTo>
                    <a:lnTo>
                      <a:pt x="330" y="0"/>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6" name="Freeform 102"/>
              <p:cNvSpPr/>
              <p:nvPr/>
            </p:nvSpPr>
            <p:spPr bwMode="auto">
              <a:xfrm>
                <a:off x="4094770" y="1848682"/>
                <a:ext cx="73412" cy="69389"/>
              </a:xfrm>
              <a:custGeom>
                <a:avLst/>
                <a:gdLst/>
                <a:ahLst/>
                <a:cxnLst>
                  <a:cxn ang="0">
                    <a:pos x="86" y="36"/>
                  </a:cxn>
                  <a:cxn ang="0">
                    <a:pos x="56" y="36"/>
                  </a:cxn>
                  <a:cxn ang="0">
                    <a:pos x="56" y="0"/>
                  </a:cxn>
                  <a:cxn ang="0">
                    <a:pos x="38" y="0"/>
                  </a:cxn>
                  <a:cxn ang="0">
                    <a:pos x="38" y="36"/>
                  </a:cxn>
                  <a:cxn ang="0">
                    <a:pos x="8" y="36"/>
                  </a:cxn>
                  <a:cxn ang="0">
                    <a:pos x="8" y="36"/>
                  </a:cxn>
                  <a:cxn ang="0">
                    <a:pos x="6" y="38"/>
                  </a:cxn>
                  <a:cxn ang="0">
                    <a:pos x="4" y="38"/>
                  </a:cxn>
                  <a:cxn ang="0">
                    <a:pos x="2" y="42"/>
                  </a:cxn>
                  <a:cxn ang="0">
                    <a:pos x="0" y="44"/>
                  </a:cxn>
                  <a:cxn ang="0">
                    <a:pos x="0" y="70"/>
                  </a:cxn>
                  <a:cxn ang="0">
                    <a:pos x="0" y="70"/>
                  </a:cxn>
                  <a:cxn ang="0">
                    <a:pos x="2" y="72"/>
                  </a:cxn>
                  <a:cxn ang="0">
                    <a:pos x="4" y="76"/>
                  </a:cxn>
                  <a:cxn ang="0">
                    <a:pos x="6" y="78"/>
                  </a:cxn>
                  <a:cxn ang="0">
                    <a:pos x="8" y="78"/>
                  </a:cxn>
                  <a:cxn ang="0">
                    <a:pos x="86" y="78"/>
                  </a:cxn>
                  <a:cxn ang="0">
                    <a:pos x="86" y="78"/>
                  </a:cxn>
                  <a:cxn ang="0">
                    <a:pos x="88" y="78"/>
                  </a:cxn>
                  <a:cxn ang="0">
                    <a:pos x="92" y="76"/>
                  </a:cxn>
                  <a:cxn ang="0">
                    <a:pos x="94" y="72"/>
                  </a:cxn>
                  <a:cxn ang="0">
                    <a:pos x="94" y="70"/>
                  </a:cxn>
                  <a:cxn ang="0">
                    <a:pos x="94" y="44"/>
                  </a:cxn>
                  <a:cxn ang="0">
                    <a:pos x="94" y="44"/>
                  </a:cxn>
                  <a:cxn ang="0">
                    <a:pos x="94" y="42"/>
                  </a:cxn>
                  <a:cxn ang="0">
                    <a:pos x="92" y="38"/>
                  </a:cxn>
                  <a:cxn ang="0">
                    <a:pos x="88" y="38"/>
                  </a:cxn>
                  <a:cxn ang="0">
                    <a:pos x="86" y="36"/>
                  </a:cxn>
                  <a:cxn ang="0">
                    <a:pos x="86" y="36"/>
                  </a:cxn>
                </a:cxnLst>
                <a:rect l="0" t="0" r="r" b="b"/>
                <a:pathLst>
                  <a:path w="94" h="78">
                    <a:moveTo>
                      <a:pt x="86" y="36"/>
                    </a:moveTo>
                    <a:lnTo>
                      <a:pt x="56" y="36"/>
                    </a:lnTo>
                    <a:lnTo>
                      <a:pt x="56" y="0"/>
                    </a:lnTo>
                    <a:lnTo>
                      <a:pt x="38" y="0"/>
                    </a:lnTo>
                    <a:lnTo>
                      <a:pt x="38" y="36"/>
                    </a:lnTo>
                    <a:lnTo>
                      <a:pt x="8" y="36"/>
                    </a:lnTo>
                    <a:lnTo>
                      <a:pt x="8" y="36"/>
                    </a:lnTo>
                    <a:lnTo>
                      <a:pt x="6" y="38"/>
                    </a:lnTo>
                    <a:lnTo>
                      <a:pt x="4" y="38"/>
                    </a:lnTo>
                    <a:lnTo>
                      <a:pt x="2" y="42"/>
                    </a:lnTo>
                    <a:lnTo>
                      <a:pt x="0" y="44"/>
                    </a:lnTo>
                    <a:lnTo>
                      <a:pt x="0" y="70"/>
                    </a:lnTo>
                    <a:lnTo>
                      <a:pt x="0" y="70"/>
                    </a:lnTo>
                    <a:lnTo>
                      <a:pt x="2" y="72"/>
                    </a:lnTo>
                    <a:lnTo>
                      <a:pt x="4" y="76"/>
                    </a:lnTo>
                    <a:lnTo>
                      <a:pt x="6" y="78"/>
                    </a:lnTo>
                    <a:lnTo>
                      <a:pt x="8" y="78"/>
                    </a:lnTo>
                    <a:lnTo>
                      <a:pt x="86" y="78"/>
                    </a:lnTo>
                    <a:lnTo>
                      <a:pt x="86" y="78"/>
                    </a:lnTo>
                    <a:lnTo>
                      <a:pt x="88" y="78"/>
                    </a:lnTo>
                    <a:lnTo>
                      <a:pt x="92" y="76"/>
                    </a:lnTo>
                    <a:lnTo>
                      <a:pt x="94" y="72"/>
                    </a:lnTo>
                    <a:lnTo>
                      <a:pt x="94" y="70"/>
                    </a:lnTo>
                    <a:lnTo>
                      <a:pt x="94" y="44"/>
                    </a:lnTo>
                    <a:lnTo>
                      <a:pt x="94" y="44"/>
                    </a:lnTo>
                    <a:lnTo>
                      <a:pt x="94" y="42"/>
                    </a:lnTo>
                    <a:lnTo>
                      <a:pt x="92" y="38"/>
                    </a:lnTo>
                    <a:lnTo>
                      <a:pt x="88" y="38"/>
                    </a:lnTo>
                    <a:lnTo>
                      <a:pt x="86" y="36"/>
                    </a:lnTo>
                    <a:lnTo>
                      <a:pt x="86" y="3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07" name="Freeform 103"/>
              <p:cNvSpPr>
                <a:spLocks noEditPoints="1"/>
              </p:cNvSpPr>
              <p:nvPr/>
            </p:nvSpPr>
            <p:spPr bwMode="auto">
              <a:xfrm>
                <a:off x="3999490" y="1891383"/>
                <a:ext cx="265534" cy="16013"/>
              </a:xfrm>
              <a:custGeom>
                <a:avLst/>
                <a:gdLst/>
                <a:ahLst/>
                <a:cxnLst>
                  <a:cxn ang="0">
                    <a:pos x="0" y="10"/>
                  </a:cxn>
                  <a:cxn ang="0">
                    <a:pos x="0" y="10"/>
                  </a:cxn>
                  <a:cxn ang="0">
                    <a:pos x="0" y="12"/>
                  </a:cxn>
                  <a:cxn ang="0">
                    <a:pos x="2" y="16"/>
                  </a:cxn>
                  <a:cxn ang="0">
                    <a:pos x="4" y="18"/>
                  </a:cxn>
                  <a:cxn ang="0">
                    <a:pos x="8" y="18"/>
                  </a:cxn>
                  <a:cxn ang="0">
                    <a:pos x="108" y="18"/>
                  </a:cxn>
                  <a:cxn ang="0">
                    <a:pos x="108" y="0"/>
                  </a:cxn>
                  <a:cxn ang="0">
                    <a:pos x="8" y="0"/>
                  </a:cxn>
                  <a:cxn ang="0">
                    <a:pos x="8" y="0"/>
                  </a:cxn>
                  <a:cxn ang="0">
                    <a:pos x="4"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6" y="16"/>
                  </a:cxn>
                  <a:cxn ang="0">
                    <a:pos x="338" y="12"/>
                  </a:cxn>
                  <a:cxn ang="0">
                    <a:pos x="340" y="10"/>
                  </a:cxn>
                  <a:cxn ang="0">
                    <a:pos x="340" y="10"/>
                  </a:cxn>
                  <a:cxn ang="0">
                    <a:pos x="338" y="6"/>
                  </a:cxn>
                  <a:cxn ang="0">
                    <a:pos x="336" y="2"/>
                  </a:cxn>
                  <a:cxn ang="0">
                    <a:pos x="334" y="0"/>
                  </a:cxn>
                  <a:cxn ang="0">
                    <a:pos x="330" y="0"/>
                  </a:cxn>
                  <a:cxn ang="0">
                    <a:pos x="330" y="0"/>
                  </a:cxn>
                </a:cxnLst>
                <a:rect l="0" t="0" r="r" b="b"/>
                <a:pathLst>
                  <a:path w="340" h="18">
                    <a:moveTo>
                      <a:pt x="0" y="10"/>
                    </a:moveTo>
                    <a:lnTo>
                      <a:pt x="0" y="10"/>
                    </a:lnTo>
                    <a:lnTo>
                      <a:pt x="0" y="12"/>
                    </a:lnTo>
                    <a:lnTo>
                      <a:pt x="2" y="16"/>
                    </a:lnTo>
                    <a:lnTo>
                      <a:pt x="4" y="18"/>
                    </a:lnTo>
                    <a:lnTo>
                      <a:pt x="8" y="18"/>
                    </a:lnTo>
                    <a:lnTo>
                      <a:pt x="108" y="18"/>
                    </a:lnTo>
                    <a:lnTo>
                      <a:pt x="108" y="0"/>
                    </a:lnTo>
                    <a:lnTo>
                      <a:pt x="8" y="0"/>
                    </a:lnTo>
                    <a:lnTo>
                      <a:pt x="8" y="0"/>
                    </a:lnTo>
                    <a:lnTo>
                      <a:pt x="4" y="0"/>
                    </a:lnTo>
                    <a:lnTo>
                      <a:pt x="2" y="2"/>
                    </a:lnTo>
                    <a:lnTo>
                      <a:pt x="0" y="6"/>
                    </a:lnTo>
                    <a:lnTo>
                      <a:pt x="0" y="10"/>
                    </a:lnTo>
                    <a:lnTo>
                      <a:pt x="0" y="10"/>
                    </a:lnTo>
                    <a:close/>
                    <a:moveTo>
                      <a:pt x="330" y="0"/>
                    </a:moveTo>
                    <a:lnTo>
                      <a:pt x="230" y="0"/>
                    </a:lnTo>
                    <a:lnTo>
                      <a:pt x="230" y="18"/>
                    </a:lnTo>
                    <a:lnTo>
                      <a:pt x="330" y="18"/>
                    </a:lnTo>
                    <a:lnTo>
                      <a:pt x="330" y="18"/>
                    </a:lnTo>
                    <a:lnTo>
                      <a:pt x="334" y="18"/>
                    </a:lnTo>
                    <a:lnTo>
                      <a:pt x="336" y="16"/>
                    </a:lnTo>
                    <a:lnTo>
                      <a:pt x="338" y="12"/>
                    </a:lnTo>
                    <a:lnTo>
                      <a:pt x="340" y="10"/>
                    </a:lnTo>
                    <a:lnTo>
                      <a:pt x="340" y="10"/>
                    </a:lnTo>
                    <a:lnTo>
                      <a:pt x="338" y="6"/>
                    </a:lnTo>
                    <a:lnTo>
                      <a:pt x="336" y="2"/>
                    </a:lnTo>
                    <a:lnTo>
                      <a:pt x="334" y="0"/>
                    </a:lnTo>
                    <a:lnTo>
                      <a:pt x="330" y="0"/>
                    </a:lnTo>
                    <a:lnTo>
                      <a:pt x="330" y="0"/>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208" name="圆角矩形 207"/>
            <p:cNvSpPr/>
            <p:nvPr/>
          </p:nvSpPr>
          <p:spPr bwMode="auto">
            <a:xfrm>
              <a:off x="4254765" y="1481130"/>
              <a:ext cx="568234" cy="339634"/>
            </a:xfrm>
            <a:prstGeom prst="roundRect">
              <a:avLst/>
            </a:prstGeom>
            <a:noFill/>
            <a:ln w="15875">
              <a:solidFill>
                <a:srgbClr val="0070C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09" name="圆角矩形 208"/>
            <p:cNvSpPr/>
            <p:nvPr/>
          </p:nvSpPr>
          <p:spPr bwMode="auto">
            <a:xfrm>
              <a:off x="5103863" y="1489838"/>
              <a:ext cx="635725" cy="339634"/>
            </a:xfrm>
            <a:prstGeom prst="roundRect">
              <a:avLst/>
            </a:prstGeom>
            <a:noFill/>
            <a:ln w="15875">
              <a:solidFill>
                <a:srgbClr val="0070C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nvGrpSpPr>
            <p:cNvPr id="210" name="组合 621"/>
            <p:cNvGrpSpPr/>
            <p:nvPr/>
          </p:nvGrpSpPr>
          <p:grpSpPr>
            <a:xfrm>
              <a:off x="3915783" y="2662714"/>
              <a:ext cx="283900" cy="153485"/>
              <a:chOff x="-983298" y="1666240"/>
              <a:chExt cx="547688" cy="309563"/>
            </a:xfrm>
            <a:solidFill>
              <a:schemeClr val="bg1">
                <a:lumMod val="95000"/>
              </a:schemeClr>
            </a:solidFill>
          </p:grpSpPr>
          <p:sp>
            <p:nvSpPr>
              <p:cNvPr id="211" name="Freeform 21"/>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212"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213" name="组合 624"/>
            <p:cNvGrpSpPr/>
            <p:nvPr/>
          </p:nvGrpSpPr>
          <p:grpSpPr>
            <a:xfrm>
              <a:off x="3030820" y="3841004"/>
              <a:ext cx="383756" cy="253524"/>
              <a:chOff x="-1618534" y="2713542"/>
              <a:chExt cx="795326" cy="527513"/>
            </a:xfrm>
            <a:solidFill>
              <a:srgbClr val="0070C0"/>
            </a:solidFill>
          </p:grpSpPr>
          <p:sp>
            <p:nvSpPr>
              <p:cNvPr id="214" name="Freeform 40"/>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5" name="Freeform 41"/>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6" name="Freeform 42"/>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7" name="Freeform 43"/>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8" name="Freeform 44"/>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19" name="Freeform 45"/>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220" name="组合 739"/>
            <p:cNvGrpSpPr/>
            <p:nvPr/>
          </p:nvGrpSpPr>
          <p:grpSpPr>
            <a:xfrm>
              <a:off x="3067050" y="2918407"/>
              <a:ext cx="286771" cy="412629"/>
              <a:chOff x="5862637" y="5030107"/>
              <a:chExt cx="733426" cy="961118"/>
            </a:xfrm>
            <a:solidFill>
              <a:srgbClr val="0070C0"/>
            </a:solidFill>
          </p:grpSpPr>
          <p:grpSp>
            <p:nvGrpSpPr>
              <p:cNvPr id="221" name="组合 306"/>
              <p:cNvGrpSpPr/>
              <p:nvPr/>
            </p:nvGrpSpPr>
            <p:grpSpPr>
              <a:xfrm>
                <a:off x="5886224" y="5030107"/>
                <a:ext cx="687387" cy="741363"/>
                <a:chOff x="16670338" y="3752850"/>
                <a:chExt cx="687387" cy="741363"/>
              </a:xfrm>
              <a:grpFill/>
            </p:grpSpPr>
            <p:sp>
              <p:nvSpPr>
                <p:cNvPr id="227" name="Freeform 120"/>
                <p:cNvSpPr/>
                <p:nvPr/>
              </p:nvSpPr>
              <p:spPr bwMode="auto">
                <a:xfrm>
                  <a:off x="17227550" y="3752850"/>
                  <a:ext cx="130175" cy="419100"/>
                </a:xfrm>
                <a:custGeom>
                  <a:avLst/>
                  <a:gdLst/>
                  <a:ahLst/>
                  <a:cxnLst>
                    <a:cxn ang="0">
                      <a:pos x="4" y="229"/>
                    </a:cxn>
                    <a:cxn ang="0">
                      <a:pos x="4" y="229"/>
                    </a:cxn>
                    <a:cxn ang="0">
                      <a:pos x="26" y="207"/>
                    </a:cxn>
                    <a:cxn ang="0">
                      <a:pos x="38" y="186"/>
                    </a:cxn>
                    <a:cxn ang="0">
                      <a:pos x="43" y="160"/>
                    </a:cxn>
                    <a:cxn ang="0">
                      <a:pos x="47" y="129"/>
                    </a:cxn>
                    <a:cxn ang="0">
                      <a:pos x="47" y="129"/>
                    </a:cxn>
                    <a:cxn ang="0">
                      <a:pos x="43" y="103"/>
                    </a:cxn>
                    <a:cxn ang="0">
                      <a:pos x="38" y="77"/>
                    </a:cxn>
                    <a:cxn ang="0">
                      <a:pos x="26" y="52"/>
                    </a:cxn>
                    <a:cxn ang="0">
                      <a:pos x="4" y="30"/>
                    </a:cxn>
                    <a:cxn ang="0">
                      <a:pos x="4" y="30"/>
                    </a:cxn>
                    <a:cxn ang="0">
                      <a:pos x="0" y="26"/>
                    </a:cxn>
                    <a:cxn ang="0">
                      <a:pos x="0" y="17"/>
                    </a:cxn>
                    <a:cxn ang="0">
                      <a:pos x="0" y="13"/>
                    </a:cxn>
                    <a:cxn ang="0">
                      <a:pos x="4" y="4"/>
                    </a:cxn>
                    <a:cxn ang="0">
                      <a:pos x="4" y="4"/>
                    </a:cxn>
                    <a:cxn ang="0">
                      <a:pos x="13" y="0"/>
                    </a:cxn>
                    <a:cxn ang="0">
                      <a:pos x="17" y="0"/>
                    </a:cxn>
                    <a:cxn ang="0">
                      <a:pos x="26" y="0"/>
                    </a:cxn>
                    <a:cxn ang="0">
                      <a:pos x="30" y="4"/>
                    </a:cxn>
                    <a:cxn ang="0">
                      <a:pos x="30" y="4"/>
                    </a:cxn>
                    <a:cxn ang="0">
                      <a:pos x="56" y="34"/>
                    </a:cxn>
                    <a:cxn ang="0">
                      <a:pos x="69" y="64"/>
                    </a:cxn>
                    <a:cxn ang="0">
                      <a:pos x="82" y="95"/>
                    </a:cxn>
                    <a:cxn ang="0">
                      <a:pos x="82" y="129"/>
                    </a:cxn>
                    <a:cxn ang="0">
                      <a:pos x="82" y="164"/>
                    </a:cxn>
                    <a:cxn ang="0">
                      <a:pos x="69" y="199"/>
                    </a:cxn>
                    <a:cxn ang="0">
                      <a:pos x="56" y="229"/>
                    </a:cxn>
                    <a:cxn ang="0">
                      <a:pos x="30" y="255"/>
                    </a:cxn>
                    <a:cxn ang="0">
                      <a:pos x="30" y="255"/>
                    </a:cxn>
                    <a:cxn ang="0">
                      <a:pos x="26" y="259"/>
                    </a:cxn>
                    <a:cxn ang="0">
                      <a:pos x="17" y="264"/>
                    </a:cxn>
                    <a:cxn ang="0">
                      <a:pos x="13" y="259"/>
                    </a:cxn>
                    <a:cxn ang="0">
                      <a:pos x="4" y="255"/>
                    </a:cxn>
                    <a:cxn ang="0">
                      <a:pos x="4" y="255"/>
                    </a:cxn>
                    <a:cxn ang="0">
                      <a:pos x="0" y="251"/>
                    </a:cxn>
                    <a:cxn ang="0">
                      <a:pos x="0" y="242"/>
                    </a:cxn>
                    <a:cxn ang="0">
                      <a:pos x="0" y="238"/>
                    </a:cxn>
                    <a:cxn ang="0">
                      <a:pos x="4" y="229"/>
                    </a:cxn>
                    <a:cxn ang="0">
                      <a:pos x="4" y="229"/>
                    </a:cxn>
                  </a:cxnLst>
                  <a:rect l="0" t="0" r="r" b="b"/>
                  <a:pathLst>
                    <a:path w="82" h="264">
                      <a:moveTo>
                        <a:pt x="4" y="229"/>
                      </a:moveTo>
                      <a:lnTo>
                        <a:pt x="4" y="229"/>
                      </a:lnTo>
                      <a:lnTo>
                        <a:pt x="26" y="207"/>
                      </a:lnTo>
                      <a:lnTo>
                        <a:pt x="38" y="186"/>
                      </a:lnTo>
                      <a:lnTo>
                        <a:pt x="43" y="160"/>
                      </a:lnTo>
                      <a:lnTo>
                        <a:pt x="47" y="129"/>
                      </a:lnTo>
                      <a:lnTo>
                        <a:pt x="47" y="129"/>
                      </a:lnTo>
                      <a:lnTo>
                        <a:pt x="43" y="103"/>
                      </a:lnTo>
                      <a:lnTo>
                        <a:pt x="38" y="77"/>
                      </a:lnTo>
                      <a:lnTo>
                        <a:pt x="26" y="52"/>
                      </a:lnTo>
                      <a:lnTo>
                        <a:pt x="4" y="30"/>
                      </a:lnTo>
                      <a:lnTo>
                        <a:pt x="4" y="30"/>
                      </a:lnTo>
                      <a:lnTo>
                        <a:pt x="0" y="26"/>
                      </a:lnTo>
                      <a:lnTo>
                        <a:pt x="0" y="17"/>
                      </a:lnTo>
                      <a:lnTo>
                        <a:pt x="0" y="13"/>
                      </a:lnTo>
                      <a:lnTo>
                        <a:pt x="4" y="4"/>
                      </a:lnTo>
                      <a:lnTo>
                        <a:pt x="4" y="4"/>
                      </a:lnTo>
                      <a:lnTo>
                        <a:pt x="13" y="0"/>
                      </a:lnTo>
                      <a:lnTo>
                        <a:pt x="17" y="0"/>
                      </a:lnTo>
                      <a:lnTo>
                        <a:pt x="26" y="0"/>
                      </a:lnTo>
                      <a:lnTo>
                        <a:pt x="30" y="4"/>
                      </a:lnTo>
                      <a:lnTo>
                        <a:pt x="30" y="4"/>
                      </a:lnTo>
                      <a:lnTo>
                        <a:pt x="56" y="34"/>
                      </a:lnTo>
                      <a:lnTo>
                        <a:pt x="69" y="64"/>
                      </a:lnTo>
                      <a:lnTo>
                        <a:pt x="82" y="95"/>
                      </a:lnTo>
                      <a:lnTo>
                        <a:pt x="82" y="129"/>
                      </a:lnTo>
                      <a:lnTo>
                        <a:pt x="82" y="164"/>
                      </a:lnTo>
                      <a:lnTo>
                        <a:pt x="69" y="199"/>
                      </a:lnTo>
                      <a:lnTo>
                        <a:pt x="56" y="229"/>
                      </a:lnTo>
                      <a:lnTo>
                        <a:pt x="30" y="255"/>
                      </a:lnTo>
                      <a:lnTo>
                        <a:pt x="30" y="255"/>
                      </a:lnTo>
                      <a:lnTo>
                        <a:pt x="26" y="259"/>
                      </a:lnTo>
                      <a:lnTo>
                        <a:pt x="17" y="264"/>
                      </a:lnTo>
                      <a:lnTo>
                        <a:pt x="13" y="259"/>
                      </a:lnTo>
                      <a:lnTo>
                        <a:pt x="4" y="255"/>
                      </a:lnTo>
                      <a:lnTo>
                        <a:pt x="4" y="255"/>
                      </a:lnTo>
                      <a:lnTo>
                        <a:pt x="0" y="251"/>
                      </a:lnTo>
                      <a:lnTo>
                        <a:pt x="0" y="242"/>
                      </a:lnTo>
                      <a:lnTo>
                        <a:pt x="0" y="238"/>
                      </a:lnTo>
                      <a:lnTo>
                        <a:pt x="4" y="229"/>
                      </a:lnTo>
                      <a:lnTo>
                        <a:pt x="4" y="22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28" name="Freeform 121"/>
                <p:cNvSpPr/>
                <p:nvPr/>
              </p:nvSpPr>
              <p:spPr bwMode="auto">
                <a:xfrm>
                  <a:off x="17165638" y="3814762"/>
                  <a:ext cx="109537" cy="295275"/>
                </a:xfrm>
                <a:custGeom>
                  <a:avLst/>
                  <a:gdLst/>
                  <a:ahLst/>
                  <a:cxnLst>
                    <a:cxn ang="0">
                      <a:pos x="4" y="151"/>
                    </a:cxn>
                    <a:cxn ang="0">
                      <a:pos x="4" y="151"/>
                    </a:cxn>
                    <a:cxn ang="0">
                      <a:pos x="17" y="138"/>
                    </a:cxn>
                    <a:cxn ang="0">
                      <a:pos x="26" y="125"/>
                    </a:cxn>
                    <a:cxn ang="0">
                      <a:pos x="30" y="108"/>
                    </a:cxn>
                    <a:cxn ang="0">
                      <a:pos x="30" y="90"/>
                    </a:cxn>
                    <a:cxn ang="0">
                      <a:pos x="30" y="77"/>
                    </a:cxn>
                    <a:cxn ang="0">
                      <a:pos x="26" y="60"/>
                    </a:cxn>
                    <a:cxn ang="0">
                      <a:pos x="17" y="43"/>
                    </a:cxn>
                    <a:cxn ang="0">
                      <a:pos x="4" y="30"/>
                    </a:cxn>
                    <a:cxn ang="0">
                      <a:pos x="4" y="30"/>
                    </a:cxn>
                    <a:cxn ang="0">
                      <a:pos x="0" y="25"/>
                    </a:cxn>
                    <a:cxn ang="0">
                      <a:pos x="0" y="17"/>
                    </a:cxn>
                    <a:cxn ang="0">
                      <a:pos x="0" y="13"/>
                    </a:cxn>
                    <a:cxn ang="0">
                      <a:pos x="4" y="4"/>
                    </a:cxn>
                    <a:cxn ang="0">
                      <a:pos x="4" y="4"/>
                    </a:cxn>
                    <a:cxn ang="0">
                      <a:pos x="13" y="0"/>
                    </a:cxn>
                    <a:cxn ang="0">
                      <a:pos x="17" y="0"/>
                    </a:cxn>
                    <a:cxn ang="0">
                      <a:pos x="26" y="0"/>
                    </a:cxn>
                    <a:cxn ang="0">
                      <a:pos x="30" y="4"/>
                    </a:cxn>
                    <a:cxn ang="0">
                      <a:pos x="30" y="4"/>
                    </a:cxn>
                    <a:cxn ang="0">
                      <a:pos x="47" y="25"/>
                    </a:cxn>
                    <a:cxn ang="0">
                      <a:pos x="56" y="47"/>
                    </a:cxn>
                    <a:cxn ang="0">
                      <a:pos x="65" y="69"/>
                    </a:cxn>
                    <a:cxn ang="0">
                      <a:pos x="69" y="90"/>
                    </a:cxn>
                    <a:cxn ang="0">
                      <a:pos x="65" y="116"/>
                    </a:cxn>
                    <a:cxn ang="0">
                      <a:pos x="56" y="138"/>
                    </a:cxn>
                    <a:cxn ang="0">
                      <a:pos x="47" y="160"/>
                    </a:cxn>
                    <a:cxn ang="0">
                      <a:pos x="30" y="177"/>
                    </a:cxn>
                    <a:cxn ang="0">
                      <a:pos x="30" y="177"/>
                    </a:cxn>
                    <a:cxn ang="0">
                      <a:pos x="26" y="181"/>
                    </a:cxn>
                    <a:cxn ang="0">
                      <a:pos x="17" y="186"/>
                    </a:cxn>
                    <a:cxn ang="0">
                      <a:pos x="13" y="181"/>
                    </a:cxn>
                    <a:cxn ang="0">
                      <a:pos x="4" y="177"/>
                    </a:cxn>
                    <a:cxn ang="0">
                      <a:pos x="4" y="177"/>
                    </a:cxn>
                    <a:cxn ang="0">
                      <a:pos x="0" y="173"/>
                    </a:cxn>
                    <a:cxn ang="0">
                      <a:pos x="0" y="164"/>
                    </a:cxn>
                    <a:cxn ang="0">
                      <a:pos x="0" y="160"/>
                    </a:cxn>
                    <a:cxn ang="0">
                      <a:pos x="4" y="151"/>
                    </a:cxn>
                    <a:cxn ang="0">
                      <a:pos x="4" y="151"/>
                    </a:cxn>
                  </a:cxnLst>
                  <a:rect l="0" t="0" r="r" b="b"/>
                  <a:pathLst>
                    <a:path w="69" h="186">
                      <a:moveTo>
                        <a:pt x="4" y="151"/>
                      </a:moveTo>
                      <a:lnTo>
                        <a:pt x="4" y="151"/>
                      </a:lnTo>
                      <a:lnTo>
                        <a:pt x="17" y="138"/>
                      </a:lnTo>
                      <a:lnTo>
                        <a:pt x="26" y="125"/>
                      </a:lnTo>
                      <a:lnTo>
                        <a:pt x="30" y="108"/>
                      </a:lnTo>
                      <a:lnTo>
                        <a:pt x="30" y="90"/>
                      </a:lnTo>
                      <a:lnTo>
                        <a:pt x="30" y="77"/>
                      </a:lnTo>
                      <a:lnTo>
                        <a:pt x="26" y="60"/>
                      </a:lnTo>
                      <a:lnTo>
                        <a:pt x="17" y="43"/>
                      </a:lnTo>
                      <a:lnTo>
                        <a:pt x="4" y="30"/>
                      </a:lnTo>
                      <a:lnTo>
                        <a:pt x="4" y="30"/>
                      </a:lnTo>
                      <a:lnTo>
                        <a:pt x="0" y="25"/>
                      </a:lnTo>
                      <a:lnTo>
                        <a:pt x="0" y="17"/>
                      </a:lnTo>
                      <a:lnTo>
                        <a:pt x="0" y="13"/>
                      </a:lnTo>
                      <a:lnTo>
                        <a:pt x="4" y="4"/>
                      </a:lnTo>
                      <a:lnTo>
                        <a:pt x="4" y="4"/>
                      </a:lnTo>
                      <a:lnTo>
                        <a:pt x="13" y="0"/>
                      </a:lnTo>
                      <a:lnTo>
                        <a:pt x="17" y="0"/>
                      </a:lnTo>
                      <a:lnTo>
                        <a:pt x="26" y="0"/>
                      </a:lnTo>
                      <a:lnTo>
                        <a:pt x="30" y="4"/>
                      </a:lnTo>
                      <a:lnTo>
                        <a:pt x="30" y="4"/>
                      </a:lnTo>
                      <a:lnTo>
                        <a:pt x="47" y="25"/>
                      </a:lnTo>
                      <a:lnTo>
                        <a:pt x="56" y="47"/>
                      </a:lnTo>
                      <a:lnTo>
                        <a:pt x="65" y="69"/>
                      </a:lnTo>
                      <a:lnTo>
                        <a:pt x="69" y="90"/>
                      </a:lnTo>
                      <a:lnTo>
                        <a:pt x="65" y="116"/>
                      </a:lnTo>
                      <a:lnTo>
                        <a:pt x="56" y="138"/>
                      </a:lnTo>
                      <a:lnTo>
                        <a:pt x="47" y="160"/>
                      </a:lnTo>
                      <a:lnTo>
                        <a:pt x="30" y="177"/>
                      </a:lnTo>
                      <a:lnTo>
                        <a:pt x="30" y="177"/>
                      </a:lnTo>
                      <a:lnTo>
                        <a:pt x="26" y="181"/>
                      </a:lnTo>
                      <a:lnTo>
                        <a:pt x="17" y="186"/>
                      </a:lnTo>
                      <a:lnTo>
                        <a:pt x="13" y="181"/>
                      </a:lnTo>
                      <a:lnTo>
                        <a:pt x="4" y="177"/>
                      </a:lnTo>
                      <a:lnTo>
                        <a:pt x="4" y="177"/>
                      </a:lnTo>
                      <a:lnTo>
                        <a:pt x="0" y="173"/>
                      </a:lnTo>
                      <a:lnTo>
                        <a:pt x="0" y="164"/>
                      </a:lnTo>
                      <a:lnTo>
                        <a:pt x="0" y="160"/>
                      </a:lnTo>
                      <a:lnTo>
                        <a:pt x="4" y="151"/>
                      </a:lnTo>
                      <a:lnTo>
                        <a:pt x="4" y="15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29" name="Freeform 122"/>
                <p:cNvSpPr/>
                <p:nvPr/>
              </p:nvSpPr>
              <p:spPr bwMode="auto">
                <a:xfrm>
                  <a:off x="16711613" y="3752850"/>
                  <a:ext cx="130175" cy="419100"/>
                </a:xfrm>
                <a:custGeom>
                  <a:avLst/>
                  <a:gdLst/>
                  <a:ahLst/>
                  <a:cxnLst>
                    <a:cxn ang="0">
                      <a:pos x="78" y="30"/>
                    </a:cxn>
                    <a:cxn ang="0">
                      <a:pos x="78" y="30"/>
                    </a:cxn>
                    <a:cxn ang="0">
                      <a:pos x="61" y="52"/>
                    </a:cxn>
                    <a:cxn ang="0">
                      <a:pos x="48" y="77"/>
                    </a:cxn>
                    <a:cxn ang="0">
                      <a:pos x="39" y="103"/>
                    </a:cxn>
                    <a:cxn ang="0">
                      <a:pos x="35" y="129"/>
                    </a:cxn>
                    <a:cxn ang="0">
                      <a:pos x="35" y="129"/>
                    </a:cxn>
                    <a:cxn ang="0">
                      <a:pos x="39" y="160"/>
                    </a:cxn>
                    <a:cxn ang="0">
                      <a:pos x="48" y="186"/>
                    </a:cxn>
                    <a:cxn ang="0">
                      <a:pos x="61" y="207"/>
                    </a:cxn>
                    <a:cxn ang="0">
                      <a:pos x="78" y="229"/>
                    </a:cxn>
                    <a:cxn ang="0">
                      <a:pos x="78" y="229"/>
                    </a:cxn>
                    <a:cxn ang="0">
                      <a:pos x="82" y="238"/>
                    </a:cxn>
                    <a:cxn ang="0">
                      <a:pos x="82" y="242"/>
                    </a:cxn>
                    <a:cxn ang="0">
                      <a:pos x="82" y="251"/>
                    </a:cxn>
                    <a:cxn ang="0">
                      <a:pos x="78" y="255"/>
                    </a:cxn>
                    <a:cxn ang="0">
                      <a:pos x="78" y="255"/>
                    </a:cxn>
                    <a:cxn ang="0">
                      <a:pos x="74" y="259"/>
                    </a:cxn>
                    <a:cxn ang="0">
                      <a:pos x="65" y="264"/>
                    </a:cxn>
                    <a:cxn ang="0">
                      <a:pos x="61" y="259"/>
                    </a:cxn>
                    <a:cxn ang="0">
                      <a:pos x="52" y="255"/>
                    </a:cxn>
                    <a:cxn ang="0">
                      <a:pos x="52" y="255"/>
                    </a:cxn>
                    <a:cxn ang="0">
                      <a:pos x="30" y="229"/>
                    </a:cxn>
                    <a:cxn ang="0">
                      <a:pos x="13" y="199"/>
                    </a:cxn>
                    <a:cxn ang="0">
                      <a:pos x="4" y="164"/>
                    </a:cxn>
                    <a:cxn ang="0">
                      <a:pos x="0" y="129"/>
                    </a:cxn>
                    <a:cxn ang="0">
                      <a:pos x="4" y="95"/>
                    </a:cxn>
                    <a:cxn ang="0">
                      <a:pos x="13" y="64"/>
                    </a:cxn>
                    <a:cxn ang="0">
                      <a:pos x="30" y="34"/>
                    </a:cxn>
                    <a:cxn ang="0">
                      <a:pos x="52" y="4"/>
                    </a:cxn>
                    <a:cxn ang="0">
                      <a:pos x="52" y="4"/>
                    </a:cxn>
                    <a:cxn ang="0">
                      <a:pos x="61" y="0"/>
                    </a:cxn>
                    <a:cxn ang="0">
                      <a:pos x="65" y="0"/>
                    </a:cxn>
                    <a:cxn ang="0">
                      <a:pos x="74" y="0"/>
                    </a:cxn>
                    <a:cxn ang="0">
                      <a:pos x="78" y="4"/>
                    </a:cxn>
                    <a:cxn ang="0">
                      <a:pos x="78" y="4"/>
                    </a:cxn>
                    <a:cxn ang="0">
                      <a:pos x="82" y="13"/>
                    </a:cxn>
                    <a:cxn ang="0">
                      <a:pos x="82" y="17"/>
                    </a:cxn>
                    <a:cxn ang="0">
                      <a:pos x="82" y="26"/>
                    </a:cxn>
                    <a:cxn ang="0">
                      <a:pos x="78" y="30"/>
                    </a:cxn>
                    <a:cxn ang="0">
                      <a:pos x="78" y="30"/>
                    </a:cxn>
                  </a:cxnLst>
                  <a:rect l="0" t="0" r="r" b="b"/>
                  <a:pathLst>
                    <a:path w="82" h="264">
                      <a:moveTo>
                        <a:pt x="78" y="30"/>
                      </a:moveTo>
                      <a:lnTo>
                        <a:pt x="78" y="30"/>
                      </a:lnTo>
                      <a:lnTo>
                        <a:pt x="61" y="52"/>
                      </a:lnTo>
                      <a:lnTo>
                        <a:pt x="48" y="77"/>
                      </a:lnTo>
                      <a:lnTo>
                        <a:pt x="39" y="103"/>
                      </a:lnTo>
                      <a:lnTo>
                        <a:pt x="35" y="129"/>
                      </a:lnTo>
                      <a:lnTo>
                        <a:pt x="35" y="129"/>
                      </a:lnTo>
                      <a:lnTo>
                        <a:pt x="39" y="160"/>
                      </a:lnTo>
                      <a:lnTo>
                        <a:pt x="48" y="186"/>
                      </a:lnTo>
                      <a:lnTo>
                        <a:pt x="61" y="207"/>
                      </a:lnTo>
                      <a:lnTo>
                        <a:pt x="78" y="229"/>
                      </a:lnTo>
                      <a:lnTo>
                        <a:pt x="78" y="229"/>
                      </a:lnTo>
                      <a:lnTo>
                        <a:pt x="82" y="238"/>
                      </a:lnTo>
                      <a:lnTo>
                        <a:pt x="82" y="242"/>
                      </a:lnTo>
                      <a:lnTo>
                        <a:pt x="82" y="251"/>
                      </a:lnTo>
                      <a:lnTo>
                        <a:pt x="78" y="255"/>
                      </a:lnTo>
                      <a:lnTo>
                        <a:pt x="78" y="255"/>
                      </a:lnTo>
                      <a:lnTo>
                        <a:pt x="74" y="259"/>
                      </a:lnTo>
                      <a:lnTo>
                        <a:pt x="65" y="264"/>
                      </a:lnTo>
                      <a:lnTo>
                        <a:pt x="61" y="259"/>
                      </a:lnTo>
                      <a:lnTo>
                        <a:pt x="52" y="255"/>
                      </a:lnTo>
                      <a:lnTo>
                        <a:pt x="52" y="255"/>
                      </a:lnTo>
                      <a:lnTo>
                        <a:pt x="30" y="229"/>
                      </a:lnTo>
                      <a:lnTo>
                        <a:pt x="13" y="199"/>
                      </a:lnTo>
                      <a:lnTo>
                        <a:pt x="4" y="164"/>
                      </a:lnTo>
                      <a:lnTo>
                        <a:pt x="0" y="129"/>
                      </a:lnTo>
                      <a:lnTo>
                        <a:pt x="4" y="95"/>
                      </a:lnTo>
                      <a:lnTo>
                        <a:pt x="13" y="64"/>
                      </a:lnTo>
                      <a:lnTo>
                        <a:pt x="30" y="34"/>
                      </a:lnTo>
                      <a:lnTo>
                        <a:pt x="52" y="4"/>
                      </a:lnTo>
                      <a:lnTo>
                        <a:pt x="52" y="4"/>
                      </a:lnTo>
                      <a:lnTo>
                        <a:pt x="61" y="0"/>
                      </a:lnTo>
                      <a:lnTo>
                        <a:pt x="65" y="0"/>
                      </a:lnTo>
                      <a:lnTo>
                        <a:pt x="74" y="0"/>
                      </a:lnTo>
                      <a:lnTo>
                        <a:pt x="78" y="4"/>
                      </a:lnTo>
                      <a:lnTo>
                        <a:pt x="78" y="4"/>
                      </a:lnTo>
                      <a:lnTo>
                        <a:pt x="82" y="13"/>
                      </a:lnTo>
                      <a:lnTo>
                        <a:pt x="82" y="17"/>
                      </a:lnTo>
                      <a:lnTo>
                        <a:pt x="82" y="26"/>
                      </a:lnTo>
                      <a:lnTo>
                        <a:pt x="78" y="30"/>
                      </a:lnTo>
                      <a:lnTo>
                        <a:pt x="78" y="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0" name="Freeform 123"/>
                <p:cNvSpPr/>
                <p:nvPr/>
              </p:nvSpPr>
              <p:spPr bwMode="auto">
                <a:xfrm>
                  <a:off x="16800513" y="3814762"/>
                  <a:ext cx="103187" cy="295275"/>
                </a:xfrm>
                <a:custGeom>
                  <a:avLst/>
                  <a:gdLst/>
                  <a:ahLst/>
                  <a:cxnLst>
                    <a:cxn ang="0">
                      <a:pos x="61" y="30"/>
                    </a:cxn>
                    <a:cxn ang="0">
                      <a:pos x="61" y="30"/>
                    </a:cxn>
                    <a:cxn ang="0">
                      <a:pos x="52" y="43"/>
                    </a:cxn>
                    <a:cxn ang="0">
                      <a:pos x="43" y="60"/>
                    </a:cxn>
                    <a:cxn ang="0">
                      <a:pos x="39" y="77"/>
                    </a:cxn>
                    <a:cxn ang="0">
                      <a:pos x="35" y="90"/>
                    </a:cxn>
                    <a:cxn ang="0">
                      <a:pos x="39" y="108"/>
                    </a:cxn>
                    <a:cxn ang="0">
                      <a:pos x="43" y="125"/>
                    </a:cxn>
                    <a:cxn ang="0">
                      <a:pos x="52" y="138"/>
                    </a:cxn>
                    <a:cxn ang="0">
                      <a:pos x="61" y="151"/>
                    </a:cxn>
                    <a:cxn ang="0">
                      <a:pos x="61" y="151"/>
                    </a:cxn>
                    <a:cxn ang="0">
                      <a:pos x="65" y="160"/>
                    </a:cxn>
                    <a:cxn ang="0">
                      <a:pos x="65" y="164"/>
                    </a:cxn>
                    <a:cxn ang="0">
                      <a:pos x="65" y="173"/>
                    </a:cxn>
                    <a:cxn ang="0">
                      <a:pos x="61" y="177"/>
                    </a:cxn>
                    <a:cxn ang="0">
                      <a:pos x="61" y="177"/>
                    </a:cxn>
                    <a:cxn ang="0">
                      <a:pos x="56" y="181"/>
                    </a:cxn>
                    <a:cxn ang="0">
                      <a:pos x="48" y="186"/>
                    </a:cxn>
                    <a:cxn ang="0">
                      <a:pos x="43" y="181"/>
                    </a:cxn>
                    <a:cxn ang="0">
                      <a:pos x="35" y="177"/>
                    </a:cxn>
                    <a:cxn ang="0">
                      <a:pos x="35" y="177"/>
                    </a:cxn>
                    <a:cxn ang="0">
                      <a:pos x="22" y="160"/>
                    </a:cxn>
                    <a:cxn ang="0">
                      <a:pos x="9" y="138"/>
                    </a:cxn>
                    <a:cxn ang="0">
                      <a:pos x="0" y="116"/>
                    </a:cxn>
                    <a:cxn ang="0">
                      <a:pos x="0" y="90"/>
                    </a:cxn>
                    <a:cxn ang="0">
                      <a:pos x="0" y="69"/>
                    </a:cxn>
                    <a:cxn ang="0">
                      <a:pos x="9" y="47"/>
                    </a:cxn>
                    <a:cxn ang="0">
                      <a:pos x="22" y="25"/>
                    </a:cxn>
                    <a:cxn ang="0">
                      <a:pos x="35" y="4"/>
                    </a:cxn>
                    <a:cxn ang="0">
                      <a:pos x="35" y="4"/>
                    </a:cxn>
                    <a:cxn ang="0">
                      <a:pos x="43" y="0"/>
                    </a:cxn>
                    <a:cxn ang="0">
                      <a:pos x="48" y="0"/>
                    </a:cxn>
                    <a:cxn ang="0">
                      <a:pos x="56" y="0"/>
                    </a:cxn>
                    <a:cxn ang="0">
                      <a:pos x="61" y="4"/>
                    </a:cxn>
                    <a:cxn ang="0">
                      <a:pos x="61" y="4"/>
                    </a:cxn>
                    <a:cxn ang="0">
                      <a:pos x="65" y="13"/>
                    </a:cxn>
                    <a:cxn ang="0">
                      <a:pos x="65" y="17"/>
                    </a:cxn>
                    <a:cxn ang="0">
                      <a:pos x="65" y="25"/>
                    </a:cxn>
                    <a:cxn ang="0">
                      <a:pos x="61" y="30"/>
                    </a:cxn>
                    <a:cxn ang="0">
                      <a:pos x="61" y="30"/>
                    </a:cxn>
                  </a:cxnLst>
                  <a:rect l="0" t="0" r="r" b="b"/>
                  <a:pathLst>
                    <a:path w="65" h="186">
                      <a:moveTo>
                        <a:pt x="61" y="30"/>
                      </a:moveTo>
                      <a:lnTo>
                        <a:pt x="61" y="30"/>
                      </a:lnTo>
                      <a:lnTo>
                        <a:pt x="52" y="43"/>
                      </a:lnTo>
                      <a:lnTo>
                        <a:pt x="43" y="60"/>
                      </a:lnTo>
                      <a:lnTo>
                        <a:pt x="39" y="77"/>
                      </a:lnTo>
                      <a:lnTo>
                        <a:pt x="35" y="90"/>
                      </a:lnTo>
                      <a:lnTo>
                        <a:pt x="39" y="108"/>
                      </a:lnTo>
                      <a:lnTo>
                        <a:pt x="43" y="125"/>
                      </a:lnTo>
                      <a:lnTo>
                        <a:pt x="52" y="138"/>
                      </a:lnTo>
                      <a:lnTo>
                        <a:pt x="61" y="151"/>
                      </a:lnTo>
                      <a:lnTo>
                        <a:pt x="61" y="151"/>
                      </a:lnTo>
                      <a:lnTo>
                        <a:pt x="65" y="160"/>
                      </a:lnTo>
                      <a:lnTo>
                        <a:pt x="65" y="164"/>
                      </a:lnTo>
                      <a:lnTo>
                        <a:pt x="65" y="173"/>
                      </a:lnTo>
                      <a:lnTo>
                        <a:pt x="61" y="177"/>
                      </a:lnTo>
                      <a:lnTo>
                        <a:pt x="61" y="177"/>
                      </a:lnTo>
                      <a:lnTo>
                        <a:pt x="56" y="181"/>
                      </a:lnTo>
                      <a:lnTo>
                        <a:pt x="48" y="186"/>
                      </a:lnTo>
                      <a:lnTo>
                        <a:pt x="43" y="181"/>
                      </a:lnTo>
                      <a:lnTo>
                        <a:pt x="35" y="177"/>
                      </a:lnTo>
                      <a:lnTo>
                        <a:pt x="35" y="177"/>
                      </a:lnTo>
                      <a:lnTo>
                        <a:pt x="22" y="160"/>
                      </a:lnTo>
                      <a:lnTo>
                        <a:pt x="9" y="138"/>
                      </a:lnTo>
                      <a:lnTo>
                        <a:pt x="0" y="116"/>
                      </a:lnTo>
                      <a:lnTo>
                        <a:pt x="0" y="90"/>
                      </a:lnTo>
                      <a:lnTo>
                        <a:pt x="0" y="69"/>
                      </a:lnTo>
                      <a:lnTo>
                        <a:pt x="9" y="47"/>
                      </a:lnTo>
                      <a:lnTo>
                        <a:pt x="22" y="25"/>
                      </a:lnTo>
                      <a:lnTo>
                        <a:pt x="35" y="4"/>
                      </a:lnTo>
                      <a:lnTo>
                        <a:pt x="35" y="4"/>
                      </a:lnTo>
                      <a:lnTo>
                        <a:pt x="43" y="0"/>
                      </a:lnTo>
                      <a:lnTo>
                        <a:pt x="48" y="0"/>
                      </a:lnTo>
                      <a:lnTo>
                        <a:pt x="56" y="0"/>
                      </a:lnTo>
                      <a:lnTo>
                        <a:pt x="61" y="4"/>
                      </a:lnTo>
                      <a:lnTo>
                        <a:pt x="61" y="4"/>
                      </a:lnTo>
                      <a:lnTo>
                        <a:pt x="65" y="13"/>
                      </a:lnTo>
                      <a:lnTo>
                        <a:pt x="65" y="17"/>
                      </a:lnTo>
                      <a:lnTo>
                        <a:pt x="65" y="25"/>
                      </a:lnTo>
                      <a:lnTo>
                        <a:pt x="61" y="30"/>
                      </a:lnTo>
                      <a:lnTo>
                        <a:pt x="61" y="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1" name="Freeform 124"/>
                <p:cNvSpPr>
                  <a:spLocks noEditPoints="1"/>
                </p:cNvSpPr>
                <p:nvPr/>
              </p:nvSpPr>
              <p:spPr bwMode="auto">
                <a:xfrm>
                  <a:off x="16670338" y="4254500"/>
                  <a:ext cx="673100" cy="239713"/>
                </a:xfrm>
                <a:custGeom>
                  <a:avLst/>
                  <a:gdLst/>
                  <a:ahLst/>
                  <a:cxnLst>
                    <a:cxn ang="0">
                      <a:pos x="415" y="0"/>
                    </a:cxn>
                    <a:cxn ang="0">
                      <a:pos x="9" y="0"/>
                    </a:cxn>
                    <a:cxn ang="0">
                      <a:pos x="9" y="0"/>
                    </a:cxn>
                    <a:cxn ang="0">
                      <a:pos x="4" y="4"/>
                    </a:cxn>
                    <a:cxn ang="0">
                      <a:pos x="0" y="8"/>
                    </a:cxn>
                    <a:cxn ang="0">
                      <a:pos x="0" y="142"/>
                    </a:cxn>
                    <a:cxn ang="0">
                      <a:pos x="0" y="142"/>
                    </a:cxn>
                    <a:cxn ang="0">
                      <a:pos x="4" y="147"/>
                    </a:cxn>
                    <a:cxn ang="0">
                      <a:pos x="9" y="151"/>
                    </a:cxn>
                    <a:cxn ang="0">
                      <a:pos x="415" y="151"/>
                    </a:cxn>
                    <a:cxn ang="0">
                      <a:pos x="415" y="151"/>
                    </a:cxn>
                    <a:cxn ang="0">
                      <a:pos x="420" y="147"/>
                    </a:cxn>
                    <a:cxn ang="0">
                      <a:pos x="424" y="142"/>
                    </a:cxn>
                    <a:cxn ang="0">
                      <a:pos x="424" y="8"/>
                    </a:cxn>
                    <a:cxn ang="0">
                      <a:pos x="424" y="8"/>
                    </a:cxn>
                    <a:cxn ang="0">
                      <a:pos x="420" y="4"/>
                    </a:cxn>
                    <a:cxn ang="0">
                      <a:pos x="415" y="0"/>
                    </a:cxn>
                    <a:cxn ang="0">
                      <a:pos x="415" y="0"/>
                    </a:cxn>
                    <a:cxn ang="0">
                      <a:pos x="78" y="103"/>
                    </a:cxn>
                    <a:cxn ang="0">
                      <a:pos x="78" y="103"/>
                    </a:cxn>
                    <a:cxn ang="0">
                      <a:pos x="61" y="103"/>
                    </a:cxn>
                    <a:cxn ang="0">
                      <a:pos x="48" y="95"/>
                    </a:cxn>
                    <a:cxn ang="0">
                      <a:pos x="39" y="86"/>
                    </a:cxn>
                    <a:cxn ang="0">
                      <a:pos x="35" y="73"/>
                    </a:cxn>
                    <a:cxn ang="0">
                      <a:pos x="35" y="73"/>
                    </a:cxn>
                    <a:cxn ang="0">
                      <a:pos x="39" y="64"/>
                    </a:cxn>
                    <a:cxn ang="0">
                      <a:pos x="48" y="56"/>
                    </a:cxn>
                    <a:cxn ang="0">
                      <a:pos x="61" y="47"/>
                    </a:cxn>
                    <a:cxn ang="0">
                      <a:pos x="78" y="47"/>
                    </a:cxn>
                    <a:cxn ang="0">
                      <a:pos x="78" y="47"/>
                    </a:cxn>
                    <a:cxn ang="0">
                      <a:pos x="95" y="47"/>
                    </a:cxn>
                    <a:cxn ang="0">
                      <a:pos x="108" y="56"/>
                    </a:cxn>
                    <a:cxn ang="0">
                      <a:pos x="117" y="64"/>
                    </a:cxn>
                    <a:cxn ang="0">
                      <a:pos x="121" y="73"/>
                    </a:cxn>
                    <a:cxn ang="0">
                      <a:pos x="121" y="73"/>
                    </a:cxn>
                    <a:cxn ang="0">
                      <a:pos x="117" y="86"/>
                    </a:cxn>
                    <a:cxn ang="0">
                      <a:pos x="108" y="95"/>
                    </a:cxn>
                    <a:cxn ang="0">
                      <a:pos x="95" y="103"/>
                    </a:cxn>
                    <a:cxn ang="0">
                      <a:pos x="78" y="103"/>
                    </a:cxn>
                    <a:cxn ang="0">
                      <a:pos x="78" y="103"/>
                    </a:cxn>
                    <a:cxn ang="0">
                      <a:pos x="389" y="86"/>
                    </a:cxn>
                    <a:cxn ang="0">
                      <a:pos x="389" y="86"/>
                    </a:cxn>
                    <a:cxn ang="0">
                      <a:pos x="385" y="95"/>
                    </a:cxn>
                    <a:cxn ang="0">
                      <a:pos x="377" y="99"/>
                    </a:cxn>
                    <a:cxn ang="0">
                      <a:pos x="195" y="99"/>
                    </a:cxn>
                    <a:cxn ang="0">
                      <a:pos x="195" y="99"/>
                    </a:cxn>
                    <a:cxn ang="0">
                      <a:pos x="186" y="95"/>
                    </a:cxn>
                    <a:cxn ang="0">
                      <a:pos x="182" y="86"/>
                    </a:cxn>
                    <a:cxn ang="0">
                      <a:pos x="182" y="64"/>
                    </a:cxn>
                    <a:cxn ang="0">
                      <a:pos x="182" y="64"/>
                    </a:cxn>
                    <a:cxn ang="0">
                      <a:pos x="186" y="56"/>
                    </a:cxn>
                    <a:cxn ang="0">
                      <a:pos x="195" y="51"/>
                    </a:cxn>
                    <a:cxn ang="0">
                      <a:pos x="377" y="51"/>
                    </a:cxn>
                    <a:cxn ang="0">
                      <a:pos x="377" y="51"/>
                    </a:cxn>
                    <a:cxn ang="0">
                      <a:pos x="385" y="56"/>
                    </a:cxn>
                    <a:cxn ang="0">
                      <a:pos x="389" y="64"/>
                    </a:cxn>
                    <a:cxn ang="0">
                      <a:pos x="389" y="86"/>
                    </a:cxn>
                  </a:cxnLst>
                  <a:rect l="0" t="0" r="r" b="b"/>
                  <a:pathLst>
                    <a:path w="424" h="151">
                      <a:moveTo>
                        <a:pt x="415" y="0"/>
                      </a:moveTo>
                      <a:lnTo>
                        <a:pt x="9" y="0"/>
                      </a:lnTo>
                      <a:lnTo>
                        <a:pt x="9" y="0"/>
                      </a:lnTo>
                      <a:lnTo>
                        <a:pt x="4" y="4"/>
                      </a:lnTo>
                      <a:lnTo>
                        <a:pt x="0" y="8"/>
                      </a:lnTo>
                      <a:lnTo>
                        <a:pt x="0" y="142"/>
                      </a:lnTo>
                      <a:lnTo>
                        <a:pt x="0" y="142"/>
                      </a:lnTo>
                      <a:lnTo>
                        <a:pt x="4" y="147"/>
                      </a:lnTo>
                      <a:lnTo>
                        <a:pt x="9" y="151"/>
                      </a:lnTo>
                      <a:lnTo>
                        <a:pt x="415" y="151"/>
                      </a:lnTo>
                      <a:lnTo>
                        <a:pt x="415" y="151"/>
                      </a:lnTo>
                      <a:lnTo>
                        <a:pt x="420" y="147"/>
                      </a:lnTo>
                      <a:lnTo>
                        <a:pt x="424" y="142"/>
                      </a:lnTo>
                      <a:lnTo>
                        <a:pt x="424" y="8"/>
                      </a:lnTo>
                      <a:lnTo>
                        <a:pt x="424" y="8"/>
                      </a:lnTo>
                      <a:lnTo>
                        <a:pt x="420" y="4"/>
                      </a:lnTo>
                      <a:lnTo>
                        <a:pt x="415" y="0"/>
                      </a:lnTo>
                      <a:lnTo>
                        <a:pt x="415" y="0"/>
                      </a:lnTo>
                      <a:close/>
                      <a:moveTo>
                        <a:pt x="78" y="103"/>
                      </a:moveTo>
                      <a:lnTo>
                        <a:pt x="78" y="103"/>
                      </a:lnTo>
                      <a:lnTo>
                        <a:pt x="61" y="103"/>
                      </a:lnTo>
                      <a:lnTo>
                        <a:pt x="48" y="95"/>
                      </a:lnTo>
                      <a:lnTo>
                        <a:pt x="39" y="86"/>
                      </a:lnTo>
                      <a:lnTo>
                        <a:pt x="35" y="73"/>
                      </a:lnTo>
                      <a:lnTo>
                        <a:pt x="35" y="73"/>
                      </a:lnTo>
                      <a:lnTo>
                        <a:pt x="39" y="64"/>
                      </a:lnTo>
                      <a:lnTo>
                        <a:pt x="48" y="56"/>
                      </a:lnTo>
                      <a:lnTo>
                        <a:pt x="61" y="47"/>
                      </a:lnTo>
                      <a:lnTo>
                        <a:pt x="78" y="47"/>
                      </a:lnTo>
                      <a:lnTo>
                        <a:pt x="78" y="47"/>
                      </a:lnTo>
                      <a:lnTo>
                        <a:pt x="95" y="47"/>
                      </a:lnTo>
                      <a:lnTo>
                        <a:pt x="108" y="56"/>
                      </a:lnTo>
                      <a:lnTo>
                        <a:pt x="117" y="64"/>
                      </a:lnTo>
                      <a:lnTo>
                        <a:pt x="121" y="73"/>
                      </a:lnTo>
                      <a:lnTo>
                        <a:pt x="121" y="73"/>
                      </a:lnTo>
                      <a:lnTo>
                        <a:pt x="117" y="86"/>
                      </a:lnTo>
                      <a:lnTo>
                        <a:pt x="108" y="95"/>
                      </a:lnTo>
                      <a:lnTo>
                        <a:pt x="95" y="103"/>
                      </a:lnTo>
                      <a:lnTo>
                        <a:pt x="78" y="103"/>
                      </a:lnTo>
                      <a:lnTo>
                        <a:pt x="78" y="103"/>
                      </a:lnTo>
                      <a:close/>
                      <a:moveTo>
                        <a:pt x="389" y="86"/>
                      </a:moveTo>
                      <a:lnTo>
                        <a:pt x="389" y="86"/>
                      </a:lnTo>
                      <a:lnTo>
                        <a:pt x="385" y="95"/>
                      </a:lnTo>
                      <a:lnTo>
                        <a:pt x="377" y="99"/>
                      </a:lnTo>
                      <a:lnTo>
                        <a:pt x="195" y="99"/>
                      </a:lnTo>
                      <a:lnTo>
                        <a:pt x="195" y="99"/>
                      </a:lnTo>
                      <a:lnTo>
                        <a:pt x="186" y="95"/>
                      </a:lnTo>
                      <a:lnTo>
                        <a:pt x="182" y="86"/>
                      </a:lnTo>
                      <a:lnTo>
                        <a:pt x="182" y="64"/>
                      </a:lnTo>
                      <a:lnTo>
                        <a:pt x="182" y="64"/>
                      </a:lnTo>
                      <a:lnTo>
                        <a:pt x="186" y="56"/>
                      </a:lnTo>
                      <a:lnTo>
                        <a:pt x="195" y="51"/>
                      </a:lnTo>
                      <a:lnTo>
                        <a:pt x="377" y="51"/>
                      </a:lnTo>
                      <a:lnTo>
                        <a:pt x="377" y="51"/>
                      </a:lnTo>
                      <a:lnTo>
                        <a:pt x="385" y="56"/>
                      </a:lnTo>
                      <a:lnTo>
                        <a:pt x="389" y="64"/>
                      </a:lnTo>
                      <a:lnTo>
                        <a:pt x="389" y="8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2" name="Freeform 125"/>
                <p:cNvSpPr/>
                <p:nvPr/>
              </p:nvSpPr>
              <p:spPr bwMode="auto">
                <a:xfrm>
                  <a:off x="17000538" y="3930650"/>
                  <a:ext cx="74612" cy="295275"/>
                </a:xfrm>
                <a:custGeom>
                  <a:avLst/>
                  <a:gdLst/>
                  <a:ahLst/>
                  <a:cxnLst>
                    <a:cxn ang="0">
                      <a:pos x="47" y="173"/>
                    </a:cxn>
                    <a:cxn ang="0">
                      <a:pos x="47" y="173"/>
                    </a:cxn>
                    <a:cxn ang="0">
                      <a:pos x="43" y="182"/>
                    </a:cxn>
                    <a:cxn ang="0">
                      <a:pos x="34" y="186"/>
                    </a:cxn>
                    <a:cxn ang="0">
                      <a:pos x="8" y="186"/>
                    </a:cxn>
                    <a:cxn ang="0">
                      <a:pos x="8" y="186"/>
                    </a:cxn>
                    <a:cxn ang="0">
                      <a:pos x="0" y="182"/>
                    </a:cxn>
                    <a:cxn ang="0">
                      <a:pos x="0" y="173"/>
                    </a:cxn>
                    <a:cxn ang="0">
                      <a:pos x="0" y="13"/>
                    </a:cxn>
                    <a:cxn ang="0">
                      <a:pos x="0" y="13"/>
                    </a:cxn>
                    <a:cxn ang="0">
                      <a:pos x="0" y="4"/>
                    </a:cxn>
                    <a:cxn ang="0">
                      <a:pos x="8" y="0"/>
                    </a:cxn>
                    <a:cxn ang="0">
                      <a:pos x="34" y="0"/>
                    </a:cxn>
                    <a:cxn ang="0">
                      <a:pos x="34" y="0"/>
                    </a:cxn>
                    <a:cxn ang="0">
                      <a:pos x="43" y="4"/>
                    </a:cxn>
                    <a:cxn ang="0">
                      <a:pos x="47" y="13"/>
                    </a:cxn>
                    <a:cxn ang="0">
                      <a:pos x="47" y="173"/>
                    </a:cxn>
                  </a:cxnLst>
                  <a:rect l="0" t="0" r="r" b="b"/>
                  <a:pathLst>
                    <a:path w="47" h="186">
                      <a:moveTo>
                        <a:pt x="47" y="173"/>
                      </a:moveTo>
                      <a:lnTo>
                        <a:pt x="47" y="173"/>
                      </a:lnTo>
                      <a:lnTo>
                        <a:pt x="43" y="182"/>
                      </a:lnTo>
                      <a:lnTo>
                        <a:pt x="34" y="186"/>
                      </a:lnTo>
                      <a:lnTo>
                        <a:pt x="8" y="186"/>
                      </a:lnTo>
                      <a:lnTo>
                        <a:pt x="8" y="186"/>
                      </a:lnTo>
                      <a:lnTo>
                        <a:pt x="0" y="182"/>
                      </a:lnTo>
                      <a:lnTo>
                        <a:pt x="0" y="173"/>
                      </a:lnTo>
                      <a:lnTo>
                        <a:pt x="0" y="13"/>
                      </a:lnTo>
                      <a:lnTo>
                        <a:pt x="0" y="13"/>
                      </a:lnTo>
                      <a:lnTo>
                        <a:pt x="0" y="4"/>
                      </a:lnTo>
                      <a:lnTo>
                        <a:pt x="8" y="0"/>
                      </a:lnTo>
                      <a:lnTo>
                        <a:pt x="34" y="0"/>
                      </a:lnTo>
                      <a:lnTo>
                        <a:pt x="34" y="0"/>
                      </a:lnTo>
                      <a:lnTo>
                        <a:pt x="43" y="4"/>
                      </a:lnTo>
                      <a:lnTo>
                        <a:pt x="47" y="13"/>
                      </a:lnTo>
                      <a:lnTo>
                        <a:pt x="47" y="17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222" name="组合 319"/>
              <p:cNvGrpSpPr/>
              <p:nvPr/>
            </p:nvGrpSpPr>
            <p:grpSpPr>
              <a:xfrm>
                <a:off x="5862637" y="5738813"/>
                <a:ext cx="733426" cy="252412"/>
                <a:chOff x="5862637" y="5738813"/>
                <a:chExt cx="733426" cy="252412"/>
              </a:xfrm>
              <a:grpFill/>
            </p:grpSpPr>
            <p:sp>
              <p:nvSpPr>
                <p:cNvPr id="223" name="矩形 222"/>
                <p:cNvSpPr/>
                <p:nvPr/>
              </p:nvSpPr>
              <p:spPr bwMode="auto">
                <a:xfrm>
                  <a:off x="6205539" y="5738813"/>
                  <a:ext cx="45719" cy="242888"/>
                </a:xfrm>
                <a:prstGeom prst="rect">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24" name="椭圆 223"/>
                <p:cNvSpPr/>
                <p:nvPr/>
              </p:nvSpPr>
              <p:spPr bwMode="auto">
                <a:xfrm>
                  <a:off x="6176964" y="5891213"/>
                  <a:ext cx="100012" cy="100012"/>
                </a:xfrm>
                <a:prstGeom prst="ellipse">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25" name="矩形 224"/>
                <p:cNvSpPr/>
                <p:nvPr/>
              </p:nvSpPr>
              <p:spPr bwMode="auto">
                <a:xfrm>
                  <a:off x="6310313" y="5931219"/>
                  <a:ext cx="285750" cy="45719"/>
                </a:xfrm>
                <a:prstGeom prst="rect">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226" name="矩形 225"/>
                <p:cNvSpPr/>
                <p:nvPr/>
              </p:nvSpPr>
              <p:spPr bwMode="auto">
                <a:xfrm>
                  <a:off x="5862637" y="5931219"/>
                  <a:ext cx="285750" cy="45719"/>
                </a:xfrm>
                <a:prstGeom prst="rect">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grpSp>
        <p:sp>
          <p:nvSpPr>
            <p:cNvPr id="233" name="Text Box 6"/>
            <p:cNvSpPr txBox="1">
              <a:spLocks noChangeArrowheads="1"/>
            </p:cNvSpPr>
            <p:nvPr/>
          </p:nvSpPr>
          <p:spPr bwMode="auto">
            <a:xfrm>
              <a:off x="4770278" y="3993143"/>
              <a:ext cx="455051" cy="206679"/>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统一设备管理</a:t>
              </a:r>
              <a:endPar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endParaRPr>
            </a:p>
            <a:p>
              <a:pPr algn="ctr" defTabSz="472440">
                <a:buClr>
                  <a:srgbClr val="A2A2A2"/>
                </a:buClr>
                <a:buSzPct val="90000"/>
              </a:pP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r>
                <a:rPr lang="en-US" altLang="zh-CN" sz="1000" b="1" dirty="0" smtClean="0">
                  <a:solidFill>
                    <a:srgbClr val="000000"/>
                  </a:solidFill>
                  <a:latin typeface="微软雅黑" panose="020B0503020204020204" charset="-122"/>
                  <a:ea typeface="微软雅黑" panose="020B0503020204020204" charset="-122"/>
                  <a:cs typeface="Arial" panose="020B0604020202020204" pitchFamily="34" charset="0"/>
                </a:rPr>
                <a:t>MDM</a:t>
              </a:r>
              <a:r>
                <a:rPr lang="zh-CN" altLang="en-US" sz="1000" b="1" dirty="0" smtClean="0">
                  <a:solidFill>
                    <a:srgbClr val="000000"/>
                  </a:solidFill>
                  <a:latin typeface="微软雅黑" panose="020B0503020204020204" charset="-122"/>
                  <a:ea typeface="微软雅黑" panose="020B0503020204020204" charset="-122"/>
                  <a:cs typeface="Arial" panose="020B0604020202020204" pitchFamily="34" charset="0"/>
                </a:rPr>
                <a:t>）</a:t>
              </a:r>
              <a:endParaRPr lang="en-US" altLang="zh-CN" sz="1000" b="1"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234" name="Freeform 32"/>
            <p:cNvSpPr>
              <a:spLocks noEditPoints="1"/>
            </p:cNvSpPr>
            <p:nvPr/>
          </p:nvSpPr>
          <p:spPr bwMode="auto">
            <a:xfrm>
              <a:off x="4685839" y="3612921"/>
              <a:ext cx="326572" cy="360000"/>
            </a:xfrm>
            <a:custGeom>
              <a:avLst/>
              <a:gdLst/>
              <a:ahLst/>
              <a:cxnLst>
                <a:cxn ang="0">
                  <a:pos x="618" y="166"/>
                </a:cxn>
                <a:cxn ang="0">
                  <a:pos x="688" y="108"/>
                </a:cxn>
                <a:cxn ang="0">
                  <a:pos x="660" y="54"/>
                </a:cxn>
                <a:cxn ang="0">
                  <a:pos x="464" y="0"/>
                </a:cxn>
                <a:cxn ang="0">
                  <a:pos x="254" y="32"/>
                </a:cxn>
                <a:cxn ang="0">
                  <a:pos x="184" y="90"/>
                </a:cxn>
                <a:cxn ang="0">
                  <a:pos x="212" y="144"/>
                </a:cxn>
                <a:cxn ang="0">
                  <a:pos x="408" y="198"/>
                </a:cxn>
                <a:cxn ang="0">
                  <a:pos x="266" y="334"/>
                </a:cxn>
                <a:cxn ang="0">
                  <a:pos x="474" y="358"/>
                </a:cxn>
                <a:cxn ang="0">
                  <a:pos x="674" y="304"/>
                </a:cxn>
                <a:cxn ang="0">
                  <a:pos x="688" y="188"/>
                </a:cxn>
                <a:cxn ang="0">
                  <a:pos x="630" y="204"/>
                </a:cxn>
                <a:cxn ang="0">
                  <a:pos x="436" y="240"/>
                </a:cxn>
                <a:cxn ang="0">
                  <a:pos x="218" y="194"/>
                </a:cxn>
                <a:cxn ang="0">
                  <a:pos x="184" y="272"/>
                </a:cxn>
                <a:cxn ang="0">
                  <a:pos x="238" y="238"/>
                </a:cxn>
                <a:cxn ang="0">
                  <a:pos x="252" y="274"/>
                </a:cxn>
                <a:cxn ang="0">
                  <a:pos x="224" y="274"/>
                </a:cxn>
                <a:cxn ang="0">
                  <a:pos x="238" y="238"/>
                </a:cxn>
                <a:cxn ang="0">
                  <a:pos x="326" y="510"/>
                </a:cxn>
                <a:cxn ang="0">
                  <a:pos x="546" y="510"/>
                </a:cxn>
                <a:cxn ang="0">
                  <a:pos x="680" y="458"/>
                </a:cxn>
                <a:cxn ang="0">
                  <a:pos x="684" y="350"/>
                </a:cxn>
                <a:cxn ang="0">
                  <a:pos x="568" y="386"/>
                </a:cxn>
                <a:cxn ang="0">
                  <a:pos x="366" y="396"/>
                </a:cxn>
                <a:cxn ang="0">
                  <a:pos x="200" y="350"/>
                </a:cxn>
                <a:cxn ang="0">
                  <a:pos x="184" y="442"/>
                </a:cxn>
                <a:cxn ang="0">
                  <a:pos x="244" y="398"/>
                </a:cxn>
                <a:cxn ang="0">
                  <a:pos x="244" y="446"/>
                </a:cxn>
                <a:cxn ang="0">
                  <a:pos x="222" y="422"/>
                </a:cxn>
                <a:cxn ang="0">
                  <a:pos x="534" y="848"/>
                </a:cxn>
                <a:cxn ang="0">
                  <a:pos x="524" y="882"/>
                </a:cxn>
                <a:cxn ang="0">
                  <a:pos x="534" y="916"/>
                </a:cxn>
                <a:cxn ang="0">
                  <a:pos x="872" y="902"/>
                </a:cxn>
                <a:cxn ang="0">
                  <a:pos x="872" y="864"/>
                </a:cxn>
                <a:cxn ang="0">
                  <a:pos x="34" y="848"/>
                </a:cxn>
                <a:cxn ang="0">
                  <a:pos x="2" y="868"/>
                </a:cxn>
                <a:cxn ang="0">
                  <a:pos x="10" y="906"/>
                </a:cxn>
                <a:cxn ang="0">
                  <a:pos x="348" y="914"/>
                </a:cxn>
                <a:cxn ang="0">
                  <a:pos x="354" y="868"/>
                </a:cxn>
                <a:cxn ang="0">
                  <a:pos x="460" y="818"/>
                </a:cxn>
                <a:cxn ang="0">
                  <a:pos x="612" y="654"/>
                </a:cxn>
                <a:cxn ang="0">
                  <a:pos x="688" y="602"/>
                </a:cxn>
                <a:cxn ang="0">
                  <a:pos x="672" y="510"/>
                </a:cxn>
                <a:cxn ang="0">
                  <a:pos x="506" y="556"/>
                </a:cxn>
                <a:cxn ang="0">
                  <a:pos x="304" y="546"/>
                </a:cxn>
                <a:cxn ang="0">
                  <a:pos x="188" y="510"/>
                </a:cxn>
                <a:cxn ang="0">
                  <a:pos x="192" y="618"/>
                </a:cxn>
                <a:cxn ang="0">
                  <a:pos x="316" y="668"/>
                </a:cxn>
                <a:cxn ang="0">
                  <a:pos x="398" y="828"/>
                </a:cxn>
                <a:cxn ang="0">
                  <a:pos x="370" y="882"/>
                </a:cxn>
                <a:cxn ang="0">
                  <a:pos x="424" y="948"/>
                </a:cxn>
                <a:cxn ang="0">
                  <a:pos x="494" y="920"/>
                </a:cxn>
                <a:cxn ang="0">
                  <a:pos x="498" y="852"/>
                </a:cxn>
                <a:cxn ang="0">
                  <a:pos x="238" y="606"/>
                </a:cxn>
                <a:cxn ang="0">
                  <a:pos x="224" y="570"/>
                </a:cxn>
                <a:cxn ang="0">
                  <a:pos x="252" y="570"/>
                </a:cxn>
                <a:cxn ang="0">
                  <a:pos x="238" y="606"/>
                </a:cxn>
              </a:cxnLst>
              <a:rect l="0" t="0" r="r" b="b"/>
              <a:pathLst>
                <a:path w="876" h="950">
                  <a:moveTo>
                    <a:pt x="436" y="198"/>
                  </a:moveTo>
                  <a:lnTo>
                    <a:pt x="436" y="198"/>
                  </a:lnTo>
                  <a:lnTo>
                    <a:pt x="464" y="198"/>
                  </a:lnTo>
                  <a:lnTo>
                    <a:pt x="490" y="196"/>
                  </a:lnTo>
                  <a:lnTo>
                    <a:pt x="538" y="190"/>
                  </a:lnTo>
                  <a:lnTo>
                    <a:pt x="582" y="180"/>
                  </a:lnTo>
                  <a:lnTo>
                    <a:pt x="618" y="166"/>
                  </a:lnTo>
                  <a:lnTo>
                    <a:pt x="634" y="160"/>
                  </a:lnTo>
                  <a:lnTo>
                    <a:pt x="648" y="152"/>
                  </a:lnTo>
                  <a:lnTo>
                    <a:pt x="660" y="144"/>
                  </a:lnTo>
                  <a:lnTo>
                    <a:pt x="670" y="134"/>
                  </a:lnTo>
                  <a:lnTo>
                    <a:pt x="678" y="126"/>
                  </a:lnTo>
                  <a:lnTo>
                    <a:pt x="684" y="116"/>
                  </a:lnTo>
                  <a:lnTo>
                    <a:pt x="688" y="108"/>
                  </a:lnTo>
                  <a:lnTo>
                    <a:pt x="688" y="98"/>
                  </a:lnTo>
                  <a:lnTo>
                    <a:pt x="688" y="98"/>
                  </a:lnTo>
                  <a:lnTo>
                    <a:pt x="688" y="90"/>
                  </a:lnTo>
                  <a:lnTo>
                    <a:pt x="684" y="82"/>
                  </a:lnTo>
                  <a:lnTo>
                    <a:pt x="678" y="72"/>
                  </a:lnTo>
                  <a:lnTo>
                    <a:pt x="670" y="64"/>
                  </a:lnTo>
                  <a:lnTo>
                    <a:pt x="660" y="54"/>
                  </a:lnTo>
                  <a:lnTo>
                    <a:pt x="648" y="46"/>
                  </a:lnTo>
                  <a:lnTo>
                    <a:pt x="634" y="38"/>
                  </a:lnTo>
                  <a:lnTo>
                    <a:pt x="618" y="32"/>
                  </a:lnTo>
                  <a:lnTo>
                    <a:pt x="582" y="18"/>
                  </a:lnTo>
                  <a:lnTo>
                    <a:pt x="538" y="8"/>
                  </a:lnTo>
                  <a:lnTo>
                    <a:pt x="490" y="2"/>
                  </a:lnTo>
                  <a:lnTo>
                    <a:pt x="464" y="0"/>
                  </a:lnTo>
                  <a:lnTo>
                    <a:pt x="436" y="0"/>
                  </a:lnTo>
                  <a:lnTo>
                    <a:pt x="436" y="0"/>
                  </a:lnTo>
                  <a:lnTo>
                    <a:pt x="408" y="0"/>
                  </a:lnTo>
                  <a:lnTo>
                    <a:pt x="382" y="2"/>
                  </a:lnTo>
                  <a:lnTo>
                    <a:pt x="334" y="8"/>
                  </a:lnTo>
                  <a:lnTo>
                    <a:pt x="290" y="18"/>
                  </a:lnTo>
                  <a:lnTo>
                    <a:pt x="254" y="32"/>
                  </a:lnTo>
                  <a:lnTo>
                    <a:pt x="238" y="38"/>
                  </a:lnTo>
                  <a:lnTo>
                    <a:pt x="224" y="46"/>
                  </a:lnTo>
                  <a:lnTo>
                    <a:pt x="212" y="54"/>
                  </a:lnTo>
                  <a:lnTo>
                    <a:pt x="202" y="64"/>
                  </a:lnTo>
                  <a:lnTo>
                    <a:pt x="194" y="72"/>
                  </a:lnTo>
                  <a:lnTo>
                    <a:pt x="188" y="82"/>
                  </a:lnTo>
                  <a:lnTo>
                    <a:pt x="184" y="90"/>
                  </a:lnTo>
                  <a:lnTo>
                    <a:pt x="184" y="98"/>
                  </a:lnTo>
                  <a:lnTo>
                    <a:pt x="184" y="98"/>
                  </a:lnTo>
                  <a:lnTo>
                    <a:pt x="184" y="108"/>
                  </a:lnTo>
                  <a:lnTo>
                    <a:pt x="188" y="116"/>
                  </a:lnTo>
                  <a:lnTo>
                    <a:pt x="194" y="126"/>
                  </a:lnTo>
                  <a:lnTo>
                    <a:pt x="202" y="134"/>
                  </a:lnTo>
                  <a:lnTo>
                    <a:pt x="212" y="144"/>
                  </a:lnTo>
                  <a:lnTo>
                    <a:pt x="224" y="152"/>
                  </a:lnTo>
                  <a:lnTo>
                    <a:pt x="238" y="160"/>
                  </a:lnTo>
                  <a:lnTo>
                    <a:pt x="254" y="166"/>
                  </a:lnTo>
                  <a:lnTo>
                    <a:pt x="290" y="180"/>
                  </a:lnTo>
                  <a:lnTo>
                    <a:pt x="334" y="190"/>
                  </a:lnTo>
                  <a:lnTo>
                    <a:pt x="382" y="196"/>
                  </a:lnTo>
                  <a:lnTo>
                    <a:pt x="408" y="198"/>
                  </a:lnTo>
                  <a:lnTo>
                    <a:pt x="436" y="198"/>
                  </a:lnTo>
                  <a:lnTo>
                    <a:pt x="436" y="198"/>
                  </a:lnTo>
                  <a:close/>
                  <a:moveTo>
                    <a:pt x="198" y="304"/>
                  </a:moveTo>
                  <a:lnTo>
                    <a:pt x="198" y="304"/>
                  </a:lnTo>
                  <a:lnTo>
                    <a:pt x="218" y="314"/>
                  </a:lnTo>
                  <a:lnTo>
                    <a:pt x="240" y="326"/>
                  </a:lnTo>
                  <a:lnTo>
                    <a:pt x="266" y="334"/>
                  </a:lnTo>
                  <a:lnTo>
                    <a:pt x="296" y="344"/>
                  </a:lnTo>
                  <a:lnTo>
                    <a:pt x="326" y="350"/>
                  </a:lnTo>
                  <a:lnTo>
                    <a:pt x="362" y="354"/>
                  </a:lnTo>
                  <a:lnTo>
                    <a:pt x="398" y="358"/>
                  </a:lnTo>
                  <a:lnTo>
                    <a:pt x="436" y="360"/>
                  </a:lnTo>
                  <a:lnTo>
                    <a:pt x="436" y="360"/>
                  </a:lnTo>
                  <a:lnTo>
                    <a:pt x="474" y="358"/>
                  </a:lnTo>
                  <a:lnTo>
                    <a:pt x="512" y="354"/>
                  </a:lnTo>
                  <a:lnTo>
                    <a:pt x="546" y="350"/>
                  </a:lnTo>
                  <a:lnTo>
                    <a:pt x="576" y="344"/>
                  </a:lnTo>
                  <a:lnTo>
                    <a:pt x="606" y="334"/>
                  </a:lnTo>
                  <a:lnTo>
                    <a:pt x="632" y="326"/>
                  </a:lnTo>
                  <a:lnTo>
                    <a:pt x="654" y="314"/>
                  </a:lnTo>
                  <a:lnTo>
                    <a:pt x="674" y="304"/>
                  </a:lnTo>
                  <a:lnTo>
                    <a:pt x="674" y="304"/>
                  </a:lnTo>
                  <a:lnTo>
                    <a:pt x="680" y="298"/>
                  </a:lnTo>
                  <a:lnTo>
                    <a:pt x="686" y="290"/>
                  </a:lnTo>
                  <a:lnTo>
                    <a:pt x="688" y="282"/>
                  </a:lnTo>
                  <a:lnTo>
                    <a:pt x="688" y="272"/>
                  </a:lnTo>
                  <a:lnTo>
                    <a:pt x="688" y="188"/>
                  </a:lnTo>
                  <a:lnTo>
                    <a:pt x="688" y="188"/>
                  </a:lnTo>
                  <a:lnTo>
                    <a:pt x="688" y="184"/>
                  </a:lnTo>
                  <a:lnTo>
                    <a:pt x="684" y="180"/>
                  </a:lnTo>
                  <a:lnTo>
                    <a:pt x="680" y="178"/>
                  </a:lnTo>
                  <a:lnTo>
                    <a:pt x="674" y="180"/>
                  </a:lnTo>
                  <a:lnTo>
                    <a:pt x="674" y="180"/>
                  </a:lnTo>
                  <a:lnTo>
                    <a:pt x="654" y="194"/>
                  </a:lnTo>
                  <a:lnTo>
                    <a:pt x="630" y="204"/>
                  </a:lnTo>
                  <a:lnTo>
                    <a:pt x="604" y="214"/>
                  </a:lnTo>
                  <a:lnTo>
                    <a:pt x="574" y="224"/>
                  </a:lnTo>
                  <a:lnTo>
                    <a:pt x="542" y="230"/>
                  </a:lnTo>
                  <a:lnTo>
                    <a:pt x="508" y="236"/>
                  </a:lnTo>
                  <a:lnTo>
                    <a:pt x="474" y="238"/>
                  </a:lnTo>
                  <a:lnTo>
                    <a:pt x="436" y="240"/>
                  </a:lnTo>
                  <a:lnTo>
                    <a:pt x="436" y="240"/>
                  </a:lnTo>
                  <a:lnTo>
                    <a:pt x="398" y="238"/>
                  </a:lnTo>
                  <a:lnTo>
                    <a:pt x="364" y="236"/>
                  </a:lnTo>
                  <a:lnTo>
                    <a:pt x="330" y="230"/>
                  </a:lnTo>
                  <a:lnTo>
                    <a:pt x="298" y="224"/>
                  </a:lnTo>
                  <a:lnTo>
                    <a:pt x="268" y="214"/>
                  </a:lnTo>
                  <a:lnTo>
                    <a:pt x="242" y="204"/>
                  </a:lnTo>
                  <a:lnTo>
                    <a:pt x="218" y="194"/>
                  </a:lnTo>
                  <a:lnTo>
                    <a:pt x="198" y="180"/>
                  </a:lnTo>
                  <a:lnTo>
                    <a:pt x="198" y="180"/>
                  </a:lnTo>
                  <a:lnTo>
                    <a:pt x="192" y="178"/>
                  </a:lnTo>
                  <a:lnTo>
                    <a:pt x="188" y="180"/>
                  </a:lnTo>
                  <a:lnTo>
                    <a:pt x="184" y="184"/>
                  </a:lnTo>
                  <a:lnTo>
                    <a:pt x="184" y="188"/>
                  </a:lnTo>
                  <a:lnTo>
                    <a:pt x="184" y="272"/>
                  </a:lnTo>
                  <a:lnTo>
                    <a:pt x="184" y="272"/>
                  </a:lnTo>
                  <a:lnTo>
                    <a:pt x="184" y="282"/>
                  </a:lnTo>
                  <a:lnTo>
                    <a:pt x="188" y="290"/>
                  </a:lnTo>
                  <a:lnTo>
                    <a:pt x="192" y="298"/>
                  </a:lnTo>
                  <a:lnTo>
                    <a:pt x="198" y="304"/>
                  </a:lnTo>
                  <a:lnTo>
                    <a:pt x="198" y="304"/>
                  </a:lnTo>
                  <a:close/>
                  <a:moveTo>
                    <a:pt x="238" y="238"/>
                  </a:moveTo>
                  <a:lnTo>
                    <a:pt x="238" y="238"/>
                  </a:lnTo>
                  <a:lnTo>
                    <a:pt x="244" y="240"/>
                  </a:lnTo>
                  <a:lnTo>
                    <a:pt x="250" y="246"/>
                  </a:lnTo>
                  <a:lnTo>
                    <a:pt x="252" y="254"/>
                  </a:lnTo>
                  <a:lnTo>
                    <a:pt x="254" y="264"/>
                  </a:lnTo>
                  <a:lnTo>
                    <a:pt x="254" y="264"/>
                  </a:lnTo>
                  <a:lnTo>
                    <a:pt x="252" y="274"/>
                  </a:lnTo>
                  <a:lnTo>
                    <a:pt x="250" y="282"/>
                  </a:lnTo>
                  <a:lnTo>
                    <a:pt x="244" y="288"/>
                  </a:lnTo>
                  <a:lnTo>
                    <a:pt x="238" y="290"/>
                  </a:lnTo>
                  <a:lnTo>
                    <a:pt x="238" y="290"/>
                  </a:lnTo>
                  <a:lnTo>
                    <a:pt x="232" y="288"/>
                  </a:lnTo>
                  <a:lnTo>
                    <a:pt x="228" y="282"/>
                  </a:lnTo>
                  <a:lnTo>
                    <a:pt x="224" y="274"/>
                  </a:lnTo>
                  <a:lnTo>
                    <a:pt x="222" y="264"/>
                  </a:lnTo>
                  <a:lnTo>
                    <a:pt x="222" y="264"/>
                  </a:lnTo>
                  <a:lnTo>
                    <a:pt x="224" y="254"/>
                  </a:lnTo>
                  <a:lnTo>
                    <a:pt x="228" y="246"/>
                  </a:lnTo>
                  <a:lnTo>
                    <a:pt x="232" y="240"/>
                  </a:lnTo>
                  <a:lnTo>
                    <a:pt x="238" y="238"/>
                  </a:lnTo>
                  <a:lnTo>
                    <a:pt x="238" y="238"/>
                  </a:lnTo>
                  <a:close/>
                  <a:moveTo>
                    <a:pt x="198" y="464"/>
                  </a:moveTo>
                  <a:lnTo>
                    <a:pt x="198" y="464"/>
                  </a:lnTo>
                  <a:lnTo>
                    <a:pt x="218" y="476"/>
                  </a:lnTo>
                  <a:lnTo>
                    <a:pt x="240" y="486"/>
                  </a:lnTo>
                  <a:lnTo>
                    <a:pt x="266" y="496"/>
                  </a:lnTo>
                  <a:lnTo>
                    <a:pt x="296" y="504"/>
                  </a:lnTo>
                  <a:lnTo>
                    <a:pt x="326" y="510"/>
                  </a:lnTo>
                  <a:lnTo>
                    <a:pt x="362" y="516"/>
                  </a:lnTo>
                  <a:lnTo>
                    <a:pt x="398" y="518"/>
                  </a:lnTo>
                  <a:lnTo>
                    <a:pt x="436" y="520"/>
                  </a:lnTo>
                  <a:lnTo>
                    <a:pt x="436" y="520"/>
                  </a:lnTo>
                  <a:lnTo>
                    <a:pt x="474" y="518"/>
                  </a:lnTo>
                  <a:lnTo>
                    <a:pt x="512" y="516"/>
                  </a:lnTo>
                  <a:lnTo>
                    <a:pt x="546" y="510"/>
                  </a:lnTo>
                  <a:lnTo>
                    <a:pt x="576" y="504"/>
                  </a:lnTo>
                  <a:lnTo>
                    <a:pt x="606" y="496"/>
                  </a:lnTo>
                  <a:lnTo>
                    <a:pt x="632" y="486"/>
                  </a:lnTo>
                  <a:lnTo>
                    <a:pt x="654" y="476"/>
                  </a:lnTo>
                  <a:lnTo>
                    <a:pt x="674" y="464"/>
                  </a:lnTo>
                  <a:lnTo>
                    <a:pt x="674" y="464"/>
                  </a:lnTo>
                  <a:lnTo>
                    <a:pt x="680" y="458"/>
                  </a:lnTo>
                  <a:lnTo>
                    <a:pt x="686" y="450"/>
                  </a:lnTo>
                  <a:lnTo>
                    <a:pt x="688" y="442"/>
                  </a:lnTo>
                  <a:lnTo>
                    <a:pt x="688" y="432"/>
                  </a:lnTo>
                  <a:lnTo>
                    <a:pt x="688" y="360"/>
                  </a:lnTo>
                  <a:lnTo>
                    <a:pt x="688" y="360"/>
                  </a:lnTo>
                  <a:lnTo>
                    <a:pt x="688" y="354"/>
                  </a:lnTo>
                  <a:lnTo>
                    <a:pt x="684" y="350"/>
                  </a:lnTo>
                  <a:lnTo>
                    <a:pt x="678" y="348"/>
                  </a:lnTo>
                  <a:lnTo>
                    <a:pt x="672" y="350"/>
                  </a:lnTo>
                  <a:lnTo>
                    <a:pt x="672" y="350"/>
                  </a:lnTo>
                  <a:lnTo>
                    <a:pt x="650" y="360"/>
                  </a:lnTo>
                  <a:lnTo>
                    <a:pt x="626" y="370"/>
                  </a:lnTo>
                  <a:lnTo>
                    <a:pt x="598" y="380"/>
                  </a:lnTo>
                  <a:lnTo>
                    <a:pt x="568" y="386"/>
                  </a:lnTo>
                  <a:lnTo>
                    <a:pt x="538" y="392"/>
                  </a:lnTo>
                  <a:lnTo>
                    <a:pt x="506" y="396"/>
                  </a:lnTo>
                  <a:lnTo>
                    <a:pt x="472" y="398"/>
                  </a:lnTo>
                  <a:lnTo>
                    <a:pt x="436" y="400"/>
                  </a:lnTo>
                  <a:lnTo>
                    <a:pt x="436" y="400"/>
                  </a:lnTo>
                  <a:lnTo>
                    <a:pt x="400" y="398"/>
                  </a:lnTo>
                  <a:lnTo>
                    <a:pt x="366" y="396"/>
                  </a:lnTo>
                  <a:lnTo>
                    <a:pt x="334" y="392"/>
                  </a:lnTo>
                  <a:lnTo>
                    <a:pt x="304" y="386"/>
                  </a:lnTo>
                  <a:lnTo>
                    <a:pt x="274" y="380"/>
                  </a:lnTo>
                  <a:lnTo>
                    <a:pt x="246" y="370"/>
                  </a:lnTo>
                  <a:lnTo>
                    <a:pt x="222" y="360"/>
                  </a:lnTo>
                  <a:lnTo>
                    <a:pt x="200" y="350"/>
                  </a:lnTo>
                  <a:lnTo>
                    <a:pt x="200" y="350"/>
                  </a:lnTo>
                  <a:lnTo>
                    <a:pt x="194" y="348"/>
                  </a:lnTo>
                  <a:lnTo>
                    <a:pt x="188" y="350"/>
                  </a:lnTo>
                  <a:lnTo>
                    <a:pt x="184" y="354"/>
                  </a:lnTo>
                  <a:lnTo>
                    <a:pt x="184" y="360"/>
                  </a:lnTo>
                  <a:lnTo>
                    <a:pt x="184" y="432"/>
                  </a:lnTo>
                  <a:lnTo>
                    <a:pt x="184" y="432"/>
                  </a:lnTo>
                  <a:lnTo>
                    <a:pt x="184" y="442"/>
                  </a:lnTo>
                  <a:lnTo>
                    <a:pt x="188" y="450"/>
                  </a:lnTo>
                  <a:lnTo>
                    <a:pt x="192" y="458"/>
                  </a:lnTo>
                  <a:lnTo>
                    <a:pt x="198" y="464"/>
                  </a:lnTo>
                  <a:lnTo>
                    <a:pt x="198" y="464"/>
                  </a:lnTo>
                  <a:close/>
                  <a:moveTo>
                    <a:pt x="238" y="396"/>
                  </a:moveTo>
                  <a:lnTo>
                    <a:pt x="238" y="396"/>
                  </a:lnTo>
                  <a:lnTo>
                    <a:pt x="244" y="398"/>
                  </a:lnTo>
                  <a:lnTo>
                    <a:pt x="250" y="404"/>
                  </a:lnTo>
                  <a:lnTo>
                    <a:pt x="252" y="412"/>
                  </a:lnTo>
                  <a:lnTo>
                    <a:pt x="254" y="422"/>
                  </a:lnTo>
                  <a:lnTo>
                    <a:pt x="254" y="422"/>
                  </a:lnTo>
                  <a:lnTo>
                    <a:pt x="252" y="432"/>
                  </a:lnTo>
                  <a:lnTo>
                    <a:pt x="250" y="440"/>
                  </a:lnTo>
                  <a:lnTo>
                    <a:pt x="244" y="446"/>
                  </a:lnTo>
                  <a:lnTo>
                    <a:pt x="238" y="448"/>
                  </a:lnTo>
                  <a:lnTo>
                    <a:pt x="238" y="448"/>
                  </a:lnTo>
                  <a:lnTo>
                    <a:pt x="232" y="446"/>
                  </a:lnTo>
                  <a:lnTo>
                    <a:pt x="228" y="440"/>
                  </a:lnTo>
                  <a:lnTo>
                    <a:pt x="224" y="432"/>
                  </a:lnTo>
                  <a:lnTo>
                    <a:pt x="222" y="422"/>
                  </a:lnTo>
                  <a:lnTo>
                    <a:pt x="222" y="422"/>
                  </a:lnTo>
                  <a:lnTo>
                    <a:pt x="224" y="412"/>
                  </a:lnTo>
                  <a:lnTo>
                    <a:pt x="228" y="404"/>
                  </a:lnTo>
                  <a:lnTo>
                    <a:pt x="232" y="398"/>
                  </a:lnTo>
                  <a:lnTo>
                    <a:pt x="238" y="396"/>
                  </a:lnTo>
                  <a:lnTo>
                    <a:pt x="238" y="396"/>
                  </a:lnTo>
                  <a:close/>
                  <a:moveTo>
                    <a:pt x="842" y="848"/>
                  </a:moveTo>
                  <a:lnTo>
                    <a:pt x="534" y="848"/>
                  </a:lnTo>
                  <a:lnTo>
                    <a:pt x="534" y="848"/>
                  </a:lnTo>
                  <a:lnTo>
                    <a:pt x="528" y="850"/>
                  </a:lnTo>
                  <a:lnTo>
                    <a:pt x="524" y="854"/>
                  </a:lnTo>
                  <a:lnTo>
                    <a:pt x="522" y="862"/>
                  </a:lnTo>
                  <a:lnTo>
                    <a:pt x="522" y="868"/>
                  </a:lnTo>
                  <a:lnTo>
                    <a:pt x="522" y="868"/>
                  </a:lnTo>
                  <a:lnTo>
                    <a:pt x="524" y="882"/>
                  </a:lnTo>
                  <a:lnTo>
                    <a:pt x="524" y="882"/>
                  </a:lnTo>
                  <a:lnTo>
                    <a:pt x="522" y="896"/>
                  </a:lnTo>
                  <a:lnTo>
                    <a:pt x="522" y="896"/>
                  </a:lnTo>
                  <a:lnTo>
                    <a:pt x="522" y="904"/>
                  </a:lnTo>
                  <a:lnTo>
                    <a:pt x="524" y="910"/>
                  </a:lnTo>
                  <a:lnTo>
                    <a:pt x="528" y="914"/>
                  </a:lnTo>
                  <a:lnTo>
                    <a:pt x="534" y="916"/>
                  </a:lnTo>
                  <a:lnTo>
                    <a:pt x="842" y="916"/>
                  </a:lnTo>
                  <a:lnTo>
                    <a:pt x="842" y="916"/>
                  </a:lnTo>
                  <a:lnTo>
                    <a:pt x="850" y="916"/>
                  </a:lnTo>
                  <a:lnTo>
                    <a:pt x="856" y="914"/>
                  </a:lnTo>
                  <a:lnTo>
                    <a:pt x="862" y="910"/>
                  </a:lnTo>
                  <a:lnTo>
                    <a:pt x="868" y="906"/>
                  </a:lnTo>
                  <a:lnTo>
                    <a:pt x="872" y="902"/>
                  </a:lnTo>
                  <a:lnTo>
                    <a:pt x="874" y="896"/>
                  </a:lnTo>
                  <a:lnTo>
                    <a:pt x="876" y="890"/>
                  </a:lnTo>
                  <a:lnTo>
                    <a:pt x="876" y="882"/>
                  </a:lnTo>
                  <a:lnTo>
                    <a:pt x="876" y="882"/>
                  </a:lnTo>
                  <a:lnTo>
                    <a:pt x="876" y="876"/>
                  </a:lnTo>
                  <a:lnTo>
                    <a:pt x="874" y="868"/>
                  </a:lnTo>
                  <a:lnTo>
                    <a:pt x="872" y="864"/>
                  </a:lnTo>
                  <a:lnTo>
                    <a:pt x="868" y="858"/>
                  </a:lnTo>
                  <a:lnTo>
                    <a:pt x="862" y="854"/>
                  </a:lnTo>
                  <a:lnTo>
                    <a:pt x="856" y="850"/>
                  </a:lnTo>
                  <a:lnTo>
                    <a:pt x="850" y="848"/>
                  </a:lnTo>
                  <a:lnTo>
                    <a:pt x="842" y="848"/>
                  </a:lnTo>
                  <a:lnTo>
                    <a:pt x="842" y="848"/>
                  </a:lnTo>
                  <a:close/>
                  <a:moveTo>
                    <a:pt x="34" y="848"/>
                  </a:moveTo>
                  <a:lnTo>
                    <a:pt x="34" y="848"/>
                  </a:lnTo>
                  <a:lnTo>
                    <a:pt x="26" y="848"/>
                  </a:lnTo>
                  <a:lnTo>
                    <a:pt x="20" y="850"/>
                  </a:lnTo>
                  <a:lnTo>
                    <a:pt x="14" y="854"/>
                  </a:lnTo>
                  <a:lnTo>
                    <a:pt x="10" y="858"/>
                  </a:lnTo>
                  <a:lnTo>
                    <a:pt x="6" y="864"/>
                  </a:lnTo>
                  <a:lnTo>
                    <a:pt x="2" y="868"/>
                  </a:lnTo>
                  <a:lnTo>
                    <a:pt x="0" y="876"/>
                  </a:lnTo>
                  <a:lnTo>
                    <a:pt x="0" y="882"/>
                  </a:lnTo>
                  <a:lnTo>
                    <a:pt x="0" y="882"/>
                  </a:lnTo>
                  <a:lnTo>
                    <a:pt x="0" y="890"/>
                  </a:lnTo>
                  <a:lnTo>
                    <a:pt x="2" y="896"/>
                  </a:lnTo>
                  <a:lnTo>
                    <a:pt x="6" y="902"/>
                  </a:lnTo>
                  <a:lnTo>
                    <a:pt x="10" y="906"/>
                  </a:lnTo>
                  <a:lnTo>
                    <a:pt x="14" y="910"/>
                  </a:lnTo>
                  <a:lnTo>
                    <a:pt x="20" y="914"/>
                  </a:lnTo>
                  <a:lnTo>
                    <a:pt x="26" y="916"/>
                  </a:lnTo>
                  <a:lnTo>
                    <a:pt x="34" y="916"/>
                  </a:lnTo>
                  <a:lnTo>
                    <a:pt x="342" y="916"/>
                  </a:lnTo>
                  <a:lnTo>
                    <a:pt x="342" y="916"/>
                  </a:lnTo>
                  <a:lnTo>
                    <a:pt x="348" y="914"/>
                  </a:lnTo>
                  <a:lnTo>
                    <a:pt x="352" y="910"/>
                  </a:lnTo>
                  <a:lnTo>
                    <a:pt x="354" y="904"/>
                  </a:lnTo>
                  <a:lnTo>
                    <a:pt x="354" y="896"/>
                  </a:lnTo>
                  <a:lnTo>
                    <a:pt x="354" y="896"/>
                  </a:lnTo>
                  <a:lnTo>
                    <a:pt x="354" y="882"/>
                  </a:lnTo>
                  <a:lnTo>
                    <a:pt x="354" y="882"/>
                  </a:lnTo>
                  <a:lnTo>
                    <a:pt x="354" y="868"/>
                  </a:lnTo>
                  <a:lnTo>
                    <a:pt x="354" y="868"/>
                  </a:lnTo>
                  <a:lnTo>
                    <a:pt x="354" y="862"/>
                  </a:lnTo>
                  <a:lnTo>
                    <a:pt x="352" y="854"/>
                  </a:lnTo>
                  <a:lnTo>
                    <a:pt x="348" y="850"/>
                  </a:lnTo>
                  <a:lnTo>
                    <a:pt x="342" y="848"/>
                  </a:lnTo>
                  <a:lnTo>
                    <a:pt x="34" y="848"/>
                  </a:lnTo>
                  <a:close/>
                  <a:moveTo>
                    <a:pt x="460" y="818"/>
                  </a:moveTo>
                  <a:lnTo>
                    <a:pt x="460" y="678"/>
                  </a:lnTo>
                  <a:lnTo>
                    <a:pt x="460" y="678"/>
                  </a:lnTo>
                  <a:lnTo>
                    <a:pt x="494" y="676"/>
                  </a:lnTo>
                  <a:lnTo>
                    <a:pt x="528" y="672"/>
                  </a:lnTo>
                  <a:lnTo>
                    <a:pt x="558" y="668"/>
                  </a:lnTo>
                  <a:lnTo>
                    <a:pt x="586" y="660"/>
                  </a:lnTo>
                  <a:lnTo>
                    <a:pt x="612" y="654"/>
                  </a:lnTo>
                  <a:lnTo>
                    <a:pt x="636" y="644"/>
                  </a:lnTo>
                  <a:lnTo>
                    <a:pt x="656" y="634"/>
                  </a:lnTo>
                  <a:lnTo>
                    <a:pt x="674" y="624"/>
                  </a:lnTo>
                  <a:lnTo>
                    <a:pt x="674" y="624"/>
                  </a:lnTo>
                  <a:lnTo>
                    <a:pt x="680" y="618"/>
                  </a:lnTo>
                  <a:lnTo>
                    <a:pt x="686" y="610"/>
                  </a:lnTo>
                  <a:lnTo>
                    <a:pt x="688" y="602"/>
                  </a:lnTo>
                  <a:lnTo>
                    <a:pt x="688" y="592"/>
                  </a:lnTo>
                  <a:lnTo>
                    <a:pt x="688" y="520"/>
                  </a:lnTo>
                  <a:lnTo>
                    <a:pt x="688" y="520"/>
                  </a:lnTo>
                  <a:lnTo>
                    <a:pt x="688" y="514"/>
                  </a:lnTo>
                  <a:lnTo>
                    <a:pt x="684" y="510"/>
                  </a:lnTo>
                  <a:lnTo>
                    <a:pt x="678" y="508"/>
                  </a:lnTo>
                  <a:lnTo>
                    <a:pt x="672" y="510"/>
                  </a:lnTo>
                  <a:lnTo>
                    <a:pt x="672" y="510"/>
                  </a:lnTo>
                  <a:lnTo>
                    <a:pt x="650" y="522"/>
                  </a:lnTo>
                  <a:lnTo>
                    <a:pt x="626" y="530"/>
                  </a:lnTo>
                  <a:lnTo>
                    <a:pt x="598" y="540"/>
                  </a:lnTo>
                  <a:lnTo>
                    <a:pt x="568" y="546"/>
                  </a:lnTo>
                  <a:lnTo>
                    <a:pt x="538" y="552"/>
                  </a:lnTo>
                  <a:lnTo>
                    <a:pt x="506" y="556"/>
                  </a:lnTo>
                  <a:lnTo>
                    <a:pt x="472" y="558"/>
                  </a:lnTo>
                  <a:lnTo>
                    <a:pt x="436" y="560"/>
                  </a:lnTo>
                  <a:lnTo>
                    <a:pt x="436" y="560"/>
                  </a:lnTo>
                  <a:lnTo>
                    <a:pt x="400" y="558"/>
                  </a:lnTo>
                  <a:lnTo>
                    <a:pt x="366" y="556"/>
                  </a:lnTo>
                  <a:lnTo>
                    <a:pt x="334" y="552"/>
                  </a:lnTo>
                  <a:lnTo>
                    <a:pt x="304" y="546"/>
                  </a:lnTo>
                  <a:lnTo>
                    <a:pt x="274" y="540"/>
                  </a:lnTo>
                  <a:lnTo>
                    <a:pt x="246" y="530"/>
                  </a:lnTo>
                  <a:lnTo>
                    <a:pt x="222" y="522"/>
                  </a:lnTo>
                  <a:lnTo>
                    <a:pt x="200" y="510"/>
                  </a:lnTo>
                  <a:lnTo>
                    <a:pt x="200" y="510"/>
                  </a:lnTo>
                  <a:lnTo>
                    <a:pt x="194" y="508"/>
                  </a:lnTo>
                  <a:lnTo>
                    <a:pt x="188" y="510"/>
                  </a:lnTo>
                  <a:lnTo>
                    <a:pt x="184" y="514"/>
                  </a:lnTo>
                  <a:lnTo>
                    <a:pt x="184" y="520"/>
                  </a:lnTo>
                  <a:lnTo>
                    <a:pt x="184" y="592"/>
                  </a:lnTo>
                  <a:lnTo>
                    <a:pt x="184" y="592"/>
                  </a:lnTo>
                  <a:lnTo>
                    <a:pt x="184" y="602"/>
                  </a:lnTo>
                  <a:lnTo>
                    <a:pt x="188" y="610"/>
                  </a:lnTo>
                  <a:lnTo>
                    <a:pt x="192" y="618"/>
                  </a:lnTo>
                  <a:lnTo>
                    <a:pt x="198" y="624"/>
                  </a:lnTo>
                  <a:lnTo>
                    <a:pt x="198" y="624"/>
                  </a:lnTo>
                  <a:lnTo>
                    <a:pt x="216" y="634"/>
                  </a:lnTo>
                  <a:lnTo>
                    <a:pt x="238" y="644"/>
                  </a:lnTo>
                  <a:lnTo>
                    <a:pt x="262" y="654"/>
                  </a:lnTo>
                  <a:lnTo>
                    <a:pt x="288" y="662"/>
                  </a:lnTo>
                  <a:lnTo>
                    <a:pt x="316" y="668"/>
                  </a:lnTo>
                  <a:lnTo>
                    <a:pt x="348" y="674"/>
                  </a:lnTo>
                  <a:lnTo>
                    <a:pt x="380" y="676"/>
                  </a:lnTo>
                  <a:lnTo>
                    <a:pt x="416" y="678"/>
                  </a:lnTo>
                  <a:lnTo>
                    <a:pt x="416" y="818"/>
                  </a:lnTo>
                  <a:lnTo>
                    <a:pt x="416" y="818"/>
                  </a:lnTo>
                  <a:lnTo>
                    <a:pt x="406" y="822"/>
                  </a:lnTo>
                  <a:lnTo>
                    <a:pt x="398" y="828"/>
                  </a:lnTo>
                  <a:lnTo>
                    <a:pt x="390" y="834"/>
                  </a:lnTo>
                  <a:lnTo>
                    <a:pt x="384" y="842"/>
                  </a:lnTo>
                  <a:lnTo>
                    <a:pt x="378" y="852"/>
                  </a:lnTo>
                  <a:lnTo>
                    <a:pt x="374" y="860"/>
                  </a:lnTo>
                  <a:lnTo>
                    <a:pt x="372" y="872"/>
                  </a:lnTo>
                  <a:lnTo>
                    <a:pt x="370" y="882"/>
                  </a:lnTo>
                  <a:lnTo>
                    <a:pt x="370" y="882"/>
                  </a:lnTo>
                  <a:lnTo>
                    <a:pt x="372" y="896"/>
                  </a:lnTo>
                  <a:lnTo>
                    <a:pt x="376" y="908"/>
                  </a:lnTo>
                  <a:lnTo>
                    <a:pt x="382" y="920"/>
                  </a:lnTo>
                  <a:lnTo>
                    <a:pt x="390" y="930"/>
                  </a:lnTo>
                  <a:lnTo>
                    <a:pt x="400" y="938"/>
                  </a:lnTo>
                  <a:lnTo>
                    <a:pt x="412" y="944"/>
                  </a:lnTo>
                  <a:lnTo>
                    <a:pt x="424" y="948"/>
                  </a:lnTo>
                  <a:lnTo>
                    <a:pt x="438" y="950"/>
                  </a:lnTo>
                  <a:lnTo>
                    <a:pt x="438" y="950"/>
                  </a:lnTo>
                  <a:lnTo>
                    <a:pt x="452" y="948"/>
                  </a:lnTo>
                  <a:lnTo>
                    <a:pt x="464" y="944"/>
                  </a:lnTo>
                  <a:lnTo>
                    <a:pt x="476" y="938"/>
                  </a:lnTo>
                  <a:lnTo>
                    <a:pt x="486" y="930"/>
                  </a:lnTo>
                  <a:lnTo>
                    <a:pt x="494" y="920"/>
                  </a:lnTo>
                  <a:lnTo>
                    <a:pt x="500" y="908"/>
                  </a:lnTo>
                  <a:lnTo>
                    <a:pt x="504" y="896"/>
                  </a:lnTo>
                  <a:lnTo>
                    <a:pt x="506" y="882"/>
                  </a:lnTo>
                  <a:lnTo>
                    <a:pt x="506" y="882"/>
                  </a:lnTo>
                  <a:lnTo>
                    <a:pt x="506" y="872"/>
                  </a:lnTo>
                  <a:lnTo>
                    <a:pt x="502" y="860"/>
                  </a:lnTo>
                  <a:lnTo>
                    <a:pt x="498" y="852"/>
                  </a:lnTo>
                  <a:lnTo>
                    <a:pt x="494" y="842"/>
                  </a:lnTo>
                  <a:lnTo>
                    <a:pt x="486" y="834"/>
                  </a:lnTo>
                  <a:lnTo>
                    <a:pt x="478" y="828"/>
                  </a:lnTo>
                  <a:lnTo>
                    <a:pt x="470" y="822"/>
                  </a:lnTo>
                  <a:lnTo>
                    <a:pt x="460" y="818"/>
                  </a:lnTo>
                  <a:lnTo>
                    <a:pt x="460" y="818"/>
                  </a:lnTo>
                  <a:close/>
                  <a:moveTo>
                    <a:pt x="238" y="606"/>
                  </a:moveTo>
                  <a:lnTo>
                    <a:pt x="238" y="606"/>
                  </a:lnTo>
                  <a:lnTo>
                    <a:pt x="232" y="604"/>
                  </a:lnTo>
                  <a:lnTo>
                    <a:pt x="228" y="598"/>
                  </a:lnTo>
                  <a:lnTo>
                    <a:pt x="224" y="590"/>
                  </a:lnTo>
                  <a:lnTo>
                    <a:pt x="222" y="580"/>
                  </a:lnTo>
                  <a:lnTo>
                    <a:pt x="222" y="580"/>
                  </a:lnTo>
                  <a:lnTo>
                    <a:pt x="224" y="570"/>
                  </a:lnTo>
                  <a:lnTo>
                    <a:pt x="228" y="562"/>
                  </a:lnTo>
                  <a:lnTo>
                    <a:pt x="232" y="556"/>
                  </a:lnTo>
                  <a:lnTo>
                    <a:pt x="238" y="554"/>
                  </a:lnTo>
                  <a:lnTo>
                    <a:pt x="238" y="554"/>
                  </a:lnTo>
                  <a:lnTo>
                    <a:pt x="244" y="556"/>
                  </a:lnTo>
                  <a:lnTo>
                    <a:pt x="250" y="562"/>
                  </a:lnTo>
                  <a:lnTo>
                    <a:pt x="252" y="570"/>
                  </a:lnTo>
                  <a:lnTo>
                    <a:pt x="254" y="580"/>
                  </a:lnTo>
                  <a:lnTo>
                    <a:pt x="254" y="580"/>
                  </a:lnTo>
                  <a:lnTo>
                    <a:pt x="252" y="590"/>
                  </a:lnTo>
                  <a:lnTo>
                    <a:pt x="250" y="598"/>
                  </a:lnTo>
                  <a:lnTo>
                    <a:pt x="244" y="604"/>
                  </a:lnTo>
                  <a:lnTo>
                    <a:pt x="238" y="606"/>
                  </a:lnTo>
                  <a:lnTo>
                    <a:pt x="238" y="606"/>
                  </a:lnTo>
                  <a:close/>
                </a:path>
              </a:pathLst>
            </a:custGeom>
            <a:solidFill>
              <a:srgbClr val="0070C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5" name="Freeform 33"/>
            <p:cNvSpPr>
              <a:spLocks noEditPoints="1"/>
            </p:cNvSpPr>
            <p:nvPr/>
          </p:nvSpPr>
          <p:spPr bwMode="auto">
            <a:xfrm>
              <a:off x="5000793" y="3632534"/>
              <a:ext cx="279417" cy="338273"/>
            </a:xfrm>
            <a:custGeom>
              <a:avLst/>
              <a:gdLst/>
              <a:ahLst/>
              <a:cxnLst>
                <a:cxn ang="0">
                  <a:pos x="270" y="182"/>
                </a:cxn>
                <a:cxn ang="0">
                  <a:pos x="722" y="180"/>
                </a:cxn>
                <a:cxn ang="0">
                  <a:pos x="744" y="158"/>
                </a:cxn>
                <a:cxn ang="0">
                  <a:pos x="740" y="110"/>
                </a:cxn>
                <a:cxn ang="0">
                  <a:pos x="712" y="88"/>
                </a:cxn>
                <a:cxn ang="0">
                  <a:pos x="330" y="84"/>
                </a:cxn>
                <a:cxn ang="0">
                  <a:pos x="328" y="24"/>
                </a:cxn>
                <a:cxn ang="0">
                  <a:pos x="308" y="2"/>
                </a:cxn>
                <a:cxn ang="0">
                  <a:pos x="104" y="0"/>
                </a:cxn>
                <a:cxn ang="0">
                  <a:pos x="70" y="10"/>
                </a:cxn>
                <a:cxn ang="0">
                  <a:pos x="62" y="52"/>
                </a:cxn>
                <a:cxn ang="0">
                  <a:pos x="60" y="292"/>
                </a:cxn>
                <a:cxn ang="0">
                  <a:pos x="64" y="494"/>
                </a:cxn>
                <a:cxn ang="0">
                  <a:pos x="906" y="236"/>
                </a:cxn>
                <a:cxn ang="0">
                  <a:pos x="894" y="226"/>
                </a:cxn>
                <a:cxn ang="0">
                  <a:pos x="314" y="222"/>
                </a:cxn>
                <a:cxn ang="0">
                  <a:pos x="288" y="234"/>
                </a:cxn>
                <a:cxn ang="0">
                  <a:pos x="100" y="528"/>
                </a:cxn>
                <a:cxn ang="0">
                  <a:pos x="108" y="546"/>
                </a:cxn>
                <a:cxn ang="0">
                  <a:pos x="406" y="690"/>
                </a:cxn>
                <a:cxn ang="0">
                  <a:pos x="378" y="718"/>
                </a:cxn>
                <a:cxn ang="0">
                  <a:pos x="370" y="750"/>
                </a:cxn>
                <a:cxn ang="0">
                  <a:pos x="390" y="798"/>
                </a:cxn>
                <a:cxn ang="0">
                  <a:pos x="438" y="818"/>
                </a:cxn>
                <a:cxn ang="0">
                  <a:pos x="476" y="806"/>
                </a:cxn>
                <a:cxn ang="0">
                  <a:pos x="506" y="764"/>
                </a:cxn>
                <a:cxn ang="0">
                  <a:pos x="502" y="728"/>
                </a:cxn>
                <a:cxn ang="0">
                  <a:pos x="478" y="696"/>
                </a:cxn>
                <a:cxn ang="0">
                  <a:pos x="694" y="546"/>
                </a:cxn>
                <a:cxn ang="0">
                  <a:pos x="722" y="546"/>
                </a:cxn>
                <a:cxn ang="0">
                  <a:pos x="756" y="506"/>
                </a:cxn>
                <a:cxn ang="0">
                  <a:pos x="902" y="272"/>
                </a:cxn>
                <a:cxn ang="0">
                  <a:pos x="908" y="242"/>
                </a:cxn>
                <a:cxn ang="0">
                  <a:pos x="34" y="716"/>
                </a:cxn>
                <a:cxn ang="0">
                  <a:pos x="10" y="726"/>
                </a:cxn>
                <a:cxn ang="0">
                  <a:pos x="0" y="750"/>
                </a:cxn>
                <a:cxn ang="0">
                  <a:pos x="6" y="768"/>
                </a:cxn>
                <a:cxn ang="0">
                  <a:pos x="26" y="784"/>
                </a:cxn>
                <a:cxn ang="0">
                  <a:pos x="348" y="782"/>
                </a:cxn>
                <a:cxn ang="0">
                  <a:pos x="354" y="764"/>
                </a:cxn>
                <a:cxn ang="0">
                  <a:pos x="354" y="736"/>
                </a:cxn>
                <a:cxn ang="0">
                  <a:pos x="342" y="716"/>
                </a:cxn>
                <a:cxn ang="0">
                  <a:pos x="534" y="716"/>
                </a:cxn>
                <a:cxn ang="0">
                  <a:pos x="522" y="736"/>
                </a:cxn>
                <a:cxn ang="0">
                  <a:pos x="522" y="764"/>
                </a:cxn>
                <a:cxn ang="0">
                  <a:pos x="528" y="782"/>
                </a:cxn>
                <a:cxn ang="0">
                  <a:pos x="850" y="784"/>
                </a:cxn>
                <a:cxn ang="0">
                  <a:pos x="872" y="768"/>
                </a:cxn>
                <a:cxn ang="0">
                  <a:pos x="878" y="750"/>
                </a:cxn>
                <a:cxn ang="0">
                  <a:pos x="868" y="726"/>
                </a:cxn>
                <a:cxn ang="0">
                  <a:pos x="844" y="716"/>
                </a:cxn>
              </a:cxnLst>
              <a:rect l="0" t="0" r="r" b="b"/>
              <a:pathLst>
                <a:path w="910" h="818">
                  <a:moveTo>
                    <a:pt x="262" y="190"/>
                  </a:moveTo>
                  <a:lnTo>
                    <a:pt x="262" y="190"/>
                  </a:lnTo>
                  <a:lnTo>
                    <a:pt x="266" y="186"/>
                  </a:lnTo>
                  <a:lnTo>
                    <a:pt x="270" y="182"/>
                  </a:lnTo>
                  <a:lnTo>
                    <a:pt x="274" y="180"/>
                  </a:lnTo>
                  <a:lnTo>
                    <a:pt x="280" y="180"/>
                  </a:lnTo>
                  <a:lnTo>
                    <a:pt x="722" y="180"/>
                  </a:lnTo>
                  <a:lnTo>
                    <a:pt x="722" y="180"/>
                  </a:lnTo>
                  <a:lnTo>
                    <a:pt x="730" y="178"/>
                  </a:lnTo>
                  <a:lnTo>
                    <a:pt x="738" y="172"/>
                  </a:lnTo>
                  <a:lnTo>
                    <a:pt x="742" y="166"/>
                  </a:lnTo>
                  <a:lnTo>
                    <a:pt x="744" y="158"/>
                  </a:lnTo>
                  <a:lnTo>
                    <a:pt x="744" y="158"/>
                  </a:lnTo>
                  <a:lnTo>
                    <a:pt x="744" y="132"/>
                  </a:lnTo>
                  <a:lnTo>
                    <a:pt x="742" y="120"/>
                  </a:lnTo>
                  <a:lnTo>
                    <a:pt x="740" y="110"/>
                  </a:lnTo>
                  <a:lnTo>
                    <a:pt x="736" y="100"/>
                  </a:lnTo>
                  <a:lnTo>
                    <a:pt x="730" y="94"/>
                  </a:lnTo>
                  <a:lnTo>
                    <a:pt x="722" y="90"/>
                  </a:lnTo>
                  <a:lnTo>
                    <a:pt x="712" y="88"/>
                  </a:lnTo>
                  <a:lnTo>
                    <a:pt x="336" y="88"/>
                  </a:lnTo>
                  <a:lnTo>
                    <a:pt x="336" y="88"/>
                  </a:lnTo>
                  <a:lnTo>
                    <a:pt x="330" y="86"/>
                  </a:lnTo>
                  <a:lnTo>
                    <a:pt x="330" y="84"/>
                  </a:lnTo>
                  <a:lnTo>
                    <a:pt x="330" y="74"/>
                  </a:lnTo>
                  <a:lnTo>
                    <a:pt x="330" y="36"/>
                  </a:lnTo>
                  <a:lnTo>
                    <a:pt x="330" y="36"/>
                  </a:lnTo>
                  <a:lnTo>
                    <a:pt x="328" y="24"/>
                  </a:lnTo>
                  <a:lnTo>
                    <a:pt x="326" y="16"/>
                  </a:lnTo>
                  <a:lnTo>
                    <a:pt x="322" y="10"/>
                  </a:lnTo>
                  <a:lnTo>
                    <a:pt x="316" y="6"/>
                  </a:lnTo>
                  <a:lnTo>
                    <a:pt x="308" y="2"/>
                  </a:lnTo>
                  <a:lnTo>
                    <a:pt x="300" y="0"/>
                  </a:lnTo>
                  <a:lnTo>
                    <a:pt x="282" y="0"/>
                  </a:lnTo>
                  <a:lnTo>
                    <a:pt x="104" y="0"/>
                  </a:lnTo>
                  <a:lnTo>
                    <a:pt x="104" y="0"/>
                  </a:lnTo>
                  <a:lnTo>
                    <a:pt x="88" y="0"/>
                  </a:lnTo>
                  <a:lnTo>
                    <a:pt x="82" y="2"/>
                  </a:lnTo>
                  <a:lnTo>
                    <a:pt x="74" y="6"/>
                  </a:lnTo>
                  <a:lnTo>
                    <a:pt x="70" y="10"/>
                  </a:lnTo>
                  <a:lnTo>
                    <a:pt x="66" y="16"/>
                  </a:lnTo>
                  <a:lnTo>
                    <a:pt x="62" y="22"/>
                  </a:lnTo>
                  <a:lnTo>
                    <a:pt x="62" y="30"/>
                  </a:lnTo>
                  <a:lnTo>
                    <a:pt x="62" y="52"/>
                  </a:lnTo>
                  <a:lnTo>
                    <a:pt x="62" y="52"/>
                  </a:lnTo>
                  <a:lnTo>
                    <a:pt x="62" y="94"/>
                  </a:lnTo>
                  <a:lnTo>
                    <a:pt x="62" y="94"/>
                  </a:lnTo>
                  <a:lnTo>
                    <a:pt x="60" y="292"/>
                  </a:lnTo>
                  <a:lnTo>
                    <a:pt x="60" y="488"/>
                  </a:lnTo>
                  <a:lnTo>
                    <a:pt x="60" y="488"/>
                  </a:lnTo>
                  <a:lnTo>
                    <a:pt x="62" y="492"/>
                  </a:lnTo>
                  <a:lnTo>
                    <a:pt x="64" y="494"/>
                  </a:lnTo>
                  <a:lnTo>
                    <a:pt x="68" y="494"/>
                  </a:lnTo>
                  <a:lnTo>
                    <a:pt x="72" y="492"/>
                  </a:lnTo>
                  <a:lnTo>
                    <a:pt x="262" y="190"/>
                  </a:lnTo>
                  <a:close/>
                  <a:moveTo>
                    <a:pt x="906" y="236"/>
                  </a:moveTo>
                  <a:lnTo>
                    <a:pt x="906" y="236"/>
                  </a:lnTo>
                  <a:lnTo>
                    <a:pt x="902" y="230"/>
                  </a:lnTo>
                  <a:lnTo>
                    <a:pt x="902" y="230"/>
                  </a:lnTo>
                  <a:lnTo>
                    <a:pt x="894" y="226"/>
                  </a:lnTo>
                  <a:lnTo>
                    <a:pt x="886" y="222"/>
                  </a:lnTo>
                  <a:lnTo>
                    <a:pt x="866" y="222"/>
                  </a:lnTo>
                  <a:lnTo>
                    <a:pt x="866" y="222"/>
                  </a:lnTo>
                  <a:lnTo>
                    <a:pt x="314" y="222"/>
                  </a:lnTo>
                  <a:lnTo>
                    <a:pt x="314" y="222"/>
                  </a:lnTo>
                  <a:lnTo>
                    <a:pt x="304" y="224"/>
                  </a:lnTo>
                  <a:lnTo>
                    <a:pt x="296" y="228"/>
                  </a:lnTo>
                  <a:lnTo>
                    <a:pt x="288" y="234"/>
                  </a:lnTo>
                  <a:lnTo>
                    <a:pt x="280" y="240"/>
                  </a:lnTo>
                  <a:lnTo>
                    <a:pt x="280" y="240"/>
                  </a:lnTo>
                  <a:lnTo>
                    <a:pt x="100" y="528"/>
                  </a:lnTo>
                  <a:lnTo>
                    <a:pt x="100" y="528"/>
                  </a:lnTo>
                  <a:lnTo>
                    <a:pt x="98" y="534"/>
                  </a:lnTo>
                  <a:lnTo>
                    <a:pt x="98" y="540"/>
                  </a:lnTo>
                  <a:lnTo>
                    <a:pt x="102" y="544"/>
                  </a:lnTo>
                  <a:lnTo>
                    <a:pt x="108" y="546"/>
                  </a:lnTo>
                  <a:lnTo>
                    <a:pt x="416" y="546"/>
                  </a:lnTo>
                  <a:lnTo>
                    <a:pt x="416" y="686"/>
                  </a:lnTo>
                  <a:lnTo>
                    <a:pt x="416" y="686"/>
                  </a:lnTo>
                  <a:lnTo>
                    <a:pt x="406" y="690"/>
                  </a:lnTo>
                  <a:lnTo>
                    <a:pt x="398" y="696"/>
                  </a:lnTo>
                  <a:lnTo>
                    <a:pt x="390" y="702"/>
                  </a:lnTo>
                  <a:lnTo>
                    <a:pt x="384" y="710"/>
                  </a:lnTo>
                  <a:lnTo>
                    <a:pt x="378" y="718"/>
                  </a:lnTo>
                  <a:lnTo>
                    <a:pt x="374" y="728"/>
                  </a:lnTo>
                  <a:lnTo>
                    <a:pt x="372" y="738"/>
                  </a:lnTo>
                  <a:lnTo>
                    <a:pt x="370" y="750"/>
                  </a:lnTo>
                  <a:lnTo>
                    <a:pt x="370" y="750"/>
                  </a:lnTo>
                  <a:lnTo>
                    <a:pt x="372" y="764"/>
                  </a:lnTo>
                  <a:lnTo>
                    <a:pt x="376" y="776"/>
                  </a:lnTo>
                  <a:lnTo>
                    <a:pt x="382" y="788"/>
                  </a:lnTo>
                  <a:lnTo>
                    <a:pt x="390" y="798"/>
                  </a:lnTo>
                  <a:lnTo>
                    <a:pt x="400" y="806"/>
                  </a:lnTo>
                  <a:lnTo>
                    <a:pt x="412" y="812"/>
                  </a:lnTo>
                  <a:lnTo>
                    <a:pt x="424" y="816"/>
                  </a:lnTo>
                  <a:lnTo>
                    <a:pt x="438" y="818"/>
                  </a:lnTo>
                  <a:lnTo>
                    <a:pt x="438" y="818"/>
                  </a:lnTo>
                  <a:lnTo>
                    <a:pt x="452" y="816"/>
                  </a:lnTo>
                  <a:lnTo>
                    <a:pt x="464" y="812"/>
                  </a:lnTo>
                  <a:lnTo>
                    <a:pt x="476" y="806"/>
                  </a:lnTo>
                  <a:lnTo>
                    <a:pt x="486" y="798"/>
                  </a:lnTo>
                  <a:lnTo>
                    <a:pt x="494" y="788"/>
                  </a:lnTo>
                  <a:lnTo>
                    <a:pt x="502" y="776"/>
                  </a:lnTo>
                  <a:lnTo>
                    <a:pt x="506" y="764"/>
                  </a:lnTo>
                  <a:lnTo>
                    <a:pt x="506" y="750"/>
                  </a:lnTo>
                  <a:lnTo>
                    <a:pt x="506" y="750"/>
                  </a:lnTo>
                  <a:lnTo>
                    <a:pt x="506" y="738"/>
                  </a:lnTo>
                  <a:lnTo>
                    <a:pt x="502" y="728"/>
                  </a:lnTo>
                  <a:lnTo>
                    <a:pt x="498" y="718"/>
                  </a:lnTo>
                  <a:lnTo>
                    <a:pt x="494" y="710"/>
                  </a:lnTo>
                  <a:lnTo>
                    <a:pt x="486" y="702"/>
                  </a:lnTo>
                  <a:lnTo>
                    <a:pt x="478" y="696"/>
                  </a:lnTo>
                  <a:lnTo>
                    <a:pt x="470" y="690"/>
                  </a:lnTo>
                  <a:lnTo>
                    <a:pt x="460" y="686"/>
                  </a:lnTo>
                  <a:lnTo>
                    <a:pt x="460" y="546"/>
                  </a:lnTo>
                  <a:lnTo>
                    <a:pt x="694" y="546"/>
                  </a:lnTo>
                  <a:lnTo>
                    <a:pt x="694" y="546"/>
                  </a:lnTo>
                  <a:lnTo>
                    <a:pt x="708" y="546"/>
                  </a:lnTo>
                  <a:lnTo>
                    <a:pt x="722" y="546"/>
                  </a:lnTo>
                  <a:lnTo>
                    <a:pt x="722" y="546"/>
                  </a:lnTo>
                  <a:lnTo>
                    <a:pt x="728" y="544"/>
                  </a:lnTo>
                  <a:lnTo>
                    <a:pt x="734" y="540"/>
                  </a:lnTo>
                  <a:lnTo>
                    <a:pt x="742" y="530"/>
                  </a:lnTo>
                  <a:lnTo>
                    <a:pt x="756" y="506"/>
                  </a:lnTo>
                  <a:lnTo>
                    <a:pt x="756" y="506"/>
                  </a:lnTo>
                  <a:lnTo>
                    <a:pt x="894" y="284"/>
                  </a:lnTo>
                  <a:lnTo>
                    <a:pt x="894" y="284"/>
                  </a:lnTo>
                  <a:lnTo>
                    <a:pt x="902" y="272"/>
                  </a:lnTo>
                  <a:lnTo>
                    <a:pt x="908" y="260"/>
                  </a:lnTo>
                  <a:lnTo>
                    <a:pt x="910" y="254"/>
                  </a:lnTo>
                  <a:lnTo>
                    <a:pt x="910" y="248"/>
                  </a:lnTo>
                  <a:lnTo>
                    <a:pt x="908" y="242"/>
                  </a:lnTo>
                  <a:lnTo>
                    <a:pt x="906" y="236"/>
                  </a:lnTo>
                  <a:lnTo>
                    <a:pt x="906" y="236"/>
                  </a:lnTo>
                  <a:close/>
                  <a:moveTo>
                    <a:pt x="34" y="716"/>
                  </a:moveTo>
                  <a:lnTo>
                    <a:pt x="34" y="716"/>
                  </a:lnTo>
                  <a:lnTo>
                    <a:pt x="26" y="716"/>
                  </a:lnTo>
                  <a:lnTo>
                    <a:pt x="20" y="718"/>
                  </a:lnTo>
                  <a:lnTo>
                    <a:pt x="14" y="722"/>
                  </a:lnTo>
                  <a:lnTo>
                    <a:pt x="10" y="726"/>
                  </a:lnTo>
                  <a:lnTo>
                    <a:pt x="6" y="730"/>
                  </a:lnTo>
                  <a:lnTo>
                    <a:pt x="2" y="736"/>
                  </a:lnTo>
                  <a:lnTo>
                    <a:pt x="0" y="742"/>
                  </a:lnTo>
                  <a:lnTo>
                    <a:pt x="0" y="750"/>
                  </a:lnTo>
                  <a:lnTo>
                    <a:pt x="0" y="750"/>
                  </a:lnTo>
                  <a:lnTo>
                    <a:pt x="0" y="756"/>
                  </a:lnTo>
                  <a:lnTo>
                    <a:pt x="2" y="764"/>
                  </a:lnTo>
                  <a:lnTo>
                    <a:pt x="6" y="768"/>
                  </a:lnTo>
                  <a:lnTo>
                    <a:pt x="10" y="774"/>
                  </a:lnTo>
                  <a:lnTo>
                    <a:pt x="14" y="778"/>
                  </a:lnTo>
                  <a:lnTo>
                    <a:pt x="20" y="782"/>
                  </a:lnTo>
                  <a:lnTo>
                    <a:pt x="26" y="784"/>
                  </a:lnTo>
                  <a:lnTo>
                    <a:pt x="34" y="784"/>
                  </a:lnTo>
                  <a:lnTo>
                    <a:pt x="342" y="784"/>
                  </a:lnTo>
                  <a:lnTo>
                    <a:pt x="342" y="784"/>
                  </a:lnTo>
                  <a:lnTo>
                    <a:pt x="348" y="782"/>
                  </a:lnTo>
                  <a:lnTo>
                    <a:pt x="354" y="778"/>
                  </a:lnTo>
                  <a:lnTo>
                    <a:pt x="356" y="770"/>
                  </a:lnTo>
                  <a:lnTo>
                    <a:pt x="354" y="764"/>
                  </a:lnTo>
                  <a:lnTo>
                    <a:pt x="354" y="764"/>
                  </a:lnTo>
                  <a:lnTo>
                    <a:pt x="354" y="750"/>
                  </a:lnTo>
                  <a:lnTo>
                    <a:pt x="354" y="750"/>
                  </a:lnTo>
                  <a:lnTo>
                    <a:pt x="354" y="736"/>
                  </a:lnTo>
                  <a:lnTo>
                    <a:pt x="354" y="736"/>
                  </a:lnTo>
                  <a:lnTo>
                    <a:pt x="356" y="730"/>
                  </a:lnTo>
                  <a:lnTo>
                    <a:pt x="354" y="722"/>
                  </a:lnTo>
                  <a:lnTo>
                    <a:pt x="348" y="718"/>
                  </a:lnTo>
                  <a:lnTo>
                    <a:pt x="342" y="716"/>
                  </a:lnTo>
                  <a:lnTo>
                    <a:pt x="34" y="716"/>
                  </a:lnTo>
                  <a:close/>
                  <a:moveTo>
                    <a:pt x="844" y="716"/>
                  </a:moveTo>
                  <a:lnTo>
                    <a:pt x="534" y="716"/>
                  </a:lnTo>
                  <a:lnTo>
                    <a:pt x="534" y="716"/>
                  </a:lnTo>
                  <a:lnTo>
                    <a:pt x="528" y="718"/>
                  </a:lnTo>
                  <a:lnTo>
                    <a:pt x="524" y="722"/>
                  </a:lnTo>
                  <a:lnTo>
                    <a:pt x="522" y="730"/>
                  </a:lnTo>
                  <a:lnTo>
                    <a:pt x="522" y="736"/>
                  </a:lnTo>
                  <a:lnTo>
                    <a:pt x="522" y="736"/>
                  </a:lnTo>
                  <a:lnTo>
                    <a:pt x="524" y="750"/>
                  </a:lnTo>
                  <a:lnTo>
                    <a:pt x="524" y="750"/>
                  </a:lnTo>
                  <a:lnTo>
                    <a:pt x="522" y="764"/>
                  </a:lnTo>
                  <a:lnTo>
                    <a:pt x="522" y="764"/>
                  </a:lnTo>
                  <a:lnTo>
                    <a:pt x="522" y="770"/>
                  </a:lnTo>
                  <a:lnTo>
                    <a:pt x="524" y="778"/>
                  </a:lnTo>
                  <a:lnTo>
                    <a:pt x="528" y="782"/>
                  </a:lnTo>
                  <a:lnTo>
                    <a:pt x="534" y="784"/>
                  </a:lnTo>
                  <a:lnTo>
                    <a:pt x="844" y="784"/>
                  </a:lnTo>
                  <a:lnTo>
                    <a:pt x="844" y="784"/>
                  </a:lnTo>
                  <a:lnTo>
                    <a:pt x="850" y="784"/>
                  </a:lnTo>
                  <a:lnTo>
                    <a:pt x="856" y="782"/>
                  </a:lnTo>
                  <a:lnTo>
                    <a:pt x="862" y="778"/>
                  </a:lnTo>
                  <a:lnTo>
                    <a:pt x="868" y="774"/>
                  </a:lnTo>
                  <a:lnTo>
                    <a:pt x="872" y="768"/>
                  </a:lnTo>
                  <a:lnTo>
                    <a:pt x="874" y="764"/>
                  </a:lnTo>
                  <a:lnTo>
                    <a:pt x="876" y="756"/>
                  </a:lnTo>
                  <a:lnTo>
                    <a:pt x="878" y="750"/>
                  </a:lnTo>
                  <a:lnTo>
                    <a:pt x="878" y="750"/>
                  </a:lnTo>
                  <a:lnTo>
                    <a:pt x="876" y="742"/>
                  </a:lnTo>
                  <a:lnTo>
                    <a:pt x="874" y="736"/>
                  </a:lnTo>
                  <a:lnTo>
                    <a:pt x="872" y="730"/>
                  </a:lnTo>
                  <a:lnTo>
                    <a:pt x="868" y="726"/>
                  </a:lnTo>
                  <a:lnTo>
                    <a:pt x="862" y="722"/>
                  </a:lnTo>
                  <a:lnTo>
                    <a:pt x="856" y="718"/>
                  </a:lnTo>
                  <a:lnTo>
                    <a:pt x="850" y="716"/>
                  </a:lnTo>
                  <a:lnTo>
                    <a:pt x="844" y="716"/>
                  </a:lnTo>
                  <a:lnTo>
                    <a:pt x="844" y="716"/>
                  </a:lnTo>
                  <a:close/>
                </a:path>
              </a:pathLst>
            </a:custGeom>
            <a:solidFill>
              <a:srgbClr val="0070C0"/>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6" name="圆角矩形 235"/>
            <p:cNvSpPr/>
            <p:nvPr/>
          </p:nvSpPr>
          <p:spPr bwMode="auto">
            <a:xfrm>
              <a:off x="4659718" y="3574830"/>
              <a:ext cx="635725" cy="339634"/>
            </a:xfrm>
            <a:prstGeom prst="roundRect">
              <a:avLst/>
            </a:prstGeom>
            <a:noFill/>
            <a:ln w="15875">
              <a:solidFill>
                <a:srgbClr val="0070C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nvGrpSpPr>
            <p:cNvPr id="237" name="组合 532"/>
            <p:cNvGrpSpPr/>
            <p:nvPr/>
          </p:nvGrpSpPr>
          <p:grpSpPr>
            <a:xfrm>
              <a:off x="4293953" y="1566036"/>
              <a:ext cx="252582" cy="214948"/>
              <a:chOff x="2707963" y="4375107"/>
              <a:chExt cx="235567" cy="209366"/>
            </a:xfrm>
          </p:grpSpPr>
          <p:sp>
            <p:nvSpPr>
              <p:cNvPr id="238" name="Freeform 46"/>
              <p:cNvSpPr>
                <a:spLocks noEditPoints="1"/>
              </p:cNvSpPr>
              <p:nvPr/>
            </p:nvSpPr>
            <p:spPr bwMode="auto">
              <a:xfrm>
                <a:off x="2707963" y="4524445"/>
                <a:ext cx="128725" cy="60028"/>
              </a:xfrm>
              <a:custGeom>
                <a:avLst/>
                <a:gdLst/>
                <a:ahLst/>
                <a:cxnLst>
                  <a:cxn ang="0">
                    <a:pos x="192" y="60"/>
                  </a:cxn>
                  <a:cxn ang="0">
                    <a:pos x="192" y="0"/>
                  </a:cxn>
                  <a:cxn ang="0">
                    <a:pos x="38" y="0"/>
                  </a:cxn>
                  <a:cxn ang="0">
                    <a:pos x="38" y="0"/>
                  </a:cxn>
                  <a:cxn ang="0">
                    <a:pos x="30" y="0"/>
                  </a:cxn>
                  <a:cxn ang="0">
                    <a:pos x="24" y="2"/>
                  </a:cxn>
                  <a:cxn ang="0">
                    <a:pos x="16" y="6"/>
                  </a:cxn>
                  <a:cxn ang="0">
                    <a:pos x="10" y="10"/>
                  </a:cxn>
                  <a:cxn ang="0">
                    <a:pos x="6" y="14"/>
                  </a:cxn>
                  <a:cxn ang="0">
                    <a:pos x="2" y="20"/>
                  </a:cxn>
                  <a:cxn ang="0">
                    <a:pos x="0" y="28"/>
                  </a:cxn>
                  <a:cxn ang="0">
                    <a:pos x="0" y="34"/>
                  </a:cxn>
                  <a:cxn ang="0">
                    <a:pos x="0" y="48"/>
                  </a:cxn>
                  <a:cxn ang="0">
                    <a:pos x="0" y="48"/>
                  </a:cxn>
                  <a:cxn ang="0">
                    <a:pos x="0" y="54"/>
                  </a:cxn>
                  <a:cxn ang="0">
                    <a:pos x="2" y="62"/>
                  </a:cxn>
                  <a:cxn ang="0">
                    <a:pos x="6" y="68"/>
                  </a:cxn>
                  <a:cxn ang="0">
                    <a:pos x="10" y="72"/>
                  </a:cxn>
                  <a:cxn ang="0">
                    <a:pos x="16" y="76"/>
                  </a:cxn>
                  <a:cxn ang="0">
                    <a:pos x="24" y="80"/>
                  </a:cxn>
                  <a:cxn ang="0">
                    <a:pos x="30" y="82"/>
                  </a:cxn>
                  <a:cxn ang="0">
                    <a:pos x="38" y="82"/>
                  </a:cxn>
                  <a:cxn ang="0">
                    <a:pos x="200" y="82"/>
                  </a:cxn>
                  <a:cxn ang="0">
                    <a:pos x="200" y="82"/>
                  </a:cxn>
                  <a:cxn ang="0">
                    <a:pos x="194" y="72"/>
                  </a:cxn>
                  <a:cxn ang="0">
                    <a:pos x="192" y="60"/>
                  </a:cxn>
                  <a:cxn ang="0">
                    <a:pos x="192" y="60"/>
                  </a:cxn>
                  <a:cxn ang="0">
                    <a:pos x="48" y="54"/>
                  </a:cxn>
                  <a:cxn ang="0">
                    <a:pos x="48" y="54"/>
                  </a:cxn>
                  <a:cxn ang="0">
                    <a:pos x="44" y="54"/>
                  </a:cxn>
                  <a:cxn ang="0">
                    <a:pos x="38" y="50"/>
                  </a:cxn>
                  <a:cxn ang="0">
                    <a:pos x="36" y="46"/>
                  </a:cxn>
                  <a:cxn ang="0">
                    <a:pos x="34" y="40"/>
                  </a:cxn>
                  <a:cxn ang="0">
                    <a:pos x="34" y="40"/>
                  </a:cxn>
                  <a:cxn ang="0">
                    <a:pos x="36" y="36"/>
                  </a:cxn>
                  <a:cxn ang="0">
                    <a:pos x="38" y="32"/>
                  </a:cxn>
                  <a:cxn ang="0">
                    <a:pos x="44" y="28"/>
                  </a:cxn>
                  <a:cxn ang="0">
                    <a:pos x="48" y="28"/>
                  </a:cxn>
                  <a:cxn ang="0">
                    <a:pos x="48" y="28"/>
                  </a:cxn>
                  <a:cxn ang="0">
                    <a:pos x="54" y="28"/>
                  </a:cxn>
                  <a:cxn ang="0">
                    <a:pos x="58" y="32"/>
                  </a:cxn>
                  <a:cxn ang="0">
                    <a:pos x="60" y="36"/>
                  </a:cxn>
                  <a:cxn ang="0">
                    <a:pos x="62" y="40"/>
                  </a:cxn>
                  <a:cxn ang="0">
                    <a:pos x="62" y="40"/>
                  </a:cxn>
                  <a:cxn ang="0">
                    <a:pos x="60" y="46"/>
                  </a:cxn>
                  <a:cxn ang="0">
                    <a:pos x="58" y="50"/>
                  </a:cxn>
                  <a:cxn ang="0">
                    <a:pos x="54" y="54"/>
                  </a:cxn>
                  <a:cxn ang="0">
                    <a:pos x="48" y="54"/>
                  </a:cxn>
                  <a:cxn ang="0">
                    <a:pos x="48" y="54"/>
                  </a:cxn>
                </a:cxnLst>
                <a:rect l="0" t="0" r="r" b="b"/>
                <a:pathLst>
                  <a:path w="200" h="82">
                    <a:moveTo>
                      <a:pt x="192" y="60"/>
                    </a:moveTo>
                    <a:lnTo>
                      <a:pt x="192" y="0"/>
                    </a:lnTo>
                    <a:lnTo>
                      <a:pt x="38" y="0"/>
                    </a:lnTo>
                    <a:lnTo>
                      <a:pt x="38" y="0"/>
                    </a:lnTo>
                    <a:lnTo>
                      <a:pt x="30" y="0"/>
                    </a:lnTo>
                    <a:lnTo>
                      <a:pt x="24" y="2"/>
                    </a:lnTo>
                    <a:lnTo>
                      <a:pt x="16" y="6"/>
                    </a:lnTo>
                    <a:lnTo>
                      <a:pt x="10" y="10"/>
                    </a:lnTo>
                    <a:lnTo>
                      <a:pt x="6" y="14"/>
                    </a:lnTo>
                    <a:lnTo>
                      <a:pt x="2" y="20"/>
                    </a:lnTo>
                    <a:lnTo>
                      <a:pt x="0" y="28"/>
                    </a:lnTo>
                    <a:lnTo>
                      <a:pt x="0" y="34"/>
                    </a:lnTo>
                    <a:lnTo>
                      <a:pt x="0" y="48"/>
                    </a:lnTo>
                    <a:lnTo>
                      <a:pt x="0" y="48"/>
                    </a:lnTo>
                    <a:lnTo>
                      <a:pt x="0" y="54"/>
                    </a:lnTo>
                    <a:lnTo>
                      <a:pt x="2" y="62"/>
                    </a:lnTo>
                    <a:lnTo>
                      <a:pt x="6" y="68"/>
                    </a:lnTo>
                    <a:lnTo>
                      <a:pt x="10" y="72"/>
                    </a:lnTo>
                    <a:lnTo>
                      <a:pt x="16" y="76"/>
                    </a:lnTo>
                    <a:lnTo>
                      <a:pt x="24" y="80"/>
                    </a:lnTo>
                    <a:lnTo>
                      <a:pt x="30" y="82"/>
                    </a:lnTo>
                    <a:lnTo>
                      <a:pt x="38" y="82"/>
                    </a:lnTo>
                    <a:lnTo>
                      <a:pt x="200" y="82"/>
                    </a:lnTo>
                    <a:lnTo>
                      <a:pt x="200" y="82"/>
                    </a:lnTo>
                    <a:lnTo>
                      <a:pt x="194" y="72"/>
                    </a:lnTo>
                    <a:lnTo>
                      <a:pt x="192" y="60"/>
                    </a:lnTo>
                    <a:lnTo>
                      <a:pt x="192" y="60"/>
                    </a:lnTo>
                    <a:close/>
                    <a:moveTo>
                      <a:pt x="48" y="54"/>
                    </a:moveTo>
                    <a:lnTo>
                      <a:pt x="48" y="54"/>
                    </a:lnTo>
                    <a:lnTo>
                      <a:pt x="44" y="54"/>
                    </a:lnTo>
                    <a:lnTo>
                      <a:pt x="38" y="50"/>
                    </a:lnTo>
                    <a:lnTo>
                      <a:pt x="36" y="46"/>
                    </a:lnTo>
                    <a:lnTo>
                      <a:pt x="34" y="40"/>
                    </a:lnTo>
                    <a:lnTo>
                      <a:pt x="34" y="40"/>
                    </a:lnTo>
                    <a:lnTo>
                      <a:pt x="36" y="36"/>
                    </a:lnTo>
                    <a:lnTo>
                      <a:pt x="38" y="32"/>
                    </a:lnTo>
                    <a:lnTo>
                      <a:pt x="44" y="28"/>
                    </a:lnTo>
                    <a:lnTo>
                      <a:pt x="48" y="28"/>
                    </a:lnTo>
                    <a:lnTo>
                      <a:pt x="48" y="28"/>
                    </a:lnTo>
                    <a:lnTo>
                      <a:pt x="54" y="28"/>
                    </a:lnTo>
                    <a:lnTo>
                      <a:pt x="58" y="32"/>
                    </a:lnTo>
                    <a:lnTo>
                      <a:pt x="60" y="36"/>
                    </a:lnTo>
                    <a:lnTo>
                      <a:pt x="62" y="40"/>
                    </a:lnTo>
                    <a:lnTo>
                      <a:pt x="62" y="40"/>
                    </a:lnTo>
                    <a:lnTo>
                      <a:pt x="60" y="46"/>
                    </a:lnTo>
                    <a:lnTo>
                      <a:pt x="58" y="50"/>
                    </a:lnTo>
                    <a:lnTo>
                      <a:pt x="54" y="54"/>
                    </a:lnTo>
                    <a:lnTo>
                      <a:pt x="48" y="54"/>
                    </a:lnTo>
                    <a:lnTo>
                      <a:pt x="48" y="54"/>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39" name="Freeform 47"/>
              <p:cNvSpPr>
                <a:spLocks noEditPoints="1"/>
              </p:cNvSpPr>
              <p:nvPr/>
            </p:nvSpPr>
            <p:spPr bwMode="auto">
              <a:xfrm>
                <a:off x="2707963" y="4451240"/>
                <a:ext cx="194375" cy="61492"/>
              </a:xfrm>
              <a:custGeom>
                <a:avLst/>
                <a:gdLst/>
                <a:ahLst/>
                <a:cxnLst>
                  <a:cxn ang="0">
                    <a:pos x="286" y="16"/>
                  </a:cxn>
                  <a:cxn ang="0">
                    <a:pos x="272" y="20"/>
                  </a:cxn>
                  <a:cxn ang="0">
                    <a:pos x="268" y="32"/>
                  </a:cxn>
                  <a:cxn ang="0">
                    <a:pos x="302" y="52"/>
                  </a:cxn>
                  <a:cxn ang="0">
                    <a:pos x="302" y="32"/>
                  </a:cxn>
                  <a:cxn ang="0">
                    <a:pos x="298" y="20"/>
                  </a:cxn>
                  <a:cxn ang="0">
                    <a:pos x="286" y="16"/>
                  </a:cxn>
                  <a:cxn ang="0">
                    <a:pos x="0" y="36"/>
                  </a:cxn>
                  <a:cxn ang="0">
                    <a:pos x="0" y="48"/>
                  </a:cxn>
                  <a:cxn ang="0">
                    <a:pos x="2" y="62"/>
                  </a:cxn>
                  <a:cxn ang="0">
                    <a:pos x="10" y="74"/>
                  </a:cxn>
                  <a:cxn ang="0">
                    <a:pos x="24" y="80"/>
                  </a:cxn>
                  <a:cxn ang="0">
                    <a:pos x="38" y="84"/>
                  </a:cxn>
                  <a:cxn ang="0">
                    <a:pos x="192" y="84"/>
                  </a:cxn>
                  <a:cxn ang="0">
                    <a:pos x="200" y="66"/>
                  </a:cxn>
                  <a:cxn ang="0">
                    <a:pos x="214" y="56"/>
                  </a:cxn>
                  <a:cxn ang="0">
                    <a:pos x="214" y="32"/>
                  </a:cxn>
                  <a:cxn ang="0">
                    <a:pos x="222" y="0"/>
                  </a:cxn>
                  <a:cxn ang="0">
                    <a:pos x="38" y="0"/>
                  </a:cxn>
                  <a:cxn ang="0">
                    <a:pos x="24" y="2"/>
                  </a:cxn>
                  <a:cxn ang="0">
                    <a:pos x="10" y="10"/>
                  </a:cxn>
                  <a:cxn ang="0">
                    <a:pos x="2" y="22"/>
                  </a:cxn>
                  <a:cxn ang="0">
                    <a:pos x="0" y="36"/>
                  </a:cxn>
                  <a:cxn ang="0">
                    <a:pos x="48" y="28"/>
                  </a:cxn>
                  <a:cxn ang="0">
                    <a:pos x="54" y="30"/>
                  </a:cxn>
                  <a:cxn ang="0">
                    <a:pos x="60" y="36"/>
                  </a:cxn>
                  <a:cxn ang="0">
                    <a:pos x="62" y="42"/>
                  </a:cxn>
                  <a:cxn ang="0">
                    <a:pos x="58" y="52"/>
                  </a:cxn>
                  <a:cxn ang="0">
                    <a:pos x="48" y="56"/>
                  </a:cxn>
                  <a:cxn ang="0">
                    <a:pos x="44" y="54"/>
                  </a:cxn>
                  <a:cxn ang="0">
                    <a:pos x="36" y="48"/>
                  </a:cxn>
                  <a:cxn ang="0">
                    <a:pos x="34" y="42"/>
                  </a:cxn>
                  <a:cxn ang="0">
                    <a:pos x="38" y="32"/>
                  </a:cxn>
                  <a:cxn ang="0">
                    <a:pos x="48" y="28"/>
                  </a:cxn>
                </a:cxnLst>
                <a:rect l="0" t="0" r="r" b="b"/>
                <a:pathLst>
                  <a:path w="302" h="84">
                    <a:moveTo>
                      <a:pt x="286" y="16"/>
                    </a:moveTo>
                    <a:lnTo>
                      <a:pt x="286" y="16"/>
                    </a:lnTo>
                    <a:lnTo>
                      <a:pt x="278" y="16"/>
                    </a:lnTo>
                    <a:lnTo>
                      <a:pt x="272" y="20"/>
                    </a:lnTo>
                    <a:lnTo>
                      <a:pt x="270" y="26"/>
                    </a:lnTo>
                    <a:lnTo>
                      <a:pt x="268" y="32"/>
                    </a:lnTo>
                    <a:lnTo>
                      <a:pt x="268" y="52"/>
                    </a:lnTo>
                    <a:lnTo>
                      <a:pt x="302" y="52"/>
                    </a:lnTo>
                    <a:lnTo>
                      <a:pt x="302" y="32"/>
                    </a:lnTo>
                    <a:lnTo>
                      <a:pt x="302" y="32"/>
                    </a:lnTo>
                    <a:lnTo>
                      <a:pt x="302" y="26"/>
                    </a:lnTo>
                    <a:lnTo>
                      <a:pt x="298" y="20"/>
                    </a:lnTo>
                    <a:lnTo>
                      <a:pt x="292" y="16"/>
                    </a:lnTo>
                    <a:lnTo>
                      <a:pt x="286" y="16"/>
                    </a:lnTo>
                    <a:lnTo>
                      <a:pt x="286" y="16"/>
                    </a:lnTo>
                    <a:close/>
                    <a:moveTo>
                      <a:pt x="0" y="36"/>
                    </a:moveTo>
                    <a:lnTo>
                      <a:pt x="0" y="48"/>
                    </a:lnTo>
                    <a:lnTo>
                      <a:pt x="0" y="48"/>
                    </a:lnTo>
                    <a:lnTo>
                      <a:pt x="0" y="56"/>
                    </a:lnTo>
                    <a:lnTo>
                      <a:pt x="2" y="62"/>
                    </a:lnTo>
                    <a:lnTo>
                      <a:pt x="6" y="68"/>
                    </a:lnTo>
                    <a:lnTo>
                      <a:pt x="10" y="74"/>
                    </a:lnTo>
                    <a:lnTo>
                      <a:pt x="16" y="78"/>
                    </a:lnTo>
                    <a:lnTo>
                      <a:pt x="24" y="80"/>
                    </a:lnTo>
                    <a:lnTo>
                      <a:pt x="30" y="82"/>
                    </a:lnTo>
                    <a:lnTo>
                      <a:pt x="38" y="84"/>
                    </a:lnTo>
                    <a:lnTo>
                      <a:pt x="192" y="84"/>
                    </a:lnTo>
                    <a:lnTo>
                      <a:pt x="192" y="84"/>
                    </a:lnTo>
                    <a:lnTo>
                      <a:pt x="194" y="74"/>
                    </a:lnTo>
                    <a:lnTo>
                      <a:pt x="200" y="66"/>
                    </a:lnTo>
                    <a:lnTo>
                      <a:pt x="206" y="60"/>
                    </a:lnTo>
                    <a:lnTo>
                      <a:pt x="214" y="56"/>
                    </a:lnTo>
                    <a:lnTo>
                      <a:pt x="214" y="32"/>
                    </a:lnTo>
                    <a:lnTo>
                      <a:pt x="214" y="32"/>
                    </a:lnTo>
                    <a:lnTo>
                      <a:pt x="216" y="16"/>
                    </a:lnTo>
                    <a:lnTo>
                      <a:pt x="222" y="0"/>
                    </a:lnTo>
                    <a:lnTo>
                      <a:pt x="38" y="0"/>
                    </a:lnTo>
                    <a:lnTo>
                      <a:pt x="38" y="0"/>
                    </a:lnTo>
                    <a:lnTo>
                      <a:pt x="30" y="0"/>
                    </a:lnTo>
                    <a:lnTo>
                      <a:pt x="24" y="2"/>
                    </a:lnTo>
                    <a:lnTo>
                      <a:pt x="16" y="6"/>
                    </a:lnTo>
                    <a:lnTo>
                      <a:pt x="10" y="10"/>
                    </a:lnTo>
                    <a:lnTo>
                      <a:pt x="6" y="16"/>
                    </a:lnTo>
                    <a:lnTo>
                      <a:pt x="2" y="22"/>
                    </a:lnTo>
                    <a:lnTo>
                      <a:pt x="0" y="28"/>
                    </a:lnTo>
                    <a:lnTo>
                      <a:pt x="0" y="36"/>
                    </a:lnTo>
                    <a:lnTo>
                      <a:pt x="0" y="36"/>
                    </a:lnTo>
                    <a:close/>
                    <a:moveTo>
                      <a:pt x="48" y="28"/>
                    </a:moveTo>
                    <a:lnTo>
                      <a:pt x="48" y="28"/>
                    </a:lnTo>
                    <a:lnTo>
                      <a:pt x="54" y="30"/>
                    </a:lnTo>
                    <a:lnTo>
                      <a:pt x="58" y="32"/>
                    </a:lnTo>
                    <a:lnTo>
                      <a:pt x="60" y="36"/>
                    </a:lnTo>
                    <a:lnTo>
                      <a:pt x="62" y="42"/>
                    </a:lnTo>
                    <a:lnTo>
                      <a:pt x="62" y="42"/>
                    </a:lnTo>
                    <a:lnTo>
                      <a:pt x="60" y="48"/>
                    </a:lnTo>
                    <a:lnTo>
                      <a:pt x="58" y="52"/>
                    </a:lnTo>
                    <a:lnTo>
                      <a:pt x="54" y="54"/>
                    </a:lnTo>
                    <a:lnTo>
                      <a:pt x="48" y="56"/>
                    </a:lnTo>
                    <a:lnTo>
                      <a:pt x="48" y="56"/>
                    </a:lnTo>
                    <a:lnTo>
                      <a:pt x="44" y="54"/>
                    </a:lnTo>
                    <a:lnTo>
                      <a:pt x="38" y="52"/>
                    </a:lnTo>
                    <a:lnTo>
                      <a:pt x="36" y="48"/>
                    </a:lnTo>
                    <a:lnTo>
                      <a:pt x="34" y="42"/>
                    </a:lnTo>
                    <a:lnTo>
                      <a:pt x="34" y="42"/>
                    </a:lnTo>
                    <a:lnTo>
                      <a:pt x="36" y="36"/>
                    </a:lnTo>
                    <a:lnTo>
                      <a:pt x="38" y="32"/>
                    </a:lnTo>
                    <a:lnTo>
                      <a:pt x="44" y="30"/>
                    </a:lnTo>
                    <a:lnTo>
                      <a:pt x="48" y="28"/>
                    </a:lnTo>
                    <a:lnTo>
                      <a:pt x="48" y="28"/>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0" name="Freeform 48"/>
              <p:cNvSpPr>
                <a:spLocks noEditPoints="1"/>
              </p:cNvSpPr>
              <p:nvPr/>
            </p:nvSpPr>
            <p:spPr bwMode="auto">
              <a:xfrm>
                <a:off x="2707963" y="4375107"/>
                <a:ext cx="205960" cy="61492"/>
              </a:xfrm>
              <a:custGeom>
                <a:avLst/>
                <a:gdLst/>
                <a:ahLst/>
                <a:cxnLst>
                  <a:cxn ang="0">
                    <a:pos x="286" y="62"/>
                  </a:cxn>
                  <a:cxn ang="0">
                    <a:pos x="314" y="68"/>
                  </a:cxn>
                  <a:cxn ang="0">
                    <a:pos x="318" y="60"/>
                  </a:cxn>
                  <a:cxn ang="0">
                    <a:pos x="320" y="36"/>
                  </a:cxn>
                  <a:cxn ang="0">
                    <a:pos x="320" y="28"/>
                  </a:cxn>
                  <a:cxn ang="0">
                    <a:pos x="314" y="16"/>
                  </a:cxn>
                  <a:cxn ang="0">
                    <a:pos x="304" y="6"/>
                  </a:cxn>
                  <a:cxn ang="0">
                    <a:pos x="290" y="2"/>
                  </a:cxn>
                  <a:cxn ang="0">
                    <a:pos x="38" y="0"/>
                  </a:cxn>
                  <a:cxn ang="0">
                    <a:pos x="30" y="2"/>
                  </a:cxn>
                  <a:cxn ang="0">
                    <a:pos x="16" y="6"/>
                  </a:cxn>
                  <a:cxn ang="0">
                    <a:pos x="6" y="16"/>
                  </a:cxn>
                  <a:cxn ang="0">
                    <a:pos x="0" y="28"/>
                  </a:cxn>
                  <a:cxn ang="0">
                    <a:pos x="0" y="48"/>
                  </a:cxn>
                  <a:cxn ang="0">
                    <a:pos x="0" y="56"/>
                  </a:cxn>
                  <a:cxn ang="0">
                    <a:pos x="6" y="68"/>
                  </a:cxn>
                  <a:cxn ang="0">
                    <a:pos x="16" y="78"/>
                  </a:cxn>
                  <a:cxn ang="0">
                    <a:pos x="30" y="84"/>
                  </a:cxn>
                  <a:cxn ang="0">
                    <a:pos x="234" y="84"/>
                  </a:cxn>
                  <a:cxn ang="0">
                    <a:pos x="244" y="74"/>
                  </a:cxn>
                  <a:cxn ang="0">
                    <a:pos x="270" y="64"/>
                  </a:cxn>
                  <a:cxn ang="0">
                    <a:pos x="286" y="62"/>
                  </a:cxn>
                  <a:cxn ang="0">
                    <a:pos x="48" y="56"/>
                  </a:cxn>
                  <a:cxn ang="0">
                    <a:pos x="38" y="52"/>
                  </a:cxn>
                  <a:cxn ang="0">
                    <a:pos x="34" y="42"/>
                  </a:cxn>
                  <a:cxn ang="0">
                    <a:pos x="36" y="36"/>
                  </a:cxn>
                  <a:cxn ang="0">
                    <a:pos x="44" y="30"/>
                  </a:cxn>
                  <a:cxn ang="0">
                    <a:pos x="48" y="28"/>
                  </a:cxn>
                  <a:cxn ang="0">
                    <a:pos x="58" y="32"/>
                  </a:cxn>
                  <a:cxn ang="0">
                    <a:pos x="62" y="42"/>
                  </a:cxn>
                  <a:cxn ang="0">
                    <a:pos x="60" y="48"/>
                  </a:cxn>
                  <a:cxn ang="0">
                    <a:pos x="54" y="54"/>
                  </a:cxn>
                  <a:cxn ang="0">
                    <a:pos x="48" y="56"/>
                  </a:cxn>
                </a:cxnLst>
                <a:rect l="0" t="0" r="r" b="b"/>
                <a:pathLst>
                  <a:path w="320" h="84">
                    <a:moveTo>
                      <a:pt x="286" y="62"/>
                    </a:moveTo>
                    <a:lnTo>
                      <a:pt x="286" y="62"/>
                    </a:lnTo>
                    <a:lnTo>
                      <a:pt x="300" y="64"/>
                    </a:lnTo>
                    <a:lnTo>
                      <a:pt x="314" y="68"/>
                    </a:lnTo>
                    <a:lnTo>
                      <a:pt x="314" y="68"/>
                    </a:lnTo>
                    <a:lnTo>
                      <a:pt x="318" y="60"/>
                    </a:lnTo>
                    <a:lnTo>
                      <a:pt x="320" y="48"/>
                    </a:lnTo>
                    <a:lnTo>
                      <a:pt x="320" y="36"/>
                    </a:lnTo>
                    <a:lnTo>
                      <a:pt x="320" y="36"/>
                    </a:lnTo>
                    <a:lnTo>
                      <a:pt x="320" y="28"/>
                    </a:lnTo>
                    <a:lnTo>
                      <a:pt x="318" y="22"/>
                    </a:lnTo>
                    <a:lnTo>
                      <a:pt x="314" y="16"/>
                    </a:lnTo>
                    <a:lnTo>
                      <a:pt x="308" y="10"/>
                    </a:lnTo>
                    <a:lnTo>
                      <a:pt x="304" y="6"/>
                    </a:lnTo>
                    <a:lnTo>
                      <a:pt x="296" y="4"/>
                    </a:lnTo>
                    <a:lnTo>
                      <a:pt x="290" y="2"/>
                    </a:lnTo>
                    <a:lnTo>
                      <a:pt x="282" y="0"/>
                    </a:lnTo>
                    <a:lnTo>
                      <a:pt x="38" y="0"/>
                    </a:lnTo>
                    <a:lnTo>
                      <a:pt x="38" y="0"/>
                    </a:lnTo>
                    <a:lnTo>
                      <a:pt x="30" y="2"/>
                    </a:lnTo>
                    <a:lnTo>
                      <a:pt x="24" y="4"/>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2"/>
                    </a:lnTo>
                    <a:lnTo>
                      <a:pt x="30" y="84"/>
                    </a:lnTo>
                    <a:lnTo>
                      <a:pt x="38" y="84"/>
                    </a:lnTo>
                    <a:lnTo>
                      <a:pt x="234" y="84"/>
                    </a:lnTo>
                    <a:lnTo>
                      <a:pt x="234" y="84"/>
                    </a:lnTo>
                    <a:lnTo>
                      <a:pt x="244" y="74"/>
                    </a:lnTo>
                    <a:lnTo>
                      <a:pt x="256" y="68"/>
                    </a:lnTo>
                    <a:lnTo>
                      <a:pt x="270" y="64"/>
                    </a:lnTo>
                    <a:lnTo>
                      <a:pt x="286" y="62"/>
                    </a:lnTo>
                    <a:lnTo>
                      <a:pt x="286" y="62"/>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241" name="组合 519"/>
              <p:cNvGrpSpPr/>
              <p:nvPr/>
            </p:nvGrpSpPr>
            <p:grpSpPr>
              <a:xfrm>
                <a:off x="2840550" y="4433671"/>
                <a:ext cx="102980" cy="150802"/>
                <a:chOff x="2840550" y="4433671"/>
                <a:chExt cx="102980" cy="150802"/>
              </a:xfrm>
            </p:grpSpPr>
            <p:sp>
              <p:nvSpPr>
                <p:cNvPr id="242" name="Freeform 49"/>
                <p:cNvSpPr>
                  <a:spLocks noEditPoints="1"/>
                </p:cNvSpPr>
                <p:nvPr/>
              </p:nvSpPr>
              <p:spPr bwMode="auto">
                <a:xfrm>
                  <a:off x="2840550" y="4499555"/>
                  <a:ext cx="102980" cy="84918"/>
                </a:xfrm>
                <a:custGeom>
                  <a:avLst/>
                  <a:gdLst/>
                  <a:ahLst/>
                  <a:cxnLst>
                    <a:cxn ang="0">
                      <a:pos x="22" y="0"/>
                    </a:cxn>
                    <a:cxn ang="0">
                      <a:pos x="14" y="2"/>
                    </a:cxn>
                    <a:cxn ang="0">
                      <a:pos x="2" y="14"/>
                    </a:cxn>
                    <a:cxn ang="0">
                      <a:pos x="0" y="94"/>
                    </a:cxn>
                    <a:cxn ang="0">
                      <a:pos x="2" y="102"/>
                    </a:cxn>
                    <a:cxn ang="0">
                      <a:pos x="14" y="114"/>
                    </a:cxn>
                    <a:cxn ang="0">
                      <a:pos x="136" y="116"/>
                    </a:cxn>
                    <a:cxn ang="0">
                      <a:pos x="146" y="114"/>
                    </a:cxn>
                    <a:cxn ang="0">
                      <a:pos x="158" y="102"/>
                    </a:cxn>
                    <a:cxn ang="0">
                      <a:pos x="160" y="22"/>
                    </a:cxn>
                    <a:cxn ang="0">
                      <a:pos x="158" y="14"/>
                    </a:cxn>
                    <a:cxn ang="0">
                      <a:pos x="146" y="2"/>
                    </a:cxn>
                    <a:cxn ang="0">
                      <a:pos x="136" y="0"/>
                    </a:cxn>
                    <a:cxn ang="0">
                      <a:pos x="28" y="26"/>
                    </a:cxn>
                    <a:cxn ang="0">
                      <a:pos x="26" y="92"/>
                    </a:cxn>
                    <a:cxn ang="0">
                      <a:pos x="24" y="96"/>
                    </a:cxn>
                    <a:cxn ang="0">
                      <a:pos x="20" y="96"/>
                    </a:cxn>
                    <a:cxn ang="0">
                      <a:pos x="14" y="92"/>
                    </a:cxn>
                    <a:cxn ang="0">
                      <a:pos x="14" y="28"/>
                    </a:cxn>
                    <a:cxn ang="0">
                      <a:pos x="18" y="18"/>
                    </a:cxn>
                    <a:cxn ang="0">
                      <a:pos x="28" y="16"/>
                    </a:cxn>
                    <a:cxn ang="0">
                      <a:pos x="30" y="16"/>
                    </a:cxn>
                    <a:cxn ang="0">
                      <a:pos x="32" y="20"/>
                    </a:cxn>
                    <a:cxn ang="0">
                      <a:pos x="28" y="26"/>
                    </a:cxn>
                    <a:cxn ang="0">
                      <a:pos x="88" y="58"/>
                    </a:cxn>
                    <a:cxn ang="0">
                      <a:pos x="88" y="78"/>
                    </a:cxn>
                    <a:cxn ang="0">
                      <a:pos x="86" y="84"/>
                    </a:cxn>
                    <a:cxn ang="0">
                      <a:pos x="80" y="88"/>
                    </a:cxn>
                    <a:cxn ang="0">
                      <a:pos x="76" y="86"/>
                    </a:cxn>
                    <a:cxn ang="0">
                      <a:pos x="70" y="82"/>
                    </a:cxn>
                    <a:cxn ang="0">
                      <a:pos x="70" y="58"/>
                    </a:cxn>
                    <a:cxn ang="0">
                      <a:pos x="66" y="54"/>
                    </a:cxn>
                    <a:cxn ang="0">
                      <a:pos x="64" y="46"/>
                    </a:cxn>
                    <a:cxn ang="0">
                      <a:pos x="68" y="34"/>
                    </a:cxn>
                    <a:cxn ang="0">
                      <a:pos x="80" y="30"/>
                    </a:cxn>
                    <a:cxn ang="0">
                      <a:pos x="86" y="32"/>
                    </a:cxn>
                    <a:cxn ang="0">
                      <a:pos x="94" y="40"/>
                    </a:cxn>
                    <a:cxn ang="0">
                      <a:pos x="96" y="46"/>
                    </a:cxn>
                    <a:cxn ang="0">
                      <a:pos x="88" y="58"/>
                    </a:cxn>
                  </a:cxnLst>
                  <a:rect l="0" t="0" r="r" b="b"/>
                  <a:pathLst>
                    <a:path w="160" h="116">
                      <a:moveTo>
                        <a:pt x="136" y="0"/>
                      </a:moveTo>
                      <a:lnTo>
                        <a:pt x="22" y="0"/>
                      </a:lnTo>
                      <a:lnTo>
                        <a:pt x="22" y="0"/>
                      </a:lnTo>
                      <a:lnTo>
                        <a:pt x="14" y="2"/>
                      </a:lnTo>
                      <a:lnTo>
                        <a:pt x="6" y="8"/>
                      </a:lnTo>
                      <a:lnTo>
                        <a:pt x="2" y="14"/>
                      </a:lnTo>
                      <a:lnTo>
                        <a:pt x="0" y="22"/>
                      </a:lnTo>
                      <a:lnTo>
                        <a:pt x="0" y="94"/>
                      </a:lnTo>
                      <a:lnTo>
                        <a:pt x="0" y="94"/>
                      </a:lnTo>
                      <a:lnTo>
                        <a:pt x="2" y="102"/>
                      </a:lnTo>
                      <a:lnTo>
                        <a:pt x="6" y="110"/>
                      </a:lnTo>
                      <a:lnTo>
                        <a:pt x="14" y="114"/>
                      </a:lnTo>
                      <a:lnTo>
                        <a:pt x="22" y="116"/>
                      </a:lnTo>
                      <a:lnTo>
                        <a:pt x="136" y="116"/>
                      </a:lnTo>
                      <a:lnTo>
                        <a:pt x="136" y="116"/>
                      </a:lnTo>
                      <a:lnTo>
                        <a:pt x="146" y="114"/>
                      </a:lnTo>
                      <a:lnTo>
                        <a:pt x="152" y="110"/>
                      </a:lnTo>
                      <a:lnTo>
                        <a:pt x="158" y="102"/>
                      </a:lnTo>
                      <a:lnTo>
                        <a:pt x="160" y="94"/>
                      </a:lnTo>
                      <a:lnTo>
                        <a:pt x="160" y="22"/>
                      </a:lnTo>
                      <a:lnTo>
                        <a:pt x="160" y="22"/>
                      </a:lnTo>
                      <a:lnTo>
                        <a:pt x="158" y="14"/>
                      </a:lnTo>
                      <a:lnTo>
                        <a:pt x="152" y="8"/>
                      </a:lnTo>
                      <a:lnTo>
                        <a:pt x="146" y="2"/>
                      </a:lnTo>
                      <a:lnTo>
                        <a:pt x="136" y="0"/>
                      </a:lnTo>
                      <a:lnTo>
                        <a:pt x="136" y="0"/>
                      </a:lnTo>
                      <a:close/>
                      <a:moveTo>
                        <a:pt x="28" y="26"/>
                      </a:moveTo>
                      <a:lnTo>
                        <a:pt x="28" y="26"/>
                      </a:lnTo>
                      <a:lnTo>
                        <a:pt x="26" y="28"/>
                      </a:lnTo>
                      <a:lnTo>
                        <a:pt x="26" y="92"/>
                      </a:lnTo>
                      <a:lnTo>
                        <a:pt x="26" y="92"/>
                      </a:lnTo>
                      <a:lnTo>
                        <a:pt x="24" y="96"/>
                      </a:lnTo>
                      <a:lnTo>
                        <a:pt x="20" y="96"/>
                      </a:lnTo>
                      <a:lnTo>
                        <a:pt x="20" y="96"/>
                      </a:lnTo>
                      <a:lnTo>
                        <a:pt x="16" y="96"/>
                      </a:lnTo>
                      <a:lnTo>
                        <a:pt x="14" y="92"/>
                      </a:lnTo>
                      <a:lnTo>
                        <a:pt x="14" y="28"/>
                      </a:lnTo>
                      <a:lnTo>
                        <a:pt x="14" y="28"/>
                      </a:lnTo>
                      <a:lnTo>
                        <a:pt x="16" y="22"/>
                      </a:lnTo>
                      <a:lnTo>
                        <a:pt x="18" y="18"/>
                      </a:lnTo>
                      <a:lnTo>
                        <a:pt x="22" y="16"/>
                      </a:lnTo>
                      <a:lnTo>
                        <a:pt x="28" y="16"/>
                      </a:lnTo>
                      <a:lnTo>
                        <a:pt x="28" y="16"/>
                      </a:lnTo>
                      <a:lnTo>
                        <a:pt x="30" y="16"/>
                      </a:lnTo>
                      <a:lnTo>
                        <a:pt x="32" y="20"/>
                      </a:lnTo>
                      <a:lnTo>
                        <a:pt x="32" y="20"/>
                      </a:lnTo>
                      <a:lnTo>
                        <a:pt x="30" y="24"/>
                      </a:lnTo>
                      <a:lnTo>
                        <a:pt x="28" y="26"/>
                      </a:lnTo>
                      <a:lnTo>
                        <a:pt x="28" y="26"/>
                      </a:lnTo>
                      <a:close/>
                      <a:moveTo>
                        <a:pt x="88" y="58"/>
                      </a:moveTo>
                      <a:lnTo>
                        <a:pt x="88" y="78"/>
                      </a:lnTo>
                      <a:lnTo>
                        <a:pt x="88" y="78"/>
                      </a:lnTo>
                      <a:lnTo>
                        <a:pt x="88" y="82"/>
                      </a:lnTo>
                      <a:lnTo>
                        <a:pt x="86" y="84"/>
                      </a:lnTo>
                      <a:lnTo>
                        <a:pt x="84" y="86"/>
                      </a:lnTo>
                      <a:lnTo>
                        <a:pt x="80" y="88"/>
                      </a:lnTo>
                      <a:lnTo>
                        <a:pt x="80" y="88"/>
                      </a:lnTo>
                      <a:lnTo>
                        <a:pt x="76" y="86"/>
                      </a:lnTo>
                      <a:lnTo>
                        <a:pt x="72" y="84"/>
                      </a:lnTo>
                      <a:lnTo>
                        <a:pt x="70" y="82"/>
                      </a:lnTo>
                      <a:lnTo>
                        <a:pt x="70" y="78"/>
                      </a:lnTo>
                      <a:lnTo>
                        <a:pt x="70" y="58"/>
                      </a:lnTo>
                      <a:lnTo>
                        <a:pt x="70" y="58"/>
                      </a:lnTo>
                      <a:lnTo>
                        <a:pt x="66" y="54"/>
                      </a:lnTo>
                      <a:lnTo>
                        <a:pt x="64" y="46"/>
                      </a:lnTo>
                      <a:lnTo>
                        <a:pt x="64" y="46"/>
                      </a:lnTo>
                      <a:lnTo>
                        <a:pt x="64" y="40"/>
                      </a:lnTo>
                      <a:lnTo>
                        <a:pt x="68" y="34"/>
                      </a:lnTo>
                      <a:lnTo>
                        <a:pt x="74" y="32"/>
                      </a:lnTo>
                      <a:lnTo>
                        <a:pt x="80" y="30"/>
                      </a:lnTo>
                      <a:lnTo>
                        <a:pt x="80" y="30"/>
                      </a:lnTo>
                      <a:lnTo>
                        <a:pt x="86" y="32"/>
                      </a:lnTo>
                      <a:lnTo>
                        <a:pt x="90" y="34"/>
                      </a:lnTo>
                      <a:lnTo>
                        <a:pt x="94" y="40"/>
                      </a:lnTo>
                      <a:lnTo>
                        <a:pt x="96" y="46"/>
                      </a:lnTo>
                      <a:lnTo>
                        <a:pt x="96" y="46"/>
                      </a:lnTo>
                      <a:lnTo>
                        <a:pt x="94" y="54"/>
                      </a:lnTo>
                      <a:lnTo>
                        <a:pt x="88" y="58"/>
                      </a:lnTo>
                      <a:lnTo>
                        <a:pt x="88" y="58"/>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3" name="Freeform 50"/>
                <p:cNvSpPr/>
                <p:nvPr/>
              </p:nvSpPr>
              <p:spPr bwMode="auto">
                <a:xfrm>
                  <a:off x="2854710" y="4433671"/>
                  <a:ext cx="73373" cy="60028"/>
                </a:xfrm>
                <a:custGeom>
                  <a:avLst/>
                  <a:gdLst/>
                  <a:ahLst/>
                  <a:cxnLst>
                    <a:cxn ang="0">
                      <a:pos x="26" y="56"/>
                    </a:cxn>
                    <a:cxn ang="0">
                      <a:pos x="26" y="56"/>
                    </a:cxn>
                    <a:cxn ang="0">
                      <a:pos x="26" y="50"/>
                    </a:cxn>
                    <a:cxn ang="0">
                      <a:pos x="28" y="44"/>
                    </a:cxn>
                    <a:cxn ang="0">
                      <a:pos x="36" y="34"/>
                    </a:cxn>
                    <a:cxn ang="0">
                      <a:pos x="46" y="28"/>
                    </a:cxn>
                    <a:cxn ang="0">
                      <a:pos x="52" y="26"/>
                    </a:cxn>
                    <a:cxn ang="0">
                      <a:pos x="58" y="26"/>
                    </a:cxn>
                    <a:cxn ang="0">
                      <a:pos x="58" y="26"/>
                    </a:cxn>
                    <a:cxn ang="0">
                      <a:pos x="64" y="26"/>
                    </a:cxn>
                    <a:cxn ang="0">
                      <a:pos x="70" y="28"/>
                    </a:cxn>
                    <a:cxn ang="0">
                      <a:pos x="80" y="34"/>
                    </a:cxn>
                    <a:cxn ang="0">
                      <a:pos x="86" y="44"/>
                    </a:cxn>
                    <a:cxn ang="0">
                      <a:pos x="88" y="50"/>
                    </a:cxn>
                    <a:cxn ang="0">
                      <a:pos x="88" y="56"/>
                    </a:cxn>
                    <a:cxn ang="0">
                      <a:pos x="88" y="82"/>
                    </a:cxn>
                    <a:cxn ang="0">
                      <a:pos x="114" y="82"/>
                    </a:cxn>
                    <a:cxn ang="0">
                      <a:pos x="114" y="56"/>
                    </a:cxn>
                    <a:cxn ang="0">
                      <a:pos x="114" y="56"/>
                    </a:cxn>
                    <a:cxn ang="0">
                      <a:pos x="112" y="46"/>
                    </a:cxn>
                    <a:cxn ang="0">
                      <a:pos x="110" y="34"/>
                    </a:cxn>
                    <a:cxn ang="0">
                      <a:pos x="104" y="26"/>
                    </a:cxn>
                    <a:cxn ang="0">
                      <a:pos x="98" y="16"/>
                    </a:cxn>
                    <a:cxn ang="0">
                      <a:pos x="90" y="10"/>
                    </a:cxn>
                    <a:cxn ang="0">
                      <a:pos x="80" y="4"/>
                    </a:cxn>
                    <a:cxn ang="0">
                      <a:pos x="68" y="2"/>
                    </a:cxn>
                    <a:cxn ang="0">
                      <a:pos x="58" y="0"/>
                    </a:cxn>
                    <a:cxn ang="0">
                      <a:pos x="58" y="0"/>
                    </a:cxn>
                    <a:cxn ang="0">
                      <a:pos x="46" y="2"/>
                    </a:cxn>
                    <a:cxn ang="0">
                      <a:pos x="36" y="4"/>
                    </a:cxn>
                    <a:cxn ang="0">
                      <a:pos x="26" y="10"/>
                    </a:cxn>
                    <a:cxn ang="0">
                      <a:pos x="18" y="16"/>
                    </a:cxn>
                    <a:cxn ang="0">
                      <a:pos x="10" y="26"/>
                    </a:cxn>
                    <a:cxn ang="0">
                      <a:pos x="6" y="34"/>
                    </a:cxn>
                    <a:cxn ang="0">
                      <a:pos x="2" y="46"/>
                    </a:cxn>
                    <a:cxn ang="0">
                      <a:pos x="0" y="56"/>
                    </a:cxn>
                    <a:cxn ang="0">
                      <a:pos x="0" y="82"/>
                    </a:cxn>
                    <a:cxn ang="0">
                      <a:pos x="26" y="82"/>
                    </a:cxn>
                    <a:cxn ang="0">
                      <a:pos x="26" y="56"/>
                    </a:cxn>
                  </a:cxnLst>
                  <a:rect l="0" t="0" r="r" b="b"/>
                  <a:pathLst>
                    <a:path w="114" h="82">
                      <a:moveTo>
                        <a:pt x="26" y="56"/>
                      </a:moveTo>
                      <a:lnTo>
                        <a:pt x="26" y="56"/>
                      </a:lnTo>
                      <a:lnTo>
                        <a:pt x="26" y="50"/>
                      </a:lnTo>
                      <a:lnTo>
                        <a:pt x="28" y="44"/>
                      </a:lnTo>
                      <a:lnTo>
                        <a:pt x="36" y="34"/>
                      </a:lnTo>
                      <a:lnTo>
                        <a:pt x="46" y="28"/>
                      </a:lnTo>
                      <a:lnTo>
                        <a:pt x="52" y="26"/>
                      </a:lnTo>
                      <a:lnTo>
                        <a:pt x="58" y="26"/>
                      </a:lnTo>
                      <a:lnTo>
                        <a:pt x="58" y="26"/>
                      </a:lnTo>
                      <a:lnTo>
                        <a:pt x="64" y="26"/>
                      </a:lnTo>
                      <a:lnTo>
                        <a:pt x="70" y="28"/>
                      </a:lnTo>
                      <a:lnTo>
                        <a:pt x="80" y="34"/>
                      </a:lnTo>
                      <a:lnTo>
                        <a:pt x="86" y="44"/>
                      </a:lnTo>
                      <a:lnTo>
                        <a:pt x="88" y="50"/>
                      </a:lnTo>
                      <a:lnTo>
                        <a:pt x="88" y="56"/>
                      </a:lnTo>
                      <a:lnTo>
                        <a:pt x="88" y="82"/>
                      </a:lnTo>
                      <a:lnTo>
                        <a:pt x="114" y="82"/>
                      </a:lnTo>
                      <a:lnTo>
                        <a:pt x="114" y="56"/>
                      </a:lnTo>
                      <a:lnTo>
                        <a:pt x="114" y="56"/>
                      </a:lnTo>
                      <a:lnTo>
                        <a:pt x="112" y="46"/>
                      </a:lnTo>
                      <a:lnTo>
                        <a:pt x="110" y="34"/>
                      </a:lnTo>
                      <a:lnTo>
                        <a:pt x="104" y="26"/>
                      </a:lnTo>
                      <a:lnTo>
                        <a:pt x="98" y="16"/>
                      </a:lnTo>
                      <a:lnTo>
                        <a:pt x="90" y="10"/>
                      </a:lnTo>
                      <a:lnTo>
                        <a:pt x="80" y="4"/>
                      </a:lnTo>
                      <a:lnTo>
                        <a:pt x="68" y="2"/>
                      </a:lnTo>
                      <a:lnTo>
                        <a:pt x="58" y="0"/>
                      </a:lnTo>
                      <a:lnTo>
                        <a:pt x="58" y="0"/>
                      </a:lnTo>
                      <a:lnTo>
                        <a:pt x="46" y="2"/>
                      </a:lnTo>
                      <a:lnTo>
                        <a:pt x="36" y="4"/>
                      </a:lnTo>
                      <a:lnTo>
                        <a:pt x="26" y="10"/>
                      </a:lnTo>
                      <a:lnTo>
                        <a:pt x="18" y="16"/>
                      </a:lnTo>
                      <a:lnTo>
                        <a:pt x="10" y="26"/>
                      </a:lnTo>
                      <a:lnTo>
                        <a:pt x="6" y="34"/>
                      </a:lnTo>
                      <a:lnTo>
                        <a:pt x="2" y="46"/>
                      </a:lnTo>
                      <a:lnTo>
                        <a:pt x="0" y="56"/>
                      </a:lnTo>
                      <a:lnTo>
                        <a:pt x="0" y="82"/>
                      </a:lnTo>
                      <a:lnTo>
                        <a:pt x="26" y="82"/>
                      </a:lnTo>
                      <a:lnTo>
                        <a:pt x="26" y="56"/>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grpSp>
          <p:nvGrpSpPr>
            <p:cNvPr id="244" name="组合 539"/>
            <p:cNvGrpSpPr/>
            <p:nvPr/>
          </p:nvGrpSpPr>
          <p:grpSpPr>
            <a:xfrm>
              <a:off x="4550009" y="1572160"/>
              <a:ext cx="262599" cy="209366"/>
              <a:chOff x="3965886" y="4356057"/>
              <a:chExt cx="262599" cy="209366"/>
            </a:xfrm>
          </p:grpSpPr>
          <p:sp>
            <p:nvSpPr>
              <p:cNvPr id="245" name="Freeform 51"/>
              <p:cNvSpPr>
                <a:spLocks noEditPoints="1"/>
              </p:cNvSpPr>
              <p:nvPr/>
            </p:nvSpPr>
            <p:spPr bwMode="auto">
              <a:xfrm>
                <a:off x="3965886" y="4505395"/>
                <a:ext cx="184077" cy="60028"/>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6" name="Freeform 52"/>
              <p:cNvSpPr>
                <a:spLocks noEditPoints="1"/>
              </p:cNvSpPr>
              <p:nvPr/>
            </p:nvSpPr>
            <p:spPr bwMode="auto">
              <a:xfrm>
                <a:off x="3965886" y="4432190"/>
                <a:ext cx="140310" cy="61492"/>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7" name="Freeform 53"/>
              <p:cNvSpPr>
                <a:spLocks noEditPoints="1"/>
              </p:cNvSpPr>
              <p:nvPr/>
            </p:nvSpPr>
            <p:spPr bwMode="auto">
              <a:xfrm>
                <a:off x="3965886" y="4356057"/>
                <a:ext cx="205960" cy="61492"/>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nvGrpSpPr>
              <p:cNvPr id="248" name="组合 518"/>
              <p:cNvGrpSpPr/>
              <p:nvPr/>
            </p:nvGrpSpPr>
            <p:grpSpPr>
              <a:xfrm>
                <a:off x="4112633" y="4413157"/>
                <a:ext cx="115852" cy="152266"/>
                <a:chOff x="4112633" y="4413157"/>
                <a:chExt cx="115852" cy="152266"/>
              </a:xfrm>
            </p:grpSpPr>
            <p:sp>
              <p:nvSpPr>
                <p:cNvPr id="249" name="Freeform 54"/>
                <p:cNvSpPr>
                  <a:spLocks noEditPoints="1"/>
                </p:cNvSpPr>
                <p:nvPr/>
              </p:nvSpPr>
              <p:spPr bwMode="auto">
                <a:xfrm>
                  <a:off x="4112633" y="4413157"/>
                  <a:ext cx="115852" cy="152266"/>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0" name="Freeform 55"/>
                <p:cNvSpPr/>
                <p:nvPr/>
              </p:nvSpPr>
              <p:spPr bwMode="auto">
                <a:xfrm>
                  <a:off x="4144814" y="4461472"/>
                  <a:ext cx="63075" cy="80525"/>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1" name="Freeform 56"/>
                <p:cNvSpPr/>
                <p:nvPr/>
              </p:nvSpPr>
              <p:spPr bwMode="auto">
                <a:xfrm>
                  <a:off x="4131941" y="4436582"/>
                  <a:ext cx="72086" cy="70277"/>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grpSp>
          <p:nvGrpSpPr>
            <p:cNvPr id="252" name="组合 541"/>
            <p:cNvGrpSpPr/>
            <p:nvPr/>
          </p:nvGrpSpPr>
          <p:grpSpPr>
            <a:xfrm>
              <a:off x="5413952" y="1533379"/>
              <a:ext cx="303854" cy="242162"/>
              <a:chOff x="5006198" y="4337007"/>
              <a:chExt cx="248439" cy="209366"/>
            </a:xfrm>
          </p:grpSpPr>
          <p:sp>
            <p:nvSpPr>
              <p:cNvPr id="253" name="Freeform 57"/>
              <p:cNvSpPr>
                <a:spLocks noEditPoints="1"/>
              </p:cNvSpPr>
              <p:nvPr/>
            </p:nvSpPr>
            <p:spPr bwMode="auto">
              <a:xfrm>
                <a:off x="5006198" y="4486345"/>
                <a:ext cx="184077" cy="60028"/>
              </a:xfrm>
              <a:custGeom>
                <a:avLst/>
                <a:gdLst/>
                <a:ahLst/>
                <a:cxnLst>
                  <a:cxn ang="0">
                    <a:pos x="216" y="0"/>
                  </a:cxn>
                  <a:cxn ang="0">
                    <a:pos x="38" y="0"/>
                  </a:cxn>
                  <a:cxn ang="0">
                    <a:pos x="38" y="0"/>
                  </a:cxn>
                  <a:cxn ang="0">
                    <a:pos x="30" y="0"/>
                  </a:cxn>
                  <a:cxn ang="0">
                    <a:pos x="24" y="2"/>
                  </a:cxn>
                  <a:cxn ang="0">
                    <a:pos x="16" y="6"/>
                  </a:cxn>
                  <a:cxn ang="0">
                    <a:pos x="10" y="10"/>
                  </a:cxn>
                  <a:cxn ang="0">
                    <a:pos x="6" y="14"/>
                  </a:cxn>
                  <a:cxn ang="0">
                    <a:pos x="2" y="20"/>
                  </a:cxn>
                  <a:cxn ang="0">
                    <a:pos x="0" y="28"/>
                  </a:cxn>
                  <a:cxn ang="0">
                    <a:pos x="0" y="34"/>
                  </a:cxn>
                  <a:cxn ang="0">
                    <a:pos x="0" y="48"/>
                  </a:cxn>
                  <a:cxn ang="0">
                    <a:pos x="0" y="48"/>
                  </a:cxn>
                  <a:cxn ang="0">
                    <a:pos x="0" y="54"/>
                  </a:cxn>
                  <a:cxn ang="0">
                    <a:pos x="2" y="62"/>
                  </a:cxn>
                  <a:cxn ang="0">
                    <a:pos x="6" y="68"/>
                  </a:cxn>
                  <a:cxn ang="0">
                    <a:pos x="10" y="72"/>
                  </a:cxn>
                  <a:cxn ang="0">
                    <a:pos x="16" y="76"/>
                  </a:cxn>
                  <a:cxn ang="0">
                    <a:pos x="24" y="80"/>
                  </a:cxn>
                  <a:cxn ang="0">
                    <a:pos x="30" y="82"/>
                  </a:cxn>
                  <a:cxn ang="0">
                    <a:pos x="38" y="82"/>
                  </a:cxn>
                  <a:cxn ang="0">
                    <a:pos x="282" y="82"/>
                  </a:cxn>
                  <a:cxn ang="0">
                    <a:pos x="282" y="82"/>
                  </a:cxn>
                  <a:cxn ang="0">
                    <a:pos x="286" y="82"/>
                  </a:cxn>
                  <a:cxn ang="0">
                    <a:pos x="286" y="82"/>
                  </a:cxn>
                  <a:cxn ang="0">
                    <a:pos x="272" y="78"/>
                  </a:cxn>
                  <a:cxn ang="0">
                    <a:pos x="260" y="70"/>
                  </a:cxn>
                  <a:cxn ang="0">
                    <a:pos x="248" y="62"/>
                  </a:cxn>
                  <a:cxn ang="0">
                    <a:pos x="238" y="52"/>
                  </a:cxn>
                  <a:cxn ang="0">
                    <a:pos x="230" y="40"/>
                  </a:cxn>
                  <a:cxn ang="0">
                    <a:pos x="222" y="28"/>
                  </a:cxn>
                  <a:cxn ang="0">
                    <a:pos x="218" y="14"/>
                  </a:cxn>
                  <a:cxn ang="0">
                    <a:pos x="216" y="0"/>
                  </a:cxn>
                  <a:cxn ang="0">
                    <a:pos x="216" y="0"/>
                  </a:cxn>
                  <a:cxn ang="0">
                    <a:pos x="48" y="54"/>
                  </a:cxn>
                  <a:cxn ang="0">
                    <a:pos x="48" y="54"/>
                  </a:cxn>
                  <a:cxn ang="0">
                    <a:pos x="44" y="54"/>
                  </a:cxn>
                  <a:cxn ang="0">
                    <a:pos x="38" y="50"/>
                  </a:cxn>
                  <a:cxn ang="0">
                    <a:pos x="36" y="46"/>
                  </a:cxn>
                  <a:cxn ang="0">
                    <a:pos x="34" y="40"/>
                  </a:cxn>
                  <a:cxn ang="0">
                    <a:pos x="34" y="40"/>
                  </a:cxn>
                  <a:cxn ang="0">
                    <a:pos x="36" y="36"/>
                  </a:cxn>
                  <a:cxn ang="0">
                    <a:pos x="38" y="32"/>
                  </a:cxn>
                  <a:cxn ang="0">
                    <a:pos x="44" y="28"/>
                  </a:cxn>
                  <a:cxn ang="0">
                    <a:pos x="48" y="28"/>
                  </a:cxn>
                  <a:cxn ang="0">
                    <a:pos x="48" y="28"/>
                  </a:cxn>
                  <a:cxn ang="0">
                    <a:pos x="54" y="28"/>
                  </a:cxn>
                  <a:cxn ang="0">
                    <a:pos x="58" y="32"/>
                  </a:cxn>
                  <a:cxn ang="0">
                    <a:pos x="60" y="36"/>
                  </a:cxn>
                  <a:cxn ang="0">
                    <a:pos x="62" y="40"/>
                  </a:cxn>
                  <a:cxn ang="0">
                    <a:pos x="62" y="40"/>
                  </a:cxn>
                  <a:cxn ang="0">
                    <a:pos x="60" y="46"/>
                  </a:cxn>
                  <a:cxn ang="0">
                    <a:pos x="58" y="50"/>
                  </a:cxn>
                  <a:cxn ang="0">
                    <a:pos x="54" y="54"/>
                  </a:cxn>
                  <a:cxn ang="0">
                    <a:pos x="48" y="54"/>
                  </a:cxn>
                  <a:cxn ang="0">
                    <a:pos x="48" y="54"/>
                  </a:cxn>
                </a:cxnLst>
                <a:rect l="0" t="0" r="r" b="b"/>
                <a:pathLst>
                  <a:path w="286" h="82">
                    <a:moveTo>
                      <a:pt x="216" y="0"/>
                    </a:moveTo>
                    <a:lnTo>
                      <a:pt x="38" y="0"/>
                    </a:lnTo>
                    <a:lnTo>
                      <a:pt x="38" y="0"/>
                    </a:lnTo>
                    <a:lnTo>
                      <a:pt x="30" y="0"/>
                    </a:lnTo>
                    <a:lnTo>
                      <a:pt x="24" y="2"/>
                    </a:lnTo>
                    <a:lnTo>
                      <a:pt x="16" y="6"/>
                    </a:lnTo>
                    <a:lnTo>
                      <a:pt x="10" y="10"/>
                    </a:lnTo>
                    <a:lnTo>
                      <a:pt x="6" y="14"/>
                    </a:lnTo>
                    <a:lnTo>
                      <a:pt x="2" y="20"/>
                    </a:lnTo>
                    <a:lnTo>
                      <a:pt x="0" y="28"/>
                    </a:lnTo>
                    <a:lnTo>
                      <a:pt x="0" y="34"/>
                    </a:lnTo>
                    <a:lnTo>
                      <a:pt x="0" y="48"/>
                    </a:lnTo>
                    <a:lnTo>
                      <a:pt x="0" y="48"/>
                    </a:lnTo>
                    <a:lnTo>
                      <a:pt x="0" y="54"/>
                    </a:lnTo>
                    <a:lnTo>
                      <a:pt x="2" y="62"/>
                    </a:lnTo>
                    <a:lnTo>
                      <a:pt x="6" y="68"/>
                    </a:lnTo>
                    <a:lnTo>
                      <a:pt x="10" y="72"/>
                    </a:lnTo>
                    <a:lnTo>
                      <a:pt x="16" y="76"/>
                    </a:lnTo>
                    <a:lnTo>
                      <a:pt x="24" y="80"/>
                    </a:lnTo>
                    <a:lnTo>
                      <a:pt x="30" y="82"/>
                    </a:lnTo>
                    <a:lnTo>
                      <a:pt x="38" y="82"/>
                    </a:lnTo>
                    <a:lnTo>
                      <a:pt x="282" y="82"/>
                    </a:lnTo>
                    <a:lnTo>
                      <a:pt x="282" y="82"/>
                    </a:lnTo>
                    <a:lnTo>
                      <a:pt x="286" y="82"/>
                    </a:lnTo>
                    <a:lnTo>
                      <a:pt x="286" y="82"/>
                    </a:lnTo>
                    <a:lnTo>
                      <a:pt x="272" y="78"/>
                    </a:lnTo>
                    <a:lnTo>
                      <a:pt x="260" y="70"/>
                    </a:lnTo>
                    <a:lnTo>
                      <a:pt x="248" y="62"/>
                    </a:lnTo>
                    <a:lnTo>
                      <a:pt x="238" y="52"/>
                    </a:lnTo>
                    <a:lnTo>
                      <a:pt x="230" y="40"/>
                    </a:lnTo>
                    <a:lnTo>
                      <a:pt x="222" y="28"/>
                    </a:lnTo>
                    <a:lnTo>
                      <a:pt x="218" y="14"/>
                    </a:lnTo>
                    <a:lnTo>
                      <a:pt x="216" y="0"/>
                    </a:lnTo>
                    <a:lnTo>
                      <a:pt x="216" y="0"/>
                    </a:lnTo>
                    <a:close/>
                    <a:moveTo>
                      <a:pt x="48" y="54"/>
                    </a:moveTo>
                    <a:lnTo>
                      <a:pt x="48" y="54"/>
                    </a:lnTo>
                    <a:lnTo>
                      <a:pt x="44" y="54"/>
                    </a:lnTo>
                    <a:lnTo>
                      <a:pt x="38" y="50"/>
                    </a:lnTo>
                    <a:lnTo>
                      <a:pt x="36" y="46"/>
                    </a:lnTo>
                    <a:lnTo>
                      <a:pt x="34" y="40"/>
                    </a:lnTo>
                    <a:lnTo>
                      <a:pt x="34" y="40"/>
                    </a:lnTo>
                    <a:lnTo>
                      <a:pt x="36" y="36"/>
                    </a:lnTo>
                    <a:lnTo>
                      <a:pt x="38" y="32"/>
                    </a:lnTo>
                    <a:lnTo>
                      <a:pt x="44" y="28"/>
                    </a:lnTo>
                    <a:lnTo>
                      <a:pt x="48" y="28"/>
                    </a:lnTo>
                    <a:lnTo>
                      <a:pt x="48" y="28"/>
                    </a:lnTo>
                    <a:lnTo>
                      <a:pt x="54" y="28"/>
                    </a:lnTo>
                    <a:lnTo>
                      <a:pt x="58" y="32"/>
                    </a:lnTo>
                    <a:lnTo>
                      <a:pt x="60" y="36"/>
                    </a:lnTo>
                    <a:lnTo>
                      <a:pt x="62" y="40"/>
                    </a:lnTo>
                    <a:lnTo>
                      <a:pt x="62" y="40"/>
                    </a:lnTo>
                    <a:lnTo>
                      <a:pt x="60" y="46"/>
                    </a:lnTo>
                    <a:lnTo>
                      <a:pt x="58" y="50"/>
                    </a:lnTo>
                    <a:lnTo>
                      <a:pt x="54" y="54"/>
                    </a:lnTo>
                    <a:lnTo>
                      <a:pt x="48" y="54"/>
                    </a:lnTo>
                    <a:lnTo>
                      <a:pt x="48" y="54"/>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4" name="Freeform 58"/>
              <p:cNvSpPr>
                <a:spLocks noEditPoints="1"/>
              </p:cNvSpPr>
              <p:nvPr/>
            </p:nvSpPr>
            <p:spPr bwMode="auto">
              <a:xfrm>
                <a:off x="5006198" y="4413140"/>
                <a:ext cx="187939" cy="61492"/>
              </a:xfrm>
              <a:custGeom>
                <a:avLst/>
                <a:gdLst/>
                <a:ahLst/>
                <a:cxnLst>
                  <a:cxn ang="0">
                    <a:pos x="292" y="2"/>
                  </a:cxn>
                  <a:cxn ang="0">
                    <a:pos x="292" y="2"/>
                  </a:cxn>
                  <a:cxn ang="0">
                    <a:pos x="282" y="0"/>
                  </a:cxn>
                  <a:cxn ang="0">
                    <a:pos x="38" y="0"/>
                  </a:cxn>
                  <a:cxn ang="0">
                    <a:pos x="38" y="0"/>
                  </a:cxn>
                  <a:cxn ang="0">
                    <a:pos x="30" y="0"/>
                  </a:cxn>
                  <a:cxn ang="0">
                    <a:pos x="24" y="2"/>
                  </a:cxn>
                  <a:cxn ang="0">
                    <a:pos x="16" y="6"/>
                  </a:cxn>
                  <a:cxn ang="0">
                    <a:pos x="10" y="10"/>
                  </a:cxn>
                  <a:cxn ang="0">
                    <a:pos x="6" y="16"/>
                  </a:cxn>
                  <a:cxn ang="0">
                    <a:pos x="2" y="22"/>
                  </a:cxn>
                  <a:cxn ang="0">
                    <a:pos x="0" y="28"/>
                  </a:cxn>
                  <a:cxn ang="0">
                    <a:pos x="0" y="36"/>
                  </a:cxn>
                  <a:cxn ang="0">
                    <a:pos x="0" y="48"/>
                  </a:cxn>
                  <a:cxn ang="0">
                    <a:pos x="0" y="48"/>
                  </a:cxn>
                  <a:cxn ang="0">
                    <a:pos x="0" y="56"/>
                  </a:cxn>
                  <a:cxn ang="0">
                    <a:pos x="2" y="62"/>
                  </a:cxn>
                  <a:cxn ang="0">
                    <a:pos x="6" y="68"/>
                  </a:cxn>
                  <a:cxn ang="0">
                    <a:pos x="10" y="74"/>
                  </a:cxn>
                  <a:cxn ang="0">
                    <a:pos x="16" y="78"/>
                  </a:cxn>
                  <a:cxn ang="0">
                    <a:pos x="24" y="80"/>
                  </a:cxn>
                  <a:cxn ang="0">
                    <a:pos x="30" y="82"/>
                  </a:cxn>
                  <a:cxn ang="0">
                    <a:pos x="38" y="84"/>
                  </a:cxn>
                  <a:cxn ang="0">
                    <a:pos x="216" y="84"/>
                  </a:cxn>
                  <a:cxn ang="0">
                    <a:pos x="216" y="84"/>
                  </a:cxn>
                  <a:cxn ang="0">
                    <a:pos x="220" y="68"/>
                  </a:cxn>
                  <a:cxn ang="0">
                    <a:pos x="224" y="54"/>
                  </a:cxn>
                  <a:cxn ang="0">
                    <a:pos x="232" y="42"/>
                  </a:cxn>
                  <a:cxn ang="0">
                    <a:pos x="240" y="30"/>
                  </a:cxn>
                  <a:cxn ang="0">
                    <a:pos x="252" y="20"/>
                  </a:cxn>
                  <a:cxn ang="0">
                    <a:pos x="264" y="12"/>
                  </a:cxn>
                  <a:cxn ang="0">
                    <a:pos x="278" y="6"/>
                  </a:cxn>
                  <a:cxn ang="0">
                    <a:pos x="292" y="2"/>
                  </a:cxn>
                  <a:cxn ang="0">
                    <a:pos x="292" y="2"/>
                  </a:cxn>
                  <a:cxn ang="0">
                    <a:pos x="48" y="56"/>
                  </a:cxn>
                  <a:cxn ang="0">
                    <a:pos x="48" y="56"/>
                  </a:cxn>
                  <a:cxn ang="0">
                    <a:pos x="44" y="54"/>
                  </a:cxn>
                  <a:cxn ang="0">
                    <a:pos x="38" y="52"/>
                  </a:cxn>
                  <a:cxn ang="0">
                    <a:pos x="36" y="48"/>
                  </a:cxn>
                  <a:cxn ang="0">
                    <a:pos x="34" y="42"/>
                  </a:cxn>
                  <a:cxn ang="0">
                    <a:pos x="34" y="42"/>
                  </a:cxn>
                  <a:cxn ang="0">
                    <a:pos x="36" y="36"/>
                  </a:cxn>
                  <a:cxn ang="0">
                    <a:pos x="38" y="32"/>
                  </a:cxn>
                  <a:cxn ang="0">
                    <a:pos x="44" y="30"/>
                  </a:cxn>
                  <a:cxn ang="0">
                    <a:pos x="48" y="28"/>
                  </a:cxn>
                  <a:cxn ang="0">
                    <a:pos x="48" y="28"/>
                  </a:cxn>
                  <a:cxn ang="0">
                    <a:pos x="54" y="30"/>
                  </a:cxn>
                  <a:cxn ang="0">
                    <a:pos x="58" y="32"/>
                  </a:cxn>
                  <a:cxn ang="0">
                    <a:pos x="60" y="36"/>
                  </a:cxn>
                  <a:cxn ang="0">
                    <a:pos x="62" y="42"/>
                  </a:cxn>
                  <a:cxn ang="0">
                    <a:pos x="62" y="42"/>
                  </a:cxn>
                  <a:cxn ang="0">
                    <a:pos x="60" y="48"/>
                  </a:cxn>
                  <a:cxn ang="0">
                    <a:pos x="58" y="52"/>
                  </a:cxn>
                  <a:cxn ang="0">
                    <a:pos x="54" y="54"/>
                  </a:cxn>
                  <a:cxn ang="0">
                    <a:pos x="48" y="56"/>
                  </a:cxn>
                  <a:cxn ang="0">
                    <a:pos x="48" y="56"/>
                  </a:cxn>
                </a:cxnLst>
                <a:rect l="0" t="0" r="r" b="b"/>
                <a:pathLst>
                  <a:path w="292" h="84">
                    <a:moveTo>
                      <a:pt x="292" y="2"/>
                    </a:moveTo>
                    <a:lnTo>
                      <a:pt x="292" y="2"/>
                    </a:lnTo>
                    <a:lnTo>
                      <a:pt x="282" y="0"/>
                    </a:lnTo>
                    <a:lnTo>
                      <a:pt x="38" y="0"/>
                    </a:lnTo>
                    <a:lnTo>
                      <a:pt x="38" y="0"/>
                    </a:lnTo>
                    <a:lnTo>
                      <a:pt x="30" y="0"/>
                    </a:lnTo>
                    <a:lnTo>
                      <a:pt x="24" y="2"/>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0"/>
                    </a:lnTo>
                    <a:lnTo>
                      <a:pt x="30" y="82"/>
                    </a:lnTo>
                    <a:lnTo>
                      <a:pt x="38" y="84"/>
                    </a:lnTo>
                    <a:lnTo>
                      <a:pt x="216" y="84"/>
                    </a:lnTo>
                    <a:lnTo>
                      <a:pt x="216" y="84"/>
                    </a:lnTo>
                    <a:lnTo>
                      <a:pt x="220" y="68"/>
                    </a:lnTo>
                    <a:lnTo>
                      <a:pt x="224" y="54"/>
                    </a:lnTo>
                    <a:lnTo>
                      <a:pt x="232" y="42"/>
                    </a:lnTo>
                    <a:lnTo>
                      <a:pt x="240" y="30"/>
                    </a:lnTo>
                    <a:lnTo>
                      <a:pt x="252" y="20"/>
                    </a:lnTo>
                    <a:lnTo>
                      <a:pt x="264" y="12"/>
                    </a:lnTo>
                    <a:lnTo>
                      <a:pt x="278" y="6"/>
                    </a:lnTo>
                    <a:lnTo>
                      <a:pt x="292" y="2"/>
                    </a:lnTo>
                    <a:lnTo>
                      <a:pt x="292" y="2"/>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5" name="Freeform 59"/>
              <p:cNvSpPr>
                <a:spLocks noEditPoints="1"/>
              </p:cNvSpPr>
              <p:nvPr/>
            </p:nvSpPr>
            <p:spPr bwMode="auto">
              <a:xfrm>
                <a:off x="5006198" y="4337007"/>
                <a:ext cx="205960" cy="61492"/>
              </a:xfrm>
              <a:custGeom>
                <a:avLst/>
                <a:gdLst/>
                <a:ahLst/>
                <a:cxnLst>
                  <a:cxn ang="0">
                    <a:pos x="320" y="36"/>
                  </a:cxn>
                  <a:cxn ang="0">
                    <a:pos x="320" y="28"/>
                  </a:cxn>
                  <a:cxn ang="0">
                    <a:pos x="314" y="16"/>
                  </a:cxn>
                  <a:cxn ang="0">
                    <a:pos x="304" y="6"/>
                  </a:cxn>
                  <a:cxn ang="0">
                    <a:pos x="290" y="2"/>
                  </a:cxn>
                  <a:cxn ang="0">
                    <a:pos x="38" y="0"/>
                  </a:cxn>
                  <a:cxn ang="0">
                    <a:pos x="30" y="2"/>
                  </a:cxn>
                  <a:cxn ang="0">
                    <a:pos x="16" y="6"/>
                  </a:cxn>
                  <a:cxn ang="0">
                    <a:pos x="6" y="16"/>
                  </a:cxn>
                  <a:cxn ang="0">
                    <a:pos x="0" y="28"/>
                  </a:cxn>
                  <a:cxn ang="0">
                    <a:pos x="0" y="48"/>
                  </a:cxn>
                  <a:cxn ang="0">
                    <a:pos x="0" y="56"/>
                  </a:cxn>
                  <a:cxn ang="0">
                    <a:pos x="6" y="68"/>
                  </a:cxn>
                  <a:cxn ang="0">
                    <a:pos x="16" y="78"/>
                  </a:cxn>
                  <a:cxn ang="0">
                    <a:pos x="30" y="84"/>
                  </a:cxn>
                  <a:cxn ang="0">
                    <a:pos x="282" y="84"/>
                  </a:cxn>
                  <a:cxn ang="0">
                    <a:pos x="290" y="84"/>
                  </a:cxn>
                  <a:cxn ang="0">
                    <a:pos x="304" y="78"/>
                  </a:cxn>
                  <a:cxn ang="0">
                    <a:pos x="314" y="68"/>
                  </a:cxn>
                  <a:cxn ang="0">
                    <a:pos x="320" y="56"/>
                  </a:cxn>
                  <a:cxn ang="0">
                    <a:pos x="320" y="48"/>
                  </a:cxn>
                  <a:cxn ang="0">
                    <a:pos x="48" y="56"/>
                  </a:cxn>
                  <a:cxn ang="0">
                    <a:pos x="38" y="52"/>
                  </a:cxn>
                  <a:cxn ang="0">
                    <a:pos x="34" y="42"/>
                  </a:cxn>
                  <a:cxn ang="0">
                    <a:pos x="36" y="36"/>
                  </a:cxn>
                  <a:cxn ang="0">
                    <a:pos x="44" y="30"/>
                  </a:cxn>
                  <a:cxn ang="0">
                    <a:pos x="48" y="28"/>
                  </a:cxn>
                  <a:cxn ang="0">
                    <a:pos x="58" y="32"/>
                  </a:cxn>
                  <a:cxn ang="0">
                    <a:pos x="62" y="42"/>
                  </a:cxn>
                  <a:cxn ang="0">
                    <a:pos x="60" y="48"/>
                  </a:cxn>
                  <a:cxn ang="0">
                    <a:pos x="54" y="54"/>
                  </a:cxn>
                  <a:cxn ang="0">
                    <a:pos x="48" y="56"/>
                  </a:cxn>
                </a:cxnLst>
                <a:rect l="0" t="0" r="r" b="b"/>
                <a:pathLst>
                  <a:path w="320" h="84">
                    <a:moveTo>
                      <a:pt x="320" y="48"/>
                    </a:moveTo>
                    <a:lnTo>
                      <a:pt x="320" y="36"/>
                    </a:lnTo>
                    <a:lnTo>
                      <a:pt x="320" y="36"/>
                    </a:lnTo>
                    <a:lnTo>
                      <a:pt x="320" y="28"/>
                    </a:lnTo>
                    <a:lnTo>
                      <a:pt x="318" y="22"/>
                    </a:lnTo>
                    <a:lnTo>
                      <a:pt x="314" y="16"/>
                    </a:lnTo>
                    <a:lnTo>
                      <a:pt x="308" y="10"/>
                    </a:lnTo>
                    <a:lnTo>
                      <a:pt x="304" y="6"/>
                    </a:lnTo>
                    <a:lnTo>
                      <a:pt x="296" y="4"/>
                    </a:lnTo>
                    <a:lnTo>
                      <a:pt x="290" y="2"/>
                    </a:lnTo>
                    <a:lnTo>
                      <a:pt x="282" y="0"/>
                    </a:lnTo>
                    <a:lnTo>
                      <a:pt x="38" y="0"/>
                    </a:lnTo>
                    <a:lnTo>
                      <a:pt x="38" y="0"/>
                    </a:lnTo>
                    <a:lnTo>
                      <a:pt x="30" y="2"/>
                    </a:lnTo>
                    <a:lnTo>
                      <a:pt x="24" y="4"/>
                    </a:lnTo>
                    <a:lnTo>
                      <a:pt x="16" y="6"/>
                    </a:lnTo>
                    <a:lnTo>
                      <a:pt x="10" y="10"/>
                    </a:lnTo>
                    <a:lnTo>
                      <a:pt x="6" y="16"/>
                    </a:lnTo>
                    <a:lnTo>
                      <a:pt x="2" y="22"/>
                    </a:lnTo>
                    <a:lnTo>
                      <a:pt x="0" y="28"/>
                    </a:lnTo>
                    <a:lnTo>
                      <a:pt x="0" y="36"/>
                    </a:lnTo>
                    <a:lnTo>
                      <a:pt x="0" y="48"/>
                    </a:lnTo>
                    <a:lnTo>
                      <a:pt x="0" y="48"/>
                    </a:lnTo>
                    <a:lnTo>
                      <a:pt x="0" y="56"/>
                    </a:lnTo>
                    <a:lnTo>
                      <a:pt x="2" y="62"/>
                    </a:lnTo>
                    <a:lnTo>
                      <a:pt x="6" y="68"/>
                    </a:lnTo>
                    <a:lnTo>
                      <a:pt x="10" y="74"/>
                    </a:lnTo>
                    <a:lnTo>
                      <a:pt x="16" y="78"/>
                    </a:lnTo>
                    <a:lnTo>
                      <a:pt x="24" y="82"/>
                    </a:lnTo>
                    <a:lnTo>
                      <a:pt x="30" y="84"/>
                    </a:lnTo>
                    <a:lnTo>
                      <a:pt x="38" y="84"/>
                    </a:lnTo>
                    <a:lnTo>
                      <a:pt x="282" y="84"/>
                    </a:lnTo>
                    <a:lnTo>
                      <a:pt x="282" y="84"/>
                    </a:lnTo>
                    <a:lnTo>
                      <a:pt x="290" y="84"/>
                    </a:lnTo>
                    <a:lnTo>
                      <a:pt x="296" y="82"/>
                    </a:lnTo>
                    <a:lnTo>
                      <a:pt x="304" y="78"/>
                    </a:lnTo>
                    <a:lnTo>
                      <a:pt x="308" y="74"/>
                    </a:lnTo>
                    <a:lnTo>
                      <a:pt x="314" y="68"/>
                    </a:lnTo>
                    <a:lnTo>
                      <a:pt x="318" y="62"/>
                    </a:lnTo>
                    <a:lnTo>
                      <a:pt x="320" y="56"/>
                    </a:lnTo>
                    <a:lnTo>
                      <a:pt x="320" y="48"/>
                    </a:lnTo>
                    <a:lnTo>
                      <a:pt x="320" y="48"/>
                    </a:lnTo>
                    <a:close/>
                    <a:moveTo>
                      <a:pt x="48" y="56"/>
                    </a:moveTo>
                    <a:lnTo>
                      <a:pt x="48" y="56"/>
                    </a:lnTo>
                    <a:lnTo>
                      <a:pt x="44" y="54"/>
                    </a:lnTo>
                    <a:lnTo>
                      <a:pt x="38" y="52"/>
                    </a:lnTo>
                    <a:lnTo>
                      <a:pt x="36" y="48"/>
                    </a:lnTo>
                    <a:lnTo>
                      <a:pt x="34" y="42"/>
                    </a:lnTo>
                    <a:lnTo>
                      <a:pt x="34" y="42"/>
                    </a:lnTo>
                    <a:lnTo>
                      <a:pt x="36" y="36"/>
                    </a:lnTo>
                    <a:lnTo>
                      <a:pt x="38" y="32"/>
                    </a:lnTo>
                    <a:lnTo>
                      <a:pt x="44" y="30"/>
                    </a:lnTo>
                    <a:lnTo>
                      <a:pt x="48" y="28"/>
                    </a:lnTo>
                    <a:lnTo>
                      <a:pt x="48" y="28"/>
                    </a:lnTo>
                    <a:lnTo>
                      <a:pt x="54" y="30"/>
                    </a:lnTo>
                    <a:lnTo>
                      <a:pt x="58" y="32"/>
                    </a:lnTo>
                    <a:lnTo>
                      <a:pt x="60" y="36"/>
                    </a:lnTo>
                    <a:lnTo>
                      <a:pt x="62" y="42"/>
                    </a:lnTo>
                    <a:lnTo>
                      <a:pt x="62" y="42"/>
                    </a:lnTo>
                    <a:lnTo>
                      <a:pt x="60" y="48"/>
                    </a:lnTo>
                    <a:lnTo>
                      <a:pt x="58" y="52"/>
                    </a:lnTo>
                    <a:lnTo>
                      <a:pt x="54" y="54"/>
                    </a:lnTo>
                    <a:lnTo>
                      <a:pt x="48" y="56"/>
                    </a:lnTo>
                    <a:lnTo>
                      <a:pt x="48" y="5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6" name="Freeform 60"/>
              <p:cNvSpPr>
                <a:spLocks noEditPoints="1"/>
              </p:cNvSpPr>
              <p:nvPr/>
            </p:nvSpPr>
            <p:spPr bwMode="auto">
              <a:xfrm>
                <a:off x="5154232" y="4423389"/>
                <a:ext cx="100405" cy="115664"/>
              </a:xfrm>
              <a:custGeom>
                <a:avLst/>
                <a:gdLst/>
                <a:ahLst/>
                <a:cxnLst>
                  <a:cxn ang="0">
                    <a:pos x="78" y="0"/>
                  </a:cxn>
                  <a:cxn ang="0">
                    <a:pos x="48" y="6"/>
                  </a:cxn>
                  <a:cxn ang="0">
                    <a:pos x="22" y="24"/>
                  </a:cxn>
                  <a:cxn ang="0">
                    <a:pos x="6" y="48"/>
                  </a:cxn>
                  <a:cxn ang="0">
                    <a:pos x="0" y="78"/>
                  </a:cxn>
                  <a:cxn ang="0">
                    <a:pos x="2" y="94"/>
                  </a:cxn>
                  <a:cxn ang="0">
                    <a:pos x="14" y="122"/>
                  </a:cxn>
                  <a:cxn ang="0">
                    <a:pos x="34" y="144"/>
                  </a:cxn>
                  <a:cxn ang="0">
                    <a:pos x="62" y="156"/>
                  </a:cxn>
                  <a:cxn ang="0">
                    <a:pos x="78" y="158"/>
                  </a:cxn>
                  <a:cxn ang="0">
                    <a:pos x="108" y="150"/>
                  </a:cxn>
                  <a:cxn ang="0">
                    <a:pos x="134" y="134"/>
                  </a:cxn>
                  <a:cxn ang="0">
                    <a:pos x="150" y="110"/>
                  </a:cxn>
                  <a:cxn ang="0">
                    <a:pos x="156" y="78"/>
                  </a:cxn>
                  <a:cxn ang="0">
                    <a:pos x="156" y="62"/>
                  </a:cxn>
                  <a:cxn ang="0">
                    <a:pos x="144" y="34"/>
                  </a:cxn>
                  <a:cxn ang="0">
                    <a:pos x="122" y="14"/>
                  </a:cxn>
                  <a:cxn ang="0">
                    <a:pos x="94" y="2"/>
                  </a:cxn>
                  <a:cxn ang="0">
                    <a:pos x="78" y="0"/>
                  </a:cxn>
                  <a:cxn ang="0">
                    <a:pos x="90" y="90"/>
                  </a:cxn>
                  <a:cxn ang="0">
                    <a:pos x="90" y="118"/>
                  </a:cxn>
                  <a:cxn ang="0">
                    <a:pos x="86" y="126"/>
                  </a:cxn>
                  <a:cxn ang="0">
                    <a:pos x="78" y="128"/>
                  </a:cxn>
                  <a:cxn ang="0">
                    <a:pos x="74" y="128"/>
                  </a:cxn>
                  <a:cxn ang="0">
                    <a:pos x="68" y="122"/>
                  </a:cxn>
                  <a:cxn ang="0">
                    <a:pos x="68" y="90"/>
                  </a:cxn>
                  <a:cxn ang="0">
                    <a:pos x="40" y="90"/>
                  </a:cxn>
                  <a:cxn ang="0">
                    <a:pos x="32" y="86"/>
                  </a:cxn>
                  <a:cxn ang="0">
                    <a:pos x="28" y="78"/>
                  </a:cxn>
                  <a:cxn ang="0">
                    <a:pos x="30" y="74"/>
                  </a:cxn>
                  <a:cxn ang="0">
                    <a:pos x="34" y="68"/>
                  </a:cxn>
                  <a:cxn ang="0">
                    <a:pos x="68" y="68"/>
                  </a:cxn>
                  <a:cxn ang="0">
                    <a:pos x="68" y="40"/>
                  </a:cxn>
                  <a:cxn ang="0">
                    <a:pos x="70" y="32"/>
                  </a:cxn>
                  <a:cxn ang="0">
                    <a:pos x="78" y="28"/>
                  </a:cxn>
                  <a:cxn ang="0">
                    <a:pos x="82" y="30"/>
                  </a:cxn>
                  <a:cxn ang="0">
                    <a:pos x="88" y="36"/>
                  </a:cxn>
                  <a:cxn ang="0">
                    <a:pos x="90" y="68"/>
                  </a:cxn>
                  <a:cxn ang="0">
                    <a:pos x="118" y="68"/>
                  </a:cxn>
                  <a:cxn ang="0">
                    <a:pos x="126" y="70"/>
                  </a:cxn>
                  <a:cxn ang="0">
                    <a:pos x="128" y="78"/>
                  </a:cxn>
                  <a:cxn ang="0">
                    <a:pos x="128" y="82"/>
                  </a:cxn>
                  <a:cxn ang="0">
                    <a:pos x="122" y="88"/>
                  </a:cxn>
                  <a:cxn ang="0">
                    <a:pos x="118" y="90"/>
                  </a:cxn>
                </a:cxnLst>
                <a:rect l="0" t="0" r="r" b="b"/>
                <a:pathLst>
                  <a:path w="156" h="158">
                    <a:moveTo>
                      <a:pt x="78" y="0"/>
                    </a:moveTo>
                    <a:lnTo>
                      <a:pt x="78" y="0"/>
                    </a:lnTo>
                    <a:lnTo>
                      <a:pt x="62" y="2"/>
                    </a:lnTo>
                    <a:lnTo>
                      <a:pt x="48" y="6"/>
                    </a:lnTo>
                    <a:lnTo>
                      <a:pt x="34" y="14"/>
                    </a:lnTo>
                    <a:lnTo>
                      <a:pt x="22" y="24"/>
                    </a:lnTo>
                    <a:lnTo>
                      <a:pt x="14" y="34"/>
                    </a:lnTo>
                    <a:lnTo>
                      <a:pt x="6" y="48"/>
                    </a:lnTo>
                    <a:lnTo>
                      <a:pt x="2" y="62"/>
                    </a:lnTo>
                    <a:lnTo>
                      <a:pt x="0" y="78"/>
                    </a:lnTo>
                    <a:lnTo>
                      <a:pt x="0" y="78"/>
                    </a:lnTo>
                    <a:lnTo>
                      <a:pt x="2" y="94"/>
                    </a:lnTo>
                    <a:lnTo>
                      <a:pt x="6" y="110"/>
                    </a:lnTo>
                    <a:lnTo>
                      <a:pt x="14" y="122"/>
                    </a:lnTo>
                    <a:lnTo>
                      <a:pt x="22" y="134"/>
                    </a:lnTo>
                    <a:lnTo>
                      <a:pt x="34" y="144"/>
                    </a:lnTo>
                    <a:lnTo>
                      <a:pt x="48" y="150"/>
                    </a:lnTo>
                    <a:lnTo>
                      <a:pt x="62" y="156"/>
                    </a:lnTo>
                    <a:lnTo>
                      <a:pt x="78" y="158"/>
                    </a:lnTo>
                    <a:lnTo>
                      <a:pt x="78" y="158"/>
                    </a:lnTo>
                    <a:lnTo>
                      <a:pt x="94" y="156"/>
                    </a:lnTo>
                    <a:lnTo>
                      <a:pt x="108" y="150"/>
                    </a:lnTo>
                    <a:lnTo>
                      <a:pt x="122" y="144"/>
                    </a:lnTo>
                    <a:lnTo>
                      <a:pt x="134" y="134"/>
                    </a:lnTo>
                    <a:lnTo>
                      <a:pt x="144" y="122"/>
                    </a:lnTo>
                    <a:lnTo>
                      <a:pt x="150" y="110"/>
                    </a:lnTo>
                    <a:lnTo>
                      <a:pt x="156" y="94"/>
                    </a:lnTo>
                    <a:lnTo>
                      <a:pt x="156" y="78"/>
                    </a:lnTo>
                    <a:lnTo>
                      <a:pt x="156" y="78"/>
                    </a:lnTo>
                    <a:lnTo>
                      <a:pt x="156" y="62"/>
                    </a:lnTo>
                    <a:lnTo>
                      <a:pt x="150" y="48"/>
                    </a:lnTo>
                    <a:lnTo>
                      <a:pt x="144" y="34"/>
                    </a:lnTo>
                    <a:lnTo>
                      <a:pt x="134" y="24"/>
                    </a:lnTo>
                    <a:lnTo>
                      <a:pt x="122" y="14"/>
                    </a:lnTo>
                    <a:lnTo>
                      <a:pt x="108" y="6"/>
                    </a:lnTo>
                    <a:lnTo>
                      <a:pt x="94" y="2"/>
                    </a:lnTo>
                    <a:lnTo>
                      <a:pt x="78" y="0"/>
                    </a:lnTo>
                    <a:lnTo>
                      <a:pt x="78" y="0"/>
                    </a:lnTo>
                    <a:close/>
                    <a:moveTo>
                      <a:pt x="118" y="90"/>
                    </a:moveTo>
                    <a:lnTo>
                      <a:pt x="90" y="90"/>
                    </a:lnTo>
                    <a:lnTo>
                      <a:pt x="90" y="118"/>
                    </a:lnTo>
                    <a:lnTo>
                      <a:pt x="90" y="118"/>
                    </a:lnTo>
                    <a:lnTo>
                      <a:pt x="88" y="122"/>
                    </a:lnTo>
                    <a:lnTo>
                      <a:pt x="86" y="126"/>
                    </a:lnTo>
                    <a:lnTo>
                      <a:pt x="82" y="128"/>
                    </a:lnTo>
                    <a:lnTo>
                      <a:pt x="78" y="128"/>
                    </a:lnTo>
                    <a:lnTo>
                      <a:pt x="78" y="128"/>
                    </a:lnTo>
                    <a:lnTo>
                      <a:pt x="74" y="128"/>
                    </a:lnTo>
                    <a:lnTo>
                      <a:pt x="70" y="126"/>
                    </a:lnTo>
                    <a:lnTo>
                      <a:pt x="68" y="122"/>
                    </a:lnTo>
                    <a:lnTo>
                      <a:pt x="68" y="118"/>
                    </a:lnTo>
                    <a:lnTo>
                      <a:pt x="68" y="90"/>
                    </a:lnTo>
                    <a:lnTo>
                      <a:pt x="40" y="90"/>
                    </a:lnTo>
                    <a:lnTo>
                      <a:pt x="40" y="90"/>
                    </a:lnTo>
                    <a:lnTo>
                      <a:pt x="34" y="88"/>
                    </a:lnTo>
                    <a:lnTo>
                      <a:pt x="32" y="86"/>
                    </a:lnTo>
                    <a:lnTo>
                      <a:pt x="30" y="82"/>
                    </a:lnTo>
                    <a:lnTo>
                      <a:pt x="28" y="78"/>
                    </a:lnTo>
                    <a:lnTo>
                      <a:pt x="28" y="78"/>
                    </a:lnTo>
                    <a:lnTo>
                      <a:pt x="30" y="74"/>
                    </a:lnTo>
                    <a:lnTo>
                      <a:pt x="32" y="70"/>
                    </a:lnTo>
                    <a:lnTo>
                      <a:pt x="34" y="68"/>
                    </a:lnTo>
                    <a:lnTo>
                      <a:pt x="40" y="68"/>
                    </a:lnTo>
                    <a:lnTo>
                      <a:pt x="68" y="68"/>
                    </a:lnTo>
                    <a:lnTo>
                      <a:pt x="68" y="40"/>
                    </a:lnTo>
                    <a:lnTo>
                      <a:pt x="68" y="40"/>
                    </a:lnTo>
                    <a:lnTo>
                      <a:pt x="68" y="36"/>
                    </a:lnTo>
                    <a:lnTo>
                      <a:pt x="70" y="32"/>
                    </a:lnTo>
                    <a:lnTo>
                      <a:pt x="74" y="30"/>
                    </a:lnTo>
                    <a:lnTo>
                      <a:pt x="78" y="28"/>
                    </a:lnTo>
                    <a:lnTo>
                      <a:pt x="78" y="28"/>
                    </a:lnTo>
                    <a:lnTo>
                      <a:pt x="82" y="30"/>
                    </a:lnTo>
                    <a:lnTo>
                      <a:pt x="86" y="32"/>
                    </a:lnTo>
                    <a:lnTo>
                      <a:pt x="88" y="36"/>
                    </a:lnTo>
                    <a:lnTo>
                      <a:pt x="90" y="40"/>
                    </a:lnTo>
                    <a:lnTo>
                      <a:pt x="90" y="68"/>
                    </a:lnTo>
                    <a:lnTo>
                      <a:pt x="118" y="68"/>
                    </a:lnTo>
                    <a:lnTo>
                      <a:pt x="118" y="68"/>
                    </a:lnTo>
                    <a:lnTo>
                      <a:pt x="122" y="68"/>
                    </a:lnTo>
                    <a:lnTo>
                      <a:pt x="126" y="70"/>
                    </a:lnTo>
                    <a:lnTo>
                      <a:pt x="128" y="74"/>
                    </a:lnTo>
                    <a:lnTo>
                      <a:pt x="128" y="78"/>
                    </a:lnTo>
                    <a:lnTo>
                      <a:pt x="128" y="78"/>
                    </a:lnTo>
                    <a:lnTo>
                      <a:pt x="128" y="82"/>
                    </a:lnTo>
                    <a:lnTo>
                      <a:pt x="126" y="86"/>
                    </a:lnTo>
                    <a:lnTo>
                      <a:pt x="122" y="88"/>
                    </a:lnTo>
                    <a:lnTo>
                      <a:pt x="118" y="90"/>
                    </a:lnTo>
                    <a:lnTo>
                      <a:pt x="118" y="90"/>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257" name="组合 540"/>
            <p:cNvGrpSpPr/>
            <p:nvPr/>
          </p:nvGrpSpPr>
          <p:grpSpPr>
            <a:xfrm>
              <a:off x="5160636" y="1526848"/>
              <a:ext cx="224923" cy="249090"/>
              <a:chOff x="4955351" y="1136468"/>
              <a:chExt cx="224923" cy="249090"/>
            </a:xfrm>
          </p:grpSpPr>
          <p:sp>
            <p:nvSpPr>
              <p:cNvPr id="258" name="Freeform 100"/>
              <p:cNvSpPr>
                <a:spLocks noEditPoints="1"/>
              </p:cNvSpPr>
              <p:nvPr/>
            </p:nvSpPr>
            <p:spPr bwMode="auto">
              <a:xfrm>
                <a:off x="4955351" y="1136468"/>
                <a:ext cx="224923" cy="249090"/>
              </a:xfrm>
              <a:custGeom>
                <a:avLst/>
                <a:gdLst/>
                <a:ahLst/>
                <a:cxnLst>
                  <a:cxn ang="0">
                    <a:pos x="260" y="192"/>
                  </a:cxn>
                  <a:cxn ang="0">
                    <a:pos x="268" y="190"/>
                  </a:cxn>
                  <a:cxn ang="0">
                    <a:pos x="278" y="180"/>
                  </a:cxn>
                  <a:cxn ang="0">
                    <a:pos x="280" y="22"/>
                  </a:cxn>
                  <a:cxn ang="0">
                    <a:pos x="278" y="12"/>
                  </a:cxn>
                  <a:cxn ang="0">
                    <a:pos x="268" y="2"/>
                  </a:cxn>
                  <a:cxn ang="0">
                    <a:pos x="28" y="0"/>
                  </a:cxn>
                  <a:cxn ang="0">
                    <a:pos x="20" y="2"/>
                  </a:cxn>
                  <a:cxn ang="0">
                    <a:pos x="8" y="12"/>
                  </a:cxn>
                  <a:cxn ang="0">
                    <a:pos x="8" y="172"/>
                  </a:cxn>
                  <a:cxn ang="0">
                    <a:pos x="8" y="180"/>
                  </a:cxn>
                  <a:cxn ang="0">
                    <a:pos x="20" y="190"/>
                  </a:cxn>
                  <a:cxn ang="0">
                    <a:pos x="28" y="192"/>
                  </a:cxn>
                  <a:cxn ang="0">
                    <a:pos x="22" y="26"/>
                  </a:cxn>
                  <a:cxn ang="0">
                    <a:pos x="26" y="18"/>
                  </a:cxn>
                  <a:cxn ang="0">
                    <a:pos x="32" y="16"/>
                  </a:cxn>
                  <a:cxn ang="0">
                    <a:pos x="256" y="16"/>
                  </a:cxn>
                  <a:cxn ang="0">
                    <a:pos x="262" y="18"/>
                  </a:cxn>
                  <a:cxn ang="0">
                    <a:pos x="264" y="26"/>
                  </a:cxn>
                  <a:cxn ang="0">
                    <a:pos x="264" y="166"/>
                  </a:cxn>
                  <a:cxn ang="0">
                    <a:pos x="262" y="172"/>
                  </a:cxn>
                  <a:cxn ang="0">
                    <a:pos x="256" y="174"/>
                  </a:cxn>
                  <a:cxn ang="0">
                    <a:pos x="32" y="174"/>
                  </a:cxn>
                  <a:cxn ang="0">
                    <a:pos x="26" y="172"/>
                  </a:cxn>
                  <a:cxn ang="0">
                    <a:pos x="22" y="166"/>
                  </a:cxn>
                  <a:cxn ang="0">
                    <a:pos x="250" y="208"/>
                  </a:cxn>
                  <a:cxn ang="0">
                    <a:pos x="38" y="208"/>
                  </a:cxn>
                  <a:cxn ang="0">
                    <a:pos x="22" y="210"/>
                  </a:cxn>
                  <a:cxn ang="0">
                    <a:pos x="10" y="216"/>
                  </a:cxn>
                  <a:cxn ang="0">
                    <a:pos x="2" y="226"/>
                  </a:cxn>
                  <a:cxn ang="0">
                    <a:pos x="0" y="238"/>
                  </a:cxn>
                  <a:cxn ang="0">
                    <a:pos x="0" y="250"/>
                  </a:cxn>
                  <a:cxn ang="0">
                    <a:pos x="2" y="262"/>
                  </a:cxn>
                  <a:cxn ang="0">
                    <a:pos x="10" y="272"/>
                  </a:cxn>
                  <a:cxn ang="0">
                    <a:pos x="22" y="278"/>
                  </a:cxn>
                  <a:cxn ang="0">
                    <a:pos x="38" y="280"/>
                  </a:cxn>
                  <a:cxn ang="0">
                    <a:pos x="250" y="280"/>
                  </a:cxn>
                  <a:cxn ang="0">
                    <a:pos x="266" y="278"/>
                  </a:cxn>
                  <a:cxn ang="0">
                    <a:pos x="278" y="272"/>
                  </a:cxn>
                  <a:cxn ang="0">
                    <a:pos x="286" y="262"/>
                  </a:cxn>
                  <a:cxn ang="0">
                    <a:pos x="288" y="250"/>
                  </a:cxn>
                  <a:cxn ang="0">
                    <a:pos x="288" y="238"/>
                  </a:cxn>
                  <a:cxn ang="0">
                    <a:pos x="286" y="226"/>
                  </a:cxn>
                  <a:cxn ang="0">
                    <a:pos x="278" y="216"/>
                  </a:cxn>
                  <a:cxn ang="0">
                    <a:pos x="266" y="210"/>
                  </a:cxn>
                  <a:cxn ang="0">
                    <a:pos x="250" y="208"/>
                  </a:cxn>
                  <a:cxn ang="0">
                    <a:pos x="248" y="258"/>
                  </a:cxn>
                  <a:cxn ang="0">
                    <a:pos x="242" y="256"/>
                  </a:cxn>
                  <a:cxn ang="0">
                    <a:pos x="234" y="248"/>
                  </a:cxn>
                  <a:cxn ang="0">
                    <a:pos x="234" y="244"/>
                  </a:cxn>
                  <a:cxn ang="0">
                    <a:pos x="238" y="234"/>
                  </a:cxn>
                  <a:cxn ang="0">
                    <a:pos x="248" y="230"/>
                  </a:cxn>
                  <a:cxn ang="0">
                    <a:pos x="252" y="230"/>
                  </a:cxn>
                  <a:cxn ang="0">
                    <a:pos x="260" y="238"/>
                  </a:cxn>
                  <a:cxn ang="0">
                    <a:pos x="262" y="244"/>
                  </a:cxn>
                  <a:cxn ang="0">
                    <a:pos x="258" y="254"/>
                  </a:cxn>
                  <a:cxn ang="0">
                    <a:pos x="248" y="258"/>
                  </a:cxn>
                </a:cxnLst>
                <a:rect l="0" t="0" r="r" b="b"/>
                <a:pathLst>
                  <a:path w="288" h="280">
                    <a:moveTo>
                      <a:pt x="28" y="192"/>
                    </a:moveTo>
                    <a:lnTo>
                      <a:pt x="260" y="192"/>
                    </a:lnTo>
                    <a:lnTo>
                      <a:pt x="260" y="192"/>
                    </a:lnTo>
                    <a:lnTo>
                      <a:pt x="268" y="190"/>
                    </a:lnTo>
                    <a:lnTo>
                      <a:pt x="274" y="186"/>
                    </a:lnTo>
                    <a:lnTo>
                      <a:pt x="278" y="180"/>
                    </a:lnTo>
                    <a:lnTo>
                      <a:pt x="280" y="172"/>
                    </a:lnTo>
                    <a:lnTo>
                      <a:pt x="280" y="22"/>
                    </a:lnTo>
                    <a:lnTo>
                      <a:pt x="280" y="22"/>
                    </a:lnTo>
                    <a:lnTo>
                      <a:pt x="278" y="12"/>
                    </a:lnTo>
                    <a:lnTo>
                      <a:pt x="274" y="6"/>
                    </a:lnTo>
                    <a:lnTo>
                      <a:pt x="268" y="2"/>
                    </a:lnTo>
                    <a:lnTo>
                      <a:pt x="260" y="0"/>
                    </a:lnTo>
                    <a:lnTo>
                      <a:pt x="28" y="0"/>
                    </a:lnTo>
                    <a:lnTo>
                      <a:pt x="28" y="0"/>
                    </a:lnTo>
                    <a:lnTo>
                      <a:pt x="20" y="2"/>
                    </a:lnTo>
                    <a:lnTo>
                      <a:pt x="14" y="6"/>
                    </a:lnTo>
                    <a:lnTo>
                      <a:pt x="8" y="12"/>
                    </a:lnTo>
                    <a:lnTo>
                      <a:pt x="8" y="22"/>
                    </a:lnTo>
                    <a:lnTo>
                      <a:pt x="8" y="172"/>
                    </a:lnTo>
                    <a:lnTo>
                      <a:pt x="8" y="172"/>
                    </a:lnTo>
                    <a:lnTo>
                      <a:pt x="8" y="180"/>
                    </a:lnTo>
                    <a:lnTo>
                      <a:pt x="14" y="186"/>
                    </a:lnTo>
                    <a:lnTo>
                      <a:pt x="20" y="190"/>
                    </a:lnTo>
                    <a:lnTo>
                      <a:pt x="28" y="192"/>
                    </a:lnTo>
                    <a:lnTo>
                      <a:pt x="28" y="192"/>
                    </a:lnTo>
                    <a:close/>
                    <a:moveTo>
                      <a:pt x="22" y="26"/>
                    </a:moveTo>
                    <a:lnTo>
                      <a:pt x="22" y="26"/>
                    </a:lnTo>
                    <a:lnTo>
                      <a:pt x="24" y="22"/>
                    </a:lnTo>
                    <a:lnTo>
                      <a:pt x="26" y="18"/>
                    </a:lnTo>
                    <a:lnTo>
                      <a:pt x="28" y="16"/>
                    </a:lnTo>
                    <a:lnTo>
                      <a:pt x="32" y="16"/>
                    </a:lnTo>
                    <a:lnTo>
                      <a:pt x="256" y="16"/>
                    </a:lnTo>
                    <a:lnTo>
                      <a:pt x="256" y="16"/>
                    </a:lnTo>
                    <a:lnTo>
                      <a:pt x="258" y="16"/>
                    </a:lnTo>
                    <a:lnTo>
                      <a:pt x="262" y="18"/>
                    </a:lnTo>
                    <a:lnTo>
                      <a:pt x="264" y="22"/>
                    </a:lnTo>
                    <a:lnTo>
                      <a:pt x="264" y="26"/>
                    </a:lnTo>
                    <a:lnTo>
                      <a:pt x="264" y="166"/>
                    </a:lnTo>
                    <a:lnTo>
                      <a:pt x="264" y="166"/>
                    </a:lnTo>
                    <a:lnTo>
                      <a:pt x="264" y="168"/>
                    </a:lnTo>
                    <a:lnTo>
                      <a:pt x="262" y="172"/>
                    </a:lnTo>
                    <a:lnTo>
                      <a:pt x="258" y="174"/>
                    </a:lnTo>
                    <a:lnTo>
                      <a:pt x="256" y="174"/>
                    </a:lnTo>
                    <a:lnTo>
                      <a:pt x="32" y="174"/>
                    </a:lnTo>
                    <a:lnTo>
                      <a:pt x="32" y="174"/>
                    </a:lnTo>
                    <a:lnTo>
                      <a:pt x="28" y="174"/>
                    </a:lnTo>
                    <a:lnTo>
                      <a:pt x="26" y="172"/>
                    </a:lnTo>
                    <a:lnTo>
                      <a:pt x="24" y="168"/>
                    </a:lnTo>
                    <a:lnTo>
                      <a:pt x="22" y="166"/>
                    </a:lnTo>
                    <a:lnTo>
                      <a:pt x="22" y="26"/>
                    </a:lnTo>
                    <a:close/>
                    <a:moveTo>
                      <a:pt x="250" y="208"/>
                    </a:moveTo>
                    <a:lnTo>
                      <a:pt x="38" y="208"/>
                    </a:lnTo>
                    <a:lnTo>
                      <a:pt x="38" y="208"/>
                    </a:lnTo>
                    <a:lnTo>
                      <a:pt x="30" y="208"/>
                    </a:lnTo>
                    <a:lnTo>
                      <a:pt x="22" y="210"/>
                    </a:lnTo>
                    <a:lnTo>
                      <a:pt x="16" y="212"/>
                    </a:lnTo>
                    <a:lnTo>
                      <a:pt x="10" y="216"/>
                    </a:lnTo>
                    <a:lnTo>
                      <a:pt x="6" y="222"/>
                    </a:lnTo>
                    <a:lnTo>
                      <a:pt x="2" y="226"/>
                    </a:lnTo>
                    <a:lnTo>
                      <a:pt x="0" y="232"/>
                    </a:lnTo>
                    <a:lnTo>
                      <a:pt x="0" y="238"/>
                    </a:lnTo>
                    <a:lnTo>
                      <a:pt x="0" y="250"/>
                    </a:lnTo>
                    <a:lnTo>
                      <a:pt x="0" y="250"/>
                    </a:lnTo>
                    <a:lnTo>
                      <a:pt x="0" y="256"/>
                    </a:lnTo>
                    <a:lnTo>
                      <a:pt x="2" y="262"/>
                    </a:lnTo>
                    <a:lnTo>
                      <a:pt x="6" y="266"/>
                    </a:lnTo>
                    <a:lnTo>
                      <a:pt x="10" y="272"/>
                    </a:lnTo>
                    <a:lnTo>
                      <a:pt x="16" y="276"/>
                    </a:lnTo>
                    <a:lnTo>
                      <a:pt x="22" y="278"/>
                    </a:lnTo>
                    <a:lnTo>
                      <a:pt x="30" y="280"/>
                    </a:lnTo>
                    <a:lnTo>
                      <a:pt x="38" y="280"/>
                    </a:lnTo>
                    <a:lnTo>
                      <a:pt x="250" y="280"/>
                    </a:lnTo>
                    <a:lnTo>
                      <a:pt x="250" y="280"/>
                    </a:lnTo>
                    <a:lnTo>
                      <a:pt x="258" y="280"/>
                    </a:lnTo>
                    <a:lnTo>
                      <a:pt x="266" y="278"/>
                    </a:lnTo>
                    <a:lnTo>
                      <a:pt x="272" y="276"/>
                    </a:lnTo>
                    <a:lnTo>
                      <a:pt x="278" y="272"/>
                    </a:lnTo>
                    <a:lnTo>
                      <a:pt x="282" y="266"/>
                    </a:lnTo>
                    <a:lnTo>
                      <a:pt x="286" y="262"/>
                    </a:lnTo>
                    <a:lnTo>
                      <a:pt x="288" y="256"/>
                    </a:lnTo>
                    <a:lnTo>
                      <a:pt x="288" y="250"/>
                    </a:lnTo>
                    <a:lnTo>
                      <a:pt x="288" y="238"/>
                    </a:lnTo>
                    <a:lnTo>
                      <a:pt x="288" y="238"/>
                    </a:lnTo>
                    <a:lnTo>
                      <a:pt x="288" y="232"/>
                    </a:lnTo>
                    <a:lnTo>
                      <a:pt x="286" y="226"/>
                    </a:lnTo>
                    <a:lnTo>
                      <a:pt x="282" y="222"/>
                    </a:lnTo>
                    <a:lnTo>
                      <a:pt x="278" y="216"/>
                    </a:lnTo>
                    <a:lnTo>
                      <a:pt x="272" y="212"/>
                    </a:lnTo>
                    <a:lnTo>
                      <a:pt x="266" y="210"/>
                    </a:lnTo>
                    <a:lnTo>
                      <a:pt x="258" y="208"/>
                    </a:lnTo>
                    <a:lnTo>
                      <a:pt x="250" y="208"/>
                    </a:lnTo>
                    <a:lnTo>
                      <a:pt x="250" y="208"/>
                    </a:lnTo>
                    <a:close/>
                    <a:moveTo>
                      <a:pt x="248" y="258"/>
                    </a:moveTo>
                    <a:lnTo>
                      <a:pt x="248" y="258"/>
                    </a:lnTo>
                    <a:lnTo>
                      <a:pt x="242" y="256"/>
                    </a:lnTo>
                    <a:lnTo>
                      <a:pt x="238" y="254"/>
                    </a:lnTo>
                    <a:lnTo>
                      <a:pt x="234" y="248"/>
                    </a:lnTo>
                    <a:lnTo>
                      <a:pt x="234" y="244"/>
                    </a:lnTo>
                    <a:lnTo>
                      <a:pt x="234" y="244"/>
                    </a:lnTo>
                    <a:lnTo>
                      <a:pt x="234" y="238"/>
                    </a:lnTo>
                    <a:lnTo>
                      <a:pt x="238" y="234"/>
                    </a:lnTo>
                    <a:lnTo>
                      <a:pt x="242" y="230"/>
                    </a:lnTo>
                    <a:lnTo>
                      <a:pt x="248" y="230"/>
                    </a:lnTo>
                    <a:lnTo>
                      <a:pt x="248" y="230"/>
                    </a:lnTo>
                    <a:lnTo>
                      <a:pt x="252" y="230"/>
                    </a:lnTo>
                    <a:lnTo>
                      <a:pt x="258" y="234"/>
                    </a:lnTo>
                    <a:lnTo>
                      <a:pt x="260" y="238"/>
                    </a:lnTo>
                    <a:lnTo>
                      <a:pt x="262" y="244"/>
                    </a:lnTo>
                    <a:lnTo>
                      <a:pt x="262" y="244"/>
                    </a:lnTo>
                    <a:lnTo>
                      <a:pt x="260" y="248"/>
                    </a:lnTo>
                    <a:lnTo>
                      <a:pt x="258" y="254"/>
                    </a:lnTo>
                    <a:lnTo>
                      <a:pt x="252" y="256"/>
                    </a:lnTo>
                    <a:lnTo>
                      <a:pt x="248" y="258"/>
                    </a:lnTo>
                    <a:lnTo>
                      <a:pt x="248" y="258"/>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59" name="Freeform 101"/>
              <p:cNvSpPr/>
              <p:nvPr/>
            </p:nvSpPr>
            <p:spPr bwMode="auto">
              <a:xfrm>
                <a:off x="4981905" y="1161377"/>
                <a:ext cx="170254" cy="120986"/>
              </a:xfrm>
              <a:custGeom>
                <a:avLst/>
                <a:gdLst/>
                <a:ahLst/>
                <a:cxnLst>
                  <a:cxn ang="0">
                    <a:pos x="0" y="130"/>
                  </a:cxn>
                  <a:cxn ang="0">
                    <a:pos x="0" y="130"/>
                  </a:cxn>
                  <a:cxn ang="0">
                    <a:pos x="2" y="134"/>
                  </a:cxn>
                  <a:cxn ang="0">
                    <a:pos x="6" y="136"/>
                  </a:cxn>
                  <a:cxn ang="0">
                    <a:pos x="212" y="136"/>
                  </a:cxn>
                  <a:cxn ang="0">
                    <a:pos x="212" y="136"/>
                  </a:cxn>
                  <a:cxn ang="0">
                    <a:pos x="216" y="134"/>
                  </a:cxn>
                  <a:cxn ang="0">
                    <a:pos x="218" y="130"/>
                  </a:cxn>
                  <a:cxn ang="0">
                    <a:pos x="218" y="6"/>
                  </a:cxn>
                  <a:cxn ang="0">
                    <a:pos x="218" y="6"/>
                  </a:cxn>
                  <a:cxn ang="0">
                    <a:pos x="216" y="2"/>
                  </a:cxn>
                  <a:cxn ang="0">
                    <a:pos x="212" y="0"/>
                  </a:cxn>
                  <a:cxn ang="0">
                    <a:pos x="6" y="0"/>
                  </a:cxn>
                  <a:cxn ang="0">
                    <a:pos x="6" y="0"/>
                  </a:cxn>
                  <a:cxn ang="0">
                    <a:pos x="2" y="2"/>
                  </a:cxn>
                  <a:cxn ang="0">
                    <a:pos x="0" y="6"/>
                  </a:cxn>
                  <a:cxn ang="0">
                    <a:pos x="0" y="130"/>
                  </a:cxn>
                </a:cxnLst>
                <a:rect l="0" t="0" r="r" b="b"/>
                <a:pathLst>
                  <a:path w="218" h="136">
                    <a:moveTo>
                      <a:pt x="0" y="130"/>
                    </a:moveTo>
                    <a:lnTo>
                      <a:pt x="0" y="130"/>
                    </a:lnTo>
                    <a:lnTo>
                      <a:pt x="2" y="134"/>
                    </a:lnTo>
                    <a:lnTo>
                      <a:pt x="6" y="136"/>
                    </a:lnTo>
                    <a:lnTo>
                      <a:pt x="212" y="136"/>
                    </a:lnTo>
                    <a:lnTo>
                      <a:pt x="212" y="136"/>
                    </a:lnTo>
                    <a:lnTo>
                      <a:pt x="216" y="134"/>
                    </a:lnTo>
                    <a:lnTo>
                      <a:pt x="218" y="130"/>
                    </a:lnTo>
                    <a:lnTo>
                      <a:pt x="218" y="6"/>
                    </a:lnTo>
                    <a:lnTo>
                      <a:pt x="218" y="6"/>
                    </a:lnTo>
                    <a:lnTo>
                      <a:pt x="216" y="2"/>
                    </a:lnTo>
                    <a:lnTo>
                      <a:pt x="212" y="0"/>
                    </a:lnTo>
                    <a:lnTo>
                      <a:pt x="6" y="0"/>
                    </a:lnTo>
                    <a:lnTo>
                      <a:pt x="6" y="0"/>
                    </a:lnTo>
                    <a:lnTo>
                      <a:pt x="2" y="2"/>
                    </a:lnTo>
                    <a:lnTo>
                      <a:pt x="0" y="6"/>
                    </a:lnTo>
                    <a:lnTo>
                      <a:pt x="0" y="130"/>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260" name="Freeform 64"/>
            <p:cNvSpPr>
              <a:spLocks noEditPoints="1"/>
            </p:cNvSpPr>
            <p:nvPr/>
          </p:nvSpPr>
          <p:spPr bwMode="auto">
            <a:xfrm>
              <a:off x="5212590" y="1548188"/>
              <a:ext cx="110703" cy="136161"/>
            </a:xfrm>
            <a:custGeom>
              <a:avLst/>
              <a:gdLst/>
              <a:ahLst/>
              <a:cxnLst>
                <a:cxn ang="0">
                  <a:pos x="146" y="186"/>
                </a:cxn>
                <a:cxn ang="0">
                  <a:pos x="162" y="180"/>
                </a:cxn>
                <a:cxn ang="0">
                  <a:pos x="170" y="172"/>
                </a:cxn>
                <a:cxn ang="0">
                  <a:pos x="172" y="162"/>
                </a:cxn>
                <a:cxn ang="0">
                  <a:pos x="166" y="144"/>
                </a:cxn>
                <a:cxn ang="0">
                  <a:pos x="138" y="112"/>
                </a:cxn>
                <a:cxn ang="0">
                  <a:pos x="148" y="80"/>
                </a:cxn>
                <a:cxn ang="0">
                  <a:pos x="148" y="66"/>
                </a:cxn>
                <a:cxn ang="0">
                  <a:pos x="140" y="38"/>
                </a:cxn>
                <a:cxn ang="0">
                  <a:pos x="130" y="26"/>
                </a:cxn>
                <a:cxn ang="0">
                  <a:pos x="108" y="8"/>
                </a:cxn>
                <a:cxn ang="0">
                  <a:pos x="80" y="0"/>
                </a:cxn>
                <a:cxn ang="0">
                  <a:pos x="74" y="0"/>
                </a:cxn>
                <a:cxn ang="0">
                  <a:pos x="60" y="2"/>
                </a:cxn>
                <a:cxn ang="0">
                  <a:pos x="34" y="12"/>
                </a:cxn>
                <a:cxn ang="0">
                  <a:pos x="14" y="30"/>
                </a:cxn>
                <a:cxn ang="0">
                  <a:pos x="2" y="54"/>
                </a:cxn>
                <a:cxn ang="0">
                  <a:pos x="0" y="68"/>
                </a:cxn>
                <a:cxn ang="0">
                  <a:pos x="2" y="96"/>
                </a:cxn>
                <a:cxn ang="0">
                  <a:pos x="16" y="122"/>
                </a:cxn>
                <a:cxn ang="0">
                  <a:pos x="28" y="132"/>
                </a:cxn>
                <a:cxn ang="0">
                  <a:pos x="54" y="146"/>
                </a:cxn>
                <a:cxn ang="0">
                  <a:pos x="68" y="148"/>
                </a:cxn>
                <a:cxn ang="0">
                  <a:pos x="74" y="148"/>
                </a:cxn>
                <a:cxn ang="0">
                  <a:pos x="98" y="144"/>
                </a:cxn>
                <a:cxn ang="0">
                  <a:pos x="128" y="176"/>
                </a:cxn>
                <a:cxn ang="0">
                  <a:pos x="144" y="186"/>
                </a:cxn>
                <a:cxn ang="0">
                  <a:pos x="146" y="186"/>
                </a:cxn>
                <a:cxn ang="0">
                  <a:pos x="74" y="24"/>
                </a:cxn>
                <a:cxn ang="0">
                  <a:pos x="78" y="24"/>
                </a:cxn>
                <a:cxn ang="0">
                  <a:pos x="88" y="26"/>
                </a:cxn>
                <a:cxn ang="0">
                  <a:pos x="106" y="36"/>
                </a:cxn>
                <a:cxn ang="0">
                  <a:pos x="118" y="50"/>
                </a:cxn>
                <a:cxn ang="0">
                  <a:pos x="124" y="68"/>
                </a:cxn>
                <a:cxn ang="0">
                  <a:pos x="124" y="78"/>
                </a:cxn>
                <a:cxn ang="0">
                  <a:pos x="120" y="96"/>
                </a:cxn>
                <a:cxn ang="0">
                  <a:pos x="108" y="112"/>
                </a:cxn>
                <a:cxn ang="0">
                  <a:pos x="92" y="120"/>
                </a:cxn>
                <a:cxn ang="0">
                  <a:pos x="74" y="124"/>
                </a:cxn>
                <a:cxn ang="0">
                  <a:pos x="70" y="124"/>
                </a:cxn>
                <a:cxn ang="0">
                  <a:pos x="60" y="122"/>
                </a:cxn>
                <a:cxn ang="0">
                  <a:pos x="42" y="114"/>
                </a:cxn>
                <a:cxn ang="0">
                  <a:pos x="30" y="98"/>
                </a:cxn>
                <a:cxn ang="0">
                  <a:pos x="24" y="80"/>
                </a:cxn>
                <a:cxn ang="0">
                  <a:pos x="24" y="70"/>
                </a:cxn>
                <a:cxn ang="0">
                  <a:pos x="30" y="52"/>
                </a:cxn>
                <a:cxn ang="0">
                  <a:pos x="40" y="38"/>
                </a:cxn>
                <a:cxn ang="0">
                  <a:pos x="56" y="28"/>
                </a:cxn>
                <a:cxn ang="0">
                  <a:pos x="74" y="24"/>
                </a:cxn>
              </a:cxnLst>
              <a:rect l="0" t="0" r="r" b="b"/>
              <a:pathLst>
                <a:path w="172" h="186">
                  <a:moveTo>
                    <a:pt x="146" y="186"/>
                  </a:moveTo>
                  <a:lnTo>
                    <a:pt x="146" y="186"/>
                  </a:lnTo>
                  <a:lnTo>
                    <a:pt x="156" y="184"/>
                  </a:lnTo>
                  <a:lnTo>
                    <a:pt x="162" y="180"/>
                  </a:lnTo>
                  <a:lnTo>
                    <a:pt x="162" y="180"/>
                  </a:lnTo>
                  <a:lnTo>
                    <a:pt x="170" y="172"/>
                  </a:lnTo>
                  <a:lnTo>
                    <a:pt x="172" y="162"/>
                  </a:lnTo>
                  <a:lnTo>
                    <a:pt x="172" y="162"/>
                  </a:lnTo>
                  <a:lnTo>
                    <a:pt x="170" y="154"/>
                  </a:lnTo>
                  <a:lnTo>
                    <a:pt x="166" y="144"/>
                  </a:lnTo>
                  <a:lnTo>
                    <a:pt x="138" y="112"/>
                  </a:lnTo>
                  <a:lnTo>
                    <a:pt x="138" y="112"/>
                  </a:lnTo>
                  <a:lnTo>
                    <a:pt x="144" y="98"/>
                  </a:lnTo>
                  <a:lnTo>
                    <a:pt x="148" y="80"/>
                  </a:lnTo>
                  <a:lnTo>
                    <a:pt x="148" y="80"/>
                  </a:lnTo>
                  <a:lnTo>
                    <a:pt x="148" y="66"/>
                  </a:lnTo>
                  <a:lnTo>
                    <a:pt x="144" y="52"/>
                  </a:lnTo>
                  <a:lnTo>
                    <a:pt x="140" y="38"/>
                  </a:lnTo>
                  <a:lnTo>
                    <a:pt x="130" y="26"/>
                  </a:lnTo>
                  <a:lnTo>
                    <a:pt x="130" y="26"/>
                  </a:lnTo>
                  <a:lnTo>
                    <a:pt x="120" y="16"/>
                  </a:lnTo>
                  <a:lnTo>
                    <a:pt x="108" y="8"/>
                  </a:lnTo>
                  <a:lnTo>
                    <a:pt x="94" y="2"/>
                  </a:lnTo>
                  <a:lnTo>
                    <a:pt x="80" y="0"/>
                  </a:lnTo>
                  <a:lnTo>
                    <a:pt x="80" y="0"/>
                  </a:lnTo>
                  <a:lnTo>
                    <a:pt x="74" y="0"/>
                  </a:lnTo>
                  <a:lnTo>
                    <a:pt x="74" y="0"/>
                  </a:lnTo>
                  <a:lnTo>
                    <a:pt x="60" y="2"/>
                  </a:lnTo>
                  <a:lnTo>
                    <a:pt x="46" y="6"/>
                  </a:lnTo>
                  <a:lnTo>
                    <a:pt x="34" y="12"/>
                  </a:lnTo>
                  <a:lnTo>
                    <a:pt x="24" y="20"/>
                  </a:lnTo>
                  <a:lnTo>
                    <a:pt x="14" y="30"/>
                  </a:lnTo>
                  <a:lnTo>
                    <a:pt x="8" y="42"/>
                  </a:lnTo>
                  <a:lnTo>
                    <a:pt x="2" y="54"/>
                  </a:lnTo>
                  <a:lnTo>
                    <a:pt x="0" y="68"/>
                  </a:lnTo>
                  <a:lnTo>
                    <a:pt x="0" y="68"/>
                  </a:lnTo>
                  <a:lnTo>
                    <a:pt x="0" y="82"/>
                  </a:lnTo>
                  <a:lnTo>
                    <a:pt x="2" y="96"/>
                  </a:lnTo>
                  <a:lnTo>
                    <a:pt x="8" y="110"/>
                  </a:lnTo>
                  <a:lnTo>
                    <a:pt x="16" y="122"/>
                  </a:lnTo>
                  <a:lnTo>
                    <a:pt x="16" y="122"/>
                  </a:lnTo>
                  <a:lnTo>
                    <a:pt x="28" y="132"/>
                  </a:lnTo>
                  <a:lnTo>
                    <a:pt x="40" y="140"/>
                  </a:lnTo>
                  <a:lnTo>
                    <a:pt x="54" y="146"/>
                  </a:lnTo>
                  <a:lnTo>
                    <a:pt x="68" y="148"/>
                  </a:lnTo>
                  <a:lnTo>
                    <a:pt x="68" y="148"/>
                  </a:lnTo>
                  <a:lnTo>
                    <a:pt x="74" y="148"/>
                  </a:lnTo>
                  <a:lnTo>
                    <a:pt x="74" y="148"/>
                  </a:lnTo>
                  <a:lnTo>
                    <a:pt x="86" y="148"/>
                  </a:lnTo>
                  <a:lnTo>
                    <a:pt x="98" y="144"/>
                  </a:lnTo>
                  <a:lnTo>
                    <a:pt x="128" y="176"/>
                  </a:lnTo>
                  <a:lnTo>
                    <a:pt x="128" y="176"/>
                  </a:lnTo>
                  <a:lnTo>
                    <a:pt x="136" y="184"/>
                  </a:lnTo>
                  <a:lnTo>
                    <a:pt x="144" y="186"/>
                  </a:lnTo>
                  <a:lnTo>
                    <a:pt x="144" y="186"/>
                  </a:lnTo>
                  <a:lnTo>
                    <a:pt x="146" y="186"/>
                  </a:lnTo>
                  <a:lnTo>
                    <a:pt x="146" y="186"/>
                  </a:lnTo>
                  <a:close/>
                  <a:moveTo>
                    <a:pt x="74" y="24"/>
                  </a:moveTo>
                  <a:lnTo>
                    <a:pt x="74" y="24"/>
                  </a:lnTo>
                  <a:lnTo>
                    <a:pt x="78" y="24"/>
                  </a:lnTo>
                  <a:lnTo>
                    <a:pt x="78" y="24"/>
                  </a:lnTo>
                  <a:lnTo>
                    <a:pt x="88" y="26"/>
                  </a:lnTo>
                  <a:lnTo>
                    <a:pt x="98" y="30"/>
                  </a:lnTo>
                  <a:lnTo>
                    <a:pt x="106" y="36"/>
                  </a:lnTo>
                  <a:lnTo>
                    <a:pt x="112" y="42"/>
                  </a:lnTo>
                  <a:lnTo>
                    <a:pt x="118" y="50"/>
                  </a:lnTo>
                  <a:lnTo>
                    <a:pt x="122" y="58"/>
                  </a:lnTo>
                  <a:lnTo>
                    <a:pt x="124" y="68"/>
                  </a:lnTo>
                  <a:lnTo>
                    <a:pt x="124" y="78"/>
                  </a:lnTo>
                  <a:lnTo>
                    <a:pt x="124" y="78"/>
                  </a:lnTo>
                  <a:lnTo>
                    <a:pt x="122" y="88"/>
                  </a:lnTo>
                  <a:lnTo>
                    <a:pt x="120" y="96"/>
                  </a:lnTo>
                  <a:lnTo>
                    <a:pt x="114" y="104"/>
                  </a:lnTo>
                  <a:lnTo>
                    <a:pt x="108" y="112"/>
                  </a:lnTo>
                  <a:lnTo>
                    <a:pt x="100" y="116"/>
                  </a:lnTo>
                  <a:lnTo>
                    <a:pt x="92" y="120"/>
                  </a:lnTo>
                  <a:lnTo>
                    <a:pt x="84" y="124"/>
                  </a:lnTo>
                  <a:lnTo>
                    <a:pt x="74" y="124"/>
                  </a:lnTo>
                  <a:lnTo>
                    <a:pt x="74" y="124"/>
                  </a:lnTo>
                  <a:lnTo>
                    <a:pt x="70" y="124"/>
                  </a:lnTo>
                  <a:lnTo>
                    <a:pt x="70" y="124"/>
                  </a:lnTo>
                  <a:lnTo>
                    <a:pt x="60" y="122"/>
                  </a:lnTo>
                  <a:lnTo>
                    <a:pt x="50" y="118"/>
                  </a:lnTo>
                  <a:lnTo>
                    <a:pt x="42" y="114"/>
                  </a:lnTo>
                  <a:lnTo>
                    <a:pt x="36" y="106"/>
                  </a:lnTo>
                  <a:lnTo>
                    <a:pt x="30" y="98"/>
                  </a:lnTo>
                  <a:lnTo>
                    <a:pt x="26" y="90"/>
                  </a:lnTo>
                  <a:lnTo>
                    <a:pt x="24" y="80"/>
                  </a:lnTo>
                  <a:lnTo>
                    <a:pt x="24" y="70"/>
                  </a:lnTo>
                  <a:lnTo>
                    <a:pt x="24" y="70"/>
                  </a:lnTo>
                  <a:lnTo>
                    <a:pt x="26" y="60"/>
                  </a:lnTo>
                  <a:lnTo>
                    <a:pt x="30" y="52"/>
                  </a:lnTo>
                  <a:lnTo>
                    <a:pt x="34" y="44"/>
                  </a:lnTo>
                  <a:lnTo>
                    <a:pt x="40" y="38"/>
                  </a:lnTo>
                  <a:lnTo>
                    <a:pt x="48" y="32"/>
                  </a:lnTo>
                  <a:lnTo>
                    <a:pt x="56" y="28"/>
                  </a:lnTo>
                  <a:lnTo>
                    <a:pt x="64" y="24"/>
                  </a:lnTo>
                  <a:lnTo>
                    <a:pt x="74" y="24"/>
                  </a:lnTo>
                  <a:lnTo>
                    <a:pt x="74" y="24"/>
                  </a:lnTo>
                  <a:close/>
                </a:path>
              </a:pathLst>
            </a:custGeom>
            <a:solidFill>
              <a:schemeClr val="bg1"/>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1" name="任意多边形 260"/>
            <p:cNvSpPr/>
            <p:nvPr/>
          </p:nvSpPr>
          <p:spPr bwMode="auto">
            <a:xfrm>
              <a:off x="4535615" y="1872799"/>
              <a:ext cx="342000" cy="639113"/>
            </a:xfrm>
            <a:custGeom>
              <a:avLst/>
              <a:gdLst>
                <a:gd name="connsiteX0" fmla="*/ 0 w 339635"/>
                <a:gd name="connsiteY0" fmla="*/ 0 h 457200"/>
                <a:gd name="connsiteX1" fmla="*/ 0 w 339635"/>
                <a:gd name="connsiteY1" fmla="*/ 267788 h 457200"/>
                <a:gd name="connsiteX2" fmla="*/ 339635 w 339635"/>
                <a:gd name="connsiteY2" fmla="*/ 457200 h 457200"/>
              </a:gdLst>
              <a:ahLst/>
              <a:cxnLst>
                <a:cxn ang="0">
                  <a:pos x="connsiteX0" y="connsiteY0"/>
                </a:cxn>
                <a:cxn ang="0">
                  <a:pos x="connsiteX1" y="connsiteY1"/>
                </a:cxn>
                <a:cxn ang="0">
                  <a:pos x="connsiteX2" y="connsiteY2"/>
                </a:cxn>
              </a:cxnLst>
              <a:rect l="l" t="t" r="r" b="b"/>
              <a:pathLst>
                <a:path w="339635" h="457200">
                  <a:moveTo>
                    <a:pt x="0" y="0"/>
                  </a:moveTo>
                  <a:lnTo>
                    <a:pt x="0" y="267788"/>
                  </a:lnTo>
                  <a:lnTo>
                    <a:pt x="339635" y="457200"/>
                  </a:lnTo>
                </a:path>
              </a:pathLst>
            </a:custGeom>
            <a:noFill/>
            <a:ln w="15875">
              <a:solidFill>
                <a:srgbClr val="0070C0"/>
              </a:solidFill>
              <a:head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262" name="任意多边形 261"/>
            <p:cNvSpPr/>
            <p:nvPr/>
          </p:nvSpPr>
          <p:spPr bwMode="auto">
            <a:xfrm flipH="1">
              <a:off x="5071194" y="1872799"/>
              <a:ext cx="342000" cy="639113"/>
            </a:xfrm>
            <a:custGeom>
              <a:avLst/>
              <a:gdLst>
                <a:gd name="connsiteX0" fmla="*/ 0 w 339635"/>
                <a:gd name="connsiteY0" fmla="*/ 0 h 457200"/>
                <a:gd name="connsiteX1" fmla="*/ 0 w 339635"/>
                <a:gd name="connsiteY1" fmla="*/ 267788 h 457200"/>
                <a:gd name="connsiteX2" fmla="*/ 339635 w 339635"/>
                <a:gd name="connsiteY2" fmla="*/ 457200 h 457200"/>
              </a:gdLst>
              <a:ahLst/>
              <a:cxnLst>
                <a:cxn ang="0">
                  <a:pos x="connsiteX0" y="connsiteY0"/>
                </a:cxn>
                <a:cxn ang="0">
                  <a:pos x="connsiteX1" y="connsiteY1"/>
                </a:cxn>
                <a:cxn ang="0">
                  <a:pos x="connsiteX2" y="connsiteY2"/>
                </a:cxn>
              </a:cxnLst>
              <a:rect l="l" t="t" r="r" b="b"/>
              <a:pathLst>
                <a:path w="339635" h="457200">
                  <a:moveTo>
                    <a:pt x="0" y="0"/>
                  </a:moveTo>
                  <a:lnTo>
                    <a:pt x="0" y="267788"/>
                  </a:lnTo>
                  <a:lnTo>
                    <a:pt x="339635" y="457200"/>
                  </a:lnTo>
                </a:path>
              </a:pathLst>
            </a:custGeom>
            <a:noFill/>
            <a:ln w="15875">
              <a:solidFill>
                <a:srgbClr val="0070C0"/>
              </a:solidFill>
              <a:head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nvGrpSpPr>
            <p:cNvPr id="263" name="组合 553"/>
            <p:cNvGrpSpPr/>
            <p:nvPr/>
          </p:nvGrpSpPr>
          <p:grpSpPr>
            <a:xfrm>
              <a:off x="5162657" y="1811859"/>
              <a:ext cx="515985" cy="73157"/>
              <a:chOff x="3749039" y="1846001"/>
              <a:chExt cx="515985" cy="73157"/>
            </a:xfrm>
          </p:grpSpPr>
          <p:sp>
            <p:nvSpPr>
              <p:cNvPr id="264" name="Freeform 75"/>
              <p:cNvSpPr/>
              <p:nvPr/>
            </p:nvSpPr>
            <p:spPr bwMode="auto">
              <a:xfrm>
                <a:off x="3842732" y="1846001"/>
                <a:ext cx="69515" cy="73157"/>
              </a:xfrm>
              <a:custGeom>
                <a:avLst/>
                <a:gdLst/>
                <a:ahLst/>
                <a:cxnLst>
                  <a:cxn ang="0">
                    <a:pos x="84" y="36"/>
                  </a:cxn>
                  <a:cxn ang="0">
                    <a:pos x="56" y="36"/>
                  </a:cxn>
                  <a:cxn ang="0">
                    <a:pos x="56" y="0"/>
                  </a:cxn>
                  <a:cxn ang="0">
                    <a:pos x="36" y="0"/>
                  </a:cxn>
                  <a:cxn ang="0">
                    <a:pos x="36" y="36"/>
                  </a:cxn>
                  <a:cxn ang="0">
                    <a:pos x="8" y="36"/>
                  </a:cxn>
                  <a:cxn ang="0">
                    <a:pos x="8" y="36"/>
                  </a:cxn>
                  <a:cxn ang="0">
                    <a:pos x="4" y="38"/>
                  </a:cxn>
                  <a:cxn ang="0">
                    <a:pos x="2" y="38"/>
                  </a:cxn>
                  <a:cxn ang="0">
                    <a:pos x="0" y="42"/>
                  </a:cxn>
                  <a:cxn ang="0">
                    <a:pos x="0" y="44"/>
                  </a:cxn>
                  <a:cxn ang="0">
                    <a:pos x="0" y="70"/>
                  </a:cxn>
                  <a:cxn ang="0">
                    <a:pos x="0" y="70"/>
                  </a:cxn>
                  <a:cxn ang="0">
                    <a:pos x="0" y="72"/>
                  </a:cxn>
                  <a:cxn ang="0">
                    <a:pos x="2" y="76"/>
                  </a:cxn>
                  <a:cxn ang="0">
                    <a:pos x="4" y="78"/>
                  </a:cxn>
                  <a:cxn ang="0">
                    <a:pos x="8" y="78"/>
                  </a:cxn>
                  <a:cxn ang="0">
                    <a:pos x="84" y="78"/>
                  </a:cxn>
                  <a:cxn ang="0">
                    <a:pos x="84" y="78"/>
                  </a:cxn>
                  <a:cxn ang="0">
                    <a:pos x="88" y="78"/>
                  </a:cxn>
                  <a:cxn ang="0">
                    <a:pos x="90" y="76"/>
                  </a:cxn>
                  <a:cxn ang="0">
                    <a:pos x="92" y="72"/>
                  </a:cxn>
                  <a:cxn ang="0">
                    <a:pos x="92" y="70"/>
                  </a:cxn>
                  <a:cxn ang="0">
                    <a:pos x="92" y="44"/>
                  </a:cxn>
                  <a:cxn ang="0">
                    <a:pos x="92" y="44"/>
                  </a:cxn>
                  <a:cxn ang="0">
                    <a:pos x="92" y="42"/>
                  </a:cxn>
                  <a:cxn ang="0">
                    <a:pos x="90" y="38"/>
                  </a:cxn>
                  <a:cxn ang="0">
                    <a:pos x="88" y="38"/>
                  </a:cxn>
                  <a:cxn ang="0">
                    <a:pos x="84" y="36"/>
                  </a:cxn>
                  <a:cxn ang="0">
                    <a:pos x="84" y="36"/>
                  </a:cxn>
                </a:cxnLst>
                <a:rect l="0" t="0" r="r" b="b"/>
                <a:pathLst>
                  <a:path w="92" h="78">
                    <a:moveTo>
                      <a:pt x="84" y="36"/>
                    </a:moveTo>
                    <a:lnTo>
                      <a:pt x="56" y="36"/>
                    </a:lnTo>
                    <a:lnTo>
                      <a:pt x="56" y="0"/>
                    </a:lnTo>
                    <a:lnTo>
                      <a:pt x="36" y="0"/>
                    </a:lnTo>
                    <a:lnTo>
                      <a:pt x="36" y="36"/>
                    </a:lnTo>
                    <a:lnTo>
                      <a:pt x="8" y="36"/>
                    </a:lnTo>
                    <a:lnTo>
                      <a:pt x="8" y="36"/>
                    </a:lnTo>
                    <a:lnTo>
                      <a:pt x="4" y="38"/>
                    </a:lnTo>
                    <a:lnTo>
                      <a:pt x="2" y="38"/>
                    </a:lnTo>
                    <a:lnTo>
                      <a:pt x="0" y="42"/>
                    </a:lnTo>
                    <a:lnTo>
                      <a:pt x="0" y="44"/>
                    </a:lnTo>
                    <a:lnTo>
                      <a:pt x="0" y="70"/>
                    </a:lnTo>
                    <a:lnTo>
                      <a:pt x="0" y="70"/>
                    </a:lnTo>
                    <a:lnTo>
                      <a:pt x="0" y="72"/>
                    </a:lnTo>
                    <a:lnTo>
                      <a:pt x="2" y="76"/>
                    </a:lnTo>
                    <a:lnTo>
                      <a:pt x="4" y="78"/>
                    </a:lnTo>
                    <a:lnTo>
                      <a:pt x="8" y="78"/>
                    </a:lnTo>
                    <a:lnTo>
                      <a:pt x="84" y="78"/>
                    </a:lnTo>
                    <a:lnTo>
                      <a:pt x="84" y="78"/>
                    </a:lnTo>
                    <a:lnTo>
                      <a:pt x="88" y="78"/>
                    </a:lnTo>
                    <a:lnTo>
                      <a:pt x="90" y="76"/>
                    </a:lnTo>
                    <a:lnTo>
                      <a:pt x="92" y="72"/>
                    </a:lnTo>
                    <a:lnTo>
                      <a:pt x="92" y="70"/>
                    </a:lnTo>
                    <a:lnTo>
                      <a:pt x="92" y="44"/>
                    </a:lnTo>
                    <a:lnTo>
                      <a:pt x="92" y="44"/>
                    </a:lnTo>
                    <a:lnTo>
                      <a:pt x="92" y="42"/>
                    </a:lnTo>
                    <a:lnTo>
                      <a:pt x="90" y="38"/>
                    </a:lnTo>
                    <a:lnTo>
                      <a:pt x="88" y="38"/>
                    </a:lnTo>
                    <a:lnTo>
                      <a:pt x="84" y="36"/>
                    </a:lnTo>
                    <a:lnTo>
                      <a:pt x="84" y="3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5" name="Freeform 76"/>
              <p:cNvSpPr>
                <a:spLocks noEditPoints="1"/>
              </p:cNvSpPr>
              <p:nvPr/>
            </p:nvSpPr>
            <p:spPr bwMode="auto">
              <a:xfrm>
                <a:off x="3749039" y="1891020"/>
                <a:ext cx="256902" cy="16882"/>
              </a:xfrm>
              <a:custGeom>
                <a:avLst/>
                <a:gdLst/>
                <a:ahLst/>
                <a:cxnLst>
                  <a:cxn ang="0">
                    <a:pos x="0" y="10"/>
                  </a:cxn>
                  <a:cxn ang="0">
                    <a:pos x="0" y="10"/>
                  </a:cxn>
                  <a:cxn ang="0">
                    <a:pos x="0" y="12"/>
                  </a:cxn>
                  <a:cxn ang="0">
                    <a:pos x="2" y="16"/>
                  </a:cxn>
                  <a:cxn ang="0">
                    <a:pos x="6" y="18"/>
                  </a:cxn>
                  <a:cxn ang="0">
                    <a:pos x="10" y="18"/>
                  </a:cxn>
                  <a:cxn ang="0">
                    <a:pos x="110" y="18"/>
                  </a:cxn>
                  <a:cxn ang="0">
                    <a:pos x="110" y="0"/>
                  </a:cxn>
                  <a:cxn ang="0">
                    <a:pos x="10" y="0"/>
                  </a:cxn>
                  <a:cxn ang="0">
                    <a:pos x="10" y="0"/>
                  </a:cxn>
                  <a:cxn ang="0">
                    <a:pos x="6"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8" y="16"/>
                  </a:cxn>
                  <a:cxn ang="0">
                    <a:pos x="340" y="12"/>
                  </a:cxn>
                  <a:cxn ang="0">
                    <a:pos x="340" y="10"/>
                  </a:cxn>
                  <a:cxn ang="0">
                    <a:pos x="340" y="10"/>
                  </a:cxn>
                  <a:cxn ang="0">
                    <a:pos x="340" y="6"/>
                  </a:cxn>
                  <a:cxn ang="0">
                    <a:pos x="338" y="2"/>
                  </a:cxn>
                  <a:cxn ang="0">
                    <a:pos x="334" y="0"/>
                  </a:cxn>
                  <a:cxn ang="0">
                    <a:pos x="330" y="0"/>
                  </a:cxn>
                  <a:cxn ang="0">
                    <a:pos x="330" y="0"/>
                  </a:cxn>
                </a:cxnLst>
                <a:rect l="0" t="0" r="r" b="b"/>
                <a:pathLst>
                  <a:path w="340" h="18">
                    <a:moveTo>
                      <a:pt x="0" y="10"/>
                    </a:moveTo>
                    <a:lnTo>
                      <a:pt x="0" y="10"/>
                    </a:lnTo>
                    <a:lnTo>
                      <a:pt x="0" y="12"/>
                    </a:lnTo>
                    <a:lnTo>
                      <a:pt x="2" y="16"/>
                    </a:lnTo>
                    <a:lnTo>
                      <a:pt x="6" y="18"/>
                    </a:lnTo>
                    <a:lnTo>
                      <a:pt x="10" y="18"/>
                    </a:lnTo>
                    <a:lnTo>
                      <a:pt x="110" y="18"/>
                    </a:lnTo>
                    <a:lnTo>
                      <a:pt x="110" y="0"/>
                    </a:lnTo>
                    <a:lnTo>
                      <a:pt x="10" y="0"/>
                    </a:lnTo>
                    <a:lnTo>
                      <a:pt x="10" y="0"/>
                    </a:lnTo>
                    <a:lnTo>
                      <a:pt x="6" y="0"/>
                    </a:lnTo>
                    <a:lnTo>
                      <a:pt x="2" y="2"/>
                    </a:lnTo>
                    <a:lnTo>
                      <a:pt x="0" y="6"/>
                    </a:lnTo>
                    <a:lnTo>
                      <a:pt x="0" y="10"/>
                    </a:lnTo>
                    <a:lnTo>
                      <a:pt x="0" y="10"/>
                    </a:lnTo>
                    <a:close/>
                    <a:moveTo>
                      <a:pt x="330" y="0"/>
                    </a:moveTo>
                    <a:lnTo>
                      <a:pt x="230" y="0"/>
                    </a:lnTo>
                    <a:lnTo>
                      <a:pt x="230" y="18"/>
                    </a:lnTo>
                    <a:lnTo>
                      <a:pt x="330" y="18"/>
                    </a:lnTo>
                    <a:lnTo>
                      <a:pt x="330" y="18"/>
                    </a:lnTo>
                    <a:lnTo>
                      <a:pt x="334" y="18"/>
                    </a:lnTo>
                    <a:lnTo>
                      <a:pt x="338" y="16"/>
                    </a:lnTo>
                    <a:lnTo>
                      <a:pt x="340" y="12"/>
                    </a:lnTo>
                    <a:lnTo>
                      <a:pt x="340" y="10"/>
                    </a:lnTo>
                    <a:lnTo>
                      <a:pt x="340" y="10"/>
                    </a:lnTo>
                    <a:lnTo>
                      <a:pt x="340" y="6"/>
                    </a:lnTo>
                    <a:lnTo>
                      <a:pt x="338" y="2"/>
                    </a:lnTo>
                    <a:lnTo>
                      <a:pt x="334" y="0"/>
                    </a:lnTo>
                    <a:lnTo>
                      <a:pt x="330" y="0"/>
                    </a:lnTo>
                    <a:lnTo>
                      <a:pt x="330" y="0"/>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6" name="Freeform 102"/>
              <p:cNvSpPr/>
              <p:nvPr/>
            </p:nvSpPr>
            <p:spPr bwMode="auto">
              <a:xfrm>
                <a:off x="4094770" y="1848682"/>
                <a:ext cx="73412" cy="69389"/>
              </a:xfrm>
              <a:custGeom>
                <a:avLst/>
                <a:gdLst/>
                <a:ahLst/>
                <a:cxnLst>
                  <a:cxn ang="0">
                    <a:pos x="86" y="36"/>
                  </a:cxn>
                  <a:cxn ang="0">
                    <a:pos x="56" y="36"/>
                  </a:cxn>
                  <a:cxn ang="0">
                    <a:pos x="56" y="0"/>
                  </a:cxn>
                  <a:cxn ang="0">
                    <a:pos x="38" y="0"/>
                  </a:cxn>
                  <a:cxn ang="0">
                    <a:pos x="38" y="36"/>
                  </a:cxn>
                  <a:cxn ang="0">
                    <a:pos x="8" y="36"/>
                  </a:cxn>
                  <a:cxn ang="0">
                    <a:pos x="8" y="36"/>
                  </a:cxn>
                  <a:cxn ang="0">
                    <a:pos x="6" y="38"/>
                  </a:cxn>
                  <a:cxn ang="0">
                    <a:pos x="4" y="38"/>
                  </a:cxn>
                  <a:cxn ang="0">
                    <a:pos x="2" y="42"/>
                  </a:cxn>
                  <a:cxn ang="0">
                    <a:pos x="0" y="44"/>
                  </a:cxn>
                  <a:cxn ang="0">
                    <a:pos x="0" y="70"/>
                  </a:cxn>
                  <a:cxn ang="0">
                    <a:pos x="0" y="70"/>
                  </a:cxn>
                  <a:cxn ang="0">
                    <a:pos x="2" y="72"/>
                  </a:cxn>
                  <a:cxn ang="0">
                    <a:pos x="4" y="76"/>
                  </a:cxn>
                  <a:cxn ang="0">
                    <a:pos x="6" y="78"/>
                  </a:cxn>
                  <a:cxn ang="0">
                    <a:pos x="8" y="78"/>
                  </a:cxn>
                  <a:cxn ang="0">
                    <a:pos x="86" y="78"/>
                  </a:cxn>
                  <a:cxn ang="0">
                    <a:pos x="86" y="78"/>
                  </a:cxn>
                  <a:cxn ang="0">
                    <a:pos x="88" y="78"/>
                  </a:cxn>
                  <a:cxn ang="0">
                    <a:pos x="92" y="76"/>
                  </a:cxn>
                  <a:cxn ang="0">
                    <a:pos x="94" y="72"/>
                  </a:cxn>
                  <a:cxn ang="0">
                    <a:pos x="94" y="70"/>
                  </a:cxn>
                  <a:cxn ang="0">
                    <a:pos x="94" y="44"/>
                  </a:cxn>
                  <a:cxn ang="0">
                    <a:pos x="94" y="44"/>
                  </a:cxn>
                  <a:cxn ang="0">
                    <a:pos x="94" y="42"/>
                  </a:cxn>
                  <a:cxn ang="0">
                    <a:pos x="92" y="38"/>
                  </a:cxn>
                  <a:cxn ang="0">
                    <a:pos x="88" y="38"/>
                  </a:cxn>
                  <a:cxn ang="0">
                    <a:pos x="86" y="36"/>
                  </a:cxn>
                  <a:cxn ang="0">
                    <a:pos x="86" y="36"/>
                  </a:cxn>
                </a:cxnLst>
                <a:rect l="0" t="0" r="r" b="b"/>
                <a:pathLst>
                  <a:path w="94" h="78">
                    <a:moveTo>
                      <a:pt x="86" y="36"/>
                    </a:moveTo>
                    <a:lnTo>
                      <a:pt x="56" y="36"/>
                    </a:lnTo>
                    <a:lnTo>
                      <a:pt x="56" y="0"/>
                    </a:lnTo>
                    <a:lnTo>
                      <a:pt x="38" y="0"/>
                    </a:lnTo>
                    <a:lnTo>
                      <a:pt x="38" y="36"/>
                    </a:lnTo>
                    <a:lnTo>
                      <a:pt x="8" y="36"/>
                    </a:lnTo>
                    <a:lnTo>
                      <a:pt x="8" y="36"/>
                    </a:lnTo>
                    <a:lnTo>
                      <a:pt x="6" y="38"/>
                    </a:lnTo>
                    <a:lnTo>
                      <a:pt x="4" y="38"/>
                    </a:lnTo>
                    <a:lnTo>
                      <a:pt x="2" y="42"/>
                    </a:lnTo>
                    <a:lnTo>
                      <a:pt x="0" y="44"/>
                    </a:lnTo>
                    <a:lnTo>
                      <a:pt x="0" y="70"/>
                    </a:lnTo>
                    <a:lnTo>
                      <a:pt x="0" y="70"/>
                    </a:lnTo>
                    <a:lnTo>
                      <a:pt x="2" y="72"/>
                    </a:lnTo>
                    <a:lnTo>
                      <a:pt x="4" y="76"/>
                    </a:lnTo>
                    <a:lnTo>
                      <a:pt x="6" y="78"/>
                    </a:lnTo>
                    <a:lnTo>
                      <a:pt x="8" y="78"/>
                    </a:lnTo>
                    <a:lnTo>
                      <a:pt x="86" y="78"/>
                    </a:lnTo>
                    <a:lnTo>
                      <a:pt x="86" y="78"/>
                    </a:lnTo>
                    <a:lnTo>
                      <a:pt x="88" y="78"/>
                    </a:lnTo>
                    <a:lnTo>
                      <a:pt x="92" y="76"/>
                    </a:lnTo>
                    <a:lnTo>
                      <a:pt x="94" y="72"/>
                    </a:lnTo>
                    <a:lnTo>
                      <a:pt x="94" y="70"/>
                    </a:lnTo>
                    <a:lnTo>
                      <a:pt x="94" y="44"/>
                    </a:lnTo>
                    <a:lnTo>
                      <a:pt x="94" y="44"/>
                    </a:lnTo>
                    <a:lnTo>
                      <a:pt x="94" y="42"/>
                    </a:lnTo>
                    <a:lnTo>
                      <a:pt x="92" y="38"/>
                    </a:lnTo>
                    <a:lnTo>
                      <a:pt x="88" y="38"/>
                    </a:lnTo>
                    <a:lnTo>
                      <a:pt x="86" y="36"/>
                    </a:lnTo>
                    <a:lnTo>
                      <a:pt x="86" y="36"/>
                    </a:lnTo>
                    <a:close/>
                  </a:path>
                </a:pathLst>
              </a:custGeom>
              <a:solidFill>
                <a:schemeClr val="tx1">
                  <a:lumMod val="50000"/>
                  <a:lumOff val="50000"/>
                </a:schemeClr>
              </a:solid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67" name="Freeform 103"/>
              <p:cNvSpPr>
                <a:spLocks noEditPoints="1"/>
              </p:cNvSpPr>
              <p:nvPr/>
            </p:nvSpPr>
            <p:spPr bwMode="auto">
              <a:xfrm>
                <a:off x="3999490" y="1891383"/>
                <a:ext cx="265534" cy="16013"/>
              </a:xfrm>
              <a:custGeom>
                <a:avLst/>
                <a:gdLst/>
                <a:ahLst/>
                <a:cxnLst>
                  <a:cxn ang="0">
                    <a:pos x="0" y="10"/>
                  </a:cxn>
                  <a:cxn ang="0">
                    <a:pos x="0" y="10"/>
                  </a:cxn>
                  <a:cxn ang="0">
                    <a:pos x="0" y="12"/>
                  </a:cxn>
                  <a:cxn ang="0">
                    <a:pos x="2" y="16"/>
                  </a:cxn>
                  <a:cxn ang="0">
                    <a:pos x="4" y="18"/>
                  </a:cxn>
                  <a:cxn ang="0">
                    <a:pos x="8" y="18"/>
                  </a:cxn>
                  <a:cxn ang="0">
                    <a:pos x="108" y="18"/>
                  </a:cxn>
                  <a:cxn ang="0">
                    <a:pos x="108" y="0"/>
                  </a:cxn>
                  <a:cxn ang="0">
                    <a:pos x="8" y="0"/>
                  </a:cxn>
                  <a:cxn ang="0">
                    <a:pos x="8" y="0"/>
                  </a:cxn>
                  <a:cxn ang="0">
                    <a:pos x="4" y="0"/>
                  </a:cxn>
                  <a:cxn ang="0">
                    <a:pos x="2" y="2"/>
                  </a:cxn>
                  <a:cxn ang="0">
                    <a:pos x="0" y="6"/>
                  </a:cxn>
                  <a:cxn ang="0">
                    <a:pos x="0" y="10"/>
                  </a:cxn>
                  <a:cxn ang="0">
                    <a:pos x="0" y="10"/>
                  </a:cxn>
                  <a:cxn ang="0">
                    <a:pos x="330" y="0"/>
                  </a:cxn>
                  <a:cxn ang="0">
                    <a:pos x="230" y="0"/>
                  </a:cxn>
                  <a:cxn ang="0">
                    <a:pos x="230" y="18"/>
                  </a:cxn>
                  <a:cxn ang="0">
                    <a:pos x="330" y="18"/>
                  </a:cxn>
                  <a:cxn ang="0">
                    <a:pos x="330" y="18"/>
                  </a:cxn>
                  <a:cxn ang="0">
                    <a:pos x="334" y="18"/>
                  </a:cxn>
                  <a:cxn ang="0">
                    <a:pos x="336" y="16"/>
                  </a:cxn>
                  <a:cxn ang="0">
                    <a:pos x="338" y="12"/>
                  </a:cxn>
                  <a:cxn ang="0">
                    <a:pos x="340" y="10"/>
                  </a:cxn>
                  <a:cxn ang="0">
                    <a:pos x="340" y="10"/>
                  </a:cxn>
                  <a:cxn ang="0">
                    <a:pos x="338" y="6"/>
                  </a:cxn>
                  <a:cxn ang="0">
                    <a:pos x="336" y="2"/>
                  </a:cxn>
                  <a:cxn ang="0">
                    <a:pos x="334" y="0"/>
                  </a:cxn>
                  <a:cxn ang="0">
                    <a:pos x="330" y="0"/>
                  </a:cxn>
                  <a:cxn ang="0">
                    <a:pos x="330" y="0"/>
                  </a:cxn>
                </a:cxnLst>
                <a:rect l="0" t="0" r="r" b="b"/>
                <a:pathLst>
                  <a:path w="340" h="18">
                    <a:moveTo>
                      <a:pt x="0" y="10"/>
                    </a:moveTo>
                    <a:lnTo>
                      <a:pt x="0" y="10"/>
                    </a:lnTo>
                    <a:lnTo>
                      <a:pt x="0" y="12"/>
                    </a:lnTo>
                    <a:lnTo>
                      <a:pt x="2" y="16"/>
                    </a:lnTo>
                    <a:lnTo>
                      <a:pt x="4" y="18"/>
                    </a:lnTo>
                    <a:lnTo>
                      <a:pt x="8" y="18"/>
                    </a:lnTo>
                    <a:lnTo>
                      <a:pt x="108" y="18"/>
                    </a:lnTo>
                    <a:lnTo>
                      <a:pt x="108" y="0"/>
                    </a:lnTo>
                    <a:lnTo>
                      <a:pt x="8" y="0"/>
                    </a:lnTo>
                    <a:lnTo>
                      <a:pt x="8" y="0"/>
                    </a:lnTo>
                    <a:lnTo>
                      <a:pt x="4" y="0"/>
                    </a:lnTo>
                    <a:lnTo>
                      <a:pt x="2" y="2"/>
                    </a:lnTo>
                    <a:lnTo>
                      <a:pt x="0" y="6"/>
                    </a:lnTo>
                    <a:lnTo>
                      <a:pt x="0" y="10"/>
                    </a:lnTo>
                    <a:lnTo>
                      <a:pt x="0" y="10"/>
                    </a:lnTo>
                    <a:close/>
                    <a:moveTo>
                      <a:pt x="330" y="0"/>
                    </a:moveTo>
                    <a:lnTo>
                      <a:pt x="230" y="0"/>
                    </a:lnTo>
                    <a:lnTo>
                      <a:pt x="230" y="18"/>
                    </a:lnTo>
                    <a:lnTo>
                      <a:pt x="330" y="18"/>
                    </a:lnTo>
                    <a:lnTo>
                      <a:pt x="330" y="18"/>
                    </a:lnTo>
                    <a:lnTo>
                      <a:pt x="334" y="18"/>
                    </a:lnTo>
                    <a:lnTo>
                      <a:pt x="336" y="16"/>
                    </a:lnTo>
                    <a:lnTo>
                      <a:pt x="338" y="12"/>
                    </a:lnTo>
                    <a:lnTo>
                      <a:pt x="340" y="10"/>
                    </a:lnTo>
                    <a:lnTo>
                      <a:pt x="340" y="10"/>
                    </a:lnTo>
                    <a:lnTo>
                      <a:pt x="338" y="6"/>
                    </a:lnTo>
                    <a:lnTo>
                      <a:pt x="336" y="2"/>
                    </a:lnTo>
                    <a:lnTo>
                      <a:pt x="334" y="0"/>
                    </a:lnTo>
                    <a:lnTo>
                      <a:pt x="330" y="0"/>
                    </a:lnTo>
                    <a:lnTo>
                      <a:pt x="330" y="0"/>
                    </a:lnTo>
                    <a:close/>
                  </a:path>
                </a:pathLst>
              </a:custGeom>
              <a:solidFill>
                <a:srgbClr val="0099CC"/>
              </a:solid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268" name="任意多边形 267"/>
            <p:cNvSpPr/>
            <p:nvPr/>
          </p:nvSpPr>
          <p:spPr bwMode="auto">
            <a:xfrm>
              <a:off x="4973245" y="2988686"/>
              <a:ext cx="45719" cy="560493"/>
            </a:xfrm>
            <a:custGeom>
              <a:avLst/>
              <a:gdLst>
                <a:gd name="connsiteX0" fmla="*/ 0 w 0"/>
                <a:gd name="connsiteY0" fmla="*/ 0 h 365760"/>
                <a:gd name="connsiteX1" fmla="*/ 0 w 0"/>
                <a:gd name="connsiteY1" fmla="*/ 365760 h 365760"/>
              </a:gdLst>
              <a:ahLst/>
              <a:cxnLst>
                <a:cxn ang="0">
                  <a:pos x="connsiteX0" y="connsiteY0"/>
                </a:cxn>
                <a:cxn ang="0">
                  <a:pos x="connsiteX1" y="connsiteY1"/>
                </a:cxn>
              </a:cxnLst>
              <a:rect l="l" t="t" r="r" b="b"/>
              <a:pathLst>
                <a:path h="365760">
                  <a:moveTo>
                    <a:pt x="0" y="0"/>
                  </a:moveTo>
                  <a:lnTo>
                    <a:pt x="0" y="365760"/>
                  </a:lnTo>
                </a:path>
              </a:pathLst>
            </a:custGeom>
            <a:noFill/>
            <a:ln w="15875">
              <a:solidFill>
                <a:srgbClr val="0070C0"/>
              </a:solidFill>
              <a:tail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269" name="Text Box 6"/>
            <p:cNvSpPr txBox="1">
              <a:spLocks noChangeAspect="1" noChangeArrowheads="1"/>
            </p:cNvSpPr>
            <p:nvPr/>
          </p:nvSpPr>
          <p:spPr bwMode="auto">
            <a:xfrm rot="5400000">
              <a:off x="1611070" y="1474131"/>
              <a:ext cx="458474" cy="108000"/>
            </a:xfrm>
            <a:prstGeom prst="rect">
              <a:avLst/>
            </a:prstGeom>
            <a:noFill/>
            <a:ln w="9525">
              <a:noFill/>
              <a:miter lim="800000"/>
            </a:ln>
          </p:spPr>
          <p:txBody>
            <a:bodyPr vert="eaVert" wrap="none" lIns="0" tIns="0" rIns="0" bIns="0" anchor="ctr">
              <a:prstTxWarp prst="textPlain">
                <a:avLst/>
              </a:prstTxWarp>
            </a:bodyPr>
            <a:lstStyle/>
            <a:p>
              <a:pPr algn="ctr" defTabSz="472440">
                <a:buClr>
                  <a:srgbClr val="A2A2A2"/>
                </a:buClr>
                <a:buSzPct val="90000"/>
              </a:pPr>
              <a:r>
                <a:rPr lang="zh-CN" altLang="en-US" sz="900" b="1" dirty="0" smtClean="0">
                  <a:solidFill>
                    <a:srgbClr val="000000"/>
                  </a:solidFill>
                  <a:latin typeface="Arial Unicode MS" pitchFamily="34" charset="-122"/>
                  <a:ea typeface="Arial Unicode MS" pitchFamily="34" charset="-122"/>
                  <a:cs typeface="Arial Unicode MS" pitchFamily="34" charset="-122"/>
                </a:rPr>
                <a:t>网络教室</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270" name="Text Box 6"/>
            <p:cNvSpPr txBox="1">
              <a:spLocks noChangeArrowheads="1"/>
            </p:cNvSpPr>
            <p:nvPr/>
          </p:nvSpPr>
          <p:spPr bwMode="auto">
            <a:xfrm>
              <a:off x="2157356" y="2097335"/>
              <a:ext cx="182002" cy="88507"/>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Pad</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271" name="Text Box 6"/>
            <p:cNvSpPr txBox="1">
              <a:spLocks noChangeArrowheads="1"/>
            </p:cNvSpPr>
            <p:nvPr/>
          </p:nvSpPr>
          <p:spPr bwMode="auto">
            <a:xfrm>
              <a:off x="2111634" y="2913507"/>
              <a:ext cx="300446" cy="84908"/>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BYOD</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272" name="Text Box 6"/>
            <p:cNvSpPr txBox="1">
              <a:spLocks noChangeAspect="1" noChangeArrowheads="1"/>
            </p:cNvSpPr>
            <p:nvPr/>
          </p:nvSpPr>
          <p:spPr bwMode="auto">
            <a:xfrm rot="5400000">
              <a:off x="1611070" y="2250408"/>
              <a:ext cx="458474" cy="108000"/>
            </a:xfrm>
            <a:prstGeom prst="rect">
              <a:avLst/>
            </a:prstGeom>
            <a:noFill/>
            <a:ln w="9525">
              <a:noFill/>
              <a:miter lim="800000"/>
            </a:ln>
          </p:spPr>
          <p:txBody>
            <a:bodyPr vert="eaVert" wrap="none" lIns="0" tIns="0" rIns="0" bIns="0" anchor="ctr">
              <a:prstTxWarp prst="textPlain">
                <a:avLst/>
              </a:prstTxWarp>
            </a:bodyPr>
            <a:lstStyle/>
            <a:p>
              <a:pPr algn="ctr" defTabSz="472440">
                <a:buClr>
                  <a:srgbClr val="A2A2A2"/>
                </a:buClr>
                <a:buSzPct val="90000"/>
              </a:pPr>
              <a:r>
                <a:rPr lang="zh-CN" altLang="en-US" sz="900" b="1" dirty="0" smtClean="0">
                  <a:solidFill>
                    <a:srgbClr val="000000"/>
                  </a:solidFill>
                  <a:latin typeface="Arial Unicode MS" pitchFamily="34" charset="-122"/>
                  <a:ea typeface="Arial Unicode MS" pitchFamily="34" charset="-122"/>
                  <a:cs typeface="Arial Unicode MS" pitchFamily="34" charset="-122"/>
                </a:rPr>
                <a:t>移动教室</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273" name="Text Box 6"/>
            <p:cNvSpPr txBox="1">
              <a:spLocks noChangeAspect="1" noChangeArrowheads="1"/>
            </p:cNvSpPr>
            <p:nvPr/>
          </p:nvSpPr>
          <p:spPr bwMode="auto">
            <a:xfrm rot="5400000">
              <a:off x="1611070" y="3073130"/>
              <a:ext cx="458474" cy="108000"/>
            </a:xfrm>
            <a:prstGeom prst="rect">
              <a:avLst/>
            </a:prstGeom>
            <a:noFill/>
            <a:ln w="9525">
              <a:noFill/>
              <a:miter lim="800000"/>
            </a:ln>
          </p:spPr>
          <p:txBody>
            <a:bodyPr vert="eaVert" wrap="none" lIns="0" tIns="0" rIns="0" bIns="0" anchor="ctr">
              <a:prstTxWarp prst="textPlain">
                <a:avLst/>
              </a:prstTxWarp>
            </a:bodyPr>
            <a:lstStyle/>
            <a:p>
              <a:pPr algn="ctr" defTabSz="472440">
                <a:buClr>
                  <a:srgbClr val="A2A2A2"/>
                </a:buClr>
                <a:buSzPct val="90000"/>
              </a:pPr>
              <a:r>
                <a:rPr lang="zh-CN" altLang="en-US" sz="900" b="1" dirty="0" smtClean="0">
                  <a:solidFill>
                    <a:srgbClr val="000000"/>
                  </a:solidFill>
                  <a:latin typeface="Arial Unicode MS" pitchFamily="34" charset="-122"/>
                  <a:ea typeface="Arial Unicode MS" pitchFamily="34" charset="-122"/>
                  <a:cs typeface="Arial Unicode MS" pitchFamily="34" charset="-122"/>
                </a:rPr>
                <a:t>广场</a:t>
              </a:r>
              <a:r>
                <a:rPr lang="en-US" altLang="zh-CN" sz="900" b="1" dirty="0" smtClean="0">
                  <a:solidFill>
                    <a:srgbClr val="000000"/>
                  </a:solidFill>
                  <a:latin typeface="Arial Unicode MS" pitchFamily="34" charset="-122"/>
                  <a:ea typeface="Arial Unicode MS" pitchFamily="34" charset="-122"/>
                  <a:cs typeface="Arial Unicode MS" pitchFamily="34" charset="-122"/>
                </a:rPr>
                <a:t>/</a:t>
              </a:r>
              <a:r>
                <a:rPr lang="zh-CN" altLang="en-US" sz="900" b="1" dirty="0" smtClean="0">
                  <a:solidFill>
                    <a:srgbClr val="000000"/>
                  </a:solidFill>
                  <a:latin typeface="Arial Unicode MS" pitchFamily="34" charset="-122"/>
                  <a:ea typeface="Arial Unicode MS" pitchFamily="34" charset="-122"/>
                  <a:cs typeface="Arial Unicode MS" pitchFamily="34" charset="-122"/>
                </a:rPr>
                <a:t>操场</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274" name="Text Box 6"/>
            <p:cNvSpPr txBox="1">
              <a:spLocks noChangeAspect="1" noChangeArrowheads="1"/>
            </p:cNvSpPr>
            <p:nvPr/>
          </p:nvSpPr>
          <p:spPr bwMode="auto">
            <a:xfrm rot="5400000">
              <a:off x="1611070" y="3875532"/>
              <a:ext cx="458474" cy="108000"/>
            </a:xfrm>
            <a:prstGeom prst="rect">
              <a:avLst/>
            </a:prstGeom>
            <a:noFill/>
            <a:ln w="9525">
              <a:noFill/>
              <a:miter lim="800000"/>
            </a:ln>
          </p:spPr>
          <p:txBody>
            <a:bodyPr vert="eaVert" wrap="none" lIns="0" tIns="0" rIns="0" bIns="0" anchor="ctr">
              <a:prstTxWarp prst="textPlain">
                <a:avLst/>
              </a:prstTxWarp>
            </a:bodyPr>
            <a:lstStyle/>
            <a:p>
              <a:pPr algn="ctr" defTabSz="472440">
                <a:buClr>
                  <a:srgbClr val="A2A2A2"/>
                </a:buClr>
                <a:buSzPct val="90000"/>
              </a:pPr>
              <a:r>
                <a:rPr lang="zh-CN" altLang="en-US" sz="900" b="1" dirty="0" smtClean="0">
                  <a:solidFill>
                    <a:srgbClr val="000000"/>
                  </a:solidFill>
                  <a:latin typeface="Arial Unicode MS" pitchFamily="34" charset="-122"/>
                  <a:ea typeface="Arial Unicode MS" pitchFamily="34" charset="-122"/>
                  <a:cs typeface="Arial Unicode MS" pitchFamily="34" charset="-122"/>
                </a:rPr>
                <a:t>家中</a:t>
              </a:r>
              <a:r>
                <a:rPr lang="en-US" altLang="zh-CN" sz="900" b="1" dirty="0" smtClean="0">
                  <a:solidFill>
                    <a:srgbClr val="000000"/>
                  </a:solidFill>
                  <a:latin typeface="Arial Unicode MS" pitchFamily="34" charset="-122"/>
                  <a:ea typeface="Arial Unicode MS" pitchFamily="34" charset="-122"/>
                  <a:cs typeface="Arial Unicode MS" pitchFamily="34" charset="-122"/>
                </a:rPr>
                <a:t>/</a:t>
              </a:r>
              <a:r>
                <a:rPr lang="zh-CN" altLang="en-US" sz="900" b="1" dirty="0" smtClean="0">
                  <a:solidFill>
                    <a:srgbClr val="000000"/>
                  </a:solidFill>
                  <a:latin typeface="Arial Unicode MS" pitchFamily="34" charset="-122"/>
                  <a:ea typeface="Arial Unicode MS" pitchFamily="34" charset="-122"/>
                  <a:cs typeface="Arial Unicode MS" pitchFamily="34" charset="-122"/>
                </a:rPr>
                <a:t>宿舍</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grpSp>
          <p:nvGrpSpPr>
            <p:cNvPr id="275" name="组合 474"/>
            <p:cNvGrpSpPr/>
            <p:nvPr/>
          </p:nvGrpSpPr>
          <p:grpSpPr>
            <a:xfrm>
              <a:off x="3040550" y="1463228"/>
              <a:ext cx="323662" cy="149794"/>
              <a:chOff x="3298897" y="4095287"/>
              <a:chExt cx="1257750" cy="591162"/>
            </a:xfrm>
            <a:solidFill>
              <a:srgbClr val="0070C0"/>
            </a:solidFill>
          </p:grpSpPr>
          <p:sp>
            <p:nvSpPr>
              <p:cNvPr id="276"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277"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cxnSp>
          <p:nvCxnSpPr>
            <p:cNvPr id="278" name="形状 573"/>
            <p:cNvCxnSpPr>
              <a:stCxn id="51" idx="6"/>
              <a:endCxn id="277" idx="11"/>
            </p:cNvCxnSpPr>
            <p:nvPr/>
          </p:nvCxnSpPr>
          <p:spPr bwMode="auto">
            <a:xfrm flipV="1">
              <a:off x="2554428" y="1537653"/>
              <a:ext cx="486163" cy="296"/>
            </a:xfrm>
            <a:prstGeom prst="straightConnector1">
              <a:avLst/>
            </a:prstGeom>
            <a:noFill/>
            <a:ln w="15875">
              <a:solidFill>
                <a:schemeClr val="bg1"/>
              </a:solidFill>
              <a:prstDash val="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9" name="形状 573"/>
            <p:cNvCxnSpPr>
              <a:stCxn id="64" idx="6"/>
              <a:endCxn id="293" idx="5"/>
            </p:cNvCxnSpPr>
            <p:nvPr/>
          </p:nvCxnSpPr>
          <p:spPr bwMode="auto">
            <a:xfrm flipV="1">
              <a:off x="2554425" y="2327427"/>
              <a:ext cx="504902" cy="2609"/>
            </a:xfrm>
            <a:prstGeom prst="straightConnector1">
              <a:avLst/>
            </a:prstGeom>
            <a:noFill/>
            <a:ln w="15875">
              <a:solidFill>
                <a:schemeClr val="bg1"/>
              </a:solidFill>
              <a:prstDash val="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0" name="形状 573"/>
            <p:cNvCxnSpPr>
              <a:stCxn id="73" idx="6"/>
              <a:endCxn id="231" idx="0"/>
            </p:cNvCxnSpPr>
            <p:nvPr/>
          </p:nvCxnSpPr>
          <p:spPr bwMode="auto">
            <a:xfrm flipV="1">
              <a:off x="2554436" y="3133795"/>
              <a:ext cx="522251" cy="203"/>
            </a:xfrm>
            <a:prstGeom prst="straightConnector1">
              <a:avLst/>
            </a:prstGeom>
            <a:noFill/>
            <a:ln w="15875">
              <a:solidFill>
                <a:schemeClr val="bg1"/>
              </a:solidFill>
              <a:prstDash val="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1" name="形状 573"/>
            <p:cNvCxnSpPr>
              <a:stCxn id="79" idx="6"/>
              <a:endCxn id="216" idx="19"/>
            </p:cNvCxnSpPr>
            <p:nvPr/>
          </p:nvCxnSpPr>
          <p:spPr bwMode="auto">
            <a:xfrm>
              <a:off x="2554445" y="3926047"/>
              <a:ext cx="476401" cy="4743"/>
            </a:xfrm>
            <a:prstGeom prst="straightConnector1">
              <a:avLst/>
            </a:prstGeom>
            <a:noFill/>
            <a:ln w="15875">
              <a:solidFill>
                <a:schemeClr val="bg1"/>
              </a:solidFill>
              <a:prstDash val="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82" name="组合 739"/>
            <p:cNvGrpSpPr/>
            <p:nvPr/>
          </p:nvGrpSpPr>
          <p:grpSpPr>
            <a:xfrm>
              <a:off x="3050144" y="2137235"/>
              <a:ext cx="286771" cy="364084"/>
              <a:chOff x="5862637" y="5030107"/>
              <a:chExt cx="733426" cy="961118"/>
            </a:xfrm>
            <a:solidFill>
              <a:srgbClr val="0070C0"/>
            </a:solidFill>
          </p:grpSpPr>
          <p:grpSp>
            <p:nvGrpSpPr>
              <p:cNvPr id="283" name="组合 306"/>
              <p:cNvGrpSpPr/>
              <p:nvPr/>
            </p:nvGrpSpPr>
            <p:grpSpPr>
              <a:xfrm>
                <a:off x="5886224" y="5030107"/>
                <a:ext cx="687387" cy="741363"/>
                <a:chOff x="16670338" y="3752850"/>
                <a:chExt cx="687387" cy="741363"/>
              </a:xfrm>
              <a:grpFill/>
            </p:grpSpPr>
            <p:sp>
              <p:nvSpPr>
                <p:cNvPr id="289" name="Freeform 120"/>
                <p:cNvSpPr/>
                <p:nvPr/>
              </p:nvSpPr>
              <p:spPr bwMode="auto">
                <a:xfrm>
                  <a:off x="17227550" y="3752850"/>
                  <a:ext cx="130175" cy="419100"/>
                </a:xfrm>
                <a:custGeom>
                  <a:avLst/>
                  <a:gdLst/>
                  <a:ahLst/>
                  <a:cxnLst>
                    <a:cxn ang="0">
                      <a:pos x="4" y="229"/>
                    </a:cxn>
                    <a:cxn ang="0">
                      <a:pos x="4" y="229"/>
                    </a:cxn>
                    <a:cxn ang="0">
                      <a:pos x="26" y="207"/>
                    </a:cxn>
                    <a:cxn ang="0">
                      <a:pos x="38" y="186"/>
                    </a:cxn>
                    <a:cxn ang="0">
                      <a:pos x="43" y="160"/>
                    </a:cxn>
                    <a:cxn ang="0">
                      <a:pos x="47" y="129"/>
                    </a:cxn>
                    <a:cxn ang="0">
                      <a:pos x="47" y="129"/>
                    </a:cxn>
                    <a:cxn ang="0">
                      <a:pos x="43" y="103"/>
                    </a:cxn>
                    <a:cxn ang="0">
                      <a:pos x="38" y="77"/>
                    </a:cxn>
                    <a:cxn ang="0">
                      <a:pos x="26" y="52"/>
                    </a:cxn>
                    <a:cxn ang="0">
                      <a:pos x="4" y="30"/>
                    </a:cxn>
                    <a:cxn ang="0">
                      <a:pos x="4" y="30"/>
                    </a:cxn>
                    <a:cxn ang="0">
                      <a:pos x="0" y="26"/>
                    </a:cxn>
                    <a:cxn ang="0">
                      <a:pos x="0" y="17"/>
                    </a:cxn>
                    <a:cxn ang="0">
                      <a:pos x="0" y="13"/>
                    </a:cxn>
                    <a:cxn ang="0">
                      <a:pos x="4" y="4"/>
                    </a:cxn>
                    <a:cxn ang="0">
                      <a:pos x="4" y="4"/>
                    </a:cxn>
                    <a:cxn ang="0">
                      <a:pos x="13" y="0"/>
                    </a:cxn>
                    <a:cxn ang="0">
                      <a:pos x="17" y="0"/>
                    </a:cxn>
                    <a:cxn ang="0">
                      <a:pos x="26" y="0"/>
                    </a:cxn>
                    <a:cxn ang="0">
                      <a:pos x="30" y="4"/>
                    </a:cxn>
                    <a:cxn ang="0">
                      <a:pos x="30" y="4"/>
                    </a:cxn>
                    <a:cxn ang="0">
                      <a:pos x="56" y="34"/>
                    </a:cxn>
                    <a:cxn ang="0">
                      <a:pos x="69" y="64"/>
                    </a:cxn>
                    <a:cxn ang="0">
                      <a:pos x="82" y="95"/>
                    </a:cxn>
                    <a:cxn ang="0">
                      <a:pos x="82" y="129"/>
                    </a:cxn>
                    <a:cxn ang="0">
                      <a:pos x="82" y="164"/>
                    </a:cxn>
                    <a:cxn ang="0">
                      <a:pos x="69" y="199"/>
                    </a:cxn>
                    <a:cxn ang="0">
                      <a:pos x="56" y="229"/>
                    </a:cxn>
                    <a:cxn ang="0">
                      <a:pos x="30" y="255"/>
                    </a:cxn>
                    <a:cxn ang="0">
                      <a:pos x="30" y="255"/>
                    </a:cxn>
                    <a:cxn ang="0">
                      <a:pos x="26" y="259"/>
                    </a:cxn>
                    <a:cxn ang="0">
                      <a:pos x="17" y="264"/>
                    </a:cxn>
                    <a:cxn ang="0">
                      <a:pos x="13" y="259"/>
                    </a:cxn>
                    <a:cxn ang="0">
                      <a:pos x="4" y="255"/>
                    </a:cxn>
                    <a:cxn ang="0">
                      <a:pos x="4" y="255"/>
                    </a:cxn>
                    <a:cxn ang="0">
                      <a:pos x="0" y="251"/>
                    </a:cxn>
                    <a:cxn ang="0">
                      <a:pos x="0" y="242"/>
                    </a:cxn>
                    <a:cxn ang="0">
                      <a:pos x="0" y="238"/>
                    </a:cxn>
                    <a:cxn ang="0">
                      <a:pos x="4" y="229"/>
                    </a:cxn>
                    <a:cxn ang="0">
                      <a:pos x="4" y="229"/>
                    </a:cxn>
                  </a:cxnLst>
                  <a:rect l="0" t="0" r="r" b="b"/>
                  <a:pathLst>
                    <a:path w="82" h="264">
                      <a:moveTo>
                        <a:pt x="4" y="229"/>
                      </a:moveTo>
                      <a:lnTo>
                        <a:pt x="4" y="229"/>
                      </a:lnTo>
                      <a:lnTo>
                        <a:pt x="26" y="207"/>
                      </a:lnTo>
                      <a:lnTo>
                        <a:pt x="38" y="186"/>
                      </a:lnTo>
                      <a:lnTo>
                        <a:pt x="43" y="160"/>
                      </a:lnTo>
                      <a:lnTo>
                        <a:pt x="47" y="129"/>
                      </a:lnTo>
                      <a:lnTo>
                        <a:pt x="47" y="129"/>
                      </a:lnTo>
                      <a:lnTo>
                        <a:pt x="43" y="103"/>
                      </a:lnTo>
                      <a:lnTo>
                        <a:pt x="38" y="77"/>
                      </a:lnTo>
                      <a:lnTo>
                        <a:pt x="26" y="52"/>
                      </a:lnTo>
                      <a:lnTo>
                        <a:pt x="4" y="30"/>
                      </a:lnTo>
                      <a:lnTo>
                        <a:pt x="4" y="30"/>
                      </a:lnTo>
                      <a:lnTo>
                        <a:pt x="0" y="26"/>
                      </a:lnTo>
                      <a:lnTo>
                        <a:pt x="0" y="17"/>
                      </a:lnTo>
                      <a:lnTo>
                        <a:pt x="0" y="13"/>
                      </a:lnTo>
                      <a:lnTo>
                        <a:pt x="4" y="4"/>
                      </a:lnTo>
                      <a:lnTo>
                        <a:pt x="4" y="4"/>
                      </a:lnTo>
                      <a:lnTo>
                        <a:pt x="13" y="0"/>
                      </a:lnTo>
                      <a:lnTo>
                        <a:pt x="17" y="0"/>
                      </a:lnTo>
                      <a:lnTo>
                        <a:pt x="26" y="0"/>
                      </a:lnTo>
                      <a:lnTo>
                        <a:pt x="30" y="4"/>
                      </a:lnTo>
                      <a:lnTo>
                        <a:pt x="30" y="4"/>
                      </a:lnTo>
                      <a:lnTo>
                        <a:pt x="56" y="34"/>
                      </a:lnTo>
                      <a:lnTo>
                        <a:pt x="69" y="64"/>
                      </a:lnTo>
                      <a:lnTo>
                        <a:pt x="82" y="95"/>
                      </a:lnTo>
                      <a:lnTo>
                        <a:pt x="82" y="129"/>
                      </a:lnTo>
                      <a:lnTo>
                        <a:pt x="82" y="164"/>
                      </a:lnTo>
                      <a:lnTo>
                        <a:pt x="69" y="199"/>
                      </a:lnTo>
                      <a:lnTo>
                        <a:pt x="56" y="229"/>
                      </a:lnTo>
                      <a:lnTo>
                        <a:pt x="30" y="255"/>
                      </a:lnTo>
                      <a:lnTo>
                        <a:pt x="30" y="255"/>
                      </a:lnTo>
                      <a:lnTo>
                        <a:pt x="26" y="259"/>
                      </a:lnTo>
                      <a:lnTo>
                        <a:pt x="17" y="264"/>
                      </a:lnTo>
                      <a:lnTo>
                        <a:pt x="13" y="259"/>
                      </a:lnTo>
                      <a:lnTo>
                        <a:pt x="4" y="255"/>
                      </a:lnTo>
                      <a:lnTo>
                        <a:pt x="4" y="255"/>
                      </a:lnTo>
                      <a:lnTo>
                        <a:pt x="0" y="251"/>
                      </a:lnTo>
                      <a:lnTo>
                        <a:pt x="0" y="242"/>
                      </a:lnTo>
                      <a:lnTo>
                        <a:pt x="0" y="238"/>
                      </a:lnTo>
                      <a:lnTo>
                        <a:pt x="4" y="229"/>
                      </a:lnTo>
                      <a:lnTo>
                        <a:pt x="4" y="229"/>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90" name="Freeform 121"/>
                <p:cNvSpPr/>
                <p:nvPr/>
              </p:nvSpPr>
              <p:spPr bwMode="auto">
                <a:xfrm>
                  <a:off x="17165638" y="3814762"/>
                  <a:ext cx="109537" cy="295275"/>
                </a:xfrm>
                <a:custGeom>
                  <a:avLst/>
                  <a:gdLst/>
                  <a:ahLst/>
                  <a:cxnLst>
                    <a:cxn ang="0">
                      <a:pos x="4" y="151"/>
                    </a:cxn>
                    <a:cxn ang="0">
                      <a:pos x="4" y="151"/>
                    </a:cxn>
                    <a:cxn ang="0">
                      <a:pos x="17" y="138"/>
                    </a:cxn>
                    <a:cxn ang="0">
                      <a:pos x="26" y="125"/>
                    </a:cxn>
                    <a:cxn ang="0">
                      <a:pos x="30" y="108"/>
                    </a:cxn>
                    <a:cxn ang="0">
                      <a:pos x="30" y="90"/>
                    </a:cxn>
                    <a:cxn ang="0">
                      <a:pos x="30" y="77"/>
                    </a:cxn>
                    <a:cxn ang="0">
                      <a:pos x="26" y="60"/>
                    </a:cxn>
                    <a:cxn ang="0">
                      <a:pos x="17" y="43"/>
                    </a:cxn>
                    <a:cxn ang="0">
                      <a:pos x="4" y="30"/>
                    </a:cxn>
                    <a:cxn ang="0">
                      <a:pos x="4" y="30"/>
                    </a:cxn>
                    <a:cxn ang="0">
                      <a:pos x="0" y="25"/>
                    </a:cxn>
                    <a:cxn ang="0">
                      <a:pos x="0" y="17"/>
                    </a:cxn>
                    <a:cxn ang="0">
                      <a:pos x="0" y="13"/>
                    </a:cxn>
                    <a:cxn ang="0">
                      <a:pos x="4" y="4"/>
                    </a:cxn>
                    <a:cxn ang="0">
                      <a:pos x="4" y="4"/>
                    </a:cxn>
                    <a:cxn ang="0">
                      <a:pos x="13" y="0"/>
                    </a:cxn>
                    <a:cxn ang="0">
                      <a:pos x="17" y="0"/>
                    </a:cxn>
                    <a:cxn ang="0">
                      <a:pos x="26" y="0"/>
                    </a:cxn>
                    <a:cxn ang="0">
                      <a:pos x="30" y="4"/>
                    </a:cxn>
                    <a:cxn ang="0">
                      <a:pos x="30" y="4"/>
                    </a:cxn>
                    <a:cxn ang="0">
                      <a:pos x="47" y="25"/>
                    </a:cxn>
                    <a:cxn ang="0">
                      <a:pos x="56" y="47"/>
                    </a:cxn>
                    <a:cxn ang="0">
                      <a:pos x="65" y="69"/>
                    </a:cxn>
                    <a:cxn ang="0">
                      <a:pos x="69" y="90"/>
                    </a:cxn>
                    <a:cxn ang="0">
                      <a:pos x="65" y="116"/>
                    </a:cxn>
                    <a:cxn ang="0">
                      <a:pos x="56" y="138"/>
                    </a:cxn>
                    <a:cxn ang="0">
                      <a:pos x="47" y="160"/>
                    </a:cxn>
                    <a:cxn ang="0">
                      <a:pos x="30" y="177"/>
                    </a:cxn>
                    <a:cxn ang="0">
                      <a:pos x="30" y="177"/>
                    </a:cxn>
                    <a:cxn ang="0">
                      <a:pos x="26" y="181"/>
                    </a:cxn>
                    <a:cxn ang="0">
                      <a:pos x="17" y="186"/>
                    </a:cxn>
                    <a:cxn ang="0">
                      <a:pos x="13" y="181"/>
                    </a:cxn>
                    <a:cxn ang="0">
                      <a:pos x="4" y="177"/>
                    </a:cxn>
                    <a:cxn ang="0">
                      <a:pos x="4" y="177"/>
                    </a:cxn>
                    <a:cxn ang="0">
                      <a:pos x="0" y="173"/>
                    </a:cxn>
                    <a:cxn ang="0">
                      <a:pos x="0" y="164"/>
                    </a:cxn>
                    <a:cxn ang="0">
                      <a:pos x="0" y="160"/>
                    </a:cxn>
                    <a:cxn ang="0">
                      <a:pos x="4" y="151"/>
                    </a:cxn>
                    <a:cxn ang="0">
                      <a:pos x="4" y="151"/>
                    </a:cxn>
                  </a:cxnLst>
                  <a:rect l="0" t="0" r="r" b="b"/>
                  <a:pathLst>
                    <a:path w="69" h="186">
                      <a:moveTo>
                        <a:pt x="4" y="151"/>
                      </a:moveTo>
                      <a:lnTo>
                        <a:pt x="4" y="151"/>
                      </a:lnTo>
                      <a:lnTo>
                        <a:pt x="17" y="138"/>
                      </a:lnTo>
                      <a:lnTo>
                        <a:pt x="26" y="125"/>
                      </a:lnTo>
                      <a:lnTo>
                        <a:pt x="30" y="108"/>
                      </a:lnTo>
                      <a:lnTo>
                        <a:pt x="30" y="90"/>
                      </a:lnTo>
                      <a:lnTo>
                        <a:pt x="30" y="77"/>
                      </a:lnTo>
                      <a:lnTo>
                        <a:pt x="26" y="60"/>
                      </a:lnTo>
                      <a:lnTo>
                        <a:pt x="17" y="43"/>
                      </a:lnTo>
                      <a:lnTo>
                        <a:pt x="4" y="30"/>
                      </a:lnTo>
                      <a:lnTo>
                        <a:pt x="4" y="30"/>
                      </a:lnTo>
                      <a:lnTo>
                        <a:pt x="0" y="25"/>
                      </a:lnTo>
                      <a:lnTo>
                        <a:pt x="0" y="17"/>
                      </a:lnTo>
                      <a:lnTo>
                        <a:pt x="0" y="13"/>
                      </a:lnTo>
                      <a:lnTo>
                        <a:pt x="4" y="4"/>
                      </a:lnTo>
                      <a:lnTo>
                        <a:pt x="4" y="4"/>
                      </a:lnTo>
                      <a:lnTo>
                        <a:pt x="13" y="0"/>
                      </a:lnTo>
                      <a:lnTo>
                        <a:pt x="17" y="0"/>
                      </a:lnTo>
                      <a:lnTo>
                        <a:pt x="26" y="0"/>
                      </a:lnTo>
                      <a:lnTo>
                        <a:pt x="30" y="4"/>
                      </a:lnTo>
                      <a:lnTo>
                        <a:pt x="30" y="4"/>
                      </a:lnTo>
                      <a:lnTo>
                        <a:pt x="47" y="25"/>
                      </a:lnTo>
                      <a:lnTo>
                        <a:pt x="56" y="47"/>
                      </a:lnTo>
                      <a:lnTo>
                        <a:pt x="65" y="69"/>
                      </a:lnTo>
                      <a:lnTo>
                        <a:pt x="69" y="90"/>
                      </a:lnTo>
                      <a:lnTo>
                        <a:pt x="65" y="116"/>
                      </a:lnTo>
                      <a:lnTo>
                        <a:pt x="56" y="138"/>
                      </a:lnTo>
                      <a:lnTo>
                        <a:pt x="47" y="160"/>
                      </a:lnTo>
                      <a:lnTo>
                        <a:pt x="30" y="177"/>
                      </a:lnTo>
                      <a:lnTo>
                        <a:pt x="30" y="177"/>
                      </a:lnTo>
                      <a:lnTo>
                        <a:pt x="26" y="181"/>
                      </a:lnTo>
                      <a:lnTo>
                        <a:pt x="17" y="186"/>
                      </a:lnTo>
                      <a:lnTo>
                        <a:pt x="13" y="181"/>
                      </a:lnTo>
                      <a:lnTo>
                        <a:pt x="4" y="177"/>
                      </a:lnTo>
                      <a:lnTo>
                        <a:pt x="4" y="177"/>
                      </a:lnTo>
                      <a:lnTo>
                        <a:pt x="0" y="173"/>
                      </a:lnTo>
                      <a:lnTo>
                        <a:pt x="0" y="164"/>
                      </a:lnTo>
                      <a:lnTo>
                        <a:pt x="0" y="160"/>
                      </a:lnTo>
                      <a:lnTo>
                        <a:pt x="4" y="151"/>
                      </a:lnTo>
                      <a:lnTo>
                        <a:pt x="4" y="15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91" name="Freeform 122"/>
                <p:cNvSpPr/>
                <p:nvPr/>
              </p:nvSpPr>
              <p:spPr bwMode="auto">
                <a:xfrm>
                  <a:off x="16711613" y="3752850"/>
                  <a:ext cx="130175" cy="419100"/>
                </a:xfrm>
                <a:custGeom>
                  <a:avLst/>
                  <a:gdLst/>
                  <a:ahLst/>
                  <a:cxnLst>
                    <a:cxn ang="0">
                      <a:pos x="78" y="30"/>
                    </a:cxn>
                    <a:cxn ang="0">
                      <a:pos x="78" y="30"/>
                    </a:cxn>
                    <a:cxn ang="0">
                      <a:pos x="61" y="52"/>
                    </a:cxn>
                    <a:cxn ang="0">
                      <a:pos x="48" y="77"/>
                    </a:cxn>
                    <a:cxn ang="0">
                      <a:pos x="39" y="103"/>
                    </a:cxn>
                    <a:cxn ang="0">
                      <a:pos x="35" y="129"/>
                    </a:cxn>
                    <a:cxn ang="0">
                      <a:pos x="35" y="129"/>
                    </a:cxn>
                    <a:cxn ang="0">
                      <a:pos x="39" y="160"/>
                    </a:cxn>
                    <a:cxn ang="0">
                      <a:pos x="48" y="186"/>
                    </a:cxn>
                    <a:cxn ang="0">
                      <a:pos x="61" y="207"/>
                    </a:cxn>
                    <a:cxn ang="0">
                      <a:pos x="78" y="229"/>
                    </a:cxn>
                    <a:cxn ang="0">
                      <a:pos x="78" y="229"/>
                    </a:cxn>
                    <a:cxn ang="0">
                      <a:pos x="82" y="238"/>
                    </a:cxn>
                    <a:cxn ang="0">
                      <a:pos x="82" y="242"/>
                    </a:cxn>
                    <a:cxn ang="0">
                      <a:pos x="82" y="251"/>
                    </a:cxn>
                    <a:cxn ang="0">
                      <a:pos x="78" y="255"/>
                    </a:cxn>
                    <a:cxn ang="0">
                      <a:pos x="78" y="255"/>
                    </a:cxn>
                    <a:cxn ang="0">
                      <a:pos x="74" y="259"/>
                    </a:cxn>
                    <a:cxn ang="0">
                      <a:pos x="65" y="264"/>
                    </a:cxn>
                    <a:cxn ang="0">
                      <a:pos x="61" y="259"/>
                    </a:cxn>
                    <a:cxn ang="0">
                      <a:pos x="52" y="255"/>
                    </a:cxn>
                    <a:cxn ang="0">
                      <a:pos x="52" y="255"/>
                    </a:cxn>
                    <a:cxn ang="0">
                      <a:pos x="30" y="229"/>
                    </a:cxn>
                    <a:cxn ang="0">
                      <a:pos x="13" y="199"/>
                    </a:cxn>
                    <a:cxn ang="0">
                      <a:pos x="4" y="164"/>
                    </a:cxn>
                    <a:cxn ang="0">
                      <a:pos x="0" y="129"/>
                    </a:cxn>
                    <a:cxn ang="0">
                      <a:pos x="4" y="95"/>
                    </a:cxn>
                    <a:cxn ang="0">
                      <a:pos x="13" y="64"/>
                    </a:cxn>
                    <a:cxn ang="0">
                      <a:pos x="30" y="34"/>
                    </a:cxn>
                    <a:cxn ang="0">
                      <a:pos x="52" y="4"/>
                    </a:cxn>
                    <a:cxn ang="0">
                      <a:pos x="52" y="4"/>
                    </a:cxn>
                    <a:cxn ang="0">
                      <a:pos x="61" y="0"/>
                    </a:cxn>
                    <a:cxn ang="0">
                      <a:pos x="65" y="0"/>
                    </a:cxn>
                    <a:cxn ang="0">
                      <a:pos x="74" y="0"/>
                    </a:cxn>
                    <a:cxn ang="0">
                      <a:pos x="78" y="4"/>
                    </a:cxn>
                    <a:cxn ang="0">
                      <a:pos x="78" y="4"/>
                    </a:cxn>
                    <a:cxn ang="0">
                      <a:pos x="82" y="13"/>
                    </a:cxn>
                    <a:cxn ang="0">
                      <a:pos x="82" y="17"/>
                    </a:cxn>
                    <a:cxn ang="0">
                      <a:pos x="82" y="26"/>
                    </a:cxn>
                    <a:cxn ang="0">
                      <a:pos x="78" y="30"/>
                    </a:cxn>
                    <a:cxn ang="0">
                      <a:pos x="78" y="30"/>
                    </a:cxn>
                  </a:cxnLst>
                  <a:rect l="0" t="0" r="r" b="b"/>
                  <a:pathLst>
                    <a:path w="82" h="264">
                      <a:moveTo>
                        <a:pt x="78" y="30"/>
                      </a:moveTo>
                      <a:lnTo>
                        <a:pt x="78" y="30"/>
                      </a:lnTo>
                      <a:lnTo>
                        <a:pt x="61" y="52"/>
                      </a:lnTo>
                      <a:lnTo>
                        <a:pt x="48" y="77"/>
                      </a:lnTo>
                      <a:lnTo>
                        <a:pt x="39" y="103"/>
                      </a:lnTo>
                      <a:lnTo>
                        <a:pt x="35" y="129"/>
                      </a:lnTo>
                      <a:lnTo>
                        <a:pt x="35" y="129"/>
                      </a:lnTo>
                      <a:lnTo>
                        <a:pt x="39" y="160"/>
                      </a:lnTo>
                      <a:lnTo>
                        <a:pt x="48" y="186"/>
                      </a:lnTo>
                      <a:lnTo>
                        <a:pt x="61" y="207"/>
                      </a:lnTo>
                      <a:lnTo>
                        <a:pt x="78" y="229"/>
                      </a:lnTo>
                      <a:lnTo>
                        <a:pt x="78" y="229"/>
                      </a:lnTo>
                      <a:lnTo>
                        <a:pt x="82" y="238"/>
                      </a:lnTo>
                      <a:lnTo>
                        <a:pt x="82" y="242"/>
                      </a:lnTo>
                      <a:lnTo>
                        <a:pt x="82" y="251"/>
                      </a:lnTo>
                      <a:lnTo>
                        <a:pt x="78" y="255"/>
                      </a:lnTo>
                      <a:lnTo>
                        <a:pt x="78" y="255"/>
                      </a:lnTo>
                      <a:lnTo>
                        <a:pt x="74" y="259"/>
                      </a:lnTo>
                      <a:lnTo>
                        <a:pt x="65" y="264"/>
                      </a:lnTo>
                      <a:lnTo>
                        <a:pt x="61" y="259"/>
                      </a:lnTo>
                      <a:lnTo>
                        <a:pt x="52" y="255"/>
                      </a:lnTo>
                      <a:lnTo>
                        <a:pt x="52" y="255"/>
                      </a:lnTo>
                      <a:lnTo>
                        <a:pt x="30" y="229"/>
                      </a:lnTo>
                      <a:lnTo>
                        <a:pt x="13" y="199"/>
                      </a:lnTo>
                      <a:lnTo>
                        <a:pt x="4" y="164"/>
                      </a:lnTo>
                      <a:lnTo>
                        <a:pt x="0" y="129"/>
                      </a:lnTo>
                      <a:lnTo>
                        <a:pt x="4" y="95"/>
                      </a:lnTo>
                      <a:lnTo>
                        <a:pt x="13" y="64"/>
                      </a:lnTo>
                      <a:lnTo>
                        <a:pt x="30" y="34"/>
                      </a:lnTo>
                      <a:lnTo>
                        <a:pt x="52" y="4"/>
                      </a:lnTo>
                      <a:lnTo>
                        <a:pt x="52" y="4"/>
                      </a:lnTo>
                      <a:lnTo>
                        <a:pt x="61" y="0"/>
                      </a:lnTo>
                      <a:lnTo>
                        <a:pt x="65" y="0"/>
                      </a:lnTo>
                      <a:lnTo>
                        <a:pt x="74" y="0"/>
                      </a:lnTo>
                      <a:lnTo>
                        <a:pt x="78" y="4"/>
                      </a:lnTo>
                      <a:lnTo>
                        <a:pt x="78" y="4"/>
                      </a:lnTo>
                      <a:lnTo>
                        <a:pt x="82" y="13"/>
                      </a:lnTo>
                      <a:lnTo>
                        <a:pt x="82" y="17"/>
                      </a:lnTo>
                      <a:lnTo>
                        <a:pt x="82" y="26"/>
                      </a:lnTo>
                      <a:lnTo>
                        <a:pt x="78" y="30"/>
                      </a:lnTo>
                      <a:lnTo>
                        <a:pt x="78" y="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92" name="Freeform 123"/>
                <p:cNvSpPr/>
                <p:nvPr/>
              </p:nvSpPr>
              <p:spPr bwMode="auto">
                <a:xfrm>
                  <a:off x="16800513" y="3814762"/>
                  <a:ext cx="103187" cy="295275"/>
                </a:xfrm>
                <a:custGeom>
                  <a:avLst/>
                  <a:gdLst/>
                  <a:ahLst/>
                  <a:cxnLst>
                    <a:cxn ang="0">
                      <a:pos x="61" y="30"/>
                    </a:cxn>
                    <a:cxn ang="0">
                      <a:pos x="61" y="30"/>
                    </a:cxn>
                    <a:cxn ang="0">
                      <a:pos x="52" y="43"/>
                    </a:cxn>
                    <a:cxn ang="0">
                      <a:pos x="43" y="60"/>
                    </a:cxn>
                    <a:cxn ang="0">
                      <a:pos x="39" y="77"/>
                    </a:cxn>
                    <a:cxn ang="0">
                      <a:pos x="35" y="90"/>
                    </a:cxn>
                    <a:cxn ang="0">
                      <a:pos x="39" y="108"/>
                    </a:cxn>
                    <a:cxn ang="0">
                      <a:pos x="43" y="125"/>
                    </a:cxn>
                    <a:cxn ang="0">
                      <a:pos x="52" y="138"/>
                    </a:cxn>
                    <a:cxn ang="0">
                      <a:pos x="61" y="151"/>
                    </a:cxn>
                    <a:cxn ang="0">
                      <a:pos x="61" y="151"/>
                    </a:cxn>
                    <a:cxn ang="0">
                      <a:pos x="65" y="160"/>
                    </a:cxn>
                    <a:cxn ang="0">
                      <a:pos x="65" y="164"/>
                    </a:cxn>
                    <a:cxn ang="0">
                      <a:pos x="65" y="173"/>
                    </a:cxn>
                    <a:cxn ang="0">
                      <a:pos x="61" y="177"/>
                    </a:cxn>
                    <a:cxn ang="0">
                      <a:pos x="61" y="177"/>
                    </a:cxn>
                    <a:cxn ang="0">
                      <a:pos x="56" y="181"/>
                    </a:cxn>
                    <a:cxn ang="0">
                      <a:pos x="48" y="186"/>
                    </a:cxn>
                    <a:cxn ang="0">
                      <a:pos x="43" y="181"/>
                    </a:cxn>
                    <a:cxn ang="0">
                      <a:pos x="35" y="177"/>
                    </a:cxn>
                    <a:cxn ang="0">
                      <a:pos x="35" y="177"/>
                    </a:cxn>
                    <a:cxn ang="0">
                      <a:pos x="22" y="160"/>
                    </a:cxn>
                    <a:cxn ang="0">
                      <a:pos x="9" y="138"/>
                    </a:cxn>
                    <a:cxn ang="0">
                      <a:pos x="0" y="116"/>
                    </a:cxn>
                    <a:cxn ang="0">
                      <a:pos x="0" y="90"/>
                    </a:cxn>
                    <a:cxn ang="0">
                      <a:pos x="0" y="69"/>
                    </a:cxn>
                    <a:cxn ang="0">
                      <a:pos x="9" y="47"/>
                    </a:cxn>
                    <a:cxn ang="0">
                      <a:pos x="22" y="25"/>
                    </a:cxn>
                    <a:cxn ang="0">
                      <a:pos x="35" y="4"/>
                    </a:cxn>
                    <a:cxn ang="0">
                      <a:pos x="35" y="4"/>
                    </a:cxn>
                    <a:cxn ang="0">
                      <a:pos x="43" y="0"/>
                    </a:cxn>
                    <a:cxn ang="0">
                      <a:pos x="48" y="0"/>
                    </a:cxn>
                    <a:cxn ang="0">
                      <a:pos x="56" y="0"/>
                    </a:cxn>
                    <a:cxn ang="0">
                      <a:pos x="61" y="4"/>
                    </a:cxn>
                    <a:cxn ang="0">
                      <a:pos x="61" y="4"/>
                    </a:cxn>
                    <a:cxn ang="0">
                      <a:pos x="65" y="13"/>
                    </a:cxn>
                    <a:cxn ang="0">
                      <a:pos x="65" y="17"/>
                    </a:cxn>
                    <a:cxn ang="0">
                      <a:pos x="65" y="25"/>
                    </a:cxn>
                    <a:cxn ang="0">
                      <a:pos x="61" y="30"/>
                    </a:cxn>
                    <a:cxn ang="0">
                      <a:pos x="61" y="30"/>
                    </a:cxn>
                  </a:cxnLst>
                  <a:rect l="0" t="0" r="r" b="b"/>
                  <a:pathLst>
                    <a:path w="65" h="186">
                      <a:moveTo>
                        <a:pt x="61" y="30"/>
                      </a:moveTo>
                      <a:lnTo>
                        <a:pt x="61" y="30"/>
                      </a:lnTo>
                      <a:lnTo>
                        <a:pt x="52" y="43"/>
                      </a:lnTo>
                      <a:lnTo>
                        <a:pt x="43" y="60"/>
                      </a:lnTo>
                      <a:lnTo>
                        <a:pt x="39" y="77"/>
                      </a:lnTo>
                      <a:lnTo>
                        <a:pt x="35" y="90"/>
                      </a:lnTo>
                      <a:lnTo>
                        <a:pt x="39" y="108"/>
                      </a:lnTo>
                      <a:lnTo>
                        <a:pt x="43" y="125"/>
                      </a:lnTo>
                      <a:lnTo>
                        <a:pt x="52" y="138"/>
                      </a:lnTo>
                      <a:lnTo>
                        <a:pt x="61" y="151"/>
                      </a:lnTo>
                      <a:lnTo>
                        <a:pt x="61" y="151"/>
                      </a:lnTo>
                      <a:lnTo>
                        <a:pt x="65" y="160"/>
                      </a:lnTo>
                      <a:lnTo>
                        <a:pt x="65" y="164"/>
                      </a:lnTo>
                      <a:lnTo>
                        <a:pt x="65" y="173"/>
                      </a:lnTo>
                      <a:lnTo>
                        <a:pt x="61" y="177"/>
                      </a:lnTo>
                      <a:lnTo>
                        <a:pt x="61" y="177"/>
                      </a:lnTo>
                      <a:lnTo>
                        <a:pt x="56" y="181"/>
                      </a:lnTo>
                      <a:lnTo>
                        <a:pt x="48" y="186"/>
                      </a:lnTo>
                      <a:lnTo>
                        <a:pt x="43" y="181"/>
                      </a:lnTo>
                      <a:lnTo>
                        <a:pt x="35" y="177"/>
                      </a:lnTo>
                      <a:lnTo>
                        <a:pt x="35" y="177"/>
                      </a:lnTo>
                      <a:lnTo>
                        <a:pt x="22" y="160"/>
                      </a:lnTo>
                      <a:lnTo>
                        <a:pt x="9" y="138"/>
                      </a:lnTo>
                      <a:lnTo>
                        <a:pt x="0" y="116"/>
                      </a:lnTo>
                      <a:lnTo>
                        <a:pt x="0" y="90"/>
                      </a:lnTo>
                      <a:lnTo>
                        <a:pt x="0" y="69"/>
                      </a:lnTo>
                      <a:lnTo>
                        <a:pt x="9" y="47"/>
                      </a:lnTo>
                      <a:lnTo>
                        <a:pt x="22" y="25"/>
                      </a:lnTo>
                      <a:lnTo>
                        <a:pt x="35" y="4"/>
                      </a:lnTo>
                      <a:lnTo>
                        <a:pt x="35" y="4"/>
                      </a:lnTo>
                      <a:lnTo>
                        <a:pt x="43" y="0"/>
                      </a:lnTo>
                      <a:lnTo>
                        <a:pt x="48" y="0"/>
                      </a:lnTo>
                      <a:lnTo>
                        <a:pt x="56" y="0"/>
                      </a:lnTo>
                      <a:lnTo>
                        <a:pt x="61" y="4"/>
                      </a:lnTo>
                      <a:lnTo>
                        <a:pt x="61" y="4"/>
                      </a:lnTo>
                      <a:lnTo>
                        <a:pt x="65" y="13"/>
                      </a:lnTo>
                      <a:lnTo>
                        <a:pt x="65" y="17"/>
                      </a:lnTo>
                      <a:lnTo>
                        <a:pt x="65" y="25"/>
                      </a:lnTo>
                      <a:lnTo>
                        <a:pt x="61" y="30"/>
                      </a:lnTo>
                      <a:lnTo>
                        <a:pt x="61" y="3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93" name="Freeform 124"/>
                <p:cNvSpPr>
                  <a:spLocks noEditPoints="1"/>
                </p:cNvSpPr>
                <p:nvPr/>
              </p:nvSpPr>
              <p:spPr bwMode="auto">
                <a:xfrm>
                  <a:off x="16670338" y="4254500"/>
                  <a:ext cx="673100" cy="239713"/>
                </a:xfrm>
                <a:custGeom>
                  <a:avLst/>
                  <a:gdLst/>
                  <a:ahLst/>
                  <a:cxnLst>
                    <a:cxn ang="0">
                      <a:pos x="415" y="0"/>
                    </a:cxn>
                    <a:cxn ang="0">
                      <a:pos x="9" y="0"/>
                    </a:cxn>
                    <a:cxn ang="0">
                      <a:pos x="9" y="0"/>
                    </a:cxn>
                    <a:cxn ang="0">
                      <a:pos x="4" y="4"/>
                    </a:cxn>
                    <a:cxn ang="0">
                      <a:pos x="0" y="8"/>
                    </a:cxn>
                    <a:cxn ang="0">
                      <a:pos x="0" y="142"/>
                    </a:cxn>
                    <a:cxn ang="0">
                      <a:pos x="0" y="142"/>
                    </a:cxn>
                    <a:cxn ang="0">
                      <a:pos x="4" y="147"/>
                    </a:cxn>
                    <a:cxn ang="0">
                      <a:pos x="9" y="151"/>
                    </a:cxn>
                    <a:cxn ang="0">
                      <a:pos x="415" y="151"/>
                    </a:cxn>
                    <a:cxn ang="0">
                      <a:pos x="415" y="151"/>
                    </a:cxn>
                    <a:cxn ang="0">
                      <a:pos x="420" y="147"/>
                    </a:cxn>
                    <a:cxn ang="0">
                      <a:pos x="424" y="142"/>
                    </a:cxn>
                    <a:cxn ang="0">
                      <a:pos x="424" y="8"/>
                    </a:cxn>
                    <a:cxn ang="0">
                      <a:pos x="424" y="8"/>
                    </a:cxn>
                    <a:cxn ang="0">
                      <a:pos x="420" y="4"/>
                    </a:cxn>
                    <a:cxn ang="0">
                      <a:pos x="415" y="0"/>
                    </a:cxn>
                    <a:cxn ang="0">
                      <a:pos x="415" y="0"/>
                    </a:cxn>
                    <a:cxn ang="0">
                      <a:pos x="78" y="103"/>
                    </a:cxn>
                    <a:cxn ang="0">
                      <a:pos x="78" y="103"/>
                    </a:cxn>
                    <a:cxn ang="0">
                      <a:pos x="61" y="103"/>
                    </a:cxn>
                    <a:cxn ang="0">
                      <a:pos x="48" y="95"/>
                    </a:cxn>
                    <a:cxn ang="0">
                      <a:pos x="39" y="86"/>
                    </a:cxn>
                    <a:cxn ang="0">
                      <a:pos x="35" y="73"/>
                    </a:cxn>
                    <a:cxn ang="0">
                      <a:pos x="35" y="73"/>
                    </a:cxn>
                    <a:cxn ang="0">
                      <a:pos x="39" y="64"/>
                    </a:cxn>
                    <a:cxn ang="0">
                      <a:pos x="48" y="56"/>
                    </a:cxn>
                    <a:cxn ang="0">
                      <a:pos x="61" y="47"/>
                    </a:cxn>
                    <a:cxn ang="0">
                      <a:pos x="78" y="47"/>
                    </a:cxn>
                    <a:cxn ang="0">
                      <a:pos x="78" y="47"/>
                    </a:cxn>
                    <a:cxn ang="0">
                      <a:pos x="95" y="47"/>
                    </a:cxn>
                    <a:cxn ang="0">
                      <a:pos x="108" y="56"/>
                    </a:cxn>
                    <a:cxn ang="0">
                      <a:pos x="117" y="64"/>
                    </a:cxn>
                    <a:cxn ang="0">
                      <a:pos x="121" y="73"/>
                    </a:cxn>
                    <a:cxn ang="0">
                      <a:pos x="121" y="73"/>
                    </a:cxn>
                    <a:cxn ang="0">
                      <a:pos x="117" y="86"/>
                    </a:cxn>
                    <a:cxn ang="0">
                      <a:pos x="108" y="95"/>
                    </a:cxn>
                    <a:cxn ang="0">
                      <a:pos x="95" y="103"/>
                    </a:cxn>
                    <a:cxn ang="0">
                      <a:pos x="78" y="103"/>
                    </a:cxn>
                    <a:cxn ang="0">
                      <a:pos x="78" y="103"/>
                    </a:cxn>
                    <a:cxn ang="0">
                      <a:pos x="389" y="86"/>
                    </a:cxn>
                    <a:cxn ang="0">
                      <a:pos x="389" y="86"/>
                    </a:cxn>
                    <a:cxn ang="0">
                      <a:pos x="385" y="95"/>
                    </a:cxn>
                    <a:cxn ang="0">
                      <a:pos x="377" y="99"/>
                    </a:cxn>
                    <a:cxn ang="0">
                      <a:pos x="195" y="99"/>
                    </a:cxn>
                    <a:cxn ang="0">
                      <a:pos x="195" y="99"/>
                    </a:cxn>
                    <a:cxn ang="0">
                      <a:pos x="186" y="95"/>
                    </a:cxn>
                    <a:cxn ang="0">
                      <a:pos x="182" y="86"/>
                    </a:cxn>
                    <a:cxn ang="0">
                      <a:pos x="182" y="64"/>
                    </a:cxn>
                    <a:cxn ang="0">
                      <a:pos x="182" y="64"/>
                    </a:cxn>
                    <a:cxn ang="0">
                      <a:pos x="186" y="56"/>
                    </a:cxn>
                    <a:cxn ang="0">
                      <a:pos x="195" y="51"/>
                    </a:cxn>
                    <a:cxn ang="0">
                      <a:pos x="377" y="51"/>
                    </a:cxn>
                    <a:cxn ang="0">
                      <a:pos x="377" y="51"/>
                    </a:cxn>
                    <a:cxn ang="0">
                      <a:pos x="385" y="56"/>
                    </a:cxn>
                    <a:cxn ang="0">
                      <a:pos x="389" y="64"/>
                    </a:cxn>
                    <a:cxn ang="0">
                      <a:pos x="389" y="86"/>
                    </a:cxn>
                  </a:cxnLst>
                  <a:rect l="0" t="0" r="r" b="b"/>
                  <a:pathLst>
                    <a:path w="424" h="151">
                      <a:moveTo>
                        <a:pt x="415" y="0"/>
                      </a:moveTo>
                      <a:lnTo>
                        <a:pt x="9" y="0"/>
                      </a:lnTo>
                      <a:lnTo>
                        <a:pt x="9" y="0"/>
                      </a:lnTo>
                      <a:lnTo>
                        <a:pt x="4" y="4"/>
                      </a:lnTo>
                      <a:lnTo>
                        <a:pt x="0" y="8"/>
                      </a:lnTo>
                      <a:lnTo>
                        <a:pt x="0" y="142"/>
                      </a:lnTo>
                      <a:lnTo>
                        <a:pt x="0" y="142"/>
                      </a:lnTo>
                      <a:lnTo>
                        <a:pt x="4" y="147"/>
                      </a:lnTo>
                      <a:lnTo>
                        <a:pt x="9" y="151"/>
                      </a:lnTo>
                      <a:lnTo>
                        <a:pt x="415" y="151"/>
                      </a:lnTo>
                      <a:lnTo>
                        <a:pt x="415" y="151"/>
                      </a:lnTo>
                      <a:lnTo>
                        <a:pt x="420" y="147"/>
                      </a:lnTo>
                      <a:lnTo>
                        <a:pt x="424" y="142"/>
                      </a:lnTo>
                      <a:lnTo>
                        <a:pt x="424" y="8"/>
                      </a:lnTo>
                      <a:lnTo>
                        <a:pt x="424" y="8"/>
                      </a:lnTo>
                      <a:lnTo>
                        <a:pt x="420" y="4"/>
                      </a:lnTo>
                      <a:lnTo>
                        <a:pt x="415" y="0"/>
                      </a:lnTo>
                      <a:lnTo>
                        <a:pt x="415" y="0"/>
                      </a:lnTo>
                      <a:close/>
                      <a:moveTo>
                        <a:pt x="78" y="103"/>
                      </a:moveTo>
                      <a:lnTo>
                        <a:pt x="78" y="103"/>
                      </a:lnTo>
                      <a:lnTo>
                        <a:pt x="61" y="103"/>
                      </a:lnTo>
                      <a:lnTo>
                        <a:pt x="48" y="95"/>
                      </a:lnTo>
                      <a:lnTo>
                        <a:pt x="39" y="86"/>
                      </a:lnTo>
                      <a:lnTo>
                        <a:pt x="35" y="73"/>
                      </a:lnTo>
                      <a:lnTo>
                        <a:pt x="35" y="73"/>
                      </a:lnTo>
                      <a:lnTo>
                        <a:pt x="39" y="64"/>
                      </a:lnTo>
                      <a:lnTo>
                        <a:pt x="48" y="56"/>
                      </a:lnTo>
                      <a:lnTo>
                        <a:pt x="61" y="47"/>
                      </a:lnTo>
                      <a:lnTo>
                        <a:pt x="78" y="47"/>
                      </a:lnTo>
                      <a:lnTo>
                        <a:pt x="78" y="47"/>
                      </a:lnTo>
                      <a:lnTo>
                        <a:pt x="95" y="47"/>
                      </a:lnTo>
                      <a:lnTo>
                        <a:pt x="108" y="56"/>
                      </a:lnTo>
                      <a:lnTo>
                        <a:pt x="117" y="64"/>
                      </a:lnTo>
                      <a:lnTo>
                        <a:pt x="121" y="73"/>
                      </a:lnTo>
                      <a:lnTo>
                        <a:pt x="121" y="73"/>
                      </a:lnTo>
                      <a:lnTo>
                        <a:pt x="117" y="86"/>
                      </a:lnTo>
                      <a:lnTo>
                        <a:pt x="108" y="95"/>
                      </a:lnTo>
                      <a:lnTo>
                        <a:pt x="95" y="103"/>
                      </a:lnTo>
                      <a:lnTo>
                        <a:pt x="78" y="103"/>
                      </a:lnTo>
                      <a:lnTo>
                        <a:pt x="78" y="103"/>
                      </a:lnTo>
                      <a:close/>
                      <a:moveTo>
                        <a:pt x="389" y="86"/>
                      </a:moveTo>
                      <a:lnTo>
                        <a:pt x="389" y="86"/>
                      </a:lnTo>
                      <a:lnTo>
                        <a:pt x="385" y="95"/>
                      </a:lnTo>
                      <a:lnTo>
                        <a:pt x="377" y="99"/>
                      </a:lnTo>
                      <a:lnTo>
                        <a:pt x="195" y="99"/>
                      </a:lnTo>
                      <a:lnTo>
                        <a:pt x="195" y="99"/>
                      </a:lnTo>
                      <a:lnTo>
                        <a:pt x="186" y="95"/>
                      </a:lnTo>
                      <a:lnTo>
                        <a:pt x="182" y="86"/>
                      </a:lnTo>
                      <a:lnTo>
                        <a:pt x="182" y="64"/>
                      </a:lnTo>
                      <a:lnTo>
                        <a:pt x="182" y="64"/>
                      </a:lnTo>
                      <a:lnTo>
                        <a:pt x="186" y="56"/>
                      </a:lnTo>
                      <a:lnTo>
                        <a:pt x="195" y="51"/>
                      </a:lnTo>
                      <a:lnTo>
                        <a:pt x="377" y="51"/>
                      </a:lnTo>
                      <a:lnTo>
                        <a:pt x="377" y="51"/>
                      </a:lnTo>
                      <a:lnTo>
                        <a:pt x="385" y="56"/>
                      </a:lnTo>
                      <a:lnTo>
                        <a:pt x="389" y="64"/>
                      </a:lnTo>
                      <a:lnTo>
                        <a:pt x="389" y="8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94" name="Freeform 125"/>
                <p:cNvSpPr/>
                <p:nvPr/>
              </p:nvSpPr>
              <p:spPr bwMode="auto">
                <a:xfrm>
                  <a:off x="17000538" y="3930650"/>
                  <a:ext cx="74612" cy="295275"/>
                </a:xfrm>
                <a:custGeom>
                  <a:avLst/>
                  <a:gdLst/>
                  <a:ahLst/>
                  <a:cxnLst>
                    <a:cxn ang="0">
                      <a:pos x="47" y="173"/>
                    </a:cxn>
                    <a:cxn ang="0">
                      <a:pos x="47" y="173"/>
                    </a:cxn>
                    <a:cxn ang="0">
                      <a:pos x="43" y="182"/>
                    </a:cxn>
                    <a:cxn ang="0">
                      <a:pos x="34" y="186"/>
                    </a:cxn>
                    <a:cxn ang="0">
                      <a:pos x="8" y="186"/>
                    </a:cxn>
                    <a:cxn ang="0">
                      <a:pos x="8" y="186"/>
                    </a:cxn>
                    <a:cxn ang="0">
                      <a:pos x="0" y="182"/>
                    </a:cxn>
                    <a:cxn ang="0">
                      <a:pos x="0" y="173"/>
                    </a:cxn>
                    <a:cxn ang="0">
                      <a:pos x="0" y="13"/>
                    </a:cxn>
                    <a:cxn ang="0">
                      <a:pos x="0" y="13"/>
                    </a:cxn>
                    <a:cxn ang="0">
                      <a:pos x="0" y="4"/>
                    </a:cxn>
                    <a:cxn ang="0">
                      <a:pos x="8" y="0"/>
                    </a:cxn>
                    <a:cxn ang="0">
                      <a:pos x="34" y="0"/>
                    </a:cxn>
                    <a:cxn ang="0">
                      <a:pos x="34" y="0"/>
                    </a:cxn>
                    <a:cxn ang="0">
                      <a:pos x="43" y="4"/>
                    </a:cxn>
                    <a:cxn ang="0">
                      <a:pos x="47" y="13"/>
                    </a:cxn>
                    <a:cxn ang="0">
                      <a:pos x="47" y="173"/>
                    </a:cxn>
                  </a:cxnLst>
                  <a:rect l="0" t="0" r="r" b="b"/>
                  <a:pathLst>
                    <a:path w="47" h="186">
                      <a:moveTo>
                        <a:pt x="47" y="173"/>
                      </a:moveTo>
                      <a:lnTo>
                        <a:pt x="47" y="173"/>
                      </a:lnTo>
                      <a:lnTo>
                        <a:pt x="43" y="182"/>
                      </a:lnTo>
                      <a:lnTo>
                        <a:pt x="34" y="186"/>
                      </a:lnTo>
                      <a:lnTo>
                        <a:pt x="8" y="186"/>
                      </a:lnTo>
                      <a:lnTo>
                        <a:pt x="8" y="186"/>
                      </a:lnTo>
                      <a:lnTo>
                        <a:pt x="0" y="182"/>
                      </a:lnTo>
                      <a:lnTo>
                        <a:pt x="0" y="173"/>
                      </a:lnTo>
                      <a:lnTo>
                        <a:pt x="0" y="13"/>
                      </a:lnTo>
                      <a:lnTo>
                        <a:pt x="0" y="13"/>
                      </a:lnTo>
                      <a:lnTo>
                        <a:pt x="0" y="4"/>
                      </a:lnTo>
                      <a:lnTo>
                        <a:pt x="8" y="0"/>
                      </a:lnTo>
                      <a:lnTo>
                        <a:pt x="34" y="0"/>
                      </a:lnTo>
                      <a:lnTo>
                        <a:pt x="34" y="0"/>
                      </a:lnTo>
                      <a:lnTo>
                        <a:pt x="43" y="4"/>
                      </a:lnTo>
                      <a:lnTo>
                        <a:pt x="47" y="13"/>
                      </a:lnTo>
                      <a:lnTo>
                        <a:pt x="47" y="173"/>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grpSp>
            <p:nvGrpSpPr>
              <p:cNvPr id="284" name="组合 319"/>
              <p:cNvGrpSpPr/>
              <p:nvPr/>
            </p:nvGrpSpPr>
            <p:grpSpPr>
              <a:xfrm>
                <a:off x="5862637" y="5738813"/>
                <a:ext cx="733426" cy="252412"/>
                <a:chOff x="5862637" y="5738813"/>
                <a:chExt cx="733426" cy="252412"/>
              </a:xfrm>
              <a:grpFill/>
            </p:grpSpPr>
            <p:sp>
              <p:nvSpPr>
                <p:cNvPr id="285" name="矩形 284"/>
                <p:cNvSpPr/>
                <p:nvPr/>
              </p:nvSpPr>
              <p:spPr bwMode="auto">
                <a:xfrm>
                  <a:off x="6205539" y="5738813"/>
                  <a:ext cx="45719" cy="242888"/>
                </a:xfrm>
                <a:prstGeom prst="rect">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86" name="椭圆 285"/>
                <p:cNvSpPr/>
                <p:nvPr/>
              </p:nvSpPr>
              <p:spPr bwMode="auto">
                <a:xfrm>
                  <a:off x="6176964" y="5891213"/>
                  <a:ext cx="100012" cy="100012"/>
                </a:xfrm>
                <a:prstGeom prst="ellipse">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87" name="矩形 286"/>
                <p:cNvSpPr/>
                <p:nvPr/>
              </p:nvSpPr>
              <p:spPr bwMode="auto">
                <a:xfrm>
                  <a:off x="6310313" y="5931219"/>
                  <a:ext cx="285750" cy="45719"/>
                </a:xfrm>
                <a:prstGeom prst="rect">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288" name="矩形 287"/>
                <p:cNvSpPr/>
                <p:nvPr/>
              </p:nvSpPr>
              <p:spPr bwMode="auto">
                <a:xfrm>
                  <a:off x="5862637" y="5931219"/>
                  <a:ext cx="285750" cy="45719"/>
                </a:xfrm>
                <a:prstGeom prst="rect">
                  <a:avLst/>
                </a:prstGeom>
                <a:grp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grpSp>
        <p:sp>
          <p:nvSpPr>
            <p:cNvPr id="295" name="圆角矩形 294"/>
            <p:cNvSpPr/>
            <p:nvPr/>
          </p:nvSpPr>
          <p:spPr bwMode="auto">
            <a:xfrm>
              <a:off x="1656750" y="1155101"/>
              <a:ext cx="1871134" cy="745066"/>
            </a:xfrm>
            <a:prstGeom prst="roundRect">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96" name="圆角矩形 295"/>
            <p:cNvSpPr/>
            <p:nvPr/>
          </p:nvSpPr>
          <p:spPr bwMode="auto">
            <a:xfrm>
              <a:off x="1656750" y="1950968"/>
              <a:ext cx="1871134" cy="745066"/>
            </a:xfrm>
            <a:prstGeom prst="roundRect">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97" name="圆角矩形 296"/>
            <p:cNvSpPr/>
            <p:nvPr/>
          </p:nvSpPr>
          <p:spPr bwMode="auto">
            <a:xfrm>
              <a:off x="1656750" y="2755300"/>
              <a:ext cx="1871134" cy="745066"/>
            </a:xfrm>
            <a:prstGeom prst="roundRect">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98" name="圆角矩形 297"/>
            <p:cNvSpPr/>
            <p:nvPr/>
          </p:nvSpPr>
          <p:spPr bwMode="auto">
            <a:xfrm>
              <a:off x="1656750" y="3568100"/>
              <a:ext cx="1871134" cy="745066"/>
            </a:xfrm>
            <a:prstGeom prst="roundRect">
              <a:avLst/>
            </a:prstGeom>
            <a:noFill/>
            <a:ln w="19050">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cxnSp>
          <p:nvCxnSpPr>
            <p:cNvPr id="299" name="直接连接符 624"/>
            <p:cNvCxnSpPr>
              <a:stCxn id="295" idx="3"/>
            </p:cNvCxnSpPr>
            <p:nvPr/>
          </p:nvCxnSpPr>
          <p:spPr bwMode="auto">
            <a:xfrm>
              <a:off x="3527884" y="1527634"/>
              <a:ext cx="295090" cy="1226985"/>
            </a:xfrm>
            <a:prstGeom prst="curvedConnector2">
              <a:avLst/>
            </a:prstGeom>
            <a:noFill/>
            <a:ln w="15875">
              <a:solidFill>
                <a:srgbClr val="0070C0"/>
              </a:solidFill>
              <a:head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0" name="直接连接符 625"/>
            <p:cNvCxnSpPr>
              <a:stCxn id="296" idx="3"/>
            </p:cNvCxnSpPr>
            <p:nvPr/>
          </p:nvCxnSpPr>
          <p:spPr bwMode="auto">
            <a:xfrm>
              <a:off x="3527884" y="2323501"/>
              <a:ext cx="295090" cy="431118"/>
            </a:xfrm>
            <a:prstGeom prst="curvedConnector2">
              <a:avLst/>
            </a:prstGeom>
            <a:noFill/>
            <a:ln w="15875">
              <a:solidFill>
                <a:srgbClr val="0070C0"/>
              </a:solidFill>
              <a:head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1" name="直接连接符 626"/>
            <p:cNvCxnSpPr>
              <a:stCxn id="297" idx="3"/>
            </p:cNvCxnSpPr>
            <p:nvPr/>
          </p:nvCxnSpPr>
          <p:spPr bwMode="auto">
            <a:xfrm flipV="1">
              <a:off x="3527884" y="2754619"/>
              <a:ext cx="295090" cy="373214"/>
            </a:xfrm>
            <a:prstGeom prst="curvedConnector2">
              <a:avLst/>
            </a:prstGeom>
            <a:noFill/>
            <a:ln w="15875">
              <a:solidFill>
                <a:srgbClr val="0070C0"/>
              </a:solidFill>
              <a:head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2" name="直接连接符 627"/>
            <p:cNvCxnSpPr>
              <a:stCxn id="298" idx="3"/>
            </p:cNvCxnSpPr>
            <p:nvPr/>
          </p:nvCxnSpPr>
          <p:spPr bwMode="auto">
            <a:xfrm flipV="1">
              <a:off x="3527884" y="2754619"/>
              <a:ext cx="295090" cy="1186014"/>
            </a:xfrm>
            <a:prstGeom prst="curvedConnector2">
              <a:avLst/>
            </a:prstGeom>
            <a:noFill/>
            <a:ln w="15875">
              <a:solidFill>
                <a:srgbClr val="0070C0"/>
              </a:solidFill>
              <a:headEnd type="diamo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3" name="Text Box 6"/>
            <p:cNvSpPr txBox="1">
              <a:spLocks noChangeArrowheads="1"/>
            </p:cNvSpPr>
            <p:nvPr/>
          </p:nvSpPr>
          <p:spPr bwMode="auto">
            <a:xfrm>
              <a:off x="3067886" y="1643984"/>
              <a:ext cx="277464" cy="90718"/>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LSW</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304" name="Text Box 6"/>
            <p:cNvSpPr txBox="1">
              <a:spLocks noChangeArrowheads="1"/>
            </p:cNvSpPr>
            <p:nvPr/>
          </p:nvSpPr>
          <p:spPr bwMode="auto">
            <a:xfrm>
              <a:off x="3111667" y="2512181"/>
              <a:ext cx="144000" cy="90718"/>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AP</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305" name="Text Box 6"/>
            <p:cNvSpPr txBox="1">
              <a:spLocks noChangeArrowheads="1"/>
            </p:cNvSpPr>
            <p:nvPr/>
          </p:nvSpPr>
          <p:spPr bwMode="auto">
            <a:xfrm>
              <a:off x="3069822" y="3345785"/>
              <a:ext cx="277464" cy="90718"/>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AP/AC</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306" name="Text Box 6"/>
            <p:cNvSpPr txBox="1">
              <a:spLocks noChangeArrowheads="1"/>
            </p:cNvSpPr>
            <p:nvPr/>
          </p:nvSpPr>
          <p:spPr bwMode="auto">
            <a:xfrm>
              <a:off x="3059419" y="4122782"/>
              <a:ext cx="277464" cy="90718"/>
            </a:xfrm>
            <a:prstGeom prst="rect">
              <a:avLst/>
            </a:prstGeom>
            <a:noFill/>
            <a:ln w="9525">
              <a:noFill/>
              <a:miter lim="800000"/>
            </a:ln>
          </p:spPr>
          <p:txBody>
            <a:bodyPr wrap="none" lIns="0" tIns="0" rIns="0" bIns="0" anchor="ctr">
              <a:prstTxWarp prst="textPlain">
                <a:avLst/>
              </a:prstTxWarp>
            </a:bodyPr>
            <a:lstStyle/>
            <a:p>
              <a:pPr algn="ctr" defTabSz="472440">
                <a:buClr>
                  <a:srgbClr val="A2A2A2"/>
                </a:buClr>
                <a:buSzPct val="90000"/>
              </a:pPr>
              <a:r>
                <a:rPr lang="en-US" altLang="zh-CN" sz="900" b="1" dirty="0" smtClean="0">
                  <a:solidFill>
                    <a:srgbClr val="000000"/>
                  </a:solidFill>
                  <a:latin typeface="Arial Unicode MS" pitchFamily="34" charset="-122"/>
                  <a:ea typeface="Arial Unicode MS" pitchFamily="34" charset="-122"/>
                  <a:cs typeface="Arial Unicode MS" pitchFamily="34" charset="-122"/>
                </a:rPr>
                <a:t>Firewall</a:t>
              </a:r>
              <a:endParaRPr lang="en-US" altLang="zh-CN" sz="900" b="1" dirty="0">
                <a:solidFill>
                  <a:srgbClr val="000000"/>
                </a:solidFill>
                <a:latin typeface="Arial Unicode MS" pitchFamily="34" charset="-122"/>
                <a:ea typeface="Arial Unicode MS" pitchFamily="34" charset="-122"/>
                <a:cs typeface="Arial Unicode MS" pitchFamily="34" charset="-122"/>
              </a:endParaRPr>
            </a:p>
          </p:txBody>
        </p:sp>
        <p:sp>
          <p:nvSpPr>
            <p:cNvPr id="307" name="椭圆 306"/>
            <p:cNvSpPr>
              <a:spLocks noChangeAspect="1"/>
            </p:cNvSpPr>
            <p:nvPr/>
          </p:nvSpPr>
          <p:spPr bwMode="auto">
            <a:xfrm>
              <a:off x="3928186" y="2659226"/>
              <a:ext cx="180000" cy="180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sp>
        <p:nvSpPr>
          <p:cNvPr id="310" name="标题 309"/>
          <p:cNvSpPr>
            <a:spLocks noGrp="1"/>
          </p:cNvSpPr>
          <p:nvPr>
            <p:ph type="title"/>
          </p:nvPr>
        </p:nvSpPr>
        <p:spPr/>
        <p:txBody>
          <a:bodyPr/>
          <a:lstStyle/>
          <a:p>
            <a:r>
              <a:rPr lang="zh-CN" altLang="en-US" dirty="0" smtClean="0"/>
              <a:t>华为移动电子书包解决方案</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400" kern="1200" dirty="0" err="1" smtClean="0">
                <a:latin typeface="微软雅黑" panose="020B0503020204020204" charset="-122"/>
                <a:ea typeface="微软雅黑" panose="020B0503020204020204" charset="-122"/>
              </a:rPr>
              <a:t>iBag</a:t>
            </a:r>
            <a:r>
              <a:rPr lang="zh-CN" altLang="en-US" sz="2400" kern="1200" dirty="0" smtClean="0">
                <a:latin typeface="微软雅黑" panose="020B0503020204020204" charset="-122"/>
                <a:ea typeface="微软雅黑" panose="020B0503020204020204" charset="-122"/>
              </a:rPr>
              <a:t>教学平台覆盖全教学流程</a:t>
            </a:r>
            <a:endParaRPr lang="zh-CN" altLang="en-US" sz="2400" b="0" kern="1200" dirty="0" smtClean="0">
              <a:latin typeface="微软雅黑" panose="020B0503020204020204" charset="-122"/>
              <a:ea typeface="微软雅黑" panose="020B0503020204020204" charset="-122"/>
            </a:endParaRPr>
          </a:p>
        </p:txBody>
      </p:sp>
      <p:sp>
        <p:nvSpPr>
          <p:cNvPr id="36" name="AutoShape 11"/>
          <p:cNvSpPr>
            <a:spLocks noChangeArrowheads="1"/>
          </p:cNvSpPr>
          <p:nvPr/>
        </p:nvSpPr>
        <p:spPr bwMode="auto">
          <a:xfrm rot="14400000">
            <a:off x="4187470" y="1113249"/>
            <a:ext cx="2527078" cy="2476166"/>
          </a:xfrm>
          <a:prstGeom prst="triangle">
            <a:avLst>
              <a:gd name="adj" fmla="val 50000"/>
            </a:avLst>
          </a:prstGeom>
          <a:gradFill rotWithShape="1">
            <a:gsLst>
              <a:gs pos="0">
                <a:srgbClr val="347AF8"/>
              </a:gs>
              <a:gs pos="100000">
                <a:srgbClr val="CCECFF">
                  <a:alpha val="0"/>
                </a:srgbClr>
              </a:gs>
            </a:gsLst>
            <a:lin ang="5400000" scaled="1"/>
          </a:gradFill>
          <a:ln w="9525">
            <a:noFill/>
            <a:miter lim="800000"/>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sp>
        <p:nvSpPr>
          <p:cNvPr id="37" name="AutoShape 12"/>
          <p:cNvSpPr>
            <a:spLocks noChangeArrowheads="1"/>
          </p:cNvSpPr>
          <p:nvPr/>
        </p:nvSpPr>
        <p:spPr bwMode="auto">
          <a:xfrm rot="7200000" flipH="1">
            <a:off x="2033049" y="1113249"/>
            <a:ext cx="2527078" cy="2476166"/>
          </a:xfrm>
          <a:prstGeom prst="triangle">
            <a:avLst>
              <a:gd name="adj" fmla="val 50000"/>
            </a:avLst>
          </a:prstGeom>
          <a:gradFill rotWithShape="1">
            <a:gsLst>
              <a:gs pos="0">
                <a:srgbClr val="3FEDB7"/>
              </a:gs>
              <a:gs pos="100000">
                <a:srgbClr val="CCECFF">
                  <a:alpha val="0"/>
                </a:srgbClr>
              </a:gs>
            </a:gsLst>
            <a:lin ang="5400000" scaled="1"/>
          </a:gradFill>
          <a:ln w="9525">
            <a:noFill/>
            <a:miter lim="800000"/>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sp>
        <p:nvSpPr>
          <p:cNvPr id="39" name="AutoShape 13"/>
          <p:cNvSpPr>
            <a:spLocks noChangeArrowheads="1"/>
          </p:cNvSpPr>
          <p:nvPr/>
        </p:nvSpPr>
        <p:spPr bwMode="auto">
          <a:xfrm rot="7200000" flipV="1">
            <a:off x="4187470" y="2262884"/>
            <a:ext cx="2527078" cy="2476166"/>
          </a:xfrm>
          <a:prstGeom prst="triangle">
            <a:avLst>
              <a:gd name="adj" fmla="val 50000"/>
            </a:avLst>
          </a:prstGeom>
          <a:gradFill rotWithShape="1">
            <a:gsLst>
              <a:gs pos="0">
                <a:srgbClr val="4628FC"/>
              </a:gs>
              <a:gs pos="100000">
                <a:srgbClr val="CCECFF">
                  <a:alpha val="0"/>
                </a:srgbClr>
              </a:gs>
            </a:gsLst>
            <a:lin ang="5400000" scaled="1"/>
          </a:gradFill>
          <a:ln w="9525">
            <a:noFill/>
            <a:miter lim="800000"/>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sp>
        <p:nvSpPr>
          <p:cNvPr id="40" name="AutoShape 14"/>
          <p:cNvSpPr>
            <a:spLocks noChangeArrowheads="1"/>
          </p:cNvSpPr>
          <p:nvPr/>
        </p:nvSpPr>
        <p:spPr bwMode="auto">
          <a:xfrm rot="14400000" flipH="1" flipV="1">
            <a:off x="2033049" y="2262884"/>
            <a:ext cx="2527078" cy="2476166"/>
          </a:xfrm>
          <a:prstGeom prst="triangle">
            <a:avLst>
              <a:gd name="adj" fmla="val 50000"/>
            </a:avLst>
          </a:prstGeom>
          <a:gradFill rotWithShape="1">
            <a:gsLst>
              <a:gs pos="0">
                <a:srgbClr val="72E41C"/>
              </a:gs>
              <a:gs pos="100000">
                <a:srgbClr val="CCECFF">
                  <a:alpha val="0"/>
                </a:srgbClr>
              </a:gs>
            </a:gsLst>
            <a:lin ang="5400000" scaled="1"/>
          </a:gradFill>
          <a:ln w="9525">
            <a:noFill/>
            <a:miter lim="800000"/>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grpSp>
        <p:nvGrpSpPr>
          <p:cNvPr id="3" name="组合 68"/>
          <p:cNvGrpSpPr/>
          <p:nvPr/>
        </p:nvGrpSpPr>
        <p:grpSpPr>
          <a:xfrm>
            <a:off x="2988308" y="1590642"/>
            <a:ext cx="2763895" cy="2764800"/>
            <a:chOff x="2988308" y="1638771"/>
            <a:chExt cx="2763895" cy="2582705"/>
          </a:xfrm>
        </p:grpSpPr>
        <p:sp>
          <p:nvSpPr>
            <p:cNvPr id="41" name="Oval 19"/>
            <p:cNvSpPr>
              <a:spLocks noChangeArrowheads="1"/>
            </p:cNvSpPr>
            <p:nvPr/>
          </p:nvSpPr>
          <p:spPr bwMode="auto">
            <a:xfrm>
              <a:off x="2988308" y="1638771"/>
              <a:ext cx="2763895" cy="2582705"/>
            </a:xfrm>
            <a:prstGeom prst="ellipse">
              <a:avLst/>
            </a:prstGeom>
            <a:solidFill>
              <a:schemeClr val="bg1">
                <a:alpha val="25098"/>
              </a:schemeClr>
            </a:solidFill>
            <a:ln w="12700">
              <a:solidFill>
                <a:schemeClr val="bg1"/>
              </a:solidFill>
              <a:round/>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sp>
          <p:nvSpPr>
            <p:cNvPr id="42" name="Oval 20"/>
            <p:cNvSpPr>
              <a:spLocks noChangeArrowheads="1"/>
            </p:cNvSpPr>
            <p:nvPr/>
          </p:nvSpPr>
          <p:spPr bwMode="auto">
            <a:xfrm>
              <a:off x="3101698" y="1744728"/>
              <a:ext cx="2538531" cy="2372115"/>
            </a:xfrm>
            <a:prstGeom prst="ellipse">
              <a:avLst/>
            </a:prstGeom>
            <a:solidFill>
              <a:srgbClr val="99CCFF">
                <a:alpha val="50195"/>
              </a:srgbClr>
            </a:solidFill>
            <a:ln w="57150">
              <a:solidFill>
                <a:srgbClr val="99CCFF"/>
              </a:solidFill>
              <a:round/>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grpSp>
      <p:sp>
        <p:nvSpPr>
          <p:cNvPr id="43" name="Arc 39"/>
          <p:cNvSpPr/>
          <p:nvPr/>
        </p:nvSpPr>
        <p:spPr bwMode="auto">
          <a:xfrm rot="884024">
            <a:off x="4487898" y="2082466"/>
            <a:ext cx="1071541" cy="998646"/>
          </a:xfrm>
          <a:custGeom>
            <a:avLst/>
            <a:gdLst>
              <a:gd name="T0" fmla="*/ 2147483647 w 20646"/>
              <a:gd name="T1" fmla="*/ 0 h 20637"/>
              <a:gd name="T2" fmla="*/ 2147483647 w 20646"/>
              <a:gd name="T3" fmla="*/ 2147483647 h 20637"/>
              <a:gd name="T4" fmla="*/ 0 w 20646"/>
              <a:gd name="T5" fmla="*/ 2147483647 h 20637"/>
              <a:gd name="T6" fmla="*/ 0 60000 65536"/>
              <a:gd name="T7" fmla="*/ 0 60000 65536"/>
              <a:gd name="T8" fmla="*/ 0 60000 65536"/>
              <a:gd name="T9" fmla="*/ 0 w 20646"/>
              <a:gd name="T10" fmla="*/ 0 h 20637"/>
              <a:gd name="T11" fmla="*/ 20646 w 20646"/>
              <a:gd name="T12" fmla="*/ 20637 h 20637"/>
            </a:gdLst>
            <a:ahLst/>
            <a:cxnLst>
              <a:cxn ang="T6">
                <a:pos x="T0" y="T1"/>
              </a:cxn>
              <a:cxn ang="T7">
                <a:pos x="T2" y="T3"/>
              </a:cxn>
              <a:cxn ang="T8">
                <a:pos x="T4" y="T5"/>
              </a:cxn>
            </a:cxnLst>
            <a:rect l="T9" t="T10" r="T11" b="T12"/>
            <a:pathLst>
              <a:path w="20646" h="20637" fill="none" extrusionOk="0">
                <a:moveTo>
                  <a:pt x="6378" y="0"/>
                </a:moveTo>
                <a:cubicBezTo>
                  <a:pt x="13205" y="2110"/>
                  <a:pt x="18546" y="7460"/>
                  <a:pt x="20646" y="14289"/>
                </a:cubicBezTo>
              </a:path>
              <a:path w="20646" h="20637" stroke="0" extrusionOk="0">
                <a:moveTo>
                  <a:pt x="6378" y="0"/>
                </a:moveTo>
                <a:cubicBezTo>
                  <a:pt x="13205" y="2110"/>
                  <a:pt x="18546" y="7460"/>
                  <a:pt x="20646" y="14289"/>
                </a:cubicBezTo>
                <a:lnTo>
                  <a:pt x="0" y="20637"/>
                </a:lnTo>
                <a:lnTo>
                  <a:pt x="6378" y="0"/>
                </a:lnTo>
                <a:close/>
              </a:path>
            </a:pathLst>
          </a:custGeom>
          <a:gradFill rotWithShape="1">
            <a:gsLst>
              <a:gs pos="0">
                <a:srgbClr val="2648A6"/>
              </a:gs>
              <a:gs pos="100000">
                <a:srgbClr val="446AD4"/>
              </a:gs>
            </a:gsLst>
            <a:lin ang="5400000" scaled="1"/>
          </a:gradFill>
          <a:ln w="9525">
            <a:noFill/>
            <a:round/>
          </a:ln>
        </p:spPr>
        <p:txBody>
          <a:bodyPr wrap="none" anchor="ctr"/>
          <a:lstStyle/>
          <a:p>
            <a:endParaRPr lang="zh-CN" altLang="en-US" sz="1600">
              <a:solidFill>
                <a:srgbClr val="000000"/>
              </a:solidFill>
            </a:endParaRPr>
          </a:p>
        </p:txBody>
      </p:sp>
      <p:sp>
        <p:nvSpPr>
          <p:cNvPr id="44" name="Arc 40"/>
          <p:cNvSpPr/>
          <p:nvPr/>
        </p:nvSpPr>
        <p:spPr bwMode="auto">
          <a:xfrm rot="4500000">
            <a:off x="4542864" y="2748844"/>
            <a:ext cx="1001295" cy="1085715"/>
          </a:xfrm>
          <a:custGeom>
            <a:avLst/>
            <a:gdLst>
              <a:gd name="T0" fmla="*/ 2147483647 w 20690"/>
              <a:gd name="T1" fmla="*/ 0 h 20919"/>
              <a:gd name="T2" fmla="*/ 2147483647 w 20690"/>
              <a:gd name="T3" fmla="*/ 2147483647 h 20919"/>
              <a:gd name="T4" fmla="*/ 0 w 20690"/>
              <a:gd name="T5" fmla="*/ 2147483647 h 20919"/>
              <a:gd name="T6" fmla="*/ 0 60000 65536"/>
              <a:gd name="T7" fmla="*/ 0 60000 65536"/>
              <a:gd name="T8" fmla="*/ 0 60000 65536"/>
              <a:gd name="T9" fmla="*/ 0 w 20690"/>
              <a:gd name="T10" fmla="*/ 0 h 20919"/>
              <a:gd name="T11" fmla="*/ 20690 w 20690"/>
              <a:gd name="T12" fmla="*/ 20919 h 20919"/>
            </a:gdLst>
            <a:ahLst/>
            <a:cxnLst>
              <a:cxn ang="T6">
                <a:pos x="T0" y="T1"/>
              </a:cxn>
              <a:cxn ang="T7">
                <a:pos x="T2" y="T3"/>
              </a:cxn>
              <a:cxn ang="T8">
                <a:pos x="T4" y="T5"/>
              </a:cxn>
            </a:cxnLst>
            <a:rect l="T9" t="T10" r="T11" b="T12"/>
            <a:pathLst>
              <a:path w="20690" h="20919" fill="none" extrusionOk="0">
                <a:moveTo>
                  <a:pt x="5380" y="-1"/>
                </a:moveTo>
                <a:cubicBezTo>
                  <a:pt x="12709" y="1884"/>
                  <a:pt x="18517" y="7467"/>
                  <a:pt x="20690" y="14716"/>
                </a:cubicBezTo>
              </a:path>
              <a:path w="20690" h="20919" stroke="0" extrusionOk="0">
                <a:moveTo>
                  <a:pt x="5380" y="-1"/>
                </a:moveTo>
                <a:cubicBezTo>
                  <a:pt x="12709" y="1884"/>
                  <a:pt x="18517" y="7467"/>
                  <a:pt x="20690" y="14716"/>
                </a:cubicBezTo>
                <a:lnTo>
                  <a:pt x="0" y="20919"/>
                </a:lnTo>
                <a:lnTo>
                  <a:pt x="5380" y="-1"/>
                </a:lnTo>
                <a:close/>
              </a:path>
            </a:pathLst>
          </a:custGeom>
          <a:gradFill rotWithShape="1">
            <a:gsLst>
              <a:gs pos="0">
                <a:srgbClr val="3C3C90"/>
              </a:gs>
              <a:gs pos="100000">
                <a:srgbClr val="336699"/>
              </a:gs>
            </a:gsLst>
            <a:lin ang="5400000" scaled="1"/>
          </a:gradFill>
          <a:ln w="9525">
            <a:noFill/>
            <a:round/>
          </a:ln>
        </p:spPr>
        <p:txBody>
          <a:bodyPr wrap="none" anchor="ctr"/>
          <a:lstStyle/>
          <a:p>
            <a:endParaRPr lang="zh-CN" altLang="en-US" sz="1600">
              <a:solidFill>
                <a:srgbClr val="000000"/>
              </a:solidFill>
            </a:endParaRPr>
          </a:p>
        </p:txBody>
      </p:sp>
      <p:sp>
        <p:nvSpPr>
          <p:cNvPr id="45" name="Arc 41"/>
          <p:cNvSpPr/>
          <p:nvPr/>
        </p:nvSpPr>
        <p:spPr bwMode="auto">
          <a:xfrm rot="20724172" flipH="1">
            <a:off x="3175402" y="2077168"/>
            <a:ext cx="1074376" cy="1003944"/>
          </a:xfrm>
          <a:custGeom>
            <a:avLst/>
            <a:gdLst>
              <a:gd name="T0" fmla="*/ 2147483647 w 20704"/>
              <a:gd name="T1" fmla="*/ 0 h 20739"/>
              <a:gd name="T2" fmla="*/ 2147483647 w 20704"/>
              <a:gd name="T3" fmla="*/ 2147483647 h 20739"/>
              <a:gd name="T4" fmla="*/ 0 w 20704"/>
              <a:gd name="T5" fmla="*/ 2147483647 h 20739"/>
              <a:gd name="T6" fmla="*/ 0 60000 65536"/>
              <a:gd name="T7" fmla="*/ 0 60000 65536"/>
              <a:gd name="T8" fmla="*/ 0 60000 65536"/>
              <a:gd name="T9" fmla="*/ 0 w 20704"/>
              <a:gd name="T10" fmla="*/ 0 h 20739"/>
              <a:gd name="T11" fmla="*/ 20704 w 20704"/>
              <a:gd name="T12" fmla="*/ 20739 h 20739"/>
            </a:gdLst>
            <a:ahLst/>
            <a:cxnLst>
              <a:cxn ang="T6">
                <a:pos x="T0" y="T1"/>
              </a:cxn>
              <a:cxn ang="T7">
                <a:pos x="T2" y="T3"/>
              </a:cxn>
              <a:cxn ang="T8">
                <a:pos x="T4" y="T5"/>
              </a:cxn>
            </a:cxnLst>
            <a:rect l="T9" t="T10" r="T11" b="T12"/>
            <a:pathLst>
              <a:path w="20704" h="20739" fill="none" extrusionOk="0">
                <a:moveTo>
                  <a:pt x="6037" y="0"/>
                </a:moveTo>
                <a:cubicBezTo>
                  <a:pt x="13087" y="2052"/>
                  <a:pt x="18611" y="7545"/>
                  <a:pt x="20704" y="14582"/>
                </a:cubicBezTo>
              </a:path>
              <a:path w="20704" h="20739" stroke="0" extrusionOk="0">
                <a:moveTo>
                  <a:pt x="6037" y="0"/>
                </a:moveTo>
                <a:cubicBezTo>
                  <a:pt x="13087" y="2052"/>
                  <a:pt x="18611" y="7545"/>
                  <a:pt x="20704" y="14582"/>
                </a:cubicBezTo>
                <a:lnTo>
                  <a:pt x="0" y="20739"/>
                </a:lnTo>
                <a:lnTo>
                  <a:pt x="6037" y="0"/>
                </a:lnTo>
                <a:close/>
              </a:path>
            </a:pathLst>
          </a:custGeom>
          <a:gradFill rotWithShape="1">
            <a:gsLst>
              <a:gs pos="0">
                <a:srgbClr val="296540"/>
              </a:gs>
              <a:gs pos="100000">
                <a:srgbClr val="3D9983"/>
              </a:gs>
            </a:gsLst>
            <a:lin ang="5400000" scaled="1"/>
          </a:gradFill>
          <a:ln w="9525">
            <a:noFill/>
            <a:round/>
          </a:ln>
        </p:spPr>
        <p:txBody>
          <a:bodyPr wrap="none" anchor="ctr"/>
          <a:lstStyle/>
          <a:p>
            <a:endParaRPr lang="zh-CN" altLang="en-US" sz="1600">
              <a:solidFill>
                <a:srgbClr val="000000"/>
              </a:solidFill>
            </a:endParaRPr>
          </a:p>
        </p:txBody>
      </p:sp>
      <p:sp>
        <p:nvSpPr>
          <p:cNvPr id="46" name="Arc 42"/>
          <p:cNvSpPr/>
          <p:nvPr/>
        </p:nvSpPr>
        <p:spPr bwMode="auto">
          <a:xfrm rot="17100000" flipH="1">
            <a:off x="3220969" y="2749646"/>
            <a:ext cx="995997" cy="1081462"/>
          </a:xfrm>
          <a:custGeom>
            <a:avLst/>
            <a:gdLst>
              <a:gd name="T0" fmla="*/ 2147483647 w 20584"/>
              <a:gd name="T1" fmla="*/ 0 h 20851"/>
              <a:gd name="T2" fmla="*/ 2147483647 w 20584"/>
              <a:gd name="T3" fmla="*/ 2147483647 h 20851"/>
              <a:gd name="T4" fmla="*/ 0 w 20584"/>
              <a:gd name="T5" fmla="*/ 2147483647 h 20851"/>
              <a:gd name="T6" fmla="*/ 0 60000 65536"/>
              <a:gd name="T7" fmla="*/ 0 60000 65536"/>
              <a:gd name="T8" fmla="*/ 0 60000 65536"/>
              <a:gd name="T9" fmla="*/ 0 w 20584"/>
              <a:gd name="T10" fmla="*/ 0 h 20851"/>
              <a:gd name="T11" fmla="*/ 20584 w 20584"/>
              <a:gd name="T12" fmla="*/ 20851 h 20851"/>
            </a:gdLst>
            <a:ahLst/>
            <a:cxnLst>
              <a:cxn ang="T6">
                <a:pos x="T0" y="T1"/>
              </a:cxn>
              <a:cxn ang="T7">
                <a:pos x="T2" y="T3"/>
              </a:cxn>
              <a:cxn ang="T8">
                <a:pos x="T4" y="T5"/>
              </a:cxn>
            </a:cxnLst>
            <a:rect l="T9" t="T10" r="T11" b="T12"/>
            <a:pathLst>
              <a:path w="20584" h="20851" fill="none" extrusionOk="0">
                <a:moveTo>
                  <a:pt x="5637" y="-1"/>
                </a:moveTo>
                <a:cubicBezTo>
                  <a:pt x="12728" y="1916"/>
                  <a:pt x="18358" y="7305"/>
                  <a:pt x="20584" y="14305"/>
                </a:cubicBezTo>
              </a:path>
              <a:path w="20584" h="20851" stroke="0" extrusionOk="0">
                <a:moveTo>
                  <a:pt x="5637" y="-1"/>
                </a:moveTo>
                <a:cubicBezTo>
                  <a:pt x="12728" y="1916"/>
                  <a:pt x="18358" y="7305"/>
                  <a:pt x="20584" y="14305"/>
                </a:cubicBezTo>
                <a:lnTo>
                  <a:pt x="0" y="20851"/>
                </a:lnTo>
                <a:lnTo>
                  <a:pt x="5637" y="-1"/>
                </a:lnTo>
                <a:close/>
              </a:path>
            </a:pathLst>
          </a:custGeom>
          <a:gradFill rotWithShape="1">
            <a:gsLst>
              <a:gs pos="0">
                <a:srgbClr val="57902C"/>
              </a:gs>
              <a:gs pos="100000">
                <a:srgbClr val="90C94B"/>
              </a:gs>
            </a:gsLst>
            <a:lin ang="5400000" scaled="1"/>
          </a:gradFill>
          <a:ln w="9525">
            <a:noFill/>
            <a:round/>
          </a:ln>
        </p:spPr>
        <p:txBody>
          <a:bodyPr wrap="none" anchor="ctr"/>
          <a:lstStyle/>
          <a:p>
            <a:endParaRPr lang="zh-CN" altLang="en-US" sz="1600">
              <a:solidFill>
                <a:srgbClr val="000000"/>
              </a:solidFill>
            </a:endParaRPr>
          </a:p>
        </p:txBody>
      </p:sp>
      <p:sp>
        <p:nvSpPr>
          <p:cNvPr id="47" name="Arc 44"/>
          <p:cNvSpPr/>
          <p:nvPr/>
        </p:nvSpPr>
        <p:spPr bwMode="auto">
          <a:xfrm rot="884024">
            <a:off x="4455298" y="2343386"/>
            <a:ext cx="738457" cy="692694"/>
          </a:xfrm>
          <a:custGeom>
            <a:avLst/>
            <a:gdLst>
              <a:gd name="T0" fmla="*/ 2147483647 w 20590"/>
              <a:gd name="T1" fmla="*/ 0 h 20754"/>
              <a:gd name="T2" fmla="*/ 2147483647 w 20590"/>
              <a:gd name="T3" fmla="*/ 2147483647 h 20754"/>
              <a:gd name="T4" fmla="*/ 0 w 20590"/>
              <a:gd name="T5" fmla="*/ 2147483647 h 20754"/>
              <a:gd name="T6" fmla="*/ 0 60000 65536"/>
              <a:gd name="T7" fmla="*/ 0 60000 65536"/>
              <a:gd name="T8" fmla="*/ 0 60000 65536"/>
              <a:gd name="T9" fmla="*/ 0 w 20590"/>
              <a:gd name="T10" fmla="*/ 0 h 20754"/>
              <a:gd name="T11" fmla="*/ 20590 w 20590"/>
              <a:gd name="T12" fmla="*/ 20754 h 20754"/>
            </a:gdLst>
            <a:ahLst/>
            <a:cxnLst>
              <a:cxn ang="T6">
                <a:pos x="T0" y="T1"/>
              </a:cxn>
              <a:cxn ang="T7">
                <a:pos x="T2" y="T3"/>
              </a:cxn>
              <a:cxn ang="T8">
                <a:pos x="T4" y="T5"/>
              </a:cxn>
            </a:cxnLst>
            <a:rect l="T9" t="T10" r="T11" b="T12"/>
            <a:pathLst>
              <a:path w="20590" h="20754" fill="none" extrusionOk="0">
                <a:moveTo>
                  <a:pt x="5985" y="0"/>
                </a:moveTo>
                <a:cubicBezTo>
                  <a:pt x="12926" y="2001"/>
                  <a:pt x="18406" y="7339"/>
                  <a:pt x="20589" y="14225"/>
                </a:cubicBezTo>
              </a:path>
              <a:path w="20590" h="20754" stroke="0" extrusionOk="0">
                <a:moveTo>
                  <a:pt x="5985" y="0"/>
                </a:moveTo>
                <a:cubicBezTo>
                  <a:pt x="12926" y="2001"/>
                  <a:pt x="18406" y="7339"/>
                  <a:pt x="20589" y="14225"/>
                </a:cubicBezTo>
                <a:lnTo>
                  <a:pt x="0" y="20754"/>
                </a:lnTo>
                <a:lnTo>
                  <a:pt x="5985" y="0"/>
                </a:lnTo>
                <a:close/>
              </a:path>
            </a:pathLst>
          </a:custGeom>
          <a:gradFill rotWithShape="1">
            <a:gsLst>
              <a:gs pos="0">
                <a:srgbClr val="1C357A"/>
              </a:gs>
              <a:gs pos="100000">
                <a:srgbClr val="446AD4"/>
              </a:gs>
            </a:gsLst>
            <a:lin ang="5400000" scaled="1"/>
          </a:gradFill>
          <a:ln w="3175">
            <a:solidFill>
              <a:srgbClr val="C0C0C0"/>
            </a:solidFill>
            <a:round/>
          </a:ln>
        </p:spPr>
        <p:txBody>
          <a:bodyPr wrap="none" anchor="ctr"/>
          <a:lstStyle/>
          <a:p>
            <a:endParaRPr lang="zh-CN" altLang="en-US" sz="1600">
              <a:solidFill>
                <a:srgbClr val="000000"/>
              </a:solidFill>
            </a:endParaRPr>
          </a:p>
        </p:txBody>
      </p:sp>
      <p:sp>
        <p:nvSpPr>
          <p:cNvPr id="48" name="Arc 45"/>
          <p:cNvSpPr/>
          <p:nvPr/>
        </p:nvSpPr>
        <p:spPr bwMode="auto">
          <a:xfrm rot="4500000">
            <a:off x="4490179" y="2808292"/>
            <a:ext cx="691370" cy="746960"/>
          </a:xfrm>
          <a:custGeom>
            <a:avLst/>
            <a:gdLst>
              <a:gd name="T0" fmla="*/ 2147483647 w 20718"/>
              <a:gd name="T1" fmla="*/ 0 h 20863"/>
              <a:gd name="T2" fmla="*/ 2147483647 w 20718"/>
              <a:gd name="T3" fmla="*/ 2147483647 h 20863"/>
              <a:gd name="T4" fmla="*/ 0 w 20718"/>
              <a:gd name="T5" fmla="*/ 2147483647 h 20863"/>
              <a:gd name="T6" fmla="*/ 0 60000 65536"/>
              <a:gd name="T7" fmla="*/ 0 60000 65536"/>
              <a:gd name="T8" fmla="*/ 0 60000 65536"/>
              <a:gd name="T9" fmla="*/ 0 w 20718"/>
              <a:gd name="T10" fmla="*/ 0 h 20863"/>
              <a:gd name="T11" fmla="*/ 20718 w 20718"/>
              <a:gd name="T12" fmla="*/ 20863 h 20863"/>
            </a:gdLst>
            <a:ahLst/>
            <a:cxnLst>
              <a:cxn ang="T6">
                <a:pos x="T0" y="T1"/>
              </a:cxn>
              <a:cxn ang="T7">
                <a:pos x="T2" y="T3"/>
              </a:cxn>
              <a:cxn ang="T8">
                <a:pos x="T4" y="T5"/>
              </a:cxn>
            </a:cxnLst>
            <a:rect l="T9" t="T10" r="T11" b="T12"/>
            <a:pathLst>
              <a:path w="20718" h="20863" fill="none" extrusionOk="0">
                <a:moveTo>
                  <a:pt x="5593" y="-1"/>
                </a:moveTo>
                <a:cubicBezTo>
                  <a:pt x="12859" y="1947"/>
                  <a:pt x="18589" y="7536"/>
                  <a:pt x="20717" y="14753"/>
                </a:cubicBezTo>
              </a:path>
              <a:path w="20718" h="20863" stroke="0" extrusionOk="0">
                <a:moveTo>
                  <a:pt x="5593" y="-1"/>
                </a:moveTo>
                <a:cubicBezTo>
                  <a:pt x="12859" y="1947"/>
                  <a:pt x="18589" y="7536"/>
                  <a:pt x="20717" y="14753"/>
                </a:cubicBezTo>
                <a:lnTo>
                  <a:pt x="0" y="20863"/>
                </a:lnTo>
                <a:lnTo>
                  <a:pt x="5593" y="-1"/>
                </a:lnTo>
                <a:close/>
              </a:path>
            </a:pathLst>
          </a:custGeom>
          <a:gradFill rotWithShape="1">
            <a:gsLst>
              <a:gs pos="0">
                <a:srgbClr val="2E2E70"/>
              </a:gs>
              <a:gs pos="100000">
                <a:srgbClr val="336699"/>
              </a:gs>
            </a:gsLst>
            <a:lin ang="5400000" scaled="1"/>
          </a:gradFill>
          <a:ln w="3175">
            <a:solidFill>
              <a:srgbClr val="C0C0C0"/>
            </a:solidFill>
            <a:round/>
          </a:ln>
        </p:spPr>
        <p:txBody>
          <a:bodyPr wrap="none" anchor="ctr"/>
          <a:lstStyle/>
          <a:p>
            <a:endParaRPr lang="zh-CN" altLang="en-US" sz="1600">
              <a:solidFill>
                <a:srgbClr val="000000"/>
              </a:solidFill>
            </a:endParaRPr>
          </a:p>
        </p:txBody>
      </p:sp>
      <p:sp>
        <p:nvSpPr>
          <p:cNvPr id="49" name="Arc 46"/>
          <p:cNvSpPr/>
          <p:nvPr/>
        </p:nvSpPr>
        <p:spPr bwMode="auto">
          <a:xfrm rot="20724172" flipH="1">
            <a:off x="3552426" y="2348683"/>
            <a:ext cx="738456" cy="688721"/>
          </a:xfrm>
          <a:custGeom>
            <a:avLst/>
            <a:gdLst>
              <a:gd name="T0" fmla="*/ 2147483647 w 20600"/>
              <a:gd name="T1" fmla="*/ 0 h 20650"/>
              <a:gd name="T2" fmla="*/ 2147483647 w 20600"/>
              <a:gd name="T3" fmla="*/ 2147483647 h 20650"/>
              <a:gd name="T4" fmla="*/ 0 w 20600"/>
              <a:gd name="T5" fmla="*/ 2147483647 h 20650"/>
              <a:gd name="T6" fmla="*/ 0 60000 65536"/>
              <a:gd name="T7" fmla="*/ 0 60000 65536"/>
              <a:gd name="T8" fmla="*/ 0 60000 65536"/>
              <a:gd name="T9" fmla="*/ 0 w 20600"/>
              <a:gd name="T10" fmla="*/ 0 h 20650"/>
              <a:gd name="T11" fmla="*/ 20600 w 20600"/>
              <a:gd name="T12" fmla="*/ 20650 h 20650"/>
            </a:gdLst>
            <a:ahLst/>
            <a:cxnLst>
              <a:cxn ang="T6">
                <a:pos x="T0" y="T1"/>
              </a:cxn>
              <a:cxn ang="T7">
                <a:pos x="T2" y="T3"/>
              </a:cxn>
              <a:cxn ang="T8">
                <a:pos x="T4" y="T5"/>
              </a:cxn>
            </a:cxnLst>
            <a:rect l="T9" t="T10" r="T11" b="T12"/>
            <a:pathLst>
              <a:path w="20600" h="20650" fill="none" extrusionOk="0">
                <a:moveTo>
                  <a:pt x="6335" y="-1"/>
                </a:moveTo>
                <a:cubicBezTo>
                  <a:pt x="13128" y="2084"/>
                  <a:pt x="18462" y="7376"/>
                  <a:pt x="20600" y="14153"/>
                </a:cubicBezTo>
              </a:path>
              <a:path w="20600" h="20650" stroke="0" extrusionOk="0">
                <a:moveTo>
                  <a:pt x="6335" y="-1"/>
                </a:moveTo>
                <a:cubicBezTo>
                  <a:pt x="13128" y="2084"/>
                  <a:pt x="18462" y="7376"/>
                  <a:pt x="20600" y="14153"/>
                </a:cubicBezTo>
                <a:lnTo>
                  <a:pt x="0" y="20650"/>
                </a:lnTo>
                <a:lnTo>
                  <a:pt x="6335" y="-1"/>
                </a:lnTo>
                <a:close/>
              </a:path>
            </a:pathLst>
          </a:custGeom>
          <a:gradFill rotWithShape="1">
            <a:gsLst>
              <a:gs pos="0">
                <a:srgbClr val="163622"/>
              </a:gs>
              <a:gs pos="100000">
                <a:srgbClr val="3D9983"/>
              </a:gs>
            </a:gsLst>
            <a:lin ang="5400000" scaled="1"/>
          </a:gradFill>
          <a:ln w="3175">
            <a:solidFill>
              <a:srgbClr val="C0C0C0"/>
            </a:solidFill>
            <a:round/>
          </a:ln>
        </p:spPr>
        <p:txBody>
          <a:bodyPr wrap="none" anchor="ctr"/>
          <a:lstStyle/>
          <a:p>
            <a:endParaRPr lang="zh-CN" altLang="en-US" sz="1600">
              <a:solidFill>
                <a:srgbClr val="000000"/>
              </a:solidFill>
            </a:endParaRPr>
          </a:p>
        </p:txBody>
      </p:sp>
      <p:sp>
        <p:nvSpPr>
          <p:cNvPr id="50" name="Arc 47"/>
          <p:cNvSpPr/>
          <p:nvPr/>
        </p:nvSpPr>
        <p:spPr bwMode="auto">
          <a:xfrm rot="17100000" flipH="1">
            <a:off x="3575876" y="2808384"/>
            <a:ext cx="688721" cy="744126"/>
          </a:xfrm>
          <a:custGeom>
            <a:avLst/>
            <a:gdLst>
              <a:gd name="T0" fmla="*/ 2147483647 w 20653"/>
              <a:gd name="T1" fmla="*/ 0 h 20821"/>
              <a:gd name="T2" fmla="*/ 2147483647 w 20653"/>
              <a:gd name="T3" fmla="*/ 2147483647 h 20821"/>
              <a:gd name="T4" fmla="*/ 0 w 20653"/>
              <a:gd name="T5" fmla="*/ 2147483647 h 20821"/>
              <a:gd name="T6" fmla="*/ 0 60000 65536"/>
              <a:gd name="T7" fmla="*/ 0 60000 65536"/>
              <a:gd name="T8" fmla="*/ 0 60000 65536"/>
              <a:gd name="T9" fmla="*/ 0 w 20653"/>
              <a:gd name="T10" fmla="*/ 0 h 20821"/>
              <a:gd name="T11" fmla="*/ 20653 w 20653"/>
              <a:gd name="T12" fmla="*/ 20821 h 20821"/>
            </a:gdLst>
            <a:ahLst/>
            <a:cxnLst>
              <a:cxn ang="T6">
                <a:pos x="T0" y="T1"/>
              </a:cxn>
              <a:cxn ang="T7">
                <a:pos x="T2" y="T3"/>
              </a:cxn>
              <a:cxn ang="T8">
                <a:pos x="T4" y="T5"/>
              </a:cxn>
            </a:cxnLst>
            <a:rect l="T9" t="T10" r="T11" b="T12"/>
            <a:pathLst>
              <a:path w="20653" h="20821" fill="none" extrusionOk="0">
                <a:moveTo>
                  <a:pt x="5747" y="-1"/>
                </a:moveTo>
                <a:cubicBezTo>
                  <a:pt x="12867" y="1965"/>
                  <a:pt x="18490" y="7432"/>
                  <a:pt x="20653" y="14495"/>
                </a:cubicBezTo>
              </a:path>
              <a:path w="20653" h="20821" stroke="0" extrusionOk="0">
                <a:moveTo>
                  <a:pt x="5747" y="-1"/>
                </a:moveTo>
                <a:cubicBezTo>
                  <a:pt x="12867" y="1965"/>
                  <a:pt x="18490" y="7432"/>
                  <a:pt x="20653" y="14495"/>
                </a:cubicBezTo>
                <a:lnTo>
                  <a:pt x="0" y="20821"/>
                </a:lnTo>
                <a:lnTo>
                  <a:pt x="5747" y="-1"/>
                </a:lnTo>
                <a:close/>
              </a:path>
            </a:pathLst>
          </a:custGeom>
          <a:gradFill rotWithShape="1">
            <a:gsLst>
              <a:gs pos="0">
                <a:srgbClr val="426D21"/>
              </a:gs>
              <a:gs pos="100000">
                <a:srgbClr val="90C94B"/>
              </a:gs>
            </a:gsLst>
            <a:lin ang="5400000" scaled="1"/>
          </a:gradFill>
          <a:ln w="3175">
            <a:solidFill>
              <a:srgbClr val="C0C0C0"/>
            </a:solidFill>
            <a:round/>
          </a:ln>
        </p:spPr>
        <p:txBody>
          <a:bodyPr wrap="none" anchor="ctr"/>
          <a:lstStyle/>
          <a:p>
            <a:endParaRPr lang="zh-CN" altLang="en-US" sz="1600">
              <a:solidFill>
                <a:srgbClr val="000000"/>
              </a:solidFill>
            </a:endParaRPr>
          </a:p>
        </p:txBody>
      </p:sp>
      <p:sp>
        <p:nvSpPr>
          <p:cNvPr id="51" name="Oval 48"/>
          <p:cNvSpPr>
            <a:spLocks noChangeArrowheads="1"/>
          </p:cNvSpPr>
          <p:nvPr/>
        </p:nvSpPr>
        <p:spPr bwMode="auto">
          <a:xfrm>
            <a:off x="3773537" y="2357954"/>
            <a:ext cx="1221783" cy="1141688"/>
          </a:xfrm>
          <a:prstGeom prst="ellipse">
            <a:avLst/>
          </a:prstGeom>
          <a:gradFill rotWithShape="1">
            <a:gsLst>
              <a:gs pos="0">
                <a:srgbClr val="BDE6FF"/>
              </a:gs>
              <a:gs pos="100000">
                <a:srgbClr val="CCECFF"/>
              </a:gs>
            </a:gsLst>
            <a:lin ang="5400000" scaled="1"/>
          </a:gradFill>
          <a:ln w="9525">
            <a:noFill/>
            <a:round/>
          </a:ln>
        </p:spPr>
        <p:txBody>
          <a:bodyPr wrap="none" anchor="ctr"/>
          <a:lstStyle/>
          <a:p>
            <a:pPr>
              <a:lnSpc>
                <a:spcPct val="150000"/>
              </a:lnSpc>
            </a:pPr>
            <a:endParaRPr lang="zh-CN" altLang="zh-CN" sz="1600">
              <a:solidFill>
                <a:srgbClr val="000000"/>
              </a:solidFill>
              <a:latin typeface="宋体" panose="02010600030101010101" pitchFamily="2" charset="-122"/>
            </a:endParaRPr>
          </a:p>
        </p:txBody>
      </p:sp>
      <p:sp>
        <p:nvSpPr>
          <p:cNvPr id="52" name="Oval 49"/>
          <p:cNvSpPr>
            <a:spLocks noChangeArrowheads="1"/>
          </p:cNvSpPr>
          <p:nvPr/>
        </p:nvSpPr>
        <p:spPr bwMode="auto">
          <a:xfrm>
            <a:off x="3837319" y="2428151"/>
            <a:ext cx="1092802" cy="1018512"/>
          </a:xfrm>
          <a:prstGeom prst="ellipse">
            <a:avLst/>
          </a:prstGeom>
          <a:gradFill rotWithShape="0">
            <a:gsLst>
              <a:gs pos="0">
                <a:srgbClr val="A1BAD3">
                  <a:alpha val="64998"/>
                </a:srgbClr>
              </a:gs>
              <a:gs pos="100000">
                <a:srgbClr val="E4EBF2">
                  <a:alpha val="62999"/>
                </a:srgbClr>
              </a:gs>
            </a:gsLst>
            <a:lin ang="5400000" scaled="1"/>
          </a:gradFill>
          <a:ln w="9525">
            <a:noFill/>
            <a:round/>
          </a:ln>
        </p:spPr>
        <p:txBody>
          <a:bodyPr wrap="none" anchor="ctr"/>
          <a:lstStyle/>
          <a:p>
            <a:pPr algn="ctr" latinLnBrk="1">
              <a:lnSpc>
                <a:spcPct val="150000"/>
              </a:lnSpc>
            </a:pPr>
            <a:endParaRPr kumimoji="1" lang="zh-CN" altLang="zh-CN" sz="1400">
              <a:solidFill>
                <a:srgbClr val="000000"/>
              </a:solidFill>
              <a:latin typeface="宋体" panose="02010600030101010101" pitchFamily="2" charset="-122"/>
              <a:ea typeface="HY견고딕"/>
              <a:cs typeface="HY견고딕"/>
            </a:endParaRPr>
          </a:p>
        </p:txBody>
      </p:sp>
      <p:sp>
        <p:nvSpPr>
          <p:cNvPr id="53" name="AutoShape 52"/>
          <p:cNvSpPr>
            <a:spLocks noChangeAspect="1" noChangeArrowheads="1"/>
          </p:cNvSpPr>
          <p:nvPr/>
        </p:nvSpPr>
        <p:spPr bwMode="auto">
          <a:xfrm>
            <a:off x="3838737" y="2429475"/>
            <a:ext cx="1089966" cy="101851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51" y="10800"/>
                </a:moveTo>
                <a:cubicBezTo>
                  <a:pt x="451" y="16516"/>
                  <a:pt x="5084" y="21149"/>
                  <a:pt x="10800" y="21149"/>
                </a:cubicBezTo>
                <a:cubicBezTo>
                  <a:pt x="16516" y="21149"/>
                  <a:pt x="21149" y="16516"/>
                  <a:pt x="21149" y="10800"/>
                </a:cubicBezTo>
                <a:cubicBezTo>
                  <a:pt x="21149" y="5084"/>
                  <a:pt x="16516" y="451"/>
                  <a:pt x="10800" y="451"/>
                </a:cubicBezTo>
                <a:cubicBezTo>
                  <a:pt x="5084" y="451"/>
                  <a:pt x="451" y="5084"/>
                  <a:pt x="451" y="10800"/>
                </a:cubicBezTo>
                <a:close/>
              </a:path>
            </a:pathLst>
          </a:custGeom>
          <a:gradFill rotWithShape="1">
            <a:gsLst>
              <a:gs pos="0">
                <a:srgbClr val="CCECFF">
                  <a:alpha val="0"/>
                </a:srgbClr>
              </a:gs>
              <a:gs pos="100000">
                <a:srgbClr val="068ECC"/>
              </a:gs>
            </a:gsLst>
            <a:lin ang="5400000" scaled="1"/>
          </a:gradFill>
          <a:ln w="9525">
            <a:noFill/>
            <a:round/>
          </a:ln>
        </p:spPr>
        <p:txBody>
          <a:bodyPr wrap="none" anchor="ctr"/>
          <a:lstStyle/>
          <a:p>
            <a:endParaRPr lang="zh-CN" altLang="en-US" sz="1600">
              <a:solidFill>
                <a:srgbClr val="000000"/>
              </a:solidFill>
            </a:endParaRPr>
          </a:p>
        </p:txBody>
      </p:sp>
      <p:sp>
        <p:nvSpPr>
          <p:cNvPr id="54" name="AutoShape 121"/>
          <p:cNvSpPr>
            <a:spLocks noChangeArrowheads="1"/>
          </p:cNvSpPr>
          <p:nvPr/>
        </p:nvSpPr>
        <p:spPr bwMode="auto">
          <a:xfrm>
            <a:off x="3341235" y="2405635"/>
            <a:ext cx="540023" cy="256946"/>
          </a:xfrm>
          <a:prstGeom prst="roundRect">
            <a:avLst>
              <a:gd name="adj" fmla="val 50000"/>
            </a:avLst>
          </a:prstGeom>
          <a:noFill/>
          <a:ln w="12700">
            <a:noFill/>
            <a:round/>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rPr>
              <a:t>课前</a:t>
            </a:r>
            <a:endParaRPr lang="en-US" altLang="ko-KR" sz="1400" b="1">
              <a:solidFill>
                <a:srgbClr val="FFFFFF"/>
              </a:solidFill>
              <a:latin typeface="微软雅黑" panose="020B0503020204020204" charset="-122"/>
              <a:ea typeface="微软雅黑" panose="020B0503020204020204" charset="-122"/>
            </a:endParaRPr>
          </a:p>
        </p:txBody>
      </p:sp>
      <p:sp>
        <p:nvSpPr>
          <p:cNvPr id="55" name="Text Box 125"/>
          <p:cNvSpPr txBox="1">
            <a:spLocks noChangeArrowheads="1"/>
          </p:cNvSpPr>
          <p:nvPr/>
        </p:nvSpPr>
        <p:spPr bwMode="auto">
          <a:xfrm>
            <a:off x="4021579" y="2583113"/>
            <a:ext cx="682640" cy="707886"/>
          </a:xfrm>
          <a:prstGeom prst="rect">
            <a:avLst/>
          </a:prstGeom>
          <a:noFill/>
          <a:ln w="9525">
            <a:noFill/>
            <a:miter lim="800000"/>
          </a:ln>
        </p:spPr>
        <p:txBody>
          <a:bodyPr wrap="none">
            <a:spAutoFit/>
          </a:bodyPr>
          <a:lstStyle/>
          <a:p>
            <a:r>
              <a:rPr lang="zh-CN" altLang="en-US" sz="2000" b="1">
                <a:solidFill>
                  <a:srgbClr val="000000"/>
                </a:solidFill>
                <a:latin typeface="微软雅黑" panose="020B0503020204020204" charset="-122"/>
                <a:ea typeface="微软雅黑" panose="020B0503020204020204" charset="-122"/>
              </a:rPr>
              <a:t>教学</a:t>
            </a:r>
            <a:endParaRPr lang="en-US" altLang="zh-CN" sz="2000" b="1">
              <a:solidFill>
                <a:srgbClr val="000000"/>
              </a:solidFill>
              <a:latin typeface="微软雅黑" panose="020B0503020204020204" charset="-122"/>
              <a:ea typeface="微软雅黑" panose="020B0503020204020204" charset="-122"/>
            </a:endParaRPr>
          </a:p>
          <a:p>
            <a:r>
              <a:rPr lang="zh-CN" altLang="en-US" sz="2000" b="1">
                <a:solidFill>
                  <a:srgbClr val="000000"/>
                </a:solidFill>
                <a:latin typeface="微软雅黑" panose="020B0503020204020204" charset="-122"/>
                <a:ea typeface="微软雅黑" panose="020B0503020204020204" charset="-122"/>
              </a:rPr>
              <a:t>流程</a:t>
            </a:r>
            <a:endParaRPr lang="ko-KR" altLang="en-US" sz="2000" b="1">
              <a:solidFill>
                <a:srgbClr val="000000"/>
              </a:solidFill>
              <a:latin typeface="微软雅黑" panose="020B0503020204020204" charset="-122"/>
            </a:endParaRPr>
          </a:p>
        </p:txBody>
      </p:sp>
      <p:sp>
        <p:nvSpPr>
          <p:cNvPr id="56" name="Rectangle 48"/>
          <p:cNvSpPr>
            <a:spLocks noChangeArrowheads="1"/>
          </p:cNvSpPr>
          <p:nvPr/>
        </p:nvSpPr>
        <p:spPr bwMode="auto">
          <a:xfrm>
            <a:off x="1106905" y="1216584"/>
            <a:ext cx="1800000" cy="1803342"/>
          </a:xfrm>
          <a:prstGeom prst="rect">
            <a:avLst/>
          </a:prstGeom>
          <a:gradFill rotWithShape="1">
            <a:gsLst>
              <a:gs pos="0">
                <a:srgbClr val="EAEAEA"/>
              </a:gs>
              <a:gs pos="100000">
                <a:srgbClr val="6C6C6C">
                  <a:alpha val="0"/>
                </a:srgbClr>
              </a:gs>
            </a:gsLst>
            <a:lin ang="5400000" scaled="1"/>
          </a:gradFill>
          <a:ln w="12700">
            <a:noFill/>
            <a:miter lim="800000"/>
          </a:ln>
        </p:spPr>
        <p:txBody>
          <a:bodyPr wrap="none"/>
          <a:lstStyle/>
          <a:p>
            <a:pPr>
              <a:lnSpc>
                <a:spcPct val="150000"/>
              </a:lnSpc>
              <a:buFont typeface="Wingdings" panose="05000000000000000000" pitchFamily="2" charset="2"/>
              <a:buChar char="Ø"/>
            </a:pPr>
            <a:r>
              <a:rPr lang="zh-CN" altLang="en-US" sz="1400" dirty="0">
                <a:solidFill>
                  <a:srgbClr val="000000"/>
                </a:solidFill>
                <a:latin typeface="微软雅黑" panose="020B0503020204020204" charset="-122"/>
                <a:ea typeface="微软雅黑" panose="020B0503020204020204" charset="-122"/>
              </a:rPr>
              <a:t> </a:t>
            </a:r>
            <a:r>
              <a:rPr lang="zh-CN" altLang="en-US" sz="1200" dirty="0">
                <a:solidFill>
                  <a:srgbClr val="FF0000"/>
                </a:solidFill>
                <a:latin typeface="微软雅黑" panose="020B0503020204020204" charset="-122"/>
                <a:ea typeface="微软雅黑" panose="020B0503020204020204" charset="-122"/>
              </a:rPr>
              <a:t>学生预习</a:t>
            </a:r>
            <a:endParaRPr lang="en-US" altLang="zh-CN"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推荐阅读，预习目标</a:t>
            </a:r>
            <a:endParaRPr lang="zh-CN" altLang="en-US" sz="1200" dirty="0">
              <a:solidFill>
                <a:srgbClr val="000000"/>
              </a:solidFill>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1200" dirty="0">
                <a:solidFill>
                  <a:srgbClr val="FF0000"/>
                </a:solidFill>
                <a:latin typeface="微软雅黑" panose="020B0503020204020204" charset="-122"/>
                <a:ea typeface="微软雅黑" panose="020B0503020204020204" charset="-122"/>
              </a:rPr>
              <a:t> 老师备课</a:t>
            </a:r>
            <a:endParaRPr lang="en-US" altLang="zh-CN"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以学定教，模板备课</a:t>
            </a:r>
            <a:endParaRPr lang="zh-CN" altLang="en-US" sz="1200" dirty="0">
              <a:solidFill>
                <a:srgbClr val="000000"/>
              </a:solidFill>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1200" dirty="0">
                <a:solidFill>
                  <a:srgbClr val="000000"/>
                </a:solidFill>
                <a:latin typeface="微软雅黑" panose="020B0503020204020204" charset="-122"/>
                <a:ea typeface="微软雅黑" panose="020B0503020204020204" charset="-122"/>
              </a:rPr>
              <a:t> </a:t>
            </a:r>
            <a:r>
              <a:rPr lang="zh-CN" altLang="en-US" sz="1200" dirty="0">
                <a:solidFill>
                  <a:srgbClr val="FF0000"/>
                </a:solidFill>
                <a:latin typeface="微软雅黑" panose="020B0503020204020204" charset="-122"/>
                <a:ea typeface="微软雅黑" panose="020B0503020204020204" charset="-122"/>
              </a:rPr>
              <a:t>管理者</a:t>
            </a:r>
            <a:endParaRPr lang="en-US" altLang="zh-CN"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教学目标设定</a:t>
            </a:r>
            <a:endParaRPr lang="zh-CN" altLang="en-US" sz="1200" dirty="0">
              <a:solidFill>
                <a:srgbClr val="000000"/>
              </a:solidFill>
              <a:latin typeface="微软雅黑" panose="020B0503020204020204" charset="-122"/>
              <a:ea typeface="微软雅黑" panose="020B0503020204020204" charset="-122"/>
            </a:endParaRPr>
          </a:p>
        </p:txBody>
      </p:sp>
      <p:sp>
        <p:nvSpPr>
          <p:cNvPr id="57" name="Rectangle 49"/>
          <p:cNvSpPr>
            <a:spLocks noChangeArrowheads="1"/>
          </p:cNvSpPr>
          <p:nvPr/>
        </p:nvSpPr>
        <p:spPr bwMode="auto">
          <a:xfrm>
            <a:off x="1112575" y="1062628"/>
            <a:ext cx="1800000" cy="216000"/>
          </a:xfrm>
          <a:prstGeom prst="rect">
            <a:avLst/>
          </a:prstGeom>
          <a:solidFill>
            <a:srgbClr val="2C6B49"/>
          </a:solidFill>
          <a:ln w="9525">
            <a:solidFill>
              <a:srgbClr val="C0C0C0"/>
            </a:solidFill>
            <a:miter lim="800000"/>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cs typeface="HY견고딕"/>
              </a:rPr>
              <a:t>课前预备</a:t>
            </a:r>
            <a:endParaRPr lang="en-US" altLang="ko-KR" sz="1400" b="1">
              <a:solidFill>
                <a:srgbClr val="FFFFFF"/>
              </a:solidFill>
              <a:latin typeface="微软雅黑" panose="020B0503020204020204" charset="-122"/>
              <a:ea typeface="微软雅黑" panose="020B0503020204020204" charset="-122"/>
              <a:cs typeface="HY견고딕"/>
            </a:endParaRPr>
          </a:p>
        </p:txBody>
      </p:sp>
      <p:sp>
        <p:nvSpPr>
          <p:cNvPr id="58" name="Rectangle 48"/>
          <p:cNvSpPr>
            <a:spLocks noChangeArrowheads="1"/>
          </p:cNvSpPr>
          <p:nvPr/>
        </p:nvSpPr>
        <p:spPr bwMode="auto">
          <a:xfrm>
            <a:off x="1106905" y="3192444"/>
            <a:ext cx="1800000" cy="1680344"/>
          </a:xfrm>
          <a:prstGeom prst="rect">
            <a:avLst/>
          </a:prstGeom>
          <a:gradFill rotWithShape="1">
            <a:gsLst>
              <a:gs pos="0">
                <a:srgbClr val="EAEAEA"/>
              </a:gs>
              <a:gs pos="100000">
                <a:srgbClr val="6C6C6C">
                  <a:alpha val="0"/>
                </a:srgbClr>
              </a:gs>
            </a:gsLst>
            <a:lin ang="5400000" scaled="1"/>
          </a:gradFill>
          <a:ln w="12700">
            <a:noFill/>
            <a:miter lim="800000"/>
          </a:ln>
        </p:spPr>
        <p:txBody>
          <a:bodyPr wrap="none"/>
          <a:lstStyle/>
          <a:p>
            <a:pPr>
              <a:lnSpc>
                <a:spcPct val="150000"/>
              </a:lnSpc>
              <a:buFont typeface="Wingdings" panose="05000000000000000000" pitchFamily="2" charset="2"/>
              <a:buChar char="Ø"/>
            </a:pPr>
            <a:r>
              <a:rPr lang="zh-CN" altLang="en-US" sz="1200" dirty="0">
                <a:solidFill>
                  <a:srgbClr val="FF0000"/>
                </a:solidFill>
                <a:latin typeface="微软雅黑" panose="020B0503020204020204" charset="-122"/>
                <a:ea typeface="微软雅黑" panose="020B0503020204020204" charset="-122"/>
              </a:rPr>
              <a:t>兴趣学习</a:t>
            </a:r>
            <a:endParaRPr lang="zh-CN" altLang="en-US"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兴趣引导，优质资源</a:t>
            </a:r>
            <a:endParaRPr lang="zh-CN" altLang="en-US" sz="1200" dirty="0">
              <a:solidFill>
                <a:srgbClr val="00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智能推荐，仿真实验</a:t>
            </a:r>
            <a:endParaRPr lang="zh-CN" altLang="en-US" sz="1200" dirty="0">
              <a:solidFill>
                <a:srgbClr val="000000"/>
              </a:solidFill>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1200" dirty="0">
                <a:solidFill>
                  <a:srgbClr val="FF0000"/>
                </a:solidFill>
                <a:latin typeface="微软雅黑" panose="020B0503020204020204" charset="-122"/>
                <a:ea typeface="微软雅黑" panose="020B0503020204020204" charset="-122"/>
              </a:rPr>
              <a:t>老师提高</a:t>
            </a:r>
            <a:endParaRPr lang="en-US" altLang="zh-CN"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优质资源学</a:t>
            </a:r>
            <a:r>
              <a:rPr lang="zh-CN" altLang="en-US" sz="1200" dirty="0" smtClean="0">
                <a:solidFill>
                  <a:srgbClr val="000000"/>
                </a:solidFill>
                <a:latin typeface="微软雅黑" panose="020B0503020204020204" charset="-122"/>
                <a:ea typeface="微软雅黑" panose="020B0503020204020204" charset="-122"/>
              </a:rPr>
              <a:t>习</a:t>
            </a:r>
            <a:endParaRPr lang="en-US" altLang="zh-CN" sz="1200" dirty="0">
              <a:solidFill>
                <a:srgbClr val="000000"/>
              </a:solidFill>
              <a:latin typeface="微软雅黑" panose="020B0503020204020204" charset="-122"/>
              <a:ea typeface="微软雅黑" panose="020B0503020204020204" charset="-122"/>
            </a:endParaRPr>
          </a:p>
          <a:p>
            <a:pPr>
              <a:lnSpc>
                <a:spcPct val="150000"/>
              </a:lnSpc>
            </a:pPr>
            <a:r>
              <a:rPr lang="en-US" altLang="zh-CN" sz="1200" dirty="0">
                <a:solidFill>
                  <a:srgbClr val="000000"/>
                </a:solidFill>
                <a:latin typeface="微软雅黑" panose="020B0503020204020204" charset="-122"/>
                <a:ea typeface="微软雅黑" panose="020B0503020204020204" charset="-122"/>
              </a:rPr>
              <a:t> </a:t>
            </a:r>
            <a:r>
              <a:rPr lang="zh-CN" altLang="en-US" sz="1200" dirty="0">
                <a:solidFill>
                  <a:srgbClr val="000000"/>
                </a:solidFill>
                <a:latin typeface="微软雅黑" panose="020B0503020204020204" charset="-122"/>
                <a:ea typeface="微软雅黑" panose="020B0503020204020204" charset="-122"/>
              </a:rPr>
              <a:t>跨越互动交</a:t>
            </a:r>
            <a:r>
              <a:rPr lang="zh-CN" altLang="en-US" sz="1200" dirty="0" smtClean="0">
                <a:solidFill>
                  <a:srgbClr val="000000"/>
                </a:solidFill>
                <a:latin typeface="微软雅黑" panose="020B0503020204020204" charset="-122"/>
                <a:ea typeface="微软雅黑" panose="020B0503020204020204" charset="-122"/>
              </a:rPr>
              <a:t>流</a:t>
            </a:r>
            <a:endParaRPr lang="zh-CN" altLang="en-US" sz="1200" dirty="0">
              <a:solidFill>
                <a:srgbClr val="000000"/>
              </a:solidFill>
              <a:latin typeface="微软雅黑" panose="020B0503020204020204" charset="-122"/>
              <a:ea typeface="微软雅黑" panose="020B0503020204020204" charset="-122"/>
            </a:endParaRPr>
          </a:p>
        </p:txBody>
      </p:sp>
      <p:sp>
        <p:nvSpPr>
          <p:cNvPr id="59" name="Rectangle 49"/>
          <p:cNvSpPr>
            <a:spLocks noChangeArrowheads="1"/>
          </p:cNvSpPr>
          <p:nvPr/>
        </p:nvSpPr>
        <p:spPr bwMode="auto">
          <a:xfrm>
            <a:off x="1112575" y="2971705"/>
            <a:ext cx="1800000" cy="216000"/>
          </a:xfrm>
          <a:prstGeom prst="rect">
            <a:avLst/>
          </a:prstGeom>
          <a:solidFill>
            <a:srgbClr val="61993B"/>
          </a:solidFill>
          <a:ln w="9525">
            <a:solidFill>
              <a:srgbClr val="C0C0C0"/>
            </a:solidFill>
            <a:miter lim="800000"/>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cs typeface="HY견고딕"/>
              </a:rPr>
              <a:t>课外学习</a:t>
            </a:r>
            <a:endParaRPr lang="en-US" altLang="ko-KR" sz="1400" b="1">
              <a:solidFill>
                <a:srgbClr val="FFFFFF"/>
              </a:solidFill>
              <a:latin typeface="微软雅黑" panose="020B0503020204020204" charset="-122"/>
              <a:ea typeface="微软雅黑" panose="020B0503020204020204" charset="-122"/>
              <a:cs typeface="HY견고딕"/>
            </a:endParaRPr>
          </a:p>
        </p:txBody>
      </p:sp>
      <p:sp>
        <p:nvSpPr>
          <p:cNvPr id="60" name="Rectangle 48"/>
          <p:cNvSpPr>
            <a:spLocks noChangeArrowheads="1"/>
          </p:cNvSpPr>
          <p:nvPr/>
        </p:nvSpPr>
        <p:spPr bwMode="auto">
          <a:xfrm>
            <a:off x="5893941" y="3192444"/>
            <a:ext cx="1800000" cy="1722448"/>
          </a:xfrm>
          <a:prstGeom prst="rect">
            <a:avLst/>
          </a:prstGeom>
          <a:gradFill rotWithShape="1">
            <a:gsLst>
              <a:gs pos="0">
                <a:srgbClr val="EAEAEA"/>
              </a:gs>
              <a:gs pos="100000">
                <a:srgbClr val="6C6C6C">
                  <a:alpha val="0"/>
                </a:srgbClr>
              </a:gs>
            </a:gsLst>
            <a:lin ang="5400000" scaled="1"/>
          </a:gradFill>
          <a:ln w="12700">
            <a:noFill/>
            <a:miter lim="800000"/>
          </a:ln>
        </p:spPr>
        <p:txBody>
          <a:bodyPr wrap="none"/>
          <a:lstStyle/>
          <a:p>
            <a:pPr>
              <a:lnSpc>
                <a:spcPct val="150000"/>
              </a:lnSpc>
              <a:buFont typeface="Wingdings" panose="05000000000000000000" pitchFamily="2" charset="2"/>
              <a:buChar char="Ø"/>
            </a:pPr>
            <a:r>
              <a:rPr lang="zh-CN" altLang="en-US" sz="1200" dirty="0">
                <a:solidFill>
                  <a:srgbClr val="FF0000"/>
                </a:solidFill>
                <a:latin typeface="微软雅黑" panose="020B0503020204020204" charset="-122"/>
                <a:ea typeface="微软雅黑" panose="020B0503020204020204" charset="-122"/>
              </a:rPr>
              <a:t>学生复习</a:t>
            </a:r>
            <a:endParaRPr lang="zh-CN" altLang="en-US"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家庭作业，即时批改</a:t>
            </a:r>
            <a:endParaRPr lang="zh-CN" altLang="en-US" sz="1200" dirty="0">
              <a:solidFill>
                <a:srgbClr val="00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多媒体应用，丰富体验</a:t>
            </a:r>
            <a:endParaRPr lang="zh-CN" altLang="en-US" sz="1200" dirty="0">
              <a:solidFill>
                <a:srgbClr val="000000"/>
              </a:solidFill>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1200" dirty="0">
                <a:solidFill>
                  <a:srgbClr val="FF0000"/>
                </a:solidFill>
                <a:latin typeface="微软雅黑" panose="020B0503020204020204" charset="-122"/>
                <a:ea typeface="微软雅黑" panose="020B0503020204020204" charset="-122"/>
              </a:rPr>
              <a:t>互助交流</a:t>
            </a:r>
            <a:endParaRPr lang="zh-CN" altLang="en-US" sz="1200" b="1"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家校互动，增进沟通</a:t>
            </a:r>
            <a:endParaRPr lang="zh-CN" altLang="en-US" sz="1200" dirty="0">
              <a:solidFill>
                <a:srgbClr val="00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课本关联，开放扩展</a:t>
            </a:r>
            <a:endParaRPr lang="en-US" altLang="ko-KR" sz="1200" dirty="0">
              <a:solidFill>
                <a:srgbClr val="000000"/>
              </a:solidFill>
              <a:latin typeface="微软雅黑" panose="020B0503020204020204" charset="-122"/>
              <a:ea typeface="微软雅黑" panose="020B0503020204020204" charset="-122"/>
            </a:endParaRPr>
          </a:p>
        </p:txBody>
      </p:sp>
      <p:sp>
        <p:nvSpPr>
          <p:cNvPr id="61" name="Rectangle 49"/>
          <p:cNvSpPr>
            <a:spLocks noChangeArrowheads="1"/>
          </p:cNvSpPr>
          <p:nvPr/>
        </p:nvSpPr>
        <p:spPr bwMode="auto">
          <a:xfrm>
            <a:off x="5896776" y="2971705"/>
            <a:ext cx="1800000" cy="216000"/>
          </a:xfrm>
          <a:prstGeom prst="rect">
            <a:avLst/>
          </a:prstGeom>
          <a:solidFill>
            <a:srgbClr val="3A4592"/>
          </a:solidFill>
          <a:ln w="9525">
            <a:solidFill>
              <a:srgbClr val="C0C0C0"/>
            </a:solidFill>
            <a:miter lim="800000"/>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cs typeface="HY견고딕"/>
              </a:rPr>
              <a:t>课后辅导</a:t>
            </a:r>
            <a:endParaRPr lang="en-US" altLang="ko-KR" sz="1400" b="1">
              <a:solidFill>
                <a:srgbClr val="FFFFFF"/>
              </a:solidFill>
              <a:latin typeface="微软雅黑" panose="020B0503020204020204" charset="-122"/>
              <a:ea typeface="微软雅黑" panose="020B0503020204020204" charset="-122"/>
              <a:cs typeface="HY견고딕"/>
            </a:endParaRPr>
          </a:p>
        </p:txBody>
      </p:sp>
      <p:sp>
        <p:nvSpPr>
          <p:cNvPr id="62" name="Rectangle 48"/>
          <p:cNvSpPr>
            <a:spLocks noChangeArrowheads="1"/>
          </p:cNvSpPr>
          <p:nvPr/>
        </p:nvSpPr>
        <p:spPr bwMode="auto">
          <a:xfrm>
            <a:off x="5893941" y="1216584"/>
            <a:ext cx="1800000" cy="1678717"/>
          </a:xfrm>
          <a:prstGeom prst="rect">
            <a:avLst/>
          </a:prstGeom>
          <a:gradFill rotWithShape="1">
            <a:gsLst>
              <a:gs pos="0">
                <a:srgbClr val="EAEAEA"/>
              </a:gs>
              <a:gs pos="100000">
                <a:srgbClr val="6C6C6C">
                  <a:alpha val="0"/>
                </a:srgbClr>
              </a:gs>
            </a:gsLst>
            <a:lin ang="5400000" scaled="1"/>
          </a:gradFill>
          <a:ln w="12700">
            <a:noFill/>
            <a:miter lim="800000"/>
          </a:ln>
        </p:spPr>
        <p:txBody>
          <a:bodyPr wrap="none"/>
          <a:lstStyle/>
          <a:p>
            <a:pPr>
              <a:lnSpc>
                <a:spcPct val="150000"/>
              </a:lnSpc>
              <a:buFont typeface="Wingdings" panose="05000000000000000000" pitchFamily="2" charset="2"/>
              <a:buChar char="Ø"/>
            </a:pPr>
            <a:r>
              <a:rPr lang="zh-CN" altLang="en-US" sz="1200" dirty="0">
                <a:solidFill>
                  <a:srgbClr val="FF0000"/>
                </a:solidFill>
                <a:latin typeface="微软雅黑" panose="020B0503020204020204" charset="-122"/>
                <a:ea typeface="微软雅黑" panose="020B0503020204020204" charset="-122"/>
              </a:rPr>
              <a:t>互动课堂</a:t>
            </a:r>
            <a:endParaRPr lang="zh-CN" altLang="en-US"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互动教学，白板同步</a:t>
            </a:r>
            <a:endParaRPr lang="zh-CN" altLang="en-US" sz="1200" dirty="0">
              <a:solidFill>
                <a:srgbClr val="00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课堂练习，即时分析</a:t>
            </a:r>
            <a:endParaRPr lang="zh-CN" altLang="en-US" sz="1200" dirty="0">
              <a:solidFill>
                <a:srgbClr val="000000"/>
              </a:solidFill>
              <a:latin typeface="微软雅黑" panose="020B0503020204020204" charset="-122"/>
              <a:ea typeface="微软雅黑" panose="020B0503020204020204" charset="-122"/>
            </a:endParaRPr>
          </a:p>
          <a:p>
            <a:pPr>
              <a:lnSpc>
                <a:spcPct val="150000"/>
              </a:lnSpc>
              <a:buFont typeface="Wingdings" panose="05000000000000000000" pitchFamily="2" charset="2"/>
              <a:buChar char="Ø"/>
            </a:pPr>
            <a:r>
              <a:rPr lang="zh-CN" altLang="en-US" sz="1200" b="1" dirty="0">
                <a:solidFill>
                  <a:srgbClr val="FF0000"/>
                </a:solidFill>
                <a:latin typeface="微软雅黑" panose="020B0503020204020204" charset="-122"/>
                <a:ea typeface="微软雅黑" panose="020B0503020204020204" charset="-122"/>
              </a:rPr>
              <a:t> </a:t>
            </a:r>
            <a:r>
              <a:rPr lang="zh-CN" altLang="en-US" sz="1200" dirty="0">
                <a:solidFill>
                  <a:srgbClr val="FF0000"/>
                </a:solidFill>
                <a:latin typeface="微软雅黑" panose="020B0503020204020204" charset="-122"/>
                <a:ea typeface="微软雅黑" panose="020B0503020204020204" charset="-122"/>
              </a:rPr>
              <a:t>教学分析</a:t>
            </a:r>
            <a:endParaRPr lang="zh-CN" altLang="en-US" sz="1200" dirty="0">
              <a:solidFill>
                <a:srgbClr val="FF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过程记录，智能分析</a:t>
            </a:r>
            <a:endParaRPr lang="zh-CN" altLang="en-US" sz="1200" dirty="0">
              <a:solidFill>
                <a:srgbClr val="000000"/>
              </a:solidFill>
              <a:latin typeface="微软雅黑" panose="020B0503020204020204" charset="-122"/>
              <a:ea typeface="微软雅黑" panose="020B0503020204020204" charset="-122"/>
            </a:endParaRPr>
          </a:p>
          <a:p>
            <a:pPr>
              <a:lnSpc>
                <a:spcPct val="150000"/>
              </a:lnSpc>
            </a:pPr>
            <a:r>
              <a:rPr lang="zh-CN" altLang="en-US" sz="1200" dirty="0">
                <a:solidFill>
                  <a:srgbClr val="000000"/>
                </a:solidFill>
                <a:latin typeface="微软雅黑" panose="020B0503020204020204" charset="-122"/>
                <a:ea typeface="微软雅黑" panose="020B0503020204020204" charset="-122"/>
              </a:rPr>
              <a:t>  改进计划，持续提高</a:t>
            </a:r>
            <a:endParaRPr lang="zh-CN" altLang="en-US" sz="1200" dirty="0">
              <a:solidFill>
                <a:srgbClr val="000000"/>
              </a:solidFill>
              <a:latin typeface="微软雅黑" panose="020B0503020204020204" charset="-122"/>
              <a:ea typeface="微软雅黑" panose="020B0503020204020204" charset="-122"/>
            </a:endParaRPr>
          </a:p>
        </p:txBody>
      </p:sp>
      <p:sp>
        <p:nvSpPr>
          <p:cNvPr id="63" name="Rectangle 49"/>
          <p:cNvSpPr>
            <a:spLocks noChangeArrowheads="1"/>
          </p:cNvSpPr>
          <p:nvPr/>
        </p:nvSpPr>
        <p:spPr bwMode="auto">
          <a:xfrm>
            <a:off x="5898193" y="1037464"/>
            <a:ext cx="1800000" cy="216000"/>
          </a:xfrm>
          <a:prstGeom prst="rect">
            <a:avLst/>
          </a:prstGeom>
          <a:solidFill>
            <a:srgbClr val="2D4FAF"/>
          </a:solidFill>
          <a:ln w="9525">
            <a:solidFill>
              <a:srgbClr val="C0C0C0"/>
            </a:solidFill>
            <a:miter lim="800000"/>
          </a:ln>
        </p:spPr>
        <p:txBody>
          <a:bodyPr wrap="none" anchor="ctr"/>
          <a:lstStyle/>
          <a:p>
            <a:pPr algn="ctr">
              <a:lnSpc>
                <a:spcPct val="150000"/>
              </a:lnSpc>
            </a:pPr>
            <a:r>
              <a:rPr lang="zh-CN" altLang="en-US" sz="1400" b="1" dirty="0">
                <a:solidFill>
                  <a:srgbClr val="FFFFFF"/>
                </a:solidFill>
                <a:latin typeface="微软雅黑" panose="020B0503020204020204" charset="-122"/>
                <a:ea typeface="微软雅黑" panose="020B0503020204020204" charset="-122"/>
                <a:cs typeface="HY견고딕"/>
              </a:rPr>
              <a:t>课中教学</a:t>
            </a:r>
            <a:endParaRPr lang="en-US" altLang="ko-KR" sz="1400" b="1" dirty="0">
              <a:solidFill>
                <a:srgbClr val="FFFFFF"/>
              </a:solidFill>
              <a:latin typeface="微软雅黑" panose="020B0503020204020204" charset="-122"/>
              <a:ea typeface="微软雅黑" panose="020B0503020204020204" charset="-122"/>
              <a:cs typeface="HY견고딕"/>
            </a:endParaRPr>
          </a:p>
        </p:txBody>
      </p:sp>
      <p:sp>
        <p:nvSpPr>
          <p:cNvPr id="64" name="AutoShape 121"/>
          <p:cNvSpPr>
            <a:spLocks noChangeArrowheads="1"/>
          </p:cNvSpPr>
          <p:nvPr/>
        </p:nvSpPr>
        <p:spPr bwMode="auto">
          <a:xfrm>
            <a:off x="4872008" y="2405635"/>
            <a:ext cx="540023" cy="256946"/>
          </a:xfrm>
          <a:prstGeom prst="roundRect">
            <a:avLst>
              <a:gd name="adj" fmla="val 50000"/>
            </a:avLst>
          </a:prstGeom>
          <a:noFill/>
          <a:ln w="12700">
            <a:noFill/>
            <a:round/>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rPr>
              <a:t>课中</a:t>
            </a:r>
            <a:endParaRPr lang="en-US" altLang="ko-KR" sz="1400" b="1">
              <a:solidFill>
                <a:srgbClr val="FFFFFF"/>
              </a:solidFill>
              <a:latin typeface="微软雅黑" panose="020B0503020204020204" charset="-122"/>
              <a:ea typeface="微软雅黑" panose="020B0503020204020204" charset="-122"/>
            </a:endParaRPr>
          </a:p>
        </p:txBody>
      </p:sp>
      <p:sp>
        <p:nvSpPr>
          <p:cNvPr id="65" name="AutoShape 121"/>
          <p:cNvSpPr>
            <a:spLocks noChangeArrowheads="1"/>
          </p:cNvSpPr>
          <p:nvPr/>
        </p:nvSpPr>
        <p:spPr bwMode="auto">
          <a:xfrm>
            <a:off x="3341235" y="3180447"/>
            <a:ext cx="540023" cy="256946"/>
          </a:xfrm>
          <a:prstGeom prst="roundRect">
            <a:avLst>
              <a:gd name="adj" fmla="val 50000"/>
            </a:avLst>
          </a:prstGeom>
          <a:noFill/>
          <a:ln w="12700">
            <a:noFill/>
            <a:round/>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rPr>
              <a:t>课外</a:t>
            </a:r>
            <a:endParaRPr lang="en-US" altLang="ko-KR" sz="1400" b="1">
              <a:solidFill>
                <a:srgbClr val="FFFFFF"/>
              </a:solidFill>
              <a:latin typeface="微软雅黑" panose="020B0503020204020204" charset="-122"/>
              <a:ea typeface="微软雅黑" panose="020B0503020204020204" charset="-122"/>
            </a:endParaRPr>
          </a:p>
        </p:txBody>
      </p:sp>
      <p:sp>
        <p:nvSpPr>
          <p:cNvPr id="66" name="AutoShape 121"/>
          <p:cNvSpPr>
            <a:spLocks noChangeArrowheads="1"/>
          </p:cNvSpPr>
          <p:nvPr/>
        </p:nvSpPr>
        <p:spPr bwMode="auto">
          <a:xfrm>
            <a:off x="4872008" y="3180447"/>
            <a:ext cx="540023" cy="256946"/>
          </a:xfrm>
          <a:prstGeom prst="roundRect">
            <a:avLst>
              <a:gd name="adj" fmla="val 50000"/>
            </a:avLst>
          </a:prstGeom>
          <a:noFill/>
          <a:ln w="12700">
            <a:noFill/>
            <a:round/>
          </a:ln>
        </p:spPr>
        <p:txBody>
          <a:bodyPr wrap="none" anchor="ctr"/>
          <a:lstStyle/>
          <a:p>
            <a:pPr algn="ctr">
              <a:lnSpc>
                <a:spcPct val="150000"/>
              </a:lnSpc>
            </a:pPr>
            <a:r>
              <a:rPr lang="zh-CN" altLang="en-US" sz="1400" b="1">
                <a:solidFill>
                  <a:srgbClr val="FFFFFF"/>
                </a:solidFill>
                <a:latin typeface="微软雅黑" panose="020B0503020204020204" charset="-122"/>
                <a:ea typeface="微软雅黑" panose="020B0503020204020204" charset="-122"/>
              </a:rPr>
              <a:t>课后</a:t>
            </a:r>
            <a:endParaRPr lang="en-US" altLang="ko-KR" sz="1400" b="1">
              <a:solidFill>
                <a:srgbClr val="FFFFFF"/>
              </a:solidFill>
              <a:latin typeface="微软雅黑" panose="020B0503020204020204" charset="-122"/>
              <a:ea typeface="微软雅黑" panose="020B0503020204020204" charset="-122"/>
            </a:endParaRPr>
          </a:p>
        </p:txBody>
      </p:sp>
      <p:sp>
        <p:nvSpPr>
          <p:cNvPr id="67" name="上弧形箭头 66"/>
          <p:cNvSpPr/>
          <p:nvPr/>
        </p:nvSpPr>
        <p:spPr>
          <a:xfrm>
            <a:off x="4042840" y="1887770"/>
            <a:ext cx="701604" cy="298004"/>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000000"/>
              </a:solidFill>
            </a:endParaRPr>
          </a:p>
        </p:txBody>
      </p:sp>
      <p:sp>
        <p:nvSpPr>
          <p:cNvPr id="68" name="上弧形箭头 67"/>
          <p:cNvSpPr/>
          <p:nvPr/>
        </p:nvSpPr>
        <p:spPr>
          <a:xfrm rot="10800000">
            <a:off x="4042840" y="3675797"/>
            <a:ext cx="701604" cy="298004"/>
          </a:xfrm>
          <a:prstGeom prst="curved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000000"/>
              </a:solidFill>
            </a:endParaRPr>
          </a:p>
        </p:txBody>
      </p:sp>
      <p:sp>
        <p:nvSpPr>
          <p:cNvPr id="38" name="AutoShape 44"/>
          <p:cNvSpPr>
            <a:spLocks noChangeArrowheads="1"/>
          </p:cNvSpPr>
          <p:nvPr/>
        </p:nvSpPr>
        <p:spPr bwMode="auto">
          <a:xfrm>
            <a:off x="7380312" y="339502"/>
            <a:ext cx="1440159" cy="261873"/>
          </a:xfrm>
          <a:prstGeom prst="round2SameRect">
            <a:avLst>
              <a:gd name="adj1" fmla="val 0"/>
              <a:gd name="adj2" fmla="val 0"/>
            </a:avLst>
          </a:prstGeom>
          <a:solidFill>
            <a:schemeClr val="accent6">
              <a:lumMod val="40000"/>
              <a:lumOff val="60000"/>
            </a:schemeClr>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055" eaLnBrk="0" hangingPunct="0">
              <a:buSzPct val="60000"/>
            </a:pPr>
            <a:r>
              <a:rPr lang="en-US" altLang="zh-CN" sz="20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4. </a:t>
            </a:r>
            <a:r>
              <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rPr>
              <a:t>数字智慧终端</a:t>
            </a:r>
            <a:endParaRPr lang="zh-CN" altLang="en-US" sz="1400" b="1" dirty="0" smtClean="0">
              <a:solidFill>
                <a:schemeClr val="accent6">
                  <a:lumMod val="75000"/>
                </a:schemeClr>
              </a:solidFill>
              <a:latin typeface="微软雅黑" panose="020B0503020204020204" charset="-122"/>
              <a:ea typeface="微软雅黑" panose="020B0503020204020204" charset="-122"/>
              <a:cs typeface="Arial" panose="020B0604020202020204"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5" name="Picture 5" descr="E:\09 媒体素材\00正版图库\图库\industry行业\教育\Img201304280007_N.JPG"/>
          <p:cNvPicPr>
            <a:picLocks noChangeAspect="1" noChangeArrowheads="1"/>
          </p:cNvPicPr>
          <p:nvPr/>
        </p:nvPicPr>
        <p:blipFill>
          <a:blip r:embed="rId1" cstate="print"/>
          <a:srcRect t="19052" b="20868"/>
          <a:stretch>
            <a:fillRect/>
          </a:stretch>
        </p:blipFill>
        <p:spPr bwMode="auto">
          <a:xfrm>
            <a:off x="395288" y="842963"/>
            <a:ext cx="8353425" cy="3744912"/>
          </a:xfrm>
          <a:prstGeom prst="rect">
            <a:avLst/>
          </a:prstGeom>
          <a:noFill/>
        </p:spPr>
      </p:pic>
      <p:sp>
        <p:nvSpPr>
          <p:cNvPr id="11" name="标题 10"/>
          <p:cNvSpPr>
            <a:spLocks noGrp="1"/>
          </p:cNvSpPr>
          <p:nvPr>
            <p:ph type="title"/>
          </p:nvPr>
        </p:nvSpPr>
        <p:spPr/>
        <p:txBody>
          <a:bodyPr/>
          <a:lstStyle/>
          <a:p>
            <a:r>
              <a:rPr lang="zh-CN" altLang="en-US" dirty="0" smtClean="0">
                <a:latin typeface="+mj-ea"/>
                <a:ea typeface="+mj-ea"/>
              </a:rPr>
              <a:t>世界教育发展的三大目标</a:t>
            </a:r>
            <a:endParaRPr lang="zh-CN" altLang="en-US" dirty="0">
              <a:latin typeface="+mj-ea"/>
              <a:ea typeface="+mj-ea"/>
            </a:endParaRPr>
          </a:p>
        </p:txBody>
      </p:sp>
      <p:cxnSp>
        <p:nvCxnSpPr>
          <p:cNvPr id="21" name="直接连接符 20"/>
          <p:cNvCxnSpPr/>
          <p:nvPr/>
        </p:nvCxnSpPr>
        <p:spPr bwMode="auto">
          <a:xfrm>
            <a:off x="611560" y="1023578"/>
            <a:ext cx="0" cy="583200"/>
          </a:xfrm>
          <a:prstGeom prst="line">
            <a:avLst/>
          </a:prstGeom>
          <a:noFill/>
          <a:ln w="76200">
            <a:solidFill>
              <a:schemeClr val="accent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xtBox 21"/>
          <p:cNvSpPr txBox="1"/>
          <p:nvPr/>
        </p:nvSpPr>
        <p:spPr>
          <a:xfrm>
            <a:off x="647564" y="1023578"/>
            <a:ext cx="1764196" cy="581698"/>
          </a:xfrm>
          <a:prstGeom prst="rect">
            <a:avLst/>
          </a:prstGeom>
          <a:solidFill>
            <a:schemeClr val="accent6">
              <a:lumMod val="20000"/>
              <a:lumOff val="80000"/>
            </a:schemeClr>
          </a:solidFill>
        </p:spPr>
        <p:txBody>
          <a:bodyPr wrap="square" rtlCol="0" anchor="ctr">
            <a:spAutoFit/>
          </a:bodyPr>
          <a:lstStyle/>
          <a:p>
            <a:pPr>
              <a:lnSpc>
                <a:spcPct val="120000"/>
              </a:lnSpc>
            </a:pPr>
            <a:r>
              <a:rPr lang="zh-CN" altLang="en-US" sz="1600" b="1" dirty="0" smtClean="0">
                <a:solidFill>
                  <a:srgbClr val="000000"/>
                </a:solidFill>
                <a:latin typeface="华文细黑" pitchFamily="2" charset="-122"/>
                <a:ea typeface="华文细黑" pitchFamily="2" charset="-122"/>
              </a:rPr>
              <a:t>全民教育</a:t>
            </a:r>
            <a:endParaRPr lang="en-US" altLang="zh-CN" sz="1600" b="1" dirty="0" smtClean="0">
              <a:solidFill>
                <a:srgbClr val="000000"/>
              </a:solidFill>
              <a:latin typeface="华文细黑" pitchFamily="2" charset="-122"/>
              <a:ea typeface="华文细黑" pitchFamily="2" charset="-122"/>
            </a:endParaRPr>
          </a:p>
          <a:p>
            <a:pPr>
              <a:lnSpc>
                <a:spcPct val="120000"/>
              </a:lnSpc>
            </a:pPr>
            <a:r>
              <a:rPr lang="zh-CN" altLang="en-US" sz="1000" dirty="0" smtClean="0">
                <a:solidFill>
                  <a:srgbClr val="000000"/>
                </a:solidFill>
                <a:latin typeface="微软雅黑" panose="020B0503020204020204" charset="-122"/>
                <a:ea typeface="微软雅黑" panose="020B0503020204020204" charset="-122"/>
              </a:rPr>
              <a:t> 消除教育鸿沟</a:t>
            </a:r>
            <a:endParaRPr lang="zh-CN" altLang="en-US" sz="2000" dirty="0">
              <a:solidFill>
                <a:srgbClr val="000000"/>
              </a:solidFill>
              <a:latin typeface="微软雅黑" panose="020B0503020204020204" charset="-122"/>
              <a:ea typeface="微软雅黑" panose="020B0503020204020204" charset="-122"/>
            </a:endParaRPr>
          </a:p>
        </p:txBody>
      </p:sp>
      <p:cxnSp>
        <p:nvCxnSpPr>
          <p:cNvPr id="31" name="直接连接符 30"/>
          <p:cNvCxnSpPr/>
          <p:nvPr/>
        </p:nvCxnSpPr>
        <p:spPr bwMode="auto">
          <a:xfrm>
            <a:off x="611560" y="1707654"/>
            <a:ext cx="0" cy="583200"/>
          </a:xfrm>
          <a:prstGeom prst="line">
            <a:avLst/>
          </a:prstGeom>
          <a:noFill/>
          <a:ln w="76200">
            <a:solidFill>
              <a:schemeClr val="accent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TextBox 31"/>
          <p:cNvSpPr txBox="1"/>
          <p:nvPr/>
        </p:nvSpPr>
        <p:spPr>
          <a:xfrm>
            <a:off x="647564" y="1707654"/>
            <a:ext cx="1764196" cy="581698"/>
          </a:xfrm>
          <a:prstGeom prst="rect">
            <a:avLst/>
          </a:prstGeom>
          <a:solidFill>
            <a:schemeClr val="accent6">
              <a:lumMod val="20000"/>
              <a:lumOff val="80000"/>
            </a:schemeClr>
          </a:solidFill>
          <a:ln>
            <a:noFill/>
          </a:ln>
        </p:spPr>
        <p:txBody>
          <a:bodyPr wrap="square" rtlCol="0" anchor="ctr">
            <a:spAutoFit/>
          </a:bodyPr>
          <a:lstStyle/>
          <a:p>
            <a:pPr>
              <a:lnSpc>
                <a:spcPct val="120000"/>
              </a:lnSpc>
            </a:pPr>
            <a:r>
              <a:rPr lang="zh-CN" altLang="en-US" sz="1600" b="1" dirty="0" smtClean="0">
                <a:solidFill>
                  <a:srgbClr val="000000"/>
                </a:solidFill>
                <a:latin typeface="华文细黑" pitchFamily="2" charset="-122"/>
                <a:ea typeface="华文细黑" pitchFamily="2" charset="-122"/>
              </a:rPr>
              <a:t>终身教育</a:t>
            </a:r>
            <a:endParaRPr lang="en-US" altLang="zh-CN" sz="1600" b="1" dirty="0" smtClean="0">
              <a:solidFill>
                <a:srgbClr val="000000"/>
              </a:solidFill>
              <a:latin typeface="华文细黑" pitchFamily="2" charset="-122"/>
              <a:ea typeface="华文细黑" pitchFamily="2" charset="-122"/>
            </a:endParaRPr>
          </a:p>
          <a:p>
            <a:pPr>
              <a:lnSpc>
                <a:spcPct val="120000"/>
              </a:lnSpc>
            </a:pPr>
            <a:r>
              <a:rPr lang="zh-CN" altLang="en-US" sz="1000" dirty="0" smtClean="0">
                <a:solidFill>
                  <a:srgbClr val="000000"/>
                </a:solidFill>
                <a:latin typeface="微软雅黑" panose="020B0503020204020204" charset="-122"/>
                <a:ea typeface="微软雅黑" panose="020B0503020204020204" charset="-122"/>
              </a:rPr>
              <a:t> 建立学习型社会</a:t>
            </a:r>
            <a:endParaRPr lang="zh-CN" altLang="en-US" sz="1000" dirty="0" smtClean="0">
              <a:solidFill>
                <a:srgbClr val="000000"/>
              </a:solidFill>
              <a:latin typeface="微软雅黑" panose="020B0503020204020204" charset="-122"/>
              <a:ea typeface="微软雅黑" panose="020B0503020204020204" charset="-122"/>
            </a:endParaRPr>
          </a:p>
        </p:txBody>
      </p:sp>
      <p:cxnSp>
        <p:nvCxnSpPr>
          <p:cNvPr id="34" name="直接连接符 33"/>
          <p:cNvCxnSpPr/>
          <p:nvPr/>
        </p:nvCxnSpPr>
        <p:spPr bwMode="auto">
          <a:xfrm>
            <a:off x="611560" y="2391730"/>
            <a:ext cx="0" cy="583200"/>
          </a:xfrm>
          <a:prstGeom prst="line">
            <a:avLst/>
          </a:prstGeom>
          <a:noFill/>
          <a:ln w="76200">
            <a:solidFill>
              <a:schemeClr val="accent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TextBox 34"/>
          <p:cNvSpPr txBox="1"/>
          <p:nvPr/>
        </p:nvSpPr>
        <p:spPr>
          <a:xfrm>
            <a:off x="647564" y="2391730"/>
            <a:ext cx="1764196" cy="581698"/>
          </a:xfrm>
          <a:prstGeom prst="rect">
            <a:avLst/>
          </a:prstGeom>
          <a:solidFill>
            <a:schemeClr val="accent6">
              <a:lumMod val="20000"/>
              <a:lumOff val="80000"/>
            </a:schemeClr>
          </a:solidFill>
          <a:ln>
            <a:noFill/>
          </a:ln>
        </p:spPr>
        <p:txBody>
          <a:bodyPr wrap="square" rtlCol="0" anchor="ctr">
            <a:spAutoFit/>
          </a:bodyPr>
          <a:lstStyle/>
          <a:p>
            <a:pPr>
              <a:lnSpc>
                <a:spcPct val="120000"/>
              </a:lnSpc>
            </a:pPr>
            <a:r>
              <a:rPr lang="zh-CN" altLang="en-US" sz="1600" b="1" dirty="0" smtClean="0">
                <a:solidFill>
                  <a:srgbClr val="000000"/>
                </a:solidFill>
                <a:latin typeface="华文细黑" pitchFamily="2" charset="-122"/>
                <a:ea typeface="华文细黑" pitchFamily="2" charset="-122"/>
              </a:rPr>
              <a:t>教育国际化</a:t>
            </a:r>
            <a:endParaRPr lang="en-US" altLang="zh-CN" sz="1600" b="1" dirty="0" smtClean="0">
              <a:solidFill>
                <a:srgbClr val="000000"/>
              </a:solidFill>
              <a:latin typeface="华文细黑" pitchFamily="2" charset="-122"/>
              <a:ea typeface="华文细黑" pitchFamily="2" charset="-122"/>
            </a:endParaRPr>
          </a:p>
          <a:p>
            <a:pPr>
              <a:lnSpc>
                <a:spcPct val="120000"/>
              </a:lnSpc>
            </a:pPr>
            <a:r>
              <a:rPr lang="zh-CN" altLang="en-US" sz="1000" dirty="0" smtClean="0">
                <a:solidFill>
                  <a:srgbClr val="000000"/>
                </a:solidFill>
                <a:latin typeface="微软雅黑" panose="020B0503020204020204" charset="-122"/>
                <a:ea typeface="微软雅黑" panose="020B0503020204020204" charset="-122"/>
              </a:rPr>
              <a:t>应对全球化挑战</a:t>
            </a:r>
            <a:endParaRPr lang="zh-CN" altLang="en-US" sz="1000" dirty="0" smtClean="0">
              <a:solidFill>
                <a:srgbClr val="000000"/>
              </a:solidFill>
              <a:latin typeface="微软雅黑" panose="020B0503020204020204" charset="-122"/>
              <a:ea typeface="微软雅黑" panose="020B0503020204020204" charset="-122"/>
            </a:endParaRPr>
          </a:p>
        </p:txBody>
      </p:sp>
    </p:spTree>
  </p:cSld>
  <p:clrMapOvr>
    <a:masterClrMapping/>
  </p:clrMapOvr>
  <p:transition advClick="0" advTm="8000">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7"/>
          <p:cNvSpPr/>
          <p:nvPr/>
        </p:nvSpPr>
        <p:spPr bwMode="gray">
          <a:xfrm>
            <a:off x="2026783" y="3076452"/>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rgbClr val="C00000"/>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8" name="Freeform 12"/>
          <p:cNvSpPr/>
          <p:nvPr/>
        </p:nvSpPr>
        <p:spPr bwMode="gray">
          <a:xfrm>
            <a:off x="2026783" y="1503717"/>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47" name="Text Box 18"/>
          <p:cNvSpPr txBox="1">
            <a:spLocks noChangeArrowheads="1"/>
          </p:cNvSpPr>
          <p:nvPr/>
        </p:nvSpPr>
        <p:spPr bwMode="gray">
          <a:xfrm>
            <a:off x="2220196" y="3035812"/>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3</a:t>
            </a:r>
            <a:endParaRPr lang="en-US" altLang="zh-CN" sz="3600" b="1" dirty="0">
              <a:solidFill>
                <a:srgbClr val="FFFFFF"/>
              </a:solidFill>
              <a:latin typeface="FrutigerNext LT Medium"/>
            </a:endParaRPr>
          </a:p>
        </p:txBody>
      </p:sp>
      <p:sp>
        <p:nvSpPr>
          <p:cNvPr id="42" name="Text Box 16"/>
          <p:cNvSpPr txBox="1">
            <a:spLocks noChangeArrowheads="1"/>
          </p:cNvSpPr>
          <p:nvPr/>
        </p:nvSpPr>
        <p:spPr bwMode="gray">
          <a:xfrm>
            <a:off x="2204956" y="1466252"/>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1</a:t>
            </a:r>
            <a:endParaRPr lang="en-US" altLang="zh-CN" sz="3600" b="1" dirty="0">
              <a:solidFill>
                <a:srgbClr val="FFFFFF"/>
              </a:solidFill>
              <a:latin typeface="FrutigerNext LT Medium"/>
            </a:endParaRPr>
          </a:p>
        </p:txBody>
      </p:sp>
      <p:sp>
        <p:nvSpPr>
          <p:cNvPr id="6" name="Title 3"/>
          <p:cNvSpPr txBox="1"/>
          <p:nvPr/>
        </p:nvSpPr>
        <p:spPr>
          <a:xfrm>
            <a:off x="520658" y="238919"/>
            <a:ext cx="6227082" cy="871537"/>
          </a:xfrm>
          <a:prstGeom prst="rect">
            <a:avLst/>
          </a:prstGeom>
        </p:spPr>
        <p:txBody>
          <a:bodyPr/>
          <a:lstStyle/>
          <a:p>
            <a:pPr eaLnBrk="0" hangingPunct="0">
              <a:defRPr/>
            </a:pPr>
            <a:r>
              <a:rPr lang="en-US" altLang="zh-CN" sz="4400" b="1" kern="0" dirty="0" smtClean="0">
                <a:solidFill>
                  <a:srgbClr val="C00000"/>
                </a:solidFill>
                <a:latin typeface="FrutigerNext LT Medium" pitchFamily="34" charset="0"/>
                <a:ea typeface="黑体" panose="02010609060101010101" pitchFamily="49" charset="-122"/>
                <a:cs typeface="+mj-cs"/>
              </a:rPr>
              <a:t>Content</a:t>
            </a:r>
            <a:endParaRPr lang="en-US" sz="4400" b="1" kern="0" dirty="0">
              <a:solidFill>
                <a:srgbClr val="C00000"/>
              </a:solidFill>
              <a:latin typeface="FrutigerNext LT Medium" pitchFamily="34" charset="0"/>
              <a:ea typeface="黑体" panose="02010609060101010101" pitchFamily="49" charset="-122"/>
              <a:cs typeface="+mj-cs"/>
            </a:endParaRPr>
          </a:p>
        </p:txBody>
      </p:sp>
      <p:sp>
        <p:nvSpPr>
          <p:cNvPr id="22" name="Freeform 6"/>
          <p:cNvSpPr/>
          <p:nvPr/>
        </p:nvSpPr>
        <p:spPr bwMode="gray">
          <a:xfrm>
            <a:off x="2728458" y="3076452"/>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rgbClr val="C00000"/>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4" name="Text Box 8"/>
          <p:cNvSpPr txBox="1">
            <a:spLocks noChangeArrowheads="1"/>
          </p:cNvSpPr>
          <p:nvPr/>
        </p:nvSpPr>
        <p:spPr bwMode="gray">
          <a:xfrm>
            <a:off x="2841226" y="3135190"/>
            <a:ext cx="3581400" cy="457200"/>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成功故事</a:t>
            </a:r>
            <a:endParaRPr lang="zh-CN" altLang="en-US" sz="2400" dirty="0">
              <a:solidFill>
                <a:srgbClr val="FFFFFF"/>
              </a:solidFill>
              <a:latin typeface="微软雅黑" panose="020B0503020204020204" charset="-122"/>
              <a:ea typeface="微软雅黑" panose="020B0503020204020204" charset="-122"/>
            </a:endParaRPr>
          </a:p>
        </p:txBody>
      </p:sp>
      <p:sp>
        <p:nvSpPr>
          <p:cNvPr id="25" name="Freeform 9"/>
          <p:cNvSpPr/>
          <p:nvPr/>
        </p:nvSpPr>
        <p:spPr bwMode="gray">
          <a:xfrm>
            <a:off x="2728458" y="2294138"/>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6" name="Freeform 10"/>
          <p:cNvSpPr/>
          <p:nvPr/>
        </p:nvSpPr>
        <p:spPr bwMode="gray">
          <a:xfrm>
            <a:off x="2026783" y="2294138"/>
            <a:ext cx="609600" cy="568325"/>
          </a:xfrm>
          <a:custGeom>
            <a:avLst/>
            <a:gdLst>
              <a:gd name="T0" fmla="*/ 372 w 372"/>
              <a:gd name="T1" fmla="*/ 1 h 358"/>
              <a:gd name="T2" fmla="*/ 372 w 372"/>
              <a:gd name="T3" fmla="*/ 358 h 358"/>
              <a:gd name="T4" fmla="*/ 165 w 372"/>
              <a:gd name="T5" fmla="*/ 357 h 358"/>
              <a:gd name="T6" fmla="*/ 0 w 372"/>
              <a:gd name="T7" fmla="*/ 181 h 358"/>
              <a:gd name="T8" fmla="*/ 164 w 372"/>
              <a:gd name="T9" fmla="*/ 1 h 358"/>
              <a:gd name="T10" fmla="*/ 372 w 372"/>
              <a:gd name="T11" fmla="*/ 1 h 358"/>
            </a:gdLst>
            <a:ahLst/>
            <a:cxnLst>
              <a:cxn ang="0">
                <a:pos x="T0" y="T1"/>
              </a:cxn>
              <a:cxn ang="0">
                <a:pos x="T2" y="T3"/>
              </a:cxn>
              <a:cxn ang="0">
                <a:pos x="T4" y="T5"/>
              </a:cxn>
              <a:cxn ang="0">
                <a:pos x="T6" y="T7"/>
              </a:cxn>
              <a:cxn ang="0">
                <a:pos x="T8" y="T9"/>
              </a:cxn>
              <a:cxn ang="0">
                <a:pos x="T10" y="T1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7" name="Freeform 11"/>
          <p:cNvSpPr/>
          <p:nvPr/>
        </p:nvSpPr>
        <p:spPr bwMode="gray">
          <a:xfrm>
            <a:off x="2728458" y="1503717"/>
            <a:ext cx="4533900" cy="568325"/>
          </a:xfrm>
          <a:custGeom>
            <a:avLst/>
            <a:gdLst>
              <a:gd name="T0" fmla="*/ 0 w 2856"/>
              <a:gd name="T1" fmla="*/ 5 h 358"/>
              <a:gd name="T2" fmla="*/ 0 w 2856"/>
              <a:gd name="T3" fmla="*/ 357 h 358"/>
              <a:gd name="T4" fmla="*/ 2667 w 2856"/>
              <a:gd name="T5" fmla="*/ 357 h 358"/>
              <a:gd name="T6" fmla="*/ 2854 w 2856"/>
              <a:gd name="T7" fmla="*/ 182 h 358"/>
              <a:gd name="T8" fmla="*/ 2667 w 2856"/>
              <a:gd name="T9" fmla="*/ 0 h 358"/>
              <a:gd name="T10" fmla="*/ 0 w 2856"/>
              <a:gd name="T11" fmla="*/ 5 h 358"/>
            </a:gdLst>
            <a:ahLst/>
            <a:cxnLst>
              <a:cxn ang="0">
                <a:pos x="T0" y="T1"/>
              </a:cxn>
              <a:cxn ang="0">
                <a:pos x="T2" y="T3"/>
              </a:cxn>
              <a:cxn ang="0">
                <a:pos x="T4" y="T5"/>
              </a:cxn>
              <a:cxn ang="0">
                <a:pos x="T6" y="T7"/>
              </a:cxn>
              <a:cxn ang="0">
                <a:pos x="T8" y="T9"/>
              </a:cxn>
              <a:cxn ang="0">
                <a:pos x="T10" y="T11"/>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bg1">
              <a:lumMod val="50000"/>
            </a:schemeClr>
          </a:solidFill>
          <a:ln w="19050" cap="flat" cmpd="sng">
            <a:solidFill>
              <a:schemeClr val="bg1"/>
            </a:solidFill>
            <a:prstDash val="solid"/>
            <a:round/>
          </a:ln>
          <a:effectLst/>
        </p:spPr>
        <p:txBody>
          <a:bodyPr wrap="none" anchor="ctr"/>
          <a:lstStyle/>
          <a:p>
            <a:pPr>
              <a:defRPr/>
            </a:pPr>
            <a:endParaRPr lang="zh-CN" altLang="en-US">
              <a:solidFill>
                <a:srgbClr val="000000"/>
              </a:solidFill>
            </a:endParaRPr>
          </a:p>
        </p:txBody>
      </p:sp>
      <p:sp>
        <p:nvSpPr>
          <p:cNvPr id="29" name="Text Box 13"/>
          <p:cNvSpPr txBox="1">
            <a:spLocks noChangeArrowheads="1"/>
          </p:cNvSpPr>
          <p:nvPr/>
        </p:nvSpPr>
        <p:spPr bwMode="gray">
          <a:xfrm>
            <a:off x="2841226" y="1568805"/>
            <a:ext cx="3581400" cy="461665"/>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华为对智慧教育的理解</a:t>
            </a:r>
            <a:endParaRPr lang="zh-CN" altLang="en-US" sz="2400" dirty="0" smtClean="0">
              <a:solidFill>
                <a:srgbClr val="FFFFFF"/>
              </a:solidFill>
              <a:latin typeface="微软雅黑" panose="020B0503020204020204" charset="-122"/>
              <a:ea typeface="微软雅黑" panose="020B0503020204020204" charset="-122"/>
            </a:endParaRPr>
          </a:p>
        </p:txBody>
      </p:sp>
      <p:sp>
        <p:nvSpPr>
          <p:cNvPr id="30" name="Text Box 14"/>
          <p:cNvSpPr txBox="1">
            <a:spLocks noChangeArrowheads="1"/>
          </p:cNvSpPr>
          <p:nvPr/>
        </p:nvSpPr>
        <p:spPr bwMode="gray">
          <a:xfrm>
            <a:off x="2841226" y="2352876"/>
            <a:ext cx="3581400" cy="457200"/>
          </a:xfrm>
          <a:prstGeom prst="rect">
            <a:avLst/>
          </a:prstGeom>
          <a:noFill/>
          <a:ln w="9525">
            <a:noFill/>
            <a:miter lim="800000"/>
          </a:ln>
          <a:effectLst>
            <a:outerShdw dist="17961" dir="2700000" algn="ctr" rotWithShape="0">
              <a:srgbClr val="333333">
                <a:alpha val="50000"/>
              </a:srgbClr>
            </a:outerShdw>
          </a:effectLst>
        </p:spPr>
        <p:txBody>
          <a:bodyPr>
            <a:spAutoFit/>
          </a:bodyPr>
          <a:lstStyle/>
          <a:p>
            <a:r>
              <a:rPr lang="zh-CN" altLang="en-US" sz="2400" dirty="0" smtClean="0">
                <a:solidFill>
                  <a:srgbClr val="FFFFFF"/>
                </a:solidFill>
                <a:latin typeface="微软雅黑" panose="020B0503020204020204" charset="-122"/>
                <a:ea typeface="微软雅黑" panose="020B0503020204020204" charset="-122"/>
              </a:rPr>
              <a:t>华为智慧教育解决方案</a:t>
            </a:r>
            <a:endParaRPr lang="zh-CN" altLang="en-US" sz="2400" dirty="0">
              <a:solidFill>
                <a:srgbClr val="FFFFFF"/>
              </a:solidFill>
              <a:latin typeface="微软雅黑" panose="020B0503020204020204" charset="-122"/>
              <a:ea typeface="微软雅黑" panose="020B0503020204020204" charset="-122"/>
            </a:endParaRPr>
          </a:p>
        </p:txBody>
      </p:sp>
      <p:sp>
        <p:nvSpPr>
          <p:cNvPr id="46" name="Text Box 17"/>
          <p:cNvSpPr txBox="1">
            <a:spLocks noChangeArrowheads="1"/>
          </p:cNvSpPr>
          <p:nvPr/>
        </p:nvSpPr>
        <p:spPr bwMode="gray">
          <a:xfrm>
            <a:off x="2220196" y="2266198"/>
            <a:ext cx="304800" cy="641350"/>
          </a:xfrm>
          <a:prstGeom prst="rect">
            <a:avLst/>
          </a:prstGeom>
          <a:noFill/>
          <a:ln w="9525">
            <a:noFill/>
            <a:miter lim="800000"/>
          </a:ln>
          <a:effectLst>
            <a:outerShdw dist="28398" dir="1593903" algn="ctr" rotWithShape="0">
              <a:srgbClr val="333333">
                <a:alpha val="50000"/>
              </a:srgbClr>
            </a:outerShdw>
          </a:effectLst>
        </p:spPr>
        <p:txBody>
          <a:bodyPr>
            <a:spAutoFit/>
          </a:bodyPr>
          <a:lstStyle/>
          <a:p>
            <a:pPr algn="ctr">
              <a:spcBef>
                <a:spcPct val="50000"/>
              </a:spcBef>
            </a:pPr>
            <a:r>
              <a:rPr lang="en-US" altLang="zh-CN" sz="3600" b="1" dirty="0">
                <a:solidFill>
                  <a:srgbClr val="FFFFFF"/>
                </a:solidFill>
                <a:latin typeface="FrutigerNext LT Medium"/>
              </a:rPr>
              <a:t>2</a:t>
            </a:r>
            <a:endParaRPr lang="en-US" altLang="zh-CN" sz="3600" b="1" dirty="0">
              <a:solidFill>
                <a:srgbClr val="FFFFFF"/>
              </a:solidFill>
              <a:latin typeface="FrutigerNext LT Medium"/>
            </a:endParaRPr>
          </a:p>
        </p:txBody>
      </p:sp>
    </p:spTree>
  </p:cSld>
  <p:clrMapOvr>
    <a:masterClrMapping/>
  </p:clrMapOvr>
  <p:transition advClick="0" advTm="8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p:nvPr/>
        </p:nvSpPr>
        <p:spPr>
          <a:xfrm>
            <a:off x="556353" y="546525"/>
            <a:ext cx="7963811" cy="433056"/>
          </a:xfrm>
          <a:prstGeom prst="rect">
            <a:avLst/>
          </a:prstGeom>
        </p:spPr>
        <p:txBody>
          <a:bodyPr lIns="68562" tIns="34281" rIns="68562" bIns="34281"/>
          <a:lstStyle/>
          <a:p>
            <a:pPr eaLnBrk="0" hangingPunct="0">
              <a:defRPr/>
            </a:pPr>
            <a:endParaRPr lang="en-US" altLang="zh-CN" sz="1400" b="1" kern="0" dirty="0" smtClean="0">
              <a:solidFill>
                <a:srgbClr val="C00000"/>
              </a:solidFill>
              <a:latin typeface="Arial" panose="020B0604020202020204"/>
              <a:ea typeface="微软雅黑" panose="020B0503020204020204" charset="-122"/>
              <a:cs typeface="Arial" panose="020B0604020202020204" pitchFamily="34" charset="0"/>
              <a:sym typeface="Arial" panose="020B0604020202020204"/>
            </a:endParaRPr>
          </a:p>
        </p:txBody>
      </p:sp>
      <p:sp>
        <p:nvSpPr>
          <p:cNvPr id="5" name="Freeform 6"/>
          <p:cNvSpPr/>
          <p:nvPr/>
        </p:nvSpPr>
        <p:spPr bwMode="auto">
          <a:xfrm>
            <a:off x="3165041" y="2021229"/>
            <a:ext cx="2787792" cy="1234986"/>
          </a:xfrm>
          <a:custGeom>
            <a:avLst/>
            <a:gdLst/>
            <a:ahLst/>
            <a:cxnLst>
              <a:cxn ang="0">
                <a:pos x="6525" y="0"/>
              </a:cxn>
              <a:cxn ang="0">
                <a:pos x="7613" y="898"/>
              </a:cxn>
              <a:cxn ang="0">
                <a:pos x="8700" y="1795"/>
              </a:cxn>
              <a:cxn ang="0">
                <a:pos x="7613" y="2692"/>
              </a:cxn>
              <a:cxn ang="0">
                <a:pos x="6525" y="3589"/>
              </a:cxn>
              <a:cxn ang="0">
                <a:pos x="4350" y="3589"/>
              </a:cxn>
              <a:cxn ang="0">
                <a:pos x="2175" y="3589"/>
              </a:cxn>
              <a:cxn ang="0">
                <a:pos x="1087" y="2692"/>
              </a:cxn>
              <a:cxn ang="0">
                <a:pos x="0" y="1795"/>
              </a:cxn>
              <a:cxn ang="0">
                <a:pos x="1087" y="898"/>
              </a:cxn>
              <a:cxn ang="0">
                <a:pos x="2175" y="0"/>
              </a:cxn>
              <a:cxn ang="0">
                <a:pos x="4350" y="0"/>
              </a:cxn>
              <a:cxn ang="0">
                <a:pos x="6525" y="0"/>
              </a:cxn>
            </a:cxnLst>
            <a:rect l="0" t="0" r="r" b="b"/>
            <a:pathLst>
              <a:path w="8700" h="3589">
                <a:moveTo>
                  <a:pt x="6525" y="0"/>
                </a:moveTo>
                <a:lnTo>
                  <a:pt x="7613" y="898"/>
                </a:lnTo>
                <a:lnTo>
                  <a:pt x="8700" y="1795"/>
                </a:lnTo>
                <a:lnTo>
                  <a:pt x="7613" y="2692"/>
                </a:lnTo>
                <a:lnTo>
                  <a:pt x="6525" y="3589"/>
                </a:lnTo>
                <a:lnTo>
                  <a:pt x="4350" y="3589"/>
                </a:lnTo>
                <a:lnTo>
                  <a:pt x="2175" y="3589"/>
                </a:lnTo>
                <a:lnTo>
                  <a:pt x="1087" y="2692"/>
                </a:lnTo>
                <a:lnTo>
                  <a:pt x="0" y="1795"/>
                </a:lnTo>
                <a:lnTo>
                  <a:pt x="1087" y="898"/>
                </a:lnTo>
                <a:lnTo>
                  <a:pt x="2175" y="0"/>
                </a:lnTo>
                <a:lnTo>
                  <a:pt x="4350" y="0"/>
                </a:lnTo>
                <a:lnTo>
                  <a:pt x="6525" y="0"/>
                </a:lnTo>
                <a:close/>
              </a:path>
            </a:pathLst>
          </a:custGeom>
          <a:solidFill>
            <a:srgbClr val="C00000"/>
          </a:solidFill>
          <a:ln w="9525">
            <a:noFill/>
            <a:round/>
          </a:ln>
          <a:effectLst>
            <a:glow rad="63500">
              <a:schemeClr val="accent1">
                <a:satMod val="175000"/>
                <a:alpha val="40000"/>
              </a:schemeClr>
            </a:glow>
          </a:effectLst>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8" name="Freeform 9"/>
          <p:cNvSpPr/>
          <p:nvPr/>
        </p:nvSpPr>
        <p:spPr bwMode="auto">
          <a:xfrm>
            <a:off x="2546694" y="902813"/>
            <a:ext cx="4231936" cy="1115675"/>
          </a:xfrm>
          <a:custGeom>
            <a:avLst/>
            <a:gdLst/>
            <a:ahLst/>
            <a:cxnLst>
              <a:cxn ang="0">
                <a:pos x="6497" y="1772"/>
              </a:cxn>
              <a:cxn ang="0">
                <a:pos x="7585" y="875"/>
              </a:cxn>
              <a:cxn ang="0">
                <a:pos x="8645" y="0"/>
              </a:cxn>
              <a:cxn ang="0">
                <a:pos x="0" y="0"/>
              </a:cxn>
              <a:cxn ang="0">
                <a:pos x="1059" y="875"/>
              </a:cxn>
              <a:cxn ang="0">
                <a:pos x="2147" y="1772"/>
              </a:cxn>
              <a:cxn ang="0">
                <a:pos x="4322" y="1772"/>
              </a:cxn>
              <a:cxn ang="0">
                <a:pos x="6497" y="1772"/>
              </a:cxn>
            </a:cxnLst>
            <a:rect l="0" t="0" r="r" b="b"/>
            <a:pathLst>
              <a:path w="8645" h="1772">
                <a:moveTo>
                  <a:pt x="6497" y="1772"/>
                </a:moveTo>
                <a:lnTo>
                  <a:pt x="7585" y="875"/>
                </a:lnTo>
                <a:lnTo>
                  <a:pt x="8645" y="0"/>
                </a:lnTo>
                <a:lnTo>
                  <a:pt x="0" y="0"/>
                </a:lnTo>
                <a:lnTo>
                  <a:pt x="1059" y="875"/>
                </a:lnTo>
                <a:lnTo>
                  <a:pt x="2147" y="1772"/>
                </a:lnTo>
                <a:lnTo>
                  <a:pt x="4322" y="1772"/>
                </a:lnTo>
                <a:lnTo>
                  <a:pt x="6497" y="1772"/>
                </a:lnTo>
                <a:close/>
              </a:path>
            </a:pathLst>
          </a:custGeom>
          <a:solidFill>
            <a:schemeClr val="bg1">
              <a:lumMod val="85000"/>
            </a:schemeClr>
          </a:solidFill>
          <a:ln w="9525">
            <a:noFill/>
            <a:round/>
          </a:ln>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9" name="Freeform 10"/>
          <p:cNvSpPr/>
          <p:nvPr/>
        </p:nvSpPr>
        <p:spPr bwMode="auto">
          <a:xfrm>
            <a:off x="2552567" y="3253469"/>
            <a:ext cx="4221658" cy="1113874"/>
          </a:xfrm>
          <a:custGeom>
            <a:avLst/>
            <a:gdLst/>
            <a:ahLst/>
            <a:cxnLst>
              <a:cxn ang="0">
                <a:pos x="8625" y="1764"/>
              </a:cxn>
              <a:cxn ang="0">
                <a:pos x="7575" y="897"/>
              </a:cxn>
              <a:cxn ang="0">
                <a:pos x="6487" y="0"/>
              </a:cxn>
              <a:cxn ang="0">
                <a:pos x="4312" y="0"/>
              </a:cxn>
              <a:cxn ang="0">
                <a:pos x="2137" y="0"/>
              </a:cxn>
              <a:cxn ang="0">
                <a:pos x="1049" y="897"/>
              </a:cxn>
              <a:cxn ang="0">
                <a:pos x="0" y="1764"/>
              </a:cxn>
              <a:cxn ang="0">
                <a:pos x="8625" y="1764"/>
              </a:cxn>
            </a:cxnLst>
            <a:rect l="0" t="0" r="r" b="b"/>
            <a:pathLst>
              <a:path w="8625" h="1764">
                <a:moveTo>
                  <a:pt x="8625" y="1764"/>
                </a:moveTo>
                <a:lnTo>
                  <a:pt x="7575" y="897"/>
                </a:lnTo>
                <a:lnTo>
                  <a:pt x="6487" y="0"/>
                </a:lnTo>
                <a:lnTo>
                  <a:pt x="4312" y="0"/>
                </a:lnTo>
                <a:lnTo>
                  <a:pt x="2137" y="0"/>
                </a:lnTo>
                <a:lnTo>
                  <a:pt x="1049" y="897"/>
                </a:lnTo>
                <a:lnTo>
                  <a:pt x="0" y="1764"/>
                </a:lnTo>
                <a:lnTo>
                  <a:pt x="8625" y="1764"/>
                </a:lnTo>
                <a:close/>
              </a:path>
            </a:pathLst>
          </a:custGeom>
          <a:solidFill>
            <a:schemeClr val="bg1">
              <a:lumMod val="75000"/>
            </a:schemeClr>
          </a:solidFill>
          <a:ln w="9525">
            <a:noFill/>
            <a:round/>
          </a:ln>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10" name="Freeform 11"/>
          <p:cNvSpPr/>
          <p:nvPr/>
        </p:nvSpPr>
        <p:spPr bwMode="auto">
          <a:xfrm>
            <a:off x="733216" y="902808"/>
            <a:ext cx="3207832" cy="1735914"/>
          </a:xfrm>
          <a:custGeom>
            <a:avLst/>
            <a:gdLst>
              <a:gd name="connsiteX0" fmla="*/ 0 w 10000"/>
              <a:gd name="connsiteY0" fmla="*/ 10000 h 10000"/>
              <a:gd name="connsiteX1" fmla="*/ 2579 w 10000"/>
              <a:gd name="connsiteY1" fmla="*/ 10000 h 10000"/>
              <a:gd name="connsiteX2" fmla="*/ 6291 w 10000"/>
              <a:gd name="connsiteY2" fmla="*/ 10000 h 10000"/>
              <a:gd name="connsiteX3" fmla="*/ 8146 w 10000"/>
              <a:gd name="connsiteY3" fmla="*/ 7484 h 10000"/>
              <a:gd name="connsiteX4" fmla="*/ 10000 w 10000"/>
              <a:gd name="connsiteY4" fmla="*/ 4971 h 10000"/>
              <a:gd name="connsiteX5" fmla="*/ 6334 w 10000"/>
              <a:gd name="connsiteY5" fmla="*/ 0 h 10000"/>
              <a:gd name="connsiteX6" fmla="*/ 0 w 10000"/>
              <a:gd name="connsiteY6" fmla="*/ 0 h 10000"/>
              <a:gd name="connsiteX7" fmla="*/ 0 w 10000"/>
              <a:gd name="connsiteY7" fmla="*/ 10000 h 10000"/>
              <a:gd name="connsiteX0-1" fmla="*/ 0 w 10000"/>
              <a:gd name="connsiteY0-2" fmla="*/ 10000 h 10000"/>
              <a:gd name="connsiteX1-3" fmla="*/ 2579 w 10000"/>
              <a:gd name="connsiteY1-4" fmla="*/ 10000 h 10000"/>
              <a:gd name="connsiteX2-5" fmla="*/ 6291 w 10000"/>
              <a:gd name="connsiteY2-6" fmla="*/ 10000 h 10000"/>
              <a:gd name="connsiteX3-7" fmla="*/ 10000 w 10000"/>
              <a:gd name="connsiteY3-8" fmla="*/ 4971 h 10000"/>
              <a:gd name="connsiteX4-9" fmla="*/ 6334 w 10000"/>
              <a:gd name="connsiteY4-10" fmla="*/ 0 h 10000"/>
              <a:gd name="connsiteX5-11" fmla="*/ 0 w 10000"/>
              <a:gd name="connsiteY5-12" fmla="*/ 0 h 10000"/>
              <a:gd name="connsiteX6-13" fmla="*/ 0 w 10000"/>
              <a:gd name="connsiteY6-14" fmla="*/ 10000 h 10000"/>
              <a:gd name="connsiteX0-15" fmla="*/ 0 w 11063"/>
              <a:gd name="connsiteY0-16" fmla="*/ 10000 h 10000"/>
              <a:gd name="connsiteX1-17" fmla="*/ 2579 w 11063"/>
              <a:gd name="connsiteY1-18" fmla="*/ 10000 h 10000"/>
              <a:gd name="connsiteX2-19" fmla="*/ 6291 w 11063"/>
              <a:gd name="connsiteY2-20" fmla="*/ 10000 h 10000"/>
              <a:gd name="connsiteX3-21" fmla="*/ 11063 w 11063"/>
              <a:gd name="connsiteY3-22" fmla="*/ 6427 h 10000"/>
              <a:gd name="connsiteX4-23" fmla="*/ 6334 w 11063"/>
              <a:gd name="connsiteY4-24" fmla="*/ 0 h 10000"/>
              <a:gd name="connsiteX5-25" fmla="*/ 0 w 11063"/>
              <a:gd name="connsiteY5-26" fmla="*/ 0 h 10000"/>
              <a:gd name="connsiteX6-27" fmla="*/ 0 w 11063"/>
              <a:gd name="connsiteY6-28" fmla="*/ 10000 h 10000"/>
              <a:gd name="connsiteX0-29" fmla="*/ 0 w 11063"/>
              <a:gd name="connsiteY0-30" fmla="*/ 10000 h 10000"/>
              <a:gd name="connsiteX1-31" fmla="*/ 2579 w 11063"/>
              <a:gd name="connsiteY1-32" fmla="*/ 10000 h 10000"/>
              <a:gd name="connsiteX2-33" fmla="*/ 8946 w 11063"/>
              <a:gd name="connsiteY2-34" fmla="*/ 10000 h 10000"/>
              <a:gd name="connsiteX3-35" fmla="*/ 11063 w 11063"/>
              <a:gd name="connsiteY3-36" fmla="*/ 6427 h 10000"/>
              <a:gd name="connsiteX4-37" fmla="*/ 6334 w 11063"/>
              <a:gd name="connsiteY4-38" fmla="*/ 0 h 10000"/>
              <a:gd name="connsiteX5-39" fmla="*/ 0 w 11063"/>
              <a:gd name="connsiteY5-40" fmla="*/ 0 h 10000"/>
              <a:gd name="connsiteX6-41" fmla="*/ 0 w 11063"/>
              <a:gd name="connsiteY6-42" fmla="*/ 10000 h 10000"/>
              <a:gd name="connsiteX0-43" fmla="*/ 0 w 11063"/>
              <a:gd name="connsiteY0-44" fmla="*/ 10000 h 10000"/>
              <a:gd name="connsiteX1-45" fmla="*/ 2579 w 11063"/>
              <a:gd name="connsiteY1-46" fmla="*/ 10000 h 10000"/>
              <a:gd name="connsiteX2-47" fmla="*/ 8946 w 11063"/>
              <a:gd name="connsiteY2-48" fmla="*/ 10000 h 10000"/>
              <a:gd name="connsiteX3-49" fmla="*/ 11063 w 11063"/>
              <a:gd name="connsiteY3-50" fmla="*/ 6427 h 10000"/>
              <a:gd name="connsiteX4-51" fmla="*/ 6334 w 11063"/>
              <a:gd name="connsiteY4-52" fmla="*/ 0 h 10000"/>
              <a:gd name="connsiteX5-53" fmla="*/ 0 w 11063"/>
              <a:gd name="connsiteY5-54" fmla="*/ 0 h 10000"/>
              <a:gd name="connsiteX6-55" fmla="*/ 0 w 11063"/>
              <a:gd name="connsiteY6-56" fmla="*/ 10000 h 10000"/>
              <a:gd name="connsiteX0-57" fmla="*/ 0 w 11063"/>
              <a:gd name="connsiteY0-58" fmla="*/ 10000 h 10000"/>
              <a:gd name="connsiteX1-59" fmla="*/ 2579 w 11063"/>
              <a:gd name="connsiteY1-60" fmla="*/ 10000 h 10000"/>
              <a:gd name="connsiteX2-61" fmla="*/ 8946 w 11063"/>
              <a:gd name="connsiteY2-62" fmla="*/ 10000 h 10000"/>
              <a:gd name="connsiteX3-63" fmla="*/ 11063 w 11063"/>
              <a:gd name="connsiteY3-64" fmla="*/ 6427 h 10000"/>
              <a:gd name="connsiteX4-65" fmla="*/ 6334 w 11063"/>
              <a:gd name="connsiteY4-66" fmla="*/ 0 h 10000"/>
              <a:gd name="connsiteX5-67" fmla="*/ 0 w 11063"/>
              <a:gd name="connsiteY5-68" fmla="*/ 0 h 10000"/>
              <a:gd name="connsiteX6-69" fmla="*/ 0 w 11063"/>
              <a:gd name="connsiteY6-70" fmla="*/ 10000 h 10000"/>
              <a:gd name="connsiteX0-71" fmla="*/ 0 w 11063"/>
              <a:gd name="connsiteY0-72" fmla="*/ 10000 h 10000"/>
              <a:gd name="connsiteX1-73" fmla="*/ 2579 w 11063"/>
              <a:gd name="connsiteY1-74" fmla="*/ 10000 h 10000"/>
              <a:gd name="connsiteX2-75" fmla="*/ 8946 w 11063"/>
              <a:gd name="connsiteY2-76" fmla="*/ 10000 h 10000"/>
              <a:gd name="connsiteX3-77" fmla="*/ 11063 w 11063"/>
              <a:gd name="connsiteY3-78" fmla="*/ 6427 h 10000"/>
              <a:gd name="connsiteX4-79" fmla="*/ 6334 w 11063"/>
              <a:gd name="connsiteY4-80" fmla="*/ 0 h 10000"/>
              <a:gd name="connsiteX5-81" fmla="*/ 0 w 11063"/>
              <a:gd name="connsiteY5-82" fmla="*/ 0 h 10000"/>
              <a:gd name="connsiteX6-83" fmla="*/ 0 w 11063"/>
              <a:gd name="connsiteY6-84" fmla="*/ 10000 h 10000"/>
              <a:gd name="connsiteX0-85" fmla="*/ 0 w 11180"/>
              <a:gd name="connsiteY0-86" fmla="*/ 10000 h 10000"/>
              <a:gd name="connsiteX1-87" fmla="*/ 2579 w 11180"/>
              <a:gd name="connsiteY1-88" fmla="*/ 10000 h 10000"/>
              <a:gd name="connsiteX2-89" fmla="*/ 8946 w 11180"/>
              <a:gd name="connsiteY2-90" fmla="*/ 10000 h 10000"/>
              <a:gd name="connsiteX3-91" fmla="*/ 11180 w 11180"/>
              <a:gd name="connsiteY3-92" fmla="*/ 6427 h 10000"/>
              <a:gd name="connsiteX4-93" fmla="*/ 6334 w 11180"/>
              <a:gd name="connsiteY4-94" fmla="*/ 0 h 10000"/>
              <a:gd name="connsiteX5-95" fmla="*/ 0 w 11180"/>
              <a:gd name="connsiteY5-96" fmla="*/ 0 h 10000"/>
              <a:gd name="connsiteX6-97" fmla="*/ 0 w 11180"/>
              <a:gd name="connsiteY6-98"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1180" h="10000">
                <a:moveTo>
                  <a:pt x="0" y="10000"/>
                </a:moveTo>
                <a:lnTo>
                  <a:pt x="2579" y="10000"/>
                </a:lnTo>
                <a:lnTo>
                  <a:pt x="8946" y="10000"/>
                </a:lnTo>
                <a:lnTo>
                  <a:pt x="11180" y="6427"/>
                </a:lnTo>
                <a:lnTo>
                  <a:pt x="6334" y="0"/>
                </a:lnTo>
                <a:lnTo>
                  <a:pt x="0" y="0"/>
                </a:lnTo>
                <a:lnTo>
                  <a:pt x="0" y="10000"/>
                </a:lnTo>
                <a:close/>
              </a:path>
            </a:pathLst>
          </a:custGeom>
          <a:solidFill>
            <a:schemeClr val="bg1">
              <a:lumMod val="75000"/>
            </a:schemeClr>
          </a:solidFill>
          <a:ln w="9525">
            <a:noFill/>
            <a:round/>
          </a:ln>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11" name="Freeform 12"/>
          <p:cNvSpPr/>
          <p:nvPr/>
        </p:nvSpPr>
        <p:spPr bwMode="auto">
          <a:xfrm>
            <a:off x="733216" y="2638724"/>
            <a:ext cx="3207955" cy="1728621"/>
          </a:xfrm>
          <a:custGeom>
            <a:avLst/>
            <a:gdLst>
              <a:gd name="connsiteX0" fmla="*/ 6362 w 10000"/>
              <a:gd name="connsiteY0" fmla="*/ 10000 h 10000"/>
              <a:gd name="connsiteX1" fmla="*/ 8146 w 10000"/>
              <a:gd name="connsiteY1" fmla="*/ 7567 h 10000"/>
              <a:gd name="connsiteX2" fmla="*/ 10000 w 10000"/>
              <a:gd name="connsiteY2" fmla="*/ 5045 h 10000"/>
              <a:gd name="connsiteX3" fmla="*/ 6293 w 10000"/>
              <a:gd name="connsiteY3" fmla="*/ 0 h 10000"/>
              <a:gd name="connsiteX4" fmla="*/ 2587 w 10000"/>
              <a:gd name="connsiteY4" fmla="*/ 0 h 10000"/>
              <a:gd name="connsiteX5" fmla="*/ 0 w 10000"/>
              <a:gd name="connsiteY5" fmla="*/ 0 h 10000"/>
              <a:gd name="connsiteX6" fmla="*/ 0 w 10000"/>
              <a:gd name="connsiteY6" fmla="*/ 10000 h 10000"/>
              <a:gd name="connsiteX7" fmla="*/ 6362 w 10000"/>
              <a:gd name="connsiteY7" fmla="*/ 10000 h 10000"/>
              <a:gd name="connsiteX0-1" fmla="*/ 6362 w 10000"/>
              <a:gd name="connsiteY0-2" fmla="*/ 10000 h 10000"/>
              <a:gd name="connsiteX1-3" fmla="*/ 10000 w 10000"/>
              <a:gd name="connsiteY1-4" fmla="*/ 5045 h 10000"/>
              <a:gd name="connsiteX2-5" fmla="*/ 6293 w 10000"/>
              <a:gd name="connsiteY2-6" fmla="*/ 0 h 10000"/>
              <a:gd name="connsiteX3-7" fmla="*/ 2587 w 10000"/>
              <a:gd name="connsiteY3-8" fmla="*/ 0 h 10000"/>
              <a:gd name="connsiteX4-9" fmla="*/ 0 w 10000"/>
              <a:gd name="connsiteY4-10" fmla="*/ 0 h 10000"/>
              <a:gd name="connsiteX5-11" fmla="*/ 0 w 10000"/>
              <a:gd name="connsiteY5-12" fmla="*/ 10000 h 10000"/>
              <a:gd name="connsiteX6-13" fmla="*/ 6362 w 10000"/>
              <a:gd name="connsiteY6-14" fmla="*/ 10000 h 10000"/>
              <a:gd name="connsiteX0-15" fmla="*/ 6362 w 10000"/>
              <a:gd name="connsiteY0-16" fmla="*/ 10000 h 10000"/>
              <a:gd name="connsiteX1-17" fmla="*/ 10000 w 10000"/>
              <a:gd name="connsiteY1-18" fmla="*/ 5045 h 10000"/>
              <a:gd name="connsiteX2-19" fmla="*/ 8937 w 10000"/>
              <a:gd name="connsiteY2-20" fmla="*/ 0 h 10000"/>
              <a:gd name="connsiteX3-21" fmla="*/ 2587 w 10000"/>
              <a:gd name="connsiteY3-22" fmla="*/ 0 h 10000"/>
              <a:gd name="connsiteX4-23" fmla="*/ 0 w 10000"/>
              <a:gd name="connsiteY4-24" fmla="*/ 0 h 10000"/>
              <a:gd name="connsiteX5-25" fmla="*/ 0 w 10000"/>
              <a:gd name="connsiteY5-26" fmla="*/ 10000 h 10000"/>
              <a:gd name="connsiteX6-27" fmla="*/ 6362 w 10000"/>
              <a:gd name="connsiteY6-28" fmla="*/ 10000 h 10000"/>
              <a:gd name="connsiteX0-29" fmla="*/ 6362 w 11169"/>
              <a:gd name="connsiteY0-30" fmla="*/ 10000 h 10000"/>
              <a:gd name="connsiteX1-31" fmla="*/ 11169 w 11169"/>
              <a:gd name="connsiteY1-32" fmla="*/ 3556 h 10000"/>
              <a:gd name="connsiteX2-33" fmla="*/ 8937 w 11169"/>
              <a:gd name="connsiteY2-34" fmla="*/ 0 h 10000"/>
              <a:gd name="connsiteX3-35" fmla="*/ 2587 w 11169"/>
              <a:gd name="connsiteY3-36" fmla="*/ 0 h 10000"/>
              <a:gd name="connsiteX4-37" fmla="*/ 0 w 11169"/>
              <a:gd name="connsiteY4-38" fmla="*/ 0 h 10000"/>
              <a:gd name="connsiteX5-39" fmla="*/ 0 w 11169"/>
              <a:gd name="connsiteY5-40" fmla="*/ 10000 h 10000"/>
              <a:gd name="connsiteX6-41" fmla="*/ 6362 w 11169"/>
              <a:gd name="connsiteY6-42"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1169" h="10000">
                <a:moveTo>
                  <a:pt x="6362" y="10000"/>
                </a:moveTo>
                <a:lnTo>
                  <a:pt x="11169" y="3556"/>
                </a:lnTo>
                <a:lnTo>
                  <a:pt x="8937" y="0"/>
                </a:lnTo>
                <a:lnTo>
                  <a:pt x="2587" y="0"/>
                </a:lnTo>
                <a:lnTo>
                  <a:pt x="0" y="0"/>
                </a:lnTo>
                <a:lnTo>
                  <a:pt x="0" y="10000"/>
                </a:lnTo>
                <a:lnTo>
                  <a:pt x="6362" y="10000"/>
                </a:lnTo>
                <a:close/>
              </a:path>
            </a:pathLst>
          </a:custGeom>
          <a:solidFill>
            <a:schemeClr val="bg1">
              <a:lumMod val="85000"/>
            </a:schemeClr>
          </a:solidFill>
          <a:ln w="9525">
            <a:noFill/>
            <a:round/>
          </a:ln>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12" name="矩形 11"/>
          <p:cNvSpPr/>
          <p:nvPr/>
        </p:nvSpPr>
        <p:spPr>
          <a:xfrm>
            <a:off x="3417395" y="2557208"/>
            <a:ext cx="2291045" cy="623229"/>
          </a:xfrm>
          <a:prstGeom prst="rect">
            <a:avLst/>
          </a:prstGeom>
        </p:spPr>
        <p:txBody>
          <a:bodyPr wrap="square" lIns="68562" tIns="34281" rIns="68562" bIns="34281">
            <a:spAutoFit/>
          </a:bodyPr>
          <a:lstStyle/>
          <a:p>
            <a:pPr algn="ctr"/>
            <a:r>
              <a:rPr lang="zh-CN" altLang="en-US" dirty="0" smtClean="0">
                <a:solidFill>
                  <a:prstClr val="white"/>
                </a:solidFill>
                <a:latin typeface="微软雅黑" panose="020B0503020204020204" charset="-122"/>
                <a:ea typeface="微软雅黑" panose="020B0503020204020204" charset="-122"/>
                <a:sym typeface="Arial" panose="020B0604020202020204"/>
              </a:rPr>
              <a:t>开放合作</a:t>
            </a:r>
            <a:endParaRPr lang="en-US" altLang="zh-CN" dirty="0" smtClean="0">
              <a:solidFill>
                <a:prstClr val="white"/>
              </a:solidFill>
              <a:latin typeface="微软雅黑" panose="020B0503020204020204" charset="-122"/>
              <a:ea typeface="微软雅黑" panose="020B0503020204020204" charset="-122"/>
              <a:sym typeface="Arial" panose="020B0604020202020204"/>
            </a:endParaRPr>
          </a:p>
          <a:p>
            <a:pPr algn="ctr"/>
            <a:r>
              <a:rPr lang="zh-CN" altLang="en-US" dirty="0" smtClean="0">
                <a:solidFill>
                  <a:prstClr val="white"/>
                </a:solidFill>
                <a:latin typeface="微软雅黑" panose="020B0503020204020204" charset="-122"/>
                <a:ea typeface="微软雅黑" panose="020B0503020204020204" charset="-122"/>
                <a:sym typeface="Arial" panose="020B0604020202020204"/>
              </a:rPr>
              <a:t>引领</a:t>
            </a:r>
            <a:r>
              <a:rPr lang="en-US" altLang="zh-CN" dirty="0" smtClean="0">
                <a:solidFill>
                  <a:prstClr val="white"/>
                </a:solidFill>
                <a:latin typeface="微软雅黑" panose="020B0503020204020204" charset="-122"/>
                <a:ea typeface="微软雅黑" panose="020B0503020204020204" charset="-122"/>
                <a:sym typeface="Arial" panose="020B0604020202020204"/>
              </a:rPr>
              <a:t>ICT</a:t>
            </a:r>
            <a:r>
              <a:rPr lang="zh-CN" altLang="en-US" dirty="0" smtClean="0">
                <a:solidFill>
                  <a:prstClr val="white"/>
                </a:solidFill>
                <a:latin typeface="微软雅黑" panose="020B0503020204020204" charset="-122"/>
                <a:ea typeface="微软雅黑" panose="020B0503020204020204" charset="-122"/>
                <a:sym typeface="Arial" panose="020B0604020202020204"/>
              </a:rPr>
              <a:t>融合</a:t>
            </a:r>
            <a:endParaRPr lang="zh-CN" altLang="en-US" dirty="0">
              <a:solidFill>
                <a:prstClr val="white"/>
              </a:solidFill>
              <a:latin typeface="微软雅黑" panose="020B0503020204020204" charset="-122"/>
              <a:ea typeface="微软雅黑" panose="020B0503020204020204" charset="-122"/>
              <a:sym typeface="Arial" panose="020B0604020202020204"/>
            </a:endParaRPr>
          </a:p>
        </p:txBody>
      </p:sp>
      <p:sp>
        <p:nvSpPr>
          <p:cNvPr id="14" name="矩形 13"/>
          <p:cNvSpPr/>
          <p:nvPr/>
        </p:nvSpPr>
        <p:spPr>
          <a:xfrm>
            <a:off x="862184" y="2844768"/>
            <a:ext cx="2420662" cy="1047961"/>
          </a:xfrm>
          <a:prstGeom prst="rect">
            <a:avLst/>
          </a:prstGeom>
        </p:spPr>
        <p:txBody>
          <a:bodyPr wrap="square" lIns="68562" tIns="34281" rIns="68562" bIns="34281">
            <a:spAutoFit/>
          </a:bodyPr>
          <a:lstStyle/>
          <a:p>
            <a:pPr marL="213995" indent="-213995">
              <a:lnSpc>
                <a:spcPct val="150000"/>
              </a:lnSpc>
              <a:buClr>
                <a:srgbClr val="000000">
                  <a:lumMod val="85000"/>
                  <a:lumOff val="15000"/>
                </a:srgbClr>
              </a:buClr>
              <a:buSzPct val="70000"/>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a:t>
            </a:r>
            <a:r>
              <a:rPr lang="zh-CN" altLang="en-US" sz="1600" dirty="0" smtClean="0">
                <a:solidFill>
                  <a:srgbClr val="C00000"/>
                </a:solidFill>
                <a:latin typeface="微软雅黑" panose="020B0503020204020204" charset="-122"/>
                <a:ea typeface="微软雅黑" panose="020B0503020204020204" charset="-122"/>
                <a:sym typeface="Arial" panose="020B0604020202020204"/>
              </a:rPr>
              <a:t>产品应用</a:t>
            </a:r>
            <a:endParaRPr lang="en-US" altLang="zh-CN" sz="1600" dirty="0" smtClean="0">
              <a:solidFill>
                <a:srgbClr val="C00000"/>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全球三十亿用户，</a:t>
            </a:r>
            <a:r>
              <a:rPr lang="zh-CN"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20年稳步增长</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业界领先的</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ICT</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产品</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全面的解决方案</a:t>
            </a:r>
            <a:endPar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p:txBody>
      </p:sp>
      <p:sp>
        <p:nvSpPr>
          <p:cNvPr id="20" name="标题 1"/>
          <p:cNvSpPr>
            <a:spLocks noGrp="1"/>
          </p:cNvSpPr>
          <p:nvPr>
            <p:ph type="title"/>
          </p:nvPr>
        </p:nvSpPr>
        <p:spPr/>
        <p:txBody>
          <a:bodyPr/>
          <a:lstStyle/>
          <a:p>
            <a:pPr>
              <a:defRPr/>
            </a:pPr>
            <a:r>
              <a:rPr lang="zh-CN" altLang="en-US" sz="2400" dirty="0" smtClean="0">
                <a:solidFill>
                  <a:schemeClr val="tx2"/>
                </a:solidFill>
                <a:latin typeface="微软雅黑" panose="020B0503020204020204" charset="-122"/>
                <a:ea typeface="微软雅黑" panose="020B0503020204020204" charset="-122"/>
                <a:sym typeface="Arial" panose="020B0604020202020204"/>
              </a:rPr>
              <a:t>      智慧教育领域的</a:t>
            </a:r>
            <a:r>
              <a:rPr lang="en-US" altLang="zh-CN" sz="2400" dirty="0" smtClean="0">
                <a:solidFill>
                  <a:schemeClr val="tx2"/>
                </a:solidFill>
                <a:latin typeface="微软雅黑" panose="020B0503020204020204" charset="-122"/>
                <a:ea typeface="微软雅黑" panose="020B0503020204020204" charset="-122"/>
                <a:sym typeface="Arial" panose="020B0604020202020204"/>
              </a:rPr>
              <a:t>ICT</a:t>
            </a:r>
            <a:r>
              <a:rPr lang="zh-CN" altLang="en-US" sz="2400" dirty="0" smtClean="0">
                <a:solidFill>
                  <a:schemeClr val="tx2"/>
                </a:solidFill>
                <a:latin typeface="微软雅黑" panose="020B0503020204020204" charset="-122"/>
                <a:ea typeface="微软雅黑" panose="020B0503020204020204" charset="-122"/>
                <a:sym typeface="Arial" panose="020B0604020202020204"/>
              </a:rPr>
              <a:t>合作伙伴 </a:t>
            </a:r>
            <a:r>
              <a:rPr lang="en-US" altLang="zh-CN" sz="1400" kern="1200" dirty="0" smtClean="0">
                <a:latin typeface="微软雅黑" panose="020B0503020204020204" charset="-122"/>
                <a:ea typeface="微软雅黑" panose="020B0503020204020204" charset="-122"/>
                <a:sym typeface="Arial" panose="020B0604020202020204"/>
              </a:rPr>
              <a:t>—— </a:t>
            </a:r>
            <a:r>
              <a:rPr lang="zh-CN" altLang="en-US" sz="2400" dirty="0" smtClean="0">
                <a:solidFill>
                  <a:schemeClr val="tx2"/>
                </a:solidFill>
                <a:latin typeface="微软雅黑" panose="020B0503020204020204" charset="-122"/>
                <a:ea typeface="微软雅黑" panose="020B0503020204020204" charset="-122"/>
                <a:sym typeface="Arial" panose="020B0604020202020204"/>
              </a:rPr>
              <a:t>持续创新的华为</a:t>
            </a:r>
            <a:endParaRPr lang="en-US" altLang="zh-CN" sz="2400" dirty="0" smtClean="0">
              <a:solidFill>
                <a:schemeClr val="tx2"/>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19" name="Freeform 7"/>
          <p:cNvSpPr/>
          <p:nvPr/>
        </p:nvSpPr>
        <p:spPr bwMode="auto">
          <a:xfrm>
            <a:off x="5156027" y="902808"/>
            <a:ext cx="3441963" cy="1735914"/>
          </a:xfrm>
          <a:custGeom>
            <a:avLst/>
            <a:gdLst>
              <a:gd name="connsiteX0" fmla="*/ 10000 w 10000"/>
              <a:gd name="connsiteY0" fmla="*/ 10000 h 10000"/>
              <a:gd name="connsiteX1" fmla="*/ 7421 w 10000"/>
              <a:gd name="connsiteY1" fmla="*/ 10000 h 10000"/>
              <a:gd name="connsiteX2" fmla="*/ 3709 w 10000"/>
              <a:gd name="connsiteY2" fmla="*/ 10000 h 10000"/>
              <a:gd name="connsiteX3" fmla="*/ 1854 w 10000"/>
              <a:gd name="connsiteY3" fmla="*/ 7484 h 10000"/>
              <a:gd name="connsiteX4" fmla="*/ 0 w 10000"/>
              <a:gd name="connsiteY4" fmla="*/ 4971 h 10000"/>
              <a:gd name="connsiteX5" fmla="*/ 3666 w 10000"/>
              <a:gd name="connsiteY5" fmla="*/ 0 h 10000"/>
              <a:gd name="connsiteX6" fmla="*/ 10000 w 10000"/>
              <a:gd name="connsiteY6" fmla="*/ 0 h 10000"/>
              <a:gd name="connsiteX7" fmla="*/ 10000 w 10000"/>
              <a:gd name="connsiteY7" fmla="*/ 10000 h 10000"/>
              <a:gd name="connsiteX0-1" fmla="*/ 10000 w 10000"/>
              <a:gd name="connsiteY0-2" fmla="*/ 10000 h 10000"/>
              <a:gd name="connsiteX1-3" fmla="*/ 7421 w 10000"/>
              <a:gd name="connsiteY1-4" fmla="*/ 10000 h 10000"/>
              <a:gd name="connsiteX2-5" fmla="*/ 3709 w 10000"/>
              <a:gd name="connsiteY2-6" fmla="*/ 10000 h 10000"/>
              <a:gd name="connsiteX3-7" fmla="*/ 0 w 10000"/>
              <a:gd name="connsiteY3-8" fmla="*/ 4971 h 10000"/>
              <a:gd name="connsiteX4-9" fmla="*/ 3666 w 10000"/>
              <a:gd name="connsiteY4-10" fmla="*/ 0 h 10000"/>
              <a:gd name="connsiteX5-11" fmla="*/ 10000 w 10000"/>
              <a:gd name="connsiteY5-12" fmla="*/ 0 h 10000"/>
              <a:gd name="connsiteX6-13" fmla="*/ 10000 w 10000"/>
              <a:gd name="connsiteY6-14" fmla="*/ 10000 h 10000"/>
              <a:gd name="connsiteX0-15" fmla="*/ 10000 w 10000"/>
              <a:gd name="connsiteY0-16" fmla="*/ 10000 h 10000"/>
              <a:gd name="connsiteX1-17" fmla="*/ 7421 w 10000"/>
              <a:gd name="connsiteY1-18" fmla="*/ 10000 h 10000"/>
              <a:gd name="connsiteX2-19" fmla="*/ 307 w 10000"/>
              <a:gd name="connsiteY2-20" fmla="*/ 10000 h 10000"/>
              <a:gd name="connsiteX3-21" fmla="*/ 0 w 10000"/>
              <a:gd name="connsiteY3-22" fmla="*/ 4971 h 10000"/>
              <a:gd name="connsiteX4-23" fmla="*/ 3666 w 10000"/>
              <a:gd name="connsiteY4-24" fmla="*/ 0 h 10000"/>
              <a:gd name="connsiteX5-25" fmla="*/ 10000 w 10000"/>
              <a:gd name="connsiteY5-26" fmla="*/ 0 h 10000"/>
              <a:gd name="connsiteX6-27" fmla="*/ 10000 w 10000"/>
              <a:gd name="connsiteY6-28" fmla="*/ 10000 h 10000"/>
              <a:gd name="connsiteX0-29" fmla="*/ 11761 w 11761"/>
              <a:gd name="connsiteY0-30" fmla="*/ 10000 h 10000"/>
              <a:gd name="connsiteX1-31" fmla="*/ 9182 w 11761"/>
              <a:gd name="connsiteY1-32" fmla="*/ 10000 h 10000"/>
              <a:gd name="connsiteX2-33" fmla="*/ 2068 w 11761"/>
              <a:gd name="connsiteY2-34" fmla="*/ 10000 h 10000"/>
              <a:gd name="connsiteX3-35" fmla="*/ 0 w 11761"/>
              <a:gd name="connsiteY3-36" fmla="*/ 6427 h 10000"/>
              <a:gd name="connsiteX4-37" fmla="*/ 5427 w 11761"/>
              <a:gd name="connsiteY4-38" fmla="*/ 0 h 10000"/>
              <a:gd name="connsiteX5-39" fmla="*/ 11761 w 11761"/>
              <a:gd name="connsiteY5-40" fmla="*/ 0 h 10000"/>
              <a:gd name="connsiteX6-41" fmla="*/ 11761 w 11761"/>
              <a:gd name="connsiteY6-42" fmla="*/ 10000 h 10000"/>
              <a:gd name="connsiteX0-43" fmla="*/ 11761 w 11761"/>
              <a:gd name="connsiteY0-44" fmla="*/ 10000 h 10000"/>
              <a:gd name="connsiteX1-45" fmla="*/ 9182 w 11761"/>
              <a:gd name="connsiteY1-46" fmla="*/ 10000 h 10000"/>
              <a:gd name="connsiteX2-47" fmla="*/ 2068 w 11761"/>
              <a:gd name="connsiteY2-48" fmla="*/ 10000 h 10000"/>
              <a:gd name="connsiteX3-49" fmla="*/ 0 w 11761"/>
              <a:gd name="connsiteY3-50" fmla="*/ 6427 h 10000"/>
              <a:gd name="connsiteX4-51" fmla="*/ 5427 w 11761"/>
              <a:gd name="connsiteY4-52" fmla="*/ 0 h 10000"/>
              <a:gd name="connsiteX5-53" fmla="*/ 11761 w 11761"/>
              <a:gd name="connsiteY5-54" fmla="*/ 0 h 10000"/>
              <a:gd name="connsiteX6-55" fmla="*/ 11761 w 11761"/>
              <a:gd name="connsiteY6-56" fmla="*/ 10000 h 10000"/>
              <a:gd name="connsiteX0-57" fmla="*/ 11761 w 11761"/>
              <a:gd name="connsiteY0-58" fmla="*/ 10000 h 10000"/>
              <a:gd name="connsiteX1-59" fmla="*/ 9182 w 11761"/>
              <a:gd name="connsiteY1-60" fmla="*/ 10000 h 10000"/>
              <a:gd name="connsiteX2-61" fmla="*/ 2068 w 11761"/>
              <a:gd name="connsiteY2-62" fmla="*/ 10000 h 10000"/>
              <a:gd name="connsiteX3-63" fmla="*/ 0 w 11761"/>
              <a:gd name="connsiteY3-64" fmla="*/ 6427 h 10000"/>
              <a:gd name="connsiteX4-65" fmla="*/ 5427 w 11761"/>
              <a:gd name="connsiteY4-66" fmla="*/ 0 h 10000"/>
              <a:gd name="connsiteX5-67" fmla="*/ 11761 w 11761"/>
              <a:gd name="connsiteY5-68" fmla="*/ 0 h 10000"/>
              <a:gd name="connsiteX6-69" fmla="*/ 11761 w 11761"/>
              <a:gd name="connsiteY6-70" fmla="*/ 10000 h 10000"/>
              <a:gd name="connsiteX0-71" fmla="*/ 11761 w 11761"/>
              <a:gd name="connsiteY0-72" fmla="*/ 10000 h 10000"/>
              <a:gd name="connsiteX1-73" fmla="*/ 9182 w 11761"/>
              <a:gd name="connsiteY1-74" fmla="*/ 10000 h 10000"/>
              <a:gd name="connsiteX2-75" fmla="*/ 2068 w 11761"/>
              <a:gd name="connsiteY2-76" fmla="*/ 10000 h 10000"/>
              <a:gd name="connsiteX3-77" fmla="*/ 0 w 11761"/>
              <a:gd name="connsiteY3-78" fmla="*/ 6427 h 10000"/>
              <a:gd name="connsiteX4-79" fmla="*/ 5427 w 11761"/>
              <a:gd name="connsiteY4-80" fmla="*/ 0 h 10000"/>
              <a:gd name="connsiteX5-81" fmla="*/ 11761 w 11761"/>
              <a:gd name="connsiteY5-82" fmla="*/ 0 h 10000"/>
              <a:gd name="connsiteX6-83" fmla="*/ 11761 w 11761"/>
              <a:gd name="connsiteY6-84" fmla="*/ 10000 h 10000"/>
              <a:gd name="connsiteX0-85" fmla="*/ 11996 w 11996"/>
              <a:gd name="connsiteY0-86" fmla="*/ 10000 h 10000"/>
              <a:gd name="connsiteX1-87" fmla="*/ 9417 w 11996"/>
              <a:gd name="connsiteY1-88" fmla="*/ 10000 h 10000"/>
              <a:gd name="connsiteX2-89" fmla="*/ 2303 w 11996"/>
              <a:gd name="connsiteY2-90" fmla="*/ 10000 h 10000"/>
              <a:gd name="connsiteX3-91" fmla="*/ 0 w 11996"/>
              <a:gd name="connsiteY3-92" fmla="*/ 6427 h 10000"/>
              <a:gd name="connsiteX4-93" fmla="*/ 5662 w 11996"/>
              <a:gd name="connsiteY4-94" fmla="*/ 0 h 10000"/>
              <a:gd name="connsiteX5-95" fmla="*/ 11996 w 11996"/>
              <a:gd name="connsiteY5-96" fmla="*/ 0 h 10000"/>
              <a:gd name="connsiteX6-97" fmla="*/ 11996 w 11996"/>
              <a:gd name="connsiteY6-98"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1996" h="10000">
                <a:moveTo>
                  <a:pt x="11996" y="10000"/>
                </a:moveTo>
                <a:lnTo>
                  <a:pt x="9417" y="10000"/>
                </a:lnTo>
                <a:lnTo>
                  <a:pt x="2303" y="10000"/>
                </a:lnTo>
                <a:cubicBezTo>
                  <a:pt x="1581" y="9067"/>
                  <a:pt x="986" y="7885"/>
                  <a:pt x="0" y="6427"/>
                </a:cubicBezTo>
                <a:lnTo>
                  <a:pt x="5662" y="0"/>
                </a:lnTo>
                <a:lnTo>
                  <a:pt x="11996" y="0"/>
                </a:lnTo>
                <a:lnTo>
                  <a:pt x="11996" y="10000"/>
                </a:lnTo>
                <a:close/>
              </a:path>
            </a:pathLst>
          </a:custGeom>
          <a:solidFill>
            <a:schemeClr val="bg1">
              <a:lumMod val="75000"/>
            </a:schemeClr>
          </a:solidFill>
          <a:ln w="9525">
            <a:noFill/>
            <a:round/>
          </a:ln>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21" name="矩形 20"/>
          <p:cNvSpPr/>
          <p:nvPr/>
        </p:nvSpPr>
        <p:spPr>
          <a:xfrm>
            <a:off x="6167048" y="1307080"/>
            <a:ext cx="2390542" cy="946395"/>
          </a:xfrm>
          <a:prstGeom prst="rect">
            <a:avLst/>
          </a:prstGeom>
        </p:spPr>
        <p:txBody>
          <a:bodyPr wrap="square" lIns="68562" tIns="34281" rIns="68562" bIns="34281">
            <a:spAutoFit/>
          </a:bodyPr>
          <a:lstStyle/>
          <a:p>
            <a:pPr marL="213995" indent="-213995">
              <a:lnSpc>
                <a:spcPct val="150000"/>
              </a:lnSpc>
              <a:buClr>
                <a:srgbClr val="000000">
                  <a:lumMod val="85000"/>
                  <a:lumOff val="15000"/>
                </a:srgbClr>
              </a:buClr>
              <a:buSzPct val="70000"/>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a:t>
            </a:r>
            <a:r>
              <a:rPr lang="zh-CN" altLang="en-US" sz="1600" dirty="0" smtClean="0">
                <a:solidFill>
                  <a:srgbClr val="C00000"/>
                </a:solidFill>
                <a:latin typeface="微软雅黑" panose="020B0503020204020204" charset="-122"/>
                <a:ea typeface="微软雅黑" panose="020B0503020204020204" charset="-122"/>
                <a:sym typeface="Arial" panose="020B0604020202020204"/>
              </a:rPr>
              <a:t>研发投入</a:t>
            </a:r>
            <a:endParaRPr lang="en-US" altLang="zh-CN" sz="1600" dirty="0" smtClean="0">
              <a:solidFill>
                <a:srgbClr val="C00000"/>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70,000</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研发员工，</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15</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研发中心， </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25</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个联合创新中心</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2011</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年研发投入</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37.6</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亿美元</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p:txBody>
      </p:sp>
      <p:sp>
        <p:nvSpPr>
          <p:cNvPr id="24" name="Freeform 8"/>
          <p:cNvSpPr/>
          <p:nvPr/>
        </p:nvSpPr>
        <p:spPr bwMode="auto">
          <a:xfrm>
            <a:off x="5155951" y="2638724"/>
            <a:ext cx="3442039" cy="1728621"/>
          </a:xfrm>
          <a:custGeom>
            <a:avLst/>
            <a:gdLst>
              <a:gd name="connsiteX0" fmla="*/ 3638 w 10000"/>
              <a:gd name="connsiteY0" fmla="*/ 10000 h 10000"/>
              <a:gd name="connsiteX1" fmla="*/ 1854 w 10000"/>
              <a:gd name="connsiteY1" fmla="*/ 7567 h 10000"/>
              <a:gd name="connsiteX2" fmla="*/ 0 w 10000"/>
              <a:gd name="connsiteY2" fmla="*/ 5045 h 10000"/>
              <a:gd name="connsiteX3" fmla="*/ 3707 w 10000"/>
              <a:gd name="connsiteY3" fmla="*/ 0 h 10000"/>
              <a:gd name="connsiteX4" fmla="*/ 7413 w 10000"/>
              <a:gd name="connsiteY4" fmla="*/ 0 h 10000"/>
              <a:gd name="connsiteX5" fmla="*/ 10000 w 10000"/>
              <a:gd name="connsiteY5" fmla="*/ 0 h 10000"/>
              <a:gd name="connsiteX6" fmla="*/ 10000 w 10000"/>
              <a:gd name="connsiteY6" fmla="*/ 10000 h 10000"/>
              <a:gd name="connsiteX7" fmla="*/ 3638 w 10000"/>
              <a:gd name="connsiteY7" fmla="*/ 10000 h 10000"/>
              <a:gd name="connsiteX0-1" fmla="*/ 3638 w 10000"/>
              <a:gd name="connsiteY0-2" fmla="*/ 10000 h 10000"/>
              <a:gd name="connsiteX1-3" fmla="*/ 0 w 10000"/>
              <a:gd name="connsiteY1-4" fmla="*/ 5045 h 10000"/>
              <a:gd name="connsiteX2-5" fmla="*/ 3707 w 10000"/>
              <a:gd name="connsiteY2-6" fmla="*/ 0 h 10000"/>
              <a:gd name="connsiteX3-7" fmla="*/ 7413 w 10000"/>
              <a:gd name="connsiteY3-8" fmla="*/ 0 h 10000"/>
              <a:gd name="connsiteX4-9" fmla="*/ 10000 w 10000"/>
              <a:gd name="connsiteY4-10" fmla="*/ 0 h 10000"/>
              <a:gd name="connsiteX5-11" fmla="*/ 10000 w 10000"/>
              <a:gd name="connsiteY5-12" fmla="*/ 10000 h 10000"/>
              <a:gd name="connsiteX6-13" fmla="*/ 3638 w 10000"/>
              <a:gd name="connsiteY6-14" fmla="*/ 10000 h 10000"/>
              <a:gd name="connsiteX0-15" fmla="*/ 3638 w 10000"/>
              <a:gd name="connsiteY0-16" fmla="*/ 10000 h 10000"/>
              <a:gd name="connsiteX1-17" fmla="*/ 0 w 10000"/>
              <a:gd name="connsiteY1-18" fmla="*/ 5045 h 10000"/>
              <a:gd name="connsiteX2-19" fmla="*/ 317 w 10000"/>
              <a:gd name="connsiteY2-20" fmla="*/ 0 h 10000"/>
              <a:gd name="connsiteX3-21" fmla="*/ 7413 w 10000"/>
              <a:gd name="connsiteY3-22" fmla="*/ 0 h 10000"/>
              <a:gd name="connsiteX4-23" fmla="*/ 10000 w 10000"/>
              <a:gd name="connsiteY4-24" fmla="*/ 0 h 10000"/>
              <a:gd name="connsiteX5-25" fmla="*/ 10000 w 10000"/>
              <a:gd name="connsiteY5-26" fmla="*/ 10000 h 10000"/>
              <a:gd name="connsiteX6-27" fmla="*/ 3638 w 10000"/>
              <a:gd name="connsiteY6-28" fmla="*/ 10000 h 10000"/>
              <a:gd name="connsiteX0-29" fmla="*/ 5622 w 11984"/>
              <a:gd name="connsiteY0-30" fmla="*/ 10000 h 10000"/>
              <a:gd name="connsiteX1-31" fmla="*/ 0 w 11984"/>
              <a:gd name="connsiteY1-32" fmla="*/ 3556 h 10000"/>
              <a:gd name="connsiteX2-33" fmla="*/ 2301 w 11984"/>
              <a:gd name="connsiteY2-34" fmla="*/ 0 h 10000"/>
              <a:gd name="connsiteX3-35" fmla="*/ 9397 w 11984"/>
              <a:gd name="connsiteY3-36" fmla="*/ 0 h 10000"/>
              <a:gd name="connsiteX4-37" fmla="*/ 11984 w 11984"/>
              <a:gd name="connsiteY4-38" fmla="*/ 0 h 10000"/>
              <a:gd name="connsiteX5-39" fmla="*/ 11984 w 11984"/>
              <a:gd name="connsiteY5-40" fmla="*/ 10000 h 10000"/>
              <a:gd name="connsiteX6-41" fmla="*/ 5622 w 11984"/>
              <a:gd name="connsiteY6-42" fmla="*/ 10000 h 10000"/>
              <a:gd name="connsiteX0-43" fmla="*/ 5622 w 11984"/>
              <a:gd name="connsiteY0-44" fmla="*/ 10000 h 10000"/>
              <a:gd name="connsiteX1-45" fmla="*/ 0 w 11984"/>
              <a:gd name="connsiteY1-46" fmla="*/ 3556 h 10000"/>
              <a:gd name="connsiteX2-47" fmla="*/ 2301 w 11984"/>
              <a:gd name="connsiteY2-48" fmla="*/ 0 h 10000"/>
              <a:gd name="connsiteX3-49" fmla="*/ 9397 w 11984"/>
              <a:gd name="connsiteY3-50" fmla="*/ 0 h 10000"/>
              <a:gd name="connsiteX4-51" fmla="*/ 11984 w 11984"/>
              <a:gd name="connsiteY4-52" fmla="*/ 0 h 10000"/>
              <a:gd name="connsiteX5-53" fmla="*/ 11984 w 11984"/>
              <a:gd name="connsiteY5-54" fmla="*/ 10000 h 10000"/>
              <a:gd name="connsiteX6-55" fmla="*/ 5622 w 11984"/>
              <a:gd name="connsiteY6-56" fmla="*/ 10000 h 10000"/>
              <a:gd name="connsiteX0-57" fmla="*/ 5622 w 11984"/>
              <a:gd name="connsiteY0-58" fmla="*/ 10000 h 10000"/>
              <a:gd name="connsiteX1-59" fmla="*/ 0 w 11984"/>
              <a:gd name="connsiteY1-60" fmla="*/ 3556 h 10000"/>
              <a:gd name="connsiteX2-61" fmla="*/ 2301 w 11984"/>
              <a:gd name="connsiteY2-62" fmla="*/ 0 h 10000"/>
              <a:gd name="connsiteX3-63" fmla="*/ 9397 w 11984"/>
              <a:gd name="connsiteY3-64" fmla="*/ 0 h 10000"/>
              <a:gd name="connsiteX4-65" fmla="*/ 11984 w 11984"/>
              <a:gd name="connsiteY4-66" fmla="*/ 0 h 10000"/>
              <a:gd name="connsiteX5-67" fmla="*/ 11984 w 11984"/>
              <a:gd name="connsiteY5-68" fmla="*/ 10000 h 10000"/>
              <a:gd name="connsiteX6-69" fmla="*/ 5622 w 11984"/>
              <a:gd name="connsiteY6-70"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1984" h="10000">
                <a:moveTo>
                  <a:pt x="5622" y="10000"/>
                </a:moveTo>
                <a:lnTo>
                  <a:pt x="0" y="3556"/>
                </a:lnTo>
                <a:cubicBezTo>
                  <a:pt x="515" y="2674"/>
                  <a:pt x="1448" y="1387"/>
                  <a:pt x="2301" y="0"/>
                </a:cubicBezTo>
                <a:lnTo>
                  <a:pt x="9397" y="0"/>
                </a:lnTo>
                <a:lnTo>
                  <a:pt x="11984" y="0"/>
                </a:lnTo>
                <a:lnTo>
                  <a:pt x="11984" y="10000"/>
                </a:lnTo>
                <a:lnTo>
                  <a:pt x="5622" y="10000"/>
                </a:lnTo>
                <a:close/>
              </a:path>
            </a:pathLst>
          </a:custGeom>
          <a:solidFill>
            <a:schemeClr val="bg1">
              <a:lumMod val="85000"/>
            </a:schemeClr>
          </a:solidFill>
          <a:ln w="9525">
            <a:noFill/>
            <a:round/>
          </a:ln>
        </p:spPr>
        <p:txBody>
          <a:bodyPr vert="horz" wrap="square" lIns="68562" tIns="34281" rIns="68562" bIns="34281" numCol="1" anchor="t" anchorCtr="0" compatLnSpc="1"/>
          <a:lstStyle/>
          <a:p>
            <a:endParaRPr lang="zh-CN" altLang="en-US" sz="1600">
              <a:solidFill>
                <a:srgbClr val="000000"/>
              </a:solidFill>
              <a:latin typeface="微软雅黑" panose="020B0503020204020204" charset="-122"/>
              <a:ea typeface="微软雅黑" panose="020B0503020204020204" charset="-122"/>
            </a:endParaRPr>
          </a:p>
        </p:txBody>
      </p:sp>
      <p:sp>
        <p:nvSpPr>
          <p:cNvPr id="25" name="矩形 24"/>
          <p:cNvSpPr/>
          <p:nvPr/>
        </p:nvSpPr>
        <p:spPr>
          <a:xfrm>
            <a:off x="6299332" y="2844768"/>
            <a:ext cx="2058443" cy="1284949"/>
          </a:xfrm>
          <a:prstGeom prst="rect">
            <a:avLst/>
          </a:prstGeom>
        </p:spPr>
        <p:txBody>
          <a:bodyPr wrap="square" lIns="68562" tIns="34281" rIns="68562" bIns="34281">
            <a:spAutoFit/>
          </a:bodyPr>
          <a:lstStyle/>
          <a:p>
            <a:pPr marL="213995" indent="-213995">
              <a:lnSpc>
                <a:spcPct val="150000"/>
              </a:lnSpc>
              <a:buClr>
                <a:srgbClr val="000000">
                  <a:lumMod val="85000"/>
                  <a:lumOff val="15000"/>
                </a:srgbClr>
              </a:buClr>
              <a:buSzPct val="70000"/>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a:t>
            </a:r>
            <a:r>
              <a:rPr lang="zh-CN" altLang="en-US" sz="1600" dirty="0" smtClean="0">
                <a:solidFill>
                  <a:srgbClr val="C00000"/>
                </a:solidFill>
                <a:latin typeface="微软雅黑" panose="020B0503020204020204" charset="-122"/>
                <a:ea typeface="微软雅黑" panose="020B0503020204020204" charset="-122"/>
                <a:sym typeface="Arial" panose="020B0604020202020204"/>
              </a:rPr>
              <a:t>研发重点</a:t>
            </a:r>
            <a:endParaRPr lang="zh-CN" altLang="en-US" sz="1600" dirty="0" smtClean="0">
              <a:solidFill>
                <a:srgbClr val="C00000"/>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云计算</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基于云的数据中心</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统一通信与协作</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融合的 </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ICT &amp; IP </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网络</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2012 </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实验室</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p:txBody>
      </p:sp>
      <p:sp>
        <p:nvSpPr>
          <p:cNvPr id="29" name="矩形 28"/>
          <p:cNvSpPr/>
          <p:nvPr/>
        </p:nvSpPr>
        <p:spPr>
          <a:xfrm>
            <a:off x="778860" y="1307080"/>
            <a:ext cx="2814320" cy="946395"/>
          </a:xfrm>
          <a:prstGeom prst="rect">
            <a:avLst/>
          </a:prstGeom>
        </p:spPr>
        <p:txBody>
          <a:bodyPr wrap="square" lIns="68562" tIns="34281" rIns="68562" bIns="34281">
            <a:spAutoFit/>
          </a:bodyPr>
          <a:lstStyle/>
          <a:p>
            <a:pPr marL="213995" indent="-213995">
              <a:lnSpc>
                <a:spcPct val="150000"/>
              </a:lnSpc>
              <a:buClr>
                <a:srgbClr val="000000">
                  <a:lumMod val="85000"/>
                  <a:lumOff val="15000"/>
                </a:srgbClr>
              </a:buClr>
              <a:buSzPct val="70000"/>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a:t>
            </a:r>
            <a:r>
              <a:rPr lang="zh-CN" altLang="en-US" sz="1600" dirty="0" smtClean="0">
                <a:solidFill>
                  <a:srgbClr val="C00000"/>
                </a:solidFill>
                <a:latin typeface="微软雅黑" panose="020B0503020204020204" charset="-122"/>
                <a:ea typeface="微软雅黑" panose="020B0503020204020204" charset="-122"/>
                <a:sym typeface="Arial" panose="020B0604020202020204"/>
              </a:rPr>
              <a:t>全球化</a:t>
            </a:r>
            <a:endParaRPr lang="en-US" altLang="zh-CN" sz="1600" dirty="0" smtClean="0">
              <a:solidFill>
                <a:srgbClr val="C00000"/>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在140多个国家和地区的分支机构</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快捷</a:t>
            </a:r>
            <a:r>
              <a:rPr lang="zh-CN"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的客户服务</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持续为客户创造价值，实现稳健成长</a:t>
            </a:r>
            <a:endPar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p:txBody>
      </p:sp>
      <p:sp>
        <p:nvSpPr>
          <p:cNvPr id="30" name="矩形 4"/>
          <p:cNvSpPr>
            <a:spLocks noChangeArrowheads="1"/>
          </p:cNvSpPr>
          <p:nvPr/>
        </p:nvSpPr>
        <p:spPr bwMode="auto">
          <a:xfrm>
            <a:off x="3260646" y="3311576"/>
            <a:ext cx="3307414" cy="1047943"/>
          </a:xfrm>
          <a:prstGeom prst="rect">
            <a:avLst/>
          </a:prstGeom>
          <a:noFill/>
          <a:ln w="9525">
            <a:noFill/>
            <a:miter lim="800000"/>
          </a:ln>
        </p:spPr>
        <p:txBody>
          <a:bodyPr wrap="square" lIns="68545" tIns="34272" rIns="68545" bIns="34272">
            <a:spAutoFit/>
          </a:bodyPr>
          <a:lstStyle/>
          <a:p>
            <a:pPr marL="213995" indent="-213995" defTabSz="598170">
              <a:lnSpc>
                <a:spcPct val="150000"/>
              </a:lnSpc>
              <a:buClr>
                <a:srgbClr val="000000">
                  <a:lumMod val="85000"/>
                  <a:lumOff val="15000"/>
                </a:srgbClr>
              </a:buClr>
              <a:buSzPct val="70000"/>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a:t>
            </a:r>
            <a:r>
              <a:rPr lang="zh-CN" altLang="en-US" sz="1600" dirty="0" smtClean="0">
                <a:solidFill>
                  <a:srgbClr val="C00000"/>
                </a:solidFill>
                <a:latin typeface="微软雅黑" panose="020B0503020204020204" charset="-122"/>
                <a:ea typeface="微软雅黑" panose="020B0503020204020204" charset="-122"/>
                <a:sym typeface="Arial" panose="020B0604020202020204"/>
              </a:rPr>
              <a:t>标准与专利</a:t>
            </a:r>
            <a:endParaRPr lang="en-US" altLang="zh-CN" sz="1600" dirty="0" smtClean="0">
              <a:solidFill>
                <a:srgbClr val="C00000"/>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累计专利申请 </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63000+</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累计专利授权 </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26000+</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a:t>
            </a: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90%</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为发明型专利</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120+ ICT</a:t>
            </a: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标准组织成员</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p:txBody>
      </p:sp>
      <p:sp>
        <p:nvSpPr>
          <p:cNvPr id="31" name="矩形 30"/>
          <p:cNvSpPr/>
          <p:nvPr/>
        </p:nvSpPr>
        <p:spPr>
          <a:xfrm>
            <a:off x="3698066" y="981261"/>
            <a:ext cx="1889718" cy="974095"/>
          </a:xfrm>
          <a:prstGeom prst="rect">
            <a:avLst/>
          </a:prstGeom>
        </p:spPr>
        <p:txBody>
          <a:bodyPr wrap="square" lIns="68562" tIns="34281" rIns="68562" bIns="34281">
            <a:spAutoFit/>
          </a:bodyPr>
          <a:lstStyle/>
          <a:p>
            <a:pPr marL="213995" indent="-213995" defTabSz="598170">
              <a:lnSpc>
                <a:spcPct val="120000"/>
              </a:lnSpc>
              <a:buClr>
                <a:srgbClr val="000000">
                  <a:lumMod val="85000"/>
                  <a:lumOff val="15000"/>
                </a:srgbClr>
              </a:buClr>
              <a:buSzPct val="70000"/>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           </a:t>
            </a:r>
            <a:r>
              <a:rPr lang="zh-CN" altLang="en-US" sz="1600" dirty="0" smtClean="0">
                <a:solidFill>
                  <a:srgbClr val="C00000"/>
                </a:solidFill>
                <a:latin typeface="微软雅黑" panose="020B0503020204020204" charset="-122"/>
                <a:ea typeface="微软雅黑" panose="020B0503020204020204" charset="-122"/>
                <a:sym typeface="Arial" panose="020B0604020202020204"/>
              </a:rPr>
              <a:t>创新文化</a:t>
            </a:r>
            <a:endParaRPr lang="en-US" altLang="zh-CN" sz="1600" dirty="0" smtClean="0">
              <a:solidFill>
                <a:srgbClr val="C00000"/>
              </a:solidFill>
              <a:latin typeface="微软雅黑" panose="020B0503020204020204" charset="-122"/>
              <a:ea typeface="微软雅黑" panose="020B0503020204020204" charset="-122"/>
              <a:sym typeface="Arial" panose="020B0604020202020204"/>
            </a:endParaRPr>
          </a:p>
          <a:p>
            <a:pPr marL="213995" indent="-213995" defTabSz="598170">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围绕客户需求持续创新</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坚持开放式创新机制</a:t>
            </a:r>
            <a:endParaRPr lang="en-US" altLang="zh-CN"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a:p>
            <a:pPr marL="213995" indent="-213995">
              <a:lnSpc>
                <a:spcPct val="120000"/>
              </a:lnSpc>
              <a:buClr>
                <a:srgbClr val="000000">
                  <a:lumMod val="85000"/>
                  <a:lumOff val="15000"/>
                </a:srgbClr>
              </a:buClr>
              <a:buSzPct val="70000"/>
              <a:buFont typeface="Wingdings" panose="05000000000000000000" pitchFamily="2" charset="2"/>
              <a:buChar char="l"/>
              <a:defRPr/>
            </a:pPr>
            <a:r>
              <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rPr>
              <a:t>积累核心知识产权</a:t>
            </a:r>
            <a:endParaRPr lang="zh-CN" altLang="en-US" sz="1100" dirty="0" smtClean="0">
              <a:solidFill>
                <a:srgbClr val="000000">
                  <a:lumMod val="95000"/>
                  <a:lumOff val="5000"/>
                </a:srgbClr>
              </a:solidFill>
              <a:latin typeface="微软雅黑" panose="020B0503020204020204" charset="-122"/>
              <a:ea typeface="微软雅黑" panose="020B0503020204020204" charset="-122"/>
              <a:sym typeface="Arial" panose="020B0604020202020204"/>
            </a:endParaRPr>
          </a:p>
        </p:txBody>
      </p:sp>
      <p:pic>
        <p:nvPicPr>
          <p:cNvPr id="18" name="Picture 2" descr="01.png"/>
          <p:cNvPicPr>
            <a:picLocks noChangeAspect="1"/>
          </p:cNvPicPr>
          <p:nvPr/>
        </p:nvPicPr>
        <p:blipFill>
          <a:blip r:embed="rId1" cstate="screen"/>
          <a:stretch>
            <a:fillRect/>
          </a:stretch>
        </p:blipFill>
        <p:spPr>
          <a:xfrm>
            <a:off x="259674" y="95412"/>
            <a:ext cx="688491" cy="583512"/>
          </a:xfrm>
          <a:prstGeom prst="rect">
            <a:avLst/>
          </a:prstGeom>
        </p:spPr>
      </p:pic>
      <p:pic>
        <p:nvPicPr>
          <p:cNvPr id="22" name="Picture 2" descr="01.png"/>
          <p:cNvPicPr>
            <a:picLocks noChangeAspect="1"/>
          </p:cNvPicPr>
          <p:nvPr/>
        </p:nvPicPr>
        <p:blipFill>
          <a:blip r:embed="rId1" cstate="screen"/>
          <a:stretch>
            <a:fillRect/>
          </a:stretch>
        </p:blipFill>
        <p:spPr>
          <a:xfrm>
            <a:off x="4226177" y="2009206"/>
            <a:ext cx="688491" cy="583512"/>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32"/>
          <p:cNvGrpSpPr/>
          <p:nvPr/>
        </p:nvGrpSpPr>
        <p:grpSpPr>
          <a:xfrm>
            <a:off x="467545" y="735546"/>
            <a:ext cx="8148319" cy="3564396"/>
            <a:chOff x="1490642" y="1318463"/>
            <a:chExt cx="5882395" cy="3136644"/>
          </a:xfrm>
          <a:solidFill>
            <a:srgbClr val="E4E4E4"/>
          </a:solidFill>
        </p:grpSpPr>
        <p:grpSp>
          <p:nvGrpSpPr>
            <p:cNvPr id="3" name="Group 249"/>
            <p:cNvGrpSpPr/>
            <p:nvPr/>
          </p:nvGrpSpPr>
          <p:grpSpPr bwMode="auto">
            <a:xfrm>
              <a:off x="1490642" y="1326743"/>
              <a:ext cx="2548833" cy="3128364"/>
              <a:chOff x="1136" y="1661"/>
              <a:chExt cx="1696" cy="2204"/>
            </a:xfrm>
            <a:grpFill/>
          </p:grpSpPr>
          <p:sp>
            <p:nvSpPr>
              <p:cNvPr id="189" name="Freeform 250"/>
              <p:cNvSpPr/>
              <p:nvPr/>
            </p:nvSpPr>
            <p:spPr bwMode="auto">
              <a:xfrm>
                <a:off x="2233" y="2849"/>
                <a:ext cx="16" cy="5"/>
              </a:xfrm>
              <a:custGeom>
                <a:avLst/>
                <a:gdLst>
                  <a:gd name="T0" fmla="*/ 0 w 54"/>
                  <a:gd name="T1" fmla="*/ 0 h 19"/>
                  <a:gd name="T2" fmla="*/ 0 w 54"/>
                  <a:gd name="T3" fmla="*/ 0 h 19"/>
                  <a:gd name="T4" fmla="*/ 1 w 54"/>
                  <a:gd name="T5" fmla="*/ 0 h 19"/>
                  <a:gd name="T6" fmla="*/ 0 w 54"/>
                  <a:gd name="T7" fmla="*/ 0 h 19"/>
                  <a:gd name="T8" fmla="*/ 0 60000 65536"/>
                  <a:gd name="T9" fmla="*/ 0 60000 65536"/>
                  <a:gd name="T10" fmla="*/ 0 60000 65536"/>
                  <a:gd name="T11" fmla="*/ 0 60000 65536"/>
                  <a:gd name="T12" fmla="*/ 0 w 54"/>
                  <a:gd name="T13" fmla="*/ 0 h 19"/>
                  <a:gd name="T14" fmla="*/ 54 w 54"/>
                  <a:gd name="T15" fmla="*/ 19 h 19"/>
                </a:gdLst>
                <a:ahLst/>
                <a:cxnLst>
                  <a:cxn ang="T8">
                    <a:pos x="T0" y="T1"/>
                  </a:cxn>
                  <a:cxn ang="T9">
                    <a:pos x="T2" y="T3"/>
                  </a:cxn>
                  <a:cxn ang="T10">
                    <a:pos x="T4" y="T5"/>
                  </a:cxn>
                  <a:cxn ang="T11">
                    <a:pos x="T6" y="T7"/>
                  </a:cxn>
                </a:cxnLst>
                <a:rect l="T12" t="T13" r="T14" b="T15"/>
                <a:pathLst>
                  <a:path w="54" h="19">
                    <a:moveTo>
                      <a:pt x="0" y="0"/>
                    </a:moveTo>
                    <a:lnTo>
                      <a:pt x="3" y="19"/>
                    </a:lnTo>
                    <a:lnTo>
                      <a:pt x="54" y="1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0" name="Freeform 251"/>
              <p:cNvSpPr/>
              <p:nvPr/>
            </p:nvSpPr>
            <p:spPr bwMode="auto">
              <a:xfrm>
                <a:off x="2166" y="3361"/>
                <a:ext cx="214" cy="446"/>
              </a:xfrm>
              <a:custGeom>
                <a:avLst/>
                <a:gdLst>
                  <a:gd name="T0" fmla="*/ 0 w 750"/>
                  <a:gd name="T1" fmla="*/ 33 h 1564"/>
                  <a:gd name="T2" fmla="*/ 0 w 750"/>
                  <a:gd name="T3" fmla="*/ 34 h 1564"/>
                  <a:gd name="T4" fmla="*/ 1 w 750"/>
                  <a:gd name="T5" fmla="*/ 34 h 1564"/>
                  <a:gd name="T6" fmla="*/ 1 w 750"/>
                  <a:gd name="T7" fmla="*/ 36 h 1564"/>
                  <a:gd name="T8" fmla="*/ 4 w 750"/>
                  <a:gd name="T9" fmla="*/ 36 h 1564"/>
                  <a:gd name="T10" fmla="*/ 3 w 750"/>
                  <a:gd name="T11" fmla="*/ 35 h 1564"/>
                  <a:gd name="T12" fmla="*/ 4 w 750"/>
                  <a:gd name="T13" fmla="*/ 33 h 1564"/>
                  <a:gd name="T14" fmla="*/ 5 w 750"/>
                  <a:gd name="T15" fmla="*/ 33 h 1564"/>
                  <a:gd name="T16" fmla="*/ 7 w 750"/>
                  <a:gd name="T17" fmla="*/ 30 h 1564"/>
                  <a:gd name="T18" fmla="*/ 5 w 750"/>
                  <a:gd name="T19" fmla="*/ 28 h 1564"/>
                  <a:gd name="T20" fmla="*/ 7 w 750"/>
                  <a:gd name="T21" fmla="*/ 27 h 1564"/>
                  <a:gd name="T22" fmla="*/ 7 w 750"/>
                  <a:gd name="T23" fmla="*/ 25 h 1564"/>
                  <a:gd name="T24" fmla="*/ 8 w 750"/>
                  <a:gd name="T25" fmla="*/ 24 h 1564"/>
                  <a:gd name="T26" fmla="*/ 7 w 750"/>
                  <a:gd name="T27" fmla="*/ 24 h 1564"/>
                  <a:gd name="T28" fmla="*/ 9 w 750"/>
                  <a:gd name="T29" fmla="*/ 24 h 1564"/>
                  <a:gd name="T30" fmla="*/ 9 w 750"/>
                  <a:gd name="T31" fmla="*/ 23 h 1564"/>
                  <a:gd name="T32" fmla="*/ 8 w 750"/>
                  <a:gd name="T33" fmla="*/ 24 h 1564"/>
                  <a:gd name="T34" fmla="*/ 7 w 750"/>
                  <a:gd name="T35" fmla="*/ 23 h 1564"/>
                  <a:gd name="T36" fmla="*/ 7 w 750"/>
                  <a:gd name="T37" fmla="*/ 22 h 1564"/>
                  <a:gd name="T38" fmla="*/ 10 w 750"/>
                  <a:gd name="T39" fmla="*/ 22 h 1564"/>
                  <a:gd name="T40" fmla="*/ 10 w 750"/>
                  <a:gd name="T41" fmla="*/ 19 h 1564"/>
                  <a:gd name="T42" fmla="*/ 14 w 750"/>
                  <a:gd name="T43" fmla="*/ 19 h 1564"/>
                  <a:gd name="T44" fmla="*/ 15 w 750"/>
                  <a:gd name="T45" fmla="*/ 17 h 1564"/>
                  <a:gd name="T46" fmla="*/ 13 w 750"/>
                  <a:gd name="T47" fmla="*/ 13 h 1564"/>
                  <a:gd name="T48" fmla="*/ 14 w 750"/>
                  <a:gd name="T49" fmla="*/ 9 h 1564"/>
                  <a:gd name="T50" fmla="*/ 17 w 750"/>
                  <a:gd name="T51" fmla="*/ 6 h 1564"/>
                  <a:gd name="T52" fmla="*/ 17 w 750"/>
                  <a:gd name="T53" fmla="*/ 4 h 1564"/>
                  <a:gd name="T54" fmla="*/ 17 w 750"/>
                  <a:gd name="T55" fmla="*/ 4 h 1564"/>
                  <a:gd name="T56" fmla="*/ 16 w 750"/>
                  <a:gd name="T57" fmla="*/ 6 h 1564"/>
                  <a:gd name="T58" fmla="*/ 13 w 750"/>
                  <a:gd name="T59" fmla="*/ 6 h 1564"/>
                  <a:gd name="T60" fmla="*/ 14 w 750"/>
                  <a:gd name="T61" fmla="*/ 4 h 1564"/>
                  <a:gd name="T62" fmla="*/ 10 w 750"/>
                  <a:gd name="T63" fmla="*/ 1 h 1564"/>
                  <a:gd name="T64" fmla="*/ 8 w 750"/>
                  <a:gd name="T65" fmla="*/ 0 h 1564"/>
                  <a:gd name="T66" fmla="*/ 8 w 750"/>
                  <a:gd name="T67" fmla="*/ 1 h 1564"/>
                  <a:gd name="T68" fmla="*/ 7 w 750"/>
                  <a:gd name="T69" fmla="*/ 0 h 1564"/>
                  <a:gd name="T70" fmla="*/ 5 w 750"/>
                  <a:gd name="T71" fmla="*/ 1 h 1564"/>
                  <a:gd name="T72" fmla="*/ 5 w 750"/>
                  <a:gd name="T73" fmla="*/ 3 h 1564"/>
                  <a:gd name="T74" fmla="*/ 4 w 750"/>
                  <a:gd name="T75" fmla="*/ 3 h 1564"/>
                  <a:gd name="T76" fmla="*/ 4 w 750"/>
                  <a:gd name="T77" fmla="*/ 5 h 1564"/>
                  <a:gd name="T78" fmla="*/ 3 w 750"/>
                  <a:gd name="T79" fmla="*/ 7 h 1564"/>
                  <a:gd name="T80" fmla="*/ 3 w 750"/>
                  <a:gd name="T81" fmla="*/ 11 h 1564"/>
                  <a:gd name="T82" fmla="*/ 3 w 750"/>
                  <a:gd name="T83" fmla="*/ 14 h 1564"/>
                  <a:gd name="T84" fmla="*/ 2 w 750"/>
                  <a:gd name="T85" fmla="*/ 17 h 1564"/>
                  <a:gd name="T86" fmla="*/ 1 w 750"/>
                  <a:gd name="T87" fmla="*/ 24 h 1564"/>
                  <a:gd name="T88" fmla="*/ 2 w 750"/>
                  <a:gd name="T89" fmla="*/ 26 h 1564"/>
                  <a:gd name="T90" fmla="*/ 1 w 750"/>
                  <a:gd name="T91" fmla="*/ 27 h 1564"/>
                  <a:gd name="T92" fmla="*/ 1 w 750"/>
                  <a:gd name="T93" fmla="*/ 29 h 1564"/>
                  <a:gd name="T94" fmla="*/ 0 w 750"/>
                  <a:gd name="T95" fmla="*/ 33 h 15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50"/>
                  <a:gd name="T145" fmla="*/ 0 h 1564"/>
                  <a:gd name="T146" fmla="*/ 750 w 750"/>
                  <a:gd name="T147" fmla="*/ 1564 h 15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50" h="1564">
                    <a:moveTo>
                      <a:pt x="0" y="1446"/>
                    </a:moveTo>
                    <a:lnTo>
                      <a:pt x="7" y="1480"/>
                    </a:lnTo>
                    <a:lnTo>
                      <a:pt x="38" y="1467"/>
                    </a:lnTo>
                    <a:lnTo>
                      <a:pt x="52" y="1546"/>
                    </a:lnTo>
                    <a:lnTo>
                      <a:pt x="188" y="1564"/>
                    </a:lnTo>
                    <a:lnTo>
                      <a:pt x="152" y="1523"/>
                    </a:lnTo>
                    <a:lnTo>
                      <a:pt x="181" y="1418"/>
                    </a:lnTo>
                    <a:lnTo>
                      <a:pt x="206" y="1438"/>
                    </a:lnTo>
                    <a:lnTo>
                      <a:pt x="290" y="1288"/>
                    </a:lnTo>
                    <a:lnTo>
                      <a:pt x="226" y="1205"/>
                    </a:lnTo>
                    <a:lnTo>
                      <a:pt x="299" y="1154"/>
                    </a:lnTo>
                    <a:lnTo>
                      <a:pt x="311" y="1077"/>
                    </a:lnTo>
                    <a:lnTo>
                      <a:pt x="345" y="1044"/>
                    </a:lnTo>
                    <a:lnTo>
                      <a:pt x="317" y="1030"/>
                    </a:lnTo>
                    <a:lnTo>
                      <a:pt x="374" y="1030"/>
                    </a:lnTo>
                    <a:lnTo>
                      <a:pt x="368" y="992"/>
                    </a:lnTo>
                    <a:lnTo>
                      <a:pt x="341" y="1019"/>
                    </a:lnTo>
                    <a:lnTo>
                      <a:pt x="317" y="990"/>
                    </a:lnTo>
                    <a:lnTo>
                      <a:pt x="313" y="932"/>
                    </a:lnTo>
                    <a:lnTo>
                      <a:pt x="415" y="939"/>
                    </a:lnTo>
                    <a:lnTo>
                      <a:pt x="425" y="824"/>
                    </a:lnTo>
                    <a:lnTo>
                      <a:pt x="587" y="806"/>
                    </a:lnTo>
                    <a:lnTo>
                      <a:pt x="634" y="725"/>
                    </a:lnTo>
                    <a:lnTo>
                      <a:pt x="570" y="582"/>
                    </a:lnTo>
                    <a:lnTo>
                      <a:pt x="601" y="398"/>
                    </a:lnTo>
                    <a:lnTo>
                      <a:pt x="750" y="249"/>
                    </a:lnTo>
                    <a:lnTo>
                      <a:pt x="744" y="181"/>
                    </a:lnTo>
                    <a:lnTo>
                      <a:pt x="718" y="179"/>
                    </a:lnTo>
                    <a:lnTo>
                      <a:pt x="676" y="261"/>
                    </a:lnTo>
                    <a:lnTo>
                      <a:pt x="572" y="255"/>
                    </a:lnTo>
                    <a:lnTo>
                      <a:pt x="593" y="165"/>
                    </a:lnTo>
                    <a:lnTo>
                      <a:pt x="413" y="25"/>
                    </a:lnTo>
                    <a:lnTo>
                      <a:pt x="350" y="14"/>
                    </a:lnTo>
                    <a:lnTo>
                      <a:pt x="344" y="42"/>
                    </a:lnTo>
                    <a:lnTo>
                      <a:pt x="276" y="0"/>
                    </a:lnTo>
                    <a:lnTo>
                      <a:pt x="234" y="52"/>
                    </a:lnTo>
                    <a:lnTo>
                      <a:pt x="229" y="107"/>
                    </a:lnTo>
                    <a:lnTo>
                      <a:pt x="187" y="130"/>
                    </a:lnTo>
                    <a:lnTo>
                      <a:pt x="188" y="238"/>
                    </a:lnTo>
                    <a:lnTo>
                      <a:pt x="143" y="299"/>
                    </a:lnTo>
                    <a:lnTo>
                      <a:pt x="109" y="451"/>
                    </a:lnTo>
                    <a:lnTo>
                      <a:pt x="135" y="594"/>
                    </a:lnTo>
                    <a:lnTo>
                      <a:pt x="85" y="716"/>
                    </a:lnTo>
                    <a:lnTo>
                      <a:pt x="52" y="1021"/>
                    </a:lnTo>
                    <a:lnTo>
                      <a:pt x="79" y="1132"/>
                    </a:lnTo>
                    <a:lnTo>
                      <a:pt x="54" y="1142"/>
                    </a:lnTo>
                    <a:lnTo>
                      <a:pt x="65" y="1241"/>
                    </a:lnTo>
                    <a:lnTo>
                      <a:pt x="0" y="144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1" name="Freeform 252"/>
              <p:cNvSpPr/>
              <p:nvPr/>
            </p:nvSpPr>
            <p:spPr bwMode="auto">
              <a:xfrm>
                <a:off x="2218" y="3814"/>
                <a:ext cx="37" cy="37"/>
              </a:xfrm>
              <a:custGeom>
                <a:avLst/>
                <a:gdLst>
                  <a:gd name="T0" fmla="*/ 0 w 132"/>
                  <a:gd name="T1" fmla="*/ 0 h 134"/>
                  <a:gd name="T2" fmla="*/ 0 w 132"/>
                  <a:gd name="T3" fmla="*/ 3 h 134"/>
                  <a:gd name="T4" fmla="*/ 3 w 132"/>
                  <a:gd name="T5" fmla="*/ 2 h 134"/>
                  <a:gd name="T6" fmla="*/ 1 w 132"/>
                  <a:gd name="T7" fmla="*/ 1 h 134"/>
                  <a:gd name="T8" fmla="*/ 0 w 132"/>
                  <a:gd name="T9" fmla="*/ 0 h 134"/>
                  <a:gd name="T10" fmla="*/ 0 60000 65536"/>
                  <a:gd name="T11" fmla="*/ 0 60000 65536"/>
                  <a:gd name="T12" fmla="*/ 0 60000 65536"/>
                  <a:gd name="T13" fmla="*/ 0 60000 65536"/>
                  <a:gd name="T14" fmla="*/ 0 60000 65536"/>
                  <a:gd name="T15" fmla="*/ 0 w 132"/>
                  <a:gd name="T16" fmla="*/ 0 h 134"/>
                  <a:gd name="T17" fmla="*/ 132 w 132"/>
                  <a:gd name="T18" fmla="*/ 134 h 134"/>
                </a:gdLst>
                <a:ahLst/>
                <a:cxnLst>
                  <a:cxn ang="T10">
                    <a:pos x="T0" y="T1"/>
                  </a:cxn>
                  <a:cxn ang="T11">
                    <a:pos x="T2" y="T3"/>
                  </a:cxn>
                  <a:cxn ang="T12">
                    <a:pos x="T4" y="T5"/>
                  </a:cxn>
                  <a:cxn ang="T13">
                    <a:pos x="T6" y="T7"/>
                  </a:cxn>
                  <a:cxn ang="T14">
                    <a:pos x="T8" y="T9"/>
                  </a:cxn>
                </a:cxnLst>
                <a:rect l="T15" t="T16" r="T17" b="T18"/>
                <a:pathLst>
                  <a:path w="132" h="134">
                    <a:moveTo>
                      <a:pt x="0" y="0"/>
                    </a:moveTo>
                    <a:lnTo>
                      <a:pt x="2" y="134"/>
                    </a:lnTo>
                    <a:lnTo>
                      <a:pt x="132" y="119"/>
                    </a:lnTo>
                    <a:lnTo>
                      <a:pt x="29" y="64"/>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2" name="Freeform 253"/>
              <p:cNvSpPr/>
              <p:nvPr/>
            </p:nvSpPr>
            <p:spPr bwMode="auto">
              <a:xfrm>
                <a:off x="2207" y="3204"/>
                <a:ext cx="129" cy="172"/>
              </a:xfrm>
              <a:custGeom>
                <a:avLst/>
                <a:gdLst>
                  <a:gd name="T0" fmla="*/ 0 w 454"/>
                  <a:gd name="T1" fmla="*/ 1 h 601"/>
                  <a:gd name="T2" fmla="*/ 1 w 454"/>
                  <a:gd name="T3" fmla="*/ 3 h 601"/>
                  <a:gd name="T4" fmla="*/ 0 w 454"/>
                  <a:gd name="T5" fmla="*/ 6 h 601"/>
                  <a:gd name="T6" fmla="*/ 1 w 454"/>
                  <a:gd name="T7" fmla="*/ 7 h 601"/>
                  <a:gd name="T8" fmla="*/ 1 w 454"/>
                  <a:gd name="T9" fmla="*/ 7 h 601"/>
                  <a:gd name="T10" fmla="*/ 0 w 454"/>
                  <a:gd name="T11" fmla="*/ 8 h 601"/>
                  <a:gd name="T12" fmla="*/ 1 w 454"/>
                  <a:gd name="T13" fmla="*/ 10 h 601"/>
                  <a:gd name="T14" fmla="*/ 1 w 454"/>
                  <a:gd name="T15" fmla="*/ 14 h 601"/>
                  <a:gd name="T16" fmla="*/ 2 w 454"/>
                  <a:gd name="T17" fmla="*/ 14 h 601"/>
                  <a:gd name="T18" fmla="*/ 3 w 454"/>
                  <a:gd name="T19" fmla="*/ 13 h 601"/>
                  <a:gd name="T20" fmla="*/ 5 w 454"/>
                  <a:gd name="T21" fmla="*/ 14 h 601"/>
                  <a:gd name="T22" fmla="*/ 5 w 454"/>
                  <a:gd name="T23" fmla="*/ 13 h 601"/>
                  <a:gd name="T24" fmla="*/ 6 w 454"/>
                  <a:gd name="T25" fmla="*/ 13 h 601"/>
                  <a:gd name="T26" fmla="*/ 7 w 454"/>
                  <a:gd name="T27" fmla="*/ 11 h 601"/>
                  <a:gd name="T28" fmla="*/ 9 w 454"/>
                  <a:gd name="T29" fmla="*/ 10 h 601"/>
                  <a:gd name="T30" fmla="*/ 10 w 454"/>
                  <a:gd name="T31" fmla="*/ 11 h 601"/>
                  <a:gd name="T32" fmla="*/ 11 w 454"/>
                  <a:gd name="T33" fmla="*/ 9 h 601"/>
                  <a:gd name="T34" fmla="*/ 10 w 454"/>
                  <a:gd name="T35" fmla="*/ 7 h 601"/>
                  <a:gd name="T36" fmla="*/ 9 w 454"/>
                  <a:gd name="T37" fmla="*/ 7 h 601"/>
                  <a:gd name="T38" fmla="*/ 8 w 454"/>
                  <a:gd name="T39" fmla="*/ 4 h 601"/>
                  <a:gd name="T40" fmla="*/ 4 w 454"/>
                  <a:gd name="T41" fmla="*/ 2 h 601"/>
                  <a:gd name="T42" fmla="*/ 4 w 454"/>
                  <a:gd name="T43" fmla="*/ 0 h 601"/>
                  <a:gd name="T44" fmla="*/ 1 w 454"/>
                  <a:gd name="T45" fmla="*/ 1 h 601"/>
                  <a:gd name="T46" fmla="*/ 0 w 454"/>
                  <a:gd name="T47" fmla="*/ 1 h 60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4"/>
                  <a:gd name="T73" fmla="*/ 0 h 601"/>
                  <a:gd name="T74" fmla="*/ 454 w 454"/>
                  <a:gd name="T75" fmla="*/ 601 h 60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4" h="601">
                    <a:moveTo>
                      <a:pt x="0" y="61"/>
                    </a:moveTo>
                    <a:lnTo>
                      <a:pt x="32" y="123"/>
                    </a:lnTo>
                    <a:lnTo>
                      <a:pt x="11" y="262"/>
                    </a:lnTo>
                    <a:lnTo>
                      <a:pt x="32" y="277"/>
                    </a:lnTo>
                    <a:lnTo>
                      <a:pt x="24" y="295"/>
                    </a:lnTo>
                    <a:lnTo>
                      <a:pt x="2" y="352"/>
                    </a:lnTo>
                    <a:lnTo>
                      <a:pt x="42" y="433"/>
                    </a:lnTo>
                    <a:lnTo>
                      <a:pt x="65" y="598"/>
                    </a:lnTo>
                    <a:lnTo>
                      <a:pt x="93" y="601"/>
                    </a:lnTo>
                    <a:lnTo>
                      <a:pt x="135" y="549"/>
                    </a:lnTo>
                    <a:lnTo>
                      <a:pt x="203" y="591"/>
                    </a:lnTo>
                    <a:lnTo>
                      <a:pt x="209" y="563"/>
                    </a:lnTo>
                    <a:lnTo>
                      <a:pt x="272" y="574"/>
                    </a:lnTo>
                    <a:lnTo>
                      <a:pt x="293" y="456"/>
                    </a:lnTo>
                    <a:lnTo>
                      <a:pt x="406" y="433"/>
                    </a:lnTo>
                    <a:lnTo>
                      <a:pt x="441" y="472"/>
                    </a:lnTo>
                    <a:lnTo>
                      <a:pt x="454" y="381"/>
                    </a:lnTo>
                    <a:lnTo>
                      <a:pt x="431" y="302"/>
                    </a:lnTo>
                    <a:lnTo>
                      <a:pt x="366" y="298"/>
                    </a:lnTo>
                    <a:lnTo>
                      <a:pt x="342" y="180"/>
                    </a:lnTo>
                    <a:lnTo>
                      <a:pt x="170" y="100"/>
                    </a:lnTo>
                    <a:lnTo>
                      <a:pt x="159" y="0"/>
                    </a:lnTo>
                    <a:lnTo>
                      <a:pt x="46" y="65"/>
                    </a:lnTo>
                    <a:lnTo>
                      <a:pt x="0" y="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3" name="Freeform 254"/>
              <p:cNvSpPr/>
              <p:nvPr/>
            </p:nvSpPr>
            <p:spPr bwMode="auto">
              <a:xfrm>
                <a:off x="2161" y="3019"/>
                <a:ext cx="424" cy="504"/>
              </a:xfrm>
              <a:custGeom>
                <a:avLst/>
                <a:gdLst>
                  <a:gd name="T0" fmla="*/ 1 w 1487"/>
                  <a:gd name="T1" fmla="*/ 15 h 1768"/>
                  <a:gd name="T2" fmla="*/ 3 w 1487"/>
                  <a:gd name="T3" fmla="*/ 15 h 1768"/>
                  <a:gd name="T4" fmla="*/ 4 w 1487"/>
                  <a:gd name="T5" fmla="*/ 17 h 1768"/>
                  <a:gd name="T6" fmla="*/ 7 w 1487"/>
                  <a:gd name="T7" fmla="*/ 15 h 1768"/>
                  <a:gd name="T8" fmla="*/ 11 w 1487"/>
                  <a:gd name="T9" fmla="*/ 19 h 1768"/>
                  <a:gd name="T10" fmla="*/ 14 w 1487"/>
                  <a:gd name="T11" fmla="*/ 22 h 1768"/>
                  <a:gd name="T12" fmla="*/ 14 w 1487"/>
                  <a:gd name="T13" fmla="*/ 26 h 1768"/>
                  <a:gd name="T14" fmla="*/ 16 w 1487"/>
                  <a:gd name="T15" fmla="*/ 29 h 1768"/>
                  <a:gd name="T16" fmla="*/ 17 w 1487"/>
                  <a:gd name="T17" fmla="*/ 30 h 1768"/>
                  <a:gd name="T18" fmla="*/ 18 w 1487"/>
                  <a:gd name="T19" fmla="*/ 32 h 1768"/>
                  <a:gd name="T20" fmla="*/ 14 w 1487"/>
                  <a:gd name="T21" fmla="*/ 37 h 1768"/>
                  <a:gd name="T22" fmla="*/ 18 w 1487"/>
                  <a:gd name="T23" fmla="*/ 39 h 1768"/>
                  <a:gd name="T24" fmla="*/ 18 w 1487"/>
                  <a:gd name="T25" fmla="*/ 41 h 1768"/>
                  <a:gd name="T26" fmla="*/ 23 w 1487"/>
                  <a:gd name="T27" fmla="*/ 32 h 1768"/>
                  <a:gd name="T28" fmla="*/ 28 w 1487"/>
                  <a:gd name="T29" fmla="*/ 29 h 1768"/>
                  <a:gd name="T30" fmla="*/ 31 w 1487"/>
                  <a:gd name="T31" fmla="*/ 23 h 1768"/>
                  <a:gd name="T32" fmla="*/ 34 w 1487"/>
                  <a:gd name="T33" fmla="*/ 15 h 1768"/>
                  <a:gd name="T34" fmla="*/ 34 w 1487"/>
                  <a:gd name="T35" fmla="*/ 11 h 1768"/>
                  <a:gd name="T36" fmla="*/ 30 w 1487"/>
                  <a:gd name="T37" fmla="*/ 8 h 1768"/>
                  <a:gd name="T38" fmla="*/ 26 w 1487"/>
                  <a:gd name="T39" fmla="*/ 7 h 1768"/>
                  <a:gd name="T40" fmla="*/ 23 w 1487"/>
                  <a:gd name="T41" fmla="*/ 6 h 1768"/>
                  <a:gd name="T42" fmla="*/ 22 w 1487"/>
                  <a:gd name="T43" fmla="*/ 7 h 1768"/>
                  <a:gd name="T44" fmla="*/ 21 w 1487"/>
                  <a:gd name="T45" fmla="*/ 7 h 1768"/>
                  <a:gd name="T46" fmla="*/ 21 w 1487"/>
                  <a:gd name="T47" fmla="*/ 4 h 1768"/>
                  <a:gd name="T48" fmla="*/ 19 w 1487"/>
                  <a:gd name="T49" fmla="*/ 3 h 1768"/>
                  <a:gd name="T50" fmla="*/ 15 w 1487"/>
                  <a:gd name="T51" fmla="*/ 3 h 1768"/>
                  <a:gd name="T52" fmla="*/ 12 w 1487"/>
                  <a:gd name="T53" fmla="*/ 3 h 1768"/>
                  <a:gd name="T54" fmla="*/ 12 w 1487"/>
                  <a:gd name="T55" fmla="*/ 0 h 1768"/>
                  <a:gd name="T56" fmla="*/ 8 w 1487"/>
                  <a:gd name="T57" fmla="*/ 1 h 1768"/>
                  <a:gd name="T58" fmla="*/ 9 w 1487"/>
                  <a:gd name="T59" fmla="*/ 3 h 1768"/>
                  <a:gd name="T60" fmla="*/ 6 w 1487"/>
                  <a:gd name="T61" fmla="*/ 4 h 1768"/>
                  <a:gd name="T62" fmla="*/ 4 w 1487"/>
                  <a:gd name="T63" fmla="*/ 4 h 1768"/>
                  <a:gd name="T64" fmla="*/ 3 w 1487"/>
                  <a:gd name="T65" fmla="*/ 5 h 1768"/>
                  <a:gd name="T66" fmla="*/ 3 w 1487"/>
                  <a:gd name="T67" fmla="*/ 9 h 1768"/>
                  <a:gd name="T68" fmla="*/ 0 w 1487"/>
                  <a:gd name="T69" fmla="*/ 13 h 17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7"/>
                  <a:gd name="T106" fmla="*/ 0 h 1768"/>
                  <a:gd name="T107" fmla="*/ 1487 w 1487"/>
                  <a:gd name="T108" fmla="*/ 1768 h 17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7" h="1768">
                    <a:moveTo>
                      <a:pt x="0" y="559"/>
                    </a:moveTo>
                    <a:lnTo>
                      <a:pt x="31" y="642"/>
                    </a:lnTo>
                    <a:lnTo>
                      <a:pt x="82" y="670"/>
                    </a:lnTo>
                    <a:lnTo>
                      <a:pt x="125" y="637"/>
                    </a:lnTo>
                    <a:lnTo>
                      <a:pt x="125" y="712"/>
                    </a:lnTo>
                    <a:lnTo>
                      <a:pt x="157" y="712"/>
                    </a:lnTo>
                    <a:lnTo>
                      <a:pt x="203" y="716"/>
                    </a:lnTo>
                    <a:lnTo>
                      <a:pt x="316" y="651"/>
                    </a:lnTo>
                    <a:lnTo>
                      <a:pt x="327" y="751"/>
                    </a:lnTo>
                    <a:lnTo>
                      <a:pt x="499" y="831"/>
                    </a:lnTo>
                    <a:lnTo>
                      <a:pt x="523" y="949"/>
                    </a:lnTo>
                    <a:lnTo>
                      <a:pt x="588" y="953"/>
                    </a:lnTo>
                    <a:lnTo>
                      <a:pt x="611" y="1032"/>
                    </a:lnTo>
                    <a:lnTo>
                      <a:pt x="598" y="1123"/>
                    </a:lnTo>
                    <a:lnTo>
                      <a:pt x="606" y="1214"/>
                    </a:lnTo>
                    <a:lnTo>
                      <a:pt x="689" y="1227"/>
                    </a:lnTo>
                    <a:lnTo>
                      <a:pt x="699" y="1289"/>
                    </a:lnTo>
                    <a:lnTo>
                      <a:pt x="740" y="1302"/>
                    </a:lnTo>
                    <a:lnTo>
                      <a:pt x="734" y="1379"/>
                    </a:lnTo>
                    <a:lnTo>
                      <a:pt x="760" y="1381"/>
                    </a:lnTo>
                    <a:lnTo>
                      <a:pt x="766" y="1449"/>
                    </a:lnTo>
                    <a:lnTo>
                      <a:pt x="617" y="1598"/>
                    </a:lnTo>
                    <a:lnTo>
                      <a:pt x="648" y="1590"/>
                    </a:lnTo>
                    <a:lnTo>
                      <a:pt x="760" y="1684"/>
                    </a:lnTo>
                    <a:lnTo>
                      <a:pt x="785" y="1721"/>
                    </a:lnTo>
                    <a:lnTo>
                      <a:pt x="775" y="1768"/>
                    </a:lnTo>
                    <a:lnTo>
                      <a:pt x="959" y="1503"/>
                    </a:lnTo>
                    <a:lnTo>
                      <a:pt x="969" y="1372"/>
                    </a:lnTo>
                    <a:lnTo>
                      <a:pt x="1112" y="1252"/>
                    </a:lnTo>
                    <a:lnTo>
                      <a:pt x="1205" y="1252"/>
                    </a:lnTo>
                    <a:lnTo>
                      <a:pt x="1245" y="1210"/>
                    </a:lnTo>
                    <a:lnTo>
                      <a:pt x="1320" y="1009"/>
                    </a:lnTo>
                    <a:lnTo>
                      <a:pt x="1330" y="811"/>
                    </a:lnTo>
                    <a:lnTo>
                      <a:pt x="1473" y="623"/>
                    </a:lnTo>
                    <a:lnTo>
                      <a:pt x="1487" y="541"/>
                    </a:lnTo>
                    <a:lnTo>
                      <a:pt x="1465" y="459"/>
                    </a:lnTo>
                    <a:lnTo>
                      <a:pt x="1406" y="449"/>
                    </a:lnTo>
                    <a:lnTo>
                      <a:pt x="1309" y="363"/>
                    </a:lnTo>
                    <a:lnTo>
                      <a:pt x="1120" y="347"/>
                    </a:lnTo>
                    <a:lnTo>
                      <a:pt x="1105" y="295"/>
                    </a:lnTo>
                    <a:lnTo>
                      <a:pt x="1019" y="256"/>
                    </a:lnTo>
                    <a:lnTo>
                      <a:pt x="983" y="257"/>
                    </a:lnTo>
                    <a:lnTo>
                      <a:pt x="932" y="336"/>
                    </a:lnTo>
                    <a:lnTo>
                      <a:pt x="931" y="309"/>
                    </a:lnTo>
                    <a:lnTo>
                      <a:pt x="852" y="321"/>
                    </a:lnTo>
                    <a:lnTo>
                      <a:pt x="886" y="307"/>
                    </a:lnTo>
                    <a:lnTo>
                      <a:pt x="854" y="245"/>
                    </a:lnTo>
                    <a:lnTo>
                      <a:pt x="914" y="160"/>
                    </a:lnTo>
                    <a:lnTo>
                      <a:pt x="851" y="50"/>
                    </a:lnTo>
                    <a:lnTo>
                      <a:pt x="796" y="137"/>
                    </a:lnTo>
                    <a:lnTo>
                      <a:pt x="744" y="132"/>
                    </a:lnTo>
                    <a:lnTo>
                      <a:pt x="660" y="144"/>
                    </a:lnTo>
                    <a:lnTo>
                      <a:pt x="554" y="161"/>
                    </a:lnTo>
                    <a:lnTo>
                      <a:pt x="531" y="115"/>
                    </a:lnTo>
                    <a:lnTo>
                      <a:pt x="538" y="31"/>
                    </a:lnTo>
                    <a:lnTo>
                      <a:pt x="509" y="0"/>
                    </a:lnTo>
                    <a:lnTo>
                      <a:pt x="409" y="53"/>
                    </a:lnTo>
                    <a:lnTo>
                      <a:pt x="347" y="37"/>
                    </a:lnTo>
                    <a:lnTo>
                      <a:pt x="363" y="122"/>
                    </a:lnTo>
                    <a:lnTo>
                      <a:pt x="401" y="133"/>
                    </a:lnTo>
                    <a:lnTo>
                      <a:pt x="306" y="192"/>
                    </a:lnTo>
                    <a:lnTo>
                      <a:pt x="265" y="171"/>
                    </a:lnTo>
                    <a:lnTo>
                      <a:pt x="243" y="141"/>
                    </a:lnTo>
                    <a:lnTo>
                      <a:pt x="155" y="157"/>
                    </a:lnTo>
                    <a:lnTo>
                      <a:pt x="181" y="202"/>
                    </a:lnTo>
                    <a:lnTo>
                      <a:pt x="144" y="205"/>
                    </a:lnTo>
                    <a:lnTo>
                      <a:pt x="165" y="284"/>
                    </a:lnTo>
                    <a:lnTo>
                      <a:pt x="148" y="410"/>
                    </a:lnTo>
                    <a:lnTo>
                      <a:pt x="51" y="458"/>
                    </a:lnTo>
                    <a:lnTo>
                      <a:pt x="0" y="55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4" name="Freeform 255"/>
              <p:cNvSpPr/>
              <p:nvPr/>
            </p:nvSpPr>
            <p:spPr bwMode="auto">
              <a:xfrm>
                <a:off x="1995" y="2849"/>
                <a:ext cx="8" cy="33"/>
              </a:xfrm>
              <a:custGeom>
                <a:avLst/>
                <a:gdLst>
                  <a:gd name="T0" fmla="*/ 0 w 31"/>
                  <a:gd name="T1" fmla="*/ 1 h 115"/>
                  <a:gd name="T2" fmla="*/ 0 w 31"/>
                  <a:gd name="T3" fmla="*/ 3 h 115"/>
                  <a:gd name="T4" fmla="*/ 1 w 31"/>
                  <a:gd name="T5" fmla="*/ 0 h 115"/>
                  <a:gd name="T6" fmla="*/ 0 w 31"/>
                  <a:gd name="T7" fmla="*/ 1 h 115"/>
                  <a:gd name="T8" fmla="*/ 0 60000 65536"/>
                  <a:gd name="T9" fmla="*/ 0 60000 65536"/>
                  <a:gd name="T10" fmla="*/ 0 60000 65536"/>
                  <a:gd name="T11" fmla="*/ 0 60000 65536"/>
                  <a:gd name="T12" fmla="*/ 0 w 31"/>
                  <a:gd name="T13" fmla="*/ 0 h 115"/>
                  <a:gd name="T14" fmla="*/ 31 w 31"/>
                  <a:gd name="T15" fmla="*/ 115 h 115"/>
                </a:gdLst>
                <a:ahLst/>
                <a:cxnLst>
                  <a:cxn ang="T8">
                    <a:pos x="T0" y="T1"/>
                  </a:cxn>
                  <a:cxn ang="T9">
                    <a:pos x="T2" y="T3"/>
                  </a:cxn>
                  <a:cxn ang="T10">
                    <a:pos x="T4" y="T5"/>
                  </a:cxn>
                  <a:cxn ang="T11">
                    <a:pos x="T6" y="T7"/>
                  </a:cxn>
                </a:cxnLst>
                <a:rect l="T12" t="T13" r="T14" b="T15"/>
                <a:pathLst>
                  <a:path w="31" h="115">
                    <a:moveTo>
                      <a:pt x="0" y="25"/>
                    </a:moveTo>
                    <a:lnTo>
                      <a:pt x="11" y="115"/>
                    </a:lnTo>
                    <a:lnTo>
                      <a:pt x="31" y="0"/>
                    </a:lnTo>
                    <a:lnTo>
                      <a:pt x="0" y="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5" name="Freeform 256"/>
              <p:cNvSpPr/>
              <p:nvPr/>
            </p:nvSpPr>
            <p:spPr bwMode="auto">
              <a:xfrm>
                <a:off x="1430" y="1975"/>
                <a:ext cx="929" cy="549"/>
              </a:xfrm>
              <a:custGeom>
                <a:avLst/>
                <a:gdLst>
                  <a:gd name="T0" fmla="*/ 6 w 3259"/>
                  <a:gd name="T1" fmla="*/ 5 h 1930"/>
                  <a:gd name="T2" fmla="*/ 9 w 3259"/>
                  <a:gd name="T3" fmla="*/ 5 h 1930"/>
                  <a:gd name="T4" fmla="*/ 13 w 3259"/>
                  <a:gd name="T5" fmla="*/ 5 h 1930"/>
                  <a:gd name="T6" fmla="*/ 21 w 3259"/>
                  <a:gd name="T7" fmla="*/ 5 h 1930"/>
                  <a:gd name="T8" fmla="*/ 23 w 3259"/>
                  <a:gd name="T9" fmla="*/ 7 h 1930"/>
                  <a:gd name="T10" fmla="*/ 30 w 3259"/>
                  <a:gd name="T11" fmla="*/ 9 h 1930"/>
                  <a:gd name="T12" fmla="*/ 29 w 3259"/>
                  <a:gd name="T13" fmla="*/ 7 h 1930"/>
                  <a:gd name="T14" fmla="*/ 34 w 3259"/>
                  <a:gd name="T15" fmla="*/ 8 h 1930"/>
                  <a:gd name="T16" fmla="*/ 39 w 3259"/>
                  <a:gd name="T17" fmla="*/ 7 h 1930"/>
                  <a:gd name="T18" fmla="*/ 39 w 3259"/>
                  <a:gd name="T19" fmla="*/ 7 h 1930"/>
                  <a:gd name="T20" fmla="*/ 40 w 3259"/>
                  <a:gd name="T21" fmla="*/ 7 h 1930"/>
                  <a:gd name="T22" fmla="*/ 42 w 3259"/>
                  <a:gd name="T23" fmla="*/ 5 h 1930"/>
                  <a:gd name="T24" fmla="*/ 40 w 3259"/>
                  <a:gd name="T25" fmla="*/ 0 h 1930"/>
                  <a:gd name="T26" fmla="*/ 43 w 3259"/>
                  <a:gd name="T27" fmla="*/ 3 h 1930"/>
                  <a:gd name="T28" fmla="*/ 44 w 3259"/>
                  <a:gd name="T29" fmla="*/ 5 h 1930"/>
                  <a:gd name="T30" fmla="*/ 47 w 3259"/>
                  <a:gd name="T31" fmla="*/ 7 h 1930"/>
                  <a:gd name="T32" fmla="*/ 49 w 3259"/>
                  <a:gd name="T33" fmla="*/ 6 h 1930"/>
                  <a:gd name="T34" fmla="*/ 53 w 3259"/>
                  <a:gd name="T35" fmla="*/ 5 h 1930"/>
                  <a:gd name="T36" fmla="*/ 53 w 3259"/>
                  <a:gd name="T37" fmla="*/ 9 h 1930"/>
                  <a:gd name="T38" fmla="*/ 48 w 3259"/>
                  <a:gd name="T39" fmla="*/ 10 h 1930"/>
                  <a:gd name="T40" fmla="*/ 46 w 3259"/>
                  <a:gd name="T41" fmla="*/ 12 h 1930"/>
                  <a:gd name="T42" fmla="*/ 44 w 3259"/>
                  <a:gd name="T43" fmla="*/ 15 h 1930"/>
                  <a:gd name="T44" fmla="*/ 43 w 3259"/>
                  <a:gd name="T45" fmla="*/ 16 h 1930"/>
                  <a:gd name="T46" fmla="*/ 41 w 3259"/>
                  <a:gd name="T47" fmla="*/ 18 h 1930"/>
                  <a:gd name="T48" fmla="*/ 43 w 3259"/>
                  <a:gd name="T49" fmla="*/ 24 h 1930"/>
                  <a:gd name="T50" fmla="*/ 49 w 3259"/>
                  <a:gd name="T51" fmla="*/ 28 h 1930"/>
                  <a:gd name="T52" fmla="*/ 52 w 3259"/>
                  <a:gd name="T53" fmla="*/ 31 h 1930"/>
                  <a:gd name="T54" fmla="*/ 54 w 3259"/>
                  <a:gd name="T55" fmla="*/ 33 h 1930"/>
                  <a:gd name="T56" fmla="*/ 57 w 3259"/>
                  <a:gd name="T57" fmla="*/ 26 h 1930"/>
                  <a:gd name="T58" fmla="*/ 56 w 3259"/>
                  <a:gd name="T59" fmla="*/ 21 h 1930"/>
                  <a:gd name="T60" fmla="*/ 56 w 3259"/>
                  <a:gd name="T61" fmla="*/ 18 h 1930"/>
                  <a:gd name="T62" fmla="*/ 59 w 3259"/>
                  <a:gd name="T63" fmla="*/ 16 h 1930"/>
                  <a:gd name="T64" fmla="*/ 63 w 3259"/>
                  <a:gd name="T65" fmla="*/ 20 h 1930"/>
                  <a:gd name="T66" fmla="*/ 62 w 3259"/>
                  <a:gd name="T67" fmla="*/ 22 h 1930"/>
                  <a:gd name="T68" fmla="*/ 65 w 3259"/>
                  <a:gd name="T69" fmla="*/ 22 h 1930"/>
                  <a:gd name="T70" fmla="*/ 67 w 3259"/>
                  <a:gd name="T71" fmla="*/ 21 h 1930"/>
                  <a:gd name="T72" fmla="*/ 68 w 3259"/>
                  <a:gd name="T73" fmla="*/ 22 h 1930"/>
                  <a:gd name="T74" fmla="*/ 69 w 3259"/>
                  <a:gd name="T75" fmla="*/ 22 h 1930"/>
                  <a:gd name="T76" fmla="*/ 70 w 3259"/>
                  <a:gd name="T77" fmla="*/ 24 h 1930"/>
                  <a:gd name="T78" fmla="*/ 70 w 3259"/>
                  <a:gd name="T79" fmla="*/ 26 h 1930"/>
                  <a:gd name="T80" fmla="*/ 74 w 3259"/>
                  <a:gd name="T81" fmla="*/ 28 h 1930"/>
                  <a:gd name="T82" fmla="*/ 74 w 3259"/>
                  <a:gd name="T83" fmla="*/ 30 h 1930"/>
                  <a:gd name="T84" fmla="*/ 76 w 3259"/>
                  <a:gd name="T85" fmla="*/ 31 h 1930"/>
                  <a:gd name="T86" fmla="*/ 62 w 3259"/>
                  <a:gd name="T87" fmla="*/ 38 h 1930"/>
                  <a:gd name="T88" fmla="*/ 66 w 3259"/>
                  <a:gd name="T89" fmla="*/ 37 h 1930"/>
                  <a:gd name="T90" fmla="*/ 70 w 3259"/>
                  <a:gd name="T91" fmla="*/ 40 h 1930"/>
                  <a:gd name="T92" fmla="*/ 71 w 3259"/>
                  <a:gd name="T93" fmla="*/ 40 h 1930"/>
                  <a:gd name="T94" fmla="*/ 69 w 3259"/>
                  <a:gd name="T95" fmla="*/ 40 h 1930"/>
                  <a:gd name="T96" fmla="*/ 65 w 3259"/>
                  <a:gd name="T97" fmla="*/ 40 h 1930"/>
                  <a:gd name="T98" fmla="*/ 58 w 3259"/>
                  <a:gd name="T99" fmla="*/ 41 h 1930"/>
                  <a:gd name="T100" fmla="*/ 55 w 3259"/>
                  <a:gd name="T101" fmla="*/ 43 h 1930"/>
                  <a:gd name="T102" fmla="*/ 52 w 3259"/>
                  <a:gd name="T103" fmla="*/ 43 h 1930"/>
                  <a:gd name="T104" fmla="*/ 54 w 3259"/>
                  <a:gd name="T105" fmla="*/ 41 h 1930"/>
                  <a:gd name="T106" fmla="*/ 50 w 3259"/>
                  <a:gd name="T107" fmla="*/ 37 h 1930"/>
                  <a:gd name="T108" fmla="*/ 48 w 3259"/>
                  <a:gd name="T109" fmla="*/ 36 h 1930"/>
                  <a:gd name="T110" fmla="*/ 41 w 3259"/>
                  <a:gd name="T111" fmla="*/ 35 h 1930"/>
                  <a:gd name="T112" fmla="*/ 15 w 3259"/>
                  <a:gd name="T113" fmla="*/ 34 h 1930"/>
                  <a:gd name="T114" fmla="*/ 11 w 3259"/>
                  <a:gd name="T115" fmla="*/ 31 h 1930"/>
                  <a:gd name="T116" fmla="*/ 10 w 3259"/>
                  <a:gd name="T117" fmla="*/ 26 h 1930"/>
                  <a:gd name="T118" fmla="*/ 3 w 3259"/>
                  <a:gd name="T119" fmla="*/ 21 h 1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59"/>
                  <a:gd name="T181" fmla="*/ 0 h 1930"/>
                  <a:gd name="T182" fmla="*/ 3259 w 3259"/>
                  <a:gd name="T183" fmla="*/ 1930 h 1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59" h="1930">
                    <a:moveTo>
                      <a:pt x="0" y="855"/>
                    </a:moveTo>
                    <a:lnTo>
                      <a:pt x="0" y="178"/>
                    </a:lnTo>
                    <a:lnTo>
                      <a:pt x="260" y="266"/>
                    </a:lnTo>
                    <a:lnTo>
                      <a:pt x="243" y="231"/>
                    </a:lnTo>
                    <a:lnTo>
                      <a:pt x="271" y="210"/>
                    </a:lnTo>
                    <a:lnTo>
                      <a:pt x="432" y="135"/>
                    </a:lnTo>
                    <a:lnTo>
                      <a:pt x="308" y="226"/>
                    </a:lnTo>
                    <a:lnTo>
                      <a:pt x="377" y="200"/>
                    </a:lnTo>
                    <a:lnTo>
                      <a:pt x="377" y="218"/>
                    </a:lnTo>
                    <a:lnTo>
                      <a:pt x="511" y="137"/>
                    </a:lnTo>
                    <a:lnTo>
                      <a:pt x="493" y="111"/>
                    </a:lnTo>
                    <a:lnTo>
                      <a:pt x="580" y="207"/>
                    </a:lnTo>
                    <a:lnTo>
                      <a:pt x="636" y="151"/>
                    </a:lnTo>
                    <a:lnTo>
                      <a:pt x="630" y="207"/>
                    </a:lnTo>
                    <a:lnTo>
                      <a:pt x="699" y="168"/>
                    </a:lnTo>
                    <a:lnTo>
                      <a:pt x="891" y="235"/>
                    </a:lnTo>
                    <a:lnTo>
                      <a:pt x="981" y="234"/>
                    </a:lnTo>
                    <a:lnTo>
                      <a:pt x="1029" y="275"/>
                    </a:lnTo>
                    <a:lnTo>
                      <a:pt x="972" y="310"/>
                    </a:lnTo>
                    <a:lnTo>
                      <a:pt x="1006" y="323"/>
                    </a:lnTo>
                    <a:lnTo>
                      <a:pt x="1181" y="306"/>
                    </a:lnTo>
                    <a:lnTo>
                      <a:pt x="1255" y="364"/>
                    </a:lnTo>
                    <a:lnTo>
                      <a:pt x="1268" y="402"/>
                    </a:lnTo>
                    <a:lnTo>
                      <a:pt x="1286" y="376"/>
                    </a:lnTo>
                    <a:lnTo>
                      <a:pt x="1255" y="323"/>
                    </a:lnTo>
                    <a:lnTo>
                      <a:pt x="1339" y="260"/>
                    </a:lnTo>
                    <a:lnTo>
                      <a:pt x="1256" y="300"/>
                    </a:lnTo>
                    <a:lnTo>
                      <a:pt x="1231" y="281"/>
                    </a:lnTo>
                    <a:lnTo>
                      <a:pt x="1330" y="234"/>
                    </a:lnTo>
                    <a:lnTo>
                      <a:pt x="1383" y="302"/>
                    </a:lnTo>
                    <a:lnTo>
                      <a:pt x="1441" y="300"/>
                    </a:lnTo>
                    <a:lnTo>
                      <a:pt x="1474" y="331"/>
                    </a:lnTo>
                    <a:lnTo>
                      <a:pt x="1628" y="323"/>
                    </a:lnTo>
                    <a:lnTo>
                      <a:pt x="1622" y="302"/>
                    </a:lnTo>
                    <a:lnTo>
                      <a:pt x="1668" y="342"/>
                    </a:lnTo>
                    <a:lnTo>
                      <a:pt x="1674" y="310"/>
                    </a:lnTo>
                    <a:lnTo>
                      <a:pt x="1639" y="321"/>
                    </a:lnTo>
                    <a:lnTo>
                      <a:pt x="1614" y="279"/>
                    </a:lnTo>
                    <a:lnTo>
                      <a:pt x="1672" y="275"/>
                    </a:lnTo>
                    <a:lnTo>
                      <a:pt x="1691" y="306"/>
                    </a:lnTo>
                    <a:lnTo>
                      <a:pt x="1714" y="296"/>
                    </a:lnTo>
                    <a:lnTo>
                      <a:pt x="1706" y="345"/>
                    </a:lnTo>
                    <a:lnTo>
                      <a:pt x="1746" y="369"/>
                    </a:lnTo>
                    <a:lnTo>
                      <a:pt x="1734" y="302"/>
                    </a:lnTo>
                    <a:lnTo>
                      <a:pt x="1810" y="262"/>
                    </a:lnTo>
                    <a:lnTo>
                      <a:pt x="1790" y="231"/>
                    </a:lnTo>
                    <a:lnTo>
                      <a:pt x="1768" y="253"/>
                    </a:lnTo>
                    <a:lnTo>
                      <a:pt x="1808" y="196"/>
                    </a:lnTo>
                    <a:lnTo>
                      <a:pt x="1696" y="154"/>
                    </a:lnTo>
                    <a:lnTo>
                      <a:pt x="1707" y="55"/>
                    </a:lnTo>
                    <a:lnTo>
                      <a:pt x="1734" y="57"/>
                    </a:lnTo>
                    <a:lnTo>
                      <a:pt x="1752" y="0"/>
                    </a:lnTo>
                    <a:lnTo>
                      <a:pt x="1832" y="55"/>
                    </a:lnTo>
                    <a:lnTo>
                      <a:pt x="1834" y="92"/>
                    </a:lnTo>
                    <a:lnTo>
                      <a:pt x="1891" y="143"/>
                    </a:lnTo>
                    <a:lnTo>
                      <a:pt x="1853" y="142"/>
                    </a:lnTo>
                    <a:lnTo>
                      <a:pt x="1869" y="160"/>
                    </a:lnTo>
                    <a:lnTo>
                      <a:pt x="1847" y="181"/>
                    </a:lnTo>
                    <a:lnTo>
                      <a:pt x="1913" y="196"/>
                    </a:lnTo>
                    <a:lnTo>
                      <a:pt x="1896" y="207"/>
                    </a:lnTo>
                    <a:lnTo>
                      <a:pt x="1935" y="291"/>
                    </a:lnTo>
                    <a:lnTo>
                      <a:pt x="1971" y="216"/>
                    </a:lnTo>
                    <a:lnTo>
                      <a:pt x="2017" y="243"/>
                    </a:lnTo>
                    <a:lnTo>
                      <a:pt x="2029" y="295"/>
                    </a:lnTo>
                    <a:lnTo>
                      <a:pt x="2007" y="310"/>
                    </a:lnTo>
                    <a:lnTo>
                      <a:pt x="2051" y="369"/>
                    </a:lnTo>
                    <a:lnTo>
                      <a:pt x="2077" y="356"/>
                    </a:lnTo>
                    <a:lnTo>
                      <a:pt x="2112" y="261"/>
                    </a:lnTo>
                    <a:lnTo>
                      <a:pt x="2152" y="252"/>
                    </a:lnTo>
                    <a:lnTo>
                      <a:pt x="2122" y="172"/>
                    </a:lnTo>
                    <a:lnTo>
                      <a:pt x="2229" y="180"/>
                    </a:lnTo>
                    <a:lnTo>
                      <a:pt x="2276" y="226"/>
                    </a:lnTo>
                    <a:lnTo>
                      <a:pt x="2258" y="249"/>
                    </a:lnTo>
                    <a:lnTo>
                      <a:pt x="2280" y="261"/>
                    </a:lnTo>
                    <a:lnTo>
                      <a:pt x="2230" y="276"/>
                    </a:lnTo>
                    <a:lnTo>
                      <a:pt x="2274" y="379"/>
                    </a:lnTo>
                    <a:lnTo>
                      <a:pt x="2203" y="431"/>
                    </a:lnTo>
                    <a:lnTo>
                      <a:pt x="2176" y="408"/>
                    </a:lnTo>
                    <a:lnTo>
                      <a:pt x="2186" y="444"/>
                    </a:lnTo>
                    <a:lnTo>
                      <a:pt x="2078" y="419"/>
                    </a:lnTo>
                    <a:lnTo>
                      <a:pt x="2101" y="453"/>
                    </a:lnTo>
                    <a:lnTo>
                      <a:pt x="2060" y="504"/>
                    </a:lnTo>
                    <a:lnTo>
                      <a:pt x="1945" y="464"/>
                    </a:lnTo>
                    <a:lnTo>
                      <a:pt x="1987" y="507"/>
                    </a:lnTo>
                    <a:lnTo>
                      <a:pt x="2067" y="515"/>
                    </a:lnTo>
                    <a:lnTo>
                      <a:pt x="2012" y="599"/>
                    </a:lnTo>
                    <a:lnTo>
                      <a:pt x="1953" y="595"/>
                    </a:lnTo>
                    <a:lnTo>
                      <a:pt x="1924" y="640"/>
                    </a:lnTo>
                    <a:lnTo>
                      <a:pt x="1818" y="603"/>
                    </a:lnTo>
                    <a:lnTo>
                      <a:pt x="1913" y="640"/>
                    </a:lnTo>
                    <a:lnTo>
                      <a:pt x="1928" y="675"/>
                    </a:lnTo>
                    <a:lnTo>
                      <a:pt x="1853" y="688"/>
                    </a:lnTo>
                    <a:lnTo>
                      <a:pt x="1869" y="698"/>
                    </a:lnTo>
                    <a:lnTo>
                      <a:pt x="1848" y="701"/>
                    </a:lnTo>
                    <a:lnTo>
                      <a:pt x="1848" y="736"/>
                    </a:lnTo>
                    <a:lnTo>
                      <a:pt x="1769" y="783"/>
                    </a:lnTo>
                    <a:lnTo>
                      <a:pt x="1757" y="937"/>
                    </a:lnTo>
                    <a:lnTo>
                      <a:pt x="1785" y="973"/>
                    </a:lnTo>
                    <a:lnTo>
                      <a:pt x="1826" y="952"/>
                    </a:lnTo>
                    <a:lnTo>
                      <a:pt x="1846" y="1070"/>
                    </a:lnTo>
                    <a:lnTo>
                      <a:pt x="1905" y="1047"/>
                    </a:lnTo>
                    <a:lnTo>
                      <a:pt x="1978" y="1079"/>
                    </a:lnTo>
                    <a:lnTo>
                      <a:pt x="2123" y="1166"/>
                    </a:lnTo>
                    <a:lnTo>
                      <a:pt x="2112" y="1200"/>
                    </a:lnTo>
                    <a:lnTo>
                      <a:pt x="2128" y="1175"/>
                    </a:lnTo>
                    <a:lnTo>
                      <a:pt x="2238" y="1184"/>
                    </a:lnTo>
                    <a:lnTo>
                      <a:pt x="2238" y="1311"/>
                    </a:lnTo>
                    <a:lnTo>
                      <a:pt x="2271" y="1355"/>
                    </a:lnTo>
                    <a:lnTo>
                      <a:pt x="2248" y="1365"/>
                    </a:lnTo>
                    <a:lnTo>
                      <a:pt x="2302" y="1388"/>
                    </a:lnTo>
                    <a:lnTo>
                      <a:pt x="2287" y="1428"/>
                    </a:lnTo>
                    <a:lnTo>
                      <a:pt x="2341" y="1426"/>
                    </a:lnTo>
                    <a:lnTo>
                      <a:pt x="2412" y="1358"/>
                    </a:lnTo>
                    <a:lnTo>
                      <a:pt x="2379" y="1342"/>
                    </a:lnTo>
                    <a:lnTo>
                      <a:pt x="2341" y="1219"/>
                    </a:lnTo>
                    <a:lnTo>
                      <a:pt x="2474" y="1112"/>
                    </a:lnTo>
                    <a:lnTo>
                      <a:pt x="2456" y="1112"/>
                    </a:lnTo>
                    <a:lnTo>
                      <a:pt x="2424" y="985"/>
                    </a:lnTo>
                    <a:lnTo>
                      <a:pt x="2375" y="952"/>
                    </a:lnTo>
                    <a:lnTo>
                      <a:pt x="2440" y="899"/>
                    </a:lnTo>
                    <a:lnTo>
                      <a:pt x="2418" y="871"/>
                    </a:lnTo>
                    <a:lnTo>
                      <a:pt x="2426" y="825"/>
                    </a:lnTo>
                    <a:lnTo>
                      <a:pt x="2401" y="818"/>
                    </a:lnTo>
                    <a:lnTo>
                      <a:pt x="2426" y="772"/>
                    </a:lnTo>
                    <a:lnTo>
                      <a:pt x="2397" y="741"/>
                    </a:lnTo>
                    <a:lnTo>
                      <a:pt x="2416" y="702"/>
                    </a:lnTo>
                    <a:lnTo>
                      <a:pt x="2516" y="729"/>
                    </a:lnTo>
                    <a:lnTo>
                      <a:pt x="2563" y="706"/>
                    </a:lnTo>
                    <a:lnTo>
                      <a:pt x="2652" y="772"/>
                    </a:lnTo>
                    <a:lnTo>
                      <a:pt x="2652" y="799"/>
                    </a:lnTo>
                    <a:lnTo>
                      <a:pt x="2726" y="803"/>
                    </a:lnTo>
                    <a:lnTo>
                      <a:pt x="2733" y="867"/>
                    </a:lnTo>
                    <a:lnTo>
                      <a:pt x="2666" y="870"/>
                    </a:lnTo>
                    <a:lnTo>
                      <a:pt x="2724" y="881"/>
                    </a:lnTo>
                    <a:lnTo>
                      <a:pt x="2743" y="918"/>
                    </a:lnTo>
                    <a:lnTo>
                      <a:pt x="2681" y="974"/>
                    </a:lnTo>
                    <a:lnTo>
                      <a:pt x="2770" y="947"/>
                    </a:lnTo>
                    <a:lnTo>
                      <a:pt x="2775" y="994"/>
                    </a:lnTo>
                    <a:lnTo>
                      <a:pt x="2736" y="1013"/>
                    </a:lnTo>
                    <a:lnTo>
                      <a:pt x="2792" y="964"/>
                    </a:lnTo>
                    <a:lnTo>
                      <a:pt x="2797" y="996"/>
                    </a:lnTo>
                    <a:lnTo>
                      <a:pt x="2849" y="950"/>
                    </a:lnTo>
                    <a:lnTo>
                      <a:pt x="2860" y="974"/>
                    </a:lnTo>
                    <a:lnTo>
                      <a:pt x="2894" y="906"/>
                    </a:lnTo>
                    <a:lnTo>
                      <a:pt x="2880" y="893"/>
                    </a:lnTo>
                    <a:lnTo>
                      <a:pt x="2922" y="855"/>
                    </a:lnTo>
                    <a:lnTo>
                      <a:pt x="2969" y="927"/>
                    </a:lnTo>
                    <a:lnTo>
                      <a:pt x="2928" y="943"/>
                    </a:lnTo>
                    <a:lnTo>
                      <a:pt x="2974" y="935"/>
                    </a:lnTo>
                    <a:lnTo>
                      <a:pt x="2989" y="963"/>
                    </a:lnTo>
                    <a:lnTo>
                      <a:pt x="2959" y="973"/>
                    </a:lnTo>
                    <a:lnTo>
                      <a:pt x="2997" y="978"/>
                    </a:lnTo>
                    <a:lnTo>
                      <a:pt x="2974" y="998"/>
                    </a:lnTo>
                    <a:lnTo>
                      <a:pt x="2998" y="994"/>
                    </a:lnTo>
                    <a:lnTo>
                      <a:pt x="3019" y="1024"/>
                    </a:lnTo>
                    <a:lnTo>
                      <a:pt x="3006" y="1040"/>
                    </a:lnTo>
                    <a:lnTo>
                      <a:pt x="3042" y="1066"/>
                    </a:lnTo>
                    <a:lnTo>
                      <a:pt x="2983" y="1092"/>
                    </a:lnTo>
                    <a:lnTo>
                      <a:pt x="3025" y="1092"/>
                    </a:lnTo>
                    <a:lnTo>
                      <a:pt x="3017" y="1116"/>
                    </a:lnTo>
                    <a:lnTo>
                      <a:pt x="3082" y="1140"/>
                    </a:lnTo>
                    <a:lnTo>
                      <a:pt x="3104" y="1198"/>
                    </a:lnTo>
                    <a:lnTo>
                      <a:pt x="3130" y="1177"/>
                    </a:lnTo>
                    <a:lnTo>
                      <a:pt x="3193" y="1216"/>
                    </a:lnTo>
                    <a:lnTo>
                      <a:pt x="3053" y="1267"/>
                    </a:lnTo>
                    <a:lnTo>
                      <a:pt x="3082" y="1296"/>
                    </a:lnTo>
                    <a:lnTo>
                      <a:pt x="3199" y="1238"/>
                    </a:lnTo>
                    <a:lnTo>
                      <a:pt x="3199" y="1286"/>
                    </a:lnTo>
                    <a:lnTo>
                      <a:pt x="3255" y="1278"/>
                    </a:lnTo>
                    <a:lnTo>
                      <a:pt x="3259" y="1301"/>
                    </a:lnTo>
                    <a:lnTo>
                      <a:pt x="3235" y="1301"/>
                    </a:lnTo>
                    <a:lnTo>
                      <a:pt x="3259" y="1361"/>
                    </a:lnTo>
                    <a:lnTo>
                      <a:pt x="3092" y="1473"/>
                    </a:lnTo>
                    <a:lnTo>
                      <a:pt x="2857" y="1473"/>
                    </a:lnTo>
                    <a:lnTo>
                      <a:pt x="2754" y="1551"/>
                    </a:lnTo>
                    <a:lnTo>
                      <a:pt x="2671" y="1665"/>
                    </a:lnTo>
                    <a:lnTo>
                      <a:pt x="2754" y="1577"/>
                    </a:lnTo>
                    <a:lnTo>
                      <a:pt x="2882" y="1528"/>
                    </a:lnTo>
                    <a:lnTo>
                      <a:pt x="2928" y="1566"/>
                    </a:lnTo>
                    <a:lnTo>
                      <a:pt x="2844" y="1599"/>
                    </a:lnTo>
                    <a:lnTo>
                      <a:pt x="2914" y="1614"/>
                    </a:lnTo>
                    <a:lnTo>
                      <a:pt x="2894" y="1649"/>
                    </a:lnTo>
                    <a:lnTo>
                      <a:pt x="2945" y="1714"/>
                    </a:lnTo>
                    <a:lnTo>
                      <a:pt x="3046" y="1737"/>
                    </a:lnTo>
                    <a:lnTo>
                      <a:pt x="3076" y="1656"/>
                    </a:lnTo>
                    <a:lnTo>
                      <a:pt x="3076" y="1707"/>
                    </a:lnTo>
                    <a:lnTo>
                      <a:pt x="3098" y="1700"/>
                    </a:lnTo>
                    <a:lnTo>
                      <a:pt x="3052" y="1750"/>
                    </a:lnTo>
                    <a:lnTo>
                      <a:pt x="2934" y="1785"/>
                    </a:lnTo>
                    <a:lnTo>
                      <a:pt x="2890" y="1848"/>
                    </a:lnTo>
                    <a:lnTo>
                      <a:pt x="2860" y="1794"/>
                    </a:lnTo>
                    <a:lnTo>
                      <a:pt x="2973" y="1746"/>
                    </a:lnTo>
                    <a:lnTo>
                      <a:pt x="2914" y="1749"/>
                    </a:lnTo>
                    <a:lnTo>
                      <a:pt x="2922" y="1714"/>
                    </a:lnTo>
                    <a:lnTo>
                      <a:pt x="2826" y="1753"/>
                    </a:lnTo>
                    <a:lnTo>
                      <a:pt x="2797" y="1729"/>
                    </a:lnTo>
                    <a:lnTo>
                      <a:pt x="2797" y="1656"/>
                    </a:lnTo>
                    <a:lnTo>
                      <a:pt x="2735" y="1634"/>
                    </a:lnTo>
                    <a:lnTo>
                      <a:pt x="2687" y="1750"/>
                    </a:lnTo>
                    <a:lnTo>
                      <a:pt x="2493" y="1794"/>
                    </a:lnTo>
                    <a:lnTo>
                      <a:pt x="2358" y="1838"/>
                    </a:lnTo>
                    <a:lnTo>
                      <a:pt x="2339" y="1860"/>
                    </a:lnTo>
                    <a:lnTo>
                      <a:pt x="2366" y="1865"/>
                    </a:lnTo>
                    <a:lnTo>
                      <a:pt x="2373" y="1883"/>
                    </a:lnTo>
                    <a:lnTo>
                      <a:pt x="2210" y="1930"/>
                    </a:lnTo>
                    <a:lnTo>
                      <a:pt x="2218" y="1907"/>
                    </a:lnTo>
                    <a:lnTo>
                      <a:pt x="2230" y="1892"/>
                    </a:lnTo>
                    <a:lnTo>
                      <a:pt x="2237" y="1871"/>
                    </a:lnTo>
                    <a:lnTo>
                      <a:pt x="2263" y="1853"/>
                    </a:lnTo>
                    <a:lnTo>
                      <a:pt x="2265" y="1750"/>
                    </a:lnTo>
                    <a:lnTo>
                      <a:pt x="2296" y="1785"/>
                    </a:lnTo>
                    <a:lnTo>
                      <a:pt x="2342" y="1772"/>
                    </a:lnTo>
                    <a:lnTo>
                      <a:pt x="2300" y="1714"/>
                    </a:lnTo>
                    <a:lnTo>
                      <a:pt x="2162" y="1684"/>
                    </a:lnTo>
                    <a:lnTo>
                      <a:pt x="2155" y="1684"/>
                    </a:lnTo>
                    <a:lnTo>
                      <a:pt x="2139" y="1602"/>
                    </a:lnTo>
                    <a:lnTo>
                      <a:pt x="2112" y="1607"/>
                    </a:lnTo>
                    <a:lnTo>
                      <a:pt x="2088" y="1560"/>
                    </a:lnTo>
                    <a:lnTo>
                      <a:pt x="2060" y="1557"/>
                    </a:lnTo>
                    <a:lnTo>
                      <a:pt x="2060" y="1584"/>
                    </a:lnTo>
                    <a:lnTo>
                      <a:pt x="2020" y="1545"/>
                    </a:lnTo>
                    <a:lnTo>
                      <a:pt x="1956" y="1602"/>
                    </a:lnTo>
                    <a:lnTo>
                      <a:pt x="1773" y="1560"/>
                    </a:lnTo>
                    <a:lnTo>
                      <a:pt x="1753" y="1520"/>
                    </a:lnTo>
                    <a:lnTo>
                      <a:pt x="1752" y="1546"/>
                    </a:lnTo>
                    <a:lnTo>
                      <a:pt x="698" y="1546"/>
                    </a:lnTo>
                    <a:lnTo>
                      <a:pt x="682" y="1501"/>
                    </a:lnTo>
                    <a:lnTo>
                      <a:pt x="626" y="1488"/>
                    </a:lnTo>
                    <a:lnTo>
                      <a:pt x="629" y="1459"/>
                    </a:lnTo>
                    <a:lnTo>
                      <a:pt x="511" y="1422"/>
                    </a:lnTo>
                    <a:lnTo>
                      <a:pt x="525" y="1400"/>
                    </a:lnTo>
                    <a:lnTo>
                      <a:pt x="496" y="1346"/>
                    </a:lnTo>
                    <a:lnTo>
                      <a:pt x="466" y="1342"/>
                    </a:lnTo>
                    <a:lnTo>
                      <a:pt x="403" y="1225"/>
                    </a:lnTo>
                    <a:lnTo>
                      <a:pt x="415" y="1189"/>
                    </a:lnTo>
                    <a:lnTo>
                      <a:pt x="418" y="1127"/>
                    </a:lnTo>
                    <a:lnTo>
                      <a:pt x="347" y="1092"/>
                    </a:lnTo>
                    <a:lnTo>
                      <a:pt x="210" y="887"/>
                    </a:lnTo>
                    <a:lnTo>
                      <a:pt x="135" y="945"/>
                    </a:lnTo>
                    <a:lnTo>
                      <a:pt x="112" y="917"/>
                    </a:lnTo>
                    <a:lnTo>
                      <a:pt x="107" y="912"/>
                    </a:lnTo>
                    <a:lnTo>
                      <a:pt x="72" y="855"/>
                    </a:lnTo>
                    <a:lnTo>
                      <a:pt x="0" y="85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6" name="Freeform 257"/>
              <p:cNvSpPr/>
              <p:nvPr/>
            </p:nvSpPr>
            <p:spPr bwMode="auto">
              <a:xfrm>
                <a:off x="1569" y="2386"/>
                <a:ext cx="54" cy="36"/>
              </a:xfrm>
              <a:custGeom>
                <a:avLst/>
                <a:gdLst>
                  <a:gd name="T0" fmla="*/ 0 w 191"/>
                  <a:gd name="T1" fmla="*/ 0 h 128"/>
                  <a:gd name="T2" fmla="*/ 2 w 191"/>
                  <a:gd name="T3" fmla="*/ 1 h 128"/>
                  <a:gd name="T4" fmla="*/ 4 w 191"/>
                  <a:gd name="T5" fmla="*/ 3 h 128"/>
                  <a:gd name="T6" fmla="*/ 3 w 191"/>
                  <a:gd name="T7" fmla="*/ 3 h 128"/>
                  <a:gd name="T8" fmla="*/ 0 w 191"/>
                  <a:gd name="T9" fmla="*/ 0 h 128"/>
                  <a:gd name="T10" fmla="*/ 0 60000 65536"/>
                  <a:gd name="T11" fmla="*/ 0 60000 65536"/>
                  <a:gd name="T12" fmla="*/ 0 60000 65536"/>
                  <a:gd name="T13" fmla="*/ 0 60000 65536"/>
                  <a:gd name="T14" fmla="*/ 0 60000 65536"/>
                  <a:gd name="T15" fmla="*/ 0 w 191"/>
                  <a:gd name="T16" fmla="*/ 0 h 128"/>
                  <a:gd name="T17" fmla="*/ 191 w 191"/>
                  <a:gd name="T18" fmla="*/ 128 h 128"/>
                </a:gdLst>
                <a:ahLst/>
                <a:cxnLst>
                  <a:cxn ang="T10">
                    <a:pos x="T0" y="T1"/>
                  </a:cxn>
                  <a:cxn ang="T11">
                    <a:pos x="T2" y="T3"/>
                  </a:cxn>
                  <a:cxn ang="T12">
                    <a:pos x="T4" y="T5"/>
                  </a:cxn>
                  <a:cxn ang="T13">
                    <a:pos x="T6" y="T7"/>
                  </a:cxn>
                  <a:cxn ang="T14">
                    <a:pos x="T8" y="T9"/>
                  </a:cxn>
                </a:cxnLst>
                <a:rect l="T15" t="T16" r="T17" b="T18"/>
                <a:pathLst>
                  <a:path w="191" h="128">
                    <a:moveTo>
                      <a:pt x="0" y="0"/>
                    </a:moveTo>
                    <a:lnTo>
                      <a:pt x="103" y="27"/>
                    </a:lnTo>
                    <a:lnTo>
                      <a:pt x="191" y="128"/>
                    </a:lnTo>
                    <a:lnTo>
                      <a:pt x="140" y="109"/>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7" name="Freeform 258"/>
              <p:cNvSpPr/>
              <p:nvPr/>
            </p:nvSpPr>
            <p:spPr bwMode="auto">
              <a:xfrm>
                <a:off x="1594" y="1911"/>
                <a:ext cx="114" cy="83"/>
              </a:xfrm>
              <a:custGeom>
                <a:avLst/>
                <a:gdLst>
                  <a:gd name="T0" fmla="*/ 0 w 399"/>
                  <a:gd name="T1" fmla="*/ 5 h 289"/>
                  <a:gd name="T2" fmla="*/ 0 w 399"/>
                  <a:gd name="T3" fmla="*/ 4 h 289"/>
                  <a:gd name="T4" fmla="*/ 2 w 399"/>
                  <a:gd name="T5" fmla="*/ 1 h 289"/>
                  <a:gd name="T6" fmla="*/ 1 w 399"/>
                  <a:gd name="T7" fmla="*/ 0 h 289"/>
                  <a:gd name="T8" fmla="*/ 4 w 399"/>
                  <a:gd name="T9" fmla="*/ 0 h 289"/>
                  <a:gd name="T10" fmla="*/ 6 w 399"/>
                  <a:gd name="T11" fmla="*/ 1 h 289"/>
                  <a:gd name="T12" fmla="*/ 7 w 399"/>
                  <a:gd name="T13" fmla="*/ 1 h 289"/>
                  <a:gd name="T14" fmla="*/ 9 w 399"/>
                  <a:gd name="T15" fmla="*/ 2 h 289"/>
                  <a:gd name="T16" fmla="*/ 5 w 399"/>
                  <a:gd name="T17" fmla="*/ 5 h 289"/>
                  <a:gd name="T18" fmla="*/ 5 w 399"/>
                  <a:gd name="T19" fmla="*/ 6 h 289"/>
                  <a:gd name="T20" fmla="*/ 3 w 399"/>
                  <a:gd name="T21" fmla="*/ 7 h 289"/>
                  <a:gd name="T22" fmla="*/ 2 w 399"/>
                  <a:gd name="T23" fmla="*/ 6 h 289"/>
                  <a:gd name="T24" fmla="*/ 0 w 399"/>
                  <a:gd name="T25" fmla="*/ 5 h 2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9"/>
                  <a:gd name="T40" fmla="*/ 0 h 289"/>
                  <a:gd name="T41" fmla="*/ 399 w 399"/>
                  <a:gd name="T42" fmla="*/ 289 h 2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9" h="289">
                    <a:moveTo>
                      <a:pt x="0" y="220"/>
                    </a:moveTo>
                    <a:lnTo>
                      <a:pt x="15" y="182"/>
                    </a:lnTo>
                    <a:lnTo>
                      <a:pt x="76" y="63"/>
                    </a:lnTo>
                    <a:lnTo>
                      <a:pt x="47" y="11"/>
                    </a:lnTo>
                    <a:lnTo>
                      <a:pt x="171" y="0"/>
                    </a:lnTo>
                    <a:lnTo>
                      <a:pt x="257" y="48"/>
                    </a:lnTo>
                    <a:lnTo>
                      <a:pt x="312" y="21"/>
                    </a:lnTo>
                    <a:lnTo>
                      <a:pt x="399" y="88"/>
                    </a:lnTo>
                    <a:lnTo>
                      <a:pt x="217" y="195"/>
                    </a:lnTo>
                    <a:lnTo>
                      <a:pt x="200" y="259"/>
                    </a:lnTo>
                    <a:lnTo>
                      <a:pt x="112" y="289"/>
                    </a:lnTo>
                    <a:lnTo>
                      <a:pt x="70" y="239"/>
                    </a:lnTo>
                    <a:lnTo>
                      <a:pt x="0" y="22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8" name="Freeform 259"/>
              <p:cNvSpPr/>
              <p:nvPr/>
            </p:nvSpPr>
            <p:spPr bwMode="auto">
              <a:xfrm>
                <a:off x="1628" y="1835"/>
                <a:ext cx="79" cy="46"/>
              </a:xfrm>
              <a:custGeom>
                <a:avLst/>
                <a:gdLst>
                  <a:gd name="T0" fmla="*/ 0 w 279"/>
                  <a:gd name="T1" fmla="*/ 3 h 161"/>
                  <a:gd name="T2" fmla="*/ 1 w 279"/>
                  <a:gd name="T3" fmla="*/ 3 h 161"/>
                  <a:gd name="T4" fmla="*/ 2 w 279"/>
                  <a:gd name="T5" fmla="*/ 3 h 161"/>
                  <a:gd name="T6" fmla="*/ 2 w 279"/>
                  <a:gd name="T7" fmla="*/ 4 h 161"/>
                  <a:gd name="T8" fmla="*/ 3 w 279"/>
                  <a:gd name="T9" fmla="*/ 3 h 161"/>
                  <a:gd name="T10" fmla="*/ 3 w 279"/>
                  <a:gd name="T11" fmla="*/ 3 h 161"/>
                  <a:gd name="T12" fmla="*/ 3 w 279"/>
                  <a:gd name="T13" fmla="*/ 3 h 161"/>
                  <a:gd name="T14" fmla="*/ 4 w 279"/>
                  <a:gd name="T15" fmla="*/ 2 h 161"/>
                  <a:gd name="T16" fmla="*/ 4 w 279"/>
                  <a:gd name="T17" fmla="*/ 1 h 161"/>
                  <a:gd name="T18" fmla="*/ 5 w 279"/>
                  <a:gd name="T19" fmla="*/ 3 h 161"/>
                  <a:gd name="T20" fmla="*/ 6 w 279"/>
                  <a:gd name="T21" fmla="*/ 2 h 161"/>
                  <a:gd name="T22" fmla="*/ 5 w 279"/>
                  <a:gd name="T23" fmla="*/ 1 h 161"/>
                  <a:gd name="T24" fmla="*/ 6 w 279"/>
                  <a:gd name="T25" fmla="*/ 1 h 161"/>
                  <a:gd name="T26" fmla="*/ 5 w 279"/>
                  <a:gd name="T27" fmla="*/ 0 h 161"/>
                  <a:gd name="T28" fmla="*/ 3 w 279"/>
                  <a:gd name="T29" fmla="*/ 1 h 161"/>
                  <a:gd name="T30" fmla="*/ 0 w 279"/>
                  <a:gd name="T31" fmla="*/ 3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9"/>
                  <a:gd name="T49" fmla="*/ 0 h 161"/>
                  <a:gd name="T50" fmla="*/ 279 w 279"/>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9" h="161">
                    <a:moveTo>
                      <a:pt x="0" y="125"/>
                    </a:moveTo>
                    <a:lnTo>
                      <a:pt x="62" y="148"/>
                    </a:lnTo>
                    <a:lnTo>
                      <a:pt x="78" y="122"/>
                    </a:lnTo>
                    <a:lnTo>
                      <a:pt x="93" y="161"/>
                    </a:lnTo>
                    <a:lnTo>
                      <a:pt x="122" y="146"/>
                    </a:lnTo>
                    <a:lnTo>
                      <a:pt x="116" y="108"/>
                    </a:lnTo>
                    <a:lnTo>
                      <a:pt x="147" y="130"/>
                    </a:lnTo>
                    <a:lnTo>
                      <a:pt x="164" y="72"/>
                    </a:lnTo>
                    <a:lnTo>
                      <a:pt x="189" y="67"/>
                    </a:lnTo>
                    <a:lnTo>
                      <a:pt x="198" y="121"/>
                    </a:lnTo>
                    <a:lnTo>
                      <a:pt x="258" y="80"/>
                    </a:lnTo>
                    <a:lnTo>
                      <a:pt x="241" y="33"/>
                    </a:lnTo>
                    <a:lnTo>
                      <a:pt x="279" y="23"/>
                    </a:lnTo>
                    <a:lnTo>
                      <a:pt x="240" y="0"/>
                    </a:lnTo>
                    <a:lnTo>
                      <a:pt x="136" y="23"/>
                    </a:lnTo>
                    <a:lnTo>
                      <a:pt x="0" y="1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9" name="Freeform 260"/>
              <p:cNvSpPr/>
              <p:nvPr/>
            </p:nvSpPr>
            <p:spPr bwMode="auto">
              <a:xfrm>
                <a:off x="1670" y="1941"/>
                <a:ext cx="195" cy="112"/>
              </a:xfrm>
              <a:custGeom>
                <a:avLst/>
                <a:gdLst>
                  <a:gd name="T0" fmla="*/ 0 w 688"/>
                  <a:gd name="T1" fmla="*/ 3 h 394"/>
                  <a:gd name="T2" fmla="*/ 1 w 688"/>
                  <a:gd name="T3" fmla="*/ 2 h 394"/>
                  <a:gd name="T4" fmla="*/ 0 w 688"/>
                  <a:gd name="T5" fmla="*/ 2 h 394"/>
                  <a:gd name="T6" fmla="*/ 2 w 688"/>
                  <a:gd name="T7" fmla="*/ 1 h 394"/>
                  <a:gd name="T8" fmla="*/ 4 w 688"/>
                  <a:gd name="T9" fmla="*/ 0 h 394"/>
                  <a:gd name="T10" fmla="*/ 4 w 688"/>
                  <a:gd name="T11" fmla="*/ 1 h 394"/>
                  <a:gd name="T12" fmla="*/ 4 w 688"/>
                  <a:gd name="T13" fmla="*/ 1 h 394"/>
                  <a:gd name="T14" fmla="*/ 5 w 688"/>
                  <a:gd name="T15" fmla="*/ 1 h 394"/>
                  <a:gd name="T16" fmla="*/ 7 w 688"/>
                  <a:gd name="T17" fmla="*/ 1 h 394"/>
                  <a:gd name="T18" fmla="*/ 6 w 688"/>
                  <a:gd name="T19" fmla="*/ 2 h 394"/>
                  <a:gd name="T20" fmla="*/ 8 w 688"/>
                  <a:gd name="T21" fmla="*/ 2 h 394"/>
                  <a:gd name="T22" fmla="*/ 7 w 688"/>
                  <a:gd name="T23" fmla="*/ 1 h 394"/>
                  <a:gd name="T24" fmla="*/ 8 w 688"/>
                  <a:gd name="T25" fmla="*/ 1 h 394"/>
                  <a:gd name="T26" fmla="*/ 9 w 688"/>
                  <a:gd name="T27" fmla="*/ 3 h 394"/>
                  <a:gd name="T28" fmla="*/ 10 w 688"/>
                  <a:gd name="T29" fmla="*/ 3 h 394"/>
                  <a:gd name="T30" fmla="*/ 9 w 688"/>
                  <a:gd name="T31" fmla="*/ 0 h 394"/>
                  <a:gd name="T32" fmla="*/ 10 w 688"/>
                  <a:gd name="T33" fmla="*/ 0 h 394"/>
                  <a:gd name="T34" fmla="*/ 12 w 688"/>
                  <a:gd name="T35" fmla="*/ 1 h 394"/>
                  <a:gd name="T36" fmla="*/ 12 w 688"/>
                  <a:gd name="T37" fmla="*/ 4 h 394"/>
                  <a:gd name="T38" fmla="*/ 16 w 688"/>
                  <a:gd name="T39" fmla="*/ 6 h 394"/>
                  <a:gd name="T40" fmla="*/ 16 w 688"/>
                  <a:gd name="T41" fmla="*/ 7 h 394"/>
                  <a:gd name="T42" fmla="*/ 15 w 688"/>
                  <a:gd name="T43" fmla="*/ 7 h 394"/>
                  <a:gd name="T44" fmla="*/ 14 w 688"/>
                  <a:gd name="T45" fmla="*/ 7 h 394"/>
                  <a:gd name="T46" fmla="*/ 15 w 688"/>
                  <a:gd name="T47" fmla="*/ 8 h 394"/>
                  <a:gd name="T48" fmla="*/ 14 w 688"/>
                  <a:gd name="T49" fmla="*/ 9 h 394"/>
                  <a:gd name="T50" fmla="*/ 12 w 688"/>
                  <a:gd name="T51" fmla="*/ 8 h 394"/>
                  <a:gd name="T52" fmla="*/ 11 w 688"/>
                  <a:gd name="T53" fmla="*/ 7 h 394"/>
                  <a:gd name="T54" fmla="*/ 8 w 688"/>
                  <a:gd name="T55" fmla="*/ 9 h 394"/>
                  <a:gd name="T56" fmla="*/ 5 w 688"/>
                  <a:gd name="T57" fmla="*/ 9 h 394"/>
                  <a:gd name="T58" fmla="*/ 4 w 688"/>
                  <a:gd name="T59" fmla="*/ 8 h 394"/>
                  <a:gd name="T60" fmla="*/ 3 w 688"/>
                  <a:gd name="T61" fmla="*/ 8 h 394"/>
                  <a:gd name="T62" fmla="*/ 1 w 688"/>
                  <a:gd name="T63" fmla="*/ 6 h 394"/>
                  <a:gd name="T64" fmla="*/ 6 w 688"/>
                  <a:gd name="T65" fmla="*/ 6 h 394"/>
                  <a:gd name="T66" fmla="*/ 1 w 688"/>
                  <a:gd name="T67" fmla="*/ 5 h 394"/>
                  <a:gd name="T68" fmla="*/ 1 w 688"/>
                  <a:gd name="T69" fmla="*/ 5 h 394"/>
                  <a:gd name="T70" fmla="*/ 3 w 688"/>
                  <a:gd name="T71" fmla="*/ 4 h 394"/>
                  <a:gd name="T72" fmla="*/ 1 w 688"/>
                  <a:gd name="T73" fmla="*/ 4 h 394"/>
                  <a:gd name="T74" fmla="*/ 1 w 688"/>
                  <a:gd name="T75" fmla="*/ 3 h 394"/>
                  <a:gd name="T76" fmla="*/ 0 w 688"/>
                  <a:gd name="T77" fmla="*/ 3 h 3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8"/>
                  <a:gd name="T118" fmla="*/ 0 h 394"/>
                  <a:gd name="T119" fmla="*/ 688 w 688"/>
                  <a:gd name="T120" fmla="*/ 394 h 39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8" h="394">
                    <a:moveTo>
                      <a:pt x="0" y="128"/>
                    </a:moveTo>
                    <a:lnTo>
                      <a:pt x="37" y="96"/>
                    </a:lnTo>
                    <a:lnTo>
                      <a:pt x="17" y="80"/>
                    </a:lnTo>
                    <a:lnTo>
                      <a:pt x="101" y="23"/>
                    </a:lnTo>
                    <a:lnTo>
                      <a:pt x="168" y="0"/>
                    </a:lnTo>
                    <a:lnTo>
                      <a:pt x="189" y="40"/>
                    </a:lnTo>
                    <a:lnTo>
                      <a:pt x="166" y="65"/>
                    </a:lnTo>
                    <a:lnTo>
                      <a:pt x="226" y="32"/>
                    </a:lnTo>
                    <a:lnTo>
                      <a:pt x="296" y="59"/>
                    </a:lnTo>
                    <a:lnTo>
                      <a:pt x="268" y="88"/>
                    </a:lnTo>
                    <a:lnTo>
                      <a:pt x="349" y="69"/>
                    </a:lnTo>
                    <a:lnTo>
                      <a:pt x="326" y="35"/>
                    </a:lnTo>
                    <a:lnTo>
                      <a:pt x="356" y="39"/>
                    </a:lnTo>
                    <a:lnTo>
                      <a:pt x="416" y="146"/>
                    </a:lnTo>
                    <a:lnTo>
                      <a:pt x="439" y="120"/>
                    </a:lnTo>
                    <a:lnTo>
                      <a:pt x="414" y="4"/>
                    </a:lnTo>
                    <a:lnTo>
                      <a:pt x="466" y="5"/>
                    </a:lnTo>
                    <a:lnTo>
                      <a:pt x="521" y="47"/>
                    </a:lnTo>
                    <a:lnTo>
                      <a:pt x="552" y="191"/>
                    </a:lnTo>
                    <a:lnTo>
                      <a:pt x="688" y="261"/>
                    </a:lnTo>
                    <a:lnTo>
                      <a:pt x="686" y="299"/>
                    </a:lnTo>
                    <a:lnTo>
                      <a:pt x="651" y="283"/>
                    </a:lnTo>
                    <a:lnTo>
                      <a:pt x="609" y="308"/>
                    </a:lnTo>
                    <a:lnTo>
                      <a:pt x="665" y="341"/>
                    </a:lnTo>
                    <a:lnTo>
                      <a:pt x="612" y="371"/>
                    </a:lnTo>
                    <a:lnTo>
                      <a:pt x="525" y="354"/>
                    </a:lnTo>
                    <a:lnTo>
                      <a:pt x="476" y="315"/>
                    </a:lnTo>
                    <a:lnTo>
                      <a:pt x="359" y="380"/>
                    </a:lnTo>
                    <a:lnTo>
                      <a:pt x="218" y="394"/>
                    </a:lnTo>
                    <a:lnTo>
                      <a:pt x="189" y="333"/>
                    </a:lnTo>
                    <a:lnTo>
                      <a:pt x="111" y="329"/>
                    </a:lnTo>
                    <a:lnTo>
                      <a:pt x="60" y="274"/>
                    </a:lnTo>
                    <a:lnTo>
                      <a:pt x="263" y="242"/>
                    </a:lnTo>
                    <a:lnTo>
                      <a:pt x="53" y="226"/>
                    </a:lnTo>
                    <a:lnTo>
                      <a:pt x="28" y="192"/>
                    </a:lnTo>
                    <a:lnTo>
                      <a:pt x="134" y="157"/>
                    </a:lnTo>
                    <a:lnTo>
                      <a:pt x="37" y="164"/>
                    </a:lnTo>
                    <a:lnTo>
                      <a:pt x="42" y="146"/>
                    </a:lnTo>
                    <a:lnTo>
                      <a:pt x="0" y="12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0" name="Freeform 261"/>
              <p:cNvSpPr/>
              <p:nvPr/>
            </p:nvSpPr>
            <p:spPr bwMode="auto">
              <a:xfrm>
                <a:off x="1683" y="1853"/>
                <a:ext cx="134" cy="62"/>
              </a:xfrm>
              <a:custGeom>
                <a:avLst/>
                <a:gdLst>
                  <a:gd name="T0" fmla="*/ 0 w 468"/>
                  <a:gd name="T1" fmla="*/ 3 h 217"/>
                  <a:gd name="T2" fmla="*/ 0 w 468"/>
                  <a:gd name="T3" fmla="*/ 3 h 217"/>
                  <a:gd name="T4" fmla="*/ 2 w 468"/>
                  <a:gd name="T5" fmla="*/ 3 h 217"/>
                  <a:gd name="T6" fmla="*/ 0 w 468"/>
                  <a:gd name="T7" fmla="*/ 3 h 217"/>
                  <a:gd name="T8" fmla="*/ 3 w 468"/>
                  <a:gd name="T9" fmla="*/ 2 h 217"/>
                  <a:gd name="T10" fmla="*/ 1 w 468"/>
                  <a:gd name="T11" fmla="*/ 2 h 217"/>
                  <a:gd name="T12" fmla="*/ 1 w 468"/>
                  <a:gd name="T13" fmla="*/ 1 h 217"/>
                  <a:gd name="T14" fmla="*/ 3 w 468"/>
                  <a:gd name="T15" fmla="*/ 1 h 217"/>
                  <a:gd name="T16" fmla="*/ 1 w 468"/>
                  <a:gd name="T17" fmla="*/ 1 h 217"/>
                  <a:gd name="T18" fmla="*/ 3 w 468"/>
                  <a:gd name="T19" fmla="*/ 1 h 217"/>
                  <a:gd name="T20" fmla="*/ 5 w 468"/>
                  <a:gd name="T21" fmla="*/ 1 h 217"/>
                  <a:gd name="T22" fmla="*/ 6 w 468"/>
                  <a:gd name="T23" fmla="*/ 3 h 217"/>
                  <a:gd name="T24" fmla="*/ 8 w 468"/>
                  <a:gd name="T25" fmla="*/ 3 h 217"/>
                  <a:gd name="T26" fmla="*/ 7 w 468"/>
                  <a:gd name="T27" fmla="*/ 2 h 217"/>
                  <a:gd name="T28" fmla="*/ 7 w 468"/>
                  <a:gd name="T29" fmla="*/ 1 h 217"/>
                  <a:gd name="T30" fmla="*/ 7 w 468"/>
                  <a:gd name="T31" fmla="*/ 1 h 217"/>
                  <a:gd name="T32" fmla="*/ 8 w 468"/>
                  <a:gd name="T33" fmla="*/ 0 h 217"/>
                  <a:gd name="T34" fmla="*/ 9 w 468"/>
                  <a:gd name="T35" fmla="*/ 1 h 217"/>
                  <a:gd name="T36" fmla="*/ 8 w 468"/>
                  <a:gd name="T37" fmla="*/ 2 h 217"/>
                  <a:gd name="T38" fmla="*/ 9 w 468"/>
                  <a:gd name="T39" fmla="*/ 2 h 217"/>
                  <a:gd name="T40" fmla="*/ 9 w 468"/>
                  <a:gd name="T41" fmla="*/ 2 h 217"/>
                  <a:gd name="T42" fmla="*/ 10 w 468"/>
                  <a:gd name="T43" fmla="*/ 3 h 217"/>
                  <a:gd name="T44" fmla="*/ 10 w 468"/>
                  <a:gd name="T45" fmla="*/ 2 h 217"/>
                  <a:gd name="T46" fmla="*/ 11 w 468"/>
                  <a:gd name="T47" fmla="*/ 3 h 217"/>
                  <a:gd name="T48" fmla="*/ 11 w 468"/>
                  <a:gd name="T49" fmla="*/ 4 h 217"/>
                  <a:gd name="T50" fmla="*/ 8 w 468"/>
                  <a:gd name="T51" fmla="*/ 4 h 217"/>
                  <a:gd name="T52" fmla="*/ 5 w 468"/>
                  <a:gd name="T53" fmla="*/ 5 h 217"/>
                  <a:gd name="T54" fmla="*/ 3 w 468"/>
                  <a:gd name="T55" fmla="*/ 4 h 217"/>
                  <a:gd name="T56" fmla="*/ 6 w 468"/>
                  <a:gd name="T57" fmla="*/ 3 h 217"/>
                  <a:gd name="T58" fmla="*/ 3 w 468"/>
                  <a:gd name="T59" fmla="*/ 4 h 217"/>
                  <a:gd name="T60" fmla="*/ 4 w 468"/>
                  <a:gd name="T61" fmla="*/ 3 h 217"/>
                  <a:gd name="T62" fmla="*/ 3 w 468"/>
                  <a:gd name="T63" fmla="*/ 4 h 217"/>
                  <a:gd name="T64" fmla="*/ 1 w 468"/>
                  <a:gd name="T65" fmla="*/ 4 h 217"/>
                  <a:gd name="T66" fmla="*/ 0 w 468"/>
                  <a:gd name="T67" fmla="*/ 3 h 2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8"/>
                  <a:gd name="T103" fmla="*/ 0 h 217"/>
                  <a:gd name="T104" fmla="*/ 468 w 468"/>
                  <a:gd name="T105" fmla="*/ 217 h 2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8" h="217">
                    <a:moveTo>
                      <a:pt x="0" y="143"/>
                    </a:moveTo>
                    <a:lnTo>
                      <a:pt x="18" y="125"/>
                    </a:lnTo>
                    <a:lnTo>
                      <a:pt x="100" y="105"/>
                    </a:lnTo>
                    <a:lnTo>
                      <a:pt x="18" y="109"/>
                    </a:lnTo>
                    <a:lnTo>
                      <a:pt x="113" y="88"/>
                    </a:lnTo>
                    <a:lnTo>
                      <a:pt x="36" y="88"/>
                    </a:lnTo>
                    <a:lnTo>
                      <a:pt x="44" y="64"/>
                    </a:lnTo>
                    <a:lnTo>
                      <a:pt x="115" y="63"/>
                    </a:lnTo>
                    <a:lnTo>
                      <a:pt x="64" y="57"/>
                    </a:lnTo>
                    <a:lnTo>
                      <a:pt x="106" y="36"/>
                    </a:lnTo>
                    <a:lnTo>
                      <a:pt x="200" y="63"/>
                    </a:lnTo>
                    <a:lnTo>
                      <a:pt x="247" y="117"/>
                    </a:lnTo>
                    <a:lnTo>
                      <a:pt x="334" y="120"/>
                    </a:lnTo>
                    <a:lnTo>
                      <a:pt x="300" y="88"/>
                    </a:lnTo>
                    <a:lnTo>
                      <a:pt x="317" y="65"/>
                    </a:lnTo>
                    <a:lnTo>
                      <a:pt x="280" y="40"/>
                    </a:lnTo>
                    <a:lnTo>
                      <a:pt x="342" y="0"/>
                    </a:lnTo>
                    <a:lnTo>
                      <a:pt x="366" y="48"/>
                    </a:lnTo>
                    <a:lnTo>
                      <a:pt x="349" y="69"/>
                    </a:lnTo>
                    <a:lnTo>
                      <a:pt x="384" y="76"/>
                    </a:lnTo>
                    <a:lnTo>
                      <a:pt x="369" y="99"/>
                    </a:lnTo>
                    <a:lnTo>
                      <a:pt x="414" y="107"/>
                    </a:lnTo>
                    <a:lnTo>
                      <a:pt x="439" y="75"/>
                    </a:lnTo>
                    <a:lnTo>
                      <a:pt x="468" y="111"/>
                    </a:lnTo>
                    <a:lnTo>
                      <a:pt x="446" y="161"/>
                    </a:lnTo>
                    <a:lnTo>
                      <a:pt x="344" y="157"/>
                    </a:lnTo>
                    <a:lnTo>
                      <a:pt x="191" y="217"/>
                    </a:lnTo>
                    <a:lnTo>
                      <a:pt x="129" y="187"/>
                    </a:lnTo>
                    <a:lnTo>
                      <a:pt x="259" y="137"/>
                    </a:lnTo>
                    <a:lnTo>
                      <a:pt x="146" y="167"/>
                    </a:lnTo>
                    <a:lnTo>
                      <a:pt x="165" y="128"/>
                    </a:lnTo>
                    <a:lnTo>
                      <a:pt x="108" y="170"/>
                    </a:lnTo>
                    <a:lnTo>
                      <a:pt x="44" y="157"/>
                    </a:lnTo>
                    <a:lnTo>
                      <a:pt x="0" y="14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1" name="Freeform 262"/>
              <p:cNvSpPr/>
              <p:nvPr/>
            </p:nvSpPr>
            <p:spPr bwMode="auto">
              <a:xfrm>
                <a:off x="1817" y="1788"/>
                <a:ext cx="69" cy="38"/>
              </a:xfrm>
              <a:custGeom>
                <a:avLst/>
                <a:gdLst>
                  <a:gd name="T0" fmla="*/ 0 w 244"/>
                  <a:gd name="T1" fmla="*/ 0 h 134"/>
                  <a:gd name="T2" fmla="*/ 1 w 244"/>
                  <a:gd name="T3" fmla="*/ 1 h 134"/>
                  <a:gd name="T4" fmla="*/ 2 w 244"/>
                  <a:gd name="T5" fmla="*/ 1 h 134"/>
                  <a:gd name="T6" fmla="*/ 1 w 244"/>
                  <a:gd name="T7" fmla="*/ 1 h 134"/>
                  <a:gd name="T8" fmla="*/ 2 w 244"/>
                  <a:gd name="T9" fmla="*/ 2 h 134"/>
                  <a:gd name="T10" fmla="*/ 1 w 244"/>
                  <a:gd name="T11" fmla="*/ 2 h 134"/>
                  <a:gd name="T12" fmla="*/ 2 w 244"/>
                  <a:gd name="T13" fmla="*/ 2 h 134"/>
                  <a:gd name="T14" fmla="*/ 6 w 244"/>
                  <a:gd name="T15" fmla="*/ 3 h 134"/>
                  <a:gd name="T16" fmla="*/ 5 w 244"/>
                  <a:gd name="T17" fmla="*/ 1 h 134"/>
                  <a:gd name="T18" fmla="*/ 3 w 244"/>
                  <a:gd name="T19" fmla="*/ 0 h 134"/>
                  <a:gd name="T20" fmla="*/ 2 w 244"/>
                  <a:gd name="T21" fmla="*/ 1 h 134"/>
                  <a:gd name="T22" fmla="*/ 2 w 244"/>
                  <a:gd name="T23" fmla="*/ 0 h 134"/>
                  <a:gd name="T24" fmla="*/ 0 w 244"/>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
                  <a:gd name="T40" fmla="*/ 0 h 134"/>
                  <a:gd name="T41" fmla="*/ 244 w 244"/>
                  <a:gd name="T42" fmla="*/ 134 h 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 h="134">
                    <a:moveTo>
                      <a:pt x="0" y="0"/>
                    </a:moveTo>
                    <a:lnTo>
                      <a:pt x="22" y="48"/>
                    </a:lnTo>
                    <a:lnTo>
                      <a:pt x="79" y="48"/>
                    </a:lnTo>
                    <a:lnTo>
                      <a:pt x="59" y="60"/>
                    </a:lnTo>
                    <a:lnTo>
                      <a:pt x="75" y="76"/>
                    </a:lnTo>
                    <a:lnTo>
                      <a:pt x="23" y="83"/>
                    </a:lnTo>
                    <a:lnTo>
                      <a:pt x="107" y="100"/>
                    </a:lnTo>
                    <a:lnTo>
                      <a:pt x="244" y="134"/>
                    </a:lnTo>
                    <a:lnTo>
                      <a:pt x="221" y="58"/>
                    </a:lnTo>
                    <a:lnTo>
                      <a:pt x="123" y="11"/>
                    </a:lnTo>
                    <a:lnTo>
                      <a:pt x="93" y="31"/>
                    </a:lnTo>
                    <a:lnTo>
                      <a:pt x="85" y="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2" name="Freeform 263"/>
              <p:cNvSpPr/>
              <p:nvPr/>
            </p:nvSpPr>
            <p:spPr bwMode="auto">
              <a:xfrm>
                <a:off x="1848" y="1861"/>
                <a:ext cx="56" cy="39"/>
              </a:xfrm>
              <a:custGeom>
                <a:avLst/>
                <a:gdLst>
                  <a:gd name="T0" fmla="*/ 0 w 195"/>
                  <a:gd name="T1" fmla="*/ 2 h 137"/>
                  <a:gd name="T2" fmla="*/ 1 w 195"/>
                  <a:gd name="T3" fmla="*/ 1 h 137"/>
                  <a:gd name="T4" fmla="*/ 1 w 195"/>
                  <a:gd name="T5" fmla="*/ 1 h 137"/>
                  <a:gd name="T6" fmla="*/ 0 w 195"/>
                  <a:gd name="T7" fmla="*/ 1 h 137"/>
                  <a:gd name="T8" fmla="*/ 1 w 195"/>
                  <a:gd name="T9" fmla="*/ 0 h 137"/>
                  <a:gd name="T10" fmla="*/ 2 w 195"/>
                  <a:gd name="T11" fmla="*/ 1 h 137"/>
                  <a:gd name="T12" fmla="*/ 1 w 195"/>
                  <a:gd name="T13" fmla="*/ 0 h 137"/>
                  <a:gd name="T14" fmla="*/ 4 w 195"/>
                  <a:gd name="T15" fmla="*/ 0 h 137"/>
                  <a:gd name="T16" fmla="*/ 5 w 195"/>
                  <a:gd name="T17" fmla="*/ 2 h 137"/>
                  <a:gd name="T18" fmla="*/ 4 w 195"/>
                  <a:gd name="T19" fmla="*/ 2 h 137"/>
                  <a:gd name="T20" fmla="*/ 4 w 195"/>
                  <a:gd name="T21" fmla="*/ 3 h 137"/>
                  <a:gd name="T22" fmla="*/ 2 w 195"/>
                  <a:gd name="T23" fmla="*/ 3 h 137"/>
                  <a:gd name="T24" fmla="*/ 2 w 195"/>
                  <a:gd name="T25" fmla="*/ 3 h 137"/>
                  <a:gd name="T26" fmla="*/ 2 w 195"/>
                  <a:gd name="T27" fmla="*/ 2 h 137"/>
                  <a:gd name="T28" fmla="*/ 3 w 195"/>
                  <a:gd name="T29" fmla="*/ 2 h 137"/>
                  <a:gd name="T30" fmla="*/ 0 w 195"/>
                  <a:gd name="T31" fmla="*/ 2 h 1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5"/>
                  <a:gd name="T49" fmla="*/ 0 h 137"/>
                  <a:gd name="T50" fmla="*/ 195 w 195"/>
                  <a:gd name="T51" fmla="*/ 137 h 13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5" h="137">
                    <a:moveTo>
                      <a:pt x="0" y="90"/>
                    </a:moveTo>
                    <a:lnTo>
                      <a:pt x="23" y="58"/>
                    </a:lnTo>
                    <a:lnTo>
                      <a:pt x="58" y="64"/>
                    </a:lnTo>
                    <a:lnTo>
                      <a:pt x="11" y="30"/>
                    </a:lnTo>
                    <a:lnTo>
                      <a:pt x="24" y="10"/>
                    </a:lnTo>
                    <a:lnTo>
                      <a:pt x="99" y="54"/>
                    </a:lnTo>
                    <a:lnTo>
                      <a:pt x="57" y="7"/>
                    </a:lnTo>
                    <a:lnTo>
                      <a:pt x="175" y="0"/>
                    </a:lnTo>
                    <a:lnTo>
                      <a:pt x="195" y="100"/>
                    </a:lnTo>
                    <a:lnTo>
                      <a:pt x="171" y="83"/>
                    </a:lnTo>
                    <a:lnTo>
                      <a:pt x="170" y="137"/>
                    </a:lnTo>
                    <a:lnTo>
                      <a:pt x="76" y="131"/>
                    </a:lnTo>
                    <a:lnTo>
                      <a:pt x="92" y="117"/>
                    </a:lnTo>
                    <a:lnTo>
                      <a:pt x="69" y="98"/>
                    </a:lnTo>
                    <a:lnTo>
                      <a:pt x="138" y="69"/>
                    </a:lnTo>
                    <a:lnTo>
                      <a:pt x="0" y="9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3" name="Freeform 264"/>
              <p:cNvSpPr/>
              <p:nvPr/>
            </p:nvSpPr>
            <p:spPr bwMode="auto">
              <a:xfrm>
                <a:off x="1849" y="1929"/>
                <a:ext cx="65" cy="61"/>
              </a:xfrm>
              <a:custGeom>
                <a:avLst/>
                <a:gdLst>
                  <a:gd name="T0" fmla="*/ 0 w 228"/>
                  <a:gd name="T1" fmla="*/ 3 h 214"/>
                  <a:gd name="T2" fmla="*/ 0 w 228"/>
                  <a:gd name="T3" fmla="*/ 2 h 214"/>
                  <a:gd name="T4" fmla="*/ 2 w 228"/>
                  <a:gd name="T5" fmla="*/ 2 h 214"/>
                  <a:gd name="T6" fmla="*/ 2 w 228"/>
                  <a:gd name="T7" fmla="*/ 1 h 214"/>
                  <a:gd name="T8" fmla="*/ 2 w 228"/>
                  <a:gd name="T9" fmla="*/ 1 h 214"/>
                  <a:gd name="T10" fmla="*/ 1 w 228"/>
                  <a:gd name="T11" fmla="*/ 1 h 214"/>
                  <a:gd name="T12" fmla="*/ 2 w 228"/>
                  <a:gd name="T13" fmla="*/ 1 h 214"/>
                  <a:gd name="T14" fmla="*/ 1 w 228"/>
                  <a:gd name="T15" fmla="*/ 0 h 214"/>
                  <a:gd name="T16" fmla="*/ 5 w 228"/>
                  <a:gd name="T17" fmla="*/ 0 h 214"/>
                  <a:gd name="T18" fmla="*/ 5 w 228"/>
                  <a:gd name="T19" fmla="*/ 1 h 214"/>
                  <a:gd name="T20" fmla="*/ 4 w 228"/>
                  <a:gd name="T21" fmla="*/ 2 h 214"/>
                  <a:gd name="T22" fmla="*/ 5 w 228"/>
                  <a:gd name="T23" fmla="*/ 2 h 214"/>
                  <a:gd name="T24" fmla="*/ 5 w 228"/>
                  <a:gd name="T25" fmla="*/ 4 h 214"/>
                  <a:gd name="T26" fmla="*/ 3 w 228"/>
                  <a:gd name="T27" fmla="*/ 5 h 214"/>
                  <a:gd name="T28" fmla="*/ 2 w 228"/>
                  <a:gd name="T29" fmla="*/ 4 h 214"/>
                  <a:gd name="T30" fmla="*/ 0 w 228"/>
                  <a:gd name="T31" fmla="*/ 3 h 2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214"/>
                  <a:gd name="T50" fmla="*/ 228 w 228"/>
                  <a:gd name="T51" fmla="*/ 214 h 2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214">
                    <a:moveTo>
                      <a:pt x="0" y="107"/>
                    </a:moveTo>
                    <a:lnTo>
                      <a:pt x="14" y="80"/>
                    </a:lnTo>
                    <a:lnTo>
                      <a:pt x="87" y="95"/>
                    </a:lnTo>
                    <a:lnTo>
                      <a:pt x="77" y="62"/>
                    </a:lnTo>
                    <a:lnTo>
                      <a:pt x="95" y="64"/>
                    </a:lnTo>
                    <a:lnTo>
                      <a:pt x="45" y="45"/>
                    </a:lnTo>
                    <a:lnTo>
                      <a:pt x="72" y="35"/>
                    </a:lnTo>
                    <a:lnTo>
                      <a:pt x="47" y="18"/>
                    </a:lnTo>
                    <a:lnTo>
                      <a:pt x="196" y="0"/>
                    </a:lnTo>
                    <a:lnTo>
                      <a:pt x="200" y="46"/>
                    </a:lnTo>
                    <a:lnTo>
                      <a:pt x="155" y="84"/>
                    </a:lnTo>
                    <a:lnTo>
                      <a:pt x="219" y="95"/>
                    </a:lnTo>
                    <a:lnTo>
                      <a:pt x="228" y="173"/>
                    </a:lnTo>
                    <a:lnTo>
                      <a:pt x="132" y="214"/>
                    </a:lnTo>
                    <a:lnTo>
                      <a:pt x="87" y="154"/>
                    </a:lnTo>
                    <a:lnTo>
                      <a:pt x="0" y="10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4" name="Freeform 265"/>
              <p:cNvSpPr/>
              <p:nvPr/>
            </p:nvSpPr>
            <p:spPr bwMode="auto">
              <a:xfrm>
                <a:off x="1895" y="1798"/>
                <a:ext cx="39" cy="31"/>
              </a:xfrm>
              <a:custGeom>
                <a:avLst/>
                <a:gdLst>
                  <a:gd name="T0" fmla="*/ 0 w 136"/>
                  <a:gd name="T1" fmla="*/ 0 h 109"/>
                  <a:gd name="T2" fmla="*/ 0 w 136"/>
                  <a:gd name="T3" fmla="*/ 1 h 109"/>
                  <a:gd name="T4" fmla="*/ 1 w 136"/>
                  <a:gd name="T5" fmla="*/ 2 h 109"/>
                  <a:gd name="T6" fmla="*/ 1 w 136"/>
                  <a:gd name="T7" fmla="*/ 2 h 109"/>
                  <a:gd name="T8" fmla="*/ 1 w 136"/>
                  <a:gd name="T9" fmla="*/ 3 h 109"/>
                  <a:gd name="T10" fmla="*/ 3 w 136"/>
                  <a:gd name="T11" fmla="*/ 2 h 109"/>
                  <a:gd name="T12" fmla="*/ 3 w 136"/>
                  <a:gd name="T13" fmla="*/ 1 h 109"/>
                  <a:gd name="T14" fmla="*/ 0 w 13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09"/>
                  <a:gd name="T26" fmla="*/ 136 w 13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09">
                    <a:moveTo>
                      <a:pt x="0" y="0"/>
                    </a:moveTo>
                    <a:lnTo>
                      <a:pt x="18" y="65"/>
                    </a:lnTo>
                    <a:lnTo>
                      <a:pt x="59" y="71"/>
                    </a:lnTo>
                    <a:lnTo>
                      <a:pt x="23" y="79"/>
                    </a:lnTo>
                    <a:lnTo>
                      <a:pt x="42" y="109"/>
                    </a:lnTo>
                    <a:lnTo>
                      <a:pt x="127" y="91"/>
                    </a:lnTo>
                    <a:lnTo>
                      <a:pt x="136" y="54"/>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5" name="Freeform 266"/>
              <p:cNvSpPr/>
              <p:nvPr/>
            </p:nvSpPr>
            <p:spPr bwMode="auto">
              <a:xfrm>
                <a:off x="1909" y="1846"/>
                <a:ext cx="188" cy="69"/>
              </a:xfrm>
              <a:custGeom>
                <a:avLst/>
                <a:gdLst>
                  <a:gd name="T0" fmla="*/ 0 w 659"/>
                  <a:gd name="T1" fmla="*/ 1 h 241"/>
                  <a:gd name="T2" fmla="*/ 1 w 659"/>
                  <a:gd name="T3" fmla="*/ 0 h 241"/>
                  <a:gd name="T4" fmla="*/ 2 w 659"/>
                  <a:gd name="T5" fmla="*/ 0 h 241"/>
                  <a:gd name="T6" fmla="*/ 3 w 659"/>
                  <a:gd name="T7" fmla="*/ 1 h 241"/>
                  <a:gd name="T8" fmla="*/ 3 w 659"/>
                  <a:gd name="T9" fmla="*/ 1 h 241"/>
                  <a:gd name="T10" fmla="*/ 5 w 659"/>
                  <a:gd name="T11" fmla="*/ 1 h 241"/>
                  <a:gd name="T12" fmla="*/ 6 w 659"/>
                  <a:gd name="T13" fmla="*/ 1 h 241"/>
                  <a:gd name="T14" fmla="*/ 5 w 659"/>
                  <a:gd name="T15" fmla="*/ 1 h 241"/>
                  <a:gd name="T16" fmla="*/ 7 w 659"/>
                  <a:gd name="T17" fmla="*/ 2 h 241"/>
                  <a:gd name="T18" fmla="*/ 5 w 659"/>
                  <a:gd name="T19" fmla="*/ 2 h 241"/>
                  <a:gd name="T20" fmla="*/ 6 w 659"/>
                  <a:gd name="T21" fmla="*/ 3 h 241"/>
                  <a:gd name="T22" fmla="*/ 5 w 659"/>
                  <a:gd name="T23" fmla="*/ 3 h 241"/>
                  <a:gd name="T24" fmla="*/ 6 w 659"/>
                  <a:gd name="T25" fmla="*/ 3 h 241"/>
                  <a:gd name="T26" fmla="*/ 7 w 659"/>
                  <a:gd name="T27" fmla="*/ 4 h 241"/>
                  <a:gd name="T28" fmla="*/ 7 w 659"/>
                  <a:gd name="T29" fmla="*/ 3 h 241"/>
                  <a:gd name="T30" fmla="*/ 10 w 659"/>
                  <a:gd name="T31" fmla="*/ 4 h 241"/>
                  <a:gd name="T32" fmla="*/ 13 w 659"/>
                  <a:gd name="T33" fmla="*/ 3 h 241"/>
                  <a:gd name="T34" fmla="*/ 15 w 659"/>
                  <a:gd name="T35" fmla="*/ 4 h 241"/>
                  <a:gd name="T36" fmla="*/ 15 w 659"/>
                  <a:gd name="T37" fmla="*/ 5 h 241"/>
                  <a:gd name="T38" fmla="*/ 15 w 659"/>
                  <a:gd name="T39" fmla="*/ 5 h 241"/>
                  <a:gd name="T40" fmla="*/ 13 w 659"/>
                  <a:gd name="T41" fmla="*/ 6 h 241"/>
                  <a:gd name="T42" fmla="*/ 12 w 659"/>
                  <a:gd name="T43" fmla="*/ 5 h 241"/>
                  <a:gd name="T44" fmla="*/ 12 w 659"/>
                  <a:gd name="T45" fmla="*/ 5 h 241"/>
                  <a:gd name="T46" fmla="*/ 11 w 659"/>
                  <a:gd name="T47" fmla="*/ 5 h 241"/>
                  <a:gd name="T48" fmla="*/ 8 w 659"/>
                  <a:gd name="T49" fmla="*/ 6 h 241"/>
                  <a:gd name="T50" fmla="*/ 7 w 659"/>
                  <a:gd name="T51" fmla="*/ 5 h 241"/>
                  <a:gd name="T52" fmla="*/ 6 w 659"/>
                  <a:gd name="T53" fmla="*/ 5 h 241"/>
                  <a:gd name="T54" fmla="*/ 5 w 659"/>
                  <a:gd name="T55" fmla="*/ 5 h 241"/>
                  <a:gd name="T56" fmla="*/ 5 w 659"/>
                  <a:gd name="T57" fmla="*/ 5 h 241"/>
                  <a:gd name="T58" fmla="*/ 3 w 659"/>
                  <a:gd name="T59" fmla="*/ 2 h 241"/>
                  <a:gd name="T60" fmla="*/ 2 w 659"/>
                  <a:gd name="T61" fmla="*/ 2 h 241"/>
                  <a:gd name="T62" fmla="*/ 0 w 659"/>
                  <a:gd name="T63" fmla="*/ 1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241"/>
                  <a:gd name="T98" fmla="*/ 659 w 659"/>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241">
                    <a:moveTo>
                      <a:pt x="0" y="38"/>
                    </a:moveTo>
                    <a:lnTo>
                      <a:pt x="41" y="0"/>
                    </a:lnTo>
                    <a:lnTo>
                      <a:pt x="97" y="19"/>
                    </a:lnTo>
                    <a:lnTo>
                      <a:pt x="137" y="38"/>
                    </a:lnTo>
                    <a:lnTo>
                      <a:pt x="126" y="65"/>
                    </a:lnTo>
                    <a:lnTo>
                      <a:pt x="200" y="42"/>
                    </a:lnTo>
                    <a:lnTo>
                      <a:pt x="250" y="65"/>
                    </a:lnTo>
                    <a:lnTo>
                      <a:pt x="209" y="65"/>
                    </a:lnTo>
                    <a:lnTo>
                      <a:pt x="293" y="84"/>
                    </a:lnTo>
                    <a:lnTo>
                      <a:pt x="200" y="92"/>
                    </a:lnTo>
                    <a:lnTo>
                      <a:pt x="250" y="108"/>
                    </a:lnTo>
                    <a:lnTo>
                      <a:pt x="214" y="126"/>
                    </a:lnTo>
                    <a:lnTo>
                      <a:pt x="260" y="112"/>
                    </a:lnTo>
                    <a:lnTo>
                      <a:pt x="301" y="158"/>
                    </a:lnTo>
                    <a:lnTo>
                      <a:pt x="310" y="135"/>
                    </a:lnTo>
                    <a:lnTo>
                      <a:pt x="430" y="158"/>
                    </a:lnTo>
                    <a:lnTo>
                      <a:pt x="555" y="114"/>
                    </a:lnTo>
                    <a:lnTo>
                      <a:pt x="659" y="167"/>
                    </a:lnTo>
                    <a:lnTo>
                      <a:pt x="626" y="191"/>
                    </a:lnTo>
                    <a:lnTo>
                      <a:pt x="635" y="231"/>
                    </a:lnTo>
                    <a:lnTo>
                      <a:pt x="576" y="241"/>
                    </a:lnTo>
                    <a:lnTo>
                      <a:pt x="509" y="203"/>
                    </a:lnTo>
                    <a:lnTo>
                      <a:pt x="509" y="231"/>
                    </a:lnTo>
                    <a:lnTo>
                      <a:pt x="473" y="238"/>
                    </a:lnTo>
                    <a:lnTo>
                      <a:pt x="325" y="241"/>
                    </a:lnTo>
                    <a:lnTo>
                      <a:pt x="310" y="207"/>
                    </a:lnTo>
                    <a:lnTo>
                      <a:pt x="274" y="238"/>
                    </a:lnTo>
                    <a:lnTo>
                      <a:pt x="227" y="207"/>
                    </a:lnTo>
                    <a:lnTo>
                      <a:pt x="197" y="229"/>
                    </a:lnTo>
                    <a:lnTo>
                      <a:pt x="141" y="72"/>
                    </a:lnTo>
                    <a:lnTo>
                      <a:pt x="75" y="87"/>
                    </a:lnTo>
                    <a:lnTo>
                      <a:pt x="0" y="3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6" name="Freeform 267"/>
              <p:cNvSpPr/>
              <p:nvPr/>
            </p:nvSpPr>
            <p:spPr bwMode="auto">
              <a:xfrm>
                <a:off x="1917" y="1728"/>
                <a:ext cx="121" cy="92"/>
              </a:xfrm>
              <a:custGeom>
                <a:avLst/>
                <a:gdLst>
                  <a:gd name="T0" fmla="*/ 0 w 428"/>
                  <a:gd name="T1" fmla="*/ 2 h 323"/>
                  <a:gd name="T2" fmla="*/ 2 w 428"/>
                  <a:gd name="T3" fmla="*/ 2 h 323"/>
                  <a:gd name="T4" fmla="*/ 1 w 428"/>
                  <a:gd name="T5" fmla="*/ 1 h 323"/>
                  <a:gd name="T6" fmla="*/ 3 w 428"/>
                  <a:gd name="T7" fmla="*/ 1 h 323"/>
                  <a:gd name="T8" fmla="*/ 1 w 428"/>
                  <a:gd name="T9" fmla="*/ 0 h 323"/>
                  <a:gd name="T10" fmla="*/ 4 w 428"/>
                  <a:gd name="T11" fmla="*/ 1 h 323"/>
                  <a:gd name="T12" fmla="*/ 5 w 428"/>
                  <a:gd name="T13" fmla="*/ 2 h 323"/>
                  <a:gd name="T14" fmla="*/ 6 w 428"/>
                  <a:gd name="T15" fmla="*/ 2 h 323"/>
                  <a:gd name="T16" fmla="*/ 7 w 428"/>
                  <a:gd name="T17" fmla="*/ 3 h 323"/>
                  <a:gd name="T18" fmla="*/ 7 w 428"/>
                  <a:gd name="T19" fmla="*/ 2 h 323"/>
                  <a:gd name="T20" fmla="*/ 8 w 428"/>
                  <a:gd name="T21" fmla="*/ 2 h 323"/>
                  <a:gd name="T22" fmla="*/ 7 w 428"/>
                  <a:gd name="T23" fmla="*/ 3 h 323"/>
                  <a:gd name="T24" fmla="*/ 8 w 428"/>
                  <a:gd name="T25" fmla="*/ 3 h 323"/>
                  <a:gd name="T26" fmla="*/ 8 w 428"/>
                  <a:gd name="T27" fmla="*/ 4 h 323"/>
                  <a:gd name="T28" fmla="*/ 9 w 428"/>
                  <a:gd name="T29" fmla="*/ 4 h 323"/>
                  <a:gd name="T30" fmla="*/ 10 w 428"/>
                  <a:gd name="T31" fmla="*/ 5 h 323"/>
                  <a:gd name="T32" fmla="*/ 8 w 428"/>
                  <a:gd name="T33" fmla="*/ 5 h 323"/>
                  <a:gd name="T34" fmla="*/ 7 w 428"/>
                  <a:gd name="T35" fmla="*/ 6 h 323"/>
                  <a:gd name="T36" fmla="*/ 7 w 428"/>
                  <a:gd name="T37" fmla="*/ 5 h 323"/>
                  <a:gd name="T38" fmla="*/ 7 w 428"/>
                  <a:gd name="T39" fmla="*/ 7 h 323"/>
                  <a:gd name="T40" fmla="*/ 5 w 428"/>
                  <a:gd name="T41" fmla="*/ 6 h 323"/>
                  <a:gd name="T42" fmla="*/ 6 w 428"/>
                  <a:gd name="T43" fmla="*/ 7 h 323"/>
                  <a:gd name="T44" fmla="*/ 4 w 428"/>
                  <a:gd name="T45" fmla="*/ 7 h 323"/>
                  <a:gd name="T46" fmla="*/ 3 w 428"/>
                  <a:gd name="T47" fmla="*/ 7 h 323"/>
                  <a:gd name="T48" fmla="*/ 4 w 428"/>
                  <a:gd name="T49" fmla="*/ 7 h 323"/>
                  <a:gd name="T50" fmla="*/ 3 w 428"/>
                  <a:gd name="T51" fmla="*/ 7 h 323"/>
                  <a:gd name="T52" fmla="*/ 3 w 428"/>
                  <a:gd name="T53" fmla="*/ 6 h 323"/>
                  <a:gd name="T54" fmla="*/ 3 w 428"/>
                  <a:gd name="T55" fmla="*/ 6 h 323"/>
                  <a:gd name="T56" fmla="*/ 2 w 428"/>
                  <a:gd name="T57" fmla="*/ 5 h 323"/>
                  <a:gd name="T58" fmla="*/ 5 w 428"/>
                  <a:gd name="T59" fmla="*/ 5 h 323"/>
                  <a:gd name="T60" fmla="*/ 1 w 428"/>
                  <a:gd name="T61" fmla="*/ 5 h 323"/>
                  <a:gd name="T62" fmla="*/ 1 w 428"/>
                  <a:gd name="T63" fmla="*/ 4 h 323"/>
                  <a:gd name="T64" fmla="*/ 2 w 428"/>
                  <a:gd name="T65" fmla="*/ 4 h 323"/>
                  <a:gd name="T66" fmla="*/ 0 w 428"/>
                  <a:gd name="T67" fmla="*/ 3 h 323"/>
                  <a:gd name="T68" fmla="*/ 1 w 428"/>
                  <a:gd name="T69" fmla="*/ 3 h 323"/>
                  <a:gd name="T70" fmla="*/ 0 w 428"/>
                  <a:gd name="T71" fmla="*/ 3 h 323"/>
                  <a:gd name="T72" fmla="*/ 2 w 428"/>
                  <a:gd name="T73" fmla="*/ 3 h 323"/>
                  <a:gd name="T74" fmla="*/ 0 w 428"/>
                  <a:gd name="T75" fmla="*/ 2 h 3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8"/>
                  <a:gd name="T115" fmla="*/ 0 h 323"/>
                  <a:gd name="T116" fmla="*/ 428 w 428"/>
                  <a:gd name="T117" fmla="*/ 323 h 3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8" h="323">
                    <a:moveTo>
                      <a:pt x="0" y="103"/>
                    </a:moveTo>
                    <a:lnTo>
                      <a:pt x="103" y="84"/>
                    </a:lnTo>
                    <a:lnTo>
                      <a:pt x="52" y="39"/>
                    </a:lnTo>
                    <a:lnTo>
                      <a:pt x="140" y="20"/>
                    </a:lnTo>
                    <a:lnTo>
                      <a:pt x="67" y="0"/>
                    </a:lnTo>
                    <a:lnTo>
                      <a:pt x="184" y="25"/>
                    </a:lnTo>
                    <a:lnTo>
                      <a:pt x="217" y="85"/>
                    </a:lnTo>
                    <a:lnTo>
                      <a:pt x="277" y="87"/>
                    </a:lnTo>
                    <a:lnTo>
                      <a:pt x="299" y="130"/>
                    </a:lnTo>
                    <a:lnTo>
                      <a:pt x="305" y="100"/>
                    </a:lnTo>
                    <a:lnTo>
                      <a:pt x="332" y="103"/>
                    </a:lnTo>
                    <a:lnTo>
                      <a:pt x="320" y="130"/>
                    </a:lnTo>
                    <a:lnTo>
                      <a:pt x="354" y="150"/>
                    </a:lnTo>
                    <a:lnTo>
                      <a:pt x="332" y="177"/>
                    </a:lnTo>
                    <a:lnTo>
                      <a:pt x="401" y="175"/>
                    </a:lnTo>
                    <a:lnTo>
                      <a:pt x="428" y="217"/>
                    </a:lnTo>
                    <a:lnTo>
                      <a:pt x="350" y="230"/>
                    </a:lnTo>
                    <a:lnTo>
                      <a:pt x="327" y="271"/>
                    </a:lnTo>
                    <a:lnTo>
                      <a:pt x="310" y="229"/>
                    </a:lnTo>
                    <a:lnTo>
                      <a:pt x="290" y="322"/>
                    </a:lnTo>
                    <a:lnTo>
                      <a:pt x="237" y="273"/>
                    </a:lnTo>
                    <a:lnTo>
                      <a:pt x="265" y="323"/>
                    </a:lnTo>
                    <a:lnTo>
                      <a:pt x="162" y="317"/>
                    </a:lnTo>
                    <a:lnTo>
                      <a:pt x="133" y="290"/>
                    </a:lnTo>
                    <a:lnTo>
                      <a:pt x="180" y="287"/>
                    </a:lnTo>
                    <a:lnTo>
                      <a:pt x="129" y="277"/>
                    </a:lnTo>
                    <a:lnTo>
                      <a:pt x="113" y="263"/>
                    </a:lnTo>
                    <a:lnTo>
                      <a:pt x="140" y="261"/>
                    </a:lnTo>
                    <a:lnTo>
                      <a:pt x="100" y="240"/>
                    </a:lnTo>
                    <a:lnTo>
                      <a:pt x="235" y="211"/>
                    </a:lnTo>
                    <a:lnTo>
                      <a:pt x="67" y="217"/>
                    </a:lnTo>
                    <a:lnTo>
                      <a:pt x="39" y="184"/>
                    </a:lnTo>
                    <a:lnTo>
                      <a:pt x="100" y="171"/>
                    </a:lnTo>
                    <a:lnTo>
                      <a:pt x="7" y="150"/>
                    </a:lnTo>
                    <a:lnTo>
                      <a:pt x="27" y="148"/>
                    </a:lnTo>
                    <a:lnTo>
                      <a:pt x="3" y="127"/>
                    </a:lnTo>
                    <a:lnTo>
                      <a:pt x="103" y="127"/>
                    </a:lnTo>
                    <a:lnTo>
                      <a:pt x="0" y="10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7" name="Freeform 268"/>
              <p:cNvSpPr/>
              <p:nvPr/>
            </p:nvSpPr>
            <p:spPr bwMode="auto">
              <a:xfrm>
                <a:off x="1917" y="1886"/>
                <a:ext cx="29" cy="24"/>
              </a:xfrm>
              <a:custGeom>
                <a:avLst/>
                <a:gdLst>
                  <a:gd name="T0" fmla="*/ 0 w 103"/>
                  <a:gd name="T1" fmla="*/ 1 h 82"/>
                  <a:gd name="T2" fmla="*/ 0 w 103"/>
                  <a:gd name="T3" fmla="*/ 0 h 82"/>
                  <a:gd name="T4" fmla="*/ 2 w 103"/>
                  <a:gd name="T5" fmla="*/ 0 h 82"/>
                  <a:gd name="T6" fmla="*/ 2 w 103"/>
                  <a:gd name="T7" fmla="*/ 2 h 82"/>
                  <a:gd name="T8" fmla="*/ 0 w 103"/>
                  <a:gd name="T9" fmla="*/ 1 h 82"/>
                  <a:gd name="T10" fmla="*/ 0 60000 65536"/>
                  <a:gd name="T11" fmla="*/ 0 60000 65536"/>
                  <a:gd name="T12" fmla="*/ 0 60000 65536"/>
                  <a:gd name="T13" fmla="*/ 0 60000 65536"/>
                  <a:gd name="T14" fmla="*/ 0 60000 65536"/>
                  <a:gd name="T15" fmla="*/ 0 w 103"/>
                  <a:gd name="T16" fmla="*/ 0 h 82"/>
                  <a:gd name="T17" fmla="*/ 103 w 103"/>
                  <a:gd name="T18" fmla="*/ 82 h 82"/>
                </a:gdLst>
                <a:ahLst/>
                <a:cxnLst>
                  <a:cxn ang="T10">
                    <a:pos x="T0" y="T1"/>
                  </a:cxn>
                  <a:cxn ang="T11">
                    <a:pos x="T2" y="T3"/>
                  </a:cxn>
                  <a:cxn ang="T12">
                    <a:pos x="T4" y="T5"/>
                  </a:cxn>
                  <a:cxn ang="T13">
                    <a:pos x="T6" y="T7"/>
                  </a:cxn>
                  <a:cxn ang="T14">
                    <a:pos x="T8" y="T9"/>
                  </a:cxn>
                </a:cxnLst>
                <a:rect l="T15" t="T16" r="T17" b="T18"/>
                <a:pathLst>
                  <a:path w="103" h="82">
                    <a:moveTo>
                      <a:pt x="0" y="55"/>
                    </a:moveTo>
                    <a:lnTo>
                      <a:pt x="18" y="0"/>
                    </a:lnTo>
                    <a:lnTo>
                      <a:pt x="86" y="16"/>
                    </a:lnTo>
                    <a:lnTo>
                      <a:pt x="103" y="82"/>
                    </a:lnTo>
                    <a:lnTo>
                      <a:pt x="0" y="5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8" name="Freeform 269"/>
              <p:cNvSpPr/>
              <p:nvPr/>
            </p:nvSpPr>
            <p:spPr bwMode="auto">
              <a:xfrm>
                <a:off x="1918" y="1829"/>
                <a:ext cx="32" cy="8"/>
              </a:xfrm>
              <a:custGeom>
                <a:avLst/>
                <a:gdLst>
                  <a:gd name="T0" fmla="*/ 0 w 116"/>
                  <a:gd name="T1" fmla="*/ 0 h 29"/>
                  <a:gd name="T2" fmla="*/ 1 w 116"/>
                  <a:gd name="T3" fmla="*/ 1 h 29"/>
                  <a:gd name="T4" fmla="*/ 2 w 116"/>
                  <a:gd name="T5" fmla="*/ 0 h 29"/>
                  <a:gd name="T6" fmla="*/ 1 w 116"/>
                  <a:gd name="T7" fmla="*/ 0 h 29"/>
                  <a:gd name="T8" fmla="*/ 0 w 116"/>
                  <a:gd name="T9" fmla="*/ 0 h 29"/>
                  <a:gd name="T10" fmla="*/ 0 60000 65536"/>
                  <a:gd name="T11" fmla="*/ 0 60000 65536"/>
                  <a:gd name="T12" fmla="*/ 0 60000 65536"/>
                  <a:gd name="T13" fmla="*/ 0 60000 65536"/>
                  <a:gd name="T14" fmla="*/ 0 60000 65536"/>
                  <a:gd name="T15" fmla="*/ 0 w 116"/>
                  <a:gd name="T16" fmla="*/ 0 h 29"/>
                  <a:gd name="T17" fmla="*/ 116 w 116"/>
                  <a:gd name="T18" fmla="*/ 29 h 29"/>
                </a:gdLst>
                <a:ahLst/>
                <a:cxnLst>
                  <a:cxn ang="T10">
                    <a:pos x="T0" y="T1"/>
                  </a:cxn>
                  <a:cxn ang="T11">
                    <a:pos x="T2" y="T3"/>
                  </a:cxn>
                  <a:cxn ang="T12">
                    <a:pos x="T4" y="T5"/>
                  </a:cxn>
                  <a:cxn ang="T13">
                    <a:pos x="T6" y="T7"/>
                  </a:cxn>
                  <a:cxn ang="T14">
                    <a:pos x="T8" y="T9"/>
                  </a:cxn>
                </a:cxnLst>
                <a:rect l="T15" t="T16" r="T17" b="T18"/>
                <a:pathLst>
                  <a:path w="116" h="29">
                    <a:moveTo>
                      <a:pt x="0" y="12"/>
                    </a:moveTo>
                    <a:lnTo>
                      <a:pt x="26" y="29"/>
                    </a:lnTo>
                    <a:lnTo>
                      <a:pt x="116" y="12"/>
                    </a:lnTo>
                    <a:lnTo>
                      <a:pt x="31" y="0"/>
                    </a:lnTo>
                    <a:lnTo>
                      <a:pt x="0" y="1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9" name="Freeform 270"/>
              <p:cNvSpPr/>
              <p:nvPr/>
            </p:nvSpPr>
            <p:spPr bwMode="auto">
              <a:xfrm>
                <a:off x="1924" y="1925"/>
                <a:ext cx="58" cy="50"/>
              </a:xfrm>
              <a:custGeom>
                <a:avLst/>
                <a:gdLst>
                  <a:gd name="T0" fmla="*/ 0 w 204"/>
                  <a:gd name="T1" fmla="*/ 1 h 172"/>
                  <a:gd name="T2" fmla="*/ 0 w 204"/>
                  <a:gd name="T3" fmla="*/ 3 h 172"/>
                  <a:gd name="T4" fmla="*/ 1 w 204"/>
                  <a:gd name="T5" fmla="*/ 3 h 172"/>
                  <a:gd name="T6" fmla="*/ 1 w 204"/>
                  <a:gd name="T7" fmla="*/ 4 h 172"/>
                  <a:gd name="T8" fmla="*/ 1 w 204"/>
                  <a:gd name="T9" fmla="*/ 4 h 172"/>
                  <a:gd name="T10" fmla="*/ 2 w 204"/>
                  <a:gd name="T11" fmla="*/ 3 h 172"/>
                  <a:gd name="T12" fmla="*/ 1 w 204"/>
                  <a:gd name="T13" fmla="*/ 3 h 172"/>
                  <a:gd name="T14" fmla="*/ 3 w 204"/>
                  <a:gd name="T15" fmla="*/ 3 h 172"/>
                  <a:gd name="T16" fmla="*/ 5 w 204"/>
                  <a:gd name="T17" fmla="*/ 0 h 172"/>
                  <a:gd name="T18" fmla="*/ 0 w 204"/>
                  <a:gd name="T19" fmla="*/ 0 h 172"/>
                  <a:gd name="T20" fmla="*/ 1 w 204"/>
                  <a:gd name="T21" fmla="*/ 1 h 172"/>
                  <a:gd name="T22" fmla="*/ 0 w 204"/>
                  <a:gd name="T23" fmla="*/ 1 h 1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
                  <a:gd name="T37" fmla="*/ 0 h 172"/>
                  <a:gd name="T38" fmla="*/ 204 w 204"/>
                  <a:gd name="T39" fmla="*/ 172 h 1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 h="172">
                    <a:moveTo>
                      <a:pt x="0" y="30"/>
                    </a:moveTo>
                    <a:lnTo>
                      <a:pt x="3" y="107"/>
                    </a:lnTo>
                    <a:lnTo>
                      <a:pt x="28" y="123"/>
                    </a:lnTo>
                    <a:lnTo>
                      <a:pt x="21" y="168"/>
                    </a:lnTo>
                    <a:lnTo>
                      <a:pt x="48" y="172"/>
                    </a:lnTo>
                    <a:lnTo>
                      <a:pt x="81" y="134"/>
                    </a:lnTo>
                    <a:lnTo>
                      <a:pt x="48" y="107"/>
                    </a:lnTo>
                    <a:lnTo>
                      <a:pt x="131" y="107"/>
                    </a:lnTo>
                    <a:lnTo>
                      <a:pt x="204" y="12"/>
                    </a:lnTo>
                    <a:lnTo>
                      <a:pt x="15" y="0"/>
                    </a:lnTo>
                    <a:lnTo>
                      <a:pt x="38" y="31"/>
                    </a:lnTo>
                    <a:lnTo>
                      <a:pt x="0" y="3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0" name="Freeform 271"/>
              <p:cNvSpPr/>
              <p:nvPr/>
            </p:nvSpPr>
            <p:spPr bwMode="auto">
              <a:xfrm>
                <a:off x="1963" y="1674"/>
                <a:ext cx="334" cy="198"/>
              </a:xfrm>
              <a:custGeom>
                <a:avLst/>
                <a:gdLst>
                  <a:gd name="T0" fmla="*/ 1 w 1173"/>
                  <a:gd name="T1" fmla="*/ 4 h 695"/>
                  <a:gd name="T2" fmla="*/ 3 w 1173"/>
                  <a:gd name="T3" fmla="*/ 5 h 695"/>
                  <a:gd name="T4" fmla="*/ 7 w 1173"/>
                  <a:gd name="T5" fmla="*/ 5 h 695"/>
                  <a:gd name="T6" fmla="*/ 6 w 1173"/>
                  <a:gd name="T7" fmla="*/ 5 h 695"/>
                  <a:gd name="T8" fmla="*/ 5 w 1173"/>
                  <a:gd name="T9" fmla="*/ 6 h 695"/>
                  <a:gd name="T10" fmla="*/ 7 w 1173"/>
                  <a:gd name="T11" fmla="*/ 6 h 695"/>
                  <a:gd name="T12" fmla="*/ 11 w 1173"/>
                  <a:gd name="T13" fmla="*/ 5 h 695"/>
                  <a:gd name="T14" fmla="*/ 15 w 1173"/>
                  <a:gd name="T15" fmla="*/ 5 h 695"/>
                  <a:gd name="T16" fmla="*/ 11 w 1173"/>
                  <a:gd name="T17" fmla="*/ 8 h 695"/>
                  <a:gd name="T18" fmla="*/ 5 w 1173"/>
                  <a:gd name="T19" fmla="*/ 7 h 695"/>
                  <a:gd name="T20" fmla="*/ 5 w 1173"/>
                  <a:gd name="T21" fmla="*/ 8 h 695"/>
                  <a:gd name="T22" fmla="*/ 9 w 1173"/>
                  <a:gd name="T23" fmla="*/ 10 h 695"/>
                  <a:gd name="T24" fmla="*/ 6 w 1173"/>
                  <a:gd name="T25" fmla="*/ 10 h 695"/>
                  <a:gd name="T26" fmla="*/ 5 w 1173"/>
                  <a:gd name="T27" fmla="*/ 11 h 695"/>
                  <a:gd name="T28" fmla="*/ 7 w 1173"/>
                  <a:gd name="T29" fmla="*/ 11 h 695"/>
                  <a:gd name="T30" fmla="*/ 5 w 1173"/>
                  <a:gd name="T31" fmla="*/ 12 h 695"/>
                  <a:gd name="T32" fmla="*/ 6 w 1173"/>
                  <a:gd name="T33" fmla="*/ 13 h 695"/>
                  <a:gd name="T34" fmla="*/ 7 w 1173"/>
                  <a:gd name="T35" fmla="*/ 14 h 695"/>
                  <a:gd name="T36" fmla="*/ 5 w 1173"/>
                  <a:gd name="T37" fmla="*/ 14 h 695"/>
                  <a:gd name="T38" fmla="*/ 3 w 1173"/>
                  <a:gd name="T39" fmla="*/ 15 h 695"/>
                  <a:gd name="T40" fmla="*/ 6 w 1173"/>
                  <a:gd name="T41" fmla="*/ 16 h 695"/>
                  <a:gd name="T42" fmla="*/ 7 w 1173"/>
                  <a:gd name="T43" fmla="*/ 15 h 695"/>
                  <a:gd name="T44" fmla="*/ 9 w 1173"/>
                  <a:gd name="T45" fmla="*/ 15 h 695"/>
                  <a:gd name="T46" fmla="*/ 10 w 1173"/>
                  <a:gd name="T47" fmla="*/ 16 h 695"/>
                  <a:gd name="T48" fmla="*/ 11 w 1173"/>
                  <a:gd name="T49" fmla="*/ 15 h 695"/>
                  <a:gd name="T50" fmla="*/ 12 w 1173"/>
                  <a:gd name="T51" fmla="*/ 14 h 695"/>
                  <a:gd name="T52" fmla="*/ 14 w 1173"/>
                  <a:gd name="T53" fmla="*/ 12 h 695"/>
                  <a:gd name="T54" fmla="*/ 15 w 1173"/>
                  <a:gd name="T55" fmla="*/ 11 h 695"/>
                  <a:gd name="T56" fmla="*/ 15 w 1173"/>
                  <a:gd name="T57" fmla="*/ 10 h 695"/>
                  <a:gd name="T58" fmla="*/ 13 w 1173"/>
                  <a:gd name="T59" fmla="*/ 10 h 695"/>
                  <a:gd name="T60" fmla="*/ 13 w 1173"/>
                  <a:gd name="T61" fmla="*/ 9 h 695"/>
                  <a:gd name="T62" fmla="*/ 18 w 1173"/>
                  <a:gd name="T63" fmla="*/ 8 h 695"/>
                  <a:gd name="T64" fmla="*/ 19 w 1173"/>
                  <a:gd name="T65" fmla="*/ 7 h 695"/>
                  <a:gd name="T66" fmla="*/ 24 w 1173"/>
                  <a:gd name="T67" fmla="*/ 4 h 695"/>
                  <a:gd name="T68" fmla="*/ 20 w 1173"/>
                  <a:gd name="T69" fmla="*/ 4 h 695"/>
                  <a:gd name="T70" fmla="*/ 27 w 1173"/>
                  <a:gd name="T71" fmla="*/ 3 h 695"/>
                  <a:gd name="T72" fmla="*/ 25 w 1173"/>
                  <a:gd name="T73" fmla="*/ 1 h 695"/>
                  <a:gd name="T74" fmla="*/ 16 w 1173"/>
                  <a:gd name="T75" fmla="*/ 0 h 695"/>
                  <a:gd name="T76" fmla="*/ 15 w 1173"/>
                  <a:gd name="T77" fmla="*/ 0 h 695"/>
                  <a:gd name="T78" fmla="*/ 13 w 1173"/>
                  <a:gd name="T79" fmla="*/ 2 h 695"/>
                  <a:gd name="T80" fmla="*/ 10 w 1173"/>
                  <a:gd name="T81" fmla="*/ 1 h 695"/>
                  <a:gd name="T82" fmla="*/ 8 w 1173"/>
                  <a:gd name="T83" fmla="*/ 1 h 695"/>
                  <a:gd name="T84" fmla="*/ 9 w 1173"/>
                  <a:gd name="T85" fmla="*/ 3 h 695"/>
                  <a:gd name="T86" fmla="*/ 6 w 1173"/>
                  <a:gd name="T87" fmla="*/ 3 h 6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3"/>
                  <a:gd name="T133" fmla="*/ 0 h 695"/>
                  <a:gd name="T134" fmla="*/ 1173 w 1173"/>
                  <a:gd name="T135" fmla="*/ 695 h 6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3" h="695">
                    <a:moveTo>
                      <a:pt x="0" y="165"/>
                    </a:moveTo>
                    <a:lnTo>
                      <a:pt x="104" y="165"/>
                    </a:lnTo>
                    <a:lnTo>
                      <a:pt x="67" y="189"/>
                    </a:lnTo>
                    <a:lnTo>
                      <a:pt x="211" y="170"/>
                    </a:lnTo>
                    <a:lnTo>
                      <a:pt x="87" y="189"/>
                    </a:lnTo>
                    <a:lnTo>
                      <a:pt x="126" y="201"/>
                    </a:lnTo>
                    <a:lnTo>
                      <a:pt x="84" y="204"/>
                    </a:lnTo>
                    <a:lnTo>
                      <a:pt x="102" y="223"/>
                    </a:lnTo>
                    <a:lnTo>
                      <a:pt x="287" y="195"/>
                    </a:lnTo>
                    <a:lnTo>
                      <a:pt x="104" y="238"/>
                    </a:lnTo>
                    <a:lnTo>
                      <a:pt x="183" y="272"/>
                    </a:lnTo>
                    <a:lnTo>
                      <a:pt x="255" y="222"/>
                    </a:lnTo>
                    <a:lnTo>
                      <a:pt x="379" y="214"/>
                    </a:lnTo>
                    <a:lnTo>
                      <a:pt x="249" y="232"/>
                    </a:lnTo>
                    <a:lnTo>
                      <a:pt x="219" y="272"/>
                    </a:lnTo>
                    <a:lnTo>
                      <a:pt x="294" y="276"/>
                    </a:lnTo>
                    <a:lnTo>
                      <a:pt x="379" y="237"/>
                    </a:lnTo>
                    <a:lnTo>
                      <a:pt x="322" y="273"/>
                    </a:lnTo>
                    <a:lnTo>
                      <a:pt x="379" y="273"/>
                    </a:lnTo>
                    <a:lnTo>
                      <a:pt x="467" y="246"/>
                    </a:lnTo>
                    <a:lnTo>
                      <a:pt x="456" y="205"/>
                    </a:lnTo>
                    <a:lnTo>
                      <a:pt x="551" y="176"/>
                    </a:lnTo>
                    <a:lnTo>
                      <a:pt x="481" y="241"/>
                    </a:lnTo>
                    <a:lnTo>
                      <a:pt x="631" y="228"/>
                    </a:lnTo>
                    <a:lnTo>
                      <a:pt x="328" y="293"/>
                    </a:lnTo>
                    <a:lnTo>
                      <a:pt x="396" y="360"/>
                    </a:lnTo>
                    <a:lnTo>
                      <a:pt x="458" y="360"/>
                    </a:lnTo>
                    <a:lnTo>
                      <a:pt x="427" y="373"/>
                    </a:lnTo>
                    <a:lnTo>
                      <a:pt x="307" y="304"/>
                    </a:lnTo>
                    <a:lnTo>
                      <a:pt x="209" y="293"/>
                    </a:lnTo>
                    <a:lnTo>
                      <a:pt x="207" y="322"/>
                    </a:lnTo>
                    <a:lnTo>
                      <a:pt x="253" y="337"/>
                    </a:lnTo>
                    <a:lnTo>
                      <a:pt x="208" y="346"/>
                    </a:lnTo>
                    <a:lnTo>
                      <a:pt x="328" y="423"/>
                    </a:lnTo>
                    <a:lnTo>
                      <a:pt x="279" y="426"/>
                    </a:lnTo>
                    <a:lnTo>
                      <a:pt x="399" y="431"/>
                    </a:lnTo>
                    <a:lnTo>
                      <a:pt x="332" y="448"/>
                    </a:lnTo>
                    <a:lnTo>
                      <a:pt x="368" y="473"/>
                    </a:lnTo>
                    <a:lnTo>
                      <a:pt x="260" y="434"/>
                    </a:lnTo>
                    <a:lnTo>
                      <a:pt x="198" y="450"/>
                    </a:lnTo>
                    <a:lnTo>
                      <a:pt x="172" y="512"/>
                    </a:lnTo>
                    <a:lnTo>
                      <a:pt x="235" y="491"/>
                    </a:lnTo>
                    <a:lnTo>
                      <a:pt x="222" y="514"/>
                    </a:lnTo>
                    <a:lnTo>
                      <a:pt x="245" y="514"/>
                    </a:lnTo>
                    <a:lnTo>
                      <a:pt x="283" y="466"/>
                    </a:lnTo>
                    <a:lnTo>
                      <a:pt x="269" y="506"/>
                    </a:lnTo>
                    <a:lnTo>
                      <a:pt x="304" y="511"/>
                    </a:lnTo>
                    <a:lnTo>
                      <a:pt x="239" y="530"/>
                    </a:lnTo>
                    <a:lnTo>
                      <a:pt x="279" y="531"/>
                    </a:lnTo>
                    <a:lnTo>
                      <a:pt x="245" y="542"/>
                    </a:lnTo>
                    <a:lnTo>
                      <a:pt x="273" y="568"/>
                    </a:lnTo>
                    <a:lnTo>
                      <a:pt x="322" y="568"/>
                    </a:lnTo>
                    <a:lnTo>
                      <a:pt x="368" y="521"/>
                    </a:lnTo>
                    <a:lnTo>
                      <a:pt x="287" y="590"/>
                    </a:lnTo>
                    <a:lnTo>
                      <a:pt x="208" y="535"/>
                    </a:lnTo>
                    <a:lnTo>
                      <a:pt x="143" y="545"/>
                    </a:lnTo>
                    <a:lnTo>
                      <a:pt x="199" y="602"/>
                    </a:lnTo>
                    <a:lnTo>
                      <a:pt x="102" y="632"/>
                    </a:lnTo>
                    <a:lnTo>
                      <a:pt x="112" y="673"/>
                    </a:lnTo>
                    <a:lnTo>
                      <a:pt x="129" y="637"/>
                    </a:lnTo>
                    <a:lnTo>
                      <a:pt x="134" y="673"/>
                    </a:lnTo>
                    <a:lnTo>
                      <a:pt x="200" y="656"/>
                    </a:lnTo>
                    <a:lnTo>
                      <a:pt x="249" y="690"/>
                    </a:lnTo>
                    <a:lnTo>
                      <a:pt x="284" y="687"/>
                    </a:lnTo>
                    <a:lnTo>
                      <a:pt x="259" y="660"/>
                    </a:lnTo>
                    <a:lnTo>
                      <a:pt x="328" y="668"/>
                    </a:lnTo>
                    <a:lnTo>
                      <a:pt x="322" y="642"/>
                    </a:lnTo>
                    <a:lnTo>
                      <a:pt x="352" y="673"/>
                    </a:lnTo>
                    <a:lnTo>
                      <a:pt x="371" y="667"/>
                    </a:lnTo>
                    <a:lnTo>
                      <a:pt x="360" y="648"/>
                    </a:lnTo>
                    <a:lnTo>
                      <a:pt x="417" y="667"/>
                    </a:lnTo>
                    <a:lnTo>
                      <a:pt x="418" y="695"/>
                    </a:lnTo>
                    <a:lnTo>
                      <a:pt x="517" y="667"/>
                    </a:lnTo>
                    <a:lnTo>
                      <a:pt x="536" y="627"/>
                    </a:lnTo>
                    <a:lnTo>
                      <a:pt x="489" y="637"/>
                    </a:lnTo>
                    <a:lnTo>
                      <a:pt x="489" y="598"/>
                    </a:lnTo>
                    <a:lnTo>
                      <a:pt x="379" y="596"/>
                    </a:lnTo>
                    <a:lnTo>
                      <a:pt x="526" y="588"/>
                    </a:lnTo>
                    <a:lnTo>
                      <a:pt x="549" y="560"/>
                    </a:lnTo>
                    <a:lnTo>
                      <a:pt x="526" y="526"/>
                    </a:lnTo>
                    <a:lnTo>
                      <a:pt x="610" y="530"/>
                    </a:lnTo>
                    <a:lnTo>
                      <a:pt x="628" y="514"/>
                    </a:lnTo>
                    <a:lnTo>
                      <a:pt x="571" y="506"/>
                    </a:lnTo>
                    <a:lnTo>
                      <a:pt x="647" y="500"/>
                    </a:lnTo>
                    <a:lnTo>
                      <a:pt x="597" y="477"/>
                    </a:lnTo>
                    <a:lnTo>
                      <a:pt x="656" y="462"/>
                    </a:lnTo>
                    <a:lnTo>
                      <a:pt x="653" y="444"/>
                    </a:lnTo>
                    <a:lnTo>
                      <a:pt x="543" y="434"/>
                    </a:lnTo>
                    <a:lnTo>
                      <a:pt x="605" y="418"/>
                    </a:lnTo>
                    <a:lnTo>
                      <a:pt x="541" y="414"/>
                    </a:lnTo>
                    <a:lnTo>
                      <a:pt x="656" y="426"/>
                    </a:lnTo>
                    <a:lnTo>
                      <a:pt x="660" y="407"/>
                    </a:lnTo>
                    <a:lnTo>
                      <a:pt x="541" y="400"/>
                    </a:lnTo>
                    <a:lnTo>
                      <a:pt x="700" y="373"/>
                    </a:lnTo>
                    <a:lnTo>
                      <a:pt x="654" y="349"/>
                    </a:lnTo>
                    <a:lnTo>
                      <a:pt x="774" y="360"/>
                    </a:lnTo>
                    <a:lnTo>
                      <a:pt x="808" y="322"/>
                    </a:lnTo>
                    <a:lnTo>
                      <a:pt x="751" y="319"/>
                    </a:lnTo>
                    <a:lnTo>
                      <a:pt x="825" y="316"/>
                    </a:lnTo>
                    <a:lnTo>
                      <a:pt x="817" y="287"/>
                    </a:lnTo>
                    <a:lnTo>
                      <a:pt x="853" y="293"/>
                    </a:lnTo>
                    <a:lnTo>
                      <a:pt x="1050" y="178"/>
                    </a:lnTo>
                    <a:lnTo>
                      <a:pt x="833" y="220"/>
                    </a:lnTo>
                    <a:lnTo>
                      <a:pt x="952" y="170"/>
                    </a:lnTo>
                    <a:lnTo>
                      <a:pt x="879" y="176"/>
                    </a:lnTo>
                    <a:lnTo>
                      <a:pt x="863" y="153"/>
                    </a:lnTo>
                    <a:lnTo>
                      <a:pt x="998" y="165"/>
                    </a:lnTo>
                    <a:lnTo>
                      <a:pt x="1173" y="107"/>
                    </a:lnTo>
                    <a:lnTo>
                      <a:pt x="1171" y="78"/>
                    </a:lnTo>
                    <a:lnTo>
                      <a:pt x="1099" y="78"/>
                    </a:lnTo>
                    <a:lnTo>
                      <a:pt x="1082" y="28"/>
                    </a:lnTo>
                    <a:lnTo>
                      <a:pt x="879" y="51"/>
                    </a:lnTo>
                    <a:lnTo>
                      <a:pt x="964" y="19"/>
                    </a:lnTo>
                    <a:lnTo>
                      <a:pt x="699" y="0"/>
                    </a:lnTo>
                    <a:lnTo>
                      <a:pt x="677" y="24"/>
                    </a:lnTo>
                    <a:lnTo>
                      <a:pt x="698" y="36"/>
                    </a:lnTo>
                    <a:lnTo>
                      <a:pt x="647" y="13"/>
                    </a:lnTo>
                    <a:lnTo>
                      <a:pt x="528" y="15"/>
                    </a:lnTo>
                    <a:lnTo>
                      <a:pt x="613" y="62"/>
                    </a:lnTo>
                    <a:lnTo>
                      <a:pt x="582" y="78"/>
                    </a:lnTo>
                    <a:lnTo>
                      <a:pt x="541" y="27"/>
                    </a:lnTo>
                    <a:lnTo>
                      <a:pt x="430" y="23"/>
                    </a:lnTo>
                    <a:lnTo>
                      <a:pt x="451" y="44"/>
                    </a:lnTo>
                    <a:lnTo>
                      <a:pt x="369" y="36"/>
                    </a:lnTo>
                    <a:lnTo>
                      <a:pt x="411" y="70"/>
                    </a:lnTo>
                    <a:lnTo>
                      <a:pt x="343" y="50"/>
                    </a:lnTo>
                    <a:lnTo>
                      <a:pt x="366" y="70"/>
                    </a:lnTo>
                    <a:lnTo>
                      <a:pt x="326" y="78"/>
                    </a:lnTo>
                    <a:lnTo>
                      <a:pt x="411" y="123"/>
                    </a:lnTo>
                    <a:lnTo>
                      <a:pt x="227" y="72"/>
                    </a:lnTo>
                    <a:lnTo>
                      <a:pt x="182" y="108"/>
                    </a:lnTo>
                    <a:lnTo>
                      <a:pt x="254" y="126"/>
                    </a:lnTo>
                    <a:lnTo>
                      <a:pt x="134" y="112"/>
                    </a:lnTo>
                    <a:lnTo>
                      <a:pt x="0" y="16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1" name="Freeform 272"/>
              <p:cNvSpPr/>
              <p:nvPr/>
            </p:nvSpPr>
            <p:spPr bwMode="auto">
              <a:xfrm>
                <a:off x="1984" y="1930"/>
                <a:ext cx="312" cy="257"/>
              </a:xfrm>
              <a:custGeom>
                <a:avLst/>
                <a:gdLst>
                  <a:gd name="T0" fmla="*/ 0 w 1094"/>
                  <a:gd name="T1" fmla="*/ 2 h 902"/>
                  <a:gd name="T2" fmla="*/ 3 w 1094"/>
                  <a:gd name="T3" fmla="*/ 0 h 902"/>
                  <a:gd name="T4" fmla="*/ 3 w 1094"/>
                  <a:gd name="T5" fmla="*/ 2 h 902"/>
                  <a:gd name="T6" fmla="*/ 4 w 1094"/>
                  <a:gd name="T7" fmla="*/ 5 h 902"/>
                  <a:gd name="T8" fmla="*/ 5 w 1094"/>
                  <a:gd name="T9" fmla="*/ 5 h 902"/>
                  <a:gd name="T10" fmla="*/ 4 w 1094"/>
                  <a:gd name="T11" fmla="*/ 4 h 902"/>
                  <a:gd name="T12" fmla="*/ 4 w 1094"/>
                  <a:gd name="T13" fmla="*/ 2 h 902"/>
                  <a:gd name="T14" fmla="*/ 4 w 1094"/>
                  <a:gd name="T15" fmla="*/ 1 h 902"/>
                  <a:gd name="T16" fmla="*/ 4 w 1094"/>
                  <a:gd name="T17" fmla="*/ 1 h 902"/>
                  <a:gd name="T18" fmla="*/ 7 w 1094"/>
                  <a:gd name="T19" fmla="*/ 0 h 902"/>
                  <a:gd name="T20" fmla="*/ 8 w 1094"/>
                  <a:gd name="T21" fmla="*/ 1 h 902"/>
                  <a:gd name="T22" fmla="*/ 8 w 1094"/>
                  <a:gd name="T23" fmla="*/ 4 h 902"/>
                  <a:gd name="T24" fmla="*/ 10 w 1094"/>
                  <a:gd name="T25" fmla="*/ 3 h 902"/>
                  <a:gd name="T26" fmla="*/ 13 w 1094"/>
                  <a:gd name="T27" fmla="*/ 3 h 902"/>
                  <a:gd name="T28" fmla="*/ 13 w 1094"/>
                  <a:gd name="T29" fmla="*/ 4 h 902"/>
                  <a:gd name="T30" fmla="*/ 14 w 1094"/>
                  <a:gd name="T31" fmla="*/ 5 h 902"/>
                  <a:gd name="T32" fmla="*/ 15 w 1094"/>
                  <a:gd name="T33" fmla="*/ 4 h 902"/>
                  <a:gd name="T34" fmla="*/ 17 w 1094"/>
                  <a:gd name="T35" fmla="*/ 5 h 902"/>
                  <a:gd name="T36" fmla="*/ 17 w 1094"/>
                  <a:gd name="T37" fmla="*/ 5 h 902"/>
                  <a:gd name="T38" fmla="*/ 18 w 1094"/>
                  <a:gd name="T39" fmla="*/ 6 h 902"/>
                  <a:gd name="T40" fmla="*/ 19 w 1094"/>
                  <a:gd name="T41" fmla="*/ 6 h 902"/>
                  <a:gd name="T42" fmla="*/ 19 w 1094"/>
                  <a:gd name="T43" fmla="*/ 7 h 902"/>
                  <a:gd name="T44" fmla="*/ 19 w 1094"/>
                  <a:gd name="T45" fmla="*/ 7 h 902"/>
                  <a:gd name="T46" fmla="*/ 19 w 1094"/>
                  <a:gd name="T47" fmla="*/ 8 h 902"/>
                  <a:gd name="T48" fmla="*/ 19 w 1094"/>
                  <a:gd name="T49" fmla="*/ 9 h 902"/>
                  <a:gd name="T50" fmla="*/ 19 w 1094"/>
                  <a:gd name="T51" fmla="*/ 10 h 902"/>
                  <a:gd name="T52" fmla="*/ 23 w 1094"/>
                  <a:gd name="T53" fmla="*/ 11 h 902"/>
                  <a:gd name="T54" fmla="*/ 24 w 1094"/>
                  <a:gd name="T55" fmla="*/ 12 h 902"/>
                  <a:gd name="T56" fmla="*/ 25 w 1094"/>
                  <a:gd name="T57" fmla="*/ 13 h 902"/>
                  <a:gd name="T58" fmla="*/ 25 w 1094"/>
                  <a:gd name="T59" fmla="*/ 14 h 902"/>
                  <a:gd name="T60" fmla="*/ 25 w 1094"/>
                  <a:gd name="T61" fmla="*/ 15 h 902"/>
                  <a:gd name="T62" fmla="*/ 23 w 1094"/>
                  <a:gd name="T63" fmla="*/ 16 h 902"/>
                  <a:gd name="T64" fmla="*/ 19 w 1094"/>
                  <a:gd name="T65" fmla="*/ 14 h 902"/>
                  <a:gd name="T66" fmla="*/ 20 w 1094"/>
                  <a:gd name="T67" fmla="*/ 15 h 902"/>
                  <a:gd name="T68" fmla="*/ 21 w 1094"/>
                  <a:gd name="T69" fmla="*/ 16 h 902"/>
                  <a:gd name="T70" fmla="*/ 22 w 1094"/>
                  <a:gd name="T71" fmla="*/ 17 h 902"/>
                  <a:gd name="T72" fmla="*/ 23 w 1094"/>
                  <a:gd name="T73" fmla="*/ 20 h 902"/>
                  <a:gd name="T74" fmla="*/ 21 w 1094"/>
                  <a:gd name="T75" fmla="*/ 21 h 902"/>
                  <a:gd name="T76" fmla="*/ 16 w 1094"/>
                  <a:gd name="T77" fmla="*/ 18 h 902"/>
                  <a:gd name="T78" fmla="*/ 15 w 1094"/>
                  <a:gd name="T79" fmla="*/ 18 h 902"/>
                  <a:gd name="T80" fmla="*/ 14 w 1094"/>
                  <a:gd name="T81" fmla="*/ 16 h 902"/>
                  <a:gd name="T82" fmla="*/ 13 w 1094"/>
                  <a:gd name="T83" fmla="*/ 17 h 902"/>
                  <a:gd name="T84" fmla="*/ 11 w 1094"/>
                  <a:gd name="T85" fmla="*/ 17 h 902"/>
                  <a:gd name="T86" fmla="*/ 15 w 1094"/>
                  <a:gd name="T87" fmla="*/ 15 h 902"/>
                  <a:gd name="T88" fmla="*/ 16 w 1094"/>
                  <a:gd name="T89" fmla="*/ 12 h 902"/>
                  <a:gd name="T90" fmla="*/ 13 w 1094"/>
                  <a:gd name="T91" fmla="*/ 9 h 902"/>
                  <a:gd name="T92" fmla="*/ 12 w 1094"/>
                  <a:gd name="T93" fmla="*/ 10 h 902"/>
                  <a:gd name="T94" fmla="*/ 13 w 1094"/>
                  <a:gd name="T95" fmla="*/ 9 h 902"/>
                  <a:gd name="T96" fmla="*/ 11 w 1094"/>
                  <a:gd name="T97" fmla="*/ 7 h 902"/>
                  <a:gd name="T98" fmla="*/ 10 w 1094"/>
                  <a:gd name="T99" fmla="*/ 7 h 902"/>
                  <a:gd name="T100" fmla="*/ 8 w 1094"/>
                  <a:gd name="T101" fmla="*/ 8 h 902"/>
                  <a:gd name="T102" fmla="*/ 1 w 1094"/>
                  <a:gd name="T103" fmla="*/ 5 h 902"/>
                  <a:gd name="T104" fmla="*/ 0 w 1094"/>
                  <a:gd name="T105" fmla="*/ 5 h 9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94"/>
                  <a:gd name="T160" fmla="*/ 0 h 902"/>
                  <a:gd name="T161" fmla="*/ 1094 w 1094"/>
                  <a:gd name="T162" fmla="*/ 902 h 9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94" h="902">
                    <a:moveTo>
                      <a:pt x="0" y="202"/>
                    </a:moveTo>
                    <a:lnTo>
                      <a:pt x="9" y="103"/>
                    </a:lnTo>
                    <a:lnTo>
                      <a:pt x="54" y="31"/>
                    </a:lnTo>
                    <a:lnTo>
                      <a:pt x="130" y="0"/>
                    </a:lnTo>
                    <a:lnTo>
                      <a:pt x="191" y="14"/>
                    </a:lnTo>
                    <a:lnTo>
                      <a:pt x="125" y="103"/>
                    </a:lnTo>
                    <a:lnTo>
                      <a:pt x="144" y="158"/>
                    </a:lnTo>
                    <a:lnTo>
                      <a:pt x="191" y="212"/>
                    </a:lnTo>
                    <a:lnTo>
                      <a:pt x="130" y="231"/>
                    </a:lnTo>
                    <a:lnTo>
                      <a:pt x="195" y="230"/>
                    </a:lnTo>
                    <a:lnTo>
                      <a:pt x="204" y="184"/>
                    </a:lnTo>
                    <a:lnTo>
                      <a:pt x="155" y="156"/>
                    </a:lnTo>
                    <a:lnTo>
                      <a:pt x="195" y="123"/>
                    </a:lnTo>
                    <a:lnTo>
                      <a:pt x="166" y="78"/>
                    </a:lnTo>
                    <a:lnTo>
                      <a:pt x="229" y="89"/>
                    </a:lnTo>
                    <a:lnTo>
                      <a:pt x="170" y="68"/>
                    </a:lnTo>
                    <a:lnTo>
                      <a:pt x="236" y="73"/>
                    </a:lnTo>
                    <a:lnTo>
                      <a:pt x="190" y="42"/>
                    </a:lnTo>
                    <a:lnTo>
                      <a:pt x="242" y="43"/>
                    </a:lnTo>
                    <a:lnTo>
                      <a:pt x="279" y="14"/>
                    </a:lnTo>
                    <a:lnTo>
                      <a:pt x="324" y="11"/>
                    </a:lnTo>
                    <a:lnTo>
                      <a:pt x="326" y="51"/>
                    </a:lnTo>
                    <a:lnTo>
                      <a:pt x="358" y="68"/>
                    </a:lnTo>
                    <a:lnTo>
                      <a:pt x="348" y="158"/>
                    </a:lnTo>
                    <a:lnTo>
                      <a:pt x="392" y="115"/>
                    </a:lnTo>
                    <a:lnTo>
                      <a:pt x="414" y="134"/>
                    </a:lnTo>
                    <a:lnTo>
                      <a:pt x="476" y="91"/>
                    </a:lnTo>
                    <a:lnTo>
                      <a:pt x="564" y="115"/>
                    </a:lnTo>
                    <a:lnTo>
                      <a:pt x="603" y="158"/>
                    </a:lnTo>
                    <a:lnTo>
                      <a:pt x="575" y="184"/>
                    </a:lnTo>
                    <a:lnTo>
                      <a:pt x="630" y="173"/>
                    </a:lnTo>
                    <a:lnTo>
                      <a:pt x="614" y="199"/>
                    </a:lnTo>
                    <a:lnTo>
                      <a:pt x="646" y="212"/>
                    </a:lnTo>
                    <a:lnTo>
                      <a:pt x="671" y="180"/>
                    </a:lnTo>
                    <a:lnTo>
                      <a:pt x="711" y="196"/>
                    </a:lnTo>
                    <a:lnTo>
                      <a:pt x="724" y="222"/>
                    </a:lnTo>
                    <a:lnTo>
                      <a:pt x="690" y="230"/>
                    </a:lnTo>
                    <a:lnTo>
                      <a:pt x="742" y="230"/>
                    </a:lnTo>
                    <a:lnTo>
                      <a:pt x="733" y="265"/>
                    </a:lnTo>
                    <a:lnTo>
                      <a:pt x="772" y="246"/>
                    </a:lnTo>
                    <a:lnTo>
                      <a:pt x="748" y="276"/>
                    </a:lnTo>
                    <a:lnTo>
                      <a:pt x="826" y="268"/>
                    </a:lnTo>
                    <a:lnTo>
                      <a:pt x="782" y="299"/>
                    </a:lnTo>
                    <a:lnTo>
                      <a:pt x="820" y="299"/>
                    </a:lnTo>
                    <a:lnTo>
                      <a:pt x="804" y="321"/>
                    </a:lnTo>
                    <a:lnTo>
                      <a:pt x="838" y="291"/>
                    </a:lnTo>
                    <a:lnTo>
                      <a:pt x="874" y="322"/>
                    </a:lnTo>
                    <a:lnTo>
                      <a:pt x="810" y="348"/>
                    </a:lnTo>
                    <a:lnTo>
                      <a:pt x="900" y="371"/>
                    </a:lnTo>
                    <a:lnTo>
                      <a:pt x="825" y="379"/>
                    </a:lnTo>
                    <a:lnTo>
                      <a:pt x="853" y="391"/>
                    </a:lnTo>
                    <a:lnTo>
                      <a:pt x="829" y="419"/>
                    </a:lnTo>
                    <a:lnTo>
                      <a:pt x="921" y="473"/>
                    </a:lnTo>
                    <a:lnTo>
                      <a:pt x="968" y="464"/>
                    </a:lnTo>
                    <a:lnTo>
                      <a:pt x="986" y="529"/>
                    </a:lnTo>
                    <a:lnTo>
                      <a:pt x="1031" y="523"/>
                    </a:lnTo>
                    <a:lnTo>
                      <a:pt x="1029" y="551"/>
                    </a:lnTo>
                    <a:lnTo>
                      <a:pt x="1094" y="565"/>
                    </a:lnTo>
                    <a:lnTo>
                      <a:pt x="1086" y="599"/>
                    </a:lnTo>
                    <a:lnTo>
                      <a:pt x="1053" y="594"/>
                    </a:lnTo>
                    <a:lnTo>
                      <a:pt x="1068" y="614"/>
                    </a:lnTo>
                    <a:lnTo>
                      <a:pt x="1052" y="647"/>
                    </a:lnTo>
                    <a:lnTo>
                      <a:pt x="1020" y="632"/>
                    </a:lnTo>
                    <a:lnTo>
                      <a:pt x="1013" y="697"/>
                    </a:lnTo>
                    <a:lnTo>
                      <a:pt x="888" y="578"/>
                    </a:lnTo>
                    <a:lnTo>
                      <a:pt x="842" y="588"/>
                    </a:lnTo>
                    <a:lnTo>
                      <a:pt x="874" y="618"/>
                    </a:lnTo>
                    <a:lnTo>
                      <a:pt x="849" y="647"/>
                    </a:lnTo>
                    <a:lnTo>
                      <a:pt x="868" y="645"/>
                    </a:lnTo>
                    <a:lnTo>
                      <a:pt x="895" y="703"/>
                    </a:lnTo>
                    <a:lnTo>
                      <a:pt x="956" y="717"/>
                    </a:lnTo>
                    <a:lnTo>
                      <a:pt x="950" y="751"/>
                    </a:lnTo>
                    <a:lnTo>
                      <a:pt x="983" y="778"/>
                    </a:lnTo>
                    <a:lnTo>
                      <a:pt x="969" y="858"/>
                    </a:lnTo>
                    <a:lnTo>
                      <a:pt x="810" y="775"/>
                    </a:lnTo>
                    <a:lnTo>
                      <a:pt x="916" y="902"/>
                    </a:lnTo>
                    <a:lnTo>
                      <a:pt x="719" y="832"/>
                    </a:lnTo>
                    <a:lnTo>
                      <a:pt x="691" y="789"/>
                    </a:lnTo>
                    <a:lnTo>
                      <a:pt x="718" y="785"/>
                    </a:lnTo>
                    <a:lnTo>
                      <a:pt x="654" y="762"/>
                    </a:lnTo>
                    <a:lnTo>
                      <a:pt x="635" y="713"/>
                    </a:lnTo>
                    <a:lnTo>
                      <a:pt x="584" y="697"/>
                    </a:lnTo>
                    <a:lnTo>
                      <a:pt x="581" y="729"/>
                    </a:lnTo>
                    <a:lnTo>
                      <a:pt x="553" y="713"/>
                    </a:lnTo>
                    <a:lnTo>
                      <a:pt x="512" y="744"/>
                    </a:lnTo>
                    <a:lnTo>
                      <a:pt x="457" y="713"/>
                    </a:lnTo>
                    <a:lnTo>
                      <a:pt x="483" y="657"/>
                    </a:lnTo>
                    <a:lnTo>
                      <a:pt x="630" y="657"/>
                    </a:lnTo>
                    <a:lnTo>
                      <a:pt x="594" y="602"/>
                    </a:lnTo>
                    <a:lnTo>
                      <a:pt x="677" y="523"/>
                    </a:lnTo>
                    <a:lnTo>
                      <a:pt x="619" y="417"/>
                    </a:lnTo>
                    <a:lnTo>
                      <a:pt x="578" y="407"/>
                    </a:lnTo>
                    <a:lnTo>
                      <a:pt x="602" y="391"/>
                    </a:lnTo>
                    <a:lnTo>
                      <a:pt x="513" y="418"/>
                    </a:lnTo>
                    <a:lnTo>
                      <a:pt x="512" y="388"/>
                    </a:lnTo>
                    <a:lnTo>
                      <a:pt x="544" y="371"/>
                    </a:lnTo>
                    <a:lnTo>
                      <a:pt x="477" y="329"/>
                    </a:lnTo>
                    <a:lnTo>
                      <a:pt x="476" y="298"/>
                    </a:lnTo>
                    <a:lnTo>
                      <a:pt x="412" y="280"/>
                    </a:lnTo>
                    <a:lnTo>
                      <a:pt x="428" y="325"/>
                    </a:lnTo>
                    <a:lnTo>
                      <a:pt x="321" y="308"/>
                    </a:lnTo>
                    <a:lnTo>
                      <a:pt x="350" y="334"/>
                    </a:lnTo>
                    <a:lnTo>
                      <a:pt x="71" y="289"/>
                    </a:lnTo>
                    <a:lnTo>
                      <a:pt x="22" y="230"/>
                    </a:lnTo>
                    <a:lnTo>
                      <a:pt x="111" y="233"/>
                    </a:lnTo>
                    <a:lnTo>
                      <a:pt x="0" y="20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2" name="Freeform 273"/>
              <p:cNvSpPr/>
              <p:nvPr/>
            </p:nvSpPr>
            <p:spPr bwMode="auto">
              <a:xfrm>
                <a:off x="2016" y="2107"/>
                <a:ext cx="72" cy="56"/>
              </a:xfrm>
              <a:custGeom>
                <a:avLst/>
                <a:gdLst>
                  <a:gd name="T0" fmla="*/ 0 w 254"/>
                  <a:gd name="T1" fmla="*/ 4 h 197"/>
                  <a:gd name="T2" fmla="*/ 1 w 254"/>
                  <a:gd name="T3" fmla="*/ 3 h 197"/>
                  <a:gd name="T4" fmla="*/ 1 w 254"/>
                  <a:gd name="T5" fmla="*/ 0 h 197"/>
                  <a:gd name="T6" fmla="*/ 2 w 254"/>
                  <a:gd name="T7" fmla="*/ 1 h 197"/>
                  <a:gd name="T8" fmla="*/ 3 w 254"/>
                  <a:gd name="T9" fmla="*/ 1 h 197"/>
                  <a:gd name="T10" fmla="*/ 6 w 254"/>
                  <a:gd name="T11" fmla="*/ 3 h 197"/>
                  <a:gd name="T12" fmla="*/ 5 w 254"/>
                  <a:gd name="T13" fmla="*/ 4 h 197"/>
                  <a:gd name="T14" fmla="*/ 3 w 254"/>
                  <a:gd name="T15" fmla="*/ 3 h 197"/>
                  <a:gd name="T16" fmla="*/ 2 w 254"/>
                  <a:gd name="T17" fmla="*/ 5 h 197"/>
                  <a:gd name="T18" fmla="*/ 1 w 254"/>
                  <a:gd name="T19" fmla="*/ 3 h 197"/>
                  <a:gd name="T20" fmla="*/ 0 w 254"/>
                  <a:gd name="T21" fmla="*/ 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4"/>
                  <a:gd name="T34" fmla="*/ 0 h 197"/>
                  <a:gd name="T35" fmla="*/ 254 w 254"/>
                  <a:gd name="T36" fmla="*/ 197 h 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4" h="197">
                    <a:moveTo>
                      <a:pt x="0" y="161"/>
                    </a:moveTo>
                    <a:lnTo>
                      <a:pt x="36" y="123"/>
                    </a:lnTo>
                    <a:lnTo>
                      <a:pt x="59" y="0"/>
                    </a:lnTo>
                    <a:lnTo>
                      <a:pt x="80" y="45"/>
                    </a:lnTo>
                    <a:lnTo>
                      <a:pt x="140" y="55"/>
                    </a:lnTo>
                    <a:lnTo>
                      <a:pt x="254" y="145"/>
                    </a:lnTo>
                    <a:lnTo>
                      <a:pt x="239" y="176"/>
                    </a:lnTo>
                    <a:lnTo>
                      <a:pt x="136" y="134"/>
                    </a:lnTo>
                    <a:lnTo>
                      <a:pt x="73" y="197"/>
                    </a:lnTo>
                    <a:lnTo>
                      <a:pt x="57" y="145"/>
                    </a:lnTo>
                    <a:lnTo>
                      <a:pt x="0" y="1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3" name="Freeform 274"/>
              <p:cNvSpPr/>
              <p:nvPr/>
            </p:nvSpPr>
            <p:spPr bwMode="auto">
              <a:xfrm>
                <a:off x="2319" y="2371"/>
                <a:ext cx="72" cy="83"/>
              </a:xfrm>
              <a:custGeom>
                <a:avLst/>
                <a:gdLst>
                  <a:gd name="T0" fmla="*/ 0 w 255"/>
                  <a:gd name="T1" fmla="*/ 6 h 286"/>
                  <a:gd name="T2" fmla="*/ 2 w 255"/>
                  <a:gd name="T3" fmla="*/ 0 h 286"/>
                  <a:gd name="T4" fmla="*/ 3 w 255"/>
                  <a:gd name="T5" fmla="*/ 0 h 286"/>
                  <a:gd name="T6" fmla="*/ 2 w 255"/>
                  <a:gd name="T7" fmla="*/ 3 h 286"/>
                  <a:gd name="T8" fmla="*/ 3 w 255"/>
                  <a:gd name="T9" fmla="*/ 2 h 286"/>
                  <a:gd name="T10" fmla="*/ 3 w 255"/>
                  <a:gd name="T11" fmla="*/ 3 h 286"/>
                  <a:gd name="T12" fmla="*/ 5 w 255"/>
                  <a:gd name="T13" fmla="*/ 3 h 286"/>
                  <a:gd name="T14" fmla="*/ 5 w 255"/>
                  <a:gd name="T15" fmla="*/ 4 h 286"/>
                  <a:gd name="T16" fmla="*/ 5 w 255"/>
                  <a:gd name="T17" fmla="*/ 4 h 286"/>
                  <a:gd name="T18" fmla="*/ 5 w 255"/>
                  <a:gd name="T19" fmla="*/ 6 h 286"/>
                  <a:gd name="T20" fmla="*/ 6 w 255"/>
                  <a:gd name="T21" fmla="*/ 5 h 286"/>
                  <a:gd name="T22" fmla="*/ 6 w 255"/>
                  <a:gd name="T23" fmla="*/ 6 h 286"/>
                  <a:gd name="T24" fmla="*/ 5 w 255"/>
                  <a:gd name="T25" fmla="*/ 7 h 286"/>
                  <a:gd name="T26" fmla="*/ 5 w 255"/>
                  <a:gd name="T27" fmla="*/ 6 h 286"/>
                  <a:gd name="T28" fmla="*/ 5 w 255"/>
                  <a:gd name="T29" fmla="*/ 7 h 286"/>
                  <a:gd name="T30" fmla="*/ 5 w 255"/>
                  <a:gd name="T31" fmla="*/ 5 h 286"/>
                  <a:gd name="T32" fmla="*/ 3 w 255"/>
                  <a:gd name="T33" fmla="*/ 7 h 286"/>
                  <a:gd name="T34" fmla="*/ 4 w 255"/>
                  <a:gd name="T35" fmla="*/ 6 h 286"/>
                  <a:gd name="T36" fmla="*/ 3 w 255"/>
                  <a:gd name="T37" fmla="*/ 6 h 286"/>
                  <a:gd name="T38" fmla="*/ 3 w 255"/>
                  <a:gd name="T39" fmla="*/ 5 h 286"/>
                  <a:gd name="T40" fmla="*/ 0 w 255"/>
                  <a:gd name="T41" fmla="*/ 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5"/>
                  <a:gd name="T64" fmla="*/ 0 h 286"/>
                  <a:gd name="T65" fmla="*/ 255 w 255"/>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5" h="286">
                    <a:moveTo>
                      <a:pt x="0" y="223"/>
                    </a:moveTo>
                    <a:lnTo>
                      <a:pt x="106" y="15"/>
                    </a:lnTo>
                    <a:lnTo>
                      <a:pt x="146" y="0"/>
                    </a:lnTo>
                    <a:lnTo>
                      <a:pt x="97" y="112"/>
                    </a:lnTo>
                    <a:lnTo>
                      <a:pt x="130" y="87"/>
                    </a:lnTo>
                    <a:lnTo>
                      <a:pt x="152" y="135"/>
                    </a:lnTo>
                    <a:lnTo>
                      <a:pt x="219" y="135"/>
                    </a:lnTo>
                    <a:lnTo>
                      <a:pt x="205" y="177"/>
                    </a:lnTo>
                    <a:lnTo>
                      <a:pt x="240" y="173"/>
                    </a:lnTo>
                    <a:lnTo>
                      <a:pt x="214" y="219"/>
                    </a:lnTo>
                    <a:lnTo>
                      <a:pt x="248" y="194"/>
                    </a:lnTo>
                    <a:lnTo>
                      <a:pt x="255" y="237"/>
                    </a:lnTo>
                    <a:lnTo>
                      <a:pt x="222" y="286"/>
                    </a:lnTo>
                    <a:lnTo>
                      <a:pt x="219" y="250"/>
                    </a:lnTo>
                    <a:lnTo>
                      <a:pt x="204" y="269"/>
                    </a:lnTo>
                    <a:lnTo>
                      <a:pt x="204" y="214"/>
                    </a:lnTo>
                    <a:lnTo>
                      <a:pt x="140" y="269"/>
                    </a:lnTo>
                    <a:lnTo>
                      <a:pt x="178" y="233"/>
                    </a:lnTo>
                    <a:lnTo>
                      <a:pt x="123" y="237"/>
                    </a:lnTo>
                    <a:lnTo>
                      <a:pt x="138" y="217"/>
                    </a:lnTo>
                    <a:lnTo>
                      <a:pt x="0" y="22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4" name="Freeform 275"/>
              <p:cNvSpPr/>
              <p:nvPr/>
            </p:nvSpPr>
            <p:spPr bwMode="auto">
              <a:xfrm>
                <a:off x="2143" y="3305"/>
                <a:ext cx="90" cy="527"/>
              </a:xfrm>
              <a:custGeom>
                <a:avLst/>
                <a:gdLst>
                  <a:gd name="T0" fmla="*/ 0 w 317"/>
                  <a:gd name="T1" fmla="*/ 33 h 1850"/>
                  <a:gd name="T2" fmla="*/ 1 w 317"/>
                  <a:gd name="T3" fmla="*/ 32 h 1850"/>
                  <a:gd name="T4" fmla="*/ 1 w 317"/>
                  <a:gd name="T5" fmla="*/ 33 h 1850"/>
                  <a:gd name="T6" fmla="*/ 3 w 317"/>
                  <a:gd name="T7" fmla="*/ 31 h 1850"/>
                  <a:gd name="T8" fmla="*/ 2 w 317"/>
                  <a:gd name="T9" fmla="*/ 30 h 1850"/>
                  <a:gd name="T10" fmla="*/ 3 w 317"/>
                  <a:gd name="T11" fmla="*/ 27 h 1850"/>
                  <a:gd name="T12" fmla="*/ 1 w 317"/>
                  <a:gd name="T13" fmla="*/ 27 h 1850"/>
                  <a:gd name="T14" fmla="*/ 2 w 317"/>
                  <a:gd name="T15" fmla="*/ 22 h 1850"/>
                  <a:gd name="T16" fmla="*/ 3 w 317"/>
                  <a:gd name="T17" fmla="*/ 17 h 1850"/>
                  <a:gd name="T18" fmla="*/ 3 w 317"/>
                  <a:gd name="T19" fmla="*/ 13 h 1850"/>
                  <a:gd name="T20" fmla="*/ 5 w 317"/>
                  <a:gd name="T21" fmla="*/ 4 h 1850"/>
                  <a:gd name="T22" fmla="*/ 4 w 317"/>
                  <a:gd name="T23" fmla="*/ 1 h 1850"/>
                  <a:gd name="T24" fmla="*/ 5 w 317"/>
                  <a:gd name="T25" fmla="*/ 0 h 1850"/>
                  <a:gd name="T26" fmla="*/ 6 w 317"/>
                  <a:gd name="T27" fmla="*/ 2 h 1850"/>
                  <a:gd name="T28" fmla="*/ 7 w 317"/>
                  <a:gd name="T29" fmla="*/ 6 h 1850"/>
                  <a:gd name="T30" fmla="*/ 7 w 317"/>
                  <a:gd name="T31" fmla="*/ 6 h 1850"/>
                  <a:gd name="T32" fmla="*/ 7 w 317"/>
                  <a:gd name="T33" fmla="*/ 7 h 1850"/>
                  <a:gd name="T34" fmla="*/ 6 w 317"/>
                  <a:gd name="T35" fmla="*/ 7 h 1850"/>
                  <a:gd name="T36" fmla="*/ 6 w 317"/>
                  <a:gd name="T37" fmla="*/ 10 h 1850"/>
                  <a:gd name="T38" fmla="*/ 5 w 317"/>
                  <a:gd name="T39" fmla="*/ 11 h 1850"/>
                  <a:gd name="T40" fmla="*/ 5 w 317"/>
                  <a:gd name="T41" fmla="*/ 15 h 1850"/>
                  <a:gd name="T42" fmla="*/ 5 w 317"/>
                  <a:gd name="T43" fmla="*/ 18 h 1850"/>
                  <a:gd name="T44" fmla="*/ 4 w 317"/>
                  <a:gd name="T45" fmla="*/ 21 h 1850"/>
                  <a:gd name="T46" fmla="*/ 3 w 317"/>
                  <a:gd name="T47" fmla="*/ 28 h 1850"/>
                  <a:gd name="T48" fmla="*/ 4 w 317"/>
                  <a:gd name="T49" fmla="*/ 31 h 1850"/>
                  <a:gd name="T50" fmla="*/ 3 w 317"/>
                  <a:gd name="T51" fmla="*/ 31 h 1850"/>
                  <a:gd name="T52" fmla="*/ 3 w 317"/>
                  <a:gd name="T53" fmla="*/ 33 h 1850"/>
                  <a:gd name="T54" fmla="*/ 2 w 317"/>
                  <a:gd name="T55" fmla="*/ 38 h 1850"/>
                  <a:gd name="T56" fmla="*/ 2 w 317"/>
                  <a:gd name="T57" fmla="*/ 39 h 1850"/>
                  <a:gd name="T58" fmla="*/ 3 w 317"/>
                  <a:gd name="T59" fmla="*/ 38 h 1850"/>
                  <a:gd name="T60" fmla="*/ 3 w 317"/>
                  <a:gd name="T61" fmla="*/ 40 h 1850"/>
                  <a:gd name="T62" fmla="*/ 6 w 317"/>
                  <a:gd name="T63" fmla="*/ 41 h 1850"/>
                  <a:gd name="T64" fmla="*/ 4 w 317"/>
                  <a:gd name="T65" fmla="*/ 41 h 1850"/>
                  <a:gd name="T66" fmla="*/ 4 w 317"/>
                  <a:gd name="T67" fmla="*/ 43 h 1850"/>
                  <a:gd name="T68" fmla="*/ 3 w 317"/>
                  <a:gd name="T69" fmla="*/ 42 h 1850"/>
                  <a:gd name="T70" fmla="*/ 4 w 317"/>
                  <a:gd name="T71" fmla="*/ 42 h 1850"/>
                  <a:gd name="T72" fmla="*/ 3 w 317"/>
                  <a:gd name="T73" fmla="*/ 41 h 1850"/>
                  <a:gd name="T74" fmla="*/ 2 w 317"/>
                  <a:gd name="T75" fmla="*/ 40 h 1850"/>
                  <a:gd name="T76" fmla="*/ 2 w 317"/>
                  <a:gd name="T77" fmla="*/ 40 h 1850"/>
                  <a:gd name="T78" fmla="*/ 1 w 317"/>
                  <a:gd name="T79" fmla="*/ 39 h 1850"/>
                  <a:gd name="T80" fmla="*/ 1 w 317"/>
                  <a:gd name="T81" fmla="*/ 38 h 1850"/>
                  <a:gd name="T82" fmla="*/ 1 w 317"/>
                  <a:gd name="T83" fmla="*/ 38 h 1850"/>
                  <a:gd name="T84" fmla="*/ 1 w 317"/>
                  <a:gd name="T85" fmla="*/ 37 h 1850"/>
                  <a:gd name="T86" fmla="*/ 1 w 317"/>
                  <a:gd name="T87" fmla="*/ 35 h 1850"/>
                  <a:gd name="T88" fmla="*/ 2 w 317"/>
                  <a:gd name="T89" fmla="*/ 35 h 1850"/>
                  <a:gd name="T90" fmla="*/ 1 w 317"/>
                  <a:gd name="T91" fmla="*/ 34 h 1850"/>
                  <a:gd name="T92" fmla="*/ 1 w 317"/>
                  <a:gd name="T93" fmla="*/ 33 h 1850"/>
                  <a:gd name="T94" fmla="*/ 0 w 317"/>
                  <a:gd name="T95" fmla="*/ 33 h 1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7"/>
                  <a:gd name="T145" fmla="*/ 0 h 1850"/>
                  <a:gd name="T146" fmla="*/ 317 w 317"/>
                  <a:gd name="T147" fmla="*/ 1850 h 1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7" h="1850">
                    <a:moveTo>
                      <a:pt x="0" y="1447"/>
                    </a:moveTo>
                    <a:lnTo>
                      <a:pt x="22" y="1397"/>
                    </a:lnTo>
                    <a:lnTo>
                      <a:pt x="68" y="1434"/>
                    </a:lnTo>
                    <a:lnTo>
                      <a:pt x="108" y="1339"/>
                    </a:lnTo>
                    <a:lnTo>
                      <a:pt x="91" y="1302"/>
                    </a:lnTo>
                    <a:lnTo>
                      <a:pt x="124" y="1171"/>
                    </a:lnTo>
                    <a:lnTo>
                      <a:pt x="67" y="1160"/>
                    </a:lnTo>
                    <a:lnTo>
                      <a:pt x="74" y="948"/>
                    </a:lnTo>
                    <a:lnTo>
                      <a:pt x="153" y="726"/>
                    </a:lnTo>
                    <a:lnTo>
                      <a:pt x="152" y="541"/>
                    </a:lnTo>
                    <a:lnTo>
                      <a:pt x="207" y="188"/>
                    </a:lnTo>
                    <a:lnTo>
                      <a:pt x="188" y="32"/>
                    </a:lnTo>
                    <a:lnTo>
                      <a:pt x="226" y="0"/>
                    </a:lnTo>
                    <a:lnTo>
                      <a:pt x="266" y="81"/>
                    </a:lnTo>
                    <a:lnTo>
                      <a:pt x="289" y="246"/>
                    </a:lnTo>
                    <a:lnTo>
                      <a:pt x="317" y="249"/>
                    </a:lnTo>
                    <a:lnTo>
                      <a:pt x="312" y="304"/>
                    </a:lnTo>
                    <a:lnTo>
                      <a:pt x="270" y="327"/>
                    </a:lnTo>
                    <a:lnTo>
                      <a:pt x="271" y="435"/>
                    </a:lnTo>
                    <a:lnTo>
                      <a:pt x="226" y="496"/>
                    </a:lnTo>
                    <a:lnTo>
                      <a:pt x="192" y="648"/>
                    </a:lnTo>
                    <a:lnTo>
                      <a:pt x="218" y="791"/>
                    </a:lnTo>
                    <a:lnTo>
                      <a:pt x="168" y="913"/>
                    </a:lnTo>
                    <a:lnTo>
                      <a:pt x="135" y="1218"/>
                    </a:lnTo>
                    <a:lnTo>
                      <a:pt x="162" y="1329"/>
                    </a:lnTo>
                    <a:lnTo>
                      <a:pt x="137" y="1339"/>
                    </a:lnTo>
                    <a:lnTo>
                      <a:pt x="148" y="1438"/>
                    </a:lnTo>
                    <a:lnTo>
                      <a:pt x="83" y="1643"/>
                    </a:lnTo>
                    <a:lnTo>
                      <a:pt x="90" y="1677"/>
                    </a:lnTo>
                    <a:lnTo>
                      <a:pt x="121" y="1664"/>
                    </a:lnTo>
                    <a:lnTo>
                      <a:pt x="135" y="1743"/>
                    </a:lnTo>
                    <a:lnTo>
                      <a:pt x="271" y="1761"/>
                    </a:lnTo>
                    <a:lnTo>
                      <a:pt x="180" y="1792"/>
                    </a:lnTo>
                    <a:lnTo>
                      <a:pt x="168" y="1850"/>
                    </a:lnTo>
                    <a:lnTo>
                      <a:pt x="129" y="1834"/>
                    </a:lnTo>
                    <a:lnTo>
                      <a:pt x="171" y="1797"/>
                    </a:lnTo>
                    <a:lnTo>
                      <a:pt x="107" y="1780"/>
                    </a:lnTo>
                    <a:lnTo>
                      <a:pt x="98" y="1715"/>
                    </a:lnTo>
                    <a:lnTo>
                      <a:pt x="80" y="1746"/>
                    </a:lnTo>
                    <a:lnTo>
                      <a:pt x="56" y="1685"/>
                    </a:lnTo>
                    <a:lnTo>
                      <a:pt x="68" y="1668"/>
                    </a:lnTo>
                    <a:lnTo>
                      <a:pt x="36" y="1638"/>
                    </a:lnTo>
                    <a:lnTo>
                      <a:pt x="67" y="1607"/>
                    </a:lnTo>
                    <a:lnTo>
                      <a:pt x="38" y="1516"/>
                    </a:lnTo>
                    <a:lnTo>
                      <a:pt x="89" y="1526"/>
                    </a:lnTo>
                    <a:lnTo>
                      <a:pt x="38" y="1478"/>
                    </a:lnTo>
                    <a:lnTo>
                      <a:pt x="51" y="1446"/>
                    </a:lnTo>
                    <a:lnTo>
                      <a:pt x="0" y="144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5" name="Freeform 276"/>
              <p:cNvSpPr/>
              <p:nvPr/>
            </p:nvSpPr>
            <p:spPr bwMode="auto">
              <a:xfrm>
                <a:off x="2147" y="3748"/>
                <a:ext cx="7" cy="20"/>
              </a:xfrm>
              <a:custGeom>
                <a:avLst/>
                <a:gdLst>
                  <a:gd name="T0" fmla="*/ 0 w 23"/>
                  <a:gd name="T1" fmla="*/ 1 h 69"/>
                  <a:gd name="T2" fmla="*/ 0 w 23"/>
                  <a:gd name="T3" fmla="*/ 0 h 69"/>
                  <a:gd name="T4" fmla="*/ 1 w 23"/>
                  <a:gd name="T5" fmla="*/ 2 h 69"/>
                  <a:gd name="T6" fmla="*/ 0 w 23"/>
                  <a:gd name="T7" fmla="*/ 1 h 69"/>
                  <a:gd name="T8" fmla="*/ 0 60000 65536"/>
                  <a:gd name="T9" fmla="*/ 0 60000 65536"/>
                  <a:gd name="T10" fmla="*/ 0 60000 65536"/>
                  <a:gd name="T11" fmla="*/ 0 60000 65536"/>
                  <a:gd name="T12" fmla="*/ 0 w 23"/>
                  <a:gd name="T13" fmla="*/ 0 h 69"/>
                  <a:gd name="T14" fmla="*/ 23 w 23"/>
                  <a:gd name="T15" fmla="*/ 69 h 69"/>
                </a:gdLst>
                <a:ahLst/>
                <a:cxnLst>
                  <a:cxn ang="T8">
                    <a:pos x="T0" y="T1"/>
                  </a:cxn>
                  <a:cxn ang="T9">
                    <a:pos x="T2" y="T3"/>
                  </a:cxn>
                  <a:cxn ang="T10">
                    <a:pos x="T4" y="T5"/>
                  </a:cxn>
                  <a:cxn ang="T11">
                    <a:pos x="T6" y="T7"/>
                  </a:cxn>
                </a:cxnLst>
                <a:rect l="T12" t="T13" r="T14" b="T15"/>
                <a:pathLst>
                  <a:path w="23" h="69">
                    <a:moveTo>
                      <a:pt x="0" y="31"/>
                    </a:moveTo>
                    <a:lnTo>
                      <a:pt x="7" y="0"/>
                    </a:lnTo>
                    <a:lnTo>
                      <a:pt x="23" y="69"/>
                    </a:lnTo>
                    <a:lnTo>
                      <a:pt x="0" y="3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6" name="Freeform 277"/>
              <p:cNvSpPr/>
              <p:nvPr/>
            </p:nvSpPr>
            <p:spPr bwMode="auto">
              <a:xfrm>
                <a:off x="2155" y="3641"/>
                <a:ext cx="6" cy="24"/>
              </a:xfrm>
              <a:custGeom>
                <a:avLst/>
                <a:gdLst>
                  <a:gd name="T0" fmla="*/ 0 w 23"/>
                  <a:gd name="T1" fmla="*/ 2 h 85"/>
                  <a:gd name="T2" fmla="*/ 1 w 23"/>
                  <a:gd name="T3" fmla="*/ 0 h 85"/>
                  <a:gd name="T4" fmla="*/ 1 w 23"/>
                  <a:gd name="T5" fmla="*/ 2 h 85"/>
                  <a:gd name="T6" fmla="*/ 0 w 23"/>
                  <a:gd name="T7" fmla="*/ 2 h 85"/>
                  <a:gd name="T8" fmla="*/ 0 60000 65536"/>
                  <a:gd name="T9" fmla="*/ 0 60000 65536"/>
                  <a:gd name="T10" fmla="*/ 0 60000 65536"/>
                  <a:gd name="T11" fmla="*/ 0 60000 65536"/>
                  <a:gd name="T12" fmla="*/ 0 w 23"/>
                  <a:gd name="T13" fmla="*/ 0 h 85"/>
                  <a:gd name="T14" fmla="*/ 23 w 23"/>
                  <a:gd name="T15" fmla="*/ 85 h 85"/>
                </a:gdLst>
                <a:ahLst/>
                <a:cxnLst>
                  <a:cxn ang="T8">
                    <a:pos x="T0" y="T1"/>
                  </a:cxn>
                  <a:cxn ang="T9">
                    <a:pos x="T2" y="T3"/>
                  </a:cxn>
                  <a:cxn ang="T10">
                    <a:pos x="T4" y="T5"/>
                  </a:cxn>
                  <a:cxn ang="T11">
                    <a:pos x="T6" y="T7"/>
                  </a:cxn>
                </a:cxnLst>
                <a:rect l="T12" t="T13" r="T14" b="T15"/>
                <a:pathLst>
                  <a:path w="23" h="85">
                    <a:moveTo>
                      <a:pt x="0" y="75"/>
                    </a:moveTo>
                    <a:lnTo>
                      <a:pt x="23" y="0"/>
                    </a:lnTo>
                    <a:lnTo>
                      <a:pt x="23" y="85"/>
                    </a:lnTo>
                    <a:lnTo>
                      <a:pt x="0" y="7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7" name="Freeform 278"/>
              <p:cNvSpPr/>
              <p:nvPr/>
            </p:nvSpPr>
            <p:spPr bwMode="auto">
              <a:xfrm>
                <a:off x="2162" y="3826"/>
                <a:ext cx="15" cy="11"/>
              </a:xfrm>
              <a:custGeom>
                <a:avLst/>
                <a:gdLst>
                  <a:gd name="T0" fmla="*/ 0 w 51"/>
                  <a:gd name="T1" fmla="*/ 0 h 39"/>
                  <a:gd name="T2" fmla="*/ 1 w 51"/>
                  <a:gd name="T3" fmla="*/ 0 h 39"/>
                  <a:gd name="T4" fmla="*/ 1 w 51"/>
                  <a:gd name="T5" fmla="*/ 1 h 39"/>
                  <a:gd name="T6" fmla="*/ 0 w 51"/>
                  <a:gd name="T7" fmla="*/ 0 h 39"/>
                  <a:gd name="T8" fmla="*/ 0 60000 65536"/>
                  <a:gd name="T9" fmla="*/ 0 60000 65536"/>
                  <a:gd name="T10" fmla="*/ 0 60000 65536"/>
                  <a:gd name="T11" fmla="*/ 0 60000 65536"/>
                  <a:gd name="T12" fmla="*/ 0 w 51"/>
                  <a:gd name="T13" fmla="*/ 0 h 39"/>
                  <a:gd name="T14" fmla="*/ 51 w 51"/>
                  <a:gd name="T15" fmla="*/ 39 h 39"/>
                </a:gdLst>
                <a:ahLst/>
                <a:cxnLst>
                  <a:cxn ang="T8">
                    <a:pos x="T0" y="T1"/>
                  </a:cxn>
                  <a:cxn ang="T9">
                    <a:pos x="T2" y="T3"/>
                  </a:cxn>
                  <a:cxn ang="T10">
                    <a:pos x="T4" y="T5"/>
                  </a:cxn>
                  <a:cxn ang="T11">
                    <a:pos x="T6" y="T7"/>
                  </a:cxn>
                </a:cxnLst>
                <a:rect l="T12" t="T13" r="T14" b="T15"/>
                <a:pathLst>
                  <a:path w="51" h="39">
                    <a:moveTo>
                      <a:pt x="0" y="0"/>
                    </a:moveTo>
                    <a:lnTo>
                      <a:pt x="49" y="9"/>
                    </a:lnTo>
                    <a:lnTo>
                      <a:pt x="51" y="39"/>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8" name="Freeform 279"/>
              <p:cNvSpPr/>
              <p:nvPr/>
            </p:nvSpPr>
            <p:spPr bwMode="auto">
              <a:xfrm>
                <a:off x="2165" y="3802"/>
                <a:ext cx="21" cy="25"/>
              </a:xfrm>
              <a:custGeom>
                <a:avLst/>
                <a:gdLst>
                  <a:gd name="T0" fmla="*/ 0 w 75"/>
                  <a:gd name="T1" fmla="*/ 0 h 88"/>
                  <a:gd name="T2" fmla="*/ 1 w 75"/>
                  <a:gd name="T3" fmla="*/ 0 h 88"/>
                  <a:gd name="T4" fmla="*/ 0 w 75"/>
                  <a:gd name="T5" fmla="*/ 1 h 88"/>
                  <a:gd name="T6" fmla="*/ 2 w 75"/>
                  <a:gd name="T7" fmla="*/ 1 h 88"/>
                  <a:gd name="T8" fmla="*/ 1 w 75"/>
                  <a:gd name="T9" fmla="*/ 2 h 88"/>
                  <a:gd name="T10" fmla="*/ 0 w 75"/>
                  <a:gd name="T11" fmla="*/ 0 h 88"/>
                  <a:gd name="T12" fmla="*/ 0 60000 65536"/>
                  <a:gd name="T13" fmla="*/ 0 60000 65536"/>
                  <a:gd name="T14" fmla="*/ 0 60000 65536"/>
                  <a:gd name="T15" fmla="*/ 0 60000 65536"/>
                  <a:gd name="T16" fmla="*/ 0 60000 65536"/>
                  <a:gd name="T17" fmla="*/ 0 60000 65536"/>
                  <a:gd name="T18" fmla="*/ 0 w 75"/>
                  <a:gd name="T19" fmla="*/ 0 h 88"/>
                  <a:gd name="T20" fmla="*/ 75 w 75"/>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75" h="88">
                    <a:moveTo>
                      <a:pt x="0" y="15"/>
                    </a:moveTo>
                    <a:lnTo>
                      <a:pt x="21" y="0"/>
                    </a:lnTo>
                    <a:lnTo>
                      <a:pt x="19" y="42"/>
                    </a:lnTo>
                    <a:lnTo>
                      <a:pt x="75" y="57"/>
                    </a:lnTo>
                    <a:lnTo>
                      <a:pt x="39" y="88"/>
                    </a:lnTo>
                    <a:lnTo>
                      <a:pt x="0" y="1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9" name="Freeform 280"/>
              <p:cNvSpPr/>
              <p:nvPr/>
            </p:nvSpPr>
            <p:spPr bwMode="auto">
              <a:xfrm>
                <a:off x="2181" y="3834"/>
                <a:ext cx="11" cy="7"/>
              </a:xfrm>
              <a:custGeom>
                <a:avLst/>
                <a:gdLst>
                  <a:gd name="T0" fmla="*/ 0 w 40"/>
                  <a:gd name="T1" fmla="*/ 1 h 23"/>
                  <a:gd name="T2" fmla="*/ 0 w 40"/>
                  <a:gd name="T3" fmla="*/ 0 h 23"/>
                  <a:gd name="T4" fmla="*/ 1 w 40"/>
                  <a:gd name="T5" fmla="*/ 1 h 23"/>
                  <a:gd name="T6" fmla="*/ 0 w 40"/>
                  <a:gd name="T7" fmla="*/ 1 h 23"/>
                  <a:gd name="T8" fmla="*/ 0 60000 65536"/>
                  <a:gd name="T9" fmla="*/ 0 60000 65536"/>
                  <a:gd name="T10" fmla="*/ 0 60000 65536"/>
                  <a:gd name="T11" fmla="*/ 0 60000 65536"/>
                  <a:gd name="T12" fmla="*/ 0 w 40"/>
                  <a:gd name="T13" fmla="*/ 0 h 23"/>
                  <a:gd name="T14" fmla="*/ 40 w 40"/>
                  <a:gd name="T15" fmla="*/ 23 h 23"/>
                </a:gdLst>
                <a:ahLst/>
                <a:cxnLst>
                  <a:cxn ang="T8">
                    <a:pos x="T0" y="T1"/>
                  </a:cxn>
                  <a:cxn ang="T9">
                    <a:pos x="T2" y="T3"/>
                  </a:cxn>
                  <a:cxn ang="T10">
                    <a:pos x="T4" y="T5"/>
                  </a:cxn>
                  <a:cxn ang="T11">
                    <a:pos x="T6" y="T7"/>
                  </a:cxn>
                </a:cxnLst>
                <a:rect l="T12" t="T13" r="T14" b="T15"/>
                <a:pathLst>
                  <a:path w="40" h="23">
                    <a:moveTo>
                      <a:pt x="0" y="17"/>
                    </a:moveTo>
                    <a:lnTo>
                      <a:pt x="11" y="0"/>
                    </a:lnTo>
                    <a:lnTo>
                      <a:pt x="40" y="23"/>
                    </a:lnTo>
                    <a:lnTo>
                      <a:pt x="0" y="1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0" name="Freeform 281"/>
              <p:cNvSpPr/>
              <p:nvPr/>
            </p:nvSpPr>
            <p:spPr bwMode="auto">
              <a:xfrm>
                <a:off x="2189" y="3814"/>
                <a:ext cx="30" cy="37"/>
              </a:xfrm>
              <a:custGeom>
                <a:avLst/>
                <a:gdLst>
                  <a:gd name="T0" fmla="*/ 0 w 104"/>
                  <a:gd name="T1" fmla="*/ 2 h 134"/>
                  <a:gd name="T2" fmla="*/ 0 w 104"/>
                  <a:gd name="T3" fmla="*/ 2 h 134"/>
                  <a:gd name="T4" fmla="*/ 2 w 104"/>
                  <a:gd name="T5" fmla="*/ 2 h 134"/>
                  <a:gd name="T6" fmla="*/ 1 w 104"/>
                  <a:gd name="T7" fmla="*/ 1 h 134"/>
                  <a:gd name="T8" fmla="*/ 2 w 104"/>
                  <a:gd name="T9" fmla="*/ 1 h 134"/>
                  <a:gd name="T10" fmla="*/ 1 w 104"/>
                  <a:gd name="T11" fmla="*/ 1 h 134"/>
                  <a:gd name="T12" fmla="*/ 1 w 104"/>
                  <a:gd name="T13" fmla="*/ 0 h 134"/>
                  <a:gd name="T14" fmla="*/ 2 w 104"/>
                  <a:gd name="T15" fmla="*/ 0 h 134"/>
                  <a:gd name="T16" fmla="*/ 3 w 104"/>
                  <a:gd name="T17" fmla="*/ 3 h 134"/>
                  <a:gd name="T18" fmla="*/ 0 w 104"/>
                  <a:gd name="T19" fmla="*/ 2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34"/>
                  <a:gd name="T32" fmla="*/ 104 w 104"/>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34">
                    <a:moveTo>
                      <a:pt x="0" y="108"/>
                    </a:moveTo>
                    <a:lnTo>
                      <a:pt x="15" y="88"/>
                    </a:lnTo>
                    <a:lnTo>
                      <a:pt x="73" y="100"/>
                    </a:lnTo>
                    <a:lnTo>
                      <a:pt x="47" y="65"/>
                    </a:lnTo>
                    <a:lnTo>
                      <a:pt x="74" y="44"/>
                    </a:lnTo>
                    <a:lnTo>
                      <a:pt x="32" y="40"/>
                    </a:lnTo>
                    <a:lnTo>
                      <a:pt x="32" y="7"/>
                    </a:lnTo>
                    <a:lnTo>
                      <a:pt x="102" y="0"/>
                    </a:lnTo>
                    <a:lnTo>
                      <a:pt x="104" y="134"/>
                    </a:lnTo>
                    <a:lnTo>
                      <a:pt x="0" y="10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1" name="Freeform 282"/>
              <p:cNvSpPr/>
              <p:nvPr/>
            </p:nvSpPr>
            <p:spPr bwMode="auto">
              <a:xfrm>
                <a:off x="2204" y="3857"/>
                <a:ext cx="22" cy="8"/>
              </a:xfrm>
              <a:custGeom>
                <a:avLst/>
                <a:gdLst>
                  <a:gd name="T0" fmla="*/ 0 w 78"/>
                  <a:gd name="T1" fmla="*/ 0 h 28"/>
                  <a:gd name="T2" fmla="*/ 2 w 78"/>
                  <a:gd name="T3" fmla="*/ 0 h 28"/>
                  <a:gd name="T4" fmla="*/ 2 w 78"/>
                  <a:gd name="T5" fmla="*/ 1 h 28"/>
                  <a:gd name="T6" fmla="*/ 0 w 78"/>
                  <a:gd name="T7" fmla="*/ 0 h 28"/>
                  <a:gd name="T8" fmla="*/ 0 60000 65536"/>
                  <a:gd name="T9" fmla="*/ 0 60000 65536"/>
                  <a:gd name="T10" fmla="*/ 0 60000 65536"/>
                  <a:gd name="T11" fmla="*/ 0 60000 65536"/>
                  <a:gd name="T12" fmla="*/ 0 w 78"/>
                  <a:gd name="T13" fmla="*/ 0 h 28"/>
                  <a:gd name="T14" fmla="*/ 78 w 78"/>
                  <a:gd name="T15" fmla="*/ 28 h 28"/>
                </a:gdLst>
                <a:ahLst/>
                <a:cxnLst>
                  <a:cxn ang="T8">
                    <a:pos x="T0" y="T1"/>
                  </a:cxn>
                  <a:cxn ang="T9">
                    <a:pos x="T2" y="T3"/>
                  </a:cxn>
                  <a:cxn ang="T10">
                    <a:pos x="T4" y="T5"/>
                  </a:cxn>
                  <a:cxn ang="T11">
                    <a:pos x="T6" y="T7"/>
                  </a:cxn>
                </a:cxnLst>
                <a:rect l="T12" t="T13" r="T14" b="T15"/>
                <a:pathLst>
                  <a:path w="78" h="28">
                    <a:moveTo>
                      <a:pt x="0" y="0"/>
                    </a:moveTo>
                    <a:lnTo>
                      <a:pt x="71" y="7"/>
                    </a:lnTo>
                    <a:lnTo>
                      <a:pt x="78" y="28"/>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2" name="Freeform 283"/>
              <p:cNvSpPr/>
              <p:nvPr/>
            </p:nvSpPr>
            <p:spPr bwMode="auto">
              <a:xfrm>
                <a:off x="2225" y="3852"/>
                <a:ext cx="11" cy="5"/>
              </a:xfrm>
              <a:custGeom>
                <a:avLst/>
                <a:gdLst>
                  <a:gd name="T0" fmla="*/ 0 w 37"/>
                  <a:gd name="T1" fmla="*/ 0 h 18"/>
                  <a:gd name="T2" fmla="*/ 0 w 37"/>
                  <a:gd name="T3" fmla="*/ 0 h 18"/>
                  <a:gd name="T4" fmla="*/ 1 w 37"/>
                  <a:gd name="T5" fmla="*/ 0 h 18"/>
                  <a:gd name="T6" fmla="*/ 0 w 37"/>
                  <a:gd name="T7" fmla="*/ 0 h 18"/>
                  <a:gd name="T8" fmla="*/ 0 60000 65536"/>
                  <a:gd name="T9" fmla="*/ 0 60000 65536"/>
                  <a:gd name="T10" fmla="*/ 0 60000 65536"/>
                  <a:gd name="T11" fmla="*/ 0 60000 65536"/>
                  <a:gd name="T12" fmla="*/ 0 w 37"/>
                  <a:gd name="T13" fmla="*/ 0 h 18"/>
                  <a:gd name="T14" fmla="*/ 37 w 37"/>
                  <a:gd name="T15" fmla="*/ 18 h 18"/>
                </a:gdLst>
                <a:ahLst/>
                <a:cxnLst>
                  <a:cxn ang="T8">
                    <a:pos x="T0" y="T1"/>
                  </a:cxn>
                  <a:cxn ang="T9">
                    <a:pos x="T2" y="T3"/>
                  </a:cxn>
                  <a:cxn ang="T10">
                    <a:pos x="T4" y="T5"/>
                  </a:cxn>
                  <a:cxn ang="T11">
                    <a:pos x="T6" y="T7"/>
                  </a:cxn>
                </a:cxnLst>
                <a:rect l="T12" t="T13" r="T14" b="T15"/>
                <a:pathLst>
                  <a:path w="37" h="18">
                    <a:moveTo>
                      <a:pt x="0" y="18"/>
                    </a:moveTo>
                    <a:lnTo>
                      <a:pt x="8" y="0"/>
                    </a:lnTo>
                    <a:lnTo>
                      <a:pt x="37" y="18"/>
                    </a:lnTo>
                    <a:lnTo>
                      <a:pt x="0" y="1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3" name="Freeform 284"/>
              <p:cNvSpPr/>
              <p:nvPr/>
            </p:nvSpPr>
            <p:spPr bwMode="auto">
              <a:xfrm>
                <a:off x="2107" y="2928"/>
                <a:ext cx="130" cy="208"/>
              </a:xfrm>
              <a:custGeom>
                <a:avLst/>
                <a:gdLst>
                  <a:gd name="T0" fmla="*/ 0 w 459"/>
                  <a:gd name="T1" fmla="*/ 11 h 730"/>
                  <a:gd name="T2" fmla="*/ 1 w 459"/>
                  <a:gd name="T3" fmla="*/ 13 h 730"/>
                  <a:gd name="T4" fmla="*/ 3 w 459"/>
                  <a:gd name="T5" fmla="*/ 13 h 730"/>
                  <a:gd name="T6" fmla="*/ 5 w 459"/>
                  <a:gd name="T7" fmla="*/ 15 h 730"/>
                  <a:gd name="T8" fmla="*/ 7 w 459"/>
                  <a:gd name="T9" fmla="*/ 15 h 730"/>
                  <a:gd name="T10" fmla="*/ 7 w 459"/>
                  <a:gd name="T11" fmla="*/ 17 h 730"/>
                  <a:gd name="T12" fmla="*/ 8 w 459"/>
                  <a:gd name="T13" fmla="*/ 17 h 730"/>
                  <a:gd name="T14" fmla="*/ 8 w 459"/>
                  <a:gd name="T15" fmla="*/ 14 h 730"/>
                  <a:gd name="T16" fmla="*/ 8 w 459"/>
                  <a:gd name="T17" fmla="*/ 12 h 730"/>
                  <a:gd name="T18" fmla="*/ 8 w 459"/>
                  <a:gd name="T19" fmla="*/ 12 h 730"/>
                  <a:gd name="T20" fmla="*/ 8 w 459"/>
                  <a:gd name="T21" fmla="*/ 11 h 730"/>
                  <a:gd name="T22" fmla="*/ 10 w 459"/>
                  <a:gd name="T23" fmla="*/ 11 h 730"/>
                  <a:gd name="T24" fmla="*/ 10 w 459"/>
                  <a:gd name="T25" fmla="*/ 11 h 730"/>
                  <a:gd name="T26" fmla="*/ 10 w 459"/>
                  <a:gd name="T27" fmla="*/ 10 h 730"/>
                  <a:gd name="T28" fmla="*/ 10 w 459"/>
                  <a:gd name="T29" fmla="*/ 6 h 730"/>
                  <a:gd name="T30" fmla="*/ 8 w 459"/>
                  <a:gd name="T31" fmla="*/ 7 h 730"/>
                  <a:gd name="T32" fmla="*/ 8 w 459"/>
                  <a:gd name="T33" fmla="*/ 6 h 730"/>
                  <a:gd name="T34" fmla="*/ 6 w 459"/>
                  <a:gd name="T35" fmla="*/ 5 h 730"/>
                  <a:gd name="T36" fmla="*/ 5 w 459"/>
                  <a:gd name="T37" fmla="*/ 3 h 730"/>
                  <a:gd name="T38" fmla="*/ 7 w 459"/>
                  <a:gd name="T39" fmla="*/ 1 h 730"/>
                  <a:gd name="T40" fmla="*/ 6 w 459"/>
                  <a:gd name="T41" fmla="*/ 0 h 730"/>
                  <a:gd name="T42" fmla="*/ 3 w 459"/>
                  <a:gd name="T43" fmla="*/ 1 h 730"/>
                  <a:gd name="T44" fmla="*/ 2 w 459"/>
                  <a:gd name="T45" fmla="*/ 5 h 730"/>
                  <a:gd name="T46" fmla="*/ 1 w 459"/>
                  <a:gd name="T47" fmla="*/ 4 h 730"/>
                  <a:gd name="T48" fmla="*/ 1 w 459"/>
                  <a:gd name="T49" fmla="*/ 5 h 730"/>
                  <a:gd name="T50" fmla="*/ 1 w 459"/>
                  <a:gd name="T51" fmla="*/ 9 h 730"/>
                  <a:gd name="T52" fmla="*/ 2 w 459"/>
                  <a:gd name="T53" fmla="*/ 9 h 730"/>
                  <a:gd name="T54" fmla="*/ 0 w 459"/>
                  <a:gd name="T55" fmla="*/ 11 h 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59"/>
                  <a:gd name="T85" fmla="*/ 0 h 730"/>
                  <a:gd name="T86" fmla="*/ 459 w 459"/>
                  <a:gd name="T87" fmla="*/ 730 h 7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59" h="730">
                    <a:moveTo>
                      <a:pt x="0" y="488"/>
                    </a:moveTo>
                    <a:lnTo>
                      <a:pt x="56" y="540"/>
                    </a:lnTo>
                    <a:lnTo>
                      <a:pt x="138" y="552"/>
                    </a:lnTo>
                    <a:lnTo>
                      <a:pt x="220" y="653"/>
                    </a:lnTo>
                    <a:lnTo>
                      <a:pt x="330" y="663"/>
                    </a:lnTo>
                    <a:lnTo>
                      <a:pt x="314" y="713"/>
                    </a:lnTo>
                    <a:lnTo>
                      <a:pt x="342" y="730"/>
                    </a:lnTo>
                    <a:lnTo>
                      <a:pt x="359" y="604"/>
                    </a:lnTo>
                    <a:lnTo>
                      <a:pt x="338" y="525"/>
                    </a:lnTo>
                    <a:lnTo>
                      <a:pt x="375" y="522"/>
                    </a:lnTo>
                    <a:lnTo>
                      <a:pt x="349" y="477"/>
                    </a:lnTo>
                    <a:lnTo>
                      <a:pt x="437" y="461"/>
                    </a:lnTo>
                    <a:lnTo>
                      <a:pt x="459" y="491"/>
                    </a:lnTo>
                    <a:lnTo>
                      <a:pt x="424" y="427"/>
                    </a:lnTo>
                    <a:lnTo>
                      <a:pt x="436" y="274"/>
                    </a:lnTo>
                    <a:lnTo>
                      <a:pt x="362" y="280"/>
                    </a:lnTo>
                    <a:lnTo>
                      <a:pt x="338" y="242"/>
                    </a:lnTo>
                    <a:lnTo>
                      <a:pt x="264" y="231"/>
                    </a:lnTo>
                    <a:lnTo>
                      <a:pt x="216" y="143"/>
                    </a:lnTo>
                    <a:lnTo>
                      <a:pt x="289" y="27"/>
                    </a:lnTo>
                    <a:lnTo>
                      <a:pt x="279" y="0"/>
                    </a:lnTo>
                    <a:lnTo>
                      <a:pt x="148" y="63"/>
                    </a:lnTo>
                    <a:lnTo>
                      <a:pt x="78" y="195"/>
                    </a:lnTo>
                    <a:lnTo>
                      <a:pt x="54" y="165"/>
                    </a:lnTo>
                    <a:lnTo>
                      <a:pt x="39" y="228"/>
                    </a:lnTo>
                    <a:lnTo>
                      <a:pt x="54" y="373"/>
                    </a:lnTo>
                    <a:lnTo>
                      <a:pt x="71" y="373"/>
                    </a:lnTo>
                    <a:lnTo>
                      <a:pt x="0" y="48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4" name="Freeform 285"/>
              <p:cNvSpPr/>
              <p:nvPr/>
            </p:nvSpPr>
            <p:spPr bwMode="auto">
              <a:xfrm>
                <a:off x="2032" y="2945"/>
                <a:ext cx="34" cy="34"/>
              </a:xfrm>
              <a:custGeom>
                <a:avLst/>
                <a:gdLst>
                  <a:gd name="T0" fmla="*/ 0 w 118"/>
                  <a:gd name="T1" fmla="*/ 0 h 118"/>
                  <a:gd name="T2" fmla="*/ 0 w 118"/>
                  <a:gd name="T3" fmla="*/ 1 h 118"/>
                  <a:gd name="T4" fmla="*/ 1 w 118"/>
                  <a:gd name="T5" fmla="*/ 1 h 118"/>
                  <a:gd name="T6" fmla="*/ 2 w 118"/>
                  <a:gd name="T7" fmla="*/ 3 h 118"/>
                  <a:gd name="T8" fmla="*/ 3 w 118"/>
                  <a:gd name="T9" fmla="*/ 1 h 118"/>
                  <a:gd name="T10" fmla="*/ 2 w 118"/>
                  <a:gd name="T11" fmla="*/ 0 h 118"/>
                  <a:gd name="T12" fmla="*/ 0 w 118"/>
                  <a:gd name="T13" fmla="*/ 0 h 118"/>
                  <a:gd name="T14" fmla="*/ 0 60000 65536"/>
                  <a:gd name="T15" fmla="*/ 0 60000 65536"/>
                  <a:gd name="T16" fmla="*/ 0 60000 65536"/>
                  <a:gd name="T17" fmla="*/ 0 60000 65536"/>
                  <a:gd name="T18" fmla="*/ 0 60000 65536"/>
                  <a:gd name="T19" fmla="*/ 0 60000 65536"/>
                  <a:gd name="T20" fmla="*/ 0 60000 65536"/>
                  <a:gd name="T21" fmla="*/ 0 w 118"/>
                  <a:gd name="T22" fmla="*/ 0 h 118"/>
                  <a:gd name="T23" fmla="*/ 118 w 11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18">
                    <a:moveTo>
                      <a:pt x="0" y="0"/>
                    </a:moveTo>
                    <a:lnTo>
                      <a:pt x="1" y="46"/>
                    </a:lnTo>
                    <a:lnTo>
                      <a:pt x="26" y="39"/>
                    </a:lnTo>
                    <a:lnTo>
                      <a:pt x="100" y="118"/>
                    </a:lnTo>
                    <a:lnTo>
                      <a:pt x="118" y="58"/>
                    </a:lnTo>
                    <a:lnTo>
                      <a:pt x="79" y="4"/>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5" name="Freeform 286"/>
              <p:cNvSpPr/>
              <p:nvPr/>
            </p:nvSpPr>
            <p:spPr bwMode="auto">
              <a:xfrm>
                <a:off x="2040" y="2789"/>
                <a:ext cx="117" cy="42"/>
              </a:xfrm>
              <a:custGeom>
                <a:avLst/>
                <a:gdLst>
                  <a:gd name="T0" fmla="*/ 0 w 412"/>
                  <a:gd name="T1" fmla="*/ 1 h 149"/>
                  <a:gd name="T2" fmla="*/ 1 w 412"/>
                  <a:gd name="T3" fmla="*/ 0 h 149"/>
                  <a:gd name="T4" fmla="*/ 4 w 412"/>
                  <a:gd name="T5" fmla="*/ 0 h 149"/>
                  <a:gd name="T6" fmla="*/ 9 w 412"/>
                  <a:gd name="T7" fmla="*/ 3 h 149"/>
                  <a:gd name="T8" fmla="*/ 6 w 412"/>
                  <a:gd name="T9" fmla="*/ 3 h 149"/>
                  <a:gd name="T10" fmla="*/ 7 w 412"/>
                  <a:gd name="T11" fmla="*/ 3 h 149"/>
                  <a:gd name="T12" fmla="*/ 5 w 412"/>
                  <a:gd name="T13" fmla="*/ 2 h 149"/>
                  <a:gd name="T14" fmla="*/ 3 w 412"/>
                  <a:gd name="T15" fmla="*/ 1 h 149"/>
                  <a:gd name="T16" fmla="*/ 3 w 412"/>
                  <a:gd name="T17" fmla="*/ 1 h 149"/>
                  <a:gd name="T18" fmla="*/ 0 w 412"/>
                  <a:gd name="T19" fmla="*/ 1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2"/>
                  <a:gd name="T31" fmla="*/ 0 h 149"/>
                  <a:gd name="T32" fmla="*/ 412 w 412"/>
                  <a:gd name="T33" fmla="*/ 149 h 1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2" h="149">
                    <a:moveTo>
                      <a:pt x="0" y="58"/>
                    </a:moveTo>
                    <a:lnTo>
                      <a:pt x="56" y="7"/>
                    </a:lnTo>
                    <a:lnTo>
                      <a:pt x="161" y="0"/>
                    </a:lnTo>
                    <a:lnTo>
                      <a:pt x="412" y="127"/>
                    </a:lnTo>
                    <a:lnTo>
                      <a:pt x="279" y="149"/>
                    </a:lnTo>
                    <a:lnTo>
                      <a:pt x="301" y="120"/>
                    </a:lnTo>
                    <a:lnTo>
                      <a:pt x="236" y="72"/>
                    </a:lnTo>
                    <a:lnTo>
                      <a:pt x="115" y="43"/>
                    </a:lnTo>
                    <a:lnTo>
                      <a:pt x="119" y="24"/>
                    </a:lnTo>
                    <a:lnTo>
                      <a:pt x="0" y="5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6" name="Freeform 287"/>
              <p:cNvSpPr/>
              <p:nvPr/>
            </p:nvSpPr>
            <p:spPr bwMode="auto">
              <a:xfrm>
                <a:off x="2184" y="2831"/>
                <a:ext cx="35" cy="23"/>
              </a:xfrm>
              <a:custGeom>
                <a:avLst/>
                <a:gdLst>
                  <a:gd name="T0" fmla="*/ 0 w 127"/>
                  <a:gd name="T1" fmla="*/ 0 h 82"/>
                  <a:gd name="T2" fmla="*/ 0 w 127"/>
                  <a:gd name="T3" fmla="*/ 2 h 82"/>
                  <a:gd name="T4" fmla="*/ 3 w 127"/>
                  <a:gd name="T5" fmla="*/ 1 h 82"/>
                  <a:gd name="T6" fmla="*/ 2 w 127"/>
                  <a:gd name="T7" fmla="*/ 0 h 82"/>
                  <a:gd name="T8" fmla="*/ 0 w 127"/>
                  <a:gd name="T9" fmla="*/ 0 h 82"/>
                  <a:gd name="T10" fmla="*/ 0 60000 65536"/>
                  <a:gd name="T11" fmla="*/ 0 60000 65536"/>
                  <a:gd name="T12" fmla="*/ 0 60000 65536"/>
                  <a:gd name="T13" fmla="*/ 0 60000 65536"/>
                  <a:gd name="T14" fmla="*/ 0 60000 65536"/>
                  <a:gd name="T15" fmla="*/ 0 w 127"/>
                  <a:gd name="T16" fmla="*/ 0 h 82"/>
                  <a:gd name="T17" fmla="*/ 127 w 127"/>
                  <a:gd name="T18" fmla="*/ 82 h 82"/>
                </a:gdLst>
                <a:ahLst/>
                <a:cxnLst>
                  <a:cxn ang="T10">
                    <a:pos x="T0" y="T1"/>
                  </a:cxn>
                  <a:cxn ang="T11">
                    <a:pos x="T2" y="T3"/>
                  </a:cxn>
                  <a:cxn ang="T12">
                    <a:pos x="T4" y="T5"/>
                  </a:cxn>
                  <a:cxn ang="T13">
                    <a:pos x="T6" y="T7"/>
                  </a:cxn>
                  <a:cxn ang="T14">
                    <a:pos x="T8" y="T9"/>
                  </a:cxn>
                </a:cxnLst>
                <a:rect l="T15" t="T16" r="T17" b="T18"/>
                <a:pathLst>
                  <a:path w="127" h="82">
                    <a:moveTo>
                      <a:pt x="0" y="0"/>
                    </a:moveTo>
                    <a:lnTo>
                      <a:pt x="0" y="82"/>
                    </a:lnTo>
                    <a:lnTo>
                      <a:pt x="127" y="58"/>
                    </a:lnTo>
                    <a:lnTo>
                      <a:pt x="72" y="9"/>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7" name="Freeform 288"/>
              <p:cNvSpPr/>
              <p:nvPr/>
            </p:nvSpPr>
            <p:spPr bwMode="auto">
              <a:xfrm>
                <a:off x="2085" y="3066"/>
                <a:ext cx="61" cy="79"/>
              </a:xfrm>
              <a:custGeom>
                <a:avLst/>
                <a:gdLst>
                  <a:gd name="T0" fmla="*/ 0 w 212"/>
                  <a:gd name="T1" fmla="*/ 3 h 275"/>
                  <a:gd name="T2" fmla="*/ 0 w 212"/>
                  <a:gd name="T3" fmla="*/ 4 h 275"/>
                  <a:gd name="T4" fmla="*/ 1 w 212"/>
                  <a:gd name="T5" fmla="*/ 4 h 275"/>
                  <a:gd name="T6" fmla="*/ 0 w 212"/>
                  <a:gd name="T7" fmla="*/ 5 h 275"/>
                  <a:gd name="T8" fmla="*/ 0 w 212"/>
                  <a:gd name="T9" fmla="*/ 6 h 275"/>
                  <a:gd name="T10" fmla="*/ 1 w 212"/>
                  <a:gd name="T11" fmla="*/ 7 h 275"/>
                  <a:gd name="T12" fmla="*/ 3 w 212"/>
                  <a:gd name="T13" fmla="*/ 5 h 275"/>
                  <a:gd name="T14" fmla="*/ 5 w 212"/>
                  <a:gd name="T15" fmla="*/ 3 h 275"/>
                  <a:gd name="T16" fmla="*/ 5 w 212"/>
                  <a:gd name="T17" fmla="*/ 1 h 275"/>
                  <a:gd name="T18" fmla="*/ 3 w 212"/>
                  <a:gd name="T19" fmla="*/ 1 h 275"/>
                  <a:gd name="T20" fmla="*/ 2 w 212"/>
                  <a:gd name="T21" fmla="*/ 0 h 275"/>
                  <a:gd name="T22" fmla="*/ 1 w 212"/>
                  <a:gd name="T23" fmla="*/ 1 h 275"/>
                  <a:gd name="T24" fmla="*/ 0 w 212"/>
                  <a:gd name="T25" fmla="*/ 3 h 2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2"/>
                  <a:gd name="T40" fmla="*/ 0 h 275"/>
                  <a:gd name="T41" fmla="*/ 212 w 212"/>
                  <a:gd name="T42" fmla="*/ 275 h 2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2" h="275">
                    <a:moveTo>
                      <a:pt x="0" y="106"/>
                    </a:moveTo>
                    <a:lnTo>
                      <a:pt x="1" y="160"/>
                    </a:lnTo>
                    <a:lnTo>
                      <a:pt x="42" y="175"/>
                    </a:lnTo>
                    <a:lnTo>
                      <a:pt x="18" y="215"/>
                    </a:lnTo>
                    <a:lnTo>
                      <a:pt x="12" y="263"/>
                    </a:lnTo>
                    <a:lnTo>
                      <a:pt x="62" y="275"/>
                    </a:lnTo>
                    <a:lnTo>
                      <a:pt x="107" y="196"/>
                    </a:lnTo>
                    <a:lnTo>
                      <a:pt x="194" y="139"/>
                    </a:lnTo>
                    <a:lnTo>
                      <a:pt x="212" y="64"/>
                    </a:lnTo>
                    <a:lnTo>
                      <a:pt x="130" y="52"/>
                    </a:lnTo>
                    <a:lnTo>
                      <a:pt x="74" y="0"/>
                    </a:lnTo>
                    <a:lnTo>
                      <a:pt x="28" y="26"/>
                    </a:lnTo>
                    <a:lnTo>
                      <a:pt x="0" y="10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8" name="Freeform 289"/>
              <p:cNvSpPr/>
              <p:nvPr/>
            </p:nvSpPr>
            <p:spPr bwMode="auto">
              <a:xfrm>
                <a:off x="1984" y="2901"/>
                <a:ext cx="26" cy="13"/>
              </a:xfrm>
              <a:custGeom>
                <a:avLst/>
                <a:gdLst>
                  <a:gd name="T0" fmla="*/ 0 w 89"/>
                  <a:gd name="T1" fmla="*/ 1 h 44"/>
                  <a:gd name="T2" fmla="*/ 1 w 89"/>
                  <a:gd name="T3" fmla="*/ 0 h 44"/>
                  <a:gd name="T4" fmla="*/ 2 w 89"/>
                  <a:gd name="T5" fmla="*/ 1 h 44"/>
                  <a:gd name="T6" fmla="*/ 0 w 89"/>
                  <a:gd name="T7" fmla="*/ 1 h 44"/>
                  <a:gd name="T8" fmla="*/ 0 60000 65536"/>
                  <a:gd name="T9" fmla="*/ 0 60000 65536"/>
                  <a:gd name="T10" fmla="*/ 0 60000 65536"/>
                  <a:gd name="T11" fmla="*/ 0 60000 65536"/>
                  <a:gd name="T12" fmla="*/ 0 w 89"/>
                  <a:gd name="T13" fmla="*/ 0 h 44"/>
                  <a:gd name="T14" fmla="*/ 89 w 89"/>
                  <a:gd name="T15" fmla="*/ 44 h 44"/>
                </a:gdLst>
                <a:ahLst/>
                <a:cxnLst>
                  <a:cxn ang="T8">
                    <a:pos x="T0" y="T1"/>
                  </a:cxn>
                  <a:cxn ang="T9">
                    <a:pos x="T2" y="T3"/>
                  </a:cxn>
                  <a:cxn ang="T10">
                    <a:pos x="T4" y="T5"/>
                  </a:cxn>
                  <a:cxn ang="T11">
                    <a:pos x="T6" y="T7"/>
                  </a:cxn>
                </a:cxnLst>
                <a:rect l="T12" t="T13" r="T14" b="T15"/>
                <a:pathLst>
                  <a:path w="89" h="44">
                    <a:moveTo>
                      <a:pt x="0" y="32"/>
                    </a:moveTo>
                    <a:lnTo>
                      <a:pt x="27" y="0"/>
                    </a:lnTo>
                    <a:lnTo>
                      <a:pt x="89" y="44"/>
                    </a:lnTo>
                    <a:lnTo>
                      <a:pt x="0" y="3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9" name="Freeform 290"/>
              <p:cNvSpPr/>
              <p:nvPr/>
            </p:nvSpPr>
            <p:spPr bwMode="auto">
              <a:xfrm>
                <a:off x="2302" y="3791"/>
                <a:ext cx="17" cy="12"/>
              </a:xfrm>
              <a:custGeom>
                <a:avLst/>
                <a:gdLst>
                  <a:gd name="T0" fmla="*/ 0 w 59"/>
                  <a:gd name="T1" fmla="*/ 1 h 41"/>
                  <a:gd name="T2" fmla="*/ 1 w 59"/>
                  <a:gd name="T3" fmla="*/ 1 h 41"/>
                  <a:gd name="T4" fmla="*/ 0 w 59"/>
                  <a:gd name="T5" fmla="*/ 0 h 41"/>
                  <a:gd name="T6" fmla="*/ 1 w 59"/>
                  <a:gd name="T7" fmla="*/ 0 h 41"/>
                  <a:gd name="T8" fmla="*/ 0 w 59"/>
                  <a:gd name="T9" fmla="*/ 1 h 41"/>
                  <a:gd name="T10" fmla="*/ 0 60000 65536"/>
                  <a:gd name="T11" fmla="*/ 0 60000 65536"/>
                  <a:gd name="T12" fmla="*/ 0 60000 65536"/>
                  <a:gd name="T13" fmla="*/ 0 60000 65536"/>
                  <a:gd name="T14" fmla="*/ 0 60000 65536"/>
                  <a:gd name="T15" fmla="*/ 0 w 59"/>
                  <a:gd name="T16" fmla="*/ 0 h 41"/>
                  <a:gd name="T17" fmla="*/ 59 w 59"/>
                  <a:gd name="T18" fmla="*/ 41 h 41"/>
                </a:gdLst>
                <a:ahLst/>
                <a:cxnLst>
                  <a:cxn ang="T10">
                    <a:pos x="T0" y="T1"/>
                  </a:cxn>
                  <a:cxn ang="T11">
                    <a:pos x="T2" y="T3"/>
                  </a:cxn>
                  <a:cxn ang="T12">
                    <a:pos x="T4" y="T5"/>
                  </a:cxn>
                  <a:cxn ang="T13">
                    <a:pos x="T6" y="T7"/>
                  </a:cxn>
                  <a:cxn ang="T14">
                    <a:pos x="T8" y="T9"/>
                  </a:cxn>
                </a:cxnLst>
                <a:rect l="T15" t="T16" r="T17" b="T18"/>
                <a:pathLst>
                  <a:path w="59" h="41">
                    <a:moveTo>
                      <a:pt x="0" y="41"/>
                    </a:moveTo>
                    <a:lnTo>
                      <a:pt x="32" y="19"/>
                    </a:lnTo>
                    <a:lnTo>
                      <a:pt x="19" y="0"/>
                    </a:lnTo>
                    <a:lnTo>
                      <a:pt x="59" y="6"/>
                    </a:lnTo>
                    <a:lnTo>
                      <a:pt x="0" y="4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0" name="Freeform 291"/>
              <p:cNvSpPr/>
              <p:nvPr/>
            </p:nvSpPr>
            <p:spPr bwMode="auto">
              <a:xfrm>
                <a:off x="2315" y="3791"/>
                <a:ext cx="19" cy="12"/>
              </a:xfrm>
              <a:custGeom>
                <a:avLst/>
                <a:gdLst>
                  <a:gd name="T0" fmla="*/ 0 w 68"/>
                  <a:gd name="T1" fmla="*/ 1 h 47"/>
                  <a:gd name="T2" fmla="*/ 1 w 68"/>
                  <a:gd name="T3" fmla="*/ 0 h 47"/>
                  <a:gd name="T4" fmla="*/ 1 w 68"/>
                  <a:gd name="T5" fmla="*/ 0 h 47"/>
                  <a:gd name="T6" fmla="*/ 0 w 68"/>
                  <a:gd name="T7" fmla="*/ 1 h 47"/>
                  <a:gd name="T8" fmla="*/ 0 60000 65536"/>
                  <a:gd name="T9" fmla="*/ 0 60000 65536"/>
                  <a:gd name="T10" fmla="*/ 0 60000 65536"/>
                  <a:gd name="T11" fmla="*/ 0 60000 65536"/>
                  <a:gd name="T12" fmla="*/ 0 w 68"/>
                  <a:gd name="T13" fmla="*/ 0 h 47"/>
                  <a:gd name="T14" fmla="*/ 68 w 68"/>
                  <a:gd name="T15" fmla="*/ 47 h 47"/>
                </a:gdLst>
                <a:ahLst/>
                <a:cxnLst>
                  <a:cxn ang="T8">
                    <a:pos x="T0" y="T1"/>
                  </a:cxn>
                  <a:cxn ang="T9">
                    <a:pos x="T2" y="T3"/>
                  </a:cxn>
                  <a:cxn ang="T10">
                    <a:pos x="T4" y="T5"/>
                  </a:cxn>
                  <a:cxn ang="T11">
                    <a:pos x="T6" y="T7"/>
                  </a:cxn>
                </a:cxnLst>
                <a:rect l="T12" t="T13" r="T14" b="T15"/>
                <a:pathLst>
                  <a:path w="68" h="47">
                    <a:moveTo>
                      <a:pt x="0" y="47"/>
                    </a:moveTo>
                    <a:lnTo>
                      <a:pt x="34" y="0"/>
                    </a:lnTo>
                    <a:lnTo>
                      <a:pt x="68" y="16"/>
                    </a:lnTo>
                    <a:lnTo>
                      <a:pt x="0" y="4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1" name="Freeform 292"/>
              <p:cNvSpPr/>
              <p:nvPr/>
            </p:nvSpPr>
            <p:spPr bwMode="auto">
              <a:xfrm>
                <a:off x="2373" y="3014"/>
                <a:ext cx="31" cy="44"/>
              </a:xfrm>
              <a:custGeom>
                <a:avLst/>
                <a:gdLst>
                  <a:gd name="T0" fmla="*/ 0 w 107"/>
                  <a:gd name="T1" fmla="*/ 3 h 154"/>
                  <a:gd name="T2" fmla="*/ 0 w 107"/>
                  <a:gd name="T3" fmla="*/ 0 h 154"/>
                  <a:gd name="T4" fmla="*/ 3 w 107"/>
                  <a:gd name="T5" fmla="*/ 1 h 154"/>
                  <a:gd name="T6" fmla="*/ 1 w 107"/>
                  <a:gd name="T7" fmla="*/ 4 h 154"/>
                  <a:gd name="T8" fmla="*/ 0 w 107"/>
                  <a:gd name="T9" fmla="*/ 3 h 154"/>
                  <a:gd name="T10" fmla="*/ 0 60000 65536"/>
                  <a:gd name="T11" fmla="*/ 0 60000 65536"/>
                  <a:gd name="T12" fmla="*/ 0 60000 65536"/>
                  <a:gd name="T13" fmla="*/ 0 60000 65536"/>
                  <a:gd name="T14" fmla="*/ 0 60000 65536"/>
                  <a:gd name="T15" fmla="*/ 0 w 107"/>
                  <a:gd name="T16" fmla="*/ 0 h 154"/>
                  <a:gd name="T17" fmla="*/ 107 w 107"/>
                  <a:gd name="T18" fmla="*/ 154 h 154"/>
                </a:gdLst>
                <a:ahLst/>
                <a:cxnLst>
                  <a:cxn ang="T10">
                    <a:pos x="T0" y="T1"/>
                  </a:cxn>
                  <a:cxn ang="T11">
                    <a:pos x="T2" y="T3"/>
                  </a:cxn>
                  <a:cxn ang="T12">
                    <a:pos x="T4" y="T5"/>
                  </a:cxn>
                  <a:cxn ang="T13">
                    <a:pos x="T6" y="T7"/>
                  </a:cxn>
                  <a:cxn ang="T14">
                    <a:pos x="T8" y="T9"/>
                  </a:cxn>
                </a:cxnLst>
                <a:rect l="T15" t="T16" r="T17" b="T18"/>
                <a:pathLst>
                  <a:path w="107" h="154">
                    <a:moveTo>
                      <a:pt x="0" y="149"/>
                    </a:moveTo>
                    <a:lnTo>
                      <a:pt x="13" y="0"/>
                    </a:lnTo>
                    <a:lnTo>
                      <a:pt x="107" y="67"/>
                    </a:lnTo>
                    <a:lnTo>
                      <a:pt x="52" y="154"/>
                    </a:lnTo>
                    <a:lnTo>
                      <a:pt x="0" y="14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2" name="Freeform 293"/>
              <p:cNvSpPr/>
              <p:nvPr/>
            </p:nvSpPr>
            <p:spPr bwMode="auto">
              <a:xfrm>
                <a:off x="2171" y="1661"/>
                <a:ext cx="661" cy="560"/>
              </a:xfrm>
              <a:custGeom>
                <a:avLst/>
                <a:gdLst>
                  <a:gd name="T0" fmla="*/ 6 w 2319"/>
                  <a:gd name="T1" fmla="*/ 11 h 1964"/>
                  <a:gd name="T2" fmla="*/ 7 w 2319"/>
                  <a:gd name="T3" fmla="*/ 9 h 1964"/>
                  <a:gd name="T4" fmla="*/ 5 w 2319"/>
                  <a:gd name="T5" fmla="*/ 8 h 1964"/>
                  <a:gd name="T6" fmla="*/ 10 w 2319"/>
                  <a:gd name="T7" fmla="*/ 4 h 1964"/>
                  <a:gd name="T8" fmla="*/ 15 w 2319"/>
                  <a:gd name="T9" fmla="*/ 3 h 1964"/>
                  <a:gd name="T10" fmla="*/ 20 w 2319"/>
                  <a:gd name="T11" fmla="*/ 5 h 1964"/>
                  <a:gd name="T12" fmla="*/ 19 w 2319"/>
                  <a:gd name="T13" fmla="*/ 3 h 1964"/>
                  <a:gd name="T14" fmla="*/ 25 w 2319"/>
                  <a:gd name="T15" fmla="*/ 4 h 1964"/>
                  <a:gd name="T16" fmla="*/ 29 w 2319"/>
                  <a:gd name="T17" fmla="*/ 3 h 1964"/>
                  <a:gd name="T18" fmla="*/ 24 w 2319"/>
                  <a:gd name="T19" fmla="*/ 1 h 1964"/>
                  <a:gd name="T20" fmla="*/ 29 w 2319"/>
                  <a:gd name="T21" fmla="*/ 2 h 1964"/>
                  <a:gd name="T22" fmla="*/ 29 w 2319"/>
                  <a:gd name="T23" fmla="*/ 0 h 1964"/>
                  <a:gd name="T24" fmla="*/ 40 w 2319"/>
                  <a:gd name="T25" fmla="*/ 1 h 1964"/>
                  <a:gd name="T26" fmla="*/ 41 w 2319"/>
                  <a:gd name="T27" fmla="*/ 1 h 1964"/>
                  <a:gd name="T28" fmla="*/ 45 w 2319"/>
                  <a:gd name="T29" fmla="*/ 3 h 1964"/>
                  <a:gd name="T30" fmla="*/ 34 w 2319"/>
                  <a:gd name="T31" fmla="*/ 4 h 1964"/>
                  <a:gd name="T32" fmla="*/ 40 w 2319"/>
                  <a:gd name="T33" fmla="*/ 5 h 1964"/>
                  <a:gd name="T34" fmla="*/ 46 w 2319"/>
                  <a:gd name="T35" fmla="*/ 5 h 1964"/>
                  <a:gd name="T36" fmla="*/ 51 w 2319"/>
                  <a:gd name="T37" fmla="*/ 4 h 1964"/>
                  <a:gd name="T38" fmla="*/ 46 w 2319"/>
                  <a:gd name="T39" fmla="*/ 7 h 1964"/>
                  <a:gd name="T40" fmla="*/ 49 w 2319"/>
                  <a:gd name="T41" fmla="*/ 9 h 1964"/>
                  <a:gd name="T42" fmla="*/ 46 w 2319"/>
                  <a:gd name="T43" fmla="*/ 11 h 1964"/>
                  <a:gd name="T44" fmla="*/ 46 w 2319"/>
                  <a:gd name="T45" fmla="*/ 14 h 1964"/>
                  <a:gd name="T46" fmla="*/ 45 w 2319"/>
                  <a:gd name="T47" fmla="*/ 15 h 1964"/>
                  <a:gd name="T48" fmla="*/ 47 w 2319"/>
                  <a:gd name="T49" fmla="*/ 17 h 1964"/>
                  <a:gd name="T50" fmla="*/ 45 w 2319"/>
                  <a:gd name="T51" fmla="*/ 19 h 1964"/>
                  <a:gd name="T52" fmla="*/ 46 w 2319"/>
                  <a:gd name="T53" fmla="*/ 20 h 1964"/>
                  <a:gd name="T54" fmla="*/ 46 w 2319"/>
                  <a:gd name="T55" fmla="*/ 22 h 1964"/>
                  <a:gd name="T56" fmla="*/ 41 w 2319"/>
                  <a:gd name="T57" fmla="*/ 23 h 1964"/>
                  <a:gd name="T58" fmla="*/ 42 w 2319"/>
                  <a:gd name="T59" fmla="*/ 25 h 1964"/>
                  <a:gd name="T60" fmla="*/ 45 w 2319"/>
                  <a:gd name="T61" fmla="*/ 26 h 1964"/>
                  <a:gd name="T62" fmla="*/ 44 w 2319"/>
                  <a:gd name="T63" fmla="*/ 28 h 1964"/>
                  <a:gd name="T64" fmla="*/ 40 w 2319"/>
                  <a:gd name="T65" fmla="*/ 26 h 1964"/>
                  <a:gd name="T66" fmla="*/ 41 w 2319"/>
                  <a:gd name="T67" fmla="*/ 29 h 1964"/>
                  <a:gd name="T68" fmla="*/ 41 w 2319"/>
                  <a:gd name="T69" fmla="*/ 32 h 1964"/>
                  <a:gd name="T70" fmla="*/ 36 w 2319"/>
                  <a:gd name="T71" fmla="*/ 33 h 1964"/>
                  <a:gd name="T72" fmla="*/ 32 w 2319"/>
                  <a:gd name="T73" fmla="*/ 36 h 1964"/>
                  <a:gd name="T74" fmla="*/ 31 w 2319"/>
                  <a:gd name="T75" fmla="*/ 36 h 1964"/>
                  <a:gd name="T76" fmla="*/ 28 w 2319"/>
                  <a:gd name="T77" fmla="*/ 38 h 1964"/>
                  <a:gd name="T78" fmla="*/ 28 w 2319"/>
                  <a:gd name="T79" fmla="*/ 40 h 1964"/>
                  <a:gd name="T80" fmla="*/ 28 w 2319"/>
                  <a:gd name="T81" fmla="*/ 41 h 1964"/>
                  <a:gd name="T82" fmla="*/ 26 w 2319"/>
                  <a:gd name="T83" fmla="*/ 45 h 1964"/>
                  <a:gd name="T84" fmla="*/ 22 w 2319"/>
                  <a:gd name="T85" fmla="*/ 44 h 1964"/>
                  <a:gd name="T86" fmla="*/ 21 w 2319"/>
                  <a:gd name="T87" fmla="*/ 43 h 1964"/>
                  <a:gd name="T88" fmla="*/ 19 w 2319"/>
                  <a:gd name="T89" fmla="*/ 39 h 1964"/>
                  <a:gd name="T90" fmla="*/ 19 w 2319"/>
                  <a:gd name="T91" fmla="*/ 37 h 1964"/>
                  <a:gd name="T92" fmla="*/ 18 w 2319"/>
                  <a:gd name="T93" fmla="*/ 33 h 1964"/>
                  <a:gd name="T94" fmla="*/ 18 w 2319"/>
                  <a:gd name="T95" fmla="*/ 32 h 1964"/>
                  <a:gd name="T96" fmla="*/ 18 w 2319"/>
                  <a:gd name="T97" fmla="*/ 29 h 1964"/>
                  <a:gd name="T98" fmla="*/ 20 w 2319"/>
                  <a:gd name="T99" fmla="*/ 28 h 1964"/>
                  <a:gd name="T100" fmla="*/ 19 w 2319"/>
                  <a:gd name="T101" fmla="*/ 27 h 1964"/>
                  <a:gd name="T102" fmla="*/ 17 w 2319"/>
                  <a:gd name="T103" fmla="*/ 27 h 1964"/>
                  <a:gd name="T104" fmla="*/ 15 w 2319"/>
                  <a:gd name="T105" fmla="*/ 25 h 1964"/>
                  <a:gd name="T106" fmla="*/ 14 w 2319"/>
                  <a:gd name="T107" fmla="*/ 21 h 1964"/>
                  <a:gd name="T108" fmla="*/ 11 w 2319"/>
                  <a:gd name="T109" fmla="*/ 17 h 1964"/>
                  <a:gd name="T110" fmla="*/ 6 w 2319"/>
                  <a:gd name="T111" fmla="*/ 18 h 1964"/>
                  <a:gd name="T112" fmla="*/ 1 w 2319"/>
                  <a:gd name="T113" fmla="*/ 15 h 1964"/>
                  <a:gd name="T114" fmla="*/ 6 w 2319"/>
                  <a:gd name="T115" fmla="*/ 14 h 19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19"/>
                  <a:gd name="T175" fmla="*/ 0 h 1964"/>
                  <a:gd name="T176" fmla="*/ 2319 w 2319"/>
                  <a:gd name="T177" fmla="*/ 1964 h 19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19" h="1964">
                    <a:moveTo>
                      <a:pt x="0" y="551"/>
                    </a:moveTo>
                    <a:lnTo>
                      <a:pt x="13" y="521"/>
                    </a:lnTo>
                    <a:lnTo>
                      <a:pt x="162" y="463"/>
                    </a:lnTo>
                    <a:lnTo>
                      <a:pt x="261" y="463"/>
                    </a:lnTo>
                    <a:lnTo>
                      <a:pt x="315" y="418"/>
                    </a:lnTo>
                    <a:lnTo>
                      <a:pt x="296" y="405"/>
                    </a:lnTo>
                    <a:lnTo>
                      <a:pt x="329" y="390"/>
                    </a:lnTo>
                    <a:lnTo>
                      <a:pt x="302" y="380"/>
                    </a:lnTo>
                    <a:lnTo>
                      <a:pt x="354" y="363"/>
                    </a:lnTo>
                    <a:lnTo>
                      <a:pt x="335" y="346"/>
                    </a:lnTo>
                    <a:lnTo>
                      <a:pt x="267" y="376"/>
                    </a:lnTo>
                    <a:lnTo>
                      <a:pt x="200" y="338"/>
                    </a:lnTo>
                    <a:lnTo>
                      <a:pt x="284" y="317"/>
                    </a:lnTo>
                    <a:lnTo>
                      <a:pt x="332" y="254"/>
                    </a:lnTo>
                    <a:lnTo>
                      <a:pt x="437" y="250"/>
                    </a:lnTo>
                    <a:lnTo>
                      <a:pt x="432" y="185"/>
                    </a:lnTo>
                    <a:lnTo>
                      <a:pt x="507" y="184"/>
                    </a:lnTo>
                    <a:lnTo>
                      <a:pt x="586" y="230"/>
                    </a:lnTo>
                    <a:lnTo>
                      <a:pt x="493" y="168"/>
                    </a:lnTo>
                    <a:lnTo>
                      <a:pt x="669" y="126"/>
                    </a:lnTo>
                    <a:lnTo>
                      <a:pt x="713" y="156"/>
                    </a:lnTo>
                    <a:lnTo>
                      <a:pt x="719" y="214"/>
                    </a:lnTo>
                    <a:lnTo>
                      <a:pt x="740" y="165"/>
                    </a:lnTo>
                    <a:lnTo>
                      <a:pt x="854" y="199"/>
                    </a:lnTo>
                    <a:lnTo>
                      <a:pt x="814" y="172"/>
                    </a:lnTo>
                    <a:lnTo>
                      <a:pt x="868" y="176"/>
                    </a:lnTo>
                    <a:lnTo>
                      <a:pt x="821" y="142"/>
                    </a:lnTo>
                    <a:lnTo>
                      <a:pt x="808" y="115"/>
                    </a:lnTo>
                    <a:lnTo>
                      <a:pt x="832" y="108"/>
                    </a:lnTo>
                    <a:lnTo>
                      <a:pt x="1056" y="192"/>
                    </a:lnTo>
                    <a:lnTo>
                      <a:pt x="1039" y="165"/>
                    </a:lnTo>
                    <a:lnTo>
                      <a:pt x="1086" y="161"/>
                    </a:lnTo>
                    <a:lnTo>
                      <a:pt x="1056" y="137"/>
                    </a:lnTo>
                    <a:lnTo>
                      <a:pt x="1132" y="142"/>
                    </a:lnTo>
                    <a:lnTo>
                      <a:pt x="1012" y="81"/>
                    </a:lnTo>
                    <a:lnTo>
                      <a:pt x="1228" y="115"/>
                    </a:lnTo>
                    <a:lnTo>
                      <a:pt x="1181" y="80"/>
                    </a:lnTo>
                    <a:lnTo>
                      <a:pt x="1054" y="73"/>
                    </a:lnTo>
                    <a:lnTo>
                      <a:pt x="1096" y="71"/>
                    </a:lnTo>
                    <a:lnTo>
                      <a:pt x="1017" y="42"/>
                    </a:lnTo>
                    <a:lnTo>
                      <a:pt x="1110" y="48"/>
                    </a:lnTo>
                    <a:lnTo>
                      <a:pt x="1073" y="35"/>
                    </a:lnTo>
                    <a:lnTo>
                      <a:pt x="1112" y="26"/>
                    </a:lnTo>
                    <a:lnTo>
                      <a:pt x="1272" y="81"/>
                    </a:lnTo>
                    <a:lnTo>
                      <a:pt x="1253" y="61"/>
                    </a:lnTo>
                    <a:lnTo>
                      <a:pt x="1326" y="42"/>
                    </a:lnTo>
                    <a:lnTo>
                      <a:pt x="1264" y="35"/>
                    </a:lnTo>
                    <a:lnTo>
                      <a:pt x="1262" y="8"/>
                    </a:lnTo>
                    <a:lnTo>
                      <a:pt x="1303" y="0"/>
                    </a:lnTo>
                    <a:lnTo>
                      <a:pt x="1732" y="10"/>
                    </a:lnTo>
                    <a:lnTo>
                      <a:pt x="1762" y="25"/>
                    </a:lnTo>
                    <a:lnTo>
                      <a:pt x="1746" y="35"/>
                    </a:lnTo>
                    <a:lnTo>
                      <a:pt x="1462" y="38"/>
                    </a:lnTo>
                    <a:lnTo>
                      <a:pt x="1495" y="54"/>
                    </a:lnTo>
                    <a:lnTo>
                      <a:pt x="1384" y="71"/>
                    </a:lnTo>
                    <a:lnTo>
                      <a:pt x="1789" y="42"/>
                    </a:lnTo>
                    <a:lnTo>
                      <a:pt x="1802" y="68"/>
                    </a:lnTo>
                    <a:lnTo>
                      <a:pt x="1746" y="83"/>
                    </a:lnTo>
                    <a:lnTo>
                      <a:pt x="1842" y="72"/>
                    </a:lnTo>
                    <a:lnTo>
                      <a:pt x="1951" y="104"/>
                    </a:lnTo>
                    <a:lnTo>
                      <a:pt x="1789" y="156"/>
                    </a:lnTo>
                    <a:lnTo>
                      <a:pt x="1529" y="152"/>
                    </a:lnTo>
                    <a:lnTo>
                      <a:pt x="1591" y="161"/>
                    </a:lnTo>
                    <a:lnTo>
                      <a:pt x="1482" y="184"/>
                    </a:lnTo>
                    <a:lnTo>
                      <a:pt x="1482" y="207"/>
                    </a:lnTo>
                    <a:lnTo>
                      <a:pt x="1767" y="168"/>
                    </a:lnTo>
                    <a:lnTo>
                      <a:pt x="1790" y="185"/>
                    </a:lnTo>
                    <a:lnTo>
                      <a:pt x="1732" y="223"/>
                    </a:lnTo>
                    <a:lnTo>
                      <a:pt x="1912" y="161"/>
                    </a:lnTo>
                    <a:lnTo>
                      <a:pt x="1923" y="221"/>
                    </a:lnTo>
                    <a:lnTo>
                      <a:pt x="1833" y="328"/>
                    </a:lnTo>
                    <a:lnTo>
                      <a:pt x="2009" y="204"/>
                    </a:lnTo>
                    <a:lnTo>
                      <a:pt x="2006" y="223"/>
                    </a:lnTo>
                    <a:lnTo>
                      <a:pt x="2090" y="222"/>
                    </a:lnTo>
                    <a:lnTo>
                      <a:pt x="2116" y="184"/>
                    </a:lnTo>
                    <a:lnTo>
                      <a:pt x="2206" y="176"/>
                    </a:lnTo>
                    <a:lnTo>
                      <a:pt x="2319" y="211"/>
                    </a:lnTo>
                    <a:lnTo>
                      <a:pt x="2207" y="265"/>
                    </a:lnTo>
                    <a:lnTo>
                      <a:pt x="2214" y="286"/>
                    </a:lnTo>
                    <a:lnTo>
                      <a:pt x="1963" y="317"/>
                    </a:lnTo>
                    <a:lnTo>
                      <a:pt x="2166" y="319"/>
                    </a:lnTo>
                    <a:lnTo>
                      <a:pt x="2002" y="364"/>
                    </a:lnTo>
                    <a:lnTo>
                      <a:pt x="2013" y="394"/>
                    </a:lnTo>
                    <a:lnTo>
                      <a:pt x="2122" y="364"/>
                    </a:lnTo>
                    <a:lnTo>
                      <a:pt x="2043" y="405"/>
                    </a:lnTo>
                    <a:lnTo>
                      <a:pt x="2033" y="459"/>
                    </a:lnTo>
                    <a:lnTo>
                      <a:pt x="2056" y="445"/>
                    </a:lnTo>
                    <a:lnTo>
                      <a:pt x="1981" y="493"/>
                    </a:lnTo>
                    <a:lnTo>
                      <a:pt x="1954" y="593"/>
                    </a:lnTo>
                    <a:lnTo>
                      <a:pt x="1996" y="571"/>
                    </a:lnTo>
                    <a:lnTo>
                      <a:pt x="2050" y="593"/>
                    </a:lnTo>
                    <a:lnTo>
                      <a:pt x="1998" y="593"/>
                    </a:lnTo>
                    <a:lnTo>
                      <a:pt x="1998" y="622"/>
                    </a:lnTo>
                    <a:lnTo>
                      <a:pt x="2088" y="635"/>
                    </a:lnTo>
                    <a:lnTo>
                      <a:pt x="2090" y="672"/>
                    </a:lnTo>
                    <a:lnTo>
                      <a:pt x="1959" y="664"/>
                    </a:lnTo>
                    <a:lnTo>
                      <a:pt x="1996" y="682"/>
                    </a:lnTo>
                    <a:lnTo>
                      <a:pt x="1919" y="693"/>
                    </a:lnTo>
                    <a:lnTo>
                      <a:pt x="1959" y="732"/>
                    </a:lnTo>
                    <a:lnTo>
                      <a:pt x="2027" y="735"/>
                    </a:lnTo>
                    <a:lnTo>
                      <a:pt x="1986" y="758"/>
                    </a:lnTo>
                    <a:lnTo>
                      <a:pt x="2039" y="779"/>
                    </a:lnTo>
                    <a:lnTo>
                      <a:pt x="2037" y="829"/>
                    </a:lnTo>
                    <a:lnTo>
                      <a:pt x="1941" y="800"/>
                    </a:lnTo>
                    <a:lnTo>
                      <a:pt x="1997" y="827"/>
                    </a:lnTo>
                    <a:lnTo>
                      <a:pt x="1961" y="844"/>
                    </a:lnTo>
                    <a:lnTo>
                      <a:pt x="1996" y="842"/>
                    </a:lnTo>
                    <a:lnTo>
                      <a:pt x="1986" y="874"/>
                    </a:lnTo>
                    <a:lnTo>
                      <a:pt x="2054" y="890"/>
                    </a:lnTo>
                    <a:lnTo>
                      <a:pt x="1947" y="881"/>
                    </a:lnTo>
                    <a:lnTo>
                      <a:pt x="1923" y="900"/>
                    </a:lnTo>
                    <a:lnTo>
                      <a:pt x="2009" y="942"/>
                    </a:lnTo>
                    <a:lnTo>
                      <a:pt x="1997" y="974"/>
                    </a:lnTo>
                    <a:lnTo>
                      <a:pt x="1926" y="994"/>
                    </a:lnTo>
                    <a:lnTo>
                      <a:pt x="1861" y="947"/>
                    </a:lnTo>
                    <a:lnTo>
                      <a:pt x="1758" y="986"/>
                    </a:lnTo>
                    <a:lnTo>
                      <a:pt x="1830" y="1013"/>
                    </a:lnTo>
                    <a:lnTo>
                      <a:pt x="1762" y="1038"/>
                    </a:lnTo>
                    <a:lnTo>
                      <a:pt x="1837" y="1040"/>
                    </a:lnTo>
                    <a:lnTo>
                      <a:pt x="1813" y="1090"/>
                    </a:lnTo>
                    <a:lnTo>
                      <a:pt x="1842" y="1061"/>
                    </a:lnTo>
                    <a:lnTo>
                      <a:pt x="1923" y="1101"/>
                    </a:lnTo>
                    <a:lnTo>
                      <a:pt x="1897" y="1135"/>
                    </a:lnTo>
                    <a:lnTo>
                      <a:pt x="1947" y="1122"/>
                    </a:lnTo>
                    <a:lnTo>
                      <a:pt x="1923" y="1155"/>
                    </a:lnTo>
                    <a:lnTo>
                      <a:pt x="1957" y="1139"/>
                    </a:lnTo>
                    <a:lnTo>
                      <a:pt x="1961" y="1223"/>
                    </a:lnTo>
                    <a:lnTo>
                      <a:pt x="1923" y="1192"/>
                    </a:lnTo>
                    <a:lnTo>
                      <a:pt x="1923" y="1223"/>
                    </a:lnTo>
                    <a:lnTo>
                      <a:pt x="1889" y="1220"/>
                    </a:lnTo>
                    <a:lnTo>
                      <a:pt x="1842" y="1151"/>
                    </a:lnTo>
                    <a:lnTo>
                      <a:pt x="1732" y="1113"/>
                    </a:lnTo>
                    <a:lnTo>
                      <a:pt x="1808" y="1158"/>
                    </a:lnTo>
                    <a:lnTo>
                      <a:pt x="1706" y="1182"/>
                    </a:lnTo>
                    <a:lnTo>
                      <a:pt x="1678" y="1223"/>
                    </a:lnTo>
                    <a:lnTo>
                      <a:pt x="1774" y="1232"/>
                    </a:lnTo>
                    <a:lnTo>
                      <a:pt x="1692" y="1255"/>
                    </a:lnTo>
                    <a:lnTo>
                      <a:pt x="1814" y="1227"/>
                    </a:lnTo>
                    <a:lnTo>
                      <a:pt x="1932" y="1264"/>
                    </a:lnTo>
                    <a:lnTo>
                      <a:pt x="1779" y="1360"/>
                    </a:lnTo>
                    <a:lnTo>
                      <a:pt x="1631" y="1402"/>
                    </a:lnTo>
                    <a:lnTo>
                      <a:pt x="1579" y="1406"/>
                    </a:lnTo>
                    <a:lnTo>
                      <a:pt x="1543" y="1361"/>
                    </a:lnTo>
                    <a:lnTo>
                      <a:pt x="1559" y="1406"/>
                    </a:lnTo>
                    <a:lnTo>
                      <a:pt x="1516" y="1431"/>
                    </a:lnTo>
                    <a:lnTo>
                      <a:pt x="1462" y="1535"/>
                    </a:lnTo>
                    <a:lnTo>
                      <a:pt x="1417" y="1531"/>
                    </a:lnTo>
                    <a:lnTo>
                      <a:pt x="1407" y="1564"/>
                    </a:lnTo>
                    <a:lnTo>
                      <a:pt x="1365" y="1571"/>
                    </a:lnTo>
                    <a:lnTo>
                      <a:pt x="1339" y="1557"/>
                    </a:lnTo>
                    <a:lnTo>
                      <a:pt x="1372" y="1537"/>
                    </a:lnTo>
                    <a:lnTo>
                      <a:pt x="1338" y="1531"/>
                    </a:lnTo>
                    <a:lnTo>
                      <a:pt x="1324" y="1587"/>
                    </a:lnTo>
                    <a:lnTo>
                      <a:pt x="1251" y="1591"/>
                    </a:lnTo>
                    <a:lnTo>
                      <a:pt x="1253" y="1634"/>
                    </a:lnTo>
                    <a:lnTo>
                      <a:pt x="1213" y="1637"/>
                    </a:lnTo>
                    <a:lnTo>
                      <a:pt x="1247" y="1672"/>
                    </a:lnTo>
                    <a:lnTo>
                      <a:pt x="1199" y="1680"/>
                    </a:lnTo>
                    <a:lnTo>
                      <a:pt x="1236" y="1717"/>
                    </a:lnTo>
                    <a:lnTo>
                      <a:pt x="1204" y="1717"/>
                    </a:lnTo>
                    <a:lnTo>
                      <a:pt x="1230" y="1726"/>
                    </a:lnTo>
                    <a:lnTo>
                      <a:pt x="1204" y="1768"/>
                    </a:lnTo>
                    <a:lnTo>
                      <a:pt x="1181" y="1761"/>
                    </a:lnTo>
                    <a:lnTo>
                      <a:pt x="1199" y="1779"/>
                    </a:lnTo>
                    <a:lnTo>
                      <a:pt x="1152" y="1797"/>
                    </a:lnTo>
                    <a:lnTo>
                      <a:pt x="1181" y="1856"/>
                    </a:lnTo>
                    <a:lnTo>
                      <a:pt x="1152" y="1935"/>
                    </a:lnTo>
                    <a:lnTo>
                      <a:pt x="1118" y="1936"/>
                    </a:lnTo>
                    <a:lnTo>
                      <a:pt x="1143" y="1964"/>
                    </a:lnTo>
                    <a:lnTo>
                      <a:pt x="1065" y="1964"/>
                    </a:lnTo>
                    <a:lnTo>
                      <a:pt x="1056" y="1910"/>
                    </a:lnTo>
                    <a:lnTo>
                      <a:pt x="945" y="1918"/>
                    </a:lnTo>
                    <a:lnTo>
                      <a:pt x="973" y="1903"/>
                    </a:lnTo>
                    <a:lnTo>
                      <a:pt x="917" y="1883"/>
                    </a:lnTo>
                    <a:lnTo>
                      <a:pt x="941" y="1874"/>
                    </a:lnTo>
                    <a:lnTo>
                      <a:pt x="901" y="1874"/>
                    </a:lnTo>
                    <a:lnTo>
                      <a:pt x="918" y="1832"/>
                    </a:lnTo>
                    <a:lnTo>
                      <a:pt x="892" y="1840"/>
                    </a:lnTo>
                    <a:lnTo>
                      <a:pt x="821" y="1726"/>
                    </a:lnTo>
                    <a:lnTo>
                      <a:pt x="821" y="1694"/>
                    </a:lnTo>
                    <a:lnTo>
                      <a:pt x="877" y="1656"/>
                    </a:lnTo>
                    <a:lnTo>
                      <a:pt x="854" y="1645"/>
                    </a:lnTo>
                    <a:lnTo>
                      <a:pt x="798" y="1687"/>
                    </a:lnTo>
                    <a:lnTo>
                      <a:pt x="798" y="1602"/>
                    </a:lnTo>
                    <a:lnTo>
                      <a:pt x="747" y="1557"/>
                    </a:lnTo>
                    <a:lnTo>
                      <a:pt x="763" y="1492"/>
                    </a:lnTo>
                    <a:lnTo>
                      <a:pt x="729" y="1466"/>
                    </a:lnTo>
                    <a:lnTo>
                      <a:pt x="774" y="1410"/>
                    </a:lnTo>
                    <a:lnTo>
                      <a:pt x="747" y="1402"/>
                    </a:lnTo>
                    <a:lnTo>
                      <a:pt x="839" y="1402"/>
                    </a:lnTo>
                    <a:lnTo>
                      <a:pt x="830" y="1379"/>
                    </a:lnTo>
                    <a:lnTo>
                      <a:pt x="769" y="1381"/>
                    </a:lnTo>
                    <a:lnTo>
                      <a:pt x="861" y="1331"/>
                    </a:lnTo>
                    <a:lnTo>
                      <a:pt x="839" y="1314"/>
                    </a:lnTo>
                    <a:lnTo>
                      <a:pt x="861" y="1255"/>
                    </a:lnTo>
                    <a:lnTo>
                      <a:pt x="785" y="1254"/>
                    </a:lnTo>
                    <a:lnTo>
                      <a:pt x="703" y="1207"/>
                    </a:lnTo>
                    <a:lnTo>
                      <a:pt x="854" y="1232"/>
                    </a:lnTo>
                    <a:lnTo>
                      <a:pt x="828" y="1211"/>
                    </a:lnTo>
                    <a:lnTo>
                      <a:pt x="854" y="1203"/>
                    </a:lnTo>
                    <a:lnTo>
                      <a:pt x="793" y="1168"/>
                    </a:lnTo>
                    <a:lnTo>
                      <a:pt x="814" y="1151"/>
                    </a:lnTo>
                    <a:lnTo>
                      <a:pt x="782" y="1163"/>
                    </a:lnTo>
                    <a:lnTo>
                      <a:pt x="804" y="1142"/>
                    </a:lnTo>
                    <a:lnTo>
                      <a:pt x="765" y="1145"/>
                    </a:lnTo>
                    <a:lnTo>
                      <a:pt x="808" y="1126"/>
                    </a:lnTo>
                    <a:lnTo>
                      <a:pt x="740" y="1099"/>
                    </a:lnTo>
                    <a:lnTo>
                      <a:pt x="726" y="1142"/>
                    </a:lnTo>
                    <a:lnTo>
                      <a:pt x="669" y="1145"/>
                    </a:lnTo>
                    <a:lnTo>
                      <a:pt x="659" y="1126"/>
                    </a:lnTo>
                    <a:lnTo>
                      <a:pt x="698" y="1099"/>
                    </a:lnTo>
                    <a:lnTo>
                      <a:pt x="667" y="1099"/>
                    </a:lnTo>
                    <a:lnTo>
                      <a:pt x="703" y="1023"/>
                    </a:lnTo>
                    <a:lnTo>
                      <a:pt x="661" y="1011"/>
                    </a:lnTo>
                    <a:lnTo>
                      <a:pt x="680" y="978"/>
                    </a:lnTo>
                    <a:lnTo>
                      <a:pt x="618" y="889"/>
                    </a:lnTo>
                    <a:lnTo>
                      <a:pt x="637" y="888"/>
                    </a:lnTo>
                    <a:lnTo>
                      <a:pt x="554" y="808"/>
                    </a:lnTo>
                    <a:lnTo>
                      <a:pt x="554" y="779"/>
                    </a:lnTo>
                    <a:lnTo>
                      <a:pt x="461" y="741"/>
                    </a:lnTo>
                    <a:lnTo>
                      <a:pt x="376" y="720"/>
                    </a:lnTo>
                    <a:lnTo>
                      <a:pt x="293" y="756"/>
                    </a:lnTo>
                    <a:lnTo>
                      <a:pt x="230" y="732"/>
                    </a:lnTo>
                    <a:lnTo>
                      <a:pt x="254" y="762"/>
                    </a:lnTo>
                    <a:lnTo>
                      <a:pt x="188" y="748"/>
                    </a:lnTo>
                    <a:lnTo>
                      <a:pt x="128" y="718"/>
                    </a:lnTo>
                    <a:lnTo>
                      <a:pt x="188" y="693"/>
                    </a:lnTo>
                    <a:lnTo>
                      <a:pt x="57" y="664"/>
                    </a:lnTo>
                    <a:lnTo>
                      <a:pt x="105" y="639"/>
                    </a:lnTo>
                    <a:lnTo>
                      <a:pt x="261" y="647"/>
                    </a:lnTo>
                    <a:lnTo>
                      <a:pt x="275" y="637"/>
                    </a:lnTo>
                    <a:lnTo>
                      <a:pt x="251" y="620"/>
                    </a:lnTo>
                    <a:lnTo>
                      <a:pt x="274" y="605"/>
                    </a:lnTo>
                    <a:lnTo>
                      <a:pt x="138" y="616"/>
                    </a:lnTo>
                    <a:lnTo>
                      <a:pt x="0" y="55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3" name="Freeform 294"/>
              <p:cNvSpPr/>
              <p:nvPr/>
            </p:nvSpPr>
            <p:spPr bwMode="auto">
              <a:xfrm>
                <a:off x="1960" y="2856"/>
                <a:ext cx="43" cy="55"/>
              </a:xfrm>
              <a:custGeom>
                <a:avLst/>
                <a:gdLst>
                  <a:gd name="T0" fmla="*/ 0 w 154"/>
                  <a:gd name="T1" fmla="*/ 4 h 190"/>
                  <a:gd name="T2" fmla="*/ 1 w 154"/>
                  <a:gd name="T3" fmla="*/ 2 h 190"/>
                  <a:gd name="T4" fmla="*/ 2 w 154"/>
                  <a:gd name="T5" fmla="*/ 2 h 190"/>
                  <a:gd name="T6" fmla="*/ 1 w 154"/>
                  <a:gd name="T7" fmla="*/ 1 h 190"/>
                  <a:gd name="T8" fmla="*/ 3 w 154"/>
                  <a:gd name="T9" fmla="*/ 0 h 190"/>
                  <a:gd name="T10" fmla="*/ 3 w 154"/>
                  <a:gd name="T11" fmla="*/ 2 h 190"/>
                  <a:gd name="T12" fmla="*/ 3 w 154"/>
                  <a:gd name="T13" fmla="*/ 2 h 190"/>
                  <a:gd name="T14" fmla="*/ 3 w 154"/>
                  <a:gd name="T15" fmla="*/ 4 h 190"/>
                  <a:gd name="T16" fmla="*/ 2 w 154"/>
                  <a:gd name="T17" fmla="*/ 5 h 190"/>
                  <a:gd name="T18" fmla="*/ 0 w 154"/>
                  <a:gd name="T19" fmla="*/ 4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0"/>
                  <a:gd name="T32" fmla="*/ 154 w 154"/>
                  <a:gd name="T33" fmla="*/ 190 h 1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0">
                    <a:moveTo>
                      <a:pt x="0" y="154"/>
                    </a:moveTo>
                    <a:lnTo>
                      <a:pt x="35" y="83"/>
                    </a:lnTo>
                    <a:lnTo>
                      <a:pt x="74" y="82"/>
                    </a:lnTo>
                    <a:lnTo>
                      <a:pt x="33" y="24"/>
                    </a:lnTo>
                    <a:lnTo>
                      <a:pt x="123" y="0"/>
                    </a:lnTo>
                    <a:lnTo>
                      <a:pt x="134" y="90"/>
                    </a:lnTo>
                    <a:lnTo>
                      <a:pt x="154" y="98"/>
                    </a:lnTo>
                    <a:lnTo>
                      <a:pt x="114" y="158"/>
                    </a:lnTo>
                    <a:lnTo>
                      <a:pt x="87" y="190"/>
                    </a:lnTo>
                    <a:lnTo>
                      <a:pt x="0" y="15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4" name="Freeform 295"/>
              <p:cNvSpPr/>
              <p:nvPr/>
            </p:nvSpPr>
            <p:spPr bwMode="auto">
              <a:xfrm>
                <a:off x="2298" y="2979"/>
                <a:ext cx="51" cy="86"/>
              </a:xfrm>
              <a:custGeom>
                <a:avLst/>
                <a:gdLst>
                  <a:gd name="T0" fmla="*/ 0 w 181"/>
                  <a:gd name="T1" fmla="*/ 2 h 301"/>
                  <a:gd name="T2" fmla="*/ 1 w 181"/>
                  <a:gd name="T3" fmla="*/ 3 h 301"/>
                  <a:gd name="T4" fmla="*/ 1 w 181"/>
                  <a:gd name="T5" fmla="*/ 4 h 301"/>
                  <a:gd name="T6" fmla="*/ 1 w 181"/>
                  <a:gd name="T7" fmla="*/ 6 h 301"/>
                  <a:gd name="T8" fmla="*/ 2 w 181"/>
                  <a:gd name="T9" fmla="*/ 7 h 301"/>
                  <a:gd name="T10" fmla="*/ 4 w 181"/>
                  <a:gd name="T11" fmla="*/ 7 h 301"/>
                  <a:gd name="T12" fmla="*/ 3 w 181"/>
                  <a:gd name="T13" fmla="*/ 4 h 301"/>
                  <a:gd name="T14" fmla="*/ 4 w 181"/>
                  <a:gd name="T15" fmla="*/ 3 h 301"/>
                  <a:gd name="T16" fmla="*/ 1 w 181"/>
                  <a:gd name="T17" fmla="*/ 0 h 301"/>
                  <a:gd name="T18" fmla="*/ 1 w 181"/>
                  <a:gd name="T19" fmla="*/ 1 h 301"/>
                  <a:gd name="T20" fmla="*/ 1 w 181"/>
                  <a:gd name="T21" fmla="*/ 1 h 301"/>
                  <a:gd name="T22" fmla="*/ 0 w 181"/>
                  <a:gd name="T23" fmla="*/ 2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1"/>
                  <a:gd name="T37" fmla="*/ 0 h 301"/>
                  <a:gd name="T38" fmla="*/ 181 w 181"/>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1" h="301">
                    <a:moveTo>
                      <a:pt x="0" y="100"/>
                    </a:moveTo>
                    <a:lnTo>
                      <a:pt x="30" y="140"/>
                    </a:lnTo>
                    <a:lnTo>
                      <a:pt x="59" y="171"/>
                    </a:lnTo>
                    <a:lnTo>
                      <a:pt x="52" y="255"/>
                    </a:lnTo>
                    <a:lnTo>
                      <a:pt x="75" y="301"/>
                    </a:lnTo>
                    <a:lnTo>
                      <a:pt x="181" y="284"/>
                    </a:lnTo>
                    <a:lnTo>
                      <a:pt x="119" y="190"/>
                    </a:lnTo>
                    <a:lnTo>
                      <a:pt x="163" y="111"/>
                    </a:lnTo>
                    <a:lnTo>
                      <a:pt x="53" y="0"/>
                    </a:lnTo>
                    <a:lnTo>
                      <a:pt x="20" y="32"/>
                    </a:lnTo>
                    <a:lnTo>
                      <a:pt x="34" y="61"/>
                    </a:lnTo>
                    <a:lnTo>
                      <a:pt x="0" y="10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5" name="Freeform 296"/>
              <p:cNvSpPr/>
              <p:nvPr/>
            </p:nvSpPr>
            <p:spPr bwMode="auto">
              <a:xfrm>
                <a:off x="2155" y="2831"/>
                <a:ext cx="29" cy="23"/>
              </a:xfrm>
              <a:custGeom>
                <a:avLst/>
                <a:gdLst>
                  <a:gd name="T0" fmla="*/ 0 w 99"/>
                  <a:gd name="T1" fmla="*/ 1 h 82"/>
                  <a:gd name="T2" fmla="*/ 2 w 99"/>
                  <a:gd name="T3" fmla="*/ 1 h 82"/>
                  <a:gd name="T4" fmla="*/ 1 w 99"/>
                  <a:gd name="T5" fmla="*/ 0 h 82"/>
                  <a:gd name="T6" fmla="*/ 2 w 99"/>
                  <a:gd name="T7" fmla="*/ 0 h 82"/>
                  <a:gd name="T8" fmla="*/ 2 w 99"/>
                  <a:gd name="T9" fmla="*/ 2 h 82"/>
                  <a:gd name="T10" fmla="*/ 0 w 99"/>
                  <a:gd name="T11" fmla="*/ 1 h 82"/>
                  <a:gd name="T12" fmla="*/ 0 60000 65536"/>
                  <a:gd name="T13" fmla="*/ 0 60000 65536"/>
                  <a:gd name="T14" fmla="*/ 0 60000 65536"/>
                  <a:gd name="T15" fmla="*/ 0 60000 65536"/>
                  <a:gd name="T16" fmla="*/ 0 60000 65536"/>
                  <a:gd name="T17" fmla="*/ 0 60000 65536"/>
                  <a:gd name="T18" fmla="*/ 0 w 99"/>
                  <a:gd name="T19" fmla="*/ 0 h 82"/>
                  <a:gd name="T20" fmla="*/ 99 w 99"/>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99" h="82">
                    <a:moveTo>
                      <a:pt x="0" y="63"/>
                    </a:moveTo>
                    <a:lnTo>
                      <a:pt x="74" y="60"/>
                    </a:lnTo>
                    <a:lnTo>
                      <a:pt x="37" y="6"/>
                    </a:lnTo>
                    <a:lnTo>
                      <a:pt x="99" y="0"/>
                    </a:lnTo>
                    <a:lnTo>
                      <a:pt x="99" y="82"/>
                    </a:lnTo>
                    <a:lnTo>
                      <a:pt x="0" y="6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6" name="Freeform 297"/>
              <p:cNvSpPr/>
              <p:nvPr/>
            </p:nvSpPr>
            <p:spPr bwMode="auto">
              <a:xfrm>
                <a:off x="1992" y="2882"/>
                <a:ext cx="66" cy="38"/>
              </a:xfrm>
              <a:custGeom>
                <a:avLst/>
                <a:gdLst>
                  <a:gd name="T0" fmla="*/ 0 w 231"/>
                  <a:gd name="T1" fmla="*/ 1 h 133"/>
                  <a:gd name="T2" fmla="*/ 1 w 231"/>
                  <a:gd name="T3" fmla="*/ 0 h 133"/>
                  <a:gd name="T4" fmla="*/ 4 w 231"/>
                  <a:gd name="T5" fmla="*/ 0 h 133"/>
                  <a:gd name="T6" fmla="*/ 5 w 231"/>
                  <a:gd name="T7" fmla="*/ 1 h 133"/>
                  <a:gd name="T8" fmla="*/ 4 w 231"/>
                  <a:gd name="T9" fmla="*/ 1 h 133"/>
                  <a:gd name="T10" fmla="*/ 2 w 231"/>
                  <a:gd name="T11" fmla="*/ 3 h 133"/>
                  <a:gd name="T12" fmla="*/ 1 w 231"/>
                  <a:gd name="T13" fmla="*/ 3 h 133"/>
                  <a:gd name="T14" fmla="*/ 0 w 231"/>
                  <a:gd name="T15" fmla="*/ 1 h 133"/>
                  <a:gd name="T16" fmla="*/ 0 60000 65536"/>
                  <a:gd name="T17" fmla="*/ 0 60000 65536"/>
                  <a:gd name="T18" fmla="*/ 0 60000 65536"/>
                  <a:gd name="T19" fmla="*/ 0 60000 65536"/>
                  <a:gd name="T20" fmla="*/ 0 60000 65536"/>
                  <a:gd name="T21" fmla="*/ 0 60000 65536"/>
                  <a:gd name="T22" fmla="*/ 0 60000 65536"/>
                  <a:gd name="T23" fmla="*/ 0 60000 65536"/>
                  <a:gd name="T24" fmla="*/ 0 w 231"/>
                  <a:gd name="T25" fmla="*/ 0 h 133"/>
                  <a:gd name="T26" fmla="*/ 231 w 23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1" h="133">
                    <a:moveTo>
                      <a:pt x="0" y="68"/>
                    </a:moveTo>
                    <a:lnTo>
                      <a:pt x="40" y="8"/>
                    </a:lnTo>
                    <a:lnTo>
                      <a:pt x="163" y="0"/>
                    </a:lnTo>
                    <a:lnTo>
                      <a:pt x="231" y="42"/>
                    </a:lnTo>
                    <a:lnTo>
                      <a:pt x="176" y="52"/>
                    </a:lnTo>
                    <a:lnTo>
                      <a:pt x="79" y="133"/>
                    </a:lnTo>
                    <a:lnTo>
                      <a:pt x="62" y="112"/>
                    </a:lnTo>
                    <a:lnTo>
                      <a:pt x="0" y="6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7" name="Freeform 298"/>
              <p:cNvSpPr/>
              <p:nvPr/>
            </p:nvSpPr>
            <p:spPr bwMode="auto">
              <a:xfrm>
                <a:off x="2697" y="2094"/>
                <a:ext cx="120" cy="65"/>
              </a:xfrm>
              <a:custGeom>
                <a:avLst/>
                <a:gdLst>
                  <a:gd name="T0" fmla="*/ 0 w 420"/>
                  <a:gd name="T1" fmla="*/ 2 h 223"/>
                  <a:gd name="T2" fmla="*/ 1 w 420"/>
                  <a:gd name="T3" fmla="*/ 2 h 223"/>
                  <a:gd name="T4" fmla="*/ 0 w 420"/>
                  <a:gd name="T5" fmla="*/ 1 h 223"/>
                  <a:gd name="T6" fmla="*/ 1 w 420"/>
                  <a:gd name="T7" fmla="*/ 1 h 223"/>
                  <a:gd name="T8" fmla="*/ 1 w 420"/>
                  <a:gd name="T9" fmla="*/ 1 h 223"/>
                  <a:gd name="T10" fmla="*/ 2 w 420"/>
                  <a:gd name="T11" fmla="*/ 1 h 223"/>
                  <a:gd name="T12" fmla="*/ 1 w 420"/>
                  <a:gd name="T13" fmla="*/ 0 h 223"/>
                  <a:gd name="T14" fmla="*/ 3 w 420"/>
                  <a:gd name="T15" fmla="*/ 1 h 223"/>
                  <a:gd name="T16" fmla="*/ 3 w 420"/>
                  <a:gd name="T17" fmla="*/ 2 h 223"/>
                  <a:gd name="T18" fmla="*/ 4 w 420"/>
                  <a:gd name="T19" fmla="*/ 1 h 223"/>
                  <a:gd name="T20" fmla="*/ 5 w 420"/>
                  <a:gd name="T21" fmla="*/ 1 h 223"/>
                  <a:gd name="T22" fmla="*/ 5 w 420"/>
                  <a:gd name="T23" fmla="*/ 1 h 223"/>
                  <a:gd name="T24" fmla="*/ 6 w 420"/>
                  <a:gd name="T25" fmla="*/ 1 h 223"/>
                  <a:gd name="T26" fmla="*/ 5 w 420"/>
                  <a:gd name="T27" fmla="*/ 1 h 223"/>
                  <a:gd name="T28" fmla="*/ 7 w 420"/>
                  <a:gd name="T29" fmla="*/ 1 h 223"/>
                  <a:gd name="T30" fmla="*/ 7 w 420"/>
                  <a:gd name="T31" fmla="*/ 0 h 223"/>
                  <a:gd name="T32" fmla="*/ 8 w 420"/>
                  <a:gd name="T33" fmla="*/ 1 h 223"/>
                  <a:gd name="T34" fmla="*/ 9 w 420"/>
                  <a:gd name="T35" fmla="*/ 0 h 223"/>
                  <a:gd name="T36" fmla="*/ 8 w 420"/>
                  <a:gd name="T37" fmla="*/ 1 h 223"/>
                  <a:gd name="T38" fmla="*/ 10 w 420"/>
                  <a:gd name="T39" fmla="*/ 3 h 223"/>
                  <a:gd name="T40" fmla="*/ 9 w 420"/>
                  <a:gd name="T41" fmla="*/ 4 h 223"/>
                  <a:gd name="T42" fmla="*/ 5 w 420"/>
                  <a:gd name="T43" fmla="*/ 6 h 223"/>
                  <a:gd name="T44" fmla="*/ 2 w 420"/>
                  <a:gd name="T45" fmla="*/ 5 h 223"/>
                  <a:gd name="T46" fmla="*/ 3 w 420"/>
                  <a:gd name="T47" fmla="*/ 3 h 223"/>
                  <a:gd name="T48" fmla="*/ 1 w 420"/>
                  <a:gd name="T49" fmla="*/ 3 h 223"/>
                  <a:gd name="T50" fmla="*/ 3 w 420"/>
                  <a:gd name="T51" fmla="*/ 3 h 223"/>
                  <a:gd name="T52" fmla="*/ 2 w 420"/>
                  <a:gd name="T53" fmla="*/ 2 h 223"/>
                  <a:gd name="T54" fmla="*/ 3 w 420"/>
                  <a:gd name="T55" fmla="*/ 2 h 223"/>
                  <a:gd name="T56" fmla="*/ 0 w 420"/>
                  <a:gd name="T57" fmla="*/ 2 h 2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0"/>
                  <a:gd name="T88" fmla="*/ 0 h 223"/>
                  <a:gd name="T89" fmla="*/ 420 w 420"/>
                  <a:gd name="T90" fmla="*/ 223 h 2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0" h="223">
                    <a:moveTo>
                      <a:pt x="0" y="79"/>
                    </a:moveTo>
                    <a:lnTo>
                      <a:pt x="29" y="69"/>
                    </a:lnTo>
                    <a:lnTo>
                      <a:pt x="12" y="50"/>
                    </a:lnTo>
                    <a:lnTo>
                      <a:pt x="47" y="62"/>
                    </a:lnTo>
                    <a:lnTo>
                      <a:pt x="31" y="24"/>
                    </a:lnTo>
                    <a:lnTo>
                      <a:pt x="73" y="46"/>
                    </a:lnTo>
                    <a:lnTo>
                      <a:pt x="52" y="2"/>
                    </a:lnTo>
                    <a:lnTo>
                      <a:pt x="116" y="36"/>
                    </a:lnTo>
                    <a:lnTo>
                      <a:pt x="124" y="94"/>
                    </a:lnTo>
                    <a:lnTo>
                      <a:pt x="159" y="31"/>
                    </a:lnTo>
                    <a:lnTo>
                      <a:pt x="193" y="54"/>
                    </a:lnTo>
                    <a:lnTo>
                      <a:pt x="220" y="23"/>
                    </a:lnTo>
                    <a:lnTo>
                      <a:pt x="245" y="63"/>
                    </a:lnTo>
                    <a:lnTo>
                      <a:pt x="238" y="24"/>
                    </a:lnTo>
                    <a:lnTo>
                      <a:pt x="305" y="24"/>
                    </a:lnTo>
                    <a:lnTo>
                      <a:pt x="316" y="0"/>
                    </a:lnTo>
                    <a:lnTo>
                      <a:pt x="346" y="23"/>
                    </a:lnTo>
                    <a:lnTo>
                      <a:pt x="383" y="14"/>
                    </a:lnTo>
                    <a:lnTo>
                      <a:pt x="356" y="31"/>
                    </a:lnTo>
                    <a:lnTo>
                      <a:pt x="420" y="102"/>
                    </a:lnTo>
                    <a:lnTo>
                      <a:pt x="364" y="165"/>
                    </a:lnTo>
                    <a:lnTo>
                      <a:pt x="209" y="223"/>
                    </a:lnTo>
                    <a:lnTo>
                      <a:pt x="70" y="196"/>
                    </a:lnTo>
                    <a:lnTo>
                      <a:pt x="107" y="139"/>
                    </a:lnTo>
                    <a:lnTo>
                      <a:pt x="23" y="119"/>
                    </a:lnTo>
                    <a:lnTo>
                      <a:pt x="104" y="113"/>
                    </a:lnTo>
                    <a:lnTo>
                      <a:pt x="73" y="97"/>
                    </a:lnTo>
                    <a:lnTo>
                      <a:pt x="105" y="79"/>
                    </a:lnTo>
                    <a:lnTo>
                      <a:pt x="0" y="7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8" name="Freeform 299"/>
              <p:cNvSpPr/>
              <p:nvPr/>
            </p:nvSpPr>
            <p:spPr bwMode="auto">
              <a:xfrm>
                <a:off x="1691" y="2659"/>
                <a:ext cx="328" cy="242"/>
              </a:xfrm>
              <a:custGeom>
                <a:avLst/>
                <a:gdLst>
                  <a:gd name="T0" fmla="*/ 0 w 1151"/>
                  <a:gd name="T1" fmla="*/ 0 h 847"/>
                  <a:gd name="T2" fmla="*/ 1 w 1151"/>
                  <a:gd name="T3" fmla="*/ 3 h 847"/>
                  <a:gd name="T4" fmla="*/ 3 w 1151"/>
                  <a:gd name="T5" fmla="*/ 5 h 847"/>
                  <a:gd name="T6" fmla="*/ 3 w 1151"/>
                  <a:gd name="T7" fmla="*/ 5 h 847"/>
                  <a:gd name="T8" fmla="*/ 2 w 1151"/>
                  <a:gd name="T9" fmla="*/ 6 h 847"/>
                  <a:gd name="T10" fmla="*/ 3 w 1151"/>
                  <a:gd name="T11" fmla="*/ 7 h 847"/>
                  <a:gd name="T12" fmla="*/ 4 w 1151"/>
                  <a:gd name="T13" fmla="*/ 8 h 847"/>
                  <a:gd name="T14" fmla="*/ 4 w 1151"/>
                  <a:gd name="T15" fmla="*/ 9 h 847"/>
                  <a:gd name="T16" fmla="*/ 6 w 1151"/>
                  <a:gd name="T17" fmla="*/ 11 h 847"/>
                  <a:gd name="T18" fmla="*/ 7 w 1151"/>
                  <a:gd name="T19" fmla="*/ 10 h 847"/>
                  <a:gd name="T20" fmla="*/ 2 w 1151"/>
                  <a:gd name="T21" fmla="*/ 3 h 847"/>
                  <a:gd name="T22" fmla="*/ 2 w 1151"/>
                  <a:gd name="T23" fmla="*/ 1 h 847"/>
                  <a:gd name="T24" fmla="*/ 3 w 1151"/>
                  <a:gd name="T25" fmla="*/ 1 h 847"/>
                  <a:gd name="T26" fmla="*/ 5 w 1151"/>
                  <a:gd name="T27" fmla="*/ 5 h 847"/>
                  <a:gd name="T28" fmla="*/ 7 w 1151"/>
                  <a:gd name="T29" fmla="*/ 7 h 847"/>
                  <a:gd name="T30" fmla="*/ 7 w 1151"/>
                  <a:gd name="T31" fmla="*/ 8 h 847"/>
                  <a:gd name="T32" fmla="*/ 10 w 1151"/>
                  <a:gd name="T33" fmla="*/ 11 h 847"/>
                  <a:gd name="T34" fmla="*/ 11 w 1151"/>
                  <a:gd name="T35" fmla="*/ 13 h 847"/>
                  <a:gd name="T36" fmla="*/ 10 w 1151"/>
                  <a:gd name="T37" fmla="*/ 14 h 847"/>
                  <a:gd name="T38" fmla="*/ 11 w 1151"/>
                  <a:gd name="T39" fmla="*/ 15 h 847"/>
                  <a:gd name="T40" fmla="*/ 17 w 1151"/>
                  <a:gd name="T41" fmla="*/ 18 h 847"/>
                  <a:gd name="T42" fmla="*/ 20 w 1151"/>
                  <a:gd name="T43" fmla="*/ 18 h 847"/>
                  <a:gd name="T44" fmla="*/ 22 w 1151"/>
                  <a:gd name="T45" fmla="*/ 20 h 847"/>
                  <a:gd name="T46" fmla="*/ 23 w 1151"/>
                  <a:gd name="T47" fmla="*/ 18 h 847"/>
                  <a:gd name="T48" fmla="*/ 23 w 1151"/>
                  <a:gd name="T49" fmla="*/ 18 h 847"/>
                  <a:gd name="T50" fmla="*/ 23 w 1151"/>
                  <a:gd name="T51" fmla="*/ 17 h 847"/>
                  <a:gd name="T52" fmla="*/ 25 w 1151"/>
                  <a:gd name="T53" fmla="*/ 16 h 847"/>
                  <a:gd name="T54" fmla="*/ 25 w 1151"/>
                  <a:gd name="T55" fmla="*/ 16 h 847"/>
                  <a:gd name="T56" fmla="*/ 25 w 1151"/>
                  <a:gd name="T57" fmla="*/ 15 h 847"/>
                  <a:gd name="T58" fmla="*/ 26 w 1151"/>
                  <a:gd name="T59" fmla="*/ 16 h 847"/>
                  <a:gd name="T60" fmla="*/ 27 w 1151"/>
                  <a:gd name="T61" fmla="*/ 13 h 847"/>
                  <a:gd name="T62" fmla="*/ 25 w 1151"/>
                  <a:gd name="T63" fmla="*/ 12 h 847"/>
                  <a:gd name="T64" fmla="*/ 24 w 1151"/>
                  <a:gd name="T65" fmla="*/ 13 h 847"/>
                  <a:gd name="T66" fmla="*/ 23 w 1151"/>
                  <a:gd name="T67" fmla="*/ 16 h 847"/>
                  <a:gd name="T68" fmla="*/ 20 w 1151"/>
                  <a:gd name="T69" fmla="*/ 16 h 847"/>
                  <a:gd name="T70" fmla="*/ 19 w 1151"/>
                  <a:gd name="T71" fmla="*/ 15 h 847"/>
                  <a:gd name="T72" fmla="*/ 17 w 1151"/>
                  <a:gd name="T73" fmla="*/ 12 h 847"/>
                  <a:gd name="T74" fmla="*/ 17 w 1151"/>
                  <a:gd name="T75" fmla="*/ 9 h 847"/>
                  <a:gd name="T76" fmla="*/ 18 w 1151"/>
                  <a:gd name="T77" fmla="*/ 8 h 847"/>
                  <a:gd name="T78" fmla="*/ 16 w 1151"/>
                  <a:gd name="T79" fmla="*/ 7 h 847"/>
                  <a:gd name="T80" fmla="*/ 14 w 1151"/>
                  <a:gd name="T81" fmla="*/ 3 h 847"/>
                  <a:gd name="T82" fmla="*/ 12 w 1151"/>
                  <a:gd name="T83" fmla="*/ 4 h 847"/>
                  <a:gd name="T84" fmla="*/ 9 w 1151"/>
                  <a:gd name="T85" fmla="*/ 1 h 847"/>
                  <a:gd name="T86" fmla="*/ 5 w 1151"/>
                  <a:gd name="T87" fmla="*/ 2 h 847"/>
                  <a:gd name="T88" fmla="*/ 2 w 1151"/>
                  <a:gd name="T89" fmla="*/ 0 h 847"/>
                  <a:gd name="T90" fmla="*/ 0 w 1151"/>
                  <a:gd name="T91" fmla="*/ 0 h 8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51"/>
                  <a:gd name="T139" fmla="*/ 0 h 847"/>
                  <a:gd name="T140" fmla="*/ 1151 w 1151"/>
                  <a:gd name="T141" fmla="*/ 847 h 8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51" h="847">
                    <a:moveTo>
                      <a:pt x="0" y="9"/>
                    </a:moveTo>
                    <a:lnTo>
                      <a:pt x="55" y="141"/>
                    </a:lnTo>
                    <a:lnTo>
                      <a:pt x="118" y="202"/>
                    </a:lnTo>
                    <a:lnTo>
                      <a:pt x="112" y="238"/>
                    </a:lnTo>
                    <a:lnTo>
                      <a:pt x="80" y="246"/>
                    </a:lnTo>
                    <a:lnTo>
                      <a:pt x="152" y="275"/>
                    </a:lnTo>
                    <a:lnTo>
                      <a:pt x="191" y="334"/>
                    </a:lnTo>
                    <a:lnTo>
                      <a:pt x="190" y="384"/>
                    </a:lnTo>
                    <a:lnTo>
                      <a:pt x="272" y="468"/>
                    </a:lnTo>
                    <a:lnTo>
                      <a:pt x="289" y="438"/>
                    </a:lnTo>
                    <a:lnTo>
                      <a:pt x="97" y="120"/>
                    </a:lnTo>
                    <a:lnTo>
                      <a:pt x="85" y="35"/>
                    </a:lnTo>
                    <a:lnTo>
                      <a:pt x="128" y="58"/>
                    </a:lnTo>
                    <a:lnTo>
                      <a:pt x="196" y="196"/>
                    </a:lnTo>
                    <a:lnTo>
                      <a:pt x="299" y="300"/>
                    </a:lnTo>
                    <a:lnTo>
                      <a:pt x="297" y="339"/>
                    </a:lnTo>
                    <a:lnTo>
                      <a:pt x="439" y="483"/>
                    </a:lnTo>
                    <a:lnTo>
                      <a:pt x="456" y="542"/>
                    </a:lnTo>
                    <a:lnTo>
                      <a:pt x="439" y="583"/>
                    </a:lnTo>
                    <a:lnTo>
                      <a:pt x="473" y="638"/>
                    </a:lnTo>
                    <a:lnTo>
                      <a:pt x="746" y="785"/>
                    </a:lnTo>
                    <a:lnTo>
                      <a:pt x="863" y="775"/>
                    </a:lnTo>
                    <a:lnTo>
                      <a:pt x="941" y="847"/>
                    </a:lnTo>
                    <a:lnTo>
                      <a:pt x="976" y="776"/>
                    </a:lnTo>
                    <a:lnTo>
                      <a:pt x="1015" y="775"/>
                    </a:lnTo>
                    <a:lnTo>
                      <a:pt x="974" y="717"/>
                    </a:lnTo>
                    <a:lnTo>
                      <a:pt x="1064" y="693"/>
                    </a:lnTo>
                    <a:lnTo>
                      <a:pt x="1095" y="668"/>
                    </a:lnTo>
                    <a:lnTo>
                      <a:pt x="1103" y="653"/>
                    </a:lnTo>
                    <a:lnTo>
                      <a:pt x="1112" y="684"/>
                    </a:lnTo>
                    <a:lnTo>
                      <a:pt x="1151" y="544"/>
                    </a:lnTo>
                    <a:lnTo>
                      <a:pt x="1101" y="522"/>
                    </a:lnTo>
                    <a:lnTo>
                      <a:pt x="1016" y="544"/>
                    </a:lnTo>
                    <a:lnTo>
                      <a:pt x="971" y="668"/>
                    </a:lnTo>
                    <a:lnTo>
                      <a:pt x="857" y="678"/>
                    </a:lnTo>
                    <a:lnTo>
                      <a:pt x="814" y="649"/>
                    </a:lnTo>
                    <a:lnTo>
                      <a:pt x="738" y="498"/>
                    </a:lnTo>
                    <a:lnTo>
                      <a:pt x="737" y="384"/>
                    </a:lnTo>
                    <a:lnTo>
                      <a:pt x="762" y="327"/>
                    </a:lnTo>
                    <a:lnTo>
                      <a:pt x="687" y="300"/>
                    </a:lnTo>
                    <a:lnTo>
                      <a:pt x="588" y="139"/>
                    </a:lnTo>
                    <a:lnTo>
                      <a:pt x="509" y="174"/>
                    </a:lnTo>
                    <a:lnTo>
                      <a:pt x="407" y="43"/>
                    </a:lnTo>
                    <a:lnTo>
                      <a:pt x="233" y="70"/>
                    </a:lnTo>
                    <a:lnTo>
                      <a:pt x="87" y="0"/>
                    </a:lnTo>
                    <a:lnTo>
                      <a:pt x="0" y="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9" name="Freeform 300"/>
              <p:cNvSpPr/>
              <p:nvPr/>
            </p:nvSpPr>
            <p:spPr bwMode="auto">
              <a:xfrm>
                <a:off x="2014" y="2894"/>
                <a:ext cx="44" cy="53"/>
              </a:xfrm>
              <a:custGeom>
                <a:avLst/>
                <a:gdLst>
                  <a:gd name="T0" fmla="*/ 0 w 152"/>
                  <a:gd name="T1" fmla="*/ 2 h 184"/>
                  <a:gd name="T2" fmla="*/ 1 w 152"/>
                  <a:gd name="T3" fmla="*/ 4 h 184"/>
                  <a:gd name="T4" fmla="*/ 3 w 152"/>
                  <a:gd name="T5" fmla="*/ 4 h 184"/>
                  <a:gd name="T6" fmla="*/ 4 w 152"/>
                  <a:gd name="T7" fmla="*/ 0 h 184"/>
                  <a:gd name="T8" fmla="*/ 2 w 152"/>
                  <a:gd name="T9" fmla="*/ 0 h 184"/>
                  <a:gd name="T10" fmla="*/ 0 w 152"/>
                  <a:gd name="T11" fmla="*/ 2 h 184"/>
                  <a:gd name="T12" fmla="*/ 0 60000 65536"/>
                  <a:gd name="T13" fmla="*/ 0 60000 65536"/>
                  <a:gd name="T14" fmla="*/ 0 60000 65536"/>
                  <a:gd name="T15" fmla="*/ 0 60000 65536"/>
                  <a:gd name="T16" fmla="*/ 0 60000 65536"/>
                  <a:gd name="T17" fmla="*/ 0 60000 65536"/>
                  <a:gd name="T18" fmla="*/ 0 w 152"/>
                  <a:gd name="T19" fmla="*/ 0 h 184"/>
                  <a:gd name="T20" fmla="*/ 152 w 152"/>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152" h="184">
                    <a:moveTo>
                      <a:pt x="0" y="91"/>
                    </a:moveTo>
                    <a:lnTo>
                      <a:pt x="61" y="180"/>
                    </a:lnTo>
                    <a:lnTo>
                      <a:pt x="140" y="184"/>
                    </a:lnTo>
                    <a:lnTo>
                      <a:pt x="152" y="0"/>
                    </a:lnTo>
                    <a:lnTo>
                      <a:pt x="97" y="10"/>
                    </a:lnTo>
                    <a:lnTo>
                      <a:pt x="0" y="9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0" name="Freeform 301"/>
              <p:cNvSpPr/>
              <p:nvPr/>
            </p:nvSpPr>
            <p:spPr bwMode="auto">
              <a:xfrm>
                <a:off x="2060" y="2962"/>
                <a:ext cx="62" cy="32"/>
              </a:xfrm>
              <a:custGeom>
                <a:avLst/>
                <a:gdLst>
                  <a:gd name="T0" fmla="*/ 0 w 215"/>
                  <a:gd name="T1" fmla="*/ 1 h 111"/>
                  <a:gd name="T2" fmla="*/ 0 w 215"/>
                  <a:gd name="T3" fmla="*/ 0 h 111"/>
                  <a:gd name="T4" fmla="*/ 1 w 215"/>
                  <a:gd name="T5" fmla="*/ 1 h 111"/>
                  <a:gd name="T6" fmla="*/ 3 w 215"/>
                  <a:gd name="T7" fmla="*/ 0 h 111"/>
                  <a:gd name="T8" fmla="*/ 5 w 215"/>
                  <a:gd name="T9" fmla="*/ 1 h 111"/>
                  <a:gd name="T10" fmla="*/ 5 w 215"/>
                  <a:gd name="T11" fmla="*/ 3 h 111"/>
                  <a:gd name="T12" fmla="*/ 5 w 215"/>
                  <a:gd name="T13" fmla="*/ 1 h 111"/>
                  <a:gd name="T14" fmla="*/ 3 w 215"/>
                  <a:gd name="T15" fmla="*/ 1 h 111"/>
                  <a:gd name="T16" fmla="*/ 3 w 215"/>
                  <a:gd name="T17" fmla="*/ 1 h 111"/>
                  <a:gd name="T18" fmla="*/ 3 w 215"/>
                  <a:gd name="T19" fmla="*/ 2 h 111"/>
                  <a:gd name="T20" fmla="*/ 2 w 215"/>
                  <a:gd name="T21" fmla="*/ 3 h 111"/>
                  <a:gd name="T22" fmla="*/ 0 w 215"/>
                  <a:gd name="T23" fmla="*/ 1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
                  <a:gd name="T37" fmla="*/ 0 h 111"/>
                  <a:gd name="T38" fmla="*/ 215 w 215"/>
                  <a:gd name="T39" fmla="*/ 111 h 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 h="111">
                    <a:moveTo>
                      <a:pt x="0" y="60"/>
                    </a:moveTo>
                    <a:lnTo>
                      <a:pt x="18" y="0"/>
                    </a:lnTo>
                    <a:lnTo>
                      <a:pt x="65" y="37"/>
                    </a:lnTo>
                    <a:lnTo>
                      <a:pt x="146" y="2"/>
                    </a:lnTo>
                    <a:lnTo>
                      <a:pt x="215" y="45"/>
                    </a:lnTo>
                    <a:lnTo>
                      <a:pt x="200" y="108"/>
                    </a:lnTo>
                    <a:lnTo>
                      <a:pt x="193" y="54"/>
                    </a:lnTo>
                    <a:lnTo>
                      <a:pt x="146" y="35"/>
                    </a:lnTo>
                    <a:lnTo>
                      <a:pt x="103" y="66"/>
                    </a:lnTo>
                    <a:lnTo>
                      <a:pt x="115" y="98"/>
                    </a:lnTo>
                    <a:lnTo>
                      <a:pt x="96" y="111"/>
                    </a:lnTo>
                    <a:lnTo>
                      <a:pt x="0" y="6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1" name="Freeform 302"/>
              <p:cNvSpPr/>
              <p:nvPr/>
            </p:nvSpPr>
            <p:spPr bwMode="auto">
              <a:xfrm>
                <a:off x="2284" y="3328"/>
                <a:ext cx="89" cy="107"/>
              </a:xfrm>
              <a:custGeom>
                <a:avLst/>
                <a:gdLst>
                  <a:gd name="T0" fmla="*/ 0 w 311"/>
                  <a:gd name="T1" fmla="*/ 3 h 377"/>
                  <a:gd name="T2" fmla="*/ 1 w 311"/>
                  <a:gd name="T3" fmla="*/ 1 h 377"/>
                  <a:gd name="T4" fmla="*/ 3 w 311"/>
                  <a:gd name="T5" fmla="*/ 0 h 377"/>
                  <a:gd name="T6" fmla="*/ 4 w 311"/>
                  <a:gd name="T7" fmla="*/ 1 h 377"/>
                  <a:gd name="T8" fmla="*/ 4 w 311"/>
                  <a:gd name="T9" fmla="*/ 3 h 377"/>
                  <a:gd name="T10" fmla="*/ 6 w 311"/>
                  <a:gd name="T11" fmla="*/ 3 h 377"/>
                  <a:gd name="T12" fmla="*/ 6 w 311"/>
                  <a:gd name="T13" fmla="*/ 5 h 377"/>
                  <a:gd name="T14" fmla="*/ 7 w 311"/>
                  <a:gd name="T15" fmla="*/ 5 h 377"/>
                  <a:gd name="T16" fmla="*/ 7 w 311"/>
                  <a:gd name="T17" fmla="*/ 7 h 377"/>
                  <a:gd name="T18" fmla="*/ 6 w 311"/>
                  <a:gd name="T19" fmla="*/ 9 h 377"/>
                  <a:gd name="T20" fmla="*/ 4 w 311"/>
                  <a:gd name="T21" fmla="*/ 9 h 377"/>
                  <a:gd name="T22" fmla="*/ 4 w 311"/>
                  <a:gd name="T23" fmla="*/ 7 h 377"/>
                  <a:gd name="T24" fmla="*/ 0 w 311"/>
                  <a:gd name="T25" fmla="*/ 3 h 3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1"/>
                  <a:gd name="T40" fmla="*/ 0 h 377"/>
                  <a:gd name="T41" fmla="*/ 311 w 311"/>
                  <a:gd name="T42" fmla="*/ 377 h 3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1" h="377">
                    <a:moveTo>
                      <a:pt x="0" y="141"/>
                    </a:moveTo>
                    <a:lnTo>
                      <a:pt x="21" y="23"/>
                    </a:lnTo>
                    <a:lnTo>
                      <a:pt x="134" y="0"/>
                    </a:lnTo>
                    <a:lnTo>
                      <a:pt x="169" y="39"/>
                    </a:lnTo>
                    <a:lnTo>
                      <a:pt x="177" y="130"/>
                    </a:lnTo>
                    <a:lnTo>
                      <a:pt x="260" y="143"/>
                    </a:lnTo>
                    <a:lnTo>
                      <a:pt x="270" y="205"/>
                    </a:lnTo>
                    <a:lnTo>
                      <a:pt x="311" y="218"/>
                    </a:lnTo>
                    <a:lnTo>
                      <a:pt x="305" y="295"/>
                    </a:lnTo>
                    <a:lnTo>
                      <a:pt x="263" y="377"/>
                    </a:lnTo>
                    <a:lnTo>
                      <a:pt x="159" y="371"/>
                    </a:lnTo>
                    <a:lnTo>
                      <a:pt x="180" y="281"/>
                    </a:lnTo>
                    <a:lnTo>
                      <a:pt x="0" y="14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2" name="Freeform 303"/>
              <p:cNvSpPr/>
              <p:nvPr/>
            </p:nvSpPr>
            <p:spPr bwMode="auto">
              <a:xfrm>
                <a:off x="2080" y="3085"/>
                <a:ext cx="135" cy="229"/>
              </a:xfrm>
              <a:custGeom>
                <a:avLst/>
                <a:gdLst>
                  <a:gd name="T0" fmla="*/ 0 w 476"/>
                  <a:gd name="T1" fmla="*/ 4 h 803"/>
                  <a:gd name="T2" fmla="*/ 0 w 476"/>
                  <a:gd name="T3" fmla="*/ 6 h 803"/>
                  <a:gd name="T4" fmla="*/ 2 w 476"/>
                  <a:gd name="T5" fmla="*/ 9 h 803"/>
                  <a:gd name="T6" fmla="*/ 4 w 476"/>
                  <a:gd name="T7" fmla="*/ 15 h 803"/>
                  <a:gd name="T8" fmla="*/ 9 w 476"/>
                  <a:gd name="T9" fmla="*/ 19 h 803"/>
                  <a:gd name="T10" fmla="*/ 10 w 476"/>
                  <a:gd name="T11" fmla="*/ 18 h 803"/>
                  <a:gd name="T12" fmla="*/ 11 w 476"/>
                  <a:gd name="T13" fmla="*/ 17 h 803"/>
                  <a:gd name="T14" fmla="*/ 10 w 476"/>
                  <a:gd name="T15" fmla="*/ 16 h 803"/>
                  <a:gd name="T16" fmla="*/ 10 w 476"/>
                  <a:gd name="T17" fmla="*/ 16 h 803"/>
                  <a:gd name="T18" fmla="*/ 11 w 476"/>
                  <a:gd name="T19" fmla="*/ 13 h 803"/>
                  <a:gd name="T20" fmla="*/ 10 w 476"/>
                  <a:gd name="T21" fmla="*/ 11 h 803"/>
                  <a:gd name="T22" fmla="*/ 9 w 476"/>
                  <a:gd name="T23" fmla="*/ 11 h 803"/>
                  <a:gd name="T24" fmla="*/ 9 w 476"/>
                  <a:gd name="T25" fmla="*/ 9 h 803"/>
                  <a:gd name="T26" fmla="*/ 9 w 476"/>
                  <a:gd name="T27" fmla="*/ 10 h 803"/>
                  <a:gd name="T28" fmla="*/ 7 w 476"/>
                  <a:gd name="T29" fmla="*/ 9 h 803"/>
                  <a:gd name="T30" fmla="*/ 7 w 476"/>
                  <a:gd name="T31" fmla="*/ 8 h 803"/>
                  <a:gd name="T32" fmla="*/ 8 w 476"/>
                  <a:gd name="T33" fmla="*/ 5 h 803"/>
                  <a:gd name="T34" fmla="*/ 10 w 476"/>
                  <a:gd name="T35" fmla="*/ 4 h 803"/>
                  <a:gd name="T36" fmla="*/ 9 w 476"/>
                  <a:gd name="T37" fmla="*/ 4 h 803"/>
                  <a:gd name="T38" fmla="*/ 10 w 476"/>
                  <a:gd name="T39" fmla="*/ 3 h 803"/>
                  <a:gd name="T40" fmla="*/ 7 w 476"/>
                  <a:gd name="T41" fmla="*/ 2 h 803"/>
                  <a:gd name="T42" fmla="*/ 5 w 476"/>
                  <a:gd name="T43" fmla="*/ 0 h 803"/>
                  <a:gd name="T44" fmla="*/ 5 w 476"/>
                  <a:gd name="T45" fmla="*/ 2 h 803"/>
                  <a:gd name="T46" fmla="*/ 3 w 476"/>
                  <a:gd name="T47" fmla="*/ 3 h 803"/>
                  <a:gd name="T48" fmla="*/ 2 w 476"/>
                  <a:gd name="T49" fmla="*/ 5 h 803"/>
                  <a:gd name="T50" fmla="*/ 1 w 476"/>
                  <a:gd name="T51" fmla="*/ 5 h 803"/>
                  <a:gd name="T52" fmla="*/ 1 w 476"/>
                  <a:gd name="T53" fmla="*/ 3 h 803"/>
                  <a:gd name="T54" fmla="*/ 0 w 476"/>
                  <a:gd name="T55" fmla="*/ 4 h 80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6"/>
                  <a:gd name="T85" fmla="*/ 0 h 803"/>
                  <a:gd name="T86" fmla="*/ 476 w 476"/>
                  <a:gd name="T87" fmla="*/ 803 h 80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6" h="803">
                    <a:moveTo>
                      <a:pt x="0" y="188"/>
                    </a:moveTo>
                    <a:lnTo>
                      <a:pt x="8" y="254"/>
                    </a:lnTo>
                    <a:lnTo>
                      <a:pt x="93" y="364"/>
                    </a:lnTo>
                    <a:lnTo>
                      <a:pt x="188" y="627"/>
                    </a:lnTo>
                    <a:lnTo>
                      <a:pt x="408" y="803"/>
                    </a:lnTo>
                    <a:lnTo>
                      <a:pt x="446" y="771"/>
                    </a:lnTo>
                    <a:lnTo>
                      <a:pt x="468" y="714"/>
                    </a:lnTo>
                    <a:lnTo>
                      <a:pt x="435" y="696"/>
                    </a:lnTo>
                    <a:lnTo>
                      <a:pt x="455" y="681"/>
                    </a:lnTo>
                    <a:lnTo>
                      <a:pt x="476" y="542"/>
                    </a:lnTo>
                    <a:lnTo>
                      <a:pt x="444" y="480"/>
                    </a:lnTo>
                    <a:lnTo>
                      <a:pt x="412" y="480"/>
                    </a:lnTo>
                    <a:lnTo>
                      <a:pt x="412" y="405"/>
                    </a:lnTo>
                    <a:lnTo>
                      <a:pt x="369" y="438"/>
                    </a:lnTo>
                    <a:lnTo>
                      <a:pt x="318" y="410"/>
                    </a:lnTo>
                    <a:lnTo>
                      <a:pt x="287" y="327"/>
                    </a:lnTo>
                    <a:lnTo>
                      <a:pt x="338" y="226"/>
                    </a:lnTo>
                    <a:lnTo>
                      <a:pt x="435" y="178"/>
                    </a:lnTo>
                    <a:lnTo>
                      <a:pt x="407" y="161"/>
                    </a:lnTo>
                    <a:lnTo>
                      <a:pt x="423" y="111"/>
                    </a:lnTo>
                    <a:lnTo>
                      <a:pt x="313" y="101"/>
                    </a:lnTo>
                    <a:lnTo>
                      <a:pt x="231" y="0"/>
                    </a:lnTo>
                    <a:lnTo>
                      <a:pt x="213" y="75"/>
                    </a:lnTo>
                    <a:lnTo>
                      <a:pt x="126" y="132"/>
                    </a:lnTo>
                    <a:lnTo>
                      <a:pt x="81" y="211"/>
                    </a:lnTo>
                    <a:lnTo>
                      <a:pt x="31" y="199"/>
                    </a:lnTo>
                    <a:lnTo>
                      <a:pt x="37" y="151"/>
                    </a:lnTo>
                    <a:lnTo>
                      <a:pt x="0" y="18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3" name="Freeform 304"/>
              <p:cNvSpPr/>
              <p:nvPr/>
            </p:nvSpPr>
            <p:spPr bwMode="auto">
              <a:xfrm>
                <a:off x="2332" y="3011"/>
                <a:ext cx="46" cy="49"/>
              </a:xfrm>
              <a:custGeom>
                <a:avLst/>
                <a:gdLst>
                  <a:gd name="T0" fmla="*/ 0 w 159"/>
                  <a:gd name="T1" fmla="*/ 2 h 173"/>
                  <a:gd name="T2" fmla="*/ 1 w 159"/>
                  <a:gd name="T3" fmla="*/ 0 h 173"/>
                  <a:gd name="T4" fmla="*/ 4 w 159"/>
                  <a:gd name="T5" fmla="*/ 0 h 173"/>
                  <a:gd name="T6" fmla="*/ 3 w 159"/>
                  <a:gd name="T7" fmla="*/ 4 h 173"/>
                  <a:gd name="T8" fmla="*/ 1 w 159"/>
                  <a:gd name="T9" fmla="*/ 4 h 173"/>
                  <a:gd name="T10" fmla="*/ 0 w 159"/>
                  <a:gd name="T11" fmla="*/ 2 h 173"/>
                  <a:gd name="T12" fmla="*/ 0 60000 65536"/>
                  <a:gd name="T13" fmla="*/ 0 60000 65536"/>
                  <a:gd name="T14" fmla="*/ 0 60000 65536"/>
                  <a:gd name="T15" fmla="*/ 0 60000 65536"/>
                  <a:gd name="T16" fmla="*/ 0 60000 65536"/>
                  <a:gd name="T17" fmla="*/ 0 60000 65536"/>
                  <a:gd name="T18" fmla="*/ 0 w 159"/>
                  <a:gd name="T19" fmla="*/ 0 h 173"/>
                  <a:gd name="T20" fmla="*/ 159 w 159"/>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159" h="173">
                    <a:moveTo>
                      <a:pt x="0" y="79"/>
                    </a:moveTo>
                    <a:lnTo>
                      <a:pt x="44" y="0"/>
                    </a:lnTo>
                    <a:lnTo>
                      <a:pt x="159" y="12"/>
                    </a:lnTo>
                    <a:lnTo>
                      <a:pt x="146" y="161"/>
                    </a:lnTo>
                    <a:lnTo>
                      <a:pt x="62" y="173"/>
                    </a:lnTo>
                    <a:lnTo>
                      <a:pt x="0" y="7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4" name="Freeform 305"/>
              <p:cNvSpPr/>
              <p:nvPr/>
            </p:nvSpPr>
            <p:spPr bwMode="auto">
              <a:xfrm>
                <a:off x="2290" y="2949"/>
                <a:ext cx="11" cy="9"/>
              </a:xfrm>
              <a:custGeom>
                <a:avLst/>
                <a:gdLst>
                  <a:gd name="T0" fmla="*/ 0 w 39"/>
                  <a:gd name="T1" fmla="*/ 1 h 32"/>
                  <a:gd name="T2" fmla="*/ 1 w 39"/>
                  <a:gd name="T3" fmla="*/ 1 h 32"/>
                  <a:gd name="T4" fmla="*/ 1 w 39"/>
                  <a:gd name="T5" fmla="*/ 0 h 32"/>
                  <a:gd name="T6" fmla="*/ 0 w 39"/>
                  <a:gd name="T7" fmla="*/ 1 h 32"/>
                  <a:gd name="T8" fmla="*/ 0 60000 65536"/>
                  <a:gd name="T9" fmla="*/ 0 60000 65536"/>
                  <a:gd name="T10" fmla="*/ 0 60000 65536"/>
                  <a:gd name="T11" fmla="*/ 0 60000 65536"/>
                  <a:gd name="T12" fmla="*/ 0 w 39"/>
                  <a:gd name="T13" fmla="*/ 0 h 32"/>
                  <a:gd name="T14" fmla="*/ 39 w 39"/>
                  <a:gd name="T15" fmla="*/ 32 h 32"/>
                </a:gdLst>
                <a:ahLst/>
                <a:cxnLst>
                  <a:cxn ang="T8">
                    <a:pos x="T0" y="T1"/>
                  </a:cxn>
                  <a:cxn ang="T9">
                    <a:pos x="T2" y="T3"/>
                  </a:cxn>
                  <a:cxn ang="T10">
                    <a:pos x="T4" y="T5"/>
                  </a:cxn>
                  <a:cxn ang="T11">
                    <a:pos x="T6" y="T7"/>
                  </a:cxn>
                </a:cxnLst>
                <a:rect l="T12" t="T13" r="T14" b="T15"/>
                <a:pathLst>
                  <a:path w="39" h="32">
                    <a:moveTo>
                      <a:pt x="0" y="32"/>
                    </a:moveTo>
                    <a:lnTo>
                      <a:pt x="36" y="26"/>
                    </a:lnTo>
                    <a:lnTo>
                      <a:pt x="39" y="0"/>
                    </a:lnTo>
                    <a:lnTo>
                      <a:pt x="0" y="3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5" name="Freeform 306"/>
              <p:cNvSpPr/>
              <p:nvPr/>
            </p:nvSpPr>
            <p:spPr bwMode="auto">
              <a:xfrm>
                <a:off x="1136" y="1988"/>
                <a:ext cx="324" cy="328"/>
              </a:xfrm>
              <a:custGeom>
                <a:avLst/>
                <a:gdLst>
                  <a:gd name="T0" fmla="*/ 2 w 1139"/>
                  <a:gd name="T1" fmla="*/ 11 h 1152"/>
                  <a:gd name="T2" fmla="*/ 2 w 1139"/>
                  <a:gd name="T3" fmla="*/ 12 h 1152"/>
                  <a:gd name="T4" fmla="*/ 5 w 1139"/>
                  <a:gd name="T5" fmla="*/ 13 h 1152"/>
                  <a:gd name="T6" fmla="*/ 6 w 1139"/>
                  <a:gd name="T7" fmla="*/ 12 h 1152"/>
                  <a:gd name="T8" fmla="*/ 3 w 1139"/>
                  <a:gd name="T9" fmla="*/ 15 h 1152"/>
                  <a:gd name="T10" fmla="*/ 3 w 1139"/>
                  <a:gd name="T11" fmla="*/ 17 h 1152"/>
                  <a:gd name="T12" fmla="*/ 3 w 1139"/>
                  <a:gd name="T13" fmla="*/ 18 h 1152"/>
                  <a:gd name="T14" fmla="*/ 3 w 1139"/>
                  <a:gd name="T15" fmla="*/ 19 h 1152"/>
                  <a:gd name="T16" fmla="*/ 4 w 1139"/>
                  <a:gd name="T17" fmla="*/ 20 h 1152"/>
                  <a:gd name="T18" fmla="*/ 5 w 1139"/>
                  <a:gd name="T19" fmla="*/ 19 h 1152"/>
                  <a:gd name="T20" fmla="*/ 5 w 1139"/>
                  <a:gd name="T21" fmla="*/ 21 h 1152"/>
                  <a:gd name="T22" fmla="*/ 8 w 1139"/>
                  <a:gd name="T23" fmla="*/ 21 h 1152"/>
                  <a:gd name="T24" fmla="*/ 9 w 1139"/>
                  <a:gd name="T25" fmla="*/ 21 h 1152"/>
                  <a:gd name="T26" fmla="*/ 8 w 1139"/>
                  <a:gd name="T27" fmla="*/ 24 h 1152"/>
                  <a:gd name="T28" fmla="*/ 7 w 1139"/>
                  <a:gd name="T29" fmla="*/ 25 h 1152"/>
                  <a:gd name="T30" fmla="*/ 4 w 1139"/>
                  <a:gd name="T31" fmla="*/ 26 h 1152"/>
                  <a:gd name="T32" fmla="*/ 7 w 1139"/>
                  <a:gd name="T33" fmla="*/ 26 h 1152"/>
                  <a:gd name="T34" fmla="*/ 8 w 1139"/>
                  <a:gd name="T35" fmla="*/ 24 h 1152"/>
                  <a:gd name="T36" fmla="*/ 12 w 1139"/>
                  <a:gd name="T37" fmla="*/ 22 h 1152"/>
                  <a:gd name="T38" fmla="*/ 12 w 1139"/>
                  <a:gd name="T39" fmla="*/ 20 h 1152"/>
                  <a:gd name="T40" fmla="*/ 16 w 1139"/>
                  <a:gd name="T41" fmla="*/ 16 h 1152"/>
                  <a:gd name="T42" fmla="*/ 16 w 1139"/>
                  <a:gd name="T43" fmla="*/ 17 h 1152"/>
                  <a:gd name="T44" fmla="*/ 17 w 1139"/>
                  <a:gd name="T45" fmla="*/ 18 h 1152"/>
                  <a:gd name="T46" fmla="*/ 14 w 1139"/>
                  <a:gd name="T47" fmla="*/ 19 h 1152"/>
                  <a:gd name="T48" fmla="*/ 14 w 1139"/>
                  <a:gd name="T49" fmla="*/ 20 h 1152"/>
                  <a:gd name="T50" fmla="*/ 17 w 1139"/>
                  <a:gd name="T51" fmla="*/ 18 h 1152"/>
                  <a:gd name="T52" fmla="*/ 18 w 1139"/>
                  <a:gd name="T53" fmla="*/ 17 h 1152"/>
                  <a:gd name="T54" fmla="*/ 19 w 1139"/>
                  <a:gd name="T55" fmla="*/ 17 h 1152"/>
                  <a:gd name="T56" fmla="*/ 21 w 1139"/>
                  <a:gd name="T57" fmla="*/ 19 h 1152"/>
                  <a:gd name="T58" fmla="*/ 25 w 1139"/>
                  <a:gd name="T59" fmla="*/ 19 h 1152"/>
                  <a:gd name="T60" fmla="*/ 25 w 1139"/>
                  <a:gd name="T61" fmla="*/ 20 h 1152"/>
                  <a:gd name="T62" fmla="*/ 26 w 1139"/>
                  <a:gd name="T63" fmla="*/ 20 h 1152"/>
                  <a:gd name="T64" fmla="*/ 24 w 1139"/>
                  <a:gd name="T65" fmla="*/ 19 h 1152"/>
                  <a:gd name="T66" fmla="*/ 14 w 1139"/>
                  <a:gd name="T67" fmla="*/ 2 h 1152"/>
                  <a:gd name="T68" fmla="*/ 11 w 1139"/>
                  <a:gd name="T69" fmla="*/ 1 h 1152"/>
                  <a:gd name="T70" fmla="*/ 10 w 1139"/>
                  <a:gd name="T71" fmla="*/ 1 h 1152"/>
                  <a:gd name="T72" fmla="*/ 10 w 1139"/>
                  <a:gd name="T73" fmla="*/ 0 h 1152"/>
                  <a:gd name="T74" fmla="*/ 7 w 1139"/>
                  <a:gd name="T75" fmla="*/ 1 h 1152"/>
                  <a:gd name="T76" fmla="*/ 7 w 1139"/>
                  <a:gd name="T77" fmla="*/ 1 h 1152"/>
                  <a:gd name="T78" fmla="*/ 6 w 1139"/>
                  <a:gd name="T79" fmla="*/ 3 h 1152"/>
                  <a:gd name="T80" fmla="*/ 4 w 1139"/>
                  <a:gd name="T81" fmla="*/ 4 h 1152"/>
                  <a:gd name="T82" fmla="*/ 2 w 1139"/>
                  <a:gd name="T83" fmla="*/ 5 h 1152"/>
                  <a:gd name="T84" fmla="*/ 4 w 1139"/>
                  <a:gd name="T85" fmla="*/ 8 h 1152"/>
                  <a:gd name="T86" fmla="*/ 5 w 1139"/>
                  <a:gd name="T87" fmla="*/ 9 h 1152"/>
                  <a:gd name="T88" fmla="*/ 6 w 1139"/>
                  <a:gd name="T89" fmla="*/ 9 h 1152"/>
                  <a:gd name="T90" fmla="*/ 4 w 1139"/>
                  <a:gd name="T91" fmla="*/ 9 h 1152"/>
                  <a:gd name="T92" fmla="*/ 3 w 1139"/>
                  <a:gd name="T93" fmla="*/ 9 h 1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9"/>
                  <a:gd name="T142" fmla="*/ 0 h 1152"/>
                  <a:gd name="T143" fmla="*/ 1139 w 1139"/>
                  <a:gd name="T144" fmla="*/ 1152 h 1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9" h="1152">
                    <a:moveTo>
                      <a:pt x="0" y="441"/>
                    </a:moveTo>
                    <a:lnTo>
                      <a:pt x="74" y="463"/>
                    </a:lnTo>
                    <a:lnTo>
                      <a:pt x="45" y="472"/>
                    </a:lnTo>
                    <a:lnTo>
                      <a:pt x="75" y="514"/>
                    </a:lnTo>
                    <a:lnTo>
                      <a:pt x="190" y="510"/>
                    </a:lnTo>
                    <a:lnTo>
                      <a:pt x="205" y="538"/>
                    </a:lnTo>
                    <a:lnTo>
                      <a:pt x="278" y="503"/>
                    </a:lnTo>
                    <a:lnTo>
                      <a:pt x="253" y="517"/>
                    </a:lnTo>
                    <a:lnTo>
                      <a:pt x="267" y="587"/>
                    </a:lnTo>
                    <a:lnTo>
                      <a:pt x="111" y="655"/>
                    </a:lnTo>
                    <a:lnTo>
                      <a:pt x="72" y="729"/>
                    </a:lnTo>
                    <a:lnTo>
                      <a:pt x="107" y="718"/>
                    </a:lnTo>
                    <a:lnTo>
                      <a:pt x="79" y="737"/>
                    </a:lnTo>
                    <a:lnTo>
                      <a:pt x="107" y="761"/>
                    </a:lnTo>
                    <a:lnTo>
                      <a:pt x="165" y="771"/>
                    </a:lnTo>
                    <a:lnTo>
                      <a:pt x="134" y="809"/>
                    </a:lnTo>
                    <a:lnTo>
                      <a:pt x="159" y="847"/>
                    </a:lnTo>
                    <a:lnTo>
                      <a:pt x="190" y="852"/>
                    </a:lnTo>
                    <a:lnTo>
                      <a:pt x="250" y="771"/>
                    </a:lnTo>
                    <a:lnTo>
                      <a:pt x="213" y="809"/>
                    </a:lnTo>
                    <a:lnTo>
                      <a:pt x="244" y="887"/>
                    </a:lnTo>
                    <a:lnTo>
                      <a:pt x="228" y="917"/>
                    </a:lnTo>
                    <a:lnTo>
                      <a:pt x="298" y="872"/>
                    </a:lnTo>
                    <a:lnTo>
                      <a:pt x="346" y="928"/>
                    </a:lnTo>
                    <a:lnTo>
                      <a:pt x="363" y="895"/>
                    </a:lnTo>
                    <a:lnTo>
                      <a:pt x="378" y="917"/>
                    </a:lnTo>
                    <a:lnTo>
                      <a:pt x="431" y="889"/>
                    </a:lnTo>
                    <a:lnTo>
                      <a:pt x="360" y="1032"/>
                    </a:lnTo>
                    <a:lnTo>
                      <a:pt x="299" y="1060"/>
                    </a:lnTo>
                    <a:lnTo>
                      <a:pt x="298" y="1093"/>
                    </a:lnTo>
                    <a:lnTo>
                      <a:pt x="228" y="1094"/>
                    </a:lnTo>
                    <a:lnTo>
                      <a:pt x="176" y="1152"/>
                    </a:lnTo>
                    <a:lnTo>
                      <a:pt x="244" y="1109"/>
                    </a:lnTo>
                    <a:lnTo>
                      <a:pt x="317" y="1110"/>
                    </a:lnTo>
                    <a:lnTo>
                      <a:pt x="360" y="1075"/>
                    </a:lnTo>
                    <a:lnTo>
                      <a:pt x="339" y="1047"/>
                    </a:lnTo>
                    <a:lnTo>
                      <a:pt x="386" y="1051"/>
                    </a:lnTo>
                    <a:lnTo>
                      <a:pt x="528" y="943"/>
                    </a:lnTo>
                    <a:lnTo>
                      <a:pt x="559" y="904"/>
                    </a:lnTo>
                    <a:lnTo>
                      <a:pt x="532" y="871"/>
                    </a:lnTo>
                    <a:lnTo>
                      <a:pt x="660" y="740"/>
                    </a:lnTo>
                    <a:lnTo>
                      <a:pt x="676" y="675"/>
                    </a:lnTo>
                    <a:lnTo>
                      <a:pt x="661" y="740"/>
                    </a:lnTo>
                    <a:lnTo>
                      <a:pt x="715" y="728"/>
                    </a:lnTo>
                    <a:lnTo>
                      <a:pt x="684" y="755"/>
                    </a:lnTo>
                    <a:lnTo>
                      <a:pt x="727" y="767"/>
                    </a:lnTo>
                    <a:lnTo>
                      <a:pt x="635" y="776"/>
                    </a:lnTo>
                    <a:lnTo>
                      <a:pt x="615" y="841"/>
                    </a:lnTo>
                    <a:lnTo>
                      <a:pt x="650" y="837"/>
                    </a:lnTo>
                    <a:lnTo>
                      <a:pt x="618" y="882"/>
                    </a:lnTo>
                    <a:lnTo>
                      <a:pt x="740" y="825"/>
                    </a:lnTo>
                    <a:lnTo>
                      <a:pt x="760" y="790"/>
                    </a:lnTo>
                    <a:lnTo>
                      <a:pt x="739" y="774"/>
                    </a:lnTo>
                    <a:lnTo>
                      <a:pt x="767" y="743"/>
                    </a:lnTo>
                    <a:lnTo>
                      <a:pt x="763" y="767"/>
                    </a:lnTo>
                    <a:lnTo>
                      <a:pt x="823" y="753"/>
                    </a:lnTo>
                    <a:lnTo>
                      <a:pt x="813" y="779"/>
                    </a:lnTo>
                    <a:lnTo>
                      <a:pt x="911" y="825"/>
                    </a:lnTo>
                    <a:lnTo>
                      <a:pt x="1059" y="847"/>
                    </a:lnTo>
                    <a:lnTo>
                      <a:pt x="1083" y="821"/>
                    </a:lnTo>
                    <a:lnTo>
                      <a:pt x="1105" y="835"/>
                    </a:lnTo>
                    <a:lnTo>
                      <a:pt x="1076" y="860"/>
                    </a:lnTo>
                    <a:lnTo>
                      <a:pt x="1120" y="887"/>
                    </a:lnTo>
                    <a:lnTo>
                      <a:pt x="1139" y="866"/>
                    </a:lnTo>
                    <a:lnTo>
                      <a:pt x="1104" y="809"/>
                    </a:lnTo>
                    <a:lnTo>
                      <a:pt x="1032" y="809"/>
                    </a:lnTo>
                    <a:lnTo>
                      <a:pt x="1032" y="132"/>
                    </a:lnTo>
                    <a:lnTo>
                      <a:pt x="621" y="77"/>
                    </a:lnTo>
                    <a:lnTo>
                      <a:pt x="607" y="43"/>
                    </a:lnTo>
                    <a:lnTo>
                      <a:pt x="495" y="22"/>
                    </a:lnTo>
                    <a:lnTo>
                      <a:pt x="481" y="50"/>
                    </a:lnTo>
                    <a:lnTo>
                      <a:pt x="449" y="42"/>
                    </a:lnTo>
                    <a:lnTo>
                      <a:pt x="480" y="17"/>
                    </a:lnTo>
                    <a:lnTo>
                      <a:pt x="433" y="0"/>
                    </a:lnTo>
                    <a:lnTo>
                      <a:pt x="388" y="43"/>
                    </a:lnTo>
                    <a:lnTo>
                      <a:pt x="314" y="50"/>
                    </a:lnTo>
                    <a:lnTo>
                      <a:pt x="307" y="89"/>
                    </a:lnTo>
                    <a:lnTo>
                      <a:pt x="301" y="65"/>
                    </a:lnTo>
                    <a:lnTo>
                      <a:pt x="233" y="88"/>
                    </a:lnTo>
                    <a:lnTo>
                      <a:pt x="244" y="119"/>
                    </a:lnTo>
                    <a:lnTo>
                      <a:pt x="213" y="109"/>
                    </a:lnTo>
                    <a:lnTo>
                      <a:pt x="168" y="176"/>
                    </a:lnTo>
                    <a:lnTo>
                      <a:pt x="72" y="197"/>
                    </a:lnTo>
                    <a:lnTo>
                      <a:pt x="75" y="229"/>
                    </a:lnTo>
                    <a:lnTo>
                      <a:pt x="48" y="235"/>
                    </a:lnTo>
                    <a:lnTo>
                      <a:pt x="165" y="331"/>
                    </a:lnTo>
                    <a:lnTo>
                      <a:pt x="328" y="377"/>
                    </a:lnTo>
                    <a:lnTo>
                      <a:pt x="228" y="364"/>
                    </a:lnTo>
                    <a:lnTo>
                      <a:pt x="233" y="391"/>
                    </a:lnTo>
                    <a:lnTo>
                      <a:pt x="273" y="392"/>
                    </a:lnTo>
                    <a:lnTo>
                      <a:pt x="239" y="411"/>
                    </a:lnTo>
                    <a:lnTo>
                      <a:pt x="165" y="407"/>
                    </a:lnTo>
                    <a:lnTo>
                      <a:pt x="165" y="368"/>
                    </a:lnTo>
                    <a:lnTo>
                      <a:pt x="129" y="372"/>
                    </a:lnTo>
                    <a:lnTo>
                      <a:pt x="0" y="44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6" name="Freeform 307"/>
              <p:cNvSpPr/>
              <p:nvPr/>
            </p:nvSpPr>
            <p:spPr bwMode="auto">
              <a:xfrm>
                <a:off x="1268" y="2829"/>
                <a:ext cx="13" cy="17"/>
              </a:xfrm>
              <a:custGeom>
                <a:avLst/>
                <a:gdLst>
                  <a:gd name="T0" fmla="*/ 0 w 45"/>
                  <a:gd name="T1" fmla="*/ 1 h 62"/>
                  <a:gd name="T2" fmla="*/ 0 w 45"/>
                  <a:gd name="T3" fmla="*/ 0 h 62"/>
                  <a:gd name="T4" fmla="*/ 1 w 45"/>
                  <a:gd name="T5" fmla="*/ 1 h 62"/>
                  <a:gd name="T6" fmla="*/ 0 w 45"/>
                  <a:gd name="T7" fmla="*/ 1 h 62"/>
                  <a:gd name="T8" fmla="*/ 0 w 45"/>
                  <a:gd name="T9" fmla="*/ 1 h 62"/>
                  <a:gd name="T10" fmla="*/ 0 60000 65536"/>
                  <a:gd name="T11" fmla="*/ 0 60000 65536"/>
                  <a:gd name="T12" fmla="*/ 0 60000 65536"/>
                  <a:gd name="T13" fmla="*/ 0 60000 65536"/>
                  <a:gd name="T14" fmla="*/ 0 60000 65536"/>
                  <a:gd name="T15" fmla="*/ 0 w 45"/>
                  <a:gd name="T16" fmla="*/ 0 h 62"/>
                  <a:gd name="T17" fmla="*/ 45 w 45"/>
                  <a:gd name="T18" fmla="*/ 62 h 62"/>
                </a:gdLst>
                <a:ahLst/>
                <a:cxnLst>
                  <a:cxn ang="T10">
                    <a:pos x="T0" y="T1"/>
                  </a:cxn>
                  <a:cxn ang="T11">
                    <a:pos x="T2" y="T3"/>
                  </a:cxn>
                  <a:cxn ang="T12">
                    <a:pos x="T4" y="T5"/>
                  </a:cxn>
                  <a:cxn ang="T13">
                    <a:pos x="T6" y="T7"/>
                  </a:cxn>
                  <a:cxn ang="T14">
                    <a:pos x="T8" y="T9"/>
                  </a:cxn>
                </a:cxnLst>
                <a:rect l="T15" t="T16" r="T17" b="T18"/>
                <a:pathLst>
                  <a:path w="45" h="62">
                    <a:moveTo>
                      <a:pt x="0" y="23"/>
                    </a:moveTo>
                    <a:lnTo>
                      <a:pt x="4" y="0"/>
                    </a:lnTo>
                    <a:lnTo>
                      <a:pt x="45" y="38"/>
                    </a:lnTo>
                    <a:lnTo>
                      <a:pt x="14" y="62"/>
                    </a:lnTo>
                    <a:lnTo>
                      <a:pt x="0" y="2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7" name="Freeform 308"/>
              <p:cNvSpPr/>
              <p:nvPr/>
            </p:nvSpPr>
            <p:spPr bwMode="auto">
              <a:xfrm>
                <a:off x="1280" y="2264"/>
                <a:ext cx="28" cy="19"/>
              </a:xfrm>
              <a:custGeom>
                <a:avLst/>
                <a:gdLst>
                  <a:gd name="T0" fmla="*/ 0 w 100"/>
                  <a:gd name="T1" fmla="*/ 1 h 69"/>
                  <a:gd name="T2" fmla="*/ 1 w 100"/>
                  <a:gd name="T3" fmla="*/ 1 h 69"/>
                  <a:gd name="T4" fmla="*/ 2 w 100"/>
                  <a:gd name="T5" fmla="*/ 0 h 69"/>
                  <a:gd name="T6" fmla="*/ 1 w 100"/>
                  <a:gd name="T7" fmla="*/ 0 h 69"/>
                  <a:gd name="T8" fmla="*/ 1 w 100"/>
                  <a:gd name="T9" fmla="*/ 1 h 69"/>
                  <a:gd name="T10" fmla="*/ 0 w 100"/>
                  <a:gd name="T11" fmla="*/ 1 h 69"/>
                  <a:gd name="T12" fmla="*/ 0 60000 65536"/>
                  <a:gd name="T13" fmla="*/ 0 60000 65536"/>
                  <a:gd name="T14" fmla="*/ 0 60000 65536"/>
                  <a:gd name="T15" fmla="*/ 0 60000 65536"/>
                  <a:gd name="T16" fmla="*/ 0 60000 65536"/>
                  <a:gd name="T17" fmla="*/ 0 60000 65536"/>
                  <a:gd name="T18" fmla="*/ 0 w 100"/>
                  <a:gd name="T19" fmla="*/ 0 h 69"/>
                  <a:gd name="T20" fmla="*/ 100 w 10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100" h="69">
                    <a:moveTo>
                      <a:pt x="0" y="28"/>
                    </a:moveTo>
                    <a:lnTo>
                      <a:pt x="28" y="69"/>
                    </a:lnTo>
                    <a:lnTo>
                      <a:pt x="100" y="11"/>
                    </a:lnTo>
                    <a:lnTo>
                      <a:pt x="32" y="0"/>
                    </a:lnTo>
                    <a:lnTo>
                      <a:pt x="41" y="27"/>
                    </a:lnTo>
                    <a:lnTo>
                      <a:pt x="0" y="2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8" name="Freeform 309"/>
              <p:cNvSpPr/>
              <p:nvPr/>
            </p:nvSpPr>
            <p:spPr bwMode="auto">
              <a:xfrm>
                <a:off x="1462" y="2228"/>
                <a:ext cx="87" cy="90"/>
              </a:xfrm>
              <a:custGeom>
                <a:avLst/>
                <a:gdLst>
                  <a:gd name="T0" fmla="*/ 0 w 306"/>
                  <a:gd name="T1" fmla="*/ 1 h 315"/>
                  <a:gd name="T2" fmla="*/ 0 w 306"/>
                  <a:gd name="T3" fmla="*/ 2 h 315"/>
                  <a:gd name="T4" fmla="*/ 1 w 306"/>
                  <a:gd name="T5" fmla="*/ 2 h 315"/>
                  <a:gd name="T6" fmla="*/ 2 w 306"/>
                  <a:gd name="T7" fmla="*/ 2 h 315"/>
                  <a:gd name="T8" fmla="*/ 1 w 306"/>
                  <a:gd name="T9" fmla="*/ 1 h 315"/>
                  <a:gd name="T10" fmla="*/ 2 w 306"/>
                  <a:gd name="T11" fmla="*/ 1 h 315"/>
                  <a:gd name="T12" fmla="*/ 3 w 306"/>
                  <a:gd name="T13" fmla="*/ 2 h 315"/>
                  <a:gd name="T14" fmla="*/ 2 w 306"/>
                  <a:gd name="T15" fmla="*/ 1 h 315"/>
                  <a:gd name="T16" fmla="*/ 3 w 306"/>
                  <a:gd name="T17" fmla="*/ 2 h 315"/>
                  <a:gd name="T18" fmla="*/ 4 w 306"/>
                  <a:gd name="T19" fmla="*/ 3 h 315"/>
                  <a:gd name="T20" fmla="*/ 4 w 306"/>
                  <a:gd name="T21" fmla="*/ 4 h 315"/>
                  <a:gd name="T22" fmla="*/ 6 w 306"/>
                  <a:gd name="T23" fmla="*/ 5 h 315"/>
                  <a:gd name="T24" fmla="*/ 5 w 306"/>
                  <a:gd name="T25" fmla="*/ 6 h 315"/>
                  <a:gd name="T26" fmla="*/ 6 w 306"/>
                  <a:gd name="T27" fmla="*/ 5 h 315"/>
                  <a:gd name="T28" fmla="*/ 6 w 306"/>
                  <a:gd name="T29" fmla="*/ 7 h 315"/>
                  <a:gd name="T30" fmla="*/ 7 w 306"/>
                  <a:gd name="T31" fmla="*/ 7 h 315"/>
                  <a:gd name="T32" fmla="*/ 7 w 306"/>
                  <a:gd name="T33" fmla="*/ 6 h 315"/>
                  <a:gd name="T34" fmla="*/ 5 w 306"/>
                  <a:gd name="T35" fmla="*/ 5 h 315"/>
                  <a:gd name="T36" fmla="*/ 2 w 306"/>
                  <a:gd name="T37" fmla="*/ 0 h 315"/>
                  <a:gd name="T38" fmla="*/ 1 w 306"/>
                  <a:gd name="T39" fmla="*/ 1 h 315"/>
                  <a:gd name="T40" fmla="*/ 0 w 306"/>
                  <a:gd name="T41" fmla="*/ 1 h 3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6"/>
                  <a:gd name="T64" fmla="*/ 0 h 315"/>
                  <a:gd name="T65" fmla="*/ 306 w 306"/>
                  <a:gd name="T66" fmla="*/ 315 h 3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6" h="315">
                    <a:moveTo>
                      <a:pt x="0" y="30"/>
                    </a:moveTo>
                    <a:lnTo>
                      <a:pt x="15" y="77"/>
                    </a:lnTo>
                    <a:lnTo>
                      <a:pt x="56" y="98"/>
                    </a:lnTo>
                    <a:lnTo>
                      <a:pt x="77" y="83"/>
                    </a:lnTo>
                    <a:lnTo>
                      <a:pt x="38" y="58"/>
                    </a:lnTo>
                    <a:lnTo>
                      <a:pt x="77" y="58"/>
                    </a:lnTo>
                    <a:lnTo>
                      <a:pt x="107" y="99"/>
                    </a:lnTo>
                    <a:lnTo>
                      <a:pt x="96" y="27"/>
                    </a:lnTo>
                    <a:lnTo>
                      <a:pt x="120" y="90"/>
                    </a:lnTo>
                    <a:lnTo>
                      <a:pt x="186" y="125"/>
                    </a:lnTo>
                    <a:lnTo>
                      <a:pt x="174" y="169"/>
                    </a:lnTo>
                    <a:lnTo>
                      <a:pt x="249" y="225"/>
                    </a:lnTo>
                    <a:lnTo>
                      <a:pt x="227" y="269"/>
                    </a:lnTo>
                    <a:lnTo>
                      <a:pt x="265" y="233"/>
                    </a:lnTo>
                    <a:lnTo>
                      <a:pt x="275" y="315"/>
                    </a:lnTo>
                    <a:lnTo>
                      <a:pt x="303" y="302"/>
                    </a:lnTo>
                    <a:lnTo>
                      <a:pt x="306" y="240"/>
                    </a:lnTo>
                    <a:lnTo>
                      <a:pt x="235" y="205"/>
                    </a:lnTo>
                    <a:lnTo>
                      <a:pt x="98" y="0"/>
                    </a:lnTo>
                    <a:lnTo>
                      <a:pt x="23" y="58"/>
                    </a:lnTo>
                    <a:lnTo>
                      <a:pt x="0" y="3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9" name="Freeform 310"/>
              <p:cNvSpPr/>
              <p:nvPr/>
            </p:nvSpPr>
            <p:spPr bwMode="auto">
              <a:xfrm>
                <a:off x="1481" y="2257"/>
                <a:ext cx="14" cy="14"/>
              </a:xfrm>
              <a:custGeom>
                <a:avLst/>
                <a:gdLst>
                  <a:gd name="T0" fmla="*/ 0 w 50"/>
                  <a:gd name="T1" fmla="*/ 0 h 51"/>
                  <a:gd name="T2" fmla="*/ 0 w 50"/>
                  <a:gd name="T3" fmla="*/ 1 h 51"/>
                  <a:gd name="T4" fmla="*/ 0 w 50"/>
                  <a:gd name="T5" fmla="*/ 1 h 51"/>
                  <a:gd name="T6" fmla="*/ 1 w 50"/>
                  <a:gd name="T7" fmla="*/ 1 h 51"/>
                  <a:gd name="T8" fmla="*/ 1 w 50"/>
                  <a:gd name="T9" fmla="*/ 1 h 51"/>
                  <a:gd name="T10" fmla="*/ 1 w 50"/>
                  <a:gd name="T11" fmla="*/ 0 h 51"/>
                  <a:gd name="T12" fmla="*/ 0 w 50"/>
                  <a:gd name="T13" fmla="*/ 0 h 51"/>
                  <a:gd name="T14" fmla="*/ 0 60000 65536"/>
                  <a:gd name="T15" fmla="*/ 0 60000 65536"/>
                  <a:gd name="T16" fmla="*/ 0 60000 65536"/>
                  <a:gd name="T17" fmla="*/ 0 60000 65536"/>
                  <a:gd name="T18" fmla="*/ 0 60000 65536"/>
                  <a:gd name="T19" fmla="*/ 0 60000 65536"/>
                  <a:gd name="T20" fmla="*/ 0 60000 65536"/>
                  <a:gd name="T21" fmla="*/ 0 w 50"/>
                  <a:gd name="T22" fmla="*/ 0 h 51"/>
                  <a:gd name="T23" fmla="*/ 50 w 50"/>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1">
                    <a:moveTo>
                      <a:pt x="0" y="0"/>
                    </a:moveTo>
                    <a:lnTo>
                      <a:pt x="13" y="51"/>
                    </a:lnTo>
                    <a:lnTo>
                      <a:pt x="18" y="24"/>
                    </a:lnTo>
                    <a:lnTo>
                      <a:pt x="50" y="46"/>
                    </a:lnTo>
                    <a:lnTo>
                      <a:pt x="21" y="24"/>
                    </a:lnTo>
                    <a:lnTo>
                      <a:pt x="49" y="8"/>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0" name="Freeform 311"/>
              <p:cNvSpPr/>
              <p:nvPr/>
            </p:nvSpPr>
            <p:spPr bwMode="auto">
              <a:xfrm>
                <a:off x="1487" y="2269"/>
                <a:ext cx="9" cy="23"/>
              </a:xfrm>
              <a:custGeom>
                <a:avLst/>
                <a:gdLst>
                  <a:gd name="T0" fmla="*/ 0 w 29"/>
                  <a:gd name="T1" fmla="*/ 0 h 80"/>
                  <a:gd name="T2" fmla="*/ 1 w 29"/>
                  <a:gd name="T3" fmla="*/ 0 h 80"/>
                  <a:gd name="T4" fmla="*/ 1 w 29"/>
                  <a:gd name="T5" fmla="*/ 2 h 80"/>
                  <a:gd name="T6" fmla="*/ 0 w 29"/>
                  <a:gd name="T7" fmla="*/ 0 h 80"/>
                  <a:gd name="T8" fmla="*/ 0 60000 65536"/>
                  <a:gd name="T9" fmla="*/ 0 60000 65536"/>
                  <a:gd name="T10" fmla="*/ 0 60000 65536"/>
                  <a:gd name="T11" fmla="*/ 0 60000 65536"/>
                  <a:gd name="T12" fmla="*/ 0 w 29"/>
                  <a:gd name="T13" fmla="*/ 0 h 80"/>
                  <a:gd name="T14" fmla="*/ 29 w 29"/>
                  <a:gd name="T15" fmla="*/ 80 h 80"/>
                </a:gdLst>
                <a:ahLst/>
                <a:cxnLst>
                  <a:cxn ang="T8">
                    <a:pos x="T0" y="T1"/>
                  </a:cxn>
                  <a:cxn ang="T9">
                    <a:pos x="T2" y="T3"/>
                  </a:cxn>
                  <a:cxn ang="T10">
                    <a:pos x="T4" y="T5"/>
                  </a:cxn>
                  <a:cxn ang="T11">
                    <a:pos x="T6" y="T7"/>
                  </a:cxn>
                </a:cxnLst>
                <a:rect l="T12" t="T13" r="T14" b="T15"/>
                <a:pathLst>
                  <a:path w="29" h="80">
                    <a:moveTo>
                      <a:pt x="0" y="0"/>
                    </a:moveTo>
                    <a:lnTo>
                      <a:pt x="28" y="15"/>
                    </a:lnTo>
                    <a:lnTo>
                      <a:pt x="29" y="8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1" name="Freeform 312"/>
              <p:cNvSpPr/>
              <p:nvPr/>
            </p:nvSpPr>
            <p:spPr bwMode="auto">
              <a:xfrm>
                <a:off x="1497" y="2258"/>
                <a:ext cx="11" cy="13"/>
              </a:xfrm>
              <a:custGeom>
                <a:avLst/>
                <a:gdLst>
                  <a:gd name="T0" fmla="*/ 0 w 39"/>
                  <a:gd name="T1" fmla="*/ 0 h 47"/>
                  <a:gd name="T2" fmla="*/ 0 w 39"/>
                  <a:gd name="T3" fmla="*/ 1 h 47"/>
                  <a:gd name="T4" fmla="*/ 1 w 39"/>
                  <a:gd name="T5" fmla="*/ 1 h 47"/>
                  <a:gd name="T6" fmla="*/ 1 w 39"/>
                  <a:gd name="T7" fmla="*/ 0 h 47"/>
                  <a:gd name="T8" fmla="*/ 1 w 39"/>
                  <a:gd name="T9" fmla="*/ 1 h 47"/>
                  <a:gd name="T10" fmla="*/ 1 w 39"/>
                  <a:gd name="T11" fmla="*/ 0 h 47"/>
                  <a:gd name="T12" fmla="*/ 0 w 39"/>
                  <a:gd name="T13" fmla="*/ 0 h 47"/>
                  <a:gd name="T14" fmla="*/ 0 60000 65536"/>
                  <a:gd name="T15" fmla="*/ 0 60000 65536"/>
                  <a:gd name="T16" fmla="*/ 0 60000 65536"/>
                  <a:gd name="T17" fmla="*/ 0 60000 65536"/>
                  <a:gd name="T18" fmla="*/ 0 60000 65536"/>
                  <a:gd name="T19" fmla="*/ 0 60000 65536"/>
                  <a:gd name="T20" fmla="*/ 0 60000 65536"/>
                  <a:gd name="T21" fmla="*/ 0 w 39"/>
                  <a:gd name="T22" fmla="*/ 0 h 47"/>
                  <a:gd name="T23" fmla="*/ 39 w 39"/>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47">
                    <a:moveTo>
                      <a:pt x="0" y="0"/>
                    </a:moveTo>
                    <a:lnTo>
                      <a:pt x="7" y="47"/>
                    </a:lnTo>
                    <a:lnTo>
                      <a:pt x="32" y="47"/>
                    </a:lnTo>
                    <a:lnTo>
                      <a:pt x="22" y="4"/>
                    </a:lnTo>
                    <a:lnTo>
                      <a:pt x="39" y="35"/>
                    </a:lnTo>
                    <a:lnTo>
                      <a:pt x="24" y="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2" name="Freeform 313"/>
              <p:cNvSpPr/>
              <p:nvPr/>
            </p:nvSpPr>
            <p:spPr bwMode="auto">
              <a:xfrm>
                <a:off x="1506" y="2277"/>
                <a:ext cx="10" cy="11"/>
              </a:xfrm>
              <a:custGeom>
                <a:avLst/>
                <a:gdLst>
                  <a:gd name="T0" fmla="*/ 0 w 34"/>
                  <a:gd name="T1" fmla="*/ 0 h 35"/>
                  <a:gd name="T2" fmla="*/ 1 w 34"/>
                  <a:gd name="T3" fmla="*/ 1 h 35"/>
                  <a:gd name="T4" fmla="*/ 1 w 34"/>
                  <a:gd name="T5" fmla="*/ 0 h 35"/>
                  <a:gd name="T6" fmla="*/ 0 w 34"/>
                  <a:gd name="T7" fmla="*/ 0 h 35"/>
                  <a:gd name="T8" fmla="*/ 0 60000 65536"/>
                  <a:gd name="T9" fmla="*/ 0 60000 65536"/>
                  <a:gd name="T10" fmla="*/ 0 60000 65536"/>
                  <a:gd name="T11" fmla="*/ 0 60000 65536"/>
                  <a:gd name="T12" fmla="*/ 0 w 34"/>
                  <a:gd name="T13" fmla="*/ 0 h 35"/>
                  <a:gd name="T14" fmla="*/ 34 w 34"/>
                  <a:gd name="T15" fmla="*/ 35 h 35"/>
                </a:gdLst>
                <a:ahLst/>
                <a:cxnLst>
                  <a:cxn ang="T8">
                    <a:pos x="T0" y="T1"/>
                  </a:cxn>
                  <a:cxn ang="T9">
                    <a:pos x="T2" y="T3"/>
                  </a:cxn>
                  <a:cxn ang="T10">
                    <a:pos x="T4" y="T5"/>
                  </a:cxn>
                  <a:cxn ang="T11">
                    <a:pos x="T6" y="T7"/>
                  </a:cxn>
                </a:cxnLst>
                <a:rect l="T12" t="T13" r="T14" b="T15"/>
                <a:pathLst>
                  <a:path w="34" h="35">
                    <a:moveTo>
                      <a:pt x="0" y="0"/>
                    </a:moveTo>
                    <a:lnTo>
                      <a:pt x="31" y="35"/>
                    </a:lnTo>
                    <a:lnTo>
                      <a:pt x="34" y="5"/>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3" name="Freeform 314"/>
              <p:cNvSpPr/>
              <p:nvPr/>
            </p:nvSpPr>
            <p:spPr bwMode="auto">
              <a:xfrm>
                <a:off x="1509" y="2291"/>
                <a:ext cx="15" cy="23"/>
              </a:xfrm>
              <a:custGeom>
                <a:avLst/>
                <a:gdLst>
                  <a:gd name="T0" fmla="*/ 0 w 53"/>
                  <a:gd name="T1" fmla="*/ 0 h 81"/>
                  <a:gd name="T2" fmla="*/ 1 w 53"/>
                  <a:gd name="T3" fmla="*/ 1 h 81"/>
                  <a:gd name="T4" fmla="*/ 1 w 53"/>
                  <a:gd name="T5" fmla="*/ 2 h 81"/>
                  <a:gd name="T6" fmla="*/ 0 w 53"/>
                  <a:gd name="T7" fmla="*/ 0 h 81"/>
                  <a:gd name="T8" fmla="*/ 0 60000 65536"/>
                  <a:gd name="T9" fmla="*/ 0 60000 65536"/>
                  <a:gd name="T10" fmla="*/ 0 60000 65536"/>
                  <a:gd name="T11" fmla="*/ 0 60000 65536"/>
                  <a:gd name="T12" fmla="*/ 0 w 53"/>
                  <a:gd name="T13" fmla="*/ 0 h 81"/>
                  <a:gd name="T14" fmla="*/ 53 w 53"/>
                  <a:gd name="T15" fmla="*/ 81 h 81"/>
                </a:gdLst>
                <a:ahLst/>
                <a:cxnLst>
                  <a:cxn ang="T8">
                    <a:pos x="T0" y="T1"/>
                  </a:cxn>
                  <a:cxn ang="T9">
                    <a:pos x="T2" y="T3"/>
                  </a:cxn>
                  <a:cxn ang="T10">
                    <a:pos x="T4" y="T5"/>
                  </a:cxn>
                  <a:cxn ang="T11">
                    <a:pos x="T6" y="T7"/>
                  </a:cxn>
                </a:cxnLst>
                <a:rect l="T12" t="T13" r="T14" b="T15"/>
                <a:pathLst>
                  <a:path w="53" h="81">
                    <a:moveTo>
                      <a:pt x="0" y="0"/>
                    </a:moveTo>
                    <a:lnTo>
                      <a:pt x="42" y="30"/>
                    </a:lnTo>
                    <a:lnTo>
                      <a:pt x="53" y="81"/>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4" name="Freeform 315"/>
              <p:cNvSpPr/>
              <p:nvPr/>
            </p:nvSpPr>
            <p:spPr bwMode="auto">
              <a:xfrm>
                <a:off x="1533" y="2297"/>
                <a:ext cx="7" cy="15"/>
              </a:xfrm>
              <a:custGeom>
                <a:avLst/>
                <a:gdLst>
                  <a:gd name="T0" fmla="*/ 0 w 26"/>
                  <a:gd name="T1" fmla="*/ 1 h 49"/>
                  <a:gd name="T2" fmla="*/ 0 w 26"/>
                  <a:gd name="T3" fmla="*/ 0 h 49"/>
                  <a:gd name="T4" fmla="*/ 1 w 26"/>
                  <a:gd name="T5" fmla="*/ 2 h 49"/>
                  <a:gd name="T6" fmla="*/ 0 w 26"/>
                  <a:gd name="T7" fmla="*/ 1 h 49"/>
                  <a:gd name="T8" fmla="*/ 0 60000 65536"/>
                  <a:gd name="T9" fmla="*/ 0 60000 65536"/>
                  <a:gd name="T10" fmla="*/ 0 60000 65536"/>
                  <a:gd name="T11" fmla="*/ 0 60000 65536"/>
                  <a:gd name="T12" fmla="*/ 0 w 26"/>
                  <a:gd name="T13" fmla="*/ 0 h 49"/>
                  <a:gd name="T14" fmla="*/ 26 w 26"/>
                  <a:gd name="T15" fmla="*/ 49 h 49"/>
                </a:gdLst>
                <a:ahLst/>
                <a:cxnLst>
                  <a:cxn ang="T8">
                    <a:pos x="T0" y="T1"/>
                  </a:cxn>
                  <a:cxn ang="T9">
                    <a:pos x="T2" y="T3"/>
                  </a:cxn>
                  <a:cxn ang="T10">
                    <a:pos x="T4" y="T5"/>
                  </a:cxn>
                  <a:cxn ang="T11">
                    <a:pos x="T6" y="T7"/>
                  </a:cxn>
                </a:cxnLst>
                <a:rect l="T12" t="T13" r="T14" b="T15"/>
                <a:pathLst>
                  <a:path w="26" h="49">
                    <a:moveTo>
                      <a:pt x="0" y="29"/>
                    </a:moveTo>
                    <a:lnTo>
                      <a:pt x="10" y="0"/>
                    </a:lnTo>
                    <a:lnTo>
                      <a:pt x="26" y="49"/>
                    </a:lnTo>
                    <a:lnTo>
                      <a:pt x="0" y="2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5" name="Freeform 316"/>
              <p:cNvSpPr/>
              <p:nvPr/>
            </p:nvSpPr>
            <p:spPr bwMode="auto">
              <a:xfrm>
                <a:off x="1608" y="2408"/>
                <a:ext cx="628" cy="352"/>
              </a:xfrm>
              <a:custGeom>
                <a:avLst/>
                <a:gdLst>
                  <a:gd name="T0" fmla="*/ 1 w 2200"/>
                  <a:gd name="T1" fmla="*/ 4 h 1238"/>
                  <a:gd name="T2" fmla="*/ 1 w 2200"/>
                  <a:gd name="T3" fmla="*/ 4 h 1238"/>
                  <a:gd name="T4" fmla="*/ 2 w 2200"/>
                  <a:gd name="T5" fmla="*/ 14 h 1238"/>
                  <a:gd name="T6" fmla="*/ 2 w 2200"/>
                  <a:gd name="T7" fmla="*/ 15 h 1238"/>
                  <a:gd name="T8" fmla="*/ 5 w 2200"/>
                  <a:gd name="T9" fmla="*/ 19 h 1238"/>
                  <a:gd name="T10" fmla="*/ 9 w 2200"/>
                  <a:gd name="T11" fmla="*/ 20 h 1238"/>
                  <a:gd name="T12" fmla="*/ 16 w 2200"/>
                  <a:gd name="T13" fmla="*/ 21 h 1238"/>
                  <a:gd name="T14" fmla="*/ 21 w 2200"/>
                  <a:gd name="T15" fmla="*/ 23 h 1238"/>
                  <a:gd name="T16" fmla="*/ 25 w 2200"/>
                  <a:gd name="T17" fmla="*/ 28 h 1238"/>
                  <a:gd name="T18" fmla="*/ 26 w 2200"/>
                  <a:gd name="T19" fmla="*/ 24 h 1238"/>
                  <a:gd name="T20" fmla="*/ 29 w 2200"/>
                  <a:gd name="T21" fmla="*/ 23 h 1238"/>
                  <a:gd name="T22" fmla="*/ 31 w 2200"/>
                  <a:gd name="T23" fmla="*/ 23 h 1238"/>
                  <a:gd name="T24" fmla="*/ 32 w 2200"/>
                  <a:gd name="T25" fmla="*/ 23 h 1238"/>
                  <a:gd name="T26" fmla="*/ 33 w 2200"/>
                  <a:gd name="T27" fmla="*/ 23 h 1238"/>
                  <a:gd name="T28" fmla="*/ 37 w 2200"/>
                  <a:gd name="T29" fmla="*/ 24 h 1238"/>
                  <a:gd name="T30" fmla="*/ 39 w 2200"/>
                  <a:gd name="T31" fmla="*/ 28 h 1238"/>
                  <a:gd name="T32" fmla="*/ 39 w 2200"/>
                  <a:gd name="T33" fmla="*/ 27 h 1238"/>
                  <a:gd name="T34" fmla="*/ 39 w 2200"/>
                  <a:gd name="T35" fmla="*/ 20 h 1238"/>
                  <a:gd name="T36" fmla="*/ 43 w 2200"/>
                  <a:gd name="T37" fmla="*/ 16 h 1238"/>
                  <a:gd name="T38" fmla="*/ 43 w 2200"/>
                  <a:gd name="T39" fmla="*/ 15 h 1238"/>
                  <a:gd name="T40" fmla="*/ 42 w 2200"/>
                  <a:gd name="T41" fmla="*/ 13 h 1238"/>
                  <a:gd name="T42" fmla="*/ 43 w 2200"/>
                  <a:gd name="T43" fmla="*/ 13 h 1238"/>
                  <a:gd name="T44" fmla="*/ 43 w 2200"/>
                  <a:gd name="T45" fmla="*/ 15 h 1238"/>
                  <a:gd name="T46" fmla="*/ 44 w 2200"/>
                  <a:gd name="T47" fmla="*/ 12 h 1238"/>
                  <a:gd name="T48" fmla="*/ 45 w 2200"/>
                  <a:gd name="T49" fmla="*/ 11 h 1238"/>
                  <a:gd name="T50" fmla="*/ 48 w 2200"/>
                  <a:gd name="T51" fmla="*/ 9 h 1238"/>
                  <a:gd name="T52" fmla="*/ 51 w 2200"/>
                  <a:gd name="T53" fmla="*/ 6 h 1238"/>
                  <a:gd name="T54" fmla="*/ 51 w 2200"/>
                  <a:gd name="T55" fmla="*/ 5 h 1238"/>
                  <a:gd name="T56" fmla="*/ 49 w 2200"/>
                  <a:gd name="T57" fmla="*/ 3 h 1238"/>
                  <a:gd name="T58" fmla="*/ 43 w 2200"/>
                  <a:gd name="T59" fmla="*/ 6 h 1238"/>
                  <a:gd name="T60" fmla="*/ 41 w 2200"/>
                  <a:gd name="T61" fmla="*/ 8 h 1238"/>
                  <a:gd name="T62" fmla="*/ 38 w 2200"/>
                  <a:gd name="T63" fmla="*/ 10 h 1238"/>
                  <a:gd name="T64" fmla="*/ 37 w 2200"/>
                  <a:gd name="T65" fmla="*/ 9 h 1238"/>
                  <a:gd name="T66" fmla="*/ 37 w 2200"/>
                  <a:gd name="T67" fmla="*/ 9 h 1238"/>
                  <a:gd name="T68" fmla="*/ 37 w 2200"/>
                  <a:gd name="T69" fmla="*/ 7 h 1238"/>
                  <a:gd name="T70" fmla="*/ 37 w 2200"/>
                  <a:gd name="T71" fmla="*/ 5 h 1238"/>
                  <a:gd name="T72" fmla="*/ 34 w 2200"/>
                  <a:gd name="T73" fmla="*/ 6 h 1238"/>
                  <a:gd name="T74" fmla="*/ 33 w 2200"/>
                  <a:gd name="T75" fmla="*/ 10 h 1238"/>
                  <a:gd name="T76" fmla="*/ 33 w 2200"/>
                  <a:gd name="T77" fmla="*/ 5 h 1238"/>
                  <a:gd name="T78" fmla="*/ 34 w 2200"/>
                  <a:gd name="T79" fmla="*/ 5 h 1238"/>
                  <a:gd name="T80" fmla="*/ 36 w 2200"/>
                  <a:gd name="T81" fmla="*/ 4 h 1238"/>
                  <a:gd name="T82" fmla="*/ 32 w 2200"/>
                  <a:gd name="T83" fmla="*/ 3 h 1238"/>
                  <a:gd name="T84" fmla="*/ 31 w 2200"/>
                  <a:gd name="T85" fmla="*/ 4 h 1238"/>
                  <a:gd name="T86" fmla="*/ 31 w 2200"/>
                  <a:gd name="T87" fmla="*/ 2 h 1238"/>
                  <a:gd name="T88" fmla="*/ 26 w 2200"/>
                  <a:gd name="T89" fmla="*/ 0 h 1238"/>
                  <a:gd name="T90" fmla="*/ 2 w 2200"/>
                  <a:gd name="T91" fmla="*/ 1 h 1238"/>
                  <a:gd name="T92" fmla="*/ 2 w 2200"/>
                  <a:gd name="T93" fmla="*/ 3 h 1238"/>
                  <a:gd name="T94" fmla="*/ 0 w 2200"/>
                  <a:gd name="T95" fmla="*/ 2 h 1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0"/>
                  <a:gd name="T145" fmla="*/ 0 h 1238"/>
                  <a:gd name="T146" fmla="*/ 2200 w 2200"/>
                  <a:gd name="T147" fmla="*/ 1238 h 12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0" h="1238">
                    <a:moveTo>
                      <a:pt x="0" y="69"/>
                    </a:moveTo>
                    <a:lnTo>
                      <a:pt x="26" y="169"/>
                    </a:lnTo>
                    <a:lnTo>
                      <a:pt x="56" y="180"/>
                    </a:lnTo>
                    <a:lnTo>
                      <a:pt x="32" y="187"/>
                    </a:lnTo>
                    <a:lnTo>
                      <a:pt x="12" y="491"/>
                    </a:lnTo>
                    <a:lnTo>
                      <a:pt x="70" y="612"/>
                    </a:lnTo>
                    <a:lnTo>
                      <a:pt x="104" y="612"/>
                    </a:lnTo>
                    <a:lnTo>
                      <a:pt x="89" y="656"/>
                    </a:lnTo>
                    <a:lnTo>
                      <a:pt x="160" y="786"/>
                    </a:lnTo>
                    <a:lnTo>
                      <a:pt x="231" y="816"/>
                    </a:lnTo>
                    <a:lnTo>
                      <a:pt x="291" y="890"/>
                    </a:lnTo>
                    <a:lnTo>
                      <a:pt x="378" y="881"/>
                    </a:lnTo>
                    <a:lnTo>
                      <a:pt x="524" y="951"/>
                    </a:lnTo>
                    <a:lnTo>
                      <a:pt x="698" y="924"/>
                    </a:lnTo>
                    <a:lnTo>
                      <a:pt x="800" y="1055"/>
                    </a:lnTo>
                    <a:lnTo>
                      <a:pt x="879" y="1020"/>
                    </a:lnTo>
                    <a:lnTo>
                      <a:pt x="978" y="1181"/>
                    </a:lnTo>
                    <a:lnTo>
                      <a:pt x="1053" y="1208"/>
                    </a:lnTo>
                    <a:lnTo>
                      <a:pt x="1046" y="1119"/>
                    </a:lnTo>
                    <a:lnTo>
                      <a:pt x="1126" y="1065"/>
                    </a:lnTo>
                    <a:lnTo>
                      <a:pt x="1133" y="1022"/>
                    </a:lnTo>
                    <a:lnTo>
                      <a:pt x="1244" y="1020"/>
                    </a:lnTo>
                    <a:lnTo>
                      <a:pt x="1346" y="1055"/>
                    </a:lnTo>
                    <a:lnTo>
                      <a:pt x="1347" y="1001"/>
                    </a:lnTo>
                    <a:lnTo>
                      <a:pt x="1307" y="995"/>
                    </a:lnTo>
                    <a:lnTo>
                      <a:pt x="1389" y="993"/>
                    </a:lnTo>
                    <a:lnTo>
                      <a:pt x="1394" y="969"/>
                    </a:lnTo>
                    <a:lnTo>
                      <a:pt x="1401" y="997"/>
                    </a:lnTo>
                    <a:lnTo>
                      <a:pt x="1557" y="1008"/>
                    </a:lnTo>
                    <a:lnTo>
                      <a:pt x="1597" y="1053"/>
                    </a:lnTo>
                    <a:lnTo>
                      <a:pt x="1603" y="1134"/>
                    </a:lnTo>
                    <a:lnTo>
                      <a:pt x="1654" y="1238"/>
                    </a:lnTo>
                    <a:lnTo>
                      <a:pt x="1684" y="1235"/>
                    </a:lnTo>
                    <a:lnTo>
                      <a:pt x="1699" y="1156"/>
                    </a:lnTo>
                    <a:lnTo>
                      <a:pt x="1644" y="969"/>
                    </a:lnTo>
                    <a:lnTo>
                      <a:pt x="1676" y="889"/>
                    </a:lnTo>
                    <a:lnTo>
                      <a:pt x="1870" y="736"/>
                    </a:lnTo>
                    <a:lnTo>
                      <a:pt x="1833" y="720"/>
                    </a:lnTo>
                    <a:lnTo>
                      <a:pt x="1867" y="713"/>
                    </a:lnTo>
                    <a:lnTo>
                      <a:pt x="1840" y="662"/>
                    </a:lnTo>
                    <a:lnTo>
                      <a:pt x="1846" y="617"/>
                    </a:lnTo>
                    <a:lnTo>
                      <a:pt x="1805" y="585"/>
                    </a:lnTo>
                    <a:lnTo>
                      <a:pt x="1846" y="608"/>
                    </a:lnTo>
                    <a:lnTo>
                      <a:pt x="1835" y="554"/>
                    </a:lnTo>
                    <a:lnTo>
                      <a:pt x="1862" y="536"/>
                    </a:lnTo>
                    <a:lnTo>
                      <a:pt x="1867" y="656"/>
                    </a:lnTo>
                    <a:lnTo>
                      <a:pt x="1895" y="586"/>
                    </a:lnTo>
                    <a:lnTo>
                      <a:pt x="1878" y="529"/>
                    </a:lnTo>
                    <a:lnTo>
                      <a:pt x="1896" y="562"/>
                    </a:lnTo>
                    <a:lnTo>
                      <a:pt x="1937" y="464"/>
                    </a:lnTo>
                    <a:lnTo>
                      <a:pt x="2092" y="420"/>
                    </a:lnTo>
                    <a:lnTo>
                      <a:pt x="2051" y="394"/>
                    </a:lnTo>
                    <a:lnTo>
                      <a:pt x="2081" y="320"/>
                    </a:lnTo>
                    <a:lnTo>
                      <a:pt x="2195" y="264"/>
                    </a:lnTo>
                    <a:lnTo>
                      <a:pt x="2200" y="233"/>
                    </a:lnTo>
                    <a:lnTo>
                      <a:pt x="2171" y="209"/>
                    </a:lnTo>
                    <a:lnTo>
                      <a:pt x="2171" y="136"/>
                    </a:lnTo>
                    <a:lnTo>
                      <a:pt x="2109" y="114"/>
                    </a:lnTo>
                    <a:lnTo>
                      <a:pt x="2061" y="230"/>
                    </a:lnTo>
                    <a:lnTo>
                      <a:pt x="1867" y="274"/>
                    </a:lnTo>
                    <a:lnTo>
                      <a:pt x="1851" y="324"/>
                    </a:lnTo>
                    <a:lnTo>
                      <a:pt x="1740" y="345"/>
                    </a:lnTo>
                    <a:lnTo>
                      <a:pt x="1747" y="363"/>
                    </a:lnTo>
                    <a:lnTo>
                      <a:pt x="1637" y="431"/>
                    </a:lnTo>
                    <a:lnTo>
                      <a:pt x="1586" y="429"/>
                    </a:lnTo>
                    <a:lnTo>
                      <a:pt x="1584" y="410"/>
                    </a:lnTo>
                    <a:lnTo>
                      <a:pt x="1592" y="387"/>
                    </a:lnTo>
                    <a:lnTo>
                      <a:pt x="1604" y="372"/>
                    </a:lnTo>
                    <a:lnTo>
                      <a:pt x="1611" y="351"/>
                    </a:lnTo>
                    <a:lnTo>
                      <a:pt x="1592" y="297"/>
                    </a:lnTo>
                    <a:lnTo>
                      <a:pt x="1554" y="318"/>
                    </a:lnTo>
                    <a:lnTo>
                      <a:pt x="1569" y="230"/>
                    </a:lnTo>
                    <a:lnTo>
                      <a:pt x="1509" y="209"/>
                    </a:lnTo>
                    <a:lnTo>
                      <a:pt x="1465" y="264"/>
                    </a:lnTo>
                    <a:lnTo>
                      <a:pt x="1448" y="413"/>
                    </a:lnTo>
                    <a:lnTo>
                      <a:pt x="1413" y="417"/>
                    </a:lnTo>
                    <a:lnTo>
                      <a:pt x="1402" y="347"/>
                    </a:lnTo>
                    <a:lnTo>
                      <a:pt x="1434" y="234"/>
                    </a:lnTo>
                    <a:lnTo>
                      <a:pt x="1403" y="252"/>
                    </a:lnTo>
                    <a:lnTo>
                      <a:pt x="1451" y="196"/>
                    </a:lnTo>
                    <a:lnTo>
                      <a:pt x="1552" y="194"/>
                    </a:lnTo>
                    <a:lnTo>
                      <a:pt x="1536" y="164"/>
                    </a:lnTo>
                    <a:lnTo>
                      <a:pt x="1529" y="164"/>
                    </a:lnTo>
                    <a:lnTo>
                      <a:pt x="1381" y="146"/>
                    </a:lnTo>
                    <a:lnTo>
                      <a:pt x="1403" y="110"/>
                    </a:lnTo>
                    <a:lnTo>
                      <a:pt x="1315" y="159"/>
                    </a:lnTo>
                    <a:lnTo>
                      <a:pt x="1243" y="159"/>
                    </a:lnTo>
                    <a:lnTo>
                      <a:pt x="1330" y="82"/>
                    </a:lnTo>
                    <a:lnTo>
                      <a:pt x="1147" y="40"/>
                    </a:lnTo>
                    <a:lnTo>
                      <a:pt x="1127" y="0"/>
                    </a:lnTo>
                    <a:lnTo>
                      <a:pt x="1126" y="26"/>
                    </a:lnTo>
                    <a:lnTo>
                      <a:pt x="72" y="26"/>
                    </a:lnTo>
                    <a:lnTo>
                      <a:pt x="90" y="73"/>
                    </a:lnTo>
                    <a:lnTo>
                      <a:pt x="70" y="114"/>
                    </a:lnTo>
                    <a:lnTo>
                      <a:pt x="74" y="72"/>
                    </a:lnTo>
                    <a:lnTo>
                      <a:pt x="0" y="6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6" name="Freeform 317"/>
              <p:cNvSpPr/>
              <p:nvPr/>
            </p:nvSpPr>
            <p:spPr bwMode="auto">
              <a:xfrm>
                <a:off x="2329" y="3472"/>
                <a:ext cx="56" cy="68"/>
              </a:xfrm>
              <a:custGeom>
                <a:avLst/>
                <a:gdLst>
                  <a:gd name="T0" fmla="*/ 0 w 199"/>
                  <a:gd name="T1" fmla="*/ 5 h 238"/>
                  <a:gd name="T2" fmla="*/ 1 w 199"/>
                  <a:gd name="T3" fmla="*/ 0 h 238"/>
                  <a:gd name="T4" fmla="*/ 1 w 199"/>
                  <a:gd name="T5" fmla="*/ 0 h 238"/>
                  <a:gd name="T6" fmla="*/ 4 w 199"/>
                  <a:gd name="T7" fmla="*/ 2 h 238"/>
                  <a:gd name="T8" fmla="*/ 5 w 199"/>
                  <a:gd name="T9" fmla="*/ 3 h 238"/>
                  <a:gd name="T10" fmla="*/ 4 w 199"/>
                  <a:gd name="T11" fmla="*/ 4 h 238"/>
                  <a:gd name="T12" fmla="*/ 3 w 199"/>
                  <a:gd name="T13" fmla="*/ 5 h 238"/>
                  <a:gd name="T14" fmla="*/ 0 w 199"/>
                  <a:gd name="T15" fmla="*/ 5 h 238"/>
                  <a:gd name="T16" fmla="*/ 0 60000 65536"/>
                  <a:gd name="T17" fmla="*/ 0 60000 65536"/>
                  <a:gd name="T18" fmla="*/ 0 60000 65536"/>
                  <a:gd name="T19" fmla="*/ 0 60000 65536"/>
                  <a:gd name="T20" fmla="*/ 0 60000 65536"/>
                  <a:gd name="T21" fmla="*/ 0 60000 65536"/>
                  <a:gd name="T22" fmla="*/ 0 60000 65536"/>
                  <a:gd name="T23" fmla="*/ 0 60000 65536"/>
                  <a:gd name="T24" fmla="*/ 0 w 199"/>
                  <a:gd name="T25" fmla="*/ 0 h 238"/>
                  <a:gd name="T26" fmla="*/ 199 w 199"/>
                  <a:gd name="T27" fmla="*/ 238 h 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 h="238">
                    <a:moveTo>
                      <a:pt x="0" y="192"/>
                    </a:moveTo>
                    <a:lnTo>
                      <a:pt x="31" y="8"/>
                    </a:lnTo>
                    <a:lnTo>
                      <a:pt x="62" y="0"/>
                    </a:lnTo>
                    <a:lnTo>
                      <a:pt x="174" y="94"/>
                    </a:lnTo>
                    <a:lnTo>
                      <a:pt x="199" y="131"/>
                    </a:lnTo>
                    <a:lnTo>
                      <a:pt x="189" y="178"/>
                    </a:lnTo>
                    <a:lnTo>
                      <a:pt x="136" y="238"/>
                    </a:lnTo>
                    <a:lnTo>
                      <a:pt x="0" y="19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7" name="Freeform 318"/>
              <p:cNvSpPr/>
              <p:nvPr/>
            </p:nvSpPr>
            <p:spPr bwMode="auto">
              <a:xfrm>
                <a:off x="2168" y="2929"/>
                <a:ext cx="146" cy="144"/>
              </a:xfrm>
              <a:custGeom>
                <a:avLst/>
                <a:gdLst>
                  <a:gd name="T0" fmla="*/ 0 w 510"/>
                  <a:gd name="T1" fmla="*/ 3 h 507"/>
                  <a:gd name="T2" fmla="*/ 1 w 510"/>
                  <a:gd name="T3" fmla="*/ 5 h 507"/>
                  <a:gd name="T4" fmla="*/ 3 w 510"/>
                  <a:gd name="T5" fmla="*/ 5 h 507"/>
                  <a:gd name="T6" fmla="*/ 3 w 510"/>
                  <a:gd name="T7" fmla="*/ 6 h 507"/>
                  <a:gd name="T8" fmla="*/ 5 w 510"/>
                  <a:gd name="T9" fmla="*/ 6 h 507"/>
                  <a:gd name="T10" fmla="*/ 5 w 510"/>
                  <a:gd name="T11" fmla="*/ 10 h 507"/>
                  <a:gd name="T12" fmla="*/ 6 w 510"/>
                  <a:gd name="T13" fmla="*/ 11 h 507"/>
                  <a:gd name="T14" fmla="*/ 7 w 510"/>
                  <a:gd name="T15" fmla="*/ 12 h 507"/>
                  <a:gd name="T16" fmla="*/ 9 w 510"/>
                  <a:gd name="T17" fmla="*/ 10 h 507"/>
                  <a:gd name="T18" fmla="*/ 8 w 510"/>
                  <a:gd name="T19" fmla="*/ 10 h 507"/>
                  <a:gd name="T20" fmla="*/ 8 w 510"/>
                  <a:gd name="T21" fmla="*/ 8 h 507"/>
                  <a:gd name="T22" fmla="*/ 9 w 510"/>
                  <a:gd name="T23" fmla="*/ 9 h 507"/>
                  <a:gd name="T24" fmla="*/ 11 w 510"/>
                  <a:gd name="T25" fmla="*/ 7 h 507"/>
                  <a:gd name="T26" fmla="*/ 11 w 510"/>
                  <a:gd name="T27" fmla="*/ 6 h 507"/>
                  <a:gd name="T28" fmla="*/ 11 w 510"/>
                  <a:gd name="T29" fmla="*/ 5 h 507"/>
                  <a:gd name="T30" fmla="*/ 11 w 510"/>
                  <a:gd name="T31" fmla="*/ 5 h 507"/>
                  <a:gd name="T32" fmla="*/ 12 w 510"/>
                  <a:gd name="T33" fmla="*/ 4 h 507"/>
                  <a:gd name="T34" fmla="*/ 11 w 510"/>
                  <a:gd name="T35" fmla="*/ 4 h 507"/>
                  <a:gd name="T36" fmla="*/ 11 w 510"/>
                  <a:gd name="T37" fmla="*/ 3 h 507"/>
                  <a:gd name="T38" fmla="*/ 9 w 510"/>
                  <a:gd name="T39" fmla="*/ 2 h 507"/>
                  <a:gd name="T40" fmla="*/ 10 w 510"/>
                  <a:gd name="T41" fmla="*/ 2 h 507"/>
                  <a:gd name="T42" fmla="*/ 5 w 510"/>
                  <a:gd name="T43" fmla="*/ 2 h 507"/>
                  <a:gd name="T44" fmla="*/ 3 w 510"/>
                  <a:gd name="T45" fmla="*/ 0 h 507"/>
                  <a:gd name="T46" fmla="*/ 3 w 510"/>
                  <a:gd name="T47" fmla="*/ 1 h 507"/>
                  <a:gd name="T48" fmla="*/ 1 w 510"/>
                  <a:gd name="T49" fmla="*/ 1 h 507"/>
                  <a:gd name="T50" fmla="*/ 2 w 510"/>
                  <a:gd name="T51" fmla="*/ 3 h 507"/>
                  <a:gd name="T52" fmla="*/ 1 w 510"/>
                  <a:gd name="T53" fmla="*/ 3 h 507"/>
                  <a:gd name="T54" fmla="*/ 1 w 510"/>
                  <a:gd name="T55" fmla="*/ 2 h 507"/>
                  <a:gd name="T56" fmla="*/ 2 w 510"/>
                  <a:gd name="T57" fmla="*/ 1 h 507"/>
                  <a:gd name="T58" fmla="*/ 0 w 510"/>
                  <a:gd name="T59" fmla="*/ 3 h 50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10"/>
                  <a:gd name="T91" fmla="*/ 0 h 507"/>
                  <a:gd name="T92" fmla="*/ 510 w 510"/>
                  <a:gd name="T93" fmla="*/ 507 h 50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10" h="507">
                    <a:moveTo>
                      <a:pt x="0" y="138"/>
                    </a:moveTo>
                    <a:lnTo>
                      <a:pt x="48" y="226"/>
                    </a:lnTo>
                    <a:lnTo>
                      <a:pt x="122" y="237"/>
                    </a:lnTo>
                    <a:lnTo>
                      <a:pt x="146" y="275"/>
                    </a:lnTo>
                    <a:lnTo>
                      <a:pt x="220" y="269"/>
                    </a:lnTo>
                    <a:lnTo>
                      <a:pt x="208" y="422"/>
                    </a:lnTo>
                    <a:lnTo>
                      <a:pt x="243" y="486"/>
                    </a:lnTo>
                    <a:lnTo>
                      <a:pt x="284" y="507"/>
                    </a:lnTo>
                    <a:lnTo>
                      <a:pt x="379" y="448"/>
                    </a:lnTo>
                    <a:lnTo>
                      <a:pt x="341" y="437"/>
                    </a:lnTo>
                    <a:lnTo>
                      <a:pt x="325" y="352"/>
                    </a:lnTo>
                    <a:lnTo>
                      <a:pt x="387" y="368"/>
                    </a:lnTo>
                    <a:lnTo>
                      <a:pt x="487" y="315"/>
                    </a:lnTo>
                    <a:lnTo>
                      <a:pt x="457" y="275"/>
                    </a:lnTo>
                    <a:lnTo>
                      <a:pt x="491" y="236"/>
                    </a:lnTo>
                    <a:lnTo>
                      <a:pt x="477" y="207"/>
                    </a:lnTo>
                    <a:lnTo>
                      <a:pt x="510" y="175"/>
                    </a:lnTo>
                    <a:lnTo>
                      <a:pt x="467" y="168"/>
                    </a:lnTo>
                    <a:lnTo>
                      <a:pt x="467" y="127"/>
                    </a:lnTo>
                    <a:lnTo>
                      <a:pt x="391" y="84"/>
                    </a:lnTo>
                    <a:lnTo>
                      <a:pt x="426" y="72"/>
                    </a:lnTo>
                    <a:lnTo>
                      <a:pt x="200" y="81"/>
                    </a:lnTo>
                    <a:lnTo>
                      <a:pt x="127" y="0"/>
                    </a:lnTo>
                    <a:lnTo>
                      <a:pt x="133" y="37"/>
                    </a:lnTo>
                    <a:lnTo>
                      <a:pt x="66" y="68"/>
                    </a:lnTo>
                    <a:lnTo>
                      <a:pt x="86" y="127"/>
                    </a:lnTo>
                    <a:lnTo>
                      <a:pt x="63" y="150"/>
                    </a:lnTo>
                    <a:lnTo>
                      <a:pt x="48" y="96"/>
                    </a:lnTo>
                    <a:lnTo>
                      <a:pt x="73" y="22"/>
                    </a:lnTo>
                    <a:lnTo>
                      <a:pt x="0" y="13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grpSp>
        <p:grpSp>
          <p:nvGrpSpPr>
            <p:cNvPr id="4" name="Group 319"/>
            <p:cNvGrpSpPr/>
            <p:nvPr/>
          </p:nvGrpSpPr>
          <p:grpSpPr bwMode="auto">
            <a:xfrm>
              <a:off x="3961568" y="1318463"/>
              <a:ext cx="3411469" cy="2821773"/>
              <a:chOff x="1556" y="1727"/>
              <a:chExt cx="2270" cy="1988"/>
            </a:xfrm>
            <a:grpFill/>
          </p:grpSpPr>
          <p:sp>
            <p:nvSpPr>
              <p:cNvPr id="12" name="Freeform 320"/>
              <p:cNvSpPr/>
              <p:nvPr/>
            </p:nvSpPr>
            <p:spPr bwMode="auto">
              <a:xfrm>
                <a:off x="2406" y="2576"/>
                <a:ext cx="154" cy="128"/>
              </a:xfrm>
              <a:custGeom>
                <a:avLst/>
                <a:gdLst>
                  <a:gd name="T0" fmla="*/ 0 w 542"/>
                  <a:gd name="T1" fmla="*/ 5 h 449"/>
                  <a:gd name="T2" fmla="*/ 0 w 542"/>
                  <a:gd name="T3" fmla="*/ 8 h 449"/>
                  <a:gd name="T4" fmla="*/ 1 w 542"/>
                  <a:gd name="T5" fmla="*/ 9 h 449"/>
                  <a:gd name="T6" fmla="*/ 0 w 542"/>
                  <a:gd name="T7" fmla="*/ 10 h 449"/>
                  <a:gd name="T8" fmla="*/ 2 w 542"/>
                  <a:gd name="T9" fmla="*/ 10 h 449"/>
                  <a:gd name="T10" fmla="*/ 5 w 542"/>
                  <a:gd name="T11" fmla="*/ 10 h 449"/>
                  <a:gd name="T12" fmla="*/ 5 w 542"/>
                  <a:gd name="T13" fmla="*/ 8 h 449"/>
                  <a:gd name="T14" fmla="*/ 8 w 542"/>
                  <a:gd name="T15" fmla="*/ 8 h 449"/>
                  <a:gd name="T16" fmla="*/ 8 w 542"/>
                  <a:gd name="T17" fmla="*/ 6 h 449"/>
                  <a:gd name="T18" fmla="*/ 9 w 542"/>
                  <a:gd name="T19" fmla="*/ 6 h 449"/>
                  <a:gd name="T20" fmla="*/ 8 w 542"/>
                  <a:gd name="T21" fmla="*/ 5 h 449"/>
                  <a:gd name="T22" fmla="*/ 9 w 542"/>
                  <a:gd name="T23" fmla="*/ 5 h 449"/>
                  <a:gd name="T24" fmla="*/ 10 w 542"/>
                  <a:gd name="T25" fmla="*/ 4 h 449"/>
                  <a:gd name="T26" fmla="*/ 9 w 542"/>
                  <a:gd name="T27" fmla="*/ 3 h 449"/>
                  <a:gd name="T28" fmla="*/ 12 w 542"/>
                  <a:gd name="T29" fmla="*/ 2 h 449"/>
                  <a:gd name="T30" fmla="*/ 13 w 542"/>
                  <a:gd name="T31" fmla="*/ 1 h 449"/>
                  <a:gd name="T32" fmla="*/ 11 w 542"/>
                  <a:gd name="T33" fmla="*/ 1 h 449"/>
                  <a:gd name="T34" fmla="*/ 10 w 542"/>
                  <a:gd name="T35" fmla="*/ 2 h 449"/>
                  <a:gd name="T36" fmla="*/ 9 w 542"/>
                  <a:gd name="T37" fmla="*/ 0 h 449"/>
                  <a:gd name="T38" fmla="*/ 8 w 542"/>
                  <a:gd name="T39" fmla="*/ 1 h 449"/>
                  <a:gd name="T40" fmla="*/ 4 w 542"/>
                  <a:gd name="T41" fmla="*/ 1 h 449"/>
                  <a:gd name="T42" fmla="*/ 2 w 542"/>
                  <a:gd name="T43" fmla="*/ 4 h 449"/>
                  <a:gd name="T44" fmla="*/ 1 w 542"/>
                  <a:gd name="T45" fmla="*/ 3 h 449"/>
                  <a:gd name="T46" fmla="*/ 0 w 542"/>
                  <a:gd name="T47" fmla="*/ 5 h 4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2"/>
                  <a:gd name="T73" fmla="*/ 0 h 449"/>
                  <a:gd name="T74" fmla="*/ 542 w 542"/>
                  <a:gd name="T75" fmla="*/ 449 h 4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2" h="449">
                    <a:moveTo>
                      <a:pt x="0" y="214"/>
                    </a:moveTo>
                    <a:lnTo>
                      <a:pt x="6" y="333"/>
                    </a:lnTo>
                    <a:lnTo>
                      <a:pt x="42" y="368"/>
                    </a:lnTo>
                    <a:lnTo>
                      <a:pt x="14" y="426"/>
                    </a:lnTo>
                    <a:lnTo>
                      <a:pt x="73" y="449"/>
                    </a:lnTo>
                    <a:lnTo>
                      <a:pt x="212" y="426"/>
                    </a:lnTo>
                    <a:lnTo>
                      <a:pt x="239" y="361"/>
                    </a:lnTo>
                    <a:lnTo>
                      <a:pt x="333" y="325"/>
                    </a:lnTo>
                    <a:lnTo>
                      <a:pt x="340" y="269"/>
                    </a:lnTo>
                    <a:lnTo>
                      <a:pt x="375" y="254"/>
                    </a:lnTo>
                    <a:lnTo>
                      <a:pt x="361" y="226"/>
                    </a:lnTo>
                    <a:lnTo>
                      <a:pt x="393" y="222"/>
                    </a:lnTo>
                    <a:lnTo>
                      <a:pt x="418" y="168"/>
                    </a:lnTo>
                    <a:lnTo>
                      <a:pt x="408" y="112"/>
                    </a:lnTo>
                    <a:lnTo>
                      <a:pt x="538" y="72"/>
                    </a:lnTo>
                    <a:lnTo>
                      <a:pt x="542" y="61"/>
                    </a:lnTo>
                    <a:lnTo>
                      <a:pt x="492" y="50"/>
                    </a:lnTo>
                    <a:lnTo>
                      <a:pt x="423" y="88"/>
                    </a:lnTo>
                    <a:lnTo>
                      <a:pt x="392" y="0"/>
                    </a:lnTo>
                    <a:lnTo>
                      <a:pt x="335" y="66"/>
                    </a:lnTo>
                    <a:lnTo>
                      <a:pt x="169" y="61"/>
                    </a:lnTo>
                    <a:lnTo>
                      <a:pt x="82" y="165"/>
                    </a:lnTo>
                    <a:lnTo>
                      <a:pt x="25" y="131"/>
                    </a:lnTo>
                    <a:lnTo>
                      <a:pt x="0" y="21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 name="Freeform 321"/>
              <p:cNvSpPr/>
              <p:nvPr/>
            </p:nvSpPr>
            <p:spPr bwMode="auto">
              <a:xfrm>
                <a:off x="1956" y="2515"/>
                <a:ext cx="20" cy="43"/>
              </a:xfrm>
              <a:custGeom>
                <a:avLst/>
                <a:gdLst>
                  <a:gd name="T0" fmla="*/ 0 w 71"/>
                  <a:gd name="T1" fmla="*/ 3 h 151"/>
                  <a:gd name="T2" fmla="*/ 0 w 71"/>
                  <a:gd name="T3" fmla="*/ 1 h 151"/>
                  <a:gd name="T4" fmla="*/ 1 w 71"/>
                  <a:gd name="T5" fmla="*/ 0 h 151"/>
                  <a:gd name="T6" fmla="*/ 2 w 71"/>
                  <a:gd name="T7" fmla="*/ 2 h 151"/>
                  <a:gd name="T8" fmla="*/ 1 w 71"/>
                  <a:gd name="T9" fmla="*/ 3 h 151"/>
                  <a:gd name="T10" fmla="*/ 0 w 71"/>
                  <a:gd name="T11" fmla="*/ 3 h 151"/>
                  <a:gd name="T12" fmla="*/ 0 60000 65536"/>
                  <a:gd name="T13" fmla="*/ 0 60000 65536"/>
                  <a:gd name="T14" fmla="*/ 0 60000 65536"/>
                  <a:gd name="T15" fmla="*/ 0 60000 65536"/>
                  <a:gd name="T16" fmla="*/ 0 60000 65536"/>
                  <a:gd name="T17" fmla="*/ 0 60000 65536"/>
                  <a:gd name="T18" fmla="*/ 0 w 71"/>
                  <a:gd name="T19" fmla="*/ 0 h 151"/>
                  <a:gd name="T20" fmla="*/ 71 w 71"/>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71" h="151">
                    <a:moveTo>
                      <a:pt x="0" y="114"/>
                    </a:moveTo>
                    <a:lnTo>
                      <a:pt x="1" y="37"/>
                    </a:lnTo>
                    <a:lnTo>
                      <a:pt x="33" y="0"/>
                    </a:lnTo>
                    <a:lnTo>
                      <a:pt x="71" y="88"/>
                    </a:lnTo>
                    <a:lnTo>
                      <a:pt x="35" y="151"/>
                    </a:lnTo>
                    <a:lnTo>
                      <a:pt x="0" y="11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 name="Freeform 322"/>
              <p:cNvSpPr/>
              <p:nvPr/>
            </p:nvSpPr>
            <p:spPr bwMode="auto">
              <a:xfrm>
                <a:off x="1652" y="2598"/>
                <a:ext cx="222" cy="244"/>
              </a:xfrm>
              <a:custGeom>
                <a:avLst/>
                <a:gdLst>
                  <a:gd name="T0" fmla="*/ 0 w 776"/>
                  <a:gd name="T1" fmla="*/ 11 h 857"/>
                  <a:gd name="T2" fmla="*/ 0 w 776"/>
                  <a:gd name="T3" fmla="*/ 11 h 857"/>
                  <a:gd name="T4" fmla="*/ 3 w 776"/>
                  <a:gd name="T5" fmla="*/ 13 h 857"/>
                  <a:gd name="T6" fmla="*/ 11 w 776"/>
                  <a:gd name="T7" fmla="*/ 19 h 857"/>
                  <a:gd name="T8" fmla="*/ 11 w 776"/>
                  <a:gd name="T9" fmla="*/ 20 h 857"/>
                  <a:gd name="T10" fmla="*/ 11 w 776"/>
                  <a:gd name="T11" fmla="*/ 20 h 857"/>
                  <a:gd name="T12" fmla="*/ 13 w 776"/>
                  <a:gd name="T13" fmla="*/ 19 h 857"/>
                  <a:gd name="T14" fmla="*/ 18 w 776"/>
                  <a:gd name="T15" fmla="*/ 15 h 857"/>
                  <a:gd name="T16" fmla="*/ 16 w 776"/>
                  <a:gd name="T17" fmla="*/ 12 h 857"/>
                  <a:gd name="T18" fmla="*/ 16 w 776"/>
                  <a:gd name="T19" fmla="*/ 8 h 857"/>
                  <a:gd name="T20" fmla="*/ 16 w 776"/>
                  <a:gd name="T21" fmla="*/ 6 h 857"/>
                  <a:gd name="T22" fmla="*/ 14 w 776"/>
                  <a:gd name="T23" fmla="*/ 3 h 857"/>
                  <a:gd name="T24" fmla="*/ 15 w 776"/>
                  <a:gd name="T25" fmla="*/ 3 h 857"/>
                  <a:gd name="T26" fmla="*/ 15 w 776"/>
                  <a:gd name="T27" fmla="*/ 0 h 857"/>
                  <a:gd name="T28" fmla="*/ 9 w 776"/>
                  <a:gd name="T29" fmla="*/ 1 h 857"/>
                  <a:gd name="T30" fmla="*/ 6 w 776"/>
                  <a:gd name="T31" fmla="*/ 2 h 857"/>
                  <a:gd name="T32" fmla="*/ 7 w 776"/>
                  <a:gd name="T33" fmla="*/ 5 h 857"/>
                  <a:gd name="T34" fmla="*/ 5 w 776"/>
                  <a:gd name="T35" fmla="*/ 6 h 857"/>
                  <a:gd name="T36" fmla="*/ 4 w 776"/>
                  <a:gd name="T37" fmla="*/ 6 h 857"/>
                  <a:gd name="T38" fmla="*/ 5 w 776"/>
                  <a:gd name="T39" fmla="*/ 7 h 857"/>
                  <a:gd name="T40" fmla="*/ 1 w 776"/>
                  <a:gd name="T41" fmla="*/ 9 h 857"/>
                  <a:gd name="T42" fmla="*/ 0 w 776"/>
                  <a:gd name="T43" fmla="*/ 11 h 8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6"/>
                  <a:gd name="T67" fmla="*/ 0 h 857"/>
                  <a:gd name="T68" fmla="*/ 776 w 776"/>
                  <a:gd name="T69" fmla="*/ 857 h 8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6" h="857">
                    <a:moveTo>
                      <a:pt x="0" y="458"/>
                    </a:moveTo>
                    <a:lnTo>
                      <a:pt x="5" y="475"/>
                    </a:lnTo>
                    <a:lnTo>
                      <a:pt x="150" y="582"/>
                    </a:lnTo>
                    <a:lnTo>
                      <a:pt x="454" y="818"/>
                    </a:lnTo>
                    <a:lnTo>
                      <a:pt x="456" y="857"/>
                    </a:lnTo>
                    <a:lnTo>
                      <a:pt x="488" y="853"/>
                    </a:lnTo>
                    <a:lnTo>
                      <a:pt x="547" y="836"/>
                    </a:lnTo>
                    <a:lnTo>
                      <a:pt x="776" y="651"/>
                    </a:lnTo>
                    <a:lnTo>
                      <a:pt x="687" y="527"/>
                    </a:lnTo>
                    <a:lnTo>
                      <a:pt x="688" y="330"/>
                    </a:lnTo>
                    <a:lnTo>
                      <a:pt x="679" y="241"/>
                    </a:lnTo>
                    <a:lnTo>
                      <a:pt x="612" y="151"/>
                    </a:lnTo>
                    <a:lnTo>
                      <a:pt x="647" y="120"/>
                    </a:lnTo>
                    <a:lnTo>
                      <a:pt x="659" y="0"/>
                    </a:lnTo>
                    <a:lnTo>
                      <a:pt x="391" y="20"/>
                    </a:lnTo>
                    <a:lnTo>
                      <a:pt x="246" y="92"/>
                    </a:lnTo>
                    <a:lnTo>
                      <a:pt x="284" y="238"/>
                    </a:lnTo>
                    <a:lnTo>
                      <a:pt x="224" y="241"/>
                    </a:lnTo>
                    <a:lnTo>
                      <a:pt x="189" y="258"/>
                    </a:lnTo>
                    <a:lnTo>
                      <a:pt x="196" y="296"/>
                    </a:lnTo>
                    <a:lnTo>
                      <a:pt x="21" y="383"/>
                    </a:lnTo>
                    <a:lnTo>
                      <a:pt x="0" y="45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 name="Freeform 323"/>
              <p:cNvSpPr/>
              <p:nvPr/>
            </p:nvSpPr>
            <p:spPr bwMode="auto">
              <a:xfrm>
                <a:off x="2978" y="3219"/>
                <a:ext cx="439" cy="383"/>
              </a:xfrm>
              <a:custGeom>
                <a:avLst/>
                <a:gdLst>
                  <a:gd name="T0" fmla="*/ 1 w 1543"/>
                  <a:gd name="T1" fmla="*/ 17 h 1343"/>
                  <a:gd name="T2" fmla="*/ 1 w 1543"/>
                  <a:gd name="T3" fmla="*/ 16 h 1343"/>
                  <a:gd name="T4" fmla="*/ 1 w 1543"/>
                  <a:gd name="T5" fmla="*/ 12 h 1343"/>
                  <a:gd name="T6" fmla="*/ 3 w 1543"/>
                  <a:gd name="T7" fmla="*/ 10 h 1343"/>
                  <a:gd name="T8" fmla="*/ 8 w 1543"/>
                  <a:gd name="T9" fmla="*/ 8 h 1343"/>
                  <a:gd name="T10" fmla="*/ 9 w 1543"/>
                  <a:gd name="T11" fmla="*/ 6 h 1343"/>
                  <a:gd name="T12" fmla="*/ 9 w 1543"/>
                  <a:gd name="T13" fmla="*/ 6 h 1343"/>
                  <a:gd name="T14" fmla="*/ 10 w 1543"/>
                  <a:gd name="T15" fmla="*/ 5 h 1343"/>
                  <a:gd name="T16" fmla="*/ 13 w 1543"/>
                  <a:gd name="T17" fmla="*/ 4 h 1343"/>
                  <a:gd name="T18" fmla="*/ 14 w 1543"/>
                  <a:gd name="T19" fmla="*/ 4 h 1343"/>
                  <a:gd name="T20" fmla="*/ 14 w 1543"/>
                  <a:gd name="T21" fmla="*/ 4 h 1343"/>
                  <a:gd name="T22" fmla="*/ 17 w 1543"/>
                  <a:gd name="T23" fmla="*/ 1 h 1343"/>
                  <a:gd name="T24" fmla="*/ 20 w 1543"/>
                  <a:gd name="T25" fmla="*/ 2 h 1343"/>
                  <a:gd name="T26" fmla="*/ 24 w 1543"/>
                  <a:gd name="T27" fmla="*/ 7 h 1343"/>
                  <a:gd name="T28" fmla="*/ 25 w 1543"/>
                  <a:gd name="T29" fmla="*/ 1 h 1343"/>
                  <a:gd name="T30" fmla="*/ 27 w 1543"/>
                  <a:gd name="T31" fmla="*/ 4 h 1343"/>
                  <a:gd name="T32" fmla="*/ 29 w 1543"/>
                  <a:gd name="T33" fmla="*/ 9 h 1343"/>
                  <a:gd name="T34" fmla="*/ 32 w 1543"/>
                  <a:gd name="T35" fmla="*/ 13 h 1343"/>
                  <a:gd name="T36" fmla="*/ 33 w 1543"/>
                  <a:gd name="T37" fmla="*/ 14 h 1343"/>
                  <a:gd name="T38" fmla="*/ 36 w 1543"/>
                  <a:gd name="T39" fmla="*/ 19 h 1343"/>
                  <a:gd name="T40" fmla="*/ 34 w 1543"/>
                  <a:gd name="T41" fmla="*/ 25 h 1343"/>
                  <a:gd name="T42" fmla="*/ 30 w 1543"/>
                  <a:gd name="T43" fmla="*/ 30 h 1343"/>
                  <a:gd name="T44" fmla="*/ 29 w 1543"/>
                  <a:gd name="T45" fmla="*/ 31 h 1343"/>
                  <a:gd name="T46" fmla="*/ 27 w 1543"/>
                  <a:gd name="T47" fmla="*/ 31 h 1343"/>
                  <a:gd name="T48" fmla="*/ 24 w 1543"/>
                  <a:gd name="T49" fmla="*/ 29 h 1343"/>
                  <a:gd name="T50" fmla="*/ 22 w 1543"/>
                  <a:gd name="T51" fmla="*/ 27 h 1343"/>
                  <a:gd name="T52" fmla="*/ 22 w 1543"/>
                  <a:gd name="T53" fmla="*/ 27 h 1343"/>
                  <a:gd name="T54" fmla="*/ 22 w 1543"/>
                  <a:gd name="T55" fmla="*/ 23 h 1343"/>
                  <a:gd name="T56" fmla="*/ 19 w 1543"/>
                  <a:gd name="T57" fmla="*/ 26 h 1343"/>
                  <a:gd name="T58" fmla="*/ 16 w 1543"/>
                  <a:gd name="T59" fmla="*/ 22 h 1343"/>
                  <a:gd name="T60" fmla="*/ 9 w 1543"/>
                  <a:gd name="T61" fmla="*/ 25 h 1343"/>
                  <a:gd name="T62" fmla="*/ 4 w 1543"/>
                  <a:gd name="T63" fmla="*/ 27 h 1343"/>
                  <a:gd name="T64" fmla="*/ 2 w 1543"/>
                  <a:gd name="T65" fmla="*/ 22 h 13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43"/>
                  <a:gd name="T100" fmla="*/ 0 h 1343"/>
                  <a:gd name="T101" fmla="*/ 1543 w 1543"/>
                  <a:gd name="T102" fmla="*/ 1343 h 13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43" h="1343">
                    <a:moveTo>
                      <a:pt x="0" y="708"/>
                    </a:moveTo>
                    <a:lnTo>
                      <a:pt x="25" y="718"/>
                    </a:lnTo>
                    <a:lnTo>
                      <a:pt x="9" y="678"/>
                    </a:lnTo>
                    <a:lnTo>
                      <a:pt x="41" y="701"/>
                    </a:lnTo>
                    <a:lnTo>
                      <a:pt x="9" y="622"/>
                    </a:lnTo>
                    <a:lnTo>
                      <a:pt x="31" y="505"/>
                    </a:lnTo>
                    <a:lnTo>
                      <a:pt x="39" y="536"/>
                    </a:lnTo>
                    <a:lnTo>
                      <a:pt x="135" y="442"/>
                    </a:lnTo>
                    <a:lnTo>
                      <a:pt x="296" y="399"/>
                    </a:lnTo>
                    <a:lnTo>
                      <a:pt x="352" y="330"/>
                    </a:lnTo>
                    <a:lnTo>
                      <a:pt x="349" y="285"/>
                    </a:lnTo>
                    <a:lnTo>
                      <a:pt x="369" y="252"/>
                    </a:lnTo>
                    <a:lnTo>
                      <a:pt x="393" y="304"/>
                    </a:lnTo>
                    <a:lnTo>
                      <a:pt x="393" y="248"/>
                    </a:lnTo>
                    <a:lnTo>
                      <a:pt x="432" y="260"/>
                    </a:lnTo>
                    <a:lnTo>
                      <a:pt x="436" y="218"/>
                    </a:lnTo>
                    <a:lnTo>
                      <a:pt x="492" y="150"/>
                    </a:lnTo>
                    <a:lnTo>
                      <a:pt x="552" y="154"/>
                    </a:lnTo>
                    <a:lnTo>
                      <a:pt x="563" y="221"/>
                    </a:lnTo>
                    <a:lnTo>
                      <a:pt x="588" y="183"/>
                    </a:lnTo>
                    <a:lnTo>
                      <a:pt x="631" y="204"/>
                    </a:lnTo>
                    <a:lnTo>
                      <a:pt x="616" y="160"/>
                    </a:lnTo>
                    <a:lnTo>
                      <a:pt x="655" y="89"/>
                    </a:lnTo>
                    <a:lnTo>
                      <a:pt x="743" y="62"/>
                    </a:lnTo>
                    <a:lnTo>
                      <a:pt x="719" y="18"/>
                    </a:lnTo>
                    <a:lnTo>
                      <a:pt x="893" y="73"/>
                    </a:lnTo>
                    <a:lnTo>
                      <a:pt x="856" y="194"/>
                    </a:lnTo>
                    <a:lnTo>
                      <a:pt x="1030" y="318"/>
                    </a:lnTo>
                    <a:lnTo>
                      <a:pt x="1073" y="267"/>
                    </a:lnTo>
                    <a:lnTo>
                      <a:pt x="1095" y="61"/>
                    </a:lnTo>
                    <a:lnTo>
                      <a:pt x="1135" y="0"/>
                    </a:lnTo>
                    <a:lnTo>
                      <a:pt x="1173" y="158"/>
                    </a:lnTo>
                    <a:lnTo>
                      <a:pt x="1231" y="194"/>
                    </a:lnTo>
                    <a:lnTo>
                      <a:pt x="1270" y="375"/>
                    </a:lnTo>
                    <a:lnTo>
                      <a:pt x="1363" y="433"/>
                    </a:lnTo>
                    <a:lnTo>
                      <a:pt x="1400" y="536"/>
                    </a:lnTo>
                    <a:lnTo>
                      <a:pt x="1432" y="529"/>
                    </a:lnTo>
                    <a:lnTo>
                      <a:pt x="1441" y="584"/>
                    </a:lnTo>
                    <a:lnTo>
                      <a:pt x="1518" y="663"/>
                    </a:lnTo>
                    <a:lnTo>
                      <a:pt x="1543" y="802"/>
                    </a:lnTo>
                    <a:lnTo>
                      <a:pt x="1524" y="942"/>
                    </a:lnTo>
                    <a:lnTo>
                      <a:pt x="1459" y="1059"/>
                    </a:lnTo>
                    <a:lnTo>
                      <a:pt x="1408" y="1261"/>
                    </a:lnTo>
                    <a:lnTo>
                      <a:pt x="1323" y="1282"/>
                    </a:lnTo>
                    <a:lnTo>
                      <a:pt x="1267" y="1320"/>
                    </a:lnTo>
                    <a:lnTo>
                      <a:pt x="1272" y="1343"/>
                    </a:lnTo>
                    <a:lnTo>
                      <a:pt x="1216" y="1276"/>
                    </a:lnTo>
                    <a:lnTo>
                      <a:pt x="1158" y="1324"/>
                    </a:lnTo>
                    <a:lnTo>
                      <a:pt x="1085" y="1304"/>
                    </a:lnTo>
                    <a:lnTo>
                      <a:pt x="1024" y="1253"/>
                    </a:lnTo>
                    <a:lnTo>
                      <a:pt x="1001" y="1153"/>
                    </a:lnTo>
                    <a:lnTo>
                      <a:pt x="955" y="1165"/>
                    </a:lnTo>
                    <a:lnTo>
                      <a:pt x="955" y="1096"/>
                    </a:lnTo>
                    <a:lnTo>
                      <a:pt x="939" y="1140"/>
                    </a:lnTo>
                    <a:lnTo>
                      <a:pt x="907" y="1143"/>
                    </a:lnTo>
                    <a:lnTo>
                      <a:pt x="940" y="1011"/>
                    </a:lnTo>
                    <a:lnTo>
                      <a:pt x="875" y="1135"/>
                    </a:lnTo>
                    <a:lnTo>
                      <a:pt x="843" y="1109"/>
                    </a:lnTo>
                    <a:lnTo>
                      <a:pt x="809" y="1012"/>
                    </a:lnTo>
                    <a:lnTo>
                      <a:pt x="694" y="959"/>
                    </a:lnTo>
                    <a:lnTo>
                      <a:pt x="490" y="998"/>
                    </a:lnTo>
                    <a:lnTo>
                      <a:pt x="404" y="1071"/>
                    </a:lnTo>
                    <a:lnTo>
                      <a:pt x="263" y="1075"/>
                    </a:lnTo>
                    <a:lnTo>
                      <a:pt x="182" y="1139"/>
                    </a:lnTo>
                    <a:lnTo>
                      <a:pt x="76" y="1094"/>
                    </a:lnTo>
                    <a:lnTo>
                      <a:pt x="100" y="966"/>
                    </a:lnTo>
                    <a:lnTo>
                      <a:pt x="0" y="70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 name="Freeform 324"/>
              <p:cNvSpPr/>
              <p:nvPr/>
            </p:nvSpPr>
            <p:spPr bwMode="auto">
              <a:xfrm>
                <a:off x="3322" y="3624"/>
                <a:ext cx="39" cy="43"/>
              </a:xfrm>
              <a:custGeom>
                <a:avLst/>
                <a:gdLst>
                  <a:gd name="T0" fmla="*/ 0 w 134"/>
                  <a:gd name="T1" fmla="*/ 1 h 150"/>
                  <a:gd name="T2" fmla="*/ 0 w 134"/>
                  <a:gd name="T3" fmla="*/ 0 h 150"/>
                  <a:gd name="T4" fmla="*/ 2 w 134"/>
                  <a:gd name="T5" fmla="*/ 1 h 150"/>
                  <a:gd name="T6" fmla="*/ 3 w 134"/>
                  <a:gd name="T7" fmla="*/ 0 h 150"/>
                  <a:gd name="T8" fmla="*/ 3 w 134"/>
                  <a:gd name="T9" fmla="*/ 1 h 150"/>
                  <a:gd name="T10" fmla="*/ 3 w 134"/>
                  <a:gd name="T11" fmla="*/ 2 h 150"/>
                  <a:gd name="T12" fmla="*/ 2 w 134"/>
                  <a:gd name="T13" fmla="*/ 3 h 150"/>
                  <a:gd name="T14" fmla="*/ 1 w 134"/>
                  <a:gd name="T15" fmla="*/ 3 h 150"/>
                  <a:gd name="T16" fmla="*/ 0 w 134"/>
                  <a:gd name="T17" fmla="*/ 1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
                  <a:gd name="T28" fmla="*/ 0 h 150"/>
                  <a:gd name="T29" fmla="*/ 134 w 134"/>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 h="150">
                    <a:moveTo>
                      <a:pt x="0" y="25"/>
                    </a:moveTo>
                    <a:lnTo>
                      <a:pt x="1" y="0"/>
                    </a:lnTo>
                    <a:lnTo>
                      <a:pt x="67" y="20"/>
                    </a:lnTo>
                    <a:lnTo>
                      <a:pt x="121" y="2"/>
                    </a:lnTo>
                    <a:lnTo>
                      <a:pt x="134" y="40"/>
                    </a:lnTo>
                    <a:lnTo>
                      <a:pt x="134" y="86"/>
                    </a:lnTo>
                    <a:lnTo>
                      <a:pt x="83" y="150"/>
                    </a:lnTo>
                    <a:lnTo>
                      <a:pt x="50" y="147"/>
                    </a:lnTo>
                    <a:lnTo>
                      <a:pt x="0" y="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 name="Freeform 325"/>
              <p:cNvSpPr/>
              <p:nvPr/>
            </p:nvSpPr>
            <p:spPr bwMode="auto">
              <a:xfrm>
                <a:off x="1849" y="2418"/>
                <a:ext cx="84" cy="36"/>
              </a:xfrm>
              <a:custGeom>
                <a:avLst/>
                <a:gdLst>
                  <a:gd name="T0" fmla="*/ 0 w 296"/>
                  <a:gd name="T1" fmla="*/ 2 h 128"/>
                  <a:gd name="T2" fmla="*/ 0 w 296"/>
                  <a:gd name="T3" fmla="*/ 2 h 128"/>
                  <a:gd name="T4" fmla="*/ 0 w 296"/>
                  <a:gd name="T5" fmla="*/ 2 h 128"/>
                  <a:gd name="T6" fmla="*/ 1 w 296"/>
                  <a:gd name="T7" fmla="*/ 2 h 128"/>
                  <a:gd name="T8" fmla="*/ 2 w 296"/>
                  <a:gd name="T9" fmla="*/ 2 h 128"/>
                  <a:gd name="T10" fmla="*/ 4 w 296"/>
                  <a:gd name="T11" fmla="*/ 3 h 128"/>
                  <a:gd name="T12" fmla="*/ 6 w 296"/>
                  <a:gd name="T13" fmla="*/ 2 h 128"/>
                  <a:gd name="T14" fmla="*/ 7 w 296"/>
                  <a:gd name="T15" fmla="*/ 1 h 128"/>
                  <a:gd name="T16" fmla="*/ 6 w 296"/>
                  <a:gd name="T17" fmla="*/ 0 h 128"/>
                  <a:gd name="T18" fmla="*/ 4 w 296"/>
                  <a:gd name="T19" fmla="*/ 0 h 128"/>
                  <a:gd name="T20" fmla="*/ 3 w 296"/>
                  <a:gd name="T21" fmla="*/ 2 h 128"/>
                  <a:gd name="T22" fmla="*/ 0 w 296"/>
                  <a:gd name="T23" fmla="*/ 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6"/>
                  <a:gd name="T37" fmla="*/ 0 h 128"/>
                  <a:gd name="T38" fmla="*/ 296 w 296"/>
                  <a:gd name="T39" fmla="*/ 128 h 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6" h="128">
                    <a:moveTo>
                      <a:pt x="0" y="71"/>
                    </a:moveTo>
                    <a:lnTo>
                      <a:pt x="7" y="78"/>
                    </a:lnTo>
                    <a:lnTo>
                      <a:pt x="8" y="100"/>
                    </a:lnTo>
                    <a:lnTo>
                      <a:pt x="41" y="106"/>
                    </a:lnTo>
                    <a:lnTo>
                      <a:pt x="99" y="93"/>
                    </a:lnTo>
                    <a:lnTo>
                      <a:pt x="166" y="128"/>
                    </a:lnTo>
                    <a:lnTo>
                      <a:pt x="257" y="105"/>
                    </a:lnTo>
                    <a:lnTo>
                      <a:pt x="296" y="37"/>
                    </a:lnTo>
                    <a:lnTo>
                      <a:pt x="279" y="0"/>
                    </a:lnTo>
                    <a:lnTo>
                      <a:pt x="167" y="1"/>
                    </a:lnTo>
                    <a:lnTo>
                      <a:pt x="132" y="70"/>
                    </a:lnTo>
                    <a:lnTo>
                      <a:pt x="0" y="7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 name="Freeform 326"/>
              <p:cNvSpPr/>
              <p:nvPr/>
            </p:nvSpPr>
            <p:spPr bwMode="auto">
              <a:xfrm>
                <a:off x="2703" y="2743"/>
                <a:ext cx="52" cy="75"/>
              </a:xfrm>
              <a:custGeom>
                <a:avLst/>
                <a:gdLst>
                  <a:gd name="T0" fmla="*/ 0 w 179"/>
                  <a:gd name="T1" fmla="*/ 2 h 262"/>
                  <a:gd name="T2" fmla="*/ 1 w 179"/>
                  <a:gd name="T3" fmla="*/ 3 h 262"/>
                  <a:gd name="T4" fmla="*/ 1 w 179"/>
                  <a:gd name="T5" fmla="*/ 5 h 262"/>
                  <a:gd name="T6" fmla="*/ 2 w 179"/>
                  <a:gd name="T7" fmla="*/ 5 h 262"/>
                  <a:gd name="T8" fmla="*/ 3 w 179"/>
                  <a:gd name="T9" fmla="*/ 4 h 262"/>
                  <a:gd name="T10" fmla="*/ 3 w 179"/>
                  <a:gd name="T11" fmla="*/ 4 h 262"/>
                  <a:gd name="T12" fmla="*/ 4 w 179"/>
                  <a:gd name="T13" fmla="*/ 6 h 262"/>
                  <a:gd name="T14" fmla="*/ 4 w 179"/>
                  <a:gd name="T15" fmla="*/ 5 h 262"/>
                  <a:gd name="T16" fmla="*/ 4 w 179"/>
                  <a:gd name="T17" fmla="*/ 3 h 262"/>
                  <a:gd name="T18" fmla="*/ 3 w 179"/>
                  <a:gd name="T19" fmla="*/ 4 h 262"/>
                  <a:gd name="T20" fmla="*/ 3 w 179"/>
                  <a:gd name="T21" fmla="*/ 3 h 262"/>
                  <a:gd name="T22" fmla="*/ 4 w 179"/>
                  <a:gd name="T23" fmla="*/ 1 h 262"/>
                  <a:gd name="T24" fmla="*/ 2 w 179"/>
                  <a:gd name="T25" fmla="*/ 1 h 262"/>
                  <a:gd name="T26" fmla="*/ 1 w 179"/>
                  <a:gd name="T27" fmla="*/ 0 h 262"/>
                  <a:gd name="T28" fmla="*/ 0 w 179"/>
                  <a:gd name="T29" fmla="*/ 1 h 262"/>
                  <a:gd name="T30" fmla="*/ 1 w 179"/>
                  <a:gd name="T31" fmla="*/ 1 h 262"/>
                  <a:gd name="T32" fmla="*/ 0 w 179"/>
                  <a:gd name="T33" fmla="*/ 2 h 2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262"/>
                  <a:gd name="T53" fmla="*/ 179 w 179"/>
                  <a:gd name="T54" fmla="*/ 262 h 2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262">
                    <a:moveTo>
                      <a:pt x="0" y="78"/>
                    </a:moveTo>
                    <a:lnTo>
                      <a:pt x="23" y="105"/>
                    </a:lnTo>
                    <a:lnTo>
                      <a:pt x="37" y="227"/>
                    </a:lnTo>
                    <a:lnTo>
                      <a:pt x="86" y="220"/>
                    </a:lnTo>
                    <a:lnTo>
                      <a:pt x="109" y="168"/>
                    </a:lnTo>
                    <a:lnTo>
                      <a:pt x="144" y="178"/>
                    </a:lnTo>
                    <a:lnTo>
                      <a:pt x="165" y="262"/>
                    </a:lnTo>
                    <a:lnTo>
                      <a:pt x="179" y="214"/>
                    </a:lnTo>
                    <a:lnTo>
                      <a:pt x="162" y="130"/>
                    </a:lnTo>
                    <a:lnTo>
                      <a:pt x="144" y="164"/>
                    </a:lnTo>
                    <a:lnTo>
                      <a:pt x="119" y="120"/>
                    </a:lnTo>
                    <a:lnTo>
                      <a:pt x="164" y="67"/>
                    </a:lnTo>
                    <a:lnTo>
                      <a:pt x="79" y="59"/>
                    </a:lnTo>
                    <a:lnTo>
                      <a:pt x="21" y="0"/>
                    </a:lnTo>
                    <a:lnTo>
                      <a:pt x="6" y="32"/>
                    </a:lnTo>
                    <a:lnTo>
                      <a:pt x="24" y="59"/>
                    </a:lnTo>
                    <a:lnTo>
                      <a:pt x="0" y="7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9" name="Freeform 327"/>
              <p:cNvSpPr/>
              <p:nvPr/>
            </p:nvSpPr>
            <p:spPr bwMode="auto">
              <a:xfrm>
                <a:off x="1777" y="2375"/>
                <a:ext cx="36" cy="29"/>
              </a:xfrm>
              <a:custGeom>
                <a:avLst/>
                <a:gdLst>
                  <a:gd name="T0" fmla="*/ 0 w 125"/>
                  <a:gd name="T1" fmla="*/ 1 h 104"/>
                  <a:gd name="T2" fmla="*/ 1 w 125"/>
                  <a:gd name="T3" fmla="*/ 0 h 104"/>
                  <a:gd name="T4" fmla="*/ 2 w 125"/>
                  <a:gd name="T5" fmla="*/ 0 h 104"/>
                  <a:gd name="T6" fmla="*/ 3 w 125"/>
                  <a:gd name="T7" fmla="*/ 1 h 104"/>
                  <a:gd name="T8" fmla="*/ 3 w 125"/>
                  <a:gd name="T9" fmla="*/ 2 h 104"/>
                  <a:gd name="T10" fmla="*/ 3 w 125"/>
                  <a:gd name="T11" fmla="*/ 2 h 104"/>
                  <a:gd name="T12" fmla="*/ 0 w 125"/>
                  <a:gd name="T13" fmla="*/ 1 h 104"/>
                  <a:gd name="T14" fmla="*/ 0 60000 65536"/>
                  <a:gd name="T15" fmla="*/ 0 60000 65536"/>
                  <a:gd name="T16" fmla="*/ 0 60000 65536"/>
                  <a:gd name="T17" fmla="*/ 0 60000 65536"/>
                  <a:gd name="T18" fmla="*/ 0 60000 65536"/>
                  <a:gd name="T19" fmla="*/ 0 60000 65536"/>
                  <a:gd name="T20" fmla="*/ 0 60000 65536"/>
                  <a:gd name="T21" fmla="*/ 0 w 125"/>
                  <a:gd name="T22" fmla="*/ 0 h 104"/>
                  <a:gd name="T23" fmla="*/ 125 w 125"/>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04">
                    <a:moveTo>
                      <a:pt x="0" y="20"/>
                    </a:moveTo>
                    <a:lnTo>
                      <a:pt x="27" y="5"/>
                    </a:lnTo>
                    <a:lnTo>
                      <a:pt x="84" y="0"/>
                    </a:lnTo>
                    <a:lnTo>
                      <a:pt x="122" y="42"/>
                    </a:lnTo>
                    <a:lnTo>
                      <a:pt x="125" y="74"/>
                    </a:lnTo>
                    <a:lnTo>
                      <a:pt x="112" y="104"/>
                    </a:lnTo>
                    <a:lnTo>
                      <a:pt x="0" y="2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0" name="Freeform 328"/>
              <p:cNvSpPr/>
              <p:nvPr/>
            </p:nvSpPr>
            <p:spPr bwMode="auto">
              <a:xfrm>
                <a:off x="2713" y="2719"/>
                <a:ext cx="36" cy="22"/>
              </a:xfrm>
              <a:custGeom>
                <a:avLst/>
                <a:gdLst>
                  <a:gd name="T0" fmla="*/ 0 w 121"/>
                  <a:gd name="T1" fmla="*/ 1 h 75"/>
                  <a:gd name="T2" fmla="*/ 0 w 121"/>
                  <a:gd name="T3" fmla="*/ 2 h 75"/>
                  <a:gd name="T4" fmla="*/ 3 w 121"/>
                  <a:gd name="T5" fmla="*/ 1 h 75"/>
                  <a:gd name="T6" fmla="*/ 3 w 121"/>
                  <a:gd name="T7" fmla="*/ 1 h 75"/>
                  <a:gd name="T8" fmla="*/ 1 w 121"/>
                  <a:gd name="T9" fmla="*/ 0 h 75"/>
                  <a:gd name="T10" fmla="*/ 0 w 121"/>
                  <a:gd name="T11" fmla="*/ 1 h 75"/>
                  <a:gd name="T12" fmla="*/ 0 60000 65536"/>
                  <a:gd name="T13" fmla="*/ 0 60000 65536"/>
                  <a:gd name="T14" fmla="*/ 0 60000 65536"/>
                  <a:gd name="T15" fmla="*/ 0 60000 65536"/>
                  <a:gd name="T16" fmla="*/ 0 60000 65536"/>
                  <a:gd name="T17" fmla="*/ 0 60000 65536"/>
                  <a:gd name="T18" fmla="*/ 0 w 121"/>
                  <a:gd name="T19" fmla="*/ 0 h 75"/>
                  <a:gd name="T20" fmla="*/ 121 w 12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121" h="75">
                    <a:moveTo>
                      <a:pt x="0" y="46"/>
                    </a:moveTo>
                    <a:lnTo>
                      <a:pt x="16" y="75"/>
                    </a:lnTo>
                    <a:lnTo>
                      <a:pt x="121" y="63"/>
                    </a:lnTo>
                    <a:lnTo>
                      <a:pt x="112" y="22"/>
                    </a:lnTo>
                    <a:lnTo>
                      <a:pt x="40" y="0"/>
                    </a:lnTo>
                    <a:lnTo>
                      <a:pt x="0" y="4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1" name="Freeform 329"/>
              <p:cNvSpPr/>
              <p:nvPr/>
            </p:nvSpPr>
            <p:spPr bwMode="auto">
              <a:xfrm>
                <a:off x="2988" y="3020"/>
                <a:ext cx="13" cy="13"/>
              </a:xfrm>
              <a:custGeom>
                <a:avLst/>
                <a:gdLst>
                  <a:gd name="T0" fmla="*/ 0 w 47"/>
                  <a:gd name="T1" fmla="*/ 1 h 46"/>
                  <a:gd name="T2" fmla="*/ 1 w 47"/>
                  <a:gd name="T3" fmla="*/ 1 h 46"/>
                  <a:gd name="T4" fmla="*/ 1 w 47"/>
                  <a:gd name="T5" fmla="*/ 0 h 46"/>
                  <a:gd name="T6" fmla="*/ 0 w 47"/>
                  <a:gd name="T7" fmla="*/ 1 h 46"/>
                  <a:gd name="T8" fmla="*/ 0 60000 65536"/>
                  <a:gd name="T9" fmla="*/ 0 60000 65536"/>
                  <a:gd name="T10" fmla="*/ 0 60000 65536"/>
                  <a:gd name="T11" fmla="*/ 0 60000 65536"/>
                  <a:gd name="T12" fmla="*/ 0 w 47"/>
                  <a:gd name="T13" fmla="*/ 0 h 46"/>
                  <a:gd name="T14" fmla="*/ 47 w 47"/>
                  <a:gd name="T15" fmla="*/ 46 h 46"/>
                </a:gdLst>
                <a:ahLst/>
                <a:cxnLst>
                  <a:cxn ang="T8">
                    <a:pos x="T0" y="T1"/>
                  </a:cxn>
                  <a:cxn ang="T9">
                    <a:pos x="T2" y="T3"/>
                  </a:cxn>
                  <a:cxn ang="T10">
                    <a:pos x="T4" y="T5"/>
                  </a:cxn>
                  <a:cxn ang="T11">
                    <a:pos x="T6" y="T7"/>
                  </a:cxn>
                </a:cxnLst>
                <a:rect l="T12" t="T13" r="T14" b="T15"/>
                <a:pathLst>
                  <a:path w="47" h="46">
                    <a:moveTo>
                      <a:pt x="0" y="21"/>
                    </a:moveTo>
                    <a:lnTo>
                      <a:pt x="22" y="46"/>
                    </a:lnTo>
                    <a:lnTo>
                      <a:pt x="47" y="0"/>
                    </a:lnTo>
                    <a:lnTo>
                      <a:pt x="0" y="2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2" name="Freeform 330"/>
              <p:cNvSpPr/>
              <p:nvPr/>
            </p:nvSpPr>
            <p:spPr bwMode="auto">
              <a:xfrm>
                <a:off x="1991" y="2489"/>
                <a:ext cx="67" cy="45"/>
              </a:xfrm>
              <a:custGeom>
                <a:avLst/>
                <a:gdLst>
                  <a:gd name="T0" fmla="*/ 0 w 237"/>
                  <a:gd name="T1" fmla="*/ 3 h 156"/>
                  <a:gd name="T2" fmla="*/ 0 w 237"/>
                  <a:gd name="T3" fmla="*/ 0 h 156"/>
                  <a:gd name="T4" fmla="*/ 5 w 237"/>
                  <a:gd name="T5" fmla="*/ 1 h 156"/>
                  <a:gd name="T6" fmla="*/ 5 w 237"/>
                  <a:gd name="T7" fmla="*/ 2 h 156"/>
                  <a:gd name="T8" fmla="*/ 5 w 237"/>
                  <a:gd name="T9" fmla="*/ 3 h 156"/>
                  <a:gd name="T10" fmla="*/ 3 w 237"/>
                  <a:gd name="T11" fmla="*/ 3 h 156"/>
                  <a:gd name="T12" fmla="*/ 3 w 237"/>
                  <a:gd name="T13" fmla="*/ 4 h 156"/>
                  <a:gd name="T14" fmla="*/ 1 w 237"/>
                  <a:gd name="T15" fmla="*/ 4 h 156"/>
                  <a:gd name="T16" fmla="*/ 0 w 237"/>
                  <a:gd name="T17" fmla="*/ 3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156"/>
                  <a:gd name="T29" fmla="*/ 237 w 237"/>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156">
                    <a:moveTo>
                      <a:pt x="0" y="107"/>
                    </a:moveTo>
                    <a:lnTo>
                      <a:pt x="13" y="0"/>
                    </a:lnTo>
                    <a:lnTo>
                      <a:pt x="237" y="24"/>
                    </a:lnTo>
                    <a:lnTo>
                      <a:pt x="197" y="91"/>
                    </a:lnTo>
                    <a:lnTo>
                      <a:pt x="213" y="126"/>
                    </a:lnTo>
                    <a:lnTo>
                      <a:pt x="154" y="130"/>
                    </a:lnTo>
                    <a:lnTo>
                      <a:pt x="119" y="156"/>
                    </a:lnTo>
                    <a:lnTo>
                      <a:pt x="24" y="153"/>
                    </a:lnTo>
                    <a:lnTo>
                      <a:pt x="0" y="10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3" name="Freeform 331"/>
              <p:cNvSpPr/>
              <p:nvPr/>
            </p:nvSpPr>
            <p:spPr bwMode="auto">
              <a:xfrm>
                <a:off x="2750" y="2722"/>
                <a:ext cx="99" cy="234"/>
              </a:xfrm>
              <a:custGeom>
                <a:avLst/>
                <a:gdLst>
                  <a:gd name="T0" fmla="*/ 0 w 345"/>
                  <a:gd name="T1" fmla="*/ 8 h 822"/>
                  <a:gd name="T2" fmla="*/ 0 w 345"/>
                  <a:gd name="T3" fmla="*/ 7 h 822"/>
                  <a:gd name="T4" fmla="*/ 3 w 345"/>
                  <a:gd name="T5" fmla="*/ 2 h 822"/>
                  <a:gd name="T6" fmla="*/ 4 w 345"/>
                  <a:gd name="T7" fmla="*/ 1 h 822"/>
                  <a:gd name="T8" fmla="*/ 5 w 345"/>
                  <a:gd name="T9" fmla="*/ 0 h 822"/>
                  <a:gd name="T10" fmla="*/ 6 w 345"/>
                  <a:gd name="T11" fmla="*/ 1 h 822"/>
                  <a:gd name="T12" fmla="*/ 6 w 345"/>
                  <a:gd name="T13" fmla="*/ 2 h 822"/>
                  <a:gd name="T14" fmla="*/ 5 w 345"/>
                  <a:gd name="T15" fmla="*/ 5 h 822"/>
                  <a:gd name="T16" fmla="*/ 6 w 345"/>
                  <a:gd name="T17" fmla="*/ 4 h 822"/>
                  <a:gd name="T18" fmla="*/ 6 w 345"/>
                  <a:gd name="T19" fmla="*/ 6 h 822"/>
                  <a:gd name="T20" fmla="*/ 8 w 345"/>
                  <a:gd name="T21" fmla="*/ 7 h 822"/>
                  <a:gd name="T22" fmla="*/ 7 w 345"/>
                  <a:gd name="T23" fmla="*/ 8 h 822"/>
                  <a:gd name="T24" fmla="*/ 5 w 345"/>
                  <a:gd name="T25" fmla="*/ 9 h 822"/>
                  <a:gd name="T26" fmla="*/ 5 w 345"/>
                  <a:gd name="T27" fmla="*/ 11 h 822"/>
                  <a:gd name="T28" fmla="*/ 6 w 345"/>
                  <a:gd name="T29" fmla="*/ 13 h 822"/>
                  <a:gd name="T30" fmla="*/ 5 w 345"/>
                  <a:gd name="T31" fmla="*/ 14 h 822"/>
                  <a:gd name="T32" fmla="*/ 7 w 345"/>
                  <a:gd name="T33" fmla="*/ 17 h 822"/>
                  <a:gd name="T34" fmla="*/ 6 w 345"/>
                  <a:gd name="T35" fmla="*/ 19 h 822"/>
                  <a:gd name="T36" fmla="*/ 5 w 345"/>
                  <a:gd name="T37" fmla="*/ 13 h 822"/>
                  <a:gd name="T38" fmla="*/ 4 w 345"/>
                  <a:gd name="T39" fmla="*/ 11 h 822"/>
                  <a:gd name="T40" fmla="*/ 3 w 345"/>
                  <a:gd name="T41" fmla="*/ 13 h 822"/>
                  <a:gd name="T42" fmla="*/ 2 w 345"/>
                  <a:gd name="T43" fmla="*/ 13 h 822"/>
                  <a:gd name="T44" fmla="*/ 2 w 345"/>
                  <a:gd name="T45" fmla="*/ 11 h 822"/>
                  <a:gd name="T46" fmla="*/ 0 w 345"/>
                  <a:gd name="T47" fmla="*/ 8 h 8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5"/>
                  <a:gd name="T73" fmla="*/ 0 h 822"/>
                  <a:gd name="T74" fmla="*/ 345 w 345"/>
                  <a:gd name="T75" fmla="*/ 822 h 82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5" h="822">
                    <a:moveTo>
                      <a:pt x="0" y="337"/>
                    </a:moveTo>
                    <a:lnTo>
                      <a:pt x="14" y="289"/>
                    </a:lnTo>
                    <a:lnTo>
                      <a:pt x="114" y="76"/>
                    </a:lnTo>
                    <a:lnTo>
                      <a:pt x="181" y="48"/>
                    </a:lnTo>
                    <a:lnTo>
                      <a:pt x="196" y="0"/>
                    </a:lnTo>
                    <a:lnTo>
                      <a:pt x="247" y="27"/>
                    </a:lnTo>
                    <a:lnTo>
                      <a:pt x="247" y="71"/>
                    </a:lnTo>
                    <a:lnTo>
                      <a:pt x="204" y="201"/>
                    </a:lnTo>
                    <a:lnTo>
                      <a:pt x="249" y="190"/>
                    </a:lnTo>
                    <a:lnTo>
                      <a:pt x="273" y="278"/>
                    </a:lnTo>
                    <a:lnTo>
                      <a:pt x="345" y="302"/>
                    </a:lnTo>
                    <a:lnTo>
                      <a:pt x="309" y="345"/>
                    </a:lnTo>
                    <a:lnTo>
                      <a:pt x="226" y="401"/>
                    </a:lnTo>
                    <a:lnTo>
                      <a:pt x="204" y="454"/>
                    </a:lnTo>
                    <a:lnTo>
                      <a:pt x="249" y="552"/>
                    </a:lnTo>
                    <a:lnTo>
                      <a:pt x="233" y="612"/>
                    </a:lnTo>
                    <a:lnTo>
                      <a:pt x="287" y="742"/>
                    </a:lnTo>
                    <a:lnTo>
                      <a:pt x="247" y="822"/>
                    </a:lnTo>
                    <a:lnTo>
                      <a:pt x="207" y="540"/>
                    </a:lnTo>
                    <a:lnTo>
                      <a:pt x="173" y="497"/>
                    </a:lnTo>
                    <a:lnTo>
                      <a:pt x="118" y="571"/>
                    </a:lnTo>
                    <a:lnTo>
                      <a:pt x="78" y="556"/>
                    </a:lnTo>
                    <a:lnTo>
                      <a:pt x="86" y="455"/>
                    </a:lnTo>
                    <a:lnTo>
                      <a:pt x="0" y="33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4" name="Freeform 332"/>
              <p:cNvSpPr/>
              <p:nvPr/>
            </p:nvSpPr>
            <p:spPr bwMode="auto">
              <a:xfrm>
                <a:off x="2863" y="2898"/>
                <a:ext cx="54" cy="54"/>
              </a:xfrm>
              <a:custGeom>
                <a:avLst/>
                <a:gdLst>
                  <a:gd name="T0" fmla="*/ 0 w 190"/>
                  <a:gd name="T1" fmla="*/ 1 h 190"/>
                  <a:gd name="T2" fmla="*/ 0 w 190"/>
                  <a:gd name="T3" fmla="*/ 3 h 190"/>
                  <a:gd name="T4" fmla="*/ 1 w 190"/>
                  <a:gd name="T5" fmla="*/ 4 h 190"/>
                  <a:gd name="T6" fmla="*/ 2 w 190"/>
                  <a:gd name="T7" fmla="*/ 4 h 190"/>
                  <a:gd name="T8" fmla="*/ 4 w 190"/>
                  <a:gd name="T9" fmla="*/ 2 h 190"/>
                  <a:gd name="T10" fmla="*/ 4 w 190"/>
                  <a:gd name="T11" fmla="*/ 0 h 190"/>
                  <a:gd name="T12" fmla="*/ 2 w 190"/>
                  <a:gd name="T13" fmla="*/ 0 h 190"/>
                  <a:gd name="T14" fmla="*/ 1 w 190"/>
                  <a:gd name="T15" fmla="*/ 0 h 190"/>
                  <a:gd name="T16" fmla="*/ 0 w 190"/>
                  <a:gd name="T17" fmla="*/ 1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190"/>
                  <a:gd name="T29" fmla="*/ 190 w 190"/>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190">
                    <a:moveTo>
                      <a:pt x="0" y="37"/>
                    </a:moveTo>
                    <a:lnTo>
                      <a:pt x="12" y="132"/>
                    </a:lnTo>
                    <a:lnTo>
                      <a:pt x="39" y="182"/>
                    </a:lnTo>
                    <a:lnTo>
                      <a:pt x="73" y="190"/>
                    </a:lnTo>
                    <a:lnTo>
                      <a:pt x="190" y="102"/>
                    </a:lnTo>
                    <a:lnTo>
                      <a:pt x="187" y="0"/>
                    </a:lnTo>
                    <a:lnTo>
                      <a:pt x="101" y="16"/>
                    </a:lnTo>
                    <a:lnTo>
                      <a:pt x="25" y="13"/>
                    </a:lnTo>
                    <a:lnTo>
                      <a:pt x="0" y="3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5" name="Freeform 333"/>
              <p:cNvSpPr/>
              <p:nvPr/>
            </p:nvSpPr>
            <p:spPr bwMode="auto">
              <a:xfrm>
                <a:off x="2616" y="2960"/>
                <a:ext cx="20" cy="48"/>
              </a:xfrm>
              <a:custGeom>
                <a:avLst/>
                <a:gdLst>
                  <a:gd name="T0" fmla="*/ 0 w 72"/>
                  <a:gd name="T1" fmla="*/ 0 h 166"/>
                  <a:gd name="T2" fmla="*/ 0 w 72"/>
                  <a:gd name="T3" fmla="*/ 4 h 166"/>
                  <a:gd name="T4" fmla="*/ 2 w 72"/>
                  <a:gd name="T5" fmla="*/ 3 h 166"/>
                  <a:gd name="T6" fmla="*/ 1 w 72"/>
                  <a:gd name="T7" fmla="*/ 1 h 166"/>
                  <a:gd name="T8" fmla="*/ 0 w 72"/>
                  <a:gd name="T9" fmla="*/ 0 h 166"/>
                  <a:gd name="T10" fmla="*/ 0 60000 65536"/>
                  <a:gd name="T11" fmla="*/ 0 60000 65536"/>
                  <a:gd name="T12" fmla="*/ 0 60000 65536"/>
                  <a:gd name="T13" fmla="*/ 0 60000 65536"/>
                  <a:gd name="T14" fmla="*/ 0 60000 65536"/>
                  <a:gd name="T15" fmla="*/ 0 w 72"/>
                  <a:gd name="T16" fmla="*/ 0 h 166"/>
                  <a:gd name="T17" fmla="*/ 72 w 72"/>
                  <a:gd name="T18" fmla="*/ 166 h 166"/>
                </a:gdLst>
                <a:ahLst/>
                <a:cxnLst>
                  <a:cxn ang="T10">
                    <a:pos x="T0" y="T1"/>
                  </a:cxn>
                  <a:cxn ang="T11">
                    <a:pos x="T2" y="T3"/>
                  </a:cxn>
                  <a:cxn ang="T12">
                    <a:pos x="T4" y="T5"/>
                  </a:cxn>
                  <a:cxn ang="T13">
                    <a:pos x="T6" y="T7"/>
                  </a:cxn>
                  <a:cxn ang="T14">
                    <a:pos x="T8" y="T9"/>
                  </a:cxn>
                </a:cxnLst>
                <a:rect l="T15" t="T16" r="T17" b="T18"/>
                <a:pathLst>
                  <a:path w="72" h="166">
                    <a:moveTo>
                      <a:pt x="0" y="0"/>
                    </a:moveTo>
                    <a:lnTo>
                      <a:pt x="13" y="166"/>
                    </a:lnTo>
                    <a:lnTo>
                      <a:pt x="72" y="138"/>
                    </a:lnTo>
                    <a:lnTo>
                      <a:pt x="45" y="4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6" name="Freeform 334"/>
              <p:cNvSpPr/>
              <p:nvPr/>
            </p:nvSpPr>
            <p:spPr bwMode="auto">
              <a:xfrm>
                <a:off x="2548" y="2340"/>
                <a:ext cx="667" cy="486"/>
              </a:xfrm>
              <a:custGeom>
                <a:avLst/>
                <a:gdLst>
                  <a:gd name="T0" fmla="*/ 0 w 2339"/>
                  <a:gd name="T1" fmla="*/ 17 h 1707"/>
                  <a:gd name="T2" fmla="*/ 6 w 2339"/>
                  <a:gd name="T3" fmla="*/ 15 h 1707"/>
                  <a:gd name="T4" fmla="*/ 5 w 2339"/>
                  <a:gd name="T5" fmla="*/ 11 h 1707"/>
                  <a:gd name="T6" fmla="*/ 8 w 2339"/>
                  <a:gd name="T7" fmla="*/ 8 h 1707"/>
                  <a:gd name="T8" fmla="*/ 11 w 2339"/>
                  <a:gd name="T9" fmla="*/ 7 h 1707"/>
                  <a:gd name="T10" fmla="*/ 13 w 2339"/>
                  <a:gd name="T11" fmla="*/ 7 h 1707"/>
                  <a:gd name="T12" fmla="*/ 15 w 2339"/>
                  <a:gd name="T13" fmla="*/ 11 h 1707"/>
                  <a:gd name="T14" fmla="*/ 21 w 2339"/>
                  <a:gd name="T15" fmla="*/ 14 h 1707"/>
                  <a:gd name="T16" fmla="*/ 28 w 2339"/>
                  <a:gd name="T17" fmla="*/ 15 h 1707"/>
                  <a:gd name="T18" fmla="*/ 34 w 2339"/>
                  <a:gd name="T19" fmla="*/ 13 h 1707"/>
                  <a:gd name="T20" fmla="*/ 35 w 2339"/>
                  <a:gd name="T21" fmla="*/ 11 h 1707"/>
                  <a:gd name="T22" fmla="*/ 40 w 2339"/>
                  <a:gd name="T23" fmla="*/ 9 h 1707"/>
                  <a:gd name="T24" fmla="*/ 37 w 2339"/>
                  <a:gd name="T25" fmla="*/ 8 h 1707"/>
                  <a:gd name="T26" fmla="*/ 38 w 2339"/>
                  <a:gd name="T27" fmla="*/ 5 h 1707"/>
                  <a:gd name="T28" fmla="*/ 40 w 2339"/>
                  <a:gd name="T29" fmla="*/ 5 h 1707"/>
                  <a:gd name="T30" fmla="*/ 41 w 2339"/>
                  <a:gd name="T31" fmla="*/ 1 h 1707"/>
                  <a:gd name="T32" fmla="*/ 46 w 2339"/>
                  <a:gd name="T33" fmla="*/ 1 h 1707"/>
                  <a:gd name="T34" fmla="*/ 50 w 2339"/>
                  <a:gd name="T35" fmla="*/ 6 h 1707"/>
                  <a:gd name="T36" fmla="*/ 54 w 2339"/>
                  <a:gd name="T37" fmla="*/ 7 h 1707"/>
                  <a:gd name="T38" fmla="*/ 51 w 2339"/>
                  <a:gd name="T39" fmla="*/ 12 h 1707"/>
                  <a:gd name="T40" fmla="*/ 50 w 2339"/>
                  <a:gd name="T41" fmla="*/ 14 h 1707"/>
                  <a:gd name="T42" fmla="*/ 48 w 2339"/>
                  <a:gd name="T43" fmla="*/ 15 h 1707"/>
                  <a:gd name="T44" fmla="*/ 47 w 2339"/>
                  <a:gd name="T45" fmla="*/ 15 h 1707"/>
                  <a:gd name="T46" fmla="*/ 42 w 2339"/>
                  <a:gd name="T47" fmla="*/ 19 h 1707"/>
                  <a:gd name="T48" fmla="*/ 42 w 2339"/>
                  <a:gd name="T49" fmla="*/ 16 h 1707"/>
                  <a:gd name="T50" fmla="*/ 39 w 2339"/>
                  <a:gd name="T51" fmla="*/ 19 h 1707"/>
                  <a:gd name="T52" fmla="*/ 42 w 2339"/>
                  <a:gd name="T53" fmla="*/ 20 h 1707"/>
                  <a:gd name="T54" fmla="*/ 41 w 2339"/>
                  <a:gd name="T55" fmla="*/ 22 h 1707"/>
                  <a:gd name="T56" fmla="*/ 43 w 2339"/>
                  <a:gd name="T57" fmla="*/ 27 h 1707"/>
                  <a:gd name="T58" fmla="*/ 43 w 2339"/>
                  <a:gd name="T59" fmla="*/ 28 h 1707"/>
                  <a:gd name="T60" fmla="*/ 43 w 2339"/>
                  <a:gd name="T61" fmla="*/ 29 h 1707"/>
                  <a:gd name="T62" fmla="*/ 38 w 2339"/>
                  <a:gd name="T63" fmla="*/ 36 h 1707"/>
                  <a:gd name="T64" fmla="*/ 36 w 2339"/>
                  <a:gd name="T65" fmla="*/ 37 h 1707"/>
                  <a:gd name="T66" fmla="*/ 35 w 2339"/>
                  <a:gd name="T67" fmla="*/ 38 h 1707"/>
                  <a:gd name="T68" fmla="*/ 32 w 2339"/>
                  <a:gd name="T69" fmla="*/ 39 h 1707"/>
                  <a:gd name="T70" fmla="*/ 30 w 2339"/>
                  <a:gd name="T71" fmla="*/ 38 h 1707"/>
                  <a:gd name="T72" fmla="*/ 25 w 2339"/>
                  <a:gd name="T73" fmla="*/ 37 h 1707"/>
                  <a:gd name="T74" fmla="*/ 25 w 2339"/>
                  <a:gd name="T75" fmla="*/ 38 h 1707"/>
                  <a:gd name="T76" fmla="*/ 23 w 2339"/>
                  <a:gd name="T77" fmla="*/ 37 h 1707"/>
                  <a:gd name="T78" fmla="*/ 21 w 2339"/>
                  <a:gd name="T79" fmla="*/ 36 h 1707"/>
                  <a:gd name="T80" fmla="*/ 22 w 2339"/>
                  <a:gd name="T81" fmla="*/ 32 h 1707"/>
                  <a:gd name="T82" fmla="*/ 20 w 2339"/>
                  <a:gd name="T83" fmla="*/ 30 h 1707"/>
                  <a:gd name="T84" fmla="*/ 16 w 2339"/>
                  <a:gd name="T85" fmla="*/ 31 h 1707"/>
                  <a:gd name="T86" fmla="*/ 13 w 2339"/>
                  <a:gd name="T87" fmla="*/ 32 h 1707"/>
                  <a:gd name="T88" fmla="*/ 13 w 2339"/>
                  <a:gd name="T89" fmla="*/ 31 h 1707"/>
                  <a:gd name="T90" fmla="*/ 9 w 2339"/>
                  <a:gd name="T91" fmla="*/ 30 h 1707"/>
                  <a:gd name="T92" fmla="*/ 5 w 2339"/>
                  <a:gd name="T93" fmla="*/ 28 h 1707"/>
                  <a:gd name="T94" fmla="*/ 5 w 2339"/>
                  <a:gd name="T95" fmla="*/ 26 h 1707"/>
                  <a:gd name="T96" fmla="*/ 6 w 2339"/>
                  <a:gd name="T97" fmla="*/ 23 h 1707"/>
                  <a:gd name="T98" fmla="*/ 3 w 2339"/>
                  <a:gd name="T99" fmla="*/ 23 h 1707"/>
                  <a:gd name="T100" fmla="*/ 1 w 2339"/>
                  <a:gd name="T101" fmla="*/ 20 h 1707"/>
                  <a:gd name="T102" fmla="*/ 0 w 2339"/>
                  <a:gd name="T103" fmla="*/ 19 h 170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39"/>
                  <a:gd name="T157" fmla="*/ 0 h 1707"/>
                  <a:gd name="T158" fmla="*/ 2339 w 2339"/>
                  <a:gd name="T159" fmla="*/ 1707 h 170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39" h="1707">
                    <a:moveTo>
                      <a:pt x="0" y="812"/>
                    </a:moveTo>
                    <a:lnTo>
                      <a:pt x="15" y="747"/>
                    </a:lnTo>
                    <a:lnTo>
                      <a:pt x="98" y="730"/>
                    </a:lnTo>
                    <a:lnTo>
                      <a:pt x="245" y="642"/>
                    </a:lnTo>
                    <a:lnTo>
                      <a:pt x="267" y="572"/>
                    </a:lnTo>
                    <a:lnTo>
                      <a:pt x="238" y="491"/>
                    </a:lnTo>
                    <a:lnTo>
                      <a:pt x="331" y="469"/>
                    </a:lnTo>
                    <a:lnTo>
                      <a:pt x="357" y="362"/>
                    </a:lnTo>
                    <a:lnTo>
                      <a:pt x="454" y="368"/>
                    </a:lnTo>
                    <a:lnTo>
                      <a:pt x="465" y="299"/>
                    </a:lnTo>
                    <a:lnTo>
                      <a:pt x="539" y="264"/>
                    </a:lnTo>
                    <a:lnTo>
                      <a:pt x="578" y="322"/>
                    </a:lnTo>
                    <a:lnTo>
                      <a:pt x="633" y="345"/>
                    </a:lnTo>
                    <a:lnTo>
                      <a:pt x="652" y="469"/>
                    </a:lnTo>
                    <a:lnTo>
                      <a:pt x="821" y="519"/>
                    </a:lnTo>
                    <a:lnTo>
                      <a:pt x="892" y="606"/>
                    </a:lnTo>
                    <a:lnTo>
                      <a:pt x="1033" y="602"/>
                    </a:lnTo>
                    <a:lnTo>
                      <a:pt x="1190" y="667"/>
                    </a:lnTo>
                    <a:lnTo>
                      <a:pt x="1395" y="606"/>
                    </a:lnTo>
                    <a:lnTo>
                      <a:pt x="1459" y="557"/>
                    </a:lnTo>
                    <a:lnTo>
                      <a:pt x="1459" y="488"/>
                    </a:lnTo>
                    <a:lnTo>
                      <a:pt x="1518" y="496"/>
                    </a:lnTo>
                    <a:lnTo>
                      <a:pt x="1649" y="398"/>
                    </a:lnTo>
                    <a:lnTo>
                      <a:pt x="1748" y="392"/>
                    </a:lnTo>
                    <a:lnTo>
                      <a:pt x="1701" y="318"/>
                    </a:lnTo>
                    <a:lnTo>
                      <a:pt x="1604" y="337"/>
                    </a:lnTo>
                    <a:lnTo>
                      <a:pt x="1603" y="254"/>
                    </a:lnTo>
                    <a:lnTo>
                      <a:pt x="1627" y="207"/>
                    </a:lnTo>
                    <a:lnTo>
                      <a:pt x="1684" y="234"/>
                    </a:lnTo>
                    <a:lnTo>
                      <a:pt x="1738" y="204"/>
                    </a:lnTo>
                    <a:lnTo>
                      <a:pt x="1795" y="92"/>
                    </a:lnTo>
                    <a:lnTo>
                      <a:pt x="1770" y="51"/>
                    </a:lnTo>
                    <a:lnTo>
                      <a:pt x="1908" y="0"/>
                    </a:lnTo>
                    <a:lnTo>
                      <a:pt x="1986" y="35"/>
                    </a:lnTo>
                    <a:lnTo>
                      <a:pt x="2056" y="224"/>
                    </a:lnTo>
                    <a:lnTo>
                      <a:pt x="2173" y="266"/>
                    </a:lnTo>
                    <a:lnTo>
                      <a:pt x="2193" y="335"/>
                    </a:lnTo>
                    <a:lnTo>
                      <a:pt x="2339" y="291"/>
                    </a:lnTo>
                    <a:lnTo>
                      <a:pt x="2270" y="475"/>
                    </a:lnTo>
                    <a:lnTo>
                      <a:pt x="2185" y="503"/>
                    </a:lnTo>
                    <a:lnTo>
                      <a:pt x="2198" y="572"/>
                    </a:lnTo>
                    <a:lnTo>
                      <a:pt x="2173" y="615"/>
                    </a:lnTo>
                    <a:lnTo>
                      <a:pt x="2159" y="602"/>
                    </a:lnTo>
                    <a:lnTo>
                      <a:pt x="2083" y="652"/>
                    </a:lnTo>
                    <a:lnTo>
                      <a:pt x="2083" y="679"/>
                    </a:lnTo>
                    <a:lnTo>
                      <a:pt x="2030" y="670"/>
                    </a:lnTo>
                    <a:lnTo>
                      <a:pt x="1936" y="753"/>
                    </a:lnTo>
                    <a:lnTo>
                      <a:pt x="1819" y="820"/>
                    </a:lnTo>
                    <a:lnTo>
                      <a:pt x="1857" y="730"/>
                    </a:lnTo>
                    <a:lnTo>
                      <a:pt x="1838" y="701"/>
                    </a:lnTo>
                    <a:lnTo>
                      <a:pt x="1684" y="801"/>
                    </a:lnTo>
                    <a:lnTo>
                      <a:pt x="1681" y="829"/>
                    </a:lnTo>
                    <a:lnTo>
                      <a:pt x="1732" y="894"/>
                    </a:lnTo>
                    <a:lnTo>
                      <a:pt x="1800" y="866"/>
                    </a:lnTo>
                    <a:lnTo>
                      <a:pt x="1869" y="890"/>
                    </a:lnTo>
                    <a:lnTo>
                      <a:pt x="1777" y="941"/>
                    </a:lnTo>
                    <a:lnTo>
                      <a:pt x="1739" y="1013"/>
                    </a:lnTo>
                    <a:lnTo>
                      <a:pt x="1841" y="1167"/>
                    </a:lnTo>
                    <a:lnTo>
                      <a:pt x="1773" y="1154"/>
                    </a:lnTo>
                    <a:lnTo>
                      <a:pt x="1841" y="1208"/>
                    </a:lnTo>
                    <a:lnTo>
                      <a:pt x="1776" y="1240"/>
                    </a:lnTo>
                    <a:lnTo>
                      <a:pt x="1846" y="1255"/>
                    </a:lnTo>
                    <a:lnTo>
                      <a:pt x="1716" y="1504"/>
                    </a:lnTo>
                    <a:lnTo>
                      <a:pt x="1630" y="1579"/>
                    </a:lnTo>
                    <a:lnTo>
                      <a:pt x="1546" y="1602"/>
                    </a:lnTo>
                    <a:lnTo>
                      <a:pt x="1540" y="1603"/>
                    </a:lnTo>
                    <a:lnTo>
                      <a:pt x="1518" y="1589"/>
                    </a:lnTo>
                    <a:lnTo>
                      <a:pt x="1498" y="1629"/>
                    </a:lnTo>
                    <a:lnTo>
                      <a:pt x="1399" y="1654"/>
                    </a:lnTo>
                    <a:lnTo>
                      <a:pt x="1390" y="1707"/>
                    </a:lnTo>
                    <a:lnTo>
                      <a:pt x="1373" y="1643"/>
                    </a:lnTo>
                    <a:lnTo>
                      <a:pt x="1306" y="1648"/>
                    </a:lnTo>
                    <a:lnTo>
                      <a:pt x="1204" y="1572"/>
                    </a:lnTo>
                    <a:lnTo>
                      <a:pt x="1089" y="1606"/>
                    </a:lnTo>
                    <a:lnTo>
                      <a:pt x="1066" y="1607"/>
                    </a:lnTo>
                    <a:lnTo>
                      <a:pt x="1068" y="1654"/>
                    </a:lnTo>
                    <a:lnTo>
                      <a:pt x="1052" y="1642"/>
                    </a:lnTo>
                    <a:lnTo>
                      <a:pt x="980" y="1618"/>
                    </a:lnTo>
                    <a:lnTo>
                      <a:pt x="956" y="1530"/>
                    </a:lnTo>
                    <a:lnTo>
                      <a:pt x="911" y="1541"/>
                    </a:lnTo>
                    <a:lnTo>
                      <a:pt x="954" y="1411"/>
                    </a:lnTo>
                    <a:lnTo>
                      <a:pt x="954" y="1367"/>
                    </a:lnTo>
                    <a:lnTo>
                      <a:pt x="903" y="1340"/>
                    </a:lnTo>
                    <a:lnTo>
                      <a:pt x="864" y="1322"/>
                    </a:lnTo>
                    <a:lnTo>
                      <a:pt x="852" y="1273"/>
                    </a:lnTo>
                    <a:lnTo>
                      <a:pt x="691" y="1354"/>
                    </a:lnTo>
                    <a:lnTo>
                      <a:pt x="619" y="1332"/>
                    </a:lnTo>
                    <a:lnTo>
                      <a:pt x="579" y="1378"/>
                    </a:lnTo>
                    <a:lnTo>
                      <a:pt x="574" y="1345"/>
                    </a:lnTo>
                    <a:lnTo>
                      <a:pt x="549" y="1353"/>
                    </a:lnTo>
                    <a:lnTo>
                      <a:pt x="467" y="1353"/>
                    </a:lnTo>
                    <a:lnTo>
                      <a:pt x="402" y="1282"/>
                    </a:lnTo>
                    <a:lnTo>
                      <a:pt x="283" y="1236"/>
                    </a:lnTo>
                    <a:lnTo>
                      <a:pt x="201" y="1205"/>
                    </a:lnTo>
                    <a:lnTo>
                      <a:pt x="184" y="1128"/>
                    </a:lnTo>
                    <a:lnTo>
                      <a:pt x="223" y="1119"/>
                    </a:lnTo>
                    <a:lnTo>
                      <a:pt x="199" y="1056"/>
                    </a:lnTo>
                    <a:lnTo>
                      <a:pt x="252" y="983"/>
                    </a:lnTo>
                    <a:lnTo>
                      <a:pt x="212" y="958"/>
                    </a:lnTo>
                    <a:lnTo>
                      <a:pt x="150" y="985"/>
                    </a:lnTo>
                    <a:lnTo>
                      <a:pt x="38" y="901"/>
                    </a:lnTo>
                    <a:lnTo>
                      <a:pt x="42" y="890"/>
                    </a:lnTo>
                    <a:lnTo>
                      <a:pt x="42" y="830"/>
                    </a:lnTo>
                    <a:lnTo>
                      <a:pt x="0" y="81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7" name="Freeform 335"/>
              <p:cNvSpPr/>
              <p:nvPr/>
            </p:nvSpPr>
            <p:spPr bwMode="auto">
              <a:xfrm>
                <a:off x="2931" y="2830"/>
                <a:ext cx="24" cy="22"/>
              </a:xfrm>
              <a:custGeom>
                <a:avLst/>
                <a:gdLst>
                  <a:gd name="T0" fmla="*/ 0 w 84"/>
                  <a:gd name="T1" fmla="*/ 1 h 80"/>
                  <a:gd name="T2" fmla="*/ 1 w 84"/>
                  <a:gd name="T3" fmla="*/ 0 h 80"/>
                  <a:gd name="T4" fmla="*/ 2 w 84"/>
                  <a:gd name="T5" fmla="*/ 0 h 80"/>
                  <a:gd name="T6" fmla="*/ 1 w 84"/>
                  <a:gd name="T7" fmla="*/ 2 h 80"/>
                  <a:gd name="T8" fmla="*/ 0 w 84"/>
                  <a:gd name="T9" fmla="*/ 1 h 80"/>
                  <a:gd name="T10" fmla="*/ 0 60000 65536"/>
                  <a:gd name="T11" fmla="*/ 0 60000 65536"/>
                  <a:gd name="T12" fmla="*/ 0 60000 65536"/>
                  <a:gd name="T13" fmla="*/ 0 60000 65536"/>
                  <a:gd name="T14" fmla="*/ 0 60000 65536"/>
                  <a:gd name="T15" fmla="*/ 0 w 84"/>
                  <a:gd name="T16" fmla="*/ 0 h 80"/>
                  <a:gd name="T17" fmla="*/ 84 w 84"/>
                  <a:gd name="T18" fmla="*/ 80 h 80"/>
                </a:gdLst>
                <a:ahLst/>
                <a:cxnLst>
                  <a:cxn ang="T10">
                    <a:pos x="T0" y="T1"/>
                  </a:cxn>
                  <a:cxn ang="T11">
                    <a:pos x="T2" y="T3"/>
                  </a:cxn>
                  <a:cxn ang="T12">
                    <a:pos x="T4" y="T5"/>
                  </a:cxn>
                  <a:cxn ang="T13">
                    <a:pos x="T6" y="T7"/>
                  </a:cxn>
                  <a:cxn ang="T14">
                    <a:pos x="T8" y="T9"/>
                  </a:cxn>
                </a:cxnLst>
                <a:rect l="T15" t="T16" r="T17" b="T18"/>
                <a:pathLst>
                  <a:path w="84" h="80">
                    <a:moveTo>
                      <a:pt x="0" y="65"/>
                    </a:moveTo>
                    <a:lnTo>
                      <a:pt x="27" y="0"/>
                    </a:lnTo>
                    <a:lnTo>
                      <a:pt x="84" y="15"/>
                    </a:lnTo>
                    <a:lnTo>
                      <a:pt x="38" y="80"/>
                    </a:lnTo>
                    <a:lnTo>
                      <a:pt x="0" y="6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8" name="Freeform 336"/>
              <p:cNvSpPr/>
              <p:nvPr/>
            </p:nvSpPr>
            <p:spPr bwMode="auto">
              <a:xfrm>
                <a:off x="3054" y="2763"/>
                <a:ext cx="19" cy="41"/>
              </a:xfrm>
              <a:custGeom>
                <a:avLst/>
                <a:gdLst>
                  <a:gd name="T0" fmla="*/ 0 w 67"/>
                  <a:gd name="T1" fmla="*/ 1 h 144"/>
                  <a:gd name="T2" fmla="*/ 1 w 67"/>
                  <a:gd name="T3" fmla="*/ 3 h 144"/>
                  <a:gd name="T4" fmla="*/ 1 w 67"/>
                  <a:gd name="T5" fmla="*/ 0 h 144"/>
                  <a:gd name="T6" fmla="*/ 1 w 67"/>
                  <a:gd name="T7" fmla="*/ 0 h 144"/>
                  <a:gd name="T8" fmla="*/ 0 w 67"/>
                  <a:gd name="T9" fmla="*/ 1 h 144"/>
                  <a:gd name="T10" fmla="*/ 0 60000 65536"/>
                  <a:gd name="T11" fmla="*/ 0 60000 65536"/>
                  <a:gd name="T12" fmla="*/ 0 60000 65536"/>
                  <a:gd name="T13" fmla="*/ 0 60000 65536"/>
                  <a:gd name="T14" fmla="*/ 0 60000 65536"/>
                  <a:gd name="T15" fmla="*/ 0 w 67"/>
                  <a:gd name="T16" fmla="*/ 0 h 144"/>
                  <a:gd name="T17" fmla="*/ 67 w 67"/>
                  <a:gd name="T18" fmla="*/ 144 h 144"/>
                </a:gdLst>
                <a:ahLst/>
                <a:cxnLst>
                  <a:cxn ang="T10">
                    <a:pos x="T0" y="T1"/>
                  </a:cxn>
                  <a:cxn ang="T11">
                    <a:pos x="T2" y="T3"/>
                  </a:cxn>
                  <a:cxn ang="T12">
                    <a:pos x="T4" y="T5"/>
                  </a:cxn>
                  <a:cxn ang="T13">
                    <a:pos x="T6" y="T7"/>
                  </a:cxn>
                  <a:cxn ang="T14">
                    <a:pos x="T8" y="T9"/>
                  </a:cxn>
                </a:cxnLst>
                <a:rect l="T15" t="T16" r="T17" b="T18"/>
                <a:pathLst>
                  <a:path w="67" h="144">
                    <a:moveTo>
                      <a:pt x="0" y="60"/>
                    </a:moveTo>
                    <a:lnTo>
                      <a:pt x="28" y="144"/>
                    </a:lnTo>
                    <a:lnTo>
                      <a:pt x="67" y="0"/>
                    </a:lnTo>
                    <a:lnTo>
                      <a:pt x="33" y="2"/>
                    </a:lnTo>
                    <a:lnTo>
                      <a:pt x="0" y="6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29" name="Freeform 337"/>
              <p:cNvSpPr/>
              <p:nvPr/>
            </p:nvSpPr>
            <p:spPr bwMode="auto">
              <a:xfrm>
                <a:off x="1875" y="2380"/>
                <a:ext cx="116" cy="54"/>
              </a:xfrm>
              <a:custGeom>
                <a:avLst/>
                <a:gdLst>
                  <a:gd name="T0" fmla="*/ 0 w 403"/>
                  <a:gd name="T1" fmla="*/ 1 h 190"/>
                  <a:gd name="T2" fmla="*/ 2 w 403"/>
                  <a:gd name="T3" fmla="*/ 3 h 190"/>
                  <a:gd name="T4" fmla="*/ 4 w 403"/>
                  <a:gd name="T5" fmla="*/ 3 h 190"/>
                  <a:gd name="T6" fmla="*/ 5 w 403"/>
                  <a:gd name="T7" fmla="*/ 4 h 190"/>
                  <a:gd name="T8" fmla="*/ 6 w 403"/>
                  <a:gd name="T9" fmla="*/ 4 h 190"/>
                  <a:gd name="T10" fmla="*/ 8 w 403"/>
                  <a:gd name="T11" fmla="*/ 3 h 190"/>
                  <a:gd name="T12" fmla="*/ 9 w 403"/>
                  <a:gd name="T13" fmla="*/ 4 h 190"/>
                  <a:gd name="T14" fmla="*/ 9 w 403"/>
                  <a:gd name="T15" fmla="*/ 3 h 190"/>
                  <a:gd name="T16" fmla="*/ 7 w 403"/>
                  <a:gd name="T17" fmla="*/ 3 h 190"/>
                  <a:gd name="T18" fmla="*/ 3 w 403"/>
                  <a:gd name="T19" fmla="*/ 0 h 190"/>
                  <a:gd name="T20" fmla="*/ 2 w 403"/>
                  <a:gd name="T21" fmla="*/ 0 h 190"/>
                  <a:gd name="T22" fmla="*/ 0 w 403"/>
                  <a:gd name="T23" fmla="*/ 1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3"/>
                  <a:gd name="T37" fmla="*/ 0 h 190"/>
                  <a:gd name="T38" fmla="*/ 403 w 403"/>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3" h="190">
                    <a:moveTo>
                      <a:pt x="0" y="47"/>
                    </a:moveTo>
                    <a:lnTo>
                      <a:pt x="72" y="135"/>
                    </a:lnTo>
                    <a:lnTo>
                      <a:pt x="184" y="134"/>
                    </a:lnTo>
                    <a:lnTo>
                      <a:pt x="201" y="171"/>
                    </a:lnTo>
                    <a:lnTo>
                      <a:pt x="251" y="190"/>
                    </a:lnTo>
                    <a:lnTo>
                      <a:pt x="340" y="146"/>
                    </a:lnTo>
                    <a:lnTo>
                      <a:pt x="392" y="155"/>
                    </a:lnTo>
                    <a:lnTo>
                      <a:pt x="403" y="117"/>
                    </a:lnTo>
                    <a:lnTo>
                      <a:pt x="306" y="106"/>
                    </a:lnTo>
                    <a:lnTo>
                      <a:pt x="110" y="17"/>
                    </a:lnTo>
                    <a:lnTo>
                      <a:pt x="87" y="0"/>
                    </a:lnTo>
                    <a:lnTo>
                      <a:pt x="0" y="4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0" name="Freeform 338"/>
              <p:cNvSpPr/>
              <p:nvPr/>
            </p:nvSpPr>
            <p:spPr bwMode="auto">
              <a:xfrm>
                <a:off x="1835" y="2266"/>
                <a:ext cx="29" cy="50"/>
              </a:xfrm>
              <a:custGeom>
                <a:avLst/>
                <a:gdLst>
                  <a:gd name="T0" fmla="*/ 0 w 100"/>
                  <a:gd name="T1" fmla="*/ 3 h 175"/>
                  <a:gd name="T2" fmla="*/ 0 w 100"/>
                  <a:gd name="T3" fmla="*/ 1 h 175"/>
                  <a:gd name="T4" fmla="*/ 2 w 100"/>
                  <a:gd name="T5" fmla="*/ 0 h 175"/>
                  <a:gd name="T6" fmla="*/ 2 w 100"/>
                  <a:gd name="T7" fmla="*/ 2 h 175"/>
                  <a:gd name="T8" fmla="*/ 2 w 100"/>
                  <a:gd name="T9" fmla="*/ 2 h 175"/>
                  <a:gd name="T10" fmla="*/ 1 w 100"/>
                  <a:gd name="T11" fmla="*/ 3 h 175"/>
                  <a:gd name="T12" fmla="*/ 1 w 100"/>
                  <a:gd name="T13" fmla="*/ 4 h 175"/>
                  <a:gd name="T14" fmla="*/ 0 w 100"/>
                  <a:gd name="T15" fmla="*/ 4 h 175"/>
                  <a:gd name="T16" fmla="*/ 0 w 100"/>
                  <a:gd name="T17" fmla="*/ 3 h 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0"/>
                  <a:gd name="T28" fmla="*/ 0 h 175"/>
                  <a:gd name="T29" fmla="*/ 100 w 100"/>
                  <a:gd name="T30" fmla="*/ 175 h 1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0" h="175">
                    <a:moveTo>
                      <a:pt x="0" y="133"/>
                    </a:moveTo>
                    <a:lnTo>
                      <a:pt x="6" y="47"/>
                    </a:lnTo>
                    <a:lnTo>
                      <a:pt x="87" y="0"/>
                    </a:lnTo>
                    <a:lnTo>
                      <a:pt x="72" y="69"/>
                    </a:lnTo>
                    <a:lnTo>
                      <a:pt x="100" y="89"/>
                    </a:lnTo>
                    <a:lnTo>
                      <a:pt x="48" y="127"/>
                    </a:lnTo>
                    <a:lnTo>
                      <a:pt x="46" y="175"/>
                    </a:lnTo>
                    <a:lnTo>
                      <a:pt x="16" y="175"/>
                    </a:lnTo>
                    <a:lnTo>
                      <a:pt x="0" y="13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1" name="Freeform 339"/>
              <p:cNvSpPr/>
              <p:nvPr/>
            </p:nvSpPr>
            <p:spPr bwMode="auto">
              <a:xfrm>
                <a:off x="1854" y="2304"/>
                <a:ext cx="10" cy="6"/>
              </a:xfrm>
              <a:custGeom>
                <a:avLst/>
                <a:gdLst>
                  <a:gd name="T0" fmla="*/ 0 w 36"/>
                  <a:gd name="T1" fmla="*/ 1 h 22"/>
                  <a:gd name="T2" fmla="*/ 1 w 36"/>
                  <a:gd name="T3" fmla="*/ 0 h 22"/>
                  <a:gd name="T4" fmla="*/ 1 w 36"/>
                  <a:gd name="T5" fmla="*/ 0 h 22"/>
                  <a:gd name="T6" fmla="*/ 0 w 36"/>
                  <a:gd name="T7" fmla="*/ 1 h 22"/>
                  <a:gd name="T8" fmla="*/ 0 60000 65536"/>
                  <a:gd name="T9" fmla="*/ 0 60000 65536"/>
                  <a:gd name="T10" fmla="*/ 0 60000 65536"/>
                  <a:gd name="T11" fmla="*/ 0 60000 65536"/>
                  <a:gd name="T12" fmla="*/ 0 w 36"/>
                  <a:gd name="T13" fmla="*/ 0 h 22"/>
                  <a:gd name="T14" fmla="*/ 36 w 36"/>
                  <a:gd name="T15" fmla="*/ 22 h 22"/>
                </a:gdLst>
                <a:ahLst/>
                <a:cxnLst>
                  <a:cxn ang="T8">
                    <a:pos x="T0" y="T1"/>
                  </a:cxn>
                  <a:cxn ang="T9">
                    <a:pos x="T2" y="T3"/>
                  </a:cxn>
                  <a:cxn ang="T10">
                    <a:pos x="T4" y="T5"/>
                  </a:cxn>
                  <a:cxn ang="T11">
                    <a:pos x="T6" y="T7"/>
                  </a:cxn>
                </a:cxnLst>
                <a:rect l="T12" t="T13" r="T14" b="T15"/>
                <a:pathLst>
                  <a:path w="36" h="22">
                    <a:moveTo>
                      <a:pt x="0" y="22"/>
                    </a:moveTo>
                    <a:lnTo>
                      <a:pt x="30" y="0"/>
                    </a:lnTo>
                    <a:lnTo>
                      <a:pt x="36" y="14"/>
                    </a:lnTo>
                    <a:lnTo>
                      <a:pt x="0" y="2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2" name="Freeform 340"/>
              <p:cNvSpPr/>
              <p:nvPr/>
            </p:nvSpPr>
            <p:spPr bwMode="auto">
              <a:xfrm>
                <a:off x="1868" y="2293"/>
                <a:ext cx="17" cy="21"/>
              </a:xfrm>
              <a:custGeom>
                <a:avLst/>
                <a:gdLst>
                  <a:gd name="T0" fmla="*/ 0 w 61"/>
                  <a:gd name="T1" fmla="*/ 1 h 74"/>
                  <a:gd name="T2" fmla="*/ 1 w 61"/>
                  <a:gd name="T3" fmla="*/ 2 h 74"/>
                  <a:gd name="T4" fmla="*/ 1 w 61"/>
                  <a:gd name="T5" fmla="*/ 1 h 74"/>
                  <a:gd name="T6" fmla="*/ 1 w 61"/>
                  <a:gd name="T7" fmla="*/ 0 h 74"/>
                  <a:gd name="T8" fmla="*/ 0 w 61"/>
                  <a:gd name="T9" fmla="*/ 1 h 74"/>
                  <a:gd name="T10" fmla="*/ 0 60000 65536"/>
                  <a:gd name="T11" fmla="*/ 0 60000 65536"/>
                  <a:gd name="T12" fmla="*/ 0 60000 65536"/>
                  <a:gd name="T13" fmla="*/ 0 60000 65536"/>
                  <a:gd name="T14" fmla="*/ 0 60000 65536"/>
                  <a:gd name="T15" fmla="*/ 0 w 61"/>
                  <a:gd name="T16" fmla="*/ 0 h 74"/>
                  <a:gd name="T17" fmla="*/ 61 w 61"/>
                  <a:gd name="T18" fmla="*/ 74 h 74"/>
                </a:gdLst>
                <a:ahLst/>
                <a:cxnLst>
                  <a:cxn ang="T10">
                    <a:pos x="T0" y="T1"/>
                  </a:cxn>
                  <a:cxn ang="T11">
                    <a:pos x="T2" y="T3"/>
                  </a:cxn>
                  <a:cxn ang="T12">
                    <a:pos x="T4" y="T5"/>
                  </a:cxn>
                  <a:cxn ang="T13">
                    <a:pos x="T6" y="T7"/>
                  </a:cxn>
                  <a:cxn ang="T14">
                    <a:pos x="T8" y="T9"/>
                  </a:cxn>
                </a:cxnLst>
                <a:rect l="T15" t="T16" r="T17" b="T18"/>
                <a:pathLst>
                  <a:path w="61" h="74">
                    <a:moveTo>
                      <a:pt x="0" y="39"/>
                    </a:moveTo>
                    <a:lnTo>
                      <a:pt x="48" y="74"/>
                    </a:lnTo>
                    <a:lnTo>
                      <a:pt x="61" y="38"/>
                    </a:lnTo>
                    <a:lnTo>
                      <a:pt x="52" y="0"/>
                    </a:lnTo>
                    <a:lnTo>
                      <a:pt x="0" y="3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3" name="Freeform 341"/>
              <p:cNvSpPr/>
              <p:nvPr/>
            </p:nvSpPr>
            <p:spPr bwMode="auto">
              <a:xfrm>
                <a:off x="1970" y="2019"/>
                <a:ext cx="119" cy="207"/>
              </a:xfrm>
              <a:custGeom>
                <a:avLst/>
                <a:gdLst>
                  <a:gd name="T0" fmla="*/ 0 w 416"/>
                  <a:gd name="T1" fmla="*/ 2 h 726"/>
                  <a:gd name="T2" fmla="*/ 1 w 416"/>
                  <a:gd name="T3" fmla="*/ 1 h 726"/>
                  <a:gd name="T4" fmla="*/ 2 w 416"/>
                  <a:gd name="T5" fmla="*/ 2 h 726"/>
                  <a:gd name="T6" fmla="*/ 3 w 416"/>
                  <a:gd name="T7" fmla="*/ 3 h 726"/>
                  <a:gd name="T8" fmla="*/ 5 w 416"/>
                  <a:gd name="T9" fmla="*/ 2 h 726"/>
                  <a:gd name="T10" fmla="*/ 5 w 416"/>
                  <a:gd name="T11" fmla="*/ 0 h 726"/>
                  <a:gd name="T12" fmla="*/ 7 w 416"/>
                  <a:gd name="T13" fmla="*/ 0 h 726"/>
                  <a:gd name="T14" fmla="*/ 8 w 416"/>
                  <a:gd name="T15" fmla="*/ 1 h 726"/>
                  <a:gd name="T16" fmla="*/ 7 w 416"/>
                  <a:gd name="T17" fmla="*/ 2 h 726"/>
                  <a:gd name="T18" fmla="*/ 7 w 416"/>
                  <a:gd name="T19" fmla="*/ 3 h 726"/>
                  <a:gd name="T20" fmla="*/ 9 w 416"/>
                  <a:gd name="T21" fmla="*/ 4 h 726"/>
                  <a:gd name="T22" fmla="*/ 8 w 416"/>
                  <a:gd name="T23" fmla="*/ 5 h 726"/>
                  <a:gd name="T24" fmla="*/ 9 w 416"/>
                  <a:gd name="T25" fmla="*/ 7 h 726"/>
                  <a:gd name="T26" fmla="*/ 8 w 416"/>
                  <a:gd name="T27" fmla="*/ 9 h 726"/>
                  <a:gd name="T28" fmla="*/ 10 w 416"/>
                  <a:gd name="T29" fmla="*/ 13 h 726"/>
                  <a:gd name="T30" fmla="*/ 6 w 416"/>
                  <a:gd name="T31" fmla="*/ 16 h 726"/>
                  <a:gd name="T32" fmla="*/ 2 w 416"/>
                  <a:gd name="T33" fmla="*/ 17 h 726"/>
                  <a:gd name="T34" fmla="*/ 2 w 416"/>
                  <a:gd name="T35" fmla="*/ 16 h 726"/>
                  <a:gd name="T36" fmla="*/ 1 w 416"/>
                  <a:gd name="T37" fmla="*/ 16 h 726"/>
                  <a:gd name="T38" fmla="*/ 1 w 416"/>
                  <a:gd name="T39" fmla="*/ 12 h 726"/>
                  <a:gd name="T40" fmla="*/ 4 w 416"/>
                  <a:gd name="T41" fmla="*/ 9 h 726"/>
                  <a:gd name="T42" fmla="*/ 3 w 416"/>
                  <a:gd name="T43" fmla="*/ 7 h 726"/>
                  <a:gd name="T44" fmla="*/ 3 w 416"/>
                  <a:gd name="T45" fmla="*/ 4 h 726"/>
                  <a:gd name="T46" fmla="*/ 0 w 416"/>
                  <a:gd name="T47" fmla="*/ 2 h 7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6"/>
                  <a:gd name="T73" fmla="*/ 0 h 726"/>
                  <a:gd name="T74" fmla="*/ 416 w 416"/>
                  <a:gd name="T75" fmla="*/ 726 h 7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6" h="726">
                    <a:moveTo>
                      <a:pt x="0" y="76"/>
                    </a:moveTo>
                    <a:lnTo>
                      <a:pt x="27" y="55"/>
                    </a:lnTo>
                    <a:lnTo>
                      <a:pt x="72" y="97"/>
                    </a:lnTo>
                    <a:lnTo>
                      <a:pt x="151" y="105"/>
                    </a:lnTo>
                    <a:lnTo>
                      <a:pt x="196" y="79"/>
                    </a:lnTo>
                    <a:lnTo>
                      <a:pt x="208" y="17"/>
                    </a:lnTo>
                    <a:lnTo>
                      <a:pt x="284" y="0"/>
                    </a:lnTo>
                    <a:lnTo>
                      <a:pt x="324" y="25"/>
                    </a:lnTo>
                    <a:lnTo>
                      <a:pt x="319" y="76"/>
                    </a:lnTo>
                    <a:lnTo>
                      <a:pt x="303" y="126"/>
                    </a:lnTo>
                    <a:lnTo>
                      <a:pt x="362" y="190"/>
                    </a:lnTo>
                    <a:lnTo>
                      <a:pt x="325" y="236"/>
                    </a:lnTo>
                    <a:lnTo>
                      <a:pt x="365" y="316"/>
                    </a:lnTo>
                    <a:lnTo>
                      <a:pt x="353" y="387"/>
                    </a:lnTo>
                    <a:lnTo>
                      <a:pt x="416" y="537"/>
                    </a:lnTo>
                    <a:lnTo>
                      <a:pt x="269" y="680"/>
                    </a:lnTo>
                    <a:lnTo>
                      <a:pt x="94" y="726"/>
                    </a:lnTo>
                    <a:lnTo>
                      <a:pt x="83" y="697"/>
                    </a:lnTo>
                    <a:lnTo>
                      <a:pt x="27" y="674"/>
                    </a:lnTo>
                    <a:lnTo>
                      <a:pt x="20" y="533"/>
                    </a:lnTo>
                    <a:lnTo>
                      <a:pt x="189" y="381"/>
                    </a:lnTo>
                    <a:lnTo>
                      <a:pt x="134" y="306"/>
                    </a:lnTo>
                    <a:lnTo>
                      <a:pt x="112" y="155"/>
                    </a:lnTo>
                    <a:lnTo>
                      <a:pt x="0" y="7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4" name="Freeform 342"/>
              <p:cNvSpPr/>
              <p:nvPr/>
            </p:nvSpPr>
            <p:spPr bwMode="auto">
              <a:xfrm>
                <a:off x="1698" y="2380"/>
                <a:ext cx="137" cy="138"/>
              </a:xfrm>
              <a:custGeom>
                <a:avLst/>
                <a:gdLst>
                  <a:gd name="T0" fmla="*/ 0 w 482"/>
                  <a:gd name="T1" fmla="*/ 3 h 484"/>
                  <a:gd name="T2" fmla="*/ 0 w 482"/>
                  <a:gd name="T3" fmla="*/ 4 h 484"/>
                  <a:gd name="T4" fmla="*/ 3 w 482"/>
                  <a:gd name="T5" fmla="*/ 5 h 484"/>
                  <a:gd name="T6" fmla="*/ 2 w 482"/>
                  <a:gd name="T7" fmla="*/ 6 h 484"/>
                  <a:gd name="T8" fmla="*/ 3 w 482"/>
                  <a:gd name="T9" fmla="*/ 6 h 484"/>
                  <a:gd name="T10" fmla="*/ 3 w 482"/>
                  <a:gd name="T11" fmla="*/ 8 h 484"/>
                  <a:gd name="T12" fmla="*/ 3 w 482"/>
                  <a:gd name="T13" fmla="*/ 10 h 484"/>
                  <a:gd name="T14" fmla="*/ 5 w 482"/>
                  <a:gd name="T15" fmla="*/ 11 h 484"/>
                  <a:gd name="T16" fmla="*/ 5 w 482"/>
                  <a:gd name="T17" fmla="*/ 11 h 484"/>
                  <a:gd name="T18" fmla="*/ 7 w 482"/>
                  <a:gd name="T19" fmla="*/ 11 h 484"/>
                  <a:gd name="T20" fmla="*/ 7 w 482"/>
                  <a:gd name="T21" fmla="*/ 10 h 484"/>
                  <a:gd name="T22" fmla="*/ 8 w 482"/>
                  <a:gd name="T23" fmla="*/ 10 h 484"/>
                  <a:gd name="T24" fmla="*/ 9 w 482"/>
                  <a:gd name="T25" fmla="*/ 10 h 484"/>
                  <a:gd name="T26" fmla="*/ 11 w 482"/>
                  <a:gd name="T27" fmla="*/ 9 h 484"/>
                  <a:gd name="T28" fmla="*/ 10 w 482"/>
                  <a:gd name="T29" fmla="*/ 8 h 484"/>
                  <a:gd name="T30" fmla="*/ 10 w 482"/>
                  <a:gd name="T31" fmla="*/ 7 h 484"/>
                  <a:gd name="T32" fmla="*/ 9 w 482"/>
                  <a:gd name="T33" fmla="*/ 6 h 484"/>
                  <a:gd name="T34" fmla="*/ 11 w 482"/>
                  <a:gd name="T35" fmla="*/ 5 h 484"/>
                  <a:gd name="T36" fmla="*/ 11 w 482"/>
                  <a:gd name="T37" fmla="*/ 3 h 484"/>
                  <a:gd name="T38" fmla="*/ 9 w 482"/>
                  <a:gd name="T39" fmla="*/ 2 h 484"/>
                  <a:gd name="T40" fmla="*/ 9 w 482"/>
                  <a:gd name="T41" fmla="*/ 2 h 484"/>
                  <a:gd name="T42" fmla="*/ 7 w 482"/>
                  <a:gd name="T43" fmla="*/ 0 h 484"/>
                  <a:gd name="T44" fmla="*/ 6 w 482"/>
                  <a:gd name="T45" fmla="*/ 0 h 484"/>
                  <a:gd name="T46" fmla="*/ 5 w 482"/>
                  <a:gd name="T47" fmla="*/ 2 h 484"/>
                  <a:gd name="T48" fmla="*/ 3 w 482"/>
                  <a:gd name="T49" fmla="*/ 2 h 484"/>
                  <a:gd name="T50" fmla="*/ 3 w 482"/>
                  <a:gd name="T51" fmla="*/ 3 h 484"/>
                  <a:gd name="T52" fmla="*/ 0 w 482"/>
                  <a:gd name="T53" fmla="*/ 3 h 4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2"/>
                  <a:gd name="T82" fmla="*/ 0 h 484"/>
                  <a:gd name="T83" fmla="*/ 482 w 482"/>
                  <a:gd name="T84" fmla="*/ 484 h 4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2" h="484">
                    <a:moveTo>
                      <a:pt x="0" y="147"/>
                    </a:moveTo>
                    <a:lnTo>
                      <a:pt x="15" y="189"/>
                    </a:lnTo>
                    <a:lnTo>
                      <a:pt x="115" y="219"/>
                    </a:lnTo>
                    <a:lnTo>
                      <a:pt x="96" y="242"/>
                    </a:lnTo>
                    <a:lnTo>
                      <a:pt x="135" y="275"/>
                    </a:lnTo>
                    <a:lnTo>
                      <a:pt x="150" y="327"/>
                    </a:lnTo>
                    <a:lnTo>
                      <a:pt x="107" y="430"/>
                    </a:lnTo>
                    <a:lnTo>
                      <a:pt x="228" y="472"/>
                    </a:lnTo>
                    <a:lnTo>
                      <a:pt x="240" y="477"/>
                    </a:lnTo>
                    <a:lnTo>
                      <a:pt x="297" y="484"/>
                    </a:lnTo>
                    <a:lnTo>
                      <a:pt x="297" y="444"/>
                    </a:lnTo>
                    <a:lnTo>
                      <a:pt x="330" y="421"/>
                    </a:lnTo>
                    <a:lnTo>
                      <a:pt x="408" y="448"/>
                    </a:lnTo>
                    <a:lnTo>
                      <a:pt x="456" y="407"/>
                    </a:lnTo>
                    <a:lnTo>
                      <a:pt x="430" y="348"/>
                    </a:lnTo>
                    <a:lnTo>
                      <a:pt x="441" y="293"/>
                    </a:lnTo>
                    <a:lnTo>
                      <a:pt x="402" y="261"/>
                    </a:lnTo>
                    <a:lnTo>
                      <a:pt x="456" y="195"/>
                    </a:lnTo>
                    <a:lnTo>
                      <a:pt x="482" y="123"/>
                    </a:lnTo>
                    <a:lnTo>
                      <a:pt x="410" y="92"/>
                    </a:lnTo>
                    <a:lnTo>
                      <a:pt x="392" y="84"/>
                    </a:lnTo>
                    <a:lnTo>
                      <a:pt x="280" y="0"/>
                    </a:lnTo>
                    <a:lnTo>
                      <a:pt x="244" y="15"/>
                    </a:lnTo>
                    <a:lnTo>
                      <a:pt x="197" y="96"/>
                    </a:lnTo>
                    <a:lnTo>
                      <a:pt x="104" y="81"/>
                    </a:lnTo>
                    <a:lnTo>
                      <a:pt x="122" y="143"/>
                    </a:lnTo>
                    <a:lnTo>
                      <a:pt x="0" y="14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5" name="Freeform 343"/>
              <p:cNvSpPr/>
              <p:nvPr/>
            </p:nvSpPr>
            <p:spPr bwMode="auto">
              <a:xfrm>
                <a:off x="1840" y="2508"/>
                <a:ext cx="9" cy="25"/>
              </a:xfrm>
              <a:custGeom>
                <a:avLst/>
                <a:gdLst>
                  <a:gd name="T0" fmla="*/ 0 w 31"/>
                  <a:gd name="T1" fmla="*/ 1 h 89"/>
                  <a:gd name="T2" fmla="*/ 1 w 31"/>
                  <a:gd name="T3" fmla="*/ 2 h 89"/>
                  <a:gd name="T4" fmla="*/ 1 w 31"/>
                  <a:gd name="T5" fmla="*/ 0 h 89"/>
                  <a:gd name="T6" fmla="*/ 0 w 31"/>
                  <a:gd name="T7" fmla="*/ 1 h 89"/>
                  <a:gd name="T8" fmla="*/ 0 60000 65536"/>
                  <a:gd name="T9" fmla="*/ 0 60000 65536"/>
                  <a:gd name="T10" fmla="*/ 0 60000 65536"/>
                  <a:gd name="T11" fmla="*/ 0 60000 65536"/>
                  <a:gd name="T12" fmla="*/ 0 w 31"/>
                  <a:gd name="T13" fmla="*/ 0 h 89"/>
                  <a:gd name="T14" fmla="*/ 31 w 31"/>
                  <a:gd name="T15" fmla="*/ 89 h 89"/>
                </a:gdLst>
                <a:ahLst/>
                <a:cxnLst>
                  <a:cxn ang="T8">
                    <a:pos x="T0" y="T1"/>
                  </a:cxn>
                  <a:cxn ang="T9">
                    <a:pos x="T2" y="T3"/>
                  </a:cxn>
                  <a:cxn ang="T10">
                    <a:pos x="T4" y="T5"/>
                  </a:cxn>
                  <a:cxn ang="T11">
                    <a:pos x="T6" y="T7"/>
                  </a:cxn>
                </a:cxnLst>
                <a:rect l="T12" t="T13" r="T14" b="T15"/>
                <a:pathLst>
                  <a:path w="31" h="89">
                    <a:moveTo>
                      <a:pt x="0" y="46"/>
                    </a:moveTo>
                    <a:lnTo>
                      <a:pt x="28" y="89"/>
                    </a:lnTo>
                    <a:lnTo>
                      <a:pt x="31" y="0"/>
                    </a:lnTo>
                    <a:lnTo>
                      <a:pt x="0" y="4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6" name="Freeform 344"/>
              <p:cNvSpPr/>
              <p:nvPr/>
            </p:nvSpPr>
            <p:spPr bwMode="auto">
              <a:xfrm>
                <a:off x="1811" y="2316"/>
                <a:ext cx="96" cy="122"/>
              </a:xfrm>
              <a:custGeom>
                <a:avLst/>
                <a:gdLst>
                  <a:gd name="T0" fmla="*/ 0 w 335"/>
                  <a:gd name="T1" fmla="*/ 4 h 429"/>
                  <a:gd name="T2" fmla="*/ 0 w 335"/>
                  <a:gd name="T3" fmla="*/ 6 h 429"/>
                  <a:gd name="T4" fmla="*/ 0 w 335"/>
                  <a:gd name="T5" fmla="*/ 6 h 429"/>
                  <a:gd name="T6" fmla="*/ 0 w 335"/>
                  <a:gd name="T7" fmla="*/ 7 h 429"/>
                  <a:gd name="T8" fmla="*/ 2 w 335"/>
                  <a:gd name="T9" fmla="*/ 8 h 429"/>
                  <a:gd name="T10" fmla="*/ 1 w 335"/>
                  <a:gd name="T11" fmla="*/ 10 h 429"/>
                  <a:gd name="T12" fmla="*/ 3 w 335"/>
                  <a:gd name="T13" fmla="*/ 10 h 429"/>
                  <a:gd name="T14" fmla="*/ 6 w 335"/>
                  <a:gd name="T15" fmla="*/ 10 h 429"/>
                  <a:gd name="T16" fmla="*/ 7 w 335"/>
                  <a:gd name="T17" fmla="*/ 8 h 429"/>
                  <a:gd name="T18" fmla="*/ 5 w 335"/>
                  <a:gd name="T19" fmla="*/ 6 h 429"/>
                  <a:gd name="T20" fmla="*/ 7 w 335"/>
                  <a:gd name="T21" fmla="*/ 5 h 429"/>
                  <a:gd name="T22" fmla="*/ 8 w 335"/>
                  <a:gd name="T23" fmla="*/ 5 h 429"/>
                  <a:gd name="T24" fmla="*/ 7 w 335"/>
                  <a:gd name="T25" fmla="*/ 1 h 429"/>
                  <a:gd name="T26" fmla="*/ 6 w 335"/>
                  <a:gd name="T27" fmla="*/ 1 h 429"/>
                  <a:gd name="T28" fmla="*/ 4 w 335"/>
                  <a:gd name="T29" fmla="*/ 1 h 429"/>
                  <a:gd name="T30" fmla="*/ 4 w 335"/>
                  <a:gd name="T31" fmla="*/ 1 h 429"/>
                  <a:gd name="T32" fmla="*/ 3 w 335"/>
                  <a:gd name="T33" fmla="*/ 0 h 429"/>
                  <a:gd name="T34" fmla="*/ 2 w 335"/>
                  <a:gd name="T35" fmla="*/ 0 h 429"/>
                  <a:gd name="T36" fmla="*/ 2 w 335"/>
                  <a:gd name="T37" fmla="*/ 2 h 429"/>
                  <a:gd name="T38" fmla="*/ 1 w 335"/>
                  <a:gd name="T39" fmla="*/ 2 h 429"/>
                  <a:gd name="T40" fmla="*/ 1 w 335"/>
                  <a:gd name="T41" fmla="*/ 2 h 429"/>
                  <a:gd name="T42" fmla="*/ 1 w 335"/>
                  <a:gd name="T43" fmla="*/ 4 h 429"/>
                  <a:gd name="T44" fmla="*/ 0 w 335"/>
                  <a:gd name="T45" fmla="*/ 4 h 4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5"/>
                  <a:gd name="T70" fmla="*/ 0 h 429"/>
                  <a:gd name="T71" fmla="*/ 335 w 335"/>
                  <a:gd name="T72" fmla="*/ 429 h 4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5" h="429">
                    <a:moveTo>
                      <a:pt x="0" y="178"/>
                    </a:moveTo>
                    <a:lnTo>
                      <a:pt x="2" y="247"/>
                    </a:lnTo>
                    <a:lnTo>
                      <a:pt x="5" y="279"/>
                    </a:lnTo>
                    <a:lnTo>
                      <a:pt x="10" y="317"/>
                    </a:lnTo>
                    <a:lnTo>
                      <a:pt x="82" y="348"/>
                    </a:lnTo>
                    <a:lnTo>
                      <a:pt x="56" y="420"/>
                    </a:lnTo>
                    <a:lnTo>
                      <a:pt x="130" y="429"/>
                    </a:lnTo>
                    <a:lnTo>
                      <a:pt x="262" y="428"/>
                    </a:lnTo>
                    <a:lnTo>
                      <a:pt x="297" y="359"/>
                    </a:lnTo>
                    <a:lnTo>
                      <a:pt x="225" y="271"/>
                    </a:lnTo>
                    <a:lnTo>
                      <a:pt x="309" y="224"/>
                    </a:lnTo>
                    <a:lnTo>
                      <a:pt x="335" y="237"/>
                    </a:lnTo>
                    <a:lnTo>
                      <a:pt x="309" y="65"/>
                    </a:lnTo>
                    <a:lnTo>
                      <a:pt x="250" y="23"/>
                    </a:lnTo>
                    <a:lnTo>
                      <a:pt x="180" y="53"/>
                    </a:lnTo>
                    <a:lnTo>
                      <a:pt x="189" y="33"/>
                    </a:lnTo>
                    <a:lnTo>
                      <a:pt x="130" y="0"/>
                    </a:lnTo>
                    <a:lnTo>
                      <a:pt x="100" y="0"/>
                    </a:lnTo>
                    <a:lnTo>
                      <a:pt x="99" y="95"/>
                    </a:lnTo>
                    <a:lnTo>
                      <a:pt x="67" y="69"/>
                    </a:lnTo>
                    <a:lnTo>
                      <a:pt x="45" y="99"/>
                    </a:lnTo>
                    <a:lnTo>
                      <a:pt x="41" y="156"/>
                    </a:lnTo>
                    <a:lnTo>
                      <a:pt x="0" y="17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7" name="Freeform 345"/>
              <p:cNvSpPr/>
              <p:nvPr/>
            </p:nvSpPr>
            <p:spPr bwMode="auto">
              <a:xfrm>
                <a:off x="1966" y="2527"/>
                <a:ext cx="68" cy="79"/>
              </a:xfrm>
              <a:custGeom>
                <a:avLst/>
                <a:gdLst>
                  <a:gd name="T0" fmla="*/ 0 w 241"/>
                  <a:gd name="T1" fmla="*/ 3 h 276"/>
                  <a:gd name="T2" fmla="*/ 1 w 241"/>
                  <a:gd name="T3" fmla="*/ 1 h 276"/>
                  <a:gd name="T4" fmla="*/ 3 w 241"/>
                  <a:gd name="T5" fmla="*/ 1 h 276"/>
                  <a:gd name="T6" fmla="*/ 5 w 241"/>
                  <a:gd name="T7" fmla="*/ 1 h 276"/>
                  <a:gd name="T8" fmla="*/ 5 w 241"/>
                  <a:gd name="T9" fmla="*/ 0 h 276"/>
                  <a:gd name="T10" fmla="*/ 5 w 241"/>
                  <a:gd name="T11" fmla="*/ 1 h 276"/>
                  <a:gd name="T12" fmla="*/ 4 w 241"/>
                  <a:gd name="T13" fmla="*/ 1 h 276"/>
                  <a:gd name="T14" fmla="*/ 3 w 241"/>
                  <a:gd name="T15" fmla="*/ 2 h 276"/>
                  <a:gd name="T16" fmla="*/ 2 w 241"/>
                  <a:gd name="T17" fmla="*/ 1 h 276"/>
                  <a:gd name="T18" fmla="*/ 3 w 241"/>
                  <a:gd name="T19" fmla="*/ 3 h 276"/>
                  <a:gd name="T20" fmla="*/ 2 w 241"/>
                  <a:gd name="T21" fmla="*/ 4 h 276"/>
                  <a:gd name="T22" fmla="*/ 3 w 241"/>
                  <a:gd name="T23" fmla="*/ 4 h 276"/>
                  <a:gd name="T24" fmla="*/ 3 w 241"/>
                  <a:gd name="T25" fmla="*/ 5 h 276"/>
                  <a:gd name="T26" fmla="*/ 2 w 241"/>
                  <a:gd name="T27" fmla="*/ 5 h 276"/>
                  <a:gd name="T28" fmla="*/ 3 w 241"/>
                  <a:gd name="T29" fmla="*/ 7 h 276"/>
                  <a:gd name="T30" fmla="*/ 1 w 241"/>
                  <a:gd name="T31" fmla="*/ 6 h 276"/>
                  <a:gd name="T32" fmla="*/ 1 w 241"/>
                  <a:gd name="T33" fmla="*/ 5 h 276"/>
                  <a:gd name="T34" fmla="*/ 3 w 241"/>
                  <a:gd name="T35" fmla="*/ 4 h 276"/>
                  <a:gd name="T36" fmla="*/ 1 w 241"/>
                  <a:gd name="T37" fmla="*/ 4 h 276"/>
                  <a:gd name="T38" fmla="*/ 0 w 241"/>
                  <a:gd name="T39" fmla="*/ 3 h 2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1"/>
                  <a:gd name="T61" fmla="*/ 0 h 276"/>
                  <a:gd name="T62" fmla="*/ 241 w 241"/>
                  <a:gd name="T63" fmla="*/ 276 h 2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1" h="276">
                    <a:moveTo>
                      <a:pt x="0" y="110"/>
                    </a:moveTo>
                    <a:lnTo>
                      <a:pt x="36" y="47"/>
                    </a:lnTo>
                    <a:lnTo>
                      <a:pt x="111" y="23"/>
                    </a:lnTo>
                    <a:lnTo>
                      <a:pt x="206" y="26"/>
                    </a:lnTo>
                    <a:lnTo>
                      <a:pt x="241" y="0"/>
                    </a:lnTo>
                    <a:lnTo>
                      <a:pt x="227" y="57"/>
                    </a:lnTo>
                    <a:lnTo>
                      <a:pt x="162" y="45"/>
                    </a:lnTo>
                    <a:lnTo>
                      <a:pt x="131" y="93"/>
                    </a:lnTo>
                    <a:lnTo>
                      <a:pt x="98" y="66"/>
                    </a:lnTo>
                    <a:lnTo>
                      <a:pt x="121" y="141"/>
                    </a:lnTo>
                    <a:lnTo>
                      <a:pt x="90" y="154"/>
                    </a:lnTo>
                    <a:lnTo>
                      <a:pt x="151" y="187"/>
                    </a:lnTo>
                    <a:lnTo>
                      <a:pt x="151" y="214"/>
                    </a:lnTo>
                    <a:lnTo>
                      <a:pt x="100" y="223"/>
                    </a:lnTo>
                    <a:lnTo>
                      <a:pt x="116" y="276"/>
                    </a:lnTo>
                    <a:lnTo>
                      <a:pt x="59" y="258"/>
                    </a:lnTo>
                    <a:lnTo>
                      <a:pt x="42" y="208"/>
                    </a:lnTo>
                    <a:lnTo>
                      <a:pt x="117" y="189"/>
                    </a:lnTo>
                    <a:lnTo>
                      <a:pt x="42" y="181"/>
                    </a:lnTo>
                    <a:lnTo>
                      <a:pt x="0" y="11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8" name="Freeform 346"/>
              <p:cNvSpPr/>
              <p:nvPr/>
            </p:nvSpPr>
            <p:spPr bwMode="auto">
              <a:xfrm>
                <a:off x="2003" y="2619"/>
                <a:ext cx="31" cy="5"/>
              </a:xfrm>
              <a:custGeom>
                <a:avLst/>
                <a:gdLst>
                  <a:gd name="T0" fmla="*/ 0 w 112"/>
                  <a:gd name="T1" fmla="*/ 0 h 19"/>
                  <a:gd name="T2" fmla="*/ 0 w 112"/>
                  <a:gd name="T3" fmla="*/ 0 h 19"/>
                  <a:gd name="T4" fmla="*/ 2 w 112"/>
                  <a:gd name="T5" fmla="*/ 0 h 19"/>
                  <a:gd name="T6" fmla="*/ 1 w 112"/>
                  <a:gd name="T7" fmla="*/ 0 h 19"/>
                  <a:gd name="T8" fmla="*/ 0 w 112"/>
                  <a:gd name="T9" fmla="*/ 0 h 19"/>
                  <a:gd name="T10" fmla="*/ 0 60000 65536"/>
                  <a:gd name="T11" fmla="*/ 0 60000 65536"/>
                  <a:gd name="T12" fmla="*/ 0 60000 65536"/>
                  <a:gd name="T13" fmla="*/ 0 60000 65536"/>
                  <a:gd name="T14" fmla="*/ 0 60000 65536"/>
                  <a:gd name="T15" fmla="*/ 0 w 112"/>
                  <a:gd name="T16" fmla="*/ 0 h 19"/>
                  <a:gd name="T17" fmla="*/ 112 w 112"/>
                  <a:gd name="T18" fmla="*/ 19 h 19"/>
                </a:gdLst>
                <a:ahLst/>
                <a:cxnLst>
                  <a:cxn ang="T10">
                    <a:pos x="T0" y="T1"/>
                  </a:cxn>
                  <a:cxn ang="T11">
                    <a:pos x="T2" y="T3"/>
                  </a:cxn>
                  <a:cxn ang="T12">
                    <a:pos x="T4" y="T5"/>
                  </a:cxn>
                  <a:cxn ang="T13">
                    <a:pos x="T6" y="T7"/>
                  </a:cxn>
                  <a:cxn ang="T14">
                    <a:pos x="T8" y="T9"/>
                  </a:cxn>
                </a:cxnLst>
                <a:rect l="T15" t="T16" r="T17" b="T18"/>
                <a:pathLst>
                  <a:path w="112" h="19">
                    <a:moveTo>
                      <a:pt x="0" y="19"/>
                    </a:moveTo>
                    <a:lnTo>
                      <a:pt x="10" y="0"/>
                    </a:lnTo>
                    <a:lnTo>
                      <a:pt x="112" y="19"/>
                    </a:lnTo>
                    <a:lnTo>
                      <a:pt x="34" y="19"/>
                    </a:lnTo>
                    <a:lnTo>
                      <a:pt x="0" y="1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39" name="Freeform 347"/>
              <p:cNvSpPr/>
              <p:nvPr/>
            </p:nvSpPr>
            <p:spPr bwMode="auto">
              <a:xfrm>
                <a:off x="1922" y="2422"/>
                <a:ext cx="72" cy="44"/>
              </a:xfrm>
              <a:custGeom>
                <a:avLst/>
                <a:gdLst>
                  <a:gd name="T0" fmla="*/ 0 w 254"/>
                  <a:gd name="T1" fmla="*/ 2 h 157"/>
                  <a:gd name="T2" fmla="*/ 1 w 254"/>
                  <a:gd name="T3" fmla="*/ 1 h 157"/>
                  <a:gd name="T4" fmla="*/ 2 w 254"/>
                  <a:gd name="T5" fmla="*/ 1 h 157"/>
                  <a:gd name="T6" fmla="*/ 4 w 254"/>
                  <a:gd name="T7" fmla="*/ 0 h 157"/>
                  <a:gd name="T8" fmla="*/ 5 w 254"/>
                  <a:gd name="T9" fmla="*/ 0 h 157"/>
                  <a:gd name="T10" fmla="*/ 6 w 254"/>
                  <a:gd name="T11" fmla="*/ 1 h 157"/>
                  <a:gd name="T12" fmla="*/ 3 w 254"/>
                  <a:gd name="T13" fmla="*/ 3 h 157"/>
                  <a:gd name="T14" fmla="*/ 2 w 254"/>
                  <a:gd name="T15" fmla="*/ 3 h 157"/>
                  <a:gd name="T16" fmla="*/ 0 w 254"/>
                  <a:gd name="T17" fmla="*/ 2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157"/>
                  <a:gd name="T29" fmla="*/ 254 w 254"/>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157">
                    <a:moveTo>
                      <a:pt x="0" y="93"/>
                    </a:moveTo>
                    <a:lnTo>
                      <a:pt x="39" y="25"/>
                    </a:lnTo>
                    <a:lnTo>
                      <a:pt x="89" y="44"/>
                    </a:lnTo>
                    <a:lnTo>
                      <a:pt x="178" y="0"/>
                    </a:lnTo>
                    <a:lnTo>
                      <a:pt x="230" y="9"/>
                    </a:lnTo>
                    <a:lnTo>
                      <a:pt x="254" y="34"/>
                    </a:lnTo>
                    <a:lnTo>
                      <a:pt x="154" y="139"/>
                    </a:lnTo>
                    <a:lnTo>
                      <a:pt x="73" y="157"/>
                    </a:lnTo>
                    <a:lnTo>
                      <a:pt x="0" y="9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0" name="Freeform 348"/>
              <p:cNvSpPr/>
              <p:nvPr/>
            </p:nvSpPr>
            <p:spPr bwMode="auto">
              <a:xfrm>
                <a:off x="2488" y="2613"/>
                <a:ext cx="318" cy="369"/>
              </a:xfrm>
              <a:custGeom>
                <a:avLst/>
                <a:gdLst>
                  <a:gd name="T0" fmla="*/ 0 w 1118"/>
                  <a:gd name="T1" fmla="*/ 14 h 1294"/>
                  <a:gd name="T2" fmla="*/ 1 w 1118"/>
                  <a:gd name="T3" fmla="*/ 13 h 1294"/>
                  <a:gd name="T4" fmla="*/ 3 w 1118"/>
                  <a:gd name="T5" fmla="*/ 13 h 1294"/>
                  <a:gd name="T6" fmla="*/ 1 w 1118"/>
                  <a:gd name="T7" fmla="*/ 10 h 1294"/>
                  <a:gd name="T8" fmla="*/ 2 w 1118"/>
                  <a:gd name="T9" fmla="*/ 9 h 1294"/>
                  <a:gd name="T10" fmla="*/ 3 w 1118"/>
                  <a:gd name="T11" fmla="*/ 9 h 1294"/>
                  <a:gd name="T12" fmla="*/ 6 w 1118"/>
                  <a:gd name="T13" fmla="*/ 6 h 1294"/>
                  <a:gd name="T14" fmla="*/ 6 w 1118"/>
                  <a:gd name="T15" fmla="*/ 5 h 1294"/>
                  <a:gd name="T16" fmla="*/ 6 w 1118"/>
                  <a:gd name="T17" fmla="*/ 4 h 1294"/>
                  <a:gd name="T18" fmla="*/ 5 w 1118"/>
                  <a:gd name="T19" fmla="*/ 3 h 1294"/>
                  <a:gd name="T20" fmla="*/ 5 w 1118"/>
                  <a:gd name="T21" fmla="*/ 1 h 1294"/>
                  <a:gd name="T22" fmla="*/ 8 w 1118"/>
                  <a:gd name="T23" fmla="*/ 1 h 1294"/>
                  <a:gd name="T24" fmla="*/ 9 w 1118"/>
                  <a:gd name="T25" fmla="*/ 1 h 1294"/>
                  <a:gd name="T26" fmla="*/ 10 w 1118"/>
                  <a:gd name="T27" fmla="*/ 0 h 1294"/>
                  <a:gd name="T28" fmla="*/ 11 w 1118"/>
                  <a:gd name="T29" fmla="*/ 1 h 1294"/>
                  <a:gd name="T30" fmla="*/ 10 w 1118"/>
                  <a:gd name="T31" fmla="*/ 2 h 1294"/>
                  <a:gd name="T32" fmla="*/ 10 w 1118"/>
                  <a:gd name="T33" fmla="*/ 4 h 1294"/>
                  <a:gd name="T34" fmla="*/ 9 w 1118"/>
                  <a:gd name="T35" fmla="*/ 4 h 1294"/>
                  <a:gd name="T36" fmla="*/ 10 w 1118"/>
                  <a:gd name="T37" fmla="*/ 6 h 1294"/>
                  <a:gd name="T38" fmla="*/ 11 w 1118"/>
                  <a:gd name="T39" fmla="*/ 7 h 1294"/>
                  <a:gd name="T40" fmla="*/ 11 w 1118"/>
                  <a:gd name="T41" fmla="*/ 8 h 1294"/>
                  <a:gd name="T42" fmla="*/ 13 w 1118"/>
                  <a:gd name="T43" fmla="*/ 10 h 1294"/>
                  <a:gd name="T44" fmla="*/ 17 w 1118"/>
                  <a:gd name="T45" fmla="*/ 11 h 1294"/>
                  <a:gd name="T46" fmla="*/ 18 w 1118"/>
                  <a:gd name="T47" fmla="*/ 9 h 1294"/>
                  <a:gd name="T48" fmla="*/ 18 w 1118"/>
                  <a:gd name="T49" fmla="*/ 9 h 1294"/>
                  <a:gd name="T50" fmla="*/ 18 w 1118"/>
                  <a:gd name="T51" fmla="*/ 10 h 1294"/>
                  <a:gd name="T52" fmla="*/ 18 w 1118"/>
                  <a:gd name="T53" fmla="*/ 11 h 1294"/>
                  <a:gd name="T54" fmla="*/ 21 w 1118"/>
                  <a:gd name="T55" fmla="*/ 10 h 1294"/>
                  <a:gd name="T56" fmla="*/ 21 w 1118"/>
                  <a:gd name="T57" fmla="*/ 9 h 1294"/>
                  <a:gd name="T58" fmla="*/ 24 w 1118"/>
                  <a:gd name="T59" fmla="*/ 7 h 1294"/>
                  <a:gd name="T60" fmla="*/ 25 w 1118"/>
                  <a:gd name="T61" fmla="*/ 9 h 1294"/>
                  <a:gd name="T62" fmla="*/ 26 w 1118"/>
                  <a:gd name="T63" fmla="*/ 9 h 1294"/>
                  <a:gd name="T64" fmla="*/ 25 w 1118"/>
                  <a:gd name="T65" fmla="*/ 10 h 1294"/>
                  <a:gd name="T66" fmla="*/ 24 w 1118"/>
                  <a:gd name="T67" fmla="*/ 11 h 1294"/>
                  <a:gd name="T68" fmla="*/ 22 w 1118"/>
                  <a:gd name="T69" fmla="*/ 15 h 1294"/>
                  <a:gd name="T70" fmla="*/ 21 w 1118"/>
                  <a:gd name="T71" fmla="*/ 14 h 1294"/>
                  <a:gd name="T72" fmla="*/ 21 w 1118"/>
                  <a:gd name="T73" fmla="*/ 14 h 1294"/>
                  <a:gd name="T74" fmla="*/ 20 w 1118"/>
                  <a:gd name="T75" fmla="*/ 13 h 1294"/>
                  <a:gd name="T76" fmla="*/ 21 w 1118"/>
                  <a:gd name="T77" fmla="*/ 12 h 1294"/>
                  <a:gd name="T78" fmla="*/ 19 w 1118"/>
                  <a:gd name="T79" fmla="*/ 12 h 1294"/>
                  <a:gd name="T80" fmla="*/ 18 w 1118"/>
                  <a:gd name="T81" fmla="*/ 11 h 1294"/>
                  <a:gd name="T82" fmla="*/ 18 w 1118"/>
                  <a:gd name="T83" fmla="*/ 11 h 1294"/>
                  <a:gd name="T84" fmla="*/ 18 w 1118"/>
                  <a:gd name="T85" fmla="*/ 12 h 1294"/>
                  <a:gd name="T86" fmla="*/ 17 w 1118"/>
                  <a:gd name="T87" fmla="*/ 13 h 1294"/>
                  <a:gd name="T88" fmla="*/ 18 w 1118"/>
                  <a:gd name="T89" fmla="*/ 13 h 1294"/>
                  <a:gd name="T90" fmla="*/ 18 w 1118"/>
                  <a:gd name="T91" fmla="*/ 16 h 1294"/>
                  <a:gd name="T92" fmla="*/ 18 w 1118"/>
                  <a:gd name="T93" fmla="*/ 15 h 1294"/>
                  <a:gd name="T94" fmla="*/ 16 w 1118"/>
                  <a:gd name="T95" fmla="*/ 18 h 1294"/>
                  <a:gd name="T96" fmla="*/ 11 w 1118"/>
                  <a:gd name="T97" fmla="*/ 22 h 1294"/>
                  <a:gd name="T98" fmla="*/ 10 w 1118"/>
                  <a:gd name="T99" fmla="*/ 28 h 1294"/>
                  <a:gd name="T100" fmla="*/ 8 w 1118"/>
                  <a:gd name="T101" fmla="*/ 30 h 1294"/>
                  <a:gd name="T102" fmla="*/ 6 w 1118"/>
                  <a:gd name="T103" fmla="*/ 26 h 1294"/>
                  <a:gd name="T104" fmla="*/ 5 w 1118"/>
                  <a:gd name="T105" fmla="*/ 22 h 1294"/>
                  <a:gd name="T106" fmla="*/ 5 w 1118"/>
                  <a:gd name="T107" fmla="*/ 21 h 1294"/>
                  <a:gd name="T108" fmla="*/ 4 w 1118"/>
                  <a:gd name="T109" fmla="*/ 15 h 1294"/>
                  <a:gd name="T110" fmla="*/ 4 w 1118"/>
                  <a:gd name="T111" fmla="*/ 15 h 1294"/>
                  <a:gd name="T112" fmla="*/ 3 w 1118"/>
                  <a:gd name="T113" fmla="*/ 16 h 1294"/>
                  <a:gd name="T114" fmla="*/ 2 w 1118"/>
                  <a:gd name="T115" fmla="*/ 17 h 1294"/>
                  <a:gd name="T116" fmla="*/ 1 w 1118"/>
                  <a:gd name="T117" fmla="*/ 15 h 1294"/>
                  <a:gd name="T118" fmla="*/ 2 w 1118"/>
                  <a:gd name="T119" fmla="*/ 14 h 1294"/>
                  <a:gd name="T120" fmla="*/ 1 w 1118"/>
                  <a:gd name="T121" fmla="*/ 15 h 1294"/>
                  <a:gd name="T122" fmla="*/ 0 w 1118"/>
                  <a:gd name="T123" fmla="*/ 14 h 12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18"/>
                  <a:gd name="T187" fmla="*/ 0 h 1294"/>
                  <a:gd name="T188" fmla="*/ 1118 w 1118"/>
                  <a:gd name="T189" fmla="*/ 1294 h 12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18" h="1294">
                    <a:moveTo>
                      <a:pt x="0" y="588"/>
                    </a:moveTo>
                    <a:lnTo>
                      <a:pt x="31" y="560"/>
                    </a:lnTo>
                    <a:lnTo>
                      <a:pt x="116" y="560"/>
                    </a:lnTo>
                    <a:lnTo>
                      <a:pt x="55" y="424"/>
                    </a:lnTo>
                    <a:lnTo>
                      <a:pt x="93" y="387"/>
                    </a:lnTo>
                    <a:lnTo>
                      <a:pt x="141" y="392"/>
                    </a:lnTo>
                    <a:lnTo>
                      <a:pt x="257" y="243"/>
                    </a:lnTo>
                    <a:lnTo>
                      <a:pt x="250" y="204"/>
                    </a:lnTo>
                    <a:lnTo>
                      <a:pt x="277" y="180"/>
                    </a:lnTo>
                    <a:lnTo>
                      <a:pt x="228" y="134"/>
                    </a:lnTo>
                    <a:lnTo>
                      <a:pt x="226" y="62"/>
                    </a:lnTo>
                    <a:lnTo>
                      <a:pt x="336" y="62"/>
                    </a:lnTo>
                    <a:lnTo>
                      <a:pt x="365" y="27"/>
                    </a:lnTo>
                    <a:lnTo>
                      <a:pt x="427" y="0"/>
                    </a:lnTo>
                    <a:lnTo>
                      <a:pt x="467" y="25"/>
                    </a:lnTo>
                    <a:lnTo>
                      <a:pt x="414" y="98"/>
                    </a:lnTo>
                    <a:lnTo>
                      <a:pt x="438" y="161"/>
                    </a:lnTo>
                    <a:lnTo>
                      <a:pt x="399" y="170"/>
                    </a:lnTo>
                    <a:lnTo>
                      <a:pt x="416" y="247"/>
                    </a:lnTo>
                    <a:lnTo>
                      <a:pt x="498" y="278"/>
                    </a:lnTo>
                    <a:lnTo>
                      <a:pt x="459" y="350"/>
                    </a:lnTo>
                    <a:lnTo>
                      <a:pt x="561" y="419"/>
                    </a:lnTo>
                    <a:lnTo>
                      <a:pt x="761" y="462"/>
                    </a:lnTo>
                    <a:lnTo>
                      <a:pt x="764" y="395"/>
                    </a:lnTo>
                    <a:lnTo>
                      <a:pt x="789" y="387"/>
                    </a:lnTo>
                    <a:lnTo>
                      <a:pt x="794" y="420"/>
                    </a:lnTo>
                    <a:lnTo>
                      <a:pt x="810" y="449"/>
                    </a:lnTo>
                    <a:lnTo>
                      <a:pt x="915" y="437"/>
                    </a:lnTo>
                    <a:lnTo>
                      <a:pt x="906" y="396"/>
                    </a:lnTo>
                    <a:lnTo>
                      <a:pt x="1067" y="315"/>
                    </a:lnTo>
                    <a:lnTo>
                      <a:pt x="1079" y="364"/>
                    </a:lnTo>
                    <a:lnTo>
                      <a:pt x="1118" y="382"/>
                    </a:lnTo>
                    <a:lnTo>
                      <a:pt x="1103" y="430"/>
                    </a:lnTo>
                    <a:lnTo>
                      <a:pt x="1036" y="458"/>
                    </a:lnTo>
                    <a:lnTo>
                      <a:pt x="936" y="671"/>
                    </a:lnTo>
                    <a:lnTo>
                      <a:pt x="919" y="587"/>
                    </a:lnTo>
                    <a:lnTo>
                      <a:pt x="901" y="621"/>
                    </a:lnTo>
                    <a:lnTo>
                      <a:pt x="876" y="577"/>
                    </a:lnTo>
                    <a:lnTo>
                      <a:pt x="921" y="524"/>
                    </a:lnTo>
                    <a:lnTo>
                      <a:pt x="836" y="516"/>
                    </a:lnTo>
                    <a:lnTo>
                      <a:pt x="778" y="457"/>
                    </a:lnTo>
                    <a:lnTo>
                      <a:pt x="763" y="489"/>
                    </a:lnTo>
                    <a:lnTo>
                      <a:pt x="781" y="516"/>
                    </a:lnTo>
                    <a:lnTo>
                      <a:pt x="757" y="535"/>
                    </a:lnTo>
                    <a:lnTo>
                      <a:pt x="780" y="562"/>
                    </a:lnTo>
                    <a:lnTo>
                      <a:pt x="794" y="684"/>
                    </a:lnTo>
                    <a:lnTo>
                      <a:pt x="763" y="665"/>
                    </a:lnTo>
                    <a:lnTo>
                      <a:pt x="698" y="763"/>
                    </a:lnTo>
                    <a:lnTo>
                      <a:pt x="466" y="956"/>
                    </a:lnTo>
                    <a:lnTo>
                      <a:pt x="449" y="1199"/>
                    </a:lnTo>
                    <a:lnTo>
                      <a:pt x="355" y="1294"/>
                    </a:lnTo>
                    <a:lnTo>
                      <a:pt x="267" y="1109"/>
                    </a:lnTo>
                    <a:lnTo>
                      <a:pt x="233" y="961"/>
                    </a:lnTo>
                    <a:lnTo>
                      <a:pt x="200" y="926"/>
                    </a:lnTo>
                    <a:lnTo>
                      <a:pt x="179" y="657"/>
                    </a:lnTo>
                    <a:lnTo>
                      <a:pt x="156" y="649"/>
                    </a:lnTo>
                    <a:lnTo>
                      <a:pt x="144" y="706"/>
                    </a:lnTo>
                    <a:lnTo>
                      <a:pt x="90" y="723"/>
                    </a:lnTo>
                    <a:lnTo>
                      <a:pt x="34" y="650"/>
                    </a:lnTo>
                    <a:lnTo>
                      <a:pt x="89" y="615"/>
                    </a:lnTo>
                    <a:lnTo>
                      <a:pt x="34" y="630"/>
                    </a:lnTo>
                    <a:lnTo>
                      <a:pt x="0" y="58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1" name="Freeform 349"/>
              <p:cNvSpPr/>
              <p:nvPr/>
            </p:nvSpPr>
            <p:spPr bwMode="auto">
              <a:xfrm>
                <a:off x="2783" y="3013"/>
                <a:ext cx="119" cy="143"/>
              </a:xfrm>
              <a:custGeom>
                <a:avLst/>
                <a:gdLst>
                  <a:gd name="T0" fmla="*/ 0 w 416"/>
                  <a:gd name="T1" fmla="*/ 0 h 502"/>
                  <a:gd name="T2" fmla="*/ 2 w 416"/>
                  <a:gd name="T3" fmla="*/ 0 h 502"/>
                  <a:gd name="T4" fmla="*/ 5 w 416"/>
                  <a:gd name="T5" fmla="*/ 3 h 502"/>
                  <a:gd name="T6" fmla="*/ 7 w 416"/>
                  <a:gd name="T7" fmla="*/ 5 h 502"/>
                  <a:gd name="T8" fmla="*/ 7 w 416"/>
                  <a:gd name="T9" fmla="*/ 5 h 502"/>
                  <a:gd name="T10" fmla="*/ 8 w 416"/>
                  <a:gd name="T11" fmla="*/ 5 h 502"/>
                  <a:gd name="T12" fmla="*/ 7 w 416"/>
                  <a:gd name="T13" fmla="*/ 7 h 502"/>
                  <a:gd name="T14" fmla="*/ 10 w 416"/>
                  <a:gd name="T15" fmla="*/ 9 h 502"/>
                  <a:gd name="T16" fmla="*/ 9 w 416"/>
                  <a:gd name="T17" fmla="*/ 11 h 502"/>
                  <a:gd name="T18" fmla="*/ 9 w 416"/>
                  <a:gd name="T19" fmla="*/ 12 h 502"/>
                  <a:gd name="T20" fmla="*/ 7 w 416"/>
                  <a:gd name="T21" fmla="*/ 10 h 502"/>
                  <a:gd name="T22" fmla="*/ 3 w 416"/>
                  <a:gd name="T23" fmla="*/ 4 h 502"/>
                  <a:gd name="T24" fmla="*/ 0 w 416"/>
                  <a:gd name="T25" fmla="*/ 0 h 5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6"/>
                  <a:gd name="T40" fmla="*/ 0 h 502"/>
                  <a:gd name="T41" fmla="*/ 416 w 416"/>
                  <a:gd name="T42" fmla="*/ 502 h 5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6" h="502">
                    <a:moveTo>
                      <a:pt x="0" y="0"/>
                    </a:moveTo>
                    <a:lnTo>
                      <a:pt x="93" y="19"/>
                    </a:lnTo>
                    <a:lnTo>
                      <a:pt x="212" y="152"/>
                    </a:lnTo>
                    <a:lnTo>
                      <a:pt x="305" y="198"/>
                    </a:lnTo>
                    <a:lnTo>
                      <a:pt x="292" y="234"/>
                    </a:lnTo>
                    <a:lnTo>
                      <a:pt x="326" y="232"/>
                    </a:lnTo>
                    <a:lnTo>
                      <a:pt x="322" y="282"/>
                    </a:lnTo>
                    <a:lnTo>
                      <a:pt x="416" y="375"/>
                    </a:lnTo>
                    <a:lnTo>
                      <a:pt x="405" y="500"/>
                    </a:lnTo>
                    <a:lnTo>
                      <a:pt x="367" y="502"/>
                    </a:lnTo>
                    <a:lnTo>
                      <a:pt x="282" y="428"/>
                    </a:lnTo>
                    <a:lnTo>
                      <a:pt x="144" y="176"/>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2" name="Freeform 350"/>
              <p:cNvSpPr/>
              <p:nvPr/>
            </p:nvSpPr>
            <p:spPr bwMode="auto">
              <a:xfrm>
                <a:off x="2895" y="3159"/>
                <a:ext cx="98" cy="36"/>
              </a:xfrm>
              <a:custGeom>
                <a:avLst/>
                <a:gdLst>
                  <a:gd name="T0" fmla="*/ 0 w 346"/>
                  <a:gd name="T1" fmla="*/ 1 h 126"/>
                  <a:gd name="T2" fmla="*/ 1 w 346"/>
                  <a:gd name="T3" fmla="*/ 0 h 126"/>
                  <a:gd name="T4" fmla="*/ 6 w 346"/>
                  <a:gd name="T5" fmla="*/ 1 h 126"/>
                  <a:gd name="T6" fmla="*/ 7 w 346"/>
                  <a:gd name="T7" fmla="*/ 2 h 126"/>
                  <a:gd name="T8" fmla="*/ 8 w 346"/>
                  <a:gd name="T9" fmla="*/ 2 h 126"/>
                  <a:gd name="T10" fmla="*/ 8 w 346"/>
                  <a:gd name="T11" fmla="*/ 3 h 126"/>
                  <a:gd name="T12" fmla="*/ 1 w 346"/>
                  <a:gd name="T13" fmla="*/ 1 h 126"/>
                  <a:gd name="T14" fmla="*/ 0 w 346"/>
                  <a:gd name="T15" fmla="*/ 1 h 126"/>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26"/>
                  <a:gd name="T26" fmla="*/ 346 w 346"/>
                  <a:gd name="T27" fmla="*/ 126 h 1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26">
                    <a:moveTo>
                      <a:pt x="0" y="35"/>
                    </a:moveTo>
                    <a:lnTo>
                      <a:pt x="23" y="0"/>
                    </a:lnTo>
                    <a:lnTo>
                      <a:pt x="266" y="39"/>
                    </a:lnTo>
                    <a:lnTo>
                      <a:pt x="291" y="70"/>
                    </a:lnTo>
                    <a:lnTo>
                      <a:pt x="341" y="83"/>
                    </a:lnTo>
                    <a:lnTo>
                      <a:pt x="346" y="126"/>
                    </a:lnTo>
                    <a:lnTo>
                      <a:pt x="63" y="66"/>
                    </a:lnTo>
                    <a:lnTo>
                      <a:pt x="0" y="3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3" name="Freeform 351"/>
              <p:cNvSpPr/>
              <p:nvPr/>
            </p:nvSpPr>
            <p:spPr bwMode="auto">
              <a:xfrm>
                <a:off x="2934" y="3030"/>
                <a:ext cx="107" cy="106"/>
              </a:xfrm>
              <a:custGeom>
                <a:avLst/>
                <a:gdLst>
                  <a:gd name="T0" fmla="*/ 0 w 375"/>
                  <a:gd name="T1" fmla="*/ 4 h 372"/>
                  <a:gd name="T2" fmla="*/ 1 w 375"/>
                  <a:gd name="T3" fmla="*/ 3 h 372"/>
                  <a:gd name="T4" fmla="*/ 1 w 375"/>
                  <a:gd name="T5" fmla="*/ 3 h 372"/>
                  <a:gd name="T6" fmla="*/ 4 w 375"/>
                  <a:gd name="T7" fmla="*/ 3 h 372"/>
                  <a:gd name="T8" fmla="*/ 5 w 375"/>
                  <a:gd name="T9" fmla="*/ 3 h 372"/>
                  <a:gd name="T10" fmla="*/ 6 w 375"/>
                  <a:gd name="T11" fmla="*/ 0 h 372"/>
                  <a:gd name="T12" fmla="*/ 7 w 375"/>
                  <a:gd name="T13" fmla="*/ 0 h 372"/>
                  <a:gd name="T14" fmla="*/ 7 w 375"/>
                  <a:gd name="T15" fmla="*/ 1 h 372"/>
                  <a:gd name="T16" fmla="*/ 9 w 375"/>
                  <a:gd name="T17" fmla="*/ 3 h 372"/>
                  <a:gd name="T18" fmla="*/ 8 w 375"/>
                  <a:gd name="T19" fmla="*/ 3 h 372"/>
                  <a:gd name="T20" fmla="*/ 6 w 375"/>
                  <a:gd name="T21" fmla="*/ 6 h 372"/>
                  <a:gd name="T22" fmla="*/ 6 w 375"/>
                  <a:gd name="T23" fmla="*/ 8 h 372"/>
                  <a:gd name="T24" fmla="*/ 5 w 375"/>
                  <a:gd name="T25" fmla="*/ 9 h 372"/>
                  <a:gd name="T26" fmla="*/ 3 w 375"/>
                  <a:gd name="T27" fmla="*/ 8 h 372"/>
                  <a:gd name="T28" fmla="*/ 3 w 375"/>
                  <a:gd name="T29" fmla="*/ 8 h 372"/>
                  <a:gd name="T30" fmla="*/ 2 w 375"/>
                  <a:gd name="T31" fmla="*/ 7 h 372"/>
                  <a:gd name="T32" fmla="*/ 1 w 375"/>
                  <a:gd name="T33" fmla="*/ 7 h 372"/>
                  <a:gd name="T34" fmla="*/ 0 w 375"/>
                  <a:gd name="T35" fmla="*/ 4 h 3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5"/>
                  <a:gd name="T55" fmla="*/ 0 h 372"/>
                  <a:gd name="T56" fmla="*/ 375 w 375"/>
                  <a:gd name="T57" fmla="*/ 372 h 3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5" h="372">
                    <a:moveTo>
                      <a:pt x="0" y="168"/>
                    </a:moveTo>
                    <a:lnTo>
                      <a:pt x="25" y="120"/>
                    </a:lnTo>
                    <a:lnTo>
                      <a:pt x="58" y="149"/>
                    </a:lnTo>
                    <a:lnTo>
                      <a:pt x="168" y="138"/>
                    </a:lnTo>
                    <a:lnTo>
                      <a:pt x="207" y="123"/>
                    </a:lnTo>
                    <a:lnTo>
                      <a:pt x="259" y="0"/>
                    </a:lnTo>
                    <a:lnTo>
                      <a:pt x="324" y="5"/>
                    </a:lnTo>
                    <a:lnTo>
                      <a:pt x="309" y="36"/>
                    </a:lnTo>
                    <a:lnTo>
                      <a:pt x="375" y="149"/>
                    </a:lnTo>
                    <a:lnTo>
                      <a:pt x="340" y="141"/>
                    </a:lnTo>
                    <a:lnTo>
                      <a:pt x="275" y="270"/>
                    </a:lnTo>
                    <a:lnTo>
                      <a:pt x="266" y="349"/>
                    </a:lnTo>
                    <a:lnTo>
                      <a:pt x="223" y="372"/>
                    </a:lnTo>
                    <a:lnTo>
                      <a:pt x="152" y="326"/>
                    </a:lnTo>
                    <a:lnTo>
                      <a:pt x="107" y="346"/>
                    </a:lnTo>
                    <a:lnTo>
                      <a:pt x="103" y="310"/>
                    </a:lnTo>
                    <a:lnTo>
                      <a:pt x="43" y="318"/>
                    </a:lnTo>
                    <a:lnTo>
                      <a:pt x="0" y="16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4" name="Freeform 352"/>
              <p:cNvSpPr/>
              <p:nvPr/>
            </p:nvSpPr>
            <p:spPr bwMode="auto">
              <a:xfrm>
                <a:off x="3019" y="3190"/>
                <a:ext cx="25" cy="8"/>
              </a:xfrm>
              <a:custGeom>
                <a:avLst/>
                <a:gdLst>
                  <a:gd name="T0" fmla="*/ 0 w 89"/>
                  <a:gd name="T1" fmla="*/ 0 h 28"/>
                  <a:gd name="T2" fmla="*/ 0 w 89"/>
                  <a:gd name="T3" fmla="*/ 1 h 28"/>
                  <a:gd name="T4" fmla="*/ 2 w 89"/>
                  <a:gd name="T5" fmla="*/ 0 h 28"/>
                  <a:gd name="T6" fmla="*/ 1 w 89"/>
                  <a:gd name="T7" fmla="*/ 0 h 28"/>
                  <a:gd name="T8" fmla="*/ 0 w 89"/>
                  <a:gd name="T9" fmla="*/ 0 h 28"/>
                  <a:gd name="T10" fmla="*/ 0 60000 65536"/>
                  <a:gd name="T11" fmla="*/ 0 60000 65536"/>
                  <a:gd name="T12" fmla="*/ 0 60000 65536"/>
                  <a:gd name="T13" fmla="*/ 0 60000 65536"/>
                  <a:gd name="T14" fmla="*/ 0 60000 65536"/>
                  <a:gd name="T15" fmla="*/ 0 w 89"/>
                  <a:gd name="T16" fmla="*/ 0 h 28"/>
                  <a:gd name="T17" fmla="*/ 89 w 89"/>
                  <a:gd name="T18" fmla="*/ 28 h 28"/>
                </a:gdLst>
                <a:ahLst/>
                <a:cxnLst>
                  <a:cxn ang="T10">
                    <a:pos x="T0" y="T1"/>
                  </a:cxn>
                  <a:cxn ang="T11">
                    <a:pos x="T2" y="T3"/>
                  </a:cxn>
                  <a:cxn ang="T12">
                    <a:pos x="T4" y="T5"/>
                  </a:cxn>
                  <a:cxn ang="T13">
                    <a:pos x="T6" y="T7"/>
                  </a:cxn>
                  <a:cxn ang="T14">
                    <a:pos x="T8" y="T9"/>
                  </a:cxn>
                </a:cxnLst>
                <a:rect l="T15" t="T16" r="T17" b="T18"/>
                <a:pathLst>
                  <a:path w="89" h="28">
                    <a:moveTo>
                      <a:pt x="0" y="5"/>
                    </a:moveTo>
                    <a:lnTo>
                      <a:pt x="11" y="28"/>
                    </a:lnTo>
                    <a:lnTo>
                      <a:pt x="89" y="9"/>
                    </a:lnTo>
                    <a:lnTo>
                      <a:pt x="27" y="0"/>
                    </a:lnTo>
                    <a:lnTo>
                      <a:pt x="0" y="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5" name="Freeform 353"/>
              <p:cNvSpPr/>
              <p:nvPr/>
            </p:nvSpPr>
            <p:spPr bwMode="auto">
              <a:xfrm>
                <a:off x="3041" y="3061"/>
                <a:ext cx="68" cy="94"/>
              </a:xfrm>
              <a:custGeom>
                <a:avLst/>
                <a:gdLst>
                  <a:gd name="T0" fmla="*/ 0 w 236"/>
                  <a:gd name="T1" fmla="*/ 5 h 326"/>
                  <a:gd name="T2" fmla="*/ 1 w 236"/>
                  <a:gd name="T3" fmla="*/ 6 h 326"/>
                  <a:gd name="T4" fmla="*/ 0 w 236"/>
                  <a:gd name="T5" fmla="*/ 7 h 326"/>
                  <a:gd name="T6" fmla="*/ 1 w 236"/>
                  <a:gd name="T7" fmla="*/ 8 h 326"/>
                  <a:gd name="T8" fmla="*/ 1 w 236"/>
                  <a:gd name="T9" fmla="*/ 5 h 326"/>
                  <a:gd name="T10" fmla="*/ 2 w 236"/>
                  <a:gd name="T11" fmla="*/ 5 h 326"/>
                  <a:gd name="T12" fmla="*/ 2 w 236"/>
                  <a:gd name="T13" fmla="*/ 6 h 326"/>
                  <a:gd name="T14" fmla="*/ 3 w 236"/>
                  <a:gd name="T15" fmla="*/ 7 h 326"/>
                  <a:gd name="T16" fmla="*/ 3 w 236"/>
                  <a:gd name="T17" fmla="*/ 6 h 326"/>
                  <a:gd name="T18" fmla="*/ 2 w 236"/>
                  <a:gd name="T19" fmla="*/ 4 h 326"/>
                  <a:gd name="T20" fmla="*/ 4 w 236"/>
                  <a:gd name="T21" fmla="*/ 3 h 326"/>
                  <a:gd name="T22" fmla="*/ 2 w 236"/>
                  <a:gd name="T23" fmla="*/ 3 h 326"/>
                  <a:gd name="T24" fmla="*/ 1 w 236"/>
                  <a:gd name="T25" fmla="*/ 1 h 326"/>
                  <a:gd name="T26" fmla="*/ 5 w 236"/>
                  <a:gd name="T27" fmla="*/ 1 h 326"/>
                  <a:gd name="T28" fmla="*/ 6 w 236"/>
                  <a:gd name="T29" fmla="*/ 0 h 326"/>
                  <a:gd name="T30" fmla="*/ 5 w 236"/>
                  <a:gd name="T31" fmla="*/ 1 h 326"/>
                  <a:gd name="T32" fmla="*/ 2 w 236"/>
                  <a:gd name="T33" fmla="*/ 0 h 326"/>
                  <a:gd name="T34" fmla="*/ 1 w 236"/>
                  <a:gd name="T35" fmla="*/ 1 h 326"/>
                  <a:gd name="T36" fmla="*/ 0 w 236"/>
                  <a:gd name="T37" fmla="*/ 5 h 3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6"/>
                  <a:gd name="T58" fmla="*/ 0 h 326"/>
                  <a:gd name="T59" fmla="*/ 236 w 236"/>
                  <a:gd name="T60" fmla="*/ 326 h 3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6" h="326">
                    <a:moveTo>
                      <a:pt x="0" y="195"/>
                    </a:moveTo>
                    <a:lnTo>
                      <a:pt x="32" y="253"/>
                    </a:lnTo>
                    <a:lnTo>
                      <a:pt x="19" y="313"/>
                    </a:lnTo>
                    <a:lnTo>
                      <a:pt x="58" y="326"/>
                    </a:lnTo>
                    <a:lnTo>
                      <a:pt x="56" y="206"/>
                    </a:lnTo>
                    <a:lnTo>
                      <a:pt x="80" y="195"/>
                    </a:lnTo>
                    <a:lnTo>
                      <a:pt x="83" y="238"/>
                    </a:lnTo>
                    <a:lnTo>
                      <a:pt x="105" y="292"/>
                    </a:lnTo>
                    <a:lnTo>
                      <a:pt x="146" y="268"/>
                    </a:lnTo>
                    <a:lnTo>
                      <a:pt x="95" y="158"/>
                    </a:lnTo>
                    <a:lnTo>
                      <a:pt x="174" y="107"/>
                    </a:lnTo>
                    <a:lnTo>
                      <a:pt x="68" y="139"/>
                    </a:lnTo>
                    <a:lnTo>
                      <a:pt x="53" y="66"/>
                    </a:lnTo>
                    <a:lnTo>
                      <a:pt x="209" y="60"/>
                    </a:lnTo>
                    <a:lnTo>
                      <a:pt x="236" y="0"/>
                    </a:lnTo>
                    <a:lnTo>
                      <a:pt x="190" y="37"/>
                    </a:lnTo>
                    <a:lnTo>
                      <a:pt x="80" y="19"/>
                    </a:lnTo>
                    <a:lnTo>
                      <a:pt x="43" y="45"/>
                    </a:lnTo>
                    <a:lnTo>
                      <a:pt x="0" y="19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6" name="Freeform 354"/>
              <p:cNvSpPr/>
              <p:nvPr/>
            </p:nvSpPr>
            <p:spPr bwMode="auto">
              <a:xfrm>
                <a:off x="3094" y="3190"/>
                <a:ext cx="38" cy="24"/>
              </a:xfrm>
              <a:custGeom>
                <a:avLst/>
                <a:gdLst>
                  <a:gd name="T0" fmla="*/ 0 w 130"/>
                  <a:gd name="T1" fmla="*/ 1 h 84"/>
                  <a:gd name="T2" fmla="*/ 0 w 130"/>
                  <a:gd name="T3" fmla="*/ 2 h 84"/>
                  <a:gd name="T4" fmla="*/ 3 w 130"/>
                  <a:gd name="T5" fmla="*/ 0 h 84"/>
                  <a:gd name="T6" fmla="*/ 1 w 130"/>
                  <a:gd name="T7" fmla="*/ 1 h 84"/>
                  <a:gd name="T8" fmla="*/ 0 w 130"/>
                  <a:gd name="T9" fmla="*/ 1 h 84"/>
                  <a:gd name="T10" fmla="*/ 0 60000 65536"/>
                  <a:gd name="T11" fmla="*/ 0 60000 65536"/>
                  <a:gd name="T12" fmla="*/ 0 60000 65536"/>
                  <a:gd name="T13" fmla="*/ 0 60000 65536"/>
                  <a:gd name="T14" fmla="*/ 0 60000 65536"/>
                  <a:gd name="T15" fmla="*/ 0 w 130"/>
                  <a:gd name="T16" fmla="*/ 0 h 84"/>
                  <a:gd name="T17" fmla="*/ 130 w 130"/>
                  <a:gd name="T18" fmla="*/ 84 h 84"/>
                </a:gdLst>
                <a:ahLst/>
                <a:cxnLst>
                  <a:cxn ang="T10">
                    <a:pos x="T0" y="T1"/>
                  </a:cxn>
                  <a:cxn ang="T11">
                    <a:pos x="T2" y="T3"/>
                  </a:cxn>
                  <a:cxn ang="T12">
                    <a:pos x="T4" y="T5"/>
                  </a:cxn>
                  <a:cxn ang="T13">
                    <a:pos x="T6" y="T7"/>
                  </a:cxn>
                  <a:cxn ang="T14">
                    <a:pos x="T8" y="T9"/>
                  </a:cxn>
                </a:cxnLst>
                <a:rect l="T15" t="T16" r="T17" b="T18"/>
                <a:pathLst>
                  <a:path w="130" h="84">
                    <a:moveTo>
                      <a:pt x="0" y="50"/>
                    </a:moveTo>
                    <a:lnTo>
                      <a:pt x="5" y="84"/>
                    </a:lnTo>
                    <a:lnTo>
                      <a:pt x="130" y="0"/>
                    </a:lnTo>
                    <a:lnTo>
                      <a:pt x="37" y="27"/>
                    </a:lnTo>
                    <a:lnTo>
                      <a:pt x="0" y="5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7" name="Freeform 355"/>
              <p:cNvSpPr/>
              <p:nvPr/>
            </p:nvSpPr>
            <p:spPr bwMode="auto">
              <a:xfrm>
                <a:off x="3133" y="3057"/>
                <a:ext cx="14" cy="37"/>
              </a:xfrm>
              <a:custGeom>
                <a:avLst/>
                <a:gdLst>
                  <a:gd name="T0" fmla="*/ 0 w 47"/>
                  <a:gd name="T1" fmla="*/ 1 h 131"/>
                  <a:gd name="T2" fmla="*/ 0 w 47"/>
                  <a:gd name="T3" fmla="*/ 2 h 131"/>
                  <a:gd name="T4" fmla="*/ 1 w 47"/>
                  <a:gd name="T5" fmla="*/ 3 h 131"/>
                  <a:gd name="T6" fmla="*/ 1 w 47"/>
                  <a:gd name="T7" fmla="*/ 2 h 131"/>
                  <a:gd name="T8" fmla="*/ 1 w 47"/>
                  <a:gd name="T9" fmla="*/ 1 h 131"/>
                  <a:gd name="T10" fmla="*/ 1 w 47"/>
                  <a:gd name="T11" fmla="*/ 1 h 131"/>
                  <a:gd name="T12" fmla="*/ 0 w 47"/>
                  <a:gd name="T13" fmla="*/ 1 h 131"/>
                  <a:gd name="T14" fmla="*/ 1 w 47"/>
                  <a:gd name="T15" fmla="*/ 0 h 131"/>
                  <a:gd name="T16" fmla="*/ 0 w 47"/>
                  <a:gd name="T17" fmla="*/ 1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31"/>
                  <a:gd name="T29" fmla="*/ 47 w 47"/>
                  <a:gd name="T30" fmla="*/ 131 h 1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31">
                    <a:moveTo>
                      <a:pt x="0" y="45"/>
                    </a:moveTo>
                    <a:lnTo>
                      <a:pt x="12" y="105"/>
                    </a:lnTo>
                    <a:lnTo>
                      <a:pt x="37" y="131"/>
                    </a:lnTo>
                    <a:lnTo>
                      <a:pt x="19" y="76"/>
                    </a:lnTo>
                    <a:lnTo>
                      <a:pt x="47" y="69"/>
                    </a:lnTo>
                    <a:lnTo>
                      <a:pt x="45" y="27"/>
                    </a:lnTo>
                    <a:lnTo>
                      <a:pt x="12" y="53"/>
                    </a:lnTo>
                    <a:lnTo>
                      <a:pt x="24" y="0"/>
                    </a:lnTo>
                    <a:lnTo>
                      <a:pt x="0" y="4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8" name="Freeform 356"/>
              <p:cNvSpPr/>
              <p:nvPr/>
            </p:nvSpPr>
            <p:spPr bwMode="auto">
              <a:xfrm>
                <a:off x="3139" y="3118"/>
                <a:ext cx="31" cy="12"/>
              </a:xfrm>
              <a:custGeom>
                <a:avLst/>
                <a:gdLst>
                  <a:gd name="T0" fmla="*/ 0 w 109"/>
                  <a:gd name="T1" fmla="*/ 0 h 42"/>
                  <a:gd name="T2" fmla="*/ 1 w 109"/>
                  <a:gd name="T3" fmla="*/ 0 h 42"/>
                  <a:gd name="T4" fmla="*/ 3 w 109"/>
                  <a:gd name="T5" fmla="*/ 1 h 42"/>
                  <a:gd name="T6" fmla="*/ 0 w 109"/>
                  <a:gd name="T7" fmla="*/ 0 h 42"/>
                  <a:gd name="T8" fmla="*/ 0 60000 65536"/>
                  <a:gd name="T9" fmla="*/ 0 60000 65536"/>
                  <a:gd name="T10" fmla="*/ 0 60000 65536"/>
                  <a:gd name="T11" fmla="*/ 0 60000 65536"/>
                  <a:gd name="T12" fmla="*/ 0 w 109"/>
                  <a:gd name="T13" fmla="*/ 0 h 42"/>
                  <a:gd name="T14" fmla="*/ 109 w 109"/>
                  <a:gd name="T15" fmla="*/ 42 h 42"/>
                </a:gdLst>
                <a:ahLst/>
                <a:cxnLst>
                  <a:cxn ang="T8">
                    <a:pos x="T0" y="T1"/>
                  </a:cxn>
                  <a:cxn ang="T9">
                    <a:pos x="T2" y="T3"/>
                  </a:cxn>
                  <a:cxn ang="T10">
                    <a:pos x="T4" y="T5"/>
                  </a:cxn>
                  <a:cxn ang="T11">
                    <a:pos x="T6" y="T7"/>
                  </a:cxn>
                </a:cxnLst>
                <a:rect l="T12" t="T13" r="T14" b="T15"/>
                <a:pathLst>
                  <a:path w="109" h="42">
                    <a:moveTo>
                      <a:pt x="0" y="15"/>
                    </a:moveTo>
                    <a:lnTo>
                      <a:pt x="60" y="0"/>
                    </a:lnTo>
                    <a:lnTo>
                      <a:pt x="109" y="42"/>
                    </a:lnTo>
                    <a:lnTo>
                      <a:pt x="0" y="1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49" name="Freeform 357"/>
              <p:cNvSpPr/>
              <p:nvPr/>
            </p:nvSpPr>
            <p:spPr bwMode="auto">
              <a:xfrm>
                <a:off x="3171" y="3089"/>
                <a:ext cx="114" cy="109"/>
              </a:xfrm>
              <a:custGeom>
                <a:avLst/>
                <a:gdLst>
                  <a:gd name="T0" fmla="*/ 0 w 400"/>
                  <a:gd name="T1" fmla="*/ 1 h 384"/>
                  <a:gd name="T2" fmla="*/ 1 w 400"/>
                  <a:gd name="T3" fmla="*/ 2 h 384"/>
                  <a:gd name="T4" fmla="*/ 3 w 400"/>
                  <a:gd name="T5" fmla="*/ 2 h 384"/>
                  <a:gd name="T6" fmla="*/ 1 w 400"/>
                  <a:gd name="T7" fmla="*/ 2 h 384"/>
                  <a:gd name="T8" fmla="*/ 2 w 400"/>
                  <a:gd name="T9" fmla="*/ 4 h 384"/>
                  <a:gd name="T10" fmla="*/ 3 w 400"/>
                  <a:gd name="T11" fmla="*/ 3 h 384"/>
                  <a:gd name="T12" fmla="*/ 3 w 400"/>
                  <a:gd name="T13" fmla="*/ 4 h 384"/>
                  <a:gd name="T14" fmla="*/ 7 w 400"/>
                  <a:gd name="T15" fmla="*/ 5 h 384"/>
                  <a:gd name="T16" fmla="*/ 7 w 400"/>
                  <a:gd name="T17" fmla="*/ 7 h 384"/>
                  <a:gd name="T18" fmla="*/ 7 w 400"/>
                  <a:gd name="T19" fmla="*/ 7 h 384"/>
                  <a:gd name="T20" fmla="*/ 6 w 400"/>
                  <a:gd name="T21" fmla="*/ 8 h 384"/>
                  <a:gd name="T22" fmla="*/ 8 w 400"/>
                  <a:gd name="T23" fmla="*/ 8 h 384"/>
                  <a:gd name="T24" fmla="*/ 9 w 400"/>
                  <a:gd name="T25" fmla="*/ 9 h 384"/>
                  <a:gd name="T26" fmla="*/ 9 w 400"/>
                  <a:gd name="T27" fmla="*/ 2 h 384"/>
                  <a:gd name="T28" fmla="*/ 6 w 400"/>
                  <a:gd name="T29" fmla="*/ 1 h 384"/>
                  <a:gd name="T30" fmla="*/ 4 w 400"/>
                  <a:gd name="T31" fmla="*/ 3 h 384"/>
                  <a:gd name="T32" fmla="*/ 3 w 400"/>
                  <a:gd name="T33" fmla="*/ 2 h 384"/>
                  <a:gd name="T34" fmla="*/ 3 w 400"/>
                  <a:gd name="T35" fmla="*/ 0 h 384"/>
                  <a:gd name="T36" fmla="*/ 1 w 400"/>
                  <a:gd name="T37" fmla="*/ 0 h 384"/>
                  <a:gd name="T38" fmla="*/ 0 w 400"/>
                  <a:gd name="T39" fmla="*/ 1 h 3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0"/>
                  <a:gd name="T61" fmla="*/ 0 h 384"/>
                  <a:gd name="T62" fmla="*/ 400 w 400"/>
                  <a:gd name="T63" fmla="*/ 384 h 38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0" h="384">
                    <a:moveTo>
                      <a:pt x="0" y="47"/>
                    </a:moveTo>
                    <a:lnTo>
                      <a:pt x="62" y="84"/>
                    </a:lnTo>
                    <a:lnTo>
                      <a:pt x="118" y="76"/>
                    </a:lnTo>
                    <a:lnTo>
                      <a:pt x="42" y="103"/>
                    </a:lnTo>
                    <a:lnTo>
                      <a:pt x="81" y="164"/>
                    </a:lnTo>
                    <a:lnTo>
                      <a:pt x="114" y="112"/>
                    </a:lnTo>
                    <a:lnTo>
                      <a:pt x="140" y="164"/>
                    </a:lnTo>
                    <a:lnTo>
                      <a:pt x="282" y="223"/>
                    </a:lnTo>
                    <a:lnTo>
                      <a:pt x="315" y="315"/>
                    </a:lnTo>
                    <a:lnTo>
                      <a:pt x="289" y="312"/>
                    </a:lnTo>
                    <a:lnTo>
                      <a:pt x="266" y="356"/>
                    </a:lnTo>
                    <a:lnTo>
                      <a:pt x="352" y="334"/>
                    </a:lnTo>
                    <a:lnTo>
                      <a:pt x="400" y="384"/>
                    </a:lnTo>
                    <a:lnTo>
                      <a:pt x="394" y="99"/>
                    </a:lnTo>
                    <a:lnTo>
                      <a:pt x="271" y="47"/>
                    </a:lnTo>
                    <a:lnTo>
                      <a:pt x="171" y="130"/>
                    </a:lnTo>
                    <a:lnTo>
                      <a:pt x="133" y="89"/>
                    </a:lnTo>
                    <a:lnTo>
                      <a:pt x="119" y="19"/>
                    </a:lnTo>
                    <a:lnTo>
                      <a:pt x="62" y="0"/>
                    </a:lnTo>
                    <a:lnTo>
                      <a:pt x="0" y="4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0" name="Freeform 358"/>
              <p:cNvSpPr/>
              <p:nvPr/>
            </p:nvSpPr>
            <p:spPr bwMode="auto">
              <a:xfrm>
                <a:off x="3174" y="3173"/>
                <a:ext cx="6" cy="10"/>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1" name="Freeform 359"/>
              <p:cNvSpPr/>
              <p:nvPr/>
            </p:nvSpPr>
            <p:spPr bwMode="auto">
              <a:xfrm>
                <a:off x="2227" y="2555"/>
                <a:ext cx="208" cy="207"/>
              </a:xfrm>
              <a:custGeom>
                <a:avLst/>
                <a:gdLst>
                  <a:gd name="T0" fmla="*/ 0 w 730"/>
                  <a:gd name="T1" fmla="*/ 1 h 725"/>
                  <a:gd name="T2" fmla="*/ 1 w 730"/>
                  <a:gd name="T3" fmla="*/ 0 h 725"/>
                  <a:gd name="T4" fmla="*/ 2 w 730"/>
                  <a:gd name="T5" fmla="*/ 1 h 725"/>
                  <a:gd name="T6" fmla="*/ 3 w 730"/>
                  <a:gd name="T7" fmla="*/ 0 h 725"/>
                  <a:gd name="T8" fmla="*/ 4 w 730"/>
                  <a:gd name="T9" fmla="*/ 1 h 725"/>
                  <a:gd name="T10" fmla="*/ 4 w 730"/>
                  <a:gd name="T11" fmla="*/ 1 h 725"/>
                  <a:gd name="T12" fmla="*/ 5 w 730"/>
                  <a:gd name="T13" fmla="*/ 3 h 725"/>
                  <a:gd name="T14" fmla="*/ 7 w 730"/>
                  <a:gd name="T15" fmla="*/ 4 h 725"/>
                  <a:gd name="T16" fmla="*/ 9 w 730"/>
                  <a:gd name="T17" fmla="*/ 3 h 725"/>
                  <a:gd name="T18" fmla="*/ 9 w 730"/>
                  <a:gd name="T19" fmla="*/ 3 h 725"/>
                  <a:gd name="T20" fmla="*/ 11 w 730"/>
                  <a:gd name="T21" fmla="*/ 2 h 725"/>
                  <a:gd name="T22" fmla="*/ 15 w 730"/>
                  <a:gd name="T23" fmla="*/ 4 h 725"/>
                  <a:gd name="T24" fmla="*/ 15 w 730"/>
                  <a:gd name="T25" fmla="*/ 5 h 725"/>
                  <a:gd name="T26" fmla="*/ 15 w 730"/>
                  <a:gd name="T27" fmla="*/ 7 h 725"/>
                  <a:gd name="T28" fmla="*/ 15 w 730"/>
                  <a:gd name="T29" fmla="*/ 9 h 725"/>
                  <a:gd name="T30" fmla="*/ 15 w 730"/>
                  <a:gd name="T31" fmla="*/ 10 h 725"/>
                  <a:gd name="T32" fmla="*/ 15 w 730"/>
                  <a:gd name="T33" fmla="*/ 12 h 725"/>
                  <a:gd name="T34" fmla="*/ 17 w 730"/>
                  <a:gd name="T35" fmla="*/ 15 h 725"/>
                  <a:gd name="T36" fmla="*/ 15 w 730"/>
                  <a:gd name="T37" fmla="*/ 17 h 725"/>
                  <a:gd name="T38" fmla="*/ 12 w 730"/>
                  <a:gd name="T39" fmla="*/ 16 h 725"/>
                  <a:gd name="T40" fmla="*/ 11 w 730"/>
                  <a:gd name="T41" fmla="*/ 15 h 725"/>
                  <a:gd name="T42" fmla="*/ 8 w 730"/>
                  <a:gd name="T43" fmla="*/ 15 h 725"/>
                  <a:gd name="T44" fmla="*/ 7 w 730"/>
                  <a:gd name="T45" fmla="*/ 14 h 725"/>
                  <a:gd name="T46" fmla="*/ 5 w 730"/>
                  <a:gd name="T47" fmla="*/ 11 h 725"/>
                  <a:gd name="T48" fmla="*/ 4 w 730"/>
                  <a:gd name="T49" fmla="*/ 11 h 725"/>
                  <a:gd name="T50" fmla="*/ 4 w 730"/>
                  <a:gd name="T51" fmla="*/ 11 h 725"/>
                  <a:gd name="T52" fmla="*/ 3 w 730"/>
                  <a:gd name="T53" fmla="*/ 9 h 725"/>
                  <a:gd name="T54" fmla="*/ 1 w 730"/>
                  <a:gd name="T55" fmla="*/ 7 h 725"/>
                  <a:gd name="T56" fmla="*/ 2 w 730"/>
                  <a:gd name="T57" fmla="*/ 5 h 725"/>
                  <a:gd name="T58" fmla="*/ 1 w 730"/>
                  <a:gd name="T59" fmla="*/ 5 h 725"/>
                  <a:gd name="T60" fmla="*/ 1 w 730"/>
                  <a:gd name="T61" fmla="*/ 3 h 725"/>
                  <a:gd name="T62" fmla="*/ 0 w 730"/>
                  <a:gd name="T63" fmla="*/ 1 h 7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30"/>
                  <a:gd name="T97" fmla="*/ 0 h 725"/>
                  <a:gd name="T98" fmla="*/ 730 w 730"/>
                  <a:gd name="T99" fmla="*/ 725 h 7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30" h="725">
                    <a:moveTo>
                      <a:pt x="0" y="24"/>
                    </a:moveTo>
                    <a:lnTo>
                      <a:pt x="20" y="0"/>
                    </a:lnTo>
                    <a:lnTo>
                      <a:pt x="76" y="54"/>
                    </a:lnTo>
                    <a:lnTo>
                      <a:pt x="144" y="10"/>
                    </a:lnTo>
                    <a:lnTo>
                      <a:pt x="153" y="53"/>
                    </a:lnTo>
                    <a:lnTo>
                      <a:pt x="185" y="68"/>
                    </a:lnTo>
                    <a:lnTo>
                      <a:pt x="193" y="114"/>
                    </a:lnTo>
                    <a:lnTo>
                      <a:pt x="292" y="166"/>
                    </a:lnTo>
                    <a:lnTo>
                      <a:pt x="383" y="150"/>
                    </a:lnTo>
                    <a:lnTo>
                      <a:pt x="374" y="123"/>
                    </a:lnTo>
                    <a:lnTo>
                      <a:pt x="497" y="77"/>
                    </a:lnTo>
                    <a:lnTo>
                      <a:pt x="653" y="158"/>
                    </a:lnTo>
                    <a:lnTo>
                      <a:pt x="655" y="204"/>
                    </a:lnTo>
                    <a:lnTo>
                      <a:pt x="630" y="287"/>
                    </a:lnTo>
                    <a:lnTo>
                      <a:pt x="636" y="406"/>
                    </a:lnTo>
                    <a:lnTo>
                      <a:pt x="672" y="441"/>
                    </a:lnTo>
                    <a:lnTo>
                      <a:pt x="644" y="499"/>
                    </a:lnTo>
                    <a:lnTo>
                      <a:pt x="730" y="632"/>
                    </a:lnTo>
                    <a:lnTo>
                      <a:pt x="671" y="725"/>
                    </a:lnTo>
                    <a:lnTo>
                      <a:pt x="510" y="693"/>
                    </a:lnTo>
                    <a:lnTo>
                      <a:pt x="474" y="633"/>
                    </a:lnTo>
                    <a:lnTo>
                      <a:pt x="361" y="655"/>
                    </a:lnTo>
                    <a:lnTo>
                      <a:pt x="279" y="597"/>
                    </a:lnTo>
                    <a:lnTo>
                      <a:pt x="223" y="484"/>
                    </a:lnTo>
                    <a:lnTo>
                      <a:pt x="183" y="468"/>
                    </a:lnTo>
                    <a:lnTo>
                      <a:pt x="171" y="490"/>
                    </a:lnTo>
                    <a:lnTo>
                      <a:pt x="121" y="377"/>
                    </a:lnTo>
                    <a:lnTo>
                      <a:pt x="50" y="310"/>
                    </a:lnTo>
                    <a:lnTo>
                      <a:pt x="82" y="204"/>
                    </a:lnTo>
                    <a:lnTo>
                      <a:pt x="52" y="192"/>
                    </a:lnTo>
                    <a:lnTo>
                      <a:pt x="28" y="134"/>
                    </a:lnTo>
                    <a:lnTo>
                      <a:pt x="0" y="2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2" name="Freeform 360"/>
              <p:cNvSpPr/>
              <p:nvPr/>
            </p:nvSpPr>
            <p:spPr bwMode="auto">
              <a:xfrm>
                <a:off x="2167" y="2594"/>
                <a:ext cx="109" cy="114"/>
              </a:xfrm>
              <a:custGeom>
                <a:avLst/>
                <a:gdLst>
                  <a:gd name="T0" fmla="*/ 0 w 379"/>
                  <a:gd name="T1" fmla="*/ 5 h 402"/>
                  <a:gd name="T2" fmla="*/ 0 w 379"/>
                  <a:gd name="T3" fmla="*/ 6 h 402"/>
                  <a:gd name="T4" fmla="*/ 5 w 379"/>
                  <a:gd name="T5" fmla="*/ 8 h 402"/>
                  <a:gd name="T6" fmla="*/ 5 w 379"/>
                  <a:gd name="T7" fmla="*/ 9 h 402"/>
                  <a:gd name="T8" fmla="*/ 6 w 379"/>
                  <a:gd name="T9" fmla="*/ 9 h 402"/>
                  <a:gd name="T10" fmla="*/ 7 w 379"/>
                  <a:gd name="T11" fmla="*/ 9 h 402"/>
                  <a:gd name="T12" fmla="*/ 9 w 379"/>
                  <a:gd name="T13" fmla="*/ 8 h 402"/>
                  <a:gd name="T14" fmla="*/ 9 w 379"/>
                  <a:gd name="T15" fmla="*/ 8 h 402"/>
                  <a:gd name="T16" fmla="*/ 8 w 379"/>
                  <a:gd name="T17" fmla="*/ 6 h 402"/>
                  <a:gd name="T18" fmla="*/ 6 w 379"/>
                  <a:gd name="T19" fmla="*/ 4 h 402"/>
                  <a:gd name="T20" fmla="*/ 7 w 379"/>
                  <a:gd name="T21" fmla="*/ 2 h 402"/>
                  <a:gd name="T22" fmla="*/ 6 w 379"/>
                  <a:gd name="T23" fmla="*/ 1 h 402"/>
                  <a:gd name="T24" fmla="*/ 6 w 379"/>
                  <a:gd name="T25" fmla="*/ 0 h 402"/>
                  <a:gd name="T26" fmla="*/ 3 w 379"/>
                  <a:gd name="T27" fmla="*/ 0 h 402"/>
                  <a:gd name="T28" fmla="*/ 3 w 379"/>
                  <a:gd name="T29" fmla="*/ 1 h 402"/>
                  <a:gd name="T30" fmla="*/ 2 w 379"/>
                  <a:gd name="T31" fmla="*/ 3 h 402"/>
                  <a:gd name="T32" fmla="*/ 0 w 379"/>
                  <a:gd name="T33" fmla="*/ 5 h 4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9"/>
                  <a:gd name="T52" fmla="*/ 0 h 402"/>
                  <a:gd name="T53" fmla="*/ 379 w 379"/>
                  <a:gd name="T54" fmla="*/ 402 h 4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9" h="402">
                    <a:moveTo>
                      <a:pt x="0" y="195"/>
                    </a:moveTo>
                    <a:lnTo>
                      <a:pt x="18" y="253"/>
                    </a:lnTo>
                    <a:lnTo>
                      <a:pt x="191" y="342"/>
                    </a:lnTo>
                    <a:lnTo>
                      <a:pt x="192" y="373"/>
                    </a:lnTo>
                    <a:lnTo>
                      <a:pt x="235" y="396"/>
                    </a:lnTo>
                    <a:lnTo>
                      <a:pt x="301" y="402"/>
                    </a:lnTo>
                    <a:lnTo>
                      <a:pt x="360" y="360"/>
                    </a:lnTo>
                    <a:lnTo>
                      <a:pt x="379" y="356"/>
                    </a:lnTo>
                    <a:lnTo>
                      <a:pt x="329" y="243"/>
                    </a:lnTo>
                    <a:lnTo>
                      <a:pt x="258" y="176"/>
                    </a:lnTo>
                    <a:lnTo>
                      <a:pt x="290" y="70"/>
                    </a:lnTo>
                    <a:lnTo>
                      <a:pt x="260" y="58"/>
                    </a:lnTo>
                    <a:lnTo>
                      <a:pt x="236" y="0"/>
                    </a:lnTo>
                    <a:lnTo>
                      <a:pt x="151" y="4"/>
                    </a:lnTo>
                    <a:lnTo>
                      <a:pt x="109" y="41"/>
                    </a:lnTo>
                    <a:lnTo>
                      <a:pt x="93" y="139"/>
                    </a:lnTo>
                    <a:lnTo>
                      <a:pt x="0" y="19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3" name="Freeform 361"/>
              <p:cNvSpPr/>
              <p:nvPr/>
            </p:nvSpPr>
            <p:spPr bwMode="auto">
              <a:xfrm>
                <a:off x="1820" y="2445"/>
                <a:ext cx="127" cy="138"/>
              </a:xfrm>
              <a:custGeom>
                <a:avLst/>
                <a:gdLst>
                  <a:gd name="T0" fmla="*/ 0 w 446"/>
                  <a:gd name="T1" fmla="*/ 3 h 487"/>
                  <a:gd name="T2" fmla="*/ 0 w 446"/>
                  <a:gd name="T3" fmla="*/ 1 h 487"/>
                  <a:gd name="T4" fmla="*/ 1 w 446"/>
                  <a:gd name="T5" fmla="*/ 1 h 487"/>
                  <a:gd name="T6" fmla="*/ 2 w 446"/>
                  <a:gd name="T7" fmla="*/ 1 h 487"/>
                  <a:gd name="T8" fmla="*/ 3 w 446"/>
                  <a:gd name="T9" fmla="*/ 0 h 487"/>
                  <a:gd name="T10" fmla="*/ 5 w 446"/>
                  <a:gd name="T11" fmla="*/ 0 h 487"/>
                  <a:gd name="T12" fmla="*/ 6 w 446"/>
                  <a:gd name="T13" fmla="*/ 1 h 487"/>
                  <a:gd name="T14" fmla="*/ 6 w 446"/>
                  <a:gd name="T15" fmla="*/ 2 h 487"/>
                  <a:gd name="T16" fmla="*/ 5 w 446"/>
                  <a:gd name="T17" fmla="*/ 2 h 487"/>
                  <a:gd name="T18" fmla="*/ 5 w 446"/>
                  <a:gd name="T19" fmla="*/ 4 h 487"/>
                  <a:gd name="T20" fmla="*/ 7 w 446"/>
                  <a:gd name="T21" fmla="*/ 6 h 487"/>
                  <a:gd name="T22" fmla="*/ 8 w 446"/>
                  <a:gd name="T23" fmla="*/ 7 h 487"/>
                  <a:gd name="T24" fmla="*/ 8 w 446"/>
                  <a:gd name="T25" fmla="*/ 7 h 487"/>
                  <a:gd name="T26" fmla="*/ 10 w 446"/>
                  <a:gd name="T27" fmla="*/ 9 h 487"/>
                  <a:gd name="T28" fmla="*/ 9 w 446"/>
                  <a:gd name="T29" fmla="*/ 8 h 487"/>
                  <a:gd name="T30" fmla="*/ 9 w 446"/>
                  <a:gd name="T31" fmla="*/ 10 h 487"/>
                  <a:gd name="T32" fmla="*/ 8 w 446"/>
                  <a:gd name="T33" fmla="*/ 11 h 487"/>
                  <a:gd name="T34" fmla="*/ 8 w 446"/>
                  <a:gd name="T35" fmla="*/ 9 h 487"/>
                  <a:gd name="T36" fmla="*/ 4 w 446"/>
                  <a:gd name="T37" fmla="*/ 6 h 487"/>
                  <a:gd name="T38" fmla="*/ 3 w 446"/>
                  <a:gd name="T39" fmla="*/ 4 h 487"/>
                  <a:gd name="T40" fmla="*/ 2 w 446"/>
                  <a:gd name="T41" fmla="*/ 3 h 487"/>
                  <a:gd name="T42" fmla="*/ 1 w 446"/>
                  <a:gd name="T43" fmla="*/ 4 h 487"/>
                  <a:gd name="T44" fmla="*/ 0 w 446"/>
                  <a:gd name="T45" fmla="*/ 3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6"/>
                  <a:gd name="T70" fmla="*/ 0 h 487"/>
                  <a:gd name="T71" fmla="*/ 446 w 446"/>
                  <a:gd name="T72" fmla="*/ 487 h 4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6" h="487">
                    <a:moveTo>
                      <a:pt x="0" y="122"/>
                    </a:moveTo>
                    <a:lnTo>
                      <a:pt x="11" y="67"/>
                    </a:lnTo>
                    <a:lnTo>
                      <a:pt x="64" y="39"/>
                    </a:lnTo>
                    <a:lnTo>
                      <a:pt x="87" y="65"/>
                    </a:lnTo>
                    <a:lnTo>
                      <a:pt x="141" y="13"/>
                    </a:lnTo>
                    <a:lnTo>
                      <a:pt x="199" y="0"/>
                    </a:lnTo>
                    <a:lnTo>
                      <a:pt x="266" y="35"/>
                    </a:lnTo>
                    <a:lnTo>
                      <a:pt x="266" y="88"/>
                    </a:lnTo>
                    <a:lnTo>
                      <a:pt x="215" y="97"/>
                    </a:lnTo>
                    <a:lnTo>
                      <a:pt x="220" y="164"/>
                    </a:lnTo>
                    <a:lnTo>
                      <a:pt x="305" y="273"/>
                    </a:lnTo>
                    <a:lnTo>
                      <a:pt x="357" y="281"/>
                    </a:lnTo>
                    <a:lnTo>
                      <a:pt x="351" y="302"/>
                    </a:lnTo>
                    <a:lnTo>
                      <a:pt x="446" y="376"/>
                    </a:lnTo>
                    <a:lnTo>
                      <a:pt x="381" y="362"/>
                    </a:lnTo>
                    <a:lnTo>
                      <a:pt x="396" y="433"/>
                    </a:lnTo>
                    <a:lnTo>
                      <a:pt x="357" y="487"/>
                    </a:lnTo>
                    <a:lnTo>
                      <a:pt x="336" y="377"/>
                    </a:lnTo>
                    <a:lnTo>
                      <a:pt x="170" y="254"/>
                    </a:lnTo>
                    <a:lnTo>
                      <a:pt x="131" y="174"/>
                    </a:lnTo>
                    <a:lnTo>
                      <a:pt x="77" y="146"/>
                    </a:lnTo>
                    <a:lnTo>
                      <a:pt x="26" y="181"/>
                    </a:lnTo>
                    <a:lnTo>
                      <a:pt x="0" y="12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4" name="Freeform 362"/>
              <p:cNvSpPr/>
              <p:nvPr/>
            </p:nvSpPr>
            <p:spPr bwMode="auto">
              <a:xfrm>
                <a:off x="1836" y="2534"/>
                <a:ext cx="15" cy="34"/>
              </a:xfrm>
              <a:custGeom>
                <a:avLst/>
                <a:gdLst>
                  <a:gd name="T0" fmla="*/ 0 w 53"/>
                  <a:gd name="T1" fmla="*/ 0 h 119"/>
                  <a:gd name="T2" fmla="*/ 0 w 53"/>
                  <a:gd name="T3" fmla="*/ 3 h 119"/>
                  <a:gd name="T4" fmla="*/ 1 w 53"/>
                  <a:gd name="T5" fmla="*/ 3 h 119"/>
                  <a:gd name="T6" fmla="*/ 1 w 53"/>
                  <a:gd name="T7" fmla="*/ 1 h 119"/>
                  <a:gd name="T8" fmla="*/ 1 w 53"/>
                  <a:gd name="T9" fmla="*/ 0 h 119"/>
                  <a:gd name="T10" fmla="*/ 0 w 53"/>
                  <a:gd name="T11" fmla="*/ 0 h 119"/>
                  <a:gd name="T12" fmla="*/ 0 60000 65536"/>
                  <a:gd name="T13" fmla="*/ 0 60000 65536"/>
                  <a:gd name="T14" fmla="*/ 0 60000 65536"/>
                  <a:gd name="T15" fmla="*/ 0 60000 65536"/>
                  <a:gd name="T16" fmla="*/ 0 60000 65536"/>
                  <a:gd name="T17" fmla="*/ 0 60000 65536"/>
                  <a:gd name="T18" fmla="*/ 0 w 53"/>
                  <a:gd name="T19" fmla="*/ 0 h 119"/>
                  <a:gd name="T20" fmla="*/ 53 w 53"/>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53" h="119">
                    <a:moveTo>
                      <a:pt x="0" y="19"/>
                    </a:moveTo>
                    <a:lnTo>
                      <a:pt x="8" y="111"/>
                    </a:lnTo>
                    <a:lnTo>
                      <a:pt x="34" y="119"/>
                    </a:lnTo>
                    <a:lnTo>
                      <a:pt x="53" y="47"/>
                    </a:lnTo>
                    <a:lnTo>
                      <a:pt x="35" y="0"/>
                    </a:lnTo>
                    <a:lnTo>
                      <a:pt x="0" y="1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5" name="Freeform 363"/>
              <p:cNvSpPr/>
              <p:nvPr/>
            </p:nvSpPr>
            <p:spPr bwMode="auto">
              <a:xfrm>
                <a:off x="1883" y="2579"/>
                <a:ext cx="33" cy="22"/>
              </a:xfrm>
              <a:custGeom>
                <a:avLst/>
                <a:gdLst>
                  <a:gd name="T0" fmla="*/ 0 w 115"/>
                  <a:gd name="T1" fmla="*/ 0 h 76"/>
                  <a:gd name="T2" fmla="*/ 2 w 115"/>
                  <a:gd name="T3" fmla="*/ 2 h 76"/>
                  <a:gd name="T4" fmla="*/ 3 w 115"/>
                  <a:gd name="T5" fmla="*/ 0 h 76"/>
                  <a:gd name="T6" fmla="*/ 0 w 115"/>
                  <a:gd name="T7" fmla="*/ 0 h 76"/>
                  <a:gd name="T8" fmla="*/ 0 60000 65536"/>
                  <a:gd name="T9" fmla="*/ 0 60000 65536"/>
                  <a:gd name="T10" fmla="*/ 0 60000 65536"/>
                  <a:gd name="T11" fmla="*/ 0 60000 65536"/>
                  <a:gd name="T12" fmla="*/ 0 w 115"/>
                  <a:gd name="T13" fmla="*/ 0 h 76"/>
                  <a:gd name="T14" fmla="*/ 115 w 115"/>
                  <a:gd name="T15" fmla="*/ 76 h 76"/>
                </a:gdLst>
                <a:ahLst/>
                <a:cxnLst>
                  <a:cxn ang="T8">
                    <a:pos x="T0" y="T1"/>
                  </a:cxn>
                  <a:cxn ang="T9">
                    <a:pos x="T2" y="T3"/>
                  </a:cxn>
                  <a:cxn ang="T10">
                    <a:pos x="T4" y="T5"/>
                  </a:cxn>
                  <a:cxn ang="T11">
                    <a:pos x="T6" y="T7"/>
                  </a:cxn>
                </a:cxnLst>
                <a:rect l="T12" t="T13" r="T14" b="T15"/>
                <a:pathLst>
                  <a:path w="115" h="76">
                    <a:moveTo>
                      <a:pt x="0" y="15"/>
                    </a:moveTo>
                    <a:lnTo>
                      <a:pt x="97" y="76"/>
                    </a:lnTo>
                    <a:lnTo>
                      <a:pt x="115" y="0"/>
                    </a:lnTo>
                    <a:lnTo>
                      <a:pt x="0" y="1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6" name="Freeform 364"/>
              <p:cNvSpPr/>
              <p:nvPr/>
            </p:nvSpPr>
            <p:spPr bwMode="auto">
              <a:xfrm>
                <a:off x="3158" y="2643"/>
                <a:ext cx="26" cy="35"/>
              </a:xfrm>
              <a:custGeom>
                <a:avLst/>
                <a:gdLst>
                  <a:gd name="T0" fmla="*/ 0 w 90"/>
                  <a:gd name="T1" fmla="*/ 1 h 124"/>
                  <a:gd name="T2" fmla="*/ 0 w 90"/>
                  <a:gd name="T3" fmla="*/ 1 h 124"/>
                  <a:gd name="T4" fmla="*/ 1 w 90"/>
                  <a:gd name="T5" fmla="*/ 1 h 124"/>
                  <a:gd name="T6" fmla="*/ 1 w 90"/>
                  <a:gd name="T7" fmla="*/ 1 h 124"/>
                  <a:gd name="T8" fmla="*/ 1 w 90"/>
                  <a:gd name="T9" fmla="*/ 3 h 124"/>
                  <a:gd name="T10" fmla="*/ 1 w 90"/>
                  <a:gd name="T11" fmla="*/ 3 h 124"/>
                  <a:gd name="T12" fmla="*/ 2 w 90"/>
                  <a:gd name="T13" fmla="*/ 1 h 124"/>
                  <a:gd name="T14" fmla="*/ 2 w 90"/>
                  <a:gd name="T15" fmla="*/ 0 h 124"/>
                  <a:gd name="T16" fmla="*/ 1 w 90"/>
                  <a:gd name="T17" fmla="*/ 0 h 124"/>
                  <a:gd name="T18" fmla="*/ 0 w 90"/>
                  <a:gd name="T19" fmla="*/ 1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124"/>
                  <a:gd name="T32" fmla="*/ 90 w 90"/>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124">
                    <a:moveTo>
                      <a:pt x="0" y="32"/>
                    </a:moveTo>
                    <a:lnTo>
                      <a:pt x="4" y="64"/>
                    </a:lnTo>
                    <a:lnTo>
                      <a:pt x="25" y="32"/>
                    </a:lnTo>
                    <a:lnTo>
                      <a:pt x="35" y="51"/>
                    </a:lnTo>
                    <a:lnTo>
                      <a:pt x="24" y="124"/>
                    </a:lnTo>
                    <a:lnTo>
                      <a:pt x="64" y="121"/>
                    </a:lnTo>
                    <a:lnTo>
                      <a:pt x="90" y="48"/>
                    </a:lnTo>
                    <a:lnTo>
                      <a:pt x="77" y="5"/>
                    </a:lnTo>
                    <a:lnTo>
                      <a:pt x="36" y="0"/>
                    </a:lnTo>
                    <a:lnTo>
                      <a:pt x="0" y="3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7" name="Freeform 365"/>
              <p:cNvSpPr/>
              <p:nvPr/>
            </p:nvSpPr>
            <p:spPr bwMode="auto">
              <a:xfrm>
                <a:off x="3171" y="2533"/>
                <a:ext cx="123" cy="115"/>
              </a:xfrm>
              <a:custGeom>
                <a:avLst/>
                <a:gdLst>
                  <a:gd name="T0" fmla="*/ 0 w 433"/>
                  <a:gd name="T1" fmla="*/ 9 h 403"/>
                  <a:gd name="T2" fmla="*/ 2 w 433"/>
                  <a:gd name="T3" fmla="*/ 7 h 403"/>
                  <a:gd name="T4" fmla="*/ 4 w 433"/>
                  <a:gd name="T5" fmla="*/ 7 h 403"/>
                  <a:gd name="T6" fmla="*/ 5 w 433"/>
                  <a:gd name="T7" fmla="*/ 5 h 403"/>
                  <a:gd name="T8" fmla="*/ 6 w 433"/>
                  <a:gd name="T9" fmla="*/ 5 h 403"/>
                  <a:gd name="T10" fmla="*/ 6 w 433"/>
                  <a:gd name="T11" fmla="*/ 5 h 403"/>
                  <a:gd name="T12" fmla="*/ 7 w 433"/>
                  <a:gd name="T13" fmla="*/ 5 h 403"/>
                  <a:gd name="T14" fmla="*/ 8 w 433"/>
                  <a:gd name="T15" fmla="*/ 3 h 403"/>
                  <a:gd name="T16" fmla="*/ 8 w 433"/>
                  <a:gd name="T17" fmla="*/ 1 h 403"/>
                  <a:gd name="T18" fmla="*/ 9 w 433"/>
                  <a:gd name="T19" fmla="*/ 1 h 403"/>
                  <a:gd name="T20" fmla="*/ 9 w 433"/>
                  <a:gd name="T21" fmla="*/ 0 h 403"/>
                  <a:gd name="T22" fmla="*/ 9 w 433"/>
                  <a:gd name="T23" fmla="*/ 0 h 403"/>
                  <a:gd name="T24" fmla="*/ 10 w 433"/>
                  <a:gd name="T25" fmla="*/ 2 h 403"/>
                  <a:gd name="T26" fmla="*/ 9 w 433"/>
                  <a:gd name="T27" fmla="*/ 4 h 403"/>
                  <a:gd name="T28" fmla="*/ 9 w 433"/>
                  <a:gd name="T29" fmla="*/ 5 h 403"/>
                  <a:gd name="T30" fmla="*/ 9 w 433"/>
                  <a:gd name="T31" fmla="*/ 7 h 403"/>
                  <a:gd name="T32" fmla="*/ 8 w 433"/>
                  <a:gd name="T33" fmla="*/ 8 h 403"/>
                  <a:gd name="T34" fmla="*/ 8 w 433"/>
                  <a:gd name="T35" fmla="*/ 7 h 403"/>
                  <a:gd name="T36" fmla="*/ 7 w 433"/>
                  <a:gd name="T37" fmla="*/ 8 h 403"/>
                  <a:gd name="T38" fmla="*/ 5 w 433"/>
                  <a:gd name="T39" fmla="*/ 8 h 403"/>
                  <a:gd name="T40" fmla="*/ 5 w 433"/>
                  <a:gd name="T41" fmla="*/ 9 h 403"/>
                  <a:gd name="T42" fmla="*/ 4 w 433"/>
                  <a:gd name="T43" fmla="*/ 9 h 403"/>
                  <a:gd name="T44" fmla="*/ 4 w 433"/>
                  <a:gd name="T45" fmla="*/ 8 h 403"/>
                  <a:gd name="T46" fmla="*/ 0 w 433"/>
                  <a:gd name="T47" fmla="*/ 9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3"/>
                  <a:gd name="T73" fmla="*/ 0 h 403"/>
                  <a:gd name="T74" fmla="*/ 433 w 433"/>
                  <a:gd name="T75" fmla="*/ 403 h 40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3" h="403">
                    <a:moveTo>
                      <a:pt x="0" y="378"/>
                    </a:moveTo>
                    <a:lnTo>
                      <a:pt x="80" y="305"/>
                    </a:lnTo>
                    <a:lnTo>
                      <a:pt x="188" y="305"/>
                    </a:lnTo>
                    <a:lnTo>
                      <a:pt x="232" y="212"/>
                    </a:lnTo>
                    <a:lnTo>
                      <a:pt x="250" y="204"/>
                    </a:lnTo>
                    <a:lnTo>
                      <a:pt x="252" y="239"/>
                    </a:lnTo>
                    <a:lnTo>
                      <a:pt x="299" y="204"/>
                    </a:lnTo>
                    <a:lnTo>
                      <a:pt x="343" y="138"/>
                    </a:lnTo>
                    <a:lnTo>
                      <a:pt x="360" y="21"/>
                    </a:lnTo>
                    <a:lnTo>
                      <a:pt x="394" y="25"/>
                    </a:lnTo>
                    <a:lnTo>
                      <a:pt x="385" y="0"/>
                    </a:lnTo>
                    <a:lnTo>
                      <a:pt x="406" y="1"/>
                    </a:lnTo>
                    <a:lnTo>
                      <a:pt x="433" y="97"/>
                    </a:lnTo>
                    <a:lnTo>
                      <a:pt x="394" y="166"/>
                    </a:lnTo>
                    <a:lnTo>
                      <a:pt x="394" y="227"/>
                    </a:lnTo>
                    <a:lnTo>
                      <a:pt x="367" y="319"/>
                    </a:lnTo>
                    <a:lnTo>
                      <a:pt x="346" y="332"/>
                    </a:lnTo>
                    <a:lnTo>
                      <a:pt x="345" y="297"/>
                    </a:lnTo>
                    <a:lnTo>
                      <a:pt x="284" y="347"/>
                    </a:lnTo>
                    <a:lnTo>
                      <a:pt x="232" y="327"/>
                    </a:lnTo>
                    <a:lnTo>
                      <a:pt x="235" y="368"/>
                    </a:lnTo>
                    <a:lnTo>
                      <a:pt x="188" y="403"/>
                    </a:lnTo>
                    <a:lnTo>
                      <a:pt x="177" y="345"/>
                    </a:lnTo>
                    <a:lnTo>
                      <a:pt x="0" y="37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8" name="Freeform 366"/>
              <p:cNvSpPr/>
              <p:nvPr/>
            </p:nvSpPr>
            <p:spPr bwMode="auto">
              <a:xfrm>
                <a:off x="3185" y="2638"/>
                <a:ext cx="26" cy="21"/>
              </a:xfrm>
              <a:custGeom>
                <a:avLst/>
                <a:gdLst>
                  <a:gd name="T0" fmla="*/ 0 w 88"/>
                  <a:gd name="T1" fmla="*/ 1 h 73"/>
                  <a:gd name="T2" fmla="*/ 1 w 88"/>
                  <a:gd name="T3" fmla="*/ 2 h 73"/>
                  <a:gd name="T4" fmla="*/ 2 w 88"/>
                  <a:gd name="T5" fmla="*/ 1 h 73"/>
                  <a:gd name="T6" fmla="*/ 2 w 88"/>
                  <a:gd name="T7" fmla="*/ 0 h 73"/>
                  <a:gd name="T8" fmla="*/ 0 w 88"/>
                  <a:gd name="T9" fmla="*/ 1 h 73"/>
                  <a:gd name="T10" fmla="*/ 0 60000 65536"/>
                  <a:gd name="T11" fmla="*/ 0 60000 65536"/>
                  <a:gd name="T12" fmla="*/ 0 60000 65536"/>
                  <a:gd name="T13" fmla="*/ 0 60000 65536"/>
                  <a:gd name="T14" fmla="*/ 0 60000 65536"/>
                  <a:gd name="T15" fmla="*/ 0 w 88"/>
                  <a:gd name="T16" fmla="*/ 0 h 73"/>
                  <a:gd name="T17" fmla="*/ 88 w 88"/>
                  <a:gd name="T18" fmla="*/ 73 h 73"/>
                </a:gdLst>
                <a:ahLst/>
                <a:cxnLst>
                  <a:cxn ang="T10">
                    <a:pos x="T0" y="T1"/>
                  </a:cxn>
                  <a:cxn ang="T11">
                    <a:pos x="T2" y="T3"/>
                  </a:cxn>
                  <a:cxn ang="T12">
                    <a:pos x="T4" y="T5"/>
                  </a:cxn>
                  <a:cxn ang="T13">
                    <a:pos x="T6" y="T7"/>
                  </a:cxn>
                  <a:cxn ang="T14">
                    <a:pos x="T8" y="T9"/>
                  </a:cxn>
                </a:cxnLst>
                <a:rect l="T15" t="T16" r="T17" b="T18"/>
                <a:pathLst>
                  <a:path w="88" h="73">
                    <a:moveTo>
                      <a:pt x="0" y="37"/>
                    </a:moveTo>
                    <a:lnTo>
                      <a:pt x="33" y="73"/>
                    </a:lnTo>
                    <a:lnTo>
                      <a:pt x="83" y="46"/>
                    </a:lnTo>
                    <a:lnTo>
                      <a:pt x="88" y="0"/>
                    </a:lnTo>
                    <a:lnTo>
                      <a:pt x="0" y="3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59" name="Freeform 367"/>
              <p:cNvSpPr/>
              <p:nvPr/>
            </p:nvSpPr>
            <p:spPr bwMode="auto">
              <a:xfrm>
                <a:off x="3269" y="2472"/>
                <a:ext cx="64" cy="61"/>
              </a:xfrm>
              <a:custGeom>
                <a:avLst/>
                <a:gdLst>
                  <a:gd name="T0" fmla="*/ 0 w 226"/>
                  <a:gd name="T1" fmla="*/ 4 h 214"/>
                  <a:gd name="T2" fmla="*/ 0 w 226"/>
                  <a:gd name="T3" fmla="*/ 5 h 214"/>
                  <a:gd name="T4" fmla="*/ 1 w 226"/>
                  <a:gd name="T5" fmla="*/ 5 h 214"/>
                  <a:gd name="T6" fmla="*/ 1 w 226"/>
                  <a:gd name="T7" fmla="*/ 4 h 214"/>
                  <a:gd name="T8" fmla="*/ 3 w 226"/>
                  <a:gd name="T9" fmla="*/ 4 h 214"/>
                  <a:gd name="T10" fmla="*/ 3 w 226"/>
                  <a:gd name="T11" fmla="*/ 3 h 214"/>
                  <a:gd name="T12" fmla="*/ 5 w 226"/>
                  <a:gd name="T13" fmla="*/ 3 h 214"/>
                  <a:gd name="T14" fmla="*/ 5 w 226"/>
                  <a:gd name="T15" fmla="*/ 2 h 214"/>
                  <a:gd name="T16" fmla="*/ 5 w 226"/>
                  <a:gd name="T17" fmla="*/ 1 h 214"/>
                  <a:gd name="T18" fmla="*/ 3 w 226"/>
                  <a:gd name="T19" fmla="*/ 1 h 214"/>
                  <a:gd name="T20" fmla="*/ 2 w 226"/>
                  <a:gd name="T21" fmla="*/ 0 h 214"/>
                  <a:gd name="T22" fmla="*/ 1 w 226"/>
                  <a:gd name="T23" fmla="*/ 3 h 214"/>
                  <a:gd name="T24" fmla="*/ 1 w 226"/>
                  <a:gd name="T25" fmla="*/ 3 h 214"/>
                  <a:gd name="T26" fmla="*/ 0 w 226"/>
                  <a:gd name="T27" fmla="*/ 4 h 2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214"/>
                  <a:gd name="T44" fmla="*/ 226 w 226"/>
                  <a:gd name="T45" fmla="*/ 214 h 2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214">
                    <a:moveTo>
                      <a:pt x="0" y="153"/>
                    </a:moveTo>
                    <a:lnTo>
                      <a:pt x="10" y="214"/>
                    </a:lnTo>
                    <a:lnTo>
                      <a:pt x="51" y="192"/>
                    </a:lnTo>
                    <a:lnTo>
                      <a:pt x="23" y="155"/>
                    </a:lnTo>
                    <a:lnTo>
                      <a:pt x="133" y="188"/>
                    </a:lnTo>
                    <a:lnTo>
                      <a:pt x="157" y="138"/>
                    </a:lnTo>
                    <a:lnTo>
                      <a:pt x="226" y="120"/>
                    </a:lnTo>
                    <a:lnTo>
                      <a:pt x="202" y="86"/>
                    </a:lnTo>
                    <a:lnTo>
                      <a:pt x="211" y="58"/>
                    </a:lnTo>
                    <a:lnTo>
                      <a:pt x="150" y="62"/>
                    </a:lnTo>
                    <a:lnTo>
                      <a:pt x="80" y="0"/>
                    </a:lnTo>
                    <a:lnTo>
                      <a:pt x="54" y="122"/>
                    </a:lnTo>
                    <a:lnTo>
                      <a:pt x="22" y="115"/>
                    </a:lnTo>
                    <a:lnTo>
                      <a:pt x="0" y="15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0" name="Freeform 368"/>
              <p:cNvSpPr/>
              <p:nvPr/>
            </p:nvSpPr>
            <p:spPr bwMode="auto">
              <a:xfrm>
                <a:off x="3101" y="2512"/>
                <a:ext cx="68" cy="76"/>
              </a:xfrm>
              <a:custGeom>
                <a:avLst/>
                <a:gdLst>
                  <a:gd name="T0" fmla="*/ 0 w 240"/>
                  <a:gd name="T1" fmla="*/ 3 h 268"/>
                  <a:gd name="T2" fmla="*/ 1 w 240"/>
                  <a:gd name="T3" fmla="*/ 4 h 268"/>
                  <a:gd name="T4" fmla="*/ 0 w 240"/>
                  <a:gd name="T5" fmla="*/ 6 h 268"/>
                  <a:gd name="T6" fmla="*/ 2 w 240"/>
                  <a:gd name="T7" fmla="*/ 6 h 268"/>
                  <a:gd name="T8" fmla="*/ 3 w 240"/>
                  <a:gd name="T9" fmla="*/ 5 h 268"/>
                  <a:gd name="T10" fmla="*/ 3 w 240"/>
                  <a:gd name="T11" fmla="*/ 4 h 268"/>
                  <a:gd name="T12" fmla="*/ 5 w 240"/>
                  <a:gd name="T13" fmla="*/ 2 h 268"/>
                  <a:gd name="T14" fmla="*/ 5 w 240"/>
                  <a:gd name="T15" fmla="*/ 1 h 268"/>
                  <a:gd name="T16" fmla="*/ 5 w 240"/>
                  <a:gd name="T17" fmla="*/ 0 h 268"/>
                  <a:gd name="T18" fmla="*/ 5 w 240"/>
                  <a:gd name="T19" fmla="*/ 0 h 268"/>
                  <a:gd name="T20" fmla="*/ 3 w 240"/>
                  <a:gd name="T21" fmla="*/ 1 h 268"/>
                  <a:gd name="T22" fmla="*/ 3 w 240"/>
                  <a:gd name="T23" fmla="*/ 2 h 268"/>
                  <a:gd name="T24" fmla="*/ 2 w 240"/>
                  <a:gd name="T25" fmla="*/ 1 h 268"/>
                  <a:gd name="T26" fmla="*/ 0 w 240"/>
                  <a:gd name="T27" fmla="*/ 3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68"/>
                  <a:gd name="T44" fmla="*/ 240 w 240"/>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68">
                    <a:moveTo>
                      <a:pt x="0" y="151"/>
                    </a:moveTo>
                    <a:lnTo>
                      <a:pt x="43" y="173"/>
                    </a:lnTo>
                    <a:lnTo>
                      <a:pt x="15" y="251"/>
                    </a:lnTo>
                    <a:lnTo>
                      <a:pt x="84" y="268"/>
                    </a:lnTo>
                    <a:lnTo>
                      <a:pt x="155" y="223"/>
                    </a:lnTo>
                    <a:lnTo>
                      <a:pt x="122" y="159"/>
                    </a:lnTo>
                    <a:lnTo>
                      <a:pt x="202" y="101"/>
                    </a:lnTo>
                    <a:lnTo>
                      <a:pt x="240" y="24"/>
                    </a:lnTo>
                    <a:lnTo>
                      <a:pt x="237" y="13"/>
                    </a:lnTo>
                    <a:lnTo>
                      <a:pt x="223" y="0"/>
                    </a:lnTo>
                    <a:lnTo>
                      <a:pt x="147" y="50"/>
                    </a:lnTo>
                    <a:lnTo>
                      <a:pt x="147" y="77"/>
                    </a:lnTo>
                    <a:lnTo>
                      <a:pt x="94" y="68"/>
                    </a:lnTo>
                    <a:lnTo>
                      <a:pt x="0" y="15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1" name="Freeform 369"/>
              <p:cNvSpPr/>
              <p:nvPr/>
            </p:nvSpPr>
            <p:spPr bwMode="auto">
              <a:xfrm>
                <a:off x="3121" y="2575"/>
                <a:ext cx="36" cy="61"/>
              </a:xfrm>
              <a:custGeom>
                <a:avLst/>
                <a:gdLst>
                  <a:gd name="T0" fmla="*/ 0 w 128"/>
                  <a:gd name="T1" fmla="*/ 5 h 212"/>
                  <a:gd name="T2" fmla="*/ 0 w 128"/>
                  <a:gd name="T3" fmla="*/ 1 h 212"/>
                  <a:gd name="T4" fmla="*/ 2 w 128"/>
                  <a:gd name="T5" fmla="*/ 0 h 212"/>
                  <a:gd name="T6" fmla="*/ 3 w 128"/>
                  <a:gd name="T7" fmla="*/ 3 h 212"/>
                  <a:gd name="T8" fmla="*/ 2 w 128"/>
                  <a:gd name="T9" fmla="*/ 5 h 212"/>
                  <a:gd name="T10" fmla="*/ 0 w 128"/>
                  <a:gd name="T11" fmla="*/ 5 h 212"/>
                  <a:gd name="T12" fmla="*/ 0 60000 65536"/>
                  <a:gd name="T13" fmla="*/ 0 60000 65536"/>
                  <a:gd name="T14" fmla="*/ 0 60000 65536"/>
                  <a:gd name="T15" fmla="*/ 0 60000 65536"/>
                  <a:gd name="T16" fmla="*/ 0 60000 65536"/>
                  <a:gd name="T17" fmla="*/ 0 60000 65536"/>
                  <a:gd name="T18" fmla="*/ 0 w 128"/>
                  <a:gd name="T19" fmla="*/ 0 h 212"/>
                  <a:gd name="T20" fmla="*/ 128 w 128"/>
                  <a:gd name="T21" fmla="*/ 212 h 212"/>
                </a:gdLst>
                <a:ahLst/>
                <a:cxnLst>
                  <a:cxn ang="T12">
                    <a:pos x="T0" y="T1"/>
                  </a:cxn>
                  <a:cxn ang="T13">
                    <a:pos x="T2" y="T3"/>
                  </a:cxn>
                  <a:cxn ang="T14">
                    <a:pos x="T4" y="T5"/>
                  </a:cxn>
                  <a:cxn ang="T15">
                    <a:pos x="T6" y="T7"/>
                  </a:cxn>
                  <a:cxn ang="T16">
                    <a:pos x="T8" y="T9"/>
                  </a:cxn>
                  <a:cxn ang="T17">
                    <a:pos x="T10" y="T11"/>
                  </a:cxn>
                </a:cxnLst>
                <a:rect l="T18" t="T19" r="T20" b="T21"/>
                <a:pathLst>
                  <a:path w="128" h="212">
                    <a:moveTo>
                      <a:pt x="0" y="212"/>
                    </a:moveTo>
                    <a:lnTo>
                      <a:pt x="13" y="45"/>
                    </a:lnTo>
                    <a:lnTo>
                      <a:pt x="84" y="0"/>
                    </a:lnTo>
                    <a:lnTo>
                      <a:pt x="128" y="129"/>
                    </a:lnTo>
                    <a:lnTo>
                      <a:pt x="82" y="189"/>
                    </a:lnTo>
                    <a:lnTo>
                      <a:pt x="0" y="21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2" name="Freeform 370"/>
              <p:cNvSpPr/>
              <p:nvPr/>
            </p:nvSpPr>
            <p:spPr bwMode="auto">
              <a:xfrm>
                <a:off x="2838" y="2797"/>
                <a:ext cx="78" cy="105"/>
              </a:xfrm>
              <a:custGeom>
                <a:avLst/>
                <a:gdLst>
                  <a:gd name="T0" fmla="*/ 0 w 274"/>
                  <a:gd name="T1" fmla="*/ 2 h 369"/>
                  <a:gd name="T2" fmla="*/ 1 w 274"/>
                  <a:gd name="T3" fmla="*/ 3 h 369"/>
                  <a:gd name="T4" fmla="*/ 1 w 274"/>
                  <a:gd name="T5" fmla="*/ 5 h 369"/>
                  <a:gd name="T6" fmla="*/ 3 w 274"/>
                  <a:gd name="T7" fmla="*/ 4 h 369"/>
                  <a:gd name="T8" fmla="*/ 4 w 274"/>
                  <a:gd name="T9" fmla="*/ 5 h 369"/>
                  <a:gd name="T10" fmla="*/ 5 w 274"/>
                  <a:gd name="T11" fmla="*/ 7 h 369"/>
                  <a:gd name="T12" fmla="*/ 4 w 274"/>
                  <a:gd name="T13" fmla="*/ 9 h 369"/>
                  <a:gd name="T14" fmla="*/ 6 w 274"/>
                  <a:gd name="T15" fmla="*/ 8 h 369"/>
                  <a:gd name="T16" fmla="*/ 5 w 274"/>
                  <a:gd name="T17" fmla="*/ 5 h 369"/>
                  <a:gd name="T18" fmla="*/ 3 w 274"/>
                  <a:gd name="T19" fmla="*/ 3 h 369"/>
                  <a:gd name="T20" fmla="*/ 4 w 274"/>
                  <a:gd name="T21" fmla="*/ 2 h 369"/>
                  <a:gd name="T22" fmla="*/ 3 w 274"/>
                  <a:gd name="T23" fmla="*/ 1 h 369"/>
                  <a:gd name="T24" fmla="*/ 2 w 274"/>
                  <a:gd name="T25" fmla="*/ 0 h 369"/>
                  <a:gd name="T26" fmla="*/ 1 w 274"/>
                  <a:gd name="T27" fmla="*/ 0 h 369"/>
                  <a:gd name="T28" fmla="*/ 1 w 274"/>
                  <a:gd name="T29" fmla="*/ 1 h 369"/>
                  <a:gd name="T30" fmla="*/ 1 w 274"/>
                  <a:gd name="T31" fmla="*/ 1 h 369"/>
                  <a:gd name="T32" fmla="*/ 0 w 274"/>
                  <a:gd name="T33" fmla="*/ 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4"/>
                  <a:gd name="T52" fmla="*/ 0 h 369"/>
                  <a:gd name="T53" fmla="*/ 274 w 274"/>
                  <a:gd name="T54" fmla="*/ 369 h 3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4" h="369">
                    <a:moveTo>
                      <a:pt x="0" y="79"/>
                    </a:moveTo>
                    <a:lnTo>
                      <a:pt x="36" y="132"/>
                    </a:lnTo>
                    <a:lnTo>
                      <a:pt x="25" y="223"/>
                    </a:lnTo>
                    <a:lnTo>
                      <a:pt x="123" y="184"/>
                    </a:lnTo>
                    <a:lnTo>
                      <a:pt x="160" y="223"/>
                    </a:lnTo>
                    <a:lnTo>
                      <a:pt x="198" y="313"/>
                    </a:lnTo>
                    <a:lnTo>
                      <a:pt x="188" y="369"/>
                    </a:lnTo>
                    <a:lnTo>
                      <a:pt x="274" y="353"/>
                    </a:lnTo>
                    <a:lnTo>
                      <a:pt x="231" y="234"/>
                    </a:lnTo>
                    <a:lnTo>
                      <a:pt x="138" y="147"/>
                    </a:lnTo>
                    <a:lnTo>
                      <a:pt x="165" y="94"/>
                    </a:lnTo>
                    <a:lnTo>
                      <a:pt x="112" y="67"/>
                    </a:lnTo>
                    <a:lnTo>
                      <a:pt x="73" y="0"/>
                    </a:lnTo>
                    <a:lnTo>
                      <a:pt x="50" y="1"/>
                    </a:lnTo>
                    <a:lnTo>
                      <a:pt x="52" y="48"/>
                    </a:lnTo>
                    <a:lnTo>
                      <a:pt x="36" y="36"/>
                    </a:lnTo>
                    <a:lnTo>
                      <a:pt x="0" y="7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3" name="Freeform 371"/>
              <p:cNvSpPr/>
              <p:nvPr/>
            </p:nvSpPr>
            <p:spPr bwMode="auto">
              <a:xfrm>
                <a:off x="1810" y="2395"/>
                <a:ext cx="5" cy="11"/>
              </a:xfrm>
              <a:custGeom>
                <a:avLst/>
                <a:gdLst>
                  <a:gd name="T0" fmla="*/ 0 w 18"/>
                  <a:gd name="T1" fmla="*/ 1 h 38"/>
                  <a:gd name="T2" fmla="*/ 0 w 18"/>
                  <a:gd name="T3" fmla="*/ 0 h 38"/>
                  <a:gd name="T4" fmla="*/ 0 w 18"/>
                  <a:gd name="T5" fmla="*/ 1 h 38"/>
                  <a:gd name="T6" fmla="*/ 0 w 18"/>
                  <a:gd name="T7" fmla="*/ 1 h 38"/>
                  <a:gd name="T8" fmla="*/ 0 60000 65536"/>
                  <a:gd name="T9" fmla="*/ 0 60000 65536"/>
                  <a:gd name="T10" fmla="*/ 0 60000 65536"/>
                  <a:gd name="T11" fmla="*/ 0 60000 65536"/>
                  <a:gd name="T12" fmla="*/ 0 w 18"/>
                  <a:gd name="T13" fmla="*/ 0 h 38"/>
                  <a:gd name="T14" fmla="*/ 18 w 18"/>
                  <a:gd name="T15" fmla="*/ 38 h 38"/>
                </a:gdLst>
                <a:ahLst/>
                <a:cxnLst>
                  <a:cxn ang="T8">
                    <a:pos x="T0" y="T1"/>
                  </a:cxn>
                  <a:cxn ang="T9">
                    <a:pos x="T2" y="T3"/>
                  </a:cxn>
                  <a:cxn ang="T10">
                    <a:pos x="T4" y="T5"/>
                  </a:cxn>
                  <a:cxn ang="T11">
                    <a:pos x="T6" y="T7"/>
                  </a:cxn>
                </a:cxnLst>
                <a:rect l="T12" t="T13" r="T14" b="T15"/>
                <a:pathLst>
                  <a:path w="18" h="38">
                    <a:moveTo>
                      <a:pt x="0" y="30"/>
                    </a:moveTo>
                    <a:lnTo>
                      <a:pt x="13" y="0"/>
                    </a:lnTo>
                    <a:lnTo>
                      <a:pt x="18" y="38"/>
                    </a:lnTo>
                    <a:lnTo>
                      <a:pt x="0" y="3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4" name="Freeform 372"/>
              <p:cNvSpPr/>
              <p:nvPr/>
            </p:nvSpPr>
            <p:spPr bwMode="auto">
              <a:xfrm>
                <a:off x="2838" y="3002"/>
                <a:ext cx="41" cy="63"/>
              </a:xfrm>
              <a:custGeom>
                <a:avLst/>
                <a:gdLst>
                  <a:gd name="T0" fmla="*/ 0 w 142"/>
                  <a:gd name="T1" fmla="*/ 0 h 221"/>
                  <a:gd name="T2" fmla="*/ 1 w 142"/>
                  <a:gd name="T3" fmla="*/ 0 h 221"/>
                  <a:gd name="T4" fmla="*/ 1 w 142"/>
                  <a:gd name="T5" fmla="*/ 1 h 221"/>
                  <a:gd name="T6" fmla="*/ 2 w 142"/>
                  <a:gd name="T7" fmla="*/ 0 h 221"/>
                  <a:gd name="T8" fmla="*/ 3 w 142"/>
                  <a:gd name="T9" fmla="*/ 1 h 221"/>
                  <a:gd name="T10" fmla="*/ 3 w 142"/>
                  <a:gd name="T11" fmla="*/ 5 h 221"/>
                  <a:gd name="T12" fmla="*/ 3 w 142"/>
                  <a:gd name="T13" fmla="*/ 5 h 221"/>
                  <a:gd name="T14" fmla="*/ 1 w 142"/>
                  <a:gd name="T15" fmla="*/ 4 h 221"/>
                  <a:gd name="T16" fmla="*/ 0 w 142"/>
                  <a:gd name="T17" fmla="*/ 0 h 2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
                  <a:gd name="T28" fmla="*/ 0 h 221"/>
                  <a:gd name="T29" fmla="*/ 142 w 142"/>
                  <a:gd name="T30" fmla="*/ 221 h 2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 h="221">
                    <a:moveTo>
                      <a:pt x="0" y="0"/>
                    </a:moveTo>
                    <a:lnTo>
                      <a:pt x="29" y="0"/>
                    </a:lnTo>
                    <a:lnTo>
                      <a:pt x="38" y="41"/>
                    </a:lnTo>
                    <a:lnTo>
                      <a:pt x="73" y="15"/>
                    </a:lnTo>
                    <a:lnTo>
                      <a:pt x="122" y="65"/>
                    </a:lnTo>
                    <a:lnTo>
                      <a:pt x="142" y="221"/>
                    </a:lnTo>
                    <a:lnTo>
                      <a:pt x="141" y="221"/>
                    </a:lnTo>
                    <a:lnTo>
                      <a:pt x="42" y="156"/>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5" name="Freeform 373"/>
              <p:cNvSpPr/>
              <p:nvPr/>
            </p:nvSpPr>
            <p:spPr bwMode="auto">
              <a:xfrm>
                <a:off x="2941" y="2996"/>
                <a:ext cx="103" cy="76"/>
              </a:xfrm>
              <a:custGeom>
                <a:avLst/>
                <a:gdLst>
                  <a:gd name="T0" fmla="*/ 0 w 362"/>
                  <a:gd name="T1" fmla="*/ 6 h 264"/>
                  <a:gd name="T2" fmla="*/ 1 w 362"/>
                  <a:gd name="T3" fmla="*/ 6 h 264"/>
                  <a:gd name="T4" fmla="*/ 3 w 362"/>
                  <a:gd name="T5" fmla="*/ 6 h 264"/>
                  <a:gd name="T6" fmla="*/ 4 w 362"/>
                  <a:gd name="T7" fmla="*/ 6 h 264"/>
                  <a:gd name="T8" fmla="*/ 5 w 362"/>
                  <a:gd name="T9" fmla="*/ 3 h 264"/>
                  <a:gd name="T10" fmla="*/ 7 w 362"/>
                  <a:gd name="T11" fmla="*/ 3 h 264"/>
                  <a:gd name="T12" fmla="*/ 8 w 362"/>
                  <a:gd name="T13" fmla="*/ 2 h 264"/>
                  <a:gd name="T14" fmla="*/ 7 w 362"/>
                  <a:gd name="T15" fmla="*/ 1 h 264"/>
                  <a:gd name="T16" fmla="*/ 7 w 362"/>
                  <a:gd name="T17" fmla="*/ 0 h 264"/>
                  <a:gd name="T18" fmla="*/ 5 w 362"/>
                  <a:gd name="T19" fmla="*/ 2 h 264"/>
                  <a:gd name="T20" fmla="*/ 4 w 362"/>
                  <a:gd name="T21" fmla="*/ 3 h 264"/>
                  <a:gd name="T22" fmla="*/ 4 w 362"/>
                  <a:gd name="T23" fmla="*/ 3 h 264"/>
                  <a:gd name="T24" fmla="*/ 3 w 362"/>
                  <a:gd name="T25" fmla="*/ 4 h 264"/>
                  <a:gd name="T26" fmla="*/ 2 w 362"/>
                  <a:gd name="T27" fmla="*/ 4 h 264"/>
                  <a:gd name="T28" fmla="*/ 1 w 362"/>
                  <a:gd name="T29" fmla="*/ 6 h 264"/>
                  <a:gd name="T30" fmla="*/ 0 w 362"/>
                  <a:gd name="T31" fmla="*/ 6 h 2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2"/>
                  <a:gd name="T49" fmla="*/ 0 h 264"/>
                  <a:gd name="T50" fmla="*/ 362 w 362"/>
                  <a:gd name="T51" fmla="*/ 264 h 2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2" h="264">
                    <a:moveTo>
                      <a:pt x="0" y="235"/>
                    </a:moveTo>
                    <a:lnTo>
                      <a:pt x="33" y="264"/>
                    </a:lnTo>
                    <a:lnTo>
                      <a:pt x="143" y="253"/>
                    </a:lnTo>
                    <a:lnTo>
                      <a:pt x="182" y="238"/>
                    </a:lnTo>
                    <a:lnTo>
                      <a:pt x="234" y="115"/>
                    </a:lnTo>
                    <a:lnTo>
                      <a:pt x="299" y="120"/>
                    </a:lnTo>
                    <a:lnTo>
                      <a:pt x="362" y="78"/>
                    </a:lnTo>
                    <a:lnTo>
                      <a:pt x="304" y="45"/>
                    </a:lnTo>
                    <a:lnTo>
                      <a:pt x="284" y="0"/>
                    </a:lnTo>
                    <a:lnTo>
                      <a:pt x="210" y="82"/>
                    </a:lnTo>
                    <a:lnTo>
                      <a:pt x="185" y="128"/>
                    </a:lnTo>
                    <a:lnTo>
                      <a:pt x="163" y="103"/>
                    </a:lnTo>
                    <a:lnTo>
                      <a:pt x="120" y="168"/>
                    </a:lnTo>
                    <a:lnTo>
                      <a:pt x="70" y="177"/>
                    </a:lnTo>
                    <a:lnTo>
                      <a:pt x="56" y="238"/>
                    </a:lnTo>
                    <a:lnTo>
                      <a:pt x="0" y="23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6" name="Freeform 374"/>
              <p:cNvSpPr/>
              <p:nvPr/>
            </p:nvSpPr>
            <p:spPr bwMode="auto">
              <a:xfrm>
                <a:off x="2702" y="2363"/>
                <a:ext cx="345" cy="167"/>
              </a:xfrm>
              <a:custGeom>
                <a:avLst/>
                <a:gdLst>
                  <a:gd name="T0" fmla="*/ 0 w 1209"/>
                  <a:gd name="T1" fmla="*/ 4 h 587"/>
                  <a:gd name="T2" fmla="*/ 1 w 1209"/>
                  <a:gd name="T3" fmla="*/ 6 h 587"/>
                  <a:gd name="T4" fmla="*/ 2 w 1209"/>
                  <a:gd name="T5" fmla="*/ 6 h 587"/>
                  <a:gd name="T6" fmla="*/ 3 w 1209"/>
                  <a:gd name="T7" fmla="*/ 9 h 587"/>
                  <a:gd name="T8" fmla="*/ 7 w 1209"/>
                  <a:gd name="T9" fmla="*/ 10 h 587"/>
                  <a:gd name="T10" fmla="*/ 8 w 1209"/>
                  <a:gd name="T11" fmla="*/ 12 h 587"/>
                  <a:gd name="T12" fmla="*/ 11 w 1209"/>
                  <a:gd name="T13" fmla="*/ 12 h 587"/>
                  <a:gd name="T14" fmla="*/ 15 w 1209"/>
                  <a:gd name="T15" fmla="*/ 14 h 587"/>
                  <a:gd name="T16" fmla="*/ 20 w 1209"/>
                  <a:gd name="T17" fmla="*/ 12 h 587"/>
                  <a:gd name="T18" fmla="*/ 21 w 1209"/>
                  <a:gd name="T19" fmla="*/ 11 h 587"/>
                  <a:gd name="T20" fmla="*/ 21 w 1209"/>
                  <a:gd name="T21" fmla="*/ 9 h 587"/>
                  <a:gd name="T22" fmla="*/ 23 w 1209"/>
                  <a:gd name="T23" fmla="*/ 10 h 587"/>
                  <a:gd name="T24" fmla="*/ 26 w 1209"/>
                  <a:gd name="T25" fmla="*/ 7 h 587"/>
                  <a:gd name="T26" fmla="*/ 28 w 1209"/>
                  <a:gd name="T27" fmla="*/ 7 h 587"/>
                  <a:gd name="T28" fmla="*/ 27 w 1209"/>
                  <a:gd name="T29" fmla="*/ 5 h 587"/>
                  <a:gd name="T30" fmla="*/ 25 w 1209"/>
                  <a:gd name="T31" fmla="*/ 6 h 587"/>
                  <a:gd name="T32" fmla="*/ 25 w 1209"/>
                  <a:gd name="T33" fmla="*/ 4 h 587"/>
                  <a:gd name="T34" fmla="*/ 25 w 1209"/>
                  <a:gd name="T35" fmla="*/ 3 h 587"/>
                  <a:gd name="T36" fmla="*/ 24 w 1209"/>
                  <a:gd name="T37" fmla="*/ 3 h 587"/>
                  <a:gd name="T38" fmla="*/ 19 w 1209"/>
                  <a:gd name="T39" fmla="*/ 4 h 587"/>
                  <a:gd name="T40" fmla="*/ 16 w 1209"/>
                  <a:gd name="T41" fmla="*/ 2 h 587"/>
                  <a:gd name="T42" fmla="*/ 13 w 1209"/>
                  <a:gd name="T43" fmla="*/ 2 h 587"/>
                  <a:gd name="T44" fmla="*/ 13 w 1209"/>
                  <a:gd name="T45" fmla="*/ 1 h 587"/>
                  <a:gd name="T46" fmla="*/ 10 w 1209"/>
                  <a:gd name="T47" fmla="*/ 0 h 587"/>
                  <a:gd name="T48" fmla="*/ 9 w 1209"/>
                  <a:gd name="T49" fmla="*/ 1 h 587"/>
                  <a:gd name="T50" fmla="*/ 9 w 1209"/>
                  <a:gd name="T51" fmla="*/ 3 h 587"/>
                  <a:gd name="T52" fmla="*/ 4 w 1209"/>
                  <a:gd name="T53" fmla="*/ 2 h 587"/>
                  <a:gd name="T54" fmla="*/ 0 w 1209"/>
                  <a:gd name="T55" fmla="*/ 4 h 58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09"/>
                  <a:gd name="T85" fmla="*/ 0 h 587"/>
                  <a:gd name="T86" fmla="*/ 1209 w 1209"/>
                  <a:gd name="T87" fmla="*/ 587 h 58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09" h="587">
                    <a:moveTo>
                      <a:pt x="0" y="184"/>
                    </a:moveTo>
                    <a:lnTo>
                      <a:pt x="39" y="242"/>
                    </a:lnTo>
                    <a:lnTo>
                      <a:pt x="94" y="265"/>
                    </a:lnTo>
                    <a:lnTo>
                      <a:pt x="113" y="389"/>
                    </a:lnTo>
                    <a:lnTo>
                      <a:pt x="282" y="439"/>
                    </a:lnTo>
                    <a:lnTo>
                      <a:pt x="353" y="526"/>
                    </a:lnTo>
                    <a:lnTo>
                      <a:pt x="494" y="522"/>
                    </a:lnTo>
                    <a:lnTo>
                      <a:pt x="651" y="587"/>
                    </a:lnTo>
                    <a:lnTo>
                      <a:pt x="856" y="526"/>
                    </a:lnTo>
                    <a:lnTo>
                      <a:pt x="920" y="477"/>
                    </a:lnTo>
                    <a:lnTo>
                      <a:pt x="920" y="408"/>
                    </a:lnTo>
                    <a:lnTo>
                      <a:pt x="979" y="416"/>
                    </a:lnTo>
                    <a:lnTo>
                      <a:pt x="1110" y="318"/>
                    </a:lnTo>
                    <a:lnTo>
                      <a:pt x="1209" y="312"/>
                    </a:lnTo>
                    <a:lnTo>
                      <a:pt x="1162" y="238"/>
                    </a:lnTo>
                    <a:lnTo>
                      <a:pt x="1065" y="257"/>
                    </a:lnTo>
                    <a:lnTo>
                      <a:pt x="1064" y="174"/>
                    </a:lnTo>
                    <a:lnTo>
                      <a:pt x="1088" y="127"/>
                    </a:lnTo>
                    <a:lnTo>
                      <a:pt x="1018" y="115"/>
                    </a:lnTo>
                    <a:lnTo>
                      <a:pt x="838" y="167"/>
                    </a:lnTo>
                    <a:lnTo>
                      <a:pt x="677" y="90"/>
                    </a:lnTo>
                    <a:lnTo>
                      <a:pt x="576" y="101"/>
                    </a:lnTo>
                    <a:lnTo>
                      <a:pt x="539" y="39"/>
                    </a:lnTo>
                    <a:lnTo>
                      <a:pt x="439" y="0"/>
                    </a:lnTo>
                    <a:lnTo>
                      <a:pt x="386" y="42"/>
                    </a:lnTo>
                    <a:lnTo>
                      <a:pt x="383" y="126"/>
                    </a:lnTo>
                    <a:lnTo>
                      <a:pt x="153" y="89"/>
                    </a:lnTo>
                    <a:lnTo>
                      <a:pt x="0" y="18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7" name="Freeform 375"/>
              <p:cNvSpPr/>
              <p:nvPr/>
            </p:nvSpPr>
            <p:spPr bwMode="auto">
              <a:xfrm>
                <a:off x="2313" y="2765"/>
                <a:ext cx="84" cy="109"/>
              </a:xfrm>
              <a:custGeom>
                <a:avLst/>
                <a:gdLst>
                  <a:gd name="T0" fmla="*/ 0 w 294"/>
                  <a:gd name="T1" fmla="*/ 6 h 383"/>
                  <a:gd name="T2" fmla="*/ 1 w 294"/>
                  <a:gd name="T3" fmla="*/ 9 h 383"/>
                  <a:gd name="T4" fmla="*/ 3 w 294"/>
                  <a:gd name="T5" fmla="*/ 9 h 383"/>
                  <a:gd name="T6" fmla="*/ 5 w 294"/>
                  <a:gd name="T7" fmla="*/ 6 h 383"/>
                  <a:gd name="T8" fmla="*/ 5 w 294"/>
                  <a:gd name="T9" fmla="*/ 5 h 383"/>
                  <a:gd name="T10" fmla="*/ 7 w 294"/>
                  <a:gd name="T11" fmla="*/ 3 h 383"/>
                  <a:gd name="T12" fmla="*/ 7 w 294"/>
                  <a:gd name="T13" fmla="*/ 3 h 383"/>
                  <a:gd name="T14" fmla="*/ 6 w 294"/>
                  <a:gd name="T15" fmla="*/ 1 h 383"/>
                  <a:gd name="T16" fmla="*/ 4 w 294"/>
                  <a:gd name="T17" fmla="*/ 0 h 383"/>
                  <a:gd name="T18" fmla="*/ 3 w 294"/>
                  <a:gd name="T19" fmla="*/ 0 h 383"/>
                  <a:gd name="T20" fmla="*/ 4 w 294"/>
                  <a:gd name="T21" fmla="*/ 1 h 383"/>
                  <a:gd name="T22" fmla="*/ 3 w 294"/>
                  <a:gd name="T23" fmla="*/ 2 h 383"/>
                  <a:gd name="T24" fmla="*/ 3 w 294"/>
                  <a:gd name="T25" fmla="*/ 3 h 383"/>
                  <a:gd name="T26" fmla="*/ 3 w 294"/>
                  <a:gd name="T27" fmla="*/ 5 h 383"/>
                  <a:gd name="T28" fmla="*/ 0 w 294"/>
                  <a:gd name="T29" fmla="*/ 6 h 3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4"/>
                  <a:gd name="T46" fmla="*/ 0 h 383"/>
                  <a:gd name="T47" fmla="*/ 294 w 294"/>
                  <a:gd name="T48" fmla="*/ 383 h 3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4" h="383">
                    <a:moveTo>
                      <a:pt x="0" y="270"/>
                    </a:moveTo>
                    <a:lnTo>
                      <a:pt x="40" y="383"/>
                    </a:lnTo>
                    <a:lnTo>
                      <a:pt x="109" y="364"/>
                    </a:lnTo>
                    <a:lnTo>
                      <a:pt x="218" y="269"/>
                    </a:lnTo>
                    <a:lnTo>
                      <a:pt x="217" y="223"/>
                    </a:lnTo>
                    <a:lnTo>
                      <a:pt x="289" y="139"/>
                    </a:lnTo>
                    <a:lnTo>
                      <a:pt x="294" y="114"/>
                    </a:lnTo>
                    <a:lnTo>
                      <a:pt x="255" y="64"/>
                    </a:lnTo>
                    <a:lnTo>
                      <a:pt x="164" y="0"/>
                    </a:lnTo>
                    <a:lnTo>
                      <a:pt x="141" y="1"/>
                    </a:lnTo>
                    <a:lnTo>
                      <a:pt x="153" y="36"/>
                    </a:lnTo>
                    <a:lnTo>
                      <a:pt x="122" y="101"/>
                    </a:lnTo>
                    <a:lnTo>
                      <a:pt x="141" y="134"/>
                    </a:lnTo>
                    <a:lnTo>
                      <a:pt x="111" y="226"/>
                    </a:lnTo>
                    <a:lnTo>
                      <a:pt x="0" y="27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8" name="Freeform 376"/>
              <p:cNvSpPr/>
              <p:nvPr/>
            </p:nvSpPr>
            <p:spPr bwMode="auto">
              <a:xfrm>
                <a:off x="2619" y="2692"/>
                <a:ext cx="86" cy="52"/>
              </a:xfrm>
              <a:custGeom>
                <a:avLst/>
                <a:gdLst>
                  <a:gd name="T0" fmla="*/ 0 w 305"/>
                  <a:gd name="T1" fmla="*/ 2 h 184"/>
                  <a:gd name="T2" fmla="*/ 1 w 305"/>
                  <a:gd name="T3" fmla="*/ 0 h 184"/>
                  <a:gd name="T4" fmla="*/ 4 w 305"/>
                  <a:gd name="T5" fmla="*/ 1 h 184"/>
                  <a:gd name="T6" fmla="*/ 5 w 305"/>
                  <a:gd name="T7" fmla="*/ 3 h 184"/>
                  <a:gd name="T8" fmla="*/ 7 w 305"/>
                  <a:gd name="T9" fmla="*/ 3 h 184"/>
                  <a:gd name="T10" fmla="*/ 7 w 305"/>
                  <a:gd name="T11" fmla="*/ 4 h 184"/>
                  <a:gd name="T12" fmla="*/ 2 w 305"/>
                  <a:gd name="T13" fmla="*/ 3 h 184"/>
                  <a:gd name="T14" fmla="*/ 0 w 305"/>
                  <a:gd name="T15" fmla="*/ 2 h 184"/>
                  <a:gd name="T16" fmla="*/ 0 60000 65536"/>
                  <a:gd name="T17" fmla="*/ 0 60000 65536"/>
                  <a:gd name="T18" fmla="*/ 0 60000 65536"/>
                  <a:gd name="T19" fmla="*/ 0 60000 65536"/>
                  <a:gd name="T20" fmla="*/ 0 60000 65536"/>
                  <a:gd name="T21" fmla="*/ 0 60000 65536"/>
                  <a:gd name="T22" fmla="*/ 0 60000 65536"/>
                  <a:gd name="T23" fmla="*/ 0 60000 65536"/>
                  <a:gd name="T24" fmla="*/ 0 w 305"/>
                  <a:gd name="T25" fmla="*/ 0 h 184"/>
                  <a:gd name="T26" fmla="*/ 305 w 305"/>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5" h="184">
                    <a:moveTo>
                      <a:pt x="0" y="72"/>
                    </a:moveTo>
                    <a:lnTo>
                      <a:pt x="39" y="0"/>
                    </a:lnTo>
                    <a:lnTo>
                      <a:pt x="158" y="46"/>
                    </a:lnTo>
                    <a:lnTo>
                      <a:pt x="223" y="117"/>
                    </a:lnTo>
                    <a:lnTo>
                      <a:pt x="305" y="117"/>
                    </a:lnTo>
                    <a:lnTo>
                      <a:pt x="302" y="184"/>
                    </a:lnTo>
                    <a:lnTo>
                      <a:pt x="102" y="141"/>
                    </a:lnTo>
                    <a:lnTo>
                      <a:pt x="0" y="7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69" name="Freeform 377"/>
              <p:cNvSpPr/>
              <p:nvPr/>
            </p:nvSpPr>
            <p:spPr bwMode="auto">
              <a:xfrm>
                <a:off x="1785" y="2344"/>
                <a:ext cx="39" cy="43"/>
              </a:xfrm>
              <a:custGeom>
                <a:avLst/>
                <a:gdLst>
                  <a:gd name="T0" fmla="*/ 0 w 138"/>
                  <a:gd name="T1" fmla="*/ 3 h 148"/>
                  <a:gd name="T2" fmla="*/ 1 w 138"/>
                  <a:gd name="T3" fmla="*/ 2 h 148"/>
                  <a:gd name="T4" fmla="*/ 1 w 138"/>
                  <a:gd name="T5" fmla="*/ 2 h 148"/>
                  <a:gd name="T6" fmla="*/ 1 w 138"/>
                  <a:gd name="T7" fmla="*/ 1 h 148"/>
                  <a:gd name="T8" fmla="*/ 2 w 138"/>
                  <a:gd name="T9" fmla="*/ 1 h 148"/>
                  <a:gd name="T10" fmla="*/ 2 w 138"/>
                  <a:gd name="T11" fmla="*/ 0 h 148"/>
                  <a:gd name="T12" fmla="*/ 3 w 138"/>
                  <a:gd name="T13" fmla="*/ 0 h 148"/>
                  <a:gd name="T14" fmla="*/ 3 w 138"/>
                  <a:gd name="T15" fmla="*/ 1 h 148"/>
                  <a:gd name="T16" fmla="*/ 2 w 138"/>
                  <a:gd name="T17" fmla="*/ 2 h 148"/>
                  <a:gd name="T18" fmla="*/ 2 w 138"/>
                  <a:gd name="T19" fmla="*/ 3 h 148"/>
                  <a:gd name="T20" fmla="*/ 1 w 138"/>
                  <a:gd name="T21" fmla="*/ 3 h 148"/>
                  <a:gd name="T22" fmla="*/ 0 w 138"/>
                  <a:gd name="T23" fmla="*/ 3 h 1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8"/>
                  <a:gd name="T37" fmla="*/ 0 h 148"/>
                  <a:gd name="T38" fmla="*/ 138 w 138"/>
                  <a:gd name="T39" fmla="*/ 148 h 1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8" h="148">
                    <a:moveTo>
                      <a:pt x="0" y="111"/>
                    </a:moveTo>
                    <a:lnTo>
                      <a:pt x="54" y="92"/>
                    </a:lnTo>
                    <a:lnTo>
                      <a:pt x="29" y="76"/>
                    </a:lnTo>
                    <a:lnTo>
                      <a:pt x="53" y="23"/>
                    </a:lnTo>
                    <a:lnTo>
                      <a:pt x="75" y="57"/>
                    </a:lnTo>
                    <a:lnTo>
                      <a:pt x="76" y="0"/>
                    </a:lnTo>
                    <a:lnTo>
                      <a:pt x="138" y="0"/>
                    </a:lnTo>
                    <a:lnTo>
                      <a:pt x="134" y="57"/>
                    </a:lnTo>
                    <a:lnTo>
                      <a:pt x="93" y="79"/>
                    </a:lnTo>
                    <a:lnTo>
                      <a:pt x="95" y="148"/>
                    </a:lnTo>
                    <a:lnTo>
                      <a:pt x="57" y="106"/>
                    </a:lnTo>
                    <a:lnTo>
                      <a:pt x="0" y="11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0" name="Freeform 378"/>
              <p:cNvSpPr/>
              <p:nvPr/>
            </p:nvSpPr>
            <p:spPr bwMode="auto">
              <a:xfrm>
                <a:off x="3558" y="3624"/>
                <a:ext cx="85" cy="91"/>
              </a:xfrm>
              <a:custGeom>
                <a:avLst/>
                <a:gdLst>
                  <a:gd name="T0" fmla="*/ 0 w 298"/>
                  <a:gd name="T1" fmla="*/ 6 h 322"/>
                  <a:gd name="T2" fmla="*/ 1 w 298"/>
                  <a:gd name="T3" fmla="*/ 4 h 322"/>
                  <a:gd name="T4" fmla="*/ 4 w 298"/>
                  <a:gd name="T5" fmla="*/ 3 h 322"/>
                  <a:gd name="T6" fmla="*/ 5 w 298"/>
                  <a:gd name="T7" fmla="*/ 0 h 322"/>
                  <a:gd name="T8" fmla="*/ 6 w 298"/>
                  <a:gd name="T9" fmla="*/ 1 h 322"/>
                  <a:gd name="T10" fmla="*/ 7 w 298"/>
                  <a:gd name="T11" fmla="*/ 0 h 322"/>
                  <a:gd name="T12" fmla="*/ 7 w 298"/>
                  <a:gd name="T13" fmla="*/ 1 h 322"/>
                  <a:gd name="T14" fmla="*/ 6 w 298"/>
                  <a:gd name="T15" fmla="*/ 3 h 322"/>
                  <a:gd name="T16" fmla="*/ 6 w 298"/>
                  <a:gd name="T17" fmla="*/ 4 h 322"/>
                  <a:gd name="T18" fmla="*/ 4 w 298"/>
                  <a:gd name="T19" fmla="*/ 4 h 322"/>
                  <a:gd name="T20" fmla="*/ 4 w 298"/>
                  <a:gd name="T21" fmla="*/ 6 h 322"/>
                  <a:gd name="T22" fmla="*/ 2 w 298"/>
                  <a:gd name="T23" fmla="*/ 7 h 322"/>
                  <a:gd name="T24" fmla="*/ 0 w 298"/>
                  <a:gd name="T25" fmla="*/ 6 h 3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8"/>
                  <a:gd name="T40" fmla="*/ 0 h 322"/>
                  <a:gd name="T41" fmla="*/ 298 w 298"/>
                  <a:gd name="T42" fmla="*/ 322 h 3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8" h="322">
                    <a:moveTo>
                      <a:pt x="0" y="281"/>
                    </a:moveTo>
                    <a:lnTo>
                      <a:pt x="63" y="182"/>
                    </a:lnTo>
                    <a:lnTo>
                      <a:pt x="172" y="109"/>
                    </a:lnTo>
                    <a:lnTo>
                      <a:pt x="223" y="0"/>
                    </a:lnTo>
                    <a:lnTo>
                      <a:pt x="256" y="32"/>
                    </a:lnTo>
                    <a:lnTo>
                      <a:pt x="293" y="17"/>
                    </a:lnTo>
                    <a:lnTo>
                      <a:pt x="298" y="55"/>
                    </a:lnTo>
                    <a:lnTo>
                      <a:pt x="242" y="134"/>
                    </a:lnTo>
                    <a:lnTo>
                      <a:pt x="252" y="167"/>
                    </a:lnTo>
                    <a:lnTo>
                      <a:pt x="190" y="180"/>
                    </a:lnTo>
                    <a:lnTo>
                      <a:pt x="161" y="289"/>
                    </a:lnTo>
                    <a:lnTo>
                      <a:pt x="96" y="322"/>
                    </a:lnTo>
                    <a:lnTo>
                      <a:pt x="0" y="28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1" name="Freeform 379"/>
              <p:cNvSpPr/>
              <p:nvPr/>
            </p:nvSpPr>
            <p:spPr bwMode="auto">
              <a:xfrm>
                <a:off x="3625" y="3534"/>
                <a:ext cx="63" cy="101"/>
              </a:xfrm>
              <a:custGeom>
                <a:avLst/>
                <a:gdLst>
                  <a:gd name="T0" fmla="*/ 0 w 221"/>
                  <a:gd name="T1" fmla="*/ 0 h 353"/>
                  <a:gd name="T2" fmla="*/ 1 w 221"/>
                  <a:gd name="T3" fmla="*/ 1 h 353"/>
                  <a:gd name="T4" fmla="*/ 2 w 221"/>
                  <a:gd name="T5" fmla="*/ 3 h 353"/>
                  <a:gd name="T6" fmla="*/ 3 w 221"/>
                  <a:gd name="T7" fmla="*/ 3 h 353"/>
                  <a:gd name="T8" fmla="*/ 3 w 221"/>
                  <a:gd name="T9" fmla="*/ 3 h 353"/>
                  <a:gd name="T10" fmla="*/ 3 w 221"/>
                  <a:gd name="T11" fmla="*/ 4 h 353"/>
                  <a:gd name="T12" fmla="*/ 5 w 221"/>
                  <a:gd name="T13" fmla="*/ 4 h 353"/>
                  <a:gd name="T14" fmla="*/ 5 w 221"/>
                  <a:gd name="T15" fmla="*/ 5 h 353"/>
                  <a:gd name="T16" fmla="*/ 4 w 221"/>
                  <a:gd name="T17" fmla="*/ 6 h 353"/>
                  <a:gd name="T18" fmla="*/ 3 w 221"/>
                  <a:gd name="T19" fmla="*/ 8 h 353"/>
                  <a:gd name="T20" fmla="*/ 2 w 221"/>
                  <a:gd name="T21" fmla="*/ 8 h 353"/>
                  <a:gd name="T22" fmla="*/ 2 w 221"/>
                  <a:gd name="T23" fmla="*/ 7 h 353"/>
                  <a:gd name="T24" fmla="*/ 1 w 221"/>
                  <a:gd name="T25" fmla="*/ 6 h 353"/>
                  <a:gd name="T26" fmla="*/ 2 w 221"/>
                  <a:gd name="T27" fmla="*/ 4 h 353"/>
                  <a:gd name="T28" fmla="*/ 2 w 221"/>
                  <a:gd name="T29" fmla="*/ 3 h 353"/>
                  <a:gd name="T30" fmla="*/ 0 w 221"/>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1"/>
                  <a:gd name="T49" fmla="*/ 0 h 353"/>
                  <a:gd name="T50" fmla="*/ 221 w 221"/>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1" h="353">
                    <a:moveTo>
                      <a:pt x="0" y="0"/>
                    </a:moveTo>
                    <a:lnTo>
                      <a:pt x="63" y="39"/>
                    </a:lnTo>
                    <a:lnTo>
                      <a:pt x="75" y="117"/>
                    </a:lnTo>
                    <a:lnTo>
                      <a:pt x="104" y="139"/>
                    </a:lnTo>
                    <a:lnTo>
                      <a:pt x="119" y="106"/>
                    </a:lnTo>
                    <a:lnTo>
                      <a:pt x="132" y="161"/>
                    </a:lnTo>
                    <a:lnTo>
                      <a:pt x="221" y="161"/>
                    </a:lnTo>
                    <a:lnTo>
                      <a:pt x="204" y="238"/>
                    </a:lnTo>
                    <a:lnTo>
                      <a:pt x="159" y="250"/>
                    </a:lnTo>
                    <a:lnTo>
                      <a:pt x="120" y="351"/>
                    </a:lnTo>
                    <a:lnTo>
                      <a:pt x="78" y="353"/>
                    </a:lnTo>
                    <a:lnTo>
                      <a:pt x="96" y="316"/>
                    </a:lnTo>
                    <a:lnTo>
                      <a:pt x="41" y="244"/>
                    </a:lnTo>
                    <a:lnTo>
                      <a:pt x="86" y="179"/>
                    </a:lnTo>
                    <a:lnTo>
                      <a:pt x="78" y="127"/>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2" name="Freeform 380"/>
              <p:cNvSpPr/>
              <p:nvPr/>
            </p:nvSpPr>
            <p:spPr bwMode="auto">
              <a:xfrm>
                <a:off x="1802" y="1995"/>
                <a:ext cx="281" cy="263"/>
              </a:xfrm>
              <a:custGeom>
                <a:avLst/>
                <a:gdLst>
                  <a:gd name="T0" fmla="*/ 0 w 989"/>
                  <a:gd name="T1" fmla="*/ 17 h 922"/>
                  <a:gd name="T2" fmla="*/ 2 w 989"/>
                  <a:gd name="T3" fmla="*/ 17 h 922"/>
                  <a:gd name="T4" fmla="*/ 1 w 989"/>
                  <a:gd name="T5" fmla="*/ 18 h 922"/>
                  <a:gd name="T6" fmla="*/ 2 w 989"/>
                  <a:gd name="T7" fmla="*/ 18 h 922"/>
                  <a:gd name="T8" fmla="*/ 1 w 989"/>
                  <a:gd name="T9" fmla="*/ 19 h 922"/>
                  <a:gd name="T10" fmla="*/ 3 w 989"/>
                  <a:gd name="T11" fmla="*/ 21 h 922"/>
                  <a:gd name="T12" fmla="*/ 5 w 989"/>
                  <a:gd name="T13" fmla="*/ 19 h 922"/>
                  <a:gd name="T14" fmla="*/ 7 w 989"/>
                  <a:gd name="T15" fmla="*/ 19 h 922"/>
                  <a:gd name="T16" fmla="*/ 7 w 989"/>
                  <a:gd name="T17" fmla="*/ 17 h 922"/>
                  <a:gd name="T18" fmla="*/ 6 w 989"/>
                  <a:gd name="T19" fmla="*/ 13 h 922"/>
                  <a:gd name="T20" fmla="*/ 8 w 989"/>
                  <a:gd name="T21" fmla="*/ 11 h 922"/>
                  <a:gd name="T22" fmla="*/ 10 w 989"/>
                  <a:gd name="T23" fmla="*/ 7 h 922"/>
                  <a:gd name="T24" fmla="*/ 11 w 989"/>
                  <a:gd name="T25" fmla="*/ 5 h 922"/>
                  <a:gd name="T26" fmla="*/ 13 w 989"/>
                  <a:gd name="T27" fmla="*/ 5 h 922"/>
                  <a:gd name="T28" fmla="*/ 14 w 989"/>
                  <a:gd name="T29" fmla="*/ 4 h 922"/>
                  <a:gd name="T30" fmla="*/ 15 w 989"/>
                  <a:gd name="T31" fmla="*/ 4 h 922"/>
                  <a:gd name="T32" fmla="*/ 18 w 989"/>
                  <a:gd name="T33" fmla="*/ 4 h 922"/>
                  <a:gd name="T34" fmla="*/ 20 w 989"/>
                  <a:gd name="T35" fmla="*/ 2 h 922"/>
                  <a:gd name="T36" fmla="*/ 21 w 989"/>
                  <a:gd name="T37" fmla="*/ 4 h 922"/>
                  <a:gd name="T38" fmla="*/ 22 w 989"/>
                  <a:gd name="T39" fmla="*/ 3 h 922"/>
                  <a:gd name="T40" fmla="*/ 21 w 989"/>
                  <a:gd name="T41" fmla="*/ 2 h 922"/>
                  <a:gd name="T42" fmla="*/ 21 w 989"/>
                  <a:gd name="T43" fmla="*/ 0 h 922"/>
                  <a:gd name="T44" fmla="*/ 20 w 989"/>
                  <a:gd name="T45" fmla="*/ 0 h 922"/>
                  <a:gd name="T46" fmla="*/ 19 w 989"/>
                  <a:gd name="T47" fmla="*/ 1 h 922"/>
                  <a:gd name="T48" fmla="*/ 19 w 989"/>
                  <a:gd name="T49" fmla="*/ 0 h 922"/>
                  <a:gd name="T50" fmla="*/ 18 w 989"/>
                  <a:gd name="T51" fmla="*/ 0 h 922"/>
                  <a:gd name="T52" fmla="*/ 16 w 989"/>
                  <a:gd name="T53" fmla="*/ 2 h 922"/>
                  <a:gd name="T54" fmla="*/ 15 w 989"/>
                  <a:gd name="T55" fmla="*/ 3 h 922"/>
                  <a:gd name="T56" fmla="*/ 13 w 989"/>
                  <a:gd name="T57" fmla="*/ 3 h 922"/>
                  <a:gd name="T58" fmla="*/ 13 w 989"/>
                  <a:gd name="T59" fmla="*/ 3 h 922"/>
                  <a:gd name="T60" fmla="*/ 13 w 989"/>
                  <a:gd name="T61" fmla="*/ 3 h 922"/>
                  <a:gd name="T62" fmla="*/ 11 w 989"/>
                  <a:gd name="T63" fmla="*/ 4 h 922"/>
                  <a:gd name="T64" fmla="*/ 11 w 989"/>
                  <a:gd name="T65" fmla="*/ 5 h 922"/>
                  <a:gd name="T66" fmla="*/ 9 w 989"/>
                  <a:gd name="T67" fmla="*/ 6 h 922"/>
                  <a:gd name="T68" fmla="*/ 7 w 989"/>
                  <a:gd name="T69" fmla="*/ 8 h 922"/>
                  <a:gd name="T70" fmla="*/ 4 w 989"/>
                  <a:gd name="T71" fmla="*/ 13 h 922"/>
                  <a:gd name="T72" fmla="*/ 5 w 989"/>
                  <a:gd name="T73" fmla="*/ 13 h 922"/>
                  <a:gd name="T74" fmla="*/ 2 w 989"/>
                  <a:gd name="T75" fmla="*/ 14 h 922"/>
                  <a:gd name="T76" fmla="*/ 1 w 989"/>
                  <a:gd name="T77" fmla="*/ 15 h 922"/>
                  <a:gd name="T78" fmla="*/ 0 w 989"/>
                  <a:gd name="T79" fmla="*/ 15 h 922"/>
                  <a:gd name="T80" fmla="*/ 0 w 989"/>
                  <a:gd name="T81" fmla="*/ 16 h 9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89"/>
                  <a:gd name="T124" fmla="*/ 0 h 922"/>
                  <a:gd name="T125" fmla="*/ 989 w 989"/>
                  <a:gd name="T126" fmla="*/ 922 h 9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89" h="922">
                    <a:moveTo>
                      <a:pt x="0" y="688"/>
                    </a:moveTo>
                    <a:lnTo>
                      <a:pt x="4" y="727"/>
                    </a:lnTo>
                    <a:lnTo>
                      <a:pt x="91" y="702"/>
                    </a:lnTo>
                    <a:lnTo>
                      <a:pt x="97" y="717"/>
                    </a:lnTo>
                    <a:lnTo>
                      <a:pt x="3" y="741"/>
                    </a:lnTo>
                    <a:lnTo>
                      <a:pt x="27" y="757"/>
                    </a:lnTo>
                    <a:lnTo>
                      <a:pt x="17" y="807"/>
                    </a:lnTo>
                    <a:lnTo>
                      <a:pt x="80" y="764"/>
                    </a:lnTo>
                    <a:lnTo>
                      <a:pt x="12" y="834"/>
                    </a:lnTo>
                    <a:lnTo>
                      <a:pt x="50" y="834"/>
                    </a:lnTo>
                    <a:lnTo>
                      <a:pt x="27" y="895"/>
                    </a:lnTo>
                    <a:lnTo>
                      <a:pt x="121" y="922"/>
                    </a:lnTo>
                    <a:lnTo>
                      <a:pt x="196" y="863"/>
                    </a:lnTo>
                    <a:lnTo>
                      <a:pt x="213" y="809"/>
                    </a:lnTo>
                    <a:lnTo>
                      <a:pt x="235" y="863"/>
                    </a:lnTo>
                    <a:lnTo>
                      <a:pt x="281" y="795"/>
                    </a:lnTo>
                    <a:lnTo>
                      <a:pt x="270" y="737"/>
                    </a:lnTo>
                    <a:lnTo>
                      <a:pt x="292" y="712"/>
                    </a:lnTo>
                    <a:lnTo>
                      <a:pt x="270" y="685"/>
                    </a:lnTo>
                    <a:lnTo>
                      <a:pt x="277" y="553"/>
                    </a:lnTo>
                    <a:lnTo>
                      <a:pt x="344" y="523"/>
                    </a:lnTo>
                    <a:lnTo>
                      <a:pt x="332" y="483"/>
                    </a:lnTo>
                    <a:lnTo>
                      <a:pt x="364" y="381"/>
                    </a:lnTo>
                    <a:lnTo>
                      <a:pt x="431" y="309"/>
                    </a:lnTo>
                    <a:lnTo>
                      <a:pt x="443" y="249"/>
                    </a:lnTo>
                    <a:lnTo>
                      <a:pt x="488" y="238"/>
                    </a:lnTo>
                    <a:lnTo>
                      <a:pt x="505" y="198"/>
                    </a:lnTo>
                    <a:lnTo>
                      <a:pt x="573" y="207"/>
                    </a:lnTo>
                    <a:lnTo>
                      <a:pt x="574" y="159"/>
                    </a:lnTo>
                    <a:lnTo>
                      <a:pt x="593" y="159"/>
                    </a:lnTo>
                    <a:lnTo>
                      <a:pt x="620" y="138"/>
                    </a:lnTo>
                    <a:lnTo>
                      <a:pt x="665" y="180"/>
                    </a:lnTo>
                    <a:lnTo>
                      <a:pt x="744" y="188"/>
                    </a:lnTo>
                    <a:lnTo>
                      <a:pt x="789" y="162"/>
                    </a:lnTo>
                    <a:lnTo>
                      <a:pt x="801" y="100"/>
                    </a:lnTo>
                    <a:lnTo>
                      <a:pt x="877" y="83"/>
                    </a:lnTo>
                    <a:lnTo>
                      <a:pt x="917" y="108"/>
                    </a:lnTo>
                    <a:lnTo>
                      <a:pt x="912" y="159"/>
                    </a:lnTo>
                    <a:lnTo>
                      <a:pt x="986" y="100"/>
                    </a:lnTo>
                    <a:lnTo>
                      <a:pt x="941" y="109"/>
                    </a:lnTo>
                    <a:lnTo>
                      <a:pt x="952" y="96"/>
                    </a:lnTo>
                    <a:lnTo>
                      <a:pt x="900" y="79"/>
                    </a:lnTo>
                    <a:lnTo>
                      <a:pt x="989" y="51"/>
                    </a:lnTo>
                    <a:lnTo>
                      <a:pt x="917" y="16"/>
                    </a:lnTo>
                    <a:lnTo>
                      <a:pt x="872" y="51"/>
                    </a:lnTo>
                    <a:lnTo>
                      <a:pt x="896" y="4"/>
                    </a:lnTo>
                    <a:lnTo>
                      <a:pt x="861" y="0"/>
                    </a:lnTo>
                    <a:lnTo>
                      <a:pt x="838" y="51"/>
                    </a:lnTo>
                    <a:lnTo>
                      <a:pt x="823" y="55"/>
                    </a:lnTo>
                    <a:lnTo>
                      <a:pt x="823" y="10"/>
                    </a:lnTo>
                    <a:lnTo>
                      <a:pt x="761" y="83"/>
                    </a:lnTo>
                    <a:lnTo>
                      <a:pt x="792" y="17"/>
                    </a:lnTo>
                    <a:lnTo>
                      <a:pt x="761" y="8"/>
                    </a:lnTo>
                    <a:lnTo>
                      <a:pt x="693" y="88"/>
                    </a:lnTo>
                    <a:lnTo>
                      <a:pt x="630" y="62"/>
                    </a:lnTo>
                    <a:lnTo>
                      <a:pt x="646" y="108"/>
                    </a:lnTo>
                    <a:lnTo>
                      <a:pt x="620" y="83"/>
                    </a:lnTo>
                    <a:lnTo>
                      <a:pt x="574" y="140"/>
                    </a:lnTo>
                    <a:lnTo>
                      <a:pt x="580" y="93"/>
                    </a:lnTo>
                    <a:lnTo>
                      <a:pt x="557" y="132"/>
                    </a:lnTo>
                    <a:lnTo>
                      <a:pt x="535" y="105"/>
                    </a:lnTo>
                    <a:lnTo>
                      <a:pt x="550" y="144"/>
                    </a:lnTo>
                    <a:lnTo>
                      <a:pt x="500" y="128"/>
                    </a:lnTo>
                    <a:lnTo>
                      <a:pt x="483" y="181"/>
                    </a:lnTo>
                    <a:lnTo>
                      <a:pt x="438" y="203"/>
                    </a:lnTo>
                    <a:lnTo>
                      <a:pt x="480" y="205"/>
                    </a:lnTo>
                    <a:lnTo>
                      <a:pt x="401" y="234"/>
                    </a:lnTo>
                    <a:lnTo>
                      <a:pt x="387" y="273"/>
                    </a:lnTo>
                    <a:lnTo>
                      <a:pt x="414" y="273"/>
                    </a:lnTo>
                    <a:lnTo>
                      <a:pt x="317" y="336"/>
                    </a:lnTo>
                    <a:lnTo>
                      <a:pt x="283" y="446"/>
                    </a:lnTo>
                    <a:lnTo>
                      <a:pt x="175" y="537"/>
                    </a:lnTo>
                    <a:lnTo>
                      <a:pt x="196" y="560"/>
                    </a:lnTo>
                    <a:lnTo>
                      <a:pt x="238" y="543"/>
                    </a:lnTo>
                    <a:lnTo>
                      <a:pt x="134" y="570"/>
                    </a:lnTo>
                    <a:lnTo>
                      <a:pt x="80" y="607"/>
                    </a:lnTo>
                    <a:lnTo>
                      <a:pt x="91" y="629"/>
                    </a:lnTo>
                    <a:lnTo>
                      <a:pt x="52" y="629"/>
                    </a:lnTo>
                    <a:lnTo>
                      <a:pt x="56" y="657"/>
                    </a:lnTo>
                    <a:lnTo>
                      <a:pt x="5" y="657"/>
                    </a:lnTo>
                    <a:lnTo>
                      <a:pt x="52" y="673"/>
                    </a:lnTo>
                    <a:lnTo>
                      <a:pt x="0" y="68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3" name="Freeform 381"/>
              <p:cNvSpPr/>
              <p:nvPr/>
            </p:nvSpPr>
            <p:spPr bwMode="auto">
              <a:xfrm>
                <a:off x="2410" y="2596"/>
                <a:ext cx="181" cy="184"/>
              </a:xfrm>
              <a:custGeom>
                <a:avLst/>
                <a:gdLst>
                  <a:gd name="T0" fmla="*/ 0 w 636"/>
                  <a:gd name="T1" fmla="*/ 8 h 645"/>
                  <a:gd name="T2" fmla="*/ 1 w 636"/>
                  <a:gd name="T3" fmla="*/ 9 h 645"/>
                  <a:gd name="T4" fmla="*/ 5 w 636"/>
                  <a:gd name="T5" fmla="*/ 8 h 645"/>
                  <a:gd name="T6" fmla="*/ 5 w 636"/>
                  <a:gd name="T7" fmla="*/ 7 h 645"/>
                  <a:gd name="T8" fmla="*/ 7 w 636"/>
                  <a:gd name="T9" fmla="*/ 6 h 645"/>
                  <a:gd name="T10" fmla="*/ 7 w 636"/>
                  <a:gd name="T11" fmla="*/ 5 h 645"/>
                  <a:gd name="T12" fmla="*/ 8 w 636"/>
                  <a:gd name="T13" fmla="*/ 4 h 645"/>
                  <a:gd name="T14" fmla="*/ 8 w 636"/>
                  <a:gd name="T15" fmla="*/ 4 h 645"/>
                  <a:gd name="T16" fmla="*/ 9 w 636"/>
                  <a:gd name="T17" fmla="*/ 3 h 645"/>
                  <a:gd name="T18" fmla="*/ 9 w 636"/>
                  <a:gd name="T19" fmla="*/ 2 h 645"/>
                  <a:gd name="T20" fmla="*/ 9 w 636"/>
                  <a:gd name="T21" fmla="*/ 1 h 645"/>
                  <a:gd name="T22" fmla="*/ 12 w 636"/>
                  <a:gd name="T23" fmla="*/ 0 h 645"/>
                  <a:gd name="T24" fmla="*/ 15 w 636"/>
                  <a:gd name="T25" fmla="*/ 2 h 645"/>
                  <a:gd name="T26" fmla="*/ 14 w 636"/>
                  <a:gd name="T27" fmla="*/ 3 h 645"/>
                  <a:gd name="T28" fmla="*/ 11 w 636"/>
                  <a:gd name="T29" fmla="*/ 3 h 645"/>
                  <a:gd name="T30" fmla="*/ 11 w 636"/>
                  <a:gd name="T31" fmla="*/ 4 h 645"/>
                  <a:gd name="T32" fmla="*/ 13 w 636"/>
                  <a:gd name="T33" fmla="*/ 5 h 645"/>
                  <a:gd name="T34" fmla="*/ 12 w 636"/>
                  <a:gd name="T35" fmla="*/ 6 h 645"/>
                  <a:gd name="T36" fmla="*/ 12 w 636"/>
                  <a:gd name="T37" fmla="*/ 7 h 645"/>
                  <a:gd name="T38" fmla="*/ 9 w 636"/>
                  <a:gd name="T39" fmla="*/ 11 h 645"/>
                  <a:gd name="T40" fmla="*/ 9 w 636"/>
                  <a:gd name="T41" fmla="*/ 10 h 645"/>
                  <a:gd name="T42" fmla="*/ 7 w 636"/>
                  <a:gd name="T43" fmla="*/ 11 h 645"/>
                  <a:gd name="T44" fmla="*/ 9 w 636"/>
                  <a:gd name="T45" fmla="*/ 14 h 645"/>
                  <a:gd name="T46" fmla="*/ 7 w 636"/>
                  <a:gd name="T47" fmla="*/ 14 h 645"/>
                  <a:gd name="T48" fmla="*/ 6 w 636"/>
                  <a:gd name="T49" fmla="*/ 15 h 645"/>
                  <a:gd name="T50" fmla="*/ 5 w 636"/>
                  <a:gd name="T51" fmla="*/ 13 h 645"/>
                  <a:gd name="T52" fmla="*/ 1 w 636"/>
                  <a:gd name="T53" fmla="*/ 13 h 645"/>
                  <a:gd name="T54" fmla="*/ 2 w 636"/>
                  <a:gd name="T55" fmla="*/ 11 h 645"/>
                  <a:gd name="T56" fmla="*/ 0 w 636"/>
                  <a:gd name="T57" fmla="*/ 8 h 6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6"/>
                  <a:gd name="T88" fmla="*/ 0 h 645"/>
                  <a:gd name="T89" fmla="*/ 636 w 636"/>
                  <a:gd name="T90" fmla="*/ 645 h 6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6" h="645">
                    <a:moveTo>
                      <a:pt x="0" y="354"/>
                    </a:moveTo>
                    <a:lnTo>
                      <a:pt x="59" y="377"/>
                    </a:lnTo>
                    <a:lnTo>
                      <a:pt x="198" y="354"/>
                    </a:lnTo>
                    <a:lnTo>
                      <a:pt x="225" y="289"/>
                    </a:lnTo>
                    <a:lnTo>
                      <a:pt x="319" y="253"/>
                    </a:lnTo>
                    <a:lnTo>
                      <a:pt x="326" y="197"/>
                    </a:lnTo>
                    <a:lnTo>
                      <a:pt x="361" y="182"/>
                    </a:lnTo>
                    <a:lnTo>
                      <a:pt x="347" y="154"/>
                    </a:lnTo>
                    <a:lnTo>
                      <a:pt x="379" y="150"/>
                    </a:lnTo>
                    <a:lnTo>
                      <a:pt x="404" y="96"/>
                    </a:lnTo>
                    <a:lnTo>
                      <a:pt x="394" y="40"/>
                    </a:lnTo>
                    <a:lnTo>
                      <a:pt x="524" y="0"/>
                    </a:lnTo>
                    <a:lnTo>
                      <a:pt x="636" y="84"/>
                    </a:lnTo>
                    <a:lnTo>
                      <a:pt x="607" y="119"/>
                    </a:lnTo>
                    <a:lnTo>
                      <a:pt x="497" y="119"/>
                    </a:lnTo>
                    <a:lnTo>
                      <a:pt x="499" y="191"/>
                    </a:lnTo>
                    <a:lnTo>
                      <a:pt x="548" y="237"/>
                    </a:lnTo>
                    <a:lnTo>
                      <a:pt x="521" y="261"/>
                    </a:lnTo>
                    <a:lnTo>
                      <a:pt x="528" y="300"/>
                    </a:lnTo>
                    <a:lnTo>
                      <a:pt x="412" y="449"/>
                    </a:lnTo>
                    <a:lnTo>
                      <a:pt x="364" y="444"/>
                    </a:lnTo>
                    <a:lnTo>
                      <a:pt x="326" y="481"/>
                    </a:lnTo>
                    <a:lnTo>
                      <a:pt x="387" y="617"/>
                    </a:lnTo>
                    <a:lnTo>
                      <a:pt x="302" y="617"/>
                    </a:lnTo>
                    <a:lnTo>
                      <a:pt x="271" y="645"/>
                    </a:lnTo>
                    <a:lnTo>
                      <a:pt x="207" y="564"/>
                    </a:lnTo>
                    <a:lnTo>
                      <a:pt x="27" y="580"/>
                    </a:lnTo>
                    <a:lnTo>
                      <a:pt x="86" y="487"/>
                    </a:lnTo>
                    <a:lnTo>
                      <a:pt x="0" y="35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4" name="Freeform 382"/>
              <p:cNvSpPr/>
              <p:nvPr/>
            </p:nvSpPr>
            <p:spPr bwMode="auto">
              <a:xfrm>
                <a:off x="3283" y="3117"/>
                <a:ext cx="109" cy="97"/>
              </a:xfrm>
              <a:custGeom>
                <a:avLst/>
                <a:gdLst>
                  <a:gd name="T0" fmla="*/ 0 w 380"/>
                  <a:gd name="T1" fmla="*/ 0 h 340"/>
                  <a:gd name="T2" fmla="*/ 0 w 380"/>
                  <a:gd name="T3" fmla="*/ 7 h 340"/>
                  <a:gd name="T4" fmla="*/ 2 w 380"/>
                  <a:gd name="T5" fmla="*/ 7 h 340"/>
                  <a:gd name="T6" fmla="*/ 3 w 380"/>
                  <a:gd name="T7" fmla="*/ 5 h 340"/>
                  <a:gd name="T8" fmla="*/ 5 w 380"/>
                  <a:gd name="T9" fmla="*/ 6 h 340"/>
                  <a:gd name="T10" fmla="*/ 6 w 380"/>
                  <a:gd name="T11" fmla="*/ 8 h 340"/>
                  <a:gd name="T12" fmla="*/ 9 w 380"/>
                  <a:gd name="T13" fmla="*/ 8 h 340"/>
                  <a:gd name="T14" fmla="*/ 6 w 380"/>
                  <a:gd name="T15" fmla="*/ 5 h 340"/>
                  <a:gd name="T16" fmla="*/ 6 w 380"/>
                  <a:gd name="T17" fmla="*/ 3 h 340"/>
                  <a:gd name="T18" fmla="*/ 4 w 380"/>
                  <a:gd name="T19" fmla="*/ 3 h 340"/>
                  <a:gd name="T20" fmla="*/ 3 w 380"/>
                  <a:gd name="T21" fmla="*/ 1 h 340"/>
                  <a:gd name="T22" fmla="*/ 0 w 380"/>
                  <a:gd name="T23" fmla="*/ 0 h 3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
                  <a:gd name="T37" fmla="*/ 0 h 340"/>
                  <a:gd name="T38" fmla="*/ 380 w 380"/>
                  <a:gd name="T39" fmla="*/ 340 h 3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 h="340">
                    <a:moveTo>
                      <a:pt x="0" y="0"/>
                    </a:moveTo>
                    <a:lnTo>
                      <a:pt x="6" y="285"/>
                    </a:lnTo>
                    <a:lnTo>
                      <a:pt x="68" y="293"/>
                    </a:lnTo>
                    <a:lnTo>
                      <a:pt x="129" y="215"/>
                    </a:lnTo>
                    <a:lnTo>
                      <a:pt x="195" y="250"/>
                    </a:lnTo>
                    <a:lnTo>
                      <a:pt x="259" y="327"/>
                    </a:lnTo>
                    <a:lnTo>
                      <a:pt x="380" y="340"/>
                    </a:lnTo>
                    <a:lnTo>
                      <a:pt x="243" y="213"/>
                    </a:lnTo>
                    <a:lnTo>
                      <a:pt x="251" y="151"/>
                    </a:lnTo>
                    <a:lnTo>
                      <a:pt x="188" y="128"/>
                    </a:lnTo>
                    <a:lnTo>
                      <a:pt x="126" y="5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5" name="Freeform 383"/>
              <p:cNvSpPr/>
              <p:nvPr/>
            </p:nvSpPr>
            <p:spPr bwMode="auto">
              <a:xfrm>
                <a:off x="3362" y="3137"/>
                <a:ext cx="45" cy="25"/>
              </a:xfrm>
              <a:custGeom>
                <a:avLst/>
                <a:gdLst>
                  <a:gd name="T0" fmla="*/ 0 w 159"/>
                  <a:gd name="T1" fmla="*/ 1 h 90"/>
                  <a:gd name="T2" fmla="*/ 2 w 159"/>
                  <a:gd name="T3" fmla="*/ 2 h 90"/>
                  <a:gd name="T4" fmla="*/ 4 w 159"/>
                  <a:gd name="T5" fmla="*/ 1 h 90"/>
                  <a:gd name="T6" fmla="*/ 3 w 159"/>
                  <a:gd name="T7" fmla="*/ 0 h 90"/>
                  <a:gd name="T8" fmla="*/ 3 w 159"/>
                  <a:gd name="T9" fmla="*/ 1 h 90"/>
                  <a:gd name="T10" fmla="*/ 0 w 159"/>
                  <a:gd name="T11" fmla="*/ 1 h 90"/>
                  <a:gd name="T12" fmla="*/ 0 60000 65536"/>
                  <a:gd name="T13" fmla="*/ 0 60000 65536"/>
                  <a:gd name="T14" fmla="*/ 0 60000 65536"/>
                  <a:gd name="T15" fmla="*/ 0 60000 65536"/>
                  <a:gd name="T16" fmla="*/ 0 60000 65536"/>
                  <a:gd name="T17" fmla="*/ 0 60000 65536"/>
                  <a:gd name="T18" fmla="*/ 0 w 159"/>
                  <a:gd name="T19" fmla="*/ 0 h 90"/>
                  <a:gd name="T20" fmla="*/ 159 w 159"/>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59" h="90">
                    <a:moveTo>
                      <a:pt x="0" y="57"/>
                    </a:moveTo>
                    <a:lnTo>
                      <a:pt x="93" y="90"/>
                    </a:lnTo>
                    <a:lnTo>
                      <a:pt x="159" y="27"/>
                    </a:lnTo>
                    <a:lnTo>
                      <a:pt x="132" y="0"/>
                    </a:lnTo>
                    <a:lnTo>
                      <a:pt x="114" y="35"/>
                    </a:lnTo>
                    <a:lnTo>
                      <a:pt x="0" y="5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6" name="Freeform 384"/>
              <p:cNvSpPr/>
              <p:nvPr/>
            </p:nvSpPr>
            <p:spPr bwMode="auto">
              <a:xfrm>
                <a:off x="3389" y="3118"/>
                <a:ext cx="23" cy="25"/>
              </a:xfrm>
              <a:custGeom>
                <a:avLst/>
                <a:gdLst>
                  <a:gd name="T0" fmla="*/ 0 w 80"/>
                  <a:gd name="T1" fmla="*/ 0 h 86"/>
                  <a:gd name="T2" fmla="*/ 1 w 80"/>
                  <a:gd name="T3" fmla="*/ 1 h 86"/>
                  <a:gd name="T4" fmla="*/ 2 w 80"/>
                  <a:gd name="T5" fmla="*/ 2 h 86"/>
                  <a:gd name="T6" fmla="*/ 2 w 80"/>
                  <a:gd name="T7" fmla="*/ 1 h 86"/>
                  <a:gd name="T8" fmla="*/ 0 w 80"/>
                  <a:gd name="T9" fmla="*/ 0 h 86"/>
                  <a:gd name="T10" fmla="*/ 0 60000 65536"/>
                  <a:gd name="T11" fmla="*/ 0 60000 65536"/>
                  <a:gd name="T12" fmla="*/ 0 60000 65536"/>
                  <a:gd name="T13" fmla="*/ 0 60000 65536"/>
                  <a:gd name="T14" fmla="*/ 0 60000 65536"/>
                  <a:gd name="T15" fmla="*/ 0 w 80"/>
                  <a:gd name="T16" fmla="*/ 0 h 86"/>
                  <a:gd name="T17" fmla="*/ 80 w 80"/>
                  <a:gd name="T18" fmla="*/ 86 h 86"/>
                </a:gdLst>
                <a:ahLst/>
                <a:cxnLst>
                  <a:cxn ang="T10">
                    <a:pos x="T0" y="T1"/>
                  </a:cxn>
                  <a:cxn ang="T11">
                    <a:pos x="T2" y="T3"/>
                  </a:cxn>
                  <a:cxn ang="T12">
                    <a:pos x="T4" y="T5"/>
                  </a:cxn>
                  <a:cxn ang="T13">
                    <a:pos x="T6" y="T7"/>
                  </a:cxn>
                  <a:cxn ang="T14">
                    <a:pos x="T8" y="T9"/>
                  </a:cxn>
                </a:cxnLst>
                <a:rect l="T15" t="T16" r="T17" b="T18"/>
                <a:pathLst>
                  <a:path w="80" h="86">
                    <a:moveTo>
                      <a:pt x="0" y="0"/>
                    </a:moveTo>
                    <a:lnTo>
                      <a:pt x="63" y="39"/>
                    </a:lnTo>
                    <a:lnTo>
                      <a:pt x="80" y="86"/>
                    </a:lnTo>
                    <a:lnTo>
                      <a:pt x="79" y="51"/>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7" name="Freeform 385"/>
              <p:cNvSpPr/>
              <p:nvPr/>
            </p:nvSpPr>
            <p:spPr bwMode="auto">
              <a:xfrm>
                <a:off x="3022" y="2941"/>
                <a:ext cx="26" cy="36"/>
              </a:xfrm>
              <a:custGeom>
                <a:avLst/>
                <a:gdLst>
                  <a:gd name="T0" fmla="*/ 0 w 89"/>
                  <a:gd name="T1" fmla="*/ 3 h 127"/>
                  <a:gd name="T2" fmla="*/ 2 w 89"/>
                  <a:gd name="T3" fmla="*/ 1 h 127"/>
                  <a:gd name="T4" fmla="*/ 2 w 89"/>
                  <a:gd name="T5" fmla="*/ 0 h 127"/>
                  <a:gd name="T6" fmla="*/ 0 w 89"/>
                  <a:gd name="T7" fmla="*/ 3 h 127"/>
                  <a:gd name="T8" fmla="*/ 0 60000 65536"/>
                  <a:gd name="T9" fmla="*/ 0 60000 65536"/>
                  <a:gd name="T10" fmla="*/ 0 60000 65536"/>
                  <a:gd name="T11" fmla="*/ 0 60000 65536"/>
                  <a:gd name="T12" fmla="*/ 0 w 89"/>
                  <a:gd name="T13" fmla="*/ 0 h 127"/>
                  <a:gd name="T14" fmla="*/ 89 w 89"/>
                  <a:gd name="T15" fmla="*/ 127 h 127"/>
                </a:gdLst>
                <a:ahLst/>
                <a:cxnLst>
                  <a:cxn ang="T8">
                    <a:pos x="T0" y="T1"/>
                  </a:cxn>
                  <a:cxn ang="T9">
                    <a:pos x="T2" y="T3"/>
                  </a:cxn>
                  <a:cxn ang="T10">
                    <a:pos x="T4" y="T5"/>
                  </a:cxn>
                  <a:cxn ang="T11">
                    <a:pos x="T6" y="T7"/>
                  </a:cxn>
                </a:cxnLst>
                <a:rect l="T12" t="T13" r="T14" b="T15"/>
                <a:pathLst>
                  <a:path w="89" h="127">
                    <a:moveTo>
                      <a:pt x="0" y="127"/>
                    </a:moveTo>
                    <a:lnTo>
                      <a:pt x="64" y="67"/>
                    </a:lnTo>
                    <a:lnTo>
                      <a:pt x="89" y="0"/>
                    </a:lnTo>
                    <a:lnTo>
                      <a:pt x="0" y="12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8" name="Freeform 386"/>
              <p:cNvSpPr/>
              <p:nvPr/>
            </p:nvSpPr>
            <p:spPr bwMode="auto">
              <a:xfrm>
                <a:off x="3052" y="2848"/>
                <a:ext cx="45" cy="77"/>
              </a:xfrm>
              <a:custGeom>
                <a:avLst/>
                <a:gdLst>
                  <a:gd name="T0" fmla="*/ 0 w 156"/>
                  <a:gd name="T1" fmla="*/ 3 h 269"/>
                  <a:gd name="T2" fmla="*/ 1 w 156"/>
                  <a:gd name="T3" fmla="*/ 0 h 269"/>
                  <a:gd name="T4" fmla="*/ 2 w 156"/>
                  <a:gd name="T5" fmla="*/ 0 h 269"/>
                  <a:gd name="T6" fmla="*/ 2 w 156"/>
                  <a:gd name="T7" fmla="*/ 2 h 269"/>
                  <a:gd name="T8" fmla="*/ 1 w 156"/>
                  <a:gd name="T9" fmla="*/ 3 h 269"/>
                  <a:gd name="T10" fmla="*/ 1 w 156"/>
                  <a:gd name="T11" fmla="*/ 4 h 269"/>
                  <a:gd name="T12" fmla="*/ 3 w 156"/>
                  <a:gd name="T13" fmla="*/ 5 h 269"/>
                  <a:gd name="T14" fmla="*/ 4 w 156"/>
                  <a:gd name="T15" fmla="*/ 6 h 269"/>
                  <a:gd name="T16" fmla="*/ 3 w 156"/>
                  <a:gd name="T17" fmla="*/ 5 h 269"/>
                  <a:gd name="T18" fmla="*/ 3 w 156"/>
                  <a:gd name="T19" fmla="*/ 6 h 269"/>
                  <a:gd name="T20" fmla="*/ 1 w 156"/>
                  <a:gd name="T21" fmla="*/ 5 h 269"/>
                  <a:gd name="T22" fmla="*/ 0 w 156"/>
                  <a:gd name="T23" fmla="*/ 3 h 2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69"/>
                  <a:gd name="T38" fmla="*/ 156 w 156"/>
                  <a:gd name="T39" fmla="*/ 269 h 2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69">
                    <a:moveTo>
                      <a:pt x="0" y="106"/>
                    </a:moveTo>
                    <a:lnTo>
                      <a:pt x="28" y="0"/>
                    </a:lnTo>
                    <a:lnTo>
                      <a:pt x="85" y="4"/>
                    </a:lnTo>
                    <a:lnTo>
                      <a:pt x="97" y="72"/>
                    </a:lnTo>
                    <a:lnTo>
                      <a:pt x="55" y="145"/>
                    </a:lnTo>
                    <a:lnTo>
                      <a:pt x="65" y="188"/>
                    </a:lnTo>
                    <a:lnTo>
                      <a:pt x="148" y="212"/>
                    </a:lnTo>
                    <a:lnTo>
                      <a:pt x="156" y="269"/>
                    </a:lnTo>
                    <a:lnTo>
                      <a:pt x="103" y="212"/>
                    </a:lnTo>
                    <a:lnTo>
                      <a:pt x="103" y="240"/>
                    </a:lnTo>
                    <a:lnTo>
                      <a:pt x="28" y="212"/>
                    </a:lnTo>
                    <a:lnTo>
                      <a:pt x="0" y="10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79" name="Freeform 387"/>
              <p:cNvSpPr/>
              <p:nvPr/>
            </p:nvSpPr>
            <p:spPr bwMode="auto">
              <a:xfrm>
                <a:off x="3056" y="2913"/>
                <a:ext cx="12" cy="16"/>
              </a:xfrm>
              <a:custGeom>
                <a:avLst/>
                <a:gdLst>
                  <a:gd name="T0" fmla="*/ 0 w 43"/>
                  <a:gd name="T1" fmla="*/ 0 h 57"/>
                  <a:gd name="T2" fmla="*/ 1 w 43"/>
                  <a:gd name="T3" fmla="*/ 0 h 57"/>
                  <a:gd name="T4" fmla="*/ 1 w 43"/>
                  <a:gd name="T5" fmla="*/ 0 h 57"/>
                  <a:gd name="T6" fmla="*/ 1 w 43"/>
                  <a:gd name="T7" fmla="*/ 1 h 57"/>
                  <a:gd name="T8" fmla="*/ 0 w 43"/>
                  <a:gd name="T9" fmla="*/ 0 h 57"/>
                  <a:gd name="T10" fmla="*/ 0 60000 65536"/>
                  <a:gd name="T11" fmla="*/ 0 60000 65536"/>
                  <a:gd name="T12" fmla="*/ 0 60000 65536"/>
                  <a:gd name="T13" fmla="*/ 0 60000 65536"/>
                  <a:gd name="T14" fmla="*/ 0 60000 65536"/>
                  <a:gd name="T15" fmla="*/ 0 w 43"/>
                  <a:gd name="T16" fmla="*/ 0 h 57"/>
                  <a:gd name="T17" fmla="*/ 43 w 43"/>
                  <a:gd name="T18" fmla="*/ 57 h 57"/>
                </a:gdLst>
                <a:ahLst/>
                <a:cxnLst>
                  <a:cxn ang="T10">
                    <a:pos x="T0" y="T1"/>
                  </a:cxn>
                  <a:cxn ang="T11">
                    <a:pos x="T2" y="T3"/>
                  </a:cxn>
                  <a:cxn ang="T12">
                    <a:pos x="T4" y="T5"/>
                  </a:cxn>
                  <a:cxn ang="T13">
                    <a:pos x="T6" y="T7"/>
                  </a:cxn>
                  <a:cxn ang="T14">
                    <a:pos x="T8" y="T9"/>
                  </a:cxn>
                </a:cxnLst>
                <a:rect l="T15" t="T16" r="T17" b="T18"/>
                <a:pathLst>
                  <a:path w="43" h="57">
                    <a:moveTo>
                      <a:pt x="0" y="0"/>
                    </a:moveTo>
                    <a:lnTo>
                      <a:pt x="24" y="0"/>
                    </a:lnTo>
                    <a:lnTo>
                      <a:pt x="43" y="13"/>
                    </a:lnTo>
                    <a:lnTo>
                      <a:pt x="35" y="57"/>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0" name="Freeform 388"/>
              <p:cNvSpPr/>
              <p:nvPr/>
            </p:nvSpPr>
            <p:spPr bwMode="auto">
              <a:xfrm>
                <a:off x="3073" y="2933"/>
                <a:ext cx="12" cy="20"/>
              </a:xfrm>
              <a:custGeom>
                <a:avLst/>
                <a:gdLst>
                  <a:gd name="T0" fmla="*/ 0 w 40"/>
                  <a:gd name="T1" fmla="*/ 0 h 70"/>
                  <a:gd name="T2" fmla="*/ 0 w 40"/>
                  <a:gd name="T3" fmla="*/ 2 h 70"/>
                  <a:gd name="T4" fmla="*/ 1 w 40"/>
                  <a:gd name="T5" fmla="*/ 1 h 70"/>
                  <a:gd name="T6" fmla="*/ 0 w 40"/>
                  <a:gd name="T7" fmla="*/ 0 h 70"/>
                  <a:gd name="T8" fmla="*/ 0 60000 65536"/>
                  <a:gd name="T9" fmla="*/ 0 60000 65536"/>
                  <a:gd name="T10" fmla="*/ 0 60000 65536"/>
                  <a:gd name="T11" fmla="*/ 0 60000 65536"/>
                  <a:gd name="T12" fmla="*/ 0 w 40"/>
                  <a:gd name="T13" fmla="*/ 0 h 70"/>
                  <a:gd name="T14" fmla="*/ 40 w 40"/>
                  <a:gd name="T15" fmla="*/ 70 h 70"/>
                </a:gdLst>
                <a:ahLst/>
                <a:cxnLst>
                  <a:cxn ang="T8">
                    <a:pos x="T0" y="T1"/>
                  </a:cxn>
                  <a:cxn ang="T9">
                    <a:pos x="T2" y="T3"/>
                  </a:cxn>
                  <a:cxn ang="T10">
                    <a:pos x="T4" y="T5"/>
                  </a:cxn>
                  <a:cxn ang="T11">
                    <a:pos x="T6" y="T7"/>
                  </a:cxn>
                </a:cxnLst>
                <a:rect l="T12" t="T13" r="T14" b="T15"/>
                <a:pathLst>
                  <a:path w="40" h="70">
                    <a:moveTo>
                      <a:pt x="0" y="0"/>
                    </a:moveTo>
                    <a:lnTo>
                      <a:pt x="5" y="70"/>
                    </a:lnTo>
                    <a:lnTo>
                      <a:pt x="40" y="42"/>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1" name="Freeform 389"/>
              <p:cNvSpPr/>
              <p:nvPr/>
            </p:nvSpPr>
            <p:spPr bwMode="auto">
              <a:xfrm>
                <a:off x="3075" y="2960"/>
                <a:ext cx="47" cy="53"/>
              </a:xfrm>
              <a:custGeom>
                <a:avLst/>
                <a:gdLst>
                  <a:gd name="T0" fmla="*/ 0 w 167"/>
                  <a:gd name="T1" fmla="*/ 3 h 186"/>
                  <a:gd name="T2" fmla="*/ 1 w 167"/>
                  <a:gd name="T3" fmla="*/ 1 h 186"/>
                  <a:gd name="T4" fmla="*/ 2 w 167"/>
                  <a:gd name="T5" fmla="*/ 2 h 186"/>
                  <a:gd name="T6" fmla="*/ 3 w 167"/>
                  <a:gd name="T7" fmla="*/ 0 h 186"/>
                  <a:gd name="T8" fmla="*/ 4 w 167"/>
                  <a:gd name="T9" fmla="*/ 1 h 186"/>
                  <a:gd name="T10" fmla="*/ 4 w 167"/>
                  <a:gd name="T11" fmla="*/ 4 h 186"/>
                  <a:gd name="T12" fmla="*/ 3 w 167"/>
                  <a:gd name="T13" fmla="*/ 3 h 186"/>
                  <a:gd name="T14" fmla="*/ 3 w 167"/>
                  <a:gd name="T15" fmla="*/ 4 h 186"/>
                  <a:gd name="T16" fmla="*/ 2 w 167"/>
                  <a:gd name="T17" fmla="*/ 4 h 186"/>
                  <a:gd name="T18" fmla="*/ 1 w 167"/>
                  <a:gd name="T19" fmla="*/ 2 h 186"/>
                  <a:gd name="T20" fmla="*/ 0 w 167"/>
                  <a:gd name="T21" fmla="*/ 3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186"/>
                  <a:gd name="T35" fmla="*/ 167 w 167"/>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186">
                    <a:moveTo>
                      <a:pt x="0" y="127"/>
                    </a:moveTo>
                    <a:lnTo>
                      <a:pt x="34" y="62"/>
                    </a:lnTo>
                    <a:lnTo>
                      <a:pt x="78" y="71"/>
                    </a:lnTo>
                    <a:lnTo>
                      <a:pt x="138" y="0"/>
                    </a:lnTo>
                    <a:lnTo>
                      <a:pt x="167" y="43"/>
                    </a:lnTo>
                    <a:lnTo>
                      <a:pt x="162" y="153"/>
                    </a:lnTo>
                    <a:lnTo>
                      <a:pt x="148" y="107"/>
                    </a:lnTo>
                    <a:lnTo>
                      <a:pt x="131" y="186"/>
                    </a:lnTo>
                    <a:lnTo>
                      <a:pt x="90" y="165"/>
                    </a:lnTo>
                    <a:lnTo>
                      <a:pt x="63" y="82"/>
                    </a:lnTo>
                    <a:lnTo>
                      <a:pt x="0" y="12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2" name="Freeform 390"/>
              <p:cNvSpPr/>
              <p:nvPr/>
            </p:nvSpPr>
            <p:spPr bwMode="auto">
              <a:xfrm>
                <a:off x="3080" y="2948"/>
                <a:ext cx="11" cy="21"/>
              </a:xfrm>
              <a:custGeom>
                <a:avLst/>
                <a:gdLst>
                  <a:gd name="T0" fmla="*/ 0 w 37"/>
                  <a:gd name="T1" fmla="*/ 1 h 74"/>
                  <a:gd name="T2" fmla="*/ 0 w 37"/>
                  <a:gd name="T3" fmla="*/ 1 h 74"/>
                  <a:gd name="T4" fmla="*/ 1 w 37"/>
                  <a:gd name="T5" fmla="*/ 0 h 74"/>
                  <a:gd name="T6" fmla="*/ 1 w 37"/>
                  <a:gd name="T7" fmla="*/ 2 h 74"/>
                  <a:gd name="T8" fmla="*/ 0 w 37"/>
                  <a:gd name="T9" fmla="*/ 1 h 74"/>
                  <a:gd name="T10" fmla="*/ 0 60000 65536"/>
                  <a:gd name="T11" fmla="*/ 0 60000 65536"/>
                  <a:gd name="T12" fmla="*/ 0 60000 65536"/>
                  <a:gd name="T13" fmla="*/ 0 60000 65536"/>
                  <a:gd name="T14" fmla="*/ 0 60000 65536"/>
                  <a:gd name="T15" fmla="*/ 0 w 37"/>
                  <a:gd name="T16" fmla="*/ 0 h 74"/>
                  <a:gd name="T17" fmla="*/ 37 w 37"/>
                  <a:gd name="T18" fmla="*/ 74 h 74"/>
                </a:gdLst>
                <a:ahLst/>
                <a:cxnLst>
                  <a:cxn ang="T10">
                    <a:pos x="T0" y="T1"/>
                  </a:cxn>
                  <a:cxn ang="T11">
                    <a:pos x="T2" y="T3"/>
                  </a:cxn>
                  <a:cxn ang="T12">
                    <a:pos x="T4" y="T5"/>
                  </a:cxn>
                  <a:cxn ang="T13">
                    <a:pos x="T6" y="T7"/>
                  </a:cxn>
                  <a:cxn ang="T14">
                    <a:pos x="T8" y="T9"/>
                  </a:cxn>
                </a:cxnLst>
                <a:rect l="T15" t="T16" r="T17" b="T18"/>
                <a:pathLst>
                  <a:path w="37" h="74">
                    <a:moveTo>
                      <a:pt x="0" y="46"/>
                    </a:moveTo>
                    <a:lnTo>
                      <a:pt x="8" y="34"/>
                    </a:lnTo>
                    <a:lnTo>
                      <a:pt x="37" y="0"/>
                    </a:lnTo>
                    <a:lnTo>
                      <a:pt x="25" y="74"/>
                    </a:lnTo>
                    <a:lnTo>
                      <a:pt x="0" y="4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3" name="Freeform 391"/>
              <p:cNvSpPr/>
              <p:nvPr/>
            </p:nvSpPr>
            <p:spPr bwMode="auto">
              <a:xfrm>
                <a:off x="1899" y="2318"/>
                <a:ext cx="110" cy="95"/>
              </a:xfrm>
              <a:custGeom>
                <a:avLst/>
                <a:gdLst>
                  <a:gd name="T0" fmla="*/ 0 w 383"/>
                  <a:gd name="T1" fmla="*/ 1 h 337"/>
                  <a:gd name="T2" fmla="*/ 1 w 383"/>
                  <a:gd name="T3" fmla="*/ 5 h 337"/>
                  <a:gd name="T4" fmla="*/ 5 w 383"/>
                  <a:gd name="T5" fmla="*/ 7 h 337"/>
                  <a:gd name="T6" fmla="*/ 7 w 383"/>
                  <a:gd name="T7" fmla="*/ 8 h 337"/>
                  <a:gd name="T8" fmla="*/ 9 w 383"/>
                  <a:gd name="T9" fmla="*/ 6 h 337"/>
                  <a:gd name="T10" fmla="*/ 8 w 383"/>
                  <a:gd name="T11" fmla="*/ 3 h 337"/>
                  <a:gd name="T12" fmla="*/ 9 w 383"/>
                  <a:gd name="T13" fmla="*/ 3 h 337"/>
                  <a:gd name="T14" fmla="*/ 9 w 383"/>
                  <a:gd name="T15" fmla="*/ 1 h 337"/>
                  <a:gd name="T16" fmla="*/ 5 w 383"/>
                  <a:gd name="T17" fmla="*/ 0 h 337"/>
                  <a:gd name="T18" fmla="*/ 3 w 383"/>
                  <a:gd name="T19" fmla="*/ 0 h 337"/>
                  <a:gd name="T20" fmla="*/ 0 w 383"/>
                  <a:gd name="T21" fmla="*/ 1 h 3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3"/>
                  <a:gd name="T34" fmla="*/ 0 h 337"/>
                  <a:gd name="T35" fmla="*/ 383 w 383"/>
                  <a:gd name="T36" fmla="*/ 337 h 3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3" h="337">
                    <a:moveTo>
                      <a:pt x="0" y="61"/>
                    </a:moveTo>
                    <a:lnTo>
                      <a:pt x="26" y="237"/>
                    </a:lnTo>
                    <a:lnTo>
                      <a:pt x="222" y="326"/>
                    </a:lnTo>
                    <a:lnTo>
                      <a:pt x="319" y="337"/>
                    </a:lnTo>
                    <a:lnTo>
                      <a:pt x="383" y="248"/>
                    </a:lnTo>
                    <a:lnTo>
                      <a:pt x="349" y="149"/>
                    </a:lnTo>
                    <a:lnTo>
                      <a:pt x="375" y="124"/>
                    </a:lnTo>
                    <a:lnTo>
                      <a:pt x="358" y="45"/>
                    </a:lnTo>
                    <a:lnTo>
                      <a:pt x="213" y="19"/>
                    </a:lnTo>
                    <a:lnTo>
                      <a:pt x="118" y="0"/>
                    </a:lnTo>
                    <a:lnTo>
                      <a:pt x="0" y="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4" name="Freeform 392"/>
              <p:cNvSpPr/>
              <p:nvPr/>
            </p:nvSpPr>
            <p:spPr bwMode="auto">
              <a:xfrm>
                <a:off x="1647" y="2527"/>
                <a:ext cx="33" cy="69"/>
              </a:xfrm>
              <a:custGeom>
                <a:avLst/>
                <a:gdLst>
                  <a:gd name="T0" fmla="*/ 0 w 118"/>
                  <a:gd name="T1" fmla="*/ 4 h 245"/>
                  <a:gd name="T2" fmla="*/ 0 w 118"/>
                  <a:gd name="T3" fmla="*/ 0 h 245"/>
                  <a:gd name="T4" fmla="*/ 3 w 118"/>
                  <a:gd name="T5" fmla="*/ 0 h 245"/>
                  <a:gd name="T6" fmla="*/ 2 w 118"/>
                  <a:gd name="T7" fmla="*/ 3 h 245"/>
                  <a:gd name="T8" fmla="*/ 2 w 118"/>
                  <a:gd name="T9" fmla="*/ 5 h 245"/>
                  <a:gd name="T10" fmla="*/ 0 w 118"/>
                  <a:gd name="T11" fmla="*/ 5 h 245"/>
                  <a:gd name="T12" fmla="*/ 1 w 118"/>
                  <a:gd name="T13" fmla="*/ 4 h 245"/>
                  <a:gd name="T14" fmla="*/ 0 w 118"/>
                  <a:gd name="T15" fmla="*/ 4 h 245"/>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245"/>
                  <a:gd name="T26" fmla="*/ 118 w 118"/>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245">
                    <a:moveTo>
                      <a:pt x="0" y="161"/>
                    </a:moveTo>
                    <a:lnTo>
                      <a:pt x="19" y="0"/>
                    </a:lnTo>
                    <a:lnTo>
                      <a:pt x="118" y="9"/>
                    </a:lnTo>
                    <a:lnTo>
                      <a:pt x="76" y="112"/>
                    </a:lnTo>
                    <a:lnTo>
                      <a:pt x="76" y="238"/>
                    </a:lnTo>
                    <a:lnTo>
                      <a:pt x="17" y="245"/>
                    </a:lnTo>
                    <a:lnTo>
                      <a:pt x="25" y="169"/>
                    </a:lnTo>
                    <a:lnTo>
                      <a:pt x="0" y="1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5" name="Freeform 393"/>
              <p:cNvSpPr/>
              <p:nvPr/>
            </p:nvSpPr>
            <p:spPr bwMode="auto">
              <a:xfrm>
                <a:off x="1966" y="2426"/>
                <a:ext cx="104" cy="70"/>
              </a:xfrm>
              <a:custGeom>
                <a:avLst/>
                <a:gdLst>
                  <a:gd name="T0" fmla="*/ 0 w 366"/>
                  <a:gd name="T1" fmla="*/ 3 h 247"/>
                  <a:gd name="T2" fmla="*/ 2 w 366"/>
                  <a:gd name="T3" fmla="*/ 5 h 247"/>
                  <a:gd name="T4" fmla="*/ 7 w 366"/>
                  <a:gd name="T5" fmla="*/ 6 h 247"/>
                  <a:gd name="T6" fmla="*/ 9 w 366"/>
                  <a:gd name="T7" fmla="*/ 4 h 247"/>
                  <a:gd name="T8" fmla="*/ 7 w 366"/>
                  <a:gd name="T9" fmla="*/ 4 h 247"/>
                  <a:gd name="T10" fmla="*/ 7 w 366"/>
                  <a:gd name="T11" fmla="*/ 2 h 247"/>
                  <a:gd name="T12" fmla="*/ 6 w 366"/>
                  <a:gd name="T13" fmla="*/ 0 h 247"/>
                  <a:gd name="T14" fmla="*/ 2 w 366"/>
                  <a:gd name="T15" fmla="*/ 0 h 247"/>
                  <a:gd name="T16" fmla="*/ 0 w 366"/>
                  <a:gd name="T17" fmla="*/ 3 h 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47"/>
                  <a:gd name="T29" fmla="*/ 366 w 366"/>
                  <a:gd name="T30" fmla="*/ 247 h 2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47">
                    <a:moveTo>
                      <a:pt x="0" y="123"/>
                    </a:moveTo>
                    <a:lnTo>
                      <a:pt x="100" y="223"/>
                    </a:lnTo>
                    <a:lnTo>
                      <a:pt x="324" y="247"/>
                    </a:lnTo>
                    <a:lnTo>
                      <a:pt x="366" y="162"/>
                    </a:lnTo>
                    <a:lnTo>
                      <a:pt x="308" y="158"/>
                    </a:lnTo>
                    <a:lnTo>
                      <a:pt x="301" y="81"/>
                    </a:lnTo>
                    <a:lnTo>
                      <a:pt x="251" y="0"/>
                    </a:lnTo>
                    <a:lnTo>
                      <a:pt x="100" y="18"/>
                    </a:lnTo>
                    <a:lnTo>
                      <a:pt x="0" y="12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6" name="Freeform 394"/>
              <p:cNvSpPr/>
              <p:nvPr/>
            </p:nvSpPr>
            <p:spPr bwMode="auto">
              <a:xfrm>
                <a:off x="2123" y="2666"/>
                <a:ext cx="230" cy="221"/>
              </a:xfrm>
              <a:custGeom>
                <a:avLst/>
                <a:gdLst>
                  <a:gd name="T0" fmla="*/ 0 w 805"/>
                  <a:gd name="T1" fmla="*/ 5 h 776"/>
                  <a:gd name="T2" fmla="*/ 0 w 805"/>
                  <a:gd name="T3" fmla="*/ 3 h 776"/>
                  <a:gd name="T4" fmla="*/ 1 w 805"/>
                  <a:gd name="T5" fmla="*/ 3 h 776"/>
                  <a:gd name="T6" fmla="*/ 3 w 805"/>
                  <a:gd name="T7" fmla="*/ 3 h 776"/>
                  <a:gd name="T8" fmla="*/ 3 w 805"/>
                  <a:gd name="T9" fmla="*/ 2 h 776"/>
                  <a:gd name="T10" fmla="*/ 2 w 805"/>
                  <a:gd name="T11" fmla="*/ 1 h 776"/>
                  <a:gd name="T12" fmla="*/ 4 w 805"/>
                  <a:gd name="T13" fmla="*/ 0 h 776"/>
                  <a:gd name="T14" fmla="*/ 8 w 805"/>
                  <a:gd name="T15" fmla="*/ 2 h 776"/>
                  <a:gd name="T16" fmla="*/ 8 w 805"/>
                  <a:gd name="T17" fmla="*/ 3 h 776"/>
                  <a:gd name="T18" fmla="*/ 9 w 805"/>
                  <a:gd name="T19" fmla="*/ 3 h 776"/>
                  <a:gd name="T20" fmla="*/ 10 w 805"/>
                  <a:gd name="T21" fmla="*/ 4 h 776"/>
                  <a:gd name="T22" fmla="*/ 11 w 805"/>
                  <a:gd name="T23" fmla="*/ 3 h 776"/>
                  <a:gd name="T24" fmla="*/ 12 w 805"/>
                  <a:gd name="T25" fmla="*/ 4 h 776"/>
                  <a:gd name="T26" fmla="*/ 14 w 805"/>
                  <a:gd name="T27" fmla="*/ 8 h 776"/>
                  <a:gd name="T28" fmla="*/ 15 w 805"/>
                  <a:gd name="T29" fmla="*/ 9 h 776"/>
                  <a:gd name="T30" fmla="*/ 15 w 805"/>
                  <a:gd name="T31" fmla="*/ 10 h 776"/>
                  <a:gd name="T32" fmla="*/ 18 w 805"/>
                  <a:gd name="T33" fmla="*/ 10 h 776"/>
                  <a:gd name="T34" fmla="*/ 19 w 805"/>
                  <a:gd name="T35" fmla="*/ 11 h 776"/>
                  <a:gd name="T36" fmla="*/ 18 w 805"/>
                  <a:gd name="T37" fmla="*/ 13 h 776"/>
                  <a:gd name="T38" fmla="*/ 15 w 805"/>
                  <a:gd name="T39" fmla="*/ 14 h 776"/>
                  <a:gd name="T40" fmla="*/ 13 w 805"/>
                  <a:gd name="T41" fmla="*/ 15 h 776"/>
                  <a:gd name="T42" fmla="*/ 10 w 805"/>
                  <a:gd name="T43" fmla="*/ 18 h 776"/>
                  <a:gd name="T44" fmla="*/ 10 w 805"/>
                  <a:gd name="T45" fmla="*/ 17 h 776"/>
                  <a:gd name="T46" fmla="*/ 9 w 805"/>
                  <a:gd name="T47" fmla="*/ 16 h 776"/>
                  <a:gd name="T48" fmla="*/ 7 w 805"/>
                  <a:gd name="T49" fmla="*/ 17 h 776"/>
                  <a:gd name="T50" fmla="*/ 5 w 805"/>
                  <a:gd name="T51" fmla="*/ 14 h 776"/>
                  <a:gd name="T52" fmla="*/ 4 w 805"/>
                  <a:gd name="T53" fmla="*/ 13 h 776"/>
                  <a:gd name="T54" fmla="*/ 3 w 805"/>
                  <a:gd name="T55" fmla="*/ 9 h 776"/>
                  <a:gd name="T56" fmla="*/ 0 w 805"/>
                  <a:gd name="T57" fmla="*/ 5 h 7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05"/>
                  <a:gd name="T88" fmla="*/ 0 h 776"/>
                  <a:gd name="T89" fmla="*/ 805 w 805"/>
                  <a:gd name="T90" fmla="*/ 776 h 7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05" h="776">
                    <a:moveTo>
                      <a:pt x="0" y="202"/>
                    </a:moveTo>
                    <a:lnTo>
                      <a:pt x="12" y="135"/>
                    </a:lnTo>
                    <a:lnTo>
                      <a:pt x="54" y="149"/>
                    </a:lnTo>
                    <a:lnTo>
                      <a:pt x="107" y="107"/>
                    </a:lnTo>
                    <a:lnTo>
                      <a:pt x="130" y="78"/>
                    </a:lnTo>
                    <a:lnTo>
                      <a:pt x="85" y="32"/>
                    </a:lnTo>
                    <a:lnTo>
                      <a:pt x="171" y="0"/>
                    </a:lnTo>
                    <a:lnTo>
                      <a:pt x="344" y="89"/>
                    </a:lnTo>
                    <a:lnTo>
                      <a:pt x="345" y="120"/>
                    </a:lnTo>
                    <a:lnTo>
                      <a:pt x="388" y="143"/>
                    </a:lnTo>
                    <a:lnTo>
                      <a:pt x="420" y="165"/>
                    </a:lnTo>
                    <a:lnTo>
                      <a:pt x="454" y="149"/>
                    </a:lnTo>
                    <a:lnTo>
                      <a:pt x="524" y="174"/>
                    </a:lnTo>
                    <a:lnTo>
                      <a:pt x="617" y="352"/>
                    </a:lnTo>
                    <a:lnTo>
                      <a:pt x="627" y="365"/>
                    </a:lnTo>
                    <a:lnTo>
                      <a:pt x="664" y="436"/>
                    </a:lnTo>
                    <a:lnTo>
                      <a:pt x="786" y="450"/>
                    </a:lnTo>
                    <a:lnTo>
                      <a:pt x="805" y="483"/>
                    </a:lnTo>
                    <a:lnTo>
                      <a:pt x="775" y="575"/>
                    </a:lnTo>
                    <a:lnTo>
                      <a:pt x="664" y="619"/>
                    </a:lnTo>
                    <a:lnTo>
                      <a:pt x="542" y="652"/>
                    </a:lnTo>
                    <a:lnTo>
                      <a:pt x="443" y="776"/>
                    </a:lnTo>
                    <a:lnTo>
                      <a:pt x="443" y="729"/>
                    </a:lnTo>
                    <a:lnTo>
                      <a:pt x="373" y="697"/>
                    </a:lnTo>
                    <a:lnTo>
                      <a:pt x="306" y="739"/>
                    </a:lnTo>
                    <a:lnTo>
                      <a:pt x="234" y="599"/>
                    </a:lnTo>
                    <a:lnTo>
                      <a:pt x="180" y="544"/>
                    </a:lnTo>
                    <a:lnTo>
                      <a:pt x="146" y="398"/>
                    </a:lnTo>
                    <a:lnTo>
                      <a:pt x="0" y="20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7" name="Freeform 395"/>
              <p:cNvSpPr/>
              <p:nvPr/>
            </p:nvSpPr>
            <p:spPr bwMode="auto">
              <a:xfrm>
                <a:off x="1960" y="1831"/>
                <a:ext cx="1858" cy="693"/>
              </a:xfrm>
              <a:custGeom>
                <a:avLst/>
                <a:gdLst>
                  <a:gd name="T0" fmla="*/ 3 w 6518"/>
                  <a:gd name="T1" fmla="*/ 35 h 2431"/>
                  <a:gd name="T2" fmla="*/ 8 w 6518"/>
                  <a:gd name="T3" fmla="*/ 31 h 2431"/>
                  <a:gd name="T4" fmla="*/ 8 w 6518"/>
                  <a:gd name="T5" fmla="*/ 18 h 2431"/>
                  <a:gd name="T6" fmla="*/ 14 w 6518"/>
                  <a:gd name="T7" fmla="*/ 17 h 2431"/>
                  <a:gd name="T8" fmla="*/ 16 w 6518"/>
                  <a:gd name="T9" fmla="*/ 26 h 2431"/>
                  <a:gd name="T10" fmla="*/ 18 w 6518"/>
                  <a:gd name="T11" fmla="*/ 23 h 2431"/>
                  <a:gd name="T12" fmla="*/ 23 w 6518"/>
                  <a:gd name="T13" fmla="*/ 20 h 2431"/>
                  <a:gd name="T14" fmla="*/ 35 w 6518"/>
                  <a:gd name="T15" fmla="*/ 17 h 2431"/>
                  <a:gd name="T16" fmla="*/ 44 w 6518"/>
                  <a:gd name="T17" fmla="*/ 17 h 2431"/>
                  <a:gd name="T18" fmla="*/ 44 w 6518"/>
                  <a:gd name="T19" fmla="*/ 10 h 2431"/>
                  <a:gd name="T20" fmla="*/ 47 w 6518"/>
                  <a:gd name="T21" fmla="*/ 19 h 2431"/>
                  <a:gd name="T22" fmla="*/ 49 w 6518"/>
                  <a:gd name="T23" fmla="*/ 17 h 2431"/>
                  <a:gd name="T24" fmla="*/ 51 w 6518"/>
                  <a:gd name="T25" fmla="*/ 17 h 2431"/>
                  <a:gd name="T26" fmla="*/ 49 w 6518"/>
                  <a:gd name="T27" fmla="*/ 13 h 2431"/>
                  <a:gd name="T28" fmla="*/ 56 w 6518"/>
                  <a:gd name="T29" fmla="*/ 12 h 2431"/>
                  <a:gd name="T30" fmla="*/ 59 w 6518"/>
                  <a:gd name="T31" fmla="*/ 8 h 2431"/>
                  <a:gd name="T32" fmla="*/ 67 w 6518"/>
                  <a:gd name="T33" fmla="*/ 3 h 2431"/>
                  <a:gd name="T34" fmla="*/ 72 w 6518"/>
                  <a:gd name="T35" fmla="*/ 1 h 2431"/>
                  <a:gd name="T36" fmla="*/ 83 w 6518"/>
                  <a:gd name="T37" fmla="*/ 4 h 2431"/>
                  <a:gd name="T38" fmla="*/ 77 w 6518"/>
                  <a:gd name="T39" fmla="*/ 9 h 2431"/>
                  <a:gd name="T40" fmla="*/ 84 w 6518"/>
                  <a:gd name="T41" fmla="*/ 9 h 2431"/>
                  <a:gd name="T42" fmla="*/ 92 w 6518"/>
                  <a:gd name="T43" fmla="*/ 8 h 2431"/>
                  <a:gd name="T44" fmla="*/ 102 w 6518"/>
                  <a:gd name="T45" fmla="*/ 12 h 2431"/>
                  <a:gd name="T46" fmla="*/ 114 w 6518"/>
                  <a:gd name="T47" fmla="*/ 12 h 2431"/>
                  <a:gd name="T48" fmla="*/ 126 w 6518"/>
                  <a:gd name="T49" fmla="*/ 16 h 2431"/>
                  <a:gd name="T50" fmla="*/ 133 w 6518"/>
                  <a:gd name="T51" fmla="*/ 15 h 2431"/>
                  <a:gd name="T52" fmla="*/ 148 w 6518"/>
                  <a:gd name="T53" fmla="*/ 21 h 2431"/>
                  <a:gd name="T54" fmla="*/ 147 w 6518"/>
                  <a:gd name="T55" fmla="*/ 25 h 2431"/>
                  <a:gd name="T56" fmla="*/ 143 w 6518"/>
                  <a:gd name="T57" fmla="*/ 22 h 2431"/>
                  <a:gd name="T58" fmla="*/ 141 w 6518"/>
                  <a:gd name="T59" fmla="*/ 28 h 2431"/>
                  <a:gd name="T60" fmla="*/ 129 w 6518"/>
                  <a:gd name="T61" fmla="*/ 31 h 2431"/>
                  <a:gd name="T62" fmla="*/ 126 w 6518"/>
                  <a:gd name="T63" fmla="*/ 37 h 2431"/>
                  <a:gd name="T64" fmla="*/ 121 w 6518"/>
                  <a:gd name="T65" fmla="*/ 45 h 2431"/>
                  <a:gd name="T66" fmla="*/ 128 w 6518"/>
                  <a:gd name="T67" fmla="*/ 29 h 2431"/>
                  <a:gd name="T68" fmla="*/ 119 w 6518"/>
                  <a:gd name="T69" fmla="*/ 32 h 2431"/>
                  <a:gd name="T70" fmla="*/ 109 w 6518"/>
                  <a:gd name="T71" fmla="*/ 33 h 2431"/>
                  <a:gd name="T72" fmla="*/ 105 w 6518"/>
                  <a:gd name="T73" fmla="*/ 41 h 2431"/>
                  <a:gd name="T74" fmla="*/ 107 w 6518"/>
                  <a:gd name="T75" fmla="*/ 45 h 2431"/>
                  <a:gd name="T76" fmla="*/ 99 w 6518"/>
                  <a:gd name="T77" fmla="*/ 55 h 2431"/>
                  <a:gd name="T78" fmla="*/ 94 w 6518"/>
                  <a:gd name="T79" fmla="*/ 42 h 2431"/>
                  <a:gd name="T80" fmla="*/ 84 w 6518"/>
                  <a:gd name="T81" fmla="*/ 46 h 2431"/>
                  <a:gd name="T82" fmla="*/ 69 w 6518"/>
                  <a:gd name="T83" fmla="*/ 46 h 2431"/>
                  <a:gd name="T84" fmla="*/ 53 w 6518"/>
                  <a:gd name="T85" fmla="*/ 46 h 2431"/>
                  <a:gd name="T86" fmla="*/ 46 w 6518"/>
                  <a:gd name="T87" fmla="*/ 42 h 2431"/>
                  <a:gd name="T88" fmla="*/ 38 w 6518"/>
                  <a:gd name="T89" fmla="*/ 39 h 2431"/>
                  <a:gd name="T90" fmla="*/ 32 w 6518"/>
                  <a:gd name="T91" fmla="*/ 40 h 2431"/>
                  <a:gd name="T92" fmla="*/ 33 w 6518"/>
                  <a:gd name="T93" fmla="*/ 45 h 2431"/>
                  <a:gd name="T94" fmla="*/ 29 w 6518"/>
                  <a:gd name="T95" fmla="*/ 44 h 2431"/>
                  <a:gd name="T96" fmla="*/ 24 w 6518"/>
                  <a:gd name="T97" fmla="*/ 46 h 2431"/>
                  <a:gd name="T98" fmla="*/ 23 w 6518"/>
                  <a:gd name="T99" fmla="*/ 48 h 2431"/>
                  <a:gd name="T100" fmla="*/ 25 w 6518"/>
                  <a:gd name="T101" fmla="*/ 51 h 2431"/>
                  <a:gd name="T102" fmla="*/ 23 w 6518"/>
                  <a:gd name="T103" fmla="*/ 55 h 2431"/>
                  <a:gd name="T104" fmla="*/ 17 w 6518"/>
                  <a:gd name="T105" fmla="*/ 54 h 2431"/>
                  <a:gd name="T106" fmla="*/ 17 w 6518"/>
                  <a:gd name="T107" fmla="*/ 47 h 2431"/>
                  <a:gd name="T108" fmla="*/ 12 w 6518"/>
                  <a:gd name="T109" fmla="*/ 43 h 2431"/>
                  <a:gd name="T110" fmla="*/ 10 w 6518"/>
                  <a:gd name="T111" fmla="*/ 42 h 2431"/>
                  <a:gd name="T112" fmla="*/ 6 w 6518"/>
                  <a:gd name="T113" fmla="*/ 38 h 2431"/>
                  <a:gd name="T114" fmla="*/ 4 w 6518"/>
                  <a:gd name="T115" fmla="*/ 41 h 243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18"/>
                  <a:gd name="T175" fmla="*/ 0 h 2431"/>
                  <a:gd name="T176" fmla="*/ 6518 w 6518"/>
                  <a:gd name="T177" fmla="*/ 2431 h 243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18" h="2431">
                    <a:moveTo>
                      <a:pt x="0" y="1726"/>
                    </a:moveTo>
                    <a:lnTo>
                      <a:pt x="55" y="1671"/>
                    </a:lnTo>
                    <a:lnTo>
                      <a:pt x="36" y="1694"/>
                    </a:lnTo>
                    <a:lnTo>
                      <a:pt x="61" y="1701"/>
                    </a:lnTo>
                    <a:lnTo>
                      <a:pt x="55" y="1587"/>
                    </a:lnTo>
                    <a:lnTo>
                      <a:pt x="77" y="1534"/>
                    </a:lnTo>
                    <a:lnTo>
                      <a:pt x="108" y="1526"/>
                    </a:lnTo>
                    <a:lnTo>
                      <a:pt x="171" y="1575"/>
                    </a:lnTo>
                    <a:lnTo>
                      <a:pt x="182" y="1482"/>
                    </a:lnTo>
                    <a:lnTo>
                      <a:pt x="158" y="1483"/>
                    </a:lnTo>
                    <a:lnTo>
                      <a:pt x="147" y="1429"/>
                    </a:lnTo>
                    <a:lnTo>
                      <a:pt x="405" y="1377"/>
                    </a:lnTo>
                    <a:lnTo>
                      <a:pt x="339" y="1358"/>
                    </a:lnTo>
                    <a:lnTo>
                      <a:pt x="343" y="1330"/>
                    </a:lnTo>
                    <a:lnTo>
                      <a:pt x="305" y="1340"/>
                    </a:lnTo>
                    <a:lnTo>
                      <a:pt x="452" y="1197"/>
                    </a:lnTo>
                    <a:lnTo>
                      <a:pt x="389" y="1047"/>
                    </a:lnTo>
                    <a:lnTo>
                      <a:pt x="401" y="976"/>
                    </a:lnTo>
                    <a:lnTo>
                      <a:pt x="361" y="896"/>
                    </a:lnTo>
                    <a:lnTo>
                      <a:pt x="398" y="850"/>
                    </a:lnTo>
                    <a:lnTo>
                      <a:pt x="339" y="786"/>
                    </a:lnTo>
                    <a:lnTo>
                      <a:pt x="355" y="736"/>
                    </a:lnTo>
                    <a:lnTo>
                      <a:pt x="429" y="677"/>
                    </a:lnTo>
                    <a:lnTo>
                      <a:pt x="469" y="670"/>
                    </a:lnTo>
                    <a:lnTo>
                      <a:pt x="516" y="683"/>
                    </a:lnTo>
                    <a:lnTo>
                      <a:pt x="475" y="696"/>
                    </a:lnTo>
                    <a:lnTo>
                      <a:pt x="505" y="719"/>
                    </a:lnTo>
                    <a:lnTo>
                      <a:pt x="620" y="727"/>
                    </a:lnTo>
                    <a:lnTo>
                      <a:pt x="819" y="847"/>
                    </a:lnTo>
                    <a:lnTo>
                      <a:pt x="824" y="907"/>
                    </a:lnTo>
                    <a:lnTo>
                      <a:pt x="738" y="958"/>
                    </a:lnTo>
                    <a:lnTo>
                      <a:pt x="471" y="886"/>
                    </a:lnTo>
                    <a:lnTo>
                      <a:pt x="578" y="972"/>
                    </a:lnTo>
                    <a:lnTo>
                      <a:pt x="574" y="1074"/>
                    </a:lnTo>
                    <a:lnTo>
                      <a:pt x="682" y="1122"/>
                    </a:lnTo>
                    <a:lnTo>
                      <a:pt x="712" y="1114"/>
                    </a:lnTo>
                    <a:lnTo>
                      <a:pt x="698" y="1074"/>
                    </a:lnTo>
                    <a:lnTo>
                      <a:pt x="647" y="1057"/>
                    </a:lnTo>
                    <a:lnTo>
                      <a:pt x="659" y="1023"/>
                    </a:lnTo>
                    <a:lnTo>
                      <a:pt x="710" y="1061"/>
                    </a:lnTo>
                    <a:lnTo>
                      <a:pt x="813" y="1074"/>
                    </a:lnTo>
                    <a:lnTo>
                      <a:pt x="768" y="993"/>
                    </a:lnTo>
                    <a:lnTo>
                      <a:pt x="867" y="926"/>
                    </a:lnTo>
                    <a:lnTo>
                      <a:pt x="937" y="972"/>
                    </a:lnTo>
                    <a:lnTo>
                      <a:pt x="934" y="792"/>
                    </a:lnTo>
                    <a:lnTo>
                      <a:pt x="903" y="765"/>
                    </a:lnTo>
                    <a:lnTo>
                      <a:pt x="1023" y="805"/>
                    </a:lnTo>
                    <a:lnTo>
                      <a:pt x="1032" y="827"/>
                    </a:lnTo>
                    <a:lnTo>
                      <a:pt x="969" y="859"/>
                    </a:lnTo>
                    <a:lnTo>
                      <a:pt x="1032" y="917"/>
                    </a:lnTo>
                    <a:lnTo>
                      <a:pt x="1086" y="850"/>
                    </a:lnTo>
                    <a:lnTo>
                      <a:pt x="1303" y="743"/>
                    </a:lnTo>
                    <a:lnTo>
                      <a:pt x="1337" y="739"/>
                    </a:lnTo>
                    <a:lnTo>
                      <a:pt x="1303" y="755"/>
                    </a:lnTo>
                    <a:lnTo>
                      <a:pt x="1340" y="807"/>
                    </a:lnTo>
                    <a:lnTo>
                      <a:pt x="1500" y="739"/>
                    </a:lnTo>
                    <a:lnTo>
                      <a:pt x="1536" y="789"/>
                    </a:lnTo>
                    <a:lnTo>
                      <a:pt x="1575" y="748"/>
                    </a:lnTo>
                    <a:lnTo>
                      <a:pt x="1553" y="693"/>
                    </a:lnTo>
                    <a:lnTo>
                      <a:pt x="1578" y="674"/>
                    </a:lnTo>
                    <a:lnTo>
                      <a:pt x="1699" y="701"/>
                    </a:lnTo>
                    <a:lnTo>
                      <a:pt x="1858" y="803"/>
                    </a:lnTo>
                    <a:lnTo>
                      <a:pt x="1888" y="754"/>
                    </a:lnTo>
                    <a:lnTo>
                      <a:pt x="1855" y="704"/>
                    </a:lnTo>
                    <a:lnTo>
                      <a:pt x="1807" y="688"/>
                    </a:lnTo>
                    <a:lnTo>
                      <a:pt x="1824" y="608"/>
                    </a:lnTo>
                    <a:lnTo>
                      <a:pt x="1795" y="597"/>
                    </a:lnTo>
                    <a:lnTo>
                      <a:pt x="1803" y="560"/>
                    </a:lnTo>
                    <a:lnTo>
                      <a:pt x="1861" y="521"/>
                    </a:lnTo>
                    <a:lnTo>
                      <a:pt x="1899" y="424"/>
                    </a:lnTo>
                    <a:lnTo>
                      <a:pt x="1981" y="425"/>
                    </a:lnTo>
                    <a:lnTo>
                      <a:pt x="2024" y="439"/>
                    </a:lnTo>
                    <a:lnTo>
                      <a:pt x="1990" y="543"/>
                    </a:lnTo>
                    <a:lnTo>
                      <a:pt x="2028" y="593"/>
                    </a:lnTo>
                    <a:lnTo>
                      <a:pt x="2017" y="736"/>
                    </a:lnTo>
                    <a:lnTo>
                      <a:pt x="2056" y="784"/>
                    </a:lnTo>
                    <a:lnTo>
                      <a:pt x="2039" y="836"/>
                    </a:lnTo>
                    <a:lnTo>
                      <a:pt x="1977" y="877"/>
                    </a:lnTo>
                    <a:lnTo>
                      <a:pt x="1996" y="896"/>
                    </a:lnTo>
                    <a:lnTo>
                      <a:pt x="1914" y="915"/>
                    </a:lnTo>
                    <a:lnTo>
                      <a:pt x="2002" y="949"/>
                    </a:lnTo>
                    <a:lnTo>
                      <a:pt x="2105" y="836"/>
                    </a:lnTo>
                    <a:lnTo>
                      <a:pt x="2091" y="765"/>
                    </a:lnTo>
                    <a:lnTo>
                      <a:pt x="2123" y="754"/>
                    </a:lnTo>
                    <a:lnTo>
                      <a:pt x="2176" y="740"/>
                    </a:lnTo>
                    <a:lnTo>
                      <a:pt x="2204" y="781"/>
                    </a:lnTo>
                    <a:lnTo>
                      <a:pt x="2201" y="835"/>
                    </a:lnTo>
                    <a:lnTo>
                      <a:pt x="2263" y="851"/>
                    </a:lnTo>
                    <a:lnTo>
                      <a:pt x="2212" y="834"/>
                    </a:lnTo>
                    <a:lnTo>
                      <a:pt x="2236" y="801"/>
                    </a:lnTo>
                    <a:lnTo>
                      <a:pt x="2214" y="754"/>
                    </a:lnTo>
                    <a:lnTo>
                      <a:pt x="2067" y="723"/>
                    </a:lnTo>
                    <a:lnTo>
                      <a:pt x="2091" y="612"/>
                    </a:lnTo>
                    <a:lnTo>
                      <a:pt x="2039" y="543"/>
                    </a:lnTo>
                    <a:lnTo>
                      <a:pt x="2112" y="479"/>
                    </a:lnTo>
                    <a:lnTo>
                      <a:pt x="2106" y="433"/>
                    </a:lnTo>
                    <a:lnTo>
                      <a:pt x="2137" y="459"/>
                    </a:lnTo>
                    <a:lnTo>
                      <a:pt x="2120" y="550"/>
                    </a:lnTo>
                    <a:lnTo>
                      <a:pt x="2145" y="560"/>
                    </a:lnTo>
                    <a:lnTo>
                      <a:pt x="2246" y="587"/>
                    </a:lnTo>
                    <a:lnTo>
                      <a:pt x="2153" y="514"/>
                    </a:lnTo>
                    <a:lnTo>
                      <a:pt x="2221" y="517"/>
                    </a:lnTo>
                    <a:lnTo>
                      <a:pt x="2206" y="487"/>
                    </a:lnTo>
                    <a:lnTo>
                      <a:pt x="2246" y="472"/>
                    </a:lnTo>
                    <a:lnTo>
                      <a:pt x="2429" y="532"/>
                    </a:lnTo>
                    <a:lnTo>
                      <a:pt x="2394" y="568"/>
                    </a:lnTo>
                    <a:lnTo>
                      <a:pt x="2389" y="628"/>
                    </a:lnTo>
                    <a:lnTo>
                      <a:pt x="2427" y="660"/>
                    </a:lnTo>
                    <a:lnTo>
                      <a:pt x="2446" y="532"/>
                    </a:lnTo>
                    <a:lnTo>
                      <a:pt x="2347" y="466"/>
                    </a:lnTo>
                    <a:lnTo>
                      <a:pt x="2325" y="375"/>
                    </a:lnTo>
                    <a:lnTo>
                      <a:pt x="2558" y="344"/>
                    </a:lnTo>
                    <a:lnTo>
                      <a:pt x="2529" y="260"/>
                    </a:lnTo>
                    <a:lnTo>
                      <a:pt x="2558" y="279"/>
                    </a:lnTo>
                    <a:lnTo>
                      <a:pt x="2599" y="247"/>
                    </a:lnTo>
                    <a:lnTo>
                      <a:pt x="2568" y="237"/>
                    </a:lnTo>
                    <a:lnTo>
                      <a:pt x="2816" y="171"/>
                    </a:lnTo>
                    <a:lnTo>
                      <a:pt x="2794" y="152"/>
                    </a:lnTo>
                    <a:lnTo>
                      <a:pt x="2909" y="145"/>
                    </a:lnTo>
                    <a:lnTo>
                      <a:pt x="2908" y="167"/>
                    </a:lnTo>
                    <a:lnTo>
                      <a:pt x="2934" y="167"/>
                    </a:lnTo>
                    <a:lnTo>
                      <a:pt x="3018" y="137"/>
                    </a:lnTo>
                    <a:lnTo>
                      <a:pt x="3057" y="153"/>
                    </a:lnTo>
                    <a:lnTo>
                      <a:pt x="3019" y="117"/>
                    </a:lnTo>
                    <a:lnTo>
                      <a:pt x="3113" y="110"/>
                    </a:lnTo>
                    <a:lnTo>
                      <a:pt x="3116" y="64"/>
                    </a:lnTo>
                    <a:lnTo>
                      <a:pt x="3223" y="0"/>
                    </a:lnTo>
                    <a:lnTo>
                      <a:pt x="3300" y="38"/>
                    </a:lnTo>
                    <a:lnTo>
                      <a:pt x="3235" y="71"/>
                    </a:lnTo>
                    <a:lnTo>
                      <a:pt x="3348" y="69"/>
                    </a:lnTo>
                    <a:lnTo>
                      <a:pt x="3301" y="117"/>
                    </a:lnTo>
                    <a:lnTo>
                      <a:pt x="3491" y="92"/>
                    </a:lnTo>
                    <a:lnTo>
                      <a:pt x="3593" y="167"/>
                    </a:lnTo>
                    <a:lnTo>
                      <a:pt x="3577" y="194"/>
                    </a:lnTo>
                    <a:lnTo>
                      <a:pt x="3543" y="176"/>
                    </a:lnTo>
                    <a:lnTo>
                      <a:pt x="3590" y="201"/>
                    </a:lnTo>
                    <a:lnTo>
                      <a:pt x="3568" y="244"/>
                    </a:lnTo>
                    <a:lnTo>
                      <a:pt x="3223" y="456"/>
                    </a:lnTo>
                    <a:lnTo>
                      <a:pt x="3335" y="428"/>
                    </a:lnTo>
                    <a:lnTo>
                      <a:pt x="3311" y="401"/>
                    </a:lnTo>
                    <a:lnTo>
                      <a:pt x="3485" y="362"/>
                    </a:lnTo>
                    <a:lnTo>
                      <a:pt x="3437" y="367"/>
                    </a:lnTo>
                    <a:lnTo>
                      <a:pt x="3448" y="332"/>
                    </a:lnTo>
                    <a:lnTo>
                      <a:pt x="3543" y="362"/>
                    </a:lnTo>
                    <a:lnTo>
                      <a:pt x="3560" y="332"/>
                    </a:lnTo>
                    <a:lnTo>
                      <a:pt x="3579" y="401"/>
                    </a:lnTo>
                    <a:lnTo>
                      <a:pt x="3626" y="406"/>
                    </a:lnTo>
                    <a:lnTo>
                      <a:pt x="3582" y="376"/>
                    </a:lnTo>
                    <a:lnTo>
                      <a:pt x="3675" y="362"/>
                    </a:lnTo>
                    <a:lnTo>
                      <a:pt x="3786" y="375"/>
                    </a:lnTo>
                    <a:lnTo>
                      <a:pt x="3778" y="401"/>
                    </a:lnTo>
                    <a:lnTo>
                      <a:pt x="3871" y="424"/>
                    </a:lnTo>
                    <a:lnTo>
                      <a:pt x="3954" y="418"/>
                    </a:lnTo>
                    <a:lnTo>
                      <a:pt x="3958" y="353"/>
                    </a:lnTo>
                    <a:lnTo>
                      <a:pt x="3983" y="347"/>
                    </a:lnTo>
                    <a:lnTo>
                      <a:pt x="4193" y="418"/>
                    </a:lnTo>
                    <a:lnTo>
                      <a:pt x="4167" y="532"/>
                    </a:lnTo>
                    <a:lnTo>
                      <a:pt x="4264" y="608"/>
                    </a:lnTo>
                    <a:lnTo>
                      <a:pt x="4319" y="504"/>
                    </a:lnTo>
                    <a:lnTo>
                      <a:pt x="4354" y="550"/>
                    </a:lnTo>
                    <a:lnTo>
                      <a:pt x="4424" y="532"/>
                    </a:lnTo>
                    <a:lnTo>
                      <a:pt x="4519" y="568"/>
                    </a:lnTo>
                    <a:lnTo>
                      <a:pt x="4593" y="547"/>
                    </a:lnTo>
                    <a:lnTo>
                      <a:pt x="4589" y="504"/>
                    </a:lnTo>
                    <a:lnTo>
                      <a:pt x="4640" y="431"/>
                    </a:lnTo>
                    <a:lnTo>
                      <a:pt x="4957" y="482"/>
                    </a:lnTo>
                    <a:lnTo>
                      <a:pt x="4978" y="516"/>
                    </a:lnTo>
                    <a:lnTo>
                      <a:pt x="4938" y="531"/>
                    </a:lnTo>
                    <a:lnTo>
                      <a:pt x="5042" y="547"/>
                    </a:lnTo>
                    <a:lnTo>
                      <a:pt x="5080" y="597"/>
                    </a:lnTo>
                    <a:lnTo>
                      <a:pt x="5319" y="587"/>
                    </a:lnTo>
                    <a:lnTo>
                      <a:pt x="5362" y="628"/>
                    </a:lnTo>
                    <a:lnTo>
                      <a:pt x="5345" y="677"/>
                    </a:lnTo>
                    <a:lnTo>
                      <a:pt x="5415" y="712"/>
                    </a:lnTo>
                    <a:lnTo>
                      <a:pt x="5451" y="685"/>
                    </a:lnTo>
                    <a:lnTo>
                      <a:pt x="5622" y="705"/>
                    </a:lnTo>
                    <a:lnTo>
                      <a:pt x="5655" y="677"/>
                    </a:lnTo>
                    <a:lnTo>
                      <a:pt x="5677" y="721"/>
                    </a:lnTo>
                    <a:lnTo>
                      <a:pt x="5747" y="757"/>
                    </a:lnTo>
                    <a:lnTo>
                      <a:pt x="5780" y="732"/>
                    </a:lnTo>
                    <a:lnTo>
                      <a:pt x="5744" y="693"/>
                    </a:lnTo>
                    <a:lnTo>
                      <a:pt x="5765" y="660"/>
                    </a:lnTo>
                    <a:lnTo>
                      <a:pt x="6062" y="711"/>
                    </a:lnTo>
                    <a:lnTo>
                      <a:pt x="6258" y="838"/>
                    </a:lnTo>
                    <a:lnTo>
                      <a:pt x="6302" y="838"/>
                    </a:lnTo>
                    <a:lnTo>
                      <a:pt x="6352" y="942"/>
                    </a:lnTo>
                    <a:lnTo>
                      <a:pt x="6328" y="886"/>
                    </a:lnTo>
                    <a:lnTo>
                      <a:pt x="6361" y="881"/>
                    </a:lnTo>
                    <a:lnTo>
                      <a:pt x="6383" y="903"/>
                    </a:lnTo>
                    <a:lnTo>
                      <a:pt x="6439" y="896"/>
                    </a:lnTo>
                    <a:lnTo>
                      <a:pt x="6518" y="954"/>
                    </a:lnTo>
                    <a:lnTo>
                      <a:pt x="6404" y="1020"/>
                    </a:lnTo>
                    <a:lnTo>
                      <a:pt x="6428" y="1039"/>
                    </a:lnTo>
                    <a:lnTo>
                      <a:pt x="6387" y="1051"/>
                    </a:lnTo>
                    <a:lnTo>
                      <a:pt x="6420" y="1076"/>
                    </a:lnTo>
                    <a:lnTo>
                      <a:pt x="6352" y="1077"/>
                    </a:lnTo>
                    <a:lnTo>
                      <a:pt x="6327" y="1039"/>
                    </a:lnTo>
                    <a:lnTo>
                      <a:pt x="6303" y="1054"/>
                    </a:lnTo>
                    <a:lnTo>
                      <a:pt x="6258" y="993"/>
                    </a:lnTo>
                    <a:lnTo>
                      <a:pt x="6179" y="995"/>
                    </a:lnTo>
                    <a:lnTo>
                      <a:pt x="6158" y="958"/>
                    </a:lnTo>
                    <a:lnTo>
                      <a:pt x="6178" y="942"/>
                    </a:lnTo>
                    <a:lnTo>
                      <a:pt x="6150" y="942"/>
                    </a:lnTo>
                    <a:lnTo>
                      <a:pt x="6124" y="954"/>
                    </a:lnTo>
                    <a:lnTo>
                      <a:pt x="6151" y="996"/>
                    </a:lnTo>
                    <a:lnTo>
                      <a:pt x="6135" y="1023"/>
                    </a:lnTo>
                    <a:lnTo>
                      <a:pt x="6069" y="1065"/>
                    </a:lnTo>
                    <a:lnTo>
                      <a:pt x="6024" y="1055"/>
                    </a:lnTo>
                    <a:lnTo>
                      <a:pt x="6099" y="1173"/>
                    </a:lnTo>
                    <a:lnTo>
                      <a:pt x="6085" y="1219"/>
                    </a:lnTo>
                    <a:lnTo>
                      <a:pt x="6009" y="1187"/>
                    </a:lnTo>
                    <a:lnTo>
                      <a:pt x="6012" y="1206"/>
                    </a:lnTo>
                    <a:lnTo>
                      <a:pt x="5875" y="1264"/>
                    </a:lnTo>
                    <a:lnTo>
                      <a:pt x="5751" y="1384"/>
                    </a:lnTo>
                    <a:lnTo>
                      <a:pt x="5669" y="1338"/>
                    </a:lnTo>
                    <a:lnTo>
                      <a:pt x="5593" y="1387"/>
                    </a:lnTo>
                    <a:lnTo>
                      <a:pt x="5593" y="1344"/>
                    </a:lnTo>
                    <a:lnTo>
                      <a:pt x="5549" y="1388"/>
                    </a:lnTo>
                    <a:lnTo>
                      <a:pt x="5493" y="1386"/>
                    </a:lnTo>
                    <a:lnTo>
                      <a:pt x="5436" y="1502"/>
                    </a:lnTo>
                    <a:lnTo>
                      <a:pt x="5483" y="1526"/>
                    </a:lnTo>
                    <a:lnTo>
                      <a:pt x="5465" y="1564"/>
                    </a:lnTo>
                    <a:lnTo>
                      <a:pt x="5486" y="1625"/>
                    </a:lnTo>
                    <a:lnTo>
                      <a:pt x="5446" y="1614"/>
                    </a:lnTo>
                    <a:lnTo>
                      <a:pt x="5423" y="1668"/>
                    </a:lnTo>
                    <a:lnTo>
                      <a:pt x="5437" y="1714"/>
                    </a:lnTo>
                    <a:lnTo>
                      <a:pt x="5353" y="1753"/>
                    </a:lnTo>
                    <a:lnTo>
                      <a:pt x="5362" y="1808"/>
                    </a:lnTo>
                    <a:lnTo>
                      <a:pt x="5306" y="1822"/>
                    </a:lnTo>
                    <a:lnTo>
                      <a:pt x="5293" y="1881"/>
                    </a:lnTo>
                    <a:lnTo>
                      <a:pt x="5241" y="1943"/>
                    </a:lnTo>
                    <a:lnTo>
                      <a:pt x="5196" y="1714"/>
                    </a:lnTo>
                    <a:lnTo>
                      <a:pt x="5200" y="1591"/>
                    </a:lnTo>
                    <a:lnTo>
                      <a:pt x="5241" y="1518"/>
                    </a:lnTo>
                    <a:lnTo>
                      <a:pt x="5299" y="1503"/>
                    </a:lnTo>
                    <a:lnTo>
                      <a:pt x="5434" y="1350"/>
                    </a:lnTo>
                    <a:lnTo>
                      <a:pt x="5498" y="1318"/>
                    </a:lnTo>
                    <a:lnTo>
                      <a:pt x="5520" y="1230"/>
                    </a:lnTo>
                    <a:lnTo>
                      <a:pt x="5549" y="1207"/>
                    </a:lnTo>
                    <a:lnTo>
                      <a:pt x="5497" y="1206"/>
                    </a:lnTo>
                    <a:lnTo>
                      <a:pt x="5482" y="1279"/>
                    </a:lnTo>
                    <a:lnTo>
                      <a:pt x="5367" y="1340"/>
                    </a:lnTo>
                    <a:lnTo>
                      <a:pt x="5378" y="1246"/>
                    </a:lnTo>
                    <a:lnTo>
                      <a:pt x="5254" y="1268"/>
                    </a:lnTo>
                    <a:lnTo>
                      <a:pt x="5138" y="1387"/>
                    </a:lnTo>
                    <a:lnTo>
                      <a:pt x="5161" y="1438"/>
                    </a:lnTo>
                    <a:lnTo>
                      <a:pt x="5037" y="1455"/>
                    </a:lnTo>
                    <a:lnTo>
                      <a:pt x="5021" y="1440"/>
                    </a:lnTo>
                    <a:lnTo>
                      <a:pt x="5063" y="1432"/>
                    </a:lnTo>
                    <a:lnTo>
                      <a:pt x="4959" y="1400"/>
                    </a:lnTo>
                    <a:lnTo>
                      <a:pt x="4929" y="1432"/>
                    </a:lnTo>
                    <a:lnTo>
                      <a:pt x="4694" y="1433"/>
                    </a:lnTo>
                    <a:lnTo>
                      <a:pt x="4417" y="1709"/>
                    </a:lnTo>
                    <a:lnTo>
                      <a:pt x="4473" y="1721"/>
                    </a:lnTo>
                    <a:lnTo>
                      <a:pt x="4473" y="1771"/>
                    </a:lnTo>
                    <a:lnTo>
                      <a:pt x="4507" y="1740"/>
                    </a:lnTo>
                    <a:lnTo>
                      <a:pt x="4497" y="1783"/>
                    </a:lnTo>
                    <a:lnTo>
                      <a:pt x="4537" y="1759"/>
                    </a:lnTo>
                    <a:lnTo>
                      <a:pt x="4535" y="1786"/>
                    </a:lnTo>
                    <a:lnTo>
                      <a:pt x="4546" y="1740"/>
                    </a:lnTo>
                    <a:lnTo>
                      <a:pt x="4589" y="1741"/>
                    </a:lnTo>
                    <a:lnTo>
                      <a:pt x="4647" y="1801"/>
                    </a:lnTo>
                    <a:lnTo>
                      <a:pt x="4592" y="1806"/>
                    </a:lnTo>
                    <a:lnTo>
                      <a:pt x="4641" y="1824"/>
                    </a:lnTo>
                    <a:lnTo>
                      <a:pt x="4653" y="1866"/>
                    </a:lnTo>
                    <a:lnTo>
                      <a:pt x="4614" y="1952"/>
                    </a:lnTo>
                    <a:lnTo>
                      <a:pt x="4606" y="2082"/>
                    </a:lnTo>
                    <a:lnTo>
                      <a:pt x="4411" y="2358"/>
                    </a:lnTo>
                    <a:lnTo>
                      <a:pt x="4342" y="2396"/>
                    </a:lnTo>
                    <a:lnTo>
                      <a:pt x="4287" y="2358"/>
                    </a:lnTo>
                    <a:lnTo>
                      <a:pt x="4240" y="2412"/>
                    </a:lnTo>
                    <a:lnTo>
                      <a:pt x="4237" y="2401"/>
                    </a:lnTo>
                    <a:lnTo>
                      <a:pt x="4262" y="2358"/>
                    </a:lnTo>
                    <a:lnTo>
                      <a:pt x="4249" y="2289"/>
                    </a:lnTo>
                    <a:lnTo>
                      <a:pt x="4334" y="2261"/>
                    </a:lnTo>
                    <a:lnTo>
                      <a:pt x="4403" y="2077"/>
                    </a:lnTo>
                    <a:lnTo>
                      <a:pt x="4257" y="2121"/>
                    </a:lnTo>
                    <a:lnTo>
                      <a:pt x="4237" y="2052"/>
                    </a:lnTo>
                    <a:lnTo>
                      <a:pt x="4120" y="2010"/>
                    </a:lnTo>
                    <a:lnTo>
                      <a:pt x="4050" y="1821"/>
                    </a:lnTo>
                    <a:lnTo>
                      <a:pt x="3972" y="1786"/>
                    </a:lnTo>
                    <a:lnTo>
                      <a:pt x="3834" y="1837"/>
                    </a:lnTo>
                    <a:lnTo>
                      <a:pt x="3859" y="1878"/>
                    </a:lnTo>
                    <a:lnTo>
                      <a:pt x="3802" y="1990"/>
                    </a:lnTo>
                    <a:lnTo>
                      <a:pt x="3748" y="2020"/>
                    </a:lnTo>
                    <a:lnTo>
                      <a:pt x="3691" y="1993"/>
                    </a:lnTo>
                    <a:lnTo>
                      <a:pt x="3621" y="1981"/>
                    </a:lnTo>
                    <a:lnTo>
                      <a:pt x="3441" y="2033"/>
                    </a:lnTo>
                    <a:lnTo>
                      <a:pt x="3280" y="1956"/>
                    </a:lnTo>
                    <a:lnTo>
                      <a:pt x="3179" y="1967"/>
                    </a:lnTo>
                    <a:lnTo>
                      <a:pt x="3142" y="1905"/>
                    </a:lnTo>
                    <a:lnTo>
                      <a:pt x="3042" y="1866"/>
                    </a:lnTo>
                    <a:lnTo>
                      <a:pt x="2989" y="1908"/>
                    </a:lnTo>
                    <a:lnTo>
                      <a:pt x="2986" y="1992"/>
                    </a:lnTo>
                    <a:lnTo>
                      <a:pt x="2756" y="1955"/>
                    </a:lnTo>
                    <a:lnTo>
                      <a:pt x="2633" y="2033"/>
                    </a:lnTo>
                    <a:lnTo>
                      <a:pt x="2568" y="2063"/>
                    </a:lnTo>
                    <a:lnTo>
                      <a:pt x="2488" y="2002"/>
                    </a:lnTo>
                    <a:lnTo>
                      <a:pt x="2435" y="2036"/>
                    </a:lnTo>
                    <a:lnTo>
                      <a:pt x="2339" y="1993"/>
                    </a:lnTo>
                    <a:lnTo>
                      <a:pt x="2302" y="1990"/>
                    </a:lnTo>
                    <a:lnTo>
                      <a:pt x="2275" y="1923"/>
                    </a:lnTo>
                    <a:lnTo>
                      <a:pt x="2221" y="1923"/>
                    </a:lnTo>
                    <a:lnTo>
                      <a:pt x="2202" y="1935"/>
                    </a:lnTo>
                    <a:lnTo>
                      <a:pt x="2159" y="1885"/>
                    </a:lnTo>
                    <a:lnTo>
                      <a:pt x="2130" y="1898"/>
                    </a:lnTo>
                    <a:lnTo>
                      <a:pt x="2106" y="1914"/>
                    </a:lnTo>
                    <a:lnTo>
                      <a:pt x="1996" y="1812"/>
                    </a:lnTo>
                    <a:lnTo>
                      <a:pt x="1965" y="1802"/>
                    </a:lnTo>
                    <a:lnTo>
                      <a:pt x="1893" y="1724"/>
                    </a:lnTo>
                    <a:lnTo>
                      <a:pt x="1825" y="1771"/>
                    </a:lnTo>
                    <a:lnTo>
                      <a:pt x="1813" y="1739"/>
                    </a:lnTo>
                    <a:lnTo>
                      <a:pt x="1713" y="1733"/>
                    </a:lnTo>
                    <a:lnTo>
                      <a:pt x="1674" y="1678"/>
                    </a:lnTo>
                    <a:lnTo>
                      <a:pt x="1622" y="1682"/>
                    </a:lnTo>
                    <a:lnTo>
                      <a:pt x="1601" y="1705"/>
                    </a:lnTo>
                    <a:lnTo>
                      <a:pt x="1536" y="1718"/>
                    </a:lnTo>
                    <a:lnTo>
                      <a:pt x="1517" y="1705"/>
                    </a:lnTo>
                    <a:lnTo>
                      <a:pt x="1493" y="1749"/>
                    </a:lnTo>
                    <a:lnTo>
                      <a:pt x="1471" y="1739"/>
                    </a:lnTo>
                    <a:lnTo>
                      <a:pt x="1392" y="1751"/>
                    </a:lnTo>
                    <a:lnTo>
                      <a:pt x="1367" y="1739"/>
                    </a:lnTo>
                    <a:lnTo>
                      <a:pt x="1357" y="1751"/>
                    </a:lnTo>
                    <a:lnTo>
                      <a:pt x="1398" y="1802"/>
                    </a:lnTo>
                    <a:lnTo>
                      <a:pt x="1369" y="1832"/>
                    </a:lnTo>
                    <a:lnTo>
                      <a:pt x="1370" y="1874"/>
                    </a:lnTo>
                    <a:lnTo>
                      <a:pt x="1416" y="1875"/>
                    </a:lnTo>
                    <a:lnTo>
                      <a:pt x="1438" y="1914"/>
                    </a:lnTo>
                    <a:lnTo>
                      <a:pt x="1424" y="1944"/>
                    </a:lnTo>
                    <a:lnTo>
                      <a:pt x="1392" y="1923"/>
                    </a:lnTo>
                    <a:lnTo>
                      <a:pt x="1367" y="1943"/>
                    </a:lnTo>
                    <a:lnTo>
                      <a:pt x="1339" y="1927"/>
                    </a:lnTo>
                    <a:lnTo>
                      <a:pt x="1325" y="1898"/>
                    </a:lnTo>
                    <a:lnTo>
                      <a:pt x="1295" y="1914"/>
                    </a:lnTo>
                    <a:lnTo>
                      <a:pt x="1273" y="1900"/>
                    </a:lnTo>
                    <a:lnTo>
                      <a:pt x="1245" y="1923"/>
                    </a:lnTo>
                    <a:lnTo>
                      <a:pt x="1211" y="1929"/>
                    </a:lnTo>
                    <a:lnTo>
                      <a:pt x="1190" y="1898"/>
                    </a:lnTo>
                    <a:lnTo>
                      <a:pt x="1066" y="1890"/>
                    </a:lnTo>
                    <a:lnTo>
                      <a:pt x="1054" y="1905"/>
                    </a:lnTo>
                    <a:lnTo>
                      <a:pt x="1042" y="1904"/>
                    </a:lnTo>
                    <a:lnTo>
                      <a:pt x="1020" y="1937"/>
                    </a:lnTo>
                    <a:lnTo>
                      <a:pt x="1023" y="1970"/>
                    </a:lnTo>
                    <a:lnTo>
                      <a:pt x="1008" y="1973"/>
                    </a:lnTo>
                    <a:lnTo>
                      <a:pt x="999" y="1944"/>
                    </a:lnTo>
                    <a:lnTo>
                      <a:pt x="980" y="1947"/>
                    </a:lnTo>
                    <a:lnTo>
                      <a:pt x="975" y="2042"/>
                    </a:lnTo>
                    <a:lnTo>
                      <a:pt x="993" y="2070"/>
                    </a:lnTo>
                    <a:lnTo>
                      <a:pt x="993" y="2096"/>
                    </a:lnTo>
                    <a:lnTo>
                      <a:pt x="1015" y="2092"/>
                    </a:lnTo>
                    <a:lnTo>
                      <a:pt x="1042" y="2079"/>
                    </a:lnTo>
                    <a:lnTo>
                      <a:pt x="1064" y="2121"/>
                    </a:lnTo>
                    <a:lnTo>
                      <a:pt x="1078" y="2148"/>
                    </a:lnTo>
                    <a:lnTo>
                      <a:pt x="1097" y="2184"/>
                    </a:lnTo>
                    <a:lnTo>
                      <a:pt x="1126" y="2193"/>
                    </a:lnTo>
                    <a:lnTo>
                      <a:pt x="1089" y="2221"/>
                    </a:lnTo>
                    <a:lnTo>
                      <a:pt x="1065" y="2194"/>
                    </a:lnTo>
                    <a:lnTo>
                      <a:pt x="1040" y="2300"/>
                    </a:lnTo>
                    <a:lnTo>
                      <a:pt x="1070" y="2328"/>
                    </a:lnTo>
                    <a:lnTo>
                      <a:pt x="1095" y="2431"/>
                    </a:lnTo>
                    <a:lnTo>
                      <a:pt x="1071" y="2412"/>
                    </a:lnTo>
                    <a:lnTo>
                      <a:pt x="1047" y="2401"/>
                    </a:lnTo>
                    <a:lnTo>
                      <a:pt x="1015" y="2396"/>
                    </a:lnTo>
                    <a:lnTo>
                      <a:pt x="993" y="2384"/>
                    </a:lnTo>
                    <a:lnTo>
                      <a:pt x="973" y="2381"/>
                    </a:lnTo>
                    <a:lnTo>
                      <a:pt x="958" y="2345"/>
                    </a:lnTo>
                    <a:lnTo>
                      <a:pt x="918" y="2366"/>
                    </a:lnTo>
                    <a:lnTo>
                      <a:pt x="883" y="2365"/>
                    </a:lnTo>
                    <a:lnTo>
                      <a:pt x="856" y="2334"/>
                    </a:lnTo>
                    <a:lnTo>
                      <a:pt x="796" y="2303"/>
                    </a:lnTo>
                    <a:lnTo>
                      <a:pt x="737" y="2309"/>
                    </a:lnTo>
                    <a:lnTo>
                      <a:pt x="671" y="2258"/>
                    </a:lnTo>
                    <a:lnTo>
                      <a:pt x="722" y="2212"/>
                    </a:lnTo>
                    <a:lnTo>
                      <a:pt x="727" y="2170"/>
                    </a:lnTo>
                    <a:lnTo>
                      <a:pt x="726" y="2131"/>
                    </a:lnTo>
                    <a:lnTo>
                      <a:pt x="733" y="2098"/>
                    </a:lnTo>
                    <a:lnTo>
                      <a:pt x="765" y="2088"/>
                    </a:lnTo>
                    <a:lnTo>
                      <a:pt x="745" y="2027"/>
                    </a:lnTo>
                    <a:lnTo>
                      <a:pt x="708" y="2010"/>
                    </a:lnTo>
                    <a:lnTo>
                      <a:pt x="688" y="2000"/>
                    </a:lnTo>
                    <a:lnTo>
                      <a:pt x="660" y="2009"/>
                    </a:lnTo>
                    <a:lnTo>
                      <a:pt x="605" y="1992"/>
                    </a:lnTo>
                    <a:lnTo>
                      <a:pt x="562" y="1931"/>
                    </a:lnTo>
                    <a:lnTo>
                      <a:pt x="524" y="1913"/>
                    </a:lnTo>
                    <a:lnTo>
                      <a:pt x="505" y="1858"/>
                    </a:lnTo>
                    <a:lnTo>
                      <a:pt x="475" y="1851"/>
                    </a:lnTo>
                    <a:lnTo>
                      <a:pt x="444" y="1870"/>
                    </a:lnTo>
                    <a:lnTo>
                      <a:pt x="423" y="1881"/>
                    </a:lnTo>
                    <a:lnTo>
                      <a:pt x="412" y="1856"/>
                    </a:lnTo>
                    <a:lnTo>
                      <a:pt x="399" y="1831"/>
                    </a:lnTo>
                    <a:lnTo>
                      <a:pt x="441" y="1825"/>
                    </a:lnTo>
                    <a:lnTo>
                      <a:pt x="439" y="1810"/>
                    </a:lnTo>
                    <a:lnTo>
                      <a:pt x="429" y="1797"/>
                    </a:lnTo>
                    <a:lnTo>
                      <a:pt x="412" y="1785"/>
                    </a:lnTo>
                    <a:lnTo>
                      <a:pt x="391" y="1718"/>
                    </a:lnTo>
                    <a:lnTo>
                      <a:pt x="355" y="1686"/>
                    </a:lnTo>
                    <a:lnTo>
                      <a:pt x="322" y="1684"/>
                    </a:lnTo>
                    <a:lnTo>
                      <a:pt x="287" y="1684"/>
                    </a:lnTo>
                    <a:lnTo>
                      <a:pt x="265" y="1664"/>
                    </a:lnTo>
                    <a:lnTo>
                      <a:pt x="241" y="1660"/>
                    </a:lnTo>
                    <a:lnTo>
                      <a:pt x="222" y="1660"/>
                    </a:lnTo>
                    <a:lnTo>
                      <a:pt x="210" y="1678"/>
                    </a:lnTo>
                    <a:lnTo>
                      <a:pt x="186" y="1703"/>
                    </a:lnTo>
                    <a:lnTo>
                      <a:pt x="181" y="1730"/>
                    </a:lnTo>
                    <a:lnTo>
                      <a:pt x="173" y="1739"/>
                    </a:lnTo>
                    <a:lnTo>
                      <a:pt x="159" y="1783"/>
                    </a:lnTo>
                    <a:lnTo>
                      <a:pt x="150" y="1768"/>
                    </a:lnTo>
                    <a:lnTo>
                      <a:pt x="145" y="1752"/>
                    </a:lnTo>
                    <a:lnTo>
                      <a:pt x="0" y="172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8" name="Freeform 396"/>
              <p:cNvSpPr/>
              <p:nvPr/>
            </p:nvSpPr>
            <p:spPr bwMode="auto">
              <a:xfrm>
                <a:off x="2254" y="1741"/>
                <a:ext cx="54" cy="28"/>
              </a:xfrm>
              <a:custGeom>
                <a:avLst/>
                <a:gdLst>
                  <a:gd name="T0" fmla="*/ 0 w 190"/>
                  <a:gd name="T1" fmla="*/ 2 h 94"/>
                  <a:gd name="T2" fmla="*/ 1 w 190"/>
                  <a:gd name="T3" fmla="*/ 1 h 94"/>
                  <a:gd name="T4" fmla="*/ 0 w 190"/>
                  <a:gd name="T5" fmla="*/ 1 h 94"/>
                  <a:gd name="T6" fmla="*/ 3 w 190"/>
                  <a:gd name="T7" fmla="*/ 0 h 94"/>
                  <a:gd name="T8" fmla="*/ 4 w 190"/>
                  <a:gd name="T9" fmla="*/ 0 h 94"/>
                  <a:gd name="T10" fmla="*/ 3 w 190"/>
                  <a:gd name="T11" fmla="*/ 1 h 94"/>
                  <a:gd name="T12" fmla="*/ 4 w 190"/>
                  <a:gd name="T13" fmla="*/ 1 h 94"/>
                  <a:gd name="T14" fmla="*/ 1 w 190"/>
                  <a:gd name="T15" fmla="*/ 2 h 94"/>
                  <a:gd name="T16" fmla="*/ 1 w 190"/>
                  <a:gd name="T17" fmla="*/ 2 h 94"/>
                  <a:gd name="T18" fmla="*/ 1 w 190"/>
                  <a:gd name="T19" fmla="*/ 2 h 94"/>
                  <a:gd name="T20" fmla="*/ 0 w 190"/>
                  <a:gd name="T21" fmla="*/ 2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4"/>
                  <a:gd name="T35" fmla="*/ 190 w 190"/>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4">
                    <a:moveTo>
                      <a:pt x="0" y="67"/>
                    </a:moveTo>
                    <a:lnTo>
                      <a:pt x="39" y="46"/>
                    </a:lnTo>
                    <a:lnTo>
                      <a:pt x="11" y="27"/>
                    </a:lnTo>
                    <a:lnTo>
                      <a:pt x="146" y="0"/>
                    </a:lnTo>
                    <a:lnTo>
                      <a:pt x="168" y="1"/>
                    </a:lnTo>
                    <a:lnTo>
                      <a:pt x="142" y="25"/>
                    </a:lnTo>
                    <a:lnTo>
                      <a:pt x="190" y="23"/>
                    </a:lnTo>
                    <a:lnTo>
                      <a:pt x="66" y="79"/>
                    </a:lnTo>
                    <a:lnTo>
                      <a:pt x="39" y="94"/>
                    </a:lnTo>
                    <a:lnTo>
                      <a:pt x="45" y="71"/>
                    </a:lnTo>
                    <a:lnTo>
                      <a:pt x="0" y="6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89" name="Freeform 397"/>
              <p:cNvSpPr/>
              <p:nvPr/>
            </p:nvSpPr>
            <p:spPr bwMode="auto">
              <a:xfrm>
                <a:off x="2270" y="2032"/>
                <a:ext cx="22" cy="14"/>
              </a:xfrm>
              <a:custGeom>
                <a:avLst/>
                <a:gdLst>
                  <a:gd name="T0" fmla="*/ 0 w 75"/>
                  <a:gd name="T1" fmla="*/ 1 h 49"/>
                  <a:gd name="T2" fmla="*/ 1 w 75"/>
                  <a:gd name="T3" fmla="*/ 0 h 49"/>
                  <a:gd name="T4" fmla="*/ 2 w 75"/>
                  <a:gd name="T5" fmla="*/ 1 h 49"/>
                  <a:gd name="T6" fmla="*/ 0 w 75"/>
                  <a:gd name="T7" fmla="*/ 1 h 49"/>
                  <a:gd name="T8" fmla="*/ 0 60000 65536"/>
                  <a:gd name="T9" fmla="*/ 0 60000 65536"/>
                  <a:gd name="T10" fmla="*/ 0 60000 65536"/>
                  <a:gd name="T11" fmla="*/ 0 60000 65536"/>
                  <a:gd name="T12" fmla="*/ 0 w 75"/>
                  <a:gd name="T13" fmla="*/ 0 h 49"/>
                  <a:gd name="T14" fmla="*/ 75 w 75"/>
                  <a:gd name="T15" fmla="*/ 49 h 49"/>
                </a:gdLst>
                <a:ahLst/>
                <a:cxnLst>
                  <a:cxn ang="T8">
                    <a:pos x="T0" y="T1"/>
                  </a:cxn>
                  <a:cxn ang="T9">
                    <a:pos x="T2" y="T3"/>
                  </a:cxn>
                  <a:cxn ang="T10">
                    <a:pos x="T4" y="T5"/>
                  </a:cxn>
                  <a:cxn ang="T11">
                    <a:pos x="T6" y="T7"/>
                  </a:cxn>
                </a:cxnLst>
                <a:rect l="T12" t="T13" r="T14" b="T15"/>
                <a:pathLst>
                  <a:path w="75" h="49">
                    <a:moveTo>
                      <a:pt x="0" y="49"/>
                    </a:moveTo>
                    <a:lnTo>
                      <a:pt x="22" y="0"/>
                    </a:lnTo>
                    <a:lnTo>
                      <a:pt x="75" y="27"/>
                    </a:lnTo>
                    <a:lnTo>
                      <a:pt x="0" y="4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0" name="Freeform 398"/>
              <p:cNvSpPr/>
              <p:nvPr/>
            </p:nvSpPr>
            <p:spPr bwMode="auto">
              <a:xfrm>
                <a:off x="2308" y="1945"/>
                <a:ext cx="66" cy="58"/>
              </a:xfrm>
              <a:custGeom>
                <a:avLst/>
                <a:gdLst>
                  <a:gd name="T0" fmla="*/ 0 w 229"/>
                  <a:gd name="T1" fmla="*/ 2 h 204"/>
                  <a:gd name="T2" fmla="*/ 0 w 229"/>
                  <a:gd name="T3" fmla="*/ 3 h 204"/>
                  <a:gd name="T4" fmla="*/ 1 w 229"/>
                  <a:gd name="T5" fmla="*/ 3 h 204"/>
                  <a:gd name="T6" fmla="*/ 2 w 229"/>
                  <a:gd name="T7" fmla="*/ 4 h 204"/>
                  <a:gd name="T8" fmla="*/ 2 w 229"/>
                  <a:gd name="T9" fmla="*/ 3 h 204"/>
                  <a:gd name="T10" fmla="*/ 2 w 229"/>
                  <a:gd name="T11" fmla="*/ 5 h 204"/>
                  <a:gd name="T12" fmla="*/ 5 w 229"/>
                  <a:gd name="T13" fmla="*/ 5 h 204"/>
                  <a:gd name="T14" fmla="*/ 4 w 229"/>
                  <a:gd name="T15" fmla="*/ 4 h 204"/>
                  <a:gd name="T16" fmla="*/ 3 w 229"/>
                  <a:gd name="T17" fmla="*/ 3 h 204"/>
                  <a:gd name="T18" fmla="*/ 3 w 229"/>
                  <a:gd name="T19" fmla="*/ 1 h 204"/>
                  <a:gd name="T20" fmla="*/ 5 w 229"/>
                  <a:gd name="T21" fmla="*/ 0 h 204"/>
                  <a:gd name="T22" fmla="*/ 1 w 229"/>
                  <a:gd name="T23" fmla="*/ 0 h 204"/>
                  <a:gd name="T24" fmla="*/ 1 w 229"/>
                  <a:gd name="T25" fmla="*/ 2 h 204"/>
                  <a:gd name="T26" fmla="*/ 0 w 229"/>
                  <a:gd name="T27" fmla="*/ 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9"/>
                  <a:gd name="T43" fmla="*/ 0 h 204"/>
                  <a:gd name="T44" fmla="*/ 229 w 229"/>
                  <a:gd name="T45" fmla="*/ 204 h 2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9" h="204">
                    <a:moveTo>
                      <a:pt x="0" y="103"/>
                    </a:moveTo>
                    <a:lnTo>
                      <a:pt x="16" y="146"/>
                    </a:lnTo>
                    <a:lnTo>
                      <a:pt x="41" y="131"/>
                    </a:lnTo>
                    <a:lnTo>
                      <a:pt x="71" y="159"/>
                    </a:lnTo>
                    <a:lnTo>
                      <a:pt x="91" y="146"/>
                    </a:lnTo>
                    <a:lnTo>
                      <a:pt x="82" y="196"/>
                    </a:lnTo>
                    <a:lnTo>
                      <a:pt x="229" y="204"/>
                    </a:lnTo>
                    <a:lnTo>
                      <a:pt x="175" y="167"/>
                    </a:lnTo>
                    <a:lnTo>
                      <a:pt x="147" y="105"/>
                    </a:lnTo>
                    <a:lnTo>
                      <a:pt x="148" y="38"/>
                    </a:lnTo>
                    <a:lnTo>
                      <a:pt x="186" y="0"/>
                    </a:lnTo>
                    <a:lnTo>
                      <a:pt x="57" y="13"/>
                    </a:lnTo>
                    <a:lnTo>
                      <a:pt x="25" y="103"/>
                    </a:lnTo>
                    <a:lnTo>
                      <a:pt x="0" y="10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1" name="Freeform 399"/>
              <p:cNvSpPr/>
              <p:nvPr/>
            </p:nvSpPr>
            <p:spPr bwMode="auto">
              <a:xfrm>
                <a:off x="2330" y="1851"/>
                <a:ext cx="168" cy="94"/>
              </a:xfrm>
              <a:custGeom>
                <a:avLst/>
                <a:gdLst>
                  <a:gd name="T0" fmla="*/ 0 w 587"/>
                  <a:gd name="T1" fmla="*/ 7 h 330"/>
                  <a:gd name="T2" fmla="*/ 1 w 587"/>
                  <a:gd name="T3" fmla="*/ 7 h 330"/>
                  <a:gd name="T4" fmla="*/ 0 w 587"/>
                  <a:gd name="T5" fmla="*/ 7 h 330"/>
                  <a:gd name="T6" fmla="*/ 3 w 587"/>
                  <a:gd name="T7" fmla="*/ 8 h 330"/>
                  <a:gd name="T8" fmla="*/ 3 w 587"/>
                  <a:gd name="T9" fmla="*/ 7 h 330"/>
                  <a:gd name="T10" fmla="*/ 3 w 587"/>
                  <a:gd name="T11" fmla="*/ 7 h 330"/>
                  <a:gd name="T12" fmla="*/ 3 w 587"/>
                  <a:gd name="T13" fmla="*/ 7 h 330"/>
                  <a:gd name="T14" fmla="*/ 4 w 587"/>
                  <a:gd name="T15" fmla="*/ 7 h 330"/>
                  <a:gd name="T16" fmla="*/ 3 w 587"/>
                  <a:gd name="T17" fmla="*/ 6 h 330"/>
                  <a:gd name="T18" fmla="*/ 4 w 587"/>
                  <a:gd name="T19" fmla="*/ 6 h 330"/>
                  <a:gd name="T20" fmla="*/ 5 w 587"/>
                  <a:gd name="T21" fmla="*/ 6 h 330"/>
                  <a:gd name="T22" fmla="*/ 4 w 587"/>
                  <a:gd name="T23" fmla="*/ 5 h 330"/>
                  <a:gd name="T24" fmla="*/ 5 w 587"/>
                  <a:gd name="T25" fmla="*/ 5 h 330"/>
                  <a:gd name="T26" fmla="*/ 5 w 587"/>
                  <a:gd name="T27" fmla="*/ 5 h 330"/>
                  <a:gd name="T28" fmla="*/ 6 w 587"/>
                  <a:gd name="T29" fmla="*/ 5 h 330"/>
                  <a:gd name="T30" fmla="*/ 6 w 587"/>
                  <a:gd name="T31" fmla="*/ 4 h 330"/>
                  <a:gd name="T32" fmla="*/ 13 w 587"/>
                  <a:gd name="T33" fmla="*/ 2 h 330"/>
                  <a:gd name="T34" fmla="*/ 14 w 587"/>
                  <a:gd name="T35" fmla="*/ 1 h 330"/>
                  <a:gd name="T36" fmla="*/ 13 w 587"/>
                  <a:gd name="T37" fmla="*/ 0 h 330"/>
                  <a:gd name="T38" fmla="*/ 9 w 587"/>
                  <a:gd name="T39" fmla="*/ 1 h 330"/>
                  <a:gd name="T40" fmla="*/ 7 w 587"/>
                  <a:gd name="T41" fmla="*/ 1 h 330"/>
                  <a:gd name="T42" fmla="*/ 3 w 587"/>
                  <a:gd name="T43" fmla="*/ 4 h 330"/>
                  <a:gd name="T44" fmla="*/ 2 w 587"/>
                  <a:gd name="T45" fmla="*/ 4 h 330"/>
                  <a:gd name="T46" fmla="*/ 2 w 587"/>
                  <a:gd name="T47" fmla="*/ 5 h 330"/>
                  <a:gd name="T48" fmla="*/ 3 w 587"/>
                  <a:gd name="T49" fmla="*/ 5 h 330"/>
                  <a:gd name="T50" fmla="*/ 2 w 587"/>
                  <a:gd name="T51" fmla="*/ 5 h 330"/>
                  <a:gd name="T52" fmla="*/ 2 w 587"/>
                  <a:gd name="T53" fmla="*/ 5 h 330"/>
                  <a:gd name="T54" fmla="*/ 1 w 587"/>
                  <a:gd name="T55" fmla="*/ 6 h 330"/>
                  <a:gd name="T56" fmla="*/ 2 w 587"/>
                  <a:gd name="T57" fmla="*/ 6 h 330"/>
                  <a:gd name="T58" fmla="*/ 0 w 587"/>
                  <a:gd name="T59" fmla="*/ 7 h 3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7"/>
                  <a:gd name="T91" fmla="*/ 0 h 330"/>
                  <a:gd name="T92" fmla="*/ 587 w 587"/>
                  <a:gd name="T93" fmla="*/ 330 h 3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7" h="330">
                    <a:moveTo>
                      <a:pt x="0" y="284"/>
                    </a:moveTo>
                    <a:lnTo>
                      <a:pt x="58" y="293"/>
                    </a:lnTo>
                    <a:lnTo>
                      <a:pt x="18" y="321"/>
                    </a:lnTo>
                    <a:lnTo>
                      <a:pt x="117" y="330"/>
                    </a:lnTo>
                    <a:lnTo>
                      <a:pt x="120" y="293"/>
                    </a:lnTo>
                    <a:lnTo>
                      <a:pt x="149" y="298"/>
                    </a:lnTo>
                    <a:lnTo>
                      <a:pt x="119" y="279"/>
                    </a:lnTo>
                    <a:lnTo>
                      <a:pt x="158" y="286"/>
                    </a:lnTo>
                    <a:lnTo>
                      <a:pt x="149" y="244"/>
                    </a:lnTo>
                    <a:lnTo>
                      <a:pt x="167" y="270"/>
                    </a:lnTo>
                    <a:lnTo>
                      <a:pt x="196" y="245"/>
                    </a:lnTo>
                    <a:lnTo>
                      <a:pt x="177" y="217"/>
                    </a:lnTo>
                    <a:lnTo>
                      <a:pt x="239" y="222"/>
                    </a:lnTo>
                    <a:lnTo>
                      <a:pt x="221" y="205"/>
                    </a:lnTo>
                    <a:lnTo>
                      <a:pt x="249" y="209"/>
                    </a:lnTo>
                    <a:lnTo>
                      <a:pt x="265" y="175"/>
                    </a:lnTo>
                    <a:lnTo>
                      <a:pt x="558" y="71"/>
                    </a:lnTo>
                    <a:lnTo>
                      <a:pt x="587" y="30"/>
                    </a:lnTo>
                    <a:lnTo>
                      <a:pt x="530" y="0"/>
                    </a:lnTo>
                    <a:lnTo>
                      <a:pt x="409" y="67"/>
                    </a:lnTo>
                    <a:lnTo>
                      <a:pt x="282" y="67"/>
                    </a:lnTo>
                    <a:lnTo>
                      <a:pt x="147" y="155"/>
                    </a:lnTo>
                    <a:lnTo>
                      <a:pt x="71" y="165"/>
                    </a:lnTo>
                    <a:lnTo>
                      <a:pt x="76" y="205"/>
                    </a:lnTo>
                    <a:lnTo>
                      <a:pt x="116" y="209"/>
                    </a:lnTo>
                    <a:lnTo>
                      <a:pt x="70" y="210"/>
                    </a:lnTo>
                    <a:lnTo>
                      <a:pt x="91" y="226"/>
                    </a:lnTo>
                    <a:lnTo>
                      <a:pt x="58" y="245"/>
                    </a:lnTo>
                    <a:lnTo>
                      <a:pt x="97" y="263"/>
                    </a:lnTo>
                    <a:lnTo>
                      <a:pt x="0" y="28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2" name="Freeform 400"/>
              <p:cNvSpPr/>
              <p:nvPr/>
            </p:nvSpPr>
            <p:spPr bwMode="auto">
              <a:xfrm>
                <a:off x="2427" y="1727"/>
                <a:ext cx="32" cy="19"/>
              </a:xfrm>
              <a:custGeom>
                <a:avLst/>
                <a:gdLst>
                  <a:gd name="T0" fmla="*/ 0 w 115"/>
                  <a:gd name="T1" fmla="*/ 1 h 66"/>
                  <a:gd name="T2" fmla="*/ 1 w 115"/>
                  <a:gd name="T3" fmla="*/ 1 h 66"/>
                  <a:gd name="T4" fmla="*/ 3 w 115"/>
                  <a:gd name="T5" fmla="*/ 1 h 66"/>
                  <a:gd name="T6" fmla="*/ 1 w 115"/>
                  <a:gd name="T7" fmla="*/ 0 h 66"/>
                  <a:gd name="T8" fmla="*/ 0 w 115"/>
                  <a:gd name="T9" fmla="*/ 1 h 66"/>
                  <a:gd name="T10" fmla="*/ 0 60000 65536"/>
                  <a:gd name="T11" fmla="*/ 0 60000 65536"/>
                  <a:gd name="T12" fmla="*/ 0 60000 65536"/>
                  <a:gd name="T13" fmla="*/ 0 60000 65536"/>
                  <a:gd name="T14" fmla="*/ 0 60000 65536"/>
                  <a:gd name="T15" fmla="*/ 0 w 115"/>
                  <a:gd name="T16" fmla="*/ 0 h 66"/>
                  <a:gd name="T17" fmla="*/ 115 w 115"/>
                  <a:gd name="T18" fmla="*/ 66 h 66"/>
                </a:gdLst>
                <a:ahLst/>
                <a:cxnLst>
                  <a:cxn ang="T10">
                    <a:pos x="T0" y="T1"/>
                  </a:cxn>
                  <a:cxn ang="T11">
                    <a:pos x="T2" y="T3"/>
                  </a:cxn>
                  <a:cxn ang="T12">
                    <a:pos x="T4" y="T5"/>
                  </a:cxn>
                  <a:cxn ang="T13">
                    <a:pos x="T6" y="T7"/>
                  </a:cxn>
                  <a:cxn ang="T14">
                    <a:pos x="T8" y="T9"/>
                  </a:cxn>
                </a:cxnLst>
                <a:rect l="T15" t="T16" r="T17" b="T18"/>
                <a:pathLst>
                  <a:path w="115" h="66">
                    <a:moveTo>
                      <a:pt x="0" y="47"/>
                    </a:moveTo>
                    <a:lnTo>
                      <a:pt x="32" y="66"/>
                    </a:lnTo>
                    <a:lnTo>
                      <a:pt x="115" y="43"/>
                    </a:lnTo>
                    <a:lnTo>
                      <a:pt x="66" y="0"/>
                    </a:lnTo>
                    <a:lnTo>
                      <a:pt x="0" y="4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3" name="Freeform 401"/>
              <p:cNvSpPr/>
              <p:nvPr/>
            </p:nvSpPr>
            <p:spPr bwMode="auto">
              <a:xfrm>
                <a:off x="2737" y="1765"/>
                <a:ext cx="29" cy="12"/>
              </a:xfrm>
              <a:custGeom>
                <a:avLst/>
                <a:gdLst>
                  <a:gd name="T0" fmla="*/ 0 w 103"/>
                  <a:gd name="T1" fmla="*/ 0 h 42"/>
                  <a:gd name="T2" fmla="*/ 1 w 103"/>
                  <a:gd name="T3" fmla="*/ 1 h 42"/>
                  <a:gd name="T4" fmla="*/ 1 w 103"/>
                  <a:gd name="T5" fmla="*/ 1 h 42"/>
                  <a:gd name="T6" fmla="*/ 2 w 103"/>
                  <a:gd name="T7" fmla="*/ 1 h 42"/>
                  <a:gd name="T8" fmla="*/ 2 w 103"/>
                  <a:gd name="T9" fmla="*/ 1 h 42"/>
                  <a:gd name="T10" fmla="*/ 0 w 103"/>
                  <a:gd name="T11" fmla="*/ 0 h 42"/>
                  <a:gd name="T12" fmla="*/ 0 60000 65536"/>
                  <a:gd name="T13" fmla="*/ 0 60000 65536"/>
                  <a:gd name="T14" fmla="*/ 0 60000 65536"/>
                  <a:gd name="T15" fmla="*/ 0 60000 65536"/>
                  <a:gd name="T16" fmla="*/ 0 60000 65536"/>
                  <a:gd name="T17" fmla="*/ 0 60000 65536"/>
                  <a:gd name="T18" fmla="*/ 0 w 103"/>
                  <a:gd name="T19" fmla="*/ 0 h 42"/>
                  <a:gd name="T20" fmla="*/ 103 w 103"/>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03" h="42">
                    <a:moveTo>
                      <a:pt x="0" y="0"/>
                    </a:moveTo>
                    <a:lnTo>
                      <a:pt x="46" y="34"/>
                    </a:lnTo>
                    <a:lnTo>
                      <a:pt x="31" y="42"/>
                    </a:lnTo>
                    <a:lnTo>
                      <a:pt x="70" y="41"/>
                    </a:lnTo>
                    <a:lnTo>
                      <a:pt x="103" y="20"/>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4" name="Freeform 402"/>
              <p:cNvSpPr/>
              <p:nvPr/>
            </p:nvSpPr>
            <p:spPr bwMode="auto">
              <a:xfrm>
                <a:off x="2743" y="1731"/>
                <a:ext cx="69" cy="35"/>
              </a:xfrm>
              <a:custGeom>
                <a:avLst/>
                <a:gdLst>
                  <a:gd name="T0" fmla="*/ 0 w 242"/>
                  <a:gd name="T1" fmla="*/ 2 h 123"/>
                  <a:gd name="T2" fmla="*/ 1 w 242"/>
                  <a:gd name="T3" fmla="*/ 1 h 123"/>
                  <a:gd name="T4" fmla="*/ 4 w 242"/>
                  <a:gd name="T5" fmla="*/ 0 h 123"/>
                  <a:gd name="T6" fmla="*/ 6 w 242"/>
                  <a:gd name="T7" fmla="*/ 1 h 123"/>
                  <a:gd name="T8" fmla="*/ 5 w 242"/>
                  <a:gd name="T9" fmla="*/ 2 h 123"/>
                  <a:gd name="T10" fmla="*/ 5 w 242"/>
                  <a:gd name="T11" fmla="*/ 2 h 123"/>
                  <a:gd name="T12" fmla="*/ 2 w 242"/>
                  <a:gd name="T13" fmla="*/ 3 h 123"/>
                  <a:gd name="T14" fmla="*/ 0 w 242"/>
                  <a:gd name="T15" fmla="*/ 2 h 123"/>
                  <a:gd name="T16" fmla="*/ 0 60000 65536"/>
                  <a:gd name="T17" fmla="*/ 0 60000 65536"/>
                  <a:gd name="T18" fmla="*/ 0 60000 65536"/>
                  <a:gd name="T19" fmla="*/ 0 60000 65536"/>
                  <a:gd name="T20" fmla="*/ 0 60000 65536"/>
                  <a:gd name="T21" fmla="*/ 0 60000 65536"/>
                  <a:gd name="T22" fmla="*/ 0 60000 65536"/>
                  <a:gd name="T23" fmla="*/ 0 60000 65536"/>
                  <a:gd name="T24" fmla="*/ 0 w 242"/>
                  <a:gd name="T25" fmla="*/ 0 h 123"/>
                  <a:gd name="T26" fmla="*/ 242 w 242"/>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 h="123">
                    <a:moveTo>
                      <a:pt x="0" y="100"/>
                    </a:moveTo>
                    <a:lnTo>
                      <a:pt x="65" y="33"/>
                    </a:lnTo>
                    <a:lnTo>
                      <a:pt x="156" y="0"/>
                    </a:lnTo>
                    <a:lnTo>
                      <a:pt x="242" y="59"/>
                    </a:lnTo>
                    <a:lnTo>
                      <a:pt x="212" y="71"/>
                    </a:lnTo>
                    <a:lnTo>
                      <a:pt x="220" y="98"/>
                    </a:lnTo>
                    <a:lnTo>
                      <a:pt x="95" y="123"/>
                    </a:lnTo>
                    <a:lnTo>
                      <a:pt x="0" y="10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5" name="Freeform 403"/>
              <p:cNvSpPr/>
              <p:nvPr/>
            </p:nvSpPr>
            <p:spPr bwMode="auto">
              <a:xfrm>
                <a:off x="2757" y="1762"/>
                <a:ext cx="78" cy="40"/>
              </a:xfrm>
              <a:custGeom>
                <a:avLst/>
                <a:gdLst>
                  <a:gd name="T0" fmla="*/ 0 w 274"/>
                  <a:gd name="T1" fmla="*/ 1 h 142"/>
                  <a:gd name="T2" fmla="*/ 1 w 274"/>
                  <a:gd name="T3" fmla="*/ 1 h 142"/>
                  <a:gd name="T4" fmla="*/ 2 w 274"/>
                  <a:gd name="T5" fmla="*/ 3 h 142"/>
                  <a:gd name="T6" fmla="*/ 3 w 274"/>
                  <a:gd name="T7" fmla="*/ 2 h 142"/>
                  <a:gd name="T8" fmla="*/ 5 w 274"/>
                  <a:gd name="T9" fmla="*/ 3 h 142"/>
                  <a:gd name="T10" fmla="*/ 6 w 274"/>
                  <a:gd name="T11" fmla="*/ 3 h 142"/>
                  <a:gd name="T12" fmla="*/ 5 w 274"/>
                  <a:gd name="T13" fmla="*/ 2 h 142"/>
                  <a:gd name="T14" fmla="*/ 6 w 274"/>
                  <a:gd name="T15" fmla="*/ 2 h 142"/>
                  <a:gd name="T16" fmla="*/ 6 w 274"/>
                  <a:gd name="T17" fmla="*/ 1 h 142"/>
                  <a:gd name="T18" fmla="*/ 5 w 274"/>
                  <a:gd name="T19" fmla="*/ 0 h 142"/>
                  <a:gd name="T20" fmla="*/ 4 w 274"/>
                  <a:gd name="T21" fmla="*/ 1 h 142"/>
                  <a:gd name="T22" fmla="*/ 5 w 274"/>
                  <a:gd name="T23" fmla="*/ 1 h 142"/>
                  <a:gd name="T24" fmla="*/ 4 w 274"/>
                  <a:gd name="T25" fmla="*/ 0 h 142"/>
                  <a:gd name="T26" fmla="*/ 2 w 274"/>
                  <a:gd name="T27" fmla="*/ 0 h 142"/>
                  <a:gd name="T28" fmla="*/ 0 w 274"/>
                  <a:gd name="T29" fmla="*/ 1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4"/>
                  <a:gd name="T46" fmla="*/ 0 h 142"/>
                  <a:gd name="T47" fmla="*/ 274 w 274"/>
                  <a:gd name="T48" fmla="*/ 142 h 1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4" h="142">
                    <a:moveTo>
                      <a:pt x="0" y="61"/>
                    </a:moveTo>
                    <a:lnTo>
                      <a:pt x="50" y="68"/>
                    </a:lnTo>
                    <a:lnTo>
                      <a:pt x="85" y="118"/>
                    </a:lnTo>
                    <a:lnTo>
                      <a:pt x="114" y="103"/>
                    </a:lnTo>
                    <a:lnTo>
                      <a:pt x="225" y="142"/>
                    </a:lnTo>
                    <a:lnTo>
                      <a:pt x="264" y="126"/>
                    </a:lnTo>
                    <a:lnTo>
                      <a:pt x="235" y="88"/>
                    </a:lnTo>
                    <a:lnTo>
                      <a:pt x="258" y="98"/>
                    </a:lnTo>
                    <a:lnTo>
                      <a:pt x="274" y="39"/>
                    </a:lnTo>
                    <a:lnTo>
                      <a:pt x="215" y="12"/>
                    </a:lnTo>
                    <a:lnTo>
                      <a:pt x="156" y="52"/>
                    </a:lnTo>
                    <a:lnTo>
                      <a:pt x="203" y="31"/>
                    </a:lnTo>
                    <a:lnTo>
                      <a:pt x="173" y="0"/>
                    </a:lnTo>
                    <a:lnTo>
                      <a:pt x="79" y="11"/>
                    </a:lnTo>
                    <a:lnTo>
                      <a:pt x="0" y="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6" name="Freeform 404"/>
              <p:cNvSpPr/>
              <p:nvPr/>
            </p:nvSpPr>
            <p:spPr bwMode="auto">
              <a:xfrm>
                <a:off x="2830" y="1782"/>
                <a:ext cx="65" cy="42"/>
              </a:xfrm>
              <a:custGeom>
                <a:avLst/>
                <a:gdLst>
                  <a:gd name="T0" fmla="*/ 0 w 226"/>
                  <a:gd name="T1" fmla="*/ 3 h 145"/>
                  <a:gd name="T2" fmla="*/ 0 w 226"/>
                  <a:gd name="T3" fmla="*/ 3 h 145"/>
                  <a:gd name="T4" fmla="*/ 5 w 226"/>
                  <a:gd name="T5" fmla="*/ 3 h 145"/>
                  <a:gd name="T6" fmla="*/ 5 w 226"/>
                  <a:gd name="T7" fmla="*/ 2 h 145"/>
                  <a:gd name="T8" fmla="*/ 4 w 226"/>
                  <a:gd name="T9" fmla="*/ 1 h 145"/>
                  <a:gd name="T10" fmla="*/ 3 w 226"/>
                  <a:gd name="T11" fmla="*/ 1 h 145"/>
                  <a:gd name="T12" fmla="*/ 3 w 226"/>
                  <a:gd name="T13" fmla="*/ 0 h 145"/>
                  <a:gd name="T14" fmla="*/ 3 w 226"/>
                  <a:gd name="T15" fmla="*/ 0 h 145"/>
                  <a:gd name="T16" fmla="*/ 1 w 226"/>
                  <a:gd name="T17" fmla="*/ 3 h 145"/>
                  <a:gd name="T18" fmla="*/ 0 w 226"/>
                  <a:gd name="T19" fmla="*/ 3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6"/>
                  <a:gd name="T31" fmla="*/ 0 h 145"/>
                  <a:gd name="T32" fmla="*/ 226 w 226"/>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6" h="145">
                    <a:moveTo>
                      <a:pt x="0" y="125"/>
                    </a:moveTo>
                    <a:lnTo>
                      <a:pt x="17" y="145"/>
                    </a:lnTo>
                    <a:lnTo>
                      <a:pt x="209" y="117"/>
                    </a:lnTo>
                    <a:lnTo>
                      <a:pt x="226" y="69"/>
                    </a:lnTo>
                    <a:lnTo>
                      <a:pt x="172" y="30"/>
                    </a:lnTo>
                    <a:lnTo>
                      <a:pt x="126" y="45"/>
                    </a:lnTo>
                    <a:lnTo>
                      <a:pt x="134" y="12"/>
                    </a:lnTo>
                    <a:lnTo>
                      <a:pt x="110" y="0"/>
                    </a:lnTo>
                    <a:lnTo>
                      <a:pt x="20" y="108"/>
                    </a:lnTo>
                    <a:lnTo>
                      <a:pt x="0" y="1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7" name="Freeform 405"/>
              <p:cNvSpPr/>
              <p:nvPr/>
            </p:nvSpPr>
            <p:spPr bwMode="auto">
              <a:xfrm>
                <a:off x="3233" y="1870"/>
                <a:ext cx="74" cy="40"/>
              </a:xfrm>
              <a:custGeom>
                <a:avLst/>
                <a:gdLst>
                  <a:gd name="T0" fmla="*/ 0 w 258"/>
                  <a:gd name="T1" fmla="*/ 2 h 136"/>
                  <a:gd name="T2" fmla="*/ 1 w 258"/>
                  <a:gd name="T3" fmla="*/ 0 h 136"/>
                  <a:gd name="T4" fmla="*/ 2 w 258"/>
                  <a:gd name="T5" fmla="*/ 0 h 136"/>
                  <a:gd name="T6" fmla="*/ 3 w 258"/>
                  <a:gd name="T7" fmla="*/ 1 h 136"/>
                  <a:gd name="T8" fmla="*/ 4 w 258"/>
                  <a:gd name="T9" fmla="*/ 0 h 136"/>
                  <a:gd name="T10" fmla="*/ 5 w 258"/>
                  <a:gd name="T11" fmla="*/ 1 h 136"/>
                  <a:gd name="T12" fmla="*/ 5 w 258"/>
                  <a:gd name="T13" fmla="*/ 2 h 136"/>
                  <a:gd name="T14" fmla="*/ 6 w 258"/>
                  <a:gd name="T15" fmla="*/ 3 h 136"/>
                  <a:gd name="T16" fmla="*/ 3 w 258"/>
                  <a:gd name="T17" fmla="*/ 3 h 136"/>
                  <a:gd name="T18" fmla="*/ 3 w 258"/>
                  <a:gd name="T19" fmla="*/ 3 h 136"/>
                  <a:gd name="T20" fmla="*/ 2 w 258"/>
                  <a:gd name="T21" fmla="*/ 4 h 136"/>
                  <a:gd name="T22" fmla="*/ 0 w 258"/>
                  <a:gd name="T23" fmla="*/ 2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136"/>
                  <a:gd name="T38" fmla="*/ 258 w 258"/>
                  <a:gd name="T39" fmla="*/ 136 h 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136">
                    <a:moveTo>
                      <a:pt x="0" y="73"/>
                    </a:moveTo>
                    <a:lnTo>
                      <a:pt x="53" y="5"/>
                    </a:lnTo>
                    <a:lnTo>
                      <a:pt x="88" y="0"/>
                    </a:lnTo>
                    <a:lnTo>
                      <a:pt x="147" y="50"/>
                    </a:lnTo>
                    <a:lnTo>
                      <a:pt x="157" y="13"/>
                    </a:lnTo>
                    <a:lnTo>
                      <a:pt x="220" y="44"/>
                    </a:lnTo>
                    <a:lnTo>
                      <a:pt x="216" y="93"/>
                    </a:lnTo>
                    <a:lnTo>
                      <a:pt x="258" y="112"/>
                    </a:lnTo>
                    <a:lnTo>
                      <a:pt x="123" y="120"/>
                    </a:lnTo>
                    <a:lnTo>
                      <a:pt x="115" y="98"/>
                    </a:lnTo>
                    <a:lnTo>
                      <a:pt x="92" y="136"/>
                    </a:lnTo>
                    <a:lnTo>
                      <a:pt x="0" y="7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8" name="Freeform 406"/>
              <p:cNvSpPr/>
              <p:nvPr/>
            </p:nvSpPr>
            <p:spPr bwMode="auto">
              <a:xfrm>
                <a:off x="3285" y="1872"/>
                <a:ext cx="45" cy="27"/>
              </a:xfrm>
              <a:custGeom>
                <a:avLst/>
                <a:gdLst>
                  <a:gd name="T0" fmla="*/ 0 w 158"/>
                  <a:gd name="T1" fmla="*/ 0 h 92"/>
                  <a:gd name="T2" fmla="*/ 1 w 158"/>
                  <a:gd name="T3" fmla="*/ 1 h 92"/>
                  <a:gd name="T4" fmla="*/ 1 w 158"/>
                  <a:gd name="T5" fmla="*/ 2 h 92"/>
                  <a:gd name="T6" fmla="*/ 1 w 158"/>
                  <a:gd name="T7" fmla="*/ 2 h 92"/>
                  <a:gd name="T8" fmla="*/ 3 w 158"/>
                  <a:gd name="T9" fmla="*/ 2 h 92"/>
                  <a:gd name="T10" fmla="*/ 4 w 158"/>
                  <a:gd name="T11" fmla="*/ 1 h 92"/>
                  <a:gd name="T12" fmla="*/ 0 w 158"/>
                  <a:gd name="T13" fmla="*/ 0 h 92"/>
                  <a:gd name="T14" fmla="*/ 0 60000 65536"/>
                  <a:gd name="T15" fmla="*/ 0 60000 65536"/>
                  <a:gd name="T16" fmla="*/ 0 60000 65536"/>
                  <a:gd name="T17" fmla="*/ 0 60000 65536"/>
                  <a:gd name="T18" fmla="*/ 0 60000 65536"/>
                  <a:gd name="T19" fmla="*/ 0 60000 65536"/>
                  <a:gd name="T20" fmla="*/ 0 60000 65536"/>
                  <a:gd name="T21" fmla="*/ 0 w 158"/>
                  <a:gd name="T22" fmla="*/ 0 h 92"/>
                  <a:gd name="T23" fmla="*/ 158 w 158"/>
                  <a:gd name="T24" fmla="*/ 92 h 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92">
                    <a:moveTo>
                      <a:pt x="0" y="0"/>
                    </a:moveTo>
                    <a:lnTo>
                      <a:pt x="50" y="33"/>
                    </a:lnTo>
                    <a:lnTo>
                      <a:pt x="39" y="65"/>
                    </a:lnTo>
                    <a:lnTo>
                      <a:pt x="64" y="92"/>
                    </a:lnTo>
                    <a:lnTo>
                      <a:pt x="110" y="92"/>
                    </a:lnTo>
                    <a:lnTo>
                      <a:pt x="158" y="57"/>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99" name="Freeform 407"/>
              <p:cNvSpPr/>
              <p:nvPr/>
            </p:nvSpPr>
            <p:spPr bwMode="auto">
              <a:xfrm>
                <a:off x="3290" y="2325"/>
                <a:ext cx="32" cy="138"/>
              </a:xfrm>
              <a:custGeom>
                <a:avLst/>
                <a:gdLst>
                  <a:gd name="T0" fmla="*/ 0 w 115"/>
                  <a:gd name="T1" fmla="*/ 3 h 483"/>
                  <a:gd name="T2" fmla="*/ 0 w 115"/>
                  <a:gd name="T3" fmla="*/ 4 h 483"/>
                  <a:gd name="T4" fmla="*/ 0 w 115"/>
                  <a:gd name="T5" fmla="*/ 11 h 483"/>
                  <a:gd name="T6" fmla="*/ 1 w 115"/>
                  <a:gd name="T7" fmla="*/ 10 h 483"/>
                  <a:gd name="T8" fmla="*/ 1 w 115"/>
                  <a:gd name="T9" fmla="*/ 11 h 483"/>
                  <a:gd name="T10" fmla="*/ 1 w 115"/>
                  <a:gd name="T11" fmla="*/ 9 h 483"/>
                  <a:gd name="T12" fmla="*/ 1 w 115"/>
                  <a:gd name="T13" fmla="*/ 7 h 483"/>
                  <a:gd name="T14" fmla="*/ 3 w 115"/>
                  <a:gd name="T15" fmla="*/ 8 h 483"/>
                  <a:gd name="T16" fmla="*/ 1 w 115"/>
                  <a:gd name="T17" fmla="*/ 4 h 483"/>
                  <a:gd name="T18" fmla="*/ 1 w 115"/>
                  <a:gd name="T19" fmla="*/ 0 h 483"/>
                  <a:gd name="T20" fmla="*/ 0 w 115"/>
                  <a:gd name="T21" fmla="*/ 3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483"/>
                  <a:gd name="T35" fmla="*/ 115 w 115"/>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483">
                    <a:moveTo>
                      <a:pt x="0" y="123"/>
                    </a:moveTo>
                    <a:lnTo>
                      <a:pt x="19" y="182"/>
                    </a:lnTo>
                    <a:lnTo>
                      <a:pt x="19" y="483"/>
                    </a:lnTo>
                    <a:lnTo>
                      <a:pt x="39" y="446"/>
                    </a:lnTo>
                    <a:lnTo>
                      <a:pt x="70" y="469"/>
                    </a:lnTo>
                    <a:lnTo>
                      <a:pt x="32" y="387"/>
                    </a:lnTo>
                    <a:lnTo>
                      <a:pt x="53" y="304"/>
                    </a:lnTo>
                    <a:lnTo>
                      <a:pt x="115" y="329"/>
                    </a:lnTo>
                    <a:lnTo>
                      <a:pt x="57" y="169"/>
                    </a:lnTo>
                    <a:lnTo>
                      <a:pt x="39" y="0"/>
                    </a:lnTo>
                    <a:lnTo>
                      <a:pt x="0" y="12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0" name="Freeform 408"/>
              <p:cNvSpPr/>
              <p:nvPr/>
            </p:nvSpPr>
            <p:spPr bwMode="auto">
              <a:xfrm>
                <a:off x="3339" y="1887"/>
                <a:ext cx="50" cy="20"/>
              </a:xfrm>
              <a:custGeom>
                <a:avLst/>
                <a:gdLst>
                  <a:gd name="T0" fmla="*/ 0 w 179"/>
                  <a:gd name="T1" fmla="*/ 0 h 70"/>
                  <a:gd name="T2" fmla="*/ 1 w 179"/>
                  <a:gd name="T3" fmla="*/ 1 h 70"/>
                  <a:gd name="T4" fmla="*/ 3 w 179"/>
                  <a:gd name="T5" fmla="*/ 2 h 70"/>
                  <a:gd name="T6" fmla="*/ 4 w 179"/>
                  <a:gd name="T7" fmla="*/ 1 h 70"/>
                  <a:gd name="T8" fmla="*/ 0 w 179"/>
                  <a:gd name="T9" fmla="*/ 0 h 70"/>
                  <a:gd name="T10" fmla="*/ 0 60000 65536"/>
                  <a:gd name="T11" fmla="*/ 0 60000 65536"/>
                  <a:gd name="T12" fmla="*/ 0 60000 65536"/>
                  <a:gd name="T13" fmla="*/ 0 60000 65536"/>
                  <a:gd name="T14" fmla="*/ 0 60000 65536"/>
                  <a:gd name="T15" fmla="*/ 0 w 179"/>
                  <a:gd name="T16" fmla="*/ 0 h 70"/>
                  <a:gd name="T17" fmla="*/ 179 w 179"/>
                  <a:gd name="T18" fmla="*/ 70 h 70"/>
                </a:gdLst>
                <a:ahLst/>
                <a:cxnLst>
                  <a:cxn ang="T10">
                    <a:pos x="T0" y="T1"/>
                  </a:cxn>
                  <a:cxn ang="T11">
                    <a:pos x="T2" y="T3"/>
                  </a:cxn>
                  <a:cxn ang="T12">
                    <a:pos x="T4" y="T5"/>
                  </a:cxn>
                  <a:cxn ang="T13">
                    <a:pos x="T6" y="T7"/>
                  </a:cxn>
                  <a:cxn ang="T14">
                    <a:pos x="T8" y="T9"/>
                  </a:cxn>
                </a:cxnLst>
                <a:rect l="T15" t="T16" r="T17" b="T18"/>
                <a:pathLst>
                  <a:path w="179" h="70">
                    <a:moveTo>
                      <a:pt x="0" y="0"/>
                    </a:moveTo>
                    <a:lnTo>
                      <a:pt x="31" y="47"/>
                    </a:lnTo>
                    <a:lnTo>
                      <a:pt x="112" y="70"/>
                    </a:lnTo>
                    <a:lnTo>
                      <a:pt x="179" y="55"/>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1" name="Freeform 409"/>
              <p:cNvSpPr/>
              <p:nvPr/>
            </p:nvSpPr>
            <p:spPr bwMode="auto">
              <a:xfrm>
                <a:off x="1649" y="2499"/>
                <a:ext cx="133" cy="112"/>
              </a:xfrm>
              <a:custGeom>
                <a:avLst/>
                <a:gdLst>
                  <a:gd name="T0" fmla="*/ 0 w 469"/>
                  <a:gd name="T1" fmla="*/ 1 h 392"/>
                  <a:gd name="T2" fmla="*/ 0 w 469"/>
                  <a:gd name="T3" fmla="*/ 2 h 392"/>
                  <a:gd name="T4" fmla="*/ 3 w 469"/>
                  <a:gd name="T5" fmla="*/ 3 h 392"/>
                  <a:gd name="T6" fmla="*/ 2 w 469"/>
                  <a:gd name="T7" fmla="*/ 5 h 392"/>
                  <a:gd name="T8" fmla="*/ 2 w 469"/>
                  <a:gd name="T9" fmla="*/ 8 h 392"/>
                  <a:gd name="T10" fmla="*/ 3 w 469"/>
                  <a:gd name="T11" fmla="*/ 9 h 392"/>
                  <a:gd name="T12" fmla="*/ 6 w 469"/>
                  <a:gd name="T13" fmla="*/ 8 h 392"/>
                  <a:gd name="T14" fmla="*/ 8 w 469"/>
                  <a:gd name="T15" fmla="*/ 6 h 392"/>
                  <a:gd name="T16" fmla="*/ 8 w 469"/>
                  <a:gd name="T17" fmla="*/ 5 h 392"/>
                  <a:gd name="T18" fmla="*/ 9 w 469"/>
                  <a:gd name="T19" fmla="*/ 3 h 392"/>
                  <a:gd name="T20" fmla="*/ 11 w 469"/>
                  <a:gd name="T21" fmla="*/ 2 h 392"/>
                  <a:gd name="T22" fmla="*/ 11 w 469"/>
                  <a:gd name="T23" fmla="*/ 1 h 392"/>
                  <a:gd name="T24" fmla="*/ 9 w 469"/>
                  <a:gd name="T25" fmla="*/ 1 h 392"/>
                  <a:gd name="T26" fmla="*/ 9 w 469"/>
                  <a:gd name="T27" fmla="*/ 1 h 392"/>
                  <a:gd name="T28" fmla="*/ 6 w 469"/>
                  <a:gd name="T29" fmla="*/ 0 h 392"/>
                  <a:gd name="T30" fmla="*/ 1 w 469"/>
                  <a:gd name="T31" fmla="*/ 0 h 392"/>
                  <a:gd name="T32" fmla="*/ 0 w 469"/>
                  <a:gd name="T33" fmla="*/ 1 h 3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9"/>
                  <a:gd name="T52" fmla="*/ 0 h 392"/>
                  <a:gd name="T53" fmla="*/ 469 w 469"/>
                  <a:gd name="T54" fmla="*/ 392 h 3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9" h="392">
                    <a:moveTo>
                      <a:pt x="0" y="33"/>
                    </a:moveTo>
                    <a:lnTo>
                      <a:pt x="13" y="97"/>
                    </a:lnTo>
                    <a:lnTo>
                      <a:pt x="112" y="106"/>
                    </a:lnTo>
                    <a:lnTo>
                      <a:pt x="70" y="209"/>
                    </a:lnTo>
                    <a:lnTo>
                      <a:pt x="70" y="335"/>
                    </a:lnTo>
                    <a:lnTo>
                      <a:pt x="138" y="392"/>
                    </a:lnTo>
                    <a:lnTo>
                      <a:pt x="275" y="355"/>
                    </a:lnTo>
                    <a:lnTo>
                      <a:pt x="354" y="261"/>
                    </a:lnTo>
                    <a:lnTo>
                      <a:pt x="338" y="223"/>
                    </a:lnTo>
                    <a:lnTo>
                      <a:pt x="379" y="152"/>
                    </a:lnTo>
                    <a:lnTo>
                      <a:pt x="468" y="98"/>
                    </a:lnTo>
                    <a:lnTo>
                      <a:pt x="469" y="67"/>
                    </a:lnTo>
                    <a:lnTo>
                      <a:pt x="412" y="60"/>
                    </a:lnTo>
                    <a:lnTo>
                      <a:pt x="400" y="55"/>
                    </a:lnTo>
                    <a:lnTo>
                      <a:pt x="279" y="13"/>
                    </a:lnTo>
                    <a:lnTo>
                      <a:pt x="39" y="0"/>
                    </a:lnTo>
                    <a:lnTo>
                      <a:pt x="0" y="3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2" name="Freeform 410"/>
              <p:cNvSpPr/>
              <p:nvPr/>
            </p:nvSpPr>
            <p:spPr bwMode="auto">
              <a:xfrm>
                <a:off x="1864" y="1765"/>
                <a:ext cx="115" cy="95"/>
              </a:xfrm>
              <a:custGeom>
                <a:avLst/>
                <a:gdLst>
                  <a:gd name="T0" fmla="*/ 0 w 404"/>
                  <a:gd name="T1" fmla="*/ 1 h 334"/>
                  <a:gd name="T2" fmla="*/ 0 w 404"/>
                  <a:gd name="T3" fmla="*/ 2 h 334"/>
                  <a:gd name="T4" fmla="*/ 1 w 404"/>
                  <a:gd name="T5" fmla="*/ 2 h 334"/>
                  <a:gd name="T6" fmla="*/ 1 w 404"/>
                  <a:gd name="T7" fmla="*/ 2 h 334"/>
                  <a:gd name="T8" fmla="*/ 1 w 404"/>
                  <a:gd name="T9" fmla="*/ 3 h 334"/>
                  <a:gd name="T10" fmla="*/ 0 w 404"/>
                  <a:gd name="T11" fmla="*/ 3 h 334"/>
                  <a:gd name="T12" fmla="*/ 2 w 404"/>
                  <a:gd name="T13" fmla="*/ 3 h 334"/>
                  <a:gd name="T14" fmla="*/ 1 w 404"/>
                  <a:gd name="T15" fmla="*/ 4 h 334"/>
                  <a:gd name="T16" fmla="*/ 2 w 404"/>
                  <a:gd name="T17" fmla="*/ 4 h 334"/>
                  <a:gd name="T18" fmla="*/ 3 w 404"/>
                  <a:gd name="T19" fmla="*/ 4 h 334"/>
                  <a:gd name="T20" fmla="*/ 3 w 404"/>
                  <a:gd name="T21" fmla="*/ 3 h 334"/>
                  <a:gd name="T22" fmla="*/ 4 w 404"/>
                  <a:gd name="T23" fmla="*/ 3 h 334"/>
                  <a:gd name="T24" fmla="*/ 4 w 404"/>
                  <a:gd name="T25" fmla="*/ 4 h 334"/>
                  <a:gd name="T26" fmla="*/ 5 w 404"/>
                  <a:gd name="T27" fmla="*/ 3 h 334"/>
                  <a:gd name="T28" fmla="*/ 5 w 404"/>
                  <a:gd name="T29" fmla="*/ 4 h 334"/>
                  <a:gd name="T30" fmla="*/ 6 w 404"/>
                  <a:gd name="T31" fmla="*/ 4 h 334"/>
                  <a:gd name="T32" fmla="*/ 3 w 404"/>
                  <a:gd name="T33" fmla="*/ 5 h 334"/>
                  <a:gd name="T34" fmla="*/ 3 w 404"/>
                  <a:gd name="T35" fmla="*/ 5 h 334"/>
                  <a:gd name="T36" fmla="*/ 5 w 404"/>
                  <a:gd name="T37" fmla="*/ 5 h 334"/>
                  <a:gd name="T38" fmla="*/ 4 w 404"/>
                  <a:gd name="T39" fmla="*/ 5 h 334"/>
                  <a:gd name="T40" fmla="*/ 5 w 404"/>
                  <a:gd name="T41" fmla="*/ 6 h 334"/>
                  <a:gd name="T42" fmla="*/ 3 w 404"/>
                  <a:gd name="T43" fmla="*/ 6 h 334"/>
                  <a:gd name="T44" fmla="*/ 5 w 404"/>
                  <a:gd name="T45" fmla="*/ 8 h 334"/>
                  <a:gd name="T46" fmla="*/ 7 w 404"/>
                  <a:gd name="T47" fmla="*/ 4 h 334"/>
                  <a:gd name="T48" fmla="*/ 9 w 404"/>
                  <a:gd name="T49" fmla="*/ 3 h 334"/>
                  <a:gd name="T50" fmla="*/ 7 w 404"/>
                  <a:gd name="T51" fmla="*/ 2 h 334"/>
                  <a:gd name="T52" fmla="*/ 7 w 404"/>
                  <a:gd name="T53" fmla="*/ 1 h 334"/>
                  <a:gd name="T54" fmla="*/ 6 w 404"/>
                  <a:gd name="T55" fmla="*/ 2 h 334"/>
                  <a:gd name="T56" fmla="*/ 6 w 404"/>
                  <a:gd name="T57" fmla="*/ 1 h 334"/>
                  <a:gd name="T58" fmla="*/ 5 w 404"/>
                  <a:gd name="T59" fmla="*/ 0 h 334"/>
                  <a:gd name="T60" fmla="*/ 4 w 404"/>
                  <a:gd name="T61" fmla="*/ 1 h 334"/>
                  <a:gd name="T62" fmla="*/ 5 w 404"/>
                  <a:gd name="T63" fmla="*/ 3 h 334"/>
                  <a:gd name="T64" fmla="*/ 3 w 404"/>
                  <a:gd name="T65" fmla="*/ 1 h 334"/>
                  <a:gd name="T66" fmla="*/ 3 w 404"/>
                  <a:gd name="T67" fmla="*/ 1 h 334"/>
                  <a:gd name="T68" fmla="*/ 3 w 404"/>
                  <a:gd name="T69" fmla="*/ 2 h 334"/>
                  <a:gd name="T70" fmla="*/ 1 w 404"/>
                  <a:gd name="T71" fmla="*/ 1 h 334"/>
                  <a:gd name="T72" fmla="*/ 3 w 404"/>
                  <a:gd name="T73" fmla="*/ 1 h 334"/>
                  <a:gd name="T74" fmla="*/ 0 w 404"/>
                  <a:gd name="T75" fmla="*/ 1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04"/>
                  <a:gd name="T115" fmla="*/ 0 h 334"/>
                  <a:gd name="T116" fmla="*/ 404 w 40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04" h="334">
                    <a:moveTo>
                      <a:pt x="0" y="41"/>
                    </a:moveTo>
                    <a:lnTo>
                      <a:pt x="2" y="81"/>
                    </a:lnTo>
                    <a:lnTo>
                      <a:pt x="43" y="81"/>
                    </a:lnTo>
                    <a:lnTo>
                      <a:pt x="30" y="100"/>
                    </a:lnTo>
                    <a:lnTo>
                      <a:pt x="64" y="115"/>
                    </a:lnTo>
                    <a:lnTo>
                      <a:pt x="19" y="112"/>
                    </a:lnTo>
                    <a:lnTo>
                      <a:pt x="94" y="147"/>
                    </a:lnTo>
                    <a:lnTo>
                      <a:pt x="66" y="160"/>
                    </a:lnTo>
                    <a:lnTo>
                      <a:pt x="86" y="187"/>
                    </a:lnTo>
                    <a:lnTo>
                      <a:pt x="151" y="170"/>
                    </a:lnTo>
                    <a:lnTo>
                      <a:pt x="150" y="135"/>
                    </a:lnTo>
                    <a:lnTo>
                      <a:pt x="176" y="123"/>
                    </a:lnTo>
                    <a:lnTo>
                      <a:pt x="182" y="162"/>
                    </a:lnTo>
                    <a:lnTo>
                      <a:pt x="224" y="135"/>
                    </a:lnTo>
                    <a:lnTo>
                      <a:pt x="215" y="162"/>
                    </a:lnTo>
                    <a:lnTo>
                      <a:pt x="250" y="164"/>
                    </a:lnTo>
                    <a:lnTo>
                      <a:pt x="113" y="203"/>
                    </a:lnTo>
                    <a:lnTo>
                      <a:pt x="118" y="230"/>
                    </a:lnTo>
                    <a:lnTo>
                      <a:pt x="235" y="211"/>
                    </a:lnTo>
                    <a:lnTo>
                      <a:pt x="157" y="237"/>
                    </a:lnTo>
                    <a:lnTo>
                      <a:pt x="201" y="252"/>
                    </a:lnTo>
                    <a:lnTo>
                      <a:pt x="120" y="265"/>
                    </a:lnTo>
                    <a:lnTo>
                      <a:pt x="238" y="334"/>
                    </a:lnTo>
                    <a:lnTo>
                      <a:pt x="314" y="162"/>
                    </a:lnTo>
                    <a:lnTo>
                      <a:pt x="404" y="122"/>
                    </a:lnTo>
                    <a:lnTo>
                      <a:pt x="306" y="92"/>
                    </a:lnTo>
                    <a:lnTo>
                      <a:pt x="291" y="47"/>
                    </a:lnTo>
                    <a:lnTo>
                      <a:pt x="261" y="73"/>
                    </a:lnTo>
                    <a:lnTo>
                      <a:pt x="276" y="34"/>
                    </a:lnTo>
                    <a:lnTo>
                      <a:pt x="208" y="0"/>
                    </a:lnTo>
                    <a:lnTo>
                      <a:pt x="185" y="34"/>
                    </a:lnTo>
                    <a:lnTo>
                      <a:pt x="216" y="115"/>
                    </a:lnTo>
                    <a:lnTo>
                      <a:pt x="143" y="30"/>
                    </a:lnTo>
                    <a:lnTo>
                      <a:pt x="118" y="47"/>
                    </a:lnTo>
                    <a:lnTo>
                      <a:pt x="134" y="89"/>
                    </a:lnTo>
                    <a:lnTo>
                      <a:pt x="62" y="51"/>
                    </a:lnTo>
                    <a:lnTo>
                      <a:pt x="113" y="27"/>
                    </a:lnTo>
                    <a:lnTo>
                      <a:pt x="0" y="4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3" name="Freeform 411"/>
              <p:cNvSpPr/>
              <p:nvPr/>
            </p:nvSpPr>
            <p:spPr bwMode="auto">
              <a:xfrm>
                <a:off x="1938" y="1752"/>
                <a:ext cx="104" cy="40"/>
              </a:xfrm>
              <a:custGeom>
                <a:avLst/>
                <a:gdLst>
                  <a:gd name="T0" fmla="*/ 0 w 365"/>
                  <a:gd name="T1" fmla="*/ 1 h 141"/>
                  <a:gd name="T2" fmla="*/ 1 w 365"/>
                  <a:gd name="T3" fmla="*/ 1 h 141"/>
                  <a:gd name="T4" fmla="*/ 0 w 365"/>
                  <a:gd name="T5" fmla="*/ 1 h 141"/>
                  <a:gd name="T6" fmla="*/ 1 w 365"/>
                  <a:gd name="T7" fmla="*/ 2 h 141"/>
                  <a:gd name="T8" fmla="*/ 4 w 365"/>
                  <a:gd name="T9" fmla="*/ 2 h 141"/>
                  <a:gd name="T10" fmla="*/ 2 w 365"/>
                  <a:gd name="T11" fmla="*/ 2 h 141"/>
                  <a:gd name="T12" fmla="*/ 5 w 365"/>
                  <a:gd name="T13" fmla="*/ 3 h 141"/>
                  <a:gd name="T14" fmla="*/ 7 w 365"/>
                  <a:gd name="T15" fmla="*/ 3 h 141"/>
                  <a:gd name="T16" fmla="*/ 9 w 365"/>
                  <a:gd name="T17" fmla="*/ 1 h 141"/>
                  <a:gd name="T18" fmla="*/ 8 w 365"/>
                  <a:gd name="T19" fmla="*/ 1 h 141"/>
                  <a:gd name="T20" fmla="*/ 6 w 365"/>
                  <a:gd name="T21" fmla="*/ 1 h 141"/>
                  <a:gd name="T22" fmla="*/ 7 w 365"/>
                  <a:gd name="T23" fmla="*/ 0 h 141"/>
                  <a:gd name="T24" fmla="*/ 5 w 365"/>
                  <a:gd name="T25" fmla="*/ 1 h 141"/>
                  <a:gd name="T26" fmla="*/ 5 w 365"/>
                  <a:gd name="T27" fmla="*/ 0 h 141"/>
                  <a:gd name="T28" fmla="*/ 4 w 365"/>
                  <a:gd name="T29" fmla="*/ 1 h 141"/>
                  <a:gd name="T30" fmla="*/ 2 w 365"/>
                  <a:gd name="T31" fmla="*/ 0 h 141"/>
                  <a:gd name="T32" fmla="*/ 2 w 365"/>
                  <a:gd name="T33" fmla="*/ 1 h 141"/>
                  <a:gd name="T34" fmla="*/ 1 w 365"/>
                  <a:gd name="T35" fmla="*/ 0 h 141"/>
                  <a:gd name="T36" fmla="*/ 2 w 365"/>
                  <a:gd name="T37" fmla="*/ 1 h 141"/>
                  <a:gd name="T38" fmla="*/ 0 w 365"/>
                  <a:gd name="T39" fmla="*/ 1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5"/>
                  <a:gd name="T61" fmla="*/ 0 h 141"/>
                  <a:gd name="T62" fmla="*/ 365 w 365"/>
                  <a:gd name="T63" fmla="*/ 141 h 1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5" h="141">
                    <a:moveTo>
                      <a:pt x="0" y="38"/>
                    </a:moveTo>
                    <a:lnTo>
                      <a:pt x="53" y="49"/>
                    </a:lnTo>
                    <a:lnTo>
                      <a:pt x="19" y="66"/>
                    </a:lnTo>
                    <a:lnTo>
                      <a:pt x="33" y="76"/>
                    </a:lnTo>
                    <a:lnTo>
                      <a:pt x="168" y="74"/>
                    </a:lnTo>
                    <a:lnTo>
                      <a:pt x="83" y="96"/>
                    </a:lnTo>
                    <a:lnTo>
                      <a:pt x="219" y="141"/>
                    </a:lnTo>
                    <a:lnTo>
                      <a:pt x="309" y="115"/>
                    </a:lnTo>
                    <a:lnTo>
                      <a:pt x="365" y="66"/>
                    </a:lnTo>
                    <a:lnTo>
                      <a:pt x="351" y="43"/>
                    </a:lnTo>
                    <a:lnTo>
                      <a:pt x="265" y="45"/>
                    </a:lnTo>
                    <a:lnTo>
                      <a:pt x="277" y="19"/>
                    </a:lnTo>
                    <a:lnTo>
                      <a:pt x="209" y="45"/>
                    </a:lnTo>
                    <a:lnTo>
                      <a:pt x="198" y="0"/>
                    </a:lnTo>
                    <a:lnTo>
                      <a:pt x="182" y="57"/>
                    </a:lnTo>
                    <a:lnTo>
                      <a:pt x="83" y="0"/>
                    </a:lnTo>
                    <a:lnTo>
                      <a:pt x="85" y="35"/>
                    </a:lnTo>
                    <a:lnTo>
                      <a:pt x="57" y="19"/>
                    </a:lnTo>
                    <a:lnTo>
                      <a:pt x="69" y="51"/>
                    </a:lnTo>
                    <a:lnTo>
                      <a:pt x="0" y="3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4" name="Freeform 412"/>
              <p:cNvSpPr/>
              <p:nvPr/>
            </p:nvSpPr>
            <p:spPr bwMode="auto">
              <a:xfrm>
                <a:off x="1974" y="1817"/>
                <a:ext cx="44" cy="26"/>
              </a:xfrm>
              <a:custGeom>
                <a:avLst/>
                <a:gdLst>
                  <a:gd name="T0" fmla="*/ 0 w 157"/>
                  <a:gd name="T1" fmla="*/ 2 h 92"/>
                  <a:gd name="T2" fmla="*/ 0 w 157"/>
                  <a:gd name="T3" fmla="*/ 1 h 92"/>
                  <a:gd name="T4" fmla="*/ 2 w 157"/>
                  <a:gd name="T5" fmla="*/ 0 h 92"/>
                  <a:gd name="T6" fmla="*/ 2 w 157"/>
                  <a:gd name="T7" fmla="*/ 1 h 92"/>
                  <a:gd name="T8" fmla="*/ 3 w 157"/>
                  <a:gd name="T9" fmla="*/ 1 h 92"/>
                  <a:gd name="T10" fmla="*/ 1 w 157"/>
                  <a:gd name="T11" fmla="*/ 2 h 92"/>
                  <a:gd name="T12" fmla="*/ 2 w 157"/>
                  <a:gd name="T13" fmla="*/ 1 h 92"/>
                  <a:gd name="T14" fmla="*/ 0 w 157"/>
                  <a:gd name="T15" fmla="*/ 2 h 92"/>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92"/>
                  <a:gd name="T26" fmla="*/ 157 w 157"/>
                  <a:gd name="T27" fmla="*/ 92 h 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92">
                    <a:moveTo>
                      <a:pt x="0" y="73"/>
                    </a:moveTo>
                    <a:lnTo>
                      <a:pt x="14" y="26"/>
                    </a:lnTo>
                    <a:lnTo>
                      <a:pt x="78" y="0"/>
                    </a:lnTo>
                    <a:lnTo>
                      <a:pt x="88" y="26"/>
                    </a:lnTo>
                    <a:lnTo>
                      <a:pt x="157" y="48"/>
                    </a:lnTo>
                    <a:lnTo>
                      <a:pt x="62" y="92"/>
                    </a:lnTo>
                    <a:lnTo>
                      <a:pt x="78" y="68"/>
                    </a:lnTo>
                    <a:lnTo>
                      <a:pt x="0" y="7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5" name="Freeform 413"/>
              <p:cNvSpPr/>
              <p:nvPr/>
            </p:nvSpPr>
            <p:spPr bwMode="auto">
              <a:xfrm>
                <a:off x="1869" y="2041"/>
                <a:ext cx="140" cy="266"/>
              </a:xfrm>
              <a:custGeom>
                <a:avLst/>
                <a:gdLst>
                  <a:gd name="T0" fmla="*/ 0 w 492"/>
                  <a:gd name="T1" fmla="*/ 16 h 935"/>
                  <a:gd name="T2" fmla="*/ 0 w 492"/>
                  <a:gd name="T3" fmla="*/ 18 h 935"/>
                  <a:gd name="T4" fmla="*/ 1 w 492"/>
                  <a:gd name="T5" fmla="*/ 20 h 935"/>
                  <a:gd name="T6" fmla="*/ 1 w 492"/>
                  <a:gd name="T7" fmla="*/ 22 h 935"/>
                  <a:gd name="T8" fmla="*/ 4 w 492"/>
                  <a:gd name="T9" fmla="*/ 20 h 935"/>
                  <a:gd name="T10" fmla="*/ 5 w 492"/>
                  <a:gd name="T11" fmla="*/ 17 h 935"/>
                  <a:gd name="T12" fmla="*/ 4 w 492"/>
                  <a:gd name="T13" fmla="*/ 17 h 935"/>
                  <a:gd name="T14" fmla="*/ 6 w 492"/>
                  <a:gd name="T15" fmla="*/ 16 h 935"/>
                  <a:gd name="T16" fmla="*/ 4 w 492"/>
                  <a:gd name="T17" fmla="*/ 16 h 935"/>
                  <a:gd name="T18" fmla="*/ 6 w 492"/>
                  <a:gd name="T19" fmla="*/ 16 h 935"/>
                  <a:gd name="T20" fmla="*/ 7 w 492"/>
                  <a:gd name="T21" fmla="*/ 15 h 935"/>
                  <a:gd name="T22" fmla="*/ 5 w 492"/>
                  <a:gd name="T23" fmla="*/ 14 h 935"/>
                  <a:gd name="T24" fmla="*/ 4 w 492"/>
                  <a:gd name="T25" fmla="*/ 15 h 935"/>
                  <a:gd name="T26" fmla="*/ 5 w 492"/>
                  <a:gd name="T27" fmla="*/ 14 h 935"/>
                  <a:gd name="T28" fmla="*/ 5 w 492"/>
                  <a:gd name="T29" fmla="*/ 11 h 935"/>
                  <a:gd name="T30" fmla="*/ 9 w 492"/>
                  <a:gd name="T31" fmla="*/ 8 h 935"/>
                  <a:gd name="T32" fmla="*/ 9 w 492"/>
                  <a:gd name="T33" fmla="*/ 7 h 935"/>
                  <a:gd name="T34" fmla="*/ 9 w 492"/>
                  <a:gd name="T35" fmla="*/ 6 h 935"/>
                  <a:gd name="T36" fmla="*/ 11 w 492"/>
                  <a:gd name="T37" fmla="*/ 5 h 935"/>
                  <a:gd name="T38" fmla="*/ 11 w 492"/>
                  <a:gd name="T39" fmla="*/ 2 h 935"/>
                  <a:gd name="T40" fmla="*/ 8 w 492"/>
                  <a:gd name="T41" fmla="*/ 0 h 935"/>
                  <a:gd name="T42" fmla="*/ 8 w 492"/>
                  <a:gd name="T43" fmla="*/ 0 h 935"/>
                  <a:gd name="T44" fmla="*/ 8 w 492"/>
                  <a:gd name="T45" fmla="*/ 1 h 935"/>
                  <a:gd name="T46" fmla="*/ 6 w 492"/>
                  <a:gd name="T47" fmla="*/ 1 h 935"/>
                  <a:gd name="T48" fmla="*/ 6 w 492"/>
                  <a:gd name="T49" fmla="*/ 2 h 935"/>
                  <a:gd name="T50" fmla="*/ 5 w 492"/>
                  <a:gd name="T51" fmla="*/ 2 h 935"/>
                  <a:gd name="T52" fmla="*/ 5 w 492"/>
                  <a:gd name="T53" fmla="*/ 3 h 935"/>
                  <a:gd name="T54" fmla="*/ 3 w 492"/>
                  <a:gd name="T55" fmla="*/ 5 h 935"/>
                  <a:gd name="T56" fmla="*/ 2 w 492"/>
                  <a:gd name="T57" fmla="*/ 7 h 935"/>
                  <a:gd name="T58" fmla="*/ 3 w 492"/>
                  <a:gd name="T59" fmla="*/ 9 h 935"/>
                  <a:gd name="T60" fmla="*/ 1 w 492"/>
                  <a:gd name="T61" fmla="*/ 9 h 935"/>
                  <a:gd name="T62" fmla="*/ 1 w 492"/>
                  <a:gd name="T63" fmla="*/ 12 h 935"/>
                  <a:gd name="T64" fmla="*/ 1 w 492"/>
                  <a:gd name="T65" fmla="*/ 13 h 935"/>
                  <a:gd name="T66" fmla="*/ 1 w 492"/>
                  <a:gd name="T67" fmla="*/ 13 h 935"/>
                  <a:gd name="T68" fmla="*/ 1 w 492"/>
                  <a:gd name="T69" fmla="*/ 15 h 935"/>
                  <a:gd name="T70" fmla="*/ 0 w 492"/>
                  <a:gd name="T71" fmla="*/ 16 h 9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2"/>
                  <a:gd name="T109" fmla="*/ 0 h 935"/>
                  <a:gd name="T110" fmla="*/ 492 w 492"/>
                  <a:gd name="T111" fmla="*/ 935 h 93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2" h="935">
                    <a:moveTo>
                      <a:pt x="0" y="704"/>
                    </a:moveTo>
                    <a:lnTo>
                      <a:pt x="19" y="810"/>
                    </a:lnTo>
                    <a:lnTo>
                      <a:pt x="63" y="862"/>
                    </a:lnTo>
                    <a:lnTo>
                      <a:pt x="59" y="935"/>
                    </a:lnTo>
                    <a:lnTo>
                      <a:pt x="179" y="885"/>
                    </a:lnTo>
                    <a:lnTo>
                      <a:pt x="209" y="739"/>
                    </a:lnTo>
                    <a:lnTo>
                      <a:pt x="187" y="732"/>
                    </a:lnTo>
                    <a:lnTo>
                      <a:pt x="275" y="686"/>
                    </a:lnTo>
                    <a:lnTo>
                      <a:pt x="191" y="675"/>
                    </a:lnTo>
                    <a:lnTo>
                      <a:pt x="253" y="686"/>
                    </a:lnTo>
                    <a:lnTo>
                      <a:pt x="290" y="648"/>
                    </a:lnTo>
                    <a:lnTo>
                      <a:pt x="237" y="599"/>
                    </a:lnTo>
                    <a:lnTo>
                      <a:pt x="189" y="633"/>
                    </a:lnTo>
                    <a:lnTo>
                      <a:pt x="227" y="604"/>
                    </a:lnTo>
                    <a:lnTo>
                      <a:pt x="228" y="470"/>
                    </a:lnTo>
                    <a:lnTo>
                      <a:pt x="395" y="341"/>
                    </a:lnTo>
                    <a:lnTo>
                      <a:pt x="383" y="314"/>
                    </a:lnTo>
                    <a:lnTo>
                      <a:pt x="410" y="249"/>
                    </a:lnTo>
                    <a:lnTo>
                      <a:pt x="492" y="230"/>
                    </a:lnTo>
                    <a:lnTo>
                      <a:pt x="470" y="79"/>
                    </a:lnTo>
                    <a:lnTo>
                      <a:pt x="358" y="0"/>
                    </a:lnTo>
                    <a:lnTo>
                      <a:pt x="339" y="0"/>
                    </a:lnTo>
                    <a:lnTo>
                      <a:pt x="338" y="48"/>
                    </a:lnTo>
                    <a:lnTo>
                      <a:pt x="270" y="39"/>
                    </a:lnTo>
                    <a:lnTo>
                      <a:pt x="253" y="79"/>
                    </a:lnTo>
                    <a:lnTo>
                      <a:pt x="208" y="90"/>
                    </a:lnTo>
                    <a:lnTo>
                      <a:pt x="196" y="150"/>
                    </a:lnTo>
                    <a:lnTo>
                      <a:pt x="129" y="222"/>
                    </a:lnTo>
                    <a:lnTo>
                      <a:pt x="97" y="324"/>
                    </a:lnTo>
                    <a:lnTo>
                      <a:pt x="109" y="364"/>
                    </a:lnTo>
                    <a:lnTo>
                      <a:pt x="42" y="394"/>
                    </a:lnTo>
                    <a:lnTo>
                      <a:pt x="35" y="526"/>
                    </a:lnTo>
                    <a:lnTo>
                      <a:pt x="57" y="553"/>
                    </a:lnTo>
                    <a:lnTo>
                      <a:pt x="35" y="578"/>
                    </a:lnTo>
                    <a:lnTo>
                      <a:pt x="46" y="636"/>
                    </a:lnTo>
                    <a:lnTo>
                      <a:pt x="0" y="70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6" name="Freeform 414"/>
              <p:cNvSpPr/>
              <p:nvPr/>
            </p:nvSpPr>
            <p:spPr bwMode="auto">
              <a:xfrm>
                <a:off x="1812" y="2436"/>
                <a:ext cx="48" cy="28"/>
              </a:xfrm>
              <a:custGeom>
                <a:avLst/>
                <a:gdLst>
                  <a:gd name="T0" fmla="*/ 0 w 169"/>
                  <a:gd name="T1" fmla="*/ 1 h 98"/>
                  <a:gd name="T2" fmla="*/ 1 w 169"/>
                  <a:gd name="T3" fmla="*/ 2 h 98"/>
                  <a:gd name="T4" fmla="*/ 2 w 169"/>
                  <a:gd name="T5" fmla="*/ 2 h 98"/>
                  <a:gd name="T6" fmla="*/ 3 w 169"/>
                  <a:gd name="T7" fmla="*/ 2 h 98"/>
                  <a:gd name="T8" fmla="*/ 4 w 169"/>
                  <a:gd name="T9" fmla="*/ 1 h 98"/>
                  <a:gd name="T10" fmla="*/ 3 w 169"/>
                  <a:gd name="T11" fmla="*/ 1 h 98"/>
                  <a:gd name="T12" fmla="*/ 3 w 169"/>
                  <a:gd name="T13" fmla="*/ 0 h 98"/>
                  <a:gd name="T14" fmla="*/ 3 w 169"/>
                  <a:gd name="T15" fmla="*/ 0 h 98"/>
                  <a:gd name="T16" fmla="*/ 1 w 169"/>
                  <a:gd name="T17" fmla="*/ 0 h 98"/>
                  <a:gd name="T18" fmla="*/ 0 w 169"/>
                  <a:gd name="T19" fmla="*/ 1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98"/>
                  <a:gd name="T32" fmla="*/ 169 w 169"/>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98">
                    <a:moveTo>
                      <a:pt x="0" y="66"/>
                    </a:moveTo>
                    <a:lnTo>
                      <a:pt x="39" y="98"/>
                    </a:lnTo>
                    <a:lnTo>
                      <a:pt x="92" y="70"/>
                    </a:lnTo>
                    <a:lnTo>
                      <a:pt x="115" y="96"/>
                    </a:lnTo>
                    <a:lnTo>
                      <a:pt x="169" y="44"/>
                    </a:lnTo>
                    <a:lnTo>
                      <a:pt x="136" y="38"/>
                    </a:lnTo>
                    <a:lnTo>
                      <a:pt x="135" y="16"/>
                    </a:lnTo>
                    <a:lnTo>
                      <a:pt x="128" y="9"/>
                    </a:lnTo>
                    <a:lnTo>
                      <a:pt x="54" y="0"/>
                    </a:lnTo>
                    <a:lnTo>
                      <a:pt x="0" y="6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7" name="Freeform 415"/>
              <p:cNvSpPr/>
              <p:nvPr/>
            </p:nvSpPr>
            <p:spPr bwMode="auto">
              <a:xfrm>
                <a:off x="2133" y="2595"/>
                <a:ext cx="78" cy="69"/>
              </a:xfrm>
              <a:custGeom>
                <a:avLst/>
                <a:gdLst>
                  <a:gd name="T0" fmla="*/ 0 w 273"/>
                  <a:gd name="T1" fmla="*/ 5 h 244"/>
                  <a:gd name="T2" fmla="*/ 0 w 273"/>
                  <a:gd name="T3" fmla="*/ 5 h 244"/>
                  <a:gd name="T4" fmla="*/ 1 w 273"/>
                  <a:gd name="T5" fmla="*/ 3 h 244"/>
                  <a:gd name="T6" fmla="*/ 1 w 273"/>
                  <a:gd name="T7" fmla="*/ 3 h 244"/>
                  <a:gd name="T8" fmla="*/ 1 w 273"/>
                  <a:gd name="T9" fmla="*/ 1 h 244"/>
                  <a:gd name="T10" fmla="*/ 1 w 273"/>
                  <a:gd name="T11" fmla="*/ 0 h 244"/>
                  <a:gd name="T12" fmla="*/ 6 w 273"/>
                  <a:gd name="T13" fmla="*/ 0 h 244"/>
                  <a:gd name="T14" fmla="*/ 5 w 273"/>
                  <a:gd name="T15" fmla="*/ 1 h 244"/>
                  <a:gd name="T16" fmla="*/ 5 w 273"/>
                  <a:gd name="T17" fmla="*/ 3 h 244"/>
                  <a:gd name="T18" fmla="*/ 3 w 273"/>
                  <a:gd name="T19" fmla="*/ 4 h 244"/>
                  <a:gd name="T20" fmla="*/ 1 w 273"/>
                  <a:gd name="T21" fmla="*/ 6 h 244"/>
                  <a:gd name="T22" fmla="*/ 0 w 273"/>
                  <a:gd name="T23" fmla="*/ 5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44"/>
                  <a:gd name="T38" fmla="*/ 273 w 273"/>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44">
                    <a:moveTo>
                      <a:pt x="0" y="225"/>
                    </a:moveTo>
                    <a:lnTo>
                      <a:pt x="5" y="199"/>
                    </a:lnTo>
                    <a:lnTo>
                      <a:pt x="43" y="147"/>
                    </a:lnTo>
                    <a:lnTo>
                      <a:pt x="22" y="126"/>
                    </a:lnTo>
                    <a:lnTo>
                      <a:pt x="21" y="64"/>
                    </a:lnTo>
                    <a:lnTo>
                      <a:pt x="43" y="12"/>
                    </a:lnTo>
                    <a:lnTo>
                      <a:pt x="273" y="0"/>
                    </a:lnTo>
                    <a:lnTo>
                      <a:pt x="231" y="37"/>
                    </a:lnTo>
                    <a:lnTo>
                      <a:pt x="215" y="135"/>
                    </a:lnTo>
                    <a:lnTo>
                      <a:pt x="122" y="191"/>
                    </a:lnTo>
                    <a:lnTo>
                      <a:pt x="38" y="244"/>
                    </a:lnTo>
                    <a:lnTo>
                      <a:pt x="0" y="2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8" name="Freeform 416"/>
              <p:cNvSpPr/>
              <p:nvPr/>
            </p:nvSpPr>
            <p:spPr bwMode="auto">
              <a:xfrm>
                <a:off x="2808" y="2820"/>
                <a:ext cx="87" cy="193"/>
              </a:xfrm>
              <a:custGeom>
                <a:avLst/>
                <a:gdLst>
                  <a:gd name="T0" fmla="*/ 0 w 303"/>
                  <a:gd name="T1" fmla="*/ 3 h 678"/>
                  <a:gd name="T2" fmla="*/ 1 w 303"/>
                  <a:gd name="T3" fmla="*/ 1 h 678"/>
                  <a:gd name="T4" fmla="*/ 3 w 303"/>
                  <a:gd name="T5" fmla="*/ 0 h 678"/>
                  <a:gd name="T6" fmla="*/ 3 w 303"/>
                  <a:gd name="T7" fmla="*/ 1 h 678"/>
                  <a:gd name="T8" fmla="*/ 3 w 303"/>
                  <a:gd name="T9" fmla="*/ 3 h 678"/>
                  <a:gd name="T10" fmla="*/ 5 w 303"/>
                  <a:gd name="T11" fmla="*/ 3 h 678"/>
                  <a:gd name="T12" fmla="*/ 6 w 303"/>
                  <a:gd name="T13" fmla="*/ 3 h 678"/>
                  <a:gd name="T14" fmla="*/ 7 w 303"/>
                  <a:gd name="T15" fmla="*/ 5 h 678"/>
                  <a:gd name="T16" fmla="*/ 7 w 303"/>
                  <a:gd name="T17" fmla="*/ 7 h 678"/>
                  <a:gd name="T18" fmla="*/ 5 w 303"/>
                  <a:gd name="T19" fmla="*/ 7 h 678"/>
                  <a:gd name="T20" fmla="*/ 5 w 303"/>
                  <a:gd name="T21" fmla="*/ 7 h 678"/>
                  <a:gd name="T22" fmla="*/ 5 w 303"/>
                  <a:gd name="T23" fmla="*/ 9 h 678"/>
                  <a:gd name="T24" fmla="*/ 3 w 303"/>
                  <a:gd name="T25" fmla="*/ 7 h 678"/>
                  <a:gd name="T26" fmla="*/ 1 w 303"/>
                  <a:gd name="T27" fmla="*/ 11 h 678"/>
                  <a:gd name="T28" fmla="*/ 3 w 303"/>
                  <a:gd name="T29" fmla="*/ 14 h 678"/>
                  <a:gd name="T30" fmla="*/ 4 w 303"/>
                  <a:gd name="T31" fmla="*/ 15 h 678"/>
                  <a:gd name="T32" fmla="*/ 3 w 303"/>
                  <a:gd name="T33" fmla="*/ 16 h 678"/>
                  <a:gd name="T34" fmla="*/ 3 w 303"/>
                  <a:gd name="T35" fmla="*/ 15 h 678"/>
                  <a:gd name="T36" fmla="*/ 3 w 303"/>
                  <a:gd name="T37" fmla="*/ 15 h 678"/>
                  <a:gd name="T38" fmla="*/ 1 w 303"/>
                  <a:gd name="T39" fmla="*/ 13 h 678"/>
                  <a:gd name="T40" fmla="*/ 1 w 303"/>
                  <a:gd name="T41" fmla="*/ 11 h 678"/>
                  <a:gd name="T42" fmla="*/ 2 w 303"/>
                  <a:gd name="T43" fmla="*/ 9 h 678"/>
                  <a:gd name="T44" fmla="*/ 1 w 303"/>
                  <a:gd name="T45" fmla="*/ 6 h 678"/>
                  <a:gd name="T46" fmla="*/ 1 w 303"/>
                  <a:gd name="T47" fmla="*/ 5 h 678"/>
                  <a:gd name="T48" fmla="*/ 0 w 303"/>
                  <a:gd name="T49" fmla="*/ 3 h 6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3"/>
                  <a:gd name="T76" fmla="*/ 0 h 678"/>
                  <a:gd name="T77" fmla="*/ 303 w 303"/>
                  <a:gd name="T78" fmla="*/ 678 h 6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3" h="678">
                    <a:moveTo>
                      <a:pt x="0" y="109"/>
                    </a:moveTo>
                    <a:lnTo>
                      <a:pt x="22" y="56"/>
                    </a:lnTo>
                    <a:lnTo>
                      <a:pt x="105" y="0"/>
                    </a:lnTo>
                    <a:lnTo>
                      <a:pt x="141" y="53"/>
                    </a:lnTo>
                    <a:lnTo>
                      <a:pt x="130" y="144"/>
                    </a:lnTo>
                    <a:lnTo>
                      <a:pt x="228" y="105"/>
                    </a:lnTo>
                    <a:lnTo>
                      <a:pt x="265" y="144"/>
                    </a:lnTo>
                    <a:lnTo>
                      <a:pt x="303" y="234"/>
                    </a:lnTo>
                    <a:lnTo>
                      <a:pt x="293" y="290"/>
                    </a:lnTo>
                    <a:lnTo>
                      <a:pt x="217" y="287"/>
                    </a:lnTo>
                    <a:lnTo>
                      <a:pt x="192" y="311"/>
                    </a:lnTo>
                    <a:lnTo>
                      <a:pt x="204" y="406"/>
                    </a:lnTo>
                    <a:lnTo>
                      <a:pt x="106" y="324"/>
                    </a:lnTo>
                    <a:lnTo>
                      <a:pt x="66" y="472"/>
                    </a:lnTo>
                    <a:lnTo>
                      <a:pt x="113" y="605"/>
                    </a:lnTo>
                    <a:lnTo>
                      <a:pt x="179" y="652"/>
                    </a:lnTo>
                    <a:lnTo>
                      <a:pt x="144" y="678"/>
                    </a:lnTo>
                    <a:lnTo>
                      <a:pt x="135" y="637"/>
                    </a:lnTo>
                    <a:lnTo>
                      <a:pt x="106" y="637"/>
                    </a:lnTo>
                    <a:lnTo>
                      <a:pt x="31" y="562"/>
                    </a:lnTo>
                    <a:lnTo>
                      <a:pt x="43" y="477"/>
                    </a:lnTo>
                    <a:lnTo>
                      <a:pt x="83" y="397"/>
                    </a:lnTo>
                    <a:lnTo>
                      <a:pt x="29" y="267"/>
                    </a:lnTo>
                    <a:lnTo>
                      <a:pt x="45" y="207"/>
                    </a:lnTo>
                    <a:lnTo>
                      <a:pt x="0" y="10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09" name="Freeform 417"/>
              <p:cNvSpPr/>
              <p:nvPr/>
            </p:nvSpPr>
            <p:spPr bwMode="auto">
              <a:xfrm>
                <a:off x="2302" y="2748"/>
                <a:ext cx="57" cy="46"/>
              </a:xfrm>
              <a:custGeom>
                <a:avLst/>
                <a:gdLst>
                  <a:gd name="T0" fmla="*/ 0 w 201"/>
                  <a:gd name="T1" fmla="*/ 2 h 159"/>
                  <a:gd name="T2" fmla="*/ 0 w 201"/>
                  <a:gd name="T3" fmla="*/ 2 h 159"/>
                  <a:gd name="T4" fmla="*/ 1 w 201"/>
                  <a:gd name="T5" fmla="*/ 2 h 159"/>
                  <a:gd name="T6" fmla="*/ 3 w 201"/>
                  <a:gd name="T7" fmla="*/ 2 h 159"/>
                  <a:gd name="T8" fmla="*/ 4 w 201"/>
                  <a:gd name="T9" fmla="*/ 0 h 159"/>
                  <a:gd name="T10" fmla="*/ 5 w 201"/>
                  <a:gd name="T11" fmla="*/ 1 h 159"/>
                  <a:gd name="T12" fmla="*/ 4 w 201"/>
                  <a:gd name="T13" fmla="*/ 1 h 159"/>
                  <a:gd name="T14" fmla="*/ 4 w 201"/>
                  <a:gd name="T15" fmla="*/ 2 h 159"/>
                  <a:gd name="T16" fmla="*/ 4 w 201"/>
                  <a:gd name="T17" fmla="*/ 4 h 159"/>
                  <a:gd name="T18" fmla="*/ 1 w 201"/>
                  <a:gd name="T19" fmla="*/ 3 h 159"/>
                  <a:gd name="T20" fmla="*/ 0 w 201"/>
                  <a:gd name="T21" fmla="*/ 2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1"/>
                  <a:gd name="T34" fmla="*/ 0 h 159"/>
                  <a:gd name="T35" fmla="*/ 201 w 201"/>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1" h="159">
                    <a:moveTo>
                      <a:pt x="0" y="74"/>
                    </a:moveTo>
                    <a:lnTo>
                      <a:pt x="12" y="70"/>
                    </a:lnTo>
                    <a:lnTo>
                      <a:pt x="27" y="96"/>
                    </a:lnTo>
                    <a:lnTo>
                      <a:pt x="112" y="94"/>
                    </a:lnTo>
                    <a:lnTo>
                      <a:pt x="190" y="0"/>
                    </a:lnTo>
                    <a:lnTo>
                      <a:pt x="201" y="58"/>
                    </a:lnTo>
                    <a:lnTo>
                      <a:pt x="178" y="59"/>
                    </a:lnTo>
                    <a:lnTo>
                      <a:pt x="190" y="94"/>
                    </a:lnTo>
                    <a:lnTo>
                      <a:pt x="159" y="159"/>
                    </a:lnTo>
                    <a:lnTo>
                      <a:pt x="37" y="145"/>
                    </a:lnTo>
                    <a:lnTo>
                      <a:pt x="0" y="7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0" name="Freeform 418"/>
              <p:cNvSpPr/>
              <p:nvPr/>
            </p:nvSpPr>
            <p:spPr bwMode="auto">
              <a:xfrm>
                <a:off x="1827" y="2596"/>
                <a:ext cx="42" cy="96"/>
              </a:xfrm>
              <a:custGeom>
                <a:avLst/>
                <a:gdLst>
                  <a:gd name="T0" fmla="*/ 0 w 149"/>
                  <a:gd name="T1" fmla="*/ 4 h 334"/>
                  <a:gd name="T2" fmla="*/ 1 w 149"/>
                  <a:gd name="T3" fmla="*/ 3 h 334"/>
                  <a:gd name="T4" fmla="*/ 1 w 149"/>
                  <a:gd name="T5" fmla="*/ 0 h 334"/>
                  <a:gd name="T6" fmla="*/ 3 w 149"/>
                  <a:gd name="T7" fmla="*/ 0 h 334"/>
                  <a:gd name="T8" fmla="*/ 3 w 149"/>
                  <a:gd name="T9" fmla="*/ 1 h 334"/>
                  <a:gd name="T10" fmla="*/ 3 w 149"/>
                  <a:gd name="T11" fmla="*/ 2 h 334"/>
                  <a:gd name="T12" fmla="*/ 2 w 149"/>
                  <a:gd name="T13" fmla="*/ 4 h 334"/>
                  <a:gd name="T14" fmla="*/ 3 w 149"/>
                  <a:gd name="T15" fmla="*/ 5 h 334"/>
                  <a:gd name="T16" fmla="*/ 2 w 149"/>
                  <a:gd name="T17" fmla="*/ 8 h 334"/>
                  <a:gd name="T18" fmla="*/ 1 w 149"/>
                  <a:gd name="T19" fmla="*/ 6 h 334"/>
                  <a:gd name="T20" fmla="*/ 0 w 149"/>
                  <a:gd name="T21" fmla="*/ 4 h 3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334"/>
                  <a:gd name="T35" fmla="*/ 149 w 149"/>
                  <a:gd name="T36" fmla="*/ 334 h 3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334">
                    <a:moveTo>
                      <a:pt x="0" y="155"/>
                    </a:moveTo>
                    <a:lnTo>
                      <a:pt x="35" y="124"/>
                    </a:lnTo>
                    <a:lnTo>
                      <a:pt x="47" y="4"/>
                    </a:lnTo>
                    <a:lnTo>
                      <a:pt x="142" y="0"/>
                    </a:lnTo>
                    <a:lnTo>
                      <a:pt x="119" y="40"/>
                    </a:lnTo>
                    <a:lnTo>
                      <a:pt x="146" y="93"/>
                    </a:lnTo>
                    <a:lnTo>
                      <a:pt x="91" y="155"/>
                    </a:lnTo>
                    <a:lnTo>
                      <a:pt x="149" y="195"/>
                    </a:lnTo>
                    <a:lnTo>
                      <a:pt x="76" y="334"/>
                    </a:lnTo>
                    <a:lnTo>
                      <a:pt x="67" y="245"/>
                    </a:lnTo>
                    <a:lnTo>
                      <a:pt x="0" y="15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1" name="Freeform 419"/>
              <p:cNvSpPr/>
              <p:nvPr/>
            </p:nvSpPr>
            <p:spPr bwMode="auto">
              <a:xfrm>
                <a:off x="2030" y="2525"/>
                <a:ext cx="31" cy="27"/>
              </a:xfrm>
              <a:custGeom>
                <a:avLst/>
                <a:gdLst>
                  <a:gd name="T0" fmla="*/ 0 w 107"/>
                  <a:gd name="T1" fmla="*/ 1 h 93"/>
                  <a:gd name="T2" fmla="*/ 0 w 107"/>
                  <a:gd name="T3" fmla="*/ 0 h 93"/>
                  <a:gd name="T4" fmla="*/ 2 w 107"/>
                  <a:gd name="T5" fmla="*/ 0 h 93"/>
                  <a:gd name="T6" fmla="*/ 3 w 107"/>
                  <a:gd name="T7" fmla="*/ 1 h 93"/>
                  <a:gd name="T8" fmla="*/ 1 w 107"/>
                  <a:gd name="T9" fmla="*/ 1 h 93"/>
                  <a:gd name="T10" fmla="*/ 0 w 107"/>
                  <a:gd name="T11" fmla="*/ 2 h 93"/>
                  <a:gd name="T12" fmla="*/ 1 w 107"/>
                  <a:gd name="T13" fmla="*/ 2 h 93"/>
                  <a:gd name="T14" fmla="*/ 0 w 107"/>
                  <a:gd name="T15" fmla="*/ 1 h 93"/>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93"/>
                  <a:gd name="T26" fmla="*/ 107 w 107"/>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93">
                    <a:moveTo>
                      <a:pt x="0" y="61"/>
                    </a:moveTo>
                    <a:lnTo>
                      <a:pt x="14" y="4"/>
                    </a:lnTo>
                    <a:lnTo>
                      <a:pt x="73" y="0"/>
                    </a:lnTo>
                    <a:lnTo>
                      <a:pt x="107" y="45"/>
                    </a:lnTo>
                    <a:lnTo>
                      <a:pt x="59" y="47"/>
                    </a:lnTo>
                    <a:lnTo>
                      <a:pt x="6" y="93"/>
                    </a:lnTo>
                    <a:lnTo>
                      <a:pt x="29" y="65"/>
                    </a:lnTo>
                    <a:lnTo>
                      <a:pt x="0" y="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2" name="Freeform 420"/>
              <p:cNvSpPr/>
              <p:nvPr/>
            </p:nvSpPr>
            <p:spPr bwMode="auto">
              <a:xfrm>
                <a:off x="2034" y="2523"/>
                <a:ext cx="201" cy="90"/>
              </a:xfrm>
              <a:custGeom>
                <a:avLst/>
                <a:gdLst>
                  <a:gd name="T0" fmla="*/ 0 w 703"/>
                  <a:gd name="T1" fmla="*/ 3 h 317"/>
                  <a:gd name="T2" fmla="*/ 1 w 703"/>
                  <a:gd name="T3" fmla="*/ 4 h 317"/>
                  <a:gd name="T4" fmla="*/ 0 w 703"/>
                  <a:gd name="T5" fmla="*/ 5 h 317"/>
                  <a:gd name="T6" fmla="*/ 1 w 703"/>
                  <a:gd name="T7" fmla="*/ 5 h 317"/>
                  <a:gd name="T8" fmla="*/ 1 w 703"/>
                  <a:gd name="T9" fmla="*/ 6 h 317"/>
                  <a:gd name="T10" fmla="*/ 2 w 703"/>
                  <a:gd name="T11" fmla="*/ 6 h 317"/>
                  <a:gd name="T12" fmla="*/ 1 w 703"/>
                  <a:gd name="T13" fmla="*/ 6 h 317"/>
                  <a:gd name="T14" fmla="*/ 2 w 703"/>
                  <a:gd name="T15" fmla="*/ 6 h 317"/>
                  <a:gd name="T16" fmla="*/ 3 w 703"/>
                  <a:gd name="T17" fmla="*/ 7 h 317"/>
                  <a:gd name="T18" fmla="*/ 4 w 703"/>
                  <a:gd name="T19" fmla="*/ 6 h 317"/>
                  <a:gd name="T20" fmla="*/ 6 w 703"/>
                  <a:gd name="T21" fmla="*/ 7 h 317"/>
                  <a:gd name="T22" fmla="*/ 9 w 703"/>
                  <a:gd name="T23" fmla="*/ 6 h 317"/>
                  <a:gd name="T24" fmla="*/ 9 w 703"/>
                  <a:gd name="T25" fmla="*/ 7 h 317"/>
                  <a:gd name="T26" fmla="*/ 9 w 703"/>
                  <a:gd name="T27" fmla="*/ 6 h 317"/>
                  <a:gd name="T28" fmla="*/ 15 w 703"/>
                  <a:gd name="T29" fmla="*/ 6 h 317"/>
                  <a:gd name="T30" fmla="*/ 16 w 703"/>
                  <a:gd name="T31" fmla="*/ 6 h 317"/>
                  <a:gd name="T32" fmla="*/ 16 w 703"/>
                  <a:gd name="T33" fmla="*/ 3 h 317"/>
                  <a:gd name="T34" fmla="*/ 16 w 703"/>
                  <a:gd name="T35" fmla="*/ 3 h 317"/>
                  <a:gd name="T36" fmla="*/ 15 w 703"/>
                  <a:gd name="T37" fmla="*/ 1 h 317"/>
                  <a:gd name="T38" fmla="*/ 13 w 703"/>
                  <a:gd name="T39" fmla="*/ 1 h 317"/>
                  <a:gd name="T40" fmla="*/ 11 w 703"/>
                  <a:gd name="T41" fmla="*/ 1 h 317"/>
                  <a:gd name="T42" fmla="*/ 8 w 703"/>
                  <a:gd name="T43" fmla="*/ 0 h 317"/>
                  <a:gd name="T44" fmla="*/ 6 w 703"/>
                  <a:gd name="T45" fmla="*/ 0 h 317"/>
                  <a:gd name="T46" fmla="*/ 4 w 703"/>
                  <a:gd name="T47" fmla="*/ 1 h 317"/>
                  <a:gd name="T48" fmla="*/ 3 w 703"/>
                  <a:gd name="T49" fmla="*/ 1 h 317"/>
                  <a:gd name="T50" fmla="*/ 3 w 703"/>
                  <a:gd name="T51" fmla="*/ 2 h 317"/>
                  <a:gd name="T52" fmla="*/ 0 w 703"/>
                  <a:gd name="T53" fmla="*/ 3 h 3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03"/>
                  <a:gd name="T82" fmla="*/ 0 h 317"/>
                  <a:gd name="T83" fmla="*/ 703 w 703"/>
                  <a:gd name="T84" fmla="*/ 317 h 3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03" h="317">
                    <a:moveTo>
                      <a:pt x="0" y="106"/>
                    </a:moveTo>
                    <a:lnTo>
                      <a:pt x="27" y="188"/>
                    </a:lnTo>
                    <a:lnTo>
                      <a:pt x="1" y="196"/>
                    </a:lnTo>
                    <a:lnTo>
                      <a:pt x="27" y="210"/>
                    </a:lnTo>
                    <a:lnTo>
                      <a:pt x="39" y="260"/>
                    </a:lnTo>
                    <a:lnTo>
                      <a:pt x="79" y="254"/>
                    </a:lnTo>
                    <a:lnTo>
                      <a:pt x="39" y="276"/>
                    </a:lnTo>
                    <a:lnTo>
                      <a:pt x="84" y="267"/>
                    </a:lnTo>
                    <a:lnTo>
                      <a:pt x="136" y="300"/>
                    </a:lnTo>
                    <a:lnTo>
                      <a:pt x="179" y="265"/>
                    </a:lnTo>
                    <a:lnTo>
                      <a:pt x="246" y="311"/>
                    </a:lnTo>
                    <a:lnTo>
                      <a:pt x="368" y="265"/>
                    </a:lnTo>
                    <a:lnTo>
                      <a:pt x="366" y="317"/>
                    </a:lnTo>
                    <a:lnTo>
                      <a:pt x="388" y="265"/>
                    </a:lnTo>
                    <a:lnTo>
                      <a:pt x="618" y="253"/>
                    </a:lnTo>
                    <a:lnTo>
                      <a:pt x="703" y="249"/>
                    </a:lnTo>
                    <a:lnTo>
                      <a:pt x="675" y="139"/>
                    </a:lnTo>
                    <a:lnTo>
                      <a:pt x="695" y="115"/>
                    </a:lnTo>
                    <a:lnTo>
                      <a:pt x="624" y="20"/>
                    </a:lnTo>
                    <a:lnTo>
                      <a:pt x="577" y="20"/>
                    </a:lnTo>
                    <a:lnTo>
                      <a:pt x="449" y="60"/>
                    </a:lnTo>
                    <a:lnTo>
                      <a:pt x="336" y="0"/>
                    </a:lnTo>
                    <a:lnTo>
                      <a:pt x="267" y="1"/>
                    </a:lnTo>
                    <a:lnTo>
                      <a:pt x="180" y="56"/>
                    </a:lnTo>
                    <a:lnTo>
                      <a:pt x="108" y="41"/>
                    </a:lnTo>
                    <a:lnTo>
                      <a:pt x="132" y="70"/>
                    </a:lnTo>
                    <a:lnTo>
                      <a:pt x="0" y="10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3" name="Freeform 421"/>
              <p:cNvSpPr/>
              <p:nvPr/>
            </p:nvSpPr>
            <p:spPr bwMode="auto">
              <a:xfrm>
                <a:off x="1637" y="2312"/>
                <a:ext cx="43" cy="59"/>
              </a:xfrm>
              <a:custGeom>
                <a:avLst/>
                <a:gdLst>
                  <a:gd name="T0" fmla="*/ 0 w 152"/>
                  <a:gd name="T1" fmla="*/ 4 h 209"/>
                  <a:gd name="T2" fmla="*/ 0 w 152"/>
                  <a:gd name="T3" fmla="*/ 4 h 209"/>
                  <a:gd name="T4" fmla="*/ 0 w 152"/>
                  <a:gd name="T5" fmla="*/ 5 h 209"/>
                  <a:gd name="T6" fmla="*/ 3 w 152"/>
                  <a:gd name="T7" fmla="*/ 4 h 209"/>
                  <a:gd name="T8" fmla="*/ 3 w 152"/>
                  <a:gd name="T9" fmla="*/ 1 h 209"/>
                  <a:gd name="T10" fmla="*/ 3 w 152"/>
                  <a:gd name="T11" fmla="*/ 1 h 209"/>
                  <a:gd name="T12" fmla="*/ 2 w 152"/>
                  <a:gd name="T13" fmla="*/ 1 h 209"/>
                  <a:gd name="T14" fmla="*/ 2 w 152"/>
                  <a:gd name="T15" fmla="*/ 1 h 209"/>
                  <a:gd name="T16" fmla="*/ 2 w 152"/>
                  <a:gd name="T17" fmla="*/ 0 h 209"/>
                  <a:gd name="T18" fmla="*/ 2 w 152"/>
                  <a:gd name="T19" fmla="*/ 0 h 209"/>
                  <a:gd name="T20" fmla="*/ 1 w 152"/>
                  <a:gd name="T21" fmla="*/ 1 h 209"/>
                  <a:gd name="T22" fmla="*/ 0 w 152"/>
                  <a:gd name="T23" fmla="*/ 1 h 209"/>
                  <a:gd name="T24" fmla="*/ 1 w 152"/>
                  <a:gd name="T25" fmla="*/ 2 h 209"/>
                  <a:gd name="T26" fmla="*/ 0 w 152"/>
                  <a:gd name="T27" fmla="*/ 3 h 209"/>
                  <a:gd name="T28" fmla="*/ 1 w 152"/>
                  <a:gd name="T29" fmla="*/ 3 h 209"/>
                  <a:gd name="T30" fmla="*/ 0 w 152"/>
                  <a:gd name="T31" fmla="*/ 4 h 209"/>
                  <a:gd name="T32" fmla="*/ 1 w 152"/>
                  <a:gd name="T33" fmla="*/ 3 h 209"/>
                  <a:gd name="T34" fmla="*/ 0 w 152"/>
                  <a:gd name="T35" fmla="*/ 4 h 2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2"/>
                  <a:gd name="T55" fmla="*/ 0 h 209"/>
                  <a:gd name="T56" fmla="*/ 152 w 152"/>
                  <a:gd name="T57" fmla="*/ 209 h 2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2" h="209">
                    <a:moveTo>
                      <a:pt x="0" y="177"/>
                    </a:moveTo>
                    <a:lnTo>
                      <a:pt x="18" y="193"/>
                    </a:lnTo>
                    <a:lnTo>
                      <a:pt x="2" y="209"/>
                    </a:lnTo>
                    <a:lnTo>
                      <a:pt x="142" y="178"/>
                    </a:lnTo>
                    <a:lnTo>
                      <a:pt x="152" y="67"/>
                    </a:lnTo>
                    <a:lnTo>
                      <a:pt x="133" y="41"/>
                    </a:lnTo>
                    <a:lnTo>
                      <a:pt x="93" y="54"/>
                    </a:lnTo>
                    <a:lnTo>
                      <a:pt x="79" y="37"/>
                    </a:lnTo>
                    <a:lnTo>
                      <a:pt x="96" y="12"/>
                    </a:lnTo>
                    <a:lnTo>
                      <a:pt x="79" y="0"/>
                    </a:lnTo>
                    <a:lnTo>
                      <a:pt x="63" y="52"/>
                    </a:lnTo>
                    <a:lnTo>
                      <a:pt x="2" y="67"/>
                    </a:lnTo>
                    <a:lnTo>
                      <a:pt x="22" y="79"/>
                    </a:lnTo>
                    <a:lnTo>
                      <a:pt x="8" y="109"/>
                    </a:lnTo>
                    <a:lnTo>
                      <a:pt x="49" y="117"/>
                    </a:lnTo>
                    <a:lnTo>
                      <a:pt x="13" y="158"/>
                    </a:lnTo>
                    <a:lnTo>
                      <a:pt x="53" y="148"/>
                    </a:lnTo>
                    <a:lnTo>
                      <a:pt x="0" y="17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4" name="Freeform 422"/>
              <p:cNvSpPr/>
              <p:nvPr/>
            </p:nvSpPr>
            <p:spPr bwMode="auto">
              <a:xfrm>
                <a:off x="1660" y="2308"/>
                <a:ext cx="27" cy="23"/>
              </a:xfrm>
              <a:custGeom>
                <a:avLst/>
                <a:gdLst>
                  <a:gd name="T0" fmla="*/ 0 w 97"/>
                  <a:gd name="T1" fmla="*/ 1 h 82"/>
                  <a:gd name="T2" fmla="*/ 0 w 97"/>
                  <a:gd name="T3" fmla="*/ 1 h 82"/>
                  <a:gd name="T4" fmla="*/ 1 w 97"/>
                  <a:gd name="T5" fmla="*/ 1 h 82"/>
                  <a:gd name="T6" fmla="*/ 2 w 97"/>
                  <a:gd name="T7" fmla="*/ 2 h 82"/>
                  <a:gd name="T8" fmla="*/ 2 w 97"/>
                  <a:gd name="T9" fmla="*/ 1 h 82"/>
                  <a:gd name="T10" fmla="*/ 2 w 97"/>
                  <a:gd name="T11" fmla="*/ 0 h 82"/>
                  <a:gd name="T12" fmla="*/ 1 w 97"/>
                  <a:gd name="T13" fmla="*/ 0 h 82"/>
                  <a:gd name="T14" fmla="*/ 0 w 97"/>
                  <a:gd name="T15" fmla="*/ 1 h 82"/>
                  <a:gd name="T16" fmla="*/ 0 w 97"/>
                  <a:gd name="T17" fmla="*/ 1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82"/>
                  <a:gd name="T29" fmla="*/ 97 w 97"/>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82">
                    <a:moveTo>
                      <a:pt x="0" y="52"/>
                    </a:moveTo>
                    <a:lnTo>
                      <a:pt x="14" y="69"/>
                    </a:lnTo>
                    <a:lnTo>
                      <a:pt x="54" y="56"/>
                    </a:lnTo>
                    <a:lnTo>
                      <a:pt x="73" y="82"/>
                    </a:lnTo>
                    <a:lnTo>
                      <a:pt x="97" y="52"/>
                    </a:lnTo>
                    <a:lnTo>
                      <a:pt x="74" y="15"/>
                    </a:lnTo>
                    <a:lnTo>
                      <a:pt x="29" y="0"/>
                    </a:lnTo>
                    <a:lnTo>
                      <a:pt x="17" y="27"/>
                    </a:lnTo>
                    <a:lnTo>
                      <a:pt x="0" y="5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5" name="Freeform 423"/>
              <p:cNvSpPr/>
              <p:nvPr/>
            </p:nvSpPr>
            <p:spPr bwMode="auto">
              <a:xfrm>
                <a:off x="1672" y="2256"/>
                <a:ext cx="8" cy="9"/>
              </a:xfrm>
              <a:custGeom>
                <a:avLst/>
                <a:gdLst>
                  <a:gd name="T0" fmla="*/ 0 w 26"/>
                  <a:gd name="T1" fmla="*/ 1 h 35"/>
                  <a:gd name="T2" fmla="*/ 0 w 26"/>
                  <a:gd name="T3" fmla="*/ 0 h 35"/>
                  <a:gd name="T4" fmla="*/ 1 w 26"/>
                  <a:gd name="T5" fmla="*/ 0 h 35"/>
                  <a:gd name="T6" fmla="*/ 0 w 26"/>
                  <a:gd name="T7" fmla="*/ 1 h 35"/>
                  <a:gd name="T8" fmla="*/ 0 60000 65536"/>
                  <a:gd name="T9" fmla="*/ 0 60000 65536"/>
                  <a:gd name="T10" fmla="*/ 0 60000 65536"/>
                  <a:gd name="T11" fmla="*/ 0 60000 65536"/>
                  <a:gd name="T12" fmla="*/ 0 w 26"/>
                  <a:gd name="T13" fmla="*/ 0 h 35"/>
                  <a:gd name="T14" fmla="*/ 26 w 26"/>
                  <a:gd name="T15" fmla="*/ 35 h 35"/>
                </a:gdLst>
                <a:ahLst/>
                <a:cxnLst>
                  <a:cxn ang="T8">
                    <a:pos x="T0" y="T1"/>
                  </a:cxn>
                  <a:cxn ang="T9">
                    <a:pos x="T2" y="T3"/>
                  </a:cxn>
                  <a:cxn ang="T10">
                    <a:pos x="T4" y="T5"/>
                  </a:cxn>
                  <a:cxn ang="T11">
                    <a:pos x="T6" y="T7"/>
                  </a:cxn>
                </a:cxnLst>
                <a:rect l="T12" t="T13" r="T14" b="T15"/>
                <a:pathLst>
                  <a:path w="26" h="35">
                    <a:moveTo>
                      <a:pt x="0" y="35"/>
                    </a:moveTo>
                    <a:lnTo>
                      <a:pt x="0" y="8"/>
                    </a:lnTo>
                    <a:lnTo>
                      <a:pt x="26" y="0"/>
                    </a:lnTo>
                    <a:lnTo>
                      <a:pt x="0" y="3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6" name="Freeform 424"/>
              <p:cNvSpPr/>
              <p:nvPr/>
            </p:nvSpPr>
            <p:spPr bwMode="auto">
              <a:xfrm>
                <a:off x="1675" y="2266"/>
                <a:ext cx="6" cy="7"/>
              </a:xfrm>
              <a:custGeom>
                <a:avLst/>
                <a:gdLst>
                  <a:gd name="T0" fmla="*/ 0 w 22"/>
                  <a:gd name="T1" fmla="*/ 0 h 24"/>
                  <a:gd name="T2" fmla="*/ 0 w 22"/>
                  <a:gd name="T3" fmla="*/ 0 h 24"/>
                  <a:gd name="T4" fmla="*/ 1 w 22"/>
                  <a:gd name="T5" fmla="*/ 1 h 24"/>
                  <a:gd name="T6" fmla="*/ 0 w 22"/>
                  <a:gd name="T7" fmla="*/ 0 h 24"/>
                  <a:gd name="T8" fmla="*/ 0 60000 65536"/>
                  <a:gd name="T9" fmla="*/ 0 60000 65536"/>
                  <a:gd name="T10" fmla="*/ 0 60000 65536"/>
                  <a:gd name="T11" fmla="*/ 0 60000 65536"/>
                  <a:gd name="T12" fmla="*/ 0 w 22"/>
                  <a:gd name="T13" fmla="*/ 0 h 24"/>
                  <a:gd name="T14" fmla="*/ 22 w 22"/>
                  <a:gd name="T15" fmla="*/ 24 h 24"/>
                </a:gdLst>
                <a:ahLst/>
                <a:cxnLst>
                  <a:cxn ang="T8">
                    <a:pos x="T0" y="T1"/>
                  </a:cxn>
                  <a:cxn ang="T9">
                    <a:pos x="T2" y="T3"/>
                  </a:cxn>
                  <a:cxn ang="T10">
                    <a:pos x="T4" y="T5"/>
                  </a:cxn>
                  <a:cxn ang="T11">
                    <a:pos x="T6" y="T7"/>
                  </a:cxn>
                </a:cxnLst>
                <a:rect l="T12" t="T13" r="T14" b="T15"/>
                <a:pathLst>
                  <a:path w="22" h="24">
                    <a:moveTo>
                      <a:pt x="0" y="18"/>
                    </a:moveTo>
                    <a:lnTo>
                      <a:pt x="14" y="0"/>
                    </a:lnTo>
                    <a:lnTo>
                      <a:pt x="22" y="24"/>
                    </a:lnTo>
                    <a:lnTo>
                      <a:pt x="0" y="1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7" name="Freeform 425"/>
              <p:cNvSpPr/>
              <p:nvPr/>
            </p:nvSpPr>
            <p:spPr bwMode="auto">
              <a:xfrm>
                <a:off x="1681" y="2250"/>
                <a:ext cx="85" cy="149"/>
              </a:xfrm>
              <a:custGeom>
                <a:avLst/>
                <a:gdLst>
                  <a:gd name="T0" fmla="*/ 0 w 297"/>
                  <a:gd name="T1" fmla="*/ 3 h 521"/>
                  <a:gd name="T2" fmla="*/ 0 w 297"/>
                  <a:gd name="T3" fmla="*/ 1 h 521"/>
                  <a:gd name="T4" fmla="*/ 1 w 297"/>
                  <a:gd name="T5" fmla="*/ 0 h 521"/>
                  <a:gd name="T6" fmla="*/ 3 w 297"/>
                  <a:gd name="T7" fmla="*/ 0 h 521"/>
                  <a:gd name="T8" fmla="*/ 2 w 297"/>
                  <a:gd name="T9" fmla="*/ 1 h 521"/>
                  <a:gd name="T10" fmla="*/ 4 w 297"/>
                  <a:gd name="T11" fmla="*/ 2 h 521"/>
                  <a:gd name="T12" fmla="*/ 3 w 297"/>
                  <a:gd name="T13" fmla="*/ 4 h 521"/>
                  <a:gd name="T14" fmla="*/ 4 w 297"/>
                  <a:gd name="T15" fmla="*/ 4 h 521"/>
                  <a:gd name="T16" fmla="*/ 5 w 297"/>
                  <a:gd name="T17" fmla="*/ 7 h 521"/>
                  <a:gd name="T18" fmla="*/ 5 w 297"/>
                  <a:gd name="T19" fmla="*/ 7 h 521"/>
                  <a:gd name="T20" fmla="*/ 6 w 297"/>
                  <a:gd name="T21" fmla="*/ 8 h 521"/>
                  <a:gd name="T22" fmla="*/ 5 w 297"/>
                  <a:gd name="T23" fmla="*/ 8 h 521"/>
                  <a:gd name="T24" fmla="*/ 7 w 297"/>
                  <a:gd name="T25" fmla="*/ 9 h 521"/>
                  <a:gd name="T26" fmla="*/ 6 w 297"/>
                  <a:gd name="T27" fmla="*/ 10 h 521"/>
                  <a:gd name="T28" fmla="*/ 7 w 297"/>
                  <a:gd name="T29" fmla="*/ 11 h 521"/>
                  <a:gd name="T30" fmla="*/ 0 w 297"/>
                  <a:gd name="T31" fmla="*/ 12 h 521"/>
                  <a:gd name="T32" fmla="*/ 3 w 297"/>
                  <a:gd name="T33" fmla="*/ 10 h 521"/>
                  <a:gd name="T34" fmla="*/ 2 w 297"/>
                  <a:gd name="T35" fmla="*/ 10 h 521"/>
                  <a:gd name="T36" fmla="*/ 1 w 297"/>
                  <a:gd name="T37" fmla="*/ 9 h 521"/>
                  <a:gd name="T38" fmla="*/ 2 w 297"/>
                  <a:gd name="T39" fmla="*/ 9 h 521"/>
                  <a:gd name="T40" fmla="*/ 1 w 297"/>
                  <a:gd name="T41" fmla="*/ 8 h 521"/>
                  <a:gd name="T42" fmla="*/ 3 w 297"/>
                  <a:gd name="T43" fmla="*/ 7 h 521"/>
                  <a:gd name="T44" fmla="*/ 3 w 297"/>
                  <a:gd name="T45" fmla="*/ 6 h 521"/>
                  <a:gd name="T46" fmla="*/ 2 w 297"/>
                  <a:gd name="T47" fmla="*/ 6 h 521"/>
                  <a:gd name="T48" fmla="*/ 3 w 297"/>
                  <a:gd name="T49" fmla="*/ 5 h 521"/>
                  <a:gd name="T50" fmla="*/ 1 w 297"/>
                  <a:gd name="T51" fmla="*/ 6 h 521"/>
                  <a:gd name="T52" fmla="*/ 1 w 297"/>
                  <a:gd name="T53" fmla="*/ 4 h 521"/>
                  <a:gd name="T54" fmla="*/ 0 w 297"/>
                  <a:gd name="T55" fmla="*/ 5 h 521"/>
                  <a:gd name="T56" fmla="*/ 1 w 297"/>
                  <a:gd name="T57" fmla="*/ 3 h 521"/>
                  <a:gd name="T58" fmla="*/ 0 w 297"/>
                  <a:gd name="T59" fmla="*/ 3 h 5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521"/>
                  <a:gd name="T92" fmla="*/ 297 w 297"/>
                  <a:gd name="T93" fmla="*/ 521 h 5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521">
                    <a:moveTo>
                      <a:pt x="0" y="122"/>
                    </a:moveTo>
                    <a:lnTo>
                      <a:pt x="11" y="50"/>
                    </a:lnTo>
                    <a:lnTo>
                      <a:pt x="49" y="0"/>
                    </a:lnTo>
                    <a:lnTo>
                      <a:pt x="113" y="0"/>
                    </a:lnTo>
                    <a:lnTo>
                      <a:pt x="73" y="62"/>
                    </a:lnTo>
                    <a:lnTo>
                      <a:pt x="161" y="74"/>
                    </a:lnTo>
                    <a:lnTo>
                      <a:pt x="106" y="161"/>
                    </a:lnTo>
                    <a:lnTo>
                      <a:pt x="175" y="189"/>
                    </a:lnTo>
                    <a:lnTo>
                      <a:pt x="239" y="296"/>
                    </a:lnTo>
                    <a:lnTo>
                      <a:pt x="220" y="304"/>
                    </a:lnTo>
                    <a:lnTo>
                      <a:pt x="248" y="330"/>
                    </a:lnTo>
                    <a:lnTo>
                      <a:pt x="231" y="359"/>
                    </a:lnTo>
                    <a:lnTo>
                      <a:pt x="297" y="364"/>
                    </a:lnTo>
                    <a:lnTo>
                      <a:pt x="258" y="433"/>
                    </a:lnTo>
                    <a:lnTo>
                      <a:pt x="285" y="455"/>
                    </a:lnTo>
                    <a:lnTo>
                      <a:pt x="18" y="521"/>
                    </a:lnTo>
                    <a:lnTo>
                      <a:pt x="139" y="423"/>
                    </a:lnTo>
                    <a:lnTo>
                      <a:pt x="102" y="438"/>
                    </a:lnTo>
                    <a:lnTo>
                      <a:pt x="34" y="410"/>
                    </a:lnTo>
                    <a:lnTo>
                      <a:pt x="85" y="375"/>
                    </a:lnTo>
                    <a:lnTo>
                      <a:pt x="55" y="359"/>
                    </a:lnTo>
                    <a:lnTo>
                      <a:pt x="123" y="319"/>
                    </a:lnTo>
                    <a:lnTo>
                      <a:pt x="133" y="271"/>
                    </a:lnTo>
                    <a:lnTo>
                      <a:pt x="95" y="256"/>
                    </a:lnTo>
                    <a:lnTo>
                      <a:pt x="113" y="229"/>
                    </a:lnTo>
                    <a:lnTo>
                      <a:pt x="46" y="242"/>
                    </a:lnTo>
                    <a:lnTo>
                      <a:pt x="49" y="169"/>
                    </a:lnTo>
                    <a:lnTo>
                      <a:pt x="11" y="202"/>
                    </a:lnTo>
                    <a:lnTo>
                      <a:pt x="31" y="126"/>
                    </a:lnTo>
                    <a:lnTo>
                      <a:pt x="0" y="12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8" name="Freeform 426"/>
              <p:cNvSpPr/>
              <p:nvPr/>
            </p:nvSpPr>
            <p:spPr bwMode="auto">
              <a:xfrm>
                <a:off x="3793" y="2153"/>
                <a:ext cx="33" cy="12"/>
              </a:xfrm>
              <a:custGeom>
                <a:avLst/>
                <a:gdLst>
                  <a:gd name="T0" fmla="*/ 0 w 116"/>
                  <a:gd name="T1" fmla="*/ 0 h 42"/>
                  <a:gd name="T2" fmla="*/ 2 w 116"/>
                  <a:gd name="T3" fmla="*/ 0 h 42"/>
                  <a:gd name="T4" fmla="*/ 3 w 116"/>
                  <a:gd name="T5" fmla="*/ 1 h 42"/>
                  <a:gd name="T6" fmla="*/ 2 w 116"/>
                  <a:gd name="T7" fmla="*/ 1 h 42"/>
                  <a:gd name="T8" fmla="*/ 0 w 116"/>
                  <a:gd name="T9" fmla="*/ 0 h 42"/>
                  <a:gd name="T10" fmla="*/ 0 60000 65536"/>
                  <a:gd name="T11" fmla="*/ 0 60000 65536"/>
                  <a:gd name="T12" fmla="*/ 0 60000 65536"/>
                  <a:gd name="T13" fmla="*/ 0 60000 65536"/>
                  <a:gd name="T14" fmla="*/ 0 60000 65536"/>
                  <a:gd name="T15" fmla="*/ 0 w 116"/>
                  <a:gd name="T16" fmla="*/ 0 h 42"/>
                  <a:gd name="T17" fmla="*/ 116 w 116"/>
                  <a:gd name="T18" fmla="*/ 42 h 42"/>
                </a:gdLst>
                <a:ahLst/>
                <a:cxnLst>
                  <a:cxn ang="T10">
                    <a:pos x="T0" y="T1"/>
                  </a:cxn>
                  <a:cxn ang="T11">
                    <a:pos x="T2" y="T3"/>
                  </a:cxn>
                  <a:cxn ang="T12">
                    <a:pos x="T4" y="T5"/>
                  </a:cxn>
                  <a:cxn ang="T13">
                    <a:pos x="T6" y="T7"/>
                  </a:cxn>
                  <a:cxn ang="T14">
                    <a:pos x="T8" y="T9"/>
                  </a:cxn>
                </a:cxnLst>
                <a:rect l="T15" t="T16" r="T17" b="T18"/>
                <a:pathLst>
                  <a:path w="116" h="42">
                    <a:moveTo>
                      <a:pt x="0" y="14"/>
                    </a:moveTo>
                    <a:lnTo>
                      <a:pt x="71" y="0"/>
                    </a:lnTo>
                    <a:lnTo>
                      <a:pt x="116" y="21"/>
                    </a:lnTo>
                    <a:lnTo>
                      <a:pt x="92" y="42"/>
                    </a:lnTo>
                    <a:lnTo>
                      <a:pt x="0" y="1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19" name="Freeform 427"/>
              <p:cNvSpPr/>
              <p:nvPr/>
            </p:nvSpPr>
            <p:spPr bwMode="auto">
              <a:xfrm>
                <a:off x="2859" y="2788"/>
                <a:ext cx="77" cy="188"/>
              </a:xfrm>
              <a:custGeom>
                <a:avLst/>
                <a:gdLst>
                  <a:gd name="T0" fmla="*/ 0 w 268"/>
                  <a:gd name="T1" fmla="*/ 1 h 659"/>
                  <a:gd name="T2" fmla="*/ 1 w 268"/>
                  <a:gd name="T3" fmla="*/ 2 h 659"/>
                  <a:gd name="T4" fmla="*/ 2 w 268"/>
                  <a:gd name="T5" fmla="*/ 3 h 659"/>
                  <a:gd name="T6" fmla="*/ 1 w 268"/>
                  <a:gd name="T7" fmla="*/ 4 h 659"/>
                  <a:gd name="T8" fmla="*/ 4 w 268"/>
                  <a:gd name="T9" fmla="*/ 6 h 659"/>
                  <a:gd name="T10" fmla="*/ 5 w 268"/>
                  <a:gd name="T11" fmla="*/ 9 h 659"/>
                  <a:gd name="T12" fmla="*/ 5 w 268"/>
                  <a:gd name="T13" fmla="*/ 11 h 659"/>
                  <a:gd name="T14" fmla="*/ 2 w 268"/>
                  <a:gd name="T15" fmla="*/ 13 h 659"/>
                  <a:gd name="T16" fmla="*/ 3 w 268"/>
                  <a:gd name="T17" fmla="*/ 15 h 659"/>
                  <a:gd name="T18" fmla="*/ 3 w 268"/>
                  <a:gd name="T19" fmla="*/ 14 h 659"/>
                  <a:gd name="T20" fmla="*/ 4 w 268"/>
                  <a:gd name="T21" fmla="*/ 14 h 659"/>
                  <a:gd name="T22" fmla="*/ 4 w 268"/>
                  <a:gd name="T23" fmla="*/ 13 h 659"/>
                  <a:gd name="T24" fmla="*/ 6 w 268"/>
                  <a:gd name="T25" fmla="*/ 12 h 659"/>
                  <a:gd name="T26" fmla="*/ 6 w 268"/>
                  <a:gd name="T27" fmla="*/ 8 h 659"/>
                  <a:gd name="T28" fmla="*/ 3 w 268"/>
                  <a:gd name="T29" fmla="*/ 5 h 659"/>
                  <a:gd name="T30" fmla="*/ 3 w 268"/>
                  <a:gd name="T31" fmla="*/ 3 h 659"/>
                  <a:gd name="T32" fmla="*/ 5 w 268"/>
                  <a:gd name="T33" fmla="*/ 2 h 659"/>
                  <a:gd name="T34" fmla="*/ 3 w 268"/>
                  <a:gd name="T35" fmla="*/ 0 h 659"/>
                  <a:gd name="T36" fmla="*/ 0 w 268"/>
                  <a:gd name="T37" fmla="*/ 1 h 6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659"/>
                  <a:gd name="T59" fmla="*/ 268 w 268"/>
                  <a:gd name="T60" fmla="*/ 659 h 6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659">
                    <a:moveTo>
                      <a:pt x="0" y="34"/>
                    </a:moveTo>
                    <a:lnTo>
                      <a:pt x="39" y="101"/>
                    </a:lnTo>
                    <a:lnTo>
                      <a:pt x="92" y="128"/>
                    </a:lnTo>
                    <a:lnTo>
                      <a:pt x="65" y="181"/>
                    </a:lnTo>
                    <a:lnTo>
                      <a:pt x="158" y="268"/>
                    </a:lnTo>
                    <a:lnTo>
                      <a:pt x="201" y="387"/>
                    </a:lnTo>
                    <a:lnTo>
                      <a:pt x="204" y="489"/>
                    </a:lnTo>
                    <a:lnTo>
                      <a:pt x="87" y="577"/>
                    </a:lnTo>
                    <a:lnTo>
                      <a:pt x="110" y="659"/>
                    </a:lnTo>
                    <a:lnTo>
                      <a:pt x="143" y="602"/>
                    </a:lnTo>
                    <a:lnTo>
                      <a:pt x="165" y="615"/>
                    </a:lnTo>
                    <a:lnTo>
                      <a:pt x="175" y="580"/>
                    </a:lnTo>
                    <a:lnTo>
                      <a:pt x="268" y="519"/>
                    </a:lnTo>
                    <a:lnTo>
                      <a:pt x="254" y="354"/>
                    </a:lnTo>
                    <a:lnTo>
                      <a:pt x="129" y="201"/>
                    </a:lnTo>
                    <a:lnTo>
                      <a:pt x="142" y="151"/>
                    </a:lnTo>
                    <a:lnTo>
                      <a:pt x="217" y="76"/>
                    </a:lnTo>
                    <a:lnTo>
                      <a:pt x="115" y="0"/>
                    </a:lnTo>
                    <a:lnTo>
                      <a:pt x="0" y="3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0" name="Freeform 428"/>
              <p:cNvSpPr/>
              <p:nvPr/>
            </p:nvSpPr>
            <p:spPr bwMode="auto">
              <a:xfrm>
                <a:off x="2219" y="2842"/>
                <a:ext cx="105" cy="83"/>
              </a:xfrm>
              <a:custGeom>
                <a:avLst/>
                <a:gdLst>
                  <a:gd name="T0" fmla="*/ 0 w 369"/>
                  <a:gd name="T1" fmla="*/ 7 h 289"/>
                  <a:gd name="T2" fmla="*/ 2 w 369"/>
                  <a:gd name="T3" fmla="*/ 5 h 289"/>
                  <a:gd name="T4" fmla="*/ 2 w 369"/>
                  <a:gd name="T5" fmla="*/ 5 h 289"/>
                  <a:gd name="T6" fmla="*/ 3 w 369"/>
                  <a:gd name="T7" fmla="*/ 4 h 289"/>
                  <a:gd name="T8" fmla="*/ 5 w 369"/>
                  <a:gd name="T9" fmla="*/ 1 h 289"/>
                  <a:gd name="T10" fmla="*/ 8 w 369"/>
                  <a:gd name="T11" fmla="*/ 0 h 289"/>
                  <a:gd name="T12" fmla="*/ 9 w 369"/>
                  <a:gd name="T13" fmla="*/ 3 h 289"/>
                  <a:gd name="T14" fmla="*/ 8 w 369"/>
                  <a:gd name="T15" fmla="*/ 4 h 289"/>
                  <a:gd name="T16" fmla="*/ 5 w 369"/>
                  <a:gd name="T17" fmla="*/ 5 h 289"/>
                  <a:gd name="T18" fmla="*/ 0 w 369"/>
                  <a:gd name="T19" fmla="*/ 7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289"/>
                  <a:gd name="T32" fmla="*/ 369 w 369"/>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289">
                    <a:moveTo>
                      <a:pt x="0" y="289"/>
                    </a:moveTo>
                    <a:lnTo>
                      <a:pt x="96" y="225"/>
                    </a:lnTo>
                    <a:lnTo>
                      <a:pt x="79" y="194"/>
                    </a:lnTo>
                    <a:lnTo>
                      <a:pt x="108" y="157"/>
                    </a:lnTo>
                    <a:lnTo>
                      <a:pt x="207" y="33"/>
                    </a:lnTo>
                    <a:lnTo>
                      <a:pt x="329" y="0"/>
                    </a:lnTo>
                    <a:lnTo>
                      <a:pt x="369" y="113"/>
                    </a:lnTo>
                    <a:lnTo>
                      <a:pt x="336" y="157"/>
                    </a:lnTo>
                    <a:lnTo>
                      <a:pt x="197" y="232"/>
                    </a:lnTo>
                    <a:lnTo>
                      <a:pt x="0" y="28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1" name="Freeform 429"/>
              <p:cNvSpPr/>
              <p:nvPr/>
            </p:nvSpPr>
            <p:spPr bwMode="auto">
              <a:xfrm>
                <a:off x="2211" y="2864"/>
                <a:ext cx="39" cy="61"/>
              </a:xfrm>
              <a:custGeom>
                <a:avLst/>
                <a:gdLst>
                  <a:gd name="T0" fmla="*/ 0 w 137"/>
                  <a:gd name="T1" fmla="*/ 1 h 211"/>
                  <a:gd name="T2" fmla="*/ 1 w 137"/>
                  <a:gd name="T3" fmla="*/ 5 h 211"/>
                  <a:gd name="T4" fmla="*/ 3 w 137"/>
                  <a:gd name="T5" fmla="*/ 3 h 211"/>
                  <a:gd name="T6" fmla="*/ 3 w 137"/>
                  <a:gd name="T7" fmla="*/ 3 h 211"/>
                  <a:gd name="T8" fmla="*/ 3 w 137"/>
                  <a:gd name="T9" fmla="*/ 2 h 211"/>
                  <a:gd name="T10" fmla="*/ 3 w 137"/>
                  <a:gd name="T11" fmla="*/ 1 h 211"/>
                  <a:gd name="T12" fmla="*/ 1 w 137"/>
                  <a:gd name="T13" fmla="*/ 0 h 211"/>
                  <a:gd name="T14" fmla="*/ 0 w 137"/>
                  <a:gd name="T15" fmla="*/ 1 h 211"/>
                  <a:gd name="T16" fmla="*/ 0 60000 65536"/>
                  <a:gd name="T17" fmla="*/ 0 60000 65536"/>
                  <a:gd name="T18" fmla="*/ 0 60000 65536"/>
                  <a:gd name="T19" fmla="*/ 0 60000 65536"/>
                  <a:gd name="T20" fmla="*/ 0 60000 65536"/>
                  <a:gd name="T21" fmla="*/ 0 60000 65536"/>
                  <a:gd name="T22" fmla="*/ 0 60000 65536"/>
                  <a:gd name="T23" fmla="*/ 0 60000 65536"/>
                  <a:gd name="T24" fmla="*/ 0 w 137"/>
                  <a:gd name="T25" fmla="*/ 0 h 211"/>
                  <a:gd name="T26" fmla="*/ 137 w 137"/>
                  <a:gd name="T27" fmla="*/ 211 h 2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 h="211">
                    <a:moveTo>
                      <a:pt x="0" y="42"/>
                    </a:moveTo>
                    <a:lnTo>
                      <a:pt x="29" y="211"/>
                    </a:lnTo>
                    <a:lnTo>
                      <a:pt x="125" y="147"/>
                    </a:lnTo>
                    <a:lnTo>
                      <a:pt x="108" y="116"/>
                    </a:lnTo>
                    <a:lnTo>
                      <a:pt x="137" y="79"/>
                    </a:lnTo>
                    <a:lnTo>
                      <a:pt x="137" y="32"/>
                    </a:lnTo>
                    <a:lnTo>
                      <a:pt x="67" y="0"/>
                    </a:lnTo>
                    <a:lnTo>
                      <a:pt x="0" y="4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2" name="Freeform 430"/>
              <p:cNvSpPr/>
              <p:nvPr/>
            </p:nvSpPr>
            <p:spPr bwMode="auto">
              <a:xfrm>
                <a:off x="1896" y="2448"/>
                <a:ext cx="102" cy="92"/>
              </a:xfrm>
              <a:custGeom>
                <a:avLst/>
                <a:gdLst>
                  <a:gd name="T0" fmla="*/ 0 w 356"/>
                  <a:gd name="T1" fmla="*/ 2 h 323"/>
                  <a:gd name="T2" fmla="*/ 0 w 356"/>
                  <a:gd name="T3" fmla="*/ 1 h 323"/>
                  <a:gd name="T4" fmla="*/ 2 w 356"/>
                  <a:gd name="T5" fmla="*/ 0 h 323"/>
                  <a:gd name="T6" fmla="*/ 4 w 356"/>
                  <a:gd name="T7" fmla="*/ 1 h 323"/>
                  <a:gd name="T8" fmla="*/ 6 w 356"/>
                  <a:gd name="T9" fmla="*/ 1 h 323"/>
                  <a:gd name="T10" fmla="*/ 8 w 356"/>
                  <a:gd name="T11" fmla="*/ 3 h 323"/>
                  <a:gd name="T12" fmla="*/ 8 w 356"/>
                  <a:gd name="T13" fmla="*/ 6 h 323"/>
                  <a:gd name="T14" fmla="*/ 8 w 356"/>
                  <a:gd name="T15" fmla="*/ 7 h 323"/>
                  <a:gd name="T16" fmla="*/ 7 w 356"/>
                  <a:gd name="T17" fmla="*/ 7 h 323"/>
                  <a:gd name="T18" fmla="*/ 6 w 356"/>
                  <a:gd name="T19" fmla="*/ 5 h 323"/>
                  <a:gd name="T20" fmla="*/ 5 w 356"/>
                  <a:gd name="T21" fmla="*/ 6 h 323"/>
                  <a:gd name="T22" fmla="*/ 2 w 356"/>
                  <a:gd name="T23" fmla="*/ 4 h 323"/>
                  <a:gd name="T24" fmla="*/ 1 w 356"/>
                  <a:gd name="T25" fmla="*/ 2 h 323"/>
                  <a:gd name="T26" fmla="*/ 0 w 356"/>
                  <a:gd name="T27" fmla="*/ 3 h 323"/>
                  <a:gd name="T28" fmla="*/ 0 w 356"/>
                  <a:gd name="T29" fmla="*/ 2 h 3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6"/>
                  <a:gd name="T46" fmla="*/ 0 h 323"/>
                  <a:gd name="T47" fmla="*/ 356 w 356"/>
                  <a:gd name="T48" fmla="*/ 323 h 3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6" h="323">
                    <a:moveTo>
                      <a:pt x="0" y="76"/>
                    </a:moveTo>
                    <a:lnTo>
                      <a:pt x="0" y="23"/>
                    </a:lnTo>
                    <a:lnTo>
                      <a:pt x="91" y="0"/>
                    </a:lnTo>
                    <a:lnTo>
                      <a:pt x="164" y="64"/>
                    </a:lnTo>
                    <a:lnTo>
                      <a:pt x="245" y="46"/>
                    </a:lnTo>
                    <a:lnTo>
                      <a:pt x="345" y="146"/>
                    </a:lnTo>
                    <a:lnTo>
                      <a:pt x="332" y="253"/>
                    </a:lnTo>
                    <a:lnTo>
                      <a:pt x="356" y="299"/>
                    </a:lnTo>
                    <a:lnTo>
                      <a:pt x="281" y="323"/>
                    </a:lnTo>
                    <a:lnTo>
                      <a:pt x="243" y="235"/>
                    </a:lnTo>
                    <a:lnTo>
                      <a:pt x="211" y="272"/>
                    </a:lnTo>
                    <a:lnTo>
                      <a:pt x="91" y="183"/>
                    </a:lnTo>
                    <a:lnTo>
                      <a:pt x="33" y="89"/>
                    </a:lnTo>
                    <a:lnTo>
                      <a:pt x="2" y="110"/>
                    </a:lnTo>
                    <a:lnTo>
                      <a:pt x="0" y="7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3" name="Freeform 431"/>
              <p:cNvSpPr/>
              <p:nvPr/>
            </p:nvSpPr>
            <p:spPr bwMode="auto">
              <a:xfrm>
                <a:off x="1872" y="3156"/>
                <a:ext cx="139" cy="157"/>
              </a:xfrm>
              <a:custGeom>
                <a:avLst/>
                <a:gdLst>
                  <a:gd name="T0" fmla="*/ 0 w 485"/>
                  <a:gd name="T1" fmla="*/ 12 h 550"/>
                  <a:gd name="T2" fmla="*/ 1 w 485"/>
                  <a:gd name="T3" fmla="*/ 12 h 550"/>
                  <a:gd name="T4" fmla="*/ 9 w 485"/>
                  <a:gd name="T5" fmla="*/ 13 h 550"/>
                  <a:gd name="T6" fmla="*/ 11 w 485"/>
                  <a:gd name="T7" fmla="*/ 12 h 550"/>
                  <a:gd name="T8" fmla="*/ 9 w 485"/>
                  <a:gd name="T9" fmla="*/ 11 h 550"/>
                  <a:gd name="T10" fmla="*/ 9 w 485"/>
                  <a:gd name="T11" fmla="*/ 7 h 550"/>
                  <a:gd name="T12" fmla="*/ 11 w 485"/>
                  <a:gd name="T13" fmla="*/ 7 h 550"/>
                  <a:gd name="T14" fmla="*/ 11 w 485"/>
                  <a:gd name="T15" fmla="*/ 5 h 550"/>
                  <a:gd name="T16" fmla="*/ 9 w 485"/>
                  <a:gd name="T17" fmla="*/ 5 h 550"/>
                  <a:gd name="T18" fmla="*/ 9 w 485"/>
                  <a:gd name="T19" fmla="*/ 2 h 550"/>
                  <a:gd name="T20" fmla="*/ 8 w 485"/>
                  <a:gd name="T21" fmla="*/ 1 h 550"/>
                  <a:gd name="T22" fmla="*/ 7 w 485"/>
                  <a:gd name="T23" fmla="*/ 1 h 550"/>
                  <a:gd name="T24" fmla="*/ 7 w 485"/>
                  <a:gd name="T25" fmla="*/ 2 h 550"/>
                  <a:gd name="T26" fmla="*/ 5 w 485"/>
                  <a:gd name="T27" fmla="*/ 2 h 550"/>
                  <a:gd name="T28" fmla="*/ 4 w 485"/>
                  <a:gd name="T29" fmla="*/ 0 h 550"/>
                  <a:gd name="T30" fmla="*/ 1 w 485"/>
                  <a:gd name="T31" fmla="*/ 1 h 550"/>
                  <a:gd name="T32" fmla="*/ 2 w 485"/>
                  <a:gd name="T33" fmla="*/ 5 h 550"/>
                  <a:gd name="T34" fmla="*/ 0 w 485"/>
                  <a:gd name="T35" fmla="*/ 12 h 5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5"/>
                  <a:gd name="T55" fmla="*/ 0 h 550"/>
                  <a:gd name="T56" fmla="*/ 485 w 485"/>
                  <a:gd name="T57" fmla="*/ 550 h 5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5" h="550">
                    <a:moveTo>
                      <a:pt x="0" y="515"/>
                    </a:moveTo>
                    <a:lnTo>
                      <a:pt x="63" y="496"/>
                    </a:lnTo>
                    <a:lnTo>
                      <a:pt x="376" y="550"/>
                    </a:lnTo>
                    <a:lnTo>
                      <a:pt x="446" y="524"/>
                    </a:lnTo>
                    <a:lnTo>
                      <a:pt x="399" y="484"/>
                    </a:lnTo>
                    <a:lnTo>
                      <a:pt x="399" y="317"/>
                    </a:lnTo>
                    <a:lnTo>
                      <a:pt x="485" y="317"/>
                    </a:lnTo>
                    <a:lnTo>
                      <a:pt x="480" y="227"/>
                    </a:lnTo>
                    <a:lnTo>
                      <a:pt x="399" y="236"/>
                    </a:lnTo>
                    <a:lnTo>
                      <a:pt x="391" y="77"/>
                    </a:lnTo>
                    <a:lnTo>
                      <a:pt x="356" y="48"/>
                    </a:lnTo>
                    <a:lnTo>
                      <a:pt x="305" y="52"/>
                    </a:lnTo>
                    <a:lnTo>
                      <a:pt x="294" y="96"/>
                    </a:lnTo>
                    <a:lnTo>
                      <a:pt x="239" y="102"/>
                    </a:lnTo>
                    <a:lnTo>
                      <a:pt x="179" y="0"/>
                    </a:lnTo>
                    <a:lnTo>
                      <a:pt x="34" y="23"/>
                    </a:lnTo>
                    <a:lnTo>
                      <a:pt x="86" y="231"/>
                    </a:lnTo>
                    <a:lnTo>
                      <a:pt x="0" y="51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4" name="Freeform 432"/>
              <p:cNvSpPr/>
              <p:nvPr/>
            </p:nvSpPr>
            <p:spPr bwMode="auto">
              <a:xfrm>
                <a:off x="1876" y="3143"/>
                <a:ext cx="11" cy="13"/>
              </a:xfrm>
              <a:custGeom>
                <a:avLst/>
                <a:gdLst>
                  <a:gd name="T0" fmla="*/ 0 w 40"/>
                  <a:gd name="T1" fmla="*/ 0 h 48"/>
                  <a:gd name="T2" fmla="*/ 0 w 40"/>
                  <a:gd name="T3" fmla="*/ 1 h 48"/>
                  <a:gd name="T4" fmla="*/ 1 w 40"/>
                  <a:gd name="T5" fmla="*/ 0 h 48"/>
                  <a:gd name="T6" fmla="*/ 0 w 40"/>
                  <a:gd name="T7" fmla="*/ 0 h 48"/>
                  <a:gd name="T8" fmla="*/ 0 60000 65536"/>
                  <a:gd name="T9" fmla="*/ 0 60000 65536"/>
                  <a:gd name="T10" fmla="*/ 0 60000 65536"/>
                  <a:gd name="T11" fmla="*/ 0 60000 65536"/>
                  <a:gd name="T12" fmla="*/ 0 w 40"/>
                  <a:gd name="T13" fmla="*/ 0 h 48"/>
                  <a:gd name="T14" fmla="*/ 40 w 40"/>
                  <a:gd name="T15" fmla="*/ 48 h 48"/>
                </a:gdLst>
                <a:ahLst/>
                <a:cxnLst>
                  <a:cxn ang="T8">
                    <a:pos x="T0" y="T1"/>
                  </a:cxn>
                  <a:cxn ang="T9">
                    <a:pos x="T2" y="T3"/>
                  </a:cxn>
                  <a:cxn ang="T10">
                    <a:pos x="T4" y="T5"/>
                  </a:cxn>
                  <a:cxn ang="T11">
                    <a:pos x="T6" y="T7"/>
                  </a:cxn>
                </a:cxnLst>
                <a:rect l="T12" t="T13" r="T14" b="T15"/>
                <a:pathLst>
                  <a:path w="40" h="48">
                    <a:moveTo>
                      <a:pt x="0" y="16"/>
                    </a:moveTo>
                    <a:lnTo>
                      <a:pt x="18" y="48"/>
                    </a:lnTo>
                    <a:lnTo>
                      <a:pt x="40" y="0"/>
                    </a:lnTo>
                    <a:lnTo>
                      <a:pt x="0" y="1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5" name="Freeform 433"/>
              <p:cNvSpPr/>
              <p:nvPr/>
            </p:nvSpPr>
            <p:spPr bwMode="auto">
              <a:xfrm>
                <a:off x="1963" y="3309"/>
                <a:ext cx="102" cy="117"/>
              </a:xfrm>
              <a:custGeom>
                <a:avLst/>
                <a:gdLst>
                  <a:gd name="T0" fmla="*/ 0 w 358"/>
                  <a:gd name="T1" fmla="*/ 7 h 410"/>
                  <a:gd name="T2" fmla="*/ 0 w 358"/>
                  <a:gd name="T3" fmla="*/ 5 h 410"/>
                  <a:gd name="T4" fmla="*/ 1 w 358"/>
                  <a:gd name="T5" fmla="*/ 4 h 410"/>
                  <a:gd name="T6" fmla="*/ 1 w 358"/>
                  <a:gd name="T7" fmla="*/ 1 h 410"/>
                  <a:gd name="T8" fmla="*/ 3 w 358"/>
                  <a:gd name="T9" fmla="*/ 0 h 410"/>
                  <a:gd name="T10" fmla="*/ 3 w 358"/>
                  <a:gd name="T11" fmla="*/ 1 h 410"/>
                  <a:gd name="T12" fmla="*/ 5 w 358"/>
                  <a:gd name="T13" fmla="*/ 0 h 410"/>
                  <a:gd name="T14" fmla="*/ 7 w 358"/>
                  <a:gd name="T15" fmla="*/ 4 h 410"/>
                  <a:gd name="T16" fmla="*/ 8 w 358"/>
                  <a:gd name="T17" fmla="*/ 5 h 410"/>
                  <a:gd name="T18" fmla="*/ 5 w 358"/>
                  <a:gd name="T19" fmla="*/ 8 h 410"/>
                  <a:gd name="T20" fmla="*/ 3 w 358"/>
                  <a:gd name="T21" fmla="*/ 8 h 410"/>
                  <a:gd name="T22" fmla="*/ 2 w 358"/>
                  <a:gd name="T23" fmla="*/ 9 h 410"/>
                  <a:gd name="T24" fmla="*/ 1 w 358"/>
                  <a:gd name="T25" fmla="*/ 9 h 410"/>
                  <a:gd name="T26" fmla="*/ 1 w 358"/>
                  <a:gd name="T27" fmla="*/ 8 h 410"/>
                  <a:gd name="T28" fmla="*/ 0 w 358"/>
                  <a:gd name="T29" fmla="*/ 7 h 4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8"/>
                  <a:gd name="T46" fmla="*/ 0 h 410"/>
                  <a:gd name="T47" fmla="*/ 358 w 358"/>
                  <a:gd name="T48" fmla="*/ 410 h 4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8" h="410">
                    <a:moveTo>
                      <a:pt x="0" y="314"/>
                    </a:moveTo>
                    <a:lnTo>
                      <a:pt x="0" y="191"/>
                    </a:lnTo>
                    <a:lnTo>
                      <a:pt x="40" y="188"/>
                    </a:lnTo>
                    <a:lnTo>
                      <a:pt x="40" y="30"/>
                    </a:lnTo>
                    <a:lnTo>
                      <a:pt x="115" y="12"/>
                    </a:lnTo>
                    <a:lnTo>
                      <a:pt x="138" y="39"/>
                    </a:lnTo>
                    <a:lnTo>
                      <a:pt x="201" y="0"/>
                    </a:lnTo>
                    <a:lnTo>
                      <a:pt x="306" y="169"/>
                    </a:lnTo>
                    <a:lnTo>
                      <a:pt x="358" y="197"/>
                    </a:lnTo>
                    <a:lnTo>
                      <a:pt x="216" y="353"/>
                    </a:lnTo>
                    <a:lnTo>
                      <a:pt x="131" y="353"/>
                    </a:lnTo>
                    <a:lnTo>
                      <a:pt x="86" y="408"/>
                    </a:lnTo>
                    <a:lnTo>
                      <a:pt x="32" y="410"/>
                    </a:lnTo>
                    <a:lnTo>
                      <a:pt x="34" y="360"/>
                    </a:lnTo>
                    <a:lnTo>
                      <a:pt x="0" y="31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6" name="Freeform 434"/>
              <p:cNvSpPr/>
              <p:nvPr/>
            </p:nvSpPr>
            <p:spPr bwMode="auto">
              <a:xfrm>
                <a:off x="2063" y="3113"/>
                <a:ext cx="19" cy="24"/>
              </a:xfrm>
              <a:custGeom>
                <a:avLst/>
                <a:gdLst>
                  <a:gd name="T0" fmla="*/ 0 w 69"/>
                  <a:gd name="T1" fmla="*/ 0 h 88"/>
                  <a:gd name="T2" fmla="*/ 0 w 69"/>
                  <a:gd name="T3" fmla="*/ 1 h 88"/>
                  <a:gd name="T4" fmla="*/ 1 w 69"/>
                  <a:gd name="T5" fmla="*/ 2 h 88"/>
                  <a:gd name="T6" fmla="*/ 1 w 69"/>
                  <a:gd name="T7" fmla="*/ 1 h 88"/>
                  <a:gd name="T8" fmla="*/ 1 w 69"/>
                  <a:gd name="T9" fmla="*/ 0 h 88"/>
                  <a:gd name="T10" fmla="*/ 0 w 69"/>
                  <a:gd name="T11" fmla="*/ 0 h 88"/>
                  <a:gd name="T12" fmla="*/ 0 60000 65536"/>
                  <a:gd name="T13" fmla="*/ 0 60000 65536"/>
                  <a:gd name="T14" fmla="*/ 0 60000 65536"/>
                  <a:gd name="T15" fmla="*/ 0 60000 65536"/>
                  <a:gd name="T16" fmla="*/ 0 60000 65536"/>
                  <a:gd name="T17" fmla="*/ 0 60000 65536"/>
                  <a:gd name="T18" fmla="*/ 0 w 69"/>
                  <a:gd name="T19" fmla="*/ 0 h 88"/>
                  <a:gd name="T20" fmla="*/ 69 w 69"/>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69" h="88">
                    <a:moveTo>
                      <a:pt x="0" y="15"/>
                    </a:moveTo>
                    <a:lnTo>
                      <a:pt x="8" y="45"/>
                    </a:lnTo>
                    <a:lnTo>
                      <a:pt x="27" y="88"/>
                    </a:lnTo>
                    <a:lnTo>
                      <a:pt x="69" y="35"/>
                    </a:lnTo>
                    <a:lnTo>
                      <a:pt x="66" y="0"/>
                    </a:lnTo>
                    <a:lnTo>
                      <a:pt x="0" y="1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7" name="Freeform 435"/>
              <p:cNvSpPr/>
              <p:nvPr/>
            </p:nvSpPr>
            <p:spPr bwMode="auto">
              <a:xfrm>
                <a:off x="1839" y="2923"/>
                <a:ext cx="83" cy="142"/>
              </a:xfrm>
              <a:custGeom>
                <a:avLst/>
                <a:gdLst>
                  <a:gd name="T0" fmla="*/ 0 w 294"/>
                  <a:gd name="T1" fmla="*/ 8 h 498"/>
                  <a:gd name="T2" fmla="*/ 1 w 294"/>
                  <a:gd name="T3" fmla="*/ 6 h 498"/>
                  <a:gd name="T4" fmla="*/ 3 w 294"/>
                  <a:gd name="T5" fmla="*/ 6 h 498"/>
                  <a:gd name="T6" fmla="*/ 4 w 294"/>
                  <a:gd name="T7" fmla="*/ 2 h 498"/>
                  <a:gd name="T8" fmla="*/ 5 w 294"/>
                  <a:gd name="T9" fmla="*/ 1 h 498"/>
                  <a:gd name="T10" fmla="*/ 5 w 294"/>
                  <a:gd name="T11" fmla="*/ 0 h 498"/>
                  <a:gd name="T12" fmla="*/ 5 w 294"/>
                  <a:gd name="T13" fmla="*/ 0 h 498"/>
                  <a:gd name="T14" fmla="*/ 6 w 294"/>
                  <a:gd name="T15" fmla="*/ 3 h 498"/>
                  <a:gd name="T16" fmla="*/ 5 w 294"/>
                  <a:gd name="T17" fmla="*/ 3 h 498"/>
                  <a:gd name="T18" fmla="*/ 6 w 294"/>
                  <a:gd name="T19" fmla="*/ 5 h 498"/>
                  <a:gd name="T20" fmla="*/ 5 w 294"/>
                  <a:gd name="T21" fmla="*/ 8 h 498"/>
                  <a:gd name="T22" fmla="*/ 6 w 294"/>
                  <a:gd name="T23" fmla="*/ 10 h 498"/>
                  <a:gd name="T24" fmla="*/ 6 w 294"/>
                  <a:gd name="T25" fmla="*/ 11 h 498"/>
                  <a:gd name="T26" fmla="*/ 4 w 294"/>
                  <a:gd name="T27" fmla="*/ 11 h 498"/>
                  <a:gd name="T28" fmla="*/ 2 w 294"/>
                  <a:gd name="T29" fmla="*/ 11 h 498"/>
                  <a:gd name="T30" fmla="*/ 1 w 294"/>
                  <a:gd name="T31" fmla="*/ 11 h 498"/>
                  <a:gd name="T32" fmla="*/ 1 w 294"/>
                  <a:gd name="T33" fmla="*/ 9 h 498"/>
                  <a:gd name="T34" fmla="*/ 0 w 294"/>
                  <a:gd name="T35" fmla="*/ 8 h 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498"/>
                  <a:gd name="T56" fmla="*/ 294 w 294"/>
                  <a:gd name="T57" fmla="*/ 498 h 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498">
                    <a:moveTo>
                      <a:pt x="0" y="355"/>
                    </a:moveTo>
                    <a:lnTo>
                      <a:pt x="38" y="263"/>
                    </a:lnTo>
                    <a:lnTo>
                      <a:pt x="109" y="275"/>
                    </a:lnTo>
                    <a:lnTo>
                      <a:pt x="192" y="81"/>
                    </a:lnTo>
                    <a:lnTo>
                      <a:pt x="231" y="46"/>
                    </a:lnTo>
                    <a:lnTo>
                      <a:pt x="214" y="8"/>
                    </a:lnTo>
                    <a:lnTo>
                      <a:pt x="235" y="0"/>
                    </a:lnTo>
                    <a:lnTo>
                      <a:pt x="260" y="123"/>
                    </a:lnTo>
                    <a:lnTo>
                      <a:pt x="214" y="142"/>
                    </a:lnTo>
                    <a:lnTo>
                      <a:pt x="265" y="238"/>
                    </a:lnTo>
                    <a:lnTo>
                      <a:pt x="235" y="352"/>
                    </a:lnTo>
                    <a:lnTo>
                      <a:pt x="294" y="437"/>
                    </a:lnTo>
                    <a:lnTo>
                      <a:pt x="287" y="498"/>
                    </a:lnTo>
                    <a:lnTo>
                      <a:pt x="185" y="471"/>
                    </a:lnTo>
                    <a:lnTo>
                      <a:pt x="107" y="470"/>
                    </a:lnTo>
                    <a:lnTo>
                      <a:pt x="45" y="471"/>
                    </a:lnTo>
                    <a:lnTo>
                      <a:pt x="44" y="388"/>
                    </a:lnTo>
                    <a:lnTo>
                      <a:pt x="0" y="35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8" name="Freeform 436"/>
              <p:cNvSpPr/>
              <p:nvPr/>
            </p:nvSpPr>
            <p:spPr bwMode="auto">
              <a:xfrm>
                <a:off x="1905" y="2945"/>
                <a:ext cx="142" cy="102"/>
              </a:xfrm>
              <a:custGeom>
                <a:avLst/>
                <a:gdLst>
                  <a:gd name="T0" fmla="*/ 0 w 497"/>
                  <a:gd name="T1" fmla="*/ 6 h 357"/>
                  <a:gd name="T2" fmla="*/ 1 w 497"/>
                  <a:gd name="T3" fmla="*/ 4 h 357"/>
                  <a:gd name="T4" fmla="*/ 4 w 497"/>
                  <a:gd name="T5" fmla="*/ 3 h 357"/>
                  <a:gd name="T6" fmla="*/ 4 w 497"/>
                  <a:gd name="T7" fmla="*/ 2 h 357"/>
                  <a:gd name="T8" fmla="*/ 5 w 497"/>
                  <a:gd name="T9" fmla="*/ 2 h 357"/>
                  <a:gd name="T10" fmla="*/ 7 w 497"/>
                  <a:gd name="T11" fmla="*/ 0 h 357"/>
                  <a:gd name="T12" fmla="*/ 8 w 497"/>
                  <a:gd name="T13" fmla="*/ 2 h 357"/>
                  <a:gd name="T14" fmla="*/ 9 w 497"/>
                  <a:gd name="T15" fmla="*/ 3 h 357"/>
                  <a:gd name="T16" fmla="*/ 12 w 497"/>
                  <a:gd name="T17" fmla="*/ 6 h 357"/>
                  <a:gd name="T18" fmla="*/ 6 w 497"/>
                  <a:gd name="T19" fmla="*/ 7 h 357"/>
                  <a:gd name="T20" fmla="*/ 4 w 497"/>
                  <a:gd name="T21" fmla="*/ 6 h 357"/>
                  <a:gd name="T22" fmla="*/ 4 w 497"/>
                  <a:gd name="T23" fmla="*/ 7 h 357"/>
                  <a:gd name="T24" fmla="*/ 2 w 497"/>
                  <a:gd name="T25" fmla="*/ 7 h 357"/>
                  <a:gd name="T26" fmla="*/ 1 w 497"/>
                  <a:gd name="T27" fmla="*/ 8 h 357"/>
                  <a:gd name="T28" fmla="*/ 0 w 497"/>
                  <a:gd name="T29" fmla="*/ 6 h 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7"/>
                  <a:gd name="T46" fmla="*/ 0 h 357"/>
                  <a:gd name="T47" fmla="*/ 497 w 497"/>
                  <a:gd name="T48" fmla="*/ 357 h 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7" h="357">
                    <a:moveTo>
                      <a:pt x="0" y="272"/>
                    </a:moveTo>
                    <a:lnTo>
                      <a:pt x="30" y="158"/>
                    </a:lnTo>
                    <a:lnTo>
                      <a:pt x="157" y="130"/>
                    </a:lnTo>
                    <a:lnTo>
                      <a:pt x="169" y="93"/>
                    </a:lnTo>
                    <a:lnTo>
                      <a:pt x="226" y="80"/>
                    </a:lnTo>
                    <a:lnTo>
                      <a:pt x="311" y="0"/>
                    </a:lnTo>
                    <a:lnTo>
                      <a:pt x="340" y="95"/>
                    </a:lnTo>
                    <a:lnTo>
                      <a:pt x="405" y="130"/>
                    </a:lnTo>
                    <a:lnTo>
                      <a:pt x="497" y="258"/>
                    </a:lnTo>
                    <a:lnTo>
                      <a:pt x="266" y="295"/>
                    </a:lnTo>
                    <a:lnTo>
                      <a:pt x="188" y="258"/>
                    </a:lnTo>
                    <a:lnTo>
                      <a:pt x="157" y="322"/>
                    </a:lnTo>
                    <a:lnTo>
                      <a:pt x="91" y="322"/>
                    </a:lnTo>
                    <a:lnTo>
                      <a:pt x="59" y="357"/>
                    </a:lnTo>
                    <a:lnTo>
                      <a:pt x="0" y="27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29" name="Freeform 437"/>
              <p:cNvSpPr/>
              <p:nvPr/>
            </p:nvSpPr>
            <p:spPr bwMode="auto">
              <a:xfrm>
                <a:off x="1893" y="2784"/>
                <a:ext cx="116" cy="206"/>
              </a:xfrm>
              <a:custGeom>
                <a:avLst/>
                <a:gdLst>
                  <a:gd name="T0" fmla="*/ 0 w 409"/>
                  <a:gd name="T1" fmla="*/ 10 h 725"/>
                  <a:gd name="T2" fmla="*/ 1 w 409"/>
                  <a:gd name="T3" fmla="*/ 10 h 725"/>
                  <a:gd name="T4" fmla="*/ 1 w 409"/>
                  <a:gd name="T5" fmla="*/ 11 h 725"/>
                  <a:gd name="T6" fmla="*/ 2 w 409"/>
                  <a:gd name="T7" fmla="*/ 14 h 725"/>
                  <a:gd name="T8" fmla="*/ 1 w 409"/>
                  <a:gd name="T9" fmla="*/ 14 h 725"/>
                  <a:gd name="T10" fmla="*/ 2 w 409"/>
                  <a:gd name="T11" fmla="*/ 17 h 725"/>
                  <a:gd name="T12" fmla="*/ 5 w 409"/>
                  <a:gd name="T13" fmla="*/ 16 h 725"/>
                  <a:gd name="T14" fmla="*/ 5 w 409"/>
                  <a:gd name="T15" fmla="*/ 15 h 725"/>
                  <a:gd name="T16" fmla="*/ 6 w 409"/>
                  <a:gd name="T17" fmla="*/ 15 h 725"/>
                  <a:gd name="T18" fmla="*/ 8 w 409"/>
                  <a:gd name="T19" fmla="*/ 13 h 725"/>
                  <a:gd name="T20" fmla="*/ 7 w 409"/>
                  <a:gd name="T21" fmla="*/ 11 h 725"/>
                  <a:gd name="T22" fmla="*/ 8 w 409"/>
                  <a:gd name="T23" fmla="*/ 8 h 725"/>
                  <a:gd name="T24" fmla="*/ 9 w 409"/>
                  <a:gd name="T25" fmla="*/ 8 h 725"/>
                  <a:gd name="T26" fmla="*/ 9 w 409"/>
                  <a:gd name="T27" fmla="*/ 4 h 725"/>
                  <a:gd name="T28" fmla="*/ 2 w 409"/>
                  <a:gd name="T29" fmla="*/ 0 h 725"/>
                  <a:gd name="T30" fmla="*/ 1 w 409"/>
                  <a:gd name="T31" fmla="*/ 1 h 725"/>
                  <a:gd name="T32" fmla="*/ 1 w 409"/>
                  <a:gd name="T33" fmla="*/ 2 h 725"/>
                  <a:gd name="T34" fmla="*/ 2 w 409"/>
                  <a:gd name="T35" fmla="*/ 3 h 725"/>
                  <a:gd name="T36" fmla="*/ 2 w 409"/>
                  <a:gd name="T37" fmla="*/ 7 h 725"/>
                  <a:gd name="T38" fmla="*/ 0 w 409"/>
                  <a:gd name="T39" fmla="*/ 1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9"/>
                  <a:gd name="T61" fmla="*/ 0 h 725"/>
                  <a:gd name="T62" fmla="*/ 409 w 409"/>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9" h="725">
                    <a:moveTo>
                      <a:pt x="0" y="416"/>
                    </a:moveTo>
                    <a:lnTo>
                      <a:pt x="60" y="451"/>
                    </a:lnTo>
                    <a:lnTo>
                      <a:pt x="45" y="487"/>
                    </a:lnTo>
                    <a:lnTo>
                      <a:pt x="70" y="610"/>
                    </a:lnTo>
                    <a:lnTo>
                      <a:pt x="24" y="629"/>
                    </a:lnTo>
                    <a:lnTo>
                      <a:pt x="75" y="725"/>
                    </a:lnTo>
                    <a:lnTo>
                      <a:pt x="202" y="697"/>
                    </a:lnTo>
                    <a:lnTo>
                      <a:pt x="214" y="660"/>
                    </a:lnTo>
                    <a:lnTo>
                      <a:pt x="271" y="647"/>
                    </a:lnTo>
                    <a:lnTo>
                      <a:pt x="356" y="567"/>
                    </a:lnTo>
                    <a:lnTo>
                      <a:pt x="326" y="478"/>
                    </a:lnTo>
                    <a:lnTo>
                      <a:pt x="368" y="361"/>
                    </a:lnTo>
                    <a:lnTo>
                      <a:pt x="408" y="352"/>
                    </a:lnTo>
                    <a:lnTo>
                      <a:pt x="409" y="184"/>
                    </a:lnTo>
                    <a:lnTo>
                      <a:pt x="103" y="0"/>
                    </a:lnTo>
                    <a:lnTo>
                      <a:pt x="64" y="21"/>
                    </a:lnTo>
                    <a:lnTo>
                      <a:pt x="64" y="90"/>
                    </a:lnTo>
                    <a:lnTo>
                      <a:pt x="103" y="140"/>
                    </a:lnTo>
                    <a:lnTo>
                      <a:pt x="75" y="298"/>
                    </a:lnTo>
                    <a:lnTo>
                      <a:pt x="0" y="41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0" name="Freeform 438"/>
              <p:cNvSpPr/>
              <p:nvPr/>
            </p:nvSpPr>
            <p:spPr bwMode="auto">
              <a:xfrm>
                <a:off x="1868" y="3037"/>
                <a:ext cx="82" cy="110"/>
              </a:xfrm>
              <a:custGeom>
                <a:avLst/>
                <a:gdLst>
                  <a:gd name="T0" fmla="*/ 0 w 289"/>
                  <a:gd name="T1" fmla="*/ 8 h 385"/>
                  <a:gd name="T2" fmla="*/ 1 w 289"/>
                  <a:gd name="T3" fmla="*/ 9 h 385"/>
                  <a:gd name="T4" fmla="*/ 2 w 289"/>
                  <a:gd name="T5" fmla="*/ 9 h 385"/>
                  <a:gd name="T6" fmla="*/ 3 w 289"/>
                  <a:gd name="T7" fmla="*/ 9 h 385"/>
                  <a:gd name="T8" fmla="*/ 4 w 289"/>
                  <a:gd name="T9" fmla="*/ 8 h 385"/>
                  <a:gd name="T10" fmla="*/ 5 w 289"/>
                  <a:gd name="T11" fmla="*/ 6 h 385"/>
                  <a:gd name="T12" fmla="*/ 6 w 289"/>
                  <a:gd name="T13" fmla="*/ 5 h 385"/>
                  <a:gd name="T14" fmla="*/ 7 w 289"/>
                  <a:gd name="T15" fmla="*/ 0 h 385"/>
                  <a:gd name="T16" fmla="*/ 5 w 289"/>
                  <a:gd name="T17" fmla="*/ 0 h 385"/>
                  <a:gd name="T18" fmla="*/ 4 w 289"/>
                  <a:gd name="T19" fmla="*/ 1 h 385"/>
                  <a:gd name="T20" fmla="*/ 4 w 289"/>
                  <a:gd name="T21" fmla="*/ 2 h 385"/>
                  <a:gd name="T22" fmla="*/ 2 w 289"/>
                  <a:gd name="T23" fmla="*/ 2 h 385"/>
                  <a:gd name="T24" fmla="*/ 2 w 289"/>
                  <a:gd name="T25" fmla="*/ 3 h 385"/>
                  <a:gd name="T26" fmla="*/ 3 w 289"/>
                  <a:gd name="T27" fmla="*/ 3 h 385"/>
                  <a:gd name="T28" fmla="*/ 3 w 289"/>
                  <a:gd name="T29" fmla="*/ 6 h 385"/>
                  <a:gd name="T30" fmla="*/ 1 w 289"/>
                  <a:gd name="T31" fmla="*/ 6 h 385"/>
                  <a:gd name="T32" fmla="*/ 0 w 289"/>
                  <a:gd name="T33" fmla="*/ 8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385"/>
                  <a:gd name="T53" fmla="*/ 289 w 289"/>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385">
                    <a:moveTo>
                      <a:pt x="0" y="335"/>
                    </a:moveTo>
                    <a:lnTo>
                      <a:pt x="30" y="385"/>
                    </a:lnTo>
                    <a:lnTo>
                      <a:pt x="70" y="369"/>
                    </a:lnTo>
                    <a:lnTo>
                      <a:pt x="130" y="372"/>
                    </a:lnTo>
                    <a:lnTo>
                      <a:pt x="183" y="333"/>
                    </a:lnTo>
                    <a:lnTo>
                      <a:pt x="199" y="257"/>
                    </a:lnTo>
                    <a:lnTo>
                      <a:pt x="251" y="192"/>
                    </a:lnTo>
                    <a:lnTo>
                      <a:pt x="289" y="0"/>
                    </a:lnTo>
                    <a:lnTo>
                      <a:pt x="223" y="0"/>
                    </a:lnTo>
                    <a:lnTo>
                      <a:pt x="191" y="35"/>
                    </a:lnTo>
                    <a:lnTo>
                      <a:pt x="184" y="96"/>
                    </a:lnTo>
                    <a:lnTo>
                      <a:pt x="82" y="69"/>
                    </a:lnTo>
                    <a:lnTo>
                      <a:pt x="78" y="110"/>
                    </a:lnTo>
                    <a:lnTo>
                      <a:pt x="121" y="111"/>
                    </a:lnTo>
                    <a:lnTo>
                      <a:pt x="107" y="264"/>
                    </a:lnTo>
                    <a:lnTo>
                      <a:pt x="59" y="246"/>
                    </a:lnTo>
                    <a:lnTo>
                      <a:pt x="0" y="33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1" name="Freeform 439"/>
              <p:cNvSpPr/>
              <p:nvPr/>
            </p:nvSpPr>
            <p:spPr bwMode="auto">
              <a:xfrm>
                <a:off x="1881" y="3019"/>
                <a:ext cx="206" cy="231"/>
              </a:xfrm>
              <a:custGeom>
                <a:avLst/>
                <a:gdLst>
                  <a:gd name="T0" fmla="*/ 0 w 722"/>
                  <a:gd name="T1" fmla="*/ 11 h 811"/>
                  <a:gd name="T2" fmla="*/ 0 w 722"/>
                  <a:gd name="T3" fmla="*/ 12 h 811"/>
                  <a:gd name="T4" fmla="*/ 3 w 722"/>
                  <a:gd name="T5" fmla="*/ 11 h 811"/>
                  <a:gd name="T6" fmla="*/ 5 w 722"/>
                  <a:gd name="T7" fmla="*/ 13 h 811"/>
                  <a:gd name="T8" fmla="*/ 6 w 722"/>
                  <a:gd name="T9" fmla="*/ 13 h 811"/>
                  <a:gd name="T10" fmla="*/ 6 w 722"/>
                  <a:gd name="T11" fmla="*/ 12 h 811"/>
                  <a:gd name="T12" fmla="*/ 7 w 722"/>
                  <a:gd name="T13" fmla="*/ 12 h 811"/>
                  <a:gd name="T14" fmla="*/ 8 w 722"/>
                  <a:gd name="T15" fmla="*/ 13 h 811"/>
                  <a:gd name="T16" fmla="*/ 9 w 722"/>
                  <a:gd name="T17" fmla="*/ 17 h 811"/>
                  <a:gd name="T18" fmla="*/ 11 w 722"/>
                  <a:gd name="T19" fmla="*/ 17 h 811"/>
                  <a:gd name="T20" fmla="*/ 15 w 722"/>
                  <a:gd name="T21" fmla="*/ 19 h 811"/>
                  <a:gd name="T22" fmla="*/ 15 w 722"/>
                  <a:gd name="T23" fmla="*/ 18 h 811"/>
                  <a:gd name="T24" fmla="*/ 15 w 722"/>
                  <a:gd name="T25" fmla="*/ 17 h 811"/>
                  <a:gd name="T26" fmla="*/ 15 w 722"/>
                  <a:gd name="T27" fmla="*/ 15 h 811"/>
                  <a:gd name="T28" fmla="*/ 16 w 722"/>
                  <a:gd name="T29" fmla="*/ 14 h 811"/>
                  <a:gd name="T30" fmla="*/ 15 w 722"/>
                  <a:gd name="T31" fmla="*/ 12 h 811"/>
                  <a:gd name="T32" fmla="*/ 15 w 722"/>
                  <a:gd name="T33" fmla="*/ 9 h 811"/>
                  <a:gd name="T34" fmla="*/ 15 w 722"/>
                  <a:gd name="T35" fmla="*/ 8 h 811"/>
                  <a:gd name="T36" fmla="*/ 15 w 722"/>
                  <a:gd name="T37" fmla="*/ 7 h 811"/>
                  <a:gd name="T38" fmla="*/ 16 w 722"/>
                  <a:gd name="T39" fmla="*/ 4 h 811"/>
                  <a:gd name="T40" fmla="*/ 17 w 722"/>
                  <a:gd name="T41" fmla="*/ 3 h 811"/>
                  <a:gd name="T42" fmla="*/ 17 w 722"/>
                  <a:gd name="T43" fmla="*/ 1 h 811"/>
                  <a:gd name="T44" fmla="*/ 13 w 722"/>
                  <a:gd name="T45" fmla="*/ 0 h 811"/>
                  <a:gd name="T46" fmla="*/ 8 w 722"/>
                  <a:gd name="T47" fmla="*/ 1 h 811"/>
                  <a:gd name="T48" fmla="*/ 6 w 722"/>
                  <a:gd name="T49" fmla="*/ 0 h 811"/>
                  <a:gd name="T50" fmla="*/ 6 w 722"/>
                  <a:gd name="T51" fmla="*/ 1 h 811"/>
                  <a:gd name="T52" fmla="*/ 5 w 722"/>
                  <a:gd name="T53" fmla="*/ 6 h 811"/>
                  <a:gd name="T54" fmla="*/ 3 w 722"/>
                  <a:gd name="T55" fmla="*/ 7 h 811"/>
                  <a:gd name="T56" fmla="*/ 3 w 722"/>
                  <a:gd name="T57" fmla="*/ 9 h 811"/>
                  <a:gd name="T58" fmla="*/ 2 w 722"/>
                  <a:gd name="T59" fmla="*/ 10 h 811"/>
                  <a:gd name="T60" fmla="*/ 1 w 722"/>
                  <a:gd name="T61" fmla="*/ 10 h 811"/>
                  <a:gd name="T62" fmla="*/ 0 w 722"/>
                  <a:gd name="T63" fmla="*/ 11 h 8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2"/>
                  <a:gd name="T97" fmla="*/ 0 h 811"/>
                  <a:gd name="T98" fmla="*/ 722 w 722"/>
                  <a:gd name="T99" fmla="*/ 811 h 8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2" h="811">
                    <a:moveTo>
                      <a:pt x="0" y="481"/>
                    </a:moveTo>
                    <a:lnTo>
                      <a:pt x="1" y="504"/>
                    </a:lnTo>
                    <a:lnTo>
                      <a:pt x="146" y="481"/>
                    </a:lnTo>
                    <a:lnTo>
                      <a:pt x="206" y="583"/>
                    </a:lnTo>
                    <a:lnTo>
                      <a:pt x="261" y="577"/>
                    </a:lnTo>
                    <a:lnTo>
                      <a:pt x="272" y="533"/>
                    </a:lnTo>
                    <a:lnTo>
                      <a:pt x="323" y="529"/>
                    </a:lnTo>
                    <a:lnTo>
                      <a:pt x="358" y="558"/>
                    </a:lnTo>
                    <a:lnTo>
                      <a:pt x="366" y="717"/>
                    </a:lnTo>
                    <a:lnTo>
                      <a:pt x="447" y="708"/>
                    </a:lnTo>
                    <a:lnTo>
                      <a:pt x="666" y="811"/>
                    </a:lnTo>
                    <a:lnTo>
                      <a:pt x="664" y="763"/>
                    </a:lnTo>
                    <a:lnTo>
                      <a:pt x="620" y="742"/>
                    </a:lnTo>
                    <a:lnTo>
                      <a:pt x="626" y="628"/>
                    </a:lnTo>
                    <a:lnTo>
                      <a:pt x="695" y="586"/>
                    </a:lnTo>
                    <a:lnTo>
                      <a:pt x="655" y="509"/>
                    </a:lnTo>
                    <a:lnTo>
                      <a:pt x="645" y="374"/>
                    </a:lnTo>
                    <a:lnTo>
                      <a:pt x="637" y="344"/>
                    </a:lnTo>
                    <a:lnTo>
                      <a:pt x="666" y="284"/>
                    </a:lnTo>
                    <a:lnTo>
                      <a:pt x="695" y="174"/>
                    </a:lnTo>
                    <a:lnTo>
                      <a:pt x="722" y="132"/>
                    </a:lnTo>
                    <a:lnTo>
                      <a:pt x="709" y="67"/>
                    </a:lnTo>
                    <a:lnTo>
                      <a:pt x="581" y="0"/>
                    </a:lnTo>
                    <a:lnTo>
                      <a:pt x="350" y="37"/>
                    </a:lnTo>
                    <a:lnTo>
                      <a:pt x="272" y="0"/>
                    </a:lnTo>
                    <a:lnTo>
                      <a:pt x="241" y="64"/>
                    </a:lnTo>
                    <a:lnTo>
                      <a:pt x="203" y="256"/>
                    </a:lnTo>
                    <a:lnTo>
                      <a:pt x="151" y="321"/>
                    </a:lnTo>
                    <a:lnTo>
                      <a:pt x="135" y="397"/>
                    </a:lnTo>
                    <a:lnTo>
                      <a:pt x="82" y="436"/>
                    </a:lnTo>
                    <a:lnTo>
                      <a:pt x="22" y="433"/>
                    </a:lnTo>
                    <a:lnTo>
                      <a:pt x="0" y="48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2" name="Freeform 440"/>
              <p:cNvSpPr/>
              <p:nvPr/>
            </p:nvSpPr>
            <p:spPr bwMode="auto">
              <a:xfrm>
                <a:off x="2099" y="2617"/>
                <a:ext cx="25" cy="15"/>
              </a:xfrm>
              <a:custGeom>
                <a:avLst/>
                <a:gdLst>
                  <a:gd name="T0" fmla="*/ 0 w 89"/>
                  <a:gd name="T1" fmla="*/ 1 h 54"/>
                  <a:gd name="T2" fmla="*/ 1 w 89"/>
                  <a:gd name="T3" fmla="*/ 1 h 54"/>
                  <a:gd name="T4" fmla="*/ 2 w 89"/>
                  <a:gd name="T5" fmla="*/ 0 h 54"/>
                  <a:gd name="T6" fmla="*/ 0 w 89"/>
                  <a:gd name="T7" fmla="*/ 1 h 54"/>
                  <a:gd name="T8" fmla="*/ 0 60000 65536"/>
                  <a:gd name="T9" fmla="*/ 0 60000 65536"/>
                  <a:gd name="T10" fmla="*/ 0 60000 65536"/>
                  <a:gd name="T11" fmla="*/ 0 60000 65536"/>
                  <a:gd name="T12" fmla="*/ 0 w 89"/>
                  <a:gd name="T13" fmla="*/ 0 h 54"/>
                  <a:gd name="T14" fmla="*/ 89 w 89"/>
                  <a:gd name="T15" fmla="*/ 54 h 54"/>
                </a:gdLst>
                <a:ahLst/>
                <a:cxnLst>
                  <a:cxn ang="T8">
                    <a:pos x="T0" y="T1"/>
                  </a:cxn>
                  <a:cxn ang="T9">
                    <a:pos x="T2" y="T3"/>
                  </a:cxn>
                  <a:cxn ang="T10">
                    <a:pos x="T4" y="T5"/>
                  </a:cxn>
                  <a:cxn ang="T11">
                    <a:pos x="T6" y="T7"/>
                  </a:cxn>
                </a:cxnLst>
                <a:rect l="T12" t="T13" r="T14" b="T15"/>
                <a:pathLst>
                  <a:path w="89" h="54">
                    <a:moveTo>
                      <a:pt x="0" y="30"/>
                    </a:moveTo>
                    <a:lnTo>
                      <a:pt x="32" y="54"/>
                    </a:lnTo>
                    <a:lnTo>
                      <a:pt x="89" y="0"/>
                    </a:lnTo>
                    <a:lnTo>
                      <a:pt x="0" y="3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3" name="Freeform 441"/>
              <p:cNvSpPr/>
              <p:nvPr/>
            </p:nvSpPr>
            <p:spPr bwMode="auto">
              <a:xfrm>
                <a:off x="1757" y="2927"/>
                <a:ext cx="29" cy="78"/>
              </a:xfrm>
              <a:custGeom>
                <a:avLst/>
                <a:gdLst>
                  <a:gd name="T0" fmla="*/ 0 w 102"/>
                  <a:gd name="T1" fmla="*/ 1 h 274"/>
                  <a:gd name="T2" fmla="*/ 1 w 102"/>
                  <a:gd name="T3" fmla="*/ 6 h 274"/>
                  <a:gd name="T4" fmla="*/ 2 w 102"/>
                  <a:gd name="T5" fmla="*/ 6 h 274"/>
                  <a:gd name="T6" fmla="*/ 2 w 102"/>
                  <a:gd name="T7" fmla="*/ 1 h 274"/>
                  <a:gd name="T8" fmla="*/ 2 w 102"/>
                  <a:gd name="T9" fmla="*/ 0 h 274"/>
                  <a:gd name="T10" fmla="*/ 1 w 102"/>
                  <a:gd name="T11" fmla="*/ 0 h 274"/>
                  <a:gd name="T12" fmla="*/ 0 w 102"/>
                  <a:gd name="T13" fmla="*/ 1 h 274"/>
                  <a:gd name="T14" fmla="*/ 0 60000 65536"/>
                  <a:gd name="T15" fmla="*/ 0 60000 65536"/>
                  <a:gd name="T16" fmla="*/ 0 60000 65536"/>
                  <a:gd name="T17" fmla="*/ 0 60000 65536"/>
                  <a:gd name="T18" fmla="*/ 0 60000 65536"/>
                  <a:gd name="T19" fmla="*/ 0 60000 65536"/>
                  <a:gd name="T20" fmla="*/ 0 60000 65536"/>
                  <a:gd name="T21" fmla="*/ 0 w 102"/>
                  <a:gd name="T22" fmla="*/ 0 h 274"/>
                  <a:gd name="T23" fmla="*/ 102 w 102"/>
                  <a:gd name="T24" fmla="*/ 274 h 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 h="274">
                    <a:moveTo>
                      <a:pt x="0" y="65"/>
                    </a:moveTo>
                    <a:lnTo>
                      <a:pt x="41" y="274"/>
                    </a:lnTo>
                    <a:lnTo>
                      <a:pt x="73" y="270"/>
                    </a:lnTo>
                    <a:lnTo>
                      <a:pt x="102" y="30"/>
                    </a:lnTo>
                    <a:lnTo>
                      <a:pt x="73" y="0"/>
                    </a:lnTo>
                    <a:lnTo>
                      <a:pt x="52" y="19"/>
                    </a:lnTo>
                    <a:lnTo>
                      <a:pt x="0" y="6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4" name="Freeform 442"/>
              <p:cNvSpPr/>
              <p:nvPr/>
            </p:nvSpPr>
            <p:spPr bwMode="auto">
              <a:xfrm>
                <a:off x="1849" y="3056"/>
                <a:ext cx="20" cy="16"/>
              </a:xfrm>
              <a:custGeom>
                <a:avLst/>
                <a:gdLst>
                  <a:gd name="T0" fmla="*/ 0 w 69"/>
                  <a:gd name="T1" fmla="*/ 2 h 52"/>
                  <a:gd name="T2" fmla="*/ 0 w 69"/>
                  <a:gd name="T3" fmla="*/ 0 h 52"/>
                  <a:gd name="T4" fmla="*/ 2 w 69"/>
                  <a:gd name="T5" fmla="*/ 0 h 52"/>
                  <a:gd name="T6" fmla="*/ 2 w 69"/>
                  <a:gd name="T7" fmla="*/ 1 h 52"/>
                  <a:gd name="T8" fmla="*/ 0 w 69"/>
                  <a:gd name="T9" fmla="*/ 2 h 52"/>
                  <a:gd name="T10" fmla="*/ 0 60000 65536"/>
                  <a:gd name="T11" fmla="*/ 0 60000 65536"/>
                  <a:gd name="T12" fmla="*/ 0 60000 65536"/>
                  <a:gd name="T13" fmla="*/ 0 60000 65536"/>
                  <a:gd name="T14" fmla="*/ 0 60000 65536"/>
                  <a:gd name="T15" fmla="*/ 0 w 69"/>
                  <a:gd name="T16" fmla="*/ 0 h 52"/>
                  <a:gd name="T17" fmla="*/ 69 w 69"/>
                  <a:gd name="T18" fmla="*/ 52 h 52"/>
                </a:gdLst>
                <a:ahLst/>
                <a:cxnLst>
                  <a:cxn ang="T10">
                    <a:pos x="T0" y="T1"/>
                  </a:cxn>
                  <a:cxn ang="T11">
                    <a:pos x="T2" y="T3"/>
                  </a:cxn>
                  <a:cxn ang="T12">
                    <a:pos x="T4" y="T5"/>
                  </a:cxn>
                  <a:cxn ang="T13">
                    <a:pos x="T6" y="T7"/>
                  </a:cxn>
                  <a:cxn ang="T14">
                    <a:pos x="T8" y="T9"/>
                  </a:cxn>
                </a:cxnLst>
                <a:rect l="T15" t="T16" r="T17" b="T18"/>
                <a:pathLst>
                  <a:path w="69" h="52">
                    <a:moveTo>
                      <a:pt x="0" y="52"/>
                    </a:moveTo>
                    <a:lnTo>
                      <a:pt x="7" y="1"/>
                    </a:lnTo>
                    <a:lnTo>
                      <a:pt x="69" y="0"/>
                    </a:lnTo>
                    <a:lnTo>
                      <a:pt x="69" y="46"/>
                    </a:lnTo>
                    <a:lnTo>
                      <a:pt x="0" y="5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5" name="Freeform 443"/>
              <p:cNvSpPr/>
              <p:nvPr/>
            </p:nvSpPr>
            <p:spPr bwMode="auto">
              <a:xfrm>
                <a:off x="2106" y="2854"/>
                <a:ext cx="164" cy="186"/>
              </a:xfrm>
              <a:custGeom>
                <a:avLst/>
                <a:gdLst>
                  <a:gd name="T0" fmla="*/ 0 w 576"/>
                  <a:gd name="T1" fmla="*/ 11 h 650"/>
                  <a:gd name="T2" fmla="*/ 1 w 576"/>
                  <a:gd name="T3" fmla="*/ 10 h 650"/>
                  <a:gd name="T4" fmla="*/ 1 w 576"/>
                  <a:gd name="T5" fmla="*/ 8 h 650"/>
                  <a:gd name="T6" fmla="*/ 3 w 576"/>
                  <a:gd name="T7" fmla="*/ 5 h 650"/>
                  <a:gd name="T8" fmla="*/ 3 w 576"/>
                  <a:gd name="T9" fmla="*/ 1 h 650"/>
                  <a:gd name="T10" fmla="*/ 5 w 576"/>
                  <a:gd name="T11" fmla="*/ 0 h 650"/>
                  <a:gd name="T12" fmla="*/ 6 w 576"/>
                  <a:gd name="T13" fmla="*/ 3 h 650"/>
                  <a:gd name="T14" fmla="*/ 9 w 576"/>
                  <a:gd name="T15" fmla="*/ 6 h 650"/>
                  <a:gd name="T16" fmla="*/ 8 w 576"/>
                  <a:gd name="T17" fmla="*/ 7 h 650"/>
                  <a:gd name="T18" fmla="*/ 9 w 576"/>
                  <a:gd name="T19" fmla="*/ 8 h 650"/>
                  <a:gd name="T20" fmla="*/ 10 w 576"/>
                  <a:gd name="T21" fmla="*/ 9 h 650"/>
                  <a:gd name="T22" fmla="*/ 13 w 576"/>
                  <a:gd name="T23" fmla="*/ 11 h 650"/>
                  <a:gd name="T24" fmla="*/ 11 w 576"/>
                  <a:gd name="T25" fmla="*/ 14 h 650"/>
                  <a:gd name="T26" fmla="*/ 8 w 576"/>
                  <a:gd name="T27" fmla="*/ 15 h 650"/>
                  <a:gd name="T28" fmla="*/ 5 w 576"/>
                  <a:gd name="T29" fmla="*/ 15 h 650"/>
                  <a:gd name="T30" fmla="*/ 3 w 576"/>
                  <a:gd name="T31" fmla="*/ 14 h 650"/>
                  <a:gd name="T32" fmla="*/ 1 w 576"/>
                  <a:gd name="T33" fmla="*/ 12 h 650"/>
                  <a:gd name="T34" fmla="*/ 0 w 576"/>
                  <a:gd name="T35" fmla="*/ 11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6"/>
                  <a:gd name="T55" fmla="*/ 0 h 650"/>
                  <a:gd name="T56" fmla="*/ 576 w 576"/>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6" h="650">
                    <a:moveTo>
                      <a:pt x="0" y="454"/>
                    </a:moveTo>
                    <a:lnTo>
                      <a:pt x="43" y="422"/>
                    </a:lnTo>
                    <a:lnTo>
                      <a:pt x="51" y="342"/>
                    </a:lnTo>
                    <a:lnTo>
                      <a:pt x="121" y="232"/>
                    </a:lnTo>
                    <a:lnTo>
                      <a:pt x="152" y="43"/>
                    </a:lnTo>
                    <a:lnTo>
                      <a:pt x="211" y="0"/>
                    </a:lnTo>
                    <a:lnTo>
                      <a:pt x="255" y="131"/>
                    </a:lnTo>
                    <a:lnTo>
                      <a:pt x="380" y="241"/>
                    </a:lnTo>
                    <a:lnTo>
                      <a:pt x="336" y="308"/>
                    </a:lnTo>
                    <a:lnTo>
                      <a:pt x="379" y="324"/>
                    </a:lnTo>
                    <a:lnTo>
                      <a:pt x="423" y="404"/>
                    </a:lnTo>
                    <a:lnTo>
                      <a:pt x="576" y="449"/>
                    </a:lnTo>
                    <a:lnTo>
                      <a:pt x="459" y="581"/>
                    </a:lnTo>
                    <a:lnTo>
                      <a:pt x="340" y="630"/>
                    </a:lnTo>
                    <a:lnTo>
                      <a:pt x="229" y="650"/>
                    </a:lnTo>
                    <a:lnTo>
                      <a:pt x="109" y="602"/>
                    </a:lnTo>
                    <a:lnTo>
                      <a:pt x="65" y="510"/>
                    </a:lnTo>
                    <a:lnTo>
                      <a:pt x="0" y="45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6" name="Freeform 444"/>
              <p:cNvSpPr/>
              <p:nvPr/>
            </p:nvSpPr>
            <p:spPr bwMode="auto">
              <a:xfrm>
                <a:off x="2202" y="2923"/>
                <a:ext cx="17" cy="24"/>
              </a:xfrm>
              <a:custGeom>
                <a:avLst/>
                <a:gdLst>
                  <a:gd name="T0" fmla="*/ 0 w 60"/>
                  <a:gd name="T1" fmla="*/ 1 h 83"/>
                  <a:gd name="T2" fmla="*/ 1 w 60"/>
                  <a:gd name="T3" fmla="*/ 2 h 83"/>
                  <a:gd name="T4" fmla="*/ 1 w 60"/>
                  <a:gd name="T5" fmla="*/ 1 h 83"/>
                  <a:gd name="T6" fmla="*/ 1 w 60"/>
                  <a:gd name="T7" fmla="*/ 1 h 83"/>
                  <a:gd name="T8" fmla="*/ 1 w 60"/>
                  <a:gd name="T9" fmla="*/ 1 h 83"/>
                  <a:gd name="T10" fmla="*/ 1 w 60"/>
                  <a:gd name="T11" fmla="*/ 0 h 83"/>
                  <a:gd name="T12" fmla="*/ 0 w 60"/>
                  <a:gd name="T13" fmla="*/ 1 h 83"/>
                  <a:gd name="T14" fmla="*/ 0 60000 65536"/>
                  <a:gd name="T15" fmla="*/ 0 60000 65536"/>
                  <a:gd name="T16" fmla="*/ 0 60000 65536"/>
                  <a:gd name="T17" fmla="*/ 0 60000 65536"/>
                  <a:gd name="T18" fmla="*/ 0 60000 65536"/>
                  <a:gd name="T19" fmla="*/ 0 60000 65536"/>
                  <a:gd name="T20" fmla="*/ 0 60000 65536"/>
                  <a:gd name="T21" fmla="*/ 0 w 60"/>
                  <a:gd name="T22" fmla="*/ 0 h 83"/>
                  <a:gd name="T23" fmla="*/ 60 w 60"/>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83">
                    <a:moveTo>
                      <a:pt x="0" y="67"/>
                    </a:moveTo>
                    <a:lnTo>
                      <a:pt x="43" y="83"/>
                    </a:lnTo>
                    <a:lnTo>
                      <a:pt x="56" y="58"/>
                    </a:lnTo>
                    <a:lnTo>
                      <a:pt x="30" y="52"/>
                    </a:lnTo>
                    <a:lnTo>
                      <a:pt x="60" y="32"/>
                    </a:lnTo>
                    <a:lnTo>
                      <a:pt x="44" y="0"/>
                    </a:lnTo>
                    <a:lnTo>
                      <a:pt x="0" y="6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7" name="Freeform 445"/>
              <p:cNvSpPr/>
              <p:nvPr/>
            </p:nvSpPr>
            <p:spPr bwMode="auto">
              <a:xfrm>
                <a:off x="1841" y="3056"/>
                <a:ext cx="61" cy="76"/>
              </a:xfrm>
              <a:custGeom>
                <a:avLst/>
                <a:gdLst>
                  <a:gd name="T0" fmla="*/ 0 w 214"/>
                  <a:gd name="T1" fmla="*/ 3 h 267"/>
                  <a:gd name="T2" fmla="*/ 1 w 214"/>
                  <a:gd name="T3" fmla="*/ 2 h 267"/>
                  <a:gd name="T4" fmla="*/ 1 w 214"/>
                  <a:gd name="T5" fmla="*/ 2 h 267"/>
                  <a:gd name="T6" fmla="*/ 1 w 214"/>
                  <a:gd name="T7" fmla="*/ 1 h 267"/>
                  <a:gd name="T8" fmla="*/ 2 w 214"/>
                  <a:gd name="T9" fmla="*/ 1 h 267"/>
                  <a:gd name="T10" fmla="*/ 2 w 214"/>
                  <a:gd name="T11" fmla="*/ 0 h 267"/>
                  <a:gd name="T12" fmla="*/ 4 w 214"/>
                  <a:gd name="T13" fmla="*/ 0 h 267"/>
                  <a:gd name="T14" fmla="*/ 4 w 214"/>
                  <a:gd name="T15" fmla="*/ 1 h 267"/>
                  <a:gd name="T16" fmla="*/ 5 w 214"/>
                  <a:gd name="T17" fmla="*/ 1 h 267"/>
                  <a:gd name="T18" fmla="*/ 5 w 214"/>
                  <a:gd name="T19" fmla="*/ 5 h 267"/>
                  <a:gd name="T20" fmla="*/ 3 w 214"/>
                  <a:gd name="T21" fmla="*/ 4 h 267"/>
                  <a:gd name="T22" fmla="*/ 2 w 214"/>
                  <a:gd name="T23" fmla="*/ 6 h 267"/>
                  <a:gd name="T24" fmla="*/ 0 w 214"/>
                  <a:gd name="T25" fmla="*/ 3 h 2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4"/>
                  <a:gd name="T40" fmla="*/ 0 h 267"/>
                  <a:gd name="T41" fmla="*/ 214 w 214"/>
                  <a:gd name="T42" fmla="*/ 267 h 2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4" h="267">
                    <a:moveTo>
                      <a:pt x="0" y="125"/>
                    </a:moveTo>
                    <a:lnTo>
                      <a:pt x="25" y="83"/>
                    </a:lnTo>
                    <a:lnTo>
                      <a:pt x="41" y="88"/>
                    </a:lnTo>
                    <a:lnTo>
                      <a:pt x="28" y="52"/>
                    </a:lnTo>
                    <a:lnTo>
                      <a:pt x="97" y="46"/>
                    </a:lnTo>
                    <a:lnTo>
                      <a:pt x="97" y="0"/>
                    </a:lnTo>
                    <a:lnTo>
                      <a:pt x="175" y="1"/>
                    </a:lnTo>
                    <a:lnTo>
                      <a:pt x="171" y="42"/>
                    </a:lnTo>
                    <a:lnTo>
                      <a:pt x="214" y="43"/>
                    </a:lnTo>
                    <a:lnTo>
                      <a:pt x="200" y="196"/>
                    </a:lnTo>
                    <a:lnTo>
                      <a:pt x="152" y="178"/>
                    </a:lnTo>
                    <a:lnTo>
                      <a:pt x="93" y="267"/>
                    </a:lnTo>
                    <a:lnTo>
                      <a:pt x="0" y="1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8" name="Freeform 446"/>
              <p:cNvSpPr/>
              <p:nvPr/>
            </p:nvSpPr>
            <p:spPr bwMode="auto">
              <a:xfrm>
                <a:off x="1564" y="2912"/>
                <a:ext cx="33" cy="7"/>
              </a:xfrm>
              <a:custGeom>
                <a:avLst/>
                <a:gdLst>
                  <a:gd name="T0" fmla="*/ 0 w 114"/>
                  <a:gd name="T1" fmla="*/ 1 h 26"/>
                  <a:gd name="T2" fmla="*/ 0 w 114"/>
                  <a:gd name="T3" fmla="*/ 0 h 26"/>
                  <a:gd name="T4" fmla="*/ 3 w 114"/>
                  <a:gd name="T5" fmla="*/ 0 h 26"/>
                  <a:gd name="T6" fmla="*/ 0 w 114"/>
                  <a:gd name="T7" fmla="*/ 1 h 26"/>
                  <a:gd name="T8" fmla="*/ 0 60000 65536"/>
                  <a:gd name="T9" fmla="*/ 0 60000 65536"/>
                  <a:gd name="T10" fmla="*/ 0 60000 65536"/>
                  <a:gd name="T11" fmla="*/ 0 60000 65536"/>
                  <a:gd name="T12" fmla="*/ 0 w 114"/>
                  <a:gd name="T13" fmla="*/ 0 h 26"/>
                  <a:gd name="T14" fmla="*/ 114 w 114"/>
                  <a:gd name="T15" fmla="*/ 26 h 26"/>
                </a:gdLst>
                <a:ahLst/>
                <a:cxnLst>
                  <a:cxn ang="T8">
                    <a:pos x="T0" y="T1"/>
                  </a:cxn>
                  <a:cxn ang="T9">
                    <a:pos x="T2" y="T3"/>
                  </a:cxn>
                  <a:cxn ang="T10">
                    <a:pos x="T4" y="T5"/>
                  </a:cxn>
                  <a:cxn ang="T11">
                    <a:pos x="T6" y="T7"/>
                  </a:cxn>
                </a:cxnLst>
                <a:rect l="T12" t="T13" r="T14" b="T15"/>
                <a:pathLst>
                  <a:path w="114" h="26">
                    <a:moveTo>
                      <a:pt x="0" y="26"/>
                    </a:moveTo>
                    <a:lnTo>
                      <a:pt x="7" y="0"/>
                    </a:lnTo>
                    <a:lnTo>
                      <a:pt x="114" y="9"/>
                    </a:lnTo>
                    <a:lnTo>
                      <a:pt x="0" y="2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39" name="Freeform 447"/>
              <p:cNvSpPr/>
              <p:nvPr/>
            </p:nvSpPr>
            <p:spPr bwMode="auto">
              <a:xfrm>
                <a:off x="1714" y="2943"/>
                <a:ext cx="46" cy="81"/>
              </a:xfrm>
              <a:custGeom>
                <a:avLst/>
                <a:gdLst>
                  <a:gd name="T0" fmla="*/ 0 w 163"/>
                  <a:gd name="T1" fmla="*/ 6 h 285"/>
                  <a:gd name="T2" fmla="*/ 1 w 163"/>
                  <a:gd name="T3" fmla="*/ 2 h 285"/>
                  <a:gd name="T4" fmla="*/ 0 w 163"/>
                  <a:gd name="T5" fmla="*/ 0 h 285"/>
                  <a:gd name="T6" fmla="*/ 3 w 163"/>
                  <a:gd name="T7" fmla="*/ 0 h 285"/>
                  <a:gd name="T8" fmla="*/ 4 w 163"/>
                  <a:gd name="T9" fmla="*/ 5 h 285"/>
                  <a:gd name="T10" fmla="*/ 1 w 163"/>
                  <a:gd name="T11" fmla="*/ 7 h 285"/>
                  <a:gd name="T12" fmla="*/ 0 w 163"/>
                  <a:gd name="T13" fmla="*/ 6 h 285"/>
                  <a:gd name="T14" fmla="*/ 0 60000 65536"/>
                  <a:gd name="T15" fmla="*/ 0 60000 65536"/>
                  <a:gd name="T16" fmla="*/ 0 60000 65536"/>
                  <a:gd name="T17" fmla="*/ 0 60000 65536"/>
                  <a:gd name="T18" fmla="*/ 0 60000 65536"/>
                  <a:gd name="T19" fmla="*/ 0 60000 65536"/>
                  <a:gd name="T20" fmla="*/ 0 60000 65536"/>
                  <a:gd name="T21" fmla="*/ 0 w 163"/>
                  <a:gd name="T22" fmla="*/ 0 h 285"/>
                  <a:gd name="T23" fmla="*/ 163 w 163"/>
                  <a:gd name="T24" fmla="*/ 285 h 2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285">
                    <a:moveTo>
                      <a:pt x="0" y="269"/>
                    </a:moveTo>
                    <a:lnTo>
                      <a:pt x="20" y="71"/>
                    </a:lnTo>
                    <a:lnTo>
                      <a:pt x="10" y="10"/>
                    </a:lnTo>
                    <a:lnTo>
                      <a:pt x="110" y="0"/>
                    </a:lnTo>
                    <a:lnTo>
                      <a:pt x="163" y="227"/>
                    </a:lnTo>
                    <a:lnTo>
                      <a:pt x="40" y="285"/>
                    </a:lnTo>
                    <a:lnTo>
                      <a:pt x="0" y="26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0" name="Freeform 448"/>
              <p:cNvSpPr/>
              <p:nvPr/>
            </p:nvSpPr>
            <p:spPr bwMode="auto">
              <a:xfrm>
                <a:off x="1583" y="2923"/>
                <a:ext cx="80" cy="68"/>
              </a:xfrm>
              <a:custGeom>
                <a:avLst/>
                <a:gdLst>
                  <a:gd name="T0" fmla="*/ 0 w 281"/>
                  <a:gd name="T1" fmla="*/ 2 h 238"/>
                  <a:gd name="T2" fmla="*/ 1 w 281"/>
                  <a:gd name="T3" fmla="*/ 1 h 238"/>
                  <a:gd name="T4" fmla="*/ 1 w 281"/>
                  <a:gd name="T5" fmla="*/ 0 h 238"/>
                  <a:gd name="T6" fmla="*/ 3 w 281"/>
                  <a:gd name="T7" fmla="*/ 0 h 238"/>
                  <a:gd name="T8" fmla="*/ 4 w 281"/>
                  <a:gd name="T9" fmla="*/ 1 h 238"/>
                  <a:gd name="T10" fmla="*/ 5 w 281"/>
                  <a:gd name="T11" fmla="*/ 0 h 238"/>
                  <a:gd name="T12" fmla="*/ 6 w 281"/>
                  <a:gd name="T13" fmla="*/ 3 h 238"/>
                  <a:gd name="T14" fmla="*/ 7 w 281"/>
                  <a:gd name="T15" fmla="*/ 5 h 238"/>
                  <a:gd name="T16" fmla="*/ 6 w 281"/>
                  <a:gd name="T17" fmla="*/ 4 h 238"/>
                  <a:gd name="T18" fmla="*/ 6 w 281"/>
                  <a:gd name="T19" fmla="*/ 5 h 238"/>
                  <a:gd name="T20" fmla="*/ 5 w 281"/>
                  <a:gd name="T21" fmla="*/ 5 h 238"/>
                  <a:gd name="T22" fmla="*/ 5 w 281"/>
                  <a:gd name="T23" fmla="*/ 5 h 238"/>
                  <a:gd name="T24" fmla="*/ 4 w 281"/>
                  <a:gd name="T25" fmla="*/ 4 h 238"/>
                  <a:gd name="T26" fmla="*/ 3 w 281"/>
                  <a:gd name="T27" fmla="*/ 3 h 238"/>
                  <a:gd name="T28" fmla="*/ 2 w 281"/>
                  <a:gd name="T29" fmla="*/ 4 h 238"/>
                  <a:gd name="T30" fmla="*/ 0 w 281"/>
                  <a:gd name="T31" fmla="*/ 2 h 2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1"/>
                  <a:gd name="T49" fmla="*/ 0 h 238"/>
                  <a:gd name="T50" fmla="*/ 281 w 281"/>
                  <a:gd name="T51" fmla="*/ 238 h 2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1" h="238">
                    <a:moveTo>
                      <a:pt x="0" y="79"/>
                    </a:moveTo>
                    <a:lnTo>
                      <a:pt x="46" y="44"/>
                    </a:lnTo>
                    <a:lnTo>
                      <a:pt x="49" y="0"/>
                    </a:lnTo>
                    <a:lnTo>
                      <a:pt x="140" y="9"/>
                    </a:lnTo>
                    <a:lnTo>
                      <a:pt x="167" y="32"/>
                    </a:lnTo>
                    <a:lnTo>
                      <a:pt x="231" y="6"/>
                    </a:lnTo>
                    <a:lnTo>
                      <a:pt x="269" y="113"/>
                    </a:lnTo>
                    <a:lnTo>
                      <a:pt x="281" y="193"/>
                    </a:lnTo>
                    <a:lnTo>
                      <a:pt x="258" y="186"/>
                    </a:lnTo>
                    <a:lnTo>
                      <a:pt x="252" y="231"/>
                    </a:lnTo>
                    <a:lnTo>
                      <a:pt x="211" y="238"/>
                    </a:lnTo>
                    <a:lnTo>
                      <a:pt x="208" y="193"/>
                    </a:lnTo>
                    <a:lnTo>
                      <a:pt x="187" y="190"/>
                    </a:lnTo>
                    <a:lnTo>
                      <a:pt x="147" y="124"/>
                    </a:lnTo>
                    <a:lnTo>
                      <a:pt x="71" y="161"/>
                    </a:lnTo>
                    <a:lnTo>
                      <a:pt x="0" y="7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1" name="Freeform 449"/>
              <p:cNvSpPr/>
              <p:nvPr/>
            </p:nvSpPr>
            <p:spPr bwMode="auto">
              <a:xfrm>
                <a:off x="2235" y="2707"/>
                <a:ext cx="18" cy="6"/>
              </a:xfrm>
              <a:custGeom>
                <a:avLst/>
                <a:gdLst>
                  <a:gd name="T0" fmla="*/ 0 w 66"/>
                  <a:gd name="T1" fmla="*/ 0 h 22"/>
                  <a:gd name="T2" fmla="*/ 1 w 66"/>
                  <a:gd name="T3" fmla="*/ 1 h 22"/>
                  <a:gd name="T4" fmla="*/ 1 w 66"/>
                  <a:gd name="T5" fmla="*/ 0 h 22"/>
                  <a:gd name="T6" fmla="*/ 0 w 66"/>
                  <a:gd name="T7" fmla="*/ 0 h 22"/>
                  <a:gd name="T8" fmla="*/ 0 60000 65536"/>
                  <a:gd name="T9" fmla="*/ 0 60000 65536"/>
                  <a:gd name="T10" fmla="*/ 0 60000 65536"/>
                  <a:gd name="T11" fmla="*/ 0 60000 65536"/>
                  <a:gd name="T12" fmla="*/ 0 w 66"/>
                  <a:gd name="T13" fmla="*/ 0 h 22"/>
                  <a:gd name="T14" fmla="*/ 66 w 66"/>
                  <a:gd name="T15" fmla="*/ 22 h 22"/>
                </a:gdLst>
                <a:ahLst/>
                <a:cxnLst>
                  <a:cxn ang="T8">
                    <a:pos x="T0" y="T1"/>
                  </a:cxn>
                  <a:cxn ang="T9">
                    <a:pos x="T2" y="T3"/>
                  </a:cxn>
                  <a:cxn ang="T10">
                    <a:pos x="T4" y="T5"/>
                  </a:cxn>
                  <a:cxn ang="T11">
                    <a:pos x="T6" y="T7"/>
                  </a:cxn>
                </a:cxnLst>
                <a:rect l="T12" t="T13" r="T14" b="T15"/>
                <a:pathLst>
                  <a:path w="66" h="22">
                    <a:moveTo>
                      <a:pt x="0" y="0"/>
                    </a:moveTo>
                    <a:lnTo>
                      <a:pt x="32" y="22"/>
                    </a:lnTo>
                    <a:lnTo>
                      <a:pt x="66" y="6"/>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2" name="Freeform 450"/>
              <p:cNvSpPr/>
              <p:nvPr/>
            </p:nvSpPr>
            <p:spPr bwMode="auto">
              <a:xfrm>
                <a:off x="2117" y="2651"/>
                <a:ext cx="17" cy="54"/>
              </a:xfrm>
              <a:custGeom>
                <a:avLst/>
                <a:gdLst>
                  <a:gd name="T0" fmla="*/ 0 w 61"/>
                  <a:gd name="T1" fmla="*/ 2 h 188"/>
                  <a:gd name="T2" fmla="*/ 1 w 61"/>
                  <a:gd name="T3" fmla="*/ 5 h 188"/>
                  <a:gd name="T4" fmla="*/ 1 w 61"/>
                  <a:gd name="T5" fmla="*/ 4 h 188"/>
                  <a:gd name="T6" fmla="*/ 1 w 61"/>
                  <a:gd name="T7" fmla="*/ 2 h 188"/>
                  <a:gd name="T8" fmla="*/ 1 w 61"/>
                  <a:gd name="T9" fmla="*/ 2 h 188"/>
                  <a:gd name="T10" fmla="*/ 1 w 61"/>
                  <a:gd name="T11" fmla="*/ 1 h 188"/>
                  <a:gd name="T12" fmla="*/ 1 w 61"/>
                  <a:gd name="T13" fmla="*/ 1 h 188"/>
                  <a:gd name="T14" fmla="*/ 1 w 61"/>
                  <a:gd name="T15" fmla="*/ 0 h 188"/>
                  <a:gd name="T16" fmla="*/ 1 w 61"/>
                  <a:gd name="T17" fmla="*/ 0 h 188"/>
                  <a:gd name="T18" fmla="*/ 0 w 61"/>
                  <a:gd name="T19" fmla="*/ 2 h 1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188"/>
                  <a:gd name="T32" fmla="*/ 61 w 61"/>
                  <a:gd name="T33" fmla="*/ 188 h 1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188">
                    <a:moveTo>
                      <a:pt x="0" y="95"/>
                    </a:moveTo>
                    <a:lnTo>
                      <a:pt x="31" y="188"/>
                    </a:lnTo>
                    <a:lnTo>
                      <a:pt x="37" y="185"/>
                    </a:lnTo>
                    <a:lnTo>
                      <a:pt x="55" y="85"/>
                    </a:lnTo>
                    <a:lnTo>
                      <a:pt x="30" y="92"/>
                    </a:lnTo>
                    <a:lnTo>
                      <a:pt x="37" y="47"/>
                    </a:lnTo>
                    <a:lnTo>
                      <a:pt x="56" y="26"/>
                    </a:lnTo>
                    <a:lnTo>
                      <a:pt x="61" y="0"/>
                    </a:lnTo>
                    <a:lnTo>
                      <a:pt x="38" y="3"/>
                    </a:lnTo>
                    <a:lnTo>
                      <a:pt x="0" y="9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3" name="Freeform 451"/>
              <p:cNvSpPr/>
              <p:nvPr/>
            </p:nvSpPr>
            <p:spPr bwMode="auto">
              <a:xfrm>
                <a:off x="1654" y="2949"/>
                <a:ext cx="65" cy="79"/>
              </a:xfrm>
              <a:custGeom>
                <a:avLst/>
                <a:gdLst>
                  <a:gd name="T0" fmla="*/ 0 w 229"/>
                  <a:gd name="T1" fmla="*/ 4 h 278"/>
                  <a:gd name="T2" fmla="*/ 0 w 229"/>
                  <a:gd name="T3" fmla="*/ 3 h 278"/>
                  <a:gd name="T4" fmla="*/ 0 w 229"/>
                  <a:gd name="T5" fmla="*/ 2 h 278"/>
                  <a:gd name="T6" fmla="*/ 1 w 229"/>
                  <a:gd name="T7" fmla="*/ 3 h 278"/>
                  <a:gd name="T8" fmla="*/ 1 w 229"/>
                  <a:gd name="T9" fmla="*/ 1 h 278"/>
                  <a:gd name="T10" fmla="*/ 2 w 229"/>
                  <a:gd name="T11" fmla="*/ 0 h 278"/>
                  <a:gd name="T12" fmla="*/ 3 w 229"/>
                  <a:gd name="T13" fmla="*/ 0 h 278"/>
                  <a:gd name="T14" fmla="*/ 3 w 229"/>
                  <a:gd name="T15" fmla="*/ 1 h 278"/>
                  <a:gd name="T16" fmla="*/ 5 w 229"/>
                  <a:gd name="T17" fmla="*/ 1 h 278"/>
                  <a:gd name="T18" fmla="*/ 5 w 229"/>
                  <a:gd name="T19" fmla="*/ 6 h 278"/>
                  <a:gd name="T20" fmla="*/ 1 w 229"/>
                  <a:gd name="T21" fmla="*/ 6 h 278"/>
                  <a:gd name="T22" fmla="*/ 1 w 229"/>
                  <a:gd name="T23" fmla="*/ 5 h 278"/>
                  <a:gd name="T24" fmla="*/ 0 w 229"/>
                  <a:gd name="T25" fmla="*/ 4 h 2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
                  <a:gd name="T40" fmla="*/ 0 h 278"/>
                  <a:gd name="T41" fmla="*/ 229 w 229"/>
                  <a:gd name="T42" fmla="*/ 278 h 2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 h="278">
                    <a:moveTo>
                      <a:pt x="0" y="184"/>
                    </a:moveTo>
                    <a:lnTo>
                      <a:pt x="4" y="142"/>
                    </a:lnTo>
                    <a:lnTo>
                      <a:pt x="10" y="97"/>
                    </a:lnTo>
                    <a:lnTo>
                      <a:pt x="33" y="104"/>
                    </a:lnTo>
                    <a:lnTo>
                      <a:pt x="21" y="24"/>
                    </a:lnTo>
                    <a:lnTo>
                      <a:pt x="89" y="0"/>
                    </a:lnTo>
                    <a:lnTo>
                      <a:pt x="127" y="16"/>
                    </a:lnTo>
                    <a:lnTo>
                      <a:pt x="150" y="42"/>
                    </a:lnTo>
                    <a:lnTo>
                      <a:pt x="229" y="51"/>
                    </a:lnTo>
                    <a:lnTo>
                      <a:pt x="209" y="249"/>
                    </a:lnTo>
                    <a:lnTo>
                      <a:pt x="35" y="278"/>
                    </a:lnTo>
                    <a:lnTo>
                      <a:pt x="38" y="216"/>
                    </a:lnTo>
                    <a:lnTo>
                      <a:pt x="0" y="18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4" name="Freeform 452"/>
              <p:cNvSpPr/>
              <p:nvPr/>
            </p:nvSpPr>
            <p:spPr bwMode="auto">
              <a:xfrm>
                <a:off x="2125" y="2649"/>
                <a:ext cx="47" cy="59"/>
              </a:xfrm>
              <a:custGeom>
                <a:avLst/>
                <a:gdLst>
                  <a:gd name="T0" fmla="*/ 0 w 166"/>
                  <a:gd name="T1" fmla="*/ 2 h 207"/>
                  <a:gd name="T2" fmla="*/ 0 w 166"/>
                  <a:gd name="T3" fmla="*/ 1 h 207"/>
                  <a:gd name="T4" fmla="*/ 1 w 166"/>
                  <a:gd name="T5" fmla="*/ 1 h 207"/>
                  <a:gd name="T6" fmla="*/ 1 w 166"/>
                  <a:gd name="T7" fmla="*/ 1 h 207"/>
                  <a:gd name="T8" fmla="*/ 3 w 166"/>
                  <a:gd name="T9" fmla="*/ 0 h 207"/>
                  <a:gd name="T10" fmla="*/ 4 w 166"/>
                  <a:gd name="T11" fmla="*/ 1 h 207"/>
                  <a:gd name="T12" fmla="*/ 2 w 166"/>
                  <a:gd name="T13" fmla="*/ 2 h 207"/>
                  <a:gd name="T14" fmla="*/ 3 w 166"/>
                  <a:gd name="T15" fmla="*/ 3 h 207"/>
                  <a:gd name="T16" fmla="*/ 2 w 166"/>
                  <a:gd name="T17" fmla="*/ 4 h 207"/>
                  <a:gd name="T18" fmla="*/ 1 w 166"/>
                  <a:gd name="T19" fmla="*/ 5 h 207"/>
                  <a:gd name="T20" fmla="*/ 0 w 166"/>
                  <a:gd name="T21" fmla="*/ 5 h 207"/>
                  <a:gd name="T22" fmla="*/ 1 w 166"/>
                  <a:gd name="T23" fmla="*/ 2 h 207"/>
                  <a:gd name="T24" fmla="*/ 0 w 166"/>
                  <a:gd name="T25" fmla="*/ 2 h 2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07"/>
                  <a:gd name="T41" fmla="*/ 166 w 166"/>
                  <a:gd name="T42" fmla="*/ 207 h 2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07">
                    <a:moveTo>
                      <a:pt x="0" y="100"/>
                    </a:moveTo>
                    <a:lnTo>
                      <a:pt x="7" y="55"/>
                    </a:lnTo>
                    <a:lnTo>
                      <a:pt x="26" y="34"/>
                    </a:lnTo>
                    <a:lnTo>
                      <a:pt x="64" y="53"/>
                    </a:lnTo>
                    <a:lnTo>
                      <a:pt x="148" y="0"/>
                    </a:lnTo>
                    <a:lnTo>
                      <a:pt x="166" y="58"/>
                    </a:lnTo>
                    <a:lnTo>
                      <a:pt x="80" y="90"/>
                    </a:lnTo>
                    <a:lnTo>
                      <a:pt x="125" y="136"/>
                    </a:lnTo>
                    <a:lnTo>
                      <a:pt x="102" y="165"/>
                    </a:lnTo>
                    <a:lnTo>
                      <a:pt x="49" y="207"/>
                    </a:lnTo>
                    <a:lnTo>
                      <a:pt x="7" y="193"/>
                    </a:lnTo>
                    <a:lnTo>
                      <a:pt x="25" y="93"/>
                    </a:lnTo>
                    <a:lnTo>
                      <a:pt x="0" y="10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5" name="Freeform 453"/>
              <p:cNvSpPr/>
              <p:nvPr/>
            </p:nvSpPr>
            <p:spPr bwMode="auto">
              <a:xfrm>
                <a:off x="2117" y="3026"/>
                <a:ext cx="86" cy="116"/>
              </a:xfrm>
              <a:custGeom>
                <a:avLst/>
                <a:gdLst>
                  <a:gd name="T0" fmla="*/ 0 w 303"/>
                  <a:gd name="T1" fmla="*/ 1 h 407"/>
                  <a:gd name="T2" fmla="*/ 1 w 303"/>
                  <a:gd name="T3" fmla="*/ 3 h 407"/>
                  <a:gd name="T4" fmla="*/ 0 w 303"/>
                  <a:gd name="T5" fmla="*/ 4 h 407"/>
                  <a:gd name="T6" fmla="*/ 1 w 303"/>
                  <a:gd name="T7" fmla="*/ 5 h 407"/>
                  <a:gd name="T8" fmla="*/ 0 w 303"/>
                  <a:gd name="T9" fmla="*/ 6 h 407"/>
                  <a:gd name="T10" fmla="*/ 5 w 303"/>
                  <a:gd name="T11" fmla="*/ 9 h 407"/>
                  <a:gd name="T12" fmla="*/ 7 w 303"/>
                  <a:gd name="T13" fmla="*/ 7 h 407"/>
                  <a:gd name="T14" fmla="*/ 6 w 303"/>
                  <a:gd name="T15" fmla="*/ 5 h 407"/>
                  <a:gd name="T16" fmla="*/ 6 w 303"/>
                  <a:gd name="T17" fmla="*/ 2 h 407"/>
                  <a:gd name="T18" fmla="*/ 7 w 303"/>
                  <a:gd name="T19" fmla="*/ 1 h 407"/>
                  <a:gd name="T20" fmla="*/ 4 w 303"/>
                  <a:gd name="T21" fmla="*/ 1 h 407"/>
                  <a:gd name="T22" fmla="*/ 2 w 303"/>
                  <a:gd name="T23" fmla="*/ 0 h 407"/>
                  <a:gd name="T24" fmla="*/ 0 w 303"/>
                  <a:gd name="T25" fmla="*/ 1 h 4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3"/>
                  <a:gd name="T40" fmla="*/ 0 h 407"/>
                  <a:gd name="T41" fmla="*/ 303 w 303"/>
                  <a:gd name="T42" fmla="*/ 407 h 4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3" h="407">
                    <a:moveTo>
                      <a:pt x="0" y="25"/>
                    </a:moveTo>
                    <a:lnTo>
                      <a:pt x="39" y="112"/>
                    </a:lnTo>
                    <a:lnTo>
                      <a:pt x="0" y="190"/>
                    </a:lnTo>
                    <a:lnTo>
                      <a:pt x="31" y="213"/>
                    </a:lnTo>
                    <a:lnTo>
                      <a:pt x="14" y="242"/>
                    </a:lnTo>
                    <a:lnTo>
                      <a:pt x="206" y="407"/>
                    </a:lnTo>
                    <a:lnTo>
                      <a:pt x="291" y="276"/>
                    </a:lnTo>
                    <a:lnTo>
                      <a:pt x="271" y="239"/>
                    </a:lnTo>
                    <a:lnTo>
                      <a:pt x="271" y="77"/>
                    </a:lnTo>
                    <a:lnTo>
                      <a:pt x="303" y="28"/>
                    </a:lnTo>
                    <a:lnTo>
                      <a:pt x="192" y="48"/>
                    </a:lnTo>
                    <a:lnTo>
                      <a:pt x="72" y="0"/>
                    </a:lnTo>
                    <a:lnTo>
                      <a:pt x="0" y="2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6" name="Freeform 454"/>
              <p:cNvSpPr/>
              <p:nvPr/>
            </p:nvSpPr>
            <p:spPr bwMode="auto">
              <a:xfrm>
                <a:off x="2253" y="2696"/>
                <a:ext cx="20" cy="19"/>
              </a:xfrm>
              <a:custGeom>
                <a:avLst/>
                <a:gdLst>
                  <a:gd name="T0" fmla="*/ 0 w 70"/>
                  <a:gd name="T1" fmla="*/ 1 h 67"/>
                  <a:gd name="T2" fmla="*/ 1 w 70"/>
                  <a:gd name="T3" fmla="*/ 0 h 67"/>
                  <a:gd name="T4" fmla="*/ 2 w 70"/>
                  <a:gd name="T5" fmla="*/ 1 h 67"/>
                  <a:gd name="T6" fmla="*/ 0 w 70"/>
                  <a:gd name="T7" fmla="*/ 1 h 67"/>
                  <a:gd name="T8" fmla="*/ 0 60000 65536"/>
                  <a:gd name="T9" fmla="*/ 0 60000 65536"/>
                  <a:gd name="T10" fmla="*/ 0 60000 65536"/>
                  <a:gd name="T11" fmla="*/ 0 60000 65536"/>
                  <a:gd name="T12" fmla="*/ 0 w 70"/>
                  <a:gd name="T13" fmla="*/ 0 h 67"/>
                  <a:gd name="T14" fmla="*/ 70 w 70"/>
                  <a:gd name="T15" fmla="*/ 67 h 67"/>
                </a:gdLst>
                <a:ahLst/>
                <a:cxnLst>
                  <a:cxn ang="T8">
                    <a:pos x="T0" y="T1"/>
                  </a:cxn>
                  <a:cxn ang="T9">
                    <a:pos x="T2" y="T3"/>
                  </a:cxn>
                  <a:cxn ang="T10">
                    <a:pos x="T4" y="T5"/>
                  </a:cxn>
                  <a:cxn ang="T11">
                    <a:pos x="T6" y="T7"/>
                  </a:cxn>
                </a:cxnLst>
                <a:rect l="T12" t="T13" r="T14" b="T15"/>
                <a:pathLst>
                  <a:path w="70" h="67">
                    <a:moveTo>
                      <a:pt x="0" y="42"/>
                    </a:moveTo>
                    <a:lnTo>
                      <a:pt x="59" y="0"/>
                    </a:lnTo>
                    <a:lnTo>
                      <a:pt x="70" y="67"/>
                    </a:lnTo>
                    <a:lnTo>
                      <a:pt x="0" y="4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7" name="Freeform 455"/>
              <p:cNvSpPr/>
              <p:nvPr/>
            </p:nvSpPr>
            <p:spPr bwMode="auto">
              <a:xfrm>
                <a:off x="2128" y="2630"/>
                <a:ext cx="17" cy="22"/>
              </a:xfrm>
              <a:custGeom>
                <a:avLst/>
                <a:gdLst>
                  <a:gd name="T0" fmla="*/ 0 w 61"/>
                  <a:gd name="T1" fmla="*/ 2 h 76"/>
                  <a:gd name="T2" fmla="*/ 1 w 61"/>
                  <a:gd name="T3" fmla="*/ 2 h 76"/>
                  <a:gd name="T4" fmla="*/ 1 w 61"/>
                  <a:gd name="T5" fmla="*/ 1 h 76"/>
                  <a:gd name="T6" fmla="*/ 1 w 61"/>
                  <a:gd name="T7" fmla="*/ 0 h 76"/>
                  <a:gd name="T8" fmla="*/ 0 w 61"/>
                  <a:gd name="T9" fmla="*/ 2 h 76"/>
                  <a:gd name="T10" fmla="*/ 0 60000 65536"/>
                  <a:gd name="T11" fmla="*/ 0 60000 65536"/>
                  <a:gd name="T12" fmla="*/ 0 60000 65536"/>
                  <a:gd name="T13" fmla="*/ 0 60000 65536"/>
                  <a:gd name="T14" fmla="*/ 0 60000 65536"/>
                  <a:gd name="T15" fmla="*/ 0 w 61"/>
                  <a:gd name="T16" fmla="*/ 0 h 76"/>
                  <a:gd name="T17" fmla="*/ 61 w 61"/>
                  <a:gd name="T18" fmla="*/ 76 h 76"/>
                </a:gdLst>
                <a:ahLst/>
                <a:cxnLst>
                  <a:cxn ang="T10">
                    <a:pos x="T0" y="T1"/>
                  </a:cxn>
                  <a:cxn ang="T11">
                    <a:pos x="T2" y="T3"/>
                  </a:cxn>
                  <a:cxn ang="T12">
                    <a:pos x="T4" y="T5"/>
                  </a:cxn>
                  <a:cxn ang="T13">
                    <a:pos x="T6" y="T7"/>
                  </a:cxn>
                  <a:cxn ang="T14">
                    <a:pos x="T8" y="T9"/>
                  </a:cxn>
                </a:cxnLst>
                <a:rect l="T15" t="T16" r="T17" b="T18"/>
                <a:pathLst>
                  <a:path w="61" h="76">
                    <a:moveTo>
                      <a:pt x="0" y="76"/>
                    </a:moveTo>
                    <a:lnTo>
                      <a:pt x="23" y="73"/>
                    </a:lnTo>
                    <a:lnTo>
                      <a:pt x="61" y="21"/>
                    </a:lnTo>
                    <a:lnTo>
                      <a:pt x="40" y="0"/>
                    </a:lnTo>
                    <a:lnTo>
                      <a:pt x="0" y="7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8" name="Freeform 456"/>
              <p:cNvSpPr/>
              <p:nvPr/>
            </p:nvSpPr>
            <p:spPr bwMode="auto">
              <a:xfrm>
                <a:off x="1622" y="2978"/>
                <a:ext cx="43" cy="50"/>
              </a:xfrm>
              <a:custGeom>
                <a:avLst/>
                <a:gdLst>
                  <a:gd name="T0" fmla="*/ 0 w 148"/>
                  <a:gd name="T1" fmla="*/ 1 h 177"/>
                  <a:gd name="T2" fmla="*/ 1 w 148"/>
                  <a:gd name="T3" fmla="*/ 0 h 177"/>
                  <a:gd name="T4" fmla="*/ 2 w 148"/>
                  <a:gd name="T5" fmla="*/ 0 h 177"/>
                  <a:gd name="T6" fmla="*/ 2 w 148"/>
                  <a:gd name="T7" fmla="*/ 1 h 177"/>
                  <a:gd name="T8" fmla="*/ 3 w 148"/>
                  <a:gd name="T9" fmla="*/ 1 h 177"/>
                  <a:gd name="T10" fmla="*/ 3 w 148"/>
                  <a:gd name="T11" fmla="*/ 2 h 177"/>
                  <a:gd name="T12" fmla="*/ 3 w 148"/>
                  <a:gd name="T13" fmla="*/ 3 h 177"/>
                  <a:gd name="T14" fmla="*/ 3 w 148"/>
                  <a:gd name="T15" fmla="*/ 4 h 177"/>
                  <a:gd name="T16" fmla="*/ 0 w 148"/>
                  <a:gd name="T17" fmla="*/ 1 h 1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177"/>
                  <a:gd name="T29" fmla="*/ 148 w 148"/>
                  <a:gd name="T30" fmla="*/ 177 h 1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177">
                    <a:moveTo>
                      <a:pt x="0" y="67"/>
                    </a:moveTo>
                    <a:lnTo>
                      <a:pt x="49" y="0"/>
                    </a:lnTo>
                    <a:lnTo>
                      <a:pt x="70" y="3"/>
                    </a:lnTo>
                    <a:lnTo>
                      <a:pt x="73" y="48"/>
                    </a:lnTo>
                    <a:lnTo>
                      <a:pt x="114" y="41"/>
                    </a:lnTo>
                    <a:lnTo>
                      <a:pt x="110" y="83"/>
                    </a:lnTo>
                    <a:lnTo>
                      <a:pt x="148" y="115"/>
                    </a:lnTo>
                    <a:lnTo>
                      <a:pt x="145" y="177"/>
                    </a:lnTo>
                    <a:lnTo>
                      <a:pt x="0" y="6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49" name="Freeform 457"/>
              <p:cNvSpPr/>
              <p:nvPr/>
            </p:nvSpPr>
            <p:spPr bwMode="auto">
              <a:xfrm>
                <a:off x="1848" y="2652"/>
                <a:ext cx="170" cy="185"/>
              </a:xfrm>
              <a:custGeom>
                <a:avLst/>
                <a:gdLst>
                  <a:gd name="T0" fmla="*/ 0 w 597"/>
                  <a:gd name="T1" fmla="*/ 8 h 646"/>
                  <a:gd name="T2" fmla="*/ 0 w 597"/>
                  <a:gd name="T3" fmla="*/ 3 h 646"/>
                  <a:gd name="T4" fmla="*/ 2 w 597"/>
                  <a:gd name="T5" fmla="*/ 0 h 646"/>
                  <a:gd name="T6" fmla="*/ 5 w 597"/>
                  <a:gd name="T7" fmla="*/ 1 h 646"/>
                  <a:gd name="T8" fmla="*/ 6 w 597"/>
                  <a:gd name="T9" fmla="*/ 2 h 646"/>
                  <a:gd name="T10" fmla="*/ 8 w 597"/>
                  <a:gd name="T11" fmla="*/ 3 h 646"/>
                  <a:gd name="T12" fmla="*/ 9 w 597"/>
                  <a:gd name="T13" fmla="*/ 3 h 646"/>
                  <a:gd name="T14" fmla="*/ 9 w 597"/>
                  <a:gd name="T15" fmla="*/ 1 h 646"/>
                  <a:gd name="T16" fmla="*/ 10 w 597"/>
                  <a:gd name="T17" fmla="*/ 0 h 646"/>
                  <a:gd name="T18" fmla="*/ 14 w 597"/>
                  <a:gd name="T19" fmla="*/ 2 h 646"/>
                  <a:gd name="T20" fmla="*/ 13 w 597"/>
                  <a:gd name="T21" fmla="*/ 3 h 646"/>
                  <a:gd name="T22" fmla="*/ 14 w 597"/>
                  <a:gd name="T23" fmla="*/ 12 h 646"/>
                  <a:gd name="T24" fmla="*/ 14 w 597"/>
                  <a:gd name="T25" fmla="*/ 15 h 646"/>
                  <a:gd name="T26" fmla="*/ 13 w 597"/>
                  <a:gd name="T27" fmla="*/ 15 h 646"/>
                  <a:gd name="T28" fmla="*/ 13 w 597"/>
                  <a:gd name="T29" fmla="*/ 15 h 646"/>
                  <a:gd name="T30" fmla="*/ 6 w 597"/>
                  <a:gd name="T31" fmla="*/ 11 h 646"/>
                  <a:gd name="T32" fmla="*/ 5 w 597"/>
                  <a:gd name="T33" fmla="*/ 11 h 646"/>
                  <a:gd name="T34" fmla="*/ 2 w 597"/>
                  <a:gd name="T35" fmla="*/ 11 h 646"/>
                  <a:gd name="T36" fmla="*/ 0 w 597"/>
                  <a:gd name="T37" fmla="*/ 8 h 6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7"/>
                  <a:gd name="T58" fmla="*/ 0 h 646"/>
                  <a:gd name="T59" fmla="*/ 597 w 597"/>
                  <a:gd name="T60" fmla="*/ 646 h 6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7" h="646">
                    <a:moveTo>
                      <a:pt x="0" y="336"/>
                    </a:moveTo>
                    <a:lnTo>
                      <a:pt x="1" y="139"/>
                    </a:lnTo>
                    <a:lnTo>
                      <a:pt x="74" y="0"/>
                    </a:lnTo>
                    <a:lnTo>
                      <a:pt x="219" y="42"/>
                    </a:lnTo>
                    <a:lnTo>
                      <a:pt x="246" y="89"/>
                    </a:lnTo>
                    <a:lnTo>
                      <a:pt x="363" y="139"/>
                    </a:lnTo>
                    <a:lnTo>
                      <a:pt x="398" y="123"/>
                    </a:lnTo>
                    <a:lnTo>
                      <a:pt x="402" y="52"/>
                    </a:lnTo>
                    <a:lnTo>
                      <a:pt x="440" y="19"/>
                    </a:lnTo>
                    <a:lnTo>
                      <a:pt x="597" y="75"/>
                    </a:lnTo>
                    <a:lnTo>
                      <a:pt x="580" y="150"/>
                    </a:lnTo>
                    <a:lnTo>
                      <a:pt x="597" y="529"/>
                    </a:lnTo>
                    <a:lnTo>
                      <a:pt x="597" y="618"/>
                    </a:lnTo>
                    <a:lnTo>
                      <a:pt x="564" y="619"/>
                    </a:lnTo>
                    <a:lnTo>
                      <a:pt x="564" y="646"/>
                    </a:lnTo>
                    <a:lnTo>
                      <a:pt x="258" y="462"/>
                    </a:lnTo>
                    <a:lnTo>
                      <a:pt x="219" y="483"/>
                    </a:lnTo>
                    <a:lnTo>
                      <a:pt x="89" y="460"/>
                    </a:lnTo>
                    <a:lnTo>
                      <a:pt x="0" y="33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0" name="Freeform 458"/>
              <p:cNvSpPr/>
              <p:nvPr/>
            </p:nvSpPr>
            <p:spPr bwMode="auto">
              <a:xfrm>
                <a:off x="2215" y="3237"/>
                <a:ext cx="77" cy="175"/>
              </a:xfrm>
              <a:custGeom>
                <a:avLst/>
                <a:gdLst>
                  <a:gd name="T0" fmla="*/ 0 w 270"/>
                  <a:gd name="T1" fmla="*/ 10 h 616"/>
                  <a:gd name="T2" fmla="*/ 1 w 270"/>
                  <a:gd name="T3" fmla="*/ 13 h 616"/>
                  <a:gd name="T4" fmla="*/ 2 w 270"/>
                  <a:gd name="T5" fmla="*/ 14 h 616"/>
                  <a:gd name="T6" fmla="*/ 4 w 270"/>
                  <a:gd name="T7" fmla="*/ 13 h 616"/>
                  <a:gd name="T8" fmla="*/ 6 w 270"/>
                  <a:gd name="T9" fmla="*/ 3 h 616"/>
                  <a:gd name="T10" fmla="*/ 6 w 270"/>
                  <a:gd name="T11" fmla="*/ 4 h 616"/>
                  <a:gd name="T12" fmla="*/ 5 w 270"/>
                  <a:gd name="T13" fmla="*/ 0 h 616"/>
                  <a:gd name="T14" fmla="*/ 4 w 270"/>
                  <a:gd name="T15" fmla="*/ 1 h 616"/>
                  <a:gd name="T16" fmla="*/ 4 w 270"/>
                  <a:gd name="T17" fmla="*/ 3 h 616"/>
                  <a:gd name="T18" fmla="*/ 3 w 270"/>
                  <a:gd name="T19" fmla="*/ 4 h 616"/>
                  <a:gd name="T20" fmla="*/ 1 w 270"/>
                  <a:gd name="T21" fmla="*/ 4 h 616"/>
                  <a:gd name="T22" fmla="*/ 1 w 270"/>
                  <a:gd name="T23" fmla="*/ 5 h 616"/>
                  <a:gd name="T24" fmla="*/ 1 w 270"/>
                  <a:gd name="T25" fmla="*/ 8 h 616"/>
                  <a:gd name="T26" fmla="*/ 0 w 270"/>
                  <a:gd name="T27" fmla="*/ 10 h 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616"/>
                  <a:gd name="T44" fmla="*/ 270 w 270"/>
                  <a:gd name="T45" fmla="*/ 616 h 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616">
                    <a:moveTo>
                      <a:pt x="0" y="441"/>
                    </a:moveTo>
                    <a:lnTo>
                      <a:pt x="26" y="567"/>
                    </a:lnTo>
                    <a:lnTo>
                      <a:pt x="76" y="616"/>
                    </a:lnTo>
                    <a:lnTo>
                      <a:pt x="161" y="567"/>
                    </a:lnTo>
                    <a:lnTo>
                      <a:pt x="254" y="144"/>
                    </a:lnTo>
                    <a:lnTo>
                      <a:pt x="270" y="161"/>
                    </a:lnTo>
                    <a:lnTo>
                      <a:pt x="232" y="0"/>
                    </a:lnTo>
                    <a:lnTo>
                      <a:pt x="182" y="68"/>
                    </a:lnTo>
                    <a:lnTo>
                      <a:pt x="182" y="115"/>
                    </a:lnTo>
                    <a:lnTo>
                      <a:pt x="122" y="165"/>
                    </a:lnTo>
                    <a:lnTo>
                      <a:pt x="47" y="186"/>
                    </a:lnTo>
                    <a:lnTo>
                      <a:pt x="29" y="240"/>
                    </a:lnTo>
                    <a:lnTo>
                      <a:pt x="47" y="348"/>
                    </a:lnTo>
                    <a:lnTo>
                      <a:pt x="0" y="44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1" name="Freeform 459"/>
              <p:cNvSpPr/>
              <p:nvPr/>
            </p:nvSpPr>
            <p:spPr bwMode="auto">
              <a:xfrm>
                <a:off x="2103" y="3202"/>
                <a:ext cx="36" cy="99"/>
              </a:xfrm>
              <a:custGeom>
                <a:avLst/>
                <a:gdLst>
                  <a:gd name="T0" fmla="*/ 0 w 124"/>
                  <a:gd name="T1" fmla="*/ 4 h 346"/>
                  <a:gd name="T2" fmla="*/ 0 w 124"/>
                  <a:gd name="T3" fmla="*/ 5 h 346"/>
                  <a:gd name="T4" fmla="*/ 2 w 124"/>
                  <a:gd name="T5" fmla="*/ 5 h 346"/>
                  <a:gd name="T6" fmla="*/ 1 w 124"/>
                  <a:gd name="T7" fmla="*/ 7 h 346"/>
                  <a:gd name="T8" fmla="*/ 2 w 124"/>
                  <a:gd name="T9" fmla="*/ 8 h 346"/>
                  <a:gd name="T10" fmla="*/ 3 w 124"/>
                  <a:gd name="T11" fmla="*/ 6 h 346"/>
                  <a:gd name="T12" fmla="*/ 2 w 124"/>
                  <a:gd name="T13" fmla="*/ 4 h 346"/>
                  <a:gd name="T14" fmla="*/ 2 w 124"/>
                  <a:gd name="T15" fmla="*/ 5 h 346"/>
                  <a:gd name="T16" fmla="*/ 2 w 124"/>
                  <a:gd name="T17" fmla="*/ 5 h 346"/>
                  <a:gd name="T18" fmla="*/ 1 w 124"/>
                  <a:gd name="T19" fmla="*/ 3 h 346"/>
                  <a:gd name="T20" fmla="*/ 1 w 124"/>
                  <a:gd name="T21" fmla="*/ 0 h 346"/>
                  <a:gd name="T22" fmla="*/ 0 w 124"/>
                  <a:gd name="T23" fmla="*/ 0 h 346"/>
                  <a:gd name="T24" fmla="*/ 1 w 124"/>
                  <a:gd name="T25" fmla="*/ 1 h 346"/>
                  <a:gd name="T26" fmla="*/ 0 w 124"/>
                  <a:gd name="T27" fmla="*/ 4 h 3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4"/>
                  <a:gd name="T43" fmla="*/ 0 h 346"/>
                  <a:gd name="T44" fmla="*/ 124 w 124"/>
                  <a:gd name="T45" fmla="*/ 346 h 3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4" h="346">
                    <a:moveTo>
                      <a:pt x="0" y="189"/>
                    </a:moveTo>
                    <a:lnTo>
                      <a:pt x="16" y="209"/>
                    </a:lnTo>
                    <a:lnTo>
                      <a:pt x="64" y="228"/>
                    </a:lnTo>
                    <a:lnTo>
                      <a:pt x="61" y="292"/>
                    </a:lnTo>
                    <a:lnTo>
                      <a:pt x="100" y="346"/>
                    </a:lnTo>
                    <a:lnTo>
                      <a:pt x="124" y="248"/>
                    </a:lnTo>
                    <a:lnTo>
                      <a:pt x="84" y="182"/>
                    </a:lnTo>
                    <a:lnTo>
                      <a:pt x="95" y="219"/>
                    </a:lnTo>
                    <a:lnTo>
                      <a:pt x="72" y="217"/>
                    </a:lnTo>
                    <a:lnTo>
                      <a:pt x="47" y="128"/>
                    </a:lnTo>
                    <a:lnTo>
                      <a:pt x="46" y="9"/>
                    </a:lnTo>
                    <a:lnTo>
                      <a:pt x="10" y="0"/>
                    </a:lnTo>
                    <a:lnTo>
                      <a:pt x="38" y="58"/>
                    </a:lnTo>
                    <a:lnTo>
                      <a:pt x="0" y="18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2" name="Freeform 460"/>
              <p:cNvSpPr/>
              <p:nvPr/>
            </p:nvSpPr>
            <p:spPr bwMode="auto">
              <a:xfrm>
                <a:off x="1615" y="2764"/>
                <a:ext cx="177" cy="191"/>
              </a:xfrm>
              <a:custGeom>
                <a:avLst/>
                <a:gdLst>
                  <a:gd name="T0" fmla="*/ 0 w 618"/>
                  <a:gd name="T1" fmla="*/ 11 h 673"/>
                  <a:gd name="T2" fmla="*/ 1 w 618"/>
                  <a:gd name="T3" fmla="*/ 10 h 673"/>
                  <a:gd name="T4" fmla="*/ 1 w 618"/>
                  <a:gd name="T5" fmla="*/ 10 h 673"/>
                  <a:gd name="T6" fmla="*/ 6 w 618"/>
                  <a:gd name="T7" fmla="*/ 10 h 673"/>
                  <a:gd name="T8" fmla="*/ 5 w 618"/>
                  <a:gd name="T9" fmla="*/ 0 h 673"/>
                  <a:gd name="T10" fmla="*/ 7 w 618"/>
                  <a:gd name="T11" fmla="*/ 0 h 673"/>
                  <a:gd name="T12" fmla="*/ 14 w 618"/>
                  <a:gd name="T13" fmla="*/ 5 h 673"/>
                  <a:gd name="T14" fmla="*/ 14 w 618"/>
                  <a:gd name="T15" fmla="*/ 6 h 673"/>
                  <a:gd name="T16" fmla="*/ 15 w 618"/>
                  <a:gd name="T17" fmla="*/ 6 h 673"/>
                  <a:gd name="T18" fmla="*/ 15 w 618"/>
                  <a:gd name="T19" fmla="*/ 9 h 673"/>
                  <a:gd name="T20" fmla="*/ 14 w 618"/>
                  <a:gd name="T21" fmla="*/ 10 h 673"/>
                  <a:gd name="T22" fmla="*/ 11 w 618"/>
                  <a:gd name="T23" fmla="*/ 11 h 673"/>
                  <a:gd name="T24" fmla="*/ 7 w 618"/>
                  <a:gd name="T25" fmla="*/ 12 h 673"/>
                  <a:gd name="T26" fmla="*/ 6 w 618"/>
                  <a:gd name="T27" fmla="*/ 15 h 673"/>
                  <a:gd name="T28" fmla="*/ 5 w 618"/>
                  <a:gd name="T29" fmla="*/ 15 h 673"/>
                  <a:gd name="T30" fmla="*/ 4 w 618"/>
                  <a:gd name="T31" fmla="*/ 15 h 673"/>
                  <a:gd name="T32" fmla="*/ 3 w 618"/>
                  <a:gd name="T33" fmla="*/ 13 h 673"/>
                  <a:gd name="T34" fmla="*/ 1 w 618"/>
                  <a:gd name="T35" fmla="*/ 14 h 673"/>
                  <a:gd name="T36" fmla="*/ 1 w 618"/>
                  <a:gd name="T37" fmla="*/ 13 h 673"/>
                  <a:gd name="T38" fmla="*/ 0 w 618"/>
                  <a:gd name="T39" fmla="*/ 11 h 6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18"/>
                  <a:gd name="T61" fmla="*/ 0 h 673"/>
                  <a:gd name="T62" fmla="*/ 618 w 618"/>
                  <a:gd name="T63" fmla="*/ 673 h 67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18" h="673">
                    <a:moveTo>
                      <a:pt x="0" y="468"/>
                    </a:moveTo>
                    <a:lnTo>
                      <a:pt x="26" y="418"/>
                    </a:lnTo>
                    <a:lnTo>
                      <a:pt x="56" y="450"/>
                    </a:lnTo>
                    <a:lnTo>
                      <a:pt x="248" y="435"/>
                    </a:lnTo>
                    <a:lnTo>
                      <a:pt x="208" y="0"/>
                    </a:lnTo>
                    <a:lnTo>
                      <a:pt x="279" y="0"/>
                    </a:lnTo>
                    <a:lnTo>
                      <a:pt x="583" y="236"/>
                    </a:lnTo>
                    <a:lnTo>
                      <a:pt x="585" y="275"/>
                    </a:lnTo>
                    <a:lnTo>
                      <a:pt x="617" y="271"/>
                    </a:lnTo>
                    <a:lnTo>
                      <a:pt x="618" y="409"/>
                    </a:lnTo>
                    <a:lnTo>
                      <a:pt x="591" y="439"/>
                    </a:lnTo>
                    <a:lnTo>
                      <a:pt x="467" y="458"/>
                    </a:lnTo>
                    <a:lnTo>
                      <a:pt x="310" y="537"/>
                    </a:lnTo>
                    <a:lnTo>
                      <a:pt x="261" y="665"/>
                    </a:lnTo>
                    <a:lnTo>
                      <a:pt x="223" y="649"/>
                    </a:lnTo>
                    <a:lnTo>
                      <a:pt x="155" y="673"/>
                    </a:lnTo>
                    <a:lnTo>
                      <a:pt x="117" y="566"/>
                    </a:lnTo>
                    <a:lnTo>
                      <a:pt x="53" y="592"/>
                    </a:lnTo>
                    <a:lnTo>
                      <a:pt x="26" y="569"/>
                    </a:lnTo>
                    <a:lnTo>
                      <a:pt x="0" y="46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3" name="Freeform 461"/>
              <p:cNvSpPr/>
              <p:nvPr/>
            </p:nvSpPr>
            <p:spPr bwMode="auto">
              <a:xfrm>
                <a:off x="1562" y="2733"/>
                <a:ext cx="133" cy="164"/>
              </a:xfrm>
              <a:custGeom>
                <a:avLst/>
                <a:gdLst>
                  <a:gd name="T0" fmla="*/ 0 w 467"/>
                  <a:gd name="T1" fmla="*/ 7 h 575"/>
                  <a:gd name="T2" fmla="*/ 1 w 467"/>
                  <a:gd name="T3" fmla="*/ 7 h 575"/>
                  <a:gd name="T4" fmla="*/ 1 w 467"/>
                  <a:gd name="T5" fmla="*/ 9 h 575"/>
                  <a:gd name="T6" fmla="*/ 0 w 467"/>
                  <a:gd name="T7" fmla="*/ 12 h 575"/>
                  <a:gd name="T8" fmla="*/ 2 w 467"/>
                  <a:gd name="T9" fmla="*/ 11 h 575"/>
                  <a:gd name="T10" fmla="*/ 4 w 467"/>
                  <a:gd name="T11" fmla="*/ 13 h 575"/>
                  <a:gd name="T12" fmla="*/ 5 w 467"/>
                  <a:gd name="T13" fmla="*/ 12 h 575"/>
                  <a:gd name="T14" fmla="*/ 6 w 467"/>
                  <a:gd name="T15" fmla="*/ 13 h 575"/>
                  <a:gd name="T16" fmla="*/ 10 w 467"/>
                  <a:gd name="T17" fmla="*/ 13 h 575"/>
                  <a:gd name="T18" fmla="*/ 9 w 467"/>
                  <a:gd name="T19" fmla="*/ 3 h 575"/>
                  <a:gd name="T20" fmla="*/ 11 w 467"/>
                  <a:gd name="T21" fmla="*/ 3 h 575"/>
                  <a:gd name="T22" fmla="*/ 7 w 467"/>
                  <a:gd name="T23" fmla="*/ 0 h 575"/>
                  <a:gd name="T24" fmla="*/ 7 w 467"/>
                  <a:gd name="T25" fmla="*/ 1 h 575"/>
                  <a:gd name="T26" fmla="*/ 5 w 467"/>
                  <a:gd name="T27" fmla="*/ 1 h 575"/>
                  <a:gd name="T28" fmla="*/ 5 w 467"/>
                  <a:gd name="T29" fmla="*/ 4 h 575"/>
                  <a:gd name="T30" fmla="*/ 3 w 467"/>
                  <a:gd name="T31" fmla="*/ 5 h 575"/>
                  <a:gd name="T32" fmla="*/ 4 w 467"/>
                  <a:gd name="T33" fmla="*/ 6 h 575"/>
                  <a:gd name="T34" fmla="*/ 0 w 467"/>
                  <a:gd name="T35" fmla="*/ 7 h 5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7"/>
                  <a:gd name="T55" fmla="*/ 0 h 575"/>
                  <a:gd name="T56" fmla="*/ 467 w 467"/>
                  <a:gd name="T57" fmla="*/ 575 h 5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7" h="575">
                    <a:moveTo>
                      <a:pt x="0" y="288"/>
                    </a:moveTo>
                    <a:lnTo>
                      <a:pt x="30" y="320"/>
                    </a:lnTo>
                    <a:lnTo>
                      <a:pt x="36" y="408"/>
                    </a:lnTo>
                    <a:lnTo>
                      <a:pt x="13" y="515"/>
                    </a:lnTo>
                    <a:lnTo>
                      <a:pt x="101" y="492"/>
                    </a:lnTo>
                    <a:lnTo>
                      <a:pt x="188" y="575"/>
                    </a:lnTo>
                    <a:lnTo>
                      <a:pt x="214" y="525"/>
                    </a:lnTo>
                    <a:lnTo>
                      <a:pt x="244" y="557"/>
                    </a:lnTo>
                    <a:lnTo>
                      <a:pt x="436" y="542"/>
                    </a:lnTo>
                    <a:lnTo>
                      <a:pt x="396" y="107"/>
                    </a:lnTo>
                    <a:lnTo>
                      <a:pt x="467" y="107"/>
                    </a:lnTo>
                    <a:lnTo>
                      <a:pt x="322" y="0"/>
                    </a:lnTo>
                    <a:lnTo>
                      <a:pt x="317" y="58"/>
                    </a:lnTo>
                    <a:lnTo>
                      <a:pt x="197" y="54"/>
                    </a:lnTo>
                    <a:lnTo>
                      <a:pt x="196" y="176"/>
                    </a:lnTo>
                    <a:lnTo>
                      <a:pt x="152" y="199"/>
                    </a:lnTo>
                    <a:lnTo>
                      <a:pt x="156" y="270"/>
                    </a:lnTo>
                    <a:lnTo>
                      <a:pt x="0" y="28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4" name="Freeform 462"/>
              <p:cNvSpPr/>
              <p:nvPr/>
            </p:nvSpPr>
            <p:spPr bwMode="auto">
              <a:xfrm>
                <a:off x="1606" y="2617"/>
                <a:ext cx="127" cy="111"/>
              </a:xfrm>
              <a:custGeom>
                <a:avLst/>
                <a:gdLst>
                  <a:gd name="T0" fmla="*/ 0 w 447"/>
                  <a:gd name="T1" fmla="*/ 9 h 392"/>
                  <a:gd name="T2" fmla="*/ 3 w 447"/>
                  <a:gd name="T3" fmla="*/ 7 h 392"/>
                  <a:gd name="T4" fmla="*/ 3 w 447"/>
                  <a:gd name="T5" fmla="*/ 3 h 392"/>
                  <a:gd name="T6" fmla="*/ 6 w 447"/>
                  <a:gd name="T7" fmla="*/ 2 h 392"/>
                  <a:gd name="T8" fmla="*/ 6 w 447"/>
                  <a:gd name="T9" fmla="*/ 0 h 392"/>
                  <a:gd name="T10" fmla="*/ 9 w 447"/>
                  <a:gd name="T11" fmla="*/ 1 h 392"/>
                  <a:gd name="T12" fmla="*/ 10 w 447"/>
                  <a:gd name="T13" fmla="*/ 4 h 392"/>
                  <a:gd name="T14" fmla="*/ 9 w 447"/>
                  <a:gd name="T15" fmla="*/ 4 h 392"/>
                  <a:gd name="T16" fmla="*/ 8 w 447"/>
                  <a:gd name="T17" fmla="*/ 4 h 392"/>
                  <a:gd name="T18" fmla="*/ 8 w 447"/>
                  <a:gd name="T19" fmla="*/ 5 h 392"/>
                  <a:gd name="T20" fmla="*/ 4 w 447"/>
                  <a:gd name="T21" fmla="*/ 7 h 392"/>
                  <a:gd name="T22" fmla="*/ 4 w 447"/>
                  <a:gd name="T23" fmla="*/ 9 h 392"/>
                  <a:gd name="T24" fmla="*/ 0 w 447"/>
                  <a:gd name="T25" fmla="*/ 9 h 3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7"/>
                  <a:gd name="T40" fmla="*/ 0 h 392"/>
                  <a:gd name="T41" fmla="*/ 447 w 447"/>
                  <a:gd name="T42" fmla="*/ 392 h 3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7" h="392">
                    <a:moveTo>
                      <a:pt x="0" y="387"/>
                    </a:moveTo>
                    <a:lnTo>
                      <a:pt x="109" y="311"/>
                    </a:lnTo>
                    <a:lnTo>
                      <a:pt x="149" y="157"/>
                    </a:lnTo>
                    <a:lnTo>
                      <a:pt x="242" y="77"/>
                    </a:lnTo>
                    <a:lnTo>
                      <a:pt x="273" y="0"/>
                    </a:lnTo>
                    <a:lnTo>
                      <a:pt x="409" y="26"/>
                    </a:lnTo>
                    <a:lnTo>
                      <a:pt x="447" y="172"/>
                    </a:lnTo>
                    <a:lnTo>
                      <a:pt x="387" y="175"/>
                    </a:lnTo>
                    <a:lnTo>
                      <a:pt x="352" y="192"/>
                    </a:lnTo>
                    <a:lnTo>
                      <a:pt x="359" y="230"/>
                    </a:lnTo>
                    <a:lnTo>
                      <a:pt x="184" y="317"/>
                    </a:lnTo>
                    <a:lnTo>
                      <a:pt x="163" y="392"/>
                    </a:lnTo>
                    <a:lnTo>
                      <a:pt x="0" y="38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5" name="Freeform 463"/>
              <p:cNvSpPr/>
              <p:nvPr/>
            </p:nvSpPr>
            <p:spPr bwMode="auto">
              <a:xfrm>
                <a:off x="2074" y="3215"/>
                <a:ext cx="114" cy="211"/>
              </a:xfrm>
              <a:custGeom>
                <a:avLst/>
                <a:gdLst>
                  <a:gd name="T0" fmla="*/ 0 w 398"/>
                  <a:gd name="T1" fmla="*/ 5 h 739"/>
                  <a:gd name="T2" fmla="*/ 0 w 398"/>
                  <a:gd name="T3" fmla="*/ 5 h 739"/>
                  <a:gd name="T4" fmla="*/ 2 w 398"/>
                  <a:gd name="T5" fmla="*/ 6 h 739"/>
                  <a:gd name="T6" fmla="*/ 3 w 398"/>
                  <a:gd name="T7" fmla="*/ 7 h 739"/>
                  <a:gd name="T8" fmla="*/ 3 w 398"/>
                  <a:gd name="T9" fmla="*/ 10 h 739"/>
                  <a:gd name="T10" fmla="*/ 1 w 398"/>
                  <a:gd name="T11" fmla="*/ 13 h 739"/>
                  <a:gd name="T12" fmla="*/ 2 w 398"/>
                  <a:gd name="T13" fmla="*/ 16 h 739"/>
                  <a:gd name="T14" fmla="*/ 2 w 398"/>
                  <a:gd name="T15" fmla="*/ 17 h 739"/>
                  <a:gd name="T16" fmla="*/ 3 w 398"/>
                  <a:gd name="T17" fmla="*/ 17 h 739"/>
                  <a:gd name="T18" fmla="*/ 3 w 398"/>
                  <a:gd name="T19" fmla="*/ 16 h 739"/>
                  <a:gd name="T20" fmla="*/ 5 w 398"/>
                  <a:gd name="T21" fmla="*/ 15 h 739"/>
                  <a:gd name="T22" fmla="*/ 4 w 398"/>
                  <a:gd name="T23" fmla="*/ 10 h 739"/>
                  <a:gd name="T24" fmla="*/ 9 w 398"/>
                  <a:gd name="T25" fmla="*/ 5 h 739"/>
                  <a:gd name="T26" fmla="*/ 9 w 398"/>
                  <a:gd name="T27" fmla="*/ 0 h 739"/>
                  <a:gd name="T28" fmla="*/ 8 w 398"/>
                  <a:gd name="T29" fmla="*/ 1 h 739"/>
                  <a:gd name="T30" fmla="*/ 4 w 398"/>
                  <a:gd name="T31" fmla="*/ 1 h 739"/>
                  <a:gd name="T32" fmla="*/ 4 w 398"/>
                  <a:gd name="T33" fmla="*/ 3 h 739"/>
                  <a:gd name="T34" fmla="*/ 5 w 398"/>
                  <a:gd name="T35" fmla="*/ 5 h 739"/>
                  <a:gd name="T36" fmla="*/ 5 w 398"/>
                  <a:gd name="T37" fmla="*/ 7 h 739"/>
                  <a:gd name="T38" fmla="*/ 4 w 398"/>
                  <a:gd name="T39" fmla="*/ 6 h 739"/>
                  <a:gd name="T40" fmla="*/ 4 w 398"/>
                  <a:gd name="T41" fmla="*/ 4 h 739"/>
                  <a:gd name="T42" fmla="*/ 3 w 398"/>
                  <a:gd name="T43" fmla="*/ 4 h 739"/>
                  <a:gd name="T44" fmla="*/ 0 w 398"/>
                  <a:gd name="T45" fmla="*/ 5 h 7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8"/>
                  <a:gd name="T70" fmla="*/ 0 h 739"/>
                  <a:gd name="T71" fmla="*/ 398 w 398"/>
                  <a:gd name="T72" fmla="*/ 739 h 7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8" h="739">
                    <a:moveTo>
                      <a:pt x="0" y="206"/>
                    </a:moveTo>
                    <a:lnTo>
                      <a:pt x="8" y="230"/>
                    </a:lnTo>
                    <a:lnTo>
                      <a:pt x="102" y="263"/>
                    </a:lnTo>
                    <a:lnTo>
                      <a:pt x="113" y="310"/>
                    </a:lnTo>
                    <a:lnTo>
                      <a:pt x="105" y="428"/>
                    </a:lnTo>
                    <a:lnTo>
                      <a:pt x="57" y="549"/>
                    </a:lnTo>
                    <a:lnTo>
                      <a:pt x="73" y="693"/>
                    </a:lnTo>
                    <a:lnTo>
                      <a:pt x="77" y="739"/>
                    </a:lnTo>
                    <a:lnTo>
                      <a:pt x="104" y="739"/>
                    </a:lnTo>
                    <a:lnTo>
                      <a:pt x="104" y="689"/>
                    </a:lnTo>
                    <a:lnTo>
                      <a:pt x="205" y="622"/>
                    </a:lnTo>
                    <a:lnTo>
                      <a:pt x="175" y="428"/>
                    </a:lnTo>
                    <a:lnTo>
                      <a:pt x="396" y="229"/>
                    </a:lnTo>
                    <a:lnTo>
                      <a:pt x="398" y="0"/>
                    </a:lnTo>
                    <a:lnTo>
                      <a:pt x="342" y="39"/>
                    </a:lnTo>
                    <a:lnTo>
                      <a:pt x="188" y="52"/>
                    </a:lnTo>
                    <a:lnTo>
                      <a:pt x="187" y="134"/>
                    </a:lnTo>
                    <a:lnTo>
                      <a:pt x="227" y="200"/>
                    </a:lnTo>
                    <a:lnTo>
                      <a:pt x="203" y="298"/>
                    </a:lnTo>
                    <a:lnTo>
                      <a:pt x="164" y="244"/>
                    </a:lnTo>
                    <a:lnTo>
                      <a:pt x="167" y="180"/>
                    </a:lnTo>
                    <a:lnTo>
                      <a:pt x="119" y="161"/>
                    </a:lnTo>
                    <a:lnTo>
                      <a:pt x="0" y="20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6" name="Freeform 464"/>
              <p:cNvSpPr/>
              <p:nvPr/>
            </p:nvSpPr>
            <p:spPr bwMode="auto">
              <a:xfrm>
                <a:off x="1749" y="2784"/>
                <a:ext cx="173" cy="152"/>
              </a:xfrm>
              <a:custGeom>
                <a:avLst/>
                <a:gdLst>
                  <a:gd name="T0" fmla="*/ 0 w 607"/>
                  <a:gd name="T1" fmla="*/ 9 h 535"/>
                  <a:gd name="T2" fmla="*/ 0 w 607"/>
                  <a:gd name="T3" fmla="*/ 10 h 535"/>
                  <a:gd name="T4" fmla="*/ 2 w 607"/>
                  <a:gd name="T5" fmla="*/ 12 h 535"/>
                  <a:gd name="T6" fmla="*/ 2 w 607"/>
                  <a:gd name="T7" fmla="*/ 12 h 535"/>
                  <a:gd name="T8" fmla="*/ 3 w 607"/>
                  <a:gd name="T9" fmla="*/ 12 h 535"/>
                  <a:gd name="T10" fmla="*/ 4 w 607"/>
                  <a:gd name="T11" fmla="*/ 10 h 535"/>
                  <a:gd name="T12" fmla="*/ 8 w 607"/>
                  <a:gd name="T13" fmla="*/ 11 h 535"/>
                  <a:gd name="T14" fmla="*/ 11 w 607"/>
                  <a:gd name="T15" fmla="*/ 10 h 535"/>
                  <a:gd name="T16" fmla="*/ 12 w 607"/>
                  <a:gd name="T17" fmla="*/ 10 h 535"/>
                  <a:gd name="T18" fmla="*/ 13 w 607"/>
                  <a:gd name="T19" fmla="*/ 7 h 535"/>
                  <a:gd name="T20" fmla="*/ 14 w 607"/>
                  <a:gd name="T21" fmla="*/ 3 h 535"/>
                  <a:gd name="T22" fmla="*/ 13 w 607"/>
                  <a:gd name="T23" fmla="*/ 2 h 535"/>
                  <a:gd name="T24" fmla="*/ 13 w 607"/>
                  <a:gd name="T25" fmla="*/ 1 h 535"/>
                  <a:gd name="T26" fmla="*/ 10 w 607"/>
                  <a:gd name="T27" fmla="*/ 0 h 535"/>
                  <a:gd name="T28" fmla="*/ 5 w 607"/>
                  <a:gd name="T29" fmla="*/ 4 h 535"/>
                  <a:gd name="T30" fmla="*/ 3 w 607"/>
                  <a:gd name="T31" fmla="*/ 5 h 535"/>
                  <a:gd name="T32" fmla="*/ 3 w 607"/>
                  <a:gd name="T33" fmla="*/ 8 h 535"/>
                  <a:gd name="T34" fmla="*/ 3 w 607"/>
                  <a:gd name="T35" fmla="*/ 9 h 535"/>
                  <a:gd name="T36" fmla="*/ 0 w 607"/>
                  <a:gd name="T37" fmla="*/ 9 h 5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535"/>
                  <a:gd name="T59" fmla="*/ 607 w 607"/>
                  <a:gd name="T60" fmla="*/ 535 h 5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535">
                    <a:moveTo>
                      <a:pt x="0" y="389"/>
                    </a:moveTo>
                    <a:lnTo>
                      <a:pt x="8" y="431"/>
                    </a:lnTo>
                    <a:lnTo>
                      <a:pt x="79" y="524"/>
                    </a:lnTo>
                    <a:lnTo>
                      <a:pt x="100" y="505"/>
                    </a:lnTo>
                    <a:lnTo>
                      <a:pt x="129" y="535"/>
                    </a:lnTo>
                    <a:lnTo>
                      <a:pt x="178" y="442"/>
                    </a:lnTo>
                    <a:lnTo>
                      <a:pt x="349" y="489"/>
                    </a:lnTo>
                    <a:lnTo>
                      <a:pt x="498" y="440"/>
                    </a:lnTo>
                    <a:lnTo>
                      <a:pt x="504" y="418"/>
                    </a:lnTo>
                    <a:lnTo>
                      <a:pt x="579" y="300"/>
                    </a:lnTo>
                    <a:lnTo>
                      <a:pt x="607" y="142"/>
                    </a:lnTo>
                    <a:lnTo>
                      <a:pt x="568" y="92"/>
                    </a:lnTo>
                    <a:lnTo>
                      <a:pt x="568" y="23"/>
                    </a:lnTo>
                    <a:lnTo>
                      <a:pt x="438" y="0"/>
                    </a:lnTo>
                    <a:lnTo>
                      <a:pt x="209" y="185"/>
                    </a:lnTo>
                    <a:lnTo>
                      <a:pt x="150" y="202"/>
                    </a:lnTo>
                    <a:lnTo>
                      <a:pt x="151" y="340"/>
                    </a:lnTo>
                    <a:lnTo>
                      <a:pt x="124" y="370"/>
                    </a:lnTo>
                    <a:lnTo>
                      <a:pt x="0" y="38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7" name="Freeform 465"/>
              <p:cNvSpPr/>
              <p:nvPr/>
            </p:nvSpPr>
            <p:spPr bwMode="auto">
              <a:xfrm>
                <a:off x="1777" y="2908"/>
                <a:ext cx="127" cy="123"/>
              </a:xfrm>
              <a:custGeom>
                <a:avLst/>
                <a:gdLst>
                  <a:gd name="T0" fmla="*/ 0 w 445"/>
                  <a:gd name="T1" fmla="*/ 8 h 429"/>
                  <a:gd name="T2" fmla="*/ 1 w 445"/>
                  <a:gd name="T3" fmla="*/ 2 h 429"/>
                  <a:gd name="T4" fmla="*/ 2 w 445"/>
                  <a:gd name="T5" fmla="*/ 0 h 429"/>
                  <a:gd name="T6" fmla="*/ 6 w 445"/>
                  <a:gd name="T7" fmla="*/ 1 h 429"/>
                  <a:gd name="T8" fmla="*/ 9 w 445"/>
                  <a:gd name="T9" fmla="*/ 0 h 429"/>
                  <a:gd name="T10" fmla="*/ 10 w 445"/>
                  <a:gd name="T11" fmla="*/ 1 h 429"/>
                  <a:gd name="T12" fmla="*/ 10 w 445"/>
                  <a:gd name="T13" fmla="*/ 2 h 429"/>
                  <a:gd name="T14" fmla="*/ 9 w 445"/>
                  <a:gd name="T15" fmla="*/ 3 h 429"/>
                  <a:gd name="T16" fmla="*/ 7 w 445"/>
                  <a:gd name="T17" fmla="*/ 8 h 429"/>
                  <a:gd name="T18" fmla="*/ 6 w 445"/>
                  <a:gd name="T19" fmla="*/ 7 h 429"/>
                  <a:gd name="T20" fmla="*/ 5 w 445"/>
                  <a:gd name="T21" fmla="*/ 9 h 429"/>
                  <a:gd name="T22" fmla="*/ 3 w 445"/>
                  <a:gd name="T23" fmla="*/ 10 h 429"/>
                  <a:gd name="T24" fmla="*/ 2 w 445"/>
                  <a:gd name="T25" fmla="*/ 8 h 429"/>
                  <a:gd name="T26" fmla="*/ 0 w 445"/>
                  <a:gd name="T27" fmla="*/ 8 h 4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5"/>
                  <a:gd name="T43" fmla="*/ 0 h 429"/>
                  <a:gd name="T44" fmla="*/ 445 w 445"/>
                  <a:gd name="T45" fmla="*/ 429 h 4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5" h="429">
                    <a:moveTo>
                      <a:pt x="0" y="335"/>
                    </a:moveTo>
                    <a:lnTo>
                      <a:pt x="29" y="95"/>
                    </a:lnTo>
                    <a:lnTo>
                      <a:pt x="78" y="2"/>
                    </a:lnTo>
                    <a:lnTo>
                      <a:pt x="249" y="49"/>
                    </a:lnTo>
                    <a:lnTo>
                      <a:pt x="398" y="0"/>
                    </a:lnTo>
                    <a:lnTo>
                      <a:pt x="428" y="57"/>
                    </a:lnTo>
                    <a:lnTo>
                      <a:pt x="445" y="95"/>
                    </a:lnTo>
                    <a:lnTo>
                      <a:pt x="406" y="130"/>
                    </a:lnTo>
                    <a:lnTo>
                      <a:pt x="323" y="324"/>
                    </a:lnTo>
                    <a:lnTo>
                      <a:pt x="252" y="312"/>
                    </a:lnTo>
                    <a:lnTo>
                      <a:pt x="214" y="404"/>
                    </a:lnTo>
                    <a:lnTo>
                      <a:pt x="128" y="429"/>
                    </a:lnTo>
                    <a:lnTo>
                      <a:pt x="78" y="347"/>
                    </a:lnTo>
                    <a:lnTo>
                      <a:pt x="0" y="33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8" name="Freeform 466"/>
              <p:cNvSpPr/>
              <p:nvPr/>
            </p:nvSpPr>
            <p:spPr bwMode="auto">
              <a:xfrm>
                <a:off x="1564" y="2923"/>
                <a:ext cx="33" cy="23"/>
              </a:xfrm>
              <a:custGeom>
                <a:avLst/>
                <a:gdLst>
                  <a:gd name="T0" fmla="*/ 0 w 117"/>
                  <a:gd name="T1" fmla="*/ 0 h 79"/>
                  <a:gd name="T2" fmla="*/ 1 w 117"/>
                  <a:gd name="T3" fmla="*/ 1 h 79"/>
                  <a:gd name="T4" fmla="*/ 2 w 117"/>
                  <a:gd name="T5" fmla="*/ 1 h 79"/>
                  <a:gd name="T6" fmla="*/ 1 w 117"/>
                  <a:gd name="T7" fmla="*/ 1 h 79"/>
                  <a:gd name="T8" fmla="*/ 1 w 117"/>
                  <a:gd name="T9" fmla="*/ 2 h 79"/>
                  <a:gd name="T10" fmla="*/ 3 w 117"/>
                  <a:gd name="T11" fmla="*/ 1 h 79"/>
                  <a:gd name="T12" fmla="*/ 3 w 117"/>
                  <a:gd name="T13" fmla="*/ 0 h 79"/>
                  <a:gd name="T14" fmla="*/ 0 w 117"/>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79"/>
                  <a:gd name="T26" fmla="*/ 117 w 117"/>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79">
                    <a:moveTo>
                      <a:pt x="0" y="9"/>
                    </a:moveTo>
                    <a:lnTo>
                      <a:pt x="38" y="44"/>
                    </a:lnTo>
                    <a:lnTo>
                      <a:pt x="72" y="33"/>
                    </a:lnTo>
                    <a:lnTo>
                      <a:pt x="54" y="44"/>
                    </a:lnTo>
                    <a:lnTo>
                      <a:pt x="68" y="79"/>
                    </a:lnTo>
                    <a:lnTo>
                      <a:pt x="114" y="44"/>
                    </a:lnTo>
                    <a:lnTo>
                      <a:pt x="117" y="0"/>
                    </a:lnTo>
                    <a:lnTo>
                      <a:pt x="0" y="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59" name="Freeform 467"/>
              <p:cNvSpPr/>
              <p:nvPr/>
            </p:nvSpPr>
            <p:spPr bwMode="auto">
              <a:xfrm>
                <a:off x="2300" y="2748"/>
                <a:ext cx="6" cy="22"/>
              </a:xfrm>
              <a:custGeom>
                <a:avLst/>
                <a:gdLst>
                  <a:gd name="T0" fmla="*/ 0 w 22"/>
                  <a:gd name="T1" fmla="*/ 1 h 74"/>
                  <a:gd name="T2" fmla="*/ 0 w 22"/>
                  <a:gd name="T3" fmla="*/ 2 h 74"/>
                  <a:gd name="T4" fmla="*/ 1 w 22"/>
                  <a:gd name="T5" fmla="*/ 2 h 74"/>
                  <a:gd name="T6" fmla="*/ 0 w 22"/>
                  <a:gd name="T7" fmla="*/ 0 h 74"/>
                  <a:gd name="T8" fmla="*/ 0 w 22"/>
                  <a:gd name="T9" fmla="*/ 1 h 74"/>
                  <a:gd name="T10" fmla="*/ 0 60000 65536"/>
                  <a:gd name="T11" fmla="*/ 0 60000 65536"/>
                  <a:gd name="T12" fmla="*/ 0 60000 65536"/>
                  <a:gd name="T13" fmla="*/ 0 60000 65536"/>
                  <a:gd name="T14" fmla="*/ 0 60000 65536"/>
                  <a:gd name="T15" fmla="*/ 0 w 22"/>
                  <a:gd name="T16" fmla="*/ 0 h 74"/>
                  <a:gd name="T17" fmla="*/ 22 w 22"/>
                  <a:gd name="T18" fmla="*/ 74 h 74"/>
                </a:gdLst>
                <a:ahLst/>
                <a:cxnLst>
                  <a:cxn ang="T10">
                    <a:pos x="T0" y="T1"/>
                  </a:cxn>
                  <a:cxn ang="T11">
                    <a:pos x="T2" y="T3"/>
                  </a:cxn>
                  <a:cxn ang="T12">
                    <a:pos x="T4" y="T5"/>
                  </a:cxn>
                  <a:cxn ang="T13">
                    <a:pos x="T6" y="T7"/>
                  </a:cxn>
                  <a:cxn ang="T14">
                    <a:pos x="T8" y="T9"/>
                  </a:cxn>
                </a:cxnLst>
                <a:rect l="T15" t="T16" r="T17" b="T18"/>
                <a:pathLst>
                  <a:path w="22" h="74">
                    <a:moveTo>
                      <a:pt x="0" y="61"/>
                    </a:moveTo>
                    <a:lnTo>
                      <a:pt x="10" y="74"/>
                    </a:lnTo>
                    <a:lnTo>
                      <a:pt x="22" y="70"/>
                    </a:lnTo>
                    <a:lnTo>
                      <a:pt x="12" y="0"/>
                    </a:lnTo>
                    <a:lnTo>
                      <a:pt x="0" y="61"/>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0" name="Freeform 468"/>
              <p:cNvSpPr/>
              <p:nvPr/>
            </p:nvSpPr>
            <p:spPr bwMode="auto">
              <a:xfrm>
                <a:off x="2063" y="3096"/>
                <a:ext cx="19" cy="21"/>
              </a:xfrm>
              <a:custGeom>
                <a:avLst/>
                <a:gdLst>
                  <a:gd name="T0" fmla="*/ 0 w 66"/>
                  <a:gd name="T1" fmla="*/ 2 h 72"/>
                  <a:gd name="T2" fmla="*/ 1 w 66"/>
                  <a:gd name="T3" fmla="*/ 0 h 72"/>
                  <a:gd name="T4" fmla="*/ 1 w 66"/>
                  <a:gd name="T5" fmla="*/ 0 h 72"/>
                  <a:gd name="T6" fmla="*/ 1 w 66"/>
                  <a:gd name="T7" fmla="*/ 1 h 72"/>
                  <a:gd name="T8" fmla="*/ 0 w 66"/>
                  <a:gd name="T9" fmla="*/ 2 h 72"/>
                  <a:gd name="T10" fmla="*/ 0 60000 65536"/>
                  <a:gd name="T11" fmla="*/ 0 60000 65536"/>
                  <a:gd name="T12" fmla="*/ 0 60000 65536"/>
                  <a:gd name="T13" fmla="*/ 0 60000 65536"/>
                  <a:gd name="T14" fmla="*/ 0 60000 65536"/>
                  <a:gd name="T15" fmla="*/ 0 w 66"/>
                  <a:gd name="T16" fmla="*/ 0 h 72"/>
                  <a:gd name="T17" fmla="*/ 66 w 66"/>
                  <a:gd name="T18" fmla="*/ 72 h 72"/>
                </a:gdLst>
                <a:ahLst/>
                <a:cxnLst>
                  <a:cxn ang="T10">
                    <a:pos x="T0" y="T1"/>
                  </a:cxn>
                  <a:cxn ang="T11">
                    <a:pos x="T2" y="T3"/>
                  </a:cxn>
                  <a:cxn ang="T12">
                    <a:pos x="T4" y="T5"/>
                  </a:cxn>
                  <a:cxn ang="T13">
                    <a:pos x="T6" y="T7"/>
                  </a:cxn>
                  <a:cxn ang="T14">
                    <a:pos x="T8" y="T9"/>
                  </a:cxn>
                </a:cxnLst>
                <a:rect l="T15" t="T16" r="T17" b="T18"/>
                <a:pathLst>
                  <a:path w="66" h="72">
                    <a:moveTo>
                      <a:pt x="0" y="72"/>
                    </a:moveTo>
                    <a:lnTo>
                      <a:pt x="29" y="12"/>
                    </a:lnTo>
                    <a:lnTo>
                      <a:pt x="56" y="0"/>
                    </a:lnTo>
                    <a:lnTo>
                      <a:pt x="66" y="57"/>
                    </a:lnTo>
                    <a:lnTo>
                      <a:pt x="0" y="7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1" name="Freeform 469"/>
              <p:cNvSpPr/>
              <p:nvPr/>
            </p:nvSpPr>
            <p:spPr bwMode="auto">
              <a:xfrm>
                <a:off x="1556" y="2873"/>
                <a:ext cx="67" cy="52"/>
              </a:xfrm>
              <a:custGeom>
                <a:avLst/>
                <a:gdLst>
                  <a:gd name="T0" fmla="*/ 0 w 233"/>
                  <a:gd name="T1" fmla="*/ 2 h 184"/>
                  <a:gd name="T2" fmla="*/ 1 w 233"/>
                  <a:gd name="T3" fmla="*/ 3 h 184"/>
                  <a:gd name="T4" fmla="*/ 3 w 233"/>
                  <a:gd name="T5" fmla="*/ 3 h 184"/>
                  <a:gd name="T6" fmla="*/ 1 w 233"/>
                  <a:gd name="T7" fmla="*/ 4 h 184"/>
                  <a:gd name="T8" fmla="*/ 1 w 233"/>
                  <a:gd name="T9" fmla="*/ 4 h 184"/>
                  <a:gd name="T10" fmla="*/ 3 w 233"/>
                  <a:gd name="T11" fmla="*/ 4 h 184"/>
                  <a:gd name="T12" fmla="*/ 5 w 233"/>
                  <a:gd name="T13" fmla="*/ 4 h 184"/>
                  <a:gd name="T14" fmla="*/ 5 w 233"/>
                  <a:gd name="T15" fmla="*/ 2 h 184"/>
                  <a:gd name="T16" fmla="*/ 3 w 233"/>
                  <a:gd name="T17" fmla="*/ 0 h 184"/>
                  <a:gd name="T18" fmla="*/ 1 w 233"/>
                  <a:gd name="T19" fmla="*/ 1 h 184"/>
                  <a:gd name="T20" fmla="*/ 0 w 233"/>
                  <a:gd name="T21" fmla="*/ 2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184"/>
                  <a:gd name="T35" fmla="*/ 233 w 23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184">
                    <a:moveTo>
                      <a:pt x="0" y="83"/>
                    </a:moveTo>
                    <a:lnTo>
                      <a:pt x="32" y="134"/>
                    </a:lnTo>
                    <a:lnTo>
                      <a:pt x="139" y="143"/>
                    </a:lnTo>
                    <a:lnTo>
                      <a:pt x="25" y="160"/>
                    </a:lnTo>
                    <a:lnTo>
                      <a:pt x="25" y="184"/>
                    </a:lnTo>
                    <a:lnTo>
                      <a:pt x="142" y="175"/>
                    </a:lnTo>
                    <a:lnTo>
                      <a:pt x="233" y="184"/>
                    </a:lnTo>
                    <a:lnTo>
                      <a:pt x="207" y="83"/>
                    </a:lnTo>
                    <a:lnTo>
                      <a:pt x="120" y="0"/>
                    </a:lnTo>
                    <a:lnTo>
                      <a:pt x="32" y="23"/>
                    </a:lnTo>
                    <a:lnTo>
                      <a:pt x="0" y="8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2" name="Freeform 470"/>
              <p:cNvSpPr/>
              <p:nvPr/>
            </p:nvSpPr>
            <p:spPr bwMode="auto">
              <a:xfrm>
                <a:off x="1603" y="2959"/>
                <a:ext cx="34" cy="37"/>
              </a:xfrm>
              <a:custGeom>
                <a:avLst/>
                <a:gdLst>
                  <a:gd name="T0" fmla="*/ 0 w 116"/>
                  <a:gd name="T1" fmla="*/ 1 h 133"/>
                  <a:gd name="T2" fmla="*/ 0 w 116"/>
                  <a:gd name="T3" fmla="*/ 2 h 133"/>
                  <a:gd name="T4" fmla="*/ 2 w 116"/>
                  <a:gd name="T5" fmla="*/ 3 h 133"/>
                  <a:gd name="T6" fmla="*/ 3 w 116"/>
                  <a:gd name="T7" fmla="*/ 1 h 133"/>
                  <a:gd name="T8" fmla="*/ 2 w 116"/>
                  <a:gd name="T9" fmla="*/ 0 h 133"/>
                  <a:gd name="T10" fmla="*/ 0 w 116"/>
                  <a:gd name="T11" fmla="*/ 1 h 133"/>
                  <a:gd name="T12" fmla="*/ 0 60000 65536"/>
                  <a:gd name="T13" fmla="*/ 0 60000 65536"/>
                  <a:gd name="T14" fmla="*/ 0 60000 65536"/>
                  <a:gd name="T15" fmla="*/ 0 60000 65536"/>
                  <a:gd name="T16" fmla="*/ 0 60000 65536"/>
                  <a:gd name="T17" fmla="*/ 0 60000 65536"/>
                  <a:gd name="T18" fmla="*/ 0 w 116"/>
                  <a:gd name="T19" fmla="*/ 0 h 133"/>
                  <a:gd name="T20" fmla="*/ 116 w 116"/>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16" h="133">
                    <a:moveTo>
                      <a:pt x="0" y="37"/>
                    </a:moveTo>
                    <a:lnTo>
                      <a:pt x="11" y="89"/>
                    </a:lnTo>
                    <a:lnTo>
                      <a:pt x="67" y="133"/>
                    </a:lnTo>
                    <a:lnTo>
                      <a:pt x="116" y="66"/>
                    </a:lnTo>
                    <a:lnTo>
                      <a:pt x="76" y="0"/>
                    </a:lnTo>
                    <a:lnTo>
                      <a:pt x="0" y="3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3" name="Freeform 471"/>
              <p:cNvSpPr/>
              <p:nvPr/>
            </p:nvSpPr>
            <p:spPr bwMode="auto">
              <a:xfrm>
                <a:off x="2194" y="2933"/>
                <a:ext cx="111" cy="172"/>
              </a:xfrm>
              <a:custGeom>
                <a:avLst/>
                <a:gdLst>
                  <a:gd name="T0" fmla="*/ 0 w 390"/>
                  <a:gd name="T1" fmla="*/ 13 h 602"/>
                  <a:gd name="T2" fmla="*/ 0 w 390"/>
                  <a:gd name="T3" fmla="*/ 9 h 602"/>
                  <a:gd name="T4" fmla="*/ 1 w 390"/>
                  <a:gd name="T5" fmla="*/ 8 h 602"/>
                  <a:gd name="T6" fmla="*/ 3 w 390"/>
                  <a:gd name="T7" fmla="*/ 7 h 602"/>
                  <a:gd name="T8" fmla="*/ 6 w 390"/>
                  <a:gd name="T9" fmla="*/ 4 h 602"/>
                  <a:gd name="T10" fmla="*/ 3 w 390"/>
                  <a:gd name="T11" fmla="*/ 3 h 602"/>
                  <a:gd name="T12" fmla="*/ 2 w 390"/>
                  <a:gd name="T13" fmla="*/ 1 h 602"/>
                  <a:gd name="T14" fmla="*/ 2 w 390"/>
                  <a:gd name="T15" fmla="*/ 1 h 602"/>
                  <a:gd name="T16" fmla="*/ 3 w 390"/>
                  <a:gd name="T17" fmla="*/ 2 h 602"/>
                  <a:gd name="T18" fmla="*/ 9 w 390"/>
                  <a:gd name="T19" fmla="*/ 0 h 602"/>
                  <a:gd name="T20" fmla="*/ 9 w 390"/>
                  <a:gd name="T21" fmla="*/ 2 h 602"/>
                  <a:gd name="T22" fmla="*/ 6 w 390"/>
                  <a:gd name="T23" fmla="*/ 8 h 602"/>
                  <a:gd name="T24" fmla="*/ 1 w 390"/>
                  <a:gd name="T25" fmla="*/ 14 h 602"/>
                  <a:gd name="T26" fmla="*/ 0 w 390"/>
                  <a:gd name="T27" fmla="*/ 13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602"/>
                  <a:gd name="T44" fmla="*/ 390 w 390"/>
                  <a:gd name="T45" fmla="*/ 602 h 6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602">
                    <a:moveTo>
                      <a:pt x="0" y="565"/>
                    </a:moveTo>
                    <a:lnTo>
                      <a:pt x="0" y="403"/>
                    </a:lnTo>
                    <a:lnTo>
                      <a:pt x="32" y="354"/>
                    </a:lnTo>
                    <a:lnTo>
                      <a:pt x="151" y="305"/>
                    </a:lnTo>
                    <a:lnTo>
                      <a:pt x="268" y="173"/>
                    </a:lnTo>
                    <a:lnTo>
                      <a:pt x="115" y="128"/>
                    </a:lnTo>
                    <a:lnTo>
                      <a:pt x="71" y="48"/>
                    </a:lnTo>
                    <a:lnTo>
                      <a:pt x="84" y="23"/>
                    </a:lnTo>
                    <a:lnTo>
                      <a:pt x="145" y="70"/>
                    </a:lnTo>
                    <a:lnTo>
                      <a:pt x="373" y="0"/>
                    </a:lnTo>
                    <a:lnTo>
                      <a:pt x="390" y="70"/>
                    </a:lnTo>
                    <a:lnTo>
                      <a:pt x="255" y="351"/>
                    </a:lnTo>
                    <a:lnTo>
                      <a:pt x="20" y="602"/>
                    </a:lnTo>
                    <a:lnTo>
                      <a:pt x="0" y="56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4" name="Freeform 472"/>
              <p:cNvSpPr/>
              <p:nvPr/>
            </p:nvSpPr>
            <p:spPr bwMode="auto">
              <a:xfrm>
                <a:off x="2020" y="3281"/>
                <a:ext cx="86" cy="91"/>
              </a:xfrm>
              <a:custGeom>
                <a:avLst/>
                <a:gdLst>
                  <a:gd name="T0" fmla="*/ 0 w 301"/>
                  <a:gd name="T1" fmla="*/ 2 h 319"/>
                  <a:gd name="T2" fmla="*/ 1 w 301"/>
                  <a:gd name="T3" fmla="*/ 2 h 319"/>
                  <a:gd name="T4" fmla="*/ 3 w 301"/>
                  <a:gd name="T5" fmla="*/ 1 h 319"/>
                  <a:gd name="T6" fmla="*/ 3 w 301"/>
                  <a:gd name="T7" fmla="*/ 0 h 319"/>
                  <a:gd name="T8" fmla="*/ 5 w 301"/>
                  <a:gd name="T9" fmla="*/ 0 h 319"/>
                  <a:gd name="T10" fmla="*/ 7 w 301"/>
                  <a:gd name="T11" fmla="*/ 1 h 319"/>
                  <a:gd name="T12" fmla="*/ 7 w 301"/>
                  <a:gd name="T13" fmla="*/ 2 h 319"/>
                  <a:gd name="T14" fmla="*/ 7 w 301"/>
                  <a:gd name="T15" fmla="*/ 5 h 319"/>
                  <a:gd name="T16" fmla="*/ 6 w 301"/>
                  <a:gd name="T17" fmla="*/ 7 h 319"/>
                  <a:gd name="T18" fmla="*/ 4 w 301"/>
                  <a:gd name="T19" fmla="*/ 7 h 319"/>
                  <a:gd name="T20" fmla="*/ 3 w 301"/>
                  <a:gd name="T21" fmla="*/ 6 h 319"/>
                  <a:gd name="T22" fmla="*/ 0 w 301"/>
                  <a:gd name="T23" fmla="*/ 2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1"/>
                  <a:gd name="T37" fmla="*/ 0 h 319"/>
                  <a:gd name="T38" fmla="*/ 301 w 301"/>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1" h="319">
                    <a:moveTo>
                      <a:pt x="0" y="99"/>
                    </a:moveTo>
                    <a:lnTo>
                      <a:pt x="66" y="100"/>
                    </a:lnTo>
                    <a:lnTo>
                      <a:pt x="133" y="41"/>
                    </a:lnTo>
                    <a:lnTo>
                      <a:pt x="135" y="14"/>
                    </a:lnTo>
                    <a:lnTo>
                      <a:pt x="196" y="0"/>
                    </a:lnTo>
                    <a:lnTo>
                      <a:pt x="290" y="33"/>
                    </a:lnTo>
                    <a:lnTo>
                      <a:pt x="301" y="80"/>
                    </a:lnTo>
                    <a:lnTo>
                      <a:pt x="293" y="198"/>
                    </a:lnTo>
                    <a:lnTo>
                      <a:pt x="245" y="319"/>
                    </a:lnTo>
                    <a:lnTo>
                      <a:pt x="157" y="296"/>
                    </a:lnTo>
                    <a:lnTo>
                      <a:pt x="105" y="268"/>
                    </a:lnTo>
                    <a:lnTo>
                      <a:pt x="0" y="9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5" name="Freeform 473"/>
              <p:cNvSpPr/>
              <p:nvPr/>
            </p:nvSpPr>
            <p:spPr bwMode="auto">
              <a:xfrm>
                <a:off x="1872" y="3297"/>
                <a:ext cx="148" cy="161"/>
              </a:xfrm>
              <a:custGeom>
                <a:avLst/>
                <a:gdLst>
                  <a:gd name="T0" fmla="*/ 0 w 520"/>
                  <a:gd name="T1" fmla="*/ 0 h 565"/>
                  <a:gd name="T2" fmla="*/ 1 w 520"/>
                  <a:gd name="T3" fmla="*/ 0 h 565"/>
                  <a:gd name="T4" fmla="*/ 9 w 520"/>
                  <a:gd name="T5" fmla="*/ 1 h 565"/>
                  <a:gd name="T6" fmla="*/ 10 w 520"/>
                  <a:gd name="T7" fmla="*/ 1 h 565"/>
                  <a:gd name="T8" fmla="*/ 12 w 520"/>
                  <a:gd name="T9" fmla="*/ 1 h 565"/>
                  <a:gd name="T10" fmla="*/ 11 w 520"/>
                  <a:gd name="T11" fmla="*/ 2 h 565"/>
                  <a:gd name="T12" fmla="*/ 10 w 520"/>
                  <a:gd name="T13" fmla="*/ 1 h 565"/>
                  <a:gd name="T14" fmla="*/ 8 w 520"/>
                  <a:gd name="T15" fmla="*/ 2 h 565"/>
                  <a:gd name="T16" fmla="*/ 8 w 520"/>
                  <a:gd name="T17" fmla="*/ 5 h 565"/>
                  <a:gd name="T18" fmla="*/ 7 w 520"/>
                  <a:gd name="T19" fmla="*/ 5 h 565"/>
                  <a:gd name="T20" fmla="*/ 7 w 520"/>
                  <a:gd name="T21" fmla="*/ 8 h 565"/>
                  <a:gd name="T22" fmla="*/ 7 w 520"/>
                  <a:gd name="T23" fmla="*/ 13 h 565"/>
                  <a:gd name="T24" fmla="*/ 7 w 520"/>
                  <a:gd name="T25" fmla="*/ 13 h 565"/>
                  <a:gd name="T26" fmla="*/ 5 w 520"/>
                  <a:gd name="T27" fmla="*/ 13 h 565"/>
                  <a:gd name="T28" fmla="*/ 5 w 520"/>
                  <a:gd name="T29" fmla="*/ 12 h 565"/>
                  <a:gd name="T30" fmla="*/ 4 w 520"/>
                  <a:gd name="T31" fmla="*/ 13 h 565"/>
                  <a:gd name="T32" fmla="*/ 3 w 520"/>
                  <a:gd name="T33" fmla="*/ 11 h 565"/>
                  <a:gd name="T34" fmla="*/ 3 w 520"/>
                  <a:gd name="T35" fmla="*/ 7 h 565"/>
                  <a:gd name="T36" fmla="*/ 3 w 520"/>
                  <a:gd name="T37" fmla="*/ 6 h 565"/>
                  <a:gd name="T38" fmla="*/ 0 w 520"/>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20"/>
                  <a:gd name="T61" fmla="*/ 0 h 565"/>
                  <a:gd name="T62" fmla="*/ 520 w 520"/>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20" h="565">
                    <a:moveTo>
                      <a:pt x="0" y="19"/>
                    </a:moveTo>
                    <a:lnTo>
                      <a:pt x="63" y="0"/>
                    </a:lnTo>
                    <a:lnTo>
                      <a:pt x="376" y="54"/>
                    </a:lnTo>
                    <a:lnTo>
                      <a:pt x="446" y="28"/>
                    </a:lnTo>
                    <a:lnTo>
                      <a:pt x="520" y="42"/>
                    </a:lnTo>
                    <a:lnTo>
                      <a:pt x="457" y="81"/>
                    </a:lnTo>
                    <a:lnTo>
                      <a:pt x="434" y="54"/>
                    </a:lnTo>
                    <a:lnTo>
                      <a:pt x="359" y="72"/>
                    </a:lnTo>
                    <a:lnTo>
                      <a:pt x="359" y="230"/>
                    </a:lnTo>
                    <a:lnTo>
                      <a:pt x="319" y="233"/>
                    </a:lnTo>
                    <a:lnTo>
                      <a:pt x="319" y="356"/>
                    </a:lnTo>
                    <a:lnTo>
                      <a:pt x="319" y="537"/>
                    </a:lnTo>
                    <a:lnTo>
                      <a:pt x="286" y="565"/>
                    </a:lnTo>
                    <a:lnTo>
                      <a:pt x="236" y="565"/>
                    </a:lnTo>
                    <a:lnTo>
                      <a:pt x="210" y="525"/>
                    </a:lnTo>
                    <a:lnTo>
                      <a:pt x="188" y="547"/>
                    </a:lnTo>
                    <a:lnTo>
                      <a:pt x="137" y="486"/>
                    </a:lnTo>
                    <a:lnTo>
                      <a:pt x="113" y="288"/>
                    </a:lnTo>
                    <a:lnTo>
                      <a:pt x="113" y="264"/>
                    </a:lnTo>
                    <a:lnTo>
                      <a:pt x="0" y="19"/>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6" name="Freeform 474"/>
              <p:cNvSpPr/>
              <p:nvPr/>
            </p:nvSpPr>
            <p:spPr bwMode="auto">
              <a:xfrm>
                <a:off x="1562" y="2727"/>
                <a:ext cx="92" cy="88"/>
              </a:xfrm>
              <a:custGeom>
                <a:avLst/>
                <a:gdLst>
                  <a:gd name="T0" fmla="*/ 0 w 322"/>
                  <a:gd name="T1" fmla="*/ 7 h 310"/>
                  <a:gd name="T2" fmla="*/ 4 w 322"/>
                  <a:gd name="T3" fmla="*/ 0 h 310"/>
                  <a:gd name="T4" fmla="*/ 7 w 322"/>
                  <a:gd name="T5" fmla="*/ 0 h 310"/>
                  <a:gd name="T6" fmla="*/ 7 w 322"/>
                  <a:gd name="T7" fmla="*/ 1 h 310"/>
                  <a:gd name="T8" fmla="*/ 7 w 322"/>
                  <a:gd name="T9" fmla="*/ 2 h 310"/>
                  <a:gd name="T10" fmla="*/ 5 w 322"/>
                  <a:gd name="T11" fmla="*/ 2 h 310"/>
                  <a:gd name="T12" fmla="*/ 5 w 322"/>
                  <a:gd name="T13" fmla="*/ 5 h 310"/>
                  <a:gd name="T14" fmla="*/ 3 w 322"/>
                  <a:gd name="T15" fmla="*/ 5 h 310"/>
                  <a:gd name="T16" fmla="*/ 4 w 322"/>
                  <a:gd name="T17" fmla="*/ 7 h 310"/>
                  <a:gd name="T18" fmla="*/ 0 w 322"/>
                  <a:gd name="T19" fmla="*/ 7 h 3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2"/>
                  <a:gd name="T31" fmla="*/ 0 h 310"/>
                  <a:gd name="T32" fmla="*/ 322 w 322"/>
                  <a:gd name="T33" fmla="*/ 310 h 3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2" h="310">
                    <a:moveTo>
                      <a:pt x="0" y="310"/>
                    </a:moveTo>
                    <a:lnTo>
                      <a:pt x="154" y="0"/>
                    </a:lnTo>
                    <a:lnTo>
                      <a:pt x="317" y="5"/>
                    </a:lnTo>
                    <a:lnTo>
                      <a:pt x="322" y="22"/>
                    </a:lnTo>
                    <a:lnTo>
                      <a:pt x="317" y="80"/>
                    </a:lnTo>
                    <a:lnTo>
                      <a:pt x="197" y="76"/>
                    </a:lnTo>
                    <a:lnTo>
                      <a:pt x="196" y="198"/>
                    </a:lnTo>
                    <a:lnTo>
                      <a:pt x="152" y="221"/>
                    </a:lnTo>
                    <a:lnTo>
                      <a:pt x="156" y="292"/>
                    </a:lnTo>
                    <a:lnTo>
                      <a:pt x="0" y="31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7" name="Freeform 475"/>
              <p:cNvSpPr/>
              <p:nvPr/>
            </p:nvSpPr>
            <p:spPr bwMode="auto">
              <a:xfrm>
                <a:off x="1986" y="2789"/>
                <a:ext cx="180" cy="249"/>
              </a:xfrm>
              <a:custGeom>
                <a:avLst/>
                <a:gdLst>
                  <a:gd name="T0" fmla="*/ 0 w 634"/>
                  <a:gd name="T1" fmla="*/ 11 h 874"/>
                  <a:gd name="T2" fmla="*/ 1 w 634"/>
                  <a:gd name="T3" fmla="*/ 13 h 874"/>
                  <a:gd name="T4" fmla="*/ 1 w 634"/>
                  <a:gd name="T5" fmla="*/ 15 h 874"/>
                  <a:gd name="T6" fmla="*/ 3 w 634"/>
                  <a:gd name="T7" fmla="*/ 16 h 874"/>
                  <a:gd name="T8" fmla="*/ 5 w 634"/>
                  <a:gd name="T9" fmla="*/ 19 h 874"/>
                  <a:gd name="T10" fmla="*/ 8 w 634"/>
                  <a:gd name="T11" fmla="*/ 20 h 874"/>
                  <a:gd name="T12" fmla="*/ 11 w 634"/>
                  <a:gd name="T13" fmla="*/ 20 h 874"/>
                  <a:gd name="T14" fmla="*/ 12 w 634"/>
                  <a:gd name="T15" fmla="*/ 19 h 874"/>
                  <a:gd name="T16" fmla="*/ 11 w 634"/>
                  <a:gd name="T17" fmla="*/ 17 h 874"/>
                  <a:gd name="T18" fmla="*/ 10 w 634"/>
                  <a:gd name="T19" fmla="*/ 16 h 874"/>
                  <a:gd name="T20" fmla="*/ 11 w 634"/>
                  <a:gd name="T21" fmla="*/ 15 h 874"/>
                  <a:gd name="T22" fmla="*/ 11 w 634"/>
                  <a:gd name="T23" fmla="*/ 13 h 874"/>
                  <a:gd name="T24" fmla="*/ 12 w 634"/>
                  <a:gd name="T25" fmla="*/ 11 h 874"/>
                  <a:gd name="T26" fmla="*/ 13 w 634"/>
                  <a:gd name="T27" fmla="*/ 6 h 874"/>
                  <a:gd name="T28" fmla="*/ 14 w 634"/>
                  <a:gd name="T29" fmla="*/ 5 h 874"/>
                  <a:gd name="T30" fmla="*/ 13 w 634"/>
                  <a:gd name="T31" fmla="*/ 5 h 874"/>
                  <a:gd name="T32" fmla="*/ 13 w 634"/>
                  <a:gd name="T33" fmla="*/ 1 h 874"/>
                  <a:gd name="T34" fmla="*/ 12 w 634"/>
                  <a:gd name="T35" fmla="*/ 0 h 874"/>
                  <a:gd name="T36" fmla="*/ 11 w 634"/>
                  <a:gd name="T37" fmla="*/ 1 h 874"/>
                  <a:gd name="T38" fmla="*/ 3 w 634"/>
                  <a:gd name="T39" fmla="*/ 1 h 874"/>
                  <a:gd name="T40" fmla="*/ 3 w 634"/>
                  <a:gd name="T41" fmla="*/ 3 h 874"/>
                  <a:gd name="T42" fmla="*/ 2 w 634"/>
                  <a:gd name="T43" fmla="*/ 3 h 874"/>
                  <a:gd name="T44" fmla="*/ 2 w 634"/>
                  <a:gd name="T45" fmla="*/ 4 h 874"/>
                  <a:gd name="T46" fmla="*/ 2 w 634"/>
                  <a:gd name="T47" fmla="*/ 8 h 874"/>
                  <a:gd name="T48" fmla="*/ 1 w 634"/>
                  <a:gd name="T49" fmla="*/ 8 h 874"/>
                  <a:gd name="T50" fmla="*/ 0 w 634"/>
                  <a:gd name="T51" fmla="*/ 11 h 8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34"/>
                  <a:gd name="T79" fmla="*/ 0 h 874"/>
                  <a:gd name="T80" fmla="*/ 634 w 634"/>
                  <a:gd name="T81" fmla="*/ 874 h 8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34" h="874">
                    <a:moveTo>
                      <a:pt x="0" y="460"/>
                    </a:moveTo>
                    <a:lnTo>
                      <a:pt x="30" y="549"/>
                    </a:lnTo>
                    <a:lnTo>
                      <a:pt x="59" y="644"/>
                    </a:lnTo>
                    <a:lnTo>
                      <a:pt x="124" y="679"/>
                    </a:lnTo>
                    <a:lnTo>
                      <a:pt x="216" y="807"/>
                    </a:lnTo>
                    <a:lnTo>
                      <a:pt x="344" y="874"/>
                    </a:lnTo>
                    <a:lnTo>
                      <a:pt x="460" y="857"/>
                    </a:lnTo>
                    <a:lnTo>
                      <a:pt x="532" y="832"/>
                    </a:lnTo>
                    <a:lnTo>
                      <a:pt x="488" y="740"/>
                    </a:lnTo>
                    <a:lnTo>
                      <a:pt x="423" y="684"/>
                    </a:lnTo>
                    <a:lnTo>
                      <a:pt x="466" y="652"/>
                    </a:lnTo>
                    <a:lnTo>
                      <a:pt x="474" y="572"/>
                    </a:lnTo>
                    <a:lnTo>
                      <a:pt x="544" y="462"/>
                    </a:lnTo>
                    <a:lnTo>
                      <a:pt x="575" y="273"/>
                    </a:lnTo>
                    <a:lnTo>
                      <a:pt x="634" y="230"/>
                    </a:lnTo>
                    <a:lnTo>
                      <a:pt x="587" y="192"/>
                    </a:lnTo>
                    <a:lnTo>
                      <a:pt x="570" y="50"/>
                    </a:lnTo>
                    <a:lnTo>
                      <a:pt x="521" y="0"/>
                    </a:lnTo>
                    <a:lnTo>
                      <a:pt x="460" y="59"/>
                    </a:lnTo>
                    <a:lnTo>
                      <a:pt x="116" y="49"/>
                    </a:lnTo>
                    <a:lnTo>
                      <a:pt x="116" y="138"/>
                    </a:lnTo>
                    <a:lnTo>
                      <a:pt x="83" y="139"/>
                    </a:lnTo>
                    <a:lnTo>
                      <a:pt x="83" y="166"/>
                    </a:lnTo>
                    <a:lnTo>
                      <a:pt x="82" y="334"/>
                    </a:lnTo>
                    <a:lnTo>
                      <a:pt x="42" y="343"/>
                    </a:lnTo>
                    <a:lnTo>
                      <a:pt x="0" y="46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8" name="Freeform 476"/>
              <p:cNvSpPr/>
              <p:nvPr/>
            </p:nvSpPr>
            <p:spPr bwMode="auto">
              <a:xfrm>
                <a:off x="2082" y="3413"/>
                <a:ext cx="14" cy="20"/>
              </a:xfrm>
              <a:custGeom>
                <a:avLst/>
                <a:gdLst>
                  <a:gd name="T0" fmla="*/ 0 w 46"/>
                  <a:gd name="T1" fmla="*/ 1 h 72"/>
                  <a:gd name="T2" fmla="*/ 1 w 46"/>
                  <a:gd name="T3" fmla="*/ 2 h 72"/>
                  <a:gd name="T4" fmla="*/ 1 w 46"/>
                  <a:gd name="T5" fmla="*/ 1 h 72"/>
                  <a:gd name="T6" fmla="*/ 1 w 46"/>
                  <a:gd name="T7" fmla="*/ 0 h 72"/>
                  <a:gd name="T8" fmla="*/ 0 w 46"/>
                  <a:gd name="T9" fmla="*/ 1 h 72"/>
                  <a:gd name="T10" fmla="*/ 0 60000 65536"/>
                  <a:gd name="T11" fmla="*/ 0 60000 65536"/>
                  <a:gd name="T12" fmla="*/ 0 60000 65536"/>
                  <a:gd name="T13" fmla="*/ 0 60000 65536"/>
                  <a:gd name="T14" fmla="*/ 0 60000 65536"/>
                  <a:gd name="T15" fmla="*/ 0 w 46"/>
                  <a:gd name="T16" fmla="*/ 0 h 72"/>
                  <a:gd name="T17" fmla="*/ 46 w 46"/>
                  <a:gd name="T18" fmla="*/ 72 h 72"/>
                </a:gdLst>
                <a:ahLst/>
                <a:cxnLst>
                  <a:cxn ang="T10">
                    <a:pos x="T0" y="T1"/>
                  </a:cxn>
                  <a:cxn ang="T11">
                    <a:pos x="T2" y="T3"/>
                  </a:cxn>
                  <a:cxn ang="T12">
                    <a:pos x="T4" y="T5"/>
                  </a:cxn>
                  <a:cxn ang="T13">
                    <a:pos x="T6" y="T7"/>
                  </a:cxn>
                  <a:cxn ang="T14">
                    <a:pos x="T8" y="T9"/>
                  </a:cxn>
                </a:cxnLst>
                <a:rect l="T15" t="T16" r="T17" b="T18"/>
                <a:pathLst>
                  <a:path w="46" h="72">
                    <a:moveTo>
                      <a:pt x="0" y="40"/>
                    </a:moveTo>
                    <a:lnTo>
                      <a:pt x="25" y="72"/>
                    </a:lnTo>
                    <a:lnTo>
                      <a:pt x="46" y="46"/>
                    </a:lnTo>
                    <a:lnTo>
                      <a:pt x="42" y="0"/>
                    </a:lnTo>
                    <a:lnTo>
                      <a:pt x="0" y="4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69" name="Freeform 477"/>
              <p:cNvSpPr/>
              <p:nvPr/>
            </p:nvSpPr>
            <p:spPr bwMode="auto">
              <a:xfrm>
                <a:off x="2070" y="3095"/>
                <a:ext cx="118" cy="136"/>
              </a:xfrm>
              <a:custGeom>
                <a:avLst/>
                <a:gdLst>
                  <a:gd name="T0" fmla="*/ 0 w 409"/>
                  <a:gd name="T1" fmla="*/ 3 h 475"/>
                  <a:gd name="T2" fmla="*/ 0 w 409"/>
                  <a:gd name="T3" fmla="*/ 6 h 475"/>
                  <a:gd name="T4" fmla="*/ 1 w 409"/>
                  <a:gd name="T5" fmla="*/ 8 h 475"/>
                  <a:gd name="T6" fmla="*/ 3 w 409"/>
                  <a:gd name="T7" fmla="*/ 9 h 475"/>
                  <a:gd name="T8" fmla="*/ 4 w 409"/>
                  <a:gd name="T9" fmla="*/ 9 h 475"/>
                  <a:gd name="T10" fmla="*/ 5 w 409"/>
                  <a:gd name="T11" fmla="*/ 11 h 475"/>
                  <a:gd name="T12" fmla="*/ 8 w 409"/>
                  <a:gd name="T13" fmla="*/ 11 h 475"/>
                  <a:gd name="T14" fmla="*/ 10 w 409"/>
                  <a:gd name="T15" fmla="*/ 10 h 475"/>
                  <a:gd name="T16" fmla="*/ 8 w 409"/>
                  <a:gd name="T17" fmla="*/ 5 h 475"/>
                  <a:gd name="T18" fmla="*/ 9 w 409"/>
                  <a:gd name="T19" fmla="*/ 4 h 475"/>
                  <a:gd name="T20" fmla="*/ 4 w 409"/>
                  <a:gd name="T21" fmla="*/ 0 h 475"/>
                  <a:gd name="T22" fmla="*/ 3 w 409"/>
                  <a:gd name="T23" fmla="*/ 2 h 475"/>
                  <a:gd name="T24" fmla="*/ 2 w 409"/>
                  <a:gd name="T25" fmla="*/ 1 h 475"/>
                  <a:gd name="T26" fmla="*/ 2 w 409"/>
                  <a:gd name="T27" fmla="*/ 2 h 475"/>
                  <a:gd name="T28" fmla="*/ 2 w 409"/>
                  <a:gd name="T29" fmla="*/ 0 h 475"/>
                  <a:gd name="T30" fmla="*/ 1 w 409"/>
                  <a:gd name="T31" fmla="*/ 0 h 475"/>
                  <a:gd name="T32" fmla="*/ 1 w 409"/>
                  <a:gd name="T33" fmla="*/ 1 h 475"/>
                  <a:gd name="T34" fmla="*/ 1 w 409"/>
                  <a:gd name="T35" fmla="*/ 2 h 475"/>
                  <a:gd name="T36" fmla="*/ 0 w 409"/>
                  <a:gd name="T37" fmla="*/ 3 h 4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9"/>
                  <a:gd name="T58" fmla="*/ 0 h 475"/>
                  <a:gd name="T59" fmla="*/ 409 w 409"/>
                  <a:gd name="T60" fmla="*/ 475 h 4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9" h="475">
                    <a:moveTo>
                      <a:pt x="0" y="150"/>
                    </a:moveTo>
                    <a:lnTo>
                      <a:pt x="3" y="242"/>
                    </a:lnTo>
                    <a:lnTo>
                      <a:pt x="52" y="334"/>
                    </a:lnTo>
                    <a:lnTo>
                      <a:pt x="124" y="375"/>
                    </a:lnTo>
                    <a:lnTo>
                      <a:pt x="160" y="384"/>
                    </a:lnTo>
                    <a:lnTo>
                      <a:pt x="199" y="475"/>
                    </a:lnTo>
                    <a:lnTo>
                      <a:pt x="353" y="462"/>
                    </a:lnTo>
                    <a:lnTo>
                      <a:pt x="409" y="423"/>
                    </a:lnTo>
                    <a:lnTo>
                      <a:pt x="351" y="237"/>
                    </a:lnTo>
                    <a:lnTo>
                      <a:pt x="367" y="165"/>
                    </a:lnTo>
                    <a:lnTo>
                      <a:pt x="175" y="0"/>
                    </a:lnTo>
                    <a:lnTo>
                      <a:pt x="118" y="84"/>
                    </a:lnTo>
                    <a:lnTo>
                      <a:pt x="98" y="61"/>
                    </a:lnTo>
                    <a:lnTo>
                      <a:pt x="84" y="80"/>
                    </a:lnTo>
                    <a:lnTo>
                      <a:pt x="82" y="0"/>
                    </a:lnTo>
                    <a:lnTo>
                      <a:pt x="29" y="5"/>
                    </a:lnTo>
                    <a:lnTo>
                      <a:pt x="39" y="62"/>
                    </a:lnTo>
                    <a:lnTo>
                      <a:pt x="42" y="97"/>
                    </a:lnTo>
                    <a:lnTo>
                      <a:pt x="0" y="15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0" name="Freeform 478"/>
              <p:cNvSpPr/>
              <p:nvPr/>
            </p:nvSpPr>
            <p:spPr bwMode="auto">
              <a:xfrm>
                <a:off x="1745" y="2943"/>
                <a:ext cx="24" cy="65"/>
              </a:xfrm>
              <a:custGeom>
                <a:avLst/>
                <a:gdLst>
                  <a:gd name="T0" fmla="*/ 0 w 82"/>
                  <a:gd name="T1" fmla="*/ 0 h 227"/>
                  <a:gd name="T2" fmla="*/ 1 w 82"/>
                  <a:gd name="T3" fmla="*/ 0 h 227"/>
                  <a:gd name="T4" fmla="*/ 2 w 82"/>
                  <a:gd name="T5" fmla="*/ 5 h 227"/>
                  <a:gd name="T6" fmla="*/ 1 w 82"/>
                  <a:gd name="T7" fmla="*/ 5 h 227"/>
                  <a:gd name="T8" fmla="*/ 0 w 82"/>
                  <a:gd name="T9" fmla="*/ 0 h 227"/>
                  <a:gd name="T10" fmla="*/ 0 60000 65536"/>
                  <a:gd name="T11" fmla="*/ 0 60000 65536"/>
                  <a:gd name="T12" fmla="*/ 0 60000 65536"/>
                  <a:gd name="T13" fmla="*/ 0 60000 65536"/>
                  <a:gd name="T14" fmla="*/ 0 60000 65536"/>
                  <a:gd name="T15" fmla="*/ 0 w 82"/>
                  <a:gd name="T16" fmla="*/ 0 h 227"/>
                  <a:gd name="T17" fmla="*/ 82 w 82"/>
                  <a:gd name="T18" fmla="*/ 227 h 227"/>
                </a:gdLst>
                <a:ahLst/>
                <a:cxnLst>
                  <a:cxn ang="T10">
                    <a:pos x="T0" y="T1"/>
                  </a:cxn>
                  <a:cxn ang="T11">
                    <a:pos x="T2" y="T3"/>
                  </a:cxn>
                  <a:cxn ang="T12">
                    <a:pos x="T4" y="T5"/>
                  </a:cxn>
                  <a:cxn ang="T13">
                    <a:pos x="T6" y="T7"/>
                  </a:cxn>
                  <a:cxn ang="T14">
                    <a:pos x="T8" y="T9"/>
                  </a:cxn>
                </a:cxnLst>
                <a:rect l="T15" t="T16" r="T17" b="T18"/>
                <a:pathLst>
                  <a:path w="82" h="227">
                    <a:moveTo>
                      <a:pt x="0" y="0"/>
                    </a:moveTo>
                    <a:lnTo>
                      <a:pt x="41" y="10"/>
                    </a:lnTo>
                    <a:lnTo>
                      <a:pt x="82" y="219"/>
                    </a:lnTo>
                    <a:lnTo>
                      <a:pt x="53" y="227"/>
                    </a:lnTo>
                    <a:lnTo>
                      <a:pt x="0"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1" name="Freeform 479"/>
              <p:cNvSpPr/>
              <p:nvPr/>
            </p:nvSpPr>
            <p:spPr bwMode="auto">
              <a:xfrm>
                <a:off x="2071" y="3033"/>
                <a:ext cx="57" cy="67"/>
              </a:xfrm>
              <a:custGeom>
                <a:avLst/>
                <a:gdLst>
                  <a:gd name="T0" fmla="*/ 0 w 198"/>
                  <a:gd name="T1" fmla="*/ 5 h 234"/>
                  <a:gd name="T2" fmla="*/ 1 w 198"/>
                  <a:gd name="T3" fmla="*/ 5 h 234"/>
                  <a:gd name="T4" fmla="*/ 2 w 198"/>
                  <a:gd name="T5" fmla="*/ 5 h 234"/>
                  <a:gd name="T6" fmla="*/ 2 w 198"/>
                  <a:gd name="T7" fmla="*/ 4 h 234"/>
                  <a:gd name="T8" fmla="*/ 4 w 198"/>
                  <a:gd name="T9" fmla="*/ 4 h 234"/>
                  <a:gd name="T10" fmla="*/ 5 w 198"/>
                  <a:gd name="T11" fmla="*/ 2 h 234"/>
                  <a:gd name="T12" fmla="*/ 4 w 198"/>
                  <a:gd name="T13" fmla="*/ 0 h 234"/>
                  <a:gd name="T14" fmla="*/ 1 w 198"/>
                  <a:gd name="T15" fmla="*/ 0 h 234"/>
                  <a:gd name="T16" fmla="*/ 1 w 198"/>
                  <a:gd name="T17" fmla="*/ 2 h 234"/>
                  <a:gd name="T18" fmla="*/ 1 w 198"/>
                  <a:gd name="T19" fmla="*/ 3 h 234"/>
                  <a:gd name="T20" fmla="*/ 0 w 198"/>
                  <a:gd name="T21" fmla="*/ 5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34"/>
                  <a:gd name="T35" fmla="*/ 198 w 198"/>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34">
                    <a:moveTo>
                      <a:pt x="0" y="234"/>
                    </a:moveTo>
                    <a:lnTo>
                      <a:pt x="27" y="222"/>
                    </a:lnTo>
                    <a:lnTo>
                      <a:pt x="80" y="217"/>
                    </a:lnTo>
                    <a:lnTo>
                      <a:pt x="82" y="186"/>
                    </a:lnTo>
                    <a:lnTo>
                      <a:pt x="159" y="165"/>
                    </a:lnTo>
                    <a:lnTo>
                      <a:pt x="198" y="87"/>
                    </a:lnTo>
                    <a:lnTo>
                      <a:pt x="159" y="0"/>
                    </a:lnTo>
                    <a:lnTo>
                      <a:pt x="43" y="17"/>
                    </a:lnTo>
                    <a:lnTo>
                      <a:pt x="56" y="82"/>
                    </a:lnTo>
                    <a:lnTo>
                      <a:pt x="29" y="124"/>
                    </a:lnTo>
                    <a:lnTo>
                      <a:pt x="0" y="234"/>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2" name="Freeform 480"/>
              <p:cNvSpPr/>
              <p:nvPr/>
            </p:nvSpPr>
            <p:spPr bwMode="auto">
              <a:xfrm>
                <a:off x="2014" y="2673"/>
                <a:ext cx="122" cy="133"/>
              </a:xfrm>
              <a:custGeom>
                <a:avLst/>
                <a:gdLst>
                  <a:gd name="T0" fmla="*/ 0 w 429"/>
                  <a:gd name="T1" fmla="*/ 2 h 464"/>
                  <a:gd name="T2" fmla="*/ 0 w 429"/>
                  <a:gd name="T3" fmla="*/ 11 h 464"/>
                  <a:gd name="T4" fmla="*/ 8 w 429"/>
                  <a:gd name="T5" fmla="*/ 11 h 464"/>
                  <a:gd name="T6" fmla="*/ 10 w 429"/>
                  <a:gd name="T7" fmla="*/ 9 h 464"/>
                  <a:gd name="T8" fmla="*/ 10 w 429"/>
                  <a:gd name="T9" fmla="*/ 9 h 464"/>
                  <a:gd name="T10" fmla="*/ 7 w 429"/>
                  <a:gd name="T11" fmla="*/ 2 h 464"/>
                  <a:gd name="T12" fmla="*/ 8 w 429"/>
                  <a:gd name="T13" fmla="*/ 4 h 464"/>
                  <a:gd name="T14" fmla="*/ 9 w 429"/>
                  <a:gd name="T15" fmla="*/ 3 h 464"/>
                  <a:gd name="T16" fmla="*/ 8 w 429"/>
                  <a:gd name="T17" fmla="*/ 0 h 464"/>
                  <a:gd name="T18" fmla="*/ 7 w 429"/>
                  <a:gd name="T19" fmla="*/ 1 h 464"/>
                  <a:gd name="T20" fmla="*/ 7 w 429"/>
                  <a:gd name="T21" fmla="*/ 0 h 464"/>
                  <a:gd name="T22" fmla="*/ 5 w 429"/>
                  <a:gd name="T23" fmla="*/ 0 h 464"/>
                  <a:gd name="T24" fmla="*/ 4 w 429"/>
                  <a:gd name="T25" fmla="*/ 1 h 464"/>
                  <a:gd name="T26" fmla="*/ 0 w 429"/>
                  <a:gd name="T27" fmla="*/ 0 h 464"/>
                  <a:gd name="T28" fmla="*/ 0 w 429"/>
                  <a:gd name="T29" fmla="*/ 2 h 4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9"/>
                  <a:gd name="T46" fmla="*/ 0 h 464"/>
                  <a:gd name="T47" fmla="*/ 429 w 429"/>
                  <a:gd name="T48" fmla="*/ 464 h 4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9" h="464">
                    <a:moveTo>
                      <a:pt x="0" y="75"/>
                    </a:moveTo>
                    <a:lnTo>
                      <a:pt x="17" y="454"/>
                    </a:lnTo>
                    <a:lnTo>
                      <a:pt x="361" y="464"/>
                    </a:lnTo>
                    <a:lnTo>
                      <a:pt x="422" y="405"/>
                    </a:lnTo>
                    <a:lnTo>
                      <a:pt x="429" y="364"/>
                    </a:lnTo>
                    <a:lnTo>
                      <a:pt x="298" y="98"/>
                    </a:lnTo>
                    <a:lnTo>
                      <a:pt x="361" y="183"/>
                    </a:lnTo>
                    <a:lnTo>
                      <a:pt x="392" y="110"/>
                    </a:lnTo>
                    <a:lnTo>
                      <a:pt x="361" y="17"/>
                    </a:lnTo>
                    <a:lnTo>
                      <a:pt x="284" y="30"/>
                    </a:lnTo>
                    <a:lnTo>
                      <a:pt x="282" y="4"/>
                    </a:lnTo>
                    <a:lnTo>
                      <a:pt x="239" y="4"/>
                    </a:lnTo>
                    <a:lnTo>
                      <a:pt x="166" y="40"/>
                    </a:lnTo>
                    <a:lnTo>
                      <a:pt x="17" y="0"/>
                    </a:lnTo>
                    <a:lnTo>
                      <a:pt x="0" y="7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3" name="Freeform 481"/>
              <p:cNvSpPr/>
              <p:nvPr/>
            </p:nvSpPr>
            <p:spPr bwMode="auto">
              <a:xfrm>
                <a:off x="1690" y="2894"/>
                <a:ext cx="81" cy="69"/>
              </a:xfrm>
              <a:custGeom>
                <a:avLst/>
                <a:gdLst>
                  <a:gd name="T0" fmla="*/ 0 w 285"/>
                  <a:gd name="T1" fmla="*/ 5 h 242"/>
                  <a:gd name="T2" fmla="*/ 1 w 285"/>
                  <a:gd name="T3" fmla="*/ 5 h 242"/>
                  <a:gd name="T4" fmla="*/ 2 w 285"/>
                  <a:gd name="T5" fmla="*/ 6 h 242"/>
                  <a:gd name="T6" fmla="*/ 2 w 285"/>
                  <a:gd name="T7" fmla="*/ 4 h 242"/>
                  <a:gd name="T8" fmla="*/ 5 w 285"/>
                  <a:gd name="T9" fmla="*/ 4 h 242"/>
                  <a:gd name="T10" fmla="*/ 5 w 285"/>
                  <a:gd name="T11" fmla="*/ 4 h 242"/>
                  <a:gd name="T12" fmla="*/ 7 w 285"/>
                  <a:gd name="T13" fmla="*/ 3 h 242"/>
                  <a:gd name="T14" fmla="*/ 5 w 285"/>
                  <a:gd name="T15" fmla="*/ 1 h 242"/>
                  <a:gd name="T16" fmla="*/ 5 w 285"/>
                  <a:gd name="T17" fmla="*/ 0 h 242"/>
                  <a:gd name="T18" fmla="*/ 1 w 285"/>
                  <a:gd name="T19" fmla="*/ 2 h 242"/>
                  <a:gd name="T20" fmla="*/ 0 w 285"/>
                  <a:gd name="T21" fmla="*/ 5 h 2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5"/>
                  <a:gd name="T34" fmla="*/ 0 h 242"/>
                  <a:gd name="T35" fmla="*/ 285 w 285"/>
                  <a:gd name="T36" fmla="*/ 242 h 2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5" h="242">
                    <a:moveTo>
                      <a:pt x="0" y="207"/>
                    </a:moveTo>
                    <a:lnTo>
                      <a:pt x="23" y="233"/>
                    </a:lnTo>
                    <a:lnTo>
                      <a:pt x="102" y="242"/>
                    </a:lnTo>
                    <a:lnTo>
                      <a:pt x="92" y="181"/>
                    </a:lnTo>
                    <a:lnTo>
                      <a:pt x="192" y="171"/>
                    </a:lnTo>
                    <a:lnTo>
                      <a:pt x="233" y="181"/>
                    </a:lnTo>
                    <a:lnTo>
                      <a:pt x="285" y="135"/>
                    </a:lnTo>
                    <a:lnTo>
                      <a:pt x="214" y="42"/>
                    </a:lnTo>
                    <a:lnTo>
                      <a:pt x="206" y="0"/>
                    </a:lnTo>
                    <a:lnTo>
                      <a:pt x="49" y="79"/>
                    </a:lnTo>
                    <a:lnTo>
                      <a:pt x="0" y="207"/>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4" name="Freeform 482"/>
              <p:cNvSpPr/>
              <p:nvPr/>
            </p:nvSpPr>
            <p:spPr bwMode="auto">
              <a:xfrm>
                <a:off x="1986" y="3186"/>
                <a:ext cx="128" cy="123"/>
              </a:xfrm>
              <a:custGeom>
                <a:avLst/>
                <a:gdLst>
                  <a:gd name="T0" fmla="*/ 0 w 450"/>
                  <a:gd name="T1" fmla="*/ 5 h 434"/>
                  <a:gd name="T2" fmla="*/ 0 w 450"/>
                  <a:gd name="T3" fmla="*/ 9 h 434"/>
                  <a:gd name="T4" fmla="*/ 1 w 450"/>
                  <a:gd name="T5" fmla="*/ 10 h 434"/>
                  <a:gd name="T6" fmla="*/ 3 w 450"/>
                  <a:gd name="T7" fmla="*/ 10 h 434"/>
                  <a:gd name="T8" fmla="*/ 4 w 450"/>
                  <a:gd name="T9" fmla="*/ 10 h 434"/>
                  <a:gd name="T10" fmla="*/ 6 w 450"/>
                  <a:gd name="T11" fmla="*/ 9 h 434"/>
                  <a:gd name="T12" fmla="*/ 6 w 450"/>
                  <a:gd name="T13" fmla="*/ 8 h 434"/>
                  <a:gd name="T14" fmla="*/ 7 w 450"/>
                  <a:gd name="T15" fmla="*/ 8 h 434"/>
                  <a:gd name="T16" fmla="*/ 7 w 450"/>
                  <a:gd name="T17" fmla="*/ 7 h 434"/>
                  <a:gd name="T18" fmla="*/ 10 w 450"/>
                  <a:gd name="T19" fmla="*/ 6 h 434"/>
                  <a:gd name="T20" fmla="*/ 9 w 450"/>
                  <a:gd name="T21" fmla="*/ 6 h 434"/>
                  <a:gd name="T22" fmla="*/ 10 w 450"/>
                  <a:gd name="T23" fmla="*/ 3 h 434"/>
                  <a:gd name="T24" fmla="*/ 10 w 450"/>
                  <a:gd name="T25" fmla="*/ 1 h 434"/>
                  <a:gd name="T26" fmla="*/ 8 w 450"/>
                  <a:gd name="T27" fmla="*/ 0 h 434"/>
                  <a:gd name="T28" fmla="*/ 8 w 450"/>
                  <a:gd name="T29" fmla="*/ 0 h 434"/>
                  <a:gd name="T30" fmla="*/ 6 w 450"/>
                  <a:gd name="T31" fmla="*/ 1 h 434"/>
                  <a:gd name="T32" fmla="*/ 6 w 450"/>
                  <a:gd name="T33" fmla="*/ 3 h 434"/>
                  <a:gd name="T34" fmla="*/ 7 w 450"/>
                  <a:gd name="T35" fmla="*/ 4 h 434"/>
                  <a:gd name="T36" fmla="*/ 7 w 450"/>
                  <a:gd name="T37" fmla="*/ 5 h 434"/>
                  <a:gd name="T38" fmla="*/ 2 w 450"/>
                  <a:gd name="T39" fmla="*/ 3 h 434"/>
                  <a:gd name="T40" fmla="*/ 2 w 450"/>
                  <a:gd name="T41" fmla="*/ 5 h 434"/>
                  <a:gd name="T42" fmla="*/ 0 w 450"/>
                  <a:gd name="T43" fmla="*/ 5 h 4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0"/>
                  <a:gd name="T67" fmla="*/ 0 h 434"/>
                  <a:gd name="T68" fmla="*/ 450 w 450"/>
                  <a:gd name="T69" fmla="*/ 434 h 4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0" h="434">
                    <a:moveTo>
                      <a:pt x="0" y="212"/>
                    </a:moveTo>
                    <a:lnTo>
                      <a:pt x="0" y="379"/>
                    </a:lnTo>
                    <a:lnTo>
                      <a:pt x="47" y="419"/>
                    </a:lnTo>
                    <a:lnTo>
                      <a:pt x="121" y="433"/>
                    </a:lnTo>
                    <a:lnTo>
                      <a:pt x="187" y="434"/>
                    </a:lnTo>
                    <a:lnTo>
                      <a:pt x="254" y="375"/>
                    </a:lnTo>
                    <a:lnTo>
                      <a:pt x="256" y="348"/>
                    </a:lnTo>
                    <a:lnTo>
                      <a:pt x="317" y="334"/>
                    </a:lnTo>
                    <a:lnTo>
                      <a:pt x="309" y="310"/>
                    </a:lnTo>
                    <a:lnTo>
                      <a:pt x="428" y="265"/>
                    </a:lnTo>
                    <a:lnTo>
                      <a:pt x="412" y="245"/>
                    </a:lnTo>
                    <a:lnTo>
                      <a:pt x="450" y="114"/>
                    </a:lnTo>
                    <a:lnTo>
                      <a:pt x="422" y="56"/>
                    </a:lnTo>
                    <a:lnTo>
                      <a:pt x="350" y="15"/>
                    </a:lnTo>
                    <a:lnTo>
                      <a:pt x="329" y="0"/>
                    </a:lnTo>
                    <a:lnTo>
                      <a:pt x="260" y="42"/>
                    </a:lnTo>
                    <a:lnTo>
                      <a:pt x="254" y="156"/>
                    </a:lnTo>
                    <a:lnTo>
                      <a:pt x="298" y="177"/>
                    </a:lnTo>
                    <a:lnTo>
                      <a:pt x="300" y="225"/>
                    </a:lnTo>
                    <a:lnTo>
                      <a:pt x="81" y="122"/>
                    </a:lnTo>
                    <a:lnTo>
                      <a:pt x="86" y="212"/>
                    </a:lnTo>
                    <a:lnTo>
                      <a:pt x="0" y="21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5" name="Freeform 483"/>
              <p:cNvSpPr/>
              <p:nvPr/>
            </p:nvSpPr>
            <p:spPr bwMode="auto">
              <a:xfrm>
                <a:off x="1926" y="3366"/>
                <a:ext cx="178" cy="166"/>
              </a:xfrm>
              <a:custGeom>
                <a:avLst/>
                <a:gdLst>
                  <a:gd name="T0" fmla="*/ 0 w 624"/>
                  <a:gd name="T1" fmla="*/ 7 h 583"/>
                  <a:gd name="T2" fmla="*/ 1 w 624"/>
                  <a:gd name="T3" fmla="*/ 7 h 583"/>
                  <a:gd name="T4" fmla="*/ 1 w 624"/>
                  <a:gd name="T5" fmla="*/ 7 h 583"/>
                  <a:gd name="T6" fmla="*/ 2 w 624"/>
                  <a:gd name="T7" fmla="*/ 7 h 583"/>
                  <a:gd name="T8" fmla="*/ 3 w 624"/>
                  <a:gd name="T9" fmla="*/ 7 h 583"/>
                  <a:gd name="T10" fmla="*/ 3 w 624"/>
                  <a:gd name="T11" fmla="*/ 3 h 583"/>
                  <a:gd name="T12" fmla="*/ 4 w 624"/>
                  <a:gd name="T13" fmla="*/ 4 h 583"/>
                  <a:gd name="T14" fmla="*/ 4 w 624"/>
                  <a:gd name="T15" fmla="*/ 5 h 583"/>
                  <a:gd name="T16" fmla="*/ 5 w 624"/>
                  <a:gd name="T17" fmla="*/ 5 h 583"/>
                  <a:gd name="T18" fmla="*/ 6 w 624"/>
                  <a:gd name="T19" fmla="*/ 4 h 583"/>
                  <a:gd name="T20" fmla="*/ 8 w 624"/>
                  <a:gd name="T21" fmla="*/ 4 h 583"/>
                  <a:gd name="T22" fmla="*/ 11 w 624"/>
                  <a:gd name="T23" fmla="*/ 0 h 583"/>
                  <a:gd name="T24" fmla="*/ 13 w 624"/>
                  <a:gd name="T25" fmla="*/ 1 h 583"/>
                  <a:gd name="T26" fmla="*/ 14 w 624"/>
                  <a:gd name="T27" fmla="*/ 4 h 583"/>
                  <a:gd name="T28" fmla="*/ 13 w 624"/>
                  <a:gd name="T29" fmla="*/ 5 h 583"/>
                  <a:gd name="T30" fmla="*/ 13 w 624"/>
                  <a:gd name="T31" fmla="*/ 5 h 583"/>
                  <a:gd name="T32" fmla="*/ 14 w 624"/>
                  <a:gd name="T33" fmla="*/ 5 h 583"/>
                  <a:gd name="T34" fmla="*/ 15 w 624"/>
                  <a:gd name="T35" fmla="*/ 5 h 583"/>
                  <a:gd name="T36" fmla="*/ 14 w 624"/>
                  <a:gd name="T37" fmla="*/ 7 h 583"/>
                  <a:gd name="T38" fmla="*/ 12 w 624"/>
                  <a:gd name="T39" fmla="*/ 10 h 583"/>
                  <a:gd name="T40" fmla="*/ 9 w 624"/>
                  <a:gd name="T41" fmla="*/ 13 h 583"/>
                  <a:gd name="T42" fmla="*/ 7 w 624"/>
                  <a:gd name="T43" fmla="*/ 13 h 583"/>
                  <a:gd name="T44" fmla="*/ 2 w 624"/>
                  <a:gd name="T45" fmla="*/ 13 h 583"/>
                  <a:gd name="T46" fmla="*/ 1 w 624"/>
                  <a:gd name="T47" fmla="*/ 12 h 583"/>
                  <a:gd name="T48" fmla="*/ 1 w 624"/>
                  <a:gd name="T49" fmla="*/ 11 h 583"/>
                  <a:gd name="T50" fmla="*/ 0 w 624"/>
                  <a:gd name="T51" fmla="*/ 7 h 5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24"/>
                  <a:gd name="T79" fmla="*/ 0 h 583"/>
                  <a:gd name="T80" fmla="*/ 624 w 624"/>
                  <a:gd name="T81" fmla="*/ 583 h 5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24" h="583">
                    <a:moveTo>
                      <a:pt x="0" y="308"/>
                    </a:moveTo>
                    <a:lnTo>
                      <a:pt x="22" y="286"/>
                    </a:lnTo>
                    <a:lnTo>
                      <a:pt x="48" y="326"/>
                    </a:lnTo>
                    <a:lnTo>
                      <a:pt x="98" y="326"/>
                    </a:lnTo>
                    <a:lnTo>
                      <a:pt x="131" y="298"/>
                    </a:lnTo>
                    <a:lnTo>
                      <a:pt x="131" y="117"/>
                    </a:lnTo>
                    <a:lnTo>
                      <a:pt x="165" y="163"/>
                    </a:lnTo>
                    <a:lnTo>
                      <a:pt x="163" y="213"/>
                    </a:lnTo>
                    <a:lnTo>
                      <a:pt x="217" y="211"/>
                    </a:lnTo>
                    <a:lnTo>
                      <a:pt x="262" y="156"/>
                    </a:lnTo>
                    <a:lnTo>
                      <a:pt x="347" y="156"/>
                    </a:lnTo>
                    <a:lnTo>
                      <a:pt x="489" y="0"/>
                    </a:lnTo>
                    <a:lnTo>
                      <a:pt x="577" y="23"/>
                    </a:lnTo>
                    <a:lnTo>
                      <a:pt x="593" y="167"/>
                    </a:lnTo>
                    <a:lnTo>
                      <a:pt x="551" y="207"/>
                    </a:lnTo>
                    <a:lnTo>
                      <a:pt x="576" y="239"/>
                    </a:lnTo>
                    <a:lnTo>
                      <a:pt x="597" y="213"/>
                    </a:lnTo>
                    <a:lnTo>
                      <a:pt x="624" y="213"/>
                    </a:lnTo>
                    <a:lnTo>
                      <a:pt x="608" y="298"/>
                    </a:lnTo>
                    <a:lnTo>
                      <a:pt x="521" y="429"/>
                    </a:lnTo>
                    <a:lnTo>
                      <a:pt x="404" y="543"/>
                    </a:lnTo>
                    <a:lnTo>
                      <a:pt x="319" y="581"/>
                    </a:lnTo>
                    <a:lnTo>
                      <a:pt x="75" y="583"/>
                    </a:lnTo>
                    <a:lnTo>
                      <a:pt x="53" y="517"/>
                    </a:lnTo>
                    <a:lnTo>
                      <a:pt x="65" y="468"/>
                    </a:lnTo>
                    <a:lnTo>
                      <a:pt x="0" y="30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6" name="Freeform 484"/>
              <p:cNvSpPr/>
              <p:nvPr/>
            </p:nvSpPr>
            <p:spPr bwMode="auto">
              <a:xfrm>
                <a:off x="2040" y="3455"/>
                <a:ext cx="25" cy="30"/>
              </a:xfrm>
              <a:custGeom>
                <a:avLst/>
                <a:gdLst>
                  <a:gd name="T0" fmla="*/ 0 w 86"/>
                  <a:gd name="T1" fmla="*/ 1 h 106"/>
                  <a:gd name="T2" fmla="*/ 1 w 86"/>
                  <a:gd name="T3" fmla="*/ 2 h 106"/>
                  <a:gd name="T4" fmla="*/ 2 w 86"/>
                  <a:gd name="T5" fmla="*/ 1 h 106"/>
                  <a:gd name="T6" fmla="*/ 1 w 86"/>
                  <a:gd name="T7" fmla="*/ 0 h 106"/>
                  <a:gd name="T8" fmla="*/ 0 w 86"/>
                  <a:gd name="T9" fmla="*/ 1 h 106"/>
                  <a:gd name="T10" fmla="*/ 0 60000 65536"/>
                  <a:gd name="T11" fmla="*/ 0 60000 65536"/>
                  <a:gd name="T12" fmla="*/ 0 60000 65536"/>
                  <a:gd name="T13" fmla="*/ 0 60000 65536"/>
                  <a:gd name="T14" fmla="*/ 0 60000 65536"/>
                  <a:gd name="T15" fmla="*/ 0 w 86"/>
                  <a:gd name="T16" fmla="*/ 0 h 106"/>
                  <a:gd name="T17" fmla="*/ 86 w 86"/>
                  <a:gd name="T18" fmla="*/ 106 h 106"/>
                </a:gdLst>
                <a:ahLst/>
                <a:cxnLst>
                  <a:cxn ang="T10">
                    <a:pos x="T0" y="T1"/>
                  </a:cxn>
                  <a:cxn ang="T11">
                    <a:pos x="T2" y="T3"/>
                  </a:cxn>
                  <a:cxn ang="T12">
                    <a:pos x="T4" y="T5"/>
                  </a:cxn>
                  <a:cxn ang="T13">
                    <a:pos x="T6" y="T7"/>
                  </a:cxn>
                  <a:cxn ang="T14">
                    <a:pos x="T8" y="T9"/>
                  </a:cxn>
                </a:cxnLst>
                <a:rect l="T15" t="T16" r="T17" b="T18"/>
                <a:pathLst>
                  <a:path w="86" h="106">
                    <a:moveTo>
                      <a:pt x="0" y="52"/>
                    </a:moveTo>
                    <a:lnTo>
                      <a:pt x="33" y="106"/>
                    </a:lnTo>
                    <a:lnTo>
                      <a:pt x="86" y="52"/>
                    </a:lnTo>
                    <a:lnTo>
                      <a:pt x="61" y="0"/>
                    </a:lnTo>
                    <a:lnTo>
                      <a:pt x="0" y="5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7" name="Freeform 485"/>
              <p:cNvSpPr/>
              <p:nvPr/>
            </p:nvSpPr>
            <p:spPr bwMode="auto">
              <a:xfrm>
                <a:off x="2000" y="2304"/>
                <a:ext cx="86" cy="77"/>
              </a:xfrm>
              <a:custGeom>
                <a:avLst/>
                <a:gdLst>
                  <a:gd name="T0" fmla="*/ 2 w 302"/>
                  <a:gd name="T1" fmla="*/ 0 h 272"/>
                  <a:gd name="T2" fmla="*/ 3 w 302"/>
                  <a:gd name="T3" fmla="*/ 0 h 272"/>
                  <a:gd name="T4" fmla="*/ 3 w 302"/>
                  <a:gd name="T5" fmla="*/ 1 h 272"/>
                  <a:gd name="T6" fmla="*/ 4 w 302"/>
                  <a:gd name="T7" fmla="*/ 1 h 272"/>
                  <a:gd name="T8" fmla="*/ 5 w 302"/>
                  <a:gd name="T9" fmla="*/ 1 h 272"/>
                  <a:gd name="T10" fmla="*/ 6 w 302"/>
                  <a:gd name="T11" fmla="*/ 1 h 272"/>
                  <a:gd name="T12" fmla="*/ 6 w 302"/>
                  <a:gd name="T13" fmla="*/ 3 h 272"/>
                  <a:gd name="T14" fmla="*/ 6 w 302"/>
                  <a:gd name="T15" fmla="*/ 3 h 272"/>
                  <a:gd name="T16" fmla="*/ 7 w 302"/>
                  <a:gd name="T17" fmla="*/ 3 h 272"/>
                  <a:gd name="T18" fmla="*/ 7 w 302"/>
                  <a:gd name="T19" fmla="*/ 3 h 272"/>
                  <a:gd name="T20" fmla="*/ 7 w 302"/>
                  <a:gd name="T21" fmla="*/ 4 h 272"/>
                  <a:gd name="T22" fmla="*/ 7 w 302"/>
                  <a:gd name="T23" fmla="*/ 4 h 272"/>
                  <a:gd name="T24" fmla="*/ 6 w 302"/>
                  <a:gd name="T25" fmla="*/ 4 h 272"/>
                  <a:gd name="T26" fmla="*/ 6 w 302"/>
                  <a:gd name="T27" fmla="*/ 4 h 272"/>
                  <a:gd name="T28" fmla="*/ 6 w 302"/>
                  <a:gd name="T29" fmla="*/ 5 h 272"/>
                  <a:gd name="T30" fmla="*/ 7 w 302"/>
                  <a:gd name="T31" fmla="*/ 5 h 272"/>
                  <a:gd name="T32" fmla="*/ 6 w 302"/>
                  <a:gd name="T33" fmla="*/ 5 h 272"/>
                  <a:gd name="T34" fmla="*/ 6 w 302"/>
                  <a:gd name="T35" fmla="*/ 5 h 272"/>
                  <a:gd name="T36" fmla="*/ 6 w 302"/>
                  <a:gd name="T37" fmla="*/ 5 h 272"/>
                  <a:gd name="T38" fmla="*/ 5 w 302"/>
                  <a:gd name="T39" fmla="*/ 6 h 272"/>
                  <a:gd name="T40" fmla="*/ 5 w 302"/>
                  <a:gd name="T41" fmla="*/ 6 h 272"/>
                  <a:gd name="T42" fmla="*/ 5 w 302"/>
                  <a:gd name="T43" fmla="*/ 6 h 272"/>
                  <a:gd name="T44" fmla="*/ 5 w 302"/>
                  <a:gd name="T45" fmla="*/ 6 h 272"/>
                  <a:gd name="T46" fmla="*/ 4 w 302"/>
                  <a:gd name="T47" fmla="*/ 6 h 272"/>
                  <a:gd name="T48" fmla="*/ 4 w 302"/>
                  <a:gd name="T49" fmla="*/ 6 h 272"/>
                  <a:gd name="T50" fmla="*/ 3 w 302"/>
                  <a:gd name="T51" fmla="*/ 6 h 272"/>
                  <a:gd name="T52" fmla="*/ 2 w 302"/>
                  <a:gd name="T53" fmla="*/ 5 h 272"/>
                  <a:gd name="T54" fmla="*/ 1 w 302"/>
                  <a:gd name="T55" fmla="*/ 5 h 272"/>
                  <a:gd name="T56" fmla="*/ 1 w 302"/>
                  <a:gd name="T57" fmla="*/ 5 h 272"/>
                  <a:gd name="T58" fmla="*/ 0 w 302"/>
                  <a:gd name="T59" fmla="*/ 6 h 272"/>
                  <a:gd name="T60" fmla="*/ 0 w 302"/>
                  <a:gd name="T61" fmla="*/ 5 h 272"/>
                  <a:gd name="T62" fmla="*/ 1 w 302"/>
                  <a:gd name="T63" fmla="*/ 4 h 272"/>
                  <a:gd name="T64" fmla="*/ 0 w 302"/>
                  <a:gd name="T65" fmla="*/ 3 h 272"/>
                  <a:gd name="T66" fmla="*/ 1 w 302"/>
                  <a:gd name="T67" fmla="*/ 3 h 272"/>
                  <a:gd name="T68" fmla="*/ 1 w 302"/>
                  <a:gd name="T69" fmla="*/ 2 h 272"/>
                  <a:gd name="T70" fmla="*/ 1 w 302"/>
                  <a:gd name="T71" fmla="*/ 2 h 272"/>
                  <a:gd name="T72" fmla="*/ 1 w 302"/>
                  <a:gd name="T73" fmla="*/ 2 h 272"/>
                  <a:gd name="T74" fmla="*/ 1 w 302"/>
                  <a:gd name="T75" fmla="*/ 1 h 272"/>
                  <a:gd name="T76" fmla="*/ 1 w 302"/>
                  <a:gd name="T77" fmla="*/ 1 h 272"/>
                  <a:gd name="T78" fmla="*/ 2 w 302"/>
                  <a:gd name="T79" fmla="*/ 0 h 272"/>
                  <a:gd name="T80" fmla="*/ 2 w 302"/>
                  <a:gd name="T81" fmla="*/ 0 h 2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2"/>
                  <a:gd name="T124" fmla="*/ 0 h 272"/>
                  <a:gd name="T125" fmla="*/ 302 w 302"/>
                  <a:gd name="T126" fmla="*/ 272 h 2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2" h="272">
                    <a:moveTo>
                      <a:pt x="96" y="0"/>
                    </a:moveTo>
                    <a:lnTo>
                      <a:pt x="125" y="5"/>
                    </a:lnTo>
                    <a:lnTo>
                      <a:pt x="147" y="25"/>
                    </a:lnTo>
                    <a:lnTo>
                      <a:pt x="189" y="25"/>
                    </a:lnTo>
                    <a:lnTo>
                      <a:pt x="232" y="31"/>
                    </a:lnTo>
                    <a:lnTo>
                      <a:pt x="254" y="65"/>
                    </a:lnTo>
                    <a:lnTo>
                      <a:pt x="270" y="109"/>
                    </a:lnTo>
                    <a:lnTo>
                      <a:pt x="274" y="127"/>
                    </a:lnTo>
                    <a:lnTo>
                      <a:pt x="293" y="142"/>
                    </a:lnTo>
                    <a:lnTo>
                      <a:pt x="302" y="154"/>
                    </a:lnTo>
                    <a:lnTo>
                      <a:pt x="302" y="172"/>
                    </a:lnTo>
                    <a:lnTo>
                      <a:pt x="284" y="172"/>
                    </a:lnTo>
                    <a:lnTo>
                      <a:pt x="260" y="172"/>
                    </a:lnTo>
                    <a:lnTo>
                      <a:pt x="270" y="189"/>
                    </a:lnTo>
                    <a:lnTo>
                      <a:pt x="278" y="200"/>
                    </a:lnTo>
                    <a:lnTo>
                      <a:pt x="284" y="223"/>
                    </a:lnTo>
                    <a:lnTo>
                      <a:pt x="270" y="234"/>
                    </a:lnTo>
                    <a:lnTo>
                      <a:pt x="248" y="234"/>
                    </a:lnTo>
                    <a:lnTo>
                      <a:pt x="246" y="234"/>
                    </a:lnTo>
                    <a:lnTo>
                      <a:pt x="232" y="245"/>
                    </a:lnTo>
                    <a:lnTo>
                      <a:pt x="232" y="268"/>
                    </a:lnTo>
                    <a:lnTo>
                      <a:pt x="215" y="272"/>
                    </a:lnTo>
                    <a:lnTo>
                      <a:pt x="200" y="261"/>
                    </a:lnTo>
                    <a:lnTo>
                      <a:pt x="176" y="255"/>
                    </a:lnTo>
                    <a:lnTo>
                      <a:pt x="155" y="245"/>
                    </a:lnTo>
                    <a:lnTo>
                      <a:pt x="135" y="250"/>
                    </a:lnTo>
                    <a:lnTo>
                      <a:pt x="73" y="223"/>
                    </a:lnTo>
                    <a:lnTo>
                      <a:pt x="47" y="227"/>
                    </a:lnTo>
                    <a:lnTo>
                      <a:pt x="26" y="223"/>
                    </a:lnTo>
                    <a:lnTo>
                      <a:pt x="12" y="245"/>
                    </a:lnTo>
                    <a:lnTo>
                      <a:pt x="0" y="199"/>
                    </a:lnTo>
                    <a:lnTo>
                      <a:pt x="28" y="169"/>
                    </a:lnTo>
                    <a:lnTo>
                      <a:pt x="8" y="109"/>
                    </a:lnTo>
                    <a:lnTo>
                      <a:pt x="26" y="117"/>
                    </a:lnTo>
                    <a:lnTo>
                      <a:pt x="29" y="104"/>
                    </a:lnTo>
                    <a:lnTo>
                      <a:pt x="34" y="82"/>
                    </a:lnTo>
                    <a:lnTo>
                      <a:pt x="42" y="71"/>
                    </a:lnTo>
                    <a:lnTo>
                      <a:pt x="47" y="46"/>
                    </a:lnTo>
                    <a:lnTo>
                      <a:pt x="68" y="21"/>
                    </a:lnTo>
                    <a:lnTo>
                      <a:pt x="82" y="0"/>
                    </a:lnTo>
                    <a:lnTo>
                      <a:pt x="96" y="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8" name="Freeform 486"/>
              <p:cNvSpPr/>
              <p:nvPr/>
            </p:nvSpPr>
            <p:spPr bwMode="auto">
              <a:xfrm>
                <a:off x="1987" y="2359"/>
                <a:ext cx="192" cy="128"/>
              </a:xfrm>
              <a:custGeom>
                <a:avLst/>
                <a:gdLst>
                  <a:gd name="T0" fmla="*/ 8 w 671"/>
                  <a:gd name="T1" fmla="*/ 0 h 446"/>
                  <a:gd name="T2" fmla="*/ 9 w 671"/>
                  <a:gd name="T3" fmla="*/ 0 h 446"/>
                  <a:gd name="T4" fmla="*/ 10 w 671"/>
                  <a:gd name="T5" fmla="*/ 1 h 446"/>
                  <a:gd name="T6" fmla="*/ 10 w 671"/>
                  <a:gd name="T7" fmla="*/ 1 h 446"/>
                  <a:gd name="T8" fmla="*/ 11 w 671"/>
                  <a:gd name="T9" fmla="*/ 2 h 446"/>
                  <a:gd name="T10" fmla="*/ 13 w 671"/>
                  <a:gd name="T11" fmla="*/ 3 h 446"/>
                  <a:gd name="T12" fmla="*/ 14 w 671"/>
                  <a:gd name="T13" fmla="*/ 3 h 446"/>
                  <a:gd name="T14" fmla="*/ 15 w 671"/>
                  <a:gd name="T15" fmla="*/ 4 h 446"/>
                  <a:gd name="T16" fmla="*/ 15 w 671"/>
                  <a:gd name="T17" fmla="*/ 6 h 446"/>
                  <a:gd name="T18" fmla="*/ 13 w 671"/>
                  <a:gd name="T19" fmla="*/ 7 h 446"/>
                  <a:gd name="T20" fmla="*/ 11 w 671"/>
                  <a:gd name="T21" fmla="*/ 9 h 446"/>
                  <a:gd name="T22" fmla="*/ 11 w 671"/>
                  <a:gd name="T23" fmla="*/ 9 h 446"/>
                  <a:gd name="T24" fmla="*/ 11 w 671"/>
                  <a:gd name="T25" fmla="*/ 11 h 446"/>
                  <a:gd name="T26" fmla="*/ 10 w 671"/>
                  <a:gd name="T27" fmla="*/ 9 h 446"/>
                  <a:gd name="T28" fmla="*/ 9 w 671"/>
                  <a:gd name="T29" fmla="*/ 8 h 446"/>
                  <a:gd name="T30" fmla="*/ 9 w 671"/>
                  <a:gd name="T31" fmla="*/ 7 h 446"/>
                  <a:gd name="T32" fmla="*/ 7 w 671"/>
                  <a:gd name="T33" fmla="*/ 9 h 446"/>
                  <a:gd name="T34" fmla="*/ 6 w 671"/>
                  <a:gd name="T35" fmla="*/ 8 h 446"/>
                  <a:gd name="T36" fmla="*/ 7 w 671"/>
                  <a:gd name="T37" fmla="*/ 8 h 446"/>
                  <a:gd name="T38" fmla="*/ 7 w 671"/>
                  <a:gd name="T39" fmla="*/ 7 h 446"/>
                  <a:gd name="T40" fmla="*/ 6 w 671"/>
                  <a:gd name="T41" fmla="*/ 6 h 446"/>
                  <a:gd name="T42" fmla="*/ 5 w 671"/>
                  <a:gd name="T43" fmla="*/ 5 h 446"/>
                  <a:gd name="T44" fmla="*/ 2 w 671"/>
                  <a:gd name="T45" fmla="*/ 6 h 446"/>
                  <a:gd name="T46" fmla="*/ 1 w 671"/>
                  <a:gd name="T47" fmla="*/ 6 h 446"/>
                  <a:gd name="T48" fmla="*/ 0 w 671"/>
                  <a:gd name="T49" fmla="*/ 4 h 446"/>
                  <a:gd name="T50" fmla="*/ 2 w 671"/>
                  <a:gd name="T51" fmla="*/ 2 h 446"/>
                  <a:gd name="T52" fmla="*/ 1 w 671"/>
                  <a:gd name="T53" fmla="*/ 1 h 446"/>
                  <a:gd name="T54" fmla="*/ 2 w 671"/>
                  <a:gd name="T55" fmla="*/ 1 h 446"/>
                  <a:gd name="T56" fmla="*/ 3 w 671"/>
                  <a:gd name="T57" fmla="*/ 1 h 446"/>
                  <a:gd name="T58" fmla="*/ 5 w 671"/>
                  <a:gd name="T59" fmla="*/ 1 h 446"/>
                  <a:gd name="T60" fmla="*/ 6 w 671"/>
                  <a:gd name="T61" fmla="*/ 1 h 446"/>
                  <a:gd name="T62" fmla="*/ 7 w 671"/>
                  <a:gd name="T63" fmla="*/ 2 h 446"/>
                  <a:gd name="T64" fmla="*/ 7 w 671"/>
                  <a:gd name="T65" fmla="*/ 1 h 446"/>
                  <a:gd name="T66" fmla="*/ 7 w 671"/>
                  <a:gd name="T67" fmla="*/ 1 h 4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1"/>
                  <a:gd name="T103" fmla="*/ 0 h 446"/>
                  <a:gd name="T104" fmla="*/ 671 w 671"/>
                  <a:gd name="T105" fmla="*/ 446 h 44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1" h="446">
                    <a:moveTo>
                      <a:pt x="334" y="20"/>
                    </a:moveTo>
                    <a:lnTo>
                      <a:pt x="344" y="17"/>
                    </a:lnTo>
                    <a:lnTo>
                      <a:pt x="362" y="4"/>
                    </a:lnTo>
                    <a:lnTo>
                      <a:pt x="379" y="0"/>
                    </a:lnTo>
                    <a:lnTo>
                      <a:pt x="406" y="4"/>
                    </a:lnTo>
                    <a:lnTo>
                      <a:pt x="418" y="27"/>
                    </a:lnTo>
                    <a:lnTo>
                      <a:pt x="424" y="54"/>
                    </a:lnTo>
                    <a:lnTo>
                      <a:pt x="435" y="63"/>
                    </a:lnTo>
                    <a:lnTo>
                      <a:pt x="448" y="58"/>
                    </a:lnTo>
                    <a:lnTo>
                      <a:pt x="481" y="95"/>
                    </a:lnTo>
                    <a:lnTo>
                      <a:pt x="498" y="124"/>
                    </a:lnTo>
                    <a:lnTo>
                      <a:pt x="542" y="145"/>
                    </a:lnTo>
                    <a:lnTo>
                      <a:pt x="574" y="150"/>
                    </a:lnTo>
                    <a:lnTo>
                      <a:pt x="587" y="145"/>
                    </a:lnTo>
                    <a:lnTo>
                      <a:pt x="617" y="160"/>
                    </a:lnTo>
                    <a:lnTo>
                      <a:pt x="650" y="165"/>
                    </a:lnTo>
                    <a:lnTo>
                      <a:pt x="671" y="233"/>
                    </a:lnTo>
                    <a:lnTo>
                      <a:pt x="638" y="242"/>
                    </a:lnTo>
                    <a:lnTo>
                      <a:pt x="631" y="276"/>
                    </a:lnTo>
                    <a:lnTo>
                      <a:pt x="579" y="311"/>
                    </a:lnTo>
                    <a:lnTo>
                      <a:pt x="500" y="334"/>
                    </a:lnTo>
                    <a:lnTo>
                      <a:pt x="491" y="366"/>
                    </a:lnTo>
                    <a:lnTo>
                      <a:pt x="462" y="352"/>
                    </a:lnTo>
                    <a:lnTo>
                      <a:pt x="493" y="395"/>
                    </a:lnTo>
                    <a:lnTo>
                      <a:pt x="540" y="400"/>
                    </a:lnTo>
                    <a:lnTo>
                      <a:pt x="453" y="446"/>
                    </a:lnTo>
                    <a:lnTo>
                      <a:pt x="400" y="396"/>
                    </a:lnTo>
                    <a:lnTo>
                      <a:pt x="444" y="358"/>
                    </a:lnTo>
                    <a:lnTo>
                      <a:pt x="400" y="349"/>
                    </a:lnTo>
                    <a:lnTo>
                      <a:pt x="376" y="349"/>
                    </a:lnTo>
                    <a:lnTo>
                      <a:pt x="383" y="315"/>
                    </a:lnTo>
                    <a:lnTo>
                      <a:pt x="374" y="320"/>
                    </a:lnTo>
                    <a:lnTo>
                      <a:pt x="310" y="338"/>
                    </a:lnTo>
                    <a:lnTo>
                      <a:pt x="289" y="396"/>
                    </a:lnTo>
                    <a:lnTo>
                      <a:pt x="244" y="394"/>
                    </a:lnTo>
                    <a:lnTo>
                      <a:pt x="254" y="352"/>
                    </a:lnTo>
                    <a:lnTo>
                      <a:pt x="255" y="334"/>
                    </a:lnTo>
                    <a:lnTo>
                      <a:pt x="283" y="325"/>
                    </a:lnTo>
                    <a:lnTo>
                      <a:pt x="295" y="312"/>
                    </a:lnTo>
                    <a:lnTo>
                      <a:pt x="298" y="302"/>
                    </a:lnTo>
                    <a:lnTo>
                      <a:pt x="283" y="296"/>
                    </a:lnTo>
                    <a:lnTo>
                      <a:pt x="262" y="253"/>
                    </a:lnTo>
                    <a:lnTo>
                      <a:pt x="236" y="227"/>
                    </a:lnTo>
                    <a:lnTo>
                      <a:pt x="203" y="227"/>
                    </a:lnTo>
                    <a:lnTo>
                      <a:pt x="162" y="239"/>
                    </a:lnTo>
                    <a:lnTo>
                      <a:pt x="100" y="242"/>
                    </a:lnTo>
                    <a:lnTo>
                      <a:pt x="72" y="250"/>
                    </a:lnTo>
                    <a:lnTo>
                      <a:pt x="24" y="250"/>
                    </a:lnTo>
                    <a:lnTo>
                      <a:pt x="0" y="224"/>
                    </a:lnTo>
                    <a:lnTo>
                      <a:pt x="16" y="185"/>
                    </a:lnTo>
                    <a:lnTo>
                      <a:pt x="41" y="143"/>
                    </a:lnTo>
                    <a:lnTo>
                      <a:pt x="73" y="99"/>
                    </a:lnTo>
                    <a:lnTo>
                      <a:pt x="56" y="47"/>
                    </a:lnTo>
                    <a:lnTo>
                      <a:pt x="57" y="38"/>
                    </a:lnTo>
                    <a:lnTo>
                      <a:pt x="70" y="27"/>
                    </a:lnTo>
                    <a:lnTo>
                      <a:pt x="91" y="31"/>
                    </a:lnTo>
                    <a:lnTo>
                      <a:pt x="117" y="27"/>
                    </a:lnTo>
                    <a:lnTo>
                      <a:pt x="143" y="39"/>
                    </a:lnTo>
                    <a:lnTo>
                      <a:pt x="177" y="54"/>
                    </a:lnTo>
                    <a:lnTo>
                      <a:pt x="199" y="47"/>
                    </a:lnTo>
                    <a:lnTo>
                      <a:pt x="220" y="59"/>
                    </a:lnTo>
                    <a:lnTo>
                      <a:pt x="244" y="65"/>
                    </a:lnTo>
                    <a:lnTo>
                      <a:pt x="259" y="76"/>
                    </a:lnTo>
                    <a:lnTo>
                      <a:pt x="276" y="72"/>
                    </a:lnTo>
                    <a:lnTo>
                      <a:pt x="279" y="49"/>
                    </a:lnTo>
                    <a:lnTo>
                      <a:pt x="290" y="38"/>
                    </a:lnTo>
                    <a:lnTo>
                      <a:pt x="314" y="38"/>
                    </a:lnTo>
                    <a:lnTo>
                      <a:pt x="322" y="31"/>
                    </a:lnTo>
                    <a:lnTo>
                      <a:pt x="334" y="20"/>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79" name="Freeform 487"/>
              <p:cNvSpPr/>
              <p:nvPr/>
            </p:nvSpPr>
            <p:spPr bwMode="auto">
              <a:xfrm>
                <a:off x="2036" y="2424"/>
                <a:ext cx="37" cy="47"/>
              </a:xfrm>
              <a:custGeom>
                <a:avLst/>
                <a:gdLst>
                  <a:gd name="T0" fmla="*/ 1 w 129"/>
                  <a:gd name="T1" fmla="*/ 1 h 165"/>
                  <a:gd name="T2" fmla="*/ 1 w 129"/>
                  <a:gd name="T3" fmla="*/ 2 h 165"/>
                  <a:gd name="T4" fmla="*/ 1 w 129"/>
                  <a:gd name="T5" fmla="*/ 2 h 165"/>
                  <a:gd name="T6" fmla="*/ 1 w 129"/>
                  <a:gd name="T7" fmla="*/ 4 h 165"/>
                  <a:gd name="T8" fmla="*/ 2 w 129"/>
                  <a:gd name="T9" fmla="*/ 4 h 165"/>
                  <a:gd name="T10" fmla="*/ 2 w 129"/>
                  <a:gd name="T11" fmla="*/ 3 h 165"/>
                  <a:gd name="T12" fmla="*/ 2 w 129"/>
                  <a:gd name="T13" fmla="*/ 3 h 165"/>
                  <a:gd name="T14" fmla="*/ 3 w 129"/>
                  <a:gd name="T15" fmla="*/ 2 h 165"/>
                  <a:gd name="T16" fmla="*/ 3 w 129"/>
                  <a:gd name="T17" fmla="*/ 2 h 165"/>
                  <a:gd name="T18" fmla="*/ 3 w 129"/>
                  <a:gd name="T19" fmla="*/ 2 h 165"/>
                  <a:gd name="T20" fmla="*/ 2 w 129"/>
                  <a:gd name="T21" fmla="*/ 1 h 165"/>
                  <a:gd name="T22" fmla="*/ 1 w 129"/>
                  <a:gd name="T23" fmla="*/ 0 h 165"/>
                  <a:gd name="T24" fmla="*/ 1 w 129"/>
                  <a:gd name="T25" fmla="*/ 0 h 165"/>
                  <a:gd name="T26" fmla="*/ 0 w 129"/>
                  <a:gd name="T27" fmla="*/ 0 h 165"/>
                  <a:gd name="T28" fmla="*/ 1 w 129"/>
                  <a:gd name="T29" fmla="*/ 1 h 1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9"/>
                  <a:gd name="T46" fmla="*/ 0 h 165"/>
                  <a:gd name="T47" fmla="*/ 129 w 129"/>
                  <a:gd name="T48" fmla="*/ 165 h 1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9" h="165">
                    <a:moveTo>
                      <a:pt x="29" y="45"/>
                    </a:moveTo>
                    <a:lnTo>
                      <a:pt x="46" y="69"/>
                    </a:lnTo>
                    <a:lnTo>
                      <a:pt x="53" y="87"/>
                    </a:lnTo>
                    <a:lnTo>
                      <a:pt x="61" y="164"/>
                    </a:lnTo>
                    <a:lnTo>
                      <a:pt x="73" y="165"/>
                    </a:lnTo>
                    <a:lnTo>
                      <a:pt x="83" y="125"/>
                    </a:lnTo>
                    <a:lnTo>
                      <a:pt x="84" y="106"/>
                    </a:lnTo>
                    <a:lnTo>
                      <a:pt x="121" y="93"/>
                    </a:lnTo>
                    <a:lnTo>
                      <a:pt x="129" y="76"/>
                    </a:lnTo>
                    <a:lnTo>
                      <a:pt x="115" y="71"/>
                    </a:lnTo>
                    <a:lnTo>
                      <a:pt x="93" y="27"/>
                    </a:lnTo>
                    <a:lnTo>
                      <a:pt x="65" y="3"/>
                    </a:lnTo>
                    <a:lnTo>
                      <a:pt x="32" y="0"/>
                    </a:lnTo>
                    <a:lnTo>
                      <a:pt x="0" y="6"/>
                    </a:lnTo>
                    <a:lnTo>
                      <a:pt x="29" y="45"/>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0" name="Freeform 488"/>
              <p:cNvSpPr/>
              <p:nvPr/>
            </p:nvSpPr>
            <p:spPr bwMode="auto">
              <a:xfrm>
                <a:off x="2167" y="2487"/>
                <a:ext cx="80" cy="42"/>
              </a:xfrm>
              <a:custGeom>
                <a:avLst/>
                <a:gdLst>
                  <a:gd name="T0" fmla="*/ 0 w 282"/>
                  <a:gd name="T1" fmla="*/ 0 h 147"/>
                  <a:gd name="T2" fmla="*/ 1 w 282"/>
                  <a:gd name="T3" fmla="*/ 0 h 147"/>
                  <a:gd name="T4" fmla="*/ 3 w 282"/>
                  <a:gd name="T5" fmla="*/ 1 h 147"/>
                  <a:gd name="T6" fmla="*/ 4 w 282"/>
                  <a:gd name="T7" fmla="*/ 1 h 147"/>
                  <a:gd name="T8" fmla="*/ 4 w 282"/>
                  <a:gd name="T9" fmla="*/ 1 h 147"/>
                  <a:gd name="T10" fmla="*/ 5 w 282"/>
                  <a:gd name="T11" fmla="*/ 1 h 147"/>
                  <a:gd name="T12" fmla="*/ 5 w 282"/>
                  <a:gd name="T13" fmla="*/ 1 h 147"/>
                  <a:gd name="T14" fmla="*/ 6 w 282"/>
                  <a:gd name="T15" fmla="*/ 2 h 147"/>
                  <a:gd name="T16" fmla="*/ 6 w 282"/>
                  <a:gd name="T17" fmla="*/ 2 h 147"/>
                  <a:gd name="T18" fmla="*/ 6 w 282"/>
                  <a:gd name="T19" fmla="*/ 2 h 147"/>
                  <a:gd name="T20" fmla="*/ 7 w 282"/>
                  <a:gd name="T21" fmla="*/ 3 h 147"/>
                  <a:gd name="T22" fmla="*/ 6 w 282"/>
                  <a:gd name="T23" fmla="*/ 3 h 147"/>
                  <a:gd name="T24" fmla="*/ 6 w 282"/>
                  <a:gd name="T25" fmla="*/ 3 h 147"/>
                  <a:gd name="T26" fmla="*/ 5 w 282"/>
                  <a:gd name="T27" fmla="*/ 3 h 147"/>
                  <a:gd name="T28" fmla="*/ 5 w 282"/>
                  <a:gd name="T29" fmla="*/ 3 h 147"/>
                  <a:gd name="T30" fmla="*/ 5 w 282"/>
                  <a:gd name="T31" fmla="*/ 3 h 147"/>
                  <a:gd name="T32" fmla="*/ 4 w 282"/>
                  <a:gd name="T33" fmla="*/ 3 h 147"/>
                  <a:gd name="T34" fmla="*/ 3 w 282"/>
                  <a:gd name="T35" fmla="*/ 3 h 147"/>
                  <a:gd name="T36" fmla="*/ 3 w 282"/>
                  <a:gd name="T37" fmla="*/ 3 h 147"/>
                  <a:gd name="T38" fmla="*/ 3 w 282"/>
                  <a:gd name="T39" fmla="*/ 2 h 147"/>
                  <a:gd name="T40" fmla="*/ 1 w 282"/>
                  <a:gd name="T41" fmla="*/ 1 h 147"/>
                  <a:gd name="T42" fmla="*/ 0 w 282"/>
                  <a:gd name="T43" fmla="*/ 0 h 1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2"/>
                  <a:gd name="T67" fmla="*/ 0 h 147"/>
                  <a:gd name="T68" fmla="*/ 282 w 282"/>
                  <a:gd name="T69" fmla="*/ 147 h 1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2" h="147">
                    <a:moveTo>
                      <a:pt x="0" y="8"/>
                    </a:moveTo>
                    <a:lnTo>
                      <a:pt x="68" y="0"/>
                    </a:lnTo>
                    <a:lnTo>
                      <a:pt x="130" y="31"/>
                    </a:lnTo>
                    <a:lnTo>
                      <a:pt x="160" y="63"/>
                    </a:lnTo>
                    <a:lnTo>
                      <a:pt x="192" y="63"/>
                    </a:lnTo>
                    <a:lnTo>
                      <a:pt x="214" y="50"/>
                    </a:lnTo>
                    <a:lnTo>
                      <a:pt x="235" y="43"/>
                    </a:lnTo>
                    <a:lnTo>
                      <a:pt x="249" y="78"/>
                    </a:lnTo>
                    <a:lnTo>
                      <a:pt x="278" y="86"/>
                    </a:lnTo>
                    <a:lnTo>
                      <a:pt x="275" y="100"/>
                    </a:lnTo>
                    <a:lnTo>
                      <a:pt x="282" y="125"/>
                    </a:lnTo>
                    <a:lnTo>
                      <a:pt x="278" y="144"/>
                    </a:lnTo>
                    <a:lnTo>
                      <a:pt x="249" y="115"/>
                    </a:lnTo>
                    <a:lnTo>
                      <a:pt x="235" y="105"/>
                    </a:lnTo>
                    <a:lnTo>
                      <a:pt x="215" y="105"/>
                    </a:lnTo>
                    <a:lnTo>
                      <a:pt x="208" y="139"/>
                    </a:lnTo>
                    <a:lnTo>
                      <a:pt x="187" y="130"/>
                    </a:lnTo>
                    <a:lnTo>
                      <a:pt x="152" y="147"/>
                    </a:lnTo>
                    <a:lnTo>
                      <a:pt x="110" y="142"/>
                    </a:lnTo>
                    <a:lnTo>
                      <a:pt x="109" y="86"/>
                    </a:lnTo>
                    <a:lnTo>
                      <a:pt x="39" y="35"/>
                    </a:lnTo>
                    <a:lnTo>
                      <a:pt x="0" y="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1" name="Freeform 489"/>
              <p:cNvSpPr/>
              <p:nvPr/>
            </p:nvSpPr>
            <p:spPr bwMode="auto">
              <a:xfrm>
                <a:off x="2227" y="2512"/>
                <a:ext cx="67" cy="63"/>
              </a:xfrm>
              <a:custGeom>
                <a:avLst/>
                <a:gdLst>
                  <a:gd name="T0" fmla="*/ 2 w 234"/>
                  <a:gd name="T1" fmla="*/ 0 h 221"/>
                  <a:gd name="T2" fmla="*/ 2 w 234"/>
                  <a:gd name="T3" fmla="*/ 0 h 221"/>
                  <a:gd name="T4" fmla="*/ 3 w 234"/>
                  <a:gd name="T5" fmla="*/ 0 h 221"/>
                  <a:gd name="T6" fmla="*/ 4 w 234"/>
                  <a:gd name="T7" fmla="*/ 1 h 221"/>
                  <a:gd name="T8" fmla="*/ 5 w 234"/>
                  <a:gd name="T9" fmla="*/ 2 h 221"/>
                  <a:gd name="T10" fmla="*/ 5 w 234"/>
                  <a:gd name="T11" fmla="*/ 3 h 221"/>
                  <a:gd name="T12" fmla="*/ 5 w 234"/>
                  <a:gd name="T13" fmla="*/ 3 h 221"/>
                  <a:gd name="T14" fmla="*/ 5 w 234"/>
                  <a:gd name="T15" fmla="*/ 4 h 221"/>
                  <a:gd name="T16" fmla="*/ 5 w 234"/>
                  <a:gd name="T17" fmla="*/ 4 h 221"/>
                  <a:gd name="T18" fmla="*/ 4 w 234"/>
                  <a:gd name="T19" fmla="*/ 5 h 221"/>
                  <a:gd name="T20" fmla="*/ 4 w 234"/>
                  <a:gd name="T21" fmla="*/ 5 h 221"/>
                  <a:gd name="T22" fmla="*/ 3 w 234"/>
                  <a:gd name="T23" fmla="*/ 4 h 221"/>
                  <a:gd name="T24" fmla="*/ 3 w 234"/>
                  <a:gd name="T25" fmla="*/ 4 h 221"/>
                  <a:gd name="T26" fmla="*/ 2 w 234"/>
                  <a:gd name="T27" fmla="*/ 5 h 221"/>
                  <a:gd name="T28" fmla="*/ 1 w 234"/>
                  <a:gd name="T29" fmla="*/ 5 h 221"/>
                  <a:gd name="T30" fmla="*/ 1 w 234"/>
                  <a:gd name="T31" fmla="*/ 4 h 221"/>
                  <a:gd name="T32" fmla="*/ 1 w 234"/>
                  <a:gd name="T33" fmla="*/ 4 h 221"/>
                  <a:gd name="T34" fmla="*/ 1 w 234"/>
                  <a:gd name="T35" fmla="*/ 3 h 221"/>
                  <a:gd name="T36" fmla="*/ 1 w 234"/>
                  <a:gd name="T37" fmla="*/ 4 h 221"/>
                  <a:gd name="T38" fmla="*/ 2 w 234"/>
                  <a:gd name="T39" fmla="*/ 4 h 221"/>
                  <a:gd name="T40" fmla="*/ 3 w 234"/>
                  <a:gd name="T41" fmla="*/ 4 h 221"/>
                  <a:gd name="T42" fmla="*/ 1 w 234"/>
                  <a:gd name="T43" fmla="*/ 3 h 221"/>
                  <a:gd name="T44" fmla="*/ 1 w 234"/>
                  <a:gd name="T45" fmla="*/ 2 h 221"/>
                  <a:gd name="T46" fmla="*/ 1 w 234"/>
                  <a:gd name="T47" fmla="*/ 2 h 221"/>
                  <a:gd name="T48" fmla="*/ 1 w 234"/>
                  <a:gd name="T49" fmla="*/ 1 h 221"/>
                  <a:gd name="T50" fmla="*/ 1 w 234"/>
                  <a:gd name="T51" fmla="*/ 1 h 221"/>
                  <a:gd name="T52" fmla="*/ 0 w 234"/>
                  <a:gd name="T53" fmla="*/ 1 h 221"/>
                  <a:gd name="T54" fmla="*/ 0 w 234"/>
                  <a:gd name="T55" fmla="*/ 1 h 221"/>
                  <a:gd name="T56" fmla="*/ 0 w 234"/>
                  <a:gd name="T57" fmla="*/ 0 h 221"/>
                  <a:gd name="T58" fmla="*/ 1 w 234"/>
                  <a:gd name="T59" fmla="*/ 0 h 221"/>
                  <a:gd name="T60" fmla="*/ 1 w 234"/>
                  <a:gd name="T61" fmla="*/ 1 h 221"/>
                  <a:gd name="T62" fmla="*/ 2 w 234"/>
                  <a:gd name="T63" fmla="*/ 1 h 221"/>
                  <a:gd name="T64" fmla="*/ 2 w 234"/>
                  <a:gd name="T65" fmla="*/ 1 h 221"/>
                  <a:gd name="T66" fmla="*/ 1 w 234"/>
                  <a:gd name="T67" fmla="*/ 0 h 221"/>
                  <a:gd name="T68" fmla="*/ 2 w 234"/>
                  <a:gd name="T69" fmla="*/ 0 h 221"/>
                  <a:gd name="T70" fmla="*/ 2 w 234"/>
                  <a:gd name="T71" fmla="*/ 0 h 2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221"/>
                  <a:gd name="T110" fmla="*/ 234 w 234"/>
                  <a:gd name="T111" fmla="*/ 221 h 2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221">
                    <a:moveTo>
                      <a:pt x="89" y="8"/>
                    </a:moveTo>
                    <a:lnTo>
                      <a:pt x="103" y="8"/>
                    </a:lnTo>
                    <a:lnTo>
                      <a:pt x="137" y="19"/>
                    </a:lnTo>
                    <a:lnTo>
                      <a:pt x="171" y="49"/>
                    </a:lnTo>
                    <a:lnTo>
                      <a:pt x="193" y="83"/>
                    </a:lnTo>
                    <a:lnTo>
                      <a:pt x="234" y="125"/>
                    </a:lnTo>
                    <a:lnTo>
                      <a:pt x="211" y="134"/>
                    </a:lnTo>
                    <a:lnTo>
                      <a:pt x="199" y="160"/>
                    </a:lnTo>
                    <a:lnTo>
                      <a:pt x="196" y="172"/>
                    </a:lnTo>
                    <a:lnTo>
                      <a:pt x="185" y="221"/>
                    </a:lnTo>
                    <a:lnTo>
                      <a:pt x="153" y="207"/>
                    </a:lnTo>
                    <a:lnTo>
                      <a:pt x="143" y="165"/>
                    </a:lnTo>
                    <a:lnTo>
                      <a:pt x="114" y="181"/>
                    </a:lnTo>
                    <a:lnTo>
                      <a:pt x="79" y="206"/>
                    </a:lnTo>
                    <a:lnTo>
                      <a:pt x="59" y="200"/>
                    </a:lnTo>
                    <a:lnTo>
                      <a:pt x="42" y="180"/>
                    </a:lnTo>
                    <a:lnTo>
                      <a:pt x="34" y="160"/>
                    </a:lnTo>
                    <a:lnTo>
                      <a:pt x="46" y="141"/>
                    </a:lnTo>
                    <a:lnTo>
                      <a:pt x="56" y="156"/>
                    </a:lnTo>
                    <a:lnTo>
                      <a:pt x="98" y="179"/>
                    </a:lnTo>
                    <a:lnTo>
                      <a:pt x="108" y="158"/>
                    </a:lnTo>
                    <a:lnTo>
                      <a:pt x="68" y="123"/>
                    </a:lnTo>
                    <a:lnTo>
                      <a:pt x="53" y="94"/>
                    </a:lnTo>
                    <a:lnTo>
                      <a:pt x="41" y="83"/>
                    </a:lnTo>
                    <a:lnTo>
                      <a:pt x="41" y="65"/>
                    </a:lnTo>
                    <a:lnTo>
                      <a:pt x="27" y="58"/>
                    </a:lnTo>
                    <a:lnTo>
                      <a:pt x="0" y="54"/>
                    </a:lnTo>
                    <a:lnTo>
                      <a:pt x="6" y="33"/>
                    </a:lnTo>
                    <a:lnTo>
                      <a:pt x="8" y="19"/>
                    </a:lnTo>
                    <a:lnTo>
                      <a:pt x="30" y="19"/>
                    </a:lnTo>
                    <a:lnTo>
                      <a:pt x="41" y="29"/>
                    </a:lnTo>
                    <a:lnTo>
                      <a:pt x="70" y="58"/>
                    </a:lnTo>
                    <a:lnTo>
                      <a:pt x="74" y="39"/>
                    </a:lnTo>
                    <a:lnTo>
                      <a:pt x="67" y="16"/>
                    </a:lnTo>
                    <a:lnTo>
                      <a:pt x="70" y="0"/>
                    </a:lnTo>
                    <a:lnTo>
                      <a:pt x="89" y="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2" name="Freeform 490"/>
              <p:cNvSpPr/>
              <p:nvPr/>
            </p:nvSpPr>
            <p:spPr bwMode="auto">
              <a:xfrm>
                <a:off x="2213" y="2524"/>
                <a:ext cx="45" cy="39"/>
              </a:xfrm>
              <a:custGeom>
                <a:avLst/>
                <a:gdLst>
                  <a:gd name="T0" fmla="*/ 0 w 156"/>
                  <a:gd name="T1" fmla="*/ 0 h 135"/>
                  <a:gd name="T2" fmla="*/ 0 w 156"/>
                  <a:gd name="T3" fmla="*/ 1 h 135"/>
                  <a:gd name="T4" fmla="*/ 1 w 156"/>
                  <a:gd name="T5" fmla="*/ 2 h 135"/>
                  <a:gd name="T6" fmla="*/ 2 w 156"/>
                  <a:gd name="T7" fmla="*/ 3 h 135"/>
                  <a:gd name="T8" fmla="*/ 2 w 156"/>
                  <a:gd name="T9" fmla="*/ 2 h 135"/>
                  <a:gd name="T10" fmla="*/ 2 w 156"/>
                  <a:gd name="T11" fmla="*/ 3 h 135"/>
                  <a:gd name="T12" fmla="*/ 3 w 156"/>
                  <a:gd name="T13" fmla="*/ 3 h 135"/>
                  <a:gd name="T14" fmla="*/ 3 w 156"/>
                  <a:gd name="T15" fmla="*/ 3 h 135"/>
                  <a:gd name="T16" fmla="*/ 4 w 156"/>
                  <a:gd name="T17" fmla="*/ 3 h 135"/>
                  <a:gd name="T18" fmla="*/ 3 w 156"/>
                  <a:gd name="T19" fmla="*/ 2 h 135"/>
                  <a:gd name="T20" fmla="*/ 3 w 156"/>
                  <a:gd name="T21" fmla="*/ 1 h 135"/>
                  <a:gd name="T22" fmla="*/ 2 w 156"/>
                  <a:gd name="T23" fmla="*/ 1 h 135"/>
                  <a:gd name="T24" fmla="*/ 2 w 156"/>
                  <a:gd name="T25" fmla="*/ 1 h 135"/>
                  <a:gd name="T26" fmla="*/ 2 w 156"/>
                  <a:gd name="T27" fmla="*/ 0 h 135"/>
                  <a:gd name="T28" fmla="*/ 1 w 156"/>
                  <a:gd name="T29" fmla="*/ 0 h 135"/>
                  <a:gd name="T30" fmla="*/ 1 w 156"/>
                  <a:gd name="T31" fmla="*/ 0 h 135"/>
                  <a:gd name="T32" fmla="*/ 0 w 156"/>
                  <a:gd name="T33" fmla="*/ 0 h 135"/>
                  <a:gd name="T34" fmla="*/ 0 w 156"/>
                  <a:gd name="T35" fmla="*/ 0 h 1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135"/>
                  <a:gd name="T56" fmla="*/ 156 w 156"/>
                  <a:gd name="T57" fmla="*/ 135 h 1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135">
                    <a:moveTo>
                      <a:pt x="0" y="18"/>
                    </a:moveTo>
                    <a:lnTo>
                      <a:pt x="16" y="40"/>
                    </a:lnTo>
                    <a:lnTo>
                      <a:pt x="40" y="74"/>
                    </a:lnTo>
                    <a:lnTo>
                      <a:pt x="77" y="117"/>
                    </a:lnTo>
                    <a:lnTo>
                      <a:pt x="99" y="91"/>
                    </a:lnTo>
                    <a:lnTo>
                      <a:pt x="100" y="114"/>
                    </a:lnTo>
                    <a:lnTo>
                      <a:pt x="117" y="117"/>
                    </a:lnTo>
                    <a:lnTo>
                      <a:pt x="145" y="135"/>
                    </a:lnTo>
                    <a:lnTo>
                      <a:pt x="156" y="114"/>
                    </a:lnTo>
                    <a:lnTo>
                      <a:pt x="116" y="79"/>
                    </a:lnTo>
                    <a:lnTo>
                      <a:pt x="104" y="52"/>
                    </a:lnTo>
                    <a:lnTo>
                      <a:pt x="89" y="39"/>
                    </a:lnTo>
                    <a:lnTo>
                      <a:pt x="89" y="21"/>
                    </a:lnTo>
                    <a:lnTo>
                      <a:pt x="75" y="14"/>
                    </a:lnTo>
                    <a:lnTo>
                      <a:pt x="47" y="9"/>
                    </a:lnTo>
                    <a:lnTo>
                      <a:pt x="26" y="0"/>
                    </a:lnTo>
                    <a:lnTo>
                      <a:pt x="5" y="4"/>
                    </a:lnTo>
                    <a:lnTo>
                      <a:pt x="0" y="1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3" name="Freeform 491"/>
              <p:cNvSpPr/>
              <p:nvPr/>
            </p:nvSpPr>
            <p:spPr bwMode="auto">
              <a:xfrm>
                <a:off x="2238" y="2308"/>
                <a:ext cx="455" cy="227"/>
              </a:xfrm>
              <a:custGeom>
                <a:avLst/>
                <a:gdLst>
                  <a:gd name="T0" fmla="*/ 35 w 1596"/>
                  <a:gd name="T1" fmla="*/ 8 h 795"/>
                  <a:gd name="T2" fmla="*/ 31 w 1596"/>
                  <a:gd name="T3" fmla="*/ 7 h 795"/>
                  <a:gd name="T4" fmla="*/ 30 w 1596"/>
                  <a:gd name="T5" fmla="*/ 6 h 795"/>
                  <a:gd name="T6" fmla="*/ 29 w 1596"/>
                  <a:gd name="T7" fmla="*/ 6 h 795"/>
                  <a:gd name="T8" fmla="*/ 27 w 1596"/>
                  <a:gd name="T9" fmla="*/ 5 h 795"/>
                  <a:gd name="T10" fmla="*/ 24 w 1596"/>
                  <a:gd name="T11" fmla="*/ 3 h 795"/>
                  <a:gd name="T12" fmla="*/ 20 w 1596"/>
                  <a:gd name="T13" fmla="*/ 2 h 795"/>
                  <a:gd name="T14" fmla="*/ 17 w 1596"/>
                  <a:gd name="T15" fmla="*/ 1 h 795"/>
                  <a:gd name="T16" fmla="*/ 15 w 1596"/>
                  <a:gd name="T17" fmla="*/ 1 h 795"/>
                  <a:gd name="T18" fmla="*/ 12 w 1596"/>
                  <a:gd name="T19" fmla="*/ 1 h 795"/>
                  <a:gd name="T20" fmla="*/ 9 w 1596"/>
                  <a:gd name="T21" fmla="*/ 1 h 795"/>
                  <a:gd name="T22" fmla="*/ 9 w 1596"/>
                  <a:gd name="T23" fmla="*/ 4 h 795"/>
                  <a:gd name="T24" fmla="*/ 10 w 1596"/>
                  <a:gd name="T25" fmla="*/ 5 h 795"/>
                  <a:gd name="T26" fmla="*/ 10 w 1596"/>
                  <a:gd name="T27" fmla="*/ 6 h 795"/>
                  <a:gd name="T28" fmla="*/ 9 w 1596"/>
                  <a:gd name="T29" fmla="*/ 6 h 795"/>
                  <a:gd name="T30" fmla="*/ 7 w 1596"/>
                  <a:gd name="T31" fmla="*/ 5 h 795"/>
                  <a:gd name="T32" fmla="*/ 6 w 1596"/>
                  <a:gd name="T33" fmla="*/ 6 h 795"/>
                  <a:gd name="T34" fmla="*/ 5 w 1596"/>
                  <a:gd name="T35" fmla="*/ 5 h 795"/>
                  <a:gd name="T36" fmla="*/ 2 w 1596"/>
                  <a:gd name="T37" fmla="*/ 5 h 795"/>
                  <a:gd name="T38" fmla="*/ 1 w 1596"/>
                  <a:gd name="T39" fmla="*/ 6 h 795"/>
                  <a:gd name="T40" fmla="*/ 1 w 1596"/>
                  <a:gd name="T41" fmla="*/ 7 h 795"/>
                  <a:gd name="T42" fmla="*/ 0 w 1596"/>
                  <a:gd name="T43" fmla="*/ 7 h 795"/>
                  <a:gd name="T44" fmla="*/ 0 w 1596"/>
                  <a:gd name="T45" fmla="*/ 9 h 795"/>
                  <a:gd name="T46" fmla="*/ 1 w 1596"/>
                  <a:gd name="T47" fmla="*/ 10 h 795"/>
                  <a:gd name="T48" fmla="*/ 2 w 1596"/>
                  <a:gd name="T49" fmla="*/ 10 h 795"/>
                  <a:gd name="T50" fmla="*/ 3 w 1596"/>
                  <a:gd name="T51" fmla="*/ 12 h 795"/>
                  <a:gd name="T52" fmla="*/ 7 w 1596"/>
                  <a:gd name="T53" fmla="*/ 11 h 795"/>
                  <a:gd name="T54" fmla="*/ 6 w 1596"/>
                  <a:gd name="T55" fmla="*/ 13 h 795"/>
                  <a:gd name="T56" fmla="*/ 4 w 1596"/>
                  <a:gd name="T57" fmla="*/ 15 h 795"/>
                  <a:gd name="T58" fmla="*/ 7 w 1596"/>
                  <a:gd name="T59" fmla="*/ 17 h 795"/>
                  <a:gd name="T60" fmla="*/ 8 w 1596"/>
                  <a:gd name="T61" fmla="*/ 17 h 795"/>
                  <a:gd name="T62" fmla="*/ 9 w 1596"/>
                  <a:gd name="T63" fmla="*/ 17 h 795"/>
                  <a:gd name="T64" fmla="*/ 9 w 1596"/>
                  <a:gd name="T65" fmla="*/ 13 h 795"/>
                  <a:gd name="T66" fmla="*/ 11 w 1596"/>
                  <a:gd name="T67" fmla="*/ 12 h 795"/>
                  <a:gd name="T68" fmla="*/ 11 w 1596"/>
                  <a:gd name="T69" fmla="*/ 11 h 795"/>
                  <a:gd name="T70" fmla="*/ 12 w 1596"/>
                  <a:gd name="T71" fmla="*/ 11 h 795"/>
                  <a:gd name="T72" fmla="*/ 13 w 1596"/>
                  <a:gd name="T73" fmla="*/ 12 h 795"/>
                  <a:gd name="T74" fmla="*/ 13 w 1596"/>
                  <a:gd name="T75" fmla="*/ 13 h 795"/>
                  <a:gd name="T76" fmla="*/ 14 w 1596"/>
                  <a:gd name="T77" fmla="*/ 15 h 795"/>
                  <a:gd name="T78" fmla="*/ 17 w 1596"/>
                  <a:gd name="T79" fmla="*/ 15 h 795"/>
                  <a:gd name="T80" fmla="*/ 17 w 1596"/>
                  <a:gd name="T81" fmla="*/ 17 h 795"/>
                  <a:gd name="T82" fmla="*/ 18 w 1596"/>
                  <a:gd name="T83" fmla="*/ 19 h 795"/>
                  <a:gd name="T84" fmla="*/ 21 w 1596"/>
                  <a:gd name="T85" fmla="*/ 18 h 795"/>
                  <a:gd name="T86" fmla="*/ 23 w 1596"/>
                  <a:gd name="T87" fmla="*/ 18 h 795"/>
                  <a:gd name="T88" fmla="*/ 23 w 1596"/>
                  <a:gd name="T89" fmla="*/ 17 h 795"/>
                  <a:gd name="T90" fmla="*/ 23 w 1596"/>
                  <a:gd name="T91" fmla="*/ 16 h 795"/>
                  <a:gd name="T92" fmla="*/ 25 w 1596"/>
                  <a:gd name="T93" fmla="*/ 17 h 795"/>
                  <a:gd name="T94" fmla="*/ 27 w 1596"/>
                  <a:gd name="T95" fmla="*/ 16 h 795"/>
                  <a:gd name="T96" fmla="*/ 31 w 1596"/>
                  <a:gd name="T97" fmla="*/ 17 h 795"/>
                  <a:gd name="T98" fmla="*/ 31 w 1596"/>
                  <a:gd name="T99" fmla="*/ 14 h 795"/>
                  <a:gd name="T100" fmla="*/ 34 w 1596"/>
                  <a:gd name="T101" fmla="*/ 11 h 7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96"/>
                  <a:gd name="T154" fmla="*/ 0 h 795"/>
                  <a:gd name="T155" fmla="*/ 1596 w 1596"/>
                  <a:gd name="T156" fmla="*/ 795 h 7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96" h="795">
                    <a:moveTo>
                      <a:pt x="1561" y="408"/>
                    </a:moveTo>
                    <a:lnTo>
                      <a:pt x="1596" y="391"/>
                    </a:lnTo>
                    <a:lnTo>
                      <a:pt x="1516" y="328"/>
                    </a:lnTo>
                    <a:lnTo>
                      <a:pt x="1467" y="354"/>
                    </a:lnTo>
                    <a:lnTo>
                      <a:pt x="1395" y="331"/>
                    </a:lnTo>
                    <a:lnTo>
                      <a:pt x="1358" y="311"/>
                    </a:lnTo>
                    <a:lnTo>
                      <a:pt x="1327" y="311"/>
                    </a:lnTo>
                    <a:lnTo>
                      <a:pt x="1310" y="272"/>
                    </a:lnTo>
                    <a:lnTo>
                      <a:pt x="1297" y="246"/>
                    </a:lnTo>
                    <a:lnTo>
                      <a:pt x="1273" y="246"/>
                    </a:lnTo>
                    <a:lnTo>
                      <a:pt x="1247" y="246"/>
                    </a:lnTo>
                    <a:lnTo>
                      <a:pt x="1226" y="257"/>
                    </a:lnTo>
                    <a:lnTo>
                      <a:pt x="1186" y="212"/>
                    </a:lnTo>
                    <a:lnTo>
                      <a:pt x="1171" y="220"/>
                    </a:lnTo>
                    <a:lnTo>
                      <a:pt x="1150" y="230"/>
                    </a:lnTo>
                    <a:lnTo>
                      <a:pt x="1133" y="239"/>
                    </a:lnTo>
                    <a:lnTo>
                      <a:pt x="1098" y="207"/>
                    </a:lnTo>
                    <a:lnTo>
                      <a:pt x="1017" y="134"/>
                    </a:lnTo>
                    <a:lnTo>
                      <a:pt x="958" y="89"/>
                    </a:lnTo>
                    <a:lnTo>
                      <a:pt x="919" y="50"/>
                    </a:lnTo>
                    <a:lnTo>
                      <a:pt x="852" y="97"/>
                    </a:lnTo>
                    <a:lnTo>
                      <a:pt x="841" y="62"/>
                    </a:lnTo>
                    <a:lnTo>
                      <a:pt x="750" y="58"/>
                    </a:lnTo>
                    <a:lnTo>
                      <a:pt x="739" y="58"/>
                    </a:lnTo>
                    <a:lnTo>
                      <a:pt x="696" y="0"/>
                    </a:lnTo>
                    <a:lnTo>
                      <a:pt x="654" y="8"/>
                    </a:lnTo>
                    <a:lnTo>
                      <a:pt x="623" y="31"/>
                    </a:lnTo>
                    <a:lnTo>
                      <a:pt x="566" y="44"/>
                    </a:lnTo>
                    <a:lnTo>
                      <a:pt x="546" y="32"/>
                    </a:lnTo>
                    <a:lnTo>
                      <a:pt x="516" y="67"/>
                    </a:lnTo>
                    <a:lnTo>
                      <a:pt x="492" y="62"/>
                    </a:lnTo>
                    <a:lnTo>
                      <a:pt x="409" y="70"/>
                    </a:lnTo>
                    <a:lnTo>
                      <a:pt x="395" y="67"/>
                    </a:lnTo>
                    <a:lnTo>
                      <a:pt x="384" y="75"/>
                    </a:lnTo>
                    <a:lnTo>
                      <a:pt x="417" y="119"/>
                    </a:lnTo>
                    <a:lnTo>
                      <a:pt x="395" y="159"/>
                    </a:lnTo>
                    <a:lnTo>
                      <a:pt x="396" y="189"/>
                    </a:lnTo>
                    <a:lnTo>
                      <a:pt x="396" y="204"/>
                    </a:lnTo>
                    <a:lnTo>
                      <a:pt x="441" y="204"/>
                    </a:lnTo>
                    <a:lnTo>
                      <a:pt x="454" y="230"/>
                    </a:lnTo>
                    <a:lnTo>
                      <a:pt x="454" y="257"/>
                    </a:lnTo>
                    <a:lnTo>
                      <a:pt x="441" y="263"/>
                    </a:lnTo>
                    <a:lnTo>
                      <a:pt x="425" y="246"/>
                    </a:lnTo>
                    <a:lnTo>
                      <a:pt x="405" y="257"/>
                    </a:lnTo>
                    <a:lnTo>
                      <a:pt x="395" y="269"/>
                    </a:lnTo>
                    <a:lnTo>
                      <a:pt x="361" y="246"/>
                    </a:lnTo>
                    <a:lnTo>
                      <a:pt x="351" y="224"/>
                    </a:lnTo>
                    <a:lnTo>
                      <a:pt x="322" y="235"/>
                    </a:lnTo>
                    <a:lnTo>
                      <a:pt x="322" y="243"/>
                    </a:lnTo>
                    <a:lnTo>
                      <a:pt x="302" y="224"/>
                    </a:lnTo>
                    <a:lnTo>
                      <a:pt x="273" y="246"/>
                    </a:lnTo>
                    <a:lnTo>
                      <a:pt x="240" y="257"/>
                    </a:lnTo>
                    <a:lnTo>
                      <a:pt x="229" y="246"/>
                    </a:lnTo>
                    <a:lnTo>
                      <a:pt x="221" y="224"/>
                    </a:lnTo>
                    <a:lnTo>
                      <a:pt x="176" y="220"/>
                    </a:lnTo>
                    <a:lnTo>
                      <a:pt x="103" y="216"/>
                    </a:lnTo>
                    <a:lnTo>
                      <a:pt x="85" y="220"/>
                    </a:lnTo>
                    <a:lnTo>
                      <a:pt x="81" y="235"/>
                    </a:lnTo>
                    <a:lnTo>
                      <a:pt x="69" y="230"/>
                    </a:lnTo>
                    <a:lnTo>
                      <a:pt x="54" y="254"/>
                    </a:lnTo>
                    <a:lnTo>
                      <a:pt x="43" y="272"/>
                    </a:lnTo>
                    <a:lnTo>
                      <a:pt x="43" y="281"/>
                    </a:lnTo>
                    <a:lnTo>
                      <a:pt x="51" y="299"/>
                    </a:lnTo>
                    <a:lnTo>
                      <a:pt x="39" y="304"/>
                    </a:lnTo>
                    <a:lnTo>
                      <a:pt x="28" y="272"/>
                    </a:lnTo>
                    <a:lnTo>
                      <a:pt x="7" y="276"/>
                    </a:lnTo>
                    <a:lnTo>
                      <a:pt x="0" y="318"/>
                    </a:lnTo>
                    <a:lnTo>
                      <a:pt x="0" y="343"/>
                    </a:lnTo>
                    <a:lnTo>
                      <a:pt x="0" y="366"/>
                    </a:lnTo>
                    <a:lnTo>
                      <a:pt x="11" y="387"/>
                    </a:lnTo>
                    <a:lnTo>
                      <a:pt x="20" y="399"/>
                    </a:lnTo>
                    <a:lnTo>
                      <a:pt x="20" y="424"/>
                    </a:lnTo>
                    <a:lnTo>
                      <a:pt x="39" y="422"/>
                    </a:lnTo>
                    <a:lnTo>
                      <a:pt x="62" y="403"/>
                    </a:lnTo>
                    <a:lnTo>
                      <a:pt x="74" y="422"/>
                    </a:lnTo>
                    <a:lnTo>
                      <a:pt x="91" y="445"/>
                    </a:lnTo>
                    <a:lnTo>
                      <a:pt x="103" y="468"/>
                    </a:lnTo>
                    <a:lnTo>
                      <a:pt x="121" y="512"/>
                    </a:lnTo>
                    <a:lnTo>
                      <a:pt x="157" y="501"/>
                    </a:lnTo>
                    <a:lnTo>
                      <a:pt x="209" y="489"/>
                    </a:lnTo>
                    <a:lnTo>
                      <a:pt x="291" y="477"/>
                    </a:lnTo>
                    <a:lnTo>
                      <a:pt x="312" y="506"/>
                    </a:lnTo>
                    <a:lnTo>
                      <a:pt x="316" y="562"/>
                    </a:lnTo>
                    <a:lnTo>
                      <a:pt x="273" y="573"/>
                    </a:lnTo>
                    <a:lnTo>
                      <a:pt x="240" y="581"/>
                    </a:lnTo>
                    <a:lnTo>
                      <a:pt x="248" y="621"/>
                    </a:lnTo>
                    <a:lnTo>
                      <a:pt x="191" y="621"/>
                    </a:lnTo>
                    <a:lnTo>
                      <a:pt x="240" y="699"/>
                    </a:lnTo>
                    <a:lnTo>
                      <a:pt x="262" y="706"/>
                    </a:lnTo>
                    <a:lnTo>
                      <a:pt x="284" y="710"/>
                    </a:lnTo>
                    <a:lnTo>
                      <a:pt x="298" y="744"/>
                    </a:lnTo>
                    <a:lnTo>
                      <a:pt x="311" y="731"/>
                    </a:lnTo>
                    <a:lnTo>
                      <a:pt x="352" y="723"/>
                    </a:lnTo>
                    <a:lnTo>
                      <a:pt x="378" y="736"/>
                    </a:lnTo>
                    <a:lnTo>
                      <a:pt x="395" y="753"/>
                    </a:lnTo>
                    <a:lnTo>
                      <a:pt x="406" y="736"/>
                    </a:lnTo>
                    <a:lnTo>
                      <a:pt x="435" y="741"/>
                    </a:lnTo>
                    <a:lnTo>
                      <a:pt x="386" y="565"/>
                    </a:lnTo>
                    <a:lnTo>
                      <a:pt x="405" y="556"/>
                    </a:lnTo>
                    <a:lnTo>
                      <a:pt x="469" y="518"/>
                    </a:lnTo>
                    <a:lnTo>
                      <a:pt x="480" y="515"/>
                    </a:lnTo>
                    <a:lnTo>
                      <a:pt x="471" y="501"/>
                    </a:lnTo>
                    <a:lnTo>
                      <a:pt x="484" y="508"/>
                    </a:lnTo>
                    <a:lnTo>
                      <a:pt x="484" y="489"/>
                    </a:lnTo>
                    <a:lnTo>
                      <a:pt x="492" y="477"/>
                    </a:lnTo>
                    <a:lnTo>
                      <a:pt x="498" y="483"/>
                    </a:lnTo>
                    <a:lnTo>
                      <a:pt x="513" y="483"/>
                    </a:lnTo>
                    <a:lnTo>
                      <a:pt x="527" y="493"/>
                    </a:lnTo>
                    <a:lnTo>
                      <a:pt x="544" y="470"/>
                    </a:lnTo>
                    <a:lnTo>
                      <a:pt x="558" y="477"/>
                    </a:lnTo>
                    <a:lnTo>
                      <a:pt x="544" y="508"/>
                    </a:lnTo>
                    <a:lnTo>
                      <a:pt x="554" y="550"/>
                    </a:lnTo>
                    <a:lnTo>
                      <a:pt x="584" y="575"/>
                    </a:lnTo>
                    <a:lnTo>
                      <a:pt x="584" y="581"/>
                    </a:lnTo>
                    <a:lnTo>
                      <a:pt x="575" y="602"/>
                    </a:lnTo>
                    <a:lnTo>
                      <a:pt x="577" y="611"/>
                    </a:lnTo>
                    <a:lnTo>
                      <a:pt x="621" y="629"/>
                    </a:lnTo>
                    <a:lnTo>
                      <a:pt x="632" y="656"/>
                    </a:lnTo>
                    <a:lnTo>
                      <a:pt x="671" y="639"/>
                    </a:lnTo>
                    <a:lnTo>
                      <a:pt x="717" y="629"/>
                    </a:lnTo>
                    <a:lnTo>
                      <a:pt x="750" y="708"/>
                    </a:lnTo>
                    <a:lnTo>
                      <a:pt x="763" y="745"/>
                    </a:lnTo>
                    <a:lnTo>
                      <a:pt x="751" y="754"/>
                    </a:lnTo>
                    <a:lnTo>
                      <a:pt x="746" y="768"/>
                    </a:lnTo>
                    <a:lnTo>
                      <a:pt x="779" y="779"/>
                    </a:lnTo>
                    <a:lnTo>
                      <a:pt x="789" y="795"/>
                    </a:lnTo>
                    <a:lnTo>
                      <a:pt x="835" y="779"/>
                    </a:lnTo>
                    <a:lnTo>
                      <a:pt x="848" y="795"/>
                    </a:lnTo>
                    <a:lnTo>
                      <a:pt x="882" y="776"/>
                    </a:lnTo>
                    <a:lnTo>
                      <a:pt x="904" y="771"/>
                    </a:lnTo>
                    <a:lnTo>
                      <a:pt x="930" y="777"/>
                    </a:lnTo>
                    <a:lnTo>
                      <a:pt x="989" y="777"/>
                    </a:lnTo>
                    <a:lnTo>
                      <a:pt x="977" y="764"/>
                    </a:lnTo>
                    <a:lnTo>
                      <a:pt x="977" y="741"/>
                    </a:lnTo>
                    <a:lnTo>
                      <a:pt x="984" y="726"/>
                    </a:lnTo>
                    <a:lnTo>
                      <a:pt x="984" y="714"/>
                    </a:lnTo>
                    <a:lnTo>
                      <a:pt x="967" y="702"/>
                    </a:lnTo>
                    <a:lnTo>
                      <a:pt x="1004" y="698"/>
                    </a:lnTo>
                    <a:lnTo>
                      <a:pt x="1039" y="702"/>
                    </a:lnTo>
                    <a:lnTo>
                      <a:pt x="1047" y="714"/>
                    </a:lnTo>
                    <a:lnTo>
                      <a:pt x="1071" y="708"/>
                    </a:lnTo>
                    <a:lnTo>
                      <a:pt x="1055" y="673"/>
                    </a:lnTo>
                    <a:lnTo>
                      <a:pt x="1073" y="669"/>
                    </a:lnTo>
                    <a:lnTo>
                      <a:pt x="1166" y="683"/>
                    </a:lnTo>
                    <a:lnTo>
                      <a:pt x="1241" y="691"/>
                    </a:lnTo>
                    <a:lnTo>
                      <a:pt x="1297" y="719"/>
                    </a:lnTo>
                    <a:lnTo>
                      <a:pt x="1327" y="719"/>
                    </a:lnTo>
                    <a:lnTo>
                      <a:pt x="1336" y="753"/>
                    </a:lnTo>
                    <a:lnTo>
                      <a:pt x="1358" y="683"/>
                    </a:lnTo>
                    <a:lnTo>
                      <a:pt x="1327" y="607"/>
                    </a:lnTo>
                    <a:lnTo>
                      <a:pt x="1422" y="581"/>
                    </a:lnTo>
                    <a:lnTo>
                      <a:pt x="1436" y="539"/>
                    </a:lnTo>
                    <a:lnTo>
                      <a:pt x="1448" y="477"/>
                    </a:lnTo>
                    <a:lnTo>
                      <a:pt x="1545" y="483"/>
                    </a:lnTo>
                    <a:lnTo>
                      <a:pt x="1561" y="408"/>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4" name="Freeform 492"/>
              <p:cNvSpPr/>
              <p:nvPr/>
            </p:nvSpPr>
            <p:spPr bwMode="auto">
              <a:xfrm>
                <a:off x="2347" y="2454"/>
                <a:ext cx="200" cy="141"/>
              </a:xfrm>
              <a:custGeom>
                <a:avLst/>
                <a:gdLst>
                  <a:gd name="T0" fmla="*/ 1 w 697"/>
                  <a:gd name="T1" fmla="*/ 5 h 492"/>
                  <a:gd name="T2" fmla="*/ 2 w 697"/>
                  <a:gd name="T3" fmla="*/ 4 h 492"/>
                  <a:gd name="T4" fmla="*/ 2 w 697"/>
                  <a:gd name="T5" fmla="*/ 4 h 492"/>
                  <a:gd name="T6" fmla="*/ 3 w 697"/>
                  <a:gd name="T7" fmla="*/ 4 h 492"/>
                  <a:gd name="T8" fmla="*/ 4 w 697"/>
                  <a:gd name="T9" fmla="*/ 4 h 492"/>
                  <a:gd name="T10" fmla="*/ 4 w 697"/>
                  <a:gd name="T11" fmla="*/ 5 h 492"/>
                  <a:gd name="T12" fmla="*/ 4 w 697"/>
                  <a:gd name="T13" fmla="*/ 5 h 492"/>
                  <a:gd name="T14" fmla="*/ 5 w 697"/>
                  <a:gd name="T15" fmla="*/ 7 h 492"/>
                  <a:gd name="T16" fmla="*/ 5 w 697"/>
                  <a:gd name="T17" fmla="*/ 6 h 492"/>
                  <a:gd name="T18" fmla="*/ 6 w 697"/>
                  <a:gd name="T19" fmla="*/ 7 h 492"/>
                  <a:gd name="T20" fmla="*/ 8 w 697"/>
                  <a:gd name="T21" fmla="*/ 8 h 492"/>
                  <a:gd name="T22" fmla="*/ 9 w 697"/>
                  <a:gd name="T23" fmla="*/ 9 h 492"/>
                  <a:gd name="T24" fmla="*/ 10 w 697"/>
                  <a:gd name="T25" fmla="*/ 10 h 492"/>
                  <a:gd name="T26" fmla="*/ 11 w 697"/>
                  <a:gd name="T27" fmla="*/ 11 h 492"/>
                  <a:gd name="T28" fmla="*/ 12 w 697"/>
                  <a:gd name="T29" fmla="*/ 10 h 492"/>
                  <a:gd name="T30" fmla="*/ 12 w 697"/>
                  <a:gd name="T31" fmla="*/ 9 h 492"/>
                  <a:gd name="T32" fmla="*/ 11 w 697"/>
                  <a:gd name="T33" fmla="*/ 7 h 492"/>
                  <a:gd name="T34" fmla="*/ 12 w 697"/>
                  <a:gd name="T35" fmla="*/ 7 h 492"/>
                  <a:gd name="T36" fmla="*/ 14 w 697"/>
                  <a:gd name="T37" fmla="*/ 7 h 492"/>
                  <a:gd name="T38" fmla="*/ 16 w 697"/>
                  <a:gd name="T39" fmla="*/ 7 h 492"/>
                  <a:gd name="T40" fmla="*/ 16 w 697"/>
                  <a:gd name="T41" fmla="*/ 6 h 492"/>
                  <a:gd name="T42" fmla="*/ 13 w 697"/>
                  <a:gd name="T43" fmla="*/ 6 h 492"/>
                  <a:gd name="T44" fmla="*/ 12 w 697"/>
                  <a:gd name="T45" fmla="*/ 6 h 492"/>
                  <a:gd name="T46" fmla="*/ 11 w 697"/>
                  <a:gd name="T47" fmla="*/ 7 h 492"/>
                  <a:gd name="T48" fmla="*/ 10 w 697"/>
                  <a:gd name="T49" fmla="*/ 6 h 492"/>
                  <a:gd name="T50" fmla="*/ 9 w 697"/>
                  <a:gd name="T51" fmla="*/ 7 h 492"/>
                  <a:gd name="T52" fmla="*/ 9 w 697"/>
                  <a:gd name="T53" fmla="*/ 6 h 492"/>
                  <a:gd name="T54" fmla="*/ 9 w 697"/>
                  <a:gd name="T55" fmla="*/ 5 h 492"/>
                  <a:gd name="T56" fmla="*/ 9 w 697"/>
                  <a:gd name="T57" fmla="*/ 4 h 492"/>
                  <a:gd name="T58" fmla="*/ 6 w 697"/>
                  <a:gd name="T59" fmla="*/ 3 h 492"/>
                  <a:gd name="T60" fmla="*/ 5 w 697"/>
                  <a:gd name="T61" fmla="*/ 2 h 492"/>
                  <a:gd name="T62" fmla="*/ 3 w 697"/>
                  <a:gd name="T63" fmla="*/ 3 h 492"/>
                  <a:gd name="T64" fmla="*/ 2 w 697"/>
                  <a:gd name="T65" fmla="*/ 1 h 492"/>
                  <a:gd name="T66" fmla="*/ 2 w 697"/>
                  <a:gd name="T67" fmla="*/ 0 h 492"/>
                  <a:gd name="T68" fmla="*/ 1 w 697"/>
                  <a:gd name="T69" fmla="*/ 5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7"/>
                  <a:gd name="T106" fmla="*/ 0 h 492"/>
                  <a:gd name="T107" fmla="*/ 697 w 697"/>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7" h="492">
                    <a:moveTo>
                      <a:pt x="49" y="226"/>
                    </a:moveTo>
                    <a:lnTo>
                      <a:pt x="65" y="221"/>
                    </a:lnTo>
                    <a:lnTo>
                      <a:pt x="72" y="202"/>
                    </a:lnTo>
                    <a:lnTo>
                      <a:pt x="81" y="184"/>
                    </a:lnTo>
                    <a:lnTo>
                      <a:pt x="98" y="193"/>
                    </a:lnTo>
                    <a:lnTo>
                      <a:pt x="94" y="168"/>
                    </a:lnTo>
                    <a:lnTo>
                      <a:pt x="112" y="158"/>
                    </a:lnTo>
                    <a:lnTo>
                      <a:pt x="124" y="176"/>
                    </a:lnTo>
                    <a:lnTo>
                      <a:pt x="141" y="176"/>
                    </a:lnTo>
                    <a:lnTo>
                      <a:pt x="158" y="187"/>
                    </a:lnTo>
                    <a:lnTo>
                      <a:pt x="168" y="193"/>
                    </a:lnTo>
                    <a:lnTo>
                      <a:pt x="168" y="199"/>
                    </a:lnTo>
                    <a:lnTo>
                      <a:pt x="169" y="214"/>
                    </a:lnTo>
                    <a:lnTo>
                      <a:pt x="189" y="221"/>
                    </a:lnTo>
                    <a:lnTo>
                      <a:pt x="189" y="244"/>
                    </a:lnTo>
                    <a:lnTo>
                      <a:pt x="205" y="276"/>
                    </a:lnTo>
                    <a:lnTo>
                      <a:pt x="225" y="280"/>
                    </a:lnTo>
                    <a:lnTo>
                      <a:pt x="230" y="272"/>
                    </a:lnTo>
                    <a:lnTo>
                      <a:pt x="251" y="258"/>
                    </a:lnTo>
                    <a:lnTo>
                      <a:pt x="270" y="276"/>
                    </a:lnTo>
                    <a:lnTo>
                      <a:pt x="290" y="306"/>
                    </a:lnTo>
                    <a:lnTo>
                      <a:pt x="325" y="344"/>
                    </a:lnTo>
                    <a:lnTo>
                      <a:pt x="383" y="360"/>
                    </a:lnTo>
                    <a:lnTo>
                      <a:pt x="386" y="384"/>
                    </a:lnTo>
                    <a:lnTo>
                      <a:pt x="423" y="400"/>
                    </a:lnTo>
                    <a:lnTo>
                      <a:pt x="440" y="425"/>
                    </a:lnTo>
                    <a:lnTo>
                      <a:pt x="427" y="491"/>
                    </a:lnTo>
                    <a:lnTo>
                      <a:pt x="459" y="492"/>
                    </a:lnTo>
                    <a:lnTo>
                      <a:pt x="485" y="457"/>
                    </a:lnTo>
                    <a:lnTo>
                      <a:pt x="498" y="440"/>
                    </a:lnTo>
                    <a:lnTo>
                      <a:pt x="507" y="421"/>
                    </a:lnTo>
                    <a:lnTo>
                      <a:pt x="501" y="387"/>
                    </a:lnTo>
                    <a:lnTo>
                      <a:pt x="473" y="373"/>
                    </a:lnTo>
                    <a:lnTo>
                      <a:pt x="481" y="314"/>
                    </a:lnTo>
                    <a:lnTo>
                      <a:pt x="505" y="290"/>
                    </a:lnTo>
                    <a:lnTo>
                      <a:pt x="527" y="298"/>
                    </a:lnTo>
                    <a:lnTo>
                      <a:pt x="579" y="287"/>
                    </a:lnTo>
                    <a:lnTo>
                      <a:pt x="586" y="311"/>
                    </a:lnTo>
                    <a:lnTo>
                      <a:pt x="614" y="310"/>
                    </a:lnTo>
                    <a:lnTo>
                      <a:pt x="680" y="306"/>
                    </a:lnTo>
                    <a:lnTo>
                      <a:pt x="697" y="276"/>
                    </a:lnTo>
                    <a:lnTo>
                      <a:pt x="680" y="261"/>
                    </a:lnTo>
                    <a:lnTo>
                      <a:pt x="637" y="261"/>
                    </a:lnTo>
                    <a:lnTo>
                      <a:pt x="566" y="261"/>
                    </a:lnTo>
                    <a:lnTo>
                      <a:pt x="538" y="261"/>
                    </a:lnTo>
                    <a:lnTo>
                      <a:pt x="510" y="256"/>
                    </a:lnTo>
                    <a:lnTo>
                      <a:pt x="462" y="280"/>
                    </a:lnTo>
                    <a:lnTo>
                      <a:pt x="457" y="276"/>
                    </a:lnTo>
                    <a:lnTo>
                      <a:pt x="449" y="264"/>
                    </a:lnTo>
                    <a:lnTo>
                      <a:pt x="426" y="272"/>
                    </a:lnTo>
                    <a:lnTo>
                      <a:pt x="403" y="280"/>
                    </a:lnTo>
                    <a:lnTo>
                      <a:pt x="398" y="275"/>
                    </a:lnTo>
                    <a:lnTo>
                      <a:pt x="394" y="264"/>
                    </a:lnTo>
                    <a:lnTo>
                      <a:pt x="365" y="256"/>
                    </a:lnTo>
                    <a:lnTo>
                      <a:pt x="360" y="253"/>
                    </a:lnTo>
                    <a:lnTo>
                      <a:pt x="364" y="239"/>
                    </a:lnTo>
                    <a:lnTo>
                      <a:pt x="378" y="230"/>
                    </a:lnTo>
                    <a:lnTo>
                      <a:pt x="360" y="183"/>
                    </a:lnTo>
                    <a:lnTo>
                      <a:pt x="331" y="114"/>
                    </a:lnTo>
                    <a:lnTo>
                      <a:pt x="247" y="137"/>
                    </a:lnTo>
                    <a:lnTo>
                      <a:pt x="230" y="114"/>
                    </a:lnTo>
                    <a:lnTo>
                      <a:pt x="191" y="96"/>
                    </a:lnTo>
                    <a:lnTo>
                      <a:pt x="158" y="123"/>
                    </a:lnTo>
                    <a:lnTo>
                      <a:pt x="126" y="116"/>
                    </a:lnTo>
                    <a:lnTo>
                      <a:pt x="89" y="87"/>
                    </a:lnTo>
                    <a:lnTo>
                      <a:pt x="83" y="51"/>
                    </a:lnTo>
                    <a:lnTo>
                      <a:pt x="85" y="26"/>
                    </a:lnTo>
                    <a:lnTo>
                      <a:pt x="83" y="0"/>
                    </a:lnTo>
                    <a:lnTo>
                      <a:pt x="0" y="51"/>
                    </a:lnTo>
                    <a:lnTo>
                      <a:pt x="49" y="22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5" name="Freeform 493"/>
              <p:cNvSpPr/>
              <p:nvPr/>
            </p:nvSpPr>
            <p:spPr bwMode="auto">
              <a:xfrm>
                <a:off x="2322" y="2500"/>
                <a:ext cx="152" cy="123"/>
              </a:xfrm>
              <a:custGeom>
                <a:avLst/>
                <a:gdLst>
                  <a:gd name="T0" fmla="*/ 0 w 534"/>
                  <a:gd name="T1" fmla="*/ 1 h 433"/>
                  <a:gd name="T2" fmla="*/ 0 w 534"/>
                  <a:gd name="T3" fmla="*/ 3 h 433"/>
                  <a:gd name="T4" fmla="*/ 1 w 534"/>
                  <a:gd name="T5" fmla="*/ 2 h 433"/>
                  <a:gd name="T6" fmla="*/ 2 w 534"/>
                  <a:gd name="T7" fmla="*/ 3 h 433"/>
                  <a:gd name="T8" fmla="*/ 1 w 534"/>
                  <a:gd name="T9" fmla="*/ 3 h 433"/>
                  <a:gd name="T10" fmla="*/ 0 w 534"/>
                  <a:gd name="T11" fmla="*/ 3 h 433"/>
                  <a:gd name="T12" fmla="*/ 0 w 534"/>
                  <a:gd name="T13" fmla="*/ 4 h 433"/>
                  <a:gd name="T14" fmla="*/ 0 w 534"/>
                  <a:gd name="T15" fmla="*/ 4 h 433"/>
                  <a:gd name="T16" fmla="*/ 1 w 534"/>
                  <a:gd name="T17" fmla="*/ 5 h 433"/>
                  <a:gd name="T18" fmla="*/ 1 w 534"/>
                  <a:gd name="T19" fmla="*/ 5 h 433"/>
                  <a:gd name="T20" fmla="*/ 1 w 534"/>
                  <a:gd name="T21" fmla="*/ 5 h 433"/>
                  <a:gd name="T22" fmla="*/ 1 w 534"/>
                  <a:gd name="T23" fmla="*/ 7 h 433"/>
                  <a:gd name="T24" fmla="*/ 3 w 534"/>
                  <a:gd name="T25" fmla="*/ 7 h 433"/>
                  <a:gd name="T26" fmla="*/ 4 w 534"/>
                  <a:gd name="T27" fmla="*/ 6 h 433"/>
                  <a:gd name="T28" fmla="*/ 6 w 534"/>
                  <a:gd name="T29" fmla="*/ 7 h 433"/>
                  <a:gd name="T30" fmla="*/ 7 w 534"/>
                  <a:gd name="T31" fmla="*/ 8 h 433"/>
                  <a:gd name="T32" fmla="*/ 7 w 534"/>
                  <a:gd name="T33" fmla="*/ 9 h 433"/>
                  <a:gd name="T34" fmla="*/ 7 w 534"/>
                  <a:gd name="T35" fmla="*/ 9 h 433"/>
                  <a:gd name="T36" fmla="*/ 9 w 534"/>
                  <a:gd name="T37" fmla="*/ 10 h 433"/>
                  <a:gd name="T38" fmla="*/ 11 w 534"/>
                  <a:gd name="T39" fmla="*/ 7 h 433"/>
                  <a:gd name="T40" fmla="*/ 12 w 534"/>
                  <a:gd name="T41" fmla="*/ 7 h 433"/>
                  <a:gd name="T42" fmla="*/ 12 w 534"/>
                  <a:gd name="T43" fmla="*/ 7 h 433"/>
                  <a:gd name="T44" fmla="*/ 12 w 534"/>
                  <a:gd name="T45" fmla="*/ 6 h 433"/>
                  <a:gd name="T46" fmla="*/ 12 w 534"/>
                  <a:gd name="T47" fmla="*/ 5 h 433"/>
                  <a:gd name="T48" fmla="*/ 11 w 534"/>
                  <a:gd name="T49" fmla="*/ 5 h 433"/>
                  <a:gd name="T50" fmla="*/ 11 w 534"/>
                  <a:gd name="T51" fmla="*/ 5 h 433"/>
                  <a:gd name="T52" fmla="*/ 10 w 534"/>
                  <a:gd name="T53" fmla="*/ 4 h 433"/>
                  <a:gd name="T54" fmla="*/ 9 w 534"/>
                  <a:gd name="T55" fmla="*/ 3 h 433"/>
                  <a:gd name="T56" fmla="*/ 9 w 534"/>
                  <a:gd name="T57" fmla="*/ 3 h 433"/>
                  <a:gd name="T58" fmla="*/ 8 w 534"/>
                  <a:gd name="T59" fmla="*/ 2 h 433"/>
                  <a:gd name="T60" fmla="*/ 7 w 534"/>
                  <a:gd name="T61" fmla="*/ 3 h 433"/>
                  <a:gd name="T62" fmla="*/ 7 w 534"/>
                  <a:gd name="T63" fmla="*/ 3 h 433"/>
                  <a:gd name="T64" fmla="*/ 7 w 534"/>
                  <a:gd name="T65" fmla="*/ 3 h 433"/>
                  <a:gd name="T66" fmla="*/ 7 w 534"/>
                  <a:gd name="T67" fmla="*/ 2 h 433"/>
                  <a:gd name="T68" fmla="*/ 7 w 534"/>
                  <a:gd name="T69" fmla="*/ 1 h 433"/>
                  <a:gd name="T70" fmla="*/ 6 w 534"/>
                  <a:gd name="T71" fmla="*/ 1 h 433"/>
                  <a:gd name="T72" fmla="*/ 6 w 534"/>
                  <a:gd name="T73" fmla="*/ 1 h 433"/>
                  <a:gd name="T74" fmla="*/ 5 w 534"/>
                  <a:gd name="T75" fmla="*/ 0 h 433"/>
                  <a:gd name="T76" fmla="*/ 5 w 534"/>
                  <a:gd name="T77" fmla="*/ 0 h 433"/>
                  <a:gd name="T78" fmla="*/ 5 w 534"/>
                  <a:gd name="T79" fmla="*/ 0 h 433"/>
                  <a:gd name="T80" fmla="*/ 4 w 534"/>
                  <a:gd name="T81" fmla="*/ 0 h 433"/>
                  <a:gd name="T82" fmla="*/ 5 w 534"/>
                  <a:gd name="T83" fmla="*/ 1 h 433"/>
                  <a:gd name="T84" fmla="*/ 4 w 534"/>
                  <a:gd name="T85" fmla="*/ 1 h 433"/>
                  <a:gd name="T86" fmla="*/ 4 w 534"/>
                  <a:gd name="T87" fmla="*/ 1 h 433"/>
                  <a:gd name="T88" fmla="*/ 4 w 534"/>
                  <a:gd name="T89" fmla="*/ 1 h 433"/>
                  <a:gd name="T90" fmla="*/ 3 w 534"/>
                  <a:gd name="T91" fmla="*/ 1 h 433"/>
                  <a:gd name="T92" fmla="*/ 3 w 534"/>
                  <a:gd name="T93" fmla="*/ 1 h 433"/>
                  <a:gd name="T94" fmla="*/ 2 w 534"/>
                  <a:gd name="T95" fmla="*/ 2 h 433"/>
                  <a:gd name="T96" fmla="*/ 2 w 534"/>
                  <a:gd name="T97" fmla="*/ 1 h 433"/>
                  <a:gd name="T98" fmla="*/ 1 w 534"/>
                  <a:gd name="T99" fmla="*/ 1 h 433"/>
                  <a:gd name="T100" fmla="*/ 0 w 534"/>
                  <a:gd name="T101" fmla="*/ 1 h 4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34"/>
                  <a:gd name="T154" fmla="*/ 0 h 433"/>
                  <a:gd name="T155" fmla="*/ 534 w 534"/>
                  <a:gd name="T156" fmla="*/ 433 h 43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34" h="433">
                    <a:moveTo>
                      <a:pt x="0" y="63"/>
                    </a:moveTo>
                    <a:lnTo>
                      <a:pt x="4" y="118"/>
                    </a:lnTo>
                    <a:lnTo>
                      <a:pt x="32" y="86"/>
                    </a:lnTo>
                    <a:lnTo>
                      <a:pt x="72" y="129"/>
                    </a:lnTo>
                    <a:lnTo>
                      <a:pt x="53" y="156"/>
                    </a:lnTo>
                    <a:lnTo>
                      <a:pt x="7" y="130"/>
                    </a:lnTo>
                    <a:lnTo>
                      <a:pt x="1" y="168"/>
                    </a:lnTo>
                    <a:lnTo>
                      <a:pt x="7" y="191"/>
                    </a:lnTo>
                    <a:lnTo>
                      <a:pt x="32" y="196"/>
                    </a:lnTo>
                    <a:lnTo>
                      <a:pt x="22" y="221"/>
                    </a:lnTo>
                    <a:lnTo>
                      <a:pt x="41" y="238"/>
                    </a:lnTo>
                    <a:lnTo>
                      <a:pt x="41" y="314"/>
                    </a:lnTo>
                    <a:lnTo>
                      <a:pt x="115" y="292"/>
                    </a:lnTo>
                    <a:lnTo>
                      <a:pt x="157" y="269"/>
                    </a:lnTo>
                    <a:lnTo>
                      <a:pt x="250" y="320"/>
                    </a:lnTo>
                    <a:lnTo>
                      <a:pt x="311" y="352"/>
                    </a:lnTo>
                    <a:lnTo>
                      <a:pt x="322" y="366"/>
                    </a:lnTo>
                    <a:lnTo>
                      <a:pt x="328" y="405"/>
                    </a:lnTo>
                    <a:lnTo>
                      <a:pt x="382" y="433"/>
                    </a:lnTo>
                    <a:lnTo>
                      <a:pt x="466" y="329"/>
                    </a:lnTo>
                    <a:lnTo>
                      <a:pt x="519" y="329"/>
                    </a:lnTo>
                    <a:lnTo>
                      <a:pt x="528" y="286"/>
                    </a:lnTo>
                    <a:lnTo>
                      <a:pt x="534" y="268"/>
                    </a:lnTo>
                    <a:lnTo>
                      <a:pt x="517" y="240"/>
                    </a:lnTo>
                    <a:lnTo>
                      <a:pt x="478" y="223"/>
                    </a:lnTo>
                    <a:lnTo>
                      <a:pt x="472" y="202"/>
                    </a:lnTo>
                    <a:lnTo>
                      <a:pt x="417" y="186"/>
                    </a:lnTo>
                    <a:lnTo>
                      <a:pt x="382" y="148"/>
                    </a:lnTo>
                    <a:lnTo>
                      <a:pt x="371" y="122"/>
                    </a:lnTo>
                    <a:lnTo>
                      <a:pt x="343" y="98"/>
                    </a:lnTo>
                    <a:lnTo>
                      <a:pt x="327" y="113"/>
                    </a:lnTo>
                    <a:lnTo>
                      <a:pt x="317" y="122"/>
                    </a:lnTo>
                    <a:lnTo>
                      <a:pt x="297" y="118"/>
                    </a:lnTo>
                    <a:lnTo>
                      <a:pt x="281" y="86"/>
                    </a:lnTo>
                    <a:lnTo>
                      <a:pt x="281" y="63"/>
                    </a:lnTo>
                    <a:lnTo>
                      <a:pt x="261" y="56"/>
                    </a:lnTo>
                    <a:lnTo>
                      <a:pt x="256" y="35"/>
                    </a:lnTo>
                    <a:lnTo>
                      <a:pt x="233" y="18"/>
                    </a:lnTo>
                    <a:lnTo>
                      <a:pt x="216" y="18"/>
                    </a:lnTo>
                    <a:lnTo>
                      <a:pt x="204" y="0"/>
                    </a:lnTo>
                    <a:lnTo>
                      <a:pt x="186" y="10"/>
                    </a:lnTo>
                    <a:lnTo>
                      <a:pt x="192" y="35"/>
                    </a:lnTo>
                    <a:lnTo>
                      <a:pt x="182" y="31"/>
                    </a:lnTo>
                    <a:lnTo>
                      <a:pt x="173" y="26"/>
                    </a:lnTo>
                    <a:lnTo>
                      <a:pt x="157" y="63"/>
                    </a:lnTo>
                    <a:lnTo>
                      <a:pt x="136" y="68"/>
                    </a:lnTo>
                    <a:lnTo>
                      <a:pt x="115" y="61"/>
                    </a:lnTo>
                    <a:lnTo>
                      <a:pt x="101" y="80"/>
                    </a:lnTo>
                    <a:lnTo>
                      <a:pt x="84" y="63"/>
                    </a:lnTo>
                    <a:lnTo>
                      <a:pt x="57" y="46"/>
                    </a:lnTo>
                    <a:lnTo>
                      <a:pt x="0" y="6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6" name="Freeform 494"/>
              <p:cNvSpPr/>
              <p:nvPr/>
            </p:nvSpPr>
            <p:spPr bwMode="auto">
              <a:xfrm>
                <a:off x="2492" y="2499"/>
                <a:ext cx="127" cy="62"/>
              </a:xfrm>
              <a:custGeom>
                <a:avLst/>
                <a:gdLst>
                  <a:gd name="T0" fmla="*/ 3 w 444"/>
                  <a:gd name="T1" fmla="*/ 3 h 219"/>
                  <a:gd name="T2" fmla="*/ 2 w 444"/>
                  <a:gd name="T3" fmla="*/ 3 h 219"/>
                  <a:gd name="T4" fmla="*/ 0 w 444"/>
                  <a:gd name="T5" fmla="*/ 4 h 219"/>
                  <a:gd name="T6" fmla="*/ 0 w 444"/>
                  <a:gd name="T7" fmla="*/ 4 h 219"/>
                  <a:gd name="T8" fmla="*/ 0 w 444"/>
                  <a:gd name="T9" fmla="*/ 5 h 219"/>
                  <a:gd name="T10" fmla="*/ 1 w 444"/>
                  <a:gd name="T11" fmla="*/ 5 h 219"/>
                  <a:gd name="T12" fmla="*/ 3 w 444"/>
                  <a:gd name="T13" fmla="*/ 5 h 219"/>
                  <a:gd name="T14" fmla="*/ 4 w 444"/>
                  <a:gd name="T15" fmla="*/ 5 h 219"/>
                  <a:gd name="T16" fmla="*/ 5 w 444"/>
                  <a:gd name="T17" fmla="*/ 5 h 219"/>
                  <a:gd name="T18" fmla="*/ 5 w 444"/>
                  <a:gd name="T19" fmla="*/ 4 h 219"/>
                  <a:gd name="T20" fmla="*/ 6 w 444"/>
                  <a:gd name="T21" fmla="*/ 4 h 219"/>
                  <a:gd name="T22" fmla="*/ 7 w 444"/>
                  <a:gd name="T23" fmla="*/ 4 h 219"/>
                  <a:gd name="T24" fmla="*/ 7 w 444"/>
                  <a:gd name="T25" fmla="*/ 4 h 219"/>
                  <a:gd name="T26" fmla="*/ 9 w 444"/>
                  <a:gd name="T27" fmla="*/ 3 h 219"/>
                  <a:gd name="T28" fmla="*/ 10 w 444"/>
                  <a:gd name="T29" fmla="*/ 2 h 219"/>
                  <a:gd name="T30" fmla="*/ 10 w 444"/>
                  <a:gd name="T31" fmla="*/ 2 h 219"/>
                  <a:gd name="T32" fmla="*/ 10 w 444"/>
                  <a:gd name="T33" fmla="*/ 1 h 219"/>
                  <a:gd name="T34" fmla="*/ 9 w 444"/>
                  <a:gd name="T35" fmla="*/ 1 h 219"/>
                  <a:gd name="T36" fmla="*/ 9 w 444"/>
                  <a:gd name="T37" fmla="*/ 1 h 219"/>
                  <a:gd name="T38" fmla="*/ 8 w 444"/>
                  <a:gd name="T39" fmla="*/ 1 h 219"/>
                  <a:gd name="T40" fmla="*/ 7 w 444"/>
                  <a:gd name="T41" fmla="*/ 0 h 219"/>
                  <a:gd name="T42" fmla="*/ 4 w 444"/>
                  <a:gd name="T43" fmla="*/ 0 h 219"/>
                  <a:gd name="T44" fmla="*/ 4 w 444"/>
                  <a:gd name="T45" fmla="*/ 0 h 219"/>
                  <a:gd name="T46" fmla="*/ 4 w 444"/>
                  <a:gd name="T47" fmla="*/ 1 h 219"/>
                  <a:gd name="T48" fmla="*/ 4 w 444"/>
                  <a:gd name="T49" fmla="*/ 1 h 219"/>
                  <a:gd name="T50" fmla="*/ 4 w 444"/>
                  <a:gd name="T51" fmla="*/ 1 h 219"/>
                  <a:gd name="T52" fmla="*/ 3 w 444"/>
                  <a:gd name="T53" fmla="*/ 1 h 219"/>
                  <a:gd name="T54" fmla="*/ 3 w 444"/>
                  <a:gd name="T55" fmla="*/ 1 h 219"/>
                  <a:gd name="T56" fmla="*/ 2 w 444"/>
                  <a:gd name="T57" fmla="*/ 1 h 219"/>
                  <a:gd name="T58" fmla="*/ 2 w 444"/>
                  <a:gd name="T59" fmla="*/ 1 h 219"/>
                  <a:gd name="T60" fmla="*/ 2 w 444"/>
                  <a:gd name="T61" fmla="*/ 1 h 219"/>
                  <a:gd name="T62" fmla="*/ 2 w 444"/>
                  <a:gd name="T63" fmla="*/ 2 h 219"/>
                  <a:gd name="T64" fmla="*/ 2 w 444"/>
                  <a:gd name="T65" fmla="*/ 2 h 219"/>
                  <a:gd name="T66" fmla="*/ 2 w 444"/>
                  <a:gd name="T67" fmla="*/ 3 h 219"/>
                  <a:gd name="T68" fmla="*/ 4 w 444"/>
                  <a:gd name="T69" fmla="*/ 3 h 219"/>
                  <a:gd name="T70" fmla="*/ 4 w 444"/>
                  <a:gd name="T71" fmla="*/ 2 h 219"/>
                  <a:gd name="T72" fmla="*/ 5 w 444"/>
                  <a:gd name="T73" fmla="*/ 3 h 219"/>
                  <a:gd name="T74" fmla="*/ 4 w 444"/>
                  <a:gd name="T75" fmla="*/ 3 h 219"/>
                  <a:gd name="T76" fmla="*/ 4 w 444"/>
                  <a:gd name="T77" fmla="*/ 3 h 219"/>
                  <a:gd name="T78" fmla="*/ 3 w 444"/>
                  <a:gd name="T79" fmla="*/ 3 h 219"/>
                  <a:gd name="T80" fmla="*/ 3 w 444"/>
                  <a:gd name="T81" fmla="*/ 3 h 219"/>
                  <a:gd name="T82" fmla="*/ 3 w 444"/>
                  <a:gd name="T83" fmla="*/ 3 h 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44"/>
                  <a:gd name="T127" fmla="*/ 0 h 219"/>
                  <a:gd name="T128" fmla="*/ 444 w 444"/>
                  <a:gd name="T129" fmla="*/ 219 h 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44" h="219">
                    <a:moveTo>
                      <a:pt x="113" y="156"/>
                    </a:moveTo>
                    <a:lnTo>
                      <a:pt x="81" y="156"/>
                    </a:lnTo>
                    <a:lnTo>
                      <a:pt x="16" y="165"/>
                    </a:lnTo>
                    <a:lnTo>
                      <a:pt x="0" y="190"/>
                    </a:lnTo>
                    <a:lnTo>
                      <a:pt x="16" y="200"/>
                    </a:lnTo>
                    <a:lnTo>
                      <a:pt x="29" y="207"/>
                    </a:lnTo>
                    <a:lnTo>
                      <a:pt x="118" y="206"/>
                    </a:lnTo>
                    <a:lnTo>
                      <a:pt x="179" y="206"/>
                    </a:lnTo>
                    <a:lnTo>
                      <a:pt x="207" y="219"/>
                    </a:lnTo>
                    <a:lnTo>
                      <a:pt x="216" y="192"/>
                    </a:lnTo>
                    <a:lnTo>
                      <a:pt x="242" y="190"/>
                    </a:lnTo>
                    <a:lnTo>
                      <a:pt x="278" y="180"/>
                    </a:lnTo>
                    <a:lnTo>
                      <a:pt x="309" y="172"/>
                    </a:lnTo>
                    <a:lnTo>
                      <a:pt x="363" y="136"/>
                    </a:lnTo>
                    <a:lnTo>
                      <a:pt x="423" y="102"/>
                    </a:lnTo>
                    <a:lnTo>
                      <a:pt x="444" y="84"/>
                    </a:lnTo>
                    <a:lnTo>
                      <a:pt x="436" y="50"/>
                    </a:lnTo>
                    <a:lnTo>
                      <a:pt x="406" y="50"/>
                    </a:lnTo>
                    <a:lnTo>
                      <a:pt x="382" y="35"/>
                    </a:lnTo>
                    <a:lnTo>
                      <a:pt x="349" y="22"/>
                    </a:lnTo>
                    <a:lnTo>
                      <a:pt x="275" y="14"/>
                    </a:lnTo>
                    <a:lnTo>
                      <a:pt x="182" y="0"/>
                    </a:lnTo>
                    <a:lnTo>
                      <a:pt x="165" y="4"/>
                    </a:lnTo>
                    <a:lnTo>
                      <a:pt x="171" y="22"/>
                    </a:lnTo>
                    <a:lnTo>
                      <a:pt x="180" y="39"/>
                    </a:lnTo>
                    <a:lnTo>
                      <a:pt x="156" y="45"/>
                    </a:lnTo>
                    <a:lnTo>
                      <a:pt x="148" y="33"/>
                    </a:lnTo>
                    <a:lnTo>
                      <a:pt x="117" y="29"/>
                    </a:lnTo>
                    <a:lnTo>
                      <a:pt x="76" y="33"/>
                    </a:lnTo>
                    <a:lnTo>
                      <a:pt x="93" y="45"/>
                    </a:lnTo>
                    <a:lnTo>
                      <a:pt x="93" y="57"/>
                    </a:lnTo>
                    <a:lnTo>
                      <a:pt x="86" y="72"/>
                    </a:lnTo>
                    <a:lnTo>
                      <a:pt x="86" y="95"/>
                    </a:lnTo>
                    <a:lnTo>
                      <a:pt x="98" y="108"/>
                    </a:lnTo>
                    <a:lnTo>
                      <a:pt x="156" y="108"/>
                    </a:lnTo>
                    <a:lnTo>
                      <a:pt x="174" y="107"/>
                    </a:lnTo>
                    <a:lnTo>
                      <a:pt x="192" y="126"/>
                    </a:lnTo>
                    <a:lnTo>
                      <a:pt x="173" y="153"/>
                    </a:lnTo>
                    <a:lnTo>
                      <a:pt x="154" y="153"/>
                    </a:lnTo>
                    <a:lnTo>
                      <a:pt x="132" y="152"/>
                    </a:lnTo>
                    <a:lnTo>
                      <a:pt x="123" y="153"/>
                    </a:lnTo>
                    <a:lnTo>
                      <a:pt x="113" y="156"/>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7" name="Freeform 495"/>
              <p:cNvSpPr/>
              <p:nvPr/>
            </p:nvSpPr>
            <p:spPr bwMode="auto">
              <a:xfrm>
                <a:off x="2479" y="2536"/>
                <a:ext cx="81" cy="65"/>
              </a:xfrm>
              <a:custGeom>
                <a:avLst/>
                <a:gdLst>
                  <a:gd name="T0" fmla="*/ 0 w 285"/>
                  <a:gd name="T1" fmla="*/ 5 h 227"/>
                  <a:gd name="T2" fmla="*/ 0 w 285"/>
                  <a:gd name="T3" fmla="*/ 5 h 227"/>
                  <a:gd name="T4" fmla="*/ 1 w 285"/>
                  <a:gd name="T5" fmla="*/ 5 h 227"/>
                  <a:gd name="T6" fmla="*/ 2 w 285"/>
                  <a:gd name="T7" fmla="*/ 5 h 227"/>
                  <a:gd name="T8" fmla="*/ 3 w 285"/>
                  <a:gd name="T9" fmla="*/ 3 h 227"/>
                  <a:gd name="T10" fmla="*/ 3 w 285"/>
                  <a:gd name="T11" fmla="*/ 4 h 227"/>
                  <a:gd name="T12" fmla="*/ 4 w 285"/>
                  <a:gd name="T13" fmla="*/ 5 h 227"/>
                  <a:gd name="T14" fmla="*/ 5 w 285"/>
                  <a:gd name="T15" fmla="*/ 5 h 227"/>
                  <a:gd name="T16" fmla="*/ 6 w 285"/>
                  <a:gd name="T17" fmla="*/ 5 h 227"/>
                  <a:gd name="T18" fmla="*/ 7 w 285"/>
                  <a:gd name="T19" fmla="*/ 5 h 227"/>
                  <a:gd name="T20" fmla="*/ 7 w 285"/>
                  <a:gd name="T21" fmla="*/ 3 h 227"/>
                  <a:gd name="T22" fmla="*/ 6 w 285"/>
                  <a:gd name="T23" fmla="*/ 3 h 227"/>
                  <a:gd name="T24" fmla="*/ 6 w 285"/>
                  <a:gd name="T25" fmla="*/ 3 h 227"/>
                  <a:gd name="T26" fmla="*/ 6 w 285"/>
                  <a:gd name="T27" fmla="*/ 2 h 227"/>
                  <a:gd name="T28" fmla="*/ 5 w 285"/>
                  <a:gd name="T29" fmla="*/ 2 h 227"/>
                  <a:gd name="T30" fmla="*/ 5 w 285"/>
                  <a:gd name="T31" fmla="*/ 2 h 227"/>
                  <a:gd name="T32" fmla="*/ 3 w 285"/>
                  <a:gd name="T33" fmla="*/ 2 h 227"/>
                  <a:gd name="T34" fmla="*/ 3 w 285"/>
                  <a:gd name="T35" fmla="*/ 2 h 227"/>
                  <a:gd name="T36" fmla="*/ 2 w 285"/>
                  <a:gd name="T37" fmla="*/ 2 h 227"/>
                  <a:gd name="T38" fmla="*/ 1 w 285"/>
                  <a:gd name="T39" fmla="*/ 1 h 227"/>
                  <a:gd name="T40" fmla="*/ 1 w 285"/>
                  <a:gd name="T41" fmla="*/ 1 h 227"/>
                  <a:gd name="T42" fmla="*/ 1 w 285"/>
                  <a:gd name="T43" fmla="*/ 1 h 227"/>
                  <a:gd name="T44" fmla="*/ 1 w 285"/>
                  <a:gd name="T45" fmla="*/ 1 h 227"/>
                  <a:gd name="T46" fmla="*/ 3 w 285"/>
                  <a:gd name="T47" fmla="*/ 1 h 227"/>
                  <a:gd name="T48" fmla="*/ 3 w 285"/>
                  <a:gd name="T49" fmla="*/ 0 h 227"/>
                  <a:gd name="T50" fmla="*/ 2 w 285"/>
                  <a:gd name="T51" fmla="*/ 0 h 227"/>
                  <a:gd name="T52" fmla="*/ 1 w 285"/>
                  <a:gd name="T53" fmla="*/ 0 h 227"/>
                  <a:gd name="T54" fmla="*/ 0 w 285"/>
                  <a:gd name="T55" fmla="*/ 1 h 227"/>
                  <a:gd name="T56" fmla="*/ 0 w 285"/>
                  <a:gd name="T57" fmla="*/ 2 h 227"/>
                  <a:gd name="T58" fmla="*/ 0 w 285"/>
                  <a:gd name="T59" fmla="*/ 2 h 227"/>
                  <a:gd name="T60" fmla="*/ 0 w 285"/>
                  <a:gd name="T61" fmla="*/ 2 h 227"/>
                  <a:gd name="T62" fmla="*/ 1 w 285"/>
                  <a:gd name="T63" fmla="*/ 2 h 227"/>
                  <a:gd name="T64" fmla="*/ 1 w 285"/>
                  <a:gd name="T65" fmla="*/ 3 h 227"/>
                  <a:gd name="T66" fmla="*/ 1 w 285"/>
                  <a:gd name="T67" fmla="*/ 4 h 227"/>
                  <a:gd name="T68" fmla="*/ 1 w 285"/>
                  <a:gd name="T69" fmla="*/ 4 h 227"/>
                  <a:gd name="T70" fmla="*/ 1 w 285"/>
                  <a:gd name="T71" fmla="*/ 4 h 227"/>
                  <a:gd name="T72" fmla="*/ 0 w 285"/>
                  <a:gd name="T73" fmla="*/ 5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5"/>
                  <a:gd name="T112" fmla="*/ 0 h 227"/>
                  <a:gd name="T113" fmla="*/ 285 w 285"/>
                  <a:gd name="T114" fmla="*/ 227 h 2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5" h="227">
                    <a:moveTo>
                      <a:pt x="0" y="192"/>
                    </a:moveTo>
                    <a:lnTo>
                      <a:pt x="4" y="201"/>
                    </a:lnTo>
                    <a:lnTo>
                      <a:pt x="27" y="205"/>
                    </a:lnTo>
                    <a:lnTo>
                      <a:pt x="76" y="207"/>
                    </a:lnTo>
                    <a:lnTo>
                      <a:pt x="135" y="138"/>
                    </a:lnTo>
                    <a:lnTo>
                      <a:pt x="150" y="181"/>
                    </a:lnTo>
                    <a:lnTo>
                      <a:pt x="166" y="227"/>
                    </a:lnTo>
                    <a:lnTo>
                      <a:pt x="206" y="209"/>
                    </a:lnTo>
                    <a:lnTo>
                      <a:pt x="243" y="191"/>
                    </a:lnTo>
                    <a:lnTo>
                      <a:pt x="285" y="205"/>
                    </a:lnTo>
                    <a:lnTo>
                      <a:pt x="285" y="139"/>
                    </a:lnTo>
                    <a:lnTo>
                      <a:pt x="258" y="127"/>
                    </a:lnTo>
                    <a:lnTo>
                      <a:pt x="242" y="128"/>
                    </a:lnTo>
                    <a:lnTo>
                      <a:pt x="253" y="85"/>
                    </a:lnTo>
                    <a:lnTo>
                      <a:pt x="218" y="76"/>
                    </a:lnTo>
                    <a:lnTo>
                      <a:pt x="192" y="73"/>
                    </a:lnTo>
                    <a:lnTo>
                      <a:pt x="151" y="73"/>
                    </a:lnTo>
                    <a:lnTo>
                      <a:pt x="121" y="73"/>
                    </a:lnTo>
                    <a:lnTo>
                      <a:pt x="81" y="73"/>
                    </a:lnTo>
                    <a:lnTo>
                      <a:pt x="49" y="66"/>
                    </a:lnTo>
                    <a:lnTo>
                      <a:pt x="45" y="59"/>
                    </a:lnTo>
                    <a:lnTo>
                      <a:pt x="50" y="44"/>
                    </a:lnTo>
                    <a:lnTo>
                      <a:pt x="65" y="32"/>
                    </a:lnTo>
                    <a:lnTo>
                      <a:pt x="119" y="21"/>
                    </a:lnTo>
                    <a:lnTo>
                      <a:pt x="117" y="0"/>
                    </a:lnTo>
                    <a:lnTo>
                      <a:pt x="73" y="7"/>
                    </a:lnTo>
                    <a:lnTo>
                      <a:pt x="40" y="4"/>
                    </a:lnTo>
                    <a:lnTo>
                      <a:pt x="19" y="27"/>
                    </a:lnTo>
                    <a:lnTo>
                      <a:pt x="9" y="73"/>
                    </a:lnTo>
                    <a:lnTo>
                      <a:pt x="11" y="84"/>
                    </a:lnTo>
                    <a:lnTo>
                      <a:pt x="8" y="86"/>
                    </a:lnTo>
                    <a:lnTo>
                      <a:pt x="34" y="97"/>
                    </a:lnTo>
                    <a:lnTo>
                      <a:pt x="47" y="122"/>
                    </a:lnTo>
                    <a:lnTo>
                      <a:pt x="39" y="153"/>
                    </a:lnTo>
                    <a:lnTo>
                      <a:pt x="32" y="155"/>
                    </a:lnTo>
                    <a:lnTo>
                      <a:pt x="25" y="166"/>
                    </a:lnTo>
                    <a:lnTo>
                      <a:pt x="0" y="192"/>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sp>
            <p:nvSpPr>
              <p:cNvPr id="188" name="Freeform 496"/>
              <p:cNvSpPr/>
              <p:nvPr/>
            </p:nvSpPr>
            <p:spPr bwMode="auto">
              <a:xfrm>
                <a:off x="2998" y="2793"/>
                <a:ext cx="6" cy="10"/>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noFill/>
                <a:round/>
              </a:ln>
            </p:spPr>
            <p:txBody>
              <a:bodyPr/>
              <a:lstStyle/>
              <a:p>
                <a:pPr fontAlgn="auto">
                  <a:spcBef>
                    <a:spcPts val="0"/>
                  </a:spcBef>
                  <a:spcAft>
                    <a:spcPts val="0"/>
                  </a:spcAft>
                  <a:defRPr/>
                </a:pPr>
                <a:endParaRPr lang="en-US" sz="2400" kern="0">
                  <a:solidFill>
                    <a:sysClr val="windowText" lastClr="000000"/>
                  </a:solidFill>
                  <a:latin typeface="FrutigerNext LT Medium"/>
                  <a:ea typeface="微软雅黑" panose="020B0503020204020204" charset="-122"/>
                  <a:cs typeface="Arial" panose="020B0604020202020204" pitchFamily="34" charset="0"/>
                </a:endParaRPr>
              </a:p>
            </p:txBody>
          </p:sp>
        </p:grpSp>
      </p:grpSp>
      <p:sp>
        <p:nvSpPr>
          <p:cNvPr id="8" name="标题 1"/>
          <p:cNvSpPr txBox="1"/>
          <p:nvPr/>
        </p:nvSpPr>
        <p:spPr>
          <a:xfrm>
            <a:off x="323528" y="87474"/>
            <a:ext cx="7632700" cy="653653"/>
          </a:xfrm>
          <a:prstGeom prst="rect">
            <a:avLst/>
          </a:prstGeom>
        </p:spPr>
        <p:txBody>
          <a:bodyPr/>
          <a:lstStyle/>
          <a:p>
            <a:pPr eaLnBrk="0" hangingPunct="0">
              <a:defRPr/>
            </a:pPr>
            <a:endParaRPr lang="zh-CN" altLang="en-US" sz="2800" b="1" kern="0" dirty="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nvGrpSpPr>
          <p:cNvPr id="5" name="组合 268"/>
          <p:cNvGrpSpPr/>
          <p:nvPr/>
        </p:nvGrpSpPr>
        <p:grpSpPr>
          <a:xfrm>
            <a:off x="470721" y="819488"/>
            <a:ext cx="1829689" cy="3383699"/>
            <a:chOff x="511175" y="1258213"/>
            <a:chExt cx="1829689" cy="2926081"/>
          </a:xfrm>
        </p:grpSpPr>
        <p:sp>
          <p:nvSpPr>
            <p:cNvPr id="258" name="圆角矩形 257"/>
            <p:cNvSpPr/>
            <p:nvPr/>
          </p:nvSpPr>
          <p:spPr bwMode="auto">
            <a:xfrm>
              <a:off x="511175" y="1258213"/>
              <a:ext cx="1819664" cy="2926081"/>
            </a:xfrm>
            <a:prstGeom prst="roundRect">
              <a:avLst/>
            </a:prstGeom>
            <a:solidFill>
              <a:schemeClr val="bg1">
                <a:lumMod val="85000"/>
              </a:schemeClr>
            </a:solidFill>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a:ea typeface="微软雅黑" panose="020B0503020204020204" charset="-122"/>
                <a:sym typeface="Arial" panose="020B0604020202020204"/>
              </a:endParaRPr>
            </a:p>
          </p:txBody>
        </p:sp>
        <p:sp>
          <p:nvSpPr>
            <p:cNvPr id="259" name="矩形 258"/>
            <p:cNvSpPr/>
            <p:nvPr/>
          </p:nvSpPr>
          <p:spPr>
            <a:xfrm>
              <a:off x="515287" y="1283596"/>
              <a:ext cx="1825577" cy="1976181"/>
            </a:xfrm>
            <a:prstGeom prst="rect">
              <a:avLst/>
            </a:prstGeom>
          </p:spPr>
          <p:txBody>
            <a:bodyPr wrap="square">
              <a:spAutoFit/>
            </a:bodyPr>
            <a:lstStyle/>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全球网络学院</a:t>
              </a:r>
              <a:endParaRPr lang="en-US" altLang="zh-CN"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buFont typeface="Arial" panose="020B0604020202020204" pitchFamily="34" charset="0"/>
                <a:buChar char="•"/>
              </a:pPr>
              <a:r>
                <a:rPr lang="zh-CN" altLang="zh-CN" sz="1100" dirty="0" smtClean="0">
                  <a:solidFill>
                    <a:srgbClr val="000000"/>
                  </a:solidFill>
                  <a:latin typeface="Arial" panose="020B0604020202020204"/>
                  <a:ea typeface="微软雅黑" panose="020B0503020204020204" charset="-122"/>
                  <a:sym typeface="Arial" panose="020B0604020202020204"/>
                </a:rPr>
                <a:t>从</a:t>
              </a:r>
              <a:r>
                <a:rPr lang="en-US" altLang="zh-CN" sz="1100" dirty="0" smtClean="0">
                  <a:solidFill>
                    <a:srgbClr val="000000"/>
                  </a:solidFill>
                  <a:latin typeface="Arial" panose="020B0604020202020204"/>
                  <a:ea typeface="微软雅黑" panose="020B0503020204020204" charset="-122"/>
                  <a:sym typeface="Arial" panose="020B0604020202020204"/>
                </a:rPr>
                <a:t>2013</a:t>
              </a:r>
              <a:r>
                <a:rPr lang="zh-CN" altLang="zh-CN" sz="1100" dirty="0" smtClean="0">
                  <a:solidFill>
                    <a:srgbClr val="000000"/>
                  </a:solidFill>
                  <a:latin typeface="Arial" panose="020B0604020202020204"/>
                  <a:ea typeface="微软雅黑" panose="020B0503020204020204" charset="-122"/>
                  <a:sym typeface="Arial" panose="020B0604020202020204"/>
                </a:rPr>
                <a:t>年开始，与</a:t>
              </a:r>
              <a:r>
                <a:rPr lang="zh-CN" altLang="en-US" sz="1100" dirty="0" smtClean="0">
                  <a:solidFill>
                    <a:srgbClr val="000000"/>
                  </a:solidFill>
                  <a:latin typeface="Arial" panose="020B0604020202020204"/>
                  <a:ea typeface="微软雅黑" panose="020B0503020204020204" charset="-122"/>
                  <a:sym typeface="Arial" panose="020B0604020202020204"/>
                </a:rPr>
                <a:t>中国</a:t>
              </a:r>
              <a:r>
                <a:rPr lang="en-US" altLang="zh-CN" sz="1200" dirty="0" smtClean="0">
                  <a:solidFill>
                    <a:srgbClr val="C00000"/>
                  </a:solidFill>
                  <a:latin typeface="Arial" panose="020B0604020202020204"/>
                  <a:ea typeface="微软雅黑" panose="020B0503020204020204" charset="-122"/>
                  <a:sym typeface="Arial" panose="020B0604020202020204"/>
                </a:rPr>
                <a:t>200</a:t>
              </a:r>
              <a:r>
                <a:rPr lang="zh-CN" altLang="zh-CN" sz="1100" dirty="0" smtClean="0">
                  <a:solidFill>
                    <a:srgbClr val="000000"/>
                  </a:solidFill>
                  <a:latin typeface="Arial" panose="020B0604020202020204"/>
                  <a:ea typeface="微软雅黑" panose="020B0503020204020204" charset="-122"/>
                  <a:sym typeface="Arial" panose="020B0604020202020204"/>
                </a:rPr>
                <a:t>所院校开展华为网络学院合作</a:t>
              </a:r>
              <a:endParaRPr lang="en-US" altLang="zh-CN" sz="1100" dirty="0" smtClean="0">
                <a:solidFill>
                  <a:srgbClr val="000000"/>
                </a:solidFill>
                <a:latin typeface="Arial" panose="020B0604020202020204"/>
                <a:ea typeface="微软雅黑" panose="020B0503020204020204" charset="-122"/>
                <a:sym typeface="Arial" panose="020B0604020202020204"/>
              </a:endParaRPr>
            </a:p>
            <a:p>
              <a:pPr>
                <a:lnSpc>
                  <a:spcPct val="150000"/>
                </a:lnSpc>
                <a:buFont typeface="Arial" panose="020B0604020202020204" pitchFamily="34" charset="0"/>
                <a:buChar char="•"/>
              </a:pPr>
              <a:r>
                <a:rPr lang="zh-CN" altLang="zh-CN" sz="1100" dirty="0" smtClean="0">
                  <a:solidFill>
                    <a:srgbClr val="000000"/>
                  </a:solidFill>
                  <a:latin typeface="Arial" panose="020B0604020202020204"/>
                  <a:ea typeface="微软雅黑" panose="020B0503020204020204" charset="-122"/>
                  <a:sym typeface="Arial" panose="020B0604020202020204"/>
                </a:rPr>
                <a:t>未来</a:t>
              </a:r>
              <a:r>
                <a:rPr lang="en-US" altLang="zh-CN" sz="1100" dirty="0" smtClean="0">
                  <a:solidFill>
                    <a:srgbClr val="000000"/>
                  </a:solidFill>
                  <a:latin typeface="Arial" panose="020B0604020202020204"/>
                  <a:ea typeface="微软雅黑" panose="020B0503020204020204" charset="-122"/>
                  <a:sym typeface="Arial" panose="020B0604020202020204"/>
                </a:rPr>
                <a:t>3-5</a:t>
              </a:r>
              <a:r>
                <a:rPr lang="zh-CN" altLang="zh-CN" sz="1100" dirty="0" smtClean="0">
                  <a:solidFill>
                    <a:srgbClr val="000000"/>
                  </a:solidFill>
                  <a:latin typeface="Arial" panose="020B0604020202020204"/>
                  <a:ea typeface="微软雅黑" panose="020B0503020204020204" charset="-122"/>
                  <a:sym typeface="Arial" panose="020B0604020202020204"/>
                </a:rPr>
                <a:t>年，全球发展</a:t>
              </a:r>
              <a:r>
                <a:rPr lang="en-US" altLang="zh-CN" sz="1200" dirty="0" smtClean="0">
                  <a:solidFill>
                    <a:srgbClr val="C00000"/>
                  </a:solidFill>
                  <a:latin typeface="Arial" panose="020B0604020202020204"/>
                  <a:ea typeface="微软雅黑" panose="020B0503020204020204" charset="-122"/>
                  <a:sym typeface="Arial" panose="020B0604020202020204"/>
                </a:rPr>
                <a:t>500</a:t>
              </a:r>
              <a:r>
                <a:rPr lang="zh-CN" altLang="zh-CN" sz="1100" dirty="0" smtClean="0">
                  <a:solidFill>
                    <a:srgbClr val="000000"/>
                  </a:solidFill>
                  <a:latin typeface="Arial" panose="020B0604020202020204"/>
                  <a:ea typeface="微软雅黑" panose="020B0503020204020204" charset="-122"/>
                  <a:sym typeface="Arial" panose="020B0604020202020204"/>
                </a:rPr>
                <a:t>家华为网络学院。</a:t>
              </a:r>
              <a:endParaRPr lang="en-US" altLang="zh-CN" sz="1100" dirty="0" smtClean="0">
                <a:solidFill>
                  <a:srgbClr val="000000"/>
                </a:solidFill>
                <a:latin typeface="Arial" panose="020B0604020202020204"/>
                <a:ea typeface="微软雅黑" panose="020B0503020204020204" charset="-122"/>
                <a:sym typeface="Arial" panose="020B0604020202020204"/>
              </a:endParaRPr>
            </a:p>
            <a:p>
              <a:pPr>
                <a:lnSpc>
                  <a:spcPct val="150000"/>
                </a:lnSpc>
                <a:buFont typeface="Arial" panose="020B0604020202020204" pitchFamily="34" charset="0"/>
                <a:buChar char="•"/>
              </a:pPr>
              <a:r>
                <a:rPr lang="zh-CN" altLang="zh-CN" sz="1100" dirty="0" smtClean="0">
                  <a:solidFill>
                    <a:srgbClr val="000000"/>
                  </a:solidFill>
                  <a:latin typeface="Arial" panose="020B0604020202020204"/>
                  <a:ea typeface="微软雅黑" panose="020B0503020204020204" charset="-122"/>
                  <a:sym typeface="Arial" panose="020B0604020202020204"/>
                </a:rPr>
                <a:t>华为授权</a:t>
              </a:r>
              <a:r>
                <a:rPr lang="en-US" altLang="zh-CN" sz="1200" dirty="0" smtClean="0">
                  <a:solidFill>
                    <a:srgbClr val="C00000"/>
                  </a:solidFill>
                  <a:latin typeface="Arial" panose="020B0604020202020204"/>
                  <a:ea typeface="微软雅黑" panose="020B0503020204020204" charset="-122"/>
                  <a:sym typeface="Arial" panose="020B0604020202020204"/>
                </a:rPr>
                <a:t>6</a:t>
              </a:r>
              <a:r>
                <a:rPr lang="zh-CN" altLang="zh-CN" sz="1200" dirty="0" smtClean="0">
                  <a:solidFill>
                    <a:srgbClr val="C00000"/>
                  </a:solidFill>
                  <a:latin typeface="Arial" panose="020B0604020202020204"/>
                  <a:ea typeface="微软雅黑" panose="020B0503020204020204" charset="-122"/>
                  <a:sym typeface="Arial" panose="020B0604020202020204"/>
                </a:rPr>
                <a:t>家院校开</a:t>
              </a:r>
              <a:r>
                <a:rPr lang="zh-CN" altLang="en-US" sz="1200" dirty="0" smtClean="0">
                  <a:solidFill>
                    <a:srgbClr val="C00000"/>
                  </a:solidFill>
                  <a:latin typeface="Arial" panose="020B0604020202020204"/>
                  <a:ea typeface="微软雅黑" panose="020B0503020204020204" charset="-122"/>
                  <a:sym typeface="Arial" panose="020B0604020202020204"/>
                </a:rPr>
                <a:t>设</a:t>
              </a:r>
              <a:r>
                <a:rPr lang="en-US" altLang="zh-CN" sz="1200" dirty="0" smtClean="0">
                  <a:solidFill>
                    <a:srgbClr val="C00000"/>
                  </a:solidFill>
                  <a:latin typeface="Arial" panose="020B0604020202020204"/>
                  <a:ea typeface="微软雅黑" panose="020B0503020204020204" charset="-122"/>
                  <a:sym typeface="Arial" panose="020B0604020202020204"/>
                </a:rPr>
                <a:t>“</a:t>
              </a:r>
              <a:r>
                <a:rPr lang="zh-CN" altLang="zh-CN" sz="1200" dirty="0" smtClean="0">
                  <a:solidFill>
                    <a:srgbClr val="C00000"/>
                  </a:solidFill>
                  <a:latin typeface="Arial" panose="020B0604020202020204"/>
                  <a:ea typeface="微软雅黑" panose="020B0503020204020204" charset="-122"/>
                  <a:sym typeface="Arial" panose="020B0604020202020204"/>
                </a:rPr>
                <a:t>华为网络学院</a:t>
              </a:r>
              <a:r>
                <a:rPr lang="en-US" altLang="zh-CN" sz="1200" dirty="0" smtClean="0">
                  <a:solidFill>
                    <a:srgbClr val="C00000"/>
                  </a:solidFill>
                  <a:latin typeface="Arial" panose="020B0604020202020204"/>
                  <a:ea typeface="微软雅黑" panose="020B0503020204020204" charset="-122"/>
                  <a:sym typeface="Arial" panose="020B0604020202020204"/>
                </a:rPr>
                <a:t>”</a:t>
              </a:r>
              <a:endParaRPr lang="zh-CN" altLang="en-US" sz="1050" dirty="0">
                <a:solidFill>
                  <a:srgbClr val="000000"/>
                </a:solidFill>
                <a:latin typeface="Arial" panose="020B0604020202020204"/>
                <a:ea typeface="微软雅黑" panose="020B0503020204020204" charset="-122"/>
                <a:sym typeface="Arial" panose="020B0604020202020204"/>
              </a:endParaRPr>
            </a:p>
          </p:txBody>
        </p:sp>
      </p:grpSp>
      <p:grpSp>
        <p:nvGrpSpPr>
          <p:cNvPr id="6" name="组合 269"/>
          <p:cNvGrpSpPr/>
          <p:nvPr/>
        </p:nvGrpSpPr>
        <p:grpSpPr>
          <a:xfrm>
            <a:off x="2628082" y="819488"/>
            <a:ext cx="1819664" cy="3383699"/>
            <a:chOff x="2758161" y="1258213"/>
            <a:chExt cx="1819664" cy="2926081"/>
          </a:xfrm>
        </p:grpSpPr>
        <p:sp>
          <p:nvSpPr>
            <p:cNvPr id="266" name="圆角矩形 265"/>
            <p:cNvSpPr/>
            <p:nvPr/>
          </p:nvSpPr>
          <p:spPr bwMode="auto">
            <a:xfrm>
              <a:off x="2758161" y="1258213"/>
              <a:ext cx="1819664" cy="2926081"/>
            </a:xfrm>
            <a:prstGeom prst="roundRect">
              <a:avLst/>
            </a:prstGeom>
            <a:solidFill>
              <a:schemeClr val="bg1">
                <a:lumMod val="85000"/>
              </a:schemeClr>
            </a:solidFill>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a:ea typeface="微软雅黑" panose="020B0503020204020204" charset="-122"/>
                <a:sym typeface="Arial" panose="020B0604020202020204"/>
              </a:endParaRPr>
            </a:p>
          </p:txBody>
        </p:sp>
        <p:sp>
          <p:nvSpPr>
            <p:cNvPr id="262" name="矩形 261"/>
            <p:cNvSpPr/>
            <p:nvPr/>
          </p:nvSpPr>
          <p:spPr>
            <a:xfrm>
              <a:off x="2765499" y="1283110"/>
              <a:ext cx="1803326" cy="1736643"/>
            </a:xfrm>
            <a:prstGeom prst="rect">
              <a:avLst/>
            </a:prstGeom>
          </p:spPr>
          <p:txBody>
            <a:bodyPr wrap="square">
              <a:spAutoFit/>
            </a:bodyPr>
            <a:lstStyle/>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英国</a:t>
              </a:r>
              <a:endParaRPr lang="zh-CN" altLang="en-US"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pPr>
              <a:r>
                <a:rPr lang="zh-CN" altLang="en-US" sz="1100" dirty="0" smtClean="0">
                  <a:solidFill>
                    <a:srgbClr val="000000"/>
                  </a:solidFill>
                  <a:latin typeface="Arial" panose="020B0604020202020204"/>
                  <a:ea typeface="微软雅黑" panose="020B0503020204020204" charset="-122"/>
                  <a:sym typeface="Arial" panose="020B0604020202020204"/>
                </a:rPr>
                <a:t>开展“海外优秀大学生赴华为工作体验项目”，向王子基金会提供资助</a:t>
              </a:r>
              <a:endParaRPr lang="en-US" altLang="zh-CN" sz="1100" dirty="0" smtClean="0">
                <a:solidFill>
                  <a:srgbClr val="000000"/>
                </a:solidFill>
                <a:latin typeface="Arial" panose="020B0604020202020204"/>
                <a:ea typeface="微软雅黑" panose="020B0503020204020204" charset="-122"/>
                <a:sym typeface="Arial" panose="020B0604020202020204"/>
              </a:endParaRPr>
            </a:p>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法国</a:t>
              </a:r>
              <a:endParaRPr lang="zh-CN" altLang="en-US"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pPr>
              <a:r>
                <a:rPr lang="zh-CN" altLang="en-US" sz="1100" dirty="0" smtClean="0">
                  <a:solidFill>
                    <a:srgbClr val="000000"/>
                  </a:solidFill>
                  <a:latin typeface="Arial" panose="020B0604020202020204"/>
                  <a:ea typeface="微软雅黑" panose="020B0503020204020204" charset="-122"/>
                  <a:sym typeface="Arial" panose="020B0604020202020204"/>
                </a:rPr>
                <a:t>在</a:t>
              </a:r>
              <a:r>
                <a:rPr lang="en-US" altLang="zh-CN" sz="1100" dirty="0" smtClean="0">
                  <a:solidFill>
                    <a:srgbClr val="000000"/>
                  </a:solidFill>
                  <a:latin typeface="Arial" panose="020B0604020202020204"/>
                  <a:ea typeface="微软雅黑" panose="020B0503020204020204" charset="-122"/>
                  <a:sym typeface="Arial" panose="020B0604020202020204"/>
                </a:rPr>
                <a:t>ESIEE</a:t>
              </a:r>
              <a:r>
                <a:rPr lang="zh-CN" altLang="en-US" sz="1100" dirty="0" smtClean="0">
                  <a:solidFill>
                    <a:srgbClr val="000000"/>
                  </a:solidFill>
                  <a:latin typeface="Arial" panose="020B0604020202020204"/>
                  <a:ea typeface="微软雅黑" panose="020B0503020204020204" charset="-122"/>
                  <a:sym typeface="Arial" panose="020B0604020202020204"/>
                </a:rPr>
                <a:t>工程师学院组织首届技术会议</a:t>
              </a:r>
              <a:endParaRPr lang="zh-CN" altLang="en-US" sz="1100" dirty="0" smtClean="0">
                <a:solidFill>
                  <a:srgbClr val="000000"/>
                </a:solidFill>
                <a:latin typeface="Arial" panose="020B0604020202020204"/>
                <a:ea typeface="微软雅黑" panose="020B0503020204020204" charset="-122"/>
                <a:sym typeface="Arial" panose="020B0604020202020204"/>
              </a:endParaRPr>
            </a:p>
          </p:txBody>
        </p:sp>
      </p:grpSp>
      <p:grpSp>
        <p:nvGrpSpPr>
          <p:cNvPr id="7" name="组合 271"/>
          <p:cNvGrpSpPr/>
          <p:nvPr/>
        </p:nvGrpSpPr>
        <p:grpSpPr>
          <a:xfrm>
            <a:off x="6941023" y="819488"/>
            <a:ext cx="1890281" cy="3383698"/>
            <a:chOff x="7252132" y="1258213"/>
            <a:chExt cx="1890281" cy="2926081"/>
          </a:xfrm>
        </p:grpSpPr>
        <p:sp>
          <p:nvSpPr>
            <p:cNvPr id="268" name="圆角矩形 267"/>
            <p:cNvSpPr/>
            <p:nvPr/>
          </p:nvSpPr>
          <p:spPr bwMode="auto">
            <a:xfrm>
              <a:off x="7252132" y="1258213"/>
              <a:ext cx="1819664" cy="2926081"/>
            </a:xfrm>
            <a:prstGeom prst="roundRect">
              <a:avLst/>
            </a:prstGeom>
            <a:solidFill>
              <a:schemeClr val="bg1">
                <a:lumMod val="85000"/>
              </a:schemeClr>
            </a:solidFill>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a:ea typeface="微软雅黑" panose="020B0503020204020204" charset="-122"/>
                <a:sym typeface="Arial" panose="020B0604020202020204"/>
              </a:endParaRPr>
            </a:p>
          </p:txBody>
        </p:sp>
        <p:sp>
          <p:nvSpPr>
            <p:cNvPr id="264" name="矩形 263"/>
            <p:cNvSpPr/>
            <p:nvPr/>
          </p:nvSpPr>
          <p:spPr>
            <a:xfrm>
              <a:off x="7274359" y="1280507"/>
              <a:ext cx="1868054" cy="1976181"/>
            </a:xfrm>
            <a:prstGeom prst="rect">
              <a:avLst/>
            </a:prstGeom>
          </p:spPr>
          <p:txBody>
            <a:bodyPr wrap="square">
              <a:spAutoFit/>
            </a:bodyPr>
            <a:lstStyle/>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中国</a:t>
              </a:r>
              <a:endParaRPr lang="zh-CN" altLang="en-US"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1100" dirty="0" smtClean="0">
                  <a:solidFill>
                    <a:srgbClr val="000000"/>
                  </a:solidFill>
                  <a:latin typeface="Arial" panose="020B0604020202020204"/>
                  <a:ea typeface="微软雅黑" panose="020B0503020204020204" charset="-122"/>
                  <a:sym typeface="Arial" panose="020B0604020202020204"/>
                </a:rPr>
                <a:t> </a:t>
              </a:r>
              <a:r>
                <a:rPr lang="zh-CN" altLang="zh-CN" sz="1100" dirty="0" smtClean="0">
                  <a:solidFill>
                    <a:srgbClr val="000000"/>
                  </a:solidFill>
                  <a:latin typeface="Arial" panose="020B0604020202020204"/>
                  <a:ea typeface="微软雅黑" panose="020B0503020204020204" charset="-122"/>
                  <a:sym typeface="Arial" panose="020B0604020202020204"/>
                </a:rPr>
                <a:t>资助国内高校</a:t>
              </a:r>
              <a:r>
                <a:rPr lang="en-US" altLang="zh-CN" sz="1200" dirty="0" smtClean="0">
                  <a:solidFill>
                    <a:srgbClr val="C00000"/>
                  </a:solidFill>
                  <a:latin typeface="Arial" panose="020B0604020202020204"/>
                  <a:ea typeface="微软雅黑" panose="020B0503020204020204" charset="-122"/>
                  <a:sym typeface="Arial" panose="020B0604020202020204"/>
                </a:rPr>
                <a:t>200</a:t>
              </a:r>
              <a:r>
                <a:rPr lang="zh-CN" altLang="zh-CN" sz="1100" dirty="0" smtClean="0">
                  <a:solidFill>
                    <a:srgbClr val="000000"/>
                  </a:solidFill>
                  <a:latin typeface="Arial" panose="020B0604020202020204"/>
                  <a:ea typeface="微软雅黑" panose="020B0503020204020204" charset="-122"/>
                  <a:sym typeface="Arial" panose="020B0604020202020204"/>
                </a:rPr>
                <a:t>多个创新研究项目</a:t>
              </a:r>
              <a:endParaRPr lang="en-US" altLang="zh-CN" sz="1100" dirty="0" smtClean="0">
                <a:solidFill>
                  <a:srgbClr val="000000"/>
                </a:solidFill>
                <a:latin typeface="Arial" panose="020B0604020202020204"/>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1100" dirty="0" smtClean="0">
                  <a:solidFill>
                    <a:srgbClr val="000000"/>
                  </a:solidFill>
                  <a:latin typeface="Arial" panose="020B0604020202020204"/>
                  <a:ea typeface="微软雅黑" panose="020B0503020204020204" charset="-122"/>
                  <a:sym typeface="Arial" panose="020B0604020202020204"/>
                </a:rPr>
                <a:t> </a:t>
              </a:r>
              <a:r>
                <a:rPr lang="zh-CN" altLang="zh-CN" sz="1100" dirty="0" smtClean="0">
                  <a:solidFill>
                    <a:srgbClr val="000000"/>
                  </a:solidFill>
                  <a:latin typeface="Arial" panose="020B0604020202020204"/>
                  <a:ea typeface="微软雅黑" panose="020B0503020204020204" charset="-122"/>
                  <a:sym typeface="Arial" panose="020B0604020202020204"/>
                </a:rPr>
                <a:t>与高校的合作已经产出约</a:t>
              </a:r>
              <a:r>
                <a:rPr lang="en-US" altLang="zh-CN" sz="1200" dirty="0" smtClean="0">
                  <a:solidFill>
                    <a:srgbClr val="C00000"/>
                  </a:solidFill>
                  <a:latin typeface="Arial" panose="020B0604020202020204"/>
                  <a:ea typeface="微软雅黑" panose="020B0503020204020204" charset="-122"/>
                  <a:sym typeface="Arial" panose="020B0604020202020204"/>
                </a:rPr>
                <a:t>1200</a:t>
              </a:r>
              <a:r>
                <a:rPr lang="zh-CN" altLang="zh-CN" sz="1100" dirty="0" smtClean="0">
                  <a:solidFill>
                    <a:srgbClr val="000000"/>
                  </a:solidFill>
                  <a:latin typeface="Arial" panose="020B0604020202020204"/>
                  <a:ea typeface="微软雅黑" panose="020B0503020204020204" charset="-122"/>
                  <a:sym typeface="Arial" panose="020B0604020202020204"/>
                </a:rPr>
                <a:t>多件创新专利技术</a:t>
              </a:r>
              <a:endParaRPr lang="en-US" altLang="zh-CN" sz="1100" dirty="0" smtClean="0">
                <a:solidFill>
                  <a:srgbClr val="000000"/>
                </a:solidFill>
                <a:latin typeface="Arial" panose="020B0604020202020204"/>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1100" dirty="0" smtClean="0">
                  <a:solidFill>
                    <a:srgbClr val="000000"/>
                  </a:solidFill>
                  <a:latin typeface="Arial" panose="020B0604020202020204"/>
                  <a:ea typeface="微软雅黑" panose="020B0503020204020204" charset="-122"/>
                  <a:sym typeface="Arial" panose="020B0604020202020204"/>
                </a:rPr>
                <a:t> </a:t>
              </a:r>
              <a:r>
                <a:rPr lang="zh-CN" altLang="zh-CN" sz="1100" dirty="0" smtClean="0">
                  <a:solidFill>
                    <a:srgbClr val="000000"/>
                  </a:solidFill>
                  <a:latin typeface="Arial" panose="020B0604020202020204"/>
                  <a:ea typeface="微软雅黑" panose="020B0503020204020204" charset="-122"/>
                  <a:sym typeface="Arial" panose="020B0604020202020204"/>
                </a:rPr>
                <a:t>促进高校研究成果产业化</a:t>
              </a:r>
              <a:r>
                <a:rPr lang="zh-CN" altLang="en-US" sz="1100" dirty="0" smtClean="0">
                  <a:solidFill>
                    <a:srgbClr val="000000"/>
                  </a:solidFill>
                  <a:latin typeface="Arial" panose="020B0604020202020204"/>
                  <a:ea typeface="微软雅黑" panose="020B0503020204020204" charset="-122"/>
                  <a:sym typeface="Arial" panose="020B0604020202020204"/>
                </a:rPr>
                <a:t>，</a:t>
              </a:r>
              <a:r>
                <a:rPr lang="zh-CN" altLang="zh-CN" sz="1100" dirty="0" smtClean="0">
                  <a:solidFill>
                    <a:srgbClr val="000000"/>
                  </a:solidFill>
                  <a:latin typeface="Arial" panose="020B0604020202020204"/>
                  <a:ea typeface="微软雅黑" panose="020B0503020204020204" charset="-122"/>
                  <a:sym typeface="Arial" panose="020B0604020202020204"/>
                </a:rPr>
                <a:t>约</a:t>
              </a:r>
              <a:r>
                <a:rPr lang="en-US" altLang="zh-CN" sz="1200" dirty="0" smtClean="0">
                  <a:solidFill>
                    <a:srgbClr val="C00000"/>
                  </a:solidFill>
                  <a:latin typeface="Arial" panose="020B0604020202020204"/>
                  <a:ea typeface="微软雅黑" panose="020B0503020204020204" charset="-122"/>
                  <a:sym typeface="Arial" panose="020B0604020202020204"/>
                </a:rPr>
                <a:t>1900</a:t>
              </a:r>
              <a:r>
                <a:rPr lang="zh-CN" altLang="zh-CN" sz="1100" dirty="0" smtClean="0">
                  <a:solidFill>
                    <a:srgbClr val="000000"/>
                  </a:solidFill>
                  <a:latin typeface="Arial" panose="020B0604020202020204"/>
                  <a:ea typeface="微软雅黑" panose="020B0503020204020204" charset="-122"/>
                  <a:sym typeface="Arial" panose="020B0604020202020204"/>
                </a:rPr>
                <a:t>多个项目合作成果</a:t>
              </a:r>
              <a:r>
                <a:rPr lang="zh-CN" altLang="en-US" sz="1100" dirty="0" smtClean="0">
                  <a:solidFill>
                    <a:srgbClr val="000000"/>
                  </a:solidFill>
                  <a:latin typeface="Arial" panose="020B0604020202020204"/>
                  <a:ea typeface="微软雅黑" panose="020B0503020204020204" charset="-122"/>
                  <a:sym typeface="Arial" panose="020B0604020202020204"/>
                </a:rPr>
                <a:t>产业化</a:t>
              </a:r>
              <a:endParaRPr lang="zh-CN" altLang="en-US" sz="1100" dirty="0" smtClean="0">
                <a:solidFill>
                  <a:srgbClr val="000000"/>
                </a:solidFill>
                <a:latin typeface="Arial" panose="020B0604020202020204"/>
                <a:ea typeface="微软雅黑" panose="020B0503020204020204" charset="-122"/>
                <a:sym typeface="Arial" panose="020B0604020202020204"/>
              </a:endParaRPr>
            </a:p>
          </p:txBody>
        </p:sp>
      </p:grpSp>
      <p:grpSp>
        <p:nvGrpSpPr>
          <p:cNvPr id="9" name="组合 270"/>
          <p:cNvGrpSpPr/>
          <p:nvPr/>
        </p:nvGrpSpPr>
        <p:grpSpPr>
          <a:xfrm>
            <a:off x="4775420" y="786752"/>
            <a:ext cx="1837926" cy="3383697"/>
            <a:chOff x="5001785" y="1258213"/>
            <a:chExt cx="1837926" cy="2926081"/>
          </a:xfrm>
        </p:grpSpPr>
        <p:sp>
          <p:nvSpPr>
            <p:cNvPr id="267" name="圆角矩形 266"/>
            <p:cNvSpPr/>
            <p:nvPr/>
          </p:nvSpPr>
          <p:spPr bwMode="auto">
            <a:xfrm>
              <a:off x="5005147" y="1258213"/>
              <a:ext cx="1819664" cy="2926081"/>
            </a:xfrm>
            <a:prstGeom prst="roundRect">
              <a:avLst/>
            </a:prstGeom>
            <a:solidFill>
              <a:schemeClr val="bg1">
                <a:lumMod val="85000"/>
              </a:schemeClr>
            </a:solidFill>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a:ea typeface="微软雅黑" panose="020B0503020204020204" charset="-122"/>
                <a:sym typeface="Arial" panose="020B0604020202020204"/>
              </a:endParaRPr>
            </a:p>
          </p:txBody>
        </p:sp>
        <p:sp>
          <p:nvSpPr>
            <p:cNvPr id="265" name="矩形 264"/>
            <p:cNvSpPr/>
            <p:nvPr/>
          </p:nvSpPr>
          <p:spPr>
            <a:xfrm>
              <a:off x="5001785" y="1283429"/>
              <a:ext cx="1837926" cy="2575024"/>
            </a:xfrm>
            <a:prstGeom prst="rect">
              <a:avLst/>
            </a:prstGeom>
          </p:spPr>
          <p:txBody>
            <a:bodyPr wrap="square">
              <a:spAutoFit/>
            </a:bodyPr>
            <a:lstStyle/>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马来西亚</a:t>
              </a:r>
              <a:endParaRPr lang="zh-CN" altLang="en-US"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pPr>
              <a:r>
                <a:rPr lang="zh-CN" altLang="zh-CN" sz="1100" dirty="0" smtClean="0">
                  <a:solidFill>
                    <a:srgbClr val="000000"/>
                  </a:solidFill>
                  <a:latin typeface="Arial" panose="020B0604020202020204"/>
                  <a:ea typeface="微软雅黑" panose="020B0503020204020204" charset="-122"/>
                  <a:sym typeface="Arial" panose="020B0604020202020204"/>
                </a:rPr>
                <a:t>华为与马来西亚</a:t>
              </a:r>
              <a:r>
                <a:rPr lang="en-US" altLang="zh-CN" sz="1200" dirty="0" smtClean="0">
                  <a:solidFill>
                    <a:srgbClr val="C00000"/>
                  </a:solidFill>
                  <a:latin typeface="Arial" panose="020B0604020202020204"/>
                  <a:ea typeface="微软雅黑" panose="020B0503020204020204" charset="-122"/>
                  <a:sym typeface="Arial" panose="020B0604020202020204"/>
                </a:rPr>
                <a:t>10</a:t>
              </a:r>
              <a:r>
                <a:rPr lang="zh-CN" altLang="zh-CN" sz="1100" dirty="0" smtClean="0">
                  <a:solidFill>
                    <a:srgbClr val="000000"/>
                  </a:solidFill>
                  <a:latin typeface="Arial" panose="020B0604020202020204"/>
                  <a:ea typeface="微软雅黑" panose="020B0503020204020204" charset="-122"/>
                  <a:sym typeface="Arial" panose="020B0604020202020204"/>
                </a:rPr>
                <a:t>所大学签署合约，在</a:t>
              </a:r>
              <a:r>
                <a:rPr lang="en-US" altLang="zh-CN" sz="1100" dirty="0" smtClean="0">
                  <a:solidFill>
                    <a:srgbClr val="000000"/>
                  </a:solidFill>
                  <a:latin typeface="Arial" panose="020B0604020202020204"/>
                  <a:ea typeface="微软雅黑" panose="020B0503020204020204" charset="-122"/>
                  <a:sym typeface="Arial" panose="020B0604020202020204"/>
                </a:rPr>
                <a:t>2016</a:t>
              </a:r>
              <a:r>
                <a:rPr lang="zh-CN" altLang="zh-CN" sz="1100" dirty="0" smtClean="0">
                  <a:solidFill>
                    <a:srgbClr val="000000"/>
                  </a:solidFill>
                  <a:latin typeface="Arial" panose="020B0604020202020204"/>
                  <a:ea typeface="微软雅黑" panose="020B0503020204020204" charset="-122"/>
                  <a:sym typeface="Arial" panose="020B0604020202020204"/>
                </a:rPr>
                <a:t>年完成培训</a:t>
              </a:r>
              <a:r>
                <a:rPr lang="en-US" altLang="zh-CN" sz="1200" dirty="0" smtClean="0">
                  <a:solidFill>
                    <a:srgbClr val="C00000"/>
                  </a:solidFill>
                  <a:latin typeface="Arial" panose="020B0604020202020204"/>
                  <a:ea typeface="微软雅黑" panose="020B0503020204020204" charset="-122"/>
                  <a:sym typeface="Arial" panose="020B0604020202020204"/>
                </a:rPr>
                <a:t>10000</a:t>
              </a:r>
              <a:r>
                <a:rPr lang="zh-CN" altLang="zh-CN" sz="1200" dirty="0" smtClean="0">
                  <a:solidFill>
                    <a:srgbClr val="C00000"/>
                  </a:solidFill>
                  <a:latin typeface="Arial" panose="020B0604020202020204"/>
                  <a:ea typeface="微软雅黑" panose="020B0503020204020204" charset="-122"/>
                  <a:sym typeface="Arial" panose="020B0604020202020204"/>
                </a:rPr>
                <a:t>名</a:t>
              </a:r>
              <a:r>
                <a:rPr lang="zh-CN" altLang="zh-CN" sz="1100" dirty="0" smtClean="0">
                  <a:solidFill>
                    <a:srgbClr val="000000"/>
                  </a:solidFill>
                  <a:latin typeface="Arial" panose="020B0604020202020204"/>
                  <a:ea typeface="微软雅黑" panose="020B0503020204020204" charset="-122"/>
                  <a:sym typeface="Arial" panose="020B0604020202020204"/>
                </a:rPr>
                <a:t>马来西亚</a:t>
              </a:r>
              <a:r>
                <a:rPr lang="en-US" altLang="zh-CN" sz="1100" dirty="0" smtClean="0">
                  <a:solidFill>
                    <a:srgbClr val="000000"/>
                  </a:solidFill>
                  <a:latin typeface="Arial" panose="020B0604020202020204"/>
                  <a:ea typeface="微软雅黑" panose="020B0503020204020204" charset="-122"/>
                  <a:sym typeface="Arial" panose="020B0604020202020204"/>
                </a:rPr>
                <a:t>ICT</a:t>
              </a:r>
              <a:r>
                <a:rPr lang="zh-CN" altLang="zh-CN" sz="1100" dirty="0" smtClean="0">
                  <a:solidFill>
                    <a:srgbClr val="000000"/>
                  </a:solidFill>
                  <a:latin typeface="Arial" panose="020B0604020202020204"/>
                  <a:ea typeface="微软雅黑" panose="020B0503020204020204" charset="-122"/>
                  <a:sym typeface="Arial" panose="020B0604020202020204"/>
                </a:rPr>
                <a:t>专业人才的目标</a:t>
              </a:r>
              <a:endParaRPr lang="en-US" altLang="zh-CN" sz="1100" dirty="0" smtClean="0">
                <a:solidFill>
                  <a:srgbClr val="000000"/>
                </a:solidFill>
                <a:latin typeface="Arial" panose="020B0604020202020204"/>
                <a:ea typeface="微软雅黑" panose="020B0503020204020204" charset="-122"/>
                <a:sym typeface="Arial" panose="020B0604020202020204"/>
              </a:endParaRPr>
            </a:p>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摩洛哥</a:t>
              </a:r>
              <a:endParaRPr lang="zh-CN" altLang="en-US"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pPr>
              <a:r>
                <a:rPr lang="zh-CN" altLang="en-US" sz="1100" dirty="0" smtClean="0">
                  <a:solidFill>
                    <a:srgbClr val="000000"/>
                  </a:solidFill>
                  <a:latin typeface="Arial" panose="020B0604020202020204"/>
                  <a:ea typeface="微软雅黑" panose="020B0503020204020204" charset="-122"/>
                  <a:sym typeface="Arial" panose="020B0604020202020204"/>
                </a:rPr>
                <a:t>开展“播种通信未来种子”</a:t>
              </a:r>
              <a:endParaRPr lang="zh-CN" altLang="en-US" sz="1100" dirty="0" smtClean="0">
                <a:solidFill>
                  <a:srgbClr val="000000"/>
                </a:solidFill>
                <a:latin typeface="Arial" panose="020B0604020202020204"/>
                <a:ea typeface="微软雅黑" panose="020B0503020204020204" charset="-122"/>
                <a:sym typeface="Arial" panose="020B0604020202020204"/>
              </a:endParaRPr>
            </a:p>
            <a:p>
              <a:pPr algn="ctr">
                <a:lnSpc>
                  <a:spcPct val="150000"/>
                </a:lnSpc>
              </a:pPr>
              <a:r>
                <a:rPr lang="zh-CN" altLang="en-US" sz="1400" b="1" dirty="0" smtClean="0">
                  <a:solidFill>
                    <a:srgbClr val="C00000"/>
                  </a:solidFill>
                  <a:latin typeface="Arial" panose="020B0604020202020204"/>
                  <a:ea typeface="微软雅黑" panose="020B0503020204020204" charset="-122"/>
                  <a:sym typeface="Arial" panose="020B0604020202020204"/>
                </a:rPr>
                <a:t>坦桑尼亚</a:t>
              </a:r>
              <a:endParaRPr lang="zh-CN" altLang="en-US" sz="1400" b="1" dirty="0" smtClean="0">
                <a:solidFill>
                  <a:srgbClr val="C00000"/>
                </a:solidFill>
                <a:latin typeface="Arial" panose="020B0604020202020204"/>
                <a:ea typeface="微软雅黑" panose="020B0503020204020204" charset="-122"/>
                <a:sym typeface="Arial" panose="020B0604020202020204"/>
              </a:endParaRPr>
            </a:p>
            <a:p>
              <a:pPr>
                <a:lnSpc>
                  <a:spcPct val="150000"/>
                </a:lnSpc>
              </a:pPr>
              <a:r>
                <a:rPr lang="zh-CN" altLang="en-US" sz="1100" dirty="0" smtClean="0">
                  <a:solidFill>
                    <a:srgbClr val="000000"/>
                  </a:solidFill>
                  <a:latin typeface="Arial" panose="020B0604020202020204"/>
                  <a:ea typeface="微软雅黑" panose="020B0503020204020204" charset="-122"/>
                  <a:sym typeface="Arial" panose="020B0604020202020204"/>
                </a:rPr>
                <a:t>通过“华为</a:t>
              </a:r>
              <a:r>
                <a:rPr lang="en-US" altLang="zh-CN" sz="1100" dirty="0" smtClean="0">
                  <a:solidFill>
                    <a:srgbClr val="000000"/>
                  </a:solidFill>
                  <a:latin typeface="Arial" panose="020B0604020202020204"/>
                  <a:ea typeface="微软雅黑" panose="020B0503020204020204" charset="-122"/>
                  <a:sym typeface="Arial" panose="020B0604020202020204"/>
                </a:rPr>
                <a:t>ICT</a:t>
              </a:r>
              <a:r>
                <a:rPr lang="zh-CN" altLang="en-US" sz="1100" dirty="0" smtClean="0">
                  <a:solidFill>
                    <a:srgbClr val="000000"/>
                  </a:solidFill>
                  <a:latin typeface="Arial" panose="020B0604020202020204"/>
                  <a:ea typeface="微软雅黑" panose="020B0503020204020204" charset="-122"/>
                  <a:sym typeface="Arial" panose="020B0604020202020204"/>
                </a:rPr>
                <a:t>之星”项目来改善</a:t>
              </a:r>
              <a:r>
                <a:rPr lang="en-US" altLang="zh-CN" sz="1100" dirty="0" smtClean="0">
                  <a:solidFill>
                    <a:srgbClr val="000000"/>
                  </a:solidFill>
                  <a:latin typeface="Arial" panose="020B0604020202020204"/>
                  <a:ea typeface="微软雅黑" panose="020B0503020204020204" charset="-122"/>
                  <a:sym typeface="Arial" panose="020B0604020202020204"/>
                </a:rPr>
                <a:t>ICT</a:t>
              </a:r>
              <a:r>
                <a:rPr lang="zh-CN" altLang="en-US" sz="1100" dirty="0" smtClean="0">
                  <a:solidFill>
                    <a:srgbClr val="000000"/>
                  </a:solidFill>
                  <a:latin typeface="Arial" panose="020B0604020202020204"/>
                  <a:ea typeface="微软雅黑" panose="020B0503020204020204" charset="-122"/>
                  <a:sym typeface="Arial" panose="020B0604020202020204"/>
                </a:rPr>
                <a:t>教育</a:t>
              </a:r>
              <a:endParaRPr lang="zh-CN" altLang="en-US" sz="1100" dirty="0" smtClean="0">
                <a:solidFill>
                  <a:srgbClr val="000000"/>
                </a:solidFill>
                <a:latin typeface="Arial" panose="020B0604020202020204"/>
                <a:ea typeface="微软雅黑" panose="020B0503020204020204" charset="-122"/>
                <a:sym typeface="Arial" panose="020B0604020202020204"/>
              </a:endParaRPr>
            </a:p>
          </p:txBody>
        </p:sp>
      </p:grpSp>
      <p:sp>
        <p:nvSpPr>
          <p:cNvPr id="269" name="标题 268"/>
          <p:cNvSpPr>
            <a:spLocks noGrp="1"/>
          </p:cNvSpPr>
          <p:nvPr>
            <p:ph type="title"/>
          </p:nvPr>
        </p:nvSpPr>
        <p:spPr/>
        <p:txBody>
          <a:bodyPr/>
          <a:lstStyle/>
          <a:p>
            <a:r>
              <a:rPr lang="zh-CN" altLang="en-US" dirty="0" smtClean="0"/>
              <a:t>华为持续投入教育事业</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标题 339"/>
          <p:cNvSpPr>
            <a:spLocks noGrp="1"/>
          </p:cNvSpPr>
          <p:nvPr>
            <p:ph type="title"/>
          </p:nvPr>
        </p:nvSpPr>
        <p:spPr/>
        <p:txBody>
          <a:bodyPr/>
          <a:lstStyle/>
          <a:p>
            <a:r>
              <a:rPr lang="zh-CN" altLang="en-US" dirty="0" smtClean="0"/>
              <a:t>华为在教育行业（全球）</a:t>
            </a:r>
            <a:endParaRPr lang="zh-CN" altLang="en-US" dirty="0"/>
          </a:p>
        </p:txBody>
      </p:sp>
      <p:sp>
        <p:nvSpPr>
          <p:cNvPr id="296" name="标题 6"/>
          <p:cNvSpPr txBox="1"/>
          <p:nvPr/>
        </p:nvSpPr>
        <p:spPr bwMode="auto">
          <a:xfrm>
            <a:off x="436389" y="265182"/>
            <a:ext cx="5507216" cy="558274"/>
          </a:xfrm>
          <a:prstGeom prst="rect">
            <a:avLst/>
          </a:prstGeom>
          <a:noFill/>
          <a:ln w="9525">
            <a:noFill/>
            <a:miter lim="800000"/>
          </a:ln>
        </p:spPr>
        <p:txBody>
          <a:bodyPr lIns="91434" tIns="45717" rIns="91434" bIns="45717" anchor="ctr"/>
          <a:lstStyle/>
          <a:p>
            <a:pPr defTabSz="913765"/>
            <a:endParaRPr lang="zh-CN" altLang="en-US" sz="2400" b="1" dirty="0">
              <a:solidFill>
                <a:srgbClr val="990000"/>
              </a:solidFill>
              <a:latin typeface="微软雅黑" panose="020B0503020204020204" charset="-122"/>
              <a:ea typeface="微软雅黑" panose="020B0503020204020204" charset="-122"/>
              <a:cs typeface="Arial" panose="020B0604020202020204" pitchFamily="34" charset="0"/>
            </a:endParaRPr>
          </a:p>
        </p:txBody>
      </p:sp>
      <p:grpSp>
        <p:nvGrpSpPr>
          <p:cNvPr id="2" name="组合 339"/>
          <p:cNvGrpSpPr/>
          <p:nvPr/>
        </p:nvGrpSpPr>
        <p:grpSpPr>
          <a:xfrm>
            <a:off x="251520" y="873541"/>
            <a:ext cx="8568952" cy="3534413"/>
            <a:chOff x="307019" y="1164722"/>
            <a:chExt cx="8689363" cy="5254594"/>
          </a:xfrm>
        </p:grpSpPr>
        <p:grpSp>
          <p:nvGrpSpPr>
            <p:cNvPr id="3" name="组合 400"/>
            <p:cNvGrpSpPr>
              <a:grpSpLocks noChangeAspect="1"/>
            </p:cNvGrpSpPr>
            <p:nvPr/>
          </p:nvGrpSpPr>
          <p:grpSpPr bwMode="auto">
            <a:xfrm>
              <a:off x="849885" y="1226219"/>
              <a:ext cx="7304964" cy="5193097"/>
              <a:chOff x="1552506" y="788988"/>
              <a:chExt cx="5882395" cy="3136644"/>
            </a:xfrm>
          </p:grpSpPr>
          <p:grpSp>
            <p:nvGrpSpPr>
              <p:cNvPr id="4" name="Group 249"/>
              <p:cNvGrpSpPr/>
              <p:nvPr/>
            </p:nvGrpSpPr>
            <p:grpSpPr bwMode="auto">
              <a:xfrm>
                <a:off x="1552506" y="797268"/>
                <a:ext cx="2548833" cy="3128364"/>
                <a:chOff x="1136" y="1661"/>
                <a:chExt cx="1696" cy="2204"/>
              </a:xfrm>
              <a:solidFill>
                <a:schemeClr val="bg1">
                  <a:lumMod val="75000"/>
                </a:schemeClr>
              </a:solidFill>
            </p:grpSpPr>
            <p:sp>
              <p:nvSpPr>
                <p:cNvPr id="216" name="Freeform 250"/>
                <p:cNvSpPr/>
                <p:nvPr/>
              </p:nvSpPr>
              <p:spPr bwMode="auto">
                <a:xfrm>
                  <a:off x="2233" y="2849"/>
                  <a:ext cx="16" cy="5"/>
                </a:xfrm>
                <a:custGeom>
                  <a:avLst/>
                  <a:gdLst>
                    <a:gd name="T0" fmla="*/ 0 w 54"/>
                    <a:gd name="T1" fmla="*/ 0 h 19"/>
                    <a:gd name="T2" fmla="*/ 0 w 54"/>
                    <a:gd name="T3" fmla="*/ 0 h 19"/>
                    <a:gd name="T4" fmla="*/ 1 w 54"/>
                    <a:gd name="T5" fmla="*/ 0 h 19"/>
                    <a:gd name="T6" fmla="*/ 0 w 54"/>
                    <a:gd name="T7" fmla="*/ 0 h 19"/>
                    <a:gd name="T8" fmla="*/ 0 60000 65536"/>
                    <a:gd name="T9" fmla="*/ 0 60000 65536"/>
                    <a:gd name="T10" fmla="*/ 0 60000 65536"/>
                    <a:gd name="T11" fmla="*/ 0 60000 65536"/>
                    <a:gd name="T12" fmla="*/ 0 w 54"/>
                    <a:gd name="T13" fmla="*/ 0 h 19"/>
                    <a:gd name="T14" fmla="*/ 54 w 54"/>
                    <a:gd name="T15" fmla="*/ 19 h 19"/>
                  </a:gdLst>
                  <a:ahLst/>
                  <a:cxnLst>
                    <a:cxn ang="T8">
                      <a:pos x="T0" y="T1"/>
                    </a:cxn>
                    <a:cxn ang="T9">
                      <a:pos x="T2" y="T3"/>
                    </a:cxn>
                    <a:cxn ang="T10">
                      <a:pos x="T4" y="T5"/>
                    </a:cxn>
                    <a:cxn ang="T11">
                      <a:pos x="T6" y="T7"/>
                    </a:cxn>
                  </a:cxnLst>
                  <a:rect l="T12" t="T13" r="T14" b="T15"/>
                  <a:pathLst>
                    <a:path w="54" h="19">
                      <a:moveTo>
                        <a:pt x="0" y="0"/>
                      </a:moveTo>
                      <a:lnTo>
                        <a:pt x="3" y="19"/>
                      </a:lnTo>
                      <a:lnTo>
                        <a:pt x="54" y="1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7" name="Freeform 251"/>
                <p:cNvSpPr/>
                <p:nvPr/>
              </p:nvSpPr>
              <p:spPr bwMode="auto">
                <a:xfrm>
                  <a:off x="2166" y="3361"/>
                  <a:ext cx="214" cy="446"/>
                </a:xfrm>
                <a:custGeom>
                  <a:avLst/>
                  <a:gdLst>
                    <a:gd name="T0" fmla="*/ 0 w 750"/>
                    <a:gd name="T1" fmla="*/ 33 h 1564"/>
                    <a:gd name="T2" fmla="*/ 0 w 750"/>
                    <a:gd name="T3" fmla="*/ 34 h 1564"/>
                    <a:gd name="T4" fmla="*/ 1 w 750"/>
                    <a:gd name="T5" fmla="*/ 34 h 1564"/>
                    <a:gd name="T6" fmla="*/ 1 w 750"/>
                    <a:gd name="T7" fmla="*/ 36 h 1564"/>
                    <a:gd name="T8" fmla="*/ 4 w 750"/>
                    <a:gd name="T9" fmla="*/ 36 h 1564"/>
                    <a:gd name="T10" fmla="*/ 3 w 750"/>
                    <a:gd name="T11" fmla="*/ 35 h 1564"/>
                    <a:gd name="T12" fmla="*/ 4 w 750"/>
                    <a:gd name="T13" fmla="*/ 33 h 1564"/>
                    <a:gd name="T14" fmla="*/ 5 w 750"/>
                    <a:gd name="T15" fmla="*/ 33 h 1564"/>
                    <a:gd name="T16" fmla="*/ 7 w 750"/>
                    <a:gd name="T17" fmla="*/ 30 h 1564"/>
                    <a:gd name="T18" fmla="*/ 5 w 750"/>
                    <a:gd name="T19" fmla="*/ 28 h 1564"/>
                    <a:gd name="T20" fmla="*/ 7 w 750"/>
                    <a:gd name="T21" fmla="*/ 27 h 1564"/>
                    <a:gd name="T22" fmla="*/ 7 w 750"/>
                    <a:gd name="T23" fmla="*/ 25 h 1564"/>
                    <a:gd name="T24" fmla="*/ 8 w 750"/>
                    <a:gd name="T25" fmla="*/ 24 h 1564"/>
                    <a:gd name="T26" fmla="*/ 7 w 750"/>
                    <a:gd name="T27" fmla="*/ 24 h 1564"/>
                    <a:gd name="T28" fmla="*/ 9 w 750"/>
                    <a:gd name="T29" fmla="*/ 24 h 1564"/>
                    <a:gd name="T30" fmla="*/ 9 w 750"/>
                    <a:gd name="T31" fmla="*/ 23 h 1564"/>
                    <a:gd name="T32" fmla="*/ 8 w 750"/>
                    <a:gd name="T33" fmla="*/ 24 h 1564"/>
                    <a:gd name="T34" fmla="*/ 7 w 750"/>
                    <a:gd name="T35" fmla="*/ 23 h 1564"/>
                    <a:gd name="T36" fmla="*/ 7 w 750"/>
                    <a:gd name="T37" fmla="*/ 22 h 1564"/>
                    <a:gd name="T38" fmla="*/ 10 w 750"/>
                    <a:gd name="T39" fmla="*/ 22 h 1564"/>
                    <a:gd name="T40" fmla="*/ 10 w 750"/>
                    <a:gd name="T41" fmla="*/ 19 h 1564"/>
                    <a:gd name="T42" fmla="*/ 14 w 750"/>
                    <a:gd name="T43" fmla="*/ 19 h 1564"/>
                    <a:gd name="T44" fmla="*/ 15 w 750"/>
                    <a:gd name="T45" fmla="*/ 17 h 1564"/>
                    <a:gd name="T46" fmla="*/ 13 w 750"/>
                    <a:gd name="T47" fmla="*/ 13 h 1564"/>
                    <a:gd name="T48" fmla="*/ 14 w 750"/>
                    <a:gd name="T49" fmla="*/ 9 h 1564"/>
                    <a:gd name="T50" fmla="*/ 17 w 750"/>
                    <a:gd name="T51" fmla="*/ 6 h 1564"/>
                    <a:gd name="T52" fmla="*/ 17 w 750"/>
                    <a:gd name="T53" fmla="*/ 4 h 1564"/>
                    <a:gd name="T54" fmla="*/ 17 w 750"/>
                    <a:gd name="T55" fmla="*/ 4 h 1564"/>
                    <a:gd name="T56" fmla="*/ 16 w 750"/>
                    <a:gd name="T57" fmla="*/ 6 h 1564"/>
                    <a:gd name="T58" fmla="*/ 13 w 750"/>
                    <a:gd name="T59" fmla="*/ 6 h 1564"/>
                    <a:gd name="T60" fmla="*/ 14 w 750"/>
                    <a:gd name="T61" fmla="*/ 4 h 1564"/>
                    <a:gd name="T62" fmla="*/ 10 w 750"/>
                    <a:gd name="T63" fmla="*/ 1 h 1564"/>
                    <a:gd name="T64" fmla="*/ 8 w 750"/>
                    <a:gd name="T65" fmla="*/ 0 h 1564"/>
                    <a:gd name="T66" fmla="*/ 8 w 750"/>
                    <a:gd name="T67" fmla="*/ 1 h 1564"/>
                    <a:gd name="T68" fmla="*/ 7 w 750"/>
                    <a:gd name="T69" fmla="*/ 0 h 1564"/>
                    <a:gd name="T70" fmla="*/ 5 w 750"/>
                    <a:gd name="T71" fmla="*/ 1 h 1564"/>
                    <a:gd name="T72" fmla="*/ 5 w 750"/>
                    <a:gd name="T73" fmla="*/ 3 h 1564"/>
                    <a:gd name="T74" fmla="*/ 4 w 750"/>
                    <a:gd name="T75" fmla="*/ 3 h 1564"/>
                    <a:gd name="T76" fmla="*/ 4 w 750"/>
                    <a:gd name="T77" fmla="*/ 5 h 1564"/>
                    <a:gd name="T78" fmla="*/ 3 w 750"/>
                    <a:gd name="T79" fmla="*/ 7 h 1564"/>
                    <a:gd name="T80" fmla="*/ 3 w 750"/>
                    <a:gd name="T81" fmla="*/ 11 h 1564"/>
                    <a:gd name="T82" fmla="*/ 3 w 750"/>
                    <a:gd name="T83" fmla="*/ 14 h 1564"/>
                    <a:gd name="T84" fmla="*/ 2 w 750"/>
                    <a:gd name="T85" fmla="*/ 17 h 1564"/>
                    <a:gd name="T86" fmla="*/ 1 w 750"/>
                    <a:gd name="T87" fmla="*/ 24 h 1564"/>
                    <a:gd name="T88" fmla="*/ 2 w 750"/>
                    <a:gd name="T89" fmla="*/ 26 h 1564"/>
                    <a:gd name="T90" fmla="*/ 1 w 750"/>
                    <a:gd name="T91" fmla="*/ 27 h 1564"/>
                    <a:gd name="T92" fmla="*/ 1 w 750"/>
                    <a:gd name="T93" fmla="*/ 29 h 1564"/>
                    <a:gd name="T94" fmla="*/ 0 w 750"/>
                    <a:gd name="T95" fmla="*/ 33 h 15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50"/>
                    <a:gd name="T145" fmla="*/ 0 h 1564"/>
                    <a:gd name="T146" fmla="*/ 750 w 750"/>
                    <a:gd name="T147" fmla="*/ 1564 h 15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50" h="1564">
                      <a:moveTo>
                        <a:pt x="0" y="1446"/>
                      </a:moveTo>
                      <a:lnTo>
                        <a:pt x="7" y="1480"/>
                      </a:lnTo>
                      <a:lnTo>
                        <a:pt x="38" y="1467"/>
                      </a:lnTo>
                      <a:lnTo>
                        <a:pt x="52" y="1546"/>
                      </a:lnTo>
                      <a:lnTo>
                        <a:pt x="188" y="1564"/>
                      </a:lnTo>
                      <a:lnTo>
                        <a:pt x="152" y="1523"/>
                      </a:lnTo>
                      <a:lnTo>
                        <a:pt x="181" y="1418"/>
                      </a:lnTo>
                      <a:lnTo>
                        <a:pt x="206" y="1438"/>
                      </a:lnTo>
                      <a:lnTo>
                        <a:pt x="290" y="1288"/>
                      </a:lnTo>
                      <a:lnTo>
                        <a:pt x="226" y="1205"/>
                      </a:lnTo>
                      <a:lnTo>
                        <a:pt x="299" y="1154"/>
                      </a:lnTo>
                      <a:lnTo>
                        <a:pt x="311" y="1077"/>
                      </a:lnTo>
                      <a:lnTo>
                        <a:pt x="345" y="1044"/>
                      </a:lnTo>
                      <a:lnTo>
                        <a:pt x="317" y="1030"/>
                      </a:lnTo>
                      <a:lnTo>
                        <a:pt x="374" y="1030"/>
                      </a:lnTo>
                      <a:lnTo>
                        <a:pt x="368" y="992"/>
                      </a:lnTo>
                      <a:lnTo>
                        <a:pt x="341" y="1019"/>
                      </a:lnTo>
                      <a:lnTo>
                        <a:pt x="317" y="990"/>
                      </a:lnTo>
                      <a:lnTo>
                        <a:pt x="313" y="932"/>
                      </a:lnTo>
                      <a:lnTo>
                        <a:pt x="415" y="939"/>
                      </a:lnTo>
                      <a:lnTo>
                        <a:pt x="425" y="824"/>
                      </a:lnTo>
                      <a:lnTo>
                        <a:pt x="587" y="806"/>
                      </a:lnTo>
                      <a:lnTo>
                        <a:pt x="634" y="725"/>
                      </a:lnTo>
                      <a:lnTo>
                        <a:pt x="570" y="582"/>
                      </a:lnTo>
                      <a:lnTo>
                        <a:pt x="601" y="398"/>
                      </a:lnTo>
                      <a:lnTo>
                        <a:pt x="750" y="249"/>
                      </a:lnTo>
                      <a:lnTo>
                        <a:pt x="744" y="181"/>
                      </a:lnTo>
                      <a:lnTo>
                        <a:pt x="718" y="179"/>
                      </a:lnTo>
                      <a:lnTo>
                        <a:pt x="676" y="261"/>
                      </a:lnTo>
                      <a:lnTo>
                        <a:pt x="572" y="255"/>
                      </a:lnTo>
                      <a:lnTo>
                        <a:pt x="593" y="165"/>
                      </a:lnTo>
                      <a:lnTo>
                        <a:pt x="413" y="25"/>
                      </a:lnTo>
                      <a:lnTo>
                        <a:pt x="350" y="14"/>
                      </a:lnTo>
                      <a:lnTo>
                        <a:pt x="344" y="42"/>
                      </a:lnTo>
                      <a:lnTo>
                        <a:pt x="276" y="0"/>
                      </a:lnTo>
                      <a:lnTo>
                        <a:pt x="234" y="52"/>
                      </a:lnTo>
                      <a:lnTo>
                        <a:pt x="229" y="107"/>
                      </a:lnTo>
                      <a:lnTo>
                        <a:pt x="187" y="130"/>
                      </a:lnTo>
                      <a:lnTo>
                        <a:pt x="188" y="238"/>
                      </a:lnTo>
                      <a:lnTo>
                        <a:pt x="143" y="299"/>
                      </a:lnTo>
                      <a:lnTo>
                        <a:pt x="109" y="451"/>
                      </a:lnTo>
                      <a:lnTo>
                        <a:pt x="135" y="594"/>
                      </a:lnTo>
                      <a:lnTo>
                        <a:pt x="85" y="716"/>
                      </a:lnTo>
                      <a:lnTo>
                        <a:pt x="52" y="1021"/>
                      </a:lnTo>
                      <a:lnTo>
                        <a:pt x="79" y="1132"/>
                      </a:lnTo>
                      <a:lnTo>
                        <a:pt x="54" y="1142"/>
                      </a:lnTo>
                      <a:lnTo>
                        <a:pt x="65" y="1241"/>
                      </a:lnTo>
                      <a:lnTo>
                        <a:pt x="0" y="144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8" name="Freeform 252"/>
                <p:cNvSpPr/>
                <p:nvPr/>
              </p:nvSpPr>
              <p:spPr bwMode="auto">
                <a:xfrm>
                  <a:off x="2218" y="3814"/>
                  <a:ext cx="37" cy="37"/>
                </a:xfrm>
                <a:custGeom>
                  <a:avLst/>
                  <a:gdLst>
                    <a:gd name="T0" fmla="*/ 0 w 132"/>
                    <a:gd name="T1" fmla="*/ 0 h 134"/>
                    <a:gd name="T2" fmla="*/ 0 w 132"/>
                    <a:gd name="T3" fmla="*/ 3 h 134"/>
                    <a:gd name="T4" fmla="*/ 3 w 132"/>
                    <a:gd name="T5" fmla="*/ 2 h 134"/>
                    <a:gd name="T6" fmla="*/ 1 w 132"/>
                    <a:gd name="T7" fmla="*/ 1 h 134"/>
                    <a:gd name="T8" fmla="*/ 0 w 132"/>
                    <a:gd name="T9" fmla="*/ 0 h 134"/>
                    <a:gd name="T10" fmla="*/ 0 60000 65536"/>
                    <a:gd name="T11" fmla="*/ 0 60000 65536"/>
                    <a:gd name="T12" fmla="*/ 0 60000 65536"/>
                    <a:gd name="T13" fmla="*/ 0 60000 65536"/>
                    <a:gd name="T14" fmla="*/ 0 60000 65536"/>
                    <a:gd name="T15" fmla="*/ 0 w 132"/>
                    <a:gd name="T16" fmla="*/ 0 h 134"/>
                    <a:gd name="T17" fmla="*/ 132 w 132"/>
                    <a:gd name="T18" fmla="*/ 134 h 134"/>
                  </a:gdLst>
                  <a:ahLst/>
                  <a:cxnLst>
                    <a:cxn ang="T10">
                      <a:pos x="T0" y="T1"/>
                    </a:cxn>
                    <a:cxn ang="T11">
                      <a:pos x="T2" y="T3"/>
                    </a:cxn>
                    <a:cxn ang="T12">
                      <a:pos x="T4" y="T5"/>
                    </a:cxn>
                    <a:cxn ang="T13">
                      <a:pos x="T6" y="T7"/>
                    </a:cxn>
                    <a:cxn ang="T14">
                      <a:pos x="T8" y="T9"/>
                    </a:cxn>
                  </a:cxnLst>
                  <a:rect l="T15" t="T16" r="T17" b="T18"/>
                  <a:pathLst>
                    <a:path w="132" h="134">
                      <a:moveTo>
                        <a:pt x="0" y="0"/>
                      </a:moveTo>
                      <a:lnTo>
                        <a:pt x="2" y="134"/>
                      </a:lnTo>
                      <a:lnTo>
                        <a:pt x="132" y="119"/>
                      </a:lnTo>
                      <a:lnTo>
                        <a:pt x="29" y="64"/>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9" name="Freeform 253"/>
                <p:cNvSpPr/>
                <p:nvPr/>
              </p:nvSpPr>
              <p:spPr bwMode="auto">
                <a:xfrm>
                  <a:off x="2207" y="3204"/>
                  <a:ext cx="129" cy="172"/>
                </a:xfrm>
                <a:custGeom>
                  <a:avLst/>
                  <a:gdLst>
                    <a:gd name="T0" fmla="*/ 0 w 454"/>
                    <a:gd name="T1" fmla="*/ 1 h 601"/>
                    <a:gd name="T2" fmla="*/ 1 w 454"/>
                    <a:gd name="T3" fmla="*/ 3 h 601"/>
                    <a:gd name="T4" fmla="*/ 0 w 454"/>
                    <a:gd name="T5" fmla="*/ 6 h 601"/>
                    <a:gd name="T6" fmla="*/ 1 w 454"/>
                    <a:gd name="T7" fmla="*/ 7 h 601"/>
                    <a:gd name="T8" fmla="*/ 1 w 454"/>
                    <a:gd name="T9" fmla="*/ 7 h 601"/>
                    <a:gd name="T10" fmla="*/ 0 w 454"/>
                    <a:gd name="T11" fmla="*/ 8 h 601"/>
                    <a:gd name="T12" fmla="*/ 1 w 454"/>
                    <a:gd name="T13" fmla="*/ 10 h 601"/>
                    <a:gd name="T14" fmla="*/ 1 w 454"/>
                    <a:gd name="T15" fmla="*/ 14 h 601"/>
                    <a:gd name="T16" fmla="*/ 2 w 454"/>
                    <a:gd name="T17" fmla="*/ 14 h 601"/>
                    <a:gd name="T18" fmla="*/ 3 w 454"/>
                    <a:gd name="T19" fmla="*/ 13 h 601"/>
                    <a:gd name="T20" fmla="*/ 5 w 454"/>
                    <a:gd name="T21" fmla="*/ 14 h 601"/>
                    <a:gd name="T22" fmla="*/ 5 w 454"/>
                    <a:gd name="T23" fmla="*/ 13 h 601"/>
                    <a:gd name="T24" fmla="*/ 6 w 454"/>
                    <a:gd name="T25" fmla="*/ 13 h 601"/>
                    <a:gd name="T26" fmla="*/ 7 w 454"/>
                    <a:gd name="T27" fmla="*/ 11 h 601"/>
                    <a:gd name="T28" fmla="*/ 9 w 454"/>
                    <a:gd name="T29" fmla="*/ 10 h 601"/>
                    <a:gd name="T30" fmla="*/ 10 w 454"/>
                    <a:gd name="T31" fmla="*/ 11 h 601"/>
                    <a:gd name="T32" fmla="*/ 11 w 454"/>
                    <a:gd name="T33" fmla="*/ 9 h 601"/>
                    <a:gd name="T34" fmla="*/ 10 w 454"/>
                    <a:gd name="T35" fmla="*/ 7 h 601"/>
                    <a:gd name="T36" fmla="*/ 9 w 454"/>
                    <a:gd name="T37" fmla="*/ 7 h 601"/>
                    <a:gd name="T38" fmla="*/ 8 w 454"/>
                    <a:gd name="T39" fmla="*/ 4 h 601"/>
                    <a:gd name="T40" fmla="*/ 4 w 454"/>
                    <a:gd name="T41" fmla="*/ 2 h 601"/>
                    <a:gd name="T42" fmla="*/ 4 w 454"/>
                    <a:gd name="T43" fmla="*/ 0 h 601"/>
                    <a:gd name="T44" fmla="*/ 1 w 454"/>
                    <a:gd name="T45" fmla="*/ 1 h 601"/>
                    <a:gd name="T46" fmla="*/ 0 w 454"/>
                    <a:gd name="T47" fmla="*/ 1 h 60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4"/>
                    <a:gd name="T73" fmla="*/ 0 h 601"/>
                    <a:gd name="T74" fmla="*/ 454 w 454"/>
                    <a:gd name="T75" fmla="*/ 601 h 60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4" h="601">
                      <a:moveTo>
                        <a:pt x="0" y="61"/>
                      </a:moveTo>
                      <a:lnTo>
                        <a:pt x="32" y="123"/>
                      </a:lnTo>
                      <a:lnTo>
                        <a:pt x="11" y="262"/>
                      </a:lnTo>
                      <a:lnTo>
                        <a:pt x="32" y="277"/>
                      </a:lnTo>
                      <a:lnTo>
                        <a:pt x="24" y="295"/>
                      </a:lnTo>
                      <a:lnTo>
                        <a:pt x="2" y="352"/>
                      </a:lnTo>
                      <a:lnTo>
                        <a:pt x="42" y="433"/>
                      </a:lnTo>
                      <a:lnTo>
                        <a:pt x="65" y="598"/>
                      </a:lnTo>
                      <a:lnTo>
                        <a:pt x="93" y="601"/>
                      </a:lnTo>
                      <a:lnTo>
                        <a:pt x="135" y="549"/>
                      </a:lnTo>
                      <a:lnTo>
                        <a:pt x="203" y="591"/>
                      </a:lnTo>
                      <a:lnTo>
                        <a:pt x="209" y="563"/>
                      </a:lnTo>
                      <a:lnTo>
                        <a:pt x="272" y="574"/>
                      </a:lnTo>
                      <a:lnTo>
                        <a:pt x="293" y="456"/>
                      </a:lnTo>
                      <a:lnTo>
                        <a:pt x="406" y="433"/>
                      </a:lnTo>
                      <a:lnTo>
                        <a:pt x="441" y="472"/>
                      </a:lnTo>
                      <a:lnTo>
                        <a:pt x="454" y="381"/>
                      </a:lnTo>
                      <a:lnTo>
                        <a:pt x="431" y="302"/>
                      </a:lnTo>
                      <a:lnTo>
                        <a:pt x="366" y="298"/>
                      </a:lnTo>
                      <a:lnTo>
                        <a:pt x="342" y="180"/>
                      </a:lnTo>
                      <a:lnTo>
                        <a:pt x="170" y="100"/>
                      </a:lnTo>
                      <a:lnTo>
                        <a:pt x="159" y="0"/>
                      </a:lnTo>
                      <a:lnTo>
                        <a:pt x="46" y="65"/>
                      </a:lnTo>
                      <a:lnTo>
                        <a:pt x="0" y="6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0" name="Freeform 254"/>
                <p:cNvSpPr/>
                <p:nvPr/>
              </p:nvSpPr>
              <p:spPr bwMode="auto">
                <a:xfrm>
                  <a:off x="2161" y="3019"/>
                  <a:ext cx="424" cy="504"/>
                </a:xfrm>
                <a:custGeom>
                  <a:avLst/>
                  <a:gdLst>
                    <a:gd name="T0" fmla="*/ 1 w 1487"/>
                    <a:gd name="T1" fmla="*/ 15 h 1768"/>
                    <a:gd name="T2" fmla="*/ 3 w 1487"/>
                    <a:gd name="T3" fmla="*/ 15 h 1768"/>
                    <a:gd name="T4" fmla="*/ 4 w 1487"/>
                    <a:gd name="T5" fmla="*/ 17 h 1768"/>
                    <a:gd name="T6" fmla="*/ 7 w 1487"/>
                    <a:gd name="T7" fmla="*/ 15 h 1768"/>
                    <a:gd name="T8" fmla="*/ 11 w 1487"/>
                    <a:gd name="T9" fmla="*/ 19 h 1768"/>
                    <a:gd name="T10" fmla="*/ 14 w 1487"/>
                    <a:gd name="T11" fmla="*/ 22 h 1768"/>
                    <a:gd name="T12" fmla="*/ 14 w 1487"/>
                    <a:gd name="T13" fmla="*/ 26 h 1768"/>
                    <a:gd name="T14" fmla="*/ 16 w 1487"/>
                    <a:gd name="T15" fmla="*/ 29 h 1768"/>
                    <a:gd name="T16" fmla="*/ 17 w 1487"/>
                    <a:gd name="T17" fmla="*/ 30 h 1768"/>
                    <a:gd name="T18" fmla="*/ 18 w 1487"/>
                    <a:gd name="T19" fmla="*/ 32 h 1768"/>
                    <a:gd name="T20" fmla="*/ 14 w 1487"/>
                    <a:gd name="T21" fmla="*/ 37 h 1768"/>
                    <a:gd name="T22" fmla="*/ 18 w 1487"/>
                    <a:gd name="T23" fmla="*/ 39 h 1768"/>
                    <a:gd name="T24" fmla="*/ 18 w 1487"/>
                    <a:gd name="T25" fmla="*/ 41 h 1768"/>
                    <a:gd name="T26" fmla="*/ 23 w 1487"/>
                    <a:gd name="T27" fmla="*/ 32 h 1768"/>
                    <a:gd name="T28" fmla="*/ 28 w 1487"/>
                    <a:gd name="T29" fmla="*/ 29 h 1768"/>
                    <a:gd name="T30" fmla="*/ 31 w 1487"/>
                    <a:gd name="T31" fmla="*/ 23 h 1768"/>
                    <a:gd name="T32" fmla="*/ 34 w 1487"/>
                    <a:gd name="T33" fmla="*/ 15 h 1768"/>
                    <a:gd name="T34" fmla="*/ 34 w 1487"/>
                    <a:gd name="T35" fmla="*/ 11 h 1768"/>
                    <a:gd name="T36" fmla="*/ 30 w 1487"/>
                    <a:gd name="T37" fmla="*/ 8 h 1768"/>
                    <a:gd name="T38" fmla="*/ 26 w 1487"/>
                    <a:gd name="T39" fmla="*/ 7 h 1768"/>
                    <a:gd name="T40" fmla="*/ 23 w 1487"/>
                    <a:gd name="T41" fmla="*/ 6 h 1768"/>
                    <a:gd name="T42" fmla="*/ 22 w 1487"/>
                    <a:gd name="T43" fmla="*/ 7 h 1768"/>
                    <a:gd name="T44" fmla="*/ 21 w 1487"/>
                    <a:gd name="T45" fmla="*/ 7 h 1768"/>
                    <a:gd name="T46" fmla="*/ 21 w 1487"/>
                    <a:gd name="T47" fmla="*/ 4 h 1768"/>
                    <a:gd name="T48" fmla="*/ 19 w 1487"/>
                    <a:gd name="T49" fmla="*/ 3 h 1768"/>
                    <a:gd name="T50" fmla="*/ 15 w 1487"/>
                    <a:gd name="T51" fmla="*/ 3 h 1768"/>
                    <a:gd name="T52" fmla="*/ 12 w 1487"/>
                    <a:gd name="T53" fmla="*/ 3 h 1768"/>
                    <a:gd name="T54" fmla="*/ 12 w 1487"/>
                    <a:gd name="T55" fmla="*/ 0 h 1768"/>
                    <a:gd name="T56" fmla="*/ 8 w 1487"/>
                    <a:gd name="T57" fmla="*/ 1 h 1768"/>
                    <a:gd name="T58" fmla="*/ 9 w 1487"/>
                    <a:gd name="T59" fmla="*/ 3 h 1768"/>
                    <a:gd name="T60" fmla="*/ 6 w 1487"/>
                    <a:gd name="T61" fmla="*/ 4 h 1768"/>
                    <a:gd name="T62" fmla="*/ 4 w 1487"/>
                    <a:gd name="T63" fmla="*/ 4 h 1768"/>
                    <a:gd name="T64" fmla="*/ 3 w 1487"/>
                    <a:gd name="T65" fmla="*/ 5 h 1768"/>
                    <a:gd name="T66" fmla="*/ 3 w 1487"/>
                    <a:gd name="T67" fmla="*/ 9 h 1768"/>
                    <a:gd name="T68" fmla="*/ 0 w 1487"/>
                    <a:gd name="T69" fmla="*/ 13 h 17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7"/>
                    <a:gd name="T106" fmla="*/ 0 h 1768"/>
                    <a:gd name="T107" fmla="*/ 1487 w 1487"/>
                    <a:gd name="T108" fmla="*/ 1768 h 17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7" h="1768">
                      <a:moveTo>
                        <a:pt x="0" y="559"/>
                      </a:moveTo>
                      <a:lnTo>
                        <a:pt x="31" y="642"/>
                      </a:lnTo>
                      <a:lnTo>
                        <a:pt x="82" y="670"/>
                      </a:lnTo>
                      <a:lnTo>
                        <a:pt x="125" y="637"/>
                      </a:lnTo>
                      <a:lnTo>
                        <a:pt x="125" y="712"/>
                      </a:lnTo>
                      <a:lnTo>
                        <a:pt x="157" y="712"/>
                      </a:lnTo>
                      <a:lnTo>
                        <a:pt x="203" y="716"/>
                      </a:lnTo>
                      <a:lnTo>
                        <a:pt x="316" y="651"/>
                      </a:lnTo>
                      <a:lnTo>
                        <a:pt x="327" y="751"/>
                      </a:lnTo>
                      <a:lnTo>
                        <a:pt x="499" y="831"/>
                      </a:lnTo>
                      <a:lnTo>
                        <a:pt x="523" y="949"/>
                      </a:lnTo>
                      <a:lnTo>
                        <a:pt x="588" y="953"/>
                      </a:lnTo>
                      <a:lnTo>
                        <a:pt x="611" y="1032"/>
                      </a:lnTo>
                      <a:lnTo>
                        <a:pt x="598" y="1123"/>
                      </a:lnTo>
                      <a:lnTo>
                        <a:pt x="606" y="1214"/>
                      </a:lnTo>
                      <a:lnTo>
                        <a:pt x="689" y="1227"/>
                      </a:lnTo>
                      <a:lnTo>
                        <a:pt x="699" y="1289"/>
                      </a:lnTo>
                      <a:lnTo>
                        <a:pt x="740" y="1302"/>
                      </a:lnTo>
                      <a:lnTo>
                        <a:pt x="734" y="1379"/>
                      </a:lnTo>
                      <a:lnTo>
                        <a:pt x="760" y="1381"/>
                      </a:lnTo>
                      <a:lnTo>
                        <a:pt x="766" y="1449"/>
                      </a:lnTo>
                      <a:lnTo>
                        <a:pt x="617" y="1598"/>
                      </a:lnTo>
                      <a:lnTo>
                        <a:pt x="648" y="1590"/>
                      </a:lnTo>
                      <a:lnTo>
                        <a:pt x="760" y="1684"/>
                      </a:lnTo>
                      <a:lnTo>
                        <a:pt x="785" y="1721"/>
                      </a:lnTo>
                      <a:lnTo>
                        <a:pt x="775" y="1768"/>
                      </a:lnTo>
                      <a:lnTo>
                        <a:pt x="959" y="1503"/>
                      </a:lnTo>
                      <a:lnTo>
                        <a:pt x="969" y="1372"/>
                      </a:lnTo>
                      <a:lnTo>
                        <a:pt x="1112" y="1252"/>
                      </a:lnTo>
                      <a:lnTo>
                        <a:pt x="1205" y="1252"/>
                      </a:lnTo>
                      <a:lnTo>
                        <a:pt x="1245" y="1210"/>
                      </a:lnTo>
                      <a:lnTo>
                        <a:pt x="1320" y="1009"/>
                      </a:lnTo>
                      <a:lnTo>
                        <a:pt x="1330" y="811"/>
                      </a:lnTo>
                      <a:lnTo>
                        <a:pt x="1473" y="623"/>
                      </a:lnTo>
                      <a:lnTo>
                        <a:pt x="1487" y="541"/>
                      </a:lnTo>
                      <a:lnTo>
                        <a:pt x="1465" y="459"/>
                      </a:lnTo>
                      <a:lnTo>
                        <a:pt x="1406" y="449"/>
                      </a:lnTo>
                      <a:lnTo>
                        <a:pt x="1309" y="363"/>
                      </a:lnTo>
                      <a:lnTo>
                        <a:pt x="1120" y="347"/>
                      </a:lnTo>
                      <a:lnTo>
                        <a:pt x="1105" y="295"/>
                      </a:lnTo>
                      <a:lnTo>
                        <a:pt x="1019" y="256"/>
                      </a:lnTo>
                      <a:lnTo>
                        <a:pt x="983" y="257"/>
                      </a:lnTo>
                      <a:lnTo>
                        <a:pt x="932" y="336"/>
                      </a:lnTo>
                      <a:lnTo>
                        <a:pt x="931" y="309"/>
                      </a:lnTo>
                      <a:lnTo>
                        <a:pt x="852" y="321"/>
                      </a:lnTo>
                      <a:lnTo>
                        <a:pt x="886" y="307"/>
                      </a:lnTo>
                      <a:lnTo>
                        <a:pt x="854" y="245"/>
                      </a:lnTo>
                      <a:lnTo>
                        <a:pt x="914" y="160"/>
                      </a:lnTo>
                      <a:lnTo>
                        <a:pt x="851" y="50"/>
                      </a:lnTo>
                      <a:lnTo>
                        <a:pt x="796" y="137"/>
                      </a:lnTo>
                      <a:lnTo>
                        <a:pt x="744" y="132"/>
                      </a:lnTo>
                      <a:lnTo>
                        <a:pt x="660" y="144"/>
                      </a:lnTo>
                      <a:lnTo>
                        <a:pt x="554" y="161"/>
                      </a:lnTo>
                      <a:lnTo>
                        <a:pt x="531" y="115"/>
                      </a:lnTo>
                      <a:lnTo>
                        <a:pt x="538" y="31"/>
                      </a:lnTo>
                      <a:lnTo>
                        <a:pt x="509" y="0"/>
                      </a:lnTo>
                      <a:lnTo>
                        <a:pt x="409" y="53"/>
                      </a:lnTo>
                      <a:lnTo>
                        <a:pt x="347" y="37"/>
                      </a:lnTo>
                      <a:lnTo>
                        <a:pt x="363" y="122"/>
                      </a:lnTo>
                      <a:lnTo>
                        <a:pt x="401" y="133"/>
                      </a:lnTo>
                      <a:lnTo>
                        <a:pt x="306" y="192"/>
                      </a:lnTo>
                      <a:lnTo>
                        <a:pt x="265" y="171"/>
                      </a:lnTo>
                      <a:lnTo>
                        <a:pt x="243" y="141"/>
                      </a:lnTo>
                      <a:lnTo>
                        <a:pt x="155" y="157"/>
                      </a:lnTo>
                      <a:lnTo>
                        <a:pt x="181" y="202"/>
                      </a:lnTo>
                      <a:lnTo>
                        <a:pt x="144" y="205"/>
                      </a:lnTo>
                      <a:lnTo>
                        <a:pt x="165" y="284"/>
                      </a:lnTo>
                      <a:lnTo>
                        <a:pt x="148" y="410"/>
                      </a:lnTo>
                      <a:lnTo>
                        <a:pt x="51" y="458"/>
                      </a:lnTo>
                      <a:lnTo>
                        <a:pt x="0" y="559"/>
                      </a:lnTo>
                      <a:close/>
                    </a:path>
                  </a:pathLst>
                </a:custGeom>
                <a:solidFill>
                  <a:schemeClr val="bg1">
                    <a:lumMod val="65000"/>
                  </a:schemeClr>
                </a:solid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1" name="Freeform 255"/>
                <p:cNvSpPr/>
                <p:nvPr/>
              </p:nvSpPr>
              <p:spPr bwMode="auto">
                <a:xfrm>
                  <a:off x="1995" y="2849"/>
                  <a:ext cx="8" cy="33"/>
                </a:xfrm>
                <a:custGeom>
                  <a:avLst/>
                  <a:gdLst>
                    <a:gd name="T0" fmla="*/ 0 w 31"/>
                    <a:gd name="T1" fmla="*/ 1 h 115"/>
                    <a:gd name="T2" fmla="*/ 0 w 31"/>
                    <a:gd name="T3" fmla="*/ 3 h 115"/>
                    <a:gd name="T4" fmla="*/ 1 w 31"/>
                    <a:gd name="T5" fmla="*/ 0 h 115"/>
                    <a:gd name="T6" fmla="*/ 0 w 31"/>
                    <a:gd name="T7" fmla="*/ 1 h 115"/>
                    <a:gd name="T8" fmla="*/ 0 60000 65536"/>
                    <a:gd name="T9" fmla="*/ 0 60000 65536"/>
                    <a:gd name="T10" fmla="*/ 0 60000 65536"/>
                    <a:gd name="T11" fmla="*/ 0 60000 65536"/>
                    <a:gd name="T12" fmla="*/ 0 w 31"/>
                    <a:gd name="T13" fmla="*/ 0 h 115"/>
                    <a:gd name="T14" fmla="*/ 31 w 31"/>
                    <a:gd name="T15" fmla="*/ 115 h 115"/>
                  </a:gdLst>
                  <a:ahLst/>
                  <a:cxnLst>
                    <a:cxn ang="T8">
                      <a:pos x="T0" y="T1"/>
                    </a:cxn>
                    <a:cxn ang="T9">
                      <a:pos x="T2" y="T3"/>
                    </a:cxn>
                    <a:cxn ang="T10">
                      <a:pos x="T4" y="T5"/>
                    </a:cxn>
                    <a:cxn ang="T11">
                      <a:pos x="T6" y="T7"/>
                    </a:cxn>
                  </a:cxnLst>
                  <a:rect l="T12" t="T13" r="T14" b="T15"/>
                  <a:pathLst>
                    <a:path w="31" h="115">
                      <a:moveTo>
                        <a:pt x="0" y="25"/>
                      </a:moveTo>
                      <a:lnTo>
                        <a:pt x="11" y="115"/>
                      </a:lnTo>
                      <a:lnTo>
                        <a:pt x="31" y="0"/>
                      </a:lnTo>
                      <a:lnTo>
                        <a:pt x="0" y="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2" name="Freeform 256"/>
                <p:cNvSpPr/>
                <p:nvPr/>
              </p:nvSpPr>
              <p:spPr bwMode="auto">
                <a:xfrm>
                  <a:off x="1430" y="1975"/>
                  <a:ext cx="929" cy="549"/>
                </a:xfrm>
                <a:custGeom>
                  <a:avLst/>
                  <a:gdLst>
                    <a:gd name="T0" fmla="*/ 6 w 3259"/>
                    <a:gd name="T1" fmla="*/ 5 h 1930"/>
                    <a:gd name="T2" fmla="*/ 9 w 3259"/>
                    <a:gd name="T3" fmla="*/ 5 h 1930"/>
                    <a:gd name="T4" fmla="*/ 13 w 3259"/>
                    <a:gd name="T5" fmla="*/ 5 h 1930"/>
                    <a:gd name="T6" fmla="*/ 21 w 3259"/>
                    <a:gd name="T7" fmla="*/ 5 h 1930"/>
                    <a:gd name="T8" fmla="*/ 23 w 3259"/>
                    <a:gd name="T9" fmla="*/ 7 h 1930"/>
                    <a:gd name="T10" fmla="*/ 30 w 3259"/>
                    <a:gd name="T11" fmla="*/ 9 h 1930"/>
                    <a:gd name="T12" fmla="*/ 29 w 3259"/>
                    <a:gd name="T13" fmla="*/ 7 h 1930"/>
                    <a:gd name="T14" fmla="*/ 34 w 3259"/>
                    <a:gd name="T15" fmla="*/ 8 h 1930"/>
                    <a:gd name="T16" fmla="*/ 39 w 3259"/>
                    <a:gd name="T17" fmla="*/ 7 h 1930"/>
                    <a:gd name="T18" fmla="*/ 39 w 3259"/>
                    <a:gd name="T19" fmla="*/ 7 h 1930"/>
                    <a:gd name="T20" fmla="*/ 40 w 3259"/>
                    <a:gd name="T21" fmla="*/ 7 h 1930"/>
                    <a:gd name="T22" fmla="*/ 42 w 3259"/>
                    <a:gd name="T23" fmla="*/ 5 h 1930"/>
                    <a:gd name="T24" fmla="*/ 40 w 3259"/>
                    <a:gd name="T25" fmla="*/ 0 h 1930"/>
                    <a:gd name="T26" fmla="*/ 43 w 3259"/>
                    <a:gd name="T27" fmla="*/ 3 h 1930"/>
                    <a:gd name="T28" fmla="*/ 44 w 3259"/>
                    <a:gd name="T29" fmla="*/ 5 h 1930"/>
                    <a:gd name="T30" fmla="*/ 47 w 3259"/>
                    <a:gd name="T31" fmla="*/ 7 h 1930"/>
                    <a:gd name="T32" fmla="*/ 49 w 3259"/>
                    <a:gd name="T33" fmla="*/ 6 h 1930"/>
                    <a:gd name="T34" fmla="*/ 53 w 3259"/>
                    <a:gd name="T35" fmla="*/ 5 h 1930"/>
                    <a:gd name="T36" fmla="*/ 53 w 3259"/>
                    <a:gd name="T37" fmla="*/ 9 h 1930"/>
                    <a:gd name="T38" fmla="*/ 48 w 3259"/>
                    <a:gd name="T39" fmla="*/ 10 h 1930"/>
                    <a:gd name="T40" fmla="*/ 46 w 3259"/>
                    <a:gd name="T41" fmla="*/ 12 h 1930"/>
                    <a:gd name="T42" fmla="*/ 44 w 3259"/>
                    <a:gd name="T43" fmla="*/ 15 h 1930"/>
                    <a:gd name="T44" fmla="*/ 43 w 3259"/>
                    <a:gd name="T45" fmla="*/ 16 h 1930"/>
                    <a:gd name="T46" fmla="*/ 41 w 3259"/>
                    <a:gd name="T47" fmla="*/ 18 h 1930"/>
                    <a:gd name="T48" fmla="*/ 43 w 3259"/>
                    <a:gd name="T49" fmla="*/ 24 h 1930"/>
                    <a:gd name="T50" fmla="*/ 49 w 3259"/>
                    <a:gd name="T51" fmla="*/ 28 h 1930"/>
                    <a:gd name="T52" fmla="*/ 52 w 3259"/>
                    <a:gd name="T53" fmla="*/ 31 h 1930"/>
                    <a:gd name="T54" fmla="*/ 54 w 3259"/>
                    <a:gd name="T55" fmla="*/ 33 h 1930"/>
                    <a:gd name="T56" fmla="*/ 57 w 3259"/>
                    <a:gd name="T57" fmla="*/ 26 h 1930"/>
                    <a:gd name="T58" fmla="*/ 56 w 3259"/>
                    <a:gd name="T59" fmla="*/ 21 h 1930"/>
                    <a:gd name="T60" fmla="*/ 56 w 3259"/>
                    <a:gd name="T61" fmla="*/ 18 h 1930"/>
                    <a:gd name="T62" fmla="*/ 59 w 3259"/>
                    <a:gd name="T63" fmla="*/ 16 h 1930"/>
                    <a:gd name="T64" fmla="*/ 63 w 3259"/>
                    <a:gd name="T65" fmla="*/ 20 h 1930"/>
                    <a:gd name="T66" fmla="*/ 62 w 3259"/>
                    <a:gd name="T67" fmla="*/ 22 h 1930"/>
                    <a:gd name="T68" fmla="*/ 65 w 3259"/>
                    <a:gd name="T69" fmla="*/ 22 h 1930"/>
                    <a:gd name="T70" fmla="*/ 67 w 3259"/>
                    <a:gd name="T71" fmla="*/ 21 h 1930"/>
                    <a:gd name="T72" fmla="*/ 68 w 3259"/>
                    <a:gd name="T73" fmla="*/ 22 h 1930"/>
                    <a:gd name="T74" fmla="*/ 69 w 3259"/>
                    <a:gd name="T75" fmla="*/ 22 h 1930"/>
                    <a:gd name="T76" fmla="*/ 70 w 3259"/>
                    <a:gd name="T77" fmla="*/ 24 h 1930"/>
                    <a:gd name="T78" fmla="*/ 70 w 3259"/>
                    <a:gd name="T79" fmla="*/ 26 h 1930"/>
                    <a:gd name="T80" fmla="*/ 74 w 3259"/>
                    <a:gd name="T81" fmla="*/ 28 h 1930"/>
                    <a:gd name="T82" fmla="*/ 74 w 3259"/>
                    <a:gd name="T83" fmla="*/ 30 h 1930"/>
                    <a:gd name="T84" fmla="*/ 76 w 3259"/>
                    <a:gd name="T85" fmla="*/ 31 h 1930"/>
                    <a:gd name="T86" fmla="*/ 62 w 3259"/>
                    <a:gd name="T87" fmla="*/ 38 h 1930"/>
                    <a:gd name="T88" fmla="*/ 66 w 3259"/>
                    <a:gd name="T89" fmla="*/ 37 h 1930"/>
                    <a:gd name="T90" fmla="*/ 70 w 3259"/>
                    <a:gd name="T91" fmla="*/ 40 h 1930"/>
                    <a:gd name="T92" fmla="*/ 71 w 3259"/>
                    <a:gd name="T93" fmla="*/ 40 h 1930"/>
                    <a:gd name="T94" fmla="*/ 69 w 3259"/>
                    <a:gd name="T95" fmla="*/ 40 h 1930"/>
                    <a:gd name="T96" fmla="*/ 65 w 3259"/>
                    <a:gd name="T97" fmla="*/ 40 h 1930"/>
                    <a:gd name="T98" fmla="*/ 58 w 3259"/>
                    <a:gd name="T99" fmla="*/ 41 h 1930"/>
                    <a:gd name="T100" fmla="*/ 55 w 3259"/>
                    <a:gd name="T101" fmla="*/ 43 h 1930"/>
                    <a:gd name="T102" fmla="*/ 52 w 3259"/>
                    <a:gd name="T103" fmla="*/ 43 h 1930"/>
                    <a:gd name="T104" fmla="*/ 54 w 3259"/>
                    <a:gd name="T105" fmla="*/ 41 h 1930"/>
                    <a:gd name="T106" fmla="*/ 50 w 3259"/>
                    <a:gd name="T107" fmla="*/ 37 h 1930"/>
                    <a:gd name="T108" fmla="*/ 48 w 3259"/>
                    <a:gd name="T109" fmla="*/ 36 h 1930"/>
                    <a:gd name="T110" fmla="*/ 41 w 3259"/>
                    <a:gd name="T111" fmla="*/ 35 h 1930"/>
                    <a:gd name="T112" fmla="*/ 15 w 3259"/>
                    <a:gd name="T113" fmla="*/ 34 h 1930"/>
                    <a:gd name="T114" fmla="*/ 11 w 3259"/>
                    <a:gd name="T115" fmla="*/ 31 h 1930"/>
                    <a:gd name="T116" fmla="*/ 10 w 3259"/>
                    <a:gd name="T117" fmla="*/ 26 h 1930"/>
                    <a:gd name="T118" fmla="*/ 3 w 3259"/>
                    <a:gd name="T119" fmla="*/ 21 h 1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59"/>
                    <a:gd name="T181" fmla="*/ 0 h 1930"/>
                    <a:gd name="T182" fmla="*/ 3259 w 3259"/>
                    <a:gd name="T183" fmla="*/ 1930 h 1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59" h="1930">
                      <a:moveTo>
                        <a:pt x="0" y="855"/>
                      </a:moveTo>
                      <a:lnTo>
                        <a:pt x="0" y="178"/>
                      </a:lnTo>
                      <a:lnTo>
                        <a:pt x="260" y="266"/>
                      </a:lnTo>
                      <a:lnTo>
                        <a:pt x="243" y="231"/>
                      </a:lnTo>
                      <a:lnTo>
                        <a:pt x="271" y="210"/>
                      </a:lnTo>
                      <a:lnTo>
                        <a:pt x="432" y="135"/>
                      </a:lnTo>
                      <a:lnTo>
                        <a:pt x="308" y="226"/>
                      </a:lnTo>
                      <a:lnTo>
                        <a:pt x="377" y="200"/>
                      </a:lnTo>
                      <a:lnTo>
                        <a:pt x="377" y="218"/>
                      </a:lnTo>
                      <a:lnTo>
                        <a:pt x="511" y="137"/>
                      </a:lnTo>
                      <a:lnTo>
                        <a:pt x="493" y="111"/>
                      </a:lnTo>
                      <a:lnTo>
                        <a:pt x="580" y="207"/>
                      </a:lnTo>
                      <a:lnTo>
                        <a:pt x="636" y="151"/>
                      </a:lnTo>
                      <a:lnTo>
                        <a:pt x="630" y="207"/>
                      </a:lnTo>
                      <a:lnTo>
                        <a:pt x="699" y="168"/>
                      </a:lnTo>
                      <a:lnTo>
                        <a:pt x="891" y="235"/>
                      </a:lnTo>
                      <a:lnTo>
                        <a:pt x="981" y="234"/>
                      </a:lnTo>
                      <a:lnTo>
                        <a:pt x="1029" y="275"/>
                      </a:lnTo>
                      <a:lnTo>
                        <a:pt x="972" y="310"/>
                      </a:lnTo>
                      <a:lnTo>
                        <a:pt x="1006" y="323"/>
                      </a:lnTo>
                      <a:lnTo>
                        <a:pt x="1181" y="306"/>
                      </a:lnTo>
                      <a:lnTo>
                        <a:pt x="1255" y="364"/>
                      </a:lnTo>
                      <a:lnTo>
                        <a:pt x="1268" y="402"/>
                      </a:lnTo>
                      <a:lnTo>
                        <a:pt x="1286" y="376"/>
                      </a:lnTo>
                      <a:lnTo>
                        <a:pt x="1255" y="323"/>
                      </a:lnTo>
                      <a:lnTo>
                        <a:pt x="1339" y="260"/>
                      </a:lnTo>
                      <a:lnTo>
                        <a:pt x="1256" y="300"/>
                      </a:lnTo>
                      <a:lnTo>
                        <a:pt x="1231" y="281"/>
                      </a:lnTo>
                      <a:lnTo>
                        <a:pt x="1330" y="234"/>
                      </a:lnTo>
                      <a:lnTo>
                        <a:pt x="1383" y="302"/>
                      </a:lnTo>
                      <a:lnTo>
                        <a:pt x="1441" y="300"/>
                      </a:lnTo>
                      <a:lnTo>
                        <a:pt x="1474" y="331"/>
                      </a:lnTo>
                      <a:lnTo>
                        <a:pt x="1628" y="323"/>
                      </a:lnTo>
                      <a:lnTo>
                        <a:pt x="1622" y="302"/>
                      </a:lnTo>
                      <a:lnTo>
                        <a:pt x="1668" y="342"/>
                      </a:lnTo>
                      <a:lnTo>
                        <a:pt x="1674" y="310"/>
                      </a:lnTo>
                      <a:lnTo>
                        <a:pt x="1639" y="321"/>
                      </a:lnTo>
                      <a:lnTo>
                        <a:pt x="1614" y="279"/>
                      </a:lnTo>
                      <a:lnTo>
                        <a:pt x="1672" y="275"/>
                      </a:lnTo>
                      <a:lnTo>
                        <a:pt x="1691" y="306"/>
                      </a:lnTo>
                      <a:lnTo>
                        <a:pt x="1714" y="296"/>
                      </a:lnTo>
                      <a:lnTo>
                        <a:pt x="1706" y="345"/>
                      </a:lnTo>
                      <a:lnTo>
                        <a:pt x="1746" y="369"/>
                      </a:lnTo>
                      <a:lnTo>
                        <a:pt x="1734" y="302"/>
                      </a:lnTo>
                      <a:lnTo>
                        <a:pt x="1810" y="262"/>
                      </a:lnTo>
                      <a:lnTo>
                        <a:pt x="1790" y="231"/>
                      </a:lnTo>
                      <a:lnTo>
                        <a:pt x="1768" y="253"/>
                      </a:lnTo>
                      <a:lnTo>
                        <a:pt x="1808" y="196"/>
                      </a:lnTo>
                      <a:lnTo>
                        <a:pt x="1696" y="154"/>
                      </a:lnTo>
                      <a:lnTo>
                        <a:pt x="1707" y="55"/>
                      </a:lnTo>
                      <a:lnTo>
                        <a:pt x="1734" y="57"/>
                      </a:lnTo>
                      <a:lnTo>
                        <a:pt x="1752" y="0"/>
                      </a:lnTo>
                      <a:lnTo>
                        <a:pt x="1832" y="55"/>
                      </a:lnTo>
                      <a:lnTo>
                        <a:pt x="1834" y="92"/>
                      </a:lnTo>
                      <a:lnTo>
                        <a:pt x="1891" y="143"/>
                      </a:lnTo>
                      <a:lnTo>
                        <a:pt x="1853" y="142"/>
                      </a:lnTo>
                      <a:lnTo>
                        <a:pt x="1869" y="160"/>
                      </a:lnTo>
                      <a:lnTo>
                        <a:pt x="1847" y="181"/>
                      </a:lnTo>
                      <a:lnTo>
                        <a:pt x="1913" y="196"/>
                      </a:lnTo>
                      <a:lnTo>
                        <a:pt x="1896" y="207"/>
                      </a:lnTo>
                      <a:lnTo>
                        <a:pt x="1935" y="291"/>
                      </a:lnTo>
                      <a:lnTo>
                        <a:pt x="1971" y="216"/>
                      </a:lnTo>
                      <a:lnTo>
                        <a:pt x="2017" y="243"/>
                      </a:lnTo>
                      <a:lnTo>
                        <a:pt x="2029" y="295"/>
                      </a:lnTo>
                      <a:lnTo>
                        <a:pt x="2007" y="310"/>
                      </a:lnTo>
                      <a:lnTo>
                        <a:pt x="2051" y="369"/>
                      </a:lnTo>
                      <a:lnTo>
                        <a:pt x="2077" y="356"/>
                      </a:lnTo>
                      <a:lnTo>
                        <a:pt x="2112" y="261"/>
                      </a:lnTo>
                      <a:lnTo>
                        <a:pt x="2152" y="252"/>
                      </a:lnTo>
                      <a:lnTo>
                        <a:pt x="2122" y="172"/>
                      </a:lnTo>
                      <a:lnTo>
                        <a:pt x="2229" y="180"/>
                      </a:lnTo>
                      <a:lnTo>
                        <a:pt x="2276" y="226"/>
                      </a:lnTo>
                      <a:lnTo>
                        <a:pt x="2258" y="249"/>
                      </a:lnTo>
                      <a:lnTo>
                        <a:pt x="2280" y="261"/>
                      </a:lnTo>
                      <a:lnTo>
                        <a:pt x="2230" y="276"/>
                      </a:lnTo>
                      <a:lnTo>
                        <a:pt x="2274" y="379"/>
                      </a:lnTo>
                      <a:lnTo>
                        <a:pt x="2203" y="431"/>
                      </a:lnTo>
                      <a:lnTo>
                        <a:pt x="2176" y="408"/>
                      </a:lnTo>
                      <a:lnTo>
                        <a:pt x="2186" y="444"/>
                      </a:lnTo>
                      <a:lnTo>
                        <a:pt x="2078" y="419"/>
                      </a:lnTo>
                      <a:lnTo>
                        <a:pt x="2101" y="453"/>
                      </a:lnTo>
                      <a:lnTo>
                        <a:pt x="2060" y="504"/>
                      </a:lnTo>
                      <a:lnTo>
                        <a:pt x="1945" y="464"/>
                      </a:lnTo>
                      <a:lnTo>
                        <a:pt x="1987" y="507"/>
                      </a:lnTo>
                      <a:lnTo>
                        <a:pt x="2067" y="515"/>
                      </a:lnTo>
                      <a:lnTo>
                        <a:pt x="2012" y="599"/>
                      </a:lnTo>
                      <a:lnTo>
                        <a:pt x="1953" y="595"/>
                      </a:lnTo>
                      <a:lnTo>
                        <a:pt x="1924" y="640"/>
                      </a:lnTo>
                      <a:lnTo>
                        <a:pt x="1818" y="603"/>
                      </a:lnTo>
                      <a:lnTo>
                        <a:pt x="1913" y="640"/>
                      </a:lnTo>
                      <a:lnTo>
                        <a:pt x="1928" y="675"/>
                      </a:lnTo>
                      <a:lnTo>
                        <a:pt x="1853" y="688"/>
                      </a:lnTo>
                      <a:lnTo>
                        <a:pt x="1869" y="698"/>
                      </a:lnTo>
                      <a:lnTo>
                        <a:pt x="1848" y="701"/>
                      </a:lnTo>
                      <a:lnTo>
                        <a:pt x="1848" y="736"/>
                      </a:lnTo>
                      <a:lnTo>
                        <a:pt x="1769" y="783"/>
                      </a:lnTo>
                      <a:lnTo>
                        <a:pt x="1757" y="937"/>
                      </a:lnTo>
                      <a:lnTo>
                        <a:pt x="1785" y="973"/>
                      </a:lnTo>
                      <a:lnTo>
                        <a:pt x="1826" y="952"/>
                      </a:lnTo>
                      <a:lnTo>
                        <a:pt x="1846" y="1070"/>
                      </a:lnTo>
                      <a:lnTo>
                        <a:pt x="1905" y="1047"/>
                      </a:lnTo>
                      <a:lnTo>
                        <a:pt x="1978" y="1079"/>
                      </a:lnTo>
                      <a:lnTo>
                        <a:pt x="2123" y="1166"/>
                      </a:lnTo>
                      <a:lnTo>
                        <a:pt x="2112" y="1200"/>
                      </a:lnTo>
                      <a:lnTo>
                        <a:pt x="2128" y="1175"/>
                      </a:lnTo>
                      <a:lnTo>
                        <a:pt x="2238" y="1184"/>
                      </a:lnTo>
                      <a:lnTo>
                        <a:pt x="2238" y="1311"/>
                      </a:lnTo>
                      <a:lnTo>
                        <a:pt x="2271" y="1355"/>
                      </a:lnTo>
                      <a:lnTo>
                        <a:pt x="2248" y="1365"/>
                      </a:lnTo>
                      <a:lnTo>
                        <a:pt x="2302" y="1388"/>
                      </a:lnTo>
                      <a:lnTo>
                        <a:pt x="2287" y="1428"/>
                      </a:lnTo>
                      <a:lnTo>
                        <a:pt x="2341" y="1426"/>
                      </a:lnTo>
                      <a:lnTo>
                        <a:pt x="2412" y="1358"/>
                      </a:lnTo>
                      <a:lnTo>
                        <a:pt x="2379" y="1342"/>
                      </a:lnTo>
                      <a:lnTo>
                        <a:pt x="2341" y="1219"/>
                      </a:lnTo>
                      <a:lnTo>
                        <a:pt x="2474" y="1112"/>
                      </a:lnTo>
                      <a:lnTo>
                        <a:pt x="2456" y="1112"/>
                      </a:lnTo>
                      <a:lnTo>
                        <a:pt x="2424" y="985"/>
                      </a:lnTo>
                      <a:lnTo>
                        <a:pt x="2375" y="952"/>
                      </a:lnTo>
                      <a:lnTo>
                        <a:pt x="2440" y="899"/>
                      </a:lnTo>
                      <a:lnTo>
                        <a:pt x="2418" y="871"/>
                      </a:lnTo>
                      <a:lnTo>
                        <a:pt x="2426" y="825"/>
                      </a:lnTo>
                      <a:lnTo>
                        <a:pt x="2401" y="818"/>
                      </a:lnTo>
                      <a:lnTo>
                        <a:pt x="2426" y="772"/>
                      </a:lnTo>
                      <a:lnTo>
                        <a:pt x="2397" y="741"/>
                      </a:lnTo>
                      <a:lnTo>
                        <a:pt x="2416" y="702"/>
                      </a:lnTo>
                      <a:lnTo>
                        <a:pt x="2516" y="729"/>
                      </a:lnTo>
                      <a:lnTo>
                        <a:pt x="2563" y="706"/>
                      </a:lnTo>
                      <a:lnTo>
                        <a:pt x="2652" y="772"/>
                      </a:lnTo>
                      <a:lnTo>
                        <a:pt x="2652" y="799"/>
                      </a:lnTo>
                      <a:lnTo>
                        <a:pt x="2726" y="803"/>
                      </a:lnTo>
                      <a:lnTo>
                        <a:pt x="2733" y="867"/>
                      </a:lnTo>
                      <a:lnTo>
                        <a:pt x="2666" y="870"/>
                      </a:lnTo>
                      <a:lnTo>
                        <a:pt x="2724" y="881"/>
                      </a:lnTo>
                      <a:lnTo>
                        <a:pt x="2743" y="918"/>
                      </a:lnTo>
                      <a:lnTo>
                        <a:pt x="2681" y="974"/>
                      </a:lnTo>
                      <a:lnTo>
                        <a:pt x="2770" y="947"/>
                      </a:lnTo>
                      <a:lnTo>
                        <a:pt x="2775" y="994"/>
                      </a:lnTo>
                      <a:lnTo>
                        <a:pt x="2736" y="1013"/>
                      </a:lnTo>
                      <a:lnTo>
                        <a:pt x="2792" y="964"/>
                      </a:lnTo>
                      <a:lnTo>
                        <a:pt x="2797" y="996"/>
                      </a:lnTo>
                      <a:lnTo>
                        <a:pt x="2849" y="950"/>
                      </a:lnTo>
                      <a:lnTo>
                        <a:pt x="2860" y="974"/>
                      </a:lnTo>
                      <a:lnTo>
                        <a:pt x="2894" y="906"/>
                      </a:lnTo>
                      <a:lnTo>
                        <a:pt x="2880" y="893"/>
                      </a:lnTo>
                      <a:lnTo>
                        <a:pt x="2922" y="855"/>
                      </a:lnTo>
                      <a:lnTo>
                        <a:pt x="2969" y="927"/>
                      </a:lnTo>
                      <a:lnTo>
                        <a:pt x="2928" y="943"/>
                      </a:lnTo>
                      <a:lnTo>
                        <a:pt x="2974" y="935"/>
                      </a:lnTo>
                      <a:lnTo>
                        <a:pt x="2989" y="963"/>
                      </a:lnTo>
                      <a:lnTo>
                        <a:pt x="2959" y="973"/>
                      </a:lnTo>
                      <a:lnTo>
                        <a:pt x="2997" y="978"/>
                      </a:lnTo>
                      <a:lnTo>
                        <a:pt x="2974" y="998"/>
                      </a:lnTo>
                      <a:lnTo>
                        <a:pt x="2998" y="994"/>
                      </a:lnTo>
                      <a:lnTo>
                        <a:pt x="3019" y="1024"/>
                      </a:lnTo>
                      <a:lnTo>
                        <a:pt x="3006" y="1040"/>
                      </a:lnTo>
                      <a:lnTo>
                        <a:pt x="3042" y="1066"/>
                      </a:lnTo>
                      <a:lnTo>
                        <a:pt x="2983" y="1092"/>
                      </a:lnTo>
                      <a:lnTo>
                        <a:pt x="3025" y="1092"/>
                      </a:lnTo>
                      <a:lnTo>
                        <a:pt x="3017" y="1116"/>
                      </a:lnTo>
                      <a:lnTo>
                        <a:pt x="3082" y="1140"/>
                      </a:lnTo>
                      <a:lnTo>
                        <a:pt x="3104" y="1198"/>
                      </a:lnTo>
                      <a:lnTo>
                        <a:pt x="3130" y="1177"/>
                      </a:lnTo>
                      <a:lnTo>
                        <a:pt x="3193" y="1216"/>
                      </a:lnTo>
                      <a:lnTo>
                        <a:pt x="3053" y="1267"/>
                      </a:lnTo>
                      <a:lnTo>
                        <a:pt x="3082" y="1296"/>
                      </a:lnTo>
                      <a:lnTo>
                        <a:pt x="3199" y="1238"/>
                      </a:lnTo>
                      <a:lnTo>
                        <a:pt x="3199" y="1286"/>
                      </a:lnTo>
                      <a:lnTo>
                        <a:pt x="3255" y="1278"/>
                      </a:lnTo>
                      <a:lnTo>
                        <a:pt x="3259" y="1301"/>
                      </a:lnTo>
                      <a:lnTo>
                        <a:pt x="3235" y="1301"/>
                      </a:lnTo>
                      <a:lnTo>
                        <a:pt x="3259" y="1361"/>
                      </a:lnTo>
                      <a:lnTo>
                        <a:pt x="3092" y="1473"/>
                      </a:lnTo>
                      <a:lnTo>
                        <a:pt x="2857" y="1473"/>
                      </a:lnTo>
                      <a:lnTo>
                        <a:pt x="2754" y="1551"/>
                      </a:lnTo>
                      <a:lnTo>
                        <a:pt x="2671" y="1665"/>
                      </a:lnTo>
                      <a:lnTo>
                        <a:pt x="2754" y="1577"/>
                      </a:lnTo>
                      <a:lnTo>
                        <a:pt x="2882" y="1528"/>
                      </a:lnTo>
                      <a:lnTo>
                        <a:pt x="2928" y="1566"/>
                      </a:lnTo>
                      <a:lnTo>
                        <a:pt x="2844" y="1599"/>
                      </a:lnTo>
                      <a:lnTo>
                        <a:pt x="2914" y="1614"/>
                      </a:lnTo>
                      <a:lnTo>
                        <a:pt x="2894" y="1649"/>
                      </a:lnTo>
                      <a:lnTo>
                        <a:pt x="2945" y="1714"/>
                      </a:lnTo>
                      <a:lnTo>
                        <a:pt x="3046" y="1737"/>
                      </a:lnTo>
                      <a:lnTo>
                        <a:pt x="3076" y="1656"/>
                      </a:lnTo>
                      <a:lnTo>
                        <a:pt x="3076" y="1707"/>
                      </a:lnTo>
                      <a:lnTo>
                        <a:pt x="3098" y="1700"/>
                      </a:lnTo>
                      <a:lnTo>
                        <a:pt x="3052" y="1750"/>
                      </a:lnTo>
                      <a:lnTo>
                        <a:pt x="2934" y="1785"/>
                      </a:lnTo>
                      <a:lnTo>
                        <a:pt x="2890" y="1848"/>
                      </a:lnTo>
                      <a:lnTo>
                        <a:pt x="2860" y="1794"/>
                      </a:lnTo>
                      <a:lnTo>
                        <a:pt x="2973" y="1746"/>
                      </a:lnTo>
                      <a:lnTo>
                        <a:pt x="2914" y="1749"/>
                      </a:lnTo>
                      <a:lnTo>
                        <a:pt x="2922" y="1714"/>
                      </a:lnTo>
                      <a:lnTo>
                        <a:pt x="2826" y="1753"/>
                      </a:lnTo>
                      <a:lnTo>
                        <a:pt x="2797" y="1729"/>
                      </a:lnTo>
                      <a:lnTo>
                        <a:pt x="2797" y="1656"/>
                      </a:lnTo>
                      <a:lnTo>
                        <a:pt x="2735" y="1634"/>
                      </a:lnTo>
                      <a:lnTo>
                        <a:pt x="2687" y="1750"/>
                      </a:lnTo>
                      <a:lnTo>
                        <a:pt x="2493" y="1794"/>
                      </a:lnTo>
                      <a:lnTo>
                        <a:pt x="2358" y="1838"/>
                      </a:lnTo>
                      <a:lnTo>
                        <a:pt x="2339" y="1860"/>
                      </a:lnTo>
                      <a:lnTo>
                        <a:pt x="2366" y="1865"/>
                      </a:lnTo>
                      <a:lnTo>
                        <a:pt x="2373" y="1883"/>
                      </a:lnTo>
                      <a:lnTo>
                        <a:pt x="2210" y="1930"/>
                      </a:lnTo>
                      <a:lnTo>
                        <a:pt x="2218" y="1907"/>
                      </a:lnTo>
                      <a:lnTo>
                        <a:pt x="2230" y="1892"/>
                      </a:lnTo>
                      <a:lnTo>
                        <a:pt x="2237" y="1871"/>
                      </a:lnTo>
                      <a:lnTo>
                        <a:pt x="2263" y="1853"/>
                      </a:lnTo>
                      <a:lnTo>
                        <a:pt x="2265" y="1750"/>
                      </a:lnTo>
                      <a:lnTo>
                        <a:pt x="2296" y="1785"/>
                      </a:lnTo>
                      <a:lnTo>
                        <a:pt x="2342" y="1772"/>
                      </a:lnTo>
                      <a:lnTo>
                        <a:pt x="2300" y="1714"/>
                      </a:lnTo>
                      <a:lnTo>
                        <a:pt x="2162" y="1684"/>
                      </a:lnTo>
                      <a:lnTo>
                        <a:pt x="2155" y="1684"/>
                      </a:lnTo>
                      <a:lnTo>
                        <a:pt x="2139" y="1602"/>
                      </a:lnTo>
                      <a:lnTo>
                        <a:pt x="2112" y="1607"/>
                      </a:lnTo>
                      <a:lnTo>
                        <a:pt x="2088" y="1560"/>
                      </a:lnTo>
                      <a:lnTo>
                        <a:pt x="2060" y="1557"/>
                      </a:lnTo>
                      <a:lnTo>
                        <a:pt x="2060" y="1584"/>
                      </a:lnTo>
                      <a:lnTo>
                        <a:pt x="2020" y="1545"/>
                      </a:lnTo>
                      <a:lnTo>
                        <a:pt x="1956" y="1602"/>
                      </a:lnTo>
                      <a:lnTo>
                        <a:pt x="1773" y="1560"/>
                      </a:lnTo>
                      <a:lnTo>
                        <a:pt x="1753" y="1520"/>
                      </a:lnTo>
                      <a:lnTo>
                        <a:pt x="1752" y="1546"/>
                      </a:lnTo>
                      <a:lnTo>
                        <a:pt x="698" y="1546"/>
                      </a:lnTo>
                      <a:lnTo>
                        <a:pt x="682" y="1501"/>
                      </a:lnTo>
                      <a:lnTo>
                        <a:pt x="626" y="1488"/>
                      </a:lnTo>
                      <a:lnTo>
                        <a:pt x="629" y="1459"/>
                      </a:lnTo>
                      <a:lnTo>
                        <a:pt x="511" y="1422"/>
                      </a:lnTo>
                      <a:lnTo>
                        <a:pt x="525" y="1400"/>
                      </a:lnTo>
                      <a:lnTo>
                        <a:pt x="496" y="1346"/>
                      </a:lnTo>
                      <a:lnTo>
                        <a:pt x="466" y="1342"/>
                      </a:lnTo>
                      <a:lnTo>
                        <a:pt x="403" y="1225"/>
                      </a:lnTo>
                      <a:lnTo>
                        <a:pt x="415" y="1189"/>
                      </a:lnTo>
                      <a:lnTo>
                        <a:pt x="418" y="1127"/>
                      </a:lnTo>
                      <a:lnTo>
                        <a:pt x="347" y="1092"/>
                      </a:lnTo>
                      <a:lnTo>
                        <a:pt x="210" y="887"/>
                      </a:lnTo>
                      <a:lnTo>
                        <a:pt x="135" y="945"/>
                      </a:lnTo>
                      <a:lnTo>
                        <a:pt x="112" y="917"/>
                      </a:lnTo>
                      <a:lnTo>
                        <a:pt x="107" y="912"/>
                      </a:lnTo>
                      <a:lnTo>
                        <a:pt x="72" y="855"/>
                      </a:lnTo>
                      <a:lnTo>
                        <a:pt x="0" y="855"/>
                      </a:lnTo>
                      <a:close/>
                    </a:path>
                  </a:pathLst>
                </a:custGeom>
                <a:grpFill/>
                <a:ln w="6350">
                  <a:noFill/>
                  <a:round/>
                </a:ln>
              </p:spPr>
              <p:txBody>
                <a:bodyPr/>
                <a:lstStyle/>
                <a:p>
                  <a:pPr defTabSz="913765">
                    <a:defRPr/>
                  </a:pPr>
                  <a:endParaRPr lang="en-US" sz="1600" kern="0" dirty="0">
                    <a:solidFill>
                      <a:srgbClr val="FF0000"/>
                    </a:solidFill>
                    <a:latin typeface="微软雅黑" panose="020B0503020204020204" charset="-122"/>
                    <a:ea typeface="微软雅黑" panose="020B0503020204020204" charset="-122"/>
                    <a:cs typeface="Arial" panose="020B0604020202020204" pitchFamily="34" charset="0"/>
                  </a:endParaRPr>
                </a:p>
              </p:txBody>
            </p:sp>
            <p:sp>
              <p:nvSpPr>
                <p:cNvPr id="223" name="Freeform 257"/>
                <p:cNvSpPr/>
                <p:nvPr/>
              </p:nvSpPr>
              <p:spPr bwMode="auto">
                <a:xfrm>
                  <a:off x="1569" y="2386"/>
                  <a:ext cx="54" cy="36"/>
                </a:xfrm>
                <a:custGeom>
                  <a:avLst/>
                  <a:gdLst>
                    <a:gd name="T0" fmla="*/ 0 w 191"/>
                    <a:gd name="T1" fmla="*/ 0 h 128"/>
                    <a:gd name="T2" fmla="*/ 2 w 191"/>
                    <a:gd name="T3" fmla="*/ 1 h 128"/>
                    <a:gd name="T4" fmla="*/ 4 w 191"/>
                    <a:gd name="T5" fmla="*/ 3 h 128"/>
                    <a:gd name="T6" fmla="*/ 3 w 191"/>
                    <a:gd name="T7" fmla="*/ 3 h 128"/>
                    <a:gd name="T8" fmla="*/ 0 w 191"/>
                    <a:gd name="T9" fmla="*/ 0 h 128"/>
                    <a:gd name="T10" fmla="*/ 0 60000 65536"/>
                    <a:gd name="T11" fmla="*/ 0 60000 65536"/>
                    <a:gd name="T12" fmla="*/ 0 60000 65536"/>
                    <a:gd name="T13" fmla="*/ 0 60000 65536"/>
                    <a:gd name="T14" fmla="*/ 0 60000 65536"/>
                    <a:gd name="T15" fmla="*/ 0 w 191"/>
                    <a:gd name="T16" fmla="*/ 0 h 128"/>
                    <a:gd name="T17" fmla="*/ 191 w 191"/>
                    <a:gd name="T18" fmla="*/ 128 h 128"/>
                  </a:gdLst>
                  <a:ahLst/>
                  <a:cxnLst>
                    <a:cxn ang="T10">
                      <a:pos x="T0" y="T1"/>
                    </a:cxn>
                    <a:cxn ang="T11">
                      <a:pos x="T2" y="T3"/>
                    </a:cxn>
                    <a:cxn ang="T12">
                      <a:pos x="T4" y="T5"/>
                    </a:cxn>
                    <a:cxn ang="T13">
                      <a:pos x="T6" y="T7"/>
                    </a:cxn>
                    <a:cxn ang="T14">
                      <a:pos x="T8" y="T9"/>
                    </a:cxn>
                  </a:cxnLst>
                  <a:rect l="T15" t="T16" r="T17" b="T18"/>
                  <a:pathLst>
                    <a:path w="191" h="128">
                      <a:moveTo>
                        <a:pt x="0" y="0"/>
                      </a:moveTo>
                      <a:lnTo>
                        <a:pt x="103" y="27"/>
                      </a:lnTo>
                      <a:lnTo>
                        <a:pt x="191" y="128"/>
                      </a:lnTo>
                      <a:lnTo>
                        <a:pt x="140" y="109"/>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4" name="Freeform 258"/>
                <p:cNvSpPr/>
                <p:nvPr/>
              </p:nvSpPr>
              <p:spPr bwMode="auto">
                <a:xfrm>
                  <a:off x="1594" y="1911"/>
                  <a:ext cx="114" cy="83"/>
                </a:xfrm>
                <a:custGeom>
                  <a:avLst/>
                  <a:gdLst>
                    <a:gd name="T0" fmla="*/ 0 w 399"/>
                    <a:gd name="T1" fmla="*/ 5 h 289"/>
                    <a:gd name="T2" fmla="*/ 0 w 399"/>
                    <a:gd name="T3" fmla="*/ 4 h 289"/>
                    <a:gd name="T4" fmla="*/ 2 w 399"/>
                    <a:gd name="T5" fmla="*/ 1 h 289"/>
                    <a:gd name="T6" fmla="*/ 1 w 399"/>
                    <a:gd name="T7" fmla="*/ 0 h 289"/>
                    <a:gd name="T8" fmla="*/ 4 w 399"/>
                    <a:gd name="T9" fmla="*/ 0 h 289"/>
                    <a:gd name="T10" fmla="*/ 6 w 399"/>
                    <a:gd name="T11" fmla="*/ 1 h 289"/>
                    <a:gd name="T12" fmla="*/ 7 w 399"/>
                    <a:gd name="T13" fmla="*/ 1 h 289"/>
                    <a:gd name="T14" fmla="*/ 9 w 399"/>
                    <a:gd name="T15" fmla="*/ 2 h 289"/>
                    <a:gd name="T16" fmla="*/ 5 w 399"/>
                    <a:gd name="T17" fmla="*/ 5 h 289"/>
                    <a:gd name="T18" fmla="*/ 5 w 399"/>
                    <a:gd name="T19" fmla="*/ 6 h 289"/>
                    <a:gd name="T20" fmla="*/ 3 w 399"/>
                    <a:gd name="T21" fmla="*/ 7 h 289"/>
                    <a:gd name="T22" fmla="*/ 2 w 399"/>
                    <a:gd name="T23" fmla="*/ 6 h 289"/>
                    <a:gd name="T24" fmla="*/ 0 w 399"/>
                    <a:gd name="T25" fmla="*/ 5 h 2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9"/>
                    <a:gd name="T40" fmla="*/ 0 h 289"/>
                    <a:gd name="T41" fmla="*/ 399 w 399"/>
                    <a:gd name="T42" fmla="*/ 289 h 2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9" h="289">
                      <a:moveTo>
                        <a:pt x="0" y="220"/>
                      </a:moveTo>
                      <a:lnTo>
                        <a:pt x="15" y="182"/>
                      </a:lnTo>
                      <a:lnTo>
                        <a:pt x="76" y="63"/>
                      </a:lnTo>
                      <a:lnTo>
                        <a:pt x="47" y="11"/>
                      </a:lnTo>
                      <a:lnTo>
                        <a:pt x="171" y="0"/>
                      </a:lnTo>
                      <a:lnTo>
                        <a:pt x="257" y="48"/>
                      </a:lnTo>
                      <a:lnTo>
                        <a:pt x="312" y="21"/>
                      </a:lnTo>
                      <a:lnTo>
                        <a:pt x="399" y="88"/>
                      </a:lnTo>
                      <a:lnTo>
                        <a:pt x="217" y="195"/>
                      </a:lnTo>
                      <a:lnTo>
                        <a:pt x="200" y="259"/>
                      </a:lnTo>
                      <a:lnTo>
                        <a:pt x="112" y="289"/>
                      </a:lnTo>
                      <a:lnTo>
                        <a:pt x="70" y="239"/>
                      </a:lnTo>
                      <a:lnTo>
                        <a:pt x="0" y="22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5" name="Freeform 259"/>
                <p:cNvSpPr/>
                <p:nvPr/>
              </p:nvSpPr>
              <p:spPr bwMode="auto">
                <a:xfrm>
                  <a:off x="1628" y="1835"/>
                  <a:ext cx="79" cy="46"/>
                </a:xfrm>
                <a:custGeom>
                  <a:avLst/>
                  <a:gdLst>
                    <a:gd name="T0" fmla="*/ 0 w 279"/>
                    <a:gd name="T1" fmla="*/ 3 h 161"/>
                    <a:gd name="T2" fmla="*/ 1 w 279"/>
                    <a:gd name="T3" fmla="*/ 3 h 161"/>
                    <a:gd name="T4" fmla="*/ 2 w 279"/>
                    <a:gd name="T5" fmla="*/ 3 h 161"/>
                    <a:gd name="T6" fmla="*/ 2 w 279"/>
                    <a:gd name="T7" fmla="*/ 4 h 161"/>
                    <a:gd name="T8" fmla="*/ 3 w 279"/>
                    <a:gd name="T9" fmla="*/ 3 h 161"/>
                    <a:gd name="T10" fmla="*/ 3 w 279"/>
                    <a:gd name="T11" fmla="*/ 3 h 161"/>
                    <a:gd name="T12" fmla="*/ 3 w 279"/>
                    <a:gd name="T13" fmla="*/ 3 h 161"/>
                    <a:gd name="T14" fmla="*/ 4 w 279"/>
                    <a:gd name="T15" fmla="*/ 2 h 161"/>
                    <a:gd name="T16" fmla="*/ 4 w 279"/>
                    <a:gd name="T17" fmla="*/ 1 h 161"/>
                    <a:gd name="T18" fmla="*/ 5 w 279"/>
                    <a:gd name="T19" fmla="*/ 3 h 161"/>
                    <a:gd name="T20" fmla="*/ 6 w 279"/>
                    <a:gd name="T21" fmla="*/ 2 h 161"/>
                    <a:gd name="T22" fmla="*/ 5 w 279"/>
                    <a:gd name="T23" fmla="*/ 1 h 161"/>
                    <a:gd name="T24" fmla="*/ 6 w 279"/>
                    <a:gd name="T25" fmla="*/ 1 h 161"/>
                    <a:gd name="T26" fmla="*/ 5 w 279"/>
                    <a:gd name="T27" fmla="*/ 0 h 161"/>
                    <a:gd name="T28" fmla="*/ 3 w 279"/>
                    <a:gd name="T29" fmla="*/ 1 h 161"/>
                    <a:gd name="T30" fmla="*/ 0 w 279"/>
                    <a:gd name="T31" fmla="*/ 3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9"/>
                    <a:gd name="T49" fmla="*/ 0 h 161"/>
                    <a:gd name="T50" fmla="*/ 279 w 279"/>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9" h="161">
                      <a:moveTo>
                        <a:pt x="0" y="125"/>
                      </a:moveTo>
                      <a:lnTo>
                        <a:pt x="62" y="148"/>
                      </a:lnTo>
                      <a:lnTo>
                        <a:pt x="78" y="122"/>
                      </a:lnTo>
                      <a:lnTo>
                        <a:pt x="93" y="161"/>
                      </a:lnTo>
                      <a:lnTo>
                        <a:pt x="122" y="146"/>
                      </a:lnTo>
                      <a:lnTo>
                        <a:pt x="116" y="108"/>
                      </a:lnTo>
                      <a:lnTo>
                        <a:pt x="147" y="130"/>
                      </a:lnTo>
                      <a:lnTo>
                        <a:pt x="164" y="72"/>
                      </a:lnTo>
                      <a:lnTo>
                        <a:pt x="189" y="67"/>
                      </a:lnTo>
                      <a:lnTo>
                        <a:pt x="198" y="121"/>
                      </a:lnTo>
                      <a:lnTo>
                        <a:pt x="258" y="80"/>
                      </a:lnTo>
                      <a:lnTo>
                        <a:pt x="241" y="33"/>
                      </a:lnTo>
                      <a:lnTo>
                        <a:pt x="279" y="23"/>
                      </a:lnTo>
                      <a:lnTo>
                        <a:pt x="240" y="0"/>
                      </a:lnTo>
                      <a:lnTo>
                        <a:pt x="136" y="23"/>
                      </a:lnTo>
                      <a:lnTo>
                        <a:pt x="0" y="1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6" name="Freeform 260"/>
                <p:cNvSpPr/>
                <p:nvPr/>
              </p:nvSpPr>
              <p:spPr bwMode="auto">
                <a:xfrm>
                  <a:off x="1670" y="1941"/>
                  <a:ext cx="195" cy="112"/>
                </a:xfrm>
                <a:custGeom>
                  <a:avLst/>
                  <a:gdLst>
                    <a:gd name="T0" fmla="*/ 0 w 688"/>
                    <a:gd name="T1" fmla="*/ 3 h 394"/>
                    <a:gd name="T2" fmla="*/ 1 w 688"/>
                    <a:gd name="T3" fmla="*/ 2 h 394"/>
                    <a:gd name="T4" fmla="*/ 0 w 688"/>
                    <a:gd name="T5" fmla="*/ 2 h 394"/>
                    <a:gd name="T6" fmla="*/ 2 w 688"/>
                    <a:gd name="T7" fmla="*/ 1 h 394"/>
                    <a:gd name="T8" fmla="*/ 4 w 688"/>
                    <a:gd name="T9" fmla="*/ 0 h 394"/>
                    <a:gd name="T10" fmla="*/ 4 w 688"/>
                    <a:gd name="T11" fmla="*/ 1 h 394"/>
                    <a:gd name="T12" fmla="*/ 4 w 688"/>
                    <a:gd name="T13" fmla="*/ 1 h 394"/>
                    <a:gd name="T14" fmla="*/ 5 w 688"/>
                    <a:gd name="T15" fmla="*/ 1 h 394"/>
                    <a:gd name="T16" fmla="*/ 7 w 688"/>
                    <a:gd name="T17" fmla="*/ 1 h 394"/>
                    <a:gd name="T18" fmla="*/ 6 w 688"/>
                    <a:gd name="T19" fmla="*/ 2 h 394"/>
                    <a:gd name="T20" fmla="*/ 8 w 688"/>
                    <a:gd name="T21" fmla="*/ 2 h 394"/>
                    <a:gd name="T22" fmla="*/ 7 w 688"/>
                    <a:gd name="T23" fmla="*/ 1 h 394"/>
                    <a:gd name="T24" fmla="*/ 8 w 688"/>
                    <a:gd name="T25" fmla="*/ 1 h 394"/>
                    <a:gd name="T26" fmla="*/ 9 w 688"/>
                    <a:gd name="T27" fmla="*/ 3 h 394"/>
                    <a:gd name="T28" fmla="*/ 10 w 688"/>
                    <a:gd name="T29" fmla="*/ 3 h 394"/>
                    <a:gd name="T30" fmla="*/ 9 w 688"/>
                    <a:gd name="T31" fmla="*/ 0 h 394"/>
                    <a:gd name="T32" fmla="*/ 10 w 688"/>
                    <a:gd name="T33" fmla="*/ 0 h 394"/>
                    <a:gd name="T34" fmla="*/ 12 w 688"/>
                    <a:gd name="T35" fmla="*/ 1 h 394"/>
                    <a:gd name="T36" fmla="*/ 12 w 688"/>
                    <a:gd name="T37" fmla="*/ 4 h 394"/>
                    <a:gd name="T38" fmla="*/ 16 w 688"/>
                    <a:gd name="T39" fmla="*/ 6 h 394"/>
                    <a:gd name="T40" fmla="*/ 16 w 688"/>
                    <a:gd name="T41" fmla="*/ 7 h 394"/>
                    <a:gd name="T42" fmla="*/ 15 w 688"/>
                    <a:gd name="T43" fmla="*/ 7 h 394"/>
                    <a:gd name="T44" fmla="*/ 14 w 688"/>
                    <a:gd name="T45" fmla="*/ 7 h 394"/>
                    <a:gd name="T46" fmla="*/ 15 w 688"/>
                    <a:gd name="T47" fmla="*/ 8 h 394"/>
                    <a:gd name="T48" fmla="*/ 14 w 688"/>
                    <a:gd name="T49" fmla="*/ 9 h 394"/>
                    <a:gd name="T50" fmla="*/ 12 w 688"/>
                    <a:gd name="T51" fmla="*/ 8 h 394"/>
                    <a:gd name="T52" fmla="*/ 11 w 688"/>
                    <a:gd name="T53" fmla="*/ 7 h 394"/>
                    <a:gd name="T54" fmla="*/ 8 w 688"/>
                    <a:gd name="T55" fmla="*/ 9 h 394"/>
                    <a:gd name="T56" fmla="*/ 5 w 688"/>
                    <a:gd name="T57" fmla="*/ 9 h 394"/>
                    <a:gd name="T58" fmla="*/ 4 w 688"/>
                    <a:gd name="T59" fmla="*/ 8 h 394"/>
                    <a:gd name="T60" fmla="*/ 3 w 688"/>
                    <a:gd name="T61" fmla="*/ 8 h 394"/>
                    <a:gd name="T62" fmla="*/ 1 w 688"/>
                    <a:gd name="T63" fmla="*/ 6 h 394"/>
                    <a:gd name="T64" fmla="*/ 6 w 688"/>
                    <a:gd name="T65" fmla="*/ 6 h 394"/>
                    <a:gd name="T66" fmla="*/ 1 w 688"/>
                    <a:gd name="T67" fmla="*/ 5 h 394"/>
                    <a:gd name="T68" fmla="*/ 1 w 688"/>
                    <a:gd name="T69" fmla="*/ 5 h 394"/>
                    <a:gd name="T70" fmla="*/ 3 w 688"/>
                    <a:gd name="T71" fmla="*/ 4 h 394"/>
                    <a:gd name="T72" fmla="*/ 1 w 688"/>
                    <a:gd name="T73" fmla="*/ 4 h 394"/>
                    <a:gd name="T74" fmla="*/ 1 w 688"/>
                    <a:gd name="T75" fmla="*/ 3 h 394"/>
                    <a:gd name="T76" fmla="*/ 0 w 688"/>
                    <a:gd name="T77" fmla="*/ 3 h 3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8"/>
                    <a:gd name="T118" fmla="*/ 0 h 394"/>
                    <a:gd name="T119" fmla="*/ 688 w 688"/>
                    <a:gd name="T120" fmla="*/ 394 h 39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8" h="394">
                      <a:moveTo>
                        <a:pt x="0" y="128"/>
                      </a:moveTo>
                      <a:lnTo>
                        <a:pt x="37" y="96"/>
                      </a:lnTo>
                      <a:lnTo>
                        <a:pt x="17" y="80"/>
                      </a:lnTo>
                      <a:lnTo>
                        <a:pt x="101" y="23"/>
                      </a:lnTo>
                      <a:lnTo>
                        <a:pt x="168" y="0"/>
                      </a:lnTo>
                      <a:lnTo>
                        <a:pt x="189" y="40"/>
                      </a:lnTo>
                      <a:lnTo>
                        <a:pt x="166" y="65"/>
                      </a:lnTo>
                      <a:lnTo>
                        <a:pt x="226" y="32"/>
                      </a:lnTo>
                      <a:lnTo>
                        <a:pt x="296" y="59"/>
                      </a:lnTo>
                      <a:lnTo>
                        <a:pt x="268" y="88"/>
                      </a:lnTo>
                      <a:lnTo>
                        <a:pt x="349" y="69"/>
                      </a:lnTo>
                      <a:lnTo>
                        <a:pt x="326" y="35"/>
                      </a:lnTo>
                      <a:lnTo>
                        <a:pt x="356" y="39"/>
                      </a:lnTo>
                      <a:lnTo>
                        <a:pt x="416" y="146"/>
                      </a:lnTo>
                      <a:lnTo>
                        <a:pt x="439" y="120"/>
                      </a:lnTo>
                      <a:lnTo>
                        <a:pt x="414" y="4"/>
                      </a:lnTo>
                      <a:lnTo>
                        <a:pt x="466" y="5"/>
                      </a:lnTo>
                      <a:lnTo>
                        <a:pt x="521" y="47"/>
                      </a:lnTo>
                      <a:lnTo>
                        <a:pt x="552" y="191"/>
                      </a:lnTo>
                      <a:lnTo>
                        <a:pt x="688" y="261"/>
                      </a:lnTo>
                      <a:lnTo>
                        <a:pt x="686" y="299"/>
                      </a:lnTo>
                      <a:lnTo>
                        <a:pt x="651" y="283"/>
                      </a:lnTo>
                      <a:lnTo>
                        <a:pt x="609" y="308"/>
                      </a:lnTo>
                      <a:lnTo>
                        <a:pt x="665" y="341"/>
                      </a:lnTo>
                      <a:lnTo>
                        <a:pt x="612" y="371"/>
                      </a:lnTo>
                      <a:lnTo>
                        <a:pt x="525" y="354"/>
                      </a:lnTo>
                      <a:lnTo>
                        <a:pt x="476" y="315"/>
                      </a:lnTo>
                      <a:lnTo>
                        <a:pt x="359" y="380"/>
                      </a:lnTo>
                      <a:lnTo>
                        <a:pt x="218" y="394"/>
                      </a:lnTo>
                      <a:lnTo>
                        <a:pt x="189" y="333"/>
                      </a:lnTo>
                      <a:lnTo>
                        <a:pt x="111" y="329"/>
                      </a:lnTo>
                      <a:lnTo>
                        <a:pt x="60" y="274"/>
                      </a:lnTo>
                      <a:lnTo>
                        <a:pt x="263" y="242"/>
                      </a:lnTo>
                      <a:lnTo>
                        <a:pt x="53" y="226"/>
                      </a:lnTo>
                      <a:lnTo>
                        <a:pt x="28" y="192"/>
                      </a:lnTo>
                      <a:lnTo>
                        <a:pt x="134" y="157"/>
                      </a:lnTo>
                      <a:lnTo>
                        <a:pt x="37" y="164"/>
                      </a:lnTo>
                      <a:lnTo>
                        <a:pt x="42" y="146"/>
                      </a:lnTo>
                      <a:lnTo>
                        <a:pt x="0" y="12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7" name="Freeform 261"/>
                <p:cNvSpPr/>
                <p:nvPr/>
              </p:nvSpPr>
              <p:spPr bwMode="auto">
                <a:xfrm>
                  <a:off x="1683" y="1853"/>
                  <a:ext cx="134" cy="62"/>
                </a:xfrm>
                <a:custGeom>
                  <a:avLst/>
                  <a:gdLst>
                    <a:gd name="T0" fmla="*/ 0 w 468"/>
                    <a:gd name="T1" fmla="*/ 3 h 217"/>
                    <a:gd name="T2" fmla="*/ 0 w 468"/>
                    <a:gd name="T3" fmla="*/ 3 h 217"/>
                    <a:gd name="T4" fmla="*/ 2 w 468"/>
                    <a:gd name="T5" fmla="*/ 3 h 217"/>
                    <a:gd name="T6" fmla="*/ 0 w 468"/>
                    <a:gd name="T7" fmla="*/ 3 h 217"/>
                    <a:gd name="T8" fmla="*/ 3 w 468"/>
                    <a:gd name="T9" fmla="*/ 2 h 217"/>
                    <a:gd name="T10" fmla="*/ 1 w 468"/>
                    <a:gd name="T11" fmla="*/ 2 h 217"/>
                    <a:gd name="T12" fmla="*/ 1 w 468"/>
                    <a:gd name="T13" fmla="*/ 1 h 217"/>
                    <a:gd name="T14" fmla="*/ 3 w 468"/>
                    <a:gd name="T15" fmla="*/ 1 h 217"/>
                    <a:gd name="T16" fmla="*/ 1 w 468"/>
                    <a:gd name="T17" fmla="*/ 1 h 217"/>
                    <a:gd name="T18" fmla="*/ 3 w 468"/>
                    <a:gd name="T19" fmla="*/ 1 h 217"/>
                    <a:gd name="T20" fmla="*/ 5 w 468"/>
                    <a:gd name="T21" fmla="*/ 1 h 217"/>
                    <a:gd name="T22" fmla="*/ 6 w 468"/>
                    <a:gd name="T23" fmla="*/ 3 h 217"/>
                    <a:gd name="T24" fmla="*/ 8 w 468"/>
                    <a:gd name="T25" fmla="*/ 3 h 217"/>
                    <a:gd name="T26" fmla="*/ 7 w 468"/>
                    <a:gd name="T27" fmla="*/ 2 h 217"/>
                    <a:gd name="T28" fmla="*/ 7 w 468"/>
                    <a:gd name="T29" fmla="*/ 1 h 217"/>
                    <a:gd name="T30" fmla="*/ 7 w 468"/>
                    <a:gd name="T31" fmla="*/ 1 h 217"/>
                    <a:gd name="T32" fmla="*/ 8 w 468"/>
                    <a:gd name="T33" fmla="*/ 0 h 217"/>
                    <a:gd name="T34" fmla="*/ 9 w 468"/>
                    <a:gd name="T35" fmla="*/ 1 h 217"/>
                    <a:gd name="T36" fmla="*/ 8 w 468"/>
                    <a:gd name="T37" fmla="*/ 2 h 217"/>
                    <a:gd name="T38" fmla="*/ 9 w 468"/>
                    <a:gd name="T39" fmla="*/ 2 h 217"/>
                    <a:gd name="T40" fmla="*/ 9 w 468"/>
                    <a:gd name="T41" fmla="*/ 2 h 217"/>
                    <a:gd name="T42" fmla="*/ 10 w 468"/>
                    <a:gd name="T43" fmla="*/ 3 h 217"/>
                    <a:gd name="T44" fmla="*/ 10 w 468"/>
                    <a:gd name="T45" fmla="*/ 2 h 217"/>
                    <a:gd name="T46" fmla="*/ 11 w 468"/>
                    <a:gd name="T47" fmla="*/ 3 h 217"/>
                    <a:gd name="T48" fmla="*/ 11 w 468"/>
                    <a:gd name="T49" fmla="*/ 4 h 217"/>
                    <a:gd name="T50" fmla="*/ 8 w 468"/>
                    <a:gd name="T51" fmla="*/ 4 h 217"/>
                    <a:gd name="T52" fmla="*/ 5 w 468"/>
                    <a:gd name="T53" fmla="*/ 5 h 217"/>
                    <a:gd name="T54" fmla="*/ 3 w 468"/>
                    <a:gd name="T55" fmla="*/ 4 h 217"/>
                    <a:gd name="T56" fmla="*/ 6 w 468"/>
                    <a:gd name="T57" fmla="*/ 3 h 217"/>
                    <a:gd name="T58" fmla="*/ 3 w 468"/>
                    <a:gd name="T59" fmla="*/ 4 h 217"/>
                    <a:gd name="T60" fmla="*/ 4 w 468"/>
                    <a:gd name="T61" fmla="*/ 3 h 217"/>
                    <a:gd name="T62" fmla="*/ 3 w 468"/>
                    <a:gd name="T63" fmla="*/ 4 h 217"/>
                    <a:gd name="T64" fmla="*/ 1 w 468"/>
                    <a:gd name="T65" fmla="*/ 4 h 217"/>
                    <a:gd name="T66" fmla="*/ 0 w 468"/>
                    <a:gd name="T67" fmla="*/ 3 h 2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8"/>
                    <a:gd name="T103" fmla="*/ 0 h 217"/>
                    <a:gd name="T104" fmla="*/ 468 w 468"/>
                    <a:gd name="T105" fmla="*/ 217 h 2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8" h="217">
                      <a:moveTo>
                        <a:pt x="0" y="143"/>
                      </a:moveTo>
                      <a:lnTo>
                        <a:pt x="18" y="125"/>
                      </a:lnTo>
                      <a:lnTo>
                        <a:pt x="100" y="105"/>
                      </a:lnTo>
                      <a:lnTo>
                        <a:pt x="18" y="109"/>
                      </a:lnTo>
                      <a:lnTo>
                        <a:pt x="113" y="88"/>
                      </a:lnTo>
                      <a:lnTo>
                        <a:pt x="36" y="88"/>
                      </a:lnTo>
                      <a:lnTo>
                        <a:pt x="44" y="64"/>
                      </a:lnTo>
                      <a:lnTo>
                        <a:pt x="115" y="63"/>
                      </a:lnTo>
                      <a:lnTo>
                        <a:pt x="64" y="57"/>
                      </a:lnTo>
                      <a:lnTo>
                        <a:pt x="106" y="36"/>
                      </a:lnTo>
                      <a:lnTo>
                        <a:pt x="200" y="63"/>
                      </a:lnTo>
                      <a:lnTo>
                        <a:pt x="247" y="117"/>
                      </a:lnTo>
                      <a:lnTo>
                        <a:pt x="334" y="120"/>
                      </a:lnTo>
                      <a:lnTo>
                        <a:pt x="300" y="88"/>
                      </a:lnTo>
                      <a:lnTo>
                        <a:pt x="317" y="65"/>
                      </a:lnTo>
                      <a:lnTo>
                        <a:pt x="280" y="40"/>
                      </a:lnTo>
                      <a:lnTo>
                        <a:pt x="342" y="0"/>
                      </a:lnTo>
                      <a:lnTo>
                        <a:pt x="366" y="48"/>
                      </a:lnTo>
                      <a:lnTo>
                        <a:pt x="349" y="69"/>
                      </a:lnTo>
                      <a:lnTo>
                        <a:pt x="384" y="76"/>
                      </a:lnTo>
                      <a:lnTo>
                        <a:pt x="369" y="99"/>
                      </a:lnTo>
                      <a:lnTo>
                        <a:pt x="414" y="107"/>
                      </a:lnTo>
                      <a:lnTo>
                        <a:pt x="439" y="75"/>
                      </a:lnTo>
                      <a:lnTo>
                        <a:pt x="468" y="111"/>
                      </a:lnTo>
                      <a:lnTo>
                        <a:pt x="446" y="161"/>
                      </a:lnTo>
                      <a:lnTo>
                        <a:pt x="344" y="157"/>
                      </a:lnTo>
                      <a:lnTo>
                        <a:pt x="191" y="217"/>
                      </a:lnTo>
                      <a:lnTo>
                        <a:pt x="129" y="187"/>
                      </a:lnTo>
                      <a:lnTo>
                        <a:pt x="259" y="137"/>
                      </a:lnTo>
                      <a:lnTo>
                        <a:pt x="146" y="167"/>
                      </a:lnTo>
                      <a:lnTo>
                        <a:pt x="165" y="128"/>
                      </a:lnTo>
                      <a:lnTo>
                        <a:pt x="108" y="170"/>
                      </a:lnTo>
                      <a:lnTo>
                        <a:pt x="44" y="157"/>
                      </a:lnTo>
                      <a:lnTo>
                        <a:pt x="0" y="14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8" name="Freeform 262"/>
                <p:cNvSpPr/>
                <p:nvPr/>
              </p:nvSpPr>
              <p:spPr bwMode="auto">
                <a:xfrm>
                  <a:off x="1817" y="1788"/>
                  <a:ext cx="69" cy="38"/>
                </a:xfrm>
                <a:custGeom>
                  <a:avLst/>
                  <a:gdLst>
                    <a:gd name="T0" fmla="*/ 0 w 244"/>
                    <a:gd name="T1" fmla="*/ 0 h 134"/>
                    <a:gd name="T2" fmla="*/ 1 w 244"/>
                    <a:gd name="T3" fmla="*/ 1 h 134"/>
                    <a:gd name="T4" fmla="*/ 2 w 244"/>
                    <a:gd name="T5" fmla="*/ 1 h 134"/>
                    <a:gd name="T6" fmla="*/ 1 w 244"/>
                    <a:gd name="T7" fmla="*/ 1 h 134"/>
                    <a:gd name="T8" fmla="*/ 2 w 244"/>
                    <a:gd name="T9" fmla="*/ 2 h 134"/>
                    <a:gd name="T10" fmla="*/ 1 w 244"/>
                    <a:gd name="T11" fmla="*/ 2 h 134"/>
                    <a:gd name="T12" fmla="*/ 2 w 244"/>
                    <a:gd name="T13" fmla="*/ 2 h 134"/>
                    <a:gd name="T14" fmla="*/ 6 w 244"/>
                    <a:gd name="T15" fmla="*/ 3 h 134"/>
                    <a:gd name="T16" fmla="*/ 5 w 244"/>
                    <a:gd name="T17" fmla="*/ 1 h 134"/>
                    <a:gd name="T18" fmla="*/ 3 w 244"/>
                    <a:gd name="T19" fmla="*/ 0 h 134"/>
                    <a:gd name="T20" fmla="*/ 2 w 244"/>
                    <a:gd name="T21" fmla="*/ 1 h 134"/>
                    <a:gd name="T22" fmla="*/ 2 w 244"/>
                    <a:gd name="T23" fmla="*/ 0 h 134"/>
                    <a:gd name="T24" fmla="*/ 0 w 244"/>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
                    <a:gd name="T40" fmla="*/ 0 h 134"/>
                    <a:gd name="T41" fmla="*/ 244 w 244"/>
                    <a:gd name="T42" fmla="*/ 134 h 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 h="134">
                      <a:moveTo>
                        <a:pt x="0" y="0"/>
                      </a:moveTo>
                      <a:lnTo>
                        <a:pt x="22" y="48"/>
                      </a:lnTo>
                      <a:lnTo>
                        <a:pt x="79" y="48"/>
                      </a:lnTo>
                      <a:lnTo>
                        <a:pt x="59" y="60"/>
                      </a:lnTo>
                      <a:lnTo>
                        <a:pt x="75" y="76"/>
                      </a:lnTo>
                      <a:lnTo>
                        <a:pt x="23" y="83"/>
                      </a:lnTo>
                      <a:lnTo>
                        <a:pt x="107" y="100"/>
                      </a:lnTo>
                      <a:lnTo>
                        <a:pt x="244" y="134"/>
                      </a:lnTo>
                      <a:lnTo>
                        <a:pt x="221" y="58"/>
                      </a:lnTo>
                      <a:lnTo>
                        <a:pt x="123" y="11"/>
                      </a:lnTo>
                      <a:lnTo>
                        <a:pt x="93" y="31"/>
                      </a:lnTo>
                      <a:lnTo>
                        <a:pt x="85" y="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29" name="Freeform 263"/>
                <p:cNvSpPr/>
                <p:nvPr/>
              </p:nvSpPr>
              <p:spPr bwMode="auto">
                <a:xfrm>
                  <a:off x="1848" y="1861"/>
                  <a:ext cx="56" cy="39"/>
                </a:xfrm>
                <a:custGeom>
                  <a:avLst/>
                  <a:gdLst>
                    <a:gd name="T0" fmla="*/ 0 w 195"/>
                    <a:gd name="T1" fmla="*/ 2 h 137"/>
                    <a:gd name="T2" fmla="*/ 1 w 195"/>
                    <a:gd name="T3" fmla="*/ 1 h 137"/>
                    <a:gd name="T4" fmla="*/ 1 w 195"/>
                    <a:gd name="T5" fmla="*/ 1 h 137"/>
                    <a:gd name="T6" fmla="*/ 0 w 195"/>
                    <a:gd name="T7" fmla="*/ 1 h 137"/>
                    <a:gd name="T8" fmla="*/ 1 w 195"/>
                    <a:gd name="T9" fmla="*/ 0 h 137"/>
                    <a:gd name="T10" fmla="*/ 2 w 195"/>
                    <a:gd name="T11" fmla="*/ 1 h 137"/>
                    <a:gd name="T12" fmla="*/ 1 w 195"/>
                    <a:gd name="T13" fmla="*/ 0 h 137"/>
                    <a:gd name="T14" fmla="*/ 4 w 195"/>
                    <a:gd name="T15" fmla="*/ 0 h 137"/>
                    <a:gd name="T16" fmla="*/ 5 w 195"/>
                    <a:gd name="T17" fmla="*/ 2 h 137"/>
                    <a:gd name="T18" fmla="*/ 4 w 195"/>
                    <a:gd name="T19" fmla="*/ 2 h 137"/>
                    <a:gd name="T20" fmla="*/ 4 w 195"/>
                    <a:gd name="T21" fmla="*/ 3 h 137"/>
                    <a:gd name="T22" fmla="*/ 2 w 195"/>
                    <a:gd name="T23" fmla="*/ 3 h 137"/>
                    <a:gd name="T24" fmla="*/ 2 w 195"/>
                    <a:gd name="T25" fmla="*/ 3 h 137"/>
                    <a:gd name="T26" fmla="*/ 2 w 195"/>
                    <a:gd name="T27" fmla="*/ 2 h 137"/>
                    <a:gd name="T28" fmla="*/ 3 w 195"/>
                    <a:gd name="T29" fmla="*/ 2 h 137"/>
                    <a:gd name="T30" fmla="*/ 0 w 195"/>
                    <a:gd name="T31" fmla="*/ 2 h 1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5"/>
                    <a:gd name="T49" fmla="*/ 0 h 137"/>
                    <a:gd name="T50" fmla="*/ 195 w 195"/>
                    <a:gd name="T51" fmla="*/ 137 h 13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5" h="137">
                      <a:moveTo>
                        <a:pt x="0" y="90"/>
                      </a:moveTo>
                      <a:lnTo>
                        <a:pt x="23" y="58"/>
                      </a:lnTo>
                      <a:lnTo>
                        <a:pt x="58" y="64"/>
                      </a:lnTo>
                      <a:lnTo>
                        <a:pt x="11" y="30"/>
                      </a:lnTo>
                      <a:lnTo>
                        <a:pt x="24" y="10"/>
                      </a:lnTo>
                      <a:lnTo>
                        <a:pt x="99" y="54"/>
                      </a:lnTo>
                      <a:lnTo>
                        <a:pt x="57" y="7"/>
                      </a:lnTo>
                      <a:lnTo>
                        <a:pt x="175" y="0"/>
                      </a:lnTo>
                      <a:lnTo>
                        <a:pt x="195" y="100"/>
                      </a:lnTo>
                      <a:lnTo>
                        <a:pt x="171" y="83"/>
                      </a:lnTo>
                      <a:lnTo>
                        <a:pt x="170" y="137"/>
                      </a:lnTo>
                      <a:lnTo>
                        <a:pt x="76" y="131"/>
                      </a:lnTo>
                      <a:lnTo>
                        <a:pt x="92" y="117"/>
                      </a:lnTo>
                      <a:lnTo>
                        <a:pt x="69" y="98"/>
                      </a:lnTo>
                      <a:lnTo>
                        <a:pt x="138" y="69"/>
                      </a:lnTo>
                      <a:lnTo>
                        <a:pt x="0" y="9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0" name="Freeform 264"/>
                <p:cNvSpPr/>
                <p:nvPr/>
              </p:nvSpPr>
              <p:spPr bwMode="auto">
                <a:xfrm>
                  <a:off x="1849" y="1929"/>
                  <a:ext cx="65" cy="61"/>
                </a:xfrm>
                <a:custGeom>
                  <a:avLst/>
                  <a:gdLst>
                    <a:gd name="T0" fmla="*/ 0 w 228"/>
                    <a:gd name="T1" fmla="*/ 3 h 214"/>
                    <a:gd name="T2" fmla="*/ 0 w 228"/>
                    <a:gd name="T3" fmla="*/ 2 h 214"/>
                    <a:gd name="T4" fmla="*/ 2 w 228"/>
                    <a:gd name="T5" fmla="*/ 2 h 214"/>
                    <a:gd name="T6" fmla="*/ 2 w 228"/>
                    <a:gd name="T7" fmla="*/ 1 h 214"/>
                    <a:gd name="T8" fmla="*/ 2 w 228"/>
                    <a:gd name="T9" fmla="*/ 1 h 214"/>
                    <a:gd name="T10" fmla="*/ 1 w 228"/>
                    <a:gd name="T11" fmla="*/ 1 h 214"/>
                    <a:gd name="T12" fmla="*/ 2 w 228"/>
                    <a:gd name="T13" fmla="*/ 1 h 214"/>
                    <a:gd name="T14" fmla="*/ 1 w 228"/>
                    <a:gd name="T15" fmla="*/ 0 h 214"/>
                    <a:gd name="T16" fmla="*/ 5 w 228"/>
                    <a:gd name="T17" fmla="*/ 0 h 214"/>
                    <a:gd name="T18" fmla="*/ 5 w 228"/>
                    <a:gd name="T19" fmla="*/ 1 h 214"/>
                    <a:gd name="T20" fmla="*/ 4 w 228"/>
                    <a:gd name="T21" fmla="*/ 2 h 214"/>
                    <a:gd name="T22" fmla="*/ 5 w 228"/>
                    <a:gd name="T23" fmla="*/ 2 h 214"/>
                    <a:gd name="T24" fmla="*/ 5 w 228"/>
                    <a:gd name="T25" fmla="*/ 4 h 214"/>
                    <a:gd name="T26" fmla="*/ 3 w 228"/>
                    <a:gd name="T27" fmla="*/ 5 h 214"/>
                    <a:gd name="T28" fmla="*/ 2 w 228"/>
                    <a:gd name="T29" fmla="*/ 4 h 214"/>
                    <a:gd name="T30" fmla="*/ 0 w 228"/>
                    <a:gd name="T31" fmla="*/ 3 h 2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214"/>
                    <a:gd name="T50" fmla="*/ 228 w 228"/>
                    <a:gd name="T51" fmla="*/ 214 h 2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214">
                      <a:moveTo>
                        <a:pt x="0" y="107"/>
                      </a:moveTo>
                      <a:lnTo>
                        <a:pt x="14" y="80"/>
                      </a:lnTo>
                      <a:lnTo>
                        <a:pt x="87" y="95"/>
                      </a:lnTo>
                      <a:lnTo>
                        <a:pt x="77" y="62"/>
                      </a:lnTo>
                      <a:lnTo>
                        <a:pt x="95" y="64"/>
                      </a:lnTo>
                      <a:lnTo>
                        <a:pt x="45" y="45"/>
                      </a:lnTo>
                      <a:lnTo>
                        <a:pt x="72" y="35"/>
                      </a:lnTo>
                      <a:lnTo>
                        <a:pt x="47" y="18"/>
                      </a:lnTo>
                      <a:lnTo>
                        <a:pt x="196" y="0"/>
                      </a:lnTo>
                      <a:lnTo>
                        <a:pt x="200" y="46"/>
                      </a:lnTo>
                      <a:lnTo>
                        <a:pt x="155" y="84"/>
                      </a:lnTo>
                      <a:lnTo>
                        <a:pt x="219" y="95"/>
                      </a:lnTo>
                      <a:lnTo>
                        <a:pt x="228" y="173"/>
                      </a:lnTo>
                      <a:lnTo>
                        <a:pt x="132" y="214"/>
                      </a:lnTo>
                      <a:lnTo>
                        <a:pt x="87" y="154"/>
                      </a:lnTo>
                      <a:lnTo>
                        <a:pt x="0" y="10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1" name="Freeform 265"/>
                <p:cNvSpPr/>
                <p:nvPr/>
              </p:nvSpPr>
              <p:spPr bwMode="auto">
                <a:xfrm>
                  <a:off x="1895" y="1798"/>
                  <a:ext cx="39" cy="31"/>
                </a:xfrm>
                <a:custGeom>
                  <a:avLst/>
                  <a:gdLst>
                    <a:gd name="T0" fmla="*/ 0 w 136"/>
                    <a:gd name="T1" fmla="*/ 0 h 109"/>
                    <a:gd name="T2" fmla="*/ 0 w 136"/>
                    <a:gd name="T3" fmla="*/ 1 h 109"/>
                    <a:gd name="T4" fmla="*/ 1 w 136"/>
                    <a:gd name="T5" fmla="*/ 2 h 109"/>
                    <a:gd name="T6" fmla="*/ 1 w 136"/>
                    <a:gd name="T7" fmla="*/ 2 h 109"/>
                    <a:gd name="T8" fmla="*/ 1 w 136"/>
                    <a:gd name="T9" fmla="*/ 3 h 109"/>
                    <a:gd name="T10" fmla="*/ 3 w 136"/>
                    <a:gd name="T11" fmla="*/ 2 h 109"/>
                    <a:gd name="T12" fmla="*/ 3 w 136"/>
                    <a:gd name="T13" fmla="*/ 1 h 109"/>
                    <a:gd name="T14" fmla="*/ 0 w 13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09"/>
                    <a:gd name="T26" fmla="*/ 136 w 13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09">
                      <a:moveTo>
                        <a:pt x="0" y="0"/>
                      </a:moveTo>
                      <a:lnTo>
                        <a:pt x="18" y="65"/>
                      </a:lnTo>
                      <a:lnTo>
                        <a:pt x="59" y="71"/>
                      </a:lnTo>
                      <a:lnTo>
                        <a:pt x="23" y="79"/>
                      </a:lnTo>
                      <a:lnTo>
                        <a:pt x="42" y="109"/>
                      </a:lnTo>
                      <a:lnTo>
                        <a:pt x="127" y="91"/>
                      </a:lnTo>
                      <a:lnTo>
                        <a:pt x="136" y="54"/>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2" name="Freeform 266"/>
                <p:cNvSpPr/>
                <p:nvPr/>
              </p:nvSpPr>
              <p:spPr bwMode="auto">
                <a:xfrm>
                  <a:off x="1909" y="1846"/>
                  <a:ext cx="188" cy="69"/>
                </a:xfrm>
                <a:custGeom>
                  <a:avLst/>
                  <a:gdLst>
                    <a:gd name="T0" fmla="*/ 0 w 659"/>
                    <a:gd name="T1" fmla="*/ 1 h 241"/>
                    <a:gd name="T2" fmla="*/ 1 w 659"/>
                    <a:gd name="T3" fmla="*/ 0 h 241"/>
                    <a:gd name="T4" fmla="*/ 2 w 659"/>
                    <a:gd name="T5" fmla="*/ 0 h 241"/>
                    <a:gd name="T6" fmla="*/ 3 w 659"/>
                    <a:gd name="T7" fmla="*/ 1 h 241"/>
                    <a:gd name="T8" fmla="*/ 3 w 659"/>
                    <a:gd name="T9" fmla="*/ 1 h 241"/>
                    <a:gd name="T10" fmla="*/ 5 w 659"/>
                    <a:gd name="T11" fmla="*/ 1 h 241"/>
                    <a:gd name="T12" fmla="*/ 6 w 659"/>
                    <a:gd name="T13" fmla="*/ 1 h 241"/>
                    <a:gd name="T14" fmla="*/ 5 w 659"/>
                    <a:gd name="T15" fmla="*/ 1 h 241"/>
                    <a:gd name="T16" fmla="*/ 7 w 659"/>
                    <a:gd name="T17" fmla="*/ 2 h 241"/>
                    <a:gd name="T18" fmla="*/ 5 w 659"/>
                    <a:gd name="T19" fmla="*/ 2 h 241"/>
                    <a:gd name="T20" fmla="*/ 6 w 659"/>
                    <a:gd name="T21" fmla="*/ 3 h 241"/>
                    <a:gd name="T22" fmla="*/ 5 w 659"/>
                    <a:gd name="T23" fmla="*/ 3 h 241"/>
                    <a:gd name="T24" fmla="*/ 6 w 659"/>
                    <a:gd name="T25" fmla="*/ 3 h 241"/>
                    <a:gd name="T26" fmla="*/ 7 w 659"/>
                    <a:gd name="T27" fmla="*/ 4 h 241"/>
                    <a:gd name="T28" fmla="*/ 7 w 659"/>
                    <a:gd name="T29" fmla="*/ 3 h 241"/>
                    <a:gd name="T30" fmla="*/ 10 w 659"/>
                    <a:gd name="T31" fmla="*/ 4 h 241"/>
                    <a:gd name="T32" fmla="*/ 13 w 659"/>
                    <a:gd name="T33" fmla="*/ 3 h 241"/>
                    <a:gd name="T34" fmla="*/ 15 w 659"/>
                    <a:gd name="T35" fmla="*/ 4 h 241"/>
                    <a:gd name="T36" fmla="*/ 15 w 659"/>
                    <a:gd name="T37" fmla="*/ 5 h 241"/>
                    <a:gd name="T38" fmla="*/ 15 w 659"/>
                    <a:gd name="T39" fmla="*/ 5 h 241"/>
                    <a:gd name="T40" fmla="*/ 13 w 659"/>
                    <a:gd name="T41" fmla="*/ 6 h 241"/>
                    <a:gd name="T42" fmla="*/ 12 w 659"/>
                    <a:gd name="T43" fmla="*/ 5 h 241"/>
                    <a:gd name="T44" fmla="*/ 12 w 659"/>
                    <a:gd name="T45" fmla="*/ 5 h 241"/>
                    <a:gd name="T46" fmla="*/ 11 w 659"/>
                    <a:gd name="T47" fmla="*/ 5 h 241"/>
                    <a:gd name="T48" fmla="*/ 8 w 659"/>
                    <a:gd name="T49" fmla="*/ 6 h 241"/>
                    <a:gd name="T50" fmla="*/ 7 w 659"/>
                    <a:gd name="T51" fmla="*/ 5 h 241"/>
                    <a:gd name="T52" fmla="*/ 6 w 659"/>
                    <a:gd name="T53" fmla="*/ 5 h 241"/>
                    <a:gd name="T54" fmla="*/ 5 w 659"/>
                    <a:gd name="T55" fmla="*/ 5 h 241"/>
                    <a:gd name="T56" fmla="*/ 5 w 659"/>
                    <a:gd name="T57" fmla="*/ 5 h 241"/>
                    <a:gd name="T58" fmla="*/ 3 w 659"/>
                    <a:gd name="T59" fmla="*/ 2 h 241"/>
                    <a:gd name="T60" fmla="*/ 2 w 659"/>
                    <a:gd name="T61" fmla="*/ 2 h 241"/>
                    <a:gd name="T62" fmla="*/ 0 w 659"/>
                    <a:gd name="T63" fmla="*/ 1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241"/>
                    <a:gd name="T98" fmla="*/ 659 w 659"/>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241">
                      <a:moveTo>
                        <a:pt x="0" y="38"/>
                      </a:moveTo>
                      <a:lnTo>
                        <a:pt x="41" y="0"/>
                      </a:lnTo>
                      <a:lnTo>
                        <a:pt x="97" y="19"/>
                      </a:lnTo>
                      <a:lnTo>
                        <a:pt x="137" y="38"/>
                      </a:lnTo>
                      <a:lnTo>
                        <a:pt x="126" y="65"/>
                      </a:lnTo>
                      <a:lnTo>
                        <a:pt x="200" y="42"/>
                      </a:lnTo>
                      <a:lnTo>
                        <a:pt x="250" y="65"/>
                      </a:lnTo>
                      <a:lnTo>
                        <a:pt x="209" y="65"/>
                      </a:lnTo>
                      <a:lnTo>
                        <a:pt x="293" y="84"/>
                      </a:lnTo>
                      <a:lnTo>
                        <a:pt x="200" y="92"/>
                      </a:lnTo>
                      <a:lnTo>
                        <a:pt x="250" y="108"/>
                      </a:lnTo>
                      <a:lnTo>
                        <a:pt x="214" y="126"/>
                      </a:lnTo>
                      <a:lnTo>
                        <a:pt x="260" y="112"/>
                      </a:lnTo>
                      <a:lnTo>
                        <a:pt x="301" y="158"/>
                      </a:lnTo>
                      <a:lnTo>
                        <a:pt x="310" y="135"/>
                      </a:lnTo>
                      <a:lnTo>
                        <a:pt x="430" y="158"/>
                      </a:lnTo>
                      <a:lnTo>
                        <a:pt x="555" y="114"/>
                      </a:lnTo>
                      <a:lnTo>
                        <a:pt x="659" y="167"/>
                      </a:lnTo>
                      <a:lnTo>
                        <a:pt x="626" y="191"/>
                      </a:lnTo>
                      <a:lnTo>
                        <a:pt x="635" y="231"/>
                      </a:lnTo>
                      <a:lnTo>
                        <a:pt x="576" y="241"/>
                      </a:lnTo>
                      <a:lnTo>
                        <a:pt x="509" y="203"/>
                      </a:lnTo>
                      <a:lnTo>
                        <a:pt x="509" y="231"/>
                      </a:lnTo>
                      <a:lnTo>
                        <a:pt x="473" y="238"/>
                      </a:lnTo>
                      <a:lnTo>
                        <a:pt x="325" y="241"/>
                      </a:lnTo>
                      <a:lnTo>
                        <a:pt x="310" y="207"/>
                      </a:lnTo>
                      <a:lnTo>
                        <a:pt x="274" y="238"/>
                      </a:lnTo>
                      <a:lnTo>
                        <a:pt x="227" y="207"/>
                      </a:lnTo>
                      <a:lnTo>
                        <a:pt x="197" y="229"/>
                      </a:lnTo>
                      <a:lnTo>
                        <a:pt x="141" y="72"/>
                      </a:lnTo>
                      <a:lnTo>
                        <a:pt x="75" y="87"/>
                      </a:lnTo>
                      <a:lnTo>
                        <a:pt x="0" y="3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3" name="Freeform 267"/>
                <p:cNvSpPr/>
                <p:nvPr/>
              </p:nvSpPr>
              <p:spPr bwMode="auto">
                <a:xfrm>
                  <a:off x="1917" y="1728"/>
                  <a:ext cx="121" cy="92"/>
                </a:xfrm>
                <a:custGeom>
                  <a:avLst/>
                  <a:gdLst>
                    <a:gd name="T0" fmla="*/ 0 w 428"/>
                    <a:gd name="T1" fmla="*/ 2 h 323"/>
                    <a:gd name="T2" fmla="*/ 2 w 428"/>
                    <a:gd name="T3" fmla="*/ 2 h 323"/>
                    <a:gd name="T4" fmla="*/ 1 w 428"/>
                    <a:gd name="T5" fmla="*/ 1 h 323"/>
                    <a:gd name="T6" fmla="*/ 3 w 428"/>
                    <a:gd name="T7" fmla="*/ 1 h 323"/>
                    <a:gd name="T8" fmla="*/ 1 w 428"/>
                    <a:gd name="T9" fmla="*/ 0 h 323"/>
                    <a:gd name="T10" fmla="*/ 4 w 428"/>
                    <a:gd name="T11" fmla="*/ 1 h 323"/>
                    <a:gd name="T12" fmla="*/ 5 w 428"/>
                    <a:gd name="T13" fmla="*/ 2 h 323"/>
                    <a:gd name="T14" fmla="*/ 6 w 428"/>
                    <a:gd name="T15" fmla="*/ 2 h 323"/>
                    <a:gd name="T16" fmla="*/ 7 w 428"/>
                    <a:gd name="T17" fmla="*/ 3 h 323"/>
                    <a:gd name="T18" fmla="*/ 7 w 428"/>
                    <a:gd name="T19" fmla="*/ 2 h 323"/>
                    <a:gd name="T20" fmla="*/ 8 w 428"/>
                    <a:gd name="T21" fmla="*/ 2 h 323"/>
                    <a:gd name="T22" fmla="*/ 7 w 428"/>
                    <a:gd name="T23" fmla="*/ 3 h 323"/>
                    <a:gd name="T24" fmla="*/ 8 w 428"/>
                    <a:gd name="T25" fmla="*/ 3 h 323"/>
                    <a:gd name="T26" fmla="*/ 8 w 428"/>
                    <a:gd name="T27" fmla="*/ 4 h 323"/>
                    <a:gd name="T28" fmla="*/ 9 w 428"/>
                    <a:gd name="T29" fmla="*/ 4 h 323"/>
                    <a:gd name="T30" fmla="*/ 10 w 428"/>
                    <a:gd name="T31" fmla="*/ 5 h 323"/>
                    <a:gd name="T32" fmla="*/ 8 w 428"/>
                    <a:gd name="T33" fmla="*/ 5 h 323"/>
                    <a:gd name="T34" fmla="*/ 7 w 428"/>
                    <a:gd name="T35" fmla="*/ 6 h 323"/>
                    <a:gd name="T36" fmla="*/ 7 w 428"/>
                    <a:gd name="T37" fmla="*/ 5 h 323"/>
                    <a:gd name="T38" fmla="*/ 7 w 428"/>
                    <a:gd name="T39" fmla="*/ 7 h 323"/>
                    <a:gd name="T40" fmla="*/ 5 w 428"/>
                    <a:gd name="T41" fmla="*/ 6 h 323"/>
                    <a:gd name="T42" fmla="*/ 6 w 428"/>
                    <a:gd name="T43" fmla="*/ 7 h 323"/>
                    <a:gd name="T44" fmla="*/ 4 w 428"/>
                    <a:gd name="T45" fmla="*/ 7 h 323"/>
                    <a:gd name="T46" fmla="*/ 3 w 428"/>
                    <a:gd name="T47" fmla="*/ 7 h 323"/>
                    <a:gd name="T48" fmla="*/ 4 w 428"/>
                    <a:gd name="T49" fmla="*/ 7 h 323"/>
                    <a:gd name="T50" fmla="*/ 3 w 428"/>
                    <a:gd name="T51" fmla="*/ 7 h 323"/>
                    <a:gd name="T52" fmla="*/ 3 w 428"/>
                    <a:gd name="T53" fmla="*/ 6 h 323"/>
                    <a:gd name="T54" fmla="*/ 3 w 428"/>
                    <a:gd name="T55" fmla="*/ 6 h 323"/>
                    <a:gd name="T56" fmla="*/ 2 w 428"/>
                    <a:gd name="T57" fmla="*/ 5 h 323"/>
                    <a:gd name="T58" fmla="*/ 5 w 428"/>
                    <a:gd name="T59" fmla="*/ 5 h 323"/>
                    <a:gd name="T60" fmla="*/ 1 w 428"/>
                    <a:gd name="T61" fmla="*/ 5 h 323"/>
                    <a:gd name="T62" fmla="*/ 1 w 428"/>
                    <a:gd name="T63" fmla="*/ 4 h 323"/>
                    <a:gd name="T64" fmla="*/ 2 w 428"/>
                    <a:gd name="T65" fmla="*/ 4 h 323"/>
                    <a:gd name="T66" fmla="*/ 0 w 428"/>
                    <a:gd name="T67" fmla="*/ 3 h 323"/>
                    <a:gd name="T68" fmla="*/ 1 w 428"/>
                    <a:gd name="T69" fmla="*/ 3 h 323"/>
                    <a:gd name="T70" fmla="*/ 0 w 428"/>
                    <a:gd name="T71" fmla="*/ 3 h 323"/>
                    <a:gd name="T72" fmla="*/ 2 w 428"/>
                    <a:gd name="T73" fmla="*/ 3 h 323"/>
                    <a:gd name="T74" fmla="*/ 0 w 428"/>
                    <a:gd name="T75" fmla="*/ 2 h 3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8"/>
                    <a:gd name="T115" fmla="*/ 0 h 323"/>
                    <a:gd name="T116" fmla="*/ 428 w 428"/>
                    <a:gd name="T117" fmla="*/ 323 h 3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8" h="323">
                      <a:moveTo>
                        <a:pt x="0" y="103"/>
                      </a:moveTo>
                      <a:lnTo>
                        <a:pt x="103" y="84"/>
                      </a:lnTo>
                      <a:lnTo>
                        <a:pt x="52" y="39"/>
                      </a:lnTo>
                      <a:lnTo>
                        <a:pt x="140" y="20"/>
                      </a:lnTo>
                      <a:lnTo>
                        <a:pt x="67" y="0"/>
                      </a:lnTo>
                      <a:lnTo>
                        <a:pt x="184" y="25"/>
                      </a:lnTo>
                      <a:lnTo>
                        <a:pt x="217" y="85"/>
                      </a:lnTo>
                      <a:lnTo>
                        <a:pt x="277" y="87"/>
                      </a:lnTo>
                      <a:lnTo>
                        <a:pt x="299" y="130"/>
                      </a:lnTo>
                      <a:lnTo>
                        <a:pt x="305" y="100"/>
                      </a:lnTo>
                      <a:lnTo>
                        <a:pt x="332" y="103"/>
                      </a:lnTo>
                      <a:lnTo>
                        <a:pt x="320" y="130"/>
                      </a:lnTo>
                      <a:lnTo>
                        <a:pt x="354" y="150"/>
                      </a:lnTo>
                      <a:lnTo>
                        <a:pt x="332" y="177"/>
                      </a:lnTo>
                      <a:lnTo>
                        <a:pt x="401" y="175"/>
                      </a:lnTo>
                      <a:lnTo>
                        <a:pt x="428" y="217"/>
                      </a:lnTo>
                      <a:lnTo>
                        <a:pt x="350" y="230"/>
                      </a:lnTo>
                      <a:lnTo>
                        <a:pt x="327" y="271"/>
                      </a:lnTo>
                      <a:lnTo>
                        <a:pt x="310" y="229"/>
                      </a:lnTo>
                      <a:lnTo>
                        <a:pt x="290" y="322"/>
                      </a:lnTo>
                      <a:lnTo>
                        <a:pt x="237" y="273"/>
                      </a:lnTo>
                      <a:lnTo>
                        <a:pt x="265" y="323"/>
                      </a:lnTo>
                      <a:lnTo>
                        <a:pt x="162" y="317"/>
                      </a:lnTo>
                      <a:lnTo>
                        <a:pt x="133" y="290"/>
                      </a:lnTo>
                      <a:lnTo>
                        <a:pt x="180" y="287"/>
                      </a:lnTo>
                      <a:lnTo>
                        <a:pt x="129" y="277"/>
                      </a:lnTo>
                      <a:lnTo>
                        <a:pt x="113" y="263"/>
                      </a:lnTo>
                      <a:lnTo>
                        <a:pt x="140" y="261"/>
                      </a:lnTo>
                      <a:lnTo>
                        <a:pt x="100" y="240"/>
                      </a:lnTo>
                      <a:lnTo>
                        <a:pt x="235" y="211"/>
                      </a:lnTo>
                      <a:lnTo>
                        <a:pt x="67" y="217"/>
                      </a:lnTo>
                      <a:lnTo>
                        <a:pt x="39" y="184"/>
                      </a:lnTo>
                      <a:lnTo>
                        <a:pt x="100" y="171"/>
                      </a:lnTo>
                      <a:lnTo>
                        <a:pt x="7" y="150"/>
                      </a:lnTo>
                      <a:lnTo>
                        <a:pt x="27" y="148"/>
                      </a:lnTo>
                      <a:lnTo>
                        <a:pt x="3" y="127"/>
                      </a:lnTo>
                      <a:lnTo>
                        <a:pt x="103" y="127"/>
                      </a:lnTo>
                      <a:lnTo>
                        <a:pt x="0" y="10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4" name="Freeform 268"/>
                <p:cNvSpPr/>
                <p:nvPr/>
              </p:nvSpPr>
              <p:spPr bwMode="auto">
                <a:xfrm>
                  <a:off x="1917" y="1886"/>
                  <a:ext cx="29" cy="24"/>
                </a:xfrm>
                <a:custGeom>
                  <a:avLst/>
                  <a:gdLst>
                    <a:gd name="T0" fmla="*/ 0 w 103"/>
                    <a:gd name="T1" fmla="*/ 1 h 82"/>
                    <a:gd name="T2" fmla="*/ 0 w 103"/>
                    <a:gd name="T3" fmla="*/ 0 h 82"/>
                    <a:gd name="T4" fmla="*/ 2 w 103"/>
                    <a:gd name="T5" fmla="*/ 0 h 82"/>
                    <a:gd name="T6" fmla="*/ 2 w 103"/>
                    <a:gd name="T7" fmla="*/ 2 h 82"/>
                    <a:gd name="T8" fmla="*/ 0 w 103"/>
                    <a:gd name="T9" fmla="*/ 1 h 82"/>
                    <a:gd name="T10" fmla="*/ 0 60000 65536"/>
                    <a:gd name="T11" fmla="*/ 0 60000 65536"/>
                    <a:gd name="T12" fmla="*/ 0 60000 65536"/>
                    <a:gd name="T13" fmla="*/ 0 60000 65536"/>
                    <a:gd name="T14" fmla="*/ 0 60000 65536"/>
                    <a:gd name="T15" fmla="*/ 0 w 103"/>
                    <a:gd name="T16" fmla="*/ 0 h 82"/>
                    <a:gd name="T17" fmla="*/ 103 w 103"/>
                    <a:gd name="T18" fmla="*/ 82 h 82"/>
                  </a:gdLst>
                  <a:ahLst/>
                  <a:cxnLst>
                    <a:cxn ang="T10">
                      <a:pos x="T0" y="T1"/>
                    </a:cxn>
                    <a:cxn ang="T11">
                      <a:pos x="T2" y="T3"/>
                    </a:cxn>
                    <a:cxn ang="T12">
                      <a:pos x="T4" y="T5"/>
                    </a:cxn>
                    <a:cxn ang="T13">
                      <a:pos x="T6" y="T7"/>
                    </a:cxn>
                    <a:cxn ang="T14">
                      <a:pos x="T8" y="T9"/>
                    </a:cxn>
                  </a:cxnLst>
                  <a:rect l="T15" t="T16" r="T17" b="T18"/>
                  <a:pathLst>
                    <a:path w="103" h="82">
                      <a:moveTo>
                        <a:pt x="0" y="55"/>
                      </a:moveTo>
                      <a:lnTo>
                        <a:pt x="18" y="0"/>
                      </a:lnTo>
                      <a:lnTo>
                        <a:pt x="86" y="16"/>
                      </a:lnTo>
                      <a:lnTo>
                        <a:pt x="103" y="82"/>
                      </a:lnTo>
                      <a:lnTo>
                        <a:pt x="0" y="5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5" name="Freeform 269"/>
                <p:cNvSpPr/>
                <p:nvPr/>
              </p:nvSpPr>
              <p:spPr bwMode="auto">
                <a:xfrm>
                  <a:off x="1918" y="1829"/>
                  <a:ext cx="32" cy="8"/>
                </a:xfrm>
                <a:custGeom>
                  <a:avLst/>
                  <a:gdLst>
                    <a:gd name="T0" fmla="*/ 0 w 116"/>
                    <a:gd name="T1" fmla="*/ 0 h 29"/>
                    <a:gd name="T2" fmla="*/ 1 w 116"/>
                    <a:gd name="T3" fmla="*/ 1 h 29"/>
                    <a:gd name="T4" fmla="*/ 2 w 116"/>
                    <a:gd name="T5" fmla="*/ 0 h 29"/>
                    <a:gd name="T6" fmla="*/ 1 w 116"/>
                    <a:gd name="T7" fmla="*/ 0 h 29"/>
                    <a:gd name="T8" fmla="*/ 0 w 116"/>
                    <a:gd name="T9" fmla="*/ 0 h 29"/>
                    <a:gd name="T10" fmla="*/ 0 60000 65536"/>
                    <a:gd name="T11" fmla="*/ 0 60000 65536"/>
                    <a:gd name="T12" fmla="*/ 0 60000 65536"/>
                    <a:gd name="T13" fmla="*/ 0 60000 65536"/>
                    <a:gd name="T14" fmla="*/ 0 60000 65536"/>
                    <a:gd name="T15" fmla="*/ 0 w 116"/>
                    <a:gd name="T16" fmla="*/ 0 h 29"/>
                    <a:gd name="T17" fmla="*/ 116 w 116"/>
                    <a:gd name="T18" fmla="*/ 29 h 29"/>
                  </a:gdLst>
                  <a:ahLst/>
                  <a:cxnLst>
                    <a:cxn ang="T10">
                      <a:pos x="T0" y="T1"/>
                    </a:cxn>
                    <a:cxn ang="T11">
                      <a:pos x="T2" y="T3"/>
                    </a:cxn>
                    <a:cxn ang="T12">
                      <a:pos x="T4" y="T5"/>
                    </a:cxn>
                    <a:cxn ang="T13">
                      <a:pos x="T6" y="T7"/>
                    </a:cxn>
                    <a:cxn ang="T14">
                      <a:pos x="T8" y="T9"/>
                    </a:cxn>
                  </a:cxnLst>
                  <a:rect l="T15" t="T16" r="T17" b="T18"/>
                  <a:pathLst>
                    <a:path w="116" h="29">
                      <a:moveTo>
                        <a:pt x="0" y="12"/>
                      </a:moveTo>
                      <a:lnTo>
                        <a:pt x="26" y="29"/>
                      </a:lnTo>
                      <a:lnTo>
                        <a:pt x="116" y="12"/>
                      </a:lnTo>
                      <a:lnTo>
                        <a:pt x="31" y="0"/>
                      </a:lnTo>
                      <a:lnTo>
                        <a:pt x="0" y="1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6" name="Freeform 270"/>
                <p:cNvSpPr/>
                <p:nvPr/>
              </p:nvSpPr>
              <p:spPr bwMode="auto">
                <a:xfrm>
                  <a:off x="1924" y="1925"/>
                  <a:ext cx="58" cy="50"/>
                </a:xfrm>
                <a:custGeom>
                  <a:avLst/>
                  <a:gdLst>
                    <a:gd name="T0" fmla="*/ 0 w 204"/>
                    <a:gd name="T1" fmla="*/ 1 h 172"/>
                    <a:gd name="T2" fmla="*/ 0 w 204"/>
                    <a:gd name="T3" fmla="*/ 3 h 172"/>
                    <a:gd name="T4" fmla="*/ 1 w 204"/>
                    <a:gd name="T5" fmla="*/ 3 h 172"/>
                    <a:gd name="T6" fmla="*/ 1 w 204"/>
                    <a:gd name="T7" fmla="*/ 4 h 172"/>
                    <a:gd name="T8" fmla="*/ 1 w 204"/>
                    <a:gd name="T9" fmla="*/ 4 h 172"/>
                    <a:gd name="T10" fmla="*/ 2 w 204"/>
                    <a:gd name="T11" fmla="*/ 3 h 172"/>
                    <a:gd name="T12" fmla="*/ 1 w 204"/>
                    <a:gd name="T13" fmla="*/ 3 h 172"/>
                    <a:gd name="T14" fmla="*/ 3 w 204"/>
                    <a:gd name="T15" fmla="*/ 3 h 172"/>
                    <a:gd name="T16" fmla="*/ 5 w 204"/>
                    <a:gd name="T17" fmla="*/ 0 h 172"/>
                    <a:gd name="T18" fmla="*/ 0 w 204"/>
                    <a:gd name="T19" fmla="*/ 0 h 172"/>
                    <a:gd name="T20" fmla="*/ 1 w 204"/>
                    <a:gd name="T21" fmla="*/ 1 h 172"/>
                    <a:gd name="T22" fmla="*/ 0 w 204"/>
                    <a:gd name="T23" fmla="*/ 1 h 1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
                    <a:gd name="T37" fmla="*/ 0 h 172"/>
                    <a:gd name="T38" fmla="*/ 204 w 204"/>
                    <a:gd name="T39" fmla="*/ 172 h 1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 h="172">
                      <a:moveTo>
                        <a:pt x="0" y="30"/>
                      </a:moveTo>
                      <a:lnTo>
                        <a:pt x="3" y="107"/>
                      </a:lnTo>
                      <a:lnTo>
                        <a:pt x="28" y="123"/>
                      </a:lnTo>
                      <a:lnTo>
                        <a:pt x="21" y="168"/>
                      </a:lnTo>
                      <a:lnTo>
                        <a:pt x="48" y="172"/>
                      </a:lnTo>
                      <a:lnTo>
                        <a:pt x="81" y="134"/>
                      </a:lnTo>
                      <a:lnTo>
                        <a:pt x="48" y="107"/>
                      </a:lnTo>
                      <a:lnTo>
                        <a:pt x="131" y="107"/>
                      </a:lnTo>
                      <a:lnTo>
                        <a:pt x="204" y="12"/>
                      </a:lnTo>
                      <a:lnTo>
                        <a:pt x="15" y="0"/>
                      </a:lnTo>
                      <a:lnTo>
                        <a:pt x="38" y="31"/>
                      </a:lnTo>
                      <a:lnTo>
                        <a:pt x="0" y="3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7" name="Freeform 271"/>
                <p:cNvSpPr/>
                <p:nvPr/>
              </p:nvSpPr>
              <p:spPr bwMode="auto">
                <a:xfrm>
                  <a:off x="1963" y="1674"/>
                  <a:ext cx="334" cy="198"/>
                </a:xfrm>
                <a:custGeom>
                  <a:avLst/>
                  <a:gdLst>
                    <a:gd name="T0" fmla="*/ 1 w 1173"/>
                    <a:gd name="T1" fmla="*/ 4 h 695"/>
                    <a:gd name="T2" fmla="*/ 3 w 1173"/>
                    <a:gd name="T3" fmla="*/ 5 h 695"/>
                    <a:gd name="T4" fmla="*/ 7 w 1173"/>
                    <a:gd name="T5" fmla="*/ 5 h 695"/>
                    <a:gd name="T6" fmla="*/ 6 w 1173"/>
                    <a:gd name="T7" fmla="*/ 5 h 695"/>
                    <a:gd name="T8" fmla="*/ 5 w 1173"/>
                    <a:gd name="T9" fmla="*/ 6 h 695"/>
                    <a:gd name="T10" fmla="*/ 7 w 1173"/>
                    <a:gd name="T11" fmla="*/ 6 h 695"/>
                    <a:gd name="T12" fmla="*/ 11 w 1173"/>
                    <a:gd name="T13" fmla="*/ 5 h 695"/>
                    <a:gd name="T14" fmla="*/ 15 w 1173"/>
                    <a:gd name="T15" fmla="*/ 5 h 695"/>
                    <a:gd name="T16" fmla="*/ 11 w 1173"/>
                    <a:gd name="T17" fmla="*/ 8 h 695"/>
                    <a:gd name="T18" fmla="*/ 5 w 1173"/>
                    <a:gd name="T19" fmla="*/ 7 h 695"/>
                    <a:gd name="T20" fmla="*/ 5 w 1173"/>
                    <a:gd name="T21" fmla="*/ 8 h 695"/>
                    <a:gd name="T22" fmla="*/ 9 w 1173"/>
                    <a:gd name="T23" fmla="*/ 10 h 695"/>
                    <a:gd name="T24" fmla="*/ 6 w 1173"/>
                    <a:gd name="T25" fmla="*/ 10 h 695"/>
                    <a:gd name="T26" fmla="*/ 5 w 1173"/>
                    <a:gd name="T27" fmla="*/ 11 h 695"/>
                    <a:gd name="T28" fmla="*/ 7 w 1173"/>
                    <a:gd name="T29" fmla="*/ 11 h 695"/>
                    <a:gd name="T30" fmla="*/ 5 w 1173"/>
                    <a:gd name="T31" fmla="*/ 12 h 695"/>
                    <a:gd name="T32" fmla="*/ 6 w 1173"/>
                    <a:gd name="T33" fmla="*/ 13 h 695"/>
                    <a:gd name="T34" fmla="*/ 7 w 1173"/>
                    <a:gd name="T35" fmla="*/ 14 h 695"/>
                    <a:gd name="T36" fmla="*/ 5 w 1173"/>
                    <a:gd name="T37" fmla="*/ 14 h 695"/>
                    <a:gd name="T38" fmla="*/ 3 w 1173"/>
                    <a:gd name="T39" fmla="*/ 15 h 695"/>
                    <a:gd name="T40" fmla="*/ 6 w 1173"/>
                    <a:gd name="T41" fmla="*/ 16 h 695"/>
                    <a:gd name="T42" fmla="*/ 7 w 1173"/>
                    <a:gd name="T43" fmla="*/ 15 h 695"/>
                    <a:gd name="T44" fmla="*/ 9 w 1173"/>
                    <a:gd name="T45" fmla="*/ 15 h 695"/>
                    <a:gd name="T46" fmla="*/ 10 w 1173"/>
                    <a:gd name="T47" fmla="*/ 16 h 695"/>
                    <a:gd name="T48" fmla="*/ 11 w 1173"/>
                    <a:gd name="T49" fmla="*/ 15 h 695"/>
                    <a:gd name="T50" fmla="*/ 12 w 1173"/>
                    <a:gd name="T51" fmla="*/ 14 h 695"/>
                    <a:gd name="T52" fmla="*/ 14 w 1173"/>
                    <a:gd name="T53" fmla="*/ 12 h 695"/>
                    <a:gd name="T54" fmla="*/ 15 w 1173"/>
                    <a:gd name="T55" fmla="*/ 11 h 695"/>
                    <a:gd name="T56" fmla="*/ 15 w 1173"/>
                    <a:gd name="T57" fmla="*/ 10 h 695"/>
                    <a:gd name="T58" fmla="*/ 13 w 1173"/>
                    <a:gd name="T59" fmla="*/ 10 h 695"/>
                    <a:gd name="T60" fmla="*/ 13 w 1173"/>
                    <a:gd name="T61" fmla="*/ 9 h 695"/>
                    <a:gd name="T62" fmla="*/ 18 w 1173"/>
                    <a:gd name="T63" fmla="*/ 8 h 695"/>
                    <a:gd name="T64" fmla="*/ 19 w 1173"/>
                    <a:gd name="T65" fmla="*/ 7 h 695"/>
                    <a:gd name="T66" fmla="*/ 24 w 1173"/>
                    <a:gd name="T67" fmla="*/ 4 h 695"/>
                    <a:gd name="T68" fmla="*/ 20 w 1173"/>
                    <a:gd name="T69" fmla="*/ 4 h 695"/>
                    <a:gd name="T70" fmla="*/ 27 w 1173"/>
                    <a:gd name="T71" fmla="*/ 3 h 695"/>
                    <a:gd name="T72" fmla="*/ 25 w 1173"/>
                    <a:gd name="T73" fmla="*/ 1 h 695"/>
                    <a:gd name="T74" fmla="*/ 16 w 1173"/>
                    <a:gd name="T75" fmla="*/ 0 h 695"/>
                    <a:gd name="T76" fmla="*/ 15 w 1173"/>
                    <a:gd name="T77" fmla="*/ 0 h 695"/>
                    <a:gd name="T78" fmla="*/ 13 w 1173"/>
                    <a:gd name="T79" fmla="*/ 2 h 695"/>
                    <a:gd name="T80" fmla="*/ 10 w 1173"/>
                    <a:gd name="T81" fmla="*/ 1 h 695"/>
                    <a:gd name="T82" fmla="*/ 8 w 1173"/>
                    <a:gd name="T83" fmla="*/ 1 h 695"/>
                    <a:gd name="T84" fmla="*/ 9 w 1173"/>
                    <a:gd name="T85" fmla="*/ 3 h 695"/>
                    <a:gd name="T86" fmla="*/ 6 w 1173"/>
                    <a:gd name="T87" fmla="*/ 3 h 6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3"/>
                    <a:gd name="T133" fmla="*/ 0 h 695"/>
                    <a:gd name="T134" fmla="*/ 1173 w 1173"/>
                    <a:gd name="T135" fmla="*/ 695 h 6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3" h="695">
                      <a:moveTo>
                        <a:pt x="0" y="165"/>
                      </a:moveTo>
                      <a:lnTo>
                        <a:pt x="104" y="165"/>
                      </a:lnTo>
                      <a:lnTo>
                        <a:pt x="67" y="189"/>
                      </a:lnTo>
                      <a:lnTo>
                        <a:pt x="211" y="170"/>
                      </a:lnTo>
                      <a:lnTo>
                        <a:pt x="87" y="189"/>
                      </a:lnTo>
                      <a:lnTo>
                        <a:pt x="126" y="201"/>
                      </a:lnTo>
                      <a:lnTo>
                        <a:pt x="84" y="204"/>
                      </a:lnTo>
                      <a:lnTo>
                        <a:pt x="102" y="223"/>
                      </a:lnTo>
                      <a:lnTo>
                        <a:pt x="287" y="195"/>
                      </a:lnTo>
                      <a:lnTo>
                        <a:pt x="104" y="238"/>
                      </a:lnTo>
                      <a:lnTo>
                        <a:pt x="183" y="272"/>
                      </a:lnTo>
                      <a:lnTo>
                        <a:pt x="255" y="222"/>
                      </a:lnTo>
                      <a:lnTo>
                        <a:pt x="379" y="214"/>
                      </a:lnTo>
                      <a:lnTo>
                        <a:pt x="249" y="232"/>
                      </a:lnTo>
                      <a:lnTo>
                        <a:pt x="219" y="272"/>
                      </a:lnTo>
                      <a:lnTo>
                        <a:pt x="294" y="276"/>
                      </a:lnTo>
                      <a:lnTo>
                        <a:pt x="379" y="237"/>
                      </a:lnTo>
                      <a:lnTo>
                        <a:pt x="322" y="273"/>
                      </a:lnTo>
                      <a:lnTo>
                        <a:pt x="379" y="273"/>
                      </a:lnTo>
                      <a:lnTo>
                        <a:pt x="467" y="246"/>
                      </a:lnTo>
                      <a:lnTo>
                        <a:pt x="456" y="205"/>
                      </a:lnTo>
                      <a:lnTo>
                        <a:pt x="551" y="176"/>
                      </a:lnTo>
                      <a:lnTo>
                        <a:pt x="481" y="241"/>
                      </a:lnTo>
                      <a:lnTo>
                        <a:pt x="631" y="228"/>
                      </a:lnTo>
                      <a:lnTo>
                        <a:pt x="328" y="293"/>
                      </a:lnTo>
                      <a:lnTo>
                        <a:pt x="396" y="360"/>
                      </a:lnTo>
                      <a:lnTo>
                        <a:pt x="458" y="360"/>
                      </a:lnTo>
                      <a:lnTo>
                        <a:pt x="427" y="373"/>
                      </a:lnTo>
                      <a:lnTo>
                        <a:pt x="307" y="304"/>
                      </a:lnTo>
                      <a:lnTo>
                        <a:pt x="209" y="293"/>
                      </a:lnTo>
                      <a:lnTo>
                        <a:pt x="207" y="322"/>
                      </a:lnTo>
                      <a:lnTo>
                        <a:pt x="253" y="337"/>
                      </a:lnTo>
                      <a:lnTo>
                        <a:pt x="208" y="346"/>
                      </a:lnTo>
                      <a:lnTo>
                        <a:pt x="328" y="423"/>
                      </a:lnTo>
                      <a:lnTo>
                        <a:pt x="279" y="426"/>
                      </a:lnTo>
                      <a:lnTo>
                        <a:pt x="399" y="431"/>
                      </a:lnTo>
                      <a:lnTo>
                        <a:pt x="332" y="448"/>
                      </a:lnTo>
                      <a:lnTo>
                        <a:pt x="368" y="473"/>
                      </a:lnTo>
                      <a:lnTo>
                        <a:pt x="260" y="434"/>
                      </a:lnTo>
                      <a:lnTo>
                        <a:pt x="198" y="450"/>
                      </a:lnTo>
                      <a:lnTo>
                        <a:pt x="172" y="512"/>
                      </a:lnTo>
                      <a:lnTo>
                        <a:pt x="235" y="491"/>
                      </a:lnTo>
                      <a:lnTo>
                        <a:pt x="222" y="514"/>
                      </a:lnTo>
                      <a:lnTo>
                        <a:pt x="245" y="514"/>
                      </a:lnTo>
                      <a:lnTo>
                        <a:pt x="283" y="466"/>
                      </a:lnTo>
                      <a:lnTo>
                        <a:pt x="269" y="506"/>
                      </a:lnTo>
                      <a:lnTo>
                        <a:pt x="304" y="511"/>
                      </a:lnTo>
                      <a:lnTo>
                        <a:pt x="239" y="530"/>
                      </a:lnTo>
                      <a:lnTo>
                        <a:pt x="279" y="531"/>
                      </a:lnTo>
                      <a:lnTo>
                        <a:pt x="245" y="542"/>
                      </a:lnTo>
                      <a:lnTo>
                        <a:pt x="273" y="568"/>
                      </a:lnTo>
                      <a:lnTo>
                        <a:pt x="322" y="568"/>
                      </a:lnTo>
                      <a:lnTo>
                        <a:pt x="368" y="521"/>
                      </a:lnTo>
                      <a:lnTo>
                        <a:pt x="287" y="590"/>
                      </a:lnTo>
                      <a:lnTo>
                        <a:pt x="208" y="535"/>
                      </a:lnTo>
                      <a:lnTo>
                        <a:pt x="143" y="545"/>
                      </a:lnTo>
                      <a:lnTo>
                        <a:pt x="199" y="602"/>
                      </a:lnTo>
                      <a:lnTo>
                        <a:pt x="102" y="632"/>
                      </a:lnTo>
                      <a:lnTo>
                        <a:pt x="112" y="673"/>
                      </a:lnTo>
                      <a:lnTo>
                        <a:pt x="129" y="637"/>
                      </a:lnTo>
                      <a:lnTo>
                        <a:pt x="134" y="673"/>
                      </a:lnTo>
                      <a:lnTo>
                        <a:pt x="200" y="656"/>
                      </a:lnTo>
                      <a:lnTo>
                        <a:pt x="249" y="690"/>
                      </a:lnTo>
                      <a:lnTo>
                        <a:pt x="284" y="687"/>
                      </a:lnTo>
                      <a:lnTo>
                        <a:pt x="259" y="660"/>
                      </a:lnTo>
                      <a:lnTo>
                        <a:pt x="328" y="668"/>
                      </a:lnTo>
                      <a:lnTo>
                        <a:pt x="322" y="642"/>
                      </a:lnTo>
                      <a:lnTo>
                        <a:pt x="352" y="673"/>
                      </a:lnTo>
                      <a:lnTo>
                        <a:pt x="371" y="667"/>
                      </a:lnTo>
                      <a:lnTo>
                        <a:pt x="360" y="648"/>
                      </a:lnTo>
                      <a:lnTo>
                        <a:pt x="417" y="667"/>
                      </a:lnTo>
                      <a:lnTo>
                        <a:pt x="418" y="695"/>
                      </a:lnTo>
                      <a:lnTo>
                        <a:pt x="517" y="667"/>
                      </a:lnTo>
                      <a:lnTo>
                        <a:pt x="536" y="627"/>
                      </a:lnTo>
                      <a:lnTo>
                        <a:pt x="489" y="637"/>
                      </a:lnTo>
                      <a:lnTo>
                        <a:pt x="489" y="598"/>
                      </a:lnTo>
                      <a:lnTo>
                        <a:pt x="379" y="596"/>
                      </a:lnTo>
                      <a:lnTo>
                        <a:pt x="526" y="588"/>
                      </a:lnTo>
                      <a:lnTo>
                        <a:pt x="549" y="560"/>
                      </a:lnTo>
                      <a:lnTo>
                        <a:pt x="526" y="526"/>
                      </a:lnTo>
                      <a:lnTo>
                        <a:pt x="610" y="530"/>
                      </a:lnTo>
                      <a:lnTo>
                        <a:pt x="628" y="514"/>
                      </a:lnTo>
                      <a:lnTo>
                        <a:pt x="571" y="506"/>
                      </a:lnTo>
                      <a:lnTo>
                        <a:pt x="647" y="500"/>
                      </a:lnTo>
                      <a:lnTo>
                        <a:pt x="597" y="477"/>
                      </a:lnTo>
                      <a:lnTo>
                        <a:pt x="656" y="462"/>
                      </a:lnTo>
                      <a:lnTo>
                        <a:pt x="653" y="444"/>
                      </a:lnTo>
                      <a:lnTo>
                        <a:pt x="543" y="434"/>
                      </a:lnTo>
                      <a:lnTo>
                        <a:pt x="605" y="418"/>
                      </a:lnTo>
                      <a:lnTo>
                        <a:pt x="541" y="414"/>
                      </a:lnTo>
                      <a:lnTo>
                        <a:pt x="656" y="426"/>
                      </a:lnTo>
                      <a:lnTo>
                        <a:pt x="660" y="407"/>
                      </a:lnTo>
                      <a:lnTo>
                        <a:pt x="541" y="400"/>
                      </a:lnTo>
                      <a:lnTo>
                        <a:pt x="700" y="373"/>
                      </a:lnTo>
                      <a:lnTo>
                        <a:pt x="654" y="349"/>
                      </a:lnTo>
                      <a:lnTo>
                        <a:pt x="774" y="360"/>
                      </a:lnTo>
                      <a:lnTo>
                        <a:pt x="808" y="322"/>
                      </a:lnTo>
                      <a:lnTo>
                        <a:pt x="751" y="319"/>
                      </a:lnTo>
                      <a:lnTo>
                        <a:pt x="825" y="316"/>
                      </a:lnTo>
                      <a:lnTo>
                        <a:pt x="817" y="287"/>
                      </a:lnTo>
                      <a:lnTo>
                        <a:pt x="853" y="293"/>
                      </a:lnTo>
                      <a:lnTo>
                        <a:pt x="1050" y="178"/>
                      </a:lnTo>
                      <a:lnTo>
                        <a:pt x="833" y="220"/>
                      </a:lnTo>
                      <a:lnTo>
                        <a:pt x="952" y="170"/>
                      </a:lnTo>
                      <a:lnTo>
                        <a:pt x="879" y="176"/>
                      </a:lnTo>
                      <a:lnTo>
                        <a:pt x="863" y="153"/>
                      </a:lnTo>
                      <a:lnTo>
                        <a:pt x="998" y="165"/>
                      </a:lnTo>
                      <a:lnTo>
                        <a:pt x="1173" y="107"/>
                      </a:lnTo>
                      <a:lnTo>
                        <a:pt x="1171" y="78"/>
                      </a:lnTo>
                      <a:lnTo>
                        <a:pt x="1099" y="78"/>
                      </a:lnTo>
                      <a:lnTo>
                        <a:pt x="1082" y="28"/>
                      </a:lnTo>
                      <a:lnTo>
                        <a:pt x="879" y="51"/>
                      </a:lnTo>
                      <a:lnTo>
                        <a:pt x="964" y="19"/>
                      </a:lnTo>
                      <a:lnTo>
                        <a:pt x="699" y="0"/>
                      </a:lnTo>
                      <a:lnTo>
                        <a:pt x="677" y="24"/>
                      </a:lnTo>
                      <a:lnTo>
                        <a:pt x="698" y="36"/>
                      </a:lnTo>
                      <a:lnTo>
                        <a:pt x="647" y="13"/>
                      </a:lnTo>
                      <a:lnTo>
                        <a:pt x="528" y="15"/>
                      </a:lnTo>
                      <a:lnTo>
                        <a:pt x="613" y="62"/>
                      </a:lnTo>
                      <a:lnTo>
                        <a:pt x="582" y="78"/>
                      </a:lnTo>
                      <a:lnTo>
                        <a:pt x="541" y="27"/>
                      </a:lnTo>
                      <a:lnTo>
                        <a:pt x="430" y="23"/>
                      </a:lnTo>
                      <a:lnTo>
                        <a:pt x="451" y="44"/>
                      </a:lnTo>
                      <a:lnTo>
                        <a:pt x="369" y="36"/>
                      </a:lnTo>
                      <a:lnTo>
                        <a:pt x="411" y="70"/>
                      </a:lnTo>
                      <a:lnTo>
                        <a:pt x="343" y="50"/>
                      </a:lnTo>
                      <a:lnTo>
                        <a:pt x="366" y="70"/>
                      </a:lnTo>
                      <a:lnTo>
                        <a:pt x="326" y="78"/>
                      </a:lnTo>
                      <a:lnTo>
                        <a:pt x="411" y="123"/>
                      </a:lnTo>
                      <a:lnTo>
                        <a:pt x="227" y="72"/>
                      </a:lnTo>
                      <a:lnTo>
                        <a:pt x="182" y="108"/>
                      </a:lnTo>
                      <a:lnTo>
                        <a:pt x="254" y="126"/>
                      </a:lnTo>
                      <a:lnTo>
                        <a:pt x="134" y="112"/>
                      </a:lnTo>
                      <a:lnTo>
                        <a:pt x="0" y="16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8" name="Freeform 272"/>
                <p:cNvSpPr/>
                <p:nvPr/>
              </p:nvSpPr>
              <p:spPr bwMode="auto">
                <a:xfrm>
                  <a:off x="1984" y="1930"/>
                  <a:ext cx="312" cy="257"/>
                </a:xfrm>
                <a:custGeom>
                  <a:avLst/>
                  <a:gdLst>
                    <a:gd name="T0" fmla="*/ 0 w 1094"/>
                    <a:gd name="T1" fmla="*/ 2 h 902"/>
                    <a:gd name="T2" fmla="*/ 3 w 1094"/>
                    <a:gd name="T3" fmla="*/ 0 h 902"/>
                    <a:gd name="T4" fmla="*/ 3 w 1094"/>
                    <a:gd name="T5" fmla="*/ 2 h 902"/>
                    <a:gd name="T6" fmla="*/ 4 w 1094"/>
                    <a:gd name="T7" fmla="*/ 5 h 902"/>
                    <a:gd name="T8" fmla="*/ 5 w 1094"/>
                    <a:gd name="T9" fmla="*/ 5 h 902"/>
                    <a:gd name="T10" fmla="*/ 4 w 1094"/>
                    <a:gd name="T11" fmla="*/ 4 h 902"/>
                    <a:gd name="T12" fmla="*/ 4 w 1094"/>
                    <a:gd name="T13" fmla="*/ 2 h 902"/>
                    <a:gd name="T14" fmla="*/ 4 w 1094"/>
                    <a:gd name="T15" fmla="*/ 1 h 902"/>
                    <a:gd name="T16" fmla="*/ 4 w 1094"/>
                    <a:gd name="T17" fmla="*/ 1 h 902"/>
                    <a:gd name="T18" fmla="*/ 7 w 1094"/>
                    <a:gd name="T19" fmla="*/ 0 h 902"/>
                    <a:gd name="T20" fmla="*/ 8 w 1094"/>
                    <a:gd name="T21" fmla="*/ 1 h 902"/>
                    <a:gd name="T22" fmla="*/ 8 w 1094"/>
                    <a:gd name="T23" fmla="*/ 4 h 902"/>
                    <a:gd name="T24" fmla="*/ 10 w 1094"/>
                    <a:gd name="T25" fmla="*/ 3 h 902"/>
                    <a:gd name="T26" fmla="*/ 13 w 1094"/>
                    <a:gd name="T27" fmla="*/ 3 h 902"/>
                    <a:gd name="T28" fmla="*/ 13 w 1094"/>
                    <a:gd name="T29" fmla="*/ 4 h 902"/>
                    <a:gd name="T30" fmla="*/ 14 w 1094"/>
                    <a:gd name="T31" fmla="*/ 5 h 902"/>
                    <a:gd name="T32" fmla="*/ 15 w 1094"/>
                    <a:gd name="T33" fmla="*/ 4 h 902"/>
                    <a:gd name="T34" fmla="*/ 17 w 1094"/>
                    <a:gd name="T35" fmla="*/ 5 h 902"/>
                    <a:gd name="T36" fmla="*/ 17 w 1094"/>
                    <a:gd name="T37" fmla="*/ 5 h 902"/>
                    <a:gd name="T38" fmla="*/ 18 w 1094"/>
                    <a:gd name="T39" fmla="*/ 6 h 902"/>
                    <a:gd name="T40" fmla="*/ 19 w 1094"/>
                    <a:gd name="T41" fmla="*/ 6 h 902"/>
                    <a:gd name="T42" fmla="*/ 19 w 1094"/>
                    <a:gd name="T43" fmla="*/ 7 h 902"/>
                    <a:gd name="T44" fmla="*/ 19 w 1094"/>
                    <a:gd name="T45" fmla="*/ 7 h 902"/>
                    <a:gd name="T46" fmla="*/ 19 w 1094"/>
                    <a:gd name="T47" fmla="*/ 8 h 902"/>
                    <a:gd name="T48" fmla="*/ 19 w 1094"/>
                    <a:gd name="T49" fmla="*/ 9 h 902"/>
                    <a:gd name="T50" fmla="*/ 19 w 1094"/>
                    <a:gd name="T51" fmla="*/ 10 h 902"/>
                    <a:gd name="T52" fmla="*/ 23 w 1094"/>
                    <a:gd name="T53" fmla="*/ 11 h 902"/>
                    <a:gd name="T54" fmla="*/ 24 w 1094"/>
                    <a:gd name="T55" fmla="*/ 12 h 902"/>
                    <a:gd name="T56" fmla="*/ 25 w 1094"/>
                    <a:gd name="T57" fmla="*/ 13 h 902"/>
                    <a:gd name="T58" fmla="*/ 25 w 1094"/>
                    <a:gd name="T59" fmla="*/ 14 h 902"/>
                    <a:gd name="T60" fmla="*/ 25 w 1094"/>
                    <a:gd name="T61" fmla="*/ 15 h 902"/>
                    <a:gd name="T62" fmla="*/ 23 w 1094"/>
                    <a:gd name="T63" fmla="*/ 16 h 902"/>
                    <a:gd name="T64" fmla="*/ 19 w 1094"/>
                    <a:gd name="T65" fmla="*/ 14 h 902"/>
                    <a:gd name="T66" fmla="*/ 20 w 1094"/>
                    <a:gd name="T67" fmla="*/ 15 h 902"/>
                    <a:gd name="T68" fmla="*/ 21 w 1094"/>
                    <a:gd name="T69" fmla="*/ 16 h 902"/>
                    <a:gd name="T70" fmla="*/ 22 w 1094"/>
                    <a:gd name="T71" fmla="*/ 17 h 902"/>
                    <a:gd name="T72" fmla="*/ 23 w 1094"/>
                    <a:gd name="T73" fmla="*/ 20 h 902"/>
                    <a:gd name="T74" fmla="*/ 21 w 1094"/>
                    <a:gd name="T75" fmla="*/ 21 h 902"/>
                    <a:gd name="T76" fmla="*/ 16 w 1094"/>
                    <a:gd name="T77" fmla="*/ 18 h 902"/>
                    <a:gd name="T78" fmla="*/ 15 w 1094"/>
                    <a:gd name="T79" fmla="*/ 18 h 902"/>
                    <a:gd name="T80" fmla="*/ 14 w 1094"/>
                    <a:gd name="T81" fmla="*/ 16 h 902"/>
                    <a:gd name="T82" fmla="*/ 13 w 1094"/>
                    <a:gd name="T83" fmla="*/ 17 h 902"/>
                    <a:gd name="T84" fmla="*/ 11 w 1094"/>
                    <a:gd name="T85" fmla="*/ 17 h 902"/>
                    <a:gd name="T86" fmla="*/ 15 w 1094"/>
                    <a:gd name="T87" fmla="*/ 15 h 902"/>
                    <a:gd name="T88" fmla="*/ 16 w 1094"/>
                    <a:gd name="T89" fmla="*/ 12 h 902"/>
                    <a:gd name="T90" fmla="*/ 13 w 1094"/>
                    <a:gd name="T91" fmla="*/ 9 h 902"/>
                    <a:gd name="T92" fmla="*/ 12 w 1094"/>
                    <a:gd name="T93" fmla="*/ 10 h 902"/>
                    <a:gd name="T94" fmla="*/ 13 w 1094"/>
                    <a:gd name="T95" fmla="*/ 9 h 902"/>
                    <a:gd name="T96" fmla="*/ 11 w 1094"/>
                    <a:gd name="T97" fmla="*/ 7 h 902"/>
                    <a:gd name="T98" fmla="*/ 10 w 1094"/>
                    <a:gd name="T99" fmla="*/ 7 h 902"/>
                    <a:gd name="T100" fmla="*/ 8 w 1094"/>
                    <a:gd name="T101" fmla="*/ 8 h 902"/>
                    <a:gd name="T102" fmla="*/ 1 w 1094"/>
                    <a:gd name="T103" fmla="*/ 5 h 902"/>
                    <a:gd name="T104" fmla="*/ 0 w 1094"/>
                    <a:gd name="T105" fmla="*/ 5 h 9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94"/>
                    <a:gd name="T160" fmla="*/ 0 h 902"/>
                    <a:gd name="T161" fmla="*/ 1094 w 1094"/>
                    <a:gd name="T162" fmla="*/ 902 h 9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94" h="902">
                      <a:moveTo>
                        <a:pt x="0" y="202"/>
                      </a:moveTo>
                      <a:lnTo>
                        <a:pt x="9" y="103"/>
                      </a:lnTo>
                      <a:lnTo>
                        <a:pt x="54" y="31"/>
                      </a:lnTo>
                      <a:lnTo>
                        <a:pt x="130" y="0"/>
                      </a:lnTo>
                      <a:lnTo>
                        <a:pt x="191" y="14"/>
                      </a:lnTo>
                      <a:lnTo>
                        <a:pt x="125" y="103"/>
                      </a:lnTo>
                      <a:lnTo>
                        <a:pt x="144" y="158"/>
                      </a:lnTo>
                      <a:lnTo>
                        <a:pt x="191" y="212"/>
                      </a:lnTo>
                      <a:lnTo>
                        <a:pt x="130" y="231"/>
                      </a:lnTo>
                      <a:lnTo>
                        <a:pt x="195" y="230"/>
                      </a:lnTo>
                      <a:lnTo>
                        <a:pt x="204" y="184"/>
                      </a:lnTo>
                      <a:lnTo>
                        <a:pt x="155" y="156"/>
                      </a:lnTo>
                      <a:lnTo>
                        <a:pt x="195" y="123"/>
                      </a:lnTo>
                      <a:lnTo>
                        <a:pt x="166" y="78"/>
                      </a:lnTo>
                      <a:lnTo>
                        <a:pt x="229" y="89"/>
                      </a:lnTo>
                      <a:lnTo>
                        <a:pt x="170" y="68"/>
                      </a:lnTo>
                      <a:lnTo>
                        <a:pt x="236" y="73"/>
                      </a:lnTo>
                      <a:lnTo>
                        <a:pt x="190" y="42"/>
                      </a:lnTo>
                      <a:lnTo>
                        <a:pt x="242" y="43"/>
                      </a:lnTo>
                      <a:lnTo>
                        <a:pt x="279" y="14"/>
                      </a:lnTo>
                      <a:lnTo>
                        <a:pt x="324" y="11"/>
                      </a:lnTo>
                      <a:lnTo>
                        <a:pt x="326" y="51"/>
                      </a:lnTo>
                      <a:lnTo>
                        <a:pt x="358" y="68"/>
                      </a:lnTo>
                      <a:lnTo>
                        <a:pt x="348" y="158"/>
                      </a:lnTo>
                      <a:lnTo>
                        <a:pt x="392" y="115"/>
                      </a:lnTo>
                      <a:lnTo>
                        <a:pt x="414" y="134"/>
                      </a:lnTo>
                      <a:lnTo>
                        <a:pt x="476" y="91"/>
                      </a:lnTo>
                      <a:lnTo>
                        <a:pt x="564" y="115"/>
                      </a:lnTo>
                      <a:lnTo>
                        <a:pt x="603" y="158"/>
                      </a:lnTo>
                      <a:lnTo>
                        <a:pt x="575" y="184"/>
                      </a:lnTo>
                      <a:lnTo>
                        <a:pt x="630" y="173"/>
                      </a:lnTo>
                      <a:lnTo>
                        <a:pt x="614" y="199"/>
                      </a:lnTo>
                      <a:lnTo>
                        <a:pt x="646" y="212"/>
                      </a:lnTo>
                      <a:lnTo>
                        <a:pt x="671" y="180"/>
                      </a:lnTo>
                      <a:lnTo>
                        <a:pt x="711" y="196"/>
                      </a:lnTo>
                      <a:lnTo>
                        <a:pt x="724" y="222"/>
                      </a:lnTo>
                      <a:lnTo>
                        <a:pt x="690" y="230"/>
                      </a:lnTo>
                      <a:lnTo>
                        <a:pt x="742" y="230"/>
                      </a:lnTo>
                      <a:lnTo>
                        <a:pt x="733" y="265"/>
                      </a:lnTo>
                      <a:lnTo>
                        <a:pt x="772" y="246"/>
                      </a:lnTo>
                      <a:lnTo>
                        <a:pt x="748" y="276"/>
                      </a:lnTo>
                      <a:lnTo>
                        <a:pt x="826" y="268"/>
                      </a:lnTo>
                      <a:lnTo>
                        <a:pt x="782" y="299"/>
                      </a:lnTo>
                      <a:lnTo>
                        <a:pt x="820" y="299"/>
                      </a:lnTo>
                      <a:lnTo>
                        <a:pt x="804" y="321"/>
                      </a:lnTo>
                      <a:lnTo>
                        <a:pt x="838" y="291"/>
                      </a:lnTo>
                      <a:lnTo>
                        <a:pt x="874" y="322"/>
                      </a:lnTo>
                      <a:lnTo>
                        <a:pt x="810" y="348"/>
                      </a:lnTo>
                      <a:lnTo>
                        <a:pt x="900" y="371"/>
                      </a:lnTo>
                      <a:lnTo>
                        <a:pt x="825" y="379"/>
                      </a:lnTo>
                      <a:lnTo>
                        <a:pt x="853" y="391"/>
                      </a:lnTo>
                      <a:lnTo>
                        <a:pt x="829" y="419"/>
                      </a:lnTo>
                      <a:lnTo>
                        <a:pt x="921" y="473"/>
                      </a:lnTo>
                      <a:lnTo>
                        <a:pt x="968" y="464"/>
                      </a:lnTo>
                      <a:lnTo>
                        <a:pt x="986" y="529"/>
                      </a:lnTo>
                      <a:lnTo>
                        <a:pt x="1031" y="523"/>
                      </a:lnTo>
                      <a:lnTo>
                        <a:pt x="1029" y="551"/>
                      </a:lnTo>
                      <a:lnTo>
                        <a:pt x="1094" y="565"/>
                      </a:lnTo>
                      <a:lnTo>
                        <a:pt x="1086" y="599"/>
                      </a:lnTo>
                      <a:lnTo>
                        <a:pt x="1053" y="594"/>
                      </a:lnTo>
                      <a:lnTo>
                        <a:pt x="1068" y="614"/>
                      </a:lnTo>
                      <a:lnTo>
                        <a:pt x="1052" y="647"/>
                      </a:lnTo>
                      <a:lnTo>
                        <a:pt x="1020" y="632"/>
                      </a:lnTo>
                      <a:lnTo>
                        <a:pt x="1013" y="697"/>
                      </a:lnTo>
                      <a:lnTo>
                        <a:pt x="888" y="578"/>
                      </a:lnTo>
                      <a:lnTo>
                        <a:pt x="842" y="588"/>
                      </a:lnTo>
                      <a:lnTo>
                        <a:pt x="874" y="618"/>
                      </a:lnTo>
                      <a:lnTo>
                        <a:pt x="849" y="647"/>
                      </a:lnTo>
                      <a:lnTo>
                        <a:pt x="868" y="645"/>
                      </a:lnTo>
                      <a:lnTo>
                        <a:pt x="895" y="703"/>
                      </a:lnTo>
                      <a:lnTo>
                        <a:pt x="956" y="717"/>
                      </a:lnTo>
                      <a:lnTo>
                        <a:pt x="950" y="751"/>
                      </a:lnTo>
                      <a:lnTo>
                        <a:pt x="983" y="778"/>
                      </a:lnTo>
                      <a:lnTo>
                        <a:pt x="969" y="858"/>
                      </a:lnTo>
                      <a:lnTo>
                        <a:pt x="810" y="775"/>
                      </a:lnTo>
                      <a:lnTo>
                        <a:pt x="916" y="902"/>
                      </a:lnTo>
                      <a:lnTo>
                        <a:pt x="719" y="832"/>
                      </a:lnTo>
                      <a:lnTo>
                        <a:pt x="691" y="789"/>
                      </a:lnTo>
                      <a:lnTo>
                        <a:pt x="718" y="785"/>
                      </a:lnTo>
                      <a:lnTo>
                        <a:pt x="654" y="762"/>
                      </a:lnTo>
                      <a:lnTo>
                        <a:pt x="635" y="713"/>
                      </a:lnTo>
                      <a:lnTo>
                        <a:pt x="584" y="697"/>
                      </a:lnTo>
                      <a:lnTo>
                        <a:pt x="581" y="729"/>
                      </a:lnTo>
                      <a:lnTo>
                        <a:pt x="553" y="713"/>
                      </a:lnTo>
                      <a:lnTo>
                        <a:pt x="512" y="744"/>
                      </a:lnTo>
                      <a:lnTo>
                        <a:pt x="457" y="713"/>
                      </a:lnTo>
                      <a:lnTo>
                        <a:pt x="483" y="657"/>
                      </a:lnTo>
                      <a:lnTo>
                        <a:pt x="630" y="657"/>
                      </a:lnTo>
                      <a:lnTo>
                        <a:pt x="594" y="602"/>
                      </a:lnTo>
                      <a:lnTo>
                        <a:pt x="677" y="523"/>
                      </a:lnTo>
                      <a:lnTo>
                        <a:pt x="619" y="417"/>
                      </a:lnTo>
                      <a:lnTo>
                        <a:pt x="578" y="407"/>
                      </a:lnTo>
                      <a:lnTo>
                        <a:pt x="602" y="391"/>
                      </a:lnTo>
                      <a:lnTo>
                        <a:pt x="513" y="418"/>
                      </a:lnTo>
                      <a:lnTo>
                        <a:pt x="512" y="388"/>
                      </a:lnTo>
                      <a:lnTo>
                        <a:pt x="544" y="371"/>
                      </a:lnTo>
                      <a:lnTo>
                        <a:pt x="477" y="329"/>
                      </a:lnTo>
                      <a:lnTo>
                        <a:pt x="476" y="298"/>
                      </a:lnTo>
                      <a:lnTo>
                        <a:pt x="412" y="280"/>
                      </a:lnTo>
                      <a:lnTo>
                        <a:pt x="428" y="325"/>
                      </a:lnTo>
                      <a:lnTo>
                        <a:pt x="321" y="308"/>
                      </a:lnTo>
                      <a:lnTo>
                        <a:pt x="350" y="334"/>
                      </a:lnTo>
                      <a:lnTo>
                        <a:pt x="71" y="289"/>
                      </a:lnTo>
                      <a:lnTo>
                        <a:pt x="22" y="230"/>
                      </a:lnTo>
                      <a:lnTo>
                        <a:pt x="111" y="233"/>
                      </a:lnTo>
                      <a:lnTo>
                        <a:pt x="0" y="20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39" name="Freeform 273"/>
                <p:cNvSpPr/>
                <p:nvPr/>
              </p:nvSpPr>
              <p:spPr bwMode="auto">
                <a:xfrm>
                  <a:off x="2016" y="2107"/>
                  <a:ext cx="72" cy="56"/>
                </a:xfrm>
                <a:custGeom>
                  <a:avLst/>
                  <a:gdLst>
                    <a:gd name="T0" fmla="*/ 0 w 254"/>
                    <a:gd name="T1" fmla="*/ 4 h 197"/>
                    <a:gd name="T2" fmla="*/ 1 w 254"/>
                    <a:gd name="T3" fmla="*/ 3 h 197"/>
                    <a:gd name="T4" fmla="*/ 1 w 254"/>
                    <a:gd name="T5" fmla="*/ 0 h 197"/>
                    <a:gd name="T6" fmla="*/ 2 w 254"/>
                    <a:gd name="T7" fmla="*/ 1 h 197"/>
                    <a:gd name="T8" fmla="*/ 3 w 254"/>
                    <a:gd name="T9" fmla="*/ 1 h 197"/>
                    <a:gd name="T10" fmla="*/ 6 w 254"/>
                    <a:gd name="T11" fmla="*/ 3 h 197"/>
                    <a:gd name="T12" fmla="*/ 5 w 254"/>
                    <a:gd name="T13" fmla="*/ 4 h 197"/>
                    <a:gd name="T14" fmla="*/ 3 w 254"/>
                    <a:gd name="T15" fmla="*/ 3 h 197"/>
                    <a:gd name="T16" fmla="*/ 2 w 254"/>
                    <a:gd name="T17" fmla="*/ 5 h 197"/>
                    <a:gd name="T18" fmla="*/ 1 w 254"/>
                    <a:gd name="T19" fmla="*/ 3 h 197"/>
                    <a:gd name="T20" fmla="*/ 0 w 254"/>
                    <a:gd name="T21" fmla="*/ 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4"/>
                    <a:gd name="T34" fmla="*/ 0 h 197"/>
                    <a:gd name="T35" fmla="*/ 254 w 254"/>
                    <a:gd name="T36" fmla="*/ 197 h 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4" h="197">
                      <a:moveTo>
                        <a:pt x="0" y="161"/>
                      </a:moveTo>
                      <a:lnTo>
                        <a:pt x="36" y="123"/>
                      </a:lnTo>
                      <a:lnTo>
                        <a:pt x="59" y="0"/>
                      </a:lnTo>
                      <a:lnTo>
                        <a:pt x="80" y="45"/>
                      </a:lnTo>
                      <a:lnTo>
                        <a:pt x="140" y="55"/>
                      </a:lnTo>
                      <a:lnTo>
                        <a:pt x="254" y="145"/>
                      </a:lnTo>
                      <a:lnTo>
                        <a:pt x="239" y="176"/>
                      </a:lnTo>
                      <a:lnTo>
                        <a:pt x="136" y="134"/>
                      </a:lnTo>
                      <a:lnTo>
                        <a:pt x="73" y="197"/>
                      </a:lnTo>
                      <a:lnTo>
                        <a:pt x="57" y="145"/>
                      </a:lnTo>
                      <a:lnTo>
                        <a:pt x="0" y="16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0" name="Freeform 274"/>
                <p:cNvSpPr/>
                <p:nvPr/>
              </p:nvSpPr>
              <p:spPr bwMode="auto">
                <a:xfrm>
                  <a:off x="2319" y="2371"/>
                  <a:ext cx="72" cy="83"/>
                </a:xfrm>
                <a:custGeom>
                  <a:avLst/>
                  <a:gdLst>
                    <a:gd name="T0" fmla="*/ 0 w 255"/>
                    <a:gd name="T1" fmla="*/ 6 h 286"/>
                    <a:gd name="T2" fmla="*/ 2 w 255"/>
                    <a:gd name="T3" fmla="*/ 0 h 286"/>
                    <a:gd name="T4" fmla="*/ 3 w 255"/>
                    <a:gd name="T5" fmla="*/ 0 h 286"/>
                    <a:gd name="T6" fmla="*/ 2 w 255"/>
                    <a:gd name="T7" fmla="*/ 3 h 286"/>
                    <a:gd name="T8" fmla="*/ 3 w 255"/>
                    <a:gd name="T9" fmla="*/ 2 h 286"/>
                    <a:gd name="T10" fmla="*/ 3 w 255"/>
                    <a:gd name="T11" fmla="*/ 3 h 286"/>
                    <a:gd name="T12" fmla="*/ 5 w 255"/>
                    <a:gd name="T13" fmla="*/ 3 h 286"/>
                    <a:gd name="T14" fmla="*/ 5 w 255"/>
                    <a:gd name="T15" fmla="*/ 4 h 286"/>
                    <a:gd name="T16" fmla="*/ 5 w 255"/>
                    <a:gd name="T17" fmla="*/ 4 h 286"/>
                    <a:gd name="T18" fmla="*/ 5 w 255"/>
                    <a:gd name="T19" fmla="*/ 6 h 286"/>
                    <a:gd name="T20" fmla="*/ 6 w 255"/>
                    <a:gd name="T21" fmla="*/ 5 h 286"/>
                    <a:gd name="T22" fmla="*/ 6 w 255"/>
                    <a:gd name="T23" fmla="*/ 6 h 286"/>
                    <a:gd name="T24" fmla="*/ 5 w 255"/>
                    <a:gd name="T25" fmla="*/ 7 h 286"/>
                    <a:gd name="T26" fmla="*/ 5 w 255"/>
                    <a:gd name="T27" fmla="*/ 6 h 286"/>
                    <a:gd name="T28" fmla="*/ 5 w 255"/>
                    <a:gd name="T29" fmla="*/ 7 h 286"/>
                    <a:gd name="T30" fmla="*/ 5 w 255"/>
                    <a:gd name="T31" fmla="*/ 5 h 286"/>
                    <a:gd name="T32" fmla="*/ 3 w 255"/>
                    <a:gd name="T33" fmla="*/ 7 h 286"/>
                    <a:gd name="T34" fmla="*/ 4 w 255"/>
                    <a:gd name="T35" fmla="*/ 6 h 286"/>
                    <a:gd name="T36" fmla="*/ 3 w 255"/>
                    <a:gd name="T37" fmla="*/ 6 h 286"/>
                    <a:gd name="T38" fmla="*/ 3 w 255"/>
                    <a:gd name="T39" fmla="*/ 5 h 286"/>
                    <a:gd name="T40" fmla="*/ 0 w 255"/>
                    <a:gd name="T41" fmla="*/ 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5"/>
                    <a:gd name="T64" fmla="*/ 0 h 286"/>
                    <a:gd name="T65" fmla="*/ 255 w 255"/>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5" h="286">
                      <a:moveTo>
                        <a:pt x="0" y="223"/>
                      </a:moveTo>
                      <a:lnTo>
                        <a:pt x="106" y="15"/>
                      </a:lnTo>
                      <a:lnTo>
                        <a:pt x="146" y="0"/>
                      </a:lnTo>
                      <a:lnTo>
                        <a:pt x="97" y="112"/>
                      </a:lnTo>
                      <a:lnTo>
                        <a:pt x="130" y="87"/>
                      </a:lnTo>
                      <a:lnTo>
                        <a:pt x="152" y="135"/>
                      </a:lnTo>
                      <a:lnTo>
                        <a:pt x="219" y="135"/>
                      </a:lnTo>
                      <a:lnTo>
                        <a:pt x="205" y="177"/>
                      </a:lnTo>
                      <a:lnTo>
                        <a:pt x="240" y="173"/>
                      </a:lnTo>
                      <a:lnTo>
                        <a:pt x="214" y="219"/>
                      </a:lnTo>
                      <a:lnTo>
                        <a:pt x="248" y="194"/>
                      </a:lnTo>
                      <a:lnTo>
                        <a:pt x="255" y="237"/>
                      </a:lnTo>
                      <a:lnTo>
                        <a:pt x="222" y="286"/>
                      </a:lnTo>
                      <a:lnTo>
                        <a:pt x="219" y="250"/>
                      </a:lnTo>
                      <a:lnTo>
                        <a:pt x="204" y="269"/>
                      </a:lnTo>
                      <a:lnTo>
                        <a:pt x="204" y="214"/>
                      </a:lnTo>
                      <a:lnTo>
                        <a:pt x="140" y="269"/>
                      </a:lnTo>
                      <a:lnTo>
                        <a:pt x="178" y="233"/>
                      </a:lnTo>
                      <a:lnTo>
                        <a:pt x="123" y="237"/>
                      </a:lnTo>
                      <a:lnTo>
                        <a:pt x="138" y="217"/>
                      </a:lnTo>
                      <a:lnTo>
                        <a:pt x="0" y="22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1" name="Freeform 275"/>
                <p:cNvSpPr/>
                <p:nvPr/>
              </p:nvSpPr>
              <p:spPr bwMode="auto">
                <a:xfrm>
                  <a:off x="2143" y="3305"/>
                  <a:ext cx="90" cy="527"/>
                </a:xfrm>
                <a:custGeom>
                  <a:avLst/>
                  <a:gdLst>
                    <a:gd name="T0" fmla="*/ 0 w 317"/>
                    <a:gd name="T1" fmla="*/ 33 h 1850"/>
                    <a:gd name="T2" fmla="*/ 1 w 317"/>
                    <a:gd name="T3" fmla="*/ 32 h 1850"/>
                    <a:gd name="T4" fmla="*/ 1 w 317"/>
                    <a:gd name="T5" fmla="*/ 33 h 1850"/>
                    <a:gd name="T6" fmla="*/ 3 w 317"/>
                    <a:gd name="T7" fmla="*/ 31 h 1850"/>
                    <a:gd name="T8" fmla="*/ 2 w 317"/>
                    <a:gd name="T9" fmla="*/ 30 h 1850"/>
                    <a:gd name="T10" fmla="*/ 3 w 317"/>
                    <a:gd name="T11" fmla="*/ 27 h 1850"/>
                    <a:gd name="T12" fmla="*/ 1 w 317"/>
                    <a:gd name="T13" fmla="*/ 27 h 1850"/>
                    <a:gd name="T14" fmla="*/ 2 w 317"/>
                    <a:gd name="T15" fmla="*/ 22 h 1850"/>
                    <a:gd name="T16" fmla="*/ 3 w 317"/>
                    <a:gd name="T17" fmla="*/ 17 h 1850"/>
                    <a:gd name="T18" fmla="*/ 3 w 317"/>
                    <a:gd name="T19" fmla="*/ 13 h 1850"/>
                    <a:gd name="T20" fmla="*/ 5 w 317"/>
                    <a:gd name="T21" fmla="*/ 4 h 1850"/>
                    <a:gd name="T22" fmla="*/ 4 w 317"/>
                    <a:gd name="T23" fmla="*/ 1 h 1850"/>
                    <a:gd name="T24" fmla="*/ 5 w 317"/>
                    <a:gd name="T25" fmla="*/ 0 h 1850"/>
                    <a:gd name="T26" fmla="*/ 6 w 317"/>
                    <a:gd name="T27" fmla="*/ 2 h 1850"/>
                    <a:gd name="T28" fmla="*/ 7 w 317"/>
                    <a:gd name="T29" fmla="*/ 6 h 1850"/>
                    <a:gd name="T30" fmla="*/ 7 w 317"/>
                    <a:gd name="T31" fmla="*/ 6 h 1850"/>
                    <a:gd name="T32" fmla="*/ 7 w 317"/>
                    <a:gd name="T33" fmla="*/ 7 h 1850"/>
                    <a:gd name="T34" fmla="*/ 6 w 317"/>
                    <a:gd name="T35" fmla="*/ 7 h 1850"/>
                    <a:gd name="T36" fmla="*/ 6 w 317"/>
                    <a:gd name="T37" fmla="*/ 10 h 1850"/>
                    <a:gd name="T38" fmla="*/ 5 w 317"/>
                    <a:gd name="T39" fmla="*/ 11 h 1850"/>
                    <a:gd name="T40" fmla="*/ 5 w 317"/>
                    <a:gd name="T41" fmla="*/ 15 h 1850"/>
                    <a:gd name="T42" fmla="*/ 5 w 317"/>
                    <a:gd name="T43" fmla="*/ 18 h 1850"/>
                    <a:gd name="T44" fmla="*/ 4 w 317"/>
                    <a:gd name="T45" fmla="*/ 21 h 1850"/>
                    <a:gd name="T46" fmla="*/ 3 w 317"/>
                    <a:gd name="T47" fmla="*/ 28 h 1850"/>
                    <a:gd name="T48" fmla="*/ 4 w 317"/>
                    <a:gd name="T49" fmla="*/ 31 h 1850"/>
                    <a:gd name="T50" fmla="*/ 3 w 317"/>
                    <a:gd name="T51" fmla="*/ 31 h 1850"/>
                    <a:gd name="T52" fmla="*/ 3 w 317"/>
                    <a:gd name="T53" fmla="*/ 33 h 1850"/>
                    <a:gd name="T54" fmla="*/ 2 w 317"/>
                    <a:gd name="T55" fmla="*/ 38 h 1850"/>
                    <a:gd name="T56" fmla="*/ 2 w 317"/>
                    <a:gd name="T57" fmla="*/ 39 h 1850"/>
                    <a:gd name="T58" fmla="*/ 3 w 317"/>
                    <a:gd name="T59" fmla="*/ 38 h 1850"/>
                    <a:gd name="T60" fmla="*/ 3 w 317"/>
                    <a:gd name="T61" fmla="*/ 40 h 1850"/>
                    <a:gd name="T62" fmla="*/ 6 w 317"/>
                    <a:gd name="T63" fmla="*/ 41 h 1850"/>
                    <a:gd name="T64" fmla="*/ 4 w 317"/>
                    <a:gd name="T65" fmla="*/ 41 h 1850"/>
                    <a:gd name="T66" fmla="*/ 4 w 317"/>
                    <a:gd name="T67" fmla="*/ 43 h 1850"/>
                    <a:gd name="T68" fmla="*/ 3 w 317"/>
                    <a:gd name="T69" fmla="*/ 42 h 1850"/>
                    <a:gd name="T70" fmla="*/ 4 w 317"/>
                    <a:gd name="T71" fmla="*/ 42 h 1850"/>
                    <a:gd name="T72" fmla="*/ 3 w 317"/>
                    <a:gd name="T73" fmla="*/ 41 h 1850"/>
                    <a:gd name="T74" fmla="*/ 2 w 317"/>
                    <a:gd name="T75" fmla="*/ 40 h 1850"/>
                    <a:gd name="T76" fmla="*/ 2 w 317"/>
                    <a:gd name="T77" fmla="*/ 40 h 1850"/>
                    <a:gd name="T78" fmla="*/ 1 w 317"/>
                    <a:gd name="T79" fmla="*/ 39 h 1850"/>
                    <a:gd name="T80" fmla="*/ 1 w 317"/>
                    <a:gd name="T81" fmla="*/ 38 h 1850"/>
                    <a:gd name="T82" fmla="*/ 1 w 317"/>
                    <a:gd name="T83" fmla="*/ 38 h 1850"/>
                    <a:gd name="T84" fmla="*/ 1 w 317"/>
                    <a:gd name="T85" fmla="*/ 37 h 1850"/>
                    <a:gd name="T86" fmla="*/ 1 w 317"/>
                    <a:gd name="T87" fmla="*/ 35 h 1850"/>
                    <a:gd name="T88" fmla="*/ 2 w 317"/>
                    <a:gd name="T89" fmla="*/ 35 h 1850"/>
                    <a:gd name="T90" fmla="*/ 1 w 317"/>
                    <a:gd name="T91" fmla="*/ 34 h 1850"/>
                    <a:gd name="T92" fmla="*/ 1 w 317"/>
                    <a:gd name="T93" fmla="*/ 33 h 1850"/>
                    <a:gd name="T94" fmla="*/ 0 w 317"/>
                    <a:gd name="T95" fmla="*/ 33 h 1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7"/>
                    <a:gd name="T145" fmla="*/ 0 h 1850"/>
                    <a:gd name="T146" fmla="*/ 317 w 317"/>
                    <a:gd name="T147" fmla="*/ 1850 h 1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7" h="1850">
                      <a:moveTo>
                        <a:pt x="0" y="1447"/>
                      </a:moveTo>
                      <a:lnTo>
                        <a:pt x="22" y="1397"/>
                      </a:lnTo>
                      <a:lnTo>
                        <a:pt x="68" y="1434"/>
                      </a:lnTo>
                      <a:lnTo>
                        <a:pt x="108" y="1339"/>
                      </a:lnTo>
                      <a:lnTo>
                        <a:pt x="91" y="1302"/>
                      </a:lnTo>
                      <a:lnTo>
                        <a:pt x="124" y="1171"/>
                      </a:lnTo>
                      <a:lnTo>
                        <a:pt x="67" y="1160"/>
                      </a:lnTo>
                      <a:lnTo>
                        <a:pt x="74" y="948"/>
                      </a:lnTo>
                      <a:lnTo>
                        <a:pt x="153" y="726"/>
                      </a:lnTo>
                      <a:lnTo>
                        <a:pt x="152" y="541"/>
                      </a:lnTo>
                      <a:lnTo>
                        <a:pt x="207" y="188"/>
                      </a:lnTo>
                      <a:lnTo>
                        <a:pt x="188" y="32"/>
                      </a:lnTo>
                      <a:lnTo>
                        <a:pt x="226" y="0"/>
                      </a:lnTo>
                      <a:lnTo>
                        <a:pt x="266" y="81"/>
                      </a:lnTo>
                      <a:lnTo>
                        <a:pt x="289" y="246"/>
                      </a:lnTo>
                      <a:lnTo>
                        <a:pt x="317" y="249"/>
                      </a:lnTo>
                      <a:lnTo>
                        <a:pt x="312" y="304"/>
                      </a:lnTo>
                      <a:lnTo>
                        <a:pt x="270" y="327"/>
                      </a:lnTo>
                      <a:lnTo>
                        <a:pt x="271" y="435"/>
                      </a:lnTo>
                      <a:lnTo>
                        <a:pt x="226" y="496"/>
                      </a:lnTo>
                      <a:lnTo>
                        <a:pt x="192" y="648"/>
                      </a:lnTo>
                      <a:lnTo>
                        <a:pt x="218" y="791"/>
                      </a:lnTo>
                      <a:lnTo>
                        <a:pt x="168" y="913"/>
                      </a:lnTo>
                      <a:lnTo>
                        <a:pt x="135" y="1218"/>
                      </a:lnTo>
                      <a:lnTo>
                        <a:pt x="162" y="1329"/>
                      </a:lnTo>
                      <a:lnTo>
                        <a:pt x="137" y="1339"/>
                      </a:lnTo>
                      <a:lnTo>
                        <a:pt x="148" y="1438"/>
                      </a:lnTo>
                      <a:lnTo>
                        <a:pt x="83" y="1643"/>
                      </a:lnTo>
                      <a:lnTo>
                        <a:pt x="90" y="1677"/>
                      </a:lnTo>
                      <a:lnTo>
                        <a:pt x="121" y="1664"/>
                      </a:lnTo>
                      <a:lnTo>
                        <a:pt x="135" y="1743"/>
                      </a:lnTo>
                      <a:lnTo>
                        <a:pt x="271" y="1761"/>
                      </a:lnTo>
                      <a:lnTo>
                        <a:pt x="180" y="1792"/>
                      </a:lnTo>
                      <a:lnTo>
                        <a:pt x="168" y="1850"/>
                      </a:lnTo>
                      <a:lnTo>
                        <a:pt x="129" y="1834"/>
                      </a:lnTo>
                      <a:lnTo>
                        <a:pt x="171" y="1797"/>
                      </a:lnTo>
                      <a:lnTo>
                        <a:pt x="107" y="1780"/>
                      </a:lnTo>
                      <a:lnTo>
                        <a:pt x="98" y="1715"/>
                      </a:lnTo>
                      <a:lnTo>
                        <a:pt x="80" y="1746"/>
                      </a:lnTo>
                      <a:lnTo>
                        <a:pt x="56" y="1685"/>
                      </a:lnTo>
                      <a:lnTo>
                        <a:pt x="68" y="1668"/>
                      </a:lnTo>
                      <a:lnTo>
                        <a:pt x="36" y="1638"/>
                      </a:lnTo>
                      <a:lnTo>
                        <a:pt x="67" y="1607"/>
                      </a:lnTo>
                      <a:lnTo>
                        <a:pt x="38" y="1516"/>
                      </a:lnTo>
                      <a:lnTo>
                        <a:pt x="89" y="1526"/>
                      </a:lnTo>
                      <a:lnTo>
                        <a:pt x="38" y="1478"/>
                      </a:lnTo>
                      <a:lnTo>
                        <a:pt x="51" y="1446"/>
                      </a:lnTo>
                      <a:lnTo>
                        <a:pt x="0" y="144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2" name="Freeform 276"/>
                <p:cNvSpPr/>
                <p:nvPr/>
              </p:nvSpPr>
              <p:spPr bwMode="auto">
                <a:xfrm>
                  <a:off x="2147" y="3748"/>
                  <a:ext cx="7" cy="20"/>
                </a:xfrm>
                <a:custGeom>
                  <a:avLst/>
                  <a:gdLst>
                    <a:gd name="T0" fmla="*/ 0 w 23"/>
                    <a:gd name="T1" fmla="*/ 1 h 69"/>
                    <a:gd name="T2" fmla="*/ 0 w 23"/>
                    <a:gd name="T3" fmla="*/ 0 h 69"/>
                    <a:gd name="T4" fmla="*/ 1 w 23"/>
                    <a:gd name="T5" fmla="*/ 2 h 69"/>
                    <a:gd name="T6" fmla="*/ 0 w 23"/>
                    <a:gd name="T7" fmla="*/ 1 h 69"/>
                    <a:gd name="T8" fmla="*/ 0 60000 65536"/>
                    <a:gd name="T9" fmla="*/ 0 60000 65536"/>
                    <a:gd name="T10" fmla="*/ 0 60000 65536"/>
                    <a:gd name="T11" fmla="*/ 0 60000 65536"/>
                    <a:gd name="T12" fmla="*/ 0 w 23"/>
                    <a:gd name="T13" fmla="*/ 0 h 69"/>
                    <a:gd name="T14" fmla="*/ 23 w 23"/>
                    <a:gd name="T15" fmla="*/ 69 h 69"/>
                  </a:gdLst>
                  <a:ahLst/>
                  <a:cxnLst>
                    <a:cxn ang="T8">
                      <a:pos x="T0" y="T1"/>
                    </a:cxn>
                    <a:cxn ang="T9">
                      <a:pos x="T2" y="T3"/>
                    </a:cxn>
                    <a:cxn ang="T10">
                      <a:pos x="T4" y="T5"/>
                    </a:cxn>
                    <a:cxn ang="T11">
                      <a:pos x="T6" y="T7"/>
                    </a:cxn>
                  </a:cxnLst>
                  <a:rect l="T12" t="T13" r="T14" b="T15"/>
                  <a:pathLst>
                    <a:path w="23" h="69">
                      <a:moveTo>
                        <a:pt x="0" y="31"/>
                      </a:moveTo>
                      <a:lnTo>
                        <a:pt x="7" y="0"/>
                      </a:lnTo>
                      <a:lnTo>
                        <a:pt x="23" y="69"/>
                      </a:lnTo>
                      <a:lnTo>
                        <a:pt x="0" y="3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3" name="Freeform 277"/>
                <p:cNvSpPr/>
                <p:nvPr/>
              </p:nvSpPr>
              <p:spPr bwMode="auto">
                <a:xfrm>
                  <a:off x="2155" y="3641"/>
                  <a:ext cx="6" cy="24"/>
                </a:xfrm>
                <a:custGeom>
                  <a:avLst/>
                  <a:gdLst>
                    <a:gd name="T0" fmla="*/ 0 w 23"/>
                    <a:gd name="T1" fmla="*/ 2 h 85"/>
                    <a:gd name="T2" fmla="*/ 1 w 23"/>
                    <a:gd name="T3" fmla="*/ 0 h 85"/>
                    <a:gd name="T4" fmla="*/ 1 w 23"/>
                    <a:gd name="T5" fmla="*/ 2 h 85"/>
                    <a:gd name="T6" fmla="*/ 0 w 23"/>
                    <a:gd name="T7" fmla="*/ 2 h 85"/>
                    <a:gd name="T8" fmla="*/ 0 60000 65536"/>
                    <a:gd name="T9" fmla="*/ 0 60000 65536"/>
                    <a:gd name="T10" fmla="*/ 0 60000 65536"/>
                    <a:gd name="T11" fmla="*/ 0 60000 65536"/>
                    <a:gd name="T12" fmla="*/ 0 w 23"/>
                    <a:gd name="T13" fmla="*/ 0 h 85"/>
                    <a:gd name="T14" fmla="*/ 23 w 23"/>
                    <a:gd name="T15" fmla="*/ 85 h 85"/>
                  </a:gdLst>
                  <a:ahLst/>
                  <a:cxnLst>
                    <a:cxn ang="T8">
                      <a:pos x="T0" y="T1"/>
                    </a:cxn>
                    <a:cxn ang="T9">
                      <a:pos x="T2" y="T3"/>
                    </a:cxn>
                    <a:cxn ang="T10">
                      <a:pos x="T4" y="T5"/>
                    </a:cxn>
                    <a:cxn ang="T11">
                      <a:pos x="T6" y="T7"/>
                    </a:cxn>
                  </a:cxnLst>
                  <a:rect l="T12" t="T13" r="T14" b="T15"/>
                  <a:pathLst>
                    <a:path w="23" h="85">
                      <a:moveTo>
                        <a:pt x="0" y="75"/>
                      </a:moveTo>
                      <a:lnTo>
                        <a:pt x="23" y="0"/>
                      </a:lnTo>
                      <a:lnTo>
                        <a:pt x="23" y="85"/>
                      </a:lnTo>
                      <a:lnTo>
                        <a:pt x="0" y="7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4" name="Freeform 278"/>
                <p:cNvSpPr/>
                <p:nvPr/>
              </p:nvSpPr>
              <p:spPr bwMode="auto">
                <a:xfrm>
                  <a:off x="2162" y="3826"/>
                  <a:ext cx="15" cy="11"/>
                </a:xfrm>
                <a:custGeom>
                  <a:avLst/>
                  <a:gdLst>
                    <a:gd name="T0" fmla="*/ 0 w 51"/>
                    <a:gd name="T1" fmla="*/ 0 h 39"/>
                    <a:gd name="T2" fmla="*/ 1 w 51"/>
                    <a:gd name="T3" fmla="*/ 0 h 39"/>
                    <a:gd name="T4" fmla="*/ 1 w 51"/>
                    <a:gd name="T5" fmla="*/ 1 h 39"/>
                    <a:gd name="T6" fmla="*/ 0 w 51"/>
                    <a:gd name="T7" fmla="*/ 0 h 39"/>
                    <a:gd name="T8" fmla="*/ 0 60000 65536"/>
                    <a:gd name="T9" fmla="*/ 0 60000 65536"/>
                    <a:gd name="T10" fmla="*/ 0 60000 65536"/>
                    <a:gd name="T11" fmla="*/ 0 60000 65536"/>
                    <a:gd name="T12" fmla="*/ 0 w 51"/>
                    <a:gd name="T13" fmla="*/ 0 h 39"/>
                    <a:gd name="T14" fmla="*/ 51 w 51"/>
                    <a:gd name="T15" fmla="*/ 39 h 39"/>
                  </a:gdLst>
                  <a:ahLst/>
                  <a:cxnLst>
                    <a:cxn ang="T8">
                      <a:pos x="T0" y="T1"/>
                    </a:cxn>
                    <a:cxn ang="T9">
                      <a:pos x="T2" y="T3"/>
                    </a:cxn>
                    <a:cxn ang="T10">
                      <a:pos x="T4" y="T5"/>
                    </a:cxn>
                    <a:cxn ang="T11">
                      <a:pos x="T6" y="T7"/>
                    </a:cxn>
                  </a:cxnLst>
                  <a:rect l="T12" t="T13" r="T14" b="T15"/>
                  <a:pathLst>
                    <a:path w="51" h="39">
                      <a:moveTo>
                        <a:pt x="0" y="0"/>
                      </a:moveTo>
                      <a:lnTo>
                        <a:pt x="49" y="9"/>
                      </a:lnTo>
                      <a:lnTo>
                        <a:pt x="51" y="39"/>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5" name="Freeform 279"/>
                <p:cNvSpPr/>
                <p:nvPr/>
              </p:nvSpPr>
              <p:spPr bwMode="auto">
                <a:xfrm>
                  <a:off x="2165" y="3802"/>
                  <a:ext cx="21" cy="25"/>
                </a:xfrm>
                <a:custGeom>
                  <a:avLst/>
                  <a:gdLst>
                    <a:gd name="T0" fmla="*/ 0 w 75"/>
                    <a:gd name="T1" fmla="*/ 0 h 88"/>
                    <a:gd name="T2" fmla="*/ 1 w 75"/>
                    <a:gd name="T3" fmla="*/ 0 h 88"/>
                    <a:gd name="T4" fmla="*/ 0 w 75"/>
                    <a:gd name="T5" fmla="*/ 1 h 88"/>
                    <a:gd name="T6" fmla="*/ 2 w 75"/>
                    <a:gd name="T7" fmla="*/ 1 h 88"/>
                    <a:gd name="T8" fmla="*/ 1 w 75"/>
                    <a:gd name="T9" fmla="*/ 2 h 88"/>
                    <a:gd name="T10" fmla="*/ 0 w 75"/>
                    <a:gd name="T11" fmla="*/ 0 h 88"/>
                    <a:gd name="T12" fmla="*/ 0 60000 65536"/>
                    <a:gd name="T13" fmla="*/ 0 60000 65536"/>
                    <a:gd name="T14" fmla="*/ 0 60000 65536"/>
                    <a:gd name="T15" fmla="*/ 0 60000 65536"/>
                    <a:gd name="T16" fmla="*/ 0 60000 65536"/>
                    <a:gd name="T17" fmla="*/ 0 60000 65536"/>
                    <a:gd name="T18" fmla="*/ 0 w 75"/>
                    <a:gd name="T19" fmla="*/ 0 h 88"/>
                    <a:gd name="T20" fmla="*/ 75 w 75"/>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75" h="88">
                      <a:moveTo>
                        <a:pt x="0" y="15"/>
                      </a:moveTo>
                      <a:lnTo>
                        <a:pt x="21" y="0"/>
                      </a:lnTo>
                      <a:lnTo>
                        <a:pt x="19" y="42"/>
                      </a:lnTo>
                      <a:lnTo>
                        <a:pt x="75" y="57"/>
                      </a:lnTo>
                      <a:lnTo>
                        <a:pt x="39" y="88"/>
                      </a:lnTo>
                      <a:lnTo>
                        <a:pt x="0" y="1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6" name="Freeform 280"/>
                <p:cNvSpPr/>
                <p:nvPr/>
              </p:nvSpPr>
              <p:spPr bwMode="auto">
                <a:xfrm>
                  <a:off x="2181" y="3834"/>
                  <a:ext cx="11" cy="7"/>
                </a:xfrm>
                <a:custGeom>
                  <a:avLst/>
                  <a:gdLst>
                    <a:gd name="T0" fmla="*/ 0 w 40"/>
                    <a:gd name="T1" fmla="*/ 1 h 23"/>
                    <a:gd name="T2" fmla="*/ 0 w 40"/>
                    <a:gd name="T3" fmla="*/ 0 h 23"/>
                    <a:gd name="T4" fmla="*/ 1 w 40"/>
                    <a:gd name="T5" fmla="*/ 1 h 23"/>
                    <a:gd name="T6" fmla="*/ 0 w 40"/>
                    <a:gd name="T7" fmla="*/ 1 h 23"/>
                    <a:gd name="T8" fmla="*/ 0 60000 65536"/>
                    <a:gd name="T9" fmla="*/ 0 60000 65536"/>
                    <a:gd name="T10" fmla="*/ 0 60000 65536"/>
                    <a:gd name="T11" fmla="*/ 0 60000 65536"/>
                    <a:gd name="T12" fmla="*/ 0 w 40"/>
                    <a:gd name="T13" fmla="*/ 0 h 23"/>
                    <a:gd name="T14" fmla="*/ 40 w 40"/>
                    <a:gd name="T15" fmla="*/ 23 h 23"/>
                  </a:gdLst>
                  <a:ahLst/>
                  <a:cxnLst>
                    <a:cxn ang="T8">
                      <a:pos x="T0" y="T1"/>
                    </a:cxn>
                    <a:cxn ang="T9">
                      <a:pos x="T2" y="T3"/>
                    </a:cxn>
                    <a:cxn ang="T10">
                      <a:pos x="T4" y="T5"/>
                    </a:cxn>
                    <a:cxn ang="T11">
                      <a:pos x="T6" y="T7"/>
                    </a:cxn>
                  </a:cxnLst>
                  <a:rect l="T12" t="T13" r="T14" b="T15"/>
                  <a:pathLst>
                    <a:path w="40" h="23">
                      <a:moveTo>
                        <a:pt x="0" y="17"/>
                      </a:moveTo>
                      <a:lnTo>
                        <a:pt x="11" y="0"/>
                      </a:lnTo>
                      <a:lnTo>
                        <a:pt x="40" y="23"/>
                      </a:lnTo>
                      <a:lnTo>
                        <a:pt x="0" y="1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7" name="Freeform 281"/>
                <p:cNvSpPr/>
                <p:nvPr/>
              </p:nvSpPr>
              <p:spPr bwMode="auto">
                <a:xfrm>
                  <a:off x="2189" y="3814"/>
                  <a:ext cx="30" cy="37"/>
                </a:xfrm>
                <a:custGeom>
                  <a:avLst/>
                  <a:gdLst>
                    <a:gd name="T0" fmla="*/ 0 w 104"/>
                    <a:gd name="T1" fmla="*/ 2 h 134"/>
                    <a:gd name="T2" fmla="*/ 0 w 104"/>
                    <a:gd name="T3" fmla="*/ 2 h 134"/>
                    <a:gd name="T4" fmla="*/ 2 w 104"/>
                    <a:gd name="T5" fmla="*/ 2 h 134"/>
                    <a:gd name="T6" fmla="*/ 1 w 104"/>
                    <a:gd name="T7" fmla="*/ 1 h 134"/>
                    <a:gd name="T8" fmla="*/ 2 w 104"/>
                    <a:gd name="T9" fmla="*/ 1 h 134"/>
                    <a:gd name="T10" fmla="*/ 1 w 104"/>
                    <a:gd name="T11" fmla="*/ 1 h 134"/>
                    <a:gd name="T12" fmla="*/ 1 w 104"/>
                    <a:gd name="T13" fmla="*/ 0 h 134"/>
                    <a:gd name="T14" fmla="*/ 2 w 104"/>
                    <a:gd name="T15" fmla="*/ 0 h 134"/>
                    <a:gd name="T16" fmla="*/ 3 w 104"/>
                    <a:gd name="T17" fmla="*/ 3 h 134"/>
                    <a:gd name="T18" fmla="*/ 0 w 104"/>
                    <a:gd name="T19" fmla="*/ 2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34"/>
                    <a:gd name="T32" fmla="*/ 104 w 104"/>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34">
                      <a:moveTo>
                        <a:pt x="0" y="108"/>
                      </a:moveTo>
                      <a:lnTo>
                        <a:pt x="15" y="88"/>
                      </a:lnTo>
                      <a:lnTo>
                        <a:pt x="73" y="100"/>
                      </a:lnTo>
                      <a:lnTo>
                        <a:pt x="47" y="65"/>
                      </a:lnTo>
                      <a:lnTo>
                        <a:pt x="74" y="44"/>
                      </a:lnTo>
                      <a:lnTo>
                        <a:pt x="32" y="40"/>
                      </a:lnTo>
                      <a:lnTo>
                        <a:pt x="32" y="7"/>
                      </a:lnTo>
                      <a:lnTo>
                        <a:pt x="102" y="0"/>
                      </a:lnTo>
                      <a:lnTo>
                        <a:pt x="104" y="134"/>
                      </a:lnTo>
                      <a:lnTo>
                        <a:pt x="0" y="10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8" name="Freeform 282"/>
                <p:cNvSpPr/>
                <p:nvPr/>
              </p:nvSpPr>
              <p:spPr bwMode="auto">
                <a:xfrm>
                  <a:off x="2204" y="3857"/>
                  <a:ext cx="22" cy="8"/>
                </a:xfrm>
                <a:custGeom>
                  <a:avLst/>
                  <a:gdLst>
                    <a:gd name="T0" fmla="*/ 0 w 78"/>
                    <a:gd name="T1" fmla="*/ 0 h 28"/>
                    <a:gd name="T2" fmla="*/ 2 w 78"/>
                    <a:gd name="T3" fmla="*/ 0 h 28"/>
                    <a:gd name="T4" fmla="*/ 2 w 78"/>
                    <a:gd name="T5" fmla="*/ 1 h 28"/>
                    <a:gd name="T6" fmla="*/ 0 w 78"/>
                    <a:gd name="T7" fmla="*/ 0 h 28"/>
                    <a:gd name="T8" fmla="*/ 0 60000 65536"/>
                    <a:gd name="T9" fmla="*/ 0 60000 65536"/>
                    <a:gd name="T10" fmla="*/ 0 60000 65536"/>
                    <a:gd name="T11" fmla="*/ 0 60000 65536"/>
                    <a:gd name="T12" fmla="*/ 0 w 78"/>
                    <a:gd name="T13" fmla="*/ 0 h 28"/>
                    <a:gd name="T14" fmla="*/ 78 w 78"/>
                    <a:gd name="T15" fmla="*/ 28 h 28"/>
                  </a:gdLst>
                  <a:ahLst/>
                  <a:cxnLst>
                    <a:cxn ang="T8">
                      <a:pos x="T0" y="T1"/>
                    </a:cxn>
                    <a:cxn ang="T9">
                      <a:pos x="T2" y="T3"/>
                    </a:cxn>
                    <a:cxn ang="T10">
                      <a:pos x="T4" y="T5"/>
                    </a:cxn>
                    <a:cxn ang="T11">
                      <a:pos x="T6" y="T7"/>
                    </a:cxn>
                  </a:cxnLst>
                  <a:rect l="T12" t="T13" r="T14" b="T15"/>
                  <a:pathLst>
                    <a:path w="78" h="28">
                      <a:moveTo>
                        <a:pt x="0" y="0"/>
                      </a:moveTo>
                      <a:lnTo>
                        <a:pt x="71" y="7"/>
                      </a:lnTo>
                      <a:lnTo>
                        <a:pt x="78" y="28"/>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49" name="Freeform 283"/>
                <p:cNvSpPr/>
                <p:nvPr/>
              </p:nvSpPr>
              <p:spPr bwMode="auto">
                <a:xfrm>
                  <a:off x="2225" y="3852"/>
                  <a:ext cx="11" cy="5"/>
                </a:xfrm>
                <a:custGeom>
                  <a:avLst/>
                  <a:gdLst>
                    <a:gd name="T0" fmla="*/ 0 w 37"/>
                    <a:gd name="T1" fmla="*/ 0 h 18"/>
                    <a:gd name="T2" fmla="*/ 0 w 37"/>
                    <a:gd name="T3" fmla="*/ 0 h 18"/>
                    <a:gd name="T4" fmla="*/ 1 w 37"/>
                    <a:gd name="T5" fmla="*/ 0 h 18"/>
                    <a:gd name="T6" fmla="*/ 0 w 37"/>
                    <a:gd name="T7" fmla="*/ 0 h 18"/>
                    <a:gd name="T8" fmla="*/ 0 60000 65536"/>
                    <a:gd name="T9" fmla="*/ 0 60000 65536"/>
                    <a:gd name="T10" fmla="*/ 0 60000 65536"/>
                    <a:gd name="T11" fmla="*/ 0 60000 65536"/>
                    <a:gd name="T12" fmla="*/ 0 w 37"/>
                    <a:gd name="T13" fmla="*/ 0 h 18"/>
                    <a:gd name="T14" fmla="*/ 37 w 37"/>
                    <a:gd name="T15" fmla="*/ 18 h 18"/>
                  </a:gdLst>
                  <a:ahLst/>
                  <a:cxnLst>
                    <a:cxn ang="T8">
                      <a:pos x="T0" y="T1"/>
                    </a:cxn>
                    <a:cxn ang="T9">
                      <a:pos x="T2" y="T3"/>
                    </a:cxn>
                    <a:cxn ang="T10">
                      <a:pos x="T4" y="T5"/>
                    </a:cxn>
                    <a:cxn ang="T11">
                      <a:pos x="T6" y="T7"/>
                    </a:cxn>
                  </a:cxnLst>
                  <a:rect l="T12" t="T13" r="T14" b="T15"/>
                  <a:pathLst>
                    <a:path w="37" h="18">
                      <a:moveTo>
                        <a:pt x="0" y="18"/>
                      </a:moveTo>
                      <a:lnTo>
                        <a:pt x="8" y="0"/>
                      </a:lnTo>
                      <a:lnTo>
                        <a:pt x="37" y="18"/>
                      </a:lnTo>
                      <a:lnTo>
                        <a:pt x="0" y="1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0" name="Freeform 284"/>
                <p:cNvSpPr/>
                <p:nvPr/>
              </p:nvSpPr>
              <p:spPr bwMode="auto">
                <a:xfrm>
                  <a:off x="2107" y="2928"/>
                  <a:ext cx="130" cy="208"/>
                </a:xfrm>
                <a:custGeom>
                  <a:avLst/>
                  <a:gdLst>
                    <a:gd name="T0" fmla="*/ 0 w 459"/>
                    <a:gd name="T1" fmla="*/ 11 h 730"/>
                    <a:gd name="T2" fmla="*/ 1 w 459"/>
                    <a:gd name="T3" fmla="*/ 13 h 730"/>
                    <a:gd name="T4" fmla="*/ 3 w 459"/>
                    <a:gd name="T5" fmla="*/ 13 h 730"/>
                    <a:gd name="T6" fmla="*/ 5 w 459"/>
                    <a:gd name="T7" fmla="*/ 15 h 730"/>
                    <a:gd name="T8" fmla="*/ 7 w 459"/>
                    <a:gd name="T9" fmla="*/ 15 h 730"/>
                    <a:gd name="T10" fmla="*/ 7 w 459"/>
                    <a:gd name="T11" fmla="*/ 17 h 730"/>
                    <a:gd name="T12" fmla="*/ 8 w 459"/>
                    <a:gd name="T13" fmla="*/ 17 h 730"/>
                    <a:gd name="T14" fmla="*/ 8 w 459"/>
                    <a:gd name="T15" fmla="*/ 14 h 730"/>
                    <a:gd name="T16" fmla="*/ 8 w 459"/>
                    <a:gd name="T17" fmla="*/ 12 h 730"/>
                    <a:gd name="T18" fmla="*/ 8 w 459"/>
                    <a:gd name="T19" fmla="*/ 12 h 730"/>
                    <a:gd name="T20" fmla="*/ 8 w 459"/>
                    <a:gd name="T21" fmla="*/ 11 h 730"/>
                    <a:gd name="T22" fmla="*/ 10 w 459"/>
                    <a:gd name="T23" fmla="*/ 11 h 730"/>
                    <a:gd name="T24" fmla="*/ 10 w 459"/>
                    <a:gd name="T25" fmla="*/ 11 h 730"/>
                    <a:gd name="T26" fmla="*/ 10 w 459"/>
                    <a:gd name="T27" fmla="*/ 10 h 730"/>
                    <a:gd name="T28" fmla="*/ 10 w 459"/>
                    <a:gd name="T29" fmla="*/ 6 h 730"/>
                    <a:gd name="T30" fmla="*/ 8 w 459"/>
                    <a:gd name="T31" fmla="*/ 7 h 730"/>
                    <a:gd name="T32" fmla="*/ 8 w 459"/>
                    <a:gd name="T33" fmla="*/ 6 h 730"/>
                    <a:gd name="T34" fmla="*/ 6 w 459"/>
                    <a:gd name="T35" fmla="*/ 5 h 730"/>
                    <a:gd name="T36" fmla="*/ 5 w 459"/>
                    <a:gd name="T37" fmla="*/ 3 h 730"/>
                    <a:gd name="T38" fmla="*/ 7 w 459"/>
                    <a:gd name="T39" fmla="*/ 1 h 730"/>
                    <a:gd name="T40" fmla="*/ 6 w 459"/>
                    <a:gd name="T41" fmla="*/ 0 h 730"/>
                    <a:gd name="T42" fmla="*/ 3 w 459"/>
                    <a:gd name="T43" fmla="*/ 1 h 730"/>
                    <a:gd name="T44" fmla="*/ 2 w 459"/>
                    <a:gd name="T45" fmla="*/ 5 h 730"/>
                    <a:gd name="T46" fmla="*/ 1 w 459"/>
                    <a:gd name="T47" fmla="*/ 4 h 730"/>
                    <a:gd name="T48" fmla="*/ 1 w 459"/>
                    <a:gd name="T49" fmla="*/ 5 h 730"/>
                    <a:gd name="T50" fmla="*/ 1 w 459"/>
                    <a:gd name="T51" fmla="*/ 9 h 730"/>
                    <a:gd name="T52" fmla="*/ 2 w 459"/>
                    <a:gd name="T53" fmla="*/ 9 h 730"/>
                    <a:gd name="T54" fmla="*/ 0 w 459"/>
                    <a:gd name="T55" fmla="*/ 11 h 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59"/>
                    <a:gd name="T85" fmla="*/ 0 h 730"/>
                    <a:gd name="T86" fmla="*/ 459 w 459"/>
                    <a:gd name="T87" fmla="*/ 730 h 7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59" h="730">
                      <a:moveTo>
                        <a:pt x="0" y="488"/>
                      </a:moveTo>
                      <a:lnTo>
                        <a:pt x="56" y="540"/>
                      </a:lnTo>
                      <a:lnTo>
                        <a:pt x="138" y="552"/>
                      </a:lnTo>
                      <a:lnTo>
                        <a:pt x="220" y="653"/>
                      </a:lnTo>
                      <a:lnTo>
                        <a:pt x="330" y="663"/>
                      </a:lnTo>
                      <a:lnTo>
                        <a:pt x="314" y="713"/>
                      </a:lnTo>
                      <a:lnTo>
                        <a:pt x="342" y="730"/>
                      </a:lnTo>
                      <a:lnTo>
                        <a:pt x="359" y="604"/>
                      </a:lnTo>
                      <a:lnTo>
                        <a:pt x="338" y="525"/>
                      </a:lnTo>
                      <a:lnTo>
                        <a:pt x="375" y="522"/>
                      </a:lnTo>
                      <a:lnTo>
                        <a:pt x="349" y="477"/>
                      </a:lnTo>
                      <a:lnTo>
                        <a:pt x="437" y="461"/>
                      </a:lnTo>
                      <a:lnTo>
                        <a:pt x="459" y="491"/>
                      </a:lnTo>
                      <a:lnTo>
                        <a:pt x="424" y="427"/>
                      </a:lnTo>
                      <a:lnTo>
                        <a:pt x="436" y="274"/>
                      </a:lnTo>
                      <a:lnTo>
                        <a:pt x="362" y="280"/>
                      </a:lnTo>
                      <a:lnTo>
                        <a:pt x="338" y="242"/>
                      </a:lnTo>
                      <a:lnTo>
                        <a:pt x="264" y="231"/>
                      </a:lnTo>
                      <a:lnTo>
                        <a:pt x="216" y="143"/>
                      </a:lnTo>
                      <a:lnTo>
                        <a:pt x="289" y="27"/>
                      </a:lnTo>
                      <a:lnTo>
                        <a:pt x="279" y="0"/>
                      </a:lnTo>
                      <a:lnTo>
                        <a:pt x="148" y="63"/>
                      </a:lnTo>
                      <a:lnTo>
                        <a:pt x="78" y="195"/>
                      </a:lnTo>
                      <a:lnTo>
                        <a:pt x="54" y="165"/>
                      </a:lnTo>
                      <a:lnTo>
                        <a:pt x="39" y="228"/>
                      </a:lnTo>
                      <a:lnTo>
                        <a:pt x="54" y="373"/>
                      </a:lnTo>
                      <a:lnTo>
                        <a:pt x="71" y="373"/>
                      </a:lnTo>
                      <a:lnTo>
                        <a:pt x="0" y="48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1" name="Freeform 285"/>
                <p:cNvSpPr/>
                <p:nvPr/>
              </p:nvSpPr>
              <p:spPr bwMode="auto">
                <a:xfrm>
                  <a:off x="2032" y="2945"/>
                  <a:ext cx="34" cy="34"/>
                </a:xfrm>
                <a:custGeom>
                  <a:avLst/>
                  <a:gdLst>
                    <a:gd name="T0" fmla="*/ 0 w 118"/>
                    <a:gd name="T1" fmla="*/ 0 h 118"/>
                    <a:gd name="T2" fmla="*/ 0 w 118"/>
                    <a:gd name="T3" fmla="*/ 1 h 118"/>
                    <a:gd name="T4" fmla="*/ 1 w 118"/>
                    <a:gd name="T5" fmla="*/ 1 h 118"/>
                    <a:gd name="T6" fmla="*/ 2 w 118"/>
                    <a:gd name="T7" fmla="*/ 3 h 118"/>
                    <a:gd name="T8" fmla="*/ 3 w 118"/>
                    <a:gd name="T9" fmla="*/ 1 h 118"/>
                    <a:gd name="T10" fmla="*/ 2 w 118"/>
                    <a:gd name="T11" fmla="*/ 0 h 118"/>
                    <a:gd name="T12" fmla="*/ 0 w 118"/>
                    <a:gd name="T13" fmla="*/ 0 h 118"/>
                    <a:gd name="T14" fmla="*/ 0 60000 65536"/>
                    <a:gd name="T15" fmla="*/ 0 60000 65536"/>
                    <a:gd name="T16" fmla="*/ 0 60000 65536"/>
                    <a:gd name="T17" fmla="*/ 0 60000 65536"/>
                    <a:gd name="T18" fmla="*/ 0 60000 65536"/>
                    <a:gd name="T19" fmla="*/ 0 60000 65536"/>
                    <a:gd name="T20" fmla="*/ 0 60000 65536"/>
                    <a:gd name="T21" fmla="*/ 0 w 118"/>
                    <a:gd name="T22" fmla="*/ 0 h 118"/>
                    <a:gd name="T23" fmla="*/ 118 w 11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18">
                      <a:moveTo>
                        <a:pt x="0" y="0"/>
                      </a:moveTo>
                      <a:lnTo>
                        <a:pt x="1" y="46"/>
                      </a:lnTo>
                      <a:lnTo>
                        <a:pt x="26" y="39"/>
                      </a:lnTo>
                      <a:lnTo>
                        <a:pt x="100" y="118"/>
                      </a:lnTo>
                      <a:lnTo>
                        <a:pt x="118" y="58"/>
                      </a:lnTo>
                      <a:lnTo>
                        <a:pt x="79" y="4"/>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2" name="Freeform 286"/>
                <p:cNvSpPr/>
                <p:nvPr/>
              </p:nvSpPr>
              <p:spPr bwMode="auto">
                <a:xfrm>
                  <a:off x="2040" y="2789"/>
                  <a:ext cx="117" cy="42"/>
                </a:xfrm>
                <a:custGeom>
                  <a:avLst/>
                  <a:gdLst>
                    <a:gd name="T0" fmla="*/ 0 w 412"/>
                    <a:gd name="T1" fmla="*/ 1 h 149"/>
                    <a:gd name="T2" fmla="*/ 1 w 412"/>
                    <a:gd name="T3" fmla="*/ 0 h 149"/>
                    <a:gd name="T4" fmla="*/ 4 w 412"/>
                    <a:gd name="T5" fmla="*/ 0 h 149"/>
                    <a:gd name="T6" fmla="*/ 9 w 412"/>
                    <a:gd name="T7" fmla="*/ 3 h 149"/>
                    <a:gd name="T8" fmla="*/ 6 w 412"/>
                    <a:gd name="T9" fmla="*/ 3 h 149"/>
                    <a:gd name="T10" fmla="*/ 7 w 412"/>
                    <a:gd name="T11" fmla="*/ 3 h 149"/>
                    <a:gd name="T12" fmla="*/ 5 w 412"/>
                    <a:gd name="T13" fmla="*/ 2 h 149"/>
                    <a:gd name="T14" fmla="*/ 3 w 412"/>
                    <a:gd name="T15" fmla="*/ 1 h 149"/>
                    <a:gd name="T16" fmla="*/ 3 w 412"/>
                    <a:gd name="T17" fmla="*/ 1 h 149"/>
                    <a:gd name="T18" fmla="*/ 0 w 412"/>
                    <a:gd name="T19" fmla="*/ 1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2"/>
                    <a:gd name="T31" fmla="*/ 0 h 149"/>
                    <a:gd name="T32" fmla="*/ 412 w 412"/>
                    <a:gd name="T33" fmla="*/ 149 h 1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2" h="149">
                      <a:moveTo>
                        <a:pt x="0" y="58"/>
                      </a:moveTo>
                      <a:lnTo>
                        <a:pt x="56" y="7"/>
                      </a:lnTo>
                      <a:lnTo>
                        <a:pt x="161" y="0"/>
                      </a:lnTo>
                      <a:lnTo>
                        <a:pt x="412" y="127"/>
                      </a:lnTo>
                      <a:lnTo>
                        <a:pt x="279" y="149"/>
                      </a:lnTo>
                      <a:lnTo>
                        <a:pt x="301" y="120"/>
                      </a:lnTo>
                      <a:lnTo>
                        <a:pt x="236" y="72"/>
                      </a:lnTo>
                      <a:lnTo>
                        <a:pt x="115" y="43"/>
                      </a:lnTo>
                      <a:lnTo>
                        <a:pt x="119" y="24"/>
                      </a:lnTo>
                      <a:lnTo>
                        <a:pt x="0" y="5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3" name="Freeform 287"/>
                <p:cNvSpPr/>
                <p:nvPr/>
              </p:nvSpPr>
              <p:spPr bwMode="auto">
                <a:xfrm>
                  <a:off x="2184" y="2831"/>
                  <a:ext cx="35" cy="23"/>
                </a:xfrm>
                <a:custGeom>
                  <a:avLst/>
                  <a:gdLst>
                    <a:gd name="T0" fmla="*/ 0 w 127"/>
                    <a:gd name="T1" fmla="*/ 0 h 82"/>
                    <a:gd name="T2" fmla="*/ 0 w 127"/>
                    <a:gd name="T3" fmla="*/ 2 h 82"/>
                    <a:gd name="T4" fmla="*/ 3 w 127"/>
                    <a:gd name="T5" fmla="*/ 1 h 82"/>
                    <a:gd name="T6" fmla="*/ 2 w 127"/>
                    <a:gd name="T7" fmla="*/ 0 h 82"/>
                    <a:gd name="T8" fmla="*/ 0 w 127"/>
                    <a:gd name="T9" fmla="*/ 0 h 82"/>
                    <a:gd name="T10" fmla="*/ 0 60000 65536"/>
                    <a:gd name="T11" fmla="*/ 0 60000 65536"/>
                    <a:gd name="T12" fmla="*/ 0 60000 65536"/>
                    <a:gd name="T13" fmla="*/ 0 60000 65536"/>
                    <a:gd name="T14" fmla="*/ 0 60000 65536"/>
                    <a:gd name="T15" fmla="*/ 0 w 127"/>
                    <a:gd name="T16" fmla="*/ 0 h 82"/>
                    <a:gd name="T17" fmla="*/ 127 w 127"/>
                    <a:gd name="T18" fmla="*/ 82 h 82"/>
                  </a:gdLst>
                  <a:ahLst/>
                  <a:cxnLst>
                    <a:cxn ang="T10">
                      <a:pos x="T0" y="T1"/>
                    </a:cxn>
                    <a:cxn ang="T11">
                      <a:pos x="T2" y="T3"/>
                    </a:cxn>
                    <a:cxn ang="T12">
                      <a:pos x="T4" y="T5"/>
                    </a:cxn>
                    <a:cxn ang="T13">
                      <a:pos x="T6" y="T7"/>
                    </a:cxn>
                    <a:cxn ang="T14">
                      <a:pos x="T8" y="T9"/>
                    </a:cxn>
                  </a:cxnLst>
                  <a:rect l="T15" t="T16" r="T17" b="T18"/>
                  <a:pathLst>
                    <a:path w="127" h="82">
                      <a:moveTo>
                        <a:pt x="0" y="0"/>
                      </a:moveTo>
                      <a:lnTo>
                        <a:pt x="0" y="82"/>
                      </a:lnTo>
                      <a:lnTo>
                        <a:pt x="127" y="58"/>
                      </a:lnTo>
                      <a:lnTo>
                        <a:pt x="72" y="9"/>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4" name="Freeform 288"/>
                <p:cNvSpPr/>
                <p:nvPr/>
              </p:nvSpPr>
              <p:spPr bwMode="auto">
                <a:xfrm>
                  <a:off x="2085" y="3066"/>
                  <a:ext cx="61" cy="79"/>
                </a:xfrm>
                <a:custGeom>
                  <a:avLst/>
                  <a:gdLst>
                    <a:gd name="T0" fmla="*/ 0 w 212"/>
                    <a:gd name="T1" fmla="*/ 3 h 275"/>
                    <a:gd name="T2" fmla="*/ 0 w 212"/>
                    <a:gd name="T3" fmla="*/ 4 h 275"/>
                    <a:gd name="T4" fmla="*/ 1 w 212"/>
                    <a:gd name="T5" fmla="*/ 4 h 275"/>
                    <a:gd name="T6" fmla="*/ 0 w 212"/>
                    <a:gd name="T7" fmla="*/ 5 h 275"/>
                    <a:gd name="T8" fmla="*/ 0 w 212"/>
                    <a:gd name="T9" fmla="*/ 6 h 275"/>
                    <a:gd name="T10" fmla="*/ 1 w 212"/>
                    <a:gd name="T11" fmla="*/ 7 h 275"/>
                    <a:gd name="T12" fmla="*/ 3 w 212"/>
                    <a:gd name="T13" fmla="*/ 5 h 275"/>
                    <a:gd name="T14" fmla="*/ 5 w 212"/>
                    <a:gd name="T15" fmla="*/ 3 h 275"/>
                    <a:gd name="T16" fmla="*/ 5 w 212"/>
                    <a:gd name="T17" fmla="*/ 1 h 275"/>
                    <a:gd name="T18" fmla="*/ 3 w 212"/>
                    <a:gd name="T19" fmla="*/ 1 h 275"/>
                    <a:gd name="T20" fmla="*/ 2 w 212"/>
                    <a:gd name="T21" fmla="*/ 0 h 275"/>
                    <a:gd name="T22" fmla="*/ 1 w 212"/>
                    <a:gd name="T23" fmla="*/ 1 h 275"/>
                    <a:gd name="T24" fmla="*/ 0 w 212"/>
                    <a:gd name="T25" fmla="*/ 3 h 2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2"/>
                    <a:gd name="T40" fmla="*/ 0 h 275"/>
                    <a:gd name="T41" fmla="*/ 212 w 212"/>
                    <a:gd name="T42" fmla="*/ 275 h 2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2" h="275">
                      <a:moveTo>
                        <a:pt x="0" y="106"/>
                      </a:moveTo>
                      <a:lnTo>
                        <a:pt x="1" y="160"/>
                      </a:lnTo>
                      <a:lnTo>
                        <a:pt x="42" y="175"/>
                      </a:lnTo>
                      <a:lnTo>
                        <a:pt x="18" y="215"/>
                      </a:lnTo>
                      <a:lnTo>
                        <a:pt x="12" y="263"/>
                      </a:lnTo>
                      <a:lnTo>
                        <a:pt x="62" y="275"/>
                      </a:lnTo>
                      <a:lnTo>
                        <a:pt x="107" y="196"/>
                      </a:lnTo>
                      <a:lnTo>
                        <a:pt x="194" y="139"/>
                      </a:lnTo>
                      <a:lnTo>
                        <a:pt x="212" y="64"/>
                      </a:lnTo>
                      <a:lnTo>
                        <a:pt x="130" y="52"/>
                      </a:lnTo>
                      <a:lnTo>
                        <a:pt x="74" y="0"/>
                      </a:lnTo>
                      <a:lnTo>
                        <a:pt x="28" y="26"/>
                      </a:lnTo>
                      <a:lnTo>
                        <a:pt x="0" y="10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5" name="Freeform 289"/>
                <p:cNvSpPr/>
                <p:nvPr/>
              </p:nvSpPr>
              <p:spPr bwMode="auto">
                <a:xfrm>
                  <a:off x="1984" y="2901"/>
                  <a:ext cx="26" cy="13"/>
                </a:xfrm>
                <a:custGeom>
                  <a:avLst/>
                  <a:gdLst>
                    <a:gd name="T0" fmla="*/ 0 w 89"/>
                    <a:gd name="T1" fmla="*/ 1 h 44"/>
                    <a:gd name="T2" fmla="*/ 1 w 89"/>
                    <a:gd name="T3" fmla="*/ 0 h 44"/>
                    <a:gd name="T4" fmla="*/ 2 w 89"/>
                    <a:gd name="T5" fmla="*/ 1 h 44"/>
                    <a:gd name="T6" fmla="*/ 0 w 89"/>
                    <a:gd name="T7" fmla="*/ 1 h 44"/>
                    <a:gd name="T8" fmla="*/ 0 60000 65536"/>
                    <a:gd name="T9" fmla="*/ 0 60000 65536"/>
                    <a:gd name="T10" fmla="*/ 0 60000 65536"/>
                    <a:gd name="T11" fmla="*/ 0 60000 65536"/>
                    <a:gd name="T12" fmla="*/ 0 w 89"/>
                    <a:gd name="T13" fmla="*/ 0 h 44"/>
                    <a:gd name="T14" fmla="*/ 89 w 89"/>
                    <a:gd name="T15" fmla="*/ 44 h 44"/>
                  </a:gdLst>
                  <a:ahLst/>
                  <a:cxnLst>
                    <a:cxn ang="T8">
                      <a:pos x="T0" y="T1"/>
                    </a:cxn>
                    <a:cxn ang="T9">
                      <a:pos x="T2" y="T3"/>
                    </a:cxn>
                    <a:cxn ang="T10">
                      <a:pos x="T4" y="T5"/>
                    </a:cxn>
                    <a:cxn ang="T11">
                      <a:pos x="T6" y="T7"/>
                    </a:cxn>
                  </a:cxnLst>
                  <a:rect l="T12" t="T13" r="T14" b="T15"/>
                  <a:pathLst>
                    <a:path w="89" h="44">
                      <a:moveTo>
                        <a:pt x="0" y="32"/>
                      </a:moveTo>
                      <a:lnTo>
                        <a:pt x="27" y="0"/>
                      </a:lnTo>
                      <a:lnTo>
                        <a:pt x="89" y="44"/>
                      </a:lnTo>
                      <a:lnTo>
                        <a:pt x="0" y="3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6" name="Freeform 290"/>
                <p:cNvSpPr/>
                <p:nvPr/>
              </p:nvSpPr>
              <p:spPr bwMode="auto">
                <a:xfrm>
                  <a:off x="2302" y="3791"/>
                  <a:ext cx="17" cy="12"/>
                </a:xfrm>
                <a:custGeom>
                  <a:avLst/>
                  <a:gdLst>
                    <a:gd name="T0" fmla="*/ 0 w 59"/>
                    <a:gd name="T1" fmla="*/ 1 h 41"/>
                    <a:gd name="T2" fmla="*/ 1 w 59"/>
                    <a:gd name="T3" fmla="*/ 1 h 41"/>
                    <a:gd name="T4" fmla="*/ 0 w 59"/>
                    <a:gd name="T5" fmla="*/ 0 h 41"/>
                    <a:gd name="T6" fmla="*/ 1 w 59"/>
                    <a:gd name="T7" fmla="*/ 0 h 41"/>
                    <a:gd name="T8" fmla="*/ 0 w 59"/>
                    <a:gd name="T9" fmla="*/ 1 h 41"/>
                    <a:gd name="T10" fmla="*/ 0 60000 65536"/>
                    <a:gd name="T11" fmla="*/ 0 60000 65536"/>
                    <a:gd name="T12" fmla="*/ 0 60000 65536"/>
                    <a:gd name="T13" fmla="*/ 0 60000 65536"/>
                    <a:gd name="T14" fmla="*/ 0 60000 65536"/>
                    <a:gd name="T15" fmla="*/ 0 w 59"/>
                    <a:gd name="T16" fmla="*/ 0 h 41"/>
                    <a:gd name="T17" fmla="*/ 59 w 59"/>
                    <a:gd name="T18" fmla="*/ 41 h 41"/>
                  </a:gdLst>
                  <a:ahLst/>
                  <a:cxnLst>
                    <a:cxn ang="T10">
                      <a:pos x="T0" y="T1"/>
                    </a:cxn>
                    <a:cxn ang="T11">
                      <a:pos x="T2" y="T3"/>
                    </a:cxn>
                    <a:cxn ang="T12">
                      <a:pos x="T4" y="T5"/>
                    </a:cxn>
                    <a:cxn ang="T13">
                      <a:pos x="T6" y="T7"/>
                    </a:cxn>
                    <a:cxn ang="T14">
                      <a:pos x="T8" y="T9"/>
                    </a:cxn>
                  </a:cxnLst>
                  <a:rect l="T15" t="T16" r="T17" b="T18"/>
                  <a:pathLst>
                    <a:path w="59" h="41">
                      <a:moveTo>
                        <a:pt x="0" y="41"/>
                      </a:moveTo>
                      <a:lnTo>
                        <a:pt x="32" y="19"/>
                      </a:lnTo>
                      <a:lnTo>
                        <a:pt x="19" y="0"/>
                      </a:lnTo>
                      <a:lnTo>
                        <a:pt x="59" y="6"/>
                      </a:lnTo>
                      <a:lnTo>
                        <a:pt x="0" y="4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7" name="Freeform 291"/>
                <p:cNvSpPr/>
                <p:nvPr/>
              </p:nvSpPr>
              <p:spPr bwMode="auto">
                <a:xfrm>
                  <a:off x="2315" y="3791"/>
                  <a:ext cx="19" cy="12"/>
                </a:xfrm>
                <a:custGeom>
                  <a:avLst/>
                  <a:gdLst>
                    <a:gd name="T0" fmla="*/ 0 w 68"/>
                    <a:gd name="T1" fmla="*/ 1 h 47"/>
                    <a:gd name="T2" fmla="*/ 1 w 68"/>
                    <a:gd name="T3" fmla="*/ 0 h 47"/>
                    <a:gd name="T4" fmla="*/ 1 w 68"/>
                    <a:gd name="T5" fmla="*/ 0 h 47"/>
                    <a:gd name="T6" fmla="*/ 0 w 68"/>
                    <a:gd name="T7" fmla="*/ 1 h 47"/>
                    <a:gd name="T8" fmla="*/ 0 60000 65536"/>
                    <a:gd name="T9" fmla="*/ 0 60000 65536"/>
                    <a:gd name="T10" fmla="*/ 0 60000 65536"/>
                    <a:gd name="T11" fmla="*/ 0 60000 65536"/>
                    <a:gd name="T12" fmla="*/ 0 w 68"/>
                    <a:gd name="T13" fmla="*/ 0 h 47"/>
                    <a:gd name="T14" fmla="*/ 68 w 68"/>
                    <a:gd name="T15" fmla="*/ 47 h 47"/>
                  </a:gdLst>
                  <a:ahLst/>
                  <a:cxnLst>
                    <a:cxn ang="T8">
                      <a:pos x="T0" y="T1"/>
                    </a:cxn>
                    <a:cxn ang="T9">
                      <a:pos x="T2" y="T3"/>
                    </a:cxn>
                    <a:cxn ang="T10">
                      <a:pos x="T4" y="T5"/>
                    </a:cxn>
                    <a:cxn ang="T11">
                      <a:pos x="T6" y="T7"/>
                    </a:cxn>
                  </a:cxnLst>
                  <a:rect l="T12" t="T13" r="T14" b="T15"/>
                  <a:pathLst>
                    <a:path w="68" h="47">
                      <a:moveTo>
                        <a:pt x="0" y="47"/>
                      </a:moveTo>
                      <a:lnTo>
                        <a:pt x="34" y="0"/>
                      </a:lnTo>
                      <a:lnTo>
                        <a:pt x="68" y="16"/>
                      </a:lnTo>
                      <a:lnTo>
                        <a:pt x="0" y="4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8" name="Freeform 292"/>
                <p:cNvSpPr/>
                <p:nvPr/>
              </p:nvSpPr>
              <p:spPr bwMode="auto">
                <a:xfrm>
                  <a:off x="2373" y="3014"/>
                  <a:ext cx="31" cy="44"/>
                </a:xfrm>
                <a:custGeom>
                  <a:avLst/>
                  <a:gdLst>
                    <a:gd name="T0" fmla="*/ 0 w 107"/>
                    <a:gd name="T1" fmla="*/ 3 h 154"/>
                    <a:gd name="T2" fmla="*/ 0 w 107"/>
                    <a:gd name="T3" fmla="*/ 0 h 154"/>
                    <a:gd name="T4" fmla="*/ 3 w 107"/>
                    <a:gd name="T5" fmla="*/ 1 h 154"/>
                    <a:gd name="T6" fmla="*/ 1 w 107"/>
                    <a:gd name="T7" fmla="*/ 4 h 154"/>
                    <a:gd name="T8" fmla="*/ 0 w 107"/>
                    <a:gd name="T9" fmla="*/ 3 h 154"/>
                    <a:gd name="T10" fmla="*/ 0 60000 65536"/>
                    <a:gd name="T11" fmla="*/ 0 60000 65536"/>
                    <a:gd name="T12" fmla="*/ 0 60000 65536"/>
                    <a:gd name="T13" fmla="*/ 0 60000 65536"/>
                    <a:gd name="T14" fmla="*/ 0 60000 65536"/>
                    <a:gd name="T15" fmla="*/ 0 w 107"/>
                    <a:gd name="T16" fmla="*/ 0 h 154"/>
                    <a:gd name="T17" fmla="*/ 107 w 107"/>
                    <a:gd name="T18" fmla="*/ 154 h 154"/>
                  </a:gdLst>
                  <a:ahLst/>
                  <a:cxnLst>
                    <a:cxn ang="T10">
                      <a:pos x="T0" y="T1"/>
                    </a:cxn>
                    <a:cxn ang="T11">
                      <a:pos x="T2" y="T3"/>
                    </a:cxn>
                    <a:cxn ang="T12">
                      <a:pos x="T4" y="T5"/>
                    </a:cxn>
                    <a:cxn ang="T13">
                      <a:pos x="T6" y="T7"/>
                    </a:cxn>
                    <a:cxn ang="T14">
                      <a:pos x="T8" y="T9"/>
                    </a:cxn>
                  </a:cxnLst>
                  <a:rect l="T15" t="T16" r="T17" b="T18"/>
                  <a:pathLst>
                    <a:path w="107" h="154">
                      <a:moveTo>
                        <a:pt x="0" y="149"/>
                      </a:moveTo>
                      <a:lnTo>
                        <a:pt x="13" y="0"/>
                      </a:lnTo>
                      <a:lnTo>
                        <a:pt x="107" y="67"/>
                      </a:lnTo>
                      <a:lnTo>
                        <a:pt x="52" y="154"/>
                      </a:lnTo>
                      <a:lnTo>
                        <a:pt x="0" y="14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59" name="Freeform 293"/>
                <p:cNvSpPr/>
                <p:nvPr/>
              </p:nvSpPr>
              <p:spPr bwMode="auto">
                <a:xfrm>
                  <a:off x="2171" y="1661"/>
                  <a:ext cx="661" cy="560"/>
                </a:xfrm>
                <a:custGeom>
                  <a:avLst/>
                  <a:gdLst>
                    <a:gd name="T0" fmla="*/ 6 w 2319"/>
                    <a:gd name="T1" fmla="*/ 11 h 1964"/>
                    <a:gd name="T2" fmla="*/ 7 w 2319"/>
                    <a:gd name="T3" fmla="*/ 9 h 1964"/>
                    <a:gd name="T4" fmla="*/ 5 w 2319"/>
                    <a:gd name="T5" fmla="*/ 8 h 1964"/>
                    <a:gd name="T6" fmla="*/ 10 w 2319"/>
                    <a:gd name="T7" fmla="*/ 4 h 1964"/>
                    <a:gd name="T8" fmla="*/ 15 w 2319"/>
                    <a:gd name="T9" fmla="*/ 3 h 1964"/>
                    <a:gd name="T10" fmla="*/ 20 w 2319"/>
                    <a:gd name="T11" fmla="*/ 5 h 1964"/>
                    <a:gd name="T12" fmla="*/ 19 w 2319"/>
                    <a:gd name="T13" fmla="*/ 3 h 1964"/>
                    <a:gd name="T14" fmla="*/ 25 w 2319"/>
                    <a:gd name="T15" fmla="*/ 4 h 1964"/>
                    <a:gd name="T16" fmla="*/ 29 w 2319"/>
                    <a:gd name="T17" fmla="*/ 3 h 1964"/>
                    <a:gd name="T18" fmla="*/ 24 w 2319"/>
                    <a:gd name="T19" fmla="*/ 1 h 1964"/>
                    <a:gd name="T20" fmla="*/ 29 w 2319"/>
                    <a:gd name="T21" fmla="*/ 2 h 1964"/>
                    <a:gd name="T22" fmla="*/ 29 w 2319"/>
                    <a:gd name="T23" fmla="*/ 0 h 1964"/>
                    <a:gd name="T24" fmla="*/ 40 w 2319"/>
                    <a:gd name="T25" fmla="*/ 1 h 1964"/>
                    <a:gd name="T26" fmla="*/ 41 w 2319"/>
                    <a:gd name="T27" fmla="*/ 1 h 1964"/>
                    <a:gd name="T28" fmla="*/ 45 w 2319"/>
                    <a:gd name="T29" fmla="*/ 3 h 1964"/>
                    <a:gd name="T30" fmla="*/ 34 w 2319"/>
                    <a:gd name="T31" fmla="*/ 4 h 1964"/>
                    <a:gd name="T32" fmla="*/ 40 w 2319"/>
                    <a:gd name="T33" fmla="*/ 5 h 1964"/>
                    <a:gd name="T34" fmla="*/ 46 w 2319"/>
                    <a:gd name="T35" fmla="*/ 5 h 1964"/>
                    <a:gd name="T36" fmla="*/ 51 w 2319"/>
                    <a:gd name="T37" fmla="*/ 4 h 1964"/>
                    <a:gd name="T38" fmla="*/ 46 w 2319"/>
                    <a:gd name="T39" fmla="*/ 7 h 1964"/>
                    <a:gd name="T40" fmla="*/ 49 w 2319"/>
                    <a:gd name="T41" fmla="*/ 9 h 1964"/>
                    <a:gd name="T42" fmla="*/ 46 w 2319"/>
                    <a:gd name="T43" fmla="*/ 11 h 1964"/>
                    <a:gd name="T44" fmla="*/ 46 w 2319"/>
                    <a:gd name="T45" fmla="*/ 14 h 1964"/>
                    <a:gd name="T46" fmla="*/ 45 w 2319"/>
                    <a:gd name="T47" fmla="*/ 15 h 1964"/>
                    <a:gd name="T48" fmla="*/ 47 w 2319"/>
                    <a:gd name="T49" fmla="*/ 17 h 1964"/>
                    <a:gd name="T50" fmla="*/ 45 w 2319"/>
                    <a:gd name="T51" fmla="*/ 19 h 1964"/>
                    <a:gd name="T52" fmla="*/ 46 w 2319"/>
                    <a:gd name="T53" fmla="*/ 20 h 1964"/>
                    <a:gd name="T54" fmla="*/ 46 w 2319"/>
                    <a:gd name="T55" fmla="*/ 22 h 1964"/>
                    <a:gd name="T56" fmla="*/ 41 w 2319"/>
                    <a:gd name="T57" fmla="*/ 23 h 1964"/>
                    <a:gd name="T58" fmla="*/ 42 w 2319"/>
                    <a:gd name="T59" fmla="*/ 25 h 1964"/>
                    <a:gd name="T60" fmla="*/ 45 w 2319"/>
                    <a:gd name="T61" fmla="*/ 26 h 1964"/>
                    <a:gd name="T62" fmla="*/ 44 w 2319"/>
                    <a:gd name="T63" fmla="*/ 28 h 1964"/>
                    <a:gd name="T64" fmla="*/ 40 w 2319"/>
                    <a:gd name="T65" fmla="*/ 26 h 1964"/>
                    <a:gd name="T66" fmla="*/ 41 w 2319"/>
                    <a:gd name="T67" fmla="*/ 29 h 1964"/>
                    <a:gd name="T68" fmla="*/ 41 w 2319"/>
                    <a:gd name="T69" fmla="*/ 32 h 1964"/>
                    <a:gd name="T70" fmla="*/ 36 w 2319"/>
                    <a:gd name="T71" fmla="*/ 33 h 1964"/>
                    <a:gd name="T72" fmla="*/ 32 w 2319"/>
                    <a:gd name="T73" fmla="*/ 36 h 1964"/>
                    <a:gd name="T74" fmla="*/ 31 w 2319"/>
                    <a:gd name="T75" fmla="*/ 36 h 1964"/>
                    <a:gd name="T76" fmla="*/ 28 w 2319"/>
                    <a:gd name="T77" fmla="*/ 38 h 1964"/>
                    <a:gd name="T78" fmla="*/ 28 w 2319"/>
                    <a:gd name="T79" fmla="*/ 40 h 1964"/>
                    <a:gd name="T80" fmla="*/ 28 w 2319"/>
                    <a:gd name="T81" fmla="*/ 41 h 1964"/>
                    <a:gd name="T82" fmla="*/ 26 w 2319"/>
                    <a:gd name="T83" fmla="*/ 45 h 1964"/>
                    <a:gd name="T84" fmla="*/ 22 w 2319"/>
                    <a:gd name="T85" fmla="*/ 44 h 1964"/>
                    <a:gd name="T86" fmla="*/ 21 w 2319"/>
                    <a:gd name="T87" fmla="*/ 43 h 1964"/>
                    <a:gd name="T88" fmla="*/ 19 w 2319"/>
                    <a:gd name="T89" fmla="*/ 39 h 1964"/>
                    <a:gd name="T90" fmla="*/ 19 w 2319"/>
                    <a:gd name="T91" fmla="*/ 37 h 1964"/>
                    <a:gd name="T92" fmla="*/ 18 w 2319"/>
                    <a:gd name="T93" fmla="*/ 33 h 1964"/>
                    <a:gd name="T94" fmla="*/ 18 w 2319"/>
                    <a:gd name="T95" fmla="*/ 32 h 1964"/>
                    <a:gd name="T96" fmla="*/ 18 w 2319"/>
                    <a:gd name="T97" fmla="*/ 29 h 1964"/>
                    <a:gd name="T98" fmla="*/ 20 w 2319"/>
                    <a:gd name="T99" fmla="*/ 28 h 1964"/>
                    <a:gd name="T100" fmla="*/ 19 w 2319"/>
                    <a:gd name="T101" fmla="*/ 27 h 1964"/>
                    <a:gd name="T102" fmla="*/ 17 w 2319"/>
                    <a:gd name="T103" fmla="*/ 27 h 1964"/>
                    <a:gd name="T104" fmla="*/ 15 w 2319"/>
                    <a:gd name="T105" fmla="*/ 25 h 1964"/>
                    <a:gd name="T106" fmla="*/ 14 w 2319"/>
                    <a:gd name="T107" fmla="*/ 21 h 1964"/>
                    <a:gd name="T108" fmla="*/ 11 w 2319"/>
                    <a:gd name="T109" fmla="*/ 17 h 1964"/>
                    <a:gd name="T110" fmla="*/ 6 w 2319"/>
                    <a:gd name="T111" fmla="*/ 18 h 1964"/>
                    <a:gd name="T112" fmla="*/ 1 w 2319"/>
                    <a:gd name="T113" fmla="*/ 15 h 1964"/>
                    <a:gd name="T114" fmla="*/ 6 w 2319"/>
                    <a:gd name="T115" fmla="*/ 14 h 19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19"/>
                    <a:gd name="T175" fmla="*/ 0 h 1964"/>
                    <a:gd name="T176" fmla="*/ 2319 w 2319"/>
                    <a:gd name="T177" fmla="*/ 1964 h 19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19" h="1964">
                      <a:moveTo>
                        <a:pt x="0" y="551"/>
                      </a:moveTo>
                      <a:lnTo>
                        <a:pt x="13" y="521"/>
                      </a:lnTo>
                      <a:lnTo>
                        <a:pt x="162" y="463"/>
                      </a:lnTo>
                      <a:lnTo>
                        <a:pt x="261" y="463"/>
                      </a:lnTo>
                      <a:lnTo>
                        <a:pt x="315" y="418"/>
                      </a:lnTo>
                      <a:lnTo>
                        <a:pt x="296" y="405"/>
                      </a:lnTo>
                      <a:lnTo>
                        <a:pt x="329" y="390"/>
                      </a:lnTo>
                      <a:lnTo>
                        <a:pt x="302" y="380"/>
                      </a:lnTo>
                      <a:lnTo>
                        <a:pt x="354" y="363"/>
                      </a:lnTo>
                      <a:lnTo>
                        <a:pt x="335" y="346"/>
                      </a:lnTo>
                      <a:lnTo>
                        <a:pt x="267" y="376"/>
                      </a:lnTo>
                      <a:lnTo>
                        <a:pt x="200" y="338"/>
                      </a:lnTo>
                      <a:lnTo>
                        <a:pt x="284" y="317"/>
                      </a:lnTo>
                      <a:lnTo>
                        <a:pt x="332" y="254"/>
                      </a:lnTo>
                      <a:lnTo>
                        <a:pt x="437" y="250"/>
                      </a:lnTo>
                      <a:lnTo>
                        <a:pt x="432" y="185"/>
                      </a:lnTo>
                      <a:lnTo>
                        <a:pt x="507" y="184"/>
                      </a:lnTo>
                      <a:lnTo>
                        <a:pt x="586" y="230"/>
                      </a:lnTo>
                      <a:lnTo>
                        <a:pt x="493" y="168"/>
                      </a:lnTo>
                      <a:lnTo>
                        <a:pt x="669" y="126"/>
                      </a:lnTo>
                      <a:lnTo>
                        <a:pt x="713" y="156"/>
                      </a:lnTo>
                      <a:lnTo>
                        <a:pt x="719" y="214"/>
                      </a:lnTo>
                      <a:lnTo>
                        <a:pt x="740" y="165"/>
                      </a:lnTo>
                      <a:lnTo>
                        <a:pt x="854" y="199"/>
                      </a:lnTo>
                      <a:lnTo>
                        <a:pt x="814" y="172"/>
                      </a:lnTo>
                      <a:lnTo>
                        <a:pt x="868" y="176"/>
                      </a:lnTo>
                      <a:lnTo>
                        <a:pt x="821" y="142"/>
                      </a:lnTo>
                      <a:lnTo>
                        <a:pt x="808" y="115"/>
                      </a:lnTo>
                      <a:lnTo>
                        <a:pt x="832" y="108"/>
                      </a:lnTo>
                      <a:lnTo>
                        <a:pt x="1056" y="192"/>
                      </a:lnTo>
                      <a:lnTo>
                        <a:pt x="1039" y="165"/>
                      </a:lnTo>
                      <a:lnTo>
                        <a:pt x="1086" y="161"/>
                      </a:lnTo>
                      <a:lnTo>
                        <a:pt x="1056" y="137"/>
                      </a:lnTo>
                      <a:lnTo>
                        <a:pt x="1132" y="142"/>
                      </a:lnTo>
                      <a:lnTo>
                        <a:pt x="1012" y="81"/>
                      </a:lnTo>
                      <a:lnTo>
                        <a:pt x="1228" y="115"/>
                      </a:lnTo>
                      <a:lnTo>
                        <a:pt x="1181" y="80"/>
                      </a:lnTo>
                      <a:lnTo>
                        <a:pt x="1054" y="73"/>
                      </a:lnTo>
                      <a:lnTo>
                        <a:pt x="1096" y="71"/>
                      </a:lnTo>
                      <a:lnTo>
                        <a:pt x="1017" y="42"/>
                      </a:lnTo>
                      <a:lnTo>
                        <a:pt x="1110" y="48"/>
                      </a:lnTo>
                      <a:lnTo>
                        <a:pt x="1073" y="35"/>
                      </a:lnTo>
                      <a:lnTo>
                        <a:pt x="1112" y="26"/>
                      </a:lnTo>
                      <a:lnTo>
                        <a:pt x="1272" y="81"/>
                      </a:lnTo>
                      <a:lnTo>
                        <a:pt x="1253" y="61"/>
                      </a:lnTo>
                      <a:lnTo>
                        <a:pt x="1326" y="42"/>
                      </a:lnTo>
                      <a:lnTo>
                        <a:pt x="1264" y="35"/>
                      </a:lnTo>
                      <a:lnTo>
                        <a:pt x="1262" y="8"/>
                      </a:lnTo>
                      <a:lnTo>
                        <a:pt x="1303" y="0"/>
                      </a:lnTo>
                      <a:lnTo>
                        <a:pt x="1732" y="10"/>
                      </a:lnTo>
                      <a:lnTo>
                        <a:pt x="1762" y="25"/>
                      </a:lnTo>
                      <a:lnTo>
                        <a:pt x="1746" y="35"/>
                      </a:lnTo>
                      <a:lnTo>
                        <a:pt x="1462" y="38"/>
                      </a:lnTo>
                      <a:lnTo>
                        <a:pt x="1495" y="54"/>
                      </a:lnTo>
                      <a:lnTo>
                        <a:pt x="1384" y="71"/>
                      </a:lnTo>
                      <a:lnTo>
                        <a:pt x="1789" y="42"/>
                      </a:lnTo>
                      <a:lnTo>
                        <a:pt x="1802" y="68"/>
                      </a:lnTo>
                      <a:lnTo>
                        <a:pt x="1746" y="83"/>
                      </a:lnTo>
                      <a:lnTo>
                        <a:pt x="1842" y="72"/>
                      </a:lnTo>
                      <a:lnTo>
                        <a:pt x="1951" y="104"/>
                      </a:lnTo>
                      <a:lnTo>
                        <a:pt x="1789" y="156"/>
                      </a:lnTo>
                      <a:lnTo>
                        <a:pt x="1529" y="152"/>
                      </a:lnTo>
                      <a:lnTo>
                        <a:pt x="1591" y="161"/>
                      </a:lnTo>
                      <a:lnTo>
                        <a:pt x="1482" y="184"/>
                      </a:lnTo>
                      <a:lnTo>
                        <a:pt x="1482" y="207"/>
                      </a:lnTo>
                      <a:lnTo>
                        <a:pt x="1767" y="168"/>
                      </a:lnTo>
                      <a:lnTo>
                        <a:pt x="1790" y="185"/>
                      </a:lnTo>
                      <a:lnTo>
                        <a:pt x="1732" y="223"/>
                      </a:lnTo>
                      <a:lnTo>
                        <a:pt x="1912" y="161"/>
                      </a:lnTo>
                      <a:lnTo>
                        <a:pt x="1923" y="221"/>
                      </a:lnTo>
                      <a:lnTo>
                        <a:pt x="1833" y="328"/>
                      </a:lnTo>
                      <a:lnTo>
                        <a:pt x="2009" y="204"/>
                      </a:lnTo>
                      <a:lnTo>
                        <a:pt x="2006" y="223"/>
                      </a:lnTo>
                      <a:lnTo>
                        <a:pt x="2090" y="222"/>
                      </a:lnTo>
                      <a:lnTo>
                        <a:pt x="2116" y="184"/>
                      </a:lnTo>
                      <a:lnTo>
                        <a:pt x="2206" y="176"/>
                      </a:lnTo>
                      <a:lnTo>
                        <a:pt x="2319" y="211"/>
                      </a:lnTo>
                      <a:lnTo>
                        <a:pt x="2207" y="265"/>
                      </a:lnTo>
                      <a:lnTo>
                        <a:pt x="2214" y="286"/>
                      </a:lnTo>
                      <a:lnTo>
                        <a:pt x="1963" y="317"/>
                      </a:lnTo>
                      <a:lnTo>
                        <a:pt x="2166" y="319"/>
                      </a:lnTo>
                      <a:lnTo>
                        <a:pt x="2002" y="364"/>
                      </a:lnTo>
                      <a:lnTo>
                        <a:pt x="2013" y="394"/>
                      </a:lnTo>
                      <a:lnTo>
                        <a:pt x="2122" y="364"/>
                      </a:lnTo>
                      <a:lnTo>
                        <a:pt x="2043" y="405"/>
                      </a:lnTo>
                      <a:lnTo>
                        <a:pt x="2033" y="459"/>
                      </a:lnTo>
                      <a:lnTo>
                        <a:pt x="2056" y="445"/>
                      </a:lnTo>
                      <a:lnTo>
                        <a:pt x="1981" y="493"/>
                      </a:lnTo>
                      <a:lnTo>
                        <a:pt x="1954" y="593"/>
                      </a:lnTo>
                      <a:lnTo>
                        <a:pt x="1996" y="571"/>
                      </a:lnTo>
                      <a:lnTo>
                        <a:pt x="2050" y="593"/>
                      </a:lnTo>
                      <a:lnTo>
                        <a:pt x="1998" y="593"/>
                      </a:lnTo>
                      <a:lnTo>
                        <a:pt x="1998" y="622"/>
                      </a:lnTo>
                      <a:lnTo>
                        <a:pt x="2088" y="635"/>
                      </a:lnTo>
                      <a:lnTo>
                        <a:pt x="2090" y="672"/>
                      </a:lnTo>
                      <a:lnTo>
                        <a:pt x="1959" y="664"/>
                      </a:lnTo>
                      <a:lnTo>
                        <a:pt x="1996" y="682"/>
                      </a:lnTo>
                      <a:lnTo>
                        <a:pt x="1919" y="693"/>
                      </a:lnTo>
                      <a:lnTo>
                        <a:pt x="1959" y="732"/>
                      </a:lnTo>
                      <a:lnTo>
                        <a:pt x="2027" y="735"/>
                      </a:lnTo>
                      <a:lnTo>
                        <a:pt x="1986" y="758"/>
                      </a:lnTo>
                      <a:lnTo>
                        <a:pt x="2039" y="779"/>
                      </a:lnTo>
                      <a:lnTo>
                        <a:pt x="2037" y="829"/>
                      </a:lnTo>
                      <a:lnTo>
                        <a:pt x="1941" y="800"/>
                      </a:lnTo>
                      <a:lnTo>
                        <a:pt x="1997" y="827"/>
                      </a:lnTo>
                      <a:lnTo>
                        <a:pt x="1961" y="844"/>
                      </a:lnTo>
                      <a:lnTo>
                        <a:pt x="1996" y="842"/>
                      </a:lnTo>
                      <a:lnTo>
                        <a:pt x="1986" y="874"/>
                      </a:lnTo>
                      <a:lnTo>
                        <a:pt x="2054" y="890"/>
                      </a:lnTo>
                      <a:lnTo>
                        <a:pt x="1947" y="881"/>
                      </a:lnTo>
                      <a:lnTo>
                        <a:pt x="1923" y="900"/>
                      </a:lnTo>
                      <a:lnTo>
                        <a:pt x="2009" y="942"/>
                      </a:lnTo>
                      <a:lnTo>
                        <a:pt x="1997" y="974"/>
                      </a:lnTo>
                      <a:lnTo>
                        <a:pt x="1926" y="994"/>
                      </a:lnTo>
                      <a:lnTo>
                        <a:pt x="1861" y="947"/>
                      </a:lnTo>
                      <a:lnTo>
                        <a:pt x="1758" y="986"/>
                      </a:lnTo>
                      <a:lnTo>
                        <a:pt x="1830" y="1013"/>
                      </a:lnTo>
                      <a:lnTo>
                        <a:pt x="1762" y="1038"/>
                      </a:lnTo>
                      <a:lnTo>
                        <a:pt x="1837" y="1040"/>
                      </a:lnTo>
                      <a:lnTo>
                        <a:pt x="1813" y="1090"/>
                      </a:lnTo>
                      <a:lnTo>
                        <a:pt x="1842" y="1061"/>
                      </a:lnTo>
                      <a:lnTo>
                        <a:pt x="1923" y="1101"/>
                      </a:lnTo>
                      <a:lnTo>
                        <a:pt x="1897" y="1135"/>
                      </a:lnTo>
                      <a:lnTo>
                        <a:pt x="1947" y="1122"/>
                      </a:lnTo>
                      <a:lnTo>
                        <a:pt x="1923" y="1155"/>
                      </a:lnTo>
                      <a:lnTo>
                        <a:pt x="1957" y="1139"/>
                      </a:lnTo>
                      <a:lnTo>
                        <a:pt x="1961" y="1223"/>
                      </a:lnTo>
                      <a:lnTo>
                        <a:pt x="1923" y="1192"/>
                      </a:lnTo>
                      <a:lnTo>
                        <a:pt x="1923" y="1223"/>
                      </a:lnTo>
                      <a:lnTo>
                        <a:pt x="1889" y="1220"/>
                      </a:lnTo>
                      <a:lnTo>
                        <a:pt x="1842" y="1151"/>
                      </a:lnTo>
                      <a:lnTo>
                        <a:pt x="1732" y="1113"/>
                      </a:lnTo>
                      <a:lnTo>
                        <a:pt x="1808" y="1158"/>
                      </a:lnTo>
                      <a:lnTo>
                        <a:pt x="1706" y="1182"/>
                      </a:lnTo>
                      <a:lnTo>
                        <a:pt x="1678" y="1223"/>
                      </a:lnTo>
                      <a:lnTo>
                        <a:pt x="1774" y="1232"/>
                      </a:lnTo>
                      <a:lnTo>
                        <a:pt x="1692" y="1255"/>
                      </a:lnTo>
                      <a:lnTo>
                        <a:pt x="1814" y="1227"/>
                      </a:lnTo>
                      <a:lnTo>
                        <a:pt x="1932" y="1264"/>
                      </a:lnTo>
                      <a:lnTo>
                        <a:pt x="1779" y="1360"/>
                      </a:lnTo>
                      <a:lnTo>
                        <a:pt x="1631" y="1402"/>
                      </a:lnTo>
                      <a:lnTo>
                        <a:pt x="1579" y="1406"/>
                      </a:lnTo>
                      <a:lnTo>
                        <a:pt x="1543" y="1361"/>
                      </a:lnTo>
                      <a:lnTo>
                        <a:pt x="1559" y="1406"/>
                      </a:lnTo>
                      <a:lnTo>
                        <a:pt x="1516" y="1431"/>
                      </a:lnTo>
                      <a:lnTo>
                        <a:pt x="1462" y="1535"/>
                      </a:lnTo>
                      <a:lnTo>
                        <a:pt x="1417" y="1531"/>
                      </a:lnTo>
                      <a:lnTo>
                        <a:pt x="1407" y="1564"/>
                      </a:lnTo>
                      <a:lnTo>
                        <a:pt x="1365" y="1571"/>
                      </a:lnTo>
                      <a:lnTo>
                        <a:pt x="1339" y="1557"/>
                      </a:lnTo>
                      <a:lnTo>
                        <a:pt x="1372" y="1537"/>
                      </a:lnTo>
                      <a:lnTo>
                        <a:pt x="1338" y="1531"/>
                      </a:lnTo>
                      <a:lnTo>
                        <a:pt x="1324" y="1587"/>
                      </a:lnTo>
                      <a:lnTo>
                        <a:pt x="1251" y="1591"/>
                      </a:lnTo>
                      <a:lnTo>
                        <a:pt x="1253" y="1634"/>
                      </a:lnTo>
                      <a:lnTo>
                        <a:pt x="1213" y="1637"/>
                      </a:lnTo>
                      <a:lnTo>
                        <a:pt x="1247" y="1672"/>
                      </a:lnTo>
                      <a:lnTo>
                        <a:pt x="1199" y="1680"/>
                      </a:lnTo>
                      <a:lnTo>
                        <a:pt x="1236" y="1717"/>
                      </a:lnTo>
                      <a:lnTo>
                        <a:pt x="1204" y="1717"/>
                      </a:lnTo>
                      <a:lnTo>
                        <a:pt x="1230" y="1726"/>
                      </a:lnTo>
                      <a:lnTo>
                        <a:pt x="1204" y="1768"/>
                      </a:lnTo>
                      <a:lnTo>
                        <a:pt x="1181" y="1761"/>
                      </a:lnTo>
                      <a:lnTo>
                        <a:pt x="1199" y="1779"/>
                      </a:lnTo>
                      <a:lnTo>
                        <a:pt x="1152" y="1797"/>
                      </a:lnTo>
                      <a:lnTo>
                        <a:pt x="1181" y="1856"/>
                      </a:lnTo>
                      <a:lnTo>
                        <a:pt x="1152" y="1935"/>
                      </a:lnTo>
                      <a:lnTo>
                        <a:pt x="1118" y="1936"/>
                      </a:lnTo>
                      <a:lnTo>
                        <a:pt x="1143" y="1964"/>
                      </a:lnTo>
                      <a:lnTo>
                        <a:pt x="1065" y="1964"/>
                      </a:lnTo>
                      <a:lnTo>
                        <a:pt x="1056" y="1910"/>
                      </a:lnTo>
                      <a:lnTo>
                        <a:pt x="945" y="1918"/>
                      </a:lnTo>
                      <a:lnTo>
                        <a:pt x="973" y="1903"/>
                      </a:lnTo>
                      <a:lnTo>
                        <a:pt x="917" y="1883"/>
                      </a:lnTo>
                      <a:lnTo>
                        <a:pt x="941" y="1874"/>
                      </a:lnTo>
                      <a:lnTo>
                        <a:pt x="901" y="1874"/>
                      </a:lnTo>
                      <a:lnTo>
                        <a:pt x="918" y="1832"/>
                      </a:lnTo>
                      <a:lnTo>
                        <a:pt x="892" y="1840"/>
                      </a:lnTo>
                      <a:lnTo>
                        <a:pt x="821" y="1726"/>
                      </a:lnTo>
                      <a:lnTo>
                        <a:pt x="821" y="1694"/>
                      </a:lnTo>
                      <a:lnTo>
                        <a:pt x="877" y="1656"/>
                      </a:lnTo>
                      <a:lnTo>
                        <a:pt x="854" y="1645"/>
                      </a:lnTo>
                      <a:lnTo>
                        <a:pt x="798" y="1687"/>
                      </a:lnTo>
                      <a:lnTo>
                        <a:pt x="798" y="1602"/>
                      </a:lnTo>
                      <a:lnTo>
                        <a:pt x="747" y="1557"/>
                      </a:lnTo>
                      <a:lnTo>
                        <a:pt x="763" y="1492"/>
                      </a:lnTo>
                      <a:lnTo>
                        <a:pt x="729" y="1466"/>
                      </a:lnTo>
                      <a:lnTo>
                        <a:pt x="774" y="1410"/>
                      </a:lnTo>
                      <a:lnTo>
                        <a:pt x="747" y="1402"/>
                      </a:lnTo>
                      <a:lnTo>
                        <a:pt x="839" y="1402"/>
                      </a:lnTo>
                      <a:lnTo>
                        <a:pt x="830" y="1379"/>
                      </a:lnTo>
                      <a:lnTo>
                        <a:pt x="769" y="1381"/>
                      </a:lnTo>
                      <a:lnTo>
                        <a:pt x="861" y="1331"/>
                      </a:lnTo>
                      <a:lnTo>
                        <a:pt x="839" y="1314"/>
                      </a:lnTo>
                      <a:lnTo>
                        <a:pt x="861" y="1255"/>
                      </a:lnTo>
                      <a:lnTo>
                        <a:pt x="785" y="1254"/>
                      </a:lnTo>
                      <a:lnTo>
                        <a:pt x="703" y="1207"/>
                      </a:lnTo>
                      <a:lnTo>
                        <a:pt x="854" y="1232"/>
                      </a:lnTo>
                      <a:lnTo>
                        <a:pt x="828" y="1211"/>
                      </a:lnTo>
                      <a:lnTo>
                        <a:pt x="854" y="1203"/>
                      </a:lnTo>
                      <a:lnTo>
                        <a:pt x="793" y="1168"/>
                      </a:lnTo>
                      <a:lnTo>
                        <a:pt x="814" y="1151"/>
                      </a:lnTo>
                      <a:lnTo>
                        <a:pt x="782" y="1163"/>
                      </a:lnTo>
                      <a:lnTo>
                        <a:pt x="804" y="1142"/>
                      </a:lnTo>
                      <a:lnTo>
                        <a:pt x="765" y="1145"/>
                      </a:lnTo>
                      <a:lnTo>
                        <a:pt x="808" y="1126"/>
                      </a:lnTo>
                      <a:lnTo>
                        <a:pt x="740" y="1099"/>
                      </a:lnTo>
                      <a:lnTo>
                        <a:pt x="726" y="1142"/>
                      </a:lnTo>
                      <a:lnTo>
                        <a:pt x="669" y="1145"/>
                      </a:lnTo>
                      <a:lnTo>
                        <a:pt x="659" y="1126"/>
                      </a:lnTo>
                      <a:lnTo>
                        <a:pt x="698" y="1099"/>
                      </a:lnTo>
                      <a:lnTo>
                        <a:pt x="667" y="1099"/>
                      </a:lnTo>
                      <a:lnTo>
                        <a:pt x="703" y="1023"/>
                      </a:lnTo>
                      <a:lnTo>
                        <a:pt x="661" y="1011"/>
                      </a:lnTo>
                      <a:lnTo>
                        <a:pt x="680" y="978"/>
                      </a:lnTo>
                      <a:lnTo>
                        <a:pt x="618" y="889"/>
                      </a:lnTo>
                      <a:lnTo>
                        <a:pt x="637" y="888"/>
                      </a:lnTo>
                      <a:lnTo>
                        <a:pt x="554" y="808"/>
                      </a:lnTo>
                      <a:lnTo>
                        <a:pt x="554" y="779"/>
                      </a:lnTo>
                      <a:lnTo>
                        <a:pt x="461" y="741"/>
                      </a:lnTo>
                      <a:lnTo>
                        <a:pt x="376" y="720"/>
                      </a:lnTo>
                      <a:lnTo>
                        <a:pt x="293" y="756"/>
                      </a:lnTo>
                      <a:lnTo>
                        <a:pt x="230" y="732"/>
                      </a:lnTo>
                      <a:lnTo>
                        <a:pt x="254" y="762"/>
                      </a:lnTo>
                      <a:lnTo>
                        <a:pt x="188" y="748"/>
                      </a:lnTo>
                      <a:lnTo>
                        <a:pt x="128" y="718"/>
                      </a:lnTo>
                      <a:lnTo>
                        <a:pt x="188" y="693"/>
                      </a:lnTo>
                      <a:lnTo>
                        <a:pt x="57" y="664"/>
                      </a:lnTo>
                      <a:lnTo>
                        <a:pt x="105" y="639"/>
                      </a:lnTo>
                      <a:lnTo>
                        <a:pt x="261" y="647"/>
                      </a:lnTo>
                      <a:lnTo>
                        <a:pt x="275" y="637"/>
                      </a:lnTo>
                      <a:lnTo>
                        <a:pt x="251" y="620"/>
                      </a:lnTo>
                      <a:lnTo>
                        <a:pt x="274" y="605"/>
                      </a:lnTo>
                      <a:lnTo>
                        <a:pt x="138" y="616"/>
                      </a:lnTo>
                      <a:lnTo>
                        <a:pt x="0" y="55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0" name="Freeform 294"/>
                <p:cNvSpPr/>
                <p:nvPr/>
              </p:nvSpPr>
              <p:spPr bwMode="auto">
                <a:xfrm>
                  <a:off x="1960" y="2856"/>
                  <a:ext cx="43" cy="55"/>
                </a:xfrm>
                <a:custGeom>
                  <a:avLst/>
                  <a:gdLst>
                    <a:gd name="T0" fmla="*/ 0 w 154"/>
                    <a:gd name="T1" fmla="*/ 4 h 190"/>
                    <a:gd name="T2" fmla="*/ 1 w 154"/>
                    <a:gd name="T3" fmla="*/ 2 h 190"/>
                    <a:gd name="T4" fmla="*/ 2 w 154"/>
                    <a:gd name="T5" fmla="*/ 2 h 190"/>
                    <a:gd name="T6" fmla="*/ 1 w 154"/>
                    <a:gd name="T7" fmla="*/ 1 h 190"/>
                    <a:gd name="T8" fmla="*/ 3 w 154"/>
                    <a:gd name="T9" fmla="*/ 0 h 190"/>
                    <a:gd name="T10" fmla="*/ 3 w 154"/>
                    <a:gd name="T11" fmla="*/ 2 h 190"/>
                    <a:gd name="T12" fmla="*/ 3 w 154"/>
                    <a:gd name="T13" fmla="*/ 2 h 190"/>
                    <a:gd name="T14" fmla="*/ 3 w 154"/>
                    <a:gd name="T15" fmla="*/ 4 h 190"/>
                    <a:gd name="T16" fmla="*/ 2 w 154"/>
                    <a:gd name="T17" fmla="*/ 5 h 190"/>
                    <a:gd name="T18" fmla="*/ 0 w 154"/>
                    <a:gd name="T19" fmla="*/ 4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0"/>
                    <a:gd name="T32" fmla="*/ 154 w 154"/>
                    <a:gd name="T33" fmla="*/ 190 h 1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0">
                      <a:moveTo>
                        <a:pt x="0" y="154"/>
                      </a:moveTo>
                      <a:lnTo>
                        <a:pt x="35" y="83"/>
                      </a:lnTo>
                      <a:lnTo>
                        <a:pt x="74" y="82"/>
                      </a:lnTo>
                      <a:lnTo>
                        <a:pt x="33" y="24"/>
                      </a:lnTo>
                      <a:lnTo>
                        <a:pt x="123" y="0"/>
                      </a:lnTo>
                      <a:lnTo>
                        <a:pt x="134" y="90"/>
                      </a:lnTo>
                      <a:lnTo>
                        <a:pt x="154" y="98"/>
                      </a:lnTo>
                      <a:lnTo>
                        <a:pt x="114" y="158"/>
                      </a:lnTo>
                      <a:lnTo>
                        <a:pt x="87" y="190"/>
                      </a:lnTo>
                      <a:lnTo>
                        <a:pt x="0" y="15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1" name="Freeform 295"/>
                <p:cNvSpPr/>
                <p:nvPr/>
              </p:nvSpPr>
              <p:spPr bwMode="auto">
                <a:xfrm>
                  <a:off x="2298" y="2979"/>
                  <a:ext cx="51" cy="86"/>
                </a:xfrm>
                <a:custGeom>
                  <a:avLst/>
                  <a:gdLst>
                    <a:gd name="T0" fmla="*/ 0 w 181"/>
                    <a:gd name="T1" fmla="*/ 2 h 301"/>
                    <a:gd name="T2" fmla="*/ 1 w 181"/>
                    <a:gd name="T3" fmla="*/ 3 h 301"/>
                    <a:gd name="T4" fmla="*/ 1 w 181"/>
                    <a:gd name="T5" fmla="*/ 4 h 301"/>
                    <a:gd name="T6" fmla="*/ 1 w 181"/>
                    <a:gd name="T7" fmla="*/ 6 h 301"/>
                    <a:gd name="T8" fmla="*/ 2 w 181"/>
                    <a:gd name="T9" fmla="*/ 7 h 301"/>
                    <a:gd name="T10" fmla="*/ 4 w 181"/>
                    <a:gd name="T11" fmla="*/ 7 h 301"/>
                    <a:gd name="T12" fmla="*/ 3 w 181"/>
                    <a:gd name="T13" fmla="*/ 4 h 301"/>
                    <a:gd name="T14" fmla="*/ 4 w 181"/>
                    <a:gd name="T15" fmla="*/ 3 h 301"/>
                    <a:gd name="T16" fmla="*/ 1 w 181"/>
                    <a:gd name="T17" fmla="*/ 0 h 301"/>
                    <a:gd name="T18" fmla="*/ 1 w 181"/>
                    <a:gd name="T19" fmla="*/ 1 h 301"/>
                    <a:gd name="T20" fmla="*/ 1 w 181"/>
                    <a:gd name="T21" fmla="*/ 1 h 301"/>
                    <a:gd name="T22" fmla="*/ 0 w 181"/>
                    <a:gd name="T23" fmla="*/ 2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1"/>
                    <a:gd name="T37" fmla="*/ 0 h 301"/>
                    <a:gd name="T38" fmla="*/ 181 w 181"/>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1" h="301">
                      <a:moveTo>
                        <a:pt x="0" y="100"/>
                      </a:moveTo>
                      <a:lnTo>
                        <a:pt x="30" y="140"/>
                      </a:lnTo>
                      <a:lnTo>
                        <a:pt x="59" y="171"/>
                      </a:lnTo>
                      <a:lnTo>
                        <a:pt x="52" y="255"/>
                      </a:lnTo>
                      <a:lnTo>
                        <a:pt x="75" y="301"/>
                      </a:lnTo>
                      <a:lnTo>
                        <a:pt x="181" y="284"/>
                      </a:lnTo>
                      <a:lnTo>
                        <a:pt x="119" y="190"/>
                      </a:lnTo>
                      <a:lnTo>
                        <a:pt x="163" y="111"/>
                      </a:lnTo>
                      <a:lnTo>
                        <a:pt x="53" y="0"/>
                      </a:lnTo>
                      <a:lnTo>
                        <a:pt x="20" y="32"/>
                      </a:lnTo>
                      <a:lnTo>
                        <a:pt x="34" y="61"/>
                      </a:lnTo>
                      <a:lnTo>
                        <a:pt x="0" y="10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2" name="Freeform 296"/>
                <p:cNvSpPr/>
                <p:nvPr/>
              </p:nvSpPr>
              <p:spPr bwMode="auto">
                <a:xfrm>
                  <a:off x="2155" y="2831"/>
                  <a:ext cx="29" cy="23"/>
                </a:xfrm>
                <a:custGeom>
                  <a:avLst/>
                  <a:gdLst>
                    <a:gd name="T0" fmla="*/ 0 w 99"/>
                    <a:gd name="T1" fmla="*/ 1 h 82"/>
                    <a:gd name="T2" fmla="*/ 2 w 99"/>
                    <a:gd name="T3" fmla="*/ 1 h 82"/>
                    <a:gd name="T4" fmla="*/ 1 w 99"/>
                    <a:gd name="T5" fmla="*/ 0 h 82"/>
                    <a:gd name="T6" fmla="*/ 2 w 99"/>
                    <a:gd name="T7" fmla="*/ 0 h 82"/>
                    <a:gd name="T8" fmla="*/ 2 w 99"/>
                    <a:gd name="T9" fmla="*/ 2 h 82"/>
                    <a:gd name="T10" fmla="*/ 0 w 99"/>
                    <a:gd name="T11" fmla="*/ 1 h 82"/>
                    <a:gd name="T12" fmla="*/ 0 60000 65536"/>
                    <a:gd name="T13" fmla="*/ 0 60000 65536"/>
                    <a:gd name="T14" fmla="*/ 0 60000 65536"/>
                    <a:gd name="T15" fmla="*/ 0 60000 65536"/>
                    <a:gd name="T16" fmla="*/ 0 60000 65536"/>
                    <a:gd name="T17" fmla="*/ 0 60000 65536"/>
                    <a:gd name="T18" fmla="*/ 0 w 99"/>
                    <a:gd name="T19" fmla="*/ 0 h 82"/>
                    <a:gd name="T20" fmla="*/ 99 w 99"/>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99" h="82">
                      <a:moveTo>
                        <a:pt x="0" y="63"/>
                      </a:moveTo>
                      <a:lnTo>
                        <a:pt x="74" y="60"/>
                      </a:lnTo>
                      <a:lnTo>
                        <a:pt x="37" y="6"/>
                      </a:lnTo>
                      <a:lnTo>
                        <a:pt x="99" y="0"/>
                      </a:lnTo>
                      <a:lnTo>
                        <a:pt x="99" y="82"/>
                      </a:lnTo>
                      <a:lnTo>
                        <a:pt x="0" y="6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3" name="Freeform 297"/>
                <p:cNvSpPr/>
                <p:nvPr/>
              </p:nvSpPr>
              <p:spPr bwMode="auto">
                <a:xfrm>
                  <a:off x="1992" y="2882"/>
                  <a:ext cx="66" cy="38"/>
                </a:xfrm>
                <a:custGeom>
                  <a:avLst/>
                  <a:gdLst>
                    <a:gd name="T0" fmla="*/ 0 w 231"/>
                    <a:gd name="T1" fmla="*/ 1 h 133"/>
                    <a:gd name="T2" fmla="*/ 1 w 231"/>
                    <a:gd name="T3" fmla="*/ 0 h 133"/>
                    <a:gd name="T4" fmla="*/ 4 w 231"/>
                    <a:gd name="T5" fmla="*/ 0 h 133"/>
                    <a:gd name="T6" fmla="*/ 5 w 231"/>
                    <a:gd name="T7" fmla="*/ 1 h 133"/>
                    <a:gd name="T8" fmla="*/ 4 w 231"/>
                    <a:gd name="T9" fmla="*/ 1 h 133"/>
                    <a:gd name="T10" fmla="*/ 2 w 231"/>
                    <a:gd name="T11" fmla="*/ 3 h 133"/>
                    <a:gd name="T12" fmla="*/ 1 w 231"/>
                    <a:gd name="T13" fmla="*/ 3 h 133"/>
                    <a:gd name="T14" fmla="*/ 0 w 231"/>
                    <a:gd name="T15" fmla="*/ 1 h 133"/>
                    <a:gd name="T16" fmla="*/ 0 60000 65536"/>
                    <a:gd name="T17" fmla="*/ 0 60000 65536"/>
                    <a:gd name="T18" fmla="*/ 0 60000 65536"/>
                    <a:gd name="T19" fmla="*/ 0 60000 65536"/>
                    <a:gd name="T20" fmla="*/ 0 60000 65536"/>
                    <a:gd name="T21" fmla="*/ 0 60000 65536"/>
                    <a:gd name="T22" fmla="*/ 0 60000 65536"/>
                    <a:gd name="T23" fmla="*/ 0 60000 65536"/>
                    <a:gd name="T24" fmla="*/ 0 w 231"/>
                    <a:gd name="T25" fmla="*/ 0 h 133"/>
                    <a:gd name="T26" fmla="*/ 231 w 23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1" h="133">
                      <a:moveTo>
                        <a:pt x="0" y="68"/>
                      </a:moveTo>
                      <a:lnTo>
                        <a:pt x="40" y="8"/>
                      </a:lnTo>
                      <a:lnTo>
                        <a:pt x="163" y="0"/>
                      </a:lnTo>
                      <a:lnTo>
                        <a:pt x="231" y="42"/>
                      </a:lnTo>
                      <a:lnTo>
                        <a:pt x="176" y="52"/>
                      </a:lnTo>
                      <a:lnTo>
                        <a:pt x="79" y="133"/>
                      </a:lnTo>
                      <a:lnTo>
                        <a:pt x="62" y="112"/>
                      </a:lnTo>
                      <a:lnTo>
                        <a:pt x="0" y="6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4" name="Freeform 298"/>
                <p:cNvSpPr/>
                <p:nvPr/>
              </p:nvSpPr>
              <p:spPr bwMode="auto">
                <a:xfrm>
                  <a:off x="2697" y="2094"/>
                  <a:ext cx="120" cy="65"/>
                </a:xfrm>
                <a:custGeom>
                  <a:avLst/>
                  <a:gdLst>
                    <a:gd name="T0" fmla="*/ 0 w 420"/>
                    <a:gd name="T1" fmla="*/ 2 h 223"/>
                    <a:gd name="T2" fmla="*/ 1 w 420"/>
                    <a:gd name="T3" fmla="*/ 2 h 223"/>
                    <a:gd name="T4" fmla="*/ 0 w 420"/>
                    <a:gd name="T5" fmla="*/ 1 h 223"/>
                    <a:gd name="T6" fmla="*/ 1 w 420"/>
                    <a:gd name="T7" fmla="*/ 1 h 223"/>
                    <a:gd name="T8" fmla="*/ 1 w 420"/>
                    <a:gd name="T9" fmla="*/ 1 h 223"/>
                    <a:gd name="T10" fmla="*/ 2 w 420"/>
                    <a:gd name="T11" fmla="*/ 1 h 223"/>
                    <a:gd name="T12" fmla="*/ 1 w 420"/>
                    <a:gd name="T13" fmla="*/ 0 h 223"/>
                    <a:gd name="T14" fmla="*/ 3 w 420"/>
                    <a:gd name="T15" fmla="*/ 1 h 223"/>
                    <a:gd name="T16" fmla="*/ 3 w 420"/>
                    <a:gd name="T17" fmla="*/ 2 h 223"/>
                    <a:gd name="T18" fmla="*/ 4 w 420"/>
                    <a:gd name="T19" fmla="*/ 1 h 223"/>
                    <a:gd name="T20" fmla="*/ 5 w 420"/>
                    <a:gd name="T21" fmla="*/ 1 h 223"/>
                    <a:gd name="T22" fmla="*/ 5 w 420"/>
                    <a:gd name="T23" fmla="*/ 1 h 223"/>
                    <a:gd name="T24" fmla="*/ 6 w 420"/>
                    <a:gd name="T25" fmla="*/ 1 h 223"/>
                    <a:gd name="T26" fmla="*/ 5 w 420"/>
                    <a:gd name="T27" fmla="*/ 1 h 223"/>
                    <a:gd name="T28" fmla="*/ 7 w 420"/>
                    <a:gd name="T29" fmla="*/ 1 h 223"/>
                    <a:gd name="T30" fmla="*/ 7 w 420"/>
                    <a:gd name="T31" fmla="*/ 0 h 223"/>
                    <a:gd name="T32" fmla="*/ 8 w 420"/>
                    <a:gd name="T33" fmla="*/ 1 h 223"/>
                    <a:gd name="T34" fmla="*/ 9 w 420"/>
                    <a:gd name="T35" fmla="*/ 0 h 223"/>
                    <a:gd name="T36" fmla="*/ 8 w 420"/>
                    <a:gd name="T37" fmla="*/ 1 h 223"/>
                    <a:gd name="T38" fmla="*/ 10 w 420"/>
                    <a:gd name="T39" fmla="*/ 3 h 223"/>
                    <a:gd name="T40" fmla="*/ 9 w 420"/>
                    <a:gd name="T41" fmla="*/ 4 h 223"/>
                    <a:gd name="T42" fmla="*/ 5 w 420"/>
                    <a:gd name="T43" fmla="*/ 6 h 223"/>
                    <a:gd name="T44" fmla="*/ 2 w 420"/>
                    <a:gd name="T45" fmla="*/ 5 h 223"/>
                    <a:gd name="T46" fmla="*/ 3 w 420"/>
                    <a:gd name="T47" fmla="*/ 3 h 223"/>
                    <a:gd name="T48" fmla="*/ 1 w 420"/>
                    <a:gd name="T49" fmla="*/ 3 h 223"/>
                    <a:gd name="T50" fmla="*/ 3 w 420"/>
                    <a:gd name="T51" fmla="*/ 3 h 223"/>
                    <a:gd name="T52" fmla="*/ 2 w 420"/>
                    <a:gd name="T53" fmla="*/ 2 h 223"/>
                    <a:gd name="T54" fmla="*/ 3 w 420"/>
                    <a:gd name="T55" fmla="*/ 2 h 223"/>
                    <a:gd name="T56" fmla="*/ 0 w 420"/>
                    <a:gd name="T57" fmla="*/ 2 h 2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0"/>
                    <a:gd name="T88" fmla="*/ 0 h 223"/>
                    <a:gd name="T89" fmla="*/ 420 w 420"/>
                    <a:gd name="T90" fmla="*/ 223 h 2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0" h="223">
                      <a:moveTo>
                        <a:pt x="0" y="79"/>
                      </a:moveTo>
                      <a:lnTo>
                        <a:pt x="29" y="69"/>
                      </a:lnTo>
                      <a:lnTo>
                        <a:pt x="12" y="50"/>
                      </a:lnTo>
                      <a:lnTo>
                        <a:pt x="47" y="62"/>
                      </a:lnTo>
                      <a:lnTo>
                        <a:pt x="31" y="24"/>
                      </a:lnTo>
                      <a:lnTo>
                        <a:pt x="73" y="46"/>
                      </a:lnTo>
                      <a:lnTo>
                        <a:pt x="52" y="2"/>
                      </a:lnTo>
                      <a:lnTo>
                        <a:pt x="116" y="36"/>
                      </a:lnTo>
                      <a:lnTo>
                        <a:pt x="124" y="94"/>
                      </a:lnTo>
                      <a:lnTo>
                        <a:pt x="159" y="31"/>
                      </a:lnTo>
                      <a:lnTo>
                        <a:pt x="193" y="54"/>
                      </a:lnTo>
                      <a:lnTo>
                        <a:pt x="220" y="23"/>
                      </a:lnTo>
                      <a:lnTo>
                        <a:pt x="245" y="63"/>
                      </a:lnTo>
                      <a:lnTo>
                        <a:pt x="238" y="24"/>
                      </a:lnTo>
                      <a:lnTo>
                        <a:pt x="305" y="24"/>
                      </a:lnTo>
                      <a:lnTo>
                        <a:pt x="316" y="0"/>
                      </a:lnTo>
                      <a:lnTo>
                        <a:pt x="346" y="23"/>
                      </a:lnTo>
                      <a:lnTo>
                        <a:pt x="383" y="14"/>
                      </a:lnTo>
                      <a:lnTo>
                        <a:pt x="356" y="31"/>
                      </a:lnTo>
                      <a:lnTo>
                        <a:pt x="420" y="102"/>
                      </a:lnTo>
                      <a:lnTo>
                        <a:pt x="364" y="165"/>
                      </a:lnTo>
                      <a:lnTo>
                        <a:pt x="209" y="223"/>
                      </a:lnTo>
                      <a:lnTo>
                        <a:pt x="70" y="196"/>
                      </a:lnTo>
                      <a:lnTo>
                        <a:pt x="107" y="139"/>
                      </a:lnTo>
                      <a:lnTo>
                        <a:pt x="23" y="119"/>
                      </a:lnTo>
                      <a:lnTo>
                        <a:pt x="104" y="113"/>
                      </a:lnTo>
                      <a:lnTo>
                        <a:pt x="73" y="97"/>
                      </a:lnTo>
                      <a:lnTo>
                        <a:pt x="105" y="79"/>
                      </a:lnTo>
                      <a:lnTo>
                        <a:pt x="0" y="7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5" name="Freeform 299"/>
                <p:cNvSpPr/>
                <p:nvPr/>
              </p:nvSpPr>
              <p:spPr bwMode="auto">
                <a:xfrm>
                  <a:off x="1691" y="2659"/>
                  <a:ext cx="328" cy="242"/>
                </a:xfrm>
                <a:custGeom>
                  <a:avLst/>
                  <a:gdLst>
                    <a:gd name="T0" fmla="*/ 0 w 1151"/>
                    <a:gd name="T1" fmla="*/ 0 h 847"/>
                    <a:gd name="T2" fmla="*/ 1 w 1151"/>
                    <a:gd name="T3" fmla="*/ 3 h 847"/>
                    <a:gd name="T4" fmla="*/ 3 w 1151"/>
                    <a:gd name="T5" fmla="*/ 5 h 847"/>
                    <a:gd name="T6" fmla="*/ 3 w 1151"/>
                    <a:gd name="T7" fmla="*/ 5 h 847"/>
                    <a:gd name="T8" fmla="*/ 2 w 1151"/>
                    <a:gd name="T9" fmla="*/ 6 h 847"/>
                    <a:gd name="T10" fmla="*/ 3 w 1151"/>
                    <a:gd name="T11" fmla="*/ 7 h 847"/>
                    <a:gd name="T12" fmla="*/ 4 w 1151"/>
                    <a:gd name="T13" fmla="*/ 8 h 847"/>
                    <a:gd name="T14" fmla="*/ 4 w 1151"/>
                    <a:gd name="T15" fmla="*/ 9 h 847"/>
                    <a:gd name="T16" fmla="*/ 6 w 1151"/>
                    <a:gd name="T17" fmla="*/ 11 h 847"/>
                    <a:gd name="T18" fmla="*/ 7 w 1151"/>
                    <a:gd name="T19" fmla="*/ 10 h 847"/>
                    <a:gd name="T20" fmla="*/ 2 w 1151"/>
                    <a:gd name="T21" fmla="*/ 3 h 847"/>
                    <a:gd name="T22" fmla="*/ 2 w 1151"/>
                    <a:gd name="T23" fmla="*/ 1 h 847"/>
                    <a:gd name="T24" fmla="*/ 3 w 1151"/>
                    <a:gd name="T25" fmla="*/ 1 h 847"/>
                    <a:gd name="T26" fmla="*/ 5 w 1151"/>
                    <a:gd name="T27" fmla="*/ 5 h 847"/>
                    <a:gd name="T28" fmla="*/ 7 w 1151"/>
                    <a:gd name="T29" fmla="*/ 7 h 847"/>
                    <a:gd name="T30" fmla="*/ 7 w 1151"/>
                    <a:gd name="T31" fmla="*/ 8 h 847"/>
                    <a:gd name="T32" fmla="*/ 10 w 1151"/>
                    <a:gd name="T33" fmla="*/ 11 h 847"/>
                    <a:gd name="T34" fmla="*/ 11 w 1151"/>
                    <a:gd name="T35" fmla="*/ 13 h 847"/>
                    <a:gd name="T36" fmla="*/ 10 w 1151"/>
                    <a:gd name="T37" fmla="*/ 14 h 847"/>
                    <a:gd name="T38" fmla="*/ 11 w 1151"/>
                    <a:gd name="T39" fmla="*/ 15 h 847"/>
                    <a:gd name="T40" fmla="*/ 17 w 1151"/>
                    <a:gd name="T41" fmla="*/ 18 h 847"/>
                    <a:gd name="T42" fmla="*/ 20 w 1151"/>
                    <a:gd name="T43" fmla="*/ 18 h 847"/>
                    <a:gd name="T44" fmla="*/ 22 w 1151"/>
                    <a:gd name="T45" fmla="*/ 20 h 847"/>
                    <a:gd name="T46" fmla="*/ 23 w 1151"/>
                    <a:gd name="T47" fmla="*/ 18 h 847"/>
                    <a:gd name="T48" fmla="*/ 23 w 1151"/>
                    <a:gd name="T49" fmla="*/ 18 h 847"/>
                    <a:gd name="T50" fmla="*/ 23 w 1151"/>
                    <a:gd name="T51" fmla="*/ 17 h 847"/>
                    <a:gd name="T52" fmla="*/ 25 w 1151"/>
                    <a:gd name="T53" fmla="*/ 16 h 847"/>
                    <a:gd name="T54" fmla="*/ 25 w 1151"/>
                    <a:gd name="T55" fmla="*/ 16 h 847"/>
                    <a:gd name="T56" fmla="*/ 25 w 1151"/>
                    <a:gd name="T57" fmla="*/ 15 h 847"/>
                    <a:gd name="T58" fmla="*/ 26 w 1151"/>
                    <a:gd name="T59" fmla="*/ 16 h 847"/>
                    <a:gd name="T60" fmla="*/ 27 w 1151"/>
                    <a:gd name="T61" fmla="*/ 13 h 847"/>
                    <a:gd name="T62" fmla="*/ 25 w 1151"/>
                    <a:gd name="T63" fmla="*/ 12 h 847"/>
                    <a:gd name="T64" fmla="*/ 24 w 1151"/>
                    <a:gd name="T65" fmla="*/ 13 h 847"/>
                    <a:gd name="T66" fmla="*/ 23 w 1151"/>
                    <a:gd name="T67" fmla="*/ 16 h 847"/>
                    <a:gd name="T68" fmla="*/ 20 w 1151"/>
                    <a:gd name="T69" fmla="*/ 16 h 847"/>
                    <a:gd name="T70" fmla="*/ 19 w 1151"/>
                    <a:gd name="T71" fmla="*/ 15 h 847"/>
                    <a:gd name="T72" fmla="*/ 17 w 1151"/>
                    <a:gd name="T73" fmla="*/ 12 h 847"/>
                    <a:gd name="T74" fmla="*/ 17 w 1151"/>
                    <a:gd name="T75" fmla="*/ 9 h 847"/>
                    <a:gd name="T76" fmla="*/ 18 w 1151"/>
                    <a:gd name="T77" fmla="*/ 8 h 847"/>
                    <a:gd name="T78" fmla="*/ 16 w 1151"/>
                    <a:gd name="T79" fmla="*/ 7 h 847"/>
                    <a:gd name="T80" fmla="*/ 14 w 1151"/>
                    <a:gd name="T81" fmla="*/ 3 h 847"/>
                    <a:gd name="T82" fmla="*/ 12 w 1151"/>
                    <a:gd name="T83" fmla="*/ 4 h 847"/>
                    <a:gd name="T84" fmla="*/ 9 w 1151"/>
                    <a:gd name="T85" fmla="*/ 1 h 847"/>
                    <a:gd name="T86" fmla="*/ 5 w 1151"/>
                    <a:gd name="T87" fmla="*/ 2 h 847"/>
                    <a:gd name="T88" fmla="*/ 2 w 1151"/>
                    <a:gd name="T89" fmla="*/ 0 h 847"/>
                    <a:gd name="T90" fmla="*/ 0 w 1151"/>
                    <a:gd name="T91" fmla="*/ 0 h 8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51"/>
                    <a:gd name="T139" fmla="*/ 0 h 847"/>
                    <a:gd name="T140" fmla="*/ 1151 w 1151"/>
                    <a:gd name="T141" fmla="*/ 847 h 8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51" h="847">
                      <a:moveTo>
                        <a:pt x="0" y="9"/>
                      </a:moveTo>
                      <a:lnTo>
                        <a:pt x="55" y="141"/>
                      </a:lnTo>
                      <a:lnTo>
                        <a:pt x="118" y="202"/>
                      </a:lnTo>
                      <a:lnTo>
                        <a:pt x="112" y="238"/>
                      </a:lnTo>
                      <a:lnTo>
                        <a:pt x="80" y="246"/>
                      </a:lnTo>
                      <a:lnTo>
                        <a:pt x="152" y="275"/>
                      </a:lnTo>
                      <a:lnTo>
                        <a:pt x="191" y="334"/>
                      </a:lnTo>
                      <a:lnTo>
                        <a:pt x="190" y="384"/>
                      </a:lnTo>
                      <a:lnTo>
                        <a:pt x="272" y="468"/>
                      </a:lnTo>
                      <a:lnTo>
                        <a:pt x="289" y="438"/>
                      </a:lnTo>
                      <a:lnTo>
                        <a:pt x="97" y="120"/>
                      </a:lnTo>
                      <a:lnTo>
                        <a:pt x="85" y="35"/>
                      </a:lnTo>
                      <a:lnTo>
                        <a:pt x="128" y="58"/>
                      </a:lnTo>
                      <a:lnTo>
                        <a:pt x="196" y="196"/>
                      </a:lnTo>
                      <a:lnTo>
                        <a:pt x="299" y="300"/>
                      </a:lnTo>
                      <a:lnTo>
                        <a:pt x="297" y="339"/>
                      </a:lnTo>
                      <a:lnTo>
                        <a:pt x="439" y="483"/>
                      </a:lnTo>
                      <a:lnTo>
                        <a:pt x="456" y="542"/>
                      </a:lnTo>
                      <a:lnTo>
                        <a:pt x="439" y="583"/>
                      </a:lnTo>
                      <a:lnTo>
                        <a:pt x="473" y="638"/>
                      </a:lnTo>
                      <a:lnTo>
                        <a:pt x="746" y="785"/>
                      </a:lnTo>
                      <a:lnTo>
                        <a:pt x="863" y="775"/>
                      </a:lnTo>
                      <a:lnTo>
                        <a:pt x="941" y="847"/>
                      </a:lnTo>
                      <a:lnTo>
                        <a:pt x="976" y="776"/>
                      </a:lnTo>
                      <a:lnTo>
                        <a:pt x="1015" y="775"/>
                      </a:lnTo>
                      <a:lnTo>
                        <a:pt x="974" y="717"/>
                      </a:lnTo>
                      <a:lnTo>
                        <a:pt x="1064" y="693"/>
                      </a:lnTo>
                      <a:lnTo>
                        <a:pt x="1095" y="668"/>
                      </a:lnTo>
                      <a:lnTo>
                        <a:pt x="1103" y="653"/>
                      </a:lnTo>
                      <a:lnTo>
                        <a:pt x="1112" y="684"/>
                      </a:lnTo>
                      <a:lnTo>
                        <a:pt x="1151" y="544"/>
                      </a:lnTo>
                      <a:lnTo>
                        <a:pt x="1101" y="522"/>
                      </a:lnTo>
                      <a:lnTo>
                        <a:pt x="1016" y="544"/>
                      </a:lnTo>
                      <a:lnTo>
                        <a:pt x="971" y="668"/>
                      </a:lnTo>
                      <a:lnTo>
                        <a:pt x="857" y="678"/>
                      </a:lnTo>
                      <a:lnTo>
                        <a:pt x="814" y="649"/>
                      </a:lnTo>
                      <a:lnTo>
                        <a:pt x="738" y="498"/>
                      </a:lnTo>
                      <a:lnTo>
                        <a:pt x="737" y="384"/>
                      </a:lnTo>
                      <a:lnTo>
                        <a:pt x="762" y="327"/>
                      </a:lnTo>
                      <a:lnTo>
                        <a:pt x="687" y="300"/>
                      </a:lnTo>
                      <a:lnTo>
                        <a:pt x="588" y="139"/>
                      </a:lnTo>
                      <a:lnTo>
                        <a:pt x="509" y="174"/>
                      </a:lnTo>
                      <a:lnTo>
                        <a:pt x="407" y="43"/>
                      </a:lnTo>
                      <a:lnTo>
                        <a:pt x="233" y="70"/>
                      </a:lnTo>
                      <a:lnTo>
                        <a:pt x="87" y="0"/>
                      </a:lnTo>
                      <a:lnTo>
                        <a:pt x="0" y="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6" name="Freeform 300"/>
                <p:cNvSpPr/>
                <p:nvPr/>
              </p:nvSpPr>
              <p:spPr bwMode="auto">
                <a:xfrm>
                  <a:off x="2014" y="2894"/>
                  <a:ext cx="44" cy="53"/>
                </a:xfrm>
                <a:custGeom>
                  <a:avLst/>
                  <a:gdLst>
                    <a:gd name="T0" fmla="*/ 0 w 152"/>
                    <a:gd name="T1" fmla="*/ 2 h 184"/>
                    <a:gd name="T2" fmla="*/ 1 w 152"/>
                    <a:gd name="T3" fmla="*/ 4 h 184"/>
                    <a:gd name="T4" fmla="*/ 3 w 152"/>
                    <a:gd name="T5" fmla="*/ 4 h 184"/>
                    <a:gd name="T6" fmla="*/ 4 w 152"/>
                    <a:gd name="T7" fmla="*/ 0 h 184"/>
                    <a:gd name="T8" fmla="*/ 2 w 152"/>
                    <a:gd name="T9" fmla="*/ 0 h 184"/>
                    <a:gd name="T10" fmla="*/ 0 w 152"/>
                    <a:gd name="T11" fmla="*/ 2 h 184"/>
                    <a:gd name="T12" fmla="*/ 0 60000 65536"/>
                    <a:gd name="T13" fmla="*/ 0 60000 65536"/>
                    <a:gd name="T14" fmla="*/ 0 60000 65536"/>
                    <a:gd name="T15" fmla="*/ 0 60000 65536"/>
                    <a:gd name="T16" fmla="*/ 0 60000 65536"/>
                    <a:gd name="T17" fmla="*/ 0 60000 65536"/>
                    <a:gd name="T18" fmla="*/ 0 w 152"/>
                    <a:gd name="T19" fmla="*/ 0 h 184"/>
                    <a:gd name="T20" fmla="*/ 152 w 152"/>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152" h="184">
                      <a:moveTo>
                        <a:pt x="0" y="91"/>
                      </a:moveTo>
                      <a:lnTo>
                        <a:pt x="61" y="180"/>
                      </a:lnTo>
                      <a:lnTo>
                        <a:pt x="140" y="184"/>
                      </a:lnTo>
                      <a:lnTo>
                        <a:pt x="152" y="0"/>
                      </a:lnTo>
                      <a:lnTo>
                        <a:pt x="97" y="10"/>
                      </a:lnTo>
                      <a:lnTo>
                        <a:pt x="0" y="9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7" name="Freeform 301"/>
                <p:cNvSpPr/>
                <p:nvPr/>
              </p:nvSpPr>
              <p:spPr bwMode="auto">
                <a:xfrm>
                  <a:off x="2060" y="2962"/>
                  <a:ext cx="62" cy="32"/>
                </a:xfrm>
                <a:custGeom>
                  <a:avLst/>
                  <a:gdLst>
                    <a:gd name="T0" fmla="*/ 0 w 215"/>
                    <a:gd name="T1" fmla="*/ 1 h 111"/>
                    <a:gd name="T2" fmla="*/ 0 w 215"/>
                    <a:gd name="T3" fmla="*/ 0 h 111"/>
                    <a:gd name="T4" fmla="*/ 1 w 215"/>
                    <a:gd name="T5" fmla="*/ 1 h 111"/>
                    <a:gd name="T6" fmla="*/ 3 w 215"/>
                    <a:gd name="T7" fmla="*/ 0 h 111"/>
                    <a:gd name="T8" fmla="*/ 5 w 215"/>
                    <a:gd name="T9" fmla="*/ 1 h 111"/>
                    <a:gd name="T10" fmla="*/ 5 w 215"/>
                    <a:gd name="T11" fmla="*/ 3 h 111"/>
                    <a:gd name="T12" fmla="*/ 5 w 215"/>
                    <a:gd name="T13" fmla="*/ 1 h 111"/>
                    <a:gd name="T14" fmla="*/ 3 w 215"/>
                    <a:gd name="T15" fmla="*/ 1 h 111"/>
                    <a:gd name="T16" fmla="*/ 3 w 215"/>
                    <a:gd name="T17" fmla="*/ 1 h 111"/>
                    <a:gd name="T18" fmla="*/ 3 w 215"/>
                    <a:gd name="T19" fmla="*/ 2 h 111"/>
                    <a:gd name="T20" fmla="*/ 2 w 215"/>
                    <a:gd name="T21" fmla="*/ 3 h 111"/>
                    <a:gd name="T22" fmla="*/ 0 w 215"/>
                    <a:gd name="T23" fmla="*/ 1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
                    <a:gd name="T37" fmla="*/ 0 h 111"/>
                    <a:gd name="T38" fmla="*/ 215 w 215"/>
                    <a:gd name="T39" fmla="*/ 111 h 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 h="111">
                      <a:moveTo>
                        <a:pt x="0" y="60"/>
                      </a:moveTo>
                      <a:lnTo>
                        <a:pt x="18" y="0"/>
                      </a:lnTo>
                      <a:lnTo>
                        <a:pt x="65" y="37"/>
                      </a:lnTo>
                      <a:lnTo>
                        <a:pt x="146" y="2"/>
                      </a:lnTo>
                      <a:lnTo>
                        <a:pt x="215" y="45"/>
                      </a:lnTo>
                      <a:lnTo>
                        <a:pt x="200" y="108"/>
                      </a:lnTo>
                      <a:lnTo>
                        <a:pt x="193" y="54"/>
                      </a:lnTo>
                      <a:lnTo>
                        <a:pt x="146" y="35"/>
                      </a:lnTo>
                      <a:lnTo>
                        <a:pt x="103" y="66"/>
                      </a:lnTo>
                      <a:lnTo>
                        <a:pt x="115" y="98"/>
                      </a:lnTo>
                      <a:lnTo>
                        <a:pt x="96" y="111"/>
                      </a:lnTo>
                      <a:lnTo>
                        <a:pt x="0" y="6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8" name="Freeform 302"/>
                <p:cNvSpPr/>
                <p:nvPr/>
              </p:nvSpPr>
              <p:spPr bwMode="auto">
                <a:xfrm>
                  <a:off x="2284" y="3328"/>
                  <a:ext cx="89" cy="107"/>
                </a:xfrm>
                <a:custGeom>
                  <a:avLst/>
                  <a:gdLst>
                    <a:gd name="T0" fmla="*/ 0 w 311"/>
                    <a:gd name="T1" fmla="*/ 3 h 377"/>
                    <a:gd name="T2" fmla="*/ 1 w 311"/>
                    <a:gd name="T3" fmla="*/ 1 h 377"/>
                    <a:gd name="T4" fmla="*/ 3 w 311"/>
                    <a:gd name="T5" fmla="*/ 0 h 377"/>
                    <a:gd name="T6" fmla="*/ 4 w 311"/>
                    <a:gd name="T7" fmla="*/ 1 h 377"/>
                    <a:gd name="T8" fmla="*/ 4 w 311"/>
                    <a:gd name="T9" fmla="*/ 3 h 377"/>
                    <a:gd name="T10" fmla="*/ 6 w 311"/>
                    <a:gd name="T11" fmla="*/ 3 h 377"/>
                    <a:gd name="T12" fmla="*/ 6 w 311"/>
                    <a:gd name="T13" fmla="*/ 5 h 377"/>
                    <a:gd name="T14" fmla="*/ 7 w 311"/>
                    <a:gd name="T15" fmla="*/ 5 h 377"/>
                    <a:gd name="T16" fmla="*/ 7 w 311"/>
                    <a:gd name="T17" fmla="*/ 7 h 377"/>
                    <a:gd name="T18" fmla="*/ 6 w 311"/>
                    <a:gd name="T19" fmla="*/ 9 h 377"/>
                    <a:gd name="T20" fmla="*/ 4 w 311"/>
                    <a:gd name="T21" fmla="*/ 9 h 377"/>
                    <a:gd name="T22" fmla="*/ 4 w 311"/>
                    <a:gd name="T23" fmla="*/ 7 h 377"/>
                    <a:gd name="T24" fmla="*/ 0 w 311"/>
                    <a:gd name="T25" fmla="*/ 3 h 3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1"/>
                    <a:gd name="T40" fmla="*/ 0 h 377"/>
                    <a:gd name="T41" fmla="*/ 311 w 311"/>
                    <a:gd name="T42" fmla="*/ 377 h 3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1" h="377">
                      <a:moveTo>
                        <a:pt x="0" y="141"/>
                      </a:moveTo>
                      <a:lnTo>
                        <a:pt x="21" y="23"/>
                      </a:lnTo>
                      <a:lnTo>
                        <a:pt x="134" y="0"/>
                      </a:lnTo>
                      <a:lnTo>
                        <a:pt x="169" y="39"/>
                      </a:lnTo>
                      <a:lnTo>
                        <a:pt x="177" y="130"/>
                      </a:lnTo>
                      <a:lnTo>
                        <a:pt x="260" y="143"/>
                      </a:lnTo>
                      <a:lnTo>
                        <a:pt x="270" y="205"/>
                      </a:lnTo>
                      <a:lnTo>
                        <a:pt x="311" y="218"/>
                      </a:lnTo>
                      <a:lnTo>
                        <a:pt x="305" y="295"/>
                      </a:lnTo>
                      <a:lnTo>
                        <a:pt x="263" y="377"/>
                      </a:lnTo>
                      <a:lnTo>
                        <a:pt x="159" y="371"/>
                      </a:lnTo>
                      <a:lnTo>
                        <a:pt x="180" y="281"/>
                      </a:lnTo>
                      <a:lnTo>
                        <a:pt x="0" y="14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69" name="Freeform 303"/>
                <p:cNvSpPr/>
                <p:nvPr/>
              </p:nvSpPr>
              <p:spPr bwMode="auto">
                <a:xfrm>
                  <a:off x="2080" y="3085"/>
                  <a:ext cx="135" cy="229"/>
                </a:xfrm>
                <a:custGeom>
                  <a:avLst/>
                  <a:gdLst>
                    <a:gd name="T0" fmla="*/ 0 w 476"/>
                    <a:gd name="T1" fmla="*/ 4 h 803"/>
                    <a:gd name="T2" fmla="*/ 0 w 476"/>
                    <a:gd name="T3" fmla="*/ 6 h 803"/>
                    <a:gd name="T4" fmla="*/ 2 w 476"/>
                    <a:gd name="T5" fmla="*/ 9 h 803"/>
                    <a:gd name="T6" fmla="*/ 4 w 476"/>
                    <a:gd name="T7" fmla="*/ 15 h 803"/>
                    <a:gd name="T8" fmla="*/ 9 w 476"/>
                    <a:gd name="T9" fmla="*/ 19 h 803"/>
                    <a:gd name="T10" fmla="*/ 10 w 476"/>
                    <a:gd name="T11" fmla="*/ 18 h 803"/>
                    <a:gd name="T12" fmla="*/ 11 w 476"/>
                    <a:gd name="T13" fmla="*/ 17 h 803"/>
                    <a:gd name="T14" fmla="*/ 10 w 476"/>
                    <a:gd name="T15" fmla="*/ 16 h 803"/>
                    <a:gd name="T16" fmla="*/ 10 w 476"/>
                    <a:gd name="T17" fmla="*/ 16 h 803"/>
                    <a:gd name="T18" fmla="*/ 11 w 476"/>
                    <a:gd name="T19" fmla="*/ 13 h 803"/>
                    <a:gd name="T20" fmla="*/ 10 w 476"/>
                    <a:gd name="T21" fmla="*/ 11 h 803"/>
                    <a:gd name="T22" fmla="*/ 9 w 476"/>
                    <a:gd name="T23" fmla="*/ 11 h 803"/>
                    <a:gd name="T24" fmla="*/ 9 w 476"/>
                    <a:gd name="T25" fmla="*/ 9 h 803"/>
                    <a:gd name="T26" fmla="*/ 9 w 476"/>
                    <a:gd name="T27" fmla="*/ 10 h 803"/>
                    <a:gd name="T28" fmla="*/ 7 w 476"/>
                    <a:gd name="T29" fmla="*/ 9 h 803"/>
                    <a:gd name="T30" fmla="*/ 7 w 476"/>
                    <a:gd name="T31" fmla="*/ 8 h 803"/>
                    <a:gd name="T32" fmla="*/ 8 w 476"/>
                    <a:gd name="T33" fmla="*/ 5 h 803"/>
                    <a:gd name="T34" fmla="*/ 10 w 476"/>
                    <a:gd name="T35" fmla="*/ 4 h 803"/>
                    <a:gd name="T36" fmla="*/ 9 w 476"/>
                    <a:gd name="T37" fmla="*/ 4 h 803"/>
                    <a:gd name="T38" fmla="*/ 10 w 476"/>
                    <a:gd name="T39" fmla="*/ 3 h 803"/>
                    <a:gd name="T40" fmla="*/ 7 w 476"/>
                    <a:gd name="T41" fmla="*/ 2 h 803"/>
                    <a:gd name="T42" fmla="*/ 5 w 476"/>
                    <a:gd name="T43" fmla="*/ 0 h 803"/>
                    <a:gd name="T44" fmla="*/ 5 w 476"/>
                    <a:gd name="T45" fmla="*/ 2 h 803"/>
                    <a:gd name="T46" fmla="*/ 3 w 476"/>
                    <a:gd name="T47" fmla="*/ 3 h 803"/>
                    <a:gd name="T48" fmla="*/ 2 w 476"/>
                    <a:gd name="T49" fmla="*/ 5 h 803"/>
                    <a:gd name="T50" fmla="*/ 1 w 476"/>
                    <a:gd name="T51" fmla="*/ 5 h 803"/>
                    <a:gd name="T52" fmla="*/ 1 w 476"/>
                    <a:gd name="T53" fmla="*/ 3 h 803"/>
                    <a:gd name="T54" fmla="*/ 0 w 476"/>
                    <a:gd name="T55" fmla="*/ 4 h 80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6"/>
                    <a:gd name="T85" fmla="*/ 0 h 803"/>
                    <a:gd name="T86" fmla="*/ 476 w 476"/>
                    <a:gd name="T87" fmla="*/ 803 h 80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6" h="803">
                      <a:moveTo>
                        <a:pt x="0" y="188"/>
                      </a:moveTo>
                      <a:lnTo>
                        <a:pt x="8" y="254"/>
                      </a:lnTo>
                      <a:lnTo>
                        <a:pt x="93" y="364"/>
                      </a:lnTo>
                      <a:lnTo>
                        <a:pt x="188" y="627"/>
                      </a:lnTo>
                      <a:lnTo>
                        <a:pt x="408" y="803"/>
                      </a:lnTo>
                      <a:lnTo>
                        <a:pt x="446" y="771"/>
                      </a:lnTo>
                      <a:lnTo>
                        <a:pt x="468" y="714"/>
                      </a:lnTo>
                      <a:lnTo>
                        <a:pt x="435" y="696"/>
                      </a:lnTo>
                      <a:lnTo>
                        <a:pt x="455" y="681"/>
                      </a:lnTo>
                      <a:lnTo>
                        <a:pt x="476" y="542"/>
                      </a:lnTo>
                      <a:lnTo>
                        <a:pt x="444" y="480"/>
                      </a:lnTo>
                      <a:lnTo>
                        <a:pt x="412" y="480"/>
                      </a:lnTo>
                      <a:lnTo>
                        <a:pt x="412" y="405"/>
                      </a:lnTo>
                      <a:lnTo>
                        <a:pt x="369" y="438"/>
                      </a:lnTo>
                      <a:lnTo>
                        <a:pt x="318" y="410"/>
                      </a:lnTo>
                      <a:lnTo>
                        <a:pt x="287" y="327"/>
                      </a:lnTo>
                      <a:lnTo>
                        <a:pt x="338" y="226"/>
                      </a:lnTo>
                      <a:lnTo>
                        <a:pt x="435" y="178"/>
                      </a:lnTo>
                      <a:lnTo>
                        <a:pt x="407" y="161"/>
                      </a:lnTo>
                      <a:lnTo>
                        <a:pt x="423" y="111"/>
                      </a:lnTo>
                      <a:lnTo>
                        <a:pt x="313" y="101"/>
                      </a:lnTo>
                      <a:lnTo>
                        <a:pt x="231" y="0"/>
                      </a:lnTo>
                      <a:lnTo>
                        <a:pt x="213" y="75"/>
                      </a:lnTo>
                      <a:lnTo>
                        <a:pt x="126" y="132"/>
                      </a:lnTo>
                      <a:lnTo>
                        <a:pt x="81" y="211"/>
                      </a:lnTo>
                      <a:lnTo>
                        <a:pt x="31" y="199"/>
                      </a:lnTo>
                      <a:lnTo>
                        <a:pt x="37" y="151"/>
                      </a:lnTo>
                      <a:lnTo>
                        <a:pt x="0" y="18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0" name="Freeform 304"/>
                <p:cNvSpPr/>
                <p:nvPr/>
              </p:nvSpPr>
              <p:spPr bwMode="auto">
                <a:xfrm>
                  <a:off x="2332" y="3011"/>
                  <a:ext cx="46" cy="49"/>
                </a:xfrm>
                <a:custGeom>
                  <a:avLst/>
                  <a:gdLst>
                    <a:gd name="T0" fmla="*/ 0 w 159"/>
                    <a:gd name="T1" fmla="*/ 2 h 173"/>
                    <a:gd name="T2" fmla="*/ 1 w 159"/>
                    <a:gd name="T3" fmla="*/ 0 h 173"/>
                    <a:gd name="T4" fmla="*/ 4 w 159"/>
                    <a:gd name="T5" fmla="*/ 0 h 173"/>
                    <a:gd name="T6" fmla="*/ 3 w 159"/>
                    <a:gd name="T7" fmla="*/ 4 h 173"/>
                    <a:gd name="T8" fmla="*/ 1 w 159"/>
                    <a:gd name="T9" fmla="*/ 4 h 173"/>
                    <a:gd name="T10" fmla="*/ 0 w 159"/>
                    <a:gd name="T11" fmla="*/ 2 h 173"/>
                    <a:gd name="T12" fmla="*/ 0 60000 65536"/>
                    <a:gd name="T13" fmla="*/ 0 60000 65536"/>
                    <a:gd name="T14" fmla="*/ 0 60000 65536"/>
                    <a:gd name="T15" fmla="*/ 0 60000 65536"/>
                    <a:gd name="T16" fmla="*/ 0 60000 65536"/>
                    <a:gd name="T17" fmla="*/ 0 60000 65536"/>
                    <a:gd name="T18" fmla="*/ 0 w 159"/>
                    <a:gd name="T19" fmla="*/ 0 h 173"/>
                    <a:gd name="T20" fmla="*/ 159 w 159"/>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159" h="173">
                      <a:moveTo>
                        <a:pt x="0" y="79"/>
                      </a:moveTo>
                      <a:lnTo>
                        <a:pt x="44" y="0"/>
                      </a:lnTo>
                      <a:lnTo>
                        <a:pt x="159" y="12"/>
                      </a:lnTo>
                      <a:lnTo>
                        <a:pt x="146" y="161"/>
                      </a:lnTo>
                      <a:lnTo>
                        <a:pt x="62" y="173"/>
                      </a:lnTo>
                      <a:lnTo>
                        <a:pt x="0" y="7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1" name="Freeform 305"/>
                <p:cNvSpPr/>
                <p:nvPr/>
              </p:nvSpPr>
              <p:spPr bwMode="auto">
                <a:xfrm>
                  <a:off x="2290" y="2949"/>
                  <a:ext cx="11" cy="9"/>
                </a:xfrm>
                <a:custGeom>
                  <a:avLst/>
                  <a:gdLst>
                    <a:gd name="T0" fmla="*/ 0 w 39"/>
                    <a:gd name="T1" fmla="*/ 1 h 32"/>
                    <a:gd name="T2" fmla="*/ 1 w 39"/>
                    <a:gd name="T3" fmla="*/ 1 h 32"/>
                    <a:gd name="T4" fmla="*/ 1 w 39"/>
                    <a:gd name="T5" fmla="*/ 0 h 32"/>
                    <a:gd name="T6" fmla="*/ 0 w 39"/>
                    <a:gd name="T7" fmla="*/ 1 h 32"/>
                    <a:gd name="T8" fmla="*/ 0 60000 65536"/>
                    <a:gd name="T9" fmla="*/ 0 60000 65536"/>
                    <a:gd name="T10" fmla="*/ 0 60000 65536"/>
                    <a:gd name="T11" fmla="*/ 0 60000 65536"/>
                    <a:gd name="T12" fmla="*/ 0 w 39"/>
                    <a:gd name="T13" fmla="*/ 0 h 32"/>
                    <a:gd name="T14" fmla="*/ 39 w 39"/>
                    <a:gd name="T15" fmla="*/ 32 h 32"/>
                  </a:gdLst>
                  <a:ahLst/>
                  <a:cxnLst>
                    <a:cxn ang="T8">
                      <a:pos x="T0" y="T1"/>
                    </a:cxn>
                    <a:cxn ang="T9">
                      <a:pos x="T2" y="T3"/>
                    </a:cxn>
                    <a:cxn ang="T10">
                      <a:pos x="T4" y="T5"/>
                    </a:cxn>
                    <a:cxn ang="T11">
                      <a:pos x="T6" y="T7"/>
                    </a:cxn>
                  </a:cxnLst>
                  <a:rect l="T12" t="T13" r="T14" b="T15"/>
                  <a:pathLst>
                    <a:path w="39" h="32">
                      <a:moveTo>
                        <a:pt x="0" y="32"/>
                      </a:moveTo>
                      <a:lnTo>
                        <a:pt x="36" y="26"/>
                      </a:lnTo>
                      <a:lnTo>
                        <a:pt x="39" y="0"/>
                      </a:lnTo>
                      <a:lnTo>
                        <a:pt x="0" y="3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2" name="Freeform 306"/>
                <p:cNvSpPr/>
                <p:nvPr/>
              </p:nvSpPr>
              <p:spPr bwMode="auto">
                <a:xfrm>
                  <a:off x="1136" y="1988"/>
                  <a:ext cx="324" cy="328"/>
                </a:xfrm>
                <a:custGeom>
                  <a:avLst/>
                  <a:gdLst>
                    <a:gd name="T0" fmla="*/ 2 w 1139"/>
                    <a:gd name="T1" fmla="*/ 11 h 1152"/>
                    <a:gd name="T2" fmla="*/ 2 w 1139"/>
                    <a:gd name="T3" fmla="*/ 12 h 1152"/>
                    <a:gd name="T4" fmla="*/ 5 w 1139"/>
                    <a:gd name="T5" fmla="*/ 13 h 1152"/>
                    <a:gd name="T6" fmla="*/ 6 w 1139"/>
                    <a:gd name="T7" fmla="*/ 12 h 1152"/>
                    <a:gd name="T8" fmla="*/ 3 w 1139"/>
                    <a:gd name="T9" fmla="*/ 15 h 1152"/>
                    <a:gd name="T10" fmla="*/ 3 w 1139"/>
                    <a:gd name="T11" fmla="*/ 17 h 1152"/>
                    <a:gd name="T12" fmla="*/ 3 w 1139"/>
                    <a:gd name="T13" fmla="*/ 18 h 1152"/>
                    <a:gd name="T14" fmla="*/ 3 w 1139"/>
                    <a:gd name="T15" fmla="*/ 19 h 1152"/>
                    <a:gd name="T16" fmla="*/ 4 w 1139"/>
                    <a:gd name="T17" fmla="*/ 20 h 1152"/>
                    <a:gd name="T18" fmla="*/ 5 w 1139"/>
                    <a:gd name="T19" fmla="*/ 19 h 1152"/>
                    <a:gd name="T20" fmla="*/ 5 w 1139"/>
                    <a:gd name="T21" fmla="*/ 21 h 1152"/>
                    <a:gd name="T22" fmla="*/ 8 w 1139"/>
                    <a:gd name="T23" fmla="*/ 21 h 1152"/>
                    <a:gd name="T24" fmla="*/ 9 w 1139"/>
                    <a:gd name="T25" fmla="*/ 21 h 1152"/>
                    <a:gd name="T26" fmla="*/ 8 w 1139"/>
                    <a:gd name="T27" fmla="*/ 24 h 1152"/>
                    <a:gd name="T28" fmla="*/ 7 w 1139"/>
                    <a:gd name="T29" fmla="*/ 25 h 1152"/>
                    <a:gd name="T30" fmla="*/ 4 w 1139"/>
                    <a:gd name="T31" fmla="*/ 26 h 1152"/>
                    <a:gd name="T32" fmla="*/ 7 w 1139"/>
                    <a:gd name="T33" fmla="*/ 26 h 1152"/>
                    <a:gd name="T34" fmla="*/ 8 w 1139"/>
                    <a:gd name="T35" fmla="*/ 24 h 1152"/>
                    <a:gd name="T36" fmla="*/ 12 w 1139"/>
                    <a:gd name="T37" fmla="*/ 22 h 1152"/>
                    <a:gd name="T38" fmla="*/ 12 w 1139"/>
                    <a:gd name="T39" fmla="*/ 20 h 1152"/>
                    <a:gd name="T40" fmla="*/ 16 w 1139"/>
                    <a:gd name="T41" fmla="*/ 16 h 1152"/>
                    <a:gd name="T42" fmla="*/ 16 w 1139"/>
                    <a:gd name="T43" fmla="*/ 17 h 1152"/>
                    <a:gd name="T44" fmla="*/ 17 w 1139"/>
                    <a:gd name="T45" fmla="*/ 18 h 1152"/>
                    <a:gd name="T46" fmla="*/ 14 w 1139"/>
                    <a:gd name="T47" fmla="*/ 19 h 1152"/>
                    <a:gd name="T48" fmla="*/ 14 w 1139"/>
                    <a:gd name="T49" fmla="*/ 20 h 1152"/>
                    <a:gd name="T50" fmla="*/ 17 w 1139"/>
                    <a:gd name="T51" fmla="*/ 18 h 1152"/>
                    <a:gd name="T52" fmla="*/ 18 w 1139"/>
                    <a:gd name="T53" fmla="*/ 17 h 1152"/>
                    <a:gd name="T54" fmla="*/ 19 w 1139"/>
                    <a:gd name="T55" fmla="*/ 17 h 1152"/>
                    <a:gd name="T56" fmla="*/ 21 w 1139"/>
                    <a:gd name="T57" fmla="*/ 19 h 1152"/>
                    <a:gd name="T58" fmla="*/ 25 w 1139"/>
                    <a:gd name="T59" fmla="*/ 19 h 1152"/>
                    <a:gd name="T60" fmla="*/ 25 w 1139"/>
                    <a:gd name="T61" fmla="*/ 20 h 1152"/>
                    <a:gd name="T62" fmla="*/ 26 w 1139"/>
                    <a:gd name="T63" fmla="*/ 20 h 1152"/>
                    <a:gd name="T64" fmla="*/ 24 w 1139"/>
                    <a:gd name="T65" fmla="*/ 19 h 1152"/>
                    <a:gd name="T66" fmla="*/ 14 w 1139"/>
                    <a:gd name="T67" fmla="*/ 2 h 1152"/>
                    <a:gd name="T68" fmla="*/ 11 w 1139"/>
                    <a:gd name="T69" fmla="*/ 1 h 1152"/>
                    <a:gd name="T70" fmla="*/ 10 w 1139"/>
                    <a:gd name="T71" fmla="*/ 1 h 1152"/>
                    <a:gd name="T72" fmla="*/ 10 w 1139"/>
                    <a:gd name="T73" fmla="*/ 0 h 1152"/>
                    <a:gd name="T74" fmla="*/ 7 w 1139"/>
                    <a:gd name="T75" fmla="*/ 1 h 1152"/>
                    <a:gd name="T76" fmla="*/ 7 w 1139"/>
                    <a:gd name="T77" fmla="*/ 1 h 1152"/>
                    <a:gd name="T78" fmla="*/ 6 w 1139"/>
                    <a:gd name="T79" fmla="*/ 3 h 1152"/>
                    <a:gd name="T80" fmla="*/ 4 w 1139"/>
                    <a:gd name="T81" fmla="*/ 4 h 1152"/>
                    <a:gd name="T82" fmla="*/ 2 w 1139"/>
                    <a:gd name="T83" fmla="*/ 5 h 1152"/>
                    <a:gd name="T84" fmla="*/ 4 w 1139"/>
                    <a:gd name="T85" fmla="*/ 8 h 1152"/>
                    <a:gd name="T86" fmla="*/ 5 w 1139"/>
                    <a:gd name="T87" fmla="*/ 9 h 1152"/>
                    <a:gd name="T88" fmla="*/ 6 w 1139"/>
                    <a:gd name="T89" fmla="*/ 9 h 1152"/>
                    <a:gd name="T90" fmla="*/ 4 w 1139"/>
                    <a:gd name="T91" fmla="*/ 9 h 1152"/>
                    <a:gd name="T92" fmla="*/ 3 w 1139"/>
                    <a:gd name="T93" fmla="*/ 9 h 1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9"/>
                    <a:gd name="T142" fmla="*/ 0 h 1152"/>
                    <a:gd name="T143" fmla="*/ 1139 w 1139"/>
                    <a:gd name="T144" fmla="*/ 1152 h 1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9" h="1152">
                      <a:moveTo>
                        <a:pt x="0" y="441"/>
                      </a:moveTo>
                      <a:lnTo>
                        <a:pt x="74" y="463"/>
                      </a:lnTo>
                      <a:lnTo>
                        <a:pt x="45" y="472"/>
                      </a:lnTo>
                      <a:lnTo>
                        <a:pt x="75" y="514"/>
                      </a:lnTo>
                      <a:lnTo>
                        <a:pt x="190" y="510"/>
                      </a:lnTo>
                      <a:lnTo>
                        <a:pt x="205" y="538"/>
                      </a:lnTo>
                      <a:lnTo>
                        <a:pt x="278" y="503"/>
                      </a:lnTo>
                      <a:lnTo>
                        <a:pt x="253" y="517"/>
                      </a:lnTo>
                      <a:lnTo>
                        <a:pt x="267" y="587"/>
                      </a:lnTo>
                      <a:lnTo>
                        <a:pt x="111" y="655"/>
                      </a:lnTo>
                      <a:lnTo>
                        <a:pt x="72" y="729"/>
                      </a:lnTo>
                      <a:lnTo>
                        <a:pt x="107" y="718"/>
                      </a:lnTo>
                      <a:lnTo>
                        <a:pt x="79" y="737"/>
                      </a:lnTo>
                      <a:lnTo>
                        <a:pt x="107" y="761"/>
                      </a:lnTo>
                      <a:lnTo>
                        <a:pt x="165" y="771"/>
                      </a:lnTo>
                      <a:lnTo>
                        <a:pt x="134" y="809"/>
                      </a:lnTo>
                      <a:lnTo>
                        <a:pt x="159" y="847"/>
                      </a:lnTo>
                      <a:lnTo>
                        <a:pt x="190" y="852"/>
                      </a:lnTo>
                      <a:lnTo>
                        <a:pt x="250" y="771"/>
                      </a:lnTo>
                      <a:lnTo>
                        <a:pt x="213" y="809"/>
                      </a:lnTo>
                      <a:lnTo>
                        <a:pt x="244" y="887"/>
                      </a:lnTo>
                      <a:lnTo>
                        <a:pt x="228" y="917"/>
                      </a:lnTo>
                      <a:lnTo>
                        <a:pt x="298" y="872"/>
                      </a:lnTo>
                      <a:lnTo>
                        <a:pt x="346" y="928"/>
                      </a:lnTo>
                      <a:lnTo>
                        <a:pt x="363" y="895"/>
                      </a:lnTo>
                      <a:lnTo>
                        <a:pt x="378" y="917"/>
                      </a:lnTo>
                      <a:lnTo>
                        <a:pt x="431" y="889"/>
                      </a:lnTo>
                      <a:lnTo>
                        <a:pt x="360" y="1032"/>
                      </a:lnTo>
                      <a:lnTo>
                        <a:pt x="299" y="1060"/>
                      </a:lnTo>
                      <a:lnTo>
                        <a:pt x="298" y="1093"/>
                      </a:lnTo>
                      <a:lnTo>
                        <a:pt x="228" y="1094"/>
                      </a:lnTo>
                      <a:lnTo>
                        <a:pt x="176" y="1152"/>
                      </a:lnTo>
                      <a:lnTo>
                        <a:pt x="244" y="1109"/>
                      </a:lnTo>
                      <a:lnTo>
                        <a:pt x="317" y="1110"/>
                      </a:lnTo>
                      <a:lnTo>
                        <a:pt x="360" y="1075"/>
                      </a:lnTo>
                      <a:lnTo>
                        <a:pt x="339" y="1047"/>
                      </a:lnTo>
                      <a:lnTo>
                        <a:pt x="386" y="1051"/>
                      </a:lnTo>
                      <a:lnTo>
                        <a:pt x="528" y="943"/>
                      </a:lnTo>
                      <a:lnTo>
                        <a:pt x="559" y="904"/>
                      </a:lnTo>
                      <a:lnTo>
                        <a:pt x="532" y="871"/>
                      </a:lnTo>
                      <a:lnTo>
                        <a:pt x="660" y="740"/>
                      </a:lnTo>
                      <a:lnTo>
                        <a:pt x="676" y="675"/>
                      </a:lnTo>
                      <a:lnTo>
                        <a:pt x="661" y="740"/>
                      </a:lnTo>
                      <a:lnTo>
                        <a:pt x="715" y="728"/>
                      </a:lnTo>
                      <a:lnTo>
                        <a:pt x="684" y="755"/>
                      </a:lnTo>
                      <a:lnTo>
                        <a:pt x="727" y="767"/>
                      </a:lnTo>
                      <a:lnTo>
                        <a:pt x="635" y="776"/>
                      </a:lnTo>
                      <a:lnTo>
                        <a:pt x="615" y="841"/>
                      </a:lnTo>
                      <a:lnTo>
                        <a:pt x="650" y="837"/>
                      </a:lnTo>
                      <a:lnTo>
                        <a:pt x="618" y="882"/>
                      </a:lnTo>
                      <a:lnTo>
                        <a:pt x="740" y="825"/>
                      </a:lnTo>
                      <a:lnTo>
                        <a:pt x="760" y="790"/>
                      </a:lnTo>
                      <a:lnTo>
                        <a:pt x="739" y="774"/>
                      </a:lnTo>
                      <a:lnTo>
                        <a:pt x="767" y="743"/>
                      </a:lnTo>
                      <a:lnTo>
                        <a:pt x="763" y="767"/>
                      </a:lnTo>
                      <a:lnTo>
                        <a:pt x="823" y="753"/>
                      </a:lnTo>
                      <a:lnTo>
                        <a:pt x="813" y="779"/>
                      </a:lnTo>
                      <a:lnTo>
                        <a:pt x="911" y="825"/>
                      </a:lnTo>
                      <a:lnTo>
                        <a:pt x="1059" y="847"/>
                      </a:lnTo>
                      <a:lnTo>
                        <a:pt x="1083" y="821"/>
                      </a:lnTo>
                      <a:lnTo>
                        <a:pt x="1105" y="835"/>
                      </a:lnTo>
                      <a:lnTo>
                        <a:pt x="1076" y="860"/>
                      </a:lnTo>
                      <a:lnTo>
                        <a:pt x="1120" y="887"/>
                      </a:lnTo>
                      <a:lnTo>
                        <a:pt x="1139" y="866"/>
                      </a:lnTo>
                      <a:lnTo>
                        <a:pt x="1104" y="809"/>
                      </a:lnTo>
                      <a:lnTo>
                        <a:pt x="1032" y="809"/>
                      </a:lnTo>
                      <a:lnTo>
                        <a:pt x="1032" y="132"/>
                      </a:lnTo>
                      <a:lnTo>
                        <a:pt x="621" y="77"/>
                      </a:lnTo>
                      <a:lnTo>
                        <a:pt x="607" y="43"/>
                      </a:lnTo>
                      <a:lnTo>
                        <a:pt x="495" y="22"/>
                      </a:lnTo>
                      <a:lnTo>
                        <a:pt x="481" y="50"/>
                      </a:lnTo>
                      <a:lnTo>
                        <a:pt x="449" y="42"/>
                      </a:lnTo>
                      <a:lnTo>
                        <a:pt x="480" y="17"/>
                      </a:lnTo>
                      <a:lnTo>
                        <a:pt x="433" y="0"/>
                      </a:lnTo>
                      <a:lnTo>
                        <a:pt x="388" y="43"/>
                      </a:lnTo>
                      <a:lnTo>
                        <a:pt x="314" y="50"/>
                      </a:lnTo>
                      <a:lnTo>
                        <a:pt x="307" y="89"/>
                      </a:lnTo>
                      <a:lnTo>
                        <a:pt x="301" y="65"/>
                      </a:lnTo>
                      <a:lnTo>
                        <a:pt x="233" y="88"/>
                      </a:lnTo>
                      <a:lnTo>
                        <a:pt x="244" y="119"/>
                      </a:lnTo>
                      <a:lnTo>
                        <a:pt x="213" y="109"/>
                      </a:lnTo>
                      <a:lnTo>
                        <a:pt x="168" y="176"/>
                      </a:lnTo>
                      <a:lnTo>
                        <a:pt x="72" y="197"/>
                      </a:lnTo>
                      <a:lnTo>
                        <a:pt x="75" y="229"/>
                      </a:lnTo>
                      <a:lnTo>
                        <a:pt x="48" y="235"/>
                      </a:lnTo>
                      <a:lnTo>
                        <a:pt x="165" y="331"/>
                      </a:lnTo>
                      <a:lnTo>
                        <a:pt x="328" y="377"/>
                      </a:lnTo>
                      <a:lnTo>
                        <a:pt x="228" y="364"/>
                      </a:lnTo>
                      <a:lnTo>
                        <a:pt x="233" y="391"/>
                      </a:lnTo>
                      <a:lnTo>
                        <a:pt x="273" y="392"/>
                      </a:lnTo>
                      <a:lnTo>
                        <a:pt x="239" y="411"/>
                      </a:lnTo>
                      <a:lnTo>
                        <a:pt x="165" y="407"/>
                      </a:lnTo>
                      <a:lnTo>
                        <a:pt x="165" y="368"/>
                      </a:lnTo>
                      <a:lnTo>
                        <a:pt x="129" y="372"/>
                      </a:lnTo>
                      <a:lnTo>
                        <a:pt x="0" y="44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3" name="Freeform 307"/>
                <p:cNvSpPr/>
                <p:nvPr/>
              </p:nvSpPr>
              <p:spPr bwMode="auto">
                <a:xfrm>
                  <a:off x="1268" y="2829"/>
                  <a:ext cx="13" cy="17"/>
                </a:xfrm>
                <a:custGeom>
                  <a:avLst/>
                  <a:gdLst>
                    <a:gd name="T0" fmla="*/ 0 w 45"/>
                    <a:gd name="T1" fmla="*/ 1 h 62"/>
                    <a:gd name="T2" fmla="*/ 0 w 45"/>
                    <a:gd name="T3" fmla="*/ 0 h 62"/>
                    <a:gd name="T4" fmla="*/ 1 w 45"/>
                    <a:gd name="T5" fmla="*/ 1 h 62"/>
                    <a:gd name="T6" fmla="*/ 0 w 45"/>
                    <a:gd name="T7" fmla="*/ 1 h 62"/>
                    <a:gd name="T8" fmla="*/ 0 w 45"/>
                    <a:gd name="T9" fmla="*/ 1 h 62"/>
                    <a:gd name="T10" fmla="*/ 0 60000 65536"/>
                    <a:gd name="T11" fmla="*/ 0 60000 65536"/>
                    <a:gd name="T12" fmla="*/ 0 60000 65536"/>
                    <a:gd name="T13" fmla="*/ 0 60000 65536"/>
                    <a:gd name="T14" fmla="*/ 0 60000 65536"/>
                    <a:gd name="T15" fmla="*/ 0 w 45"/>
                    <a:gd name="T16" fmla="*/ 0 h 62"/>
                    <a:gd name="T17" fmla="*/ 45 w 45"/>
                    <a:gd name="T18" fmla="*/ 62 h 62"/>
                  </a:gdLst>
                  <a:ahLst/>
                  <a:cxnLst>
                    <a:cxn ang="T10">
                      <a:pos x="T0" y="T1"/>
                    </a:cxn>
                    <a:cxn ang="T11">
                      <a:pos x="T2" y="T3"/>
                    </a:cxn>
                    <a:cxn ang="T12">
                      <a:pos x="T4" y="T5"/>
                    </a:cxn>
                    <a:cxn ang="T13">
                      <a:pos x="T6" y="T7"/>
                    </a:cxn>
                    <a:cxn ang="T14">
                      <a:pos x="T8" y="T9"/>
                    </a:cxn>
                  </a:cxnLst>
                  <a:rect l="T15" t="T16" r="T17" b="T18"/>
                  <a:pathLst>
                    <a:path w="45" h="62">
                      <a:moveTo>
                        <a:pt x="0" y="23"/>
                      </a:moveTo>
                      <a:lnTo>
                        <a:pt x="4" y="0"/>
                      </a:lnTo>
                      <a:lnTo>
                        <a:pt x="45" y="38"/>
                      </a:lnTo>
                      <a:lnTo>
                        <a:pt x="14" y="62"/>
                      </a:lnTo>
                      <a:lnTo>
                        <a:pt x="0" y="2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4" name="Freeform 308"/>
                <p:cNvSpPr/>
                <p:nvPr/>
              </p:nvSpPr>
              <p:spPr bwMode="auto">
                <a:xfrm>
                  <a:off x="1280" y="2264"/>
                  <a:ext cx="28" cy="19"/>
                </a:xfrm>
                <a:custGeom>
                  <a:avLst/>
                  <a:gdLst>
                    <a:gd name="T0" fmla="*/ 0 w 100"/>
                    <a:gd name="T1" fmla="*/ 1 h 69"/>
                    <a:gd name="T2" fmla="*/ 1 w 100"/>
                    <a:gd name="T3" fmla="*/ 1 h 69"/>
                    <a:gd name="T4" fmla="*/ 2 w 100"/>
                    <a:gd name="T5" fmla="*/ 0 h 69"/>
                    <a:gd name="T6" fmla="*/ 1 w 100"/>
                    <a:gd name="T7" fmla="*/ 0 h 69"/>
                    <a:gd name="T8" fmla="*/ 1 w 100"/>
                    <a:gd name="T9" fmla="*/ 1 h 69"/>
                    <a:gd name="T10" fmla="*/ 0 w 100"/>
                    <a:gd name="T11" fmla="*/ 1 h 69"/>
                    <a:gd name="T12" fmla="*/ 0 60000 65536"/>
                    <a:gd name="T13" fmla="*/ 0 60000 65536"/>
                    <a:gd name="T14" fmla="*/ 0 60000 65536"/>
                    <a:gd name="T15" fmla="*/ 0 60000 65536"/>
                    <a:gd name="T16" fmla="*/ 0 60000 65536"/>
                    <a:gd name="T17" fmla="*/ 0 60000 65536"/>
                    <a:gd name="T18" fmla="*/ 0 w 100"/>
                    <a:gd name="T19" fmla="*/ 0 h 69"/>
                    <a:gd name="T20" fmla="*/ 100 w 10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100" h="69">
                      <a:moveTo>
                        <a:pt x="0" y="28"/>
                      </a:moveTo>
                      <a:lnTo>
                        <a:pt x="28" y="69"/>
                      </a:lnTo>
                      <a:lnTo>
                        <a:pt x="100" y="11"/>
                      </a:lnTo>
                      <a:lnTo>
                        <a:pt x="32" y="0"/>
                      </a:lnTo>
                      <a:lnTo>
                        <a:pt x="41" y="27"/>
                      </a:lnTo>
                      <a:lnTo>
                        <a:pt x="0" y="2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5" name="Freeform 309"/>
                <p:cNvSpPr/>
                <p:nvPr/>
              </p:nvSpPr>
              <p:spPr bwMode="auto">
                <a:xfrm>
                  <a:off x="1462" y="2228"/>
                  <a:ext cx="87" cy="90"/>
                </a:xfrm>
                <a:custGeom>
                  <a:avLst/>
                  <a:gdLst>
                    <a:gd name="T0" fmla="*/ 0 w 306"/>
                    <a:gd name="T1" fmla="*/ 1 h 315"/>
                    <a:gd name="T2" fmla="*/ 0 w 306"/>
                    <a:gd name="T3" fmla="*/ 2 h 315"/>
                    <a:gd name="T4" fmla="*/ 1 w 306"/>
                    <a:gd name="T5" fmla="*/ 2 h 315"/>
                    <a:gd name="T6" fmla="*/ 2 w 306"/>
                    <a:gd name="T7" fmla="*/ 2 h 315"/>
                    <a:gd name="T8" fmla="*/ 1 w 306"/>
                    <a:gd name="T9" fmla="*/ 1 h 315"/>
                    <a:gd name="T10" fmla="*/ 2 w 306"/>
                    <a:gd name="T11" fmla="*/ 1 h 315"/>
                    <a:gd name="T12" fmla="*/ 3 w 306"/>
                    <a:gd name="T13" fmla="*/ 2 h 315"/>
                    <a:gd name="T14" fmla="*/ 2 w 306"/>
                    <a:gd name="T15" fmla="*/ 1 h 315"/>
                    <a:gd name="T16" fmla="*/ 3 w 306"/>
                    <a:gd name="T17" fmla="*/ 2 h 315"/>
                    <a:gd name="T18" fmla="*/ 4 w 306"/>
                    <a:gd name="T19" fmla="*/ 3 h 315"/>
                    <a:gd name="T20" fmla="*/ 4 w 306"/>
                    <a:gd name="T21" fmla="*/ 4 h 315"/>
                    <a:gd name="T22" fmla="*/ 6 w 306"/>
                    <a:gd name="T23" fmla="*/ 5 h 315"/>
                    <a:gd name="T24" fmla="*/ 5 w 306"/>
                    <a:gd name="T25" fmla="*/ 6 h 315"/>
                    <a:gd name="T26" fmla="*/ 6 w 306"/>
                    <a:gd name="T27" fmla="*/ 5 h 315"/>
                    <a:gd name="T28" fmla="*/ 6 w 306"/>
                    <a:gd name="T29" fmla="*/ 7 h 315"/>
                    <a:gd name="T30" fmla="*/ 7 w 306"/>
                    <a:gd name="T31" fmla="*/ 7 h 315"/>
                    <a:gd name="T32" fmla="*/ 7 w 306"/>
                    <a:gd name="T33" fmla="*/ 6 h 315"/>
                    <a:gd name="T34" fmla="*/ 5 w 306"/>
                    <a:gd name="T35" fmla="*/ 5 h 315"/>
                    <a:gd name="T36" fmla="*/ 2 w 306"/>
                    <a:gd name="T37" fmla="*/ 0 h 315"/>
                    <a:gd name="T38" fmla="*/ 1 w 306"/>
                    <a:gd name="T39" fmla="*/ 1 h 315"/>
                    <a:gd name="T40" fmla="*/ 0 w 306"/>
                    <a:gd name="T41" fmla="*/ 1 h 3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6"/>
                    <a:gd name="T64" fmla="*/ 0 h 315"/>
                    <a:gd name="T65" fmla="*/ 306 w 306"/>
                    <a:gd name="T66" fmla="*/ 315 h 3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6" h="315">
                      <a:moveTo>
                        <a:pt x="0" y="30"/>
                      </a:moveTo>
                      <a:lnTo>
                        <a:pt x="15" y="77"/>
                      </a:lnTo>
                      <a:lnTo>
                        <a:pt x="56" y="98"/>
                      </a:lnTo>
                      <a:lnTo>
                        <a:pt x="77" y="83"/>
                      </a:lnTo>
                      <a:lnTo>
                        <a:pt x="38" y="58"/>
                      </a:lnTo>
                      <a:lnTo>
                        <a:pt x="77" y="58"/>
                      </a:lnTo>
                      <a:lnTo>
                        <a:pt x="107" y="99"/>
                      </a:lnTo>
                      <a:lnTo>
                        <a:pt x="96" y="27"/>
                      </a:lnTo>
                      <a:lnTo>
                        <a:pt x="120" y="90"/>
                      </a:lnTo>
                      <a:lnTo>
                        <a:pt x="186" y="125"/>
                      </a:lnTo>
                      <a:lnTo>
                        <a:pt x="174" y="169"/>
                      </a:lnTo>
                      <a:lnTo>
                        <a:pt x="249" y="225"/>
                      </a:lnTo>
                      <a:lnTo>
                        <a:pt x="227" y="269"/>
                      </a:lnTo>
                      <a:lnTo>
                        <a:pt x="265" y="233"/>
                      </a:lnTo>
                      <a:lnTo>
                        <a:pt x="275" y="315"/>
                      </a:lnTo>
                      <a:lnTo>
                        <a:pt x="303" y="302"/>
                      </a:lnTo>
                      <a:lnTo>
                        <a:pt x="306" y="240"/>
                      </a:lnTo>
                      <a:lnTo>
                        <a:pt x="235" y="205"/>
                      </a:lnTo>
                      <a:lnTo>
                        <a:pt x="98" y="0"/>
                      </a:lnTo>
                      <a:lnTo>
                        <a:pt x="23" y="58"/>
                      </a:lnTo>
                      <a:lnTo>
                        <a:pt x="0" y="3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6" name="Freeform 310"/>
                <p:cNvSpPr/>
                <p:nvPr/>
              </p:nvSpPr>
              <p:spPr bwMode="auto">
                <a:xfrm>
                  <a:off x="1481" y="2257"/>
                  <a:ext cx="14" cy="14"/>
                </a:xfrm>
                <a:custGeom>
                  <a:avLst/>
                  <a:gdLst>
                    <a:gd name="T0" fmla="*/ 0 w 50"/>
                    <a:gd name="T1" fmla="*/ 0 h 51"/>
                    <a:gd name="T2" fmla="*/ 0 w 50"/>
                    <a:gd name="T3" fmla="*/ 1 h 51"/>
                    <a:gd name="T4" fmla="*/ 0 w 50"/>
                    <a:gd name="T5" fmla="*/ 1 h 51"/>
                    <a:gd name="T6" fmla="*/ 1 w 50"/>
                    <a:gd name="T7" fmla="*/ 1 h 51"/>
                    <a:gd name="T8" fmla="*/ 1 w 50"/>
                    <a:gd name="T9" fmla="*/ 1 h 51"/>
                    <a:gd name="T10" fmla="*/ 1 w 50"/>
                    <a:gd name="T11" fmla="*/ 0 h 51"/>
                    <a:gd name="T12" fmla="*/ 0 w 50"/>
                    <a:gd name="T13" fmla="*/ 0 h 51"/>
                    <a:gd name="T14" fmla="*/ 0 60000 65536"/>
                    <a:gd name="T15" fmla="*/ 0 60000 65536"/>
                    <a:gd name="T16" fmla="*/ 0 60000 65536"/>
                    <a:gd name="T17" fmla="*/ 0 60000 65536"/>
                    <a:gd name="T18" fmla="*/ 0 60000 65536"/>
                    <a:gd name="T19" fmla="*/ 0 60000 65536"/>
                    <a:gd name="T20" fmla="*/ 0 60000 65536"/>
                    <a:gd name="T21" fmla="*/ 0 w 50"/>
                    <a:gd name="T22" fmla="*/ 0 h 51"/>
                    <a:gd name="T23" fmla="*/ 50 w 50"/>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1">
                      <a:moveTo>
                        <a:pt x="0" y="0"/>
                      </a:moveTo>
                      <a:lnTo>
                        <a:pt x="13" y="51"/>
                      </a:lnTo>
                      <a:lnTo>
                        <a:pt x="18" y="24"/>
                      </a:lnTo>
                      <a:lnTo>
                        <a:pt x="50" y="46"/>
                      </a:lnTo>
                      <a:lnTo>
                        <a:pt x="21" y="24"/>
                      </a:lnTo>
                      <a:lnTo>
                        <a:pt x="49" y="8"/>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7" name="Freeform 311"/>
                <p:cNvSpPr/>
                <p:nvPr/>
              </p:nvSpPr>
              <p:spPr bwMode="auto">
                <a:xfrm>
                  <a:off x="1487" y="2269"/>
                  <a:ext cx="9" cy="23"/>
                </a:xfrm>
                <a:custGeom>
                  <a:avLst/>
                  <a:gdLst>
                    <a:gd name="T0" fmla="*/ 0 w 29"/>
                    <a:gd name="T1" fmla="*/ 0 h 80"/>
                    <a:gd name="T2" fmla="*/ 1 w 29"/>
                    <a:gd name="T3" fmla="*/ 0 h 80"/>
                    <a:gd name="T4" fmla="*/ 1 w 29"/>
                    <a:gd name="T5" fmla="*/ 2 h 80"/>
                    <a:gd name="T6" fmla="*/ 0 w 29"/>
                    <a:gd name="T7" fmla="*/ 0 h 80"/>
                    <a:gd name="T8" fmla="*/ 0 60000 65536"/>
                    <a:gd name="T9" fmla="*/ 0 60000 65536"/>
                    <a:gd name="T10" fmla="*/ 0 60000 65536"/>
                    <a:gd name="T11" fmla="*/ 0 60000 65536"/>
                    <a:gd name="T12" fmla="*/ 0 w 29"/>
                    <a:gd name="T13" fmla="*/ 0 h 80"/>
                    <a:gd name="T14" fmla="*/ 29 w 29"/>
                    <a:gd name="T15" fmla="*/ 80 h 80"/>
                  </a:gdLst>
                  <a:ahLst/>
                  <a:cxnLst>
                    <a:cxn ang="T8">
                      <a:pos x="T0" y="T1"/>
                    </a:cxn>
                    <a:cxn ang="T9">
                      <a:pos x="T2" y="T3"/>
                    </a:cxn>
                    <a:cxn ang="T10">
                      <a:pos x="T4" y="T5"/>
                    </a:cxn>
                    <a:cxn ang="T11">
                      <a:pos x="T6" y="T7"/>
                    </a:cxn>
                  </a:cxnLst>
                  <a:rect l="T12" t="T13" r="T14" b="T15"/>
                  <a:pathLst>
                    <a:path w="29" h="80">
                      <a:moveTo>
                        <a:pt x="0" y="0"/>
                      </a:moveTo>
                      <a:lnTo>
                        <a:pt x="28" y="15"/>
                      </a:lnTo>
                      <a:lnTo>
                        <a:pt x="29" y="8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8" name="Freeform 312"/>
                <p:cNvSpPr/>
                <p:nvPr/>
              </p:nvSpPr>
              <p:spPr bwMode="auto">
                <a:xfrm>
                  <a:off x="1497" y="2258"/>
                  <a:ext cx="11" cy="13"/>
                </a:xfrm>
                <a:custGeom>
                  <a:avLst/>
                  <a:gdLst>
                    <a:gd name="T0" fmla="*/ 0 w 39"/>
                    <a:gd name="T1" fmla="*/ 0 h 47"/>
                    <a:gd name="T2" fmla="*/ 0 w 39"/>
                    <a:gd name="T3" fmla="*/ 1 h 47"/>
                    <a:gd name="T4" fmla="*/ 1 w 39"/>
                    <a:gd name="T5" fmla="*/ 1 h 47"/>
                    <a:gd name="T6" fmla="*/ 1 w 39"/>
                    <a:gd name="T7" fmla="*/ 0 h 47"/>
                    <a:gd name="T8" fmla="*/ 1 w 39"/>
                    <a:gd name="T9" fmla="*/ 1 h 47"/>
                    <a:gd name="T10" fmla="*/ 1 w 39"/>
                    <a:gd name="T11" fmla="*/ 0 h 47"/>
                    <a:gd name="T12" fmla="*/ 0 w 39"/>
                    <a:gd name="T13" fmla="*/ 0 h 47"/>
                    <a:gd name="T14" fmla="*/ 0 60000 65536"/>
                    <a:gd name="T15" fmla="*/ 0 60000 65536"/>
                    <a:gd name="T16" fmla="*/ 0 60000 65536"/>
                    <a:gd name="T17" fmla="*/ 0 60000 65536"/>
                    <a:gd name="T18" fmla="*/ 0 60000 65536"/>
                    <a:gd name="T19" fmla="*/ 0 60000 65536"/>
                    <a:gd name="T20" fmla="*/ 0 60000 65536"/>
                    <a:gd name="T21" fmla="*/ 0 w 39"/>
                    <a:gd name="T22" fmla="*/ 0 h 47"/>
                    <a:gd name="T23" fmla="*/ 39 w 39"/>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47">
                      <a:moveTo>
                        <a:pt x="0" y="0"/>
                      </a:moveTo>
                      <a:lnTo>
                        <a:pt x="7" y="47"/>
                      </a:lnTo>
                      <a:lnTo>
                        <a:pt x="32" y="47"/>
                      </a:lnTo>
                      <a:lnTo>
                        <a:pt x="22" y="4"/>
                      </a:lnTo>
                      <a:lnTo>
                        <a:pt x="39" y="35"/>
                      </a:lnTo>
                      <a:lnTo>
                        <a:pt x="24" y="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79" name="Freeform 313"/>
                <p:cNvSpPr/>
                <p:nvPr/>
              </p:nvSpPr>
              <p:spPr bwMode="auto">
                <a:xfrm>
                  <a:off x="1506" y="2277"/>
                  <a:ext cx="10" cy="11"/>
                </a:xfrm>
                <a:custGeom>
                  <a:avLst/>
                  <a:gdLst>
                    <a:gd name="T0" fmla="*/ 0 w 34"/>
                    <a:gd name="T1" fmla="*/ 0 h 35"/>
                    <a:gd name="T2" fmla="*/ 1 w 34"/>
                    <a:gd name="T3" fmla="*/ 1 h 35"/>
                    <a:gd name="T4" fmla="*/ 1 w 34"/>
                    <a:gd name="T5" fmla="*/ 0 h 35"/>
                    <a:gd name="T6" fmla="*/ 0 w 34"/>
                    <a:gd name="T7" fmla="*/ 0 h 35"/>
                    <a:gd name="T8" fmla="*/ 0 60000 65536"/>
                    <a:gd name="T9" fmla="*/ 0 60000 65536"/>
                    <a:gd name="T10" fmla="*/ 0 60000 65536"/>
                    <a:gd name="T11" fmla="*/ 0 60000 65536"/>
                    <a:gd name="T12" fmla="*/ 0 w 34"/>
                    <a:gd name="T13" fmla="*/ 0 h 35"/>
                    <a:gd name="T14" fmla="*/ 34 w 34"/>
                    <a:gd name="T15" fmla="*/ 35 h 35"/>
                  </a:gdLst>
                  <a:ahLst/>
                  <a:cxnLst>
                    <a:cxn ang="T8">
                      <a:pos x="T0" y="T1"/>
                    </a:cxn>
                    <a:cxn ang="T9">
                      <a:pos x="T2" y="T3"/>
                    </a:cxn>
                    <a:cxn ang="T10">
                      <a:pos x="T4" y="T5"/>
                    </a:cxn>
                    <a:cxn ang="T11">
                      <a:pos x="T6" y="T7"/>
                    </a:cxn>
                  </a:cxnLst>
                  <a:rect l="T12" t="T13" r="T14" b="T15"/>
                  <a:pathLst>
                    <a:path w="34" h="35">
                      <a:moveTo>
                        <a:pt x="0" y="0"/>
                      </a:moveTo>
                      <a:lnTo>
                        <a:pt x="31" y="35"/>
                      </a:lnTo>
                      <a:lnTo>
                        <a:pt x="34" y="5"/>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80" name="Freeform 314"/>
                <p:cNvSpPr/>
                <p:nvPr/>
              </p:nvSpPr>
              <p:spPr bwMode="auto">
                <a:xfrm>
                  <a:off x="1509" y="2291"/>
                  <a:ext cx="15" cy="23"/>
                </a:xfrm>
                <a:custGeom>
                  <a:avLst/>
                  <a:gdLst>
                    <a:gd name="T0" fmla="*/ 0 w 53"/>
                    <a:gd name="T1" fmla="*/ 0 h 81"/>
                    <a:gd name="T2" fmla="*/ 1 w 53"/>
                    <a:gd name="T3" fmla="*/ 1 h 81"/>
                    <a:gd name="T4" fmla="*/ 1 w 53"/>
                    <a:gd name="T5" fmla="*/ 2 h 81"/>
                    <a:gd name="T6" fmla="*/ 0 w 53"/>
                    <a:gd name="T7" fmla="*/ 0 h 81"/>
                    <a:gd name="T8" fmla="*/ 0 60000 65536"/>
                    <a:gd name="T9" fmla="*/ 0 60000 65536"/>
                    <a:gd name="T10" fmla="*/ 0 60000 65536"/>
                    <a:gd name="T11" fmla="*/ 0 60000 65536"/>
                    <a:gd name="T12" fmla="*/ 0 w 53"/>
                    <a:gd name="T13" fmla="*/ 0 h 81"/>
                    <a:gd name="T14" fmla="*/ 53 w 53"/>
                    <a:gd name="T15" fmla="*/ 81 h 81"/>
                  </a:gdLst>
                  <a:ahLst/>
                  <a:cxnLst>
                    <a:cxn ang="T8">
                      <a:pos x="T0" y="T1"/>
                    </a:cxn>
                    <a:cxn ang="T9">
                      <a:pos x="T2" y="T3"/>
                    </a:cxn>
                    <a:cxn ang="T10">
                      <a:pos x="T4" y="T5"/>
                    </a:cxn>
                    <a:cxn ang="T11">
                      <a:pos x="T6" y="T7"/>
                    </a:cxn>
                  </a:cxnLst>
                  <a:rect l="T12" t="T13" r="T14" b="T15"/>
                  <a:pathLst>
                    <a:path w="53" h="81">
                      <a:moveTo>
                        <a:pt x="0" y="0"/>
                      </a:moveTo>
                      <a:lnTo>
                        <a:pt x="42" y="30"/>
                      </a:lnTo>
                      <a:lnTo>
                        <a:pt x="53" y="81"/>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81" name="Freeform 315"/>
                <p:cNvSpPr/>
                <p:nvPr/>
              </p:nvSpPr>
              <p:spPr bwMode="auto">
                <a:xfrm>
                  <a:off x="1533" y="2297"/>
                  <a:ext cx="7" cy="15"/>
                </a:xfrm>
                <a:custGeom>
                  <a:avLst/>
                  <a:gdLst>
                    <a:gd name="T0" fmla="*/ 0 w 26"/>
                    <a:gd name="T1" fmla="*/ 1 h 49"/>
                    <a:gd name="T2" fmla="*/ 0 w 26"/>
                    <a:gd name="T3" fmla="*/ 0 h 49"/>
                    <a:gd name="T4" fmla="*/ 1 w 26"/>
                    <a:gd name="T5" fmla="*/ 2 h 49"/>
                    <a:gd name="T6" fmla="*/ 0 w 26"/>
                    <a:gd name="T7" fmla="*/ 1 h 49"/>
                    <a:gd name="T8" fmla="*/ 0 60000 65536"/>
                    <a:gd name="T9" fmla="*/ 0 60000 65536"/>
                    <a:gd name="T10" fmla="*/ 0 60000 65536"/>
                    <a:gd name="T11" fmla="*/ 0 60000 65536"/>
                    <a:gd name="T12" fmla="*/ 0 w 26"/>
                    <a:gd name="T13" fmla="*/ 0 h 49"/>
                    <a:gd name="T14" fmla="*/ 26 w 26"/>
                    <a:gd name="T15" fmla="*/ 49 h 49"/>
                  </a:gdLst>
                  <a:ahLst/>
                  <a:cxnLst>
                    <a:cxn ang="T8">
                      <a:pos x="T0" y="T1"/>
                    </a:cxn>
                    <a:cxn ang="T9">
                      <a:pos x="T2" y="T3"/>
                    </a:cxn>
                    <a:cxn ang="T10">
                      <a:pos x="T4" y="T5"/>
                    </a:cxn>
                    <a:cxn ang="T11">
                      <a:pos x="T6" y="T7"/>
                    </a:cxn>
                  </a:cxnLst>
                  <a:rect l="T12" t="T13" r="T14" b="T15"/>
                  <a:pathLst>
                    <a:path w="26" h="49">
                      <a:moveTo>
                        <a:pt x="0" y="29"/>
                      </a:moveTo>
                      <a:lnTo>
                        <a:pt x="10" y="0"/>
                      </a:lnTo>
                      <a:lnTo>
                        <a:pt x="26" y="49"/>
                      </a:lnTo>
                      <a:lnTo>
                        <a:pt x="0" y="2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82" name="Freeform 316"/>
                <p:cNvSpPr/>
                <p:nvPr/>
              </p:nvSpPr>
              <p:spPr bwMode="auto">
                <a:xfrm>
                  <a:off x="1608" y="2408"/>
                  <a:ext cx="628" cy="352"/>
                </a:xfrm>
                <a:custGeom>
                  <a:avLst/>
                  <a:gdLst>
                    <a:gd name="T0" fmla="*/ 1 w 2200"/>
                    <a:gd name="T1" fmla="*/ 4 h 1238"/>
                    <a:gd name="T2" fmla="*/ 1 w 2200"/>
                    <a:gd name="T3" fmla="*/ 4 h 1238"/>
                    <a:gd name="T4" fmla="*/ 2 w 2200"/>
                    <a:gd name="T5" fmla="*/ 14 h 1238"/>
                    <a:gd name="T6" fmla="*/ 2 w 2200"/>
                    <a:gd name="T7" fmla="*/ 15 h 1238"/>
                    <a:gd name="T8" fmla="*/ 5 w 2200"/>
                    <a:gd name="T9" fmla="*/ 19 h 1238"/>
                    <a:gd name="T10" fmla="*/ 9 w 2200"/>
                    <a:gd name="T11" fmla="*/ 20 h 1238"/>
                    <a:gd name="T12" fmla="*/ 16 w 2200"/>
                    <a:gd name="T13" fmla="*/ 21 h 1238"/>
                    <a:gd name="T14" fmla="*/ 21 w 2200"/>
                    <a:gd name="T15" fmla="*/ 23 h 1238"/>
                    <a:gd name="T16" fmla="*/ 25 w 2200"/>
                    <a:gd name="T17" fmla="*/ 28 h 1238"/>
                    <a:gd name="T18" fmla="*/ 26 w 2200"/>
                    <a:gd name="T19" fmla="*/ 24 h 1238"/>
                    <a:gd name="T20" fmla="*/ 29 w 2200"/>
                    <a:gd name="T21" fmla="*/ 23 h 1238"/>
                    <a:gd name="T22" fmla="*/ 31 w 2200"/>
                    <a:gd name="T23" fmla="*/ 23 h 1238"/>
                    <a:gd name="T24" fmla="*/ 32 w 2200"/>
                    <a:gd name="T25" fmla="*/ 23 h 1238"/>
                    <a:gd name="T26" fmla="*/ 33 w 2200"/>
                    <a:gd name="T27" fmla="*/ 23 h 1238"/>
                    <a:gd name="T28" fmla="*/ 37 w 2200"/>
                    <a:gd name="T29" fmla="*/ 24 h 1238"/>
                    <a:gd name="T30" fmla="*/ 39 w 2200"/>
                    <a:gd name="T31" fmla="*/ 28 h 1238"/>
                    <a:gd name="T32" fmla="*/ 39 w 2200"/>
                    <a:gd name="T33" fmla="*/ 27 h 1238"/>
                    <a:gd name="T34" fmla="*/ 39 w 2200"/>
                    <a:gd name="T35" fmla="*/ 20 h 1238"/>
                    <a:gd name="T36" fmla="*/ 43 w 2200"/>
                    <a:gd name="T37" fmla="*/ 16 h 1238"/>
                    <a:gd name="T38" fmla="*/ 43 w 2200"/>
                    <a:gd name="T39" fmla="*/ 15 h 1238"/>
                    <a:gd name="T40" fmla="*/ 42 w 2200"/>
                    <a:gd name="T41" fmla="*/ 13 h 1238"/>
                    <a:gd name="T42" fmla="*/ 43 w 2200"/>
                    <a:gd name="T43" fmla="*/ 13 h 1238"/>
                    <a:gd name="T44" fmla="*/ 43 w 2200"/>
                    <a:gd name="T45" fmla="*/ 15 h 1238"/>
                    <a:gd name="T46" fmla="*/ 44 w 2200"/>
                    <a:gd name="T47" fmla="*/ 12 h 1238"/>
                    <a:gd name="T48" fmla="*/ 45 w 2200"/>
                    <a:gd name="T49" fmla="*/ 11 h 1238"/>
                    <a:gd name="T50" fmla="*/ 48 w 2200"/>
                    <a:gd name="T51" fmla="*/ 9 h 1238"/>
                    <a:gd name="T52" fmla="*/ 51 w 2200"/>
                    <a:gd name="T53" fmla="*/ 6 h 1238"/>
                    <a:gd name="T54" fmla="*/ 51 w 2200"/>
                    <a:gd name="T55" fmla="*/ 5 h 1238"/>
                    <a:gd name="T56" fmla="*/ 49 w 2200"/>
                    <a:gd name="T57" fmla="*/ 3 h 1238"/>
                    <a:gd name="T58" fmla="*/ 43 w 2200"/>
                    <a:gd name="T59" fmla="*/ 6 h 1238"/>
                    <a:gd name="T60" fmla="*/ 41 w 2200"/>
                    <a:gd name="T61" fmla="*/ 8 h 1238"/>
                    <a:gd name="T62" fmla="*/ 38 w 2200"/>
                    <a:gd name="T63" fmla="*/ 10 h 1238"/>
                    <a:gd name="T64" fmla="*/ 37 w 2200"/>
                    <a:gd name="T65" fmla="*/ 9 h 1238"/>
                    <a:gd name="T66" fmla="*/ 37 w 2200"/>
                    <a:gd name="T67" fmla="*/ 9 h 1238"/>
                    <a:gd name="T68" fmla="*/ 37 w 2200"/>
                    <a:gd name="T69" fmla="*/ 7 h 1238"/>
                    <a:gd name="T70" fmla="*/ 37 w 2200"/>
                    <a:gd name="T71" fmla="*/ 5 h 1238"/>
                    <a:gd name="T72" fmla="*/ 34 w 2200"/>
                    <a:gd name="T73" fmla="*/ 6 h 1238"/>
                    <a:gd name="T74" fmla="*/ 33 w 2200"/>
                    <a:gd name="T75" fmla="*/ 10 h 1238"/>
                    <a:gd name="T76" fmla="*/ 33 w 2200"/>
                    <a:gd name="T77" fmla="*/ 5 h 1238"/>
                    <a:gd name="T78" fmla="*/ 34 w 2200"/>
                    <a:gd name="T79" fmla="*/ 5 h 1238"/>
                    <a:gd name="T80" fmla="*/ 36 w 2200"/>
                    <a:gd name="T81" fmla="*/ 4 h 1238"/>
                    <a:gd name="T82" fmla="*/ 32 w 2200"/>
                    <a:gd name="T83" fmla="*/ 3 h 1238"/>
                    <a:gd name="T84" fmla="*/ 31 w 2200"/>
                    <a:gd name="T85" fmla="*/ 4 h 1238"/>
                    <a:gd name="T86" fmla="*/ 31 w 2200"/>
                    <a:gd name="T87" fmla="*/ 2 h 1238"/>
                    <a:gd name="T88" fmla="*/ 26 w 2200"/>
                    <a:gd name="T89" fmla="*/ 0 h 1238"/>
                    <a:gd name="T90" fmla="*/ 2 w 2200"/>
                    <a:gd name="T91" fmla="*/ 1 h 1238"/>
                    <a:gd name="T92" fmla="*/ 2 w 2200"/>
                    <a:gd name="T93" fmla="*/ 3 h 1238"/>
                    <a:gd name="T94" fmla="*/ 0 w 2200"/>
                    <a:gd name="T95" fmla="*/ 2 h 1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0"/>
                    <a:gd name="T145" fmla="*/ 0 h 1238"/>
                    <a:gd name="T146" fmla="*/ 2200 w 2200"/>
                    <a:gd name="T147" fmla="*/ 1238 h 12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0" h="1238">
                      <a:moveTo>
                        <a:pt x="0" y="69"/>
                      </a:moveTo>
                      <a:lnTo>
                        <a:pt x="26" y="169"/>
                      </a:lnTo>
                      <a:lnTo>
                        <a:pt x="56" y="180"/>
                      </a:lnTo>
                      <a:lnTo>
                        <a:pt x="32" y="187"/>
                      </a:lnTo>
                      <a:lnTo>
                        <a:pt x="12" y="491"/>
                      </a:lnTo>
                      <a:lnTo>
                        <a:pt x="70" y="612"/>
                      </a:lnTo>
                      <a:lnTo>
                        <a:pt x="104" y="612"/>
                      </a:lnTo>
                      <a:lnTo>
                        <a:pt x="89" y="656"/>
                      </a:lnTo>
                      <a:lnTo>
                        <a:pt x="160" y="786"/>
                      </a:lnTo>
                      <a:lnTo>
                        <a:pt x="231" y="816"/>
                      </a:lnTo>
                      <a:lnTo>
                        <a:pt x="291" y="890"/>
                      </a:lnTo>
                      <a:lnTo>
                        <a:pt x="378" y="881"/>
                      </a:lnTo>
                      <a:lnTo>
                        <a:pt x="524" y="951"/>
                      </a:lnTo>
                      <a:lnTo>
                        <a:pt x="698" y="924"/>
                      </a:lnTo>
                      <a:lnTo>
                        <a:pt x="800" y="1055"/>
                      </a:lnTo>
                      <a:lnTo>
                        <a:pt x="879" y="1020"/>
                      </a:lnTo>
                      <a:lnTo>
                        <a:pt x="978" y="1181"/>
                      </a:lnTo>
                      <a:lnTo>
                        <a:pt x="1053" y="1208"/>
                      </a:lnTo>
                      <a:lnTo>
                        <a:pt x="1046" y="1119"/>
                      </a:lnTo>
                      <a:lnTo>
                        <a:pt x="1126" y="1065"/>
                      </a:lnTo>
                      <a:lnTo>
                        <a:pt x="1133" y="1022"/>
                      </a:lnTo>
                      <a:lnTo>
                        <a:pt x="1244" y="1020"/>
                      </a:lnTo>
                      <a:lnTo>
                        <a:pt x="1346" y="1055"/>
                      </a:lnTo>
                      <a:lnTo>
                        <a:pt x="1347" y="1001"/>
                      </a:lnTo>
                      <a:lnTo>
                        <a:pt x="1307" y="995"/>
                      </a:lnTo>
                      <a:lnTo>
                        <a:pt x="1389" y="993"/>
                      </a:lnTo>
                      <a:lnTo>
                        <a:pt x="1394" y="969"/>
                      </a:lnTo>
                      <a:lnTo>
                        <a:pt x="1401" y="997"/>
                      </a:lnTo>
                      <a:lnTo>
                        <a:pt x="1557" y="1008"/>
                      </a:lnTo>
                      <a:lnTo>
                        <a:pt x="1597" y="1053"/>
                      </a:lnTo>
                      <a:lnTo>
                        <a:pt x="1603" y="1134"/>
                      </a:lnTo>
                      <a:lnTo>
                        <a:pt x="1654" y="1238"/>
                      </a:lnTo>
                      <a:lnTo>
                        <a:pt x="1684" y="1235"/>
                      </a:lnTo>
                      <a:lnTo>
                        <a:pt x="1699" y="1156"/>
                      </a:lnTo>
                      <a:lnTo>
                        <a:pt x="1644" y="969"/>
                      </a:lnTo>
                      <a:lnTo>
                        <a:pt x="1676" y="889"/>
                      </a:lnTo>
                      <a:lnTo>
                        <a:pt x="1870" y="736"/>
                      </a:lnTo>
                      <a:lnTo>
                        <a:pt x="1833" y="720"/>
                      </a:lnTo>
                      <a:lnTo>
                        <a:pt x="1867" y="713"/>
                      </a:lnTo>
                      <a:lnTo>
                        <a:pt x="1840" y="662"/>
                      </a:lnTo>
                      <a:lnTo>
                        <a:pt x="1846" y="617"/>
                      </a:lnTo>
                      <a:lnTo>
                        <a:pt x="1805" y="585"/>
                      </a:lnTo>
                      <a:lnTo>
                        <a:pt x="1846" y="608"/>
                      </a:lnTo>
                      <a:lnTo>
                        <a:pt x="1835" y="554"/>
                      </a:lnTo>
                      <a:lnTo>
                        <a:pt x="1862" y="536"/>
                      </a:lnTo>
                      <a:lnTo>
                        <a:pt x="1867" y="656"/>
                      </a:lnTo>
                      <a:lnTo>
                        <a:pt x="1895" y="586"/>
                      </a:lnTo>
                      <a:lnTo>
                        <a:pt x="1878" y="529"/>
                      </a:lnTo>
                      <a:lnTo>
                        <a:pt x="1896" y="562"/>
                      </a:lnTo>
                      <a:lnTo>
                        <a:pt x="1937" y="464"/>
                      </a:lnTo>
                      <a:lnTo>
                        <a:pt x="2092" y="420"/>
                      </a:lnTo>
                      <a:lnTo>
                        <a:pt x="2051" y="394"/>
                      </a:lnTo>
                      <a:lnTo>
                        <a:pt x="2081" y="320"/>
                      </a:lnTo>
                      <a:lnTo>
                        <a:pt x="2195" y="264"/>
                      </a:lnTo>
                      <a:lnTo>
                        <a:pt x="2200" y="233"/>
                      </a:lnTo>
                      <a:lnTo>
                        <a:pt x="2171" y="209"/>
                      </a:lnTo>
                      <a:lnTo>
                        <a:pt x="2171" y="136"/>
                      </a:lnTo>
                      <a:lnTo>
                        <a:pt x="2109" y="114"/>
                      </a:lnTo>
                      <a:lnTo>
                        <a:pt x="2061" y="230"/>
                      </a:lnTo>
                      <a:lnTo>
                        <a:pt x="1867" y="274"/>
                      </a:lnTo>
                      <a:lnTo>
                        <a:pt x="1851" y="324"/>
                      </a:lnTo>
                      <a:lnTo>
                        <a:pt x="1740" y="345"/>
                      </a:lnTo>
                      <a:lnTo>
                        <a:pt x="1747" y="363"/>
                      </a:lnTo>
                      <a:lnTo>
                        <a:pt x="1637" y="431"/>
                      </a:lnTo>
                      <a:lnTo>
                        <a:pt x="1586" y="429"/>
                      </a:lnTo>
                      <a:lnTo>
                        <a:pt x="1584" y="410"/>
                      </a:lnTo>
                      <a:lnTo>
                        <a:pt x="1592" y="387"/>
                      </a:lnTo>
                      <a:lnTo>
                        <a:pt x="1604" y="372"/>
                      </a:lnTo>
                      <a:lnTo>
                        <a:pt x="1611" y="351"/>
                      </a:lnTo>
                      <a:lnTo>
                        <a:pt x="1592" y="297"/>
                      </a:lnTo>
                      <a:lnTo>
                        <a:pt x="1554" y="318"/>
                      </a:lnTo>
                      <a:lnTo>
                        <a:pt x="1569" y="230"/>
                      </a:lnTo>
                      <a:lnTo>
                        <a:pt x="1509" y="209"/>
                      </a:lnTo>
                      <a:lnTo>
                        <a:pt x="1465" y="264"/>
                      </a:lnTo>
                      <a:lnTo>
                        <a:pt x="1448" y="413"/>
                      </a:lnTo>
                      <a:lnTo>
                        <a:pt x="1413" y="417"/>
                      </a:lnTo>
                      <a:lnTo>
                        <a:pt x="1402" y="347"/>
                      </a:lnTo>
                      <a:lnTo>
                        <a:pt x="1434" y="234"/>
                      </a:lnTo>
                      <a:lnTo>
                        <a:pt x="1403" y="252"/>
                      </a:lnTo>
                      <a:lnTo>
                        <a:pt x="1451" y="196"/>
                      </a:lnTo>
                      <a:lnTo>
                        <a:pt x="1552" y="194"/>
                      </a:lnTo>
                      <a:lnTo>
                        <a:pt x="1536" y="164"/>
                      </a:lnTo>
                      <a:lnTo>
                        <a:pt x="1529" y="164"/>
                      </a:lnTo>
                      <a:lnTo>
                        <a:pt x="1381" y="146"/>
                      </a:lnTo>
                      <a:lnTo>
                        <a:pt x="1403" y="110"/>
                      </a:lnTo>
                      <a:lnTo>
                        <a:pt x="1315" y="159"/>
                      </a:lnTo>
                      <a:lnTo>
                        <a:pt x="1243" y="159"/>
                      </a:lnTo>
                      <a:lnTo>
                        <a:pt x="1330" y="82"/>
                      </a:lnTo>
                      <a:lnTo>
                        <a:pt x="1147" y="40"/>
                      </a:lnTo>
                      <a:lnTo>
                        <a:pt x="1127" y="0"/>
                      </a:lnTo>
                      <a:lnTo>
                        <a:pt x="1126" y="26"/>
                      </a:lnTo>
                      <a:lnTo>
                        <a:pt x="72" y="26"/>
                      </a:lnTo>
                      <a:lnTo>
                        <a:pt x="90" y="73"/>
                      </a:lnTo>
                      <a:lnTo>
                        <a:pt x="70" y="114"/>
                      </a:lnTo>
                      <a:lnTo>
                        <a:pt x="74" y="72"/>
                      </a:lnTo>
                      <a:lnTo>
                        <a:pt x="0" y="69"/>
                      </a:lnTo>
                      <a:close/>
                    </a:path>
                  </a:pathLst>
                </a:custGeom>
                <a:solidFill>
                  <a:schemeClr val="bg1">
                    <a:lumMod val="65000"/>
                  </a:schemeClr>
                </a:solid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83" name="Freeform 317"/>
                <p:cNvSpPr/>
                <p:nvPr/>
              </p:nvSpPr>
              <p:spPr bwMode="auto">
                <a:xfrm>
                  <a:off x="2329" y="3472"/>
                  <a:ext cx="56" cy="68"/>
                </a:xfrm>
                <a:custGeom>
                  <a:avLst/>
                  <a:gdLst>
                    <a:gd name="T0" fmla="*/ 0 w 199"/>
                    <a:gd name="T1" fmla="*/ 5 h 238"/>
                    <a:gd name="T2" fmla="*/ 1 w 199"/>
                    <a:gd name="T3" fmla="*/ 0 h 238"/>
                    <a:gd name="T4" fmla="*/ 1 w 199"/>
                    <a:gd name="T5" fmla="*/ 0 h 238"/>
                    <a:gd name="T6" fmla="*/ 4 w 199"/>
                    <a:gd name="T7" fmla="*/ 2 h 238"/>
                    <a:gd name="T8" fmla="*/ 5 w 199"/>
                    <a:gd name="T9" fmla="*/ 3 h 238"/>
                    <a:gd name="T10" fmla="*/ 4 w 199"/>
                    <a:gd name="T11" fmla="*/ 4 h 238"/>
                    <a:gd name="T12" fmla="*/ 3 w 199"/>
                    <a:gd name="T13" fmla="*/ 5 h 238"/>
                    <a:gd name="T14" fmla="*/ 0 w 199"/>
                    <a:gd name="T15" fmla="*/ 5 h 238"/>
                    <a:gd name="T16" fmla="*/ 0 60000 65536"/>
                    <a:gd name="T17" fmla="*/ 0 60000 65536"/>
                    <a:gd name="T18" fmla="*/ 0 60000 65536"/>
                    <a:gd name="T19" fmla="*/ 0 60000 65536"/>
                    <a:gd name="T20" fmla="*/ 0 60000 65536"/>
                    <a:gd name="T21" fmla="*/ 0 60000 65536"/>
                    <a:gd name="T22" fmla="*/ 0 60000 65536"/>
                    <a:gd name="T23" fmla="*/ 0 60000 65536"/>
                    <a:gd name="T24" fmla="*/ 0 w 199"/>
                    <a:gd name="T25" fmla="*/ 0 h 238"/>
                    <a:gd name="T26" fmla="*/ 199 w 199"/>
                    <a:gd name="T27" fmla="*/ 238 h 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 h="238">
                      <a:moveTo>
                        <a:pt x="0" y="192"/>
                      </a:moveTo>
                      <a:lnTo>
                        <a:pt x="31" y="8"/>
                      </a:lnTo>
                      <a:lnTo>
                        <a:pt x="62" y="0"/>
                      </a:lnTo>
                      <a:lnTo>
                        <a:pt x="174" y="94"/>
                      </a:lnTo>
                      <a:lnTo>
                        <a:pt x="199" y="131"/>
                      </a:lnTo>
                      <a:lnTo>
                        <a:pt x="189" y="178"/>
                      </a:lnTo>
                      <a:lnTo>
                        <a:pt x="136" y="238"/>
                      </a:lnTo>
                      <a:lnTo>
                        <a:pt x="0" y="19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84" name="Freeform 318"/>
                <p:cNvSpPr/>
                <p:nvPr/>
              </p:nvSpPr>
              <p:spPr bwMode="auto">
                <a:xfrm>
                  <a:off x="2168" y="2929"/>
                  <a:ext cx="146" cy="144"/>
                </a:xfrm>
                <a:custGeom>
                  <a:avLst/>
                  <a:gdLst>
                    <a:gd name="T0" fmla="*/ 0 w 510"/>
                    <a:gd name="T1" fmla="*/ 3 h 507"/>
                    <a:gd name="T2" fmla="*/ 1 w 510"/>
                    <a:gd name="T3" fmla="*/ 5 h 507"/>
                    <a:gd name="T4" fmla="*/ 3 w 510"/>
                    <a:gd name="T5" fmla="*/ 5 h 507"/>
                    <a:gd name="T6" fmla="*/ 3 w 510"/>
                    <a:gd name="T7" fmla="*/ 6 h 507"/>
                    <a:gd name="T8" fmla="*/ 5 w 510"/>
                    <a:gd name="T9" fmla="*/ 6 h 507"/>
                    <a:gd name="T10" fmla="*/ 5 w 510"/>
                    <a:gd name="T11" fmla="*/ 10 h 507"/>
                    <a:gd name="T12" fmla="*/ 6 w 510"/>
                    <a:gd name="T13" fmla="*/ 11 h 507"/>
                    <a:gd name="T14" fmla="*/ 7 w 510"/>
                    <a:gd name="T15" fmla="*/ 12 h 507"/>
                    <a:gd name="T16" fmla="*/ 9 w 510"/>
                    <a:gd name="T17" fmla="*/ 10 h 507"/>
                    <a:gd name="T18" fmla="*/ 8 w 510"/>
                    <a:gd name="T19" fmla="*/ 10 h 507"/>
                    <a:gd name="T20" fmla="*/ 8 w 510"/>
                    <a:gd name="T21" fmla="*/ 8 h 507"/>
                    <a:gd name="T22" fmla="*/ 9 w 510"/>
                    <a:gd name="T23" fmla="*/ 9 h 507"/>
                    <a:gd name="T24" fmla="*/ 11 w 510"/>
                    <a:gd name="T25" fmla="*/ 7 h 507"/>
                    <a:gd name="T26" fmla="*/ 11 w 510"/>
                    <a:gd name="T27" fmla="*/ 6 h 507"/>
                    <a:gd name="T28" fmla="*/ 11 w 510"/>
                    <a:gd name="T29" fmla="*/ 5 h 507"/>
                    <a:gd name="T30" fmla="*/ 11 w 510"/>
                    <a:gd name="T31" fmla="*/ 5 h 507"/>
                    <a:gd name="T32" fmla="*/ 12 w 510"/>
                    <a:gd name="T33" fmla="*/ 4 h 507"/>
                    <a:gd name="T34" fmla="*/ 11 w 510"/>
                    <a:gd name="T35" fmla="*/ 4 h 507"/>
                    <a:gd name="T36" fmla="*/ 11 w 510"/>
                    <a:gd name="T37" fmla="*/ 3 h 507"/>
                    <a:gd name="T38" fmla="*/ 9 w 510"/>
                    <a:gd name="T39" fmla="*/ 2 h 507"/>
                    <a:gd name="T40" fmla="*/ 10 w 510"/>
                    <a:gd name="T41" fmla="*/ 2 h 507"/>
                    <a:gd name="T42" fmla="*/ 5 w 510"/>
                    <a:gd name="T43" fmla="*/ 2 h 507"/>
                    <a:gd name="T44" fmla="*/ 3 w 510"/>
                    <a:gd name="T45" fmla="*/ 0 h 507"/>
                    <a:gd name="T46" fmla="*/ 3 w 510"/>
                    <a:gd name="T47" fmla="*/ 1 h 507"/>
                    <a:gd name="T48" fmla="*/ 1 w 510"/>
                    <a:gd name="T49" fmla="*/ 1 h 507"/>
                    <a:gd name="T50" fmla="*/ 2 w 510"/>
                    <a:gd name="T51" fmla="*/ 3 h 507"/>
                    <a:gd name="T52" fmla="*/ 1 w 510"/>
                    <a:gd name="T53" fmla="*/ 3 h 507"/>
                    <a:gd name="T54" fmla="*/ 1 w 510"/>
                    <a:gd name="T55" fmla="*/ 2 h 507"/>
                    <a:gd name="T56" fmla="*/ 2 w 510"/>
                    <a:gd name="T57" fmla="*/ 1 h 507"/>
                    <a:gd name="T58" fmla="*/ 0 w 510"/>
                    <a:gd name="T59" fmla="*/ 3 h 50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10"/>
                    <a:gd name="T91" fmla="*/ 0 h 507"/>
                    <a:gd name="T92" fmla="*/ 510 w 510"/>
                    <a:gd name="T93" fmla="*/ 507 h 50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10" h="507">
                      <a:moveTo>
                        <a:pt x="0" y="138"/>
                      </a:moveTo>
                      <a:lnTo>
                        <a:pt x="48" y="226"/>
                      </a:lnTo>
                      <a:lnTo>
                        <a:pt x="122" y="237"/>
                      </a:lnTo>
                      <a:lnTo>
                        <a:pt x="146" y="275"/>
                      </a:lnTo>
                      <a:lnTo>
                        <a:pt x="220" y="269"/>
                      </a:lnTo>
                      <a:lnTo>
                        <a:pt x="208" y="422"/>
                      </a:lnTo>
                      <a:lnTo>
                        <a:pt x="243" y="486"/>
                      </a:lnTo>
                      <a:lnTo>
                        <a:pt x="284" y="507"/>
                      </a:lnTo>
                      <a:lnTo>
                        <a:pt x="379" y="448"/>
                      </a:lnTo>
                      <a:lnTo>
                        <a:pt x="341" y="437"/>
                      </a:lnTo>
                      <a:lnTo>
                        <a:pt x="325" y="352"/>
                      </a:lnTo>
                      <a:lnTo>
                        <a:pt x="387" y="368"/>
                      </a:lnTo>
                      <a:lnTo>
                        <a:pt x="487" y="315"/>
                      </a:lnTo>
                      <a:lnTo>
                        <a:pt x="457" y="275"/>
                      </a:lnTo>
                      <a:lnTo>
                        <a:pt x="491" y="236"/>
                      </a:lnTo>
                      <a:lnTo>
                        <a:pt x="477" y="207"/>
                      </a:lnTo>
                      <a:lnTo>
                        <a:pt x="510" y="175"/>
                      </a:lnTo>
                      <a:lnTo>
                        <a:pt x="467" y="168"/>
                      </a:lnTo>
                      <a:lnTo>
                        <a:pt x="467" y="127"/>
                      </a:lnTo>
                      <a:lnTo>
                        <a:pt x="391" y="84"/>
                      </a:lnTo>
                      <a:lnTo>
                        <a:pt x="426" y="72"/>
                      </a:lnTo>
                      <a:lnTo>
                        <a:pt x="200" y="81"/>
                      </a:lnTo>
                      <a:lnTo>
                        <a:pt x="127" y="0"/>
                      </a:lnTo>
                      <a:lnTo>
                        <a:pt x="133" y="37"/>
                      </a:lnTo>
                      <a:lnTo>
                        <a:pt x="66" y="68"/>
                      </a:lnTo>
                      <a:lnTo>
                        <a:pt x="86" y="127"/>
                      </a:lnTo>
                      <a:lnTo>
                        <a:pt x="63" y="150"/>
                      </a:lnTo>
                      <a:lnTo>
                        <a:pt x="48" y="96"/>
                      </a:lnTo>
                      <a:lnTo>
                        <a:pt x="73" y="22"/>
                      </a:lnTo>
                      <a:lnTo>
                        <a:pt x="0" y="13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grpSp>
          <p:grpSp>
            <p:nvGrpSpPr>
              <p:cNvPr id="5" name="Group 319"/>
              <p:cNvGrpSpPr/>
              <p:nvPr/>
            </p:nvGrpSpPr>
            <p:grpSpPr bwMode="auto">
              <a:xfrm>
                <a:off x="4023432" y="788988"/>
                <a:ext cx="3411469" cy="2821773"/>
                <a:chOff x="1556" y="1727"/>
                <a:chExt cx="2270" cy="1988"/>
              </a:xfrm>
              <a:solidFill>
                <a:schemeClr val="bg1">
                  <a:lumMod val="75000"/>
                </a:schemeClr>
              </a:solidFill>
            </p:grpSpPr>
            <p:sp>
              <p:nvSpPr>
                <p:cNvPr id="27" name="Freeform 320"/>
                <p:cNvSpPr/>
                <p:nvPr/>
              </p:nvSpPr>
              <p:spPr bwMode="auto">
                <a:xfrm>
                  <a:off x="2406" y="2576"/>
                  <a:ext cx="154" cy="128"/>
                </a:xfrm>
                <a:custGeom>
                  <a:avLst/>
                  <a:gdLst>
                    <a:gd name="T0" fmla="*/ 0 w 542"/>
                    <a:gd name="T1" fmla="*/ 5 h 449"/>
                    <a:gd name="T2" fmla="*/ 0 w 542"/>
                    <a:gd name="T3" fmla="*/ 8 h 449"/>
                    <a:gd name="T4" fmla="*/ 1 w 542"/>
                    <a:gd name="T5" fmla="*/ 9 h 449"/>
                    <a:gd name="T6" fmla="*/ 0 w 542"/>
                    <a:gd name="T7" fmla="*/ 10 h 449"/>
                    <a:gd name="T8" fmla="*/ 2 w 542"/>
                    <a:gd name="T9" fmla="*/ 10 h 449"/>
                    <a:gd name="T10" fmla="*/ 5 w 542"/>
                    <a:gd name="T11" fmla="*/ 10 h 449"/>
                    <a:gd name="T12" fmla="*/ 5 w 542"/>
                    <a:gd name="T13" fmla="*/ 8 h 449"/>
                    <a:gd name="T14" fmla="*/ 8 w 542"/>
                    <a:gd name="T15" fmla="*/ 8 h 449"/>
                    <a:gd name="T16" fmla="*/ 8 w 542"/>
                    <a:gd name="T17" fmla="*/ 6 h 449"/>
                    <a:gd name="T18" fmla="*/ 9 w 542"/>
                    <a:gd name="T19" fmla="*/ 6 h 449"/>
                    <a:gd name="T20" fmla="*/ 8 w 542"/>
                    <a:gd name="T21" fmla="*/ 5 h 449"/>
                    <a:gd name="T22" fmla="*/ 9 w 542"/>
                    <a:gd name="T23" fmla="*/ 5 h 449"/>
                    <a:gd name="T24" fmla="*/ 10 w 542"/>
                    <a:gd name="T25" fmla="*/ 4 h 449"/>
                    <a:gd name="T26" fmla="*/ 9 w 542"/>
                    <a:gd name="T27" fmla="*/ 3 h 449"/>
                    <a:gd name="T28" fmla="*/ 12 w 542"/>
                    <a:gd name="T29" fmla="*/ 2 h 449"/>
                    <a:gd name="T30" fmla="*/ 13 w 542"/>
                    <a:gd name="T31" fmla="*/ 1 h 449"/>
                    <a:gd name="T32" fmla="*/ 11 w 542"/>
                    <a:gd name="T33" fmla="*/ 1 h 449"/>
                    <a:gd name="T34" fmla="*/ 10 w 542"/>
                    <a:gd name="T35" fmla="*/ 2 h 449"/>
                    <a:gd name="T36" fmla="*/ 9 w 542"/>
                    <a:gd name="T37" fmla="*/ 0 h 449"/>
                    <a:gd name="T38" fmla="*/ 8 w 542"/>
                    <a:gd name="T39" fmla="*/ 1 h 449"/>
                    <a:gd name="T40" fmla="*/ 4 w 542"/>
                    <a:gd name="T41" fmla="*/ 1 h 449"/>
                    <a:gd name="T42" fmla="*/ 2 w 542"/>
                    <a:gd name="T43" fmla="*/ 4 h 449"/>
                    <a:gd name="T44" fmla="*/ 1 w 542"/>
                    <a:gd name="T45" fmla="*/ 3 h 449"/>
                    <a:gd name="T46" fmla="*/ 0 w 542"/>
                    <a:gd name="T47" fmla="*/ 5 h 4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2"/>
                    <a:gd name="T73" fmla="*/ 0 h 449"/>
                    <a:gd name="T74" fmla="*/ 542 w 542"/>
                    <a:gd name="T75" fmla="*/ 449 h 4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2" h="449">
                      <a:moveTo>
                        <a:pt x="0" y="214"/>
                      </a:moveTo>
                      <a:lnTo>
                        <a:pt x="6" y="333"/>
                      </a:lnTo>
                      <a:lnTo>
                        <a:pt x="42" y="368"/>
                      </a:lnTo>
                      <a:lnTo>
                        <a:pt x="14" y="426"/>
                      </a:lnTo>
                      <a:lnTo>
                        <a:pt x="73" y="449"/>
                      </a:lnTo>
                      <a:lnTo>
                        <a:pt x="212" y="426"/>
                      </a:lnTo>
                      <a:lnTo>
                        <a:pt x="239" y="361"/>
                      </a:lnTo>
                      <a:lnTo>
                        <a:pt x="333" y="325"/>
                      </a:lnTo>
                      <a:lnTo>
                        <a:pt x="340" y="269"/>
                      </a:lnTo>
                      <a:lnTo>
                        <a:pt x="375" y="254"/>
                      </a:lnTo>
                      <a:lnTo>
                        <a:pt x="361" y="226"/>
                      </a:lnTo>
                      <a:lnTo>
                        <a:pt x="393" y="222"/>
                      </a:lnTo>
                      <a:lnTo>
                        <a:pt x="418" y="168"/>
                      </a:lnTo>
                      <a:lnTo>
                        <a:pt x="408" y="112"/>
                      </a:lnTo>
                      <a:lnTo>
                        <a:pt x="538" y="72"/>
                      </a:lnTo>
                      <a:lnTo>
                        <a:pt x="542" y="61"/>
                      </a:lnTo>
                      <a:lnTo>
                        <a:pt x="492" y="50"/>
                      </a:lnTo>
                      <a:lnTo>
                        <a:pt x="423" y="88"/>
                      </a:lnTo>
                      <a:lnTo>
                        <a:pt x="392" y="0"/>
                      </a:lnTo>
                      <a:lnTo>
                        <a:pt x="335" y="66"/>
                      </a:lnTo>
                      <a:lnTo>
                        <a:pt x="169" y="61"/>
                      </a:lnTo>
                      <a:lnTo>
                        <a:pt x="82" y="165"/>
                      </a:lnTo>
                      <a:lnTo>
                        <a:pt x="25" y="131"/>
                      </a:lnTo>
                      <a:lnTo>
                        <a:pt x="0" y="21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8" name="Freeform 321"/>
                <p:cNvSpPr/>
                <p:nvPr/>
              </p:nvSpPr>
              <p:spPr bwMode="auto">
                <a:xfrm>
                  <a:off x="1956" y="2515"/>
                  <a:ext cx="20" cy="43"/>
                </a:xfrm>
                <a:custGeom>
                  <a:avLst/>
                  <a:gdLst>
                    <a:gd name="T0" fmla="*/ 0 w 71"/>
                    <a:gd name="T1" fmla="*/ 3 h 151"/>
                    <a:gd name="T2" fmla="*/ 0 w 71"/>
                    <a:gd name="T3" fmla="*/ 1 h 151"/>
                    <a:gd name="T4" fmla="*/ 1 w 71"/>
                    <a:gd name="T5" fmla="*/ 0 h 151"/>
                    <a:gd name="T6" fmla="*/ 2 w 71"/>
                    <a:gd name="T7" fmla="*/ 2 h 151"/>
                    <a:gd name="T8" fmla="*/ 1 w 71"/>
                    <a:gd name="T9" fmla="*/ 3 h 151"/>
                    <a:gd name="T10" fmla="*/ 0 w 71"/>
                    <a:gd name="T11" fmla="*/ 3 h 151"/>
                    <a:gd name="T12" fmla="*/ 0 60000 65536"/>
                    <a:gd name="T13" fmla="*/ 0 60000 65536"/>
                    <a:gd name="T14" fmla="*/ 0 60000 65536"/>
                    <a:gd name="T15" fmla="*/ 0 60000 65536"/>
                    <a:gd name="T16" fmla="*/ 0 60000 65536"/>
                    <a:gd name="T17" fmla="*/ 0 60000 65536"/>
                    <a:gd name="T18" fmla="*/ 0 w 71"/>
                    <a:gd name="T19" fmla="*/ 0 h 151"/>
                    <a:gd name="T20" fmla="*/ 71 w 71"/>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71" h="151">
                      <a:moveTo>
                        <a:pt x="0" y="114"/>
                      </a:moveTo>
                      <a:lnTo>
                        <a:pt x="1" y="37"/>
                      </a:lnTo>
                      <a:lnTo>
                        <a:pt x="33" y="0"/>
                      </a:lnTo>
                      <a:lnTo>
                        <a:pt x="71" y="88"/>
                      </a:lnTo>
                      <a:lnTo>
                        <a:pt x="35" y="151"/>
                      </a:lnTo>
                      <a:lnTo>
                        <a:pt x="0" y="11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9" name="Freeform 322"/>
                <p:cNvSpPr/>
                <p:nvPr/>
              </p:nvSpPr>
              <p:spPr bwMode="auto">
                <a:xfrm>
                  <a:off x="1652" y="2598"/>
                  <a:ext cx="222" cy="244"/>
                </a:xfrm>
                <a:custGeom>
                  <a:avLst/>
                  <a:gdLst>
                    <a:gd name="T0" fmla="*/ 0 w 776"/>
                    <a:gd name="T1" fmla="*/ 11 h 857"/>
                    <a:gd name="T2" fmla="*/ 0 w 776"/>
                    <a:gd name="T3" fmla="*/ 11 h 857"/>
                    <a:gd name="T4" fmla="*/ 3 w 776"/>
                    <a:gd name="T5" fmla="*/ 13 h 857"/>
                    <a:gd name="T6" fmla="*/ 11 w 776"/>
                    <a:gd name="T7" fmla="*/ 19 h 857"/>
                    <a:gd name="T8" fmla="*/ 11 w 776"/>
                    <a:gd name="T9" fmla="*/ 20 h 857"/>
                    <a:gd name="T10" fmla="*/ 11 w 776"/>
                    <a:gd name="T11" fmla="*/ 20 h 857"/>
                    <a:gd name="T12" fmla="*/ 13 w 776"/>
                    <a:gd name="T13" fmla="*/ 19 h 857"/>
                    <a:gd name="T14" fmla="*/ 18 w 776"/>
                    <a:gd name="T15" fmla="*/ 15 h 857"/>
                    <a:gd name="T16" fmla="*/ 16 w 776"/>
                    <a:gd name="T17" fmla="*/ 12 h 857"/>
                    <a:gd name="T18" fmla="*/ 16 w 776"/>
                    <a:gd name="T19" fmla="*/ 8 h 857"/>
                    <a:gd name="T20" fmla="*/ 16 w 776"/>
                    <a:gd name="T21" fmla="*/ 6 h 857"/>
                    <a:gd name="T22" fmla="*/ 14 w 776"/>
                    <a:gd name="T23" fmla="*/ 3 h 857"/>
                    <a:gd name="T24" fmla="*/ 15 w 776"/>
                    <a:gd name="T25" fmla="*/ 3 h 857"/>
                    <a:gd name="T26" fmla="*/ 15 w 776"/>
                    <a:gd name="T27" fmla="*/ 0 h 857"/>
                    <a:gd name="T28" fmla="*/ 9 w 776"/>
                    <a:gd name="T29" fmla="*/ 1 h 857"/>
                    <a:gd name="T30" fmla="*/ 6 w 776"/>
                    <a:gd name="T31" fmla="*/ 2 h 857"/>
                    <a:gd name="T32" fmla="*/ 7 w 776"/>
                    <a:gd name="T33" fmla="*/ 5 h 857"/>
                    <a:gd name="T34" fmla="*/ 5 w 776"/>
                    <a:gd name="T35" fmla="*/ 6 h 857"/>
                    <a:gd name="T36" fmla="*/ 4 w 776"/>
                    <a:gd name="T37" fmla="*/ 6 h 857"/>
                    <a:gd name="T38" fmla="*/ 5 w 776"/>
                    <a:gd name="T39" fmla="*/ 7 h 857"/>
                    <a:gd name="T40" fmla="*/ 1 w 776"/>
                    <a:gd name="T41" fmla="*/ 9 h 857"/>
                    <a:gd name="T42" fmla="*/ 0 w 776"/>
                    <a:gd name="T43" fmla="*/ 11 h 8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6"/>
                    <a:gd name="T67" fmla="*/ 0 h 857"/>
                    <a:gd name="T68" fmla="*/ 776 w 776"/>
                    <a:gd name="T69" fmla="*/ 857 h 8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6" h="857">
                      <a:moveTo>
                        <a:pt x="0" y="458"/>
                      </a:moveTo>
                      <a:lnTo>
                        <a:pt x="5" y="475"/>
                      </a:lnTo>
                      <a:lnTo>
                        <a:pt x="150" y="582"/>
                      </a:lnTo>
                      <a:lnTo>
                        <a:pt x="454" y="818"/>
                      </a:lnTo>
                      <a:lnTo>
                        <a:pt x="456" y="857"/>
                      </a:lnTo>
                      <a:lnTo>
                        <a:pt x="488" y="853"/>
                      </a:lnTo>
                      <a:lnTo>
                        <a:pt x="547" y="836"/>
                      </a:lnTo>
                      <a:lnTo>
                        <a:pt x="776" y="651"/>
                      </a:lnTo>
                      <a:lnTo>
                        <a:pt x="687" y="527"/>
                      </a:lnTo>
                      <a:lnTo>
                        <a:pt x="688" y="330"/>
                      </a:lnTo>
                      <a:lnTo>
                        <a:pt x="679" y="241"/>
                      </a:lnTo>
                      <a:lnTo>
                        <a:pt x="612" y="151"/>
                      </a:lnTo>
                      <a:lnTo>
                        <a:pt x="647" y="120"/>
                      </a:lnTo>
                      <a:lnTo>
                        <a:pt x="659" y="0"/>
                      </a:lnTo>
                      <a:lnTo>
                        <a:pt x="391" y="20"/>
                      </a:lnTo>
                      <a:lnTo>
                        <a:pt x="246" y="92"/>
                      </a:lnTo>
                      <a:lnTo>
                        <a:pt x="284" y="238"/>
                      </a:lnTo>
                      <a:lnTo>
                        <a:pt x="224" y="241"/>
                      </a:lnTo>
                      <a:lnTo>
                        <a:pt x="189" y="258"/>
                      </a:lnTo>
                      <a:lnTo>
                        <a:pt x="196" y="296"/>
                      </a:lnTo>
                      <a:lnTo>
                        <a:pt x="21" y="383"/>
                      </a:lnTo>
                      <a:lnTo>
                        <a:pt x="0" y="45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0" name="Freeform 323"/>
                <p:cNvSpPr/>
                <p:nvPr/>
              </p:nvSpPr>
              <p:spPr bwMode="auto">
                <a:xfrm>
                  <a:off x="2978" y="3219"/>
                  <a:ext cx="439" cy="383"/>
                </a:xfrm>
                <a:custGeom>
                  <a:avLst/>
                  <a:gdLst>
                    <a:gd name="T0" fmla="*/ 1 w 1543"/>
                    <a:gd name="T1" fmla="*/ 17 h 1343"/>
                    <a:gd name="T2" fmla="*/ 1 w 1543"/>
                    <a:gd name="T3" fmla="*/ 16 h 1343"/>
                    <a:gd name="T4" fmla="*/ 1 w 1543"/>
                    <a:gd name="T5" fmla="*/ 12 h 1343"/>
                    <a:gd name="T6" fmla="*/ 3 w 1543"/>
                    <a:gd name="T7" fmla="*/ 10 h 1343"/>
                    <a:gd name="T8" fmla="*/ 8 w 1543"/>
                    <a:gd name="T9" fmla="*/ 8 h 1343"/>
                    <a:gd name="T10" fmla="*/ 9 w 1543"/>
                    <a:gd name="T11" fmla="*/ 6 h 1343"/>
                    <a:gd name="T12" fmla="*/ 9 w 1543"/>
                    <a:gd name="T13" fmla="*/ 6 h 1343"/>
                    <a:gd name="T14" fmla="*/ 10 w 1543"/>
                    <a:gd name="T15" fmla="*/ 5 h 1343"/>
                    <a:gd name="T16" fmla="*/ 13 w 1543"/>
                    <a:gd name="T17" fmla="*/ 4 h 1343"/>
                    <a:gd name="T18" fmla="*/ 14 w 1543"/>
                    <a:gd name="T19" fmla="*/ 4 h 1343"/>
                    <a:gd name="T20" fmla="*/ 14 w 1543"/>
                    <a:gd name="T21" fmla="*/ 4 h 1343"/>
                    <a:gd name="T22" fmla="*/ 17 w 1543"/>
                    <a:gd name="T23" fmla="*/ 1 h 1343"/>
                    <a:gd name="T24" fmla="*/ 20 w 1543"/>
                    <a:gd name="T25" fmla="*/ 2 h 1343"/>
                    <a:gd name="T26" fmla="*/ 24 w 1543"/>
                    <a:gd name="T27" fmla="*/ 7 h 1343"/>
                    <a:gd name="T28" fmla="*/ 25 w 1543"/>
                    <a:gd name="T29" fmla="*/ 1 h 1343"/>
                    <a:gd name="T30" fmla="*/ 27 w 1543"/>
                    <a:gd name="T31" fmla="*/ 4 h 1343"/>
                    <a:gd name="T32" fmla="*/ 29 w 1543"/>
                    <a:gd name="T33" fmla="*/ 9 h 1343"/>
                    <a:gd name="T34" fmla="*/ 32 w 1543"/>
                    <a:gd name="T35" fmla="*/ 13 h 1343"/>
                    <a:gd name="T36" fmla="*/ 33 w 1543"/>
                    <a:gd name="T37" fmla="*/ 14 h 1343"/>
                    <a:gd name="T38" fmla="*/ 36 w 1543"/>
                    <a:gd name="T39" fmla="*/ 19 h 1343"/>
                    <a:gd name="T40" fmla="*/ 34 w 1543"/>
                    <a:gd name="T41" fmla="*/ 25 h 1343"/>
                    <a:gd name="T42" fmla="*/ 30 w 1543"/>
                    <a:gd name="T43" fmla="*/ 30 h 1343"/>
                    <a:gd name="T44" fmla="*/ 29 w 1543"/>
                    <a:gd name="T45" fmla="*/ 31 h 1343"/>
                    <a:gd name="T46" fmla="*/ 27 w 1543"/>
                    <a:gd name="T47" fmla="*/ 31 h 1343"/>
                    <a:gd name="T48" fmla="*/ 24 w 1543"/>
                    <a:gd name="T49" fmla="*/ 29 h 1343"/>
                    <a:gd name="T50" fmla="*/ 22 w 1543"/>
                    <a:gd name="T51" fmla="*/ 27 h 1343"/>
                    <a:gd name="T52" fmla="*/ 22 w 1543"/>
                    <a:gd name="T53" fmla="*/ 27 h 1343"/>
                    <a:gd name="T54" fmla="*/ 22 w 1543"/>
                    <a:gd name="T55" fmla="*/ 23 h 1343"/>
                    <a:gd name="T56" fmla="*/ 19 w 1543"/>
                    <a:gd name="T57" fmla="*/ 26 h 1343"/>
                    <a:gd name="T58" fmla="*/ 16 w 1543"/>
                    <a:gd name="T59" fmla="*/ 22 h 1343"/>
                    <a:gd name="T60" fmla="*/ 9 w 1543"/>
                    <a:gd name="T61" fmla="*/ 25 h 1343"/>
                    <a:gd name="T62" fmla="*/ 4 w 1543"/>
                    <a:gd name="T63" fmla="*/ 27 h 1343"/>
                    <a:gd name="T64" fmla="*/ 2 w 1543"/>
                    <a:gd name="T65" fmla="*/ 22 h 13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43"/>
                    <a:gd name="T100" fmla="*/ 0 h 1343"/>
                    <a:gd name="T101" fmla="*/ 1543 w 1543"/>
                    <a:gd name="T102" fmla="*/ 1343 h 13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43" h="1343">
                      <a:moveTo>
                        <a:pt x="0" y="708"/>
                      </a:moveTo>
                      <a:lnTo>
                        <a:pt x="25" y="718"/>
                      </a:lnTo>
                      <a:lnTo>
                        <a:pt x="9" y="678"/>
                      </a:lnTo>
                      <a:lnTo>
                        <a:pt x="41" y="701"/>
                      </a:lnTo>
                      <a:lnTo>
                        <a:pt x="9" y="622"/>
                      </a:lnTo>
                      <a:lnTo>
                        <a:pt x="31" y="505"/>
                      </a:lnTo>
                      <a:lnTo>
                        <a:pt x="39" y="536"/>
                      </a:lnTo>
                      <a:lnTo>
                        <a:pt x="135" y="442"/>
                      </a:lnTo>
                      <a:lnTo>
                        <a:pt x="296" y="399"/>
                      </a:lnTo>
                      <a:lnTo>
                        <a:pt x="352" y="330"/>
                      </a:lnTo>
                      <a:lnTo>
                        <a:pt x="349" y="285"/>
                      </a:lnTo>
                      <a:lnTo>
                        <a:pt x="369" y="252"/>
                      </a:lnTo>
                      <a:lnTo>
                        <a:pt x="393" y="304"/>
                      </a:lnTo>
                      <a:lnTo>
                        <a:pt x="393" y="248"/>
                      </a:lnTo>
                      <a:lnTo>
                        <a:pt x="432" y="260"/>
                      </a:lnTo>
                      <a:lnTo>
                        <a:pt x="436" y="218"/>
                      </a:lnTo>
                      <a:lnTo>
                        <a:pt x="492" y="150"/>
                      </a:lnTo>
                      <a:lnTo>
                        <a:pt x="552" y="154"/>
                      </a:lnTo>
                      <a:lnTo>
                        <a:pt x="563" y="221"/>
                      </a:lnTo>
                      <a:lnTo>
                        <a:pt x="588" y="183"/>
                      </a:lnTo>
                      <a:lnTo>
                        <a:pt x="631" y="204"/>
                      </a:lnTo>
                      <a:lnTo>
                        <a:pt x="616" y="160"/>
                      </a:lnTo>
                      <a:lnTo>
                        <a:pt x="655" y="89"/>
                      </a:lnTo>
                      <a:lnTo>
                        <a:pt x="743" y="62"/>
                      </a:lnTo>
                      <a:lnTo>
                        <a:pt x="719" y="18"/>
                      </a:lnTo>
                      <a:lnTo>
                        <a:pt x="893" y="73"/>
                      </a:lnTo>
                      <a:lnTo>
                        <a:pt x="856" y="194"/>
                      </a:lnTo>
                      <a:lnTo>
                        <a:pt x="1030" y="318"/>
                      </a:lnTo>
                      <a:lnTo>
                        <a:pt x="1073" y="267"/>
                      </a:lnTo>
                      <a:lnTo>
                        <a:pt x="1095" y="61"/>
                      </a:lnTo>
                      <a:lnTo>
                        <a:pt x="1135" y="0"/>
                      </a:lnTo>
                      <a:lnTo>
                        <a:pt x="1173" y="158"/>
                      </a:lnTo>
                      <a:lnTo>
                        <a:pt x="1231" y="194"/>
                      </a:lnTo>
                      <a:lnTo>
                        <a:pt x="1270" y="375"/>
                      </a:lnTo>
                      <a:lnTo>
                        <a:pt x="1363" y="433"/>
                      </a:lnTo>
                      <a:lnTo>
                        <a:pt x="1400" y="536"/>
                      </a:lnTo>
                      <a:lnTo>
                        <a:pt x="1432" y="529"/>
                      </a:lnTo>
                      <a:lnTo>
                        <a:pt x="1441" y="584"/>
                      </a:lnTo>
                      <a:lnTo>
                        <a:pt x="1518" y="663"/>
                      </a:lnTo>
                      <a:lnTo>
                        <a:pt x="1543" y="802"/>
                      </a:lnTo>
                      <a:lnTo>
                        <a:pt x="1524" y="942"/>
                      </a:lnTo>
                      <a:lnTo>
                        <a:pt x="1459" y="1059"/>
                      </a:lnTo>
                      <a:lnTo>
                        <a:pt x="1408" y="1261"/>
                      </a:lnTo>
                      <a:lnTo>
                        <a:pt x="1323" y="1282"/>
                      </a:lnTo>
                      <a:lnTo>
                        <a:pt x="1267" y="1320"/>
                      </a:lnTo>
                      <a:lnTo>
                        <a:pt x="1272" y="1343"/>
                      </a:lnTo>
                      <a:lnTo>
                        <a:pt x="1216" y="1276"/>
                      </a:lnTo>
                      <a:lnTo>
                        <a:pt x="1158" y="1324"/>
                      </a:lnTo>
                      <a:lnTo>
                        <a:pt x="1085" y="1304"/>
                      </a:lnTo>
                      <a:lnTo>
                        <a:pt x="1024" y="1253"/>
                      </a:lnTo>
                      <a:lnTo>
                        <a:pt x="1001" y="1153"/>
                      </a:lnTo>
                      <a:lnTo>
                        <a:pt x="955" y="1165"/>
                      </a:lnTo>
                      <a:lnTo>
                        <a:pt x="955" y="1096"/>
                      </a:lnTo>
                      <a:lnTo>
                        <a:pt x="939" y="1140"/>
                      </a:lnTo>
                      <a:lnTo>
                        <a:pt x="907" y="1143"/>
                      </a:lnTo>
                      <a:lnTo>
                        <a:pt x="940" y="1011"/>
                      </a:lnTo>
                      <a:lnTo>
                        <a:pt x="875" y="1135"/>
                      </a:lnTo>
                      <a:lnTo>
                        <a:pt x="843" y="1109"/>
                      </a:lnTo>
                      <a:lnTo>
                        <a:pt x="809" y="1012"/>
                      </a:lnTo>
                      <a:lnTo>
                        <a:pt x="694" y="959"/>
                      </a:lnTo>
                      <a:lnTo>
                        <a:pt x="490" y="998"/>
                      </a:lnTo>
                      <a:lnTo>
                        <a:pt x="404" y="1071"/>
                      </a:lnTo>
                      <a:lnTo>
                        <a:pt x="263" y="1075"/>
                      </a:lnTo>
                      <a:lnTo>
                        <a:pt x="182" y="1139"/>
                      </a:lnTo>
                      <a:lnTo>
                        <a:pt x="76" y="1094"/>
                      </a:lnTo>
                      <a:lnTo>
                        <a:pt x="100" y="966"/>
                      </a:lnTo>
                      <a:lnTo>
                        <a:pt x="0" y="70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1" name="Freeform 324"/>
                <p:cNvSpPr/>
                <p:nvPr/>
              </p:nvSpPr>
              <p:spPr bwMode="auto">
                <a:xfrm>
                  <a:off x="3322" y="3624"/>
                  <a:ext cx="39" cy="43"/>
                </a:xfrm>
                <a:custGeom>
                  <a:avLst/>
                  <a:gdLst>
                    <a:gd name="T0" fmla="*/ 0 w 134"/>
                    <a:gd name="T1" fmla="*/ 1 h 150"/>
                    <a:gd name="T2" fmla="*/ 0 w 134"/>
                    <a:gd name="T3" fmla="*/ 0 h 150"/>
                    <a:gd name="T4" fmla="*/ 2 w 134"/>
                    <a:gd name="T5" fmla="*/ 1 h 150"/>
                    <a:gd name="T6" fmla="*/ 3 w 134"/>
                    <a:gd name="T7" fmla="*/ 0 h 150"/>
                    <a:gd name="T8" fmla="*/ 3 w 134"/>
                    <a:gd name="T9" fmla="*/ 1 h 150"/>
                    <a:gd name="T10" fmla="*/ 3 w 134"/>
                    <a:gd name="T11" fmla="*/ 2 h 150"/>
                    <a:gd name="T12" fmla="*/ 2 w 134"/>
                    <a:gd name="T13" fmla="*/ 3 h 150"/>
                    <a:gd name="T14" fmla="*/ 1 w 134"/>
                    <a:gd name="T15" fmla="*/ 3 h 150"/>
                    <a:gd name="T16" fmla="*/ 0 w 134"/>
                    <a:gd name="T17" fmla="*/ 1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
                    <a:gd name="T28" fmla="*/ 0 h 150"/>
                    <a:gd name="T29" fmla="*/ 134 w 134"/>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 h="150">
                      <a:moveTo>
                        <a:pt x="0" y="25"/>
                      </a:moveTo>
                      <a:lnTo>
                        <a:pt x="1" y="0"/>
                      </a:lnTo>
                      <a:lnTo>
                        <a:pt x="67" y="20"/>
                      </a:lnTo>
                      <a:lnTo>
                        <a:pt x="121" y="2"/>
                      </a:lnTo>
                      <a:lnTo>
                        <a:pt x="134" y="40"/>
                      </a:lnTo>
                      <a:lnTo>
                        <a:pt x="134" y="86"/>
                      </a:lnTo>
                      <a:lnTo>
                        <a:pt x="83" y="150"/>
                      </a:lnTo>
                      <a:lnTo>
                        <a:pt x="50" y="147"/>
                      </a:lnTo>
                      <a:lnTo>
                        <a:pt x="0" y="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2" name="Freeform 325"/>
                <p:cNvSpPr/>
                <p:nvPr/>
              </p:nvSpPr>
              <p:spPr bwMode="auto">
                <a:xfrm>
                  <a:off x="1849" y="2418"/>
                  <a:ext cx="84" cy="36"/>
                </a:xfrm>
                <a:custGeom>
                  <a:avLst/>
                  <a:gdLst>
                    <a:gd name="T0" fmla="*/ 0 w 296"/>
                    <a:gd name="T1" fmla="*/ 2 h 128"/>
                    <a:gd name="T2" fmla="*/ 0 w 296"/>
                    <a:gd name="T3" fmla="*/ 2 h 128"/>
                    <a:gd name="T4" fmla="*/ 0 w 296"/>
                    <a:gd name="T5" fmla="*/ 2 h 128"/>
                    <a:gd name="T6" fmla="*/ 1 w 296"/>
                    <a:gd name="T7" fmla="*/ 2 h 128"/>
                    <a:gd name="T8" fmla="*/ 2 w 296"/>
                    <a:gd name="T9" fmla="*/ 2 h 128"/>
                    <a:gd name="T10" fmla="*/ 4 w 296"/>
                    <a:gd name="T11" fmla="*/ 3 h 128"/>
                    <a:gd name="T12" fmla="*/ 6 w 296"/>
                    <a:gd name="T13" fmla="*/ 2 h 128"/>
                    <a:gd name="T14" fmla="*/ 7 w 296"/>
                    <a:gd name="T15" fmla="*/ 1 h 128"/>
                    <a:gd name="T16" fmla="*/ 6 w 296"/>
                    <a:gd name="T17" fmla="*/ 0 h 128"/>
                    <a:gd name="T18" fmla="*/ 4 w 296"/>
                    <a:gd name="T19" fmla="*/ 0 h 128"/>
                    <a:gd name="T20" fmla="*/ 3 w 296"/>
                    <a:gd name="T21" fmla="*/ 2 h 128"/>
                    <a:gd name="T22" fmla="*/ 0 w 296"/>
                    <a:gd name="T23" fmla="*/ 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6"/>
                    <a:gd name="T37" fmla="*/ 0 h 128"/>
                    <a:gd name="T38" fmla="*/ 296 w 296"/>
                    <a:gd name="T39" fmla="*/ 128 h 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6" h="128">
                      <a:moveTo>
                        <a:pt x="0" y="71"/>
                      </a:moveTo>
                      <a:lnTo>
                        <a:pt x="7" y="78"/>
                      </a:lnTo>
                      <a:lnTo>
                        <a:pt x="8" y="100"/>
                      </a:lnTo>
                      <a:lnTo>
                        <a:pt x="41" y="106"/>
                      </a:lnTo>
                      <a:lnTo>
                        <a:pt x="99" y="93"/>
                      </a:lnTo>
                      <a:lnTo>
                        <a:pt x="166" y="128"/>
                      </a:lnTo>
                      <a:lnTo>
                        <a:pt x="257" y="105"/>
                      </a:lnTo>
                      <a:lnTo>
                        <a:pt x="296" y="37"/>
                      </a:lnTo>
                      <a:lnTo>
                        <a:pt x="279" y="0"/>
                      </a:lnTo>
                      <a:lnTo>
                        <a:pt x="167" y="1"/>
                      </a:lnTo>
                      <a:lnTo>
                        <a:pt x="132" y="70"/>
                      </a:lnTo>
                      <a:lnTo>
                        <a:pt x="0" y="7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3" name="Freeform 326"/>
                <p:cNvSpPr/>
                <p:nvPr/>
              </p:nvSpPr>
              <p:spPr bwMode="auto">
                <a:xfrm>
                  <a:off x="2703" y="2743"/>
                  <a:ext cx="52" cy="75"/>
                </a:xfrm>
                <a:custGeom>
                  <a:avLst/>
                  <a:gdLst>
                    <a:gd name="T0" fmla="*/ 0 w 179"/>
                    <a:gd name="T1" fmla="*/ 2 h 262"/>
                    <a:gd name="T2" fmla="*/ 1 w 179"/>
                    <a:gd name="T3" fmla="*/ 3 h 262"/>
                    <a:gd name="T4" fmla="*/ 1 w 179"/>
                    <a:gd name="T5" fmla="*/ 5 h 262"/>
                    <a:gd name="T6" fmla="*/ 2 w 179"/>
                    <a:gd name="T7" fmla="*/ 5 h 262"/>
                    <a:gd name="T8" fmla="*/ 3 w 179"/>
                    <a:gd name="T9" fmla="*/ 4 h 262"/>
                    <a:gd name="T10" fmla="*/ 3 w 179"/>
                    <a:gd name="T11" fmla="*/ 4 h 262"/>
                    <a:gd name="T12" fmla="*/ 4 w 179"/>
                    <a:gd name="T13" fmla="*/ 6 h 262"/>
                    <a:gd name="T14" fmla="*/ 4 w 179"/>
                    <a:gd name="T15" fmla="*/ 5 h 262"/>
                    <a:gd name="T16" fmla="*/ 4 w 179"/>
                    <a:gd name="T17" fmla="*/ 3 h 262"/>
                    <a:gd name="T18" fmla="*/ 3 w 179"/>
                    <a:gd name="T19" fmla="*/ 4 h 262"/>
                    <a:gd name="T20" fmla="*/ 3 w 179"/>
                    <a:gd name="T21" fmla="*/ 3 h 262"/>
                    <a:gd name="T22" fmla="*/ 4 w 179"/>
                    <a:gd name="T23" fmla="*/ 1 h 262"/>
                    <a:gd name="T24" fmla="*/ 2 w 179"/>
                    <a:gd name="T25" fmla="*/ 1 h 262"/>
                    <a:gd name="T26" fmla="*/ 1 w 179"/>
                    <a:gd name="T27" fmla="*/ 0 h 262"/>
                    <a:gd name="T28" fmla="*/ 0 w 179"/>
                    <a:gd name="T29" fmla="*/ 1 h 262"/>
                    <a:gd name="T30" fmla="*/ 1 w 179"/>
                    <a:gd name="T31" fmla="*/ 1 h 262"/>
                    <a:gd name="T32" fmla="*/ 0 w 179"/>
                    <a:gd name="T33" fmla="*/ 2 h 2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262"/>
                    <a:gd name="T53" fmla="*/ 179 w 179"/>
                    <a:gd name="T54" fmla="*/ 262 h 2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262">
                      <a:moveTo>
                        <a:pt x="0" y="78"/>
                      </a:moveTo>
                      <a:lnTo>
                        <a:pt x="23" y="105"/>
                      </a:lnTo>
                      <a:lnTo>
                        <a:pt x="37" y="227"/>
                      </a:lnTo>
                      <a:lnTo>
                        <a:pt x="86" y="220"/>
                      </a:lnTo>
                      <a:lnTo>
                        <a:pt x="109" y="168"/>
                      </a:lnTo>
                      <a:lnTo>
                        <a:pt x="144" y="178"/>
                      </a:lnTo>
                      <a:lnTo>
                        <a:pt x="165" y="262"/>
                      </a:lnTo>
                      <a:lnTo>
                        <a:pt x="179" y="214"/>
                      </a:lnTo>
                      <a:lnTo>
                        <a:pt x="162" y="130"/>
                      </a:lnTo>
                      <a:lnTo>
                        <a:pt x="144" y="164"/>
                      </a:lnTo>
                      <a:lnTo>
                        <a:pt x="119" y="120"/>
                      </a:lnTo>
                      <a:lnTo>
                        <a:pt x="164" y="67"/>
                      </a:lnTo>
                      <a:lnTo>
                        <a:pt x="79" y="59"/>
                      </a:lnTo>
                      <a:lnTo>
                        <a:pt x="21" y="0"/>
                      </a:lnTo>
                      <a:lnTo>
                        <a:pt x="6" y="32"/>
                      </a:lnTo>
                      <a:lnTo>
                        <a:pt x="24" y="59"/>
                      </a:lnTo>
                      <a:lnTo>
                        <a:pt x="0" y="7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4" name="Freeform 327"/>
                <p:cNvSpPr/>
                <p:nvPr/>
              </p:nvSpPr>
              <p:spPr bwMode="auto">
                <a:xfrm>
                  <a:off x="1777" y="2375"/>
                  <a:ext cx="36" cy="29"/>
                </a:xfrm>
                <a:custGeom>
                  <a:avLst/>
                  <a:gdLst>
                    <a:gd name="T0" fmla="*/ 0 w 125"/>
                    <a:gd name="T1" fmla="*/ 1 h 104"/>
                    <a:gd name="T2" fmla="*/ 1 w 125"/>
                    <a:gd name="T3" fmla="*/ 0 h 104"/>
                    <a:gd name="T4" fmla="*/ 2 w 125"/>
                    <a:gd name="T5" fmla="*/ 0 h 104"/>
                    <a:gd name="T6" fmla="*/ 3 w 125"/>
                    <a:gd name="T7" fmla="*/ 1 h 104"/>
                    <a:gd name="T8" fmla="*/ 3 w 125"/>
                    <a:gd name="T9" fmla="*/ 2 h 104"/>
                    <a:gd name="T10" fmla="*/ 3 w 125"/>
                    <a:gd name="T11" fmla="*/ 2 h 104"/>
                    <a:gd name="T12" fmla="*/ 0 w 125"/>
                    <a:gd name="T13" fmla="*/ 1 h 104"/>
                    <a:gd name="T14" fmla="*/ 0 60000 65536"/>
                    <a:gd name="T15" fmla="*/ 0 60000 65536"/>
                    <a:gd name="T16" fmla="*/ 0 60000 65536"/>
                    <a:gd name="T17" fmla="*/ 0 60000 65536"/>
                    <a:gd name="T18" fmla="*/ 0 60000 65536"/>
                    <a:gd name="T19" fmla="*/ 0 60000 65536"/>
                    <a:gd name="T20" fmla="*/ 0 60000 65536"/>
                    <a:gd name="T21" fmla="*/ 0 w 125"/>
                    <a:gd name="T22" fmla="*/ 0 h 104"/>
                    <a:gd name="T23" fmla="*/ 125 w 125"/>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04">
                      <a:moveTo>
                        <a:pt x="0" y="20"/>
                      </a:moveTo>
                      <a:lnTo>
                        <a:pt x="27" y="5"/>
                      </a:lnTo>
                      <a:lnTo>
                        <a:pt x="84" y="0"/>
                      </a:lnTo>
                      <a:lnTo>
                        <a:pt x="122" y="42"/>
                      </a:lnTo>
                      <a:lnTo>
                        <a:pt x="125" y="74"/>
                      </a:lnTo>
                      <a:lnTo>
                        <a:pt x="112" y="104"/>
                      </a:lnTo>
                      <a:lnTo>
                        <a:pt x="0" y="2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5" name="Freeform 328"/>
                <p:cNvSpPr/>
                <p:nvPr/>
              </p:nvSpPr>
              <p:spPr bwMode="auto">
                <a:xfrm>
                  <a:off x="2713" y="2719"/>
                  <a:ext cx="36" cy="22"/>
                </a:xfrm>
                <a:custGeom>
                  <a:avLst/>
                  <a:gdLst>
                    <a:gd name="T0" fmla="*/ 0 w 121"/>
                    <a:gd name="T1" fmla="*/ 1 h 75"/>
                    <a:gd name="T2" fmla="*/ 0 w 121"/>
                    <a:gd name="T3" fmla="*/ 2 h 75"/>
                    <a:gd name="T4" fmla="*/ 3 w 121"/>
                    <a:gd name="T5" fmla="*/ 1 h 75"/>
                    <a:gd name="T6" fmla="*/ 3 w 121"/>
                    <a:gd name="T7" fmla="*/ 1 h 75"/>
                    <a:gd name="T8" fmla="*/ 1 w 121"/>
                    <a:gd name="T9" fmla="*/ 0 h 75"/>
                    <a:gd name="T10" fmla="*/ 0 w 121"/>
                    <a:gd name="T11" fmla="*/ 1 h 75"/>
                    <a:gd name="T12" fmla="*/ 0 60000 65536"/>
                    <a:gd name="T13" fmla="*/ 0 60000 65536"/>
                    <a:gd name="T14" fmla="*/ 0 60000 65536"/>
                    <a:gd name="T15" fmla="*/ 0 60000 65536"/>
                    <a:gd name="T16" fmla="*/ 0 60000 65536"/>
                    <a:gd name="T17" fmla="*/ 0 60000 65536"/>
                    <a:gd name="T18" fmla="*/ 0 w 121"/>
                    <a:gd name="T19" fmla="*/ 0 h 75"/>
                    <a:gd name="T20" fmla="*/ 121 w 12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121" h="75">
                      <a:moveTo>
                        <a:pt x="0" y="46"/>
                      </a:moveTo>
                      <a:lnTo>
                        <a:pt x="16" y="75"/>
                      </a:lnTo>
                      <a:lnTo>
                        <a:pt x="121" y="63"/>
                      </a:lnTo>
                      <a:lnTo>
                        <a:pt x="112" y="22"/>
                      </a:lnTo>
                      <a:lnTo>
                        <a:pt x="40" y="0"/>
                      </a:lnTo>
                      <a:lnTo>
                        <a:pt x="0" y="4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6" name="Freeform 329"/>
                <p:cNvSpPr/>
                <p:nvPr/>
              </p:nvSpPr>
              <p:spPr bwMode="auto">
                <a:xfrm>
                  <a:off x="2988" y="3020"/>
                  <a:ext cx="13" cy="13"/>
                </a:xfrm>
                <a:custGeom>
                  <a:avLst/>
                  <a:gdLst>
                    <a:gd name="T0" fmla="*/ 0 w 47"/>
                    <a:gd name="T1" fmla="*/ 1 h 46"/>
                    <a:gd name="T2" fmla="*/ 1 w 47"/>
                    <a:gd name="T3" fmla="*/ 1 h 46"/>
                    <a:gd name="T4" fmla="*/ 1 w 47"/>
                    <a:gd name="T5" fmla="*/ 0 h 46"/>
                    <a:gd name="T6" fmla="*/ 0 w 47"/>
                    <a:gd name="T7" fmla="*/ 1 h 46"/>
                    <a:gd name="T8" fmla="*/ 0 60000 65536"/>
                    <a:gd name="T9" fmla="*/ 0 60000 65536"/>
                    <a:gd name="T10" fmla="*/ 0 60000 65536"/>
                    <a:gd name="T11" fmla="*/ 0 60000 65536"/>
                    <a:gd name="T12" fmla="*/ 0 w 47"/>
                    <a:gd name="T13" fmla="*/ 0 h 46"/>
                    <a:gd name="T14" fmla="*/ 47 w 47"/>
                    <a:gd name="T15" fmla="*/ 46 h 46"/>
                  </a:gdLst>
                  <a:ahLst/>
                  <a:cxnLst>
                    <a:cxn ang="T8">
                      <a:pos x="T0" y="T1"/>
                    </a:cxn>
                    <a:cxn ang="T9">
                      <a:pos x="T2" y="T3"/>
                    </a:cxn>
                    <a:cxn ang="T10">
                      <a:pos x="T4" y="T5"/>
                    </a:cxn>
                    <a:cxn ang="T11">
                      <a:pos x="T6" y="T7"/>
                    </a:cxn>
                  </a:cxnLst>
                  <a:rect l="T12" t="T13" r="T14" b="T15"/>
                  <a:pathLst>
                    <a:path w="47" h="46">
                      <a:moveTo>
                        <a:pt x="0" y="21"/>
                      </a:moveTo>
                      <a:lnTo>
                        <a:pt x="22" y="46"/>
                      </a:lnTo>
                      <a:lnTo>
                        <a:pt x="47" y="0"/>
                      </a:lnTo>
                      <a:lnTo>
                        <a:pt x="0" y="2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8" name="Freeform 330"/>
                <p:cNvSpPr/>
                <p:nvPr/>
              </p:nvSpPr>
              <p:spPr bwMode="auto">
                <a:xfrm>
                  <a:off x="1991" y="2489"/>
                  <a:ext cx="67" cy="45"/>
                </a:xfrm>
                <a:custGeom>
                  <a:avLst/>
                  <a:gdLst>
                    <a:gd name="T0" fmla="*/ 0 w 237"/>
                    <a:gd name="T1" fmla="*/ 3 h 156"/>
                    <a:gd name="T2" fmla="*/ 0 w 237"/>
                    <a:gd name="T3" fmla="*/ 0 h 156"/>
                    <a:gd name="T4" fmla="*/ 5 w 237"/>
                    <a:gd name="T5" fmla="*/ 1 h 156"/>
                    <a:gd name="T6" fmla="*/ 5 w 237"/>
                    <a:gd name="T7" fmla="*/ 2 h 156"/>
                    <a:gd name="T8" fmla="*/ 5 w 237"/>
                    <a:gd name="T9" fmla="*/ 3 h 156"/>
                    <a:gd name="T10" fmla="*/ 3 w 237"/>
                    <a:gd name="T11" fmla="*/ 3 h 156"/>
                    <a:gd name="T12" fmla="*/ 3 w 237"/>
                    <a:gd name="T13" fmla="*/ 4 h 156"/>
                    <a:gd name="T14" fmla="*/ 1 w 237"/>
                    <a:gd name="T15" fmla="*/ 4 h 156"/>
                    <a:gd name="T16" fmla="*/ 0 w 237"/>
                    <a:gd name="T17" fmla="*/ 3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156"/>
                    <a:gd name="T29" fmla="*/ 237 w 237"/>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156">
                      <a:moveTo>
                        <a:pt x="0" y="107"/>
                      </a:moveTo>
                      <a:lnTo>
                        <a:pt x="13" y="0"/>
                      </a:lnTo>
                      <a:lnTo>
                        <a:pt x="237" y="24"/>
                      </a:lnTo>
                      <a:lnTo>
                        <a:pt x="197" y="91"/>
                      </a:lnTo>
                      <a:lnTo>
                        <a:pt x="213" y="126"/>
                      </a:lnTo>
                      <a:lnTo>
                        <a:pt x="154" y="130"/>
                      </a:lnTo>
                      <a:lnTo>
                        <a:pt x="119" y="156"/>
                      </a:lnTo>
                      <a:lnTo>
                        <a:pt x="24" y="153"/>
                      </a:lnTo>
                      <a:lnTo>
                        <a:pt x="0" y="10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39" name="Freeform 331"/>
                <p:cNvSpPr/>
                <p:nvPr/>
              </p:nvSpPr>
              <p:spPr bwMode="auto">
                <a:xfrm>
                  <a:off x="2750" y="2722"/>
                  <a:ext cx="99" cy="234"/>
                </a:xfrm>
                <a:custGeom>
                  <a:avLst/>
                  <a:gdLst>
                    <a:gd name="T0" fmla="*/ 0 w 345"/>
                    <a:gd name="T1" fmla="*/ 8 h 822"/>
                    <a:gd name="T2" fmla="*/ 0 w 345"/>
                    <a:gd name="T3" fmla="*/ 7 h 822"/>
                    <a:gd name="T4" fmla="*/ 3 w 345"/>
                    <a:gd name="T5" fmla="*/ 2 h 822"/>
                    <a:gd name="T6" fmla="*/ 4 w 345"/>
                    <a:gd name="T7" fmla="*/ 1 h 822"/>
                    <a:gd name="T8" fmla="*/ 5 w 345"/>
                    <a:gd name="T9" fmla="*/ 0 h 822"/>
                    <a:gd name="T10" fmla="*/ 6 w 345"/>
                    <a:gd name="T11" fmla="*/ 1 h 822"/>
                    <a:gd name="T12" fmla="*/ 6 w 345"/>
                    <a:gd name="T13" fmla="*/ 2 h 822"/>
                    <a:gd name="T14" fmla="*/ 5 w 345"/>
                    <a:gd name="T15" fmla="*/ 5 h 822"/>
                    <a:gd name="T16" fmla="*/ 6 w 345"/>
                    <a:gd name="T17" fmla="*/ 4 h 822"/>
                    <a:gd name="T18" fmla="*/ 6 w 345"/>
                    <a:gd name="T19" fmla="*/ 6 h 822"/>
                    <a:gd name="T20" fmla="*/ 8 w 345"/>
                    <a:gd name="T21" fmla="*/ 7 h 822"/>
                    <a:gd name="T22" fmla="*/ 7 w 345"/>
                    <a:gd name="T23" fmla="*/ 8 h 822"/>
                    <a:gd name="T24" fmla="*/ 5 w 345"/>
                    <a:gd name="T25" fmla="*/ 9 h 822"/>
                    <a:gd name="T26" fmla="*/ 5 w 345"/>
                    <a:gd name="T27" fmla="*/ 11 h 822"/>
                    <a:gd name="T28" fmla="*/ 6 w 345"/>
                    <a:gd name="T29" fmla="*/ 13 h 822"/>
                    <a:gd name="T30" fmla="*/ 5 w 345"/>
                    <a:gd name="T31" fmla="*/ 14 h 822"/>
                    <a:gd name="T32" fmla="*/ 7 w 345"/>
                    <a:gd name="T33" fmla="*/ 17 h 822"/>
                    <a:gd name="T34" fmla="*/ 6 w 345"/>
                    <a:gd name="T35" fmla="*/ 19 h 822"/>
                    <a:gd name="T36" fmla="*/ 5 w 345"/>
                    <a:gd name="T37" fmla="*/ 13 h 822"/>
                    <a:gd name="T38" fmla="*/ 4 w 345"/>
                    <a:gd name="T39" fmla="*/ 11 h 822"/>
                    <a:gd name="T40" fmla="*/ 3 w 345"/>
                    <a:gd name="T41" fmla="*/ 13 h 822"/>
                    <a:gd name="T42" fmla="*/ 2 w 345"/>
                    <a:gd name="T43" fmla="*/ 13 h 822"/>
                    <a:gd name="T44" fmla="*/ 2 w 345"/>
                    <a:gd name="T45" fmla="*/ 11 h 822"/>
                    <a:gd name="T46" fmla="*/ 0 w 345"/>
                    <a:gd name="T47" fmla="*/ 8 h 8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5"/>
                    <a:gd name="T73" fmla="*/ 0 h 822"/>
                    <a:gd name="T74" fmla="*/ 345 w 345"/>
                    <a:gd name="T75" fmla="*/ 822 h 82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5" h="822">
                      <a:moveTo>
                        <a:pt x="0" y="337"/>
                      </a:moveTo>
                      <a:lnTo>
                        <a:pt x="14" y="289"/>
                      </a:lnTo>
                      <a:lnTo>
                        <a:pt x="114" y="76"/>
                      </a:lnTo>
                      <a:lnTo>
                        <a:pt x="181" y="48"/>
                      </a:lnTo>
                      <a:lnTo>
                        <a:pt x="196" y="0"/>
                      </a:lnTo>
                      <a:lnTo>
                        <a:pt x="247" y="27"/>
                      </a:lnTo>
                      <a:lnTo>
                        <a:pt x="247" y="71"/>
                      </a:lnTo>
                      <a:lnTo>
                        <a:pt x="204" y="201"/>
                      </a:lnTo>
                      <a:lnTo>
                        <a:pt x="249" y="190"/>
                      </a:lnTo>
                      <a:lnTo>
                        <a:pt x="273" y="278"/>
                      </a:lnTo>
                      <a:lnTo>
                        <a:pt x="345" y="302"/>
                      </a:lnTo>
                      <a:lnTo>
                        <a:pt x="309" y="345"/>
                      </a:lnTo>
                      <a:lnTo>
                        <a:pt x="226" y="401"/>
                      </a:lnTo>
                      <a:lnTo>
                        <a:pt x="204" y="454"/>
                      </a:lnTo>
                      <a:lnTo>
                        <a:pt x="249" y="552"/>
                      </a:lnTo>
                      <a:lnTo>
                        <a:pt x="233" y="612"/>
                      </a:lnTo>
                      <a:lnTo>
                        <a:pt x="287" y="742"/>
                      </a:lnTo>
                      <a:lnTo>
                        <a:pt x="247" y="822"/>
                      </a:lnTo>
                      <a:lnTo>
                        <a:pt x="207" y="540"/>
                      </a:lnTo>
                      <a:lnTo>
                        <a:pt x="173" y="497"/>
                      </a:lnTo>
                      <a:lnTo>
                        <a:pt x="118" y="571"/>
                      </a:lnTo>
                      <a:lnTo>
                        <a:pt x="78" y="556"/>
                      </a:lnTo>
                      <a:lnTo>
                        <a:pt x="86" y="455"/>
                      </a:lnTo>
                      <a:lnTo>
                        <a:pt x="0" y="33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0" name="Freeform 332"/>
                <p:cNvSpPr/>
                <p:nvPr/>
              </p:nvSpPr>
              <p:spPr bwMode="auto">
                <a:xfrm>
                  <a:off x="2863" y="2898"/>
                  <a:ext cx="54" cy="54"/>
                </a:xfrm>
                <a:custGeom>
                  <a:avLst/>
                  <a:gdLst>
                    <a:gd name="T0" fmla="*/ 0 w 190"/>
                    <a:gd name="T1" fmla="*/ 1 h 190"/>
                    <a:gd name="T2" fmla="*/ 0 w 190"/>
                    <a:gd name="T3" fmla="*/ 3 h 190"/>
                    <a:gd name="T4" fmla="*/ 1 w 190"/>
                    <a:gd name="T5" fmla="*/ 4 h 190"/>
                    <a:gd name="T6" fmla="*/ 2 w 190"/>
                    <a:gd name="T7" fmla="*/ 4 h 190"/>
                    <a:gd name="T8" fmla="*/ 4 w 190"/>
                    <a:gd name="T9" fmla="*/ 2 h 190"/>
                    <a:gd name="T10" fmla="*/ 4 w 190"/>
                    <a:gd name="T11" fmla="*/ 0 h 190"/>
                    <a:gd name="T12" fmla="*/ 2 w 190"/>
                    <a:gd name="T13" fmla="*/ 0 h 190"/>
                    <a:gd name="T14" fmla="*/ 1 w 190"/>
                    <a:gd name="T15" fmla="*/ 0 h 190"/>
                    <a:gd name="T16" fmla="*/ 0 w 190"/>
                    <a:gd name="T17" fmla="*/ 1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190"/>
                    <a:gd name="T29" fmla="*/ 190 w 190"/>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190">
                      <a:moveTo>
                        <a:pt x="0" y="37"/>
                      </a:moveTo>
                      <a:lnTo>
                        <a:pt x="12" y="132"/>
                      </a:lnTo>
                      <a:lnTo>
                        <a:pt x="39" y="182"/>
                      </a:lnTo>
                      <a:lnTo>
                        <a:pt x="73" y="190"/>
                      </a:lnTo>
                      <a:lnTo>
                        <a:pt x="190" y="102"/>
                      </a:lnTo>
                      <a:lnTo>
                        <a:pt x="187" y="0"/>
                      </a:lnTo>
                      <a:lnTo>
                        <a:pt x="101" y="16"/>
                      </a:lnTo>
                      <a:lnTo>
                        <a:pt x="25" y="13"/>
                      </a:lnTo>
                      <a:lnTo>
                        <a:pt x="0" y="3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1" name="Freeform 333"/>
                <p:cNvSpPr/>
                <p:nvPr/>
              </p:nvSpPr>
              <p:spPr bwMode="auto">
                <a:xfrm>
                  <a:off x="2616" y="2960"/>
                  <a:ext cx="20" cy="48"/>
                </a:xfrm>
                <a:custGeom>
                  <a:avLst/>
                  <a:gdLst>
                    <a:gd name="T0" fmla="*/ 0 w 72"/>
                    <a:gd name="T1" fmla="*/ 0 h 166"/>
                    <a:gd name="T2" fmla="*/ 0 w 72"/>
                    <a:gd name="T3" fmla="*/ 4 h 166"/>
                    <a:gd name="T4" fmla="*/ 2 w 72"/>
                    <a:gd name="T5" fmla="*/ 3 h 166"/>
                    <a:gd name="T6" fmla="*/ 1 w 72"/>
                    <a:gd name="T7" fmla="*/ 1 h 166"/>
                    <a:gd name="T8" fmla="*/ 0 w 72"/>
                    <a:gd name="T9" fmla="*/ 0 h 166"/>
                    <a:gd name="T10" fmla="*/ 0 60000 65536"/>
                    <a:gd name="T11" fmla="*/ 0 60000 65536"/>
                    <a:gd name="T12" fmla="*/ 0 60000 65536"/>
                    <a:gd name="T13" fmla="*/ 0 60000 65536"/>
                    <a:gd name="T14" fmla="*/ 0 60000 65536"/>
                    <a:gd name="T15" fmla="*/ 0 w 72"/>
                    <a:gd name="T16" fmla="*/ 0 h 166"/>
                    <a:gd name="T17" fmla="*/ 72 w 72"/>
                    <a:gd name="T18" fmla="*/ 166 h 166"/>
                  </a:gdLst>
                  <a:ahLst/>
                  <a:cxnLst>
                    <a:cxn ang="T10">
                      <a:pos x="T0" y="T1"/>
                    </a:cxn>
                    <a:cxn ang="T11">
                      <a:pos x="T2" y="T3"/>
                    </a:cxn>
                    <a:cxn ang="T12">
                      <a:pos x="T4" y="T5"/>
                    </a:cxn>
                    <a:cxn ang="T13">
                      <a:pos x="T6" y="T7"/>
                    </a:cxn>
                    <a:cxn ang="T14">
                      <a:pos x="T8" y="T9"/>
                    </a:cxn>
                  </a:cxnLst>
                  <a:rect l="T15" t="T16" r="T17" b="T18"/>
                  <a:pathLst>
                    <a:path w="72" h="166">
                      <a:moveTo>
                        <a:pt x="0" y="0"/>
                      </a:moveTo>
                      <a:lnTo>
                        <a:pt x="13" y="166"/>
                      </a:lnTo>
                      <a:lnTo>
                        <a:pt x="72" y="138"/>
                      </a:lnTo>
                      <a:lnTo>
                        <a:pt x="45" y="4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2" name="Freeform 334"/>
                <p:cNvSpPr/>
                <p:nvPr/>
              </p:nvSpPr>
              <p:spPr bwMode="auto">
                <a:xfrm>
                  <a:off x="2548" y="2340"/>
                  <a:ext cx="667" cy="486"/>
                </a:xfrm>
                <a:custGeom>
                  <a:avLst/>
                  <a:gdLst>
                    <a:gd name="T0" fmla="*/ 0 w 2339"/>
                    <a:gd name="T1" fmla="*/ 17 h 1707"/>
                    <a:gd name="T2" fmla="*/ 6 w 2339"/>
                    <a:gd name="T3" fmla="*/ 15 h 1707"/>
                    <a:gd name="T4" fmla="*/ 5 w 2339"/>
                    <a:gd name="T5" fmla="*/ 11 h 1707"/>
                    <a:gd name="T6" fmla="*/ 8 w 2339"/>
                    <a:gd name="T7" fmla="*/ 8 h 1707"/>
                    <a:gd name="T8" fmla="*/ 11 w 2339"/>
                    <a:gd name="T9" fmla="*/ 7 h 1707"/>
                    <a:gd name="T10" fmla="*/ 13 w 2339"/>
                    <a:gd name="T11" fmla="*/ 7 h 1707"/>
                    <a:gd name="T12" fmla="*/ 15 w 2339"/>
                    <a:gd name="T13" fmla="*/ 11 h 1707"/>
                    <a:gd name="T14" fmla="*/ 21 w 2339"/>
                    <a:gd name="T15" fmla="*/ 14 h 1707"/>
                    <a:gd name="T16" fmla="*/ 28 w 2339"/>
                    <a:gd name="T17" fmla="*/ 15 h 1707"/>
                    <a:gd name="T18" fmla="*/ 34 w 2339"/>
                    <a:gd name="T19" fmla="*/ 13 h 1707"/>
                    <a:gd name="T20" fmla="*/ 35 w 2339"/>
                    <a:gd name="T21" fmla="*/ 11 h 1707"/>
                    <a:gd name="T22" fmla="*/ 40 w 2339"/>
                    <a:gd name="T23" fmla="*/ 9 h 1707"/>
                    <a:gd name="T24" fmla="*/ 37 w 2339"/>
                    <a:gd name="T25" fmla="*/ 8 h 1707"/>
                    <a:gd name="T26" fmla="*/ 38 w 2339"/>
                    <a:gd name="T27" fmla="*/ 5 h 1707"/>
                    <a:gd name="T28" fmla="*/ 40 w 2339"/>
                    <a:gd name="T29" fmla="*/ 5 h 1707"/>
                    <a:gd name="T30" fmla="*/ 41 w 2339"/>
                    <a:gd name="T31" fmla="*/ 1 h 1707"/>
                    <a:gd name="T32" fmla="*/ 46 w 2339"/>
                    <a:gd name="T33" fmla="*/ 1 h 1707"/>
                    <a:gd name="T34" fmla="*/ 50 w 2339"/>
                    <a:gd name="T35" fmla="*/ 6 h 1707"/>
                    <a:gd name="T36" fmla="*/ 54 w 2339"/>
                    <a:gd name="T37" fmla="*/ 7 h 1707"/>
                    <a:gd name="T38" fmla="*/ 51 w 2339"/>
                    <a:gd name="T39" fmla="*/ 12 h 1707"/>
                    <a:gd name="T40" fmla="*/ 50 w 2339"/>
                    <a:gd name="T41" fmla="*/ 14 h 1707"/>
                    <a:gd name="T42" fmla="*/ 48 w 2339"/>
                    <a:gd name="T43" fmla="*/ 15 h 1707"/>
                    <a:gd name="T44" fmla="*/ 47 w 2339"/>
                    <a:gd name="T45" fmla="*/ 15 h 1707"/>
                    <a:gd name="T46" fmla="*/ 42 w 2339"/>
                    <a:gd name="T47" fmla="*/ 19 h 1707"/>
                    <a:gd name="T48" fmla="*/ 42 w 2339"/>
                    <a:gd name="T49" fmla="*/ 16 h 1707"/>
                    <a:gd name="T50" fmla="*/ 39 w 2339"/>
                    <a:gd name="T51" fmla="*/ 19 h 1707"/>
                    <a:gd name="T52" fmla="*/ 42 w 2339"/>
                    <a:gd name="T53" fmla="*/ 20 h 1707"/>
                    <a:gd name="T54" fmla="*/ 41 w 2339"/>
                    <a:gd name="T55" fmla="*/ 22 h 1707"/>
                    <a:gd name="T56" fmla="*/ 43 w 2339"/>
                    <a:gd name="T57" fmla="*/ 27 h 1707"/>
                    <a:gd name="T58" fmla="*/ 43 w 2339"/>
                    <a:gd name="T59" fmla="*/ 28 h 1707"/>
                    <a:gd name="T60" fmla="*/ 43 w 2339"/>
                    <a:gd name="T61" fmla="*/ 29 h 1707"/>
                    <a:gd name="T62" fmla="*/ 38 w 2339"/>
                    <a:gd name="T63" fmla="*/ 36 h 1707"/>
                    <a:gd name="T64" fmla="*/ 36 w 2339"/>
                    <a:gd name="T65" fmla="*/ 37 h 1707"/>
                    <a:gd name="T66" fmla="*/ 35 w 2339"/>
                    <a:gd name="T67" fmla="*/ 38 h 1707"/>
                    <a:gd name="T68" fmla="*/ 32 w 2339"/>
                    <a:gd name="T69" fmla="*/ 39 h 1707"/>
                    <a:gd name="T70" fmla="*/ 30 w 2339"/>
                    <a:gd name="T71" fmla="*/ 38 h 1707"/>
                    <a:gd name="T72" fmla="*/ 25 w 2339"/>
                    <a:gd name="T73" fmla="*/ 37 h 1707"/>
                    <a:gd name="T74" fmla="*/ 25 w 2339"/>
                    <a:gd name="T75" fmla="*/ 38 h 1707"/>
                    <a:gd name="T76" fmla="*/ 23 w 2339"/>
                    <a:gd name="T77" fmla="*/ 37 h 1707"/>
                    <a:gd name="T78" fmla="*/ 21 w 2339"/>
                    <a:gd name="T79" fmla="*/ 36 h 1707"/>
                    <a:gd name="T80" fmla="*/ 22 w 2339"/>
                    <a:gd name="T81" fmla="*/ 32 h 1707"/>
                    <a:gd name="T82" fmla="*/ 20 w 2339"/>
                    <a:gd name="T83" fmla="*/ 30 h 1707"/>
                    <a:gd name="T84" fmla="*/ 16 w 2339"/>
                    <a:gd name="T85" fmla="*/ 31 h 1707"/>
                    <a:gd name="T86" fmla="*/ 13 w 2339"/>
                    <a:gd name="T87" fmla="*/ 32 h 1707"/>
                    <a:gd name="T88" fmla="*/ 13 w 2339"/>
                    <a:gd name="T89" fmla="*/ 31 h 1707"/>
                    <a:gd name="T90" fmla="*/ 9 w 2339"/>
                    <a:gd name="T91" fmla="*/ 30 h 1707"/>
                    <a:gd name="T92" fmla="*/ 5 w 2339"/>
                    <a:gd name="T93" fmla="*/ 28 h 1707"/>
                    <a:gd name="T94" fmla="*/ 5 w 2339"/>
                    <a:gd name="T95" fmla="*/ 26 h 1707"/>
                    <a:gd name="T96" fmla="*/ 6 w 2339"/>
                    <a:gd name="T97" fmla="*/ 23 h 1707"/>
                    <a:gd name="T98" fmla="*/ 3 w 2339"/>
                    <a:gd name="T99" fmla="*/ 23 h 1707"/>
                    <a:gd name="T100" fmla="*/ 1 w 2339"/>
                    <a:gd name="T101" fmla="*/ 20 h 1707"/>
                    <a:gd name="T102" fmla="*/ 0 w 2339"/>
                    <a:gd name="T103" fmla="*/ 19 h 170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39"/>
                    <a:gd name="T157" fmla="*/ 0 h 1707"/>
                    <a:gd name="T158" fmla="*/ 2339 w 2339"/>
                    <a:gd name="T159" fmla="*/ 1707 h 170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39" h="1707">
                      <a:moveTo>
                        <a:pt x="0" y="812"/>
                      </a:moveTo>
                      <a:lnTo>
                        <a:pt x="15" y="747"/>
                      </a:lnTo>
                      <a:lnTo>
                        <a:pt x="98" y="730"/>
                      </a:lnTo>
                      <a:lnTo>
                        <a:pt x="245" y="642"/>
                      </a:lnTo>
                      <a:lnTo>
                        <a:pt x="267" y="572"/>
                      </a:lnTo>
                      <a:lnTo>
                        <a:pt x="238" y="491"/>
                      </a:lnTo>
                      <a:lnTo>
                        <a:pt x="331" y="469"/>
                      </a:lnTo>
                      <a:lnTo>
                        <a:pt x="357" y="362"/>
                      </a:lnTo>
                      <a:lnTo>
                        <a:pt x="454" y="368"/>
                      </a:lnTo>
                      <a:lnTo>
                        <a:pt x="465" y="299"/>
                      </a:lnTo>
                      <a:lnTo>
                        <a:pt x="539" y="264"/>
                      </a:lnTo>
                      <a:lnTo>
                        <a:pt x="578" y="322"/>
                      </a:lnTo>
                      <a:lnTo>
                        <a:pt x="633" y="345"/>
                      </a:lnTo>
                      <a:lnTo>
                        <a:pt x="652" y="469"/>
                      </a:lnTo>
                      <a:lnTo>
                        <a:pt x="821" y="519"/>
                      </a:lnTo>
                      <a:lnTo>
                        <a:pt x="892" y="606"/>
                      </a:lnTo>
                      <a:lnTo>
                        <a:pt x="1033" y="602"/>
                      </a:lnTo>
                      <a:lnTo>
                        <a:pt x="1190" y="667"/>
                      </a:lnTo>
                      <a:lnTo>
                        <a:pt x="1395" y="606"/>
                      </a:lnTo>
                      <a:lnTo>
                        <a:pt x="1459" y="557"/>
                      </a:lnTo>
                      <a:lnTo>
                        <a:pt x="1459" y="488"/>
                      </a:lnTo>
                      <a:lnTo>
                        <a:pt x="1518" y="496"/>
                      </a:lnTo>
                      <a:lnTo>
                        <a:pt x="1649" y="398"/>
                      </a:lnTo>
                      <a:lnTo>
                        <a:pt x="1748" y="392"/>
                      </a:lnTo>
                      <a:lnTo>
                        <a:pt x="1701" y="318"/>
                      </a:lnTo>
                      <a:lnTo>
                        <a:pt x="1604" y="337"/>
                      </a:lnTo>
                      <a:lnTo>
                        <a:pt x="1603" y="254"/>
                      </a:lnTo>
                      <a:lnTo>
                        <a:pt x="1627" y="207"/>
                      </a:lnTo>
                      <a:lnTo>
                        <a:pt x="1684" y="234"/>
                      </a:lnTo>
                      <a:lnTo>
                        <a:pt x="1738" y="204"/>
                      </a:lnTo>
                      <a:lnTo>
                        <a:pt x="1795" y="92"/>
                      </a:lnTo>
                      <a:lnTo>
                        <a:pt x="1770" y="51"/>
                      </a:lnTo>
                      <a:lnTo>
                        <a:pt x="1908" y="0"/>
                      </a:lnTo>
                      <a:lnTo>
                        <a:pt x="1986" y="35"/>
                      </a:lnTo>
                      <a:lnTo>
                        <a:pt x="2056" y="224"/>
                      </a:lnTo>
                      <a:lnTo>
                        <a:pt x="2173" y="266"/>
                      </a:lnTo>
                      <a:lnTo>
                        <a:pt x="2193" y="335"/>
                      </a:lnTo>
                      <a:lnTo>
                        <a:pt x="2339" y="291"/>
                      </a:lnTo>
                      <a:lnTo>
                        <a:pt x="2270" y="475"/>
                      </a:lnTo>
                      <a:lnTo>
                        <a:pt x="2185" y="503"/>
                      </a:lnTo>
                      <a:lnTo>
                        <a:pt x="2198" y="572"/>
                      </a:lnTo>
                      <a:lnTo>
                        <a:pt x="2173" y="615"/>
                      </a:lnTo>
                      <a:lnTo>
                        <a:pt x="2159" y="602"/>
                      </a:lnTo>
                      <a:lnTo>
                        <a:pt x="2083" y="652"/>
                      </a:lnTo>
                      <a:lnTo>
                        <a:pt x="2083" y="679"/>
                      </a:lnTo>
                      <a:lnTo>
                        <a:pt x="2030" y="670"/>
                      </a:lnTo>
                      <a:lnTo>
                        <a:pt x="1936" y="753"/>
                      </a:lnTo>
                      <a:lnTo>
                        <a:pt x="1819" y="820"/>
                      </a:lnTo>
                      <a:lnTo>
                        <a:pt x="1857" y="730"/>
                      </a:lnTo>
                      <a:lnTo>
                        <a:pt x="1838" y="701"/>
                      </a:lnTo>
                      <a:lnTo>
                        <a:pt x="1684" y="801"/>
                      </a:lnTo>
                      <a:lnTo>
                        <a:pt x="1681" y="829"/>
                      </a:lnTo>
                      <a:lnTo>
                        <a:pt x="1732" y="894"/>
                      </a:lnTo>
                      <a:lnTo>
                        <a:pt x="1800" y="866"/>
                      </a:lnTo>
                      <a:lnTo>
                        <a:pt x="1869" y="890"/>
                      </a:lnTo>
                      <a:lnTo>
                        <a:pt x="1777" y="941"/>
                      </a:lnTo>
                      <a:lnTo>
                        <a:pt x="1739" y="1013"/>
                      </a:lnTo>
                      <a:lnTo>
                        <a:pt x="1841" y="1167"/>
                      </a:lnTo>
                      <a:lnTo>
                        <a:pt x="1773" y="1154"/>
                      </a:lnTo>
                      <a:lnTo>
                        <a:pt x="1841" y="1208"/>
                      </a:lnTo>
                      <a:lnTo>
                        <a:pt x="1776" y="1240"/>
                      </a:lnTo>
                      <a:lnTo>
                        <a:pt x="1846" y="1255"/>
                      </a:lnTo>
                      <a:lnTo>
                        <a:pt x="1716" y="1504"/>
                      </a:lnTo>
                      <a:lnTo>
                        <a:pt x="1630" y="1579"/>
                      </a:lnTo>
                      <a:lnTo>
                        <a:pt x="1546" y="1602"/>
                      </a:lnTo>
                      <a:lnTo>
                        <a:pt x="1540" y="1603"/>
                      </a:lnTo>
                      <a:lnTo>
                        <a:pt x="1518" y="1589"/>
                      </a:lnTo>
                      <a:lnTo>
                        <a:pt x="1498" y="1629"/>
                      </a:lnTo>
                      <a:lnTo>
                        <a:pt x="1399" y="1654"/>
                      </a:lnTo>
                      <a:lnTo>
                        <a:pt x="1390" y="1707"/>
                      </a:lnTo>
                      <a:lnTo>
                        <a:pt x="1373" y="1643"/>
                      </a:lnTo>
                      <a:lnTo>
                        <a:pt x="1306" y="1648"/>
                      </a:lnTo>
                      <a:lnTo>
                        <a:pt x="1204" y="1572"/>
                      </a:lnTo>
                      <a:lnTo>
                        <a:pt x="1089" y="1606"/>
                      </a:lnTo>
                      <a:lnTo>
                        <a:pt x="1066" y="1607"/>
                      </a:lnTo>
                      <a:lnTo>
                        <a:pt x="1068" y="1654"/>
                      </a:lnTo>
                      <a:lnTo>
                        <a:pt x="1052" y="1642"/>
                      </a:lnTo>
                      <a:lnTo>
                        <a:pt x="980" y="1618"/>
                      </a:lnTo>
                      <a:lnTo>
                        <a:pt x="956" y="1530"/>
                      </a:lnTo>
                      <a:lnTo>
                        <a:pt x="911" y="1541"/>
                      </a:lnTo>
                      <a:lnTo>
                        <a:pt x="954" y="1411"/>
                      </a:lnTo>
                      <a:lnTo>
                        <a:pt x="954" y="1367"/>
                      </a:lnTo>
                      <a:lnTo>
                        <a:pt x="903" y="1340"/>
                      </a:lnTo>
                      <a:lnTo>
                        <a:pt x="864" y="1322"/>
                      </a:lnTo>
                      <a:lnTo>
                        <a:pt x="852" y="1273"/>
                      </a:lnTo>
                      <a:lnTo>
                        <a:pt x="691" y="1354"/>
                      </a:lnTo>
                      <a:lnTo>
                        <a:pt x="619" y="1332"/>
                      </a:lnTo>
                      <a:lnTo>
                        <a:pt x="579" y="1378"/>
                      </a:lnTo>
                      <a:lnTo>
                        <a:pt x="574" y="1345"/>
                      </a:lnTo>
                      <a:lnTo>
                        <a:pt x="549" y="1353"/>
                      </a:lnTo>
                      <a:lnTo>
                        <a:pt x="467" y="1353"/>
                      </a:lnTo>
                      <a:lnTo>
                        <a:pt x="402" y="1282"/>
                      </a:lnTo>
                      <a:lnTo>
                        <a:pt x="283" y="1236"/>
                      </a:lnTo>
                      <a:lnTo>
                        <a:pt x="201" y="1205"/>
                      </a:lnTo>
                      <a:lnTo>
                        <a:pt x="184" y="1128"/>
                      </a:lnTo>
                      <a:lnTo>
                        <a:pt x="223" y="1119"/>
                      </a:lnTo>
                      <a:lnTo>
                        <a:pt x="199" y="1056"/>
                      </a:lnTo>
                      <a:lnTo>
                        <a:pt x="252" y="983"/>
                      </a:lnTo>
                      <a:lnTo>
                        <a:pt x="212" y="958"/>
                      </a:lnTo>
                      <a:lnTo>
                        <a:pt x="150" y="985"/>
                      </a:lnTo>
                      <a:lnTo>
                        <a:pt x="38" y="901"/>
                      </a:lnTo>
                      <a:lnTo>
                        <a:pt x="42" y="890"/>
                      </a:lnTo>
                      <a:lnTo>
                        <a:pt x="42" y="830"/>
                      </a:lnTo>
                      <a:lnTo>
                        <a:pt x="0" y="812"/>
                      </a:lnTo>
                      <a:close/>
                    </a:path>
                  </a:pathLst>
                </a:custGeom>
                <a:solidFill>
                  <a:schemeClr val="bg1">
                    <a:lumMod val="65000"/>
                  </a:schemeClr>
                </a:solid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3" name="Freeform 335"/>
                <p:cNvSpPr/>
                <p:nvPr/>
              </p:nvSpPr>
              <p:spPr bwMode="auto">
                <a:xfrm>
                  <a:off x="2931" y="2830"/>
                  <a:ext cx="24" cy="22"/>
                </a:xfrm>
                <a:custGeom>
                  <a:avLst/>
                  <a:gdLst>
                    <a:gd name="T0" fmla="*/ 0 w 84"/>
                    <a:gd name="T1" fmla="*/ 1 h 80"/>
                    <a:gd name="T2" fmla="*/ 1 w 84"/>
                    <a:gd name="T3" fmla="*/ 0 h 80"/>
                    <a:gd name="T4" fmla="*/ 2 w 84"/>
                    <a:gd name="T5" fmla="*/ 0 h 80"/>
                    <a:gd name="T6" fmla="*/ 1 w 84"/>
                    <a:gd name="T7" fmla="*/ 2 h 80"/>
                    <a:gd name="T8" fmla="*/ 0 w 84"/>
                    <a:gd name="T9" fmla="*/ 1 h 80"/>
                    <a:gd name="T10" fmla="*/ 0 60000 65536"/>
                    <a:gd name="T11" fmla="*/ 0 60000 65536"/>
                    <a:gd name="T12" fmla="*/ 0 60000 65536"/>
                    <a:gd name="T13" fmla="*/ 0 60000 65536"/>
                    <a:gd name="T14" fmla="*/ 0 60000 65536"/>
                    <a:gd name="T15" fmla="*/ 0 w 84"/>
                    <a:gd name="T16" fmla="*/ 0 h 80"/>
                    <a:gd name="T17" fmla="*/ 84 w 84"/>
                    <a:gd name="T18" fmla="*/ 80 h 80"/>
                  </a:gdLst>
                  <a:ahLst/>
                  <a:cxnLst>
                    <a:cxn ang="T10">
                      <a:pos x="T0" y="T1"/>
                    </a:cxn>
                    <a:cxn ang="T11">
                      <a:pos x="T2" y="T3"/>
                    </a:cxn>
                    <a:cxn ang="T12">
                      <a:pos x="T4" y="T5"/>
                    </a:cxn>
                    <a:cxn ang="T13">
                      <a:pos x="T6" y="T7"/>
                    </a:cxn>
                    <a:cxn ang="T14">
                      <a:pos x="T8" y="T9"/>
                    </a:cxn>
                  </a:cxnLst>
                  <a:rect l="T15" t="T16" r="T17" b="T18"/>
                  <a:pathLst>
                    <a:path w="84" h="80">
                      <a:moveTo>
                        <a:pt x="0" y="65"/>
                      </a:moveTo>
                      <a:lnTo>
                        <a:pt x="27" y="0"/>
                      </a:lnTo>
                      <a:lnTo>
                        <a:pt x="84" y="15"/>
                      </a:lnTo>
                      <a:lnTo>
                        <a:pt x="38" y="80"/>
                      </a:lnTo>
                      <a:lnTo>
                        <a:pt x="0" y="6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4" name="Freeform 336"/>
                <p:cNvSpPr/>
                <p:nvPr/>
              </p:nvSpPr>
              <p:spPr bwMode="auto">
                <a:xfrm>
                  <a:off x="3054" y="2763"/>
                  <a:ext cx="19" cy="41"/>
                </a:xfrm>
                <a:custGeom>
                  <a:avLst/>
                  <a:gdLst>
                    <a:gd name="T0" fmla="*/ 0 w 67"/>
                    <a:gd name="T1" fmla="*/ 1 h 144"/>
                    <a:gd name="T2" fmla="*/ 1 w 67"/>
                    <a:gd name="T3" fmla="*/ 3 h 144"/>
                    <a:gd name="T4" fmla="*/ 1 w 67"/>
                    <a:gd name="T5" fmla="*/ 0 h 144"/>
                    <a:gd name="T6" fmla="*/ 1 w 67"/>
                    <a:gd name="T7" fmla="*/ 0 h 144"/>
                    <a:gd name="T8" fmla="*/ 0 w 67"/>
                    <a:gd name="T9" fmla="*/ 1 h 144"/>
                    <a:gd name="T10" fmla="*/ 0 60000 65536"/>
                    <a:gd name="T11" fmla="*/ 0 60000 65536"/>
                    <a:gd name="T12" fmla="*/ 0 60000 65536"/>
                    <a:gd name="T13" fmla="*/ 0 60000 65536"/>
                    <a:gd name="T14" fmla="*/ 0 60000 65536"/>
                    <a:gd name="T15" fmla="*/ 0 w 67"/>
                    <a:gd name="T16" fmla="*/ 0 h 144"/>
                    <a:gd name="T17" fmla="*/ 67 w 67"/>
                    <a:gd name="T18" fmla="*/ 144 h 144"/>
                  </a:gdLst>
                  <a:ahLst/>
                  <a:cxnLst>
                    <a:cxn ang="T10">
                      <a:pos x="T0" y="T1"/>
                    </a:cxn>
                    <a:cxn ang="T11">
                      <a:pos x="T2" y="T3"/>
                    </a:cxn>
                    <a:cxn ang="T12">
                      <a:pos x="T4" y="T5"/>
                    </a:cxn>
                    <a:cxn ang="T13">
                      <a:pos x="T6" y="T7"/>
                    </a:cxn>
                    <a:cxn ang="T14">
                      <a:pos x="T8" y="T9"/>
                    </a:cxn>
                  </a:cxnLst>
                  <a:rect l="T15" t="T16" r="T17" b="T18"/>
                  <a:pathLst>
                    <a:path w="67" h="144">
                      <a:moveTo>
                        <a:pt x="0" y="60"/>
                      </a:moveTo>
                      <a:lnTo>
                        <a:pt x="28" y="144"/>
                      </a:lnTo>
                      <a:lnTo>
                        <a:pt x="67" y="0"/>
                      </a:lnTo>
                      <a:lnTo>
                        <a:pt x="33" y="2"/>
                      </a:lnTo>
                      <a:lnTo>
                        <a:pt x="0" y="6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45" name="Freeform 337"/>
                <p:cNvSpPr/>
                <p:nvPr/>
              </p:nvSpPr>
              <p:spPr bwMode="auto">
                <a:xfrm>
                  <a:off x="1875" y="2380"/>
                  <a:ext cx="116" cy="54"/>
                </a:xfrm>
                <a:custGeom>
                  <a:avLst/>
                  <a:gdLst>
                    <a:gd name="T0" fmla="*/ 0 w 403"/>
                    <a:gd name="T1" fmla="*/ 1 h 190"/>
                    <a:gd name="T2" fmla="*/ 2 w 403"/>
                    <a:gd name="T3" fmla="*/ 3 h 190"/>
                    <a:gd name="T4" fmla="*/ 4 w 403"/>
                    <a:gd name="T5" fmla="*/ 3 h 190"/>
                    <a:gd name="T6" fmla="*/ 5 w 403"/>
                    <a:gd name="T7" fmla="*/ 4 h 190"/>
                    <a:gd name="T8" fmla="*/ 6 w 403"/>
                    <a:gd name="T9" fmla="*/ 4 h 190"/>
                    <a:gd name="T10" fmla="*/ 8 w 403"/>
                    <a:gd name="T11" fmla="*/ 3 h 190"/>
                    <a:gd name="T12" fmla="*/ 9 w 403"/>
                    <a:gd name="T13" fmla="*/ 4 h 190"/>
                    <a:gd name="T14" fmla="*/ 9 w 403"/>
                    <a:gd name="T15" fmla="*/ 3 h 190"/>
                    <a:gd name="T16" fmla="*/ 7 w 403"/>
                    <a:gd name="T17" fmla="*/ 3 h 190"/>
                    <a:gd name="T18" fmla="*/ 3 w 403"/>
                    <a:gd name="T19" fmla="*/ 0 h 190"/>
                    <a:gd name="T20" fmla="*/ 2 w 403"/>
                    <a:gd name="T21" fmla="*/ 0 h 190"/>
                    <a:gd name="T22" fmla="*/ 0 w 403"/>
                    <a:gd name="T23" fmla="*/ 1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3"/>
                    <a:gd name="T37" fmla="*/ 0 h 190"/>
                    <a:gd name="T38" fmla="*/ 403 w 403"/>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3" h="190">
                      <a:moveTo>
                        <a:pt x="0" y="47"/>
                      </a:moveTo>
                      <a:lnTo>
                        <a:pt x="72" y="135"/>
                      </a:lnTo>
                      <a:lnTo>
                        <a:pt x="184" y="134"/>
                      </a:lnTo>
                      <a:lnTo>
                        <a:pt x="201" y="171"/>
                      </a:lnTo>
                      <a:lnTo>
                        <a:pt x="251" y="190"/>
                      </a:lnTo>
                      <a:lnTo>
                        <a:pt x="340" y="146"/>
                      </a:lnTo>
                      <a:lnTo>
                        <a:pt x="392" y="155"/>
                      </a:lnTo>
                      <a:lnTo>
                        <a:pt x="403" y="117"/>
                      </a:lnTo>
                      <a:lnTo>
                        <a:pt x="306" y="106"/>
                      </a:lnTo>
                      <a:lnTo>
                        <a:pt x="110" y="17"/>
                      </a:lnTo>
                      <a:lnTo>
                        <a:pt x="87" y="0"/>
                      </a:lnTo>
                      <a:lnTo>
                        <a:pt x="0" y="4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52" name="Freeform 338"/>
                <p:cNvSpPr/>
                <p:nvPr/>
              </p:nvSpPr>
              <p:spPr bwMode="auto">
                <a:xfrm>
                  <a:off x="1835" y="2266"/>
                  <a:ext cx="29" cy="50"/>
                </a:xfrm>
                <a:custGeom>
                  <a:avLst/>
                  <a:gdLst>
                    <a:gd name="T0" fmla="*/ 0 w 100"/>
                    <a:gd name="T1" fmla="*/ 3 h 175"/>
                    <a:gd name="T2" fmla="*/ 0 w 100"/>
                    <a:gd name="T3" fmla="*/ 1 h 175"/>
                    <a:gd name="T4" fmla="*/ 2 w 100"/>
                    <a:gd name="T5" fmla="*/ 0 h 175"/>
                    <a:gd name="T6" fmla="*/ 2 w 100"/>
                    <a:gd name="T7" fmla="*/ 2 h 175"/>
                    <a:gd name="T8" fmla="*/ 2 w 100"/>
                    <a:gd name="T9" fmla="*/ 2 h 175"/>
                    <a:gd name="T10" fmla="*/ 1 w 100"/>
                    <a:gd name="T11" fmla="*/ 3 h 175"/>
                    <a:gd name="T12" fmla="*/ 1 w 100"/>
                    <a:gd name="T13" fmla="*/ 4 h 175"/>
                    <a:gd name="T14" fmla="*/ 0 w 100"/>
                    <a:gd name="T15" fmla="*/ 4 h 175"/>
                    <a:gd name="T16" fmla="*/ 0 w 100"/>
                    <a:gd name="T17" fmla="*/ 3 h 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0"/>
                    <a:gd name="T28" fmla="*/ 0 h 175"/>
                    <a:gd name="T29" fmla="*/ 100 w 100"/>
                    <a:gd name="T30" fmla="*/ 175 h 1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0" h="175">
                      <a:moveTo>
                        <a:pt x="0" y="133"/>
                      </a:moveTo>
                      <a:lnTo>
                        <a:pt x="6" y="47"/>
                      </a:lnTo>
                      <a:lnTo>
                        <a:pt x="87" y="0"/>
                      </a:lnTo>
                      <a:lnTo>
                        <a:pt x="72" y="69"/>
                      </a:lnTo>
                      <a:lnTo>
                        <a:pt x="100" y="89"/>
                      </a:lnTo>
                      <a:lnTo>
                        <a:pt x="48" y="127"/>
                      </a:lnTo>
                      <a:lnTo>
                        <a:pt x="46" y="175"/>
                      </a:lnTo>
                      <a:lnTo>
                        <a:pt x="16" y="175"/>
                      </a:lnTo>
                      <a:lnTo>
                        <a:pt x="0" y="13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55" name="Freeform 339"/>
                <p:cNvSpPr/>
                <p:nvPr/>
              </p:nvSpPr>
              <p:spPr bwMode="auto">
                <a:xfrm>
                  <a:off x="1854" y="2304"/>
                  <a:ext cx="10" cy="6"/>
                </a:xfrm>
                <a:custGeom>
                  <a:avLst/>
                  <a:gdLst>
                    <a:gd name="T0" fmla="*/ 0 w 36"/>
                    <a:gd name="T1" fmla="*/ 1 h 22"/>
                    <a:gd name="T2" fmla="*/ 1 w 36"/>
                    <a:gd name="T3" fmla="*/ 0 h 22"/>
                    <a:gd name="T4" fmla="*/ 1 w 36"/>
                    <a:gd name="T5" fmla="*/ 0 h 22"/>
                    <a:gd name="T6" fmla="*/ 0 w 36"/>
                    <a:gd name="T7" fmla="*/ 1 h 22"/>
                    <a:gd name="T8" fmla="*/ 0 60000 65536"/>
                    <a:gd name="T9" fmla="*/ 0 60000 65536"/>
                    <a:gd name="T10" fmla="*/ 0 60000 65536"/>
                    <a:gd name="T11" fmla="*/ 0 60000 65536"/>
                    <a:gd name="T12" fmla="*/ 0 w 36"/>
                    <a:gd name="T13" fmla="*/ 0 h 22"/>
                    <a:gd name="T14" fmla="*/ 36 w 36"/>
                    <a:gd name="T15" fmla="*/ 22 h 22"/>
                  </a:gdLst>
                  <a:ahLst/>
                  <a:cxnLst>
                    <a:cxn ang="T8">
                      <a:pos x="T0" y="T1"/>
                    </a:cxn>
                    <a:cxn ang="T9">
                      <a:pos x="T2" y="T3"/>
                    </a:cxn>
                    <a:cxn ang="T10">
                      <a:pos x="T4" y="T5"/>
                    </a:cxn>
                    <a:cxn ang="T11">
                      <a:pos x="T6" y="T7"/>
                    </a:cxn>
                  </a:cxnLst>
                  <a:rect l="T12" t="T13" r="T14" b="T15"/>
                  <a:pathLst>
                    <a:path w="36" h="22">
                      <a:moveTo>
                        <a:pt x="0" y="22"/>
                      </a:moveTo>
                      <a:lnTo>
                        <a:pt x="30" y="0"/>
                      </a:lnTo>
                      <a:lnTo>
                        <a:pt x="36" y="14"/>
                      </a:lnTo>
                      <a:lnTo>
                        <a:pt x="0" y="2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56" name="Freeform 340"/>
                <p:cNvSpPr/>
                <p:nvPr/>
              </p:nvSpPr>
              <p:spPr bwMode="auto">
                <a:xfrm>
                  <a:off x="1868" y="2293"/>
                  <a:ext cx="17" cy="21"/>
                </a:xfrm>
                <a:custGeom>
                  <a:avLst/>
                  <a:gdLst>
                    <a:gd name="T0" fmla="*/ 0 w 61"/>
                    <a:gd name="T1" fmla="*/ 1 h 74"/>
                    <a:gd name="T2" fmla="*/ 1 w 61"/>
                    <a:gd name="T3" fmla="*/ 2 h 74"/>
                    <a:gd name="T4" fmla="*/ 1 w 61"/>
                    <a:gd name="T5" fmla="*/ 1 h 74"/>
                    <a:gd name="T6" fmla="*/ 1 w 61"/>
                    <a:gd name="T7" fmla="*/ 0 h 74"/>
                    <a:gd name="T8" fmla="*/ 0 w 61"/>
                    <a:gd name="T9" fmla="*/ 1 h 74"/>
                    <a:gd name="T10" fmla="*/ 0 60000 65536"/>
                    <a:gd name="T11" fmla="*/ 0 60000 65536"/>
                    <a:gd name="T12" fmla="*/ 0 60000 65536"/>
                    <a:gd name="T13" fmla="*/ 0 60000 65536"/>
                    <a:gd name="T14" fmla="*/ 0 60000 65536"/>
                    <a:gd name="T15" fmla="*/ 0 w 61"/>
                    <a:gd name="T16" fmla="*/ 0 h 74"/>
                    <a:gd name="T17" fmla="*/ 61 w 61"/>
                    <a:gd name="T18" fmla="*/ 74 h 74"/>
                  </a:gdLst>
                  <a:ahLst/>
                  <a:cxnLst>
                    <a:cxn ang="T10">
                      <a:pos x="T0" y="T1"/>
                    </a:cxn>
                    <a:cxn ang="T11">
                      <a:pos x="T2" y="T3"/>
                    </a:cxn>
                    <a:cxn ang="T12">
                      <a:pos x="T4" y="T5"/>
                    </a:cxn>
                    <a:cxn ang="T13">
                      <a:pos x="T6" y="T7"/>
                    </a:cxn>
                    <a:cxn ang="T14">
                      <a:pos x="T8" y="T9"/>
                    </a:cxn>
                  </a:cxnLst>
                  <a:rect l="T15" t="T16" r="T17" b="T18"/>
                  <a:pathLst>
                    <a:path w="61" h="74">
                      <a:moveTo>
                        <a:pt x="0" y="39"/>
                      </a:moveTo>
                      <a:lnTo>
                        <a:pt x="48" y="74"/>
                      </a:lnTo>
                      <a:lnTo>
                        <a:pt x="61" y="38"/>
                      </a:lnTo>
                      <a:lnTo>
                        <a:pt x="52" y="0"/>
                      </a:lnTo>
                      <a:lnTo>
                        <a:pt x="0" y="3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58" name="Freeform 341"/>
                <p:cNvSpPr/>
                <p:nvPr/>
              </p:nvSpPr>
              <p:spPr bwMode="auto">
                <a:xfrm>
                  <a:off x="1970" y="2019"/>
                  <a:ext cx="119" cy="207"/>
                </a:xfrm>
                <a:custGeom>
                  <a:avLst/>
                  <a:gdLst>
                    <a:gd name="T0" fmla="*/ 0 w 416"/>
                    <a:gd name="T1" fmla="*/ 2 h 726"/>
                    <a:gd name="T2" fmla="*/ 1 w 416"/>
                    <a:gd name="T3" fmla="*/ 1 h 726"/>
                    <a:gd name="T4" fmla="*/ 2 w 416"/>
                    <a:gd name="T5" fmla="*/ 2 h 726"/>
                    <a:gd name="T6" fmla="*/ 3 w 416"/>
                    <a:gd name="T7" fmla="*/ 3 h 726"/>
                    <a:gd name="T8" fmla="*/ 5 w 416"/>
                    <a:gd name="T9" fmla="*/ 2 h 726"/>
                    <a:gd name="T10" fmla="*/ 5 w 416"/>
                    <a:gd name="T11" fmla="*/ 0 h 726"/>
                    <a:gd name="T12" fmla="*/ 7 w 416"/>
                    <a:gd name="T13" fmla="*/ 0 h 726"/>
                    <a:gd name="T14" fmla="*/ 8 w 416"/>
                    <a:gd name="T15" fmla="*/ 1 h 726"/>
                    <a:gd name="T16" fmla="*/ 7 w 416"/>
                    <a:gd name="T17" fmla="*/ 2 h 726"/>
                    <a:gd name="T18" fmla="*/ 7 w 416"/>
                    <a:gd name="T19" fmla="*/ 3 h 726"/>
                    <a:gd name="T20" fmla="*/ 9 w 416"/>
                    <a:gd name="T21" fmla="*/ 4 h 726"/>
                    <a:gd name="T22" fmla="*/ 8 w 416"/>
                    <a:gd name="T23" fmla="*/ 5 h 726"/>
                    <a:gd name="T24" fmla="*/ 9 w 416"/>
                    <a:gd name="T25" fmla="*/ 7 h 726"/>
                    <a:gd name="T26" fmla="*/ 8 w 416"/>
                    <a:gd name="T27" fmla="*/ 9 h 726"/>
                    <a:gd name="T28" fmla="*/ 10 w 416"/>
                    <a:gd name="T29" fmla="*/ 13 h 726"/>
                    <a:gd name="T30" fmla="*/ 6 w 416"/>
                    <a:gd name="T31" fmla="*/ 16 h 726"/>
                    <a:gd name="T32" fmla="*/ 2 w 416"/>
                    <a:gd name="T33" fmla="*/ 17 h 726"/>
                    <a:gd name="T34" fmla="*/ 2 w 416"/>
                    <a:gd name="T35" fmla="*/ 16 h 726"/>
                    <a:gd name="T36" fmla="*/ 1 w 416"/>
                    <a:gd name="T37" fmla="*/ 16 h 726"/>
                    <a:gd name="T38" fmla="*/ 1 w 416"/>
                    <a:gd name="T39" fmla="*/ 12 h 726"/>
                    <a:gd name="T40" fmla="*/ 4 w 416"/>
                    <a:gd name="T41" fmla="*/ 9 h 726"/>
                    <a:gd name="T42" fmla="*/ 3 w 416"/>
                    <a:gd name="T43" fmla="*/ 7 h 726"/>
                    <a:gd name="T44" fmla="*/ 3 w 416"/>
                    <a:gd name="T45" fmla="*/ 4 h 726"/>
                    <a:gd name="T46" fmla="*/ 0 w 416"/>
                    <a:gd name="T47" fmla="*/ 2 h 7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6"/>
                    <a:gd name="T73" fmla="*/ 0 h 726"/>
                    <a:gd name="T74" fmla="*/ 416 w 416"/>
                    <a:gd name="T75" fmla="*/ 726 h 7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6" h="726">
                      <a:moveTo>
                        <a:pt x="0" y="76"/>
                      </a:moveTo>
                      <a:lnTo>
                        <a:pt x="27" y="55"/>
                      </a:lnTo>
                      <a:lnTo>
                        <a:pt x="72" y="97"/>
                      </a:lnTo>
                      <a:lnTo>
                        <a:pt x="151" y="105"/>
                      </a:lnTo>
                      <a:lnTo>
                        <a:pt x="196" y="79"/>
                      </a:lnTo>
                      <a:lnTo>
                        <a:pt x="208" y="17"/>
                      </a:lnTo>
                      <a:lnTo>
                        <a:pt x="284" y="0"/>
                      </a:lnTo>
                      <a:lnTo>
                        <a:pt x="324" y="25"/>
                      </a:lnTo>
                      <a:lnTo>
                        <a:pt x="319" y="76"/>
                      </a:lnTo>
                      <a:lnTo>
                        <a:pt x="303" y="126"/>
                      </a:lnTo>
                      <a:lnTo>
                        <a:pt x="362" y="190"/>
                      </a:lnTo>
                      <a:lnTo>
                        <a:pt x="325" y="236"/>
                      </a:lnTo>
                      <a:lnTo>
                        <a:pt x="365" y="316"/>
                      </a:lnTo>
                      <a:lnTo>
                        <a:pt x="353" y="387"/>
                      </a:lnTo>
                      <a:lnTo>
                        <a:pt x="416" y="537"/>
                      </a:lnTo>
                      <a:lnTo>
                        <a:pt x="269" y="680"/>
                      </a:lnTo>
                      <a:lnTo>
                        <a:pt x="94" y="726"/>
                      </a:lnTo>
                      <a:lnTo>
                        <a:pt x="83" y="697"/>
                      </a:lnTo>
                      <a:lnTo>
                        <a:pt x="27" y="674"/>
                      </a:lnTo>
                      <a:lnTo>
                        <a:pt x="20" y="533"/>
                      </a:lnTo>
                      <a:lnTo>
                        <a:pt x="189" y="381"/>
                      </a:lnTo>
                      <a:lnTo>
                        <a:pt x="134" y="306"/>
                      </a:lnTo>
                      <a:lnTo>
                        <a:pt x="112" y="155"/>
                      </a:lnTo>
                      <a:lnTo>
                        <a:pt x="0" y="7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59" name="Freeform 342"/>
                <p:cNvSpPr/>
                <p:nvPr/>
              </p:nvSpPr>
              <p:spPr bwMode="auto">
                <a:xfrm>
                  <a:off x="1698" y="2380"/>
                  <a:ext cx="137" cy="138"/>
                </a:xfrm>
                <a:custGeom>
                  <a:avLst/>
                  <a:gdLst>
                    <a:gd name="T0" fmla="*/ 0 w 482"/>
                    <a:gd name="T1" fmla="*/ 3 h 484"/>
                    <a:gd name="T2" fmla="*/ 0 w 482"/>
                    <a:gd name="T3" fmla="*/ 4 h 484"/>
                    <a:gd name="T4" fmla="*/ 3 w 482"/>
                    <a:gd name="T5" fmla="*/ 5 h 484"/>
                    <a:gd name="T6" fmla="*/ 2 w 482"/>
                    <a:gd name="T7" fmla="*/ 6 h 484"/>
                    <a:gd name="T8" fmla="*/ 3 w 482"/>
                    <a:gd name="T9" fmla="*/ 6 h 484"/>
                    <a:gd name="T10" fmla="*/ 3 w 482"/>
                    <a:gd name="T11" fmla="*/ 8 h 484"/>
                    <a:gd name="T12" fmla="*/ 3 w 482"/>
                    <a:gd name="T13" fmla="*/ 10 h 484"/>
                    <a:gd name="T14" fmla="*/ 5 w 482"/>
                    <a:gd name="T15" fmla="*/ 11 h 484"/>
                    <a:gd name="T16" fmla="*/ 5 w 482"/>
                    <a:gd name="T17" fmla="*/ 11 h 484"/>
                    <a:gd name="T18" fmla="*/ 7 w 482"/>
                    <a:gd name="T19" fmla="*/ 11 h 484"/>
                    <a:gd name="T20" fmla="*/ 7 w 482"/>
                    <a:gd name="T21" fmla="*/ 10 h 484"/>
                    <a:gd name="T22" fmla="*/ 8 w 482"/>
                    <a:gd name="T23" fmla="*/ 10 h 484"/>
                    <a:gd name="T24" fmla="*/ 9 w 482"/>
                    <a:gd name="T25" fmla="*/ 10 h 484"/>
                    <a:gd name="T26" fmla="*/ 11 w 482"/>
                    <a:gd name="T27" fmla="*/ 9 h 484"/>
                    <a:gd name="T28" fmla="*/ 10 w 482"/>
                    <a:gd name="T29" fmla="*/ 8 h 484"/>
                    <a:gd name="T30" fmla="*/ 10 w 482"/>
                    <a:gd name="T31" fmla="*/ 7 h 484"/>
                    <a:gd name="T32" fmla="*/ 9 w 482"/>
                    <a:gd name="T33" fmla="*/ 6 h 484"/>
                    <a:gd name="T34" fmla="*/ 11 w 482"/>
                    <a:gd name="T35" fmla="*/ 5 h 484"/>
                    <a:gd name="T36" fmla="*/ 11 w 482"/>
                    <a:gd name="T37" fmla="*/ 3 h 484"/>
                    <a:gd name="T38" fmla="*/ 9 w 482"/>
                    <a:gd name="T39" fmla="*/ 2 h 484"/>
                    <a:gd name="T40" fmla="*/ 9 w 482"/>
                    <a:gd name="T41" fmla="*/ 2 h 484"/>
                    <a:gd name="T42" fmla="*/ 7 w 482"/>
                    <a:gd name="T43" fmla="*/ 0 h 484"/>
                    <a:gd name="T44" fmla="*/ 6 w 482"/>
                    <a:gd name="T45" fmla="*/ 0 h 484"/>
                    <a:gd name="T46" fmla="*/ 5 w 482"/>
                    <a:gd name="T47" fmla="*/ 2 h 484"/>
                    <a:gd name="T48" fmla="*/ 3 w 482"/>
                    <a:gd name="T49" fmla="*/ 2 h 484"/>
                    <a:gd name="T50" fmla="*/ 3 w 482"/>
                    <a:gd name="T51" fmla="*/ 3 h 484"/>
                    <a:gd name="T52" fmla="*/ 0 w 482"/>
                    <a:gd name="T53" fmla="*/ 3 h 4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2"/>
                    <a:gd name="T82" fmla="*/ 0 h 484"/>
                    <a:gd name="T83" fmla="*/ 482 w 482"/>
                    <a:gd name="T84" fmla="*/ 484 h 4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2" h="484">
                      <a:moveTo>
                        <a:pt x="0" y="147"/>
                      </a:moveTo>
                      <a:lnTo>
                        <a:pt x="15" y="189"/>
                      </a:lnTo>
                      <a:lnTo>
                        <a:pt x="115" y="219"/>
                      </a:lnTo>
                      <a:lnTo>
                        <a:pt x="96" y="242"/>
                      </a:lnTo>
                      <a:lnTo>
                        <a:pt x="135" y="275"/>
                      </a:lnTo>
                      <a:lnTo>
                        <a:pt x="150" y="327"/>
                      </a:lnTo>
                      <a:lnTo>
                        <a:pt x="107" y="430"/>
                      </a:lnTo>
                      <a:lnTo>
                        <a:pt x="228" y="472"/>
                      </a:lnTo>
                      <a:lnTo>
                        <a:pt x="240" y="477"/>
                      </a:lnTo>
                      <a:lnTo>
                        <a:pt x="297" y="484"/>
                      </a:lnTo>
                      <a:lnTo>
                        <a:pt x="297" y="444"/>
                      </a:lnTo>
                      <a:lnTo>
                        <a:pt x="330" y="421"/>
                      </a:lnTo>
                      <a:lnTo>
                        <a:pt x="408" y="448"/>
                      </a:lnTo>
                      <a:lnTo>
                        <a:pt x="456" y="407"/>
                      </a:lnTo>
                      <a:lnTo>
                        <a:pt x="430" y="348"/>
                      </a:lnTo>
                      <a:lnTo>
                        <a:pt x="441" y="293"/>
                      </a:lnTo>
                      <a:lnTo>
                        <a:pt x="402" y="261"/>
                      </a:lnTo>
                      <a:lnTo>
                        <a:pt x="456" y="195"/>
                      </a:lnTo>
                      <a:lnTo>
                        <a:pt x="482" y="123"/>
                      </a:lnTo>
                      <a:lnTo>
                        <a:pt x="410" y="92"/>
                      </a:lnTo>
                      <a:lnTo>
                        <a:pt x="392" y="84"/>
                      </a:lnTo>
                      <a:lnTo>
                        <a:pt x="280" y="0"/>
                      </a:lnTo>
                      <a:lnTo>
                        <a:pt x="244" y="15"/>
                      </a:lnTo>
                      <a:lnTo>
                        <a:pt x="197" y="96"/>
                      </a:lnTo>
                      <a:lnTo>
                        <a:pt x="104" y="81"/>
                      </a:lnTo>
                      <a:lnTo>
                        <a:pt x="122" y="143"/>
                      </a:lnTo>
                      <a:lnTo>
                        <a:pt x="0" y="14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0" name="Freeform 343"/>
                <p:cNvSpPr/>
                <p:nvPr/>
              </p:nvSpPr>
              <p:spPr bwMode="auto">
                <a:xfrm>
                  <a:off x="1840" y="2508"/>
                  <a:ext cx="9" cy="25"/>
                </a:xfrm>
                <a:custGeom>
                  <a:avLst/>
                  <a:gdLst>
                    <a:gd name="T0" fmla="*/ 0 w 31"/>
                    <a:gd name="T1" fmla="*/ 1 h 89"/>
                    <a:gd name="T2" fmla="*/ 1 w 31"/>
                    <a:gd name="T3" fmla="*/ 2 h 89"/>
                    <a:gd name="T4" fmla="*/ 1 w 31"/>
                    <a:gd name="T5" fmla="*/ 0 h 89"/>
                    <a:gd name="T6" fmla="*/ 0 w 31"/>
                    <a:gd name="T7" fmla="*/ 1 h 89"/>
                    <a:gd name="T8" fmla="*/ 0 60000 65536"/>
                    <a:gd name="T9" fmla="*/ 0 60000 65536"/>
                    <a:gd name="T10" fmla="*/ 0 60000 65536"/>
                    <a:gd name="T11" fmla="*/ 0 60000 65536"/>
                    <a:gd name="T12" fmla="*/ 0 w 31"/>
                    <a:gd name="T13" fmla="*/ 0 h 89"/>
                    <a:gd name="T14" fmla="*/ 31 w 31"/>
                    <a:gd name="T15" fmla="*/ 89 h 89"/>
                  </a:gdLst>
                  <a:ahLst/>
                  <a:cxnLst>
                    <a:cxn ang="T8">
                      <a:pos x="T0" y="T1"/>
                    </a:cxn>
                    <a:cxn ang="T9">
                      <a:pos x="T2" y="T3"/>
                    </a:cxn>
                    <a:cxn ang="T10">
                      <a:pos x="T4" y="T5"/>
                    </a:cxn>
                    <a:cxn ang="T11">
                      <a:pos x="T6" y="T7"/>
                    </a:cxn>
                  </a:cxnLst>
                  <a:rect l="T12" t="T13" r="T14" b="T15"/>
                  <a:pathLst>
                    <a:path w="31" h="89">
                      <a:moveTo>
                        <a:pt x="0" y="46"/>
                      </a:moveTo>
                      <a:lnTo>
                        <a:pt x="28" y="89"/>
                      </a:lnTo>
                      <a:lnTo>
                        <a:pt x="31" y="0"/>
                      </a:lnTo>
                      <a:lnTo>
                        <a:pt x="0" y="4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1" name="Freeform 344"/>
                <p:cNvSpPr/>
                <p:nvPr/>
              </p:nvSpPr>
              <p:spPr bwMode="auto">
                <a:xfrm>
                  <a:off x="1811" y="2316"/>
                  <a:ext cx="96" cy="122"/>
                </a:xfrm>
                <a:custGeom>
                  <a:avLst/>
                  <a:gdLst>
                    <a:gd name="T0" fmla="*/ 0 w 335"/>
                    <a:gd name="T1" fmla="*/ 4 h 429"/>
                    <a:gd name="T2" fmla="*/ 0 w 335"/>
                    <a:gd name="T3" fmla="*/ 6 h 429"/>
                    <a:gd name="T4" fmla="*/ 0 w 335"/>
                    <a:gd name="T5" fmla="*/ 6 h 429"/>
                    <a:gd name="T6" fmla="*/ 0 w 335"/>
                    <a:gd name="T7" fmla="*/ 7 h 429"/>
                    <a:gd name="T8" fmla="*/ 2 w 335"/>
                    <a:gd name="T9" fmla="*/ 8 h 429"/>
                    <a:gd name="T10" fmla="*/ 1 w 335"/>
                    <a:gd name="T11" fmla="*/ 10 h 429"/>
                    <a:gd name="T12" fmla="*/ 3 w 335"/>
                    <a:gd name="T13" fmla="*/ 10 h 429"/>
                    <a:gd name="T14" fmla="*/ 6 w 335"/>
                    <a:gd name="T15" fmla="*/ 10 h 429"/>
                    <a:gd name="T16" fmla="*/ 7 w 335"/>
                    <a:gd name="T17" fmla="*/ 8 h 429"/>
                    <a:gd name="T18" fmla="*/ 5 w 335"/>
                    <a:gd name="T19" fmla="*/ 6 h 429"/>
                    <a:gd name="T20" fmla="*/ 7 w 335"/>
                    <a:gd name="T21" fmla="*/ 5 h 429"/>
                    <a:gd name="T22" fmla="*/ 8 w 335"/>
                    <a:gd name="T23" fmla="*/ 5 h 429"/>
                    <a:gd name="T24" fmla="*/ 7 w 335"/>
                    <a:gd name="T25" fmla="*/ 1 h 429"/>
                    <a:gd name="T26" fmla="*/ 6 w 335"/>
                    <a:gd name="T27" fmla="*/ 1 h 429"/>
                    <a:gd name="T28" fmla="*/ 4 w 335"/>
                    <a:gd name="T29" fmla="*/ 1 h 429"/>
                    <a:gd name="T30" fmla="*/ 4 w 335"/>
                    <a:gd name="T31" fmla="*/ 1 h 429"/>
                    <a:gd name="T32" fmla="*/ 3 w 335"/>
                    <a:gd name="T33" fmla="*/ 0 h 429"/>
                    <a:gd name="T34" fmla="*/ 2 w 335"/>
                    <a:gd name="T35" fmla="*/ 0 h 429"/>
                    <a:gd name="T36" fmla="*/ 2 w 335"/>
                    <a:gd name="T37" fmla="*/ 2 h 429"/>
                    <a:gd name="T38" fmla="*/ 1 w 335"/>
                    <a:gd name="T39" fmla="*/ 2 h 429"/>
                    <a:gd name="T40" fmla="*/ 1 w 335"/>
                    <a:gd name="T41" fmla="*/ 2 h 429"/>
                    <a:gd name="T42" fmla="*/ 1 w 335"/>
                    <a:gd name="T43" fmla="*/ 4 h 429"/>
                    <a:gd name="T44" fmla="*/ 0 w 335"/>
                    <a:gd name="T45" fmla="*/ 4 h 4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5"/>
                    <a:gd name="T70" fmla="*/ 0 h 429"/>
                    <a:gd name="T71" fmla="*/ 335 w 335"/>
                    <a:gd name="T72" fmla="*/ 429 h 4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5" h="429">
                      <a:moveTo>
                        <a:pt x="0" y="178"/>
                      </a:moveTo>
                      <a:lnTo>
                        <a:pt x="2" y="247"/>
                      </a:lnTo>
                      <a:lnTo>
                        <a:pt x="5" y="279"/>
                      </a:lnTo>
                      <a:lnTo>
                        <a:pt x="10" y="317"/>
                      </a:lnTo>
                      <a:lnTo>
                        <a:pt x="82" y="348"/>
                      </a:lnTo>
                      <a:lnTo>
                        <a:pt x="56" y="420"/>
                      </a:lnTo>
                      <a:lnTo>
                        <a:pt x="130" y="429"/>
                      </a:lnTo>
                      <a:lnTo>
                        <a:pt x="262" y="428"/>
                      </a:lnTo>
                      <a:lnTo>
                        <a:pt x="297" y="359"/>
                      </a:lnTo>
                      <a:lnTo>
                        <a:pt x="225" y="271"/>
                      </a:lnTo>
                      <a:lnTo>
                        <a:pt x="309" y="224"/>
                      </a:lnTo>
                      <a:lnTo>
                        <a:pt x="335" y="237"/>
                      </a:lnTo>
                      <a:lnTo>
                        <a:pt x="309" y="65"/>
                      </a:lnTo>
                      <a:lnTo>
                        <a:pt x="250" y="23"/>
                      </a:lnTo>
                      <a:lnTo>
                        <a:pt x="180" y="53"/>
                      </a:lnTo>
                      <a:lnTo>
                        <a:pt x="189" y="33"/>
                      </a:lnTo>
                      <a:lnTo>
                        <a:pt x="130" y="0"/>
                      </a:lnTo>
                      <a:lnTo>
                        <a:pt x="100" y="0"/>
                      </a:lnTo>
                      <a:lnTo>
                        <a:pt x="99" y="95"/>
                      </a:lnTo>
                      <a:lnTo>
                        <a:pt x="67" y="69"/>
                      </a:lnTo>
                      <a:lnTo>
                        <a:pt x="45" y="99"/>
                      </a:lnTo>
                      <a:lnTo>
                        <a:pt x="41" y="156"/>
                      </a:lnTo>
                      <a:lnTo>
                        <a:pt x="0" y="17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3" name="Freeform 345"/>
                <p:cNvSpPr/>
                <p:nvPr/>
              </p:nvSpPr>
              <p:spPr bwMode="auto">
                <a:xfrm>
                  <a:off x="1966" y="2527"/>
                  <a:ext cx="68" cy="79"/>
                </a:xfrm>
                <a:custGeom>
                  <a:avLst/>
                  <a:gdLst>
                    <a:gd name="T0" fmla="*/ 0 w 241"/>
                    <a:gd name="T1" fmla="*/ 3 h 276"/>
                    <a:gd name="T2" fmla="*/ 1 w 241"/>
                    <a:gd name="T3" fmla="*/ 1 h 276"/>
                    <a:gd name="T4" fmla="*/ 3 w 241"/>
                    <a:gd name="T5" fmla="*/ 1 h 276"/>
                    <a:gd name="T6" fmla="*/ 5 w 241"/>
                    <a:gd name="T7" fmla="*/ 1 h 276"/>
                    <a:gd name="T8" fmla="*/ 5 w 241"/>
                    <a:gd name="T9" fmla="*/ 0 h 276"/>
                    <a:gd name="T10" fmla="*/ 5 w 241"/>
                    <a:gd name="T11" fmla="*/ 1 h 276"/>
                    <a:gd name="T12" fmla="*/ 4 w 241"/>
                    <a:gd name="T13" fmla="*/ 1 h 276"/>
                    <a:gd name="T14" fmla="*/ 3 w 241"/>
                    <a:gd name="T15" fmla="*/ 2 h 276"/>
                    <a:gd name="T16" fmla="*/ 2 w 241"/>
                    <a:gd name="T17" fmla="*/ 1 h 276"/>
                    <a:gd name="T18" fmla="*/ 3 w 241"/>
                    <a:gd name="T19" fmla="*/ 3 h 276"/>
                    <a:gd name="T20" fmla="*/ 2 w 241"/>
                    <a:gd name="T21" fmla="*/ 4 h 276"/>
                    <a:gd name="T22" fmla="*/ 3 w 241"/>
                    <a:gd name="T23" fmla="*/ 4 h 276"/>
                    <a:gd name="T24" fmla="*/ 3 w 241"/>
                    <a:gd name="T25" fmla="*/ 5 h 276"/>
                    <a:gd name="T26" fmla="*/ 2 w 241"/>
                    <a:gd name="T27" fmla="*/ 5 h 276"/>
                    <a:gd name="T28" fmla="*/ 3 w 241"/>
                    <a:gd name="T29" fmla="*/ 7 h 276"/>
                    <a:gd name="T30" fmla="*/ 1 w 241"/>
                    <a:gd name="T31" fmla="*/ 6 h 276"/>
                    <a:gd name="T32" fmla="*/ 1 w 241"/>
                    <a:gd name="T33" fmla="*/ 5 h 276"/>
                    <a:gd name="T34" fmla="*/ 3 w 241"/>
                    <a:gd name="T35" fmla="*/ 4 h 276"/>
                    <a:gd name="T36" fmla="*/ 1 w 241"/>
                    <a:gd name="T37" fmla="*/ 4 h 276"/>
                    <a:gd name="T38" fmla="*/ 0 w 241"/>
                    <a:gd name="T39" fmla="*/ 3 h 2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1"/>
                    <a:gd name="T61" fmla="*/ 0 h 276"/>
                    <a:gd name="T62" fmla="*/ 241 w 241"/>
                    <a:gd name="T63" fmla="*/ 276 h 2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1" h="276">
                      <a:moveTo>
                        <a:pt x="0" y="110"/>
                      </a:moveTo>
                      <a:lnTo>
                        <a:pt x="36" y="47"/>
                      </a:lnTo>
                      <a:lnTo>
                        <a:pt x="111" y="23"/>
                      </a:lnTo>
                      <a:lnTo>
                        <a:pt x="206" y="26"/>
                      </a:lnTo>
                      <a:lnTo>
                        <a:pt x="241" y="0"/>
                      </a:lnTo>
                      <a:lnTo>
                        <a:pt x="227" y="57"/>
                      </a:lnTo>
                      <a:lnTo>
                        <a:pt x="162" y="45"/>
                      </a:lnTo>
                      <a:lnTo>
                        <a:pt x="131" y="93"/>
                      </a:lnTo>
                      <a:lnTo>
                        <a:pt x="98" y="66"/>
                      </a:lnTo>
                      <a:lnTo>
                        <a:pt x="121" y="141"/>
                      </a:lnTo>
                      <a:lnTo>
                        <a:pt x="90" y="154"/>
                      </a:lnTo>
                      <a:lnTo>
                        <a:pt x="151" y="187"/>
                      </a:lnTo>
                      <a:lnTo>
                        <a:pt x="151" y="214"/>
                      </a:lnTo>
                      <a:lnTo>
                        <a:pt x="100" y="223"/>
                      </a:lnTo>
                      <a:lnTo>
                        <a:pt x="116" y="276"/>
                      </a:lnTo>
                      <a:lnTo>
                        <a:pt x="59" y="258"/>
                      </a:lnTo>
                      <a:lnTo>
                        <a:pt x="42" y="208"/>
                      </a:lnTo>
                      <a:lnTo>
                        <a:pt x="117" y="189"/>
                      </a:lnTo>
                      <a:lnTo>
                        <a:pt x="42" y="181"/>
                      </a:lnTo>
                      <a:lnTo>
                        <a:pt x="0" y="11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4" name="Freeform 346"/>
                <p:cNvSpPr/>
                <p:nvPr/>
              </p:nvSpPr>
              <p:spPr bwMode="auto">
                <a:xfrm>
                  <a:off x="2003" y="2619"/>
                  <a:ext cx="31" cy="5"/>
                </a:xfrm>
                <a:custGeom>
                  <a:avLst/>
                  <a:gdLst>
                    <a:gd name="T0" fmla="*/ 0 w 112"/>
                    <a:gd name="T1" fmla="*/ 0 h 19"/>
                    <a:gd name="T2" fmla="*/ 0 w 112"/>
                    <a:gd name="T3" fmla="*/ 0 h 19"/>
                    <a:gd name="T4" fmla="*/ 2 w 112"/>
                    <a:gd name="T5" fmla="*/ 0 h 19"/>
                    <a:gd name="T6" fmla="*/ 1 w 112"/>
                    <a:gd name="T7" fmla="*/ 0 h 19"/>
                    <a:gd name="T8" fmla="*/ 0 w 112"/>
                    <a:gd name="T9" fmla="*/ 0 h 19"/>
                    <a:gd name="T10" fmla="*/ 0 60000 65536"/>
                    <a:gd name="T11" fmla="*/ 0 60000 65536"/>
                    <a:gd name="T12" fmla="*/ 0 60000 65536"/>
                    <a:gd name="T13" fmla="*/ 0 60000 65536"/>
                    <a:gd name="T14" fmla="*/ 0 60000 65536"/>
                    <a:gd name="T15" fmla="*/ 0 w 112"/>
                    <a:gd name="T16" fmla="*/ 0 h 19"/>
                    <a:gd name="T17" fmla="*/ 112 w 112"/>
                    <a:gd name="T18" fmla="*/ 19 h 19"/>
                  </a:gdLst>
                  <a:ahLst/>
                  <a:cxnLst>
                    <a:cxn ang="T10">
                      <a:pos x="T0" y="T1"/>
                    </a:cxn>
                    <a:cxn ang="T11">
                      <a:pos x="T2" y="T3"/>
                    </a:cxn>
                    <a:cxn ang="T12">
                      <a:pos x="T4" y="T5"/>
                    </a:cxn>
                    <a:cxn ang="T13">
                      <a:pos x="T6" y="T7"/>
                    </a:cxn>
                    <a:cxn ang="T14">
                      <a:pos x="T8" y="T9"/>
                    </a:cxn>
                  </a:cxnLst>
                  <a:rect l="T15" t="T16" r="T17" b="T18"/>
                  <a:pathLst>
                    <a:path w="112" h="19">
                      <a:moveTo>
                        <a:pt x="0" y="19"/>
                      </a:moveTo>
                      <a:lnTo>
                        <a:pt x="10" y="0"/>
                      </a:lnTo>
                      <a:lnTo>
                        <a:pt x="112" y="19"/>
                      </a:lnTo>
                      <a:lnTo>
                        <a:pt x="34" y="19"/>
                      </a:lnTo>
                      <a:lnTo>
                        <a:pt x="0" y="1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6" name="Freeform 347"/>
                <p:cNvSpPr/>
                <p:nvPr/>
              </p:nvSpPr>
              <p:spPr bwMode="auto">
                <a:xfrm>
                  <a:off x="1922" y="2422"/>
                  <a:ext cx="72" cy="44"/>
                </a:xfrm>
                <a:custGeom>
                  <a:avLst/>
                  <a:gdLst>
                    <a:gd name="T0" fmla="*/ 0 w 254"/>
                    <a:gd name="T1" fmla="*/ 2 h 157"/>
                    <a:gd name="T2" fmla="*/ 1 w 254"/>
                    <a:gd name="T3" fmla="*/ 1 h 157"/>
                    <a:gd name="T4" fmla="*/ 2 w 254"/>
                    <a:gd name="T5" fmla="*/ 1 h 157"/>
                    <a:gd name="T6" fmla="*/ 4 w 254"/>
                    <a:gd name="T7" fmla="*/ 0 h 157"/>
                    <a:gd name="T8" fmla="*/ 5 w 254"/>
                    <a:gd name="T9" fmla="*/ 0 h 157"/>
                    <a:gd name="T10" fmla="*/ 6 w 254"/>
                    <a:gd name="T11" fmla="*/ 1 h 157"/>
                    <a:gd name="T12" fmla="*/ 3 w 254"/>
                    <a:gd name="T13" fmla="*/ 3 h 157"/>
                    <a:gd name="T14" fmla="*/ 2 w 254"/>
                    <a:gd name="T15" fmla="*/ 3 h 157"/>
                    <a:gd name="T16" fmla="*/ 0 w 254"/>
                    <a:gd name="T17" fmla="*/ 2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157"/>
                    <a:gd name="T29" fmla="*/ 254 w 254"/>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157">
                      <a:moveTo>
                        <a:pt x="0" y="93"/>
                      </a:moveTo>
                      <a:lnTo>
                        <a:pt x="39" y="25"/>
                      </a:lnTo>
                      <a:lnTo>
                        <a:pt x="89" y="44"/>
                      </a:lnTo>
                      <a:lnTo>
                        <a:pt x="178" y="0"/>
                      </a:lnTo>
                      <a:lnTo>
                        <a:pt x="230" y="9"/>
                      </a:lnTo>
                      <a:lnTo>
                        <a:pt x="254" y="34"/>
                      </a:lnTo>
                      <a:lnTo>
                        <a:pt x="154" y="139"/>
                      </a:lnTo>
                      <a:lnTo>
                        <a:pt x="73" y="157"/>
                      </a:lnTo>
                      <a:lnTo>
                        <a:pt x="0" y="9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7" name="Freeform 348"/>
                <p:cNvSpPr/>
                <p:nvPr/>
              </p:nvSpPr>
              <p:spPr bwMode="auto">
                <a:xfrm>
                  <a:off x="2488" y="2613"/>
                  <a:ext cx="318" cy="369"/>
                </a:xfrm>
                <a:custGeom>
                  <a:avLst/>
                  <a:gdLst>
                    <a:gd name="T0" fmla="*/ 0 w 1118"/>
                    <a:gd name="T1" fmla="*/ 14 h 1294"/>
                    <a:gd name="T2" fmla="*/ 1 w 1118"/>
                    <a:gd name="T3" fmla="*/ 13 h 1294"/>
                    <a:gd name="T4" fmla="*/ 3 w 1118"/>
                    <a:gd name="T5" fmla="*/ 13 h 1294"/>
                    <a:gd name="T6" fmla="*/ 1 w 1118"/>
                    <a:gd name="T7" fmla="*/ 10 h 1294"/>
                    <a:gd name="T8" fmla="*/ 2 w 1118"/>
                    <a:gd name="T9" fmla="*/ 9 h 1294"/>
                    <a:gd name="T10" fmla="*/ 3 w 1118"/>
                    <a:gd name="T11" fmla="*/ 9 h 1294"/>
                    <a:gd name="T12" fmla="*/ 6 w 1118"/>
                    <a:gd name="T13" fmla="*/ 6 h 1294"/>
                    <a:gd name="T14" fmla="*/ 6 w 1118"/>
                    <a:gd name="T15" fmla="*/ 5 h 1294"/>
                    <a:gd name="T16" fmla="*/ 6 w 1118"/>
                    <a:gd name="T17" fmla="*/ 4 h 1294"/>
                    <a:gd name="T18" fmla="*/ 5 w 1118"/>
                    <a:gd name="T19" fmla="*/ 3 h 1294"/>
                    <a:gd name="T20" fmla="*/ 5 w 1118"/>
                    <a:gd name="T21" fmla="*/ 1 h 1294"/>
                    <a:gd name="T22" fmla="*/ 8 w 1118"/>
                    <a:gd name="T23" fmla="*/ 1 h 1294"/>
                    <a:gd name="T24" fmla="*/ 9 w 1118"/>
                    <a:gd name="T25" fmla="*/ 1 h 1294"/>
                    <a:gd name="T26" fmla="*/ 10 w 1118"/>
                    <a:gd name="T27" fmla="*/ 0 h 1294"/>
                    <a:gd name="T28" fmla="*/ 11 w 1118"/>
                    <a:gd name="T29" fmla="*/ 1 h 1294"/>
                    <a:gd name="T30" fmla="*/ 10 w 1118"/>
                    <a:gd name="T31" fmla="*/ 2 h 1294"/>
                    <a:gd name="T32" fmla="*/ 10 w 1118"/>
                    <a:gd name="T33" fmla="*/ 4 h 1294"/>
                    <a:gd name="T34" fmla="*/ 9 w 1118"/>
                    <a:gd name="T35" fmla="*/ 4 h 1294"/>
                    <a:gd name="T36" fmla="*/ 10 w 1118"/>
                    <a:gd name="T37" fmla="*/ 6 h 1294"/>
                    <a:gd name="T38" fmla="*/ 11 w 1118"/>
                    <a:gd name="T39" fmla="*/ 7 h 1294"/>
                    <a:gd name="T40" fmla="*/ 11 w 1118"/>
                    <a:gd name="T41" fmla="*/ 8 h 1294"/>
                    <a:gd name="T42" fmla="*/ 13 w 1118"/>
                    <a:gd name="T43" fmla="*/ 10 h 1294"/>
                    <a:gd name="T44" fmla="*/ 17 w 1118"/>
                    <a:gd name="T45" fmla="*/ 11 h 1294"/>
                    <a:gd name="T46" fmla="*/ 18 w 1118"/>
                    <a:gd name="T47" fmla="*/ 9 h 1294"/>
                    <a:gd name="T48" fmla="*/ 18 w 1118"/>
                    <a:gd name="T49" fmla="*/ 9 h 1294"/>
                    <a:gd name="T50" fmla="*/ 18 w 1118"/>
                    <a:gd name="T51" fmla="*/ 10 h 1294"/>
                    <a:gd name="T52" fmla="*/ 18 w 1118"/>
                    <a:gd name="T53" fmla="*/ 11 h 1294"/>
                    <a:gd name="T54" fmla="*/ 21 w 1118"/>
                    <a:gd name="T55" fmla="*/ 10 h 1294"/>
                    <a:gd name="T56" fmla="*/ 21 w 1118"/>
                    <a:gd name="T57" fmla="*/ 9 h 1294"/>
                    <a:gd name="T58" fmla="*/ 24 w 1118"/>
                    <a:gd name="T59" fmla="*/ 7 h 1294"/>
                    <a:gd name="T60" fmla="*/ 25 w 1118"/>
                    <a:gd name="T61" fmla="*/ 9 h 1294"/>
                    <a:gd name="T62" fmla="*/ 26 w 1118"/>
                    <a:gd name="T63" fmla="*/ 9 h 1294"/>
                    <a:gd name="T64" fmla="*/ 25 w 1118"/>
                    <a:gd name="T65" fmla="*/ 10 h 1294"/>
                    <a:gd name="T66" fmla="*/ 24 w 1118"/>
                    <a:gd name="T67" fmla="*/ 11 h 1294"/>
                    <a:gd name="T68" fmla="*/ 22 w 1118"/>
                    <a:gd name="T69" fmla="*/ 15 h 1294"/>
                    <a:gd name="T70" fmla="*/ 21 w 1118"/>
                    <a:gd name="T71" fmla="*/ 14 h 1294"/>
                    <a:gd name="T72" fmla="*/ 21 w 1118"/>
                    <a:gd name="T73" fmla="*/ 14 h 1294"/>
                    <a:gd name="T74" fmla="*/ 20 w 1118"/>
                    <a:gd name="T75" fmla="*/ 13 h 1294"/>
                    <a:gd name="T76" fmla="*/ 21 w 1118"/>
                    <a:gd name="T77" fmla="*/ 12 h 1294"/>
                    <a:gd name="T78" fmla="*/ 19 w 1118"/>
                    <a:gd name="T79" fmla="*/ 12 h 1294"/>
                    <a:gd name="T80" fmla="*/ 18 w 1118"/>
                    <a:gd name="T81" fmla="*/ 11 h 1294"/>
                    <a:gd name="T82" fmla="*/ 18 w 1118"/>
                    <a:gd name="T83" fmla="*/ 11 h 1294"/>
                    <a:gd name="T84" fmla="*/ 18 w 1118"/>
                    <a:gd name="T85" fmla="*/ 12 h 1294"/>
                    <a:gd name="T86" fmla="*/ 17 w 1118"/>
                    <a:gd name="T87" fmla="*/ 13 h 1294"/>
                    <a:gd name="T88" fmla="*/ 18 w 1118"/>
                    <a:gd name="T89" fmla="*/ 13 h 1294"/>
                    <a:gd name="T90" fmla="*/ 18 w 1118"/>
                    <a:gd name="T91" fmla="*/ 16 h 1294"/>
                    <a:gd name="T92" fmla="*/ 18 w 1118"/>
                    <a:gd name="T93" fmla="*/ 15 h 1294"/>
                    <a:gd name="T94" fmla="*/ 16 w 1118"/>
                    <a:gd name="T95" fmla="*/ 18 h 1294"/>
                    <a:gd name="T96" fmla="*/ 11 w 1118"/>
                    <a:gd name="T97" fmla="*/ 22 h 1294"/>
                    <a:gd name="T98" fmla="*/ 10 w 1118"/>
                    <a:gd name="T99" fmla="*/ 28 h 1294"/>
                    <a:gd name="T100" fmla="*/ 8 w 1118"/>
                    <a:gd name="T101" fmla="*/ 30 h 1294"/>
                    <a:gd name="T102" fmla="*/ 6 w 1118"/>
                    <a:gd name="T103" fmla="*/ 26 h 1294"/>
                    <a:gd name="T104" fmla="*/ 5 w 1118"/>
                    <a:gd name="T105" fmla="*/ 22 h 1294"/>
                    <a:gd name="T106" fmla="*/ 5 w 1118"/>
                    <a:gd name="T107" fmla="*/ 21 h 1294"/>
                    <a:gd name="T108" fmla="*/ 4 w 1118"/>
                    <a:gd name="T109" fmla="*/ 15 h 1294"/>
                    <a:gd name="T110" fmla="*/ 4 w 1118"/>
                    <a:gd name="T111" fmla="*/ 15 h 1294"/>
                    <a:gd name="T112" fmla="*/ 3 w 1118"/>
                    <a:gd name="T113" fmla="*/ 16 h 1294"/>
                    <a:gd name="T114" fmla="*/ 2 w 1118"/>
                    <a:gd name="T115" fmla="*/ 17 h 1294"/>
                    <a:gd name="T116" fmla="*/ 1 w 1118"/>
                    <a:gd name="T117" fmla="*/ 15 h 1294"/>
                    <a:gd name="T118" fmla="*/ 2 w 1118"/>
                    <a:gd name="T119" fmla="*/ 14 h 1294"/>
                    <a:gd name="T120" fmla="*/ 1 w 1118"/>
                    <a:gd name="T121" fmla="*/ 15 h 1294"/>
                    <a:gd name="T122" fmla="*/ 0 w 1118"/>
                    <a:gd name="T123" fmla="*/ 14 h 12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18"/>
                    <a:gd name="T187" fmla="*/ 0 h 1294"/>
                    <a:gd name="T188" fmla="*/ 1118 w 1118"/>
                    <a:gd name="T189" fmla="*/ 1294 h 12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18" h="1294">
                      <a:moveTo>
                        <a:pt x="0" y="588"/>
                      </a:moveTo>
                      <a:lnTo>
                        <a:pt x="31" y="560"/>
                      </a:lnTo>
                      <a:lnTo>
                        <a:pt x="116" y="560"/>
                      </a:lnTo>
                      <a:lnTo>
                        <a:pt x="55" y="424"/>
                      </a:lnTo>
                      <a:lnTo>
                        <a:pt x="93" y="387"/>
                      </a:lnTo>
                      <a:lnTo>
                        <a:pt x="141" y="392"/>
                      </a:lnTo>
                      <a:lnTo>
                        <a:pt x="257" y="243"/>
                      </a:lnTo>
                      <a:lnTo>
                        <a:pt x="250" y="204"/>
                      </a:lnTo>
                      <a:lnTo>
                        <a:pt x="277" y="180"/>
                      </a:lnTo>
                      <a:lnTo>
                        <a:pt x="228" y="134"/>
                      </a:lnTo>
                      <a:lnTo>
                        <a:pt x="226" y="62"/>
                      </a:lnTo>
                      <a:lnTo>
                        <a:pt x="336" y="62"/>
                      </a:lnTo>
                      <a:lnTo>
                        <a:pt x="365" y="27"/>
                      </a:lnTo>
                      <a:lnTo>
                        <a:pt x="427" y="0"/>
                      </a:lnTo>
                      <a:lnTo>
                        <a:pt x="467" y="25"/>
                      </a:lnTo>
                      <a:lnTo>
                        <a:pt x="414" y="98"/>
                      </a:lnTo>
                      <a:lnTo>
                        <a:pt x="438" y="161"/>
                      </a:lnTo>
                      <a:lnTo>
                        <a:pt x="399" y="170"/>
                      </a:lnTo>
                      <a:lnTo>
                        <a:pt x="416" y="247"/>
                      </a:lnTo>
                      <a:lnTo>
                        <a:pt x="498" y="278"/>
                      </a:lnTo>
                      <a:lnTo>
                        <a:pt x="459" y="350"/>
                      </a:lnTo>
                      <a:lnTo>
                        <a:pt x="561" y="419"/>
                      </a:lnTo>
                      <a:lnTo>
                        <a:pt x="761" y="462"/>
                      </a:lnTo>
                      <a:lnTo>
                        <a:pt x="764" y="395"/>
                      </a:lnTo>
                      <a:lnTo>
                        <a:pt x="789" y="387"/>
                      </a:lnTo>
                      <a:lnTo>
                        <a:pt x="794" y="420"/>
                      </a:lnTo>
                      <a:lnTo>
                        <a:pt x="810" y="449"/>
                      </a:lnTo>
                      <a:lnTo>
                        <a:pt x="915" y="437"/>
                      </a:lnTo>
                      <a:lnTo>
                        <a:pt x="906" y="396"/>
                      </a:lnTo>
                      <a:lnTo>
                        <a:pt x="1067" y="315"/>
                      </a:lnTo>
                      <a:lnTo>
                        <a:pt x="1079" y="364"/>
                      </a:lnTo>
                      <a:lnTo>
                        <a:pt x="1118" y="382"/>
                      </a:lnTo>
                      <a:lnTo>
                        <a:pt x="1103" y="430"/>
                      </a:lnTo>
                      <a:lnTo>
                        <a:pt x="1036" y="458"/>
                      </a:lnTo>
                      <a:lnTo>
                        <a:pt x="936" y="671"/>
                      </a:lnTo>
                      <a:lnTo>
                        <a:pt x="919" y="587"/>
                      </a:lnTo>
                      <a:lnTo>
                        <a:pt x="901" y="621"/>
                      </a:lnTo>
                      <a:lnTo>
                        <a:pt x="876" y="577"/>
                      </a:lnTo>
                      <a:lnTo>
                        <a:pt x="921" y="524"/>
                      </a:lnTo>
                      <a:lnTo>
                        <a:pt x="836" y="516"/>
                      </a:lnTo>
                      <a:lnTo>
                        <a:pt x="778" y="457"/>
                      </a:lnTo>
                      <a:lnTo>
                        <a:pt x="763" y="489"/>
                      </a:lnTo>
                      <a:lnTo>
                        <a:pt x="781" y="516"/>
                      </a:lnTo>
                      <a:lnTo>
                        <a:pt x="757" y="535"/>
                      </a:lnTo>
                      <a:lnTo>
                        <a:pt x="780" y="562"/>
                      </a:lnTo>
                      <a:lnTo>
                        <a:pt x="794" y="684"/>
                      </a:lnTo>
                      <a:lnTo>
                        <a:pt x="763" y="665"/>
                      </a:lnTo>
                      <a:lnTo>
                        <a:pt x="698" y="763"/>
                      </a:lnTo>
                      <a:lnTo>
                        <a:pt x="466" y="956"/>
                      </a:lnTo>
                      <a:lnTo>
                        <a:pt x="449" y="1199"/>
                      </a:lnTo>
                      <a:lnTo>
                        <a:pt x="355" y="1294"/>
                      </a:lnTo>
                      <a:lnTo>
                        <a:pt x="267" y="1109"/>
                      </a:lnTo>
                      <a:lnTo>
                        <a:pt x="233" y="961"/>
                      </a:lnTo>
                      <a:lnTo>
                        <a:pt x="200" y="926"/>
                      </a:lnTo>
                      <a:lnTo>
                        <a:pt x="179" y="657"/>
                      </a:lnTo>
                      <a:lnTo>
                        <a:pt x="156" y="649"/>
                      </a:lnTo>
                      <a:lnTo>
                        <a:pt x="144" y="706"/>
                      </a:lnTo>
                      <a:lnTo>
                        <a:pt x="90" y="723"/>
                      </a:lnTo>
                      <a:lnTo>
                        <a:pt x="34" y="650"/>
                      </a:lnTo>
                      <a:lnTo>
                        <a:pt x="89" y="615"/>
                      </a:lnTo>
                      <a:lnTo>
                        <a:pt x="34" y="630"/>
                      </a:lnTo>
                      <a:lnTo>
                        <a:pt x="0" y="58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8" name="Freeform 349"/>
                <p:cNvSpPr/>
                <p:nvPr/>
              </p:nvSpPr>
              <p:spPr bwMode="auto">
                <a:xfrm>
                  <a:off x="2783" y="3013"/>
                  <a:ext cx="119" cy="143"/>
                </a:xfrm>
                <a:custGeom>
                  <a:avLst/>
                  <a:gdLst>
                    <a:gd name="T0" fmla="*/ 0 w 416"/>
                    <a:gd name="T1" fmla="*/ 0 h 502"/>
                    <a:gd name="T2" fmla="*/ 2 w 416"/>
                    <a:gd name="T3" fmla="*/ 0 h 502"/>
                    <a:gd name="T4" fmla="*/ 5 w 416"/>
                    <a:gd name="T5" fmla="*/ 3 h 502"/>
                    <a:gd name="T6" fmla="*/ 7 w 416"/>
                    <a:gd name="T7" fmla="*/ 5 h 502"/>
                    <a:gd name="T8" fmla="*/ 7 w 416"/>
                    <a:gd name="T9" fmla="*/ 5 h 502"/>
                    <a:gd name="T10" fmla="*/ 8 w 416"/>
                    <a:gd name="T11" fmla="*/ 5 h 502"/>
                    <a:gd name="T12" fmla="*/ 7 w 416"/>
                    <a:gd name="T13" fmla="*/ 7 h 502"/>
                    <a:gd name="T14" fmla="*/ 10 w 416"/>
                    <a:gd name="T15" fmla="*/ 9 h 502"/>
                    <a:gd name="T16" fmla="*/ 9 w 416"/>
                    <a:gd name="T17" fmla="*/ 11 h 502"/>
                    <a:gd name="T18" fmla="*/ 9 w 416"/>
                    <a:gd name="T19" fmla="*/ 12 h 502"/>
                    <a:gd name="T20" fmla="*/ 7 w 416"/>
                    <a:gd name="T21" fmla="*/ 10 h 502"/>
                    <a:gd name="T22" fmla="*/ 3 w 416"/>
                    <a:gd name="T23" fmla="*/ 4 h 502"/>
                    <a:gd name="T24" fmla="*/ 0 w 416"/>
                    <a:gd name="T25" fmla="*/ 0 h 5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6"/>
                    <a:gd name="T40" fmla="*/ 0 h 502"/>
                    <a:gd name="T41" fmla="*/ 416 w 416"/>
                    <a:gd name="T42" fmla="*/ 502 h 5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6" h="502">
                      <a:moveTo>
                        <a:pt x="0" y="0"/>
                      </a:moveTo>
                      <a:lnTo>
                        <a:pt x="93" y="19"/>
                      </a:lnTo>
                      <a:lnTo>
                        <a:pt x="212" y="152"/>
                      </a:lnTo>
                      <a:lnTo>
                        <a:pt x="305" y="198"/>
                      </a:lnTo>
                      <a:lnTo>
                        <a:pt x="292" y="234"/>
                      </a:lnTo>
                      <a:lnTo>
                        <a:pt x="326" y="232"/>
                      </a:lnTo>
                      <a:lnTo>
                        <a:pt x="322" y="282"/>
                      </a:lnTo>
                      <a:lnTo>
                        <a:pt x="416" y="375"/>
                      </a:lnTo>
                      <a:lnTo>
                        <a:pt x="405" y="500"/>
                      </a:lnTo>
                      <a:lnTo>
                        <a:pt x="367" y="502"/>
                      </a:lnTo>
                      <a:lnTo>
                        <a:pt x="282" y="428"/>
                      </a:lnTo>
                      <a:lnTo>
                        <a:pt x="144" y="176"/>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69" name="Freeform 350"/>
                <p:cNvSpPr/>
                <p:nvPr/>
              </p:nvSpPr>
              <p:spPr bwMode="auto">
                <a:xfrm>
                  <a:off x="2895" y="3159"/>
                  <a:ext cx="98" cy="36"/>
                </a:xfrm>
                <a:custGeom>
                  <a:avLst/>
                  <a:gdLst>
                    <a:gd name="T0" fmla="*/ 0 w 346"/>
                    <a:gd name="T1" fmla="*/ 1 h 126"/>
                    <a:gd name="T2" fmla="*/ 1 w 346"/>
                    <a:gd name="T3" fmla="*/ 0 h 126"/>
                    <a:gd name="T4" fmla="*/ 6 w 346"/>
                    <a:gd name="T5" fmla="*/ 1 h 126"/>
                    <a:gd name="T6" fmla="*/ 7 w 346"/>
                    <a:gd name="T7" fmla="*/ 2 h 126"/>
                    <a:gd name="T8" fmla="*/ 8 w 346"/>
                    <a:gd name="T9" fmla="*/ 2 h 126"/>
                    <a:gd name="T10" fmla="*/ 8 w 346"/>
                    <a:gd name="T11" fmla="*/ 3 h 126"/>
                    <a:gd name="T12" fmla="*/ 1 w 346"/>
                    <a:gd name="T13" fmla="*/ 1 h 126"/>
                    <a:gd name="T14" fmla="*/ 0 w 346"/>
                    <a:gd name="T15" fmla="*/ 1 h 126"/>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26"/>
                    <a:gd name="T26" fmla="*/ 346 w 346"/>
                    <a:gd name="T27" fmla="*/ 126 h 1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26">
                      <a:moveTo>
                        <a:pt x="0" y="35"/>
                      </a:moveTo>
                      <a:lnTo>
                        <a:pt x="23" y="0"/>
                      </a:lnTo>
                      <a:lnTo>
                        <a:pt x="266" y="39"/>
                      </a:lnTo>
                      <a:lnTo>
                        <a:pt x="291" y="70"/>
                      </a:lnTo>
                      <a:lnTo>
                        <a:pt x="341" y="83"/>
                      </a:lnTo>
                      <a:lnTo>
                        <a:pt x="346" y="126"/>
                      </a:lnTo>
                      <a:lnTo>
                        <a:pt x="63" y="66"/>
                      </a:lnTo>
                      <a:lnTo>
                        <a:pt x="0" y="3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0" name="Freeform 351"/>
                <p:cNvSpPr/>
                <p:nvPr/>
              </p:nvSpPr>
              <p:spPr bwMode="auto">
                <a:xfrm>
                  <a:off x="2934" y="3030"/>
                  <a:ext cx="107" cy="106"/>
                </a:xfrm>
                <a:custGeom>
                  <a:avLst/>
                  <a:gdLst>
                    <a:gd name="T0" fmla="*/ 0 w 375"/>
                    <a:gd name="T1" fmla="*/ 4 h 372"/>
                    <a:gd name="T2" fmla="*/ 1 w 375"/>
                    <a:gd name="T3" fmla="*/ 3 h 372"/>
                    <a:gd name="T4" fmla="*/ 1 w 375"/>
                    <a:gd name="T5" fmla="*/ 3 h 372"/>
                    <a:gd name="T6" fmla="*/ 4 w 375"/>
                    <a:gd name="T7" fmla="*/ 3 h 372"/>
                    <a:gd name="T8" fmla="*/ 5 w 375"/>
                    <a:gd name="T9" fmla="*/ 3 h 372"/>
                    <a:gd name="T10" fmla="*/ 6 w 375"/>
                    <a:gd name="T11" fmla="*/ 0 h 372"/>
                    <a:gd name="T12" fmla="*/ 7 w 375"/>
                    <a:gd name="T13" fmla="*/ 0 h 372"/>
                    <a:gd name="T14" fmla="*/ 7 w 375"/>
                    <a:gd name="T15" fmla="*/ 1 h 372"/>
                    <a:gd name="T16" fmla="*/ 9 w 375"/>
                    <a:gd name="T17" fmla="*/ 3 h 372"/>
                    <a:gd name="T18" fmla="*/ 8 w 375"/>
                    <a:gd name="T19" fmla="*/ 3 h 372"/>
                    <a:gd name="T20" fmla="*/ 6 w 375"/>
                    <a:gd name="T21" fmla="*/ 6 h 372"/>
                    <a:gd name="T22" fmla="*/ 6 w 375"/>
                    <a:gd name="T23" fmla="*/ 8 h 372"/>
                    <a:gd name="T24" fmla="*/ 5 w 375"/>
                    <a:gd name="T25" fmla="*/ 9 h 372"/>
                    <a:gd name="T26" fmla="*/ 3 w 375"/>
                    <a:gd name="T27" fmla="*/ 8 h 372"/>
                    <a:gd name="T28" fmla="*/ 3 w 375"/>
                    <a:gd name="T29" fmla="*/ 8 h 372"/>
                    <a:gd name="T30" fmla="*/ 2 w 375"/>
                    <a:gd name="T31" fmla="*/ 7 h 372"/>
                    <a:gd name="T32" fmla="*/ 1 w 375"/>
                    <a:gd name="T33" fmla="*/ 7 h 372"/>
                    <a:gd name="T34" fmla="*/ 0 w 375"/>
                    <a:gd name="T35" fmla="*/ 4 h 3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5"/>
                    <a:gd name="T55" fmla="*/ 0 h 372"/>
                    <a:gd name="T56" fmla="*/ 375 w 375"/>
                    <a:gd name="T57" fmla="*/ 372 h 3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5" h="372">
                      <a:moveTo>
                        <a:pt x="0" y="168"/>
                      </a:moveTo>
                      <a:lnTo>
                        <a:pt x="25" y="120"/>
                      </a:lnTo>
                      <a:lnTo>
                        <a:pt x="58" y="149"/>
                      </a:lnTo>
                      <a:lnTo>
                        <a:pt x="168" y="138"/>
                      </a:lnTo>
                      <a:lnTo>
                        <a:pt x="207" y="123"/>
                      </a:lnTo>
                      <a:lnTo>
                        <a:pt x="259" y="0"/>
                      </a:lnTo>
                      <a:lnTo>
                        <a:pt x="324" y="5"/>
                      </a:lnTo>
                      <a:lnTo>
                        <a:pt x="309" y="36"/>
                      </a:lnTo>
                      <a:lnTo>
                        <a:pt x="375" y="149"/>
                      </a:lnTo>
                      <a:lnTo>
                        <a:pt x="340" y="141"/>
                      </a:lnTo>
                      <a:lnTo>
                        <a:pt x="275" y="270"/>
                      </a:lnTo>
                      <a:lnTo>
                        <a:pt x="266" y="349"/>
                      </a:lnTo>
                      <a:lnTo>
                        <a:pt x="223" y="372"/>
                      </a:lnTo>
                      <a:lnTo>
                        <a:pt x="152" y="326"/>
                      </a:lnTo>
                      <a:lnTo>
                        <a:pt x="107" y="346"/>
                      </a:lnTo>
                      <a:lnTo>
                        <a:pt x="103" y="310"/>
                      </a:lnTo>
                      <a:lnTo>
                        <a:pt x="43" y="318"/>
                      </a:lnTo>
                      <a:lnTo>
                        <a:pt x="0" y="16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1" name="Freeform 352"/>
                <p:cNvSpPr/>
                <p:nvPr/>
              </p:nvSpPr>
              <p:spPr bwMode="auto">
                <a:xfrm>
                  <a:off x="3019" y="3190"/>
                  <a:ext cx="25" cy="8"/>
                </a:xfrm>
                <a:custGeom>
                  <a:avLst/>
                  <a:gdLst>
                    <a:gd name="T0" fmla="*/ 0 w 89"/>
                    <a:gd name="T1" fmla="*/ 0 h 28"/>
                    <a:gd name="T2" fmla="*/ 0 w 89"/>
                    <a:gd name="T3" fmla="*/ 1 h 28"/>
                    <a:gd name="T4" fmla="*/ 2 w 89"/>
                    <a:gd name="T5" fmla="*/ 0 h 28"/>
                    <a:gd name="T6" fmla="*/ 1 w 89"/>
                    <a:gd name="T7" fmla="*/ 0 h 28"/>
                    <a:gd name="T8" fmla="*/ 0 w 89"/>
                    <a:gd name="T9" fmla="*/ 0 h 28"/>
                    <a:gd name="T10" fmla="*/ 0 60000 65536"/>
                    <a:gd name="T11" fmla="*/ 0 60000 65536"/>
                    <a:gd name="T12" fmla="*/ 0 60000 65536"/>
                    <a:gd name="T13" fmla="*/ 0 60000 65536"/>
                    <a:gd name="T14" fmla="*/ 0 60000 65536"/>
                    <a:gd name="T15" fmla="*/ 0 w 89"/>
                    <a:gd name="T16" fmla="*/ 0 h 28"/>
                    <a:gd name="T17" fmla="*/ 89 w 89"/>
                    <a:gd name="T18" fmla="*/ 28 h 28"/>
                  </a:gdLst>
                  <a:ahLst/>
                  <a:cxnLst>
                    <a:cxn ang="T10">
                      <a:pos x="T0" y="T1"/>
                    </a:cxn>
                    <a:cxn ang="T11">
                      <a:pos x="T2" y="T3"/>
                    </a:cxn>
                    <a:cxn ang="T12">
                      <a:pos x="T4" y="T5"/>
                    </a:cxn>
                    <a:cxn ang="T13">
                      <a:pos x="T6" y="T7"/>
                    </a:cxn>
                    <a:cxn ang="T14">
                      <a:pos x="T8" y="T9"/>
                    </a:cxn>
                  </a:cxnLst>
                  <a:rect l="T15" t="T16" r="T17" b="T18"/>
                  <a:pathLst>
                    <a:path w="89" h="28">
                      <a:moveTo>
                        <a:pt x="0" y="5"/>
                      </a:moveTo>
                      <a:lnTo>
                        <a:pt x="11" y="28"/>
                      </a:lnTo>
                      <a:lnTo>
                        <a:pt x="89" y="9"/>
                      </a:lnTo>
                      <a:lnTo>
                        <a:pt x="27" y="0"/>
                      </a:lnTo>
                      <a:lnTo>
                        <a:pt x="0" y="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2" name="Freeform 353"/>
                <p:cNvSpPr/>
                <p:nvPr/>
              </p:nvSpPr>
              <p:spPr bwMode="auto">
                <a:xfrm>
                  <a:off x="3041" y="3061"/>
                  <a:ext cx="68" cy="94"/>
                </a:xfrm>
                <a:custGeom>
                  <a:avLst/>
                  <a:gdLst>
                    <a:gd name="T0" fmla="*/ 0 w 236"/>
                    <a:gd name="T1" fmla="*/ 5 h 326"/>
                    <a:gd name="T2" fmla="*/ 1 w 236"/>
                    <a:gd name="T3" fmla="*/ 6 h 326"/>
                    <a:gd name="T4" fmla="*/ 0 w 236"/>
                    <a:gd name="T5" fmla="*/ 7 h 326"/>
                    <a:gd name="T6" fmla="*/ 1 w 236"/>
                    <a:gd name="T7" fmla="*/ 8 h 326"/>
                    <a:gd name="T8" fmla="*/ 1 w 236"/>
                    <a:gd name="T9" fmla="*/ 5 h 326"/>
                    <a:gd name="T10" fmla="*/ 2 w 236"/>
                    <a:gd name="T11" fmla="*/ 5 h 326"/>
                    <a:gd name="T12" fmla="*/ 2 w 236"/>
                    <a:gd name="T13" fmla="*/ 6 h 326"/>
                    <a:gd name="T14" fmla="*/ 3 w 236"/>
                    <a:gd name="T15" fmla="*/ 7 h 326"/>
                    <a:gd name="T16" fmla="*/ 3 w 236"/>
                    <a:gd name="T17" fmla="*/ 6 h 326"/>
                    <a:gd name="T18" fmla="*/ 2 w 236"/>
                    <a:gd name="T19" fmla="*/ 4 h 326"/>
                    <a:gd name="T20" fmla="*/ 4 w 236"/>
                    <a:gd name="T21" fmla="*/ 3 h 326"/>
                    <a:gd name="T22" fmla="*/ 2 w 236"/>
                    <a:gd name="T23" fmla="*/ 3 h 326"/>
                    <a:gd name="T24" fmla="*/ 1 w 236"/>
                    <a:gd name="T25" fmla="*/ 1 h 326"/>
                    <a:gd name="T26" fmla="*/ 5 w 236"/>
                    <a:gd name="T27" fmla="*/ 1 h 326"/>
                    <a:gd name="T28" fmla="*/ 6 w 236"/>
                    <a:gd name="T29" fmla="*/ 0 h 326"/>
                    <a:gd name="T30" fmla="*/ 5 w 236"/>
                    <a:gd name="T31" fmla="*/ 1 h 326"/>
                    <a:gd name="T32" fmla="*/ 2 w 236"/>
                    <a:gd name="T33" fmla="*/ 0 h 326"/>
                    <a:gd name="T34" fmla="*/ 1 w 236"/>
                    <a:gd name="T35" fmla="*/ 1 h 326"/>
                    <a:gd name="T36" fmla="*/ 0 w 236"/>
                    <a:gd name="T37" fmla="*/ 5 h 3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6"/>
                    <a:gd name="T58" fmla="*/ 0 h 326"/>
                    <a:gd name="T59" fmla="*/ 236 w 236"/>
                    <a:gd name="T60" fmla="*/ 326 h 3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6" h="326">
                      <a:moveTo>
                        <a:pt x="0" y="195"/>
                      </a:moveTo>
                      <a:lnTo>
                        <a:pt x="32" y="253"/>
                      </a:lnTo>
                      <a:lnTo>
                        <a:pt x="19" y="313"/>
                      </a:lnTo>
                      <a:lnTo>
                        <a:pt x="58" y="326"/>
                      </a:lnTo>
                      <a:lnTo>
                        <a:pt x="56" y="206"/>
                      </a:lnTo>
                      <a:lnTo>
                        <a:pt x="80" y="195"/>
                      </a:lnTo>
                      <a:lnTo>
                        <a:pt x="83" y="238"/>
                      </a:lnTo>
                      <a:lnTo>
                        <a:pt x="105" y="292"/>
                      </a:lnTo>
                      <a:lnTo>
                        <a:pt x="146" y="268"/>
                      </a:lnTo>
                      <a:lnTo>
                        <a:pt x="95" y="158"/>
                      </a:lnTo>
                      <a:lnTo>
                        <a:pt x="174" y="107"/>
                      </a:lnTo>
                      <a:lnTo>
                        <a:pt x="68" y="139"/>
                      </a:lnTo>
                      <a:lnTo>
                        <a:pt x="53" y="66"/>
                      </a:lnTo>
                      <a:lnTo>
                        <a:pt x="209" y="60"/>
                      </a:lnTo>
                      <a:lnTo>
                        <a:pt x="236" y="0"/>
                      </a:lnTo>
                      <a:lnTo>
                        <a:pt x="190" y="37"/>
                      </a:lnTo>
                      <a:lnTo>
                        <a:pt x="80" y="19"/>
                      </a:lnTo>
                      <a:lnTo>
                        <a:pt x="43" y="45"/>
                      </a:lnTo>
                      <a:lnTo>
                        <a:pt x="0" y="19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3" name="Freeform 354"/>
                <p:cNvSpPr/>
                <p:nvPr/>
              </p:nvSpPr>
              <p:spPr bwMode="auto">
                <a:xfrm>
                  <a:off x="3094" y="3190"/>
                  <a:ext cx="38" cy="24"/>
                </a:xfrm>
                <a:custGeom>
                  <a:avLst/>
                  <a:gdLst>
                    <a:gd name="T0" fmla="*/ 0 w 130"/>
                    <a:gd name="T1" fmla="*/ 1 h 84"/>
                    <a:gd name="T2" fmla="*/ 0 w 130"/>
                    <a:gd name="T3" fmla="*/ 2 h 84"/>
                    <a:gd name="T4" fmla="*/ 3 w 130"/>
                    <a:gd name="T5" fmla="*/ 0 h 84"/>
                    <a:gd name="T6" fmla="*/ 1 w 130"/>
                    <a:gd name="T7" fmla="*/ 1 h 84"/>
                    <a:gd name="T8" fmla="*/ 0 w 130"/>
                    <a:gd name="T9" fmla="*/ 1 h 84"/>
                    <a:gd name="T10" fmla="*/ 0 60000 65536"/>
                    <a:gd name="T11" fmla="*/ 0 60000 65536"/>
                    <a:gd name="T12" fmla="*/ 0 60000 65536"/>
                    <a:gd name="T13" fmla="*/ 0 60000 65536"/>
                    <a:gd name="T14" fmla="*/ 0 60000 65536"/>
                    <a:gd name="T15" fmla="*/ 0 w 130"/>
                    <a:gd name="T16" fmla="*/ 0 h 84"/>
                    <a:gd name="T17" fmla="*/ 130 w 130"/>
                    <a:gd name="T18" fmla="*/ 84 h 84"/>
                  </a:gdLst>
                  <a:ahLst/>
                  <a:cxnLst>
                    <a:cxn ang="T10">
                      <a:pos x="T0" y="T1"/>
                    </a:cxn>
                    <a:cxn ang="T11">
                      <a:pos x="T2" y="T3"/>
                    </a:cxn>
                    <a:cxn ang="T12">
                      <a:pos x="T4" y="T5"/>
                    </a:cxn>
                    <a:cxn ang="T13">
                      <a:pos x="T6" y="T7"/>
                    </a:cxn>
                    <a:cxn ang="T14">
                      <a:pos x="T8" y="T9"/>
                    </a:cxn>
                  </a:cxnLst>
                  <a:rect l="T15" t="T16" r="T17" b="T18"/>
                  <a:pathLst>
                    <a:path w="130" h="84">
                      <a:moveTo>
                        <a:pt x="0" y="50"/>
                      </a:moveTo>
                      <a:lnTo>
                        <a:pt x="5" y="84"/>
                      </a:lnTo>
                      <a:lnTo>
                        <a:pt x="130" y="0"/>
                      </a:lnTo>
                      <a:lnTo>
                        <a:pt x="37" y="27"/>
                      </a:lnTo>
                      <a:lnTo>
                        <a:pt x="0" y="5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4" name="Freeform 355"/>
                <p:cNvSpPr/>
                <p:nvPr/>
              </p:nvSpPr>
              <p:spPr bwMode="auto">
                <a:xfrm>
                  <a:off x="3133" y="3057"/>
                  <a:ext cx="14" cy="37"/>
                </a:xfrm>
                <a:custGeom>
                  <a:avLst/>
                  <a:gdLst>
                    <a:gd name="T0" fmla="*/ 0 w 47"/>
                    <a:gd name="T1" fmla="*/ 1 h 131"/>
                    <a:gd name="T2" fmla="*/ 0 w 47"/>
                    <a:gd name="T3" fmla="*/ 2 h 131"/>
                    <a:gd name="T4" fmla="*/ 1 w 47"/>
                    <a:gd name="T5" fmla="*/ 3 h 131"/>
                    <a:gd name="T6" fmla="*/ 1 w 47"/>
                    <a:gd name="T7" fmla="*/ 2 h 131"/>
                    <a:gd name="T8" fmla="*/ 1 w 47"/>
                    <a:gd name="T9" fmla="*/ 1 h 131"/>
                    <a:gd name="T10" fmla="*/ 1 w 47"/>
                    <a:gd name="T11" fmla="*/ 1 h 131"/>
                    <a:gd name="T12" fmla="*/ 0 w 47"/>
                    <a:gd name="T13" fmla="*/ 1 h 131"/>
                    <a:gd name="T14" fmla="*/ 1 w 47"/>
                    <a:gd name="T15" fmla="*/ 0 h 131"/>
                    <a:gd name="T16" fmla="*/ 0 w 47"/>
                    <a:gd name="T17" fmla="*/ 1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31"/>
                    <a:gd name="T29" fmla="*/ 47 w 47"/>
                    <a:gd name="T30" fmla="*/ 131 h 1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31">
                      <a:moveTo>
                        <a:pt x="0" y="45"/>
                      </a:moveTo>
                      <a:lnTo>
                        <a:pt x="12" y="105"/>
                      </a:lnTo>
                      <a:lnTo>
                        <a:pt x="37" y="131"/>
                      </a:lnTo>
                      <a:lnTo>
                        <a:pt x="19" y="76"/>
                      </a:lnTo>
                      <a:lnTo>
                        <a:pt x="47" y="69"/>
                      </a:lnTo>
                      <a:lnTo>
                        <a:pt x="45" y="27"/>
                      </a:lnTo>
                      <a:lnTo>
                        <a:pt x="12" y="53"/>
                      </a:lnTo>
                      <a:lnTo>
                        <a:pt x="24" y="0"/>
                      </a:lnTo>
                      <a:lnTo>
                        <a:pt x="0" y="4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5" name="Freeform 356"/>
                <p:cNvSpPr/>
                <p:nvPr/>
              </p:nvSpPr>
              <p:spPr bwMode="auto">
                <a:xfrm>
                  <a:off x="3139" y="3118"/>
                  <a:ext cx="31" cy="12"/>
                </a:xfrm>
                <a:custGeom>
                  <a:avLst/>
                  <a:gdLst>
                    <a:gd name="T0" fmla="*/ 0 w 109"/>
                    <a:gd name="T1" fmla="*/ 0 h 42"/>
                    <a:gd name="T2" fmla="*/ 1 w 109"/>
                    <a:gd name="T3" fmla="*/ 0 h 42"/>
                    <a:gd name="T4" fmla="*/ 3 w 109"/>
                    <a:gd name="T5" fmla="*/ 1 h 42"/>
                    <a:gd name="T6" fmla="*/ 0 w 109"/>
                    <a:gd name="T7" fmla="*/ 0 h 42"/>
                    <a:gd name="T8" fmla="*/ 0 60000 65536"/>
                    <a:gd name="T9" fmla="*/ 0 60000 65536"/>
                    <a:gd name="T10" fmla="*/ 0 60000 65536"/>
                    <a:gd name="T11" fmla="*/ 0 60000 65536"/>
                    <a:gd name="T12" fmla="*/ 0 w 109"/>
                    <a:gd name="T13" fmla="*/ 0 h 42"/>
                    <a:gd name="T14" fmla="*/ 109 w 109"/>
                    <a:gd name="T15" fmla="*/ 42 h 42"/>
                  </a:gdLst>
                  <a:ahLst/>
                  <a:cxnLst>
                    <a:cxn ang="T8">
                      <a:pos x="T0" y="T1"/>
                    </a:cxn>
                    <a:cxn ang="T9">
                      <a:pos x="T2" y="T3"/>
                    </a:cxn>
                    <a:cxn ang="T10">
                      <a:pos x="T4" y="T5"/>
                    </a:cxn>
                    <a:cxn ang="T11">
                      <a:pos x="T6" y="T7"/>
                    </a:cxn>
                  </a:cxnLst>
                  <a:rect l="T12" t="T13" r="T14" b="T15"/>
                  <a:pathLst>
                    <a:path w="109" h="42">
                      <a:moveTo>
                        <a:pt x="0" y="15"/>
                      </a:moveTo>
                      <a:lnTo>
                        <a:pt x="60" y="0"/>
                      </a:lnTo>
                      <a:lnTo>
                        <a:pt x="109" y="42"/>
                      </a:lnTo>
                      <a:lnTo>
                        <a:pt x="0" y="1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6" name="Freeform 357"/>
                <p:cNvSpPr/>
                <p:nvPr/>
              </p:nvSpPr>
              <p:spPr bwMode="auto">
                <a:xfrm>
                  <a:off x="3171" y="3089"/>
                  <a:ext cx="114" cy="109"/>
                </a:xfrm>
                <a:custGeom>
                  <a:avLst/>
                  <a:gdLst>
                    <a:gd name="T0" fmla="*/ 0 w 400"/>
                    <a:gd name="T1" fmla="*/ 1 h 384"/>
                    <a:gd name="T2" fmla="*/ 1 w 400"/>
                    <a:gd name="T3" fmla="*/ 2 h 384"/>
                    <a:gd name="T4" fmla="*/ 3 w 400"/>
                    <a:gd name="T5" fmla="*/ 2 h 384"/>
                    <a:gd name="T6" fmla="*/ 1 w 400"/>
                    <a:gd name="T7" fmla="*/ 2 h 384"/>
                    <a:gd name="T8" fmla="*/ 2 w 400"/>
                    <a:gd name="T9" fmla="*/ 4 h 384"/>
                    <a:gd name="T10" fmla="*/ 3 w 400"/>
                    <a:gd name="T11" fmla="*/ 3 h 384"/>
                    <a:gd name="T12" fmla="*/ 3 w 400"/>
                    <a:gd name="T13" fmla="*/ 4 h 384"/>
                    <a:gd name="T14" fmla="*/ 7 w 400"/>
                    <a:gd name="T15" fmla="*/ 5 h 384"/>
                    <a:gd name="T16" fmla="*/ 7 w 400"/>
                    <a:gd name="T17" fmla="*/ 7 h 384"/>
                    <a:gd name="T18" fmla="*/ 7 w 400"/>
                    <a:gd name="T19" fmla="*/ 7 h 384"/>
                    <a:gd name="T20" fmla="*/ 6 w 400"/>
                    <a:gd name="T21" fmla="*/ 8 h 384"/>
                    <a:gd name="T22" fmla="*/ 8 w 400"/>
                    <a:gd name="T23" fmla="*/ 8 h 384"/>
                    <a:gd name="T24" fmla="*/ 9 w 400"/>
                    <a:gd name="T25" fmla="*/ 9 h 384"/>
                    <a:gd name="T26" fmla="*/ 9 w 400"/>
                    <a:gd name="T27" fmla="*/ 2 h 384"/>
                    <a:gd name="T28" fmla="*/ 6 w 400"/>
                    <a:gd name="T29" fmla="*/ 1 h 384"/>
                    <a:gd name="T30" fmla="*/ 4 w 400"/>
                    <a:gd name="T31" fmla="*/ 3 h 384"/>
                    <a:gd name="T32" fmla="*/ 3 w 400"/>
                    <a:gd name="T33" fmla="*/ 2 h 384"/>
                    <a:gd name="T34" fmla="*/ 3 w 400"/>
                    <a:gd name="T35" fmla="*/ 0 h 384"/>
                    <a:gd name="T36" fmla="*/ 1 w 400"/>
                    <a:gd name="T37" fmla="*/ 0 h 384"/>
                    <a:gd name="T38" fmla="*/ 0 w 400"/>
                    <a:gd name="T39" fmla="*/ 1 h 3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0"/>
                    <a:gd name="T61" fmla="*/ 0 h 384"/>
                    <a:gd name="T62" fmla="*/ 400 w 400"/>
                    <a:gd name="T63" fmla="*/ 384 h 38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0" h="384">
                      <a:moveTo>
                        <a:pt x="0" y="47"/>
                      </a:moveTo>
                      <a:lnTo>
                        <a:pt x="62" y="84"/>
                      </a:lnTo>
                      <a:lnTo>
                        <a:pt x="118" y="76"/>
                      </a:lnTo>
                      <a:lnTo>
                        <a:pt x="42" y="103"/>
                      </a:lnTo>
                      <a:lnTo>
                        <a:pt x="81" y="164"/>
                      </a:lnTo>
                      <a:lnTo>
                        <a:pt x="114" y="112"/>
                      </a:lnTo>
                      <a:lnTo>
                        <a:pt x="140" y="164"/>
                      </a:lnTo>
                      <a:lnTo>
                        <a:pt x="282" y="223"/>
                      </a:lnTo>
                      <a:lnTo>
                        <a:pt x="315" y="315"/>
                      </a:lnTo>
                      <a:lnTo>
                        <a:pt x="289" y="312"/>
                      </a:lnTo>
                      <a:lnTo>
                        <a:pt x="266" y="356"/>
                      </a:lnTo>
                      <a:lnTo>
                        <a:pt x="352" y="334"/>
                      </a:lnTo>
                      <a:lnTo>
                        <a:pt x="400" y="384"/>
                      </a:lnTo>
                      <a:lnTo>
                        <a:pt x="394" y="99"/>
                      </a:lnTo>
                      <a:lnTo>
                        <a:pt x="271" y="47"/>
                      </a:lnTo>
                      <a:lnTo>
                        <a:pt x="171" y="130"/>
                      </a:lnTo>
                      <a:lnTo>
                        <a:pt x="133" y="89"/>
                      </a:lnTo>
                      <a:lnTo>
                        <a:pt x="119" y="19"/>
                      </a:lnTo>
                      <a:lnTo>
                        <a:pt x="62" y="0"/>
                      </a:lnTo>
                      <a:lnTo>
                        <a:pt x="0" y="4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7" name="Freeform 358"/>
                <p:cNvSpPr/>
                <p:nvPr/>
              </p:nvSpPr>
              <p:spPr bwMode="auto">
                <a:xfrm>
                  <a:off x="3174" y="3173"/>
                  <a:ext cx="6" cy="10"/>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8" name="Freeform 359"/>
                <p:cNvSpPr/>
                <p:nvPr/>
              </p:nvSpPr>
              <p:spPr bwMode="auto">
                <a:xfrm>
                  <a:off x="2227" y="2555"/>
                  <a:ext cx="208" cy="207"/>
                </a:xfrm>
                <a:custGeom>
                  <a:avLst/>
                  <a:gdLst>
                    <a:gd name="T0" fmla="*/ 0 w 730"/>
                    <a:gd name="T1" fmla="*/ 1 h 725"/>
                    <a:gd name="T2" fmla="*/ 1 w 730"/>
                    <a:gd name="T3" fmla="*/ 0 h 725"/>
                    <a:gd name="T4" fmla="*/ 2 w 730"/>
                    <a:gd name="T5" fmla="*/ 1 h 725"/>
                    <a:gd name="T6" fmla="*/ 3 w 730"/>
                    <a:gd name="T7" fmla="*/ 0 h 725"/>
                    <a:gd name="T8" fmla="*/ 4 w 730"/>
                    <a:gd name="T9" fmla="*/ 1 h 725"/>
                    <a:gd name="T10" fmla="*/ 4 w 730"/>
                    <a:gd name="T11" fmla="*/ 1 h 725"/>
                    <a:gd name="T12" fmla="*/ 5 w 730"/>
                    <a:gd name="T13" fmla="*/ 3 h 725"/>
                    <a:gd name="T14" fmla="*/ 7 w 730"/>
                    <a:gd name="T15" fmla="*/ 4 h 725"/>
                    <a:gd name="T16" fmla="*/ 9 w 730"/>
                    <a:gd name="T17" fmla="*/ 3 h 725"/>
                    <a:gd name="T18" fmla="*/ 9 w 730"/>
                    <a:gd name="T19" fmla="*/ 3 h 725"/>
                    <a:gd name="T20" fmla="*/ 11 w 730"/>
                    <a:gd name="T21" fmla="*/ 2 h 725"/>
                    <a:gd name="T22" fmla="*/ 15 w 730"/>
                    <a:gd name="T23" fmla="*/ 4 h 725"/>
                    <a:gd name="T24" fmla="*/ 15 w 730"/>
                    <a:gd name="T25" fmla="*/ 5 h 725"/>
                    <a:gd name="T26" fmla="*/ 15 w 730"/>
                    <a:gd name="T27" fmla="*/ 7 h 725"/>
                    <a:gd name="T28" fmla="*/ 15 w 730"/>
                    <a:gd name="T29" fmla="*/ 9 h 725"/>
                    <a:gd name="T30" fmla="*/ 15 w 730"/>
                    <a:gd name="T31" fmla="*/ 10 h 725"/>
                    <a:gd name="T32" fmla="*/ 15 w 730"/>
                    <a:gd name="T33" fmla="*/ 12 h 725"/>
                    <a:gd name="T34" fmla="*/ 17 w 730"/>
                    <a:gd name="T35" fmla="*/ 15 h 725"/>
                    <a:gd name="T36" fmla="*/ 15 w 730"/>
                    <a:gd name="T37" fmla="*/ 17 h 725"/>
                    <a:gd name="T38" fmla="*/ 12 w 730"/>
                    <a:gd name="T39" fmla="*/ 16 h 725"/>
                    <a:gd name="T40" fmla="*/ 11 w 730"/>
                    <a:gd name="T41" fmla="*/ 15 h 725"/>
                    <a:gd name="T42" fmla="*/ 8 w 730"/>
                    <a:gd name="T43" fmla="*/ 15 h 725"/>
                    <a:gd name="T44" fmla="*/ 7 w 730"/>
                    <a:gd name="T45" fmla="*/ 14 h 725"/>
                    <a:gd name="T46" fmla="*/ 5 w 730"/>
                    <a:gd name="T47" fmla="*/ 11 h 725"/>
                    <a:gd name="T48" fmla="*/ 4 w 730"/>
                    <a:gd name="T49" fmla="*/ 11 h 725"/>
                    <a:gd name="T50" fmla="*/ 4 w 730"/>
                    <a:gd name="T51" fmla="*/ 11 h 725"/>
                    <a:gd name="T52" fmla="*/ 3 w 730"/>
                    <a:gd name="T53" fmla="*/ 9 h 725"/>
                    <a:gd name="T54" fmla="*/ 1 w 730"/>
                    <a:gd name="T55" fmla="*/ 7 h 725"/>
                    <a:gd name="T56" fmla="*/ 2 w 730"/>
                    <a:gd name="T57" fmla="*/ 5 h 725"/>
                    <a:gd name="T58" fmla="*/ 1 w 730"/>
                    <a:gd name="T59" fmla="*/ 5 h 725"/>
                    <a:gd name="T60" fmla="*/ 1 w 730"/>
                    <a:gd name="T61" fmla="*/ 3 h 725"/>
                    <a:gd name="T62" fmla="*/ 0 w 730"/>
                    <a:gd name="T63" fmla="*/ 1 h 7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30"/>
                    <a:gd name="T97" fmla="*/ 0 h 725"/>
                    <a:gd name="T98" fmla="*/ 730 w 730"/>
                    <a:gd name="T99" fmla="*/ 725 h 7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30" h="725">
                      <a:moveTo>
                        <a:pt x="0" y="24"/>
                      </a:moveTo>
                      <a:lnTo>
                        <a:pt x="20" y="0"/>
                      </a:lnTo>
                      <a:lnTo>
                        <a:pt x="76" y="54"/>
                      </a:lnTo>
                      <a:lnTo>
                        <a:pt x="144" y="10"/>
                      </a:lnTo>
                      <a:lnTo>
                        <a:pt x="153" y="53"/>
                      </a:lnTo>
                      <a:lnTo>
                        <a:pt x="185" y="68"/>
                      </a:lnTo>
                      <a:lnTo>
                        <a:pt x="193" y="114"/>
                      </a:lnTo>
                      <a:lnTo>
                        <a:pt x="292" y="166"/>
                      </a:lnTo>
                      <a:lnTo>
                        <a:pt x="383" y="150"/>
                      </a:lnTo>
                      <a:lnTo>
                        <a:pt x="374" y="123"/>
                      </a:lnTo>
                      <a:lnTo>
                        <a:pt x="497" y="77"/>
                      </a:lnTo>
                      <a:lnTo>
                        <a:pt x="653" y="158"/>
                      </a:lnTo>
                      <a:lnTo>
                        <a:pt x="655" y="204"/>
                      </a:lnTo>
                      <a:lnTo>
                        <a:pt x="630" y="287"/>
                      </a:lnTo>
                      <a:lnTo>
                        <a:pt x="636" y="406"/>
                      </a:lnTo>
                      <a:lnTo>
                        <a:pt x="672" y="441"/>
                      </a:lnTo>
                      <a:lnTo>
                        <a:pt x="644" y="499"/>
                      </a:lnTo>
                      <a:lnTo>
                        <a:pt x="730" y="632"/>
                      </a:lnTo>
                      <a:lnTo>
                        <a:pt x="671" y="725"/>
                      </a:lnTo>
                      <a:lnTo>
                        <a:pt x="510" y="693"/>
                      </a:lnTo>
                      <a:lnTo>
                        <a:pt x="474" y="633"/>
                      </a:lnTo>
                      <a:lnTo>
                        <a:pt x="361" y="655"/>
                      </a:lnTo>
                      <a:lnTo>
                        <a:pt x="279" y="597"/>
                      </a:lnTo>
                      <a:lnTo>
                        <a:pt x="223" y="484"/>
                      </a:lnTo>
                      <a:lnTo>
                        <a:pt x="183" y="468"/>
                      </a:lnTo>
                      <a:lnTo>
                        <a:pt x="171" y="490"/>
                      </a:lnTo>
                      <a:lnTo>
                        <a:pt x="121" y="377"/>
                      </a:lnTo>
                      <a:lnTo>
                        <a:pt x="50" y="310"/>
                      </a:lnTo>
                      <a:lnTo>
                        <a:pt x="82" y="204"/>
                      </a:lnTo>
                      <a:lnTo>
                        <a:pt x="52" y="192"/>
                      </a:lnTo>
                      <a:lnTo>
                        <a:pt x="28" y="134"/>
                      </a:lnTo>
                      <a:lnTo>
                        <a:pt x="0" y="2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79" name="Freeform 360"/>
                <p:cNvSpPr/>
                <p:nvPr/>
              </p:nvSpPr>
              <p:spPr bwMode="auto">
                <a:xfrm>
                  <a:off x="2167" y="2594"/>
                  <a:ext cx="109" cy="114"/>
                </a:xfrm>
                <a:custGeom>
                  <a:avLst/>
                  <a:gdLst>
                    <a:gd name="T0" fmla="*/ 0 w 379"/>
                    <a:gd name="T1" fmla="*/ 5 h 402"/>
                    <a:gd name="T2" fmla="*/ 0 w 379"/>
                    <a:gd name="T3" fmla="*/ 6 h 402"/>
                    <a:gd name="T4" fmla="*/ 5 w 379"/>
                    <a:gd name="T5" fmla="*/ 8 h 402"/>
                    <a:gd name="T6" fmla="*/ 5 w 379"/>
                    <a:gd name="T7" fmla="*/ 9 h 402"/>
                    <a:gd name="T8" fmla="*/ 6 w 379"/>
                    <a:gd name="T9" fmla="*/ 9 h 402"/>
                    <a:gd name="T10" fmla="*/ 7 w 379"/>
                    <a:gd name="T11" fmla="*/ 9 h 402"/>
                    <a:gd name="T12" fmla="*/ 9 w 379"/>
                    <a:gd name="T13" fmla="*/ 8 h 402"/>
                    <a:gd name="T14" fmla="*/ 9 w 379"/>
                    <a:gd name="T15" fmla="*/ 8 h 402"/>
                    <a:gd name="T16" fmla="*/ 8 w 379"/>
                    <a:gd name="T17" fmla="*/ 6 h 402"/>
                    <a:gd name="T18" fmla="*/ 6 w 379"/>
                    <a:gd name="T19" fmla="*/ 4 h 402"/>
                    <a:gd name="T20" fmla="*/ 7 w 379"/>
                    <a:gd name="T21" fmla="*/ 2 h 402"/>
                    <a:gd name="T22" fmla="*/ 6 w 379"/>
                    <a:gd name="T23" fmla="*/ 1 h 402"/>
                    <a:gd name="T24" fmla="*/ 6 w 379"/>
                    <a:gd name="T25" fmla="*/ 0 h 402"/>
                    <a:gd name="T26" fmla="*/ 3 w 379"/>
                    <a:gd name="T27" fmla="*/ 0 h 402"/>
                    <a:gd name="T28" fmla="*/ 3 w 379"/>
                    <a:gd name="T29" fmla="*/ 1 h 402"/>
                    <a:gd name="T30" fmla="*/ 2 w 379"/>
                    <a:gd name="T31" fmla="*/ 3 h 402"/>
                    <a:gd name="T32" fmla="*/ 0 w 379"/>
                    <a:gd name="T33" fmla="*/ 5 h 4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9"/>
                    <a:gd name="T52" fmla="*/ 0 h 402"/>
                    <a:gd name="T53" fmla="*/ 379 w 379"/>
                    <a:gd name="T54" fmla="*/ 402 h 4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9" h="402">
                      <a:moveTo>
                        <a:pt x="0" y="195"/>
                      </a:moveTo>
                      <a:lnTo>
                        <a:pt x="18" y="253"/>
                      </a:lnTo>
                      <a:lnTo>
                        <a:pt x="191" y="342"/>
                      </a:lnTo>
                      <a:lnTo>
                        <a:pt x="192" y="373"/>
                      </a:lnTo>
                      <a:lnTo>
                        <a:pt x="235" y="396"/>
                      </a:lnTo>
                      <a:lnTo>
                        <a:pt x="301" y="402"/>
                      </a:lnTo>
                      <a:lnTo>
                        <a:pt x="360" y="360"/>
                      </a:lnTo>
                      <a:lnTo>
                        <a:pt x="379" y="356"/>
                      </a:lnTo>
                      <a:lnTo>
                        <a:pt x="329" y="243"/>
                      </a:lnTo>
                      <a:lnTo>
                        <a:pt x="258" y="176"/>
                      </a:lnTo>
                      <a:lnTo>
                        <a:pt x="290" y="70"/>
                      </a:lnTo>
                      <a:lnTo>
                        <a:pt x="260" y="58"/>
                      </a:lnTo>
                      <a:lnTo>
                        <a:pt x="236" y="0"/>
                      </a:lnTo>
                      <a:lnTo>
                        <a:pt x="151" y="4"/>
                      </a:lnTo>
                      <a:lnTo>
                        <a:pt x="109" y="41"/>
                      </a:lnTo>
                      <a:lnTo>
                        <a:pt x="93" y="139"/>
                      </a:lnTo>
                      <a:lnTo>
                        <a:pt x="0" y="19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0" name="Freeform 361"/>
                <p:cNvSpPr/>
                <p:nvPr/>
              </p:nvSpPr>
              <p:spPr bwMode="auto">
                <a:xfrm>
                  <a:off x="1820" y="2445"/>
                  <a:ext cx="127" cy="138"/>
                </a:xfrm>
                <a:custGeom>
                  <a:avLst/>
                  <a:gdLst>
                    <a:gd name="T0" fmla="*/ 0 w 446"/>
                    <a:gd name="T1" fmla="*/ 3 h 487"/>
                    <a:gd name="T2" fmla="*/ 0 w 446"/>
                    <a:gd name="T3" fmla="*/ 1 h 487"/>
                    <a:gd name="T4" fmla="*/ 1 w 446"/>
                    <a:gd name="T5" fmla="*/ 1 h 487"/>
                    <a:gd name="T6" fmla="*/ 2 w 446"/>
                    <a:gd name="T7" fmla="*/ 1 h 487"/>
                    <a:gd name="T8" fmla="*/ 3 w 446"/>
                    <a:gd name="T9" fmla="*/ 0 h 487"/>
                    <a:gd name="T10" fmla="*/ 5 w 446"/>
                    <a:gd name="T11" fmla="*/ 0 h 487"/>
                    <a:gd name="T12" fmla="*/ 6 w 446"/>
                    <a:gd name="T13" fmla="*/ 1 h 487"/>
                    <a:gd name="T14" fmla="*/ 6 w 446"/>
                    <a:gd name="T15" fmla="*/ 2 h 487"/>
                    <a:gd name="T16" fmla="*/ 5 w 446"/>
                    <a:gd name="T17" fmla="*/ 2 h 487"/>
                    <a:gd name="T18" fmla="*/ 5 w 446"/>
                    <a:gd name="T19" fmla="*/ 4 h 487"/>
                    <a:gd name="T20" fmla="*/ 7 w 446"/>
                    <a:gd name="T21" fmla="*/ 6 h 487"/>
                    <a:gd name="T22" fmla="*/ 8 w 446"/>
                    <a:gd name="T23" fmla="*/ 7 h 487"/>
                    <a:gd name="T24" fmla="*/ 8 w 446"/>
                    <a:gd name="T25" fmla="*/ 7 h 487"/>
                    <a:gd name="T26" fmla="*/ 10 w 446"/>
                    <a:gd name="T27" fmla="*/ 9 h 487"/>
                    <a:gd name="T28" fmla="*/ 9 w 446"/>
                    <a:gd name="T29" fmla="*/ 8 h 487"/>
                    <a:gd name="T30" fmla="*/ 9 w 446"/>
                    <a:gd name="T31" fmla="*/ 10 h 487"/>
                    <a:gd name="T32" fmla="*/ 8 w 446"/>
                    <a:gd name="T33" fmla="*/ 11 h 487"/>
                    <a:gd name="T34" fmla="*/ 8 w 446"/>
                    <a:gd name="T35" fmla="*/ 9 h 487"/>
                    <a:gd name="T36" fmla="*/ 4 w 446"/>
                    <a:gd name="T37" fmla="*/ 6 h 487"/>
                    <a:gd name="T38" fmla="*/ 3 w 446"/>
                    <a:gd name="T39" fmla="*/ 4 h 487"/>
                    <a:gd name="T40" fmla="*/ 2 w 446"/>
                    <a:gd name="T41" fmla="*/ 3 h 487"/>
                    <a:gd name="T42" fmla="*/ 1 w 446"/>
                    <a:gd name="T43" fmla="*/ 4 h 487"/>
                    <a:gd name="T44" fmla="*/ 0 w 446"/>
                    <a:gd name="T45" fmla="*/ 3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6"/>
                    <a:gd name="T70" fmla="*/ 0 h 487"/>
                    <a:gd name="T71" fmla="*/ 446 w 446"/>
                    <a:gd name="T72" fmla="*/ 487 h 4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6" h="487">
                      <a:moveTo>
                        <a:pt x="0" y="122"/>
                      </a:moveTo>
                      <a:lnTo>
                        <a:pt x="11" y="67"/>
                      </a:lnTo>
                      <a:lnTo>
                        <a:pt x="64" y="39"/>
                      </a:lnTo>
                      <a:lnTo>
                        <a:pt x="87" y="65"/>
                      </a:lnTo>
                      <a:lnTo>
                        <a:pt x="141" y="13"/>
                      </a:lnTo>
                      <a:lnTo>
                        <a:pt x="199" y="0"/>
                      </a:lnTo>
                      <a:lnTo>
                        <a:pt x="266" y="35"/>
                      </a:lnTo>
                      <a:lnTo>
                        <a:pt x="266" y="88"/>
                      </a:lnTo>
                      <a:lnTo>
                        <a:pt x="215" y="97"/>
                      </a:lnTo>
                      <a:lnTo>
                        <a:pt x="220" y="164"/>
                      </a:lnTo>
                      <a:lnTo>
                        <a:pt x="305" y="273"/>
                      </a:lnTo>
                      <a:lnTo>
                        <a:pt x="357" y="281"/>
                      </a:lnTo>
                      <a:lnTo>
                        <a:pt x="351" y="302"/>
                      </a:lnTo>
                      <a:lnTo>
                        <a:pt x="446" y="376"/>
                      </a:lnTo>
                      <a:lnTo>
                        <a:pt x="381" y="362"/>
                      </a:lnTo>
                      <a:lnTo>
                        <a:pt x="396" y="433"/>
                      </a:lnTo>
                      <a:lnTo>
                        <a:pt x="357" y="487"/>
                      </a:lnTo>
                      <a:lnTo>
                        <a:pt x="336" y="377"/>
                      </a:lnTo>
                      <a:lnTo>
                        <a:pt x="170" y="254"/>
                      </a:lnTo>
                      <a:lnTo>
                        <a:pt x="131" y="174"/>
                      </a:lnTo>
                      <a:lnTo>
                        <a:pt x="77" y="146"/>
                      </a:lnTo>
                      <a:lnTo>
                        <a:pt x="26" y="181"/>
                      </a:lnTo>
                      <a:lnTo>
                        <a:pt x="0" y="12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1" name="Freeform 362"/>
                <p:cNvSpPr/>
                <p:nvPr/>
              </p:nvSpPr>
              <p:spPr bwMode="auto">
                <a:xfrm>
                  <a:off x="1836" y="2534"/>
                  <a:ext cx="15" cy="34"/>
                </a:xfrm>
                <a:custGeom>
                  <a:avLst/>
                  <a:gdLst>
                    <a:gd name="T0" fmla="*/ 0 w 53"/>
                    <a:gd name="T1" fmla="*/ 0 h 119"/>
                    <a:gd name="T2" fmla="*/ 0 w 53"/>
                    <a:gd name="T3" fmla="*/ 3 h 119"/>
                    <a:gd name="T4" fmla="*/ 1 w 53"/>
                    <a:gd name="T5" fmla="*/ 3 h 119"/>
                    <a:gd name="T6" fmla="*/ 1 w 53"/>
                    <a:gd name="T7" fmla="*/ 1 h 119"/>
                    <a:gd name="T8" fmla="*/ 1 w 53"/>
                    <a:gd name="T9" fmla="*/ 0 h 119"/>
                    <a:gd name="T10" fmla="*/ 0 w 53"/>
                    <a:gd name="T11" fmla="*/ 0 h 119"/>
                    <a:gd name="T12" fmla="*/ 0 60000 65536"/>
                    <a:gd name="T13" fmla="*/ 0 60000 65536"/>
                    <a:gd name="T14" fmla="*/ 0 60000 65536"/>
                    <a:gd name="T15" fmla="*/ 0 60000 65536"/>
                    <a:gd name="T16" fmla="*/ 0 60000 65536"/>
                    <a:gd name="T17" fmla="*/ 0 60000 65536"/>
                    <a:gd name="T18" fmla="*/ 0 w 53"/>
                    <a:gd name="T19" fmla="*/ 0 h 119"/>
                    <a:gd name="T20" fmla="*/ 53 w 53"/>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53" h="119">
                      <a:moveTo>
                        <a:pt x="0" y="19"/>
                      </a:moveTo>
                      <a:lnTo>
                        <a:pt x="8" y="111"/>
                      </a:lnTo>
                      <a:lnTo>
                        <a:pt x="34" y="119"/>
                      </a:lnTo>
                      <a:lnTo>
                        <a:pt x="53" y="47"/>
                      </a:lnTo>
                      <a:lnTo>
                        <a:pt x="35" y="0"/>
                      </a:lnTo>
                      <a:lnTo>
                        <a:pt x="0" y="1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2" name="Freeform 363"/>
                <p:cNvSpPr/>
                <p:nvPr/>
              </p:nvSpPr>
              <p:spPr bwMode="auto">
                <a:xfrm>
                  <a:off x="1883" y="2579"/>
                  <a:ext cx="33" cy="22"/>
                </a:xfrm>
                <a:custGeom>
                  <a:avLst/>
                  <a:gdLst>
                    <a:gd name="T0" fmla="*/ 0 w 115"/>
                    <a:gd name="T1" fmla="*/ 0 h 76"/>
                    <a:gd name="T2" fmla="*/ 2 w 115"/>
                    <a:gd name="T3" fmla="*/ 2 h 76"/>
                    <a:gd name="T4" fmla="*/ 3 w 115"/>
                    <a:gd name="T5" fmla="*/ 0 h 76"/>
                    <a:gd name="T6" fmla="*/ 0 w 115"/>
                    <a:gd name="T7" fmla="*/ 0 h 76"/>
                    <a:gd name="T8" fmla="*/ 0 60000 65536"/>
                    <a:gd name="T9" fmla="*/ 0 60000 65536"/>
                    <a:gd name="T10" fmla="*/ 0 60000 65536"/>
                    <a:gd name="T11" fmla="*/ 0 60000 65536"/>
                    <a:gd name="T12" fmla="*/ 0 w 115"/>
                    <a:gd name="T13" fmla="*/ 0 h 76"/>
                    <a:gd name="T14" fmla="*/ 115 w 115"/>
                    <a:gd name="T15" fmla="*/ 76 h 76"/>
                  </a:gdLst>
                  <a:ahLst/>
                  <a:cxnLst>
                    <a:cxn ang="T8">
                      <a:pos x="T0" y="T1"/>
                    </a:cxn>
                    <a:cxn ang="T9">
                      <a:pos x="T2" y="T3"/>
                    </a:cxn>
                    <a:cxn ang="T10">
                      <a:pos x="T4" y="T5"/>
                    </a:cxn>
                    <a:cxn ang="T11">
                      <a:pos x="T6" y="T7"/>
                    </a:cxn>
                  </a:cxnLst>
                  <a:rect l="T12" t="T13" r="T14" b="T15"/>
                  <a:pathLst>
                    <a:path w="115" h="76">
                      <a:moveTo>
                        <a:pt x="0" y="15"/>
                      </a:moveTo>
                      <a:lnTo>
                        <a:pt x="97" y="76"/>
                      </a:lnTo>
                      <a:lnTo>
                        <a:pt x="115" y="0"/>
                      </a:lnTo>
                      <a:lnTo>
                        <a:pt x="0" y="1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3" name="Freeform 364"/>
                <p:cNvSpPr/>
                <p:nvPr/>
              </p:nvSpPr>
              <p:spPr bwMode="auto">
                <a:xfrm>
                  <a:off x="3158" y="2643"/>
                  <a:ext cx="26" cy="35"/>
                </a:xfrm>
                <a:custGeom>
                  <a:avLst/>
                  <a:gdLst>
                    <a:gd name="T0" fmla="*/ 0 w 90"/>
                    <a:gd name="T1" fmla="*/ 1 h 124"/>
                    <a:gd name="T2" fmla="*/ 0 w 90"/>
                    <a:gd name="T3" fmla="*/ 1 h 124"/>
                    <a:gd name="T4" fmla="*/ 1 w 90"/>
                    <a:gd name="T5" fmla="*/ 1 h 124"/>
                    <a:gd name="T6" fmla="*/ 1 w 90"/>
                    <a:gd name="T7" fmla="*/ 1 h 124"/>
                    <a:gd name="T8" fmla="*/ 1 w 90"/>
                    <a:gd name="T9" fmla="*/ 3 h 124"/>
                    <a:gd name="T10" fmla="*/ 1 w 90"/>
                    <a:gd name="T11" fmla="*/ 3 h 124"/>
                    <a:gd name="T12" fmla="*/ 2 w 90"/>
                    <a:gd name="T13" fmla="*/ 1 h 124"/>
                    <a:gd name="T14" fmla="*/ 2 w 90"/>
                    <a:gd name="T15" fmla="*/ 0 h 124"/>
                    <a:gd name="T16" fmla="*/ 1 w 90"/>
                    <a:gd name="T17" fmla="*/ 0 h 124"/>
                    <a:gd name="T18" fmla="*/ 0 w 90"/>
                    <a:gd name="T19" fmla="*/ 1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124"/>
                    <a:gd name="T32" fmla="*/ 90 w 90"/>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124">
                      <a:moveTo>
                        <a:pt x="0" y="32"/>
                      </a:moveTo>
                      <a:lnTo>
                        <a:pt x="4" y="64"/>
                      </a:lnTo>
                      <a:lnTo>
                        <a:pt x="25" y="32"/>
                      </a:lnTo>
                      <a:lnTo>
                        <a:pt x="35" y="51"/>
                      </a:lnTo>
                      <a:lnTo>
                        <a:pt x="24" y="124"/>
                      </a:lnTo>
                      <a:lnTo>
                        <a:pt x="64" y="121"/>
                      </a:lnTo>
                      <a:lnTo>
                        <a:pt x="90" y="48"/>
                      </a:lnTo>
                      <a:lnTo>
                        <a:pt x="77" y="5"/>
                      </a:lnTo>
                      <a:lnTo>
                        <a:pt x="36" y="0"/>
                      </a:lnTo>
                      <a:lnTo>
                        <a:pt x="0" y="3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4" name="Freeform 365"/>
                <p:cNvSpPr/>
                <p:nvPr/>
              </p:nvSpPr>
              <p:spPr bwMode="auto">
                <a:xfrm>
                  <a:off x="3171" y="2533"/>
                  <a:ext cx="123" cy="115"/>
                </a:xfrm>
                <a:custGeom>
                  <a:avLst/>
                  <a:gdLst>
                    <a:gd name="T0" fmla="*/ 0 w 433"/>
                    <a:gd name="T1" fmla="*/ 9 h 403"/>
                    <a:gd name="T2" fmla="*/ 2 w 433"/>
                    <a:gd name="T3" fmla="*/ 7 h 403"/>
                    <a:gd name="T4" fmla="*/ 4 w 433"/>
                    <a:gd name="T5" fmla="*/ 7 h 403"/>
                    <a:gd name="T6" fmla="*/ 5 w 433"/>
                    <a:gd name="T7" fmla="*/ 5 h 403"/>
                    <a:gd name="T8" fmla="*/ 6 w 433"/>
                    <a:gd name="T9" fmla="*/ 5 h 403"/>
                    <a:gd name="T10" fmla="*/ 6 w 433"/>
                    <a:gd name="T11" fmla="*/ 5 h 403"/>
                    <a:gd name="T12" fmla="*/ 7 w 433"/>
                    <a:gd name="T13" fmla="*/ 5 h 403"/>
                    <a:gd name="T14" fmla="*/ 8 w 433"/>
                    <a:gd name="T15" fmla="*/ 3 h 403"/>
                    <a:gd name="T16" fmla="*/ 8 w 433"/>
                    <a:gd name="T17" fmla="*/ 1 h 403"/>
                    <a:gd name="T18" fmla="*/ 9 w 433"/>
                    <a:gd name="T19" fmla="*/ 1 h 403"/>
                    <a:gd name="T20" fmla="*/ 9 w 433"/>
                    <a:gd name="T21" fmla="*/ 0 h 403"/>
                    <a:gd name="T22" fmla="*/ 9 w 433"/>
                    <a:gd name="T23" fmla="*/ 0 h 403"/>
                    <a:gd name="T24" fmla="*/ 10 w 433"/>
                    <a:gd name="T25" fmla="*/ 2 h 403"/>
                    <a:gd name="T26" fmla="*/ 9 w 433"/>
                    <a:gd name="T27" fmla="*/ 4 h 403"/>
                    <a:gd name="T28" fmla="*/ 9 w 433"/>
                    <a:gd name="T29" fmla="*/ 5 h 403"/>
                    <a:gd name="T30" fmla="*/ 9 w 433"/>
                    <a:gd name="T31" fmla="*/ 7 h 403"/>
                    <a:gd name="T32" fmla="*/ 8 w 433"/>
                    <a:gd name="T33" fmla="*/ 8 h 403"/>
                    <a:gd name="T34" fmla="*/ 8 w 433"/>
                    <a:gd name="T35" fmla="*/ 7 h 403"/>
                    <a:gd name="T36" fmla="*/ 7 w 433"/>
                    <a:gd name="T37" fmla="*/ 8 h 403"/>
                    <a:gd name="T38" fmla="*/ 5 w 433"/>
                    <a:gd name="T39" fmla="*/ 8 h 403"/>
                    <a:gd name="T40" fmla="*/ 5 w 433"/>
                    <a:gd name="T41" fmla="*/ 9 h 403"/>
                    <a:gd name="T42" fmla="*/ 4 w 433"/>
                    <a:gd name="T43" fmla="*/ 9 h 403"/>
                    <a:gd name="T44" fmla="*/ 4 w 433"/>
                    <a:gd name="T45" fmla="*/ 8 h 403"/>
                    <a:gd name="T46" fmla="*/ 0 w 433"/>
                    <a:gd name="T47" fmla="*/ 9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3"/>
                    <a:gd name="T73" fmla="*/ 0 h 403"/>
                    <a:gd name="T74" fmla="*/ 433 w 433"/>
                    <a:gd name="T75" fmla="*/ 403 h 40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3" h="403">
                      <a:moveTo>
                        <a:pt x="0" y="378"/>
                      </a:moveTo>
                      <a:lnTo>
                        <a:pt x="80" y="305"/>
                      </a:lnTo>
                      <a:lnTo>
                        <a:pt x="188" y="305"/>
                      </a:lnTo>
                      <a:lnTo>
                        <a:pt x="232" y="212"/>
                      </a:lnTo>
                      <a:lnTo>
                        <a:pt x="250" y="204"/>
                      </a:lnTo>
                      <a:lnTo>
                        <a:pt x="252" y="239"/>
                      </a:lnTo>
                      <a:lnTo>
                        <a:pt x="299" y="204"/>
                      </a:lnTo>
                      <a:lnTo>
                        <a:pt x="343" y="138"/>
                      </a:lnTo>
                      <a:lnTo>
                        <a:pt x="360" y="21"/>
                      </a:lnTo>
                      <a:lnTo>
                        <a:pt x="394" y="25"/>
                      </a:lnTo>
                      <a:lnTo>
                        <a:pt x="385" y="0"/>
                      </a:lnTo>
                      <a:lnTo>
                        <a:pt x="406" y="1"/>
                      </a:lnTo>
                      <a:lnTo>
                        <a:pt x="433" y="97"/>
                      </a:lnTo>
                      <a:lnTo>
                        <a:pt x="394" y="166"/>
                      </a:lnTo>
                      <a:lnTo>
                        <a:pt x="394" y="227"/>
                      </a:lnTo>
                      <a:lnTo>
                        <a:pt x="367" y="319"/>
                      </a:lnTo>
                      <a:lnTo>
                        <a:pt x="346" y="332"/>
                      </a:lnTo>
                      <a:lnTo>
                        <a:pt x="345" y="297"/>
                      </a:lnTo>
                      <a:lnTo>
                        <a:pt x="284" y="347"/>
                      </a:lnTo>
                      <a:lnTo>
                        <a:pt x="232" y="327"/>
                      </a:lnTo>
                      <a:lnTo>
                        <a:pt x="235" y="368"/>
                      </a:lnTo>
                      <a:lnTo>
                        <a:pt x="188" y="403"/>
                      </a:lnTo>
                      <a:lnTo>
                        <a:pt x="177" y="345"/>
                      </a:lnTo>
                      <a:lnTo>
                        <a:pt x="0" y="37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5" name="Freeform 366"/>
                <p:cNvSpPr/>
                <p:nvPr/>
              </p:nvSpPr>
              <p:spPr bwMode="auto">
                <a:xfrm>
                  <a:off x="3185" y="2638"/>
                  <a:ext cx="26" cy="21"/>
                </a:xfrm>
                <a:custGeom>
                  <a:avLst/>
                  <a:gdLst>
                    <a:gd name="T0" fmla="*/ 0 w 88"/>
                    <a:gd name="T1" fmla="*/ 1 h 73"/>
                    <a:gd name="T2" fmla="*/ 1 w 88"/>
                    <a:gd name="T3" fmla="*/ 2 h 73"/>
                    <a:gd name="T4" fmla="*/ 2 w 88"/>
                    <a:gd name="T5" fmla="*/ 1 h 73"/>
                    <a:gd name="T6" fmla="*/ 2 w 88"/>
                    <a:gd name="T7" fmla="*/ 0 h 73"/>
                    <a:gd name="T8" fmla="*/ 0 w 88"/>
                    <a:gd name="T9" fmla="*/ 1 h 73"/>
                    <a:gd name="T10" fmla="*/ 0 60000 65536"/>
                    <a:gd name="T11" fmla="*/ 0 60000 65536"/>
                    <a:gd name="T12" fmla="*/ 0 60000 65536"/>
                    <a:gd name="T13" fmla="*/ 0 60000 65536"/>
                    <a:gd name="T14" fmla="*/ 0 60000 65536"/>
                    <a:gd name="T15" fmla="*/ 0 w 88"/>
                    <a:gd name="T16" fmla="*/ 0 h 73"/>
                    <a:gd name="T17" fmla="*/ 88 w 88"/>
                    <a:gd name="T18" fmla="*/ 73 h 73"/>
                  </a:gdLst>
                  <a:ahLst/>
                  <a:cxnLst>
                    <a:cxn ang="T10">
                      <a:pos x="T0" y="T1"/>
                    </a:cxn>
                    <a:cxn ang="T11">
                      <a:pos x="T2" y="T3"/>
                    </a:cxn>
                    <a:cxn ang="T12">
                      <a:pos x="T4" y="T5"/>
                    </a:cxn>
                    <a:cxn ang="T13">
                      <a:pos x="T6" y="T7"/>
                    </a:cxn>
                    <a:cxn ang="T14">
                      <a:pos x="T8" y="T9"/>
                    </a:cxn>
                  </a:cxnLst>
                  <a:rect l="T15" t="T16" r="T17" b="T18"/>
                  <a:pathLst>
                    <a:path w="88" h="73">
                      <a:moveTo>
                        <a:pt x="0" y="37"/>
                      </a:moveTo>
                      <a:lnTo>
                        <a:pt x="33" y="73"/>
                      </a:lnTo>
                      <a:lnTo>
                        <a:pt x="83" y="46"/>
                      </a:lnTo>
                      <a:lnTo>
                        <a:pt x="88" y="0"/>
                      </a:lnTo>
                      <a:lnTo>
                        <a:pt x="0" y="3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6" name="Freeform 367"/>
                <p:cNvSpPr/>
                <p:nvPr/>
              </p:nvSpPr>
              <p:spPr bwMode="auto">
                <a:xfrm>
                  <a:off x="3269" y="2472"/>
                  <a:ext cx="64" cy="61"/>
                </a:xfrm>
                <a:custGeom>
                  <a:avLst/>
                  <a:gdLst>
                    <a:gd name="T0" fmla="*/ 0 w 226"/>
                    <a:gd name="T1" fmla="*/ 4 h 214"/>
                    <a:gd name="T2" fmla="*/ 0 w 226"/>
                    <a:gd name="T3" fmla="*/ 5 h 214"/>
                    <a:gd name="T4" fmla="*/ 1 w 226"/>
                    <a:gd name="T5" fmla="*/ 5 h 214"/>
                    <a:gd name="T6" fmla="*/ 1 w 226"/>
                    <a:gd name="T7" fmla="*/ 4 h 214"/>
                    <a:gd name="T8" fmla="*/ 3 w 226"/>
                    <a:gd name="T9" fmla="*/ 4 h 214"/>
                    <a:gd name="T10" fmla="*/ 3 w 226"/>
                    <a:gd name="T11" fmla="*/ 3 h 214"/>
                    <a:gd name="T12" fmla="*/ 5 w 226"/>
                    <a:gd name="T13" fmla="*/ 3 h 214"/>
                    <a:gd name="T14" fmla="*/ 5 w 226"/>
                    <a:gd name="T15" fmla="*/ 2 h 214"/>
                    <a:gd name="T16" fmla="*/ 5 w 226"/>
                    <a:gd name="T17" fmla="*/ 1 h 214"/>
                    <a:gd name="T18" fmla="*/ 3 w 226"/>
                    <a:gd name="T19" fmla="*/ 1 h 214"/>
                    <a:gd name="T20" fmla="*/ 2 w 226"/>
                    <a:gd name="T21" fmla="*/ 0 h 214"/>
                    <a:gd name="T22" fmla="*/ 1 w 226"/>
                    <a:gd name="T23" fmla="*/ 3 h 214"/>
                    <a:gd name="T24" fmla="*/ 1 w 226"/>
                    <a:gd name="T25" fmla="*/ 3 h 214"/>
                    <a:gd name="T26" fmla="*/ 0 w 226"/>
                    <a:gd name="T27" fmla="*/ 4 h 2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214"/>
                    <a:gd name="T44" fmla="*/ 226 w 226"/>
                    <a:gd name="T45" fmla="*/ 214 h 2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214">
                      <a:moveTo>
                        <a:pt x="0" y="153"/>
                      </a:moveTo>
                      <a:lnTo>
                        <a:pt x="10" y="214"/>
                      </a:lnTo>
                      <a:lnTo>
                        <a:pt x="51" y="192"/>
                      </a:lnTo>
                      <a:lnTo>
                        <a:pt x="23" y="155"/>
                      </a:lnTo>
                      <a:lnTo>
                        <a:pt x="133" y="188"/>
                      </a:lnTo>
                      <a:lnTo>
                        <a:pt x="157" y="138"/>
                      </a:lnTo>
                      <a:lnTo>
                        <a:pt x="226" y="120"/>
                      </a:lnTo>
                      <a:lnTo>
                        <a:pt x="202" y="86"/>
                      </a:lnTo>
                      <a:lnTo>
                        <a:pt x="211" y="58"/>
                      </a:lnTo>
                      <a:lnTo>
                        <a:pt x="150" y="62"/>
                      </a:lnTo>
                      <a:lnTo>
                        <a:pt x="80" y="0"/>
                      </a:lnTo>
                      <a:lnTo>
                        <a:pt x="54" y="122"/>
                      </a:lnTo>
                      <a:lnTo>
                        <a:pt x="22" y="115"/>
                      </a:lnTo>
                      <a:lnTo>
                        <a:pt x="0" y="15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7" name="Freeform 368"/>
                <p:cNvSpPr/>
                <p:nvPr/>
              </p:nvSpPr>
              <p:spPr bwMode="auto">
                <a:xfrm>
                  <a:off x="3101" y="2512"/>
                  <a:ext cx="68" cy="76"/>
                </a:xfrm>
                <a:custGeom>
                  <a:avLst/>
                  <a:gdLst>
                    <a:gd name="T0" fmla="*/ 0 w 240"/>
                    <a:gd name="T1" fmla="*/ 3 h 268"/>
                    <a:gd name="T2" fmla="*/ 1 w 240"/>
                    <a:gd name="T3" fmla="*/ 4 h 268"/>
                    <a:gd name="T4" fmla="*/ 0 w 240"/>
                    <a:gd name="T5" fmla="*/ 6 h 268"/>
                    <a:gd name="T6" fmla="*/ 2 w 240"/>
                    <a:gd name="T7" fmla="*/ 6 h 268"/>
                    <a:gd name="T8" fmla="*/ 3 w 240"/>
                    <a:gd name="T9" fmla="*/ 5 h 268"/>
                    <a:gd name="T10" fmla="*/ 3 w 240"/>
                    <a:gd name="T11" fmla="*/ 4 h 268"/>
                    <a:gd name="T12" fmla="*/ 5 w 240"/>
                    <a:gd name="T13" fmla="*/ 2 h 268"/>
                    <a:gd name="T14" fmla="*/ 5 w 240"/>
                    <a:gd name="T15" fmla="*/ 1 h 268"/>
                    <a:gd name="T16" fmla="*/ 5 w 240"/>
                    <a:gd name="T17" fmla="*/ 0 h 268"/>
                    <a:gd name="T18" fmla="*/ 5 w 240"/>
                    <a:gd name="T19" fmla="*/ 0 h 268"/>
                    <a:gd name="T20" fmla="*/ 3 w 240"/>
                    <a:gd name="T21" fmla="*/ 1 h 268"/>
                    <a:gd name="T22" fmla="*/ 3 w 240"/>
                    <a:gd name="T23" fmla="*/ 2 h 268"/>
                    <a:gd name="T24" fmla="*/ 2 w 240"/>
                    <a:gd name="T25" fmla="*/ 1 h 268"/>
                    <a:gd name="T26" fmla="*/ 0 w 240"/>
                    <a:gd name="T27" fmla="*/ 3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68"/>
                    <a:gd name="T44" fmla="*/ 240 w 240"/>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68">
                      <a:moveTo>
                        <a:pt x="0" y="151"/>
                      </a:moveTo>
                      <a:lnTo>
                        <a:pt x="43" y="173"/>
                      </a:lnTo>
                      <a:lnTo>
                        <a:pt x="15" y="251"/>
                      </a:lnTo>
                      <a:lnTo>
                        <a:pt x="84" y="268"/>
                      </a:lnTo>
                      <a:lnTo>
                        <a:pt x="155" y="223"/>
                      </a:lnTo>
                      <a:lnTo>
                        <a:pt x="122" y="159"/>
                      </a:lnTo>
                      <a:lnTo>
                        <a:pt x="202" y="101"/>
                      </a:lnTo>
                      <a:lnTo>
                        <a:pt x="240" y="24"/>
                      </a:lnTo>
                      <a:lnTo>
                        <a:pt x="237" y="13"/>
                      </a:lnTo>
                      <a:lnTo>
                        <a:pt x="223" y="0"/>
                      </a:lnTo>
                      <a:lnTo>
                        <a:pt x="147" y="50"/>
                      </a:lnTo>
                      <a:lnTo>
                        <a:pt x="147" y="77"/>
                      </a:lnTo>
                      <a:lnTo>
                        <a:pt x="94" y="68"/>
                      </a:lnTo>
                      <a:lnTo>
                        <a:pt x="0" y="15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8" name="Freeform 369"/>
                <p:cNvSpPr/>
                <p:nvPr/>
              </p:nvSpPr>
              <p:spPr bwMode="auto">
                <a:xfrm>
                  <a:off x="3121" y="2575"/>
                  <a:ext cx="36" cy="61"/>
                </a:xfrm>
                <a:custGeom>
                  <a:avLst/>
                  <a:gdLst>
                    <a:gd name="T0" fmla="*/ 0 w 128"/>
                    <a:gd name="T1" fmla="*/ 5 h 212"/>
                    <a:gd name="T2" fmla="*/ 0 w 128"/>
                    <a:gd name="T3" fmla="*/ 1 h 212"/>
                    <a:gd name="T4" fmla="*/ 2 w 128"/>
                    <a:gd name="T5" fmla="*/ 0 h 212"/>
                    <a:gd name="T6" fmla="*/ 3 w 128"/>
                    <a:gd name="T7" fmla="*/ 3 h 212"/>
                    <a:gd name="T8" fmla="*/ 2 w 128"/>
                    <a:gd name="T9" fmla="*/ 5 h 212"/>
                    <a:gd name="T10" fmla="*/ 0 w 128"/>
                    <a:gd name="T11" fmla="*/ 5 h 212"/>
                    <a:gd name="T12" fmla="*/ 0 60000 65536"/>
                    <a:gd name="T13" fmla="*/ 0 60000 65536"/>
                    <a:gd name="T14" fmla="*/ 0 60000 65536"/>
                    <a:gd name="T15" fmla="*/ 0 60000 65536"/>
                    <a:gd name="T16" fmla="*/ 0 60000 65536"/>
                    <a:gd name="T17" fmla="*/ 0 60000 65536"/>
                    <a:gd name="T18" fmla="*/ 0 w 128"/>
                    <a:gd name="T19" fmla="*/ 0 h 212"/>
                    <a:gd name="T20" fmla="*/ 128 w 128"/>
                    <a:gd name="T21" fmla="*/ 212 h 212"/>
                  </a:gdLst>
                  <a:ahLst/>
                  <a:cxnLst>
                    <a:cxn ang="T12">
                      <a:pos x="T0" y="T1"/>
                    </a:cxn>
                    <a:cxn ang="T13">
                      <a:pos x="T2" y="T3"/>
                    </a:cxn>
                    <a:cxn ang="T14">
                      <a:pos x="T4" y="T5"/>
                    </a:cxn>
                    <a:cxn ang="T15">
                      <a:pos x="T6" y="T7"/>
                    </a:cxn>
                    <a:cxn ang="T16">
                      <a:pos x="T8" y="T9"/>
                    </a:cxn>
                    <a:cxn ang="T17">
                      <a:pos x="T10" y="T11"/>
                    </a:cxn>
                  </a:cxnLst>
                  <a:rect l="T18" t="T19" r="T20" b="T21"/>
                  <a:pathLst>
                    <a:path w="128" h="212">
                      <a:moveTo>
                        <a:pt x="0" y="212"/>
                      </a:moveTo>
                      <a:lnTo>
                        <a:pt x="13" y="45"/>
                      </a:lnTo>
                      <a:lnTo>
                        <a:pt x="84" y="0"/>
                      </a:lnTo>
                      <a:lnTo>
                        <a:pt x="128" y="129"/>
                      </a:lnTo>
                      <a:lnTo>
                        <a:pt x="82" y="189"/>
                      </a:lnTo>
                      <a:lnTo>
                        <a:pt x="0" y="21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89" name="Freeform 370"/>
                <p:cNvSpPr/>
                <p:nvPr/>
              </p:nvSpPr>
              <p:spPr bwMode="auto">
                <a:xfrm>
                  <a:off x="2838" y="2797"/>
                  <a:ext cx="78" cy="105"/>
                </a:xfrm>
                <a:custGeom>
                  <a:avLst/>
                  <a:gdLst>
                    <a:gd name="T0" fmla="*/ 0 w 274"/>
                    <a:gd name="T1" fmla="*/ 2 h 369"/>
                    <a:gd name="T2" fmla="*/ 1 w 274"/>
                    <a:gd name="T3" fmla="*/ 3 h 369"/>
                    <a:gd name="T4" fmla="*/ 1 w 274"/>
                    <a:gd name="T5" fmla="*/ 5 h 369"/>
                    <a:gd name="T6" fmla="*/ 3 w 274"/>
                    <a:gd name="T7" fmla="*/ 4 h 369"/>
                    <a:gd name="T8" fmla="*/ 4 w 274"/>
                    <a:gd name="T9" fmla="*/ 5 h 369"/>
                    <a:gd name="T10" fmla="*/ 5 w 274"/>
                    <a:gd name="T11" fmla="*/ 7 h 369"/>
                    <a:gd name="T12" fmla="*/ 4 w 274"/>
                    <a:gd name="T13" fmla="*/ 9 h 369"/>
                    <a:gd name="T14" fmla="*/ 6 w 274"/>
                    <a:gd name="T15" fmla="*/ 8 h 369"/>
                    <a:gd name="T16" fmla="*/ 5 w 274"/>
                    <a:gd name="T17" fmla="*/ 5 h 369"/>
                    <a:gd name="T18" fmla="*/ 3 w 274"/>
                    <a:gd name="T19" fmla="*/ 3 h 369"/>
                    <a:gd name="T20" fmla="*/ 4 w 274"/>
                    <a:gd name="T21" fmla="*/ 2 h 369"/>
                    <a:gd name="T22" fmla="*/ 3 w 274"/>
                    <a:gd name="T23" fmla="*/ 1 h 369"/>
                    <a:gd name="T24" fmla="*/ 2 w 274"/>
                    <a:gd name="T25" fmla="*/ 0 h 369"/>
                    <a:gd name="T26" fmla="*/ 1 w 274"/>
                    <a:gd name="T27" fmla="*/ 0 h 369"/>
                    <a:gd name="T28" fmla="*/ 1 w 274"/>
                    <a:gd name="T29" fmla="*/ 1 h 369"/>
                    <a:gd name="T30" fmla="*/ 1 w 274"/>
                    <a:gd name="T31" fmla="*/ 1 h 369"/>
                    <a:gd name="T32" fmla="*/ 0 w 274"/>
                    <a:gd name="T33" fmla="*/ 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4"/>
                    <a:gd name="T52" fmla="*/ 0 h 369"/>
                    <a:gd name="T53" fmla="*/ 274 w 274"/>
                    <a:gd name="T54" fmla="*/ 369 h 3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4" h="369">
                      <a:moveTo>
                        <a:pt x="0" y="79"/>
                      </a:moveTo>
                      <a:lnTo>
                        <a:pt x="36" y="132"/>
                      </a:lnTo>
                      <a:lnTo>
                        <a:pt x="25" y="223"/>
                      </a:lnTo>
                      <a:lnTo>
                        <a:pt x="123" y="184"/>
                      </a:lnTo>
                      <a:lnTo>
                        <a:pt x="160" y="223"/>
                      </a:lnTo>
                      <a:lnTo>
                        <a:pt x="198" y="313"/>
                      </a:lnTo>
                      <a:lnTo>
                        <a:pt x="188" y="369"/>
                      </a:lnTo>
                      <a:lnTo>
                        <a:pt x="274" y="353"/>
                      </a:lnTo>
                      <a:lnTo>
                        <a:pt x="231" y="234"/>
                      </a:lnTo>
                      <a:lnTo>
                        <a:pt x="138" y="147"/>
                      </a:lnTo>
                      <a:lnTo>
                        <a:pt x="165" y="94"/>
                      </a:lnTo>
                      <a:lnTo>
                        <a:pt x="112" y="67"/>
                      </a:lnTo>
                      <a:lnTo>
                        <a:pt x="73" y="0"/>
                      </a:lnTo>
                      <a:lnTo>
                        <a:pt x="50" y="1"/>
                      </a:lnTo>
                      <a:lnTo>
                        <a:pt x="52" y="48"/>
                      </a:lnTo>
                      <a:lnTo>
                        <a:pt x="36" y="36"/>
                      </a:lnTo>
                      <a:lnTo>
                        <a:pt x="0" y="7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0" name="Freeform 371"/>
                <p:cNvSpPr/>
                <p:nvPr/>
              </p:nvSpPr>
              <p:spPr bwMode="auto">
                <a:xfrm>
                  <a:off x="1810" y="2395"/>
                  <a:ext cx="5" cy="11"/>
                </a:xfrm>
                <a:custGeom>
                  <a:avLst/>
                  <a:gdLst>
                    <a:gd name="T0" fmla="*/ 0 w 18"/>
                    <a:gd name="T1" fmla="*/ 1 h 38"/>
                    <a:gd name="T2" fmla="*/ 0 w 18"/>
                    <a:gd name="T3" fmla="*/ 0 h 38"/>
                    <a:gd name="T4" fmla="*/ 0 w 18"/>
                    <a:gd name="T5" fmla="*/ 1 h 38"/>
                    <a:gd name="T6" fmla="*/ 0 w 18"/>
                    <a:gd name="T7" fmla="*/ 1 h 38"/>
                    <a:gd name="T8" fmla="*/ 0 60000 65536"/>
                    <a:gd name="T9" fmla="*/ 0 60000 65536"/>
                    <a:gd name="T10" fmla="*/ 0 60000 65536"/>
                    <a:gd name="T11" fmla="*/ 0 60000 65536"/>
                    <a:gd name="T12" fmla="*/ 0 w 18"/>
                    <a:gd name="T13" fmla="*/ 0 h 38"/>
                    <a:gd name="T14" fmla="*/ 18 w 18"/>
                    <a:gd name="T15" fmla="*/ 38 h 38"/>
                  </a:gdLst>
                  <a:ahLst/>
                  <a:cxnLst>
                    <a:cxn ang="T8">
                      <a:pos x="T0" y="T1"/>
                    </a:cxn>
                    <a:cxn ang="T9">
                      <a:pos x="T2" y="T3"/>
                    </a:cxn>
                    <a:cxn ang="T10">
                      <a:pos x="T4" y="T5"/>
                    </a:cxn>
                    <a:cxn ang="T11">
                      <a:pos x="T6" y="T7"/>
                    </a:cxn>
                  </a:cxnLst>
                  <a:rect l="T12" t="T13" r="T14" b="T15"/>
                  <a:pathLst>
                    <a:path w="18" h="38">
                      <a:moveTo>
                        <a:pt x="0" y="30"/>
                      </a:moveTo>
                      <a:lnTo>
                        <a:pt x="13" y="0"/>
                      </a:lnTo>
                      <a:lnTo>
                        <a:pt x="18" y="38"/>
                      </a:lnTo>
                      <a:lnTo>
                        <a:pt x="0" y="3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1" name="Freeform 372"/>
                <p:cNvSpPr/>
                <p:nvPr/>
              </p:nvSpPr>
              <p:spPr bwMode="auto">
                <a:xfrm>
                  <a:off x="2838" y="3002"/>
                  <a:ext cx="41" cy="63"/>
                </a:xfrm>
                <a:custGeom>
                  <a:avLst/>
                  <a:gdLst>
                    <a:gd name="T0" fmla="*/ 0 w 142"/>
                    <a:gd name="T1" fmla="*/ 0 h 221"/>
                    <a:gd name="T2" fmla="*/ 1 w 142"/>
                    <a:gd name="T3" fmla="*/ 0 h 221"/>
                    <a:gd name="T4" fmla="*/ 1 w 142"/>
                    <a:gd name="T5" fmla="*/ 1 h 221"/>
                    <a:gd name="T6" fmla="*/ 2 w 142"/>
                    <a:gd name="T7" fmla="*/ 0 h 221"/>
                    <a:gd name="T8" fmla="*/ 3 w 142"/>
                    <a:gd name="T9" fmla="*/ 1 h 221"/>
                    <a:gd name="T10" fmla="*/ 3 w 142"/>
                    <a:gd name="T11" fmla="*/ 5 h 221"/>
                    <a:gd name="T12" fmla="*/ 3 w 142"/>
                    <a:gd name="T13" fmla="*/ 5 h 221"/>
                    <a:gd name="T14" fmla="*/ 1 w 142"/>
                    <a:gd name="T15" fmla="*/ 4 h 221"/>
                    <a:gd name="T16" fmla="*/ 0 w 142"/>
                    <a:gd name="T17" fmla="*/ 0 h 2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
                    <a:gd name="T28" fmla="*/ 0 h 221"/>
                    <a:gd name="T29" fmla="*/ 142 w 142"/>
                    <a:gd name="T30" fmla="*/ 221 h 2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 h="221">
                      <a:moveTo>
                        <a:pt x="0" y="0"/>
                      </a:moveTo>
                      <a:lnTo>
                        <a:pt x="29" y="0"/>
                      </a:lnTo>
                      <a:lnTo>
                        <a:pt x="38" y="41"/>
                      </a:lnTo>
                      <a:lnTo>
                        <a:pt x="73" y="15"/>
                      </a:lnTo>
                      <a:lnTo>
                        <a:pt x="122" y="65"/>
                      </a:lnTo>
                      <a:lnTo>
                        <a:pt x="142" y="221"/>
                      </a:lnTo>
                      <a:lnTo>
                        <a:pt x="141" y="221"/>
                      </a:lnTo>
                      <a:lnTo>
                        <a:pt x="42" y="156"/>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2" name="Freeform 373"/>
                <p:cNvSpPr/>
                <p:nvPr/>
              </p:nvSpPr>
              <p:spPr bwMode="auto">
                <a:xfrm>
                  <a:off x="2941" y="2996"/>
                  <a:ext cx="103" cy="76"/>
                </a:xfrm>
                <a:custGeom>
                  <a:avLst/>
                  <a:gdLst>
                    <a:gd name="T0" fmla="*/ 0 w 362"/>
                    <a:gd name="T1" fmla="*/ 6 h 264"/>
                    <a:gd name="T2" fmla="*/ 1 w 362"/>
                    <a:gd name="T3" fmla="*/ 6 h 264"/>
                    <a:gd name="T4" fmla="*/ 3 w 362"/>
                    <a:gd name="T5" fmla="*/ 6 h 264"/>
                    <a:gd name="T6" fmla="*/ 4 w 362"/>
                    <a:gd name="T7" fmla="*/ 6 h 264"/>
                    <a:gd name="T8" fmla="*/ 5 w 362"/>
                    <a:gd name="T9" fmla="*/ 3 h 264"/>
                    <a:gd name="T10" fmla="*/ 7 w 362"/>
                    <a:gd name="T11" fmla="*/ 3 h 264"/>
                    <a:gd name="T12" fmla="*/ 8 w 362"/>
                    <a:gd name="T13" fmla="*/ 2 h 264"/>
                    <a:gd name="T14" fmla="*/ 7 w 362"/>
                    <a:gd name="T15" fmla="*/ 1 h 264"/>
                    <a:gd name="T16" fmla="*/ 7 w 362"/>
                    <a:gd name="T17" fmla="*/ 0 h 264"/>
                    <a:gd name="T18" fmla="*/ 5 w 362"/>
                    <a:gd name="T19" fmla="*/ 2 h 264"/>
                    <a:gd name="T20" fmla="*/ 4 w 362"/>
                    <a:gd name="T21" fmla="*/ 3 h 264"/>
                    <a:gd name="T22" fmla="*/ 4 w 362"/>
                    <a:gd name="T23" fmla="*/ 3 h 264"/>
                    <a:gd name="T24" fmla="*/ 3 w 362"/>
                    <a:gd name="T25" fmla="*/ 4 h 264"/>
                    <a:gd name="T26" fmla="*/ 2 w 362"/>
                    <a:gd name="T27" fmla="*/ 4 h 264"/>
                    <a:gd name="T28" fmla="*/ 1 w 362"/>
                    <a:gd name="T29" fmla="*/ 6 h 264"/>
                    <a:gd name="T30" fmla="*/ 0 w 362"/>
                    <a:gd name="T31" fmla="*/ 6 h 2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2"/>
                    <a:gd name="T49" fmla="*/ 0 h 264"/>
                    <a:gd name="T50" fmla="*/ 362 w 362"/>
                    <a:gd name="T51" fmla="*/ 264 h 2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2" h="264">
                      <a:moveTo>
                        <a:pt x="0" y="235"/>
                      </a:moveTo>
                      <a:lnTo>
                        <a:pt x="33" y="264"/>
                      </a:lnTo>
                      <a:lnTo>
                        <a:pt x="143" y="253"/>
                      </a:lnTo>
                      <a:lnTo>
                        <a:pt x="182" y="238"/>
                      </a:lnTo>
                      <a:lnTo>
                        <a:pt x="234" y="115"/>
                      </a:lnTo>
                      <a:lnTo>
                        <a:pt x="299" y="120"/>
                      </a:lnTo>
                      <a:lnTo>
                        <a:pt x="362" y="78"/>
                      </a:lnTo>
                      <a:lnTo>
                        <a:pt x="304" y="45"/>
                      </a:lnTo>
                      <a:lnTo>
                        <a:pt x="284" y="0"/>
                      </a:lnTo>
                      <a:lnTo>
                        <a:pt x="210" y="82"/>
                      </a:lnTo>
                      <a:lnTo>
                        <a:pt x="185" y="128"/>
                      </a:lnTo>
                      <a:lnTo>
                        <a:pt x="163" y="103"/>
                      </a:lnTo>
                      <a:lnTo>
                        <a:pt x="120" y="168"/>
                      </a:lnTo>
                      <a:lnTo>
                        <a:pt x="70" y="177"/>
                      </a:lnTo>
                      <a:lnTo>
                        <a:pt x="56" y="238"/>
                      </a:lnTo>
                      <a:lnTo>
                        <a:pt x="0" y="23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3" name="Freeform 374"/>
                <p:cNvSpPr/>
                <p:nvPr/>
              </p:nvSpPr>
              <p:spPr bwMode="auto">
                <a:xfrm>
                  <a:off x="2702" y="2363"/>
                  <a:ext cx="345" cy="167"/>
                </a:xfrm>
                <a:custGeom>
                  <a:avLst/>
                  <a:gdLst>
                    <a:gd name="T0" fmla="*/ 0 w 1209"/>
                    <a:gd name="T1" fmla="*/ 4 h 587"/>
                    <a:gd name="T2" fmla="*/ 1 w 1209"/>
                    <a:gd name="T3" fmla="*/ 6 h 587"/>
                    <a:gd name="T4" fmla="*/ 2 w 1209"/>
                    <a:gd name="T5" fmla="*/ 6 h 587"/>
                    <a:gd name="T6" fmla="*/ 3 w 1209"/>
                    <a:gd name="T7" fmla="*/ 9 h 587"/>
                    <a:gd name="T8" fmla="*/ 7 w 1209"/>
                    <a:gd name="T9" fmla="*/ 10 h 587"/>
                    <a:gd name="T10" fmla="*/ 8 w 1209"/>
                    <a:gd name="T11" fmla="*/ 12 h 587"/>
                    <a:gd name="T12" fmla="*/ 11 w 1209"/>
                    <a:gd name="T13" fmla="*/ 12 h 587"/>
                    <a:gd name="T14" fmla="*/ 15 w 1209"/>
                    <a:gd name="T15" fmla="*/ 14 h 587"/>
                    <a:gd name="T16" fmla="*/ 20 w 1209"/>
                    <a:gd name="T17" fmla="*/ 12 h 587"/>
                    <a:gd name="T18" fmla="*/ 21 w 1209"/>
                    <a:gd name="T19" fmla="*/ 11 h 587"/>
                    <a:gd name="T20" fmla="*/ 21 w 1209"/>
                    <a:gd name="T21" fmla="*/ 9 h 587"/>
                    <a:gd name="T22" fmla="*/ 23 w 1209"/>
                    <a:gd name="T23" fmla="*/ 10 h 587"/>
                    <a:gd name="T24" fmla="*/ 26 w 1209"/>
                    <a:gd name="T25" fmla="*/ 7 h 587"/>
                    <a:gd name="T26" fmla="*/ 28 w 1209"/>
                    <a:gd name="T27" fmla="*/ 7 h 587"/>
                    <a:gd name="T28" fmla="*/ 27 w 1209"/>
                    <a:gd name="T29" fmla="*/ 5 h 587"/>
                    <a:gd name="T30" fmla="*/ 25 w 1209"/>
                    <a:gd name="T31" fmla="*/ 6 h 587"/>
                    <a:gd name="T32" fmla="*/ 25 w 1209"/>
                    <a:gd name="T33" fmla="*/ 4 h 587"/>
                    <a:gd name="T34" fmla="*/ 25 w 1209"/>
                    <a:gd name="T35" fmla="*/ 3 h 587"/>
                    <a:gd name="T36" fmla="*/ 24 w 1209"/>
                    <a:gd name="T37" fmla="*/ 3 h 587"/>
                    <a:gd name="T38" fmla="*/ 19 w 1209"/>
                    <a:gd name="T39" fmla="*/ 4 h 587"/>
                    <a:gd name="T40" fmla="*/ 16 w 1209"/>
                    <a:gd name="T41" fmla="*/ 2 h 587"/>
                    <a:gd name="T42" fmla="*/ 13 w 1209"/>
                    <a:gd name="T43" fmla="*/ 2 h 587"/>
                    <a:gd name="T44" fmla="*/ 13 w 1209"/>
                    <a:gd name="T45" fmla="*/ 1 h 587"/>
                    <a:gd name="T46" fmla="*/ 10 w 1209"/>
                    <a:gd name="T47" fmla="*/ 0 h 587"/>
                    <a:gd name="T48" fmla="*/ 9 w 1209"/>
                    <a:gd name="T49" fmla="*/ 1 h 587"/>
                    <a:gd name="T50" fmla="*/ 9 w 1209"/>
                    <a:gd name="T51" fmla="*/ 3 h 587"/>
                    <a:gd name="T52" fmla="*/ 4 w 1209"/>
                    <a:gd name="T53" fmla="*/ 2 h 587"/>
                    <a:gd name="T54" fmla="*/ 0 w 1209"/>
                    <a:gd name="T55" fmla="*/ 4 h 58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09"/>
                    <a:gd name="T85" fmla="*/ 0 h 587"/>
                    <a:gd name="T86" fmla="*/ 1209 w 1209"/>
                    <a:gd name="T87" fmla="*/ 587 h 58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09" h="587">
                      <a:moveTo>
                        <a:pt x="0" y="184"/>
                      </a:moveTo>
                      <a:lnTo>
                        <a:pt x="39" y="242"/>
                      </a:lnTo>
                      <a:lnTo>
                        <a:pt x="94" y="265"/>
                      </a:lnTo>
                      <a:lnTo>
                        <a:pt x="113" y="389"/>
                      </a:lnTo>
                      <a:lnTo>
                        <a:pt x="282" y="439"/>
                      </a:lnTo>
                      <a:lnTo>
                        <a:pt x="353" y="526"/>
                      </a:lnTo>
                      <a:lnTo>
                        <a:pt x="494" y="522"/>
                      </a:lnTo>
                      <a:lnTo>
                        <a:pt x="651" y="587"/>
                      </a:lnTo>
                      <a:lnTo>
                        <a:pt x="856" y="526"/>
                      </a:lnTo>
                      <a:lnTo>
                        <a:pt x="920" y="477"/>
                      </a:lnTo>
                      <a:lnTo>
                        <a:pt x="920" y="408"/>
                      </a:lnTo>
                      <a:lnTo>
                        <a:pt x="979" y="416"/>
                      </a:lnTo>
                      <a:lnTo>
                        <a:pt x="1110" y="318"/>
                      </a:lnTo>
                      <a:lnTo>
                        <a:pt x="1209" y="312"/>
                      </a:lnTo>
                      <a:lnTo>
                        <a:pt x="1162" y="238"/>
                      </a:lnTo>
                      <a:lnTo>
                        <a:pt x="1065" y="257"/>
                      </a:lnTo>
                      <a:lnTo>
                        <a:pt x="1064" y="174"/>
                      </a:lnTo>
                      <a:lnTo>
                        <a:pt x="1088" y="127"/>
                      </a:lnTo>
                      <a:lnTo>
                        <a:pt x="1018" y="115"/>
                      </a:lnTo>
                      <a:lnTo>
                        <a:pt x="838" y="167"/>
                      </a:lnTo>
                      <a:lnTo>
                        <a:pt x="677" y="90"/>
                      </a:lnTo>
                      <a:lnTo>
                        <a:pt x="576" y="101"/>
                      </a:lnTo>
                      <a:lnTo>
                        <a:pt x="539" y="39"/>
                      </a:lnTo>
                      <a:lnTo>
                        <a:pt x="439" y="0"/>
                      </a:lnTo>
                      <a:lnTo>
                        <a:pt x="386" y="42"/>
                      </a:lnTo>
                      <a:lnTo>
                        <a:pt x="383" y="126"/>
                      </a:lnTo>
                      <a:lnTo>
                        <a:pt x="153" y="89"/>
                      </a:lnTo>
                      <a:lnTo>
                        <a:pt x="0" y="18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4" name="Freeform 375"/>
                <p:cNvSpPr/>
                <p:nvPr/>
              </p:nvSpPr>
              <p:spPr bwMode="auto">
                <a:xfrm>
                  <a:off x="2313" y="2765"/>
                  <a:ext cx="84" cy="109"/>
                </a:xfrm>
                <a:custGeom>
                  <a:avLst/>
                  <a:gdLst>
                    <a:gd name="T0" fmla="*/ 0 w 294"/>
                    <a:gd name="T1" fmla="*/ 6 h 383"/>
                    <a:gd name="T2" fmla="*/ 1 w 294"/>
                    <a:gd name="T3" fmla="*/ 9 h 383"/>
                    <a:gd name="T4" fmla="*/ 3 w 294"/>
                    <a:gd name="T5" fmla="*/ 9 h 383"/>
                    <a:gd name="T6" fmla="*/ 5 w 294"/>
                    <a:gd name="T7" fmla="*/ 6 h 383"/>
                    <a:gd name="T8" fmla="*/ 5 w 294"/>
                    <a:gd name="T9" fmla="*/ 5 h 383"/>
                    <a:gd name="T10" fmla="*/ 7 w 294"/>
                    <a:gd name="T11" fmla="*/ 3 h 383"/>
                    <a:gd name="T12" fmla="*/ 7 w 294"/>
                    <a:gd name="T13" fmla="*/ 3 h 383"/>
                    <a:gd name="T14" fmla="*/ 6 w 294"/>
                    <a:gd name="T15" fmla="*/ 1 h 383"/>
                    <a:gd name="T16" fmla="*/ 4 w 294"/>
                    <a:gd name="T17" fmla="*/ 0 h 383"/>
                    <a:gd name="T18" fmla="*/ 3 w 294"/>
                    <a:gd name="T19" fmla="*/ 0 h 383"/>
                    <a:gd name="T20" fmla="*/ 4 w 294"/>
                    <a:gd name="T21" fmla="*/ 1 h 383"/>
                    <a:gd name="T22" fmla="*/ 3 w 294"/>
                    <a:gd name="T23" fmla="*/ 2 h 383"/>
                    <a:gd name="T24" fmla="*/ 3 w 294"/>
                    <a:gd name="T25" fmla="*/ 3 h 383"/>
                    <a:gd name="T26" fmla="*/ 3 w 294"/>
                    <a:gd name="T27" fmla="*/ 5 h 383"/>
                    <a:gd name="T28" fmla="*/ 0 w 294"/>
                    <a:gd name="T29" fmla="*/ 6 h 3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4"/>
                    <a:gd name="T46" fmla="*/ 0 h 383"/>
                    <a:gd name="T47" fmla="*/ 294 w 294"/>
                    <a:gd name="T48" fmla="*/ 383 h 3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4" h="383">
                      <a:moveTo>
                        <a:pt x="0" y="270"/>
                      </a:moveTo>
                      <a:lnTo>
                        <a:pt x="40" y="383"/>
                      </a:lnTo>
                      <a:lnTo>
                        <a:pt x="109" y="364"/>
                      </a:lnTo>
                      <a:lnTo>
                        <a:pt x="218" y="269"/>
                      </a:lnTo>
                      <a:lnTo>
                        <a:pt x="217" y="223"/>
                      </a:lnTo>
                      <a:lnTo>
                        <a:pt x="289" y="139"/>
                      </a:lnTo>
                      <a:lnTo>
                        <a:pt x="294" y="114"/>
                      </a:lnTo>
                      <a:lnTo>
                        <a:pt x="255" y="64"/>
                      </a:lnTo>
                      <a:lnTo>
                        <a:pt x="164" y="0"/>
                      </a:lnTo>
                      <a:lnTo>
                        <a:pt x="141" y="1"/>
                      </a:lnTo>
                      <a:lnTo>
                        <a:pt x="153" y="36"/>
                      </a:lnTo>
                      <a:lnTo>
                        <a:pt x="122" y="101"/>
                      </a:lnTo>
                      <a:lnTo>
                        <a:pt x="141" y="134"/>
                      </a:lnTo>
                      <a:lnTo>
                        <a:pt x="111" y="226"/>
                      </a:lnTo>
                      <a:lnTo>
                        <a:pt x="0" y="27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5" name="Freeform 376"/>
                <p:cNvSpPr/>
                <p:nvPr/>
              </p:nvSpPr>
              <p:spPr bwMode="auto">
                <a:xfrm>
                  <a:off x="2619" y="2692"/>
                  <a:ext cx="86" cy="52"/>
                </a:xfrm>
                <a:custGeom>
                  <a:avLst/>
                  <a:gdLst>
                    <a:gd name="T0" fmla="*/ 0 w 305"/>
                    <a:gd name="T1" fmla="*/ 2 h 184"/>
                    <a:gd name="T2" fmla="*/ 1 w 305"/>
                    <a:gd name="T3" fmla="*/ 0 h 184"/>
                    <a:gd name="T4" fmla="*/ 4 w 305"/>
                    <a:gd name="T5" fmla="*/ 1 h 184"/>
                    <a:gd name="T6" fmla="*/ 5 w 305"/>
                    <a:gd name="T7" fmla="*/ 3 h 184"/>
                    <a:gd name="T8" fmla="*/ 7 w 305"/>
                    <a:gd name="T9" fmla="*/ 3 h 184"/>
                    <a:gd name="T10" fmla="*/ 7 w 305"/>
                    <a:gd name="T11" fmla="*/ 4 h 184"/>
                    <a:gd name="T12" fmla="*/ 2 w 305"/>
                    <a:gd name="T13" fmla="*/ 3 h 184"/>
                    <a:gd name="T14" fmla="*/ 0 w 305"/>
                    <a:gd name="T15" fmla="*/ 2 h 184"/>
                    <a:gd name="T16" fmla="*/ 0 60000 65536"/>
                    <a:gd name="T17" fmla="*/ 0 60000 65536"/>
                    <a:gd name="T18" fmla="*/ 0 60000 65536"/>
                    <a:gd name="T19" fmla="*/ 0 60000 65536"/>
                    <a:gd name="T20" fmla="*/ 0 60000 65536"/>
                    <a:gd name="T21" fmla="*/ 0 60000 65536"/>
                    <a:gd name="T22" fmla="*/ 0 60000 65536"/>
                    <a:gd name="T23" fmla="*/ 0 60000 65536"/>
                    <a:gd name="T24" fmla="*/ 0 w 305"/>
                    <a:gd name="T25" fmla="*/ 0 h 184"/>
                    <a:gd name="T26" fmla="*/ 305 w 305"/>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5" h="184">
                      <a:moveTo>
                        <a:pt x="0" y="72"/>
                      </a:moveTo>
                      <a:lnTo>
                        <a:pt x="39" y="0"/>
                      </a:lnTo>
                      <a:lnTo>
                        <a:pt x="158" y="46"/>
                      </a:lnTo>
                      <a:lnTo>
                        <a:pt x="223" y="117"/>
                      </a:lnTo>
                      <a:lnTo>
                        <a:pt x="305" y="117"/>
                      </a:lnTo>
                      <a:lnTo>
                        <a:pt x="302" y="184"/>
                      </a:lnTo>
                      <a:lnTo>
                        <a:pt x="102" y="141"/>
                      </a:lnTo>
                      <a:lnTo>
                        <a:pt x="0" y="7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6" name="Freeform 377"/>
                <p:cNvSpPr/>
                <p:nvPr/>
              </p:nvSpPr>
              <p:spPr bwMode="auto">
                <a:xfrm>
                  <a:off x="1785" y="2344"/>
                  <a:ext cx="39" cy="43"/>
                </a:xfrm>
                <a:custGeom>
                  <a:avLst/>
                  <a:gdLst>
                    <a:gd name="T0" fmla="*/ 0 w 138"/>
                    <a:gd name="T1" fmla="*/ 3 h 148"/>
                    <a:gd name="T2" fmla="*/ 1 w 138"/>
                    <a:gd name="T3" fmla="*/ 2 h 148"/>
                    <a:gd name="T4" fmla="*/ 1 w 138"/>
                    <a:gd name="T5" fmla="*/ 2 h 148"/>
                    <a:gd name="T6" fmla="*/ 1 w 138"/>
                    <a:gd name="T7" fmla="*/ 1 h 148"/>
                    <a:gd name="T8" fmla="*/ 2 w 138"/>
                    <a:gd name="T9" fmla="*/ 1 h 148"/>
                    <a:gd name="T10" fmla="*/ 2 w 138"/>
                    <a:gd name="T11" fmla="*/ 0 h 148"/>
                    <a:gd name="T12" fmla="*/ 3 w 138"/>
                    <a:gd name="T13" fmla="*/ 0 h 148"/>
                    <a:gd name="T14" fmla="*/ 3 w 138"/>
                    <a:gd name="T15" fmla="*/ 1 h 148"/>
                    <a:gd name="T16" fmla="*/ 2 w 138"/>
                    <a:gd name="T17" fmla="*/ 2 h 148"/>
                    <a:gd name="T18" fmla="*/ 2 w 138"/>
                    <a:gd name="T19" fmla="*/ 3 h 148"/>
                    <a:gd name="T20" fmla="*/ 1 w 138"/>
                    <a:gd name="T21" fmla="*/ 3 h 148"/>
                    <a:gd name="T22" fmla="*/ 0 w 138"/>
                    <a:gd name="T23" fmla="*/ 3 h 1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8"/>
                    <a:gd name="T37" fmla="*/ 0 h 148"/>
                    <a:gd name="T38" fmla="*/ 138 w 138"/>
                    <a:gd name="T39" fmla="*/ 148 h 1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8" h="148">
                      <a:moveTo>
                        <a:pt x="0" y="111"/>
                      </a:moveTo>
                      <a:lnTo>
                        <a:pt x="54" y="92"/>
                      </a:lnTo>
                      <a:lnTo>
                        <a:pt x="29" y="76"/>
                      </a:lnTo>
                      <a:lnTo>
                        <a:pt x="53" y="23"/>
                      </a:lnTo>
                      <a:lnTo>
                        <a:pt x="75" y="57"/>
                      </a:lnTo>
                      <a:lnTo>
                        <a:pt x="76" y="0"/>
                      </a:lnTo>
                      <a:lnTo>
                        <a:pt x="138" y="0"/>
                      </a:lnTo>
                      <a:lnTo>
                        <a:pt x="134" y="57"/>
                      </a:lnTo>
                      <a:lnTo>
                        <a:pt x="93" y="79"/>
                      </a:lnTo>
                      <a:lnTo>
                        <a:pt x="95" y="148"/>
                      </a:lnTo>
                      <a:lnTo>
                        <a:pt x="57" y="106"/>
                      </a:lnTo>
                      <a:lnTo>
                        <a:pt x="0" y="11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7" name="Freeform 378"/>
                <p:cNvSpPr/>
                <p:nvPr/>
              </p:nvSpPr>
              <p:spPr bwMode="auto">
                <a:xfrm>
                  <a:off x="3558" y="3624"/>
                  <a:ext cx="85" cy="91"/>
                </a:xfrm>
                <a:custGeom>
                  <a:avLst/>
                  <a:gdLst>
                    <a:gd name="T0" fmla="*/ 0 w 298"/>
                    <a:gd name="T1" fmla="*/ 6 h 322"/>
                    <a:gd name="T2" fmla="*/ 1 w 298"/>
                    <a:gd name="T3" fmla="*/ 4 h 322"/>
                    <a:gd name="T4" fmla="*/ 4 w 298"/>
                    <a:gd name="T5" fmla="*/ 3 h 322"/>
                    <a:gd name="T6" fmla="*/ 5 w 298"/>
                    <a:gd name="T7" fmla="*/ 0 h 322"/>
                    <a:gd name="T8" fmla="*/ 6 w 298"/>
                    <a:gd name="T9" fmla="*/ 1 h 322"/>
                    <a:gd name="T10" fmla="*/ 7 w 298"/>
                    <a:gd name="T11" fmla="*/ 0 h 322"/>
                    <a:gd name="T12" fmla="*/ 7 w 298"/>
                    <a:gd name="T13" fmla="*/ 1 h 322"/>
                    <a:gd name="T14" fmla="*/ 6 w 298"/>
                    <a:gd name="T15" fmla="*/ 3 h 322"/>
                    <a:gd name="T16" fmla="*/ 6 w 298"/>
                    <a:gd name="T17" fmla="*/ 4 h 322"/>
                    <a:gd name="T18" fmla="*/ 4 w 298"/>
                    <a:gd name="T19" fmla="*/ 4 h 322"/>
                    <a:gd name="T20" fmla="*/ 4 w 298"/>
                    <a:gd name="T21" fmla="*/ 6 h 322"/>
                    <a:gd name="T22" fmla="*/ 2 w 298"/>
                    <a:gd name="T23" fmla="*/ 7 h 322"/>
                    <a:gd name="T24" fmla="*/ 0 w 298"/>
                    <a:gd name="T25" fmla="*/ 6 h 3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8"/>
                    <a:gd name="T40" fmla="*/ 0 h 322"/>
                    <a:gd name="T41" fmla="*/ 298 w 298"/>
                    <a:gd name="T42" fmla="*/ 322 h 3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8" h="322">
                      <a:moveTo>
                        <a:pt x="0" y="281"/>
                      </a:moveTo>
                      <a:lnTo>
                        <a:pt x="63" y="182"/>
                      </a:lnTo>
                      <a:lnTo>
                        <a:pt x="172" y="109"/>
                      </a:lnTo>
                      <a:lnTo>
                        <a:pt x="223" y="0"/>
                      </a:lnTo>
                      <a:lnTo>
                        <a:pt x="256" y="32"/>
                      </a:lnTo>
                      <a:lnTo>
                        <a:pt x="293" y="17"/>
                      </a:lnTo>
                      <a:lnTo>
                        <a:pt x="298" y="55"/>
                      </a:lnTo>
                      <a:lnTo>
                        <a:pt x="242" y="134"/>
                      </a:lnTo>
                      <a:lnTo>
                        <a:pt x="252" y="167"/>
                      </a:lnTo>
                      <a:lnTo>
                        <a:pt x="190" y="180"/>
                      </a:lnTo>
                      <a:lnTo>
                        <a:pt x="161" y="289"/>
                      </a:lnTo>
                      <a:lnTo>
                        <a:pt x="96" y="322"/>
                      </a:lnTo>
                      <a:lnTo>
                        <a:pt x="0" y="28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8" name="Freeform 379"/>
                <p:cNvSpPr/>
                <p:nvPr/>
              </p:nvSpPr>
              <p:spPr bwMode="auto">
                <a:xfrm>
                  <a:off x="3625" y="3534"/>
                  <a:ext cx="63" cy="101"/>
                </a:xfrm>
                <a:custGeom>
                  <a:avLst/>
                  <a:gdLst>
                    <a:gd name="T0" fmla="*/ 0 w 221"/>
                    <a:gd name="T1" fmla="*/ 0 h 353"/>
                    <a:gd name="T2" fmla="*/ 1 w 221"/>
                    <a:gd name="T3" fmla="*/ 1 h 353"/>
                    <a:gd name="T4" fmla="*/ 2 w 221"/>
                    <a:gd name="T5" fmla="*/ 3 h 353"/>
                    <a:gd name="T6" fmla="*/ 3 w 221"/>
                    <a:gd name="T7" fmla="*/ 3 h 353"/>
                    <a:gd name="T8" fmla="*/ 3 w 221"/>
                    <a:gd name="T9" fmla="*/ 3 h 353"/>
                    <a:gd name="T10" fmla="*/ 3 w 221"/>
                    <a:gd name="T11" fmla="*/ 4 h 353"/>
                    <a:gd name="T12" fmla="*/ 5 w 221"/>
                    <a:gd name="T13" fmla="*/ 4 h 353"/>
                    <a:gd name="T14" fmla="*/ 5 w 221"/>
                    <a:gd name="T15" fmla="*/ 5 h 353"/>
                    <a:gd name="T16" fmla="*/ 4 w 221"/>
                    <a:gd name="T17" fmla="*/ 6 h 353"/>
                    <a:gd name="T18" fmla="*/ 3 w 221"/>
                    <a:gd name="T19" fmla="*/ 8 h 353"/>
                    <a:gd name="T20" fmla="*/ 2 w 221"/>
                    <a:gd name="T21" fmla="*/ 8 h 353"/>
                    <a:gd name="T22" fmla="*/ 2 w 221"/>
                    <a:gd name="T23" fmla="*/ 7 h 353"/>
                    <a:gd name="T24" fmla="*/ 1 w 221"/>
                    <a:gd name="T25" fmla="*/ 6 h 353"/>
                    <a:gd name="T26" fmla="*/ 2 w 221"/>
                    <a:gd name="T27" fmla="*/ 4 h 353"/>
                    <a:gd name="T28" fmla="*/ 2 w 221"/>
                    <a:gd name="T29" fmla="*/ 3 h 353"/>
                    <a:gd name="T30" fmla="*/ 0 w 221"/>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1"/>
                    <a:gd name="T49" fmla="*/ 0 h 353"/>
                    <a:gd name="T50" fmla="*/ 221 w 221"/>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1" h="353">
                      <a:moveTo>
                        <a:pt x="0" y="0"/>
                      </a:moveTo>
                      <a:lnTo>
                        <a:pt x="63" y="39"/>
                      </a:lnTo>
                      <a:lnTo>
                        <a:pt x="75" y="117"/>
                      </a:lnTo>
                      <a:lnTo>
                        <a:pt x="104" y="139"/>
                      </a:lnTo>
                      <a:lnTo>
                        <a:pt x="119" y="106"/>
                      </a:lnTo>
                      <a:lnTo>
                        <a:pt x="132" y="161"/>
                      </a:lnTo>
                      <a:lnTo>
                        <a:pt x="221" y="161"/>
                      </a:lnTo>
                      <a:lnTo>
                        <a:pt x="204" y="238"/>
                      </a:lnTo>
                      <a:lnTo>
                        <a:pt x="159" y="250"/>
                      </a:lnTo>
                      <a:lnTo>
                        <a:pt x="120" y="351"/>
                      </a:lnTo>
                      <a:lnTo>
                        <a:pt x="78" y="353"/>
                      </a:lnTo>
                      <a:lnTo>
                        <a:pt x="96" y="316"/>
                      </a:lnTo>
                      <a:lnTo>
                        <a:pt x="41" y="244"/>
                      </a:lnTo>
                      <a:lnTo>
                        <a:pt x="86" y="179"/>
                      </a:lnTo>
                      <a:lnTo>
                        <a:pt x="78" y="127"/>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99" name="Freeform 380"/>
                <p:cNvSpPr/>
                <p:nvPr/>
              </p:nvSpPr>
              <p:spPr bwMode="auto">
                <a:xfrm>
                  <a:off x="1802" y="1995"/>
                  <a:ext cx="281" cy="263"/>
                </a:xfrm>
                <a:custGeom>
                  <a:avLst/>
                  <a:gdLst>
                    <a:gd name="T0" fmla="*/ 0 w 989"/>
                    <a:gd name="T1" fmla="*/ 17 h 922"/>
                    <a:gd name="T2" fmla="*/ 2 w 989"/>
                    <a:gd name="T3" fmla="*/ 17 h 922"/>
                    <a:gd name="T4" fmla="*/ 1 w 989"/>
                    <a:gd name="T5" fmla="*/ 18 h 922"/>
                    <a:gd name="T6" fmla="*/ 2 w 989"/>
                    <a:gd name="T7" fmla="*/ 18 h 922"/>
                    <a:gd name="T8" fmla="*/ 1 w 989"/>
                    <a:gd name="T9" fmla="*/ 19 h 922"/>
                    <a:gd name="T10" fmla="*/ 3 w 989"/>
                    <a:gd name="T11" fmla="*/ 21 h 922"/>
                    <a:gd name="T12" fmla="*/ 5 w 989"/>
                    <a:gd name="T13" fmla="*/ 19 h 922"/>
                    <a:gd name="T14" fmla="*/ 7 w 989"/>
                    <a:gd name="T15" fmla="*/ 19 h 922"/>
                    <a:gd name="T16" fmla="*/ 7 w 989"/>
                    <a:gd name="T17" fmla="*/ 17 h 922"/>
                    <a:gd name="T18" fmla="*/ 6 w 989"/>
                    <a:gd name="T19" fmla="*/ 13 h 922"/>
                    <a:gd name="T20" fmla="*/ 8 w 989"/>
                    <a:gd name="T21" fmla="*/ 11 h 922"/>
                    <a:gd name="T22" fmla="*/ 10 w 989"/>
                    <a:gd name="T23" fmla="*/ 7 h 922"/>
                    <a:gd name="T24" fmla="*/ 11 w 989"/>
                    <a:gd name="T25" fmla="*/ 5 h 922"/>
                    <a:gd name="T26" fmla="*/ 13 w 989"/>
                    <a:gd name="T27" fmla="*/ 5 h 922"/>
                    <a:gd name="T28" fmla="*/ 14 w 989"/>
                    <a:gd name="T29" fmla="*/ 4 h 922"/>
                    <a:gd name="T30" fmla="*/ 15 w 989"/>
                    <a:gd name="T31" fmla="*/ 4 h 922"/>
                    <a:gd name="T32" fmla="*/ 18 w 989"/>
                    <a:gd name="T33" fmla="*/ 4 h 922"/>
                    <a:gd name="T34" fmla="*/ 20 w 989"/>
                    <a:gd name="T35" fmla="*/ 2 h 922"/>
                    <a:gd name="T36" fmla="*/ 21 w 989"/>
                    <a:gd name="T37" fmla="*/ 4 h 922"/>
                    <a:gd name="T38" fmla="*/ 22 w 989"/>
                    <a:gd name="T39" fmla="*/ 3 h 922"/>
                    <a:gd name="T40" fmla="*/ 21 w 989"/>
                    <a:gd name="T41" fmla="*/ 2 h 922"/>
                    <a:gd name="T42" fmla="*/ 21 w 989"/>
                    <a:gd name="T43" fmla="*/ 0 h 922"/>
                    <a:gd name="T44" fmla="*/ 20 w 989"/>
                    <a:gd name="T45" fmla="*/ 0 h 922"/>
                    <a:gd name="T46" fmla="*/ 19 w 989"/>
                    <a:gd name="T47" fmla="*/ 1 h 922"/>
                    <a:gd name="T48" fmla="*/ 19 w 989"/>
                    <a:gd name="T49" fmla="*/ 0 h 922"/>
                    <a:gd name="T50" fmla="*/ 18 w 989"/>
                    <a:gd name="T51" fmla="*/ 0 h 922"/>
                    <a:gd name="T52" fmla="*/ 16 w 989"/>
                    <a:gd name="T53" fmla="*/ 2 h 922"/>
                    <a:gd name="T54" fmla="*/ 15 w 989"/>
                    <a:gd name="T55" fmla="*/ 3 h 922"/>
                    <a:gd name="T56" fmla="*/ 13 w 989"/>
                    <a:gd name="T57" fmla="*/ 3 h 922"/>
                    <a:gd name="T58" fmla="*/ 13 w 989"/>
                    <a:gd name="T59" fmla="*/ 3 h 922"/>
                    <a:gd name="T60" fmla="*/ 13 w 989"/>
                    <a:gd name="T61" fmla="*/ 3 h 922"/>
                    <a:gd name="T62" fmla="*/ 11 w 989"/>
                    <a:gd name="T63" fmla="*/ 4 h 922"/>
                    <a:gd name="T64" fmla="*/ 11 w 989"/>
                    <a:gd name="T65" fmla="*/ 5 h 922"/>
                    <a:gd name="T66" fmla="*/ 9 w 989"/>
                    <a:gd name="T67" fmla="*/ 6 h 922"/>
                    <a:gd name="T68" fmla="*/ 7 w 989"/>
                    <a:gd name="T69" fmla="*/ 8 h 922"/>
                    <a:gd name="T70" fmla="*/ 4 w 989"/>
                    <a:gd name="T71" fmla="*/ 13 h 922"/>
                    <a:gd name="T72" fmla="*/ 5 w 989"/>
                    <a:gd name="T73" fmla="*/ 13 h 922"/>
                    <a:gd name="T74" fmla="*/ 2 w 989"/>
                    <a:gd name="T75" fmla="*/ 14 h 922"/>
                    <a:gd name="T76" fmla="*/ 1 w 989"/>
                    <a:gd name="T77" fmla="*/ 15 h 922"/>
                    <a:gd name="T78" fmla="*/ 0 w 989"/>
                    <a:gd name="T79" fmla="*/ 15 h 922"/>
                    <a:gd name="T80" fmla="*/ 0 w 989"/>
                    <a:gd name="T81" fmla="*/ 16 h 9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89"/>
                    <a:gd name="T124" fmla="*/ 0 h 922"/>
                    <a:gd name="T125" fmla="*/ 989 w 989"/>
                    <a:gd name="T126" fmla="*/ 922 h 9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89" h="922">
                      <a:moveTo>
                        <a:pt x="0" y="688"/>
                      </a:moveTo>
                      <a:lnTo>
                        <a:pt x="4" y="727"/>
                      </a:lnTo>
                      <a:lnTo>
                        <a:pt x="91" y="702"/>
                      </a:lnTo>
                      <a:lnTo>
                        <a:pt x="97" y="717"/>
                      </a:lnTo>
                      <a:lnTo>
                        <a:pt x="3" y="741"/>
                      </a:lnTo>
                      <a:lnTo>
                        <a:pt x="27" y="757"/>
                      </a:lnTo>
                      <a:lnTo>
                        <a:pt x="17" y="807"/>
                      </a:lnTo>
                      <a:lnTo>
                        <a:pt x="80" y="764"/>
                      </a:lnTo>
                      <a:lnTo>
                        <a:pt x="12" y="834"/>
                      </a:lnTo>
                      <a:lnTo>
                        <a:pt x="50" y="834"/>
                      </a:lnTo>
                      <a:lnTo>
                        <a:pt x="27" y="895"/>
                      </a:lnTo>
                      <a:lnTo>
                        <a:pt x="121" y="922"/>
                      </a:lnTo>
                      <a:lnTo>
                        <a:pt x="196" y="863"/>
                      </a:lnTo>
                      <a:lnTo>
                        <a:pt x="213" y="809"/>
                      </a:lnTo>
                      <a:lnTo>
                        <a:pt x="235" y="863"/>
                      </a:lnTo>
                      <a:lnTo>
                        <a:pt x="281" y="795"/>
                      </a:lnTo>
                      <a:lnTo>
                        <a:pt x="270" y="737"/>
                      </a:lnTo>
                      <a:lnTo>
                        <a:pt x="292" y="712"/>
                      </a:lnTo>
                      <a:lnTo>
                        <a:pt x="270" y="685"/>
                      </a:lnTo>
                      <a:lnTo>
                        <a:pt x="277" y="553"/>
                      </a:lnTo>
                      <a:lnTo>
                        <a:pt x="344" y="523"/>
                      </a:lnTo>
                      <a:lnTo>
                        <a:pt x="332" y="483"/>
                      </a:lnTo>
                      <a:lnTo>
                        <a:pt x="364" y="381"/>
                      </a:lnTo>
                      <a:lnTo>
                        <a:pt x="431" y="309"/>
                      </a:lnTo>
                      <a:lnTo>
                        <a:pt x="443" y="249"/>
                      </a:lnTo>
                      <a:lnTo>
                        <a:pt x="488" y="238"/>
                      </a:lnTo>
                      <a:lnTo>
                        <a:pt x="505" y="198"/>
                      </a:lnTo>
                      <a:lnTo>
                        <a:pt x="573" y="207"/>
                      </a:lnTo>
                      <a:lnTo>
                        <a:pt x="574" y="159"/>
                      </a:lnTo>
                      <a:lnTo>
                        <a:pt x="593" y="159"/>
                      </a:lnTo>
                      <a:lnTo>
                        <a:pt x="620" y="138"/>
                      </a:lnTo>
                      <a:lnTo>
                        <a:pt x="665" y="180"/>
                      </a:lnTo>
                      <a:lnTo>
                        <a:pt x="744" y="188"/>
                      </a:lnTo>
                      <a:lnTo>
                        <a:pt x="789" y="162"/>
                      </a:lnTo>
                      <a:lnTo>
                        <a:pt x="801" y="100"/>
                      </a:lnTo>
                      <a:lnTo>
                        <a:pt x="877" y="83"/>
                      </a:lnTo>
                      <a:lnTo>
                        <a:pt x="917" y="108"/>
                      </a:lnTo>
                      <a:lnTo>
                        <a:pt x="912" y="159"/>
                      </a:lnTo>
                      <a:lnTo>
                        <a:pt x="986" y="100"/>
                      </a:lnTo>
                      <a:lnTo>
                        <a:pt x="941" y="109"/>
                      </a:lnTo>
                      <a:lnTo>
                        <a:pt x="952" y="96"/>
                      </a:lnTo>
                      <a:lnTo>
                        <a:pt x="900" y="79"/>
                      </a:lnTo>
                      <a:lnTo>
                        <a:pt x="989" y="51"/>
                      </a:lnTo>
                      <a:lnTo>
                        <a:pt x="917" y="16"/>
                      </a:lnTo>
                      <a:lnTo>
                        <a:pt x="872" y="51"/>
                      </a:lnTo>
                      <a:lnTo>
                        <a:pt x="896" y="4"/>
                      </a:lnTo>
                      <a:lnTo>
                        <a:pt x="861" y="0"/>
                      </a:lnTo>
                      <a:lnTo>
                        <a:pt x="838" y="51"/>
                      </a:lnTo>
                      <a:lnTo>
                        <a:pt x="823" y="55"/>
                      </a:lnTo>
                      <a:lnTo>
                        <a:pt x="823" y="10"/>
                      </a:lnTo>
                      <a:lnTo>
                        <a:pt x="761" y="83"/>
                      </a:lnTo>
                      <a:lnTo>
                        <a:pt x="792" y="17"/>
                      </a:lnTo>
                      <a:lnTo>
                        <a:pt x="761" y="8"/>
                      </a:lnTo>
                      <a:lnTo>
                        <a:pt x="693" y="88"/>
                      </a:lnTo>
                      <a:lnTo>
                        <a:pt x="630" y="62"/>
                      </a:lnTo>
                      <a:lnTo>
                        <a:pt x="646" y="108"/>
                      </a:lnTo>
                      <a:lnTo>
                        <a:pt x="620" y="83"/>
                      </a:lnTo>
                      <a:lnTo>
                        <a:pt x="574" y="140"/>
                      </a:lnTo>
                      <a:lnTo>
                        <a:pt x="580" y="93"/>
                      </a:lnTo>
                      <a:lnTo>
                        <a:pt x="557" y="132"/>
                      </a:lnTo>
                      <a:lnTo>
                        <a:pt x="535" y="105"/>
                      </a:lnTo>
                      <a:lnTo>
                        <a:pt x="550" y="144"/>
                      </a:lnTo>
                      <a:lnTo>
                        <a:pt x="500" y="128"/>
                      </a:lnTo>
                      <a:lnTo>
                        <a:pt x="483" y="181"/>
                      </a:lnTo>
                      <a:lnTo>
                        <a:pt x="438" y="203"/>
                      </a:lnTo>
                      <a:lnTo>
                        <a:pt x="480" y="205"/>
                      </a:lnTo>
                      <a:lnTo>
                        <a:pt x="401" y="234"/>
                      </a:lnTo>
                      <a:lnTo>
                        <a:pt x="387" y="273"/>
                      </a:lnTo>
                      <a:lnTo>
                        <a:pt x="414" y="273"/>
                      </a:lnTo>
                      <a:lnTo>
                        <a:pt x="317" y="336"/>
                      </a:lnTo>
                      <a:lnTo>
                        <a:pt x="283" y="446"/>
                      </a:lnTo>
                      <a:lnTo>
                        <a:pt x="175" y="537"/>
                      </a:lnTo>
                      <a:lnTo>
                        <a:pt x="196" y="560"/>
                      </a:lnTo>
                      <a:lnTo>
                        <a:pt x="238" y="543"/>
                      </a:lnTo>
                      <a:lnTo>
                        <a:pt x="134" y="570"/>
                      </a:lnTo>
                      <a:lnTo>
                        <a:pt x="80" y="607"/>
                      </a:lnTo>
                      <a:lnTo>
                        <a:pt x="91" y="629"/>
                      </a:lnTo>
                      <a:lnTo>
                        <a:pt x="52" y="629"/>
                      </a:lnTo>
                      <a:lnTo>
                        <a:pt x="56" y="657"/>
                      </a:lnTo>
                      <a:lnTo>
                        <a:pt x="5" y="657"/>
                      </a:lnTo>
                      <a:lnTo>
                        <a:pt x="52" y="673"/>
                      </a:lnTo>
                      <a:lnTo>
                        <a:pt x="0" y="68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0" name="Freeform 381"/>
                <p:cNvSpPr/>
                <p:nvPr/>
              </p:nvSpPr>
              <p:spPr bwMode="auto">
                <a:xfrm>
                  <a:off x="2410" y="2596"/>
                  <a:ext cx="181" cy="184"/>
                </a:xfrm>
                <a:custGeom>
                  <a:avLst/>
                  <a:gdLst>
                    <a:gd name="T0" fmla="*/ 0 w 636"/>
                    <a:gd name="T1" fmla="*/ 8 h 645"/>
                    <a:gd name="T2" fmla="*/ 1 w 636"/>
                    <a:gd name="T3" fmla="*/ 9 h 645"/>
                    <a:gd name="T4" fmla="*/ 5 w 636"/>
                    <a:gd name="T5" fmla="*/ 8 h 645"/>
                    <a:gd name="T6" fmla="*/ 5 w 636"/>
                    <a:gd name="T7" fmla="*/ 7 h 645"/>
                    <a:gd name="T8" fmla="*/ 7 w 636"/>
                    <a:gd name="T9" fmla="*/ 6 h 645"/>
                    <a:gd name="T10" fmla="*/ 7 w 636"/>
                    <a:gd name="T11" fmla="*/ 5 h 645"/>
                    <a:gd name="T12" fmla="*/ 8 w 636"/>
                    <a:gd name="T13" fmla="*/ 4 h 645"/>
                    <a:gd name="T14" fmla="*/ 8 w 636"/>
                    <a:gd name="T15" fmla="*/ 4 h 645"/>
                    <a:gd name="T16" fmla="*/ 9 w 636"/>
                    <a:gd name="T17" fmla="*/ 3 h 645"/>
                    <a:gd name="T18" fmla="*/ 9 w 636"/>
                    <a:gd name="T19" fmla="*/ 2 h 645"/>
                    <a:gd name="T20" fmla="*/ 9 w 636"/>
                    <a:gd name="T21" fmla="*/ 1 h 645"/>
                    <a:gd name="T22" fmla="*/ 12 w 636"/>
                    <a:gd name="T23" fmla="*/ 0 h 645"/>
                    <a:gd name="T24" fmla="*/ 15 w 636"/>
                    <a:gd name="T25" fmla="*/ 2 h 645"/>
                    <a:gd name="T26" fmla="*/ 14 w 636"/>
                    <a:gd name="T27" fmla="*/ 3 h 645"/>
                    <a:gd name="T28" fmla="*/ 11 w 636"/>
                    <a:gd name="T29" fmla="*/ 3 h 645"/>
                    <a:gd name="T30" fmla="*/ 11 w 636"/>
                    <a:gd name="T31" fmla="*/ 4 h 645"/>
                    <a:gd name="T32" fmla="*/ 13 w 636"/>
                    <a:gd name="T33" fmla="*/ 5 h 645"/>
                    <a:gd name="T34" fmla="*/ 12 w 636"/>
                    <a:gd name="T35" fmla="*/ 6 h 645"/>
                    <a:gd name="T36" fmla="*/ 12 w 636"/>
                    <a:gd name="T37" fmla="*/ 7 h 645"/>
                    <a:gd name="T38" fmla="*/ 9 w 636"/>
                    <a:gd name="T39" fmla="*/ 11 h 645"/>
                    <a:gd name="T40" fmla="*/ 9 w 636"/>
                    <a:gd name="T41" fmla="*/ 10 h 645"/>
                    <a:gd name="T42" fmla="*/ 7 w 636"/>
                    <a:gd name="T43" fmla="*/ 11 h 645"/>
                    <a:gd name="T44" fmla="*/ 9 w 636"/>
                    <a:gd name="T45" fmla="*/ 14 h 645"/>
                    <a:gd name="T46" fmla="*/ 7 w 636"/>
                    <a:gd name="T47" fmla="*/ 14 h 645"/>
                    <a:gd name="T48" fmla="*/ 6 w 636"/>
                    <a:gd name="T49" fmla="*/ 15 h 645"/>
                    <a:gd name="T50" fmla="*/ 5 w 636"/>
                    <a:gd name="T51" fmla="*/ 13 h 645"/>
                    <a:gd name="T52" fmla="*/ 1 w 636"/>
                    <a:gd name="T53" fmla="*/ 13 h 645"/>
                    <a:gd name="T54" fmla="*/ 2 w 636"/>
                    <a:gd name="T55" fmla="*/ 11 h 645"/>
                    <a:gd name="T56" fmla="*/ 0 w 636"/>
                    <a:gd name="T57" fmla="*/ 8 h 6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6"/>
                    <a:gd name="T88" fmla="*/ 0 h 645"/>
                    <a:gd name="T89" fmla="*/ 636 w 636"/>
                    <a:gd name="T90" fmla="*/ 645 h 6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6" h="645">
                      <a:moveTo>
                        <a:pt x="0" y="354"/>
                      </a:moveTo>
                      <a:lnTo>
                        <a:pt x="59" y="377"/>
                      </a:lnTo>
                      <a:lnTo>
                        <a:pt x="198" y="354"/>
                      </a:lnTo>
                      <a:lnTo>
                        <a:pt x="225" y="289"/>
                      </a:lnTo>
                      <a:lnTo>
                        <a:pt x="319" y="253"/>
                      </a:lnTo>
                      <a:lnTo>
                        <a:pt x="326" y="197"/>
                      </a:lnTo>
                      <a:lnTo>
                        <a:pt x="361" y="182"/>
                      </a:lnTo>
                      <a:lnTo>
                        <a:pt x="347" y="154"/>
                      </a:lnTo>
                      <a:lnTo>
                        <a:pt x="379" y="150"/>
                      </a:lnTo>
                      <a:lnTo>
                        <a:pt x="404" y="96"/>
                      </a:lnTo>
                      <a:lnTo>
                        <a:pt x="394" y="40"/>
                      </a:lnTo>
                      <a:lnTo>
                        <a:pt x="524" y="0"/>
                      </a:lnTo>
                      <a:lnTo>
                        <a:pt x="636" y="84"/>
                      </a:lnTo>
                      <a:lnTo>
                        <a:pt x="607" y="119"/>
                      </a:lnTo>
                      <a:lnTo>
                        <a:pt x="497" y="119"/>
                      </a:lnTo>
                      <a:lnTo>
                        <a:pt x="499" y="191"/>
                      </a:lnTo>
                      <a:lnTo>
                        <a:pt x="548" y="237"/>
                      </a:lnTo>
                      <a:lnTo>
                        <a:pt x="521" y="261"/>
                      </a:lnTo>
                      <a:lnTo>
                        <a:pt x="528" y="300"/>
                      </a:lnTo>
                      <a:lnTo>
                        <a:pt x="412" y="449"/>
                      </a:lnTo>
                      <a:lnTo>
                        <a:pt x="364" y="444"/>
                      </a:lnTo>
                      <a:lnTo>
                        <a:pt x="326" y="481"/>
                      </a:lnTo>
                      <a:lnTo>
                        <a:pt x="387" y="617"/>
                      </a:lnTo>
                      <a:lnTo>
                        <a:pt x="302" y="617"/>
                      </a:lnTo>
                      <a:lnTo>
                        <a:pt x="271" y="645"/>
                      </a:lnTo>
                      <a:lnTo>
                        <a:pt x="207" y="564"/>
                      </a:lnTo>
                      <a:lnTo>
                        <a:pt x="27" y="580"/>
                      </a:lnTo>
                      <a:lnTo>
                        <a:pt x="86" y="487"/>
                      </a:lnTo>
                      <a:lnTo>
                        <a:pt x="0" y="35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1" name="Freeform 382"/>
                <p:cNvSpPr/>
                <p:nvPr/>
              </p:nvSpPr>
              <p:spPr bwMode="auto">
                <a:xfrm>
                  <a:off x="3283" y="3117"/>
                  <a:ext cx="109" cy="97"/>
                </a:xfrm>
                <a:custGeom>
                  <a:avLst/>
                  <a:gdLst>
                    <a:gd name="T0" fmla="*/ 0 w 380"/>
                    <a:gd name="T1" fmla="*/ 0 h 340"/>
                    <a:gd name="T2" fmla="*/ 0 w 380"/>
                    <a:gd name="T3" fmla="*/ 7 h 340"/>
                    <a:gd name="T4" fmla="*/ 2 w 380"/>
                    <a:gd name="T5" fmla="*/ 7 h 340"/>
                    <a:gd name="T6" fmla="*/ 3 w 380"/>
                    <a:gd name="T7" fmla="*/ 5 h 340"/>
                    <a:gd name="T8" fmla="*/ 5 w 380"/>
                    <a:gd name="T9" fmla="*/ 6 h 340"/>
                    <a:gd name="T10" fmla="*/ 6 w 380"/>
                    <a:gd name="T11" fmla="*/ 8 h 340"/>
                    <a:gd name="T12" fmla="*/ 9 w 380"/>
                    <a:gd name="T13" fmla="*/ 8 h 340"/>
                    <a:gd name="T14" fmla="*/ 6 w 380"/>
                    <a:gd name="T15" fmla="*/ 5 h 340"/>
                    <a:gd name="T16" fmla="*/ 6 w 380"/>
                    <a:gd name="T17" fmla="*/ 3 h 340"/>
                    <a:gd name="T18" fmla="*/ 4 w 380"/>
                    <a:gd name="T19" fmla="*/ 3 h 340"/>
                    <a:gd name="T20" fmla="*/ 3 w 380"/>
                    <a:gd name="T21" fmla="*/ 1 h 340"/>
                    <a:gd name="T22" fmla="*/ 0 w 380"/>
                    <a:gd name="T23" fmla="*/ 0 h 3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
                    <a:gd name="T37" fmla="*/ 0 h 340"/>
                    <a:gd name="T38" fmla="*/ 380 w 380"/>
                    <a:gd name="T39" fmla="*/ 340 h 3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 h="340">
                      <a:moveTo>
                        <a:pt x="0" y="0"/>
                      </a:moveTo>
                      <a:lnTo>
                        <a:pt x="6" y="285"/>
                      </a:lnTo>
                      <a:lnTo>
                        <a:pt x="68" y="293"/>
                      </a:lnTo>
                      <a:lnTo>
                        <a:pt x="129" y="215"/>
                      </a:lnTo>
                      <a:lnTo>
                        <a:pt x="195" y="250"/>
                      </a:lnTo>
                      <a:lnTo>
                        <a:pt x="259" y="327"/>
                      </a:lnTo>
                      <a:lnTo>
                        <a:pt x="380" y="340"/>
                      </a:lnTo>
                      <a:lnTo>
                        <a:pt x="243" y="213"/>
                      </a:lnTo>
                      <a:lnTo>
                        <a:pt x="251" y="151"/>
                      </a:lnTo>
                      <a:lnTo>
                        <a:pt x="188" y="128"/>
                      </a:lnTo>
                      <a:lnTo>
                        <a:pt x="126" y="5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2" name="Freeform 383"/>
                <p:cNvSpPr/>
                <p:nvPr/>
              </p:nvSpPr>
              <p:spPr bwMode="auto">
                <a:xfrm>
                  <a:off x="3362" y="3137"/>
                  <a:ext cx="45" cy="25"/>
                </a:xfrm>
                <a:custGeom>
                  <a:avLst/>
                  <a:gdLst>
                    <a:gd name="T0" fmla="*/ 0 w 159"/>
                    <a:gd name="T1" fmla="*/ 1 h 90"/>
                    <a:gd name="T2" fmla="*/ 2 w 159"/>
                    <a:gd name="T3" fmla="*/ 2 h 90"/>
                    <a:gd name="T4" fmla="*/ 4 w 159"/>
                    <a:gd name="T5" fmla="*/ 1 h 90"/>
                    <a:gd name="T6" fmla="*/ 3 w 159"/>
                    <a:gd name="T7" fmla="*/ 0 h 90"/>
                    <a:gd name="T8" fmla="*/ 3 w 159"/>
                    <a:gd name="T9" fmla="*/ 1 h 90"/>
                    <a:gd name="T10" fmla="*/ 0 w 159"/>
                    <a:gd name="T11" fmla="*/ 1 h 90"/>
                    <a:gd name="T12" fmla="*/ 0 60000 65536"/>
                    <a:gd name="T13" fmla="*/ 0 60000 65536"/>
                    <a:gd name="T14" fmla="*/ 0 60000 65536"/>
                    <a:gd name="T15" fmla="*/ 0 60000 65536"/>
                    <a:gd name="T16" fmla="*/ 0 60000 65536"/>
                    <a:gd name="T17" fmla="*/ 0 60000 65536"/>
                    <a:gd name="T18" fmla="*/ 0 w 159"/>
                    <a:gd name="T19" fmla="*/ 0 h 90"/>
                    <a:gd name="T20" fmla="*/ 159 w 159"/>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59" h="90">
                      <a:moveTo>
                        <a:pt x="0" y="57"/>
                      </a:moveTo>
                      <a:lnTo>
                        <a:pt x="93" y="90"/>
                      </a:lnTo>
                      <a:lnTo>
                        <a:pt x="159" y="27"/>
                      </a:lnTo>
                      <a:lnTo>
                        <a:pt x="132" y="0"/>
                      </a:lnTo>
                      <a:lnTo>
                        <a:pt x="114" y="35"/>
                      </a:lnTo>
                      <a:lnTo>
                        <a:pt x="0" y="5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3" name="Freeform 384"/>
                <p:cNvSpPr/>
                <p:nvPr/>
              </p:nvSpPr>
              <p:spPr bwMode="auto">
                <a:xfrm>
                  <a:off x="3389" y="3118"/>
                  <a:ext cx="23" cy="25"/>
                </a:xfrm>
                <a:custGeom>
                  <a:avLst/>
                  <a:gdLst>
                    <a:gd name="T0" fmla="*/ 0 w 80"/>
                    <a:gd name="T1" fmla="*/ 0 h 86"/>
                    <a:gd name="T2" fmla="*/ 1 w 80"/>
                    <a:gd name="T3" fmla="*/ 1 h 86"/>
                    <a:gd name="T4" fmla="*/ 2 w 80"/>
                    <a:gd name="T5" fmla="*/ 2 h 86"/>
                    <a:gd name="T6" fmla="*/ 2 w 80"/>
                    <a:gd name="T7" fmla="*/ 1 h 86"/>
                    <a:gd name="T8" fmla="*/ 0 w 80"/>
                    <a:gd name="T9" fmla="*/ 0 h 86"/>
                    <a:gd name="T10" fmla="*/ 0 60000 65536"/>
                    <a:gd name="T11" fmla="*/ 0 60000 65536"/>
                    <a:gd name="T12" fmla="*/ 0 60000 65536"/>
                    <a:gd name="T13" fmla="*/ 0 60000 65536"/>
                    <a:gd name="T14" fmla="*/ 0 60000 65536"/>
                    <a:gd name="T15" fmla="*/ 0 w 80"/>
                    <a:gd name="T16" fmla="*/ 0 h 86"/>
                    <a:gd name="T17" fmla="*/ 80 w 80"/>
                    <a:gd name="T18" fmla="*/ 86 h 86"/>
                  </a:gdLst>
                  <a:ahLst/>
                  <a:cxnLst>
                    <a:cxn ang="T10">
                      <a:pos x="T0" y="T1"/>
                    </a:cxn>
                    <a:cxn ang="T11">
                      <a:pos x="T2" y="T3"/>
                    </a:cxn>
                    <a:cxn ang="T12">
                      <a:pos x="T4" y="T5"/>
                    </a:cxn>
                    <a:cxn ang="T13">
                      <a:pos x="T6" y="T7"/>
                    </a:cxn>
                    <a:cxn ang="T14">
                      <a:pos x="T8" y="T9"/>
                    </a:cxn>
                  </a:cxnLst>
                  <a:rect l="T15" t="T16" r="T17" b="T18"/>
                  <a:pathLst>
                    <a:path w="80" h="86">
                      <a:moveTo>
                        <a:pt x="0" y="0"/>
                      </a:moveTo>
                      <a:lnTo>
                        <a:pt x="63" y="39"/>
                      </a:lnTo>
                      <a:lnTo>
                        <a:pt x="80" y="86"/>
                      </a:lnTo>
                      <a:lnTo>
                        <a:pt x="79" y="51"/>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4" name="Freeform 385"/>
                <p:cNvSpPr/>
                <p:nvPr/>
              </p:nvSpPr>
              <p:spPr bwMode="auto">
                <a:xfrm>
                  <a:off x="3022" y="2941"/>
                  <a:ext cx="26" cy="36"/>
                </a:xfrm>
                <a:custGeom>
                  <a:avLst/>
                  <a:gdLst>
                    <a:gd name="T0" fmla="*/ 0 w 89"/>
                    <a:gd name="T1" fmla="*/ 3 h 127"/>
                    <a:gd name="T2" fmla="*/ 2 w 89"/>
                    <a:gd name="T3" fmla="*/ 1 h 127"/>
                    <a:gd name="T4" fmla="*/ 2 w 89"/>
                    <a:gd name="T5" fmla="*/ 0 h 127"/>
                    <a:gd name="T6" fmla="*/ 0 w 89"/>
                    <a:gd name="T7" fmla="*/ 3 h 127"/>
                    <a:gd name="T8" fmla="*/ 0 60000 65536"/>
                    <a:gd name="T9" fmla="*/ 0 60000 65536"/>
                    <a:gd name="T10" fmla="*/ 0 60000 65536"/>
                    <a:gd name="T11" fmla="*/ 0 60000 65536"/>
                    <a:gd name="T12" fmla="*/ 0 w 89"/>
                    <a:gd name="T13" fmla="*/ 0 h 127"/>
                    <a:gd name="T14" fmla="*/ 89 w 89"/>
                    <a:gd name="T15" fmla="*/ 127 h 127"/>
                  </a:gdLst>
                  <a:ahLst/>
                  <a:cxnLst>
                    <a:cxn ang="T8">
                      <a:pos x="T0" y="T1"/>
                    </a:cxn>
                    <a:cxn ang="T9">
                      <a:pos x="T2" y="T3"/>
                    </a:cxn>
                    <a:cxn ang="T10">
                      <a:pos x="T4" y="T5"/>
                    </a:cxn>
                    <a:cxn ang="T11">
                      <a:pos x="T6" y="T7"/>
                    </a:cxn>
                  </a:cxnLst>
                  <a:rect l="T12" t="T13" r="T14" b="T15"/>
                  <a:pathLst>
                    <a:path w="89" h="127">
                      <a:moveTo>
                        <a:pt x="0" y="127"/>
                      </a:moveTo>
                      <a:lnTo>
                        <a:pt x="64" y="67"/>
                      </a:lnTo>
                      <a:lnTo>
                        <a:pt x="89" y="0"/>
                      </a:lnTo>
                      <a:lnTo>
                        <a:pt x="0" y="12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5" name="Freeform 386"/>
                <p:cNvSpPr/>
                <p:nvPr/>
              </p:nvSpPr>
              <p:spPr bwMode="auto">
                <a:xfrm>
                  <a:off x="3052" y="2848"/>
                  <a:ext cx="45" cy="77"/>
                </a:xfrm>
                <a:custGeom>
                  <a:avLst/>
                  <a:gdLst>
                    <a:gd name="T0" fmla="*/ 0 w 156"/>
                    <a:gd name="T1" fmla="*/ 3 h 269"/>
                    <a:gd name="T2" fmla="*/ 1 w 156"/>
                    <a:gd name="T3" fmla="*/ 0 h 269"/>
                    <a:gd name="T4" fmla="*/ 2 w 156"/>
                    <a:gd name="T5" fmla="*/ 0 h 269"/>
                    <a:gd name="T6" fmla="*/ 2 w 156"/>
                    <a:gd name="T7" fmla="*/ 2 h 269"/>
                    <a:gd name="T8" fmla="*/ 1 w 156"/>
                    <a:gd name="T9" fmla="*/ 3 h 269"/>
                    <a:gd name="T10" fmla="*/ 1 w 156"/>
                    <a:gd name="T11" fmla="*/ 4 h 269"/>
                    <a:gd name="T12" fmla="*/ 3 w 156"/>
                    <a:gd name="T13" fmla="*/ 5 h 269"/>
                    <a:gd name="T14" fmla="*/ 4 w 156"/>
                    <a:gd name="T15" fmla="*/ 6 h 269"/>
                    <a:gd name="T16" fmla="*/ 3 w 156"/>
                    <a:gd name="T17" fmla="*/ 5 h 269"/>
                    <a:gd name="T18" fmla="*/ 3 w 156"/>
                    <a:gd name="T19" fmla="*/ 6 h 269"/>
                    <a:gd name="T20" fmla="*/ 1 w 156"/>
                    <a:gd name="T21" fmla="*/ 5 h 269"/>
                    <a:gd name="T22" fmla="*/ 0 w 156"/>
                    <a:gd name="T23" fmla="*/ 3 h 2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69"/>
                    <a:gd name="T38" fmla="*/ 156 w 156"/>
                    <a:gd name="T39" fmla="*/ 269 h 2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69">
                      <a:moveTo>
                        <a:pt x="0" y="106"/>
                      </a:moveTo>
                      <a:lnTo>
                        <a:pt x="28" y="0"/>
                      </a:lnTo>
                      <a:lnTo>
                        <a:pt x="85" y="4"/>
                      </a:lnTo>
                      <a:lnTo>
                        <a:pt x="97" y="72"/>
                      </a:lnTo>
                      <a:lnTo>
                        <a:pt x="55" y="145"/>
                      </a:lnTo>
                      <a:lnTo>
                        <a:pt x="65" y="188"/>
                      </a:lnTo>
                      <a:lnTo>
                        <a:pt x="148" y="212"/>
                      </a:lnTo>
                      <a:lnTo>
                        <a:pt x="156" y="269"/>
                      </a:lnTo>
                      <a:lnTo>
                        <a:pt x="103" y="212"/>
                      </a:lnTo>
                      <a:lnTo>
                        <a:pt x="103" y="240"/>
                      </a:lnTo>
                      <a:lnTo>
                        <a:pt x="28" y="212"/>
                      </a:lnTo>
                      <a:lnTo>
                        <a:pt x="0" y="10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6" name="Freeform 387"/>
                <p:cNvSpPr/>
                <p:nvPr/>
              </p:nvSpPr>
              <p:spPr bwMode="auto">
                <a:xfrm>
                  <a:off x="3056" y="2913"/>
                  <a:ext cx="12" cy="16"/>
                </a:xfrm>
                <a:custGeom>
                  <a:avLst/>
                  <a:gdLst>
                    <a:gd name="T0" fmla="*/ 0 w 43"/>
                    <a:gd name="T1" fmla="*/ 0 h 57"/>
                    <a:gd name="T2" fmla="*/ 1 w 43"/>
                    <a:gd name="T3" fmla="*/ 0 h 57"/>
                    <a:gd name="T4" fmla="*/ 1 w 43"/>
                    <a:gd name="T5" fmla="*/ 0 h 57"/>
                    <a:gd name="T6" fmla="*/ 1 w 43"/>
                    <a:gd name="T7" fmla="*/ 1 h 57"/>
                    <a:gd name="T8" fmla="*/ 0 w 43"/>
                    <a:gd name="T9" fmla="*/ 0 h 57"/>
                    <a:gd name="T10" fmla="*/ 0 60000 65536"/>
                    <a:gd name="T11" fmla="*/ 0 60000 65536"/>
                    <a:gd name="T12" fmla="*/ 0 60000 65536"/>
                    <a:gd name="T13" fmla="*/ 0 60000 65536"/>
                    <a:gd name="T14" fmla="*/ 0 60000 65536"/>
                    <a:gd name="T15" fmla="*/ 0 w 43"/>
                    <a:gd name="T16" fmla="*/ 0 h 57"/>
                    <a:gd name="T17" fmla="*/ 43 w 43"/>
                    <a:gd name="T18" fmla="*/ 57 h 57"/>
                  </a:gdLst>
                  <a:ahLst/>
                  <a:cxnLst>
                    <a:cxn ang="T10">
                      <a:pos x="T0" y="T1"/>
                    </a:cxn>
                    <a:cxn ang="T11">
                      <a:pos x="T2" y="T3"/>
                    </a:cxn>
                    <a:cxn ang="T12">
                      <a:pos x="T4" y="T5"/>
                    </a:cxn>
                    <a:cxn ang="T13">
                      <a:pos x="T6" y="T7"/>
                    </a:cxn>
                    <a:cxn ang="T14">
                      <a:pos x="T8" y="T9"/>
                    </a:cxn>
                  </a:cxnLst>
                  <a:rect l="T15" t="T16" r="T17" b="T18"/>
                  <a:pathLst>
                    <a:path w="43" h="57">
                      <a:moveTo>
                        <a:pt x="0" y="0"/>
                      </a:moveTo>
                      <a:lnTo>
                        <a:pt x="24" y="0"/>
                      </a:lnTo>
                      <a:lnTo>
                        <a:pt x="43" y="13"/>
                      </a:lnTo>
                      <a:lnTo>
                        <a:pt x="35" y="57"/>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7" name="Freeform 388"/>
                <p:cNvSpPr/>
                <p:nvPr/>
              </p:nvSpPr>
              <p:spPr bwMode="auto">
                <a:xfrm>
                  <a:off x="3073" y="2933"/>
                  <a:ext cx="12" cy="20"/>
                </a:xfrm>
                <a:custGeom>
                  <a:avLst/>
                  <a:gdLst>
                    <a:gd name="T0" fmla="*/ 0 w 40"/>
                    <a:gd name="T1" fmla="*/ 0 h 70"/>
                    <a:gd name="T2" fmla="*/ 0 w 40"/>
                    <a:gd name="T3" fmla="*/ 2 h 70"/>
                    <a:gd name="T4" fmla="*/ 1 w 40"/>
                    <a:gd name="T5" fmla="*/ 1 h 70"/>
                    <a:gd name="T6" fmla="*/ 0 w 40"/>
                    <a:gd name="T7" fmla="*/ 0 h 70"/>
                    <a:gd name="T8" fmla="*/ 0 60000 65536"/>
                    <a:gd name="T9" fmla="*/ 0 60000 65536"/>
                    <a:gd name="T10" fmla="*/ 0 60000 65536"/>
                    <a:gd name="T11" fmla="*/ 0 60000 65536"/>
                    <a:gd name="T12" fmla="*/ 0 w 40"/>
                    <a:gd name="T13" fmla="*/ 0 h 70"/>
                    <a:gd name="T14" fmla="*/ 40 w 40"/>
                    <a:gd name="T15" fmla="*/ 70 h 70"/>
                  </a:gdLst>
                  <a:ahLst/>
                  <a:cxnLst>
                    <a:cxn ang="T8">
                      <a:pos x="T0" y="T1"/>
                    </a:cxn>
                    <a:cxn ang="T9">
                      <a:pos x="T2" y="T3"/>
                    </a:cxn>
                    <a:cxn ang="T10">
                      <a:pos x="T4" y="T5"/>
                    </a:cxn>
                    <a:cxn ang="T11">
                      <a:pos x="T6" y="T7"/>
                    </a:cxn>
                  </a:cxnLst>
                  <a:rect l="T12" t="T13" r="T14" b="T15"/>
                  <a:pathLst>
                    <a:path w="40" h="70">
                      <a:moveTo>
                        <a:pt x="0" y="0"/>
                      </a:moveTo>
                      <a:lnTo>
                        <a:pt x="5" y="70"/>
                      </a:lnTo>
                      <a:lnTo>
                        <a:pt x="40" y="42"/>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8" name="Freeform 389"/>
                <p:cNvSpPr/>
                <p:nvPr/>
              </p:nvSpPr>
              <p:spPr bwMode="auto">
                <a:xfrm>
                  <a:off x="3075" y="2960"/>
                  <a:ext cx="47" cy="53"/>
                </a:xfrm>
                <a:custGeom>
                  <a:avLst/>
                  <a:gdLst>
                    <a:gd name="T0" fmla="*/ 0 w 167"/>
                    <a:gd name="T1" fmla="*/ 3 h 186"/>
                    <a:gd name="T2" fmla="*/ 1 w 167"/>
                    <a:gd name="T3" fmla="*/ 1 h 186"/>
                    <a:gd name="T4" fmla="*/ 2 w 167"/>
                    <a:gd name="T5" fmla="*/ 2 h 186"/>
                    <a:gd name="T6" fmla="*/ 3 w 167"/>
                    <a:gd name="T7" fmla="*/ 0 h 186"/>
                    <a:gd name="T8" fmla="*/ 4 w 167"/>
                    <a:gd name="T9" fmla="*/ 1 h 186"/>
                    <a:gd name="T10" fmla="*/ 4 w 167"/>
                    <a:gd name="T11" fmla="*/ 4 h 186"/>
                    <a:gd name="T12" fmla="*/ 3 w 167"/>
                    <a:gd name="T13" fmla="*/ 3 h 186"/>
                    <a:gd name="T14" fmla="*/ 3 w 167"/>
                    <a:gd name="T15" fmla="*/ 4 h 186"/>
                    <a:gd name="T16" fmla="*/ 2 w 167"/>
                    <a:gd name="T17" fmla="*/ 4 h 186"/>
                    <a:gd name="T18" fmla="*/ 1 w 167"/>
                    <a:gd name="T19" fmla="*/ 2 h 186"/>
                    <a:gd name="T20" fmla="*/ 0 w 167"/>
                    <a:gd name="T21" fmla="*/ 3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186"/>
                    <a:gd name="T35" fmla="*/ 167 w 167"/>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186">
                      <a:moveTo>
                        <a:pt x="0" y="127"/>
                      </a:moveTo>
                      <a:lnTo>
                        <a:pt x="34" y="62"/>
                      </a:lnTo>
                      <a:lnTo>
                        <a:pt x="78" y="71"/>
                      </a:lnTo>
                      <a:lnTo>
                        <a:pt x="138" y="0"/>
                      </a:lnTo>
                      <a:lnTo>
                        <a:pt x="167" y="43"/>
                      </a:lnTo>
                      <a:lnTo>
                        <a:pt x="162" y="153"/>
                      </a:lnTo>
                      <a:lnTo>
                        <a:pt x="148" y="107"/>
                      </a:lnTo>
                      <a:lnTo>
                        <a:pt x="131" y="186"/>
                      </a:lnTo>
                      <a:lnTo>
                        <a:pt x="90" y="165"/>
                      </a:lnTo>
                      <a:lnTo>
                        <a:pt x="63" y="82"/>
                      </a:lnTo>
                      <a:lnTo>
                        <a:pt x="0" y="12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09" name="Freeform 390"/>
                <p:cNvSpPr/>
                <p:nvPr/>
              </p:nvSpPr>
              <p:spPr bwMode="auto">
                <a:xfrm>
                  <a:off x="3080" y="2948"/>
                  <a:ext cx="11" cy="21"/>
                </a:xfrm>
                <a:custGeom>
                  <a:avLst/>
                  <a:gdLst>
                    <a:gd name="T0" fmla="*/ 0 w 37"/>
                    <a:gd name="T1" fmla="*/ 1 h 74"/>
                    <a:gd name="T2" fmla="*/ 0 w 37"/>
                    <a:gd name="T3" fmla="*/ 1 h 74"/>
                    <a:gd name="T4" fmla="*/ 1 w 37"/>
                    <a:gd name="T5" fmla="*/ 0 h 74"/>
                    <a:gd name="T6" fmla="*/ 1 w 37"/>
                    <a:gd name="T7" fmla="*/ 2 h 74"/>
                    <a:gd name="T8" fmla="*/ 0 w 37"/>
                    <a:gd name="T9" fmla="*/ 1 h 74"/>
                    <a:gd name="T10" fmla="*/ 0 60000 65536"/>
                    <a:gd name="T11" fmla="*/ 0 60000 65536"/>
                    <a:gd name="T12" fmla="*/ 0 60000 65536"/>
                    <a:gd name="T13" fmla="*/ 0 60000 65536"/>
                    <a:gd name="T14" fmla="*/ 0 60000 65536"/>
                    <a:gd name="T15" fmla="*/ 0 w 37"/>
                    <a:gd name="T16" fmla="*/ 0 h 74"/>
                    <a:gd name="T17" fmla="*/ 37 w 37"/>
                    <a:gd name="T18" fmla="*/ 74 h 74"/>
                  </a:gdLst>
                  <a:ahLst/>
                  <a:cxnLst>
                    <a:cxn ang="T10">
                      <a:pos x="T0" y="T1"/>
                    </a:cxn>
                    <a:cxn ang="T11">
                      <a:pos x="T2" y="T3"/>
                    </a:cxn>
                    <a:cxn ang="T12">
                      <a:pos x="T4" y="T5"/>
                    </a:cxn>
                    <a:cxn ang="T13">
                      <a:pos x="T6" y="T7"/>
                    </a:cxn>
                    <a:cxn ang="T14">
                      <a:pos x="T8" y="T9"/>
                    </a:cxn>
                  </a:cxnLst>
                  <a:rect l="T15" t="T16" r="T17" b="T18"/>
                  <a:pathLst>
                    <a:path w="37" h="74">
                      <a:moveTo>
                        <a:pt x="0" y="46"/>
                      </a:moveTo>
                      <a:lnTo>
                        <a:pt x="8" y="34"/>
                      </a:lnTo>
                      <a:lnTo>
                        <a:pt x="37" y="0"/>
                      </a:lnTo>
                      <a:lnTo>
                        <a:pt x="25" y="74"/>
                      </a:lnTo>
                      <a:lnTo>
                        <a:pt x="0" y="4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0" name="Freeform 391"/>
                <p:cNvSpPr/>
                <p:nvPr/>
              </p:nvSpPr>
              <p:spPr bwMode="auto">
                <a:xfrm>
                  <a:off x="1899" y="2318"/>
                  <a:ext cx="110" cy="95"/>
                </a:xfrm>
                <a:custGeom>
                  <a:avLst/>
                  <a:gdLst>
                    <a:gd name="T0" fmla="*/ 0 w 383"/>
                    <a:gd name="T1" fmla="*/ 1 h 337"/>
                    <a:gd name="T2" fmla="*/ 1 w 383"/>
                    <a:gd name="T3" fmla="*/ 5 h 337"/>
                    <a:gd name="T4" fmla="*/ 5 w 383"/>
                    <a:gd name="T5" fmla="*/ 7 h 337"/>
                    <a:gd name="T6" fmla="*/ 7 w 383"/>
                    <a:gd name="T7" fmla="*/ 8 h 337"/>
                    <a:gd name="T8" fmla="*/ 9 w 383"/>
                    <a:gd name="T9" fmla="*/ 6 h 337"/>
                    <a:gd name="T10" fmla="*/ 8 w 383"/>
                    <a:gd name="T11" fmla="*/ 3 h 337"/>
                    <a:gd name="T12" fmla="*/ 9 w 383"/>
                    <a:gd name="T13" fmla="*/ 3 h 337"/>
                    <a:gd name="T14" fmla="*/ 9 w 383"/>
                    <a:gd name="T15" fmla="*/ 1 h 337"/>
                    <a:gd name="T16" fmla="*/ 5 w 383"/>
                    <a:gd name="T17" fmla="*/ 0 h 337"/>
                    <a:gd name="T18" fmla="*/ 3 w 383"/>
                    <a:gd name="T19" fmla="*/ 0 h 337"/>
                    <a:gd name="T20" fmla="*/ 0 w 383"/>
                    <a:gd name="T21" fmla="*/ 1 h 3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3"/>
                    <a:gd name="T34" fmla="*/ 0 h 337"/>
                    <a:gd name="T35" fmla="*/ 383 w 383"/>
                    <a:gd name="T36" fmla="*/ 337 h 3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3" h="337">
                      <a:moveTo>
                        <a:pt x="0" y="61"/>
                      </a:moveTo>
                      <a:lnTo>
                        <a:pt x="26" y="237"/>
                      </a:lnTo>
                      <a:lnTo>
                        <a:pt x="222" y="326"/>
                      </a:lnTo>
                      <a:lnTo>
                        <a:pt x="319" y="337"/>
                      </a:lnTo>
                      <a:lnTo>
                        <a:pt x="383" y="248"/>
                      </a:lnTo>
                      <a:lnTo>
                        <a:pt x="349" y="149"/>
                      </a:lnTo>
                      <a:lnTo>
                        <a:pt x="375" y="124"/>
                      </a:lnTo>
                      <a:lnTo>
                        <a:pt x="358" y="45"/>
                      </a:lnTo>
                      <a:lnTo>
                        <a:pt x="213" y="19"/>
                      </a:lnTo>
                      <a:lnTo>
                        <a:pt x="118" y="0"/>
                      </a:lnTo>
                      <a:lnTo>
                        <a:pt x="0" y="61"/>
                      </a:lnTo>
                      <a:close/>
                    </a:path>
                  </a:pathLst>
                </a:custGeom>
                <a:solidFill>
                  <a:schemeClr val="bg1">
                    <a:lumMod val="50000"/>
                  </a:schemeClr>
                </a:solid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1" name="Freeform 392"/>
                <p:cNvSpPr/>
                <p:nvPr/>
              </p:nvSpPr>
              <p:spPr bwMode="auto">
                <a:xfrm>
                  <a:off x="1647" y="2527"/>
                  <a:ext cx="33" cy="69"/>
                </a:xfrm>
                <a:custGeom>
                  <a:avLst/>
                  <a:gdLst>
                    <a:gd name="T0" fmla="*/ 0 w 118"/>
                    <a:gd name="T1" fmla="*/ 4 h 245"/>
                    <a:gd name="T2" fmla="*/ 0 w 118"/>
                    <a:gd name="T3" fmla="*/ 0 h 245"/>
                    <a:gd name="T4" fmla="*/ 3 w 118"/>
                    <a:gd name="T5" fmla="*/ 0 h 245"/>
                    <a:gd name="T6" fmla="*/ 2 w 118"/>
                    <a:gd name="T7" fmla="*/ 3 h 245"/>
                    <a:gd name="T8" fmla="*/ 2 w 118"/>
                    <a:gd name="T9" fmla="*/ 5 h 245"/>
                    <a:gd name="T10" fmla="*/ 0 w 118"/>
                    <a:gd name="T11" fmla="*/ 5 h 245"/>
                    <a:gd name="T12" fmla="*/ 1 w 118"/>
                    <a:gd name="T13" fmla="*/ 4 h 245"/>
                    <a:gd name="T14" fmla="*/ 0 w 118"/>
                    <a:gd name="T15" fmla="*/ 4 h 245"/>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245"/>
                    <a:gd name="T26" fmla="*/ 118 w 118"/>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245">
                      <a:moveTo>
                        <a:pt x="0" y="161"/>
                      </a:moveTo>
                      <a:lnTo>
                        <a:pt x="19" y="0"/>
                      </a:lnTo>
                      <a:lnTo>
                        <a:pt x="118" y="9"/>
                      </a:lnTo>
                      <a:lnTo>
                        <a:pt x="76" y="112"/>
                      </a:lnTo>
                      <a:lnTo>
                        <a:pt x="76" y="238"/>
                      </a:lnTo>
                      <a:lnTo>
                        <a:pt x="17" y="245"/>
                      </a:lnTo>
                      <a:lnTo>
                        <a:pt x="25" y="169"/>
                      </a:lnTo>
                      <a:lnTo>
                        <a:pt x="0" y="16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2" name="Freeform 393"/>
                <p:cNvSpPr/>
                <p:nvPr/>
              </p:nvSpPr>
              <p:spPr bwMode="auto">
                <a:xfrm>
                  <a:off x="1966" y="2426"/>
                  <a:ext cx="104" cy="70"/>
                </a:xfrm>
                <a:custGeom>
                  <a:avLst/>
                  <a:gdLst>
                    <a:gd name="T0" fmla="*/ 0 w 366"/>
                    <a:gd name="T1" fmla="*/ 3 h 247"/>
                    <a:gd name="T2" fmla="*/ 2 w 366"/>
                    <a:gd name="T3" fmla="*/ 5 h 247"/>
                    <a:gd name="T4" fmla="*/ 7 w 366"/>
                    <a:gd name="T5" fmla="*/ 6 h 247"/>
                    <a:gd name="T6" fmla="*/ 9 w 366"/>
                    <a:gd name="T7" fmla="*/ 4 h 247"/>
                    <a:gd name="T8" fmla="*/ 7 w 366"/>
                    <a:gd name="T9" fmla="*/ 4 h 247"/>
                    <a:gd name="T10" fmla="*/ 7 w 366"/>
                    <a:gd name="T11" fmla="*/ 2 h 247"/>
                    <a:gd name="T12" fmla="*/ 6 w 366"/>
                    <a:gd name="T13" fmla="*/ 0 h 247"/>
                    <a:gd name="T14" fmla="*/ 2 w 366"/>
                    <a:gd name="T15" fmla="*/ 0 h 247"/>
                    <a:gd name="T16" fmla="*/ 0 w 366"/>
                    <a:gd name="T17" fmla="*/ 3 h 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47"/>
                    <a:gd name="T29" fmla="*/ 366 w 366"/>
                    <a:gd name="T30" fmla="*/ 247 h 2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47">
                      <a:moveTo>
                        <a:pt x="0" y="123"/>
                      </a:moveTo>
                      <a:lnTo>
                        <a:pt x="100" y="223"/>
                      </a:lnTo>
                      <a:lnTo>
                        <a:pt x="324" y="247"/>
                      </a:lnTo>
                      <a:lnTo>
                        <a:pt x="366" y="162"/>
                      </a:lnTo>
                      <a:lnTo>
                        <a:pt x="308" y="158"/>
                      </a:lnTo>
                      <a:lnTo>
                        <a:pt x="301" y="81"/>
                      </a:lnTo>
                      <a:lnTo>
                        <a:pt x="251" y="0"/>
                      </a:lnTo>
                      <a:lnTo>
                        <a:pt x="100" y="18"/>
                      </a:lnTo>
                      <a:lnTo>
                        <a:pt x="0" y="12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3" name="Freeform 394"/>
                <p:cNvSpPr/>
                <p:nvPr/>
              </p:nvSpPr>
              <p:spPr bwMode="auto">
                <a:xfrm>
                  <a:off x="2123" y="2666"/>
                  <a:ext cx="230" cy="221"/>
                </a:xfrm>
                <a:custGeom>
                  <a:avLst/>
                  <a:gdLst>
                    <a:gd name="T0" fmla="*/ 0 w 805"/>
                    <a:gd name="T1" fmla="*/ 5 h 776"/>
                    <a:gd name="T2" fmla="*/ 0 w 805"/>
                    <a:gd name="T3" fmla="*/ 3 h 776"/>
                    <a:gd name="T4" fmla="*/ 1 w 805"/>
                    <a:gd name="T5" fmla="*/ 3 h 776"/>
                    <a:gd name="T6" fmla="*/ 3 w 805"/>
                    <a:gd name="T7" fmla="*/ 3 h 776"/>
                    <a:gd name="T8" fmla="*/ 3 w 805"/>
                    <a:gd name="T9" fmla="*/ 2 h 776"/>
                    <a:gd name="T10" fmla="*/ 2 w 805"/>
                    <a:gd name="T11" fmla="*/ 1 h 776"/>
                    <a:gd name="T12" fmla="*/ 4 w 805"/>
                    <a:gd name="T13" fmla="*/ 0 h 776"/>
                    <a:gd name="T14" fmla="*/ 8 w 805"/>
                    <a:gd name="T15" fmla="*/ 2 h 776"/>
                    <a:gd name="T16" fmla="*/ 8 w 805"/>
                    <a:gd name="T17" fmla="*/ 3 h 776"/>
                    <a:gd name="T18" fmla="*/ 9 w 805"/>
                    <a:gd name="T19" fmla="*/ 3 h 776"/>
                    <a:gd name="T20" fmla="*/ 10 w 805"/>
                    <a:gd name="T21" fmla="*/ 4 h 776"/>
                    <a:gd name="T22" fmla="*/ 11 w 805"/>
                    <a:gd name="T23" fmla="*/ 3 h 776"/>
                    <a:gd name="T24" fmla="*/ 12 w 805"/>
                    <a:gd name="T25" fmla="*/ 4 h 776"/>
                    <a:gd name="T26" fmla="*/ 14 w 805"/>
                    <a:gd name="T27" fmla="*/ 8 h 776"/>
                    <a:gd name="T28" fmla="*/ 15 w 805"/>
                    <a:gd name="T29" fmla="*/ 9 h 776"/>
                    <a:gd name="T30" fmla="*/ 15 w 805"/>
                    <a:gd name="T31" fmla="*/ 10 h 776"/>
                    <a:gd name="T32" fmla="*/ 18 w 805"/>
                    <a:gd name="T33" fmla="*/ 10 h 776"/>
                    <a:gd name="T34" fmla="*/ 19 w 805"/>
                    <a:gd name="T35" fmla="*/ 11 h 776"/>
                    <a:gd name="T36" fmla="*/ 18 w 805"/>
                    <a:gd name="T37" fmla="*/ 13 h 776"/>
                    <a:gd name="T38" fmla="*/ 15 w 805"/>
                    <a:gd name="T39" fmla="*/ 14 h 776"/>
                    <a:gd name="T40" fmla="*/ 13 w 805"/>
                    <a:gd name="T41" fmla="*/ 15 h 776"/>
                    <a:gd name="T42" fmla="*/ 10 w 805"/>
                    <a:gd name="T43" fmla="*/ 18 h 776"/>
                    <a:gd name="T44" fmla="*/ 10 w 805"/>
                    <a:gd name="T45" fmla="*/ 17 h 776"/>
                    <a:gd name="T46" fmla="*/ 9 w 805"/>
                    <a:gd name="T47" fmla="*/ 16 h 776"/>
                    <a:gd name="T48" fmla="*/ 7 w 805"/>
                    <a:gd name="T49" fmla="*/ 17 h 776"/>
                    <a:gd name="T50" fmla="*/ 5 w 805"/>
                    <a:gd name="T51" fmla="*/ 14 h 776"/>
                    <a:gd name="T52" fmla="*/ 4 w 805"/>
                    <a:gd name="T53" fmla="*/ 13 h 776"/>
                    <a:gd name="T54" fmla="*/ 3 w 805"/>
                    <a:gd name="T55" fmla="*/ 9 h 776"/>
                    <a:gd name="T56" fmla="*/ 0 w 805"/>
                    <a:gd name="T57" fmla="*/ 5 h 7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05"/>
                    <a:gd name="T88" fmla="*/ 0 h 776"/>
                    <a:gd name="T89" fmla="*/ 805 w 805"/>
                    <a:gd name="T90" fmla="*/ 776 h 7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05" h="776">
                      <a:moveTo>
                        <a:pt x="0" y="202"/>
                      </a:moveTo>
                      <a:lnTo>
                        <a:pt x="12" y="135"/>
                      </a:lnTo>
                      <a:lnTo>
                        <a:pt x="54" y="149"/>
                      </a:lnTo>
                      <a:lnTo>
                        <a:pt x="107" y="107"/>
                      </a:lnTo>
                      <a:lnTo>
                        <a:pt x="130" y="78"/>
                      </a:lnTo>
                      <a:lnTo>
                        <a:pt x="85" y="32"/>
                      </a:lnTo>
                      <a:lnTo>
                        <a:pt x="171" y="0"/>
                      </a:lnTo>
                      <a:lnTo>
                        <a:pt x="344" y="89"/>
                      </a:lnTo>
                      <a:lnTo>
                        <a:pt x="345" y="120"/>
                      </a:lnTo>
                      <a:lnTo>
                        <a:pt x="388" y="143"/>
                      </a:lnTo>
                      <a:lnTo>
                        <a:pt x="420" y="165"/>
                      </a:lnTo>
                      <a:lnTo>
                        <a:pt x="454" y="149"/>
                      </a:lnTo>
                      <a:lnTo>
                        <a:pt x="524" y="174"/>
                      </a:lnTo>
                      <a:lnTo>
                        <a:pt x="617" y="352"/>
                      </a:lnTo>
                      <a:lnTo>
                        <a:pt x="627" y="365"/>
                      </a:lnTo>
                      <a:lnTo>
                        <a:pt x="664" y="436"/>
                      </a:lnTo>
                      <a:lnTo>
                        <a:pt x="786" y="450"/>
                      </a:lnTo>
                      <a:lnTo>
                        <a:pt x="805" y="483"/>
                      </a:lnTo>
                      <a:lnTo>
                        <a:pt x="775" y="575"/>
                      </a:lnTo>
                      <a:lnTo>
                        <a:pt x="664" y="619"/>
                      </a:lnTo>
                      <a:lnTo>
                        <a:pt x="542" y="652"/>
                      </a:lnTo>
                      <a:lnTo>
                        <a:pt x="443" y="776"/>
                      </a:lnTo>
                      <a:lnTo>
                        <a:pt x="443" y="729"/>
                      </a:lnTo>
                      <a:lnTo>
                        <a:pt x="373" y="697"/>
                      </a:lnTo>
                      <a:lnTo>
                        <a:pt x="306" y="739"/>
                      </a:lnTo>
                      <a:lnTo>
                        <a:pt x="234" y="599"/>
                      </a:lnTo>
                      <a:lnTo>
                        <a:pt x="180" y="544"/>
                      </a:lnTo>
                      <a:lnTo>
                        <a:pt x="146" y="398"/>
                      </a:lnTo>
                      <a:lnTo>
                        <a:pt x="0" y="20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4" name="Freeform 395"/>
                <p:cNvSpPr/>
                <p:nvPr/>
              </p:nvSpPr>
              <p:spPr bwMode="auto">
                <a:xfrm>
                  <a:off x="1960" y="1831"/>
                  <a:ext cx="1858" cy="693"/>
                </a:xfrm>
                <a:custGeom>
                  <a:avLst/>
                  <a:gdLst>
                    <a:gd name="T0" fmla="*/ 3 w 6518"/>
                    <a:gd name="T1" fmla="*/ 35 h 2431"/>
                    <a:gd name="T2" fmla="*/ 8 w 6518"/>
                    <a:gd name="T3" fmla="*/ 31 h 2431"/>
                    <a:gd name="T4" fmla="*/ 8 w 6518"/>
                    <a:gd name="T5" fmla="*/ 18 h 2431"/>
                    <a:gd name="T6" fmla="*/ 14 w 6518"/>
                    <a:gd name="T7" fmla="*/ 17 h 2431"/>
                    <a:gd name="T8" fmla="*/ 16 w 6518"/>
                    <a:gd name="T9" fmla="*/ 26 h 2431"/>
                    <a:gd name="T10" fmla="*/ 18 w 6518"/>
                    <a:gd name="T11" fmla="*/ 23 h 2431"/>
                    <a:gd name="T12" fmla="*/ 23 w 6518"/>
                    <a:gd name="T13" fmla="*/ 20 h 2431"/>
                    <a:gd name="T14" fmla="*/ 35 w 6518"/>
                    <a:gd name="T15" fmla="*/ 17 h 2431"/>
                    <a:gd name="T16" fmla="*/ 44 w 6518"/>
                    <a:gd name="T17" fmla="*/ 17 h 2431"/>
                    <a:gd name="T18" fmla="*/ 44 w 6518"/>
                    <a:gd name="T19" fmla="*/ 10 h 2431"/>
                    <a:gd name="T20" fmla="*/ 47 w 6518"/>
                    <a:gd name="T21" fmla="*/ 19 h 2431"/>
                    <a:gd name="T22" fmla="*/ 49 w 6518"/>
                    <a:gd name="T23" fmla="*/ 17 h 2431"/>
                    <a:gd name="T24" fmla="*/ 51 w 6518"/>
                    <a:gd name="T25" fmla="*/ 17 h 2431"/>
                    <a:gd name="T26" fmla="*/ 49 w 6518"/>
                    <a:gd name="T27" fmla="*/ 13 h 2431"/>
                    <a:gd name="T28" fmla="*/ 56 w 6518"/>
                    <a:gd name="T29" fmla="*/ 12 h 2431"/>
                    <a:gd name="T30" fmla="*/ 59 w 6518"/>
                    <a:gd name="T31" fmla="*/ 8 h 2431"/>
                    <a:gd name="T32" fmla="*/ 67 w 6518"/>
                    <a:gd name="T33" fmla="*/ 3 h 2431"/>
                    <a:gd name="T34" fmla="*/ 72 w 6518"/>
                    <a:gd name="T35" fmla="*/ 1 h 2431"/>
                    <a:gd name="T36" fmla="*/ 83 w 6518"/>
                    <a:gd name="T37" fmla="*/ 4 h 2431"/>
                    <a:gd name="T38" fmla="*/ 77 w 6518"/>
                    <a:gd name="T39" fmla="*/ 9 h 2431"/>
                    <a:gd name="T40" fmla="*/ 84 w 6518"/>
                    <a:gd name="T41" fmla="*/ 9 h 2431"/>
                    <a:gd name="T42" fmla="*/ 92 w 6518"/>
                    <a:gd name="T43" fmla="*/ 8 h 2431"/>
                    <a:gd name="T44" fmla="*/ 102 w 6518"/>
                    <a:gd name="T45" fmla="*/ 12 h 2431"/>
                    <a:gd name="T46" fmla="*/ 114 w 6518"/>
                    <a:gd name="T47" fmla="*/ 12 h 2431"/>
                    <a:gd name="T48" fmla="*/ 126 w 6518"/>
                    <a:gd name="T49" fmla="*/ 16 h 2431"/>
                    <a:gd name="T50" fmla="*/ 133 w 6518"/>
                    <a:gd name="T51" fmla="*/ 15 h 2431"/>
                    <a:gd name="T52" fmla="*/ 148 w 6518"/>
                    <a:gd name="T53" fmla="*/ 21 h 2431"/>
                    <a:gd name="T54" fmla="*/ 147 w 6518"/>
                    <a:gd name="T55" fmla="*/ 25 h 2431"/>
                    <a:gd name="T56" fmla="*/ 143 w 6518"/>
                    <a:gd name="T57" fmla="*/ 22 h 2431"/>
                    <a:gd name="T58" fmla="*/ 141 w 6518"/>
                    <a:gd name="T59" fmla="*/ 28 h 2431"/>
                    <a:gd name="T60" fmla="*/ 129 w 6518"/>
                    <a:gd name="T61" fmla="*/ 31 h 2431"/>
                    <a:gd name="T62" fmla="*/ 126 w 6518"/>
                    <a:gd name="T63" fmla="*/ 37 h 2431"/>
                    <a:gd name="T64" fmla="*/ 121 w 6518"/>
                    <a:gd name="T65" fmla="*/ 45 h 2431"/>
                    <a:gd name="T66" fmla="*/ 128 w 6518"/>
                    <a:gd name="T67" fmla="*/ 29 h 2431"/>
                    <a:gd name="T68" fmla="*/ 119 w 6518"/>
                    <a:gd name="T69" fmla="*/ 32 h 2431"/>
                    <a:gd name="T70" fmla="*/ 109 w 6518"/>
                    <a:gd name="T71" fmla="*/ 33 h 2431"/>
                    <a:gd name="T72" fmla="*/ 105 w 6518"/>
                    <a:gd name="T73" fmla="*/ 41 h 2431"/>
                    <a:gd name="T74" fmla="*/ 107 w 6518"/>
                    <a:gd name="T75" fmla="*/ 45 h 2431"/>
                    <a:gd name="T76" fmla="*/ 99 w 6518"/>
                    <a:gd name="T77" fmla="*/ 55 h 2431"/>
                    <a:gd name="T78" fmla="*/ 94 w 6518"/>
                    <a:gd name="T79" fmla="*/ 42 h 2431"/>
                    <a:gd name="T80" fmla="*/ 84 w 6518"/>
                    <a:gd name="T81" fmla="*/ 46 h 2431"/>
                    <a:gd name="T82" fmla="*/ 69 w 6518"/>
                    <a:gd name="T83" fmla="*/ 46 h 2431"/>
                    <a:gd name="T84" fmla="*/ 53 w 6518"/>
                    <a:gd name="T85" fmla="*/ 46 h 2431"/>
                    <a:gd name="T86" fmla="*/ 46 w 6518"/>
                    <a:gd name="T87" fmla="*/ 42 h 2431"/>
                    <a:gd name="T88" fmla="*/ 38 w 6518"/>
                    <a:gd name="T89" fmla="*/ 39 h 2431"/>
                    <a:gd name="T90" fmla="*/ 32 w 6518"/>
                    <a:gd name="T91" fmla="*/ 40 h 2431"/>
                    <a:gd name="T92" fmla="*/ 33 w 6518"/>
                    <a:gd name="T93" fmla="*/ 45 h 2431"/>
                    <a:gd name="T94" fmla="*/ 29 w 6518"/>
                    <a:gd name="T95" fmla="*/ 44 h 2431"/>
                    <a:gd name="T96" fmla="*/ 24 w 6518"/>
                    <a:gd name="T97" fmla="*/ 46 h 2431"/>
                    <a:gd name="T98" fmla="*/ 23 w 6518"/>
                    <a:gd name="T99" fmla="*/ 48 h 2431"/>
                    <a:gd name="T100" fmla="*/ 25 w 6518"/>
                    <a:gd name="T101" fmla="*/ 51 h 2431"/>
                    <a:gd name="T102" fmla="*/ 23 w 6518"/>
                    <a:gd name="T103" fmla="*/ 55 h 2431"/>
                    <a:gd name="T104" fmla="*/ 17 w 6518"/>
                    <a:gd name="T105" fmla="*/ 54 h 2431"/>
                    <a:gd name="T106" fmla="*/ 17 w 6518"/>
                    <a:gd name="T107" fmla="*/ 47 h 2431"/>
                    <a:gd name="T108" fmla="*/ 12 w 6518"/>
                    <a:gd name="T109" fmla="*/ 43 h 2431"/>
                    <a:gd name="T110" fmla="*/ 10 w 6518"/>
                    <a:gd name="T111" fmla="*/ 42 h 2431"/>
                    <a:gd name="T112" fmla="*/ 6 w 6518"/>
                    <a:gd name="T113" fmla="*/ 38 h 2431"/>
                    <a:gd name="T114" fmla="*/ 4 w 6518"/>
                    <a:gd name="T115" fmla="*/ 41 h 243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18"/>
                    <a:gd name="T175" fmla="*/ 0 h 2431"/>
                    <a:gd name="T176" fmla="*/ 6518 w 6518"/>
                    <a:gd name="T177" fmla="*/ 2431 h 243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18" h="2431">
                      <a:moveTo>
                        <a:pt x="0" y="1726"/>
                      </a:moveTo>
                      <a:lnTo>
                        <a:pt x="55" y="1671"/>
                      </a:lnTo>
                      <a:lnTo>
                        <a:pt x="36" y="1694"/>
                      </a:lnTo>
                      <a:lnTo>
                        <a:pt x="61" y="1701"/>
                      </a:lnTo>
                      <a:lnTo>
                        <a:pt x="55" y="1587"/>
                      </a:lnTo>
                      <a:lnTo>
                        <a:pt x="77" y="1534"/>
                      </a:lnTo>
                      <a:lnTo>
                        <a:pt x="108" y="1526"/>
                      </a:lnTo>
                      <a:lnTo>
                        <a:pt x="171" y="1575"/>
                      </a:lnTo>
                      <a:lnTo>
                        <a:pt x="182" y="1482"/>
                      </a:lnTo>
                      <a:lnTo>
                        <a:pt x="158" y="1483"/>
                      </a:lnTo>
                      <a:lnTo>
                        <a:pt x="147" y="1429"/>
                      </a:lnTo>
                      <a:lnTo>
                        <a:pt x="405" y="1377"/>
                      </a:lnTo>
                      <a:lnTo>
                        <a:pt x="339" y="1358"/>
                      </a:lnTo>
                      <a:lnTo>
                        <a:pt x="343" y="1330"/>
                      </a:lnTo>
                      <a:lnTo>
                        <a:pt x="305" y="1340"/>
                      </a:lnTo>
                      <a:lnTo>
                        <a:pt x="452" y="1197"/>
                      </a:lnTo>
                      <a:lnTo>
                        <a:pt x="389" y="1047"/>
                      </a:lnTo>
                      <a:lnTo>
                        <a:pt x="401" y="976"/>
                      </a:lnTo>
                      <a:lnTo>
                        <a:pt x="361" y="896"/>
                      </a:lnTo>
                      <a:lnTo>
                        <a:pt x="398" y="850"/>
                      </a:lnTo>
                      <a:lnTo>
                        <a:pt x="339" y="786"/>
                      </a:lnTo>
                      <a:lnTo>
                        <a:pt x="355" y="736"/>
                      </a:lnTo>
                      <a:lnTo>
                        <a:pt x="429" y="677"/>
                      </a:lnTo>
                      <a:lnTo>
                        <a:pt x="469" y="670"/>
                      </a:lnTo>
                      <a:lnTo>
                        <a:pt x="516" y="683"/>
                      </a:lnTo>
                      <a:lnTo>
                        <a:pt x="475" y="696"/>
                      </a:lnTo>
                      <a:lnTo>
                        <a:pt x="505" y="719"/>
                      </a:lnTo>
                      <a:lnTo>
                        <a:pt x="620" y="727"/>
                      </a:lnTo>
                      <a:lnTo>
                        <a:pt x="819" y="847"/>
                      </a:lnTo>
                      <a:lnTo>
                        <a:pt x="824" y="907"/>
                      </a:lnTo>
                      <a:lnTo>
                        <a:pt x="738" y="958"/>
                      </a:lnTo>
                      <a:lnTo>
                        <a:pt x="471" y="886"/>
                      </a:lnTo>
                      <a:lnTo>
                        <a:pt x="578" y="972"/>
                      </a:lnTo>
                      <a:lnTo>
                        <a:pt x="574" y="1074"/>
                      </a:lnTo>
                      <a:lnTo>
                        <a:pt x="682" y="1122"/>
                      </a:lnTo>
                      <a:lnTo>
                        <a:pt x="712" y="1114"/>
                      </a:lnTo>
                      <a:lnTo>
                        <a:pt x="698" y="1074"/>
                      </a:lnTo>
                      <a:lnTo>
                        <a:pt x="647" y="1057"/>
                      </a:lnTo>
                      <a:lnTo>
                        <a:pt x="659" y="1023"/>
                      </a:lnTo>
                      <a:lnTo>
                        <a:pt x="710" y="1061"/>
                      </a:lnTo>
                      <a:lnTo>
                        <a:pt x="813" y="1074"/>
                      </a:lnTo>
                      <a:lnTo>
                        <a:pt x="768" y="993"/>
                      </a:lnTo>
                      <a:lnTo>
                        <a:pt x="867" y="926"/>
                      </a:lnTo>
                      <a:lnTo>
                        <a:pt x="937" y="972"/>
                      </a:lnTo>
                      <a:lnTo>
                        <a:pt x="934" y="792"/>
                      </a:lnTo>
                      <a:lnTo>
                        <a:pt x="903" y="765"/>
                      </a:lnTo>
                      <a:lnTo>
                        <a:pt x="1023" y="805"/>
                      </a:lnTo>
                      <a:lnTo>
                        <a:pt x="1032" y="827"/>
                      </a:lnTo>
                      <a:lnTo>
                        <a:pt x="969" y="859"/>
                      </a:lnTo>
                      <a:lnTo>
                        <a:pt x="1032" y="917"/>
                      </a:lnTo>
                      <a:lnTo>
                        <a:pt x="1086" y="850"/>
                      </a:lnTo>
                      <a:lnTo>
                        <a:pt x="1303" y="743"/>
                      </a:lnTo>
                      <a:lnTo>
                        <a:pt x="1337" y="739"/>
                      </a:lnTo>
                      <a:lnTo>
                        <a:pt x="1303" y="755"/>
                      </a:lnTo>
                      <a:lnTo>
                        <a:pt x="1340" y="807"/>
                      </a:lnTo>
                      <a:lnTo>
                        <a:pt x="1500" y="739"/>
                      </a:lnTo>
                      <a:lnTo>
                        <a:pt x="1536" y="789"/>
                      </a:lnTo>
                      <a:lnTo>
                        <a:pt x="1575" y="748"/>
                      </a:lnTo>
                      <a:lnTo>
                        <a:pt x="1553" y="693"/>
                      </a:lnTo>
                      <a:lnTo>
                        <a:pt x="1578" y="674"/>
                      </a:lnTo>
                      <a:lnTo>
                        <a:pt x="1699" y="701"/>
                      </a:lnTo>
                      <a:lnTo>
                        <a:pt x="1858" y="803"/>
                      </a:lnTo>
                      <a:lnTo>
                        <a:pt x="1888" y="754"/>
                      </a:lnTo>
                      <a:lnTo>
                        <a:pt x="1855" y="704"/>
                      </a:lnTo>
                      <a:lnTo>
                        <a:pt x="1807" y="688"/>
                      </a:lnTo>
                      <a:lnTo>
                        <a:pt x="1824" y="608"/>
                      </a:lnTo>
                      <a:lnTo>
                        <a:pt x="1795" y="597"/>
                      </a:lnTo>
                      <a:lnTo>
                        <a:pt x="1803" y="560"/>
                      </a:lnTo>
                      <a:lnTo>
                        <a:pt x="1861" y="521"/>
                      </a:lnTo>
                      <a:lnTo>
                        <a:pt x="1899" y="424"/>
                      </a:lnTo>
                      <a:lnTo>
                        <a:pt x="1981" y="425"/>
                      </a:lnTo>
                      <a:lnTo>
                        <a:pt x="2024" y="439"/>
                      </a:lnTo>
                      <a:lnTo>
                        <a:pt x="1990" y="543"/>
                      </a:lnTo>
                      <a:lnTo>
                        <a:pt x="2028" y="593"/>
                      </a:lnTo>
                      <a:lnTo>
                        <a:pt x="2017" y="736"/>
                      </a:lnTo>
                      <a:lnTo>
                        <a:pt x="2056" y="784"/>
                      </a:lnTo>
                      <a:lnTo>
                        <a:pt x="2039" y="836"/>
                      </a:lnTo>
                      <a:lnTo>
                        <a:pt x="1977" y="877"/>
                      </a:lnTo>
                      <a:lnTo>
                        <a:pt x="1996" y="896"/>
                      </a:lnTo>
                      <a:lnTo>
                        <a:pt x="1914" y="915"/>
                      </a:lnTo>
                      <a:lnTo>
                        <a:pt x="2002" y="949"/>
                      </a:lnTo>
                      <a:lnTo>
                        <a:pt x="2105" y="836"/>
                      </a:lnTo>
                      <a:lnTo>
                        <a:pt x="2091" y="765"/>
                      </a:lnTo>
                      <a:lnTo>
                        <a:pt x="2123" y="754"/>
                      </a:lnTo>
                      <a:lnTo>
                        <a:pt x="2176" y="740"/>
                      </a:lnTo>
                      <a:lnTo>
                        <a:pt x="2204" y="781"/>
                      </a:lnTo>
                      <a:lnTo>
                        <a:pt x="2201" y="835"/>
                      </a:lnTo>
                      <a:lnTo>
                        <a:pt x="2263" y="851"/>
                      </a:lnTo>
                      <a:lnTo>
                        <a:pt x="2212" y="834"/>
                      </a:lnTo>
                      <a:lnTo>
                        <a:pt x="2236" y="801"/>
                      </a:lnTo>
                      <a:lnTo>
                        <a:pt x="2214" y="754"/>
                      </a:lnTo>
                      <a:lnTo>
                        <a:pt x="2067" y="723"/>
                      </a:lnTo>
                      <a:lnTo>
                        <a:pt x="2091" y="612"/>
                      </a:lnTo>
                      <a:lnTo>
                        <a:pt x="2039" y="543"/>
                      </a:lnTo>
                      <a:lnTo>
                        <a:pt x="2112" y="479"/>
                      </a:lnTo>
                      <a:lnTo>
                        <a:pt x="2106" y="433"/>
                      </a:lnTo>
                      <a:lnTo>
                        <a:pt x="2137" y="459"/>
                      </a:lnTo>
                      <a:lnTo>
                        <a:pt x="2120" y="550"/>
                      </a:lnTo>
                      <a:lnTo>
                        <a:pt x="2145" y="560"/>
                      </a:lnTo>
                      <a:lnTo>
                        <a:pt x="2246" y="587"/>
                      </a:lnTo>
                      <a:lnTo>
                        <a:pt x="2153" y="514"/>
                      </a:lnTo>
                      <a:lnTo>
                        <a:pt x="2221" y="517"/>
                      </a:lnTo>
                      <a:lnTo>
                        <a:pt x="2206" y="487"/>
                      </a:lnTo>
                      <a:lnTo>
                        <a:pt x="2246" y="472"/>
                      </a:lnTo>
                      <a:lnTo>
                        <a:pt x="2429" y="532"/>
                      </a:lnTo>
                      <a:lnTo>
                        <a:pt x="2394" y="568"/>
                      </a:lnTo>
                      <a:lnTo>
                        <a:pt x="2389" y="628"/>
                      </a:lnTo>
                      <a:lnTo>
                        <a:pt x="2427" y="660"/>
                      </a:lnTo>
                      <a:lnTo>
                        <a:pt x="2446" y="532"/>
                      </a:lnTo>
                      <a:lnTo>
                        <a:pt x="2347" y="466"/>
                      </a:lnTo>
                      <a:lnTo>
                        <a:pt x="2325" y="375"/>
                      </a:lnTo>
                      <a:lnTo>
                        <a:pt x="2558" y="344"/>
                      </a:lnTo>
                      <a:lnTo>
                        <a:pt x="2529" y="260"/>
                      </a:lnTo>
                      <a:lnTo>
                        <a:pt x="2558" y="279"/>
                      </a:lnTo>
                      <a:lnTo>
                        <a:pt x="2599" y="247"/>
                      </a:lnTo>
                      <a:lnTo>
                        <a:pt x="2568" y="237"/>
                      </a:lnTo>
                      <a:lnTo>
                        <a:pt x="2816" y="171"/>
                      </a:lnTo>
                      <a:lnTo>
                        <a:pt x="2794" y="152"/>
                      </a:lnTo>
                      <a:lnTo>
                        <a:pt x="2909" y="145"/>
                      </a:lnTo>
                      <a:lnTo>
                        <a:pt x="2908" y="167"/>
                      </a:lnTo>
                      <a:lnTo>
                        <a:pt x="2934" y="167"/>
                      </a:lnTo>
                      <a:lnTo>
                        <a:pt x="3018" y="137"/>
                      </a:lnTo>
                      <a:lnTo>
                        <a:pt x="3057" y="153"/>
                      </a:lnTo>
                      <a:lnTo>
                        <a:pt x="3019" y="117"/>
                      </a:lnTo>
                      <a:lnTo>
                        <a:pt x="3113" y="110"/>
                      </a:lnTo>
                      <a:lnTo>
                        <a:pt x="3116" y="64"/>
                      </a:lnTo>
                      <a:lnTo>
                        <a:pt x="3223" y="0"/>
                      </a:lnTo>
                      <a:lnTo>
                        <a:pt x="3300" y="38"/>
                      </a:lnTo>
                      <a:lnTo>
                        <a:pt x="3235" y="71"/>
                      </a:lnTo>
                      <a:lnTo>
                        <a:pt x="3348" y="69"/>
                      </a:lnTo>
                      <a:lnTo>
                        <a:pt x="3301" y="117"/>
                      </a:lnTo>
                      <a:lnTo>
                        <a:pt x="3491" y="92"/>
                      </a:lnTo>
                      <a:lnTo>
                        <a:pt x="3593" y="167"/>
                      </a:lnTo>
                      <a:lnTo>
                        <a:pt x="3577" y="194"/>
                      </a:lnTo>
                      <a:lnTo>
                        <a:pt x="3543" y="176"/>
                      </a:lnTo>
                      <a:lnTo>
                        <a:pt x="3590" y="201"/>
                      </a:lnTo>
                      <a:lnTo>
                        <a:pt x="3568" y="244"/>
                      </a:lnTo>
                      <a:lnTo>
                        <a:pt x="3223" y="456"/>
                      </a:lnTo>
                      <a:lnTo>
                        <a:pt x="3335" y="428"/>
                      </a:lnTo>
                      <a:lnTo>
                        <a:pt x="3311" y="401"/>
                      </a:lnTo>
                      <a:lnTo>
                        <a:pt x="3485" y="362"/>
                      </a:lnTo>
                      <a:lnTo>
                        <a:pt x="3437" y="367"/>
                      </a:lnTo>
                      <a:lnTo>
                        <a:pt x="3448" y="332"/>
                      </a:lnTo>
                      <a:lnTo>
                        <a:pt x="3543" y="362"/>
                      </a:lnTo>
                      <a:lnTo>
                        <a:pt x="3560" y="332"/>
                      </a:lnTo>
                      <a:lnTo>
                        <a:pt x="3579" y="401"/>
                      </a:lnTo>
                      <a:lnTo>
                        <a:pt x="3626" y="406"/>
                      </a:lnTo>
                      <a:lnTo>
                        <a:pt x="3582" y="376"/>
                      </a:lnTo>
                      <a:lnTo>
                        <a:pt x="3675" y="362"/>
                      </a:lnTo>
                      <a:lnTo>
                        <a:pt x="3786" y="375"/>
                      </a:lnTo>
                      <a:lnTo>
                        <a:pt x="3778" y="401"/>
                      </a:lnTo>
                      <a:lnTo>
                        <a:pt x="3871" y="424"/>
                      </a:lnTo>
                      <a:lnTo>
                        <a:pt x="3954" y="418"/>
                      </a:lnTo>
                      <a:lnTo>
                        <a:pt x="3958" y="353"/>
                      </a:lnTo>
                      <a:lnTo>
                        <a:pt x="3983" y="347"/>
                      </a:lnTo>
                      <a:lnTo>
                        <a:pt x="4193" y="418"/>
                      </a:lnTo>
                      <a:lnTo>
                        <a:pt x="4167" y="532"/>
                      </a:lnTo>
                      <a:lnTo>
                        <a:pt x="4264" y="608"/>
                      </a:lnTo>
                      <a:lnTo>
                        <a:pt x="4319" y="504"/>
                      </a:lnTo>
                      <a:lnTo>
                        <a:pt x="4354" y="550"/>
                      </a:lnTo>
                      <a:lnTo>
                        <a:pt x="4424" y="532"/>
                      </a:lnTo>
                      <a:lnTo>
                        <a:pt x="4519" y="568"/>
                      </a:lnTo>
                      <a:lnTo>
                        <a:pt x="4593" y="547"/>
                      </a:lnTo>
                      <a:lnTo>
                        <a:pt x="4589" y="504"/>
                      </a:lnTo>
                      <a:lnTo>
                        <a:pt x="4640" y="431"/>
                      </a:lnTo>
                      <a:lnTo>
                        <a:pt x="4957" y="482"/>
                      </a:lnTo>
                      <a:lnTo>
                        <a:pt x="4978" y="516"/>
                      </a:lnTo>
                      <a:lnTo>
                        <a:pt x="4938" y="531"/>
                      </a:lnTo>
                      <a:lnTo>
                        <a:pt x="5042" y="547"/>
                      </a:lnTo>
                      <a:lnTo>
                        <a:pt x="5080" y="597"/>
                      </a:lnTo>
                      <a:lnTo>
                        <a:pt x="5319" y="587"/>
                      </a:lnTo>
                      <a:lnTo>
                        <a:pt x="5362" y="628"/>
                      </a:lnTo>
                      <a:lnTo>
                        <a:pt x="5345" y="677"/>
                      </a:lnTo>
                      <a:lnTo>
                        <a:pt x="5415" y="712"/>
                      </a:lnTo>
                      <a:lnTo>
                        <a:pt x="5451" y="685"/>
                      </a:lnTo>
                      <a:lnTo>
                        <a:pt x="5622" y="705"/>
                      </a:lnTo>
                      <a:lnTo>
                        <a:pt x="5655" y="677"/>
                      </a:lnTo>
                      <a:lnTo>
                        <a:pt x="5677" y="721"/>
                      </a:lnTo>
                      <a:lnTo>
                        <a:pt x="5747" y="757"/>
                      </a:lnTo>
                      <a:lnTo>
                        <a:pt x="5780" y="732"/>
                      </a:lnTo>
                      <a:lnTo>
                        <a:pt x="5744" y="693"/>
                      </a:lnTo>
                      <a:lnTo>
                        <a:pt x="5765" y="660"/>
                      </a:lnTo>
                      <a:lnTo>
                        <a:pt x="6062" y="711"/>
                      </a:lnTo>
                      <a:lnTo>
                        <a:pt x="6258" y="838"/>
                      </a:lnTo>
                      <a:lnTo>
                        <a:pt x="6302" y="838"/>
                      </a:lnTo>
                      <a:lnTo>
                        <a:pt x="6352" y="942"/>
                      </a:lnTo>
                      <a:lnTo>
                        <a:pt x="6328" y="886"/>
                      </a:lnTo>
                      <a:lnTo>
                        <a:pt x="6361" y="881"/>
                      </a:lnTo>
                      <a:lnTo>
                        <a:pt x="6383" y="903"/>
                      </a:lnTo>
                      <a:lnTo>
                        <a:pt x="6439" y="896"/>
                      </a:lnTo>
                      <a:lnTo>
                        <a:pt x="6518" y="954"/>
                      </a:lnTo>
                      <a:lnTo>
                        <a:pt x="6404" y="1020"/>
                      </a:lnTo>
                      <a:lnTo>
                        <a:pt x="6428" y="1039"/>
                      </a:lnTo>
                      <a:lnTo>
                        <a:pt x="6387" y="1051"/>
                      </a:lnTo>
                      <a:lnTo>
                        <a:pt x="6420" y="1076"/>
                      </a:lnTo>
                      <a:lnTo>
                        <a:pt x="6352" y="1077"/>
                      </a:lnTo>
                      <a:lnTo>
                        <a:pt x="6327" y="1039"/>
                      </a:lnTo>
                      <a:lnTo>
                        <a:pt x="6303" y="1054"/>
                      </a:lnTo>
                      <a:lnTo>
                        <a:pt x="6258" y="993"/>
                      </a:lnTo>
                      <a:lnTo>
                        <a:pt x="6179" y="995"/>
                      </a:lnTo>
                      <a:lnTo>
                        <a:pt x="6158" y="958"/>
                      </a:lnTo>
                      <a:lnTo>
                        <a:pt x="6178" y="942"/>
                      </a:lnTo>
                      <a:lnTo>
                        <a:pt x="6150" y="942"/>
                      </a:lnTo>
                      <a:lnTo>
                        <a:pt x="6124" y="954"/>
                      </a:lnTo>
                      <a:lnTo>
                        <a:pt x="6151" y="996"/>
                      </a:lnTo>
                      <a:lnTo>
                        <a:pt x="6135" y="1023"/>
                      </a:lnTo>
                      <a:lnTo>
                        <a:pt x="6069" y="1065"/>
                      </a:lnTo>
                      <a:lnTo>
                        <a:pt x="6024" y="1055"/>
                      </a:lnTo>
                      <a:lnTo>
                        <a:pt x="6099" y="1173"/>
                      </a:lnTo>
                      <a:lnTo>
                        <a:pt x="6085" y="1219"/>
                      </a:lnTo>
                      <a:lnTo>
                        <a:pt x="6009" y="1187"/>
                      </a:lnTo>
                      <a:lnTo>
                        <a:pt x="6012" y="1206"/>
                      </a:lnTo>
                      <a:lnTo>
                        <a:pt x="5875" y="1264"/>
                      </a:lnTo>
                      <a:lnTo>
                        <a:pt x="5751" y="1384"/>
                      </a:lnTo>
                      <a:lnTo>
                        <a:pt x="5669" y="1338"/>
                      </a:lnTo>
                      <a:lnTo>
                        <a:pt x="5593" y="1387"/>
                      </a:lnTo>
                      <a:lnTo>
                        <a:pt x="5593" y="1344"/>
                      </a:lnTo>
                      <a:lnTo>
                        <a:pt x="5549" y="1388"/>
                      </a:lnTo>
                      <a:lnTo>
                        <a:pt x="5493" y="1386"/>
                      </a:lnTo>
                      <a:lnTo>
                        <a:pt x="5436" y="1502"/>
                      </a:lnTo>
                      <a:lnTo>
                        <a:pt x="5483" y="1526"/>
                      </a:lnTo>
                      <a:lnTo>
                        <a:pt x="5465" y="1564"/>
                      </a:lnTo>
                      <a:lnTo>
                        <a:pt x="5486" y="1625"/>
                      </a:lnTo>
                      <a:lnTo>
                        <a:pt x="5446" y="1614"/>
                      </a:lnTo>
                      <a:lnTo>
                        <a:pt x="5423" y="1668"/>
                      </a:lnTo>
                      <a:lnTo>
                        <a:pt x="5437" y="1714"/>
                      </a:lnTo>
                      <a:lnTo>
                        <a:pt x="5353" y="1753"/>
                      </a:lnTo>
                      <a:lnTo>
                        <a:pt x="5362" y="1808"/>
                      </a:lnTo>
                      <a:lnTo>
                        <a:pt x="5306" y="1822"/>
                      </a:lnTo>
                      <a:lnTo>
                        <a:pt x="5293" y="1881"/>
                      </a:lnTo>
                      <a:lnTo>
                        <a:pt x="5241" y="1943"/>
                      </a:lnTo>
                      <a:lnTo>
                        <a:pt x="5196" y="1714"/>
                      </a:lnTo>
                      <a:lnTo>
                        <a:pt x="5200" y="1591"/>
                      </a:lnTo>
                      <a:lnTo>
                        <a:pt x="5241" y="1518"/>
                      </a:lnTo>
                      <a:lnTo>
                        <a:pt x="5299" y="1503"/>
                      </a:lnTo>
                      <a:lnTo>
                        <a:pt x="5434" y="1350"/>
                      </a:lnTo>
                      <a:lnTo>
                        <a:pt x="5498" y="1318"/>
                      </a:lnTo>
                      <a:lnTo>
                        <a:pt x="5520" y="1230"/>
                      </a:lnTo>
                      <a:lnTo>
                        <a:pt x="5549" y="1207"/>
                      </a:lnTo>
                      <a:lnTo>
                        <a:pt x="5497" y="1206"/>
                      </a:lnTo>
                      <a:lnTo>
                        <a:pt x="5482" y="1279"/>
                      </a:lnTo>
                      <a:lnTo>
                        <a:pt x="5367" y="1340"/>
                      </a:lnTo>
                      <a:lnTo>
                        <a:pt x="5378" y="1246"/>
                      </a:lnTo>
                      <a:lnTo>
                        <a:pt x="5254" y="1268"/>
                      </a:lnTo>
                      <a:lnTo>
                        <a:pt x="5138" y="1387"/>
                      </a:lnTo>
                      <a:lnTo>
                        <a:pt x="5161" y="1438"/>
                      </a:lnTo>
                      <a:lnTo>
                        <a:pt x="5037" y="1455"/>
                      </a:lnTo>
                      <a:lnTo>
                        <a:pt x="5021" y="1440"/>
                      </a:lnTo>
                      <a:lnTo>
                        <a:pt x="5063" y="1432"/>
                      </a:lnTo>
                      <a:lnTo>
                        <a:pt x="4959" y="1400"/>
                      </a:lnTo>
                      <a:lnTo>
                        <a:pt x="4929" y="1432"/>
                      </a:lnTo>
                      <a:lnTo>
                        <a:pt x="4694" y="1433"/>
                      </a:lnTo>
                      <a:lnTo>
                        <a:pt x="4417" y="1709"/>
                      </a:lnTo>
                      <a:lnTo>
                        <a:pt x="4473" y="1721"/>
                      </a:lnTo>
                      <a:lnTo>
                        <a:pt x="4473" y="1771"/>
                      </a:lnTo>
                      <a:lnTo>
                        <a:pt x="4507" y="1740"/>
                      </a:lnTo>
                      <a:lnTo>
                        <a:pt x="4497" y="1783"/>
                      </a:lnTo>
                      <a:lnTo>
                        <a:pt x="4537" y="1759"/>
                      </a:lnTo>
                      <a:lnTo>
                        <a:pt x="4535" y="1786"/>
                      </a:lnTo>
                      <a:lnTo>
                        <a:pt x="4546" y="1740"/>
                      </a:lnTo>
                      <a:lnTo>
                        <a:pt x="4589" y="1741"/>
                      </a:lnTo>
                      <a:lnTo>
                        <a:pt x="4647" y="1801"/>
                      </a:lnTo>
                      <a:lnTo>
                        <a:pt x="4592" y="1806"/>
                      </a:lnTo>
                      <a:lnTo>
                        <a:pt x="4641" y="1824"/>
                      </a:lnTo>
                      <a:lnTo>
                        <a:pt x="4653" y="1866"/>
                      </a:lnTo>
                      <a:lnTo>
                        <a:pt x="4614" y="1952"/>
                      </a:lnTo>
                      <a:lnTo>
                        <a:pt x="4606" y="2082"/>
                      </a:lnTo>
                      <a:lnTo>
                        <a:pt x="4411" y="2358"/>
                      </a:lnTo>
                      <a:lnTo>
                        <a:pt x="4342" y="2396"/>
                      </a:lnTo>
                      <a:lnTo>
                        <a:pt x="4287" y="2358"/>
                      </a:lnTo>
                      <a:lnTo>
                        <a:pt x="4240" y="2412"/>
                      </a:lnTo>
                      <a:lnTo>
                        <a:pt x="4237" y="2401"/>
                      </a:lnTo>
                      <a:lnTo>
                        <a:pt x="4262" y="2358"/>
                      </a:lnTo>
                      <a:lnTo>
                        <a:pt x="4249" y="2289"/>
                      </a:lnTo>
                      <a:lnTo>
                        <a:pt x="4334" y="2261"/>
                      </a:lnTo>
                      <a:lnTo>
                        <a:pt x="4403" y="2077"/>
                      </a:lnTo>
                      <a:lnTo>
                        <a:pt x="4257" y="2121"/>
                      </a:lnTo>
                      <a:lnTo>
                        <a:pt x="4237" y="2052"/>
                      </a:lnTo>
                      <a:lnTo>
                        <a:pt x="4120" y="2010"/>
                      </a:lnTo>
                      <a:lnTo>
                        <a:pt x="4050" y="1821"/>
                      </a:lnTo>
                      <a:lnTo>
                        <a:pt x="3972" y="1786"/>
                      </a:lnTo>
                      <a:lnTo>
                        <a:pt x="3834" y="1837"/>
                      </a:lnTo>
                      <a:lnTo>
                        <a:pt x="3859" y="1878"/>
                      </a:lnTo>
                      <a:lnTo>
                        <a:pt x="3802" y="1990"/>
                      </a:lnTo>
                      <a:lnTo>
                        <a:pt x="3748" y="2020"/>
                      </a:lnTo>
                      <a:lnTo>
                        <a:pt x="3691" y="1993"/>
                      </a:lnTo>
                      <a:lnTo>
                        <a:pt x="3621" y="1981"/>
                      </a:lnTo>
                      <a:lnTo>
                        <a:pt x="3441" y="2033"/>
                      </a:lnTo>
                      <a:lnTo>
                        <a:pt x="3280" y="1956"/>
                      </a:lnTo>
                      <a:lnTo>
                        <a:pt x="3179" y="1967"/>
                      </a:lnTo>
                      <a:lnTo>
                        <a:pt x="3142" y="1905"/>
                      </a:lnTo>
                      <a:lnTo>
                        <a:pt x="3042" y="1866"/>
                      </a:lnTo>
                      <a:lnTo>
                        <a:pt x="2989" y="1908"/>
                      </a:lnTo>
                      <a:lnTo>
                        <a:pt x="2986" y="1992"/>
                      </a:lnTo>
                      <a:lnTo>
                        <a:pt x="2756" y="1955"/>
                      </a:lnTo>
                      <a:lnTo>
                        <a:pt x="2633" y="2033"/>
                      </a:lnTo>
                      <a:lnTo>
                        <a:pt x="2568" y="2063"/>
                      </a:lnTo>
                      <a:lnTo>
                        <a:pt x="2488" y="2002"/>
                      </a:lnTo>
                      <a:lnTo>
                        <a:pt x="2435" y="2036"/>
                      </a:lnTo>
                      <a:lnTo>
                        <a:pt x="2339" y="1993"/>
                      </a:lnTo>
                      <a:lnTo>
                        <a:pt x="2302" y="1990"/>
                      </a:lnTo>
                      <a:lnTo>
                        <a:pt x="2275" y="1923"/>
                      </a:lnTo>
                      <a:lnTo>
                        <a:pt x="2221" y="1923"/>
                      </a:lnTo>
                      <a:lnTo>
                        <a:pt x="2202" y="1935"/>
                      </a:lnTo>
                      <a:lnTo>
                        <a:pt x="2159" y="1885"/>
                      </a:lnTo>
                      <a:lnTo>
                        <a:pt x="2130" y="1898"/>
                      </a:lnTo>
                      <a:lnTo>
                        <a:pt x="2106" y="1914"/>
                      </a:lnTo>
                      <a:lnTo>
                        <a:pt x="1996" y="1812"/>
                      </a:lnTo>
                      <a:lnTo>
                        <a:pt x="1965" y="1802"/>
                      </a:lnTo>
                      <a:lnTo>
                        <a:pt x="1893" y="1724"/>
                      </a:lnTo>
                      <a:lnTo>
                        <a:pt x="1825" y="1771"/>
                      </a:lnTo>
                      <a:lnTo>
                        <a:pt x="1813" y="1739"/>
                      </a:lnTo>
                      <a:lnTo>
                        <a:pt x="1713" y="1733"/>
                      </a:lnTo>
                      <a:lnTo>
                        <a:pt x="1674" y="1678"/>
                      </a:lnTo>
                      <a:lnTo>
                        <a:pt x="1622" y="1682"/>
                      </a:lnTo>
                      <a:lnTo>
                        <a:pt x="1601" y="1705"/>
                      </a:lnTo>
                      <a:lnTo>
                        <a:pt x="1536" y="1718"/>
                      </a:lnTo>
                      <a:lnTo>
                        <a:pt x="1517" y="1705"/>
                      </a:lnTo>
                      <a:lnTo>
                        <a:pt x="1493" y="1749"/>
                      </a:lnTo>
                      <a:lnTo>
                        <a:pt x="1471" y="1739"/>
                      </a:lnTo>
                      <a:lnTo>
                        <a:pt x="1392" y="1751"/>
                      </a:lnTo>
                      <a:lnTo>
                        <a:pt x="1367" y="1739"/>
                      </a:lnTo>
                      <a:lnTo>
                        <a:pt x="1357" y="1751"/>
                      </a:lnTo>
                      <a:lnTo>
                        <a:pt x="1398" y="1802"/>
                      </a:lnTo>
                      <a:lnTo>
                        <a:pt x="1369" y="1832"/>
                      </a:lnTo>
                      <a:lnTo>
                        <a:pt x="1370" y="1874"/>
                      </a:lnTo>
                      <a:lnTo>
                        <a:pt x="1416" y="1875"/>
                      </a:lnTo>
                      <a:lnTo>
                        <a:pt x="1438" y="1914"/>
                      </a:lnTo>
                      <a:lnTo>
                        <a:pt x="1424" y="1944"/>
                      </a:lnTo>
                      <a:lnTo>
                        <a:pt x="1392" y="1923"/>
                      </a:lnTo>
                      <a:lnTo>
                        <a:pt x="1367" y="1943"/>
                      </a:lnTo>
                      <a:lnTo>
                        <a:pt x="1339" y="1927"/>
                      </a:lnTo>
                      <a:lnTo>
                        <a:pt x="1325" y="1898"/>
                      </a:lnTo>
                      <a:lnTo>
                        <a:pt x="1295" y="1914"/>
                      </a:lnTo>
                      <a:lnTo>
                        <a:pt x="1273" y="1900"/>
                      </a:lnTo>
                      <a:lnTo>
                        <a:pt x="1245" y="1923"/>
                      </a:lnTo>
                      <a:lnTo>
                        <a:pt x="1211" y="1929"/>
                      </a:lnTo>
                      <a:lnTo>
                        <a:pt x="1190" y="1898"/>
                      </a:lnTo>
                      <a:lnTo>
                        <a:pt x="1066" y="1890"/>
                      </a:lnTo>
                      <a:lnTo>
                        <a:pt x="1054" y="1905"/>
                      </a:lnTo>
                      <a:lnTo>
                        <a:pt x="1042" y="1904"/>
                      </a:lnTo>
                      <a:lnTo>
                        <a:pt x="1020" y="1937"/>
                      </a:lnTo>
                      <a:lnTo>
                        <a:pt x="1023" y="1970"/>
                      </a:lnTo>
                      <a:lnTo>
                        <a:pt x="1008" y="1973"/>
                      </a:lnTo>
                      <a:lnTo>
                        <a:pt x="999" y="1944"/>
                      </a:lnTo>
                      <a:lnTo>
                        <a:pt x="980" y="1947"/>
                      </a:lnTo>
                      <a:lnTo>
                        <a:pt x="975" y="2042"/>
                      </a:lnTo>
                      <a:lnTo>
                        <a:pt x="993" y="2070"/>
                      </a:lnTo>
                      <a:lnTo>
                        <a:pt x="993" y="2096"/>
                      </a:lnTo>
                      <a:lnTo>
                        <a:pt x="1015" y="2092"/>
                      </a:lnTo>
                      <a:lnTo>
                        <a:pt x="1042" y="2079"/>
                      </a:lnTo>
                      <a:lnTo>
                        <a:pt x="1064" y="2121"/>
                      </a:lnTo>
                      <a:lnTo>
                        <a:pt x="1078" y="2148"/>
                      </a:lnTo>
                      <a:lnTo>
                        <a:pt x="1097" y="2184"/>
                      </a:lnTo>
                      <a:lnTo>
                        <a:pt x="1126" y="2193"/>
                      </a:lnTo>
                      <a:lnTo>
                        <a:pt x="1089" y="2221"/>
                      </a:lnTo>
                      <a:lnTo>
                        <a:pt x="1065" y="2194"/>
                      </a:lnTo>
                      <a:lnTo>
                        <a:pt x="1040" y="2300"/>
                      </a:lnTo>
                      <a:lnTo>
                        <a:pt x="1070" y="2328"/>
                      </a:lnTo>
                      <a:lnTo>
                        <a:pt x="1095" y="2431"/>
                      </a:lnTo>
                      <a:lnTo>
                        <a:pt x="1071" y="2412"/>
                      </a:lnTo>
                      <a:lnTo>
                        <a:pt x="1047" y="2401"/>
                      </a:lnTo>
                      <a:lnTo>
                        <a:pt x="1015" y="2396"/>
                      </a:lnTo>
                      <a:lnTo>
                        <a:pt x="993" y="2384"/>
                      </a:lnTo>
                      <a:lnTo>
                        <a:pt x="973" y="2381"/>
                      </a:lnTo>
                      <a:lnTo>
                        <a:pt x="958" y="2345"/>
                      </a:lnTo>
                      <a:lnTo>
                        <a:pt x="918" y="2366"/>
                      </a:lnTo>
                      <a:lnTo>
                        <a:pt x="883" y="2365"/>
                      </a:lnTo>
                      <a:lnTo>
                        <a:pt x="856" y="2334"/>
                      </a:lnTo>
                      <a:lnTo>
                        <a:pt x="796" y="2303"/>
                      </a:lnTo>
                      <a:lnTo>
                        <a:pt x="737" y="2309"/>
                      </a:lnTo>
                      <a:lnTo>
                        <a:pt x="671" y="2258"/>
                      </a:lnTo>
                      <a:lnTo>
                        <a:pt x="722" y="2212"/>
                      </a:lnTo>
                      <a:lnTo>
                        <a:pt x="727" y="2170"/>
                      </a:lnTo>
                      <a:lnTo>
                        <a:pt x="726" y="2131"/>
                      </a:lnTo>
                      <a:lnTo>
                        <a:pt x="733" y="2098"/>
                      </a:lnTo>
                      <a:lnTo>
                        <a:pt x="765" y="2088"/>
                      </a:lnTo>
                      <a:lnTo>
                        <a:pt x="745" y="2027"/>
                      </a:lnTo>
                      <a:lnTo>
                        <a:pt x="708" y="2010"/>
                      </a:lnTo>
                      <a:lnTo>
                        <a:pt x="688" y="2000"/>
                      </a:lnTo>
                      <a:lnTo>
                        <a:pt x="660" y="2009"/>
                      </a:lnTo>
                      <a:lnTo>
                        <a:pt x="605" y="1992"/>
                      </a:lnTo>
                      <a:lnTo>
                        <a:pt x="562" y="1931"/>
                      </a:lnTo>
                      <a:lnTo>
                        <a:pt x="524" y="1913"/>
                      </a:lnTo>
                      <a:lnTo>
                        <a:pt x="505" y="1858"/>
                      </a:lnTo>
                      <a:lnTo>
                        <a:pt x="475" y="1851"/>
                      </a:lnTo>
                      <a:lnTo>
                        <a:pt x="444" y="1870"/>
                      </a:lnTo>
                      <a:lnTo>
                        <a:pt x="423" y="1881"/>
                      </a:lnTo>
                      <a:lnTo>
                        <a:pt x="412" y="1856"/>
                      </a:lnTo>
                      <a:lnTo>
                        <a:pt x="399" y="1831"/>
                      </a:lnTo>
                      <a:lnTo>
                        <a:pt x="441" y="1825"/>
                      </a:lnTo>
                      <a:lnTo>
                        <a:pt x="439" y="1810"/>
                      </a:lnTo>
                      <a:lnTo>
                        <a:pt x="429" y="1797"/>
                      </a:lnTo>
                      <a:lnTo>
                        <a:pt x="412" y="1785"/>
                      </a:lnTo>
                      <a:lnTo>
                        <a:pt x="391" y="1718"/>
                      </a:lnTo>
                      <a:lnTo>
                        <a:pt x="355" y="1686"/>
                      </a:lnTo>
                      <a:lnTo>
                        <a:pt x="322" y="1684"/>
                      </a:lnTo>
                      <a:lnTo>
                        <a:pt x="287" y="1684"/>
                      </a:lnTo>
                      <a:lnTo>
                        <a:pt x="265" y="1664"/>
                      </a:lnTo>
                      <a:lnTo>
                        <a:pt x="241" y="1660"/>
                      </a:lnTo>
                      <a:lnTo>
                        <a:pt x="222" y="1660"/>
                      </a:lnTo>
                      <a:lnTo>
                        <a:pt x="210" y="1678"/>
                      </a:lnTo>
                      <a:lnTo>
                        <a:pt x="186" y="1703"/>
                      </a:lnTo>
                      <a:lnTo>
                        <a:pt x="181" y="1730"/>
                      </a:lnTo>
                      <a:lnTo>
                        <a:pt x="173" y="1739"/>
                      </a:lnTo>
                      <a:lnTo>
                        <a:pt x="159" y="1783"/>
                      </a:lnTo>
                      <a:lnTo>
                        <a:pt x="150" y="1768"/>
                      </a:lnTo>
                      <a:lnTo>
                        <a:pt x="145" y="1752"/>
                      </a:lnTo>
                      <a:lnTo>
                        <a:pt x="0" y="172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5" name="Freeform 396"/>
                <p:cNvSpPr/>
                <p:nvPr/>
              </p:nvSpPr>
              <p:spPr bwMode="auto">
                <a:xfrm>
                  <a:off x="2254" y="1741"/>
                  <a:ext cx="54" cy="28"/>
                </a:xfrm>
                <a:custGeom>
                  <a:avLst/>
                  <a:gdLst>
                    <a:gd name="T0" fmla="*/ 0 w 190"/>
                    <a:gd name="T1" fmla="*/ 2 h 94"/>
                    <a:gd name="T2" fmla="*/ 1 w 190"/>
                    <a:gd name="T3" fmla="*/ 1 h 94"/>
                    <a:gd name="T4" fmla="*/ 0 w 190"/>
                    <a:gd name="T5" fmla="*/ 1 h 94"/>
                    <a:gd name="T6" fmla="*/ 3 w 190"/>
                    <a:gd name="T7" fmla="*/ 0 h 94"/>
                    <a:gd name="T8" fmla="*/ 4 w 190"/>
                    <a:gd name="T9" fmla="*/ 0 h 94"/>
                    <a:gd name="T10" fmla="*/ 3 w 190"/>
                    <a:gd name="T11" fmla="*/ 1 h 94"/>
                    <a:gd name="T12" fmla="*/ 4 w 190"/>
                    <a:gd name="T13" fmla="*/ 1 h 94"/>
                    <a:gd name="T14" fmla="*/ 1 w 190"/>
                    <a:gd name="T15" fmla="*/ 2 h 94"/>
                    <a:gd name="T16" fmla="*/ 1 w 190"/>
                    <a:gd name="T17" fmla="*/ 2 h 94"/>
                    <a:gd name="T18" fmla="*/ 1 w 190"/>
                    <a:gd name="T19" fmla="*/ 2 h 94"/>
                    <a:gd name="T20" fmla="*/ 0 w 190"/>
                    <a:gd name="T21" fmla="*/ 2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4"/>
                    <a:gd name="T35" fmla="*/ 190 w 190"/>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4">
                      <a:moveTo>
                        <a:pt x="0" y="67"/>
                      </a:moveTo>
                      <a:lnTo>
                        <a:pt x="39" y="46"/>
                      </a:lnTo>
                      <a:lnTo>
                        <a:pt x="11" y="27"/>
                      </a:lnTo>
                      <a:lnTo>
                        <a:pt x="146" y="0"/>
                      </a:lnTo>
                      <a:lnTo>
                        <a:pt x="168" y="1"/>
                      </a:lnTo>
                      <a:lnTo>
                        <a:pt x="142" y="25"/>
                      </a:lnTo>
                      <a:lnTo>
                        <a:pt x="190" y="23"/>
                      </a:lnTo>
                      <a:lnTo>
                        <a:pt x="66" y="79"/>
                      </a:lnTo>
                      <a:lnTo>
                        <a:pt x="39" y="94"/>
                      </a:lnTo>
                      <a:lnTo>
                        <a:pt x="45" y="71"/>
                      </a:lnTo>
                      <a:lnTo>
                        <a:pt x="0" y="6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6" name="Freeform 397"/>
                <p:cNvSpPr/>
                <p:nvPr/>
              </p:nvSpPr>
              <p:spPr bwMode="auto">
                <a:xfrm>
                  <a:off x="2270" y="2032"/>
                  <a:ext cx="22" cy="14"/>
                </a:xfrm>
                <a:custGeom>
                  <a:avLst/>
                  <a:gdLst>
                    <a:gd name="T0" fmla="*/ 0 w 75"/>
                    <a:gd name="T1" fmla="*/ 1 h 49"/>
                    <a:gd name="T2" fmla="*/ 1 w 75"/>
                    <a:gd name="T3" fmla="*/ 0 h 49"/>
                    <a:gd name="T4" fmla="*/ 2 w 75"/>
                    <a:gd name="T5" fmla="*/ 1 h 49"/>
                    <a:gd name="T6" fmla="*/ 0 w 75"/>
                    <a:gd name="T7" fmla="*/ 1 h 49"/>
                    <a:gd name="T8" fmla="*/ 0 60000 65536"/>
                    <a:gd name="T9" fmla="*/ 0 60000 65536"/>
                    <a:gd name="T10" fmla="*/ 0 60000 65536"/>
                    <a:gd name="T11" fmla="*/ 0 60000 65536"/>
                    <a:gd name="T12" fmla="*/ 0 w 75"/>
                    <a:gd name="T13" fmla="*/ 0 h 49"/>
                    <a:gd name="T14" fmla="*/ 75 w 75"/>
                    <a:gd name="T15" fmla="*/ 49 h 49"/>
                  </a:gdLst>
                  <a:ahLst/>
                  <a:cxnLst>
                    <a:cxn ang="T8">
                      <a:pos x="T0" y="T1"/>
                    </a:cxn>
                    <a:cxn ang="T9">
                      <a:pos x="T2" y="T3"/>
                    </a:cxn>
                    <a:cxn ang="T10">
                      <a:pos x="T4" y="T5"/>
                    </a:cxn>
                    <a:cxn ang="T11">
                      <a:pos x="T6" y="T7"/>
                    </a:cxn>
                  </a:cxnLst>
                  <a:rect l="T12" t="T13" r="T14" b="T15"/>
                  <a:pathLst>
                    <a:path w="75" h="49">
                      <a:moveTo>
                        <a:pt x="0" y="49"/>
                      </a:moveTo>
                      <a:lnTo>
                        <a:pt x="22" y="0"/>
                      </a:lnTo>
                      <a:lnTo>
                        <a:pt x="75" y="27"/>
                      </a:lnTo>
                      <a:lnTo>
                        <a:pt x="0" y="4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7" name="Freeform 398"/>
                <p:cNvSpPr/>
                <p:nvPr/>
              </p:nvSpPr>
              <p:spPr bwMode="auto">
                <a:xfrm>
                  <a:off x="2308" y="1945"/>
                  <a:ext cx="66" cy="58"/>
                </a:xfrm>
                <a:custGeom>
                  <a:avLst/>
                  <a:gdLst>
                    <a:gd name="T0" fmla="*/ 0 w 229"/>
                    <a:gd name="T1" fmla="*/ 2 h 204"/>
                    <a:gd name="T2" fmla="*/ 0 w 229"/>
                    <a:gd name="T3" fmla="*/ 3 h 204"/>
                    <a:gd name="T4" fmla="*/ 1 w 229"/>
                    <a:gd name="T5" fmla="*/ 3 h 204"/>
                    <a:gd name="T6" fmla="*/ 2 w 229"/>
                    <a:gd name="T7" fmla="*/ 4 h 204"/>
                    <a:gd name="T8" fmla="*/ 2 w 229"/>
                    <a:gd name="T9" fmla="*/ 3 h 204"/>
                    <a:gd name="T10" fmla="*/ 2 w 229"/>
                    <a:gd name="T11" fmla="*/ 5 h 204"/>
                    <a:gd name="T12" fmla="*/ 5 w 229"/>
                    <a:gd name="T13" fmla="*/ 5 h 204"/>
                    <a:gd name="T14" fmla="*/ 4 w 229"/>
                    <a:gd name="T15" fmla="*/ 4 h 204"/>
                    <a:gd name="T16" fmla="*/ 3 w 229"/>
                    <a:gd name="T17" fmla="*/ 3 h 204"/>
                    <a:gd name="T18" fmla="*/ 3 w 229"/>
                    <a:gd name="T19" fmla="*/ 1 h 204"/>
                    <a:gd name="T20" fmla="*/ 5 w 229"/>
                    <a:gd name="T21" fmla="*/ 0 h 204"/>
                    <a:gd name="T22" fmla="*/ 1 w 229"/>
                    <a:gd name="T23" fmla="*/ 0 h 204"/>
                    <a:gd name="T24" fmla="*/ 1 w 229"/>
                    <a:gd name="T25" fmla="*/ 2 h 204"/>
                    <a:gd name="T26" fmla="*/ 0 w 229"/>
                    <a:gd name="T27" fmla="*/ 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9"/>
                    <a:gd name="T43" fmla="*/ 0 h 204"/>
                    <a:gd name="T44" fmla="*/ 229 w 229"/>
                    <a:gd name="T45" fmla="*/ 204 h 2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9" h="204">
                      <a:moveTo>
                        <a:pt x="0" y="103"/>
                      </a:moveTo>
                      <a:lnTo>
                        <a:pt x="16" y="146"/>
                      </a:lnTo>
                      <a:lnTo>
                        <a:pt x="41" y="131"/>
                      </a:lnTo>
                      <a:lnTo>
                        <a:pt x="71" y="159"/>
                      </a:lnTo>
                      <a:lnTo>
                        <a:pt x="91" y="146"/>
                      </a:lnTo>
                      <a:lnTo>
                        <a:pt x="82" y="196"/>
                      </a:lnTo>
                      <a:lnTo>
                        <a:pt x="229" y="204"/>
                      </a:lnTo>
                      <a:lnTo>
                        <a:pt x="175" y="167"/>
                      </a:lnTo>
                      <a:lnTo>
                        <a:pt x="147" y="105"/>
                      </a:lnTo>
                      <a:lnTo>
                        <a:pt x="148" y="38"/>
                      </a:lnTo>
                      <a:lnTo>
                        <a:pt x="186" y="0"/>
                      </a:lnTo>
                      <a:lnTo>
                        <a:pt x="57" y="13"/>
                      </a:lnTo>
                      <a:lnTo>
                        <a:pt x="25" y="103"/>
                      </a:lnTo>
                      <a:lnTo>
                        <a:pt x="0" y="10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8" name="Freeform 399"/>
                <p:cNvSpPr/>
                <p:nvPr/>
              </p:nvSpPr>
              <p:spPr bwMode="auto">
                <a:xfrm>
                  <a:off x="2330" y="1851"/>
                  <a:ext cx="168" cy="94"/>
                </a:xfrm>
                <a:custGeom>
                  <a:avLst/>
                  <a:gdLst>
                    <a:gd name="T0" fmla="*/ 0 w 587"/>
                    <a:gd name="T1" fmla="*/ 7 h 330"/>
                    <a:gd name="T2" fmla="*/ 1 w 587"/>
                    <a:gd name="T3" fmla="*/ 7 h 330"/>
                    <a:gd name="T4" fmla="*/ 0 w 587"/>
                    <a:gd name="T5" fmla="*/ 7 h 330"/>
                    <a:gd name="T6" fmla="*/ 3 w 587"/>
                    <a:gd name="T7" fmla="*/ 8 h 330"/>
                    <a:gd name="T8" fmla="*/ 3 w 587"/>
                    <a:gd name="T9" fmla="*/ 7 h 330"/>
                    <a:gd name="T10" fmla="*/ 3 w 587"/>
                    <a:gd name="T11" fmla="*/ 7 h 330"/>
                    <a:gd name="T12" fmla="*/ 3 w 587"/>
                    <a:gd name="T13" fmla="*/ 7 h 330"/>
                    <a:gd name="T14" fmla="*/ 4 w 587"/>
                    <a:gd name="T15" fmla="*/ 7 h 330"/>
                    <a:gd name="T16" fmla="*/ 3 w 587"/>
                    <a:gd name="T17" fmla="*/ 6 h 330"/>
                    <a:gd name="T18" fmla="*/ 4 w 587"/>
                    <a:gd name="T19" fmla="*/ 6 h 330"/>
                    <a:gd name="T20" fmla="*/ 5 w 587"/>
                    <a:gd name="T21" fmla="*/ 6 h 330"/>
                    <a:gd name="T22" fmla="*/ 4 w 587"/>
                    <a:gd name="T23" fmla="*/ 5 h 330"/>
                    <a:gd name="T24" fmla="*/ 5 w 587"/>
                    <a:gd name="T25" fmla="*/ 5 h 330"/>
                    <a:gd name="T26" fmla="*/ 5 w 587"/>
                    <a:gd name="T27" fmla="*/ 5 h 330"/>
                    <a:gd name="T28" fmla="*/ 6 w 587"/>
                    <a:gd name="T29" fmla="*/ 5 h 330"/>
                    <a:gd name="T30" fmla="*/ 6 w 587"/>
                    <a:gd name="T31" fmla="*/ 4 h 330"/>
                    <a:gd name="T32" fmla="*/ 13 w 587"/>
                    <a:gd name="T33" fmla="*/ 2 h 330"/>
                    <a:gd name="T34" fmla="*/ 14 w 587"/>
                    <a:gd name="T35" fmla="*/ 1 h 330"/>
                    <a:gd name="T36" fmla="*/ 13 w 587"/>
                    <a:gd name="T37" fmla="*/ 0 h 330"/>
                    <a:gd name="T38" fmla="*/ 9 w 587"/>
                    <a:gd name="T39" fmla="*/ 1 h 330"/>
                    <a:gd name="T40" fmla="*/ 7 w 587"/>
                    <a:gd name="T41" fmla="*/ 1 h 330"/>
                    <a:gd name="T42" fmla="*/ 3 w 587"/>
                    <a:gd name="T43" fmla="*/ 4 h 330"/>
                    <a:gd name="T44" fmla="*/ 2 w 587"/>
                    <a:gd name="T45" fmla="*/ 4 h 330"/>
                    <a:gd name="T46" fmla="*/ 2 w 587"/>
                    <a:gd name="T47" fmla="*/ 5 h 330"/>
                    <a:gd name="T48" fmla="*/ 3 w 587"/>
                    <a:gd name="T49" fmla="*/ 5 h 330"/>
                    <a:gd name="T50" fmla="*/ 2 w 587"/>
                    <a:gd name="T51" fmla="*/ 5 h 330"/>
                    <a:gd name="T52" fmla="*/ 2 w 587"/>
                    <a:gd name="T53" fmla="*/ 5 h 330"/>
                    <a:gd name="T54" fmla="*/ 1 w 587"/>
                    <a:gd name="T55" fmla="*/ 6 h 330"/>
                    <a:gd name="T56" fmla="*/ 2 w 587"/>
                    <a:gd name="T57" fmla="*/ 6 h 330"/>
                    <a:gd name="T58" fmla="*/ 0 w 587"/>
                    <a:gd name="T59" fmla="*/ 7 h 3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7"/>
                    <a:gd name="T91" fmla="*/ 0 h 330"/>
                    <a:gd name="T92" fmla="*/ 587 w 587"/>
                    <a:gd name="T93" fmla="*/ 330 h 3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7" h="330">
                      <a:moveTo>
                        <a:pt x="0" y="284"/>
                      </a:moveTo>
                      <a:lnTo>
                        <a:pt x="58" y="293"/>
                      </a:lnTo>
                      <a:lnTo>
                        <a:pt x="18" y="321"/>
                      </a:lnTo>
                      <a:lnTo>
                        <a:pt x="117" y="330"/>
                      </a:lnTo>
                      <a:lnTo>
                        <a:pt x="120" y="293"/>
                      </a:lnTo>
                      <a:lnTo>
                        <a:pt x="149" y="298"/>
                      </a:lnTo>
                      <a:lnTo>
                        <a:pt x="119" y="279"/>
                      </a:lnTo>
                      <a:lnTo>
                        <a:pt x="158" y="286"/>
                      </a:lnTo>
                      <a:lnTo>
                        <a:pt x="149" y="244"/>
                      </a:lnTo>
                      <a:lnTo>
                        <a:pt x="167" y="270"/>
                      </a:lnTo>
                      <a:lnTo>
                        <a:pt x="196" y="245"/>
                      </a:lnTo>
                      <a:lnTo>
                        <a:pt x="177" y="217"/>
                      </a:lnTo>
                      <a:lnTo>
                        <a:pt x="239" y="222"/>
                      </a:lnTo>
                      <a:lnTo>
                        <a:pt x="221" y="205"/>
                      </a:lnTo>
                      <a:lnTo>
                        <a:pt x="249" y="209"/>
                      </a:lnTo>
                      <a:lnTo>
                        <a:pt x="265" y="175"/>
                      </a:lnTo>
                      <a:lnTo>
                        <a:pt x="558" y="71"/>
                      </a:lnTo>
                      <a:lnTo>
                        <a:pt x="587" y="30"/>
                      </a:lnTo>
                      <a:lnTo>
                        <a:pt x="530" y="0"/>
                      </a:lnTo>
                      <a:lnTo>
                        <a:pt x="409" y="67"/>
                      </a:lnTo>
                      <a:lnTo>
                        <a:pt x="282" y="67"/>
                      </a:lnTo>
                      <a:lnTo>
                        <a:pt x="147" y="155"/>
                      </a:lnTo>
                      <a:lnTo>
                        <a:pt x="71" y="165"/>
                      </a:lnTo>
                      <a:lnTo>
                        <a:pt x="76" y="205"/>
                      </a:lnTo>
                      <a:lnTo>
                        <a:pt x="116" y="209"/>
                      </a:lnTo>
                      <a:lnTo>
                        <a:pt x="70" y="210"/>
                      </a:lnTo>
                      <a:lnTo>
                        <a:pt x="91" y="226"/>
                      </a:lnTo>
                      <a:lnTo>
                        <a:pt x="58" y="245"/>
                      </a:lnTo>
                      <a:lnTo>
                        <a:pt x="97" y="263"/>
                      </a:lnTo>
                      <a:lnTo>
                        <a:pt x="0" y="28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19" name="Freeform 400"/>
                <p:cNvSpPr/>
                <p:nvPr/>
              </p:nvSpPr>
              <p:spPr bwMode="auto">
                <a:xfrm>
                  <a:off x="2427" y="1727"/>
                  <a:ext cx="32" cy="19"/>
                </a:xfrm>
                <a:custGeom>
                  <a:avLst/>
                  <a:gdLst>
                    <a:gd name="T0" fmla="*/ 0 w 115"/>
                    <a:gd name="T1" fmla="*/ 1 h 66"/>
                    <a:gd name="T2" fmla="*/ 1 w 115"/>
                    <a:gd name="T3" fmla="*/ 1 h 66"/>
                    <a:gd name="T4" fmla="*/ 3 w 115"/>
                    <a:gd name="T5" fmla="*/ 1 h 66"/>
                    <a:gd name="T6" fmla="*/ 1 w 115"/>
                    <a:gd name="T7" fmla="*/ 0 h 66"/>
                    <a:gd name="T8" fmla="*/ 0 w 115"/>
                    <a:gd name="T9" fmla="*/ 1 h 66"/>
                    <a:gd name="T10" fmla="*/ 0 60000 65536"/>
                    <a:gd name="T11" fmla="*/ 0 60000 65536"/>
                    <a:gd name="T12" fmla="*/ 0 60000 65536"/>
                    <a:gd name="T13" fmla="*/ 0 60000 65536"/>
                    <a:gd name="T14" fmla="*/ 0 60000 65536"/>
                    <a:gd name="T15" fmla="*/ 0 w 115"/>
                    <a:gd name="T16" fmla="*/ 0 h 66"/>
                    <a:gd name="T17" fmla="*/ 115 w 115"/>
                    <a:gd name="T18" fmla="*/ 66 h 66"/>
                  </a:gdLst>
                  <a:ahLst/>
                  <a:cxnLst>
                    <a:cxn ang="T10">
                      <a:pos x="T0" y="T1"/>
                    </a:cxn>
                    <a:cxn ang="T11">
                      <a:pos x="T2" y="T3"/>
                    </a:cxn>
                    <a:cxn ang="T12">
                      <a:pos x="T4" y="T5"/>
                    </a:cxn>
                    <a:cxn ang="T13">
                      <a:pos x="T6" y="T7"/>
                    </a:cxn>
                    <a:cxn ang="T14">
                      <a:pos x="T8" y="T9"/>
                    </a:cxn>
                  </a:cxnLst>
                  <a:rect l="T15" t="T16" r="T17" b="T18"/>
                  <a:pathLst>
                    <a:path w="115" h="66">
                      <a:moveTo>
                        <a:pt x="0" y="47"/>
                      </a:moveTo>
                      <a:lnTo>
                        <a:pt x="32" y="66"/>
                      </a:lnTo>
                      <a:lnTo>
                        <a:pt x="115" y="43"/>
                      </a:lnTo>
                      <a:lnTo>
                        <a:pt x="66" y="0"/>
                      </a:lnTo>
                      <a:lnTo>
                        <a:pt x="0" y="4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0" name="Freeform 401"/>
                <p:cNvSpPr/>
                <p:nvPr/>
              </p:nvSpPr>
              <p:spPr bwMode="auto">
                <a:xfrm>
                  <a:off x="2737" y="1765"/>
                  <a:ext cx="29" cy="12"/>
                </a:xfrm>
                <a:custGeom>
                  <a:avLst/>
                  <a:gdLst>
                    <a:gd name="T0" fmla="*/ 0 w 103"/>
                    <a:gd name="T1" fmla="*/ 0 h 42"/>
                    <a:gd name="T2" fmla="*/ 1 w 103"/>
                    <a:gd name="T3" fmla="*/ 1 h 42"/>
                    <a:gd name="T4" fmla="*/ 1 w 103"/>
                    <a:gd name="T5" fmla="*/ 1 h 42"/>
                    <a:gd name="T6" fmla="*/ 2 w 103"/>
                    <a:gd name="T7" fmla="*/ 1 h 42"/>
                    <a:gd name="T8" fmla="*/ 2 w 103"/>
                    <a:gd name="T9" fmla="*/ 1 h 42"/>
                    <a:gd name="T10" fmla="*/ 0 w 103"/>
                    <a:gd name="T11" fmla="*/ 0 h 42"/>
                    <a:gd name="T12" fmla="*/ 0 60000 65536"/>
                    <a:gd name="T13" fmla="*/ 0 60000 65536"/>
                    <a:gd name="T14" fmla="*/ 0 60000 65536"/>
                    <a:gd name="T15" fmla="*/ 0 60000 65536"/>
                    <a:gd name="T16" fmla="*/ 0 60000 65536"/>
                    <a:gd name="T17" fmla="*/ 0 60000 65536"/>
                    <a:gd name="T18" fmla="*/ 0 w 103"/>
                    <a:gd name="T19" fmla="*/ 0 h 42"/>
                    <a:gd name="T20" fmla="*/ 103 w 103"/>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03" h="42">
                      <a:moveTo>
                        <a:pt x="0" y="0"/>
                      </a:moveTo>
                      <a:lnTo>
                        <a:pt x="46" y="34"/>
                      </a:lnTo>
                      <a:lnTo>
                        <a:pt x="31" y="42"/>
                      </a:lnTo>
                      <a:lnTo>
                        <a:pt x="70" y="41"/>
                      </a:lnTo>
                      <a:lnTo>
                        <a:pt x="103" y="20"/>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1" name="Freeform 402"/>
                <p:cNvSpPr/>
                <p:nvPr/>
              </p:nvSpPr>
              <p:spPr bwMode="auto">
                <a:xfrm>
                  <a:off x="2743" y="1731"/>
                  <a:ext cx="69" cy="35"/>
                </a:xfrm>
                <a:custGeom>
                  <a:avLst/>
                  <a:gdLst>
                    <a:gd name="T0" fmla="*/ 0 w 242"/>
                    <a:gd name="T1" fmla="*/ 2 h 123"/>
                    <a:gd name="T2" fmla="*/ 1 w 242"/>
                    <a:gd name="T3" fmla="*/ 1 h 123"/>
                    <a:gd name="T4" fmla="*/ 4 w 242"/>
                    <a:gd name="T5" fmla="*/ 0 h 123"/>
                    <a:gd name="T6" fmla="*/ 6 w 242"/>
                    <a:gd name="T7" fmla="*/ 1 h 123"/>
                    <a:gd name="T8" fmla="*/ 5 w 242"/>
                    <a:gd name="T9" fmla="*/ 2 h 123"/>
                    <a:gd name="T10" fmla="*/ 5 w 242"/>
                    <a:gd name="T11" fmla="*/ 2 h 123"/>
                    <a:gd name="T12" fmla="*/ 2 w 242"/>
                    <a:gd name="T13" fmla="*/ 3 h 123"/>
                    <a:gd name="T14" fmla="*/ 0 w 242"/>
                    <a:gd name="T15" fmla="*/ 2 h 123"/>
                    <a:gd name="T16" fmla="*/ 0 60000 65536"/>
                    <a:gd name="T17" fmla="*/ 0 60000 65536"/>
                    <a:gd name="T18" fmla="*/ 0 60000 65536"/>
                    <a:gd name="T19" fmla="*/ 0 60000 65536"/>
                    <a:gd name="T20" fmla="*/ 0 60000 65536"/>
                    <a:gd name="T21" fmla="*/ 0 60000 65536"/>
                    <a:gd name="T22" fmla="*/ 0 60000 65536"/>
                    <a:gd name="T23" fmla="*/ 0 60000 65536"/>
                    <a:gd name="T24" fmla="*/ 0 w 242"/>
                    <a:gd name="T25" fmla="*/ 0 h 123"/>
                    <a:gd name="T26" fmla="*/ 242 w 242"/>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 h="123">
                      <a:moveTo>
                        <a:pt x="0" y="100"/>
                      </a:moveTo>
                      <a:lnTo>
                        <a:pt x="65" y="33"/>
                      </a:lnTo>
                      <a:lnTo>
                        <a:pt x="156" y="0"/>
                      </a:lnTo>
                      <a:lnTo>
                        <a:pt x="242" y="59"/>
                      </a:lnTo>
                      <a:lnTo>
                        <a:pt x="212" y="71"/>
                      </a:lnTo>
                      <a:lnTo>
                        <a:pt x="220" y="98"/>
                      </a:lnTo>
                      <a:lnTo>
                        <a:pt x="95" y="123"/>
                      </a:lnTo>
                      <a:lnTo>
                        <a:pt x="0" y="10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2" name="Freeform 403"/>
                <p:cNvSpPr/>
                <p:nvPr/>
              </p:nvSpPr>
              <p:spPr bwMode="auto">
                <a:xfrm>
                  <a:off x="2757" y="1762"/>
                  <a:ext cx="78" cy="40"/>
                </a:xfrm>
                <a:custGeom>
                  <a:avLst/>
                  <a:gdLst>
                    <a:gd name="T0" fmla="*/ 0 w 274"/>
                    <a:gd name="T1" fmla="*/ 1 h 142"/>
                    <a:gd name="T2" fmla="*/ 1 w 274"/>
                    <a:gd name="T3" fmla="*/ 1 h 142"/>
                    <a:gd name="T4" fmla="*/ 2 w 274"/>
                    <a:gd name="T5" fmla="*/ 3 h 142"/>
                    <a:gd name="T6" fmla="*/ 3 w 274"/>
                    <a:gd name="T7" fmla="*/ 2 h 142"/>
                    <a:gd name="T8" fmla="*/ 5 w 274"/>
                    <a:gd name="T9" fmla="*/ 3 h 142"/>
                    <a:gd name="T10" fmla="*/ 6 w 274"/>
                    <a:gd name="T11" fmla="*/ 3 h 142"/>
                    <a:gd name="T12" fmla="*/ 5 w 274"/>
                    <a:gd name="T13" fmla="*/ 2 h 142"/>
                    <a:gd name="T14" fmla="*/ 6 w 274"/>
                    <a:gd name="T15" fmla="*/ 2 h 142"/>
                    <a:gd name="T16" fmla="*/ 6 w 274"/>
                    <a:gd name="T17" fmla="*/ 1 h 142"/>
                    <a:gd name="T18" fmla="*/ 5 w 274"/>
                    <a:gd name="T19" fmla="*/ 0 h 142"/>
                    <a:gd name="T20" fmla="*/ 4 w 274"/>
                    <a:gd name="T21" fmla="*/ 1 h 142"/>
                    <a:gd name="T22" fmla="*/ 5 w 274"/>
                    <a:gd name="T23" fmla="*/ 1 h 142"/>
                    <a:gd name="T24" fmla="*/ 4 w 274"/>
                    <a:gd name="T25" fmla="*/ 0 h 142"/>
                    <a:gd name="T26" fmla="*/ 2 w 274"/>
                    <a:gd name="T27" fmla="*/ 0 h 142"/>
                    <a:gd name="T28" fmla="*/ 0 w 274"/>
                    <a:gd name="T29" fmla="*/ 1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4"/>
                    <a:gd name="T46" fmla="*/ 0 h 142"/>
                    <a:gd name="T47" fmla="*/ 274 w 274"/>
                    <a:gd name="T48" fmla="*/ 142 h 1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4" h="142">
                      <a:moveTo>
                        <a:pt x="0" y="61"/>
                      </a:moveTo>
                      <a:lnTo>
                        <a:pt x="50" y="68"/>
                      </a:lnTo>
                      <a:lnTo>
                        <a:pt x="85" y="118"/>
                      </a:lnTo>
                      <a:lnTo>
                        <a:pt x="114" y="103"/>
                      </a:lnTo>
                      <a:lnTo>
                        <a:pt x="225" y="142"/>
                      </a:lnTo>
                      <a:lnTo>
                        <a:pt x="264" y="126"/>
                      </a:lnTo>
                      <a:lnTo>
                        <a:pt x="235" y="88"/>
                      </a:lnTo>
                      <a:lnTo>
                        <a:pt x="258" y="98"/>
                      </a:lnTo>
                      <a:lnTo>
                        <a:pt x="274" y="39"/>
                      </a:lnTo>
                      <a:lnTo>
                        <a:pt x="215" y="12"/>
                      </a:lnTo>
                      <a:lnTo>
                        <a:pt x="156" y="52"/>
                      </a:lnTo>
                      <a:lnTo>
                        <a:pt x="203" y="31"/>
                      </a:lnTo>
                      <a:lnTo>
                        <a:pt x="173" y="0"/>
                      </a:lnTo>
                      <a:lnTo>
                        <a:pt x="79" y="11"/>
                      </a:lnTo>
                      <a:lnTo>
                        <a:pt x="0" y="6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3" name="Freeform 404"/>
                <p:cNvSpPr/>
                <p:nvPr/>
              </p:nvSpPr>
              <p:spPr bwMode="auto">
                <a:xfrm>
                  <a:off x="2830" y="1782"/>
                  <a:ext cx="65" cy="42"/>
                </a:xfrm>
                <a:custGeom>
                  <a:avLst/>
                  <a:gdLst>
                    <a:gd name="T0" fmla="*/ 0 w 226"/>
                    <a:gd name="T1" fmla="*/ 3 h 145"/>
                    <a:gd name="T2" fmla="*/ 0 w 226"/>
                    <a:gd name="T3" fmla="*/ 3 h 145"/>
                    <a:gd name="T4" fmla="*/ 5 w 226"/>
                    <a:gd name="T5" fmla="*/ 3 h 145"/>
                    <a:gd name="T6" fmla="*/ 5 w 226"/>
                    <a:gd name="T7" fmla="*/ 2 h 145"/>
                    <a:gd name="T8" fmla="*/ 4 w 226"/>
                    <a:gd name="T9" fmla="*/ 1 h 145"/>
                    <a:gd name="T10" fmla="*/ 3 w 226"/>
                    <a:gd name="T11" fmla="*/ 1 h 145"/>
                    <a:gd name="T12" fmla="*/ 3 w 226"/>
                    <a:gd name="T13" fmla="*/ 0 h 145"/>
                    <a:gd name="T14" fmla="*/ 3 w 226"/>
                    <a:gd name="T15" fmla="*/ 0 h 145"/>
                    <a:gd name="T16" fmla="*/ 1 w 226"/>
                    <a:gd name="T17" fmla="*/ 3 h 145"/>
                    <a:gd name="T18" fmla="*/ 0 w 226"/>
                    <a:gd name="T19" fmla="*/ 3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6"/>
                    <a:gd name="T31" fmla="*/ 0 h 145"/>
                    <a:gd name="T32" fmla="*/ 226 w 226"/>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6" h="145">
                      <a:moveTo>
                        <a:pt x="0" y="125"/>
                      </a:moveTo>
                      <a:lnTo>
                        <a:pt x="17" y="145"/>
                      </a:lnTo>
                      <a:lnTo>
                        <a:pt x="209" y="117"/>
                      </a:lnTo>
                      <a:lnTo>
                        <a:pt x="226" y="69"/>
                      </a:lnTo>
                      <a:lnTo>
                        <a:pt x="172" y="30"/>
                      </a:lnTo>
                      <a:lnTo>
                        <a:pt x="126" y="45"/>
                      </a:lnTo>
                      <a:lnTo>
                        <a:pt x="134" y="12"/>
                      </a:lnTo>
                      <a:lnTo>
                        <a:pt x="110" y="0"/>
                      </a:lnTo>
                      <a:lnTo>
                        <a:pt x="20" y="108"/>
                      </a:lnTo>
                      <a:lnTo>
                        <a:pt x="0" y="1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4" name="Freeform 405"/>
                <p:cNvSpPr/>
                <p:nvPr/>
              </p:nvSpPr>
              <p:spPr bwMode="auto">
                <a:xfrm>
                  <a:off x="3233" y="1870"/>
                  <a:ext cx="74" cy="40"/>
                </a:xfrm>
                <a:custGeom>
                  <a:avLst/>
                  <a:gdLst>
                    <a:gd name="T0" fmla="*/ 0 w 258"/>
                    <a:gd name="T1" fmla="*/ 2 h 136"/>
                    <a:gd name="T2" fmla="*/ 1 w 258"/>
                    <a:gd name="T3" fmla="*/ 0 h 136"/>
                    <a:gd name="T4" fmla="*/ 2 w 258"/>
                    <a:gd name="T5" fmla="*/ 0 h 136"/>
                    <a:gd name="T6" fmla="*/ 3 w 258"/>
                    <a:gd name="T7" fmla="*/ 1 h 136"/>
                    <a:gd name="T8" fmla="*/ 4 w 258"/>
                    <a:gd name="T9" fmla="*/ 0 h 136"/>
                    <a:gd name="T10" fmla="*/ 5 w 258"/>
                    <a:gd name="T11" fmla="*/ 1 h 136"/>
                    <a:gd name="T12" fmla="*/ 5 w 258"/>
                    <a:gd name="T13" fmla="*/ 2 h 136"/>
                    <a:gd name="T14" fmla="*/ 6 w 258"/>
                    <a:gd name="T15" fmla="*/ 3 h 136"/>
                    <a:gd name="T16" fmla="*/ 3 w 258"/>
                    <a:gd name="T17" fmla="*/ 3 h 136"/>
                    <a:gd name="T18" fmla="*/ 3 w 258"/>
                    <a:gd name="T19" fmla="*/ 3 h 136"/>
                    <a:gd name="T20" fmla="*/ 2 w 258"/>
                    <a:gd name="T21" fmla="*/ 4 h 136"/>
                    <a:gd name="T22" fmla="*/ 0 w 258"/>
                    <a:gd name="T23" fmla="*/ 2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136"/>
                    <a:gd name="T38" fmla="*/ 258 w 258"/>
                    <a:gd name="T39" fmla="*/ 136 h 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136">
                      <a:moveTo>
                        <a:pt x="0" y="73"/>
                      </a:moveTo>
                      <a:lnTo>
                        <a:pt x="53" y="5"/>
                      </a:lnTo>
                      <a:lnTo>
                        <a:pt x="88" y="0"/>
                      </a:lnTo>
                      <a:lnTo>
                        <a:pt x="147" y="50"/>
                      </a:lnTo>
                      <a:lnTo>
                        <a:pt x="157" y="13"/>
                      </a:lnTo>
                      <a:lnTo>
                        <a:pt x="220" y="44"/>
                      </a:lnTo>
                      <a:lnTo>
                        <a:pt x="216" y="93"/>
                      </a:lnTo>
                      <a:lnTo>
                        <a:pt x="258" y="112"/>
                      </a:lnTo>
                      <a:lnTo>
                        <a:pt x="123" y="120"/>
                      </a:lnTo>
                      <a:lnTo>
                        <a:pt x="115" y="98"/>
                      </a:lnTo>
                      <a:lnTo>
                        <a:pt x="92" y="136"/>
                      </a:lnTo>
                      <a:lnTo>
                        <a:pt x="0" y="7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5" name="Freeform 406"/>
                <p:cNvSpPr/>
                <p:nvPr/>
              </p:nvSpPr>
              <p:spPr bwMode="auto">
                <a:xfrm>
                  <a:off x="3285" y="1872"/>
                  <a:ext cx="45" cy="27"/>
                </a:xfrm>
                <a:custGeom>
                  <a:avLst/>
                  <a:gdLst>
                    <a:gd name="T0" fmla="*/ 0 w 158"/>
                    <a:gd name="T1" fmla="*/ 0 h 92"/>
                    <a:gd name="T2" fmla="*/ 1 w 158"/>
                    <a:gd name="T3" fmla="*/ 1 h 92"/>
                    <a:gd name="T4" fmla="*/ 1 w 158"/>
                    <a:gd name="T5" fmla="*/ 2 h 92"/>
                    <a:gd name="T6" fmla="*/ 1 w 158"/>
                    <a:gd name="T7" fmla="*/ 2 h 92"/>
                    <a:gd name="T8" fmla="*/ 3 w 158"/>
                    <a:gd name="T9" fmla="*/ 2 h 92"/>
                    <a:gd name="T10" fmla="*/ 4 w 158"/>
                    <a:gd name="T11" fmla="*/ 1 h 92"/>
                    <a:gd name="T12" fmla="*/ 0 w 158"/>
                    <a:gd name="T13" fmla="*/ 0 h 92"/>
                    <a:gd name="T14" fmla="*/ 0 60000 65536"/>
                    <a:gd name="T15" fmla="*/ 0 60000 65536"/>
                    <a:gd name="T16" fmla="*/ 0 60000 65536"/>
                    <a:gd name="T17" fmla="*/ 0 60000 65536"/>
                    <a:gd name="T18" fmla="*/ 0 60000 65536"/>
                    <a:gd name="T19" fmla="*/ 0 60000 65536"/>
                    <a:gd name="T20" fmla="*/ 0 60000 65536"/>
                    <a:gd name="T21" fmla="*/ 0 w 158"/>
                    <a:gd name="T22" fmla="*/ 0 h 92"/>
                    <a:gd name="T23" fmla="*/ 158 w 158"/>
                    <a:gd name="T24" fmla="*/ 92 h 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92">
                      <a:moveTo>
                        <a:pt x="0" y="0"/>
                      </a:moveTo>
                      <a:lnTo>
                        <a:pt x="50" y="33"/>
                      </a:lnTo>
                      <a:lnTo>
                        <a:pt x="39" y="65"/>
                      </a:lnTo>
                      <a:lnTo>
                        <a:pt x="64" y="92"/>
                      </a:lnTo>
                      <a:lnTo>
                        <a:pt x="110" y="92"/>
                      </a:lnTo>
                      <a:lnTo>
                        <a:pt x="158" y="57"/>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6" name="Freeform 407"/>
                <p:cNvSpPr/>
                <p:nvPr/>
              </p:nvSpPr>
              <p:spPr bwMode="auto">
                <a:xfrm>
                  <a:off x="3290" y="2325"/>
                  <a:ext cx="32" cy="138"/>
                </a:xfrm>
                <a:custGeom>
                  <a:avLst/>
                  <a:gdLst>
                    <a:gd name="T0" fmla="*/ 0 w 115"/>
                    <a:gd name="T1" fmla="*/ 3 h 483"/>
                    <a:gd name="T2" fmla="*/ 0 w 115"/>
                    <a:gd name="T3" fmla="*/ 4 h 483"/>
                    <a:gd name="T4" fmla="*/ 0 w 115"/>
                    <a:gd name="T5" fmla="*/ 11 h 483"/>
                    <a:gd name="T6" fmla="*/ 1 w 115"/>
                    <a:gd name="T7" fmla="*/ 10 h 483"/>
                    <a:gd name="T8" fmla="*/ 1 w 115"/>
                    <a:gd name="T9" fmla="*/ 11 h 483"/>
                    <a:gd name="T10" fmla="*/ 1 w 115"/>
                    <a:gd name="T11" fmla="*/ 9 h 483"/>
                    <a:gd name="T12" fmla="*/ 1 w 115"/>
                    <a:gd name="T13" fmla="*/ 7 h 483"/>
                    <a:gd name="T14" fmla="*/ 3 w 115"/>
                    <a:gd name="T15" fmla="*/ 8 h 483"/>
                    <a:gd name="T16" fmla="*/ 1 w 115"/>
                    <a:gd name="T17" fmla="*/ 4 h 483"/>
                    <a:gd name="T18" fmla="*/ 1 w 115"/>
                    <a:gd name="T19" fmla="*/ 0 h 483"/>
                    <a:gd name="T20" fmla="*/ 0 w 115"/>
                    <a:gd name="T21" fmla="*/ 3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483"/>
                    <a:gd name="T35" fmla="*/ 115 w 115"/>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483">
                      <a:moveTo>
                        <a:pt x="0" y="123"/>
                      </a:moveTo>
                      <a:lnTo>
                        <a:pt x="19" y="182"/>
                      </a:lnTo>
                      <a:lnTo>
                        <a:pt x="19" y="483"/>
                      </a:lnTo>
                      <a:lnTo>
                        <a:pt x="39" y="446"/>
                      </a:lnTo>
                      <a:lnTo>
                        <a:pt x="70" y="469"/>
                      </a:lnTo>
                      <a:lnTo>
                        <a:pt x="32" y="387"/>
                      </a:lnTo>
                      <a:lnTo>
                        <a:pt x="53" y="304"/>
                      </a:lnTo>
                      <a:lnTo>
                        <a:pt x="115" y="329"/>
                      </a:lnTo>
                      <a:lnTo>
                        <a:pt x="57" y="169"/>
                      </a:lnTo>
                      <a:lnTo>
                        <a:pt x="39" y="0"/>
                      </a:lnTo>
                      <a:lnTo>
                        <a:pt x="0" y="12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7" name="Freeform 408"/>
                <p:cNvSpPr/>
                <p:nvPr/>
              </p:nvSpPr>
              <p:spPr bwMode="auto">
                <a:xfrm>
                  <a:off x="3339" y="1887"/>
                  <a:ext cx="50" cy="20"/>
                </a:xfrm>
                <a:custGeom>
                  <a:avLst/>
                  <a:gdLst>
                    <a:gd name="T0" fmla="*/ 0 w 179"/>
                    <a:gd name="T1" fmla="*/ 0 h 70"/>
                    <a:gd name="T2" fmla="*/ 1 w 179"/>
                    <a:gd name="T3" fmla="*/ 1 h 70"/>
                    <a:gd name="T4" fmla="*/ 3 w 179"/>
                    <a:gd name="T5" fmla="*/ 2 h 70"/>
                    <a:gd name="T6" fmla="*/ 4 w 179"/>
                    <a:gd name="T7" fmla="*/ 1 h 70"/>
                    <a:gd name="T8" fmla="*/ 0 w 179"/>
                    <a:gd name="T9" fmla="*/ 0 h 70"/>
                    <a:gd name="T10" fmla="*/ 0 60000 65536"/>
                    <a:gd name="T11" fmla="*/ 0 60000 65536"/>
                    <a:gd name="T12" fmla="*/ 0 60000 65536"/>
                    <a:gd name="T13" fmla="*/ 0 60000 65536"/>
                    <a:gd name="T14" fmla="*/ 0 60000 65536"/>
                    <a:gd name="T15" fmla="*/ 0 w 179"/>
                    <a:gd name="T16" fmla="*/ 0 h 70"/>
                    <a:gd name="T17" fmla="*/ 179 w 179"/>
                    <a:gd name="T18" fmla="*/ 70 h 70"/>
                  </a:gdLst>
                  <a:ahLst/>
                  <a:cxnLst>
                    <a:cxn ang="T10">
                      <a:pos x="T0" y="T1"/>
                    </a:cxn>
                    <a:cxn ang="T11">
                      <a:pos x="T2" y="T3"/>
                    </a:cxn>
                    <a:cxn ang="T12">
                      <a:pos x="T4" y="T5"/>
                    </a:cxn>
                    <a:cxn ang="T13">
                      <a:pos x="T6" y="T7"/>
                    </a:cxn>
                    <a:cxn ang="T14">
                      <a:pos x="T8" y="T9"/>
                    </a:cxn>
                  </a:cxnLst>
                  <a:rect l="T15" t="T16" r="T17" b="T18"/>
                  <a:pathLst>
                    <a:path w="179" h="70">
                      <a:moveTo>
                        <a:pt x="0" y="0"/>
                      </a:moveTo>
                      <a:lnTo>
                        <a:pt x="31" y="47"/>
                      </a:lnTo>
                      <a:lnTo>
                        <a:pt x="112" y="70"/>
                      </a:lnTo>
                      <a:lnTo>
                        <a:pt x="179" y="55"/>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8" name="Freeform 409"/>
                <p:cNvSpPr/>
                <p:nvPr/>
              </p:nvSpPr>
              <p:spPr bwMode="auto">
                <a:xfrm>
                  <a:off x="1649" y="2499"/>
                  <a:ext cx="133" cy="112"/>
                </a:xfrm>
                <a:custGeom>
                  <a:avLst/>
                  <a:gdLst>
                    <a:gd name="T0" fmla="*/ 0 w 469"/>
                    <a:gd name="T1" fmla="*/ 1 h 392"/>
                    <a:gd name="T2" fmla="*/ 0 w 469"/>
                    <a:gd name="T3" fmla="*/ 2 h 392"/>
                    <a:gd name="T4" fmla="*/ 3 w 469"/>
                    <a:gd name="T5" fmla="*/ 3 h 392"/>
                    <a:gd name="T6" fmla="*/ 2 w 469"/>
                    <a:gd name="T7" fmla="*/ 5 h 392"/>
                    <a:gd name="T8" fmla="*/ 2 w 469"/>
                    <a:gd name="T9" fmla="*/ 8 h 392"/>
                    <a:gd name="T10" fmla="*/ 3 w 469"/>
                    <a:gd name="T11" fmla="*/ 9 h 392"/>
                    <a:gd name="T12" fmla="*/ 6 w 469"/>
                    <a:gd name="T13" fmla="*/ 8 h 392"/>
                    <a:gd name="T14" fmla="*/ 8 w 469"/>
                    <a:gd name="T15" fmla="*/ 6 h 392"/>
                    <a:gd name="T16" fmla="*/ 8 w 469"/>
                    <a:gd name="T17" fmla="*/ 5 h 392"/>
                    <a:gd name="T18" fmla="*/ 9 w 469"/>
                    <a:gd name="T19" fmla="*/ 3 h 392"/>
                    <a:gd name="T20" fmla="*/ 11 w 469"/>
                    <a:gd name="T21" fmla="*/ 2 h 392"/>
                    <a:gd name="T22" fmla="*/ 11 w 469"/>
                    <a:gd name="T23" fmla="*/ 1 h 392"/>
                    <a:gd name="T24" fmla="*/ 9 w 469"/>
                    <a:gd name="T25" fmla="*/ 1 h 392"/>
                    <a:gd name="T26" fmla="*/ 9 w 469"/>
                    <a:gd name="T27" fmla="*/ 1 h 392"/>
                    <a:gd name="T28" fmla="*/ 6 w 469"/>
                    <a:gd name="T29" fmla="*/ 0 h 392"/>
                    <a:gd name="T30" fmla="*/ 1 w 469"/>
                    <a:gd name="T31" fmla="*/ 0 h 392"/>
                    <a:gd name="T32" fmla="*/ 0 w 469"/>
                    <a:gd name="T33" fmla="*/ 1 h 3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9"/>
                    <a:gd name="T52" fmla="*/ 0 h 392"/>
                    <a:gd name="T53" fmla="*/ 469 w 469"/>
                    <a:gd name="T54" fmla="*/ 392 h 3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9" h="392">
                      <a:moveTo>
                        <a:pt x="0" y="33"/>
                      </a:moveTo>
                      <a:lnTo>
                        <a:pt x="13" y="97"/>
                      </a:lnTo>
                      <a:lnTo>
                        <a:pt x="112" y="106"/>
                      </a:lnTo>
                      <a:lnTo>
                        <a:pt x="70" y="209"/>
                      </a:lnTo>
                      <a:lnTo>
                        <a:pt x="70" y="335"/>
                      </a:lnTo>
                      <a:lnTo>
                        <a:pt x="138" y="392"/>
                      </a:lnTo>
                      <a:lnTo>
                        <a:pt x="275" y="355"/>
                      </a:lnTo>
                      <a:lnTo>
                        <a:pt x="354" y="261"/>
                      </a:lnTo>
                      <a:lnTo>
                        <a:pt x="338" y="223"/>
                      </a:lnTo>
                      <a:lnTo>
                        <a:pt x="379" y="152"/>
                      </a:lnTo>
                      <a:lnTo>
                        <a:pt x="468" y="98"/>
                      </a:lnTo>
                      <a:lnTo>
                        <a:pt x="469" y="67"/>
                      </a:lnTo>
                      <a:lnTo>
                        <a:pt x="412" y="60"/>
                      </a:lnTo>
                      <a:lnTo>
                        <a:pt x="400" y="55"/>
                      </a:lnTo>
                      <a:lnTo>
                        <a:pt x="279" y="13"/>
                      </a:lnTo>
                      <a:lnTo>
                        <a:pt x="39" y="0"/>
                      </a:lnTo>
                      <a:lnTo>
                        <a:pt x="0" y="3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29" name="Freeform 410"/>
                <p:cNvSpPr/>
                <p:nvPr/>
              </p:nvSpPr>
              <p:spPr bwMode="auto">
                <a:xfrm>
                  <a:off x="1864" y="1765"/>
                  <a:ext cx="115" cy="95"/>
                </a:xfrm>
                <a:custGeom>
                  <a:avLst/>
                  <a:gdLst>
                    <a:gd name="T0" fmla="*/ 0 w 404"/>
                    <a:gd name="T1" fmla="*/ 1 h 334"/>
                    <a:gd name="T2" fmla="*/ 0 w 404"/>
                    <a:gd name="T3" fmla="*/ 2 h 334"/>
                    <a:gd name="T4" fmla="*/ 1 w 404"/>
                    <a:gd name="T5" fmla="*/ 2 h 334"/>
                    <a:gd name="T6" fmla="*/ 1 w 404"/>
                    <a:gd name="T7" fmla="*/ 2 h 334"/>
                    <a:gd name="T8" fmla="*/ 1 w 404"/>
                    <a:gd name="T9" fmla="*/ 3 h 334"/>
                    <a:gd name="T10" fmla="*/ 0 w 404"/>
                    <a:gd name="T11" fmla="*/ 3 h 334"/>
                    <a:gd name="T12" fmla="*/ 2 w 404"/>
                    <a:gd name="T13" fmla="*/ 3 h 334"/>
                    <a:gd name="T14" fmla="*/ 1 w 404"/>
                    <a:gd name="T15" fmla="*/ 4 h 334"/>
                    <a:gd name="T16" fmla="*/ 2 w 404"/>
                    <a:gd name="T17" fmla="*/ 4 h 334"/>
                    <a:gd name="T18" fmla="*/ 3 w 404"/>
                    <a:gd name="T19" fmla="*/ 4 h 334"/>
                    <a:gd name="T20" fmla="*/ 3 w 404"/>
                    <a:gd name="T21" fmla="*/ 3 h 334"/>
                    <a:gd name="T22" fmla="*/ 4 w 404"/>
                    <a:gd name="T23" fmla="*/ 3 h 334"/>
                    <a:gd name="T24" fmla="*/ 4 w 404"/>
                    <a:gd name="T25" fmla="*/ 4 h 334"/>
                    <a:gd name="T26" fmla="*/ 5 w 404"/>
                    <a:gd name="T27" fmla="*/ 3 h 334"/>
                    <a:gd name="T28" fmla="*/ 5 w 404"/>
                    <a:gd name="T29" fmla="*/ 4 h 334"/>
                    <a:gd name="T30" fmla="*/ 6 w 404"/>
                    <a:gd name="T31" fmla="*/ 4 h 334"/>
                    <a:gd name="T32" fmla="*/ 3 w 404"/>
                    <a:gd name="T33" fmla="*/ 5 h 334"/>
                    <a:gd name="T34" fmla="*/ 3 w 404"/>
                    <a:gd name="T35" fmla="*/ 5 h 334"/>
                    <a:gd name="T36" fmla="*/ 5 w 404"/>
                    <a:gd name="T37" fmla="*/ 5 h 334"/>
                    <a:gd name="T38" fmla="*/ 4 w 404"/>
                    <a:gd name="T39" fmla="*/ 5 h 334"/>
                    <a:gd name="T40" fmla="*/ 5 w 404"/>
                    <a:gd name="T41" fmla="*/ 6 h 334"/>
                    <a:gd name="T42" fmla="*/ 3 w 404"/>
                    <a:gd name="T43" fmla="*/ 6 h 334"/>
                    <a:gd name="T44" fmla="*/ 5 w 404"/>
                    <a:gd name="T45" fmla="*/ 8 h 334"/>
                    <a:gd name="T46" fmla="*/ 7 w 404"/>
                    <a:gd name="T47" fmla="*/ 4 h 334"/>
                    <a:gd name="T48" fmla="*/ 9 w 404"/>
                    <a:gd name="T49" fmla="*/ 3 h 334"/>
                    <a:gd name="T50" fmla="*/ 7 w 404"/>
                    <a:gd name="T51" fmla="*/ 2 h 334"/>
                    <a:gd name="T52" fmla="*/ 7 w 404"/>
                    <a:gd name="T53" fmla="*/ 1 h 334"/>
                    <a:gd name="T54" fmla="*/ 6 w 404"/>
                    <a:gd name="T55" fmla="*/ 2 h 334"/>
                    <a:gd name="T56" fmla="*/ 6 w 404"/>
                    <a:gd name="T57" fmla="*/ 1 h 334"/>
                    <a:gd name="T58" fmla="*/ 5 w 404"/>
                    <a:gd name="T59" fmla="*/ 0 h 334"/>
                    <a:gd name="T60" fmla="*/ 4 w 404"/>
                    <a:gd name="T61" fmla="*/ 1 h 334"/>
                    <a:gd name="T62" fmla="*/ 5 w 404"/>
                    <a:gd name="T63" fmla="*/ 3 h 334"/>
                    <a:gd name="T64" fmla="*/ 3 w 404"/>
                    <a:gd name="T65" fmla="*/ 1 h 334"/>
                    <a:gd name="T66" fmla="*/ 3 w 404"/>
                    <a:gd name="T67" fmla="*/ 1 h 334"/>
                    <a:gd name="T68" fmla="*/ 3 w 404"/>
                    <a:gd name="T69" fmla="*/ 2 h 334"/>
                    <a:gd name="T70" fmla="*/ 1 w 404"/>
                    <a:gd name="T71" fmla="*/ 1 h 334"/>
                    <a:gd name="T72" fmla="*/ 3 w 404"/>
                    <a:gd name="T73" fmla="*/ 1 h 334"/>
                    <a:gd name="T74" fmla="*/ 0 w 404"/>
                    <a:gd name="T75" fmla="*/ 1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04"/>
                    <a:gd name="T115" fmla="*/ 0 h 334"/>
                    <a:gd name="T116" fmla="*/ 404 w 40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04" h="334">
                      <a:moveTo>
                        <a:pt x="0" y="41"/>
                      </a:moveTo>
                      <a:lnTo>
                        <a:pt x="2" y="81"/>
                      </a:lnTo>
                      <a:lnTo>
                        <a:pt x="43" y="81"/>
                      </a:lnTo>
                      <a:lnTo>
                        <a:pt x="30" y="100"/>
                      </a:lnTo>
                      <a:lnTo>
                        <a:pt x="64" y="115"/>
                      </a:lnTo>
                      <a:lnTo>
                        <a:pt x="19" y="112"/>
                      </a:lnTo>
                      <a:lnTo>
                        <a:pt x="94" y="147"/>
                      </a:lnTo>
                      <a:lnTo>
                        <a:pt x="66" y="160"/>
                      </a:lnTo>
                      <a:lnTo>
                        <a:pt x="86" y="187"/>
                      </a:lnTo>
                      <a:lnTo>
                        <a:pt x="151" y="170"/>
                      </a:lnTo>
                      <a:lnTo>
                        <a:pt x="150" y="135"/>
                      </a:lnTo>
                      <a:lnTo>
                        <a:pt x="176" y="123"/>
                      </a:lnTo>
                      <a:lnTo>
                        <a:pt x="182" y="162"/>
                      </a:lnTo>
                      <a:lnTo>
                        <a:pt x="224" y="135"/>
                      </a:lnTo>
                      <a:lnTo>
                        <a:pt x="215" y="162"/>
                      </a:lnTo>
                      <a:lnTo>
                        <a:pt x="250" y="164"/>
                      </a:lnTo>
                      <a:lnTo>
                        <a:pt x="113" y="203"/>
                      </a:lnTo>
                      <a:lnTo>
                        <a:pt x="118" y="230"/>
                      </a:lnTo>
                      <a:lnTo>
                        <a:pt x="235" y="211"/>
                      </a:lnTo>
                      <a:lnTo>
                        <a:pt x="157" y="237"/>
                      </a:lnTo>
                      <a:lnTo>
                        <a:pt x="201" y="252"/>
                      </a:lnTo>
                      <a:lnTo>
                        <a:pt x="120" y="265"/>
                      </a:lnTo>
                      <a:lnTo>
                        <a:pt x="238" y="334"/>
                      </a:lnTo>
                      <a:lnTo>
                        <a:pt x="314" y="162"/>
                      </a:lnTo>
                      <a:lnTo>
                        <a:pt x="404" y="122"/>
                      </a:lnTo>
                      <a:lnTo>
                        <a:pt x="306" y="92"/>
                      </a:lnTo>
                      <a:lnTo>
                        <a:pt x="291" y="47"/>
                      </a:lnTo>
                      <a:lnTo>
                        <a:pt x="261" y="73"/>
                      </a:lnTo>
                      <a:lnTo>
                        <a:pt x="276" y="34"/>
                      </a:lnTo>
                      <a:lnTo>
                        <a:pt x="208" y="0"/>
                      </a:lnTo>
                      <a:lnTo>
                        <a:pt x="185" y="34"/>
                      </a:lnTo>
                      <a:lnTo>
                        <a:pt x="216" y="115"/>
                      </a:lnTo>
                      <a:lnTo>
                        <a:pt x="143" y="30"/>
                      </a:lnTo>
                      <a:lnTo>
                        <a:pt x="118" y="47"/>
                      </a:lnTo>
                      <a:lnTo>
                        <a:pt x="134" y="89"/>
                      </a:lnTo>
                      <a:lnTo>
                        <a:pt x="62" y="51"/>
                      </a:lnTo>
                      <a:lnTo>
                        <a:pt x="113" y="27"/>
                      </a:lnTo>
                      <a:lnTo>
                        <a:pt x="0" y="4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0" name="Freeform 411"/>
                <p:cNvSpPr/>
                <p:nvPr/>
              </p:nvSpPr>
              <p:spPr bwMode="auto">
                <a:xfrm>
                  <a:off x="1938" y="1752"/>
                  <a:ext cx="104" cy="40"/>
                </a:xfrm>
                <a:custGeom>
                  <a:avLst/>
                  <a:gdLst>
                    <a:gd name="T0" fmla="*/ 0 w 365"/>
                    <a:gd name="T1" fmla="*/ 1 h 141"/>
                    <a:gd name="T2" fmla="*/ 1 w 365"/>
                    <a:gd name="T3" fmla="*/ 1 h 141"/>
                    <a:gd name="T4" fmla="*/ 0 w 365"/>
                    <a:gd name="T5" fmla="*/ 1 h 141"/>
                    <a:gd name="T6" fmla="*/ 1 w 365"/>
                    <a:gd name="T7" fmla="*/ 2 h 141"/>
                    <a:gd name="T8" fmla="*/ 4 w 365"/>
                    <a:gd name="T9" fmla="*/ 2 h 141"/>
                    <a:gd name="T10" fmla="*/ 2 w 365"/>
                    <a:gd name="T11" fmla="*/ 2 h 141"/>
                    <a:gd name="T12" fmla="*/ 5 w 365"/>
                    <a:gd name="T13" fmla="*/ 3 h 141"/>
                    <a:gd name="T14" fmla="*/ 7 w 365"/>
                    <a:gd name="T15" fmla="*/ 3 h 141"/>
                    <a:gd name="T16" fmla="*/ 9 w 365"/>
                    <a:gd name="T17" fmla="*/ 1 h 141"/>
                    <a:gd name="T18" fmla="*/ 8 w 365"/>
                    <a:gd name="T19" fmla="*/ 1 h 141"/>
                    <a:gd name="T20" fmla="*/ 6 w 365"/>
                    <a:gd name="T21" fmla="*/ 1 h 141"/>
                    <a:gd name="T22" fmla="*/ 7 w 365"/>
                    <a:gd name="T23" fmla="*/ 0 h 141"/>
                    <a:gd name="T24" fmla="*/ 5 w 365"/>
                    <a:gd name="T25" fmla="*/ 1 h 141"/>
                    <a:gd name="T26" fmla="*/ 5 w 365"/>
                    <a:gd name="T27" fmla="*/ 0 h 141"/>
                    <a:gd name="T28" fmla="*/ 4 w 365"/>
                    <a:gd name="T29" fmla="*/ 1 h 141"/>
                    <a:gd name="T30" fmla="*/ 2 w 365"/>
                    <a:gd name="T31" fmla="*/ 0 h 141"/>
                    <a:gd name="T32" fmla="*/ 2 w 365"/>
                    <a:gd name="T33" fmla="*/ 1 h 141"/>
                    <a:gd name="T34" fmla="*/ 1 w 365"/>
                    <a:gd name="T35" fmla="*/ 0 h 141"/>
                    <a:gd name="T36" fmla="*/ 2 w 365"/>
                    <a:gd name="T37" fmla="*/ 1 h 141"/>
                    <a:gd name="T38" fmla="*/ 0 w 365"/>
                    <a:gd name="T39" fmla="*/ 1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5"/>
                    <a:gd name="T61" fmla="*/ 0 h 141"/>
                    <a:gd name="T62" fmla="*/ 365 w 365"/>
                    <a:gd name="T63" fmla="*/ 141 h 1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5" h="141">
                      <a:moveTo>
                        <a:pt x="0" y="38"/>
                      </a:moveTo>
                      <a:lnTo>
                        <a:pt x="53" y="49"/>
                      </a:lnTo>
                      <a:lnTo>
                        <a:pt x="19" y="66"/>
                      </a:lnTo>
                      <a:lnTo>
                        <a:pt x="33" y="76"/>
                      </a:lnTo>
                      <a:lnTo>
                        <a:pt x="168" y="74"/>
                      </a:lnTo>
                      <a:lnTo>
                        <a:pt x="83" y="96"/>
                      </a:lnTo>
                      <a:lnTo>
                        <a:pt x="219" y="141"/>
                      </a:lnTo>
                      <a:lnTo>
                        <a:pt x="309" y="115"/>
                      </a:lnTo>
                      <a:lnTo>
                        <a:pt x="365" y="66"/>
                      </a:lnTo>
                      <a:lnTo>
                        <a:pt x="351" y="43"/>
                      </a:lnTo>
                      <a:lnTo>
                        <a:pt x="265" y="45"/>
                      </a:lnTo>
                      <a:lnTo>
                        <a:pt x="277" y="19"/>
                      </a:lnTo>
                      <a:lnTo>
                        <a:pt x="209" y="45"/>
                      </a:lnTo>
                      <a:lnTo>
                        <a:pt x="198" y="0"/>
                      </a:lnTo>
                      <a:lnTo>
                        <a:pt x="182" y="57"/>
                      </a:lnTo>
                      <a:lnTo>
                        <a:pt x="83" y="0"/>
                      </a:lnTo>
                      <a:lnTo>
                        <a:pt x="85" y="35"/>
                      </a:lnTo>
                      <a:lnTo>
                        <a:pt x="57" y="19"/>
                      </a:lnTo>
                      <a:lnTo>
                        <a:pt x="69" y="51"/>
                      </a:lnTo>
                      <a:lnTo>
                        <a:pt x="0" y="3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1" name="Freeform 412"/>
                <p:cNvSpPr/>
                <p:nvPr/>
              </p:nvSpPr>
              <p:spPr bwMode="auto">
                <a:xfrm>
                  <a:off x="1974" y="1817"/>
                  <a:ext cx="44" cy="26"/>
                </a:xfrm>
                <a:custGeom>
                  <a:avLst/>
                  <a:gdLst>
                    <a:gd name="T0" fmla="*/ 0 w 157"/>
                    <a:gd name="T1" fmla="*/ 2 h 92"/>
                    <a:gd name="T2" fmla="*/ 0 w 157"/>
                    <a:gd name="T3" fmla="*/ 1 h 92"/>
                    <a:gd name="T4" fmla="*/ 2 w 157"/>
                    <a:gd name="T5" fmla="*/ 0 h 92"/>
                    <a:gd name="T6" fmla="*/ 2 w 157"/>
                    <a:gd name="T7" fmla="*/ 1 h 92"/>
                    <a:gd name="T8" fmla="*/ 3 w 157"/>
                    <a:gd name="T9" fmla="*/ 1 h 92"/>
                    <a:gd name="T10" fmla="*/ 1 w 157"/>
                    <a:gd name="T11" fmla="*/ 2 h 92"/>
                    <a:gd name="T12" fmla="*/ 2 w 157"/>
                    <a:gd name="T13" fmla="*/ 1 h 92"/>
                    <a:gd name="T14" fmla="*/ 0 w 157"/>
                    <a:gd name="T15" fmla="*/ 2 h 92"/>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92"/>
                    <a:gd name="T26" fmla="*/ 157 w 157"/>
                    <a:gd name="T27" fmla="*/ 92 h 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92">
                      <a:moveTo>
                        <a:pt x="0" y="73"/>
                      </a:moveTo>
                      <a:lnTo>
                        <a:pt x="14" y="26"/>
                      </a:lnTo>
                      <a:lnTo>
                        <a:pt x="78" y="0"/>
                      </a:lnTo>
                      <a:lnTo>
                        <a:pt x="88" y="26"/>
                      </a:lnTo>
                      <a:lnTo>
                        <a:pt x="157" y="48"/>
                      </a:lnTo>
                      <a:lnTo>
                        <a:pt x="62" y="92"/>
                      </a:lnTo>
                      <a:lnTo>
                        <a:pt x="78" y="68"/>
                      </a:lnTo>
                      <a:lnTo>
                        <a:pt x="0" y="7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2" name="Freeform 413"/>
                <p:cNvSpPr/>
                <p:nvPr/>
              </p:nvSpPr>
              <p:spPr bwMode="auto">
                <a:xfrm>
                  <a:off x="1869" y="2041"/>
                  <a:ext cx="140" cy="266"/>
                </a:xfrm>
                <a:custGeom>
                  <a:avLst/>
                  <a:gdLst>
                    <a:gd name="T0" fmla="*/ 0 w 492"/>
                    <a:gd name="T1" fmla="*/ 16 h 935"/>
                    <a:gd name="T2" fmla="*/ 0 w 492"/>
                    <a:gd name="T3" fmla="*/ 18 h 935"/>
                    <a:gd name="T4" fmla="*/ 1 w 492"/>
                    <a:gd name="T5" fmla="*/ 20 h 935"/>
                    <a:gd name="T6" fmla="*/ 1 w 492"/>
                    <a:gd name="T7" fmla="*/ 22 h 935"/>
                    <a:gd name="T8" fmla="*/ 4 w 492"/>
                    <a:gd name="T9" fmla="*/ 20 h 935"/>
                    <a:gd name="T10" fmla="*/ 5 w 492"/>
                    <a:gd name="T11" fmla="*/ 17 h 935"/>
                    <a:gd name="T12" fmla="*/ 4 w 492"/>
                    <a:gd name="T13" fmla="*/ 17 h 935"/>
                    <a:gd name="T14" fmla="*/ 6 w 492"/>
                    <a:gd name="T15" fmla="*/ 16 h 935"/>
                    <a:gd name="T16" fmla="*/ 4 w 492"/>
                    <a:gd name="T17" fmla="*/ 16 h 935"/>
                    <a:gd name="T18" fmla="*/ 6 w 492"/>
                    <a:gd name="T19" fmla="*/ 16 h 935"/>
                    <a:gd name="T20" fmla="*/ 7 w 492"/>
                    <a:gd name="T21" fmla="*/ 15 h 935"/>
                    <a:gd name="T22" fmla="*/ 5 w 492"/>
                    <a:gd name="T23" fmla="*/ 14 h 935"/>
                    <a:gd name="T24" fmla="*/ 4 w 492"/>
                    <a:gd name="T25" fmla="*/ 15 h 935"/>
                    <a:gd name="T26" fmla="*/ 5 w 492"/>
                    <a:gd name="T27" fmla="*/ 14 h 935"/>
                    <a:gd name="T28" fmla="*/ 5 w 492"/>
                    <a:gd name="T29" fmla="*/ 11 h 935"/>
                    <a:gd name="T30" fmla="*/ 9 w 492"/>
                    <a:gd name="T31" fmla="*/ 8 h 935"/>
                    <a:gd name="T32" fmla="*/ 9 w 492"/>
                    <a:gd name="T33" fmla="*/ 7 h 935"/>
                    <a:gd name="T34" fmla="*/ 9 w 492"/>
                    <a:gd name="T35" fmla="*/ 6 h 935"/>
                    <a:gd name="T36" fmla="*/ 11 w 492"/>
                    <a:gd name="T37" fmla="*/ 5 h 935"/>
                    <a:gd name="T38" fmla="*/ 11 w 492"/>
                    <a:gd name="T39" fmla="*/ 2 h 935"/>
                    <a:gd name="T40" fmla="*/ 8 w 492"/>
                    <a:gd name="T41" fmla="*/ 0 h 935"/>
                    <a:gd name="T42" fmla="*/ 8 w 492"/>
                    <a:gd name="T43" fmla="*/ 0 h 935"/>
                    <a:gd name="T44" fmla="*/ 8 w 492"/>
                    <a:gd name="T45" fmla="*/ 1 h 935"/>
                    <a:gd name="T46" fmla="*/ 6 w 492"/>
                    <a:gd name="T47" fmla="*/ 1 h 935"/>
                    <a:gd name="T48" fmla="*/ 6 w 492"/>
                    <a:gd name="T49" fmla="*/ 2 h 935"/>
                    <a:gd name="T50" fmla="*/ 5 w 492"/>
                    <a:gd name="T51" fmla="*/ 2 h 935"/>
                    <a:gd name="T52" fmla="*/ 5 w 492"/>
                    <a:gd name="T53" fmla="*/ 3 h 935"/>
                    <a:gd name="T54" fmla="*/ 3 w 492"/>
                    <a:gd name="T55" fmla="*/ 5 h 935"/>
                    <a:gd name="T56" fmla="*/ 2 w 492"/>
                    <a:gd name="T57" fmla="*/ 7 h 935"/>
                    <a:gd name="T58" fmla="*/ 3 w 492"/>
                    <a:gd name="T59" fmla="*/ 9 h 935"/>
                    <a:gd name="T60" fmla="*/ 1 w 492"/>
                    <a:gd name="T61" fmla="*/ 9 h 935"/>
                    <a:gd name="T62" fmla="*/ 1 w 492"/>
                    <a:gd name="T63" fmla="*/ 12 h 935"/>
                    <a:gd name="T64" fmla="*/ 1 w 492"/>
                    <a:gd name="T65" fmla="*/ 13 h 935"/>
                    <a:gd name="T66" fmla="*/ 1 w 492"/>
                    <a:gd name="T67" fmla="*/ 13 h 935"/>
                    <a:gd name="T68" fmla="*/ 1 w 492"/>
                    <a:gd name="T69" fmla="*/ 15 h 935"/>
                    <a:gd name="T70" fmla="*/ 0 w 492"/>
                    <a:gd name="T71" fmla="*/ 16 h 9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2"/>
                    <a:gd name="T109" fmla="*/ 0 h 935"/>
                    <a:gd name="T110" fmla="*/ 492 w 492"/>
                    <a:gd name="T111" fmla="*/ 935 h 93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2" h="935">
                      <a:moveTo>
                        <a:pt x="0" y="704"/>
                      </a:moveTo>
                      <a:lnTo>
                        <a:pt x="19" y="810"/>
                      </a:lnTo>
                      <a:lnTo>
                        <a:pt x="63" y="862"/>
                      </a:lnTo>
                      <a:lnTo>
                        <a:pt x="59" y="935"/>
                      </a:lnTo>
                      <a:lnTo>
                        <a:pt x="179" y="885"/>
                      </a:lnTo>
                      <a:lnTo>
                        <a:pt x="209" y="739"/>
                      </a:lnTo>
                      <a:lnTo>
                        <a:pt x="187" y="732"/>
                      </a:lnTo>
                      <a:lnTo>
                        <a:pt x="275" y="686"/>
                      </a:lnTo>
                      <a:lnTo>
                        <a:pt x="191" y="675"/>
                      </a:lnTo>
                      <a:lnTo>
                        <a:pt x="253" y="686"/>
                      </a:lnTo>
                      <a:lnTo>
                        <a:pt x="290" y="648"/>
                      </a:lnTo>
                      <a:lnTo>
                        <a:pt x="237" y="599"/>
                      </a:lnTo>
                      <a:lnTo>
                        <a:pt x="189" y="633"/>
                      </a:lnTo>
                      <a:lnTo>
                        <a:pt x="227" y="604"/>
                      </a:lnTo>
                      <a:lnTo>
                        <a:pt x="228" y="470"/>
                      </a:lnTo>
                      <a:lnTo>
                        <a:pt x="395" y="341"/>
                      </a:lnTo>
                      <a:lnTo>
                        <a:pt x="383" y="314"/>
                      </a:lnTo>
                      <a:lnTo>
                        <a:pt x="410" y="249"/>
                      </a:lnTo>
                      <a:lnTo>
                        <a:pt x="492" y="230"/>
                      </a:lnTo>
                      <a:lnTo>
                        <a:pt x="470" y="79"/>
                      </a:lnTo>
                      <a:lnTo>
                        <a:pt x="358" y="0"/>
                      </a:lnTo>
                      <a:lnTo>
                        <a:pt x="339" y="0"/>
                      </a:lnTo>
                      <a:lnTo>
                        <a:pt x="338" y="48"/>
                      </a:lnTo>
                      <a:lnTo>
                        <a:pt x="270" y="39"/>
                      </a:lnTo>
                      <a:lnTo>
                        <a:pt x="253" y="79"/>
                      </a:lnTo>
                      <a:lnTo>
                        <a:pt x="208" y="90"/>
                      </a:lnTo>
                      <a:lnTo>
                        <a:pt x="196" y="150"/>
                      </a:lnTo>
                      <a:lnTo>
                        <a:pt x="129" y="222"/>
                      </a:lnTo>
                      <a:lnTo>
                        <a:pt x="97" y="324"/>
                      </a:lnTo>
                      <a:lnTo>
                        <a:pt x="109" y="364"/>
                      </a:lnTo>
                      <a:lnTo>
                        <a:pt x="42" y="394"/>
                      </a:lnTo>
                      <a:lnTo>
                        <a:pt x="35" y="526"/>
                      </a:lnTo>
                      <a:lnTo>
                        <a:pt x="57" y="553"/>
                      </a:lnTo>
                      <a:lnTo>
                        <a:pt x="35" y="578"/>
                      </a:lnTo>
                      <a:lnTo>
                        <a:pt x="46" y="636"/>
                      </a:lnTo>
                      <a:lnTo>
                        <a:pt x="0" y="70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3" name="Freeform 414"/>
                <p:cNvSpPr/>
                <p:nvPr/>
              </p:nvSpPr>
              <p:spPr bwMode="auto">
                <a:xfrm>
                  <a:off x="1812" y="2436"/>
                  <a:ext cx="48" cy="28"/>
                </a:xfrm>
                <a:custGeom>
                  <a:avLst/>
                  <a:gdLst>
                    <a:gd name="T0" fmla="*/ 0 w 169"/>
                    <a:gd name="T1" fmla="*/ 1 h 98"/>
                    <a:gd name="T2" fmla="*/ 1 w 169"/>
                    <a:gd name="T3" fmla="*/ 2 h 98"/>
                    <a:gd name="T4" fmla="*/ 2 w 169"/>
                    <a:gd name="T5" fmla="*/ 2 h 98"/>
                    <a:gd name="T6" fmla="*/ 3 w 169"/>
                    <a:gd name="T7" fmla="*/ 2 h 98"/>
                    <a:gd name="T8" fmla="*/ 4 w 169"/>
                    <a:gd name="T9" fmla="*/ 1 h 98"/>
                    <a:gd name="T10" fmla="*/ 3 w 169"/>
                    <a:gd name="T11" fmla="*/ 1 h 98"/>
                    <a:gd name="T12" fmla="*/ 3 w 169"/>
                    <a:gd name="T13" fmla="*/ 0 h 98"/>
                    <a:gd name="T14" fmla="*/ 3 w 169"/>
                    <a:gd name="T15" fmla="*/ 0 h 98"/>
                    <a:gd name="T16" fmla="*/ 1 w 169"/>
                    <a:gd name="T17" fmla="*/ 0 h 98"/>
                    <a:gd name="T18" fmla="*/ 0 w 169"/>
                    <a:gd name="T19" fmla="*/ 1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98"/>
                    <a:gd name="T32" fmla="*/ 169 w 169"/>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98">
                      <a:moveTo>
                        <a:pt x="0" y="66"/>
                      </a:moveTo>
                      <a:lnTo>
                        <a:pt x="39" y="98"/>
                      </a:lnTo>
                      <a:lnTo>
                        <a:pt x="92" y="70"/>
                      </a:lnTo>
                      <a:lnTo>
                        <a:pt x="115" y="96"/>
                      </a:lnTo>
                      <a:lnTo>
                        <a:pt x="169" y="44"/>
                      </a:lnTo>
                      <a:lnTo>
                        <a:pt x="136" y="38"/>
                      </a:lnTo>
                      <a:lnTo>
                        <a:pt x="135" y="16"/>
                      </a:lnTo>
                      <a:lnTo>
                        <a:pt x="128" y="9"/>
                      </a:lnTo>
                      <a:lnTo>
                        <a:pt x="54" y="0"/>
                      </a:lnTo>
                      <a:lnTo>
                        <a:pt x="0" y="6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4" name="Freeform 415"/>
                <p:cNvSpPr/>
                <p:nvPr/>
              </p:nvSpPr>
              <p:spPr bwMode="auto">
                <a:xfrm>
                  <a:off x="2133" y="2595"/>
                  <a:ext cx="78" cy="69"/>
                </a:xfrm>
                <a:custGeom>
                  <a:avLst/>
                  <a:gdLst>
                    <a:gd name="T0" fmla="*/ 0 w 273"/>
                    <a:gd name="T1" fmla="*/ 5 h 244"/>
                    <a:gd name="T2" fmla="*/ 0 w 273"/>
                    <a:gd name="T3" fmla="*/ 5 h 244"/>
                    <a:gd name="T4" fmla="*/ 1 w 273"/>
                    <a:gd name="T5" fmla="*/ 3 h 244"/>
                    <a:gd name="T6" fmla="*/ 1 w 273"/>
                    <a:gd name="T7" fmla="*/ 3 h 244"/>
                    <a:gd name="T8" fmla="*/ 1 w 273"/>
                    <a:gd name="T9" fmla="*/ 1 h 244"/>
                    <a:gd name="T10" fmla="*/ 1 w 273"/>
                    <a:gd name="T11" fmla="*/ 0 h 244"/>
                    <a:gd name="T12" fmla="*/ 6 w 273"/>
                    <a:gd name="T13" fmla="*/ 0 h 244"/>
                    <a:gd name="T14" fmla="*/ 5 w 273"/>
                    <a:gd name="T15" fmla="*/ 1 h 244"/>
                    <a:gd name="T16" fmla="*/ 5 w 273"/>
                    <a:gd name="T17" fmla="*/ 3 h 244"/>
                    <a:gd name="T18" fmla="*/ 3 w 273"/>
                    <a:gd name="T19" fmla="*/ 4 h 244"/>
                    <a:gd name="T20" fmla="*/ 1 w 273"/>
                    <a:gd name="T21" fmla="*/ 6 h 244"/>
                    <a:gd name="T22" fmla="*/ 0 w 273"/>
                    <a:gd name="T23" fmla="*/ 5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44"/>
                    <a:gd name="T38" fmla="*/ 273 w 273"/>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44">
                      <a:moveTo>
                        <a:pt x="0" y="225"/>
                      </a:moveTo>
                      <a:lnTo>
                        <a:pt x="5" y="199"/>
                      </a:lnTo>
                      <a:lnTo>
                        <a:pt x="43" y="147"/>
                      </a:lnTo>
                      <a:lnTo>
                        <a:pt x="22" y="126"/>
                      </a:lnTo>
                      <a:lnTo>
                        <a:pt x="21" y="64"/>
                      </a:lnTo>
                      <a:lnTo>
                        <a:pt x="43" y="12"/>
                      </a:lnTo>
                      <a:lnTo>
                        <a:pt x="273" y="0"/>
                      </a:lnTo>
                      <a:lnTo>
                        <a:pt x="231" y="37"/>
                      </a:lnTo>
                      <a:lnTo>
                        <a:pt x="215" y="135"/>
                      </a:lnTo>
                      <a:lnTo>
                        <a:pt x="122" y="191"/>
                      </a:lnTo>
                      <a:lnTo>
                        <a:pt x="38" y="244"/>
                      </a:lnTo>
                      <a:lnTo>
                        <a:pt x="0" y="2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5" name="Freeform 416"/>
                <p:cNvSpPr/>
                <p:nvPr/>
              </p:nvSpPr>
              <p:spPr bwMode="auto">
                <a:xfrm>
                  <a:off x="2808" y="2820"/>
                  <a:ext cx="87" cy="193"/>
                </a:xfrm>
                <a:custGeom>
                  <a:avLst/>
                  <a:gdLst>
                    <a:gd name="T0" fmla="*/ 0 w 303"/>
                    <a:gd name="T1" fmla="*/ 3 h 678"/>
                    <a:gd name="T2" fmla="*/ 1 w 303"/>
                    <a:gd name="T3" fmla="*/ 1 h 678"/>
                    <a:gd name="T4" fmla="*/ 3 w 303"/>
                    <a:gd name="T5" fmla="*/ 0 h 678"/>
                    <a:gd name="T6" fmla="*/ 3 w 303"/>
                    <a:gd name="T7" fmla="*/ 1 h 678"/>
                    <a:gd name="T8" fmla="*/ 3 w 303"/>
                    <a:gd name="T9" fmla="*/ 3 h 678"/>
                    <a:gd name="T10" fmla="*/ 5 w 303"/>
                    <a:gd name="T11" fmla="*/ 3 h 678"/>
                    <a:gd name="T12" fmla="*/ 6 w 303"/>
                    <a:gd name="T13" fmla="*/ 3 h 678"/>
                    <a:gd name="T14" fmla="*/ 7 w 303"/>
                    <a:gd name="T15" fmla="*/ 5 h 678"/>
                    <a:gd name="T16" fmla="*/ 7 w 303"/>
                    <a:gd name="T17" fmla="*/ 7 h 678"/>
                    <a:gd name="T18" fmla="*/ 5 w 303"/>
                    <a:gd name="T19" fmla="*/ 7 h 678"/>
                    <a:gd name="T20" fmla="*/ 5 w 303"/>
                    <a:gd name="T21" fmla="*/ 7 h 678"/>
                    <a:gd name="T22" fmla="*/ 5 w 303"/>
                    <a:gd name="T23" fmla="*/ 9 h 678"/>
                    <a:gd name="T24" fmla="*/ 3 w 303"/>
                    <a:gd name="T25" fmla="*/ 7 h 678"/>
                    <a:gd name="T26" fmla="*/ 1 w 303"/>
                    <a:gd name="T27" fmla="*/ 11 h 678"/>
                    <a:gd name="T28" fmla="*/ 3 w 303"/>
                    <a:gd name="T29" fmla="*/ 14 h 678"/>
                    <a:gd name="T30" fmla="*/ 4 w 303"/>
                    <a:gd name="T31" fmla="*/ 15 h 678"/>
                    <a:gd name="T32" fmla="*/ 3 w 303"/>
                    <a:gd name="T33" fmla="*/ 16 h 678"/>
                    <a:gd name="T34" fmla="*/ 3 w 303"/>
                    <a:gd name="T35" fmla="*/ 15 h 678"/>
                    <a:gd name="T36" fmla="*/ 3 w 303"/>
                    <a:gd name="T37" fmla="*/ 15 h 678"/>
                    <a:gd name="T38" fmla="*/ 1 w 303"/>
                    <a:gd name="T39" fmla="*/ 13 h 678"/>
                    <a:gd name="T40" fmla="*/ 1 w 303"/>
                    <a:gd name="T41" fmla="*/ 11 h 678"/>
                    <a:gd name="T42" fmla="*/ 2 w 303"/>
                    <a:gd name="T43" fmla="*/ 9 h 678"/>
                    <a:gd name="T44" fmla="*/ 1 w 303"/>
                    <a:gd name="T45" fmla="*/ 6 h 678"/>
                    <a:gd name="T46" fmla="*/ 1 w 303"/>
                    <a:gd name="T47" fmla="*/ 5 h 678"/>
                    <a:gd name="T48" fmla="*/ 0 w 303"/>
                    <a:gd name="T49" fmla="*/ 3 h 6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3"/>
                    <a:gd name="T76" fmla="*/ 0 h 678"/>
                    <a:gd name="T77" fmla="*/ 303 w 303"/>
                    <a:gd name="T78" fmla="*/ 678 h 6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3" h="678">
                      <a:moveTo>
                        <a:pt x="0" y="109"/>
                      </a:moveTo>
                      <a:lnTo>
                        <a:pt x="22" y="56"/>
                      </a:lnTo>
                      <a:lnTo>
                        <a:pt x="105" y="0"/>
                      </a:lnTo>
                      <a:lnTo>
                        <a:pt x="141" y="53"/>
                      </a:lnTo>
                      <a:lnTo>
                        <a:pt x="130" y="144"/>
                      </a:lnTo>
                      <a:lnTo>
                        <a:pt x="228" y="105"/>
                      </a:lnTo>
                      <a:lnTo>
                        <a:pt x="265" y="144"/>
                      </a:lnTo>
                      <a:lnTo>
                        <a:pt x="303" y="234"/>
                      </a:lnTo>
                      <a:lnTo>
                        <a:pt x="293" y="290"/>
                      </a:lnTo>
                      <a:lnTo>
                        <a:pt x="217" y="287"/>
                      </a:lnTo>
                      <a:lnTo>
                        <a:pt x="192" y="311"/>
                      </a:lnTo>
                      <a:lnTo>
                        <a:pt x="204" y="406"/>
                      </a:lnTo>
                      <a:lnTo>
                        <a:pt x="106" y="324"/>
                      </a:lnTo>
                      <a:lnTo>
                        <a:pt x="66" y="472"/>
                      </a:lnTo>
                      <a:lnTo>
                        <a:pt x="113" y="605"/>
                      </a:lnTo>
                      <a:lnTo>
                        <a:pt x="179" y="652"/>
                      </a:lnTo>
                      <a:lnTo>
                        <a:pt x="144" y="678"/>
                      </a:lnTo>
                      <a:lnTo>
                        <a:pt x="135" y="637"/>
                      </a:lnTo>
                      <a:lnTo>
                        <a:pt x="106" y="637"/>
                      </a:lnTo>
                      <a:lnTo>
                        <a:pt x="31" y="562"/>
                      </a:lnTo>
                      <a:lnTo>
                        <a:pt x="43" y="477"/>
                      </a:lnTo>
                      <a:lnTo>
                        <a:pt x="83" y="397"/>
                      </a:lnTo>
                      <a:lnTo>
                        <a:pt x="29" y="267"/>
                      </a:lnTo>
                      <a:lnTo>
                        <a:pt x="45" y="207"/>
                      </a:lnTo>
                      <a:lnTo>
                        <a:pt x="0" y="10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6" name="Freeform 417"/>
                <p:cNvSpPr/>
                <p:nvPr/>
              </p:nvSpPr>
              <p:spPr bwMode="auto">
                <a:xfrm>
                  <a:off x="2302" y="2748"/>
                  <a:ext cx="57" cy="46"/>
                </a:xfrm>
                <a:custGeom>
                  <a:avLst/>
                  <a:gdLst>
                    <a:gd name="T0" fmla="*/ 0 w 201"/>
                    <a:gd name="T1" fmla="*/ 2 h 159"/>
                    <a:gd name="T2" fmla="*/ 0 w 201"/>
                    <a:gd name="T3" fmla="*/ 2 h 159"/>
                    <a:gd name="T4" fmla="*/ 1 w 201"/>
                    <a:gd name="T5" fmla="*/ 2 h 159"/>
                    <a:gd name="T6" fmla="*/ 3 w 201"/>
                    <a:gd name="T7" fmla="*/ 2 h 159"/>
                    <a:gd name="T8" fmla="*/ 4 w 201"/>
                    <a:gd name="T9" fmla="*/ 0 h 159"/>
                    <a:gd name="T10" fmla="*/ 5 w 201"/>
                    <a:gd name="T11" fmla="*/ 1 h 159"/>
                    <a:gd name="T12" fmla="*/ 4 w 201"/>
                    <a:gd name="T13" fmla="*/ 1 h 159"/>
                    <a:gd name="T14" fmla="*/ 4 w 201"/>
                    <a:gd name="T15" fmla="*/ 2 h 159"/>
                    <a:gd name="T16" fmla="*/ 4 w 201"/>
                    <a:gd name="T17" fmla="*/ 4 h 159"/>
                    <a:gd name="T18" fmla="*/ 1 w 201"/>
                    <a:gd name="T19" fmla="*/ 3 h 159"/>
                    <a:gd name="T20" fmla="*/ 0 w 201"/>
                    <a:gd name="T21" fmla="*/ 2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1"/>
                    <a:gd name="T34" fmla="*/ 0 h 159"/>
                    <a:gd name="T35" fmla="*/ 201 w 201"/>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1" h="159">
                      <a:moveTo>
                        <a:pt x="0" y="74"/>
                      </a:moveTo>
                      <a:lnTo>
                        <a:pt x="12" y="70"/>
                      </a:lnTo>
                      <a:lnTo>
                        <a:pt x="27" y="96"/>
                      </a:lnTo>
                      <a:lnTo>
                        <a:pt x="112" y="94"/>
                      </a:lnTo>
                      <a:lnTo>
                        <a:pt x="190" y="0"/>
                      </a:lnTo>
                      <a:lnTo>
                        <a:pt x="201" y="58"/>
                      </a:lnTo>
                      <a:lnTo>
                        <a:pt x="178" y="59"/>
                      </a:lnTo>
                      <a:lnTo>
                        <a:pt x="190" y="94"/>
                      </a:lnTo>
                      <a:lnTo>
                        <a:pt x="159" y="159"/>
                      </a:lnTo>
                      <a:lnTo>
                        <a:pt x="37" y="145"/>
                      </a:lnTo>
                      <a:lnTo>
                        <a:pt x="0" y="7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7" name="Freeform 418"/>
                <p:cNvSpPr/>
                <p:nvPr/>
              </p:nvSpPr>
              <p:spPr bwMode="auto">
                <a:xfrm>
                  <a:off x="1827" y="2596"/>
                  <a:ext cx="42" cy="96"/>
                </a:xfrm>
                <a:custGeom>
                  <a:avLst/>
                  <a:gdLst>
                    <a:gd name="T0" fmla="*/ 0 w 149"/>
                    <a:gd name="T1" fmla="*/ 4 h 334"/>
                    <a:gd name="T2" fmla="*/ 1 w 149"/>
                    <a:gd name="T3" fmla="*/ 3 h 334"/>
                    <a:gd name="T4" fmla="*/ 1 w 149"/>
                    <a:gd name="T5" fmla="*/ 0 h 334"/>
                    <a:gd name="T6" fmla="*/ 3 w 149"/>
                    <a:gd name="T7" fmla="*/ 0 h 334"/>
                    <a:gd name="T8" fmla="*/ 3 w 149"/>
                    <a:gd name="T9" fmla="*/ 1 h 334"/>
                    <a:gd name="T10" fmla="*/ 3 w 149"/>
                    <a:gd name="T11" fmla="*/ 2 h 334"/>
                    <a:gd name="T12" fmla="*/ 2 w 149"/>
                    <a:gd name="T13" fmla="*/ 4 h 334"/>
                    <a:gd name="T14" fmla="*/ 3 w 149"/>
                    <a:gd name="T15" fmla="*/ 5 h 334"/>
                    <a:gd name="T16" fmla="*/ 2 w 149"/>
                    <a:gd name="T17" fmla="*/ 8 h 334"/>
                    <a:gd name="T18" fmla="*/ 1 w 149"/>
                    <a:gd name="T19" fmla="*/ 6 h 334"/>
                    <a:gd name="T20" fmla="*/ 0 w 149"/>
                    <a:gd name="T21" fmla="*/ 4 h 3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334"/>
                    <a:gd name="T35" fmla="*/ 149 w 149"/>
                    <a:gd name="T36" fmla="*/ 334 h 3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334">
                      <a:moveTo>
                        <a:pt x="0" y="155"/>
                      </a:moveTo>
                      <a:lnTo>
                        <a:pt x="35" y="124"/>
                      </a:lnTo>
                      <a:lnTo>
                        <a:pt x="47" y="4"/>
                      </a:lnTo>
                      <a:lnTo>
                        <a:pt x="142" y="0"/>
                      </a:lnTo>
                      <a:lnTo>
                        <a:pt x="119" y="40"/>
                      </a:lnTo>
                      <a:lnTo>
                        <a:pt x="146" y="93"/>
                      </a:lnTo>
                      <a:lnTo>
                        <a:pt x="91" y="155"/>
                      </a:lnTo>
                      <a:lnTo>
                        <a:pt x="149" y="195"/>
                      </a:lnTo>
                      <a:lnTo>
                        <a:pt x="76" y="334"/>
                      </a:lnTo>
                      <a:lnTo>
                        <a:pt x="67" y="245"/>
                      </a:lnTo>
                      <a:lnTo>
                        <a:pt x="0" y="15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8" name="Freeform 419"/>
                <p:cNvSpPr/>
                <p:nvPr/>
              </p:nvSpPr>
              <p:spPr bwMode="auto">
                <a:xfrm>
                  <a:off x="2030" y="2525"/>
                  <a:ext cx="31" cy="27"/>
                </a:xfrm>
                <a:custGeom>
                  <a:avLst/>
                  <a:gdLst>
                    <a:gd name="T0" fmla="*/ 0 w 107"/>
                    <a:gd name="T1" fmla="*/ 1 h 93"/>
                    <a:gd name="T2" fmla="*/ 0 w 107"/>
                    <a:gd name="T3" fmla="*/ 0 h 93"/>
                    <a:gd name="T4" fmla="*/ 2 w 107"/>
                    <a:gd name="T5" fmla="*/ 0 h 93"/>
                    <a:gd name="T6" fmla="*/ 3 w 107"/>
                    <a:gd name="T7" fmla="*/ 1 h 93"/>
                    <a:gd name="T8" fmla="*/ 1 w 107"/>
                    <a:gd name="T9" fmla="*/ 1 h 93"/>
                    <a:gd name="T10" fmla="*/ 0 w 107"/>
                    <a:gd name="T11" fmla="*/ 2 h 93"/>
                    <a:gd name="T12" fmla="*/ 1 w 107"/>
                    <a:gd name="T13" fmla="*/ 2 h 93"/>
                    <a:gd name="T14" fmla="*/ 0 w 107"/>
                    <a:gd name="T15" fmla="*/ 1 h 93"/>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93"/>
                    <a:gd name="T26" fmla="*/ 107 w 107"/>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93">
                      <a:moveTo>
                        <a:pt x="0" y="61"/>
                      </a:moveTo>
                      <a:lnTo>
                        <a:pt x="14" y="4"/>
                      </a:lnTo>
                      <a:lnTo>
                        <a:pt x="73" y="0"/>
                      </a:lnTo>
                      <a:lnTo>
                        <a:pt x="107" y="45"/>
                      </a:lnTo>
                      <a:lnTo>
                        <a:pt x="59" y="47"/>
                      </a:lnTo>
                      <a:lnTo>
                        <a:pt x="6" y="93"/>
                      </a:lnTo>
                      <a:lnTo>
                        <a:pt x="29" y="65"/>
                      </a:lnTo>
                      <a:lnTo>
                        <a:pt x="0" y="6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39" name="Freeform 420"/>
                <p:cNvSpPr/>
                <p:nvPr/>
              </p:nvSpPr>
              <p:spPr bwMode="auto">
                <a:xfrm>
                  <a:off x="2034" y="2523"/>
                  <a:ext cx="201" cy="90"/>
                </a:xfrm>
                <a:custGeom>
                  <a:avLst/>
                  <a:gdLst>
                    <a:gd name="T0" fmla="*/ 0 w 703"/>
                    <a:gd name="T1" fmla="*/ 3 h 317"/>
                    <a:gd name="T2" fmla="*/ 1 w 703"/>
                    <a:gd name="T3" fmla="*/ 4 h 317"/>
                    <a:gd name="T4" fmla="*/ 0 w 703"/>
                    <a:gd name="T5" fmla="*/ 5 h 317"/>
                    <a:gd name="T6" fmla="*/ 1 w 703"/>
                    <a:gd name="T7" fmla="*/ 5 h 317"/>
                    <a:gd name="T8" fmla="*/ 1 w 703"/>
                    <a:gd name="T9" fmla="*/ 6 h 317"/>
                    <a:gd name="T10" fmla="*/ 2 w 703"/>
                    <a:gd name="T11" fmla="*/ 6 h 317"/>
                    <a:gd name="T12" fmla="*/ 1 w 703"/>
                    <a:gd name="T13" fmla="*/ 6 h 317"/>
                    <a:gd name="T14" fmla="*/ 2 w 703"/>
                    <a:gd name="T15" fmla="*/ 6 h 317"/>
                    <a:gd name="T16" fmla="*/ 3 w 703"/>
                    <a:gd name="T17" fmla="*/ 7 h 317"/>
                    <a:gd name="T18" fmla="*/ 4 w 703"/>
                    <a:gd name="T19" fmla="*/ 6 h 317"/>
                    <a:gd name="T20" fmla="*/ 6 w 703"/>
                    <a:gd name="T21" fmla="*/ 7 h 317"/>
                    <a:gd name="T22" fmla="*/ 9 w 703"/>
                    <a:gd name="T23" fmla="*/ 6 h 317"/>
                    <a:gd name="T24" fmla="*/ 9 w 703"/>
                    <a:gd name="T25" fmla="*/ 7 h 317"/>
                    <a:gd name="T26" fmla="*/ 9 w 703"/>
                    <a:gd name="T27" fmla="*/ 6 h 317"/>
                    <a:gd name="T28" fmla="*/ 15 w 703"/>
                    <a:gd name="T29" fmla="*/ 6 h 317"/>
                    <a:gd name="T30" fmla="*/ 16 w 703"/>
                    <a:gd name="T31" fmla="*/ 6 h 317"/>
                    <a:gd name="T32" fmla="*/ 16 w 703"/>
                    <a:gd name="T33" fmla="*/ 3 h 317"/>
                    <a:gd name="T34" fmla="*/ 16 w 703"/>
                    <a:gd name="T35" fmla="*/ 3 h 317"/>
                    <a:gd name="T36" fmla="*/ 15 w 703"/>
                    <a:gd name="T37" fmla="*/ 1 h 317"/>
                    <a:gd name="T38" fmla="*/ 13 w 703"/>
                    <a:gd name="T39" fmla="*/ 1 h 317"/>
                    <a:gd name="T40" fmla="*/ 11 w 703"/>
                    <a:gd name="T41" fmla="*/ 1 h 317"/>
                    <a:gd name="T42" fmla="*/ 8 w 703"/>
                    <a:gd name="T43" fmla="*/ 0 h 317"/>
                    <a:gd name="T44" fmla="*/ 6 w 703"/>
                    <a:gd name="T45" fmla="*/ 0 h 317"/>
                    <a:gd name="T46" fmla="*/ 4 w 703"/>
                    <a:gd name="T47" fmla="*/ 1 h 317"/>
                    <a:gd name="T48" fmla="*/ 3 w 703"/>
                    <a:gd name="T49" fmla="*/ 1 h 317"/>
                    <a:gd name="T50" fmla="*/ 3 w 703"/>
                    <a:gd name="T51" fmla="*/ 2 h 317"/>
                    <a:gd name="T52" fmla="*/ 0 w 703"/>
                    <a:gd name="T53" fmla="*/ 3 h 3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03"/>
                    <a:gd name="T82" fmla="*/ 0 h 317"/>
                    <a:gd name="T83" fmla="*/ 703 w 703"/>
                    <a:gd name="T84" fmla="*/ 317 h 3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03" h="317">
                      <a:moveTo>
                        <a:pt x="0" y="106"/>
                      </a:moveTo>
                      <a:lnTo>
                        <a:pt x="27" y="188"/>
                      </a:lnTo>
                      <a:lnTo>
                        <a:pt x="1" y="196"/>
                      </a:lnTo>
                      <a:lnTo>
                        <a:pt x="27" y="210"/>
                      </a:lnTo>
                      <a:lnTo>
                        <a:pt x="39" y="260"/>
                      </a:lnTo>
                      <a:lnTo>
                        <a:pt x="79" y="254"/>
                      </a:lnTo>
                      <a:lnTo>
                        <a:pt x="39" y="276"/>
                      </a:lnTo>
                      <a:lnTo>
                        <a:pt x="84" y="267"/>
                      </a:lnTo>
                      <a:lnTo>
                        <a:pt x="136" y="300"/>
                      </a:lnTo>
                      <a:lnTo>
                        <a:pt x="179" y="265"/>
                      </a:lnTo>
                      <a:lnTo>
                        <a:pt x="246" y="311"/>
                      </a:lnTo>
                      <a:lnTo>
                        <a:pt x="368" y="265"/>
                      </a:lnTo>
                      <a:lnTo>
                        <a:pt x="366" y="317"/>
                      </a:lnTo>
                      <a:lnTo>
                        <a:pt x="388" y="265"/>
                      </a:lnTo>
                      <a:lnTo>
                        <a:pt x="618" y="253"/>
                      </a:lnTo>
                      <a:lnTo>
                        <a:pt x="703" y="249"/>
                      </a:lnTo>
                      <a:lnTo>
                        <a:pt x="675" y="139"/>
                      </a:lnTo>
                      <a:lnTo>
                        <a:pt x="695" y="115"/>
                      </a:lnTo>
                      <a:lnTo>
                        <a:pt x="624" y="20"/>
                      </a:lnTo>
                      <a:lnTo>
                        <a:pt x="577" y="20"/>
                      </a:lnTo>
                      <a:lnTo>
                        <a:pt x="449" y="60"/>
                      </a:lnTo>
                      <a:lnTo>
                        <a:pt x="336" y="0"/>
                      </a:lnTo>
                      <a:lnTo>
                        <a:pt x="267" y="1"/>
                      </a:lnTo>
                      <a:lnTo>
                        <a:pt x="180" y="56"/>
                      </a:lnTo>
                      <a:lnTo>
                        <a:pt x="108" y="41"/>
                      </a:lnTo>
                      <a:lnTo>
                        <a:pt x="132" y="70"/>
                      </a:lnTo>
                      <a:lnTo>
                        <a:pt x="0" y="10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0" name="Freeform 421"/>
                <p:cNvSpPr/>
                <p:nvPr/>
              </p:nvSpPr>
              <p:spPr bwMode="auto">
                <a:xfrm>
                  <a:off x="1637" y="2312"/>
                  <a:ext cx="43" cy="59"/>
                </a:xfrm>
                <a:custGeom>
                  <a:avLst/>
                  <a:gdLst>
                    <a:gd name="T0" fmla="*/ 0 w 152"/>
                    <a:gd name="T1" fmla="*/ 4 h 209"/>
                    <a:gd name="T2" fmla="*/ 0 w 152"/>
                    <a:gd name="T3" fmla="*/ 4 h 209"/>
                    <a:gd name="T4" fmla="*/ 0 w 152"/>
                    <a:gd name="T5" fmla="*/ 5 h 209"/>
                    <a:gd name="T6" fmla="*/ 3 w 152"/>
                    <a:gd name="T7" fmla="*/ 4 h 209"/>
                    <a:gd name="T8" fmla="*/ 3 w 152"/>
                    <a:gd name="T9" fmla="*/ 1 h 209"/>
                    <a:gd name="T10" fmla="*/ 3 w 152"/>
                    <a:gd name="T11" fmla="*/ 1 h 209"/>
                    <a:gd name="T12" fmla="*/ 2 w 152"/>
                    <a:gd name="T13" fmla="*/ 1 h 209"/>
                    <a:gd name="T14" fmla="*/ 2 w 152"/>
                    <a:gd name="T15" fmla="*/ 1 h 209"/>
                    <a:gd name="T16" fmla="*/ 2 w 152"/>
                    <a:gd name="T17" fmla="*/ 0 h 209"/>
                    <a:gd name="T18" fmla="*/ 2 w 152"/>
                    <a:gd name="T19" fmla="*/ 0 h 209"/>
                    <a:gd name="T20" fmla="*/ 1 w 152"/>
                    <a:gd name="T21" fmla="*/ 1 h 209"/>
                    <a:gd name="T22" fmla="*/ 0 w 152"/>
                    <a:gd name="T23" fmla="*/ 1 h 209"/>
                    <a:gd name="T24" fmla="*/ 1 w 152"/>
                    <a:gd name="T25" fmla="*/ 2 h 209"/>
                    <a:gd name="T26" fmla="*/ 0 w 152"/>
                    <a:gd name="T27" fmla="*/ 3 h 209"/>
                    <a:gd name="T28" fmla="*/ 1 w 152"/>
                    <a:gd name="T29" fmla="*/ 3 h 209"/>
                    <a:gd name="T30" fmla="*/ 0 w 152"/>
                    <a:gd name="T31" fmla="*/ 4 h 209"/>
                    <a:gd name="T32" fmla="*/ 1 w 152"/>
                    <a:gd name="T33" fmla="*/ 3 h 209"/>
                    <a:gd name="T34" fmla="*/ 0 w 152"/>
                    <a:gd name="T35" fmla="*/ 4 h 2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2"/>
                    <a:gd name="T55" fmla="*/ 0 h 209"/>
                    <a:gd name="T56" fmla="*/ 152 w 152"/>
                    <a:gd name="T57" fmla="*/ 209 h 2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2" h="209">
                      <a:moveTo>
                        <a:pt x="0" y="177"/>
                      </a:moveTo>
                      <a:lnTo>
                        <a:pt x="18" y="193"/>
                      </a:lnTo>
                      <a:lnTo>
                        <a:pt x="2" y="209"/>
                      </a:lnTo>
                      <a:lnTo>
                        <a:pt x="142" y="178"/>
                      </a:lnTo>
                      <a:lnTo>
                        <a:pt x="152" y="67"/>
                      </a:lnTo>
                      <a:lnTo>
                        <a:pt x="133" y="41"/>
                      </a:lnTo>
                      <a:lnTo>
                        <a:pt x="93" y="54"/>
                      </a:lnTo>
                      <a:lnTo>
                        <a:pt x="79" y="37"/>
                      </a:lnTo>
                      <a:lnTo>
                        <a:pt x="96" y="12"/>
                      </a:lnTo>
                      <a:lnTo>
                        <a:pt x="79" y="0"/>
                      </a:lnTo>
                      <a:lnTo>
                        <a:pt x="63" y="52"/>
                      </a:lnTo>
                      <a:lnTo>
                        <a:pt x="2" y="67"/>
                      </a:lnTo>
                      <a:lnTo>
                        <a:pt x="22" y="79"/>
                      </a:lnTo>
                      <a:lnTo>
                        <a:pt x="8" y="109"/>
                      </a:lnTo>
                      <a:lnTo>
                        <a:pt x="49" y="117"/>
                      </a:lnTo>
                      <a:lnTo>
                        <a:pt x="13" y="158"/>
                      </a:lnTo>
                      <a:lnTo>
                        <a:pt x="53" y="148"/>
                      </a:lnTo>
                      <a:lnTo>
                        <a:pt x="0" y="17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1" name="Freeform 422"/>
                <p:cNvSpPr/>
                <p:nvPr/>
              </p:nvSpPr>
              <p:spPr bwMode="auto">
                <a:xfrm>
                  <a:off x="1660" y="2308"/>
                  <a:ext cx="27" cy="23"/>
                </a:xfrm>
                <a:custGeom>
                  <a:avLst/>
                  <a:gdLst>
                    <a:gd name="T0" fmla="*/ 0 w 97"/>
                    <a:gd name="T1" fmla="*/ 1 h 82"/>
                    <a:gd name="T2" fmla="*/ 0 w 97"/>
                    <a:gd name="T3" fmla="*/ 1 h 82"/>
                    <a:gd name="T4" fmla="*/ 1 w 97"/>
                    <a:gd name="T5" fmla="*/ 1 h 82"/>
                    <a:gd name="T6" fmla="*/ 2 w 97"/>
                    <a:gd name="T7" fmla="*/ 2 h 82"/>
                    <a:gd name="T8" fmla="*/ 2 w 97"/>
                    <a:gd name="T9" fmla="*/ 1 h 82"/>
                    <a:gd name="T10" fmla="*/ 2 w 97"/>
                    <a:gd name="T11" fmla="*/ 0 h 82"/>
                    <a:gd name="T12" fmla="*/ 1 w 97"/>
                    <a:gd name="T13" fmla="*/ 0 h 82"/>
                    <a:gd name="T14" fmla="*/ 0 w 97"/>
                    <a:gd name="T15" fmla="*/ 1 h 82"/>
                    <a:gd name="T16" fmla="*/ 0 w 97"/>
                    <a:gd name="T17" fmla="*/ 1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82"/>
                    <a:gd name="T29" fmla="*/ 97 w 97"/>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82">
                      <a:moveTo>
                        <a:pt x="0" y="52"/>
                      </a:moveTo>
                      <a:lnTo>
                        <a:pt x="14" y="69"/>
                      </a:lnTo>
                      <a:lnTo>
                        <a:pt x="54" y="56"/>
                      </a:lnTo>
                      <a:lnTo>
                        <a:pt x="73" y="82"/>
                      </a:lnTo>
                      <a:lnTo>
                        <a:pt x="97" y="52"/>
                      </a:lnTo>
                      <a:lnTo>
                        <a:pt x="74" y="15"/>
                      </a:lnTo>
                      <a:lnTo>
                        <a:pt x="29" y="0"/>
                      </a:lnTo>
                      <a:lnTo>
                        <a:pt x="17" y="27"/>
                      </a:lnTo>
                      <a:lnTo>
                        <a:pt x="0" y="5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2" name="Freeform 423"/>
                <p:cNvSpPr/>
                <p:nvPr/>
              </p:nvSpPr>
              <p:spPr bwMode="auto">
                <a:xfrm>
                  <a:off x="1672" y="2256"/>
                  <a:ext cx="8" cy="9"/>
                </a:xfrm>
                <a:custGeom>
                  <a:avLst/>
                  <a:gdLst>
                    <a:gd name="T0" fmla="*/ 0 w 26"/>
                    <a:gd name="T1" fmla="*/ 1 h 35"/>
                    <a:gd name="T2" fmla="*/ 0 w 26"/>
                    <a:gd name="T3" fmla="*/ 0 h 35"/>
                    <a:gd name="T4" fmla="*/ 1 w 26"/>
                    <a:gd name="T5" fmla="*/ 0 h 35"/>
                    <a:gd name="T6" fmla="*/ 0 w 26"/>
                    <a:gd name="T7" fmla="*/ 1 h 35"/>
                    <a:gd name="T8" fmla="*/ 0 60000 65536"/>
                    <a:gd name="T9" fmla="*/ 0 60000 65536"/>
                    <a:gd name="T10" fmla="*/ 0 60000 65536"/>
                    <a:gd name="T11" fmla="*/ 0 60000 65536"/>
                    <a:gd name="T12" fmla="*/ 0 w 26"/>
                    <a:gd name="T13" fmla="*/ 0 h 35"/>
                    <a:gd name="T14" fmla="*/ 26 w 26"/>
                    <a:gd name="T15" fmla="*/ 35 h 35"/>
                  </a:gdLst>
                  <a:ahLst/>
                  <a:cxnLst>
                    <a:cxn ang="T8">
                      <a:pos x="T0" y="T1"/>
                    </a:cxn>
                    <a:cxn ang="T9">
                      <a:pos x="T2" y="T3"/>
                    </a:cxn>
                    <a:cxn ang="T10">
                      <a:pos x="T4" y="T5"/>
                    </a:cxn>
                    <a:cxn ang="T11">
                      <a:pos x="T6" y="T7"/>
                    </a:cxn>
                  </a:cxnLst>
                  <a:rect l="T12" t="T13" r="T14" b="T15"/>
                  <a:pathLst>
                    <a:path w="26" h="35">
                      <a:moveTo>
                        <a:pt x="0" y="35"/>
                      </a:moveTo>
                      <a:lnTo>
                        <a:pt x="0" y="8"/>
                      </a:lnTo>
                      <a:lnTo>
                        <a:pt x="26" y="0"/>
                      </a:lnTo>
                      <a:lnTo>
                        <a:pt x="0" y="3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3" name="Freeform 424"/>
                <p:cNvSpPr/>
                <p:nvPr/>
              </p:nvSpPr>
              <p:spPr bwMode="auto">
                <a:xfrm>
                  <a:off x="1675" y="2266"/>
                  <a:ext cx="6" cy="7"/>
                </a:xfrm>
                <a:custGeom>
                  <a:avLst/>
                  <a:gdLst>
                    <a:gd name="T0" fmla="*/ 0 w 22"/>
                    <a:gd name="T1" fmla="*/ 0 h 24"/>
                    <a:gd name="T2" fmla="*/ 0 w 22"/>
                    <a:gd name="T3" fmla="*/ 0 h 24"/>
                    <a:gd name="T4" fmla="*/ 1 w 22"/>
                    <a:gd name="T5" fmla="*/ 1 h 24"/>
                    <a:gd name="T6" fmla="*/ 0 w 22"/>
                    <a:gd name="T7" fmla="*/ 0 h 24"/>
                    <a:gd name="T8" fmla="*/ 0 60000 65536"/>
                    <a:gd name="T9" fmla="*/ 0 60000 65536"/>
                    <a:gd name="T10" fmla="*/ 0 60000 65536"/>
                    <a:gd name="T11" fmla="*/ 0 60000 65536"/>
                    <a:gd name="T12" fmla="*/ 0 w 22"/>
                    <a:gd name="T13" fmla="*/ 0 h 24"/>
                    <a:gd name="T14" fmla="*/ 22 w 22"/>
                    <a:gd name="T15" fmla="*/ 24 h 24"/>
                  </a:gdLst>
                  <a:ahLst/>
                  <a:cxnLst>
                    <a:cxn ang="T8">
                      <a:pos x="T0" y="T1"/>
                    </a:cxn>
                    <a:cxn ang="T9">
                      <a:pos x="T2" y="T3"/>
                    </a:cxn>
                    <a:cxn ang="T10">
                      <a:pos x="T4" y="T5"/>
                    </a:cxn>
                    <a:cxn ang="T11">
                      <a:pos x="T6" y="T7"/>
                    </a:cxn>
                  </a:cxnLst>
                  <a:rect l="T12" t="T13" r="T14" b="T15"/>
                  <a:pathLst>
                    <a:path w="22" h="24">
                      <a:moveTo>
                        <a:pt x="0" y="18"/>
                      </a:moveTo>
                      <a:lnTo>
                        <a:pt x="14" y="0"/>
                      </a:lnTo>
                      <a:lnTo>
                        <a:pt x="22" y="24"/>
                      </a:lnTo>
                      <a:lnTo>
                        <a:pt x="0" y="1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4" name="Freeform 425"/>
                <p:cNvSpPr/>
                <p:nvPr/>
              </p:nvSpPr>
              <p:spPr bwMode="auto">
                <a:xfrm>
                  <a:off x="1681" y="2250"/>
                  <a:ext cx="85" cy="149"/>
                </a:xfrm>
                <a:custGeom>
                  <a:avLst/>
                  <a:gdLst>
                    <a:gd name="T0" fmla="*/ 0 w 297"/>
                    <a:gd name="T1" fmla="*/ 3 h 521"/>
                    <a:gd name="T2" fmla="*/ 0 w 297"/>
                    <a:gd name="T3" fmla="*/ 1 h 521"/>
                    <a:gd name="T4" fmla="*/ 1 w 297"/>
                    <a:gd name="T5" fmla="*/ 0 h 521"/>
                    <a:gd name="T6" fmla="*/ 3 w 297"/>
                    <a:gd name="T7" fmla="*/ 0 h 521"/>
                    <a:gd name="T8" fmla="*/ 2 w 297"/>
                    <a:gd name="T9" fmla="*/ 1 h 521"/>
                    <a:gd name="T10" fmla="*/ 4 w 297"/>
                    <a:gd name="T11" fmla="*/ 2 h 521"/>
                    <a:gd name="T12" fmla="*/ 3 w 297"/>
                    <a:gd name="T13" fmla="*/ 4 h 521"/>
                    <a:gd name="T14" fmla="*/ 4 w 297"/>
                    <a:gd name="T15" fmla="*/ 4 h 521"/>
                    <a:gd name="T16" fmla="*/ 5 w 297"/>
                    <a:gd name="T17" fmla="*/ 7 h 521"/>
                    <a:gd name="T18" fmla="*/ 5 w 297"/>
                    <a:gd name="T19" fmla="*/ 7 h 521"/>
                    <a:gd name="T20" fmla="*/ 6 w 297"/>
                    <a:gd name="T21" fmla="*/ 8 h 521"/>
                    <a:gd name="T22" fmla="*/ 5 w 297"/>
                    <a:gd name="T23" fmla="*/ 8 h 521"/>
                    <a:gd name="T24" fmla="*/ 7 w 297"/>
                    <a:gd name="T25" fmla="*/ 9 h 521"/>
                    <a:gd name="T26" fmla="*/ 6 w 297"/>
                    <a:gd name="T27" fmla="*/ 10 h 521"/>
                    <a:gd name="T28" fmla="*/ 7 w 297"/>
                    <a:gd name="T29" fmla="*/ 11 h 521"/>
                    <a:gd name="T30" fmla="*/ 0 w 297"/>
                    <a:gd name="T31" fmla="*/ 12 h 521"/>
                    <a:gd name="T32" fmla="*/ 3 w 297"/>
                    <a:gd name="T33" fmla="*/ 10 h 521"/>
                    <a:gd name="T34" fmla="*/ 2 w 297"/>
                    <a:gd name="T35" fmla="*/ 10 h 521"/>
                    <a:gd name="T36" fmla="*/ 1 w 297"/>
                    <a:gd name="T37" fmla="*/ 9 h 521"/>
                    <a:gd name="T38" fmla="*/ 2 w 297"/>
                    <a:gd name="T39" fmla="*/ 9 h 521"/>
                    <a:gd name="T40" fmla="*/ 1 w 297"/>
                    <a:gd name="T41" fmla="*/ 8 h 521"/>
                    <a:gd name="T42" fmla="*/ 3 w 297"/>
                    <a:gd name="T43" fmla="*/ 7 h 521"/>
                    <a:gd name="T44" fmla="*/ 3 w 297"/>
                    <a:gd name="T45" fmla="*/ 6 h 521"/>
                    <a:gd name="T46" fmla="*/ 2 w 297"/>
                    <a:gd name="T47" fmla="*/ 6 h 521"/>
                    <a:gd name="T48" fmla="*/ 3 w 297"/>
                    <a:gd name="T49" fmla="*/ 5 h 521"/>
                    <a:gd name="T50" fmla="*/ 1 w 297"/>
                    <a:gd name="T51" fmla="*/ 6 h 521"/>
                    <a:gd name="T52" fmla="*/ 1 w 297"/>
                    <a:gd name="T53" fmla="*/ 4 h 521"/>
                    <a:gd name="T54" fmla="*/ 0 w 297"/>
                    <a:gd name="T55" fmla="*/ 5 h 521"/>
                    <a:gd name="T56" fmla="*/ 1 w 297"/>
                    <a:gd name="T57" fmla="*/ 3 h 521"/>
                    <a:gd name="T58" fmla="*/ 0 w 297"/>
                    <a:gd name="T59" fmla="*/ 3 h 5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521"/>
                    <a:gd name="T92" fmla="*/ 297 w 297"/>
                    <a:gd name="T93" fmla="*/ 521 h 5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521">
                      <a:moveTo>
                        <a:pt x="0" y="122"/>
                      </a:moveTo>
                      <a:lnTo>
                        <a:pt x="11" y="50"/>
                      </a:lnTo>
                      <a:lnTo>
                        <a:pt x="49" y="0"/>
                      </a:lnTo>
                      <a:lnTo>
                        <a:pt x="113" y="0"/>
                      </a:lnTo>
                      <a:lnTo>
                        <a:pt x="73" y="62"/>
                      </a:lnTo>
                      <a:lnTo>
                        <a:pt x="161" y="74"/>
                      </a:lnTo>
                      <a:lnTo>
                        <a:pt x="106" y="161"/>
                      </a:lnTo>
                      <a:lnTo>
                        <a:pt x="175" y="189"/>
                      </a:lnTo>
                      <a:lnTo>
                        <a:pt x="239" y="296"/>
                      </a:lnTo>
                      <a:lnTo>
                        <a:pt x="220" y="304"/>
                      </a:lnTo>
                      <a:lnTo>
                        <a:pt x="248" y="330"/>
                      </a:lnTo>
                      <a:lnTo>
                        <a:pt x="231" y="359"/>
                      </a:lnTo>
                      <a:lnTo>
                        <a:pt x="297" y="364"/>
                      </a:lnTo>
                      <a:lnTo>
                        <a:pt x="258" y="433"/>
                      </a:lnTo>
                      <a:lnTo>
                        <a:pt x="285" y="455"/>
                      </a:lnTo>
                      <a:lnTo>
                        <a:pt x="18" y="521"/>
                      </a:lnTo>
                      <a:lnTo>
                        <a:pt x="139" y="423"/>
                      </a:lnTo>
                      <a:lnTo>
                        <a:pt x="102" y="438"/>
                      </a:lnTo>
                      <a:lnTo>
                        <a:pt x="34" y="410"/>
                      </a:lnTo>
                      <a:lnTo>
                        <a:pt x="85" y="375"/>
                      </a:lnTo>
                      <a:lnTo>
                        <a:pt x="55" y="359"/>
                      </a:lnTo>
                      <a:lnTo>
                        <a:pt x="123" y="319"/>
                      </a:lnTo>
                      <a:lnTo>
                        <a:pt x="133" y="271"/>
                      </a:lnTo>
                      <a:lnTo>
                        <a:pt x="95" y="256"/>
                      </a:lnTo>
                      <a:lnTo>
                        <a:pt x="113" y="229"/>
                      </a:lnTo>
                      <a:lnTo>
                        <a:pt x="46" y="242"/>
                      </a:lnTo>
                      <a:lnTo>
                        <a:pt x="49" y="169"/>
                      </a:lnTo>
                      <a:lnTo>
                        <a:pt x="11" y="202"/>
                      </a:lnTo>
                      <a:lnTo>
                        <a:pt x="31" y="126"/>
                      </a:lnTo>
                      <a:lnTo>
                        <a:pt x="0" y="12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5" name="Freeform 426"/>
                <p:cNvSpPr/>
                <p:nvPr/>
              </p:nvSpPr>
              <p:spPr bwMode="auto">
                <a:xfrm>
                  <a:off x="3793" y="2153"/>
                  <a:ext cx="33" cy="12"/>
                </a:xfrm>
                <a:custGeom>
                  <a:avLst/>
                  <a:gdLst>
                    <a:gd name="T0" fmla="*/ 0 w 116"/>
                    <a:gd name="T1" fmla="*/ 0 h 42"/>
                    <a:gd name="T2" fmla="*/ 2 w 116"/>
                    <a:gd name="T3" fmla="*/ 0 h 42"/>
                    <a:gd name="T4" fmla="*/ 3 w 116"/>
                    <a:gd name="T5" fmla="*/ 1 h 42"/>
                    <a:gd name="T6" fmla="*/ 2 w 116"/>
                    <a:gd name="T7" fmla="*/ 1 h 42"/>
                    <a:gd name="T8" fmla="*/ 0 w 116"/>
                    <a:gd name="T9" fmla="*/ 0 h 42"/>
                    <a:gd name="T10" fmla="*/ 0 60000 65536"/>
                    <a:gd name="T11" fmla="*/ 0 60000 65536"/>
                    <a:gd name="T12" fmla="*/ 0 60000 65536"/>
                    <a:gd name="T13" fmla="*/ 0 60000 65536"/>
                    <a:gd name="T14" fmla="*/ 0 60000 65536"/>
                    <a:gd name="T15" fmla="*/ 0 w 116"/>
                    <a:gd name="T16" fmla="*/ 0 h 42"/>
                    <a:gd name="T17" fmla="*/ 116 w 116"/>
                    <a:gd name="T18" fmla="*/ 42 h 42"/>
                  </a:gdLst>
                  <a:ahLst/>
                  <a:cxnLst>
                    <a:cxn ang="T10">
                      <a:pos x="T0" y="T1"/>
                    </a:cxn>
                    <a:cxn ang="T11">
                      <a:pos x="T2" y="T3"/>
                    </a:cxn>
                    <a:cxn ang="T12">
                      <a:pos x="T4" y="T5"/>
                    </a:cxn>
                    <a:cxn ang="T13">
                      <a:pos x="T6" y="T7"/>
                    </a:cxn>
                    <a:cxn ang="T14">
                      <a:pos x="T8" y="T9"/>
                    </a:cxn>
                  </a:cxnLst>
                  <a:rect l="T15" t="T16" r="T17" b="T18"/>
                  <a:pathLst>
                    <a:path w="116" h="42">
                      <a:moveTo>
                        <a:pt x="0" y="14"/>
                      </a:moveTo>
                      <a:lnTo>
                        <a:pt x="71" y="0"/>
                      </a:lnTo>
                      <a:lnTo>
                        <a:pt x="116" y="21"/>
                      </a:lnTo>
                      <a:lnTo>
                        <a:pt x="92" y="42"/>
                      </a:lnTo>
                      <a:lnTo>
                        <a:pt x="0" y="1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6" name="Freeform 427"/>
                <p:cNvSpPr/>
                <p:nvPr/>
              </p:nvSpPr>
              <p:spPr bwMode="auto">
                <a:xfrm>
                  <a:off x="2859" y="2788"/>
                  <a:ext cx="77" cy="188"/>
                </a:xfrm>
                <a:custGeom>
                  <a:avLst/>
                  <a:gdLst>
                    <a:gd name="T0" fmla="*/ 0 w 268"/>
                    <a:gd name="T1" fmla="*/ 1 h 659"/>
                    <a:gd name="T2" fmla="*/ 1 w 268"/>
                    <a:gd name="T3" fmla="*/ 2 h 659"/>
                    <a:gd name="T4" fmla="*/ 2 w 268"/>
                    <a:gd name="T5" fmla="*/ 3 h 659"/>
                    <a:gd name="T6" fmla="*/ 1 w 268"/>
                    <a:gd name="T7" fmla="*/ 4 h 659"/>
                    <a:gd name="T8" fmla="*/ 4 w 268"/>
                    <a:gd name="T9" fmla="*/ 6 h 659"/>
                    <a:gd name="T10" fmla="*/ 5 w 268"/>
                    <a:gd name="T11" fmla="*/ 9 h 659"/>
                    <a:gd name="T12" fmla="*/ 5 w 268"/>
                    <a:gd name="T13" fmla="*/ 11 h 659"/>
                    <a:gd name="T14" fmla="*/ 2 w 268"/>
                    <a:gd name="T15" fmla="*/ 13 h 659"/>
                    <a:gd name="T16" fmla="*/ 3 w 268"/>
                    <a:gd name="T17" fmla="*/ 15 h 659"/>
                    <a:gd name="T18" fmla="*/ 3 w 268"/>
                    <a:gd name="T19" fmla="*/ 14 h 659"/>
                    <a:gd name="T20" fmla="*/ 4 w 268"/>
                    <a:gd name="T21" fmla="*/ 14 h 659"/>
                    <a:gd name="T22" fmla="*/ 4 w 268"/>
                    <a:gd name="T23" fmla="*/ 13 h 659"/>
                    <a:gd name="T24" fmla="*/ 6 w 268"/>
                    <a:gd name="T25" fmla="*/ 12 h 659"/>
                    <a:gd name="T26" fmla="*/ 6 w 268"/>
                    <a:gd name="T27" fmla="*/ 8 h 659"/>
                    <a:gd name="T28" fmla="*/ 3 w 268"/>
                    <a:gd name="T29" fmla="*/ 5 h 659"/>
                    <a:gd name="T30" fmla="*/ 3 w 268"/>
                    <a:gd name="T31" fmla="*/ 3 h 659"/>
                    <a:gd name="T32" fmla="*/ 5 w 268"/>
                    <a:gd name="T33" fmla="*/ 2 h 659"/>
                    <a:gd name="T34" fmla="*/ 3 w 268"/>
                    <a:gd name="T35" fmla="*/ 0 h 659"/>
                    <a:gd name="T36" fmla="*/ 0 w 268"/>
                    <a:gd name="T37" fmla="*/ 1 h 6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659"/>
                    <a:gd name="T59" fmla="*/ 268 w 268"/>
                    <a:gd name="T60" fmla="*/ 659 h 6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659">
                      <a:moveTo>
                        <a:pt x="0" y="34"/>
                      </a:moveTo>
                      <a:lnTo>
                        <a:pt x="39" y="101"/>
                      </a:lnTo>
                      <a:lnTo>
                        <a:pt x="92" y="128"/>
                      </a:lnTo>
                      <a:lnTo>
                        <a:pt x="65" y="181"/>
                      </a:lnTo>
                      <a:lnTo>
                        <a:pt x="158" y="268"/>
                      </a:lnTo>
                      <a:lnTo>
                        <a:pt x="201" y="387"/>
                      </a:lnTo>
                      <a:lnTo>
                        <a:pt x="204" y="489"/>
                      </a:lnTo>
                      <a:lnTo>
                        <a:pt x="87" y="577"/>
                      </a:lnTo>
                      <a:lnTo>
                        <a:pt x="110" y="659"/>
                      </a:lnTo>
                      <a:lnTo>
                        <a:pt x="143" y="602"/>
                      </a:lnTo>
                      <a:lnTo>
                        <a:pt x="165" y="615"/>
                      </a:lnTo>
                      <a:lnTo>
                        <a:pt x="175" y="580"/>
                      </a:lnTo>
                      <a:lnTo>
                        <a:pt x="268" y="519"/>
                      </a:lnTo>
                      <a:lnTo>
                        <a:pt x="254" y="354"/>
                      </a:lnTo>
                      <a:lnTo>
                        <a:pt x="129" y="201"/>
                      </a:lnTo>
                      <a:lnTo>
                        <a:pt x="142" y="151"/>
                      </a:lnTo>
                      <a:lnTo>
                        <a:pt x="217" y="76"/>
                      </a:lnTo>
                      <a:lnTo>
                        <a:pt x="115" y="0"/>
                      </a:lnTo>
                      <a:lnTo>
                        <a:pt x="0" y="3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7" name="Freeform 428"/>
                <p:cNvSpPr/>
                <p:nvPr/>
              </p:nvSpPr>
              <p:spPr bwMode="auto">
                <a:xfrm>
                  <a:off x="2219" y="2842"/>
                  <a:ext cx="105" cy="83"/>
                </a:xfrm>
                <a:custGeom>
                  <a:avLst/>
                  <a:gdLst>
                    <a:gd name="T0" fmla="*/ 0 w 369"/>
                    <a:gd name="T1" fmla="*/ 7 h 289"/>
                    <a:gd name="T2" fmla="*/ 2 w 369"/>
                    <a:gd name="T3" fmla="*/ 5 h 289"/>
                    <a:gd name="T4" fmla="*/ 2 w 369"/>
                    <a:gd name="T5" fmla="*/ 5 h 289"/>
                    <a:gd name="T6" fmla="*/ 3 w 369"/>
                    <a:gd name="T7" fmla="*/ 4 h 289"/>
                    <a:gd name="T8" fmla="*/ 5 w 369"/>
                    <a:gd name="T9" fmla="*/ 1 h 289"/>
                    <a:gd name="T10" fmla="*/ 8 w 369"/>
                    <a:gd name="T11" fmla="*/ 0 h 289"/>
                    <a:gd name="T12" fmla="*/ 9 w 369"/>
                    <a:gd name="T13" fmla="*/ 3 h 289"/>
                    <a:gd name="T14" fmla="*/ 8 w 369"/>
                    <a:gd name="T15" fmla="*/ 4 h 289"/>
                    <a:gd name="T16" fmla="*/ 5 w 369"/>
                    <a:gd name="T17" fmla="*/ 5 h 289"/>
                    <a:gd name="T18" fmla="*/ 0 w 369"/>
                    <a:gd name="T19" fmla="*/ 7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289"/>
                    <a:gd name="T32" fmla="*/ 369 w 369"/>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289">
                      <a:moveTo>
                        <a:pt x="0" y="289"/>
                      </a:moveTo>
                      <a:lnTo>
                        <a:pt x="96" y="225"/>
                      </a:lnTo>
                      <a:lnTo>
                        <a:pt x="79" y="194"/>
                      </a:lnTo>
                      <a:lnTo>
                        <a:pt x="108" y="157"/>
                      </a:lnTo>
                      <a:lnTo>
                        <a:pt x="207" y="33"/>
                      </a:lnTo>
                      <a:lnTo>
                        <a:pt x="329" y="0"/>
                      </a:lnTo>
                      <a:lnTo>
                        <a:pt x="369" y="113"/>
                      </a:lnTo>
                      <a:lnTo>
                        <a:pt x="336" y="157"/>
                      </a:lnTo>
                      <a:lnTo>
                        <a:pt x="197" y="232"/>
                      </a:lnTo>
                      <a:lnTo>
                        <a:pt x="0" y="28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8" name="Freeform 429"/>
                <p:cNvSpPr/>
                <p:nvPr/>
              </p:nvSpPr>
              <p:spPr bwMode="auto">
                <a:xfrm>
                  <a:off x="2211" y="2864"/>
                  <a:ext cx="39" cy="61"/>
                </a:xfrm>
                <a:custGeom>
                  <a:avLst/>
                  <a:gdLst>
                    <a:gd name="T0" fmla="*/ 0 w 137"/>
                    <a:gd name="T1" fmla="*/ 1 h 211"/>
                    <a:gd name="T2" fmla="*/ 1 w 137"/>
                    <a:gd name="T3" fmla="*/ 5 h 211"/>
                    <a:gd name="T4" fmla="*/ 3 w 137"/>
                    <a:gd name="T5" fmla="*/ 3 h 211"/>
                    <a:gd name="T6" fmla="*/ 3 w 137"/>
                    <a:gd name="T7" fmla="*/ 3 h 211"/>
                    <a:gd name="T8" fmla="*/ 3 w 137"/>
                    <a:gd name="T9" fmla="*/ 2 h 211"/>
                    <a:gd name="T10" fmla="*/ 3 w 137"/>
                    <a:gd name="T11" fmla="*/ 1 h 211"/>
                    <a:gd name="T12" fmla="*/ 1 w 137"/>
                    <a:gd name="T13" fmla="*/ 0 h 211"/>
                    <a:gd name="T14" fmla="*/ 0 w 137"/>
                    <a:gd name="T15" fmla="*/ 1 h 211"/>
                    <a:gd name="T16" fmla="*/ 0 60000 65536"/>
                    <a:gd name="T17" fmla="*/ 0 60000 65536"/>
                    <a:gd name="T18" fmla="*/ 0 60000 65536"/>
                    <a:gd name="T19" fmla="*/ 0 60000 65536"/>
                    <a:gd name="T20" fmla="*/ 0 60000 65536"/>
                    <a:gd name="T21" fmla="*/ 0 60000 65536"/>
                    <a:gd name="T22" fmla="*/ 0 60000 65536"/>
                    <a:gd name="T23" fmla="*/ 0 60000 65536"/>
                    <a:gd name="T24" fmla="*/ 0 w 137"/>
                    <a:gd name="T25" fmla="*/ 0 h 211"/>
                    <a:gd name="T26" fmla="*/ 137 w 137"/>
                    <a:gd name="T27" fmla="*/ 211 h 2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 h="211">
                      <a:moveTo>
                        <a:pt x="0" y="42"/>
                      </a:moveTo>
                      <a:lnTo>
                        <a:pt x="29" y="211"/>
                      </a:lnTo>
                      <a:lnTo>
                        <a:pt x="125" y="147"/>
                      </a:lnTo>
                      <a:lnTo>
                        <a:pt x="108" y="116"/>
                      </a:lnTo>
                      <a:lnTo>
                        <a:pt x="137" y="79"/>
                      </a:lnTo>
                      <a:lnTo>
                        <a:pt x="137" y="32"/>
                      </a:lnTo>
                      <a:lnTo>
                        <a:pt x="67" y="0"/>
                      </a:lnTo>
                      <a:lnTo>
                        <a:pt x="0" y="4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49" name="Freeform 430"/>
                <p:cNvSpPr/>
                <p:nvPr/>
              </p:nvSpPr>
              <p:spPr bwMode="auto">
                <a:xfrm>
                  <a:off x="1896" y="2448"/>
                  <a:ext cx="102" cy="92"/>
                </a:xfrm>
                <a:custGeom>
                  <a:avLst/>
                  <a:gdLst>
                    <a:gd name="T0" fmla="*/ 0 w 356"/>
                    <a:gd name="T1" fmla="*/ 2 h 323"/>
                    <a:gd name="T2" fmla="*/ 0 w 356"/>
                    <a:gd name="T3" fmla="*/ 1 h 323"/>
                    <a:gd name="T4" fmla="*/ 2 w 356"/>
                    <a:gd name="T5" fmla="*/ 0 h 323"/>
                    <a:gd name="T6" fmla="*/ 4 w 356"/>
                    <a:gd name="T7" fmla="*/ 1 h 323"/>
                    <a:gd name="T8" fmla="*/ 6 w 356"/>
                    <a:gd name="T9" fmla="*/ 1 h 323"/>
                    <a:gd name="T10" fmla="*/ 8 w 356"/>
                    <a:gd name="T11" fmla="*/ 3 h 323"/>
                    <a:gd name="T12" fmla="*/ 8 w 356"/>
                    <a:gd name="T13" fmla="*/ 6 h 323"/>
                    <a:gd name="T14" fmla="*/ 8 w 356"/>
                    <a:gd name="T15" fmla="*/ 7 h 323"/>
                    <a:gd name="T16" fmla="*/ 7 w 356"/>
                    <a:gd name="T17" fmla="*/ 7 h 323"/>
                    <a:gd name="T18" fmla="*/ 6 w 356"/>
                    <a:gd name="T19" fmla="*/ 5 h 323"/>
                    <a:gd name="T20" fmla="*/ 5 w 356"/>
                    <a:gd name="T21" fmla="*/ 6 h 323"/>
                    <a:gd name="T22" fmla="*/ 2 w 356"/>
                    <a:gd name="T23" fmla="*/ 4 h 323"/>
                    <a:gd name="T24" fmla="*/ 1 w 356"/>
                    <a:gd name="T25" fmla="*/ 2 h 323"/>
                    <a:gd name="T26" fmla="*/ 0 w 356"/>
                    <a:gd name="T27" fmla="*/ 3 h 323"/>
                    <a:gd name="T28" fmla="*/ 0 w 356"/>
                    <a:gd name="T29" fmla="*/ 2 h 3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6"/>
                    <a:gd name="T46" fmla="*/ 0 h 323"/>
                    <a:gd name="T47" fmla="*/ 356 w 356"/>
                    <a:gd name="T48" fmla="*/ 323 h 3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6" h="323">
                      <a:moveTo>
                        <a:pt x="0" y="76"/>
                      </a:moveTo>
                      <a:lnTo>
                        <a:pt x="0" y="23"/>
                      </a:lnTo>
                      <a:lnTo>
                        <a:pt x="91" y="0"/>
                      </a:lnTo>
                      <a:lnTo>
                        <a:pt x="164" y="64"/>
                      </a:lnTo>
                      <a:lnTo>
                        <a:pt x="245" y="46"/>
                      </a:lnTo>
                      <a:lnTo>
                        <a:pt x="345" y="146"/>
                      </a:lnTo>
                      <a:lnTo>
                        <a:pt x="332" y="253"/>
                      </a:lnTo>
                      <a:lnTo>
                        <a:pt x="356" y="299"/>
                      </a:lnTo>
                      <a:lnTo>
                        <a:pt x="281" y="323"/>
                      </a:lnTo>
                      <a:lnTo>
                        <a:pt x="243" y="235"/>
                      </a:lnTo>
                      <a:lnTo>
                        <a:pt x="211" y="272"/>
                      </a:lnTo>
                      <a:lnTo>
                        <a:pt x="91" y="183"/>
                      </a:lnTo>
                      <a:lnTo>
                        <a:pt x="33" y="89"/>
                      </a:lnTo>
                      <a:lnTo>
                        <a:pt x="2" y="110"/>
                      </a:lnTo>
                      <a:lnTo>
                        <a:pt x="0" y="7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0" name="Freeform 431"/>
                <p:cNvSpPr/>
                <p:nvPr/>
              </p:nvSpPr>
              <p:spPr bwMode="auto">
                <a:xfrm>
                  <a:off x="1872" y="3156"/>
                  <a:ext cx="139" cy="157"/>
                </a:xfrm>
                <a:custGeom>
                  <a:avLst/>
                  <a:gdLst>
                    <a:gd name="T0" fmla="*/ 0 w 485"/>
                    <a:gd name="T1" fmla="*/ 12 h 550"/>
                    <a:gd name="T2" fmla="*/ 1 w 485"/>
                    <a:gd name="T3" fmla="*/ 12 h 550"/>
                    <a:gd name="T4" fmla="*/ 9 w 485"/>
                    <a:gd name="T5" fmla="*/ 13 h 550"/>
                    <a:gd name="T6" fmla="*/ 11 w 485"/>
                    <a:gd name="T7" fmla="*/ 12 h 550"/>
                    <a:gd name="T8" fmla="*/ 9 w 485"/>
                    <a:gd name="T9" fmla="*/ 11 h 550"/>
                    <a:gd name="T10" fmla="*/ 9 w 485"/>
                    <a:gd name="T11" fmla="*/ 7 h 550"/>
                    <a:gd name="T12" fmla="*/ 11 w 485"/>
                    <a:gd name="T13" fmla="*/ 7 h 550"/>
                    <a:gd name="T14" fmla="*/ 11 w 485"/>
                    <a:gd name="T15" fmla="*/ 5 h 550"/>
                    <a:gd name="T16" fmla="*/ 9 w 485"/>
                    <a:gd name="T17" fmla="*/ 5 h 550"/>
                    <a:gd name="T18" fmla="*/ 9 w 485"/>
                    <a:gd name="T19" fmla="*/ 2 h 550"/>
                    <a:gd name="T20" fmla="*/ 8 w 485"/>
                    <a:gd name="T21" fmla="*/ 1 h 550"/>
                    <a:gd name="T22" fmla="*/ 7 w 485"/>
                    <a:gd name="T23" fmla="*/ 1 h 550"/>
                    <a:gd name="T24" fmla="*/ 7 w 485"/>
                    <a:gd name="T25" fmla="*/ 2 h 550"/>
                    <a:gd name="T26" fmla="*/ 5 w 485"/>
                    <a:gd name="T27" fmla="*/ 2 h 550"/>
                    <a:gd name="T28" fmla="*/ 4 w 485"/>
                    <a:gd name="T29" fmla="*/ 0 h 550"/>
                    <a:gd name="T30" fmla="*/ 1 w 485"/>
                    <a:gd name="T31" fmla="*/ 1 h 550"/>
                    <a:gd name="T32" fmla="*/ 2 w 485"/>
                    <a:gd name="T33" fmla="*/ 5 h 550"/>
                    <a:gd name="T34" fmla="*/ 0 w 485"/>
                    <a:gd name="T35" fmla="*/ 12 h 5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5"/>
                    <a:gd name="T55" fmla="*/ 0 h 550"/>
                    <a:gd name="T56" fmla="*/ 485 w 485"/>
                    <a:gd name="T57" fmla="*/ 550 h 5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5" h="550">
                      <a:moveTo>
                        <a:pt x="0" y="515"/>
                      </a:moveTo>
                      <a:lnTo>
                        <a:pt x="63" y="496"/>
                      </a:lnTo>
                      <a:lnTo>
                        <a:pt x="376" y="550"/>
                      </a:lnTo>
                      <a:lnTo>
                        <a:pt x="446" y="524"/>
                      </a:lnTo>
                      <a:lnTo>
                        <a:pt x="399" y="484"/>
                      </a:lnTo>
                      <a:lnTo>
                        <a:pt x="399" y="317"/>
                      </a:lnTo>
                      <a:lnTo>
                        <a:pt x="485" y="317"/>
                      </a:lnTo>
                      <a:lnTo>
                        <a:pt x="480" y="227"/>
                      </a:lnTo>
                      <a:lnTo>
                        <a:pt x="399" y="236"/>
                      </a:lnTo>
                      <a:lnTo>
                        <a:pt x="391" y="77"/>
                      </a:lnTo>
                      <a:lnTo>
                        <a:pt x="356" y="48"/>
                      </a:lnTo>
                      <a:lnTo>
                        <a:pt x="305" y="52"/>
                      </a:lnTo>
                      <a:lnTo>
                        <a:pt x="294" y="96"/>
                      </a:lnTo>
                      <a:lnTo>
                        <a:pt x="239" y="102"/>
                      </a:lnTo>
                      <a:lnTo>
                        <a:pt x="179" y="0"/>
                      </a:lnTo>
                      <a:lnTo>
                        <a:pt x="34" y="23"/>
                      </a:lnTo>
                      <a:lnTo>
                        <a:pt x="86" y="231"/>
                      </a:lnTo>
                      <a:lnTo>
                        <a:pt x="0" y="51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1" name="Freeform 432"/>
                <p:cNvSpPr/>
                <p:nvPr/>
              </p:nvSpPr>
              <p:spPr bwMode="auto">
                <a:xfrm>
                  <a:off x="1876" y="3143"/>
                  <a:ext cx="11" cy="13"/>
                </a:xfrm>
                <a:custGeom>
                  <a:avLst/>
                  <a:gdLst>
                    <a:gd name="T0" fmla="*/ 0 w 40"/>
                    <a:gd name="T1" fmla="*/ 0 h 48"/>
                    <a:gd name="T2" fmla="*/ 0 w 40"/>
                    <a:gd name="T3" fmla="*/ 1 h 48"/>
                    <a:gd name="T4" fmla="*/ 1 w 40"/>
                    <a:gd name="T5" fmla="*/ 0 h 48"/>
                    <a:gd name="T6" fmla="*/ 0 w 40"/>
                    <a:gd name="T7" fmla="*/ 0 h 48"/>
                    <a:gd name="T8" fmla="*/ 0 60000 65536"/>
                    <a:gd name="T9" fmla="*/ 0 60000 65536"/>
                    <a:gd name="T10" fmla="*/ 0 60000 65536"/>
                    <a:gd name="T11" fmla="*/ 0 60000 65536"/>
                    <a:gd name="T12" fmla="*/ 0 w 40"/>
                    <a:gd name="T13" fmla="*/ 0 h 48"/>
                    <a:gd name="T14" fmla="*/ 40 w 40"/>
                    <a:gd name="T15" fmla="*/ 48 h 48"/>
                  </a:gdLst>
                  <a:ahLst/>
                  <a:cxnLst>
                    <a:cxn ang="T8">
                      <a:pos x="T0" y="T1"/>
                    </a:cxn>
                    <a:cxn ang="T9">
                      <a:pos x="T2" y="T3"/>
                    </a:cxn>
                    <a:cxn ang="T10">
                      <a:pos x="T4" y="T5"/>
                    </a:cxn>
                    <a:cxn ang="T11">
                      <a:pos x="T6" y="T7"/>
                    </a:cxn>
                  </a:cxnLst>
                  <a:rect l="T12" t="T13" r="T14" b="T15"/>
                  <a:pathLst>
                    <a:path w="40" h="48">
                      <a:moveTo>
                        <a:pt x="0" y="16"/>
                      </a:moveTo>
                      <a:lnTo>
                        <a:pt x="18" y="48"/>
                      </a:lnTo>
                      <a:lnTo>
                        <a:pt x="40" y="0"/>
                      </a:lnTo>
                      <a:lnTo>
                        <a:pt x="0" y="1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2" name="Freeform 433"/>
                <p:cNvSpPr/>
                <p:nvPr/>
              </p:nvSpPr>
              <p:spPr bwMode="auto">
                <a:xfrm>
                  <a:off x="1963" y="3309"/>
                  <a:ext cx="102" cy="117"/>
                </a:xfrm>
                <a:custGeom>
                  <a:avLst/>
                  <a:gdLst>
                    <a:gd name="T0" fmla="*/ 0 w 358"/>
                    <a:gd name="T1" fmla="*/ 7 h 410"/>
                    <a:gd name="T2" fmla="*/ 0 w 358"/>
                    <a:gd name="T3" fmla="*/ 5 h 410"/>
                    <a:gd name="T4" fmla="*/ 1 w 358"/>
                    <a:gd name="T5" fmla="*/ 4 h 410"/>
                    <a:gd name="T6" fmla="*/ 1 w 358"/>
                    <a:gd name="T7" fmla="*/ 1 h 410"/>
                    <a:gd name="T8" fmla="*/ 3 w 358"/>
                    <a:gd name="T9" fmla="*/ 0 h 410"/>
                    <a:gd name="T10" fmla="*/ 3 w 358"/>
                    <a:gd name="T11" fmla="*/ 1 h 410"/>
                    <a:gd name="T12" fmla="*/ 5 w 358"/>
                    <a:gd name="T13" fmla="*/ 0 h 410"/>
                    <a:gd name="T14" fmla="*/ 7 w 358"/>
                    <a:gd name="T15" fmla="*/ 4 h 410"/>
                    <a:gd name="T16" fmla="*/ 8 w 358"/>
                    <a:gd name="T17" fmla="*/ 5 h 410"/>
                    <a:gd name="T18" fmla="*/ 5 w 358"/>
                    <a:gd name="T19" fmla="*/ 8 h 410"/>
                    <a:gd name="T20" fmla="*/ 3 w 358"/>
                    <a:gd name="T21" fmla="*/ 8 h 410"/>
                    <a:gd name="T22" fmla="*/ 2 w 358"/>
                    <a:gd name="T23" fmla="*/ 9 h 410"/>
                    <a:gd name="T24" fmla="*/ 1 w 358"/>
                    <a:gd name="T25" fmla="*/ 9 h 410"/>
                    <a:gd name="T26" fmla="*/ 1 w 358"/>
                    <a:gd name="T27" fmla="*/ 8 h 410"/>
                    <a:gd name="T28" fmla="*/ 0 w 358"/>
                    <a:gd name="T29" fmla="*/ 7 h 4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8"/>
                    <a:gd name="T46" fmla="*/ 0 h 410"/>
                    <a:gd name="T47" fmla="*/ 358 w 358"/>
                    <a:gd name="T48" fmla="*/ 410 h 4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8" h="410">
                      <a:moveTo>
                        <a:pt x="0" y="314"/>
                      </a:moveTo>
                      <a:lnTo>
                        <a:pt x="0" y="191"/>
                      </a:lnTo>
                      <a:lnTo>
                        <a:pt x="40" y="188"/>
                      </a:lnTo>
                      <a:lnTo>
                        <a:pt x="40" y="30"/>
                      </a:lnTo>
                      <a:lnTo>
                        <a:pt x="115" y="12"/>
                      </a:lnTo>
                      <a:lnTo>
                        <a:pt x="138" y="39"/>
                      </a:lnTo>
                      <a:lnTo>
                        <a:pt x="201" y="0"/>
                      </a:lnTo>
                      <a:lnTo>
                        <a:pt x="306" y="169"/>
                      </a:lnTo>
                      <a:lnTo>
                        <a:pt x="358" y="197"/>
                      </a:lnTo>
                      <a:lnTo>
                        <a:pt x="216" y="353"/>
                      </a:lnTo>
                      <a:lnTo>
                        <a:pt x="131" y="353"/>
                      </a:lnTo>
                      <a:lnTo>
                        <a:pt x="86" y="408"/>
                      </a:lnTo>
                      <a:lnTo>
                        <a:pt x="32" y="410"/>
                      </a:lnTo>
                      <a:lnTo>
                        <a:pt x="34" y="360"/>
                      </a:lnTo>
                      <a:lnTo>
                        <a:pt x="0" y="31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3" name="Freeform 434"/>
                <p:cNvSpPr/>
                <p:nvPr/>
              </p:nvSpPr>
              <p:spPr bwMode="auto">
                <a:xfrm>
                  <a:off x="2063" y="3113"/>
                  <a:ext cx="19" cy="24"/>
                </a:xfrm>
                <a:custGeom>
                  <a:avLst/>
                  <a:gdLst>
                    <a:gd name="T0" fmla="*/ 0 w 69"/>
                    <a:gd name="T1" fmla="*/ 0 h 88"/>
                    <a:gd name="T2" fmla="*/ 0 w 69"/>
                    <a:gd name="T3" fmla="*/ 1 h 88"/>
                    <a:gd name="T4" fmla="*/ 1 w 69"/>
                    <a:gd name="T5" fmla="*/ 2 h 88"/>
                    <a:gd name="T6" fmla="*/ 1 w 69"/>
                    <a:gd name="T7" fmla="*/ 1 h 88"/>
                    <a:gd name="T8" fmla="*/ 1 w 69"/>
                    <a:gd name="T9" fmla="*/ 0 h 88"/>
                    <a:gd name="T10" fmla="*/ 0 w 69"/>
                    <a:gd name="T11" fmla="*/ 0 h 88"/>
                    <a:gd name="T12" fmla="*/ 0 60000 65536"/>
                    <a:gd name="T13" fmla="*/ 0 60000 65536"/>
                    <a:gd name="T14" fmla="*/ 0 60000 65536"/>
                    <a:gd name="T15" fmla="*/ 0 60000 65536"/>
                    <a:gd name="T16" fmla="*/ 0 60000 65536"/>
                    <a:gd name="T17" fmla="*/ 0 60000 65536"/>
                    <a:gd name="T18" fmla="*/ 0 w 69"/>
                    <a:gd name="T19" fmla="*/ 0 h 88"/>
                    <a:gd name="T20" fmla="*/ 69 w 69"/>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69" h="88">
                      <a:moveTo>
                        <a:pt x="0" y="15"/>
                      </a:moveTo>
                      <a:lnTo>
                        <a:pt x="8" y="45"/>
                      </a:lnTo>
                      <a:lnTo>
                        <a:pt x="27" y="88"/>
                      </a:lnTo>
                      <a:lnTo>
                        <a:pt x="69" y="35"/>
                      </a:lnTo>
                      <a:lnTo>
                        <a:pt x="66" y="0"/>
                      </a:lnTo>
                      <a:lnTo>
                        <a:pt x="0" y="1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4" name="Freeform 435"/>
                <p:cNvSpPr/>
                <p:nvPr/>
              </p:nvSpPr>
              <p:spPr bwMode="auto">
                <a:xfrm>
                  <a:off x="1839" y="2923"/>
                  <a:ext cx="83" cy="142"/>
                </a:xfrm>
                <a:custGeom>
                  <a:avLst/>
                  <a:gdLst>
                    <a:gd name="T0" fmla="*/ 0 w 294"/>
                    <a:gd name="T1" fmla="*/ 8 h 498"/>
                    <a:gd name="T2" fmla="*/ 1 w 294"/>
                    <a:gd name="T3" fmla="*/ 6 h 498"/>
                    <a:gd name="T4" fmla="*/ 3 w 294"/>
                    <a:gd name="T5" fmla="*/ 6 h 498"/>
                    <a:gd name="T6" fmla="*/ 4 w 294"/>
                    <a:gd name="T7" fmla="*/ 2 h 498"/>
                    <a:gd name="T8" fmla="*/ 5 w 294"/>
                    <a:gd name="T9" fmla="*/ 1 h 498"/>
                    <a:gd name="T10" fmla="*/ 5 w 294"/>
                    <a:gd name="T11" fmla="*/ 0 h 498"/>
                    <a:gd name="T12" fmla="*/ 5 w 294"/>
                    <a:gd name="T13" fmla="*/ 0 h 498"/>
                    <a:gd name="T14" fmla="*/ 6 w 294"/>
                    <a:gd name="T15" fmla="*/ 3 h 498"/>
                    <a:gd name="T16" fmla="*/ 5 w 294"/>
                    <a:gd name="T17" fmla="*/ 3 h 498"/>
                    <a:gd name="T18" fmla="*/ 6 w 294"/>
                    <a:gd name="T19" fmla="*/ 5 h 498"/>
                    <a:gd name="T20" fmla="*/ 5 w 294"/>
                    <a:gd name="T21" fmla="*/ 8 h 498"/>
                    <a:gd name="T22" fmla="*/ 6 w 294"/>
                    <a:gd name="T23" fmla="*/ 10 h 498"/>
                    <a:gd name="T24" fmla="*/ 6 w 294"/>
                    <a:gd name="T25" fmla="*/ 11 h 498"/>
                    <a:gd name="T26" fmla="*/ 4 w 294"/>
                    <a:gd name="T27" fmla="*/ 11 h 498"/>
                    <a:gd name="T28" fmla="*/ 2 w 294"/>
                    <a:gd name="T29" fmla="*/ 11 h 498"/>
                    <a:gd name="T30" fmla="*/ 1 w 294"/>
                    <a:gd name="T31" fmla="*/ 11 h 498"/>
                    <a:gd name="T32" fmla="*/ 1 w 294"/>
                    <a:gd name="T33" fmla="*/ 9 h 498"/>
                    <a:gd name="T34" fmla="*/ 0 w 294"/>
                    <a:gd name="T35" fmla="*/ 8 h 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498"/>
                    <a:gd name="T56" fmla="*/ 294 w 294"/>
                    <a:gd name="T57" fmla="*/ 498 h 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498">
                      <a:moveTo>
                        <a:pt x="0" y="355"/>
                      </a:moveTo>
                      <a:lnTo>
                        <a:pt x="38" y="263"/>
                      </a:lnTo>
                      <a:lnTo>
                        <a:pt x="109" y="275"/>
                      </a:lnTo>
                      <a:lnTo>
                        <a:pt x="192" y="81"/>
                      </a:lnTo>
                      <a:lnTo>
                        <a:pt x="231" y="46"/>
                      </a:lnTo>
                      <a:lnTo>
                        <a:pt x="214" y="8"/>
                      </a:lnTo>
                      <a:lnTo>
                        <a:pt x="235" y="0"/>
                      </a:lnTo>
                      <a:lnTo>
                        <a:pt x="260" y="123"/>
                      </a:lnTo>
                      <a:lnTo>
                        <a:pt x="214" y="142"/>
                      </a:lnTo>
                      <a:lnTo>
                        <a:pt x="265" y="238"/>
                      </a:lnTo>
                      <a:lnTo>
                        <a:pt x="235" y="352"/>
                      </a:lnTo>
                      <a:lnTo>
                        <a:pt x="294" y="437"/>
                      </a:lnTo>
                      <a:lnTo>
                        <a:pt x="287" y="498"/>
                      </a:lnTo>
                      <a:lnTo>
                        <a:pt x="185" y="471"/>
                      </a:lnTo>
                      <a:lnTo>
                        <a:pt x="107" y="470"/>
                      </a:lnTo>
                      <a:lnTo>
                        <a:pt x="45" y="471"/>
                      </a:lnTo>
                      <a:lnTo>
                        <a:pt x="44" y="388"/>
                      </a:lnTo>
                      <a:lnTo>
                        <a:pt x="0" y="35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5" name="Freeform 436"/>
                <p:cNvSpPr/>
                <p:nvPr/>
              </p:nvSpPr>
              <p:spPr bwMode="auto">
                <a:xfrm>
                  <a:off x="1905" y="2945"/>
                  <a:ext cx="142" cy="102"/>
                </a:xfrm>
                <a:custGeom>
                  <a:avLst/>
                  <a:gdLst>
                    <a:gd name="T0" fmla="*/ 0 w 497"/>
                    <a:gd name="T1" fmla="*/ 6 h 357"/>
                    <a:gd name="T2" fmla="*/ 1 w 497"/>
                    <a:gd name="T3" fmla="*/ 4 h 357"/>
                    <a:gd name="T4" fmla="*/ 4 w 497"/>
                    <a:gd name="T5" fmla="*/ 3 h 357"/>
                    <a:gd name="T6" fmla="*/ 4 w 497"/>
                    <a:gd name="T7" fmla="*/ 2 h 357"/>
                    <a:gd name="T8" fmla="*/ 5 w 497"/>
                    <a:gd name="T9" fmla="*/ 2 h 357"/>
                    <a:gd name="T10" fmla="*/ 7 w 497"/>
                    <a:gd name="T11" fmla="*/ 0 h 357"/>
                    <a:gd name="T12" fmla="*/ 8 w 497"/>
                    <a:gd name="T13" fmla="*/ 2 h 357"/>
                    <a:gd name="T14" fmla="*/ 9 w 497"/>
                    <a:gd name="T15" fmla="*/ 3 h 357"/>
                    <a:gd name="T16" fmla="*/ 12 w 497"/>
                    <a:gd name="T17" fmla="*/ 6 h 357"/>
                    <a:gd name="T18" fmla="*/ 6 w 497"/>
                    <a:gd name="T19" fmla="*/ 7 h 357"/>
                    <a:gd name="T20" fmla="*/ 4 w 497"/>
                    <a:gd name="T21" fmla="*/ 6 h 357"/>
                    <a:gd name="T22" fmla="*/ 4 w 497"/>
                    <a:gd name="T23" fmla="*/ 7 h 357"/>
                    <a:gd name="T24" fmla="*/ 2 w 497"/>
                    <a:gd name="T25" fmla="*/ 7 h 357"/>
                    <a:gd name="T26" fmla="*/ 1 w 497"/>
                    <a:gd name="T27" fmla="*/ 8 h 357"/>
                    <a:gd name="T28" fmla="*/ 0 w 497"/>
                    <a:gd name="T29" fmla="*/ 6 h 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7"/>
                    <a:gd name="T46" fmla="*/ 0 h 357"/>
                    <a:gd name="T47" fmla="*/ 497 w 497"/>
                    <a:gd name="T48" fmla="*/ 357 h 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7" h="357">
                      <a:moveTo>
                        <a:pt x="0" y="272"/>
                      </a:moveTo>
                      <a:lnTo>
                        <a:pt x="30" y="158"/>
                      </a:lnTo>
                      <a:lnTo>
                        <a:pt x="157" y="130"/>
                      </a:lnTo>
                      <a:lnTo>
                        <a:pt x="169" y="93"/>
                      </a:lnTo>
                      <a:lnTo>
                        <a:pt x="226" y="80"/>
                      </a:lnTo>
                      <a:lnTo>
                        <a:pt x="311" y="0"/>
                      </a:lnTo>
                      <a:lnTo>
                        <a:pt x="340" y="95"/>
                      </a:lnTo>
                      <a:lnTo>
                        <a:pt x="405" y="130"/>
                      </a:lnTo>
                      <a:lnTo>
                        <a:pt x="497" y="258"/>
                      </a:lnTo>
                      <a:lnTo>
                        <a:pt x="266" y="295"/>
                      </a:lnTo>
                      <a:lnTo>
                        <a:pt x="188" y="258"/>
                      </a:lnTo>
                      <a:lnTo>
                        <a:pt x="157" y="322"/>
                      </a:lnTo>
                      <a:lnTo>
                        <a:pt x="91" y="322"/>
                      </a:lnTo>
                      <a:lnTo>
                        <a:pt x="59" y="357"/>
                      </a:lnTo>
                      <a:lnTo>
                        <a:pt x="0" y="27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6" name="Freeform 437"/>
                <p:cNvSpPr/>
                <p:nvPr/>
              </p:nvSpPr>
              <p:spPr bwMode="auto">
                <a:xfrm>
                  <a:off x="1893" y="2784"/>
                  <a:ext cx="116" cy="206"/>
                </a:xfrm>
                <a:custGeom>
                  <a:avLst/>
                  <a:gdLst>
                    <a:gd name="T0" fmla="*/ 0 w 409"/>
                    <a:gd name="T1" fmla="*/ 10 h 725"/>
                    <a:gd name="T2" fmla="*/ 1 w 409"/>
                    <a:gd name="T3" fmla="*/ 10 h 725"/>
                    <a:gd name="T4" fmla="*/ 1 w 409"/>
                    <a:gd name="T5" fmla="*/ 11 h 725"/>
                    <a:gd name="T6" fmla="*/ 2 w 409"/>
                    <a:gd name="T7" fmla="*/ 14 h 725"/>
                    <a:gd name="T8" fmla="*/ 1 w 409"/>
                    <a:gd name="T9" fmla="*/ 14 h 725"/>
                    <a:gd name="T10" fmla="*/ 2 w 409"/>
                    <a:gd name="T11" fmla="*/ 17 h 725"/>
                    <a:gd name="T12" fmla="*/ 5 w 409"/>
                    <a:gd name="T13" fmla="*/ 16 h 725"/>
                    <a:gd name="T14" fmla="*/ 5 w 409"/>
                    <a:gd name="T15" fmla="*/ 15 h 725"/>
                    <a:gd name="T16" fmla="*/ 6 w 409"/>
                    <a:gd name="T17" fmla="*/ 15 h 725"/>
                    <a:gd name="T18" fmla="*/ 8 w 409"/>
                    <a:gd name="T19" fmla="*/ 13 h 725"/>
                    <a:gd name="T20" fmla="*/ 7 w 409"/>
                    <a:gd name="T21" fmla="*/ 11 h 725"/>
                    <a:gd name="T22" fmla="*/ 8 w 409"/>
                    <a:gd name="T23" fmla="*/ 8 h 725"/>
                    <a:gd name="T24" fmla="*/ 9 w 409"/>
                    <a:gd name="T25" fmla="*/ 8 h 725"/>
                    <a:gd name="T26" fmla="*/ 9 w 409"/>
                    <a:gd name="T27" fmla="*/ 4 h 725"/>
                    <a:gd name="T28" fmla="*/ 2 w 409"/>
                    <a:gd name="T29" fmla="*/ 0 h 725"/>
                    <a:gd name="T30" fmla="*/ 1 w 409"/>
                    <a:gd name="T31" fmla="*/ 1 h 725"/>
                    <a:gd name="T32" fmla="*/ 1 w 409"/>
                    <a:gd name="T33" fmla="*/ 2 h 725"/>
                    <a:gd name="T34" fmla="*/ 2 w 409"/>
                    <a:gd name="T35" fmla="*/ 3 h 725"/>
                    <a:gd name="T36" fmla="*/ 2 w 409"/>
                    <a:gd name="T37" fmla="*/ 7 h 725"/>
                    <a:gd name="T38" fmla="*/ 0 w 409"/>
                    <a:gd name="T39" fmla="*/ 1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9"/>
                    <a:gd name="T61" fmla="*/ 0 h 725"/>
                    <a:gd name="T62" fmla="*/ 409 w 409"/>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9" h="725">
                      <a:moveTo>
                        <a:pt x="0" y="416"/>
                      </a:moveTo>
                      <a:lnTo>
                        <a:pt x="60" y="451"/>
                      </a:lnTo>
                      <a:lnTo>
                        <a:pt x="45" y="487"/>
                      </a:lnTo>
                      <a:lnTo>
                        <a:pt x="70" y="610"/>
                      </a:lnTo>
                      <a:lnTo>
                        <a:pt x="24" y="629"/>
                      </a:lnTo>
                      <a:lnTo>
                        <a:pt x="75" y="725"/>
                      </a:lnTo>
                      <a:lnTo>
                        <a:pt x="202" y="697"/>
                      </a:lnTo>
                      <a:lnTo>
                        <a:pt x="214" y="660"/>
                      </a:lnTo>
                      <a:lnTo>
                        <a:pt x="271" y="647"/>
                      </a:lnTo>
                      <a:lnTo>
                        <a:pt x="356" y="567"/>
                      </a:lnTo>
                      <a:lnTo>
                        <a:pt x="326" y="478"/>
                      </a:lnTo>
                      <a:lnTo>
                        <a:pt x="368" y="361"/>
                      </a:lnTo>
                      <a:lnTo>
                        <a:pt x="408" y="352"/>
                      </a:lnTo>
                      <a:lnTo>
                        <a:pt x="409" y="184"/>
                      </a:lnTo>
                      <a:lnTo>
                        <a:pt x="103" y="0"/>
                      </a:lnTo>
                      <a:lnTo>
                        <a:pt x="64" y="21"/>
                      </a:lnTo>
                      <a:lnTo>
                        <a:pt x="64" y="90"/>
                      </a:lnTo>
                      <a:lnTo>
                        <a:pt x="103" y="140"/>
                      </a:lnTo>
                      <a:lnTo>
                        <a:pt x="75" y="298"/>
                      </a:lnTo>
                      <a:lnTo>
                        <a:pt x="0" y="41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7" name="Freeform 438"/>
                <p:cNvSpPr/>
                <p:nvPr/>
              </p:nvSpPr>
              <p:spPr bwMode="auto">
                <a:xfrm>
                  <a:off x="1868" y="3037"/>
                  <a:ext cx="82" cy="110"/>
                </a:xfrm>
                <a:custGeom>
                  <a:avLst/>
                  <a:gdLst>
                    <a:gd name="T0" fmla="*/ 0 w 289"/>
                    <a:gd name="T1" fmla="*/ 8 h 385"/>
                    <a:gd name="T2" fmla="*/ 1 w 289"/>
                    <a:gd name="T3" fmla="*/ 9 h 385"/>
                    <a:gd name="T4" fmla="*/ 2 w 289"/>
                    <a:gd name="T5" fmla="*/ 9 h 385"/>
                    <a:gd name="T6" fmla="*/ 3 w 289"/>
                    <a:gd name="T7" fmla="*/ 9 h 385"/>
                    <a:gd name="T8" fmla="*/ 4 w 289"/>
                    <a:gd name="T9" fmla="*/ 8 h 385"/>
                    <a:gd name="T10" fmla="*/ 5 w 289"/>
                    <a:gd name="T11" fmla="*/ 6 h 385"/>
                    <a:gd name="T12" fmla="*/ 6 w 289"/>
                    <a:gd name="T13" fmla="*/ 5 h 385"/>
                    <a:gd name="T14" fmla="*/ 7 w 289"/>
                    <a:gd name="T15" fmla="*/ 0 h 385"/>
                    <a:gd name="T16" fmla="*/ 5 w 289"/>
                    <a:gd name="T17" fmla="*/ 0 h 385"/>
                    <a:gd name="T18" fmla="*/ 4 w 289"/>
                    <a:gd name="T19" fmla="*/ 1 h 385"/>
                    <a:gd name="T20" fmla="*/ 4 w 289"/>
                    <a:gd name="T21" fmla="*/ 2 h 385"/>
                    <a:gd name="T22" fmla="*/ 2 w 289"/>
                    <a:gd name="T23" fmla="*/ 2 h 385"/>
                    <a:gd name="T24" fmla="*/ 2 w 289"/>
                    <a:gd name="T25" fmla="*/ 3 h 385"/>
                    <a:gd name="T26" fmla="*/ 3 w 289"/>
                    <a:gd name="T27" fmla="*/ 3 h 385"/>
                    <a:gd name="T28" fmla="*/ 3 w 289"/>
                    <a:gd name="T29" fmla="*/ 6 h 385"/>
                    <a:gd name="T30" fmla="*/ 1 w 289"/>
                    <a:gd name="T31" fmla="*/ 6 h 385"/>
                    <a:gd name="T32" fmla="*/ 0 w 289"/>
                    <a:gd name="T33" fmla="*/ 8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385"/>
                    <a:gd name="T53" fmla="*/ 289 w 289"/>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385">
                      <a:moveTo>
                        <a:pt x="0" y="335"/>
                      </a:moveTo>
                      <a:lnTo>
                        <a:pt x="30" y="385"/>
                      </a:lnTo>
                      <a:lnTo>
                        <a:pt x="70" y="369"/>
                      </a:lnTo>
                      <a:lnTo>
                        <a:pt x="130" y="372"/>
                      </a:lnTo>
                      <a:lnTo>
                        <a:pt x="183" y="333"/>
                      </a:lnTo>
                      <a:lnTo>
                        <a:pt x="199" y="257"/>
                      </a:lnTo>
                      <a:lnTo>
                        <a:pt x="251" y="192"/>
                      </a:lnTo>
                      <a:lnTo>
                        <a:pt x="289" y="0"/>
                      </a:lnTo>
                      <a:lnTo>
                        <a:pt x="223" y="0"/>
                      </a:lnTo>
                      <a:lnTo>
                        <a:pt x="191" y="35"/>
                      </a:lnTo>
                      <a:lnTo>
                        <a:pt x="184" y="96"/>
                      </a:lnTo>
                      <a:lnTo>
                        <a:pt x="82" y="69"/>
                      </a:lnTo>
                      <a:lnTo>
                        <a:pt x="78" y="110"/>
                      </a:lnTo>
                      <a:lnTo>
                        <a:pt x="121" y="111"/>
                      </a:lnTo>
                      <a:lnTo>
                        <a:pt x="107" y="264"/>
                      </a:lnTo>
                      <a:lnTo>
                        <a:pt x="59" y="246"/>
                      </a:lnTo>
                      <a:lnTo>
                        <a:pt x="0" y="33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8" name="Freeform 439"/>
                <p:cNvSpPr/>
                <p:nvPr/>
              </p:nvSpPr>
              <p:spPr bwMode="auto">
                <a:xfrm>
                  <a:off x="1881" y="3019"/>
                  <a:ext cx="206" cy="231"/>
                </a:xfrm>
                <a:custGeom>
                  <a:avLst/>
                  <a:gdLst>
                    <a:gd name="T0" fmla="*/ 0 w 722"/>
                    <a:gd name="T1" fmla="*/ 11 h 811"/>
                    <a:gd name="T2" fmla="*/ 0 w 722"/>
                    <a:gd name="T3" fmla="*/ 12 h 811"/>
                    <a:gd name="T4" fmla="*/ 3 w 722"/>
                    <a:gd name="T5" fmla="*/ 11 h 811"/>
                    <a:gd name="T6" fmla="*/ 5 w 722"/>
                    <a:gd name="T7" fmla="*/ 13 h 811"/>
                    <a:gd name="T8" fmla="*/ 6 w 722"/>
                    <a:gd name="T9" fmla="*/ 13 h 811"/>
                    <a:gd name="T10" fmla="*/ 6 w 722"/>
                    <a:gd name="T11" fmla="*/ 12 h 811"/>
                    <a:gd name="T12" fmla="*/ 7 w 722"/>
                    <a:gd name="T13" fmla="*/ 12 h 811"/>
                    <a:gd name="T14" fmla="*/ 8 w 722"/>
                    <a:gd name="T15" fmla="*/ 13 h 811"/>
                    <a:gd name="T16" fmla="*/ 9 w 722"/>
                    <a:gd name="T17" fmla="*/ 17 h 811"/>
                    <a:gd name="T18" fmla="*/ 11 w 722"/>
                    <a:gd name="T19" fmla="*/ 17 h 811"/>
                    <a:gd name="T20" fmla="*/ 15 w 722"/>
                    <a:gd name="T21" fmla="*/ 19 h 811"/>
                    <a:gd name="T22" fmla="*/ 15 w 722"/>
                    <a:gd name="T23" fmla="*/ 18 h 811"/>
                    <a:gd name="T24" fmla="*/ 15 w 722"/>
                    <a:gd name="T25" fmla="*/ 17 h 811"/>
                    <a:gd name="T26" fmla="*/ 15 w 722"/>
                    <a:gd name="T27" fmla="*/ 15 h 811"/>
                    <a:gd name="T28" fmla="*/ 16 w 722"/>
                    <a:gd name="T29" fmla="*/ 14 h 811"/>
                    <a:gd name="T30" fmla="*/ 15 w 722"/>
                    <a:gd name="T31" fmla="*/ 12 h 811"/>
                    <a:gd name="T32" fmla="*/ 15 w 722"/>
                    <a:gd name="T33" fmla="*/ 9 h 811"/>
                    <a:gd name="T34" fmla="*/ 15 w 722"/>
                    <a:gd name="T35" fmla="*/ 8 h 811"/>
                    <a:gd name="T36" fmla="*/ 15 w 722"/>
                    <a:gd name="T37" fmla="*/ 7 h 811"/>
                    <a:gd name="T38" fmla="*/ 16 w 722"/>
                    <a:gd name="T39" fmla="*/ 4 h 811"/>
                    <a:gd name="T40" fmla="*/ 17 w 722"/>
                    <a:gd name="T41" fmla="*/ 3 h 811"/>
                    <a:gd name="T42" fmla="*/ 17 w 722"/>
                    <a:gd name="T43" fmla="*/ 1 h 811"/>
                    <a:gd name="T44" fmla="*/ 13 w 722"/>
                    <a:gd name="T45" fmla="*/ 0 h 811"/>
                    <a:gd name="T46" fmla="*/ 8 w 722"/>
                    <a:gd name="T47" fmla="*/ 1 h 811"/>
                    <a:gd name="T48" fmla="*/ 6 w 722"/>
                    <a:gd name="T49" fmla="*/ 0 h 811"/>
                    <a:gd name="T50" fmla="*/ 6 w 722"/>
                    <a:gd name="T51" fmla="*/ 1 h 811"/>
                    <a:gd name="T52" fmla="*/ 5 w 722"/>
                    <a:gd name="T53" fmla="*/ 6 h 811"/>
                    <a:gd name="T54" fmla="*/ 3 w 722"/>
                    <a:gd name="T55" fmla="*/ 7 h 811"/>
                    <a:gd name="T56" fmla="*/ 3 w 722"/>
                    <a:gd name="T57" fmla="*/ 9 h 811"/>
                    <a:gd name="T58" fmla="*/ 2 w 722"/>
                    <a:gd name="T59" fmla="*/ 10 h 811"/>
                    <a:gd name="T60" fmla="*/ 1 w 722"/>
                    <a:gd name="T61" fmla="*/ 10 h 811"/>
                    <a:gd name="T62" fmla="*/ 0 w 722"/>
                    <a:gd name="T63" fmla="*/ 11 h 8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2"/>
                    <a:gd name="T97" fmla="*/ 0 h 811"/>
                    <a:gd name="T98" fmla="*/ 722 w 722"/>
                    <a:gd name="T99" fmla="*/ 811 h 8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2" h="811">
                      <a:moveTo>
                        <a:pt x="0" y="481"/>
                      </a:moveTo>
                      <a:lnTo>
                        <a:pt x="1" y="504"/>
                      </a:lnTo>
                      <a:lnTo>
                        <a:pt x="146" y="481"/>
                      </a:lnTo>
                      <a:lnTo>
                        <a:pt x="206" y="583"/>
                      </a:lnTo>
                      <a:lnTo>
                        <a:pt x="261" y="577"/>
                      </a:lnTo>
                      <a:lnTo>
                        <a:pt x="272" y="533"/>
                      </a:lnTo>
                      <a:lnTo>
                        <a:pt x="323" y="529"/>
                      </a:lnTo>
                      <a:lnTo>
                        <a:pt x="358" y="558"/>
                      </a:lnTo>
                      <a:lnTo>
                        <a:pt x="366" y="717"/>
                      </a:lnTo>
                      <a:lnTo>
                        <a:pt x="447" y="708"/>
                      </a:lnTo>
                      <a:lnTo>
                        <a:pt x="666" y="811"/>
                      </a:lnTo>
                      <a:lnTo>
                        <a:pt x="664" y="763"/>
                      </a:lnTo>
                      <a:lnTo>
                        <a:pt x="620" y="742"/>
                      </a:lnTo>
                      <a:lnTo>
                        <a:pt x="626" y="628"/>
                      </a:lnTo>
                      <a:lnTo>
                        <a:pt x="695" y="586"/>
                      </a:lnTo>
                      <a:lnTo>
                        <a:pt x="655" y="509"/>
                      </a:lnTo>
                      <a:lnTo>
                        <a:pt x="645" y="374"/>
                      </a:lnTo>
                      <a:lnTo>
                        <a:pt x="637" y="344"/>
                      </a:lnTo>
                      <a:lnTo>
                        <a:pt x="666" y="284"/>
                      </a:lnTo>
                      <a:lnTo>
                        <a:pt x="695" y="174"/>
                      </a:lnTo>
                      <a:lnTo>
                        <a:pt x="722" y="132"/>
                      </a:lnTo>
                      <a:lnTo>
                        <a:pt x="709" y="67"/>
                      </a:lnTo>
                      <a:lnTo>
                        <a:pt x="581" y="0"/>
                      </a:lnTo>
                      <a:lnTo>
                        <a:pt x="350" y="37"/>
                      </a:lnTo>
                      <a:lnTo>
                        <a:pt x="272" y="0"/>
                      </a:lnTo>
                      <a:lnTo>
                        <a:pt x="241" y="64"/>
                      </a:lnTo>
                      <a:lnTo>
                        <a:pt x="203" y="256"/>
                      </a:lnTo>
                      <a:lnTo>
                        <a:pt x="151" y="321"/>
                      </a:lnTo>
                      <a:lnTo>
                        <a:pt x="135" y="397"/>
                      </a:lnTo>
                      <a:lnTo>
                        <a:pt x="82" y="436"/>
                      </a:lnTo>
                      <a:lnTo>
                        <a:pt x="22" y="433"/>
                      </a:lnTo>
                      <a:lnTo>
                        <a:pt x="0" y="48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59" name="Freeform 440"/>
                <p:cNvSpPr/>
                <p:nvPr/>
              </p:nvSpPr>
              <p:spPr bwMode="auto">
                <a:xfrm>
                  <a:off x="2099" y="2617"/>
                  <a:ext cx="25" cy="15"/>
                </a:xfrm>
                <a:custGeom>
                  <a:avLst/>
                  <a:gdLst>
                    <a:gd name="T0" fmla="*/ 0 w 89"/>
                    <a:gd name="T1" fmla="*/ 1 h 54"/>
                    <a:gd name="T2" fmla="*/ 1 w 89"/>
                    <a:gd name="T3" fmla="*/ 1 h 54"/>
                    <a:gd name="T4" fmla="*/ 2 w 89"/>
                    <a:gd name="T5" fmla="*/ 0 h 54"/>
                    <a:gd name="T6" fmla="*/ 0 w 89"/>
                    <a:gd name="T7" fmla="*/ 1 h 54"/>
                    <a:gd name="T8" fmla="*/ 0 60000 65536"/>
                    <a:gd name="T9" fmla="*/ 0 60000 65536"/>
                    <a:gd name="T10" fmla="*/ 0 60000 65536"/>
                    <a:gd name="T11" fmla="*/ 0 60000 65536"/>
                    <a:gd name="T12" fmla="*/ 0 w 89"/>
                    <a:gd name="T13" fmla="*/ 0 h 54"/>
                    <a:gd name="T14" fmla="*/ 89 w 89"/>
                    <a:gd name="T15" fmla="*/ 54 h 54"/>
                  </a:gdLst>
                  <a:ahLst/>
                  <a:cxnLst>
                    <a:cxn ang="T8">
                      <a:pos x="T0" y="T1"/>
                    </a:cxn>
                    <a:cxn ang="T9">
                      <a:pos x="T2" y="T3"/>
                    </a:cxn>
                    <a:cxn ang="T10">
                      <a:pos x="T4" y="T5"/>
                    </a:cxn>
                    <a:cxn ang="T11">
                      <a:pos x="T6" y="T7"/>
                    </a:cxn>
                  </a:cxnLst>
                  <a:rect l="T12" t="T13" r="T14" b="T15"/>
                  <a:pathLst>
                    <a:path w="89" h="54">
                      <a:moveTo>
                        <a:pt x="0" y="30"/>
                      </a:moveTo>
                      <a:lnTo>
                        <a:pt x="32" y="54"/>
                      </a:lnTo>
                      <a:lnTo>
                        <a:pt x="89" y="0"/>
                      </a:lnTo>
                      <a:lnTo>
                        <a:pt x="0" y="3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0" name="Freeform 441"/>
                <p:cNvSpPr/>
                <p:nvPr/>
              </p:nvSpPr>
              <p:spPr bwMode="auto">
                <a:xfrm>
                  <a:off x="1757" y="2927"/>
                  <a:ext cx="29" cy="78"/>
                </a:xfrm>
                <a:custGeom>
                  <a:avLst/>
                  <a:gdLst>
                    <a:gd name="T0" fmla="*/ 0 w 102"/>
                    <a:gd name="T1" fmla="*/ 1 h 274"/>
                    <a:gd name="T2" fmla="*/ 1 w 102"/>
                    <a:gd name="T3" fmla="*/ 6 h 274"/>
                    <a:gd name="T4" fmla="*/ 2 w 102"/>
                    <a:gd name="T5" fmla="*/ 6 h 274"/>
                    <a:gd name="T6" fmla="*/ 2 w 102"/>
                    <a:gd name="T7" fmla="*/ 1 h 274"/>
                    <a:gd name="T8" fmla="*/ 2 w 102"/>
                    <a:gd name="T9" fmla="*/ 0 h 274"/>
                    <a:gd name="T10" fmla="*/ 1 w 102"/>
                    <a:gd name="T11" fmla="*/ 0 h 274"/>
                    <a:gd name="T12" fmla="*/ 0 w 102"/>
                    <a:gd name="T13" fmla="*/ 1 h 274"/>
                    <a:gd name="T14" fmla="*/ 0 60000 65536"/>
                    <a:gd name="T15" fmla="*/ 0 60000 65536"/>
                    <a:gd name="T16" fmla="*/ 0 60000 65536"/>
                    <a:gd name="T17" fmla="*/ 0 60000 65536"/>
                    <a:gd name="T18" fmla="*/ 0 60000 65536"/>
                    <a:gd name="T19" fmla="*/ 0 60000 65536"/>
                    <a:gd name="T20" fmla="*/ 0 60000 65536"/>
                    <a:gd name="T21" fmla="*/ 0 w 102"/>
                    <a:gd name="T22" fmla="*/ 0 h 274"/>
                    <a:gd name="T23" fmla="*/ 102 w 102"/>
                    <a:gd name="T24" fmla="*/ 274 h 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 h="274">
                      <a:moveTo>
                        <a:pt x="0" y="65"/>
                      </a:moveTo>
                      <a:lnTo>
                        <a:pt x="41" y="274"/>
                      </a:lnTo>
                      <a:lnTo>
                        <a:pt x="73" y="270"/>
                      </a:lnTo>
                      <a:lnTo>
                        <a:pt x="102" y="30"/>
                      </a:lnTo>
                      <a:lnTo>
                        <a:pt x="73" y="0"/>
                      </a:lnTo>
                      <a:lnTo>
                        <a:pt x="52" y="19"/>
                      </a:lnTo>
                      <a:lnTo>
                        <a:pt x="0" y="6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1" name="Freeform 442"/>
                <p:cNvSpPr/>
                <p:nvPr/>
              </p:nvSpPr>
              <p:spPr bwMode="auto">
                <a:xfrm>
                  <a:off x="1849" y="3056"/>
                  <a:ext cx="20" cy="16"/>
                </a:xfrm>
                <a:custGeom>
                  <a:avLst/>
                  <a:gdLst>
                    <a:gd name="T0" fmla="*/ 0 w 69"/>
                    <a:gd name="T1" fmla="*/ 2 h 52"/>
                    <a:gd name="T2" fmla="*/ 0 w 69"/>
                    <a:gd name="T3" fmla="*/ 0 h 52"/>
                    <a:gd name="T4" fmla="*/ 2 w 69"/>
                    <a:gd name="T5" fmla="*/ 0 h 52"/>
                    <a:gd name="T6" fmla="*/ 2 w 69"/>
                    <a:gd name="T7" fmla="*/ 1 h 52"/>
                    <a:gd name="T8" fmla="*/ 0 w 69"/>
                    <a:gd name="T9" fmla="*/ 2 h 52"/>
                    <a:gd name="T10" fmla="*/ 0 60000 65536"/>
                    <a:gd name="T11" fmla="*/ 0 60000 65536"/>
                    <a:gd name="T12" fmla="*/ 0 60000 65536"/>
                    <a:gd name="T13" fmla="*/ 0 60000 65536"/>
                    <a:gd name="T14" fmla="*/ 0 60000 65536"/>
                    <a:gd name="T15" fmla="*/ 0 w 69"/>
                    <a:gd name="T16" fmla="*/ 0 h 52"/>
                    <a:gd name="T17" fmla="*/ 69 w 69"/>
                    <a:gd name="T18" fmla="*/ 52 h 52"/>
                  </a:gdLst>
                  <a:ahLst/>
                  <a:cxnLst>
                    <a:cxn ang="T10">
                      <a:pos x="T0" y="T1"/>
                    </a:cxn>
                    <a:cxn ang="T11">
                      <a:pos x="T2" y="T3"/>
                    </a:cxn>
                    <a:cxn ang="T12">
                      <a:pos x="T4" y="T5"/>
                    </a:cxn>
                    <a:cxn ang="T13">
                      <a:pos x="T6" y="T7"/>
                    </a:cxn>
                    <a:cxn ang="T14">
                      <a:pos x="T8" y="T9"/>
                    </a:cxn>
                  </a:cxnLst>
                  <a:rect l="T15" t="T16" r="T17" b="T18"/>
                  <a:pathLst>
                    <a:path w="69" h="52">
                      <a:moveTo>
                        <a:pt x="0" y="52"/>
                      </a:moveTo>
                      <a:lnTo>
                        <a:pt x="7" y="1"/>
                      </a:lnTo>
                      <a:lnTo>
                        <a:pt x="69" y="0"/>
                      </a:lnTo>
                      <a:lnTo>
                        <a:pt x="69" y="46"/>
                      </a:lnTo>
                      <a:lnTo>
                        <a:pt x="0" y="5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2" name="Freeform 443"/>
                <p:cNvSpPr/>
                <p:nvPr/>
              </p:nvSpPr>
              <p:spPr bwMode="auto">
                <a:xfrm>
                  <a:off x="2106" y="2854"/>
                  <a:ext cx="164" cy="186"/>
                </a:xfrm>
                <a:custGeom>
                  <a:avLst/>
                  <a:gdLst>
                    <a:gd name="T0" fmla="*/ 0 w 576"/>
                    <a:gd name="T1" fmla="*/ 11 h 650"/>
                    <a:gd name="T2" fmla="*/ 1 w 576"/>
                    <a:gd name="T3" fmla="*/ 10 h 650"/>
                    <a:gd name="T4" fmla="*/ 1 w 576"/>
                    <a:gd name="T5" fmla="*/ 8 h 650"/>
                    <a:gd name="T6" fmla="*/ 3 w 576"/>
                    <a:gd name="T7" fmla="*/ 5 h 650"/>
                    <a:gd name="T8" fmla="*/ 3 w 576"/>
                    <a:gd name="T9" fmla="*/ 1 h 650"/>
                    <a:gd name="T10" fmla="*/ 5 w 576"/>
                    <a:gd name="T11" fmla="*/ 0 h 650"/>
                    <a:gd name="T12" fmla="*/ 6 w 576"/>
                    <a:gd name="T13" fmla="*/ 3 h 650"/>
                    <a:gd name="T14" fmla="*/ 9 w 576"/>
                    <a:gd name="T15" fmla="*/ 6 h 650"/>
                    <a:gd name="T16" fmla="*/ 8 w 576"/>
                    <a:gd name="T17" fmla="*/ 7 h 650"/>
                    <a:gd name="T18" fmla="*/ 9 w 576"/>
                    <a:gd name="T19" fmla="*/ 8 h 650"/>
                    <a:gd name="T20" fmla="*/ 10 w 576"/>
                    <a:gd name="T21" fmla="*/ 9 h 650"/>
                    <a:gd name="T22" fmla="*/ 13 w 576"/>
                    <a:gd name="T23" fmla="*/ 11 h 650"/>
                    <a:gd name="T24" fmla="*/ 11 w 576"/>
                    <a:gd name="T25" fmla="*/ 14 h 650"/>
                    <a:gd name="T26" fmla="*/ 8 w 576"/>
                    <a:gd name="T27" fmla="*/ 15 h 650"/>
                    <a:gd name="T28" fmla="*/ 5 w 576"/>
                    <a:gd name="T29" fmla="*/ 15 h 650"/>
                    <a:gd name="T30" fmla="*/ 3 w 576"/>
                    <a:gd name="T31" fmla="*/ 14 h 650"/>
                    <a:gd name="T32" fmla="*/ 1 w 576"/>
                    <a:gd name="T33" fmla="*/ 12 h 650"/>
                    <a:gd name="T34" fmla="*/ 0 w 576"/>
                    <a:gd name="T35" fmla="*/ 11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6"/>
                    <a:gd name="T55" fmla="*/ 0 h 650"/>
                    <a:gd name="T56" fmla="*/ 576 w 576"/>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6" h="650">
                      <a:moveTo>
                        <a:pt x="0" y="454"/>
                      </a:moveTo>
                      <a:lnTo>
                        <a:pt x="43" y="422"/>
                      </a:lnTo>
                      <a:lnTo>
                        <a:pt x="51" y="342"/>
                      </a:lnTo>
                      <a:lnTo>
                        <a:pt x="121" y="232"/>
                      </a:lnTo>
                      <a:lnTo>
                        <a:pt x="152" y="43"/>
                      </a:lnTo>
                      <a:lnTo>
                        <a:pt x="211" y="0"/>
                      </a:lnTo>
                      <a:lnTo>
                        <a:pt x="255" y="131"/>
                      </a:lnTo>
                      <a:lnTo>
                        <a:pt x="380" y="241"/>
                      </a:lnTo>
                      <a:lnTo>
                        <a:pt x="336" y="308"/>
                      </a:lnTo>
                      <a:lnTo>
                        <a:pt x="379" y="324"/>
                      </a:lnTo>
                      <a:lnTo>
                        <a:pt x="423" y="404"/>
                      </a:lnTo>
                      <a:lnTo>
                        <a:pt x="576" y="449"/>
                      </a:lnTo>
                      <a:lnTo>
                        <a:pt x="459" y="581"/>
                      </a:lnTo>
                      <a:lnTo>
                        <a:pt x="340" y="630"/>
                      </a:lnTo>
                      <a:lnTo>
                        <a:pt x="229" y="650"/>
                      </a:lnTo>
                      <a:lnTo>
                        <a:pt x="109" y="602"/>
                      </a:lnTo>
                      <a:lnTo>
                        <a:pt x="65" y="510"/>
                      </a:lnTo>
                      <a:lnTo>
                        <a:pt x="0" y="45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3" name="Freeform 444"/>
                <p:cNvSpPr/>
                <p:nvPr/>
              </p:nvSpPr>
              <p:spPr bwMode="auto">
                <a:xfrm>
                  <a:off x="2202" y="2923"/>
                  <a:ext cx="17" cy="24"/>
                </a:xfrm>
                <a:custGeom>
                  <a:avLst/>
                  <a:gdLst>
                    <a:gd name="T0" fmla="*/ 0 w 60"/>
                    <a:gd name="T1" fmla="*/ 1 h 83"/>
                    <a:gd name="T2" fmla="*/ 1 w 60"/>
                    <a:gd name="T3" fmla="*/ 2 h 83"/>
                    <a:gd name="T4" fmla="*/ 1 w 60"/>
                    <a:gd name="T5" fmla="*/ 1 h 83"/>
                    <a:gd name="T6" fmla="*/ 1 w 60"/>
                    <a:gd name="T7" fmla="*/ 1 h 83"/>
                    <a:gd name="T8" fmla="*/ 1 w 60"/>
                    <a:gd name="T9" fmla="*/ 1 h 83"/>
                    <a:gd name="T10" fmla="*/ 1 w 60"/>
                    <a:gd name="T11" fmla="*/ 0 h 83"/>
                    <a:gd name="T12" fmla="*/ 0 w 60"/>
                    <a:gd name="T13" fmla="*/ 1 h 83"/>
                    <a:gd name="T14" fmla="*/ 0 60000 65536"/>
                    <a:gd name="T15" fmla="*/ 0 60000 65536"/>
                    <a:gd name="T16" fmla="*/ 0 60000 65536"/>
                    <a:gd name="T17" fmla="*/ 0 60000 65536"/>
                    <a:gd name="T18" fmla="*/ 0 60000 65536"/>
                    <a:gd name="T19" fmla="*/ 0 60000 65536"/>
                    <a:gd name="T20" fmla="*/ 0 60000 65536"/>
                    <a:gd name="T21" fmla="*/ 0 w 60"/>
                    <a:gd name="T22" fmla="*/ 0 h 83"/>
                    <a:gd name="T23" fmla="*/ 60 w 60"/>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83">
                      <a:moveTo>
                        <a:pt x="0" y="67"/>
                      </a:moveTo>
                      <a:lnTo>
                        <a:pt x="43" y="83"/>
                      </a:lnTo>
                      <a:lnTo>
                        <a:pt x="56" y="58"/>
                      </a:lnTo>
                      <a:lnTo>
                        <a:pt x="30" y="52"/>
                      </a:lnTo>
                      <a:lnTo>
                        <a:pt x="60" y="32"/>
                      </a:lnTo>
                      <a:lnTo>
                        <a:pt x="44" y="0"/>
                      </a:lnTo>
                      <a:lnTo>
                        <a:pt x="0" y="6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4" name="Freeform 445"/>
                <p:cNvSpPr/>
                <p:nvPr/>
              </p:nvSpPr>
              <p:spPr bwMode="auto">
                <a:xfrm>
                  <a:off x="1841" y="3056"/>
                  <a:ext cx="61" cy="76"/>
                </a:xfrm>
                <a:custGeom>
                  <a:avLst/>
                  <a:gdLst>
                    <a:gd name="T0" fmla="*/ 0 w 214"/>
                    <a:gd name="T1" fmla="*/ 3 h 267"/>
                    <a:gd name="T2" fmla="*/ 1 w 214"/>
                    <a:gd name="T3" fmla="*/ 2 h 267"/>
                    <a:gd name="T4" fmla="*/ 1 w 214"/>
                    <a:gd name="T5" fmla="*/ 2 h 267"/>
                    <a:gd name="T6" fmla="*/ 1 w 214"/>
                    <a:gd name="T7" fmla="*/ 1 h 267"/>
                    <a:gd name="T8" fmla="*/ 2 w 214"/>
                    <a:gd name="T9" fmla="*/ 1 h 267"/>
                    <a:gd name="T10" fmla="*/ 2 w 214"/>
                    <a:gd name="T11" fmla="*/ 0 h 267"/>
                    <a:gd name="T12" fmla="*/ 4 w 214"/>
                    <a:gd name="T13" fmla="*/ 0 h 267"/>
                    <a:gd name="T14" fmla="*/ 4 w 214"/>
                    <a:gd name="T15" fmla="*/ 1 h 267"/>
                    <a:gd name="T16" fmla="*/ 5 w 214"/>
                    <a:gd name="T17" fmla="*/ 1 h 267"/>
                    <a:gd name="T18" fmla="*/ 5 w 214"/>
                    <a:gd name="T19" fmla="*/ 5 h 267"/>
                    <a:gd name="T20" fmla="*/ 3 w 214"/>
                    <a:gd name="T21" fmla="*/ 4 h 267"/>
                    <a:gd name="T22" fmla="*/ 2 w 214"/>
                    <a:gd name="T23" fmla="*/ 6 h 267"/>
                    <a:gd name="T24" fmla="*/ 0 w 214"/>
                    <a:gd name="T25" fmla="*/ 3 h 2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4"/>
                    <a:gd name="T40" fmla="*/ 0 h 267"/>
                    <a:gd name="T41" fmla="*/ 214 w 214"/>
                    <a:gd name="T42" fmla="*/ 267 h 2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4" h="267">
                      <a:moveTo>
                        <a:pt x="0" y="125"/>
                      </a:moveTo>
                      <a:lnTo>
                        <a:pt x="25" y="83"/>
                      </a:lnTo>
                      <a:lnTo>
                        <a:pt x="41" y="88"/>
                      </a:lnTo>
                      <a:lnTo>
                        <a:pt x="28" y="52"/>
                      </a:lnTo>
                      <a:lnTo>
                        <a:pt x="97" y="46"/>
                      </a:lnTo>
                      <a:lnTo>
                        <a:pt x="97" y="0"/>
                      </a:lnTo>
                      <a:lnTo>
                        <a:pt x="175" y="1"/>
                      </a:lnTo>
                      <a:lnTo>
                        <a:pt x="171" y="42"/>
                      </a:lnTo>
                      <a:lnTo>
                        <a:pt x="214" y="43"/>
                      </a:lnTo>
                      <a:lnTo>
                        <a:pt x="200" y="196"/>
                      </a:lnTo>
                      <a:lnTo>
                        <a:pt x="152" y="178"/>
                      </a:lnTo>
                      <a:lnTo>
                        <a:pt x="93" y="267"/>
                      </a:lnTo>
                      <a:lnTo>
                        <a:pt x="0" y="1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5" name="Freeform 446"/>
                <p:cNvSpPr/>
                <p:nvPr/>
              </p:nvSpPr>
              <p:spPr bwMode="auto">
                <a:xfrm>
                  <a:off x="1564" y="2912"/>
                  <a:ext cx="33" cy="7"/>
                </a:xfrm>
                <a:custGeom>
                  <a:avLst/>
                  <a:gdLst>
                    <a:gd name="T0" fmla="*/ 0 w 114"/>
                    <a:gd name="T1" fmla="*/ 1 h 26"/>
                    <a:gd name="T2" fmla="*/ 0 w 114"/>
                    <a:gd name="T3" fmla="*/ 0 h 26"/>
                    <a:gd name="T4" fmla="*/ 3 w 114"/>
                    <a:gd name="T5" fmla="*/ 0 h 26"/>
                    <a:gd name="T6" fmla="*/ 0 w 114"/>
                    <a:gd name="T7" fmla="*/ 1 h 26"/>
                    <a:gd name="T8" fmla="*/ 0 60000 65536"/>
                    <a:gd name="T9" fmla="*/ 0 60000 65536"/>
                    <a:gd name="T10" fmla="*/ 0 60000 65536"/>
                    <a:gd name="T11" fmla="*/ 0 60000 65536"/>
                    <a:gd name="T12" fmla="*/ 0 w 114"/>
                    <a:gd name="T13" fmla="*/ 0 h 26"/>
                    <a:gd name="T14" fmla="*/ 114 w 114"/>
                    <a:gd name="T15" fmla="*/ 26 h 26"/>
                  </a:gdLst>
                  <a:ahLst/>
                  <a:cxnLst>
                    <a:cxn ang="T8">
                      <a:pos x="T0" y="T1"/>
                    </a:cxn>
                    <a:cxn ang="T9">
                      <a:pos x="T2" y="T3"/>
                    </a:cxn>
                    <a:cxn ang="T10">
                      <a:pos x="T4" y="T5"/>
                    </a:cxn>
                    <a:cxn ang="T11">
                      <a:pos x="T6" y="T7"/>
                    </a:cxn>
                  </a:cxnLst>
                  <a:rect l="T12" t="T13" r="T14" b="T15"/>
                  <a:pathLst>
                    <a:path w="114" h="26">
                      <a:moveTo>
                        <a:pt x="0" y="26"/>
                      </a:moveTo>
                      <a:lnTo>
                        <a:pt x="7" y="0"/>
                      </a:lnTo>
                      <a:lnTo>
                        <a:pt x="114" y="9"/>
                      </a:lnTo>
                      <a:lnTo>
                        <a:pt x="0" y="2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6" name="Freeform 447"/>
                <p:cNvSpPr/>
                <p:nvPr/>
              </p:nvSpPr>
              <p:spPr bwMode="auto">
                <a:xfrm>
                  <a:off x="1714" y="2943"/>
                  <a:ext cx="46" cy="81"/>
                </a:xfrm>
                <a:custGeom>
                  <a:avLst/>
                  <a:gdLst>
                    <a:gd name="T0" fmla="*/ 0 w 163"/>
                    <a:gd name="T1" fmla="*/ 6 h 285"/>
                    <a:gd name="T2" fmla="*/ 1 w 163"/>
                    <a:gd name="T3" fmla="*/ 2 h 285"/>
                    <a:gd name="T4" fmla="*/ 0 w 163"/>
                    <a:gd name="T5" fmla="*/ 0 h 285"/>
                    <a:gd name="T6" fmla="*/ 3 w 163"/>
                    <a:gd name="T7" fmla="*/ 0 h 285"/>
                    <a:gd name="T8" fmla="*/ 4 w 163"/>
                    <a:gd name="T9" fmla="*/ 5 h 285"/>
                    <a:gd name="T10" fmla="*/ 1 w 163"/>
                    <a:gd name="T11" fmla="*/ 7 h 285"/>
                    <a:gd name="T12" fmla="*/ 0 w 163"/>
                    <a:gd name="T13" fmla="*/ 6 h 285"/>
                    <a:gd name="T14" fmla="*/ 0 60000 65536"/>
                    <a:gd name="T15" fmla="*/ 0 60000 65536"/>
                    <a:gd name="T16" fmla="*/ 0 60000 65536"/>
                    <a:gd name="T17" fmla="*/ 0 60000 65536"/>
                    <a:gd name="T18" fmla="*/ 0 60000 65536"/>
                    <a:gd name="T19" fmla="*/ 0 60000 65536"/>
                    <a:gd name="T20" fmla="*/ 0 60000 65536"/>
                    <a:gd name="T21" fmla="*/ 0 w 163"/>
                    <a:gd name="T22" fmla="*/ 0 h 285"/>
                    <a:gd name="T23" fmla="*/ 163 w 163"/>
                    <a:gd name="T24" fmla="*/ 285 h 2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285">
                      <a:moveTo>
                        <a:pt x="0" y="269"/>
                      </a:moveTo>
                      <a:lnTo>
                        <a:pt x="20" y="71"/>
                      </a:lnTo>
                      <a:lnTo>
                        <a:pt x="10" y="10"/>
                      </a:lnTo>
                      <a:lnTo>
                        <a:pt x="110" y="0"/>
                      </a:lnTo>
                      <a:lnTo>
                        <a:pt x="163" y="227"/>
                      </a:lnTo>
                      <a:lnTo>
                        <a:pt x="40" y="285"/>
                      </a:lnTo>
                      <a:lnTo>
                        <a:pt x="0" y="26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7" name="Freeform 448"/>
                <p:cNvSpPr/>
                <p:nvPr/>
              </p:nvSpPr>
              <p:spPr bwMode="auto">
                <a:xfrm>
                  <a:off x="1583" y="2923"/>
                  <a:ext cx="80" cy="68"/>
                </a:xfrm>
                <a:custGeom>
                  <a:avLst/>
                  <a:gdLst>
                    <a:gd name="T0" fmla="*/ 0 w 281"/>
                    <a:gd name="T1" fmla="*/ 2 h 238"/>
                    <a:gd name="T2" fmla="*/ 1 w 281"/>
                    <a:gd name="T3" fmla="*/ 1 h 238"/>
                    <a:gd name="T4" fmla="*/ 1 w 281"/>
                    <a:gd name="T5" fmla="*/ 0 h 238"/>
                    <a:gd name="T6" fmla="*/ 3 w 281"/>
                    <a:gd name="T7" fmla="*/ 0 h 238"/>
                    <a:gd name="T8" fmla="*/ 4 w 281"/>
                    <a:gd name="T9" fmla="*/ 1 h 238"/>
                    <a:gd name="T10" fmla="*/ 5 w 281"/>
                    <a:gd name="T11" fmla="*/ 0 h 238"/>
                    <a:gd name="T12" fmla="*/ 6 w 281"/>
                    <a:gd name="T13" fmla="*/ 3 h 238"/>
                    <a:gd name="T14" fmla="*/ 7 w 281"/>
                    <a:gd name="T15" fmla="*/ 5 h 238"/>
                    <a:gd name="T16" fmla="*/ 6 w 281"/>
                    <a:gd name="T17" fmla="*/ 4 h 238"/>
                    <a:gd name="T18" fmla="*/ 6 w 281"/>
                    <a:gd name="T19" fmla="*/ 5 h 238"/>
                    <a:gd name="T20" fmla="*/ 5 w 281"/>
                    <a:gd name="T21" fmla="*/ 5 h 238"/>
                    <a:gd name="T22" fmla="*/ 5 w 281"/>
                    <a:gd name="T23" fmla="*/ 5 h 238"/>
                    <a:gd name="T24" fmla="*/ 4 w 281"/>
                    <a:gd name="T25" fmla="*/ 4 h 238"/>
                    <a:gd name="T26" fmla="*/ 3 w 281"/>
                    <a:gd name="T27" fmla="*/ 3 h 238"/>
                    <a:gd name="T28" fmla="*/ 2 w 281"/>
                    <a:gd name="T29" fmla="*/ 4 h 238"/>
                    <a:gd name="T30" fmla="*/ 0 w 281"/>
                    <a:gd name="T31" fmla="*/ 2 h 2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1"/>
                    <a:gd name="T49" fmla="*/ 0 h 238"/>
                    <a:gd name="T50" fmla="*/ 281 w 281"/>
                    <a:gd name="T51" fmla="*/ 238 h 2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1" h="238">
                      <a:moveTo>
                        <a:pt x="0" y="79"/>
                      </a:moveTo>
                      <a:lnTo>
                        <a:pt x="46" y="44"/>
                      </a:lnTo>
                      <a:lnTo>
                        <a:pt x="49" y="0"/>
                      </a:lnTo>
                      <a:lnTo>
                        <a:pt x="140" y="9"/>
                      </a:lnTo>
                      <a:lnTo>
                        <a:pt x="167" y="32"/>
                      </a:lnTo>
                      <a:lnTo>
                        <a:pt x="231" y="6"/>
                      </a:lnTo>
                      <a:lnTo>
                        <a:pt x="269" y="113"/>
                      </a:lnTo>
                      <a:lnTo>
                        <a:pt x="281" y="193"/>
                      </a:lnTo>
                      <a:lnTo>
                        <a:pt x="258" y="186"/>
                      </a:lnTo>
                      <a:lnTo>
                        <a:pt x="252" y="231"/>
                      </a:lnTo>
                      <a:lnTo>
                        <a:pt x="211" y="238"/>
                      </a:lnTo>
                      <a:lnTo>
                        <a:pt x="208" y="193"/>
                      </a:lnTo>
                      <a:lnTo>
                        <a:pt x="187" y="190"/>
                      </a:lnTo>
                      <a:lnTo>
                        <a:pt x="147" y="124"/>
                      </a:lnTo>
                      <a:lnTo>
                        <a:pt x="71" y="161"/>
                      </a:lnTo>
                      <a:lnTo>
                        <a:pt x="0" y="7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8" name="Freeform 449"/>
                <p:cNvSpPr/>
                <p:nvPr/>
              </p:nvSpPr>
              <p:spPr bwMode="auto">
                <a:xfrm>
                  <a:off x="2235" y="2707"/>
                  <a:ext cx="18" cy="6"/>
                </a:xfrm>
                <a:custGeom>
                  <a:avLst/>
                  <a:gdLst>
                    <a:gd name="T0" fmla="*/ 0 w 66"/>
                    <a:gd name="T1" fmla="*/ 0 h 22"/>
                    <a:gd name="T2" fmla="*/ 1 w 66"/>
                    <a:gd name="T3" fmla="*/ 1 h 22"/>
                    <a:gd name="T4" fmla="*/ 1 w 66"/>
                    <a:gd name="T5" fmla="*/ 0 h 22"/>
                    <a:gd name="T6" fmla="*/ 0 w 66"/>
                    <a:gd name="T7" fmla="*/ 0 h 22"/>
                    <a:gd name="T8" fmla="*/ 0 60000 65536"/>
                    <a:gd name="T9" fmla="*/ 0 60000 65536"/>
                    <a:gd name="T10" fmla="*/ 0 60000 65536"/>
                    <a:gd name="T11" fmla="*/ 0 60000 65536"/>
                    <a:gd name="T12" fmla="*/ 0 w 66"/>
                    <a:gd name="T13" fmla="*/ 0 h 22"/>
                    <a:gd name="T14" fmla="*/ 66 w 66"/>
                    <a:gd name="T15" fmla="*/ 22 h 22"/>
                  </a:gdLst>
                  <a:ahLst/>
                  <a:cxnLst>
                    <a:cxn ang="T8">
                      <a:pos x="T0" y="T1"/>
                    </a:cxn>
                    <a:cxn ang="T9">
                      <a:pos x="T2" y="T3"/>
                    </a:cxn>
                    <a:cxn ang="T10">
                      <a:pos x="T4" y="T5"/>
                    </a:cxn>
                    <a:cxn ang="T11">
                      <a:pos x="T6" y="T7"/>
                    </a:cxn>
                  </a:cxnLst>
                  <a:rect l="T12" t="T13" r="T14" b="T15"/>
                  <a:pathLst>
                    <a:path w="66" h="22">
                      <a:moveTo>
                        <a:pt x="0" y="0"/>
                      </a:moveTo>
                      <a:lnTo>
                        <a:pt x="32" y="22"/>
                      </a:lnTo>
                      <a:lnTo>
                        <a:pt x="66" y="6"/>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69" name="Freeform 450"/>
                <p:cNvSpPr/>
                <p:nvPr/>
              </p:nvSpPr>
              <p:spPr bwMode="auto">
                <a:xfrm>
                  <a:off x="2117" y="2651"/>
                  <a:ext cx="17" cy="54"/>
                </a:xfrm>
                <a:custGeom>
                  <a:avLst/>
                  <a:gdLst>
                    <a:gd name="T0" fmla="*/ 0 w 61"/>
                    <a:gd name="T1" fmla="*/ 2 h 188"/>
                    <a:gd name="T2" fmla="*/ 1 w 61"/>
                    <a:gd name="T3" fmla="*/ 5 h 188"/>
                    <a:gd name="T4" fmla="*/ 1 w 61"/>
                    <a:gd name="T5" fmla="*/ 4 h 188"/>
                    <a:gd name="T6" fmla="*/ 1 w 61"/>
                    <a:gd name="T7" fmla="*/ 2 h 188"/>
                    <a:gd name="T8" fmla="*/ 1 w 61"/>
                    <a:gd name="T9" fmla="*/ 2 h 188"/>
                    <a:gd name="T10" fmla="*/ 1 w 61"/>
                    <a:gd name="T11" fmla="*/ 1 h 188"/>
                    <a:gd name="T12" fmla="*/ 1 w 61"/>
                    <a:gd name="T13" fmla="*/ 1 h 188"/>
                    <a:gd name="T14" fmla="*/ 1 w 61"/>
                    <a:gd name="T15" fmla="*/ 0 h 188"/>
                    <a:gd name="T16" fmla="*/ 1 w 61"/>
                    <a:gd name="T17" fmla="*/ 0 h 188"/>
                    <a:gd name="T18" fmla="*/ 0 w 61"/>
                    <a:gd name="T19" fmla="*/ 2 h 1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188"/>
                    <a:gd name="T32" fmla="*/ 61 w 61"/>
                    <a:gd name="T33" fmla="*/ 188 h 1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188">
                      <a:moveTo>
                        <a:pt x="0" y="95"/>
                      </a:moveTo>
                      <a:lnTo>
                        <a:pt x="31" y="188"/>
                      </a:lnTo>
                      <a:lnTo>
                        <a:pt x="37" y="185"/>
                      </a:lnTo>
                      <a:lnTo>
                        <a:pt x="55" y="85"/>
                      </a:lnTo>
                      <a:lnTo>
                        <a:pt x="30" y="92"/>
                      </a:lnTo>
                      <a:lnTo>
                        <a:pt x="37" y="47"/>
                      </a:lnTo>
                      <a:lnTo>
                        <a:pt x="56" y="26"/>
                      </a:lnTo>
                      <a:lnTo>
                        <a:pt x="61" y="0"/>
                      </a:lnTo>
                      <a:lnTo>
                        <a:pt x="38" y="3"/>
                      </a:lnTo>
                      <a:lnTo>
                        <a:pt x="0" y="9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0" name="Freeform 451"/>
                <p:cNvSpPr/>
                <p:nvPr/>
              </p:nvSpPr>
              <p:spPr bwMode="auto">
                <a:xfrm>
                  <a:off x="1654" y="2949"/>
                  <a:ext cx="65" cy="79"/>
                </a:xfrm>
                <a:custGeom>
                  <a:avLst/>
                  <a:gdLst>
                    <a:gd name="T0" fmla="*/ 0 w 229"/>
                    <a:gd name="T1" fmla="*/ 4 h 278"/>
                    <a:gd name="T2" fmla="*/ 0 w 229"/>
                    <a:gd name="T3" fmla="*/ 3 h 278"/>
                    <a:gd name="T4" fmla="*/ 0 w 229"/>
                    <a:gd name="T5" fmla="*/ 2 h 278"/>
                    <a:gd name="T6" fmla="*/ 1 w 229"/>
                    <a:gd name="T7" fmla="*/ 3 h 278"/>
                    <a:gd name="T8" fmla="*/ 1 w 229"/>
                    <a:gd name="T9" fmla="*/ 1 h 278"/>
                    <a:gd name="T10" fmla="*/ 2 w 229"/>
                    <a:gd name="T11" fmla="*/ 0 h 278"/>
                    <a:gd name="T12" fmla="*/ 3 w 229"/>
                    <a:gd name="T13" fmla="*/ 0 h 278"/>
                    <a:gd name="T14" fmla="*/ 3 w 229"/>
                    <a:gd name="T15" fmla="*/ 1 h 278"/>
                    <a:gd name="T16" fmla="*/ 5 w 229"/>
                    <a:gd name="T17" fmla="*/ 1 h 278"/>
                    <a:gd name="T18" fmla="*/ 5 w 229"/>
                    <a:gd name="T19" fmla="*/ 6 h 278"/>
                    <a:gd name="T20" fmla="*/ 1 w 229"/>
                    <a:gd name="T21" fmla="*/ 6 h 278"/>
                    <a:gd name="T22" fmla="*/ 1 w 229"/>
                    <a:gd name="T23" fmla="*/ 5 h 278"/>
                    <a:gd name="T24" fmla="*/ 0 w 229"/>
                    <a:gd name="T25" fmla="*/ 4 h 2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
                    <a:gd name="T40" fmla="*/ 0 h 278"/>
                    <a:gd name="T41" fmla="*/ 229 w 229"/>
                    <a:gd name="T42" fmla="*/ 278 h 2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 h="278">
                      <a:moveTo>
                        <a:pt x="0" y="184"/>
                      </a:moveTo>
                      <a:lnTo>
                        <a:pt x="4" y="142"/>
                      </a:lnTo>
                      <a:lnTo>
                        <a:pt x="10" y="97"/>
                      </a:lnTo>
                      <a:lnTo>
                        <a:pt x="33" y="104"/>
                      </a:lnTo>
                      <a:lnTo>
                        <a:pt x="21" y="24"/>
                      </a:lnTo>
                      <a:lnTo>
                        <a:pt x="89" y="0"/>
                      </a:lnTo>
                      <a:lnTo>
                        <a:pt x="127" y="16"/>
                      </a:lnTo>
                      <a:lnTo>
                        <a:pt x="150" y="42"/>
                      </a:lnTo>
                      <a:lnTo>
                        <a:pt x="229" y="51"/>
                      </a:lnTo>
                      <a:lnTo>
                        <a:pt x="209" y="249"/>
                      </a:lnTo>
                      <a:lnTo>
                        <a:pt x="35" y="278"/>
                      </a:lnTo>
                      <a:lnTo>
                        <a:pt x="38" y="216"/>
                      </a:lnTo>
                      <a:lnTo>
                        <a:pt x="0" y="18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1" name="Freeform 452"/>
                <p:cNvSpPr/>
                <p:nvPr/>
              </p:nvSpPr>
              <p:spPr bwMode="auto">
                <a:xfrm>
                  <a:off x="2125" y="2649"/>
                  <a:ext cx="47" cy="59"/>
                </a:xfrm>
                <a:custGeom>
                  <a:avLst/>
                  <a:gdLst>
                    <a:gd name="T0" fmla="*/ 0 w 166"/>
                    <a:gd name="T1" fmla="*/ 2 h 207"/>
                    <a:gd name="T2" fmla="*/ 0 w 166"/>
                    <a:gd name="T3" fmla="*/ 1 h 207"/>
                    <a:gd name="T4" fmla="*/ 1 w 166"/>
                    <a:gd name="T5" fmla="*/ 1 h 207"/>
                    <a:gd name="T6" fmla="*/ 1 w 166"/>
                    <a:gd name="T7" fmla="*/ 1 h 207"/>
                    <a:gd name="T8" fmla="*/ 3 w 166"/>
                    <a:gd name="T9" fmla="*/ 0 h 207"/>
                    <a:gd name="T10" fmla="*/ 4 w 166"/>
                    <a:gd name="T11" fmla="*/ 1 h 207"/>
                    <a:gd name="T12" fmla="*/ 2 w 166"/>
                    <a:gd name="T13" fmla="*/ 2 h 207"/>
                    <a:gd name="T14" fmla="*/ 3 w 166"/>
                    <a:gd name="T15" fmla="*/ 3 h 207"/>
                    <a:gd name="T16" fmla="*/ 2 w 166"/>
                    <a:gd name="T17" fmla="*/ 4 h 207"/>
                    <a:gd name="T18" fmla="*/ 1 w 166"/>
                    <a:gd name="T19" fmla="*/ 5 h 207"/>
                    <a:gd name="T20" fmla="*/ 0 w 166"/>
                    <a:gd name="T21" fmla="*/ 5 h 207"/>
                    <a:gd name="T22" fmla="*/ 1 w 166"/>
                    <a:gd name="T23" fmla="*/ 2 h 207"/>
                    <a:gd name="T24" fmla="*/ 0 w 166"/>
                    <a:gd name="T25" fmla="*/ 2 h 2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07"/>
                    <a:gd name="T41" fmla="*/ 166 w 166"/>
                    <a:gd name="T42" fmla="*/ 207 h 2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07">
                      <a:moveTo>
                        <a:pt x="0" y="100"/>
                      </a:moveTo>
                      <a:lnTo>
                        <a:pt x="7" y="55"/>
                      </a:lnTo>
                      <a:lnTo>
                        <a:pt x="26" y="34"/>
                      </a:lnTo>
                      <a:lnTo>
                        <a:pt x="64" y="53"/>
                      </a:lnTo>
                      <a:lnTo>
                        <a:pt x="148" y="0"/>
                      </a:lnTo>
                      <a:lnTo>
                        <a:pt x="166" y="58"/>
                      </a:lnTo>
                      <a:lnTo>
                        <a:pt x="80" y="90"/>
                      </a:lnTo>
                      <a:lnTo>
                        <a:pt x="125" y="136"/>
                      </a:lnTo>
                      <a:lnTo>
                        <a:pt x="102" y="165"/>
                      </a:lnTo>
                      <a:lnTo>
                        <a:pt x="49" y="207"/>
                      </a:lnTo>
                      <a:lnTo>
                        <a:pt x="7" y="193"/>
                      </a:lnTo>
                      <a:lnTo>
                        <a:pt x="25" y="93"/>
                      </a:lnTo>
                      <a:lnTo>
                        <a:pt x="0" y="10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2" name="Freeform 453"/>
                <p:cNvSpPr/>
                <p:nvPr/>
              </p:nvSpPr>
              <p:spPr bwMode="auto">
                <a:xfrm>
                  <a:off x="2117" y="3026"/>
                  <a:ext cx="86" cy="116"/>
                </a:xfrm>
                <a:custGeom>
                  <a:avLst/>
                  <a:gdLst>
                    <a:gd name="T0" fmla="*/ 0 w 303"/>
                    <a:gd name="T1" fmla="*/ 1 h 407"/>
                    <a:gd name="T2" fmla="*/ 1 w 303"/>
                    <a:gd name="T3" fmla="*/ 3 h 407"/>
                    <a:gd name="T4" fmla="*/ 0 w 303"/>
                    <a:gd name="T5" fmla="*/ 4 h 407"/>
                    <a:gd name="T6" fmla="*/ 1 w 303"/>
                    <a:gd name="T7" fmla="*/ 5 h 407"/>
                    <a:gd name="T8" fmla="*/ 0 w 303"/>
                    <a:gd name="T9" fmla="*/ 6 h 407"/>
                    <a:gd name="T10" fmla="*/ 5 w 303"/>
                    <a:gd name="T11" fmla="*/ 9 h 407"/>
                    <a:gd name="T12" fmla="*/ 7 w 303"/>
                    <a:gd name="T13" fmla="*/ 7 h 407"/>
                    <a:gd name="T14" fmla="*/ 6 w 303"/>
                    <a:gd name="T15" fmla="*/ 5 h 407"/>
                    <a:gd name="T16" fmla="*/ 6 w 303"/>
                    <a:gd name="T17" fmla="*/ 2 h 407"/>
                    <a:gd name="T18" fmla="*/ 7 w 303"/>
                    <a:gd name="T19" fmla="*/ 1 h 407"/>
                    <a:gd name="T20" fmla="*/ 4 w 303"/>
                    <a:gd name="T21" fmla="*/ 1 h 407"/>
                    <a:gd name="T22" fmla="*/ 2 w 303"/>
                    <a:gd name="T23" fmla="*/ 0 h 407"/>
                    <a:gd name="T24" fmla="*/ 0 w 303"/>
                    <a:gd name="T25" fmla="*/ 1 h 4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3"/>
                    <a:gd name="T40" fmla="*/ 0 h 407"/>
                    <a:gd name="T41" fmla="*/ 303 w 303"/>
                    <a:gd name="T42" fmla="*/ 407 h 4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3" h="407">
                      <a:moveTo>
                        <a:pt x="0" y="25"/>
                      </a:moveTo>
                      <a:lnTo>
                        <a:pt x="39" y="112"/>
                      </a:lnTo>
                      <a:lnTo>
                        <a:pt x="0" y="190"/>
                      </a:lnTo>
                      <a:lnTo>
                        <a:pt x="31" y="213"/>
                      </a:lnTo>
                      <a:lnTo>
                        <a:pt x="14" y="242"/>
                      </a:lnTo>
                      <a:lnTo>
                        <a:pt x="206" y="407"/>
                      </a:lnTo>
                      <a:lnTo>
                        <a:pt x="291" y="276"/>
                      </a:lnTo>
                      <a:lnTo>
                        <a:pt x="271" y="239"/>
                      </a:lnTo>
                      <a:lnTo>
                        <a:pt x="271" y="77"/>
                      </a:lnTo>
                      <a:lnTo>
                        <a:pt x="303" y="28"/>
                      </a:lnTo>
                      <a:lnTo>
                        <a:pt x="192" y="48"/>
                      </a:lnTo>
                      <a:lnTo>
                        <a:pt x="72" y="0"/>
                      </a:lnTo>
                      <a:lnTo>
                        <a:pt x="0" y="2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3" name="Freeform 454"/>
                <p:cNvSpPr/>
                <p:nvPr/>
              </p:nvSpPr>
              <p:spPr bwMode="auto">
                <a:xfrm>
                  <a:off x="2253" y="2696"/>
                  <a:ext cx="20" cy="19"/>
                </a:xfrm>
                <a:custGeom>
                  <a:avLst/>
                  <a:gdLst>
                    <a:gd name="T0" fmla="*/ 0 w 70"/>
                    <a:gd name="T1" fmla="*/ 1 h 67"/>
                    <a:gd name="T2" fmla="*/ 1 w 70"/>
                    <a:gd name="T3" fmla="*/ 0 h 67"/>
                    <a:gd name="T4" fmla="*/ 2 w 70"/>
                    <a:gd name="T5" fmla="*/ 1 h 67"/>
                    <a:gd name="T6" fmla="*/ 0 w 70"/>
                    <a:gd name="T7" fmla="*/ 1 h 67"/>
                    <a:gd name="T8" fmla="*/ 0 60000 65536"/>
                    <a:gd name="T9" fmla="*/ 0 60000 65536"/>
                    <a:gd name="T10" fmla="*/ 0 60000 65536"/>
                    <a:gd name="T11" fmla="*/ 0 60000 65536"/>
                    <a:gd name="T12" fmla="*/ 0 w 70"/>
                    <a:gd name="T13" fmla="*/ 0 h 67"/>
                    <a:gd name="T14" fmla="*/ 70 w 70"/>
                    <a:gd name="T15" fmla="*/ 67 h 67"/>
                  </a:gdLst>
                  <a:ahLst/>
                  <a:cxnLst>
                    <a:cxn ang="T8">
                      <a:pos x="T0" y="T1"/>
                    </a:cxn>
                    <a:cxn ang="T9">
                      <a:pos x="T2" y="T3"/>
                    </a:cxn>
                    <a:cxn ang="T10">
                      <a:pos x="T4" y="T5"/>
                    </a:cxn>
                    <a:cxn ang="T11">
                      <a:pos x="T6" y="T7"/>
                    </a:cxn>
                  </a:cxnLst>
                  <a:rect l="T12" t="T13" r="T14" b="T15"/>
                  <a:pathLst>
                    <a:path w="70" h="67">
                      <a:moveTo>
                        <a:pt x="0" y="42"/>
                      </a:moveTo>
                      <a:lnTo>
                        <a:pt x="59" y="0"/>
                      </a:lnTo>
                      <a:lnTo>
                        <a:pt x="70" y="67"/>
                      </a:lnTo>
                      <a:lnTo>
                        <a:pt x="0" y="4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4" name="Freeform 455"/>
                <p:cNvSpPr/>
                <p:nvPr/>
              </p:nvSpPr>
              <p:spPr bwMode="auto">
                <a:xfrm>
                  <a:off x="2128" y="2630"/>
                  <a:ext cx="17" cy="22"/>
                </a:xfrm>
                <a:custGeom>
                  <a:avLst/>
                  <a:gdLst>
                    <a:gd name="T0" fmla="*/ 0 w 61"/>
                    <a:gd name="T1" fmla="*/ 2 h 76"/>
                    <a:gd name="T2" fmla="*/ 1 w 61"/>
                    <a:gd name="T3" fmla="*/ 2 h 76"/>
                    <a:gd name="T4" fmla="*/ 1 w 61"/>
                    <a:gd name="T5" fmla="*/ 1 h 76"/>
                    <a:gd name="T6" fmla="*/ 1 w 61"/>
                    <a:gd name="T7" fmla="*/ 0 h 76"/>
                    <a:gd name="T8" fmla="*/ 0 w 61"/>
                    <a:gd name="T9" fmla="*/ 2 h 76"/>
                    <a:gd name="T10" fmla="*/ 0 60000 65536"/>
                    <a:gd name="T11" fmla="*/ 0 60000 65536"/>
                    <a:gd name="T12" fmla="*/ 0 60000 65536"/>
                    <a:gd name="T13" fmla="*/ 0 60000 65536"/>
                    <a:gd name="T14" fmla="*/ 0 60000 65536"/>
                    <a:gd name="T15" fmla="*/ 0 w 61"/>
                    <a:gd name="T16" fmla="*/ 0 h 76"/>
                    <a:gd name="T17" fmla="*/ 61 w 61"/>
                    <a:gd name="T18" fmla="*/ 76 h 76"/>
                  </a:gdLst>
                  <a:ahLst/>
                  <a:cxnLst>
                    <a:cxn ang="T10">
                      <a:pos x="T0" y="T1"/>
                    </a:cxn>
                    <a:cxn ang="T11">
                      <a:pos x="T2" y="T3"/>
                    </a:cxn>
                    <a:cxn ang="T12">
                      <a:pos x="T4" y="T5"/>
                    </a:cxn>
                    <a:cxn ang="T13">
                      <a:pos x="T6" y="T7"/>
                    </a:cxn>
                    <a:cxn ang="T14">
                      <a:pos x="T8" y="T9"/>
                    </a:cxn>
                  </a:cxnLst>
                  <a:rect l="T15" t="T16" r="T17" b="T18"/>
                  <a:pathLst>
                    <a:path w="61" h="76">
                      <a:moveTo>
                        <a:pt x="0" y="76"/>
                      </a:moveTo>
                      <a:lnTo>
                        <a:pt x="23" y="73"/>
                      </a:lnTo>
                      <a:lnTo>
                        <a:pt x="61" y="21"/>
                      </a:lnTo>
                      <a:lnTo>
                        <a:pt x="40" y="0"/>
                      </a:lnTo>
                      <a:lnTo>
                        <a:pt x="0" y="7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5" name="Freeform 456"/>
                <p:cNvSpPr/>
                <p:nvPr/>
              </p:nvSpPr>
              <p:spPr bwMode="auto">
                <a:xfrm>
                  <a:off x="1622" y="2978"/>
                  <a:ext cx="43" cy="50"/>
                </a:xfrm>
                <a:custGeom>
                  <a:avLst/>
                  <a:gdLst>
                    <a:gd name="T0" fmla="*/ 0 w 148"/>
                    <a:gd name="T1" fmla="*/ 1 h 177"/>
                    <a:gd name="T2" fmla="*/ 1 w 148"/>
                    <a:gd name="T3" fmla="*/ 0 h 177"/>
                    <a:gd name="T4" fmla="*/ 2 w 148"/>
                    <a:gd name="T5" fmla="*/ 0 h 177"/>
                    <a:gd name="T6" fmla="*/ 2 w 148"/>
                    <a:gd name="T7" fmla="*/ 1 h 177"/>
                    <a:gd name="T8" fmla="*/ 3 w 148"/>
                    <a:gd name="T9" fmla="*/ 1 h 177"/>
                    <a:gd name="T10" fmla="*/ 3 w 148"/>
                    <a:gd name="T11" fmla="*/ 2 h 177"/>
                    <a:gd name="T12" fmla="*/ 3 w 148"/>
                    <a:gd name="T13" fmla="*/ 3 h 177"/>
                    <a:gd name="T14" fmla="*/ 3 w 148"/>
                    <a:gd name="T15" fmla="*/ 4 h 177"/>
                    <a:gd name="T16" fmla="*/ 0 w 148"/>
                    <a:gd name="T17" fmla="*/ 1 h 1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177"/>
                    <a:gd name="T29" fmla="*/ 148 w 148"/>
                    <a:gd name="T30" fmla="*/ 177 h 1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177">
                      <a:moveTo>
                        <a:pt x="0" y="67"/>
                      </a:moveTo>
                      <a:lnTo>
                        <a:pt x="49" y="0"/>
                      </a:lnTo>
                      <a:lnTo>
                        <a:pt x="70" y="3"/>
                      </a:lnTo>
                      <a:lnTo>
                        <a:pt x="73" y="48"/>
                      </a:lnTo>
                      <a:lnTo>
                        <a:pt x="114" y="41"/>
                      </a:lnTo>
                      <a:lnTo>
                        <a:pt x="110" y="83"/>
                      </a:lnTo>
                      <a:lnTo>
                        <a:pt x="148" y="115"/>
                      </a:lnTo>
                      <a:lnTo>
                        <a:pt x="145" y="177"/>
                      </a:lnTo>
                      <a:lnTo>
                        <a:pt x="0" y="6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6" name="Freeform 457"/>
                <p:cNvSpPr/>
                <p:nvPr/>
              </p:nvSpPr>
              <p:spPr bwMode="auto">
                <a:xfrm>
                  <a:off x="1848" y="2652"/>
                  <a:ext cx="170" cy="185"/>
                </a:xfrm>
                <a:custGeom>
                  <a:avLst/>
                  <a:gdLst>
                    <a:gd name="T0" fmla="*/ 0 w 597"/>
                    <a:gd name="T1" fmla="*/ 8 h 646"/>
                    <a:gd name="T2" fmla="*/ 0 w 597"/>
                    <a:gd name="T3" fmla="*/ 3 h 646"/>
                    <a:gd name="T4" fmla="*/ 2 w 597"/>
                    <a:gd name="T5" fmla="*/ 0 h 646"/>
                    <a:gd name="T6" fmla="*/ 5 w 597"/>
                    <a:gd name="T7" fmla="*/ 1 h 646"/>
                    <a:gd name="T8" fmla="*/ 6 w 597"/>
                    <a:gd name="T9" fmla="*/ 2 h 646"/>
                    <a:gd name="T10" fmla="*/ 8 w 597"/>
                    <a:gd name="T11" fmla="*/ 3 h 646"/>
                    <a:gd name="T12" fmla="*/ 9 w 597"/>
                    <a:gd name="T13" fmla="*/ 3 h 646"/>
                    <a:gd name="T14" fmla="*/ 9 w 597"/>
                    <a:gd name="T15" fmla="*/ 1 h 646"/>
                    <a:gd name="T16" fmla="*/ 10 w 597"/>
                    <a:gd name="T17" fmla="*/ 0 h 646"/>
                    <a:gd name="T18" fmla="*/ 14 w 597"/>
                    <a:gd name="T19" fmla="*/ 2 h 646"/>
                    <a:gd name="T20" fmla="*/ 13 w 597"/>
                    <a:gd name="T21" fmla="*/ 3 h 646"/>
                    <a:gd name="T22" fmla="*/ 14 w 597"/>
                    <a:gd name="T23" fmla="*/ 12 h 646"/>
                    <a:gd name="T24" fmla="*/ 14 w 597"/>
                    <a:gd name="T25" fmla="*/ 15 h 646"/>
                    <a:gd name="T26" fmla="*/ 13 w 597"/>
                    <a:gd name="T27" fmla="*/ 15 h 646"/>
                    <a:gd name="T28" fmla="*/ 13 w 597"/>
                    <a:gd name="T29" fmla="*/ 15 h 646"/>
                    <a:gd name="T30" fmla="*/ 6 w 597"/>
                    <a:gd name="T31" fmla="*/ 11 h 646"/>
                    <a:gd name="T32" fmla="*/ 5 w 597"/>
                    <a:gd name="T33" fmla="*/ 11 h 646"/>
                    <a:gd name="T34" fmla="*/ 2 w 597"/>
                    <a:gd name="T35" fmla="*/ 11 h 646"/>
                    <a:gd name="T36" fmla="*/ 0 w 597"/>
                    <a:gd name="T37" fmla="*/ 8 h 6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7"/>
                    <a:gd name="T58" fmla="*/ 0 h 646"/>
                    <a:gd name="T59" fmla="*/ 597 w 597"/>
                    <a:gd name="T60" fmla="*/ 646 h 6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7" h="646">
                      <a:moveTo>
                        <a:pt x="0" y="336"/>
                      </a:moveTo>
                      <a:lnTo>
                        <a:pt x="1" y="139"/>
                      </a:lnTo>
                      <a:lnTo>
                        <a:pt x="74" y="0"/>
                      </a:lnTo>
                      <a:lnTo>
                        <a:pt x="219" y="42"/>
                      </a:lnTo>
                      <a:lnTo>
                        <a:pt x="246" y="89"/>
                      </a:lnTo>
                      <a:lnTo>
                        <a:pt x="363" y="139"/>
                      </a:lnTo>
                      <a:lnTo>
                        <a:pt x="398" y="123"/>
                      </a:lnTo>
                      <a:lnTo>
                        <a:pt x="402" y="52"/>
                      </a:lnTo>
                      <a:lnTo>
                        <a:pt x="440" y="19"/>
                      </a:lnTo>
                      <a:lnTo>
                        <a:pt x="597" y="75"/>
                      </a:lnTo>
                      <a:lnTo>
                        <a:pt x="580" y="150"/>
                      </a:lnTo>
                      <a:lnTo>
                        <a:pt x="597" y="529"/>
                      </a:lnTo>
                      <a:lnTo>
                        <a:pt x="597" y="618"/>
                      </a:lnTo>
                      <a:lnTo>
                        <a:pt x="564" y="619"/>
                      </a:lnTo>
                      <a:lnTo>
                        <a:pt x="564" y="646"/>
                      </a:lnTo>
                      <a:lnTo>
                        <a:pt x="258" y="462"/>
                      </a:lnTo>
                      <a:lnTo>
                        <a:pt x="219" y="483"/>
                      </a:lnTo>
                      <a:lnTo>
                        <a:pt x="89" y="460"/>
                      </a:lnTo>
                      <a:lnTo>
                        <a:pt x="0" y="33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7" name="Freeform 458"/>
                <p:cNvSpPr/>
                <p:nvPr/>
              </p:nvSpPr>
              <p:spPr bwMode="auto">
                <a:xfrm>
                  <a:off x="2215" y="3237"/>
                  <a:ext cx="77" cy="175"/>
                </a:xfrm>
                <a:custGeom>
                  <a:avLst/>
                  <a:gdLst>
                    <a:gd name="T0" fmla="*/ 0 w 270"/>
                    <a:gd name="T1" fmla="*/ 10 h 616"/>
                    <a:gd name="T2" fmla="*/ 1 w 270"/>
                    <a:gd name="T3" fmla="*/ 13 h 616"/>
                    <a:gd name="T4" fmla="*/ 2 w 270"/>
                    <a:gd name="T5" fmla="*/ 14 h 616"/>
                    <a:gd name="T6" fmla="*/ 4 w 270"/>
                    <a:gd name="T7" fmla="*/ 13 h 616"/>
                    <a:gd name="T8" fmla="*/ 6 w 270"/>
                    <a:gd name="T9" fmla="*/ 3 h 616"/>
                    <a:gd name="T10" fmla="*/ 6 w 270"/>
                    <a:gd name="T11" fmla="*/ 4 h 616"/>
                    <a:gd name="T12" fmla="*/ 5 w 270"/>
                    <a:gd name="T13" fmla="*/ 0 h 616"/>
                    <a:gd name="T14" fmla="*/ 4 w 270"/>
                    <a:gd name="T15" fmla="*/ 1 h 616"/>
                    <a:gd name="T16" fmla="*/ 4 w 270"/>
                    <a:gd name="T17" fmla="*/ 3 h 616"/>
                    <a:gd name="T18" fmla="*/ 3 w 270"/>
                    <a:gd name="T19" fmla="*/ 4 h 616"/>
                    <a:gd name="T20" fmla="*/ 1 w 270"/>
                    <a:gd name="T21" fmla="*/ 4 h 616"/>
                    <a:gd name="T22" fmla="*/ 1 w 270"/>
                    <a:gd name="T23" fmla="*/ 5 h 616"/>
                    <a:gd name="T24" fmla="*/ 1 w 270"/>
                    <a:gd name="T25" fmla="*/ 8 h 616"/>
                    <a:gd name="T26" fmla="*/ 0 w 270"/>
                    <a:gd name="T27" fmla="*/ 10 h 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616"/>
                    <a:gd name="T44" fmla="*/ 270 w 270"/>
                    <a:gd name="T45" fmla="*/ 616 h 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616">
                      <a:moveTo>
                        <a:pt x="0" y="441"/>
                      </a:moveTo>
                      <a:lnTo>
                        <a:pt x="26" y="567"/>
                      </a:lnTo>
                      <a:lnTo>
                        <a:pt x="76" y="616"/>
                      </a:lnTo>
                      <a:lnTo>
                        <a:pt x="161" y="567"/>
                      </a:lnTo>
                      <a:lnTo>
                        <a:pt x="254" y="144"/>
                      </a:lnTo>
                      <a:lnTo>
                        <a:pt x="270" y="161"/>
                      </a:lnTo>
                      <a:lnTo>
                        <a:pt x="232" y="0"/>
                      </a:lnTo>
                      <a:lnTo>
                        <a:pt x="182" y="68"/>
                      </a:lnTo>
                      <a:lnTo>
                        <a:pt x="182" y="115"/>
                      </a:lnTo>
                      <a:lnTo>
                        <a:pt x="122" y="165"/>
                      </a:lnTo>
                      <a:lnTo>
                        <a:pt x="47" y="186"/>
                      </a:lnTo>
                      <a:lnTo>
                        <a:pt x="29" y="240"/>
                      </a:lnTo>
                      <a:lnTo>
                        <a:pt x="47" y="348"/>
                      </a:lnTo>
                      <a:lnTo>
                        <a:pt x="0" y="44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8" name="Freeform 459"/>
                <p:cNvSpPr/>
                <p:nvPr/>
              </p:nvSpPr>
              <p:spPr bwMode="auto">
                <a:xfrm>
                  <a:off x="2103" y="3202"/>
                  <a:ext cx="36" cy="99"/>
                </a:xfrm>
                <a:custGeom>
                  <a:avLst/>
                  <a:gdLst>
                    <a:gd name="T0" fmla="*/ 0 w 124"/>
                    <a:gd name="T1" fmla="*/ 4 h 346"/>
                    <a:gd name="T2" fmla="*/ 0 w 124"/>
                    <a:gd name="T3" fmla="*/ 5 h 346"/>
                    <a:gd name="T4" fmla="*/ 2 w 124"/>
                    <a:gd name="T5" fmla="*/ 5 h 346"/>
                    <a:gd name="T6" fmla="*/ 1 w 124"/>
                    <a:gd name="T7" fmla="*/ 7 h 346"/>
                    <a:gd name="T8" fmla="*/ 2 w 124"/>
                    <a:gd name="T9" fmla="*/ 8 h 346"/>
                    <a:gd name="T10" fmla="*/ 3 w 124"/>
                    <a:gd name="T11" fmla="*/ 6 h 346"/>
                    <a:gd name="T12" fmla="*/ 2 w 124"/>
                    <a:gd name="T13" fmla="*/ 4 h 346"/>
                    <a:gd name="T14" fmla="*/ 2 w 124"/>
                    <a:gd name="T15" fmla="*/ 5 h 346"/>
                    <a:gd name="T16" fmla="*/ 2 w 124"/>
                    <a:gd name="T17" fmla="*/ 5 h 346"/>
                    <a:gd name="T18" fmla="*/ 1 w 124"/>
                    <a:gd name="T19" fmla="*/ 3 h 346"/>
                    <a:gd name="T20" fmla="*/ 1 w 124"/>
                    <a:gd name="T21" fmla="*/ 0 h 346"/>
                    <a:gd name="T22" fmla="*/ 0 w 124"/>
                    <a:gd name="T23" fmla="*/ 0 h 346"/>
                    <a:gd name="T24" fmla="*/ 1 w 124"/>
                    <a:gd name="T25" fmla="*/ 1 h 346"/>
                    <a:gd name="T26" fmla="*/ 0 w 124"/>
                    <a:gd name="T27" fmla="*/ 4 h 3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4"/>
                    <a:gd name="T43" fmla="*/ 0 h 346"/>
                    <a:gd name="T44" fmla="*/ 124 w 124"/>
                    <a:gd name="T45" fmla="*/ 346 h 3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4" h="346">
                      <a:moveTo>
                        <a:pt x="0" y="189"/>
                      </a:moveTo>
                      <a:lnTo>
                        <a:pt x="16" y="209"/>
                      </a:lnTo>
                      <a:lnTo>
                        <a:pt x="64" y="228"/>
                      </a:lnTo>
                      <a:lnTo>
                        <a:pt x="61" y="292"/>
                      </a:lnTo>
                      <a:lnTo>
                        <a:pt x="100" y="346"/>
                      </a:lnTo>
                      <a:lnTo>
                        <a:pt x="124" y="248"/>
                      </a:lnTo>
                      <a:lnTo>
                        <a:pt x="84" y="182"/>
                      </a:lnTo>
                      <a:lnTo>
                        <a:pt x="95" y="219"/>
                      </a:lnTo>
                      <a:lnTo>
                        <a:pt x="72" y="217"/>
                      </a:lnTo>
                      <a:lnTo>
                        <a:pt x="47" y="128"/>
                      </a:lnTo>
                      <a:lnTo>
                        <a:pt x="46" y="9"/>
                      </a:lnTo>
                      <a:lnTo>
                        <a:pt x="10" y="0"/>
                      </a:lnTo>
                      <a:lnTo>
                        <a:pt x="38" y="58"/>
                      </a:lnTo>
                      <a:lnTo>
                        <a:pt x="0" y="18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79" name="Freeform 460"/>
                <p:cNvSpPr/>
                <p:nvPr/>
              </p:nvSpPr>
              <p:spPr bwMode="auto">
                <a:xfrm>
                  <a:off x="1615" y="2764"/>
                  <a:ext cx="177" cy="191"/>
                </a:xfrm>
                <a:custGeom>
                  <a:avLst/>
                  <a:gdLst>
                    <a:gd name="T0" fmla="*/ 0 w 618"/>
                    <a:gd name="T1" fmla="*/ 11 h 673"/>
                    <a:gd name="T2" fmla="*/ 1 w 618"/>
                    <a:gd name="T3" fmla="*/ 10 h 673"/>
                    <a:gd name="T4" fmla="*/ 1 w 618"/>
                    <a:gd name="T5" fmla="*/ 10 h 673"/>
                    <a:gd name="T6" fmla="*/ 6 w 618"/>
                    <a:gd name="T7" fmla="*/ 10 h 673"/>
                    <a:gd name="T8" fmla="*/ 5 w 618"/>
                    <a:gd name="T9" fmla="*/ 0 h 673"/>
                    <a:gd name="T10" fmla="*/ 7 w 618"/>
                    <a:gd name="T11" fmla="*/ 0 h 673"/>
                    <a:gd name="T12" fmla="*/ 14 w 618"/>
                    <a:gd name="T13" fmla="*/ 5 h 673"/>
                    <a:gd name="T14" fmla="*/ 14 w 618"/>
                    <a:gd name="T15" fmla="*/ 6 h 673"/>
                    <a:gd name="T16" fmla="*/ 15 w 618"/>
                    <a:gd name="T17" fmla="*/ 6 h 673"/>
                    <a:gd name="T18" fmla="*/ 15 w 618"/>
                    <a:gd name="T19" fmla="*/ 9 h 673"/>
                    <a:gd name="T20" fmla="*/ 14 w 618"/>
                    <a:gd name="T21" fmla="*/ 10 h 673"/>
                    <a:gd name="T22" fmla="*/ 11 w 618"/>
                    <a:gd name="T23" fmla="*/ 11 h 673"/>
                    <a:gd name="T24" fmla="*/ 7 w 618"/>
                    <a:gd name="T25" fmla="*/ 12 h 673"/>
                    <a:gd name="T26" fmla="*/ 6 w 618"/>
                    <a:gd name="T27" fmla="*/ 15 h 673"/>
                    <a:gd name="T28" fmla="*/ 5 w 618"/>
                    <a:gd name="T29" fmla="*/ 15 h 673"/>
                    <a:gd name="T30" fmla="*/ 4 w 618"/>
                    <a:gd name="T31" fmla="*/ 15 h 673"/>
                    <a:gd name="T32" fmla="*/ 3 w 618"/>
                    <a:gd name="T33" fmla="*/ 13 h 673"/>
                    <a:gd name="T34" fmla="*/ 1 w 618"/>
                    <a:gd name="T35" fmla="*/ 14 h 673"/>
                    <a:gd name="T36" fmla="*/ 1 w 618"/>
                    <a:gd name="T37" fmla="*/ 13 h 673"/>
                    <a:gd name="T38" fmla="*/ 0 w 618"/>
                    <a:gd name="T39" fmla="*/ 11 h 6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18"/>
                    <a:gd name="T61" fmla="*/ 0 h 673"/>
                    <a:gd name="T62" fmla="*/ 618 w 618"/>
                    <a:gd name="T63" fmla="*/ 673 h 67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18" h="673">
                      <a:moveTo>
                        <a:pt x="0" y="468"/>
                      </a:moveTo>
                      <a:lnTo>
                        <a:pt x="26" y="418"/>
                      </a:lnTo>
                      <a:lnTo>
                        <a:pt x="56" y="450"/>
                      </a:lnTo>
                      <a:lnTo>
                        <a:pt x="248" y="435"/>
                      </a:lnTo>
                      <a:lnTo>
                        <a:pt x="208" y="0"/>
                      </a:lnTo>
                      <a:lnTo>
                        <a:pt x="279" y="0"/>
                      </a:lnTo>
                      <a:lnTo>
                        <a:pt x="583" y="236"/>
                      </a:lnTo>
                      <a:lnTo>
                        <a:pt x="585" y="275"/>
                      </a:lnTo>
                      <a:lnTo>
                        <a:pt x="617" y="271"/>
                      </a:lnTo>
                      <a:lnTo>
                        <a:pt x="618" y="409"/>
                      </a:lnTo>
                      <a:lnTo>
                        <a:pt x="591" y="439"/>
                      </a:lnTo>
                      <a:lnTo>
                        <a:pt x="467" y="458"/>
                      </a:lnTo>
                      <a:lnTo>
                        <a:pt x="310" y="537"/>
                      </a:lnTo>
                      <a:lnTo>
                        <a:pt x="261" y="665"/>
                      </a:lnTo>
                      <a:lnTo>
                        <a:pt x="223" y="649"/>
                      </a:lnTo>
                      <a:lnTo>
                        <a:pt x="155" y="673"/>
                      </a:lnTo>
                      <a:lnTo>
                        <a:pt x="117" y="566"/>
                      </a:lnTo>
                      <a:lnTo>
                        <a:pt x="53" y="592"/>
                      </a:lnTo>
                      <a:lnTo>
                        <a:pt x="26" y="569"/>
                      </a:lnTo>
                      <a:lnTo>
                        <a:pt x="0" y="46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0" name="Freeform 461"/>
                <p:cNvSpPr/>
                <p:nvPr/>
              </p:nvSpPr>
              <p:spPr bwMode="auto">
                <a:xfrm>
                  <a:off x="1562" y="2733"/>
                  <a:ext cx="133" cy="164"/>
                </a:xfrm>
                <a:custGeom>
                  <a:avLst/>
                  <a:gdLst>
                    <a:gd name="T0" fmla="*/ 0 w 467"/>
                    <a:gd name="T1" fmla="*/ 7 h 575"/>
                    <a:gd name="T2" fmla="*/ 1 w 467"/>
                    <a:gd name="T3" fmla="*/ 7 h 575"/>
                    <a:gd name="T4" fmla="*/ 1 w 467"/>
                    <a:gd name="T5" fmla="*/ 9 h 575"/>
                    <a:gd name="T6" fmla="*/ 0 w 467"/>
                    <a:gd name="T7" fmla="*/ 12 h 575"/>
                    <a:gd name="T8" fmla="*/ 2 w 467"/>
                    <a:gd name="T9" fmla="*/ 11 h 575"/>
                    <a:gd name="T10" fmla="*/ 4 w 467"/>
                    <a:gd name="T11" fmla="*/ 13 h 575"/>
                    <a:gd name="T12" fmla="*/ 5 w 467"/>
                    <a:gd name="T13" fmla="*/ 12 h 575"/>
                    <a:gd name="T14" fmla="*/ 6 w 467"/>
                    <a:gd name="T15" fmla="*/ 13 h 575"/>
                    <a:gd name="T16" fmla="*/ 10 w 467"/>
                    <a:gd name="T17" fmla="*/ 13 h 575"/>
                    <a:gd name="T18" fmla="*/ 9 w 467"/>
                    <a:gd name="T19" fmla="*/ 3 h 575"/>
                    <a:gd name="T20" fmla="*/ 11 w 467"/>
                    <a:gd name="T21" fmla="*/ 3 h 575"/>
                    <a:gd name="T22" fmla="*/ 7 w 467"/>
                    <a:gd name="T23" fmla="*/ 0 h 575"/>
                    <a:gd name="T24" fmla="*/ 7 w 467"/>
                    <a:gd name="T25" fmla="*/ 1 h 575"/>
                    <a:gd name="T26" fmla="*/ 5 w 467"/>
                    <a:gd name="T27" fmla="*/ 1 h 575"/>
                    <a:gd name="T28" fmla="*/ 5 w 467"/>
                    <a:gd name="T29" fmla="*/ 4 h 575"/>
                    <a:gd name="T30" fmla="*/ 3 w 467"/>
                    <a:gd name="T31" fmla="*/ 5 h 575"/>
                    <a:gd name="T32" fmla="*/ 4 w 467"/>
                    <a:gd name="T33" fmla="*/ 6 h 575"/>
                    <a:gd name="T34" fmla="*/ 0 w 467"/>
                    <a:gd name="T35" fmla="*/ 7 h 5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7"/>
                    <a:gd name="T55" fmla="*/ 0 h 575"/>
                    <a:gd name="T56" fmla="*/ 467 w 467"/>
                    <a:gd name="T57" fmla="*/ 575 h 5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7" h="575">
                      <a:moveTo>
                        <a:pt x="0" y="288"/>
                      </a:moveTo>
                      <a:lnTo>
                        <a:pt x="30" y="320"/>
                      </a:lnTo>
                      <a:lnTo>
                        <a:pt x="36" y="408"/>
                      </a:lnTo>
                      <a:lnTo>
                        <a:pt x="13" y="515"/>
                      </a:lnTo>
                      <a:lnTo>
                        <a:pt x="101" y="492"/>
                      </a:lnTo>
                      <a:lnTo>
                        <a:pt x="188" y="575"/>
                      </a:lnTo>
                      <a:lnTo>
                        <a:pt x="214" y="525"/>
                      </a:lnTo>
                      <a:lnTo>
                        <a:pt x="244" y="557"/>
                      </a:lnTo>
                      <a:lnTo>
                        <a:pt x="436" y="542"/>
                      </a:lnTo>
                      <a:lnTo>
                        <a:pt x="396" y="107"/>
                      </a:lnTo>
                      <a:lnTo>
                        <a:pt x="467" y="107"/>
                      </a:lnTo>
                      <a:lnTo>
                        <a:pt x="322" y="0"/>
                      </a:lnTo>
                      <a:lnTo>
                        <a:pt x="317" y="58"/>
                      </a:lnTo>
                      <a:lnTo>
                        <a:pt x="197" y="54"/>
                      </a:lnTo>
                      <a:lnTo>
                        <a:pt x="196" y="176"/>
                      </a:lnTo>
                      <a:lnTo>
                        <a:pt x="152" y="199"/>
                      </a:lnTo>
                      <a:lnTo>
                        <a:pt x="156" y="270"/>
                      </a:lnTo>
                      <a:lnTo>
                        <a:pt x="0" y="28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1" name="Freeform 462"/>
                <p:cNvSpPr/>
                <p:nvPr/>
              </p:nvSpPr>
              <p:spPr bwMode="auto">
                <a:xfrm>
                  <a:off x="1606" y="2617"/>
                  <a:ext cx="127" cy="111"/>
                </a:xfrm>
                <a:custGeom>
                  <a:avLst/>
                  <a:gdLst>
                    <a:gd name="T0" fmla="*/ 0 w 447"/>
                    <a:gd name="T1" fmla="*/ 9 h 392"/>
                    <a:gd name="T2" fmla="*/ 3 w 447"/>
                    <a:gd name="T3" fmla="*/ 7 h 392"/>
                    <a:gd name="T4" fmla="*/ 3 w 447"/>
                    <a:gd name="T5" fmla="*/ 3 h 392"/>
                    <a:gd name="T6" fmla="*/ 6 w 447"/>
                    <a:gd name="T7" fmla="*/ 2 h 392"/>
                    <a:gd name="T8" fmla="*/ 6 w 447"/>
                    <a:gd name="T9" fmla="*/ 0 h 392"/>
                    <a:gd name="T10" fmla="*/ 9 w 447"/>
                    <a:gd name="T11" fmla="*/ 1 h 392"/>
                    <a:gd name="T12" fmla="*/ 10 w 447"/>
                    <a:gd name="T13" fmla="*/ 4 h 392"/>
                    <a:gd name="T14" fmla="*/ 9 w 447"/>
                    <a:gd name="T15" fmla="*/ 4 h 392"/>
                    <a:gd name="T16" fmla="*/ 8 w 447"/>
                    <a:gd name="T17" fmla="*/ 4 h 392"/>
                    <a:gd name="T18" fmla="*/ 8 w 447"/>
                    <a:gd name="T19" fmla="*/ 5 h 392"/>
                    <a:gd name="T20" fmla="*/ 4 w 447"/>
                    <a:gd name="T21" fmla="*/ 7 h 392"/>
                    <a:gd name="T22" fmla="*/ 4 w 447"/>
                    <a:gd name="T23" fmla="*/ 9 h 392"/>
                    <a:gd name="T24" fmla="*/ 0 w 447"/>
                    <a:gd name="T25" fmla="*/ 9 h 3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7"/>
                    <a:gd name="T40" fmla="*/ 0 h 392"/>
                    <a:gd name="T41" fmla="*/ 447 w 447"/>
                    <a:gd name="T42" fmla="*/ 392 h 3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7" h="392">
                      <a:moveTo>
                        <a:pt x="0" y="387"/>
                      </a:moveTo>
                      <a:lnTo>
                        <a:pt x="109" y="311"/>
                      </a:lnTo>
                      <a:lnTo>
                        <a:pt x="149" y="157"/>
                      </a:lnTo>
                      <a:lnTo>
                        <a:pt x="242" y="77"/>
                      </a:lnTo>
                      <a:lnTo>
                        <a:pt x="273" y="0"/>
                      </a:lnTo>
                      <a:lnTo>
                        <a:pt x="409" y="26"/>
                      </a:lnTo>
                      <a:lnTo>
                        <a:pt x="447" y="172"/>
                      </a:lnTo>
                      <a:lnTo>
                        <a:pt x="387" y="175"/>
                      </a:lnTo>
                      <a:lnTo>
                        <a:pt x="352" y="192"/>
                      </a:lnTo>
                      <a:lnTo>
                        <a:pt x="359" y="230"/>
                      </a:lnTo>
                      <a:lnTo>
                        <a:pt x="184" y="317"/>
                      </a:lnTo>
                      <a:lnTo>
                        <a:pt x="163" y="392"/>
                      </a:lnTo>
                      <a:lnTo>
                        <a:pt x="0" y="38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2" name="Freeform 463"/>
                <p:cNvSpPr/>
                <p:nvPr/>
              </p:nvSpPr>
              <p:spPr bwMode="auto">
                <a:xfrm>
                  <a:off x="2074" y="3215"/>
                  <a:ext cx="114" cy="211"/>
                </a:xfrm>
                <a:custGeom>
                  <a:avLst/>
                  <a:gdLst>
                    <a:gd name="T0" fmla="*/ 0 w 398"/>
                    <a:gd name="T1" fmla="*/ 5 h 739"/>
                    <a:gd name="T2" fmla="*/ 0 w 398"/>
                    <a:gd name="T3" fmla="*/ 5 h 739"/>
                    <a:gd name="T4" fmla="*/ 2 w 398"/>
                    <a:gd name="T5" fmla="*/ 6 h 739"/>
                    <a:gd name="T6" fmla="*/ 3 w 398"/>
                    <a:gd name="T7" fmla="*/ 7 h 739"/>
                    <a:gd name="T8" fmla="*/ 3 w 398"/>
                    <a:gd name="T9" fmla="*/ 10 h 739"/>
                    <a:gd name="T10" fmla="*/ 1 w 398"/>
                    <a:gd name="T11" fmla="*/ 13 h 739"/>
                    <a:gd name="T12" fmla="*/ 2 w 398"/>
                    <a:gd name="T13" fmla="*/ 16 h 739"/>
                    <a:gd name="T14" fmla="*/ 2 w 398"/>
                    <a:gd name="T15" fmla="*/ 17 h 739"/>
                    <a:gd name="T16" fmla="*/ 3 w 398"/>
                    <a:gd name="T17" fmla="*/ 17 h 739"/>
                    <a:gd name="T18" fmla="*/ 3 w 398"/>
                    <a:gd name="T19" fmla="*/ 16 h 739"/>
                    <a:gd name="T20" fmla="*/ 5 w 398"/>
                    <a:gd name="T21" fmla="*/ 15 h 739"/>
                    <a:gd name="T22" fmla="*/ 4 w 398"/>
                    <a:gd name="T23" fmla="*/ 10 h 739"/>
                    <a:gd name="T24" fmla="*/ 9 w 398"/>
                    <a:gd name="T25" fmla="*/ 5 h 739"/>
                    <a:gd name="T26" fmla="*/ 9 w 398"/>
                    <a:gd name="T27" fmla="*/ 0 h 739"/>
                    <a:gd name="T28" fmla="*/ 8 w 398"/>
                    <a:gd name="T29" fmla="*/ 1 h 739"/>
                    <a:gd name="T30" fmla="*/ 4 w 398"/>
                    <a:gd name="T31" fmla="*/ 1 h 739"/>
                    <a:gd name="T32" fmla="*/ 4 w 398"/>
                    <a:gd name="T33" fmla="*/ 3 h 739"/>
                    <a:gd name="T34" fmla="*/ 5 w 398"/>
                    <a:gd name="T35" fmla="*/ 5 h 739"/>
                    <a:gd name="T36" fmla="*/ 5 w 398"/>
                    <a:gd name="T37" fmla="*/ 7 h 739"/>
                    <a:gd name="T38" fmla="*/ 4 w 398"/>
                    <a:gd name="T39" fmla="*/ 6 h 739"/>
                    <a:gd name="T40" fmla="*/ 4 w 398"/>
                    <a:gd name="T41" fmla="*/ 4 h 739"/>
                    <a:gd name="T42" fmla="*/ 3 w 398"/>
                    <a:gd name="T43" fmla="*/ 4 h 739"/>
                    <a:gd name="T44" fmla="*/ 0 w 398"/>
                    <a:gd name="T45" fmla="*/ 5 h 7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8"/>
                    <a:gd name="T70" fmla="*/ 0 h 739"/>
                    <a:gd name="T71" fmla="*/ 398 w 398"/>
                    <a:gd name="T72" fmla="*/ 739 h 7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8" h="739">
                      <a:moveTo>
                        <a:pt x="0" y="206"/>
                      </a:moveTo>
                      <a:lnTo>
                        <a:pt x="8" y="230"/>
                      </a:lnTo>
                      <a:lnTo>
                        <a:pt x="102" y="263"/>
                      </a:lnTo>
                      <a:lnTo>
                        <a:pt x="113" y="310"/>
                      </a:lnTo>
                      <a:lnTo>
                        <a:pt x="105" y="428"/>
                      </a:lnTo>
                      <a:lnTo>
                        <a:pt x="57" y="549"/>
                      </a:lnTo>
                      <a:lnTo>
                        <a:pt x="73" y="693"/>
                      </a:lnTo>
                      <a:lnTo>
                        <a:pt x="77" y="739"/>
                      </a:lnTo>
                      <a:lnTo>
                        <a:pt x="104" y="739"/>
                      </a:lnTo>
                      <a:lnTo>
                        <a:pt x="104" y="689"/>
                      </a:lnTo>
                      <a:lnTo>
                        <a:pt x="205" y="622"/>
                      </a:lnTo>
                      <a:lnTo>
                        <a:pt x="175" y="428"/>
                      </a:lnTo>
                      <a:lnTo>
                        <a:pt x="396" y="229"/>
                      </a:lnTo>
                      <a:lnTo>
                        <a:pt x="398" y="0"/>
                      </a:lnTo>
                      <a:lnTo>
                        <a:pt x="342" y="39"/>
                      </a:lnTo>
                      <a:lnTo>
                        <a:pt x="188" y="52"/>
                      </a:lnTo>
                      <a:lnTo>
                        <a:pt x="187" y="134"/>
                      </a:lnTo>
                      <a:lnTo>
                        <a:pt x="227" y="200"/>
                      </a:lnTo>
                      <a:lnTo>
                        <a:pt x="203" y="298"/>
                      </a:lnTo>
                      <a:lnTo>
                        <a:pt x="164" y="244"/>
                      </a:lnTo>
                      <a:lnTo>
                        <a:pt x="167" y="180"/>
                      </a:lnTo>
                      <a:lnTo>
                        <a:pt x="119" y="161"/>
                      </a:lnTo>
                      <a:lnTo>
                        <a:pt x="0" y="20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3" name="Freeform 464"/>
                <p:cNvSpPr/>
                <p:nvPr/>
              </p:nvSpPr>
              <p:spPr bwMode="auto">
                <a:xfrm>
                  <a:off x="1749" y="2784"/>
                  <a:ext cx="173" cy="152"/>
                </a:xfrm>
                <a:custGeom>
                  <a:avLst/>
                  <a:gdLst>
                    <a:gd name="T0" fmla="*/ 0 w 607"/>
                    <a:gd name="T1" fmla="*/ 9 h 535"/>
                    <a:gd name="T2" fmla="*/ 0 w 607"/>
                    <a:gd name="T3" fmla="*/ 10 h 535"/>
                    <a:gd name="T4" fmla="*/ 2 w 607"/>
                    <a:gd name="T5" fmla="*/ 12 h 535"/>
                    <a:gd name="T6" fmla="*/ 2 w 607"/>
                    <a:gd name="T7" fmla="*/ 12 h 535"/>
                    <a:gd name="T8" fmla="*/ 3 w 607"/>
                    <a:gd name="T9" fmla="*/ 12 h 535"/>
                    <a:gd name="T10" fmla="*/ 4 w 607"/>
                    <a:gd name="T11" fmla="*/ 10 h 535"/>
                    <a:gd name="T12" fmla="*/ 8 w 607"/>
                    <a:gd name="T13" fmla="*/ 11 h 535"/>
                    <a:gd name="T14" fmla="*/ 11 w 607"/>
                    <a:gd name="T15" fmla="*/ 10 h 535"/>
                    <a:gd name="T16" fmla="*/ 12 w 607"/>
                    <a:gd name="T17" fmla="*/ 10 h 535"/>
                    <a:gd name="T18" fmla="*/ 13 w 607"/>
                    <a:gd name="T19" fmla="*/ 7 h 535"/>
                    <a:gd name="T20" fmla="*/ 14 w 607"/>
                    <a:gd name="T21" fmla="*/ 3 h 535"/>
                    <a:gd name="T22" fmla="*/ 13 w 607"/>
                    <a:gd name="T23" fmla="*/ 2 h 535"/>
                    <a:gd name="T24" fmla="*/ 13 w 607"/>
                    <a:gd name="T25" fmla="*/ 1 h 535"/>
                    <a:gd name="T26" fmla="*/ 10 w 607"/>
                    <a:gd name="T27" fmla="*/ 0 h 535"/>
                    <a:gd name="T28" fmla="*/ 5 w 607"/>
                    <a:gd name="T29" fmla="*/ 4 h 535"/>
                    <a:gd name="T30" fmla="*/ 3 w 607"/>
                    <a:gd name="T31" fmla="*/ 5 h 535"/>
                    <a:gd name="T32" fmla="*/ 3 w 607"/>
                    <a:gd name="T33" fmla="*/ 8 h 535"/>
                    <a:gd name="T34" fmla="*/ 3 w 607"/>
                    <a:gd name="T35" fmla="*/ 9 h 535"/>
                    <a:gd name="T36" fmla="*/ 0 w 607"/>
                    <a:gd name="T37" fmla="*/ 9 h 5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535"/>
                    <a:gd name="T59" fmla="*/ 607 w 607"/>
                    <a:gd name="T60" fmla="*/ 535 h 5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535">
                      <a:moveTo>
                        <a:pt x="0" y="389"/>
                      </a:moveTo>
                      <a:lnTo>
                        <a:pt x="8" y="431"/>
                      </a:lnTo>
                      <a:lnTo>
                        <a:pt x="79" y="524"/>
                      </a:lnTo>
                      <a:lnTo>
                        <a:pt x="100" y="505"/>
                      </a:lnTo>
                      <a:lnTo>
                        <a:pt x="129" y="535"/>
                      </a:lnTo>
                      <a:lnTo>
                        <a:pt x="178" y="442"/>
                      </a:lnTo>
                      <a:lnTo>
                        <a:pt x="349" y="489"/>
                      </a:lnTo>
                      <a:lnTo>
                        <a:pt x="498" y="440"/>
                      </a:lnTo>
                      <a:lnTo>
                        <a:pt x="504" y="418"/>
                      </a:lnTo>
                      <a:lnTo>
                        <a:pt x="579" y="300"/>
                      </a:lnTo>
                      <a:lnTo>
                        <a:pt x="607" y="142"/>
                      </a:lnTo>
                      <a:lnTo>
                        <a:pt x="568" y="92"/>
                      </a:lnTo>
                      <a:lnTo>
                        <a:pt x="568" y="23"/>
                      </a:lnTo>
                      <a:lnTo>
                        <a:pt x="438" y="0"/>
                      </a:lnTo>
                      <a:lnTo>
                        <a:pt x="209" y="185"/>
                      </a:lnTo>
                      <a:lnTo>
                        <a:pt x="150" y="202"/>
                      </a:lnTo>
                      <a:lnTo>
                        <a:pt x="151" y="340"/>
                      </a:lnTo>
                      <a:lnTo>
                        <a:pt x="124" y="370"/>
                      </a:lnTo>
                      <a:lnTo>
                        <a:pt x="0" y="38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4" name="Freeform 465"/>
                <p:cNvSpPr/>
                <p:nvPr/>
              </p:nvSpPr>
              <p:spPr bwMode="auto">
                <a:xfrm>
                  <a:off x="1777" y="2908"/>
                  <a:ext cx="127" cy="123"/>
                </a:xfrm>
                <a:custGeom>
                  <a:avLst/>
                  <a:gdLst>
                    <a:gd name="T0" fmla="*/ 0 w 445"/>
                    <a:gd name="T1" fmla="*/ 8 h 429"/>
                    <a:gd name="T2" fmla="*/ 1 w 445"/>
                    <a:gd name="T3" fmla="*/ 2 h 429"/>
                    <a:gd name="T4" fmla="*/ 2 w 445"/>
                    <a:gd name="T5" fmla="*/ 0 h 429"/>
                    <a:gd name="T6" fmla="*/ 6 w 445"/>
                    <a:gd name="T7" fmla="*/ 1 h 429"/>
                    <a:gd name="T8" fmla="*/ 9 w 445"/>
                    <a:gd name="T9" fmla="*/ 0 h 429"/>
                    <a:gd name="T10" fmla="*/ 10 w 445"/>
                    <a:gd name="T11" fmla="*/ 1 h 429"/>
                    <a:gd name="T12" fmla="*/ 10 w 445"/>
                    <a:gd name="T13" fmla="*/ 2 h 429"/>
                    <a:gd name="T14" fmla="*/ 9 w 445"/>
                    <a:gd name="T15" fmla="*/ 3 h 429"/>
                    <a:gd name="T16" fmla="*/ 7 w 445"/>
                    <a:gd name="T17" fmla="*/ 8 h 429"/>
                    <a:gd name="T18" fmla="*/ 6 w 445"/>
                    <a:gd name="T19" fmla="*/ 7 h 429"/>
                    <a:gd name="T20" fmla="*/ 5 w 445"/>
                    <a:gd name="T21" fmla="*/ 9 h 429"/>
                    <a:gd name="T22" fmla="*/ 3 w 445"/>
                    <a:gd name="T23" fmla="*/ 10 h 429"/>
                    <a:gd name="T24" fmla="*/ 2 w 445"/>
                    <a:gd name="T25" fmla="*/ 8 h 429"/>
                    <a:gd name="T26" fmla="*/ 0 w 445"/>
                    <a:gd name="T27" fmla="*/ 8 h 4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5"/>
                    <a:gd name="T43" fmla="*/ 0 h 429"/>
                    <a:gd name="T44" fmla="*/ 445 w 445"/>
                    <a:gd name="T45" fmla="*/ 429 h 4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5" h="429">
                      <a:moveTo>
                        <a:pt x="0" y="335"/>
                      </a:moveTo>
                      <a:lnTo>
                        <a:pt x="29" y="95"/>
                      </a:lnTo>
                      <a:lnTo>
                        <a:pt x="78" y="2"/>
                      </a:lnTo>
                      <a:lnTo>
                        <a:pt x="249" y="49"/>
                      </a:lnTo>
                      <a:lnTo>
                        <a:pt x="398" y="0"/>
                      </a:lnTo>
                      <a:lnTo>
                        <a:pt x="428" y="57"/>
                      </a:lnTo>
                      <a:lnTo>
                        <a:pt x="445" y="95"/>
                      </a:lnTo>
                      <a:lnTo>
                        <a:pt x="406" y="130"/>
                      </a:lnTo>
                      <a:lnTo>
                        <a:pt x="323" y="324"/>
                      </a:lnTo>
                      <a:lnTo>
                        <a:pt x="252" y="312"/>
                      </a:lnTo>
                      <a:lnTo>
                        <a:pt x="214" y="404"/>
                      </a:lnTo>
                      <a:lnTo>
                        <a:pt x="128" y="429"/>
                      </a:lnTo>
                      <a:lnTo>
                        <a:pt x="78" y="347"/>
                      </a:lnTo>
                      <a:lnTo>
                        <a:pt x="0" y="33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5" name="Freeform 466"/>
                <p:cNvSpPr/>
                <p:nvPr/>
              </p:nvSpPr>
              <p:spPr bwMode="auto">
                <a:xfrm>
                  <a:off x="1564" y="2923"/>
                  <a:ext cx="33" cy="23"/>
                </a:xfrm>
                <a:custGeom>
                  <a:avLst/>
                  <a:gdLst>
                    <a:gd name="T0" fmla="*/ 0 w 117"/>
                    <a:gd name="T1" fmla="*/ 0 h 79"/>
                    <a:gd name="T2" fmla="*/ 1 w 117"/>
                    <a:gd name="T3" fmla="*/ 1 h 79"/>
                    <a:gd name="T4" fmla="*/ 2 w 117"/>
                    <a:gd name="T5" fmla="*/ 1 h 79"/>
                    <a:gd name="T6" fmla="*/ 1 w 117"/>
                    <a:gd name="T7" fmla="*/ 1 h 79"/>
                    <a:gd name="T8" fmla="*/ 1 w 117"/>
                    <a:gd name="T9" fmla="*/ 2 h 79"/>
                    <a:gd name="T10" fmla="*/ 3 w 117"/>
                    <a:gd name="T11" fmla="*/ 1 h 79"/>
                    <a:gd name="T12" fmla="*/ 3 w 117"/>
                    <a:gd name="T13" fmla="*/ 0 h 79"/>
                    <a:gd name="T14" fmla="*/ 0 w 117"/>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79"/>
                    <a:gd name="T26" fmla="*/ 117 w 117"/>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79">
                      <a:moveTo>
                        <a:pt x="0" y="9"/>
                      </a:moveTo>
                      <a:lnTo>
                        <a:pt x="38" y="44"/>
                      </a:lnTo>
                      <a:lnTo>
                        <a:pt x="72" y="33"/>
                      </a:lnTo>
                      <a:lnTo>
                        <a:pt x="54" y="44"/>
                      </a:lnTo>
                      <a:lnTo>
                        <a:pt x="68" y="79"/>
                      </a:lnTo>
                      <a:lnTo>
                        <a:pt x="114" y="44"/>
                      </a:lnTo>
                      <a:lnTo>
                        <a:pt x="117" y="0"/>
                      </a:lnTo>
                      <a:lnTo>
                        <a:pt x="0" y="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6" name="Freeform 467"/>
                <p:cNvSpPr/>
                <p:nvPr/>
              </p:nvSpPr>
              <p:spPr bwMode="auto">
                <a:xfrm>
                  <a:off x="2300" y="2748"/>
                  <a:ext cx="6" cy="22"/>
                </a:xfrm>
                <a:custGeom>
                  <a:avLst/>
                  <a:gdLst>
                    <a:gd name="T0" fmla="*/ 0 w 22"/>
                    <a:gd name="T1" fmla="*/ 1 h 74"/>
                    <a:gd name="T2" fmla="*/ 0 w 22"/>
                    <a:gd name="T3" fmla="*/ 2 h 74"/>
                    <a:gd name="T4" fmla="*/ 1 w 22"/>
                    <a:gd name="T5" fmla="*/ 2 h 74"/>
                    <a:gd name="T6" fmla="*/ 0 w 22"/>
                    <a:gd name="T7" fmla="*/ 0 h 74"/>
                    <a:gd name="T8" fmla="*/ 0 w 22"/>
                    <a:gd name="T9" fmla="*/ 1 h 74"/>
                    <a:gd name="T10" fmla="*/ 0 60000 65536"/>
                    <a:gd name="T11" fmla="*/ 0 60000 65536"/>
                    <a:gd name="T12" fmla="*/ 0 60000 65536"/>
                    <a:gd name="T13" fmla="*/ 0 60000 65536"/>
                    <a:gd name="T14" fmla="*/ 0 60000 65536"/>
                    <a:gd name="T15" fmla="*/ 0 w 22"/>
                    <a:gd name="T16" fmla="*/ 0 h 74"/>
                    <a:gd name="T17" fmla="*/ 22 w 22"/>
                    <a:gd name="T18" fmla="*/ 74 h 74"/>
                  </a:gdLst>
                  <a:ahLst/>
                  <a:cxnLst>
                    <a:cxn ang="T10">
                      <a:pos x="T0" y="T1"/>
                    </a:cxn>
                    <a:cxn ang="T11">
                      <a:pos x="T2" y="T3"/>
                    </a:cxn>
                    <a:cxn ang="T12">
                      <a:pos x="T4" y="T5"/>
                    </a:cxn>
                    <a:cxn ang="T13">
                      <a:pos x="T6" y="T7"/>
                    </a:cxn>
                    <a:cxn ang="T14">
                      <a:pos x="T8" y="T9"/>
                    </a:cxn>
                  </a:cxnLst>
                  <a:rect l="T15" t="T16" r="T17" b="T18"/>
                  <a:pathLst>
                    <a:path w="22" h="74">
                      <a:moveTo>
                        <a:pt x="0" y="61"/>
                      </a:moveTo>
                      <a:lnTo>
                        <a:pt x="10" y="74"/>
                      </a:lnTo>
                      <a:lnTo>
                        <a:pt x="22" y="70"/>
                      </a:lnTo>
                      <a:lnTo>
                        <a:pt x="12" y="0"/>
                      </a:lnTo>
                      <a:lnTo>
                        <a:pt x="0" y="61"/>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7" name="Freeform 468"/>
                <p:cNvSpPr/>
                <p:nvPr/>
              </p:nvSpPr>
              <p:spPr bwMode="auto">
                <a:xfrm>
                  <a:off x="2063" y="3096"/>
                  <a:ext cx="19" cy="21"/>
                </a:xfrm>
                <a:custGeom>
                  <a:avLst/>
                  <a:gdLst>
                    <a:gd name="T0" fmla="*/ 0 w 66"/>
                    <a:gd name="T1" fmla="*/ 2 h 72"/>
                    <a:gd name="T2" fmla="*/ 1 w 66"/>
                    <a:gd name="T3" fmla="*/ 0 h 72"/>
                    <a:gd name="T4" fmla="*/ 1 w 66"/>
                    <a:gd name="T5" fmla="*/ 0 h 72"/>
                    <a:gd name="T6" fmla="*/ 1 w 66"/>
                    <a:gd name="T7" fmla="*/ 1 h 72"/>
                    <a:gd name="T8" fmla="*/ 0 w 66"/>
                    <a:gd name="T9" fmla="*/ 2 h 72"/>
                    <a:gd name="T10" fmla="*/ 0 60000 65536"/>
                    <a:gd name="T11" fmla="*/ 0 60000 65536"/>
                    <a:gd name="T12" fmla="*/ 0 60000 65536"/>
                    <a:gd name="T13" fmla="*/ 0 60000 65536"/>
                    <a:gd name="T14" fmla="*/ 0 60000 65536"/>
                    <a:gd name="T15" fmla="*/ 0 w 66"/>
                    <a:gd name="T16" fmla="*/ 0 h 72"/>
                    <a:gd name="T17" fmla="*/ 66 w 66"/>
                    <a:gd name="T18" fmla="*/ 72 h 72"/>
                  </a:gdLst>
                  <a:ahLst/>
                  <a:cxnLst>
                    <a:cxn ang="T10">
                      <a:pos x="T0" y="T1"/>
                    </a:cxn>
                    <a:cxn ang="T11">
                      <a:pos x="T2" y="T3"/>
                    </a:cxn>
                    <a:cxn ang="T12">
                      <a:pos x="T4" y="T5"/>
                    </a:cxn>
                    <a:cxn ang="T13">
                      <a:pos x="T6" y="T7"/>
                    </a:cxn>
                    <a:cxn ang="T14">
                      <a:pos x="T8" y="T9"/>
                    </a:cxn>
                  </a:cxnLst>
                  <a:rect l="T15" t="T16" r="T17" b="T18"/>
                  <a:pathLst>
                    <a:path w="66" h="72">
                      <a:moveTo>
                        <a:pt x="0" y="72"/>
                      </a:moveTo>
                      <a:lnTo>
                        <a:pt x="29" y="12"/>
                      </a:lnTo>
                      <a:lnTo>
                        <a:pt x="56" y="0"/>
                      </a:lnTo>
                      <a:lnTo>
                        <a:pt x="66" y="57"/>
                      </a:lnTo>
                      <a:lnTo>
                        <a:pt x="0" y="7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8" name="Freeform 469"/>
                <p:cNvSpPr/>
                <p:nvPr/>
              </p:nvSpPr>
              <p:spPr bwMode="auto">
                <a:xfrm>
                  <a:off x="1556" y="2873"/>
                  <a:ext cx="67" cy="52"/>
                </a:xfrm>
                <a:custGeom>
                  <a:avLst/>
                  <a:gdLst>
                    <a:gd name="T0" fmla="*/ 0 w 233"/>
                    <a:gd name="T1" fmla="*/ 2 h 184"/>
                    <a:gd name="T2" fmla="*/ 1 w 233"/>
                    <a:gd name="T3" fmla="*/ 3 h 184"/>
                    <a:gd name="T4" fmla="*/ 3 w 233"/>
                    <a:gd name="T5" fmla="*/ 3 h 184"/>
                    <a:gd name="T6" fmla="*/ 1 w 233"/>
                    <a:gd name="T7" fmla="*/ 4 h 184"/>
                    <a:gd name="T8" fmla="*/ 1 w 233"/>
                    <a:gd name="T9" fmla="*/ 4 h 184"/>
                    <a:gd name="T10" fmla="*/ 3 w 233"/>
                    <a:gd name="T11" fmla="*/ 4 h 184"/>
                    <a:gd name="T12" fmla="*/ 5 w 233"/>
                    <a:gd name="T13" fmla="*/ 4 h 184"/>
                    <a:gd name="T14" fmla="*/ 5 w 233"/>
                    <a:gd name="T15" fmla="*/ 2 h 184"/>
                    <a:gd name="T16" fmla="*/ 3 w 233"/>
                    <a:gd name="T17" fmla="*/ 0 h 184"/>
                    <a:gd name="T18" fmla="*/ 1 w 233"/>
                    <a:gd name="T19" fmla="*/ 1 h 184"/>
                    <a:gd name="T20" fmla="*/ 0 w 233"/>
                    <a:gd name="T21" fmla="*/ 2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184"/>
                    <a:gd name="T35" fmla="*/ 233 w 23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184">
                      <a:moveTo>
                        <a:pt x="0" y="83"/>
                      </a:moveTo>
                      <a:lnTo>
                        <a:pt x="32" y="134"/>
                      </a:lnTo>
                      <a:lnTo>
                        <a:pt x="139" y="143"/>
                      </a:lnTo>
                      <a:lnTo>
                        <a:pt x="25" y="160"/>
                      </a:lnTo>
                      <a:lnTo>
                        <a:pt x="25" y="184"/>
                      </a:lnTo>
                      <a:lnTo>
                        <a:pt x="142" y="175"/>
                      </a:lnTo>
                      <a:lnTo>
                        <a:pt x="233" y="184"/>
                      </a:lnTo>
                      <a:lnTo>
                        <a:pt x="207" y="83"/>
                      </a:lnTo>
                      <a:lnTo>
                        <a:pt x="120" y="0"/>
                      </a:lnTo>
                      <a:lnTo>
                        <a:pt x="32" y="23"/>
                      </a:lnTo>
                      <a:lnTo>
                        <a:pt x="0" y="8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89" name="Freeform 470"/>
                <p:cNvSpPr/>
                <p:nvPr/>
              </p:nvSpPr>
              <p:spPr bwMode="auto">
                <a:xfrm>
                  <a:off x="1603" y="2959"/>
                  <a:ext cx="34" cy="37"/>
                </a:xfrm>
                <a:custGeom>
                  <a:avLst/>
                  <a:gdLst>
                    <a:gd name="T0" fmla="*/ 0 w 116"/>
                    <a:gd name="T1" fmla="*/ 1 h 133"/>
                    <a:gd name="T2" fmla="*/ 0 w 116"/>
                    <a:gd name="T3" fmla="*/ 2 h 133"/>
                    <a:gd name="T4" fmla="*/ 2 w 116"/>
                    <a:gd name="T5" fmla="*/ 3 h 133"/>
                    <a:gd name="T6" fmla="*/ 3 w 116"/>
                    <a:gd name="T7" fmla="*/ 1 h 133"/>
                    <a:gd name="T8" fmla="*/ 2 w 116"/>
                    <a:gd name="T9" fmla="*/ 0 h 133"/>
                    <a:gd name="T10" fmla="*/ 0 w 116"/>
                    <a:gd name="T11" fmla="*/ 1 h 133"/>
                    <a:gd name="T12" fmla="*/ 0 60000 65536"/>
                    <a:gd name="T13" fmla="*/ 0 60000 65536"/>
                    <a:gd name="T14" fmla="*/ 0 60000 65536"/>
                    <a:gd name="T15" fmla="*/ 0 60000 65536"/>
                    <a:gd name="T16" fmla="*/ 0 60000 65536"/>
                    <a:gd name="T17" fmla="*/ 0 60000 65536"/>
                    <a:gd name="T18" fmla="*/ 0 w 116"/>
                    <a:gd name="T19" fmla="*/ 0 h 133"/>
                    <a:gd name="T20" fmla="*/ 116 w 116"/>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16" h="133">
                      <a:moveTo>
                        <a:pt x="0" y="37"/>
                      </a:moveTo>
                      <a:lnTo>
                        <a:pt x="11" y="89"/>
                      </a:lnTo>
                      <a:lnTo>
                        <a:pt x="67" y="133"/>
                      </a:lnTo>
                      <a:lnTo>
                        <a:pt x="116" y="66"/>
                      </a:lnTo>
                      <a:lnTo>
                        <a:pt x="76" y="0"/>
                      </a:lnTo>
                      <a:lnTo>
                        <a:pt x="0" y="3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0" name="Freeform 471"/>
                <p:cNvSpPr/>
                <p:nvPr/>
              </p:nvSpPr>
              <p:spPr bwMode="auto">
                <a:xfrm>
                  <a:off x="2194" y="2933"/>
                  <a:ext cx="111" cy="172"/>
                </a:xfrm>
                <a:custGeom>
                  <a:avLst/>
                  <a:gdLst>
                    <a:gd name="T0" fmla="*/ 0 w 390"/>
                    <a:gd name="T1" fmla="*/ 13 h 602"/>
                    <a:gd name="T2" fmla="*/ 0 w 390"/>
                    <a:gd name="T3" fmla="*/ 9 h 602"/>
                    <a:gd name="T4" fmla="*/ 1 w 390"/>
                    <a:gd name="T5" fmla="*/ 8 h 602"/>
                    <a:gd name="T6" fmla="*/ 3 w 390"/>
                    <a:gd name="T7" fmla="*/ 7 h 602"/>
                    <a:gd name="T8" fmla="*/ 6 w 390"/>
                    <a:gd name="T9" fmla="*/ 4 h 602"/>
                    <a:gd name="T10" fmla="*/ 3 w 390"/>
                    <a:gd name="T11" fmla="*/ 3 h 602"/>
                    <a:gd name="T12" fmla="*/ 2 w 390"/>
                    <a:gd name="T13" fmla="*/ 1 h 602"/>
                    <a:gd name="T14" fmla="*/ 2 w 390"/>
                    <a:gd name="T15" fmla="*/ 1 h 602"/>
                    <a:gd name="T16" fmla="*/ 3 w 390"/>
                    <a:gd name="T17" fmla="*/ 2 h 602"/>
                    <a:gd name="T18" fmla="*/ 9 w 390"/>
                    <a:gd name="T19" fmla="*/ 0 h 602"/>
                    <a:gd name="T20" fmla="*/ 9 w 390"/>
                    <a:gd name="T21" fmla="*/ 2 h 602"/>
                    <a:gd name="T22" fmla="*/ 6 w 390"/>
                    <a:gd name="T23" fmla="*/ 8 h 602"/>
                    <a:gd name="T24" fmla="*/ 1 w 390"/>
                    <a:gd name="T25" fmla="*/ 14 h 602"/>
                    <a:gd name="T26" fmla="*/ 0 w 390"/>
                    <a:gd name="T27" fmla="*/ 13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602"/>
                    <a:gd name="T44" fmla="*/ 390 w 390"/>
                    <a:gd name="T45" fmla="*/ 602 h 6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602">
                      <a:moveTo>
                        <a:pt x="0" y="565"/>
                      </a:moveTo>
                      <a:lnTo>
                        <a:pt x="0" y="403"/>
                      </a:lnTo>
                      <a:lnTo>
                        <a:pt x="32" y="354"/>
                      </a:lnTo>
                      <a:lnTo>
                        <a:pt x="151" y="305"/>
                      </a:lnTo>
                      <a:lnTo>
                        <a:pt x="268" y="173"/>
                      </a:lnTo>
                      <a:lnTo>
                        <a:pt x="115" y="128"/>
                      </a:lnTo>
                      <a:lnTo>
                        <a:pt x="71" y="48"/>
                      </a:lnTo>
                      <a:lnTo>
                        <a:pt x="84" y="23"/>
                      </a:lnTo>
                      <a:lnTo>
                        <a:pt x="145" y="70"/>
                      </a:lnTo>
                      <a:lnTo>
                        <a:pt x="373" y="0"/>
                      </a:lnTo>
                      <a:lnTo>
                        <a:pt x="390" y="70"/>
                      </a:lnTo>
                      <a:lnTo>
                        <a:pt x="255" y="351"/>
                      </a:lnTo>
                      <a:lnTo>
                        <a:pt x="20" y="602"/>
                      </a:lnTo>
                      <a:lnTo>
                        <a:pt x="0" y="56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1" name="Freeform 472"/>
                <p:cNvSpPr/>
                <p:nvPr/>
              </p:nvSpPr>
              <p:spPr bwMode="auto">
                <a:xfrm>
                  <a:off x="2020" y="3281"/>
                  <a:ext cx="86" cy="91"/>
                </a:xfrm>
                <a:custGeom>
                  <a:avLst/>
                  <a:gdLst>
                    <a:gd name="T0" fmla="*/ 0 w 301"/>
                    <a:gd name="T1" fmla="*/ 2 h 319"/>
                    <a:gd name="T2" fmla="*/ 1 w 301"/>
                    <a:gd name="T3" fmla="*/ 2 h 319"/>
                    <a:gd name="T4" fmla="*/ 3 w 301"/>
                    <a:gd name="T5" fmla="*/ 1 h 319"/>
                    <a:gd name="T6" fmla="*/ 3 w 301"/>
                    <a:gd name="T7" fmla="*/ 0 h 319"/>
                    <a:gd name="T8" fmla="*/ 5 w 301"/>
                    <a:gd name="T9" fmla="*/ 0 h 319"/>
                    <a:gd name="T10" fmla="*/ 7 w 301"/>
                    <a:gd name="T11" fmla="*/ 1 h 319"/>
                    <a:gd name="T12" fmla="*/ 7 w 301"/>
                    <a:gd name="T13" fmla="*/ 2 h 319"/>
                    <a:gd name="T14" fmla="*/ 7 w 301"/>
                    <a:gd name="T15" fmla="*/ 5 h 319"/>
                    <a:gd name="T16" fmla="*/ 6 w 301"/>
                    <a:gd name="T17" fmla="*/ 7 h 319"/>
                    <a:gd name="T18" fmla="*/ 4 w 301"/>
                    <a:gd name="T19" fmla="*/ 7 h 319"/>
                    <a:gd name="T20" fmla="*/ 3 w 301"/>
                    <a:gd name="T21" fmla="*/ 6 h 319"/>
                    <a:gd name="T22" fmla="*/ 0 w 301"/>
                    <a:gd name="T23" fmla="*/ 2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1"/>
                    <a:gd name="T37" fmla="*/ 0 h 319"/>
                    <a:gd name="T38" fmla="*/ 301 w 301"/>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1" h="319">
                      <a:moveTo>
                        <a:pt x="0" y="99"/>
                      </a:moveTo>
                      <a:lnTo>
                        <a:pt x="66" y="100"/>
                      </a:lnTo>
                      <a:lnTo>
                        <a:pt x="133" y="41"/>
                      </a:lnTo>
                      <a:lnTo>
                        <a:pt x="135" y="14"/>
                      </a:lnTo>
                      <a:lnTo>
                        <a:pt x="196" y="0"/>
                      </a:lnTo>
                      <a:lnTo>
                        <a:pt x="290" y="33"/>
                      </a:lnTo>
                      <a:lnTo>
                        <a:pt x="301" y="80"/>
                      </a:lnTo>
                      <a:lnTo>
                        <a:pt x="293" y="198"/>
                      </a:lnTo>
                      <a:lnTo>
                        <a:pt x="245" y="319"/>
                      </a:lnTo>
                      <a:lnTo>
                        <a:pt x="157" y="296"/>
                      </a:lnTo>
                      <a:lnTo>
                        <a:pt x="105" y="268"/>
                      </a:lnTo>
                      <a:lnTo>
                        <a:pt x="0" y="9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2" name="Freeform 473"/>
                <p:cNvSpPr/>
                <p:nvPr/>
              </p:nvSpPr>
              <p:spPr bwMode="auto">
                <a:xfrm>
                  <a:off x="1872" y="3297"/>
                  <a:ext cx="148" cy="161"/>
                </a:xfrm>
                <a:custGeom>
                  <a:avLst/>
                  <a:gdLst>
                    <a:gd name="T0" fmla="*/ 0 w 520"/>
                    <a:gd name="T1" fmla="*/ 0 h 565"/>
                    <a:gd name="T2" fmla="*/ 1 w 520"/>
                    <a:gd name="T3" fmla="*/ 0 h 565"/>
                    <a:gd name="T4" fmla="*/ 9 w 520"/>
                    <a:gd name="T5" fmla="*/ 1 h 565"/>
                    <a:gd name="T6" fmla="*/ 10 w 520"/>
                    <a:gd name="T7" fmla="*/ 1 h 565"/>
                    <a:gd name="T8" fmla="*/ 12 w 520"/>
                    <a:gd name="T9" fmla="*/ 1 h 565"/>
                    <a:gd name="T10" fmla="*/ 11 w 520"/>
                    <a:gd name="T11" fmla="*/ 2 h 565"/>
                    <a:gd name="T12" fmla="*/ 10 w 520"/>
                    <a:gd name="T13" fmla="*/ 1 h 565"/>
                    <a:gd name="T14" fmla="*/ 8 w 520"/>
                    <a:gd name="T15" fmla="*/ 2 h 565"/>
                    <a:gd name="T16" fmla="*/ 8 w 520"/>
                    <a:gd name="T17" fmla="*/ 5 h 565"/>
                    <a:gd name="T18" fmla="*/ 7 w 520"/>
                    <a:gd name="T19" fmla="*/ 5 h 565"/>
                    <a:gd name="T20" fmla="*/ 7 w 520"/>
                    <a:gd name="T21" fmla="*/ 8 h 565"/>
                    <a:gd name="T22" fmla="*/ 7 w 520"/>
                    <a:gd name="T23" fmla="*/ 13 h 565"/>
                    <a:gd name="T24" fmla="*/ 7 w 520"/>
                    <a:gd name="T25" fmla="*/ 13 h 565"/>
                    <a:gd name="T26" fmla="*/ 5 w 520"/>
                    <a:gd name="T27" fmla="*/ 13 h 565"/>
                    <a:gd name="T28" fmla="*/ 5 w 520"/>
                    <a:gd name="T29" fmla="*/ 12 h 565"/>
                    <a:gd name="T30" fmla="*/ 4 w 520"/>
                    <a:gd name="T31" fmla="*/ 13 h 565"/>
                    <a:gd name="T32" fmla="*/ 3 w 520"/>
                    <a:gd name="T33" fmla="*/ 11 h 565"/>
                    <a:gd name="T34" fmla="*/ 3 w 520"/>
                    <a:gd name="T35" fmla="*/ 7 h 565"/>
                    <a:gd name="T36" fmla="*/ 3 w 520"/>
                    <a:gd name="T37" fmla="*/ 6 h 565"/>
                    <a:gd name="T38" fmla="*/ 0 w 520"/>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20"/>
                    <a:gd name="T61" fmla="*/ 0 h 565"/>
                    <a:gd name="T62" fmla="*/ 520 w 520"/>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20" h="565">
                      <a:moveTo>
                        <a:pt x="0" y="19"/>
                      </a:moveTo>
                      <a:lnTo>
                        <a:pt x="63" y="0"/>
                      </a:lnTo>
                      <a:lnTo>
                        <a:pt x="376" y="54"/>
                      </a:lnTo>
                      <a:lnTo>
                        <a:pt x="446" y="28"/>
                      </a:lnTo>
                      <a:lnTo>
                        <a:pt x="520" y="42"/>
                      </a:lnTo>
                      <a:lnTo>
                        <a:pt x="457" y="81"/>
                      </a:lnTo>
                      <a:lnTo>
                        <a:pt x="434" y="54"/>
                      </a:lnTo>
                      <a:lnTo>
                        <a:pt x="359" y="72"/>
                      </a:lnTo>
                      <a:lnTo>
                        <a:pt x="359" y="230"/>
                      </a:lnTo>
                      <a:lnTo>
                        <a:pt x="319" y="233"/>
                      </a:lnTo>
                      <a:lnTo>
                        <a:pt x="319" y="356"/>
                      </a:lnTo>
                      <a:lnTo>
                        <a:pt x="319" y="537"/>
                      </a:lnTo>
                      <a:lnTo>
                        <a:pt x="286" y="565"/>
                      </a:lnTo>
                      <a:lnTo>
                        <a:pt x="236" y="565"/>
                      </a:lnTo>
                      <a:lnTo>
                        <a:pt x="210" y="525"/>
                      </a:lnTo>
                      <a:lnTo>
                        <a:pt x="188" y="547"/>
                      </a:lnTo>
                      <a:lnTo>
                        <a:pt x="137" y="486"/>
                      </a:lnTo>
                      <a:lnTo>
                        <a:pt x="113" y="288"/>
                      </a:lnTo>
                      <a:lnTo>
                        <a:pt x="113" y="264"/>
                      </a:lnTo>
                      <a:lnTo>
                        <a:pt x="0" y="19"/>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3" name="Freeform 474"/>
                <p:cNvSpPr/>
                <p:nvPr/>
              </p:nvSpPr>
              <p:spPr bwMode="auto">
                <a:xfrm>
                  <a:off x="1562" y="2727"/>
                  <a:ext cx="92" cy="88"/>
                </a:xfrm>
                <a:custGeom>
                  <a:avLst/>
                  <a:gdLst>
                    <a:gd name="T0" fmla="*/ 0 w 322"/>
                    <a:gd name="T1" fmla="*/ 7 h 310"/>
                    <a:gd name="T2" fmla="*/ 4 w 322"/>
                    <a:gd name="T3" fmla="*/ 0 h 310"/>
                    <a:gd name="T4" fmla="*/ 7 w 322"/>
                    <a:gd name="T5" fmla="*/ 0 h 310"/>
                    <a:gd name="T6" fmla="*/ 7 w 322"/>
                    <a:gd name="T7" fmla="*/ 1 h 310"/>
                    <a:gd name="T8" fmla="*/ 7 w 322"/>
                    <a:gd name="T9" fmla="*/ 2 h 310"/>
                    <a:gd name="T10" fmla="*/ 5 w 322"/>
                    <a:gd name="T11" fmla="*/ 2 h 310"/>
                    <a:gd name="T12" fmla="*/ 5 w 322"/>
                    <a:gd name="T13" fmla="*/ 5 h 310"/>
                    <a:gd name="T14" fmla="*/ 3 w 322"/>
                    <a:gd name="T15" fmla="*/ 5 h 310"/>
                    <a:gd name="T16" fmla="*/ 4 w 322"/>
                    <a:gd name="T17" fmla="*/ 7 h 310"/>
                    <a:gd name="T18" fmla="*/ 0 w 322"/>
                    <a:gd name="T19" fmla="*/ 7 h 3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2"/>
                    <a:gd name="T31" fmla="*/ 0 h 310"/>
                    <a:gd name="T32" fmla="*/ 322 w 322"/>
                    <a:gd name="T33" fmla="*/ 310 h 3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2" h="310">
                      <a:moveTo>
                        <a:pt x="0" y="310"/>
                      </a:moveTo>
                      <a:lnTo>
                        <a:pt x="154" y="0"/>
                      </a:lnTo>
                      <a:lnTo>
                        <a:pt x="317" y="5"/>
                      </a:lnTo>
                      <a:lnTo>
                        <a:pt x="322" y="22"/>
                      </a:lnTo>
                      <a:lnTo>
                        <a:pt x="317" y="80"/>
                      </a:lnTo>
                      <a:lnTo>
                        <a:pt x="197" y="76"/>
                      </a:lnTo>
                      <a:lnTo>
                        <a:pt x="196" y="198"/>
                      </a:lnTo>
                      <a:lnTo>
                        <a:pt x="152" y="221"/>
                      </a:lnTo>
                      <a:lnTo>
                        <a:pt x="156" y="292"/>
                      </a:lnTo>
                      <a:lnTo>
                        <a:pt x="0" y="31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4" name="Freeform 475"/>
                <p:cNvSpPr/>
                <p:nvPr/>
              </p:nvSpPr>
              <p:spPr bwMode="auto">
                <a:xfrm>
                  <a:off x="1986" y="2789"/>
                  <a:ext cx="180" cy="249"/>
                </a:xfrm>
                <a:custGeom>
                  <a:avLst/>
                  <a:gdLst>
                    <a:gd name="T0" fmla="*/ 0 w 634"/>
                    <a:gd name="T1" fmla="*/ 11 h 874"/>
                    <a:gd name="T2" fmla="*/ 1 w 634"/>
                    <a:gd name="T3" fmla="*/ 13 h 874"/>
                    <a:gd name="T4" fmla="*/ 1 w 634"/>
                    <a:gd name="T5" fmla="*/ 15 h 874"/>
                    <a:gd name="T6" fmla="*/ 3 w 634"/>
                    <a:gd name="T7" fmla="*/ 16 h 874"/>
                    <a:gd name="T8" fmla="*/ 5 w 634"/>
                    <a:gd name="T9" fmla="*/ 19 h 874"/>
                    <a:gd name="T10" fmla="*/ 8 w 634"/>
                    <a:gd name="T11" fmla="*/ 20 h 874"/>
                    <a:gd name="T12" fmla="*/ 11 w 634"/>
                    <a:gd name="T13" fmla="*/ 20 h 874"/>
                    <a:gd name="T14" fmla="*/ 12 w 634"/>
                    <a:gd name="T15" fmla="*/ 19 h 874"/>
                    <a:gd name="T16" fmla="*/ 11 w 634"/>
                    <a:gd name="T17" fmla="*/ 17 h 874"/>
                    <a:gd name="T18" fmla="*/ 10 w 634"/>
                    <a:gd name="T19" fmla="*/ 16 h 874"/>
                    <a:gd name="T20" fmla="*/ 11 w 634"/>
                    <a:gd name="T21" fmla="*/ 15 h 874"/>
                    <a:gd name="T22" fmla="*/ 11 w 634"/>
                    <a:gd name="T23" fmla="*/ 13 h 874"/>
                    <a:gd name="T24" fmla="*/ 12 w 634"/>
                    <a:gd name="T25" fmla="*/ 11 h 874"/>
                    <a:gd name="T26" fmla="*/ 13 w 634"/>
                    <a:gd name="T27" fmla="*/ 6 h 874"/>
                    <a:gd name="T28" fmla="*/ 14 w 634"/>
                    <a:gd name="T29" fmla="*/ 5 h 874"/>
                    <a:gd name="T30" fmla="*/ 13 w 634"/>
                    <a:gd name="T31" fmla="*/ 5 h 874"/>
                    <a:gd name="T32" fmla="*/ 13 w 634"/>
                    <a:gd name="T33" fmla="*/ 1 h 874"/>
                    <a:gd name="T34" fmla="*/ 12 w 634"/>
                    <a:gd name="T35" fmla="*/ 0 h 874"/>
                    <a:gd name="T36" fmla="*/ 11 w 634"/>
                    <a:gd name="T37" fmla="*/ 1 h 874"/>
                    <a:gd name="T38" fmla="*/ 3 w 634"/>
                    <a:gd name="T39" fmla="*/ 1 h 874"/>
                    <a:gd name="T40" fmla="*/ 3 w 634"/>
                    <a:gd name="T41" fmla="*/ 3 h 874"/>
                    <a:gd name="T42" fmla="*/ 2 w 634"/>
                    <a:gd name="T43" fmla="*/ 3 h 874"/>
                    <a:gd name="T44" fmla="*/ 2 w 634"/>
                    <a:gd name="T45" fmla="*/ 4 h 874"/>
                    <a:gd name="T46" fmla="*/ 2 w 634"/>
                    <a:gd name="T47" fmla="*/ 8 h 874"/>
                    <a:gd name="T48" fmla="*/ 1 w 634"/>
                    <a:gd name="T49" fmla="*/ 8 h 874"/>
                    <a:gd name="T50" fmla="*/ 0 w 634"/>
                    <a:gd name="T51" fmla="*/ 11 h 8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34"/>
                    <a:gd name="T79" fmla="*/ 0 h 874"/>
                    <a:gd name="T80" fmla="*/ 634 w 634"/>
                    <a:gd name="T81" fmla="*/ 874 h 8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34" h="874">
                      <a:moveTo>
                        <a:pt x="0" y="460"/>
                      </a:moveTo>
                      <a:lnTo>
                        <a:pt x="30" y="549"/>
                      </a:lnTo>
                      <a:lnTo>
                        <a:pt x="59" y="644"/>
                      </a:lnTo>
                      <a:lnTo>
                        <a:pt x="124" y="679"/>
                      </a:lnTo>
                      <a:lnTo>
                        <a:pt x="216" y="807"/>
                      </a:lnTo>
                      <a:lnTo>
                        <a:pt x="344" y="874"/>
                      </a:lnTo>
                      <a:lnTo>
                        <a:pt x="460" y="857"/>
                      </a:lnTo>
                      <a:lnTo>
                        <a:pt x="532" y="832"/>
                      </a:lnTo>
                      <a:lnTo>
                        <a:pt x="488" y="740"/>
                      </a:lnTo>
                      <a:lnTo>
                        <a:pt x="423" y="684"/>
                      </a:lnTo>
                      <a:lnTo>
                        <a:pt x="466" y="652"/>
                      </a:lnTo>
                      <a:lnTo>
                        <a:pt x="474" y="572"/>
                      </a:lnTo>
                      <a:lnTo>
                        <a:pt x="544" y="462"/>
                      </a:lnTo>
                      <a:lnTo>
                        <a:pt x="575" y="273"/>
                      </a:lnTo>
                      <a:lnTo>
                        <a:pt x="634" y="230"/>
                      </a:lnTo>
                      <a:lnTo>
                        <a:pt x="587" y="192"/>
                      </a:lnTo>
                      <a:lnTo>
                        <a:pt x="570" y="50"/>
                      </a:lnTo>
                      <a:lnTo>
                        <a:pt x="521" y="0"/>
                      </a:lnTo>
                      <a:lnTo>
                        <a:pt x="460" y="59"/>
                      </a:lnTo>
                      <a:lnTo>
                        <a:pt x="116" y="49"/>
                      </a:lnTo>
                      <a:lnTo>
                        <a:pt x="116" y="138"/>
                      </a:lnTo>
                      <a:lnTo>
                        <a:pt x="83" y="139"/>
                      </a:lnTo>
                      <a:lnTo>
                        <a:pt x="83" y="166"/>
                      </a:lnTo>
                      <a:lnTo>
                        <a:pt x="82" y="334"/>
                      </a:lnTo>
                      <a:lnTo>
                        <a:pt x="42" y="343"/>
                      </a:lnTo>
                      <a:lnTo>
                        <a:pt x="0" y="46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5" name="Freeform 476"/>
                <p:cNvSpPr/>
                <p:nvPr/>
              </p:nvSpPr>
              <p:spPr bwMode="auto">
                <a:xfrm>
                  <a:off x="2082" y="3413"/>
                  <a:ext cx="14" cy="20"/>
                </a:xfrm>
                <a:custGeom>
                  <a:avLst/>
                  <a:gdLst>
                    <a:gd name="T0" fmla="*/ 0 w 46"/>
                    <a:gd name="T1" fmla="*/ 1 h 72"/>
                    <a:gd name="T2" fmla="*/ 1 w 46"/>
                    <a:gd name="T3" fmla="*/ 2 h 72"/>
                    <a:gd name="T4" fmla="*/ 1 w 46"/>
                    <a:gd name="T5" fmla="*/ 1 h 72"/>
                    <a:gd name="T6" fmla="*/ 1 w 46"/>
                    <a:gd name="T7" fmla="*/ 0 h 72"/>
                    <a:gd name="T8" fmla="*/ 0 w 46"/>
                    <a:gd name="T9" fmla="*/ 1 h 72"/>
                    <a:gd name="T10" fmla="*/ 0 60000 65536"/>
                    <a:gd name="T11" fmla="*/ 0 60000 65536"/>
                    <a:gd name="T12" fmla="*/ 0 60000 65536"/>
                    <a:gd name="T13" fmla="*/ 0 60000 65536"/>
                    <a:gd name="T14" fmla="*/ 0 60000 65536"/>
                    <a:gd name="T15" fmla="*/ 0 w 46"/>
                    <a:gd name="T16" fmla="*/ 0 h 72"/>
                    <a:gd name="T17" fmla="*/ 46 w 46"/>
                    <a:gd name="T18" fmla="*/ 72 h 72"/>
                  </a:gdLst>
                  <a:ahLst/>
                  <a:cxnLst>
                    <a:cxn ang="T10">
                      <a:pos x="T0" y="T1"/>
                    </a:cxn>
                    <a:cxn ang="T11">
                      <a:pos x="T2" y="T3"/>
                    </a:cxn>
                    <a:cxn ang="T12">
                      <a:pos x="T4" y="T5"/>
                    </a:cxn>
                    <a:cxn ang="T13">
                      <a:pos x="T6" y="T7"/>
                    </a:cxn>
                    <a:cxn ang="T14">
                      <a:pos x="T8" y="T9"/>
                    </a:cxn>
                  </a:cxnLst>
                  <a:rect l="T15" t="T16" r="T17" b="T18"/>
                  <a:pathLst>
                    <a:path w="46" h="72">
                      <a:moveTo>
                        <a:pt x="0" y="40"/>
                      </a:moveTo>
                      <a:lnTo>
                        <a:pt x="25" y="72"/>
                      </a:lnTo>
                      <a:lnTo>
                        <a:pt x="46" y="46"/>
                      </a:lnTo>
                      <a:lnTo>
                        <a:pt x="42" y="0"/>
                      </a:lnTo>
                      <a:lnTo>
                        <a:pt x="0" y="4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6" name="Freeform 477"/>
                <p:cNvSpPr/>
                <p:nvPr/>
              </p:nvSpPr>
              <p:spPr bwMode="auto">
                <a:xfrm>
                  <a:off x="2070" y="3095"/>
                  <a:ext cx="118" cy="136"/>
                </a:xfrm>
                <a:custGeom>
                  <a:avLst/>
                  <a:gdLst>
                    <a:gd name="T0" fmla="*/ 0 w 409"/>
                    <a:gd name="T1" fmla="*/ 3 h 475"/>
                    <a:gd name="T2" fmla="*/ 0 w 409"/>
                    <a:gd name="T3" fmla="*/ 6 h 475"/>
                    <a:gd name="T4" fmla="*/ 1 w 409"/>
                    <a:gd name="T5" fmla="*/ 8 h 475"/>
                    <a:gd name="T6" fmla="*/ 3 w 409"/>
                    <a:gd name="T7" fmla="*/ 9 h 475"/>
                    <a:gd name="T8" fmla="*/ 4 w 409"/>
                    <a:gd name="T9" fmla="*/ 9 h 475"/>
                    <a:gd name="T10" fmla="*/ 5 w 409"/>
                    <a:gd name="T11" fmla="*/ 11 h 475"/>
                    <a:gd name="T12" fmla="*/ 8 w 409"/>
                    <a:gd name="T13" fmla="*/ 11 h 475"/>
                    <a:gd name="T14" fmla="*/ 10 w 409"/>
                    <a:gd name="T15" fmla="*/ 10 h 475"/>
                    <a:gd name="T16" fmla="*/ 8 w 409"/>
                    <a:gd name="T17" fmla="*/ 5 h 475"/>
                    <a:gd name="T18" fmla="*/ 9 w 409"/>
                    <a:gd name="T19" fmla="*/ 4 h 475"/>
                    <a:gd name="T20" fmla="*/ 4 w 409"/>
                    <a:gd name="T21" fmla="*/ 0 h 475"/>
                    <a:gd name="T22" fmla="*/ 3 w 409"/>
                    <a:gd name="T23" fmla="*/ 2 h 475"/>
                    <a:gd name="T24" fmla="*/ 2 w 409"/>
                    <a:gd name="T25" fmla="*/ 1 h 475"/>
                    <a:gd name="T26" fmla="*/ 2 w 409"/>
                    <a:gd name="T27" fmla="*/ 2 h 475"/>
                    <a:gd name="T28" fmla="*/ 2 w 409"/>
                    <a:gd name="T29" fmla="*/ 0 h 475"/>
                    <a:gd name="T30" fmla="*/ 1 w 409"/>
                    <a:gd name="T31" fmla="*/ 0 h 475"/>
                    <a:gd name="T32" fmla="*/ 1 w 409"/>
                    <a:gd name="T33" fmla="*/ 1 h 475"/>
                    <a:gd name="T34" fmla="*/ 1 w 409"/>
                    <a:gd name="T35" fmla="*/ 2 h 475"/>
                    <a:gd name="T36" fmla="*/ 0 w 409"/>
                    <a:gd name="T37" fmla="*/ 3 h 4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9"/>
                    <a:gd name="T58" fmla="*/ 0 h 475"/>
                    <a:gd name="T59" fmla="*/ 409 w 409"/>
                    <a:gd name="T60" fmla="*/ 475 h 4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9" h="475">
                      <a:moveTo>
                        <a:pt x="0" y="150"/>
                      </a:moveTo>
                      <a:lnTo>
                        <a:pt x="3" y="242"/>
                      </a:lnTo>
                      <a:lnTo>
                        <a:pt x="52" y="334"/>
                      </a:lnTo>
                      <a:lnTo>
                        <a:pt x="124" y="375"/>
                      </a:lnTo>
                      <a:lnTo>
                        <a:pt x="160" y="384"/>
                      </a:lnTo>
                      <a:lnTo>
                        <a:pt x="199" y="475"/>
                      </a:lnTo>
                      <a:lnTo>
                        <a:pt x="353" y="462"/>
                      </a:lnTo>
                      <a:lnTo>
                        <a:pt x="409" y="423"/>
                      </a:lnTo>
                      <a:lnTo>
                        <a:pt x="351" y="237"/>
                      </a:lnTo>
                      <a:lnTo>
                        <a:pt x="367" y="165"/>
                      </a:lnTo>
                      <a:lnTo>
                        <a:pt x="175" y="0"/>
                      </a:lnTo>
                      <a:lnTo>
                        <a:pt x="118" y="84"/>
                      </a:lnTo>
                      <a:lnTo>
                        <a:pt x="98" y="61"/>
                      </a:lnTo>
                      <a:lnTo>
                        <a:pt x="84" y="80"/>
                      </a:lnTo>
                      <a:lnTo>
                        <a:pt x="82" y="0"/>
                      </a:lnTo>
                      <a:lnTo>
                        <a:pt x="29" y="5"/>
                      </a:lnTo>
                      <a:lnTo>
                        <a:pt x="39" y="62"/>
                      </a:lnTo>
                      <a:lnTo>
                        <a:pt x="42" y="97"/>
                      </a:lnTo>
                      <a:lnTo>
                        <a:pt x="0" y="15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7" name="Freeform 478"/>
                <p:cNvSpPr/>
                <p:nvPr/>
              </p:nvSpPr>
              <p:spPr bwMode="auto">
                <a:xfrm>
                  <a:off x="1745" y="2943"/>
                  <a:ext cx="24" cy="65"/>
                </a:xfrm>
                <a:custGeom>
                  <a:avLst/>
                  <a:gdLst>
                    <a:gd name="T0" fmla="*/ 0 w 82"/>
                    <a:gd name="T1" fmla="*/ 0 h 227"/>
                    <a:gd name="T2" fmla="*/ 1 w 82"/>
                    <a:gd name="T3" fmla="*/ 0 h 227"/>
                    <a:gd name="T4" fmla="*/ 2 w 82"/>
                    <a:gd name="T5" fmla="*/ 5 h 227"/>
                    <a:gd name="T6" fmla="*/ 1 w 82"/>
                    <a:gd name="T7" fmla="*/ 5 h 227"/>
                    <a:gd name="T8" fmla="*/ 0 w 82"/>
                    <a:gd name="T9" fmla="*/ 0 h 227"/>
                    <a:gd name="T10" fmla="*/ 0 60000 65536"/>
                    <a:gd name="T11" fmla="*/ 0 60000 65536"/>
                    <a:gd name="T12" fmla="*/ 0 60000 65536"/>
                    <a:gd name="T13" fmla="*/ 0 60000 65536"/>
                    <a:gd name="T14" fmla="*/ 0 60000 65536"/>
                    <a:gd name="T15" fmla="*/ 0 w 82"/>
                    <a:gd name="T16" fmla="*/ 0 h 227"/>
                    <a:gd name="T17" fmla="*/ 82 w 82"/>
                    <a:gd name="T18" fmla="*/ 227 h 227"/>
                  </a:gdLst>
                  <a:ahLst/>
                  <a:cxnLst>
                    <a:cxn ang="T10">
                      <a:pos x="T0" y="T1"/>
                    </a:cxn>
                    <a:cxn ang="T11">
                      <a:pos x="T2" y="T3"/>
                    </a:cxn>
                    <a:cxn ang="T12">
                      <a:pos x="T4" y="T5"/>
                    </a:cxn>
                    <a:cxn ang="T13">
                      <a:pos x="T6" y="T7"/>
                    </a:cxn>
                    <a:cxn ang="T14">
                      <a:pos x="T8" y="T9"/>
                    </a:cxn>
                  </a:cxnLst>
                  <a:rect l="T15" t="T16" r="T17" b="T18"/>
                  <a:pathLst>
                    <a:path w="82" h="227">
                      <a:moveTo>
                        <a:pt x="0" y="0"/>
                      </a:moveTo>
                      <a:lnTo>
                        <a:pt x="41" y="10"/>
                      </a:lnTo>
                      <a:lnTo>
                        <a:pt x="82" y="219"/>
                      </a:lnTo>
                      <a:lnTo>
                        <a:pt x="53" y="227"/>
                      </a:lnTo>
                      <a:lnTo>
                        <a:pt x="0"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8" name="Freeform 479"/>
                <p:cNvSpPr/>
                <p:nvPr/>
              </p:nvSpPr>
              <p:spPr bwMode="auto">
                <a:xfrm>
                  <a:off x="2071" y="3033"/>
                  <a:ext cx="57" cy="67"/>
                </a:xfrm>
                <a:custGeom>
                  <a:avLst/>
                  <a:gdLst>
                    <a:gd name="T0" fmla="*/ 0 w 198"/>
                    <a:gd name="T1" fmla="*/ 5 h 234"/>
                    <a:gd name="T2" fmla="*/ 1 w 198"/>
                    <a:gd name="T3" fmla="*/ 5 h 234"/>
                    <a:gd name="T4" fmla="*/ 2 w 198"/>
                    <a:gd name="T5" fmla="*/ 5 h 234"/>
                    <a:gd name="T6" fmla="*/ 2 w 198"/>
                    <a:gd name="T7" fmla="*/ 4 h 234"/>
                    <a:gd name="T8" fmla="*/ 4 w 198"/>
                    <a:gd name="T9" fmla="*/ 4 h 234"/>
                    <a:gd name="T10" fmla="*/ 5 w 198"/>
                    <a:gd name="T11" fmla="*/ 2 h 234"/>
                    <a:gd name="T12" fmla="*/ 4 w 198"/>
                    <a:gd name="T13" fmla="*/ 0 h 234"/>
                    <a:gd name="T14" fmla="*/ 1 w 198"/>
                    <a:gd name="T15" fmla="*/ 0 h 234"/>
                    <a:gd name="T16" fmla="*/ 1 w 198"/>
                    <a:gd name="T17" fmla="*/ 2 h 234"/>
                    <a:gd name="T18" fmla="*/ 1 w 198"/>
                    <a:gd name="T19" fmla="*/ 3 h 234"/>
                    <a:gd name="T20" fmla="*/ 0 w 198"/>
                    <a:gd name="T21" fmla="*/ 5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34"/>
                    <a:gd name="T35" fmla="*/ 198 w 198"/>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34">
                      <a:moveTo>
                        <a:pt x="0" y="234"/>
                      </a:moveTo>
                      <a:lnTo>
                        <a:pt x="27" y="222"/>
                      </a:lnTo>
                      <a:lnTo>
                        <a:pt x="80" y="217"/>
                      </a:lnTo>
                      <a:lnTo>
                        <a:pt x="82" y="186"/>
                      </a:lnTo>
                      <a:lnTo>
                        <a:pt x="159" y="165"/>
                      </a:lnTo>
                      <a:lnTo>
                        <a:pt x="198" y="87"/>
                      </a:lnTo>
                      <a:lnTo>
                        <a:pt x="159" y="0"/>
                      </a:lnTo>
                      <a:lnTo>
                        <a:pt x="43" y="17"/>
                      </a:lnTo>
                      <a:lnTo>
                        <a:pt x="56" y="82"/>
                      </a:lnTo>
                      <a:lnTo>
                        <a:pt x="29" y="124"/>
                      </a:lnTo>
                      <a:lnTo>
                        <a:pt x="0" y="234"/>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199" name="Freeform 480"/>
                <p:cNvSpPr/>
                <p:nvPr/>
              </p:nvSpPr>
              <p:spPr bwMode="auto">
                <a:xfrm>
                  <a:off x="2014" y="2673"/>
                  <a:ext cx="122" cy="133"/>
                </a:xfrm>
                <a:custGeom>
                  <a:avLst/>
                  <a:gdLst>
                    <a:gd name="T0" fmla="*/ 0 w 429"/>
                    <a:gd name="T1" fmla="*/ 2 h 464"/>
                    <a:gd name="T2" fmla="*/ 0 w 429"/>
                    <a:gd name="T3" fmla="*/ 11 h 464"/>
                    <a:gd name="T4" fmla="*/ 8 w 429"/>
                    <a:gd name="T5" fmla="*/ 11 h 464"/>
                    <a:gd name="T6" fmla="*/ 10 w 429"/>
                    <a:gd name="T7" fmla="*/ 9 h 464"/>
                    <a:gd name="T8" fmla="*/ 10 w 429"/>
                    <a:gd name="T9" fmla="*/ 9 h 464"/>
                    <a:gd name="T10" fmla="*/ 7 w 429"/>
                    <a:gd name="T11" fmla="*/ 2 h 464"/>
                    <a:gd name="T12" fmla="*/ 8 w 429"/>
                    <a:gd name="T13" fmla="*/ 4 h 464"/>
                    <a:gd name="T14" fmla="*/ 9 w 429"/>
                    <a:gd name="T15" fmla="*/ 3 h 464"/>
                    <a:gd name="T16" fmla="*/ 8 w 429"/>
                    <a:gd name="T17" fmla="*/ 0 h 464"/>
                    <a:gd name="T18" fmla="*/ 7 w 429"/>
                    <a:gd name="T19" fmla="*/ 1 h 464"/>
                    <a:gd name="T20" fmla="*/ 7 w 429"/>
                    <a:gd name="T21" fmla="*/ 0 h 464"/>
                    <a:gd name="T22" fmla="*/ 5 w 429"/>
                    <a:gd name="T23" fmla="*/ 0 h 464"/>
                    <a:gd name="T24" fmla="*/ 4 w 429"/>
                    <a:gd name="T25" fmla="*/ 1 h 464"/>
                    <a:gd name="T26" fmla="*/ 0 w 429"/>
                    <a:gd name="T27" fmla="*/ 0 h 464"/>
                    <a:gd name="T28" fmla="*/ 0 w 429"/>
                    <a:gd name="T29" fmla="*/ 2 h 4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9"/>
                    <a:gd name="T46" fmla="*/ 0 h 464"/>
                    <a:gd name="T47" fmla="*/ 429 w 429"/>
                    <a:gd name="T48" fmla="*/ 464 h 4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9" h="464">
                      <a:moveTo>
                        <a:pt x="0" y="75"/>
                      </a:moveTo>
                      <a:lnTo>
                        <a:pt x="17" y="454"/>
                      </a:lnTo>
                      <a:lnTo>
                        <a:pt x="361" y="464"/>
                      </a:lnTo>
                      <a:lnTo>
                        <a:pt x="422" y="405"/>
                      </a:lnTo>
                      <a:lnTo>
                        <a:pt x="429" y="364"/>
                      </a:lnTo>
                      <a:lnTo>
                        <a:pt x="298" y="98"/>
                      </a:lnTo>
                      <a:lnTo>
                        <a:pt x="361" y="183"/>
                      </a:lnTo>
                      <a:lnTo>
                        <a:pt x="392" y="110"/>
                      </a:lnTo>
                      <a:lnTo>
                        <a:pt x="361" y="17"/>
                      </a:lnTo>
                      <a:lnTo>
                        <a:pt x="284" y="30"/>
                      </a:lnTo>
                      <a:lnTo>
                        <a:pt x="282" y="4"/>
                      </a:lnTo>
                      <a:lnTo>
                        <a:pt x="239" y="4"/>
                      </a:lnTo>
                      <a:lnTo>
                        <a:pt x="166" y="40"/>
                      </a:lnTo>
                      <a:lnTo>
                        <a:pt x="17" y="0"/>
                      </a:lnTo>
                      <a:lnTo>
                        <a:pt x="0" y="7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0" name="Freeform 481"/>
                <p:cNvSpPr/>
                <p:nvPr/>
              </p:nvSpPr>
              <p:spPr bwMode="auto">
                <a:xfrm>
                  <a:off x="1690" y="2894"/>
                  <a:ext cx="81" cy="69"/>
                </a:xfrm>
                <a:custGeom>
                  <a:avLst/>
                  <a:gdLst>
                    <a:gd name="T0" fmla="*/ 0 w 285"/>
                    <a:gd name="T1" fmla="*/ 5 h 242"/>
                    <a:gd name="T2" fmla="*/ 1 w 285"/>
                    <a:gd name="T3" fmla="*/ 5 h 242"/>
                    <a:gd name="T4" fmla="*/ 2 w 285"/>
                    <a:gd name="T5" fmla="*/ 6 h 242"/>
                    <a:gd name="T6" fmla="*/ 2 w 285"/>
                    <a:gd name="T7" fmla="*/ 4 h 242"/>
                    <a:gd name="T8" fmla="*/ 5 w 285"/>
                    <a:gd name="T9" fmla="*/ 4 h 242"/>
                    <a:gd name="T10" fmla="*/ 5 w 285"/>
                    <a:gd name="T11" fmla="*/ 4 h 242"/>
                    <a:gd name="T12" fmla="*/ 7 w 285"/>
                    <a:gd name="T13" fmla="*/ 3 h 242"/>
                    <a:gd name="T14" fmla="*/ 5 w 285"/>
                    <a:gd name="T15" fmla="*/ 1 h 242"/>
                    <a:gd name="T16" fmla="*/ 5 w 285"/>
                    <a:gd name="T17" fmla="*/ 0 h 242"/>
                    <a:gd name="T18" fmla="*/ 1 w 285"/>
                    <a:gd name="T19" fmla="*/ 2 h 242"/>
                    <a:gd name="T20" fmla="*/ 0 w 285"/>
                    <a:gd name="T21" fmla="*/ 5 h 2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5"/>
                    <a:gd name="T34" fmla="*/ 0 h 242"/>
                    <a:gd name="T35" fmla="*/ 285 w 285"/>
                    <a:gd name="T36" fmla="*/ 242 h 2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5" h="242">
                      <a:moveTo>
                        <a:pt x="0" y="207"/>
                      </a:moveTo>
                      <a:lnTo>
                        <a:pt x="23" y="233"/>
                      </a:lnTo>
                      <a:lnTo>
                        <a:pt x="102" y="242"/>
                      </a:lnTo>
                      <a:lnTo>
                        <a:pt x="92" y="181"/>
                      </a:lnTo>
                      <a:lnTo>
                        <a:pt x="192" y="171"/>
                      </a:lnTo>
                      <a:lnTo>
                        <a:pt x="233" y="181"/>
                      </a:lnTo>
                      <a:lnTo>
                        <a:pt x="285" y="135"/>
                      </a:lnTo>
                      <a:lnTo>
                        <a:pt x="214" y="42"/>
                      </a:lnTo>
                      <a:lnTo>
                        <a:pt x="206" y="0"/>
                      </a:lnTo>
                      <a:lnTo>
                        <a:pt x="49" y="79"/>
                      </a:lnTo>
                      <a:lnTo>
                        <a:pt x="0" y="207"/>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1" name="Freeform 482"/>
                <p:cNvSpPr/>
                <p:nvPr/>
              </p:nvSpPr>
              <p:spPr bwMode="auto">
                <a:xfrm>
                  <a:off x="1986" y="3186"/>
                  <a:ext cx="128" cy="123"/>
                </a:xfrm>
                <a:custGeom>
                  <a:avLst/>
                  <a:gdLst>
                    <a:gd name="T0" fmla="*/ 0 w 450"/>
                    <a:gd name="T1" fmla="*/ 5 h 434"/>
                    <a:gd name="T2" fmla="*/ 0 w 450"/>
                    <a:gd name="T3" fmla="*/ 9 h 434"/>
                    <a:gd name="T4" fmla="*/ 1 w 450"/>
                    <a:gd name="T5" fmla="*/ 10 h 434"/>
                    <a:gd name="T6" fmla="*/ 3 w 450"/>
                    <a:gd name="T7" fmla="*/ 10 h 434"/>
                    <a:gd name="T8" fmla="*/ 4 w 450"/>
                    <a:gd name="T9" fmla="*/ 10 h 434"/>
                    <a:gd name="T10" fmla="*/ 6 w 450"/>
                    <a:gd name="T11" fmla="*/ 9 h 434"/>
                    <a:gd name="T12" fmla="*/ 6 w 450"/>
                    <a:gd name="T13" fmla="*/ 8 h 434"/>
                    <a:gd name="T14" fmla="*/ 7 w 450"/>
                    <a:gd name="T15" fmla="*/ 8 h 434"/>
                    <a:gd name="T16" fmla="*/ 7 w 450"/>
                    <a:gd name="T17" fmla="*/ 7 h 434"/>
                    <a:gd name="T18" fmla="*/ 10 w 450"/>
                    <a:gd name="T19" fmla="*/ 6 h 434"/>
                    <a:gd name="T20" fmla="*/ 9 w 450"/>
                    <a:gd name="T21" fmla="*/ 6 h 434"/>
                    <a:gd name="T22" fmla="*/ 10 w 450"/>
                    <a:gd name="T23" fmla="*/ 3 h 434"/>
                    <a:gd name="T24" fmla="*/ 10 w 450"/>
                    <a:gd name="T25" fmla="*/ 1 h 434"/>
                    <a:gd name="T26" fmla="*/ 8 w 450"/>
                    <a:gd name="T27" fmla="*/ 0 h 434"/>
                    <a:gd name="T28" fmla="*/ 8 w 450"/>
                    <a:gd name="T29" fmla="*/ 0 h 434"/>
                    <a:gd name="T30" fmla="*/ 6 w 450"/>
                    <a:gd name="T31" fmla="*/ 1 h 434"/>
                    <a:gd name="T32" fmla="*/ 6 w 450"/>
                    <a:gd name="T33" fmla="*/ 3 h 434"/>
                    <a:gd name="T34" fmla="*/ 7 w 450"/>
                    <a:gd name="T35" fmla="*/ 4 h 434"/>
                    <a:gd name="T36" fmla="*/ 7 w 450"/>
                    <a:gd name="T37" fmla="*/ 5 h 434"/>
                    <a:gd name="T38" fmla="*/ 2 w 450"/>
                    <a:gd name="T39" fmla="*/ 3 h 434"/>
                    <a:gd name="T40" fmla="*/ 2 w 450"/>
                    <a:gd name="T41" fmla="*/ 5 h 434"/>
                    <a:gd name="T42" fmla="*/ 0 w 450"/>
                    <a:gd name="T43" fmla="*/ 5 h 4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0"/>
                    <a:gd name="T67" fmla="*/ 0 h 434"/>
                    <a:gd name="T68" fmla="*/ 450 w 450"/>
                    <a:gd name="T69" fmla="*/ 434 h 4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0" h="434">
                      <a:moveTo>
                        <a:pt x="0" y="212"/>
                      </a:moveTo>
                      <a:lnTo>
                        <a:pt x="0" y="379"/>
                      </a:lnTo>
                      <a:lnTo>
                        <a:pt x="47" y="419"/>
                      </a:lnTo>
                      <a:lnTo>
                        <a:pt x="121" y="433"/>
                      </a:lnTo>
                      <a:lnTo>
                        <a:pt x="187" y="434"/>
                      </a:lnTo>
                      <a:lnTo>
                        <a:pt x="254" y="375"/>
                      </a:lnTo>
                      <a:lnTo>
                        <a:pt x="256" y="348"/>
                      </a:lnTo>
                      <a:lnTo>
                        <a:pt x="317" y="334"/>
                      </a:lnTo>
                      <a:lnTo>
                        <a:pt x="309" y="310"/>
                      </a:lnTo>
                      <a:lnTo>
                        <a:pt x="428" y="265"/>
                      </a:lnTo>
                      <a:lnTo>
                        <a:pt x="412" y="245"/>
                      </a:lnTo>
                      <a:lnTo>
                        <a:pt x="450" y="114"/>
                      </a:lnTo>
                      <a:lnTo>
                        <a:pt x="422" y="56"/>
                      </a:lnTo>
                      <a:lnTo>
                        <a:pt x="350" y="15"/>
                      </a:lnTo>
                      <a:lnTo>
                        <a:pt x="329" y="0"/>
                      </a:lnTo>
                      <a:lnTo>
                        <a:pt x="260" y="42"/>
                      </a:lnTo>
                      <a:lnTo>
                        <a:pt x="254" y="156"/>
                      </a:lnTo>
                      <a:lnTo>
                        <a:pt x="298" y="177"/>
                      </a:lnTo>
                      <a:lnTo>
                        <a:pt x="300" y="225"/>
                      </a:lnTo>
                      <a:lnTo>
                        <a:pt x="81" y="122"/>
                      </a:lnTo>
                      <a:lnTo>
                        <a:pt x="86" y="212"/>
                      </a:lnTo>
                      <a:lnTo>
                        <a:pt x="0" y="21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2" name="Freeform 483"/>
                <p:cNvSpPr/>
                <p:nvPr/>
              </p:nvSpPr>
              <p:spPr bwMode="auto">
                <a:xfrm>
                  <a:off x="1926" y="3366"/>
                  <a:ext cx="178" cy="166"/>
                </a:xfrm>
                <a:custGeom>
                  <a:avLst/>
                  <a:gdLst>
                    <a:gd name="T0" fmla="*/ 0 w 624"/>
                    <a:gd name="T1" fmla="*/ 7 h 583"/>
                    <a:gd name="T2" fmla="*/ 1 w 624"/>
                    <a:gd name="T3" fmla="*/ 7 h 583"/>
                    <a:gd name="T4" fmla="*/ 1 w 624"/>
                    <a:gd name="T5" fmla="*/ 7 h 583"/>
                    <a:gd name="T6" fmla="*/ 2 w 624"/>
                    <a:gd name="T7" fmla="*/ 7 h 583"/>
                    <a:gd name="T8" fmla="*/ 3 w 624"/>
                    <a:gd name="T9" fmla="*/ 7 h 583"/>
                    <a:gd name="T10" fmla="*/ 3 w 624"/>
                    <a:gd name="T11" fmla="*/ 3 h 583"/>
                    <a:gd name="T12" fmla="*/ 4 w 624"/>
                    <a:gd name="T13" fmla="*/ 4 h 583"/>
                    <a:gd name="T14" fmla="*/ 4 w 624"/>
                    <a:gd name="T15" fmla="*/ 5 h 583"/>
                    <a:gd name="T16" fmla="*/ 5 w 624"/>
                    <a:gd name="T17" fmla="*/ 5 h 583"/>
                    <a:gd name="T18" fmla="*/ 6 w 624"/>
                    <a:gd name="T19" fmla="*/ 4 h 583"/>
                    <a:gd name="T20" fmla="*/ 8 w 624"/>
                    <a:gd name="T21" fmla="*/ 4 h 583"/>
                    <a:gd name="T22" fmla="*/ 11 w 624"/>
                    <a:gd name="T23" fmla="*/ 0 h 583"/>
                    <a:gd name="T24" fmla="*/ 13 w 624"/>
                    <a:gd name="T25" fmla="*/ 1 h 583"/>
                    <a:gd name="T26" fmla="*/ 14 w 624"/>
                    <a:gd name="T27" fmla="*/ 4 h 583"/>
                    <a:gd name="T28" fmla="*/ 13 w 624"/>
                    <a:gd name="T29" fmla="*/ 5 h 583"/>
                    <a:gd name="T30" fmla="*/ 13 w 624"/>
                    <a:gd name="T31" fmla="*/ 5 h 583"/>
                    <a:gd name="T32" fmla="*/ 14 w 624"/>
                    <a:gd name="T33" fmla="*/ 5 h 583"/>
                    <a:gd name="T34" fmla="*/ 15 w 624"/>
                    <a:gd name="T35" fmla="*/ 5 h 583"/>
                    <a:gd name="T36" fmla="*/ 14 w 624"/>
                    <a:gd name="T37" fmla="*/ 7 h 583"/>
                    <a:gd name="T38" fmla="*/ 12 w 624"/>
                    <a:gd name="T39" fmla="*/ 10 h 583"/>
                    <a:gd name="T40" fmla="*/ 9 w 624"/>
                    <a:gd name="T41" fmla="*/ 13 h 583"/>
                    <a:gd name="T42" fmla="*/ 7 w 624"/>
                    <a:gd name="T43" fmla="*/ 13 h 583"/>
                    <a:gd name="T44" fmla="*/ 2 w 624"/>
                    <a:gd name="T45" fmla="*/ 13 h 583"/>
                    <a:gd name="T46" fmla="*/ 1 w 624"/>
                    <a:gd name="T47" fmla="*/ 12 h 583"/>
                    <a:gd name="T48" fmla="*/ 1 w 624"/>
                    <a:gd name="T49" fmla="*/ 11 h 583"/>
                    <a:gd name="T50" fmla="*/ 0 w 624"/>
                    <a:gd name="T51" fmla="*/ 7 h 5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24"/>
                    <a:gd name="T79" fmla="*/ 0 h 583"/>
                    <a:gd name="T80" fmla="*/ 624 w 624"/>
                    <a:gd name="T81" fmla="*/ 583 h 5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24" h="583">
                      <a:moveTo>
                        <a:pt x="0" y="308"/>
                      </a:moveTo>
                      <a:lnTo>
                        <a:pt x="22" y="286"/>
                      </a:lnTo>
                      <a:lnTo>
                        <a:pt x="48" y="326"/>
                      </a:lnTo>
                      <a:lnTo>
                        <a:pt x="98" y="326"/>
                      </a:lnTo>
                      <a:lnTo>
                        <a:pt x="131" y="298"/>
                      </a:lnTo>
                      <a:lnTo>
                        <a:pt x="131" y="117"/>
                      </a:lnTo>
                      <a:lnTo>
                        <a:pt x="165" y="163"/>
                      </a:lnTo>
                      <a:lnTo>
                        <a:pt x="163" y="213"/>
                      </a:lnTo>
                      <a:lnTo>
                        <a:pt x="217" y="211"/>
                      </a:lnTo>
                      <a:lnTo>
                        <a:pt x="262" y="156"/>
                      </a:lnTo>
                      <a:lnTo>
                        <a:pt x="347" y="156"/>
                      </a:lnTo>
                      <a:lnTo>
                        <a:pt x="489" y="0"/>
                      </a:lnTo>
                      <a:lnTo>
                        <a:pt x="577" y="23"/>
                      </a:lnTo>
                      <a:lnTo>
                        <a:pt x="593" y="167"/>
                      </a:lnTo>
                      <a:lnTo>
                        <a:pt x="551" y="207"/>
                      </a:lnTo>
                      <a:lnTo>
                        <a:pt x="576" y="239"/>
                      </a:lnTo>
                      <a:lnTo>
                        <a:pt x="597" y="213"/>
                      </a:lnTo>
                      <a:lnTo>
                        <a:pt x="624" y="213"/>
                      </a:lnTo>
                      <a:lnTo>
                        <a:pt x="608" y="298"/>
                      </a:lnTo>
                      <a:lnTo>
                        <a:pt x="521" y="429"/>
                      </a:lnTo>
                      <a:lnTo>
                        <a:pt x="404" y="543"/>
                      </a:lnTo>
                      <a:lnTo>
                        <a:pt x="319" y="581"/>
                      </a:lnTo>
                      <a:lnTo>
                        <a:pt x="75" y="583"/>
                      </a:lnTo>
                      <a:lnTo>
                        <a:pt x="53" y="517"/>
                      </a:lnTo>
                      <a:lnTo>
                        <a:pt x="65" y="468"/>
                      </a:lnTo>
                      <a:lnTo>
                        <a:pt x="0" y="30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3" name="Freeform 484"/>
                <p:cNvSpPr/>
                <p:nvPr/>
              </p:nvSpPr>
              <p:spPr bwMode="auto">
                <a:xfrm>
                  <a:off x="2040" y="3455"/>
                  <a:ext cx="25" cy="30"/>
                </a:xfrm>
                <a:custGeom>
                  <a:avLst/>
                  <a:gdLst>
                    <a:gd name="T0" fmla="*/ 0 w 86"/>
                    <a:gd name="T1" fmla="*/ 1 h 106"/>
                    <a:gd name="T2" fmla="*/ 1 w 86"/>
                    <a:gd name="T3" fmla="*/ 2 h 106"/>
                    <a:gd name="T4" fmla="*/ 2 w 86"/>
                    <a:gd name="T5" fmla="*/ 1 h 106"/>
                    <a:gd name="T6" fmla="*/ 1 w 86"/>
                    <a:gd name="T7" fmla="*/ 0 h 106"/>
                    <a:gd name="T8" fmla="*/ 0 w 86"/>
                    <a:gd name="T9" fmla="*/ 1 h 106"/>
                    <a:gd name="T10" fmla="*/ 0 60000 65536"/>
                    <a:gd name="T11" fmla="*/ 0 60000 65536"/>
                    <a:gd name="T12" fmla="*/ 0 60000 65536"/>
                    <a:gd name="T13" fmla="*/ 0 60000 65536"/>
                    <a:gd name="T14" fmla="*/ 0 60000 65536"/>
                    <a:gd name="T15" fmla="*/ 0 w 86"/>
                    <a:gd name="T16" fmla="*/ 0 h 106"/>
                    <a:gd name="T17" fmla="*/ 86 w 86"/>
                    <a:gd name="T18" fmla="*/ 106 h 106"/>
                  </a:gdLst>
                  <a:ahLst/>
                  <a:cxnLst>
                    <a:cxn ang="T10">
                      <a:pos x="T0" y="T1"/>
                    </a:cxn>
                    <a:cxn ang="T11">
                      <a:pos x="T2" y="T3"/>
                    </a:cxn>
                    <a:cxn ang="T12">
                      <a:pos x="T4" y="T5"/>
                    </a:cxn>
                    <a:cxn ang="T13">
                      <a:pos x="T6" y="T7"/>
                    </a:cxn>
                    <a:cxn ang="T14">
                      <a:pos x="T8" y="T9"/>
                    </a:cxn>
                  </a:cxnLst>
                  <a:rect l="T15" t="T16" r="T17" b="T18"/>
                  <a:pathLst>
                    <a:path w="86" h="106">
                      <a:moveTo>
                        <a:pt x="0" y="52"/>
                      </a:moveTo>
                      <a:lnTo>
                        <a:pt x="33" y="106"/>
                      </a:lnTo>
                      <a:lnTo>
                        <a:pt x="86" y="52"/>
                      </a:lnTo>
                      <a:lnTo>
                        <a:pt x="61" y="0"/>
                      </a:lnTo>
                      <a:lnTo>
                        <a:pt x="0" y="5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4" name="Freeform 485"/>
                <p:cNvSpPr/>
                <p:nvPr/>
              </p:nvSpPr>
              <p:spPr bwMode="auto">
                <a:xfrm>
                  <a:off x="2000" y="2304"/>
                  <a:ext cx="86" cy="77"/>
                </a:xfrm>
                <a:custGeom>
                  <a:avLst/>
                  <a:gdLst>
                    <a:gd name="T0" fmla="*/ 2 w 302"/>
                    <a:gd name="T1" fmla="*/ 0 h 272"/>
                    <a:gd name="T2" fmla="*/ 3 w 302"/>
                    <a:gd name="T3" fmla="*/ 0 h 272"/>
                    <a:gd name="T4" fmla="*/ 3 w 302"/>
                    <a:gd name="T5" fmla="*/ 1 h 272"/>
                    <a:gd name="T6" fmla="*/ 4 w 302"/>
                    <a:gd name="T7" fmla="*/ 1 h 272"/>
                    <a:gd name="T8" fmla="*/ 5 w 302"/>
                    <a:gd name="T9" fmla="*/ 1 h 272"/>
                    <a:gd name="T10" fmla="*/ 6 w 302"/>
                    <a:gd name="T11" fmla="*/ 1 h 272"/>
                    <a:gd name="T12" fmla="*/ 6 w 302"/>
                    <a:gd name="T13" fmla="*/ 3 h 272"/>
                    <a:gd name="T14" fmla="*/ 6 w 302"/>
                    <a:gd name="T15" fmla="*/ 3 h 272"/>
                    <a:gd name="T16" fmla="*/ 7 w 302"/>
                    <a:gd name="T17" fmla="*/ 3 h 272"/>
                    <a:gd name="T18" fmla="*/ 7 w 302"/>
                    <a:gd name="T19" fmla="*/ 3 h 272"/>
                    <a:gd name="T20" fmla="*/ 7 w 302"/>
                    <a:gd name="T21" fmla="*/ 4 h 272"/>
                    <a:gd name="T22" fmla="*/ 7 w 302"/>
                    <a:gd name="T23" fmla="*/ 4 h 272"/>
                    <a:gd name="T24" fmla="*/ 6 w 302"/>
                    <a:gd name="T25" fmla="*/ 4 h 272"/>
                    <a:gd name="T26" fmla="*/ 6 w 302"/>
                    <a:gd name="T27" fmla="*/ 4 h 272"/>
                    <a:gd name="T28" fmla="*/ 6 w 302"/>
                    <a:gd name="T29" fmla="*/ 5 h 272"/>
                    <a:gd name="T30" fmla="*/ 7 w 302"/>
                    <a:gd name="T31" fmla="*/ 5 h 272"/>
                    <a:gd name="T32" fmla="*/ 6 w 302"/>
                    <a:gd name="T33" fmla="*/ 5 h 272"/>
                    <a:gd name="T34" fmla="*/ 6 w 302"/>
                    <a:gd name="T35" fmla="*/ 5 h 272"/>
                    <a:gd name="T36" fmla="*/ 6 w 302"/>
                    <a:gd name="T37" fmla="*/ 5 h 272"/>
                    <a:gd name="T38" fmla="*/ 5 w 302"/>
                    <a:gd name="T39" fmla="*/ 6 h 272"/>
                    <a:gd name="T40" fmla="*/ 5 w 302"/>
                    <a:gd name="T41" fmla="*/ 6 h 272"/>
                    <a:gd name="T42" fmla="*/ 5 w 302"/>
                    <a:gd name="T43" fmla="*/ 6 h 272"/>
                    <a:gd name="T44" fmla="*/ 5 w 302"/>
                    <a:gd name="T45" fmla="*/ 6 h 272"/>
                    <a:gd name="T46" fmla="*/ 4 w 302"/>
                    <a:gd name="T47" fmla="*/ 6 h 272"/>
                    <a:gd name="T48" fmla="*/ 4 w 302"/>
                    <a:gd name="T49" fmla="*/ 6 h 272"/>
                    <a:gd name="T50" fmla="*/ 3 w 302"/>
                    <a:gd name="T51" fmla="*/ 6 h 272"/>
                    <a:gd name="T52" fmla="*/ 2 w 302"/>
                    <a:gd name="T53" fmla="*/ 5 h 272"/>
                    <a:gd name="T54" fmla="*/ 1 w 302"/>
                    <a:gd name="T55" fmla="*/ 5 h 272"/>
                    <a:gd name="T56" fmla="*/ 1 w 302"/>
                    <a:gd name="T57" fmla="*/ 5 h 272"/>
                    <a:gd name="T58" fmla="*/ 0 w 302"/>
                    <a:gd name="T59" fmla="*/ 6 h 272"/>
                    <a:gd name="T60" fmla="*/ 0 w 302"/>
                    <a:gd name="T61" fmla="*/ 5 h 272"/>
                    <a:gd name="T62" fmla="*/ 1 w 302"/>
                    <a:gd name="T63" fmla="*/ 4 h 272"/>
                    <a:gd name="T64" fmla="*/ 0 w 302"/>
                    <a:gd name="T65" fmla="*/ 3 h 272"/>
                    <a:gd name="T66" fmla="*/ 1 w 302"/>
                    <a:gd name="T67" fmla="*/ 3 h 272"/>
                    <a:gd name="T68" fmla="*/ 1 w 302"/>
                    <a:gd name="T69" fmla="*/ 2 h 272"/>
                    <a:gd name="T70" fmla="*/ 1 w 302"/>
                    <a:gd name="T71" fmla="*/ 2 h 272"/>
                    <a:gd name="T72" fmla="*/ 1 w 302"/>
                    <a:gd name="T73" fmla="*/ 2 h 272"/>
                    <a:gd name="T74" fmla="*/ 1 w 302"/>
                    <a:gd name="T75" fmla="*/ 1 h 272"/>
                    <a:gd name="T76" fmla="*/ 1 w 302"/>
                    <a:gd name="T77" fmla="*/ 1 h 272"/>
                    <a:gd name="T78" fmla="*/ 2 w 302"/>
                    <a:gd name="T79" fmla="*/ 0 h 272"/>
                    <a:gd name="T80" fmla="*/ 2 w 302"/>
                    <a:gd name="T81" fmla="*/ 0 h 2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2"/>
                    <a:gd name="T124" fmla="*/ 0 h 272"/>
                    <a:gd name="T125" fmla="*/ 302 w 302"/>
                    <a:gd name="T126" fmla="*/ 272 h 2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2" h="272">
                      <a:moveTo>
                        <a:pt x="96" y="0"/>
                      </a:moveTo>
                      <a:lnTo>
                        <a:pt x="125" y="5"/>
                      </a:lnTo>
                      <a:lnTo>
                        <a:pt x="147" y="25"/>
                      </a:lnTo>
                      <a:lnTo>
                        <a:pt x="189" y="25"/>
                      </a:lnTo>
                      <a:lnTo>
                        <a:pt x="232" y="31"/>
                      </a:lnTo>
                      <a:lnTo>
                        <a:pt x="254" y="65"/>
                      </a:lnTo>
                      <a:lnTo>
                        <a:pt x="270" y="109"/>
                      </a:lnTo>
                      <a:lnTo>
                        <a:pt x="274" y="127"/>
                      </a:lnTo>
                      <a:lnTo>
                        <a:pt x="293" y="142"/>
                      </a:lnTo>
                      <a:lnTo>
                        <a:pt x="302" y="154"/>
                      </a:lnTo>
                      <a:lnTo>
                        <a:pt x="302" y="172"/>
                      </a:lnTo>
                      <a:lnTo>
                        <a:pt x="284" y="172"/>
                      </a:lnTo>
                      <a:lnTo>
                        <a:pt x="260" y="172"/>
                      </a:lnTo>
                      <a:lnTo>
                        <a:pt x="270" y="189"/>
                      </a:lnTo>
                      <a:lnTo>
                        <a:pt x="278" y="200"/>
                      </a:lnTo>
                      <a:lnTo>
                        <a:pt x="284" y="223"/>
                      </a:lnTo>
                      <a:lnTo>
                        <a:pt x="270" y="234"/>
                      </a:lnTo>
                      <a:lnTo>
                        <a:pt x="248" y="234"/>
                      </a:lnTo>
                      <a:lnTo>
                        <a:pt x="246" y="234"/>
                      </a:lnTo>
                      <a:lnTo>
                        <a:pt x="232" y="245"/>
                      </a:lnTo>
                      <a:lnTo>
                        <a:pt x="232" y="268"/>
                      </a:lnTo>
                      <a:lnTo>
                        <a:pt x="215" y="272"/>
                      </a:lnTo>
                      <a:lnTo>
                        <a:pt x="200" y="261"/>
                      </a:lnTo>
                      <a:lnTo>
                        <a:pt x="176" y="255"/>
                      </a:lnTo>
                      <a:lnTo>
                        <a:pt x="155" y="245"/>
                      </a:lnTo>
                      <a:lnTo>
                        <a:pt x="135" y="250"/>
                      </a:lnTo>
                      <a:lnTo>
                        <a:pt x="73" y="223"/>
                      </a:lnTo>
                      <a:lnTo>
                        <a:pt x="47" y="227"/>
                      </a:lnTo>
                      <a:lnTo>
                        <a:pt x="26" y="223"/>
                      </a:lnTo>
                      <a:lnTo>
                        <a:pt x="12" y="245"/>
                      </a:lnTo>
                      <a:lnTo>
                        <a:pt x="0" y="199"/>
                      </a:lnTo>
                      <a:lnTo>
                        <a:pt x="28" y="169"/>
                      </a:lnTo>
                      <a:lnTo>
                        <a:pt x="8" y="109"/>
                      </a:lnTo>
                      <a:lnTo>
                        <a:pt x="26" y="117"/>
                      </a:lnTo>
                      <a:lnTo>
                        <a:pt x="29" y="104"/>
                      </a:lnTo>
                      <a:lnTo>
                        <a:pt x="34" y="82"/>
                      </a:lnTo>
                      <a:lnTo>
                        <a:pt x="42" y="71"/>
                      </a:lnTo>
                      <a:lnTo>
                        <a:pt x="47" y="46"/>
                      </a:lnTo>
                      <a:lnTo>
                        <a:pt x="68" y="21"/>
                      </a:lnTo>
                      <a:lnTo>
                        <a:pt x="82" y="0"/>
                      </a:lnTo>
                      <a:lnTo>
                        <a:pt x="96" y="0"/>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5" name="Freeform 486"/>
                <p:cNvSpPr/>
                <p:nvPr/>
              </p:nvSpPr>
              <p:spPr bwMode="auto">
                <a:xfrm>
                  <a:off x="1987" y="2359"/>
                  <a:ext cx="192" cy="128"/>
                </a:xfrm>
                <a:custGeom>
                  <a:avLst/>
                  <a:gdLst>
                    <a:gd name="T0" fmla="*/ 8 w 671"/>
                    <a:gd name="T1" fmla="*/ 0 h 446"/>
                    <a:gd name="T2" fmla="*/ 9 w 671"/>
                    <a:gd name="T3" fmla="*/ 0 h 446"/>
                    <a:gd name="T4" fmla="*/ 10 w 671"/>
                    <a:gd name="T5" fmla="*/ 1 h 446"/>
                    <a:gd name="T6" fmla="*/ 10 w 671"/>
                    <a:gd name="T7" fmla="*/ 1 h 446"/>
                    <a:gd name="T8" fmla="*/ 11 w 671"/>
                    <a:gd name="T9" fmla="*/ 2 h 446"/>
                    <a:gd name="T10" fmla="*/ 13 w 671"/>
                    <a:gd name="T11" fmla="*/ 3 h 446"/>
                    <a:gd name="T12" fmla="*/ 14 w 671"/>
                    <a:gd name="T13" fmla="*/ 3 h 446"/>
                    <a:gd name="T14" fmla="*/ 15 w 671"/>
                    <a:gd name="T15" fmla="*/ 4 h 446"/>
                    <a:gd name="T16" fmla="*/ 15 w 671"/>
                    <a:gd name="T17" fmla="*/ 6 h 446"/>
                    <a:gd name="T18" fmla="*/ 13 w 671"/>
                    <a:gd name="T19" fmla="*/ 7 h 446"/>
                    <a:gd name="T20" fmla="*/ 11 w 671"/>
                    <a:gd name="T21" fmla="*/ 9 h 446"/>
                    <a:gd name="T22" fmla="*/ 11 w 671"/>
                    <a:gd name="T23" fmla="*/ 9 h 446"/>
                    <a:gd name="T24" fmla="*/ 11 w 671"/>
                    <a:gd name="T25" fmla="*/ 11 h 446"/>
                    <a:gd name="T26" fmla="*/ 10 w 671"/>
                    <a:gd name="T27" fmla="*/ 9 h 446"/>
                    <a:gd name="T28" fmla="*/ 9 w 671"/>
                    <a:gd name="T29" fmla="*/ 8 h 446"/>
                    <a:gd name="T30" fmla="*/ 9 w 671"/>
                    <a:gd name="T31" fmla="*/ 7 h 446"/>
                    <a:gd name="T32" fmla="*/ 7 w 671"/>
                    <a:gd name="T33" fmla="*/ 9 h 446"/>
                    <a:gd name="T34" fmla="*/ 6 w 671"/>
                    <a:gd name="T35" fmla="*/ 8 h 446"/>
                    <a:gd name="T36" fmla="*/ 7 w 671"/>
                    <a:gd name="T37" fmla="*/ 8 h 446"/>
                    <a:gd name="T38" fmla="*/ 7 w 671"/>
                    <a:gd name="T39" fmla="*/ 7 h 446"/>
                    <a:gd name="T40" fmla="*/ 6 w 671"/>
                    <a:gd name="T41" fmla="*/ 6 h 446"/>
                    <a:gd name="T42" fmla="*/ 5 w 671"/>
                    <a:gd name="T43" fmla="*/ 5 h 446"/>
                    <a:gd name="T44" fmla="*/ 2 w 671"/>
                    <a:gd name="T45" fmla="*/ 6 h 446"/>
                    <a:gd name="T46" fmla="*/ 1 w 671"/>
                    <a:gd name="T47" fmla="*/ 6 h 446"/>
                    <a:gd name="T48" fmla="*/ 0 w 671"/>
                    <a:gd name="T49" fmla="*/ 4 h 446"/>
                    <a:gd name="T50" fmla="*/ 2 w 671"/>
                    <a:gd name="T51" fmla="*/ 2 h 446"/>
                    <a:gd name="T52" fmla="*/ 1 w 671"/>
                    <a:gd name="T53" fmla="*/ 1 h 446"/>
                    <a:gd name="T54" fmla="*/ 2 w 671"/>
                    <a:gd name="T55" fmla="*/ 1 h 446"/>
                    <a:gd name="T56" fmla="*/ 3 w 671"/>
                    <a:gd name="T57" fmla="*/ 1 h 446"/>
                    <a:gd name="T58" fmla="*/ 5 w 671"/>
                    <a:gd name="T59" fmla="*/ 1 h 446"/>
                    <a:gd name="T60" fmla="*/ 6 w 671"/>
                    <a:gd name="T61" fmla="*/ 1 h 446"/>
                    <a:gd name="T62" fmla="*/ 7 w 671"/>
                    <a:gd name="T63" fmla="*/ 2 h 446"/>
                    <a:gd name="T64" fmla="*/ 7 w 671"/>
                    <a:gd name="T65" fmla="*/ 1 h 446"/>
                    <a:gd name="T66" fmla="*/ 7 w 671"/>
                    <a:gd name="T67" fmla="*/ 1 h 4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1"/>
                    <a:gd name="T103" fmla="*/ 0 h 446"/>
                    <a:gd name="T104" fmla="*/ 671 w 671"/>
                    <a:gd name="T105" fmla="*/ 446 h 44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1" h="446">
                      <a:moveTo>
                        <a:pt x="334" y="20"/>
                      </a:moveTo>
                      <a:lnTo>
                        <a:pt x="344" y="17"/>
                      </a:lnTo>
                      <a:lnTo>
                        <a:pt x="362" y="4"/>
                      </a:lnTo>
                      <a:lnTo>
                        <a:pt x="379" y="0"/>
                      </a:lnTo>
                      <a:lnTo>
                        <a:pt x="406" y="4"/>
                      </a:lnTo>
                      <a:lnTo>
                        <a:pt x="418" y="27"/>
                      </a:lnTo>
                      <a:lnTo>
                        <a:pt x="424" y="54"/>
                      </a:lnTo>
                      <a:lnTo>
                        <a:pt x="435" y="63"/>
                      </a:lnTo>
                      <a:lnTo>
                        <a:pt x="448" y="58"/>
                      </a:lnTo>
                      <a:lnTo>
                        <a:pt x="481" y="95"/>
                      </a:lnTo>
                      <a:lnTo>
                        <a:pt x="498" y="124"/>
                      </a:lnTo>
                      <a:lnTo>
                        <a:pt x="542" y="145"/>
                      </a:lnTo>
                      <a:lnTo>
                        <a:pt x="574" y="150"/>
                      </a:lnTo>
                      <a:lnTo>
                        <a:pt x="587" y="145"/>
                      </a:lnTo>
                      <a:lnTo>
                        <a:pt x="617" y="160"/>
                      </a:lnTo>
                      <a:lnTo>
                        <a:pt x="650" y="165"/>
                      </a:lnTo>
                      <a:lnTo>
                        <a:pt x="671" y="233"/>
                      </a:lnTo>
                      <a:lnTo>
                        <a:pt x="638" y="242"/>
                      </a:lnTo>
                      <a:lnTo>
                        <a:pt x="631" y="276"/>
                      </a:lnTo>
                      <a:lnTo>
                        <a:pt x="579" y="311"/>
                      </a:lnTo>
                      <a:lnTo>
                        <a:pt x="500" y="334"/>
                      </a:lnTo>
                      <a:lnTo>
                        <a:pt x="491" y="366"/>
                      </a:lnTo>
                      <a:lnTo>
                        <a:pt x="462" y="352"/>
                      </a:lnTo>
                      <a:lnTo>
                        <a:pt x="493" y="395"/>
                      </a:lnTo>
                      <a:lnTo>
                        <a:pt x="540" y="400"/>
                      </a:lnTo>
                      <a:lnTo>
                        <a:pt x="453" y="446"/>
                      </a:lnTo>
                      <a:lnTo>
                        <a:pt x="400" y="396"/>
                      </a:lnTo>
                      <a:lnTo>
                        <a:pt x="444" y="358"/>
                      </a:lnTo>
                      <a:lnTo>
                        <a:pt x="400" y="349"/>
                      </a:lnTo>
                      <a:lnTo>
                        <a:pt x="376" y="349"/>
                      </a:lnTo>
                      <a:lnTo>
                        <a:pt x="383" y="315"/>
                      </a:lnTo>
                      <a:lnTo>
                        <a:pt x="374" y="320"/>
                      </a:lnTo>
                      <a:lnTo>
                        <a:pt x="310" y="338"/>
                      </a:lnTo>
                      <a:lnTo>
                        <a:pt x="289" y="396"/>
                      </a:lnTo>
                      <a:lnTo>
                        <a:pt x="244" y="394"/>
                      </a:lnTo>
                      <a:lnTo>
                        <a:pt x="254" y="352"/>
                      </a:lnTo>
                      <a:lnTo>
                        <a:pt x="255" y="334"/>
                      </a:lnTo>
                      <a:lnTo>
                        <a:pt x="283" y="325"/>
                      </a:lnTo>
                      <a:lnTo>
                        <a:pt x="295" y="312"/>
                      </a:lnTo>
                      <a:lnTo>
                        <a:pt x="298" y="302"/>
                      </a:lnTo>
                      <a:lnTo>
                        <a:pt x="283" y="296"/>
                      </a:lnTo>
                      <a:lnTo>
                        <a:pt x="262" y="253"/>
                      </a:lnTo>
                      <a:lnTo>
                        <a:pt x="236" y="227"/>
                      </a:lnTo>
                      <a:lnTo>
                        <a:pt x="203" y="227"/>
                      </a:lnTo>
                      <a:lnTo>
                        <a:pt x="162" y="239"/>
                      </a:lnTo>
                      <a:lnTo>
                        <a:pt x="100" y="242"/>
                      </a:lnTo>
                      <a:lnTo>
                        <a:pt x="72" y="250"/>
                      </a:lnTo>
                      <a:lnTo>
                        <a:pt x="24" y="250"/>
                      </a:lnTo>
                      <a:lnTo>
                        <a:pt x="0" y="224"/>
                      </a:lnTo>
                      <a:lnTo>
                        <a:pt x="16" y="185"/>
                      </a:lnTo>
                      <a:lnTo>
                        <a:pt x="41" y="143"/>
                      </a:lnTo>
                      <a:lnTo>
                        <a:pt x="73" y="99"/>
                      </a:lnTo>
                      <a:lnTo>
                        <a:pt x="56" y="47"/>
                      </a:lnTo>
                      <a:lnTo>
                        <a:pt x="57" y="38"/>
                      </a:lnTo>
                      <a:lnTo>
                        <a:pt x="70" y="27"/>
                      </a:lnTo>
                      <a:lnTo>
                        <a:pt x="91" y="31"/>
                      </a:lnTo>
                      <a:lnTo>
                        <a:pt x="117" y="27"/>
                      </a:lnTo>
                      <a:lnTo>
                        <a:pt x="143" y="39"/>
                      </a:lnTo>
                      <a:lnTo>
                        <a:pt x="177" y="54"/>
                      </a:lnTo>
                      <a:lnTo>
                        <a:pt x="199" y="47"/>
                      </a:lnTo>
                      <a:lnTo>
                        <a:pt x="220" y="59"/>
                      </a:lnTo>
                      <a:lnTo>
                        <a:pt x="244" y="65"/>
                      </a:lnTo>
                      <a:lnTo>
                        <a:pt x="259" y="76"/>
                      </a:lnTo>
                      <a:lnTo>
                        <a:pt x="276" y="72"/>
                      </a:lnTo>
                      <a:lnTo>
                        <a:pt x="279" y="49"/>
                      </a:lnTo>
                      <a:lnTo>
                        <a:pt x="290" y="38"/>
                      </a:lnTo>
                      <a:lnTo>
                        <a:pt x="314" y="38"/>
                      </a:lnTo>
                      <a:lnTo>
                        <a:pt x="322" y="31"/>
                      </a:lnTo>
                      <a:lnTo>
                        <a:pt x="334" y="20"/>
                      </a:lnTo>
                      <a:close/>
                    </a:path>
                  </a:pathLst>
                </a:custGeom>
                <a:solidFill>
                  <a:schemeClr val="bg1">
                    <a:lumMod val="65000"/>
                  </a:schemeClr>
                </a:solid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6" name="Freeform 487"/>
                <p:cNvSpPr/>
                <p:nvPr/>
              </p:nvSpPr>
              <p:spPr bwMode="auto">
                <a:xfrm>
                  <a:off x="2036" y="2424"/>
                  <a:ext cx="37" cy="47"/>
                </a:xfrm>
                <a:custGeom>
                  <a:avLst/>
                  <a:gdLst>
                    <a:gd name="T0" fmla="*/ 1 w 129"/>
                    <a:gd name="T1" fmla="*/ 1 h 165"/>
                    <a:gd name="T2" fmla="*/ 1 w 129"/>
                    <a:gd name="T3" fmla="*/ 2 h 165"/>
                    <a:gd name="T4" fmla="*/ 1 w 129"/>
                    <a:gd name="T5" fmla="*/ 2 h 165"/>
                    <a:gd name="T6" fmla="*/ 1 w 129"/>
                    <a:gd name="T7" fmla="*/ 4 h 165"/>
                    <a:gd name="T8" fmla="*/ 2 w 129"/>
                    <a:gd name="T9" fmla="*/ 4 h 165"/>
                    <a:gd name="T10" fmla="*/ 2 w 129"/>
                    <a:gd name="T11" fmla="*/ 3 h 165"/>
                    <a:gd name="T12" fmla="*/ 2 w 129"/>
                    <a:gd name="T13" fmla="*/ 3 h 165"/>
                    <a:gd name="T14" fmla="*/ 3 w 129"/>
                    <a:gd name="T15" fmla="*/ 2 h 165"/>
                    <a:gd name="T16" fmla="*/ 3 w 129"/>
                    <a:gd name="T17" fmla="*/ 2 h 165"/>
                    <a:gd name="T18" fmla="*/ 3 w 129"/>
                    <a:gd name="T19" fmla="*/ 2 h 165"/>
                    <a:gd name="T20" fmla="*/ 2 w 129"/>
                    <a:gd name="T21" fmla="*/ 1 h 165"/>
                    <a:gd name="T22" fmla="*/ 1 w 129"/>
                    <a:gd name="T23" fmla="*/ 0 h 165"/>
                    <a:gd name="T24" fmla="*/ 1 w 129"/>
                    <a:gd name="T25" fmla="*/ 0 h 165"/>
                    <a:gd name="T26" fmla="*/ 0 w 129"/>
                    <a:gd name="T27" fmla="*/ 0 h 165"/>
                    <a:gd name="T28" fmla="*/ 1 w 129"/>
                    <a:gd name="T29" fmla="*/ 1 h 1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9"/>
                    <a:gd name="T46" fmla="*/ 0 h 165"/>
                    <a:gd name="T47" fmla="*/ 129 w 129"/>
                    <a:gd name="T48" fmla="*/ 165 h 1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9" h="165">
                      <a:moveTo>
                        <a:pt x="29" y="45"/>
                      </a:moveTo>
                      <a:lnTo>
                        <a:pt x="46" y="69"/>
                      </a:lnTo>
                      <a:lnTo>
                        <a:pt x="53" y="87"/>
                      </a:lnTo>
                      <a:lnTo>
                        <a:pt x="61" y="164"/>
                      </a:lnTo>
                      <a:lnTo>
                        <a:pt x="73" y="165"/>
                      </a:lnTo>
                      <a:lnTo>
                        <a:pt x="83" y="125"/>
                      </a:lnTo>
                      <a:lnTo>
                        <a:pt x="84" y="106"/>
                      </a:lnTo>
                      <a:lnTo>
                        <a:pt x="121" y="93"/>
                      </a:lnTo>
                      <a:lnTo>
                        <a:pt x="129" y="76"/>
                      </a:lnTo>
                      <a:lnTo>
                        <a:pt x="115" y="71"/>
                      </a:lnTo>
                      <a:lnTo>
                        <a:pt x="93" y="27"/>
                      </a:lnTo>
                      <a:lnTo>
                        <a:pt x="65" y="3"/>
                      </a:lnTo>
                      <a:lnTo>
                        <a:pt x="32" y="0"/>
                      </a:lnTo>
                      <a:lnTo>
                        <a:pt x="0" y="6"/>
                      </a:lnTo>
                      <a:lnTo>
                        <a:pt x="29" y="45"/>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7" name="Freeform 488"/>
                <p:cNvSpPr/>
                <p:nvPr/>
              </p:nvSpPr>
              <p:spPr bwMode="auto">
                <a:xfrm>
                  <a:off x="2167" y="2487"/>
                  <a:ext cx="80" cy="42"/>
                </a:xfrm>
                <a:custGeom>
                  <a:avLst/>
                  <a:gdLst>
                    <a:gd name="T0" fmla="*/ 0 w 282"/>
                    <a:gd name="T1" fmla="*/ 0 h 147"/>
                    <a:gd name="T2" fmla="*/ 1 w 282"/>
                    <a:gd name="T3" fmla="*/ 0 h 147"/>
                    <a:gd name="T4" fmla="*/ 3 w 282"/>
                    <a:gd name="T5" fmla="*/ 1 h 147"/>
                    <a:gd name="T6" fmla="*/ 4 w 282"/>
                    <a:gd name="T7" fmla="*/ 1 h 147"/>
                    <a:gd name="T8" fmla="*/ 4 w 282"/>
                    <a:gd name="T9" fmla="*/ 1 h 147"/>
                    <a:gd name="T10" fmla="*/ 5 w 282"/>
                    <a:gd name="T11" fmla="*/ 1 h 147"/>
                    <a:gd name="T12" fmla="*/ 5 w 282"/>
                    <a:gd name="T13" fmla="*/ 1 h 147"/>
                    <a:gd name="T14" fmla="*/ 6 w 282"/>
                    <a:gd name="T15" fmla="*/ 2 h 147"/>
                    <a:gd name="T16" fmla="*/ 6 w 282"/>
                    <a:gd name="T17" fmla="*/ 2 h 147"/>
                    <a:gd name="T18" fmla="*/ 6 w 282"/>
                    <a:gd name="T19" fmla="*/ 2 h 147"/>
                    <a:gd name="T20" fmla="*/ 7 w 282"/>
                    <a:gd name="T21" fmla="*/ 3 h 147"/>
                    <a:gd name="T22" fmla="*/ 6 w 282"/>
                    <a:gd name="T23" fmla="*/ 3 h 147"/>
                    <a:gd name="T24" fmla="*/ 6 w 282"/>
                    <a:gd name="T25" fmla="*/ 3 h 147"/>
                    <a:gd name="T26" fmla="*/ 5 w 282"/>
                    <a:gd name="T27" fmla="*/ 3 h 147"/>
                    <a:gd name="T28" fmla="*/ 5 w 282"/>
                    <a:gd name="T29" fmla="*/ 3 h 147"/>
                    <a:gd name="T30" fmla="*/ 5 w 282"/>
                    <a:gd name="T31" fmla="*/ 3 h 147"/>
                    <a:gd name="T32" fmla="*/ 4 w 282"/>
                    <a:gd name="T33" fmla="*/ 3 h 147"/>
                    <a:gd name="T34" fmla="*/ 3 w 282"/>
                    <a:gd name="T35" fmla="*/ 3 h 147"/>
                    <a:gd name="T36" fmla="*/ 3 w 282"/>
                    <a:gd name="T37" fmla="*/ 3 h 147"/>
                    <a:gd name="T38" fmla="*/ 3 w 282"/>
                    <a:gd name="T39" fmla="*/ 2 h 147"/>
                    <a:gd name="T40" fmla="*/ 1 w 282"/>
                    <a:gd name="T41" fmla="*/ 1 h 147"/>
                    <a:gd name="T42" fmla="*/ 0 w 282"/>
                    <a:gd name="T43" fmla="*/ 0 h 1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2"/>
                    <a:gd name="T67" fmla="*/ 0 h 147"/>
                    <a:gd name="T68" fmla="*/ 282 w 282"/>
                    <a:gd name="T69" fmla="*/ 147 h 1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2" h="147">
                      <a:moveTo>
                        <a:pt x="0" y="8"/>
                      </a:moveTo>
                      <a:lnTo>
                        <a:pt x="68" y="0"/>
                      </a:lnTo>
                      <a:lnTo>
                        <a:pt x="130" y="31"/>
                      </a:lnTo>
                      <a:lnTo>
                        <a:pt x="160" y="63"/>
                      </a:lnTo>
                      <a:lnTo>
                        <a:pt x="192" y="63"/>
                      </a:lnTo>
                      <a:lnTo>
                        <a:pt x="214" y="50"/>
                      </a:lnTo>
                      <a:lnTo>
                        <a:pt x="235" y="43"/>
                      </a:lnTo>
                      <a:lnTo>
                        <a:pt x="249" y="78"/>
                      </a:lnTo>
                      <a:lnTo>
                        <a:pt x="278" y="86"/>
                      </a:lnTo>
                      <a:lnTo>
                        <a:pt x="275" y="100"/>
                      </a:lnTo>
                      <a:lnTo>
                        <a:pt x="282" y="125"/>
                      </a:lnTo>
                      <a:lnTo>
                        <a:pt x="278" y="144"/>
                      </a:lnTo>
                      <a:lnTo>
                        <a:pt x="249" y="115"/>
                      </a:lnTo>
                      <a:lnTo>
                        <a:pt x="235" y="105"/>
                      </a:lnTo>
                      <a:lnTo>
                        <a:pt x="215" y="105"/>
                      </a:lnTo>
                      <a:lnTo>
                        <a:pt x="208" y="139"/>
                      </a:lnTo>
                      <a:lnTo>
                        <a:pt x="187" y="130"/>
                      </a:lnTo>
                      <a:lnTo>
                        <a:pt x="152" y="147"/>
                      </a:lnTo>
                      <a:lnTo>
                        <a:pt x="110" y="142"/>
                      </a:lnTo>
                      <a:lnTo>
                        <a:pt x="109" y="86"/>
                      </a:lnTo>
                      <a:lnTo>
                        <a:pt x="39" y="35"/>
                      </a:lnTo>
                      <a:lnTo>
                        <a:pt x="0" y="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8" name="Freeform 489"/>
                <p:cNvSpPr/>
                <p:nvPr/>
              </p:nvSpPr>
              <p:spPr bwMode="auto">
                <a:xfrm>
                  <a:off x="2227" y="2512"/>
                  <a:ext cx="67" cy="63"/>
                </a:xfrm>
                <a:custGeom>
                  <a:avLst/>
                  <a:gdLst>
                    <a:gd name="T0" fmla="*/ 2 w 234"/>
                    <a:gd name="T1" fmla="*/ 0 h 221"/>
                    <a:gd name="T2" fmla="*/ 2 w 234"/>
                    <a:gd name="T3" fmla="*/ 0 h 221"/>
                    <a:gd name="T4" fmla="*/ 3 w 234"/>
                    <a:gd name="T5" fmla="*/ 0 h 221"/>
                    <a:gd name="T6" fmla="*/ 4 w 234"/>
                    <a:gd name="T7" fmla="*/ 1 h 221"/>
                    <a:gd name="T8" fmla="*/ 5 w 234"/>
                    <a:gd name="T9" fmla="*/ 2 h 221"/>
                    <a:gd name="T10" fmla="*/ 5 w 234"/>
                    <a:gd name="T11" fmla="*/ 3 h 221"/>
                    <a:gd name="T12" fmla="*/ 5 w 234"/>
                    <a:gd name="T13" fmla="*/ 3 h 221"/>
                    <a:gd name="T14" fmla="*/ 5 w 234"/>
                    <a:gd name="T15" fmla="*/ 4 h 221"/>
                    <a:gd name="T16" fmla="*/ 5 w 234"/>
                    <a:gd name="T17" fmla="*/ 4 h 221"/>
                    <a:gd name="T18" fmla="*/ 4 w 234"/>
                    <a:gd name="T19" fmla="*/ 5 h 221"/>
                    <a:gd name="T20" fmla="*/ 4 w 234"/>
                    <a:gd name="T21" fmla="*/ 5 h 221"/>
                    <a:gd name="T22" fmla="*/ 3 w 234"/>
                    <a:gd name="T23" fmla="*/ 4 h 221"/>
                    <a:gd name="T24" fmla="*/ 3 w 234"/>
                    <a:gd name="T25" fmla="*/ 4 h 221"/>
                    <a:gd name="T26" fmla="*/ 2 w 234"/>
                    <a:gd name="T27" fmla="*/ 5 h 221"/>
                    <a:gd name="T28" fmla="*/ 1 w 234"/>
                    <a:gd name="T29" fmla="*/ 5 h 221"/>
                    <a:gd name="T30" fmla="*/ 1 w 234"/>
                    <a:gd name="T31" fmla="*/ 4 h 221"/>
                    <a:gd name="T32" fmla="*/ 1 w 234"/>
                    <a:gd name="T33" fmla="*/ 4 h 221"/>
                    <a:gd name="T34" fmla="*/ 1 w 234"/>
                    <a:gd name="T35" fmla="*/ 3 h 221"/>
                    <a:gd name="T36" fmla="*/ 1 w 234"/>
                    <a:gd name="T37" fmla="*/ 4 h 221"/>
                    <a:gd name="T38" fmla="*/ 2 w 234"/>
                    <a:gd name="T39" fmla="*/ 4 h 221"/>
                    <a:gd name="T40" fmla="*/ 3 w 234"/>
                    <a:gd name="T41" fmla="*/ 4 h 221"/>
                    <a:gd name="T42" fmla="*/ 1 w 234"/>
                    <a:gd name="T43" fmla="*/ 3 h 221"/>
                    <a:gd name="T44" fmla="*/ 1 w 234"/>
                    <a:gd name="T45" fmla="*/ 2 h 221"/>
                    <a:gd name="T46" fmla="*/ 1 w 234"/>
                    <a:gd name="T47" fmla="*/ 2 h 221"/>
                    <a:gd name="T48" fmla="*/ 1 w 234"/>
                    <a:gd name="T49" fmla="*/ 1 h 221"/>
                    <a:gd name="T50" fmla="*/ 1 w 234"/>
                    <a:gd name="T51" fmla="*/ 1 h 221"/>
                    <a:gd name="T52" fmla="*/ 0 w 234"/>
                    <a:gd name="T53" fmla="*/ 1 h 221"/>
                    <a:gd name="T54" fmla="*/ 0 w 234"/>
                    <a:gd name="T55" fmla="*/ 1 h 221"/>
                    <a:gd name="T56" fmla="*/ 0 w 234"/>
                    <a:gd name="T57" fmla="*/ 0 h 221"/>
                    <a:gd name="T58" fmla="*/ 1 w 234"/>
                    <a:gd name="T59" fmla="*/ 0 h 221"/>
                    <a:gd name="T60" fmla="*/ 1 w 234"/>
                    <a:gd name="T61" fmla="*/ 1 h 221"/>
                    <a:gd name="T62" fmla="*/ 2 w 234"/>
                    <a:gd name="T63" fmla="*/ 1 h 221"/>
                    <a:gd name="T64" fmla="*/ 2 w 234"/>
                    <a:gd name="T65" fmla="*/ 1 h 221"/>
                    <a:gd name="T66" fmla="*/ 1 w 234"/>
                    <a:gd name="T67" fmla="*/ 0 h 221"/>
                    <a:gd name="T68" fmla="*/ 2 w 234"/>
                    <a:gd name="T69" fmla="*/ 0 h 221"/>
                    <a:gd name="T70" fmla="*/ 2 w 234"/>
                    <a:gd name="T71" fmla="*/ 0 h 2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221"/>
                    <a:gd name="T110" fmla="*/ 234 w 234"/>
                    <a:gd name="T111" fmla="*/ 221 h 2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221">
                      <a:moveTo>
                        <a:pt x="89" y="8"/>
                      </a:moveTo>
                      <a:lnTo>
                        <a:pt x="103" y="8"/>
                      </a:lnTo>
                      <a:lnTo>
                        <a:pt x="137" y="19"/>
                      </a:lnTo>
                      <a:lnTo>
                        <a:pt x="171" y="49"/>
                      </a:lnTo>
                      <a:lnTo>
                        <a:pt x="193" y="83"/>
                      </a:lnTo>
                      <a:lnTo>
                        <a:pt x="234" y="125"/>
                      </a:lnTo>
                      <a:lnTo>
                        <a:pt x="211" y="134"/>
                      </a:lnTo>
                      <a:lnTo>
                        <a:pt x="199" y="160"/>
                      </a:lnTo>
                      <a:lnTo>
                        <a:pt x="196" y="172"/>
                      </a:lnTo>
                      <a:lnTo>
                        <a:pt x="185" y="221"/>
                      </a:lnTo>
                      <a:lnTo>
                        <a:pt x="153" y="207"/>
                      </a:lnTo>
                      <a:lnTo>
                        <a:pt x="143" y="165"/>
                      </a:lnTo>
                      <a:lnTo>
                        <a:pt x="114" y="181"/>
                      </a:lnTo>
                      <a:lnTo>
                        <a:pt x="79" y="206"/>
                      </a:lnTo>
                      <a:lnTo>
                        <a:pt x="59" y="200"/>
                      </a:lnTo>
                      <a:lnTo>
                        <a:pt x="42" y="180"/>
                      </a:lnTo>
                      <a:lnTo>
                        <a:pt x="34" y="160"/>
                      </a:lnTo>
                      <a:lnTo>
                        <a:pt x="46" y="141"/>
                      </a:lnTo>
                      <a:lnTo>
                        <a:pt x="56" y="156"/>
                      </a:lnTo>
                      <a:lnTo>
                        <a:pt x="98" y="179"/>
                      </a:lnTo>
                      <a:lnTo>
                        <a:pt x="108" y="158"/>
                      </a:lnTo>
                      <a:lnTo>
                        <a:pt x="68" y="123"/>
                      </a:lnTo>
                      <a:lnTo>
                        <a:pt x="53" y="94"/>
                      </a:lnTo>
                      <a:lnTo>
                        <a:pt x="41" y="83"/>
                      </a:lnTo>
                      <a:lnTo>
                        <a:pt x="41" y="65"/>
                      </a:lnTo>
                      <a:lnTo>
                        <a:pt x="27" y="58"/>
                      </a:lnTo>
                      <a:lnTo>
                        <a:pt x="0" y="54"/>
                      </a:lnTo>
                      <a:lnTo>
                        <a:pt x="6" y="33"/>
                      </a:lnTo>
                      <a:lnTo>
                        <a:pt x="8" y="19"/>
                      </a:lnTo>
                      <a:lnTo>
                        <a:pt x="30" y="19"/>
                      </a:lnTo>
                      <a:lnTo>
                        <a:pt x="41" y="29"/>
                      </a:lnTo>
                      <a:lnTo>
                        <a:pt x="70" y="58"/>
                      </a:lnTo>
                      <a:lnTo>
                        <a:pt x="74" y="39"/>
                      </a:lnTo>
                      <a:lnTo>
                        <a:pt x="67" y="16"/>
                      </a:lnTo>
                      <a:lnTo>
                        <a:pt x="70" y="0"/>
                      </a:lnTo>
                      <a:lnTo>
                        <a:pt x="89" y="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09" name="Freeform 490"/>
                <p:cNvSpPr/>
                <p:nvPr/>
              </p:nvSpPr>
              <p:spPr bwMode="auto">
                <a:xfrm>
                  <a:off x="2213" y="2524"/>
                  <a:ext cx="45" cy="39"/>
                </a:xfrm>
                <a:custGeom>
                  <a:avLst/>
                  <a:gdLst>
                    <a:gd name="T0" fmla="*/ 0 w 156"/>
                    <a:gd name="T1" fmla="*/ 0 h 135"/>
                    <a:gd name="T2" fmla="*/ 0 w 156"/>
                    <a:gd name="T3" fmla="*/ 1 h 135"/>
                    <a:gd name="T4" fmla="*/ 1 w 156"/>
                    <a:gd name="T5" fmla="*/ 2 h 135"/>
                    <a:gd name="T6" fmla="*/ 2 w 156"/>
                    <a:gd name="T7" fmla="*/ 3 h 135"/>
                    <a:gd name="T8" fmla="*/ 2 w 156"/>
                    <a:gd name="T9" fmla="*/ 2 h 135"/>
                    <a:gd name="T10" fmla="*/ 2 w 156"/>
                    <a:gd name="T11" fmla="*/ 3 h 135"/>
                    <a:gd name="T12" fmla="*/ 3 w 156"/>
                    <a:gd name="T13" fmla="*/ 3 h 135"/>
                    <a:gd name="T14" fmla="*/ 3 w 156"/>
                    <a:gd name="T15" fmla="*/ 3 h 135"/>
                    <a:gd name="T16" fmla="*/ 4 w 156"/>
                    <a:gd name="T17" fmla="*/ 3 h 135"/>
                    <a:gd name="T18" fmla="*/ 3 w 156"/>
                    <a:gd name="T19" fmla="*/ 2 h 135"/>
                    <a:gd name="T20" fmla="*/ 3 w 156"/>
                    <a:gd name="T21" fmla="*/ 1 h 135"/>
                    <a:gd name="T22" fmla="*/ 2 w 156"/>
                    <a:gd name="T23" fmla="*/ 1 h 135"/>
                    <a:gd name="T24" fmla="*/ 2 w 156"/>
                    <a:gd name="T25" fmla="*/ 1 h 135"/>
                    <a:gd name="T26" fmla="*/ 2 w 156"/>
                    <a:gd name="T27" fmla="*/ 0 h 135"/>
                    <a:gd name="T28" fmla="*/ 1 w 156"/>
                    <a:gd name="T29" fmla="*/ 0 h 135"/>
                    <a:gd name="T30" fmla="*/ 1 w 156"/>
                    <a:gd name="T31" fmla="*/ 0 h 135"/>
                    <a:gd name="T32" fmla="*/ 0 w 156"/>
                    <a:gd name="T33" fmla="*/ 0 h 135"/>
                    <a:gd name="T34" fmla="*/ 0 w 156"/>
                    <a:gd name="T35" fmla="*/ 0 h 1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135"/>
                    <a:gd name="T56" fmla="*/ 156 w 156"/>
                    <a:gd name="T57" fmla="*/ 135 h 1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135">
                      <a:moveTo>
                        <a:pt x="0" y="18"/>
                      </a:moveTo>
                      <a:lnTo>
                        <a:pt x="16" y="40"/>
                      </a:lnTo>
                      <a:lnTo>
                        <a:pt x="40" y="74"/>
                      </a:lnTo>
                      <a:lnTo>
                        <a:pt x="77" y="117"/>
                      </a:lnTo>
                      <a:lnTo>
                        <a:pt x="99" y="91"/>
                      </a:lnTo>
                      <a:lnTo>
                        <a:pt x="100" y="114"/>
                      </a:lnTo>
                      <a:lnTo>
                        <a:pt x="117" y="117"/>
                      </a:lnTo>
                      <a:lnTo>
                        <a:pt x="145" y="135"/>
                      </a:lnTo>
                      <a:lnTo>
                        <a:pt x="156" y="114"/>
                      </a:lnTo>
                      <a:lnTo>
                        <a:pt x="116" y="79"/>
                      </a:lnTo>
                      <a:lnTo>
                        <a:pt x="104" y="52"/>
                      </a:lnTo>
                      <a:lnTo>
                        <a:pt x="89" y="39"/>
                      </a:lnTo>
                      <a:lnTo>
                        <a:pt x="89" y="21"/>
                      </a:lnTo>
                      <a:lnTo>
                        <a:pt x="75" y="14"/>
                      </a:lnTo>
                      <a:lnTo>
                        <a:pt x="47" y="9"/>
                      </a:lnTo>
                      <a:lnTo>
                        <a:pt x="26" y="0"/>
                      </a:lnTo>
                      <a:lnTo>
                        <a:pt x="5" y="4"/>
                      </a:lnTo>
                      <a:lnTo>
                        <a:pt x="0" y="1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0" name="Freeform 491"/>
                <p:cNvSpPr/>
                <p:nvPr/>
              </p:nvSpPr>
              <p:spPr bwMode="auto">
                <a:xfrm>
                  <a:off x="2238" y="2308"/>
                  <a:ext cx="455" cy="227"/>
                </a:xfrm>
                <a:custGeom>
                  <a:avLst/>
                  <a:gdLst>
                    <a:gd name="T0" fmla="*/ 35 w 1596"/>
                    <a:gd name="T1" fmla="*/ 8 h 795"/>
                    <a:gd name="T2" fmla="*/ 31 w 1596"/>
                    <a:gd name="T3" fmla="*/ 7 h 795"/>
                    <a:gd name="T4" fmla="*/ 30 w 1596"/>
                    <a:gd name="T5" fmla="*/ 6 h 795"/>
                    <a:gd name="T6" fmla="*/ 29 w 1596"/>
                    <a:gd name="T7" fmla="*/ 6 h 795"/>
                    <a:gd name="T8" fmla="*/ 27 w 1596"/>
                    <a:gd name="T9" fmla="*/ 5 h 795"/>
                    <a:gd name="T10" fmla="*/ 24 w 1596"/>
                    <a:gd name="T11" fmla="*/ 3 h 795"/>
                    <a:gd name="T12" fmla="*/ 20 w 1596"/>
                    <a:gd name="T13" fmla="*/ 2 h 795"/>
                    <a:gd name="T14" fmla="*/ 17 w 1596"/>
                    <a:gd name="T15" fmla="*/ 1 h 795"/>
                    <a:gd name="T16" fmla="*/ 15 w 1596"/>
                    <a:gd name="T17" fmla="*/ 1 h 795"/>
                    <a:gd name="T18" fmla="*/ 12 w 1596"/>
                    <a:gd name="T19" fmla="*/ 1 h 795"/>
                    <a:gd name="T20" fmla="*/ 9 w 1596"/>
                    <a:gd name="T21" fmla="*/ 1 h 795"/>
                    <a:gd name="T22" fmla="*/ 9 w 1596"/>
                    <a:gd name="T23" fmla="*/ 4 h 795"/>
                    <a:gd name="T24" fmla="*/ 10 w 1596"/>
                    <a:gd name="T25" fmla="*/ 5 h 795"/>
                    <a:gd name="T26" fmla="*/ 10 w 1596"/>
                    <a:gd name="T27" fmla="*/ 6 h 795"/>
                    <a:gd name="T28" fmla="*/ 9 w 1596"/>
                    <a:gd name="T29" fmla="*/ 6 h 795"/>
                    <a:gd name="T30" fmla="*/ 7 w 1596"/>
                    <a:gd name="T31" fmla="*/ 5 h 795"/>
                    <a:gd name="T32" fmla="*/ 6 w 1596"/>
                    <a:gd name="T33" fmla="*/ 6 h 795"/>
                    <a:gd name="T34" fmla="*/ 5 w 1596"/>
                    <a:gd name="T35" fmla="*/ 5 h 795"/>
                    <a:gd name="T36" fmla="*/ 2 w 1596"/>
                    <a:gd name="T37" fmla="*/ 5 h 795"/>
                    <a:gd name="T38" fmla="*/ 1 w 1596"/>
                    <a:gd name="T39" fmla="*/ 6 h 795"/>
                    <a:gd name="T40" fmla="*/ 1 w 1596"/>
                    <a:gd name="T41" fmla="*/ 7 h 795"/>
                    <a:gd name="T42" fmla="*/ 0 w 1596"/>
                    <a:gd name="T43" fmla="*/ 7 h 795"/>
                    <a:gd name="T44" fmla="*/ 0 w 1596"/>
                    <a:gd name="T45" fmla="*/ 9 h 795"/>
                    <a:gd name="T46" fmla="*/ 1 w 1596"/>
                    <a:gd name="T47" fmla="*/ 10 h 795"/>
                    <a:gd name="T48" fmla="*/ 2 w 1596"/>
                    <a:gd name="T49" fmla="*/ 10 h 795"/>
                    <a:gd name="T50" fmla="*/ 3 w 1596"/>
                    <a:gd name="T51" fmla="*/ 12 h 795"/>
                    <a:gd name="T52" fmla="*/ 7 w 1596"/>
                    <a:gd name="T53" fmla="*/ 11 h 795"/>
                    <a:gd name="T54" fmla="*/ 6 w 1596"/>
                    <a:gd name="T55" fmla="*/ 13 h 795"/>
                    <a:gd name="T56" fmla="*/ 4 w 1596"/>
                    <a:gd name="T57" fmla="*/ 15 h 795"/>
                    <a:gd name="T58" fmla="*/ 7 w 1596"/>
                    <a:gd name="T59" fmla="*/ 17 h 795"/>
                    <a:gd name="T60" fmla="*/ 8 w 1596"/>
                    <a:gd name="T61" fmla="*/ 17 h 795"/>
                    <a:gd name="T62" fmla="*/ 9 w 1596"/>
                    <a:gd name="T63" fmla="*/ 17 h 795"/>
                    <a:gd name="T64" fmla="*/ 9 w 1596"/>
                    <a:gd name="T65" fmla="*/ 13 h 795"/>
                    <a:gd name="T66" fmla="*/ 11 w 1596"/>
                    <a:gd name="T67" fmla="*/ 12 h 795"/>
                    <a:gd name="T68" fmla="*/ 11 w 1596"/>
                    <a:gd name="T69" fmla="*/ 11 h 795"/>
                    <a:gd name="T70" fmla="*/ 12 w 1596"/>
                    <a:gd name="T71" fmla="*/ 11 h 795"/>
                    <a:gd name="T72" fmla="*/ 13 w 1596"/>
                    <a:gd name="T73" fmla="*/ 12 h 795"/>
                    <a:gd name="T74" fmla="*/ 13 w 1596"/>
                    <a:gd name="T75" fmla="*/ 13 h 795"/>
                    <a:gd name="T76" fmla="*/ 14 w 1596"/>
                    <a:gd name="T77" fmla="*/ 15 h 795"/>
                    <a:gd name="T78" fmla="*/ 17 w 1596"/>
                    <a:gd name="T79" fmla="*/ 15 h 795"/>
                    <a:gd name="T80" fmla="*/ 17 w 1596"/>
                    <a:gd name="T81" fmla="*/ 17 h 795"/>
                    <a:gd name="T82" fmla="*/ 18 w 1596"/>
                    <a:gd name="T83" fmla="*/ 19 h 795"/>
                    <a:gd name="T84" fmla="*/ 21 w 1596"/>
                    <a:gd name="T85" fmla="*/ 18 h 795"/>
                    <a:gd name="T86" fmla="*/ 23 w 1596"/>
                    <a:gd name="T87" fmla="*/ 18 h 795"/>
                    <a:gd name="T88" fmla="*/ 23 w 1596"/>
                    <a:gd name="T89" fmla="*/ 17 h 795"/>
                    <a:gd name="T90" fmla="*/ 23 w 1596"/>
                    <a:gd name="T91" fmla="*/ 16 h 795"/>
                    <a:gd name="T92" fmla="*/ 25 w 1596"/>
                    <a:gd name="T93" fmla="*/ 17 h 795"/>
                    <a:gd name="T94" fmla="*/ 27 w 1596"/>
                    <a:gd name="T95" fmla="*/ 16 h 795"/>
                    <a:gd name="T96" fmla="*/ 31 w 1596"/>
                    <a:gd name="T97" fmla="*/ 17 h 795"/>
                    <a:gd name="T98" fmla="*/ 31 w 1596"/>
                    <a:gd name="T99" fmla="*/ 14 h 795"/>
                    <a:gd name="T100" fmla="*/ 34 w 1596"/>
                    <a:gd name="T101" fmla="*/ 11 h 7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96"/>
                    <a:gd name="T154" fmla="*/ 0 h 795"/>
                    <a:gd name="T155" fmla="*/ 1596 w 1596"/>
                    <a:gd name="T156" fmla="*/ 795 h 7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96" h="795">
                      <a:moveTo>
                        <a:pt x="1561" y="408"/>
                      </a:moveTo>
                      <a:lnTo>
                        <a:pt x="1596" y="391"/>
                      </a:lnTo>
                      <a:lnTo>
                        <a:pt x="1516" y="328"/>
                      </a:lnTo>
                      <a:lnTo>
                        <a:pt x="1467" y="354"/>
                      </a:lnTo>
                      <a:lnTo>
                        <a:pt x="1395" y="331"/>
                      </a:lnTo>
                      <a:lnTo>
                        <a:pt x="1358" y="311"/>
                      </a:lnTo>
                      <a:lnTo>
                        <a:pt x="1327" y="311"/>
                      </a:lnTo>
                      <a:lnTo>
                        <a:pt x="1310" y="272"/>
                      </a:lnTo>
                      <a:lnTo>
                        <a:pt x="1297" y="246"/>
                      </a:lnTo>
                      <a:lnTo>
                        <a:pt x="1273" y="246"/>
                      </a:lnTo>
                      <a:lnTo>
                        <a:pt x="1247" y="246"/>
                      </a:lnTo>
                      <a:lnTo>
                        <a:pt x="1226" y="257"/>
                      </a:lnTo>
                      <a:lnTo>
                        <a:pt x="1186" y="212"/>
                      </a:lnTo>
                      <a:lnTo>
                        <a:pt x="1171" y="220"/>
                      </a:lnTo>
                      <a:lnTo>
                        <a:pt x="1150" y="230"/>
                      </a:lnTo>
                      <a:lnTo>
                        <a:pt x="1133" y="239"/>
                      </a:lnTo>
                      <a:lnTo>
                        <a:pt x="1098" y="207"/>
                      </a:lnTo>
                      <a:lnTo>
                        <a:pt x="1017" y="134"/>
                      </a:lnTo>
                      <a:lnTo>
                        <a:pt x="958" y="89"/>
                      </a:lnTo>
                      <a:lnTo>
                        <a:pt x="919" y="50"/>
                      </a:lnTo>
                      <a:lnTo>
                        <a:pt x="852" y="97"/>
                      </a:lnTo>
                      <a:lnTo>
                        <a:pt x="841" y="62"/>
                      </a:lnTo>
                      <a:lnTo>
                        <a:pt x="750" y="58"/>
                      </a:lnTo>
                      <a:lnTo>
                        <a:pt x="739" y="58"/>
                      </a:lnTo>
                      <a:lnTo>
                        <a:pt x="696" y="0"/>
                      </a:lnTo>
                      <a:lnTo>
                        <a:pt x="654" y="8"/>
                      </a:lnTo>
                      <a:lnTo>
                        <a:pt x="623" y="31"/>
                      </a:lnTo>
                      <a:lnTo>
                        <a:pt x="566" y="44"/>
                      </a:lnTo>
                      <a:lnTo>
                        <a:pt x="546" y="32"/>
                      </a:lnTo>
                      <a:lnTo>
                        <a:pt x="516" y="67"/>
                      </a:lnTo>
                      <a:lnTo>
                        <a:pt x="492" y="62"/>
                      </a:lnTo>
                      <a:lnTo>
                        <a:pt x="409" y="70"/>
                      </a:lnTo>
                      <a:lnTo>
                        <a:pt x="395" y="67"/>
                      </a:lnTo>
                      <a:lnTo>
                        <a:pt x="384" y="75"/>
                      </a:lnTo>
                      <a:lnTo>
                        <a:pt x="417" y="119"/>
                      </a:lnTo>
                      <a:lnTo>
                        <a:pt x="395" y="159"/>
                      </a:lnTo>
                      <a:lnTo>
                        <a:pt x="396" y="189"/>
                      </a:lnTo>
                      <a:lnTo>
                        <a:pt x="396" y="204"/>
                      </a:lnTo>
                      <a:lnTo>
                        <a:pt x="441" y="204"/>
                      </a:lnTo>
                      <a:lnTo>
                        <a:pt x="454" y="230"/>
                      </a:lnTo>
                      <a:lnTo>
                        <a:pt x="454" y="257"/>
                      </a:lnTo>
                      <a:lnTo>
                        <a:pt x="441" y="263"/>
                      </a:lnTo>
                      <a:lnTo>
                        <a:pt x="425" y="246"/>
                      </a:lnTo>
                      <a:lnTo>
                        <a:pt x="405" y="257"/>
                      </a:lnTo>
                      <a:lnTo>
                        <a:pt x="395" y="269"/>
                      </a:lnTo>
                      <a:lnTo>
                        <a:pt x="361" y="246"/>
                      </a:lnTo>
                      <a:lnTo>
                        <a:pt x="351" y="224"/>
                      </a:lnTo>
                      <a:lnTo>
                        <a:pt x="322" y="235"/>
                      </a:lnTo>
                      <a:lnTo>
                        <a:pt x="322" y="243"/>
                      </a:lnTo>
                      <a:lnTo>
                        <a:pt x="302" y="224"/>
                      </a:lnTo>
                      <a:lnTo>
                        <a:pt x="273" y="246"/>
                      </a:lnTo>
                      <a:lnTo>
                        <a:pt x="240" y="257"/>
                      </a:lnTo>
                      <a:lnTo>
                        <a:pt x="229" y="246"/>
                      </a:lnTo>
                      <a:lnTo>
                        <a:pt x="221" y="224"/>
                      </a:lnTo>
                      <a:lnTo>
                        <a:pt x="176" y="220"/>
                      </a:lnTo>
                      <a:lnTo>
                        <a:pt x="103" y="216"/>
                      </a:lnTo>
                      <a:lnTo>
                        <a:pt x="85" y="220"/>
                      </a:lnTo>
                      <a:lnTo>
                        <a:pt x="81" y="235"/>
                      </a:lnTo>
                      <a:lnTo>
                        <a:pt x="69" y="230"/>
                      </a:lnTo>
                      <a:lnTo>
                        <a:pt x="54" y="254"/>
                      </a:lnTo>
                      <a:lnTo>
                        <a:pt x="43" y="272"/>
                      </a:lnTo>
                      <a:lnTo>
                        <a:pt x="43" y="281"/>
                      </a:lnTo>
                      <a:lnTo>
                        <a:pt x="51" y="299"/>
                      </a:lnTo>
                      <a:lnTo>
                        <a:pt x="39" y="304"/>
                      </a:lnTo>
                      <a:lnTo>
                        <a:pt x="28" y="272"/>
                      </a:lnTo>
                      <a:lnTo>
                        <a:pt x="7" y="276"/>
                      </a:lnTo>
                      <a:lnTo>
                        <a:pt x="0" y="318"/>
                      </a:lnTo>
                      <a:lnTo>
                        <a:pt x="0" y="343"/>
                      </a:lnTo>
                      <a:lnTo>
                        <a:pt x="0" y="366"/>
                      </a:lnTo>
                      <a:lnTo>
                        <a:pt x="11" y="387"/>
                      </a:lnTo>
                      <a:lnTo>
                        <a:pt x="20" y="399"/>
                      </a:lnTo>
                      <a:lnTo>
                        <a:pt x="20" y="424"/>
                      </a:lnTo>
                      <a:lnTo>
                        <a:pt x="39" y="422"/>
                      </a:lnTo>
                      <a:lnTo>
                        <a:pt x="62" y="403"/>
                      </a:lnTo>
                      <a:lnTo>
                        <a:pt x="74" y="422"/>
                      </a:lnTo>
                      <a:lnTo>
                        <a:pt x="91" y="445"/>
                      </a:lnTo>
                      <a:lnTo>
                        <a:pt x="103" y="468"/>
                      </a:lnTo>
                      <a:lnTo>
                        <a:pt x="121" y="512"/>
                      </a:lnTo>
                      <a:lnTo>
                        <a:pt x="157" y="501"/>
                      </a:lnTo>
                      <a:lnTo>
                        <a:pt x="209" y="489"/>
                      </a:lnTo>
                      <a:lnTo>
                        <a:pt x="291" y="477"/>
                      </a:lnTo>
                      <a:lnTo>
                        <a:pt x="312" y="506"/>
                      </a:lnTo>
                      <a:lnTo>
                        <a:pt x="316" y="562"/>
                      </a:lnTo>
                      <a:lnTo>
                        <a:pt x="273" y="573"/>
                      </a:lnTo>
                      <a:lnTo>
                        <a:pt x="240" y="581"/>
                      </a:lnTo>
                      <a:lnTo>
                        <a:pt x="248" y="621"/>
                      </a:lnTo>
                      <a:lnTo>
                        <a:pt x="191" y="621"/>
                      </a:lnTo>
                      <a:lnTo>
                        <a:pt x="240" y="699"/>
                      </a:lnTo>
                      <a:lnTo>
                        <a:pt x="262" y="706"/>
                      </a:lnTo>
                      <a:lnTo>
                        <a:pt x="284" y="710"/>
                      </a:lnTo>
                      <a:lnTo>
                        <a:pt x="298" y="744"/>
                      </a:lnTo>
                      <a:lnTo>
                        <a:pt x="311" y="731"/>
                      </a:lnTo>
                      <a:lnTo>
                        <a:pt x="352" y="723"/>
                      </a:lnTo>
                      <a:lnTo>
                        <a:pt x="378" y="736"/>
                      </a:lnTo>
                      <a:lnTo>
                        <a:pt x="395" y="753"/>
                      </a:lnTo>
                      <a:lnTo>
                        <a:pt x="406" y="736"/>
                      </a:lnTo>
                      <a:lnTo>
                        <a:pt x="435" y="741"/>
                      </a:lnTo>
                      <a:lnTo>
                        <a:pt x="386" y="565"/>
                      </a:lnTo>
                      <a:lnTo>
                        <a:pt x="405" y="556"/>
                      </a:lnTo>
                      <a:lnTo>
                        <a:pt x="469" y="518"/>
                      </a:lnTo>
                      <a:lnTo>
                        <a:pt x="480" y="515"/>
                      </a:lnTo>
                      <a:lnTo>
                        <a:pt x="471" y="501"/>
                      </a:lnTo>
                      <a:lnTo>
                        <a:pt x="484" y="508"/>
                      </a:lnTo>
                      <a:lnTo>
                        <a:pt x="484" y="489"/>
                      </a:lnTo>
                      <a:lnTo>
                        <a:pt x="492" y="477"/>
                      </a:lnTo>
                      <a:lnTo>
                        <a:pt x="498" y="483"/>
                      </a:lnTo>
                      <a:lnTo>
                        <a:pt x="513" y="483"/>
                      </a:lnTo>
                      <a:lnTo>
                        <a:pt x="527" y="493"/>
                      </a:lnTo>
                      <a:lnTo>
                        <a:pt x="544" y="470"/>
                      </a:lnTo>
                      <a:lnTo>
                        <a:pt x="558" y="477"/>
                      </a:lnTo>
                      <a:lnTo>
                        <a:pt x="544" y="508"/>
                      </a:lnTo>
                      <a:lnTo>
                        <a:pt x="554" y="550"/>
                      </a:lnTo>
                      <a:lnTo>
                        <a:pt x="584" y="575"/>
                      </a:lnTo>
                      <a:lnTo>
                        <a:pt x="584" y="581"/>
                      </a:lnTo>
                      <a:lnTo>
                        <a:pt x="575" y="602"/>
                      </a:lnTo>
                      <a:lnTo>
                        <a:pt x="577" y="611"/>
                      </a:lnTo>
                      <a:lnTo>
                        <a:pt x="621" y="629"/>
                      </a:lnTo>
                      <a:lnTo>
                        <a:pt x="632" y="656"/>
                      </a:lnTo>
                      <a:lnTo>
                        <a:pt x="671" y="639"/>
                      </a:lnTo>
                      <a:lnTo>
                        <a:pt x="717" y="629"/>
                      </a:lnTo>
                      <a:lnTo>
                        <a:pt x="750" y="708"/>
                      </a:lnTo>
                      <a:lnTo>
                        <a:pt x="763" y="745"/>
                      </a:lnTo>
                      <a:lnTo>
                        <a:pt x="751" y="754"/>
                      </a:lnTo>
                      <a:lnTo>
                        <a:pt x="746" y="768"/>
                      </a:lnTo>
                      <a:lnTo>
                        <a:pt x="779" y="779"/>
                      </a:lnTo>
                      <a:lnTo>
                        <a:pt x="789" y="795"/>
                      </a:lnTo>
                      <a:lnTo>
                        <a:pt x="835" y="779"/>
                      </a:lnTo>
                      <a:lnTo>
                        <a:pt x="848" y="795"/>
                      </a:lnTo>
                      <a:lnTo>
                        <a:pt x="882" y="776"/>
                      </a:lnTo>
                      <a:lnTo>
                        <a:pt x="904" y="771"/>
                      </a:lnTo>
                      <a:lnTo>
                        <a:pt x="930" y="777"/>
                      </a:lnTo>
                      <a:lnTo>
                        <a:pt x="989" y="777"/>
                      </a:lnTo>
                      <a:lnTo>
                        <a:pt x="977" y="764"/>
                      </a:lnTo>
                      <a:lnTo>
                        <a:pt x="977" y="741"/>
                      </a:lnTo>
                      <a:lnTo>
                        <a:pt x="984" y="726"/>
                      </a:lnTo>
                      <a:lnTo>
                        <a:pt x="984" y="714"/>
                      </a:lnTo>
                      <a:lnTo>
                        <a:pt x="967" y="702"/>
                      </a:lnTo>
                      <a:lnTo>
                        <a:pt x="1004" y="698"/>
                      </a:lnTo>
                      <a:lnTo>
                        <a:pt x="1039" y="702"/>
                      </a:lnTo>
                      <a:lnTo>
                        <a:pt x="1047" y="714"/>
                      </a:lnTo>
                      <a:lnTo>
                        <a:pt x="1071" y="708"/>
                      </a:lnTo>
                      <a:lnTo>
                        <a:pt x="1055" y="673"/>
                      </a:lnTo>
                      <a:lnTo>
                        <a:pt x="1073" y="669"/>
                      </a:lnTo>
                      <a:lnTo>
                        <a:pt x="1166" y="683"/>
                      </a:lnTo>
                      <a:lnTo>
                        <a:pt x="1241" y="691"/>
                      </a:lnTo>
                      <a:lnTo>
                        <a:pt x="1297" y="719"/>
                      </a:lnTo>
                      <a:lnTo>
                        <a:pt x="1327" y="719"/>
                      </a:lnTo>
                      <a:lnTo>
                        <a:pt x="1336" y="753"/>
                      </a:lnTo>
                      <a:lnTo>
                        <a:pt x="1358" y="683"/>
                      </a:lnTo>
                      <a:lnTo>
                        <a:pt x="1327" y="607"/>
                      </a:lnTo>
                      <a:lnTo>
                        <a:pt x="1422" y="581"/>
                      </a:lnTo>
                      <a:lnTo>
                        <a:pt x="1436" y="539"/>
                      </a:lnTo>
                      <a:lnTo>
                        <a:pt x="1448" y="477"/>
                      </a:lnTo>
                      <a:lnTo>
                        <a:pt x="1545" y="483"/>
                      </a:lnTo>
                      <a:lnTo>
                        <a:pt x="1561" y="408"/>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1" name="Freeform 492"/>
                <p:cNvSpPr/>
                <p:nvPr/>
              </p:nvSpPr>
              <p:spPr bwMode="auto">
                <a:xfrm>
                  <a:off x="2347" y="2454"/>
                  <a:ext cx="200" cy="141"/>
                </a:xfrm>
                <a:custGeom>
                  <a:avLst/>
                  <a:gdLst>
                    <a:gd name="T0" fmla="*/ 1 w 697"/>
                    <a:gd name="T1" fmla="*/ 5 h 492"/>
                    <a:gd name="T2" fmla="*/ 2 w 697"/>
                    <a:gd name="T3" fmla="*/ 4 h 492"/>
                    <a:gd name="T4" fmla="*/ 2 w 697"/>
                    <a:gd name="T5" fmla="*/ 4 h 492"/>
                    <a:gd name="T6" fmla="*/ 3 w 697"/>
                    <a:gd name="T7" fmla="*/ 4 h 492"/>
                    <a:gd name="T8" fmla="*/ 4 w 697"/>
                    <a:gd name="T9" fmla="*/ 4 h 492"/>
                    <a:gd name="T10" fmla="*/ 4 w 697"/>
                    <a:gd name="T11" fmla="*/ 5 h 492"/>
                    <a:gd name="T12" fmla="*/ 4 w 697"/>
                    <a:gd name="T13" fmla="*/ 5 h 492"/>
                    <a:gd name="T14" fmla="*/ 5 w 697"/>
                    <a:gd name="T15" fmla="*/ 7 h 492"/>
                    <a:gd name="T16" fmla="*/ 5 w 697"/>
                    <a:gd name="T17" fmla="*/ 6 h 492"/>
                    <a:gd name="T18" fmla="*/ 6 w 697"/>
                    <a:gd name="T19" fmla="*/ 7 h 492"/>
                    <a:gd name="T20" fmla="*/ 8 w 697"/>
                    <a:gd name="T21" fmla="*/ 8 h 492"/>
                    <a:gd name="T22" fmla="*/ 9 w 697"/>
                    <a:gd name="T23" fmla="*/ 9 h 492"/>
                    <a:gd name="T24" fmla="*/ 10 w 697"/>
                    <a:gd name="T25" fmla="*/ 10 h 492"/>
                    <a:gd name="T26" fmla="*/ 11 w 697"/>
                    <a:gd name="T27" fmla="*/ 11 h 492"/>
                    <a:gd name="T28" fmla="*/ 12 w 697"/>
                    <a:gd name="T29" fmla="*/ 10 h 492"/>
                    <a:gd name="T30" fmla="*/ 12 w 697"/>
                    <a:gd name="T31" fmla="*/ 9 h 492"/>
                    <a:gd name="T32" fmla="*/ 11 w 697"/>
                    <a:gd name="T33" fmla="*/ 7 h 492"/>
                    <a:gd name="T34" fmla="*/ 12 w 697"/>
                    <a:gd name="T35" fmla="*/ 7 h 492"/>
                    <a:gd name="T36" fmla="*/ 14 w 697"/>
                    <a:gd name="T37" fmla="*/ 7 h 492"/>
                    <a:gd name="T38" fmla="*/ 16 w 697"/>
                    <a:gd name="T39" fmla="*/ 7 h 492"/>
                    <a:gd name="T40" fmla="*/ 16 w 697"/>
                    <a:gd name="T41" fmla="*/ 6 h 492"/>
                    <a:gd name="T42" fmla="*/ 13 w 697"/>
                    <a:gd name="T43" fmla="*/ 6 h 492"/>
                    <a:gd name="T44" fmla="*/ 12 w 697"/>
                    <a:gd name="T45" fmla="*/ 6 h 492"/>
                    <a:gd name="T46" fmla="*/ 11 w 697"/>
                    <a:gd name="T47" fmla="*/ 7 h 492"/>
                    <a:gd name="T48" fmla="*/ 10 w 697"/>
                    <a:gd name="T49" fmla="*/ 6 h 492"/>
                    <a:gd name="T50" fmla="*/ 9 w 697"/>
                    <a:gd name="T51" fmla="*/ 7 h 492"/>
                    <a:gd name="T52" fmla="*/ 9 w 697"/>
                    <a:gd name="T53" fmla="*/ 6 h 492"/>
                    <a:gd name="T54" fmla="*/ 9 w 697"/>
                    <a:gd name="T55" fmla="*/ 5 h 492"/>
                    <a:gd name="T56" fmla="*/ 9 w 697"/>
                    <a:gd name="T57" fmla="*/ 4 h 492"/>
                    <a:gd name="T58" fmla="*/ 6 w 697"/>
                    <a:gd name="T59" fmla="*/ 3 h 492"/>
                    <a:gd name="T60" fmla="*/ 5 w 697"/>
                    <a:gd name="T61" fmla="*/ 2 h 492"/>
                    <a:gd name="T62" fmla="*/ 3 w 697"/>
                    <a:gd name="T63" fmla="*/ 3 h 492"/>
                    <a:gd name="T64" fmla="*/ 2 w 697"/>
                    <a:gd name="T65" fmla="*/ 1 h 492"/>
                    <a:gd name="T66" fmla="*/ 2 w 697"/>
                    <a:gd name="T67" fmla="*/ 0 h 492"/>
                    <a:gd name="T68" fmla="*/ 1 w 697"/>
                    <a:gd name="T69" fmla="*/ 5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7"/>
                    <a:gd name="T106" fmla="*/ 0 h 492"/>
                    <a:gd name="T107" fmla="*/ 697 w 697"/>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7" h="492">
                      <a:moveTo>
                        <a:pt x="49" y="226"/>
                      </a:moveTo>
                      <a:lnTo>
                        <a:pt x="65" y="221"/>
                      </a:lnTo>
                      <a:lnTo>
                        <a:pt x="72" y="202"/>
                      </a:lnTo>
                      <a:lnTo>
                        <a:pt x="81" y="184"/>
                      </a:lnTo>
                      <a:lnTo>
                        <a:pt x="98" y="193"/>
                      </a:lnTo>
                      <a:lnTo>
                        <a:pt x="94" y="168"/>
                      </a:lnTo>
                      <a:lnTo>
                        <a:pt x="112" y="158"/>
                      </a:lnTo>
                      <a:lnTo>
                        <a:pt x="124" y="176"/>
                      </a:lnTo>
                      <a:lnTo>
                        <a:pt x="141" y="176"/>
                      </a:lnTo>
                      <a:lnTo>
                        <a:pt x="158" y="187"/>
                      </a:lnTo>
                      <a:lnTo>
                        <a:pt x="168" y="193"/>
                      </a:lnTo>
                      <a:lnTo>
                        <a:pt x="168" y="199"/>
                      </a:lnTo>
                      <a:lnTo>
                        <a:pt x="169" y="214"/>
                      </a:lnTo>
                      <a:lnTo>
                        <a:pt x="189" y="221"/>
                      </a:lnTo>
                      <a:lnTo>
                        <a:pt x="189" y="244"/>
                      </a:lnTo>
                      <a:lnTo>
                        <a:pt x="205" y="276"/>
                      </a:lnTo>
                      <a:lnTo>
                        <a:pt x="225" y="280"/>
                      </a:lnTo>
                      <a:lnTo>
                        <a:pt x="230" y="272"/>
                      </a:lnTo>
                      <a:lnTo>
                        <a:pt x="251" y="258"/>
                      </a:lnTo>
                      <a:lnTo>
                        <a:pt x="270" y="276"/>
                      </a:lnTo>
                      <a:lnTo>
                        <a:pt x="290" y="306"/>
                      </a:lnTo>
                      <a:lnTo>
                        <a:pt x="325" y="344"/>
                      </a:lnTo>
                      <a:lnTo>
                        <a:pt x="383" y="360"/>
                      </a:lnTo>
                      <a:lnTo>
                        <a:pt x="386" y="384"/>
                      </a:lnTo>
                      <a:lnTo>
                        <a:pt x="423" y="400"/>
                      </a:lnTo>
                      <a:lnTo>
                        <a:pt x="440" y="425"/>
                      </a:lnTo>
                      <a:lnTo>
                        <a:pt x="427" y="491"/>
                      </a:lnTo>
                      <a:lnTo>
                        <a:pt x="459" y="492"/>
                      </a:lnTo>
                      <a:lnTo>
                        <a:pt x="485" y="457"/>
                      </a:lnTo>
                      <a:lnTo>
                        <a:pt x="498" y="440"/>
                      </a:lnTo>
                      <a:lnTo>
                        <a:pt x="507" y="421"/>
                      </a:lnTo>
                      <a:lnTo>
                        <a:pt x="501" y="387"/>
                      </a:lnTo>
                      <a:lnTo>
                        <a:pt x="473" y="373"/>
                      </a:lnTo>
                      <a:lnTo>
                        <a:pt x="481" y="314"/>
                      </a:lnTo>
                      <a:lnTo>
                        <a:pt x="505" y="290"/>
                      </a:lnTo>
                      <a:lnTo>
                        <a:pt x="527" y="298"/>
                      </a:lnTo>
                      <a:lnTo>
                        <a:pt x="579" y="287"/>
                      </a:lnTo>
                      <a:lnTo>
                        <a:pt x="586" y="311"/>
                      </a:lnTo>
                      <a:lnTo>
                        <a:pt x="614" y="310"/>
                      </a:lnTo>
                      <a:lnTo>
                        <a:pt x="680" y="306"/>
                      </a:lnTo>
                      <a:lnTo>
                        <a:pt x="697" y="276"/>
                      </a:lnTo>
                      <a:lnTo>
                        <a:pt x="680" y="261"/>
                      </a:lnTo>
                      <a:lnTo>
                        <a:pt x="637" y="261"/>
                      </a:lnTo>
                      <a:lnTo>
                        <a:pt x="566" y="261"/>
                      </a:lnTo>
                      <a:lnTo>
                        <a:pt x="538" y="261"/>
                      </a:lnTo>
                      <a:lnTo>
                        <a:pt x="510" y="256"/>
                      </a:lnTo>
                      <a:lnTo>
                        <a:pt x="462" y="280"/>
                      </a:lnTo>
                      <a:lnTo>
                        <a:pt x="457" y="276"/>
                      </a:lnTo>
                      <a:lnTo>
                        <a:pt x="449" y="264"/>
                      </a:lnTo>
                      <a:lnTo>
                        <a:pt x="426" y="272"/>
                      </a:lnTo>
                      <a:lnTo>
                        <a:pt x="403" y="280"/>
                      </a:lnTo>
                      <a:lnTo>
                        <a:pt x="398" y="275"/>
                      </a:lnTo>
                      <a:lnTo>
                        <a:pt x="394" y="264"/>
                      </a:lnTo>
                      <a:lnTo>
                        <a:pt x="365" y="256"/>
                      </a:lnTo>
                      <a:lnTo>
                        <a:pt x="360" y="253"/>
                      </a:lnTo>
                      <a:lnTo>
                        <a:pt x="364" y="239"/>
                      </a:lnTo>
                      <a:lnTo>
                        <a:pt x="378" y="230"/>
                      </a:lnTo>
                      <a:lnTo>
                        <a:pt x="360" y="183"/>
                      </a:lnTo>
                      <a:lnTo>
                        <a:pt x="331" y="114"/>
                      </a:lnTo>
                      <a:lnTo>
                        <a:pt x="247" y="137"/>
                      </a:lnTo>
                      <a:lnTo>
                        <a:pt x="230" y="114"/>
                      </a:lnTo>
                      <a:lnTo>
                        <a:pt x="191" y="96"/>
                      </a:lnTo>
                      <a:lnTo>
                        <a:pt x="158" y="123"/>
                      </a:lnTo>
                      <a:lnTo>
                        <a:pt x="126" y="116"/>
                      </a:lnTo>
                      <a:lnTo>
                        <a:pt x="89" y="87"/>
                      </a:lnTo>
                      <a:lnTo>
                        <a:pt x="83" y="51"/>
                      </a:lnTo>
                      <a:lnTo>
                        <a:pt x="85" y="26"/>
                      </a:lnTo>
                      <a:lnTo>
                        <a:pt x="83" y="0"/>
                      </a:lnTo>
                      <a:lnTo>
                        <a:pt x="0" y="51"/>
                      </a:lnTo>
                      <a:lnTo>
                        <a:pt x="49" y="22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2" name="Freeform 493"/>
                <p:cNvSpPr/>
                <p:nvPr/>
              </p:nvSpPr>
              <p:spPr bwMode="auto">
                <a:xfrm>
                  <a:off x="2322" y="2500"/>
                  <a:ext cx="152" cy="123"/>
                </a:xfrm>
                <a:custGeom>
                  <a:avLst/>
                  <a:gdLst>
                    <a:gd name="T0" fmla="*/ 0 w 534"/>
                    <a:gd name="T1" fmla="*/ 1 h 433"/>
                    <a:gd name="T2" fmla="*/ 0 w 534"/>
                    <a:gd name="T3" fmla="*/ 3 h 433"/>
                    <a:gd name="T4" fmla="*/ 1 w 534"/>
                    <a:gd name="T5" fmla="*/ 2 h 433"/>
                    <a:gd name="T6" fmla="*/ 2 w 534"/>
                    <a:gd name="T7" fmla="*/ 3 h 433"/>
                    <a:gd name="T8" fmla="*/ 1 w 534"/>
                    <a:gd name="T9" fmla="*/ 3 h 433"/>
                    <a:gd name="T10" fmla="*/ 0 w 534"/>
                    <a:gd name="T11" fmla="*/ 3 h 433"/>
                    <a:gd name="T12" fmla="*/ 0 w 534"/>
                    <a:gd name="T13" fmla="*/ 4 h 433"/>
                    <a:gd name="T14" fmla="*/ 0 w 534"/>
                    <a:gd name="T15" fmla="*/ 4 h 433"/>
                    <a:gd name="T16" fmla="*/ 1 w 534"/>
                    <a:gd name="T17" fmla="*/ 5 h 433"/>
                    <a:gd name="T18" fmla="*/ 1 w 534"/>
                    <a:gd name="T19" fmla="*/ 5 h 433"/>
                    <a:gd name="T20" fmla="*/ 1 w 534"/>
                    <a:gd name="T21" fmla="*/ 5 h 433"/>
                    <a:gd name="T22" fmla="*/ 1 w 534"/>
                    <a:gd name="T23" fmla="*/ 7 h 433"/>
                    <a:gd name="T24" fmla="*/ 3 w 534"/>
                    <a:gd name="T25" fmla="*/ 7 h 433"/>
                    <a:gd name="T26" fmla="*/ 4 w 534"/>
                    <a:gd name="T27" fmla="*/ 6 h 433"/>
                    <a:gd name="T28" fmla="*/ 6 w 534"/>
                    <a:gd name="T29" fmla="*/ 7 h 433"/>
                    <a:gd name="T30" fmla="*/ 7 w 534"/>
                    <a:gd name="T31" fmla="*/ 8 h 433"/>
                    <a:gd name="T32" fmla="*/ 7 w 534"/>
                    <a:gd name="T33" fmla="*/ 9 h 433"/>
                    <a:gd name="T34" fmla="*/ 7 w 534"/>
                    <a:gd name="T35" fmla="*/ 9 h 433"/>
                    <a:gd name="T36" fmla="*/ 9 w 534"/>
                    <a:gd name="T37" fmla="*/ 10 h 433"/>
                    <a:gd name="T38" fmla="*/ 11 w 534"/>
                    <a:gd name="T39" fmla="*/ 7 h 433"/>
                    <a:gd name="T40" fmla="*/ 12 w 534"/>
                    <a:gd name="T41" fmla="*/ 7 h 433"/>
                    <a:gd name="T42" fmla="*/ 12 w 534"/>
                    <a:gd name="T43" fmla="*/ 7 h 433"/>
                    <a:gd name="T44" fmla="*/ 12 w 534"/>
                    <a:gd name="T45" fmla="*/ 6 h 433"/>
                    <a:gd name="T46" fmla="*/ 12 w 534"/>
                    <a:gd name="T47" fmla="*/ 5 h 433"/>
                    <a:gd name="T48" fmla="*/ 11 w 534"/>
                    <a:gd name="T49" fmla="*/ 5 h 433"/>
                    <a:gd name="T50" fmla="*/ 11 w 534"/>
                    <a:gd name="T51" fmla="*/ 5 h 433"/>
                    <a:gd name="T52" fmla="*/ 10 w 534"/>
                    <a:gd name="T53" fmla="*/ 4 h 433"/>
                    <a:gd name="T54" fmla="*/ 9 w 534"/>
                    <a:gd name="T55" fmla="*/ 3 h 433"/>
                    <a:gd name="T56" fmla="*/ 9 w 534"/>
                    <a:gd name="T57" fmla="*/ 3 h 433"/>
                    <a:gd name="T58" fmla="*/ 8 w 534"/>
                    <a:gd name="T59" fmla="*/ 2 h 433"/>
                    <a:gd name="T60" fmla="*/ 7 w 534"/>
                    <a:gd name="T61" fmla="*/ 3 h 433"/>
                    <a:gd name="T62" fmla="*/ 7 w 534"/>
                    <a:gd name="T63" fmla="*/ 3 h 433"/>
                    <a:gd name="T64" fmla="*/ 7 w 534"/>
                    <a:gd name="T65" fmla="*/ 3 h 433"/>
                    <a:gd name="T66" fmla="*/ 7 w 534"/>
                    <a:gd name="T67" fmla="*/ 2 h 433"/>
                    <a:gd name="T68" fmla="*/ 7 w 534"/>
                    <a:gd name="T69" fmla="*/ 1 h 433"/>
                    <a:gd name="T70" fmla="*/ 6 w 534"/>
                    <a:gd name="T71" fmla="*/ 1 h 433"/>
                    <a:gd name="T72" fmla="*/ 6 w 534"/>
                    <a:gd name="T73" fmla="*/ 1 h 433"/>
                    <a:gd name="T74" fmla="*/ 5 w 534"/>
                    <a:gd name="T75" fmla="*/ 0 h 433"/>
                    <a:gd name="T76" fmla="*/ 5 w 534"/>
                    <a:gd name="T77" fmla="*/ 0 h 433"/>
                    <a:gd name="T78" fmla="*/ 5 w 534"/>
                    <a:gd name="T79" fmla="*/ 0 h 433"/>
                    <a:gd name="T80" fmla="*/ 4 w 534"/>
                    <a:gd name="T81" fmla="*/ 0 h 433"/>
                    <a:gd name="T82" fmla="*/ 5 w 534"/>
                    <a:gd name="T83" fmla="*/ 1 h 433"/>
                    <a:gd name="T84" fmla="*/ 4 w 534"/>
                    <a:gd name="T85" fmla="*/ 1 h 433"/>
                    <a:gd name="T86" fmla="*/ 4 w 534"/>
                    <a:gd name="T87" fmla="*/ 1 h 433"/>
                    <a:gd name="T88" fmla="*/ 4 w 534"/>
                    <a:gd name="T89" fmla="*/ 1 h 433"/>
                    <a:gd name="T90" fmla="*/ 3 w 534"/>
                    <a:gd name="T91" fmla="*/ 1 h 433"/>
                    <a:gd name="T92" fmla="*/ 3 w 534"/>
                    <a:gd name="T93" fmla="*/ 1 h 433"/>
                    <a:gd name="T94" fmla="*/ 2 w 534"/>
                    <a:gd name="T95" fmla="*/ 2 h 433"/>
                    <a:gd name="T96" fmla="*/ 2 w 534"/>
                    <a:gd name="T97" fmla="*/ 1 h 433"/>
                    <a:gd name="T98" fmla="*/ 1 w 534"/>
                    <a:gd name="T99" fmla="*/ 1 h 433"/>
                    <a:gd name="T100" fmla="*/ 0 w 534"/>
                    <a:gd name="T101" fmla="*/ 1 h 4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34"/>
                    <a:gd name="T154" fmla="*/ 0 h 433"/>
                    <a:gd name="T155" fmla="*/ 534 w 534"/>
                    <a:gd name="T156" fmla="*/ 433 h 43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34" h="433">
                      <a:moveTo>
                        <a:pt x="0" y="63"/>
                      </a:moveTo>
                      <a:lnTo>
                        <a:pt x="4" y="118"/>
                      </a:lnTo>
                      <a:lnTo>
                        <a:pt x="32" y="86"/>
                      </a:lnTo>
                      <a:lnTo>
                        <a:pt x="72" y="129"/>
                      </a:lnTo>
                      <a:lnTo>
                        <a:pt x="53" y="156"/>
                      </a:lnTo>
                      <a:lnTo>
                        <a:pt x="7" y="130"/>
                      </a:lnTo>
                      <a:lnTo>
                        <a:pt x="1" y="168"/>
                      </a:lnTo>
                      <a:lnTo>
                        <a:pt x="7" y="191"/>
                      </a:lnTo>
                      <a:lnTo>
                        <a:pt x="32" y="196"/>
                      </a:lnTo>
                      <a:lnTo>
                        <a:pt x="22" y="221"/>
                      </a:lnTo>
                      <a:lnTo>
                        <a:pt x="41" y="238"/>
                      </a:lnTo>
                      <a:lnTo>
                        <a:pt x="41" y="314"/>
                      </a:lnTo>
                      <a:lnTo>
                        <a:pt x="115" y="292"/>
                      </a:lnTo>
                      <a:lnTo>
                        <a:pt x="157" y="269"/>
                      </a:lnTo>
                      <a:lnTo>
                        <a:pt x="250" y="320"/>
                      </a:lnTo>
                      <a:lnTo>
                        <a:pt x="311" y="352"/>
                      </a:lnTo>
                      <a:lnTo>
                        <a:pt x="322" y="366"/>
                      </a:lnTo>
                      <a:lnTo>
                        <a:pt x="328" y="405"/>
                      </a:lnTo>
                      <a:lnTo>
                        <a:pt x="382" y="433"/>
                      </a:lnTo>
                      <a:lnTo>
                        <a:pt x="466" y="329"/>
                      </a:lnTo>
                      <a:lnTo>
                        <a:pt x="519" y="329"/>
                      </a:lnTo>
                      <a:lnTo>
                        <a:pt x="528" y="286"/>
                      </a:lnTo>
                      <a:lnTo>
                        <a:pt x="534" y="268"/>
                      </a:lnTo>
                      <a:lnTo>
                        <a:pt x="517" y="240"/>
                      </a:lnTo>
                      <a:lnTo>
                        <a:pt x="478" y="223"/>
                      </a:lnTo>
                      <a:lnTo>
                        <a:pt x="472" y="202"/>
                      </a:lnTo>
                      <a:lnTo>
                        <a:pt x="417" y="186"/>
                      </a:lnTo>
                      <a:lnTo>
                        <a:pt x="382" y="148"/>
                      </a:lnTo>
                      <a:lnTo>
                        <a:pt x="371" y="122"/>
                      </a:lnTo>
                      <a:lnTo>
                        <a:pt x="343" y="98"/>
                      </a:lnTo>
                      <a:lnTo>
                        <a:pt x="327" y="113"/>
                      </a:lnTo>
                      <a:lnTo>
                        <a:pt x="317" y="122"/>
                      </a:lnTo>
                      <a:lnTo>
                        <a:pt x="297" y="118"/>
                      </a:lnTo>
                      <a:lnTo>
                        <a:pt x="281" y="86"/>
                      </a:lnTo>
                      <a:lnTo>
                        <a:pt x="281" y="63"/>
                      </a:lnTo>
                      <a:lnTo>
                        <a:pt x="261" y="56"/>
                      </a:lnTo>
                      <a:lnTo>
                        <a:pt x="256" y="35"/>
                      </a:lnTo>
                      <a:lnTo>
                        <a:pt x="233" y="18"/>
                      </a:lnTo>
                      <a:lnTo>
                        <a:pt x="216" y="18"/>
                      </a:lnTo>
                      <a:lnTo>
                        <a:pt x="204" y="0"/>
                      </a:lnTo>
                      <a:lnTo>
                        <a:pt x="186" y="10"/>
                      </a:lnTo>
                      <a:lnTo>
                        <a:pt x="192" y="35"/>
                      </a:lnTo>
                      <a:lnTo>
                        <a:pt x="182" y="31"/>
                      </a:lnTo>
                      <a:lnTo>
                        <a:pt x="173" y="26"/>
                      </a:lnTo>
                      <a:lnTo>
                        <a:pt x="157" y="63"/>
                      </a:lnTo>
                      <a:lnTo>
                        <a:pt x="136" y="68"/>
                      </a:lnTo>
                      <a:lnTo>
                        <a:pt x="115" y="61"/>
                      </a:lnTo>
                      <a:lnTo>
                        <a:pt x="101" y="80"/>
                      </a:lnTo>
                      <a:lnTo>
                        <a:pt x="84" y="63"/>
                      </a:lnTo>
                      <a:lnTo>
                        <a:pt x="57" y="46"/>
                      </a:lnTo>
                      <a:lnTo>
                        <a:pt x="0" y="6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3" name="Freeform 494"/>
                <p:cNvSpPr/>
                <p:nvPr/>
              </p:nvSpPr>
              <p:spPr bwMode="auto">
                <a:xfrm>
                  <a:off x="2492" y="2499"/>
                  <a:ext cx="127" cy="62"/>
                </a:xfrm>
                <a:custGeom>
                  <a:avLst/>
                  <a:gdLst>
                    <a:gd name="T0" fmla="*/ 3 w 444"/>
                    <a:gd name="T1" fmla="*/ 3 h 219"/>
                    <a:gd name="T2" fmla="*/ 2 w 444"/>
                    <a:gd name="T3" fmla="*/ 3 h 219"/>
                    <a:gd name="T4" fmla="*/ 0 w 444"/>
                    <a:gd name="T5" fmla="*/ 4 h 219"/>
                    <a:gd name="T6" fmla="*/ 0 w 444"/>
                    <a:gd name="T7" fmla="*/ 4 h 219"/>
                    <a:gd name="T8" fmla="*/ 0 w 444"/>
                    <a:gd name="T9" fmla="*/ 5 h 219"/>
                    <a:gd name="T10" fmla="*/ 1 w 444"/>
                    <a:gd name="T11" fmla="*/ 5 h 219"/>
                    <a:gd name="T12" fmla="*/ 3 w 444"/>
                    <a:gd name="T13" fmla="*/ 5 h 219"/>
                    <a:gd name="T14" fmla="*/ 4 w 444"/>
                    <a:gd name="T15" fmla="*/ 5 h 219"/>
                    <a:gd name="T16" fmla="*/ 5 w 444"/>
                    <a:gd name="T17" fmla="*/ 5 h 219"/>
                    <a:gd name="T18" fmla="*/ 5 w 444"/>
                    <a:gd name="T19" fmla="*/ 4 h 219"/>
                    <a:gd name="T20" fmla="*/ 6 w 444"/>
                    <a:gd name="T21" fmla="*/ 4 h 219"/>
                    <a:gd name="T22" fmla="*/ 7 w 444"/>
                    <a:gd name="T23" fmla="*/ 4 h 219"/>
                    <a:gd name="T24" fmla="*/ 7 w 444"/>
                    <a:gd name="T25" fmla="*/ 4 h 219"/>
                    <a:gd name="T26" fmla="*/ 9 w 444"/>
                    <a:gd name="T27" fmla="*/ 3 h 219"/>
                    <a:gd name="T28" fmla="*/ 10 w 444"/>
                    <a:gd name="T29" fmla="*/ 2 h 219"/>
                    <a:gd name="T30" fmla="*/ 10 w 444"/>
                    <a:gd name="T31" fmla="*/ 2 h 219"/>
                    <a:gd name="T32" fmla="*/ 10 w 444"/>
                    <a:gd name="T33" fmla="*/ 1 h 219"/>
                    <a:gd name="T34" fmla="*/ 9 w 444"/>
                    <a:gd name="T35" fmla="*/ 1 h 219"/>
                    <a:gd name="T36" fmla="*/ 9 w 444"/>
                    <a:gd name="T37" fmla="*/ 1 h 219"/>
                    <a:gd name="T38" fmla="*/ 8 w 444"/>
                    <a:gd name="T39" fmla="*/ 1 h 219"/>
                    <a:gd name="T40" fmla="*/ 7 w 444"/>
                    <a:gd name="T41" fmla="*/ 0 h 219"/>
                    <a:gd name="T42" fmla="*/ 4 w 444"/>
                    <a:gd name="T43" fmla="*/ 0 h 219"/>
                    <a:gd name="T44" fmla="*/ 4 w 444"/>
                    <a:gd name="T45" fmla="*/ 0 h 219"/>
                    <a:gd name="T46" fmla="*/ 4 w 444"/>
                    <a:gd name="T47" fmla="*/ 1 h 219"/>
                    <a:gd name="T48" fmla="*/ 4 w 444"/>
                    <a:gd name="T49" fmla="*/ 1 h 219"/>
                    <a:gd name="T50" fmla="*/ 4 w 444"/>
                    <a:gd name="T51" fmla="*/ 1 h 219"/>
                    <a:gd name="T52" fmla="*/ 3 w 444"/>
                    <a:gd name="T53" fmla="*/ 1 h 219"/>
                    <a:gd name="T54" fmla="*/ 3 w 444"/>
                    <a:gd name="T55" fmla="*/ 1 h 219"/>
                    <a:gd name="T56" fmla="*/ 2 w 444"/>
                    <a:gd name="T57" fmla="*/ 1 h 219"/>
                    <a:gd name="T58" fmla="*/ 2 w 444"/>
                    <a:gd name="T59" fmla="*/ 1 h 219"/>
                    <a:gd name="T60" fmla="*/ 2 w 444"/>
                    <a:gd name="T61" fmla="*/ 1 h 219"/>
                    <a:gd name="T62" fmla="*/ 2 w 444"/>
                    <a:gd name="T63" fmla="*/ 2 h 219"/>
                    <a:gd name="T64" fmla="*/ 2 w 444"/>
                    <a:gd name="T65" fmla="*/ 2 h 219"/>
                    <a:gd name="T66" fmla="*/ 2 w 444"/>
                    <a:gd name="T67" fmla="*/ 3 h 219"/>
                    <a:gd name="T68" fmla="*/ 4 w 444"/>
                    <a:gd name="T69" fmla="*/ 3 h 219"/>
                    <a:gd name="T70" fmla="*/ 4 w 444"/>
                    <a:gd name="T71" fmla="*/ 2 h 219"/>
                    <a:gd name="T72" fmla="*/ 5 w 444"/>
                    <a:gd name="T73" fmla="*/ 3 h 219"/>
                    <a:gd name="T74" fmla="*/ 4 w 444"/>
                    <a:gd name="T75" fmla="*/ 3 h 219"/>
                    <a:gd name="T76" fmla="*/ 4 w 444"/>
                    <a:gd name="T77" fmla="*/ 3 h 219"/>
                    <a:gd name="T78" fmla="*/ 3 w 444"/>
                    <a:gd name="T79" fmla="*/ 3 h 219"/>
                    <a:gd name="T80" fmla="*/ 3 w 444"/>
                    <a:gd name="T81" fmla="*/ 3 h 219"/>
                    <a:gd name="T82" fmla="*/ 3 w 444"/>
                    <a:gd name="T83" fmla="*/ 3 h 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44"/>
                    <a:gd name="T127" fmla="*/ 0 h 219"/>
                    <a:gd name="T128" fmla="*/ 444 w 444"/>
                    <a:gd name="T129" fmla="*/ 219 h 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44" h="219">
                      <a:moveTo>
                        <a:pt x="113" y="156"/>
                      </a:moveTo>
                      <a:lnTo>
                        <a:pt x="81" y="156"/>
                      </a:lnTo>
                      <a:lnTo>
                        <a:pt x="16" y="165"/>
                      </a:lnTo>
                      <a:lnTo>
                        <a:pt x="0" y="190"/>
                      </a:lnTo>
                      <a:lnTo>
                        <a:pt x="16" y="200"/>
                      </a:lnTo>
                      <a:lnTo>
                        <a:pt x="29" y="207"/>
                      </a:lnTo>
                      <a:lnTo>
                        <a:pt x="118" y="206"/>
                      </a:lnTo>
                      <a:lnTo>
                        <a:pt x="179" y="206"/>
                      </a:lnTo>
                      <a:lnTo>
                        <a:pt x="207" y="219"/>
                      </a:lnTo>
                      <a:lnTo>
                        <a:pt x="216" y="192"/>
                      </a:lnTo>
                      <a:lnTo>
                        <a:pt x="242" y="190"/>
                      </a:lnTo>
                      <a:lnTo>
                        <a:pt x="278" y="180"/>
                      </a:lnTo>
                      <a:lnTo>
                        <a:pt x="309" y="172"/>
                      </a:lnTo>
                      <a:lnTo>
                        <a:pt x="363" y="136"/>
                      </a:lnTo>
                      <a:lnTo>
                        <a:pt x="423" y="102"/>
                      </a:lnTo>
                      <a:lnTo>
                        <a:pt x="444" y="84"/>
                      </a:lnTo>
                      <a:lnTo>
                        <a:pt x="436" y="50"/>
                      </a:lnTo>
                      <a:lnTo>
                        <a:pt x="406" y="50"/>
                      </a:lnTo>
                      <a:lnTo>
                        <a:pt x="382" y="35"/>
                      </a:lnTo>
                      <a:lnTo>
                        <a:pt x="349" y="22"/>
                      </a:lnTo>
                      <a:lnTo>
                        <a:pt x="275" y="14"/>
                      </a:lnTo>
                      <a:lnTo>
                        <a:pt x="182" y="0"/>
                      </a:lnTo>
                      <a:lnTo>
                        <a:pt x="165" y="4"/>
                      </a:lnTo>
                      <a:lnTo>
                        <a:pt x="171" y="22"/>
                      </a:lnTo>
                      <a:lnTo>
                        <a:pt x="180" y="39"/>
                      </a:lnTo>
                      <a:lnTo>
                        <a:pt x="156" y="45"/>
                      </a:lnTo>
                      <a:lnTo>
                        <a:pt x="148" y="33"/>
                      </a:lnTo>
                      <a:lnTo>
                        <a:pt x="117" y="29"/>
                      </a:lnTo>
                      <a:lnTo>
                        <a:pt x="76" y="33"/>
                      </a:lnTo>
                      <a:lnTo>
                        <a:pt x="93" y="45"/>
                      </a:lnTo>
                      <a:lnTo>
                        <a:pt x="93" y="57"/>
                      </a:lnTo>
                      <a:lnTo>
                        <a:pt x="86" y="72"/>
                      </a:lnTo>
                      <a:lnTo>
                        <a:pt x="86" y="95"/>
                      </a:lnTo>
                      <a:lnTo>
                        <a:pt x="98" y="108"/>
                      </a:lnTo>
                      <a:lnTo>
                        <a:pt x="156" y="108"/>
                      </a:lnTo>
                      <a:lnTo>
                        <a:pt x="174" y="107"/>
                      </a:lnTo>
                      <a:lnTo>
                        <a:pt x="192" y="126"/>
                      </a:lnTo>
                      <a:lnTo>
                        <a:pt x="173" y="153"/>
                      </a:lnTo>
                      <a:lnTo>
                        <a:pt x="154" y="153"/>
                      </a:lnTo>
                      <a:lnTo>
                        <a:pt x="132" y="152"/>
                      </a:lnTo>
                      <a:lnTo>
                        <a:pt x="123" y="153"/>
                      </a:lnTo>
                      <a:lnTo>
                        <a:pt x="113" y="156"/>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4" name="Freeform 495"/>
                <p:cNvSpPr/>
                <p:nvPr/>
              </p:nvSpPr>
              <p:spPr bwMode="auto">
                <a:xfrm>
                  <a:off x="2479" y="2536"/>
                  <a:ext cx="81" cy="65"/>
                </a:xfrm>
                <a:custGeom>
                  <a:avLst/>
                  <a:gdLst>
                    <a:gd name="T0" fmla="*/ 0 w 285"/>
                    <a:gd name="T1" fmla="*/ 5 h 227"/>
                    <a:gd name="T2" fmla="*/ 0 w 285"/>
                    <a:gd name="T3" fmla="*/ 5 h 227"/>
                    <a:gd name="T4" fmla="*/ 1 w 285"/>
                    <a:gd name="T5" fmla="*/ 5 h 227"/>
                    <a:gd name="T6" fmla="*/ 2 w 285"/>
                    <a:gd name="T7" fmla="*/ 5 h 227"/>
                    <a:gd name="T8" fmla="*/ 3 w 285"/>
                    <a:gd name="T9" fmla="*/ 3 h 227"/>
                    <a:gd name="T10" fmla="*/ 3 w 285"/>
                    <a:gd name="T11" fmla="*/ 4 h 227"/>
                    <a:gd name="T12" fmla="*/ 4 w 285"/>
                    <a:gd name="T13" fmla="*/ 5 h 227"/>
                    <a:gd name="T14" fmla="*/ 5 w 285"/>
                    <a:gd name="T15" fmla="*/ 5 h 227"/>
                    <a:gd name="T16" fmla="*/ 6 w 285"/>
                    <a:gd name="T17" fmla="*/ 5 h 227"/>
                    <a:gd name="T18" fmla="*/ 7 w 285"/>
                    <a:gd name="T19" fmla="*/ 5 h 227"/>
                    <a:gd name="T20" fmla="*/ 7 w 285"/>
                    <a:gd name="T21" fmla="*/ 3 h 227"/>
                    <a:gd name="T22" fmla="*/ 6 w 285"/>
                    <a:gd name="T23" fmla="*/ 3 h 227"/>
                    <a:gd name="T24" fmla="*/ 6 w 285"/>
                    <a:gd name="T25" fmla="*/ 3 h 227"/>
                    <a:gd name="T26" fmla="*/ 6 w 285"/>
                    <a:gd name="T27" fmla="*/ 2 h 227"/>
                    <a:gd name="T28" fmla="*/ 5 w 285"/>
                    <a:gd name="T29" fmla="*/ 2 h 227"/>
                    <a:gd name="T30" fmla="*/ 5 w 285"/>
                    <a:gd name="T31" fmla="*/ 2 h 227"/>
                    <a:gd name="T32" fmla="*/ 3 w 285"/>
                    <a:gd name="T33" fmla="*/ 2 h 227"/>
                    <a:gd name="T34" fmla="*/ 3 w 285"/>
                    <a:gd name="T35" fmla="*/ 2 h 227"/>
                    <a:gd name="T36" fmla="*/ 2 w 285"/>
                    <a:gd name="T37" fmla="*/ 2 h 227"/>
                    <a:gd name="T38" fmla="*/ 1 w 285"/>
                    <a:gd name="T39" fmla="*/ 1 h 227"/>
                    <a:gd name="T40" fmla="*/ 1 w 285"/>
                    <a:gd name="T41" fmla="*/ 1 h 227"/>
                    <a:gd name="T42" fmla="*/ 1 w 285"/>
                    <a:gd name="T43" fmla="*/ 1 h 227"/>
                    <a:gd name="T44" fmla="*/ 1 w 285"/>
                    <a:gd name="T45" fmla="*/ 1 h 227"/>
                    <a:gd name="T46" fmla="*/ 3 w 285"/>
                    <a:gd name="T47" fmla="*/ 1 h 227"/>
                    <a:gd name="T48" fmla="*/ 3 w 285"/>
                    <a:gd name="T49" fmla="*/ 0 h 227"/>
                    <a:gd name="T50" fmla="*/ 2 w 285"/>
                    <a:gd name="T51" fmla="*/ 0 h 227"/>
                    <a:gd name="T52" fmla="*/ 1 w 285"/>
                    <a:gd name="T53" fmla="*/ 0 h 227"/>
                    <a:gd name="T54" fmla="*/ 0 w 285"/>
                    <a:gd name="T55" fmla="*/ 1 h 227"/>
                    <a:gd name="T56" fmla="*/ 0 w 285"/>
                    <a:gd name="T57" fmla="*/ 2 h 227"/>
                    <a:gd name="T58" fmla="*/ 0 w 285"/>
                    <a:gd name="T59" fmla="*/ 2 h 227"/>
                    <a:gd name="T60" fmla="*/ 0 w 285"/>
                    <a:gd name="T61" fmla="*/ 2 h 227"/>
                    <a:gd name="T62" fmla="*/ 1 w 285"/>
                    <a:gd name="T63" fmla="*/ 2 h 227"/>
                    <a:gd name="T64" fmla="*/ 1 w 285"/>
                    <a:gd name="T65" fmla="*/ 3 h 227"/>
                    <a:gd name="T66" fmla="*/ 1 w 285"/>
                    <a:gd name="T67" fmla="*/ 4 h 227"/>
                    <a:gd name="T68" fmla="*/ 1 w 285"/>
                    <a:gd name="T69" fmla="*/ 4 h 227"/>
                    <a:gd name="T70" fmla="*/ 1 w 285"/>
                    <a:gd name="T71" fmla="*/ 4 h 227"/>
                    <a:gd name="T72" fmla="*/ 0 w 285"/>
                    <a:gd name="T73" fmla="*/ 5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5"/>
                    <a:gd name="T112" fmla="*/ 0 h 227"/>
                    <a:gd name="T113" fmla="*/ 285 w 285"/>
                    <a:gd name="T114" fmla="*/ 227 h 2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5" h="227">
                      <a:moveTo>
                        <a:pt x="0" y="192"/>
                      </a:moveTo>
                      <a:lnTo>
                        <a:pt x="4" y="201"/>
                      </a:lnTo>
                      <a:lnTo>
                        <a:pt x="27" y="205"/>
                      </a:lnTo>
                      <a:lnTo>
                        <a:pt x="76" y="207"/>
                      </a:lnTo>
                      <a:lnTo>
                        <a:pt x="135" y="138"/>
                      </a:lnTo>
                      <a:lnTo>
                        <a:pt x="150" y="181"/>
                      </a:lnTo>
                      <a:lnTo>
                        <a:pt x="166" y="227"/>
                      </a:lnTo>
                      <a:lnTo>
                        <a:pt x="206" y="209"/>
                      </a:lnTo>
                      <a:lnTo>
                        <a:pt x="243" y="191"/>
                      </a:lnTo>
                      <a:lnTo>
                        <a:pt x="285" y="205"/>
                      </a:lnTo>
                      <a:lnTo>
                        <a:pt x="285" y="139"/>
                      </a:lnTo>
                      <a:lnTo>
                        <a:pt x="258" y="127"/>
                      </a:lnTo>
                      <a:lnTo>
                        <a:pt x="242" y="128"/>
                      </a:lnTo>
                      <a:lnTo>
                        <a:pt x="253" y="85"/>
                      </a:lnTo>
                      <a:lnTo>
                        <a:pt x="218" y="76"/>
                      </a:lnTo>
                      <a:lnTo>
                        <a:pt x="192" y="73"/>
                      </a:lnTo>
                      <a:lnTo>
                        <a:pt x="151" y="73"/>
                      </a:lnTo>
                      <a:lnTo>
                        <a:pt x="121" y="73"/>
                      </a:lnTo>
                      <a:lnTo>
                        <a:pt x="81" y="73"/>
                      </a:lnTo>
                      <a:lnTo>
                        <a:pt x="49" y="66"/>
                      </a:lnTo>
                      <a:lnTo>
                        <a:pt x="45" y="59"/>
                      </a:lnTo>
                      <a:lnTo>
                        <a:pt x="50" y="44"/>
                      </a:lnTo>
                      <a:lnTo>
                        <a:pt x="65" y="32"/>
                      </a:lnTo>
                      <a:lnTo>
                        <a:pt x="119" y="21"/>
                      </a:lnTo>
                      <a:lnTo>
                        <a:pt x="117" y="0"/>
                      </a:lnTo>
                      <a:lnTo>
                        <a:pt x="73" y="7"/>
                      </a:lnTo>
                      <a:lnTo>
                        <a:pt x="40" y="4"/>
                      </a:lnTo>
                      <a:lnTo>
                        <a:pt x="19" y="27"/>
                      </a:lnTo>
                      <a:lnTo>
                        <a:pt x="9" y="73"/>
                      </a:lnTo>
                      <a:lnTo>
                        <a:pt x="11" y="84"/>
                      </a:lnTo>
                      <a:lnTo>
                        <a:pt x="8" y="86"/>
                      </a:lnTo>
                      <a:lnTo>
                        <a:pt x="34" y="97"/>
                      </a:lnTo>
                      <a:lnTo>
                        <a:pt x="47" y="122"/>
                      </a:lnTo>
                      <a:lnTo>
                        <a:pt x="39" y="153"/>
                      </a:lnTo>
                      <a:lnTo>
                        <a:pt x="32" y="155"/>
                      </a:lnTo>
                      <a:lnTo>
                        <a:pt x="25" y="166"/>
                      </a:lnTo>
                      <a:lnTo>
                        <a:pt x="0" y="192"/>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sp>
              <p:nvSpPr>
                <p:cNvPr id="215" name="Freeform 496"/>
                <p:cNvSpPr/>
                <p:nvPr/>
              </p:nvSpPr>
              <p:spPr bwMode="auto">
                <a:xfrm>
                  <a:off x="2998" y="2793"/>
                  <a:ext cx="6" cy="10"/>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noFill/>
                  <a:round/>
                </a:ln>
              </p:spPr>
              <p:txBody>
                <a:bodyPr/>
                <a:lstStyle/>
                <a:p>
                  <a:pPr defTabSz="913765">
                    <a:defRPr/>
                  </a:pPr>
                  <a:endParaRPr lang="en-US" sz="16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p:txBody>
            </p:sp>
          </p:grpSp>
        </p:grpSp>
        <p:pic>
          <p:nvPicPr>
            <p:cNvPr id="288" name="Picture 77" descr="Logo"/>
            <p:cNvPicPr>
              <a:picLocks noChangeAspect="1" noChangeArrowheads="1"/>
            </p:cNvPicPr>
            <p:nvPr/>
          </p:nvPicPr>
          <p:blipFill>
            <a:blip r:embed="rId1" cstate="print"/>
            <a:srcRect/>
            <a:stretch>
              <a:fillRect/>
            </a:stretch>
          </p:blipFill>
          <p:spPr bwMode="auto">
            <a:xfrm>
              <a:off x="5583372" y="3390566"/>
              <a:ext cx="184499" cy="247593"/>
            </a:xfrm>
            <a:prstGeom prst="rect">
              <a:avLst/>
            </a:prstGeom>
            <a:noFill/>
            <a:ln w="9525">
              <a:noFill/>
              <a:miter lim="800000"/>
              <a:headEnd/>
              <a:tailEnd/>
            </a:ln>
          </p:spPr>
        </p:pic>
        <p:pic>
          <p:nvPicPr>
            <p:cNvPr id="292" name="Picture 77" descr="Logo"/>
            <p:cNvPicPr>
              <a:picLocks noChangeAspect="1" noChangeArrowheads="1"/>
            </p:cNvPicPr>
            <p:nvPr/>
          </p:nvPicPr>
          <p:blipFill>
            <a:blip r:embed="rId1" cstate="print"/>
            <a:srcRect/>
            <a:stretch>
              <a:fillRect/>
            </a:stretch>
          </p:blipFill>
          <p:spPr bwMode="auto">
            <a:xfrm>
              <a:off x="6934785" y="5019466"/>
              <a:ext cx="184499" cy="247593"/>
            </a:xfrm>
            <a:prstGeom prst="rect">
              <a:avLst/>
            </a:prstGeom>
            <a:noFill/>
            <a:ln w="9525">
              <a:noFill/>
              <a:miter lim="800000"/>
              <a:headEnd/>
              <a:tailEnd/>
            </a:ln>
          </p:spPr>
        </p:pic>
        <p:pic>
          <p:nvPicPr>
            <p:cNvPr id="294" name="Picture 77" descr="Logo"/>
            <p:cNvPicPr>
              <a:picLocks noChangeAspect="1" noChangeArrowheads="1"/>
            </p:cNvPicPr>
            <p:nvPr/>
          </p:nvPicPr>
          <p:blipFill>
            <a:blip r:embed="rId1" cstate="print"/>
            <a:srcRect/>
            <a:stretch>
              <a:fillRect/>
            </a:stretch>
          </p:blipFill>
          <p:spPr bwMode="auto">
            <a:xfrm>
              <a:off x="6246833" y="3172706"/>
              <a:ext cx="185689" cy="246007"/>
            </a:xfrm>
            <a:prstGeom prst="rect">
              <a:avLst/>
            </a:prstGeom>
            <a:noFill/>
            <a:ln w="9525">
              <a:noFill/>
              <a:miter lim="800000"/>
              <a:headEnd/>
              <a:tailEnd/>
            </a:ln>
          </p:spPr>
        </p:pic>
        <p:pic>
          <p:nvPicPr>
            <p:cNvPr id="297" name="Picture 77" descr="Logo"/>
            <p:cNvPicPr>
              <a:picLocks noChangeAspect="1" noChangeArrowheads="1"/>
            </p:cNvPicPr>
            <p:nvPr/>
          </p:nvPicPr>
          <p:blipFill>
            <a:blip r:embed="rId1" cstate="print"/>
            <a:srcRect/>
            <a:stretch>
              <a:fillRect/>
            </a:stretch>
          </p:blipFill>
          <p:spPr bwMode="auto">
            <a:xfrm>
              <a:off x="5598052" y="2321342"/>
              <a:ext cx="184498" cy="246007"/>
            </a:xfrm>
            <a:prstGeom prst="rect">
              <a:avLst/>
            </a:prstGeom>
            <a:noFill/>
            <a:ln w="9525">
              <a:noFill/>
              <a:miter lim="800000"/>
              <a:headEnd/>
              <a:tailEnd/>
            </a:ln>
          </p:spPr>
        </p:pic>
        <p:pic>
          <p:nvPicPr>
            <p:cNvPr id="299" name="Picture 77" descr="Logo"/>
            <p:cNvPicPr>
              <a:picLocks noChangeAspect="1" noChangeArrowheads="1"/>
            </p:cNvPicPr>
            <p:nvPr/>
          </p:nvPicPr>
          <p:blipFill>
            <a:blip r:embed="rId1" cstate="print"/>
            <a:srcRect/>
            <a:stretch>
              <a:fillRect/>
            </a:stretch>
          </p:blipFill>
          <p:spPr bwMode="auto">
            <a:xfrm>
              <a:off x="6555916" y="3904411"/>
              <a:ext cx="185689" cy="246007"/>
            </a:xfrm>
            <a:prstGeom prst="rect">
              <a:avLst/>
            </a:prstGeom>
            <a:noFill/>
            <a:ln w="9525">
              <a:noFill/>
              <a:miter lim="800000"/>
              <a:headEnd/>
              <a:tailEnd/>
            </a:ln>
          </p:spPr>
        </p:pic>
        <p:sp>
          <p:nvSpPr>
            <p:cNvPr id="303" name="Text Box 253"/>
            <p:cNvSpPr txBox="1">
              <a:spLocks noChangeArrowheads="1"/>
            </p:cNvSpPr>
            <p:nvPr/>
          </p:nvSpPr>
          <p:spPr bwMode="auto">
            <a:xfrm>
              <a:off x="6740755" y="5276581"/>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a:solidFill>
                    <a:srgbClr val="000000"/>
                  </a:solidFill>
                  <a:latin typeface="微软雅黑" panose="020B0503020204020204" charset="-122"/>
                  <a:ea typeface="微软雅黑" panose="020B0503020204020204" charset="-122"/>
                  <a:cs typeface="Arial" panose="020B0604020202020204" pitchFamily="34" charset="0"/>
                </a:rPr>
                <a:t>澳大利亚</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04" name="Text Box 253"/>
            <p:cNvSpPr txBox="1">
              <a:spLocks noChangeArrowheads="1"/>
            </p:cNvSpPr>
            <p:nvPr/>
          </p:nvSpPr>
          <p:spPr bwMode="auto">
            <a:xfrm>
              <a:off x="3961376" y="2938739"/>
              <a:ext cx="380901"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英国</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07" name="Text Box 253"/>
            <p:cNvSpPr txBox="1">
              <a:spLocks noChangeArrowheads="1"/>
            </p:cNvSpPr>
            <p:nvPr/>
          </p:nvSpPr>
          <p:spPr bwMode="auto">
            <a:xfrm>
              <a:off x="6200882" y="3397440"/>
              <a:ext cx="330908"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a:solidFill>
                    <a:srgbClr val="000000"/>
                  </a:solidFill>
                  <a:latin typeface="微软雅黑" panose="020B0503020204020204" charset="-122"/>
                  <a:ea typeface="微软雅黑" panose="020B0503020204020204" charset="-122"/>
                  <a:cs typeface="Arial" panose="020B0604020202020204" pitchFamily="34" charset="0"/>
                </a:rPr>
                <a:t>中国</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13" name="Text Box 253"/>
            <p:cNvSpPr txBox="1">
              <a:spLocks noChangeArrowheads="1"/>
            </p:cNvSpPr>
            <p:nvPr/>
          </p:nvSpPr>
          <p:spPr bwMode="auto">
            <a:xfrm>
              <a:off x="5467127" y="2557827"/>
              <a:ext cx="466603"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a:solidFill>
                    <a:srgbClr val="000000"/>
                  </a:solidFill>
                  <a:latin typeface="微软雅黑" panose="020B0503020204020204" charset="-122"/>
                  <a:ea typeface="微软雅黑" panose="020B0503020204020204" charset="-122"/>
                  <a:cs typeface="Arial" panose="020B0604020202020204" pitchFamily="34" charset="0"/>
                </a:rPr>
                <a:t>俄罗斯</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14" name="Text Box 253"/>
            <p:cNvSpPr txBox="1">
              <a:spLocks noChangeArrowheads="1"/>
            </p:cNvSpPr>
            <p:nvPr/>
          </p:nvSpPr>
          <p:spPr bwMode="auto">
            <a:xfrm>
              <a:off x="6387471" y="4132733"/>
              <a:ext cx="673718"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菲律宾</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15" name="Picture 77" descr="Logo"/>
            <p:cNvPicPr>
              <a:picLocks noChangeAspect="1" noChangeArrowheads="1"/>
            </p:cNvPicPr>
            <p:nvPr/>
          </p:nvPicPr>
          <p:blipFill>
            <a:blip r:embed="rId1" cstate="print"/>
            <a:srcRect/>
            <a:stretch>
              <a:fillRect/>
            </a:stretch>
          </p:blipFill>
          <p:spPr bwMode="auto">
            <a:xfrm>
              <a:off x="4085168" y="2719712"/>
              <a:ext cx="185689" cy="247593"/>
            </a:xfrm>
            <a:prstGeom prst="rect">
              <a:avLst/>
            </a:prstGeom>
            <a:noFill/>
            <a:ln w="9525">
              <a:noFill/>
              <a:miter lim="800000"/>
              <a:headEnd/>
              <a:tailEnd/>
            </a:ln>
          </p:spPr>
        </p:pic>
        <p:cxnSp>
          <p:nvCxnSpPr>
            <p:cNvPr id="316" name="直接连接符 404"/>
            <p:cNvCxnSpPr>
              <a:cxnSpLocks noChangeShapeType="1"/>
            </p:cNvCxnSpPr>
            <p:nvPr/>
          </p:nvCxnSpPr>
          <p:spPr bwMode="auto">
            <a:xfrm flipH="1" flipV="1">
              <a:off x="3362641" y="2161036"/>
              <a:ext cx="1087948" cy="479315"/>
            </a:xfrm>
            <a:prstGeom prst="line">
              <a:avLst/>
            </a:prstGeom>
            <a:noFill/>
            <a:ln w="9525">
              <a:noFill/>
              <a:round/>
            </a:ln>
          </p:spPr>
        </p:cxnSp>
        <p:pic>
          <p:nvPicPr>
            <p:cNvPr id="318" name="Picture 77" descr="Logo"/>
            <p:cNvPicPr>
              <a:picLocks noChangeAspect="1" noChangeArrowheads="1"/>
            </p:cNvPicPr>
            <p:nvPr/>
          </p:nvPicPr>
          <p:blipFill>
            <a:blip r:embed="rId1" cstate="print"/>
            <a:srcRect/>
            <a:stretch>
              <a:fillRect/>
            </a:stretch>
          </p:blipFill>
          <p:spPr bwMode="auto">
            <a:xfrm>
              <a:off x="2014020" y="3153142"/>
              <a:ext cx="185689" cy="247593"/>
            </a:xfrm>
            <a:prstGeom prst="rect">
              <a:avLst/>
            </a:prstGeom>
            <a:noFill/>
            <a:ln w="9525">
              <a:noFill/>
              <a:miter lim="800000"/>
              <a:headEnd/>
              <a:tailEnd/>
            </a:ln>
          </p:spPr>
        </p:pic>
        <p:pic>
          <p:nvPicPr>
            <p:cNvPr id="319" name="Picture 77" descr="Logo"/>
            <p:cNvPicPr>
              <a:picLocks noChangeAspect="1" noChangeArrowheads="1"/>
            </p:cNvPicPr>
            <p:nvPr/>
          </p:nvPicPr>
          <p:blipFill>
            <a:blip r:embed="rId1" cstate="print"/>
            <a:srcRect/>
            <a:stretch>
              <a:fillRect/>
            </a:stretch>
          </p:blipFill>
          <p:spPr bwMode="auto">
            <a:xfrm>
              <a:off x="4697557" y="5185961"/>
              <a:ext cx="185689" cy="247593"/>
            </a:xfrm>
            <a:prstGeom prst="rect">
              <a:avLst/>
            </a:prstGeom>
            <a:noFill/>
            <a:ln w="9525">
              <a:noFill/>
              <a:miter lim="800000"/>
              <a:headEnd/>
              <a:tailEnd/>
            </a:ln>
          </p:spPr>
        </p:pic>
        <p:sp>
          <p:nvSpPr>
            <p:cNvPr id="320" name="Text Box 253"/>
            <p:cNvSpPr txBox="1">
              <a:spLocks noChangeArrowheads="1"/>
            </p:cNvSpPr>
            <p:nvPr/>
          </p:nvSpPr>
          <p:spPr bwMode="auto">
            <a:xfrm>
              <a:off x="1788794" y="3341133"/>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美国</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21" name="Text Box 253"/>
            <p:cNvSpPr txBox="1">
              <a:spLocks noChangeArrowheads="1"/>
            </p:cNvSpPr>
            <p:nvPr/>
          </p:nvSpPr>
          <p:spPr bwMode="auto">
            <a:xfrm>
              <a:off x="4673083" y="5338041"/>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南非</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322" name="Text Box 253"/>
            <p:cNvSpPr txBox="1">
              <a:spLocks noChangeArrowheads="1"/>
            </p:cNvSpPr>
            <p:nvPr/>
          </p:nvSpPr>
          <p:spPr bwMode="auto">
            <a:xfrm>
              <a:off x="5406411" y="3591754"/>
              <a:ext cx="673718"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巴基斯坦</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23" name="Picture 77" descr="Logo"/>
            <p:cNvPicPr>
              <a:picLocks noChangeAspect="1" noChangeArrowheads="1"/>
            </p:cNvPicPr>
            <p:nvPr/>
          </p:nvPicPr>
          <p:blipFill>
            <a:blip r:embed="rId1" cstate="print"/>
            <a:srcRect/>
            <a:stretch>
              <a:fillRect/>
            </a:stretch>
          </p:blipFill>
          <p:spPr bwMode="auto">
            <a:xfrm>
              <a:off x="4653695" y="2779176"/>
              <a:ext cx="184499" cy="247593"/>
            </a:xfrm>
            <a:prstGeom prst="rect">
              <a:avLst/>
            </a:prstGeom>
            <a:noFill/>
            <a:ln w="9525">
              <a:noFill/>
              <a:miter lim="800000"/>
              <a:headEnd/>
              <a:tailEnd/>
            </a:ln>
          </p:spPr>
        </p:pic>
        <p:sp>
          <p:nvSpPr>
            <p:cNvPr id="324" name="Text Box 253"/>
            <p:cNvSpPr txBox="1">
              <a:spLocks noChangeArrowheads="1"/>
            </p:cNvSpPr>
            <p:nvPr/>
          </p:nvSpPr>
          <p:spPr bwMode="auto">
            <a:xfrm>
              <a:off x="4428403" y="2979200"/>
              <a:ext cx="673718"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土耳其</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25" name="Picture 77" descr="Logo"/>
            <p:cNvPicPr>
              <a:picLocks noChangeAspect="1" noChangeArrowheads="1"/>
            </p:cNvPicPr>
            <p:nvPr/>
          </p:nvPicPr>
          <p:blipFill>
            <a:blip r:embed="rId1" cstate="print"/>
            <a:srcRect/>
            <a:stretch>
              <a:fillRect/>
            </a:stretch>
          </p:blipFill>
          <p:spPr bwMode="auto">
            <a:xfrm>
              <a:off x="4430265" y="2931540"/>
              <a:ext cx="184499" cy="247593"/>
            </a:xfrm>
            <a:prstGeom prst="rect">
              <a:avLst/>
            </a:prstGeom>
            <a:noFill/>
            <a:ln w="9525">
              <a:noFill/>
              <a:miter lim="800000"/>
              <a:headEnd/>
              <a:tailEnd/>
            </a:ln>
          </p:spPr>
        </p:pic>
        <p:sp>
          <p:nvSpPr>
            <p:cNvPr id="326" name="Text Box 253"/>
            <p:cNvSpPr txBox="1">
              <a:spLocks noChangeArrowheads="1"/>
            </p:cNvSpPr>
            <p:nvPr/>
          </p:nvSpPr>
          <p:spPr bwMode="auto">
            <a:xfrm>
              <a:off x="4204973" y="3131566"/>
              <a:ext cx="673718"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意大利</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286" name="Picture 77" descr="Logo"/>
            <p:cNvPicPr>
              <a:picLocks noChangeAspect="1" noChangeArrowheads="1"/>
            </p:cNvPicPr>
            <p:nvPr/>
          </p:nvPicPr>
          <p:blipFill>
            <a:blip r:embed="rId1" cstate="print"/>
            <a:srcRect/>
            <a:stretch>
              <a:fillRect/>
            </a:stretch>
          </p:blipFill>
          <p:spPr bwMode="auto">
            <a:xfrm>
              <a:off x="4782734" y="3758991"/>
              <a:ext cx="185689" cy="247593"/>
            </a:xfrm>
            <a:prstGeom prst="rect">
              <a:avLst/>
            </a:prstGeom>
            <a:noFill/>
            <a:ln w="9525">
              <a:noFill/>
              <a:miter lim="800000"/>
              <a:headEnd/>
              <a:tailEnd/>
            </a:ln>
          </p:spPr>
        </p:pic>
        <p:sp>
          <p:nvSpPr>
            <p:cNvPr id="287" name="Text Box 253"/>
            <p:cNvSpPr txBox="1">
              <a:spLocks noChangeArrowheads="1"/>
            </p:cNvSpPr>
            <p:nvPr/>
          </p:nvSpPr>
          <p:spPr bwMode="auto">
            <a:xfrm>
              <a:off x="4572453" y="3975827"/>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苏丹</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289" name="Picture 77" descr="Logo"/>
            <p:cNvPicPr>
              <a:picLocks noChangeAspect="1" noChangeArrowheads="1"/>
            </p:cNvPicPr>
            <p:nvPr/>
          </p:nvPicPr>
          <p:blipFill>
            <a:blip r:embed="rId1" cstate="print"/>
            <a:srcRect/>
            <a:stretch>
              <a:fillRect/>
            </a:stretch>
          </p:blipFill>
          <p:spPr bwMode="auto">
            <a:xfrm>
              <a:off x="6536224" y="3607385"/>
              <a:ext cx="185689" cy="246007"/>
            </a:xfrm>
            <a:prstGeom prst="rect">
              <a:avLst/>
            </a:prstGeom>
            <a:noFill/>
            <a:ln w="9525">
              <a:noFill/>
              <a:miter lim="800000"/>
              <a:headEnd/>
              <a:tailEnd/>
            </a:ln>
          </p:spPr>
        </p:pic>
        <p:sp>
          <p:nvSpPr>
            <p:cNvPr id="290" name="Text Box 253"/>
            <p:cNvSpPr txBox="1">
              <a:spLocks noChangeArrowheads="1"/>
            </p:cNvSpPr>
            <p:nvPr/>
          </p:nvSpPr>
          <p:spPr bwMode="auto">
            <a:xfrm>
              <a:off x="6540360" y="3703022"/>
              <a:ext cx="694554" cy="249298"/>
            </a:xfrm>
            <a:prstGeom prst="rect">
              <a:avLst/>
            </a:prstGeom>
            <a:noFill/>
            <a:ln w="9525">
              <a:noFill/>
              <a:miter lim="800000"/>
            </a:ln>
          </p:spPr>
          <p:txBody>
            <a:bodyPr wrap="square" lIns="59382" tIns="29692" rIns="59382" bIns="29692">
              <a:spAutoFit/>
            </a:bodyPr>
            <a:lstStyle/>
            <a:p>
              <a:pPr algn="ctr" defTabSz="600710" eaLnBrk="0" hangingPunct="0">
                <a:spcBef>
                  <a:spcPct val="50000"/>
                </a:spcBef>
                <a:buClr>
                  <a:srgbClr val="990000"/>
                </a:buClr>
                <a:buSzPct val="60000"/>
              </a:pPr>
              <a:r>
                <a:rPr lang="zh-CN" altLang="en-US" sz="700" dirty="0">
                  <a:solidFill>
                    <a:srgbClr val="000000"/>
                  </a:solidFill>
                  <a:latin typeface="微软雅黑" panose="020B0503020204020204" charset="-122"/>
                  <a:ea typeface="微软雅黑" panose="020B0503020204020204" charset="-122"/>
                  <a:cs typeface="Arial" panose="020B0604020202020204" pitchFamily="34" charset="0"/>
                </a:rPr>
                <a:t>中</a:t>
              </a: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国香港</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291" name="Picture 77" descr="Logo"/>
            <p:cNvPicPr>
              <a:picLocks noChangeAspect="1" noChangeArrowheads="1"/>
            </p:cNvPicPr>
            <p:nvPr/>
          </p:nvPicPr>
          <p:blipFill>
            <a:blip r:embed="rId1" cstate="print"/>
            <a:srcRect/>
            <a:stretch>
              <a:fillRect/>
            </a:stretch>
          </p:blipFill>
          <p:spPr bwMode="auto">
            <a:xfrm>
              <a:off x="6322488" y="4366786"/>
              <a:ext cx="184499" cy="247593"/>
            </a:xfrm>
            <a:prstGeom prst="rect">
              <a:avLst/>
            </a:prstGeom>
            <a:noFill/>
            <a:ln w="9525">
              <a:noFill/>
              <a:miter lim="800000"/>
              <a:headEnd/>
              <a:tailEnd/>
            </a:ln>
          </p:spPr>
        </p:pic>
        <p:sp>
          <p:nvSpPr>
            <p:cNvPr id="293" name="Text Box 253"/>
            <p:cNvSpPr txBox="1">
              <a:spLocks noChangeArrowheads="1"/>
            </p:cNvSpPr>
            <p:nvPr/>
          </p:nvSpPr>
          <p:spPr bwMode="auto">
            <a:xfrm>
              <a:off x="6122767" y="4571475"/>
              <a:ext cx="673718"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马来西亚</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295" name="Picture 77" descr="Logo"/>
            <p:cNvPicPr>
              <a:picLocks noChangeAspect="1" noChangeArrowheads="1"/>
            </p:cNvPicPr>
            <p:nvPr/>
          </p:nvPicPr>
          <p:blipFill>
            <a:blip r:embed="rId1" cstate="print"/>
            <a:srcRect/>
            <a:stretch>
              <a:fillRect/>
            </a:stretch>
          </p:blipFill>
          <p:spPr bwMode="auto">
            <a:xfrm>
              <a:off x="2138526" y="3864943"/>
              <a:ext cx="185689" cy="247593"/>
            </a:xfrm>
            <a:prstGeom prst="rect">
              <a:avLst/>
            </a:prstGeom>
            <a:noFill/>
            <a:ln w="9525">
              <a:noFill/>
              <a:miter lim="800000"/>
              <a:headEnd/>
              <a:tailEnd/>
            </a:ln>
          </p:spPr>
        </p:pic>
        <p:sp>
          <p:nvSpPr>
            <p:cNvPr id="298" name="Text Box 253"/>
            <p:cNvSpPr txBox="1">
              <a:spLocks noChangeArrowheads="1"/>
            </p:cNvSpPr>
            <p:nvPr/>
          </p:nvSpPr>
          <p:spPr bwMode="auto">
            <a:xfrm>
              <a:off x="1943998" y="4066583"/>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墨西哥</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00" name="Picture 77" descr="Logo"/>
            <p:cNvPicPr>
              <a:picLocks noChangeAspect="1" noChangeArrowheads="1"/>
            </p:cNvPicPr>
            <p:nvPr/>
          </p:nvPicPr>
          <p:blipFill>
            <a:blip r:embed="rId1" cstate="print"/>
            <a:srcRect/>
            <a:stretch>
              <a:fillRect/>
            </a:stretch>
          </p:blipFill>
          <p:spPr bwMode="auto">
            <a:xfrm>
              <a:off x="2830969" y="4153922"/>
              <a:ext cx="185689" cy="247593"/>
            </a:xfrm>
            <a:prstGeom prst="rect">
              <a:avLst/>
            </a:prstGeom>
            <a:noFill/>
            <a:ln w="9525">
              <a:noFill/>
              <a:miter lim="800000"/>
              <a:headEnd/>
              <a:tailEnd/>
            </a:ln>
          </p:spPr>
        </p:pic>
        <p:sp>
          <p:nvSpPr>
            <p:cNvPr id="301" name="Text Box 253"/>
            <p:cNvSpPr txBox="1">
              <a:spLocks noChangeArrowheads="1"/>
            </p:cNvSpPr>
            <p:nvPr/>
          </p:nvSpPr>
          <p:spPr bwMode="auto">
            <a:xfrm>
              <a:off x="2620996" y="4398282"/>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委内瑞拉</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02" name="Picture 77" descr="Logo"/>
            <p:cNvPicPr>
              <a:picLocks noChangeAspect="1" noChangeArrowheads="1"/>
            </p:cNvPicPr>
            <p:nvPr/>
          </p:nvPicPr>
          <p:blipFill>
            <a:blip r:embed="rId1" cstate="print"/>
            <a:srcRect/>
            <a:stretch>
              <a:fillRect/>
            </a:stretch>
          </p:blipFill>
          <p:spPr bwMode="auto">
            <a:xfrm>
              <a:off x="5070978" y="3774908"/>
              <a:ext cx="185689" cy="247593"/>
            </a:xfrm>
            <a:prstGeom prst="rect">
              <a:avLst/>
            </a:prstGeom>
            <a:noFill/>
            <a:ln w="9525">
              <a:noFill/>
              <a:miter lim="800000"/>
              <a:headEnd/>
              <a:tailEnd/>
            </a:ln>
          </p:spPr>
        </p:pic>
        <p:sp>
          <p:nvSpPr>
            <p:cNvPr id="305" name="Text Box 253"/>
            <p:cNvSpPr txBox="1">
              <a:spLocks noChangeArrowheads="1"/>
            </p:cNvSpPr>
            <p:nvPr/>
          </p:nvSpPr>
          <p:spPr bwMode="auto">
            <a:xfrm>
              <a:off x="4881157" y="3991742"/>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也门</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08" name="Picture 77" descr="Logo"/>
            <p:cNvPicPr>
              <a:picLocks noChangeAspect="1" noChangeArrowheads="1"/>
            </p:cNvPicPr>
            <p:nvPr/>
          </p:nvPicPr>
          <p:blipFill>
            <a:blip r:embed="rId1" cstate="print"/>
            <a:srcRect/>
            <a:stretch>
              <a:fillRect/>
            </a:stretch>
          </p:blipFill>
          <p:spPr bwMode="auto">
            <a:xfrm>
              <a:off x="2481503" y="4070468"/>
              <a:ext cx="185689" cy="247593"/>
            </a:xfrm>
            <a:prstGeom prst="rect">
              <a:avLst/>
            </a:prstGeom>
            <a:noFill/>
            <a:ln w="9525">
              <a:noFill/>
              <a:miter lim="800000"/>
              <a:headEnd/>
              <a:tailEnd/>
            </a:ln>
          </p:spPr>
        </p:pic>
        <p:sp>
          <p:nvSpPr>
            <p:cNvPr id="309" name="Text Box 253"/>
            <p:cNvSpPr txBox="1">
              <a:spLocks noChangeArrowheads="1"/>
            </p:cNvSpPr>
            <p:nvPr/>
          </p:nvSpPr>
          <p:spPr bwMode="auto">
            <a:xfrm>
              <a:off x="2053643" y="4294875"/>
              <a:ext cx="746516" cy="249298"/>
            </a:xfrm>
            <a:prstGeom prst="rect">
              <a:avLst/>
            </a:prstGeom>
            <a:noFill/>
            <a:ln w="9525">
              <a:noFill/>
              <a:miter lim="800000"/>
            </a:ln>
          </p:spPr>
          <p:txBody>
            <a:bodyPr wrap="square"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哥斯达黎加</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10" name="Picture 77" descr="Logo"/>
            <p:cNvPicPr>
              <a:picLocks noChangeAspect="1" noChangeArrowheads="1"/>
            </p:cNvPicPr>
            <p:nvPr/>
          </p:nvPicPr>
          <p:blipFill>
            <a:blip r:embed="rId1" cstate="print"/>
            <a:srcRect/>
            <a:stretch>
              <a:fillRect/>
            </a:stretch>
          </p:blipFill>
          <p:spPr bwMode="auto">
            <a:xfrm>
              <a:off x="4372354" y="3774908"/>
              <a:ext cx="185689" cy="247593"/>
            </a:xfrm>
            <a:prstGeom prst="rect">
              <a:avLst/>
            </a:prstGeom>
            <a:noFill/>
            <a:ln w="9525">
              <a:noFill/>
              <a:miter lim="800000"/>
              <a:headEnd/>
              <a:tailEnd/>
            </a:ln>
          </p:spPr>
        </p:pic>
        <p:sp>
          <p:nvSpPr>
            <p:cNvPr id="311" name="Text Box 253"/>
            <p:cNvSpPr txBox="1">
              <a:spLocks noChangeArrowheads="1"/>
            </p:cNvSpPr>
            <p:nvPr/>
          </p:nvSpPr>
          <p:spPr bwMode="auto">
            <a:xfrm>
              <a:off x="4184506" y="4003306"/>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尼日尔</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12" name="Picture 77" descr="Logo"/>
            <p:cNvPicPr>
              <a:picLocks noChangeAspect="1" noChangeArrowheads="1"/>
            </p:cNvPicPr>
            <p:nvPr/>
          </p:nvPicPr>
          <p:blipFill>
            <a:blip r:embed="rId1" cstate="print"/>
            <a:srcRect/>
            <a:stretch>
              <a:fillRect/>
            </a:stretch>
          </p:blipFill>
          <p:spPr bwMode="auto">
            <a:xfrm>
              <a:off x="4524921" y="4213425"/>
              <a:ext cx="185689" cy="247593"/>
            </a:xfrm>
            <a:prstGeom prst="rect">
              <a:avLst/>
            </a:prstGeom>
            <a:noFill/>
            <a:ln w="9525">
              <a:noFill/>
              <a:miter lim="800000"/>
              <a:headEnd/>
              <a:tailEnd/>
            </a:ln>
          </p:spPr>
        </p:pic>
        <p:sp>
          <p:nvSpPr>
            <p:cNvPr id="317" name="Text Box 253"/>
            <p:cNvSpPr txBox="1">
              <a:spLocks noChangeArrowheads="1"/>
            </p:cNvSpPr>
            <p:nvPr/>
          </p:nvSpPr>
          <p:spPr bwMode="auto">
            <a:xfrm>
              <a:off x="4327819" y="4402428"/>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喀麦隆</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27" name="Picture 77" descr="Logo"/>
            <p:cNvPicPr>
              <a:picLocks noChangeAspect="1" noChangeArrowheads="1"/>
            </p:cNvPicPr>
            <p:nvPr/>
          </p:nvPicPr>
          <p:blipFill>
            <a:blip r:embed="rId1" cstate="print"/>
            <a:srcRect/>
            <a:stretch>
              <a:fillRect/>
            </a:stretch>
          </p:blipFill>
          <p:spPr bwMode="auto">
            <a:xfrm>
              <a:off x="4755413" y="4225008"/>
              <a:ext cx="185689" cy="247593"/>
            </a:xfrm>
            <a:prstGeom prst="rect">
              <a:avLst/>
            </a:prstGeom>
            <a:noFill/>
            <a:ln w="9525">
              <a:noFill/>
              <a:miter lim="800000"/>
              <a:headEnd/>
              <a:tailEnd/>
            </a:ln>
          </p:spPr>
        </p:pic>
        <p:sp>
          <p:nvSpPr>
            <p:cNvPr id="328" name="Text Box 253"/>
            <p:cNvSpPr txBox="1">
              <a:spLocks noChangeArrowheads="1"/>
            </p:cNvSpPr>
            <p:nvPr/>
          </p:nvSpPr>
          <p:spPr bwMode="auto">
            <a:xfrm>
              <a:off x="4725573" y="4426833"/>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尼日利亚</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29" name="Picture 77" descr="Logo"/>
            <p:cNvPicPr>
              <a:picLocks noChangeAspect="1" noChangeArrowheads="1"/>
            </p:cNvPicPr>
            <p:nvPr/>
          </p:nvPicPr>
          <p:blipFill>
            <a:blip r:embed="rId1" cstate="print"/>
            <a:srcRect/>
            <a:stretch>
              <a:fillRect/>
            </a:stretch>
          </p:blipFill>
          <p:spPr bwMode="auto">
            <a:xfrm>
              <a:off x="4629903" y="4630520"/>
              <a:ext cx="185689" cy="247593"/>
            </a:xfrm>
            <a:prstGeom prst="rect">
              <a:avLst/>
            </a:prstGeom>
            <a:noFill/>
            <a:ln w="9525">
              <a:noFill/>
              <a:miter lim="800000"/>
              <a:headEnd/>
              <a:tailEnd/>
            </a:ln>
          </p:spPr>
        </p:pic>
        <p:sp>
          <p:nvSpPr>
            <p:cNvPr id="330" name="Text Box 253"/>
            <p:cNvSpPr txBox="1">
              <a:spLocks noChangeArrowheads="1"/>
            </p:cNvSpPr>
            <p:nvPr/>
          </p:nvSpPr>
          <p:spPr bwMode="auto">
            <a:xfrm>
              <a:off x="4438602" y="4834355"/>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安哥拉</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31" name="Picture 77" descr="Logo"/>
            <p:cNvPicPr>
              <a:picLocks noChangeAspect="1" noChangeArrowheads="1"/>
            </p:cNvPicPr>
            <p:nvPr/>
          </p:nvPicPr>
          <p:blipFill>
            <a:blip r:embed="rId1" cstate="print"/>
            <a:srcRect/>
            <a:stretch>
              <a:fillRect/>
            </a:stretch>
          </p:blipFill>
          <p:spPr bwMode="auto">
            <a:xfrm>
              <a:off x="4988227" y="4677518"/>
              <a:ext cx="185689" cy="247593"/>
            </a:xfrm>
            <a:prstGeom prst="rect">
              <a:avLst/>
            </a:prstGeom>
            <a:noFill/>
            <a:ln w="9525">
              <a:noFill/>
              <a:miter lim="800000"/>
              <a:headEnd/>
              <a:tailEnd/>
            </a:ln>
          </p:spPr>
        </p:pic>
        <p:sp>
          <p:nvSpPr>
            <p:cNvPr id="332" name="Text Box 253"/>
            <p:cNvSpPr txBox="1">
              <a:spLocks noChangeArrowheads="1"/>
            </p:cNvSpPr>
            <p:nvPr/>
          </p:nvSpPr>
          <p:spPr bwMode="auto">
            <a:xfrm>
              <a:off x="4818446" y="4870534"/>
              <a:ext cx="626106" cy="249298"/>
            </a:xfrm>
            <a:prstGeom prst="rect">
              <a:avLst/>
            </a:prstGeom>
            <a:noFill/>
            <a:ln w="9525">
              <a:noFill/>
              <a:miter lim="800000"/>
            </a:ln>
          </p:spPr>
          <p:txBody>
            <a:bodyPr lIns="59382" tIns="29692" rIns="59382" bIns="29692">
              <a:spAutoFit/>
            </a:bodyPr>
            <a:lstStyle/>
            <a:p>
              <a:pPr algn="ctr" defTabSz="600710" eaLnBrk="0" hangingPunct="0">
                <a:spcBef>
                  <a:spcPct val="50000"/>
                </a:spcBef>
                <a:buClr>
                  <a:srgbClr val="990000"/>
                </a:buClr>
                <a:buSzPct val="60000"/>
              </a:pPr>
              <a:r>
                <a:rPr lang="zh-CN" altLang="en-US" sz="700" dirty="0" smtClean="0">
                  <a:solidFill>
                    <a:srgbClr val="000000"/>
                  </a:solidFill>
                  <a:latin typeface="微软雅黑" panose="020B0503020204020204" charset="-122"/>
                  <a:ea typeface="微软雅黑" panose="020B0503020204020204" charset="-122"/>
                  <a:cs typeface="Arial" panose="020B0604020202020204" pitchFamily="34" charset="0"/>
                </a:rPr>
                <a:t>坦桑尼亚</a:t>
              </a:r>
              <a:endParaRPr lang="en-US" altLang="zh-CN" sz="700" dirty="0">
                <a:solidFill>
                  <a:srgbClr val="000000"/>
                </a:solidFill>
                <a:latin typeface="微软雅黑" panose="020B0503020204020204" charset="-122"/>
                <a:ea typeface="微软雅黑" panose="020B0503020204020204" charset="-122"/>
                <a:cs typeface="Arial" panose="020B0604020202020204" pitchFamily="34" charset="0"/>
              </a:endParaRPr>
            </a:p>
          </p:txBody>
        </p:sp>
        <p:pic>
          <p:nvPicPr>
            <p:cNvPr id="333" name="Picture 77" descr="Logo"/>
            <p:cNvPicPr>
              <a:picLocks noChangeAspect="1" noChangeArrowheads="1"/>
            </p:cNvPicPr>
            <p:nvPr/>
          </p:nvPicPr>
          <p:blipFill>
            <a:blip r:embed="rId1" cstate="print"/>
            <a:srcRect/>
            <a:stretch>
              <a:fillRect/>
            </a:stretch>
          </p:blipFill>
          <p:spPr bwMode="auto">
            <a:xfrm>
              <a:off x="2832835" y="4953313"/>
              <a:ext cx="185689" cy="247593"/>
            </a:xfrm>
            <a:prstGeom prst="rect">
              <a:avLst/>
            </a:prstGeom>
            <a:noFill/>
            <a:ln w="9525">
              <a:noFill/>
              <a:miter lim="800000"/>
              <a:headEnd/>
              <a:tailEnd/>
            </a:ln>
          </p:spPr>
        </p:pic>
        <p:pic>
          <p:nvPicPr>
            <p:cNvPr id="334" name="Picture 77" descr="Logo"/>
            <p:cNvPicPr>
              <a:picLocks noChangeAspect="1" noChangeArrowheads="1"/>
            </p:cNvPicPr>
            <p:nvPr/>
          </p:nvPicPr>
          <p:blipFill>
            <a:blip r:embed="rId1" cstate="print"/>
            <a:srcRect/>
            <a:stretch>
              <a:fillRect/>
            </a:stretch>
          </p:blipFill>
          <p:spPr bwMode="auto">
            <a:xfrm>
              <a:off x="2928016" y="5587220"/>
              <a:ext cx="185689" cy="247593"/>
            </a:xfrm>
            <a:prstGeom prst="rect">
              <a:avLst/>
            </a:prstGeom>
            <a:noFill/>
            <a:ln w="9525">
              <a:noFill/>
              <a:miter lim="800000"/>
              <a:headEnd/>
              <a:tailEnd/>
            </a:ln>
          </p:spPr>
        </p:pic>
        <p:sp>
          <p:nvSpPr>
            <p:cNvPr id="335" name="矩形 334"/>
            <p:cNvSpPr/>
            <p:nvPr/>
          </p:nvSpPr>
          <p:spPr>
            <a:xfrm>
              <a:off x="307019" y="5075232"/>
              <a:ext cx="4570810" cy="1008914"/>
            </a:xfrm>
            <a:prstGeom prst="rect">
              <a:avLst/>
            </a:prstGeom>
            <a:ln>
              <a:noFill/>
            </a:ln>
          </p:spPr>
          <p:txBody>
            <a:bodyPr lIns="68562" tIns="34281" rIns="68562" bIns="34281">
              <a:spAutoFit/>
            </a:bodyPr>
            <a:lstStyle/>
            <a:p>
              <a:pPr marL="98425" lvl="2" indent="-98425" defTabSz="728345" eaLnBrk="0" hangingPunct="0">
                <a:lnSpc>
                  <a:spcPct val="120000"/>
                </a:lnSpc>
                <a:buClr>
                  <a:srgbClr val="FFFFFF">
                    <a:lumMod val="50000"/>
                  </a:srgbClr>
                </a:buClr>
                <a:buSzPct val="100000"/>
                <a:buFont typeface="Wingdings" panose="05000000000000000000" pitchFamily="2" charset="2"/>
                <a:buChar char="ü"/>
                <a:tabLst>
                  <a:tab pos="384175" algn="l"/>
                </a:tabLst>
                <a:defRPr/>
              </a:pPr>
              <a:r>
                <a:rPr lang="zh-CN" altLang="en-US" sz="1100" dirty="0" smtClean="0">
                  <a:solidFill>
                    <a:srgbClr val="000000"/>
                  </a:solidFill>
                  <a:latin typeface="微软雅黑" panose="020B0503020204020204" charset="-122"/>
                  <a:ea typeface="微软雅黑" panose="020B0503020204020204" charset="-122"/>
                </a:rPr>
                <a:t>成功突破</a:t>
              </a:r>
              <a:r>
                <a:rPr lang="en-US" altLang="zh-CN" sz="1100" dirty="0" smtClean="0">
                  <a:solidFill>
                    <a:srgbClr val="000000"/>
                  </a:solidFill>
                  <a:latin typeface="微软雅黑" panose="020B0503020204020204" charset="-122"/>
                  <a:ea typeface="微软雅黑" panose="020B0503020204020204" charset="-122"/>
                </a:rPr>
                <a:t>30</a:t>
              </a:r>
              <a:r>
                <a:rPr lang="zh-CN" altLang="en-US" sz="1100" dirty="0" smtClean="0">
                  <a:solidFill>
                    <a:srgbClr val="000000"/>
                  </a:solidFill>
                  <a:latin typeface="微软雅黑" panose="020B0503020204020204" charset="-122"/>
                  <a:ea typeface="微软雅黑" panose="020B0503020204020204" charset="-122"/>
                </a:rPr>
                <a:t>多个国家和地区</a:t>
              </a:r>
              <a:endParaRPr lang="en-US" altLang="zh-CN" sz="1100" dirty="0" smtClean="0">
                <a:solidFill>
                  <a:srgbClr val="000000"/>
                </a:solidFill>
                <a:latin typeface="微软雅黑" panose="020B0503020204020204" charset="-122"/>
                <a:ea typeface="微软雅黑" panose="020B0503020204020204" charset="-122"/>
              </a:endParaRPr>
            </a:p>
            <a:p>
              <a:pPr marL="98425" lvl="2" indent="-98425" defTabSz="728345" eaLnBrk="0" hangingPunct="0">
                <a:lnSpc>
                  <a:spcPct val="120000"/>
                </a:lnSpc>
                <a:buClr>
                  <a:srgbClr val="FFFFFF">
                    <a:lumMod val="50000"/>
                  </a:srgbClr>
                </a:buClr>
                <a:buSzPct val="100000"/>
                <a:buFont typeface="Wingdings" panose="05000000000000000000" pitchFamily="2" charset="2"/>
                <a:buChar char="ü"/>
                <a:tabLst>
                  <a:tab pos="384175" algn="l"/>
                </a:tabLst>
                <a:defRPr/>
              </a:pPr>
              <a:r>
                <a:rPr lang="en-US" altLang="zh-CN" sz="1100" dirty="0" smtClean="0">
                  <a:solidFill>
                    <a:srgbClr val="000000"/>
                  </a:solidFill>
                  <a:latin typeface="微软雅黑" panose="020B0503020204020204" charset="-122"/>
                  <a:ea typeface="微软雅黑" panose="020B0503020204020204" charset="-122"/>
                </a:rPr>
                <a:t> </a:t>
              </a:r>
              <a:r>
                <a:rPr lang="zh-CN" altLang="en-US" sz="1100" dirty="0" smtClean="0">
                  <a:solidFill>
                    <a:srgbClr val="000000"/>
                  </a:solidFill>
                  <a:latin typeface="微软雅黑" panose="020B0503020204020204" charset="-122"/>
                  <a:ea typeface="微软雅黑" panose="020B0503020204020204" charset="-122"/>
                </a:rPr>
                <a:t>教育行业销售额突破</a:t>
              </a:r>
              <a:r>
                <a:rPr lang="en-US" altLang="zh-CN" sz="1100" dirty="0" smtClean="0">
                  <a:solidFill>
                    <a:srgbClr val="000000"/>
                  </a:solidFill>
                  <a:latin typeface="微软雅黑" panose="020B0503020204020204" charset="-122"/>
                  <a:ea typeface="微软雅黑" panose="020B0503020204020204" charset="-122"/>
                </a:rPr>
                <a:t>10</a:t>
              </a:r>
              <a:r>
                <a:rPr lang="zh-CN" altLang="en-US" sz="1100" dirty="0" smtClean="0">
                  <a:solidFill>
                    <a:srgbClr val="000000"/>
                  </a:solidFill>
                  <a:latin typeface="微软雅黑" panose="020B0503020204020204" charset="-122"/>
                  <a:ea typeface="微软雅黑" panose="020B0503020204020204" charset="-122"/>
                </a:rPr>
                <a:t>亿美元</a:t>
              </a:r>
              <a:endParaRPr lang="en-US" altLang="zh-CN" sz="1100" dirty="0" smtClean="0">
                <a:solidFill>
                  <a:srgbClr val="000000"/>
                </a:solidFill>
                <a:latin typeface="微软雅黑" panose="020B0503020204020204" charset="-122"/>
                <a:ea typeface="微软雅黑" panose="020B0503020204020204" charset="-122"/>
              </a:endParaRPr>
            </a:p>
            <a:p>
              <a:pPr marL="98425" lvl="2" indent="-98425" defTabSz="728345" eaLnBrk="0" hangingPunct="0">
                <a:lnSpc>
                  <a:spcPct val="120000"/>
                </a:lnSpc>
                <a:buClr>
                  <a:srgbClr val="FFFFFF">
                    <a:lumMod val="50000"/>
                  </a:srgbClr>
                </a:buClr>
                <a:buSzPct val="100000"/>
                <a:buFont typeface="Wingdings" panose="05000000000000000000" pitchFamily="2" charset="2"/>
                <a:buChar char="ü"/>
                <a:tabLst>
                  <a:tab pos="384175" algn="l"/>
                </a:tabLst>
                <a:defRPr/>
              </a:pPr>
              <a:r>
                <a:rPr lang="zh-CN" altLang="en-US" sz="1100" dirty="0" smtClean="0">
                  <a:solidFill>
                    <a:srgbClr val="000000"/>
                  </a:solidFill>
                  <a:latin typeface="微软雅黑" panose="020B0503020204020204" charset="-122"/>
                  <a:ea typeface="微软雅黑" panose="020B0503020204020204" charset="-122"/>
                </a:rPr>
                <a:t>每年几十次的国际交流合作</a:t>
              </a:r>
              <a:endParaRPr lang="zh-CN" altLang="en-US" sz="1100" dirty="0" smtClean="0">
                <a:solidFill>
                  <a:srgbClr val="000000"/>
                </a:solidFill>
                <a:latin typeface="微软雅黑" panose="020B0503020204020204" charset="-122"/>
                <a:ea typeface="微软雅黑" panose="020B0503020204020204" charset="-122"/>
              </a:endParaRPr>
            </a:p>
          </p:txBody>
        </p:sp>
        <p:pic>
          <p:nvPicPr>
            <p:cNvPr id="306" name="Picture 77" descr="Logo"/>
            <p:cNvPicPr>
              <a:picLocks noChangeAspect="1" noChangeArrowheads="1"/>
            </p:cNvPicPr>
            <p:nvPr/>
          </p:nvPicPr>
          <p:blipFill>
            <a:blip r:embed="rId1" cstate="print"/>
            <a:srcRect/>
            <a:stretch>
              <a:fillRect/>
            </a:stretch>
          </p:blipFill>
          <p:spPr bwMode="auto">
            <a:xfrm>
              <a:off x="3116916" y="4794313"/>
              <a:ext cx="185689" cy="247593"/>
            </a:xfrm>
            <a:prstGeom prst="rect">
              <a:avLst/>
            </a:prstGeom>
            <a:noFill/>
            <a:ln w="9525">
              <a:noFill/>
              <a:miter lim="800000"/>
              <a:headEnd/>
              <a:tailEnd/>
            </a:ln>
          </p:spPr>
        </p:pic>
        <p:pic>
          <p:nvPicPr>
            <p:cNvPr id="336" name="Picture 77" descr="Logo"/>
            <p:cNvPicPr>
              <a:picLocks noChangeAspect="1" noChangeArrowheads="1"/>
            </p:cNvPicPr>
            <p:nvPr/>
          </p:nvPicPr>
          <p:blipFill>
            <a:blip r:embed="rId1" cstate="print"/>
            <a:srcRect/>
            <a:stretch>
              <a:fillRect/>
            </a:stretch>
          </p:blipFill>
          <p:spPr bwMode="auto">
            <a:xfrm>
              <a:off x="1729274" y="2490265"/>
              <a:ext cx="185689" cy="247593"/>
            </a:xfrm>
            <a:prstGeom prst="rect">
              <a:avLst/>
            </a:prstGeom>
            <a:noFill/>
            <a:ln w="9525">
              <a:noFill/>
              <a:miter lim="800000"/>
              <a:headEnd/>
              <a:tailEnd/>
            </a:ln>
          </p:spPr>
        </p:pic>
        <p:pic>
          <p:nvPicPr>
            <p:cNvPr id="337" name="Picture 77" descr="Logo"/>
            <p:cNvPicPr>
              <a:picLocks noChangeAspect="1" noChangeArrowheads="1"/>
            </p:cNvPicPr>
            <p:nvPr/>
          </p:nvPicPr>
          <p:blipFill>
            <a:blip r:embed="rId1" cstate="print"/>
            <a:srcRect/>
            <a:stretch>
              <a:fillRect/>
            </a:stretch>
          </p:blipFill>
          <p:spPr bwMode="auto">
            <a:xfrm>
              <a:off x="6289235" y="2730897"/>
              <a:ext cx="185689" cy="247593"/>
            </a:xfrm>
            <a:prstGeom prst="rect">
              <a:avLst/>
            </a:prstGeom>
            <a:noFill/>
            <a:ln w="9525">
              <a:noFill/>
              <a:miter lim="800000"/>
              <a:headEnd/>
              <a:tailEnd/>
            </a:ln>
          </p:spPr>
        </p:pic>
        <p:pic>
          <p:nvPicPr>
            <p:cNvPr id="338" name="Picture 77" descr="Logo"/>
            <p:cNvPicPr>
              <a:picLocks noChangeAspect="1" noChangeArrowheads="1"/>
            </p:cNvPicPr>
            <p:nvPr/>
          </p:nvPicPr>
          <p:blipFill>
            <a:blip r:embed="rId1" cstate="print"/>
            <a:srcRect/>
            <a:stretch>
              <a:fillRect/>
            </a:stretch>
          </p:blipFill>
          <p:spPr bwMode="auto">
            <a:xfrm>
              <a:off x="6770501" y="2185465"/>
              <a:ext cx="185689" cy="247593"/>
            </a:xfrm>
            <a:prstGeom prst="rect">
              <a:avLst/>
            </a:prstGeom>
            <a:noFill/>
            <a:ln w="9525">
              <a:noFill/>
              <a:miter lim="800000"/>
              <a:headEnd/>
              <a:tailEnd/>
            </a:ln>
          </p:spPr>
        </p:pic>
        <p:grpSp>
          <p:nvGrpSpPr>
            <p:cNvPr id="6" name="组合 346"/>
            <p:cNvGrpSpPr/>
            <p:nvPr/>
          </p:nvGrpSpPr>
          <p:grpSpPr>
            <a:xfrm>
              <a:off x="3597451" y="1184176"/>
              <a:ext cx="1875423" cy="995215"/>
              <a:chOff x="3561346" y="888130"/>
              <a:chExt cx="1875423" cy="746411"/>
            </a:xfrm>
          </p:grpSpPr>
          <p:sp>
            <p:nvSpPr>
              <p:cNvPr id="346" name="圆角矩形标注 345"/>
              <p:cNvSpPr/>
              <p:nvPr/>
            </p:nvSpPr>
            <p:spPr bwMode="auto">
              <a:xfrm>
                <a:off x="3561346" y="933953"/>
                <a:ext cx="1852865" cy="685800"/>
              </a:xfrm>
              <a:prstGeom prst="wedgeRoundRectCallout">
                <a:avLst>
                  <a:gd name="adj1" fmla="val -19697"/>
                  <a:gd name="adj2" fmla="val 115132"/>
                  <a:gd name="adj3" fmla="val 16667"/>
                </a:avLst>
              </a:prstGeom>
              <a:solidFill>
                <a:schemeClr val="bg1">
                  <a:lumMod val="65000"/>
                </a:schemeClr>
              </a:solidFill>
              <a:ln w="254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微软雅黑" panose="020B0503020204020204" charset="-122"/>
                  <a:ea typeface="微软雅黑" panose="020B0503020204020204" charset="-122"/>
                </a:endParaRPr>
              </a:p>
            </p:txBody>
          </p:sp>
          <p:sp>
            <p:nvSpPr>
              <p:cNvPr id="339" name="矩形 338"/>
              <p:cNvSpPr/>
              <p:nvPr/>
            </p:nvSpPr>
            <p:spPr>
              <a:xfrm>
                <a:off x="3592600" y="888130"/>
                <a:ext cx="1844169" cy="746411"/>
              </a:xfrm>
              <a:prstGeom prst="rect">
                <a:avLst/>
              </a:prstGeom>
              <a:ln>
                <a:noFill/>
              </a:ln>
            </p:spPr>
            <p:txBody>
              <a:bodyPr wrap="square">
                <a:spAutoFit/>
              </a:bodyPr>
              <a:lstStyle/>
              <a:p>
                <a:pPr>
                  <a:lnSpc>
                    <a:spcPct val="150000"/>
                  </a:lnSpc>
                </a:pPr>
                <a:r>
                  <a:rPr lang="zh-CN" altLang="en-US" sz="1100" b="1" dirty="0" smtClean="0">
                    <a:solidFill>
                      <a:srgbClr val="C00000"/>
                    </a:solidFill>
                    <a:latin typeface="微软雅黑" panose="020B0503020204020204" charset="-122"/>
                    <a:ea typeface="微软雅黑" panose="020B0503020204020204" charset="-122"/>
                    <a:sym typeface="Arial" panose="020B0604020202020204"/>
                  </a:rPr>
                  <a:t>英国</a:t>
                </a:r>
                <a:endParaRPr lang="zh-CN" altLang="en-US" sz="11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pPr>
                <a:r>
                  <a:rPr lang="zh-CN" altLang="en-US" sz="700" dirty="0" smtClean="0">
                    <a:solidFill>
                      <a:srgbClr val="000000"/>
                    </a:solidFill>
                    <a:latin typeface="微软雅黑" panose="020B0503020204020204" charset="-122"/>
                    <a:ea typeface="微软雅黑" panose="020B0503020204020204" charset="-122"/>
                    <a:sym typeface="Arial" panose="020B0604020202020204"/>
                  </a:rPr>
                  <a:t>开展“海外优秀大学生赴华为工作体验项目”，向王子基金会提供资助</a:t>
                </a:r>
                <a:endParaRPr lang="en-US" altLang="zh-CN" sz="700" dirty="0" smtClean="0">
                  <a:solidFill>
                    <a:srgbClr val="000000"/>
                  </a:solidFill>
                  <a:latin typeface="微软雅黑" panose="020B0503020204020204" charset="-122"/>
                  <a:ea typeface="微软雅黑" panose="020B0503020204020204" charset="-122"/>
                  <a:sym typeface="Arial" panose="020B0604020202020204"/>
                </a:endParaRPr>
              </a:p>
            </p:txBody>
          </p:sp>
        </p:grpSp>
        <p:grpSp>
          <p:nvGrpSpPr>
            <p:cNvPr id="7" name="组合 353"/>
            <p:cNvGrpSpPr/>
            <p:nvPr/>
          </p:nvGrpSpPr>
          <p:grpSpPr>
            <a:xfrm>
              <a:off x="4359622" y="2069433"/>
              <a:ext cx="1058787" cy="997332"/>
              <a:chOff x="9015841" y="1287379"/>
              <a:chExt cx="1058787" cy="747999"/>
            </a:xfrm>
          </p:grpSpPr>
          <p:sp>
            <p:nvSpPr>
              <p:cNvPr id="350" name="圆角矩形标注 349"/>
              <p:cNvSpPr/>
              <p:nvPr/>
            </p:nvSpPr>
            <p:spPr bwMode="auto">
              <a:xfrm>
                <a:off x="9015841" y="1287379"/>
                <a:ext cx="1022278" cy="652973"/>
              </a:xfrm>
              <a:prstGeom prst="wedgeRoundRectCallout">
                <a:avLst>
                  <a:gd name="adj1" fmla="val -28139"/>
                  <a:gd name="adj2" fmla="val 82672"/>
                  <a:gd name="adj3" fmla="val 16667"/>
                </a:avLst>
              </a:prstGeom>
              <a:solidFill>
                <a:schemeClr val="bg1">
                  <a:lumMod val="65000"/>
                </a:schemeClr>
              </a:solidFill>
              <a:ln w="254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微软雅黑" panose="020B0503020204020204" charset="-122"/>
                  <a:ea typeface="微软雅黑" panose="020B0503020204020204" charset="-122"/>
                </a:endParaRPr>
              </a:p>
            </p:txBody>
          </p:sp>
          <p:sp>
            <p:nvSpPr>
              <p:cNvPr id="348" name="矩形 347"/>
              <p:cNvSpPr/>
              <p:nvPr/>
            </p:nvSpPr>
            <p:spPr>
              <a:xfrm>
                <a:off x="9052350" y="1288967"/>
                <a:ext cx="1022278" cy="746411"/>
              </a:xfrm>
              <a:prstGeom prst="rect">
                <a:avLst/>
              </a:prstGeom>
              <a:ln>
                <a:noFill/>
              </a:ln>
            </p:spPr>
            <p:txBody>
              <a:bodyPr wrap="square">
                <a:spAutoFit/>
              </a:bodyPr>
              <a:lstStyle/>
              <a:p>
                <a:pPr>
                  <a:lnSpc>
                    <a:spcPct val="150000"/>
                  </a:lnSpc>
                </a:pPr>
                <a:r>
                  <a:rPr lang="zh-CN" altLang="en-US" sz="1100" b="1" dirty="0" smtClean="0">
                    <a:solidFill>
                      <a:srgbClr val="C00000"/>
                    </a:solidFill>
                    <a:latin typeface="微软雅黑" panose="020B0503020204020204" charset="-122"/>
                    <a:ea typeface="微软雅黑" panose="020B0503020204020204" charset="-122"/>
                    <a:sym typeface="Arial" panose="020B0604020202020204"/>
                  </a:rPr>
                  <a:t>法国</a:t>
                </a:r>
                <a:endParaRPr lang="zh-CN" altLang="en-US" sz="11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pPr>
                <a:r>
                  <a:rPr lang="zh-CN" altLang="en-US" sz="700" dirty="0" smtClean="0">
                    <a:solidFill>
                      <a:srgbClr val="000000"/>
                    </a:solidFill>
                    <a:latin typeface="微软雅黑" panose="020B0503020204020204" charset="-122"/>
                    <a:ea typeface="微软雅黑" panose="020B0503020204020204" charset="-122"/>
                    <a:sym typeface="Arial" panose="020B0604020202020204"/>
                  </a:rPr>
                  <a:t>在</a:t>
                </a:r>
                <a:r>
                  <a:rPr lang="en-US" altLang="zh-CN" sz="700" dirty="0" smtClean="0">
                    <a:solidFill>
                      <a:srgbClr val="000000"/>
                    </a:solidFill>
                    <a:latin typeface="微软雅黑" panose="020B0503020204020204" charset="-122"/>
                    <a:ea typeface="微软雅黑" panose="020B0503020204020204" charset="-122"/>
                    <a:sym typeface="Arial" panose="020B0604020202020204"/>
                  </a:rPr>
                  <a:t>ESIEE</a:t>
                </a:r>
                <a:r>
                  <a:rPr lang="zh-CN" altLang="en-US" sz="700" dirty="0" smtClean="0">
                    <a:solidFill>
                      <a:srgbClr val="000000"/>
                    </a:solidFill>
                    <a:latin typeface="微软雅黑" panose="020B0503020204020204" charset="-122"/>
                    <a:ea typeface="微软雅黑" panose="020B0503020204020204" charset="-122"/>
                    <a:sym typeface="Arial" panose="020B0604020202020204"/>
                  </a:rPr>
                  <a:t>工程师学院组织首届技术会议</a:t>
                </a:r>
                <a:endParaRPr lang="zh-CN" altLang="en-US" sz="700" dirty="0" smtClean="0">
                  <a:solidFill>
                    <a:srgbClr val="000000"/>
                  </a:solidFill>
                  <a:latin typeface="微软雅黑" panose="020B0503020204020204" charset="-122"/>
                  <a:ea typeface="微软雅黑" panose="020B0503020204020204" charset="-122"/>
                  <a:sym typeface="Arial" panose="020B0604020202020204"/>
                </a:endParaRPr>
              </a:p>
            </p:txBody>
          </p:sp>
        </p:grpSp>
        <p:grpSp>
          <p:nvGrpSpPr>
            <p:cNvPr id="8" name="组合 359"/>
            <p:cNvGrpSpPr/>
            <p:nvPr/>
          </p:nvGrpSpPr>
          <p:grpSpPr>
            <a:xfrm>
              <a:off x="5322898" y="4730199"/>
              <a:ext cx="2024397" cy="1308652"/>
              <a:chOff x="5322889" y="3547649"/>
              <a:chExt cx="2024397" cy="981489"/>
            </a:xfrm>
          </p:grpSpPr>
          <p:sp>
            <p:nvSpPr>
              <p:cNvPr id="352" name="圆角矩形标注 351"/>
              <p:cNvSpPr/>
              <p:nvPr/>
            </p:nvSpPr>
            <p:spPr bwMode="auto">
              <a:xfrm rot="10800000">
                <a:off x="5323640" y="3547649"/>
                <a:ext cx="1137320" cy="981489"/>
              </a:xfrm>
              <a:prstGeom prst="wedgeRoundRectCallout">
                <a:avLst>
                  <a:gd name="adj1" fmla="val 72417"/>
                  <a:gd name="adj2" fmla="val 50800"/>
                  <a:gd name="adj3" fmla="val 16667"/>
                </a:avLst>
              </a:prstGeom>
              <a:solidFill>
                <a:schemeClr val="bg1">
                  <a:lumMod val="65000"/>
                </a:schemeClr>
              </a:solidFill>
              <a:ln w="254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微软雅黑" panose="020B0503020204020204" charset="-122"/>
                  <a:ea typeface="微软雅黑" panose="020B0503020204020204" charset="-122"/>
                </a:endParaRPr>
              </a:p>
            </p:txBody>
          </p:sp>
          <p:sp>
            <p:nvSpPr>
              <p:cNvPr id="353" name="矩形 352"/>
              <p:cNvSpPr/>
              <p:nvPr/>
            </p:nvSpPr>
            <p:spPr>
              <a:xfrm>
                <a:off x="5322889" y="3709234"/>
                <a:ext cx="2024397" cy="746411"/>
              </a:xfrm>
              <a:prstGeom prst="rect">
                <a:avLst/>
              </a:prstGeom>
              <a:ln>
                <a:noFill/>
              </a:ln>
            </p:spPr>
            <p:txBody>
              <a:bodyPr wrap="square">
                <a:spAutoFit/>
              </a:bodyPr>
              <a:lstStyle/>
              <a:p>
                <a:pPr>
                  <a:lnSpc>
                    <a:spcPct val="150000"/>
                  </a:lnSpc>
                </a:pPr>
                <a:r>
                  <a:rPr lang="zh-CN" altLang="en-US" sz="1100" b="1" dirty="0" smtClean="0">
                    <a:solidFill>
                      <a:srgbClr val="C00000"/>
                    </a:solidFill>
                    <a:latin typeface="微软雅黑" panose="020B0503020204020204" charset="-122"/>
                    <a:ea typeface="微软雅黑" panose="020B0503020204020204" charset="-122"/>
                    <a:sym typeface="Arial" panose="020B0604020202020204"/>
                  </a:rPr>
                  <a:t>坦桑尼亚</a:t>
                </a:r>
                <a:endParaRPr lang="zh-CN" altLang="en-US" sz="11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pPr>
                <a:r>
                  <a:rPr lang="zh-CN" altLang="en-US" sz="700" dirty="0" smtClean="0">
                    <a:solidFill>
                      <a:srgbClr val="000000"/>
                    </a:solidFill>
                    <a:latin typeface="微软雅黑" panose="020B0503020204020204" charset="-122"/>
                    <a:ea typeface="微软雅黑" panose="020B0503020204020204" charset="-122"/>
                    <a:sym typeface="Arial" panose="020B0604020202020204"/>
                  </a:rPr>
                  <a:t>通过“华为</a:t>
                </a:r>
                <a:r>
                  <a:rPr lang="en-US" altLang="zh-CN" sz="700" dirty="0" smtClean="0">
                    <a:solidFill>
                      <a:srgbClr val="000000"/>
                    </a:solidFill>
                    <a:latin typeface="微软雅黑" panose="020B0503020204020204" charset="-122"/>
                    <a:ea typeface="微软雅黑" panose="020B0503020204020204" charset="-122"/>
                    <a:sym typeface="Arial" panose="020B0604020202020204"/>
                  </a:rPr>
                  <a:t>ICT</a:t>
                </a:r>
                <a:r>
                  <a:rPr lang="zh-CN" altLang="en-US" sz="700" dirty="0" smtClean="0">
                    <a:solidFill>
                      <a:srgbClr val="000000"/>
                    </a:solidFill>
                    <a:latin typeface="微软雅黑" panose="020B0503020204020204" charset="-122"/>
                    <a:ea typeface="微软雅黑" panose="020B0503020204020204" charset="-122"/>
                    <a:sym typeface="Arial" panose="020B0604020202020204"/>
                  </a:rPr>
                  <a:t>之星”</a:t>
                </a:r>
                <a:endParaRPr lang="en-US" altLang="zh-CN" sz="700" dirty="0" smtClean="0">
                  <a:solidFill>
                    <a:srgbClr val="000000"/>
                  </a:solidFill>
                  <a:latin typeface="微软雅黑" panose="020B0503020204020204" charset="-122"/>
                  <a:ea typeface="微软雅黑" panose="020B0503020204020204" charset="-122"/>
                  <a:sym typeface="Arial" panose="020B0604020202020204"/>
                </a:endParaRPr>
              </a:p>
              <a:p>
                <a:pPr>
                  <a:lnSpc>
                    <a:spcPct val="150000"/>
                  </a:lnSpc>
                </a:pPr>
                <a:r>
                  <a:rPr lang="zh-CN" altLang="en-US" sz="700" dirty="0" smtClean="0">
                    <a:solidFill>
                      <a:srgbClr val="000000"/>
                    </a:solidFill>
                    <a:latin typeface="微软雅黑" panose="020B0503020204020204" charset="-122"/>
                    <a:ea typeface="微软雅黑" panose="020B0503020204020204" charset="-122"/>
                    <a:sym typeface="Arial" panose="020B0604020202020204"/>
                  </a:rPr>
                  <a:t>项目来改善</a:t>
                </a:r>
                <a:r>
                  <a:rPr lang="en-US" altLang="zh-CN" sz="700" dirty="0" smtClean="0">
                    <a:solidFill>
                      <a:srgbClr val="000000"/>
                    </a:solidFill>
                    <a:latin typeface="微软雅黑" panose="020B0503020204020204" charset="-122"/>
                    <a:ea typeface="微软雅黑" panose="020B0503020204020204" charset="-122"/>
                    <a:sym typeface="Arial" panose="020B0604020202020204"/>
                  </a:rPr>
                  <a:t>ICT</a:t>
                </a:r>
                <a:r>
                  <a:rPr lang="zh-CN" altLang="en-US" sz="700" dirty="0" smtClean="0">
                    <a:solidFill>
                      <a:srgbClr val="000000"/>
                    </a:solidFill>
                    <a:latin typeface="微软雅黑" panose="020B0503020204020204" charset="-122"/>
                    <a:ea typeface="微软雅黑" panose="020B0503020204020204" charset="-122"/>
                    <a:sym typeface="Arial" panose="020B0604020202020204"/>
                  </a:rPr>
                  <a:t>教育</a:t>
                </a:r>
                <a:endParaRPr lang="en-US" altLang="zh-CN" sz="700" dirty="0" smtClean="0">
                  <a:solidFill>
                    <a:srgbClr val="000000"/>
                  </a:solidFill>
                  <a:latin typeface="微软雅黑" panose="020B0503020204020204" charset="-122"/>
                  <a:ea typeface="微软雅黑" panose="020B0503020204020204" charset="-122"/>
                  <a:sym typeface="Arial" panose="020B0604020202020204"/>
                </a:endParaRPr>
              </a:p>
            </p:txBody>
          </p:sp>
        </p:grpSp>
        <p:grpSp>
          <p:nvGrpSpPr>
            <p:cNvPr id="9" name="组合 355"/>
            <p:cNvGrpSpPr/>
            <p:nvPr/>
          </p:nvGrpSpPr>
          <p:grpSpPr>
            <a:xfrm>
              <a:off x="7118025" y="2666595"/>
              <a:ext cx="1878357" cy="1308652"/>
              <a:chOff x="9497846" y="1283873"/>
              <a:chExt cx="1878357" cy="981489"/>
            </a:xfrm>
          </p:grpSpPr>
          <p:sp>
            <p:nvSpPr>
              <p:cNvPr id="357" name="圆角矩形标注 356"/>
              <p:cNvSpPr/>
              <p:nvPr/>
            </p:nvSpPr>
            <p:spPr bwMode="auto">
              <a:xfrm>
                <a:off x="9522659" y="1283873"/>
                <a:ext cx="1852865" cy="981489"/>
              </a:xfrm>
              <a:prstGeom prst="wedgeRoundRectCallout">
                <a:avLst>
                  <a:gd name="adj1" fmla="val -82035"/>
                  <a:gd name="adj2" fmla="val 104737"/>
                  <a:gd name="adj3" fmla="val 16667"/>
                </a:avLst>
              </a:prstGeom>
              <a:solidFill>
                <a:schemeClr val="bg1">
                  <a:lumMod val="65000"/>
                </a:schemeClr>
              </a:solidFill>
              <a:ln w="254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微软雅黑" panose="020B0503020204020204" charset="-122"/>
                  <a:ea typeface="微软雅黑" panose="020B0503020204020204" charset="-122"/>
                </a:endParaRPr>
              </a:p>
            </p:txBody>
          </p:sp>
          <p:sp>
            <p:nvSpPr>
              <p:cNvPr id="358" name="矩形 357"/>
              <p:cNvSpPr/>
              <p:nvPr/>
            </p:nvSpPr>
            <p:spPr>
              <a:xfrm>
                <a:off x="9497846" y="1314403"/>
                <a:ext cx="1878357" cy="926579"/>
              </a:xfrm>
              <a:prstGeom prst="rect">
                <a:avLst/>
              </a:prstGeom>
              <a:ln>
                <a:noFill/>
              </a:ln>
            </p:spPr>
            <p:txBody>
              <a:bodyPr wrap="square">
                <a:spAutoFit/>
              </a:bodyPr>
              <a:lstStyle/>
              <a:p>
                <a:pPr>
                  <a:lnSpc>
                    <a:spcPct val="150000"/>
                  </a:lnSpc>
                </a:pPr>
                <a:r>
                  <a:rPr lang="zh-CN" altLang="en-US" sz="1100" b="1" dirty="0" smtClean="0">
                    <a:solidFill>
                      <a:srgbClr val="C00000"/>
                    </a:solidFill>
                    <a:latin typeface="微软雅黑" panose="020B0503020204020204" charset="-122"/>
                    <a:ea typeface="微软雅黑" panose="020B0503020204020204" charset="-122"/>
                    <a:sym typeface="Arial" panose="020B0604020202020204"/>
                  </a:rPr>
                  <a:t>马来西亚</a:t>
                </a:r>
                <a:endParaRPr lang="zh-CN" altLang="en-US" sz="11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pPr>
                <a:r>
                  <a:rPr lang="zh-CN" altLang="zh-CN" sz="700" dirty="0" smtClean="0">
                    <a:solidFill>
                      <a:srgbClr val="000000"/>
                    </a:solidFill>
                    <a:latin typeface="微软雅黑" panose="020B0503020204020204" charset="-122"/>
                    <a:ea typeface="微软雅黑" panose="020B0503020204020204" charset="-122"/>
                    <a:sym typeface="Arial" panose="020B0604020202020204"/>
                  </a:rPr>
                  <a:t>华为与马来西亚</a:t>
                </a:r>
                <a:r>
                  <a:rPr lang="en-US" altLang="zh-CN" sz="700" dirty="0" smtClean="0">
                    <a:solidFill>
                      <a:srgbClr val="C00000"/>
                    </a:solidFill>
                    <a:latin typeface="微软雅黑" panose="020B0503020204020204" charset="-122"/>
                    <a:ea typeface="微软雅黑" panose="020B0503020204020204" charset="-122"/>
                    <a:sym typeface="Arial" panose="020B0604020202020204"/>
                  </a:rPr>
                  <a:t>10</a:t>
                </a:r>
                <a:r>
                  <a:rPr lang="zh-CN" altLang="zh-CN" sz="700" dirty="0" smtClean="0">
                    <a:solidFill>
                      <a:srgbClr val="000000"/>
                    </a:solidFill>
                    <a:latin typeface="微软雅黑" panose="020B0503020204020204" charset="-122"/>
                    <a:ea typeface="微软雅黑" panose="020B0503020204020204" charset="-122"/>
                    <a:sym typeface="Arial" panose="020B0604020202020204"/>
                  </a:rPr>
                  <a:t>所大学签署合约，在</a:t>
                </a:r>
                <a:r>
                  <a:rPr lang="en-US" altLang="zh-CN" sz="700" dirty="0" smtClean="0">
                    <a:solidFill>
                      <a:srgbClr val="000000"/>
                    </a:solidFill>
                    <a:latin typeface="微软雅黑" panose="020B0503020204020204" charset="-122"/>
                    <a:ea typeface="微软雅黑" panose="020B0503020204020204" charset="-122"/>
                    <a:sym typeface="Arial" panose="020B0604020202020204"/>
                  </a:rPr>
                  <a:t>2016</a:t>
                </a:r>
                <a:r>
                  <a:rPr lang="zh-CN" altLang="zh-CN" sz="700" dirty="0" smtClean="0">
                    <a:solidFill>
                      <a:srgbClr val="000000"/>
                    </a:solidFill>
                    <a:latin typeface="微软雅黑" panose="020B0503020204020204" charset="-122"/>
                    <a:ea typeface="微软雅黑" panose="020B0503020204020204" charset="-122"/>
                    <a:sym typeface="Arial" panose="020B0604020202020204"/>
                  </a:rPr>
                  <a:t>年完成培训</a:t>
                </a:r>
                <a:r>
                  <a:rPr lang="en-US" altLang="zh-CN" sz="700" dirty="0" smtClean="0">
                    <a:solidFill>
                      <a:srgbClr val="C00000"/>
                    </a:solidFill>
                    <a:latin typeface="微软雅黑" panose="020B0503020204020204" charset="-122"/>
                    <a:ea typeface="微软雅黑" panose="020B0503020204020204" charset="-122"/>
                    <a:sym typeface="Arial" panose="020B0604020202020204"/>
                  </a:rPr>
                  <a:t>10000</a:t>
                </a:r>
                <a:r>
                  <a:rPr lang="zh-CN" altLang="zh-CN" sz="700" dirty="0" smtClean="0">
                    <a:solidFill>
                      <a:srgbClr val="C00000"/>
                    </a:solidFill>
                    <a:latin typeface="微软雅黑" panose="020B0503020204020204" charset="-122"/>
                    <a:ea typeface="微软雅黑" panose="020B0503020204020204" charset="-122"/>
                    <a:sym typeface="Arial" panose="020B0604020202020204"/>
                  </a:rPr>
                  <a:t>名</a:t>
                </a:r>
                <a:r>
                  <a:rPr lang="zh-CN" altLang="zh-CN" sz="700" dirty="0" smtClean="0">
                    <a:solidFill>
                      <a:srgbClr val="000000"/>
                    </a:solidFill>
                    <a:latin typeface="微软雅黑" panose="020B0503020204020204" charset="-122"/>
                    <a:ea typeface="微软雅黑" panose="020B0503020204020204" charset="-122"/>
                    <a:sym typeface="Arial" panose="020B0604020202020204"/>
                  </a:rPr>
                  <a:t>马来西亚</a:t>
                </a:r>
                <a:r>
                  <a:rPr lang="en-US" altLang="zh-CN" sz="700" dirty="0" smtClean="0">
                    <a:solidFill>
                      <a:srgbClr val="000000"/>
                    </a:solidFill>
                    <a:latin typeface="微软雅黑" panose="020B0503020204020204" charset="-122"/>
                    <a:ea typeface="微软雅黑" panose="020B0503020204020204" charset="-122"/>
                    <a:sym typeface="Arial" panose="020B0604020202020204"/>
                  </a:rPr>
                  <a:t>ICT</a:t>
                </a:r>
                <a:r>
                  <a:rPr lang="zh-CN" altLang="zh-CN" sz="700" dirty="0" smtClean="0">
                    <a:solidFill>
                      <a:srgbClr val="000000"/>
                    </a:solidFill>
                    <a:latin typeface="微软雅黑" panose="020B0503020204020204" charset="-122"/>
                    <a:ea typeface="微软雅黑" panose="020B0503020204020204" charset="-122"/>
                    <a:sym typeface="Arial" panose="020B0604020202020204"/>
                  </a:rPr>
                  <a:t>专业人才的目标</a:t>
                </a:r>
                <a:endParaRPr lang="en-US" altLang="zh-CN" sz="700" dirty="0" smtClean="0">
                  <a:solidFill>
                    <a:srgbClr val="000000"/>
                  </a:solidFill>
                  <a:latin typeface="微软雅黑" panose="020B0503020204020204" charset="-122"/>
                  <a:ea typeface="微软雅黑" panose="020B0503020204020204" charset="-122"/>
                  <a:sym typeface="Arial" panose="020B0604020202020204"/>
                </a:endParaRPr>
              </a:p>
            </p:txBody>
          </p:sp>
        </p:grpSp>
        <p:sp>
          <p:nvSpPr>
            <p:cNvPr id="359" name="圆角矩形标注 358"/>
            <p:cNvSpPr/>
            <p:nvPr/>
          </p:nvSpPr>
          <p:spPr bwMode="auto">
            <a:xfrm>
              <a:off x="2753184" y="2137159"/>
              <a:ext cx="1015667" cy="1025512"/>
            </a:xfrm>
            <a:prstGeom prst="wedgeRoundRectCallout">
              <a:avLst>
                <a:gd name="adj1" fmla="val 77699"/>
                <a:gd name="adj2" fmla="val 47341"/>
                <a:gd name="adj3" fmla="val 16667"/>
              </a:avLst>
            </a:prstGeom>
            <a:solidFill>
              <a:schemeClr val="bg1">
                <a:lumMod val="65000"/>
              </a:schemeClr>
            </a:solidFill>
            <a:ln w="254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smtClean="0">
                <a:solidFill>
                  <a:srgbClr val="000000"/>
                </a:solidFill>
                <a:latin typeface="微软雅黑" panose="020B0503020204020204" charset="-122"/>
                <a:ea typeface="微软雅黑" panose="020B0503020204020204" charset="-122"/>
              </a:endParaRPr>
            </a:p>
          </p:txBody>
        </p:sp>
        <p:sp>
          <p:nvSpPr>
            <p:cNvPr id="361" name="矩形 360"/>
            <p:cNvSpPr/>
            <p:nvPr/>
          </p:nvSpPr>
          <p:spPr>
            <a:xfrm>
              <a:off x="2753184" y="2190686"/>
              <a:ext cx="939682" cy="995214"/>
            </a:xfrm>
            <a:prstGeom prst="rect">
              <a:avLst/>
            </a:prstGeom>
            <a:ln>
              <a:noFill/>
            </a:ln>
          </p:spPr>
          <p:txBody>
            <a:bodyPr wrap="square">
              <a:spAutoFit/>
            </a:bodyPr>
            <a:lstStyle/>
            <a:p>
              <a:pPr>
                <a:lnSpc>
                  <a:spcPct val="150000"/>
                </a:lnSpc>
              </a:pPr>
              <a:r>
                <a:rPr lang="zh-CN" altLang="en-US" sz="1100" b="1" dirty="0" smtClean="0">
                  <a:solidFill>
                    <a:srgbClr val="C00000"/>
                  </a:solidFill>
                  <a:latin typeface="微软雅黑" panose="020B0503020204020204" charset="-122"/>
                  <a:ea typeface="微软雅黑" panose="020B0503020204020204" charset="-122"/>
                  <a:sym typeface="Arial" panose="020B0604020202020204"/>
                </a:rPr>
                <a:t>西班牙</a:t>
              </a:r>
              <a:endParaRPr lang="zh-CN" altLang="en-US" sz="11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pPr>
              <a:r>
                <a:rPr lang="zh-CN" altLang="en-US" sz="700" dirty="0" smtClean="0">
                  <a:solidFill>
                    <a:srgbClr val="000000"/>
                  </a:solidFill>
                  <a:latin typeface="微软雅黑" panose="020B0503020204020204" charset="-122"/>
                  <a:ea typeface="微软雅黑" panose="020B0503020204020204" charset="-122"/>
                  <a:sym typeface="Arial" panose="020B0604020202020204"/>
                </a:rPr>
                <a:t>开展“播种通信未来种子”计划</a:t>
              </a:r>
              <a:endParaRPr lang="zh-CN" altLang="en-US" sz="700" dirty="0" smtClean="0">
                <a:solidFill>
                  <a:srgbClr val="000000"/>
                </a:solidFill>
                <a:latin typeface="微软雅黑" panose="020B0503020204020204" charset="-122"/>
                <a:ea typeface="微软雅黑" panose="020B0503020204020204" charset="-122"/>
                <a:sym typeface="Arial" panose="020B0604020202020204"/>
              </a:endParaRPr>
            </a:p>
          </p:txBody>
        </p:sp>
        <p:grpSp>
          <p:nvGrpSpPr>
            <p:cNvPr id="10" name="组合 361"/>
            <p:cNvGrpSpPr/>
            <p:nvPr/>
          </p:nvGrpSpPr>
          <p:grpSpPr>
            <a:xfrm>
              <a:off x="511176" y="3645265"/>
              <a:ext cx="1601089" cy="1299499"/>
              <a:chOff x="511175" y="1258213"/>
              <a:chExt cx="1829689" cy="2621297"/>
            </a:xfrm>
          </p:grpSpPr>
          <p:sp>
            <p:nvSpPr>
              <p:cNvPr id="363" name="圆角矩形 362"/>
              <p:cNvSpPr/>
              <p:nvPr/>
            </p:nvSpPr>
            <p:spPr bwMode="auto">
              <a:xfrm>
                <a:off x="511175" y="1258213"/>
                <a:ext cx="1819665" cy="2524531"/>
              </a:xfrm>
              <a:prstGeom prst="roundRect">
                <a:avLst/>
              </a:prstGeom>
              <a:solidFill>
                <a:schemeClr val="bg1">
                  <a:lumMod val="85000"/>
                </a:schemeClr>
              </a:solidFill>
              <a:ln>
                <a:noFill/>
              </a:ln>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364" name="矩形 363"/>
              <p:cNvSpPr/>
              <p:nvPr/>
            </p:nvSpPr>
            <p:spPr>
              <a:xfrm>
                <a:off x="515287" y="1283596"/>
                <a:ext cx="1825577" cy="2595914"/>
              </a:xfrm>
              <a:prstGeom prst="rect">
                <a:avLst/>
              </a:prstGeom>
              <a:ln>
                <a:noFill/>
              </a:ln>
            </p:spPr>
            <p:txBody>
              <a:bodyPr wrap="square">
                <a:spAutoFit/>
              </a:bodyPr>
              <a:lstStyle/>
              <a:p>
                <a:pPr algn="ctr">
                  <a:lnSpc>
                    <a:spcPct val="150000"/>
                  </a:lnSpc>
                </a:pPr>
                <a:r>
                  <a:rPr lang="zh-CN" altLang="en-US" sz="1200" b="1" dirty="0" smtClean="0">
                    <a:solidFill>
                      <a:srgbClr val="C00000"/>
                    </a:solidFill>
                    <a:latin typeface="微软雅黑" panose="020B0503020204020204" charset="-122"/>
                    <a:ea typeface="微软雅黑" panose="020B0503020204020204" charset="-122"/>
                    <a:sym typeface="Arial" panose="020B0604020202020204"/>
                  </a:rPr>
                  <a:t>全球网络学院</a:t>
                </a:r>
                <a:endParaRPr lang="en-US" altLang="zh-CN" sz="12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zh-CN" altLang="zh-CN" sz="1050" dirty="0" smtClean="0">
                    <a:solidFill>
                      <a:srgbClr val="000000"/>
                    </a:solidFill>
                    <a:latin typeface="微软雅黑" panose="020B0503020204020204" charset="-122"/>
                    <a:ea typeface="微软雅黑" panose="020B0503020204020204" charset="-122"/>
                    <a:sym typeface="Arial" panose="020B0604020202020204"/>
                  </a:rPr>
                  <a:t>未来</a:t>
                </a:r>
                <a:r>
                  <a:rPr lang="en-US" altLang="zh-CN" sz="1050" dirty="0" smtClean="0">
                    <a:solidFill>
                      <a:srgbClr val="000000"/>
                    </a:solidFill>
                    <a:latin typeface="微软雅黑" panose="020B0503020204020204" charset="-122"/>
                    <a:ea typeface="微软雅黑" panose="020B0503020204020204" charset="-122"/>
                    <a:sym typeface="Arial" panose="020B0604020202020204"/>
                  </a:rPr>
                  <a:t>3-5</a:t>
                </a:r>
                <a:r>
                  <a:rPr lang="zh-CN" altLang="zh-CN" sz="1050" dirty="0" smtClean="0">
                    <a:solidFill>
                      <a:srgbClr val="000000"/>
                    </a:solidFill>
                    <a:latin typeface="微软雅黑" panose="020B0503020204020204" charset="-122"/>
                    <a:ea typeface="微软雅黑" panose="020B0503020204020204" charset="-122"/>
                    <a:sym typeface="Arial" panose="020B0604020202020204"/>
                  </a:rPr>
                  <a:t>年，全球发展</a:t>
                </a:r>
                <a:r>
                  <a:rPr lang="en-US" altLang="zh-CN" sz="1100" dirty="0" smtClean="0">
                    <a:solidFill>
                      <a:srgbClr val="C00000"/>
                    </a:solidFill>
                    <a:latin typeface="微软雅黑" panose="020B0503020204020204" charset="-122"/>
                    <a:ea typeface="微软雅黑" panose="020B0503020204020204" charset="-122"/>
                    <a:sym typeface="Arial" panose="020B0604020202020204"/>
                  </a:rPr>
                  <a:t>500</a:t>
                </a:r>
                <a:r>
                  <a:rPr lang="zh-CN" altLang="zh-CN" sz="1050" dirty="0" smtClean="0">
                    <a:solidFill>
                      <a:srgbClr val="000000"/>
                    </a:solidFill>
                    <a:latin typeface="微软雅黑" panose="020B0503020204020204" charset="-122"/>
                    <a:ea typeface="微软雅黑" panose="020B0503020204020204" charset="-122"/>
                    <a:sym typeface="Arial" panose="020B0604020202020204"/>
                  </a:rPr>
                  <a:t>家华为网络学院</a:t>
                </a:r>
                <a:endParaRPr lang="en-US" altLang="zh-CN" sz="1050" dirty="0" smtClean="0">
                  <a:solidFill>
                    <a:srgbClr val="000000"/>
                  </a:solidFill>
                  <a:latin typeface="微软雅黑" panose="020B0503020204020204" charset="-122"/>
                  <a:ea typeface="微软雅黑" panose="020B0503020204020204" charset="-122"/>
                  <a:sym typeface="Arial" panose="020B0604020202020204"/>
                </a:endParaRPr>
              </a:p>
            </p:txBody>
          </p:sp>
        </p:grpSp>
        <p:grpSp>
          <p:nvGrpSpPr>
            <p:cNvPr id="11" name="组合 364"/>
            <p:cNvGrpSpPr/>
            <p:nvPr/>
          </p:nvGrpSpPr>
          <p:grpSpPr>
            <a:xfrm>
              <a:off x="511175" y="1164722"/>
              <a:ext cx="2146866" cy="2303002"/>
              <a:chOff x="511175" y="1258216"/>
              <a:chExt cx="1825577" cy="4728407"/>
            </a:xfrm>
          </p:grpSpPr>
          <p:sp>
            <p:nvSpPr>
              <p:cNvPr id="366" name="圆角矩形 365"/>
              <p:cNvSpPr/>
              <p:nvPr/>
            </p:nvSpPr>
            <p:spPr bwMode="auto">
              <a:xfrm>
                <a:off x="511175" y="1258216"/>
                <a:ext cx="1819664" cy="4728407"/>
              </a:xfrm>
              <a:prstGeom prst="roundRect">
                <a:avLst>
                  <a:gd name="adj" fmla="val 8422"/>
                </a:avLst>
              </a:prstGeom>
              <a:solidFill>
                <a:schemeClr val="bg1">
                  <a:lumMod val="85000"/>
                </a:schemeClr>
              </a:solidFill>
              <a:ln>
                <a:noFill/>
              </a:ln>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1600"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367" name="矩形 366"/>
              <p:cNvSpPr/>
              <p:nvPr/>
            </p:nvSpPr>
            <p:spPr>
              <a:xfrm>
                <a:off x="511175" y="1652083"/>
                <a:ext cx="1825577" cy="3840041"/>
              </a:xfrm>
              <a:prstGeom prst="rect">
                <a:avLst/>
              </a:prstGeom>
              <a:ln>
                <a:noFill/>
              </a:ln>
            </p:spPr>
            <p:txBody>
              <a:bodyPr wrap="square">
                <a:spAutoFit/>
              </a:bodyPr>
              <a:lstStyle/>
              <a:p>
                <a:pPr>
                  <a:lnSpc>
                    <a:spcPct val="150000"/>
                  </a:lnSpc>
                </a:pPr>
                <a:r>
                  <a:rPr lang="zh-CN" altLang="en-US" sz="1200" b="1" dirty="0" smtClean="0">
                    <a:solidFill>
                      <a:srgbClr val="C00000"/>
                    </a:solidFill>
                    <a:latin typeface="微软雅黑" panose="020B0503020204020204" charset="-122"/>
                    <a:ea typeface="微软雅黑" panose="020B0503020204020204" charset="-122"/>
                    <a:sym typeface="Arial" panose="020B0604020202020204"/>
                  </a:rPr>
                  <a:t>播种通信未来种子计划</a:t>
                </a:r>
                <a:endParaRPr lang="en-US" altLang="zh-CN" sz="12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zh-CN" altLang="en-US" sz="700" noProof="1" smtClean="0">
                    <a:solidFill>
                      <a:srgbClr val="000000"/>
                    </a:solidFill>
                    <a:latin typeface="微软雅黑" panose="020B0503020204020204" charset="-122"/>
                    <a:ea typeface="微软雅黑" panose="020B0503020204020204" charset="-122"/>
                    <a:sym typeface="Arial" panose="020B0604020202020204"/>
                  </a:rPr>
                  <a:t>华为已经在全球建立了</a:t>
                </a:r>
                <a:r>
                  <a:rPr lang="en-US" altLang="zh-CN" sz="700" b="1" noProof="1" smtClean="0">
                    <a:solidFill>
                      <a:srgbClr val="C00000"/>
                    </a:solidFill>
                    <a:latin typeface="微软雅黑" panose="020B0503020204020204" charset="-122"/>
                    <a:ea typeface="微软雅黑" panose="020B0503020204020204" charset="-122"/>
                    <a:sym typeface="Arial" panose="020B0604020202020204"/>
                  </a:rPr>
                  <a:t>16</a:t>
                </a:r>
                <a:r>
                  <a:rPr lang="zh-CN" altLang="en-US" sz="700" noProof="1" smtClean="0">
                    <a:solidFill>
                      <a:srgbClr val="000000"/>
                    </a:solidFill>
                    <a:latin typeface="微软雅黑" panose="020B0503020204020204" charset="-122"/>
                    <a:ea typeface="微软雅黑" panose="020B0503020204020204" charset="-122"/>
                    <a:sym typeface="Arial" panose="020B0604020202020204"/>
                  </a:rPr>
                  <a:t>个培训中心，涉及</a:t>
                </a:r>
                <a:r>
                  <a:rPr lang="en-US" altLang="zh-CN" sz="700" b="1" noProof="1" smtClean="0">
                    <a:solidFill>
                      <a:srgbClr val="C00000"/>
                    </a:solidFill>
                    <a:latin typeface="微软雅黑" panose="020B0503020204020204" charset="-122"/>
                    <a:ea typeface="微软雅黑" panose="020B0503020204020204" charset="-122"/>
                    <a:sym typeface="Arial" panose="020B0604020202020204"/>
                  </a:rPr>
                  <a:t>14</a:t>
                </a:r>
                <a:r>
                  <a:rPr lang="zh-CN" altLang="en-US" sz="700" noProof="1" smtClean="0">
                    <a:solidFill>
                      <a:srgbClr val="000000"/>
                    </a:solidFill>
                    <a:latin typeface="微软雅黑" panose="020B0503020204020204" charset="-122"/>
                    <a:ea typeface="微软雅黑" panose="020B0503020204020204" charset="-122"/>
                    <a:sym typeface="Arial" panose="020B0604020202020204"/>
                  </a:rPr>
                  <a:t>个国家（法国，德国，英国，俄罗斯，西班牙，印尼，新加坡，泰国等</a:t>
                </a:r>
                <a:r>
                  <a:rPr lang="zh-CN" altLang="en-US" sz="1050" noProof="1" smtClean="0">
                    <a:solidFill>
                      <a:srgbClr val="000000"/>
                    </a:solidFill>
                    <a:latin typeface="微软雅黑" panose="020B0503020204020204" charset="-122"/>
                    <a:ea typeface="微软雅黑" panose="020B0503020204020204" charset="-122"/>
                    <a:sym typeface="Arial" panose="020B0604020202020204"/>
                  </a:rPr>
                  <a:t>）</a:t>
                </a:r>
                <a:endParaRPr lang="en-US" altLang="zh-CN" sz="1050" noProof="1" smtClean="0">
                  <a:solidFill>
                    <a:srgbClr val="0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700" b="1" noProof="1" smtClean="0">
                    <a:solidFill>
                      <a:srgbClr val="C00000"/>
                    </a:solidFill>
                    <a:latin typeface="微软雅黑" panose="020B0503020204020204" charset="-122"/>
                    <a:ea typeface="微软雅黑" panose="020B0503020204020204" charset="-122"/>
                    <a:sym typeface="Arial" panose="020B0604020202020204"/>
                  </a:rPr>
                  <a:t>50</a:t>
                </a:r>
                <a:r>
                  <a:rPr lang="zh-CN" altLang="en-US" sz="700" noProof="1" smtClean="0">
                    <a:solidFill>
                      <a:srgbClr val="000000"/>
                    </a:solidFill>
                    <a:latin typeface="微软雅黑" panose="020B0503020204020204" charset="-122"/>
                    <a:ea typeface="微软雅黑" panose="020B0503020204020204" charset="-122"/>
                    <a:sym typeface="Arial" panose="020B0604020202020204"/>
                  </a:rPr>
                  <a:t>所大学，已经为</a:t>
                </a:r>
                <a:r>
                  <a:rPr lang="zh-CN" altLang="en-US" sz="700" b="1" noProof="1" smtClean="0">
                    <a:solidFill>
                      <a:srgbClr val="C00000"/>
                    </a:solidFill>
                    <a:latin typeface="微软雅黑" panose="020B0503020204020204" charset="-122"/>
                    <a:ea typeface="微软雅黑" panose="020B0503020204020204" charset="-122"/>
                    <a:sym typeface="Arial" panose="020B0604020202020204"/>
                  </a:rPr>
                  <a:t>数千名大学生提供了奖学金</a:t>
                </a:r>
                <a:r>
                  <a:rPr lang="zh-CN" altLang="en-US" sz="700" noProof="1" smtClean="0">
                    <a:solidFill>
                      <a:srgbClr val="000000"/>
                    </a:solidFill>
                    <a:latin typeface="微软雅黑" panose="020B0503020204020204" charset="-122"/>
                    <a:ea typeface="微软雅黑" panose="020B0503020204020204" charset="-122"/>
                    <a:sym typeface="Arial" panose="020B0604020202020204"/>
                  </a:rPr>
                  <a:t>，在当地华为办事处实习以及赴华为工作与体验</a:t>
                </a:r>
                <a:endParaRPr lang="en-US" altLang="zh-CN" sz="700" dirty="0" smtClean="0">
                  <a:solidFill>
                    <a:srgbClr val="000000"/>
                  </a:solidFill>
                  <a:latin typeface="微软雅黑" panose="020B0503020204020204" charset="-122"/>
                  <a:ea typeface="微软雅黑" panose="020B0503020204020204" charset="-122"/>
                  <a:sym typeface="Arial" panose="020B0604020202020204"/>
                </a:endParaRPr>
              </a:p>
            </p:txBody>
          </p:sp>
        </p:grpSp>
      </p:gr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标题 22"/>
          <p:cNvSpPr>
            <a:spLocks noGrp="1"/>
          </p:cNvSpPr>
          <p:nvPr>
            <p:ph type="title"/>
          </p:nvPr>
        </p:nvSpPr>
        <p:spPr/>
        <p:txBody>
          <a:bodyPr lIns="68562" tIns="34281" rIns="68562" bIns="34281"/>
          <a:lstStyle/>
          <a:p>
            <a:r>
              <a:rPr lang="zh-CN" altLang="en-US" sz="2400" dirty="0" smtClean="0">
                <a:latin typeface="微软雅黑" panose="020B0503020204020204" charset="-122"/>
                <a:ea typeface="微软雅黑" panose="020B0503020204020204" charset="-122"/>
                <a:sym typeface="Arial" panose="020B0604020202020204"/>
              </a:rPr>
              <a:t>华为在教育行业（中国）</a:t>
            </a:r>
            <a:endParaRPr lang="zh-CN" altLang="en-US" sz="2400" dirty="0">
              <a:latin typeface="微软雅黑" panose="020B0503020204020204" charset="-122"/>
              <a:ea typeface="微软雅黑" panose="020B0503020204020204" charset="-122"/>
              <a:sym typeface="Arial" panose="020B0604020202020204"/>
            </a:endParaRPr>
          </a:p>
        </p:txBody>
      </p:sp>
      <p:sp>
        <p:nvSpPr>
          <p:cNvPr id="470" name="圆角矩形 469"/>
          <p:cNvSpPr/>
          <p:nvPr/>
        </p:nvSpPr>
        <p:spPr bwMode="auto">
          <a:xfrm>
            <a:off x="472962" y="2001980"/>
            <a:ext cx="2792956" cy="243644"/>
          </a:xfrm>
          <a:prstGeom prst="roundRect">
            <a:avLst>
              <a:gd name="adj" fmla="val 0"/>
            </a:avLst>
          </a:prstGeom>
          <a:solidFill>
            <a:srgbClr val="B90000"/>
          </a:solidFill>
          <a:scene3d>
            <a:camera prst="orthographicFront">
              <a:rot lat="0" lon="0" rev="0"/>
            </a:camera>
            <a:lightRig rig="threePt" dir="t">
              <a:rot lat="0" lon="0" rev="1200000"/>
            </a:lightRig>
          </a:scene3d>
          <a:sp3d/>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90" eaLnBrk="0" hangingPunct="0">
              <a:buClr>
                <a:srgbClr val="000000">
                  <a:lumMod val="85000"/>
                  <a:lumOff val="15000"/>
                </a:srgbClr>
              </a:buClr>
              <a:buSzPct val="60000"/>
              <a:buFont typeface="Wingdings" panose="05000000000000000000" pitchFamily="2" charset="2"/>
              <a:buChar char="l"/>
            </a:pPr>
            <a:endParaRPr lang="zh-CN" altLang="en-US" sz="1200" dirty="0" smtClean="0">
              <a:solidFill>
                <a:prstClr val="white"/>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grpSp>
        <p:nvGrpSpPr>
          <p:cNvPr id="2" name="组合 112"/>
          <p:cNvGrpSpPr/>
          <p:nvPr/>
        </p:nvGrpSpPr>
        <p:grpSpPr>
          <a:xfrm>
            <a:off x="4688450" y="1335787"/>
            <a:ext cx="4060014" cy="2591329"/>
            <a:chOff x="3065396" y="1378980"/>
            <a:chExt cx="3429794" cy="2857273"/>
          </a:xfrm>
        </p:grpSpPr>
        <p:grpSp>
          <p:nvGrpSpPr>
            <p:cNvPr id="3" name="组合 56"/>
            <p:cNvGrpSpPr/>
            <p:nvPr/>
          </p:nvGrpSpPr>
          <p:grpSpPr>
            <a:xfrm>
              <a:off x="3065396" y="1378980"/>
              <a:ext cx="3429794" cy="2857273"/>
              <a:chOff x="1149935" y="1151464"/>
              <a:chExt cx="6101332" cy="4861954"/>
            </a:xfrm>
            <a:effectLst>
              <a:outerShdw blurRad="177800" dist="38100" dir="2700000" algn="tl" rotWithShape="0">
                <a:prstClr val="black">
                  <a:alpha val="40000"/>
                </a:prstClr>
              </a:outerShdw>
            </a:effectLst>
          </p:grpSpPr>
          <p:sp>
            <p:nvSpPr>
              <p:cNvPr id="381" name="Freeform 2"/>
              <p:cNvSpPr/>
              <p:nvPr/>
            </p:nvSpPr>
            <p:spPr bwMode="invGray">
              <a:xfrm>
                <a:off x="4717047" y="5730843"/>
                <a:ext cx="336550" cy="282575"/>
              </a:xfrm>
              <a:custGeom>
                <a:avLst/>
                <a:gdLst>
                  <a:gd name="T0" fmla="*/ 48 w 177"/>
                  <a:gd name="T1" fmla="*/ 16 h 161"/>
                  <a:gd name="T2" fmla="*/ 64 w 177"/>
                  <a:gd name="T3" fmla="*/ 16 h 161"/>
                  <a:gd name="T4" fmla="*/ 80 w 177"/>
                  <a:gd name="T5" fmla="*/ 8 h 161"/>
                  <a:gd name="T6" fmla="*/ 96 w 177"/>
                  <a:gd name="T7" fmla="*/ 16 h 161"/>
                  <a:gd name="T8" fmla="*/ 120 w 177"/>
                  <a:gd name="T9" fmla="*/ 0 h 161"/>
                  <a:gd name="T10" fmla="*/ 152 w 177"/>
                  <a:gd name="T11" fmla="*/ 8 h 161"/>
                  <a:gd name="T12" fmla="*/ 168 w 177"/>
                  <a:gd name="T13" fmla="*/ 0 h 161"/>
                  <a:gd name="T14" fmla="*/ 176 w 177"/>
                  <a:gd name="T15" fmla="*/ 32 h 161"/>
                  <a:gd name="T16" fmla="*/ 152 w 177"/>
                  <a:gd name="T17" fmla="*/ 48 h 161"/>
                  <a:gd name="T18" fmla="*/ 144 w 177"/>
                  <a:gd name="T19" fmla="*/ 104 h 161"/>
                  <a:gd name="T20" fmla="*/ 128 w 177"/>
                  <a:gd name="T21" fmla="*/ 120 h 161"/>
                  <a:gd name="T22" fmla="*/ 128 w 177"/>
                  <a:gd name="T23" fmla="*/ 144 h 161"/>
                  <a:gd name="T24" fmla="*/ 104 w 177"/>
                  <a:gd name="T25" fmla="*/ 136 h 161"/>
                  <a:gd name="T26" fmla="*/ 96 w 177"/>
                  <a:gd name="T27" fmla="*/ 144 h 161"/>
                  <a:gd name="T28" fmla="*/ 96 w 177"/>
                  <a:gd name="T29" fmla="*/ 160 h 161"/>
                  <a:gd name="T30" fmla="*/ 80 w 177"/>
                  <a:gd name="T31" fmla="*/ 160 h 161"/>
                  <a:gd name="T32" fmla="*/ 48 w 177"/>
                  <a:gd name="T33" fmla="*/ 144 h 161"/>
                  <a:gd name="T34" fmla="*/ 8 w 177"/>
                  <a:gd name="T35" fmla="*/ 136 h 161"/>
                  <a:gd name="T36" fmla="*/ 0 w 177"/>
                  <a:gd name="T37" fmla="*/ 88 h 161"/>
                  <a:gd name="T38" fmla="*/ 0 w 177"/>
                  <a:gd name="T39" fmla="*/ 64 h 161"/>
                  <a:gd name="T40" fmla="*/ 40 w 177"/>
                  <a:gd name="T41" fmla="*/ 32 h 161"/>
                  <a:gd name="T42" fmla="*/ 48 w 177"/>
                  <a:gd name="T43" fmla="*/ 1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7" h="161">
                    <a:moveTo>
                      <a:pt x="48" y="16"/>
                    </a:moveTo>
                    <a:lnTo>
                      <a:pt x="64" y="16"/>
                    </a:lnTo>
                    <a:lnTo>
                      <a:pt x="80" y="8"/>
                    </a:lnTo>
                    <a:lnTo>
                      <a:pt x="96" y="16"/>
                    </a:lnTo>
                    <a:lnTo>
                      <a:pt x="120" y="0"/>
                    </a:lnTo>
                    <a:lnTo>
                      <a:pt x="152" y="8"/>
                    </a:lnTo>
                    <a:lnTo>
                      <a:pt x="168" y="0"/>
                    </a:lnTo>
                    <a:lnTo>
                      <a:pt x="176" y="32"/>
                    </a:lnTo>
                    <a:lnTo>
                      <a:pt x="152" y="48"/>
                    </a:lnTo>
                    <a:lnTo>
                      <a:pt x="144" y="104"/>
                    </a:lnTo>
                    <a:lnTo>
                      <a:pt x="128" y="120"/>
                    </a:lnTo>
                    <a:lnTo>
                      <a:pt x="128" y="144"/>
                    </a:lnTo>
                    <a:lnTo>
                      <a:pt x="104" y="136"/>
                    </a:lnTo>
                    <a:lnTo>
                      <a:pt x="96" y="144"/>
                    </a:lnTo>
                    <a:lnTo>
                      <a:pt x="96" y="160"/>
                    </a:lnTo>
                    <a:lnTo>
                      <a:pt x="80" y="160"/>
                    </a:lnTo>
                    <a:lnTo>
                      <a:pt x="48" y="144"/>
                    </a:lnTo>
                    <a:lnTo>
                      <a:pt x="8" y="136"/>
                    </a:lnTo>
                    <a:lnTo>
                      <a:pt x="0" y="88"/>
                    </a:lnTo>
                    <a:lnTo>
                      <a:pt x="0" y="64"/>
                    </a:lnTo>
                    <a:lnTo>
                      <a:pt x="40" y="32"/>
                    </a:lnTo>
                    <a:lnTo>
                      <a:pt x="48" y="16"/>
                    </a:lnTo>
                  </a:path>
                </a:pathLst>
              </a:custGeom>
              <a:solidFill>
                <a:schemeClr val="bg2">
                  <a:lumMod val="20000"/>
                  <a:lumOff val="80000"/>
                </a:schemeClr>
              </a:solidFill>
              <a:ln w="254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2" name="Freeform 4"/>
              <p:cNvSpPr/>
              <p:nvPr/>
            </p:nvSpPr>
            <p:spPr bwMode="invGray">
              <a:xfrm>
                <a:off x="5908242" y="1151464"/>
                <a:ext cx="1343025" cy="1225550"/>
              </a:xfrm>
              <a:custGeom>
                <a:avLst/>
                <a:gdLst>
                  <a:gd name="T0" fmla="*/ 16 w 705"/>
                  <a:gd name="T1" fmla="*/ 64 h 697"/>
                  <a:gd name="T2" fmla="*/ 32 w 705"/>
                  <a:gd name="T3" fmla="*/ 104 h 697"/>
                  <a:gd name="T4" fmla="*/ 72 w 705"/>
                  <a:gd name="T5" fmla="*/ 104 h 697"/>
                  <a:gd name="T6" fmla="*/ 104 w 705"/>
                  <a:gd name="T7" fmla="*/ 176 h 697"/>
                  <a:gd name="T8" fmla="*/ 160 w 705"/>
                  <a:gd name="T9" fmla="*/ 160 h 697"/>
                  <a:gd name="T10" fmla="*/ 232 w 705"/>
                  <a:gd name="T11" fmla="*/ 168 h 697"/>
                  <a:gd name="T12" fmla="*/ 216 w 705"/>
                  <a:gd name="T13" fmla="*/ 312 h 697"/>
                  <a:gd name="T14" fmla="*/ 192 w 705"/>
                  <a:gd name="T15" fmla="*/ 392 h 697"/>
                  <a:gd name="T16" fmla="*/ 104 w 705"/>
                  <a:gd name="T17" fmla="*/ 464 h 697"/>
                  <a:gd name="T18" fmla="*/ 152 w 705"/>
                  <a:gd name="T19" fmla="*/ 488 h 697"/>
                  <a:gd name="T20" fmla="*/ 136 w 705"/>
                  <a:gd name="T21" fmla="*/ 520 h 697"/>
                  <a:gd name="T22" fmla="*/ 176 w 705"/>
                  <a:gd name="T23" fmla="*/ 544 h 697"/>
                  <a:gd name="T24" fmla="*/ 192 w 705"/>
                  <a:gd name="T25" fmla="*/ 576 h 697"/>
                  <a:gd name="T26" fmla="*/ 288 w 705"/>
                  <a:gd name="T27" fmla="*/ 584 h 697"/>
                  <a:gd name="T28" fmla="*/ 320 w 705"/>
                  <a:gd name="T29" fmla="*/ 592 h 697"/>
                  <a:gd name="T30" fmla="*/ 384 w 705"/>
                  <a:gd name="T31" fmla="*/ 640 h 697"/>
                  <a:gd name="T32" fmla="*/ 424 w 705"/>
                  <a:gd name="T33" fmla="*/ 664 h 697"/>
                  <a:gd name="T34" fmla="*/ 432 w 705"/>
                  <a:gd name="T35" fmla="*/ 624 h 697"/>
                  <a:gd name="T36" fmla="*/ 480 w 705"/>
                  <a:gd name="T37" fmla="*/ 696 h 697"/>
                  <a:gd name="T38" fmla="*/ 496 w 705"/>
                  <a:gd name="T39" fmla="*/ 680 h 697"/>
                  <a:gd name="T40" fmla="*/ 552 w 705"/>
                  <a:gd name="T41" fmla="*/ 680 h 697"/>
                  <a:gd name="T42" fmla="*/ 592 w 705"/>
                  <a:gd name="T43" fmla="*/ 632 h 697"/>
                  <a:gd name="T44" fmla="*/ 600 w 705"/>
                  <a:gd name="T45" fmla="*/ 528 h 697"/>
                  <a:gd name="T46" fmla="*/ 664 w 705"/>
                  <a:gd name="T47" fmla="*/ 536 h 697"/>
                  <a:gd name="T48" fmla="*/ 680 w 705"/>
                  <a:gd name="T49" fmla="*/ 344 h 697"/>
                  <a:gd name="T50" fmla="*/ 696 w 705"/>
                  <a:gd name="T51" fmla="*/ 296 h 697"/>
                  <a:gd name="T52" fmla="*/ 704 w 705"/>
                  <a:gd name="T53" fmla="*/ 256 h 697"/>
                  <a:gd name="T54" fmla="*/ 608 w 705"/>
                  <a:gd name="T55" fmla="*/ 320 h 697"/>
                  <a:gd name="T56" fmla="*/ 560 w 705"/>
                  <a:gd name="T57" fmla="*/ 360 h 697"/>
                  <a:gd name="T58" fmla="*/ 488 w 705"/>
                  <a:gd name="T59" fmla="*/ 304 h 697"/>
                  <a:gd name="T60" fmla="*/ 440 w 705"/>
                  <a:gd name="T61" fmla="*/ 280 h 697"/>
                  <a:gd name="T62" fmla="*/ 376 w 705"/>
                  <a:gd name="T63" fmla="*/ 256 h 697"/>
                  <a:gd name="T64" fmla="*/ 360 w 705"/>
                  <a:gd name="T65" fmla="*/ 240 h 697"/>
                  <a:gd name="T66" fmla="*/ 336 w 705"/>
                  <a:gd name="T67" fmla="*/ 248 h 697"/>
                  <a:gd name="T68" fmla="*/ 264 w 705"/>
                  <a:gd name="T69" fmla="*/ 128 h 697"/>
                  <a:gd name="T70" fmla="*/ 248 w 705"/>
                  <a:gd name="T71" fmla="*/ 88 h 697"/>
                  <a:gd name="T72" fmla="*/ 144 w 705"/>
                  <a:gd name="T73" fmla="*/ 24 h 697"/>
                  <a:gd name="T74" fmla="*/ 16 w 705"/>
                  <a:gd name="T75" fmla="*/ 16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5" h="697">
                    <a:moveTo>
                      <a:pt x="8" y="32"/>
                    </a:moveTo>
                    <a:lnTo>
                      <a:pt x="16" y="64"/>
                    </a:lnTo>
                    <a:lnTo>
                      <a:pt x="0" y="96"/>
                    </a:lnTo>
                    <a:lnTo>
                      <a:pt x="32" y="104"/>
                    </a:lnTo>
                    <a:lnTo>
                      <a:pt x="48" y="88"/>
                    </a:lnTo>
                    <a:lnTo>
                      <a:pt x="72" y="104"/>
                    </a:lnTo>
                    <a:lnTo>
                      <a:pt x="88" y="152"/>
                    </a:lnTo>
                    <a:lnTo>
                      <a:pt x="104" y="176"/>
                    </a:lnTo>
                    <a:lnTo>
                      <a:pt x="144" y="160"/>
                    </a:lnTo>
                    <a:lnTo>
                      <a:pt x="160" y="160"/>
                    </a:lnTo>
                    <a:lnTo>
                      <a:pt x="192" y="128"/>
                    </a:lnTo>
                    <a:lnTo>
                      <a:pt x="232" y="168"/>
                    </a:lnTo>
                    <a:lnTo>
                      <a:pt x="208" y="248"/>
                    </a:lnTo>
                    <a:lnTo>
                      <a:pt x="216" y="312"/>
                    </a:lnTo>
                    <a:lnTo>
                      <a:pt x="192" y="336"/>
                    </a:lnTo>
                    <a:lnTo>
                      <a:pt x="192" y="392"/>
                    </a:lnTo>
                    <a:lnTo>
                      <a:pt x="176" y="368"/>
                    </a:lnTo>
                    <a:lnTo>
                      <a:pt x="104" y="464"/>
                    </a:lnTo>
                    <a:lnTo>
                      <a:pt x="128" y="504"/>
                    </a:lnTo>
                    <a:lnTo>
                      <a:pt x="152" y="488"/>
                    </a:lnTo>
                    <a:lnTo>
                      <a:pt x="160" y="504"/>
                    </a:lnTo>
                    <a:lnTo>
                      <a:pt x="136" y="520"/>
                    </a:lnTo>
                    <a:lnTo>
                      <a:pt x="136" y="544"/>
                    </a:lnTo>
                    <a:lnTo>
                      <a:pt x="176" y="544"/>
                    </a:lnTo>
                    <a:lnTo>
                      <a:pt x="192" y="536"/>
                    </a:lnTo>
                    <a:lnTo>
                      <a:pt x="192" y="576"/>
                    </a:lnTo>
                    <a:lnTo>
                      <a:pt x="232" y="600"/>
                    </a:lnTo>
                    <a:lnTo>
                      <a:pt x="288" y="584"/>
                    </a:lnTo>
                    <a:lnTo>
                      <a:pt x="288" y="608"/>
                    </a:lnTo>
                    <a:lnTo>
                      <a:pt x="320" y="592"/>
                    </a:lnTo>
                    <a:lnTo>
                      <a:pt x="368" y="640"/>
                    </a:lnTo>
                    <a:lnTo>
                      <a:pt x="384" y="640"/>
                    </a:lnTo>
                    <a:lnTo>
                      <a:pt x="400" y="672"/>
                    </a:lnTo>
                    <a:lnTo>
                      <a:pt x="424" y="664"/>
                    </a:lnTo>
                    <a:lnTo>
                      <a:pt x="424" y="632"/>
                    </a:lnTo>
                    <a:lnTo>
                      <a:pt x="432" y="624"/>
                    </a:lnTo>
                    <a:lnTo>
                      <a:pt x="432" y="664"/>
                    </a:lnTo>
                    <a:lnTo>
                      <a:pt x="480" y="696"/>
                    </a:lnTo>
                    <a:lnTo>
                      <a:pt x="488" y="672"/>
                    </a:lnTo>
                    <a:lnTo>
                      <a:pt x="496" y="680"/>
                    </a:lnTo>
                    <a:lnTo>
                      <a:pt x="528" y="648"/>
                    </a:lnTo>
                    <a:lnTo>
                      <a:pt x="552" y="680"/>
                    </a:lnTo>
                    <a:lnTo>
                      <a:pt x="600" y="680"/>
                    </a:lnTo>
                    <a:lnTo>
                      <a:pt x="592" y="632"/>
                    </a:lnTo>
                    <a:lnTo>
                      <a:pt x="568" y="576"/>
                    </a:lnTo>
                    <a:lnTo>
                      <a:pt x="600" y="528"/>
                    </a:lnTo>
                    <a:lnTo>
                      <a:pt x="632" y="520"/>
                    </a:lnTo>
                    <a:lnTo>
                      <a:pt x="664" y="536"/>
                    </a:lnTo>
                    <a:lnTo>
                      <a:pt x="688" y="424"/>
                    </a:lnTo>
                    <a:lnTo>
                      <a:pt x="680" y="344"/>
                    </a:lnTo>
                    <a:lnTo>
                      <a:pt x="696" y="328"/>
                    </a:lnTo>
                    <a:lnTo>
                      <a:pt x="696" y="296"/>
                    </a:lnTo>
                    <a:lnTo>
                      <a:pt x="680" y="288"/>
                    </a:lnTo>
                    <a:lnTo>
                      <a:pt x="704" y="256"/>
                    </a:lnTo>
                    <a:lnTo>
                      <a:pt x="680" y="256"/>
                    </a:lnTo>
                    <a:lnTo>
                      <a:pt x="608" y="320"/>
                    </a:lnTo>
                    <a:lnTo>
                      <a:pt x="608" y="336"/>
                    </a:lnTo>
                    <a:lnTo>
                      <a:pt x="560" y="360"/>
                    </a:lnTo>
                    <a:lnTo>
                      <a:pt x="520" y="360"/>
                    </a:lnTo>
                    <a:lnTo>
                      <a:pt x="488" y="304"/>
                    </a:lnTo>
                    <a:lnTo>
                      <a:pt x="488" y="280"/>
                    </a:lnTo>
                    <a:lnTo>
                      <a:pt x="440" y="280"/>
                    </a:lnTo>
                    <a:lnTo>
                      <a:pt x="416" y="256"/>
                    </a:lnTo>
                    <a:lnTo>
                      <a:pt x="376" y="256"/>
                    </a:lnTo>
                    <a:lnTo>
                      <a:pt x="376" y="240"/>
                    </a:lnTo>
                    <a:lnTo>
                      <a:pt x="360" y="240"/>
                    </a:lnTo>
                    <a:lnTo>
                      <a:pt x="360" y="256"/>
                    </a:lnTo>
                    <a:lnTo>
                      <a:pt x="336" y="248"/>
                    </a:lnTo>
                    <a:lnTo>
                      <a:pt x="296" y="176"/>
                    </a:lnTo>
                    <a:lnTo>
                      <a:pt x="264" y="128"/>
                    </a:lnTo>
                    <a:lnTo>
                      <a:pt x="248" y="104"/>
                    </a:lnTo>
                    <a:lnTo>
                      <a:pt x="248" y="88"/>
                    </a:lnTo>
                    <a:lnTo>
                      <a:pt x="200" y="24"/>
                    </a:lnTo>
                    <a:lnTo>
                      <a:pt x="144" y="24"/>
                    </a:lnTo>
                    <a:lnTo>
                      <a:pt x="104" y="0"/>
                    </a:lnTo>
                    <a:lnTo>
                      <a:pt x="16" y="16"/>
                    </a:lnTo>
                    <a:lnTo>
                      <a:pt x="8" y="32"/>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3" name="Freeform 5"/>
              <p:cNvSpPr/>
              <p:nvPr/>
            </p:nvSpPr>
            <p:spPr bwMode="invGray">
              <a:xfrm>
                <a:off x="6043180" y="2083252"/>
                <a:ext cx="1008062" cy="706437"/>
              </a:xfrm>
              <a:custGeom>
                <a:avLst/>
                <a:gdLst>
                  <a:gd name="T0" fmla="*/ 528 w 529"/>
                  <a:gd name="T1" fmla="*/ 144 h 401"/>
                  <a:gd name="T2" fmla="*/ 480 w 529"/>
                  <a:gd name="T3" fmla="*/ 144 h 401"/>
                  <a:gd name="T4" fmla="*/ 456 w 529"/>
                  <a:gd name="T5" fmla="*/ 120 h 401"/>
                  <a:gd name="T6" fmla="*/ 424 w 529"/>
                  <a:gd name="T7" fmla="*/ 152 h 401"/>
                  <a:gd name="T8" fmla="*/ 416 w 529"/>
                  <a:gd name="T9" fmla="*/ 136 h 401"/>
                  <a:gd name="T10" fmla="*/ 408 w 529"/>
                  <a:gd name="T11" fmla="*/ 160 h 401"/>
                  <a:gd name="T12" fmla="*/ 360 w 529"/>
                  <a:gd name="T13" fmla="*/ 128 h 401"/>
                  <a:gd name="T14" fmla="*/ 360 w 529"/>
                  <a:gd name="T15" fmla="*/ 88 h 401"/>
                  <a:gd name="T16" fmla="*/ 344 w 529"/>
                  <a:gd name="T17" fmla="*/ 96 h 401"/>
                  <a:gd name="T18" fmla="*/ 352 w 529"/>
                  <a:gd name="T19" fmla="*/ 128 h 401"/>
                  <a:gd name="T20" fmla="*/ 328 w 529"/>
                  <a:gd name="T21" fmla="*/ 128 h 401"/>
                  <a:gd name="T22" fmla="*/ 312 w 529"/>
                  <a:gd name="T23" fmla="*/ 104 h 401"/>
                  <a:gd name="T24" fmla="*/ 296 w 529"/>
                  <a:gd name="T25" fmla="*/ 104 h 401"/>
                  <a:gd name="T26" fmla="*/ 248 w 529"/>
                  <a:gd name="T27" fmla="*/ 56 h 401"/>
                  <a:gd name="T28" fmla="*/ 216 w 529"/>
                  <a:gd name="T29" fmla="*/ 72 h 401"/>
                  <a:gd name="T30" fmla="*/ 216 w 529"/>
                  <a:gd name="T31" fmla="*/ 56 h 401"/>
                  <a:gd name="T32" fmla="*/ 160 w 529"/>
                  <a:gd name="T33" fmla="*/ 64 h 401"/>
                  <a:gd name="T34" fmla="*/ 120 w 529"/>
                  <a:gd name="T35" fmla="*/ 40 h 401"/>
                  <a:gd name="T36" fmla="*/ 120 w 529"/>
                  <a:gd name="T37" fmla="*/ 0 h 401"/>
                  <a:gd name="T38" fmla="*/ 104 w 529"/>
                  <a:gd name="T39" fmla="*/ 8 h 401"/>
                  <a:gd name="T40" fmla="*/ 64 w 529"/>
                  <a:gd name="T41" fmla="*/ 8 h 401"/>
                  <a:gd name="T42" fmla="*/ 72 w 529"/>
                  <a:gd name="T43" fmla="*/ 56 h 401"/>
                  <a:gd name="T44" fmla="*/ 48 w 529"/>
                  <a:gd name="T45" fmla="*/ 56 h 401"/>
                  <a:gd name="T46" fmla="*/ 8 w 529"/>
                  <a:gd name="T47" fmla="*/ 32 h 401"/>
                  <a:gd name="T48" fmla="*/ 0 w 529"/>
                  <a:gd name="T49" fmla="*/ 56 h 401"/>
                  <a:gd name="T50" fmla="*/ 32 w 529"/>
                  <a:gd name="T51" fmla="*/ 88 h 401"/>
                  <a:gd name="T52" fmla="*/ 24 w 529"/>
                  <a:gd name="T53" fmla="*/ 120 h 401"/>
                  <a:gd name="T54" fmla="*/ 48 w 529"/>
                  <a:gd name="T55" fmla="*/ 160 h 401"/>
                  <a:gd name="T56" fmla="*/ 88 w 529"/>
                  <a:gd name="T57" fmla="*/ 136 h 401"/>
                  <a:gd name="T58" fmla="*/ 112 w 529"/>
                  <a:gd name="T59" fmla="*/ 184 h 401"/>
                  <a:gd name="T60" fmla="*/ 112 w 529"/>
                  <a:gd name="T61" fmla="*/ 224 h 401"/>
                  <a:gd name="T62" fmla="*/ 152 w 529"/>
                  <a:gd name="T63" fmla="*/ 224 h 401"/>
                  <a:gd name="T64" fmla="*/ 168 w 529"/>
                  <a:gd name="T65" fmla="*/ 264 h 401"/>
                  <a:gd name="T66" fmla="*/ 176 w 529"/>
                  <a:gd name="T67" fmla="*/ 232 h 401"/>
                  <a:gd name="T68" fmla="*/ 208 w 529"/>
                  <a:gd name="T69" fmla="*/ 280 h 401"/>
                  <a:gd name="T70" fmla="*/ 232 w 529"/>
                  <a:gd name="T71" fmla="*/ 320 h 401"/>
                  <a:gd name="T72" fmla="*/ 232 w 529"/>
                  <a:gd name="T73" fmla="*/ 344 h 401"/>
                  <a:gd name="T74" fmla="*/ 264 w 529"/>
                  <a:gd name="T75" fmla="*/ 400 h 401"/>
                  <a:gd name="T76" fmla="*/ 288 w 529"/>
                  <a:gd name="T77" fmla="*/ 376 h 401"/>
                  <a:gd name="T78" fmla="*/ 304 w 529"/>
                  <a:gd name="T79" fmla="*/ 328 h 401"/>
                  <a:gd name="T80" fmla="*/ 320 w 529"/>
                  <a:gd name="T81" fmla="*/ 320 h 401"/>
                  <a:gd name="T82" fmla="*/ 336 w 529"/>
                  <a:gd name="T83" fmla="*/ 328 h 401"/>
                  <a:gd name="T84" fmla="*/ 328 w 529"/>
                  <a:gd name="T85" fmla="*/ 344 h 401"/>
                  <a:gd name="T86" fmla="*/ 376 w 529"/>
                  <a:gd name="T87" fmla="*/ 344 h 401"/>
                  <a:gd name="T88" fmla="*/ 392 w 529"/>
                  <a:gd name="T89" fmla="*/ 328 h 401"/>
                  <a:gd name="T90" fmla="*/ 392 w 529"/>
                  <a:gd name="T91" fmla="*/ 312 h 401"/>
                  <a:gd name="T92" fmla="*/ 384 w 529"/>
                  <a:gd name="T93" fmla="*/ 296 h 401"/>
                  <a:gd name="T94" fmla="*/ 432 w 529"/>
                  <a:gd name="T95" fmla="*/ 272 h 401"/>
                  <a:gd name="T96" fmla="*/ 440 w 529"/>
                  <a:gd name="T97" fmla="*/ 264 h 401"/>
                  <a:gd name="T98" fmla="*/ 440 w 529"/>
                  <a:gd name="T99" fmla="*/ 248 h 401"/>
                  <a:gd name="T100" fmla="*/ 456 w 529"/>
                  <a:gd name="T101" fmla="*/ 240 h 401"/>
                  <a:gd name="T102" fmla="*/ 456 w 529"/>
                  <a:gd name="T103" fmla="*/ 192 h 401"/>
                  <a:gd name="T104" fmla="*/ 472 w 529"/>
                  <a:gd name="T105" fmla="*/ 192 h 401"/>
                  <a:gd name="T106" fmla="*/ 480 w 529"/>
                  <a:gd name="T107" fmla="*/ 216 h 401"/>
                  <a:gd name="T108" fmla="*/ 504 w 529"/>
                  <a:gd name="T109" fmla="*/ 232 h 401"/>
                  <a:gd name="T110" fmla="*/ 512 w 529"/>
                  <a:gd name="T111" fmla="*/ 224 h 401"/>
                  <a:gd name="T112" fmla="*/ 504 w 529"/>
                  <a:gd name="T113" fmla="*/ 208 h 401"/>
                  <a:gd name="T114" fmla="*/ 504 w 529"/>
                  <a:gd name="T115" fmla="*/ 192 h 401"/>
                  <a:gd name="T116" fmla="*/ 528 w 529"/>
                  <a:gd name="T117" fmla="*/ 184 h 401"/>
                  <a:gd name="T118" fmla="*/ 528 w 529"/>
                  <a:gd name="T119" fmla="*/ 144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9" h="401">
                    <a:moveTo>
                      <a:pt x="528" y="144"/>
                    </a:moveTo>
                    <a:lnTo>
                      <a:pt x="480" y="144"/>
                    </a:lnTo>
                    <a:lnTo>
                      <a:pt x="456" y="120"/>
                    </a:lnTo>
                    <a:lnTo>
                      <a:pt x="424" y="152"/>
                    </a:lnTo>
                    <a:lnTo>
                      <a:pt x="416" y="136"/>
                    </a:lnTo>
                    <a:lnTo>
                      <a:pt x="408" y="160"/>
                    </a:lnTo>
                    <a:lnTo>
                      <a:pt x="360" y="128"/>
                    </a:lnTo>
                    <a:lnTo>
                      <a:pt x="360" y="88"/>
                    </a:lnTo>
                    <a:lnTo>
                      <a:pt x="344" y="96"/>
                    </a:lnTo>
                    <a:lnTo>
                      <a:pt x="352" y="128"/>
                    </a:lnTo>
                    <a:lnTo>
                      <a:pt x="328" y="128"/>
                    </a:lnTo>
                    <a:lnTo>
                      <a:pt x="312" y="104"/>
                    </a:lnTo>
                    <a:lnTo>
                      <a:pt x="296" y="104"/>
                    </a:lnTo>
                    <a:lnTo>
                      <a:pt x="248" y="56"/>
                    </a:lnTo>
                    <a:lnTo>
                      <a:pt x="216" y="72"/>
                    </a:lnTo>
                    <a:lnTo>
                      <a:pt x="216" y="56"/>
                    </a:lnTo>
                    <a:lnTo>
                      <a:pt x="160" y="64"/>
                    </a:lnTo>
                    <a:lnTo>
                      <a:pt x="120" y="40"/>
                    </a:lnTo>
                    <a:lnTo>
                      <a:pt x="120" y="0"/>
                    </a:lnTo>
                    <a:lnTo>
                      <a:pt x="104" y="8"/>
                    </a:lnTo>
                    <a:lnTo>
                      <a:pt x="64" y="8"/>
                    </a:lnTo>
                    <a:lnTo>
                      <a:pt x="72" y="56"/>
                    </a:lnTo>
                    <a:lnTo>
                      <a:pt x="48" y="56"/>
                    </a:lnTo>
                    <a:lnTo>
                      <a:pt x="8" y="32"/>
                    </a:lnTo>
                    <a:lnTo>
                      <a:pt x="0" y="56"/>
                    </a:lnTo>
                    <a:lnTo>
                      <a:pt x="32" y="88"/>
                    </a:lnTo>
                    <a:lnTo>
                      <a:pt x="24" y="120"/>
                    </a:lnTo>
                    <a:lnTo>
                      <a:pt x="48" y="160"/>
                    </a:lnTo>
                    <a:lnTo>
                      <a:pt x="88" y="136"/>
                    </a:lnTo>
                    <a:lnTo>
                      <a:pt x="112" y="184"/>
                    </a:lnTo>
                    <a:lnTo>
                      <a:pt x="112" y="224"/>
                    </a:lnTo>
                    <a:lnTo>
                      <a:pt x="152" y="224"/>
                    </a:lnTo>
                    <a:lnTo>
                      <a:pt x="168" y="264"/>
                    </a:lnTo>
                    <a:lnTo>
                      <a:pt x="176" y="232"/>
                    </a:lnTo>
                    <a:lnTo>
                      <a:pt x="208" y="280"/>
                    </a:lnTo>
                    <a:lnTo>
                      <a:pt x="232" y="320"/>
                    </a:lnTo>
                    <a:lnTo>
                      <a:pt x="232" y="344"/>
                    </a:lnTo>
                    <a:lnTo>
                      <a:pt x="264" y="400"/>
                    </a:lnTo>
                    <a:lnTo>
                      <a:pt x="288" y="376"/>
                    </a:lnTo>
                    <a:lnTo>
                      <a:pt x="304" y="328"/>
                    </a:lnTo>
                    <a:lnTo>
                      <a:pt x="320" y="320"/>
                    </a:lnTo>
                    <a:lnTo>
                      <a:pt x="336" y="328"/>
                    </a:lnTo>
                    <a:lnTo>
                      <a:pt x="328" y="344"/>
                    </a:lnTo>
                    <a:lnTo>
                      <a:pt x="376" y="344"/>
                    </a:lnTo>
                    <a:lnTo>
                      <a:pt x="392" y="328"/>
                    </a:lnTo>
                    <a:lnTo>
                      <a:pt x="392" y="312"/>
                    </a:lnTo>
                    <a:lnTo>
                      <a:pt x="384" y="296"/>
                    </a:lnTo>
                    <a:lnTo>
                      <a:pt x="432" y="272"/>
                    </a:lnTo>
                    <a:lnTo>
                      <a:pt x="440" y="264"/>
                    </a:lnTo>
                    <a:lnTo>
                      <a:pt x="440" y="248"/>
                    </a:lnTo>
                    <a:lnTo>
                      <a:pt x="456" y="240"/>
                    </a:lnTo>
                    <a:lnTo>
                      <a:pt x="456" y="192"/>
                    </a:lnTo>
                    <a:lnTo>
                      <a:pt x="472" y="192"/>
                    </a:lnTo>
                    <a:lnTo>
                      <a:pt x="480" y="216"/>
                    </a:lnTo>
                    <a:lnTo>
                      <a:pt x="504" y="232"/>
                    </a:lnTo>
                    <a:lnTo>
                      <a:pt x="512" y="224"/>
                    </a:lnTo>
                    <a:lnTo>
                      <a:pt x="504" y="208"/>
                    </a:lnTo>
                    <a:lnTo>
                      <a:pt x="504" y="192"/>
                    </a:lnTo>
                    <a:lnTo>
                      <a:pt x="528" y="184"/>
                    </a:lnTo>
                    <a:lnTo>
                      <a:pt x="528" y="144"/>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4" name="Freeform 6"/>
              <p:cNvSpPr/>
              <p:nvPr/>
            </p:nvSpPr>
            <p:spPr bwMode="gray">
              <a:xfrm>
                <a:off x="5830455" y="2475364"/>
                <a:ext cx="719137" cy="693738"/>
              </a:xfrm>
              <a:custGeom>
                <a:avLst/>
                <a:gdLst>
                  <a:gd name="T0" fmla="*/ 376 w 377"/>
                  <a:gd name="T1" fmla="*/ 176 h 393"/>
                  <a:gd name="T2" fmla="*/ 336 w 377"/>
                  <a:gd name="T3" fmla="*/ 120 h 393"/>
                  <a:gd name="T4" fmla="*/ 344 w 377"/>
                  <a:gd name="T5" fmla="*/ 96 h 393"/>
                  <a:gd name="T6" fmla="*/ 312 w 377"/>
                  <a:gd name="T7" fmla="*/ 40 h 393"/>
                  <a:gd name="T8" fmla="*/ 288 w 377"/>
                  <a:gd name="T9" fmla="*/ 8 h 393"/>
                  <a:gd name="T10" fmla="*/ 280 w 377"/>
                  <a:gd name="T11" fmla="*/ 40 h 393"/>
                  <a:gd name="T12" fmla="*/ 264 w 377"/>
                  <a:gd name="T13" fmla="*/ 0 h 393"/>
                  <a:gd name="T14" fmla="*/ 232 w 377"/>
                  <a:gd name="T15" fmla="*/ 0 h 393"/>
                  <a:gd name="T16" fmla="*/ 240 w 377"/>
                  <a:gd name="T17" fmla="*/ 24 h 393"/>
                  <a:gd name="T18" fmla="*/ 200 w 377"/>
                  <a:gd name="T19" fmla="*/ 56 h 393"/>
                  <a:gd name="T20" fmla="*/ 176 w 377"/>
                  <a:gd name="T21" fmla="*/ 56 h 393"/>
                  <a:gd name="T22" fmla="*/ 48 w 377"/>
                  <a:gd name="T23" fmla="*/ 144 h 393"/>
                  <a:gd name="T24" fmla="*/ 24 w 377"/>
                  <a:gd name="T25" fmla="*/ 112 h 393"/>
                  <a:gd name="T26" fmla="*/ 8 w 377"/>
                  <a:gd name="T27" fmla="*/ 112 h 393"/>
                  <a:gd name="T28" fmla="*/ 16 w 377"/>
                  <a:gd name="T29" fmla="*/ 136 h 393"/>
                  <a:gd name="T30" fmla="*/ 16 w 377"/>
                  <a:gd name="T31" fmla="*/ 160 h 393"/>
                  <a:gd name="T32" fmla="*/ 24 w 377"/>
                  <a:gd name="T33" fmla="*/ 184 h 393"/>
                  <a:gd name="T34" fmla="*/ 8 w 377"/>
                  <a:gd name="T35" fmla="*/ 184 h 393"/>
                  <a:gd name="T36" fmla="*/ 8 w 377"/>
                  <a:gd name="T37" fmla="*/ 216 h 393"/>
                  <a:gd name="T38" fmla="*/ 0 w 377"/>
                  <a:gd name="T39" fmla="*/ 232 h 393"/>
                  <a:gd name="T40" fmla="*/ 32 w 377"/>
                  <a:gd name="T41" fmla="*/ 240 h 393"/>
                  <a:gd name="T42" fmla="*/ 64 w 377"/>
                  <a:gd name="T43" fmla="*/ 296 h 393"/>
                  <a:gd name="T44" fmla="*/ 104 w 377"/>
                  <a:gd name="T45" fmla="*/ 240 h 393"/>
                  <a:gd name="T46" fmla="*/ 120 w 377"/>
                  <a:gd name="T47" fmla="*/ 208 h 393"/>
                  <a:gd name="T48" fmla="*/ 160 w 377"/>
                  <a:gd name="T49" fmla="*/ 200 h 393"/>
                  <a:gd name="T50" fmla="*/ 184 w 377"/>
                  <a:gd name="T51" fmla="*/ 216 h 393"/>
                  <a:gd name="T52" fmla="*/ 184 w 377"/>
                  <a:gd name="T53" fmla="*/ 224 h 393"/>
                  <a:gd name="T54" fmla="*/ 192 w 377"/>
                  <a:gd name="T55" fmla="*/ 224 h 393"/>
                  <a:gd name="T56" fmla="*/ 168 w 377"/>
                  <a:gd name="T57" fmla="*/ 280 h 393"/>
                  <a:gd name="T58" fmla="*/ 152 w 377"/>
                  <a:gd name="T59" fmla="*/ 280 h 393"/>
                  <a:gd name="T60" fmla="*/ 160 w 377"/>
                  <a:gd name="T61" fmla="*/ 312 h 393"/>
                  <a:gd name="T62" fmla="*/ 152 w 377"/>
                  <a:gd name="T63" fmla="*/ 320 h 393"/>
                  <a:gd name="T64" fmla="*/ 168 w 377"/>
                  <a:gd name="T65" fmla="*/ 320 h 393"/>
                  <a:gd name="T66" fmla="*/ 136 w 377"/>
                  <a:gd name="T67" fmla="*/ 376 h 393"/>
                  <a:gd name="T68" fmla="*/ 144 w 377"/>
                  <a:gd name="T69" fmla="*/ 392 h 393"/>
                  <a:gd name="T70" fmla="*/ 160 w 377"/>
                  <a:gd name="T71" fmla="*/ 376 h 393"/>
                  <a:gd name="T72" fmla="*/ 168 w 377"/>
                  <a:gd name="T73" fmla="*/ 352 h 393"/>
                  <a:gd name="T74" fmla="*/ 184 w 377"/>
                  <a:gd name="T75" fmla="*/ 352 h 393"/>
                  <a:gd name="T76" fmla="*/ 200 w 377"/>
                  <a:gd name="T77" fmla="*/ 336 h 393"/>
                  <a:gd name="T78" fmla="*/ 200 w 377"/>
                  <a:gd name="T79" fmla="*/ 312 h 393"/>
                  <a:gd name="T80" fmla="*/ 256 w 377"/>
                  <a:gd name="T81" fmla="*/ 280 h 393"/>
                  <a:gd name="T82" fmla="*/ 304 w 377"/>
                  <a:gd name="T83" fmla="*/ 264 h 393"/>
                  <a:gd name="T84" fmla="*/ 312 w 377"/>
                  <a:gd name="T85" fmla="*/ 224 h 393"/>
                  <a:gd name="T86" fmla="*/ 344 w 377"/>
                  <a:gd name="T87" fmla="*/ 200 h 393"/>
                  <a:gd name="T88" fmla="*/ 368 w 377"/>
                  <a:gd name="T89" fmla="*/ 192 h 393"/>
                  <a:gd name="T90" fmla="*/ 376 w 377"/>
                  <a:gd name="T91" fmla="*/ 176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7" h="393">
                    <a:moveTo>
                      <a:pt x="376" y="176"/>
                    </a:moveTo>
                    <a:lnTo>
                      <a:pt x="336" y="120"/>
                    </a:lnTo>
                    <a:lnTo>
                      <a:pt x="344" y="96"/>
                    </a:lnTo>
                    <a:lnTo>
                      <a:pt x="312" y="40"/>
                    </a:lnTo>
                    <a:lnTo>
                      <a:pt x="288" y="8"/>
                    </a:lnTo>
                    <a:lnTo>
                      <a:pt x="280" y="40"/>
                    </a:lnTo>
                    <a:lnTo>
                      <a:pt x="264" y="0"/>
                    </a:lnTo>
                    <a:lnTo>
                      <a:pt x="232" y="0"/>
                    </a:lnTo>
                    <a:lnTo>
                      <a:pt x="240" y="24"/>
                    </a:lnTo>
                    <a:lnTo>
                      <a:pt x="200" y="56"/>
                    </a:lnTo>
                    <a:lnTo>
                      <a:pt x="176" y="56"/>
                    </a:lnTo>
                    <a:lnTo>
                      <a:pt x="48" y="144"/>
                    </a:lnTo>
                    <a:lnTo>
                      <a:pt x="24" y="112"/>
                    </a:lnTo>
                    <a:lnTo>
                      <a:pt x="8" y="112"/>
                    </a:lnTo>
                    <a:lnTo>
                      <a:pt x="16" y="136"/>
                    </a:lnTo>
                    <a:lnTo>
                      <a:pt x="16" y="160"/>
                    </a:lnTo>
                    <a:lnTo>
                      <a:pt x="24" y="184"/>
                    </a:lnTo>
                    <a:lnTo>
                      <a:pt x="8" y="184"/>
                    </a:lnTo>
                    <a:lnTo>
                      <a:pt x="8" y="216"/>
                    </a:lnTo>
                    <a:lnTo>
                      <a:pt x="0" y="232"/>
                    </a:lnTo>
                    <a:lnTo>
                      <a:pt x="32" y="240"/>
                    </a:lnTo>
                    <a:lnTo>
                      <a:pt x="64" y="296"/>
                    </a:lnTo>
                    <a:lnTo>
                      <a:pt x="104" y="240"/>
                    </a:lnTo>
                    <a:lnTo>
                      <a:pt x="120" y="208"/>
                    </a:lnTo>
                    <a:lnTo>
                      <a:pt x="160" y="200"/>
                    </a:lnTo>
                    <a:lnTo>
                      <a:pt x="184" y="216"/>
                    </a:lnTo>
                    <a:lnTo>
                      <a:pt x="184" y="224"/>
                    </a:lnTo>
                    <a:lnTo>
                      <a:pt x="192" y="224"/>
                    </a:lnTo>
                    <a:lnTo>
                      <a:pt x="168" y="280"/>
                    </a:lnTo>
                    <a:lnTo>
                      <a:pt x="152" y="280"/>
                    </a:lnTo>
                    <a:lnTo>
                      <a:pt x="160" y="312"/>
                    </a:lnTo>
                    <a:lnTo>
                      <a:pt x="152" y="320"/>
                    </a:lnTo>
                    <a:lnTo>
                      <a:pt x="168" y="320"/>
                    </a:lnTo>
                    <a:lnTo>
                      <a:pt x="136" y="376"/>
                    </a:lnTo>
                    <a:lnTo>
                      <a:pt x="144" y="392"/>
                    </a:lnTo>
                    <a:lnTo>
                      <a:pt x="160" y="376"/>
                    </a:lnTo>
                    <a:lnTo>
                      <a:pt x="168" y="352"/>
                    </a:lnTo>
                    <a:lnTo>
                      <a:pt x="184" y="352"/>
                    </a:lnTo>
                    <a:lnTo>
                      <a:pt x="200" y="336"/>
                    </a:lnTo>
                    <a:lnTo>
                      <a:pt x="200" y="312"/>
                    </a:lnTo>
                    <a:lnTo>
                      <a:pt x="256" y="280"/>
                    </a:lnTo>
                    <a:lnTo>
                      <a:pt x="304" y="264"/>
                    </a:lnTo>
                    <a:lnTo>
                      <a:pt x="312" y="224"/>
                    </a:lnTo>
                    <a:lnTo>
                      <a:pt x="344" y="200"/>
                    </a:lnTo>
                    <a:lnTo>
                      <a:pt x="368" y="192"/>
                    </a:lnTo>
                    <a:lnTo>
                      <a:pt x="376" y="176"/>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5" name="Freeform 7"/>
              <p:cNvSpPr/>
              <p:nvPr/>
            </p:nvSpPr>
            <p:spPr bwMode="gray">
              <a:xfrm>
                <a:off x="5301247" y="2609818"/>
                <a:ext cx="671513" cy="944562"/>
              </a:xfrm>
              <a:custGeom>
                <a:avLst/>
                <a:gdLst>
                  <a:gd name="T0" fmla="*/ 320 w 353"/>
                  <a:gd name="T1" fmla="*/ 160 h 537"/>
                  <a:gd name="T2" fmla="*/ 296 w 353"/>
                  <a:gd name="T3" fmla="*/ 96 h 537"/>
                  <a:gd name="T4" fmla="*/ 248 w 353"/>
                  <a:gd name="T5" fmla="*/ 88 h 537"/>
                  <a:gd name="T6" fmla="*/ 224 w 353"/>
                  <a:gd name="T7" fmla="*/ 0 h 537"/>
                  <a:gd name="T8" fmla="*/ 176 w 353"/>
                  <a:gd name="T9" fmla="*/ 64 h 537"/>
                  <a:gd name="T10" fmla="*/ 136 w 353"/>
                  <a:gd name="T11" fmla="*/ 80 h 537"/>
                  <a:gd name="T12" fmla="*/ 80 w 353"/>
                  <a:gd name="T13" fmla="*/ 104 h 537"/>
                  <a:gd name="T14" fmla="*/ 32 w 353"/>
                  <a:gd name="T15" fmla="*/ 72 h 537"/>
                  <a:gd name="T16" fmla="*/ 8 w 353"/>
                  <a:gd name="T17" fmla="*/ 120 h 537"/>
                  <a:gd name="T18" fmla="*/ 56 w 353"/>
                  <a:gd name="T19" fmla="*/ 200 h 537"/>
                  <a:gd name="T20" fmla="*/ 24 w 353"/>
                  <a:gd name="T21" fmla="*/ 232 h 537"/>
                  <a:gd name="T22" fmla="*/ 64 w 353"/>
                  <a:gd name="T23" fmla="*/ 272 h 537"/>
                  <a:gd name="T24" fmla="*/ 32 w 353"/>
                  <a:gd name="T25" fmla="*/ 288 h 537"/>
                  <a:gd name="T26" fmla="*/ 16 w 353"/>
                  <a:gd name="T27" fmla="*/ 328 h 537"/>
                  <a:gd name="T28" fmla="*/ 32 w 353"/>
                  <a:gd name="T29" fmla="*/ 400 h 537"/>
                  <a:gd name="T30" fmla="*/ 24 w 353"/>
                  <a:gd name="T31" fmla="*/ 512 h 537"/>
                  <a:gd name="T32" fmla="*/ 88 w 353"/>
                  <a:gd name="T33" fmla="*/ 528 h 537"/>
                  <a:gd name="T34" fmla="*/ 112 w 353"/>
                  <a:gd name="T35" fmla="*/ 512 h 537"/>
                  <a:gd name="T36" fmla="*/ 152 w 353"/>
                  <a:gd name="T37" fmla="*/ 424 h 537"/>
                  <a:gd name="T38" fmla="*/ 232 w 353"/>
                  <a:gd name="T39" fmla="*/ 376 h 537"/>
                  <a:gd name="T40" fmla="*/ 240 w 353"/>
                  <a:gd name="T41" fmla="*/ 344 h 537"/>
                  <a:gd name="T42" fmla="*/ 192 w 353"/>
                  <a:gd name="T43" fmla="*/ 320 h 537"/>
                  <a:gd name="T44" fmla="*/ 184 w 353"/>
                  <a:gd name="T45" fmla="*/ 288 h 537"/>
                  <a:gd name="T46" fmla="*/ 160 w 353"/>
                  <a:gd name="T47" fmla="*/ 264 h 537"/>
                  <a:gd name="T48" fmla="*/ 104 w 353"/>
                  <a:gd name="T49" fmla="*/ 256 h 537"/>
                  <a:gd name="T50" fmla="*/ 136 w 353"/>
                  <a:gd name="T51" fmla="*/ 168 h 537"/>
                  <a:gd name="T52" fmla="*/ 160 w 353"/>
                  <a:gd name="T53" fmla="*/ 136 h 537"/>
                  <a:gd name="T54" fmla="*/ 192 w 353"/>
                  <a:gd name="T55" fmla="*/ 152 h 537"/>
                  <a:gd name="T56" fmla="*/ 208 w 353"/>
                  <a:gd name="T57" fmla="*/ 184 h 537"/>
                  <a:gd name="T58" fmla="*/ 224 w 353"/>
                  <a:gd name="T59" fmla="*/ 200 h 537"/>
                  <a:gd name="T60" fmla="*/ 256 w 353"/>
                  <a:gd name="T61" fmla="*/ 256 h 537"/>
                  <a:gd name="T62" fmla="*/ 272 w 353"/>
                  <a:gd name="T63" fmla="*/ 288 h 537"/>
                  <a:gd name="T64" fmla="*/ 328 w 353"/>
                  <a:gd name="T65" fmla="*/ 216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3" h="537">
                    <a:moveTo>
                      <a:pt x="352" y="208"/>
                    </a:moveTo>
                    <a:lnTo>
                      <a:pt x="320" y="160"/>
                    </a:lnTo>
                    <a:lnTo>
                      <a:pt x="288" y="152"/>
                    </a:lnTo>
                    <a:lnTo>
                      <a:pt x="296" y="96"/>
                    </a:lnTo>
                    <a:lnTo>
                      <a:pt x="264" y="104"/>
                    </a:lnTo>
                    <a:lnTo>
                      <a:pt x="248" y="88"/>
                    </a:lnTo>
                    <a:lnTo>
                      <a:pt x="248" y="48"/>
                    </a:lnTo>
                    <a:lnTo>
                      <a:pt x="224" y="0"/>
                    </a:lnTo>
                    <a:lnTo>
                      <a:pt x="176" y="24"/>
                    </a:lnTo>
                    <a:lnTo>
                      <a:pt x="176" y="64"/>
                    </a:lnTo>
                    <a:lnTo>
                      <a:pt x="144" y="56"/>
                    </a:lnTo>
                    <a:lnTo>
                      <a:pt x="136" y="80"/>
                    </a:lnTo>
                    <a:lnTo>
                      <a:pt x="112" y="72"/>
                    </a:lnTo>
                    <a:lnTo>
                      <a:pt x="80" y="104"/>
                    </a:lnTo>
                    <a:lnTo>
                      <a:pt x="56" y="56"/>
                    </a:lnTo>
                    <a:lnTo>
                      <a:pt x="32" y="72"/>
                    </a:lnTo>
                    <a:lnTo>
                      <a:pt x="24" y="112"/>
                    </a:lnTo>
                    <a:lnTo>
                      <a:pt x="8" y="120"/>
                    </a:lnTo>
                    <a:lnTo>
                      <a:pt x="32" y="184"/>
                    </a:lnTo>
                    <a:lnTo>
                      <a:pt x="56" y="200"/>
                    </a:lnTo>
                    <a:lnTo>
                      <a:pt x="32" y="216"/>
                    </a:lnTo>
                    <a:lnTo>
                      <a:pt x="24" y="232"/>
                    </a:lnTo>
                    <a:lnTo>
                      <a:pt x="56" y="232"/>
                    </a:lnTo>
                    <a:lnTo>
                      <a:pt x="64" y="272"/>
                    </a:lnTo>
                    <a:lnTo>
                      <a:pt x="48" y="304"/>
                    </a:lnTo>
                    <a:lnTo>
                      <a:pt x="32" y="288"/>
                    </a:lnTo>
                    <a:lnTo>
                      <a:pt x="16" y="304"/>
                    </a:lnTo>
                    <a:lnTo>
                      <a:pt x="16" y="328"/>
                    </a:lnTo>
                    <a:lnTo>
                      <a:pt x="0" y="344"/>
                    </a:lnTo>
                    <a:lnTo>
                      <a:pt x="32" y="400"/>
                    </a:lnTo>
                    <a:lnTo>
                      <a:pt x="8" y="488"/>
                    </a:lnTo>
                    <a:lnTo>
                      <a:pt x="24" y="512"/>
                    </a:lnTo>
                    <a:lnTo>
                      <a:pt x="72" y="512"/>
                    </a:lnTo>
                    <a:lnTo>
                      <a:pt x="88" y="528"/>
                    </a:lnTo>
                    <a:lnTo>
                      <a:pt x="128" y="536"/>
                    </a:lnTo>
                    <a:lnTo>
                      <a:pt x="112" y="512"/>
                    </a:lnTo>
                    <a:lnTo>
                      <a:pt x="120" y="480"/>
                    </a:lnTo>
                    <a:lnTo>
                      <a:pt x="152" y="424"/>
                    </a:lnTo>
                    <a:lnTo>
                      <a:pt x="192" y="384"/>
                    </a:lnTo>
                    <a:lnTo>
                      <a:pt x="232" y="376"/>
                    </a:lnTo>
                    <a:lnTo>
                      <a:pt x="248" y="360"/>
                    </a:lnTo>
                    <a:lnTo>
                      <a:pt x="240" y="344"/>
                    </a:lnTo>
                    <a:lnTo>
                      <a:pt x="224" y="312"/>
                    </a:lnTo>
                    <a:lnTo>
                      <a:pt x="192" y="320"/>
                    </a:lnTo>
                    <a:lnTo>
                      <a:pt x="176" y="312"/>
                    </a:lnTo>
                    <a:lnTo>
                      <a:pt x="184" y="288"/>
                    </a:lnTo>
                    <a:lnTo>
                      <a:pt x="184" y="248"/>
                    </a:lnTo>
                    <a:lnTo>
                      <a:pt x="160" y="264"/>
                    </a:lnTo>
                    <a:lnTo>
                      <a:pt x="128" y="256"/>
                    </a:lnTo>
                    <a:lnTo>
                      <a:pt x="104" y="256"/>
                    </a:lnTo>
                    <a:lnTo>
                      <a:pt x="104" y="224"/>
                    </a:lnTo>
                    <a:lnTo>
                      <a:pt x="136" y="168"/>
                    </a:lnTo>
                    <a:lnTo>
                      <a:pt x="152" y="168"/>
                    </a:lnTo>
                    <a:lnTo>
                      <a:pt x="160" y="136"/>
                    </a:lnTo>
                    <a:lnTo>
                      <a:pt x="176" y="136"/>
                    </a:lnTo>
                    <a:lnTo>
                      <a:pt x="192" y="152"/>
                    </a:lnTo>
                    <a:lnTo>
                      <a:pt x="216" y="152"/>
                    </a:lnTo>
                    <a:lnTo>
                      <a:pt x="208" y="184"/>
                    </a:lnTo>
                    <a:lnTo>
                      <a:pt x="208" y="200"/>
                    </a:lnTo>
                    <a:lnTo>
                      <a:pt x="224" y="200"/>
                    </a:lnTo>
                    <a:lnTo>
                      <a:pt x="224" y="232"/>
                    </a:lnTo>
                    <a:lnTo>
                      <a:pt x="256" y="256"/>
                    </a:lnTo>
                    <a:lnTo>
                      <a:pt x="264" y="280"/>
                    </a:lnTo>
                    <a:lnTo>
                      <a:pt x="272" y="288"/>
                    </a:lnTo>
                    <a:lnTo>
                      <a:pt x="312" y="256"/>
                    </a:lnTo>
                    <a:lnTo>
                      <a:pt x="328" y="216"/>
                    </a:lnTo>
                    <a:lnTo>
                      <a:pt x="352" y="208"/>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6" name="Freeform 8"/>
              <p:cNvSpPr/>
              <p:nvPr/>
            </p:nvSpPr>
            <p:spPr bwMode="gray">
              <a:xfrm>
                <a:off x="5496510" y="2849530"/>
                <a:ext cx="215900" cy="225425"/>
              </a:xfrm>
              <a:custGeom>
                <a:avLst/>
                <a:gdLst>
                  <a:gd name="T0" fmla="*/ 112 w 113"/>
                  <a:gd name="T1" fmla="*/ 64 h 129"/>
                  <a:gd name="T2" fmla="*/ 96 w 113"/>
                  <a:gd name="T3" fmla="*/ 40 h 129"/>
                  <a:gd name="T4" fmla="*/ 112 w 113"/>
                  <a:gd name="T5" fmla="*/ 16 h 129"/>
                  <a:gd name="T6" fmla="*/ 80 w 113"/>
                  <a:gd name="T7" fmla="*/ 16 h 129"/>
                  <a:gd name="T8" fmla="*/ 72 w 113"/>
                  <a:gd name="T9" fmla="*/ 0 h 129"/>
                  <a:gd name="T10" fmla="*/ 56 w 113"/>
                  <a:gd name="T11" fmla="*/ 0 h 129"/>
                  <a:gd name="T12" fmla="*/ 48 w 113"/>
                  <a:gd name="T13" fmla="*/ 32 h 129"/>
                  <a:gd name="T14" fmla="*/ 32 w 113"/>
                  <a:gd name="T15" fmla="*/ 32 h 129"/>
                  <a:gd name="T16" fmla="*/ 0 w 113"/>
                  <a:gd name="T17" fmla="*/ 88 h 129"/>
                  <a:gd name="T18" fmla="*/ 0 w 113"/>
                  <a:gd name="T19" fmla="*/ 120 h 129"/>
                  <a:gd name="T20" fmla="*/ 32 w 113"/>
                  <a:gd name="T21" fmla="*/ 120 h 129"/>
                  <a:gd name="T22" fmla="*/ 48 w 113"/>
                  <a:gd name="T23" fmla="*/ 128 h 129"/>
                  <a:gd name="T24" fmla="*/ 80 w 113"/>
                  <a:gd name="T25" fmla="*/ 112 h 129"/>
                  <a:gd name="T26" fmla="*/ 80 w 113"/>
                  <a:gd name="T27" fmla="*/ 96 h 129"/>
                  <a:gd name="T28" fmla="*/ 72 w 113"/>
                  <a:gd name="T29" fmla="*/ 80 h 129"/>
                  <a:gd name="T30" fmla="*/ 96 w 113"/>
                  <a:gd name="T31" fmla="*/ 80 h 129"/>
                  <a:gd name="T32" fmla="*/ 112 w 113"/>
                  <a:gd name="T33" fmla="*/ 6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29">
                    <a:moveTo>
                      <a:pt x="112" y="64"/>
                    </a:moveTo>
                    <a:lnTo>
                      <a:pt x="96" y="40"/>
                    </a:lnTo>
                    <a:lnTo>
                      <a:pt x="112" y="16"/>
                    </a:lnTo>
                    <a:lnTo>
                      <a:pt x="80" y="16"/>
                    </a:lnTo>
                    <a:lnTo>
                      <a:pt x="72" y="0"/>
                    </a:lnTo>
                    <a:lnTo>
                      <a:pt x="56" y="0"/>
                    </a:lnTo>
                    <a:lnTo>
                      <a:pt x="48" y="32"/>
                    </a:lnTo>
                    <a:lnTo>
                      <a:pt x="32" y="32"/>
                    </a:lnTo>
                    <a:lnTo>
                      <a:pt x="0" y="88"/>
                    </a:lnTo>
                    <a:lnTo>
                      <a:pt x="0" y="120"/>
                    </a:lnTo>
                    <a:lnTo>
                      <a:pt x="32" y="120"/>
                    </a:lnTo>
                    <a:lnTo>
                      <a:pt x="48" y="128"/>
                    </a:lnTo>
                    <a:lnTo>
                      <a:pt x="80" y="112"/>
                    </a:lnTo>
                    <a:lnTo>
                      <a:pt x="80" y="96"/>
                    </a:lnTo>
                    <a:lnTo>
                      <a:pt x="72" y="80"/>
                    </a:lnTo>
                    <a:lnTo>
                      <a:pt x="96" y="80"/>
                    </a:lnTo>
                    <a:lnTo>
                      <a:pt x="112" y="64"/>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7" name="Freeform 9"/>
              <p:cNvSpPr/>
              <p:nvPr/>
            </p:nvSpPr>
            <p:spPr bwMode="gray">
              <a:xfrm>
                <a:off x="5634622" y="2960655"/>
                <a:ext cx="169863" cy="212725"/>
              </a:xfrm>
              <a:custGeom>
                <a:avLst/>
                <a:gdLst>
                  <a:gd name="T0" fmla="*/ 88 w 89"/>
                  <a:gd name="T1" fmla="*/ 80 h 121"/>
                  <a:gd name="T2" fmla="*/ 80 w 89"/>
                  <a:gd name="T3" fmla="*/ 56 h 121"/>
                  <a:gd name="T4" fmla="*/ 56 w 89"/>
                  <a:gd name="T5" fmla="*/ 40 h 121"/>
                  <a:gd name="T6" fmla="*/ 48 w 89"/>
                  <a:gd name="T7" fmla="*/ 8 h 121"/>
                  <a:gd name="T8" fmla="*/ 32 w 89"/>
                  <a:gd name="T9" fmla="*/ 0 h 121"/>
                  <a:gd name="T10" fmla="*/ 24 w 89"/>
                  <a:gd name="T11" fmla="*/ 8 h 121"/>
                  <a:gd name="T12" fmla="*/ 32 w 89"/>
                  <a:gd name="T13" fmla="*/ 48 h 121"/>
                  <a:gd name="T14" fmla="*/ 8 w 89"/>
                  <a:gd name="T15" fmla="*/ 48 h 121"/>
                  <a:gd name="T16" fmla="*/ 0 w 89"/>
                  <a:gd name="T17" fmla="*/ 112 h 121"/>
                  <a:gd name="T18" fmla="*/ 16 w 89"/>
                  <a:gd name="T19" fmla="*/ 120 h 121"/>
                  <a:gd name="T20" fmla="*/ 56 w 89"/>
                  <a:gd name="T21" fmla="*/ 112 h 121"/>
                  <a:gd name="T22" fmla="*/ 56 w 89"/>
                  <a:gd name="T23" fmla="*/ 80 h 121"/>
                  <a:gd name="T24" fmla="*/ 88 w 89"/>
                  <a:gd name="T25" fmla="*/ 8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121">
                    <a:moveTo>
                      <a:pt x="88" y="80"/>
                    </a:moveTo>
                    <a:lnTo>
                      <a:pt x="80" y="56"/>
                    </a:lnTo>
                    <a:lnTo>
                      <a:pt x="56" y="40"/>
                    </a:lnTo>
                    <a:lnTo>
                      <a:pt x="48" y="8"/>
                    </a:lnTo>
                    <a:lnTo>
                      <a:pt x="32" y="0"/>
                    </a:lnTo>
                    <a:lnTo>
                      <a:pt x="24" y="8"/>
                    </a:lnTo>
                    <a:lnTo>
                      <a:pt x="32" y="48"/>
                    </a:lnTo>
                    <a:lnTo>
                      <a:pt x="8" y="48"/>
                    </a:lnTo>
                    <a:lnTo>
                      <a:pt x="0" y="112"/>
                    </a:lnTo>
                    <a:lnTo>
                      <a:pt x="16" y="120"/>
                    </a:lnTo>
                    <a:lnTo>
                      <a:pt x="56" y="112"/>
                    </a:lnTo>
                    <a:lnTo>
                      <a:pt x="56" y="80"/>
                    </a:lnTo>
                    <a:lnTo>
                      <a:pt x="88" y="8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8" name="Freeform 10"/>
              <p:cNvSpPr/>
              <p:nvPr/>
            </p:nvSpPr>
            <p:spPr bwMode="gray">
              <a:xfrm>
                <a:off x="5634622" y="2974943"/>
                <a:ext cx="65088" cy="71437"/>
              </a:xfrm>
              <a:custGeom>
                <a:avLst/>
                <a:gdLst>
                  <a:gd name="T0" fmla="*/ 32 w 33"/>
                  <a:gd name="T1" fmla="*/ 40 h 41"/>
                  <a:gd name="T2" fmla="*/ 8 w 33"/>
                  <a:gd name="T3" fmla="*/ 40 h 41"/>
                  <a:gd name="T4" fmla="*/ 8 w 33"/>
                  <a:gd name="T5" fmla="*/ 24 h 41"/>
                  <a:gd name="T6" fmla="*/ 0 w 33"/>
                  <a:gd name="T7" fmla="*/ 0 h 41"/>
                  <a:gd name="T8" fmla="*/ 24 w 33"/>
                  <a:gd name="T9" fmla="*/ 8 h 41"/>
                  <a:gd name="T10" fmla="*/ 32 w 33"/>
                  <a:gd name="T11" fmla="*/ 40 h 41"/>
                </a:gdLst>
                <a:ahLst/>
                <a:cxnLst>
                  <a:cxn ang="0">
                    <a:pos x="T0" y="T1"/>
                  </a:cxn>
                  <a:cxn ang="0">
                    <a:pos x="T2" y="T3"/>
                  </a:cxn>
                  <a:cxn ang="0">
                    <a:pos x="T4" y="T5"/>
                  </a:cxn>
                  <a:cxn ang="0">
                    <a:pos x="T6" y="T7"/>
                  </a:cxn>
                  <a:cxn ang="0">
                    <a:pos x="T8" y="T9"/>
                  </a:cxn>
                  <a:cxn ang="0">
                    <a:pos x="T10" y="T11"/>
                  </a:cxn>
                </a:cxnLst>
                <a:rect l="0" t="0" r="r" b="b"/>
                <a:pathLst>
                  <a:path w="33" h="41">
                    <a:moveTo>
                      <a:pt x="32" y="40"/>
                    </a:moveTo>
                    <a:lnTo>
                      <a:pt x="8" y="40"/>
                    </a:lnTo>
                    <a:lnTo>
                      <a:pt x="8" y="24"/>
                    </a:lnTo>
                    <a:lnTo>
                      <a:pt x="0" y="0"/>
                    </a:lnTo>
                    <a:lnTo>
                      <a:pt x="24" y="8"/>
                    </a:lnTo>
                    <a:lnTo>
                      <a:pt x="32" y="4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89" name="Freeform 11"/>
              <p:cNvSpPr/>
              <p:nvPr/>
            </p:nvSpPr>
            <p:spPr bwMode="gray">
              <a:xfrm>
                <a:off x="5482222" y="3228943"/>
                <a:ext cx="827088" cy="509587"/>
              </a:xfrm>
              <a:custGeom>
                <a:avLst/>
                <a:gdLst>
                  <a:gd name="T0" fmla="*/ 152 w 433"/>
                  <a:gd name="T1" fmla="*/ 8 h 289"/>
                  <a:gd name="T2" fmla="*/ 136 w 433"/>
                  <a:gd name="T3" fmla="*/ 24 h 289"/>
                  <a:gd name="T4" fmla="*/ 96 w 433"/>
                  <a:gd name="T5" fmla="*/ 32 h 289"/>
                  <a:gd name="T6" fmla="*/ 56 w 433"/>
                  <a:gd name="T7" fmla="*/ 72 h 289"/>
                  <a:gd name="T8" fmla="*/ 16 w 433"/>
                  <a:gd name="T9" fmla="*/ 128 h 289"/>
                  <a:gd name="T10" fmla="*/ 16 w 433"/>
                  <a:gd name="T11" fmla="*/ 160 h 289"/>
                  <a:gd name="T12" fmla="*/ 32 w 433"/>
                  <a:gd name="T13" fmla="*/ 184 h 289"/>
                  <a:gd name="T14" fmla="*/ 48 w 433"/>
                  <a:gd name="T15" fmla="*/ 176 h 289"/>
                  <a:gd name="T16" fmla="*/ 64 w 433"/>
                  <a:gd name="T17" fmla="*/ 176 h 289"/>
                  <a:gd name="T18" fmla="*/ 8 w 433"/>
                  <a:gd name="T19" fmla="*/ 224 h 289"/>
                  <a:gd name="T20" fmla="*/ 0 w 433"/>
                  <a:gd name="T21" fmla="*/ 248 h 289"/>
                  <a:gd name="T22" fmla="*/ 16 w 433"/>
                  <a:gd name="T23" fmla="*/ 256 h 289"/>
                  <a:gd name="T24" fmla="*/ 48 w 433"/>
                  <a:gd name="T25" fmla="*/ 288 h 289"/>
                  <a:gd name="T26" fmla="*/ 80 w 433"/>
                  <a:gd name="T27" fmla="*/ 288 h 289"/>
                  <a:gd name="T28" fmla="*/ 96 w 433"/>
                  <a:gd name="T29" fmla="*/ 272 h 289"/>
                  <a:gd name="T30" fmla="*/ 96 w 433"/>
                  <a:gd name="T31" fmla="*/ 256 h 289"/>
                  <a:gd name="T32" fmla="*/ 112 w 433"/>
                  <a:gd name="T33" fmla="*/ 264 h 289"/>
                  <a:gd name="T34" fmla="*/ 120 w 433"/>
                  <a:gd name="T35" fmla="*/ 272 h 289"/>
                  <a:gd name="T36" fmla="*/ 152 w 433"/>
                  <a:gd name="T37" fmla="*/ 288 h 289"/>
                  <a:gd name="T38" fmla="*/ 168 w 433"/>
                  <a:gd name="T39" fmla="*/ 272 h 289"/>
                  <a:gd name="T40" fmla="*/ 192 w 433"/>
                  <a:gd name="T41" fmla="*/ 272 h 289"/>
                  <a:gd name="T42" fmla="*/ 192 w 433"/>
                  <a:gd name="T43" fmla="*/ 288 h 289"/>
                  <a:gd name="T44" fmla="*/ 208 w 433"/>
                  <a:gd name="T45" fmla="*/ 280 h 289"/>
                  <a:gd name="T46" fmla="*/ 240 w 433"/>
                  <a:gd name="T47" fmla="*/ 232 h 289"/>
                  <a:gd name="T48" fmla="*/ 256 w 433"/>
                  <a:gd name="T49" fmla="*/ 232 h 289"/>
                  <a:gd name="T50" fmla="*/ 296 w 433"/>
                  <a:gd name="T51" fmla="*/ 168 h 289"/>
                  <a:gd name="T52" fmla="*/ 296 w 433"/>
                  <a:gd name="T53" fmla="*/ 144 h 289"/>
                  <a:gd name="T54" fmla="*/ 304 w 433"/>
                  <a:gd name="T55" fmla="*/ 136 h 289"/>
                  <a:gd name="T56" fmla="*/ 312 w 433"/>
                  <a:gd name="T57" fmla="*/ 152 h 289"/>
                  <a:gd name="T58" fmla="*/ 344 w 433"/>
                  <a:gd name="T59" fmla="*/ 96 h 289"/>
                  <a:gd name="T60" fmla="*/ 376 w 433"/>
                  <a:gd name="T61" fmla="*/ 80 h 289"/>
                  <a:gd name="T62" fmla="*/ 376 w 433"/>
                  <a:gd name="T63" fmla="*/ 88 h 289"/>
                  <a:gd name="T64" fmla="*/ 400 w 433"/>
                  <a:gd name="T65" fmla="*/ 64 h 289"/>
                  <a:gd name="T66" fmla="*/ 416 w 433"/>
                  <a:gd name="T67" fmla="*/ 72 h 289"/>
                  <a:gd name="T68" fmla="*/ 432 w 433"/>
                  <a:gd name="T69" fmla="*/ 24 h 289"/>
                  <a:gd name="T70" fmla="*/ 424 w 433"/>
                  <a:gd name="T71" fmla="*/ 16 h 289"/>
                  <a:gd name="T72" fmla="*/ 400 w 433"/>
                  <a:gd name="T73" fmla="*/ 16 h 289"/>
                  <a:gd name="T74" fmla="*/ 384 w 433"/>
                  <a:gd name="T75" fmla="*/ 24 h 289"/>
                  <a:gd name="T76" fmla="*/ 344 w 433"/>
                  <a:gd name="T77" fmla="*/ 24 h 289"/>
                  <a:gd name="T78" fmla="*/ 328 w 433"/>
                  <a:gd name="T79" fmla="*/ 0 h 289"/>
                  <a:gd name="T80" fmla="*/ 272 w 433"/>
                  <a:gd name="T81" fmla="*/ 40 h 289"/>
                  <a:gd name="T82" fmla="*/ 264 w 433"/>
                  <a:gd name="T83" fmla="*/ 64 h 289"/>
                  <a:gd name="T84" fmla="*/ 248 w 433"/>
                  <a:gd name="T85" fmla="*/ 64 h 289"/>
                  <a:gd name="T86" fmla="*/ 200 w 433"/>
                  <a:gd name="T87" fmla="*/ 64 h 289"/>
                  <a:gd name="T88" fmla="*/ 200 w 433"/>
                  <a:gd name="T89" fmla="*/ 48 h 289"/>
                  <a:gd name="T90" fmla="*/ 216 w 433"/>
                  <a:gd name="T91" fmla="*/ 32 h 289"/>
                  <a:gd name="T92" fmla="*/ 200 w 433"/>
                  <a:gd name="T93" fmla="*/ 0 h 289"/>
                  <a:gd name="T94" fmla="*/ 176 w 433"/>
                  <a:gd name="T95" fmla="*/ 0 h 289"/>
                  <a:gd name="T96" fmla="*/ 168 w 433"/>
                  <a:gd name="T97" fmla="*/ 0 h 289"/>
                  <a:gd name="T98" fmla="*/ 160 w 433"/>
                  <a:gd name="T99" fmla="*/ 16 h 289"/>
                  <a:gd name="T100" fmla="*/ 152 w 433"/>
                  <a:gd name="T101" fmla="*/ 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3" h="289">
                    <a:moveTo>
                      <a:pt x="152" y="8"/>
                    </a:moveTo>
                    <a:lnTo>
                      <a:pt x="136" y="24"/>
                    </a:lnTo>
                    <a:lnTo>
                      <a:pt x="96" y="32"/>
                    </a:lnTo>
                    <a:lnTo>
                      <a:pt x="56" y="72"/>
                    </a:lnTo>
                    <a:lnTo>
                      <a:pt x="16" y="128"/>
                    </a:lnTo>
                    <a:lnTo>
                      <a:pt x="16" y="160"/>
                    </a:lnTo>
                    <a:lnTo>
                      <a:pt x="32" y="184"/>
                    </a:lnTo>
                    <a:lnTo>
                      <a:pt x="48" y="176"/>
                    </a:lnTo>
                    <a:lnTo>
                      <a:pt x="64" y="176"/>
                    </a:lnTo>
                    <a:lnTo>
                      <a:pt x="8" y="224"/>
                    </a:lnTo>
                    <a:lnTo>
                      <a:pt x="0" y="248"/>
                    </a:lnTo>
                    <a:lnTo>
                      <a:pt x="16" y="256"/>
                    </a:lnTo>
                    <a:lnTo>
                      <a:pt x="48" y="288"/>
                    </a:lnTo>
                    <a:lnTo>
                      <a:pt x="80" y="288"/>
                    </a:lnTo>
                    <a:lnTo>
                      <a:pt x="96" y="272"/>
                    </a:lnTo>
                    <a:lnTo>
                      <a:pt x="96" y="256"/>
                    </a:lnTo>
                    <a:lnTo>
                      <a:pt x="112" y="264"/>
                    </a:lnTo>
                    <a:lnTo>
                      <a:pt x="120" y="272"/>
                    </a:lnTo>
                    <a:lnTo>
                      <a:pt x="152" y="288"/>
                    </a:lnTo>
                    <a:lnTo>
                      <a:pt x="168" y="272"/>
                    </a:lnTo>
                    <a:lnTo>
                      <a:pt x="192" y="272"/>
                    </a:lnTo>
                    <a:lnTo>
                      <a:pt x="192" y="288"/>
                    </a:lnTo>
                    <a:lnTo>
                      <a:pt x="208" y="280"/>
                    </a:lnTo>
                    <a:lnTo>
                      <a:pt x="240" y="232"/>
                    </a:lnTo>
                    <a:lnTo>
                      <a:pt x="256" y="232"/>
                    </a:lnTo>
                    <a:lnTo>
                      <a:pt x="296" y="168"/>
                    </a:lnTo>
                    <a:lnTo>
                      <a:pt x="296" y="144"/>
                    </a:lnTo>
                    <a:lnTo>
                      <a:pt x="304" y="136"/>
                    </a:lnTo>
                    <a:lnTo>
                      <a:pt x="312" y="152"/>
                    </a:lnTo>
                    <a:lnTo>
                      <a:pt x="344" y="96"/>
                    </a:lnTo>
                    <a:lnTo>
                      <a:pt x="376" y="80"/>
                    </a:lnTo>
                    <a:lnTo>
                      <a:pt x="376" y="88"/>
                    </a:lnTo>
                    <a:lnTo>
                      <a:pt x="400" y="64"/>
                    </a:lnTo>
                    <a:lnTo>
                      <a:pt x="416" y="72"/>
                    </a:lnTo>
                    <a:lnTo>
                      <a:pt x="432" y="24"/>
                    </a:lnTo>
                    <a:lnTo>
                      <a:pt x="424" y="16"/>
                    </a:lnTo>
                    <a:lnTo>
                      <a:pt x="400" y="16"/>
                    </a:lnTo>
                    <a:lnTo>
                      <a:pt x="384" y="24"/>
                    </a:lnTo>
                    <a:lnTo>
                      <a:pt x="344" y="24"/>
                    </a:lnTo>
                    <a:lnTo>
                      <a:pt x="328" y="0"/>
                    </a:lnTo>
                    <a:lnTo>
                      <a:pt x="272" y="40"/>
                    </a:lnTo>
                    <a:lnTo>
                      <a:pt x="264" y="64"/>
                    </a:lnTo>
                    <a:lnTo>
                      <a:pt x="248" y="64"/>
                    </a:lnTo>
                    <a:lnTo>
                      <a:pt x="200" y="64"/>
                    </a:lnTo>
                    <a:lnTo>
                      <a:pt x="200" y="48"/>
                    </a:lnTo>
                    <a:lnTo>
                      <a:pt x="216" y="32"/>
                    </a:lnTo>
                    <a:lnTo>
                      <a:pt x="200" y="0"/>
                    </a:lnTo>
                    <a:lnTo>
                      <a:pt x="176" y="0"/>
                    </a:lnTo>
                    <a:lnTo>
                      <a:pt x="168" y="0"/>
                    </a:lnTo>
                    <a:lnTo>
                      <a:pt x="160" y="16"/>
                    </a:lnTo>
                    <a:lnTo>
                      <a:pt x="152" y="8"/>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0" name="Freeform 12"/>
              <p:cNvSpPr/>
              <p:nvPr/>
            </p:nvSpPr>
            <p:spPr bwMode="gray">
              <a:xfrm>
                <a:off x="5652085" y="3636930"/>
                <a:ext cx="685800" cy="563563"/>
              </a:xfrm>
              <a:custGeom>
                <a:avLst/>
                <a:gdLst>
                  <a:gd name="T0" fmla="*/ 168 w 361"/>
                  <a:gd name="T1" fmla="*/ 0 h 321"/>
                  <a:gd name="T2" fmla="*/ 152 w 361"/>
                  <a:gd name="T3" fmla="*/ 0 h 321"/>
                  <a:gd name="T4" fmla="*/ 120 w 361"/>
                  <a:gd name="T5" fmla="*/ 48 h 321"/>
                  <a:gd name="T6" fmla="*/ 96 w 361"/>
                  <a:gd name="T7" fmla="*/ 56 h 321"/>
                  <a:gd name="T8" fmla="*/ 96 w 361"/>
                  <a:gd name="T9" fmla="*/ 40 h 321"/>
                  <a:gd name="T10" fmla="*/ 80 w 361"/>
                  <a:gd name="T11" fmla="*/ 40 h 321"/>
                  <a:gd name="T12" fmla="*/ 64 w 361"/>
                  <a:gd name="T13" fmla="*/ 56 h 321"/>
                  <a:gd name="T14" fmla="*/ 32 w 361"/>
                  <a:gd name="T15" fmla="*/ 40 h 321"/>
                  <a:gd name="T16" fmla="*/ 24 w 361"/>
                  <a:gd name="T17" fmla="*/ 32 h 321"/>
                  <a:gd name="T18" fmla="*/ 8 w 361"/>
                  <a:gd name="T19" fmla="*/ 24 h 321"/>
                  <a:gd name="T20" fmla="*/ 8 w 361"/>
                  <a:gd name="T21" fmla="*/ 40 h 321"/>
                  <a:gd name="T22" fmla="*/ 0 w 361"/>
                  <a:gd name="T23" fmla="*/ 48 h 321"/>
                  <a:gd name="T24" fmla="*/ 32 w 361"/>
                  <a:gd name="T25" fmla="*/ 56 h 321"/>
                  <a:gd name="T26" fmla="*/ 40 w 361"/>
                  <a:gd name="T27" fmla="*/ 80 h 321"/>
                  <a:gd name="T28" fmla="*/ 56 w 361"/>
                  <a:gd name="T29" fmla="*/ 80 h 321"/>
                  <a:gd name="T30" fmla="*/ 80 w 361"/>
                  <a:gd name="T31" fmla="*/ 112 h 321"/>
                  <a:gd name="T32" fmla="*/ 104 w 361"/>
                  <a:gd name="T33" fmla="*/ 104 h 321"/>
                  <a:gd name="T34" fmla="*/ 104 w 361"/>
                  <a:gd name="T35" fmla="*/ 144 h 321"/>
                  <a:gd name="T36" fmla="*/ 136 w 361"/>
                  <a:gd name="T37" fmla="*/ 184 h 321"/>
                  <a:gd name="T38" fmla="*/ 152 w 361"/>
                  <a:gd name="T39" fmla="*/ 184 h 321"/>
                  <a:gd name="T40" fmla="*/ 160 w 361"/>
                  <a:gd name="T41" fmla="*/ 168 h 321"/>
                  <a:gd name="T42" fmla="*/ 184 w 361"/>
                  <a:gd name="T43" fmla="*/ 192 h 321"/>
                  <a:gd name="T44" fmla="*/ 168 w 361"/>
                  <a:gd name="T45" fmla="*/ 208 h 321"/>
                  <a:gd name="T46" fmla="*/ 160 w 361"/>
                  <a:gd name="T47" fmla="*/ 200 h 321"/>
                  <a:gd name="T48" fmla="*/ 144 w 361"/>
                  <a:gd name="T49" fmla="*/ 192 h 321"/>
                  <a:gd name="T50" fmla="*/ 144 w 361"/>
                  <a:gd name="T51" fmla="*/ 224 h 321"/>
                  <a:gd name="T52" fmla="*/ 136 w 361"/>
                  <a:gd name="T53" fmla="*/ 240 h 321"/>
                  <a:gd name="T54" fmla="*/ 160 w 361"/>
                  <a:gd name="T55" fmla="*/ 272 h 321"/>
                  <a:gd name="T56" fmla="*/ 160 w 361"/>
                  <a:gd name="T57" fmla="*/ 296 h 321"/>
                  <a:gd name="T58" fmla="*/ 200 w 361"/>
                  <a:gd name="T59" fmla="*/ 296 h 321"/>
                  <a:gd name="T60" fmla="*/ 216 w 361"/>
                  <a:gd name="T61" fmla="*/ 312 h 321"/>
                  <a:gd name="T62" fmla="*/ 240 w 361"/>
                  <a:gd name="T63" fmla="*/ 304 h 321"/>
                  <a:gd name="T64" fmla="*/ 272 w 361"/>
                  <a:gd name="T65" fmla="*/ 320 h 321"/>
                  <a:gd name="T66" fmla="*/ 296 w 361"/>
                  <a:gd name="T67" fmla="*/ 296 h 321"/>
                  <a:gd name="T68" fmla="*/ 320 w 361"/>
                  <a:gd name="T69" fmla="*/ 256 h 321"/>
                  <a:gd name="T70" fmla="*/ 288 w 361"/>
                  <a:gd name="T71" fmla="*/ 240 h 321"/>
                  <a:gd name="T72" fmla="*/ 320 w 361"/>
                  <a:gd name="T73" fmla="*/ 232 h 321"/>
                  <a:gd name="T74" fmla="*/ 328 w 361"/>
                  <a:gd name="T75" fmla="*/ 240 h 321"/>
                  <a:gd name="T76" fmla="*/ 360 w 361"/>
                  <a:gd name="T77" fmla="*/ 232 h 321"/>
                  <a:gd name="T78" fmla="*/ 360 w 361"/>
                  <a:gd name="T79" fmla="*/ 224 h 321"/>
                  <a:gd name="T80" fmla="*/ 320 w 361"/>
                  <a:gd name="T81" fmla="*/ 200 h 321"/>
                  <a:gd name="T82" fmla="*/ 320 w 361"/>
                  <a:gd name="T83" fmla="*/ 184 h 321"/>
                  <a:gd name="T84" fmla="*/ 304 w 361"/>
                  <a:gd name="T85" fmla="*/ 176 h 321"/>
                  <a:gd name="T86" fmla="*/ 288 w 361"/>
                  <a:gd name="T87" fmla="*/ 168 h 321"/>
                  <a:gd name="T88" fmla="*/ 272 w 361"/>
                  <a:gd name="T89" fmla="*/ 128 h 321"/>
                  <a:gd name="T90" fmla="*/ 232 w 361"/>
                  <a:gd name="T91" fmla="*/ 64 h 321"/>
                  <a:gd name="T92" fmla="*/ 232 w 361"/>
                  <a:gd name="T93" fmla="*/ 40 h 321"/>
                  <a:gd name="T94" fmla="*/ 192 w 361"/>
                  <a:gd name="T95" fmla="*/ 32 h 321"/>
                  <a:gd name="T96" fmla="*/ 176 w 361"/>
                  <a:gd name="T97" fmla="*/ 24 h 321"/>
                  <a:gd name="T98" fmla="*/ 168 w 361"/>
                  <a:gd name="T9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1" h="321">
                    <a:moveTo>
                      <a:pt x="168" y="0"/>
                    </a:moveTo>
                    <a:lnTo>
                      <a:pt x="152" y="0"/>
                    </a:lnTo>
                    <a:lnTo>
                      <a:pt x="120" y="48"/>
                    </a:lnTo>
                    <a:lnTo>
                      <a:pt x="96" y="56"/>
                    </a:lnTo>
                    <a:lnTo>
                      <a:pt x="96" y="40"/>
                    </a:lnTo>
                    <a:lnTo>
                      <a:pt x="80" y="40"/>
                    </a:lnTo>
                    <a:lnTo>
                      <a:pt x="64" y="56"/>
                    </a:lnTo>
                    <a:lnTo>
                      <a:pt x="32" y="40"/>
                    </a:lnTo>
                    <a:lnTo>
                      <a:pt x="24" y="32"/>
                    </a:lnTo>
                    <a:lnTo>
                      <a:pt x="8" y="24"/>
                    </a:lnTo>
                    <a:lnTo>
                      <a:pt x="8" y="40"/>
                    </a:lnTo>
                    <a:lnTo>
                      <a:pt x="0" y="48"/>
                    </a:lnTo>
                    <a:lnTo>
                      <a:pt x="32" y="56"/>
                    </a:lnTo>
                    <a:lnTo>
                      <a:pt x="40" y="80"/>
                    </a:lnTo>
                    <a:lnTo>
                      <a:pt x="56" y="80"/>
                    </a:lnTo>
                    <a:lnTo>
                      <a:pt x="80" y="112"/>
                    </a:lnTo>
                    <a:lnTo>
                      <a:pt x="104" y="104"/>
                    </a:lnTo>
                    <a:lnTo>
                      <a:pt x="104" y="144"/>
                    </a:lnTo>
                    <a:lnTo>
                      <a:pt x="136" y="184"/>
                    </a:lnTo>
                    <a:lnTo>
                      <a:pt x="152" y="184"/>
                    </a:lnTo>
                    <a:lnTo>
                      <a:pt x="160" y="168"/>
                    </a:lnTo>
                    <a:lnTo>
                      <a:pt x="184" y="192"/>
                    </a:lnTo>
                    <a:lnTo>
                      <a:pt x="168" y="208"/>
                    </a:lnTo>
                    <a:lnTo>
                      <a:pt x="160" y="200"/>
                    </a:lnTo>
                    <a:lnTo>
                      <a:pt x="144" y="192"/>
                    </a:lnTo>
                    <a:lnTo>
                      <a:pt x="144" y="224"/>
                    </a:lnTo>
                    <a:lnTo>
                      <a:pt x="136" y="240"/>
                    </a:lnTo>
                    <a:lnTo>
                      <a:pt x="160" y="272"/>
                    </a:lnTo>
                    <a:lnTo>
                      <a:pt x="160" y="296"/>
                    </a:lnTo>
                    <a:lnTo>
                      <a:pt x="200" y="296"/>
                    </a:lnTo>
                    <a:lnTo>
                      <a:pt x="216" y="312"/>
                    </a:lnTo>
                    <a:lnTo>
                      <a:pt x="240" y="304"/>
                    </a:lnTo>
                    <a:lnTo>
                      <a:pt x="272" y="320"/>
                    </a:lnTo>
                    <a:lnTo>
                      <a:pt x="296" y="296"/>
                    </a:lnTo>
                    <a:lnTo>
                      <a:pt x="320" y="256"/>
                    </a:lnTo>
                    <a:lnTo>
                      <a:pt x="288" y="240"/>
                    </a:lnTo>
                    <a:lnTo>
                      <a:pt x="320" y="232"/>
                    </a:lnTo>
                    <a:lnTo>
                      <a:pt x="328" y="240"/>
                    </a:lnTo>
                    <a:lnTo>
                      <a:pt x="360" y="232"/>
                    </a:lnTo>
                    <a:lnTo>
                      <a:pt x="360" y="224"/>
                    </a:lnTo>
                    <a:lnTo>
                      <a:pt x="320" y="200"/>
                    </a:lnTo>
                    <a:lnTo>
                      <a:pt x="320" y="184"/>
                    </a:lnTo>
                    <a:lnTo>
                      <a:pt x="304" y="176"/>
                    </a:lnTo>
                    <a:lnTo>
                      <a:pt x="288" y="168"/>
                    </a:lnTo>
                    <a:lnTo>
                      <a:pt x="272" y="128"/>
                    </a:lnTo>
                    <a:lnTo>
                      <a:pt x="232" y="64"/>
                    </a:lnTo>
                    <a:lnTo>
                      <a:pt x="232" y="40"/>
                    </a:lnTo>
                    <a:lnTo>
                      <a:pt x="192" y="32"/>
                    </a:lnTo>
                    <a:lnTo>
                      <a:pt x="176" y="24"/>
                    </a:lnTo>
                    <a:lnTo>
                      <a:pt x="168" y="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1" name="Freeform 13"/>
              <p:cNvSpPr/>
              <p:nvPr/>
            </p:nvSpPr>
            <p:spPr bwMode="invGray">
              <a:xfrm>
                <a:off x="6215647" y="4087780"/>
                <a:ext cx="122238" cy="96838"/>
              </a:xfrm>
              <a:custGeom>
                <a:avLst/>
                <a:gdLst>
                  <a:gd name="T0" fmla="*/ 24 w 65"/>
                  <a:gd name="T1" fmla="*/ 0 h 57"/>
                  <a:gd name="T2" fmla="*/ 0 w 65"/>
                  <a:gd name="T3" fmla="*/ 40 h 57"/>
                  <a:gd name="T4" fmla="*/ 24 w 65"/>
                  <a:gd name="T5" fmla="*/ 56 h 57"/>
                  <a:gd name="T6" fmla="*/ 64 w 65"/>
                  <a:gd name="T7" fmla="*/ 40 h 57"/>
                  <a:gd name="T8" fmla="*/ 64 w 65"/>
                  <a:gd name="T9" fmla="*/ 24 h 57"/>
                  <a:gd name="T10" fmla="*/ 24 w 65"/>
                  <a:gd name="T11" fmla="*/ 0 h 57"/>
                </a:gdLst>
                <a:ahLst/>
                <a:cxnLst>
                  <a:cxn ang="0">
                    <a:pos x="T0" y="T1"/>
                  </a:cxn>
                  <a:cxn ang="0">
                    <a:pos x="T2" y="T3"/>
                  </a:cxn>
                  <a:cxn ang="0">
                    <a:pos x="T4" y="T5"/>
                  </a:cxn>
                  <a:cxn ang="0">
                    <a:pos x="T6" y="T7"/>
                  </a:cxn>
                  <a:cxn ang="0">
                    <a:pos x="T8" y="T9"/>
                  </a:cxn>
                  <a:cxn ang="0">
                    <a:pos x="T10" y="T11"/>
                  </a:cxn>
                </a:cxnLst>
                <a:rect l="0" t="0" r="r" b="b"/>
                <a:pathLst>
                  <a:path w="65" h="57">
                    <a:moveTo>
                      <a:pt x="24" y="0"/>
                    </a:moveTo>
                    <a:lnTo>
                      <a:pt x="0" y="40"/>
                    </a:lnTo>
                    <a:lnTo>
                      <a:pt x="24" y="56"/>
                    </a:lnTo>
                    <a:lnTo>
                      <a:pt x="64" y="40"/>
                    </a:lnTo>
                    <a:lnTo>
                      <a:pt x="64" y="24"/>
                    </a:lnTo>
                    <a:lnTo>
                      <a:pt x="24" y="0"/>
                    </a:lnTo>
                  </a:path>
                </a:pathLst>
              </a:custGeom>
              <a:solidFill>
                <a:schemeClr val="bg2">
                  <a:lumMod val="20000"/>
                  <a:lumOff val="80000"/>
                </a:schemeClr>
              </a:solidFill>
              <a:ln w="127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2" name="Freeform 14"/>
              <p:cNvSpPr/>
              <p:nvPr/>
            </p:nvSpPr>
            <p:spPr bwMode="gray">
              <a:xfrm>
                <a:off x="5910847" y="4156043"/>
                <a:ext cx="457200" cy="522287"/>
              </a:xfrm>
              <a:custGeom>
                <a:avLst/>
                <a:gdLst>
                  <a:gd name="T0" fmla="*/ 184 w 241"/>
                  <a:gd name="T1" fmla="*/ 16 h 297"/>
                  <a:gd name="T2" fmla="*/ 160 w 241"/>
                  <a:gd name="T3" fmla="*/ 0 h 297"/>
                  <a:gd name="T4" fmla="*/ 136 w 241"/>
                  <a:gd name="T5" fmla="*/ 24 h 297"/>
                  <a:gd name="T6" fmla="*/ 104 w 241"/>
                  <a:gd name="T7" fmla="*/ 8 h 297"/>
                  <a:gd name="T8" fmla="*/ 80 w 241"/>
                  <a:gd name="T9" fmla="*/ 16 h 297"/>
                  <a:gd name="T10" fmla="*/ 72 w 241"/>
                  <a:gd name="T11" fmla="*/ 32 h 297"/>
                  <a:gd name="T12" fmla="*/ 64 w 241"/>
                  <a:gd name="T13" fmla="*/ 48 h 297"/>
                  <a:gd name="T14" fmla="*/ 72 w 241"/>
                  <a:gd name="T15" fmla="*/ 72 h 297"/>
                  <a:gd name="T16" fmla="*/ 56 w 241"/>
                  <a:gd name="T17" fmla="*/ 72 h 297"/>
                  <a:gd name="T18" fmla="*/ 48 w 241"/>
                  <a:gd name="T19" fmla="*/ 64 h 297"/>
                  <a:gd name="T20" fmla="*/ 40 w 241"/>
                  <a:gd name="T21" fmla="*/ 64 h 297"/>
                  <a:gd name="T22" fmla="*/ 40 w 241"/>
                  <a:gd name="T23" fmla="*/ 80 h 297"/>
                  <a:gd name="T24" fmla="*/ 40 w 241"/>
                  <a:gd name="T25" fmla="*/ 96 h 297"/>
                  <a:gd name="T26" fmla="*/ 40 w 241"/>
                  <a:gd name="T27" fmla="*/ 96 h 297"/>
                  <a:gd name="T28" fmla="*/ 40 w 241"/>
                  <a:gd name="T29" fmla="*/ 112 h 297"/>
                  <a:gd name="T30" fmla="*/ 8 w 241"/>
                  <a:gd name="T31" fmla="*/ 136 h 297"/>
                  <a:gd name="T32" fmla="*/ 0 w 241"/>
                  <a:gd name="T33" fmla="*/ 144 h 297"/>
                  <a:gd name="T34" fmla="*/ 0 w 241"/>
                  <a:gd name="T35" fmla="*/ 176 h 297"/>
                  <a:gd name="T36" fmla="*/ 24 w 241"/>
                  <a:gd name="T37" fmla="*/ 192 h 297"/>
                  <a:gd name="T38" fmla="*/ 24 w 241"/>
                  <a:gd name="T39" fmla="*/ 232 h 297"/>
                  <a:gd name="T40" fmla="*/ 48 w 241"/>
                  <a:gd name="T41" fmla="*/ 232 h 297"/>
                  <a:gd name="T42" fmla="*/ 48 w 241"/>
                  <a:gd name="T43" fmla="*/ 248 h 297"/>
                  <a:gd name="T44" fmla="*/ 56 w 241"/>
                  <a:gd name="T45" fmla="*/ 264 h 297"/>
                  <a:gd name="T46" fmla="*/ 64 w 241"/>
                  <a:gd name="T47" fmla="*/ 288 h 297"/>
                  <a:gd name="T48" fmla="*/ 88 w 241"/>
                  <a:gd name="T49" fmla="*/ 288 h 297"/>
                  <a:gd name="T50" fmla="*/ 104 w 241"/>
                  <a:gd name="T51" fmla="*/ 264 h 297"/>
                  <a:gd name="T52" fmla="*/ 112 w 241"/>
                  <a:gd name="T53" fmla="*/ 264 h 297"/>
                  <a:gd name="T54" fmla="*/ 112 w 241"/>
                  <a:gd name="T55" fmla="*/ 280 h 297"/>
                  <a:gd name="T56" fmla="*/ 120 w 241"/>
                  <a:gd name="T57" fmla="*/ 288 h 297"/>
                  <a:gd name="T58" fmla="*/ 136 w 241"/>
                  <a:gd name="T59" fmla="*/ 288 h 297"/>
                  <a:gd name="T60" fmla="*/ 136 w 241"/>
                  <a:gd name="T61" fmla="*/ 280 h 297"/>
                  <a:gd name="T62" fmla="*/ 152 w 241"/>
                  <a:gd name="T63" fmla="*/ 280 h 297"/>
                  <a:gd name="T64" fmla="*/ 152 w 241"/>
                  <a:gd name="T65" fmla="*/ 288 h 297"/>
                  <a:gd name="T66" fmla="*/ 160 w 241"/>
                  <a:gd name="T67" fmla="*/ 296 h 297"/>
                  <a:gd name="T68" fmla="*/ 176 w 241"/>
                  <a:gd name="T69" fmla="*/ 288 h 297"/>
                  <a:gd name="T70" fmla="*/ 184 w 241"/>
                  <a:gd name="T71" fmla="*/ 256 h 297"/>
                  <a:gd name="T72" fmla="*/ 184 w 241"/>
                  <a:gd name="T73" fmla="*/ 224 h 297"/>
                  <a:gd name="T74" fmla="*/ 200 w 241"/>
                  <a:gd name="T75" fmla="*/ 224 h 297"/>
                  <a:gd name="T76" fmla="*/ 200 w 241"/>
                  <a:gd name="T77" fmla="*/ 216 h 297"/>
                  <a:gd name="T78" fmla="*/ 200 w 241"/>
                  <a:gd name="T79" fmla="*/ 200 h 297"/>
                  <a:gd name="T80" fmla="*/ 216 w 241"/>
                  <a:gd name="T81" fmla="*/ 216 h 297"/>
                  <a:gd name="T82" fmla="*/ 232 w 241"/>
                  <a:gd name="T83" fmla="*/ 192 h 297"/>
                  <a:gd name="T84" fmla="*/ 216 w 241"/>
                  <a:gd name="T85" fmla="*/ 176 h 297"/>
                  <a:gd name="T86" fmla="*/ 216 w 241"/>
                  <a:gd name="T87" fmla="*/ 168 h 297"/>
                  <a:gd name="T88" fmla="*/ 232 w 241"/>
                  <a:gd name="T89" fmla="*/ 160 h 297"/>
                  <a:gd name="T90" fmla="*/ 224 w 241"/>
                  <a:gd name="T91" fmla="*/ 136 h 297"/>
                  <a:gd name="T92" fmla="*/ 216 w 241"/>
                  <a:gd name="T93" fmla="*/ 128 h 297"/>
                  <a:gd name="T94" fmla="*/ 240 w 241"/>
                  <a:gd name="T95" fmla="*/ 136 h 297"/>
                  <a:gd name="T96" fmla="*/ 240 w 241"/>
                  <a:gd name="T97" fmla="*/ 104 h 297"/>
                  <a:gd name="T98" fmla="*/ 216 w 241"/>
                  <a:gd name="T99" fmla="*/ 120 h 297"/>
                  <a:gd name="T100" fmla="*/ 240 w 241"/>
                  <a:gd name="T101" fmla="*/ 80 h 297"/>
                  <a:gd name="T102" fmla="*/ 200 w 241"/>
                  <a:gd name="T103" fmla="*/ 56 h 297"/>
                  <a:gd name="T104" fmla="*/ 176 w 241"/>
                  <a:gd name="T105" fmla="*/ 56 h 297"/>
                  <a:gd name="T106" fmla="*/ 160 w 241"/>
                  <a:gd name="T107" fmla="*/ 72 h 297"/>
                  <a:gd name="T108" fmla="*/ 152 w 241"/>
                  <a:gd name="T109" fmla="*/ 48 h 297"/>
                  <a:gd name="T110" fmla="*/ 160 w 241"/>
                  <a:gd name="T111" fmla="*/ 40 h 297"/>
                  <a:gd name="T112" fmla="*/ 184 w 241"/>
                  <a:gd name="T113" fmla="*/ 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1" h="297">
                    <a:moveTo>
                      <a:pt x="184" y="16"/>
                    </a:moveTo>
                    <a:lnTo>
                      <a:pt x="160" y="0"/>
                    </a:lnTo>
                    <a:lnTo>
                      <a:pt x="136" y="24"/>
                    </a:lnTo>
                    <a:lnTo>
                      <a:pt x="104" y="8"/>
                    </a:lnTo>
                    <a:lnTo>
                      <a:pt x="80" y="16"/>
                    </a:lnTo>
                    <a:lnTo>
                      <a:pt x="72" y="32"/>
                    </a:lnTo>
                    <a:lnTo>
                      <a:pt x="64" y="48"/>
                    </a:lnTo>
                    <a:lnTo>
                      <a:pt x="72" y="72"/>
                    </a:lnTo>
                    <a:lnTo>
                      <a:pt x="56" y="72"/>
                    </a:lnTo>
                    <a:lnTo>
                      <a:pt x="48" y="64"/>
                    </a:lnTo>
                    <a:lnTo>
                      <a:pt x="40" y="64"/>
                    </a:lnTo>
                    <a:lnTo>
                      <a:pt x="40" y="80"/>
                    </a:lnTo>
                    <a:lnTo>
                      <a:pt x="40" y="96"/>
                    </a:lnTo>
                    <a:lnTo>
                      <a:pt x="40" y="96"/>
                    </a:lnTo>
                    <a:lnTo>
                      <a:pt x="40" y="112"/>
                    </a:lnTo>
                    <a:lnTo>
                      <a:pt x="8" y="136"/>
                    </a:lnTo>
                    <a:lnTo>
                      <a:pt x="0" y="144"/>
                    </a:lnTo>
                    <a:lnTo>
                      <a:pt x="0" y="176"/>
                    </a:lnTo>
                    <a:lnTo>
                      <a:pt x="24" y="192"/>
                    </a:lnTo>
                    <a:lnTo>
                      <a:pt x="24" y="232"/>
                    </a:lnTo>
                    <a:lnTo>
                      <a:pt x="48" y="232"/>
                    </a:lnTo>
                    <a:lnTo>
                      <a:pt x="48" y="248"/>
                    </a:lnTo>
                    <a:lnTo>
                      <a:pt x="56" y="264"/>
                    </a:lnTo>
                    <a:lnTo>
                      <a:pt x="64" y="288"/>
                    </a:lnTo>
                    <a:lnTo>
                      <a:pt x="88" y="288"/>
                    </a:lnTo>
                    <a:lnTo>
                      <a:pt x="104" y="264"/>
                    </a:lnTo>
                    <a:lnTo>
                      <a:pt x="112" y="264"/>
                    </a:lnTo>
                    <a:lnTo>
                      <a:pt x="112" y="280"/>
                    </a:lnTo>
                    <a:lnTo>
                      <a:pt x="120" y="288"/>
                    </a:lnTo>
                    <a:lnTo>
                      <a:pt x="136" y="288"/>
                    </a:lnTo>
                    <a:lnTo>
                      <a:pt x="136" y="280"/>
                    </a:lnTo>
                    <a:lnTo>
                      <a:pt x="152" y="280"/>
                    </a:lnTo>
                    <a:lnTo>
                      <a:pt x="152" y="288"/>
                    </a:lnTo>
                    <a:lnTo>
                      <a:pt x="160" y="296"/>
                    </a:lnTo>
                    <a:lnTo>
                      <a:pt x="176" y="288"/>
                    </a:lnTo>
                    <a:lnTo>
                      <a:pt x="184" y="256"/>
                    </a:lnTo>
                    <a:lnTo>
                      <a:pt x="184" y="224"/>
                    </a:lnTo>
                    <a:lnTo>
                      <a:pt x="200" y="224"/>
                    </a:lnTo>
                    <a:lnTo>
                      <a:pt x="200" y="216"/>
                    </a:lnTo>
                    <a:lnTo>
                      <a:pt x="200" y="200"/>
                    </a:lnTo>
                    <a:lnTo>
                      <a:pt x="216" y="216"/>
                    </a:lnTo>
                    <a:lnTo>
                      <a:pt x="232" y="192"/>
                    </a:lnTo>
                    <a:lnTo>
                      <a:pt x="216" y="176"/>
                    </a:lnTo>
                    <a:lnTo>
                      <a:pt x="216" y="168"/>
                    </a:lnTo>
                    <a:lnTo>
                      <a:pt x="232" y="160"/>
                    </a:lnTo>
                    <a:lnTo>
                      <a:pt x="224" y="136"/>
                    </a:lnTo>
                    <a:lnTo>
                      <a:pt x="216" y="128"/>
                    </a:lnTo>
                    <a:lnTo>
                      <a:pt x="240" y="136"/>
                    </a:lnTo>
                    <a:lnTo>
                      <a:pt x="240" y="104"/>
                    </a:lnTo>
                    <a:lnTo>
                      <a:pt x="216" y="120"/>
                    </a:lnTo>
                    <a:lnTo>
                      <a:pt x="240" y="80"/>
                    </a:lnTo>
                    <a:lnTo>
                      <a:pt x="200" y="56"/>
                    </a:lnTo>
                    <a:lnTo>
                      <a:pt x="176" y="56"/>
                    </a:lnTo>
                    <a:lnTo>
                      <a:pt x="160" y="72"/>
                    </a:lnTo>
                    <a:lnTo>
                      <a:pt x="152" y="48"/>
                    </a:lnTo>
                    <a:lnTo>
                      <a:pt x="160" y="40"/>
                    </a:lnTo>
                    <a:lnTo>
                      <a:pt x="184" y="16"/>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3" name="Freeform 15"/>
              <p:cNvSpPr/>
              <p:nvPr/>
            </p:nvSpPr>
            <p:spPr bwMode="gray">
              <a:xfrm>
                <a:off x="5680660" y="4565618"/>
                <a:ext cx="520700" cy="649287"/>
              </a:xfrm>
              <a:custGeom>
                <a:avLst/>
                <a:gdLst>
                  <a:gd name="T0" fmla="*/ 272 w 273"/>
                  <a:gd name="T1" fmla="*/ 56 h 369"/>
                  <a:gd name="T2" fmla="*/ 272 w 273"/>
                  <a:gd name="T3" fmla="*/ 48 h 369"/>
                  <a:gd name="T4" fmla="*/ 256 w 273"/>
                  <a:gd name="T5" fmla="*/ 48 h 369"/>
                  <a:gd name="T6" fmla="*/ 256 w 273"/>
                  <a:gd name="T7" fmla="*/ 56 h 369"/>
                  <a:gd name="T8" fmla="*/ 240 w 273"/>
                  <a:gd name="T9" fmla="*/ 56 h 369"/>
                  <a:gd name="T10" fmla="*/ 232 w 273"/>
                  <a:gd name="T11" fmla="*/ 56 h 369"/>
                  <a:gd name="T12" fmla="*/ 232 w 273"/>
                  <a:gd name="T13" fmla="*/ 32 h 369"/>
                  <a:gd name="T14" fmla="*/ 224 w 273"/>
                  <a:gd name="T15" fmla="*/ 32 h 369"/>
                  <a:gd name="T16" fmla="*/ 208 w 273"/>
                  <a:gd name="T17" fmla="*/ 56 h 369"/>
                  <a:gd name="T18" fmla="*/ 184 w 273"/>
                  <a:gd name="T19" fmla="*/ 56 h 369"/>
                  <a:gd name="T20" fmla="*/ 176 w 273"/>
                  <a:gd name="T21" fmla="*/ 32 h 369"/>
                  <a:gd name="T22" fmla="*/ 168 w 273"/>
                  <a:gd name="T23" fmla="*/ 16 h 369"/>
                  <a:gd name="T24" fmla="*/ 160 w 273"/>
                  <a:gd name="T25" fmla="*/ 0 h 369"/>
                  <a:gd name="T26" fmla="*/ 144 w 273"/>
                  <a:gd name="T27" fmla="*/ 0 h 369"/>
                  <a:gd name="T28" fmla="*/ 144 w 273"/>
                  <a:gd name="T29" fmla="*/ 8 h 369"/>
                  <a:gd name="T30" fmla="*/ 112 w 273"/>
                  <a:gd name="T31" fmla="*/ 16 h 369"/>
                  <a:gd name="T32" fmla="*/ 112 w 273"/>
                  <a:gd name="T33" fmla="*/ 32 h 369"/>
                  <a:gd name="T34" fmla="*/ 80 w 273"/>
                  <a:gd name="T35" fmla="*/ 32 h 369"/>
                  <a:gd name="T36" fmla="*/ 64 w 273"/>
                  <a:gd name="T37" fmla="*/ 48 h 369"/>
                  <a:gd name="T38" fmla="*/ 64 w 273"/>
                  <a:gd name="T39" fmla="*/ 72 h 369"/>
                  <a:gd name="T40" fmla="*/ 72 w 273"/>
                  <a:gd name="T41" fmla="*/ 88 h 369"/>
                  <a:gd name="T42" fmla="*/ 48 w 273"/>
                  <a:gd name="T43" fmla="*/ 112 h 369"/>
                  <a:gd name="T44" fmla="*/ 40 w 273"/>
                  <a:gd name="T45" fmla="*/ 112 h 369"/>
                  <a:gd name="T46" fmla="*/ 32 w 273"/>
                  <a:gd name="T47" fmla="*/ 144 h 369"/>
                  <a:gd name="T48" fmla="*/ 32 w 273"/>
                  <a:gd name="T49" fmla="*/ 160 h 369"/>
                  <a:gd name="T50" fmla="*/ 32 w 273"/>
                  <a:gd name="T51" fmla="*/ 176 h 369"/>
                  <a:gd name="T52" fmla="*/ 16 w 273"/>
                  <a:gd name="T53" fmla="*/ 200 h 369"/>
                  <a:gd name="T54" fmla="*/ 8 w 273"/>
                  <a:gd name="T55" fmla="*/ 216 h 369"/>
                  <a:gd name="T56" fmla="*/ 0 w 273"/>
                  <a:gd name="T57" fmla="*/ 256 h 369"/>
                  <a:gd name="T58" fmla="*/ 8 w 273"/>
                  <a:gd name="T59" fmla="*/ 272 h 369"/>
                  <a:gd name="T60" fmla="*/ 56 w 273"/>
                  <a:gd name="T61" fmla="*/ 272 h 369"/>
                  <a:gd name="T62" fmla="*/ 80 w 273"/>
                  <a:gd name="T63" fmla="*/ 328 h 369"/>
                  <a:gd name="T64" fmla="*/ 88 w 273"/>
                  <a:gd name="T65" fmla="*/ 368 h 369"/>
                  <a:gd name="T66" fmla="*/ 112 w 273"/>
                  <a:gd name="T67" fmla="*/ 328 h 369"/>
                  <a:gd name="T68" fmla="*/ 120 w 273"/>
                  <a:gd name="T69" fmla="*/ 336 h 369"/>
                  <a:gd name="T70" fmla="*/ 152 w 273"/>
                  <a:gd name="T71" fmla="*/ 304 h 369"/>
                  <a:gd name="T72" fmla="*/ 152 w 273"/>
                  <a:gd name="T73" fmla="*/ 280 h 369"/>
                  <a:gd name="T74" fmla="*/ 184 w 273"/>
                  <a:gd name="T75" fmla="*/ 272 h 369"/>
                  <a:gd name="T76" fmla="*/ 200 w 273"/>
                  <a:gd name="T77" fmla="*/ 232 h 369"/>
                  <a:gd name="T78" fmla="*/ 216 w 273"/>
                  <a:gd name="T79" fmla="*/ 224 h 369"/>
                  <a:gd name="T80" fmla="*/ 216 w 273"/>
                  <a:gd name="T81" fmla="*/ 200 h 369"/>
                  <a:gd name="T82" fmla="*/ 240 w 273"/>
                  <a:gd name="T83" fmla="*/ 200 h 369"/>
                  <a:gd name="T84" fmla="*/ 248 w 273"/>
                  <a:gd name="T85" fmla="*/ 160 h 369"/>
                  <a:gd name="T86" fmla="*/ 240 w 273"/>
                  <a:gd name="T87" fmla="*/ 128 h 369"/>
                  <a:gd name="T88" fmla="*/ 248 w 273"/>
                  <a:gd name="T89" fmla="*/ 120 h 369"/>
                  <a:gd name="T90" fmla="*/ 232 w 273"/>
                  <a:gd name="T91" fmla="*/ 104 h 369"/>
                  <a:gd name="T92" fmla="*/ 248 w 273"/>
                  <a:gd name="T93" fmla="*/ 96 h 369"/>
                  <a:gd name="T94" fmla="*/ 256 w 273"/>
                  <a:gd name="T95" fmla="*/ 104 h 369"/>
                  <a:gd name="T96" fmla="*/ 272 w 273"/>
                  <a:gd name="T97" fmla="*/ 80 h 369"/>
                  <a:gd name="T98" fmla="*/ 272 w 273"/>
                  <a:gd name="T99" fmla="*/ 5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3" h="369">
                    <a:moveTo>
                      <a:pt x="272" y="56"/>
                    </a:moveTo>
                    <a:lnTo>
                      <a:pt x="272" y="48"/>
                    </a:lnTo>
                    <a:lnTo>
                      <a:pt x="256" y="48"/>
                    </a:lnTo>
                    <a:lnTo>
                      <a:pt x="256" y="56"/>
                    </a:lnTo>
                    <a:lnTo>
                      <a:pt x="240" y="56"/>
                    </a:lnTo>
                    <a:lnTo>
                      <a:pt x="232" y="56"/>
                    </a:lnTo>
                    <a:lnTo>
                      <a:pt x="232" y="32"/>
                    </a:lnTo>
                    <a:lnTo>
                      <a:pt x="224" y="32"/>
                    </a:lnTo>
                    <a:lnTo>
                      <a:pt x="208" y="56"/>
                    </a:lnTo>
                    <a:lnTo>
                      <a:pt x="184" y="56"/>
                    </a:lnTo>
                    <a:lnTo>
                      <a:pt x="176" y="32"/>
                    </a:lnTo>
                    <a:lnTo>
                      <a:pt x="168" y="16"/>
                    </a:lnTo>
                    <a:lnTo>
                      <a:pt x="160" y="0"/>
                    </a:lnTo>
                    <a:lnTo>
                      <a:pt x="144" y="0"/>
                    </a:lnTo>
                    <a:lnTo>
                      <a:pt x="144" y="8"/>
                    </a:lnTo>
                    <a:lnTo>
                      <a:pt x="112" y="16"/>
                    </a:lnTo>
                    <a:lnTo>
                      <a:pt x="112" y="32"/>
                    </a:lnTo>
                    <a:lnTo>
                      <a:pt x="80" y="32"/>
                    </a:lnTo>
                    <a:lnTo>
                      <a:pt x="64" y="48"/>
                    </a:lnTo>
                    <a:lnTo>
                      <a:pt x="64" y="72"/>
                    </a:lnTo>
                    <a:lnTo>
                      <a:pt x="72" y="88"/>
                    </a:lnTo>
                    <a:lnTo>
                      <a:pt x="48" y="112"/>
                    </a:lnTo>
                    <a:lnTo>
                      <a:pt x="40" y="112"/>
                    </a:lnTo>
                    <a:lnTo>
                      <a:pt x="32" y="144"/>
                    </a:lnTo>
                    <a:lnTo>
                      <a:pt x="32" y="160"/>
                    </a:lnTo>
                    <a:lnTo>
                      <a:pt x="32" y="176"/>
                    </a:lnTo>
                    <a:lnTo>
                      <a:pt x="16" y="200"/>
                    </a:lnTo>
                    <a:lnTo>
                      <a:pt x="8" y="216"/>
                    </a:lnTo>
                    <a:lnTo>
                      <a:pt x="0" y="256"/>
                    </a:lnTo>
                    <a:lnTo>
                      <a:pt x="8" y="272"/>
                    </a:lnTo>
                    <a:lnTo>
                      <a:pt x="56" y="272"/>
                    </a:lnTo>
                    <a:lnTo>
                      <a:pt x="80" y="328"/>
                    </a:lnTo>
                    <a:lnTo>
                      <a:pt x="88" y="368"/>
                    </a:lnTo>
                    <a:lnTo>
                      <a:pt x="112" y="328"/>
                    </a:lnTo>
                    <a:lnTo>
                      <a:pt x="120" y="336"/>
                    </a:lnTo>
                    <a:lnTo>
                      <a:pt x="152" y="304"/>
                    </a:lnTo>
                    <a:lnTo>
                      <a:pt x="152" y="280"/>
                    </a:lnTo>
                    <a:lnTo>
                      <a:pt x="184" y="272"/>
                    </a:lnTo>
                    <a:lnTo>
                      <a:pt x="200" y="232"/>
                    </a:lnTo>
                    <a:lnTo>
                      <a:pt x="216" y="224"/>
                    </a:lnTo>
                    <a:lnTo>
                      <a:pt x="216" y="200"/>
                    </a:lnTo>
                    <a:lnTo>
                      <a:pt x="240" y="200"/>
                    </a:lnTo>
                    <a:lnTo>
                      <a:pt x="248" y="160"/>
                    </a:lnTo>
                    <a:lnTo>
                      <a:pt x="240" y="128"/>
                    </a:lnTo>
                    <a:lnTo>
                      <a:pt x="248" y="120"/>
                    </a:lnTo>
                    <a:lnTo>
                      <a:pt x="232" y="104"/>
                    </a:lnTo>
                    <a:lnTo>
                      <a:pt x="248" y="96"/>
                    </a:lnTo>
                    <a:lnTo>
                      <a:pt x="256" y="104"/>
                    </a:lnTo>
                    <a:lnTo>
                      <a:pt x="272" y="80"/>
                    </a:lnTo>
                    <a:lnTo>
                      <a:pt x="272" y="56"/>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4" name="Freeform 16"/>
              <p:cNvSpPr/>
              <p:nvPr/>
            </p:nvSpPr>
            <p:spPr bwMode="gray">
              <a:xfrm>
                <a:off x="4886910" y="4973605"/>
                <a:ext cx="963612" cy="676275"/>
              </a:xfrm>
              <a:custGeom>
                <a:avLst/>
                <a:gdLst>
                  <a:gd name="T0" fmla="*/ 496 w 505"/>
                  <a:gd name="T1" fmla="*/ 96 h 385"/>
                  <a:gd name="T2" fmla="*/ 424 w 505"/>
                  <a:gd name="T3" fmla="*/ 40 h 385"/>
                  <a:gd name="T4" fmla="*/ 408 w 505"/>
                  <a:gd name="T5" fmla="*/ 56 h 385"/>
                  <a:gd name="T6" fmla="*/ 376 w 505"/>
                  <a:gd name="T7" fmla="*/ 40 h 385"/>
                  <a:gd name="T8" fmla="*/ 312 w 505"/>
                  <a:gd name="T9" fmla="*/ 56 h 385"/>
                  <a:gd name="T10" fmla="*/ 312 w 505"/>
                  <a:gd name="T11" fmla="*/ 0 h 385"/>
                  <a:gd name="T12" fmla="*/ 280 w 505"/>
                  <a:gd name="T13" fmla="*/ 0 h 385"/>
                  <a:gd name="T14" fmla="*/ 216 w 505"/>
                  <a:gd name="T15" fmla="*/ 8 h 385"/>
                  <a:gd name="T16" fmla="*/ 208 w 505"/>
                  <a:gd name="T17" fmla="*/ 40 h 385"/>
                  <a:gd name="T18" fmla="*/ 168 w 505"/>
                  <a:gd name="T19" fmla="*/ 24 h 385"/>
                  <a:gd name="T20" fmla="*/ 144 w 505"/>
                  <a:gd name="T21" fmla="*/ 48 h 385"/>
                  <a:gd name="T22" fmla="*/ 152 w 505"/>
                  <a:gd name="T23" fmla="*/ 88 h 385"/>
                  <a:gd name="T24" fmla="*/ 144 w 505"/>
                  <a:gd name="T25" fmla="*/ 112 h 385"/>
                  <a:gd name="T26" fmla="*/ 112 w 505"/>
                  <a:gd name="T27" fmla="*/ 168 h 385"/>
                  <a:gd name="T28" fmla="*/ 72 w 505"/>
                  <a:gd name="T29" fmla="*/ 224 h 385"/>
                  <a:gd name="T30" fmla="*/ 32 w 505"/>
                  <a:gd name="T31" fmla="*/ 272 h 385"/>
                  <a:gd name="T32" fmla="*/ 0 w 505"/>
                  <a:gd name="T33" fmla="*/ 296 h 385"/>
                  <a:gd name="T34" fmla="*/ 8 w 505"/>
                  <a:gd name="T35" fmla="*/ 312 h 385"/>
                  <a:gd name="T36" fmla="*/ 16 w 505"/>
                  <a:gd name="T37" fmla="*/ 360 h 385"/>
                  <a:gd name="T38" fmla="*/ 56 w 505"/>
                  <a:gd name="T39" fmla="*/ 384 h 385"/>
                  <a:gd name="T40" fmla="*/ 40 w 505"/>
                  <a:gd name="T41" fmla="*/ 344 h 385"/>
                  <a:gd name="T42" fmla="*/ 80 w 505"/>
                  <a:gd name="T43" fmla="*/ 304 h 385"/>
                  <a:gd name="T44" fmla="*/ 152 w 505"/>
                  <a:gd name="T45" fmla="*/ 280 h 385"/>
                  <a:gd name="T46" fmla="*/ 192 w 505"/>
                  <a:gd name="T47" fmla="*/ 296 h 385"/>
                  <a:gd name="T48" fmla="*/ 240 w 505"/>
                  <a:gd name="T49" fmla="*/ 248 h 385"/>
                  <a:gd name="T50" fmla="*/ 264 w 505"/>
                  <a:gd name="T51" fmla="*/ 240 h 385"/>
                  <a:gd name="T52" fmla="*/ 264 w 505"/>
                  <a:gd name="T53" fmla="*/ 216 h 385"/>
                  <a:gd name="T54" fmla="*/ 280 w 505"/>
                  <a:gd name="T55" fmla="*/ 208 h 385"/>
                  <a:gd name="T56" fmla="*/ 336 w 505"/>
                  <a:gd name="T57" fmla="*/ 232 h 385"/>
                  <a:gd name="T58" fmla="*/ 336 w 505"/>
                  <a:gd name="T59" fmla="*/ 200 h 385"/>
                  <a:gd name="T60" fmla="*/ 376 w 505"/>
                  <a:gd name="T61" fmla="*/ 192 h 385"/>
                  <a:gd name="T62" fmla="*/ 392 w 505"/>
                  <a:gd name="T63" fmla="*/ 200 h 385"/>
                  <a:gd name="T64" fmla="*/ 400 w 505"/>
                  <a:gd name="T65" fmla="*/ 184 h 385"/>
                  <a:gd name="T66" fmla="*/ 448 w 505"/>
                  <a:gd name="T67" fmla="*/ 176 h 385"/>
                  <a:gd name="T68" fmla="*/ 480 w 505"/>
                  <a:gd name="T69" fmla="*/ 13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5" h="385">
                    <a:moveTo>
                      <a:pt x="504" y="128"/>
                    </a:moveTo>
                    <a:lnTo>
                      <a:pt x="496" y="96"/>
                    </a:lnTo>
                    <a:lnTo>
                      <a:pt x="472" y="40"/>
                    </a:lnTo>
                    <a:lnTo>
                      <a:pt x="424" y="40"/>
                    </a:lnTo>
                    <a:lnTo>
                      <a:pt x="416" y="32"/>
                    </a:lnTo>
                    <a:lnTo>
                      <a:pt x="408" y="56"/>
                    </a:lnTo>
                    <a:lnTo>
                      <a:pt x="392" y="56"/>
                    </a:lnTo>
                    <a:lnTo>
                      <a:pt x="376" y="40"/>
                    </a:lnTo>
                    <a:lnTo>
                      <a:pt x="320" y="64"/>
                    </a:lnTo>
                    <a:lnTo>
                      <a:pt x="312" y="56"/>
                    </a:lnTo>
                    <a:lnTo>
                      <a:pt x="336" y="8"/>
                    </a:lnTo>
                    <a:lnTo>
                      <a:pt x="312" y="0"/>
                    </a:lnTo>
                    <a:lnTo>
                      <a:pt x="296" y="16"/>
                    </a:lnTo>
                    <a:lnTo>
                      <a:pt x="280" y="0"/>
                    </a:lnTo>
                    <a:lnTo>
                      <a:pt x="272" y="8"/>
                    </a:lnTo>
                    <a:lnTo>
                      <a:pt x="216" y="8"/>
                    </a:lnTo>
                    <a:lnTo>
                      <a:pt x="224" y="40"/>
                    </a:lnTo>
                    <a:lnTo>
                      <a:pt x="208" y="40"/>
                    </a:lnTo>
                    <a:lnTo>
                      <a:pt x="176" y="16"/>
                    </a:lnTo>
                    <a:lnTo>
                      <a:pt x="168" y="24"/>
                    </a:lnTo>
                    <a:lnTo>
                      <a:pt x="168" y="48"/>
                    </a:lnTo>
                    <a:lnTo>
                      <a:pt x="144" y="48"/>
                    </a:lnTo>
                    <a:lnTo>
                      <a:pt x="144" y="72"/>
                    </a:lnTo>
                    <a:lnTo>
                      <a:pt x="152" y="88"/>
                    </a:lnTo>
                    <a:lnTo>
                      <a:pt x="144" y="96"/>
                    </a:lnTo>
                    <a:lnTo>
                      <a:pt x="144" y="112"/>
                    </a:lnTo>
                    <a:lnTo>
                      <a:pt x="112" y="144"/>
                    </a:lnTo>
                    <a:lnTo>
                      <a:pt x="112" y="168"/>
                    </a:lnTo>
                    <a:lnTo>
                      <a:pt x="104" y="200"/>
                    </a:lnTo>
                    <a:lnTo>
                      <a:pt x="72" y="224"/>
                    </a:lnTo>
                    <a:lnTo>
                      <a:pt x="48" y="256"/>
                    </a:lnTo>
                    <a:lnTo>
                      <a:pt x="32" y="272"/>
                    </a:lnTo>
                    <a:lnTo>
                      <a:pt x="8" y="280"/>
                    </a:lnTo>
                    <a:lnTo>
                      <a:pt x="0" y="296"/>
                    </a:lnTo>
                    <a:lnTo>
                      <a:pt x="16" y="304"/>
                    </a:lnTo>
                    <a:lnTo>
                      <a:pt x="8" y="312"/>
                    </a:lnTo>
                    <a:lnTo>
                      <a:pt x="8" y="352"/>
                    </a:lnTo>
                    <a:lnTo>
                      <a:pt x="16" y="360"/>
                    </a:lnTo>
                    <a:lnTo>
                      <a:pt x="16" y="384"/>
                    </a:lnTo>
                    <a:lnTo>
                      <a:pt x="56" y="384"/>
                    </a:lnTo>
                    <a:lnTo>
                      <a:pt x="56" y="360"/>
                    </a:lnTo>
                    <a:lnTo>
                      <a:pt x="40" y="344"/>
                    </a:lnTo>
                    <a:lnTo>
                      <a:pt x="48" y="312"/>
                    </a:lnTo>
                    <a:lnTo>
                      <a:pt x="80" y="304"/>
                    </a:lnTo>
                    <a:lnTo>
                      <a:pt x="104" y="304"/>
                    </a:lnTo>
                    <a:lnTo>
                      <a:pt x="152" y="280"/>
                    </a:lnTo>
                    <a:lnTo>
                      <a:pt x="184" y="280"/>
                    </a:lnTo>
                    <a:lnTo>
                      <a:pt x="192" y="296"/>
                    </a:lnTo>
                    <a:lnTo>
                      <a:pt x="208" y="264"/>
                    </a:lnTo>
                    <a:lnTo>
                      <a:pt x="240" y="248"/>
                    </a:lnTo>
                    <a:lnTo>
                      <a:pt x="248" y="224"/>
                    </a:lnTo>
                    <a:lnTo>
                      <a:pt x="264" y="240"/>
                    </a:lnTo>
                    <a:lnTo>
                      <a:pt x="272" y="240"/>
                    </a:lnTo>
                    <a:lnTo>
                      <a:pt x="264" y="216"/>
                    </a:lnTo>
                    <a:lnTo>
                      <a:pt x="264" y="184"/>
                    </a:lnTo>
                    <a:lnTo>
                      <a:pt x="280" y="208"/>
                    </a:lnTo>
                    <a:lnTo>
                      <a:pt x="288" y="232"/>
                    </a:lnTo>
                    <a:lnTo>
                      <a:pt x="336" y="232"/>
                    </a:lnTo>
                    <a:lnTo>
                      <a:pt x="320" y="216"/>
                    </a:lnTo>
                    <a:lnTo>
                      <a:pt x="336" y="200"/>
                    </a:lnTo>
                    <a:lnTo>
                      <a:pt x="360" y="208"/>
                    </a:lnTo>
                    <a:lnTo>
                      <a:pt x="376" y="192"/>
                    </a:lnTo>
                    <a:lnTo>
                      <a:pt x="392" y="192"/>
                    </a:lnTo>
                    <a:lnTo>
                      <a:pt x="392" y="200"/>
                    </a:lnTo>
                    <a:lnTo>
                      <a:pt x="400" y="200"/>
                    </a:lnTo>
                    <a:lnTo>
                      <a:pt x="400" y="184"/>
                    </a:lnTo>
                    <a:lnTo>
                      <a:pt x="424" y="192"/>
                    </a:lnTo>
                    <a:lnTo>
                      <a:pt x="448" y="176"/>
                    </a:lnTo>
                    <a:lnTo>
                      <a:pt x="472" y="168"/>
                    </a:lnTo>
                    <a:lnTo>
                      <a:pt x="480" y="136"/>
                    </a:lnTo>
                    <a:lnTo>
                      <a:pt x="504" y="128"/>
                    </a:lnTo>
                  </a:path>
                </a:pathLst>
              </a:custGeom>
              <a:solidFill>
                <a:schemeClr val="bg2">
                  <a:lumMod val="20000"/>
                  <a:lumOff val="80000"/>
                </a:schemeClr>
              </a:solidFill>
              <a:ln>
                <a:solidFill>
                  <a:schemeClr val="tx1">
                    <a:lumMod val="50000"/>
                    <a:lumOff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5" name="Freeform 17"/>
              <p:cNvSpPr/>
              <p:nvPr/>
            </p:nvSpPr>
            <p:spPr bwMode="gray">
              <a:xfrm>
                <a:off x="4245560" y="4846605"/>
                <a:ext cx="949325" cy="676275"/>
              </a:xfrm>
              <a:custGeom>
                <a:avLst/>
                <a:gdLst>
                  <a:gd name="T0" fmla="*/ 344 w 497"/>
                  <a:gd name="T1" fmla="*/ 344 h 385"/>
                  <a:gd name="T2" fmla="*/ 416 w 497"/>
                  <a:gd name="T3" fmla="*/ 296 h 385"/>
                  <a:gd name="T4" fmla="*/ 448 w 497"/>
                  <a:gd name="T5" fmla="*/ 240 h 385"/>
                  <a:gd name="T6" fmla="*/ 480 w 497"/>
                  <a:gd name="T7" fmla="*/ 184 h 385"/>
                  <a:gd name="T8" fmla="*/ 496 w 497"/>
                  <a:gd name="T9" fmla="*/ 160 h 385"/>
                  <a:gd name="T10" fmla="*/ 480 w 497"/>
                  <a:gd name="T11" fmla="*/ 128 h 385"/>
                  <a:gd name="T12" fmla="*/ 456 w 497"/>
                  <a:gd name="T13" fmla="*/ 96 h 385"/>
                  <a:gd name="T14" fmla="*/ 440 w 497"/>
                  <a:gd name="T15" fmla="*/ 112 h 385"/>
                  <a:gd name="T16" fmla="*/ 424 w 497"/>
                  <a:gd name="T17" fmla="*/ 104 h 385"/>
                  <a:gd name="T18" fmla="*/ 440 w 497"/>
                  <a:gd name="T19" fmla="*/ 56 h 385"/>
                  <a:gd name="T20" fmla="*/ 440 w 497"/>
                  <a:gd name="T21" fmla="*/ 16 h 385"/>
                  <a:gd name="T22" fmla="*/ 408 w 497"/>
                  <a:gd name="T23" fmla="*/ 8 h 385"/>
                  <a:gd name="T24" fmla="*/ 376 w 497"/>
                  <a:gd name="T25" fmla="*/ 24 h 385"/>
                  <a:gd name="T26" fmla="*/ 360 w 497"/>
                  <a:gd name="T27" fmla="*/ 24 h 385"/>
                  <a:gd name="T28" fmla="*/ 320 w 497"/>
                  <a:gd name="T29" fmla="*/ 32 h 385"/>
                  <a:gd name="T30" fmla="*/ 288 w 497"/>
                  <a:gd name="T31" fmla="*/ 64 h 385"/>
                  <a:gd name="T32" fmla="*/ 264 w 497"/>
                  <a:gd name="T33" fmla="*/ 72 h 385"/>
                  <a:gd name="T34" fmla="*/ 224 w 497"/>
                  <a:gd name="T35" fmla="*/ 96 h 385"/>
                  <a:gd name="T36" fmla="*/ 184 w 497"/>
                  <a:gd name="T37" fmla="*/ 88 h 385"/>
                  <a:gd name="T38" fmla="*/ 160 w 497"/>
                  <a:gd name="T39" fmla="*/ 72 h 385"/>
                  <a:gd name="T40" fmla="*/ 144 w 497"/>
                  <a:gd name="T41" fmla="*/ 88 h 385"/>
                  <a:gd name="T42" fmla="*/ 96 w 497"/>
                  <a:gd name="T43" fmla="*/ 128 h 385"/>
                  <a:gd name="T44" fmla="*/ 32 w 497"/>
                  <a:gd name="T45" fmla="*/ 112 h 385"/>
                  <a:gd name="T46" fmla="*/ 0 w 497"/>
                  <a:gd name="T47" fmla="*/ 128 h 385"/>
                  <a:gd name="T48" fmla="*/ 32 w 497"/>
                  <a:gd name="T49" fmla="*/ 144 h 385"/>
                  <a:gd name="T50" fmla="*/ 88 w 497"/>
                  <a:gd name="T51" fmla="*/ 168 h 385"/>
                  <a:gd name="T52" fmla="*/ 104 w 497"/>
                  <a:gd name="T53" fmla="*/ 208 h 385"/>
                  <a:gd name="T54" fmla="*/ 56 w 497"/>
                  <a:gd name="T55" fmla="*/ 224 h 385"/>
                  <a:gd name="T56" fmla="*/ 88 w 497"/>
                  <a:gd name="T57" fmla="*/ 248 h 385"/>
                  <a:gd name="T58" fmla="*/ 136 w 497"/>
                  <a:gd name="T59" fmla="*/ 280 h 385"/>
                  <a:gd name="T60" fmla="*/ 136 w 497"/>
                  <a:gd name="T61" fmla="*/ 304 h 385"/>
                  <a:gd name="T62" fmla="*/ 208 w 497"/>
                  <a:gd name="T63" fmla="*/ 360 h 385"/>
                  <a:gd name="T64" fmla="*/ 248 w 497"/>
                  <a:gd name="T65" fmla="*/ 360 h 385"/>
                  <a:gd name="T66" fmla="*/ 256 w 497"/>
                  <a:gd name="T67" fmla="*/ 344 h 385"/>
                  <a:gd name="T68" fmla="*/ 296 w 497"/>
                  <a:gd name="T69" fmla="*/ 376 h 385"/>
                  <a:gd name="T70" fmla="*/ 336 w 497"/>
                  <a:gd name="T71" fmla="*/ 368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7" h="385">
                    <a:moveTo>
                      <a:pt x="336" y="368"/>
                    </a:moveTo>
                    <a:lnTo>
                      <a:pt x="344" y="344"/>
                    </a:lnTo>
                    <a:lnTo>
                      <a:pt x="368" y="344"/>
                    </a:lnTo>
                    <a:lnTo>
                      <a:pt x="416" y="296"/>
                    </a:lnTo>
                    <a:lnTo>
                      <a:pt x="440" y="272"/>
                    </a:lnTo>
                    <a:lnTo>
                      <a:pt x="448" y="240"/>
                    </a:lnTo>
                    <a:lnTo>
                      <a:pt x="448" y="216"/>
                    </a:lnTo>
                    <a:lnTo>
                      <a:pt x="480" y="184"/>
                    </a:lnTo>
                    <a:lnTo>
                      <a:pt x="480" y="168"/>
                    </a:lnTo>
                    <a:lnTo>
                      <a:pt x="496" y="160"/>
                    </a:lnTo>
                    <a:lnTo>
                      <a:pt x="480" y="152"/>
                    </a:lnTo>
                    <a:lnTo>
                      <a:pt x="480" y="128"/>
                    </a:lnTo>
                    <a:lnTo>
                      <a:pt x="456" y="128"/>
                    </a:lnTo>
                    <a:lnTo>
                      <a:pt x="456" y="96"/>
                    </a:lnTo>
                    <a:lnTo>
                      <a:pt x="440" y="96"/>
                    </a:lnTo>
                    <a:lnTo>
                      <a:pt x="440" y="112"/>
                    </a:lnTo>
                    <a:lnTo>
                      <a:pt x="424" y="112"/>
                    </a:lnTo>
                    <a:lnTo>
                      <a:pt x="424" y="104"/>
                    </a:lnTo>
                    <a:lnTo>
                      <a:pt x="432" y="64"/>
                    </a:lnTo>
                    <a:lnTo>
                      <a:pt x="440" y="56"/>
                    </a:lnTo>
                    <a:lnTo>
                      <a:pt x="440" y="40"/>
                    </a:lnTo>
                    <a:lnTo>
                      <a:pt x="440" y="16"/>
                    </a:lnTo>
                    <a:lnTo>
                      <a:pt x="432" y="0"/>
                    </a:lnTo>
                    <a:lnTo>
                      <a:pt x="408" y="8"/>
                    </a:lnTo>
                    <a:lnTo>
                      <a:pt x="392" y="8"/>
                    </a:lnTo>
                    <a:lnTo>
                      <a:pt x="376" y="24"/>
                    </a:lnTo>
                    <a:lnTo>
                      <a:pt x="360" y="32"/>
                    </a:lnTo>
                    <a:lnTo>
                      <a:pt x="360" y="24"/>
                    </a:lnTo>
                    <a:lnTo>
                      <a:pt x="344" y="32"/>
                    </a:lnTo>
                    <a:lnTo>
                      <a:pt x="320" y="32"/>
                    </a:lnTo>
                    <a:lnTo>
                      <a:pt x="304" y="40"/>
                    </a:lnTo>
                    <a:lnTo>
                      <a:pt x="288" y="64"/>
                    </a:lnTo>
                    <a:lnTo>
                      <a:pt x="272" y="56"/>
                    </a:lnTo>
                    <a:lnTo>
                      <a:pt x="264" y="72"/>
                    </a:lnTo>
                    <a:lnTo>
                      <a:pt x="232" y="72"/>
                    </a:lnTo>
                    <a:lnTo>
                      <a:pt x="224" y="96"/>
                    </a:lnTo>
                    <a:lnTo>
                      <a:pt x="200" y="104"/>
                    </a:lnTo>
                    <a:lnTo>
                      <a:pt x="184" y="88"/>
                    </a:lnTo>
                    <a:lnTo>
                      <a:pt x="176" y="64"/>
                    </a:lnTo>
                    <a:lnTo>
                      <a:pt x="160" y="72"/>
                    </a:lnTo>
                    <a:lnTo>
                      <a:pt x="160" y="88"/>
                    </a:lnTo>
                    <a:lnTo>
                      <a:pt x="144" y="88"/>
                    </a:lnTo>
                    <a:lnTo>
                      <a:pt x="104" y="112"/>
                    </a:lnTo>
                    <a:lnTo>
                      <a:pt x="96" y="128"/>
                    </a:lnTo>
                    <a:lnTo>
                      <a:pt x="48" y="112"/>
                    </a:lnTo>
                    <a:lnTo>
                      <a:pt x="32" y="112"/>
                    </a:lnTo>
                    <a:lnTo>
                      <a:pt x="24" y="120"/>
                    </a:lnTo>
                    <a:lnTo>
                      <a:pt x="0" y="128"/>
                    </a:lnTo>
                    <a:lnTo>
                      <a:pt x="0" y="144"/>
                    </a:lnTo>
                    <a:lnTo>
                      <a:pt x="32" y="144"/>
                    </a:lnTo>
                    <a:lnTo>
                      <a:pt x="40" y="160"/>
                    </a:lnTo>
                    <a:lnTo>
                      <a:pt x="88" y="168"/>
                    </a:lnTo>
                    <a:lnTo>
                      <a:pt x="96" y="176"/>
                    </a:lnTo>
                    <a:lnTo>
                      <a:pt x="104" y="208"/>
                    </a:lnTo>
                    <a:lnTo>
                      <a:pt x="64" y="208"/>
                    </a:lnTo>
                    <a:lnTo>
                      <a:pt x="56" y="224"/>
                    </a:lnTo>
                    <a:lnTo>
                      <a:pt x="64" y="240"/>
                    </a:lnTo>
                    <a:lnTo>
                      <a:pt x="88" y="248"/>
                    </a:lnTo>
                    <a:lnTo>
                      <a:pt x="136" y="264"/>
                    </a:lnTo>
                    <a:lnTo>
                      <a:pt x="136" y="280"/>
                    </a:lnTo>
                    <a:lnTo>
                      <a:pt x="120" y="288"/>
                    </a:lnTo>
                    <a:lnTo>
                      <a:pt x="136" y="304"/>
                    </a:lnTo>
                    <a:lnTo>
                      <a:pt x="136" y="328"/>
                    </a:lnTo>
                    <a:lnTo>
                      <a:pt x="208" y="360"/>
                    </a:lnTo>
                    <a:lnTo>
                      <a:pt x="224" y="360"/>
                    </a:lnTo>
                    <a:lnTo>
                      <a:pt x="248" y="360"/>
                    </a:lnTo>
                    <a:lnTo>
                      <a:pt x="256" y="368"/>
                    </a:lnTo>
                    <a:lnTo>
                      <a:pt x="256" y="344"/>
                    </a:lnTo>
                    <a:lnTo>
                      <a:pt x="288" y="352"/>
                    </a:lnTo>
                    <a:lnTo>
                      <a:pt x="296" y="376"/>
                    </a:lnTo>
                    <a:lnTo>
                      <a:pt x="312" y="384"/>
                    </a:lnTo>
                    <a:lnTo>
                      <a:pt x="336" y="368"/>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6" name="Freeform 18"/>
              <p:cNvSpPr/>
              <p:nvPr/>
            </p:nvSpPr>
            <p:spPr bwMode="invGray">
              <a:xfrm>
                <a:off x="4155072" y="4467193"/>
                <a:ext cx="704850" cy="622300"/>
              </a:xfrm>
              <a:custGeom>
                <a:avLst/>
                <a:gdLst>
                  <a:gd name="T0" fmla="*/ 48 w 369"/>
                  <a:gd name="T1" fmla="*/ 320 h 353"/>
                  <a:gd name="T2" fmla="*/ 32 w 369"/>
                  <a:gd name="T3" fmla="*/ 264 h 353"/>
                  <a:gd name="T4" fmla="*/ 56 w 369"/>
                  <a:gd name="T5" fmla="*/ 192 h 353"/>
                  <a:gd name="T6" fmla="*/ 8 w 369"/>
                  <a:gd name="T7" fmla="*/ 160 h 353"/>
                  <a:gd name="T8" fmla="*/ 16 w 369"/>
                  <a:gd name="T9" fmla="*/ 136 h 353"/>
                  <a:gd name="T10" fmla="*/ 48 w 369"/>
                  <a:gd name="T11" fmla="*/ 136 h 353"/>
                  <a:gd name="T12" fmla="*/ 104 w 369"/>
                  <a:gd name="T13" fmla="*/ 120 h 353"/>
                  <a:gd name="T14" fmla="*/ 168 w 369"/>
                  <a:gd name="T15" fmla="*/ 112 h 353"/>
                  <a:gd name="T16" fmla="*/ 136 w 369"/>
                  <a:gd name="T17" fmla="*/ 80 h 353"/>
                  <a:gd name="T18" fmla="*/ 144 w 369"/>
                  <a:gd name="T19" fmla="*/ 40 h 353"/>
                  <a:gd name="T20" fmla="*/ 184 w 369"/>
                  <a:gd name="T21" fmla="*/ 40 h 353"/>
                  <a:gd name="T22" fmla="*/ 208 w 369"/>
                  <a:gd name="T23" fmla="*/ 48 h 353"/>
                  <a:gd name="T24" fmla="*/ 232 w 369"/>
                  <a:gd name="T25" fmla="*/ 40 h 353"/>
                  <a:gd name="T26" fmla="*/ 248 w 369"/>
                  <a:gd name="T27" fmla="*/ 0 h 353"/>
                  <a:gd name="T28" fmla="*/ 288 w 369"/>
                  <a:gd name="T29" fmla="*/ 16 h 353"/>
                  <a:gd name="T30" fmla="*/ 320 w 369"/>
                  <a:gd name="T31" fmla="*/ 72 h 353"/>
                  <a:gd name="T32" fmla="*/ 344 w 369"/>
                  <a:gd name="T33" fmla="*/ 88 h 353"/>
                  <a:gd name="T34" fmla="*/ 360 w 369"/>
                  <a:gd name="T35" fmla="*/ 64 h 353"/>
                  <a:gd name="T36" fmla="*/ 360 w 369"/>
                  <a:gd name="T37" fmla="*/ 96 h 353"/>
                  <a:gd name="T38" fmla="*/ 360 w 369"/>
                  <a:gd name="T39" fmla="*/ 128 h 353"/>
                  <a:gd name="T40" fmla="*/ 336 w 369"/>
                  <a:gd name="T41" fmla="*/ 168 h 353"/>
                  <a:gd name="T42" fmla="*/ 368 w 369"/>
                  <a:gd name="T43" fmla="*/ 184 h 353"/>
                  <a:gd name="T44" fmla="*/ 360 w 369"/>
                  <a:gd name="T45" fmla="*/ 208 h 353"/>
                  <a:gd name="T46" fmla="*/ 368 w 369"/>
                  <a:gd name="T47" fmla="*/ 232 h 353"/>
                  <a:gd name="T48" fmla="*/ 344 w 369"/>
                  <a:gd name="T49" fmla="*/ 256 h 353"/>
                  <a:gd name="T50" fmla="*/ 344 w 369"/>
                  <a:gd name="T51" fmla="*/ 280 h 353"/>
                  <a:gd name="T52" fmla="*/ 312 w 369"/>
                  <a:gd name="T53" fmla="*/ 288 h 353"/>
                  <a:gd name="T54" fmla="*/ 272 w 369"/>
                  <a:gd name="T55" fmla="*/ 312 h 353"/>
                  <a:gd name="T56" fmla="*/ 232 w 369"/>
                  <a:gd name="T57" fmla="*/ 304 h 353"/>
                  <a:gd name="T58" fmla="*/ 208 w 369"/>
                  <a:gd name="T59" fmla="*/ 288 h 353"/>
                  <a:gd name="T60" fmla="*/ 192 w 369"/>
                  <a:gd name="T61" fmla="*/ 304 h 353"/>
                  <a:gd name="T62" fmla="*/ 144 w 369"/>
                  <a:gd name="T63" fmla="*/ 352 h 353"/>
                  <a:gd name="T64" fmla="*/ 80 w 369"/>
                  <a:gd name="T65" fmla="*/ 32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9" h="353">
                    <a:moveTo>
                      <a:pt x="48" y="344"/>
                    </a:moveTo>
                    <a:lnTo>
                      <a:pt x="48" y="320"/>
                    </a:lnTo>
                    <a:lnTo>
                      <a:pt x="64" y="296"/>
                    </a:lnTo>
                    <a:lnTo>
                      <a:pt x="32" y="264"/>
                    </a:lnTo>
                    <a:lnTo>
                      <a:pt x="56" y="224"/>
                    </a:lnTo>
                    <a:lnTo>
                      <a:pt x="56" y="192"/>
                    </a:lnTo>
                    <a:lnTo>
                      <a:pt x="8" y="200"/>
                    </a:lnTo>
                    <a:lnTo>
                      <a:pt x="8" y="160"/>
                    </a:lnTo>
                    <a:lnTo>
                      <a:pt x="0" y="152"/>
                    </a:lnTo>
                    <a:lnTo>
                      <a:pt x="16" y="136"/>
                    </a:lnTo>
                    <a:lnTo>
                      <a:pt x="32" y="144"/>
                    </a:lnTo>
                    <a:lnTo>
                      <a:pt x="48" y="136"/>
                    </a:lnTo>
                    <a:lnTo>
                      <a:pt x="96" y="136"/>
                    </a:lnTo>
                    <a:lnTo>
                      <a:pt x="104" y="120"/>
                    </a:lnTo>
                    <a:lnTo>
                      <a:pt x="112" y="112"/>
                    </a:lnTo>
                    <a:lnTo>
                      <a:pt x="168" y="112"/>
                    </a:lnTo>
                    <a:lnTo>
                      <a:pt x="160" y="80"/>
                    </a:lnTo>
                    <a:lnTo>
                      <a:pt x="136" y="80"/>
                    </a:lnTo>
                    <a:lnTo>
                      <a:pt x="128" y="56"/>
                    </a:lnTo>
                    <a:lnTo>
                      <a:pt x="144" y="40"/>
                    </a:lnTo>
                    <a:lnTo>
                      <a:pt x="168" y="48"/>
                    </a:lnTo>
                    <a:lnTo>
                      <a:pt x="184" y="40"/>
                    </a:lnTo>
                    <a:lnTo>
                      <a:pt x="192" y="56"/>
                    </a:lnTo>
                    <a:lnTo>
                      <a:pt x="208" y="48"/>
                    </a:lnTo>
                    <a:lnTo>
                      <a:pt x="208" y="24"/>
                    </a:lnTo>
                    <a:lnTo>
                      <a:pt x="232" y="40"/>
                    </a:lnTo>
                    <a:lnTo>
                      <a:pt x="240" y="8"/>
                    </a:lnTo>
                    <a:lnTo>
                      <a:pt x="248" y="0"/>
                    </a:lnTo>
                    <a:lnTo>
                      <a:pt x="264" y="16"/>
                    </a:lnTo>
                    <a:lnTo>
                      <a:pt x="288" y="16"/>
                    </a:lnTo>
                    <a:lnTo>
                      <a:pt x="312" y="72"/>
                    </a:lnTo>
                    <a:lnTo>
                      <a:pt x="320" y="72"/>
                    </a:lnTo>
                    <a:lnTo>
                      <a:pt x="328" y="88"/>
                    </a:lnTo>
                    <a:lnTo>
                      <a:pt x="344" y="88"/>
                    </a:lnTo>
                    <a:lnTo>
                      <a:pt x="352" y="72"/>
                    </a:lnTo>
                    <a:lnTo>
                      <a:pt x="360" y="64"/>
                    </a:lnTo>
                    <a:lnTo>
                      <a:pt x="368" y="88"/>
                    </a:lnTo>
                    <a:lnTo>
                      <a:pt x="360" y="96"/>
                    </a:lnTo>
                    <a:lnTo>
                      <a:pt x="360" y="112"/>
                    </a:lnTo>
                    <a:lnTo>
                      <a:pt x="360" y="128"/>
                    </a:lnTo>
                    <a:lnTo>
                      <a:pt x="336" y="152"/>
                    </a:lnTo>
                    <a:lnTo>
                      <a:pt x="336" y="168"/>
                    </a:lnTo>
                    <a:lnTo>
                      <a:pt x="360" y="168"/>
                    </a:lnTo>
                    <a:lnTo>
                      <a:pt x="368" y="184"/>
                    </a:lnTo>
                    <a:lnTo>
                      <a:pt x="360" y="192"/>
                    </a:lnTo>
                    <a:lnTo>
                      <a:pt x="360" y="208"/>
                    </a:lnTo>
                    <a:lnTo>
                      <a:pt x="360" y="232"/>
                    </a:lnTo>
                    <a:lnTo>
                      <a:pt x="368" y="232"/>
                    </a:lnTo>
                    <a:lnTo>
                      <a:pt x="368" y="248"/>
                    </a:lnTo>
                    <a:lnTo>
                      <a:pt x="344" y="256"/>
                    </a:lnTo>
                    <a:lnTo>
                      <a:pt x="344" y="272"/>
                    </a:lnTo>
                    <a:lnTo>
                      <a:pt x="344" y="280"/>
                    </a:lnTo>
                    <a:lnTo>
                      <a:pt x="320" y="272"/>
                    </a:lnTo>
                    <a:lnTo>
                      <a:pt x="312" y="288"/>
                    </a:lnTo>
                    <a:lnTo>
                      <a:pt x="280" y="288"/>
                    </a:lnTo>
                    <a:lnTo>
                      <a:pt x="272" y="312"/>
                    </a:lnTo>
                    <a:lnTo>
                      <a:pt x="248" y="320"/>
                    </a:lnTo>
                    <a:lnTo>
                      <a:pt x="232" y="304"/>
                    </a:lnTo>
                    <a:lnTo>
                      <a:pt x="224" y="280"/>
                    </a:lnTo>
                    <a:lnTo>
                      <a:pt x="208" y="288"/>
                    </a:lnTo>
                    <a:lnTo>
                      <a:pt x="208" y="304"/>
                    </a:lnTo>
                    <a:lnTo>
                      <a:pt x="192" y="304"/>
                    </a:lnTo>
                    <a:lnTo>
                      <a:pt x="152" y="328"/>
                    </a:lnTo>
                    <a:lnTo>
                      <a:pt x="144" y="352"/>
                    </a:lnTo>
                    <a:lnTo>
                      <a:pt x="96" y="328"/>
                    </a:lnTo>
                    <a:lnTo>
                      <a:pt x="80" y="328"/>
                    </a:lnTo>
                    <a:lnTo>
                      <a:pt x="48" y="344"/>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7" name="Freeform 19"/>
              <p:cNvSpPr/>
              <p:nvPr/>
            </p:nvSpPr>
            <p:spPr bwMode="invGray">
              <a:xfrm>
                <a:off x="3359735" y="4424330"/>
                <a:ext cx="1085850" cy="1084263"/>
              </a:xfrm>
              <a:custGeom>
                <a:avLst/>
                <a:gdLst>
                  <a:gd name="T0" fmla="*/ 528 w 569"/>
                  <a:gd name="T1" fmla="*/ 448 h 617"/>
                  <a:gd name="T2" fmla="*/ 560 w 569"/>
                  <a:gd name="T3" fmla="*/ 416 h 617"/>
                  <a:gd name="T4" fmla="*/ 528 w 569"/>
                  <a:gd name="T5" fmla="*/ 408 h 617"/>
                  <a:gd name="T6" fmla="*/ 496 w 569"/>
                  <a:gd name="T7" fmla="*/ 384 h 617"/>
                  <a:gd name="T8" fmla="*/ 464 w 569"/>
                  <a:gd name="T9" fmla="*/ 360 h 617"/>
                  <a:gd name="T10" fmla="*/ 480 w 569"/>
                  <a:gd name="T11" fmla="*/ 320 h 617"/>
                  <a:gd name="T12" fmla="*/ 472 w 569"/>
                  <a:gd name="T13" fmla="*/ 248 h 617"/>
                  <a:gd name="T14" fmla="*/ 424 w 569"/>
                  <a:gd name="T15" fmla="*/ 224 h 617"/>
                  <a:gd name="T16" fmla="*/ 416 w 569"/>
                  <a:gd name="T17" fmla="*/ 176 h 617"/>
                  <a:gd name="T18" fmla="*/ 448 w 569"/>
                  <a:gd name="T19" fmla="*/ 168 h 617"/>
                  <a:gd name="T20" fmla="*/ 512 w 569"/>
                  <a:gd name="T21" fmla="*/ 160 h 617"/>
                  <a:gd name="T22" fmla="*/ 512 w 569"/>
                  <a:gd name="T23" fmla="*/ 112 h 617"/>
                  <a:gd name="T24" fmla="*/ 464 w 569"/>
                  <a:gd name="T25" fmla="*/ 112 h 617"/>
                  <a:gd name="T26" fmla="*/ 432 w 569"/>
                  <a:gd name="T27" fmla="*/ 64 h 617"/>
                  <a:gd name="T28" fmla="*/ 408 w 569"/>
                  <a:gd name="T29" fmla="*/ 96 h 617"/>
                  <a:gd name="T30" fmla="*/ 384 w 569"/>
                  <a:gd name="T31" fmla="*/ 144 h 617"/>
                  <a:gd name="T32" fmla="*/ 368 w 569"/>
                  <a:gd name="T33" fmla="*/ 240 h 617"/>
                  <a:gd name="T34" fmla="*/ 336 w 569"/>
                  <a:gd name="T35" fmla="*/ 224 h 617"/>
                  <a:gd name="T36" fmla="*/ 288 w 569"/>
                  <a:gd name="T37" fmla="*/ 240 h 617"/>
                  <a:gd name="T38" fmla="*/ 272 w 569"/>
                  <a:gd name="T39" fmla="*/ 224 h 617"/>
                  <a:gd name="T40" fmla="*/ 232 w 569"/>
                  <a:gd name="T41" fmla="*/ 104 h 617"/>
                  <a:gd name="T42" fmla="*/ 216 w 569"/>
                  <a:gd name="T43" fmla="*/ 112 h 617"/>
                  <a:gd name="T44" fmla="*/ 208 w 569"/>
                  <a:gd name="T45" fmla="*/ 72 h 617"/>
                  <a:gd name="T46" fmla="*/ 160 w 569"/>
                  <a:gd name="T47" fmla="*/ 40 h 617"/>
                  <a:gd name="T48" fmla="*/ 136 w 569"/>
                  <a:gd name="T49" fmla="*/ 80 h 617"/>
                  <a:gd name="T50" fmla="*/ 136 w 569"/>
                  <a:gd name="T51" fmla="*/ 0 h 617"/>
                  <a:gd name="T52" fmla="*/ 112 w 569"/>
                  <a:gd name="T53" fmla="*/ 0 h 617"/>
                  <a:gd name="T54" fmla="*/ 96 w 569"/>
                  <a:gd name="T55" fmla="*/ 32 h 617"/>
                  <a:gd name="T56" fmla="*/ 88 w 569"/>
                  <a:gd name="T57" fmla="*/ 64 h 617"/>
                  <a:gd name="T58" fmla="*/ 80 w 569"/>
                  <a:gd name="T59" fmla="*/ 96 h 617"/>
                  <a:gd name="T60" fmla="*/ 104 w 569"/>
                  <a:gd name="T61" fmla="*/ 112 h 617"/>
                  <a:gd name="T62" fmla="*/ 88 w 569"/>
                  <a:gd name="T63" fmla="*/ 240 h 617"/>
                  <a:gd name="T64" fmla="*/ 24 w 569"/>
                  <a:gd name="T65" fmla="*/ 280 h 617"/>
                  <a:gd name="T66" fmla="*/ 8 w 569"/>
                  <a:gd name="T67" fmla="*/ 312 h 617"/>
                  <a:gd name="T68" fmla="*/ 0 w 569"/>
                  <a:gd name="T69" fmla="*/ 376 h 617"/>
                  <a:gd name="T70" fmla="*/ 48 w 569"/>
                  <a:gd name="T71" fmla="*/ 368 h 617"/>
                  <a:gd name="T72" fmla="*/ 80 w 569"/>
                  <a:gd name="T73" fmla="*/ 392 h 617"/>
                  <a:gd name="T74" fmla="*/ 88 w 569"/>
                  <a:gd name="T75" fmla="*/ 408 h 617"/>
                  <a:gd name="T76" fmla="*/ 96 w 569"/>
                  <a:gd name="T77" fmla="*/ 448 h 617"/>
                  <a:gd name="T78" fmla="*/ 120 w 569"/>
                  <a:gd name="T79" fmla="*/ 464 h 617"/>
                  <a:gd name="T80" fmla="*/ 112 w 569"/>
                  <a:gd name="T81" fmla="*/ 504 h 617"/>
                  <a:gd name="T82" fmla="*/ 104 w 569"/>
                  <a:gd name="T83" fmla="*/ 528 h 617"/>
                  <a:gd name="T84" fmla="*/ 144 w 569"/>
                  <a:gd name="T85" fmla="*/ 560 h 617"/>
                  <a:gd name="T86" fmla="*/ 200 w 569"/>
                  <a:gd name="T87" fmla="*/ 576 h 617"/>
                  <a:gd name="T88" fmla="*/ 224 w 569"/>
                  <a:gd name="T89" fmla="*/ 568 h 617"/>
                  <a:gd name="T90" fmla="*/ 232 w 569"/>
                  <a:gd name="T91" fmla="*/ 600 h 617"/>
                  <a:gd name="T92" fmla="*/ 264 w 569"/>
                  <a:gd name="T93" fmla="*/ 592 h 617"/>
                  <a:gd name="T94" fmla="*/ 272 w 569"/>
                  <a:gd name="T95" fmla="*/ 512 h 617"/>
                  <a:gd name="T96" fmla="*/ 328 w 569"/>
                  <a:gd name="T97" fmla="*/ 504 h 617"/>
                  <a:gd name="T98" fmla="*/ 352 w 569"/>
                  <a:gd name="T99" fmla="*/ 512 h 617"/>
                  <a:gd name="T100" fmla="*/ 384 w 569"/>
                  <a:gd name="T101" fmla="*/ 512 h 617"/>
                  <a:gd name="T102" fmla="*/ 416 w 569"/>
                  <a:gd name="T103" fmla="*/ 520 h 617"/>
                  <a:gd name="T104" fmla="*/ 440 w 569"/>
                  <a:gd name="T105" fmla="*/ 504 h 617"/>
                  <a:gd name="T106" fmla="*/ 488 w 569"/>
                  <a:gd name="T107" fmla="*/ 472 h 617"/>
                  <a:gd name="T108" fmla="*/ 520 w 569"/>
                  <a:gd name="T109" fmla="*/ 464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9" h="617">
                    <a:moveTo>
                      <a:pt x="520" y="464"/>
                    </a:moveTo>
                    <a:lnTo>
                      <a:pt x="528" y="448"/>
                    </a:lnTo>
                    <a:lnTo>
                      <a:pt x="568" y="448"/>
                    </a:lnTo>
                    <a:lnTo>
                      <a:pt x="560" y="416"/>
                    </a:lnTo>
                    <a:lnTo>
                      <a:pt x="552" y="400"/>
                    </a:lnTo>
                    <a:lnTo>
                      <a:pt x="528" y="408"/>
                    </a:lnTo>
                    <a:lnTo>
                      <a:pt x="504" y="400"/>
                    </a:lnTo>
                    <a:lnTo>
                      <a:pt x="496" y="384"/>
                    </a:lnTo>
                    <a:lnTo>
                      <a:pt x="464" y="384"/>
                    </a:lnTo>
                    <a:lnTo>
                      <a:pt x="464" y="360"/>
                    </a:lnTo>
                    <a:lnTo>
                      <a:pt x="464" y="344"/>
                    </a:lnTo>
                    <a:lnTo>
                      <a:pt x="480" y="320"/>
                    </a:lnTo>
                    <a:lnTo>
                      <a:pt x="448" y="288"/>
                    </a:lnTo>
                    <a:lnTo>
                      <a:pt x="472" y="248"/>
                    </a:lnTo>
                    <a:lnTo>
                      <a:pt x="472" y="216"/>
                    </a:lnTo>
                    <a:lnTo>
                      <a:pt x="424" y="224"/>
                    </a:lnTo>
                    <a:lnTo>
                      <a:pt x="424" y="184"/>
                    </a:lnTo>
                    <a:lnTo>
                      <a:pt x="416" y="176"/>
                    </a:lnTo>
                    <a:lnTo>
                      <a:pt x="432" y="160"/>
                    </a:lnTo>
                    <a:lnTo>
                      <a:pt x="448" y="168"/>
                    </a:lnTo>
                    <a:lnTo>
                      <a:pt x="464" y="152"/>
                    </a:lnTo>
                    <a:lnTo>
                      <a:pt x="512" y="160"/>
                    </a:lnTo>
                    <a:lnTo>
                      <a:pt x="528" y="136"/>
                    </a:lnTo>
                    <a:lnTo>
                      <a:pt x="512" y="112"/>
                    </a:lnTo>
                    <a:lnTo>
                      <a:pt x="488" y="128"/>
                    </a:lnTo>
                    <a:lnTo>
                      <a:pt x="464" y="112"/>
                    </a:lnTo>
                    <a:lnTo>
                      <a:pt x="464" y="64"/>
                    </a:lnTo>
                    <a:lnTo>
                      <a:pt x="432" y="64"/>
                    </a:lnTo>
                    <a:lnTo>
                      <a:pt x="424" y="96"/>
                    </a:lnTo>
                    <a:lnTo>
                      <a:pt x="408" y="96"/>
                    </a:lnTo>
                    <a:lnTo>
                      <a:pt x="408" y="120"/>
                    </a:lnTo>
                    <a:lnTo>
                      <a:pt x="384" y="144"/>
                    </a:lnTo>
                    <a:lnTo>
                      <a:pt x="368" y="144"/>
                    </a:lnTo>
                    <a:lnTo>
                      <a:pt x="368" y="240"/>
                    </a:lnTo>
                    <a:lnTo>
                      <a:pt x="344" y="240"/>
                    </a:lnTo>
                    <a:lnTo>
                      <a:pt x="336" y="224"/>
                    </a:lnTo>
                    <a:lnTo>
                      <a:pt x="320" y="240"/>
                    </a:lnTo>
                    <a:lnTo>
                      <a:pt x="288" y="240"/>
                    </a:lnTo>
                    <a:lnTo>
                      <a:pt x="288" y="232"/>
                    </a:lnTo>
                    <a:lnTo>
                      <a:pt x="272" y="224"/>
                    </a:lnTo>
                    <a:lnTo>
                      <a:pt x="272" y="192"/>
                    </a:lnTo>
                    <a:lnTo>
                      <a:pt x="232" y="104"/>
                    </a:lnTo>
                    <a:lnTo>
                      <a:pt x="216" y="104"/>
                    </a:lnTo>
                    <a:lnTo>
                      <a:pt x="216" y="112"/>
                    </a:lnTo>
                    <a:lnTo>
                      <a:pt x="200" y="88"/>
                    </a:lnTo>
                    <a:lnTo>
                      <a:pt x="208" y="72"/>
                    </a:lnTo>
                    <a:lnTo>
                      <a:pt x="176" y="32"/>
                    </a:lnTo>
                    <a:lnTo>
                      <a:pt x="160" y="40"/>
                    </a:lnTo>
                    <a:lnTo>
                      <a:pt x="152" y="80"/>
                    </a:lnTo>
                    <a:lnTo>
                      <a:pt x="136" y="80"/>
                    </a:lnTo>
                    <a:lnTo>
                      <a:pt x="136" y="64"/>
                    </a:lnTo>
                    <a:lnTo>
                      <a:pt x="136" y="0"/>
                    </a:lnTo>
                    <a:lnTo>
                      <a:pt x="120" y="16"/>
                    </a:lnTo>
                    <a:lnTo>
                      <a:pt x="112" y="0"/>
                    </a:lnTo>
                    <a:lnTo>
                      <a:pt x="96" y="16"/>
                    </a:lnTo>
                    <a:lnTo>
                      <a:pt x="96" y="32"/>
                    </a:lnTo>
                    <a:lnTo>
                      <a:pt x="104" y="64"/>
                    </a:lnTo>
                    <a:lnTo>
                      <a:pt x="88" y="64"/>
                    </a:lnTo>
                    <a:lnTo>
                      <a:pt x="72" y="64"/>
                    </a:lnTo>
                    <a:lnTo>
                      <a:pt x="80" y="96"/>
                    </a:lnTo>
                    <a:lnTo>
                      <a:pt x="80" y="112"/>
                    </a:lnTo>
                    <a:lnTo>
                      <a:pt x="104" y="112"/>
                    </a:lnTo>
                    <a:lnTo>
                      <a:pt x="104" y="168"/>
                    </a:lnTo>
                    <a:lnTo>
                      <a:pt x="88" y="240"/>
                    </a:lnTo>
                    <a:lnTo>
                      <a:pt x="40" y="272"/>
                    </a:lnTo>
                    <a:lnTo>
                      <a:pt x="24" y="280"/>
                    </a:lnTo>
                    <a:lnTo>
                      <a:pt x="16" y="288"/>
                    </a:lnTo>
                    <a:lnTo>
                      <a:pt x="8" y="312"/>
                    </a:lnTo>
                    <a:lnTo>
                      <a:pt x="8" y="360"/>
                    </a:lnTo>
                    <a:lnTo>
                      <a:pt x="0" y="376"/>
                    </a:lnTo>
                    <a:lnTo>
                      <a:pt x="32" y="376"/>
                    </a:lnTo>
                    <a:lnTo>
                      <a:pt x="48" y="368"/>
                    </a:lnTo>
                    <a:lnTo>
                      <a:pt x="88" y="376"/>
                    </a:lnTo>
                    <a:lnTo>
                      <a:pt x="80" y="392"/>
                    </a:lnTo>
                    <a:lnTo>
                      <a:pt x="72" y="392"/>
                    </a:lnTo>
                    <a:lnTo>
                      <a:pt x="88" y="408"/>
                    </a:lnTo>
                    <a:lnTo>
                      <a:pt x="80" y="432"/>
                    </a:lnTo>
                    <a:lnTo>
                      <a:pt x="96" y="448"/>
                    </a:lnTo>
                    <a:lnTo>
                      <a:pt x="120" y="448"/>
                    </a:lnTo>
                    <a:lnTo>
                      <a:pt x="120" y="464"/>
                    </a:lnTo>
                    <a:lnTo>
                      <a:pt x="112" y="472"/>
                    </a:lnTo>
                    <a:lnTo>
                      <a:pt x="112" y="504"/>
                    </a:lnTo>
                    <a:lnTo>
                      <a:pt x="96" y="504"/>
                    </a:lnTo>
                    <a:lnTo>
                      <a:pt x="104" y="528"/>
                    </a:lnTo>
                    <a:lnTo>
                      <a:pt x="144" y="528"/>
                    </a:lnTo>
                    <a:lnTo>
                      <a:pt x="144" y="560"/>
                    </a:lnTo>
                    <a:lnTo>
                      <a:pt x="160" y="568"/>
                    </a:lnTo>
                    <a:lnTo>
                      <a:pt x="200" y="576"/>
                    </a:lnTo>
                    <a:lnTo>
                      <a:pt x="216" y="560"/>
                    </a:lnTo>
                    <a:lnTo>
                      <a:pt x="224" y="568"/>
                    </a:lnTo>
                    <a:lnTo>
                      <a:pt x="216" y="592"/>
                    </a:lnTo>
                    <a:lnTo>
                      <a:pt x="232" y="600"/>
                    </a:lnTo>
                    <a:lnTo>
                      <a:pt x="264" y="616"/>
                    </a:lnTo>
                    <a:lnTo>
                      <a:pt x="264" y="592"/>
                    </a:lnTo>
                    <a:lnTo>
                      <a:pt x="264" y="520"/>
                    </a:lnTo>
                    <a:lnTo>
                      <a:pt x="272" y="512"/>
                    </a:lnTo>
                    <a:lnTo>
                      <a:pt x="320" y="512"/>
                    </a:lnTo>
                    <a:lnTo>
                      <a:pt x="328" y="504"/>
                    </a:lnTo>
                    <a:lnTo>
                      <a:pt x="344" y="504"/>
                    </a:lnTo>
                    <a:lnTo>
                      <a:pt x="352" y="512"/>
                    </a:lnTo>
                    <a:lnTo>
                      <a:pt x="376" y="504"/>
                    </a:lnTo>
                    <a:lnTo>
                      <a:pt x="384" y="512"/>
                    </a:lnTo>
                    <a:lnTo>
                      <a:pt x="392" y="504"/>
                    </a:lnTo>
                    <a:lnTo>
                      <a:pt x="416" y="520"/>
                    </a:lnTo>
                    <a:lnTo>
                      <a:pt x="416" y="504"/>
                    </a:lnTo>
                    <a:lnTo>
                      <a:pt x="440" y="504"/>
                    </a:lnTo>
                    <a:lnTo>
                      <a:pt x="480" y="496"/>
                    </a:lnTo>
                    <a:lnTo>
                      <a:pt x="488" y="472"/>
                    </a:lnTo>
                    <a:lnTo>
                      <a:pt x="504" y="464"/>
                    </a:lnTo>
                    <a:lnTo>
                      <a:pt x="520" y="464"/>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8" name="Freeform 20"/>
              <p:cNvSpPr/>
              <p:nvPr/>
            </p:nvSpPr>
            <p:spPr bwMode="invGray">
              <a:xfrm>
                <a:off x="1332497" y="3170205"/>
                <a:ext cx="2308225" cy="1381125"/>
              </a:xfrm>
              <a:custGeom>
                <a:avLst/>
                <a:gdLst>
                  <a:gd name="T0" fmla="*/ 1184 w 1209"/>
                  <a:gd name="T1" fmla="*/ 728 h 785"/>
                  <a:gd name="T2" fmla="*/ 1160 w 1209"/>
                  <a:gd name="T3" fmla="*/ 728 h 785"/>
                  <a:gd name="T4" fmla="*/ 1160 w 1209"/>
                  <a:gd name="T5" fmla="*/ 784 h 785"/>
                  <a:gd name="T6" fmla="*/ 1112 w 1209"/>
                  <a:gd name="T7" fmla="*/ 760 h 785"/>
                  <a:gd name="T8" fmla="*/ 1088 w 1209"/>
                  <a:gd name="T9" fmla="*/ 752 h 785"/>
                  <a:gd name="T10" fmla="*/ 1024 w 1209"/>
                  <a:gd name="T11" fmla="*/ 720 h 785"/>
                  <a:gd name="T12" fmla="*/ 1040 w 1209"/>
                  <a:gd name="T13" fmla="*/ 696 h 785"/>
                  <a:gd name="T14" fmla="*/ 1032 w 1209"/>
                  <a:gd name="T15" fmla="*/ 680 h 785"/>
                  <a:gd name="T16" fmla="*/ 1000 w 1209"/>
                  <a:gd name="T17" fmla="*/ 664 h 785"/>
                  <a:gd name="T18" fmla="*/ 976 w 1209"/>
                  <a:gd name="T19" fmla="*/ 680 h 785"/>
                  <a:gd name="T20" fmla="*/ 928 w 1209"/>
                  <a:gd name="T21" fmla="*/ 648 h 785"/>
                  <a:gd name="T22" fmla="*/ 832 w 1209"/>
                  <a:gd name="T23" fmla="*/ 696 h 785"/>
                  <a:gd name="T24" fmla="*/ 808 w 1209"/>
                  <a:gd name="T25" fmla="*/ 720 h 785"/>
                  <a:gd name="T26" fmla="*/ 728 w 1209"/>
                  <a:gd name="T27" fmla="*/ 736 h 785"/>
                  <a:gd name="T28" fmla="*/ 656 w 1209"/>
                  <a:gd name="T29" fmla="*/ 712 h 785"/>
                  <a:gd name="T30" fmla="*/ 632 w 1209"/>
                  <a:gd name="T31" fmla="*/ 680 h 785"/>
                  <a:gd name="T32" fmla="*/ 584 w 1209"/>
                  <a:gd name="T33" fmla="*/ 704 h 785"/>
                  <a:gd name="T34" fmla="*/ 536 w 1209"/>
                  <a:gd name="T35" fmla="*/ 728 h 785"/>
                  <a:gd name="T36" fmla="*/ 456 w 1209"/>
                  <a:gd name="T37" fmla="*/ 672 h 785"/>
                  <a:gd name="T38" fmla="*/ 408 w 1209"/>
                  <a:gd name="T39" fmla="*/ 640 h 785"/>
                  <a:gd name="T40" fmla="*/ 360 w 1209"/>
                  <a:gd name="T41" fmla="*/ 624 h 785"/>
                  <a:gd name="T42" fmla="*/ 320 w 1209"/>
                  <a:gd name="T43" fmla="*/ 592 h 785"/>
                  <a:gd name="T44" fmla="*/ 272 w 1209"/>
                  <a:gd name="T45" fmla="*/ 520 h 785"/>
                  <a:gd name="T46" fmla="*/ 248 w 1209"/>
                  <a:gd name="T47" fmla="*/ 512 h 785"/>
                  <a:gd name="T48" fmla="*/ 208 w 1209"/>
                  <a:gd name="T49" fmla="*/ 456 h 785"/>
                  <a:gd name="T50" fmla="*/ 160 w 1209"/>
                  <a:gd name="T51" fmla="*/ 384 h 785"/>
                  <a:gd name="T52" fmla="*/ 120 w 1209"/>
                  <a:gd name="T53" fmla="*/ 408 h 785"/>
                  <a:gd name="T54" fmla="*/ 64 w 1209"/>
                  <a:gd name="T55" fmla="*/ 328 h 785"/>
                  <a:gd name="T56" fmla="*/ 32 w 1209"/>
                  <a:gd name="T57" fmla="*/ 272 h 785"/>
                  <a:gd name="T58" fmla="*/ 0 w 1209"/>
                  <a:gd name="T59" fmla="*/ 256 h 785"/>
                  <a:gd name="T60" fmla="*/ 16 w 1209"/>
                  <a:gd name="T61" fmla="*/ 176 h 785"/>
                  <a:gd name="T62" fmla="*/ 48 w 1209"/>
                  <a:gd name="T63" fmla="*/ 192 h 785"/>
                  <a:gd name="T64" fmla="*/ 80 w 1209"/>
                  <a:gd name="T65" fmla="*/ 184 h 785"/>
                  <a:gd name="T66" fmla="*/ 80 w 1209"/>
                  <a:gd name="T67" fmla="*/ 128 h 785"/>
                  <a:gd name="T68" fmla="*/ 56 w 1209"/>
                  <a:gd name="T69" fmla="*/ 96 h 785"/>
                  <a:gd name="T70" fmla="*/ 80 w 1209"/>
                  <a:gd name="T71" fmla="*/ 48 h 785"/>
                  <a:gd name="T72" fmla="*/ 152 w 1209"/>
                  <a:gd name="T73" fmla="*/ 40 h 785"/>
                  <a:gd name="T74" fmla="*/ 208 w 1209"/>
                  <a:gd name="T75" fmla="*/ 8 h 785"/>
                  <a:gd name="T76" fmla="*/ 288 w 1209"/>
                  <a:gd name="T77" fmla="*/ 16 h 785"/>
                  <a:gd name="T78" fmla="*/ 344 w 1209"/>
                  <a:gd name="T79" fmla="*/ 56 h 785"/>
                  <a:gd name="T80" fmla="*/ 432 w 1209"/>
                  <a:gd name="T81" fmla="*/ 56 h 785"/>
                  <a:gd name="T82" fmla="*/ 528 w 1209"/>
                  <a:gd name="T83" fmla="*/ 40 h 785"/>
                  <a:gd name="T84" fmla="*/ 664 w 1209"/>
                  <a:gd name="T85" fmla="*/ 56 h 785"/>
                  <a:gd name="T86" fmla="*/ 712 w 1209"/>
                  <a:gd name="T87" fmla="*/ 72 h 785"/>
                  <a:gd name="T88" fmla="*/ 704 w 1209"/>
                  <a:gd name="T89" fmla="*/ 96 h 785"/>
                  <a:gd name="T90" fmla="*/ 728 w 1209"/>
                  <a:gd name="T91" fmla="*/ 136 h 785"/>
                  <a:gd name="T92" fmla="*/ 712 w 1209"/>
                  <a:gd name="T93" fmla="*/ 184 h 785"/>
                  <a:gd name="T94" fmla="*/ 696 w 1209"/>
                  <a:gd name="T95" fmla="*/ 248 h 785"/>
                  <a:gd name="T96" fmla="*/ 736 w 1209"/>
                  <a:gd name="T97" fmla="*/ 320 h 785"/>
                  <a:gd name="T98" fmla="*/ 832 w 1209"/>
                  <a:gd name="T99" fmla="*/ 368 h 785"/>
                  <a:gd name="T100" fmla="*/ 936 w 1209"/>
                  <a:gd name="T101" fmla="*/ 416 h 785"/>
                  <a:gd name="T102" fmla="*/ 992 w 1209"/>
                  <a:gd name="T103" fmla="*/ 424 h 785"/>
                  <a:gd name="T104" fmla="*/ 1008 w 1209"/>
                  <a:gd name="T105" fmla="*/ 480 h 785"/>
                  <a:gd name="T106" fmla="*/ 1040 w 1209"/>
                  <a:gd name="T107" fmla="*/ 496 h 785"/>
                  <a:gd name="T108" fmla="*/ 1056 w 1209"/>
                  <a:gd name="T109" fmla="*/ 472 h 785"/>
                  <a:gd name="T110" fmla="*/ 1080 w 1209"/>
                  <a:gd name="T111" fmla="*/ 480 h 785"/>
                  <a:gd name="T112" fmla="*/ 1096 w 1209"/>
                  <a:gd name="T113" fmla="*/ 464 h 785"/>
                  <a:gd name="T114" fmla="*/ 1136 w 1209"/>
                  <a:gd name="T115" fmla="*/ 440 h 785"/>
                  <a:gd name="T116" fmla="*/ 1176 w 1209"/>
                  <a:gd name="T117" fmla="*/ 456 h 785"/>
                  <a:gd name="T118" fmla="*/ 1208 w 1209"/>
                  <a:gd name="T119" fmla="*/ 536 h 785"/>
                  <a:gd name="T120" fmla="*/ 1208 w 1209"/>
                  <a:gd name="T121" fmla="*/ 576 h 785"/>
                  <a:gd name="T122" fmla="*/ 1200 w 1209"/>
                  <a:gd name="T123" fmla="*/ 712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9" h="785">
                    <a:moveTo>
                      <a:pt x="1200" y="712"/>
                    </a:moveTo>
                    <a:lnTo>
                      <a:pt x="1184" y="728"/>
                    </a:lnTo>
                    <a:lnTo>
                      <a:pt x="1176" y="712"/>
                    </a:lnTo>
                    <a:lnTo>
                      <a:pt x="1160" y="728"/>
                    </a:lnTo>
                    <a:lnTo>
                      <a:pt x="1168" y="776"/>
                    </a:lnTo>
                    <a:lnTo>
                      <a:pt x="1160" y="784"/>
                    </a:lnTo>
                    <a:lnTo>
                      <a:pt x="1136" y="776"/>
                    </a:lnTo>
                    <a:lnTo>
                      <a:pt x="1112" y="760"/>
                    </a:lnTo>
                    <a:lnTo>
                      <a:pt x="1112" y="744"/>
                    </a:lnTo>
                    <a:lnTo>
                      <a:pt x="1088" y="752"/>
                    </a:lnTo>
                    <a:lnTo>
                      <a:pt x="1024" y="728"/>
                    </a:lnTo>
                    <a:lnTo>
                      <a:pt x="1024" y="720"/>
                    </a:lnTo>
                    <a:lnTo>
                      <a:pt x="1040" y="712"/>
                    </a:lnTo>
                    <a:lnTo>
                      <a:pt x="1040" y="696"/>
                    </a:lnTo>
                    <a:lnTo>
                      <a:pt x="1024" y="688"/>
                    </a:lnTo>
                    <a:lnTo>
                      <a:pt x="1032" y="680"/>
                    </a:lnTo>
                    <a:lnTo>
                      <a:pt x="1016" y="656"/>
                    </a:lnTo>
                    <a:lnTo>
                      <a:pt x="1000" y="664"/>
                    </a:lnTo>
                    <a:lnTo>
                      <a:pt x="984" y="672"/>
                    </a:lnTo>
                    <a:lnTo>
                      <a:pt x="976" y="680"/>
                    </a:lnTo>
                    <a:lnTo>
                      <a:pt x="960" y="680"/>
                    </a:lnTo>
                    <a:lnTo>
                      <a:pt x="928" y="648"/>
                    </a:lnTo>
                    <a:lnTo>
                      <a:pt x="864" y="696"/>
                    </a:lnTo>
                    <a:lnTo>
                      <a:pt x="832" y="696"/>
                    </a:lnTo>
                    <a:lnTo>
                      <a:pt x="824" y="720"/>
                    </a:lnTo>
                    <a:lnTo>
                      <a:pt x="808" y="720"/>
                    </a:lnTo>
                    <a:lnTo>
                      <a:pt x="760" y="744"/>
                    </a:lnTo>
                    <a:lnTo>
                      <a:pt x="728" y="736"/>
                    </a:lnTo>
                    <a:lnTo>
                      <a:pt x="712" y="712"/>
                    </a:lnTo>
                    <a:lnTo>
                      <a:pt x="656" y="712"/>
                    </a:lnTo>
                    <a:lnTo>
                      <a:pt x="664" y="688"/>
                    </a:lnTo>
                    <a:lnTo>
                      <a:pt x="632" y="680"/>
                    </a:lnTo>
                    <a:lnTo>
                      <a:pt x="600" y="680"/>
                    </a:lnTo>
                    <a:lnTo>
                      <a:pt x="584" y="704"/>
                    </a:lnTo>
                    <a:lnTo>
                      <a:pt x="552" y="728"/>
                    </a:lnTo>
                    <a:lnTo>
                      <a:pt x="536" y="728"/>
                    </a:lnTo>
                    <a:lnTo>
                      <a:pt x="544" y="680"/>
                    </a:lnTo>
                    <a:lnTo>
                      <a:pt x="456" y="672"/>
                    </a:lnTo>
                    <a:lnTo>
                      <a:pt x="424" y="640"/>
                    </a:lnTo>
                    <a:lnTo>
                      <a:pt x="408" y="640"/>
                    </a:lnTo>
                    <a:lnTo>
                      <a:pt x="392" y="648"/>
                    </a:lnTo>
                    <a:lnTo>
                      <a:pt x="360" y="624"/>
                    </a:lnTo>
                    <a:lnTo>
                      <a:pt x="336" y="600"/>
                    </a:lnTo>
                    <a:lnTo>
                      <a:pt x="320" y="592"/>
                    </a:lnTo>
                    <a:lnTo>
                      <a:pt x="280" y="544"/>
                    </a:lnTo>
                    <a:lnTo>
                      <a:pt x="272" y="520"/>
                    </a:lnTo>
                    <a:lnTo>
                      <a:pt x="264" y="512"/>
                    </a:lnTo>
                    <a:lnTo>
                      <a:pt x="248" y="512"/>
                    </a:lnTo>
                    <a:lnTo>
                      <a:pt x="224" y="464"/>
                    </a:lnTo>
                    <a:lnTo>
                      <a:pt x="208" y="456"/>
                    </a:lnTo>
                    <a:lnTo>
                      <a:pt x="192" y="424"/>
                    </a:lnTo>
                    <a:lnTo>
                      <a:pt x="160" y="384"/>
                    </a:lnTo>
                    <a:lnTo>
                      <a:pt x="144" y="384"/>
                    </a:lnTo>
                    <a:lnTo>
                      <a:pt x="120" y="408"/>
                    </a:lnTo>
                    <a:lnTo>
                      <a:pt x="96" y="376"/>
                    </a:lnTo>
                    <a:lnTo>
                      <a:pt x="64" y="328"/>
                    </a:lnTo>
                    <a:lnTo>
                      <a:pt x="40" y="304"/>
                    </a:lnTo>
                    <a:lnTo>
                      <a:pt x="32" y="272"/>
                    </a:lnTo>
                    <a:lnTo>
                      <a:pt x="8" y="280"/>
                    </a:lnTo>
                    <a:lnTo>
                      <a:pt x="0" y="256"/>
                    </a:lnTo>
                    <a:lnTo>
                      <a:pt x="8" y="248"/>
                    </a:lnTo>
                    <a:lnTo>
                      <a:pt x="16" y="176"/>
                    </a:lnTo>
                    <a:lnTo>
                      <a:pt x="32" y="168"/>
                    </a:lnTo>
                    <a:lnTo>
                      <a:pt x="48" y="192"/>
                    </a:lnTo>
                    <a:lnTo>
                      <a:pt x="64" y="184"/>
                    </a:lnTo>
                    <a:lnTo>
                      <a:pt x="80" y="184"/>
                    </a:lnTo>
                    <a:lnTo>
                      <a:pt x="72" y="144"/>
                    </a:lnTo>
                    <a:lnTo>
                      <a:pt x="80" y="128"/>
                    </a:lnTo>
                    <a:lnTo>
                      <a:pt x="56" y="120"/>
                    </a:lnTo>
                    <a:lnTo>
                      <a:pt x="56" y="96"/>
                    </a:lnTo>
                    <a:lnTo>
                      <a:pt x="64" y="56"/>
                    </a:lnTo>
                    <a:lnTo>
                      <a:pt x="80" y="48"/>
                    </a:lnTo>
                    <a:lnTo>
                      <a:pt x="120" y="56"/>
                    </a:lnTo>
                    <a:lnTo>
                      <a:pt x="152" y="40"/>
                    </a:lnTo>
                    <a:lnTo>
                      <a:pt x="176" y="0"/>
                    </a:lnTo>
                    <a:lnTo>
                      <a:pt x="208" y="8"/>
                    </a:lnTo>
                    <a:lnTo>
                      <a:pt x="272" y="32"/>
                    </a:lnTo>
                    <a:lnTo>
                      <a:pt x="288" y="16"/>
                    </a:lnTo>
                    <a:lnTo>
                      <a:pt x="336" y="24"/>
                    </a:lnTo>
                    <a:lnTo>
                      <a:pt x="344" y="56"/>
                    </a:lnTo>
                    <a:lnTo>
                      <a:pt x="408" y="72"/>
                    </a:lnTo>
                    <a:lnTo>
                      <a:pt x="432" y="56"/>
                    </a:lnTo>
                    <a:lnTo>
                      <a:pt x="504" y="56"/>
                    </a:lnTo>
                    <a:lnTo>
                      <a:pt x="528" y="40"/>
                    </a:lnTo>
                    <a:lnTo>
                      <a:pt x="640" y="32"/>
                    </a:lnTo>
                    <a:lnTo>
                      <a:pt x="664" y="56"/>
                    </a:lnTo>
                    <a:lnTo>
                      <a:pt x="696" y="64"/>
                    </a:lnTo>
                    <a:lnTo>
                      <a:pt x="712" y="72"/>
                    </a:lnTo>
                    <a:lnTo>
                      <a:pt x="720" y="88"/>
                    </a:lnTo>
                    <a:lnTo>
                      <a:pt x="704" y="96"/>
                    </a:lnTo>
                    <a:lnTo>
                      <a:pt x="728" y="104"/>
                    </a:lnTo>
                    <a:lnTo>
                      <a:pt x="728" y="136"/>
                    </a:lnTo>
                    <a:lnTo>
                      <a:pt x="704" y="168"/>
                    </a:lnTo>
                    <a:lnTo>
                      <a:pt x="712" y="184"/>
                    </a:lnTo>
                    <a:lnTo>
                      <a:pt x="704" y="232"/>
                    </a:lnTo>
                    <a:lnTo>
                      <a:pt x="696" y="248"/>
                    </a:lnTo>
                    <a:lnTo>
                      <a:pt x="712" y="296"/>
                    </a:lnTo>
                    <a:lnTo>
                      <a:pt x="736" y="320"/>
                    </a:lnTo>
                    <a:lnTo>
                      <a:pt x="784" y="320"/>
                    </a:lnTo>
                    <a:lnTo>
                      <a:pt x="832" y="368"/>
                    </a:lnTo>
                    <a:lnTo>
                      <a:pt x="864" y="376"/>
                    </a:lnTo>
                    <a:lnTo>
                      <a:pt x="936" y="416"/>
                    </a:lnTo>
                    <a:lnTo>
                      <a:pt x="968" y="400"/>
                    </a:lnTo>
                    <a:lnTo>
                      <a:pt x="992" y="424"/>
                    </a:lnTo>
                    <a:lnTo>
                      <a:pt x="1016" y="448"/>
                    </a:lnTo>
                    <a:lnTo>
                      <a:pt x="1008" y="480"/>
                    </a:lnTo>
                    <a:lnTo>
                      <a:pt x="1040" y="480"/>
                    </a:lnTo>
                    <a:lnTo>
                      <a:pt x="1040" y="496"/>
                    </a:lnTo>
                    <a:lnTo>
                      <a:pt x="1064" y="496"/>
                    </a:lnTo>
                    <a:lnTo>
                      <a:pt x="1056" y="472"/>
                    </a:lnTo>
                    <a:lnTo>
                      <a:pt x="1072" y="472"/>
                    </a:lnTo>
                    <a:lnTo>
                      <a:pt x="1080" y="480"/>
                    </a:lnTo>
                    <a:lnTo>
                      <a:pt x="1096" y="480"/>
                    </a:lnTo>
                    <a:lnTo>
                      <a:pt x="1096" y="464"/>
                    </a:lnTo>
                    <a:lnTo>
                      <a:pt x="1120" y="464"/>
                    </a:lnTo>
                    <a:lnTo>
                      <a:pt x="1136" y="440"/>
                    </a:lnTo>
                    <a:lnTo>
                      <a:pt x="1152" y="432"/>
                    </a:lnTo>
                    <a:lnTo>
                      <a:pt x="1176" y="456"/>
                    </a:lnTo>
                    <a:lnTo>
                      <a:pt x="1176" y="480"/>
                    </a:lnTo>
                    <a:lnTo>
                      <a:pt x="1208" y="536"/>
                    </a:lnTo>
                    <a:lnTo>
                      <a:pt x="1192" y="544"/>
                    </a:lnTo>
                    <a:lnTo>
                      <a:pt x="1208" y="576"/>
                    </a:lnTo>
                    <a:lnTo>
                      <a:pt x="1208" y="608"/>
                    </a:lnTo>
                    <a:lnTo>
                      <a:pt x="1200" y="712"/>
                    </a:lnTo>
                  </a:path>
                </a:pathLst>
              </a:custGeom>
              <a:solidFill>
                <a:schemeClr val="bg2">
                  <a:lumMod val="20000"/>
                  <a:lumOff val="80000"/>
                </a:schemeClr>
              </a:solidFill>
              <a:ln w="127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399" name="Freeform 21"/>
              <p:cNvSpPr/>
              <p:nvPr/>
            </p:nvSpPr>
            <p:spPr bwMode="gray">
              <a:xfrm>
                <a:off x="3501022" y="3735355"/>
                <a:ext cx="1449388" cy="1112838"/>
              </a:xfrm>
              <a:custGeom>
                <a:avLst/>
                <a:gdLst>
                  <a:gd name="T0" fmla="*/ 696 w 761"/>
                  <a:gd name="T1" fmla="*/ 488 h 633"/>
                  <a:gd name="T2" fmla="*/ 672 w 761"/>
                  <a:gd name="T3" fmla="*/ 504 h 633"/>
                  <a:gd name="T4" fmla="*/ 656 w 761"/>
                  <a:gd name="T5" fmla="*/ 488 h 633"/>
                  <a:gd name="T6" fmla="*/ 608 w 761"/>
                  <a:gd name="T7" fmla="*/ 432 h 633"/>
                  <a:gd name="T8" fmla="*/ 584 w 761"/>
                  <a:gd name="T9" fmla="*/ 424 h 633"/>
                  <a:gd name="T10" fmla="*/ 552 w 761"/>
                  <a:gd name="T11" fmla="*/ 440 h 633"/>
                  <a:gd name="T12" fmla="*/ 536 w 761"/>
                  <a:gd name="T13" fmla="*/ 472 h 633"/>
                  <a:gd name="T14" fmla="*/ 512 w 761"/>
                  <a:gd name="T15" fmla="*/ 464 h 633"/>
                  <a:gd name="T16" fmla="*/ 472 w 761"/>
                  <a:gd name="T17" fmla="*/ 472 h 633"/>
                  <a:gd name="T18" fmla="*/ 504 w 761"/>
                  <a:gd name="T19" fmla="*/ 496 h 633"/>
                  <a:gd name="T20" fmla="*/ 456 w 761"/>
                  <a:gd name="T21" fmla="*/ 528 h 633"/>
                  <a:gd name="T22" fmla="*/ 416 w 761"/>
                  <a:gd name="T23" fmla="*/ 520 h 633"/>
                  <a:gd name="T24" fmla="*/ 392 w 761"/>
                  <a:gd name="T25" fmla="*/ 456 h 633"/>
                  <a:gd name="T26" fmla="*/ 360 w 761"/>
                  <a:gd name="T27" fmla="*/ 488 h 633"/>
                  <a:gd name="T28" fmla="*/ 336 w 761"/>
                  <a:gd name="T29" fmla="*/ 504 h 633"/>
                  <a:gd name="T30" fmla="*/ 296 w 761"/>
                  <a:gd name="T31" fmla="*/ 536 h 633"/>
                  <a:gd name="T32" fmla="*/ 272 w 761"/>
                  <a:gd name="T33" fmla="*/ 632 h 633"/>
                  <a:gd name="T34" fmla="*/ 248 w 761"/>
                  <a:gd name="T35" fmla="*/ 632 h 633"/>
                  <a:gd name="T36" fmla="*/ 216 w 761"/>
                  <a:gd name="T37" fmla="*/ 624 h 633"/>
                  <a:gd name="T38" fmla="*/ 200 w 761"/>
                  <a:gd name="T39" fmla="*/ 576 h 633"/>
                  <a:gd name="T40" fmla="*/ 144 w 761"/>
                  <a:gd name="T41" fmla="*/ 496 h 633"/>
                  <a:gd name="T42" fmla="*/ 128 w 761"/>
                  <a:gd name="T43" fmla="*/ 480 h 633"/>
                  <a:gd name="T44" fmla="*/ 104 w 761"/>
                  <a:gd name="T45" fmla="*/ 424 h 633"/>
                  <a:gd name="T46" fmla="*/ 80 w 761"/>
                  <a:gd name="T47" fmla="*/ 464 h 633"/>
                  <a:gd name="T48" fmla="*/ 72 w 761"/>
                  <a:gd name="T49" fmla="*/ 248 h 633"/>
                  <a:gd name="T50" fmla="*/ 72 w 761"/>
                  <a:gd name="T51" fmla="*/ 216 h 633"/>
                  <a:gd name="T52" fmla="*/ 40 w 761"/>
                  <a:gd name="T53" fmla="*/ 136 h 633"/>
                  <a:gd name="T54" fmla="*/ 0 w 761"/>
                  <a:gd name="T55" fmla="*/ 104 h 633"/>
                  <a:gd name="T56" fmla="*/ 8 w 761"/>
                  <a:gd name="T57" fmla="*/ 64 h 633"/>
                  <a:gd name="T58" fmla="*/ 16 w 761"/>
                  <a:gd name="T59" fmla="*/ 32 h 633"/>
                  <a:gd name="T60" fmla="*/ 32 w 761"/>
                  <a:gd name="T61" fmla="*/ 0 h 633"/>
                  <a:gd name="T62" fmla="*/ 64 w 761"/>
                  <a:gd name="T63" fmla="*/ 16 h 633"/>
                  <a:gd name="T64" fmla="*/ 88 w 761"/>
                  <a:gd name="T65" fmla="*/ 80 h 633"/>
                  <a:gd name="T66" fmla="*/ 128 w 761"/>
                  <a:gd name="T67" fmla="*/ 120 h 633"/>
                  <a:gd name="T68" fmla="*/ 152 w 761"/>
                  <a:gd name="T69" fmla="*/ 104 h 633"/>
                  <a:gd name="T70" fmla="*/ 176 w 761"/>
                  <a:gd name="T71" fmla="*/ 128 h 633"/>
                  <a:gd name="T72" fmla="*/ 224 w 761"/>
                  <a:gd name="T73" fmla="*/ 96 h 633"/>
                  <a:gd name="T74" fmla="*/ 288 w 761"/>
                  <a:gd name="T75" fmla="*/ 96 h 633"/>
                  <a:gd name="T76" fmla="*/ 296 w 761"/>
                  <a:gd name="T77" fmla="*/ 40 h 633"/>
                  <a:gd name="T78" fmla="*/ 320 w 761"/>
                  <a:gd name="T79" fmla="*/ 32 h 633"/>
                  <a:gd name="T80" fmla="*/ 344 w 761"/>
                  <a:gd name="T81" fmla="*/ 48 h 633"/>
                  <a:gd name="T82" fmla="*/ 400 w 761"/>
                  <a:gd name="T83" fmla="*/ 72 h 633"/>
                  <a:gd name="T84" fmla="*/ 416 w 761"/>
                  <a:gd name="T85" fmla="*/ 136 h 633"/>
                  <a:gd name="T86" fmla="*/ 472 w 761"/>
                  <a:gd name="T87" fmla="*/ 160 h 633"/>
                  <a:gd name="T88" fmla="*/ 512 w 761"/>
                  <a:gd name="T89" fmla="*/ 136 h 633"/>
                  <a:gd name="T90" fmla="*/ 552 w 761"/>
                  <a:gd name="T91" fmla="*/ 144 h 633"/>
                  <a:gd name="T92" fmla="*/ 624 w 761"/>
                  <a:gd name="T93" fmla="*/ 184 h 633"/>
                  <a:gd name="T94" fmla="*/ 704 w 761"/>
                  <a:gd name="T95" fmla="*/ 224 h 633"/>
                  <a:gd name="T96" fmla="*/ 760 w 761"/>
                  <a:gd name="T97" fmla="*/ 256 h 633"/>
                  <a:gd name="T98" fmla="*/ 744 w 761"/>
                  <a:gd name="T99" fmla="*/ 296 h 633"/>
                  <a:gd name="T100" fmla="*/ 664 w 761"/>
                  <a:gd name="T101" fmla="*/ 312 h 633"/>
                  <a:gd name="T102" fmla="*/ 648 w 761"/>
                  <a:gd name="T103" fmla="*/ 336 h 633"/>
                  <a:gd name="T104" fmla="*/ 656 w 761"/>
                  <a:gd name="T105" fmla="*/ 360 h 633"/>
                  <a:gd name="T106" fmla="*/ 656 w 761"/>
                  <a:gd name="T107" fmla="*/ 376 h 633"/>
                  <a:gd name="T108" fmla="*/ 704 w 761"/>
                  <a:gd name="T109" fmla="*/ 456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1" h="633">
                    <a:moveTo>
                      <a:pt x="696" y="480"/>
                    </a:moveTo>
                    <a:lnTo>
                      <a:pt x="696" y="488"/>
                    </a:lnTo>
                    <a:lnTo>
                      <a:pt x="688" y="504"/>
                    </a:lnTo>
                    <a:lnTo>
                      <a:pt x="672" y="504"/>
                    </a:lnTo>
                    <a:lnTo>
                      <a:pt x="664" y="488"/>
                    </a:lnTo>
                    <a:lnTo>
                      <a:pt x="656" y="488"/>
                    </a:lnTo>
                    <a:lnTo>
                      <a:pt x="632" y="432"/>
                    </a:lnTo>
                    <a:lnTo>
                      <a:pt x="608" y="432"/>
                    </a:lnTo>
                    <a:lnTo>
                      <a:pt x="592" y="416"/>
                    </a:lnTo>
                    <a:lnTo>
                      <a:pt x="584" y="424"/>
                    </a:lnTo>
                    <a:lnTo>
                      <a:pt x="576" y="456"/>
                    </a:lnTo>
                    <a:lnTo>
                      <a:pt x="552" y="440"/>
                    </a:lnTo>
                    <a:lnTo>
                      <a:pt x="552" y="464"/>
                    </a:lnTo>
                    <a:lnTo>
                      <a:pt x="536" y="472"/>
                    </a:lnTo>
                    <a:lnTo>
                      <a:pt x="528" y="464"/>
                    </a:lnTo>
                    <a:lnTo>
                      <a:pt x="512" y="464"/>
                    </a:lnTo>
                    <a:lnTo>
                      <a:pt x="488" y="456"/>
                    </a:lnTo>
                    <a:lnTo>
                      <a:pt x="472" y="472"/>
                    </a:lnTo>
                    <a:lnTo>
                      <a:pt x="480" y="496"/>
                    </a:lnTo>
                    <a:lnTo>
                      <a:pt x="504" y="496"/>
                    </a:lnTo>
                    <a:lnTo>
                      <a:pt x="512" y="528"/>
                    </a:lnTo>
                    <a:lnTo>
                      <a:pt x="456" y="528"/>
                    </a:lnTo>
                    <a:lnTo>
                      <a:pt x="440" y="504"/>
                    </a:lnTo>
                    <a:lnTo>
                      <a:pt x="416" y="520"/>
                    </a:lnTo>
                    <a:lnTo>
                      <a:pt x="392" y="504"/>
                    </a:lnTo>
                    <a:lnTo>
                      <a:pt x="392" y="456"/>
                    </a:lnTo>
                    <a:lnTo>
                      <a:pt x="360" y="456"/>
                    </a:lnTo>
                    <a:lnTo>
                      <a:pt x="360" y="488"/>
                    </a:lnTo>
                    <a:lnTo>
                      <a:pt x="336" y="496"/>
                    </a:lnTo>
                    <a:lnTo>
                      <a:pt x="336" y="504"/>
                    </a:lnTo>
                    <a:lnTo>
                      <a:pt x="312" y="536"/>
                    </a:lnTo>
                    <a:lnTo>
                      <a:pt x="296" y="536"/>
                    </a:lnTo>
                    <a:lnTo>
                      <a:pt x="296" y="632"/>
                    </a:lnTo>
                    <a:lnTo>
                      <a:pt x="272" y="632"/>
                    </a:lnTo>
                    <a:lnTo>
                      <a:pt x="264" y="616"/>
                    </a:lnTo>
                    <a:lnTo>
                      <a:pt x="248" y="632"/>
                    </a:lnTo>
                    <a:lnTo>
                      <a:pt x="216" y="632"/>
                    </a:lnTo>
                    <a:lnTo>
                      <a:pt x="216" y="624"/>
                    </a:lnTo>
                    <a:lnTo>
                      <a:pt x="200" y="616"/>
                    </a:lnTo>
                    <a:lnTo>
                      <a:pt x="200" y="576"/>
                    </a:lnTo>
                    <a:lnTo>
                      <a:pt x="160" y="496"/>
                    </a:lnTo>
                    <a:lnTo>
                      <a:pt x="144" y="496"/>
                    </a:lnTo>
                    <a:lnTo>
                      <a:pt x="144" y="504"/>
                    </a:lnTo>
                    <a:lnTo>
                      <a:pt x="128" y="480"/>
                    </a:lnTo>
                    <a:lnTo>
                      <a:pt x="136" y="472"/>
                    </a:lnTo>
                    <a:lnTo>
                      <a:pt x="104" y="424"/>
                    </a:lnTo>
                    <a:lnTo>
                      <a:pt x="88" y="432"/>
                    </a:lnTo>
                    <a:lnTo>
                      <a:pt x="80" y="464"/>
                    </a:lnTo>
                    <a:lnTo>
                      <a:pt x="64" y="472"/>
                    </a:lnTo>
                    <a:lnTo>
                      <a:pt x="72" y="248"/>
                    </a:lnTo>
                    <a:lnTo>
                      <a:pt x="56" y="224"/>
                    </a:lnTo>
                    <a:lnTo>
                      <a:pt x="72" y="216"/>
                    </a:lnTo>
                    <a:lnTo>
                      <a:pt x="40" y="160"/>
                    </a:lnTo>
                    <a:lnTo>
                      <a:pt x="40" y="136"/>
                    </a:lnTo>
                    <a:lnTo>
                      <a:pt x="16" y="112"/>
                    </a:lnTo>
                    <a:lnTo>
                      <a:pt x="0" y="104"/>
                    </a:lnTo>
                    <a:lnTo>
                      <a:pt x="0" y="96"/>
                    </a:lnTo>
                    <a:lnTo>
                      <a:pt x="8" y="64"/>
                    </a:lnTo>
                    <a:lnTo>
                      <a:pt x="24" y="48"/>
                    </a:lnTo>
                    <a:lnTo>
                      <a:pt x="16" y="32"/>
                    </a:lnTo>
                    <a:lnTo>
                      <a:pt x="16" y="0"/>
                    </a:lnTo>
                    <a:lnTo>
                      <a:pt x="32" y="0"/>
                    </a:lnTo>
                    <a:lnTo>
                      <a:pt x="40" y="16"/>
                    </a:lnTo>
                    <a:lnTo>
                      <a:pt x="64" y="16"/>
                    </a:lnTo>
                    <a:lnTo>
                      <a:pt x="88" y="40"/>
                    </a:lnTo>
                    <a:lnTo>
                      <a:pt x="88" y="80"/>
                    </a:lnTo>
                    <a:lnTo>
                      <a:pt x="104" y="80"/>
                    </a:lnTo>
                    <a:lnTo>
                      <a:pt x="128" y="120"/>
                    </a:lnTo>
                    <a:lnTo>
                      <a:pt x="152" y="112"/>
                    </a:lnTo>
                    <a:lnTo>
                      <a:pt x="152" y="104"/>
                    </a:lnTo>
                    <a:lnTo>
                      <a:pt x="160" y="112"/>
                    </a:lnTo>
                    <a:lnTo>
                      <a:pt x="176" y="128"/>
                    </a:lnTo>
                    <a:lnTo>
                      <a:pt x="216" y="128"/>
                    </a:lnTo>
                    <a:lnTo>
                      <a:pt x="224" y="96"/>
                    </a:lnTo>
                    <a:lnTo>
                      <a:pt x="256" y="88"/>
                    </a:lnTo>
                    <a:lnTo>
                      <a:pt x="288" y="96"/>
                    </a:lnTo>
                    <a:lnTo>
                      <a:pt x="304" y="72"/>
                    </a:lnTo>
                    <a:lnTo>
                      <a:pt x="296" y="40"/>
                    </a:lnTo>
                    <a:lnTo>
                      <a:pt x="296" y="32"/>
                    </a:lnTo>
                    <a:lnTo>
                      <a:pt x="320" y="32"/>
                    </a:lnTo>
                    <a:lnTo>
                      <a:pt x="336" y="24"/>
                    </a:lnTo>
                    <a:lnTo>
                      <a:pt x="344" y="48"/>
                    </a:lnTo>
                    <a:lnTo>
                      <a:pt x="384" y="72"/>
                    </a:lnTo>
                    <a:lnTo>
                      <a:pt x="400" y="72"/>
                    </a:lnTo>
                    <a:lnTo>
                      <a:pt x="400" y="88"/>
                    </a:lnTo>
                    <a:lnTo>
                      <a:pt x="416" y="136"/>
                    </a:lnTo>
                    <a:lnTo>
                      <a:pt x="432" y="152"/>
                    </a:lnTo>
                    <a:lnTo>
                      <a:pt x="472" y="160"/>
                    </a:lnTo>
                    <a:lnTo>
                      <a:pt x="496" y="128"/>
                    </a:lnTo>
                    <a:lnTo>
                      <a:pt x="512" y="136"/>
                    </a:lnTo>
                    <a:lnTo>
                      <a:pt x="520" y="152"/>
                    </a:lnTo>
                    <a:lnTo>
                      <a:pt x="552" y="144"/>
                    </a:lnTo>
                    <a:lnTo>
                      <a:pt x="592" y="176"/>
                    </a:lnTo>
                    <a:lnTo>
                      <a:pt x="624" y="184"/>
                    </a:lnTo>
                    <a:lnTo>
                      <a:pt x="656" y="192"/>
                    </a:lnTo>
                    <a:lnTo>
                      <a:pt x="704" y="224"/>
                    </a:lnTo>
                    <a:lnTo>
                      <a:pt x="728" y="232"/>
                    </a:lnTo>
                    <a:lnTo>
                      <a:pt x="760" y="256"/>
                    </a:lnTo>
                    <a:lnTo>
                      <a:pt x="760" y="296"/>
                    </a:lnTo>
                    <a:lnTo>
                      <a:pt x="744" y="296"/>
                    </a:lnTo>
                    <a:lnTo>
                      <a:pt x="712" y="312"/>
                    </a:lnTo>
                    <a:lnTo>
                      <a:pt x="664" y="312"/>
                    </a:lnTo>
                    <a:lnTo>
                      <a:pt x="648" y="328"/>
                    </a:lnTo>
                    <a:lnTo>
                      <a:pt x="648" y="336"/>
                    </a:lnTo>
                    <a:lnTo>
                      <a:pt x="656" y="352"/>
                    </a:lnTo>
                    <a:lnTo>
                      <a:pt x="656" y="360"/>
                    </a:lnTo>
                    <a:lnTo>
                      <a:pt x="648" y="376"/>
                    </a:lnTo>
                    <a:lnTo>
                      <a:pt x="656" y="376"/>
                    </a:lnTo>
                    <a:lnTo>
                      <a:pt x="696" y="424"/>
                    </a:lnTo>
                    <a:lnTo>
                      <a:pt x="704" y="456"/>
                    </a:lnTo>
                    <a:lnTo>
                      <a:pt x="696" y="48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0" name="Freeform 22"/>
              <p:cNvSpPr/>
              <p:nvPr/>
            </p:nvSpPr>
            <p:spPr bwMode="invGray">
              <a:xfrm>
                <a:off x="2661235" y="2960654"/>
                <a:ext cx="1497012" cy="1085850"/>
              </a:xfrm>
              <a:custGeom>
                <a:avLst/>
                <a:gdLst>
                  <a:gd name="T0" fmla="*/ 672 w 785"/>
                  <a:gd name="T1" fmla="*/ 536 h 617"/>
                  <a:gd name="T2" fmla="*/ 616 w 785"/>
                  <a:gd name="T3" fmla="*/ 568 h 617"/>
                  <a:gd name="T4" fmla="*/ 592 w 785"/>
                  <a:gd name="T5" fmla="*/ 544 h 617"/>
                  <a:gd name="T6" fmla="*/ 568 w 785"/>
                  <a:gd name="T7" fmla="*/ 560 h 617"/>
                  <a:gd name="T8" fmla="*/ 528 w 785"/>
                  <a:gd name="T9" fmla="*/ 520 h 617"/>
                  <a:gd name="T10" fmla="*/ 504 w 785"/>
                  <a:gd name="T11" fmla="*/ 456 h 617"/>
                  <a:gd name="T12" fmla="*/ 472 w 785"/>
                  <a:gd name="T13" fmla="*/ 440 h 617"/>
                  <a:gd name="T14" fmla="*/ 456 w 785"/>
                  <a:gd name="T15" fmla="*/ 456 h 617"/>
                  <a:gd name="T16" fmla="*/ 464 w 785"/>
                  <a:gd name="T17" fmla="*/ 480 h 617"/>
                  <a:gd name="T18" fmla="*/ 440 w 785"/>
                  <a:gd name="T19" fmla="*/ 536 h 617"/>
                  <a:gd name="T20" fmla="*/ 456 w 785"/>
                  <a:gd name="T21" fmla="*/ 552 h 617"/>
                  <a:gd name="T22" fmla="*/ 424 w 785"/>
                  <a:gd name="T23" fmla="*/ 584 h 617"/>
                  <a:gd name="T24" fmla="*/ 400 w 785"/>
                  <a:gd name="T25" fmla="*/ 600 h 617"/>
                  <a:gd name="T26" fmla="*/ 376 w 785"/>
                  <a:gd name="T27" fmla="*/ 592 h 617"/>
                  <a:gd name="T28" fmla="*/ 368 w 785"/>
                  <a:gd name="T29" fmla="*/ 608 h 617"/>
                  <a:gd name="T30" fmla="*/ 336 w 785"/>
                  <a:gd name="T31" fmla="*/ 600 h 617"/>
                  <a:gd name="T32" fmla="*/ 320 w 785"/>
                  <a:gd name="T33" fmla="*/ 568 h 617"/>
                  <a:gd name="T34" fmla="*/ 232 w 785"/>
                  <a:gd name="T35" fmla="*/ 536 h 617"/>
                  <a:gd name="T36" fmla="*/ 136 w 785"/>
                  <a:gd name="T37" fmla="*/ 496 h 617"/>
                  <a:gd name="T38" fmla="*/ 40 w 785"/>
                  <a:gd name="T39" fmla="*/ 440 h 617"/>
                  <a:gd name="T40" fmla="*/ 0 w 785"/>
                  <a:gd name="T41" fmla="*/ 368 h 617"/>
                  <a:gd name="T42" fmla="*/ 16 w 785"/>
                  <a:gd name="T43" fmla="*/ 304 h 617"/>
                  <a:gd name="T44" fmla="*/ 32 w 785"/>
                  <a:gd name="T45" fmla="*/ 248 h 617"/>
                  <a:gd name="T46" fmla="*/ 8 w 785"/>
                  <a:gd name="T47" fmla="*/ 216 h 617"/>
                  <a:gd name="T48" fmla="*/ 48 w 785"/>
                  <a:gd name="T49" fmla="*/ 208 h 617"/>
                  <a:gd name="T50" fmla="*/ 104 w 785"/>
                  <a:gd name="T51" fmla="*/ 224 h 617"/>
                  <a:gd name="T52" fmla="*/ 96 w 785"/>
                  <a:gd name="T53" fmla="*/ 184 h 617"/>
                  <a:gd name="T54" fmla="*/ 128 w 785"/>
                  <a:gd name="T55" fmla="*/ 136 h 617"/>
                  <a:gd name="T56" fmla="*/ 88 w 785"/>
                  <a:gd name="T57" fmla="*/ 72 h 617"/>
                  <a:gd name="T58" fmla="*/ 152 w 785"/>
                  <a:gd name="T59" fmla="*/ 16 h 617"/>
                  <a:gd name="T60" fmla="*/ 288 w 785"/>
                  <a:gd name="T61" fmla="*/ 0 h 617"/>
                  <a:gd name="T62" fmla="*/ 384 w 785"/>
                  <a:gd name="T63" fmla="*/ 40 h 617"/>
                  <a:gd name="T64" fmla="*/ 456 w 785"/>
                  <a:gd name="T65" fmla="*/ 104 h 617"/>
                  <a:gd name="T66" fmla="*/ 472 w 785"/>
                  <a:gd name="T67" fmla="*/ 48 h 617"/>
                  <a:gd name="T68" fmla="*/ 528 w 785"/>
                  <a:gd name="T69" fmla="*/ 72 h 617"/>
                  <a:gd name="T70" fmla="*/ 592 w 785"/>
                  <a:gd name="T71" fmla="*/ 96 h 617"/>
                  <a:gd name="T72" fmla="*/ 656 w 785"/>
                  <a:gd name="T73" fmla="*/ 120 h 617"/>
                  <a:gd name="T74" fmla="*/ 728 w 785"/>
                  <a:gd name="T75" fmla="*/ 176 h 617"/>
                  <a:gd name="T76" fmla="*/ 768 w 785"/>
                  <a:gd name="T77" fmla="*/ 232 h 617"/>
                  <a:gd name="T78" fmla="*/ 784 w 785"/>
                  <a:gd name="T79" fmla="*/ 336 h 617"/>
                  <a:gd name="T80" fmla="*/ 752 w 785"/>
                  <a:gd name="T81" fmla="*/ 360 h 617"/>
                  <a:gd name="T82" fmla="*/ 712 w 785"/>
                  <a:gd name="T83" fmla="*/ 408 h 617"/>
                  <a:gd name="T84" fmla="*/ 736 w 785"/>
                  <a:gd name="T85" fmla="*/ 432 h 617"/>
                  <a:gd name="T86" fmla="*/ 704 w 785"/>
                  <a:gd name="T87" fmla="*/ 456 h 617"/>
                  <a:gd name="T88" fmla="*/ 656 w 785"/>
                  <a:gd name="T89" fmla="*/ 448 h 617"/>
                  <a:gd name="T90" fmla="*/ 664 w 785"/>
                  <a:gd name="T91" fmla="*/ 488 h 617"/>
                  <a:gd name="T92" fmla="*/ 712 w 785"/>
                  <a:gd name="T93" fmla="*/ 504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5" h="617">
                    <a:moveTo>
                      <a:pt x="704" y="528"/>
                    </a:moveTo>
                    <a:lnTo>
                      <a:pt x="672" y="536"/>
                    </a:lnTo>
                    <a:lnTo>
                      <a:pt x="656" y="568"/>
                    </a:lnTo>
                    <a:lnTo>
                      <a:pt x="616" y="568"/>
                    </a:lnTo>
                    <a:lnTo>
                      <a:pt x="608" y="552"/>
                    </a:lnTo>
                    <a:lnTo>
                      <a:pt x="592" y="544"/>
                    </a:lnTo>
                    <a:lnTo>
                      <a:pt x="592" y="552"/>
                    </a:lnTo>
                    <a:lnTo>
                      <a:pt x="568" y="560"/>
                    </a:lnTo>
                    <a:lnTo>
                      <a:pt x="544" y="520"/>
                    </a:lnTo>
                    <a:lnTo>
                      <a:pt x="528" y="520"/>
                    </a:lnTo>
                    <a:lnTo>
                      <a:pt x="528" y="480"/>
                    </a:lnTo>
                    <a:lnTo>
                      <a:pt x="504" y="456"/>
                    </a:lnTo>
                    <a:lnTo>
                      <a:pt x="488" y="456"/>
                    </a:lnTo>
                    <a:lnTo>
                      <a:pt x="472" y="440"/>
                    </a:lnTo>
                    <a:lnTo>
                      <a:pt x="456" y="440"/>
                    </a:lnTo>
                    <a:lnTo>
                      <a:pt x="456" y="456"/>
                    </a:lnTo>
                    <a:lnTo>
                      <a:pt x="456" y="472"/>
                    </a:lnTo>
                    <a:lnTo>
                      <a:pt x="464" y="480"/>
                    </a:lnTo>
                    <a:lnTo>
                      <a:pt x="448" y="496"/>
                    </a:lnTo>
                    <a:lnTo>
                      <a:pt x="440" y="536"/>
                    </a:lnTo>
                    <a:lnTo>
                      <a:pt x="448" y="552"/>
                    </a:lnTo>
                    <a:lnTo>
                      <a:pt x="456" y="552"/>
                    </a:lnTo>
                    <a:lnTo>
                      <a:pt x="440" y="560"/>
                    </a:lnTo>
                    <a:lnTo>
                      <a:pt x="424" y="584"/>
                    </a:lnTo>
                    <a:lnTo>
                      <a:pt x="400" y="584"/>
                    </a:lnTo>
                    <a:lnTo>
                      <a:pt x="400" y="600"/>
                    </a:lnTo>
                    <a:lnTo>
                      <a:pt x="384" y="608"/>
                    </a:lnTo>
                    <a:lnTo>
                      <a:pt x="376" y="592"/>
                    </a:lnTo>
                    <a:lnTo>
                      <a:pt x="360" y="592"/>
                    </a:lnTo>
                    <a:lnTo>
                      <a:pt x="368" y="608"/>
                    </a:lnTo>
                    <a:lnTo>
                      <a:pt x="352" y="616"/>
                    </a:lnTo>
                    <a:lnTo>
                      <a:pt x="336" y="600"/>
                    </a:lnTo>
                    <a:lnTo>
                      <a:pt x="312" y="600"/>
                    </a:lnTo>
                    <a:lnTo>
                      <a:pt x="320" y="568"/>
                    </a:lnTo>
                    <a:lnTo>
                      <a:pt x="264" y="520"/>
                    </a:lnTo>
                    <a:lnTo>
                      <a:pt x="232" y="536"/>
                    </a:lnTo>
                    <a:lnTo>
                      <a:pt x="168" y="496"/>
                    </a:lnTo>
                    <a:lnTo>
                      <a:pt x="136" y="496"/>
                    </a:lnTo>
                    <a:lnTo>
                      <a:pt x="88" y="440"/>
                    </a:lnTo>
                    <a:lnTo>
                      <a:pt x="40" y="440"/>
                    </a:lnTo>
                    <a:lnTo>
                      <a:pt x="16" y="416"/>
                    </a:lnTo>
                    <a:lnTo>
                      <a:pt x="0" y="368"/>
                    </a:lnTo>
                    <a:lnTo>
                      <a:pt x="8" y="352"/>
                    </a:lnTo>
                    <a:lnTo>
                      <a:pt x="16" y="304"/>
                    </a:lnTo>
                    <a:lnTo>
                      <a:pt x="8" y="280"/>
                    </a:lnTo>
                    <a:lnTo>
                      <a:pt x="32" y="248"/>
                    </a:lnTo>
                    <a:lnTo>
                      <a:pt x="32" y="224"/>
                    </a:lnTo>
                    <a:lnTo>
                      <a:pt x="8" y="216"/>
                    </a:lnTo>
                    <a:lnTo>
                      <a:pt x="16" y="208"/>
                    </a:lnTo>
                    <a:lnTo>
                      <a:pt x="48" y="208"/>
                    </a:lnTo>
                    <a:lnTo>
                      <a:pt x="56" y="200"/>
                    </a:lnTo>
                    <a:lnTo>
                      <a:pt x="104" y="224"/>
                    </a:lnTo>
                    <a:lnTo>
                      <a:pt x="104" y="192"/>
                    </a:lnTo>
                    <a:lnTo>
                      <a:pt x="96" y="184"/>
                    </a:lnTo>
                    <a:lnTo>
                      <a:pt x="96" y="160"/>
                    </a:lnTo>
                    <a:lnTo>
                      <a:pt x="128" y="136"/>
                    </a:lnTo>
                    <a:lnTo>
                      <a:pt x="120" y="112"/>
                    </a:lnTo>
                    <a:lnTo>
                      <a:pt x="88" y="72"/>
                    </a:lnTo>
                    <a:lnTo>
                      <a:pt x="96" y="32"/>
                    </a:lnTo>
                    <a:lnTo>
                      <a:pt x="152" y="16"/>
                    </a:lnTo>
                    <a:lnTo>
                      <a:pt x="256" y="8"/>
                    </a:lnTo>
                    <a:lnTo>
                      <a:pt x="288" y="0"/>
                    </a:lnTo>
                    <a:lnTo>
                      <a:pt x="344" y="24"/>
                    </a:lnTo>
                    <a:lnTo>
                      <a:pt x="384" y="40"/>
                    </a:lnTo>
                    <a:lnTo>
                      <a:pt x="424" y="64"/>
                    </a:lnTo>
                    <a:lnTo>
                      <a:pt x="456" y="104"/>
                    </a:lnTo>
                    <a:lnTo>
                      <a:pt x="472" y="56"/>
                    </a:lnTo>
                    <a:lnTo>
                      <a:pt x="472" y="48"/>
                    </a:lnTo>
                    <a:lnTo>
                      <a:pt x="504" y="64"/>
                    </a:lnTo>
                    <a:lnTo>
                      <a:pt x="528" y="72"/>
                    </a:lnTo>
                    <a:lnTo>
                      <a:pt x="584" y="64"/>
                    </a:lnTo>
                    <a:lnTo>
                      <a:pt x="592" y="96"/>
                    </a:lnTo>
                    <a:lnTo>
                      <a:pt x="640" y="128"/>
                    </a:lnTo>
                    <a:lnTo>
                      <a:pt x="656" y="120"/>
                    </a:lnTo>
                    <a:lnTo>
                      <a:pt x="728" y="192"/>
                    </a:lnTo>
                    <a:lnTo>
                      <a:pt x="728" y="176"/>
                    </a:lnTo>
                    <a:lnTo>
                      <a:pt x="760" y="208"/>
                    </a:lnTo>
                    <a:lnTo>
                      <a:pt x="768" y="232"/>
                    </a:lnTo>
                    <a:lnTo>
                      <a:pt x="776" y="288"/>
                    </a:lnTo>
                    <a:lnTo>
                      <a:pt x="784" y="336"/>
                    </a:lnTo>
                    <a:lnTo>
                      <a:pt x="776" y="360"/>
                    </a:lnTo>
                    <a:lnTo>
                      <a:pt x="752" y="360"/>
                    </a:lnTo>
                    <a:lnTo>
                      <a:pt x="744" y="392"/>
                    </a:lnTo>
                    <a:lnTo>
                      <a:pt x="712" y="408"/>
                    </a:lnTo>
                    <a:lnTo>
                      <a:pt x="712" y="424"/>
                    </a:lnTo>
                    <a:lnTo>
                      <a:pt x="736" y="432"/>
                    </a:lnTo>
                    <a:lnTo>
                      <a:pt x="728" y="440"/>
                    </a:lnTo>
                    <a:lnTo>
                      <a:pt x="704" y="456"/>
                    </a:lnTo>
                    <a:lnTo>
                      <a:pt x="672" y="448"/>
                    </a:lnTo>
                    <a:lnTo>
                      <a:pt x="656" y="448"/>
                    </a:lnTo>
                    <a:lnTo>
                      <a:pt x="648" y="464"/>
                    </a:lnTo>
                    <a:lnTo>
                      <a:pt x="664" y="488"/>
                    </a:lnTo>
                    <a:lnTo>
                      <a:pt x="696" y="496"/>
                    </a:lnTo>
                    <a:lnTo>
                      <a:pt x="712" y="504"/>
                    </a:lnTo>
                    <a:lnTo>
                      <a:pt x="704" y="528"/>
                    </a:lnTo>
                  </a:path>
                </a:pathLst>
              </a:custGeom>
              <a:solidFill>
                <a:schemeClr val="bg2">
                  <a:lumMod val="20000"/>
                  <a:lumOff val="80000"/>
                </a:schemeClr>
              </a:solidFill>
              <a:ln w="127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1" name="Freeform 23"/>
              <p:cNvSpPr/>
              <p:nvPr/>
            </p:nvSpPr>
            <p:spPr bwMode="gray">
              <a:xfrm>
                <a:off x="5375860" y="4338605"/>
                <a:ext cx="582612" cy="750888"/>
              </a:xfrm>
              <a:custGeom>
                <a:avLst/>
                <a:gdLst>
                  <a:gd name="T0" fmla="*/ 272 w 305"/>
                  <a:gd name="T1" fmla="*/ 40 h 425"/>
                  <a:gd name="T2" fmla="*/ 280 w 305"/>
                  <a:gd name="T3" fmla="*/ 72 h 425"/>
                  <a:gd name="T4" fmla="*/ 304 w 305"/>
                  <a:gd name="T5" fmla="*/ 88 h 425"/>
                  <a:gd name="T6" fmla="*/ 304 w 305"/>
                  <a:gd name="T7" fmla="*/ 136 h 425"/>
                  <a:gd name="T8" fmla="*/ 272 w 305"/>
                  <a:gd name="T9" fmla="*/ 152 h 425"/>
                  <a:gd name="T10" fmla="*/ 272 w 305"/>
                  <a:gd name="T11" fmla="*/ 160 h 425"/>
                  <a:gd name="T12" fmla="*/ 240 w 305"/>
                  <a:gd name="T13" fmla="*/ 160 h 425"/>
                  <a:gd name="T14" fmla="*/ 224 w 305"/>
                  <a:gd name="T15" fmla="*/ 176 h 425"/>
                  <a:gd name="T16" fmla="*/ 224 w 305"/>
                  <a:gd name="T17" fmla="*/ 200 h 425"/>
                  <a:gd name="T18" fmla="*/ 232 w 305"/>
                  <a:gd name="T19" fmla="*/ 208 h 425"/>
                  <a:gd name="T20" fmla="*/ 208 w 305"/>
                  <a:gd name="T21" fmla="*/ 240 h 425"/>
                  <a:gd name="T22" fmla="*/ 192 w 305"/>
                  <a:gd name="T23" fmla="*/ 240 h 425"/>
                  <a:gd name="T24" fmla="*/ 192 w 305"/>
                  <a:gd name="T25" fmla="*/ 272 h 425"/>
                  <a:gd name="T26" fmla="*/ 192 w 305"/>
                  <a:gd name="T27" fmla="*/ 280 h 425"/>
                  <a:gd name="T28" fmla="*/ 192 w 305"/>
                  <a:gd name="T29" fmla="*/ 304 h 425"/>
                  <a:gd name="T30" fmla="*/ 176 w 305"/>
                  <a:gd name="T31" fmla="*/ 320 h 425"/>
                  <a:gd name="T32" fmla="*/ 168 w 305"/>
                  <a:gd name="T33" fmla="*/ 360 h 425"/>
                  <a:gd name="T34" fmla="*/ 160 w 305"/>
                  <a:gd name="T35" fmla="*/ 384 h 425"/>
                  <a:gd name="T36" fmla="*/ 160 w 305"/>
                  <a:gd name="T37" fmla="*/ 392 h 425"/>
                  <a:gd name="T38" fmla="*/ 152 w 305"/>
                  <a:gd name="T39" fmla="*/ 416 h 425"/>
                  <a:gd name="T40" fmla="*/ 136 w 305"/>
                  <a:gd name="T41" fmla="*/ 416 h 425"/>
                  <a:gd name="T42" fmla="*/ 128 w 305"/>
                  <a:gd name="T43" fmla="*/ 408 h 425"/>
                  <a:gd name="T44" fmla="*/ 64 w 305"/>
                  <a:gd name="T45" fmla="*/ 424 h 425"/>
                  <a:gd name="T46" fmla="*/ 56 w 305"/>
                  <a:gd name="T47" fmla="*/ 416 h 425"/>
                  <a:gd name="T48" fmla="*/ 80 w 305"/>
                  <a:gd name="T49" fmla="*/ 368 h 425"/>
                  <a:gd name="T50" fmla="*/ 56 w 305"/>
                  <a:gd name="T51" fmla="*/ 360 h 425"/>
                  <a:gd name="T52" fmla="*/ 40 w 305"/>
                  <a:gd name="T53" fmla="*/ 368 h 425"/>
                  <a:gd name="T54" fmla="*/ 24 w 305"/>
                  <a:gd name="T55" fmla="*/ 360 h 425"/>
                  <a:gd name="T56" fmla="*/ 24 w 305"/>
                  <a:gd name="T57" fmla="*/ 320 h 425"/>
                  <a:gd name="T58" fmla="*/ 40 w 305"/>
                  <a:gd name="T59" fmla="*/ 312 h 425"/>
                  <a:gd name="T60" fmla="*/ 48 w 305"/>
                  <a:gd name="T61" fmla="*/ 312 h 425"/>
                  <a:gd name="T62" fmla="*/ 48 w 305"/>
                  <a:gd name="T63" fmla="*/ 288 h 425"/>
                  <a:gd name="T64" fmla="*/ 32 w 305"/>
                  <a:gd name="T65" fmla="*/ 288 h 425"/>
                  <a:gd name="T66" fmla="*/ 32 w 305"/>
                  <a:gd name="T67" fmla="*/ 272 h 425"/>
                  <a:gd name="T68" fmla="*/ 16 w 305"/>
                  <a:gd name="T69" fmla="*/ 264 h 425"/>
                  <a:gd name="T70" fmla="*/ 16 w 305"/>
                  <a:gd name="T71" fmla="*/ 216 h 425"/>
                  <a:gd name="T72" fmla="*/ 0 w 305"/>
                  <a:gd name="T73" fmla="*/ 200 h 425"/>
                  <a:gd name="T74" fmla="*/ 8 w 305"/>
                  <a:gd name="T75" fmla="*/ 176 h 425"/>
                  <a:gd name="T76" fmla="*/ 32 w 305"/>
                  <a:gd name="T77" fmla="*/ 152 h 425"/>
                  <a:gd name="T78" fmla="*/ 32 w 305"/>
                  <a:gd name="T79" fmla="*/ 128 h 425"/>
                  <a:gd name="T80" fmla="*/ 24 w 305"/>
                  <a:gd name="T81" fmla="*/ 120 h 425"/>
                  <a:gd name="T82" fmla="*/ 32 w 305"/>
                  <a:gd name="T83" fmla="*/ 104 h 425"/>
                  <a:gd name="T84" fmla="*/ 16 w 305"/>
                  <a:gd name="T85" fmla="*/ 80 h 425"/>
                  <a:gd name="T86" fmla="*/ 32 w 305"/>
                  <a:gd name="T87" fmla="*/ 64 h 425"/>
                  <a:gd name="T88" fmla="*/ 56 w 305"/>
                  <a:gd name="T89" fmla="*/ 56 h 425"/>
                  <a:gd name="T90" fmla="*/ 112 w 305"/>
                  <a:gd name="T91" fmla="*/ 24 h 425"/>
                  <a:gd name="T92" fmla="*/ 144 w 305"/>
                  <a:gd name="T93" fmla="*/ 8 h 425"/>
                  <a:gd name="T94" fmla="*/ 168 w 305"/>
                  <a:gd name="T95" fmla="*/ 8 h 425"/>
                  <a:gd name="T96" fmla="*/ 184 w 305"/>
                  <a:gd name="T97" fmla="*/ 0 h 425"/>
                  <a:gd name="T98" fmla="*/ 192 w 305"/>
                  <a:gd name="T99" fmla="*/ 8 h 425"/>
                  <a:gd name="T100" fmla="*/ 184 w 305"/>
                  <a:gd name="T101" fmla="*/ 16 h 425"/>
                  <a:gd name="T102" fmla="*/ 184 w 305"/>
                  <a:gd name="T103" fmla="*/ 32 h 425"/>
                  <a:gd name="T104" fmla="*/ 208 w 305"/>
                  <a:gd name="T105" fmla="*/ 32 h 425"/>
                  <a:gd name="T106" fmla="*/ 208 w 305"/>
                  <a:gd name="T107" fmla="*/ 16 h 425"/>
                  <a:gd name="T108" fmla="*/ 216 w 305"/>
                  <a:gd name="T109" fmla="*/ 0 h 425"/>
                  <a:gd name="T110" fmla="*/ 232 w 305"/>
                  <a:gd name="T111" fmla="*/ 16 h 425"/>
                  <a:gd name="T112" fmla="*/ 240 w 305"/>
                  <a:gd name="T113" fmla="*/ 32 h 425"/>
                  <a:gd name="T114" fmla="*/ 272 w 305"/>
                  <a:gd name="T115" fmla="*/ 32 h 425"/>
                  <a:gd name="T116" fmla="*/ 272 w 305"/>
                  <a:gd name="T117" fmla="*/ 4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5" h="425">
                    <a:moveTo>
                      <a:pt x="272" y="40"/>
                    </a:moveTo>
                    <a:lnTo>
                      <a:pt x="280" y="72"/>
                    </a:lnTo>
                    <a:lnTo>
                      <a:pt x="304" y="88"/>
                    </a:lnTo>
                    <a:lnTo>
                      <a:pt x="304" y="136"/>
                    </a:lnTo>
                    <a:lnTo>
                      <a:pt x="272" y="152"/>
                    </a:lnTo>
                    <a:lnTo>
                      <a:pt x="272" y="160"/>
                    </a:lnTo>
                    <a:lnTo>
                      <a:pt x="240" y="160"/>
                    </a:lnTo>
                    <a:lnTo>
                      <a:pt x="224" y="176"/>
                    </a:lnTo>
                    <a:lnTo>
                      <a:pt x="224" y="200"/>
                    </a:lnTo>
                    <a:lnTo>
                      <a:pt x="232" y="208"/>
                    </a:lnTo>
                    <a:lnTo>
                      <a:pt x="208" y="240"/>
                    </a:lnTo>
                    <a:lnTo>
                      <a:pt x="192" y="240"/>
                    </a:lnTo>
                    <a:lnTo>
                      <a:pt x="192" y="272"/>
                    </a:lnTo>
                    <a:lnTo>
                      <a:pt x="192" y="280"/>
                    </a:lnTo>
                    <a:lnTo>
                      <a:pt x="192" y="304"/>
                    </a:lnTo>
                    <a:lnTo>
                      <a:pt x="176" y="320"/>
                    </a:lnTo>
                    <a:lnTo>
                      <a:pt x="168" y="360"/>
                    </a:lnTo>
                    <a:lnTo>
                      <a:pt x="160" y="384"/>
                    </a:lnTo>
                    <a:lnTo>
                      <a:pt x="160" y="392"/>
                    </a:lnTo>
                    <a:lnTo>
                      <a:pt x="152" y="416"/>
                    </a:lnTo>
                    <a:lnTo>
                      <a:pt x="136" y="416"/>
                    </a:lnTo>
                    <a:lnTo>
                      <a:pt x="128" y="408"/>
                    </a:lnTo>
                    <a:lnTo>
                      <a:pt x="64" y="424"/>
                    </a:lnTo>
                    <a:lnTo>
                      <a:pt x="56" y="416"/>
                    </a:lnTo>
                    <a:lnTo>
                      <a:pt x="80" y="368"/>
                    </a:lnTo>
                    <a:lnTo>
                      <a:pt x="56" y="360"/>
                    </a:lnTo>
                    <a:lnTo>
                      <a:pt x="40" y="368"/>
                    </a:lnTo>
                    <a:lnTo>
                      <a:pt x="24" y="360"/>
                    </a:lnTo>
                    <a:lnTo>
                      <a:pt x="24" y="320"/>
                    </a:lnTo>
                    <a:lnTo>
                      <a:pt x="40" y="312"/>
                    </a:lnTo>
                    <a:lnTo>
                      <a:pt x="48" y="312"/>
                    </a:lnTo>
                    <a:lnTo>
                      <a:pt x="48" y="288"/>
                    </a:lnTo>
                    <a:lnTo>
                      <a:pt x="32" y="288"/>
                    </a:lnTo>
                    <a:lnTo>
                      <a:pt x="32" y="272"/>
                    </a:lnTo>
                    <a:lnTo>
                      <a:pt x="16" y="264"/>
                    </a:lnTo>
                    <a:lnTo>
                      <a:pt x="16" y="216"/>
                    </a:lnTo>
                    <a:lnTo>
                      <a:pt x="0" y="200"/>
                    </a:lnTo>
                    <a:lnTo>
                      <a:pt x="8" y="176"/>
                    </a:lnTo>
                    <a:lnTo>
                      <a:pt x="32" y="152"/>
                    </a:lnTo>
                    <a:lnTo>
                      <a:pt x="32" y="128"/>
                    </a:lnTo>
                    <a:lnTo>
                      <a:pt x="24" y="120"/>
                    </a:lnTo>
                    <a:lnTo>
                      <a:pt x="32" y="104"/>
                    </a:lnTo>
                    <a:lnTo>
                      <a:pt x="16" y="80"/>
                    </a:lnTo>
                    <a:lnTo>
                      <a:pt x="32" y="64"/>
                    </a:lnTo>
                    <a:lnTo>
                      <a:pt x="56" y="56"/>
                    </a:lnTo>
                    <a:lnTo>
                      <a:pt x="112" y="24"/>
                    </a:lnTo>
                    <a:lnTo>
                      <a:pt x="144" y="8"/>
                    </a:lnTo>
                    <a:lnTo>
                      <a:pt x="168" y="8"/>
                    </a:lnTo>
                    <a:lnTo>
                      <a:pt x="184" y="0"/>
                    </a:lnTo>
                    <a:lnTo>
                      <a:pt x="192" y="8"/>
                    </a:lnTo>
                    <a:lnTo>
                      <a:pt x="184" y="16"/>
                    </a:lnTo>
                    <a:lnTo>
                      <a:pt x="184" y="32"/>
                    </a:lnTo>
                    <a:lnTo>
                      <a:pt x="208" y="32"/>
                    </a:lnTo>
                    <a:lnTo>
                      <a:pt x="208" y="16"/>
                    </a:lnTo>
                    <a:lnTo>
                      <a:pt x="216" y="0"/>
                    </a:lnTo>
                    <a:lnTo>
                      <a:pt x="232" y="16"/>
                    </a:lnTo>
                    <a:lnTo>
                      <a:pt x="240" y="32"/>
                    </a:lnTo>
                    <a:lnTo>
                      <a:pt x="272" y="32"/>
                    </a:lnTo>
                    <a:lnTo>
                      <a:pt x="272" y="4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2" name="Freeform 24"/>
              <p:cNvSpPr/>
              <p:nvPr/>
            </p:nvSpPr>
            <p:spPr bwMode="gray">
              <a:xfrm>
                <a:off x="4794835" y="4338605"/>
                <a:ext cx="673100" cy="736600"/>
              </a:xfrm>
              <a:custGeom>
                <a:avLst/>
                <a:gdLst>
                  <a:gd name="T0" fmla="*/ 336 w 353"/>
                  <a:gd name="T1" fmla="*/ 104 h 417"/>
                  <a:gd name="T2" fmla="*/ 344 w 353"/>
                  <a:gd name="T3" fmla="*/ 128 h 417"/>
                  <a:gd name="T4" fmla="*/ 312 w 353"/>
                  <a:gd name="T5" fmla="*/ 176 h 417"/>
                  <a:gd name="T6" fmla="*/ 320 w 353"/>
                  <a:gd name="T7" fmla="*/ 216 h 417"/>
                  <a:gd name="T8" fmla="*/ 320 w 353"/>
                  <a:gd name="T9" fmla="*/ 264 h 417"/>
                  <a:gd name="T10" fmla="*/ 328 w 353"/>
                  <a:gd name="T11" fmla="*/ 288 h 417"/>
                  <a:gd name="T12" fmla="*/ 352 w 353"/>
                  <a:gd name="T13" fmla="*/ 312 h 417"/>
                  <a:gd name="T14" fmla="*/ 328 w 353"/>
                  <a:gd name="T15" fmla="*/ 320 h 417"/>
                  <a:gd name="T16" fmla="*/ 320 w 353"/>
                  <a:gd name="T17" fmla="*/ 368 h 417"/>
                  <a:gd name="T18" fmla="*/ 272 w 353"/>
                  <a:gd name="T19" fmla="*/ 400 h 417"/>
                  <a:gd name="T20" fmla="*/ 224 w 353"/>
                  <a:gd name="T21" fmla="*/ 376 h 417"/>
                  <a:gd name="T22" fmla="*/ 216 w 353"/>
                  <a:gd name="T23" fmla="*/ 408 h 417"/>
                  <a:gd name="T24" fmla="*/ 192 w 353"/>
                  <a:gd name="T25" fmla="*/ 416 h 417"/>
                  <a:gd name="T26" fmla="*/ 168 w 353"/>
                  <a:gd name="T27" fmla="*/ 384 h 417"/>
                  <a:gd name="T28" fmla="*/ 152 w 353"/>
                  <a:gd name="T29" fmla="*/ 400 h 417"/>
                  <a:gd name="T30" fmla="*/ 144 w 353"/>
                  <a:gd name="T31" fmla="*/ 352 h 417"/>
                  <a:gd name="T32" fmla="*/ 152 w 353"/>
                  <a:gd name="T33" fmla="*/ 312 h 417"/>
                  <a:gd name="T34" fmla="*/ 144 w 353"/>
                  <a:gd name="T35" fmla="*/ 288 h 417"/>
                  <a:gd name="T36" fmla="*/ 96 w 353"/>
                  <a:gd name="T37" fmla="*/ 312 h 417"/>
                  <a:gd name="T38" fmla="*/ 64 w 353"/>
                  <a:gd name="T39" fmla="*/ 304 h 417"/>
                  <a:gd name="T40" fmla="*/ 32 w 353"/>
                  <a:gd name="T41" fmla="*/ 312 h 417"/>
                  <a:gd name="T42" fmla="*/ 24 w 353"/>
                  <a:gd name="T43" fmla="*/ 304 h 417"/>
                  <a:gd name="T44" fmla="*/ 16 w 353"/>
                  <a:gd name="T45" fmla="*/ 264 h 417"/>
                  <a:gd name="T46" fmla="*/ 24 w 353"/>
                  <a:gd name="T47" fmla="*/ 240 h 417"/>
                  <a:gd name="T48" fmla="*/ 0 w 353"/>
                  <a:gd name="T49" fmla="*/ 224 h 417"/>
                  <a:gd name="T50" fmla="*/ 24 w 353"/>
                  <a:gd name="T51" fmla="*/ 168 h 417"/>
                  <a:gd name="T52" fmla="*/ 24 w 353"/>
                  <a:gd name="T53" fmla="*/ 136 h 417"/>
                  <a:gd name="T54" fmla="*/ 24 w 353"/>
                  <a:gd name="T55" fmla="*/ 120 h 417"/>
                  <a:gd name="T56" fmla="*/ 48 w 353"/>
                  <a:gd name="T57" fmla="*/ 32 h 417"/>
                  <a:gd name="T58" fmla="*/ 104 w 353"/>
                  <a:gd name="T59" fmla="*/ 40 h 417"/>
                  <a:gd name="T60" fmla="*/ 112 w 353"/>
                  <a:gd name="T61" fmla="*/ 0 h 417"/>
                  <a:gd name="T62" fmla="*/ 184 w 353"/>
                  <a:gd name="T63" fmla="*/ 16 h 417"/>
                  <a:gd name="T64" fmla="*/ 248 w 353"/>
                  <a:gd name="T65" fmla="*/ 40 h 417"/>
                  <a:gd name="T66" fmla="*/ 288 w 353"/>
                  <a:gd name="T67" fmla="*/ 32 h 417"/>
                  <a:gd name="T68" fmla="*/ 304 w 353"/>
                  <a:gd name="T69" fmla="*/ 8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3" h="417">
                    <a:moveTo>
                      <a:pt x="320" y="80"/>
                    </a:moveTo>
                    <a:lnTo>
                      <a:pt x="336" y="104"/>
                    </a:lnTo>
                    <a:lnTo>
                      <a:pt x="328" y="120"/>
                    </a:lnTo>
                    <a:lnTo>
                      <a:pt x="344" y="128"/>
                    </a:lnTo>
                    <a:lnTo>
                      <a:pt x="328" y="152"/>
                    </a:lnTo>
                    <a:lnTo>
                      <a:pt x="312" y="176"/>
                    </a:lnTo>
                    <a:lnTo>
                      <a:pt x="304" y="200"/>
                    </a:lnTo>
                    <a:lnTo>
                      <a:pt x="320" y="216"/>
                    </a:lnTo>
                    <a:lnTo>
                      <a:pt x="320" y="248"/>
                    </a:lnTo>
                    <a:lnTo>
                      <a:pt x="320" y="264"/>
                    </a:lnTo>
                    <a:lnTo>
                      <a:pt x="336" y="272"/>
                    </a:lnTo>
                    <a:lnTo>
                      <a:pt x="328" y="288"/>
                    </a:lnTo>
                    <a:lnTo>
                      <a:pt x="352" y="288"/>
                    </a:lnTo>
                    <a:lnTo>
                      <a:pt x="352" y="312"/>
                    </a:lnTo>
                    <a:lnTo>
                      <a:pt x="344" y="312"/>
                    </a:lnTo>
                    <a:lnTo>
                      <a:pt x="328" y="320"/>
                    </a:lnTo>
                    <a:lnTo>
                      <a:pt x="328" y="360"/>
                    </a:lnTo>
                    <a:lnTo>
                      <a:pt x="320" y="368"/>
                    </a:lnTo>
                    <a:lnTo>
                      <a:pt x="264" y="368"/>
                    </a:lnTo>
                    <a:lnTo>
                      <a:pt x="272" y="400"/>
                    </a:lnTo>
                    <a:lnTo>
                      <a:pt x="248" y="400"/>
                    </a:lnTo>
                    <a:lnTo>
                      <a:pt x="224" y="376"/>
                    </a:lnTo>
                    <a:lnTo>
                      <a:pt x="216" y="384"/>
                    </a:lnTo>
                    <a:lnTo>
                      <a:pt x="216" y="408"/>
                    </a:lnTo>
                    <a:lnTo>
                      <a:pt x="200" y="408"/>
                    </a:lnTo>
                    <a:lnTo>
                      <a:pt x="192" y="416"/>
                    </a:lnTo>
                    <a:lnTo>
                      <a:pt x="168" y="416"/>
                    </a:lnTo>
                    <a:lnTo>
                      <a:pt x="168" y="384"/>
                    </a:lnTo>
                    <a:lnTo>
                      <a:pt x="152" y="384"/>
                    </a:lnTo>
                    <a:lnTo>
                      <a:pt x="152" y="400"/>
                    </a:lnTo>
                    <a:lnTo>
                      <a:pt x="136" y="400"/>
                    </a:lnTo>
                    <a:lnTo>
                      <a:pt x="144" y="352"/>
                    </a:lnTo>
                    <a:lnTo>
                      <a:pt x="152" y="336"/>
                    </a:lnTo>
                    <a:lnTo>
                      <a:pt x="152" y="312"/>
                    </a:lnTo>
                    <a:lnTo>
                      <a:pt x="152" y="296"/>
                    </a:lnTo>
                    <a:lnTo>
                      <a:pt x="144" y="288"/>
                    </a:lnTo>
                    <a:lnTo>
                      <a:pt x="96" y="296"/>
                    </a:lnTo>
                    <a:lnTo>
                      <a:pt x="96" y="312"/>
                    </a:lnTo>
                    <a:lnTo>
                      <a:pt x="72" y="320"/>
                    </a:lnTo>
                    <a:lnTo>
                      <a:pt x="64" y="304"/>
                    </a:lnTo>
                    <a:lnTo>
                      <a:pt x="56" y="320"/>
                    </a:lnTo>
                    <a:lnTo>
                      <a:pt x="32" y="312"/>
                    </a:lnTo>
                    <a:lnTo>
                      <a:pt x="32" y="304"/>
                    </a:lnTo>
                    <a:lnTo>
                      <a:pt x="24" y="304"/>
                    </a:lnTo>
                    <a:lnTo>
                      <a:pt x="24" y="288"/>
                    </a:lnTo>
                    <a:lnTo>
                      <a:pt x="16" y="264"/>
                    </a:lnTo>
                    <a:lnTo>
                      <a:pt x="32" y="256"/>
                    </a:lnTo>
                    <a:lnTo>
                      <a:pt x="24" y="240"/>
                    </a:lnTo>
                    <a:lnTo>
                      <a:pt x="0" y="240"/>
                    </a:lnTo>
                    <a:lnTo>
                      <a:pt x="0" y="224"/>
                    </a:lnTo>
                    <a:lnTo>
                      <a:pt x="24" y="192"/>
                    </a:lnTo>
                    <a:lnTo>
                      <a:pt x="24" y="168"/>
                    </a:lnTo>
                    <a:lnTo>
                      <a:pt x="32" y="160"/>
                    </a:lnTo>
                    <a:lnTo>
                      <a:pt x="24" y="136"/>
                    </a:lnTo>
                    <a:lnTo>
                      <a:pt x="16" y="136"/>
                    </a:lnTo>
                    <a:lnTo>
                      <a:pt x="24" y="120"/>
                    </a:lnTo>
                    <a:lnTo>
                      <a:pt x="16" y="80"/>
                    </a:lnTo>
                    <a:lnTo>
                      <a:pt x="48" y="32"/>
                    </a:lnTo>
                    <a:lnTo>
                      <a:pt x="80" y="32"/>
                    </a:lnTo>
                    <a:lnTo>
                      <a:pt x="104" y="40"/>
                    </a:lnTo>
                    <a:lnTo>
                      <a:pt x="96" y="8"/>
                    </a:lnTo>
                    <a:lnTo>
                      <a:pt x="112" y="0"/>
                    </a:lnTo>
                    <a:lnTo>
                      <a:pt x="152" y="16"/>
                    </a:lnTo>
                    <a:lnTo>
                      <a:pt x="184" y="16"/>
                    </a:lnTo>
                    <a:lnTo>
                      <a:pt x="208" y="40"/>
                    </a:lnTo>
                    <a:lnTo>
                      <a:pt x="248" y="40"/>
                    </a:lnTo>
                    <a:lnTo>
                      <a:pt x="256" y="48"/>
                    </a:lnTo>
                    <a:lnTo>
                      <a:pt x="288" y="32"/>
                    </a:lnTo>
                    <a:lnTo>
                      <a:pt x="304" y="32"/>
                    </a:lnTo>
                    <a:lnTo>
                      <a:pt x="304" y="80"/>
                    </a:lnTo>
                    <a:lnTo>
                      <a:pt x="320" y="8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3" name="Freeform 25"/>
              <p:cNvSpPr/>
              <p:nvPr/>
            </p:nvSpPr>
            <p:spPr bwMode="gray">
              <a:xfrm>
                <a:off x="4736097" y="3919505"/>
                <a:ext cx="931863" cy="561975"/>
              </a:xfrm>
              <a:custGeom>
                <a:avLst/>
                <a:gdLst>
                  <a:gd name="T0" fmla="*/ 488 w 489"/>
                  <a:gd name="T1" fmla="*/ 248 h 321"/>
                  <a:gd name="T2" fmla="*/ 448 w 489"/>
                  <a:gd name="T3" fmla="*/ 264 h 321"/>
                  <a:gd name="T4" fmla="*/ 392 w 489"/>
                  <a:gd name="T5" fmla="*/ 296 h 321"/>
                  <a:gd name="T6" fmla="*/ 368 w 489"/>
                  <a:gd name="T7" fmla="*/ 304 h 321"/>
                  <a:gd name="T8" fmla="*/ 352 w 489"/>
                  <a:gd name="T9" fmla="*/ 320 h 321"/>
                  <a:gd name="T10" fmla="*/ 328 w 489"/>
                  <a:gd name="T11" fmla="*/ 320 h 321"/>
                  <a:gd name="T12" fmla="*/ 336 w 489"/>
                  <a:gd name="T13" fmla="*/ 272 h 321"/>
                  <a:gd name="T14" fmla="*/ 320 w 489"/>
                  <a:gd name="T15" fmla="*/ 272 h 321"/>
                  <a:gd name="T16" fmla="*/ 288 w 489"/>
                  <a:gd name="T17" fmla="*/ 288 h 321"/>
                  <a:gd name="T18" fmla="*/ 280 w 489"/>
                  <a:gd name="T19" fmla="*/ 280 h 321"/>
                  <a:gd name="T20" fmla="*/ 240 w 489"/>
                  <a:gd name="T21" fmla="*/ 280 h 321"/>
                  <a:gd name="T22" fmla="*/ 224 w 489"/>
                  <a:gd name="T23" fmla="*/ 256 h 321"/>
                  <a:gd name="T24" fmla="*/ 184 w 489"/>
                  <a:gd name="T25" fmla="*/ 256 h 321"/>
                  <a:gd name="T26" fmla="*/ 144 w 489"/>
                  <a:gd name="T27" fmla="*/ 240 h 321"/>
                  <a:gd name="T28" fmla="*/ 128 w 489"/>
                  <a:gd name="T29" fmla="*/ 248 h 321"/>
                  <a:gd name="T30" fmla="*/ 136 w 489"/>
                  <a:gd name="T31" fmla="*/ 280 h 321"/>
                  <a:gd name="T32" fmla="*/ 112 w 489"/>
                  <a:gd name="T33" fmla="*/ 272 h 321"/>
                  <a:gd name="T34" fmla="*/ 80 w 489"/>
                  <a:gd name="T35" fmla="*/ 272 h 321"/>
                  <a:gd name="T36" fmla="*/ 48 w 489"/>
                  <a:gd name="T37" fmla="*/ 320 h 321"/>
                  <a:gd name="T38" fmla="*/ 8 w 489"/>
                  <a:gd name="T39" fmla="*/ 272 h 321"/>
                  <a:gd name="T40" fmla="*/ 0 w 489"/>
                  <a:gd name="T41" fmla="*/ 272 h 321"/>
                  <a:gd name="T42" fmla="*/ 8 w 489"/>
                  <a:gd name="T43" fmla="*/ 256 h 321"/>
                  <a:gd name="T44" fmla="*/ 16 w 489"/>
                  <a:gd name="T45" fmla="*/ 248 h 321"/>
                  <a:gd name="T46" fmla="*/ 0 w 489"/>
                  <a:gd name="T47" fmla="*/ 232 h 321"/>
                  <a:gd name="T48" fmla="*/ 0 w 489"/>
                  <a:gd name="T49" fmla="*/ 224 h 321"/>
                  <a:gd name="T50" fmla="*/ 16 w 489"/>
                  <a:gd name="T51" fmla="*/ 208 h 321"/>
                  <a:gd name="T52" fmla="*/ 72 w 489"/>
                  <a:gd name="T53" fmla="*/ 208 h 321"/>
                  <a:gd name="T54" fmla="*/ 96 w 489"/>
                  <a:gd name="T55" fmla="*/ 192 h 321"/>
                  <a:gd name="T56" fmla="*/ 112 w 489"/>
                  <a:gd name="T57" fmla="*/ 184 h 321"/>
                  <a:gd name="T58" fmla="*/ 112 w 489"/>
                  <a:gd name="T59" fmla="*/ 160 h 321"/>
                  <a:gd name="T60" fmla="*/ 80 w 489"/>
                  <a:gd name="T61" fmla="*/ 120 h 321"/>
                  <a:gd name="T62" fmla="*/ 72 w 489"/>
                  <a:gd name="T63" fmla="*/ 80 h 321"/>
                  <a:gd name="T64" fmla="*/ 88 w 489"/>
                  <a:gd name="T65" fmla="*/ 56 h 321"/>
                  <a:gd name="T66" fmla="*/ 88 w 489"/>
                  <a:gd name="T67" fmla="*/ 40 h 321"/>
                  <a:gd name="T68" fmla="*/ 72 w 489"/>
                  <a:gd name="T69" fmla="*/ 8 h 321"/>
                  <a:gd name="T70" fmla="*/ 128 w 489"/>
                  <a:gd name="T71" fmla="*/ 8 h 321"/>
                  <a:gd name="T72" fmla="*/ 144 w 489"/>
                  <a:gd name="T73" fmla="*/ 16 h 321"/>
                  <a:gd name="T74" fmla="*/ 168 w 489"/>
                  <a:gd name="T75" fmla="*/ 0 h 321"/>
                  <a:gd name="T76" fmla="*/ 208 w 489"/>
                  <a:gd name="T77" fmla="*/ 72 h 321"/>
                  <a:gd name="T78" fmla="*/ 280 w 489"/>
                  <a:gd name="T79" fmla="*/ 72 h 321"/>
                  <a:gd name="T80" fmla="*/ 296 w 489"/>
                  <a:gd name="T81" fmla="*/ 80 h 321"/>
                  <a:gd name="T82" fmla="*/ 312 w 489"/>
                  <a:gd name="T83" fmla="*/ 72 h 321"/>
                  <a:gd name="T84" fmla="*/ 336 w 489"/>
                  <a:gd name="T85" fmla="*/ 88 h 321"/>
                  <a:gd name="T86" fmla="*/ 336 w 489"/>
                  <a:gd name="T87" fmla="*/ 112 h 321"/>
                  <a:gd name="T88" fmla="*/ 352 w 489"/>
                  <a:gd name="T89" fmla="*/ 128 h 321"/>
                  <a:gd name="T90" fmla="*/ 360 w 489"/>
                  <a:gd name="T91" fmla="*/ 112 h 321"/>
                  <a:gd name="T92" fmla="*/ 376 w 489"/>
                  <a:gd name="T93" fmla="*/ 128 h 321"/>
                  <a:gd name="T94" fmla="*/ 408 w 489"/>
                  <a:gd name="T95" fmla="*/ 128 h 321"/>
                  <a:gd name="T96" fmla="*/ 416 w 489"/>
                  <a:gd name="T97" fmla="*/ 120 h 321"/>
                  <a:gd name="T98" fmla="*/ 464 w 489"/>
                  <a:gd name="T99" fmla="*/ 152 h 321"/>
                  <a:gd name="T100" fmla="*/ 472 w 489"/>
                  <a:gd name="T101" fmla="*/ 192 h 321"/>
                  <a:gd name="T102" fmla="*/ 472 w 489"/>
                  <a:gd name="T103" fmla="*/ 216 h 321"/>
                  <a:gd name="T104" fmla="*/ 488 w 489"/>
                  <a:gd name="T105" fmla="*/ 24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9" h="321">
                    <a:moveTo>
                      <a:pt x="488" y="248"/>
                    </a:moveTo>
                    <a:lnTo>
                      <a:pt x="448" y="264"/>
                    </a:lnTo>
                    <a:lnTo>
                      <a:pt x="392" y="296"/>
                    </a:lnTo>
                    <a:lnTo>
                      <a:pt x="368" y="304"/>
                    </a:lnTo>
                    <a:lnTo>
                      <a:pt x="352" y="320"/>
                    </a:lnTo>
                    <a:lnTo>
                      <a:pt x="328" y="320"/>
                    </a:lnTo>
                    <a:lnTo>
                      <a:pt x="336" y="272"/>
                    </a:lnTo>
                    <a:lnTo>
                      <a:pt x="320" y="272"/>
                    </a:lnTo>
                    <a:lnTo>
                      <a:pt x="288" y="288"/>
                    </a:lnTo>
                    <a:lnTo>
                      <a:pt x="280" y="280"/>
                    </a:lnTo>
                    <a:lnTo>
                      <a:pt x="240" y="280"/>
                    </a:lnTo>
                    <a:lnTo>
                      <a:pt x="224" y="256"/>
                    </a:lnTo>
                    <a:lnTo>
                      <a:pt x="184" y="256"/>
                    </a:lnTo>
                    <a:lnTo>
                      <a:pt x="144" y="240"/>
                    </a:lnTo>
                    <a:lnTo>
                      <a:pt x="128" y="248"/>
                    </a:lnTo>
                    <a:lnTo>
                      <a:pt x="136" y="280"/>
                    </a:lnTo>
                    <a:lnTo>
                      <a:pt x="112" y="272"/>
                    </a:lnTo>
                    <a:lnTo>
                      <a:pt x="80" y="272"/>
                    </a:lnTo>
                    <a:lnTo>
                      <a:pt x="48" y="320"/>
                    </a:lnTo>
                    <a:lnTo>
                      <a:pt x="8" y="272"/>
                    </a:lnTo>
                    <a:lnTo>
                      <a:pt x="0" y="272"/>
                    </a:lnTo>
                    <a:lnTo>
                      <a:pt x="8" y="256"/>
                    </a:lnTo>
                    <a:lnTo>
                      <a:pt x="16" y="248"/>
                    </a:lnTo>
                    <a:lnTo>
                      <a:pt x="0" y="232"/>
                    </a:lnTo>
                    <a:lnTo>
                      <a:pt x="0" y="224"/>
                    </a:lnTo>
                    <a:lnTo>
                      <a:pt x="16" y="208"/>
                    </a:lnTo>
                    <a:lnTo>
                      <a:pt x="72" y="208"/>
                    </a:lnTo>
                    <a:lnTo>
                      <a:pt x="96" y="192"/>
                    </a:lnTo>
                    <a:lnTo>
                      <a:pt x="112" y="184"/>
                    </a:lnTo>
                    <a:lnTo>
                      <a:pt x="112" y="160"/>
                    </a:lnTo>
                    <a:lnTo>
                      <a:pt x="80" y="120"/>
                    </a:lnTo>
                    <a:lnTo>
                      <a:pt x="72" y="80"/>
                    </a:lnTo>
                    <a:lnTo>
                      <a:pt x="88" y="56"/>
                    </a:lnTo>
                    <a:lnTo>
                      <a:pt x="88" y="40"/>
                    </a:lnTo>
                    <a:lnTo>
                      <a:pt x="72" y="8"/>
                    </a:lnTo>
                    <a:lnTo>
                      <a:pt x="128" y="8"/>
                    </a:lnTo>
                    <a:lnTo>
                      <a:pt x="144" y="16"/>
                    </a:lnTo>
                    <a:lnTo>
                      <a:pt x="168" y="0"/>
                    </a:lnTo>
                    <a:lnTo>
                      <a:pt x="208" y="72"/>
                    </a:lnTo>
                    <a:lnTo>
                      <a:pt x="280" y="72"/>
                    </a:lnTo>
                    <a:lnTo>
                      <a:pt x="296" y="80"/>
                    </a:lnTo>
                    <a:lnTo>
                      <a:pt x="312" y="72"/>
                    </a:lnTo>
                    <a:lnTo>
                      <a:pt x="336" y="88"/>
                    </a:lnTo>
                    <a:lnTo>
                      <a:pt x="336" y="112"/>
                    </a:lnTo>
                    <a:lnTo>
                      <a:pt x="352" y="128"/>
                    </a:lnTo>
                    <a:lnTo>
                      <a:pt x="360" y="112"/>
                    </a:lnTo>
                    <a:lnTo>
                      <a:pt x="376" y="128"/>
                    </a:lnTo>
                    <a:lnTo>
                      <a:pt x="408" y="128"/>
                    </a:lnTo>
                    <a:lnTo>
                      <a:pt x="416" y="120"/>
                    </a:lnTo>
                    <a:lnTo>
                      <a:pt x="464" y="152"/>
                    </a:lnTo>
                    <a:lnTo>
                      <a:pt x="472" y="192"/>
                    </a:lnTo>
                    <a:lnTo>
                      <a:pt x="472" y="216"/>
                    </a:lnTo>
                    <a:lnTo>
                      <a:pt x="488" y="248"/>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4" name="Freeform 26"/>
              <p:cNvSpPr/>
              <p:nvPr/>
            </p:nvSpPr>
            <p:spPr bwMode="gray">
              <a:xfrm>
                <a:off x="5482222" y="3721068"/>
                <a:ext cx="581025" cy="677862"/>
              </a:xfrm>
              <a:custGeom>
                <a:avLst/>
                <a:gdLst>
                  <a:gd name="T0" fmla="*/ 88 w 305"/>
                  <a:gd name="T1" fmla="*/ 0 h 385"/>
                  <a:gd name="T2" fmla="*/ 128 w 305"/>
                  <a:gd name="T3" fmla="*/ 32 h 385"/>
                  <a:gd name="T4" fmla="*/ 176 w 305"/>
                  <a:gd name="T5" fmla="*/ 64 h 385"/>
                  <a:gd name="T6" fmla="*/ 200 w 305"/>
                  <a:gd name="T7" fmla="*/ 96 h 385"/>
                  <a:gd name="T8" fmla="*/ 240 w 305"/>
                  <a:gd name="T9" fmla="*/ 136 h 385"/>
                  <a:gd name="T10" fmla="*/ 272 w 305"/>
                  <a:gd name="T11" fmla="*/ 144 h 385"/>
                  <a:gd name="T12" fmla="*/ 248 w 305"/>
                  <a:gd name="T13" fmla="*/ 144 h 385"/>
                  <a:gd name="T14" fmla="*/ 232 w 305"/>
                  <a:gd name="T15" fmla="*/ 176 h 385"/>
                  <a:gd name="T16" fmla="*/ 248 w 305"/>
                  <a:gd name="T17" fmla="*/ 224 h 385"/>
                  <a:gd name="T18" fmla="*/ 288 w 305"/>
                  <a:gd name="T19" fmla="*/ 248 h 385"/>
                  <a:gd name="T20" fmla="*/ 288 w 305"/>
                  <a:gd name="T21" fmla="*/ 296 h 385"/>
                  <a:gd name="T22" fmla="*/ 280 w 305"/>
                  <a:gd name="T23" fmla="*/ 320 h 385"/>
                  <a:gd name="T24" fmla="*/ 264 w 305"/>
                  <a:gd name="T25" fmla="*/ 312 h 385"/>
                  <a:gd name="T26" fmla="*/ 272 w 305"/>
                  <a:gd name="T27" fmla="*/ 344 h 385"/>
                  <a:gd name="T28" fmla="*/ 264 w 305"/>
                  <a:gd name="T29" fmla="*/ 360 h 385"/>
                  <a:gd name="T30" fmla="*/ 224 w 305"/>
                  <a:gd name="T31" fmla="*/ 384 h 385"/>
                  <a:gd name="T32" fmla="*/ 184 w 305"/>
                  <a:gd name="T33" fmla="*/ 384 h 385"/>
                  <a:gd name="T34" fmla="*/ 152 w 305"/>
                  <a:gd name="T35" fmla="*/ 368 h 385"/>
                  <a:gd name="T36" fmla="*/ 128 w 305"/>
                  <a:gd name="T37" fmla="*/ 384 h 385"/>
                  <a:gd name="T38" fmla="*/ 136 w 305"/>
                  <a:gd name="T39" fmla="*/ 360 h 385"/>
                  <a:gd name="T40" fmla="*/ 120 w 305"/>
                  <a:gd name="T41" fmla="*/ 368 h 385"/>
                  <a:gd name="T42" fmla="*/ 80 w 305"/>
                  <a:gd name="T43" fmla="*/ 312 h 385"/>
                  <a:gd name="T44" fmla="*/ 72 w 305"/>
                  <a:gd name="T45" fmla="*/ 264 h 385"/>
                  <a:gd name="T46" fmla="*/ 72 w 305"/>
                  <a:gd name="T47" fmla="*/ 216 h 385"/>
                  <a:gd name="T48" fmla="*/ 72 w 305"/>
                  <a:gd name="T49" fmla="*/ 160 h 385"/>
                  <a:gd name="T50" fmla="*/ 24 w 305"/>
                  <a:gd name="T51" fmla="*/ 152 h 385"/>
                  <a:gd name="T52" fmla="*/ 0 w 305"/>
                  <a:gd name="T53" fmla="*/ 136 h 385"/>
                  <a:gd name="T54" fmla="*/ 32 w 305"/>
                  <a:gd name="T55" fmla="*/ 120 h 385"/>
                  <a:gd name="T56" fmla="*/ 40 w 305"/>
                  <a:gd name="T57" fmla="*/ 40 h 385"/>
                  <a:gd name="T58" fmla="*/ 72 w 305"/>
                  <a:gd name="T59" fmla="*/ 56 h 385"/>
                  <a:gd name="T60" fmla="*/ 104 w 305"/>
                  <a:gd name="T61" fmla="*/ 48 h 385"/>
                  <a:gd name="T62" fmla="*/ 80 w 305"/>
                  <a:gd name="T63" fmla="*/ 1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5" h="385">
                    <a:moveTo>
                      <a:pt x="80" y="8"/>
                    </a:moveTo>
                    <a:lnTo>
                      <a:pt x="88" y="0"/>
                    </a:lnTo>
                    <a:lnTo>
                      <a:pt x="120" y="8"/>
                    </a:lnTo>
                    <a:lnTo>
                      <a:pt x="128" y="32"/>
                    </a:lnTo>
                    <a:lnTo>
                      <a:pt x="152" y="32"/>
                    </a:lnTo>
                    <a:lnTo>
                      <a:pt x="176" y="64"/>
                    </a:lnTo>
                    <a:lnTo>
                      <a:pt x="184" y="56"/>
                    </a:lnTo>
                    <a:lnTo>
                      <a:pt x="200" y="96"/>
                    </a:lnTo>
                    <a:lnTo>
                      <a:pt x="224" y="136"/>
                    </a:lnTo>
                    <a:lnTo>
                      <a:pt x="240" y="136"/>
                    </a:lnTo>
                    <a:lnTo>
                      <a:pt x="256" y="120"/>
                    </a:lnTo>
                    <a:lnTo>
                      <a:pt x="272" y="144"/>
                    </a:lnTo>
                    <a:lnTo>
                      <a:pt x="256" y="160"/>
                    </a:lnTo>
                    <a:lnTo>
                      <a:pt x="248" y="144"/>
                    </a:lnTo>
                    <a:lnTo>
                      <a:pt x="232" y="144"/>
                    </a:lnTo>
                    <a:lnTo>
                      <a:pt x="232" y="176"/>
                    </a:lnTo>
                    <a:lnTo>
                      <a:pt x="224" y="192"/>
                    </a:lnTo>
                    <a:lnTo>
                      <a:pt x="248" y="224"/>
                    </a:lnTo>
                    <a:lnTo>
                      <a:pt x="248" y="248"/>
                    </a:lnTo>
                    <a:lnTo>
                      <a:pt x="288" y="248"/>
                    </a:lnTo>
                    <a:lnTo>
                      <a:pt x="304" y="264"/>
                    </a:lnTo>
                    <a:lnTo>
                      <a:pt x="288" y="296"/>
                    </a:lnTo>
                    <a:lnTo>
                      <a:pt x="296" y="320"/>
                    </a:lnTo>
                    <a:lnTo>
                      <a:pt x="280" y="320"/>
                    </a:lnTo>
                    <a:lnTo>
                      <a:pt x="280" y="312"/>
                    </a:lnTo>
                    <a:lnTo>
                      <a:pt x="264" y="312"/>
                    </a:lnTo>
                    <a:lnTo>
                      <a:pt x="264" y="328"/>
                    </a:lnTo>
                    <a:lnTo>
                      <a:pt x="272" y="344"/>
                    </a:lnTo>
                    <a:lnTo>
                      <a:pt x="264" y="344"/>
                    </a:lnTo>
                    <a:lnTo>
                      <a:pt x="264" y="360"/>
                    </a:lnTo>
                    <a:lnTo>
                      <a:pt x="232" y="384"/>
                    </a:lnTo>
                    <a:lnTo>
                      <a:pt x="224" y="384"/>
                    </a:lnTo>
                    <a:lnTo>
                      <a:pt x="216" y="376"/>
                    </a:lnTo>
                    <a:lnTo>
                      <a:pt x="184" y="384"/>
                    </a:lnTo>
                    <a:lnTo>
                      <a:pt x="168" y="352"/>
                    </a:lnTo>
                    <a:lnTo>
                      <a:pt x="152" y="368"/>
                    </a:lnTo>
                    <a:lnTo>
                      <a:pt x="152" y="384"/>
                    </a:lnTo>
                    <a:lnTo>
                      <a:pt x="128" y="384"/>
                    </a:lnTo>
                    <a:lnTo>
                      <a:pt x="128" y="368"/>
                    </a:lnTo>
                    <a:lnTo>
                      <a:pt x="136" y="360"/>
                    </a:lnTo>
                    <a:lnTo>
                      <a:pt x="128" y="352"/>
                    </a:lnTo>
                    <a:lnTo>
                      <a:pt x="120" y="368"/>
                    </a:lnTo>
                    <a:lnTo>
                      <a:pt x="88" y="360"/>
                    </a:lnTo>
                    <a:lnTo>
                      <a:pt x="80" y="312"/>
                    </a:lnTo>
                    <a:lnTo>
                      <a:pt x="80" y="296"/>
                    </a:lnTo>
                    <a:lnTo>
                      <a:pt x="72" y="264"/>
                    </a:lnTo>
                    <a:lnTo>
                      <a:pt x="32" y="240"/>
                    </a:lnTo>
                    <a:lnTo>
                      <a:pt x="72" y="216"/>
                    </a:lnTo>
                    <a:lnTo>
                      <a:pt x="80" y="216"/>
                    </a:lnTo>
                    <a:lnTo>
                      <a:pt x="72" y="160"/>
                    </a:lnTo>
                    <a:lnTo>
                      <a:pt x="48" y="168"/>
                    </a:lnTo>
                    <a:lnTo>
                      <a:pt x="24" y="152"/>
                    </a:lnTo>
                    <a:lnTo>
                      <a:pt x="16" y="136"/>
                    </a:lnTo>
                    <a:lnTo>
                      <a:pt x="0" y="136"/>
                    </a:lnTo>
                    <a:lnTo>
                      <a:pt x="8" y="120"/>
                    </a:lnTo>
                    <a:lnTo>
                      <a:pt x="32" y="120"/>
                    </a:lnTo>
                    <a:lnTo>
                      <a:pt x="40" y="88"/>
                    </a:lnTo>
                    <a:lnTo>
                      <a:pt x="40" y="40"/>
                    </a:lnTo>
                    <a:lnTo>
                      <a:pt x="48" y="40"/>
                    </a:lnTo>
                    <a:lnTo>
                      <a:pt x="72" y="56"/>
                    </a:lnTo>
                    <a:lnTo>
                      <a:pt x="80" y="72"/>
                    </a:lnTo>
                    <a:lnTo>
                      <a:pt x="104" y="48"/>
                    </a:lnTo>
                    <a:lnTo>
                      <a:pt x="104" y="32"/>
                    </a:lnTo>
                    <a:lnTo>
                      <a:pt x="80" y="16"/>
                    </a:lnTo>
                    <a:lnTo>
                      <a:pt x="80" y="8"/>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5" name="Freeform 27"/>
              <p:cNvSpPr/>
              <p:nvPr/>
            </p:nvSpPr>
            <p:spPr bwMode="gray">
              <a:xfrm>
                <a:off x="4964697" y="3509930"/>
                <a:ext cx="719138" cy="633413"/>
              </a:xfrm>
              <a:custGeom>
                <a:avLst/>
                <a:gdLst>
                  <a:gd name="T0" fmla="*/ 200 w 377"/>
                  <a:gd name="T1" fmla="*/ 8 h 361"/>
                  <a:gd name="T2" fmla="*/ 248 w 377"/>
                  <a:gd name="T3" fmla="*/ 0 h 361"/>
                  <a:gd name="T4" fmla="*/ 264 w 377"/>
                  <a:gd name="T5" fmla="*/ 16 h 361"/>
                  <a:gd name="T6" fmla="*/ 304 w 377"/>
                  <a:gd name="T7" fmla="*/ 24 h 361"/>
                  <a:gd name="T8" fmla="*/ 320 w 377"/>
                  <a:gd name="T9" fmla="*/ 16 h 361"/>
                  <a:gd name="T10" fmla="*/ 336 w 377"/>
                  <a:gd name="T11" fmla="*/ 16 h 361"/>
                  <a:gd name="T12" fmla="*/ 280 w 377"/>
                  <a:gd name="T13" fmla="*/ 64 h 361"/>
                  <a:gd name="T14" fmla="*/ 272 w 377"/>
                  <a:gd name="T15" fmla="*/ 88 h 361"/>
                  <a:gd name="T16" fmla="*/ 280 w 377"/>
                  <a:gd name="T17" fmla="*/ 96 h 361"/>
                  <a:gd name="T18" fmla="*/ 288 w 377"/>
                  <a:gd name="T19" fmla="*/ 96 h 361"/>
                  <a:gd name="T20" fmla="*/ 320 w 377"/>
                  <a:gd name="T21" fmla="*/ 128 h 361"/>
                  <a:gd name="T22" fmla="*/ 352 w 377"/>
                  <a:gd name="T23" fmla="*/ 128 h 361"/>
                  <a:gd name="T24" fmla="*/ 352 w 377"/>
                  <a:gd name="T25" fmla="*/ 144 h 361"/>
                  <a:gd name="T26" fmla="*/ 376 w 377"/>
                  <a:gd name="T27" fmla="*/ 152 h 361"/>
                  <a:gd name="T28" fmla="*/ 376 w 377"/>
                  <a:gd name="T29" fmla="*/ 168 h 361"/>
                  <a:gd name="T30" fmla="*/ 352 w 377"/>
                  <a:gd name="T31" fmla="*/ 192 h 361"/>
                  <a:gd name="T32" fmla="*/ 352 w 377"/>
                  <a:gd name="T33" fmla="*/ 176 h 361"/>
                  <a:gd name="T34" fmla="*/ 328 w 377"/>
                  <a:gd name="T35" fmla="*/ 160 h 361"/>
                  <a:gd name="T36" fmla="*/ 312 w 377"/>
                  <a:gd name="T37" fmla="*/ 160 h 361"/>
                  <a:gd name="T38" fmla="*/ 312 w 377"/>
                  <a:gd name="T39" fmla="*/ 208 h 361"/>
                  <a:gd name="T40" fmla="*/ 304 w 377"/>
                  <a:gd name="T41" fmla="*/ 240 h 361"/>
                  <a:gd name="T42" fmla="*/ 280 w 377"/>
                  <a:gd name="T43" fmla="*/ 240 h 361"/>
                  <a:gd name="T44" fmla="*/ 272 w 377"/>
                  <a:gd name="T45" fmla="*/ 248 h 361"/>
                  <a:gd name="T46" fmla="*/ 288 w 377"/>
                  <a:gd name="T47" fmla="*/ 256 h 361"/>
                  <a:gd name="T48" fmla="*/ 296 w 377"/>
                  <a:gd name="T49" fmla="*/ 272 h 361"/>
                  <a:gd name="T50" fmla="*/ 320 w 377"/>
                  <a:gd name="T51" fmla="*/ 288 h 361"/>
                  <a:gd name="T52" fmla="*/ 344 w 377"/>
                  <a:gd name="T53" fmla="*/ 280 h 361"/>
                  <a:gd name="T54" fmla="*/ 352 w 377"/>
                  <a:gd name="T55" fmla="*/ 336 h 361"/>
                  <a:gd name="T56" fmla="*/ 304 w 377"/>
                  <a:gd name="T57" fmla="*/ 360 h 361"/>
                  <a:gd name="T58" fmla="*/ 296 w 377"/>
                  <a:gd name="T59" fmla="*/ 352 h 361"/>
                  <a:gd name="T60" fmla="*/ 288 w 377"/>
                  <a:gd name="T61" fmla="*/ 360 h 361"/>
                  <a:gd name="T62" fmla="*/ 256 w 377"/>
                  <a:gd name="T63" fmla="*/ 360 h 361"/>
                  <a:gd name="T64" fmla="*/ 240 w 377"/>
                  <a:gd name="T65" fmla="*/ 344 h 361"/>
                  <a:gd name="T66" fmla="*/ 232 w 377"/>
                  <a:gd name="T67" fmla="*/ 360 h 361"/>
                  <a:gd name="T68" fmla="*/ 216 w 377"/>
                  <a:gd name="T69" fmla="*/ 344 h 361"/>
                  <a:gd name="T70" fmla="*/ 216 w 377"/>
                  <a:gd name="T71" fmla="*/ 320 h 361"/>
                  <a:gd name="T72" fmla="*/ 192 w 377"/>
                  <a:gd name="T73" fmla="*/ 304 h 361"/>
                  <a:gd name="T74" fmla="*/ 176 w 377"/>
                  <a:gd name="T75" fmla="*/ 312 h 361"/>
                  <a:gd name="T76" fmla="*/ 160 w 377"/>
                  <a:gd name="T77" fmla="*/ 304 h 361"/>
                  <a:gd name="T78" fmla="*/ 88 w 377"/>
                  <a:gd name="T79" fmla="*/ 296 h 361"/>
                  <a:gd name="T80" fmla="*/ 48 w 377"/>
                  <a:gd name="T81" fmla="*/ 232 h 361"/>
                  <a:gd name="T82" fmla="*/ 16 w 377"/>
                  <a:gd name="T83" fmla="*/ 184 h 361"/>
                  <a:gd name="T84" fmla="*/ 0 w 377"/>
                  <a:gd name="T85" fmla="*/ 128 h 361"/>
                  <a:gd name="T86" fmla="*/ 32 w 377"/>
                  <a:gd name="T87" fmla="*/ 128 h 361"/>
                  <a:gd name="T88" fmla="*/ 112 w 377"/>
                  <a:gd name="T89" fmla="*/ 80 h 361"/>
                  <a:gd name="T90" fmla="*/ 136 w 377"/>
                  <a:gd name="T91" fmla="*/ 80 h 361"/>
                  <a:gd name="T92" fmla="*/ 168 w 377"/>
                  <a:gd name="T93" fmla="*/ 80 h 361"/>
                  <a:gd name="T94" fmla="*/ 192 w 377"/>
                  <a:gd name="T95" fmla="*/ 48 h 361"/>
                  <a:gd name="T96" fmla="*/ 200 w 377"/>
                  <a:gd name="T97" fmla="*/ 8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77" h="361">
                    <a:moveTo>
                      <a:pt x="200" y="8"/>
                    </a:moveTo>
                    <a:lnTo>
                      <a:pt x="248" y="0"/>
                    </a:lnTo>
                    <a:lnTo>
                      <a:pt x="264" y="16"/>
                    </a:lnTo>
                    <a:lnTo>
                      <a:pt x="304" y="24"/>
                    </a:lnTo>
                    <a:lnTo>
                      <a:pt x="320" y="16"/>
                    </a:lnTo>
                    <a:lnTo>
                      <a:pt x="336" y="16"/>
                    </a:lnTo>
                    <a:lnTo>
                      <a:pt x="280" y="64"/>
                    </a:lnTo>
                    <a:lnTo>
                      <a:pt x="272" y="88"/>
                    </a:lnTo>
                    <a:lnTo>
                      <a:pt x="280" y="96"/>
                    </a:lnTo>
                    <a:lnTo>
                      <a:pt x="288" y="96"/>
                    </a:lnTo>
                    <a:lnTo>
                      <a:pt x="320" y="128"/>
                    </a:lnTo>
                    <a:lnTo>
                      <a:pt x="352" y="128"/>
                    </a:lnTo>
                    <a:lnTo>
                      <a:pt x="352" y="144"/>
                    </a:lnTo>
                    <a:lnTo>
                      <a:pt x="376" y="152"/>
                    </a:lnTo>
                    <a:lnTo>
                      <a:pt x="376" y="168"/>
                    </a:lnTo>
                    <a:lnTo>
                      <a:pt x="352" y="192"/>
                    </a:lnTo>
                    <a:lnTo>
                      <a:pt x="352" y="176"/>
                    </a:lnTo>
                    <a:lnTo>
                      <a:pt x="328" y="160"/>
                    </a:lnTo>
                    <a:lnTo>
                      <a:pt x="312" y="160"/>
                    </a:lnTo>
                    <a:lnTo>
                      <a:pt x="312" y="208"/>
                    </a:lnTo>
                    <a:lnTo>
                      <a:pt x="304" y="240"/>
                    </a:lnTo>
                    <a:lnTo>
                      <a:pt x="280" y="240"/>
                    </a:lnTo>
                    <a:lnTo>
                      <a:pt x="272" y="248"/>
                    </a:lnTo>
                    <a:lnTo>
                      <a:pt x="288" y="256"/>
                    </a:lnTo>
                    <a:lnTo>
                      <a:pt x="296" y="272"/>
                    </a:lnTo>
                    <a:lnTo>
                      <a:pt x="320" y="288"/>
                    </a:lnTo>
                    <a:lnTo>
                      <a:pt x="344" y="280"/>
                    </a:lnTo>
                    <a:lnTo>
                      <a:pt x="352" y="336"/>
                    </a:lnTo>
                    <a:lnTo>
                      <a:pt x="304" y="360"/>
                    </a:lnTo>
                    <a:lnTo>
                      <a:pt x="296" y="352"/>
                    </a:lnTo>
                    <a:lnTo>
                      <a:pt x="288" y="360"/>
                    </a:lnTo>
                    <a:lnTo>
                      <a:pt x="256" y="360"/>
                    </a:lnTo>
                    <a:lnTo>
                      <a:pt x="240" y="344"/>
                    </a:lnTo>
                    <a:lnTo>
                      <a:pt x="232" y="360"/>
                    </a:lnTo>
                    <a:lnTo>
                      <a:pt x="216" y="344"/>
                    </a:lnTo>
                    <a:lnTo>
                      <a:pt x="216" y="320"/>
                    </a:lnTo>
                    <a:lnTo>
                      <a:pt x="192" y="304"/>
                    </a:lnTo>
                    <a:lnTo>
                      <a:pt x="176" y="312"/>
                    </a:lnTo>
                    <a:lnTo>
                      <a:pt x="160" y="304"/>
                    </a:lnTo>
                    <a:lnTo>
                      <a:pt x="88" y="296"/>
                    </a:lnTo>
                    <a:lnTo>
                      <a:pt x="48" y="232"/>
                    </a:lnTo>
                    <a:lnTo>
                      <a:pt x="16" y="184"/>
                    </a:lnTo>
                    <a:lnTo>
                      <a:pt x="0" y="128"/>
                    </a:lnTo>
                    <a:lnTo>
                      <a:pt x="32" y="128"/>
                    </a:lnTo>
                    <a:lnTo>
                      <a:pt x="112" y="80"/>
                    </a:lnTo>
                    <a:lnTo>
                      <a:pt x="136" y="80"/>
                    </a:lnTo>
                    <a:lnTo>
                      <a:pt x="168" y="80"/>
                    </a:lnTo>
                    <a:lnTo>
                      <a:pt x="192" y="48"/>
                    </a:lnTo>
                    <a:lnTo>
                      <a:pt x="200" y="8"/>
                    </a:lnTo>
                  </a:path>
                </a:pathLst>
              </a:custGeom>
              <a:solidFill>
                <a:schemeClr val="bg2">
                  <a:lumMod val="20000"/>
                  <a:lumOff val="80000"/>
                </a:schemeClr>
              </a:solidFill>
              <a:ln w="127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6" name="Freeform 28"/>
              <p:cNvSpPr/>
              <p:nvPr/>
            </p:nvSpPr>
            <p:spPr bwMode="invGray">
              <a:xfrm>
                <a:off x="4950410" y="2933668"/>
                <a:ext cx="474662" cy="804862"/>
              </a:xfrm>
              <a:custGeom>
                <a:avLst/>
                <a:gdLst>
                  <a:gd name="T0" fmla="*/ 208 w 249"/>
                  <a:gd name="T1" fmla="*/ 336 h 457"/>
                  <a:gd name="T2" fmla="*/ 200 w 249"/>
                  <a:gd name="T3" fmla="*/ 376 h 457"/>
                  <a:gd name="T4" fmla="*/ 176 w 249"/>
                  <a:gd name="T5" fmla="*/ 408 h 457"/>
                  <a:gd name="T6" fmla="*/ 136 w 249"/>
                  <a:gd name="T7" fmla="*/ 400 h 457"/>
                  <a:gd name="T8" fmla="*/ 80 w 249"/>
                  <a:gd name="T9" fmla="*/ 432 h 457"/>
                  <a:gd name="T10" fmla="*/ 40 w 249"/>
                  <a:gd name="T11" fmla="*/ 456 h 457"/>
                  <a:gd name="T12" fmla="*/ 8 w 249"/>
                  <a:gd name="T13" fmla="*/ 456 h 457"/>
                  <a:gd name="T14" fmla="*/ 0 w 249"/>
                  <a:gd name="T15" fmla="*/ 448 h 457"/>
                  <a:gd name="T16" fmla="*/ 16 w 249"/>
                  <a:gd name="T17" fmla="*/ 384 h 457"/>
                  <a:gd name="T18" fmla="*/ 24 w 249"/>
                  <a:gd name="T19" fmla="*/ 368 h 457"/>
                  <a:gd name="T20" fmla="*/ 8 w 249"/>
                  <a:gd name="T21" fmla="*/ 328 h 457"/>
                  <a:gd name="T22" fmla="*/ 16 w 249"/>
                  <a:gd name="T23" fmla="*/ 264 h 457"/>
                  <a:gd name="T24" fmla="*/ 24 w 249"/>
                  <a:gd name="T25" fmla="*/ 224 h 457"/>
                  <a:gd name="T26" fmla="*/ 32 w 249"/>
                  <a:gd name="T27" fmla="*/ 208 h 457"/>
                  <a:gd name="T28" fmla="*/ 16 w 249"/>
                  <a:gd name="T29" fmla="*/ 192 h 457"/>
                  <a:gd name="T30" fmla="*/ 32 w 249"/>
                  <a:gd name="T31" fmla="*/ 160 h 457"/>
                  <a:gd name="T32" fmla="*/ 56 w 249"/>
                  <a:gd name="T33" fmla="*/ 112 h 457"/>
                  <a:gd name="T34" fmla="*/ 56 w 249"/>
                  <a:gd name="T35" fmla="*/ 80 h 457"/>
                  <a:gd name="T36" fmla="*/ 72 w 249"/>
                  <a:gd name="T37" fmla="*/ 80 h 457"/>
                  <a:gd name="T38" fmla="*/ 120 w 249"/>
                  <a:gd name="T39" fmla="*/ 24 h 457"/>
                  <a:gd name="T40" fmla="*/ 144 w 249"/>
                  <a:gd name="T41" fmla="*/ 16 h 457"/>
                  <a:gd name="T42" fmla="*/ 168 w 249"/>
                  <a:gd name="T43" fmla="*/ 0 h 457"/>
                  <a:gd name="T44" fmla="*/ 176 w 249"/>
                  <a:gd name="T45" fmla="*/ 8 h 457"/>
                  <a:gd name="T46" fmla="*/ 216 w 249"/>
                  <a:gd name="T47" fmla="*/ 0 h 457"/>
                  <a:gd name="T48" fmla="*/ 240 w 249"/>
                  <a:gd name="T49" fmla="*/ 24 h 457"/>
                  <a:gd name="T50" fmla="*/ 216 w 249"/>
                  <a:gd name="T51" fmla="*/ 32 h 457"/>
                  <a:gd name="T52" fmla="*/ 208 w 249"/>
                  <a:gd name="T53" fmla="*/ 48 h 457"/>
                  <a:gd name="T54" fmla="*/ 240 w 249"/>
                  <a:gd name="T55" fmla="*/ 48 h 457"/>
                  <a:gd name="T56" fmla="*/ 248 w 249"/>
                  <a:gd name="T57" fmla="*/ 88 h 457"/>
                  <a:gd name="T58" fmla="*/ 232 w 249"/>
                  <a:gd name="T59" fmla="*/ 120 h 457"/>
                  <a:gd name="T60" fmla="*/ 216 w 249"/>
                  <a:gd name="T61" fmla="*/ 104 h 457"/>
                  <a:gd name="T62" fmla="*/ 192 w 249"/>
                  <a:gd name="T63" fmla="*/ 120 h 457"/>
                  <a:gd name="T64" fmla="*/ 200 w 249"/>
                  <a:gd name="T65" fmla="*/ 136 h 457"/>
                  <a:gd name="T66" fmla="*/ 184 w 249"/>
                  <a:gd name="T67" fmla="*/ 160 h 457"/>
                  <a:gd name="T68" fmla="*/ 224 w 249"/>
                  <a:gd name="T69" fmla="*/ 216 h 457"/>
                  <a:gd name="T70" fmla="*/ 192 w 249"/>
                  <a:gd name="T71" fmla="*/ 304 h 457"/>
                  <a:gd name="T72" fmla="*/ 208 w 249"/>
                  <a:gd name="T73" fmla="*/ 336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9" h="457">
                    <a:moveTo>
                      <a:pt x="208" y="336"/>
                    </a:moveTo>
                    <a:lnTo>
                      <a:pt x="200" y="376"/>
                    </a:lnTo>
                    <a:lnTo>
                      <a:pt x="176" y="408"/>
                    </a:lnTo>
                    <a:lnTo>
                      <a:pt x="136" y="400"/>
                    </a:lnTo>
                    <a:lnTo>
                      <a:pt x="80" y="432"/>
                    </a:lnTo>
                    <a:lnTo>
                      <a:pt x="40" y="456"/>
                    </a:lnTo>
                    <a:lnTo>
                      <a:pt x="8" y="456"/>
                    </a:lnTo>
                    <a:lnTo>
                      <a:pt x="0" y="448"/>
                    </a:lnTo>
                    <a:lnTo>
                      <a:pt x="16" y="384"/>
                    </a:lnTo>
                    <a:lnTo>
                      <a:pt x="24" y="368"/>
                    </a:lnTo>
                    <a:lnTo>
                      <a:pt x="8" y="328"/>
                    </a:lnTo>
                    <a:lnTo>
                      <a:pt x="16" y="264"/>
                    </a:lnTo>
                    <a:lnTo>
                      <a:pt x="24" y="224"/>
                    </a:lnTo>
                    <a:lnTo>
                      <a:pt x="32" y="208"/>
                    </a:lnTo>
                    <a:lnTo>
                      <a:pt x="16" y="192"/>
                    </a:lnTo>
                    <a:lnTo>
                      <a:pt x="32" y="160"/>
                    </a:lnTo>
                    <a:lnTo>
                      <a:pt x="56" y="112"/>
                    </a:lnTo>
                    <a:lnTo>
                      <a:pt x="56" y="80"/>
                    </a:lnTo>
                    <a:lnTo>
                      <a:pt x="72" y="80"/>
                    </a:lnTo>
                    <a:lnTo>
                      <a:pt x="120" y="24"/>
                    </a:lnTo>
                    <a:lnTo>
                      <a:pt x="144" y="16"/>
                    </a:lnTo>
                    <a:lnTo>
                      <a:pt x="168" y="0"/>
                    </a:lnTo>
                    <a:lnTo>
                      <a:pt x="176" y="8"/>
                    </a:lnTo>
                    <a:lnTo>
                      <a:pt x="216" y="0"/>
                    </a:lnTo>
                    <a:lnTo>
                      <a:pt x="240" y="24"/>
                    </a:lnTo>
                    <a:lnTo>
                      <a:pt x="216" y="32"/>
                    </a:lnTo>
                    <a:lnTo>
                      <a:pt x="208" y="48"/>
                    </a:lnTo>
                    <a:lnTo>
                      <a:pt x="240" y="48"/>
                    </a:lnTo>
                    <a:lnTo>
                      <a:pt x="248" y="88"/>
                    </a:lnTo>
                    <a:lnTo>
                      <a:pt x="232" y="120"/>
                    </a:lnTo>
                    <a:lnTo>
                      <a:pt x="216" y="104"/>
                    </a:lnTo>
                    <a:lnTo>
                      <a:pt x="192" y="120"/>
                    </a:lnTo>
                    <a:lnTo>
                      <a:pt x="200" y="136"/>
                    </a:lnTo>
                    <a:lnTo>
                      <a:pt x="184" y="160"/>
                    </a:lnTo>
                    <a:lnTo>
                      <a:pt x="224" y="216"/>
                    </a:lnTo>
                    <a:lnTo>
                      <a:pt x="192" y="304"/>
                    </a:lnTo>
                    <a:lnTo>
                      <a:pt x="208" y="336"/>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7" name="Freeform 29"/>
              <p:cNvSpPr/>
              <p:nvPr/>
            </p:nvSpPr>
            <p:spPr bwMode="gray">
              <a:xfrm>
                <a:off x="4445585" y="3073368"/>
                <a:ext cx="612775" cy="1069975"/>
              </a:xfrm>
              <a:custGeom>
                <a:avLst/>
                <a:gdLst>
                  <a:gd name="T0" fmla="*/ 320 w 321"/>
                  <a:gd name="T1" fmla="*/ 480 h 609"/>
                  <a:gd name="T2" fmla="*/ 296 w 321"/>
                  <a:gd name="T3" fmla="*/ 496 h 609"/>
                  <a:gd name="T4" fmla="*/ 280 w 321"/>
                  <a:gd name="T5" fmla="*/ 488 h 609"/>
                  <a:gd name="T6" fmla="*/ 224 w 321"/>
                  <a:gd name="T7" fmla="*/ 488 h 609"/>
                  <a:gd name="T8" fmla="*/ 240 w 321"/>
                  <a:gd name="T9" fmla="*/ 520 h 609"/>
                  <a:gd name="T10" fmla="*/ 224 w 321"/>
                  <a:gd name="T11" fmla="*/ 560 h 609"/>
                  <a:gd name="T12" fmla="*/ 232 w 321"/>
                  <a:gd name="T13" fmla="*/ 608 h 609"/>
                  <a:gd name="T14" fmla="*/ 200 w 321"/>
                  <a:gd name="T15" fmla="*/ 600 h 609"/>
                  <a:gd name="T16" fmla="*/ 152 w 321"/>
                  <a:gd name="T17" fmla="*/ 568 h 609"/>
                  <a:gd name="T18" fmla="*/ 96 w 321"/>
                  <a:gd name="T19" fmla="*/ 552 h 609"/>
                  <a:gd name="T20" fmla="*/ 56 w 321"/>
                  <a:gd name="T21" fmla="*/ 520 h 609"/>
                  <a:gd name="T22" fmla="*/ 16 w 321"/>
                  <a:gd name="T23" fmla="*/ 520 h 609"/>
                  <a:gd name="T24" fmla="*/ 16 w 321"/>
                  <a:gd name="T25" fmla="*/ 512 h 609"/>
                  <a:gd name="T26" fmla="*/ 0 w 321"/>
                  <a:gd name="T27" fmla="*/ 504 h 609"/>
                  <a:gd name="T28" fmla="*/ 8 w 321"/>
                  <a:gd name="T29" fmla="*/ 496 h 609"/>
                  <a:gd name="T30" fmla="*/ 8 w 321"/>
                  <a:gd name="T31" fmla="*/ 472 h 609"/>
                  <a:gd name="T32" fmla="*/ 0 w 321"/>
                  <a:gd name="T33" fmla="*/ 464 h 609"/>
                  <a:gd name="T34" fmla="*/ 16 w 321"/>
                  <a:gd name="T35" fmla="*/ 456 h 609"/>
                  <a:gd name="T36" fmla="*/ 48 w 321"/>
                  <a:gd name="T37" fmla="*/ 456 h 609"/>
                  <a:gd name="T38" fmla="*/ 48 w 321"/>
                  <a:gd name="T39" fmla="*/ 344 h 609"/>
                  <a:gd name="T40" fmla="*/ 88 w 321"/>
                  <a:gd name="T41" fmla="*/ 344 h 609"/>
                  <a:gd name="T42" fmla="*/ 88 w 321"/>
                  <a:gd name="T43" fmla="*/ 360 h 609"/>
                  <a:gd name="T44" fmla="*/ 112 w 321"/>
                  <a:gd name="T45" fmla="*/ 360 h 609"/>
                  <a:gd name="T46" fmla="*/ 112 w 321"/>
                  <a:gd name="T47" fmla="*/ 328 h 609"/>
                  <a:gd name="T48" fmla="*/ 160 w 321"/>
                  <a:gd name="T49" fmla="*/ 328 h 609"/>
                  <a:gd name="T50" fmla="*/ 168 w 321"/>
                  <a:gd name="T51" fmla="*/ 280 h 609"/>
                  <a:gd name="T52" fmla="*/ 168 w 321"/>
                  <a:gd name="T53" fmla="*/ 248 h 609"/>
                  <a:gd name="T54" fmla="*/ 144 w 321"/>
                  <a:gd name="T55" fmla="*/ 232 h 609"/>
                  <a:gd name="T56" fmla="*/ 112 w 321"/>
                  <a:gd name="T57" fmla="*/ 208 h 609"/>
                  <a:gd name="T58" fmla="*/ 96 w 321"/>
                  <a:gd name="T59" fmla="*/ 184 h 609"/>
                  <a:gd name="T60" fmla="*/ 104 w 321"/>
                  <a:gd name="T61" fmla="*/ 144 h 609"/>
                  <a:gd name="T62" fmla="*/ 120 w 321"/>
                  <a:gd name="T63" fmla="*/ 128 h 609"/>
                  <a:gd name="T64" fmla="*/ 144 w 321"/>
                  <a:gd name="T65" fmla="*/ 144 h 609"/>
                  <a:gd name="T66" fmla="*/ 176 w 321"/>
                  <a:gd name="T67" fmla="*/ 144 h 609"/>
                  <a:gd name="T68" fmla="*/ 184 w 321"/>
                  <a:gd name="T69" fmla="*/ 120 h 609"/>
                  <a:gd name="T70" fmla="*/ 200 w 321"/>
                  <a:gd name="T71" fmla="*/ 120 h 609"/>
                  <a:gd name="T72" fmla="*/ 192 w 321"/>
                  <a:gd name="T73" fmla="*/ 88 h 609"/>
                  <a:gd name="T74" fmla="*/ 248 w 321"/>
                  <a:gd name="T75" fmla="*/ 32 h 609"/>
                  <a:gd name="T76" fmla="*/ 248 w 321"/>
                  <a:gd name="T77" fmla="*/ 16 h 609"/>
                  <a:gd name="T78" fmla="*/ 280 w 321"/>
                  <a:gd name="T79" fmla="*/ 16 h 609"/>
                  <a:gd name="T80" fmla="*/ 288 w 321"/>
                  <a:gd name="T81" fmla="*/ 24 h 609"/>
                  <a:gd name="T82" fmla="*/ 296 w 321"/>
                  <a:gd name="T83" fmla="*/ 8 h 609"/>
                  <a:gd name="T84" fmla="*/ 304 w 321"/>
                  <a:gd name="T85" fmla="*/ 0 h 609"/>
                  <a:gd name="T86" fmla="*/ 320 w 321"/>
                  <a:gd name="T87" fmla="*/ 24 h 609"/>
                  <a:gd name="T88" fmla="*/ 320 w 321"/>
                  <a:gd name="T89" fmla="*/ 32 h 609"/>
                  <a:gd name="T90" fmla="*/ 280 w 321"/>
                  <a:gd name="T91" fmla="*/ 112 h 609"/>
                  <a:gd name="T92" fmla="*/ 296 w 321"/>
                  <a:gd name="T93" fmla="*/ 128 h 609"/>
                  <a:gd name="T94" fmla="*/ 280 w 321"/>
                  <a:gd name="T95" fmla="*/ 184 h 609"/>
                  <a:gd name="T96" fmla="*/ 272 w 321"/>
                  <a:gd name="T97" fmla="*/ 248 h 609"/>
                  <a:gd name="T98" fmla="*/ 288 w 321"/>
                  <a:gd name="T99" fmla="*/ 288 h 609"/>
                  <a:gd name="T100" fmla="*/ 264 w 321"/>
                  <a:gd name="T101" fmla="*/ 360 h 609"/>
                  <a:gd name="T102" fmla="*/ 272 w 321"/>
                  <a:gd name="T103" fmla="*/ 376 h 609"/>
                  <a:gd name="T104" fmla="*/ 288 w 321"/>
                  <a:gd name="T105" fmla="*/ 432 h 609"/>
                  <a:gd name="T106" fmla="*/ 320 w 321"/>
                  <a:gd name="T107" fmla="*/ 480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1" h="609">
                    <a:moveTo>
                      <a:pt x="320" y="480"/>
                    </a:moveTo>
                    <a:lnTo>
                      <a:pt x="296" y="496"/>
                    </a:lnTo>
                    <a:lnTo>
                      <a:pt x="280" y="488"/>
                    </a:lnTo>
                    <a:lnTo>
                      <a:pt x="224" y="488"/>
                    </a:lnTo>
                    <a:lnTo>
                      <a:pt x="240" y="520"/>
                    </a:lnTo>
                    <a:lnTo>
                      <a:pt x="224" y="560"/>
                    </a:lnTo>
                    <a:lnTo>
                      <a:pt x="232" y="608"/>
                    </a:lnTo>
                    <a:lnTo>
                      <a:pt x="200" y="600"/>
                    </a:lnTo>
                    <a:lnTo>
                      <a:pt x="152" y="568"/>
                    </a:lnTo>
                    <a:lnTo>
                      <a:pt x="96" y="552"/>
                    </a:lnTo>
                    <a:lnTo>
                      <a:pt x="56" y="520"/>
                    </a:lnTo>
                    <a:lnTo>
                      <a:pt x="16" y="520"/>
                    </a:lnTo>
                    <a:lnTo>
                      <a:pt x="16" y="512"/>
                    </a:lnTo>
                    <a:lnTo>
                      <a:pt x="0" y="504"/>
                    </a:lnTo>
                    <a:lnTo>
                      <a:pt x="8" y="496"/>
                    </a:lnTo>
                    <a:lnTo>
                      <a:pt x="8" y="472"/>
                    </a:lnTo>
                    <a:lnTo>
                      <a:pt x="0" y="464"/>
                    </a:lnTo>
                    <a:lnTo>
                      <a:pt x="16" y="456"/>
                    </a:lnTo>
                    <a:lnTo>
                      <a:pt x="48" y="456"/>
                    </a:lnTo>
                    <a:lnTo>
                      <a:pt x="48" y="344"/>
                    </a:lnTo>
                    <a:lnTo>
                      <a:pt x="88" y="344"/>
                    </a:lnTo>
                    <a:lnTo>
                      <a:pt x="88" y="360"/>
                    </a:lnTo>
                    <a:lnTo>
                      <a:pt x="112" y="360"/>
                    </a:lnTo>
                    <a:lnTo>
                      <a:pt x="112" y="328"/>
                    </a:lnTo>
                    <a:lnTo>
                      <a:pt x="160" y="328"/>
                    </a:lnTo>
                    <a:lnTo>
                      <a:pt x="168" y="280"/>
                    </a:lnTo>
                    <a:lnTo>
                      <a:pt x="168" y="248"/>
                    </a:lnTo>
                    <a:lnTo>
                      <a:pt x="144" y="232"/>
                    </a:lnTo>
                    <a:lnTo>
                      <a:pt x="112" y="208"/>
                    </a:lnTo>
                    <a:lnTo>
                      <a:pt x="96" y="184"/>
                    </a:lnTo>
                    <a:lnTo>
                      <a:pt x="104" y="144"/>
                    </a:lnTo>
                    <a:lnTo>
                      <a:pt x="120" y="128"/>
                    </a:lnTo>
                    <a:lnTo>
                      <a:pt x="144" y="144"/>
                    </a:lnTo>
                    <a:lnTo>
                      <a:pt x="176" y="144"/>
                    </a:lnTo>
                    <a:lnTo>
                      <a:pt x="184" y="120"/>
                    </a:lnTo>
                    <a:lnTo>
                      <a:pt x="200" y="120"/>
                    </a:lnTo>
                    <a:lnTo>
                      <a:pt x="192" y="88"/>
                    </a:lnTo>
                    <a:lnTo>
                      <a:pt x="248" y="32"/>
                    </a:lnTo>
                    <a:lnTo>
                      <a:pt x="248" y="16"/>
                    </a:lnTo>
                    <a:lnTo>
                      <a:pt x="280" y="16"/>
                    </a:lnTo>
                    <a:lnTo>
                      <a:pt x="288" y="24"/>
                    </a:lnTo>
                    <a:lnTo>
                      <a:pt x="296" y="8"/>
                    </a:lnTo>
                    <a:lnTo>
                      <a:pt x="304" y="0"/>
                    </a:lnTo>
                    <a:lnTo>
                      <a:pt x="320" y="24"/>
                    </a:lnTo>
                    <a:lnTo>
                      <a:pt x="320" y="32"/>
                    </a:lnTo>
                    <a:lnTo>
                      <a:pt x="280" y="112"/>
                    </a:lnTo>
                    <a:lnTo>
                      <a:pt x="296" y="128"/>
                    </a:lnTo>
                    <a:lnTo>
                      <a:pt x="280" y="184"/>
                    </a:lnTo>
                    <a:lnTo>
                      <a:pt x="272" y="248"/>
                    </a:lnTo>
                    <a:lnTo>
                      <a:pt x="288" y="288"/>
                    </a:lnTo>
                    <a:lnTo>
                      <a:pt x="264" y="360"/>
                    </a:lnTo>
                    <a:lnTo>
                      <a:pt x="272" y="376"/>
                    </a:lnTo>
                    <a:lnTo>
                      <a:pt x="288" y="432"/>
                    </a:lnTo>
                    <a:lnTo>
                      <a:pt x="320" y="48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8" name="Freeform 30"/>
              <p:cNvSpPr/>
              <p:nvPr/>
            </p:nvSpPr>
            <p:spPr bwMode="invGray">
              <a:xfrm>
                <a:off x="4331285" y="3087655"/>
                <a:ext cx="334962" cy="550863"/>
              </a:xfrm>
              <a:custGeom>
                <a:avLst/>
                <a:gdLst>
                  <a:gd name="T0" fmla="*/ 176 w 177"/>
                  <a:gd name="T1" fmla="*/ 120 h 313"/>
                  <a:gd name="T2" fmla="*/ 160 w 177"/>
                  <a:gd name="T3" fmla="*/ 104 h 313"/>
                  <a:gd name="T4" fmla="*/ 120 w 177"/>
                  <a:gd name="T5" fmla="*/ 88 h 313"/>
                  <a:gd name="T6" fmla="*/ 136 w 177"/>
                  <a:gd name="T7" fmla="*/ 32 h 313"/>
                  <a:gd name="T8" fmla="*/ 128 w 177"/>
                  <a:gd name="T9" fmla="*/ 0 h 313"/>
                  <a:gd name="T10" fmla="*/ 72 w 177"/>
                  <a:gd name="T11" fmla="*/ 56 h 313"/>
                  <a:gd name="T12" fmla="*/ 64 w 177"/>
                  <a:gd name="T13" fmla="*/ 112 h 313"/>
                  <a:gd name="T14" fmla="*/ 40 w 177"/>
                  <a:gd name="T15" fmla="*/ 120 h 313"/>
                  <a:gd name="T16" fmla="*/ 8 w 177"/>
                  <a:gd name="T17" fmla="*/ 144 h 313"/>
                  <a:gd name="T18" fmla="*/ 0 w 177"/>
                  <a:gd name="T19" fmla="*/ 168 h 313"/>
                  <a:gd name="T20" fmla="*/ 40 w 177"/>
                  <a:gd name="T21" fmla="*/ 192 h 313"/>
                  <a:gd name="T22" fmla="*/ 40 w 177"/>
                  <a:gd name="T23" fmla="*/ 224 h 313"/>
                  <a:gd name="T24" fmla="*/ 48 w 177"/>
                  <a:gd name="T25" fmla="*/ 240 h 313"/>
                  <a:gd name="T26" fmla="*/ 40 w 177"/>
                  <a:gd name="T27" fmla="*/ 264 h 313"/>
                  <a:gd name="T28" fmla="*/ 48 w 177"/>
                  <a:gd name="T29" fmla="*/ 280 h 313"/>
                  <a:gd name="T30" fmla="*/ 96 w 177"/>
                  <a:gd name="T31" fmla="*/ 312 h 313"/>
                  <a:gd name="T32" fmla="*/ 112 w 177"/>
                  <a:gd name="T33" fmla="*/ 312 h 313"/>
                  <a:gd name="T34" fmla="*/ 112 w 177"/>
                  <a:gd name="T35" fmla="*/ 296 h 313"/>
                  <a:gd name="T36" fmla="*/ 128 w 177"/>
                  <a:gd name="T37" fmla="*/ 272 h 313"/>
                  <a:gd name="T38" fmla="*/ 120 w 177"/>
                  <a:gd name="T39" fmla="*/ 240 h 313"/>
                  <a:gd name="T40" fmla="*/ 112 w 177"/>
                  <a:gd name="T41" fmla="*/ 240 h 313"/>
                  <a:gd name="T42" fmla="*/ 104 w 177"/>
                  <a:gd name="T43" fmla="*/ 208 h 313"/>
                  <a:gd name="T44" fmla="*/ 120 w 177"/>
                  <a:gd name="T45" fmla="*/ 208 h 313"/>
                  <a:gd name="T46" fmla="*/ 120 w 177"/>
                  <a:gd name="T47" fmla="*/ 176 h 313"/>
                  <a:gd name="T48" fmla="*/ 136 w 177"/>
                  <a:gd name="T49" fmla="*/ 176 h 313"/>
                  <a:gd name="T50" fmla="*/ 152 w 177"/>
                  <a:gd name="T51" fmla="*/ 184 h 313"/>
                  <a:gd name="T52" fmla="*/ 160 w 177"/>
                  <a:gd name="T53" fmla="*/ 136 h 313"/>
                  <a:gd name="T54" fmla="*/ 176 w 177"/>
                  <a:gd name="T55" fmla="*/ 12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7" h="313">
                    <a:moveTo>
                      <a:pt x="176" y="120"/>
                    </a:moveTo>
                    <a:lnTo>
                      <a:pt x="160" y="104"/>
                    </a:lnTo>
                    <a:lnTo>
                      <a:pt x="120" y="88"/>
                    </a:lnTo>
                    <a:lnTo>
                      <a:pt x="136" y="32"/>
                    </a:lnTo>
                    <a:lnTo>
                      <a:pt x="128" y="0"/>
                    </a:lnTo>
                    <a:lnTo>
                      <a:pt x="72" y="56"/>
                    </a:lnTo>
                    <a:lnTo>
                      <a:pt x="64" y="112"/>
                    </a:lnTo>
                    <a:lnTo>
                      <a:pt x="40" y="120"/>
                    </a:lnTo>
                    <a:lnTo>
                      <a:pt x="8" y="144"/>
                    </a:lnTo>
                    <a:lnTo>
                      <a:pt x="0" y="168"/>
                    </a:lnTo>
                    <a:lnTo>
                      <a:pt x="40" y="192"/>
                    </a:lnTo>
                    <a:lnTo>
                      <a:pt x="40" y="224"/>
                    </a:lnTo>
                    <a:lnTo>
                      <a:pt x="48" y="240"/>
                    </a:lnTo>
                    <a:lnTo>
                      <a:pt x="40" y="264"/>
                    </a:lnTo>
                    <a:lnTo>
                      <a:pt x="48" y="280"/>
                    </a:lnTo>
                    <a:lnTo>
                      <a:pt x="96" y="312"/>
                    </a:lnTo>
                    <a:lnTo>
                      <a:pt x="112" y="312"/>
                    </a:lnTo>
                    <a:lnTo>
                      <a:pt x="112" y="296"/>
                    </a:lnTo>
                    <a:lnTo>
                      <a:pt x="128" y="272"/>
                    </a:lnTo>
                    <a:lnTo>
                      <a:pt x="120" y="240"/>
                    </a:lnTo>
                    <a:lnTo>
                      <a:pt x="112" y="240"/>
                    </a:lnTo>
                    <a:lnTo>
                      <a:pt x="104" y="208"/>
                    </a:lnTo>
                    <a:lnTo>
                      <a:pt x="120" y="208"/>
                    </a:lnTo>
                    <a:lnTo>
                      <a:pt x="120" y="176"/>
                    </a:lnTo>
                    <a:lnTo>
                      <a:pt x="136" y="176"/>
                    </a:lnTo>
                    <a:lnTo>
                      <a:pt x="152" y="184"/>
                    </a:lnTo>
                    <a:lnTo>
                      <a:pt x="160" y="136"/>
                    </a:lnTo>
                    <a:lnTo>
                      <a:pt x="176" y="120"/>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09" name="Freeform 31"/>
              <p:cNvSpPr/>
              <p:nvPr/>
            </p:nvSpPr>
            <p:spPr bwMode="invGray">
              <a:xfrm>
                <a:off x="3132722" y="2539968"/>
                <a:ext cx="1635125" cy="1477962"/>
              </a:xfrm>
              <a:custGeom>
                <a:avLst/>
                <a:gdLst>
                  <a:gd name="T0" fmla="*/ 632 w 857"/>
                  <a:gd name="T1" fmla="*/ 480 h 841"/>
                  <a:gd name="T2" fmla="*/ 672 w 857"/>
                  <a:gd name="T3" fmla="*/ 536 h 841"/>
                  <a:gd name="T4" fmla="*/ 672 w 857"/>
                  <a:gd name="T5" fmla="*/ 568 h 841"/>
                  <a:gd name="T6" fmla="*/ 736 w 857"/>
                  <a:gd name="T7" fmla="*/ 624 h 841"/>
                  <a:gd name="T8" fmla="*/ 744 w 857"/>
                  <a:gd name="T9" fmla="*/ 600 h 841"/>
                  <a:gd name="T10" fmla="*/ 752 w 857"/>
                  <a:gd name="T11" fmla="*/ 552 h 841"/>
                  <a:gd name="T12" fmla="*/ 736 w 857"/>
                  <a:gd name="T13" fmla="*/ 520 h 841"/>
                  <a:gd name="T14" fmla="*/ 752 w 857"/>
                  <a:gd name="T15" fmla="*/ 488 h 841"/>
                  <a:gd name="T16" fmla="*/ 800 w 857"/>
                  <a:gd name="T17" fmla="*/ 512 h 841"/>
                  <a:gd name="T18" fmla="*/ 856 w 857"/>
                  <a:gd name="T19" fmla="*/ 552 h 841"/>
                  <a:gd name="T20" fmla="*/ 800 w 857"/>
                  <a:gd name="T21" fmla="*/ 632 h 841"/>
                  <a:gd name="T22" fmla="*/ 776 w 857"/>
                  <a:gd name="T23" fmla="*/ 664 h 841"/>
                  <a:gd name="T24" fmla="*/ 736 w 857"/>
                  <a:gd name="T25" fmla="*/ 648 h 841"/>
                  <a:gd name="T26" fmla="*/ 704 w 857"/>
                  <a:gd name="T27" fmla="*/ 752 h 841"/>
                  <a:gd name="T28" fmla="*/ 696 w 857"/>
                  <a:gd name="T29" fmla="*/ 776 h 841"/>
                  <a:gd name="T30" fmla="*/ 688 w 857"/>
                  <a:gd name="T31" fmla="*/ 808 h 841"/>
                  <a:gd name="T32" fmla="*/ 632 w 857"/>
                  <a:gd name="T33" fmla="*/ 840 h 841"/>
                  <a:gd name="T34" fmla="*/ 592 w 857"/>
                  <a:gd name="T35" fmla="*/ 760 h 841"/>
                  <a:gd name="T36" fmla="*/ 576 w 857"/>
                  <a:gd name="T37" fmla="*/ 752 h 841"/>
                  <a:gd name="T38" fmla="*/ 528 w 857"/>
                  <a:gd name="T39" fmla="*/ 696 h 841"/>
                  <a:gd name="T40" fmla="*/ 496 w 857"/>
                  <a:gd name="T41" fmla="*/ 712 h 841"/>
                  <a:gd name="T42" fmla="*/ 488 w 857"/>
                  <a:gd name="T43" fmla="*/ 728 h 841"/>
                  <a:gd name="T44" fmla="*/ 480 w 857"/>
                  <a:gd name="T45" fmla="*/ 776 h 841"/>
                  <a:gd name="T46" fmla="*/ 464 w 857"/>
                  <a:gd name="T47" fmla="*/ 744 h 841"/>
                  <a:gd name="T48" fmla="*/ 416 w 857"/>
                  <a:gd name="T49" fmla="*/ 728 h 841"/>
                  <a:gd name="T50" fmla="*/ 408 w 857"/>
                  <a:gd name="T51" fmla="*/ 688 h 841"/>
                  <a:gd name="T52" fmla="*/ 456 w 857"/>
                  <a:gd name="T53" fmla="*/ 696 h 841"/>
                  <a:gd name="T54" fmla="*/ 488 w 857"/>
                  <a:gd name="T55" fmla="*/ 672 h 841"/>
                  <a:gd name="T56" fmla="*/ 464 w 857"/>
                  <a:gd name="T57" fmla="*/ 640 h 841"/>
                  <a:gd name="T58" fmla="*/ 504 w 857"/>
                  <a:gd name="T59" fmla="*/ 600 h 841"/>
                  <a:gd name="T60" fmla="*/ 536 w 857"/>
                  <a:gd name="T61" fmla="*/ 568 h 841"/>
                  <a:gd name="T62" fmla="*/ 480 w 857"/>
                  <a:gd name="T63" fmla="*/ 408 h 841"/>
                  <a:gd name="T64" fmla="*/ 408 w 857"/>
                  <a:gd name="T65" fmla="*/ 360 h 841"/>
                  <a:gd name="T66" fmla="*/ 344 w 857"/>
                  <a:gd name="T67" fmla="*/ 336 h 841"/>
                  <a:gd name="T68" fmla="*/ 280 w 857"/>
                  <a:gd name="T69" fmla="*/ 312 h 841"/>
                  <a:gd name="T70" fmla="*/ 208 w 857"/>
                  <a:gd name="T71" fmla="*/ 336 h 841"/>
                  <a:gd name="T72" fmla="*/ 48 w 857"/>
                  <a:gd name="T73" fmla="*/ 240 h 841"/>
                  <a:gd name="T74" fmla="*/ 8 w 857"/>
                  <a:gd name="T75" fmla="*/ 160 h 841"/>
                  <a:gd name="T76" fmla="*/ 48 w 857"/>
                  <a:gd name="T77" fmla="*/ 152 h 841"/>
                  <a:gd name="T78" fmla="*/ 112 w 857"/>
                  <a:gd name="T79" fmla="*/ 96 h 841"/>
                  <a:gd name="T80" fmla="*/ 136 w 857"/>
                  <a:gd name="T81" fmla="*/ 64 h 841"/>
                  <a:gd name="T82" fmla="*/ 216 w 857"/>
                  <a:gd name="T83" fmla="*/ 32 h 841"/>
                  <a:gd name="T84" fmla="*/ 232 w 857"/>
                  <a:gd name="T85" fmla="*/ 0 h 841"/>
                  <a:gd name="T86" fmla="*/ 288 w 857"/>
                  <a:gd name="T87" fmla="*/ 72 h 841"/>
                  <a:gd name="T88" fmla="*/ 296 w 857"/>
                  <a:gd name="T89" fmla="*/ 128 h 841"/>
                  <a:gd name="T90" fmla="*/ 312 w 857"/>
                  <a:gd name="T91" fmla="*/ 176 h 841"/>
                  <a:gd name="T92" fmla="*/ 336 w 857"/>
                  <a:gd name="T93" fmla="*/ 192 h 841"/>
                  <a:gd name="T94" fmla="*/ 408 w 857"/>
                  <a:gd name="T95" fmla="*/ 176 h 841"/>
                  <a:gd name="T96" fmla="*/ 408 w 857"/>
                  <a:gd name="T97" fmla="*/ 216 h 841"/>
                  <a:gd name="T98" fmla="*/ 384 w 857"/>
                  <a:gd name="T99" fmla="*/ 256 h 841"/>
                  <a:gd name="T100" fmla="*/ 432 w 857"/>
                  <a:gd name="T101" fmla="*/ 328 h 841"/>
                  <a:gd name="T102" fmla="*/ 496 w 857"/>
                  <a:gd name="T103" fmla="*/ 344 h 841"/>
                  <a:gd name="T104" fmla="*/ 528 w 857"/>
                  <a:gd name="T105" fmla="*/ 320 h 841"/>
                  <a:gd name="T106" fmla="*/ 584 w 857"/>
                  <a:gd name="T107" fmla="*/ 320 h 841"/>
                  <a:gd name="T108" fmla="*/ 624 w 857"/>
                  <a:gd name="T109" fmla="*/ 336 h 841"/>
                  <a:gd name="T110" fmla="*/ 576 w 857"/>
                  <a:gd name="T111" fmla="*/ 392 h 841"/>
                  <a:gd name="T112" fmla="*/ 600 w 857"/>
                  <a:gd name="T113" fmla="*/ 456 h 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57" h="841">
                    <a:moveTo>
                      <a:pt x="640" y="456"/>
                    </a:moveTo>
                    <a:lnTo>
                      <a:pt x="632" y="480"/>
                    </a:lnTo>
                    <a:lnTo>
                      <a:pt x="680" y="504"/>
                    </a:lnTo>
                    <a:lnTo>
                      <a:pt x="672" y="536"/>
                    </a:lnTo>
                    <a:lnTo>
                      <a:pt x="680" y="544"/>
                    </a:lnTo>
                    <a:lnTo>
                      <a:pt x="672" y="568"/>
                    </a:lnTo>
                    <a:lnTo>
                      <a:pt x="680" y="592"/>
                    </a:lnTo>
                    <a:lnTo>
                      <a:pt x="736" y="624"/>
                    </a:lnTo>
                    <a:lnTo>
                      <a:pt x="744" y="624"/>
                    </a:lnTo>
                    <a:lnTo>
                      <a:pt x="744" y="600"/>
                    </a:lnTo>
                    <a:lnTo>
                      <a:pt x="760" y="584"/>
                    </a:lnTo>
                    <a:lnTo>
                      <a:pt x="752" y="552"/>
                    </a:lnTo>
                    <a:lnTo>
                      <a:pt x="736" y="544"/>
                    </a:lnTo>
                    <a:lnTo>
                      <a:pt x="736" y="520"/>
                    </a:lnTo>
                    <a:lnTo>
                      <a:pt x="752" y="520"/>
                    </a:lnTo>
                    <a:lnTo>
                      <a:pt x="752" y="488"/>
                    </a:lnTo>
                    <a:lnTo>
                      <a:pt x="784" y="496"/>
                    </a:lnTo>
                    <a:lnTo>
                      <a:pt x="800" y="512"/>
                    </a:lnTo>
                    <a:lnTo>
                      <a:pt x="840" y="536"/>
                    </a:lnTo>
                    <a:lnTo>
                      <a:pt x="856" y="552"/>
                    </a:lnTo>
                    <a:lnTo>
                      <a:pt x="848" y="632"/>
                    </a:lnTo>
                    <a:lnTo>
                      <a:pt x="800" y="632"/>
                    </a:lnTo>
                    <a:lnTo>
                      <a:pt x="800" y="664"/>
                    </a:lnTo>
                    <a:lnTo>
                      <a:pt x="776" y="664"/>
                    </a:lnTo>
                    <a:lnTo>
                      <a:pt x="776" y="648"/>
                    </a:lnTo>
                    <a:lnTo>
                      <a:pt x="736" y="648"/>
                    </a:lnTo>
                    <a:lnTo>
                      <a:pt x="736" y="760"/>
                    </a:lnTo>
                    <a:lnTo>
                      <a:pt x="704" y="752"/>
                    </a:lnTo>
                    <a:lnTo>
                      <a:pt x="688" y="768"/>
                    </a:lnTo>
                    <a:lnTo>
                      <a:pt x="696" y="776"/>
                    </a:lnTo>
                    <a:lnTo>
                      <a:pt x="704" y="800"/>
                    </a:lnTo>
                    <a:lnTo>
                      <a:pt x="688" y="808"/>
                    </a:lnTo>
                    <a:lnTo>
                      <a:pt x="664" y="840"/>
                    </a:lnTo>
                    <a:lnTo>
                      <a:pt x="632" y="840"/>
                    </a:lnTo>
                    <a:lnTo>
                      <a:pt x="608" y="816"/>
                    </a:lnTo>
                    <a:lnTo>
                      <a:pt x="592" y="760"/>
                    </a:lnTo>
                    <a:lnTo>
                      <a:pt x="592" y="752"/>
                    </a:lnTo>
                    <a:lnTo>
                      <a:pt x="576" y="752"/>
                    </a:lnTo>
                    <a:lnTo>
                      <a:pt x="544" y="736"/>
                    </a:lnTo>
                    <a:lnTo>
                      <a:pt x="528" y="696"/>
                    </a:lnTo>
                    <a:lnTo>
                      <a:pt x="512" y="704"/>
                    </a:lnTo>
                    <a:lnTo>
                      <a:pt x="496" y="712"/>
                    </a:lnTo>
                    <a:lnTo>
                      <a:pt x="488" y="712"/>
                    </a:lnTo>
                    <a:lnTo>
                      <a:pt x="488" y="728"/>
                    </a:lnTo>
                    <a:lnTo>
                      <a:pt x="496" y="752"/>
                    </a:lnTo>
                    <a:lnTo>
                      <a:pt x="480" y="776"/>
                    </a:lnTo>
                    <a:lnTo>
                      <a:pt x="448" y="768"/>
                    </a:lnTo>
                    <a:lnTo>
                      <a:pt x="464" y="744"/>
                    </a:lnTo>
                    <a:lnTo>
                      <a:pt x="448" y="736"/>
                    </a:lnTo>
                    <a:lnTo>
                      <a:pt x="416" y="728"/>
                    </a:lnTo>
                    <a:lnTo>
                      <a:pt x="400" y="704"/>
                    </a:lnTo>
                    <a:lnTo>
                      <a:pt x="408" y="688"/>
                    </a:lnTo>
                    <a:lnTo>
                      <a:pt x="424" y="688"/>
                    </a:lnTo>
                    <a:lnTo>
                      <a:pt x="456" y="696"/>
                    </a:lnTo>
                    <a:lnTo>
                      <a:pt x="480" y="680"/>
                    </a:lnTo>
                    <a:lnTo>
                      <a:pt x="488" y="672"/>
                    </a:lnTo>
                    <a:lnTo>
                      <a:pt x="464" y="664"/>
                    </a:lnTo>
                    <a:lnTo>
                      <a:pt x="464" y="640"/>
                    </a:lnTo>
                    <a:lnTo>
                      <a:pt x="496" y="632"/>
                    </a:lnTo>
                    <a:lnTo>
                      <a:pt x="504" y="600"/>
                    </a:lnTo>
                    <a:lnTo>
                      <a:pt x="528" y="600"/>
                    </a:lnTo>
                    <a:lnTo>
                      <a:pt x="536" y="568"/>
                    </a:lnTo>
                    <a:lnTo>
                      <a:pt x="520" y="480"/>
                    </a:lnTo>
                    <a:lnTo>
                      <a:pt x="480" y="408"/>
                    </a:lnTo>
                    <a:lnTo>
                      <a:pt x="480" y="432"/>
                    </a:lnTo>
                    <a:lnTo>
                      <a:pt x="408" y="360"/>
                    </a:lnTo>
                    <a:lnTo>
                      <a:pt x="392" y="368"/>
                    </a:lnTo>
                    <a:lnTo>
                      <a:pt x="344" y="336"/>
                    </a:lnTo>
                    <a:lnTo>
                      <a:pt x="336" y="304"/>
                    </a:lnTo>
                    <a:lnTo>
                      <a:pt x="280" y="312"/>
                    </a:lnTo>
                    <a:lnTo>
                      <a:pt x="224" y="288"/>
                    </a:lnTo>
                    <a:lnTo>
                      <a:pt x="208" y="336"/>
                    </a:lnTo>
                    <a:lnTo>
                      <a:pt x="136" y="280"/>
                    </a:lnTo>
                    <a:lnTo>
                      <a:pt x="48" y="240"/>
                    </a:lnTo>
                    <a:lnTo>
                      <a:pt x="0" y="248"/>
                    </a:lnTo>
                    <a:lnTo>
                      <a:pt x="8" y="160"/>
                    </a:lnTo>
                    <a:lnTo>
                      <a:pt x="24" y="144"/>
                    </a:lnTo>
                    <a:lnTo>
                      <a:pt x="48" y="152"/>
                    </a:lnTo>
                    <a:lnTo>
                      <a:pt x="72" y="112"/>
                    </a:lnTo>
                    <a:lnTo>
                      <a:pt x="112" y="96"/>
                    </a:lnTo>
                    <a:lnTo>
                      <a:pt x="136" y="80"/>
                    </a:lnTo>
                    <a:lnTo>
                      <a:pt x="136" y="64"/>
                    </a:lnTo>
                    <a:lnTo>
                      <a:pt x="200" y="64"/>
                    </a:lnTo>
                    <a:lnTo>
                      <a:pt x="216" y="32"/>
                    </a:lnTo>
                    <a:lnTo>
                      <a:pt x="216" y="8"/>
                    </a:lnTo>
                    <a:lnTo>
                      <a:pt x="232" y="0"/>
                    </a:lnTo>
                    <a:lnTo>
                      <a:pt x="272" y="8"/>
                    </a:lnTo>
                    <a:lnTo>
                      <a:pt x="288" y="72"/>
                    </a:lnTo>
                    <a:lnTo>
                      <a:pt x="288" y="104"/>
                    </a:lnTo>
                    <a:lnTo>
                      <a:pt x="296" y="128"/>
                    </a:lnTo>
                    <a:lnTo>
                      <a:pt x="312" y="152"/>
                    </a:lnTo>
                    <a:lnTo>
                      <a:pt x="312" y="176"/>
                    </a:lnTo>
                    <a:lnTo>
                      <a:pt x="320" y="192"/>
                    </a:lnTo>
                    <a:lnTo>
                      <a:pt x="336" y="192"/>
                    </a:lnTo>
                    <a:lnTo>
                      <a:pt x="336" y="168"/>
                    </a:lnTo>
                    <a:lnTo>
                      <a:pt x="408" y="176"/>
                    </a:lnTo>
                    <a:lnTo>
                      <a:pt x="408" y="200"/>
                    </a:lnTo>
                    <a:lnTo>
                      <a:pt x="408" y="216"/>
                    </a:lnTo>
                    <a:lnTo>
                      <a:pt x="384" y="240"/>
                    </a:lnTo>
                    <a:lnTo>
                      <a:pt x="384" y="256"/>
                    </a:lnTo>
                    <a:lnTo>
                      <a:pt x="432" y="304"/>
                    </a:lnTo>
                    <a:lnTo>
                      <a:pt x="432" y="328"/>
                    </a:lnTo>
                    <a:lnTo>
                      <a:pt x="488" y="352"/>
                    </a:lnTo>
                    <a:lnTo>
                      <a:pt x="496" y="344"/>
                    </a:lnTo>
                    <a:lnTo>
                      <a:pt x="488" y="312"/>
                    </a:lnTo>
                    <a:lnTo>
                      <a:pt x="528" y="320"/>
                    </a:lnTo>
                    <a:lnTo>
                      <a:pt x="536" y="320"/>
                    </a:lnTo>
                    <a:lnTo>
                      <a:pt x="584" y="320"/>
                    </a:lnTo>
                    <a:lnTo>
                      <a:pt x="608" y="312"/>
                    </a:lnTo>
                    <a:lnTo>
                      <a:pt x="624" y="336"/>
                    </a:lnTo>
                    <a:lnTo>
                      <a:pt x="584" y="368"/>
                    </a:lnTo>
                    <a:lnTo>
                      <a:pt x="576" y="392"/>
                    </a:lnTo>
                    <a:lnTo>
                      <a:pt x="568" y="416"/>
                    </a:lnTo>
                    <a:lnTo>
                      <a:pt x="600" y="456"/>
                    </a:lnTo>
                    <a:lnTo>
                      <a:pt x="640" y="456"/>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10" name="Freeform 32"/>
              <p:cNvSpPr/>
              <p:nvPr/>
            </p:nvSpPr>
            <p:spPr bwMode="invGray">
              <a:xfrm>
                <a:off x="3651835" y="1202314"/>
                <a:ext cx="2716212" cy="2182812"/>
              </a:xfrm>
              <a:custGeom>
                <a:avLst/>
                <a:gdLst>
                  <a:gd name="T0" fmla="*/ 16 w 1425"/>
                  <a:gd name="T1" fmla="*/ 896 h 1241"/>
                  <a:gd name="T2" fmla="*/ 64 w 1425"/>
                  <a:gd name="T3" fmla="*/ 968 h 1241"/>
                  <a:gd name="T4" fmla="*/ 136 w 1425"/>
                  <a:gd name="T5" fmla="*/ 976 h 1241"/>
                  <a:gd name="T6" fmla="*/ 112 w 1425"/>
                  <a:gd name="T7" fmla="*/ 1032 h 1241"/>
                  <a:gd name="T8" fmla="*/ 216 w 1425"/>
                  <a:gd name="T9" fmla="*/ 1128 h 1241"/>
                  <a:gd name="T10" fmla="*/ 256 w 1425"/>
                  <a:gd name="T11" fmla="*/ 1096 h 1241"/>
                  <a:gd name="T12" fmla="*/ 352 w 1425"/>
                  <a:gd name="T13" fmla="*/ 1104 h 1241"/>
                  <a:gd name="T14" fmla="*/ 328 w 1425"/>
                  <a:gd name="T15" fmla="*/ 1240 h 1241"/>
                  <a:gd name="T16" fmla="*/ 424 w 1425"/>
                  <a:gd name="T17" fmla="*/ 1200 h 1241"/>
                  <a:gd name="T18" fmla="*/ 496 w 1425"/>
                  <a:gd name="T19" fmla="*/ 1112 h 1241"/>
                  <a:gd name="T20" fmla="*/ 560 w 1425"/>
                  <a:gd name="T21" fmla="*/ 1224 h 1241"/>
                  <a:gd name="T22" fmla="*/ 600 w 1425"/>
                  <a:gd name="T23" fmla="*/ 1200 h 1241"/>
                  <a:gd name="T24" fmla="*/ 664 w 1425"/>
                  <a:gd name="T25" fmla="*/ 1112 h 1241"/>
                  <a:gd name="T26" fmla="*/ 704 w 1425"/>
                  <a:gd name="T27" fmla="*/ 1096 h 1241"/>
                  <a:gd name="T28" fmla="*/ 736 w 1425"/>
                  <a:gd name="T29" fmla="*/ 1096 h 1241"/>
                  <a:gd name="T30" fmla="*/ 800 w 1425"/>
                  <a:gd name="T31" fmla="*/ 1024 h 1241"/>
                  <a:gd name="T32" fmla="*/ 864 w 1425"/>
                  <a:gd name="T33" fmla="*/ 1008 h 1241"/>
                  <a:gd name="T34" fmla="*/ 896 w 1425"/>
                  <a:gd name="T35" fmla="*/ 920 h 1241"/>
                  <a:gd name="T36" fmla="*/ 944 w 1425"/>
                  <a:gd name="T37" fmla="*/ 912 h 1241"/>
                  <a:gd name="T38" fmla="*/ 1008 w 1425"/>
                  <a:gd name="T39" fmla="*/ 872 h 1241"/>
                  <a:gd name="T40" fmla="*/ 1088 w 1425"/>
                  <a:gd name="T41" fmla="*/ 824 h 1241"/>
                  <a:gd name="T42" fmla="*/ 1128 w 1425"/>
                  <a:gd name="T43" fmla="*/ 920 h 1241"/>
                  <a:gd name="T44" fmla="*/ 1176 w 1425"/>
                  <a:gd name="T45" fmla="*/ 888 h 1241"/>
                  <a:gd name="T46" fmla="*/ 1176 w 1425"/>
                  <a:gd name="T47" fmla="*/ 840 h 1241"/>
                  <a:gd name="T48" fmla="*/ 1352 w 1425"/>
                  <a:gd name="T49" fmla="*/ 784 h 1241"/>
                  <a:gd name="T50" fmla="*/ 1376 w 1425"/>
                  <a:gd name="T51" fmla="*/ 728 h 1241"/>
                  <a:gd name="T52" fmla="*/ 1312 w 1425"/>
                  <a:gd name="T53" fmla="*/ 672 h 1241"/>
                  <a:gd name="T54" fmla="*/ 1264 w 1425"/>
                  <a:gd name="T55" fmla="*/ 560 h 1241"/>
                  <a:gd name="T56" fmla="*/ 1336 w 1425"/>
                  <a:gd name="T57" fmla="*/ 560 h 1241"/>
                  <a:gd name="T58" fmla="*/ 1352 w 1425"/>
                  <a:gd name="T59" fmla="*/ 472 h 1241"/>
                  <a:gd name="T60" fmla="*/ 1296 w 1425"/>
                  <a:gd name="T61" fmla="*/ 432 h 1241"/>
                  <a:gd name="T62" fmla="*/ 1392 w 1425"/>
                  <a:gd name="T63" fmla="*/ 296 h 1241"/>
                  <a:gd name="T64" fmla="*/ 1424 w 1425"/>
                  <a:gd name="T65" fmla="*/ 128 h 1241"/>
                  <a:gd name="T66" fmla="*/ 1344 w 1425"/>
                  <a:gd name="T67" fmla="*/ 128 h 1241"/>
                  <a:gd name="T68" fmla="*/ 1264 w 1425"/>
                  <a:gd name="T69" fmla="*/ 72 h 1241"/>
                  <a:gd name="T70" fmla="*/ 1192 w 1425"/>
                  <a:gd name="T71" fmla="*/ 64 h 1241"/>
                  <a:gd name="T72" fmla="*/ 1168 w 1425"/>
                  <a:gd name="T73" fmla="*/ 0 h 1241"/>
                  <a:gd name="T74" fmla="*/ 1160 w 1425"/>
                  <a:gd name="T75" fmla="*/ 64 h 1241"/>
                  <a:gd name="T76" fmla="*/ 1128 w 1425"/>
                  <a:gd name="T77" fmla="*/ 168 h 1241"/>
                  <a:gd name="T78" fmla="*/ 1120 w 1425"/>
                  <a:gd name="T79" fmla="*/ 240 h 1241"/>
                  <a:gd name="T80" fmla="*/ 992 w 1425"/>
                  <a:gd name="T81" fmla="*/ 280 h 1241"/>
                  <a:gd name="T82" fmla="*/ 992 w 1425"/>
                  <a:gd name="T83" fmla="*/ 432 h 1241"/>
                  <a:gd name="T84" fmla="*/ 1056 w 1425"/>
                  <a:gd name="T85" fmla="*/ 416 h 1241"/>
                  <a:gd name="T86" fmla="*/ 1136 w 1425"/>
                  <a:gd name="T87" fmla="*/ 448 h 1241"/>
                  <a:gd name="T88" fmla="*/ 1136 w 1425"/>
                  <a:gd name="T89" fmla="*/ 504 h 1241"/>
                  <a:gd name="T90" fmla="*/ 1040 w 1425"/>
                  <a:gd name="T91" fmla="*/ 536 h 1241"/>
                  <a:gd name="T92" fmla="*/ 992 w 1425"/>
                  <a:gd name="T93" fmla="*/ 592 h 1241"/>
                  <a:gd name="T94" fmla="*/ 864 w 1425"/>
                  <a:gd name="T95" fmla="*/ 664 h 1241"/>
                  <a:gd name="T96" fmla="*/ 760 w 1425"/>
                  <a:gd name="T97" fmla="*/ 648 h 1241"/>
                  <a:gd name="T98" fmla="*/ 768 w 1425"/>
                  <a:gd name="T99" fmla="*/ 752 h 1241"/>
                  <a:gd name="T100" fmla="*/ 640 w 1425"/>
                  <a:gd name="T101" fmla="*/ 848 h 1241"/>
                  <a:gd name="T102" fmla="*/ 456 w 1425"/>
                  <a:gd name="T103" fmla="*/ 880 h 1241"/>
                  <a:gd name="T104" fmla="*/ 352 w 1425"/>
                  <a:gd name="T105" fmla="*/ 888 h 1241"/>
                  <a:gd name="T106" fmla="*/ 248 w 1425"/>
                  <a:gd name="T107" fmla="*/ 864 h 1241"/>
                  <a:gd name="T108" fmla="*/ 96 w 1425"/>
                  <a:gd name="T109" fmla="*/ 816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5" h="1241">
                    <a:moveTo>
                      <a:pt x="0" y="784"/>
                    </a:moveTo>
                    <a:lnTo>
                      <a:pt x="16" y="848"/>
                    </a:lnTo>
                    <a:lnTo>
                      <a:pt x="16" y="896"/>
                    </a:lnTo>
                    <a:lnTo>
                      <a:pt x="40" y="928"/>
                    </a:lnTo>
                    <a:lnTo>
                      <a:pt x="48" y="968"/>
                    </a:lnTo>
                    <a:lnTo>
                      <a:pt x="64" y="968"/>
                    </a:lnTo>
                    <a:lnTo>
                      <a:pt x="64" y="944"/>
                    </a:lnTo>
                    <a:lnTo>
                      <a:pt x="136" y="952"/>
                    </a:lnTo>
                    <a:lnTo>
                      <a:pt x="136" y="976"/>
                    </a:lnTo>
                    <a:lnTo>
                      <a:pt x="136" y="992"/>
                    </a:lnTo>
                    <a:lnTo>
                      <a:pt x="112" y="1016"/>
                    </a:lnTo>
                    <a:lnTo>
                      <a:pt x="112" y="1032"/>
                    </a:lnTo>
                    <a:lnTo>
                      <a:pt x="160" y="1080"/>
                    </a:lnTo>
                    <a:lnTo>
                      <a:pt x="160" y="1104"/>
                    </a:lnTo>
                    <a:lnTo>
                      <a:pt x="216" y="1128"/>
                    </a:lnTo>
                    <a:lnTo>
                      <a:pt x="224" y="1120"/>
                    </a:lnTo>
                    <a:lnTo>
                      <a:pt x="216" y="1088"/>
                    </a:lnTo>
                    <a:lnTo>
                      <a:pt x="256" y="1096"/>
                    </a:lnTo>
                    <a:lnTo>
                      <a:pt x="264" y="1096"/>
                    </a:lnTo>
                    <a:lnTo>
                      <a:pt x="336" y="1088"/>
                    </a:lnTo>
                    <a:lnTo>
                      <a:pt x="352" y="1104"/>
                    </a:lnTo>
                    <a:lnTo>
                      <a:pt x="312" y="1144"/>
                    </a:lnTo>
                    <a:lnTo>
                      <a:pt x="296" y="1192"/>
                    </a:lnTo>
                    <a:lnTo>
                      <a:pt x="328" y="1240"/>
                    </a:lnTo>
                    <a:lnTo>
                      <a:pt x="376" y="1232"/>
                    </a:lnTo>
                    <a:lnTo>
                      <a:pt x="400" y="1208"/>
                    </a:lnTo>
                    <a:lnTo>
                      <a:pt x="424" y="1200"/>
                    </a:lnTo>
                    <a:lnTo>
                      <a:pt x="432" y="1136"/>
                    </a:lnTo>
                    <a:lnTo>
                      <a:pt x="488" y="1088"/>
                    </a:lnTo>
                    <a:lnTo>
                      <a:pt x="496" y="1112"/>
                    </a:lnTo>
                    <a:lnTo>
                      <a:pt x="480" y="1176"/>
                    </a:lnTo>
                    <a:lnTo>
                      <a:pt x="520" y="1192"/>
                    </a:lnTo>
                    <a:lnTo>
                      <a:pt x="560" y="1224"/>
                    </a:lnTo>
                    <a:lnTo>
                      <a:pt x="576" y="1224"/>
                    </a:lnTo>
                    <a:lnTo>
                      <a:pt x="592" y="1224"/>
                    </a:lnTo>
                    <a:lnTo>
                      <a:pt x="600" y="1200"/>
                    </a:lnTo>
                    <a:lnTo>
                      <a:pt x="616" y="1200"/>
                    </a:lnTo>
                    <a:lnTo>
                      <a:pt x="608" y="1168"/>
                    </a:lnTo>
                    <a:lnTo>
                      <a:pt x="664" y="1112"/>
                    </a:lnTo>
                    <a:lnTo>
                      <a:pt x="664" y="1096"/>
                    </a:lnTo>
                    <a:lnTo>
                      <a:pt x="696" y="1096"/>
                    </a:lnTo>
                    <a:lnTo>
                      <a:pt x="704" y="1096"/>
                    </a:lnTo>
                    <a:lnTo>
                      <a:pt x="712" y="1080"/>
                    </a:lnTo>
                    <a:lnTo>
                      <a:pt x="720" y="1080"/>
                    </a:lnTo>
                    <a:lnTo>
                      <a:pt x="736" y="1096"/>
                    </a:lnTo>
                    <a:lnTo>
                      <a:pt x="736" y="1072"/>
                    </a:lnTo>
                    <a:lnTo>
                      <a:pt x="760" y="1080"/>
                    </a:lnTo>
                    <a:lnTo>
                      <a:pt x="800" y="1024"/>
                    </a:lnTo>
                    <a:lnTo>
                      <a:pt x="832" y="1016"/>
                    </a:lnTo>
                    <a:lnTo>
                      <a:pt x="848" y="1000"/>
                    </a:lnTo>
                    <a:lnTo>
                      <a:pt x="864" y="1008"/>
                    </a:lnTo>
                    <a:lnTo>
                      <a:pt x="896" y="1000"/>
                    </a:lnTo>
                    <a:lnTo>
                      <a:pt x="872" y="928"/>
                    </a:lnTo>
                    <a:lnTo>
                      <a:pt x="896" y="920"/>
                    </a:lnTo>
                    <a:lnTo>
                      <a:pt x="896" y="888"/>
                    </a:lnTo>
                    <a:lnTo>
                      <a:pt x="928" y="872"/>
                    </a:lnTo>
                    <a:lnTo>
                      <a:pt x="944" y="912"/>
                    </a:lnTo>
                    <a:lnTo>
                      <a:pt x="984" y="888"/>
                    </a:lnTo>
                    <a:lnTo>
                      <a:pt x="1000" y="896"/>
                    </a:lnTo>
                    <a:lnTo>
                      <a:pt x="1008" y="872"/>
                    </a:lnTo>
                    <a:lnTo>
                      <a:pt x="1040" y="880"/>
                    </a:lnTo>
                    <a:lnTo>
                      <a:pt x="1040" y="840"/>
                    </a:lnTo>
                    <a:lnTo>
                      <a:pt x="1088" y="824"/>
                    </a:lnTo>
                    <a:lnTo>
                      <a:pt x="1112" y="864"/>
                    </a:lnTo>
                    <a:lnTo>
                      <a:pt x="1112" y="904"/>
                    </a:lnTo>
                    <a:lnTo>
                      <a:pt x="1128" y="920"/>
                    </a:lnTo>
                    <a:lnTo>
                      <a:pt x="1160" y="912"/>
                    </a:lnTo>
                    <a:lnTo>
                      <a:pt x="1176" y="912"/>
                    </a:lnTo>
                    <a:lnTo>
                      <a:pt x="1176" y="888"/>
                    </a:lnTo>
                    <a:lnTo>
                      <a:pt x="1176" y="864"/>
                    </a:lnTo>
                    <a:lnTo>
                      <a:pt x="1160" y="832"/>
                    </a:lnTo>
                    <a:lnTo>
                      <a:pt x="1176" y="840"/>
                    </a:lnTo>
                    <a:lnTo>
                      <a:pt x="1200" y="872"/>
                    </a:lnTo>
                    <a:lnTo>
                      <a:pt x="1328" y="776"/>
                    </a:lnTo>
                    <a:lnTo>
                      <a:pt x="1352" y="784"/>
                    </a:lnTo>
                    <a:lnTo>
                      <a:pt x="1392" y="752"/>
                    </a:lnTo>
                    <a:lnTo>
                      <a:pt x="1392" y="728"/>
                    </a:lnTo>
                    <a:lnTo>
                      <a:pt x="1376" y="728"/>
                    </a:lnTo>
                    <a:lnTo>
                      <a:pt x="1376" y="688"/>
                    </a:lnTo>
                    <a:lnTo>
                      <a:pt x="1352" y="640"/>
                    </a:lnTo>
                    <a:lnTo>
                      <a:pt x="1312" y="672"/>
                    </a:lnTo>
                    <a:lnTo>
                      <a:pt x="1288" y="616"/>
                    </a:lnTo>
                    <a:lnTo>
                      <a:pt x="1296" y="592"/>
                    </a:lnTo>
                    <a:lnTo>
                      <a:pt x="1264" y="560"/>
                    </a:lnTo>
                    <a:lnTo>
                      <a:pt x="1272" y="536"/>
                    </a:lnTo>
                    <a:lnTo>
                      <a:pt x="1312" y="560"/>
                    </a:lnTo>
                    <a:lnTo>
                      <a:pt x="1336" y="560"/>
                    </a:lnTo>
                    <a:lnTo>
                      <a:pt x="1328" y="512"/>
                    </a:lnTo>
                    <a:lnTo>
                      <a:pt x="1328" y="488"/>
                    </a:lnTo>
                    <a:lnTo>
                      <a:pt x="1352" y="472"/>
                    </a:lnTo>
                    <a:lnTo>
                      <a:pt x="1352" y="456"/>
                    </a:lnTo>
                    <a:lnTo>
                      <a:pt x="1320" y="472"/>
                    </a:lnTo>
                    <a:lnTo>
                      <a:pt x="1296" y="432"/>
                    </a:lnTo>
                    <a:lnTo>
                      <a:pt x="1368" y="336"/>
                    </a:lnTo>
                    <a:lnTo>
                      <a:pt x="1384" y="360"/>
                    </a:lnTo>
                    <a:lnTo>
                      <a:pt x="1392" y="296"/>
                    </a:lnTo>
                    <a:lnTo>
                      <a:pt x="1408" y="272"/>
                    </a:lnTo>
                    <a:lnTo>
                      <a:pt x="1400" y="216"/>
                    </a:lnTo>
                    <a:lnTo>
                      <a:pt x="1424" y="128"/>
                    </a:lnTo>
                    <a:lnTo>
                      <a:pt x="1384" y="88"/>
                    </a:lnTo>
                    <a:lnTo>
                      <a:pt x="1360" y="120"/>
                    </a:lnTo>
                    <a:lnTo>
                      <a:pt x="1344" y="128"/>
                    </a:lnTo>
                    <a:lnTo>
                      <a:pt x="1296" y="144"/>
                    </a:lnTo>
                    <a:lnTo>
                      <a:pt x="1280" y="120"/>
                    </a:lnTo>
                    <a:lnTo>
                      <a:pt x="1264" y="72"/>
                    </a:lnTo>
                    <a:lnTo>
                      <a:pt x="1240" y="56"/>
                    </a:lnTo>
                    <a:lnTo>
                      <a:pt x="1224" y="72"/>
                    </a:lnTo>
                    <a:lnTo>
                      <a:pt x="1192" y="64"/>
                    </a:lnTo>
                    <a:lnTo>
                      <a:pt x="1208" y="32"/>
                    </a:lnTo>
                    <a:lnTo>
                      <a:pt x="1200" y="0"/>
                    </a:lnTo>
                    <a:lnTo>
                      <a:pt x="1168" y="0"/>
                    </a:lnTo>
                    <a:lnTo>
                      <a:pt x="1128" y="40"/>
                    </a:lnTo>
                    <a:lnTo>
                      <a:pt x="1128" y="56"/>
                    </a:lnTo>
                    <a:lnTo>
                      <a:pt x="1160" y="64"/>
                    </a:lnTo>
                    <a:lnTo>
                      <a:pt x="1168" y="88"/>
                    </a:lnTo>
                    <a:lnTo>
                      <a:pt x="1136" y="136"/>
                    </a:lnTo>
                    <a:lnTo>
                      <a:pt x="1128" y="168"/>
                    </a:lnTo>
                    <a:lnTo>
                      <a:pt x="1112" y="200"/>
                    </a:lnTo>
                    <a:lnTo>
                      <a:pt x="1112" y="232"/>
                    </a:lnTo>
                    <a:lnTo>
                      <a:pt x="1120" y="240"/>
                    </a:lnTo>
                    <a:lnTo>
                      <a:pt x="1056" y="288"/>
                    </a:lnTo>
                    <a:lnTo>
                      <a:pt x="1016" y="280"/>
                    </a:lnTo>
                    <a:lnTo>
                      <a:pt x="992" y="280"/>
                    </a:lnTo>
                    <a:lnTo>
                      <a:pt x="944" y="416"/>
                    </a:lnTo>
                    <a:lnTo>
                      <a:pt x="960" y="432"/>
                    </a:lnTo>
                    <a:lnTo>
                      <a:pt x="992" y="432"/>
                    </a:lnTo>
                    <a:lnTo>
                      <a:pt x="1032" y="432"/>
                    </a:lnTo>
                    <a:lnTo>
                      <a:pt x="1040" y="440"/>
                    </a:lnTo>
                    <a:lnTo>
                      <a:pt x="1056" y="416"/>
                    </a:lnTo>
                    <a:lnTo>
                      <a:pt x="1080" y="408"/>
                    </a:lnTo>
                    <a:lnTo>
                      <a:pt x="1104" y="416"/>
                    </a:lnTo>
                    <a:lnTo>
                      <a:pt x="1136" y="448"/>
                    </a:lnTo>
                    <a:lnTo>
                      <a:pt x="1160" y="480"/>
                    </a:lnTo>
                    <a:lnTo>
                      <a:pt x="1160" y="512"/>
                    </a:lnTo>
                    <a:lnTo>
                      <a:pt x="1136" y="504"/>
                    </a:lnTo>
                    <a:lnTo>
                      <a:pt x="1088" y="520"/>
                    </a:lnTo>
                    <a:lnTo>
                      <a:pt x="1048" y="520"/>
                    </a:lnTo>
                    <a:lnTo>
                      <a:pt x="1040" y="536"/>
                    </a:lnTo>
                    <a:lnTo>
                      <a:pt x="1016" y="536"/>
                    </a:lnTo>
                    <a:lnTo>
                      <a:pt x="992" y="560"/>
                    </a:lnTo>
                    <a:lnTo>
                      <a:pt x="992" y="592"/>
                    </a:lnTo>
                    <a:lnTo>
                      <a:pt x="968" y="608"/>
                    </a:lnTo>
                    <a:lnTo>
                      <a:pt x="912" y="616"/>
                    </a:lnTo>
                    <a:lnTo>
                      <a:pt x="864" y="664"/>
                    </a:lnTo>
                    <a:lnTo>
                      <a:pt x="800" y="664"/>
                    </a:lnTo>
                    <a:lnTo>
                      <a:pt x="784" y="648"/>
                    </a:lnTo>
                    <a:lnTo>
                      <a:pt x="760" y="648"/>
                    </a:lnTo>
                    <a:lnTo>
                      <a:pt x="752" y="680"/>
                    </a:lnTo>
                    <a:lnTo>
                      <a:pt x="728" y="704"/>
                    </a:lnTo>
                    <a:lnTo>
                      <a:pt x="768" y="752"/>
                    </a:lnTo>
                    <a:lnTo>
                      <a:pt x="720" y="784"/>
                    </a:lnTo>
                    <a:lnTo>
                      <a:pt x="696" y="824"/>
                    </a:lnTo>
                    <a:lnTo>
                      <a:pt x="640" y="848"/>
                    </a:lnTo>
                    <a:lnTo>
                      <a:pt x="560" y="856"/>
                    </a:lnTo>
                    <a:lnTo>
                      <a:pt x="496" y="864"/>
                    </a:lnTo>
                    <a:lnTo>
                      <a:pt x="456" y="880"/>
                    </a:lnTo>
                    <a:lnTo>
                      <a:pt x="408" y="912"/>
                    </a:lnTo>
                    <a:lnTo>
                      <a:pt x="384" y="912"/>
                    </a:lnTo>
                    <a:lnTo>
                      <a:pt x="352" y="888"/>
                    </a:lnTo>
                    <a:lnTo>
                      <a:pt x="312" y="888"/>
                    </a:lnTo>
                    <a:lnTo>
                      <a:pt x="280" y="864"/>
                    </a:lnTo>
                    <a:lnTo>
                      <a:pt x="248" y="864"/>
                    </a:lnTo>
                    <a:lnTo>
                      <a:pt x="224" y="824"/>
                    </a:lnTo>
                    <a:lnTo>
                      <a:pt x="160" y="816"/>
                    </a:lnTo>
                    <a:lnTo>
                      <a:pt x="96" y="816"/>
                    </a:lnTo>
                    <a:lnTo>
                      <a:pt x="64" y="792"/>
                    </a:lnTo>
                    <a:lnTo>
                      <a:pt x="0" y="784"/>
                    </a:lnTo>
                  </a:path>
                </a:pathLst>
              </a:custGeom>
              <a:solidFill>
                <a:schemeClr val="bg2">
                  <a:lumMod val="20000"/>
                  <a:lumOff val="80000"/>
                </a:schemeClr>
              </a:solidFill>
              <a:ln w="12700" cap="rnd" cmpd="sng">
                <a:solidFill>
                  <a:schemeClr val="tx1">
                    <a:lumMod val="50000"/>
                    <a:lumOff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11" name="Freeform 33"/>
              <p:cNvSpPr/>
              <p:nvPr/>
            </p:nvSpPr>
            <p:spPr bwMode="invGray">
              <a:xfrm>
                <a:off x="1149935" y="1569026"/>
                <a:ext cx="2427287" cy="1816100"/>
              </a:xfrm>
              <a:custGeom>
                <a:avLst/>
                <a:gdLst>
                  <a:gd name="T0" fmla="*/ 1256 w 1273"/>
                  <a:gd name="T1" fmla="*/ 576 h 1033"/>
                  <a:gd name="T2" fmla="*/ 1240 w 1273"/>
                  <a:gd name="T3" fmla="*/ 632 h 1033"/>
                  <a:gd name="T4" fmla="*/ 1176 w 1273"/>
                  <a:gd name="T5" fmla="*/ 632 h 1033"/>
                  <a:gd name="T6" fmla="*/ 1152 w 1273"/>
                  <a:gd name="T7" fmla="*/ 664 h 1033"/>
                  <a:gd name="T8" fmla="*/ 1080 w 1273"/>
                  <a:gd name="T9" fmla="*/ 720 h 1033"/>
                  <a:gd name="T10" fmla="*/ 1048 w 1273"/>
                  <a:gd name="T11" fmla="*/ 728 h 1033"/>
                  <a:gd name="T12" fmla="*/ 936 w 1273"/>
                  <a:gd name="T13" fmla="*/ 824 h 1033"/>
                  <a:gd name="T14" fmla="*/ 880 w 1273"/>
                  <a:gd name="T15" fmla="*/ 880 h 1033"/>
                  <a:gd name="T16" fmla="*/ 920 w 1273"/>
                  <a:gd name="T17" fmla="*/ 944 h 1033"/>
                  <a:gd name="T18" fmla="*/ 888 w 1273"/>
                  <a:gd name="T19" fmla="*/ 992 h 1033"/>
                  <a:gd name="T20" fmla="*/ 896 w 1273"/>
                  <a:gd name="T21" fmla="*/ 1032 h 1033"/>
                  <a:gd name="T22" fmla="*/ 840 w 1273"/>
                  <a:gd name="T23" fmla="*/ 1016 h 1033"/>
                  <a:gd name="T24" fmla="*/ 808 w 1273"/>
                  <a:gd name="T25" fmla="*/ 1000 h 1033"/>
                  <a:gd name="T26" fmla="*/ 736 w 1273"/>
                  <a:gd name="T27" fmla="*/ 960 h 1033"/>
                  <a:gd name="T28" fmla="*/ 600 w 1273"/>
                  <a:gd name="T29" fmla="*/ 984 h 1033"/>
                  <a:gd name="T30" fmla="*/ 512 w 1273"/>
                  <a:gd name="T31" fmla="*/ 992 h 1033"/>
                  <a:gd name="T32" fmla="*/ 432 w 1273"/>
                  <a:gd name="T33" fmla="*/ 952 h 1033"/>
                  <a:gd name="T34" fmla="*/ 368 w 1273"/>
                  <a:gd name="T35" fmla="*/ 960 h 1033"/>
                  <a:gd name="T36" fmla="*/ 272 w 1273"/>
                  <a:gd name="T37" fmla="*/ 928 h 1033"/>
                  <a:gd name="T38" fmla="*/ 216 w 1273"/>
                  <a:gd name="T39" fmla="*/ 984 h 1033"/>
                  <a:gd name="T40" fmla="*/ 152 w 1273"/>
                  <a:gd name="T41" fmla="*/ 944 h 1033"/>
                  <a:gd name="T42" fmla="*/ 104 w 1273"/>
                  <a:gd name="T43" fmla="*/ 864 h 1033"/>
                  <a:gd name="T44" fmla="*/ 56 w 1273"/>
                  <a:gd name="T45" fmla="*/ 800 h 1033"/>
                  <a:gd name="T46" fmla="*/ 64 w 1273"/>
                  <a:gd name="T47" fmla="*/ 776 h 1033"/>
                  <a:gd name="T48" fmla="*/ 40 w 1273"/>
                  <a:gd name="T49" fmla="*/ 712 h 1033"/>
                  <a:gd name="T50" fmla="*/ 0 w 1273"/>
                  <a:gd name="T51" fmla="*/ 688 h 1033"/>
                  <a:gd name="T52" fmla="*/ 32 w 1273"/>
                  <a:gd name="T53" fmla="*/ 688 h 1033"/>
                  <a:gd name="T54" fmla="*/ 32 w 1273"/>
                  <a:gd name="T55" fmla="*/ 616 h 1033"/>
                  <a:gd name="T56" fmla="*/ 24 w 1273"/>
                  <a:gd name="T57" fmla="*/ 568 h 1033"/>
                  <a:gd name="T58" fmla="*/ 0 w 1273"/>
                  <a:gd name="T59" fmla="*/ 520 h 1033"/>
                  <a:gd name="T60" fmla="*/ 88 w 1273"/>
                  <a:gd name="T61" fmla="*/ 464 h 1033"/>
                  <a:gd name="T62" fmla="*/ 136 w 1273"/>
                  <a:gd name="T63" fmla="*/ 456 h 1033"/>
                  <a:gd name="T64" fmla="*/ 152 w 1273"/>
                  <a:gd name="T65" fmla="*/ 480 h 1033"/>
                  <a:gd name="T66" fmla="*/ 200 w 1273"/>
                  <a:gd name="T67" fmla="*/ 480 h 1033"/>
                  <a:gd name="T68" fmla="*/ 304 w 1273"/>
                  <a:gd name="T69" fmla="*/ 456 h 1033"/>
                  <a:gd name="T70" fmla="*/ 416 w 1273"/>
                  <a:gd name="T71" fmla="*/ 424 h 1033"/>
                  <a:gd name="T72" fmla="*/ 424 w 1273"/>
                  <a:gd name="T73" fmla="*/ 376 h 1033"/>
                  <a:gd name="T74" fmla="*/ 472 w 1273"/>
                  <a:gd name="T75" fmla="*/ 232 h 1033"/>
                  <a:gd name="T76" fmla="*/ 456 w 1273"/>
                  <a:gd name="T77" fmla="*/ 200 h 1033"/>
                  <a:gd name="T78" fmla="*/ 592 w 1273"/>
                  <a:gd name="T79" fmla="*/ 224 h 1033"/>
                  <a:gd name="T80" fmla="*/ 664 w 1273"/>
                  <a:gd name="T81" fmla="*/ 96 h 1033"/>
                  <a:gd name="T82" fmla="*/ 784 w 1273"/>
                  <a:gd name="T83" fmla="*/ 128 h 1033"/>
                  <a:gd name="T84" fmla="*/ 784 w 1273"/>
                  <a:gd name="T85" fmla="*/ 80 h 1033"/>
                  <a:gd name="T86" fmla="*/ 840 w 1273"/>
                  <a:gd name="T87" fmla="*/ 40 h 1033"/>
                  <a:gd name="T88" fmla="*/ 880 w 1273"/>
                  <a:gd name="T89" fmla="*/ 0 h 1033"/>
                  <a:gd name="T90" fmla="*/ 928 w 1273"/>
                  <a:gd name="T91" fmla="*/ 16 h 1033"/>
                  <a:gd name="T92" fmla="*/ 928 w 1273"/>
                  <a:gd name="T93" fmla="*/ 48 h 1033"/>
                  <a:gd name="T94" fmla="*/ 960 w 1273"/>
                  <a:gd name="T95" fmla="*/ 112 h 1033"/>
                  <a:gd name="T96" fmla="*/ 1024 w 1273"/>
                  <a:gd name="T97" fmla="*/ 144 h 1033"/>
                  <a:gd name="T98" fmla="*/ 1040 w 1273"/>
                  <a:gd name="T99" fmla="*/ 248 h 1033"/>
                  <a:gd name="T100" fmla="*/ 1016 w 1273"/>
                  <a:gd name="T101" fmla="*/ 336 h 1033"/>
                  <a:gd name="T102" fmla="*/ 1112 w 1273"/>
                  <a:gd name="T103" fmla="*/ 368 h 1033"/>
                  <a:gd name="T104" fmla="*/ 1208 w 1273"/>
                  <a:gd name="T105" fmla="*/ 440 h 1033"/>
                  <a:gd name="T106" fmla="*/ 1232 w 1273"/>
                  <a:gd name="T107" fmla="*/ 480 h 1033"/>
                  <a:gd name="T108" fmla="*/ 1272 w 1273"/>
                  <a:gd name="T109" fmla="*/ 568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73" h="1033">
                    <a:moveTo>
                      <a:pt x="1272" y="568"/>
                    </a:moveTo>
                    <a:lnTo>
                      <a:pt x="1256" y="576"/>
                    </a:lnTo>
                    <a:lnTo>
                      <a:pt x="1256" y="600"/>
                    </a:lnTo>
                    <a:lnTo>
                      <a:pt x="1240" y="632"/>
                    </a:lnTo>
                    <a:lnTo>
                      <a:pt x="1208" y="632"/>
                    </a:lnTo>
                    <a:lnTo>
                      <a:pt x="1176" y="632"/>
                    </a:lnTo>
                    <a:lnTo>
                      <a:pt x="1176" y="648"/>
                    </a:lnTo>
                    <a:lnTo>
                      <a:pt x="1152" y="664"/>
                    </a:lnTo>
                    <a:lnTo>
                      <a:pt x="1112" y="680"/>
                    </a:lnTo>
                    <a:lnTo>
                      <a:pt x="1080" y="720"/>
                    </a:lnTo>
                    <a:lnTo>
                      <a:pt x="1064" y="712"/>
                    </a:lnTo>
                    <a:lnTo>
                      <a:pt x="1048" y="728"/>
                    </a:lnTo>
                    <a:lnTo>
                      <a:pt x="1040" y="816"/>
                    </a:lnTo>
                    <a:lnTo>
                      <a:pt x="936" y="824"/>
                    </a:lnTo>
                    <a:lnTo>
                      <a:pt x="888" y="840"/>
                    </a:lnTo>
                    <a:lnTo>
                      <a:pt x="880" y="880"/>
                    </a:lnTo>
                    <a:lnTo>
                      <a:pt x="920" y="928"/>
                    </a:lnTo>
                    <a:lnTo>
                      <a:pt x="920" y="944"/>
                    </a:lnTo>
                    <a:lnTo>
                      <a:pt x="888" y="968"/>
                    </a:lnTo>
                    <a:lnTo>
                      <a:pt x="888" y="992"/>
                    </a:lnTo>
                    <a:lnTo>
                      <a:pt x="896" y="1000"/>
                    </a:lnTo>
                    <a:lnTo>
                      <a:pt x="896" y="1032"/>
                    </a:lnTo>
                    <a:lnTo>
                      <a:pt x="840" y="1008"/>
                    </a:lnTo>
                    <a:lnTo>
                      <a:pt x="840" y="1016"/>
                    </a:lnTo>
                    <a:lnTo>
                      <a:pt x="816" y="1016"/>
                    </a:lnTo>
                    <a:lnTo>
                      <a:pt x="808" y="1000"/>
                    </a:lnTo>
                    <a:lnTo>
                      <a:pt x="760" y="976"/>
                    </a:lnTo>
                    <a:lnTo>
                      <a:pt x="736" y="960"/>
                    </a:lnTo>
                    <a:lnTo>
                      <a:pt x="624" y="968"/>
                    </a:lnTo>
                    <a:lnTo>
                      <a:pt x="600" y="984"/>
                    </a:lnTo>
                    <a:lnTo>
                      <a:pt x="528" y="984"/>
                    </a:lnTo>
                    <a:lnTo>
                      <a:pt x="512" y="992"/>
                    </a:lnTo>
                    <a:lnTo>
                      <a:pt x="440" y="984"/>
                    </a:lnTo>
                    <a:lnTo>
                      <a:pt x="432" y="952"/>
                    </a:lnTo>
                    <a:lnTo>
                      <a:pt x="384" y="944"/>
                    </a:lnTo>
                    <a:lnTo>
                      <a:pt x="368" y="960"/>
                    </a:lnTo>
                    <a:lnTo>
                      <a:pt x="296" y="928"/>
                    </a:lnTo>
                    <a:lnTo>
                      <a:pt x="272" y="928"/>
                    </a:lnTo>
                    <a:lnTo>
                      <a:pt x="248" y="968"/>
                    </a:lnTo>
                    <a:lnTo>
                      <a:pt x="216" y="984"/>
                    </a:lnTo>
                    <a:lnTo>
                      <a:pt x="176" y="976"/>
                    </a:lnTo>
                    <a:lnTo>
                      <a:pt x="152" y="944"/>
                    </a:lnTo>
                    <a:lnTo>
                      <a:pt x="152" y="872"/>
                    </a:lnTo>
                    <a:lnTo>
                      <a:pt x="104" y="864"/>
                    </a:lnTo>
                    <a:lnTo>
                      <a:pt x="72" y="816"/>
                    </a:lnTo>
                    <a:lnTo>
                      <a:pt x="56" y="800"/>
                    </a:lnTo>
                    <a:lnTo>
                      <a:pt x="48" y="784"/>
                    </a:lnTo>
                    <a:lnTo>
                      <a:pt x="64" y="776"/>
                    </a:lnTo>
                    <a:lnTo>
                      <a:pt x="64" y="752"/>
                    </a:lnTo>
                    <a:lnTo>
                      <a:pt x="40" y="712"/>
                    </a:lnTo>
                    <a:lnTo>
                      <a:pt x="16" y="704"/>
                    </a:lnTo>
                    <a:lnTo>
                      <a:pt x="0" y="688"/>
                    </a:lnTo>
                    <a:lnTo>
                      <a:pt x="16" y="680"/>
                    </a:lnTo>
                    <a:lnTo>
                      <a:pt x="32" y="688"/>
                    </a:lnTo>
                    <a:lnTo>
                      <a:pt x="40" y="672"/>
                    </a:lnTo>
                    <a:lnTo>
                      <a:pt x="32" y="616"/>
                    </a:lnTo>
                    <a:lnTo>
                      <a:pt x="48" y="592"/>
                    </a:lnTo>
                    <a:lnTo>
                      <a:pt x="24" y="568"/>
                    </a:lnTo>
                    <a:lnTo>
                      <a:pt x="0" y="568"/>
                    </a:lnTo>
                    <a:lnTo>
                      <a:pt x="0" y="520"/>
                    </a:lnTo>
                    <a:lnTo>
                      <a:pt x="48" y="464"/>
                    </a:lnTo>
                    <a:lnTo>
                      <a:pt x="88" y="464"/>
                    </a:lnTo>
                    <a:lnTo>
                      <a:pt x="112" y="448"/>
                    </a:lnTo>
                    <a:lnTo>
                      <a:pt x="136" y="456"/>
                    </a:lnTo>
                    <a:lnTo>
                      <a:pt x="144" y="448"/>
                    </a:lnTo>
                    <a:lnTo>
                      <a:pt x="152" y="480"/>
                    </a:lnTo>
                    <a:lnTo>
                      <a:pt x="168" y="472"/>
                    </a:lnTo>
                    <a:lnTo>
                      <a:pt x="200" y="480"/>
                    </a:lnTo>
                    <a:lnTo>
                      <a:pt x="208" y="456"/>
                    </a:lnTo>
                    <a:lnTo>
                      <a:pt x="304" y="456"/>
                    </a:lnTo>
                    <a:lnTo>
                      <a:pt x="320" y="432"/>
                    </a:lnTo>
                    <a:lnTo>
                      <a:pt x="416" y="424"/>
                    </a:lnTo>
                    <a:lnTo>
                      <a:pt x="424" y="408"/>
                    </a:lnTo>
                    <a:lnTo>
                      <a:pt x="424" y="376"/>
                    </a:lnTo>
                    <a:lnTo>
                      <a:pt x="464" y="352"/>
                    </a:lnTo>
                    <a:lnTo>
                      <a:pt x="472" y="232"/>
                    </a:lnTo>
                    <a:lnTo>
                      <a:pt x="456" y="224"/>
                    </a:lnTo>
                    <a:lnTo>
                      <a:pt x="456" y="200"/>
                    </a:lnTo>
                    <a:lnTo>
                      <a:pt x="576" y="208"/>
                    </a:lnTo>
                    <a:lnTo>
                      <a:pt x="592" y="224"/>
                    </a:lnTo>
                    <a:lnTo>
                      <a:pt x="608" y="176"/>
                    </a:lnTo>
                    <a:lnTo>
                      <a:pt x="664" y="96"/>
                    </a:lnTo>
                    <a:lnTo>
                      <a:pt x="744" y="136"/>
                    </a:lnTo>
                    <a:lnTo>
                      <a:pt x="784" y="128"/>
                    </a:lnTo>
                    <a:lnTo>
                      <a:pt x="792" y="104"/>
                    </a:lnTo>
                    <a:lnTo>
                      <a:pt x="784" y="80"/>
                    </a:lnTo>
                    <a:lnTo>
                      <a:pt x="816" y="48"/>
                    </a:lnTo>
                    <a:lnTo>
                      <a:pt x="840" y="40"/>
                    </a:lnTo>
                    <a:lnTo>
                      <a:pt x="872" y="24"/>
                    </a:lnTo>
                    <a:lnTo>
                      <a:pt x="880" y="0"/>
                    </a:lnTo>
                    <a:lnTo>
                      <a:pt x="928" y="8"/>
                    </a:lnTo>
                    <a:lnTo>
                      <a:pt x="928" y="16"/>
                    </a:lnTo>
                    <a:lnTo>
                      <a:pt x="912" y="32"/>
                    </a:lnTo>
                    <a:lnTo>
                      <a:pt x="928" y="48"/>
                    </a:lnTo>
                    <a:lnTo>
                      <a:pt x="936" y="72"/>
                    </a:lnTo>
                    <a:lnTo>
                      <a:pt x="960" y="112"/>
                    </a:lnTo>
                    <a:lnTo>
                      <a:pt x="984" y="120"/>
                    </a:lnTo>
                    <a:lnTo>
                      <a:pt x="1024" y="144"/>
                    </a:lnTo>
                    <a:lnTo>
                      <a:pt x="1024" y="200"/>
                    </a:lnTo>
                    <a:lnTo>
                      <a:pt x="1040" y="248"/>
                    </a:lnTo>
                    <a:lnTo>
                      <a:pt x="1008" y="304"/>
                    </a:lnTo>
                    <a:lnTo>
                      <a:pt x="1016" y="336"/>
                    </a:lnTo>
                    <a:lnTo>
                      <a:pt x="1048" y="360"/>
                    </a:lnTo>
                    <a:lnTo>
                      <a:pt x="1112" y="368"/>
                    </a:lnTo>
                    <a:lnTo>
                      <a:pt x="1160" y="392"/>
                    </a:lnTo>
                    <a:lnTo>
                      <a:pt x="1208" y="440"/>
                    </a:lnTo>
                    <a:lnTo>
                      <a:pt x="1232" y="440"/>
                    </a:lnTo>
                    <a:lnTo>
                      <a:pt x="1232" y="480"/>
                    </a:lnTo>
                    <a:lnTo>
                      <a:pt x="1248" y="520"/>
                    </a:lnTo>
                    <a:lnTo>
                      <a:pt x="1272" y="568"/>
                    </a:lnTo>
                  </a:path>
                </a:pathLst>
              </a:custGeom>
              <a:solidFill>
                <a:schemeClr val="bg2">
                  <a:lumMod val="20000"/>
                  <a:lumOff val="80000"/>
                </a:schemeClr>
              </a:solidFill>
              <a:ln w="127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sp>
            <p:nvSpPr>
              <p:cNvPr id="412" name="Freeform 34"/>
              <p:cNvSpPr/>
              <p:nvPr/>
            </p:nvSpPr>
            <p:spPr bwMode="invGray">
              <a:xfrm>
                <a:off x="6201360" y="4875180"/>
                <a:ext cx="242887" cy="454025"/>
              </a:xfrm>
              <a:custGeom>
                <a:avLst/>
                <a:gdLst>
                  <a:gd name="T0" fmla="*/ 24 w 129"/>
                  <a:gd name="T1" fmla="*/ 232 h 257"/>
                  <a:gd name="T2" fmla="*/ 32 w 129"/>
                  <a:gd name="T3" fmla="*/ 248 h 257"/>
                  <a:gd name="T4" fmla="*/ 56 w 129"/>
                  <a:gd name="T5" fmla="*/ 256 h 257"/>
                  <a:gd name="T6" fmla="*/ 64 w 129"/>
                  <a:gd name="T7" fmla="*/ 224 h 257"/>
                  <a:gd name="T8" fmla="*/ 104 w 129"/>
                  <a:gd name="T9" fmla="*/ 184 h 257"/>
                  <a:gd name="T10" fmla="*/ 104 w 129"/>
                  <a:gd name="T11" fmla="*/ 128 h 257"/>
                  <a:gd name="T12" fmla="*/ 120 w 129"/>
                  <a:gd name="T13" fmla="*/ 96 h 257"/>
                  <a:gd name="T14" fmla="*/ 128 w 129"/>
                  <a:gd name="T15" fmla="*/ 72 h 257"/>
                  <a:gd name="T16" fmla="*/ 112 w 129"/>
                  <a:gd name="T17" fmla="*/ 56 h 257"/>
                  <a:gd name="T18" fmla="*/ 104 w 129"/>
                  <a:gd name="T19" fmla="*/ 0 h 257"/>
                  <a:gd name="T20" fmla="*/ 64 w 129"/>
                  <a:gd name="T21" fmla="*/ 24 h 257"/>
                  <a:gd name="T22" fmla="*/ 48 w 129"/>
                  <a:gd name="T23" fmla="*/ 24 h 257"/>
                  <a:gd name="T24" fmla="*/ 56 w 129"/>
                  <a:gd name="T25" fmla="*/ 40 h 257"/>
                  <a:gd name="T26" fmla="*/ 24 w 129"/>
                  <a:gd name="T27" fmla="*/ 72 h 257"/>
                  <a:gd name="T28" fmla="*/ 24 w 129"/>
                  <a:gd name="T29" fmla="*/ 112 h 257"/>
                  <a:gd name="T30" fmla="*/ 0 w 129"/>
                  <a:gd name="T31" fmla="*/ 136 h 257"/>
                  <a:gd name="T32" fmla="*/ 8 w 129"/>
                  <a:gd name="T33" fmla="*/ 168 h 257"/>
                  <a:gd name="T34" fmla="*/ 16 w 129"/>
                  <a:gd name="T35" fmla="*/ 224 h 257"/>
                  <a:gd name="T36" fmla="*/ 24 w 129"/>
                  <a:gd name="T37" fmla="*/ 23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9" h="257">
                    <a:moveTo>
                      <a:pt x="24" y="232"/>
                    </a:moveTo>
                    <a:lnTo>
                      <a:pt x="32" y="248"/>
                    </a:lnTo>
                    <a:lnTo>
                      <a:pt x="56" y="256"/>
                    </a:lnTo>
                    <a:lnTo>
                      <a:pt x="64" y="224"/>
                    </a:lnTo>
                    <a:lnTo>
                      <a:pt x="104" y="184"/>
                    </a:lnTo>
                    <a:lnTo>
                      <a:pt x="104" y="128"/>
                    </a:lnTo>
                    <a:lnTo>
                      <a:pt x="120" y="96"/>
                    </a:lnTo>
                    <a:lnTo>
                      <a:pt x="128" y="72"/>
                    </a:lnTo>
                    <a:lnTo>
                      <a:pt x="112" y="56"/>
                    </a:lnTo>
                    <a:lnTo>
                      <a:pt x="104" y="0"/>
                    </a:lnTo>
                    <a:lnTo>
                      <a:pt x="64" y="24"/>
                    </a:lnTo>
                    <a:lnTo>
                      <a:pt x="48" y="24"/>
                    </a:lnTo>
                    <a:lnTo>
                      <a:pt x="56" y="40"/>
                    </a:lnTo>
                    <a:lnTo>
                      <a:pt x="24" y="72"/>
                    </a:lnTo>
                    <a:lnTo>
                      <a:pt x="24" y="112"/>
                    </a:lnTo>
                    <a:lnTo>
                      <a:pt x="0" y="136"/>
                    </a:lnTo>
                    <a:lnTo>
                      <a:pt x="8" y="168"/>
                    </a:lnTo>
                    <a:lnTo>
                      <a:pt x="16" y="224"/>
                    </a:lnTo>
                    <a:lnTo>
                      <a:pt x="24" y="232"/>
                    </a:lnTo>
                  </a:path>
                </a:pathLst>
              </a:custGeom>
              <a:solidFill>
                <a:schemeClr val="bg2">
                  <a:lumMod val="20000"/>
                  <a:lumOff val="80000"/>
                </a:schemeClr>
              </a:solidFill>
              <a:ln w="25400" cap="rnd" cmpd="sng">
                <a:solidFill>
                  <a:schemeClr val="tx1">
                    <a:lumMod val="50000"/>
                    <a:lumOff val="50000"/>
                  </a:schemeClr>
                </a:solidFill>
                <a:prstDash val="solid"/>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endParaRPr lang="en-US">
                  <a:solidFill>
                    <a:srgbClr val="000000"/>
                  </a:solidFill>
                </a:endParaRPr>
              </a:p>
            </p:txBody>
          </p:sp>
          <p:pic>
            <p:nvPicPr>
              <p:cNvPr id="413" name="Picture 9" descr="8"/>
              <p:cNvPicPr>
                <a:picLocks noChangeAspect="1" noChangeArrowheads="1"/>
              </p:cNvPicPr>
              <p:nvPr/>
            </p:nvPicPr>
            <p:blipFill>
              <a:blip r:embed="rId1" cstate="print"/>
              <a:srcRect r="67051" b="-15125"/>
              <a:stretch>
                <a:fillRect/>
              </a:stretch>
            </p:blipFill>
            <p:spPr bwMode="auto">
              <a:xfrm>
                <a:off x="5106623" y="3764303"/>
                <a:ext cx="214429" cy="179020"/>
              </a:xfrm>
              <a:prstGeom prst="rect">
                <a:avLst/>
              </a:prstGeom>
              <a:noFill/>
              <a:ln>
                <a:noFill/>
              </a:ln>
              <a:effectLst>
                <a:outerShdw blurRad="50800" dist="38100" dir="2700000" algn="tl" rotWithShape="0">
                  <a:prstClr val="black">
                    <a:alpha val="40000"/>
                  </a:prstClr>
                </a:outerShdw>
              </a:effectLst>
            </p:spPr>
          </p:pic>
          <p:pic>
            <p:nvPicPr>
              <p:cNvPr id="414" name="Picture 9" descr="8"/>
              <p:cNvPicPr>
                <a:picLocks noChangeAspect="1" noChangeArrowheads="1"/>
              </p:cNvPicPr>
              <p:nvPr/>
            </p:nvPicPr>
            <p:blipFill>
              <a:blip r:embed="rId1" cstate="print"/>
              <a:srcRect r="67051" b="-15125"/>
              <a:stretch>
                <a:fillRect/>
              </a:stretch>
            </p:blipFill>
            <p:spPr bwMode="auto">
              <a:xfrm>
                <a:off x="5368602" y="2735149"/>
                <a:ext cx="214429" cy="179020"/>
              </a:xfrm>
              <a:prstGeom prst="rect">
                <a:avLst/>
              </a:prstGeom>
              <a:noFill/>
              <a:ln>
                <a:noFill/>
              </a:ln>
              <a:effectLst>
                <a:outerShdw blurRad="50800" dist="38100" dir="2700000" algn="tl" rotWithShape="0">
                  <a:prstClr val="black">
                    <a:alpha val="40000"/>
                  </a:prstClr>
                </a:outerShdw>
              </a:effectLst>
            </p:spPr>
          </p:pic>
          <p:pic>
            <p:nvPicPr>
              <p:cNvPr id="415" name="Picture 9" descr="8"/>
              <p:cNvPicPr>
                <a:picLocks noChangeAspect="1" noChangeArrowheads="1"/>
              </p:cNvPicPr>
              <p:nvPr/>
            </p:nvPicPr>
            <p:blipFill>
              <a:blip r:embed="rId1" cstate="print"/>
              <a:srcRect r="67051" b="-15125"/>
              <a:stretch>
                <a:fillRect/>
              </a:stretch>
            </p:blipFill>
            <p:spPr bwMode="auto">
              <a:xfrm>
                <a:off x="6029986" y="2900737"/>
                <a:ext cx="214429" cy="179020"/>
              </a:xfrm>
              <a:prstGeom prst="rect">
                <a:avLst/>
              </a:prstGeom>
              <a:noFill/>
              <a:ln>
                <a:noFill/>
              </a:ln>
              <a:effectLst>
                <a:outerShdw blurRad="50800" dist="38100" dir="2700000" algn="tl" rotWithShape="0">
                  <a:prstClr val="black">
                    <a:alpha val="40000"/>
                  </a:prstClr>
                </a:outerShdw>
              </a:effectLst>
            </p:spPr>
          </p:pic>
          <p:pic>
            <p:nvPicPr>
              <p:cNvPr id="416" name="Picture 9" descr="8"/>
              <p:cNvPicPr>
                <a:picLocks noChangeAspect="1" noChangeArrowheads="1"/>
              </p:cNvPicPr>
              <p:nvPr/>
            </p:nvPicPr>
            <p:blipFill>
              <a:blip r:embed="rId1" cstate="print"/>
              <a:srcRect r="67051" b="-15125"/>
              <a:stretch>
                <a:fillRect/>
              </a:stretch>
            </p:blipFill>
            <p:spPr bwMode="auto">
              <a:xfrm>
                <a:off x="5561934" y="2972745"/>
                <a:ext cx="214429" cy="179020"/>
              </a:xfrm>
              <a:prstGeom prst="rect">
                <a:avLst/>
              </a:prstGeom>
              <a:noFill/>
              <a:ln>
                <a:noFill/>
              </a:ln>
              <a:effectLst>
                <a:outerShdw blurRad="50800" dist="38100" dir="2700000" algn="tl" rotWithShape="0">
                  <a:prstClr val="black">
                    <a:alpha val="40000"/>
                  </a:prstClr>
                </a:outerShdw>
              </a:effectLst>
            </p:spPr>
          </p:pic>
          <p:pic>
            <p:nvPicPr>
              <p:cNvPr id="417" name="Picture 9" descr="8"/>
              <p:cNvPicPr>
                <a:picLocks noChangeAspect="1" noChangeArrowheads="1"/>
              </p:cNvPicPr>
              <p:nvPr/>
            </p:nvPicPr>
            <p:blipFill>
              <a:blip r:embed="rId1" cstate="print"/>
              <a:srcRect r="67051" b="-15125"/>
              <a:stretch>
                <a:fillRect/>
              </a:stretch>
            </p:blipFill>
            <p:spPr bwMode="auto">
              <a:xfrm>
                <a:off x="6061145" y="2516988"/>
                <a:ext cx="214429" cy="179020"/>
              </a:xfrm>
              <a:prstGeom prst="rect">
                <a:avLst/>
              </a:prstGeom>
              <a:noFill/>
              <a:ln>
                <a:noFill/>
              </a:ln>
              <a:effectLst>
                <a:outerShdw blurRad="50800" dist="38100" dir="2700000" algn="tl" rotWithShape="0">
                  <a:prstClr val="black">
                    <a:alpha val="40000"/>
                  </a:prstClr>
                </a:outerShdw>
              </a:effectLst>
            </p:spPr>
          </p:pic>
          <p:pic>
            <p:nvPicPr>
              <p:cNvPr id="418" name="Picture 9" descr="8"/>
              <p:cNvPicPr>
                <a:picLocks noChangeAspect="1" noChangeArrowheads="1"/>
              </p:cNvPicPr>
              <p:nvPr/>
            </p:nvPicPr>
            <p:blipFill>
              <a:blip r:embed="rId1" cstate="print"/>
              <a:srcRect r="67051" b="-15125"/>
              <a:stretch>
                <a:fillRect/>
              </a:stretch>
            </p:blipFill>
            <p:spPr bwMode="auto">
              <a:xfrm>
                <a:off x="6396355" y="2320398"/>
                <a:ext cx="214429" cy="179020"/>
              </a:xfrm>
              <a:prstGeom prst="rect">
                <a:avLst/>
              </a:prstGeom>
              <a:noFill/>
              <a:ln>
                <a:noFill/>
              </a:ln>
              <a:effectLst>
                <a:outerShdw blurRad="50800" dist="38100" dir="2700000" algn="tl" rotWithShape="0">
                  <a:prstClr val="black">
                    <a:alpha val="40000"/>
                  </a:prstClr>
                </a:outerShdw>
              </a:effectLst>
            </p:spPr>
          </p:pic>
          <p:pic>
            <p:nvPicPr>
              <p:cNvPr id="419" name="Picture 9" descr="8"/>
              <p:cNvPicPr>
                <a:picLocks noChangeAspect="1" noChangeArrowheads="1"/>
              </p:cNvPicPr>
              <p:nvPr/>
            </p:nvPicPr>
            <p:blipFill>
              <a:blip r:embed="rId1" cstate="print"/>
              <a:srcRect r="67051" b="-15125"/>
              <a:stretch>
                <a:fillRect/>
              </a:stretch>
            </p:blipFill>
            <p:spPr bwMode="auto">
              <a:xfrm>
                <a:off x="6449375" y="1837103"/>
                <a:ext cx="214429" cy="179020"/>
              </a:xfrm>
              <a:prstGeom prst="rect">
                <a:avLst/>
              </a:prstGeom>
              <a:noFill/>
              <a:ln>
                <a:noFill/>
              </a:ln>
              <a:effectLst>
                <a:outerShdw blurRad="50800" dist="38100" dir="2700000" algn="tl" rotWithShape="0">
                  <a:prstClr val="black">
                    <a:alpha val="40000"/>
                  </a:prstClr>
                </a:outerShdw>
              </a:effectLst>
            </p:spPr>
          </p:pic>
          <p:pic>
            <p:nvPicPr>
              <p:cNvPr id="420" name="Picture 9" descr="8"/>
              <p:cNvPicPr>
                <a:picLocks noChangeAspect="1" noChangeArrowheads="1"/>
              </p:cNvPicPr>
              <p:nvPr/>
            </p:nvPicPr>
            <p:blipFill>
              <a:blip r:embed="rId1" cstate="print"/>
              <a:srcRect r="67051" b="-15125"/>
              <a:stretch>
                <a:fillRect/>
              </a:stretch>
            </p:blipFill>
            <p:spPr bwMode="auto">
              <a:xfrm>
                <a:off x="4644247" y="3360041"/>
                <a:ext cx="214429" cy="179020"/>
              </a:xfrm>
              <a:prstGeom prst="rect">
                <a:avLst/>
              </a:prstGeom>
              <a:noFill/>
              <a:ln>
                <a:noFill/>
              </a:ln>
              <a:effectLst>
                <a:outerShdw blurRad="50800" dist="38100" dir="2700000" algn="tl" rotWithShape="0">
                  <a:prstClr val="black">
                    <a:alpha val="40000"/>
                  </a:prstClr>
                </a:outerShdw>
              </a:effectLst>
            </p:spPr>
          </p:pic>
          <p:pic>
            <p:nvPicPr>
              <p:cNvPr id="421" name="Picture 9" descr="8"/>
              <p:cNvPicPr>
                <a:picLocks noChangeAspect="1" noChangeArrowheads="1"/>
              </p:cNvPicPr>
              <p:nvPr/>
            </p:nvPicPr>
            <p:blipFill>
              <a:blip r:embed="rId1" cstate="print"/>
              <a:srcRect r="67051" b="-15125"/>
              <a:stretch>
                <a:fillRect/>
              </a:stretch>
            </p:blipFill>
            <p:spPr bwMode="auto">
              <a:xfrm>
                <a:off x="4013191" y="3171554"/>
                <a:ext cx="214429" cy="179020"/>
              </a:xfrm>
              <a:prstGeom prst="rect">
                <a:avLst/>
              </a:prstGeom>
              <a:noFill/>
              <a:ln>
                <a:noFill/>
              </a:ln>
              <a:effectLst>
                <a:outerShdw blurRad="50800" dist="38100" dir="2700000" algn="tl" rotWithShape="0">
                  <a:prstClr val="black">
                    <a:alpha val="40000"/>
                  </a:prstClr>
                </a:outerShdw>
              </a:effectLst>
            </p:spPr>
          </p:pic>
          <p:pic>
            <p:nvPicPr>
              <p:cNvPr id="422" name="Picture 9" descr="8"/>
              <p:cNvPicPr>
                <a:picLocks noChangeAspect="1" noChangeArrowheads="1"/>
              </p:cNvPicPr>
              <p:nvPr/>
            </p:nvPicPr>
            <p:blipFill>
              <a:blip r:embed="rId1" cstate="print"/>
              <a:srcRect r="67051" b="-15125"/>
              <a:stretch>
                <a:fillRect/>
              </a:stretch>
            </p:blipFill>
            <p:spPr bwMode="auto">
              <a:xfrm>
                <a:off x="4325139" y="4213897"/>
                <a:ext cx="214429" cy="179020"/>
              </a:xfrm>
              <a:prstGeom prst="rect">
                <a:avLst/>
              </a:prstGeom>
              <a:noFill/>
              <a:ln>
                <a:noFill/>
              </a:ln>
              <a:effectLst>
                <a:outerShdw blurRad="50800" dist="38100" dir="2700000" algn="tl" rotWithShape="0">
                  <a:prstClr val="black">
                    <a:alpha val="40000"/>
                  </a:prstClr>
                </a:outerShdw>
              </a:effectLst>
            </p:spPr>
          </p:pic>
          <p:pic>
            <p:nvPicPr>
              <p:cNvPr id="423" name="Picture 9" descr="8"/>
              <p:cNvPicPr>
                <a:picLocks noChangeAspect="1" noChangeArrowheads="1"/>
              </p:cNvPicPr>
              <p:nvPr/>
            </p:nvPicPr>
            <p:blipFill>
              <a:blip r:embed="rId1" cstate="print"/>
              <a:srcRect r="67051" b="-15125"/>
              <a:stretch>
                <a:fillRect/>
              </a:stretch>
            </p:blipFill>
            <p:spPr bwMode="auto">
              <a:xfrm>
                <a:off x="3704687" y="3991096"/>
                <a:ext cx="214429" cy="179020"/>
              </a:xfrm>
              <a:prstGeom prst="rect">
                <a:avLst/>
              </a:prstGeom>
              <a:noFill/>
              <a:ln>
                <a:noFill/>
              </a:ln>
              <a:effectLst>
                <a:outerShdw blurRad="50800" dist="38100" dir="2700000" algn="tl" rotWithShape="0">
                  <a:prstClr val="black">
                    <a:alpha val="40000"/>
                  </a:prstClr>
                </a:outerShdw>
              </a:effectLst>
            </p:spPr>
          </p:pic>
          <p:pic>
            <p:nvPicPr>
              <p:cNvPr id="424" name="Picture 9" descr="8"/>
              <p:cNvPicPr>
                <a:picLocks noChangeAspect="1" noChangeArrowheads="1"/>
              </p:cNvPicPr>
              <p:nvPr/>
            </p:nvPicPr>
            <p:blipFill>
              <a:blip r:embed="rId1" cstate="print"/>
              <a:srcRect r="67051" b="-15125"/>
              <a:stretch>
                <a:fillRect/>
              </a:stretch>
            </p:blipFill>
            <p:spPr bwMode="auto">
              <a:xfrm>
                <a:off x="5025578" y="4101610"/>
                <a:ext cx="214429" cy="179020"/>
              </a:xfrm>
              <a:prstGeom prst="rect">
                <a:avLst/>
              </a:prstGeom>
              <a:noFill/>
              <a:ln>
                <a:noFill/>
              </a:ln>
              <a:effectLst>
                <a:outerShdw blurRad="50800" dist="38100" dir="2700000" algn="tl" rotWithShape="0">
                  <a:prstClr val="black">
                    <a:alpha val="40000"/>
                  </a:prstClr>
                </a:outerShdw>
              </a:effectLst>
            </p:spPr>
          </p:pic>
          <p:pic>
            <p:nvPicPr>
              <p:cNvPr id="425" name="Picture 9" descr="8"/>
              <p:cNvPicPr>
                <a:picLocks noChangeAspect="1" noChangeArrowheads="1"/>
              </p:cNvPicPr>
              <p:nvPr/>
            </p:nvPicPr>
            <p:blipFill>
              <a:blip r:embed="rId1" cstate="print"/>
              <a:srcRect r="67051" b="-15125"/>
              <a:stretch>
                <a:fillRect/>
              </a:stretch>
            </p:blipFill>
            <p:spPr bwMode="auto">
              <a:xfrm>
                <a:off x="5019916" y="4609410"/>
                <a:ext cx="214429" cy="179020"/>
              </a:xfrm>
              <a:prstGeom prst="rect">
                <a:avLst/>
              </a:prstGeom>
              <a:noFill/>
              <a:ln>
                <a:noFill/>
              </a:ln>
              <a:effectLst>
                <a:outerShdw blurRad="50800" dist="38100" dir="2700000" algn="tl" rotWithShape="0">
                  <a:prstClr val="black">
                    <a:alpha val="40000"/>
                  </a:prstClr>
                </a:outerShdw>
              </a:effectLst>
            </p:spPr>
          </p:pic>
          <p:pic>
            <p:nvPicPr>
              <p:cNvPr id="426" name="Picture 9" descr="8"/>
              <p:cNvPicPr>
                <a:picLocks noChangeAspect="1" noChangeArrowheads="1"/>
              </p:cNvPicPr>
              <p:nvPr/>
            </p:nvPicPr>
            <p:blipFill>
              <a:blip r:embed="rId1" cstate="print"/>
              <a:srcRect r="67051" b="-15125"/>
              <a:stretch>
                <a:fillRect/>
              </a:stretch>
            </p:blipFill>
            <p:spPr bwMode="auto">
              <a:xfrm>
                <a:off x="5117228" y="5173181"/>
                <a:ext cx="214429" cy="179020"/>
              </a:xfrm>
              <a:prstGeom prst="rect">
                <a:avLst/>
              </a:prstGeom>
              <a:noFill/>
              <a:ln>
                <a:noFill/>
              </a:ln>
              <a:effectLst>
                <a:outerShdw blurRad="50800" dist="38100" dir="2700000" algn="tl" rotWithShape="0">
                  <a:prstClr val="black">
                    <a:alpha val="40000"/>
                  </a:prstClr>
                </a:outerShdw>
              </a:effectLst>
            </p:spPr>
          </p:pic>
          <p:pic>
            <p:nvPicPr>
              <p:cNvPr id="427" name="Picture 9" descr="8"/>
              <p:cNvPicPr>
                <a:picLocks noChangeAspect="1" noChangeArrowheads="1"/>
              </p:cNvPicPr>
              <p:nvPr/>
            </p:nvPicPr>
            <p:blipFill>
              <a:blip r:embed="rId1" cstate="print"/>
              <a:srcRect r="67051" b="-15125"/>
              <a:stretch>
                <a:fillRect/>
              </a:stretch>
            </p:blipFill>
            <p:spPr bwMode="auto">
              <a:xfrm>
                <a:off x="5561934" y="3296781"/>
                <a:ext cx="214429" cy="179020"/>
              </a:xfrm>
              <a:prstGeom prst="rect">
                <a:avLst/>
              </a:prstGeom>
              <a:noFill/>
              <a:ln>
                <a:noFill/>
              </a:ln>
              <a:effectLst>
                <a:outerShdw blurRad="50800" dist="38100" dir="2700000" algn="tl" rotWithShape="0">
                  <a:prstClr val="black">
                    <a:alpha val="40000"/>
                  </a:prstClr>
                </a:outerShdw>
              </a:effectLst>
            </p:spPr>
          </p:pic>
          <p:pic>
            <p:nvPicPr>
              <p:cNvPr id="428" name="Picture 9" descr="8"/>
              <p:cNvPicPr>
                <a:picLocks noChangeAspect="1" noChangeArrowheads="1"/>
              </p:cNvPicPr>
              <p:nvPr/>
            </p:nvPicPr>
            <p:blipFill>
              <a:blip r:embed="rId1" cstate="print"/>
              <a:srcRect r="67051" b="-15125"/>
              <a:stretch>
                <a:fillRect/>
              </a:stretch>
            </p:blipFill>
            <p:spPr bwMode="auto">
              <a:xfrm>
                <a:off x="6148602" y="4010084"/>
                <a:ext cx="214429" cy="179020"/>
              </a:xfrm>
              <a:prstGeom prst="rect">
                <a:avLst/>
              </a:prstGeom>
              <a:noFill/>
              <a:ln>
                <a:noFill/>
              </a:ln>
              <a:effectLst>
                <a:outerShdw blurRad="50800" dist="38100" dir="2700000" algn="tl" rotWithShape="0">
                  <a:prstClr val="black">
                    <a:alpha val="40000"/>
                  </a:prstClr>
                </a:outerShdw>
              </a:effectLst>
            </p:spPr>
          </p:pic>
          <p:pic>
            <p:nvPicPr>
              <p:cNvPr id="429" name="Picture 9" descr="8"/>
              <p:cNvPicPr>
                <a:picLocks noChangeAspect="1" noChangeArrowheads="1"/>
              </p:cNvPicPr>
              <p:nvPr/>
            </p:nvPicPr>
            <p:blipFill>
              <a:blip r:embed="rId1" cstate="print"/>
              <a:srcRect r="67051" b="-15125"/>
              <a:stretch>
                <a:fillRect/>
              </a:stretch>
            </p:blipFill>
            <p:spPr bwMode="auto">
              <a:xfrm>
                <a:off x="5662963" y="4088422"/>
                <a:ext cx="214429" cy="179020"/>
              </a:xfrm>
              <a:prstGeom prst="rect">
                <a:avLst/>
              </a:prstGeom>
              <a:noFill/>
              <a:ln>
                <a:noFill/>
              </a:ln>
              <a:effectLst>
                <a:outerShdw blurRad="50800" dist="38100" dir="2700000" algn="tl" rotWithShape="0">
                  <a:prstClr val="black">
                    <a:alpha val="40000"/>
                  </a:prstClr>
                </a:outerShdw>
              </a:effectLst>
            </p:spPr>
          </p:pic>
          <p:pic>
            <p:nvPicPr>
              <p:cNvPr id="430" name="Picture 9" descr="8"/>
              <p:cNvPicPr>
                <a:picLocks noChangeAspect="1" noChangeArrowheads="1"/>
              </p:cNvPicPr>
              <p:nvPr/>
            </p:nvPicPr>
            <p:blipFill>
              <a:blip r:embed="rId1" cstate="print"/>
              <a:srcRect r="67051" b="-15125"/>
              <a:stretch>
                <a:fillRect/>
              </a:stretch>
            </p:blipFill>
            <p:spPr bwMode="auto">
              <a:xfrm>
                <a:off x="5925595" y="3792006"/>
                <a:ext cx="214429" cy="179020"/>
              </a:xfrm>
              <a:prstGeom prst="rect">
                <a:avLst/>
              </a:prstGeom>
              <a:noFill/>
              <a:ln>
                <a:noFill/>
              </a:ln>
              <a:effectLst>
                <a:outerShdw blurRad="50800" dist="38100" dir="2700000" algn="tl" rotWithShape="0">
                  <a:prstClr val="black">
                    <a:alpha val="40000"/>
                  </a:prstClr>
                </a:outerShdw>
              </a:effectLst>
            </p:spPr>
          </p:pic>
          <p:pic>
            <p:nvPicPr>
              <p:cNvPr id="431" name="Picture 9" descr="8"/>
              <p:cNvPicPr>
                <a:picLocks noChangeAspect="1" noChangeArrowheads="1"/>
              </p:cNvPicPr>
              <p:nvPr/>
            </p:nvPicPr>
            <p:blipFill>
              <a:blip r:embed="rId1" cstate="print"/>
              <a:srcRect r="67051" b="-15125"/>
              <a:stretch>
                <a:fillRect/>
              </a:stretch>
            </p:blipFill>
            <p:spPr bwMode="auto">
              <a:xfrm>
                <a:off x="6006070" y="4298481"/>
                <a:ext cx="214429" cy="179020"/>
              </a:xfrm>
              <a:prstGeom prst="rect">
                <a:avLst/>
              </a:prstGeom>
              <a:noFill/>
              <a:ln>
                <a:noFill/>
              </a:ln>
              <a:effectLst>
                <a:outerShdw blurRad="50800" dist="38100" dir="2700000" algn="tl" rotWithShape="0">
                  <a:prstClr val="black">
                    <a:alpha val="40000"/>
                  </a:prstClr>
                </a:outerShdw>
              </a:effectLst>
            </p:spPr>
          </p:pic>
          <p:pic>
            <p:nvPicPr>
              <p:cNvPr id="432" name="Picture 9" descr="8"/>
              <p:cNvPicPr>
                <a:picLocks noChangeAspect="1" noChangeArrowheads="1"/>
              </p:cNvPicPr>
              <p:nvPr/>
            </p:nvPicPr>
            <p:blipFill>
              <a:blip r:embed="rId1" cstate="print"/>
              <a:srcRect r="67051" b="-15125"/>
              <a:stretch>
                <a:fillRect/>
              </a:stretch>
            </p:blipFill>
            <p:spPr bwMode="auto">
              <a:xfrm>
                <a:off x="5849313" y="4901718"/>
                <a:ext cx="214429" cy="179020"/>
              </a:xfrm>
              <a:prstGeom prst="rect">
                <a:avLst/>
              </a:prstGeom>
              <a:noFill/>
              <a:ln>
                <a:noFill/>
              </a:ln>
              <a:effectLst>
                <a:outerShdw blurRad="50800" dist="38100" dir="2700000" algn="tl" rotWithShape="0">
                  <a:prstClr val="black">
                    <a:alpha val="40000"/>
                  </a:prstClr>
                </a:outerShdw>
              </a:effectLst>
            </p:spPr>
          </p:pic>
        </p:grpSp>
        <p:pic>
          <p:nvPicPr>
            <p:cNvPr id="375" name="Picture 9" descr="8"/>
            <p:cNvPicPr>
              <a:picLocks noChangeAspect="1" noChangeArrowheads="1"/>
            </p:cNvPicPr>
            <p:nvPr/>
          </p:nvPicPr>
          <p:blipFill>
            <a:blip r:embed="rId1" cstate="print"/>
            <a:srcRect r="67051" b="-15125"/>
            <a:stretch>
              <a:fillRect/>
            </a:stretch>
          </p:blipFill>
          <p:spPr bwMode="auto">
            <a:xfrm>
              <a:off x="3574658" y="1977124"/>
              <a:ext cx="129744" cy="108322"/>
            </a:xfrm>
            <a:prstGeom prst="rect">
              <a:avLst/>
            </a:prstGeom>
            <a:noFill/>
            <a:ln>
              <a:noFill/>
            </a:ln>
            <a:effectLst>
              <a:outerShdw blurRad="50800" dist="38100" dir="2700000" algn="tl" rotWithShape="0">
                <a:prstClr val="black">
                  <a:alpha val="40000"/>
                </a:prstClr>
              </a:outerShdw>
            </a:effectLst>
          </p:spPr>
        </p:pic>
        <p:pic>
          <p:nvPicPr>
            <p:cNvPr id="459" name="Picture 9" descr="8"/>
            <p:cNvPicPr>
              <a:picLocks noChangeAspect="1" noChangeArrowheads="1"/>
            </p:cNvPicPr>
            <p:nvPr/>
          </p:nvPicPr>
          <p:blipFill>
            <a:blip r:embed="rId1" cstate="print"/>
            <a:srcRect r="67051" b="-15125"/>
            <a:stretch>
              <a:fillRect/>
            </a:stretch>
          </p:blipFill>
          <p:spPr bwMode="auto">
            <a:xfrm>
              <a:off x="4069266" y="2594549"/>
              <a:ext cx="129744" cy="108322"/>
            </a:xfrm>
            <a:prstGeom prst="rect">
              <a:avLst/>
            </a:prstGeom>
            <a:noFill/>
            <a:ln>
              <a:noFill/>
            </a:ln>
            <a:effectLst>
              <a:outerShdw blurRad="50800" dist="38100" dir="2700000" algn="tl" rotWithShape="0">
                <a:prstClr val="black">
                  <a:alpha val="40000"/>
                </a:prstClr>
              </a:outerShdw>
            </a:effectLst>
          </p:spPr>
        </p:pic>
        <p:pic>
          <p:nvPicPr>
            <p:cNvPr id="460" name="Picture 9" descr="8"/>
            <p:cNvPicPr>
              <a:picLocks noChangeAspect="1" noChangeArrowheads="1"/>
            </p:cNvPicPr>
            <p:nvPr/>
          </p:nvPicPr>
          <p:blipFill>
            <a:blip r:embed="rId1" cstate="print"/>
            <a:srcRect r="67051" b="-15125"/>
            <a:stretch>
              <a:fillRect/>
            </a:stretch>
          </p:blipFill>
          <p:spPr bwMode="auto">
            <a:xfrm>
              <a:off x="4408669" y="3568447"/>
              <a:ext cx="129744" cy="108322"/>
            </a:xfrm>
            <a:prstGeom prst="rect">
              <a:avLst/>
            </a:prstGeom>
            <a:noFill/>
            <a:ln>
              <a:noFill/>
            </a:ln>
            <a:effectLst>
              <a:outerShdw blurRad="50800" dist="38100" dir="2700000" algn="tl" rotWithShape="0">
                <a:prstClr val="black">
                  <a:alpha val="40000"/>
                </a:prstClr>
              </a:outerShdw>
            </a:effectLst>
          </p:spPr>
        </p:pic>
        <p:pic>
          <p:nvPicPr>
            <p:cNvPr id="461" name="Picture 9" descr="8"/>
            <p:cNvPicPr>
              <a:picLocks noChangeAspect="1" noChangeArrowheads="1"/>
            </p:cNvPicPr>
            <p:nvPr/>
          </p:nvPicPr>
          <p:blipFill>
            <a:blip r:embed="rId1" cstate="print"/>
            <a:srcRect r="67051" b="-15125"/>
            <a:stretch>
              <a:fillRect/>
            </a:stretch>
          </p:blipFill>
          <p:spPr bwMode="auto">
            <a:xfrm>
              <a:off x="4993673" y="2331882"/>
              <a:ext cx="129744" cy="108322"/>
            </a:xfrm>
            <a:prstGeom prst="rect">
              <a:avLst/>
            </a:prstGeom>
            <a:noFill/>
            <a:ln>
              <a:noFill/>
            </a:ln>
            <a:effectLst>
              <a:outerShdw blurRad="50800" dist="38100" dir="2700000" algn="tl" rotWithShape="0">
                <a:prstClr val="black">
                  <a:alpha val="40000"/>
                </a:prstClr>
              </a:outerShdw>
            </a:effectLst>
          </p:spPr>
        </p:pic>
        <p:pic>
          <p:nvPicPr>
            <p:cNvPr id="462" name="Picture 9" descr="8"/>
            <p:cNvPicPr>
              <a:picLocks noChangeAspect="1" noChangeArrowheads="1"/>
            </p:cNvPicPr>
            <p:nvPr/>
          </p:nvPicPr>
          <p:blipFill>
            <a:blip r:embed="rId1" cstate="print"/>
            <a:srcRect r="67051" b="-15125"/>
            <a:stretch>
              <a:fillRect/>
            </a:stretch>
          </p:blipFill>
          <p:spPr bwMode="auto">
            <a:xfrm>
              <a:off x="5009774" y="3657816"/>
              <a:ext cx="125535" cy="115091"/>
            </a:xfrm>
            <a:prstGeom prst="rect">
              <a:avLst/>
            </a:prstGeom>
            <a:noFill/>
            <a:ln>
              <a:noFill/>
            </a:ln>
            <a:effectLst>
              <a:outerShdw blurRad="50800" dist="38100" dir="2700000" algn="tl" rotWithShape="0">
                <a:prstClr val="black">
                  <a:alpha val="40000"/>
                </a:prstClr>
              </a:outerShdw>
            </a:effectLst>
          </p:spPr>
        </p:pic>
        <p:pic>
          <p:nvPicPr>
            <p:cNvPr id="463" name="Picture 9" descr="8"/>
            <p:cNvPicPr>
              <a:picLocks noChangeAspect="1" noChangeArrowheads="1"/>
            </p:cNvPicPr>
            <p:nvPr/>
          </p:nvPicPr>
          <p:blipFill>
            <a:blip r:embed="rId1" cstate="print"/>
            <a:srcRect r="67051" b="-15125"/>
            <a:stretch>
              <a:fillRect/>
            </a:stretch>
          </p:blipFill>
          <p:spPr bwMode="auto">
            <a:xfrm>
              <a:off x="5451511" y="3260408"/>
              <a:ext cx="125535" cy="115091"/>
            </a:xfrm>
            <a:prstGeom prst="rect">
              <a:avLst/>
            </a:prstGeom>
            <a:noFill/>
            <a:ln>
              <a:noFill/>
            </a:ln>
            <a:effectLst>
              <a:outerShdw blurRad="50800" dist="38100" dir="2700000" algn="tl" rotWithShape="0">
                <a:prstClr val="black">
                  <a:alpha val="40000"/>
                </a:prstClr>
              </a:outerShdw>
            </a:effectLst>
          </p:spPr>
        </p:pic>
      </p:grpSp>
      <p:sp>
        <p:nvSpPr>
          <p:cNvPr id="465" name="圆角矩形 464"/>
          <p:cNvSpPr/>
          <p:nvPr/>
        </p:nvSpPr>
        <p:spPr bwMode="auto">
          <a:xfrm>
            <a:off x="472962" y="1238497"/>
            <a:ext cx="2792956" cy="243644"/>
          </a:xfrm>
          <a:prstGeom prst="roundRect">
            <a:avLst>
              <a:gd name="adj" fmla="val 0"/>
            </a:avLst>
          </a:prstGeom>
          <a:solidFill>
            <a:srgbClr val="B90000"/>
          </a:solidFill>
          <a:scene3d>
            <a:camera prst="orthographicFront">
              <a:rot lat="0" lon="0" rev="0"/>
            </a:camera>
            <a:lightRig rig="threePt" dir="t">
              <a:rot lat="0" lon="0" rev="1200000"/>
            </a:lightRig>
          </a:scene3d>
          <a:sp3d/>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90" eaLnBrk="0" hangingPunct="0">
              <a:buClr>
                <a:srgbClr val="000000">
                  <a:lumMod val="85000"/>
                  <a:lumOff val="15000"/>
                </a:srgbClr>
              </a:buClr>
              <a:buSzPct val="60000"/>
              <a:buFont typeface="Wingdings" panose="05000000000000000000" pitchFamily="2" charset="2"/>
              <a:buChar char="l"/>
            </a:pPr>
            <a:endParaRPr lang="zh-CN" altLang="en-US" sz="1200" dirty="0" smtClean="0">
              <a:solidFill>
                <a:prstClr val="white"/>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466" name="TextBox 465"/>
          <p:cNvSpPr txBox="1"/>
          <p:nvPr/>
        </p:nvSpPr>
        <p:spPr bwMode="auto">
          <a:xfrm>
            <a:off x="1476848" y="1264623"/>
            <a:ext cx="668077" cy="221187"/>
          </a:xfrm>
          <a:prstGeom prst="rect">
            <a:avLst/>
          </a:prstGeom>
          <a:noFill/>
          <a:ln w="9525">
            <a:noFill/>
            <a:miter lim="800000"/>
          </a:ln>
        </p:spPr>
        <p:txBody>
          <a:bodyPr wrap="none" lIns="51408" tIns="25704" rIns="51408" bIns="25704" rtlCol="0">
            <a:spAutoFit/>
          </a:bodyPr>
          <a:lstStyle/>
          <a:p>
            <a:pPr algn="ctr"/>
            <a:r>
              <a:rPr lang="zh-CN" altLang="en-US" sz="1100" b="1" dirty="0" smtClean="0">
                <a:solidFill>
                  <a:srgbClr val="FFFFFF"/>
                </a:solidFill>
                <a:latin typeface="微软雅黑" panose="020B0503020204020204" charset="-122"/>
                <a:ea typeface="微软雅黑" panose="020B0503020204020204" charset="-122"/>
              </a:rPr>
              <a:t>校企合作</a:t>
            </a:r>
            <a:endParaRPr lang="zh-CN" altLang="en-US" sz="1100" b="1" dirty="0">
              <a:solidFill>
                <a:srgbClr val="FFFFFF"/>
              </a:solidFill>
              <a:latin typeface="微软雅黑" panose="020B0503020204020204" charset="-122"/>
              <a:ea typeface="微软雅黑" panose="020B0503020204020204" charset="-122"/>
            </a:endParaRPr>
          </a:p>
        </p:txBody>
      </p:sp>
      <p:sp>
        <p:nvSpPr>
          <p:cNvPr id="468" name="圆角矩形 467"/>
          <p:cNvSpPr/>
          <p:nvPr/>
        </p:nvSpPr>
        <p:spPr bwMode="auto">
          <a:xfrm>
            <a:off x="472962" y="1480312"/>
            <a:ext cx="2792956" cy="484730"/>
          </a:xfrm>
          <a:prstGeom prst="roundRect">
            <a:avLst>
              <a:gd name="adj" fmla="val 0"/>
            </a:avLst>
          </a:prstGeom>
          <a:solidFill>
            <a:srgbClr val="F9F9F9"/>
          </a:solidFill>
          <a:ln w="9525" algn="ctr">
            <a:noFill/>
            <a:round/>
          </a:ln>
          <a:effectLst>
            <a:outerShdw blurRad="63500" sx="101000" sy="101000" algn="ctr" rotWithShape="0">
              <a:prstClr val="black">
                <a:alpha val="20000"/>
              </a:prstClr>
            </a:outerShdw>
            <a:softEdge rad="12700"/>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wrap="none" lIns="68562" tIns="34281" rIns="68562" bIns="34281" anchor="ctr"/>
          <a:lstStyle/>
          <a:p>
            <a:pPr algn="ctr" defTabSz="513715" eaLnBrk="0" hangingPunct="0">
              <a:buClr>
                <a:srgbClr val="000000">
                  <a:lumMod val="85000"/>
                  <a:lumOff val="15000"/>
                </a:srgbClr>
              </a:buClr>
              <a:buSzPct val="60000"/>
              <a:buFont typeface="Wingdings" panose="05000000000000000000" pitchFamily="2" charset="2"/>
              <a:buChar char="l"/>
              <a:defRPr/>
            </a:pPr>
            <a:endParaRPr lang="zh-CN" altLang="en-US" sz="1200" kern="0" dirty="0" smtClean="0">
              <a:solidFill>
                <a:srgbClr val="5F5F5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472" name="圆角矩形 471"/>
          <p:cNvSpPr/>
          <p:nvPr/>
        </p:nvSpPr>
        <p:spPr bwMode="auto">
          <a:xfrm>
            <a:off x="472962" y="2236544"/>
            <a:ext cx="2792956" cy="764224"/>
          </a:xfrm>
          <a:prstGeom prst="roundRect">
            <a:avLst>
              <a:gd name="adj" fmla="val 0"/>
            </a:avLst>
          </a:prstGeom>
          <a:solidFill>
            <a:srgbClr val="F9F9F9"/>
          </a:solidFill>
          <a:ln w="9525" algn="ctr">
            <a:noFill/>
            <a:round/>
          </a:ln>
          <a:effectLst>
            <a:outerShdw blurRad="63500" sx="101000" sy="101000" algn="ctr" rotWithShape="0">
              <a:prstClr val="black">
                <a:alpha val="20000"/>
              </a:prstClr>
            </a:outerShdw>
            <a:softEdge rad="12700"/>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wrap="none" lIns="68562" tIns="34281" rIns="68562" bIns="34281" anchor="ctr"/>
          <a:lstStyle/>
          <a:p>
            <a:pPr algn="ctr" defTabSz="513715" eaLnBrk="0" hangingPunct="0">
              <a:buClr>
                <a:srgbClr val="000000">
                  <a:lumMod val="85000"/>
                  <a:lumOff val="15000"/>
                </a:srgbClr>
              </a:buClr>
              <a:buSzPct val="60000"/>
              <a:buFont typeface="Wingdings" panose="05000000000000000000" pitchFamily="2" charset="2"/>
              <a:buChar char="l"/>
              <a:defRPr/>
            </a:pPr>
            <a:endParaRPr lang="zh-CN" altLang="en-US" sz="1200" kern="0" dirty="0" smtClean="0">
              <a:solidFill>
                <a:srgbClr val="5F5F5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473" name="矩形 472"/>
          <p:cNvSpPr/>
          <p:nvPr/>
        </p:nvSpPr>
        <p:spPr>
          <a:xfrm>
            <a:off x="492427" y="2243263"/>
            <a:ext cx="2737899" cy="778071"/>
          </a:xfrm>
          <a:prstGeom prst="rect">
            <a:avLst/>
          </a:prstGeom>
        </p:spPr>
        <p:txBody>
          <a:bodyPr wrap="square" lIns="51408" tIns="25704" rIns="51408" bIns="25704">
            <a:spAutoFit/>
          </a:bodyPr>
          <a:lstStyle/>
          <a:p>
            <a:pPr marL="98425" indent="-98425" defTabSz="728345">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国际交流（</a:t>
            </a:r>
            <a:r>
              <a:rPr lang="en-US" altLang="zh-CN" sz="800" dirty="0" smtClean="0">
                <a:solidFill>
                  <a:srgbClr val="000000"/>
                </a:solidFill>
                <a:latin typeface="微软雅黑" panose="020B0503020204020204" charset="-122"/>
                <a:ea typeface="微软雅黑" panose="020B0503020204020204" charset="-122"/>
              </a:rPr>
              <a:t>20</a:t>
            </a:r>
            <a:r>
              <a:rPr lang="zh-CN" altLang="en-US" sz="800" dirty="0" smtClean="0">
                <a:solidFill>
                  <a:srgbClr val="000000"/>
                </a:solidFill>
                <a:latin typeface="微软雅黑" panose="020B0503020204020204" charset="-122"/>
                <a:ea typeface="微软雅黑" panose="020B0503020204020204" charset="-122"/>
              </a:rPr>
              <a:t>多场）</a:t>
            </a:r>
            <a:endParaRPr lang="en-US" altLang="zh-CN" sz="800" dirty="0" smtClean="0">
              <a:solidFill>
                <a:srgbClr val="000000"/>
              </a:solidFill>
              <a:latin typeface="微软雅黑" panose="020B0503020204020204" charset="-122"/>
              <a:ea typeface="微软雅黑" panose="020B0503020204020204" charset="-122"/>
            </a:endParaRPr>
          </a:p>
          <a:p>
            <a:pPr marL="98425" indent="-98425" defTabSz="728345">
              <a:lnSpc>
                <a:spcPct val="120000"/>
              </a:lnSpc>
              <a:buClr>
                <a:srgbClr val="FFFFFF">
                  <a:lumMod val="50000"/>
                </a:srgbClr>
              </a:buClr>
              <a:buSzPct val="100000"/>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卢森堡大学</a:t>
            </a:r>
            <a:r>
              <a:rPr lang="en-US" altLang="zh-CN" sz="800" dirty="0" smtClean="0">
                <a:solidFill>
                  <a:srgbClr val="000000"/>
                </a:solidFill>
                <a:latin typeface="微软雅黑" panose="020B0503020204020204" charset="-122"/>
                <a:ea typeface="微软雅黑" panose="020B0503020204020204" charset="-122"/>
              </a:rPr>
              <a:t>\</a:t>
            </a:r>
            <a:r>
              <a:rPr lang="zh-CN" altLang="en-US" sz="800" dirty="0" smtClean="0">
                <a:solidFill>
                  <a:srgbClr val="000000"/>
                </a:solidFill>
                <a:latin typeface="微软雅黑" panose="020B0503020204020204" charset="-122"/>
                <a:ea typeface="微软雅黑" panose="020B0503020204020204" charset="-122"/>
              </a:rPr>
              <a:t>麻省理工</a:t>
            </a:r>
            <a:r>
              <a:rPr lang="en-US" altLang="zh-CN" sz="800" dirty="0" smtClean="0">
                <a:solidFill>
                  <a:srgbClr val="000000"/>
                </a:solidFill>
                <a:latin typeface="微软雅黑" panose="020B0503020204020204" charset="-122"/>
                <a:ea typeface="微软雅黑" panose="020B0503020204020204" charset="-122"/>
              </a:rPr>
              <a:t>\</a:t>
            </a:r>
            <a:r>
              <a:rPr lang="zh-CN" altLang="en-US" sz="800" dirty="0" smtClean="0">
                <a:solidFill>
                  <a:srgbClr val="000000"/>
                </a:solidFill>
                <a:latin typeface="微软雅黑" panose="020B0503020204020204" charset="-122"/>
                <a:ea typeface="微软雅黑" panose="020B0503020204020204" charset="-122"/>
              </a:rPr>
              <a:t>纽卡斯尔大学</a:t>
            </a:r>
            <a:endParaRPr lang="en-US" altLang="zh-CN" sz="800" dirty="0" smtClean="0">
              <a:solidFill>
                <a:srgbClr val="000000"/>
              </a:solidFill>
              <a:latin typeface="微软雅黑" panose="020B0503020204020204" charset="-122"/>
              <a:ea typeface="微软雅黑" panose="020B0503020204020204" charset="-122"/>
            </a:endParaRPr>
          </a:p>
          <a:p>
            <a:pPr marL="98425" indent="-98425" defTabSz="728345">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国内交流（上百场）</a:t>
            </a:r>
            <a:endParaRPr lang="en-US" altLang="zh-CN" sz="800" dirty="0" smtClean="0">
              <a:solidFill>
                <a:srgbClr val="000000"/>
              </a:solidFill>
              <a:latin typeface="微软雅黑" panose="020B0503020204020204" charset="-122"/>
              <a:ea typeface="微软雅黑" panose="020B0503020204020204" charset="-122"/>
            </a:endParaRPr>
          </a:p>
          <a:p>
            <a:pPr marL="98425" indent="-98425" defTabSz="728345">
              <a:lnSpc>
                <a:spcPct val="120000"/>
              </a:lnSpc>
              <a:buClr>
                <a:srgbClr val="FFFFFF">
                  <a:lumMod val="50000"/>
                </a:srgbClr>
              </a:buClr>
              <a:buSzPct val="100000"/>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大型：</a:t>
            </a:r>
            <a:r>
              <a:rPr lang="en-US" altLang="zh-CN" sz="800" dirty="0" smtClean="0">
                <a:solidFill>
                  <a:srgbClr val="000000"/>
                </a:solidFill>
                <a:latin typeface="微软雅黑" panose="020B0503020204020204" charset="-122"/>
                <a:ea typeface="微软雅黑" panose="020B0503020204020204" charset="-122"/>
              </a:rPr>
              <a:t>CERNET</a:t>
            </a:r>
            <a:r>
              <a:rPr lang="zh-CN" altLang="en-US" sz="800" dirty="0" smtClean="0">
                <a:solidFill>
                  <a:srgbClr val="000000"/>
                </a:solidFill>
                <a:latin typeface="微软雅黑" panose="020B0503020204020204" charset="-122"/>
                <a:ea typeface="微软雅黑" panose="020B0503020204020204" charset="-122"/>
              </a:rPr>
              <a:t>年会，湖工大现场会</a:t>
            </a:r>
            <a:endParaRPr lang="en-US" altLang="zh-CN" sz="800" dirty="0" smtClean="0">
              <a:solidFill>
                <a:srgbClr val="000000"/>
              </a:solidFill>
              <a:latin typeface="微软雅黑" panose="020B0503020204020204" charset="-122"/>
              <a:ea typeface="微软雅黑" panose="020B0503020204020204" charset="-122"/>
            </a:endParaRPr>
          </a:p>
          <a:p>
            <a:pPr marL="98425" indent="-98425" defTabSz="728345">
              <a:lnSpc>
                <a:spcPct val="120000"/>
              </a:lnSpc>
              <a:buClr>
                <a:srgbClr val="FFFFFF">
                  <a:lumMod val="50000"/>
                </a:srgbClr>
              </a:buClr>
              <a:buSzPct val="100000"/>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小型：样板点参观、小型研讨活动</a:t>
            </a:r>
            <a:endParaRPr lang="en-US" altLang="zh-CN" sz="800" dirty="0" smtClean="0">
              <a:solidFill>
                <a:srgbClr val="000000"/>
              </a:solidFill>
              <a:latin typeface="微软雅黑" panose="020B0503020204020204" charset="-122"/>
              <a:ea typeface="微软雅黑" panose="020B0503020204020204" charset="-122"/>
            </a:endParaRPr>
          </a:p>
        </p:txBody>
      </p:sp>
      <p:sp>
        <p:nvSpPr>
          <p:cNvPr id="474" name="圆角矩形 473"/>
          <p:cNvSpPr/>
          <p:nvPr/>
        </p:nvSpPr>
        <p:spPr bwMode="auto">
          <a:xfrm>
            <a:off x="472962" y="3039937"/>
            <a:ext cx="2792956" cy="243644"/>
          </a:xfrm>
          <a:prstGeom prst="roundRect">
            <a:avLst>
              <a:gd name="adj" fmla="val 0"/>
            </a:avLst>
          </a:prstGeom>
          <a:solidFill>
            <a:srgbClr val="B90000"/>
          </a:solidFill>
          <a:scene3d>
            <a:camera prst="orthographicFront">
              <a:rot lat="0" lon="0" rev="0"/>
            </a:camera>
            <a:lightRig rig="threePt" dir="t">
              <a:rot lat="0" lon="0" rev="1200000"/>
            </a:lightRig>
          </a:scene3d>
          <a:sp3d/>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90" eaLnBrk="0" hangingPunct="0">
              <a:buClr>
                <a:srgbClr val="000000">
                  <a:lumMod val="85000"/>
                  <a:lumOff val="15000"/>
                </a:srgbClr>
              </a:buClr>
              <a:buSzPct val="60000"/>
              <a:buFont typeface="Wingdings" panose="05000000000000000000" pitchFamily="2" charset="2"/>
              <a:buChar char="l"/>
            </a:pPr>
            <a:endParaRPr lang="zh-CN" altLang="en-US" sz="1200" dirty="0" smtClean="0">
              <a:solidFill>
                <a:prstClr val="white"/>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475" name="TextBox 474"/>
          <p:cNvSpPr txBox="1"/>
          <p:nvPr/>
        </p:nvSpPr>
        <p:spPr bwMode="auto">
          <a:xfrm>
            <a:off x="1476848" y="3055416"/>
            <a:ext cx="668077" cy="221187"/>
          </a:xfrm>
          <a:prstGeom prst="rect">
            <a:avLst/>
          </a:prstGeom>
          <a:noFill/>
          <a:ln w="9525">
            <a:noFill/>
            <a:miter lim="800000"/>
          </a:ln>
        </p:spPr>
        <p:txBody>
          <a:bodyPr wrap="none" lIns="51408" tIns="25704" rIns="51408" bIns="25704" rtlCol="0">
            <a:spAutoFit/>
          </a:bodyPr>
          <a:lstStyle/>
          <a:p>
            <a:pPr algn="ctr"/>
            <a:r>
              <a:rPr lang="zh-CN" altLang="en-US" sz="1100" b="1" dirty="0" smtClean="0">
                <a:solidFill>
                  <a:srgbClr val="FFFFFF"/>
                </a:solidFill>
                <a:latin typeface="微软雅黑" panose="020B0503020204020204" charset="-122"/>
                <a:ea typeface="微软雅黑" panose="020B0503020204020204" charset="-122"/>
              </a:rPr>
              <a:t>成功实践</a:t>
            </a:r>
            <a:endParaRPr lang="zh-CN" altLang="en-US" sz="1100" b="1" dirty="0">
              <a:solidFill>
                <a:srgbClr val="FFFFFF"/>
              </a:solidFill>
              <a:latin typeface="微软雅黑" panose="020B0503020204020204" charset="-122"/>
              <a:ea typeface="微软雅黑" panose="020B0503020204020204" charset="-122"/>
            </a:endParaRPr>
          </a:p>
        </p:txBody>
      </p:sp>
      <p:sp>
        <p:nvSpPr>
          <p:cNvPr id="476" name="圆角矩形 475"/>
          <p:cNvSpPr/>
          <p:nvPr/>
        </p:nvSpPr>
        <p:spPr bwMode="auto">
          <a:xfrm>
            <a:off x="472962" y="3281434"/>
            <a:ext cx="2792956" cy="737071"/>
          </a:xfrm>
          <a:prstGeom prst="roundRect">
            <a:avLst>
              <a:gd name="adj" fmla="val 0"/>
            </a:avLst>
          </a:prstGeom>
          <a:solidFill>
            <a:srgbClr val="F9F9F9"/>
          </a:solidFill>
          <a:ln w="9525" algn="ctr">
            <a:noFill/>
            <a:round/>
          </a:ln>
          <a:effectLst>
            <a:outerShdw blurRad="63500" sx="101000" sy="101000" algn="ctr" rotWithShape="0">
              <a:prstClr val="black">
                <a:alpha val="20000"/>
              </a:prstClr>
            </a:outerShdw>
            <a:softEdge rad="12700"/>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wrap="none" lIns="68562" tIns="34281" rIns="68562" bIns="34281" anchor="ctr"/>
          <a:lstStyle/>
          <a:p>
            <a:pPr algn="ctr" defTabSz="513715" eaLnBrk="0" hangingPunct="0">
              <a:buClr>
                <a:srgbClr val="000000">
                  <a:lumMod val="85000"/>
                  <a:lumOff val="15000"/>
                </a:srgbClr>
              </a:buClr>
              <a:buSzPct val="60000"/>
              <a:buFont typeface="Wingdings" panose="05000000000000000000" pitchFamily="2" charset="2"/>
              <a:buChar char="l"/>
              <a:defRPr/>
            </a:pPr>
            <a:endParaRPr lang="zh-CN" altLang="en-US" sz="1200" kern="0" dirty="0" smtClean="0">
              <a:solidFill>
                <a:srgbClr val="5F5F5F"/>
              </a:solidFill>
              <a:latin typeface="微软雅黑" panose="020B0503020204020204" charset="-122"/>
              <a:ea typeface="微软雅黑" panose="020B0503020204020204" charset="-122"/>
              <a:cs typeface="Arial" panose="020B0604020202020204" pitchFamily="34" charset="0"/>
              <a:sym typeface="Arial" panose="020B0604020202020204"/>
            </a:endParaRPr>
          </a:p>
        </p:txBody>
      </p:sp>
      <p:sp>
        <p:nvSpPr>
          <p:cNvPr id="477" name="矩形 476"/>
          <p:cNvSpPr/>
          <p:nvPr/>
        </p:nvSpPr>
        <p:spPr>
          <a:xfrm>
            <a:off x="486554" y="3282155"/>
            <a:ext cx="2746877" cy="630338"/>
          </a:xfrm>
          <a:prstGeom prst="rect">
            <a:avLst/>
          </a:prstGeom>
        </p:spPr>
        <p:txBody>
          <a:bodyPr wrap="square" lIns="51408" tIns="25704" rIns="51408" bIns="25704">
            <a:spAutoFit/>
          </a:bodyPr>
          <a:lstStyle/>
          <a:p>
            <a:pPr marL="98425" lvl="2" indent="-98425" defTabSz="728345" eaLnBrk="0" hangingPunct="0">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承建国家级教育科研骨干网、省级城域网（四川、上海）</a:t>
            </a:r>
            <a:endParaRPr lang="en-US" altLang="zh-CN" sz="800" dirty="0" smtClean="0">
              <a:solidFill>
                <a:srgbClr val="000000"/>
              </a:solidFill>
              <a:latin typeface="微软雅黑" panose="020B0503020204020204" charset="-122"/>
              <a:ea typeface="微软雅黑" panose="020B0503020204020204" charset="-122"/>
            </a:endParaRPr>
          </a:p>
          <a:p>
            <a:pPr marL="98425" lvl="2" indent="-98425" defTabSz="728345" eaLnBrk="0" hangingPunct="0">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突破</a:t>
            </a:r>
            <a:r>
              <a:rPr lang="en-US" altLang="zh-CN" sz="800" dirty="0" smtClean="0">
                <a:solidFill>
                  <a:srgbClr val="000000"/>
                </a:solidFill>
                <a:latin typeface="微软雅黑" panose="020B0503020204020204" charset="-122"/>
                <a:ea typeface="微软雅黑" panose="020B0503020204020204" charset="-122"/>
              </a:rPr>
              <a:t>985/211</a:t>
            </a:r>
            <a:r>
              <a:rPr lang="zh-CN" altLang="en-US" sz="800" dirty="0" smtClean="0">
                <a:solidFill>
                  <a:srgbClr val="000000"/>
                </a:solidFill>
                <a:latin typeface="微软雅黑" panose="020B0503020204020204" charset="-122"/>
                <a:ea typeface="微软雅黑" panose="020B0503020204020204" charset="-122"/>
              </a:rPr>
              <a:t>高校</a:t>
            </a:r>
            <a:r>
              <a:rPr lang="en-US" altLang="zh-CN" sz="800" dirty="0" smtClean="0">
                <a:solidFill>
                  <a:srgbClr val="000000"/>
                </a:solidFill>
                <a:latin typeface="微软雅黑" panose="020B0503020204020204" charset="-122"/>
                <a:ea typeface="微软雅黑" panose="020B0503020204020204" charset="-122"/>
              </a:rPr>
              <a:t>30</a:t>
            </a:r>
            <a:r>
              <a:rPr lang="zh-CN" altLang="en-US" sz="800" dirty="0" smtClean="0">
                <a:solidFill>
                  <a:srgbClr val="000000"/>
                </a:solidFill>
                <a:latin typeface="微软雅黑" panose="020B0503020204020204" charset="-122"/>
                <a:ea typeface="微软雅黑" panose="020B0503020204020204" charset="-122"/>
              </a:rPr>
              <a:t>多所，清华大学、北京大学、南京大学、东南大学、南开大学、西安交大、中央民大、中南财大、中国科大等</a:t>
            </a:r>
            <a:endParaRPr lang="en-US" altLang="zh-CN" sz="800" dirty="0" smtClean="0">
              <a:solidFill>
                <a:srgbClr val="000000"/>
              </a:solidFill>
              <a:latin typeface="微软雅黑" panose="020B0503020204020204" charset="-122"/>
              <a:ea typeface="微软雅黑" panose="020B0503020204020204" charset="-122"/>
            </a:endParaRPr>
          </a:p>
        </p:txBody>
      </p:sp>
      <p:grpSp>
        <p:nvGrpSpPr>
          <p:cNvPr id="4" name="组合 101"/>
          <p:cNvGrpSpPr/>
          <p:nvPr/>
        </p:nvGrpSpPr>
        <p:grpSpPr>
          <a:xfrm>
            <a:off x="3203848" y="1167594"/>
            <a:ext cx="1882312" cy="2326476"/>
            <a:chOff x="7252132" y="1258213"/>
            <a:chExt cx="1819664" cy="3147234"/>
          </a:xfrm>
        </p:grpSpPr>
        <p:sp>
          <p:nvSpPr>
            <p:cNvPr id="103" name="圆角矩形 102"/>
            <p:cNvSpPr/>
            <p:nvPr/>
          </p:nvSpPr>
          <p:spPr bwMode="auto">
            <a:xfrm>
              <a:off x="7252132" y="1258213"/>
              <a:ext cx="1819664" cy="2478486"/>
            </a:xfrm>
            <a:prstGeom prst="roundRect">
              <a:avLst>
                <a:gd name="adj" fmla="val 5984"/>
              </a:avLst>
            </a:prstGeom>
            <a:solidFill>
              <a:schemeClr val="bg1">
                <a:lumMod val="85000"/>
              </a:schemeClr>
            </a:solidFill>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104" name="矩形 103"/>
            <p:cNvSpPr/>
            <p:nvPr/>
          </p:nvSpPr>
          <p:spPr>
            <a:xfrm>
              <a:off x="7274359" y="1345222"/>
              <a:ext cx="1748237" cy="3060225"/>
            </a:xfrm>
            <a:prstGeom prst="rect">
              <a:avLst/>
            </a:prstGeom>
          </p:spPr>
          <p:txBody>
            <a:bodyPr wrap="square">
              <a:spAutoFit/>
            </a:bodyPr>
            <a:lstStyle/>
            <a:p>
              <a:pPr algn="ctr">
                <a:lnSpc>
                  <a:spcPct val="150000"/>
                </a:lnSpc>
              </a:pPr>
              <a:r>
                <a:rPr lang="zh-CN" altLang="en-US" sz="1400" b="1" dirty="0" smtClean="0">
                  <a:solidFill>
                    <a:srgbClr val="C00000"/>
                  </a:solidFill>
                  <a:latin typeface="微软雅黑" panose="020B0503020204020204" charset="-122"/>
                  <a:ea typeface="微软雅黑" panose="020B0503020204020204" charset="-122"/>
                  <a:sym typeface="Arial" panose="020B0604020202020204"/>
                </a:rPr>
                <a:t>中国区</a:t>
              </a:r>
              <a:endParaRPr lang="zh-CN" altLang="en-US" sz="14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1100" dirty="0" smtClean="0">
                  <a:solidFill>
                    <a:srgbClr val="000000"/>
                  </a:solidFill>
                  <a:latin typeface="微软雅黑" panose="020B0503020204020204" charset="-122"/>
                  <a:ea typeface="微软雅黑" panose="020B0503020204020204" charset="-122"/>
                  <a:sym typeface="Arial" panose="020B0604020202020204"/>
                </a:rPr>
                <a:t> </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资助国内高校</a:t>
              </a:r>
              <a:r>
                <a:rPr lang="en-US" altLang="zh-CN" sz="1200" dirty="0" smtClean="0">
                  <a:solidFill>
                    <a:srgbClr val="C00000"/>
                  </a:solidFill>
                  <a:latin typeface="微软雅黑" panose="020B0503020204020204" charset="-122"/>
                  <a:ea typeface="微软雅黑" panose="020B0503020204020204" charset="-122"/>
                  <a:sym typeface="Arial" panose="020B0604020202020204"/>
                </a:rPr>
                <a:t>200</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多个创新研究项目</a:t>
              </a:r>
              <a:endParaRPr lang="en-US" altLang="zh-CN" sz="1100" dirty="0" smtClean="0">
                <a:solidFill>
                  <a:srgbClr val="0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1100" dirty="0" smtClean="0">
                  <a:solidFill>
                    <a:srgbClr val="000000"/>
                  </a:solidFill>
                  <a:latin typeface="微软雅黑" panose="020B0503020204020204" charset="-122"/>
                  <a:ea typeface="微软雅黑" panose="020B0503020204020204" charset="-122"/>
                  <a:sym typeface="Arial" panose="020B0604020202020204"/>
                </a:rPr>
                <a:t> </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与高校的合作已经产出约</a:t>
              </a:r>
              <a:r>
                <a:rPr lang="en-US" altLang="zh-CN" sz="1200" dirty="0" smtClean="0">
                  <a:solidFill>
                    <a:srgbClr val="C00000"/>
                  </a:solidFill>
                  <a:latin typeface="微软雅黑" panose="020B0503020204020204" charset="-122"/>
                  <a:ea typeface="微软雅黑" panose="020B0503020204020204" charset="-122"/>
                  <a:sym typeface="Arial" panose="020B0604020202020204"/>
                </a:rPr>
                <a:t>1200</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多件创新专利技术</a:t>
              </a:r>
              <a:endParaRPr lang="en-US" altLang="zh-CN" sz="1100" dirty="0" smtClean="0">
                <a:solidFill>
                  <a:srgbClr val="0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en-US" altLang="zh-CN" sz="1100" dirty="0" smtClean="0">
                  <a:solidFill>
                    <a:srgbClr val="000000"/>
                  </a:solidFill>
                  <a:latin typeface="微软雅黑" panose="020B0503020204020204" charset="-122"/>
                  <a:ea typeface="微软雅黑" panose="020B0503020204020204" charset="-122"/>
                  <a:sym typeface="Arial" panose="020B0604020202020204"/>
                </a:rPr>
                <a:t> </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促进高校研究成果产业化</a:t>
              </a:r>
              <a:r>
                <a:rPr lang="zh-CN" altLang="en-US" sz="1100" dirty="0" smtClean="0">
                  <a:solidFill>
                    <a:srgbClr val="000000"/>
                  </a:solidFill>
                  <a:latin typeface="微软雅黑" panose="020B0503020204020204" charset="-122"/>
                  <a:ea typeface="微软雅黑" panose="020B0503020204020204" charset="-122"/>
                  <a:sym typeface="Arial" panose="020B0604020202020204"/>
                </a:rPr>
                <a:t>，</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约</a:t>
              </a:r>
              <a:r>
                <a:rPr lang="en-US" altLang="zh-CN" sz="1200" dirty="0" smtClean="0">
                  <a:solidFill>
                    <a:srgbClr val="C00000"/>
                  </a:solidFill>
                  <a:latin typeface="微软雅黑" panose="020B0503020204020204" charset="-122"/>
                  <a:ea typeface="微软雅黑" panose="020B0503020204020204" charset="-122"/>
                  <a:sym typeface="Arial" panose="020B0604020202020204"/>
                </a:rPr>
                <a:t>1900</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多个项目合作成果</a:t>
              </a:r>
              <a:r>
                <a:rPr lang="zh-CN" altLang="en-US" sz="1100" dirty="0" smtClean="0">
                  <a:solidFill>
                    <a:srgbClr val="000000"/>
                  </a:solidFill>
                  <a:latin typeface="微软雅黑" panose="020B0503020204020204" charset="-122"/>
                  <a:ea typeface="微软雅黑" panose="020B0503020204020204" charset="-122"/>
                  <a:sym typeface="Arial" panose="020B0604020202020204"/>
                </a:rPr>
                <a:t>产业化</a:t>
              </a:r>
              <a:endParaRPr lang="zh-CN" altLang="en-US" sz="1100" dirty="0" smtClean="0">
                <a:solidFill>
                  <a:srgbClr val="000000"/>
                </a:solidFill>
                <a:latin typeface="微软雅黑" panose="020B0503020204020204" charset="-122"/>
                <a:ea typeface="微软雅黑" panose="020B0503020204020204" charset="-122"/>
                <a:sym typeface="Arial" panose="020B0604020202020204"/>
              </a:endParaRPr>
            </a:p>
          </p:txBody>
        </p:sp>
      </p:grpSp>
      <p:grpSp>
        <p:nvGrpSpPr>
          <p:cNvPr id="5" name="组合 104"/>
          <p:cNvGrpSpPr/>
          <p:nvPr/>
        </p:nvGrpSpPr>
        <p:grpSpPr>
          <a:xfrm>
            <a:off x="3203848" y="3003799"/>
            <a:ext cx="1892682" cy="953364"/>
            <a:chOff x="511175" y="1258213"/>
            <a:chExt cx="1829689" cy="3481582"/>
          </a:xfrm>
        </p:grpSpPr>
        <p:sp>
          <p:nvSpPr>
            <p:cNvPr id="106" name="圆角矩形 105"/>
            <p:cNvSpPr/>
            <p:nvPr/>
          </p:nvSpPr>
          <p:spPr bwMode="auto">
            <a:xfrm>
              <a:off x="511175" y="1258213"/>
              <a:ext cx="1819664" cy="2926082"/>
            </a:xfrm>
            <a:prstGeom prst="roundRect">
              <a:avLst>
                <a:gd name="adj" fmla="val 8303"/>
              </a:avLst>
            </a:prstGeom>
            <a:solidFill>
              <a:schemeClr val="bg1">
                <a:lumMod val="85000"/>
              </a:schemeClr>
            </a:solidFill>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微软雅黑" panose="020B0503020204020204" charset="-122"/>
                <a:ea typeface="微软雅黑" panose="020B0503020204020204" charset="-122"/>
                <a:sym typeface="Arial" panose="020B0604020202020204"/>
              </a:endParaRPr>
            </a:p>
          </p:txBody>
        </p:sp>
        <p:sp>
          <p:nvSpPr>
            <p:cNvPr id="107" name="矩形 106"/>
            <p:cNvSpPr/>
            <p:nvPr/>
          </p:nvSpPr>
          <p:spPr>
            <a:xfrm>
              <a:off x="515287" y="1283597"/>
              <a:ext cx="1825577" cy="3456198"/>
            </a:xfrm>
            <a:prstGeom prst="rect">
              <a:avLst/>
            </a:prstGeom>
          </p:spPr>
          <p:txBody>
            <a:bodyPr wrap="square">
              <a:spAutoFit/>
            </a:bodyPr>
            <a:lstStyle/>
            <a:p>
              <a:pPr algn="ctr">
                <a:lnSpc>
                  <a:spcPct val="150000"/>
                </a:lnSpc>
              </a:pPr>
              <a:r>
                <a:rPr lang="zh-CN" altLang="en-US" sz="1400" b="1" dirty="0" smtClean="0">
                  <a:solidFill>
                    <a:srgbClr val="C00000"/>
                  </a:solidFill>
                  <a:latin typeface="微软雅黑" panose="020B0503020204020204" charset="-122"/>
                  <a:ea typeface="微软雅黑" panose="020B0503020204020204" charset="-122"/>
                  <a:sym typeface="Arial" panose="020B0604020202020204"/>
                </a:rPr>
                <a:t>网络学院</a:t>
              </a:r>
              <a:endParaRPr lang="en-US" altLang="zh-CN" sz="1400" b="1" dirty="0" smtClean="0">
                <a:solidFill>
                  <a:srgbClr val="C00000"/>
                </a:solidFill>
                <a:latin typeface="微软雅黑" panose="020B0503020204020204" charset="-122"/>
                <a:ea typeface="微软雅黑" panose="020B0503020204020204" charset="-122"/>
                <a:sym typeface="Arial" panose="020B0604020202020204"/>
              </a:endParaRPr>
            </a:p>
            <a:p>
              <a:pPr>
                <a:lnSpc>
                  <a:spcPct val="150000"/>
                </a:lnSpc>
                <a:buFont typeface="Arial" panose="020B0604020202020204" pitchFamily="34" charset="0"/>
                <a:buChar char="•"/>
              </a:pPr>
              <a:r>
                <a:rPr lang="zh-CN" altLang="zh-CN" sz="1100" dirty="0" smtClean="0">
                  <a:solidFill>
                    <a:srgbClr val="000000"/>
                  </a:solidFill>
                  <a:latin typeface="微软雅黑" panose="020B0503020204020204" charset="-122"/>
                  <a:ea typeface="微软雅黑" panose="020B0503020204020204" charset="-122"/>
                  <a:sym typeface="Arial" panose="020B0604020202020204"/>
                </a:rPr>
                <a:t>与</a:t>
              </a:r>
              <a:r>
                <a:rPr lang="zh-CN" altLang="en-US" sz="1100" dirty="0" smtClean="0">
                  <a:solidFill>
                    <a:srgbClr val="000000"/>
                  </a:solidFill>
                  <a:latin typeface="微软雅黑" panose="020B0503020204020204" charset="-122"/>
                  <a:ea typeface="微软雅黑" panose="020B0503020204020204" charset="-122"/>
                  <a:sym typeface="Arial" panose="020B0604020202020204"/>
                </a:rPr>
                <a:t>中国</a:t>
              </a:r>
              <a:r>
                <a:rPr lang="en-US" altLang="zh-CN" sz="1200" dirty="0" smtClean="0">
                  <a:solidFill>
                    <a:srgbClr val="C00000"/>
                  </a:solidFill>
                  <a:latin typeface="微软雅黑" panose="020B0503020204020204" charset="-122"/>
                  <a:ea typeface="微软雅黑" panose="020B0503020204020204" charset="-122"/>
                  <a:sym typeface="Arial" panose="020B0604020202020204"/>
                </a:rPr>
                <a:t>200</a:t>
              </a:r>
              <a:r>
                <a:rPr lang="zh-CN" altLang="zh-CN" sz="1100" dirty="0" smtClean="0">
                  <a:solidFill>
                    <a:srgbClr val="000000"/>
                  </a:solidFill>
                  <a:latin typeface="微软雅黑" panose="020B0503020204020204" charset="-122"/>
                  <a:ea typeface="微软雅黑" panose="020B0503020204020204" charset="-122"/>
                  <a:sym typeface="Arial" panose="020B0604020202020204"/>
                </a:rPr>
                <a:t>所院校开展华为网络学院合作</a:t>
              </a:r>
              <a:endParaRPr lang="en-US" altLang="zh-CN" sz="1100" dirty="0" smtClean="0">
                <a:solidFill>
                  <a:srgbClr val="000000"/>
                </a:solidFill>
                <a:latin typeface="微软雅黑" panose="020B0503020204020204" charset="-122"/>
                <a:ea typeface="微软雅黑" panose="020B0503020204020204" charset="-122"/>
                <a:sym typeface="Arial" panose="020B0604020202020204"/>
              </a:endParaRPr>
            </a:p>
          </p:txBody>
        </p:sp>
      </p:grpSp>
      <p:sp>
        <p:nvSpPr>
          <p:cNvPr id="467" name="矩形 466"/>
          <p:cNvSpPr/>
          <p:nvPr/>
        </p:nvSpPr>
        <p:spPr>
          <a:xfrm>
            <a:off x="467544" y="1480289"/>
            <a:ext cx="2780782" cy="482605"/>
          </a:xfrm>
          <a:prstGeom prst="rect">
            <a:avLst/>
          </a:prstGeom>
        </p:spPr>
        <p:txBody>
          <a:bodyPr wrap="square" lIns="51408" tIns="25704" rIns="51408" bIns="25704">
            <a:spAutoFit/>
          </a:bodyPr>
          <a:lstStyle/>
          <a:p>
            <a:pPr marL="98425" indent="-98425" defTabSz="728345">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华为与清华：</a:t>
            </a:r>
            <a:r>
              <a:rPr lang="en-US" altLang="zh-CN" sz="800" dirty="0" smtClean="0">
                <a:solidFill>
                  <a:srgbClr val="000000"/>
                </a:solidFill>
                <a:latin typeface="微软雅黑" panose="020B0503020204020204" charset="-122"/>
                <a:ea typeface="微软雅黑" panose="020B0503020204020204" charset="-122"/>
              </a:rPr>
              <a:t>IPv6</a:t>
            </a:r>
            <a:r>
              <a:rPr lang="zh-CN" altLang="en-US" sz="800" dirty="0" smtClean="0">
                <a:solidFill>
                  <a:srgbClr val="000000"/>
                </a:solidFill>
                <a:latin typeface="微软雅黑" panose="020B0503020204020204" charset="-122"/>
                <a:ea typeface="微软雅黑" panose="020B0503020204020204" charset="-122"/>
              </a:rPr>
              <a:t>领域研究四个课题，已经验收</a:t>
            </a:r>
            <a:endParaRPr lang="en-US" altLang="zh-CN" sz="800" dirty="0" smtClean="0">
              <a:solidFill>
                <a:srgbClr val="000000"/>
              </a:solidFill>
              <a:latin typeface="微软雅黑" panose="020B0503020204020204" charset="-122"/>
              <a:ea typeface="微软雅黑" panose="020B0503020204020204" charset="-122"/>
            </a:endParaRPr>
          </a:p>
          <a:p>
            <a:pPr marL="98425" indent="-98425" defTabSz="728345">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华为与清华、北邮、电子科技大：</a:t>
            </a:r>
            <a:r>
              <a:rPr lang="en-US" altLang="zh-CN" sz="800" dirty="0" smtClean="0">
                <a:solidFill>
                  <a:srgbClr val="000000"/>
                </a:solidFill>
                <a:latin typeface="微软雅黑" panose="020B0503020204020204" charset="-122"/>
                <a:ea typeface="微软雅黑" panose="020B0503020204020204" charset="-122"/>
              </a:rPr>
              <a:t>SND</a:t>
            </a:r>
            <a:r>
              <a:rPr lang="zh-CN" altLang="en-US" sz="800" dirty="0" smtClean="0">
                <a:solidFill>
                  <a:srgbClr val="000000"/>
                </a:solidFill>
                <a:latin typeface="微软雅黑" panose="020B0503020204020204" charset="-122"/>
                <a:ea typeface="微软雅黑" panose="020B0503020204020204" charset="-122"/>
              </a:rPr>
              <a:t>领域研究</a:t>
            </a:r>
            <a:endParaRPr lang="en-US" altLang="zh-CN" sz="800" dirty="0" smtClean="0">
              <a:solidFill>
                <a:srgbClr val="000000"/>
              </a:solidFill>
              <a:latin typeface="微软雅黑" panose="020B0503020204020204" charset="-122"/>
              <a:ea typeface="微软雅黑" panose="020B0503020204020204" charset="-122"/>
            </a:endParaRPr>
          </a:p>
          <a:p>
            <a:pPr marL="98425" indent="-98425" defTabSz="728345">
              <a:lnSpc>
                <a:spcPct val="120000"/>
              </a:lnSpc>
              <a:buClr>
                <a:srgbClr val="FFFFFF">
                  <a:lumMod val="50000"/>
                </a:srgbClr>
              </a:buClr>
              <a:buSzPct val="100000"/>
              <a:buFont typeface="Arial" panose="020B0604020202020204" pitchFamily="34" charset="0"/>
              <a:buChar char="•"/>
              <a:tabLst>
                <a:tab pos="384175" algn="l"/>
              </a:tabLst>
              <a:defRPr/>
            </a:pPr>
            <a:r>
              <a:rPr lang="zh-CN" altLang="en-US" sz="800" dirty="0" smtClean="0">
                <a:solidFill>
                  <a:srgbClr val="000000"/>
                </a:solidFill>
                <a:latin typeface="微软雅黑" panose="020B0503020204020204" charset="-122"/>
                <a:ea typeface="微软雅黑" panose="020B0503020204020204" charset="-122"/>
              </a:rPr>
              <a:t>华为在中国区开展</a:t>
            </a:r>
            <a:r>
              <a:rPr lang="en-US" altLang="zh-CN" sz="800" dirty="0" smtClean="0">
                <a:solidFill>
                  <a:srgbClr val="000000"/>
                </a:solidFill>
                <a:latin typeface="微软雅黑" panose="020B0503020204020204" charset="-122"/>
                <a:ea typeface="微软雅黑" panose="020B0503020204020204" charset="-122"/>
              </a:rPr>
              <a:t>200</a:t>
            </a:r>
            <a:r>
              <a:rPr lang="zh-CN" altLang="en-US" sz="800" dirty="0" smtClean="0">
                <a:solidFill>
                  <a:srgbClr val="000000"/>
                </a:solidFill>
                <a:latin typeface="微软雅黑" panose="020B0503020204020204" charset="-122"/>
                <a:ea typeface="微软雅黑" panose="020B0503020204020204" charset="-122"/>
              </a:rPr>
              <a:t>所网络学院建设</a:t>
            </a:r>
            <a:endParaRPr lang="en-US" altLang="zh-CN" sz="800" dirty="0" smtClean="0">
              <a:solidFill>
                <a:srgbClr val="000000"/>
              </a:solidFill>
              <a:latin typeface="微软雅黑" panose="020B0503020204020204" charset="-122"/>
              <a:ea typeface="微软雅黑" panose="020B0503020204020204" charset="-122"/>
            </a:endParaRPr>
          </a:p>
        </p:txBody>
      </p:sp>
      <p:sp>
        <p:nvSpPr>
          <p:cNvPr id="84" name="TextBox 83"/>
          <p:cNvSpPr txBox="1"/>
          <p:nvPr/>
        </p:nvSpPr>
        <p:spPr bwMode="auto">
          <a:xfrm>
            <a:off x="1470886" y="2019816"/>
            <a:ext cx="702720" cy="238509"/>
          </a:xfrm>
          <a:prstGeom prst="rect">
            <a:avLst/>
          </a:prstGeom>
          <a:noFill/>
          <a:ln w="9525">
            <a:noFill/>
            <a:miter lim="800000"/>
          </a:ln>
        </p:spPr>
        <p:txBody>
          <a:bodyPr wrap="none" lIns="68562" tIns="34281" rIns="68562" bIns="34281" rtlCol="0">
            <a:spAutoFit/>
          </a:bodyPr>
          <a:lstStyle/>
          <a:p>
            <a:pPr algn="ctr"/>
            <a:r>
              <a:rPr lang="zh-CN" altLang="en-US" sz="1100" b="1" dirty="0" smtClean="0">
                <a:solidFill>
                  <a:srgbClr val="FFFFFF"/>
                </a:solidFill>
                <a:latin typeface="微软雅黑" panose="020B0503020204020204" charset="-122"/>
                <a:ea typeface="微软雅黑" panose="020B0503020204020204" charset="-122"/>
              </a:rPr>
              <a:t>交流研讨</a:t>
            </a:r>
            <a:endParaRPr lang="zh-CN" altLang="en-US" sz="1100" b="1" dirty="0">
              <a:solidFill>
                <a:srgbClr val="FFFFFF"/>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图片 56"/>
          <p:cNvPicPr/>
          <p:nvPr/>
        </p:nvPicPr>
        <p:blipFill>
          <a:blip r:embed="rId1" cstate="screen">
            <a:duotone>
              <a:schemeClr val="accent3">
                <a:shade val="45000"/>
                <a:satMod val="135000"/>
              </a:schemeClr>
              <a:prstClr val="white"/>
            </a:duotone>
            <a:lum contrast="-40000"/>
          </a:blip>
          <a:stretch>
            <a:fillRect/>
          </a:stretch>
        </p:blipFill>
        <p:spPr>
          <a:xfrm>
            <a:off x="4049134" y="969766"/>
            <a:ext cx="4592447" cy="2291024"/>
          </a:xfrm>
          <a:prstGeom prst="rect">
            <a:avLst/>
          </a:prstGeom>
          <a:ln>
            <a:noFill/>
          </a:ln>
          <a:effectLst/>
        </p:spPr>
      </p:pic>
      <p:sp>
        <p:nvSpPr>
          <p:cNvPr id="20483" name="标题 29"/>
          <p:cNvSpPr>
            <a:spLocks noGrp="1"/>
          </p:cNvSpPr>
          <p:nvPr>
            <p:ph type="title"/>
          </p:nvPr>
        </p:nvSpPr>
        <p:spPr bwMode="auto">
          <a:noFill/>
          <a:ln>
            <a:miter lim="800000"/>
          </a:ln>
        </p:spPr>
        <p:txBody>
          <a:bodyPr vert="horz" wrap="square" numCol="1" anchor="t" anchorCtr="0" compatLnSpc="1"/>
          <a:lstStyle/>
          <a:p>
            <a:r>
              <a:rPr lang="zh-CN" altLang="en-US" sz="2400" dirty="0" smtClean="0">
                <a:solidFill>
                  <a:srgbClr val="C00000"/>
                </a:solidFill>
                <a:latin typeface="Arial" panose="020B0604020202020204" pitchFamily="34" charset="0"/>
                <a:ea typeface="微软雅黑" panose="020B0503020204020204" charset="-122"/>
                <a:cs typeface="Arial" panose="020B0604020202020204" pitchFamily="34" charset="0"/>
              </a:rPr>
              <a:t>持续投入，积极参与教育信息化建设</a:t>
            </a:r>
            <a:endParaRPr lang="zh-CN" altLang="en-US" sz="2400" dirty="0" smtClean="0">
              <a:solidFill>
                <a:srgbClr val="C00000"/>
              </a:solidFill>
              <a:latin typeface="Arial" panose="020B0604020202020204" pitchFamily="34" charset="0"/>
              <a:ea typeface="微软雅黑" panose="020B0503020204020204" charset="-122"/>
              <a:cs typeface="Arial" panose="020B0604020202020204" pitchFamily="34" charset="0"/>
            </a:endParaRPr>
          </a:p>
        </p:txBody>
      </p:sp>
      <p:sp>
        <p:nvSpPr>
          <p:cNvPr id="53" name="圆角矩形 2"/>
          <p:cNvSpPr>
            <a:spLocks noChangeArrowheads="1"/>
          </p:cNvSpPr>
          <p:nvPr/>
        </p:nvSpPr>
        <p:spPr bwMode="auto">
          <a:xfrm>
            <a:off x="393085" y="1201124"/>
            <a:ext cx="3598338" cy="3392152"/>
          </a:xfrm>
          <a:prstGeom prst="roundRect">
            <a:avLst>
              <a:gd name="adj" fmla="val 1559"/>
            </a:avLst>
          </a:prstGeom>
          <a:solidFill>
            <a:srgbClr val="F9F9F9"/>
          </a:solidFill>
          <a:ln w="9525" algn="ctr">
            <a:noFill/>
            <a:rou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165" eaLnBrk="0" fontAlgn="auto" hangingPunct="0">
              <a:spcBef>
                <a:spcPts val="0"/>
              </a:spcBef>
              <a:spcAft>
                <a:spcPts val="0"/>
              </a:spcAft>
              <a:buSzPct val="60000"/>
              <a:defRPr/>
            </a:pPr>
            <a:endParaRPr lang="zh-CN" altLang="en-US" sz="500" kern="0" dirty="0">
              <a:solidFill>
                <a:srgbClr val="5F5F5F"/>
              </a:solidFill>
              <a:latin typeface="Arial" panose="020B0604020202020204" pitchFamily="34" charset="0"/>
              <a:ea typeface="华文细黑" pitchFamily="2" charset="-122"/>
              <a:cs typeface="Arial" panose="020B0604020202020204" pitchFamily="34" charset="0"/>
            </a:endParaRPr>
          </a:p>
        </p:txBody>
      </p:sp>
      <p:sp>
        <p:nvSpPr>
          <p:cNvPr id="206" name="TextBox 205"/>
          <p:cNvSpPr txBox="1"/>
          <p:nvPr/>
        </p:nvSpPr>
        <p:spPr>
          <a:xfrm>
            <a:off x="4306888" y="1330293"/>
            <a:ext cx="4535487" cy="3323987"/>
          </a:xfrm>
          <a:prstGeom prst="rect">
            <a:avLst/>
          </a:prstGeom>
          <a:noFill/>
        </p:spPr>
        <p:txBody>
          <a:bodyPr lIns="0" tIns="0" rIns="0" bIns="0">
            <a:spAutoFit/>
          </a:bodyPr>
          <a:lstStyle/>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全国教育骨干网一、二、三期项目</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全国百万级中小学教师远程培训平台</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教育部高等教育司远程沟通平台</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北京市宣武区、崇文区教育城域网</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北京市校校通工程</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上海市教育骨干网</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上海教科网信息中心</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重庆教育城域网</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广州市教育云平台</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西藏教育厅全区多媒体计算机教室项目</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zh-CN" altLang="en-US" sz="1200" b="1" dirty="0" smtClean="0">
                <a:solidFill>
                  <a:srgbClr val="000000">
                    <a:lumMod val="75000"/>
                    <a:lumOff val="25000"/>
                  </a:srgbClr>
                </a:solidFill>
                <a:latin typeface="微软雅黑" panose="020B0503020204020204" charset="-122"/>
                <a:ea typeface="微软雅黑" panose="020B0503020204020204" charset="-122"/>
              </a:rPr>
              <a:t>深圳龙岗区教育局多媒体教室</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a:p>
            <a:pPr marL="180975" indent="-180975">
              <a:lnSpc>
                <a:spcPct val="150000"/>
              </a:lnSpc>
              <a:buClr>
                <a:srgbClr val="000000">
                  <a:lumMod val="50000"/>
                  <a:lumOff val="50000"/>
                </a:srgbClr>
              </a:buClr>
              <a:buSzPct val="60000"/>
              <a:buFont typeface="Wingdings" panose="05000000000000000000" pitchFamily="2" charset="2"/>
              <a:buChar char="l"/>
              <a:defRPr/>
            </a:pPr>
            <a:r>
              <a:rPr lang="en-US" altLang="zh-CN" sz="1200" b="1" dirty="0" smtClean="0">
                <a:solidFill>
                  <a:srgbClr val="000000">
                    <a:lumMod val="75000"/>
                    <a:lumOff val="25000"/>
                  </a:srgbClr>
                </a:solidFill>
                <a:latin typeface="微软雅黑" panose="020B0503020204020204" charset="-122"/>
                <a:ea typeface="微软雅黑" panose="020B0503020204020204" charset="-122"/>
              </a:rPr>
              <a:t>……</a:t>
            </a:r>
            <a:endParaRPr lang="en-US" altLang="zh-CN" sz="1200" b="1" dirty="0" smtClean="0">
              <a:solidFill>
                <a:srgbClr val="000000">
                  <a:lumMod val="75000"/>
                  <a:lumOff val="25000"/>
                </a:srgbClr>
              </a:solidFill>
              <a:latin typeface="微软雅黑" panose="020B0503020204020204" charset="-122"/>
              <a:ea typeface="微软雅黑" panose="020B0503020204020204" charset="-122"/>
            </a:endParaRPr>
          </a:p>
        </p:txBody>
      </p:sp>
      <p:sp>
        <p:nvSpPr>
          <p:cNvPr id="222" name="矩形 221"/>
          <p:cNvSpPr/>
          <p:nvPr/>
        </p:nvSpPr>
        <p:spPr>
          <a:xfrm>
            <a:off x="4384675" y="911193"/>
            <a:ext cx="3817938" cy="330200"/>
          </a:xfrm>
          <a:prstGeom prst="rect">
            <a:avLst/>
          </a:prstGeom>
        </p:spPr>
        <p:txBody>
          <a:bodyPr lIns="67355" tIns="33677" rIns="67355" bIns="33677" anchor="ctr"/>
          <a:lstStyle/>
          <a:p>
            <a:pPr algn="ctr" defTabSz="673100" fontAlgn="auto">
              <a:spcAft>
                <a:spcPts val="0"/>
              </a:spcAft>
              <a:buClr>
                <a:srgbClr val="CC9900"/>
              </a:buClr>
              <a:defRPr/>
            </a:pPr>
            <a:r>
              <a:rPr lang="zh-CN" altLang="en-US" sz="1600" b="1" kern="0" dirty="0" smtClean="0">
                <a:solidFill>
                  <a:srgbClr val="C0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pitchFamily="34" charset="0"/>
              </a:rPr>
              <a:t>华为与教育界开展的广泛合作</a:t>
            </a:r>
            <a:endParaRPr lang="zh-CN" altLang="en-US" sz="1600" b="1" kern="0" dirty="0">
              <a:solidFill>
                <a:srgbClr val="C0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Arial" panose="020B0604020202020204" pitchFamily="34" charset="0"/>
            </a:endParaRPr>
          </a:p>
        </p:txBody>
      </p:sp>
      <p:cxnSp>
        <p:nvCxnSpPr>
          <p:cNvPr id="225" name="直接连接符 224"/>
          <p:cNvCxnSpPr/>
          <p:nvPr/>
        </p:nvCxnSpPr>
        <p:spPr bwMode="auto">
          <a:xfrm>
            <a:off x="4276725" y="1244568"/>
            <a:ext cx="4070350" cy="9525"/>
          </a:xfrm>
          <a:prstGeom prst="line">
            <a:avLst/>
          </a:prstGeom>
          <a:ln w="25400">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cxnSp>
      <p:sp>
        <p:nvSpPr>
          <p:cNvPr id="90" name="圆角矩形 89"/>
          <p:cNvSpPr/>
          <p:nvPr/>
        </p:nvSpPr>
        <p:spPr bwMode="auto">
          <a:xfrm>
            <a:off x="383365" y="994540"/>
            <a:ext cx="3614479" cy="493200"/>
          </a:xfrm>
          <a:prstGeom prst="roundRect">
            <a:avLst>
              <a:gd name="adj" fmla="val 0"/>
            </a:avLst>
          </a:prstGeom>
          <a:solidFill>
            <a:srgbClr val="BC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lIns="22467" tIns="11234" rIns="22467" bIns="11234" anchor="ctr" anchorCtr="1"/>
          <a:lstStyle/>
          <a:p>
            <a:pPr defTabSz="588010" eaLnBrk="0" hangingPunct="0">
              <a:buClr>
                <a:srgbClr val="CC9900"/>
              </a:buClr>
              <a:buFont typeface="Wingdings" panose="05000000000000000000" pitchFamily="2" charset="2"/>
              <a:buChar char="n"/>
              <a:defRPr/>
            </a:pPr>
            <a:endParaRPr lang="zh-CN" altLang="en-US" sz="1400" b="1">
              <a:solidFill>
                <a:prstClr val="white"/>
              </a:solidFill>
              <a:latin typeface="Arial" panose="020B0604020202020204" pitchFamily="34" charset="0"/>
              <a:ea typeface="微软雅黑" panose="020B0503020204020204" charset="-122"/>
              <a:cs typeface="Arial" panose="020B0604020202020204" pitchFamily="34" charset="0"/>
            </a:endParaRPr>
          </a:p>
        </p:txBody>
      </p:sp>
      <p:sp>
        <p:nvSpPr>
          <p:cNvPr id="56" name="矩形 55"/>
          <p:cNvSpPr/>
          <p:nvPr/>
        </p:nvSpPr>
        <p:spPr>
          <a:xfrm>
            <a:off x="624847" y="966477"/>
            <a:ext cx="3094037" cy="554038"/>
          </a:xfrm>
          <a:prstGeom prst="rect">
            <a:avLst/>
          </a:prstGeom>
        </p:spPr>
        <p:txBody>
          <a:bodyPr lIns="67355" tIns="33677" rIns="67355" bIns="33677"/>
          <a:lstStyle/>
          <a:p>
            <a:pPr algn="ctr">
              <a:buClr>
                <a:srgbClr val="CC9900"/>
              </a:buClr>
              <a:defRPr/>
            </a:pPr>
            <a:r>
              <a:rPr lang="zh-CN" altLang="zh-CN" sz="1000" b="1" dirty="0" smtClean="0">
                <a:solidFill>
                  <a:srgbClr val="FFFFFF"/>
                </a:solidFill>
                <a:latin typeface="微软雅黑" panose="020B0503020204020204" charset="-122"/>
                <a:ea typeface="微软雅黑" panose="020B0503020204020204" charset="-122"/>
                <a:cs typeface="Helvetica Neue Bold Condensed"/>
              </a:rPr>
              <a:t>华为</a:t>
            </a:r>
            <a:r>
              <a:rPr lang="zh-CN" altLang="en-US" sz="1000" b="1" dirty="0" smtClean="0">
                <a:solidFill>
                  <a:srgbClr val="FFFFFF"/>
                </a:solidFill>
                <a:latin typeface="微软雅黑" panose="020B0503020204020204" charset="-122"/>
                <a:ea typeface="微软雅黑" panose="020B0503020204020204" charset="-122"/>
                <a:cs typeface="Helvetica Neue Bold Condensed"/>
              </a:rPr>
              <a:t>“</a:t>
            </a:r>
            <a:r>
              <a:rPr lang="zh-CN" altLang="zh-CN" sz="1000" b="1" dirty="0" smtClean="0">
                <a:solidFill>
                  <a:srgbClr val="FFFFFF"/>
                </a:solidFill>
                <a:latin typeface="微软雅黑" panose="020B0503020204020204" charset="-122"/>
                <a:ea typeface="微软雅黑" panose="020B0503020204020204" charset="-122"/>
                <a:cs typeface="Helvetica Neue Bold Condensed"/>
              </a:rPr>
              <a:t>创新研究计划”共资助了国内高校</a:t>
            </a:r>
            <a:r>
              <a:rPr lang="en-US" altLang="zh-CN" sz="1600" b="1" dirty="0" smtClean="0">
                <a:solidFill>
                  <a:srgbClr val="FFC000"/>
                </a:solidFill>
                <a:latin typeface="Helvetica Neue Bold Condensed"/>
                <a:ea typeface="微软雅黑" panose="020B0503020204020204" charset="-122"/>
                <a:cs typeface="Helvetica Neue Bold Condensed"/>
              </a:rPr>
              <a:t>200</a:t>
            </a:r>
            <a:r>
              <a:rPr lang="zh-CN" altLang="zh-CN" sz="1000" b="1" dirty="0" smtClean="0">
                <a:solidFill>
                  <a:srgbClr val="FFFFFF"/>
                </a:solidFill>
                <a:latin typeface="微软雅黑" panose="020B0503020204020204" charset="-122"/>
                <a:ea typeface="微软雅黑" panose="020B0503020204020204" charset="-122"/>
                <a:cs typeface="Helvetica Neue Bold Condensed"/>
              </a:rPr>
              <a:t>多个创新研究项目，合作产出</a:t>
            </a:r>
            <a:r>
              <a:rPr lang="en-US" altLang="zh-CN" sz="1600" b="1" dirty="0" smtClean="0">
                <a:solidFill>
                  <a:srgbClr val="FFC000"/>
                </a:solidFill>
                <a:latin typeface="Helvetica Neue Bold Condensed"/>
                <a:ea typeface="微软雅黑" panose="020B0503020204020204" charset="-122"/>
                <a:cs typeface="Helvetica Neue Bold Condensed"/>
              </a:rPr>
              <a:t>1200</a:t>
            </a:r>
            <a:r>
              <a:rPr lang="zh-CN" altLang="zh-CN" sz="1000" b="1" dirty="0" smtClean="0">
                <a:solidFill>
                  <a:srgbClr val="FFFFFF"/>
                </a:solidFill>
                <a:latin typeface="微软雅黑" panose="020B0503020204020204" charset="-122"/>
                <a:ea typeface="微软雅黑" panose="020B0503020204020204" charset="-122"/>
                <a:cs typeface="Helvetica Neue Bold Condensed"/>
              </a:rPr>
              <a:t>多件创新专利技术</a:t>
            </a:r>
            <a:endParaRPr lang="en-US" altLang="en-US" sz="1000" b="1" dirty="0">
              <a:solidFill>
                <a:srgbClr val="FFFFFF"/>
              </a:solidFill>
              <a:latin typeface="微软雅黑" panose="020B0503020204020204" charset="-122"/>
              <a:ea typeface="微软雅黑" panose="020B0503020204020204" charset="-122"/>
              <a:cs typeface="Helvetica Neue Bold Condensed"/>
            </a:endParaRPr>
          </a:p>
          <a:p>
            <a:pPr algn="ctr">
              <a:buClr>
                <a:srgbClr val="CC9900"/>
              </a:buClr>
              <a:defRPr/>
            </a:pPr>
            <a:endParaRPr lang="zh-CN" altLang="en-US" sz="1000" b="1" dirty="0">
              <a:solidFill>
                <a:srgbClr val="FFFFFF"/>
              </a:solidFill>
              <a:latin typeface="微软雅黑" panose="020B0503020204020204" charset="-122"/>
              <a:ea typeface="微软雅黑" panose="020B0503020204020204" charset="-122"/>
              <a:cs typeface="Helvetica Neue Bold Condensed"/>
            </a:endParaRPr>
          </a:p>
        </p:txBody>
      </p:sp>
      <p:pic>
        <p:nvPicPr>
          <p:cNvPr id="23" name="Picture 2" descr="E:\home\f00207940\My Documents\Reference\Template\图片库\行业\教育\北京师范大学.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820533" y="1734582"/>
            <a:ext cx="602551" cy="610432"/>
          </a:xfrm>
          <a:prstGeom prst="rect">
            <a:avLst/>
          </a:prstGeom>
          <a:noFill/>
        </p:spPr>
      </p:pic>
      <p:pic>
        <p:nvPicPr>
          <p:cNvPr id="24" name="Picture 3" descr="E:\home\f00207940\My Documents\Reference\Template\图片库\行业\教育\复旦.png"/>
          <p:cNvPicPr>
            <a:picLocks noChangeAspect="1" noChangeArrowheads="1"/>
          </p:cNvPicPr>
          <p:nvPr/>
        </p:nvPicPr>
        <p:blipFill>
          <a:blip r:embed="rId3" cstate="print"/>
          <a:srcRect/>
          <a:stretch>
            <a:fillRect/>
          </a:stretch>
        </p:blipFill>
        <p:spPr bwMode="auto">
          <a:xfrm>
            <a:off x="776989" y="2636124"/>
            <a:ext cx="675538" cy="672053"/>
          </a:xfrm>
          <a:prstGeom prst="rect">
            <a:avLst/>
          </a:prstGeom>
          <a:noFill/>
        </p:spPr>
      </p:pic>
      <p:pic>
        <p:nvPicPr>
          <p:cNvPr id="25" name="Picture 4" descr="E:\home\f00207940\My Documents\Reference\Template\图片库\行业\教育\上海交大.png"/>
          <p:cNvPicPr>
            <a:picLocks noChangeAspect="1" noChangeArrowheads="1"/>
          </p:cNvPicPr>
          <p:nvPr/>
        </p:nvPicPr>
        <p:blipFill>
          <a:blip r:embed="rId4" cstate="print"/>
          <a:srcRect/>
          <a:stretch>
            <a:fillRect/>
          </a:stretch>
        </p:blipFill>
        <p:spPr bwMode="auto">
          <a:xfrm>
            <a:off x="2835257" y="2610205"/>
            <a:ext cx="640047" cy="648419"/>
          </a:xfrm>
          <a:prstGeom prst="rect">
            <a:avLst/>
          </a:prstGeom>
          <a:noFill/>
        </p:spPr>
      </p:pic>
      <p:pic>
        <p:nvPicPr>
          <p:cNvPr id="26" name="Picture 5" descr="E:\home\f00207940\My Documents\Reference\Template\图片库\行业\教育\西安电子科技大学.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95648" y="3562834"/>
            <a:ext cx="579898" cy="589766"/>
          </a:xfrm>
          <a:prstGeom prst="rect">
            <a:avLst/>
          </a:prstGeom>
          <a:noFill/>
        </p:spPr>
      </p:pic>
      <p:pic>
        <p:nvPicPr>
          <p:cNvPr id="27" name="Picture 6" descr="E:\home\f00207940\My Documents\Reference\Template\图片库\行业\教育\南京航空航天大学.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791242" y="3499092"/>
            <a:ext cx="607759" cy="615708"/>
          </a:xfrm>
          <a:prstGeom prst="rect">
            <a:avLst/>
          </a:prstGeom>
          <a:noFill/>
          <a:ln w="19050">
            <a:noFill/>
          </a:ln>
        </p:spPr>
      </p:pic>
      <p:pic>
        <p:nvPicPr>
          <p:cNvPr id="28" name="Picture 7" descr="E:\home\f00207940\My Documents\Reference\Template\图片库\行业\教育\上海财经大学.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807325" y="1706397"/>
            <a:ext cx="612278" cy="620287"/>
          </a:xfrm>
          <a:prstGeom prst="rect">
            <a:avLst/>
          </a:prstGeom>
          <a:noFill/>
        </p:spPr>
      </p:pic>
      <p:pic>
        <p:nvPicPr>
          <p:cNvPr id="29" name="Picture 8" descr="E:\home\f00207940\My Documents\Reference\Template\图片库\行业\教育\西南交通大学.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1899143" y="2670990"/>
            <a:ext cx="521017" cy="600377"/>
          </a:xfrm>
          <a:prstGeom prst="rect">
            <a:avLst/>
          </a:prstGeom>
          <a:noFill/>
        </p:spPr>
      </p:pic>
      <p:pic>
        <p:nvPicPr>
          <p:cNvPr id="30" name="Picture 10" descr="E:\home\f00207940\My Documents\Reference\Template\图片库\行业\教育\湖北工业大学.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1862298" y="3540206"/>
            <a:ext cx="591114" cy="600377"/>
          </a:xfrm>
          <a:prstGeom prst="rect">
            <a:avLst/>
          </a:prstGeom>
          <a:noFill/>
        </p:spPr>
      </p:pic>
      <p:pic>
        <p:nvPicPr>
          <p:cNvPr id="18" name="Picture 7" descr="http://www.edu.cn/include/new_zhong_guo_jiao_yu/img/logo.gif"/>
          <p:cNvPicPr>
            <a:picLocks noChangeAspect="1" noChangeArrowheads="1"/>
          </p:cNvPicPr>
          <p:nvPr/>
        </p:nvPicPr>
        <p:blipFill>
          <a:blip r:embed="rId10" cstate="print"/>
          <a:srcRect/>
          <a:stretch>
            <a:fillRect/>
          </a:stretch>
        </p:blipFill>
        <p:spPr bwMode="auto">
          <a:xfrm>
            <a:off x="696763" y="1783615"/>
            <a:ext cx="916171" cy="502389"/>
          </a:xfrm>
          <a:prstGeom prst="rect">
            <a:avLst/>
          </a:prstGeom>
          <a:noFill/>
        </p:spPr>
      </p:pic>
    </p:spTree>
  </p:cSld>
  <p:clrMapOvr>
    <a:masterClrMapping/>
  </p:clrMapOvr>
  <p:transition advClick="0" advTm="8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从未远离，一直在您身边</a:t>
            </a:r>
            <a:endParaRPr lang="zh-CN" altLang="en-US" sz="2400" dirty="0">
              <a:latin typeface="微软雅黑" panose="020B0503020204020204" charset="-122"/>
              <a:ea typeface="微软雅黑" panose="020B0503020204020204" charset="-122"/>
            </a:endParaRPr>
          </a:p>
        </p:txBody>
      </p:sp>
      <p:grpSp>
        <p:nvGrpSpPr>
          <p:cNvPr id="3" name="组合 35"/>
          <p:cNvGrpSpPr/>
          <p:nvPr/>
        </p:nvGrpSpPr>
        <p:grpSpPr>
          <a:xfrm>
            <a:off x="551737" y="938156"/>
            <a:ext cx="2609125" cy="3676111"/>
            <a:chOff x="331259" y="1320820"/>
            <a:chExt cx="4890737" cy="4450087"/>
          </a:xfrm>
        </p:grpSpPr>
        <p:sp>
          <p:nvSpPr>
            <p:cNvPr id="29" name="同侧圆角矩形 28"/>
            <p:cNvSpPr/>
            <p:nvPr/>
          </p:nvSpPr>
          <p:spPr bwMode="auto">
            <a:xfrm>
              <a:off x="331259" y="1934159"/>
              <a:ext cx="4890737" cy="3836748"/>
            </a:xfrm>
            <a:prstGeom prst="round2SameRect">
              <a:avLst>
                <a:gd name="adj1" fmla="val 0"/>
                <a:gd name="adj2" fmla="val 0"/>
              </a:avLst>
            </a:prstGeom>
            <a:solidFill>
              <a:srgbClr val="F9F9F9"/>
            </a:solidFill>
            <a:ln w="9525" algn="ctr">
              <a:noFill/>
              <a:rou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15" eaLnBrk="0" fontAlgn="auto" hangingPunct="0">
                <a:spcBef>
                  <a:spcPts val="0"/>
                </a:spcBef>
                <a:spcAft>
                  <a:spcPts val="0"/>
                </a:spcAft>
                <a:buClr>
                  <a:srgbClr val="000000">
                    <a:lumMod val="85000"/>
                    <a:lumOff val="15000"/>
                  </a:srgbClr>
                </a:buClr>
                <a:buSzPct val="60000"/>
                <a:buFont typeface="Wingdings" panose="05000000000000000000" pitchFamily="2" charset="2"/>
                <a:buChar char="l"/>
                <a:defRPr/>
              </a:pPr>
              <a:endParaRPr lang="en-US" altLang="zh-CN" sz="1200" kern="0" dirty="0" smtClean="0">
                <a:solidFill>
                  <a:srgbClr val="5F5F5F"/>
                </a:solidFill>
                <a:latin typeface="微软雅黑" panose="020B0503020204020204" charset="-122"/>
                <a:ea typeface="微软雅黑" panose="020B0503020204020204" charset="-122"/>
                <a:cs typeface="Arial" panose="020B0604020202020204" pitchFamily="34" charset="0"/>
              </a:endParaRPr>
            </a:p>
          </p:txBody>
        </p:sp>
        <p:sp>
          <p:nvSpPr>
            <p:cNvPr id="33" name="AutoShape 44"/>
            <p:cNvSpPr>
              <a:spLocks noChangeArrowheads="1"/>
            </p:cNvSpPr>
            <p:nvPr/>
          </p:nvSpPr>
          <p:spPr bwMode="auto">
            <a:xfrm>
              <a:off x="334667" y="1320820"/>
              <a:ext cx="4887120" cy="638569"/>
            </a:xfrm>
            <a:prstGeom prst="round2SameRect">
              <a:avLst>
                <a:gd name="adj1" fmla="val 0"/>
                <a:gd name="adj2" fmla="val 0"/>
              </a:avLst>
            </a:prstGeom>
            <a:solidFill>
              <a:srgbClr val="B9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90" eaLnBrk="0" hangingPunct="0">
                <a:buClr>
                  <a:srgbClr val="000000">
                    <a:lumMod val="85000"/>
                    <a:lumOff val="15000"/>
                  </a:srgbClr>
                </a:buClr>
                <a:buSzPct val="60000"/>
                <a:buFont typeface="Wingdings" panose="05000000000000000000" pitchFamily="2" charset="2"/>
                <a:buChar char="l"/>
              </a:pPr>
              <a:endParaRPr lang="zh-CN" altLang="en-US" sz="1200"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34" name="Content Placeholder 3"/>
            <p:cNvSpPr txBox="1"/>
            <p:nvPr/>
          </p:nvSpPr>
          <p:spPr>
            <a:xfrm>
              <a:off x="483904" y="2161261"/>
              <a:ext cx="4432352" cy="2363445"/>
            </a:xfrm>
            <a:prstGeom prst="rect">
              <a:avLst/>
            </a:prstGeom>
          </p:spPr>
          <p:txBody>
            <a:bodyPr/>
            <a:lstStyle/>
            <a:p>
              <a:pPr marL="137160" indent="-137160" defTabSz="625475" fontAlgn="auto">
                <a:spcBef>
                  <a:spcPts val="0"/>
                </a:spcBef>
                <a:spcAft>
                  <a:spcPts val="900"/>
                </a:spcAft>
                <a:buClr>
                  <a:srgbClr val="000000">
                    <a:lumMod val="85000"/>
                    <a:lumOff val="15000"/>
                  </a:srgbClr>
                </a:buClr>
                <a:buSzPct val="55000"/>
                <a:buFont typeface="Wingdings" panose="05000000000000000000" pitchFamily="2" charset="2"/>
                <a:buChar char="l"/>
                <a:defRPr/>
              </a:pPr>
              <a:r>
                <a:rPr lang="zh-CN" altLang="en-US" sz="1200" dirty="0" smtClean="0">
                  <a:solidFill>
                    <a:srgbClr val="000000">
                      <a:lumMod val="85000"/>
                      <a:lumOff val="15000"/>
                    </a:srgbClr>
                  </a:solidFill>
                  <a:latin typeface="微软雅黑" panose="020B0503020204020204" charset="-122"/>
                  <a:ea typeface="微软雅黑" panose="020B0503020204020204" charset="-122"/>
                </a:rPr>
                <a:t>世界最大的纯 </a:t>
              </a:r>
              <a:r>
                <a:rPr lang="en-US" altLang="zh-CN" sz="1200" dirty="0" smtClean="0">
                  <a:solidFill>
                    <a:srgbClr val="000000">
                      <a:lumMod val="85000"/>
                      <a:lumOff val="15000"/>
                    </a:srgbClr>
                  </a:solidFill>
                  <a:latin typeface="微软雅黑" panose="020B0503020204020204" charset="-122"/>
                  <a:ea typeface="微软雅黑" panose="020B0503020204020204" charset="-122"/>
                </a:rPr>
                <a:t>IPv6 </a:t>
              </a:r>
              <a:r>
                <a:rPr lang="zh-CN" altLang="en-US" sz="1200" dirty="0" smtClean="0">
                  <a:solidFill>
                    <a:srgbClr val="000000">
                      <a:lumMod val="85000"/>
                      <a:lumOff val="15000"/>
                    </a:srgbClr>
                  </a:solidFill>
                  <a:latin typeface="微软雅黑" panose="020B0503020204020204" charset="-122"/>
                  <a:ea typeface="微软雅黑" panose="020B0503020204020204" charset="-122"/>
                </a:rPr>
                <a:t>网络</a:t>
              </a:r>
              <a:endParaRPr lang="en-US" altLang="zh-CN" sz="1200" dirty="0" smtClean="0">
                <a:solidFill>
                  <a:srgbClr val="000000">
                    <a:lumMod val="85000"/>
                    <a:lumOff val="15000"/>
                  </a:srgbClr>
                </a:solidFill>
                <a:latin typeface="微软雅黑" panose="020B0503020204020204" charset="-122"/>
                <a:ea typeface="微软雅黑" panose="020B0503020204020204" charset="-122"/>
              </a:endParaRPr>
            </a:p>
            <a:p>
              <a:pPr marL="137160" indent="-137160" defTabSz="625475" fontAlgn="auto">
                <a:spcBef>
                  <a:spcPts val="0"/>
                </a:spcBef>
                <a:spcAft>
                  <a:spcPts val="900"/>
                </a:spcAft>
                <a:buClr>
                  <a:srgbClr val="000000">
                    <a:lumMod val="85000"/>
                    <a:lumOff val="15000"/>
                  </a:srgbClr>
                </a:buClr>
                <a:buSzPct val="55000"/>
                <a:buFont typeface="Wingdings" panose="05000000000000000000" pitchFamily="2" charset="2"/>
                <a:buChar char="l"/>
                <a:defRPr/>
              </a:pPr>
              <a:r>
                <a:rPr lang="zh-CN" altLang="en-US" sz="1200" dirty="0" smtClean="0">
                  <a:solidFill>
                    <a:srgbClr val="000000">
                      <a:lumMod val="85000"/>
                      <a:lumOff val="15000"/>
                    </a:srgbClr>
                  </a:solidFill>
                  <a:latin typeface="微软雅黑" panose="020B0503020204020204" charset="-122"/>
                  <a:ea typeface="微软雅黑" panose="020B0503020204020204" charset="-122"/>
                </a:rPr>
                <a:t>传输距离超过 </a:t>
              </a:r>
              <a:r>
                <a:rPr lang="en-US" altLang="zh-CN" sz="1200" dirty="0" smtClean="0">
                  <a:solidFill>
                    <a:srgbClr val="000000">
                      <a:lumMod val="85000"/>
                      <a:lumOff val="15000"/>
                    </a:srgbClr>
                  </a:solidFill>
                  <a:latin typeface="微软雅黑" panose="020B0503020204020204" charset="-122"/>
                  <a:ea typeface="微软雅黑" panose="020B0503020204020204" charset="-122"/>
                </a:rPr>
                <a:t>10000 </a:t>
              </a:r>
              <a:r>
                <a:rPr lang="zh-CN" altLang="en-US" sz="1200" dirty="0" smtClean="0">
                  <a:solidFill>
                    <a:srgbClr val="000000">
                      <a:lumMod val="85000"/>
                      <a:lumOff val="15000"/>
                    </a:srgbClr>
                  </a:solidFill>
                  <a:latin typeface="微软雅黑" panose="020B0503020204020204" charset="-122"/>
                  <a:ea typeface="微软雅黑" panose="020B0503020204020204" charset="-122"/>
                </a:rPr>
                <a:t>公里</a:t>
              </a:r>
              <a:endParaRPr lang="en-US" altLang="zh-CN" sz="1200" dirty="0" smtClean="0">
                <a:solidFill>
                  <a:srgbClr val="000000">
                    <a:lumMod val="85000"/>
                    <a:lumOff val="15000"/>
                  </a:srgbClr>
                </a:solidFill>
                <a:latin typeface="微软雅黑" panose="020B0503020204020204" charset="-122"/>
                <a:ea typeface="微软雅黑" panose="020B0503020204020204" charset="-122"/>
              </a:endParaRPr>
            </a:p>
            <a:p>
              <a:pPr marL="137160" indent="-137160" defTabSz="625475" fontAlgn="auto">
                <a:spcBef>
                  <a:spcPts val="0"/>
                </a:spcBef>
                <a:spcAft>
                  <a:spcPts val="900"/>
                </a:spcAft>
                <a:buClr>
                  <a:srgbClr val="000000">
                    <a:lumMod val="85000"/>
                    <a:lumOff val="15000"/>
                  </a:srgbClr>
                </a:buClr>
                <a:buSzPct val="55000"/>
                <a:buFont typeface="Wingdings" panose="05000000000000000000" pitchFamily="2" charset="2"/>
                <a:buChar char="l"/>
                <a:defRPr/>
              </a:pPr>
              <a:r>
                <a:rPr kumimoji="1" lang="en-US" altLang="zh-CN" sz="1200" dirty="0" smtClean="0">
                  <a:solidFill>
                    <a:srgbClr val="000000">
                      <a:lumMod val="85000"/>
                      <a:lumOff val="15000"/>
                    </a:srgbClr>
                  </a:solidFill>
                  <a:latin typeface="微软雅黑" panose="020B0503020204020204" charset="-122"/>
                  <a:ea typeface="微软雅黑" panose="020B0503020204020204" charset="-122"/>
                  <a:cs typeface="Arial" panose="020B0604020202020204" pitchFamily="34" charset="0"/>
                </a:rPr>
                <a:t>100 </a:t>
              </a:r>
              <a:r>
                <a:rPr kumimoji="1" lang="en-US" altLang="zh-CN" sz="1200" dirty="0" err="1" smtClean="0">
                  <a:solidFill>
                    <a:srgbClr val="000000">
                      <a:lumMod val="85000"/>
                      <a:lumOff val="15000"/>
                    </a:srgbClr>
                  </a:solidFill>
                  <a:latin typeface="微软雅黑" panose="020B0503020204020204" charset="-122"/>
                  <a:ea typeface="微软雅黑" panose="020B0503020204020204" charset="-122"/>
                  <a:cs typeface="Arial" panose="020B0604020202020204" pitchFamily="34" charset="0"/>
                </a:rPr>
                <a:t>Gbps</a:t>
              </a:r>
              <a:r>
                <a:rPr kumimoji="1" lang="en-US" altLang="zh-CN" sz="1200" dirty="0" smtClean="0">
                  <a:solidFill>
                    <a:srgbClr val="000000">
                      <a:lumMod val="85000"/>
                      <a:lumOff val="15000"/>
                    </a:srgbClr>
                  </a:solidFill>
                  <a:latin typeface="微软雅黑" panose="020B0503020204020204" charset="-122"/>
                  <a:ea typeface="微软雅黑" panose="020B0503020204020204" charset="-122"/>
                  <a:cs typeface="Arial" panose="020B0604020202020204" pitchFamily="34" charset="0"/>
                </a:rPr>
                <a:t> </a:t>
              </a:r>
              <a:r>
                <a:rPr kumimoji="1" lang="zh-CN" altLang="en-US" sz="1200" dirty="0" smtClean="0">
                  <a:solidFill>
                    <a:srgbClr val="000000">
                      <a:lumMod val="85000"/>
                      <a:lumOff val="15000"/>
                    </a:srgbClr>
                  </a:solidFill>
                  <a:latin typeface="微软雅黑" panose="020B0503020204020204" charset="-122"/>
                  <a:ea typeface="微软雅黑" panose="020B0503020204020204" charset="-122"/>
                  <a:cs typeface="Arial" panose="020B0604020202020204" pitchFamily="34" charset="0"/>
                </a:rPr>
                <a:t>骨干传输</a:t>
              </a:r>
              <a:endParaRPr kumimoji="1" lang="en-US" altLang="zh-CN" sz="1200" dirty="0" smtClean="0">
                <a:solidFill>
                  <a:srgbClr val="000000">
                    <a:lumMod val="85000"/>
                    <a:lumOff val="15000"/>
                  </a:srgbClr>
                </a:solidFill>
                <a:latin typeface="微软雅黑" panose="020B0503020204020204" charset="-122"/>
                <a:ea typeface="微软雅黑" panose="020B0503020204020204" charset="-122"/>
                <a:cs typeface="Arial" panose="020B0604020202020204" pitchFamily="34" charset="0"/>
              </a:endParaRPr>
            </a:p>
            <a:p>
              <a:pPr marL="137160" indent="-137160" defTabSz="625475" fontAlgn="auto">
                <a:spcBef>
                  <a:spcPts val="0"/>
                </a:spcBef>
                <a:spcAft>
                  <a:spcPts val="900"/>
                </a:spcAft>
                <a:buClr>
                  <a:srgbClr val="000000">
                    <a:lumMod val="85000"/>
                    <a:lumOff val="15000"/>
                  </a:srgbClr>
                </a:buClr>
                <a:buSzPct val="55000"/>
                <a:buFont typeface="Wingdings" panose="05000000000000000000" pitchFamily="2" charset="2"/>
                <a:buChar char="l"/>
                <a:defRPr/>
              </a:pPr>
              <a:endParaRPr lang="en-US" altLang="zh-CN" sz="1200" dirty="0" smtClean="0">
                <a:solidFill>
                  <a:srgbClr val="000000">
                    <a:lumMod val="85000"/>
                    <a:lumOff val="15000"/>
                  </a:srgbClr>
                </a:solidFill>
                <a:latin typeface="微软雅黑" panose="020B0503020204020204" charset="-122"/>
                <a:ea typeface="微软雅黑" panose="020B0503020204020204" charset="-122"/>
              </a:endParaRPr>
            </a:p>
            <a:p>
              <a:pPr marL="137160" indent="-137160" defTabSz="625475" fontAlgn="auto">
                <a:spcBef>
                  <a:spcPts val="0"/>
                </a:spcBef>
                <a:spcAft>
                  <a:spcPts val="900"/>
                </a:spcAft>
                <a:buClr>
                  <a:srgbClr val="000000">
                    <a:lumMod val="85000"/>
                    <a:lumOff val="15000"/>
                  </a:srgbClr>
                </a:buClr>
                <a:buSzPct val="55000"/>
                <a:buFont typeface="Wingdings" panose="05000000000000000000" pitchFamily="2" charset="2"/>
                <a:buChar char="l"/>
                <a:defRPr/>
              </a:pPr>
              <a:endParaRPr lang="en-US" altLang="zh-CN" sz="1200" dirty="0" smtClean="0">
                <a:solidFill>
                  <a:srgbClr val="000000">
                    <a:lumMod val="85000"/>
                    <a:lumOff val="15000"/>
                  </a:srgbClr>
                </a:solidFill>
                <a:latin typeface="微软雅黑" panose="020B0503020204020204" charset="-122"/>
                <a:ea typeface="微软雅黑" panose="020B0503020204020204" charset="-122"/>
              </a:endParaRPr>
            </a:p>
          </p:txBody>
        </p:sp>
      </p:grpSp>
      <p:grpSp>
        <p:nvGrpSpPr>
          <p:cNvPr id="4" name="组合 36"/>
          <p:cNvGrpSpPr/>
          <p:nvPr/>
        </p:nvGrpSpPr>
        <p:grpSpPr>
          <a:xfrm>
            <a:off x="3247006" y="938156"/>
            <a:ext cx="2609125" cy="3676111"/>
            <a:chOff x="331259" y="1320820"/>
            <a:chExt cx="4890737" cy="4450087"/>
          </a:xfrm>
        </p:grpSpPr>
        <p:sp>
          <p:nvSpPr>
            <p:cNvPr id="38" name="同侧圆角矩形 37"/>
            <p:cNvSpPr/>
            <p:nvPr/>
          </p:nvSpPr>
          <p:spPr bwMode="auto">
            <a:xfrm>
              <a:off x="331259" y="1934159"/>
              <a:ext cx="4890737" cy="3836748"/>
            </a:xfrm>
            <a:prstGeom prst="round2SameRect">
              <a:avLst>
                <a:gd name="adj1" fmla="val 0"/>
                <a:gd name="adj2" fmla="val 0"/>
              </a:avLst>
            </a:prstGeom>
            <a:solidFill>
              <a:srgbClr val="F9F9F9"/>
            </a:solidFill>
            <a:ln w="9525" algn="ctr">
              <a:noFill/>
              <a:rou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15" eaLnBrk="0" fontAlgn="auto" hangingPunct="0">
                <a:spcBef>
                  <a:spcPts val="0"/>
                </a:spcBef>
                <a:spcAft>
                  <a:spcPts val="0"/>
                </a:spcAft>
                <a:buClr>
                  <a:srgbClr val="000000">
                    <a:lumMod val="85000"/>
                    <a:lumOff val="15000"/>
                  </a:srgbClr>
                </a:buClr>
                <a:buSzPct val="60000"/>
                <a:buFont typeface="Wingdings" panose="05000000000000000000" pitchFamily="2" charset="2"/>
                <a:buChar char="l"/>
                <a:defRPr/>
              </a:pPr>
              <a:endParaRPr lang="en-US" altLang="zh-CN" sz="1200" kern="0" dirty="0" smtClean="0">
                <a:solidFill>
                  <a:srgbClr val="5F5F5F"/>
                </a:solidFill>
                <a:latin typeface="微软雅黑" panose="020B0503020204020204" charset="-122"/>
                <a:ea typeface="微软雅黑" panose="020B0503020204020204" charset="-122"/>
                <a:cs typeface="Arial" panose="020B0604020202020204" pitchFamily="34" charset="0"/>
              </a:endParaRPr>
            </a:p>
          </p:txBody>
        </p:sp>
        <p:sp>
          <p:nvSpPr>
            <p:cNvPr id="39" name="AutoShape 44"/>
            <p:cNvSpPr>
              <a:spLocks noChangeArrowheads="1"/>
            </p:cNvSpPr>
            <p:nvPr/>
          </p:nvSpPr>
          <p:spPr bwMode="auto">
            <a:xfrm>
              <a:off x="334667" y="1320820"/>
              <a:ext cx="4887120" cy="638569"/>
            </a:xfrm>
            <a:prstGeom prst="round2SameRect">
              <a:avLst>
                <a:gd name="adj1" fmla="val 0"/>
                <a:gd name="adj2" fmla="val 0"/>
              </a:avLst>
            </a:prstGeom>
            <a:solidFill>
              <a:srgbClr val="B9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90" eaLnBrk="0" hangingPunct="0">
                <a:buClr>
                  <a:srgbClr val="000000">
                    <a:lumMod val="85000"/>
                    <a:lumOff val="15000"/>
                  </a:srgbClr>
                </a:buClr>
                <a:buSzPct val="60000"/>
                <a:buFont typeface="Wingdings" panose="05000000000000000000" pitchFamily="2" charset="2"/>
                <a:buChar char="l"/>
              </a:pPr>
              <a:endParaRPr lang="zh-CN" altLang="en-US" sz="1200"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40" name="Content Placeholder 3"/>
            <p:cNvSpPr txBox="1"/>
            <p:nvPr/>
          </p:nvSpPr>
          <p:spPr>
            <a:xfrm>
              <a:off x="483902" y="2040113"/>
              <a:ext cx="4738092" cy="2363445"/>
            </a:xfrm>
            <a:prstGeom prst="rect">
              <a:avLst/>
            </a:prstGeom>
          </p:spPr>
          <p:txBody>
            <a:bodyPr/>
            <a:lstStyle/>
            <a:p>
              <a:pPr marL="130810" indent="-130810" fontAlgn="auto">
                <a:lnSpc>
                  <a:spcPct val="150000"/>
                </a:lnSpc>
                <a:spcBef>
                  <a:spcPts val="0"/>
                </a:spcBef>
                <a:spcAft>
                  <a:spcPts val="0"/>
                </a:spcAft>
                <a:buClr>
                  <a:srgbClr val="000000">
                    <a:lumMod val="85000"/>
                    <a:lumOff val="15000"/>
                  </a:srgbClr>
                </a:buClr>
                <a:buSzPct val="55000"/>
                <a:buFont typeface="Wingdings" panose="05000000000000000000" pitchFamily="2" charset="2"/>
                <a:buChar char="l"/>
                <a:defRPr/>
              </a:pPr>
              <a:r>
                <a:rPr lang="zh-CN" altLang="en-US" sz="1200" dirty="0" smtClean="0">
                  <a:solidFill>
                    <a:srgbClr val="000000"/>
                  </a:solidFill>
                  <a:latin typeface="微软雅黑" panose="020B0503020204020204" charset="-122"/>
                  <a:ea typeface="微软雅黑" panose="020B0503020204020204" charset="-122"/>
                </a:rPr>
                <a:t>超过 </a:t>
              </a:r>
              <a:r>
                <a:rPr lang="en-US" altLang="zh-CN" sz="1200" dirty="0" smtClean="0">
                  <a:solidFill>
                    <a:srgbClr val="000000"/>
                  </a:solidFill>
                  <a:latin typeface="微软雅黑" panose="020B0503020204020204" charset="-122"/>
                  <a:ea typeface="微软雅黑" panose="020B0503020204020204" charset="-122"/>
                </a:rPr>
                <a:t>1000 </a:t>
              </a:r>
              <a:r>
                <a:rPr lang="zh-CN" altLang="en-US" sz="1200" dirty="0" smtClean="0">
                  <a:solidFill>
                    <a:srgbClr val="000000"/>
                  </a:solidFill>
                  <a:latin typeface="微软雅黑" panose="020B0503020204020204" charset="-122"/>
                  <a:ea typeface="微软雅黑" panose="020B0503020204020204" charset="-122"/>
                </a:rPr>
                <a:t>所学校共享云平台</a:t>
              </a:r>
              <a:endParaRPr lang="en-US" altLang="zh-CN" sz="1200" dirty="0" smtClean="0">
                <a:solidFill>
                  <a:srgbClr val="000000"/>
                </a:solidFill>
                <a:latin typeface="微软雅黑" panose="020B0503020204020204" charset="-122"/>
                <a:ea typeface="微软雅黑" panose="020B0503020204020204" charset="-122"/>
              </a:endParaRPr>
            </a:p>
            <a:p>
              <a:pPr marL="130810" indent="-130810" fontAlgn="auto">
                <a:lnSpc>
                  <a:spcPct val="150000"/>
                </a:lnSpc>
                <a:spcBef>
                  <a:spcPts val="0"/>
                </a:spcBef>
                <a:spcAft>
                  <a:spcPts val="0"/>
                </a:spcAft>
                <a:buClr>
                  <a:srgbClr val="000000">
                    <a:lumMod val="85000"/>
                    <a:lumOff val="15000"/>
                  </a:srgbClr>
                </a:buClr>
                <a:buSzPct val="55000"/>
                <a:buFont typeface="Wingdings" panose="05000000000000000000" pitchFamily="2" charset="2"/>
                <a:buChar char="l"/>
                <a:defRPr/>
              </a:pPr>
              <a:r>
                <a:rPr lang="zh-CN" altLang="zh-CN" sz="1200" dirty="0" smtClean="0">
                  <a:solidFill>
                    <a:srgbClr val="000000"/>
                  </a:solidFill>
                  <a:latin typeface="微软雅黑" panose="020B0503020204020204" charset="-122"/>
                  <a:ea typeface="微软雅黑" panose="020B0503020204020204" charset="-122"/>
                </a:rPr>
                <a:t>硬件资源利用率提升到</a:t>
              </a:r>
              <a:r>
                <a:rPr lang="en-US" altLang="zh-CN" sz="1200" dirty="0" smtClean="0">
                  <a:solidFill>
                    <a:srgbClr val="000000"/>
                  </a:solidFill>
                  <a:latin typeface="微软雅黑" panose="020B0503020204020204" charset="-122"/>
                  <a:ea typeface="微软雅黑" panose="020B0503020204020204" charset="-122"/>
                </a:rPr>
                <a:t> 70%</a:t>
              </a:r>
              <a:endParaRPr lang="en-US" altLang="zh-CN" sz="1200" dirty="0" smtClean="0">
                <a:solidFill>
                  <a:srgbClr val="000000"/>
                </a:solidFill>
                <a:latin typeface="微软雅黑" panose="020B0503020204020204" charset="-122"/>
                <a:ea typeface="微软雅黑" panose="020B0503020204020204" charset="-122"/>
              </a:endParaRPr>
            </a:p>
            <a:p>
              <a:pPr marL="130810" indent="-130810" fontAlgn="auto">
                <a:lnSpc>
                  <a:spcPct val="150000"/>
                </a:lnSpc>
                <a:spcBef>
                  <a:spcPts val="0"/>
                </a:spcBef>
                <a:spcAft>
                  <a:spcPts val="0"/>
                </a:spcAft>
                <a:buClr>
                  <a:srgbClr val="000000">
                    <a:lumMod val="85000"/>
                    <a:lumOff val="15000"/>
                  </a:srgbClr>
                </a:buClr>
                <a:buSzPct val="55000"/>
                <a:buFont typeface="Wingdings" panose="05000000000000000000" pitchFamily="2" charset="2"/>
                <a:buChar char="l"/>
                <a:defRPr/>
              </a:pPr>
              <a:r>
                <a:rPr lang="zh-CN" altLang="zh-CN" sz="1200" dirty="0" smtClean="0">
                  <a:solidFill>
                    <a:srgbClr val="000000"/>
                  </a:solidFill>
                  <a:latin typeface="微软雅黑" panose="020B0503020204020204" charset="-122"/>
                  <a:ea typeface="微软雅黑" panose="020B0503020204020204" charset="-122"/>
                </a:rPr>
                <a:t>瘦客户机替代传统</a:t>
              </a:r>
              <a:r>
                <a:rPr lang="en-US" altLang="zh-CN" sz="1200" dirty="0" smtClean="0">
                  <a:solidFill>
                    <a:srgbClr val="000000"/>
                  </a:solidFill>
                  <a:latin typeface="微软雅黑" panose="020B0503020204020204" charset="-122"/>
                  <a:ea typeface="微软雅黑" panose="020B0503020204020204" charset="-122"/>
                </a:rPr>
                <a:t>PC</a:t>
              </a:r>
              <a:endParaRPr lang="en-US" altLang="zh-CN" sz="1200" dirty="0" smtClean="0">
                <a:solidFill>
                  <a:srgbClr val="000000"/>
                </a:solidFill>
                <a:latin typeface="微软雅黑" panose="020B0503020204020204" charset="-122"/>
                <a:ea typeface="微软雅黑" panose="020B0503020204020204" charset="-122"/>
              </a:endParaRPr>
            </a:p>
          </p:txBody>
        </p:sp>
      </p:grpSp>
      <p:grpSp>
        <p:nvGrpSpPr>
          <p:cNvPr id="5" name="组合 40"/>
          <p:cNvGrpSpPr/>
          <p:nvPr/>
        </p:nvGrpSpPr>
        <p:grpSpPr>
          <a:xfrm>
            <a:off x="5955543" y="935568"/>
            <a:ext cx="2609125" cy="3676111"/>
            <a:chOff x="331259" y="1320820"/>
            <a:chExt cx="4890737" cy="4450087"/>
          </a:xfrm>
        </p:grpSpPr>
        <p:sp>
          <p:nvSpPr>
            <p:cNvPr id="42" name="同侧圆角矩形 41"/>
            <p:cNvSpPr/>
            <p:nvPr/>
          </p:nvSpPr>
          <p:spPr bwMode="auto">
            <a:xfrm>
              <a:off x="331259" y="1934159"/>
              <a:ext cx="4890737" cy="3836748"/>
            </a:xfrm>
            <a:prstGeom prst="round2SameRect">
              <a:avLst>
                <a:gd name="adj1" fmla="val 0"/>
                <a:gd name="adj2" fmla="val 0"/>
              </a:avLst>
            </a:prstGeom>
            <a:solidFill>
              <a:srgbClr val="F9F9F9"/>
            </a:solidFill>
            <a:ln w="9525" algn="ctr">
              <a:noFill/>
              <a:rou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15" eaLnBrk="0" fontAlgn="auto" hangingPunct="0">
                <a:spcBef>
                  <a:spcPts val="0"/>
                </a:spcBef>
                <a:spcAft>
                  <a:spcPts val="0"/>
                </a:spcAft>
                <a:buClr>
                  <a:srgbClr val="000000">
                    <a:lumMod val="85000"/>
                    <a:lumOff val="15000"/>
                  </a:srgbClr>
                </a:buClr>
                <a:buSzPct val="60000"/>
                <a:buFont typeface="Wingdings" panose="05000000000000000000" pitchFamily="2" charset="2"/>
                <a:buChar char="l"/>
                <a:defRPr/>
              </a:pPr>
              <a:endParaRPr lang="en-US" altLang="zh-CN" sz="1200" kern="0" dirty="0" smtClean="0">
                <a:solidFill>
                  <a:srgbClr val="5F5F5F"/>
                </a:solidFill>
                <a:latin typeface="微软雅黑" panose="020B0503020204020204" charset="-122"/>
                <a:ea typeface="微软雅黑" panose="020B0503020204020204" charset="-122"/>
                <a:cs typeface="Arial" panose="020B0604020202020204" pitchFamily="34" charset="0"/>
              </a:endParaRPr>
            </a:p>
          </p:txBody>
        </p:sp>
        <p:sp>
          <p:nvSpPr>
            <p:cNvPr id="43" name="AutoShape 44"/>
            <p:cNvSpPr>
              <a:spLocks noChangeArrowheads="1"/>
            </p:cNvSpPr>
            <p:nvPr/>
          </p:nvSpPr>
          <p:spPr bwMode="auto">
            <a:xfrm>
              <a:off x="334667" y="1320820"/>
              <a:ext cx="4887120" cy="638569"/>
            </a:xfrm>
            <a:prstGeom prst="round2SameRect">
              <a:avLst>
                <a:gd name="adj1" fmla="val 0"/>
                <a:gd name="adj2" fmla="val 0"/>
              </a:avLst>
            </a:prstGeom>
            <a:solidFill>
              <a:srgbClr val="B90000"/>
            </a:solidFill>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90" eaLnBrk="0" hangingPunct="0">
                <a:buClr>
                  <a:srgbClr val="000000">
                    <a:lumMod val="85000"/>
                    <a:lumOff val="15000"/>
                  </a:srgbClr>
                </a:buClr>
                <a:buSzPct val="60000"/>
                <a:buFont typeface="Wingdings" panose="05000000000000000000" pitchFamily="2" charset="2"/>
                <a:buChar char="l"/>
              </a:pPr>
              <a:endParaRPr lang="zh-CN" altLang="en-US" sz="1200"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grpSp>
      <p:sp>
        <p:nvSpPr>
          <p:cNvPr id="77" name="Text Box 7"/>
          <p:cNvSpPr txBox="1">
            <a:spLocks noChangeArrowheads="1"/>
          </p:cNvSpPr>
          <p:nvPr/>
        </p:nvSpPr>
        <p:spPr bwMode="auto">
          <a:xfrm>
            <a:off x="3328438" y="3982656"/>
            <a:ext cx="2395689" cy="173270"/>
          </a:xfrm>
          <a:prstGeom prst="rect">
            <a:avLst/>
          </a:prstGeom>
          <a:noFill/>
          <a:ln w="9525" algn="ctr">
            <a:noFill/>
            <a:miter lim="800000"/>
          </a:ln>
        </p:spPr>
        <p:txBody>
          <a:bodyPr lIns="59384" tIns="29692" rIns="59384" bIns="29692"/>
          <a:lstStyle/>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rPr>
              <a:t>广州市教育信息中心</a:t>
            </a:r>
            <a:endParaRPr lang="zh-CN" altLang="en-US" sz="1200" dirty="0" smtClean="0">
              <a:solidFill>
                <a:srgbClr val="000000"/>
              </a:solidFill>
              <a:latin typeface="微软雅黑" panose="020B0503020204020204" charset="-122"/>
              <a:ea typeface="微软雅黑" panose="020B0503020204020204" charset="-122"/>
            </a:endParaRPr>
          </a:p>
          <a:p>
            <a:pPr defTabSz="600710">
              <a:lnSpc>
                <a:spcPct val="50000"/>
              </a:lnSpc>
              <a:spcBef>
                <a:spcPct val="50000"/>
              </a:spcBef>
            </a:pPr>
            <a:r>
              <a:rPr lang="zh-CN" altLang="en-US" sz="1200" b="1" dirty="0" smtClean="0">
                <a:solidFill>
                  <a:srgbClr val="C00000"/>
                </a:solidFill>
                <a:latin typeface="微软雅黑" panose="020B0503020204020204" charset="-122"/>
                <a:ea typeface="微软雅黑" panose="020B0503020204020204" charset="-122"/>
              </a:rPr>
              <a:t>深圳龙岗区教育云（电子书包）</a:t>
            </a:r>
            <a:endParaRPr lang="en-US" altLang="zh-CN" sz="1200" b="1" dirty="0" smtClean="0">
              <a:solidFill>
                <a:srgbClr val="C00000"/>
              </a:solidFill>
              <a:latin typeface="微软雅黑" panose="020B0503020204020204" charset="-122"/>
              <a:ea typeface="微软雅黑" panose="020B0503020204020204" charset="-122"/>
            </a:endParaRPr>
          </a:p>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rPr>
              <a:t>乌兹别克教育部</a:t>
            </a:r>
            <a:endParaRPr lang="en-US" altLang="zh-CN" sz="1200" dirty="0" smtClean="0">
              <a:solidFill>
                <a:srgbClr val="000000"/>
              </a:solidFill>
              <a:latin typeface="微软雅黑" panose="020B0503020204020204" charset="-122"/>
              <a:ea typeface="微软雅黑" panose="020B0503020204020204" charset="-122"/>
            </a:endParaRPr>
          </a:p>
        </p:txBody>
      </p:sp>
      <p:sp>
        <p:nvSpPr>
          <p:cNvPr id="92" name="标题 1"/>
          <p:cNvSpPr txBox="1"/>
          <p:nvPr/>
        </p:nvSpPr>
        <p:spPr bwMode="auto">
          <a:xfrm>
            <a:off x="1700353" y="3675555"/>
            <a:ext cx="1352967" cy="159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lvl1pPr algn="l" defTabSz="801370" rtl="0" fontAlgn="base">
              <a:spcBef>
                <a:spcPct val="0"/>
              </a:spcBef>
              <a:spcAft>
                <a:spcPct val="0"/>
              </a:spcAft>
              <a:defRPr sz="3400">
                <a:solidFill>
                  <a:srgbClr val="990000"/>
                </a:solidFill>
                <a:latin typeface="+mj-lt"/>
                <a:ea typeface="+mj-ea"/>
                <a:cs typeface="+mj-cs"/>
              </a:defRPr>
            </a:lvl1pPr>
            <a:lvl2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2pPr>
            <a:lvl3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3pPr>
            <a:lvl4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4pPr>
            <a:lvl5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5pPr>
            <a:lvl6pPr marL="4572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6pPr>
            <a:lvl7pPr marL="9144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7pPr>
            <a:lvl8pPr marL="13716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8pPr>
            <a:lvl9pPr marL="18288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9pPr>
          </a:lstStyle>
          <a:p>
            <a:r>
              <a:rPr lang="zh-CN" altLang="en-US" sz="1000" dirty="0" smtClean="0">
                <a:solidFill>
                  <a:srgbClr val="C00000"/>
                </a:solidFill>
                <a:latin typeface="微软雅黑" panose="020B0503020204020204" charset="-122"/>
                <a:ea typeface="微软雅黑" panose="020B0503020204020204" charset="-122"/>
              </a:rPr>
              <a:t>英国教育网</a:t>
            </a:r>
            <a:endParaRPr lang="zh-CN" altLang="en-US" sz="1000" dirty="0">
              <a:solidFill>
                <a:srgbClr val="C00000"/>
              </a:solidFill>
              <a:latin typeface="微软雅黑" panose="020B0503020204020204" charset="-122"/>
              <a:ea typeface="微软雅黑" panose="020B0503020204020204" charset="-122"/>
            </a:endParaRPr>
          </a:p>
        </p:txBody>
      </p:sp>
      <p:sp>
        <p:nvSpPr>
          <p:cNvPr id="93" name="标题 1"/>
          <p:cNvSpPr txBox="1"/>
          <p:nvPr/>
        </p:nvSpPr>
        <p:spPr bwMode="auto">
          <a:xfrm>
            <a:off x="755650" y="3998339"/>
            <a:ext cx="135296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lvl1pPr algn="l" defTabSz="801370" rtl="0" fontAlgn="base">
              <a:spcBef>
                <a:spcPct val="0"/>
              </a:spcBef>
              <a:spcAft>
                <a:spcPct val="0"/>
              </a:spcAft>
              <a:defRPr sz="3400">
                <a:solidFill>
                  <a:srgbClr val="990000"/>
                </a:solidFill>
                <a:latin typeface="+mj-lt"/>
                <a:ea typeface="+mj-ea"/>
                <a:cs typeface="+mj-cs"/>
              </a:defRPr>
            </a:lvl1pPr>
            <a:lvl2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2pPr>
            <a:lvl3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3pPr>
            <a:lvl4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4pPr>
            <a:lvl5pPr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5pPr>
            <a:lvl6pPr marL="4572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6pPr>
            <a:lvl7pPr marL="9144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7pPr>
            <a:lvl8pPr marL="13716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8pPr>
            <a:lvl9pPr marL="1828800" algn="l" defTabSz="801370" rtl="0" fontAlgn="base">
              <a:spcBef>
                <a:spcPct val="0"/>
              </a:spcBef>
              <a:spcAft>
                <a:spcPct val="0"/>
              </a:spcAft>
              <a:defRPr sz="3400">
                <a:solidFill>
                  <a:srgbClr val="990000"/>
                </a:solidFill>
                <a:latin typeface="FrutigerNext LT Medium" pitchFamily="34" charset="0"/>
                <a:ea typeface="黑体" panose="02010609060101010101" pitchFamily="49" charset="-122"/>
              </a:defRPr>
            </a:lvl9pPr>
          </a:lstStyle>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cs typeface="+mn-cs"/>
              </a:rPr>
              <a:t>中国教育科研网</a:t>
            </a:r>
            <a:endParaRPr lang="en-US" altLang="zh-CN" sz="1200" dirty="0" smtClean="0">
              <a:solidFill>
                <a:srgbClr val="000000"/>
              </a:solidFill>
              <a:latin typeface="微软雅黑" panose="020B0503020204020204" charset="-122"/>
              <a:ea typeface="微软雅黑" panose="020B0503020204020204" charset="-122"/>
              <a:cs typeface="+mn-cs"/>
            </a:endParaRPr>
          </a:p>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cs typeface="+mn-cs"/>
              </a:rPr>
              <a:t>英国教育网</a:t>
            </a:r>
            <a:endParaRPr lang="en-US" altLang="zh-CN" sz="1200" dirty="0" smtClean="0">
              <a:solidFill>
                <a:srgbClr val="000000"/>
              </a:solidFill>
              <a:latin typeface="微软雅黑" panose="020B0503020204020204" charset="-122"/>
              <a:ea typeface="微软雅黑" panose="020B0503020204020204" charset="-122"/>
              <a:cs typeface="+mn-cs"/>
            </a:endParaRPr>
          </a:p>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cs typeface="+mn-cs"/>
              </a:rPr>
              <a:t>意大利教育网</a:t>
            </a:r>
            <a:endParaRPr lang="en-US" altLang="zh-CN" sz="1200" dirty="0" smtClean="0">
              <a:solidFill>
                <a:srgbClr val="000000"/>
              </a:solidFill>
              <a:latin typeface="微软雅黑" panose="020B0503020204020204" charset="-122"/>
              <a:ea typeface="微软雅黑" panose="020B0503020204020204" charset="-122"/>
              <a:cs typeface="+mn-cs"/>
            </a:endParaRPr>
          </a:p>
          <a:p>
            <a:endParaRPr lang="zh-CN" altLang="en-US" sz="1000" dirty="0">
              <a:solidFill>
                <a:srgbClr val="C00000"/>
              </a:solidFill>
              <a:latin typeface="微软雅黑" panose="020B0503020204020204" charset="-122"/>
              <a:ea typeface="微软雅黑" panose="020B0503020204020204" charset="-122"/>
            </a:endParaRPr>
          </a:p>
        </p:txBody>
      </p:sp>
      <p:pic>
        <p:nvPicPr>
          <p:cNvPr id="35" name="Picture 4" descr="http://www.nrc.tsinghua.edu.cn/7_english/images/ditu.jpg"/>
          <p:cNvPicPr>
            <a:picLocks noChangeAspect="1" noChangeArrowheads="1"/>
          </p:cNvPicPr>
          <p:nvPr/>
        </p:nvPicPr>
        <p:blipFill>
          <a:blip r:embed="rId1" cstate="print"/>
          <a:srcRect/>
          <a:stretch>
            <a:fillRect/>
          </a:stretch>
        </p:blipFill>
        <p:spPr bwMode="auto">
          <a:xfrm>
            <a:off x="792564" y="2608741"/>
            <a:ext cx="1929829" cy="1212293"/>
          </a:xfrm>
          <a:prstGeom prst="rect">
            <a:avLst/>
          </a:prstGeom>
          <a:noFill/>
        </p:spPr>
      </p:pic>
      <p:sp>
        <p:nvSpPr>
          <p:cNvPr id="48" name="矩形 47"/>
          <p:cNvSpPr/>
          <p:nvPr/>
        </p:nvSpPr>
        <p:spPr>
          <a:xfrm>
            <a:off x="640254" y="966463"/>
            <a:ext cx="2413067" cy="418485"/>
          </a:xfrm>
          <a:prstGeom prst="rect">
            <a:avLst/>
          </a:prstGeom>
        </p:spPr>
        <p:txBody>
          <a:bodyPr wrap="square" lIns="51408" tIns="25704" rIns="51408" bIns="25704" anchor="ctr">
            <a:spAutoFit/>
          </a:bodyPr>
          <a:lstStyle/>
          <a:p>
            <a:pPr marL="130810" indent="-130810" algn="ctr" fontAlgn="auto">
              <a:lnSpc>
                <a:spcPct val="150000"/>
              </a:lnSpc>
              <a:spcBef>
                <a:spcPts val="0"/>
              </a:spcBef>
              <a:spcAft>
                <a:spcPts val="0"/>
              </a:spcAft>
              <a:tabLst>
                <a:tab pos="130810" algn="l"/>
              </a:tabLst>
            </a:pPr>
            <a:r>
              <a:rPr lang="zh-CN" altLang="en-US" dirty="0" smtClean="0">
                <a:solidFill>
                  <a:prstClr val="white"/>
                </a:solidFill>
                <a:latin typeface="微软雅黑" panose="020B0503020204020204" charset="-122"/>
                <a:ea typeface="微软雅黑" panose="020B0503020204020204" charset="-122"/>
                <a:cs typeface="Arial" panose="020B0604020202020204" pitchFamily="34" charset="0"/>
              </a:rPr>
              <a:t>国家教育网</a:t>
            </a:r>
            <a:endParaRPr lang="en-US" altLang="zh-CN"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cxnSp>
        <p:nvCxnSpPr>
          <p:cNvPr id="49" name="直接连接符 48"/>
          <p:cNvCxnSpPr/>
          <p:nvPr/>
        </p:nvCxnSpPr>
        <p:spPr>
          <a:xfrm>
            <a:off x="564370" y="3888146"/>
            <a:ext cx="7955790" cy="0"/>
          </a:xfrm>
          <a:prstGeom prst="line">
            <a:avLst/>
          </a:prstGeom>
        </p:spPr>
        <p:style>
          <a:lnRef idx="1">
            <a:schemeClr val="accent1"/>
          </a:lnRef>
          <a:fillRef idx="0">
            <a:schemeClr val="accent1"/>
          </a:fillRef>
          <a:effectRef idx="0">
            <a:schemeClr val="accent1"/>
          </a:effectRef>
          <a:fontRef idx="minor">
            <a:schemeClr val="tx1"/>
          </a:fontRef>
        </p:style>
      </p:cxnSp>
      <p:pic>
        <p:nvPicPr>
          <p:cNvPr id="51" name="Picture 2" descr="http://www.cvett.cn/zzgp/attachment/090429/9feab5d2d5.jpg"/>
          <p:cNvPicPr>
            <a:picLocks noChangeAspect="1" noChangeArrowheads="1"/>
          </p:cNvPicPr>
          <p:nvPr/>
        </p:nvPicPr>
        <p:blipFill>
          <a:blip r:embed="rId2" cstate="print"/>
          <a:srcRect/>
          <a:stretch>
            <a:fillRect/>
          </a:stretch>
        </p:blipFill>
        <p:spPr bwMode="auto">
          <a:xfrm>
            <a:off x="6497785" y="2685531"/>
            <a:ext cx="1560708" cy="1176430"/>
          </a:xfrm>
          <a:prstGeom prst="rect">
            <a:avLst/>
          </a:prstGeom>
          <a:noFill/>
        </p:spPr>
      </p:pic>
      <p:sp>
        <p:nvSpPr>
          <p:cNvPr id="54" name="矩形 53"/>
          <p:cNvSpPr/>
          <p:nvPr/>
        </p:nvSpPr>
        <p:spPr>
          <a:xfrm>
            <a:off x="3993656" y="957802"/>
            <a:ext cx="1061794" cy="435807"/>
          </a:xfrm>
          <a:prstGeom prst="rect">
            <a:avLst/>
          </a:prstGeom>
        </p:spPr>
        <p:txBody>
          <a:bodyPr wrap="none" lIns="68562" tIns="34281" rIns="68562" bIns="34281">
            <a:spAutoFit/>
          </a:bodyPr>
          <a:lstStyle/>
          <a:p>
            <a:pPr marL="130810" indent="-130810" algn="ctr" fontAlgn="auto">
              <a:lnSpc>
                <a:spcPct val="150000"/>
              </a:lnSpc>
              <a:spcBef>
                <a:spcPts val="0"/>
              </a:spcBef>
              <a:spcAft>
                <a:spcPts val="0"/>
              </a:spcAft>
              <a:tabLst>
                <a:tab pos="130810" algn="l"/>
              </a:tabLst>
            </a:pPr>
            <a:r>
              <a:rPr lang="zh-CN" altLang="en-US" dirty="0" smtClean="0">
                <a:solidFill>
                  <a:prstClr val="white"/>
                </a:solidFill>
                <a:latin typeface="微软雅黑" panose="020B0503020204020204" charset="-122"/>
                <a:ea typeface="微软雅黑" panose="020B0503020204020204" charset="-122"/>
                <a:cs typeface="Arial" panose="020B0604020202020204" pitchFamily="34" charset="0"/>
              </a:rPr>
              <a:t>区域教育</a:t>
            </a:r>
            <a:endParaRPr lang="en-US" altLang="zh-CN"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55" name="矩形 54"/>
          <p:cNvSpPr/>
          <p:nvPr/>
        </p:nvSpPr>
        <p:spPr>
          <a:xfrm>
            <a:off x="6728168" y="957802"/>
            <a:ext cx="1061794" cy="435807"/>
          </a:xfrm>
          <a:prstGeom prst="rect">
            <a:avLst/>
          </a:prstGeom>
        </p:spPr>
        <p:txBody>
          <a:bodyPr wrap="none" lIns="68562" tIns="34281" rIns="68562" bIns="34281">
            <a:spAutoFit/>
          </a:bodyPr>
          <a:lstStyle/>
          <a:p>
            <a:pPr marL="130810" indent="-130810" algn="ctr" fontAlgn="auto">
              <a:lnSpc>
                <a:spcPct val="150000"/>
              </a:lnSpc>
              <a:spcBef>
                <a:spcPts val="0"/>
              </a:spcBef>
              <a:spcAft>
                <a:spcPts val="0"/>
              </a:spcAft>
              <a:tabLst>
                <a:tab pos="130810" algn="l"/>
              </a:tabLst>
            </a:pPr>
            <a:r>
              <a:rPr lang="zh-CN" altLang="en-US" dirty="0" smtClean="0">
                <a:solidFill>
                  <a:prstClr val="white"/>
                </a:solidFill>
                <a:latin typeface="微软雅黑" panose="020B0503020204020204" charset="-122"/>
                <a:ea typeface="微软雅黑" panose="020B0503020204020204" charset="-122"/>
                <a:cs typeface="Arial" panose="020B0604020202020204" pitchFamily="34" charset="0"/>
              </a:rPr>
              <a:t>智慧校园</a:t>
            </a:r>
            <a:endParaRPr lang="en-US" altLang="zh-CN" dirty="0" smtClean="0">
              <a:solidFill>
                <a:prstClr val="white"/>
              </a:solidFill>
              <a:latin typeface="微软雅黑" panose="020B0503020204020204" charset="-122"/>
              <a:ea typeface="微软雅黑" panose="020B0503020204020204" charset="-122"/>
              <a:cs typeface="Arial" panose="020B0604020202020204" pitchFamily="34" charset="0"/>
            </a:endParaRPr>
          </a:p>
        </p:txBody>
      </p:sp>
      <p:sp>
        <p:nvSpPr>
          <p:cNvPr id="56" name="矩形 55"/>
          <p:cNvSpPr/>
          <p:nvPr/>
        </p:nvSpPr>
        <p:spPr>
          <a:xfrm>
            <a:off x="6168776" y="1524204"/>
            <a:ext cx="2260912" cy="900228"/>
          </a:xfrm>
          <a:prstGeom prst="rect">
            <a:avLst/>
          </a:prstGeom>
        </p:spPr>
        <p:txBody>
          <a:bodyPr wrap="square" lIns="68562" tIns="34281" rIns="68562" bIns="34281">
            <a:spAutoFit/>
          </a:bodyPr>
          <a:lstStyle/>
          <a:p>
            <a:pPr marL="130810" indent="-130810" defTabSz="625475" fontAlgn="auto">
              <a:lnSpc>
                <a:spcPct val="150000"/>
              </a:lnSpc>
              <a:spcBef>
                <a:spcPts val="0"/>
              </a:spcBef>
              <a:spcAft>
                <a:spcPts val="0"/>
              </a:spcAft>
              <a:buClr>
                <a:srgbClr val="000000">
                  <a:lumMod val="85000"/>
                  <a:lumOff val="15000"/>
                </a:srgbClr>
              </a:buClr>
              <a:buSzPct val="55000"/>
              <a:buFont typeface="Wingdings" panose="05000000000000000000" pitchFamily="2" charset="2"/>
              <a:buChar char="l"/>
              <a:defRPr/>
            </a:pPr>
            <a:r>
              <a:rPr lang="zh-CN" altLang="en-US" sz="1200" dirty="0" smtClean="0">
                <a:solidFill>
                  <a:srgbClr val="000000"/>
                </a:solidFill>
                <a:latin typeface="微软雅黑" panose="020B0503020204020204" charset="-122"/>
                <a:ea typeface="微软雅黑" panose="020B0503020204020204" charset="-122"/>
              </a:rPr>
              <a:t>校园网络精细化管理</a:t>
            </a:r>
            <a:endParaRPr lang="en-US" altLang="zh-CN" sz="1200" dirty="0" smtClean="0">
              <a:solidFill>
                <a:srgbClr val="000000"/>
              </a:solidFill>
              <a:latin typeface="微软雅黑" panose="020B0503020204020204" charset="-122"/>
              <a:ea typeface="微软雅黑" panose="020B0503020204020204" charset="-122"/>
            </a:endParaRPr>
          </a:p>
          <a:p>
            <a:pPr marL="130810" indent="-130810" defTabSz="625475" fontAlgn="auto">
              <a:lnSpc>
                <a:spcPct val="150000"/>
              </a:lnSpc>
              <a:spcBef>
                <a:spcPts val="0"/>
              </a:spcBef>
              <a:spcAft>
                <a:spcPts val="0"/>
              </a:spcAft>
              <a:buClr>
                <a:srgbClr val="000000">
                  <a:lumMod val="85000"/>
                  <a:lumOff val="15000"/>
                </a:srgbClr>
              </a:buClr>
              <a:buSzPct val="55000"/>
              <a:buFont typeface="Wingdings" panose="05000000000000000000" pitchFamily="2" charset="2"/>
              <a:buChar char="l"/>
              <a:defRPr/>
            </a:pPr>
            <a:r>
              <a:rPr lang="zh-CN" altLang="en-US" sz="1200" dirty="0" smtClean="0">
                <a:solidFill>
                  <a:srgbClr val="000000"/>
                </a:solidFill>
                <a:latin typeface="微软雅黑" panose="020B0503020204020204" charset="-122"/>
                <a:ea typeface="微软雅黑" panose="020B0503020204020204" charset="-122"/>
              </a:rPr>
              <a:t>分布式云数据中心</a:t>
            </a:r>
            <a:endParaRPr lang="en-US" altLang="zh-CN" sz="1200" dirty="0" smtClean="0">
              <a:solidFill>
                <a:srgbClr val="000000"/>
              </a:solidFill>
              <a:latin typeface="微软雅黑" panose="020B0503020204020204" charset="-122"/>
              <a:ea typeface="微软雅黑" panose="020B0503020204020204" charset="-122"/>
            </a:endParaRPr>
          </a:p>
          <a:p>
            <a:pPr marL="130810" indent="-130810" defTabSz="625475" fontAlgn="auto">
              <a:lnSpc>
                <a:spcPct val="150000"/>
              </a:lnSpc>
              <a:spcBef>
                <a:spcPts val="0"/>
              </a:spcBef>
              <a:spcAft>
                <a:spcPts val="0"/>
              </a:spcAft>
              <a:buClr>
                <a:srgbClr val="000000">
                  <a:lumMod val="85000"/>
                  <a:lumOff val="15000"/>
                </a:srgbClr>
              </a:buClr>
              <a:buSzPct val="55000"/>
              <a:buFont typeface="Wingdings" panose="05000000000000000000" pitchFamily="2" charset="2"/>
              <a:buChar char="l"/>
              <a:defRPr/>
            </a:pPr>
            <a:r>
              <a:rPr lang="zh-CN" altLang="en-US" sz="1200" dirty="0" smtClean="0">
                <a:solidFill>
                  <a:srgbClr val="000000"/>
                </a:solidFill>
                <a:latin typeface="微软雅黑" panose="020B0503020204020204" charset="-122"/>
                <a:ea typeface="微软雅黑" panose="020B0503020204020204" charset="-122"/>
              </a:rPr>
              <a:t>远程互动教学平台</a:t>
            </a:r>
            <a:endParaRPr lang="en-US" altLang="zh-CN" sz="1200" dirty="0" smtClean="0">
              <a:solidFill>
                <a:srgbClr val="000000"/>
              </a:solidFill>
              <a:latin typeface="微软雅黑" panose="020B0503020204020204" charset="-122"/>
              <a:ea typeface="微软雅黑" panose="020B0503020204020204" charset="-122"/>
            </a:endParaRPr>
          </a:p>
        </p:txBody>
      </p:sp>
      <p:pic>
        <p:nvPicPr>
          <p:cNvPr id="209923" name="Picture 3"/>
          <p:cNvPicPr>
            <a:picLocks noChangeAspect="1" noChangeArrowheads="1"/>
          </p:cNvPicPr>
          <p:nvPr/>
        </p:nvPicPr>
        <p:blipFill>
          <a:blip r:embed="rId3" cstate="print"/>
          <a:srcRect/>
          <a:stretch>
            <a:fillRect/>
          </a:stretch>
        </p:blipFill>
        <p:spPr bwMode="auto">
          <a:xfrm>
            <a:off x="3897100" y="2659924"/>
            <a:ext cx="1315588" cy="1177200"/>
          </a:xfrm>
          <a:prstGeom prst="rect">
            <a:avLst/>
          </a:prstGeom>
          <a:noFill/>
          <a:ln w="9525">
            <a:noFill/>
            <a:miter lim="800000"/>
            <a:headEnd/>
            <a:tailEnd/>
          </a:ln>
        </p:spPr>
      </p:pic>
      <p:pic>
        <p:nvPicPr>
          <p:cNvPr id="209924" name="Picture 4"/>
          <p:cNvPicPr>
            <a:picLocks noChangeAspect="1" noChangeArrowheads="1"/>
          </p:cNvPicPr>
          <p:nvPr/>
        </p:nvPicPr>
        <p:blipFill>
          <a:blip r:embed="rId4" cstate="print"/>
          <a:srcRect/>
          <a:stretch>
            <a:fillRect/>
          </a:stretch>
        </p:blipFill>
        <p:spPr bwMode="auto">
          <a:xfrm>
            <a:off x="3897101" y="2693678"/>
            <a:ext cx="373918" cy="327992"/>
          </a:xfrm>
          <a:prstGeom prst="rect">
            <a:avLst/>
          </a:prstGeom>
          <a:noFill/>
          <a:ln w="9525">
            <a:noFill/>
            <a:miter lim="800000"/>
            <a:headEnd/>
            <a:tailEnd/>
          </a:ln>
        </p:spPr>
      </p:pic>
      <p:grpSp>
        <p:nvGrpSpPr>
          <p:cNvPr id="6" name="组合 31"/>
          <p:cNvGrpSpPr/>
          <p:nvPr/>
        </p:nvGrpSpPr>
        <p:grpSpPr>
          <a:xfrm>
            <a:off x="5955542" y="3929468"/>
            <a:ext cx="1107996" cy="923330"/>
            <a:chOff x="7973440" y="5229198"/>
            <a:chExt cx="1477712" cy="1231106"/>
          </a:xfrm>
        </p:grpSpPr>
        <p:sp>
          <p:nvSpPr>
            <p:cNvPr id="82" name="矩形 81"/>
            <p:cNvSpPr/>
            <p:nvPr/>
          </p:nvSpPr>
          <p:spPr>
            <a:xfrm>
              <a:off x="7973440" y="5229198"/>
              <a:ext cx="1477712" cy="1231106"/>
            </a:xfrm>
            <a:prstGeom prst="rect">
              <a:avLst/>
            </a:prstGeom>
          </p:spPr>
          <p:txBody>
            <a:bodyPr wrap="none">
              <a:spAutoFit/>
            </a:bodyPr>
            <a:lstStyle/>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rPr>
                <a:t>北京邮电大学</a:t>
              </a:r>
              <a:endParaRPr lang="en-US" altLang="zh-CN" sz="1200" dirty="0" smtClean="0">
                <a:solidFill>
                  <a:srgbClr val="000000"/>
                </a:solidFill>
                <a:latin typeface="微软雅黑" panose="020B0503020204020204" charset="-122"/>
                <a:ea typeface="微软雅黑" panose="020B0503020204020204" charset="-122"/>
              </a:endParaRPr>
            </a:p>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rPr>
                <a:t>华东师范大学</a:t>
              </a:r>
              <a:endParaRPr lang="en-US" altLang="zh-CN" sz="1200" dirty="0" smtClean="0">
                <a:solidFill>
                  <a:srgbClr val="000000"/>
                </a:solidFill>
                <a:latin typeface="微软雅黑" panose="020B0503020204020204" charset="-122"/>
                <a:ea typeface="微软雅黑" panose="020B0503020204020204" charset="-122"/>
              </a:endParaRPr>
            </a:p>
            <a:p>
              <a:pPr defTabSz="600710">
                <a:lnSpc>
                  <a:spcPct val="50000"/>
                </a:lnSpc>
                <a:spcBef>
                  <a:spcPct val="50000"/>
                </a:spcBef>
              </a:pPr>
              <a:r>
                <a:rPr lang="zh-CN" altLang="en-US" sz="1200" dirty="0" smtClean="0">
                  <a:solidFill>
                    <a:srgbClr val="000000"/>
                  </a:solidFill>
                  <a:latin typeface="微软雅黑" panose="020B0503020204020204" charset="-122"/>
                  <a:ea typeface="微软雅黑" panose="020B0503020204020204" charset="-122"/>
                </a:rPr>
                <a:t>中山大学</a:t>
              </a:r>
              <a:endParaRPr lang="en-US" altLang="zh-CN" sz="1200" dirty="0" smtClean="0">
                <a:solidFill>
                  <a:srgbClr val="000000"/>
                </a:solidFill>
                <a:latin typeface="微软雅黑" panose="020B0503020204020204" charset="-122"/>
                <a:ea typeface="微软雅黑" panose="020B0503020204020204" charset="-122"/>
              </a:endParaRPr>
            </a:p>
            <a:p>
              <a:endParaRPr lang="en-US" altLang="zh-CN" sz="1200" dirty="0" smtClean="0">
                <a:solidFill>
                  <a:srgbClr val="C00000"/>
                </a:solidFill>
                <a:latin typeface="微软雅黑" panose="020B0503020204020204" charset="-122"/>
                <a:ea typeface="微软雅黑" panose="020B0503020204020204" charset="-122"/>
              </a:endParaRPr>
            </a:p>
            <a:p>
              <a:endParaRPr lang="en-US" altLang="zh-CN" sz="1200" dirty="0" smtClean="0">
                <a:solidFill>
                  <a:srgbClr val="C00000"/>
                </a:solidFill>
                <a:latin typeface="微软雅黑" panose="020B0503020204020204" charset="-122"/>
                <a:ea typeface="微软雅黑" panose="020B0503020204020204" charset="-122"/>
              </a:endParaRPr>
            </a:p>
          </p:txBody>
        </p:sp>
        <p:sp>
          <p:nvSpPr>
            <p:cNvPr id="31" name="矩形 30"/>
            <p:cNvSpPr/>
            <p:nvPr/>
          </p:nvSpPr>
          <p:spPr>
            <a:xfrm>
              <a:off x="8017294" y="5821523"/>
              <a:ext cx="413041" cy="369332"/>
            </a:xfrm>
            <a:prstGeom prst="rect">
              <a:avLst/>
            </a:prstGeom>
          </p:spPr>
          <p:txBody>
            <a:bodyPr wrap="none">
              <a:spAutoFit/>
            </a:bodyPr>
            <a:lstStyle/>
            <a:p>
              <a:r>
                <a:rPr lang="en-US" altLang="zh-CN" sz="1200" dirty="0" smtClean="0">
                  <a:solidFill>
                    <a:srgbClr val="C00000"/>
                  </a:solidFill>
                  <a:latin typeface="微软雅黑" panose="020B0503020204020204" charset="-122"/>
                  <a:ea typeface="微软雅黑" panose="020B0503020204020204" charset="-122"/>
                </a:rPr>
                <a:t>…</a:t>
              </a:r>
              <a:endParaRPr lang="zh-CN" altLang="en-US" sz="1200" dirty="0" smtClean="0">
                <a:solidFill>
                  <a:srgbClr val="C00000"/>
                </a:solidFill>
                <a:latin typeface="微软雅黑" panose="020B0503020204020204" charset="-122"/>
                <a:ea typeface="微软雅黑" panose="020B0503020204020204" charset="-122"/>
              </a:endParaRPr>
            </a:p>
          </p:txBody>
        </p:sp>
      </p:grpSp>
    </p:spTree>
  </p:cSld>
  <p:clrMapOvr>
    <a:masterClrMapping/>
  </p:clrMapOvr>
  <p:transition advTm="71308">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标题 141"/>
          <p:cNvSpPr>
            <a:spLocks noGrp="1"/>
          </p:cNvSpPr>
          <p:nvPr>
            <p:ph type="title"/>
          </p:nvPr>
        </p:nvSpPr>
        <p:spPr/>
        <p:txBody>
          <a:bodyPr/>
          <a:lstStyle/>
          <a:p>
            <a:r>
              <a:rPr lang="zh-CN" altLang="en-US" dirty="0" smtClean="0"/>
              <a:t>龙岗区智慧教育发展规划</a:t>
            </a:r>
            <a:endParaRPr lang="zh-CN" altLang="en-US" dirty="0"/>
          </a:p>
        </p:txBody>
      </p:sp>
      <p:grpSp>
        <p:nvGrpSpPr>
          <p:cNvPr id="3" name="组合 132"/>
          <p:cNvGrpSpPr/>
          <p:nvPr/>
        </p:nvGrpSpPr>
        <p:grpSpPr>
          <a:xfrm>
            <a:off x="395289" y="824297"/>
            <a:ext cx="4392736" cy="3835685"/>
            <a:chOff x="4393227" y="570641"/>
            <a:chExt cx="4479017" cy="4173239"/>
          </a:xfrm>
        </p:grpSpPr>
        <p:sp>
          <p:nvSpPr>
            <p:cNvPr id="214" name="圆角矩形 213"/>
            <p:cNvSpPr/>
            <p:nvPr/>
          </p:nvSpPr>
          <p:spPr bwMode="auto">
            <a:xfrm>
              <a:off x="4393227" y="570641"/>
              <a:ext cx="4479017" cy="4173239"/>
            </a:xfrm>
            <a:prstGeom prst="roundRect">
              <a:avLst>
                <a:gd name="adj" fmla="val 1483"/>
              </a:avLst>
            </a:prstGeom>
            <a:noFill/>
            <a:ln w="12700">
              <a:solidFill>
                <a:srgbClr val="C0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z="2400" smtClean="0">
                <a:solidFill>
                  <a:srgbClr val="000000"/>
                </a:solidFill>
                <a:latin typeface="Arial" panose="020B0604020202020204" pitchFamily="34" charset="0"/>
                <a:ea typeface="宋体" panose="02010600030101010101" pitchFamily="2" charset="-122"/>
              </a:endParaRPr>
            </a:p>
          </p:txBody>
        </p:sp>
        <p:sp>
          <p:nvSpPr>
            <p:cNvPr id="215" name="TextBox 214"/>
            <p:cNvSpPr txBox="1"/>
            <p:nvPr/>
          </p:nvSpPr>
          <p:spPr>
            <a:xfrm>
              <a:off x="4393227" y="680045"/>
              <a:ext cx="4450567" cy="3850913"/>
            </a:xfrm>
            <a:prstGeom prst="rect">
              <a:avLst/>
            </a:prstGeom>
            <a:noFill/>
          </p:spPr>
          <p:txBody>
            <a:bodyPr wrap="square" rtlCol="0">
              <a:spAutoFit/>
            </a:bodyPr>
            <a:lstStyle/>
            <a:p>
              <a:pPr marL="180975" lvl="1" indent="-180975" fontAlgn="auto">
                <a:spcAft>
                  <a:spcPts val="0"/>
                </a:spcAft>
                <a:buFont typeface="Wingdings" panose="05000000000000000000" pitchFamily="2" charset="2"/>
                <a:buChar char="n"/>
                <a:defRPr/>
              </a:pPr>
              <a:r>
                <a:rPr lang="zh-CN" altLang="en-US" sz="1600" dirty="0" smtClean="0">
                  <a:solidFill>
                    <a:srgbClr val="000000"/>
                  </a:solidFill>
                  <a:latin typeface="微软雅黑" panose="020B0503020204020204" charset="-122"/>
                  <a:ea typeface="微软雅黑" panose="020B0503020204020204" charset="-122"/>
                </a:rPr>
                <a:t>总体目标：</a:t>
              </a:r>
              <a:endParaRPr lang="en-US" altLang="zh-CN" sz="1600" dirty="0" smtClean="0">
                <a:solidFill>
                  <a:srgbClr val="000000"/>
                </a:solidFill>
                <a:latin typeface="微软雅黑" panose="020B0503020204020204" charset="-122"/>
                <a:ea typeface="微软雅黑" panose="020B0503020204020204" charset="-122"/>
              </a:endParaRPr>
            </a:p>
            <a:p>
              <a:pPr marL="355600" lvl="2" indent="-180975" fontAlgn="auto">
                <a:spcAft>
                  <a:spcPts val="0"/>
                </a:spcAft>
                <a:buFont typeface="Wingdings" panose="05000000000000000000" pitchFamily="2" charset="2"/>
                <a:buChar char="Ø"/>
                <a:defRPr/>
              </a:pPr>
              <a:r>
                <a:rPr lang="zh-CN" altLang="en-US" sz="1100" dirty="0" smtClean="0">
                  <a:solidFill>
                    <a:srgbClr val="000000"/>
                  </a:solidFill>
                  <a:latin typeface="微软雅黑" panose="020B0503020204020204" charset="-122"/>
                  <a:ea typeface="微软雅黑" panose="020B0503020204020204" charset="-122"/>
                </a:rPr>
                <a:t>深圳市龙岗区域教育云项目是龙岗区智慧教育的重要组成部分，通过基于</a:t>
              </a:r>
              <a:r>
                <a:rPr lang="en-US" altLang="zh-CN" sz="1100" dirty="0" smtClean="0">
                  <a:solidFill>
                    <a:srgbClr val="000000"/>
                  </a:solidFill>
                  <a:latin typeface="微软雅黑" panose="020B0503020204020204" charset="-122"/>
                  <a:ea typeface="微软雅黑" panose="020B0503020204020204" charset="-122"/>
                </a:rPr>
                <a:t>PAD</a:t>
              </a:r>
              <a:r>
                <a:rPr lang="zh-CN" altLang="en-US" sz="1100" dirty="0" smtClean="0">
                  <a:solidFill>
                    <a:srgbClr val="000000"/>
                  </a:solidFill>
                  <a:latin typeface="微软雅黑" panose="020B0503020204020204" charset="-122"/>
                  <a:ea typeface="微软雅黑" panose="020B0503020204020204" charset="-122"/>
                </a:rPr>
                <a:t>的互动教学，区域优质教育资源共享，实现“转型升级，跨越争先”，</a:t>
              </a:r>
              <a:r>
                <a:rPr lang="en-US" altLang="zh-CN" sz="1100" dirty="0" smtClean="0">
                  <a:solidFill>
                    <a:srgbClr val="000000"/>
                  </a:solidFill>
                  <a:latin typeface="微软雅黑" panose="020B0503020204020204" charset="-122"/>
                  <a:ea typeface="微软雅黑" panose="020B0503020204020204" charset="-122"/>
                </a:rPr>
                <a:t>2015</a:t>
              </a:r>
              <a:r>
                <a:rPr lang="zh-CN" altLang="en-US" sz="1100" dirty="0" smtClean="0">
                  <a:solidFill>
                    <a:srgbClr val="000000"/>
                  </a:solidFill>
                  <a:latin typeface="微软雅黑" panose="020B0503020204020204" charset="-122"/>
                  <a:ea typeface="微软雅黑" panose="020B0503020204020204" charset="-122"/>
                </a:rPr>
                <a:t>年成为广东省教育现代化先进示范区；</a:t>
              </a:r>
              <a:endParaRPr lang="zh-CN" altLang="en-US" sz="1100" dirty="0" smtClean="0">
                <a:solidFill>
                  <a:srgbClr val="000000"/>
                </a:solidFill>
                <a:latin typeface="微软雅黑" panose="020B0503020204020204" charset="-122"/>
                <a:ea typeface="微软雅黑" panose="020B0503020204020204" charset="-122"/>
              </a:endParaRPr>
            </a:p>
            <a:p>
              <a:pPr marL="180975" lvl="1" indent="-180975" fontAlgn="auto">
                <a:spcAft>
                  <a:spcPts val="0"/>
                </a:spcAft>
                <a:buFont typeface="Wingdings" panose="05000000000000000000" pitchFamily="2" charset="2"/>
                <a:buChar char="n"/>
                <a:defRPr/>
              </a:pPr>
              <a:r>
                <a:rPr lang="zh-CN" altLang="en-US" sz="1600" dirty="0" smtClean="0">
                  <a:solidFill>
                    <a:srgbClr val="000000"/>
                  </a:solidFill>
                  <a:latin typeface="微软雅黑" panose="020B0503020204020204" charset="-122"/>
                  <a:ea typeface="微软雅黑" panose="020B0503020204020204" charset="-122"/>
                </a:rPr>
                <a:t>建设思路：</a:t>
              </a:r>
              <a:endParaRPr lang="en-US" altLang="zh-CN" sz="1600" dirty="0" smtClean="0">
                <a:solidFill>
                  <a:srgbClr val="000000"/>
                </a:solidFill>
                <a:latin typeface="微软雅黑" panose="020B0503020204020204" charset="-122"/>
                <a:ea typeface="微软雅黑" panose="020B0503020204020204" charset="-122"/>
              </a:endParaRPr>
            </a:p>
            <a:p>
              <a:pPr marL="355600" lvl="1" indent="-180975" fontAlgn="auto">
                <a:spcAft>
                  <a:spcPts val="0"/>
                </a:spcAft>
                <a:buFont typeface="Wingdings" panose="05000000000000000000" pitchFamily="2" charset="2"/>
                <a:buChar char="Ø"/>
                <a:defRPr/>
              </a:pPr>
              <a:r>
                <a:rPr lang="zh-CN" altLang="en-US" sz="1100" dirty="0" smtClean="0">
                  <a:solidFill>
                    <a:srgbClr val="000000"/>
                  </a:solidFill>
                  <a:latin typeface="微软雅黑" panose="020B0503020204020204" charset="-122"/>
                  <a:ea typeface="微软雅黑" panose="020B0503020204020204" charset="-122"/>
                </a:rPr>
                <a:t>建设统一的区域教育资源共享平台，实现个人、班级、学校通过教育资源共享平台随时随地资源共享、教学互动、知识传播、网络教研、家校互动，消除资源孤岛；</a:t>
              </a:r>
              <a:endParaRPr lang="en-US" altLang="zh-CN" sz="1100" dirty="0" smtClean="0">
                <a:solidFill>
                  <a:srgbClr val="000000"/>
                </a:solidFill>
                <a:latin typeface="微软雅黑" panose="020B0503020204020204" charset="-122"/>
                <a:ea typeface="微软雅黑" panose="020B0503020204020204" charset="-122"/>
              </a:endParaRPr>
            </a:p>
            <a:p>
              <a:pPr marL="355600" lvl="1" indent="-180975" fontAlgn="auto">
                <a:spcAft>
                  <a:spcPts val="0"/>
                </a:spcAft>
                <a:buFont typeface="Wingdings" panose="05000000000000000000" pitchFamily="2" charset="2"/>
                <a:buChar char="Ø"/>
                <a:defRPr/>
              </a:pPr>
              <a:r>
                <a:rPr lang="zh-CN" altLang="en-US" sz="1100" dirty="0" smtClean="0">
                  <a:solidFill>
                    <a:srgbClr val="000000"/>
                  </a:solidFill>
                  <a:latin typeface="微软雅黑" panose="020B0503020204020204" charset="-122"/>
                  <a:ea typeface="微软雅黑" panose="020B0503020204020204" charset="-122"/>
                </a:rPr>
                <a:t>辖区内所有学校实现校校通宽带（职业学院</a:t>
              </a:r>
              <a:r>
                <a:rPr lang="en-US" altLang="zh-CN" sz="1100" dirty="0" smtClean="0">
                  <a:solidFill>
                    <a:srgbClr val="000000"/>
                  </a:solidFill>
                  <a:latin typeface="微软雅黑" panose="020B0503020204020204" charset="-122"/>
                  <a:ea typeface="微软雅黑" panose="020B0503020204020204" charset="-122"/>
                </a:rPr>
                <a:t>1G</a:t>
              </a:r>
              <a:r>
                <a:rPr lang="zh-CN" altLang="en-US" sz="1100" dirty="0" smtClean="0">
                  <a:solidFill>
                    <a:srgbClr val="000000"/>
                  </a:solidFill>
                  <a:latin typeface="微软雅黑" panose="020B0503020204020204" charset="-122"/>
                  <a:ea typeface="微软雅黑" panose="020B0503020204020204" charset="-122"/>
                </a:rPr>
                <a:t>、中小学</a:t>
              </a:r>
              <a:r>
                <a:rPr lang="en-US" altLang="zh-CN" sz="1100" dirty="0" smtClean="0">
                  <a:solidFill>
                    <a:srgbClr val="000000"/>
                  </a:solidFill>
                  <a:latin typeface="微软雅黑" panose="020B0503020204020204" charset="-122"/>
                  <a:ea typeface="微软雅黑" panose="020B0503020204020204" charset="-122"/>
                </a:rPr>
                <a:t>100M</a:t>
              </a:r>
              <a:r>
                <a:rPr lang="zh-CN" altLang="en-US" sz="1100" dirty="0" smtClean="0">
                  <a:solidFill>
                    <a:srgbClr val="000000"/>
                  </a:solidFill>
                  <a:latin typeface="微软雅黑" panose="020B0503020204020204" charset="-122"/>
                  <a:ea typeface="微软雅黑" panose="020B0503020204020204" charset="-122"/>
                </a:rPr>
                <a:t>、边远学校</a:t>
              </a:r>
              <a:r>
                <a:rPr lang="en-US" altLang="zh-CN" sz="1100" dirty="0" smtClean="0">
                  <a:solidFill>
                    <a:srgbClr val="000000"/>
                  </a:solidFill>
                  <a:latin typeface="微软雅黑" panose="020B0503020204020204" charset="-122"/>
                  <a:ea typeface="微软雅黑" panose="020B0503020204020204" charset="-122"/>
                </a:rPr>
                <a:t>2M</a:t>
              </a:r>
              <a:r>
                <a:rPr lang="zh-CN" altLang="en-US" sz="1100" dirty="0" smtClean="0">
                  <a:solidFill>
                    <a:srgbClr val="000000"/>
                  </a:solidFill>
                  <a:latin typeface="微软雅黑" panose="020B0503020204020204" charset="-122"/>
                  <a:ea typeface="微软雅黑" panose="020B0503020204020204" charset="-122"/>
                </a:rPr>
                <a:t>），为消除信息孤岛提供互联支撑；</a:t>
              </a:r>
              <a:endParaRPr lang="en-US" altLang="zh-CN" sz="1100" dirty="0" smtClean="0">
                <a:solidFill>
                  <a:srgbClr val="000000"/>
                </a:solidFill>
                <a:latin typeface="微软雅黑" panose="020B0503020204020204" charset="-122"/>
                <a:ea typeface="微软雅黑" panose="020B0503020204020204" charset="-122"/>
              </a:endParaRPr>
            </a:p>
            <a:p>
              <a:pPr marL="355600" lvl="1" indent="-180975" fontAlgn="auto">
                <a:spcAft>
                  <a:spcPts val="0"/>
                </a:spcAft>
                <a:buFont typeface="Wingdings" panose="05000000000000000000" pitchFamily="2" charset="2"/>
                <a:buChar char="Ø"/>
                <a:defRPr/>
              </a:pPr>
              <a:r>
                <a:rPr lang="zh-CN" altLang="en-US" sz="1100" dirty="0" smtClean="0">
                  <a:solidFill>
                    <a:srgbClr val="000000"/>
                  </a:solidFill>
                  <a:latin typeface="微软雅黑" panose="020B0503020204020204" charset="-122"/>
                  <a:ea typeface="微软雅黑" panose="020B0503020204020204" charset="-122"/>
                </a:rPr>
                <a:t>通过基于</a:t>
              </a:r>
              <a:r>
                <a:rPr lang="en-US" altLang="zh-CN" sz="1100" dirty="0" smtClean="0">
                  <a:solidFill>
                    <a:srgbClr val="000000"/>
                  </a:solidFill>
                  <a:latin typeface="微软雅黑" panose="020B0503020204020204" charset="-122"/>
                  <a:ea typeface="微软雅黑" panose="020B0503020204020204" charset="-122"/>
                </a:rPr>
                <a:t>PAD</a:t>
              </a:r>
              <a:r>
                <a:rPr lang="zh-CN" altLang="en-US" sz="1100" dirty="0" smtClean="0">
                  <a:solidFill>
                    <a:srgbClr val="000000"/>
                  </a:solidFill>
                  <a:latin typeface="微软雅黑" panose="020B0503020204020204" charset="-122"/>
                  <a:ea typeface="微软雅黑" panose="020B0503020204020204" charset="-122"/>
                </a:rPr>
                <a:t>的互动课堂，实现教学模式的创新，提升成绩优良率；</a:t>
              </a:r>
              <a:endParaRPr lang="en-US" altLang="zh-CN" sz="1100" dirty="0" smtClean="0">
                <a:solidFill>
                  <a:srgbClr val="000000"/>
                </a:solidFill>
                <a:latin typeface="微软雅黑" panose="020B0503020204020204" charset="-122"/>
                <a:ea typeface="微软雅黑" panose="020B0503020204020204" charset="-122"/>
              </a:endParaRPr>
            </a:p>
            <a:p>
              <a:pPr marL="180975" lvl="1" indent="-180975" fontAlgn="auto">
                <a:spcAft>
                  <a:spcPts val="0"/>
                </a:spcAft>
                <a:buFont typeface="Wingdings" panose="05000000000000000000" pitchFamily="2" charset="2"/>
                <a:buChar char="n"/>
                <a:defRPr/>
              </a:pPr>
              <a:r>
                <a:rPr lang="zh-CN" altLang="en-US" sz="1600" dirty="0" smtClean="0">
                  <a:solidFill>
                    <a:srgbClr val="000000"/>
                  </a:solidFill>
                  <a:latin typeface="微软雅黑" panose="020B0503020204020204" charset="-122"/>
                  <a:ea typeface="微软雅黑" panose="020B0503020204020204" charset="-122"/>
                </a:rPr>
                <a:t>建设节奏：</a:t>
              </a:r>
              <a:endParaRPr lang="en-US" altLang="zh-CN" sz="1600" dirty="0" smtClean="0">
                <a:solidFill>
                  <a:srgbClr val="000000"/>
                </a:solidFill>
                <a:latin typeface="微软雅黑" panose="020B0503020204020204" charset="-122"/>
                <a:ea typeface="微软雅黑" panose="020B0503020204020204" charset="-122"/>
              </a:endParaRPr>
            </a:p>
            <a:p>
              <a:pPr marL="355600" lvl="1" indent="-180975" fontAlgn="auto">
                <a:spcAft>
                  <a:spcPts val="0"/>
                </a:spcAft>
                <a:buFont typeface="Wingdings" panose="05000000000000000000" pitchFamily="2" charset="2"/>
                <a:buChar char="Ø"/>
                <a:defRPr/>
              </a:pPr>
              <a:r>
                <a:rPr lang="en-US" altLang="zh-CN" sz="1100" dirty="0" smtClean="0">
                  <a:solidFill>
                    <a:srgbClr val="000000"/>
                  </a:solidFill>
                  <a:latin typeface="微软雅黑" panose="020B0503020204020204" charset="-122"/>
                  <a:ea typeface="微软雅黑" panose="020B0503020204020204" charset="-122"/>
                </a:rPr>
                <a:t>Phae1: 2013</a:t>
              </a:r>
              <a:r>
                <a:rPr lang="zh-CN" altLang="en-US" sz="1100" dirty="0" smtClean="0">
                  <a:solidFill>
                    <a:srgbClr val="000000"/>
                  </a:solidFill>
                  <a:latin typeface="微软雅黑" panose="020B0503020204020204" charset="-122"/>
                  <a:ea typeface="微软雅黑" panose="020B0503020204020204" charset="-122"/>
                </a:rPr>
                <a:t>年</a:t>
              </a:r>
              <a:r>
                <a:rPr lang="en-US" altLang="zh-CN" sz="1100" dirty="0" smtClean="0">
                  <a:solidFill>
                    <a:srgbClr val="000000"/>
                  </a:solidFill>
                  <a:latin typeface="微软雅黑" panose="020B0503020204020204" charset="-122"/>
                  <a:ea typeface="微软雅黑" panose="020B0503020204020204" charset="-122"/>
                </a:rPr>
                <a:t>11</a:t>
              </a:r>
              <a:r>
                <a:rPr lang="zh-CN" altLang="en-US" sz="1100" dirty="0" smtClean="0">
                  <a:solidFill>
                    <a:srgbClr val="000000"/>
                  </a:solidFill>
                  <a:latin typeface="微软雅黑" panose="020B0503020204020204" charset="-122"/>
                  <a:ea typeface="微软雅黑" panose="020B0503020204020204" charset="-122"/>
                </a:rPr>
                <a:t>月，覆盖深圳市龙岗区</a:t>
              </a:r>
              <a:r>
                <a:rPr lang="en-US" altLang="zh-CN" sz="1100" dirty="0" smtClean="0">
                  <a:solidFill>
                    <a:srgbClr val="000000"/>
                  </a:solidFill>
                  <a:latin typeface="微软雅黑" panose="020B0503020204020204" charset="-122"/>
                  <a:ea typeface="微软雅黑" panose="020B0503020204020204" charset="-122"/>
                </a:rPr>
                <a:t>11</a:t>
              </a:r>
              <a:r>
                <a:rPr lang="zh-CN" altLang="en-US" sz="1100" dirty="0" smtClean="0">
                  <a:solidFill>
                    <a:srgbClr val="000000"/>
                  </a:solidFill>
                  <a:latin typeface="微软雅黑" panose="020B0503020204020204" charset="-122"/>
                  <a:ea typeface="微软雅黑" panose="020B0503020204020204" charset="-122"/>
                </a:rPr>
                <a:t>所中小学、</a:t>
              </a:r>
              <a:r>
                <a:rPr lang="en-US" altLang="zh-CN" sz="1100" dirty="0" smtClean="0">
                  <a:solidFill>
                    <a:srgbClr val="000000"/>
                  </a:solidFill>
                  <a:latin typeface="微软雅黑" panose="020B0503020204020204" charset="-122"/>
                  <a:ea typeface="微软雅黑" panose="020B0503020204020204" charset="-122"/>
                </a:rPr>
                <a:t>44</a:t>
              </a:r>
              <a:r>
                <a:rPr lang="zh-CN" altLang="en-US" sz="1100" dirty="0" smtClean="0">
                  <a:solidFill>
                    <a:srgbClr val="000000"/>
                  </a:solidFill>
                  <a:latin typeface="微软雅黑" panose="020B0503020204020204" charset="-122"/>
                  <a:ea typeface="微软雅黑" panose="020B0503020204020204" charset="-122"/>
                </a:rPr>
                <a:t>班级</a:t>
              </a:r>
              <a:r>
                <a:rPr lang="en-US" altLang="zh-CN" sz="1100" dirty="0" smtClean="0">
                  <a:solidFill>
                    <a:srgbClr val="000000"/>
                  </a:solidFill>
                  <a:latin typeface="微软雅黑" panose="020B0503020204020204" charset="-122"/>
                  <a:ea typeface="微软雅黑" panose="020B0503020204020204" charset="-122"/>
                </a:rPr>
                <a:t>2200</a:t>
              </a:r>
              <a:r>
                <a:rPr lang="zh-CN" altLang="en-US" sz="1100" dirty="0" smtClean="0">
                  <a:solidFill>
                    <a:srgbClr val="000000"/>
                  </a:solidFill>
                  <a:latin typeface="微软雅黑" panose="020B0503020204020204" charset="-122"/>
                  <a:ea typeface="微软雅黑" panose="020B0503020204020204" charset="-122"/>
                </a:rPr>
                <a:t>名学生。</a:t>
              </a:r>
              <a:endParaRPr lang="en-US" altLang="zh-CN" sz="1100" dirty="0" smtClean="0">
                <a:solidFill>
                  <a:srgbClr val="000000"/>
                </a:solidFill>
                <a:latin typeface="微软雅黑" panose="020B0503020204020204" charset="-122"/>
                <a:ea typeface="微软雅黑" panose="020B0503020204020204" charset="-122"/>
              </a:endParaRPr>
            </a:p>
            <a:p>
              <a:pPr marL="355600" lvl="1" indent="-180975" fontAlgn="auto">
                <a:spcAft>
                  <a:spcPts val="0"/>
                </a:spcAft>
                <a:buFont typeface="Wingdings" panose="05000000000000000000" pitchFamily="2" charset="2"/>
                <a:buChar char="Ø"/>
                <a:defRPr/>
              </a:pPr>
              <a:r>
                <a:rPr lang="en-US" altLang="zh-CN" sz="1100" dirty="0" smtClean="0">
                  <a:solidFill>
                    <a:srgbClr val="000000"/>
                  </a:solidFill>
                  <a:latin typeface="微软雅黑" panose="020B0503020204020204" charset="-122"/>
                  <a:ea typeface="微软雅黑" panose="020B0503020204020204" charset="-122"/>
                </a:rPr>
                <a:t>Phase2:2014</a:t>
              </a:r>
              <a:r>
                <a:rPr lang="zh-CN" altLang="en-US" sz="1100" dirty="0" smtClean="0">
                  <a:solidFill>
                    <a:srgbClr val="000000"/>
                  </a:solidFill>
                  <a:latin typeface="微软雅黑" panose="020B0503020204020204" charset="-122"/>
                  <a:ea typeface="微软雅黑" panose="020B0503020204020204" charset="-122"/>
                </a:rPr>
                <a:t>年</a:t>
              </a:r>
              <a:r>
                <a:rPr lang="en-US" altLang="zh-CN" sz="1100" dirty="0" smtClean="0">
                  <a:solidFill>
                    <a:srgbClr val="000000"/>
                  </a:solidFill>
                  <a:latin typeface="微软雅黑" panose="020B0503020204020204" charset="-122"/>
                  <a:ea typeface="微软雅黑" panose="020B0503020204020204" charset="-122"/>
                </a:rPr>
                <a:t>6</a:t>
              </a:r>
              <a:r>
                <a:rPr lang="zh-CN" altLang="en-US" sz="1100" dirty="0" smtClean="0">
                  <a:solidFill>
                    <a:srgbClr val="000000"/>
                  </a:solidFill>
                  <a:latin typeface="微软雅黑" panose="020B0503020204020204" charset="-122"/>
                  <a:ea typeface="微软雅黑" panose="020B0503020204020204" charset="-122"/>
                </a:rPr>
                <a:t>月前建设，新增</a:t>
              </a:r>
              <a:r>
                <a:rPr lang="en-US" altLang="zh-CN" sz="1100" dirty="0" smtClean="0">
                  <a:solidFill>
                    <a:srgbClr val="000000"/>
                  </a:solidFill>
                  <a:latin typeface="微软雅黑" panose="020B0503020204020204" charset="-122"/>
                  <a:ea typeface="微软雅黑" panose="020B0503020204020204" charset="-122"/>
                </a:rPr>
                <a:t>18</a:t>
              </a:r>
              <a:r>
                <a:rPr lang="zh-CN" altLang="en-US" sz="1100" dirty="0" smtClean="0">
                  <a:solidFill>
                    <a:srgbClr val="000000"/>
                  </a:solidFill>
                  <a:latin typeface="微软雅黑" panose="020B0503020204020204" charset="-122"/>
                  <a:ea typeface="微软雅黑" panose="020B0503020204020204" charset="-122"/>
                </a:rPr>
                <a:t>所学校、覆盖</a:t>
              </a:r>
              <a:r>
                <a:rPr lang="en-US" altLang="zh-CN" sz="1100" dirty="0" smtClean="0">
                  <a:solidFill>
                    <a:srgbClr val="000000"/>
                  </a:solidFill>
                  <a:latin typeface="微软雅黑" panose="020B0503020204020204" charset="-122"/>
                  <a:ea typeface="微软雅黑" panose="020B0503020204020204" charset="-122"/>
                </a:rPr>
                <a:t>100+</a:t>
              </a:r>
              <a:r>
                <a:rPr lang="zh-CN" altLang="en-US" sz="1100" dirty="0" smtClean="0">
                  <a:solidFill>
                    <a:srgbClr val="000000"/>
                  </a:solidFill>
                  <a:latin typeface="微软雅黑" panose="020B0503020204020204" charset="-122"/>
                  <a:ea typeface="微软雅黑" panose="020B0503020204020204" charset="-122"/>
                </a:rPr>
                <a:t>班</a:t>
              </a:r>
              <a:r>
                <a:rPr lang="en-US" altLang="zh-CN" sz="1100" dirty="0" smtClean="0">
                  <a:solidFill>
                    <a:srgbClr val="000000"/>
                  </a:solidFill>
                  <a:latin typeface="微软雅黑" panose="020B0503020204020204" charset="-122"/>
                  <a:ea typeface="微软雅黑" panose="020B0503020204020204" charset="-122"/>
                </a:rPr>
                <a:t>5000</a:t>
              </a:r>
              <a:r>
                <a:rPr lang="zh-CN" altLang="en-US" sz="1100" dirty="0" smtClean="0">
                  <a:solidFill>
                    <a:srgbClr val="000000"/>
                  </a:solidFill>
                  <a:latin typeface="微软雅黑" panose="020B0503020204020204" charset="-122"/>
                  <a:ea typeface="微软雅黑" panose="020B0503020204020204" charset="-122"/>
                </a:rPr>
                <a:t>名学生；</a:t>
              </a:r>
              <a:endParaRPr lang="en-US" altLang="zh-CN" sz="1100" dirty="0" smtClean="0">
                <a:solidFill>
                  <a:srgbClr val="000000"/>
                </a:solidFill>
                <a:latin typeface="微软雅黑" panose="020B0503020204020204" charset="-122"/>
                <a:ea typeface="微软雅黑" panose="020B0503020204020204" charset="-122"/>
              </a:endParaRPr>
            </a:p>
            <a:p>
              <a:pPr marL="355600" lvl="1" indent="-180975" fontAlgn="auto">
                <a:spcAft>
                  <a:spcPts val="0"/>
                </a:spcAft>
                <a:buFont typeface="Wingdings" panose="05000000000000000000" pitchFamily="2" charset="2"/>
                <a:buChar char="Ø"/>
                <a:defRPr/>
              </a:pPr>
              <a:r>
                <a:rPr lang="en-US" altLang="zh-CN" sz="1100" dirty="0" smtClean="0">
                  <a:solidFill>
                    <a:srgbClr val="000000"/>
                  </a:solidFill>
                  <a:latin typeface="微软雅黑" panose="020B0503020204020204" charset="-122"/>
                  <a:ea typeface="微软雅黑" panose="020B0503020204020204" charset="-122"/>
                </a:rPr>
                <a:t>Phae3~4</a:t>
              </a:r>
              <a:r>
                <a:rPr lang="zh-CN" altLang="en-US" sz="1100" dirty="0" smtClean="0">
                  <a:solidFill>
                    <a:srgbClr val="000000"/>
                  </a:solidFill>
                  <a:latin typeface="微软雅黑" panose="020B0503020204020204" charset="-122"/>
                  <a:ea typeface="微软雅黑" panose="020B0503020204020204" charset="-122"/>
                </a:rPr>
                <a:t>：</a:t>
              </a:r>
              <a:r>
                <a:rPr lang="en-US" altLang="zh-CN" sz="1100" dirty="0" smtClean="0">
                  <a:solidFill>
                    <a:srgbClr val="000000"/>
                  </a:solidFill>
                  <a:latin typeface="微软雅黑" panose="020B0503020204020204" charset="-122"/>
                  <a:ea typeface="微软雅黑" panose="020B0503020204020204" charset="-122"/>
                </a:rPr>
                <a:t>2015</a:t>
              </a:r>
              <a:r>
                <a:rPr lang="zh-CN" altLang="en-US" sz="1100" dirty="0" smtClean="0">
                  <a:solidFill>
                    <a:srgbClr val="000000"/>
                  </a:solidFill>
                  <a:latin typeface="微软雅黑" panose="020B0503020204020204" charset="-122"/>
                  <a:ea typeface="微软雅黑" panose="020B0503020204020204" charset="-122"/>
                </a:rPr>
                <a:t>年</a:t>
              </a:r>
              <a:r>
                <a:rPr lang="en-US" altLang="zh-CN" sz="1100" dirty="0" smtClean="0">
                  <a:solidFill>
                    <a:srgbClr val="000000"/>
                  </a:solidFill>
                  <a:latin typeface="微软雅黑" panose="020B0503020204020204" charset="-122"/>
                  <a:ea typeface="微软雅黑" panose="020B0503020204020204" charset="-122"/>
                </a:rPr>
                <a:t>12</a:t>
              </a:r>
              <a:r>
                <a:rPr lang="zh-CN" altLang="en-US" sz="1100" dirty="0" smtClean="0">
                  <a:solidFill>
                    <a:srgbClr val="000000"/>
                  </a:solidFill>
                  <a:latin typeface="微软雅黑" panose="020B0503020204020204" charset="-122"/>
                  <a:ea typeface="微软雅黑" panose="020B0503020204020204" charset="-122"/>
                </a:rPr>
                <a:t>月，覆盖龙岗区内所有学校；</a:t>
              </a:r>
              <a:endParaRPr lang="en-US" altLang="zh-CN" sz="1100" dirty="0" smtClean="0">
                <a:solidFill>
                  <a:srgbClr val="000000"/>
                </a:solidFill>
                <a:latin typeface="微软雅黑" panose="020B0503020204020204" charset="-122"/>
                <a:ea typeface="微软雅黑" panose="020B0503020204020204" charset="-122"/>
              </a:endParaRPr>
            </a:p>
          </p:txBody>
        </p:sp>
      </p:grpSp>
      <p:grpSp>
        <p:nvGrpSpPr>
          <p:cNvPr id="4" name="组合 141"/>
          <p:cNvGrpSpPr/>
          <p:nvPr/>
        </p:nvGrpSpPr>
        <p:grpSpPr>
          <a:xfrm>
            <a:off x="5073888" y="796795"/>
            <a:ext cx="3740103" cy="3863187"/>
            <a:chOff x="5032638" y="397648"/>
            <a:chExt cx="3827140" cy="4394358"/>
          </a:xfrm>
        </p:grpSpPr>
        <p:sp>
          <p:nvSpPr>
            <p:cNvPr id="141" name="圆角矩形 140"/>
            <p:cNvSpPr/>
            <p:nvPr/>
          </p:nvSpPr>
          <p:spPr bwMode="auto">
            <a:xfrm>
              <a:off x="5032638" y="397648"/>
              <a:ext cx="3827140" cy="4394358"/>
            </a:xfrm>
            <a:prstGeom prst="roundRect">
              <a:avLst>
                <a:gd name="adj" fmla="val 1569"/>
              </a:avLst>
            </a:prstGeom>
            <a:solidFill>
              <a:schemeClr val="bg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cxnSp>
          <p:nvCxnSpPr>
            <p:cNvPr id="200" name="直接箭头连接符 199"/>
            <p:cNvCxnSpPr/>
            <p:nvPr/>
          </p:nvCxnSpPr>
          <p:spPr bwMode="auto">
            <a:xfrm>
              <a:off x="8720737" y="1532206"/>
              <a:ext cx="0" cy="1695018"/>
            </a:xfrm>
            <a:prstGeom prst="straightConnector1">
              <a:avLst/>
            </a:prstGeom>
            <a:noFill/>
            <a:ln w="12700">
              <a:solidFill>
                <a:schemeClr val="bg1">
                  <a:lumMod val="50000"/>
                </a:schemeClr>
              </a:solidFill>
              <a:prstDash val="dashDot"/>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2" name="直接箭头连接符 201"/>
            <p:cNvCxnSpPr/>
            <p:nvPr/>
          </p:nvCxnSpPr>
          <p:spPr bwMode="auto">
            <a:xfrm>
              <a:off x="8720737" y="3248824"/>
              <a:ext cx="0" cy="1490506"/>
            </a:xfrm>
            <a:prstGeom prst="straightConnector1">
              <a:avLst/>
            </a:prstGeom>
            <a:noFill/>
            <a:ln w="12700">
              <a:solidFill>
                <a:schemeClr val="bg1">
                  <a:lumMod val="50000"/>
                </a:schemeClr>
              </a:solidFill>
              <a:prstDash val="dashDot"/>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7" name="直接箭头连接符 196"/>
            <p:cNvCxnSpPr/>
            <p:nvPr/>
          </p:nvCxnSpPr>
          <p:spPr bwMode="auto">
            <a:xfrm>
              <a:off x="8727937" y="448024"/>
              <a:ext cx="0" cy="1016947"/>
            </a:xfrm>
            <a:prstGeom prst="straightConnector1">
              <a:avLst/>
            </a:prstGeom>
            <a:noFill/>
            <a:ln w="12700">
              <a:solidFill>
                <a:schemeClr val="bg1">
                  <a:lumMod val="50000"/>
                </a:schemeClr>
              </a:solidFill>
              <a:prstDash val="dashDot"/>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3" name="椭圆 142"/>
            <p:cNvSpPr/>
            <p:nvPr/>
          </p:nvSpPr>
          <p:spPr bwMode="auto">
            <a:xfrm>
              <a:off x="7707304" y="2334424"/>
              <a:ext cx="86400" cy="86400"/>
            </a:xfrm>
            <a:prstGeom prst="ellipse">
              <a:avLst/>
            </a:prstGeom>
            <a:solidFill>
              <a:schemeClr val="accent2">
                <a:lumMod val="7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56" name="椭圆 155"/>
            <p:cNvSpPr/>
            <p:nvPr/>
          </p:nvSpPr>
          <p:spPr bwMode="auto">
            <a:xfrm>
              <a:off x="5828104" y="2341624"/>
              <a:ext cx="86400" cy="86400"/>
            </a:xfrm>
            <a:prstGeom prst="ellipse">
              <a:avLst/>
            </a:prstGeom>
            <a:solidFill>
              <a:schemeClr val="accent2">
                <a:lumMod val="75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1" name="Freeform 27"/>
            <p:cNvSpPr>
              <a:spLocks noEditPoints="1"/>
            </p:cNvSpPr>
            <p:nvPr/>
          </p:nvSpPr>
          <p:spPr bwMode="auto">
            <a:xfrm>
              <a:off x="5396103" y="1866424"/>
              <a:ext cx="1058401" cy="568800"/>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rgbClr val="CCECFF"/>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Arial" panose="020B0604020202020204" pitchFamily="34" charset="0"/>
                <a:cs typeface="Arial" panose="020B0604020202020204" pitchFamily="34" charset="0"/>
              </a:endParaRPr>
            </a:p>
          </p:txBody>
        </p:sp>
        <p:sp>
          <p:nvSpPr>
            <p:cNvPr id="12" name="Freeform 27"/>
            <p:cNvSpPr>
              <a:spLocks noEditPoints="1"/>
            </p:cNvSpPr>
            <p:nvPr/>
          </p:nvSpPr>
          <p:spPr bwMode="auto">
            <a:xfrm>
              <a:off x="7246503" y="1859224"/>
              <a:ext cx="1058401" cy="568800"/>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rgbClr val="CCECFF"/>
            </a:solidFill>
            <a:ln w="9525">
              <a:solidFill>
                <a:schemeClr val="bg1"/>
              </a:solidFill>
              <a:round/>
            </a:ln>
          </p:spPr>
          <p:txBody>
            <a:bodyPr vert="horz" wrap="square" lIns="91440" tIns="45720" rIns="91440" bIns="45720" numCol="1" anchor="t" anchorCtr="0" compatLnSpc="1"/>
            <a:lstStyle/>
            <a:p>
              <a:endParaRPr lang="zh-CN" altLang="en-US" dirty="0">
                <a:solidFill>
                  <a:srgbClr val="000000"/>
                </a:solidFill>
                <a:latin typeface="Arial" panose="020B0604020202020204" pitchFamily="34" charset="0"/>
                <a:cs typeface="Arial" panose="020B0604020202020204" pitchFamily="34" charset="0"/>
              </a:endParaRPr>
            </a:p>
          </p:txBody>
        </p:sp>
        <p:sp>
          <p:nvSpPr>
            <p:cNvPr id="13" name="TextBox 12"/>
            <p:cNvSpPr txBox="1"/>
            <p:nvPr/>
          </p:nvSpPr>
          <p:spPr>
            <a:xfrm>
              <a:off x="5460905" y="2168824"/>
              <a:ext cx="892800" cy="1296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教育</a:t>
              </a:r>
              <a:r>
                <a:rPr lang="zh-CN" altLang="en-US" b="1" dirty="0" smtClean="0">
                  <a:solidFill>
                    <a:srgbClr val="C00000"/>
                  </a:solidFill>
                  <a:latin typeface="微软雅黑" panose="020B0503020204020204" charset="-122"/>
                  <a:ea typeface="微软雅黑" panose="020B0503020204020204" charset="-122"/>
                </a:rPr>
                <a:t>管理服务</a:t>
              </a:r>
              <a:r>
                <a:rPr lang="zh-CN" altLang="en-US" dirty="0" smtClean="0">
                  <a:solidFill>
                    <a:srgbClr val="000000"/>
                  </a:solidFill>
                  <a:latin typeface="微软雅黑" panose="020B0503020204020204" charset="-122"/>
                  <a:ea typeface="微软雅黑" panose="020B0503020204020204" charset="-122"/>
                </a:rPr>
                <a:t>平台</a:t>
              </a:r>
              <a:endParaRPr lang="zh-CN" altLang="en-US" dirty="0">
                <a:solidFill>
                  <a:srgbClr val="000000"/>
                </a:solidFill>
                <a:latin typeface="微软雅黑" panose="020B0503020204020204" charset="-122"/>
                <a:ea typeface="微软雅黑" panose="020B0503020204020204" charset="-122"/>
              </a:endParaRPr>
            </a:p>
          </p:txBody>
        </p:sp>
        <p:sp>
          <p:nvSpPr>
            <p:cNvPr id="14" name="TextBox 13"/>
            <p:cNvSpPr txBox="1"/>
            <p:nvPr/>
          </p:nvSpPr>
          <p:spPr>
            <a:xfrm>
              <a:off x="7325705" y="2161624"/>
              <a:ext cx="892800" cy="1296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教育</a:t>
              </a:r>
              <a:r>
                <a:rPr lang="zh-CN" altLang="en-US" b="1" dirty="0" smtClean="0">
                  <a:solidFill>
                    <a:srgbClr val="C00000"/>
                  </a:solidFill>
                  <a:latin typeface="微软雅黑" panose="020B0503020204020204" charset="-122"/>
                  <a:ea typeface="微软雅黑" panose="020B0503020204020204" charset="-122"/>
                </a:rPr>
                <a:t>资源共享</a:t>
              </a:r>
              <a:r>
                <a:rPr lang="zh-CN" altLang="en-US" dirty="0" smtClean="0">
                  <a:solidFill>
                    <a:srgbClr val="000000"/>
                  </a:solidFill>
                  <a:latin typeface="微软雅黑" panose="020B0503020204020204" charset="-122"/>
                  <a:ea typeface="微软雅黑" panose="020B0503020204020204" charset="-122"/>
                </a:rPr>
                <a:t>平台</a:t>
              </a:r>
              <a:endParaRPr lang="zh-CN" altLang="en-US" dirty="0">
                <a:solidFill>
                  <a:srgbClr val="000000"/>
                </a:solidFill>
                <a:latin typeface="微软雅黑" panose="020B0503020204020204" charset="-122"/>
                <a:ea typeface="微软雅黑" panose="020B0503020204020204" charset="-122"/>
              </a:endParaRPr>
            </a:p>
          </p:txBody>
        </p:sp>
        <p:sp>
          <p:nvSpPr>
            <p:cNvPr id="33" name="圆角矩形 32"/>
            <p:cNvSpPr/>
            <p:nvPr/>
          </p:nvSpPr>
          <p:spPr bwMode="auto">
            <a:xfrm>
              <a:off x="5172904" y="3313624"/>
              <a:ext cx="1094400" cy="1382400"/>
            </a:xfrm>
            <a:prstGeom prst="roundRect">
              <a:avLst>
                <a:gd name="adj" fmla="val 7654"/>
              </a:avLst>
            </a:prstGeom>
            <a:solidFill>
              <a:srgbClr val="99CCFF"/>
            </a:solidFill>
            <a:ln>
              <a:solidFill>
                <a:srgbClr val="0070C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6" name="TextBox 25"/>
            <p:cNvSpPr txBox="1"/>
            <p:nvPr/>
          </p:nvSpPr>
          <p:spPr>
            <a:xfrm>
              <a:off x="5208905" y="3371224"/>
              <a:ext cx="244799" cy="2592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智慧</a:t>
              </a:r>
              <a:endParaRPr lang="en-US" altLang="zh-CN" dirty="0" smtClean="0">
                <a:solidFill>
                  <a:srgbClr val="000000"/>
                </a:solidFill>
                <a:latin typeface="微软雅黑" panose="020B0503020204020204" charset="-122"/>
                <a:ea typeface="微软雅黑" panose="020B0503020204020204" charset="-122"/>
              </a:endParaRPr>
            </a:p>
            <a:p>
              <a:pPr algn="just"/>
              <a:r>
                <a:rPr lang="zh-CN" altLang="en-US" dirty="0" smtClean="0">
                  <a:solidFill>
                    <a:srgbClr val="000000"/>
                  </a:solidFill>
                  <a:latin typeface="微软雅黑" panose="020B0503020204020204" charset="-122"/>
                  <a:ea typeface="微软雅黑" panose="020B0503020204020204" charset="-122"/>
                </a:rPr>
                <a:t>校园</a:t>
              </a:r>
              <a:endParaRPr lang="zh-CN" altLang="en-US" dirty="0">
                <a:solidFill>
                  <a:srgbClr val="000000"/>
                </a:solidFill>
                <a:latin typeface="微软雅黑" panose="020B0503020204020204" charset="-122"/>
                <a:ea typeface="微软雅黑" panose="020B0503020204020204" charset="-122"/>
              </a:endParaRPr>
            </a:p>
          </p:txBody>
        </p:sp>
        <p:sp>
          <p:nvSpPr>
            <p:cNvPr id="34" name="云形 33"/>
            <p:cNvSpPr/>
            <p:nvPr/>
          </p:nvSpPr>
          <p:spPr bwMode="auto">
            <a:xfrm>
              <a:off x="5302504" y="3680824"/>
              <a:ext cx="835200" cy="302400"/>
            </a:xfrm>
            <a:prstGeom prst="cloud">
              <a:avLst/>
            </a:prstGeom>
            <a:solidFill>
              <a:schemeClr val="bg1">
                <a:lumMod val="95000"/>
              </a:schemeClr>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35" name="TextBox 34"/>
            <p:cNvSpPr txBox="1"/>
            <p:nvPr/>
          </p:nvSpPr>
          <p:spPr>
            <a:xfrm>
              <a:off x="5460905" y="3788824"/>
              <a:ext cx="5111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泛在校园网络</a:t>
              </a:r>
              <a:endParaRPr lang="zh-CN" altLang="en-US" dirty="0">
                <a:solidFill>
                  <a:srgbClr val="000000"/>
                </a:solidFill>
                <a:latin typeface="微软雅黑" panose="020B0503020204020204" charset="-122"/>
                <a:ea typeface="微软雅黑" panose="020B0503020204020204" charset="-122"/>
              </a:endParaRPr>
            </a:p>
          </p:txBody>
        </p:sp>
        <p:sp>
          <p:nvSpPr>
            <p:cNvPr id="24" name="圆角矩形 23"/>
            <p:cNvSpPr/>
            <p:nvPr/>
          </p:nvSpPr>
          <p:spPr bwMode="auto">
            <a:xfrm>
              <a:off x="5316904" y="4152595"/>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3" name="圆角矩形 22"/>
            <p:cNvSpPr/>
            <p:nvPr/>
          </p:nvSpPr>
          <p:spPr bwMode="auto">
            <a:xfrm>
              <a:off x="5359455" y="4201967"/>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1" name="圆角矩形 20"/>
            <p:cNvSpPr/>
            <p:nvPr/>
          </p:nvSpPr>
          <p:spPr bwMode="auto">
            <a:xfrm>
              <a:off x="5402006" y="4262310"/>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5" name="TextBox 24"/>
            <p:cNvSpPr txBox="1"/>
            <p:nvPr/>
          </p:nvSpPr>
          <p:spPr>
            <a:xfrm>
              <a:off x="5505344" y="4372024"/>
              <a:ext cx="431586" cy="98743"/>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智能教室</a:t>
              </a:r>
              <a:endParaRPr lang="zh-CN" altLang="en-US" dirty="0">
                <a:solidFill>
                  <a:srgbClr val="000000"/>
                </a:solidFill>
                <a:latin typeface="微软雅黑" panose="020B0503020204020204" charset="-122"/>
                <a:ea typeface="微软雅黑" panose="020B0503020204020204" charset="-122"/>
              </a:endParaRPr>
            </a:p>
          </p:txBody>
        </p:sp>
        <p:cxnSp>
          <p:nvCxnSpPr>
            <p:cNvPr id="92" name="直接箭头连接符 91"/>
            <p:cNvCxnSpPr>
              <a:stCxn id="34" idx="1"/>
              <a:endCxn id="21" idx="0"/>
            </p:cNvCxnSpPr>
            <p:nvPr/>
          </p:nvCxnSpPr>
          <p:spPr bwMode="auto">
            <a:xfrm>
              <a:off x="5720104" y="3982902"/>
              <a:ext cx="10151" cy="279408"/>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直接箭头连接符 92"/>
            <p:cNvCxnSpPr>
              <a:stCxn id="34" idx="1"/>
              <a:endCxn id="24" idx="0"/>
            </p:cNvCxnSpPr>
            <p:nvPr/>
          </p:nvCxnSpPr>
          <p:spPr bwMode="auto">
            <a:xfrm flipH="1">
              <a:off x="5645153" y="3982902"/>
              <a:ext cx="74951" cy="169693"/>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 name="直接箭头连接符 95"/>
            <p:cNvCxnSpPr>
              <a:stCxn id="34" idx="1"/>
              <a:endCxn id="23" idx="0"/>
            </p:cNvCxnSpPr>
            <p:nvPr/>
          </p:nvCxnSpPr>
          <p:spPr bwMode="auto">
            <a:xfrm flipH="1">
              <a:off x="5687704" y="3982902"/>
              <a:ext cx="32400" cy="219065"/>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4" name="圆角矩形 113"/>
            <p:cNvSpPr/>
            <p:nvPr/>
          </p:nvSpPr>
          <p:spPr bwMode="auto">
            <a:xfrm>
              <a:off x="6332104" y="3313624"/>
              <a:ext cx="1094400" cy="1382400"/>
            </a:xfrm>
            <a:prstGeom prst="roundRect">
              <a:avLst>
                <a:gd name="adj" fmla="val 6378"/>
              </a:avLst>
            </a:prstGeom>
            <a:solidFill>
              <a:srgbClr val="99CCFF"/>
            </a:solidFill>
            <a:ln>
              <a:solidFill>
                <a:srgbClr val="0070C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16" name="TextBox 115"/>
            <p:cNvSpPr txBox="1"/>
            <p:nvPr/>
          </p:nvSpPr>
          <p:spPr>
            <a:xfrm>
              <a:off x="6368105" y="3371224"/>
              <a:ext cx="244799" cy="2592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智慧</a:t>
              </a:r>
              <a:endParaRPr lang="en-US" altLang="zh-CN" dirty="0" smtClean="0">
                <a:solidFill>
                  <a:srgbClr val="000000"/>
                </a:solidFill>
                <a:latin typeface="微软雅黑" panose="020B0503020204020204" charset="-122"/>
                <a:ea typeface="微软雅黑" panose="020B0503020204020204" charset="-122"/>
              </a:endParaRPr>
            </a:p>
            <a:p>
              <a:pPr algn="just"/>
              <a:r>
                <a:rPr lang="zh-CN" altLang="en-US" dirty="0" smtClean="0">
                  <a:solidFill>
                    <a:srgbClr val="000000"/>
                  </a:solidFill>
                  <a:latin typeface="微软雅黑" panose="020B0503020204020204" charset="-122"/>
                  <a:ea typeface="微软雅黑" panose="020B0503020204020204" charset="-122"/>
                </a:rPr>
                <a:t>校园</a:t>
              </a:r>
              <a:endParaRPr lang="zh-CN" altLang="en-US" dirty="0">
                <a:solidFill>
                  <a:srgbClr val="000000"/>
                </a:solidFill>
                <a:latin typeface="微软雅黑" panose="020B0503020204020204" charset="-122"/>
                <a:ea typeface="微软雅黑" panose="020B0503020204020204" charset="-122"/>
              </a:endParaRPr>
            </a:p>
          </p:txBody>
        </p:sp>
        <p:sp>
          <p:nvSpPr>
            <p:cNvPr id="117" name="云形 116"/>
            <p:cNvSpPr/>
            <p:nvPr/>
          </p:nvSpPr>
          <p:spPr bwMode="auto">
            <a:xfrm>
              <a:off x="6461704" y="3680824"/>
              <a:ext cx="835200" cy="302400"/>
            </a:xfrm>
            <a:prstGeom prst="cloud">
              <a:avLst/>
            </a:prstGeom>
            <a:solidFill>
              <a:schemeClr val="bg1">
                <a:lumMod val="95000"/>
              </a:schemeClr>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18" name="TextBox 117"/>
            <p:cNvSpPr txBox="1"/>
            <p:nvPr/>
          </p:nvSpPr>
          <p:spPr>
            <a:xfrm>
              <a:off x="6620105" y="3788824"/>
              <a:ext cx="5111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泛在校园网络</a:t>
              </a:r>
              <a:endParaRPr lang="zh-CN" altLang="en-US" dirty="0">
                <a:solidFill>
                  <a:srgbClr val="000000"/>
                </a:solidFill>
                <a:latin typeface="微软雅黑" panose="020B0503020204020204" charset="-122"/>
                <a:ea typeface="微软雅黑" panose="020B0503020204020204" charset="-122"/>
              </a:endParaRPr>
            </a:p>
          </p:txBody>
        </p:sp>
        <p:sp>
          <p:nvSpPr>
            <p:cNvPr id="123" name="圆角矩形 122"/>
            <p:cNvSpPr/>
            <p:nvPr/>
          </p:nvSpPr>
          <p:spPr bwMode="auto">
            <a:xfrm>
              <a:off x="6476104" y="4152595"/>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24" name="圆角矩形 123"/>
            <p:cNvSpPr/>
            <p:nvPr/>
          </p:nvSpPr>
          <p:spPr bwMode="auto">
            <a:xfrm>
              <a:off x="6518655" y="4201967"/>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25" name="圆角矩形 124"/>
            <p:cNvSpPr/>
            <p:nvPr/>
          </p:nvSpPr>
          <p:spPr bwMode="auto">
            <a:xfrm>
              <a:off x="6561206" y="4262310"/>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26" name="TextBox 125"/>
            <p:cNvSpPr txBox="1"/>
            <p:nvPr/>
          </p:nvSpPr>
          <p:spPr>
            <a:xfrm>
              <a:off x="6664544" y="4372024"/>
              <a:ext cx="431586" cy="98743"/>
            </a:xfrm>
            <a:prstGeom prst="rect">
              <a:avLst/>
            </a:prstGeom>
            <a:noFill/>
            <a:ln>
              <a:noFill/>
            </a:ln>
            <a:effectLst/>
          </p:spPr>
          <p:txBody>
            <a:bodyPr vert="horz" wrap="none" lIns="91440" tIns="45720" rIns="91440" bIns="45720" numCol="1" rtlCol="0" anchor="t" anchorCtr="0" compatLnSpc="1">
              <a:prstTxWarp prst="textPlain">
                <a:avLst/>
              </a:prstTxWarp>
            </a:bodyPr>
            <a:lstStyle/>
            <a:p>
              <a:pPr>
                <a:buClr>
                  <a:srgbClr val="CC9900"/>
                </a:buClr>
              </a:pPr>
              <a:r>
                <a:rPr lang="zh-CN" altLang="en-US" dirty="0" smtClean="0">
                  <a:solidFill>
                    <a:srgbClr val="000000"/>
                  </a:solidFill>
                  <a:latin typeface="微软雅黑" panose="020B0503020204020204" charset="-122"/>
                  <a:ea typeface="微软雅黑" panose="020B0503020204020204" charset="-122"/>
                </a:rPr>
                <a:t>智能教室</a:t>
              </a:r>
              <a:endParaRPr lang="zh-CN" altLang="en-US" dirty="0" smtClean="0">
                <a:solidFill>
                  <a:srgbClr val="000000"/>
                </a:solidFill>
                <a:latin typeface="微软雅黑" panose="020B0503020204020204" charset="-122"/>
                <a:ea typeface="微软雅黑" panose="020B0503020204020204" charset="-122"/>
              </a:endParaRPr>
            </a:p>
          </p:txBody>
        </p:sp>
        <p:cxnSp>
          <p:nvCxnSpPr>
            <p:cNvPr id="120" name="直接箭头连接符 119"/>
            <p:cNvCxnSpPr>
              <a:stCxn id="117" idx="1"/>
              <a:endCxn id="125" idx="0"/>
            </p:cNvCxnSpPr>
            <p:nvPr/>
          </p:nvCxnSpPr>
          <p:spPr bwMode="auto">
            <a:xfrm>
              <a:off x="6879304" y="3982902"/>
              <a:ext cx="10151" cy="279408"/>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1" name="直接箭头连接符 120"/>
            <p:cNvCxnSpPr>
              <a:stCxn id="117" idx="1"/>
              <a:endCxn id="123" idx="0"/>
            </p:cNvCxnSpPr>
            <p:nvPr/>
          </p:nvCxnSpPr>
          <p:spPr bwMode="auto">
            <a:xfrm flipH="1">
              <a:off x="6804353" y="3982902"/>
              <a:ext cx="74951" cy="169693"/>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 name="直接箭头连接符 121"/>
            <p:cNvCxnSpPr>
              <a:stCxn id="117" idx="1"/>
              <a:endCxn id="124" idx="0"/>
            </p:cNvCxnSpPr>
            <p:nvPr/>
          </p:nvCxnSpPr>
          <p:spPr bwMode="auto">
            <a:xfrm flipH="1">
              <a:off x="6846904" y="3982902"/>
              <a:ext cx="32400" cy="219065"/>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8" name="圆角矩形 127"/>
            <p:cNvSpPr/>
            <p:nvPr/>
          </p:nvSpPr>
          <p:spPr bwMode="auto">
            <a:xfrm>
              <a:off x="7505704" y="3313624"/>
              <a:ext cx="1094400" cy="1382400"/>
            </a:xfrm>
            <a:prstGeom prst="roundRect">
              <a:avLst>
                <a:gd name="adj" fmla="val 6378"/>
              </a:avLst>
            </a:prstGeom>
            <a:solidFill>
              <a:srgbClr val="99CCFF"/>
            </a:solidFill>
            <a:ln>
              <a:solidFill>
                <a:srgbClr val="0070C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0" name="TextBox 129"/>
            <p:cNvSpPr txBox="1"/>
            <p:nvPr/>
          </p:nvSpPr>
          <p:spPr>
            <a:xfrm>
              <a:off x="7541705" y="3371224"/>
              <a:ext cx="244799" cy="2592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智慧</a:t>
              </a:r>
              <a:endParaRPr lang="en-US" altLang="zh-CN" dirty="0" smtClean="0">
                <a:solidFill>
                  <a:srgbClr val="000000"/>
                </a:solidFill>
                <a:latin typeface="微软雅黑" panose="020B0503020204020204" charset="-122"/>
                <a:ea typeface="微软雅黑" panose="020B0503020204020204" charset="-122"/>
              </a:endParaRPr>
            </a:p>
            <a:p>
              <a:pPr algn="just"/>
              <a:r>
                <a:rPr lang="zh-CN" altLang="en-US" dirty="0" smtClean="0">
                  <a:solidFill>
                    <a:srgbClr val="000000"/>
                  </a:solidFill>
                  <a:latin typeface="微软雅黑" panose="020B0503020204020204" charset="-122"/>
                  <a:ea typeface="微软雅黑" panose="020B0503020204020204" charset="-122"/>
                </a:rPr>
                <a:t>校园</a:t>
              </a:r>
              <a:endParaRPr lang="zh-CN" altLang="en-US" dirty="0">
                <a:solidFill>
                  <a:srgbClr val="000000"/>
                </a:solidFill>
                <a:latin typeface="微软雅黑" panose="020B0503020204020204" charset="-122"/>
                <a:ea typeface="微软雅黑" panose="020B0503020204020204" charset="-122"/>
              </a:endParaRPr>
            </a:p>
          </p:txBody>
        </p:sp>
        <p:sp>
          <p:nvSpPr>
            <p:cNvPr id="131" name="云形 130"/>
            <p:cNvSpPr/>
            <p:nvPr/>
          </p:nvSpPr>
          <p:spPr bwMode="auto">
            <a:xfrm>
              <a:off x="7635304" y="3680824"/>
              <a:ext cx="835200" cy="302400"/>
            </a:xfrm>
            <a:prstGeom prst="cloud">
              <a:avLst/>
            </a:prstGeom>
            <a:solidFill>
              <a:schemeClr val="bg1">
                <a:lumMod val="95000"/>
              </a:schemeClr>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2" name="TextBox 131"/>
            <p:cNvSpPr txBox="1"/>
            <p:nvPr/>
          </p:nvSpPr>
          <p:spPr>
            <a:xfrm>
              <a:off x="7793705" y="3788824"/>
              <a:ext cx="5111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泛在校园网络</a:t>
              </a:r>
              <a:endParaRPr lang="zh-CN" altLang="en-US" dirty="0">
                <a:solidFill>
                  <a:srgbClr val="000000"/>
                </a:solidFill>
                <a:latin typeface="微软雅黑" panose="020B0503020204020204" charset="-122"/>
                <a:ea typeface="微软雅黑" panose="020B0503020204020204" charset="-122"/>
              </a:endParaRPr>
            </a:p>
          </p:txBody>
        </p:sp>
        <p:sp>
          <p:nvSpPr>
            <p:cNvPr id="137" name="圆角矩形 136"/>
            <p:cNvSpPr/>
            <p:nvPr/>
          </p:nvSpPr>
          <p:spPr bwMode="auto">
            <a:xfrm>
              <a:off x="7649704" y="4152595"/>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8" name="圆角矩形 137"/>
            <p:cNvSpPr/>
            <p:nvPr/>
          </p:nvSpPr>
          <p:spPr bwMode="auto">
            <a:xfrm>
              <a:off x="7692255" y="4201967"/>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9" name="圆角矩形 138"/>
            <p:cNvSpPr/>
            <p:nvPr/>
          </p:nvSpPr>
          <p:spPr bwMode="auto">
            <a:xfrm>
              <a:off x="7734806" y="4262310"/>
              <a:ext cx="656498" cy="340114"/>
            </a:xfrm>
            <a:prstGeom prst="roundRect">
              <a:avLst>
                <a:gd name="adj" fmla="val 6507"/>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0" name="TextBox 139"/>
            <p:cNvSpPr txBox="1"/>
            <p:nvPr/>
          </p:nvSpPr>
          <p:spPr>
            <a:xfrm>
              <a:off x="7838144" y="4372024"/>
              <a:ext cx="431586" cy="98743"/>
            </a:xfrm>
            <a:prstGeom prst="rect">
              <a:avLst/>
            </a:prstGeom>
            <a:noFill/>
            <a:ln>
              <a:noFill/>
            </a:ln>
            <a:effectLst/>
          </p:spPr>
          <p:txBody>
            <a:bodyPr vert="horz" wrap="none" lIns="91440" tIns="45720" rIns="91440" bIns="45720" numCol="1" rtlCol="0" anchor="t" anchorCtr="0" compatLnSpc="1">
              <a:prstTxWarp prst="textPlain">
                <a:avLst/>
              </a:prstTxWarp>
            </a:bodyPr>
            <a:lstStyle/>
            <a:p>
              <a:pPr>
                <a:buClr>
                  <a:srgbClr val="CC9900"/>
                </a:buClr>
              </a:pPr>
              <a:r>
                <a:rPr lang="zh-CN" altLang="en-US" dirty="0" smtClean="0">
                  <a:solidFill>
                    <a:srgbClr val="000000"/>
                  </a:solidFill>
                  <a:latin typeface="微软雅黑" panose="020B0503020204020204" charset="-122"/>
                  <a:ea typeface="微软雅黑" panose="020B0503020204020204" charset="-122"/>
                </a:rPr>
                <a:t>智能教室</a:t>
              </a:r>
              <a:endParaRPr lang="zh-CN" altLang="en-US" dirty="0" smtClean="0">
                <a:solidFill>
                  <a:srgbClr val="000000"/>
                </a:solidFill>
                <a:latin typeface="微软雅黑" panose="020B0503020204020204" charset="-122"/>
                <a:ea typeface="微软雅黑" panose="020B0503020204020204" charset="-122"/>
              </a:endParaRPr>
            </a:p>
          </p:txBody>
        </p:sp>
        <p:cxnSp>
          <p:nvCxnSpPr>
            <p:cNvPr id="134" name="直接箭头连接符 133"/>
            <p:cNvCxnSpPr>
              <a:stCxn id="131" idx="1"/>
              <a:endCxn id="139" idx="0"/>
            </p:cNvCxnSpPr>
            <p:nvPr/>
          </p:nvCxnSpPr>
          <p:spPr bwMode="auto">
            <a:xfrm>
              <a:off x="8052904" y="3982902"/>
              <a:ext cx="10151" cy="279408"/>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5" name="直接箭头连接符 134"/>
            <p:cNvCxnSpPr>
              <a:stCxn id="131" idx="1"/>
              <a:endCxn id="137" idx="0"/>
            </p:cNvCxnSpPr>
            <p:nvPr/>
          </p:nvCxnSpPr>
          <p:spPr bwMode="auto">
            <a:xfrm flipH="1">
              <a:off x="7977953" y="3982902"/>
              <a:ext cx="74951" cy="169693"/>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6" name="直接箭头连接符 135"/>
            <p:cNvCxnSpPr>
              <a:stCxn id="131" idx="1"/>
              <a:endCxn id="138" idx="0"/>
            </p:cNvCxnSpPr>
            <p:nvPr/>
          </p:nvCxnSpPr>
          <p:spPr bwMode="auto">
            <a:xfrm flipH="1">
              <a:off x="8020504" y="3982902"/>
              <a:ext cx="32400" cy="219065"/>
            </a:xfrm>
            <a:prstGeom prst="straightConnector1">
              <a:avLst/>
            </a:prstGeom>
            <a:noFill/>
            <a:ln w="12700">
              <a:solidFill>
                <a:schemeClr val="bg1">
                  <a:lumMod val="50000"/>
                </a:schemeClr>
              </a:solidFill>
              <a:headEnd type="triangle" w="sm" len="sm"/>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5" name="直接箭头连接符 144"/>
            <p:cNvCxnSpPr>
              <a:stCxn id="33" idx="0"/>
              <a:endCxn id="143" idx="4"/>
            </p:cNvCxnSpPr>
            <p:nvPr/>
          </p:nvCxnSpPr>
          <p:spPr bwMode="auto">
            <a:xfrm flipV="1">
              <a:off x="5720104" y="2420824"/>
              <a:ext cx="2030400" cy="892800"/>
            </a:xfrm>
            <a:prstGeom prst="straightConnector1">
              <a:avLst/>
            </a:prstGeom>
            <a:noFill/>
            <a:ln w="15875">
              <a:solidFill>
                <a:srgbClr val="0070C0"/>
              </a:solidFill>
              <a:prstDash val="sysDash"/>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6" name="直接箭头连接符 145"/>
            <p:cNvCxnSpPr>
              <a:stCxn id="114" idx="0"/>
              <a:endCxn id="143" idx="4"/>
            </p:cNvCxnSpPr>
            <p:nvPr/>
          </p:nvCxnSpPr>
          <p:spPr bwMode="auto">
            <a:xfrm flipV="1">
              <a:off x="6879304" y="2420824"/>
              <a:ext cx="871200" cy="892800"/>
            </a:xfrm>
            <a:prstGeom prst="straightConnector1">
              <a:avLst/>
            </a:prstGeom>
            <a:noFill/>
            <a:ln w="15875">
              <a:solidFill>
                <a:srgbClr val="0070C0"/>
              </a:solidFill>
              <a:prstDash val="sysDash"/>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9" name="直接箭头连接符 148"/>
            <p:cNvCxnSpPr>
              <a:stCxn id="128" idx="0"/>
              <a:endCxn id="143" idx="4"/>
            </p:cNvCxnSpPr>
            <p:nvPr/>
          </p:nvCxnSpPr>
          <p:spPr bwMode="auto">
            <a:xfrm flipH="1" flipV="1">
              <a:off x="7750504" y="2420824"/>
              <a:ext cx="302400" cy="892800"/>
            </a:xfrm>
            <a:prstGeom prst="straightConnector1">
              <a:avLst/>
            </a:prstGeom>
            <a:noFill/>
            <a:ln w="15875">
              <a:solidFill>
                <a:srgbClr val="0070C0"/>
              </a:solidFill>
              <a:prstDash val="sysDash"/>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7" name="直接箭头连接符 156"/>
            <p:cNvCxnSpPr>
              <a:stCxn id="33" idx="0"/>
              <a:endCxn id="156" idx="4"/>
            </p:cNvCxnSpPr>
            <p:nvPr/>
          </p:nvCxnSpPr>
          <p:spPr bwMode="auto">
            <a:xfrm flipV="1">
              <a:off x="5720104" y="2428024"/>
              <a:ext cx="151200" cy="885600"/>
            </a:xfrm>
            <a:prstGeom prst="straightConnector1">
              <a:avLst/>
            </a:prstGeom>
            <a:noFill/>
            <a:ln w="22225">
              <a:solidFill>
                <a:srgbClr val="C00000"/>
              </a:solidFill>
              <a:prstDash val="sysDot"/>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0" name="直接箭头连接符 159"/>
            <p:cNvCxnSpPr>
              <a:stCxn id="114" idx="0"/>
              <a:endCxn id="156" idx="3"/>
            </p:cNvCxnSpPr>
            <p:nvPr/>
          </p:nvCxnSpPr>
          <p:spPr bwMode="auto">
            <a:xfrm flipH="1" flipV="1">
              <a:off x="5840757" y="2415371"/>
              <a:ext cx="1038547" cy="898253"/>
            </a:xfrm>
            <a:prstGeom prst="straightConnector1">
              <a:avLst/>
            </a:prstGeom>
            <a:noFill/>
            <a:ln w="22225">
              <a:solidFill>
                <a:srgbClr val="C00000"/>
              </a:solidFill>
              <a:prstDash val="sysDot"/>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 name="直接箭头连接符 162"/>
            <p:cNvCxnSpPr>
              <a:stCxn id="128" idx="0"/>
              <a:endCxn id="156" idx="4"/>
            </p:cNvCxnSpPr>
            <p:nvPr/>
          </p:nvCxnSpPr>
          <p:spPr bwMode="auto">
            <a:xfrm flipH="1" flipV="1">
              <a:off x="5871304" y="2428024"/>
              <a:ext cx="2181600" cy="885600"/>
            </a:xfrm>
            <a:prstGeom prst="straightConnector1">
              <a:avLst/>
            </a:prstGeom>
            <a:noFill/>
            <a:ln w="22225">
              <a:solidFill>
                <a:srgbClr val="C00000"/>
              </a:solidFill>
              <a:prstDash val="sysDot"/>
              <a:headEnd type="triangle" w="med" len="sm"/>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4" name="左右箭头标注 173"/>
            <p:cNvSpPr/>
            <p:nvPr/>
          </p:nvSpPr>
          <p:spPr bwMode="auto">
            <a:xfrm rot="16200000">
              <a:off x="5619304" y="930424"/>
              <a:ext cx="612000" cy="1533600"/>
            </a:xfrm>
            <a:prstGeom prst="leftRightArrowCallout">
              <a:avLst/>
            </a:prstGeom>
            <a:solidFill>
              <a:srgbClr val="CCECFF"/>
            </a:solidFill>
            <a:ln w="9525">
              <a:solidFill>
                <a:schemeClr val="bg1"/>
              </a:solidFill>
              <a:rou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cs typeface="Arial" panose="020B0604020202020204" pitchFamily="34" charset="0"/>
              </a:endParaRPr>
            </a:p>
          </p:txBody>
        </p:sp>
        <p:sp>
          <p:nvSpPr>
            <p:cNvPr id="175" name="TextBox 174"/>
            <p:cNvSpPr txBox="1"/>
            <p:nvPr/>
          </p:nvSpPr>
          <p:spPr>
            <a:xfrm>
              <a:off x="5446505" y="1628824"/>
              <a:ext cx="964800" cy="1224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决策管理、公共服务</a:t>
              </a:r>
              <a:endParaRPr lang="zh-CN" altLang="en-US" dirty="0">
                <a:solidFill>
                  <a:srgbClr val="000000"/>
                </a:solidFill>
                <a:latin typeface="微软雅黑" panose="020B0503020204020204" charset="-122"/>
                <a:ea typeface="微软雅黑" panose="020B0503020204020204" charset="-122"/>
              </a:endParaRPr>
            </a:p>
          </p:txBody>
        </p:sp>
        <p:sp>
          <p:nvSpPr>
            <p:cNvPr id="176" name="左右箭头标注 175"/>
            <p:cNvSpPr/>
            <p:nvPr/>
          </p:nvSpPr>
          <p:spPr bwMode="auto">
            <a:xfrm rot="16200000">
              <a:off x="7466104" y="854824"/>
              <a:ext cx="612000" cy="1684800"/>
            </a:xfrm>
            <a:prstGeom prst="leftRightArrowCallout">
              <a:avLst/>
            </a:prstGeom>
            <a:solidFill>
              <a:srgbClr val="CCECFF"/>
            </a:solidFill>
            <a:ln w="9525">
              <a:solidFill>
                <a:schemeClr val="bg1"/>
              </a:solidFill>
              <a:rou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cs typeface="Arial" panose="020B0604020202020204" pitchFamily="34" charset="0"/>
              </a:endParaRPr>
            </a:p>
          </p:txBody>
        </p:sp>
        <p:sp>
          <p:nvSpPr>
            <p:cNvPr id="177" name="TextBox 176"/>
            <p:cNvSpPr txBox="1"/>
            <p:nvPr/>
          </p:nvSpPr>
          <p:spPr>
            <a:xfrm>
              <a:off x="7296905" y="1628824"/>
              <a:ext cx="964800" cy="1224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资源共享、互动空间</a:t>
              </a:r>
              <a:endParaRPr lang="zh-CN" altLang="en-US" dirty="0">
                <a:solidFill>
                  <a:srgbClr val="000000"/>
                </a:solidFill>
                <a:latin typeface="微软雅黑" panose="020B0503020204020204" charset="-122"/>
                <a:ea typeface="微软雅黑" panose="020B0503020204020204" charset="-122"/>
              </a:endParaRPr>
            </a:p>
          </p:txBody>
        </p:sp>
        <p:pic>
          <p:nvPicPr>
            <p:cNvPr id="178" name="Picture 122" descr="C:\Users\zhouhong\Desktop\icon\images\未标题-1_03-12.png"/>
            <p:cNvPicPr>
              <a:picLocks noChangeAspect="1" noChangeArrowheads="1"/>
            </p:cNvPicPr>
            <p:nvPr/>
          </p:nvPicPr>
          <p:blipFill>
            <a:blip r:embed="rId1" cstate="print">
              <a:extLst>
                <a:ext uri="{28A0092B-C50C-407E-A947-70E740481C1C}">
                  <a14:useLocalDpi xmlns:a14="http://schemas.microsoft.com/office/drawing/2010/main" val="0"/>
                </a:ext>
              </a:extLst>
            </a:blip>
            <a:srcRect l="22192" t="25035" r="19200" b="23225"/>
            <a:stretch>
              <a:fillRect/>
            </a:stretch>
          </p:blipFill>
          <p:spPr bwMode="auto">
            <a:xfrm>
              <a:off x="7815996" y="447894"/>
              <a:ext cx="358076" cy="331220"/>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113" descr="C:\Users\zhouhong\Desktop\icon\images\未标题-1_03-02.png"/>
            <p:cNvPicPr>
              <a:picLocks noChangeAspect="1" noChangeArrowheads="1"/>
            </p:cNvPicPr>
            <p:nvPr/>
          </p:nvPicPr>
          <p:blipFill>
            <a:blip r:embed="rId2" cstate="print">
              <a:extLst>
                <a:ext uri="{28A0092B-C50C-407E-A947-70E740481C1C}">
                  <a14:useLocalDpi xmlns:a14="http://schemas.microsoft.com/office/drawing/2010/main" val="0"/>
                </a:ext>
              </a:extLst>
            </a:blip>
            <a:srcRect l="19595" t="16783" r="11540" b="10934"/>
            <a:stretch>
              <a:fillRect/>
            </a:stretch>
          </p:blipFill>
          <p:spPr bwMode="auto">
            <a:xfrm>
              <a:off x="6389704" y="475255"/>
              <a:ext cx="341878" cy="287488"/>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78" descr="C:\Users\zhouhong\Desktop\icon\images\未标题-1_03-1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3424" y="487903"/>
              <a:ext cx="438537" cy="279082"/>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77" descr="C:\Users\zhouhong\Desktop\icon\images\未标题-1_03-1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5152" y="484024"/>
              <a:ext cx="404114" cy="274259"/>
            </a:xfrm>
            <a:prstGeom prst="rect">
              <a:avLst/>
            </a:prstGeom>
            <a:noFill/>
            <a:extLst>
              <a:ext uri="{909E8E84-426E-40DD-AFC4-6F175D3DCCD1}">
                <a14:hiddenFill xmlns:a14="http://schemas.microsoft.com/office/drawing/2010/main">
                  <a:solidFill>
                    <a:srgbClr val="FFFFFF"/>
                  </a:solidFill>
                </a14:hiddenFill>
              </a:ext>
            </a:extLst>
          </p:spPr>
        </p:pic>
        <p:sp>
          <p:nvSpPr>
            <p:cNvPr id="182" name="TextBox 181"/>
            <p:cNvSpPr txBox="1"/>
            <p:nvPr/>
          </p:nvSpPr>
          <p:spPr>
            <a:xfrm>
              <a:off x="5561705" y="786424"/>
              <a:ext cx="3095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管理者</a:t>
              </a:r>
              <a:endParaRPr lang="zh-CN" altLang="en-US" dirty="0">
                <a:solidFill>
                  <a:srgbClr val="000000"/>
                </a:solidFill>
                <a:latin typeface="微软雅黑" panose="020B0503020204020204" charset="-122"/>
                <a:ea typeface="微软雅黑" panose="020B0503020204020204" charset="-122"/>
              </a:endParaRPr>
            </a:p>
          </p:txBody>
        </p:sp>
        <p:sp>
          <p:nvSpPr>
            <p:cNvPr id="183" name="TextBox 182"/>
            <p:cNvSpPr txBox="1"/>
            <p:nvPr/>
          </p:nvSpPr>
          <p:spPr>
            <a:xfrm>
              <a:off x="6396905" y="786424"/>
              <a:ext cx="3095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教  师</a:t>
              </a:r>
              <a:endParaRPr lang="zh-CN" altLang="en-US" dirty="0">
                <a:solidFill>
                  <a:srgbClr val="000000"/>
                </a:solidFill>
                <a:latin typeface="微软雅黑" panose="020B0503020204020204" charset="-122"/>
                <a:ea typeface="微软雅黑" panose="020B0503020204020204" charset="-122"/>
              </a:endParaRPr>
            </a:p>
          </p:txBody>
        </p:sp>
        <p:sp>
          <p:nvSpPr>
            <p:cNvPr id="184" name="TextBox 183"/>
            <p:cNvSpPr txBox="1"/>
            <p:nvPr/>
          </p:nvSpPr>
          <p:spPr>
            <a:xfrm>
              <a:off x="7073705" y="786424"/>
              <a:ext cx="3095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学  生</a:t>
              </a:r>
              <a:endParaRPr lang="zh-CN" altLang="en-US" dirty="0">
                <a:solidFill>
                  <a:srgbClr val="000000"/>
                </a:solidFill>
                <a:latin typeface="微软雅黑" panose="020B0503020204020204" charset="-122"/>
                <a:ea typeface="微软雅黑" panose="020B0503020204020204" charset="-122"/>
              </a:endParaRPr>
            </a:p>
          </p:txBody>
        </p:sp>
        <p:sp>
          <p:nvSpPr>
            <p:cNvPr id="185" name="TextBox 184"/>
            <p:cNvSpPr txBox="1"/>
            <p:nvPr/>
          </p:nvSpPr>
          <p:spPr>
            <a:xfrm>
              <a:off x="7844105" y="786424"/>
              <a:ext cx="309599" cy="1008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家  长</a:t>
              </a:r>
              <a:endParaRPr lang="zh-CN" altLang="en-US" dirty="0">
                <a:solidFill>
                  <a:srgbClr val="000000"/>
                </a:solidFill>
                <a:latin typeface="微软雅黑" panose="020B0503020204020204" charset="-122"/>
                <a:ea typeface="微软雅黑" panose="020B0503020204020204" charset="-122"/>
              </a:endParaRPr>
            </a:p>
          </p:txBody>
        </p:sp>
        <p:sp>
          <p:nvSpPr>
            <p:cNvPr id="186" name="圆角矩形 185"/>
            <p:cNvSpPr/>
            <p:nvPr/>
          </p:nvSpPr>
          <p:spPr bwMode="auto">
            <a:xfrm>
              <a:off x="6396904" y="901624"/>
              <a:ext cx="993600" cy="208800"/>
            </a:xfrm>
            <a:prstGeom prst="roundRect">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87" name="TextBox 186"/>
            <p:cNvSpPr txBox="1"/>
            <p:nvPr/>
          </p:nvSpPr>
          <p:spPr>
            <a:xfrm>
              <a:off x="6656105" y="944824"/>
              <a:ext cx="432000" cy="1224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电子书包</a:t>
              </a:r>
              <a:endParaRPr lang="zh-CN" altLang="en-US" dirty="0">
                <a:solidFill>
                  <a:srgbClr val="000000"/>
                </a:solidFill>
                <a:latin typeface="微软雅黑" panose="020B0503020204020204" charset="-122"/>
                <a:ea typeface="微软雅黑" panose="020B0503020204020204" charset="-122"/>
              </a:endParaRPr>
            </a:p>
          </p:txBody>
        </p:sp>
        <p:sp>
          <p:nvSpPr>
            <p:cNvPr id="188" name="圆角矩形 187"/>
            <p:cNvSpPr/>
            <p:nvPr/>
          </p:nvSpPr>
          <p:spPr bwMode="auto">
            <a:xfrm>
              <a:off x="5158504" y="1182424"/>
              <a:ext cx="3448800" cy="208800"/>
            </a:xfrm>
            <a:prstGeom prst="roundRect">
              <a:avLst>
                <a:gd name="adj" fmla="val 0"/>
              </a:avLst>
            </a:prstGeom>
            <a:solidFill>
              <a:srgbClr val="CCECFF"/>
            </a:solidFill>
            <a:ln w="9525">
              <a:solidFill>
                <a:schemeClr val="bg1"/>
              </a:solidFill>
              <a:rou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cs typeface="Arial" panose="020B0604020202020204" pitchFamily="34" charset="0"/>
              </a:endParaRPr>
            </a:p>
          </p:txBody>
        </p:sp>
        <p:sp>
          <p:nvSpPr>
            <p:cNvPr id="189" name="TextBox 188"/>
            <p:cNvSpPr txBox="1"/>
            <p:nvPr/>
          </p:nvSpPr>
          <p:spPr>
            <a:xfrm>
              <a:off x="6612905" y="1225624"/>
              <a:ext cx="432000" cy="1224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统一门户</a:t>
              </a:r>
              <a:endParaRPr lang="zh-CN" altLang="en-US" dirty="0">
                <a:solidFill>
                  <a:srgbClr val="000000"/>
                </a:solidFill>
                <a:latin typeface="微软雅黑" panose="020B0503020204020204" charset="-122"/>
                <a:ea typeface="微软雅黑" panose="020B0503020204020204" charset="-122"/>
              </a:endParaRPr>
            </a:p>
          </p:txBody>
        </p:sp>
        <p:grpSp>
          <p:nvGrpSpPr>
            <p:cNvPr id="5" name="组合 146"/>
            <p:cNvGrpSpPr/>
            <p:nvPr/>
          </p:nvGrpSpPr>
          <p:grpSpPr>
            <a:xfrm>
              <a:off x="8667784" y="440824"/>
              <a:ext cx="126412" cy="4305600"/>
              <a:chOff x="142875" y="475200"/>
              <a:chExt cx="3997125" cy="4305600"/>
            </a:xfrm>
          </p:grpSpPr>
          <p:cxnSp>
            <p:nvCxnSpPr>
              <p:cNvPr id="171" name="直接连接符 170"/>
              <p:cNvCxnSpPr/>
              <p:nvPr/>
            </p:nvCxnSpPr>
            <p:spPr bwMode="auto">
              <a:xfrm>
                <a:off x="150019" y="4780800"/>
                <a:ext cx="3989981" cy="0"/>
              </a:xfrm>
              <a:prstGeom prst="line">
                <a:avLst/>
              </a:prstGeom>
              <a:noFill/>
              <a:ln w="15875">
                <a:solidFill>
                  <a:schemeClr val="bg1">
                    <a:lumMod val="50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2" name="直接连接符 171"/>
              <p:cNvCxnSpPr/>
              <p:nvPr/>
            </p:nvCxnSpPr>
            <p:spPr bwMode="auto">
              <a:xfrm>
                <a:off x="150019" y="3276000"/>
                <a:ext cx="3989981" cy="0"/>
              </a:xfrm>
              <a:prstGeom prst="line">
                <a:avLst/>
              </a:prstGeom>
              <a:noFill/>
              <a:ln w="15875">
                <a:solidFill>
                  <a:schemeClr val="bg1">
                    <a:lumMod val="50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3" name="直接连接符 172"/>
              <p:cNvCxnSpPr/>
              <p:nvPr/>
            </p:nvCxnSpPr>
            <p:spPr bwMode="auto">
              <a:xfrm>
                <a:off x="142875" y="1516421"/>
                <a:ext cx="3989979" cy="0"/>
              </a:xfrm>
              <a:prstGeom prst="line">
                <a:avLst/>
              </a:prstGeom>
              <a:noFill/>
              <a:ln w="15875">
                <a:solidFill>
                  <a:schemeClr val="bg1">
                    <a:lumMod val="50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0" name="直接连接符 189"/>
              <p:cNvCxnSpPr/>
              <p:nvPr/>
            </p:nvCxnSpPr>
            <p:spPr bwMode="auto">
              <a:xfrm>
                <a:off x="150019" y="475200"/>
                <a:ext cx="3989981" cy="0"/>
              </a:xfrm>
              <a:prstGeom prst="line">
                <a:avLst/>
              </a:prstGeom>
              <a:noFill/>
              <a:ln w="15875">
                <a:solidFill>
                  <a:schemeClr val="bg1">
                    <a:lumMod val="50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92" name="TextBox 191"/>
            <p:cNvSpPr txBox="1"/>
            <p:nvPr/>
          </p:nvSpPr>
          <p:spPr>
            <a:xfrm rot="5400000">
              <a:off x="8608536" y="860924"/>
              <a:ext cx="238801" cy="123600"/>
            </a:xfrm>
            <a:prstGeom prst="rect">
              <a:avLst/>
            </a:prstGeom>
            <a:noFill/>
          </p:spPr>
          <p:txBody>
            <a:bodyPr vert="eaVert"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个域</a:t>
              </a:r>
              <a:endParaRPr lang="zh-CN" altLang="en-US" dirty="0">
                <a:solidFill>
                  <a:srgbClr val="000000"/>
                </a:solidFill>
                <a:latin typeface="微软雅黑" panose="020B0503020204020204" charset="-122"/>
                <a:ea typeface="微软雅黑" panose="020B0503020204020204" charset="-122"/>
              </a:endParaRPr>
            </a:p>
          </p:txBody>
        </p:sp>
        <p:sp>
          <p:nvSpPr>
            <p:cNvPr id="193" name="TextBox 192"/>
            <p:cNvSpPr txBox="1"/>
            <p:nvPr/>
          </p:nvSpPr>
          <p:spPr>
            <a:xfrm rot="5400000">
              <a:off x="8608536" y="2197624"/>
              <a:ext cx="238801" cy="123600"/>
            </a:xfrm>
            <a:prstGeom prst="rect">
              <a:avLst/>
            </a:prstGeom>
            <a:noFill/>
          </p:spPr>
          <p:txBody>
            <a:bodyPr vert="eaVert"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区域</a:t>
              </a:r>
              <a:endParaRPr lang="zh-CN" altLang="en-US" dirty="0">
                <a:solidFill>
                  <a:srgbClr val="000000"/>
                </a:solidFill>
                <a:latin typeface="微软雅黑" panose="020B0503020204020204" charset="-122"/>
                <a:ea typeface="微软雅黑" panose="020B0503020204020204" charset="-122"/>
              </a:endParaRPr>
            </a:p>
          </p:txBody>
        </p:sp>
        <p:sp>
          <p:nvSpPr>
            <p:cNvPr id="194" name="TextBox 193"/>
            <p:cNvSpPr txBox="1"/>
            <p:nvPr/>
          </p:nvSpPr>
          <p:spPr>
            <a:xfrm rot="5400000">
              <a:off x="8608536" y="3952700"/>
              <a:ext cx="238801" cy="123600"/>
            </a:xfrm>
            <a:prstGeom prst="rect">
              <a:avLst/>
            </a:prstGeom>
            <a:noFill/>
          </p:spPr>
          <p:txBody>
            <a:bodyPr vert="eaVert"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校域</a:t>
              </a:r>
              <a:endParaRPr lang="zh-CN" altLang="en-US" dirty="0">
                <a:solidFill>
                  <a:srgbClr val="000000"/>
                </a:solidFill>
                <a:latin typeface="微软雅黑" panose="020B0503020204020204" charset="-122"/>
                <a:ea typeface="微软雅黑" panose="020B0503020204020204" charset="-122"/>
              </a:endParaRPr>
            </a:p>
          </p:txBody>
        </p:sp>
        <p:sp>
          <p:nvSpPr>
            <p:cNvPr id="206" name="TextBox 205"/>
            <p:cNvSpPr txBox="1"/>
            <p:nvPr/>
          </p:nvSpPr>
          <p:spPr>
            <a:xfrm>
              <a:off x="6317703" y="2456824"/>
              <a:ext cx="374401" cy="1152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管理流</a:t>
              </a:r>
              <a:endParaRPr lang="zh-CN" altLang="en-US" dirty="0">
                <a:solidFill>
                  <a:srgbClr val="000000"/>
                </a:solidFill>
                <a:latin typeface="微软雅黑" panose="020B0503020204020204" charset="-122"/>
                <a:ea typeface="微软雅黑" panose="020B0503020204020204" charset="-122"/>
              </a:endParaRPr>
            </a:p>
          </p:txBody>
        </p:sp>
        <p:sp>
          <p:nvSpPr>
            <p:cNvPr id="207" name="TextBox 206"/>
            <p:cNvSpPr txBox="1"/>
            <p:nvPr/>
          </p:nvSpPr>
          <p:spPr>
            <a:xfrm>
              <a:off x="6972903" y="2456824"/>
              <a:ext cx="374401" cy="115200"/>
            </a:xfrm>
            <a:prstGeom prst="rect">
              <a:avLst/>
            </a:prstGeom>
            <a:noFill/>
          </p:spPr>
          <p:txBody>
            <a:bodyPr wrap="none" rtlCol="0">
              <a:prstTxWarp prst="textPlain">
                <a:avLst/>
              </a:prstTxWarp>
              <a:spAutoFit/>
            </a:bodyPr>
            <a:lstStyle/>
            <a:p>
              <a:pPr algn="just"/>
              <a:r>
                <a:rPr lang="zh-CN" altLang="en-US" dirty="0" smtClean="0">
                  <a:solidFill>
                    <a:srgbClr val="000000"/>
                  </a:solidFill>
                  <a:latin typeface="微软雅黑" panose="020B0503020204020204" charset="-122"/>
                  <a:ea typeface="微软雅黑" panose="020B0503020204020204" charset="-122"/>
                </a:rPr>
                <a:t>资源流</a:t>
              </a:r>
              <a:endParaRPr lang="zh-CN" altLang="en-US" dirty="0">
                <a:solidFill>
                  <a:srgbClr val="000000"/>
                </a:solidFill>
                <a:latin typeface="微软雅黑" panose="020B0503020204020204" charset="-122"/>
                <a:ea typeface="微软雅黑" panose="020B0503020204020204" charset="-122"/>
              </a:endParaRPr>
            </a:p>
          </p:txBody>
        </p:sp>
        <p:pic>
          <p:nvPicPr>
            <p:cNvPr id="220" name="Picture 2" descr="C:\Users\zhouhong\Desktop\{880CE8DD-3BE9-4306-B65C-96570F3AA6A7}.pn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9709" r="9002"/>
            <a:stretch>
              <a:fillRect/>
            </a:stretch>
          </p:blipFill>
          <p:spPr bwMode="auto">
            <a:xfrm>
              <a:off x="5626504" y="3335224"/>
              <a:ext cx="194399" cy="321161"/>
            </a:xfrm>
            <a:prstGeom prst="rect">
              <a:avLst/>
            </a:prstGeom>
            <a:noFill/>
            <a:extLst>
              <a:ext uri="{909E8E84-426E-40DD-AFC4-6F175D3DCCD1}">
                <a14:hiddenFill xmlns:a14="http://schemas.microsoft.com/office/drawing/2010/main">
                  <a:solidFill>
                    <a:srgbClr val="FFFFFF"/>
                  </a:solidFill>
                </a14:hiddenFill>
              </a:ext>
            </a:extLst>
          </p:spPr>
        </p:pic>
        <p:sp>
          <p:nvSpPr>
            <p:cNvPr id="221" name="TextBox 220"/>
            <p:cNvSpPr txBox="1"/>
            <p:nvPr/>
          </p:nvSpPr>
          <p:spPr>
            <a:xfrm>
              <a:off x="5849705" y="3371224"/>
              <a:ext cx="309599" cy="208800"/>
            </a:xfrm>
            <a:prstGeom prst="rect">
              <a:avLst/>
            </a:prstGeom>
            <a:noFill/>
          </p:spPr>
          <p:txBody>
            <a:bodyPr wrap="none" rtlCol="0">
              <a:prstTxWarp prst="textPlain">
                <a:avLst/>
              </a:prstTxWarp>
              <a:spAutoFit/>
            </a:bodyPr>
            <a:lstStyle/>
            <a:p>
              <a:pPr algn="ctr"/>
              <a:r>
                <a:rPr lang="zh-CN" altLang="en-US" dirty="0" smtClean="0">
                  <a:solidFill>
                    <a:srgbClr val="000000"/>
                  </a:solidFill>
                  <a:latin typeface="微软雅黑" panose="020B0503020204020204" charset="-122"/>
                  <a:ea typeface="微软雅黑" panose="020B0503020204020204" charset="-122"/>
                </a:rPr>
                <a:t>校级</a:t>
              </a:r>
              <a:endParaRPr lang="en-US" altLang="zh-CN" dirty="0" smtClean="0">
                <a:solidFill>
                  <a:srgbClr val="000000"/>
                </a:solidFill>
                <a:latin typeface="微软雅黑" panose="020B0503020204020204" charset="-122"/>
                <a:ea typeface="微软雅黑" panose="020B0503020204020204" charset="-122"/>
              </a:endParaRPr>
            </a:p>
            <a:p>
              <a:pPr algn="ctr"/>
              <a:r>
                <a:rPr lang="zh-CN" altLang="en-US" dirty="0" smtClean="0">
                  <a:solidFill>
                    <a:srgbClr val="000000"/>
                  </a:solidFill>
                  <a:latin typeface="微软雅黑" panose="020B0503020204020204" charset="-122"/>
                  <a:ea typeface="微软雅黑" panose="020B0503020204020204" charset="-122"/>
                </a:rPr>
                <a:t>数据中心</a:t>
              </a:r>
              <a:endParaRPr lang="zh-CN" altLang="en-US" dirty="0">
                <a:solidFill>
                  <a:srgbClr val="000000"/>
                </a:solidFill>
                <a:latin typeface="微软雅黑" panose="020B0503020204020204" charset="-122"/>
                <a:ea typeface="微软雅黑" panose="020B0503020204020204" charset="-122"/>
              </a:endParaRPr>
            </a:p>
          </p:txBody>
        </p:sp>
        <p:pic>
          <p:nvPicPr>
            <p:cNvPr id="222" name="Picture 2" descr="C:\Users\zhouhong\Desktop\{880CE8DD-3BE9-4306-B65C-96570F3AA6A7}.pn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9709" r="9002"/>
            <a:stretch>
              <a:fillRect/>
            </a:stretch>
          </p:blipFill>
          <p:spPr bwMode="auto">
            <a:xfrm>
              <a:off x="6778504" y="3349624"/>
              <a:ext cx="194399" cy="321161"/>
            </a:xfrm>
            <a:prstGeom prst="rect">
              <a:avLst/>
            </a:prstGeom>
            <a:noFill/>
            <a:extLst>
              <a:ext uri="{909E8E84-426E-40DD-AFC4-6F175D3DCCD1}">
                <a14:hiddenFill xmlns:a14="http://schemas.microsoft.com/office/drawing/2010/main">
                  <a:solidFill>
                    <a:srgbClr val="FFFFFF"/>
                  </a:solidFill>
                </a14:hiddenFill>
              </a:ext>
            </a:extLst>
          </p:spPr>
        </p:pic>
        <p:sp>
          <p:nvSpPr>
            <p:cNvPr id="223" name="TextBox 222"/>
            <p:cNvSpPr txBox="1"/>
            <p:nvPr/>
          </p:nvSpPr>
          <p:spPr>
            <a:xfrm>
              <a:off x="7001705" y="3385624"/>
              <a:ext cx="309599" cy="208800"/>
            </a:xfrm>
            <a:prstGeom prst="rect">
              <a:avLst/>
            </a:prstGeom>
            <a:noFill/>
          </p:spPr>
          <p:txBody>
            <a:bodyPr wrap="none" rtlCol="0">
              <a:prstTxWarp prst="textPlain">
                <a:avLst/>
              </a:prstTxWarp>
              <a:spAutoFit/>
            </a:bodyPr>
            <a:lstStyle/>
            <a:p>
              <a:pPr algn="ctr"/>
              <a:r>
                <a:rPr lang="zh-CN" altLang="en-US" dirty="0" smtClean="0">
                  <a:solidFill>
                    <a:srgbClr val="000000"/>
                  </a:solidFill>
                  <a:latin typeface="微软雅黑" panose="020B0503020204020204" charset="-122"/>
                  <a:ea typeface="微软雅黑" panose="020B0503020204020204" charset="-122"/>
                </a:rPr>
                <a:t>校级</a:t>
              </a:r>
              <a:endParaRPr lang="en-US" altLang="zh-CN" dirty="0" smtClean="0">
                <a:solidFill>
                  <a:srgbClr val="000000"/>
                </a:solidFill>
                <a:latin typeface="微软雅黑" panose="020B0503020204020204" charset="-122"/>
                <a:ea typeface="微软雅黑" panose="020B0503020204020204" charset="-122"/>
              </a:endParaRPr>
            </a:p>
            <a:p>
              <a:pPr algn="ctr"/>
              <a:r>
                <a:rPr lang="zh-CN" altLang="en-US" dirty="0" smtClean="0">
                  <a:solidFill>
                    <a:srgbClr val="000000"/>
                  </a:solidFill>
                  <a:latin typeface="微软雅黑" panose="020B0503020204020204" charset="-122"/>
                  <a:ea typeface="微软雅黑" panose="020B0503020204020204" charset="-122"/>
                </a:rPr>
                <a:t>数据中心</a:t>
              </a:r>
              <a:endParaRPr lang="zh-CN" altLang="en-US" dirty="0">
                <a:solidFill>
                  <a:srgbClr val="000000"/>
                </a:solidFill>
                <a:latin typeface="微软雅黑" panose="020B0503020204020204" charset="-122"/>
                <a:ea typeface="微软雅黑" panose="020B0503020204020204" charset="-122"/>
              </a:endParaRPr>
            </a:p>
          </p:txBody>
        </p:sp>
        <p:pic>
          <p:nvPicPr>
            <p:cNvPr id="224" name="Picture 2" descr="C:\Users\zhouhong\Desktop\{880CE8DD-3BE9-4306-B65C-96570F3AA6A7}.pn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9709" r="9002"/>
            <a:stretch>
              <a:fillRect/>
            </a:stretch>
          </p:blipFill>
          <p:spPr bwMode="auto">
            <a:xfrm>
              <a:off x="7923304" y="3342424"/>
              <a:ext cx="194399" cy="321161"/>
            </a:xfrm>
            <a:prstGeom prst="rect">
              <a:avLst/>
            </a:prstGeom>
            <a:noFill/>
            <a:extLst>
              <a:ext uri="{909E8E84-426E-40DD-AFC4-6F175D3DCCD1}">
                <a14:hiddenFill xmlns:a14="http://schemas.microsoft.com/office/drawing/2010/main">
                  <a:solidFill>
                    <a:srgbClr val="FFFFFF"/>
                  </a:solidFill>
                </a14:hiddenFill>
              </a:ext>
            </a:extLst>
          </p:spPr>
        </p:pic>
        <p:sp>
          <p:nvSpPr>
            <p:cNvPr id="225" name="TextBox 224"/>
            <p:cNvSpPr txBox="1"/>
            <p:nvPr/>
          </p:nvSpPr>
          <p:spPr>
            <a:xfrm>
              <a:off x="8146505" y="3378424"/>
              <a:ext cx="309599" cy="208800"/>
            </a:xfrm>
            <a:prstGeom prst="rect">
              <a:avLst/>
            </a:prstGeom>
            <a:noFill/>
          </p:spPr>
          <p:txBody>
            <a:bodyPr wrap="none" rtlCol="0">
              <a:prstTxWarp prst="textPlain">
                <a:avLst/>
              </a:prstTxWarp>
              <a:spAutoFit/>
            </a:bodyPr>
            <a:lstStyle/>
            <a:p>
              <a:pPr algn="ctr"/>
              <a:r>
                <a:rPr lang="zh-CN" altLang="en-US" dirty="0" smtClean="0">
                  <a:solidFill>
                    <a:srgbClr val="000000"/>
                  </a:solidFill>
                  <a:latin typeface="微软雅黑" panose="020B0503020204020204" charset="-122"/>
                  <a:ea typeface="微软雅黑" panose="020B0503020204020204" charset="-122"/>
                </a:rPr>
                <a:t>校级</a:t>
              </a:r>
              <a:endParaRPr lang="en-US" altLang="zh-CN" dirty="0" smtClean="0">
                <a:solidFill>
                  <a:srgbClr val="000000"/>
                </a:solidFill>
                <a:latin typeface="微软雅黑" panose="020B0503020204020204" charset="-122"/>
                <a:ea typeface="微软雅黑" panose="020B0503020204020204" charset="-122"/>
              </a:endParaRPr>
            </a:p>
            <a:p>
              <a:pPr algn="ctr"/>
              <a:r>
                <a:rPr lang="zh-CN" altLang="en-US" dirty="0" smtClean="0">
                  <a:solidFill>
                    <a:srgbClr val="000000"/>
                  </a:solidFill>
                  <a:latin typeface="微软雅黑" panose="020B0503020204020204" charset="-122"/>
                  <a:ea typeface="微软雅黑" panose="020B0503020204020204" charset="-122"/>
                </a:rPr>
                <a:t>数据中心</a:t>
              </a:r>
              <a:endParaRPr lang="zh-CN" altLang="en-US" dirty="0">
                <a:solidFill>
                  <a:srgbClr val="000000"/>
                </a:solidFill>
                <a:latin typeface="微软雅黑" panose="020B0503020204020204" charset="-122"/>
                <a:ea typeface="微软雅黑" panose="020B0503020204020204" charset="-122"/>
              </a:endParaRPr>
            </a:p>
          </p:txBody>
        </p:sp>
        <p:sp>
          <p:nvSpPr>
            <p:cNvPr id="235" name="圆角矩形 234"/>
            <p:cNvSpPr/>
            <p:nvPr/>
          </p:nvSpPr>
          <p:spPr bwMode="auto">
            <a:xfrm>
              <a:off x="5266504" y="901624"/>
              <a:ext cx="993600" cy="208800"/>
            </a:xfrm>
            <a:prstGeom prst="roundRect">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36" name="TextBox 235"/>
            <p:cNvSpPr txBox="1"/>
            <p:nvPr/>
          </p:nvSpPr>
          <p:spPr>
            <a:xfrm>
              <a:off x="5525705" y="944824"/>
              <a:ext cx="432000" cy="122400"/>
            </a:xfrm>
            <a:prstGeom prst="rect">
              <a:avLst/>
            </a:prstGeom>
            <a:noFill/>
          </p:spPr>
          <p:txBody>
            <a:bodyPr wrap="none" rtlCol="0">
              <a:prstTxWarp prst="textPlain">
                <a:avLst/>
              </a:prstTxWarp>
              <a:spAutoFit/>
            </a:bodyPr>
            <a:lstStyle/>
            <a:p>
              <a:pPr algn="just"/>
              <a:r>
                <a:rPr lang="en-US" altLang="zh-CN" dirty="0" smtClean="0">
                  <a:solidFill>
                    <a:srgbClr val="000000"/>
                  </a:solidFill>
                  <a:latin typeface="微软雅黑" panose="020B0503020204020204" charset="-122"/>
                  <a:ea typeface="微软雅黑" panose="020B0503020204020204" charset="-122"/>
                </a:rPr>
                <a:t>BYOD</a:t>
              </a:r>
              <a:r>
                <a:rPr lang="zh-CN" altLang="en-US" dirty="0" smtClean="0">
                  <a:solidFill>
                    <a:srgbClr val="000000"/>
                  </a:solidFill>
                  <a:latin typeface="微软雅黑" panose="020B0503020204020204" charset="-122"/>
                  <a:ea typeface="微软雅黑" panose="020B0503020204020204" charset="-122"/>
                </a:rPr>
                <a:t>办公</a:t>
              </a:r>
              <a:endParaRPr lang="zh-CN" altLang="en-US" dirty="0">
                <a:solidFill>
                  <a:srgbClr val="000000"/>
                </a:solidFill>
                <a:latin typeface="微软雅黑" panose="020B0503020204020204" charset="-122"/>
                <a:ea typeface="微软雅黑" panose="020B0503020204020204" charset="-122"/>
              </a:endParaRPr>
            </a:p>
          </p:txBody>
        </p:sp>
        <p:sp>
          <p:nvSpPr>
            <p:cNvPr id="237" name="圆角矩形 236"/>
            <p:cNvSpPr/>
            <p:nvPr/>
          </p:nvSpPr>
          <p:spPr bwMode="auto">
            <a:xfrm>
              <a:off x="7505704" y="901624"/>
              <a:ext cx="993600" cy="208800"/>
            </a:xfrm>
            <a:prstGeom prst="roundRect">
              <a:avLst/>
            </a:prstGeom>
            <a:solidFill>
              <a:srgbClr val="00B0F0"/>
            </a:solidFill>
            <a:ln w="15875">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38" name="TextBox 237"/>
            <p:cNvSpPr txBox="1"/>
            <p:nvPr/>
          </p:nvSpPr>
          <p:spPr>
            <a:xfrm>
              <a:off x="7764905" y="952024"/>
              <a:ext cx="432000" cy="122400"/>
            </a:xfrm>
            <a:prstGeom prst="rect">
              <a:avLst/>
            </a:prstGeom>
            <a:noFill/>
          </p:spPr>
          <p:txBody>
            <a:bodyPr wrap="none" rtlCol="0">
              <a:prstTxWarp prst="textPlain">
                <a:avLst/>
              </a:prstTxWarp>
              <a:spAutoFit/>
            </a:bodyPr>
            <a:lstStyle/>
            <a:p>
              <a:pPr algn="just"/>
              <a:r>
                <a:rPr lang="en-US" altLang="zh-CN" dirty="0" smtClean="0">
                  <a:solidFill>
                    <a:srgbClr val="000000"/>
                  </a:solidFill>
                  <a:latin typeface="微软雅黑" panose="020B0503020204020204" charset="-122"/>
                  <a:ea typeface="微软雅黑" panose="020B0503020204020204" charset="-122"/>
                </a:rPr>
                <a:t>BYOD</a:t>
              </a:r>
              <a:r>
                <a:rPr lang="zh-CN" altLang="en-US" dirty="0" smtClean="0">
                  <a:solidFill>
                    <a:srgbClr val="000000"/>
                  </a:solidFill>
                  <a:latin typeface="微软雅黑" panose="020B0503020204020204" charset="-122"/>
                  <a:ea typeface="微软雅黑" panose="020B0503020204020204" charset="-122"/>
                </a:rPr>
                <a:t>服务</a:t>
              </a:r>
              <a:endParaRPr lang="zh-CN" altLang="en-US" dirty="0">
                <a:solidFill>
                  <a:srgbClr val="000000"/>
                </a:solidFill>
                <a:latin typeface="微软雅黑" panose="020B0503020204020204" charset="-122"/>
                <a:ea typeface="微软雅黑" panose="020B0503020204020204" charset="-122"/>
              </a:endParaRPr>
            </a:p>
          </p:txBody>
        </p:sp>
        <p:sp>
          <p:nvSpPr>
            <p:cNvPr id="47" name="圆角矩形 46"/>
            <p:cNvSpPr/>
            <p:nvPr/>
          </p:nvSpPr>
          <p:spPr bwMode="auto">
            <a:xfrm>
              <a:off x="5172904" y="2600824"/>
              <a:ext cx="3427200" cy="518400"/>
            </a:xfrm>
            <a:prstGeom prst="roundRect">
              <a:avLst>
                <a:gd name="adj" fmla="val 0"/>
              </a:avLst>
            </a:prstGeom>
            <a:solidFill>
              <a:srgbClr val="CCECFF">
                <a:alpha val="80000"/>
              </a:srgbClr>
            </a:solidFill>
            <a:ln w="9525">
              <a:solidFill>
                <a:schemeClr val="bg1"/>
              </a:solidFill>
              <a:rou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cs typeface="Arial" panose="020B0604020202020204" pitchFamily="34" charset="0"/>
              </a:endParaRPr>
            </a:p>
          </p:txBody>
        </p:sp>
        <p:sp>
          <p:nvSpPr>
            <p:cNvPr id="18" name="TextBox 17"/>
            <p:cNvSpPr txBox="1"/>
            <p:nvPr/>
          </p:nvSpPr>
          <p:spPr>
            <a:xfrm>
              <a:off x="7415770" y="2984488"/>
              <a:ext cx="281315" cy="94976"/>
            </a:xfrm>
            <a:prstGeom prst="rect">
              <a:avLst/>
            </a:prstGeom>
            <a:noFill/>
          </p:spPr>
          <p:txBody>
            <a:bodyPr wrap="none" rtlCol="0">
              <a:prstTxWarp prst="textPlain">
                <a:avLst/>
              </a:prstTxWarp>
              <a:spAutoFit/>
            </a:bodyPr>
            <a:lstStyle/>
            <a:p>
              <a:pPr algn="just"/>
              <a:r>
                <a:rPr lang="en-US" altLang="zh-CN" dirty="0" smtClean="0">
                  <a:solidFill>
                    <a:srgbClr val="000000"/>
                  </a:solidFill>
                  <a:latin typeface="微软雅黑" panose="020B0503020204020204" charset="-122"/>
                  <a:ea typeface="微软雅黑" panose="020B0503020204020204" charset="-122"/>
                </a:rPr>
                <a:t>3G/4G</a:t>
              </a:r>
              <a:endParaRPr lang="zh-CN" altLang="en-US" dirty="0">
                <a:solidFill>
                  <a:srgbClr val="000000"/>
                </a:solidFill>
                <a:latin typeface="微软雅黑" panose="020B0503020204020204" charset="-122"/>
                <a:ea typeface="微软雅黑" panose="020B0503020204020204" charset="-122"/>
              </a:endParaRPr>
            </a:p>
          </p:txBody>
        </p:sp>
        <p:sp>
          <p:nvSpPr>
            <p:cNvPr id="20" name="TextBox 19"/>
            <p:cNvSpPr txBox="1"/>
            <p:nvPr/>
          </p:nvSpPr>
          <p:spPr>
            <a:xfrm>
              <a:off x="6178643" y="2977765"/>
              <a:ext cx="305720" cy="88252"/>
            </a:xfrm>
            <a:prstGeom prst="rect">
              <a:avLst/>
            </a:prstGeom>
            <a:noFill/>
          </p:spPr>
          <p:txBody>
            <a:bodyPr wrap="none" rtlCol="0">
              <a:prstTxWarp prst="textPlain">
                <a:avLst/>
              </a:prstTxWarp>
              <a:spAutoFit/>
            </a:bodyPr>
            <a:lstStyle/>
            <a:p>
              <a:pPr algn="just"/>
              <a:r>
                <a:rPr lang="en-US" altLang="zh-CN" dirty="0" smtClean="0">
                  <a:solidFill>
                    <a:srgbClr val="000000"/>
                  </a:solidFill>
                  <a:latin typeface="微软雅黑" panose="020B0503020204020204" charset="-122"/>
                  <a:ea typeface="微软雅黑" panose="020B0503020204020204" charset="-122"/>
                </a:rPr>
                <a:t>Satellite</a:t>
              </a:r>
              <a:endParaRPr lang="zh-CN" altLang="en-US" dirty="0">
                <a:solidFill>
                  <a:srgbClr val="000000"/>
                </a:solidFill>
                <a:latin typeface="微软雅黑" panose="020B0503020204020204" charset="-122"/>
                <a:ea typeface="微软雅黑" panose="020B0503020204020204" charset="-122"/>
              </a:endParaRPr>
            </a:p>
          </p:txBody>
        </p:sp>
        <p:sp>
          <p:nvSpPr>
            <p:cNvPr id="167" name="TextBox 166"/>
            <p:cNvSpPr txBox="1"/>
            <p:nvPr/>
          </p:nvSpPr>
          <p:spPr>
            <a:xfrm>
              <a:off x="5217305" y="2744824"/>
              <a:ext cx="344399" cy="280800"/>
            </a:xfrm>
            <a:prstGeom prst="rect">
              <a:avLst/>
            </a:prstGeom>
            <a:noFill/>
          </p:spPr>
          <p:txBody>
            <a:bodyPr wrap="none" rtlCol="0">
              <a:prstTxWarp prst="textPlain">
                <a:avLst/>
              </a:prstTxWarp>
              <a:spAutoFit/>
            </a:bodyPr>
            <a:lstStyle/>
            <a:p>
              <a:pPr algn="ctr"/>
              <a:r>
                <a:rPr lang="zh-CN" altLang="en-US" dirty="0" smtClean="0">
                  <a:solidFill>
                    <a:srgbClr val="000000"/>
                  </a:solidFill>
                  <a:latin typeface="微软雅黑" panose="020B0503020204020204" charset="-122"/>
                  <a:ea typeface="微软雅黑" panose="020B0503020204020204" charset="-122"/>
                </a:rPr>
                <a:t>教育</a:t>
              </a:r>
              <a:endParaRPr lang="en-US" altLang="zh-CN" dirty="0" smtClean="0">
                <a:solidFill>
                  <a:srgbClr val="000000"/>
                </a:solidFill>
                <a:latin typeface="微软雅黑" panose="020B0503020204020204" charset="-122"/>
                <a:ea typeface="微软雅黑" panose="020B0503020204020204" charset="-122"/>
              </a:endParaRPr>
            </a:p>
            <a:p>
              <a:pPr algn="ctr"/>
              <a:r>
                <a:rPr lang="zh-CN" altLang="en-US" dirty="0" smtClean="0">
                  <a:solidFill>
                    <a:srgbClr val="000000"/>
                  </a:solidFill>
                  <a:latin typeface="微软雅黑" panose="020B0503020204020204" charset="-122"/>
                  <a:ea typeface="微软雅黑" panose="020B0503020204020204" charset="-122"/>
                </a:rPr>
                <a:t>城域网</a:t>
              </a:r>
              <a:endParaRPr lang="zh-CN" altLang="en-US" dirty="0">
                <a:solidFill>
                  <a:srgbClr val="000000"/>
                </a:solidFill>
                <a:latin typeface="微软雅黑" panose="020B0503020204020204" charset="-122"/>
                <a:ea typeface="微软雅黑" panose="020B0503020204020204" charset="-122"/>
              </a:endParaRPr>
            </a:p>
          </p:txBody>
        </p:sp>
        <p:pic>
          <p:nvPicPr>
            <p:cNvPr id="232" name="Picture 2"/>
            <p:cNvPicPr>
              <a:picLocks noChangeAspect="1" noChangeArrowheads="1"/>
            </p:cNvPicPr>
            <p:nvPr/>
          </p:nvPicPr>
          <p:blipFill>
            <a:blip r:embed="rId6" cstate="print">
              <a:clrChange>
                <a:clrFrom>
                  <a:srgbClr val="FFFFFF"/>
                </a:clrFrom>
                <a:clrTo>
                  <a:srgbClr val="FFFFFF">
                    <a:alpha val="0"/>
                  </a:srgbClr>
                </a:clrTo>
              </a:clrChange>
              <a:duotone>
                <a:schemeClr val="bg2">
                  <a:shade val="45000"/>
                  <a:satMod val="135000"/>
                </a:schemeClr>
                <a:prstClr val="white"/>
              </a:duotone>
            </a:blip>
            <a:srcRect b="30403"/>
            <a:stretch>
              <a:fillRect/>
            </a:stretch>
          </p:blipFill>
          <p:spPr bwMode="auto">
            <a:xfrm>
              <a:off x="6111406" y="2678524"/>
              <a:ext cx="398635" cy="242722"/>
            </a:xfrm>
            <a:prstGeom prst="rect">
              <a:avLst/>
            </a:prstGeom>
            <a:noFill/>
            <a:ln w="9525">
              <a:noFill/>
              <a:miter lim="800000"/>
              <a:headEnd/>
              <a:tailEnd/>
            </a:ln>
            <a:effectLst/>
          </p:spPr>
        </p:pic>
        <p:grpSp>
          <p:nvGrpSpPr>
            <p:cNvPr id="6" name="组合 621"/>
            <p:cNvGrpSpPr/>
            <p:nvPr/>
          </p:nvGrpSpPr>
          <p:grpSpPr>
            <a:xfrm>
              <a:off x="6810113" y="2740100"/>
              <a:ext cx="264931" cy="153492"/>
              <a:chOff x="-983298" y="1666240"/>
              <a:chExt cx="547688" cy="309563"/>
            </a:xfrm>
            <a:solidFill>
              <a:schemeClr val="bg1">
                <a:lumMod val="50000"/>
              </a:schemeClr>
            </a:solidFill>
          </p:grpSpPr>
          <p:sp>
            <p:nvSpPr>
              <p:cNvPr id="234" name="Freeform 21"/>
              <p:cNvSpPr/>
              <p:nvPr/>
            </p:nvSpPr>
            <p:spPr bwMode="auto">
              <a:xfrm>
                <a:off x="-983298" y="1798003"/>
                <a:ext cx="547688" cy="177800"/>
              </a:xfrm>
              <a:custGeom>
                <a:avLst/>
                <a:gdLst/>
                <a:ahLst/>
                <a:cxnLst>
                  <a:cxn ang="0">
                    <a:pos x="16188" y="2345"/>
                  </a:cxn>
                  <a:cxn ang="0">
                    <a:pos x="16149" y="2515"/>
                  </a:cxn>
                  <a:cxn ang="0">
                    <a:pos x="15935" y="2950"/>
                  </a:cxn>
                  <a:cxn ang="0">
                    <a:pos x="15566" y="3361"/>
                  </a:cxn>
                  <a:cxn ang="0">
                    <a:pos x="15052" y="3745"/>
                  </a:cxn>
                  <a:cxn ang="0">
                    <a:pos x="14408" y="4094"/>
                  </a:cxn>
                  <a:cxn ang="0">
                    <a:pos x="13647" y="4406"/>
                  </a:cxn>
                  <a:cxn ang="0">
                    <a:pos x="12779" y="4677"/>
                  </a:cxn>
                  <a:cxn ang="0">
                    <a:pos x="11817" y="4900"/>
                  </a:cxn>
                  <a:cxn ang="0">
                    <a:pos x="10774" y="5071"/>
                  </a:cxn>
                  <a:cxn ang="0">
                    <a:pos x="9662" y="5187"/>
                  </a:cxn>
                  <a:cxn ang="0">
                    <a:pos x="8495" y="5241"/>
                  </a:cxn>
                  <a:cxn ang="0">
                    <a:pos x="7295" y="5230"/>
                  </a:cxn>
                  <a:cxn ang="0">
                    <a:pos x="6139" y="5155"/>
                  </a:cxn>
                  <a:cxn ang="0">
                    <a:pos x="5043" y="5019"/>
                  </a:cxn>
                  <a:cxn ang="0">
                    <a:pos x="4021" y="4827"/>
                  </a:cxn>
                  <a:cxn ang="0">
                    <a:pos x="3087" y="4585"/>
                  </a:cxn>
                  <a:cxn ang="0">
                    <a:pos x="2251" y="4298"/>
                  </a:cxn>
                  <a:cxn ang="0">
                    <a:pos x="1527" y="3969"/>
                  </a:cxn>
                  <a:cxn ang="0">
                    <a:pos x="927" y="3604"/>
                  </a:cxn>
                  <a:cxn ang="0">
                    <a:pos x="465" y="3208"/>
                  </a:cxn>
                  <a:cxn ang="0">
                    <a:pos x="151" y="2784"/>
                  </a:cxn>
                  <a:cxn ang="0">
                    <a:pos x="0" y="2340"/>
                  </a:cxn>
                  <a:cxn ang="0">
                    <a:pos x="102" y="141"/>
                  </a:cxn>
                  <a:cxn ang="0">
                    <a:pos x="467" y="524"/>
                  </a:cxn>
                  <a:cxn ang="0">
                    <a:pos x="944" y="884"/>
                  </a:cxn>
                  <a:cxn ang="0">
                    <a:pos x="1522" y="1217"/>
                  </a:cxn>
                  <a:cxn ang="0">
                    <a:pos x="2195" y="1518"/>
                  </a:cxn>
                  <a:cxn ang="0">
                    <a:pos x="2954" y="1785"/>
                  </a:cxn>
                  <a:cxn ang="0">
                    <a:pos x="3789" y="2015"/>
                  </a:cxn>
                  <a:cxn ang="0">
                    <a:pos x="4694" y="2204"/>
                  </a:cxn>
                  <a:cxn ang="0">
                    <a:pos x="5658" y="2348"/>
                  </a:cxn>
                  <a:cxn ang="0">
                    <a:pos x="6675" y="2444"/>
                  </a:cxn>
                  <a:cxn ang="0">
                    <a:pos x="7734" y="2489"/>
                  </a:cxn>
                  <a:cxn ang="0">
                    <a:pos x="8814" y="2480"/>
                  </a:cxn>
                  <a:cxn ang="0">
                    <a:pos x="9861" y="2417"/>
                  </a:cxn>
                  <a:cxn ang="0">
                    <a:pos x="10863" y="2304"/>
                  </a:cxn>
                  <a:cxn ang="0">
                    <a:pos x="11810" y="2144"/>
                  </a:cxn>
                  <a:cxn ang="0">
                    <a:pos x="12693" y="1941"/>
                  </a:cxn>
                  <a:cxn ang="0">
                    <a:pos x="13505" y="1697"/>
                  </a:cxn>
                  <a:cxn ang="0">
                    <a:pos x="14236" y="1418"/>
                  </a:cxn>
                  <a:cxn ang="0">
                    <a:pos x="14879" y="1104"/>
                  </a:cxn>
                  <a:cxn ang="0">
                    <a:pos x="15425" y="761"/>
                  </a:cxn>
                  <a:cxn ang="0">
                    <a:pos x="15864" y="392"/>
                  </a:cxn>
                  <a:cxn ang="0">
                    <a:pos x="16188" y="0"/>
                  </a:cxn>
                </a:cxnLst>
                <a:rect l="0" t="0" r="r" b="b"/>
                <a:pathLst>
                  <a:path w="16189" h="5245">
                    <a:moveTo>
                      <a:pt x="16189" y="2340"/>
                    </a:moveTo>
                    <a:lnTo>
                      <a:pt x="16189" y="2343"/>
                    </a:lnTo>
                    <a:lnTo>
                      <a:pt x="16188" y="2345"/>
                    </a:lnTo>
                    <a:lnTo>
                      <a:pt x="16188" y="2366"/>
                    </a:lnTo>
                    <a:lnTo>
                      <a:pt x="16185" y="2366"/>
                    </a:lnTo>
                    <a:lnTo>
                      <a:pt x="16149" y="2515"/>
                    </a:lnTo>
                    <a:lnTo>
                      <a:pt x="16096" y="2662"/>
                    </a:lnTo>
                    <a:lnTo>
                      <a:pt x="16025" y="2808"/>
                    </a:lnTo>
                    <a:lnTo>
                      <a:pt x="15935" y="2950"/>
                    </a:lnTo>
                    <a:lnTo>
                      <a:pt x="15828" y="3090"/>
                    </a:lnTo>
                    <a:lnTo>
                      <a:pt x="15704" y="3227"/>
                    </a:lnTo>
                    <a:lnTo>
                      <a:pt x="15566" y="3361"/>
                    </a:lnTo>
                    <a:lnTo>
                      <a:pt x="15409" y="3492"/>
                    </a:lnTo>
                    <a:lnTo>
                      <a:pt x="15238" y="3620"/>
                    </a:lnTo>
                    <a:lnTo>
                      <a:pt x="15052" y="3745"/>
                    </a:lnTo>
                    <a:lnTo>
                      <a:pt x="14851" y="3864"/>
                    </a:lnTo>
                    <a:lnTo>
                      <a:pt x="14637" y="3981"/>
                    </a:lnTo>
                    <a:lnTo>
                      <a:pt x="14408" y="4094"/>
                    </a:lnTo>
                    <a:lnTo>
                      <a:pt x="14167" y="4202"/>
                    </a:lnTo>
                    <a:lnTo>
                      <a:pt x="13913" y="4307"/>
                    </a:lnTo>
                    <a:lnTo>
                      <a:pt x="13647" y="4406"/>
                    </a:lnTo>
                    <a:lnTo>
                      <a:pt x="13368" y="4502"/>
                    </a:lnTo>
                    <a:lnTo>
                      <a:pt x="13079" y="4592"/>
                    </a:lnTo>
                    <a:lnTo>
                      <a:pt x="12779" y="4677"/>
                    </a:lnTo>
                    <a:lnTo>
                      <a:pt x="12468" y="4757"/>
                    </a:lnTo>
                    <a:lnTo>
                      <a:pt x="12147" y="4831"/>
                    </a:lnTo>
                    <a:lnTo>
                      <a:pt x="11817" y="4900"/>
                    </a:lnTo>
                    <a:lnTo>
                      <a:pt x="11478" y="4964"/>
                    </a:lnTo>
                    <a:lnTo>
                      <a:pt x="11131" y="5021"/>
                    </a:lnTo>
                    <a:lnTo>
                      <a:pt x="10774" y="5071"/>
                    </a:lnTo>
                    <a:lnTo>
                      <a:pt x="10411" y="5117"/>
                    </a:lnTo>
                    <a:lnTo>
                      <a:pt x="10040" y="5156"/>
                    </a:lnTo>
                    <a:lnTo>
                      <a:pt x="9662" y="5187"/>
                    </a:lnTo>
                    <a:lnTo>
                      <a:pt x="9279" y="5213"/>
                    </a:lnTo>
                    <a:lnTo>
                      <a:pt x="8889" y="5231"/>
                    </a:lnTo>
                    <a:lnTo>
                      <a:pt x="8495" y="5241"/>
                    </a:lnTo>
                    <a:lnTo>
                      <a:pt x="8095" y="5245"/>
                    </a:lnTo>
                    <a:lnTo>
                      <a:pt x="7692" y="5241"/>
                    </a:lnTo>
                    <a:lnTo>
                      <a:pt x="7295" y="5230"/>
                    </a:lnTo>
                    <a:lnTo>
                      <a:pt x="6904" y="5211"/>
                    </a:lnTo>
                    <a:lnTo>
                      <a:pt x="6518" y="5186"/>
                    </a:lnTo>
                    <a:lnTo>
                      <a:pt x="6139" y="5155"/>
                    </a:lnTo>
                    <a:lnTo>
                      <a:pt x="5766" y="5115"/>
                    </a:lnTo>
                    <a:lnTo>
                      <a:pt x="5401" y="5070"/>
                    </a:lnTo>
                    <a:lnTo>
                      <a:pt x="5043" y="5019"/>
                    </a:lnTo>
                    <a:lnTo>
                      <a:pt x="4693" y="4961"/>
                    </a:lnTo>
                    <a:lnTo>
                      <a:pt x="4353" y="4897"/>
                    </a:lnTo>
                    <a:lnTo>
                      <a:pt x="4021" y="4827"/>
                    </a:lnTo>
                    <a:lnTo>
                      <a:pt x="3700" y="4752"/>
                    </a:lnTo>
                    <a:lnTo>
                      <a:pt x="3388" y="4671"/>
                    </a:lnTo>
                    <a:lnTo>
                      <a:pt x="3087" y="4585"/>
                    </a:lnTo>
                    <a:lnTo>
                      <a:pt x="2797" y="4494"/>
                    </a:lnTo>
                    <a:lnTo>
                      <a:pt x="2519" y="4398"/>
                    </a:lnTo>
                    <a:lnTo>
                      <a:pt x="2251" y="4298"/>
                    </a:lnTo>
                    <a:lnTo>
                      <a:pt x="1997" y="4192"/>
                    </a:lnTo>
                    <a:lnTo>
                      <a:pt x="1755" y="4083"/>
                    </a:lnTo>
                    <a:lnTo>
                      <a:pt x="1527" y="3969"/>
                    </a:lnTo>
                    <a:lnTo>
                      <a:pt x="1314" y="3851"/>
                    </a:lnTo>
                    <a:lnTo>
                      <a:pt x="1113" y="3729"/>
                    </a:lnTo>
                    <a:lnTo>
                      <a:pt x="927" y="3604"/>
                    </a:lnTo>
                    <a:lnTo>
                      <a:pt x="757" y="3476"/>
                    </a:lnTo>
                    <a:lnTo>
                      <a:pt x="603" y="3343"/>
                    </a:lnTo>
                    <a:lnTo>
                      <a:pt x="465" y="3208"/>
                    </a:lnTo>
                    <a:lnTo>
                      <a:pt x="343" y="3069"/>
                    </a:lnTo>
                    <a:lnTo>
                      <a:pt x="238" y="2928"/>
                    </a:lnTo>
                    <a:lnTo>
                      <a:pt x="151" y="2784"/>
                    </a:lnTo>
                    <a:lnTo>
                      <a:pt x="82" y="2639"/>
                    </a:lnTo>
                    <a:lnTo>
                      <a:pt x="32" y="2490"/>
                    </a:lnTo>
                    <a:lnTo>
                      <a:pt x="0" y="2340"/>
                    </a:lnTo>
                    <a:lnTo>
                      <a:pt x="6" y="2340"/>
                    </a:lnTo>
                    <a:lnTo>
                      <a:pt x="6" y="8"/>
                    </a:lnTo>
                    <a:lnTo>
                      <a:pt x="102" y="141"/>
                    </a:lnTo>
                    <a:lnTo>
                      <a:pt x="211" y="271"/>
                    </a:lnTo>
                    <a:lnTo>
                      <a:pt x="333" y="399"/>
                    </a:lnTo>
                    <a:lnTo>
                      <a:pt x="467" y="524"/>
                    </a:lnTo>
                    <a:lnTo>
                      <a:pt x="613" y="647"/>
                    </a:lnTo>
                    <a:lnTo>
                      <a:pt x="772" y="767"/>
                    </a:lnTo>
                    <a:lnTo>
                      <a:pt x="944" y="884"/>
                    </a:lnTo>
                    <a:lnTo>
                      <a:pt x="1125" y="998"/>
                    </a:lnTo>
                    <a:lnTo>
                      <a:pt x="1319" y="1109"/>
                    </a:lnTo>
                    <a:lnTo>
                      <a:pt x="1522" y="1217"/>
                    </a:lnTo>
                    <a:lnTo>
                      <a:pt x="1736" y="1320"/>
                    </a:lnTo>
                    <a:lnTo>
                      <a:pt x="1961" y="1421"/>
                    </a:lnTo>
                    <a:lnTo>
                      <a:pt x="2195" y="1518"/>
                    </a:lnTo>
                    <a:lnTo>
                      <a:pt x="2440" y="1611"/>
                    </a:lnTo>
                    <a:lnTo>
                      <a:pt x="2692" y="1700"/>
                    </a:lnTo>
                    <a:lnTo>
                      <a:pt x="2954" y="1785"/>
                    </a:lnTo>
                    <a:lnTo>
                      <a:pt x="3225" y="1866"/>
                    </a:lnTo>
                    <a:lnTo>
                      <a:pt x="3504" y="1943"/>
                    </a:lnTo>
                    <a:lnTo>
                      <a:pt x="3789" y="2015"/>
                    </a:lnTo>
                    <a:lnTo>
                      <a:pt x="4084" y="2083"/>
                    </a:lnTo>
                    <a:lnTo>
                      <a:pt x="4385" y="2146"/>
                    </a:lnTo>
                    <a:lnTo>
                      <a:pt x="4694" y="2204"/>
                    </a:lnTo>
                    <a:lnTo>
                      <a:pt x="5010" y="2256"/>
                    </a:lnTo>
                    <a:lnTo>
                      <a:pt x="5331" y="2305"/>
                    </a:lnTo>
                    <a:lnTo>
                      <a:pt x="5658" y="2348"/>
                    </a:lnTo>
                    <a:lnTo>
                      <a:pt x="5992" y="2385"/>
                    </a:lnTo>
                    <a:lnTo>
                      <a:pt x="6331" y="2418"/>
                    </a:lnTo>
                    <a:lnTo>
                      <a:pt x="6675" y="2444"/>
                    </a:lnTo>
                    <a:lnTo>
                      <a:pt x="7023" y="2464"/>
                    </a:lnTo>
                    <a:lnTo>
                      <a:pt x="7376" y="2480"/>
                    </a:lnTo>
                    <a:lnTo>
                      <a:pt x="7734" y="2489"/>
                    </a:lnTo>
                    <a:lnTo>
                      <a:pt x="8095" y="2492"/>
                    </a:lnTo>
                    <a:lnTo>
                      <a:pt x="8456" y="2489"/>
                    </a:lnTo>
                    <a:lnTo>
                      <a:pt x="8814" y="2480"/>
                    </a:lnTo>
                    <a:lnTo>
                      <a:pt x="9168" y="2464"/>
                    </a:lnTo>
                    <a:lnTo>
                      <a:pt x="9517" y="2444"/>
                    </a:lnTo>
                    <a:lnTo>
                      <a:pt x="9861" y="2417"/>
                    </a:lnTo>
                    <a:lnTo>
                      <a:pt x="10200" y="2385"/>
                    </a:lnTo>
                    <a:lnTo>
                      <a:pt x="10535" y="2347"/>
                    </a:lnTo>
                    <a:lnTo>
                      <a:pt x="10863" y="2304"/>
                    </a:lnTo>
                    <a:lnTo>
                      <a:pt x="11184" y="2255"/>
                    </a:lnTo>
                    <a:lnTo>
                      <a:pt x="11501" y="2203"/>
                    </a:lnTo>
                    <a:lnTo>
                      <a:pt x="11810" y="2144"/>
                    </a:lnTo>
                    <a:lnTo>
                      <a:pt x="12112" y="2081"/>
                    </a:lnTo>
                    <a:lnTo>
                      <a:pt x="12406" y="2013"/>
                    </a:lnTo>
                    <a:lnTo>
                      <a:pt x="12693" y="1941"/>
                    </a:lnTo>
                    <a:lnTo>
                      <a:pt x="12972" y="1863"/>
                    </a:lnTo>
                    <a:lnTo>
                      <a:pt x="13243" y="1782"/>
                    </a:lnTo>
                    <a:lnTo>
                      <a:pt x="13505" y="1697"/>
                    </a:lnTo>
                    <a:lnTo>
                      <a:pt x="13758" y="1608"/>
                    </a:lnTo>
                    <a:lnTo>
                      <a:pt x="14002" y="1514"/>
                    </a:lnTo>
                    <a:lnTo>
                      <a:pt x="14236" y="1418"/>
                    </a:lnTo>
                    <a:lnTo>
                      <a:pt x="14461" y="1316"/>
                    </a:lnTo>
                    <a:lnTo>
                      <a:pt x="14675" y="1212"/>
                    </a:lnTo>
                    <a:lnTo>
                      <a:pt x="14879" y="1104"/>
                    </a:lnTo>
                    <a:lnTo>
                      <a:pt x="15072" y="993"/>
                    </a:lnTo>
                    <a:lnTo>
                      <a:pt x="15253" y="879"/>
                    </a:lnTo>
                    <a:lnTo>
                      <a:pt x="15425" y="761"/>
                    </a:lnTo>
                    <a:lnTo>
                      <a:pt x="15583" y="641"/>
                    </a:lnTo>
                    <a:lnTo>
                      <a:pt x="15730" y="517"/>
                    </a:lnTo>
                    <a:lnTo>
                      <a:pt x="15864" y="392"/>
                    </a:lnTo>
                    <a:lnTo>
                      <a:pt x="15985" y="264"/>
                    </a:lnTo>
                    <a:lnTo>
                      <a:pt x="16094" y="133"/>
                    </a:lnTo>
                    <a:lnTo>
                      <a:pt x="16188" y="0"/>
                    </a:lnTo>
                    <a:lnTo>
                      <a:pt x="16188" y="2340"/>
                    </a:lnTo>
                    <a:lnTo>
                      <a:pt x="16189" y="234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sp>
            <p:nvSpPr>
              <p:cNvPr id="239" name="Freeform 22"/>
              <p:cNvSpPr>
                <a:spLocks noEditPoints="1"/>
              </p:cNvSpPr>
              <p:nvPr/>
            </p:nvSpPr>
            <p:spPr bwMode="auto">
              <a:xfrm>
                <a:off x="-983298" y="1666240"/>
                <a:ext cx="547688" cy="207963"/>
              </a:xfrm>
              <a:custGeom>
                <a:avLst/>
                <a:gdLst/>
                <a:ahLst/>
                <a:cxnLst>
                  <a:cxn ang="0">
                    <a:pos x="8934" y="16"/>
                  </a:cxn>
                  <a:cxn ang="0">
                    <a:pos x="10129" y="97"/>
                  </a:cxn>
                  <a:cxn ang="0">
                    <a:pos x="11258" y="243"/>
                  </a:cxn>
                  <a:cxn ang="0">
                    <a:pos x="12306" y="447"/>
                  </a:cxn>
                  <a:cxn ang="0">
                    <a:pos x="13260" y="705"/>
                  </a:cxn>
                  <a:cxn ang="0">
                    <a:pos x="14105" y="1010"/>
                  </a:cxn>
                  <a:cxn ang="0">
                    <a:pos x="14828" y="1358"/>
                  </a:cxn>
                  <a:cxn ang="0">
                    <a:pos x="15413" y="1745"/>
                  </a:cxn>
                  <a:cxn ang="0">
                    <a:pos x="15849" y="2163"/>
                  </a:cxn>
                  <a:cxn ang="0">
                    <a:pos x="16122" y="2609"/>
                  </a:cxn>
                  <a:cxn ang="0">
                    <a:pos x="16215" y="3077"/>
                  </a:cxn>
                  <a:cxn ang="0">
                    <a:pos x="16122" y="3545"/>
                  </a:cxn>
                  <a:cxn ang="0">
                    <a:pos x="15849" y="3991"/>
                  </a:cxn>
                  <a:cxn ang="0">
                    <a:pos x="15413" y="4409"/>
                  </a:cxn>
                  <a:cxn ang="0">
                    <a:pos x="14828" y="4796"/>
                  </a:cxn>
                  <a:cxn ang="0">
                    <a:pos x="14105" y="5144"/>
                  </a:cxn>
                  <a:cxn ang="0">
                    <a:pos x="13260" y="5449"/>
                  </a:cxn>
                  <a:cxn ang="0">
                    <a:pos x="12306" y="5707"/>
                  </a:cxn>
                  <a:cxn ang="0">
                    <a:pos x="11258" y="5911"/>
                  </a:cxn>
                  <a:cxn ang="0">
                    <a:pos x="10129" y="6057"/>
                  </a:cxn>
                  <a:cxn ang="0">
                    <a:pos x="8934" y="6138"/>
                  </a:cxn>
                  <a:cxn ang="0">
                    <a:pos x="7691" y="6150"/>
                  </a:cxn>
                  <a:cxn ang="0">
                    <a:pos x="6477" y="6091"/>
                  </a:cxn>
                  <a:cxn ang="0">
                    <a:pos x="5325" y="5967"/>
                  </a:cxn>
                  <a:cxn ang="0">
                    <a:pos x="4248" y="5781"/>
                  </a:cxn>
                  <a:cxn ang="0">
                    <a:pos x="3262" y="5542"/>
                  </a:cxn>
                  <a:cxn ang="0">
                    <a:pos x="2380" y="5252"/>
                  </a:cxn>
                  <a:cxn ang="0">
                    <a:pos x="1614" y="4916"/>
                  </a:cxn>
                  <a:cxn ang="0">
                    <a:pos x="981" y="4542"/>
                  </a:cxn>
                  <a:cxn ang="0">
                    <a:pos x="494" y="4133"/>
                  </a:cxn>
                  <a:cxn ang="0">
                    <a:pos x="165" y="3696"/>
                  </a:cxn>
                  <a:cxn ang="0">
                    <a:pos x="10" y="3235"/>
                  </a:cxn>
                  <a:cxn ang="0">
                    <a:pos x="42" y="2763"/>
                  </a:cxn>
                  <a:cxn ang="0">
                    <a:pos x="256" y="2310"/>
                  </a:cxn>
                  <a:cxn ang="0">
                    <a:pos x="638" y="1881"/>
                  </a:cxn>
                  <a:cxn ang="0">
                    <a:pos x="1177" y="1483"/>
                  </a:cxn>
                  <a:cxn ang="0">
                    <a:pos x="1856" y="1122"/>
                  </a:cxn>
                  <a:cxn ang="0">
                    <a:pos x="2661" y="801"/>
                  </a:cxn>
                  <a:cxn ang="0">
                    <a:pos x="3579" y="527"/>
                  </a:cxn>
                  <a:cxn ang="0">
                    <a:pos x="4598" y="305"/>
                  </a:cxn>
                  <a:cxn ang="0">
                    <a:pos x="5701" y="139"/>
                  </a:cxn>
                  <a:cxn ang="0">
                    <a:pos x="6875" y="36"/>
                  </a:cxn>
                  <a:cxn ang="0">
                    <a:pos x="8108" y="0"/>
                  </a:cxn>
                  <a:cxn ang="0">
                    <a:pos x="6158" y="5404"/>
                  </a:cxn>
                  <a:cxn ang="0">
                    <a:pos x="6381" y="3535"/>
                  </a:cxn>
                  <a:cxn ang="0">
                    <a:pos x="8154" y="2469"/>
                  </a:cxn>
                  <a:cxn ang="0">
                    <a:pos x="12688" y="1647"/>
                  </a:cxn>
                  <a:cxn ang="0">
                    <a:pos x="10617" y="1086"/>
                  </a:cxn>
                  <a:cxn ang="0">
                    <a:pos x="9647" y="3871"/>
                  </a:cxn>
                  <a:cxn ang="0">
                    <a:pos x="11195" y="2918"/>
                  </a:cxn>
                  <a:cxn ang="0">
                    <a:pos x="13547" y="4824"/>
                  </a:cxn>
                  <a:cxn ang="0">
                    <a:pos x="6773" y="1946"/>
                  </a:cxn>
                  <a:cxn ang="0">
                    <a:pos x="1325" y="2039"/>
                  </a:cxn>
                </a:cxnLst>
                <a:rect l="0" t="0" r="r" b="b"/>
                <a:pathLst>
                  <a:path w="16215" h="6154">
                    <a:moveTo>
                      <a:pt x="8108" y="0"/>
                    </a:moveTo>
                    <a:lnTo>
                      <a:pt x="8524" y="4"/>
                    </a:lnTo>
                    <a:lnTo>
                      <a:pt x="8934" y="16"/>
                    </a:lnTo>
                    <a:lnTo>
                      <a:pt x="9340" y="36"/>
                    </a:lnTo>
                    <a:lnTo>
                      <a:pt x="9738" y="63"/>
                    </a:lnTo>
                    <a:lnTo>
                      <a:pt x="10129" y="97"/>
                    </a:lnTo>
                    <a:lnTo>
                      <a:pt x="10513" y="139"/>
                    </a:lnTo>
                    <a:lnTo>
                      <a:pt x="10890" y="187"/>
                    </a:lnTo>
                    <a:lnTo>
                      <a:pt x="11258" y="243"/>
                    </a:lnTo>
                    <a:lnTo>
                      <a:pt x="11617" y="305"/>
                    </a:lnTo>
                    <a:lnTo>
                      <a:pt x="11967" y="373"/>
                    </a:lnTo>
                    <a:lnTo>
                      <a:pt x="12306" y="447"/>
                    </a:lnTo>
                    <a:lnTo>
                      <a:pt x="12636" y="527"/>
                    </a:lnTo>
                    <a:lnTo>
                      <a:pt x="12953" y="613"/>
                    </a:lnTo>
                    <a:lnTo>
                      <a:pt x="13260" y="705"/>
                    </a:lnTo>
                    <a:lnTo>
                      <a:pt x="13554" y="801"/>
                    </a:lnTo>
                    <a:lnTo>
                      <a:pt x="13835" y="902"/>
                    </a:lnTo>
                    <a:lnTo>
                      <a:pt x="14105" y="1010"/>
                    </a:lnTo>
                    <a:lnTo>
                      <a:pt x="14359" y="1122"/>
                    </a:lnTo>
                    <a:lnTo>
                      <a:pt x="14601" y="1237"/>
                    </a:lnTo>
                    <a:lnTo>
                      <a:pt x="14828" y="1358"/>
                    </a:lnTo>
                    <a:lnTo>
                      <a:pt x="15038" y="1483"/>
                    </a:lnTo>
                    <a:lnTo>
                      <a:pt x="15234" y="1612"/>
                    </a:lnTo>
                    <a:lnTo>
                      <a:pt x="15413" y="1745"/>
                    </a:lnTo>
                    <a:lnTo>
                      <a:pt x="15577" y="1881"/>
                    </a:lnTo>
                    <a:lnTo>
                      <a:pt x="15721" y="2021"/>
                    </a:lnTo>
                    <a:lnTo>
                      <a:pt x="15849" y="2163"/>
                    </a:lnTo>
                    <a:lnTo>
                      <a:pt x="15959" y="2310"/>
                    </a:lnTo>
                    <a:lnTo>
                      <a:pt x="16050" y="2458"/>
                    </a:lnTo>
                    <a:lnTo>
                      <a:pt x="16122" y="2609"/>
                    </a:lnTo>
                    <a:lnTo>
                      <a:pt x="16173" y="2763"/>
                    </a:lnTo>
                    <a:lnTo>
                      <a:pt x="16205" y="2919"/>
                    </a:lnTo>
                    <a:lnTo>
                      <a:pt x="16215" y="3077"/>
                    </a:lnTo>
                    <a:lnTo>
                      <a:pt x="16205" y="3235"/>
                    </a:lnTo>
                    <a:lnTo>
                      <a:pt x="16173" y="3391"/>
                    </a:lnTo>
                    <a:lnTo>
                      <a:pt x="16122" y="3545"/>
                    </a:lnTo>
                    <a:lnTo>
                      <a:pt x="16050" y="3696"/>
                    </a:lnTo>
                    <a:lnTo>
                      <a:pt x="15959" y="3844"/>
                    </a:lnTo>
                    <a:lnTo>
                      <a:pt x="15849" y="3991"/>
                    </a:lnTo>
                    <a:lnTo>
                      <a:pt x="15721" y="4133"/>
                    </a:lnTo>
                    <a:lnTo>
                      <a:pt x="15577" y="4273"/>
                    </a:lnTo>
                    <a:lnTo>
                      <a:pt x="15413" y="4409"/>
                    </a:lnTo>
                    <a:lnTo>
                      <a:pt x="15234" y="4542"/>
                    </a:lnTo>
                    <a:lnTo>
                      <a:pt x="15038" y="4671"/>
                    </a:lnTo>
                    <a:lnTo>
                      <a:pt x="14828" y="4796"/>
                    </a:lnTo>
                    <a:lnTo>
                      <a:pt x="14601" y="4916"/>
                    </a:lnTo>
                    <a:lnTo>
                      <a:pt x="14359" y="5032"/>
                    </a:lnTo>
                    <a:lnTo>
                      <a:pt x="14105" y="5144"/>
                    </a:lnTo>
                    <a:lnTo>
                      <a:pt x="13835" y="5252"/>
                    </a:lnTo>
                    <a:lnTo>
                      <a:pt x="13554" y="5353"/>
                    </a:lnTo>
                    <a:lnTo>
                      <a:pt x="13260" y="5449"/>
                    </a:lnTo>
                    <a:lnTo>
                      <a:pt x="12953" y="5542"/>
                    </a:lnTo>
                    <a:lnTo>
                      <a:pt x="12636" y="5627"/>
                    </a:lnTo>
                    <a:lnTo>
                      <a:pt x="12306" y="5707"/>
                    </a:lnTo>
                    <a:lnTo>
                      <a:pt x="11967" y="5781"/>
                    </a:lnTo>
                    <a:lnTo>
                      <a:pt x="11617" y="5849"/>
                    </a:lnTo>
                    <a:lnTo>
                      <a:pt x="11258" y="5911"/>
                    </a:lnTo>
                    <a:lnTo>
                      <a:pt x="10890" y="5967"/>
                    </a:lnTo>
                    <a:lnTo>
                      <a:pt x="10513" y="6015"/>
                    </a:lnTo>
                    <a:lnTo>
                      <a:pt x="10129" y="6057"/>
                    </a:lnTo>
                    <a:lnTo>
                      <a:pt x="9738" y="6091"/>
                    </a:lnTo>
                    <a:lnTo>
                      <a:pt x="9340" y="6118"/>
                    </a:lnTo>
                    <a:lnTo>
                      <a:pt x="8934" y="6138"/>
                    </a:lnTo>
                    <a:lnTo>
                      <a:pt x="8524" y="6150"/>
                    </a:lnTo>
                    <a:lnTo>
                      <a:pt x="8108" y="6154"/>
                    </a:lnTo>
                    <a:lnTo>
                      <a:pt x="7691" y="6150"/>
                    </a:lnTo>
                    <a:lnTo>
                      <a:pt x="7281" y="6138"/>
                    </a:lnTo>
                    <a:lnTo>
                      <a:pt x="6875" y="6118"/>
                    </a:lnTo>
                    <a:lnTo>
                      <a:pt x="6477" y="6091"/>
                    </a:lnTo>
                    <a:lnTo>
                      <a:pt x="6086" y="6057"/>
                    </a:lnTo>
                    <a:lnTo>
                      <a:pt x="5701" y="6015"/>
                    </a:lnTo>
                    <a:lnTo>
                      <a:pt x="5325" y="5967"/>
                    </a:lnTo>
                    <a:lnTo>
                      <a:pt x="4957" y="5911"/>
                    </a:lnTo>
                    <a:lnTo>
                      <a:pt x="4598" y="5849"/>
                    </a:lnTo>
                    <a:lnTo>
                      <a:pt x="4248" y="5781"/>
                    </a:lnTo>
                    <a:lnTo>
                      <a:pt x="3909" y="5707"/>
                    </a:lnTo>
                    <a:lnTo>
                      <a:pt x="3579" y="5627"/>
                    </a:lnTo>
                    <a:lnTo>
                      <a:pt x="3262" y="5542"/>
                    </a:lnTo>
                    <a:lnTo>
                      <a:pt x="2955" y="5449"/>
                    </a:lnTo>
                    <a:lnTo>
                      <a:pt x="2661" y="5353"/>
                    </a:lnTo>
                    <a:lnTo>
                      <a:pt x="2380" y="5252"/>
                    </a:lnTo>
                    <a:lnTo>
                      <a:pt x="2110" y="5144"/>
                    </a:lnTo>
                    <a:lnTo>
                      <a:pt x="1856" y="5032"/>
                    </a:lnTo>
                    <a:lnTo>
                      <a:pt x="1614" y="4916"/>
                    </a:lnTo>
                    <a:lnTo>
                      <a:pt x="1387" y="4796"/>
                    </a:lnTo>
                    <a:lnTo>
                      <a:pt x="1177" y="4671"/>
                    </a:lnTo>
                    <a:lnTo>
                      <a:pt x="981" y="4542"/>
                    </a:lnTo>
                    <a:lnTo>
                      <a:pt x="802" y="4409"/>
                    </a:lnTo>
                    <a:lnTo>
                      <a:pt x="638" y="4273"/>
                    </a:lnTo>
                    <a:lnTo>
                      <a:pt x="494" y="4133"/>
                    </a:lnTo>
                    <a:lnTo>
                      <a:pt x="366" y="3991"/>
                    </a:lnTo>
                    <a:lnTo>
                      <a:pt x="256" y="3844"/>
                    </a:lnTo>
                    <a:lnTo>
                      <a:pt x="165" y="3696"/>
                    </a:lnTo>
                    <a:lnTo>
                      <a:pt x="93" y="3545"/>
                    </a:lnTo>
                    <a:lnTo>
                      <a:pt x="42" y="3391"/>
                    </a:lnTo>
                    <a:lnTo>
                      <a:pt x="10" y="3235"/>
                    </a:lnTo>
                    <a:lnTo>
                      <a:pt x="0" y="3077"/>
                    </a:lnTo>
                    <a:lnTo>
                      <a:pt x="10" y="2919"/>
                    </a:lnTo>
                    <a:lnTo>
                      <a:pt x="42" y="2763"/>
                    </a:lnTo>
                    <a:lnTo>
                      <a:pt x="93" y="2609"/>
                    </a:lnTo>
                    <a:lnTo>
                      <a:pt x="165" y="2458"/>
                    </a:lnTo>
                    <a:lnTo>
                      <a:pt x="256" y="2310"/>
                    </a:lnTo>
                    <a:lnTo>
                      <a:pt x="366" y="2163"/>
                    </a:lnTo>
                    <a:lnTo>
                      <a:pt x="494" y="2021"/>
                    </a:lnTo>
                    <a:lnTo>
                      <a:pt x="638" y="1881"/>
                    </a:lnTo>
                    <a:lnTo>
                      <a:pt x="802" y="1745"/>
                    </a:lnTo>
                    <a:lnTo>
                      <a:pt x="981" y="1612"/>
                    </a:lnTo>
                    <a:lnTo>
                      <a:pt x="1177" y="1483"/>
                    </a:lnTo>
                    <a:lnTo>
                      <a:pt x="1387" y="1358"/>
                    </a:lnTo>
                    <a:lnTo>
                      <a:pt x="1614" y="1237"/>
                    </a:lnTo>
                    <a:lnTo>
                      <a:pt x="1856" y="1122"/>
                    </a:lnTo>
                    <a:lnTo>
                      <a:pt x="2110" y="1010"/>
                    </a:lnTo>
                    <a:lnTo>
                      <a:pt x="2380" y="902"/>
                    </a:lnTo>
                    <a:lnTo>
                      <a:pt x="2661" y="801"/>
                    </a:lnTo>
                    <a:lnTo>
                      <a:pt x="2955" y="705"/>
                    </a:lnTo>
                    <a:lnTo>
                      <a:pt x="3262" y="613"/>
                    </a:lnTo>
                    <a:lnTo>
                      <a:pt x="3579" y="527"/>
                    </a:lnTo>
                    <a:lnTo>
                      <a:pt x="3909" y="447"/>
                    </a:lnTo>
                    <a:lnTo>
                      <a:pt x="4248" y="373"/>
                    </a:lnTo>
                    <a:lnTo>
                      <a:pt x="4598" y="305"/>
                    </a:lnTo>
                    <a:lnTo>
                      <a:pt x="4957" y="243"/>
                    </a:lnTo>
                    <a:lnTo>
                      <a:pt x="5325" y="187"/>
                    </a:lnTo>
                    <a:lnTo>
                      <a:pt x="5701" y="139"/>
                    </a:lnTo>
                    <a:lnTo>
                      <a:pt x="6086" y="97"/>
                    </a:lnTo>
                    <a:lnTo>
                      <a:pt x="6477" y="63"/>
                    </a:lnTo>
                    <a:lnTo>
                      <a:pt x="6875" y="36"/>
                    </a:lnTo>
                    <a:lnTo>
                      <a:pt x="7281" y="16"/>
                    </a:lnTo>
                    <a:lnTo>
                      <a:pt x="7691" y="4"/>
                    </a:lnTo>
                    <a:lnTo>
                      <a:pt x="8108" y="0"/>
                    </a:lnTo>
                    <a:close/>
                    <a:moveTo>
                      <a:pt x="3135" y="4675"/>
                    </a:moveTo>
                    <a:lnTo>
                      <a:pt x="3787" y="5515"/>
                    </a:lnTo>
                    <a:lnTo>
                      <a:pt x="6158" y="5404"/>
                    </a:lnTo>
                    <a:lnTo>
                      <a:pt x="5243" y="5179"/>
                    </a:lnTo>
                    <a:lnTo>
                      <a:pt x="7687" y="3759"/>
                    </a:lnTo>
                    <a:lnTo>
                      <a:pt x="6381" y="3535"/>
                    </a:lnTo>
                    <a:lnTo>
                      <a:pt x="3936" y="4880"/>
                    </a:lnTo>
                    <a:lnTo>
                      <a:pt x="3135" y="4675"/>
                    </a:lnTo>
                    <a:close/>
                    <a:moveTo>
                      <a:pt x="8154" y="2469"/>
                    </a:moveTo>
                    <a:lnTo>
                      <a:pt x="9497" y="2824"/>
                    </a:lnTo>
                    <a:lnTo>
                      <a:pt x="11792" y="1404"/>
                    </a:lnTo>
                    <a:lnTo>
                      <a:pt x="12688" y="1647"/>
                    </a:lnTo>
                    <a:lnTo>
                      <a:pt x="11979" y="767"/>
                    </a:lnTo>
                    <a:lnTo>
                      <a:pt x="9833" y="862"/>
                    </a:lnTo>
                    <a:lnTo>
                      <a:pt x="10617" y="1086"/>
                    </a:lnTo>
                    <a:lnTo>
                      <a:pt x="8154" y="2469"/>
                    </a:lnTo>
                    <a:close/>
                    <a:moveTo>
                      <a:pt x="13547" y="4824"/>
                    </a:moveTo>
                    <a:lnTo>
                      <a:pt x="9647" y="3871"/>
                    </a:lnTo>
                    <a:lnTo>
                      <a:pt x="9068" y="4264"/>
                    </a:lnTo>
                    <a:lnTo>
                      <a:pt x="9012" y="3235"/>
                    </a:lnTo>
                    <a:lnTo>
                      <a:pt x="11195" y="2918"/>
                    </a:lnTo>
                    <a:lnTo>
                      <a:pt x="10561" y="3254"/>
                    </a:lnTo>
                    <a:lnTo>
                      <a:pt x="14516" y="4133"/>
                    </a:lnTo>
                    <a:lnTo>
                      <a:pt x="13547" y="4824"/>
                    </a:lnTo>
                    <a:close/>
                    <a:moveTo>
                      <a:pt x="4534" y="3291"/>
                    </a:moveTo>
                    <a:lnTo>
                      <a:pt x="6885" y="3011"/>
                    </a:lnTo>
                    <a:lnTo>
                      <a:pt x="6773" y="1946"/>
                    </a:lnTo>
                    <a:lnTo>
                      <a:pt x="6176" y="2300"/>
                    </a:lnTo>
                    <a:lnTo>
                      <a:pt x="2463" y="1478"/>
                    </a:lnTo>
                    <a:lnTo>
                      <a:pt x="1325" y="2039"/>
                    </a:lnTo>
                    <a:lnTo>
                      <a:pt x="5019" y="2955"/>
                    </a:lnTo>
                    <a:lnTo>
                      <a:pt x="4534" y="3291"/>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latin typeface="Arial" panose="020B0604020202020204" pitchFamily="34" charset="0"/>
                  <a:cs typeface="Arial" panose="020B0604020202020204" pitchFamily="34" charset="0"/>
                </a:endParaRPr>
              </a:p>
            </p:txBody>
          </p:sp>
        </p:grpSp>
        <p:grpSp>
          <p:nvGrpSpPr>
            <p:cNvPr id="7" name="组合 634"/>
            <p:cNvGrpSpPr/>
            <p:nvPr/>
          </p:nvGrpSpPr>
          <p:grpSpPr>
            <a:xfrm>
              <a:off x="7422495" y="2681929"/>
              <a:ext cx="252569" cy="277989"/>
              <a:chOff x="14536144" y="-793834"/>
              <a:chExt cx="772115" cy="829074"/>
            </a:xfrm>
            <a:solidFill>
              <a:schemeClr val="tx1">
                <a:lumMod val="50000"/>
                <a:lumOff val="50000"/>
              </a:schemeClr>
            </a:solidFill>
          </p:grpSpPr>
          <p:sp>
            <p:nvSpPr>
              <p:cNvPr id="241" name="Freeform 33"/>
              <p:cNvSpPr>
                <a:spLocks noEditPoints="1"/>
              </p:cNvSpPr>
              <p:nvPr/>
            </p:nvSpPr>
            <p:spPr bwMode="auto">
              <a:xfrm>
                <a:off x="14770310" y="-521695"/>
                <a:ext cx="348084" cy="556935"/>
              </a:xfrm>
              <a:custGeom>
                <a:avLst/>
                <a:gdLst/>
                <a:ahLst/>
                <a:cxnLst>
                  <a:cxn ang="0">
                    <a:pos x="68" y="54"/>
                  </a:cxn>
                  <a:cxn ang="0">
                    <a:pos x="68" y="48"/>
                  </a:cxn>
                  <a:cxn ang="0">
                    <a:pos x="70" y="44"/>
                  </a:cxn>
                  <a:cxn ang="0">
                    <a:pos x="78" y="32"/>
                  </a:cxn>
                  <a:cxn ang="0">
                    <a:pos x="80" y="24"/>
                  </a:cxn>
                  <a:cxn ang="0">
                    <a:pos x="74" y="6"/>
                  </a:cxn>
                  <a:cxn ang="0">
                    <a:pos x="56" y="0"/>
                  </a:cxn>
                  <a:cxn ang="0">
                    <a:pos x="46" y="2"/>
                  </a:cxn>
                  <a:cxn ang="0">
                    <a:pos x="32" y="16"/>
                  </a:cxn>
                  <a:cxn ang="0">
                    <a:pos x="30" y="24"/>
                  </a:cxn>
                  <a:cxn ang="0">
                    <a:pos x="34" y="38"/>
                  </a:cxn>
                  <a:cxn ang="0">
                    <a:pos x="40" y="44"/>
                  </a:cxn>
                  <a:cxn ang="0">
                    <a:pos x="42" y="54"/>
                  </a:cxn>
                  <a:cxn ang="0">
                    <a:pos x="0" y="174"/>
                  </a:cxn>
                  <a:cxn ang="0">
                    <a:pos x="2" y="176"/>
                  </a:cxn>
                  <a:cxn ang="0">
                    <a:pos x="22" y="170"/>
                  </a:cxn>
                  <a:cxn ang="0">
                    <a:pos x="56" y="164"/>
                  </a:cxn>
                  <a:cxn ang="0">
                    <a:pos x="72" y="166"/>
                  </a:cxn>
                  <a:cxn ang="0">
                    <a:pos x="108" y="176"/>
                  </a:cxn>
                  <a:cxn ang="0">
                    <a:pos x="110" y="176"/>
                  </a:cxn>
                  <a:cxn ang="0">
                    <a:pos x="110" y="174"/>
                  </a:cxn>
                  <a:cxn ang="0">
                    <a:pos x="56" y="72"/>
                  </a:cxn>
                  <a:cxn ang="0">
                    <a:pos x="64" y="76"/>
                  </a:cxn>
                  <a:cxn ang="0">
                    <a:pos x="68" y="84"/>
                  </a:cxn>
                  <a:cxn ang="0">
                    <a:pos x="66" y="90"/>
                  </a:cxn>
                  <a:cxn ang="0">
                    <a:pos x="60" y="96"/>
                  </a:cxn>
                  <a:cxn ang="0">
                    <a:pos x="56" y="98"/>
                  </a:cxn>
                  <a:cxn ang="0">
                    <a:pos x="46" y="94"/>
                  </a:cxn>
                  <a:cxn ang="0">
                    <a:pos x="42" y="84"/>
                  </a:cxn>
                  <a:cxn ang="0">
                    <a:pos x="44" y="80"/>
                  </a:cxn>
                  <a:cxn ang="0">
                    <a:pos x="50" y="74"/>
                  </a:cxn>
                  <a:cxn ang="0">
                    <a:pos x="56" y="72"/>
                  </a:cxn>
                  <a:cxn ang="0">
                    <a:pos x="56" y="144"/>
                  </a:cxn>
                  <a:cxn ang="0">
                    <a:pos x="42" y="138"/>
                  </a:cxn>
                  <a:cxn ang="0">
                    <a:pos x="36" y="124"/>
                  </a:cxn>
                  <a:cxn ang="0">
                    <a:pos x="38" y="118"/>
                  </a:cxn>
                  <a:cxn ang="0">
                    <a:pos x="48" y="108"/>
                  </a:cxn>
                  <a:cxn ang="0">
                    <a:pos x="56" y="106"/>
                  </a:cxn>
                  <a:cxn ang="0">
                    <a:pos x="68" y="112"/>
                  </a:cxn>
                  <a:cxn ang="0">
                    <a:pos x="74" y="124"/>
                  </a:cxn>
                  <a:cxn ang="0">
                    <a:pos x="72" y="132"/>
                  </a:cxn>
                  <a:cxn ang="0">
                    <a:pos x="62" y="142"/>
                  </a:cxn>
                  <a:cxn ang="0">
                    <a:pos x="56" y="144"/>
                  </a:cxn>
                </a:cxnLst>
                <a:rect l="0" t="0" r="r" b="b"/>
                <a:pathLst>
                  <a:path w="110" h="176">
                    <a:moveTo>
                      <a:pt x="110" y="174"/>
                    </a:moveTo>
                    <a:lnTo>
                      <a:pt x="68" y="54"/>
                    </a:lnTo>
                    <a:lnTo>
                      <a:pt x="68" y="54"/>
                    </a:lnTo>
                    <a:lnTo>
                      <a:pt x="68" y="48"/>
                    </a:lnTo>
                    <a:lnTo>
                      <a:pt x="70" y="44"/>
                    </a:lnTo>
                    <a:lnTo>
                      <a:pt x="70" y="44"/>
                    </a:lnTo>
                    <a:lnTo>
                      <a:pt x="76" y="38"/>
                    </a:lnTo>
                    <a:lnTo>
                      <a:pt x="78" y="32"/>
                    </a:lnTo>
                    <a:lnTo>
                      <a:pt x="80" y="24"/>
                    </a:lnTo>
                    <a:lnTo>
                      <a:pt x="80" y="24"/>
                    </a:lnTo>
                    <a:lnTo>
                      <a:pt x="78" y="16"/>
                    </a:lnTo>
                    <a:lnTo>
                      <a:pt x="74" y="6"/>
                    </a:lnTo>
                    <a:lnTo>
                      <a:pt x="64" y="2"/>
                    </a:lnTo>
                    <a:lnTo>
                      <a:pt x="56" y="0"/>
                    </a:lnTo>
                    <a:lnTo>
                      <a:pt x="56" y="0"/>
                    </a:lnTo>
                    <a:lnTo>
                      <a:pt x="46" y="2"/>
                    </a:lnTo>
                    <a:lnTo>
                      <a:pt x="38" y="6"/>
                    </a:lnTo>
                    <a:lnTo>
                      <a:pt x="32" y="16"/>
                    </a:lnTo>
                    <a:lnTo>
                      <a:pt x="30" y="24"/>
                    </a:lnTo>
                    <a:lnTo>
                      <a:pt x="30" y="24"/>
                    </a:lnTo>
                    <a:lnTo>
                      <a:pt x="32" y="32"/>
                    </a:lnTo>
                    <a:lnTo>
                      <a:pt x="34" y="38"/>
                    </a:lnTo>
                    <a:lnTo>
                      <a:pt x="40" y="44"/>
                    </a:lnTo>
                    <a:lnTo>
                      <a:pt x="40" y="44"/>
                    </a:lnTo>
                    <a:lnTo>
                      <a:pt x="42" y="48"/>
                    </a:lnTo>
                    <a:lnTo>
                      <a:pt x="42" y="54"/>
                    </a:lnTo>
                    <a:lnTo>
                      <a:pt x="0" y="174"/>
                    </a:lnTo>
                    <a:lnTo>
                      <a:pt x="0" y="174"/>
                    </a:lnTo>
                    <a:lnTo>
                      <a:pt x="0" y="176"/>
                    </a:lnTo>
                    <a:lnTo>
                      <a:pt x="2" y="176"/>
                    </a:lnTo>
                    <a:lnTo>
                      <a:pt x="2" y="176"/>
                    </a:lnTo>
                    <a:lnTo>
                      <a:pt x="22" y="170"/>
                    </a:lnTo>
                    <a:lnTo>
                      <a:pt x="38" y="166"/>
                    </a:lnTo>
                    <a:lnTo>
                      <a:pt x="56" y="164"/>
                    </a:lnTo>
                    <a:lnTo>
                      <a:pt x="56" y="164"/>
                    </a:lnTo>
                    <a:lnTo>
                      <a:pt x="72" y="166"/>
                    </a:lnTo>
                    <a:lnTo>
                      <a:pt x="88" y="170"/>
                    </a:lnTo>
                    <a:lnTo>
                      <a:pt x="108" y="176"/>
                    </a:lnTo>
                    <a:lnTo>
                      <a:pt x="108" y="176"/>
                    </a:lnTo>
                    <a:lnTo>
                      <a:pt x="110" y="176"/>
                    </a:lnTo>
                    <a:lnTo>
                      <a:pt x="110" y="174"/>
                    </a:lnTo>
                    <a:lnTo>
                      <a:pt x="110" y="174"/>
                    </a:lnTo>
                    <a:close/>
                    <a:moveTo>
                      <a:pt x="56" y="72"/>
                    </a:moveTo>
                    <a:lnTo>
                      <a:pt x="56" y="72"/>
                    </a:lnTo>
                    <a:lnTo>
                      <a:pt x="60" y="74"/>
                    </a:lnTo>
                    <a:lnTo>
                      <a:pt x="64" y="76"/>
                    </a:lnTo>
                    <a:lnTo>
                      <a:pt x="66" y="80"/>
                    </a:lnTo>
                    <a:lnTo>
                      <a:pt x="68" y="84"/>
                    </a:lnTo>
                    <a:lnTo>
                      <a:pt x="68" y="84"/>
                    </a:lnTo>
                    <a:lnTo>
                      <a:pt x="66" y="90"/>
                    </a:lnTo>
                    <a:lnTo>
                      <a:pt x="64" y="94"/>
                    </a:lnTo>
                    <a:lnTo>
                      <a:pt x="60" y="96"/>
                    </a:lnTo>
                    <a:lnTo>
                      <a:pt x="56" y="98"/>
                    </a:lnTo>
                    <a:lnTo>
                      <a:pt x="56" y="98"/>
                    </a:lnTo>
                    <a:lnTo>
                      <a:pt x="50" y="96"/>
                    </a:lnTo>
                    <a:lnTo>
                      <a:pt x="46" y="94"/>
                    </a:lnTo>
                    <a:lnTo>
                      <a:pt x="44" y="90"/>
                    </a:lnTo>
                    <a:lnTo>
                      <a:pt x="42" y="84"/>
                    </a:lnTo>
                    <a:lnTo>
                      <a:pt x="42" y="84"/>
                    </a:lnTo>
                    <a:lnTo>
                      <a:pt x="44" y="80"/>
                    </a:lnTo>
                    <a:lnTo>
                      <a:pt x="46" y="76"/>
                    </a:lnTo>
                    <a:lnTo>
                      <a:pt x="50" y="74"/>
                    </a:lnTo>
                    <a:lnTo>
                      <a:pt x="56" y="72"/>
                    </a:lnTo>
                    <a:lnTo>
                      <a:pt x="56" y="72"/>
                    </a:lnTo>
                    <a:close/>
                    <a:moveTo>
                      <a:pt x="56" y="144"/>
                    </a:moveTo>
                    <a:lnTo>
                      <a:pt x="56" y="144"/>
                    </a:lnTo>
                    <a:lnTo>
                      <a:pt x="48" y="142"/>
                    </a:lnTo>
                    <a:lnTo>
                      <a:pt x="42" y="138"/>
                    </a:lnTo>
                    <a:lnTo>
                      <a:pt x="38" y="132"/>
                    </a:lnTo>
                    <a:lnTo>
                      <a:pt x="36" y="124"/>
                    </a:lnTo>
                    <a:lnTo>
                      <a:pt x="36" y="124"/>
                    </a:lnTo>
                    <a:lnTo>
                      <a:pt x="38" y="118"/>
                    </a:lnTo>
                    <a:lnTo>
                      <a:pt x="42" y="112"/>
                    </a:lnTo>
                    <a:lnTo>
                      <a:pt x="48" y="108"/>
                    </a:lnTo>
                    <a:lnTo>
                      <a:pt x="56" y="106"/>
                    </a:lnTo>
                    <a:lnTo>
                      <a:pt x="56" y="106"/>
                    </a:lnTo>
                    <a:lnTo>
                      <a:pt x="62" y="108"/>
                    </a:lnTo>
                    <a:lnTo>
                      <a:pt x="68" y="112"/>
                    </a:lnTo>
                    <a:lnTo>
                      <a:pt x="72" y="118"/>
                    </a:lnTo>
                    <a:lnTo>
                      <a:pt x="74" y="124"/>
                    </a:lnTo>
                    <a:lnTo>
                      <a:pt x="74" y="124"/>
                    </a:lnTo>
                    <a:lnTo>
                      <a:pt x="72" y="132"/>
                    </a:lnTo>
                    <a:lnTo>
                      <a:pt x="68" y="138"/>
                    </a:lnTo>
                    <a:lnTo>
                      <a:pt x="62" y="142"/>
                    </a:lnTo>
                    <a:lnTo>
                      <a:pt x="56" y="144"/>
                    </a:lnTo>
                    <a:lnTo>
                      <a:pt x="56" y="1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2" name="Freeform 34"/>
              <p:cNvSpPr/>
              <p:nvPr/>
            </p:nvSpPr>
            <p:spPr bwMode="auto">
              <a:xfrm>
                <a:off x="14536144" y="-629285"/>
                <a:ext cx="101261" cy="354413"/>
              </a:xfrm>
              <a:custGeom>
                <a:avLst/>
                <a:gdLst/>
                <a:ahLst/>
                <a:cxnLst>
                  <a:cxn ang="0">
                    <a:pos x="20" y="2"/>
                  </a:cxn>
                  <a:cxn ang="0">
                    <a:pos x="20" y="2"/>
                  </a:cxn>
                  <a:cxn ang="0">
                    <a:pos x="12" y="12"/>
                  </a:cxn>
                  <a:cxn ang="0">
                    <a:pos x="6" y="26"/>
                  </a:cxn>
                  <a:cxn ang="0">
                    <a:pos x="2" y="40"/>
                  </a:cxn>
                  <a:cxn ang="0">
                    <a:pos x="0" y="54"/>
                  </a:cxn>
                  <a:cxn ang="0">
                    <a:pos x="0" y="54"/>
                  </a:cxn>
                  <a:cxn ang="0">
                    <a:pos x="2" y="68"/>
                  </a:cxn>
                  <a:cxn ang="0">
                    <a:pos x="6" y="84"/>
                  </a:cxn>
                  <a:cxn ang="0">
                    <a:pos x="14" y="98"/>
                  </a:cxn>
                  <a:cxn ang="0">
                    <a:pos x="24" y="112"/>
                  </a:cxn>
                  <a:cxn ang="0">
                    <a:pos x="24" y="112"/>
                  </a:cxn>
                  <a:cxn ang="0">
                    <a:pos x="28" y="112"/>
                  </a:cxn>
                  <a:cxn ang="0">
                    <a:pos x="30" y="112"/>
                  </a:cxn>
                  <a:cxn ang="0">
                    <a:pos x="30" y="112"/>
                  </a:cxn>
                  <a:cxn ang="0">
                    <a:pos x="32" y="108"/>
                  </a:cxn>
                  <a:cxn ang="0">
                    <a:pos x="30" y="106"/>
                  </a:cxn>
                  <a:cxn ang="0">
                    <a:pos x="30" y="106"/>
                  </a:cxn>
                  <a:cxn ang="0">
                    <a:pos x="20" y="94"/>
                  </a:cxn>
                  <a:cxn ang="0">
                    <a:pos x="14" y="80"/>
                  </a:cxn>
                  <a:cxn ang="0">
                    <a:pos x="10" y="68"/>
                  </a:cxn>
                  <a:cxn ang="0">
                    <a:pos x="8" y="54"/>
                  </a:cxn>
                  <a:cxn ang="0">
                    <a:pos x="8" y="54"/>
                  </a:cxn>
                  <a:cxn ang="0">
                    <a:pos x="10" y="40"/>
                  </a:cxn>
                  <a:cxn ang="0">
                    <a:pos x="12" y="28"/>
                  </a:cxn>
                  <a:cxn ang="0">
                    <a:pos x="18" y="18"/>
                  </a:cxn>
                  <a:cxn ang="0">
                    <a:pos x="26" y="8"/>
                  </a:cxn>
                  <a:cxn ang="0">
                    <a:pos x="26" y="8"/>
                  </a:cxn>
                  <a:cxn ang="0">
                    <a:pos x="28" y="4"/>
                  </a:cxn>
                  <a:cxn ang="0">
                    <a:pos x="26" y="2"/>
                  </a:cxn>
                  <a:cxn ang="0">
                    <a:pos x="26" y="2"/>
                  </a:cxn>
                  <a:cxn ang="0">
                    <a:pos x="24" y="0"/>
                  </a:cxn>
                  <a:cxn ang="0">
                    <a:pos x="20" y="2"/>
                  </a:cxn>
                  <a:cxn ang="0">
                    <a:pos x="20" y="2"/>
                  </a:cxn>
                </a:cxnLst>
                <a:rect l="0" t="0" r="r" b="b"/>
                <a:pathLst>
                  <a:path w="32" h="112">
                    <a:moveTo>
                      <a:pt x="20" y="2"/>
                    </a:moveTo>
                    <a:lnTo>
                      <a:pt x="20" y="2"/>
                    </a:lnTo>
                    <a:lnTo>
                      <a:pt x="12" y="12"/>
                    </a:lnTo>
                    <a:lnTo>
                      <a:pt x="6" y="26"/>
                    </a:lnTo>
                    <a:lnTo>
                      <a:pt x="2" y="40"/>
                    </a:lnTo>
                    <a:lnTo>
                      <a:pt x="0" y="54"/>
                    </a:lnTo>
                    <a:lnTo>
                      <a:pt x="0" y="54"/>
                    </a:lnTo>
                    <a:lnTo>
                      <a:pt x="2" y="68"/>
                    </a:lnTo>
                    <a:lnTo>
                      <a:pt x="6" y="84"/>
                    </a:lnTo>
                    <a:lnTo>
                      <a:pt x="14" y="98"/>
                    </a:lnTo>
                    <a:lnTo>
                      <a:pt x="24" y="112"/>
                    </a:lnTo>
                    <a:lnTo>
                      <a:pt x="24" y="112"/>
                    </a:lnTo>
                    <a:lnTo>
                      <a:pt x="28" y="112"/>
                    </a:lnTo>
                    <a:lnTo>
                      <a:pt x="30" y="112"/>
                    </a:lnTo>
                    <a:lnTo>
                      <a:pt x="30" y="112"/>
                    </a:lnTo>
                    <a:lnTo>
                      <a:pt x="32" y="108"/>
                    </a:lnTo>
                    <a:lnTo>
                      <a:pt x="30" y="106"/>
                    </a:lnTo>
                    <a:lnTo>
                      <a:pt x="30" y="106"/>
                    </a:lnTo>
                    <a:lnTo>
                      <a:pt x="20" y="94"/>
                    </a:lnTo>
                    <a:lnTo>
                      <a:pt x="14" y="80"/>
                    </a:lnTo>
                    <a:lnTo>
                      <a:pt x="10" y="68"/>
                    </a:lnTo>
                    <a:lnTo>
                      <a:pt x="8" y="54"/>
                    </a:lnTo>
                    <a:lnTo>
                      <a:pt x="8" y="54"/>
                    </a:lnTo>
                    <a:lnTo>
                      <a:pt x="10" y="40"/>
                    </a:lnTo>
                    <a:lnTo>
                      <a:pt x="12" y="28"/>
                    </a:lnTo>
                    <a:lnTo>
                      <a:pt x="18" y="18"/>
                    </a:lnTo>
                    <a:lnTo>
                      <a:pt x="26" y="8"/>
                    </a:lnTo>
                    <a:lnTo>
                      <a:pt x="26" y="8"/>
                    </a:lnTo>
                    <a:lnTo>
                      <a:pt x="28" y="4"/>
                    </a:lnTo>
                    <a:lnTo>
                      <a:pt x="26" y="2"/>
                    </a:lnTo>
                    <a:lnTo>
                      <a:pt x="26" y="2"/>
                    </a:lnTo>
                    <a:lnTo>
                      <a:pt x="24" y="0"/>
                    </a:lnTo>
                    <a:lnTo>
                      <a:pt x="20" y="2"/>
                    </a:lnTo>
                    <a:lnTo>
                      <a:pt x="20" y="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3" name="Freeform 35"/>
              <p:cNvSpPr/>
              <p:nvPr/>
            </p:nvSpPr>
            <p:spPr bwMode="auto">
              <a:xfrm>
                <a:off x="14618419" y="-603970"/>
                <a:ext cx="88603" cy="310112"/>
              </a:xfrm>
              <a:custGeom>
                <a:avLst/>
                <a:gdLst/>
                <a:ahLst/>
                <a:cxnLst>
                  <a:cxn ang="0">
                    <a:pos x="18" y="0"/>
                  </a:cxn>
                  <a:cxn ang="0">
                    <a:pos x="18" y="0"/>
                  </a:cxn>
                  <a:cxn ang="0">
                    <a:pos x="10" y="10"/>
                  </a:cxn>
                  <a:cxn ang="0">
                    <a:pos x="4" y="22"/>
                  </a:cxn>
                  <a:cxn ang="0">
                    <a:pos x="0" y="34"/>
                  </a:cxn>
                  <a:cxn ang="0">
                    <a:pos x="0" y="46"/>
                  </a:cxn>
                  <a:cxn ang="0">
                    <a:pos x="0" y="46"/>
                  </a:cxn>
                  <a:cxn ang="0">
                    <a:pos x="0" y="60"/>
                  </a:cxn>
                  <a:cxn ang="0">
                    <a:pos x="4" y="72"/>
                  </a:cxn>
                  <a:cxn ang="0">
                    <a:pos x="12" y="84"/>
                  </a:cxn>
                  <a:cxn ang="0">
                    <a:pos x="20" y="96"/>
                  </a:cxn>
                  <a:cxn ang="0">
                    <a:pos x="20" y="96"/>
                  </a:cxn>
                  <a:cxn ang="0">
                    <a:pos x="24" y="98"/>
                  </a:cxn>
                  <a:cxn ang="0">
                    <a:pos x="26" y="96"/>
                  </a:cxn>
                  <a:cxn ang="0">
                    <a:pos x="26" y="96"/>
                  </a:cxn>
                  <a:cxn ang="0">
                    <a:pos x="28" y="94"/>
                  </a:cxn>
                  <a:cxn ang="0">
                    <a:pos x="26" y="90"/>
                  </a:cxn>
                  <a:cxn ang="0">
                    <a:pos x="26" y="90"/>
                  </a:cxn>
                  <a:cxn ang="0">
                    <a:pos x="18" y="80"/>
                  </a:cxn>
                  <a:cxn ang="0">
                    <a:pos x="12" y="70"/>
                  </a:cxn>
                  <a:cxn ang="0">
                    <a:pos x="8" y="58"/>
                  </a:cxn>
                  <a:cxn ang="0">
                    <a:pos x="8" y="46"/>
                  </a:cxn>
                  <a:cxn ang="0">
                    <a:pos x="8" y="46"/>
                  </a:cxn>
                  <a:cxn ang="0">
                    <a:pos x="8" y="36"/>
                  </a:cxn>
                  <a:cxn ang="0">
                    <a:pos x="12" y="24"/>
                  </a:cxn>
                  <a:cxn ang="0">
                    <a:pos x="16" y="16"/>
                  </a:cxn>
                  <a:cxn ang="0">
                    <a:pos x="24" y="6"/>
                  </a:cxn>
                  <a:cxn ang="0">
                    <a:pos x="24" y="6"/>
                  </a:cxn>
                  <a:cxn ang="0">
                    <a:pos x="24" y="4"/>
                  </a:cxn>
                  <a:cxn ang="0">
                    <a:pos x="24" y="0"/>
                  </a:cxn>
                  <a:cxn ang="0">
                    <a:pos x="24" y="0"/>
                  </a:cxn>
                  <a:cxn ang="0">
                    <a:pos x="20" y="0"/>
                  </a:cxn>
                  <a:cxn ang="0">
                    <a:pos x="18" y="0"/>
                  </a:cxn>
                  <a:cxn ang="0">
                    <a:pos x="18" y="0"/>
                  </a:cxn>
                </a:cxnLst>
                <a:rect l="0" t="0" r="r" b="b"/>
                <a:pathLst>
                  <a:path w="28" h="98">
                    <a:moveTo>
                      <a:pt x="18" y="0"/>
                    </a:moveTo>
                    <a:lnTo>
                      <a:pt x="18" y="0"/>
                    </a:lnTo>
                    <a:lnTo>
                      <a:pt x="10" y="10"/>
                    </a:lnTo>
                    <a:lnTo>
                      <a:pt x="4" y="22"/>
                    </a:lnTo>
                    <a:lnTo>
                      <a:pt x="0" y="34"/>
                    </a:lnTo>
                    <a:lnTo>
                      <a:pt x="0" y="46"/>
                    </a:lnTo>
                    <a:lnTo>
                      <a:pt x="0" y="46"/>
                    </a:lnTo>
                    <a:lnTo>
                      <a:pt x="0" y="60"/>
                    </a:lnTo>
                    <a:lnTo>
                      <a:pt x="4" y="72"/>
                    </a:lnTo>
                    <a:lnTo>
                      <a:pt x="12" y="84"/>
                    </a:lnTo>
                    <a:lnTo>
                      <a:pt x="20" y="96"/>
                    </a:lnTo>
                    <a:lnTo>
                      <a:pt x="20" y="96"/>
                    </a:lnTo>
                    <a:lnTo>
                      <a:pt x="24" y="98"/>
                    </a:lnTo>
                    <a:lnTo>
                      <a:pt x="26" y="96"/>
                    </a:lnTo>
                    <a:lnTo>
                      <a:pt x="26" y="96"/>
                    </a:lnTo>
                    <a:lnTo>
                      <a:pt x="28" y="94"/>
                    </a:lnTo>
                    <a:lnTo>
                      <a:pt x="26" y="90"/>
                    </a:lnTo>
                    <a:lnTo>
                      <a:pt x="26" y="90"/>
                    </a:lnTo>
                    <a:lnTo>
                      <a:pt x="18" y="80"/>
                    </a:lnTo>
                    <a:lnTo>
                      <a:pt x="12" y="70"/>
                    </a:lnTo>
                    <a:lnTo>
                      <a:pt x="8" y="58"/>
                    </a:lnTo>
                    <a:lnTo>
                      <a:pt x="8" y="46"/>
                    </a:lnTo>
                    <a:lnTo>
                      <a:pt x="8" y="46"/>
                    </a:lnTo>
                    <a:lnTo>
                      <a:pt x="8" y="36"/>
                    </a:lnTo>
                    <a:lnTo>
                      <a:pt x="12" y="24"/>
                    </a:lnTo>
                    <a:lnTo>
                      <a:pt x="16" y="16"/>
                    </a:lnTo>
                    <a:lnTo>
                      <a:pt x="24" y="6"/>
                    </a:lnTo>
                    <a:lnTo>
                      <a:pt x="24" y="6"/>
                    </a:lnTo>
                    <a:lnTo>
                      <a:pt x="24" y="4"/>
                    </a:lnTo>
                    <a:lnTo>
                      <a:pt x="24" y="0"/>
                    </a:lnTo>
                    <a:lnTo>
                      <a:pt x="24" y="0"/>
                    </a:lnTo>
                    <a:lnTo>
                      <a:pt x="20" y="0"/>
                    </a:lnTo>
                    <a:lnTo>
                      <a:pt x="18" y="0"/>
                    </a:lnTo>
                    <a:lnTo>
                      <a:pt x="18"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4" name="Freeform 36"/>
              <p:cNvSpPr/>
              <p:nvPr/>
            </p:nvSpPr>
            <p:spPr bwMode="auto">
              <a:xfrm>
                <a:off x="14694364" y="-578655"/>
                <a:ext cx="82274" cy="259481"/>
              </a:xfrm>
              <a:custGeom>
                <a:avLst/>
                <a:gdLst/>
                <a:ahLst/>
                <a:cxnLst>
                  <a:cxn ang="0">
                    <a:pos x="16" y="0"/>
                  </a:cxn>
                  <a:cxn ang="0">
                    <a:pos x="16" y="0"/>
                  </a:cxn>
                  <a:cxn ang="0">
                    <a:pos x="8" y="8"/>
                  </a:cxn>
                  <a:cxn ang="0">
                    <a:pos x="4" y="18"/>
                  </a:cxn>
                  <a:cxn ang="0">
                    <a:pos x="2" y="28"/>
                  </a:cxn>
                  <a:cxn ang="0">
                    <a:pos x="0" y="38"/>
                  </a:cxn>
                  <a:cxn ang="0">
                    <a:pos x="0" y="38"/>
                  </a:cxn>
                  <a:cxn ang="0">
                    <a:pos x="2" y="50"/>
                  </a:cxn>
                  <a:cxn ang="0">
                    <a:pos x="4" y="60"/>
                  </a:cxn>
                  <a:cxn ang="0">
                    <a:pos x="10" y="72"/>
                  </a:cxn>
                  <a:cxn ang="0">
                    <a:pos x="18" y="80"/>
                  </a:cxn>
                  <a:cxn ang="0">
                    <a:pos x="18" y="80"/>
                  </a:cxn>
                  <a:cxn ang="0">
                    <a:pos x="22" y="82"/>
                  </a:cxn>
                  <a:cxn ang="0">
                    <a:pos x="24" y="80"/>
                  </a:cxn>
                  <a:cxn ang="0">
                    <a:pos x="24" y="80"/>
                  </a:cxn>
                  <a:cxn ang="0">
                    <a:pos x="26" y="78"/>
                  </a:cxn>
                  <a:cxn ang="0">
                    <a:pos x="24" y="74"/>
                  </a:cxn>
                  <a:cxn ang="0">
                    <a:pos x="24" y="74"/>
                  </a:cxn>
                  <a:cxn ang="0">
                    <a:pos x="18" y="66"/>
                  </a:cxn>
                  <a:cxn ang="0">
                    <a:pos x="12" y="58"/>
                  </a:cxn>
                  <a:cxn ang="0">
                    <a:pos x="10" y="48"/>
                  </a:cxn>
                  <a:cxn ang="0">
                    <a:pos x="8" y="38"/>
                  </a:cxn>
                  <a:cxn ang="0">
                    <a:pos x="8" y="38"/>
                  </a:cxn>
                  <a:cxn ang="0">
                    <a:pos x="10" y="30"/>
                  </a:cxn>
                  <a:cxn ang="0">
                    <a:pos x="12" y="22"/>
                  </a:cxn>
                  <a:cxn ang="0">
                    <a:pos x="16" y="14"/>
                  </a:cxn>
                  <a:cxn ang="0">
                    <a:pos x="22" y="6"/>
                  </a:cxn>
                  <a:cxn ang="0">
                    <a:pos x="22" y="6"/>
                  </a:cxn>
                  <a:cxn ang="0">
                    <a:pos x="22" y="4"/>
                  </a:cxn>
                  <a:cxn ang="0">
                    <a:pos x="22" y="0"/>
                  </a:cxn>
                  <a:cxn ang="0">
                    <a:pos x="22" y="0"/>
                  </a:cxn>
                  <a:cxn ang="0">
                    <a:pos x="18" y="0"/>
                  </a:cxn>
                  <a:cxn ang="0">
                    <a:pos x="16" y="0"/>
                  </a:cxn>
                  <a:cxn ang="0">
                    <a:pos x="16" y="0"/>
                  </a:cxn>
                </a:cxnLst>
                <a:rect l="0" t="0" r="r" b="b"/>
                <a:pathLst>
                  <a:path w="26" h="82">
                    <a:moveTo>
                      <a:pt x="16" y="0"/>
                    </a:moveTo>
                    <a:lnTo>
                      <a:pt x="16" y="0"/>
                    </a:lnTo>
                    <a:lnTo>
                      <a:pt x="8" y="8"/>
                    </a:lnTo>
                    <a:lnTo>
                      <a:pt x="4" y="18"/>
                    </a:lnTo>
                    <a:lnTo>
                      <a:pt x="2" y="28"/>
                    </a:lnTo>
                    <a:lnTo>
                      <a:pt x="0" y="38"/>
                    </a:lnTo>
                    <a:lnTo>
                      <a:pt x="0" y="38"/>
                    </a:lnTo>
                    <a:lnTo>
                      <a:pt x="2" y="50"/>
                    </a:lnTo>
                    <a:lnTo>
                      <a:pt x="4" y="60"/>
                    </a:lnTo>
                    <a:lnTo>
                      <a:pt x="10" y="72"/>
                    </a:lnTo>
                    <a:lnTo>
                      <a:pt x="18" y="80"/>
                    </a:lnTo>
                    <a:lnTo>
                      <a:pt x="18" y="80"/>
                    </a:lnTo>
                    <a:lnTo>
                      <a:pt x="22" y="82"/>
                    </a:lnTo>
                    <a:lnTo>
                      <a:pt x="24" y="80"/>
                    </a:lnTo>
                    <a:lnTo>
                      <a:pt x="24" y="80"/>
                    </a:lnTo>
                    <a:lnTo>
                      <a:pt x="26" y="78"/>
                    </a:lnTo>
                    <a:lnTo>
                      <a:pt x="24" y="74"/>
                    </a:lnTo>
                    <a:lnTo>
                      <a:pt x="24" y="74"/>
                    </a:lnTo>
                    <a:lnTo>
                      <a:pt x="18" y="66"/>
                    </a:lnTo>
                    <a:lnTo>
                      <a:pt x="12" y="58"/>
                    </a:lnTo>
                    <a:lnTo>
                      <a:pt x="10" y="48"/>
                    </a:lnTo>
                    <a:lnTo>
                      <a:pt x="8" y="38"/>
                    </a:lnTo>
                    <a:lnTo>
                      <a:pt x="8" y="38"/>
                    </a:lnTo>
                    <a:lnTo>
                      <a:pt x="10" y="30"/>
                    </a:lnTo>
                    <a:lnTo>
                      <a:pt x="12" y="22"/>
                    </a:lnTo>
                    <a:lnTo>
                      <a:pt x="16" y="14"/>
                    </a:lnTo>
                    <a:lnTo>
                      <a:pt x="22" y="6"/>
                    </a:lnTo>
                    <a:lnTo>
                      <a:pt x="22" y="6"/>
                    </a:lnTo>
                    <a:lnTo>
                      <a:pt x="22" y="4"/>
                    </a:lnTo>
                    <a:lnTo>
                      <a:pt x="22" y="0"/>
                    </a:lnTo>
                    <a:lnTo>
                      <a:pt x="22" y="0"/>
                    </a:lnTo>
                    <a:lnTo>
                      <a:pt x="18" y="0"/>
                    </a:lnTo>
                    <a:lnTo>
                      <a:pt x="16" y="0"/>
                    </a:lnTo>
                    <a:lnTo>
                      <a:pt x="16" y="0"/>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5" name="Freeform 37"/>
              <p:cNvSpPr/>
              <p:nvPr/>
            </p:nvSpPr>
            <p:spPr bwMode="auto">
              <a:xfrm>
                <a:off x="14776639" y="-559668"/>
                <a:ext cx="69617" cy="215179"/>
              </a:xfrm>
              <a:custGeom>
                <a:avLst/>
                <a:gdLst/>
                <a:ahLst/>
                <a:cxnLst>
                  <a:cxn ang="0">
                    <a:pos x="12" y="2"/>
                  </a:cxn>
                  <a:cxn ang="0">
                    <a:pos x="12" y="2"/>
                  </a:cxn>
                  <a:cxn ang="0">
                    <a:pos x="6" y="8"/>
                  </a:cxn>
                  <a:cxn ang="0">
                    <a:pos x="2" y="16"/>
                  </a:cxn>
                  <a:cxn ang="0">
                    <a:pos x="0" y="24"/>
                  </a:cxn>
                  <a:cxn ang="0">
                    <a:pos x="0" y="32"/>
                  </a:cxn>
                  <a:cxn ang="0">
                    <a:pos x="0" y="32"/>
                  </a:cxn>
                  <a:cxn ang="0">
                    <a:pos x="0" y="42"/>
                  </a:cxn>
                  <a:cxn ang="0">
                    <a:pos x="4" y="50"/>
                  </a:cxn>
                  <a:cxn ang="0">
                    <a:pos x="8" y="60"/>
                  </a:cxn>
                  <a:cxn ang="0">
                    <a:pos x="14" y="68"/>
                  </a:cxn>
                  <a:cxn ang="0">
                    <a:pos x="14" y="68"/>
                  </a:cxn>
                  <a:cxn ang="0">
                    <a:pos x="18" y="68"/>
                  </a:cxn>
                  <a:cxn ang="0">
                    <a:pos x="20" y="68"/>
                  </a:cxn>
                  <a:cxn ang="0">
                    <a:pos x="20" y="68"/>
                  </a:cxn>
                  <a:cxn ang="0">
                    <a:pos x="22" y="64"/>
                  </a:cxn>
                  <a:cxn ang="0">
                    <a:pos x="20" y="62"/>
                  </a:cxn>
                  <a:cxn ang="0">
                    <a:pos x="20" y="62"/>
                  </a:cxn>
                  <a:cxn ang="0">
                    <a:pos x="14" y="54"/>
                  </a:cxn>
                  <a:cxn ang="0">
                    <a:pos x="12" y="48"/>
                  </a:cxn>
                  <a:cxn ang="0">
                    <a:pos x="8" y="40"/>
                  </a:cxn>
                  <a:cxn ang="0">
                    <a:pos x="8" y="32"/>
                  </a:cxn>
                  <a:cxn ang="0">
                    <a:pos x="8" y="32"/>
                  </a:cxn>
                  <a:cxn ang="0">
                    <a:pos x="8" y="26"/>
                  </a:cxn>
                  <a:cxn ang="0">
                    <a:pos x="10" y="20"/>
                  </a:cxn>
                  <a:cxn ang="0">
                    <a:pos x="14" y="14"/>
                  </a:cxn>
                  <a:cxn ang="0">
                    <a:pos x="18" y="8"/>
                  </a:cxn>
                  <a:cxn ang="0">
                    <a:pos x="18" y="8"/>
                  </a:cxn>
                  <a:cxn ang="0">
                    <a:pos x="20" y="4"/>
                  </a:cxn>
                  <a:cxn ang="0">
                    <a:pos x="18" y="2"/>
                  </a:cxn>
                  <a:cxn ang="0">
                    <a:pos x="18" y="2"/>
                  </a:cxn>
                  <a:cxn ang="0">
                    <a:pos x="16" y="0"/>
                  </a:cxn>
                  <a:cxn ang="0">
                    <a:pos x="12" y="2"/>
                  </a:cxn>
                  <a:cxn ang="0">
                    <a:pos x="12" y="2"/>
                  </a:cxn>
                </a:cxnLst>
                <a:rect l="0" t="0" r="r" b="b"/>
                <a:pathLst>
                  <a:path w="22" h="68">
                    <a:moveTo>
                      <a:pt x="12" y="2"/>
                    </a:moveTo>
                    <a:lnTo>
                      <a:pt x="12" y="2"/>
                    </a:lnTo>
                    <a:lnTo>
                      <a:pt x="6" y="8"/>
                    </a:lnTo>
                    <a:lnTo>
                      <a:pt x="2" y="16"/>
                    </a:lnTo>
                    <a:lnTo>
                      <a:pt x="0" y="24"/>
                    </a:lnTo>
                    <a:lnTo>
                      <a:pt x="0" y="32"/>
                    </a:lnTo>
                    <a:lnTo>
                      <a:pt x="0" y="32"/>
                    </a:lnTo>
                    <a:lnTo>
                      <a:pt x="0" y="42"/>
                    </a:lnTo>
                    <a:lnTo>
                      <a:pt x="4" y="50"/>
                    </a:lnTo>
                    <a:lnTo>
                      <a:pt x="8" y="60"/>
                    </a:lnTo>
                    <a:lnTo>
                      <a:pt x="14" y="68"/>
                    </a:lnTo>
                    <a:lnTo>
                      <a:pt x="14" y="68"/>
                    </a:lnTo>
                    <a:lnTo>
                      <a:pt x="18" y="68"/>
                    </a:lnTo>
                    <a:lnTo>
                      <a:pt x="20" y="68"/>
                    </a:lnTo>
                    <a:lnTo>
                      <a:pt x="20" y="68"/>
                    </a:lnTo>
                    <a:lnTo>
                      <a:pt x="22" y="64"/>
                    </a:lnTo>
                    <a:lnTo>
                      <a:pt x="20" y="62"/>
                    </a:lnTo>
                    <a:lnTo>
                      <a:pt x="20" y="62"/>
                    </a:lnTo>
                    <a:lnTo>
                      <a:pt x="14" y="54"/>
                    </a:lnTo>
                    <a:lnTo>
                      <a:pt x="12" y="48"/>
                    </a:lnTo>
                    <a:lnTo>
                      <a:pt x="8" y="40"/>
                    </a:lnTo>
                    <a:lnTo>
                      <a:pt x="8" y="32"/>
                    </a:lnTo>
                    <a:lnTo>
                      <a:pt x="8" y="32"/>
                    </a:lnTo>
                    <a:lnTo>
                      <a:pt x="8" y="26"/>
                    </a:lnTo>
                    <a:lnTo>
                      <a:pt x="10" y="20"/>
                    </a:lnTo>
                    <a:lnTo>
                      <a:pt x="14" y="14"/>
                    </a:lnTo>
                    <a:lnTo>
                      <a:pt x="18" y="8"/>
                    </a:lnTo>
                    <a:lnTo>
                      <a:pt x="18" y="8"/>
                    </a:lnTo>
                    <a:lnTo>
                      <a:pt x="20" y="4"/>
                    </a:lnTo>
                    <a:lnTo>
                      <a:pt x="18" y="2"/>
                    </a:lnTo>
                    <a:lnTo>
                      <a:pt x="18" y="2"/>
                    </a:lnTo>
                    <a:lnTo>
                      <a:pt x="16" y="0"/>
                    </a:lnTo>
                    <a:lnTo>
                      <a:pt x="12" y="2"/>
                    </a:lnTo>
                    <a:lnTo>
                      <a:pt x="12" y="2"/>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6" name="Freeform 38"/>
              <p:cNvSpPr/>
              <p:nvPr/>
            </p:nvSpPr>
            <p:spPr bwMode="auto">
              <a:xfrm>
                <a:off x="15042449" y="-793834"/>
                <a:ext cx="265810" cy="253152"/>
              </a:xfrm>
              <a:custGeom>
                <a:avLst/>
                <a:gdLst/>
                <a:ahLst/>
                <a:cxnLst>
                  <a:cxn ang="0">
                    <a:pos x="84" y="76"/>
                  </a:cxn>
                  <a:cxn ang="0">
                    <a:pos x="84" y="76"/>
                  </a:cxn>
                  <a:cxn ang="0">
                    <a:pos x="84" y="60"/>
                  </a:cxn>
                  <a:cxn ang="0">
                    <a:pos x="78" y="46"/>
                  </a:cxn>
                  <a:cxn ang="0">
                    <a:pos x="72" y="34"/>
                  </a:cxn>
                  <a:cxn ang="0">
                    <a:pos x="62" y="24"/>
                  </a:cxn>
                  <a:cxn ang="0">
                    <a:pos x="62" y="24"/>
                  </a:cxn>
                  <a:cxn ang="0">
                    <a:pos x="50" y="14"/>
                  </a:cxn>
                  <a:cxn ang="0">
                    <a:pos x="36" y="6"/>
                  </a:cxn>
                  <a:cxn ang="0">
                    <a:pos x="22" y="2"/>
                  </a:cxn>
                  <a:cxn ang="0">
                    <a:pos x="4" y="0"/>
                  </a:cxn>
                  <a:cxn ang="0">
                    <a:pos x="4" y="0"/>
                  </a:cxn>
                  <a:cxn ang="0">
                    <a:pos x="2" y="0"/>
                  </a:cxn>
                  <a:cxn ang="0">
                    <a:pos x="0" y="4"/>
                  </a:cxn>
                  <a:cxn ang="0">
                    <a:pos x="0" y="4"/>
                  </a:cxn>
                  <a:cxn ang="0">
                    <a:pos x="2" y="6"/>
                  </a:cxn>
                  <a:cxn ang="0">
                    <a:pos x="4" y="8"/>
                  </a:cxn>
                  <a:cxn ang="0">
                    <a:pos x="4" y="8"/>
                  </a:cxn>
                  <a:cxn ang="0">
                    <a:pos x="20" y="10"/>
                  </a:cxn>
                  <a:cxn ang="0">
                    <a:pos x="34" y="14"/>
                  </a:cxn>
                  <a:cxn ang="0">
                    <a:pos x="46" y="20"/>
                  </a:cxn>
                  <a:cxn ang="0">
                    <a:pos x="58" y="30"/>
                  </a:cxn>
                  <a:cxn ang="0">
                    <a:pos x="58" y="30"/>
                  </a:cxn>
                  <a:cxn ang="0">
                    <a:pos x="66" y="40"/>
                  </a:cxn>
                  <a:cxn ang="0">
                    <a:pos x="72" y="50"/>
                  </a:cxn>
                  <a:cxn ang="0">
                    <a:pos x="74" y="62"/>
                  </a:cxn>
                  <a:cxn ang="0">
                    <a:pos x="76" y="76"/>
                  </a:cxn>
                  <a:cxn ang="0">
                    <a:pos x="76" y="76"/>
                  </a:cxn>
                  <a:cxn ang="0">
                    <a:pos x="78" y="78"/>
                  </a:cxn>
                  <a:cxn ang="0">
                    <a:pos x="80" y="80"/>
                  </a:cxn>
                  <a:cxn ang="0">
                    <a:pos x="80" y="80"/>
                  </a:cxn>
                  <a:cxn ang="0">
                    <a:pos x="84" y="78"/>
                  </a:cxn>
                  <a:cxn ang="0">
                    <a:pos x="84" y="76"/>
                  </a:cxn>
                  <a:cxn ang="0">
                    <a:pos x="84" y="76"/>
                  </a:cxn>
                </a:cxnLst>
                <a:rect l="0" t="0" r="r" b="b"/>
                <a:pathLst>
                  <a:path w="84" h="80">
                    <a:moveTo>
                      <a:pt x="84" y="76"/>
                    </a:moveTo>
                    <a:lnTo>
                      <a:pt x="84" y="76"/>
                    </a:lnTo>
                    <a:lnTo>
                      <a:pt x="84" y="60"/>
                    </a:lnTo>
                    <a:lnTo>
                      <a:pt x="78" y="46"/>
                    </a:lnTo>
                    <a:lnTo>
                      <a:pt x="72" y="34"/>
                    </a:lnTo>
                    <a:lnTo>
                      <a:pt x="62" y="24"/>
                    </a:lnTo>
                    <a:lnTo>
                      <a:pt x="62" y="24"/>
                    </a:lnTo>
                    <a:lnTo>
                      <a:pt x="50" y="14"/>
                    </a:lnTo>
                    <a:lnTo>
                      <a:pt x="36" y="6"/>
                    </a:lnTo>
                    <a:lnTo>
                      <a:pt x="22" y="2"/>
                    </a:lnTo>
                    <a:lnTo>
                      <a:pt x="4" y="0"/>
                    </a:lnTo>
                    <a:lnTo>
                      <a:pt x="4" y="0"/>
                    </a:lnTo>
                    <a:lnTo>
                      <a:pt x="2" y="0"/>
                    </a:lnTo>
                    <a:lnTo>
                      <a:pt x="0" y="4"/>
                    </a:lnTo>
                    <a:lnTo>
                      <a:pt x="0" y="4"/>
                    </a:lnTo>
                    <a:lnTo>
                      <a:pt x="2" y="6"/>
                    </a:lnTo>
                    <a:lnTo>
                      <a:pt x="4" y="8"/>
                    </a:lnTo>
                    <a:lnTo>
                      <a:pt x="4" y="8"/>
                    </a:lnTo>
                    <a:lnTo>
                      <a:pt x="20" y="10"/>
                    </a:lnTo>
                    <a:lnTo>
                      <a:pt x="34" y="14"/>
                    </a:lnTo>
                    <a:lnTo>
                      <a:pt x="46" y="20"/>
                    </a:lnTo>
                    <a:lnTo>
                      <a:pt x="58" y="30"/>
                    </a:lnTo>
                    <a:lnTo>
                      <a:pt x="58" y="30"/>
                    </a:lnTo>
                    <a:lnTo>
                      <a:pt x="66" y="40"/>
                    </a:lnTo>
                    <a:lnTo>
                      <a:pt x="72" y="50"/>
                    </a:lnTo>
                    <a:lnTo>
                      <a:pt x="74" y="62"/>
                    </a:lnTo>
                    <a:lnTo>
                      <a:pt x="76" y="76"/>
                    </a:lnTo>
                    <a:lnTo>
                      <a:pt x="76" y="76"/>
                    </a:lnTo>
                    <a:lnTo>
                      <a:pt x="78" y="78"/>
                    </a:lnTo>
                    <a:lnTo>
                      <a:pt x="80" y="80"/>
                    </a:lnTo>
                    <a:lnTo>
                      <a:pt x="80" y="80"/>
                    </a:lnTo>
                    <a:lnTo>
                      <a:pt x="84" y="78"/>
                    </a:lnTo>
                    <a:lnTo>
                      <a:pt x="84" y="76"/>
                    </a:lnTo>
                    <a:lnTo>
                      <a:pt x="84" y="7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7" name="Freeform 39"/>
              <p:cNvSpPr/>
              <p:nvPr/>
            </p:nvSpPr>
            <p:spPr bwMode="auto">
              <a:xfrm>
                <a:off x="15010805" y="-730546"/>
                <a:ext cx="234166" cy="221508"/>
              </a:xfrm>
              <a:custGeom>
                <a:avLst/>
                <a:gdLst/>
                <a:ahLst/>
                <a:cxnLst>
                  <a:cxn ang="0">
                    <a:pos x="74" y="66"/>
                  </a:cxn>
                  <a:cxn ang="0">
                    <a:pos x="74" y="66"/>
                  </a:cxn>
                  <a:cxn ang="0">
                    <a:pos x="72" y="52"/>
                  </a:cxn>
                  <a:cxn ang="0">
                    <a:pos x="68" y="42"/>
                  </a:cxn>
                  <a:cxn ang="0">
                    <a:pos x="62" y="30"/>
                  </a:cxn>
                  <a:cxn ang="0">
                    <a:pos x="54" y="20"/>
                  </a:cxn>
                  <a:cxn ang="0">
                    <a:pos x="54" y="20"/>
                  </a:cxn>
                  <a:cxn ang="0">
                    <a:pos x="44" y="12"/>
                  </a:cxn>
                  <a:cxn ang="0">
                    <a:pos x="32" y="6"/>
                  </a:cxn>
                  <a:cxn ang="0">
                    <a:pos x="18" y="2"/>
                  </a:cxn>
                  <a:cxn ang="0">
                    <a:pos x="4" y="0"/>
                  </a:cxn>
                  <a:cxn ang="0">
                    <a:pos x="4" y="0"/>
                  </a:cxn>
                  <a:cxn ang="0">
                    <a:pos x="2" y="2"/>
                  </a:cxn>
                  <a:cxn ang="0">
                    <a:pos x="0" y="4"/>
                  </a:cxn>
                  <a:cxn ang="0">
                    <a:pos x="0" y="4"/>
                  </a:cxn>
                  <a:cxn ang="0">
                    <a:pos x="2" y="8"/>
                  </a:cxn>
                  <a:cxn ang="0">
                    <a:pos x="4" y="8"/>
                  </a:cxn>
                  <a:cxn ang="0">
                    <a:pos x="4" y="8"/>
                  </a:cxn>
                  <a:cxn ang="0">
                    <a:pos x="16" y="10"/>
                  </a:cxn>
                  <a:cxn ang="0">
                    <a:pos x="28" y="14"/>
                  </a:cxn>
                  <a:cxn ang="0">
                    <a:pos x="40" y="20"/>
                  </a:cxn>
                  <a:cxn ang="0">
                    <a:pos x="48" y="26"/>
                  </a:cxn>
                  <a:cxn ang="0">
                    <a:pos x="48" y="26"/>
                  </a:cxn>
                  <a:cxn ang="0">
                    <a:pos x="56" y="36"/>
                  </a:cxn>
                  <a:cxn ang="0">
                    <a:pos x="60" y="44"/>
                  </a:cxn>
                  <a:cxn ang="0">
                    <a:pos x="64" y="54"/>
                  </a:cxn>
                  <a:cxn ang="0">
                    <a:pos x="66" y="66"/>
                  </a:cxn>
                  <a:cxn ang="0">
                    <a:pos x="66" y="66"/>
                  </a:cxn>
                  <a:cxn ang="0">
                    <a:pos x="66" y="68"/>
                  </a:cxn>
                  <a:cxn ang="0">
                    <a:pos x="70" y="70"/>
                  </a:cxn>
                  <a:cxn ang="0">
                    <a:pos x="70" y="70"/>
                  </a:cxn>
                  <a:cxn ang="0">
                    <a:pos x="72" y="68"/>
                  </a:cxn>
                  <a:cxn ang="0">
                    <a:pos x="74" y="66"/>
                  </a:cxn>
                  <a:cxn ang="0">
                    <a:pos x="74" y="66"/>
                  </a:cxn>
                </a:cxnLst>
                <a:rect l="0" t="0" r="r" b="b"/>
                <a:pathLst>
                  <a:path w="74" h="70">
                    <a:moveTo>
                      <a:pt x="74" y="66"/>
                    </a:moveTo>
                    <a:lnTo>
                      <a:pt x="74" y="66"/>
                    </a:lnTo>
                    <a:lnTo>
                      <a:pt x="72" y="52"/>
                    </a:lnTo>
                    <a:lnTo>
                      <a:pt x="68" y="42"/>
                    </a:lnTo>
                    <a:lnTo>
                      <a:pt x="62" y="30"/>
                    </a:lnTo>
                    <a:lnTo>
                      <a:pt x="54" y="20"/>
                    </a:lnTo>
                    <a:lnTo>
                      <a:pt x="54" y="20"/>
                    </a:lnTo>
                    <a:lnTo>
                      <a:pt x="44" y="12"/>
                    </a:lnTo>
                    <a:lnTo>
                      <a:pt x="32" y="6"/>
                    </a:lnTo>
                    <a:lnTo>
                      <a:pt x="18" y="2"/>
                    </a:lnTo>
                    <a:lnTo>
                      <a:pt x="4" y="0"/>
                    </a:lnTo>
                    <a:lnTo>
                      <a:pt x="4" y="0"/>
                    </a:lnTo>
                    <a:lnTo>
                      <a:pt x="2" y="2"/>
                    </a:lnTo>
                    <a:lnTo>
                      <a:pt x="0" y="4"/>
                    </a:lnTo>
                    <a:lnTo>
                      <a:pt x="0" y="4"/>
                    </a:lnTo>
                    <a:lnTo>
                      <a:pt x="2" y="8"/>
                    </a:lnTo>
                    <a:lnTo>
                      <a:pt x="4" y="8"/>
                    </a:lnTo>
                    <a:lnTo>
                      <a:pt x="4" y="8"/>
                    </a:lnTo>
                    <a:lnTo>
                      <a:pt x="16" y="10"/>
                    </a:lnTo>
                    <a:lnTo>
                      <a:pt x="28" y="14"/>
                    </a:lnTo>
                    <a:lnTo>
                      <a:pt x="40" y="20"/>
                    </a:lnTo>
                    <a:lnTo>
                      <a:pt x="48" y="26"/>
                    </a:lnTo>
                    <a:lnTo>
                      <a:pt x="48" y="26"/>
                    </a:lnTo>
                    <a:lnTo>
                      <a:pt x="56" y="36"/>
                    </a:lnTo>
                    <a:lnTo>
                      <a:pt x="60" y="44"/>
                    </a:lnTo>
                    <a:lnTo>
                      <a:pt x="64" y="54"/>
                    </a:lnTo>
                    <a:lnTo>
                      <a:pt x="66" y="66"/>
                    </a:lnTo>
                    <a:lnTo>
                      <a:pt x="66" y="66"/>
                    </a:lnTo>
                    <a:lnTo>
                      <a:pt x="66" y="68"/>
                    </a:lnTo>
                    <a:lnTo>
                      <a:pt x="70" y="70"/>
                    </a:lnTo>
                    <a:lnTo>
                      <a:pt x="70" y="70"/>
                    </a:lnTo>
                    <a:lnTo>
                      <a:pt x="72" y="68"/>
                    </a:lnTo>
                    <a:lnTo>
                      <a:pt x="74" y="66"/>
                    </a:lnTo>
                    <a:lnTo>
                      <a:pt x="74" y="66"/>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8" name="Freeform 40"/>
              <p:cNvSpPr/>
              <p:nvPr/>
            </p:nvSpPr>
            <p:spPr bwMode="auto">
              <a:xfrm>
                <a:off x="14979161" y="-660929"/>
                <a:ext cx="196193" cy="183535"/>
              </a:xfrm>
              <a:custGeom>
                <a:avLst/>
                <a:gdLst/>
                <a:ahLst/>
                <a:cxnLst>
                  <a:cxn ang="0">
                    <a:pos x="62" y="54"/>
                  </a:cxn>
                  <a:cxn ang="0">
                    <a:pos x="62" y="54"/>
                  </a:cxn>
                  <a:cxn ang="0">
                    <a:pos x="62" y="44"/>
                  </a:cxn>
                  <a:cxn ang="0">
                    <a:pos x="58" y="34"/>
                  </a:cxn>
                  <a:cxn ang="0">
                    <a:pos x="54" y="24"/>
                  </a:cxn>
                  <a:cxn ang="0">
                    <a:pos x="46" y="16"/>
                  </a:cxn>
                  <a:cxn ang="0">
                    <a:pos x="46" y="16"/>
                  </a:cxn>
                  <a:cxn ang="0">
                    <a:pos x="38" y="10"/>
                  </a:cxn>
                  <a:cxn ang="0">
                    <a:pos x="28" y="4"/>
                  </a:cxn>
                  <a:cxn ang="0">
                    <a:pos x="16" y="0"/>
                  </a:cxn>
                  <a:cxn ang="0">
                    <a:pos x="4" y="0"/>
                  </a:cxn>
                  <a:cxn ang="0">
                    <a:pos x="4" y="0"/>
                  </a:cxn>
                  <a:cxn ang="0">
                    <a:pos x="0" y="0"/>
                  </a:cxn>
                  <a:cxn ang="0">
                    <a:pos x="0" y="4"/>
                  </a:cxn>
                  <a:cxn ang="0">
                    <a:pos x="0" y="4"/>
                  </a:cxn>
                  <a:cxn ang="0">
                    <a:pos x="0" y="6"/>
                  </a:cxn>
                  <a:cxn ang="0">
                    <a:pos x="4" y="8"/>
                  </a:cxn>
                  <a:cxn ang="0">
                    <a:pos x="4" y="8"/>
                  </a:cxn>
                  <a:cxn ang="0">
                    <a:pos x="14" y="8"/>
                  </a:cxn>
                  <a:cxn ang="0">
                    <a:pos x="24" y="12"/>
                  </a:cxn>
                  <a:cxn ang="0">
                    <a:pos x="34" y="16"/>
                  </a:cxn>
                  <a:cxn ang="0">
                    <a:pos x="40" y="22"/>
                  </a:cxn>
                  <a:cxn ang="0">
                    <a:pos x="40" y="22"/>
                  </a:cxn>
                  <a:cxn ang="0">
                    <a:pos x="46" y="30"/>
                  </a:cxn>
                  <a:cxn ang="0">
                    <a:pos x="50" y="36"/>
                  </a:cxn>
                  <a:cxn ang="0">
                    <a:pos x="54" y="46"/>
                  </a:cxn>
                  <a:cxn ang="0">
                    <a:pos x="54" y="54"/>
                  </a:cxn>
                  <a:cxn ang="0">
                    <a:pos x="54" y="54"/>
                  </a:cxn>
                  <a:cxn ang="0">
                    <a:pos x="56" y="58"/>
                  </a:cxn>
                  <a:cxn ang="0">
                    <a:pos x="58" y="58"/>
                  </a:cxn>
                  <a:cxn ang="0">
                    <a:pos x="58" y="58"/>
                  </a:cxn>
                  <a:cxn ang="0">
                    <a:pos x="62" y="58"/>
                  </a:cxn>
                  <a:cxn ang="0">
                    <a:pos x="62" y="54"/>
                  </a:cxn>
                  <a:cxn ang="0">
                    <a:pos x="62" y="54"/>
                  </a:cxn>
                </a:cxnLst>
                <a:rect l="0" t="0" r="r" b="b"/>
                <a:pathLst>
                  <a:path w="62" h="58">
                    <a:moveTo>
                      <a:pt x="62" y="54"/>
                    </a:moveTo>
                    <a:lnTo>
                      <a:pt x="62" y="54"/>
                    </a:lnTo>
                    <a:lnTo>
                      <a:pt x="62" y="44"/>
                    </a:lnTo>
                    <a:lnTo>
                      <a:pt x="58" y="34"/>
                    </a:lnTo>
                    <a:lnTo>
                      <a:pt x="54" y="24"/>
                    </a:lnTo>
                    <a:lnTo>
                      <a:pt x="46" y="16"/>
                    </a:lnTo>
                    <a:lnTo>
                      <a:pt x="46" y="16"/>
                    </a:lnTo>
                    <a:lnTo>
                      <a:pt x="38" y="10"/>
                    </a:lnTo>
                    <a:lnTo>
                      <a:pt x="28" y="4"/>
                    </a:lnTo>
                    <a:lnTo>
                      <a:pt x="16" y="0"/>
                    </a:lnTo>
                    <a:lnTo>
                      <a:pt x="4" y="0"/>
                    </a:lnTo>
                    <a:lnTo>
                      <a:pt x="4" y="0"/>
                    </a:lnTo>
                    <a:lnTo>
                      <a:pt x="0" y="0"/>
                    </a:lnTo>
                    <a:lnTo>
                      <a:pt x="0" y="4"/>
                    </a:lnTo>
                    <a:lnTo>
                      <a:pt x="0" y="4"/>
                    </a:lnTo>
                    <a:lnTo>
                      <a:pt x="0" y="6"/>
                    </a:lnTo>
                    <a:lnTo>
                      <a:pt x="4" y="8"/>
                    </a:lnTo>
                    <a:lnTo>
                      <a:pt x="4" y="8"/>
                    </a:lnTo>
                    <a:lnTo>
                      <a:pt x="14" y="8"/>
                    </a:lnTo>
                    <a:lnTo>
                      <a:pt x="24" y="12"/>
                    </a:lnTo>
                    <a:lnTo>
                      <a:pt x="34" y="16"/>
                    </a:lnTo>
                    <a:lnTo>
                      <a:pt x="40" y="22"/>
                    </a:lnTo>
                    <a:lnTo>
                      <a:pt x="40" y="22"/>
                    </a:lnTo>
                    <a:lnTo>
                      <a:pt x="46" y="30"/>
                    </a:lnTo>
                    <a:lnTo>
                      <a:pt x="50" y="36"/>
                    </a:lnTo>
                    <a:lnTo>
                      <a:pt x="54" y="46"/>
                    </a:lnTo>
                    <a:lnTo>
                      <a:pt x="54" y="54"/>
                    </a:lnTo>
                    <a:lnTo>
                      <a:pt x="54" y="54"/>
                    </a:lnTo>
                    <a:lnTo>
                      <a:pt x="56" y="58"/>
                    </a:lnTo>
                    <a:lnTo>
                      <a:pt x="58" y="58"/>
                    </a:lnTo>
                    <a:lnTo>
                      <a:pt x="58" y="58"/>
                    </a:lnTo>
                    <a:lnTo>
                      <a:pt x="62" y="58"/>
                    </a:lnTo>
                    <a:lnTo>
                      <a:pt x="62" y="54"/>
                    </a:lnTo>
                    <a:lnTo>
                      <a:pt x="62" y="5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sp>
            <p:nvSpPr>
              <p:cNvPr id="249" name="Freeform 41"/>
              <p:cNvSpPr/>
              <p:nvPr/>
            </p:nvSpPr>
            <p:spPr bwMode="auto">
              <a:xfrm>
                <a:off x="14947517" y="-597641"/>
                <a:ext cx="164549" cy="151891"/>
              </a:xfrm>
              <a:custGeom>
                <a:avLst/>
                <a:gdLst/>
                <a:ahLst/>
                <a:cxnLst>
                  <a:cxn ang="0">
                    <a:pos x="52" y="44"/>
                  </a:cxn>
                  <a:cxn ang="0">
                    <a:pos x="52" y="44"/>
                  </a:cxn>
                  <a:cxn ang="0">
                    <a:pos x="50" y="36"/>
                  </a:cxn>
                  <a:cxn ang="0">
                    <a:pos x="48" y="28"/>
                  </a:cxn>
                  <a:cxn ang="0">
                    <a:pos x="44" y="20"/>
                  </a:cxn>
                  <a:cxn ang="0">
                    <a:pos x="38" y="14"/>
                  </a:cxn>
                  <a:cxn ang="0">
                    <a:pos x="38" y="14"/>
                  </a:cxn>
                  <a:cxn ang="0">
                    <a:pos x="32" y="8"/>
                  </a:cxn>
                  <a:cxn ang="0">
                    <a:pos x="22" y="4"/>
                  </a:cxn>
                  <a:cxn ang="0">
                    <a:pos x="14" y="0"/>
                  </a:cxn>
                  <a:cxn ang="0">
                    <a:pos x="4" y="0"/>
                  </a:cxn>
                  <a:cxn ang="0">
                    <a:pos x="4" y="0"/>
                  </a:cxn>
                  <a:cxn ang="0">
                    <a:pos x="0" y="2"/>
                  </a:cxn>
                  <a:cxn ang="0">
                    <a:pos x="0" y="4"/>
                  </a:cxn>
                  <a:cxn ang="0">
                    <a:pos x="0" y="4"/>
                  </a:cxn>
                  <a:cxn ang="0">
                    <a:pos x="0" y="8"/>
                  </a:cxn>
                  <a:cxn ang="0">
                    <a:pos x="4" y="8"/>
                  </a:cxn>
                  <a:cxn ang="0">
                    <a:pos x="4" y="8"/>
                  </a:cxn>
                  <a:cxn ang="0">
                    <a:pos x="12" y="10"/>
                  </a:cxn>
                  <a:cxn ang="0">
                    <a:pos x="20" y="12"/>
                  </a:cxn>
                  <a:cxn ang="0">
                    <a:pos x="26" y="16"/>
                  </a:cxn>
                  <a:cxn ang="0">
                    <a:pos x="32" y="20"/>
                  </a:cxn>
                  <a:cxn ang="0">
                    <a:pos x="32" y="20"/>
                  </a:cxn>
                  <a:cxn ang="0">
                    <a:pos x="36" y="26"/>
                  </a:cxn>
                  <a:cxn ang="0">
                    <a:pos x="40" y="32"/>
                  </a:cxn>
                  <a:cxn ang="0">
                    <a:pos x="42" y="38"/>
                  </a:cxn>
                  <a:cxn ang="0">
                    <a:pos x="42" y="44"/>
                  </a:cxn>
                  <a:cxn ang="0">
                    <a:pos x="42" y="44"/>
                  </a:cxn>
                  <a:cxn ang="0">
                    <a:pos x="44" y="48"/>
                  </a:cxn>
                  <a:cxn ang="0">
                    <a:pos x="48" y="48"/>
                  </a:cxn>
                  <a:cxn ang="0">
                    <a:pos x="48" y="48"/>
                  </a:cxn>
                  <a:cxn ang="0">
                    <a:pos x="50" y="48"/>
                  </a:cxn>
                  <a:cxn ang="0">
                    <a:pos x="52" y="44"/>
                  </a:cxn>
                  <a:cxn ang="0">
                    <a:pos x="52" y="44"/>
                  </a:cxn>
                </a:cxnLst>
                <a:rect l="0" t="0" r="r" b="b"/>
                <a:pathLst>
                  <a:path w="52" h="48">
                    <a:moveTo>
                      <a:pt x="52" y="44"/>
                    </a:moveTo>
                    <a:lnTo>
                      <a:pt x="52" y="44"/>
                    </a:lnTo>
                    <a:lnTo>
                      <a:pt x="50" y="36"/>
                    </a:lnTo>
                    <a:lnTo>
                      <a:pt x="48" y="28"/>
                    </a:lnTo>
                    <a:lnTo>
                      <a:pt x="44" y="20"/>
                    </a:lnTo>
                    <a:lnTo>
                      <a:pt x="38" y="14"/>
                    </a:lnTo>
                    <a:lnTo>
                      <a:pt x="38" y="14"/>
                    </a:lnTo>
                    <a:lnTo>
                      <a:pt x="32" y="8"/>
                    </a:lnTo>
                    <a:lnTo>
                      <a:pt x="22" y="4"/>
                    </a:lnTo>
                    <a:lnTo>
                      <a:pt x="14" y="0"/>
                    </a:lnTo>
                    <a:lnTo>
                      <a:pt x="4" y="0"/>
                    </a:lnTo>
                    <a:lnTo>
                      <a:pt x="4" y="0"/>
                    </a:lnTo>
                    <a:lnTo>
                      <a:pt x="0" y="2"/>
                    </a:lnTo>
                    <a:lnTo>
                      <a:pt x="0" y="4"/>
                    </a:lnTo>
                    <a:lnTo>
                      <a:pt x="0" y="4"/>
                    </a:lnTo>
                    <a:lnTo>
                      <a:pt x="0" y="8"/>
                    </a:lnTo>
                    <a:lnTo>
                      <a:pt x="4" y="8"/>
                    </a:lnTo>
                    <a:lnTo>
                      <a:pt x="4" y="8"/>
                    </a:lnTo>
                    <a:lnTo>
                      <a:pt x="12" y="10"/>
                    </a:lnTo>
                    <a:lnTo>
                      <a:pt x="20" y="12"/>
                    </a:lnTo>
                    <a:lnTo>
                      <a:pt x="26" y="16"/>
                    </a:lnTo>
                    <a:lnTo>
                      <a:pt x="32" y="20"/>
                    </a:lnTo>
                    <a:lnTo>
                      <a:pt x="32" y="20"/>
                    </a:lnTo>
                    <a:lnTo>
                      <a:pt x="36" y="26"/>
                    </a:lnTo>
                    <a:lnTo>
                      <a:pt x="40" y="32"/>
                    </a:lnTo>
                    <a:lnTo>
                      <a:pt x="42" y="38"/>
                    </a:lnTo>
                    <a:lnTo>
                      <a:pt x="42" y="44"/>
                    </a:lnTo>
                    <a:lnTo>
                      <a:pt x="42" y="44"/>
                    </a:lnTo>
                    <a:lnTo>
                      <a:pt x="44" y="48"/>
                    </a:lnTo>
                    <a:lnTo>
                      <a:pt x="48" y="48"/>
                    </a:lnTo>
                    <a:lnTo>
                      <a:pt x="48" y="48"/>
                    </a:lnTo>
                    <a:lnTo>
                      <a:pt x="50" y="48"/>
                    </a:lnTo>
                    <a:lnTo>
                      <a:pt x="52" y="44"/>
                    </a:lnTo>
                    <a:lnTo>
                      <a:pt x="52" y="44"/>
                    </a:lnTo>
                    <a:close/>
                  </a:path>
                </a:pathLst>
              </a:custGeom>
              <a:grpFill/>
              <a:ln w="9525">
                <a:noFill/>
                <a:round/>
              </a:ln>
            </p:spPr>
            <p:txBody>
              <a:bodyPr vert="horz" wrap="square" lIns="91440" tIns="45720" rIns="91440" bIns="45720" numCol="1" anchor="t" anchorCtr="0" compatLnSpc="1"/>
              <a:lstStyle/>
              <a:p>
                <a:endParaRPr lang="zh-CN" altLang="en-US">
                  <a:solidFill>
                    <a:srgbClr val="000000"/>
                  </a:solidFill>
                </a:endParaRPr>
              </a:p>
            </p:txBody>
          </p:sp>
        </p:grpSp>
        <p:sp>
          <p:nvSpPr>
            <p:cNvPr id="251" name="TextBox 250"/>
            <p:cNvSpPr txBox="1"/>
            <p:nvPr/>
          </p:nvSpPr>
          <p:spPr>
            <a:xfrm>
              <a:off x="6824101" y="2977765"/>
              <a:ext cx="225038" cy="88251"/>
            </a:xfrm>
            <a:prstGeom prst="rect">
              <a:avLst/>
            </a:prstGeom>
            <a:noFill/>
          </p:spPr>
          <p:txBody>
            <a:bodyPr wrap="none" rtlCol="0">
              <a:prstTxWarp prst="textPlain">
                <a:avLst/>
              </a:prstTxWarp>
              <a:spAutoFit/>
            </a:bodyPr>
            <a:lstStyle/>
            <a:p>
              <a:pPr algn="just"/>
              <a:r>
                <a:rPr lang="en-US" altLang="zh-CN" dirty="0" smtClean="0">
                  <a:solidFill>
                    <a:srgbClr val="000000"/>
                  </a:solidFill>
                  <a:latin typeface="微软雅黑" panose="020B0503020204020204" charset="-122"/>
                  <a:ea typeface="微软雅黑" panose="020B0503020204020204" charset="-122"/>
                </a:rPr>
                <a:t>Router</a:t>
              </a:r>
              <a:endParaRPr lang="zh-CN" altLang="en-US" dirty="0">
                <a:solidFill>
                  <a:srgbClr val="000000"/>
                </a:solidFill>
                <a:latin typeface="微软雅黑" panose="020B0503020204020204" charset="-122"/>
                <a:ea typeface="微软雅黑" panose="020B0503020204020204" charset="-122"/>
              </a:endParaRPr>
            </a:p>
          </p:txBody>
        </p:sp>
      </p:gr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0"/>
          <p:cNvGrpSpPr/>
          <p:nvPr/>
        </p:nvGrpSpPr>
        <p:grpSpPr>
          <a:xfrm>
            <a:off x="3995936" y="879562"/>
            <a:ext cx="5148064" cy="3888432"/>
            <a:chOff x="3707904" y="692696"/>
            <a:chExt cx="5040560" cy="2880320"/>
          </a:xfrm>
        </p:grpSpPr>
        <p:sp>
          <p:nvSpPr>
            <p:cNvPr id="112" name="矩形 111"/>
            <p:cNvSpPr/>
            <p:nvPr/>
          </p:nvSpPr>
          <p:spPr>
            <a:xfrm>
              <a:off x="3787212" y="2422508"/>
              <a:ext cx="377412" cy="82043"/>
            </a:xfrm>
            <a:prstGeom prst="rect">
              <a:avLst/>
            </a:prstGeom>
          </p:spPr>
          <p:txBody>
            <a:bodyPr wrap="none">
              <a:prstTxWarp prst="textPlain">
                <a:avLst/>
              </a:prstTxWarp>
              <a:spAutoFit/>
            </a:bodyPr>
            <a:lstStyle/>
            <a:p>
              <a:r>
                <a:rPr lang="zh-CN" altLang="en-US" b="1" dirty="0" smtClean="0">
                  <a:solidFill>
                    <a:srgbClr val="000000"/>
                  </a:solidFill>
                  <a:latin typeface="微软雅黑" panose="020B0503020204020204" charset="-122"/>
                  <a:ea typeface="微软雅黑" panose="020B0503020204020204" charset="-122"/>
                </a:rPr>
                <a:t>移动教室</a:t>
              </a:r>
              <a:endParaRPr lang="zh-CN" altLang="en-US" b="1" dirty="0">
                <a:solidFill>
                  <a:srgbClr val="000000"/>
                </a:solidFill>
                <a:latin typeface="微软雅黑" panose="020B0503020204020204" charset="-122"/>
                <a:ea typeface="微软雅黑" panose="020B0503020204020204" charset="-122"/>
              </a:endParaRPr>
            </a:p>
          </p:txBody>
        </p:sp>
        <p:pic>
          <p:nvPicPr>
            <p:cNvPr id="113" name="Picture 2" descr="龙岗区地图"/>
            <p:cNvPicPr>
              <a:picLocks noChangeAspect="1" noChangeArrowheads="1"/>
            </p:cNvPicPr>
            <p:nvPr/>
          </p:nvPicPr>
          <p:blipFill>
            <a:blip r:embed="rId1" cstate="print">
              <a:duotone>
                <a:schemeClr val="bg2">
                  <a:shade val="45000"/>
                  <a:satMod val="135000"/>
                </a:schemeClr>
                <a:prstClr val="white"/>
              </a:duotone>
            </a:blip>
            <a:srcRect b="10061"/>
            <a:stretch>
              <a:fillRect/>
            </a:stretch>
          </p:blipFill>
          <p:spPr bwMode="auto">
            <a:xfrm>
              <a:off x="4681229" y="692696"/>
              <a:ext cx="4067235" cy="2880320"/>
            </a:xfrm>
            <a:prstGeom prst="rect">
              <a:avLst/>
            </a:prstGeom>
            <a:ln>
              <a:noFill/>
            </a:ln>
            <a:effectLst>
              <a:softEdge rad="112500"/>
            </a:effectLst>
          </p:spPr>
        </p:pic>
        <p:sp>
          <p:nvSpPr>
            <p:cNvPr id="115" name="椭圆 114"/>
            <p:cNvSpPr>
              <a:spLocks noChangeAspect="1"/>
            </p:cNvSpPr>
            <p:nvPr/>
          </p:nvSpPr>
          <p:spPr bwMode="auto">
            <a:xfrm>
              <a:off x="5912181" y="2161857"/>
              <a:ext cx="73153" cy="63551"/>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19" name="椭圆 118"/>
            <p:cNvSpPr>
              <a:spLocks noChangeAspect="1"/>
            </p:cNvSpPr>
            <p:nvPr/>
          </p:nvSpPr>
          <p:spPr bwMode="auto">
            <a:xfrm>
              <a:off x="5106882" y="2169667"/>
              <a:ext cx="73154" cy="63551"/>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27" name="椭圆 126"/>
            <p:cNvSpPr>
              <a:spLocks noChangeAspect="1"/>
            </p:cNvSpPr>
            <p:nvPr/>
          </p:nvSpPr>
          <p:spPr bwMode="auto">
            <a:xfrm>
              <a:off x="5310201" y="1798857"/>
              <a:ext cx="73153" cy="63552"/>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29" name="椭圆 128"/>
            <p:cNvSpPr>
              <a:spLocks noChangeAspect="1"/>
            </p:cNvSpPr>
            <p:nvPr/>
          </p:nvSpPr>
          <p:spPr bwMode="auto">
            <a:xfrm>
              <a:off x="7057173" y="1684935"/>
              <a:ext cx="73153" cy="63552"/>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3" name="椭圆 132"/>
            <p:cNvSpPr>
              <a:spLocks noChangeAspect="1"/>
            </p:cNvSpPr>
            <p:nvPr/>
          </p:nvSpPr>
          <p:spPr bwMode="auto">
            <a:xfrm>
              <a:off x="6905764" y="1382196"/>
              <a:ext cx="73153" cy="63551"/>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42" name="椭圆 141"/>
            <p:cNvSpPr>
              <a:spLocks noChangeAspect="1"/>
            </p:cNvSpPr>
            <p:nvPr/>
          </p:nvSpPr>
          <p:spPr bwMode="auto">
            <a:xfrm>
              <a:off x="6557298" y="1260500"/>
              <a:ext cx="73153" cy="63551"/>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4" name="椭圆 143"/>
            <p:cNvSpPr>
              <a:spLocks noChangeAspect="1"/>
            </p:cNvSpPr>
            <p:nvPr/>
          </p:nvSpPr>
          <p:spPr bwMode="auto">
            <a:xfrm>
              <a:off x="7457174" y="1983018"/>
              <a:ext cx="73153" cy="63552"/>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7" name="椭圆 146"/>
            <p:cNvSpPr>
              <a:spLocks noChangeAspect="1"/>
            </p:cNvSpPr>
            <p:nvPr/>
          </p:nvSpPr>
          <p:spPr bwMode="auto">
            <a:xfrm>
              <a:off x="7626741" y="2246320"/>
              <a:ext cx="73154" cy="63552"/>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8" name="椭圆 147"/>
            <p:cNvSpPr>
              <a:spLocks noChangeAspect="1"/>
            </p:cNvSpPr>
            <p:nvPr/>
          </p:nvSpPr>
          <p:spPr bwMode="auto">
            <a:xfrm>
              <a:off x="7793358" y="2842281"/>
              <a:ext cx="73153" cy="63552"/>
            </a:xfrm>
            <a:prstGeom prst="ellipse">
              <a:avLst/>
            </a:prstGeom>
            <a:solidFill>
              <a:srgbClr val="FF0000"/>
            </a:solidFill>
            <a:ln>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50" name="五角星 149"/>
            <p:cNvSpPr>
              <a:spLocks noChangeAspect="1"/>
            </p:cNvSpPr>
            <p:nvPr/>
          </p:nvSpPr>
          <p:spPr bwMode="auto">
            <a:xfrm>
              <a:off x="6007787" y="1501160"/>
              <a:ext cx="121923" cy="105919"/>
            </a:xfrm>
            <a:prstGeom prst="star5">
              <a:avLst>
                <a:gd name="adj" fmla="val 19098"/>
                <a:gd name="hf" fmla="val 105146"/>
                <a:gd name="vf" fmla="val 110557"/>
              </a:avLst>
            </a:prstGeom>
            <a:solidFill>
              <a:srgbClr val="FF0000"/>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cxnSp>
          <p:nvCxnSpPr>
            <p:cNvPr id="151" name="直接箭头连接符 150"/>
            <p:cNvCxnSpPr>
              <a:stCxn id="119" idx="7"/>
              <a:endCxn id="198" idx="3"/>
            </p:cNvCxnSpPr>
            <p:nvPr/>
          </p:nvCxnSpPr>
          <p:spPr bwMode="auto">
            <a:xfrm flipV="1">
              <a:off x="5169323" y="1830099"/>
              <a:ext cx="847504" cy="348875"/>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52" name="直接箭头连接符 151"/>
            <p:cNvCxnSpPr>
              <a:stCxn id="127" idx="6"/>
              <a:endCxn id="198" idx="2"/>
            </p:cNvCxnSpPr>
            <p:nvPr/>
          </p:nvCxnSpPr>
          <p:spPr bwMode="auto">
            <a:xfrm flipV="1">
              <a:off x="5383354" y="1576069"/>
              <a:ext cx="640365" cy="254564"/>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53" name="直接箭头连接符 152"/>
            <p:cNvCxnSpPr>
              <a:stCxn id="115" idx="6"/>
              <a:endCxn id="198" idx="4"/>
            </p:cNvCxnSpPr>
            <p:nvPr/>
          </p:nvCxnSpPr>
          <p:spPr bwMode="auto">
            <a:xfrm flipV="1">
              <a:off x="5985335" y="2159212"/>
              <a:ext cx="330747" cy="34422"/>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54" name="直接箭头连接符 153"/>
            <p:cNvCxnSpPr>
              <a:stCxn id="129" idx="2"/>
              <a:endCxn id="198" idx="0"/>
            </p:cNvCxnSpPr>
            <p:nvPr/>
          </p:nvCxnSpPr>
          <p:spPr bwMode="auto">
            <a:xfrm flipH="1">
              <a:off x="6762830" y="1716710"/>
              <a:ext cx="294344" cy="40626"/>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55" name="直接箭头连接符 154"/>
            <p:cNvCxnSpPr>
              <a:stCxn id="144" idx="3"/>
              <a:endCxn id="198" idx="7"/>
            </p:cNvCxnSpPr>
            <p:nvPr/>
          </p:nvCxnSpPr>
          <p:spPr bwMode="auto">
            <a:xfrm flipH="1">
              <a:off x="7062085" y="2037263"/>
              <a:ext cx="405803" cy="49186"/>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58" name="直接箭头连接符 157"/>
            <p:cNvCxnSpPr>
              <a:stCxn id="147" idx="2"/>
              <a:endCxn id="198" idx="6"/>
            </p:cNvCxnSpPr>
            <p:nvPr/>
          </p:nvCxnSpPr>
          <p:spPr bwMode="auto">
            <a:xfrm flipH="1">
              <a:off x="7055192" y="2278096"/>
              <a:ext cx="571549" cy="62383"/>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59" name="直接箭头连接符 158"/>
            <p:cNvCxnSpPr>
              <a:stCxn id="148" idx="1"/>
              <a:endCxn id="198" idx="6"/>
            </p:cNvCxnSpPr>
            <p:nvPr/>
          </p:nvCxnSpPr>
          <p:spPr bwMode="auto">
            <a:xfrm flipH="1" flipV="1">
              <a:off x="7055191" y="2338711"/>
              <a:ext cx="748879" cy="512877"/>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61" name="直接箭头连接符 160"/>
            <p:cNvCxnSpPr>
              <a:stCxn id="133" idx="4"/>
              <a:endCxn id="198" idx="0"/>
            </p:cNvCxnSpPr>
            <p:nvPr/>
          </p:nvCxnSpPr>
          <p:spPr bwMode="auto">
            <a:xfrm flipH="1">
              <a:off x="6763868" y="1445747"/>
              <a:ext cx="178472" cy="311589"/>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cxnSp>
          <p:nvCxnSpPr>
            <p:cNvPr id="162" name="直接箭头连接符 161"/>
            <p:cNvCxnSpPr>
              <a:stCxn id="142" idx="3"/>
              <a:endCxn id="198" idx="2"/>
            </p:cNvCxnSpPr>
            <p:nvPr/>
          </p:nvCxnSpPr>
          <p:spPr bwMode="auto">
            <a:xfrm flipH="1">
              <a:off x="6023720" y="1314745"/>
              <a:ext cx="544292" cy="261324"/>
            </a:xfrm>
            <a:prstGeom prst="straightConnector1">
              <a:avLst/>
            </a:prstGeom>
            <a:noFill/>
            <a:ln w="25400" cmpd="sng">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cxnSp>
        <p:pic>
          <p:nvPicPr>
            <p:cNvPr id="164"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4847775" y="2082275"/>
              <a:ext cx="312364" cy="294505"/>
            </a:xfrm>
            <a:prstGeom prst="rect">
              <a:avLst/>
            </a:prstGeom>
            <a:noFill/>
          </p:spPr>
        </p:pic>
        <p:pic>
          <p:nvPicPr>
            <p:cNvPr id="165"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5607875" y="2047590"/>
              <a:ext cx="312364" cy="294505"/>
            </a:xfrm>
            <a:prstGeom prst="rect">
              <a:avLst/>
            </a:prstGeom>
            <a:noFill/>
          </p:spPr>
        </p:pic>
        <p:pic>
          <p:nvPicPr>
            <p:cNvPr id="166"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4973909" y="1682547"/>
              <a:ext cx="312364" cy="294505"/>
            </a:xfrm>
            <a:prstGeom prst="rect">
              <a:avLst/>
            </a:prstGeom>
            <a:noFill/>
          </p:spPr>
        </p:pic>
        <p:pic>
          <p:nvPicPr>
            <p:cNvPr id="168"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6566866" y="993796"/>
              <a:ext cx="312364" cy="294505"/>
            </a:xfrm>
            <a:prstGeom prst="rect">
              <a:avLst/>
            </a:prstGeom>
            <a:noFill/>
          </p:spPr>
        </p:pic>
        <p:pic>
          <p:nvPicPr>
            <p:cNvPr id="169"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6946500" y="1138603"/>
              <a:ext cx="312364" cy="294505"/>
            </a:xfrm>
            <a:prstGeom prst="rect">
              <a:avLst/>
            </a:prstGeom>
            <a:noFill/>
          </p:spPr>
        </p:pic>
        <p:pic>
          <p:nvPicPr>
            <p:cNvPr id="170"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7201839" y="1523050"/>
              <a:ext cx="312364" cy="294505"/>
            </a:xfrm>
            <a:prstGeom prst="rect">
              <a:avLst/>
            </a:prstGeom>
            <a:noFill/>
          </p:spPr>
        </p:pic>
        <p:pic>
          <p:nvPicPr>
            <p:cNvPr id="191"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7544488" y="1849840"/>
              <a:ext cx="312364" cy="294505"/>
            </a:xfrm>
            <a:prstGeom prst="rect">
              <a:avLst/>
            </a:prstGeom>
            <a:noFill/>
          </p:spPr>
        </p:pic>
        <p:pic>
          <p:nvPicPr>
            <p:cNvPr id="195"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7684093" y="2134079"/>
              <a:ext cx="312364" cy="294505"/>
            </a:xfrm>
            <a:prstGeom prst="rect">
              <a:avLst/>
            </a:prstGeom>
            <a:noFill/>
          </p:spPr>
        </p:pic>
        <p:pic>
          <p:nvPicPr>
            <p:cNvPr id="196" name="Picture 2" descr="http://www.lanxum.com/Upload/WebEditor/2013_06/13070221633.jpg"/>
            <p:cNvPicPr>
              <a:picLocks noChangeAspect="1" noChangeArrowheads="1"/>
            </p:cNvPicPr>
            <p:nvPr/>
          </p:nvPicPr>
          <p:blipFill>
            <a:blip r:embed="rId2" cstate="print">
              <a:clrChange>
                <a:clrFrom>
                  <a:srgbClr val="E5E5E5"/>
                </a:clrFrom>
                <a:clrTo>
                  <a:srgbClr val="E5E5E5">
                    <a:alpha val="0"/>
                  </a:srgbClr>
                </a:clrTo>
              </a:clrChange>
            </a:blip>
            <a:srcRect l="3333" t="83650" r="79763" b="4508"/>
            <a:stretch>
              <a:fillRect/>
            </a:stretch>
          </p:blipFill>
          <p:spPr bwMode="auto">
            <a:xfrm>
              <a:off x="7904110" y="2738531"/>
              <a:ext cx="312364" cy="294505"/>
            </a:xfrm>
            <a:prstGeom prst="rect">
              <a:avLst/>
            </a:prstGeom>
            <a:noFill/>
          </p:spPr>
        </p:pic>
        <p:sp>
          <p:nvSpPr>
            <p:cNvPr id="198" name="椭圆 197"/>
            <p:cNvSpPr/>
            <p:nvPr/>
          </p:nvSpPr>
          <p:spPr bwMode="auto">
            <a:xfrm rot="2533713">
              <a:off x="5842957" y="1686909"/>
              <a:ext cx="1392997" cy="542730"/>
            </a:xfrm>
            <a:prstGeom prst="ellipse">
              <a:avLst/>
            </a:prstGeom>
            <a:noFill/>
            <a:ln w="57150" cmpd="dbl">
              <a:solidFill>
                <a:srgbClr val="00B0F0"/>
              </a:solidFill>
            </a:ln>
            <a:effectLst>
              <a:outerShdw blurRad="63500" sx="102000" sy="102000" algn="ctr" rotWithShape="0">
                <a:srgbClr val="00FF00">
                  <a:alpha val="40000"/>
                </a:srgbClr>
              </a:outerShdw>
            </a:effectLst>
            <a:extLst>
              <a:ext uri="{909E8E84-426E-40DD-AFC4-6F175D3DCCD1}">
                <a14:hiddenFill xmlns:a14="http://schemas.microsoft.com/office/drawing/2010/main">
                  <a:solidFill>
                    <a:schemeClr val="accent1"/>
                  </a:solidFill>
                </a14:hiddenFill>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pic>
          <p:nvPicPr>
            <p:cNvPr id="199" name="Picture 456" descr="图片235"/>
            <p:cNvPicPr>
              <a:picLocks noChangeAspect="1" noChangeArrowheads="1"/>
            </p:cNvPicPr>
            <p:nvPr/>
          </p:nvPicPr>
          <p:blipFill>
            <a:blip r:embed="rId3" cstate="print"/>
            <a:srcRect/>
            <a:stretch>
              <a:fillRect/>
            </a:stretch>
          </p:blipFill>
          <p:spPr bwMode="auto">
            <a:xfrm>
              <a:off x="6213329" y="2096620"/>
              <a:ext cx="226455" cy="133731"/>
            </a:xfrm>
            <a:prstGeom prst="rect">
              <a:avLst/>
            </a:prstGeom>
            <a:noFill/>
            <a:effectLst>
              <a:outerShdw blurRad="152400" dist="50800" dir="2700000" algn="tl" rotWithShape="0">
                <a:prstClr val="black"/>
              </a:outerShdw>
            </a:effectLst>
          </p:spPr>
        </p:pic>
        <p:pic>
          <p:nvPicPr>
            <p:cNvPr id="201" name="Picture 456" descr="图片235"/>
            <p:cNvPicPr>
              <a:picLocks noChangeAspect="1" noChangeArrowheads="1"/>
            </p:cNvPicPr>
            <p:nvPr/>
          </p:nvPicPr>
          <p:blipFill>
            <a:blip r:embed="rId3" cstate="print"/>
            <a:srcRect/>
            <a:stretch>
              <a:fillRect/>
            </a:stretch>
          </p:blipFill>
          <p:spPr bwMode="auto">
            <a:xfrm>
              <a:off x="5909966" y="1788268"/>
              <a:ext cx="226455" cy="133731"/>
            </a:xfrm>
            <a:prstGeom prst="rect">
              <a:avLst/>
            </a:prstGeom>
            <a:noFill/>
            <a:effectLst>
              <a:outerShdw blurRad="152400" dist="50800" dir="2700000" algn="tl" rotWithShape="0">
                <a:prstClr val="black"/>
              </a:outerShdw>
            </a:effectLst>
          </p:spPr>
        </p:pic>
        <p:pic>
          <p:nvPicPr>
            <p:cNvPr id="203" name="Picture 456" descr="图片235"/>
            <p:cNvPicPr>
              <a:picLocks noChangeAspect="1" noChangeArrowheads="1"/>
            </p:cNvPicPr>
            <p:nvPr/>
          </p:nvPicPr>
          <p:blipFill>
            <a:blip r:embed="rId3" cstate="print"/>
            <a:srcRect/>
            <a:stretch>
              <a:fillRect/>
            </a:stretch>
          </p:blipFill>
          <p:spPr bwMode="auto">
            <a:xfrm>
              <a:off x="5959494" y="1469807"/>
              <a:ext cx="226455" cy="133731"/>
            </a:xfrm>
            <a:prstGeom prst="rect">
              <a:avLst/>
            </a:prstGeom>
            <a:noFill/>
            <a:effectLst>
              <a:outerShdw blurRad="152400" dist="50800" dir="2700000" algn="tl" rotWithShape="0">
                <a:prstClr val="black"/>
              </a:outerShdw>
            </a:effectLst>
          </p:spPr>
        </p:pic>
        <p:pic>
          <p:nvPicPr>
            <p:cNvPr id="204" name="Picture 456" descr="图片235"/>
            <p:cNvPicPr>
              <a:picLocks noChangeAspect="1" noChangeArrowheads="1"/>
            </p:cNvPicPr>
            <p:nvPr/>
          </p:nvPicPr>
          <p:blipFill>
            <a:blip r:embed="rId3" cstate="print"/>
            <a:srcRect/>
            <a:stretch>
              <a:fillRect/>
            </a:stretch>
          </p:blipFill>
          <p:spPr bwMode="auto">
            <a:xfrm>
              <a:off x="6646706" y="1702335"/>
              <a:ext cx="226455" cy="133731"/>
            </a:xfrm>
            <a:prstGeom prst="rect">
              <a:avLst/>
            </a:prstGeom>
            <a:noFill/>
            <a:effectLst>
              <a:outerShdw blurRad="152400" dist="50800" dir="2700000" algn="tl" rotWithShape="0">
                <a:prstClr val="black"/>
              </a:outerShdw>
            </a:effectLst>
          </p:spPr>
        </p:pic>
        <p:pic>
          <p:nvPicPr>
            <p:cNvPr id="205" name="Picture 456" descr="图片235"/>
            <p:cNvPicPr>
              <a:picLocks noChangeAspect="1" noChangeArrowheads="1"/>
            </p:cNvPicPr>
            <p:nvPr/>
          </p:nvPicPr>
          <p:blipFill>
            <a:blip r:embed="rId3" cstate="print"/>
            <a:srcRect/>
            <a:stretch>
              <a:fillRect/>
            </a:stretch>
          </p:blipFill>
          <p:spPr bwMode="auto">
            <a:xfrm>
              <a:off x="6956261" y="2020796"/>
              <a:ext cx="226455" cy="133731"/>
            </a:xfrm>
            <a:prstGeom prst="rect">
              <a:avLst/>
            </a:prstGeom>
            <a:noFill/>
            <a:effectLst>
              <a:outerShdw blurRad="152400" dist="50800" dir="2700000" algn="tl" rotWithShape="0">
                <a:prstClr val="black"/>
              </a:outerShdw>
            </a:effectLst>
          </p:spPr>
        </p:pic>
        <p:pic>
          <p:nvPicPr>
            <p:cNvPr id="208" name="Picture 456" descr="图片235"/>
            <p:cNvPicPr>
              <a:picLocks noChangeAspect="1" noChangeArrowheads="1"/>
            </p:cNvPicPr>
            <p:nvPr/>
          </p:nvPicPr>
          <p:blipFill>
            <a:blip r:embed="rId3" cstate="print"/>
            <a:srcRect/>
            <a:stretch>
              <a:fillRect/>
            </a:stretch>
          </p:blipFill>
          <p:spPr bwMode="auto">
            <a:xfrm>
              <a:off x="6912923" y="2273542"/>
              <a:ext cx="226455" cy="133731"/>
            </a:xfrm>
            <a:prstGeom prst="rect">
              <a:avLst/>
            </a:prstGeom>
            <a:noFill/>
            <a:effectLst>
              <a:outerShdw blurRad="152400" dist="50800" dir="2700000" algn="tl" rotWithShape="0">
                <a:prstClr val="black"/>
              </a:outerShdw>
            </a:effectLst>
          </p:spPr>
        </p:pic>
        <p:pic>
          <p:nvPicPr>
            <p:cNvPr id="209" name="Picture 456" descr="图片235"/>
            <p:cNvPicPr>
              <a:picLocks noChangeAspect="1" noChangeArrowheads="1"/>
            </p:cNvPicPr>
            <p:nvPr/>
          </p:nvPicPr>
          <p:blipFill>
            <a:blip r:embed="rId3" cstate="print"/>
            <a:srcRect/>
            <a:stretch>
              <a:fillRect/>
            </a:stretch>
          </p:blipFill>
          <p:spPr bwMode="auto">
            <a:xfrm>
              <a:off x="5241327" y="1757939"/>
              <a:ext cx="226455" cy="133731"/>
            </a:xfrm>
            <a:prstGeom prst="rect">
              <a:avLst/>
            </a:prstGeom>
            <a:noFill/>
            <a:effectLst>
              <a:outerShdw blurRad="152400" dist="50800" dir="2700000" algn="tl" rotWithShape="0">
                <a:prstClr val="black"/>
              </a:outerShdw>
            </a:effectLst>
          </p:spPr>
        </p:pic>
        <p:pic>
          <p:nvPicPr>
            <p:cNvPr id="210" name="Picture 456" descr="图片235"/>
            <p:cNvPicPr>
              <a:picLocks noChangeAspect="1" noChangeArrowheads="1"/>
            </p:cNvPicPr>
            <p:nvPr/>
          </p:nvPicPr>
          <p:blipFill>
            <a:blip r:embed="rId3" cstate="print"/>
            <a:srcRect/>
            <a:stretch>
              <a:fillRect/>
            </a:stretch>
          </p:blipFill>
          <p:spPr bwMode="auto">
            <a:xfrm>
              <a:off x="5111633" y="2107645"/>
              <a:ext cx="226455" cy="133731"/>
            </a:xfrm>
            <a:prstGeom prst="rect">
              <a:avLst/>
            </a:prstGeom>
            <a:noFill/>
            <a:effectLst>
              <a:outerShdw blurRad="152400" dist="50800" dir="2700000" algn="tl" rotWithShape="0">
                <a:prstClr val="black"/>
              </a:outerShdw>
            </a:effectLst>
          </p:spPr>
        </p:pic>
        <p:pic>
          <p:nvPicPr>
            <p:cNvPr id="211" name="Picture 456" descr="图片235"/>
            <p:cNvPicPr>
              <a:picLocks noChangeAspect="1" noChangeArrowheads="1"/>
            </p:cNvPicPr>
            <p:nvPr/>
          </p:nvPicPr>
          <p:blipFill>
            <a:blip r:embed="rId3" cstate="print"/>
            <a:srcRect/>
            <a:stretch>
              <a:fillRect/>
            </a:stretch>
          </p:blipFill>
          <p:spPr bwMode="auto">
            <a:xfrm>
              <a:off x="5860438" y="2147170"/>
              <a:ext cx="226455" cy="133731"/>
            </a:xfrm>
            <a:prstGeom prst="rect">
              <a:avLst/>
            </a:prstGeom>
            <a:noFill/>
            <a:effectLst>
              <a:outerShdw blurRad="152400" dist="50800" dir="2700000" algn="tl" rotWithShape="0">
                <a:prstClr val="black"/>
              </a:outerShdw>
            </a:effectLst>
          </p:spPr>
        </p:pic>
        <p:pic>
          <p:nvPicPr>
            <p:cNvPr id="212" name="Picture 456" descr="图片235"/>
            <p:cNvPicPr>
              <a:picLocks noChangeAspect="1" noChangeArrowheads="1"/>
            </p:cNvPicPr>
            <p:nvPr/>
          </p:nvPicPr>
          <p:blipFill>
            <a:blip r:embed="rId3" cstate="print"/>
            <a:srcRect/>
            <a:stretch>
              <a:fillRect/>
            </a:stretch>
          </p:blipFill>
          <p:spPr bwMode="auto">
            <a:xfrm>
              <a:off x="7717653" y="2790111"/>
              <a:ext cx="226455" cy="133731"/>
            </a:xfrm>
            <a:prstGeom prst="rect">
              <a:avLst/>
            </a:prstGeom>
            <a:noFill/>
            <a:effectLst>
              <a:outerShdw blurRad="152400" dist="50800" dir="2700000" algn="tl" rotWithShape="0">
                <a:prstClr val="black"/>
              </a:outerShdw>
            </a:effectLst>
          </p:spPr>
        </p:pic>
        <p:pic>
          <p:nvPicPr>
            <p:cNvPr id="213" name="Picture 456" descr="图片235"/>
            <p:cNvPicPr>
              <a:picLocks noChangeAspect="1" noChangeArrowheads="1"/>
            </p:cNvPicPr>
            <p:nvPr/>
          </p:nvPicPr>
          <p:blipFill>
            <a:blip r:embed="rId3" cstate="print"/>
            <a:srcRect/>
            <a:stretch>
              <a:fillRect/>
            </a:stretch>
          </p:blipFill>
          <p:spPr bwMode="auto">
            <a:xfrm>
              <a:off x="7525843" y="2233104"/>
              <a:ext cx="226455" cy="133731"/>
            </a:xfrm>
            <a:prstGeom prst="rect">
              <a:avLst/>
            </a:prstGeom>
            <a:noFill/>
            <a:effectLst>
              <a:outerShdw blurRad="152400" dist="50800" dir="2700000" algn="tl" rotWithShape="0">
                <a:prstClr val="black"/>
              </a:outerShdw>
            </a:effectLst>
          </p:spPr>
        </p:pic>
        <p:pic>
          <p:nvPicPr>
            <p:cNvPr id="216" name="Picture 456" descr="图片235"/>
            <p:cNvPicPr>
              <a:picLocks noChangeAspect="1" noChangeArrowheads="1"/>
            </p:cNvPicPr>
            <p:nvPr/>
          </p:nvPicPr>
          <p:blipFill>
            <a:blip r:embed="rId3" cstate="print"/>
            <a:srcRect/>
            <a:stretch>
              <a:fillRect/>
            </a:stretch>
          </p:blipFill>
          <p:spPr bwMode="auto">
            <a:xfrm>
              <a:off x="7377256" y="1944972"/>
              <a:ext cx="226455" cy="133731"/>
            </a:xfrm>
            <a:prstGeom prst="rect">
              <a:avLst/>
            </a:prstGeom>
            <a:noFill/>
            <a:effectLst>
              <a:outerShdw blurRad="152400" dist="50800" dir="2700000" algn="tl" rotWithShape="0">
                <a:prstClr val="black"/>
              </a:outerShdw>
            </a:effectLst>
          </p:spPr>
        </p:pic>
        <p:pic>
          <p:nvPicPr>
            <p:cNvPr id="217" name="Picture 456" descr="图片235"/>
            <p:cNvPicPr>
              <a:picLocks noChangeAspect="1" noChangeArrowheads="1"/>
            </p:cNvPicPr>
            <p:nvPr/>
          </p:nvPicPr>
          <p:blipFill>
            <a:blip r:embed="rId3" cstate="print"/>
            <a:srcRect/>
            <a:stretch>
              <a:fillRect/>
            </a:stretch>
          </p:blipFill>
          <p:spPr bwMode="auto">
            <a:xfrm>
              <a:off x="7055320" y="1641675"/>
              <a:ext cx="226455" cy="133731"/>
            </a:xfrm>
            <a:prstGeom prst="rect">
              <a:avLst/>
            </a:prstGeom>
            <a:noFill/>
            <a:effectLst>
              <a:outerShdw blurRad="152400" dist="50800" dir="2700000" algn="tl" rotWithShape="0">
                <a:prstClr val="black"/>
              </a:outerShdw>
            </a:effectLst>
          </p:spPr>
        </p:pic>
        <p:pic>
          <p:nvPicPr>
            <p:cNvPr id="218" name="Picture 456" descr="图片235"/>
            <p:cNvPicPr>
              <a:picLocks noChangeAspect="1" noChangeArrowheads="1"/>
            </p:cNvPicPr>
            <p:nvPr/>
          </p:nvPicPr>
          <p:blipFill>
            <a:blip r:embed="rId3" cstate="print"/>
            <a:srcRect/>
            <a:stretch>
              <a:fillRect/>
            </a:stretch>
          </p:blipFill>
          <p:spPr bwMode="auto">
            <a:xfrm>
              <a:off x="6897657" y="1314908"/>
              <a:ext cx="226455" cy="133731"/>
            </a:xfrm>
            <a:prstGeom prst="rect">
              <a:avLst/>
            </a:prstGeom>
            <a:noFill/>
            <a:effectLst>
              <a:outerShdw blurRad="152400" dist="50800" dir="2700000" algn="tl" rotWithShape="0">
                <a:prstClr val="black"/>
              </a:outerShdw>
            </a:effectLst>
          </p:spPr>
        </p:pic>
        <p:pic>
          <p:nvPicPr>
            <p:cNvPr id="219" name="Picture 456" descr="图片235"/>
            <p:cNvPicPr>
              <a:picLocks noChangeAspect="1" noChangeArrowheads="1"/>
            </p:cNvPicPr>
            <p:nvPr/>
          </p:nvPicPr>
          <p:blipFill>
            <a:blip r:embed="rId3" cstate="print"/>
            <a:srcRect/>
            <a:stretch>
              <a:fillRect/>
            </a:stretch>
          </p:blipFill>
          <p:spPr bwMode="auto">
            <a:xfrm>
              <a:off x="6519148" y="1188535"/>
              <a:ext cx="226455" cy="133731"/>
            </a:xfrm>
            <a:prstGeom prst="rect">
              <a:avLst/>
            </a:prstGeom>
            <a:noFill/>
            <a:effectLst>
              <a:outerShdw blurRad="152400" dist="50800" dir="2700000" algn="tl" rotWithShape="0">
                <a:prstClr val="black"/>
              </a:outerShdw>
            </a:effectLst>
          </p:spPr>
        </p:pic>
        <p:pic>
          <p:nvPicPr>
            <p:cNvPr id="226" name="Picture 96" descr="05"/>
            <p:cNvPicPr>
              <a:picLocks noChangeAspect="1" noChangeArrowheads="1"/>
            </p:cNvPicPr>
            <p:nvPr/>
          </p:nvPicPr>
          <p:blipFill>
            <a:blip r:embed="rId4" cstate="print"/>
            <a:srcRect/>
            <a:stretch>
              <a:fillRect/>
            </a:stretch>
          </p:blipFill>
          <p:spPr bwMode="auto">
            <a:xfrm>
              <a:off x="5461370" y="1142488"/>
              <a:ext cx="884951" cy="353050"/>
            </a:xfrm>
            <a:prstGeom prst="rect">
              <a:avLst/>
            </a:prstGeom>
            <a:noFill/>
            <a:ln w="9525">
              <a:noFill/>
              <a:miter lim="800000"/>
              <a:headEnd/>
              <a:tailEnd/>
            </a:ln>
          </p:spPr>
        </p:pic>
        <p:sp>
          <p:nvSpPr>
            <p:cNvPr id="227" name="矩形 226"/>
            <p:cNvSpPr/>
            <p:nvPr/>
          </p:nvSpPr>
          <p:spPr>
            <a:xfrm>
              <a:off x="5625693" y="1047809"/>
              <a:ext cx="483708" cy="72419"/>
            </a:xfrm>
            <a:prstGeom prst="rect">
              <a:avLst/>
            </a:prstGeom>
          </p:spPr>
          <p:txBody>
            <a:bodyPr wrap="none">
              <a:prstTxWarp prst="textPlain">
                <a:avLst/>
              </a:prstTxWarp>
              <a:spAutoFit/>
            </a:bodyPr>
            <a:lstStyle/>
            <a:p>
              <a:r>
                <a:rPr lang="zh-CN" altLang="en-US" b="1" dirty="0" smtClean="0">
                  <a:solidFill>
                    <a:srgbClr val="000000"/>
                  </a:solidFill>
                  <a:latin typeface="微软雅黑" panose="020B0503020204020204" charset="-122"/>
                  <a:ea typeface="微软雅黑" panose="020B0503020204020204" charset="-122"/>
                </a:rPr>
                <a:t>龙岗区教育局</a:t>
              </a:r>
              <a:endParaRPr lang="zh-CN" altLang="en-US" b="1" dirty="0">
                <a:solidFill>
                  <a:srgbClr val="000000"/>
                </a:solidFill>
                <a:latin typeface="微软雅黑" panose="020B0503020204020204" charset="-122"/>
                <a:ea typeface="微软雅黑" panose="020B0503020204020204" charset="-122"/>
              </a:endParaRPr>
            </a:p>
          </p:txBody>
        </p:sp>
        <p:sp>
          <p:nvSpPr>
            <p:cNvPr id="228" name="矩形 227"/>
            <p:cNvSpPr/>
            <p:nvPr/>
          </p:nvSpPr>
          <p:spPr>
            <a:xfrm>
              <a:off x="6303099" y="1833763"/>
              <a:ext cx="482319" cy="184152"/>
            </a:xfrm>
            <a:prstGeom prst="rect">
              <a:avLst/>
            </a:prstGeom>
          </p:spPr>
          <p:txBody>
            <a:bodyPr wrap="none">
              <a:prstTxWarp prst="textPlain">
                <a:avLst/>
              </a:prstTxWarp>
              <a:spAutoFit/>
            </a:bodyPr>
            <a:lstStyle/>
            <a:p>
              <a:pPr algn="ctr"/>
              <a:r>
                <a:rPr lang="zh-CN" altLang="en-US" b="1" dirty="0" smtClean="0">
                  <a:solidFill>
                    <a:srgbClr val="000000"/>
                  </a:solidFill>
                  <a:latin typeface="微软雅黑" panose="020B0503020204020204" charset="-122"/>
                  <a:ea typeface="微软雅黑" panose="020B0503020204020204" charset="-122"/>
                </a:rPr>
                <a:t>龙岗区</a:t>
              </a:r>
              <a:endParaRPr lang="en-US" altLang="zh-CN" b="1" dirty="0" smtClean="0">
                <a:solidFill>
                  <a:srgbClr val="000000"/>
                </a:solidFill>
                <a:latin typeface="微软雅黑" panose="020B0503020204020204" charset="-122"/>
                <a:ea typeface="微软雅黑" panose="020B0503020204020204" charset="-122"/>
              </a:endParaRPr>
            </a:p>
            <a:p>
              <a:pPr algn="ctr"/>
              <a:r>
                <a:rPr lang="zh-CN" altLang="en-US" b="1" dirty="0" smtClean="0">
                  <a:solidFill>
                    <a:srgbClr val="000000"/>
                  </a:solidFill>
                  <a:latin typeface="微软雅黑" panose="020B0503020204020204" charset="-122"/>
                  <a:ea typeface="微软雅黑" panose="020B0503020204020204" charset="-122"/>
                </a:rPr>
                <a:t>教育城域网</a:t>
              </a:r>
              <a:endParaRPr lang="zh-CN" altLang="en-US" b="1" dirty="0">
                <a:solidFill>
                  <a:srgbClr val="000000"/>
                </a:solidFill>
                <a:latin typeface="微软雅黑" panose="020B0503020204020204" charset="-122"/>
                <a:ea typeface="微软雅黑" panose="020B0503020204020204" charset="-122"/>
              </a:endParaRPr>
            </a:p>
          </p:txBody>
        </p:sp>
        <p:grpSp>
          <p:nvGrpSpPr>
            <p:cNvPr id="3" name="组合 128"/>
            <p:cNvGrpSpPr/>
            <p:nvPr/>
          </p:nvGrpSpPr>
          <p:grpSpPr>
            <a:xfrm>
              <a:off x="3707904" y="758158"/>
              <a:ext cx="1708474" cy="878152"/>
              <a:chOff x="2971800" y="732865"/>
              <a:chExt cx="2030507" cy="1284194"/>
            </a:xfrm>
          </p:grpSpPr>
          <p:sp>
            <p:nvSpPr>
              <p:cNvPr id="254" name="矩形标注 253"/>
              <p:cNvSpPr/>
              <p:nvPr/>
            </p:nvSpPr>
            <p:spPr bwMode="auto">
              <a:xfrm>
                <a:off x="2971800" y="732865"/>
                <a:ext cx="2030507" cy="1284194"/>
              </a:xfrm>
              <a:prstGeom prst="wedgeRectCallout">
                <a:avLst>
                  <a:gd name="adj1" fmla="val 66514"/>
                  <a:gd name="adj2" fmla="val 17403"/>
                </a:avLst>
              </a:prstGeom>
              <a:solidFill>
                <a:schemeClr val="bg1"/>
              </a:solidFill>
              <a:ln w="15875">
                <a:solidFill>
                  <a:srgbClr val="00B0F0"/>
                </a:solidFill>
                <a:prstDash val="sys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pic>
            <p:nvPicPr>
              <p:cNvPr id="255" name="Picture 4" descr="图形1"/>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3001634" y="874343"/>
                <a:ext cx="1942154" cy="1007111"/>
              </a:xfrm>
              <a:prstGeom prst="rect">
                <a:avLst/>
              </a:prstGeom>
              <a:noFill/>
              <a:ln w="9525">
                <a:noFill/>
                <a:miter lim="800000"/>
                <a:headEnd/>
                <a:tailEnd/>
              </a:ln>
            </p:spPr>
          </p:pic>
          <p:grpSp>
            <p:nvGrpSpPr>
              <p:cNvPr id="4" name="Group 81"/>
              <p:cNvGrpSpPr/>
              <p:nvPr/>
            </p:nvGrpSpPr>
            <p:grpSpPr bwMode="auto">
              <a:xfrm>
                <a:off x="3462353" y="1023114"/>
                <a:ext cx="1159147" cy="581715"/>
                <a:chOff x="4286" y="3113"/>
                <a:chExt cx="387" cy="319"/>
              </a:xfrm>
            </p:grpSpPr>
            <p:pic>
              <p:nvPicPr>
                <p:cNvPr id="258" name="Picture 82" descr="computer"/>
                <p:cNvPicPr>
                  <a:picLocks noChangeAspect="1" noChangeArrowheads="1"/>
                </p:cNvPicPr>
                <p:nvPr/>
              </p:nvPicPr>
              <p:blipFill>
                <a:blip r:embed="rId6" cstate="print">
                  <a:grayscl/>
                  <a:lum bright="-2000" contrast="2000"/>
                </a:blip>
                <a:srcRect/>
                <a:stretch>
                  <a:fillRect/>
                </a:stretch>
              </p:blipFill>
              <p:spPr bwMode="auto">
                <a:xfrm>
                  <a:off x="4286" y="3113"/>
                  <a:ext cx="142" cy="319"/>
                </a:xfrm>
                <a:prstGeom prst="rect">
                  <a:avLst/>
                </a:prstGeom>
                <a:noFill/>
                <a:ln w="9525">
                  <a:noFill/>
                  <a:miter lim="800000"/>
                  <a:headEnd/>
                  <a:tailEnd/>
                </a:ln>
              </p:spPr>
            </p:pic>
            <p:pic>
              <p:nvPicPr>
                <p:cNvPr id="259" name="Picture 83" descr="computer"/>
                <p:cNvPicPr>
                  <a:picLocks noChangeAspect="1" noChangeArrowheads="1"/>
                </p:cNvPicPr>
                <p:nvPr/>
              </p:nvPicPr>
              <p:blipFill>
                <a:blip r:embed="rId6" cstate="print">
                  <a:grayscl/>
                  <a:lum bright="-2000" contrast="2000"/>
                </a:blip>
                <a:srcRect/>
                <a:stretch>
                  <a:fillRect/>
                </a:stretch>
              </p:blipFill>
              <p:spPr bwMode="auto">
                <a:xfrm>
                  <a:off x="4404" y="3113"/>
                  <a:ext cx="142" cy="319"/>
                </a:xfrm>
                <a:prstGeom prst="rect">
                  <a:avLst/>
                </a:prstGeom>
                <a:noFill/>
                <a:ln w="9525">
                  <a:noFill/>
                  <a:miter lim="800000"/>
                  <a:headEnd/>
                  <a:tailEnd/>
                </a:ln>
              </p:spPr>
            </p:pic>
            <p:pic>
              <p:nvPicPr>
                <p:cNvPr id="260" name="Picture 84" descr="computer"/>
                <p:cNvPicPr>
                  <a:picLocks noChangeAspect="1" noChangeArrowheads="1"/>
                </p:cNvPicPr>
                <p:nvPr/>
              </p:nvPicPr>
              <p:blipFill>
                <a:blip r:embed="rId6" cstate="print">
                  <a:grayscl/>
                  <a:lum bright="-2000" contrast="2000"/>
                </a:blip>
                <a:srcRect/>
                <a:stretch>
                  <a:fillRect/>
                </a:stretch>
              </p:blipFill>
              <p:spPr bwMode="auto">
                <a:xfrm>
                  <a:off x="4531" y="3113"/>
                  <a:ext cx="142" cy="319"/>
                </a:xfrm>
                <a:prstGeom prst="rect">
                  <a:avLst/>
                </a:prstGeom>
                <a:noFill/>
                <a:ln w="9525">
                  <a:noFill/>
                  <a:miter lim="800000"/>
                  <a:headEnd/>
                  <a:tailEnd/>
                </a:ln>
              </p:spPr>
            </p:pic>
          </p:grpSp>
          <p:sp>
            <p:nvSpPr>
              <p:cNvPr id="257" name="矩形 256"/>
              <p:cNvSpPr/>
              <p:nvPr/>
            </p:nvSpPr>
            <p:spPr>
              <a:xfrm>
                <a:off x="3039036" y="759757"/>
                <a:ext cx="625287" cy="114302"/>
              </a:xfrm>
              <a:prstGeom prst="rect">
                <a:avLst/>
              </a:prstGeom>
            </p:spPr>
            <p:txBody>
              <a:bodyPr wrap="none">
                <a:prstTxWarp prst="textPlain">
                  <a:avLst/>
                </a:prstTxWarp>
                <a:spAutoFit/>
              </a:bodyPr>
              <a:lstStyle/>
              <a:p>
                <a:r>
                  <a:rPr lang="zh-CN" altLang="en-US" b="1" dirty="0" smtClean="0">
                    <a:solidFill>
                      <a:srgbClr val="000000"/>
                    </a:solidFill>
                    <a:latin typeface="微软雅黑" panose="020B0503020204020204" charset="-122"/>
                    <a:ea typeface="微软雅黑" panose="020B0503020204020204" charset="-122"/>
                  </a:rPr>
                  <a:t>区域教育云中心</a:t>
                </a:r>
                <a:endParaRPr lang="zh-CN" altLang="en-US" b="1" dirty="0">
                  <a:solidFill>
                    <a:srgbClr val="000000"/>
                  </a:solidFill>
                  <a:latin typeface="微软雅黑" panose="020B0503020204020204" charset="-122"/>
                  <a:ea typeface="微软雅黑" panose="020B0503020204020204" charset="-122"/>
                </a:endParaRPr>
              </a:p>
            </p:txBody>
          </p:sp>
        </p:grpSp>
        <p:grpSp>
          <p:nvGrpSpPr>
            <p:cNvPr id="5" name="组合 127"/>
            <p:cNvGrpSpPr/>
            <p:nvPr/>
          </p:nvGrpSpPr>
          <p:grpSpPr>
            <a:xfrm>
              <a:off x="3736189" y="2537450"/>
              <a:ext cx="1708474" cy="970105"/>
              <a:chOff x="3005417" y="3334871"/>
              <a:chExt cx="2030507" cy="1418664"/>
            </a:xfrm>
          </p:grpSpPr>
          <p:sp>
            <p:nvSpPr>
              <p:cNvPr id="231" name="矩形标注 230"/>
              <p:cNvSpPr/>
              <p:nvPr/>
            </p:nvSpPr>
            <p:spPr bwMode="auto">
              <a:xfrm>
                <a:off x="3005417" y="3334871"/>
                <a:ext cx="2030507" cy="1418664"/>
              </a:xfrm>
              <a:prstGeom prst="wedgeRectCallout">
                <a:avLst>
                  <a:gd name="adj1" fmla="val 65851"/>
                  <a:gd name="adj2" fmla="val -81026"/>
                </a:avLst>
              </a:prstGeom>
              <a:solidFill>
                <a:schemeClr val="bg1"/>
              </a:solidFill>
              <a:ln w="15875">
                <a:solidFill>
                  <a:srgbClr val="00B0F0"/>
                </a:solidFill>
                <a:prstDash val="sys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grpSp>
            <p:nvGrpSpPr>
              <p:cNvPr id="6" name="组合 124"/>
              <p:cNvGrpSpPr/>
              <p:nvPr/>
            </p:nvGrpSpPr>
            <p:grpSpPr>
              <a:xfrm>
                <a:off x="3039035" y="3355041"/>
                <a:ext cx="1976718" cy="1358153"/>
                <a:chOff x="3039035" y="3355041"/>
                <a:chExt cx="1976718" cy="1358153"/>
              </a:xfrm>
            </p:grpSpPr>
            <p:pic>
              <p:nvPicPr>
                <p:cNvPr id="252" name="Picture 1" descr="http://www.hong-plus.com/img/dianzi21.jpg"/>
                <p:cNvPicPr>
                  <a:picLocks noChangeAspect="1" noChangeArrowheads="1"/>
                </p:cNvPicPr>
                <p:nvPr/>
              </p:nvPicPr>
              <p:blipFill>
                <a:blip r:embed="rId7" cstate="print"/>
                <a:srcRect t="9856"/>
                <a:stretch>
                  <a:fillRect/>
                </a:stretch>
              </p:blipFill>
              <p:spPr bwMode="auto">
                <a:xfrm>
                  <a:off x="3039035" y="3355041"/>
                  <a:ext cx="1965005" cy="1358153"/>
                </a:xfrm>
                <a:prstGeom prst="rect">
                  <a:avLst/>
                </a:prstGeom>
                <a:noFill/>
              </p:spPr>
            </p:pic>
            <p:sp>
              <p:nvSpPr>
                <p:cNvPr id="253" name="圆角矩形 252"/>
                <p:cNvSpPr/>
                <p:nvPr/>
              </p:nvSpPr>
              <p:spPr bwMode="auto">
                <a:xfrm>
                  <a:off x="4612341" y="3395383"/>
                  <a:ext cx="403412" cy="497542"/>
                </a:xfrm>
                <a:prstGeom prst="roundRect">
                  <a:avLst/>
                </a:prstGeom>
                <a:solidFill>
                  <a:schemeClr val="bg1"/>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grpSp>
          <p:sp>
            <p:nvSpPr>
              <p:cNvPr id="240" name="云形 239"/>
              <p:cNvSpPr/>
              <p:nvPr/>
            </p:nvSpPr>
            <p:spPr bwMode="auto">
              <a:xfrm>
                <a:off x="4323230" y="3422277"/>
                <a:ext cx="591670" cy="363070"/>
              </a:xfrm>
              <a:prstGeom prst="cloud">
                <a:avLst/>
              </a:prstGeom>
              <a:solidFill>
                <a:srgbClr val="00B050"/>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50" name="矩形 249"/>
              <p:cNvSpPr/>
              <p:nvPr/>
            </p:nvSpPr>
            <p:spPr>
              <a:xfrm>
                <a:off x="4450977" y="3556747"/>
                <a:ext cx="367996" cy="86360"/>
              </a:xfrm>
              <a:prstGeom prst="rect">
                <a:avLst/>
              </a:prstGeom>
            </p:spPr>
            <p:txBody>
              <a:bodyPr wrap="none">
                <a:prstTxWarp prst="textPlain">
                  <a:avLst/>
                </a:prstTxWarp>
                <a:spAutoFit/>
              </a:bodyPr>
              <a:lstStyle/>
              <a:p>
                <a:r>
                  <a:rPr lang="zh-CN" altLang="en-US" b="1" dirty="0" smtClean="0">
                    <a:solidFill>
                      <a:srgbClr val="FFFFFF"/>
                    </a:solidFill>
                    <a:latin typeface="微软雅黑" panose="020B0503020204020204" charset="-122"/>
                    <a:ea typeface="微软雅黑" panose="020B0503020204020204" charset="-122"/>
                  </a:rPr>
                  <a:t>校园网络</a:t>
                </a:r>
                <a:endParaRPr lang="zh-CN" altLang="en-US" b="1" dirty="0">
                  <a:solidFill>
                    <a:srgbClr val="FFFFFF"/>
                  </a:solidFill>
                  <a:latin typeface="微软雅黑" panose="020B0503020204020204" charset="-122"/>
                  <a:ea typeface="微软雅黑" panose="020B0503020204020204" charset="-122"/>
                </a:endParaRPr>
              </a:p>
            </p:txBody>
          </p:sp>
        </p:grpSp>
      </p:grpSp>
      <p:sp>
        <p:nvSpPr>
          <p:cNvPr id="85" name="标题 84"/>
          <p:cNvSpPr>
            <a:spLocks noGrp="1"/>
          </p:cNvSpPr>
          <p:nvPr>
            <p:ph type="title"/>
          </p:nvPr>
        </p:nvSpPr>
        <p:spPr/>
        <p:txBody>
          <a:bodyPr/>
          <a:lstStyle/>
          <a:p>
            <a:r>
              <a:rPr lang="zh-CN" altLang="en-US" dirty="0" smtClean="0"/>
              <a:t>龙岗区域智慧教育</a:t>
            </a:r>
            <a:r>
              <a:rPr lang="en-US" altLang="zh-CN" dirty="0" smtClean="0"/>
              <a:t>(</a:t>
            </a:r>
            <a:r>
              <a:rPr lang="zh-CN" altLang="en-US" dirty="0" smtClean="0"/>
              <a:t>一期</a:t>
            </a:r>
            <a:r>
              <a:rPr lang="en-US" altLang="zh-CN" dirty="0" smtClean="0"/>
              <a:t>)</a:t>
            </a:r>
            <a:r>
              <a:rPr lang="zh-CN" altLang="en-US" dirty="0" smtClean="0"/>
              <a:t>（电子书包）</a:t>
            </a:r>
            <a:endParaRPr lang="zh-CN" altLang="en-US" dirty="0"/>
          </a:p>
        </p:txBody>
      </p:sp>
      <p:sp>
        <p:nvSpPr>
          <p:cNvPr id="71" name="矩形 70"/>
          <p:cNvSpPr>
            <a:spLocks noChangeArrowheads="1"/>
          </p:cNvSpPr>
          <p:nvPr/>
        </p:nvSpPr>
        <p:spPr bwMode="auto">
          <a:xfrm>
            <a:off x="277182" y="3183818"/>
            <a:ext cx="3540859" cy="1497741"/>
          </a:xfrm>
          <a:prstGeom prst="rect">
            <a:avLst/>
          </a:prstGeom>
          <a:noFill/>
          <a:ln w="19050" algn="ctr">
            <a:solidFill>
              <a:schemeClr val="bg1"/>
            </a:solidFill>
            <a:miter lim="800000"/>
          </a:ln>
          <a:effectLst/>
        </p:spPr>
        <p:txBody>
          <a:bodyPr wrap="none" lIns="65780" tIns="32890" rIns="65780" bIns="32890" anchor="ctr"/>
          <a:lstStyle/>
          <a:p>
            <a:pPr defTabSz="625475" fontAlgn="auto">
              <a:spcBef>
                <a:spcPts val="0"/>
              </a:spcBef>
              <a:spcAft>
                <a:spcPts val="0"/>
              </a:spcAft>
              <a:defRPr/>
            </a:pPr>
            <a:endParaRPr lang="zh-CN" altLang="zh-CN" sz="1900" b="1" dirty="0">
              <a:solidFill>
                <a:srgbClr val="990000"/>
              </a:solidFill>
              <a:latin typeface="FrutigerNext LT Medium" pitchFamily="34" charset="0"/>
              <a:ea typeface="黑体" panose="02010609060101010101" pitchFamily="49" charset="-122"/>
            </a:endParaRPr>
          </a:p>
        </p:txBody>
      </p:sp>
      <p:sp>
        <p:nvSpPr>
          <p:cNvPr id="72" name="矩形 71"/>
          <p:cNvSpPr>
            <a:spLocks noChangeArrowheads="1"/>
          </p:cNvSpPr>
          <p:nvPr/>
        </p:nvSpPr>
        <p:spPr bwMode="auto">
          <a:xfrm>
            <a:off x="267872" y="1256549"/>
            <a:ext cx="3542189" cy="1423213"/>
          </a:xfrm>
          <a:prstGeom prst="rect">
            <a:avLst/>
          </a:prstGeom>
          <a:noFill/>
          <a:ln w="19050" algn="ctr">
            <a:solidFill>
              <a:schemeClr val="bg1"/>
            </a:solidFill>
            <a:miter lim="800000"/>
          </a:ln>
          <a:effectLst/>
        </p:spPr>
        <p:txBody>
          <a:bodyPr wrap="none" lIns="65780" tIns="32890" rIns="65780" bIns="32890" anchor="ctr"/>
          <a:lstStyle/>
          <a:p>
            <a:pPr defTabSz="625475" fontAlgn="auto">
              <a:spcBef>
                <a:spcPts val="0"/>
              </a:spcBef>
              <a:spcAft>
                <a:spcPts val="0"/>
              </a:spcAft>
              <a:defRPr/>
            </a:pPr>
            <a:endParaRPr lang="zh-CN" altLang="zh-CN" sz="1900" b="1" dirty="0">
              <a:solidFill>
                <a:srgbClr val="990000"/>
              </a:solidFill>
              <a:latin typeface="FrutigerNext LT Medium" pitchFamily="34" charset="0"/>
              <a:ea typeface="黑体" panose="02010609060101010101" pitchFamily="49" charset="-122"/>
            </a:endParaRPr>
          </a:p>
        </p:txBody>
      </p:sp>
      <p:sp>
        <p:nvSpPr>
          <p:cNvPr id="73" name="矩形 2419"/>
          <p:cNvSpPr>
            <a:spLocks noChangeArrowheads="1"/>
          </p:cNvSpPr>
          <p:nvPr/>
        </p:nvSpPr>
        <p:spPr bwMode="auto">
          <a:xfrm>
            <a:off x="319201" y="1270574"/>
            <a:ext cx="3431786" cy="1384995"/>
          </a:xfrm>
          <a:prstGeom prst="rect">
            <a:avLst/>
          </a:prstGeom>
          <a:noFill/>
          <a:ln w="9525" algn="ctr">
            <a:noFill/>
            <a:miter lim="800000"/>
          </a:ln>
        </p:spPr>
        <p:txBody>
          <a:bodyPr wrap="square" lIns="0" tIns="0" rIns="0" bIns="0">
            <a:spAutoFit/>
          </a:bodyPr>
          <a:lstStyle/>
          <a:p>
            <a:pPr marL="200025" indent="-200025" defTabSz="885190" fontAlgn="t">
              <a:lnSpc>
                <a:spcPct val="150000"/>
              </a:lnSpc>
              <a:buSzPct val="100000"/>
              <a:buFont typeface="Wingdings" panose="05000000000000000000" pitchFamily="2" charset="2"/>
              <a:buChar char="n"/>
              <a:tabLst>
                <a:tab pos="466090" algn="l"/>
              </a:tabLst>
              <a:defRPr/>
            </a:pP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部署区域云课堂整体方案，包括互动教学平台（天闻）、资源共享平台（天闻）、</a:t>
            </a:r>
            <a:r>
              <a:rPr lang="zh-CN" altLang="en-US" sz="1200" b="1" dirty="0" smtClean="0">
                <a:solidFill>
                  <a:srgbClr val="C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区域云计算中心（华为）、校级微数据中心（华为）、教育城域网（华为）、校园网（华为）、智真会议及多媒体教室（华为）、教学终端（华为）</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等；</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74" name="矩形 2420"/>
          <p:cNvSpPr>
            <a:spLocks noChangeArrowheads="1"/>
          </p:cNvSpPr>
          <p:nvPr/>
        </p:nvSpPr>
        <p:spPr bwMode="auto">
          <a:xfrm>
            <a:off x="323135" y="3255826"/>
            <a:ext cx="3462848" cy="1384995"/>
          </a:xfrm>
          <a:prstGeom prst="rect">
            <a:avLst/>
          </a:prstGeom>
          <a:noFill/>
          <a:ln w="9525" algn="ctr">
            <a:noFill/>
            <a:miter lim="800000"/>
          </a:ln>
        </p:spPr>
        <p:txBody>
          <a:bodyPr wrap="square" lIns="0" tIns="0" rIns="0" bIns="0">
            <a:spAutoFit/>
          </a:bodyPr>
          <a:lstStyle/>
          <a:p>
            <a:pPr marL="200025" indent="-200025" defTabSz="885190" fontAlgn="t">
              <a:lnSpc>
                <a:spcPct val="150000"/>
              </a:lnSpc>
              <a:buSzPct val="100000"/>
              <a:buFont typeface="Wingdings" panose="05000000000000000000" pitchFamily="2" charset="2"/>
              <a:buChar char="n"/>
              <a:tabLst>
                <a:tab pos="466090" algn="l"/>
              </a:tabLst>
              <a:defRPr/>
            </a:pP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区域教育云实现优质教育资源在已连入区域教育云的</a:t>
            </a:r>
            <a:r>
              <a:rPr lang="en-US" altLang="zh-CN" sz="1200" b="1" dirty="0" smtClean="0">
                <a:solidFill>
                  <a:srgbClr val="C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11</a:t>
            </a:r>
            <a:r>
              <a:rPr lang="zh-CN" altLang="en-US" sz="1200" b="1" dirty="0" smtClean="0">
                <a:solidFill>
                  <a:srgbClr val="C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所学校的共建共享，推进教育均衡化发展</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a:p>
            <a:pPr marL="200025" indent="-200025" defTabSz="885190" fontAlgn="t">
              <a:lnSpc>
                <a:spcPct val="150000"/>
              </a:lnSpc>
              <a:buSzPct val="100000"/>
              <a:buFont typeface="Wingdings" panose="05000000000000000000" pitchFamily="2" charset="2"/>
              <a:buChar char="n"/>
              <a:tabLst>
                <a:tab pos="466090" algn="l"/>
              </a:tabLst>
              <a:defRPr/>
            </a:pP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基于移动电子书包的互动教学，</a:t>
            </a:r>
            <a:r>
              <a:rPr lang="zh-CN" altLang="en-US" sz="1200" b="1" dirty="0" smtClean="0">
                <a:solidFill>
                  <a:srgbClr val="C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实现了教学模式从填鸭式到互动式的创新突破，</a:t>
            </a:r>
            <a:r>
              <a:rPr lang="zh-CN" altLang="en-US"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教学效率及质量均有明显提升</a:t>
            </a:r>
            <a:r>
              <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endParaRPr lang="en-US" altLang="zh-CN" sz="1200" dirty="0" smtClean="0">
              <a:solidFill>
                <a:srgbClr val="00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75" name="Text Box 4"/>
          <p:cNvSpPr txBox="1">
            <a:spLocks noChangeArrowheads="1"/>
          </p:cNvSpPr>
          <p:nvPr/>
        </p:nvSpPr>
        <p:spPr bwMode="auto">
          <a:xfrm>
            <a:off x="265143" y="945233"/>
            <a:ext cx="3545056" cy="287390"/>
          </a:xfrm>
          <a:prstGeom prst="rect">
            <a:avLst/>
          </a:prstGeom>
          <a:solidFill>
            <a:srgbClr val="C00000"/>
          </a:solidFill>
          <a:ln w="9525" algn="ctr">
            <a:noFill/>
            <a:miter lim="800000"/>
          </a:ln>
        </p:spPr>
        <p:txBody>
          <a:bodyPr wrap="none" lIns="0" tIns="33203" rIns="0" bIns="33203" anchor="ctr">
            <a:noAutofit/>
          </a:bodyPr>
          <a:lstStyle/>
          <a:p>
            <a:pPr marL="125730" indent="-125730" algn="ctr" defTabSz="668020">
              <a:lnSpc>
                <a:spcPct val="120000"/>
              </a:lnSpc>
              <a:spcBef>
                <a:spcPct val="20000"/>
              </a:spcBef>
              <a:buClr>
                <a:srgbClr val="999999"/>
              </a:buClr>
              <a:buSzPct val="75000"/>
              <a:defRPr/>
            </a:pPr>
            <a:r>
              <a:rPr kumimoji="1" lang="zh-CN" altLang="en-US" b="1" dirty="0" smtClean="0">
                <a:solidFill>
                  <a:srgbClr val="FFFFFF"/>
                </a:solidFill>
                <a:latin typeface="Arial" panose="020B0604020202020204" pitchFamily="34" charset="0"/>
                <a:cs typeface="Arial" panose="020B0604020202020204" pitchFamily="34" charset="0"/>
              </a:rPr>
              <a:t>解决方案</a:t>
            </a:r>
            <a:endParaRPr kumimoji="1" lang="zh-CN" altLang="en-US" b="1" dirty="0" smtClean="0">
              <a:solidFill>
                <a:srgbClr val="FFFFFF"/>
              </a:solidFill>
              <a:latin typeface="Arial" panose="020B0604020202020204" pitchFamily="34" charset="0"/>
              <a:cs typeface="Arial" panose="020B0604020202020204" pitchFamily="34" charset="0"/>
            </a:endParaRPr>
          </a:p>
        </p:txBody>
      </p:sp>
      <p:sp>
        <p:nvSpPr>
          <p:cNvPr id="76" name="Text Box 4"/>
          <p:cNvSpPr txBox="1">
            <a:spLocks noChangeArrowheads="1"/>
          </p:cNvSpPr>
          <p:nvPr/>
        </p:nvSpPr>
        <p:spPr bwMode="auto">
          <a:xfrm>
            <a:off x="287356" y="2895786"/>
            <a:ext cx="3545056" cy="287390"/>
          </a:xfrm>
          <a:prstGeom prst="rect">
            <a:avLst/>
          </a:prstGeom>
          <a:solidFill>
            <a:srgbClr val="C00000"/>
          </a:solidFill>
          <a:ln w="9525" algn="ctr">
            <a:noFill/>
            <a:miter lim="800000"/>
          </a:ln>
        </p:spPr>
        <p:txBody>
          <a:bodyPr wrap="none" lIns="0" tIns="33203" rIns="0" bIns="33203" anchor="ctr">
            <a:noAutofit/>
          </a:bodyPr>
          <a:lstStyle/>
          <a:p>
            <a:pPr marL="125730" indent="-125730" algn="ctr" defTabSz="668020">
              <a:lnSpc>
                <a:spcPct val="120000"/>
              </a:lnSpc>
              <a:spcBef>
                <a:spcPct val="20000"/>
              </a:spcBef>
              <a:buClr>
                <a:srgbClr val="999999"/>
              </a:buClr>
              <a:buSzPct val="75000"/>
              <a:defRPr/>
            </a:pPr>
            <a:r>
              <a:rPr kumimoji="1" lang="zh-CN" altLang="en-US" b="1" dirty="0" smtClean="0">
                <a:solidFill>
                  <a:srgbClr val="FFFFFF"/>
                </a:solidFill>
                <a:latin typeface="Arial" panose="020B0604020202020204" pitchFamily="34" charset="0"/>
                <a:cs typeface="Arial" panose="020B0604020202020204" pitchFamily="34" charset="0"/>
              </a:rPr>
              <a:t>客户价值</a:t>
            </a:r>
            <a:endParaRPr kumimoji="1" lang="zh-CN" altLang="en-US" b="1" dirty="0" smtClean="0">
              <a:solidFill>
                <a:srgbClr val="FFFFFF"/>
              </a:solidFill>
              <a:latin typeface="Arial" panose="020B0604020202020204" pitchFamily="34" charset="0"/>
              <a:cs typeface="Arial" panose="020B0604020202020204" pitchFamily="34" charset="0"/>
            </a:endParaRPr>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smtClean="0">
                <a:latin typeface="微软雅黑" panose="020B0503020204020204" charset="-122"/>
                <a:ea typeface="微软雅黑" panose="020B0503020204020204" charset="-122"/>
              </a:rPr>
              <a:t>北京求实职业学校校园网建设</a:t>
            </a:r>
            <a:endParaRPr lang="zh-CN" altLang="en-US" sz="2400" dirty="0">
              <a:latin typeface="微软雅黑" panose="020B0503020204020204" charset="-122"/>
              <a:ea typeface="微软雅黑" panose="020B0503020204020204" charset="-122"/>
            </a:endParaRPr>
          </a:p>
        </p:txBody>
      </p:sp>
      <p:sp>
        <p:nvSpPr>
          <p:cNvPr id="3" name="Rectangle 4"/>
          <p:cNvSpPr>
            <a:spLocks noChangeArrowheads="1"/>
          </p:cNvSpPr>
          <p:nvPr/>
        </p:nvSpPr>
        <p:spPr bwMode="auto">
          <a:xfrm>
            <a:off x="480827" y="3524251"/>
            <a:ext cx="4275137" cy="1059656"/>
          </a:xfrm>
          <a:prstGeom prst="rect">
            <a:avLst/>
          </a:prstGeom>
          <a:solidFill>
            <a:srgbClr val="E0E0E0"/>
          </a:solidFill>
          <a:ln w="9525" algn="ctr">
            <a:noFill/>
            <a:miter lim="800000"/>
          </a:ln>
          <a:effectLst>
            <a:outerShdw dist="35921" dir="2700000" algn="ctr" rotWithShape="0">
              <a:schemeClr val="bg2"/>
            </a:outerShdw>
          </a:effectLst>
        </p:spPr>
        <p:txBody>
          <a:bodyPr wrap="none" lIns="87752" tIns="43876" rIns="87752" bIns="43876" anchor="ctr"/>
          <a:lstStyle/>
          <a:p>
            <a:endParaRPr lang="zh-CN" altLang="en-US" sz="1600">
              <a:solidFill>
                <a:srgbClr val="000000"/>
              </a:solidFill>
            </a:endParaRPr>
          </a:p>
        </p:txBody>
      </p:sp>
      <p:sp>
        <p:nvSpPr>
          <p:cNvPr id="4" name="矩形 3"/>
          <p:cNvSpPr/>
          <p:nvPr/>
        </p:nvSpPr>
        <p:spPr bwMode="auto">
          <a:xfrm>
            <a:off x="480824" y="2203135"/>
            <a:ext cx="4276800" cy="1296144"/>
          </a:xfrm>
          <a:prstGeom prst="rect">
            <a:avLst/>
          </a:prstGeom>
          <a:solidFill>
            <a:schemeClr val="accent6">
              <a:lumMod val="60000"/>
              <a:lumOff val="40000"/>
            </a:schemeClr>
          </a:solidFill>
          <a:ln w="9525" algn="ctr">
            <a:noFill/>
            <a:miter lim="800000"/>
          </a:ln>
          <a:effectLst>
            <a:outerShdw dist="35921" dir="2700000" algn="ctr" rotWithShape="0">
              <a:srgbClr val="808080"/>
            </a:outerShdw>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Lst>
        </p:spPr>
        <p:txBody>
          <a:bodyPr wrap="none" lIns="87752" tIns="43876" rIns="87752" bIns="43876" anchor="ctr"/>
          <a:lstStyle/>
          <a:p>
            <a:pPr defTabSz="835025">
              <a:buClr>
                <a:srgbClr val="CC9900"/>
              </a:buClr>
              <a:buFont typeface="Wingdings" panose="05000000000000000000" pitchFamily="2" charset="2"/>
              <a:buChar char="n"/>
              <a:defRPr/>
            </a:pPr>
            <a:endParaRPr lang="zh-CN" altLang="en-US" sz="1600" smtClean="0">
              <a:solidFill>
                <a:srgbClr val="000000"/>
              </a:solidFill>
            </a:endParaRPr>
          </a:p>
        </p:txBody>
      </p:sp>
      <p:sp>
        <p:nvSpPr>
          <p:cNvPr id="5" name="Rectangle 4"/>
          <p:cNvSpPr>
            <a:spLocks noChangeArrowheads="1"/>
          </p:cNvSpPr>
          <p:nvPr/>
        </p:nvSpPr>
        <p:spPr bwMode="auto">
          <a:xfrm>
            <a:off x="480824" y="990601"/>
            <a:ext cx="4276800" cy="1173956"/>
          </a:xfrm>
          <a:prstGeom prst="rect">
            <a:avLst/>
          </a:prstGeom>
          <a:solidFill>
            <a:srgbClr val="E0E0E0"/>
          </a:solidFill>
          <a:ln w="9525" algn="ctr">
            <a:noFill/>
            <a:miter lim="800000"/>
          </a:ln>
          <a:effectLst>
            <a:outerShdw dist="35921" dir="2700000" algn="ctr" rotWithShape="0">
              <a:schemeClr val="bg2"/>
            </a:outerShdw>
          </a:effectLst>
        </p:spPr>
        <p:txBody>
          <a:bodyPr wrap="none" lIns="87752" tIns="43876" rIns="87752" bIns="43876" anchor="ctr"/>
          <a:lstStyle/>
          <a:p>
            <a:endParaRPr lang="zh-CN" altLang="en-US" sz="1600">
              <a:solidFill>
                <a:srgbClr val="000000"/>
              </a:solidFill>
            </a:endParaRPr>
          </a:p>
        </p:txBody>
      </p:sp>
      <p:sp>
        <p:nvSpPr>
          <p:cNvPr id="6" name="Rectangle 8"/>
          <p:cNvSpPr>
            <a:spLocks noChangeArrowheads="1"/>
          </p:cNvSpPr>
          <p:nvPr/>
        </p:nvSpPr>
        <p:spPr bwMode="auto">
          <a:xfrm>
            <a:off x="549275" y="2240490"/>
            <a:ext cx="4178300" cy="1073768"/>
          </a:xfrm>
          <a:prstGeom prst="rect">
            <a:avLst/>
          </a:prstGeom>
          <a:solidFill>
            <a:schemeClr val="accent6">
              <a:lumMod val="60000"/>
              <a:lumOff val="40000"/>
            </a:schemeClr>
          </a:solidFill>
          <a:ln w="9525" algn="ctr">
            <a:noFill/>
            <a:miter lim="800000"/>
          </a:ln>
        </p:spPr>
        <p:txBody>
          <a:bodyPr lIns="78099" tIns="39065" rIns="78099" bIns="39065"/>
          <a:lstStyle/>
          <a:p>
            <a:pPr marL="179705" indent="-179705" defTabSz="835025">
              <a:lnSpc>
                <a:spcPct val="140000"/>
              </a:lnSpc>
              <a:buClr>
                <a:srgbClr val="990000"/>
              </a:buClr>
              <a:buSzPct val="55000"/>
              <a:tabLst>
                <a:tab pos="511175" algn="l"/>
              </a:tabLst>
              <a:defRPr/>
            </a:pPr>
            <a:r>
              <a:rPr kumimoji="1" lang="zh-CN" altLang="en-US" sz="1400" b="1" dirty="0" smtClean="0">
                <a:solidFill>
                  <a:srgbClr val="990000"/>
                </a:solidFill>
                <a:latin typeface="微软雅黑" panose="020B0503020204020204" charset="-122"/>
                <a:ea typeface="微软雅黑" panose="020B0503020204020204" charset="-122"/>
                <a:cs typeface="Arial" panose="020B0604020202020204" pitchFamily="34" charset="0"/>
              </a:rPr>
              <a:t>华为解决方案</a:t>
            </a:r>
            <a:endParaRPr kumimoji="1" lang="en-US" altLang="zh-CN" sz="1400" b="1" dirty="0" smtClean="0">
              <a:solidFill>
                <a:srgbClr val="990000"/>
              </a:solidFill>
              <a:latin typeface="微软雅黑" panose="020B0503020204020204" charset="-122"/>
              <a:ea typeface="微软雅黑" panose="020B0503020204020204" charset="-122"/>
              <a:cs typeface="Arial" panose="020B0604020202020204" pitchFamily="34" charset="0"/>
            </a:endParaRPr>
          </a:p>
          <a:p>
            <a:pPr marL="190500" indent="-190500" defTabSz="761365" eaLnBrk="0" hangingPunct="0">
              <a:lnSpc>
                <a:spcPct val="120000"/>
              </a:lnSpc>
              <a:spcBef>
                <a:spcPct val="20000"/>
              </a:spcBef>
              <a:buClr>
                <a:srgbClr val="000000"/>
              </a:buClr>
              <a:buSzPct val="99000"/>
              <a:buFont typeface="Arial" panose="020B0604020202020204" pitchFamily="34" charset="0"/>
              <a:buChar char="•"/>
              <a:tabLst>
                <a:tab pos="621665" algn="l"/>
              </a:tabLst>
              <a:defRPr/>
            </a:pPr>
            <a:r>
              <a:rPr lang="en-US" altLang="zh-CN" sz="1100" dirty="0" smtClean="0">
                <a:solidFill>
                  <a:srgbClr val="000000"/>
                </a:solidFill>
                <a:latin typeface="微软雅黑" panose="020B0503020204020204" charset="-122"/>
                <a:ea typeface="微软雅黑" panose="020B0503020204020204" charset="-122"/>
              </a:rPr>
              <a:t>12</a:t>
            </a:r>
            <a:r>
              <a:rPr lang="zh-CN" altLang="en-US" sz="1100" dirty="0" smtClean="0">
                <a:solidFill>
                  <a:srgbClr val="000000"/>
                </a:solidFill>
                <a:latin typeface="微软雅黑" panose="020B0503020204020204" charset="-122"/>
                <a:ea typeface="微软雅黑" panose="020B0503020204020204" charset="-122"/>
              </a:rPr>
              <a:t>台</a:t>
            </a:r>
            <a:r>
              <a:rPr lang="en-US" altLang="zh-CN" sz="1100" dirty="0" smtClean="0">
                <a:solidFill>
                  <a:srgbClr val="000000"/>
                </a:solidFill>
                <a:latin typeface="微软雅黑" panose="020B0503020204020204" charset="-122"/>
                <a:ea typeface="微软雅黑" panose="020B0503020204020204" charset="-122"/>
              </a:rPr>
              <a:t>N40</a:t>
            </a:r>
            <a:r>
              <a:rPr lang="zh-CN" altLang="en-US" sz="1100" dirty="0" smtClean="0">
                <a:solidFill>
                  <a:srgbClr val="000000"/>
                </a:solidFill>
                <a:latin typeface="微软雅黑" panose="020B0503020204020204" charset="-122"/>
                <a:ea typeface="微软雅黑" panose="020B0503020204020204" charset="-122"/>
              </a:rPr>
              <a:t>，</a:t>
            </a:r>
            <a:r>
              <a:rPr lang="en-US" altLang="zh-CN" sz="1100" dirty="0" smtClean="0">
                <a:solidFill>
                  <a:srgbClr val="000000"/>
                </a:solidFill>
                <a:latin typeface="微软雅黑" panose="020B0503020204020204" charset="-122"/>
                <a:ea typeface="微软雅黑" panose="020B0503020204020204" charset="-122"/>
              </a:rPr>
              <a:t>6</a:t>
            </a:r>
            <a:r>
              <a:rPr lang="zh-CN" altLang="en-US" sz="1100" dirty="0" smtClean="0">
                <a:solidFill>
                  <a:srgbClr val="000000"/>
                </a:solidFill>
                <a:latin typeface="微软雅黑" panose="020B0503020204020204" charset="-122"/>
                <a:ea typeface="微软雅黑" panose="020B0503020204020204" charset="-122"/>
              </a:rPr>
              <a:t>台</a:t>
            </a:r>
            <a:r>
              <a:rPr lang="en-US" altLang="zh-CN" sz="1100" dirty="0" smtClean="0">
                <a:solidFill>
                  <a:srgbClr val="000000"/>
                </a:solidFill>
                <a:latin typeface="微软雅黑" panose="020B0503020204020204" charset="-122"/>
                <a:ea typeface="微软雅黑" panose="020B0503020204020204" charset="-122"/>
              </a:rPr>
              <a:t>NE20</a:t>
            </a:r>
            <a:r>
              <a:rPr lang="zh-CN" altLang="en-US" sz="1100" dirty="0" smtClean="0">
                <a:solidFill>
                  <a:srgbClr val="000000"/>
                </a:solidFill>
                <a:latin typeface="微软雅黑" panose="020B0503020204020204" charset="-122"/>
                <a:ea typeface="微软雅黑" panose="020B0503020204020204" charset="-122"/>
              </a:rPr>
              <a:t>，</a:t>
            </a:r>
            <a:r>
              <a:rPr lang="en-US" altLang="zh-CN" sz="1100" dirty="0" smtClean="0">
                <a:solidFill>
                  <a:srgbClr val="000000"/>
                </a:solidFill>
                <a:latin typeface="微软雅黑" panose="020B0503020204020204" charset="-122"/>
                <a:ea typeface="微软雅黑" panose="020B0503020204020204" charset="-122"/>
              </a:rPr>
              <a:t>12</a:t>
            </a:r>
            <a:r>
              <a:rPr lang="zh-CN" altLang="en-US" sz="1100" dirty="0" smtClean="0">
                <a:solidFill>
                  <a:srgbClr val="000000"/>
                </a:solidFill>
                <a:latin typeface="微软雅黑" panose="020B0503020204020204" charset="-122"/>
                <a:ea typeface="微软雅黑" panose="020B0503020204020204" charset="-122"/>
              </a:rPr>
              <a:t>台</a:t>
            </a:r>
            <a:r>
              <a:rPr lang="en-US" altLang="zh-CN" sz="1100" dirty="0" smtClean="0">
                <a:solidFill>
                  <a:srgbClr val="000000"/>
                </a:solidFill>
                <a:latin typeface="微软雅黑" panose="020B0503020204020204" charset="-122"/>
                <a:ea typeface="微软雅黑" panose="020B0503020204020204" charset="-122"/>
              </a:rPr>
              <a:t>AR32,28</a:t>
            </a:r>
            <a:r>
              <a:rPr lang="zh-CN" altLang="en-US" sz="1100" dirty="0" smtClean="0">
                <a:solidFill>
                  <a:srgbClr val="000000"/>
                </a:solidFill>
                <a:latin typeface="微软雅黑" panose="020B0503020204020204" charset="-122"/>
                <a:ea typeface="微软雅黑" panose="020B0503020204020204" charset="-122"/>
              </a:rPr>
              <a:t>台</a:t>
            </a:r>
            <a:r>
              <a:rPr lang="en-US" altLang="zh-CN" sz="1100" dirty="0" smtClean="0">
                <a:solidFill>
                  <a:srgbClr val="000000"/>
                </a:solidFill>
                <a:latin typeface="微软雅黑" panose="020B0503020204020204" charset="-122"/>
                <a:ea typeface="微软雅黑" panose="020B0503020204020204" charset="-122"/>
              </a:rPr>
              <a:t>AR22</a:t>
            </a:r>
            <a:r>
              <a:rPr lang="zh-CN" altLang="en-US" sz="1100" dirty="0" smtClean="0">
                <a:solidFill>
                  <a:srgbClr val="000000"/>
                </a:solidFill>
                <a:latin typeface="微软雅黑" panose="020B0503020204020204" charset="-122"/>
                <a:ea typeface="微软雅黑" panose="020B0503020204020204" charset="-122"/>
              </a:rPr>
              <a:t>，实现多校区可靠安全互联。</a:t>
            </a:r>
            <a:endParaRPr lang="en-US" altLang="zh-CN" sz="1100" dirty="0" smtClean="0">
              <a:solidFill>
                <a:srgbClr val="000000"/>
              </a:solidFill>
              <a:latin typeface="微软雅黑" panose="020B0503020204020204" charset="-122"/>
              <a:ea typeface="微软雅黑" panose="020B0503020204020204" charset="-122"/>
            </a:endParaRPr>
          </a:p>
          <a:p>
            <a:pPr marL="190500" indent="-190500" defTabSz="761365" eaLnBrk="0" hangingPunct="0">
              <a:lnSpc>
                <a:spcPct val="120000"/>
              </a:lnSpc>
              <a:spcBef>
                <a:spcPct val="20000"/>
              </a:spcBef>
              <a:buClr>
                <a:srgbClr val="000000"/>
              </a:buClr>
              <a:buSzPct val="99000"/>
              <a:buFont typeface="Arial" panose="020B0604020202020204" pitchFamily="34" charset="0"/>
              <a:buChar char="•"/>
              <a:tabLst>
                <a:tab pos="621665" algn="l"/>
              </a:tabLst>
              <a:defRPr/>
            </a:pPr>
            <a:r>
              <a:rPr lang="en-US" altLang="zh-CN" sz="1100" dirty="0" smtClean="0">
                <a:solidFill>
                  <a:srgbClr val="000000"/>
                </a:solidFill>
                <a:latin typeface="微软雅黑" panose="020B0503020204020204" charset="-122"/>
                <a:ea typeface="微软雅黑" panose="020B0503020204020204" charset="-122"/>
              </a:rPr>
              <a:t>24</a:t>
            </a:r>
            <a:r>
              <a:rPr lang="zh-CN" altLang="en-US" sz="1100" dirty="0" smtClean="0">
                <a:solidFill>
                  <a:srgbClr val="000000"/>
                </a:solidFill>
                <a:latin typeface="微软雅黑" panose="020B0503020204020204" charset="-122"/>
                <a:ea typeface="微软雅黑" panose="020B0503020204020204" charset="-122"/>
              </a:rPr>
              <a:t>台室内型和</a:t>
            </a:r>
            <a:r>
              <a:rPr lang="en-US" altLang="zh-CN" sz="1100" dirty="0" smtClean="0">
                <a:solidFill>
                  <a:srgbClr val="000000"/>
                </a:solidFill>
                <a:latin typeface="微软雅黑" panose="020B0503020204020204" charset="-122"/>
                <a:ea typeface="微软雅黑" panose="020B0503020204020204" charset="-122"/>
              </a:rPr>
              <a:t>3</a:t>
            </a:r>
            <a:r>
              <a:rPr lang="zh-CN" altLang="en-US" sz="1100" dirty="0" smtClean="0">
                <a:solidFill>
                  <a:srgbClr val="000000"/>
                </a:solidFill>
                <a:latin typeface="微软雅黑" panose="020B0503020204020204" charset="-122"/>
                <a:ea typeface="微软雅黑" panose="020B0503020204020204" charset="-122"/>
              </a:rPr>
              <a:t>台室外型</a:t>
            </a:r>
            <a:r>
              <a:rPr lang="en-US" altLang="zh-CN" sz="1100" dirty="0" smtClean="0">
                <a:solidFill>
                  <a:srgbClr val="000000"/>
                </a:solidFill>
                <a:latin typeface="微软雅黑" panose="020B0503020204020204" charset="-122"/>
                <a:ea typeface="微软雅黑" panose="020B0503020204020204" charset="-122"/>
              </a:rPr>
              <a:t>AP</a:t>
            </a:r>
            <a:r>
              <a:rPr lang="zh-CN" altLang="en-US" sz="1100" dirty="0" smtClean="0">
                <a:solidFill>
                  <a:srgbClr val="000000"/>
                </a:solidFill>
                <a:latin typeface="微软雅黑" panose="020B0503020204020204" charset="-122"/>
                <a:ea typeface="微软雅黑" panose="020B0503020204020204" charset="-122"/>
              </a:rPr>
              <a:t>，</a:t>
            </a:r>
            <a:r>
              <a:rPr lang="en-US" altLang="zh-CN" sz="1100" dirty="0" smtClean="0">
                <a:solidFill>
                  <a:srgbClr val="000000"/>
                </a:solidFill>
                <a:latin typeface="微软雅黑" panose="020B0503020204020204" charset="-122"/>
                <a:ea typeface="微软雅黑" panose="020B0503020204020204" charset="-122"/>
              </a:rPr>
              <a:t>17</a:t>
            </a:r>
            <a:r>
              <a:rPr lang="zh-CN" altLang="en-US" sz="1100" dirty="0" smtClean="0">
                <a:solidFill>
                  <a:srgbClr val="000000"/>
                </a:solidFill>
                <a:latin typeface="微软雅黑" panose="020B0503020204020204" charset="-122"/>
                <a:ea typeface="微软雅黑" panose="020B0503020204020204" charset="-122"/>
              </a:rPr>
              <a:t>台</a:t>
            </a:r>
            <a:r>
              <a:rPr lang="en-US" altLang="zh-CN" sz="1100" dirty="0" smtClean="0">
                <a:solidFill>
                  <a:srgbClr val="000000"/>
                </a:solidFill>
                <a:latin typeface="微软雅黑" panose="020B0503020204020204" charset="-122"/>
                <a:ea typeface="微软雅黑" panose="020B0503020204020204" charset="-122"/>
              </a:rPr>
              <a:t>AC</a:t>
            </a:r>
            <a:r>
              <a:rPr lang="zh-CN" altLang="en-US" sz="1100" dirty="0" smtClean="0">
                <a:solidFill>
                  <a:srgbClr val="000000"/>
                </a:solidFill>
                <a:latin typeface="微软雅黑" panose="020B0503020204020204" charset="-122"/>
                <a:ea typeface="微软雅黑" panose="020B0503020204020204" charset="-122"/>
              </a:rPr>
              <a:t>，分布式部署实现校园无线覆盖。</a:t>
            </a:r>
            <a:endParaRPr lang="zh-CN" altLang="zh-CN" sz="1100" dirty="0">
              <a:solidFill>
                <a:srgbClr val="000000"/>
              </a:solidFill>
              <a:latin typeface="微软雅黑" panose="020B0503020204020204" charset="-122"/>
              <a:ea typeface="微软雅黑" panose="020B0503020204020204" charset="-122"/>
              <a:cs typeface="Arial" panose="020B0604020202020204" pitchFamily="34" charset="0"/>
            </a:endParaRPr>
          </a:p>
        </p:txBody>
      </p:sp>
      <p:sp>
        <p:nvSpPr>
          <p:cNvPr id="7" name="Rectangle 9"/>
          <p:cNvSpPr>
            <a:spLocks noChangeArrowheads="1"/>
          </p:cNvSpPr>
          <p:nvPr/>
        </p:nvSpPr>
        <p:spPr bwMode="auto">
          <a:xfrm>
            <a:off x="488953" y="3332614"/>
            <a:ext cx="4314825" cy="1106036"/>
          </a:xfrm>
          <a:prstGeom prst="rect">
            <a:avLst/>
          </a:prstGeom>
          <a:noFill/>
          <a:ln w="9525" algn="ctr">
            <a:noFill/>
            <a:miter lim="800000"/>
          </a:ln>
        </p:spPr>
        <p:txBody>
          <a:bodyPr lIns="78099" tIns="39065" rIns="78099" bIns="39065"/>
          <a:lstStyle/>
          <a:p>
            <a:pPr marL="219075" indent="-219075" defTabSz="971550">
              <a:lnSpc>
                <a:spcPct val="120000"/>
              </a:lnSpc>
              <a:buClr>
                <a:srgbClr val="990000"/>
              </a:buClr>
              <a:buSzPct val="80000"/>
              <a:buFont typeface="Wingdings" panose="05000000000000000000" pitchFamily="2" charset="2"/>
              <a:buChar char="Ø"/>
              <a:tabLst>
                <a:tab pos="511175" algn="l"/>
              </a:tabLst>
            </a:pPr>
            <a:endParaRPr lang="en-US" altLang="zh-CN" sz="105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79705" indent="-179705" defTabSz="835025">
              <a:lnSpc>
                <a:spcPct val="140000"/>
              </a:lnSpc>
              <a:buClr>
                <a:srgbClr val="990000"/>
              </a:buClr>
              <a:buSzPct val="55000"/>
              <a:tabLst>
                <a:tab pos="511175" algn="l"/>
              </a:tabLst>
              <a:defRPr/>
            </a:pPr>
            <a:r>
              <a:rPr kumimoji="1" lang="zh-CN" altLang="en-US" sz="1400" b="1" dirty="0" smtClean="0">
                <a:solidFill>
                  <a:srgbClr val="990000"/>
                </a:solidFill>
                <a:latin typeface="华文细黑" pitchFamily="2" charset="-122"/>
                <a:ea typeface="华文细黑" pitchFamily="2" charset="-122"/>
                <a:cs typeface="Arial" panose="020B0604020202020204" pitchFamily="34" charset="0"/>
              </a:rPr>
              <a:t>客户收益</a:t>
            </a:r>
            <a:endParaRPr kumimoji="1" lang="en-US" altLang="zh-CN" sz="1400" b="1" dirty="0" smtClean="0">
              <a:solidFill>
                <a:srgbClr val="990000"/>
              </a:solidFill>
              <a:latin typeface="华文细黑" pitchFamily="2" charset="-122"/>
              <a:ea typeface="华文细黑" pitchFamily="2" charset="-122"/>
              <a:cs typeface="Arial" panose="020B0604020202020204" pitchFamily="34" charset="0"/>
            </a:endParaRPr>
          </a:p>
          <a:p>
            <a:pPr marL="190500" indent="-190500" defTabSz="761365" eaLnBrk="0" hangingPunct="0">
              <a:lnSpc>
                <a:spcPct val="120000"/>
              </a:lnSpc>
              <a:spcBef>
                <a:spcPct val="20000"/>
              </a:spcBef>
              <a:buClr>
                <a:srgbClr val="000000"/>
              </a:buClr>
              <a:buSzPct val="99000"/>
              <a:buFont typeface="Arial" panose="020B0604020202020204" pitchFamily="34" charset="0"/>
              <a:buChar char="•"/>
              <a:tabLst>
                <a:tab pos="621665" algn="l"/>
              </a:tabLst>
              <a:defRPr/>
            </a:pPr>
            <a:r>
              <a:rPr lang="zh-CN" altLang="en-US" sz="1100" dirty="0" smtClean="0">
                <a:solidFill>
                  <a:srgbClr val="000000"/>
                </a:solidFill>
                <a:latin typeface="微软雅黑" panose="020B0503020204020204" charset="-122"/>
                <a:ea typeface="微软雅黑" panose="020B0503020204020204" charset="-122"/>
              </a:rPr>
              <a:t>高性能路由产品搭建了各校区通信平台，实现视频和数据等资源的实时共享，大带宽，高可靠满足未来</a:t>
            </a:r>
            <a:r>
              <a:rPr lang="en-US" altLang="zh-CN" sz="1100" dirty="0" smtClean="0">
                <a:solidFill>
                  <a:srgbClr val="000000"/>
                </a:solidFill>
                <a:latin typeface="微软雅黑" panose="020B0503020204020204" charset="-122"/>
                <a:ea typeface="微软雅黑" panose="020B0503020204020204" charset="-122"/>
              </a:rPr>
              <a:t>5-10</a:t>
            </a:r>
            <a:r>
              <a:rPr lang="zh-CN" altLang="en-US" sz="1100" dirty="0" smtClean="0">
                <a:solidFill>
                  <a:srgbClr val="000000"/>
                </a:solidFill>
                <a:latin typeface="微软雅黑" panose="020B0503020204020204" charset="-122"/>
                <a:ea typeface="微软雅黑" panose="020B0503020204020204" charset="-122"/>
              </a:rPr>
              <a:t>年需求</a:t>
            </a:r>
            <a:endParaRPr lang="en-US" altLang="zh-CN" sz="1100" dirty="0" smtClean="0">
              <a:solidFill>
                <a:srgbClr val="000000"/>
              </a:solidFill>
              <a:latin typeface="微软雅黑" panose="020B0503020204020204" charset="-122"/>
              <a:ea typeface="微软雅黑" panose="020B0503020204020204" charset="-122"/>
            </a:endParaRPr>
          </a:p>
          <a:p>
            <a:pPr marL="190500" indent="-190500" defTabSz="761365" eaLnBrk="0" hangingPunct="0">
              <a:lnSpc>
                <a:spcPct val="120000"/>
              </a:lnSpc>
              <a:spcBef>
                <a:spcPct val="20000"/>
              </a:spcBef>
              <a:buClr>
                <a:srgbClr val="000000"/>
              </a:buClr>
              <a:buSzPct val="99000"/>
              <a:buFont typeface="Arial" panose="020B0604020202020204" pitchFamily="34" charset="0"/>
              <a:buChar char="•"/>
              <a:tabLst>
                <a:tab pos="621665" algn="l"/>
              </a:tabLst>
              <a:defRPr/>
            </a:pPr>
            <a:r>
              <a:rPr lang="zh-CN" altLang="en-US" sz="1100" dirty="0" smtClean="0">
                <a:solidFill>
                  <a:srgbClr val="000000"/>
                </a:solidFill>
                <a:latin typeface="微软雅黑" panose="020B0503020204020204" charset="-122"/>
                <a:ea typeface="微软雅黑" panose="020B0503020204020204" charset="-122"/>
              </a:rPr>
              <a:t>市内型</a:t>
            </a:r>
            <a:r>
              <a:rPr lang="en-US" altLang="zh-CN" sz="1100" dirty="0" smtClean="0">
                <a:solidFill>
                  <a:srgbClr val="000000"/>
                </a:solidFill>
                <a:latin typeface="微软雅黑" panose="020B0503020204020204" charset="-122"/>
                <a:ea typeface="微软雅黑" panose="020B0503020204020204" charset="-122"/>
              </a:rPr>
              <a:t>AP</a:t>
            </a:r>
            <a:r>
              <a:rPr lang="zh-CN" altLang="en-US" sz="1100" dirty="0" smtClean="0">
                <a:solidFill>
                  <a:srgbClr val="000000"/>
                </a:solidFill>
                <a:latin typeface="微软雅黑" panose="020B0503020204020204" charset="-122"/>
                <a:ea typeface="微软雅黑" panose="020B0503020204020204" charset="-122"/>
              </a:rPr>
              <a:t>，室外型</a:t>
            </a:r>
            <a:r>
              <a:rPr lang="en-US" altLang="zh-CN" sz="1100" dirty="0" smtClean="0">
                <a:solidFill>
                  <a:srgbClr val="000000"/>
                </a:solidFill>
                <a:latin typeface="微软雅黑" panose="020B0503020204020204" charset="-122"/>
                <a:ea typeface="微软雅黑" panose="020B0503020204020204" charset="-122"/>
              </a:rPr>
              <a:t>AP</a:t>
            </a:r>
            <a:r>
              <a:rPr lang="zh-CN" altLang="en-US" sz="1100" dirty="0" smtClean="0">
                <a:solidFill>
                  <a:srgbClr val="000000"/>
                </a:solidFill>
                <a:latin typeface="微软雅黑" panose="020B0503020204020204" charset="-122"/>
                <a:ea typeface="微软雅黑" panose="020B0503020204020204" charset="-122"/>
              </a:rPr>
              <a:t>联合部署，实现校园无线全覆盖。</a:t>
            </a:r>
            <a:endParaRPr lang="zh-CN" altLang="zh-CN" sz="1100" dirty="0">
              <a:solidFill>
                <a:srgbClr val="000000"/>
              </a:solidFill>
              <a:latin typeface="微软雅黑" panose="020B0503020204020204" charset="-122"/>
              <a:ea typeface="微软雅黑" panose="020B0503020204020204" charset="-122"/>
            </a:endParaRPr>
          </a:p>
        </p:txBody>
      </p:sp>
      <p:sp>
        <p:nvSpPr>
          <p:cNvPr id="8" name="矩形 7"/>
          <p:cNvSpPr/>
          <p:nvPr/>
        </p:nvSpPr>
        <p:spPr>
          <a:xfrm>
            <a:off x="546103" y="1014281"/>
            <a:ext cx="4115369" cy="1154162"/>
          </a:xfrm>
          <a:prstGeom prst="rect">
            <a:avLst/>
          </a:prstGeom>
        </p:spPr>
        <p:txBody>
          <a:bodyPr wrap="square">
            <a:spAutoFit/>
          </a:bodyPr>
          <a:lstStyle/>
          <a:p>
            <a:r>
              <a:rPr lang="zh-CN" altLang="en-US" sz="1400" b="1" dirty="0" smtClean="0">
                <a:solidFill>
                  <a:srgbClr val="990000"/>
                </a:solidFill>
                <a:latin typeface="微软雅黑" panose="020B0503020204020204" charset="-122"/>
                <a:ea typeface="微软雅黑" panose="020B0503020204020204" charset="-122"/>
              </a:rPr>
              <a:t>背景</a:t>
            </a:r>
            <a:endParaRPr lang="en-US" altLang="zh-CN" sz="1400" b="1" dirty="0" smtClean="0">
              <a:solidFill>
                <a:srgbClr val="990000"/>
              </a:solidFill>
              <a:latin typeface="微软雅黑" panose="020B0503020204020204" charset="-122"/>
              <a:ea typeface="微软雅黑" panose="020B0503020204020204" charset="-122"/>
            </a:endParaRPr>
          </a:p>
          <a:p>
            <a:r>
              <a:rPr lang="zh-CN" altLang="en-US" sz="1100" dirty="0" smtClean="0">
                <a:solidFill>
                  <a:srgbClr val="000000"/>
                </a:solidFill>
                <a:latin typeface="微软雅黑" panose="020B0503020204020204" charset="-122"/>
                <a:ea typeface="微软雅黑" panose="020B0503020204020204" charset="-122"/>
              </a:rPr>
              <a:t>北京市求实职业学校是国家级重点中等职业学校，学校有现代办公、金融商贸、信息技术、民航服务四大专业集群和一个学前教育特色专业。并有望京，机场，安贞，等多个校区，为更好的实现数字教学，多资源共享，以及现代化的教学平台和学生管理，求实职业学校决定建立多校区互联的数字化校园网络</a:t>
            </a:r>
            <a:endParaRPr lang="zh-CN" altLang="en-US" sz="1100" dirty="0" smtClean="0">
              <a:solidFill>
                <a:srgbClr val="000000"/>
              </a:solidFill>
              <a:latin typeface="微软雅黑" panose="020B0503020204020204" charset="-122"/>
              <a:ea typeface="微软雅黑" panose="020B0503020204020204" charset="-122"/>
            </a:endParaRPr>
          </a:p>
        </p:txBody>
      </p:sp>
      <p:pic>
        <p:nvPicPr>
          <p:cNvPr id="1026" name="Picture 2"/>
          <p:cNvPicPr>
            <a:picLocks noChangeAspect="1" noChangeArrowheads="1"/>
          </p:cNvPicPr>
          <p:nvPr/>
        </p:nvPicPr>
        <p:blipFill>
          <a:blip r:embed="rId1" cstate="print"/>
          <a:srcRect/>
          <a:stretch>
            <a:fillRect/>
          </a:stretch>
        </p:blipFill>
        <p:spPr bwMode="auto">
          <a:xfrm>
            <a:off x="4978402" y="1013223"/>
            <a:ext cx="3852863" cy="1537226"/>
          </a:xfrm>
          <a:prstGeom prst="rect">
            <a:avLst/>
          </a:prstGeom>
          <a:noFill/>
          <a:ln w="9525">
            <a:noFill/>
            <a:miter lim="800000"/>
            <a:headEnd/>
            <a:tailEnd/>
          </a:ln>
        </p:spPr>
      </p:pic>
      <p:pic>
        <p:nvPicPr>
          <p:cNvPr id="14" name="图片 13" descr="u=1436075442,1394965052&amp;fm=23&amp;gp=0.jpg"/>
          <p:cNvPicPr>
            <a:picLocks noChangeAspect="1"/>
          </p:cNvPicPr>
          <p:nvPr/>
        </p:nvPicPr>
        <p:blipFill>
          <a:blip r:embed="rId2" cstate="print"/>
          <a:stretch>
            <a:fillRect/>
          </a:stretch>
        </p:blipFill>
        <p:spPr>
          <a:xfrm>
            <a:off x="5143501" y="2686052"/>
            <a:ext cx="3416300" cy="1701317"/>
          </a:xfrm>
          <a:prstGeom prst="rect">
            <a:avLst/>
          </a:prstGeom>
        </p:spPr>
      </p:pic>
      <p:sp>
        <p:nvSpPr>
          <p:cNvPr id="11" name="燕尾形 10"/>
          <p:cNvSpPr/>
          <p:nvPr/>
        </p:nvSpPr>
        <p:spPr bwMode="auto">
          <a:xfrm>
            <a:off x="6156176" y="0"/>
            <a:ext cx="792088" cy="339502"/>
          </a:xfrm>
          <a:prstGeom prst="chevron">
            <a:avLst/>
          </a:prstGeom>
          <a:solidFill>
            <a:schemeClr val="bg1">
              <a:lumMod val="65000"/>
            </a:schemeClr>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2" name="燕尾形 11"/>
          <p:cNvSpPr/>
          <p:nvPr/>
        </p:nvSpPr>
        <p:spPr bwMode="auto">
          <a:xfrm>
            <a:off x="6804248" y="0"/>
            <a:ext cx="792088" cy="339502"/>
          </a:xfrm>
          <a:prstGeom prst="chevron">
            <a:avLst/>
          </a:prstGeom>
          <a:solidFill>
            <a:srgbClr val="C00000"/>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3" name="燕尾形 12"/>
          <p:cNvSpPr/>
          <p:nvPr/>
        </p:nvSpPr>
        <p:spPr bwMode="auto">
          <a:xfrm>
            <a:off x="7452320" y="0"/>
            <a:ext cx="792088" cy="339502"/>
          </a:xfrm>
          <a:prstGeom prst="chevron">
            <a:avLst/>
          </a:prstGeom>
          <a:solidFill>
            <a:schemeClr val="bg1">
              <a:lumMod val="65000"/>
            </a:schemeClr>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5" name="燕尾形 14"/>
          <p:cNvSpPr/>
          <p:nvPr/>
        </p:nvSpPr>
        <p:spPr bwMode="auto">
          <a:xfrm>
            <a:off x="8100392" y="0"/>
            <a:ext cx="792088" cy="339502"/>
          </a:xfrm>
          <a:prstGeom prst="chevron">
            <a:avLst/>
          </a:prstGeom>
          <a:solidFill>
            <a:schemeClr val="bg1">
              <a:lumMod val="65000"/>
            </a:schemeClr>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6" name="TextBox 15"/>
          <p:cNvSpPr txBox="1"/>
          <p:nvPr/>
        </p:nvSpPr>
        <p:spPr>
          <a:xfrm>
            <a:off x="6372200"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基教</a:t>
            </a:r>
            <a:endParaRPr lang="zh-CN" altLang="en-US" b="1" dirty="0">
              <a:solidFill>
                <a:srgbClr val="FFFFFF"/>
              </a:solidFill>
              <a:latin typeface="微软雅黑" panose="020B0503020204020204" charset="-122"/>
              <a:ea typeface="微软雅黑" panose="020B0503020204020204" charset="-122"/>
            </a:endParaRPr>
          </a:p>
        </p:txBody>
      </p:sp>
      <p:sp>
        <p:nvSpPr>
          <p:cNvPr id="17" name="TextBox 16"/>
          <p:cNvSpPr txBox="1"/>
          <p:nvPr/>
        </p:nvSpPr>
        <p:spPr>
          <a:xfrm>
            <a:off x="7020272"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中职</a:t>
            </a:r>
            <a:endParaRPr lang="zh-CN" altLang="en-US" b="1" dirty="0">
              <a:solidFill>
                <a:srgbClr val="FFFFFF"/>
              </a:solidFill>
              <a:latin typeface="微软雅黑" panose="020B0503020204020204" charset="-122"/>
              <a:ea typeface="微软雅黑" panose="020B0503020204020204" charset="-122"/>
            </a:endParaRPr>
          </a:p>
        </p:txBody>
      </p:sp>
      <p:sp>
        <p:nvSpPr>
          <p:cNvPr id="18" name="TextBox 17"/>
          <p:cNvSpPr txBox="1"/>
          <p:nvPr/>
        </p:nvSpPr>
        <p:spPr>
          <a:xfrm>
            <a:off x="7668344"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高职</a:t>
            </a:r>
            <a:endParaRPr lang="zh-CN" altLang="en-US" b="1" dirty="0">
              <a:solidFill>
                <a:srgbClr val="FFFFFF"/>
              </a:solidFill>
              <a:latin typeface="微软雅黑" panose="020B0503020204020204" charset="-122"/>
              <a:ea typeface="微软雅黑" panose="020B0503020204020204" charset="-122"/>
            </a:endParaRPr>
          </a:p>
        </p:txBody>
      </p:sp>
      <p:sp>
        <p:nvSpPr>
          <p:cNvPr id="19" name="TextBox 18"/>
          <p:cNvSpPr txBox="1"/>
          <p:nvPr/>
        </p:nvSpPr>
        <p:spPr>
          <a:xfrm>
            <a:off x="8316416"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高校</a:t>
            </a:r>
            <a:endParaRPr lang="zh-CN" altLang="en-US" b="1" dirty="0">
              <a:solidFill>
                <a:srgbClr val="FFFFFF"/>
              </a:solidFill>
              <a:latin typeface="微软雅黑" panose="020B0503020204020204" charset="-122"/>
              <a:ea typeface="微软雅黑" panose="020B0503020204020204" charset="-122"/>
            </a:endParaRPr>
          </a:p>
        </p:txBody>
      </p:sp>
    </p:spTree>
  </p:cSld>
  <p:clrMapOvr>
    <a:masterClrMapping/>
  </p:clrMapOvr>
  <p:transition advClick="0" advTm="80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bwMode="auto">
          <a:xfrm>
            <a:off x="7164040" y="1023578"/>
            <a:ext cx="1512416" cy="2952328"/>
          </a:xfrm>
          <a:prstGeom prst="rect">
            <a:avLst/>
          </a:prstGeom>
          <a:solidFill>
            <a:schemeClr val="accent6">
              <a:lumMod val="20000"/>
              <a:lumOff val="8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
        <p:nvSpPr>
          <p:cNvPr id="26" name="矩形 25"/>
          <p:cNvSpPr/>
          <p:nvPr/>
        </p:nvSpPr>
        <p:spPr bwMode="auto">
          <a:xfrm>
            <a:off x="467296" y="1023578"/>
            <a:ext cx="1512416" cy="2952328"/>
          </a:xfrm>
          <a:prstGeom prst="rect">
            <a:avLst/>
          </a:prstGeom>
          <a:solidFill>
            <a:schemeClr val="accent6">
              <a:lumMod val="20000"/>
              <a:lumOff val="8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
        <p:nvSpPr>
          <p:cNvPr id="30" name="矩形 29"/>
          <p:cNvSpPr/>
          <p:nvPr/>
        </p:nvSpPr>
        <p:spPr bwMode="auto">
          <a:xfrm>
            <a:off x="2141482" y="1023578"/>
            <a:ext cx="1512416" cy="2952328"/>
          </a:xfrm>
          <a:prstGeom prst="rect">
            <a:avLst/>
          </a:prstGeom>
          <a:solidFill>
            <a:schemeClr val="accent6">
              <a:lumMod val="20000"/>
              <a:lumOff val="8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
        <p:nvSpPr>
          <p:cNvPr id="31" name="矩形 30"/>
          <p:cNvSpPr/>
          <p:nvPr/>
        </p:nvSpPr>
        <p:spPr bwMode="auto">
          <a:xfrm>
            <a:off x="3815668" y="1023578"/>
            <a:ext cx="1512416" cy="2952328"/>
          </a:xfrm>
          <a:prstGeom prst="rect">
            <a:avLst/>
          </a:prstGeom>
          <a:solidFill>
            <a:schemeClr val="accent6">
              <a:lumMod val="20000"/>
              <a:lumOff val="8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
        <p:nvSpPr>
          <p:cNvPr id="32" name="矩形 31"/>
          <p:cNvSpPr/>
          <p:nvPr/>
        </p:nvSpPr>
        <p:spPr bwMode="auto">
          <a:xfrm>
            <a:off x="5489854" y="1023578"/>
            <a:ext cx="1512416" cy="2952328"/>
          </a:xfrm>
          <a:prstGeom prst="rect">
            <a:avLst/>
          </a:prstGeom>
          <a:solidFill>
            <a:schemeClr val="accent6">
              <a:lumMod val="20000"/>
              <a:lumOff val="8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
        <p:nvSpPr>
          <p:cNvPr id="2" name="标题 1"/>
          <p:cNvSpPr>
            <a:spLocks noGrp="1"/>
          </p:cNvSpPr>
          <p:nvPr>
            <p:ph type="title"/>
          </p:nvPr>
        </p:nvSpPr>
        <p:spPr/>
        <p:txBody>
          <a:bodyPr/>
          <a:lstStyle/>
          <a:p>
            <a:r>
              <a:rPr lang="zh-CN" altLang="en-US" dirty="0" smtClean="0"/>
              <a:t>传统教育遇到的挑战</a:t>
            </a:r>
            <a:endParaRPr lang="zh-CN" altLang="en-US" dirty="0"/>
          </a:p>
        </p:txBody>
      </p:sp>
      <p:sp>
        <p:nvSpPr>
          <p:cNvPr id="3" name="矩形 2"/>
          <p:cNvSpPr/>
          <p:nvPr/>
        </p:nvSpPr>
        <p:spPr>
          <a:xfrm>
            <a:off x="588655" y="2377683"/>
            <a:ext cx="1260000" cy="468000"/>
          </a:xfrm>
          <a:prstGeom prst="rect">
            <a:avLst/>
          </a:prstGeom>
          <a:solidFill>
            <a:schemeClr val="accent6">
              <a:lumMod val="40000"/>
              <a:lumOff val="60000"/>
            </a:schemeClr>
          </a:solidFill>
        </p:spPr>
        <p:txBody>
          <a:bodyPr wrap="square" anchor="ctr">
            <a:noAutofit/>
          </a:bodyPr>
          <a:lstStyle/>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到学校教室</a:t>
            </a:r>
            <a:endParaRPr lang="en-US" altLang="zh-CN"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才能接受教育</a:t>
            </a:r>
            <a:endParaRPr lang="zh-CN" altLang="en-US" sz="1050" dirty="0">
              <a:solidFill>
                <a:srgbClr val="000000"/>
              </a:solidFill>
              <a:latin typeface="微软雅黑" panose="020B0503020204020204" charset="-122"/>
              <a:ea typeface="微软雅黑" panose="020B0503020204020204" charset="-122"/>
            </a:endParaRPr>
          </a:p>
        </p:txBody>
      </p:sp>
      <p:sp>
        <p:nvSpPr>
          <p:cNvPr id="4" name="矩形 3"/>
          <p:cNvSpPr/>
          <p:nvPr/>
        </p:nvSpPr>
        <p:spPr>
          <a:xfrm>
            <a:off x="2263949" y="2377683"/>
            <a:ext cx="1260000" cy="468000"/>
          </a:xfrm>
          <a:prstGeom prst="rect">
            <a:avLst/>
          </a:prstGeom>
          <a:solidFill>
            <a:schemeClr val="accent6">
              <a:lumMod val="40000"/>
              <a:lumOff val="60000"/>
            </a:schemeClr>
          </a:solidFill>
        </p:spPr>
        <p:txBody>
          <a:bodyPr wrap="square" anchor="ctr">
            <a:noAutofit/>
          </a:bodyPr>
          <a:lstStyle/>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上课的时间</a:t>
            </a:r>
            <a:endParaRPr lang="en-US" altLang="zh-CN"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才能接受教育</a:t>
            </a:r>
            <a:endPar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p:txBody>
      </p:sp>
      <p:sp>
        <p:nvSpPr>
          <p:cNvPr id="5" name="矩形 4"/>
          <p:cNvSpPr/>
          <p:nvPr/>
        </p:nvSpPr>
        <p:spPr>
          <a:xfrm>
            <a:off x="3939243" y="2377683"/>
            <a:ext cx="1260000" cy="468000"/>
          </a:xfrm>
          <a:prstGeom prst="rect">
            <a:avLst/>
          </a:prstGeom>
          <a:solidFill>
            <a:schemeClr val="accent6">
              <a:lumMod val="40000"/>
              <a:lumOff val="60000"/>
            </a:schemeClr>
          </a:solidFill>
        </p:spPr>
        <p:txBody>
          <a:bodyPr wrap="square" anchor="ctr">
            <a:noAutofit/>
          </a:bodyPr>
          <a:lstStyle/>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老师在场</a:t>
            </a:r>
            <a:endParaRPr lang="en-US" altLang="zh-CN"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才能接受教育</a:t>
            </a:r>
            <a:endPar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p:txBody>
      </p:sp>
      <p:sp>
        <p:nvSpPr>
          <p:cNvPr id="6" name="矩形 5"/>
          <p:cNvSpPr/>
          <p:nvPr/>
        </p:nvSpPr>
        <p:spPr>
          <a:xfrm>
            <a:off x="5614537" y="2377683"/>
            <a:ext cx="1260000" cy="468000"/>
          </a:xfrm>
          <a:prstGeom prst="rect">
            <a:avLst/>
          </a:prstGeom>
          <a:solidFill>
            <a:schemeClr val="accent6">
              <a:lumMod val="40000"/>
              <a:lumOff val="60000"/>
            </a:schemeClr>
          </a:solidFill>
        </p:spPr>
        <p:txBody>
          <a:bodyPr wrap="square" anchor="ctr">
            <a:noAutofit/>
          </a:bodyPr>
          <a:lstStyle/>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同年学生接受</a:t>
            </a:r>
            <a:endParaRPr lang="en-US" altLang="zh-CN"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同等程度的教育</a:t>
            </a:r>
            <a:endPar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p:txBody>
      </p:sp>
      <p:sp>
        <p:nvSpPr>
          <p:cNvPr id="7" name="Rectangle 1"/>
          <p:cNvSpPr>
            <a:spLocks noChangeArrowheads="1"/>
          </p:cNvSpPr>
          <p:nvPr/>
        </p:nvSpPr>
        <p:spPr bwMode="auto">
          <a:xfrm>
            <a:off x="7289833" y="2377683"/>
            <a:ext cx="1260000" cy="468000"/>
          </a:xfrm>
          <a:prstGeom prst="rect">
            <a:avLst/>
          </a:prstGeom>
          <a:solidFill>
            <a:schemeClr val="accent6">
              <a:lumMod val="40000"/>
              <a:lumOff val="60000"/>
            </a:schemeClr>
          </a:solidFill>
          <a:ln w="9525">
            <a:noFill/>
            <a:miter lim="800000"/>
          </a:ln>
          <a:effectLst/>
        </p:spPr>
        <p:txBody>
          <a:bodyPr vert="horz" wrap="square" lIns="91440" tIns="45720" rIns="91440" bIns="45720" numCol="1" anchor="ctr" anchorCtr="0" compatLnSpc="1">
            <a:noAutofit/>
          </a:bodyPr>
          <a:lstStyle/>
          <a:p>
            <a:pPr algn="ctr" eaLnBrk="0" hangingPunct="0"/>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边远地区无法接受</a:t>
            </a:r>
            <a:endParaRPr lang="en-US" altLang="zh-CN" sz="1050" dirty="0" smtClean="0">
              <a:solidFill>
                <a:srgbClr val="000000"/>
              </a:solidFill>
              <a:latin typeface="微软雅黑" panose="020B0503020204020204" charset="-122"/>
              <a:ea typeface="微软雅黑" panose="020B0503020204020204" charset="-122"/>
              <a:cs typeface="Times New Roman" panose="02020603050405020304" pitchFamily="18" charset="0"/>
            </a:endParaRPr>
          </a:p>
          <a:p>
            <a:pPr algn="ctr" eaLnBrk="0" hangingPunct="0"/>
            <a:r>
              <a:rPr lang="zh-CN" altLang="en-US" sz="1050" dirty="0" smtClean="0">
                <a:solidFill>
                  <a:srgbClr val="000000"/>
                </a:solidFill>
                <a:latin typeface="微软雅黑" panose="020B0503020204020204" charset="-122"/>
                <a:ea typeface="微软雅黑" panose="020B0503020204020204" charset="-122"/>
                <a:cs typeface="Times New Roman" panose="02020603050405020304" pitchFamily="18" charset="0"/>
              </a:rPr>
              <a:t>高质量的教育</a:t>
            </a:r>
            <a:endParaRPr lang="zh-CN" altLang="en-US" sz="1050" dirty="0" smtClean="0">
              <a:solidFill>
                <a:srgbClr val="000000"/>
              </a:solidFill>
              <a:latin typeface="微软雅黑" panose="020B0503020204020204" charset="-122"/>
              <a:ea typeface="微软雅黑" panose="020B0503020204020204" charset="-122"/>
            </a:endParaRPr>
          </a:p>
        </p:txBody>
      </p:sp>
      <p:sp>
        <p:nvSpPr>
          <p:cNvPr id="8" name="矩形 7"/>
          <p:cNvSpPr/>
          <p:nvPr/>
        </p:nvSpPr>
        <p:spPr>
          <a:xfrm>
            <a:off x="575556" y="3291830"/>
            <a:ext cx="1260000" cy="468000"/>
          </a:xfrm>
          <a:prstGeom prst="rect">
            <a:avLst/>
          </a:prstGeom>
          <a:solidFill>
            <a:schemeClr val="accent1"/>
          </a:solidFill>
        </p:spPr>
        <p:txBody>
          <a:bodyPr wrap="none" anchor="ctr">
            <a:noAutofit/>
          </a:bodyPr>
          <a:lstStyle/>
          <a:p>
            <a:pPr algn="ctr"/>
            <a:r>
              <a:rPr lang="zh-CN" altLang="en-US" sz="1200" b="1" dirty="0" smtClean="0">
                <a:solidFill>
                  <a:srgbClr val="FFFFFF"/>
                </a:solidFill>
                <a:latin typeface="微软雅黑" panose="020B0503020204020204" charset="-122"/>
                <a:ea typeface="微软雅黑" panose="020B0503020204020204" charset="-122"/>
                <a:cs typeface="Times New Roman" panose="02020603050405020304" pitchFamily="18" charset="0"/>
              </a:rPr>
              <a:t>任何地点</a:t>
            </a:r>
            <a:endParaRPr lang="en-US" altLang="zh-CN" sz="1200" b="1" dirty="0" smtClean="0">
              <a:solidFill>
                <a:srgbClr val="FFFFFF"/>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1200" b="1" dirty="0" smtClean="0">
                <a:solidFill>
                  <a:srgbClr val="FFFFFF"/>
                </a:solidFill>
                <a:latin typeface="微软雅黑" panose="020B0503020204020204" charset="-122"/>
                <a:ea typeface="微软雅黑" panose="020B0503020204020204" charset="-122"/>
                <a:cs typeface="Times New Roman" panose="02020603050405020304" pitchFamily="18" charset="0"/>
              </a:rPr>
              <a:t>接受教育</a:t>
            </a:r>
            <a:endParaRPr lang="zh-CN" altLang="en-US" sz="1200" b="1" dirty="0">
              <a:solidFill>
                <a:srgbClr val="FFFFFF"/>
              </a:solidFill>
              <a:latin typeface="微软雅黑" panose="020B0503020204020204" charset="-122"/>
              <a:ea typeface="微软雅黑" panose="020B0503020204020204" charset="-122"/>
            </a:endParaRPr>
          </a:p>
        </p:txBody>
      </p:sp>
      <p:sp>
        <p:nvSpPr>
          <p:cNvPr id="9" name="矩形 8"/>
          <p:cNvSpPr/>
          <p:nvPr/>
        </p:nvSpPr>
        <p:spPr>
          <a:xfrm>
            <a:off x="2250851" y="3291830"/>
            <a:ext cx="1260000" cy="468000"/>
          </a:xfrm>
          <a:prstGeom prst="rect">
            <a:avLst/>
          </a:prstGeom>
          <a:solidFill>
            <a:schemeClr val="accent1"/>
          </a:solidFill>
        </p:spPr>
        <p:txBody>
          <a:bodyPr wrap="none" anchor="ctr">
            <a:noAutofit/>
          </a:bodyPr>
          <a:lstStyle/>
          <a:p>
            <a:pPr algn="ctr"/>
            <a:r>
              <a:rPr lang="zh-CN" altLang="en-US" sz="1200" b="1" dirty="0" smtClean="0">
                <a:solidFill>
                  <a:srgbClr val="FFFFFF"/>
                </a:solidFill>
                <a:latin typeface="微软雅黑" panose="020B0503020204020204" charset="-122"/>
                <a:ea typeface="微软雅黑" panose="020B0503020204020204" charset="-122"/>
                <a:cs typeface="Times New Roman" panose="02020603050405020304" pitchFamily="18" charset="0"/>
              </a:rPr>
              <a:t>任何时间</a:t>
            </a:r>
            <a:endParaRPr lang="en-US" altLang="zh-CN" sz="1200" b="1" dirty="0" smtClean="0">
              <a:solidFill>
                <a:srgbClr val="FFFFFF"/>
              </a:solidFill>
              <a:latin typeface="微软雅黑" panose="020B0503020204020204" charset="-122"/>
              <a:ea typeface="微软雅黑" panose="020B0503020204020204" charset="-122"/>
              <a:cs typeface="Times New Roman" panose="02020603050405020304" pitchFamily="18" charset="0"/>
            </a:endParaRPr>
          </a:p>
          <a:p>
            <a:pPr algn="ctr"/>
            <a:r>
              <a:rPr lang="zh-CN" altLang="en-US" sz="1200" b="1" dirty="0" smtClean="0">
                <a:solidFill>
                  <a:srgbClr val="FFFFFF"/>
                </a:solidFill>
                <a:latin typeface="微软雅黑" panose="020B0503020204020204" charset="-122"/>
                <a:ea typeface="微软雅黑" panose="020B0503020204020204" charset="-122"/>
                <a:cs typeface="Times New Roman" panose="02020603050405020304" pitchFamily="18" charset="0"/>
              </a:rPr>
              <a:t>接受教育</a:t>
            </a:r>
            <a:endParaRPr lang="zh-CN" altLang="en-US" sz="1200" b="1" dirty="0">
              <a:solidFill>
                <a:srgbClr val="FFFFFF"/>
              </a:solidFill>
              <a:latin typeface="微软雅黑" panose="020B0503020204020204" charset="-122"/>
              <a:ea typeface="微软雅黑" panose="020B0503020204020204" charset="-122"/>
            </a:endParaRPr>
          </a:p>
        </p:txBody>
      </p:sp>
      <p:sp>
        <p:nvSpPr>
          <p:cNvPr id="10" name="矩形 9"/>
          <p:cNvSpPr/>
          <p:nvPr/>
        </p:nvSpPr>
        <p:spPr>
          <a:xfrm>
            <a:off x="3926146" y="3291830"/>
            <a:ext cx="1260000" cy="468000"/>
          </a:xfrm>
          <a:prstGeom prst="rect">
            <a:avLst/>
          </a:prstGeom>
          <a:solidFill>
            <a:schemeClr val="accent1"/>
          </a:solidFill>
        </p:spPr>
        <p:txBody>
          <a:bodyPr wrap="none" anchor="ctr">
            <a:noAutofit/>
          </a:bodyPr>
          <a:lstStyle/>
          <a:p>
            <a:pPr algn="ctr"/>
            <a:r>
              <a:rPr lang="zh-CN" altLang="en-US" sz="1200" b="1" dirty="0" smtClean="0">
                <a:solidFill>
                  <a:srgbClr val="FFFFFF"/>
                </a:solidFill>
                <a:latin typeface="微软雅黑" panose="020B0503020204020204" charset="-122"/>
                <a:ea typeface="微软雅黑" panose="020B0503020204020204" charset="-122"/>
                <a:cs typeface="Times New Roman" panose="02020603050405020304" pitchFamily="18" charset="0"/>
              </a:rPr>
              <a:t>自主学习</a:t>
            </a:r>
            <a:endParaRPr lang="zh-CN" altLang="en-US" sz="1200" b="1" dirty="0">
              <a:solidFill>
                <a:srgbClr val="FFFFFF"/>
              </a:solidFill>
              <a:latin typeface="微软雅黑" panose="020B0503020204020204" charset="-122"/>
              <a:ea typeface="微软雅黑" panose="020B0503020204020204" charset="-122"/>
            </a:endParaRPr>
          </a:p>
        </p:txBody>
      </p:sp>
      <p:sp>
        <p:nvSpPr>
          <p:cNvPr id="11" name="矩形 10"/>
          <p:cNvSpPr/>
          <p:nvPr/>
        </p:nvSpPr>
        <p:spPr>
          <a:xfrm>
            <a:off x="5601441" y="3291830"/>
            <a:ext cx="1260000" cy="468000"/>
          </a:xfrm>
          <a:prstGeom prst="rect">
            <a:avLst/>
          </a:prstGeom>
          <a:solidFill>
            <a:schemeClr val="accent1"/>
          </a:solidFill>
        </p:spPr>
        <p:txBody>
          <a:bodyPr wrap="none" anchor="ctr">
            <a:noAutofit/>
          </a:bodyPr>
          <a:lstStyle/>
          <a:p>
            <a:pPr algn="ctr"/>
            <a:r>
              <a:rPr lang="zh-CN" altLang="en-US" sz="1200" b="1" dirty="0" smtClean="0">
                <a:solidFill>
                  <a:srgbClr val="FFFFFF"/>
                </a:solidFill>
                <a:latin typeface="微软雅黑" panose="020B0503020204020204" charset="-122"/>
                <a:ea typeface="微软雅黑" panose="020B0503020204020204" charset="-122"/>
                <a:cs typeface="Times New Roman" panose="02020603050405020304" pitchFamily="18" charset="0"/>
              </a:rPr>
              <a:t>个性化学习</a:t>
            </a:r>
            <a:endParaRPr lang="zh-CN" altLang="en-US" sz="1200" b="1" dirty="0">
              <a:solidFill>
                <a:srgbClr val="FFFFFF"/>
              </a:solidFill>
              <a:latin typeface="微软雅黑" panose="020B0503020204020204" charset="-122"/>
              <a:ea typeface="微软雅黑" panose="020B0503020204020204" charset="-122"/>
            </a:endParaRPr>
          </a:p>
        </p:txBody>
      </p:sp>
      <p:sp>
        <p:nvSpPr>
          <p:cNvPr id="12" name="矩形 11"/>
          <p:cNvSpPr/>
          <p:nvPr/>
        </p:nvSpPr>
        <p:spPr>
          <a:xfrm>
            <a:off x="7276734" y="3291830"/>
            <a:ext cx="1260000" cy="468000"/>
          </a:xfrm>
          <a:prstGeom prst="rect">
            <a:avLst/>
          </a:prstGeom>
          <a:solidFill>
            <a:schemeClr val="accent1"/>
          </a:solidFill>
        </p:spPr>
        <p:txBody>
          <a:bodyPr wrap="square" anchor="ctr">
            <a:noAutofit/>
          </a:bodyPr>
          <a:lstStyle/>
          <a:p>
            <a:pPr algn="ctr"/>
            <a:r>
              <a:rPr lang="zh-CN" altLang="en-US" sz="1200" b="1" dirty="0" smtClean="0">
                <a:solidFill>
                  <a:srgbClr val="FFFFFF"/>
                </a:solidFill>
                <a:latin typeface="微软雅黑" panose="020B0503020204020204" charset="-122"/>
                <a:ea typeface="微软雅黑" panose="020B0503020204020204" charset="-122"/>
              </a:rPr>
              <a:t>优质教育</a:t>
            </a:r>
            <a:endParaRPr lang="en-US" altLang="zh-CN" sz="1200" b="1" dirty="0" smtClean="0">
              <a:solidFill>
                <a:srgbClr val="FFFFFF"/>
              </a:solidFill>
              <a:latin typeface="微软雅黑" panose="020B0503020204020204" charset="-122"/>
              <a:ea typeface="微软雅黑" panose="020B0503020204020204" charset="-122"/>
            </a:endParaRPr>
          </a:p>
          <a:p>
            <a:pPr algn="ctr"/>
            <a:r>
              <a:rPr lang="zh-CN" altLang="en-US" sz="1200" b="1" dirty="0" smtClean="0">
                <a:solidFill>
                  <a:srgbClr val="FFFFFF"/>
                </a:solidFill>
                <a:latin typeface="微软雅黑" panose="020B0503020204020204" charset="-122"/>
                <a:ea typeface="微软雅黑" panose="020B0503020204020204" charset="-122"/>
              </a:rPr>
              <a:t>资源共享</a:t>
            </a:r>
            <a:endParaRPr lang="zh-CN" altLang="en-US" sz="1200" b="1" dirty="0">
              <a:solidFill>
                <a:srgbClr val="FFFFFF"/>
              </a:solidFill>
              <a:latin typeface="微软雅黑" panose="020B0503020204020204" charset="-122"/>
              <a:ea typeface="微软雅黑" panose="020B0503020204020204" charset="-122"/>
            </a:endParaRPr>
          </a:p>
        </p:txBody>
      </p:sp>
      <p:sp>
        <p:nvSpPr>
          <p:cNvPr id="13" name="虚尾箭头 12"/>
          <p:cNvSpPr/>
          <p:nvPr/>
        </p:nvSpPr>
        <p:spPr bwMode="auto">
          <a:xfrm rot="5400000">
            <a:off x="1043836" y="2895806"/>
            <a:ext cx="360040" cy="360000"/>
          </a:xfrm>
          <a:prstGeom prst="stripedRightArrow">
            <a:avLst/>
          </a:prstGeom>
          <a:solidFill>
            <a:schemeClr val="accent6">
              <a:lumMod val="75000"/>
            </a:schemeClr>
          </a:solid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4" name="虚尾箭头 13"/>
          <p:cNvSpPr/>
          <p:nvPr/>
        </p:nvSpPr>
        <p:spPr bwMode="auto">
          <a:xfrm rot="5400000">
            <a:off x="2718022" y="2895806"/>
            <a:ext cx="360040" cy="360000"/>
          </a:xfrm>
          <a:prstGeom prst="stripedRightArrow">
            <a:avLst/>
          </a:prstGeom>
          <a:solidFill>
            <a:schemeClr val="accent6">
              <a:lumMod val="75000"/>
            </a:schemeClr>
          </a:solid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5" name="虚尾箭头 14"/>
          <p:cNvSpPr/>
          <p:nvPr/>
        </p:nvSpPr>
        <p:spPr bwMode="auto">
          <a:xfrm rot="5400000">
            <a:off x="4392208" y="2895806"/>
            <a:ext cx="360040" cy="360000"/>
          </a:xfrm>
          <a:prstGeom prst="stripedRightArrow">
            <a:avLst/>
          </a:prstGeom>
          <a:solidFill>
            <a:schemeClr val="accent6">
              <a:lumMod val="75000"/>
            </a:schemeClr>
          </a:solid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Arial" panose="020B0604020202020204" pitchFamily="34" charset="0"/>
              <a:ea typeface="宋体" panose="02010600030101010101" pitchFamily="2" charset="-122"/>
            </a:endParaRPr>
          </a:p>
        </p:txBody>
      </p:sp>
      <p:sp>
        <p:nvSpPr>
          <p:cNvPr id="16" name="虚尾箭头 15"/>
          <p:cNvSpPr/>
          <p:nvPr/>
        </p:nvSpPr>
        <p:spPr bwMode="auto">
          <a:xfrm rot="5400000">
            <a:off x="6066394" y="2895806"/>
            <a:ext cx="360040" cy="360000"/>
          </a:xfrm>
          <a:prstGeom prst="stripedRightArrow">
            <a:avLst/>
          </a:prstGeom>
          <a:solidFill>
            <a:schemeClr val="accent6">
              <a:lumMod val="75000"/>
            </a:schemeClr>
          </a:solid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17" name="虚尾箭头 16"/>
          <p:cNvSpPr/>
          <p:nvPr/>
        </p:nvSpPr>
        <p:spPr bwMode="auto">
          <a:xfrm rot="5400000">
            <a:off x="7740580" y="2895806"/>
            <a:ext cx="360040" cy="360000"/>
          </a:xfrm>
          <a:prstGeom prst="stripedRightArrow">
            <a:avLst/>
          </a:prstGeom>
          <a:solidFill>
            <a:schemeClr val="accent6">
              <a:lumMod val="75000"/>
            </a:schemeClr>
          </a:solid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0" name="矩形 19"/>
          <p:cNvSpPr/>
          <p:nvPr/>
        </p:nvSpPr>
        <p:spPr>
          <a:xfrm>
            <a:off x="395288" y="4066422"/>
            <a:ext cx="8353425" cy="341532"/>
          </a:xfrm>
          <a:prstGeom prst="rect">
            <a:avLst/>
          </a:prstGeom>
          <a:solidFill>
            <a:schemeClr val="accent6">
              <a:lumMod val="40000"/>
              <a:lumOff val="60000"/>
            </a:schemeClr>
          </a:solidFill>
        </p:spPr>
        <p:txBody>
          <a:bodyPr wrap="square" anchor="ctr">
            <a:noAutofit/>
          </a:bodyPr>
          <a:lstStyle/>
          <a:p>
            <a:pPr algn="ctr" eaLnBrk="0" hangingPunct="0"/>
            <a:r>
              <a:rPr lang="zh-CN" altLang="en-US" sz="1400" dirty="0" smtClean="0">
                <a:solidFill>
                  <a:srgbClr val="990000"/>
                </a:solidFill>
                <a:latin typeface="微软雅黑" panose="020B0503020204020204" charset="-122"/>
                <a:ea typeface="微软雅黑" panose="020B0503020204020204" charset="-122"/>
              </a:rPr>
              <a:t>现代教育发展呼唤教育的</a:t>
            </a:r>
            <a:r>
              <a:rPr lang="zh-CN" altLang="en-US" b="1" i="1" dirty="0" smtClean="0">
                <a:solidFill>
                  <a:srgbClr val="990000"/>
                </a:solidFill>
                <a:latin typeface="微软雅黑" panose="020B0503020204020204" charset="-122"/>
                <a:ea typeface="微软雅黑" panose="020B0503020204020204" charset="-122"/>
              </a:rPr>
              <a:t>信息化</a:t>
            </a:r>
            <a:endParaRPr lang="zh-CN" altLang="en-US" b="1" i="1" dirty="0" smtClean="0">
              <a:solidFill>
                <a:srgbClr val="990000"/>
              </a:solidFill>
              <a:latin typeface="微软雅黑" panose="020B0503020204020204" charset="-122"/>
              <a:ea typeface="微软雅黑" panose="020B0503020204020204" charset="-122"/>
            </a:endParaRPr>
          </a:p>
        </p:txBody>
      </p:sp>
      <p:pic>
        <p:nvPicPr>
          <p:cNvPr id="21" name="Picture 1" descr="E:\行业解决方案－政府\图库\教育2\wavebreak98645.jpg"/>
          <p:cNvPicPr>
            <a:picLocks noChangeAspect="1" noChangeArrowheads="1"/>
          </p:cNvPicPr>
          <p:nvPr/>
        </p:nvPicPr>
        <p:blipFill>
          <a:blip r:embed="rId1" cstate="print"/>
          <a:srcRect/>
          <a:stretch>
            <a:fillRect/>
          </a:stretch>
        </p:blipFill>
        <p:spPr bwMode="auto">
          <a:xfrm>
            <a:off x="3959932" y="1203599"/>
            <a:ext cx="1260000" cy="948147"/>
          </a:xfrm>
          <a:prstGeom prst="roundRect">
            <a:avLst>
              <a:gd name="adj" fmla="val 8594"/>
            </a:avLst>
          </a:prstGeom>
          <a:solidFill>
            <a:srgbClr val="FFFFFF">
              <a:shade val="85000"/>
            </a:srgbClr>
          </a:solidFill>
          <a:ln>
            <a:noFill/>
          </a:ln>
          <a:effectLst/>
        </p:spPr>
      </p:pic>
      <p:pic>
        <p:nvPicPr>
          <p:cNvPr id="22" name="Picture 3" descr="E:\行业解决方案－政府\图库\教育\42-17318015.jpg"/>
          <p:cNvPicPr>
            <a:picLocks noChangeAspect="1" noChangeArrowheads="1"/>
          </p:cNvPicPr>
          <p:nvPr/>
        </p:nvPicPr>
        <p:blipFill>
          <a:blip r:embed="rId2" cstate="print"/>
          <a:srcRect/>
          <a:stretch>
            <a:fillRect/>
          </a:stretch>
        </p:blipFill>
        <p:spPr bwMode="auto">
          <a:xfrm>
            <a:off x="2253273" y="1212978"/>
            <a:ext cx="1260000" cy="929388"/>
          </a:xfrm>
          <a:prstGeom prst="roundRect">
            <a:avLst>
              <a:gd name="adj" fmla="val 8594"/>
            </a:avLst>
          </a:prstGeom>
          <a:solidFill>
            <a:srgbClr val="FFFFFF">
              <a:shade val="85000"/>
            </a:srgbClr>
          </a:solidFill>
          <a:ln>
            <a:noFill/>
          </a:ln>
          <a:effectLst/>
        </p:spPr>
      </p:pic>
      <p:pic>
        <p:nvPicPr>
          <p:cNvPr id="23" name="Picture 2" descr="E:\行业解决方案－政府\图库\教育\上课.jpg"/>
          <p:cNvPicPr>
            <a:picLocks noChangeArrowheads="1"/>
          </p:cNvPicPr>
          <p:nvPr/>
        </p:nvPicPr>
        <p:blipFill>
          <a:blip r:embed="rId3" cstate="print"/>
          <a:srcRect/>
          <a:stretch>
            <a:fillRect/>
          </a:stretch>
        </p:blipFill>
        <p:spPr bwMode="auto">
          <a:xfrm>
            <a:off x="611700" y="1227672"/>
            <a:ext cx="1260000" cy="900000"/>
          </a:xfrm>
          <a:prstGeom prst="roundRect">
            <a:avLst>
              <a:gd name="adj" fmla="val 8594"/>
            </a:avLst>
          </a:prstGeom>
          <a:solidFill>
            <a:srgbClr val="FFFFFF">
              <a:shade val="85000"/>
            </a:srgbClr>
          </a:solidFill>
          <a:ln>
            <a:noFill/>
          </a:ln>
          <a:effectLst/>
        </p:spPr>
      </p:pic>
      <p:pic>
        <p:nvPicPr>
          <p:cNvPr id="24" name="Picture 4" descr="E:\行业解决方案－政府\图库\教育\mf700-00523357.jpg"/>
          <p:cNvPicPr>
            <a:picLocks noChangeAspect="1" noChangeArrowheads="1"/>
          </p:cNvPicPr>
          <p:nvPr/>
        </p:nvPicPr>
        <p:blipFill>
          <a:blip r:embed="rId4" cstate="print"/>
          <a:srcRect/>
          <a:stretch>
            <a:fillRect/>
          </a:stretch>
        </p:blipFill>
        <p:spPr bwMode="auto">
          <a:xfrm>
            <a:off x="5605447" y="1221927"/>
            <a:ext cx="1260000" cy="911490"/>
          </a:xfrm>
          <a:prstGeom prst="roundRect">
            <a:avLst>
              <a:gd name="adj" fmla="val 8594"/>
            </a:avLst>
          </a:prstGeom>
          <a:solidFill>
            <a:srgbClr val="FFFFFF">
              <a:shade val="85000"/>
            </a:srgbClr>
          </a:solidFill>
          <a:ln>
            <a:noFill/>
          </a:ln>
          <a:effectLst/>
        </p:spPr>
      </p:pic>
      <p:pic>
        <p:nvPicPr>
          <p:cNvPr id="25" name="Picture 1" descr="E:\行业解决方案－政府\图库\教育\u=1299217887,884155916&amp;fm=51&amp;gp=0.jpg"/>
          <p:cNvPicPr>
            <a:picLocks noChangeArrowheads="1"/>
          </p:cNvPicPr>
          <p:nvPr/>
        </p:nvPicPr>
        <p:blipFill>
          <a:blip r:embed="rId5" cstate="print"/>
          <a:srcRect/>
          <a:stretch>
            <a:fillRect/>
          </a:stretch>
        </p:blipFill>
        <p:spPr bwMode="auto">
          <a:xfrm>
            <a:off x="7308444" y="1227672"/>
            <a:ext cx="1260000" cy="900000"/>
          </a:xfrm>
          <a:prstGeom prst="roundRect">
            <a:avLst>
              <a:gd name="adj" fmla="val 8594"/>
            </a:avLst>
          </a:prstGeom>
          <a:solidFill>
            <a:srgbClr val="FFFFFF">
              <a:shade val="85000"/>
            </a:srgbClr>
          </a:solidFill>
          <a:ln>
            <a:noFill/>
          </a:ln>
          <a:effectLst/>
        </p:spPr>
      </p:pic>
    </p:spTree>
  </p:cSld>
  <p:clrMapOvr>
    <a:masterClrMapping/>
  </p:clrMapOvr>
  <p:transition advClick="0" advTm="8000">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标题 13"/>
          <p:cNvSpPr>
            <a:spLocks noGrp="1"/>
          </p:cNvSpPr>
          <p:nvPr>
            <p:ph type="title"/>
          </p:nvPr>
        </p:nvSpPr>
        <p:spPr/>
        <p:txBody>
          <a:bodyPr/>
          <a:lstStyle/>
          <a:p>
            <a:r>
              <a:rPr lang="zh-CN" altLang="en-US" dirty="0" smtClean="0"/>
              <a:t>上海中学桌面云系统</a:t>
            </a:r>
            <a:endParaRPr lang="zh-CN" altLang="en-US" dirty="0"/>
          </a:p>
        </p:txBody>
      </p:sp>
      <p:grpSp>
        <p:nvGrpSpPr>
          <p:cNvPr id="2" name="组合 14"/>
          <p:cNvGrpSpPr/>
          <p:nvPr/>
        </p:nvGrpSpPr>
        <p:grpSpPr>
          <a:xfrm>
            <a:off x="496859" y="824450"/>
            <a:ext cx="5002813" cy="3813813"/>
            <a:chOff x="695622" y="824448"/>
            <a:chExt cx="4782232" cy="3521095"/>
          </a:xfrm>
        </p:grpSpPr>
        <p:sp>
          <p:nvSpPr>
            <p:cNvPr id="5" name="Rectangle 10"/>
            <p:cNvSpPr>
              <a:spLocks noChangeArrowheads="1"/>
            </p:cNvSpPr>
            <p:nvPr/>
          </p:nvSpPr>
          <p:spPr bwMode="auto">
            <a:xfrm>
              <a:off x="695622" y="1986903"/>
              <a:ext cx="4782232" cy="1121632"/>
            </a:xfrm>
            <a:prstGeom prst="roundRect">
              <a:avLst>
                <a:gd name="adj" fmla="val 7589"/>
              </a:avLst>
            </a:prstGeom>
            <a:solidFill>
              <a:schemeClr val="accent6">
                <a:lumMod val="60000"/>
                <a:lumOff val="40000"/>
              </a:schemeClr>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kern="0" dirty="0">
                <a:solidFill>
                  <a:srgbClr val="000000"/>
                </a:solidFill>
                <a:latin typeface="FrutigerNext LT Regular"/>
              </a:endParaRPr>
            </a:p>
          </p:txBody>
        </p:sp>
        <p:sp>
          <p:nvSpPr>
            <p:cNvPr id="6" name="Rectangle 10"/>
            <p:cNvSpPr>
              <a:spLocks noChangeArrowheads="1"/>
            </p:cNvSpPr>
            <p:nvPr/>
          </p:nvSpPr>
          <p:spPr bwMode="auto">
            <a:xfrm>
              <a:off x="695622" y="3281585"/>
              <a:ext cx="4782232" cy="1063958"/>
            </a:xfrm>
            <a:prstGeom prst="roundRect">
              <a:avLst>
                <a:gd name="adj" fmla="val 7589"/>
              </a:avLst>
            </a:prstGeom>
            <a:solidFill>
              <a:schemeClr val="accent6">
                <a:lumMod val="60000"/>
                <a:lumOff val="40000"/>
              </a:schemeClr>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kern="0" dirty="0">
                <a:solidFill>
                  <a:srgbClr val="000000"/>
                </a:solidFill>
                <a:latin typeface="FrutigerNext LT Regular"/>
              </a:endParaRPr>
            </a:p>
          </p:txBody>
        </p:sp>
        <p:sp>
          <p:nvSpPr>
            <p:cNvPr id="7" name="Rectangle 10"/>
            <p:cNvSpPr>
              <a:spLocks noChangeArrowheads="1"/>
            </p:cNvSpPr>
            <p:nvPr/>
          </p:nvSpPr>
          <p:spPr bwMode="auto">
            <a:xfrm>
              <a:off x="695622" y="824448"/>
              <a:ext cx="4782232" cy="1040672"/>
            </a:xfrm>
            <a:prstGeom prst="roundRect">
              <a:avLst>
                <a:gd name="adj" fmla="val 7589"/>
              </a:avLst>
            </a:prstGeom>
            <a:solidFill>
              <a:schemeClr val="accent6">
                <a:lumMod val="60000"/>
                <a:lumOff val="40000"/>
              </a:schemeClr>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kern="0" dirty="0">
                <a:solidFill>
                  <a:srgbClr val="000000"/>
                </a:solidFill>
                <a:latin typeface="FrutigerNext LT Regular"/>
              </a:endParaRPr>
            </a:p>
          </p:txBody>
        </p:sp>
      </p:grpSp>
      <p:pic>
        <p:nvPicPr>
          <p:cNvPr id="13" name="Picture 2" descr="http://upload.wikimedia.org/wikipedia/commons/thumb/9/9f/Telef%C3%B3nica_-_Gran_V%C3%ADa_28_-_Madrid.jpg/250px-Telef%C3%B3nica_-_Gran_V%C3%ADa_28_-_Madrid.jpg">
            <a:hlinkClick r:id="rId1"/>
          </p:cNvPr>
          <p:cNvPicPr>
            <a:picLocks noChangeAspect="1" noChangeArrowheads="1"/>
          </p:cNvPicPr>
          <p:nvPr/>
        </p:nvPicPr>
        <p:blipFill>
          <a:blip r:embed="rId2" cstate="print"/>
          <a:stretch>
            <a:fillRect/>
          </a:stretch>
        </p:blipFill>
        <p:spPr bwMode="auto">
          <a:xfrm>
            <a:off x="5751320" y="896026"/>
            <a:ext cx="3008118" cy="3393110"/>
          </a:xfrm>
          <a:prstGeom prst="roundRect">
            <a:avLst>
              <a:gd name="adj" fmla="val 3391"/>
            </a:avLst>
          </a:prstGeom>
          <a:solidFill>
            <a:srgbClr val="C9F49E"/>
          </a:solidFill>
          <a:ln>
            <a:noFill/>
          </a:ln>
          <a:effectLst>
            <a:outerShdw blurRad="50800" dist="38100" dir="2700000" algn="tl" rotWithShape="0">
              <a:prstClr val="black">
                <a:alpha val="40000"/>
              </a:prstClr>
            </a:outerShdw>
          </a:effectLst>
        </p:spPr>
      </p:pic>
      <p:sp>
        <p:nvSpPr>
          <p:cNvPr id="16" name="矩形 15"/>
          <p:cNvSpPr/>
          <p:nvPr/>
        </p:nvSpPr>
        <p:spPr>
          <a:xfrm>
            <a:off x="602668" y="765814"/>
            <a:ext cx="1846029" cy="276999"/>
          </a:xfrm>
          <a:prstGeom prst="rect">
            <a:avLst/>
          </a:prstGeom>
        </p:spPr>
        <p:txBody>
          <a:bodyPr wrap="square">
            <a:spAutoFit/>
          </a:bodyPr>
          <a:lstStyle/>
          <a:p>
            <a:pPr defTabSz="798195" eaLnBrk="0" hangingPunct="0">
              <a:buClr>
                <a:srgbClr val="000000"/>
              </a:buClr>
              <a:buSzPct val="70000"/>
            </a:pPr>
            <a:r>
              <a:rPr lang="zh-CN" altLang="en-US" sz="1200" b="1" dirty="0" smtClean="0">
                <a:solidFill>
                  <a:srgbClr val="990000"/>
                </a:solidFill>
                <a:latin typeface="FrutigerNext LT Regular" pitchFamily="34" charset="0"/>
                <a:ea typeface="华文细黑" pitchFamily="2" charset="-122"/>
                <a:cs typeface="Arial" panose="020B0604020202020204" pitchFamily="34" charset="0"/>
              </a:rPr>
              <a:t>客户需求</a:t>
            </a:r>
            <a:endParaRPr lang="zh-CN" altLang="en-US" sz="1200" b="1" dirty="0">
              <a:solidFill>
                <a:srgbClr val="990000"/>
              </a:solidFill>
              <a:latin typeface="FrutigerNext LT Regular" pitchFamily="34" charset="0"/>
              <a:ea typeface="华文细黑" pitchFamily="2" charset="-122"/>
              <a:cs typeface="Arial" panose="020B0604020202020204" pitchFamily="34" charset="0"/>
            </a:endParaRPr>
          </a:p>
        </p:txBody>
      </p:sp>
      <p:sp>
        <p:nvSpPr>
          <p:cNvPr id="17" name="矩形 16"/>
          <p:cNvSpPr/>
          <p:nvPr/>
        </p:nvSpPr>
        <p:spPr>
          <a:xfrm>
            <a:off x="615909" y="2020633"/>
            <a:ext cx="1529835" cy="276999"/>
          </a:xfrm>
          <a:prstGeom prst="rect">
            <a:avLst/>
          </a:prstGeom>
        </p:spPr>
        <p:txBody>
          <a:bodyPr wrap="square">
            <a:spAutoFit/>
          </a:bodyPr>
          <a:lstStyle/>
          <a:p>
            <a:pPr defTabSz="798195" eaLnBrk="0" hangingPunct="0">
              <a:buClr>
                <a:srgbClr val="000000"/>
              </a:buClr>
              <a:buSzPct val="70000"/>
            </a:pPr>
            <a:r>
              <a:rPr lang="zh-CN" altLang="en-US" sz="1200" b="1" dirty="0" smtClean="0">
                <a:solidFill>
                  <a:srgbClr val="990000"/>
                </a:solidFill>
                <a:latin typeface="FrutigerNext LT Regular" pitchFamily="34" charset="0"/>
                <a:ea typeface="华文细黑" pitchFamily="2" charset="-122"/>
                <a:cs typeface="Arial" panose="020B0604020202020204" pitchFamily="34" charset="0"/>
              </a:rPr>
              <a:t>解决方案</a:t>
            </a:r>
            <a:endParaRPr lang="zh-CN" altLang="en-US" sz="1200" b="1" dirty="0">
              <a:solidFill>
                <a:srgbClr val="990000"/>
              </a:solidFill>
              <a:latin typeface="FrutigerNext LT Regular" pitchFamily="34" charset="0"/>
              <a:ea typeface="华文细黑" pitchFamily="2" charset="-122"/>
              <a:cs typeface="Arial" panose="020B0604020202020204" pitchFamily="34" charset="0"/>
            </a:endParaRPr>
          </a:p>
        </p:txBody>
      </p:sp>
      <p:sp>
        <p:nvSpPr>
          <p:cNvPr id="18" name="矩形 18"/>
          <p:cNvSpPr>
            <a:spLocks noChangeArrowheads="1"/>
          </p:cNvSpPr>
          <p:nvPr/>
        </p:nvSpPr>
        <p:spPr bwMode="auto">
          <a:xfrm>
            <a:off x="574120" y="3591556"/>
            <a:ext cx="4547974" cy="1015663"/>
          </a:xfrm>
          <a:prstGeom prst="rect">
            <a:avLst/>
          </a:prstGeom>
          <a:noFill/>
          <a:ln>
            <a:noFill/>
          </a:ln>
        </p:spPr>
        <p:txBody>
          <a:bodyPr wrap="square" lIns="0" tIns="0" rIns="0" bIns="0">
            <a:spAutoFit/>
          </a:bodyPr>
          <a:lstStyle/>
          <a:p>
            <a:pPr marL="180975" lvl="1"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tabLst>
                <a:tab pos="618490" algn="l"/>
              </a:tabLst>
              <a:defRPr/>
            </a:pPr>
            <a:r>
              <a:rPr lang="zh-CN" altLang="en-US" sz="1100" dirty="0" smtClean="0">
                <a:solidFill>
                  <a:srgbClr val="000000"/>
                </a:solidFill>
                <a:latin typeface="FrutigerNext LT Regular" pitchFamily="34" charset="0"/>
                <a:ea typeface="华文细黑"/>
              </a:rPr>
              <a:t>打造教育信息平台，共享教学资源</a:t>
            </a:r>
            <a:endParaRPr lang="zh-CN" altLang="en-US" sz="1100" dirty="0" smtClean="0">
              <a:solidFill>
                <a:srgbClr val="000000"/>
              </a:solidFill>
              <a:latin typeface="FrutigerNext LT Regular" pitchFamily="34" charset="0"/>
              <a:ea typeface="华文细黑"/>
            </a:endParaRPr>
          </a:p>
          <a:p>
            <a:pPr marL="180975" lvl="1"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tabLst>
                <a:tab pos="618490" algn="l"/>
              </a:tabLst>
              <a:defRPr/>
            </a:pPr>
            <a:r>
              <a:rPr lang="zh-CN" altLang="en-US" sz="1100" dirty="0" smtClean="0">
                <a:solidFill>
                  <a:srgbClr val="000000"/>
                </a:solidFill>
                <a:latin typeface="FrutigerNext LT Regular" pitchFamily="34" charset="0"/>
                <a:ea typeface="华文细黑"/>
              </a:rPr>
              <a:t>建设一流的数字图书馆，实现远程浏览和远程教学</a:t>
            </a:r>
            <a:endParaRPr lang="zh-CN" altLang="en-US" sz="1100" dirty="0" smtClean="0">
              <a:solidFill>
                <a:srgbClr val="000000"/>
              </a:solidFill>
              <a:latin typeface="FrutigerNext LT Regular" pitchFamily="34" charset="0"/>
              <a:ea typeface="华文细黑"/>
            </a:endParaRPr>
          </a:p>
          <a:p>
            <a:pPr marL="180975" lvl="1"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tabLst>
                <a:tab pos="618490" algn="l"/>
              </a:tabLst>
              <a:defRPr/>
            </a:pPr>
            <a:r>
              <a:rPr lang="zh-CN" altLang="en-US" sz="1100" dirty="0" smtClean="0">
                <a:solidFill>
                  <a:srgbClr val="000000"/>
                </a:solidFill>
                <a:latin typeface="FrutigerNext LT Regular" pitchFamily="34" charset="0"/>
                <a:ea typeface="华文细黑"/>
              </a:rPr>
              <a:t>计算机教室、办公室实现绿色办公，低能耗，无噪音</a:t>
            </a:r>
            <a:endParaRPr lang="zh-CN" altLang="en-US" sz="1100" dirty="0" smtClean="0">
              <a:solidFill>
                <a:srgbClr val="000000"/>
              </a:solidFill>
              <a:latin typeface="FrutigerNext LT Regular" pitchFamily="34" charset="0"/>
              <a:ea typeface="华文细黑"/>
            </a:endParaRPr>
          </a:p>
          <a:p>
            <a:pPr marL="180975" lvl="1"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tabLst>
                <a:tab pos="618490" algn="l"/>
              </a:tabLst>
              <a:defRPr/>
            </a:pPr>
            <a:r>
              <a:rPr lang="en-US" altLang="zh-CN" sz="1100" dirty="0" smtClean="0">
                <a:solidFill>
                  <a:srgbClr val="000000"/>
                </a:solidFill>
                <a:latin typeface="FrutigerNext LT Regular" pitchFamily="34" charset="0"/>
                <a:ea typeface="华文细黑"/>
              </a:rPr>
              <a:t>IT</a:t>
            </a:r>
            <a:r>
              <a:rPr lang="zh-CN" altLang="en-US" sz="1100" dirty="0" smtClean="0">
                <a:solidFill>
                  <a:srgbClr val="000000"/>
                </a:solidFill>
                <a:latin typeface="FrutigerNext LT Regular" pitchFamily="34" charset="0"/>
                <a:ea typeface="华文细黑"/>
              </a:rPr>
              <a:t>维护效率提升近</a:t>
            </a:r>
            <a:r>
              <a:rPr lang="en-US" altLang="zh-CN" sz="1100" dirty="0" smtClean="0">
                <a:solidFill>
                  <a:srgbClr val="000000"/>
                </a:solidFill>
                <a:latin typeface="FrutigerNext LT Regular" pitchFamily="34" charset="0"/>
                <a:ea typeface="华文细黑"/>
              </a:rPr>
              <a:t>10</a:t>
            </a:r>
            <a:r>
              <a:rPr lang="zh-CN" altLang="en-US" sz="1100" dirty="0" smtClean="0">
                <a:solidFill>
                  <a:srgbClr val="000000"/>
                </a:solidFill>
                <a:latin typeface="FrutigerNext LT Regular" pitchFamily="34" charset="0"/>
                <a:ea typeface="华文细黑"/>
              </a:rPr>
              <a:t>倍，轻松实现高效运维</a:t>
            </a:r>
            <a:endParaRPr lang="zh-CN" altLang="en-US" sz="1100" dirty="0" smtClean="0">
              <a:solidFill>
                <a:srgbClr val="000000"/>
              </a:solidFill>
              <a:latin typeface="FrutigerNext LT Regular" pitchFamily="34" charset="0"/>
              <a:ea typeface="华文细黑"/>
            </a:endParaRPr>
          </a:p>
        </p:txBody>
      </p:sp>
      <p:sp>
        <p:nvSpPr>
          <p:cNvPr id="19" name="矩形 18"/>
          <p:cNvSpPr/>
          <p:nvPr/>
        </p:nvSpPr>
        <p:spPr>
          <a:xfrm>
            <a:off x="642425" y="3383782"/>
            <a:ext cx="1880213" cy="276999"/>
          </a:xfrm>
          <a:prstGeom prst="rect">
            <a:avLst/>
          </a:prstGeom>
        </p:spPr>
        <p:txBody>
          <a:bodyPr wrap="square">
            <a:spAutoFit/>
          </a:bodyPr>
          <a:lstStyle/>
          <a:p>
            <a:pPr defTabSz="798195" eaLnBrk="0" hangingPunct="0">
              <a:buClr>
                <a:srgbClr val="000000"/>
              </a:buClr>
              <a:buSzPct val="70000"/>
            </a:pPr>
            <a:r>
              <a:rPr lang="zh-CN" altLang="en-US" sz="1200" b="1" dirty="0" smtClean="0">
                <a:solidFill>
                  <a:srgbClr val="990000"/>
                </a:solidFill>
                <a:latin typeface="FrutigerNext LT Regular" pitchFamily="34" charset="0"/>
                <a:ea typeface="华文细黑" pitchFamily="2" charset="-122"/>
                <a:cs typeface="Arial" panose="020B0604020202020204" pitchFamily="34" charset="0"/>
              </a:rPr>
              <a:t>客户价值</a:t>
            </a:r>
            <a:endParaRPr lang="zh-CN" altLang="en-US" sz="1200" b="1" dirty="0">
              <a:solidFill>
                <a:srgbClr val="990000"/>
              </a:solidFill>
              <a:latin typeface="FrutigerNext LT Regular" pitchFamily="34" charset="0"/>
              <a:ea typeface="华文细黑" pitchFamily="2" charset="-122"/>
              <a:cs typeface="Arial" panose="020B0604020202020204" pitchFamily="34" charset="0"/>
            </a:endParaRPr>
          </a:p>
        </p:txBody>
      </p:sp>
      <p:sp>
        <p:nvSpPr>
          <p:cNvPr id="20" name="矩形 18"/>
          <p:cNvSpPr>
            <a:spLocks noChangeArrowheads="1"/>
          </p:cNvSpPr>
          <p:nvPr/>
        </p:nvSpPr>
        <p:spPr bwMode="auto">
          <a:xfrm>
            <a:off x="566831" y="949001"/>
            <a:ext cx="4483040" cy="1015663"/>
          </a:xfrm>
          <a:prstGeom prst="rect">
            <a:avLst/>
          </a:prstGeom>
          <a:noFill/>
          <a:ln>
            <a:noFill/>
          </a:ln>
        </p:spPr>
        <p:txBody>
          <a:bodyPr wrap="square" lIns="0" tIns="0" rIns="0" bIns="0">
            <a:spAutoFit/>
          </a:bodyPr>
          <a:lstStyle/>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学校各部门之间信息化建设较分散，缺少统一资源平台</a:t>
            </a:r>
            <a:endParaRPr lang="zh-CN" altLang="en-US" sz="1100" dirty="0" smtClean="0">
              <a:solidFill>
                <a:srgbClr val="000000"/>
              </a:solidFill>
              <a:latin typeface="FrutigerNext LT Regular" pitchFamily="34" charset="0"/>
              <a:ea typeface="华文细黑" pitchFamily="2" charset="-122"/>
            </a:endParaRPr>
          </a:p>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增加安全性， 传统</a:t>
            </a:r>
            <a:r>
              <a:rPr lang="en-US" altLang="zh-CN" sz="1100" dirty="0" smtClean="0">
                <a:solidFill>
                  <a:srgbClr val="000000"/>
                </a:solidFill>
                <a:latin typeface="FrutigerNext LT Regular" pitchFamily="34" charset="0"/>
                <a:ea typeface="华文细黑" pitchFamily="2" charset="-122"/>
              </a:rPr>
              <a:t>PC</a:t>
            </a:r>
            <a:r>
              <a:rPr lang="zh-CN" altLang="en-US" sz="1100" dirty="0" smtClean="0">
                <a:solidFill>
                  <a:srgbClr val="000000"/>
                </a:solidFill>
                <a:latin typeface="FrutigerNext LT Regular" pitchFamily="34" charset="0"/>
                <a:ea typeface="华文细黑" pitchFamily="2" charset="-122"/>
              </a:rPr>
              <a:t>极易中毒及软件故障，数据安全无法保障</a:t>
            </a:r>
            <a:endParaRPr lang="zh-CN" altLang="en-US" sz="1100" dirty="0" smtClean="0">
              <a:solidFill>
                <a:srgbClr val="000000"/>
              </a:solidFill>
              <a:latin typeface="FrutigerNext LT Regular" pitchFamily="34" charset="0"/>
              <a:ea typeface="华文细黑" pitchFamily="2" charset="-122"/>
            </a:endParaRPr>
          </a:p>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提高灵活性，多种终端无缝接入资源平台</a:t>
            </a:r>
            <a:endParaRPr lang="zh-CN" altLang="en-US" sz="1100" dirty="0" smtClean="0">
              <a:solidFill>
                <a:srgbClr val="000000"/>
              </a:solidFill>
              <a:latin typeface="FrutigerNext LT Regular" pitchFamily="34" charset="0"/>
              <a:ea typeface="华文细黑" pitchFamily="2" charset="-122"/>
            </a:endParaRPr>
          </a:p>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提升维护效率，减少</a:t>
            </a:r>
            <a:r>
              <a:rPr lang="en-US" altLang="zh-CN" sz="1100" dirty="0" smtClean="0">
                <a:solidFill>
                  <a:srgbClr val="000000"/>
                </a:solidFill>
                <a:latin typeface="FrutigerNext LT Regular" pitchFamily="34" charset="0"/>
                <a:ea typeface="华文细黑" pitchFamily="2" charset="-122"/>
              </a:rPr>
              <a:t>IT</a:t>
            </a:r>
            <a:r>
              <a:rPr lang="zh-CN" altLang="en-US" sz="1100" dirty="0" smtClean="0">
                <a:solidFill>
                  <a:srgbClr val="000000"/>
                </a:solidFill>
                <a:latin typeface="FrutigerNext LT Regular" pitchFamily="34" charset="0"/>
                <a:ea typeface="华文细黑" pitchFamily="2" charset="-122"/>
              </a:rPr>
              <a:t>管理员维护繁重工作</a:t>
            </a:r>
            <a:endParaRPr lang="zh-CN" altLang="en-US" sz="1100" dirty="0" smtClean="0">
              <a:solidFill>
                <a:srgbClr val="000000"/>
              </a:solidFill>
              <a:latin typeface="FrutigerNext LT Regular" pitchFamily="34" charset="0"/>
              <a:ea typeface="华文细黑" pitchFamily="2" charset="-122"/>
            </a:endParaRPr>
          </a:p>
        </p:txBody>
      </p:sp>
      <p:sp>
        <p:nvSpPr>
          <p:cNvPr id="21" name="矩形 18"/>
          <p:cNvSpPr>
            <a:spLocks noChangeArrowheads="1"/>
          </p:cNvSpPr>
          <p:nvPr/>
        </p:nvSpPr>
        <p:spPr bwMode="auto">
          <a:xfrm>
            <a:off x="580083" y="2261201"/>
            <a:ext cx="4483040" cy="1269578"/>
          </a:xfrm>
          <a:prstGeom prst="rect">
            <a:avLst/>
          </a:prstGeom>
          <a:noFill/>
          <a:ln>
            <a:noFill/>
          </a:ln>
        </p:spPr>
        <p:txBody>
          <a:bodyPr wrap="square" lIns="0" tIns="0" rIns="0" bIns="0">
            <a:spAutoFit/>
          </a:bodyPr>
          <a:lstStyle/>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端到端的桌面教育云解决方案，先行覆盖多媒体教室、图书阅览室、教师办公室等典型场景</a:t>
            </a:r>
            <a:endParaRPr lang="zh-CN" altLang="en-US" sz="1100" dirty="0" smtClean="0">
              <a:solidFill>
                <a:srgbClr val="000000"/>
              </a:solidFill>
              <a:latin typeface="FrutigerNext LT Regular" pitchFamily="34" charset="0"/>
              <a:ea typeface="华文细黑" pitchFamily="2" charset="-122"/>
            </a:endParaRPr>
          </a:p>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利用统一云计算平台，开发丰富教学应用，打造特色教育云平台</a:t>
            </a:r>
            <a:endParaRPr lang="zh-CN" altLang="en-US" sz="1100" dirty="0" smtClean="0">
              <a:solidFill>
                <a:srgbClr val="000000"/>
              </a:solidFill>
              <a:latin typeface="FrutigerNext LT Regular" pitchFamily="34" charset="0"/>
              <a:ea typeface="华文细黑" pitchFamily="2" charset="-122"/>
            </a:endParaRPr>
          </a:p>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r>
              <a:rPr lang="zh-CN" altLang="en-US" sz="1100" dirty="0" smtClean="0">
                <a:solidFill>
                  <a:srgbClr val="000000"/>
                </a:solidFill>
                <a:latin typeface="FrutigerNext LT Regular" pitchFamily="34" charset="0"/>
                <a:ea typeface="华文细黑" pitchFamily="2" charset="-122"/>
              </a:rPr>
              <a:t>提供高效云软件及丰富运维工具，实现</a:t>
            </a:r>
            <a:r>
              <a:rPr lang="en-US" altLang="zh-CN" sz="1100" dirty="0" smtClean="0">
                <a:solidFill>
                  <a:srgbClr val="000000"/>
                </a:solidFill>
                <a:latin typeface="FrutigerNext LT Regular" pitchFamily="34" charset="0"/>
                <a:ea typeface="华文细黑" pitchFamily="2" charset="-122"/>
              </a:rPr>
              <a:t>IT</a:t>
            </a:r>
            <a:r>
              <a:rPr lang="zh-CN" altLang="en-US" sz="1100" dirty="0" smtClean="0">
                <a:solidFill>
                  <a:srgbClr val="000000"/>
                </a:solidFill>
                <a:latin typeface="FrutigerNext LT Regular" pitchFamily="34" charset="0"/>
                <a:ea typeface="华文细黑" pitchFamily="2" charset="-122"/>
              </a:rPr>
              <a:t>维护集中化，便捷化</a:t>
            </a:r>
            <a:endParaRPr lang="zh-CN" altLang="en-US" sz="1100" dirty="0" smtClean="0">
              <a:solidFill>
                <a:srgbClr val="000000"/>
              </a:solidFill>
              <a:latin typeface="FrutigerNext LT Regular" pitchFamily="34" charset="0"/>
              <a:ea typeface="华文细黑" pitchFamily="2" charset="-122"/>
            </a:endParaRPr>
          </a:p>
          <a:p>
            <a:pPr marL="180975" indent="-180975" defTabSz="800735" eaLnBrk="0" fontAlgn="auto" hangingPunct="0">
              <a:lnSpc>
                <a:spcPct val="150000"/>
              </a:lnSpc>
              <a:spcBef>
                <a:spcPts val="0"/>
              </a:spcBef>
              <a:spcAft>
                <a:spcPts val="0"/>
              </a:spcAft>
              <a:buClr>
                <a:srgbClr val="990000"/>
              </a:buClr>
              <a:buSzPct val="80000"/>
              <a:buFont typeface="Wingdings" panose="05000000000000000000" pitchFamily="2" charset="2"/>
              <a:buChar char="l"/>
              <a:defRPr/>
            </a:pPr>
            <a:endParaRPr lang="zh-CN" altLang="en-US" sz="1100" dirty="0" smtClean="0">
              <a:solidFill>
                <a:srgbClr val="000000"/>
              </a:solidFill>
              <a:latin typeface="FrutigerNext LT Regular" pitchFamily="34" charset="0"/>
              <a:ea typeface="华文细黑" pitchFamily="2" charset="-122"/>
            </a:endParaRPr>
          </a:p>
        </p:txBody>
      </p:sp>
    </p:spTree>
  </p:cSld>
  <p:clrMapOvr>
    <a:masterClrMapping/>
  </p:clrMapOvr>
  <p:transition advClick="0" advTm="8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0"/>
          <p:cNvSpPr>
            <a:spLocks noChangeArrowheads="1"/>
          </p:cNvSpPr>
          <p:nvPr/>
        </p:nvSpPr>
        <p:spPr bwMode="auto">
          <a:xfrm>
            <a:off x="249205" y="2125197"/>
            <a:ext cx="4789525" cy="1190734"/>
          </a:xfrm>
          <a:prstGeom prst="roundRect">
            <a:avLst>
              <a:gd name="adj" fmla="val 7589"/>
            </a:avLst>
          </a:prstGeom>
          <a:solidFill>
            <a:schemeClr val="accent6">
              <a:lumMod val="60000"/>
              <a:lumOff val="40000"/>
            </a:schemeClr>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kern="0" dirty="0">
              <a:solidFill>
                <a:srgbClr val="000000"/>
              </a:solidFill>
              <a:latin typeface="微软雅黑" panose="020B0503020204020204" charset="-122"/>
              <a:ea typeface="微软雅黑" panose="020B0503020204020204" charset="-122"/>
            </a:endParaRPr>
          </a:p>
        </p:txBody>
      </p:sp>
      <p:sp>
        <p:nvSpPr>
          <p:cNvPr id="20" name="Rectangle 10"/>
          <p:cNvSpPr>
            <a:spLocks noChangeArrowheads="1"/>
          </p:cNvSpPr>
          <p:nvPr/>
        </p:nvSpPr>
        <p:spPr bwMode="auto">
          <a:xfrm>
            <a:off x="249205" y="3375837"/>
            <a:ext cx="4789525" cy="1339057"/>
          </a:xfrm>
          <a:prstGeom prst="roundRect">
            <a:avLst>
              <a:gd name="adj" fmla="val 7589"/>
            </a:avLst>
          </a:prstGeom>
          <a:solidFill>
            <a:schemeClr val="accent6">
              <a:lumMod val="60000"/>
              <a:lumOff val="40000"/>
            </a:schemeClr>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kern="0" dirty="0">
              <a:solidFill>
                <a:srgbClr val="000000"/>
              </a:solidFill>
              <a:latin typeface="微软雅黑" panose="020B0503020204020204" charset="-122"/>
              <a:ea typeface="微软雅黑" panose="020B0503020204020204" charset="-122"/>
            </a:endParaRPr>
          </a:p>
        </p:txBody>
      </p:sp>
      <p:sp>
        <p:nvSpPr>
          <p:cNvPr id="21" name="Rectangle 10"/>
          <p:cNvSpPr>
            <a:spLocks noChangeArrowheads="1"/>
          </p:cNvSpPr>
          <p:nvPr/>
        </p:nvSpPr>
        <p:spPr bwMode="auto">
          <a:xfrm>
            <a:off x="249205" y="957800"/>
            <a:ext cx="4789525" cy="1104786"/>
          </a:xfrm>
          <a:prstGeom prst="roundRect">
            <a:avLst>
              <a:gd name="adj" fmla="val 7589"/>
            </a:avLst>
          </a:prstGeom>
          <a:solidFill>
            <a:schemeClr val="accent6">
              <a:lumMod val="60000"/>
              <a:lumOff val="40000"/>
            </a:schemeClr>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kern="0" dirty="0">
              <a:solidFill>
                <a:srgbClr val="000000"/>
              </a:solidFill>
              <a:latin typeface="微软雅黑" panose="020B0503020204020204" charset="-122"/>
              <a:ea typeface="微软雅黑" panose="020B0503020204020204" charset="-122"/>
            </a:endParaRPr>
          </a:p>
        </p:txBody>
      </p:sp>
      <p:pic>
        <p:nvPicPr>
          <p:cNvPr id="10" name="Picture 14" descr="四中案例拓扑结构"/>
          <p:cNvPicPr>
            <a:picLocks noChangeAspect="1" noChangeArrowheads="1"/>
          </p:cNvPicPr>
          <p:nvPr/>
        </p:nvPicPr>
        <p:blipFill>
          <a:blip r:embed="rId1" cstate="print"/>
          <a:srcRect/>
          <a:stretch>
            <a:fillRect/>
          </a:stretch>
        </p:blipFill>
        <p:spPr bwMode="auto">
          <a:xfrm>
            <a:off x="5153021" y="2715823"/>
            <a:ext cx="3454404" cy="1722830"/>
          </a:xfrm>
          <a:prstGeom prst="rect">
            <a:avLst/>
          </a:prstGeom>
          <a:noFill/>
          <a:ln w="9525">
            <a:noFill/>
            <a:miter lim="800000"/>
            <a:headEnd/>
            <a:tailEnd/>
          </a:ln>
        </p:spPr>
      </p:pic>
      <p:pic>
        <p:nvPicPr>
          <p:cNvPr id="11" name="Picture 15" descr="非谓语动词-3"/>
          <p:cNvPicPr>
            <a:picLocks noChangeAspect="1" noChangeArrowheads="1"/>
          </p:cNvPicPr>
          <p:nvPr/>
        </p:nvPicPr>
        <p:blipFill>
          <a:blip r:embed="rId2" cstate="print"/>
          <a:srcRect/>
          <a:stretch>
            <a:fillRect/>
          </a:stretch>
        </p:blipFill>
        <p:spPr bwMode="auto">
          <a:xfrm>
            <a:off x="5199063" y="994192"/>
            <a:ext cx="3294062" cy="1583663"/>
          </a:xfrm>
          <a:prstGeom prst="rect">
            <a:avLst/>
          </a:prstGeom>
          <a:noFill/>
          <a:ln w="9525">
            <a:noFill/>
            <a:miter lim="800000"/>
            <a:headEnd/>
            <a:tailEnd/>
          </a:ln>
        </p:spPr>
      </p:pic>
      <p:sp>
        <p:nvSpPr>
          <p:cNvPr id="12" name="Title 3"/>
          <p:cNvSpPr txBox="1"/>
          <p:nvPr/>
        </p:nvSpPr>
        <p:spPr bwMode="auto">
          <a:xfrm>
            <a:off x="755576" y="0"/>
            <a:ext cx="7632700" cy="653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0057" rIns="80114" bIns="40057" numCol="1" anchor="ctr" anchorCtr="0" compatLnSpc="1"/>
          <a:lstStyle/>
          <a:p>
            <a:pPr defTabSz="600710">
              <a:defRPr/>
            </a:pPr>
            <a:endParaRPr lang="zh-CN" altLang="en-US" sz="2400" b="1" dirty="0">
              <a:solidFill>
                <a:srgbClr val="990000"/>
              </a:solidFill>
              <a:latin typeface="微软雅黑" panose="020B0503020204020204" charset="-122"/>
              <a:ea typeface="微软雅黑" panose="020B0503020204020204" charset="-122"/>
            </a:endParaRPr>
          </a:p>
        </p:txBody>
      </p:sp>
      <p:sp>
        <p:nvSpPr>
          <p:cNvPr id="5" name="Text Box 23"/>
          <p:cNvSpPr txBox="1">
            <a:spLocks noChangeArrowheads="1"/>
          </p:cNvSpPr>
          <p:nvPr>
            <p:custDataLst>
              <p:tags r:id="rId3"/>
            </p:custDataLst>
          </p:nvPr>
        </p:nvSpPr>
        <p:spPr bwMode="auto">
          <a:xfrm>
            <a:off x="382595" y="912040"/>
            <a:ext cx="4179887" cy="888205"/>
          </a:xfrm>
          <a:prstGeom prst="rect">
            <a:avLst/>
          </a:prstGeom>
          <a:noFill/>
          <a:ln w="9525">
            <a:noFill/>
            <a:miter lim="800000"/>
          </a:ln>
          <a:effectLst/>
        </p:spPr>
        <p:txBody>
          <a:bodyPr lIns="89964" tIns="46783" rIns="89964" bIns="46783"/>
          <a:lstStyle/>
          <a:p>
            <a:pPr marL="196850" indent="-196850" defTabSz="1001395">
              <a:lnSpc>
                <a:spcPct val="140000"/>
              </a:lnSpc>
              <a:buClr>
                <a:srgbClr val="990000"/>
              </a:buClr>
              <a:buSzPct val="55000"/>
              <a:defRPr/>
            </a:pPr>
            <a:r>
              <a:rPr kumimoji="1" lang="zh-CN" altLang="en-US" sz="1100" b="1" kern="0" dirty="0" smtClean="0">
                <a:solidFill>
                  <a:srgbClr val="990000"/>
                </a:solidFill>
                <a:latin typeface="微软雅黑" panose="020B0503020204020204" charset="-122"/>
                <a:ea typeface="微软雅黑" panose="020B0503020204020204" charset="-122"/>
                <a:cs typeface="Arial" panose="020B0604020202020204" pitchFamily="34" charset="0"/>
              </a:rPr>
              <a:t>需求与挑战</a:t>
            </a:r>
            <a:endParaRPr kumimoji="1" lang="zh-CN" altLang="en-US" sz="1100" b="1" kern="0" dirty="0" smtClean="0">
              <a:solidFill>
                <a:srgbClr val="990000"/>
              </a:solidFill>
              <a:latin typeface="微软雅黑" panose="020B0503020204020204" charset="-122"/>
              <a:ea typeface="微软雅黑" panose="020B0503020204020204" charset="-122"/>
              <a:cs typeface="Arial" panose="020B0604020202020204" pitchFamily="34" charset="0"/>
            </a:endParaRPr>
          </a:p>
          <a:p>
            <a:pPr marL="190500" indent="-190500" defTabSz="761365" eaLnBrk="0" hangingPunct="0">
              <a:spcBef>
                <a:spcPct val="20000"/>
              </a:spcBef>
              <a:buFont typeface="Arial" panose="020B0604020202020204" pitchFamily="34" charset="0"/>
              <a:buChar char="•"/>
              <a:defRPr/>
            </a:pPr>
            <a:r>
              <a:rPr lang="zh-CN" altLang="en-US" sz="1100" dirty="0" smtClean="0">
                <a:solidFill>
                  <a:srgbClr val="000000"/>
                </a:solidFill>
                <a:latin typeface="微软雅黑" panose="020B0503020204020204" charset="-122"/>
                <a:ea typeface="微软雅黑" panose="020B0503020204020204" charset="-122"/>
              </a:rPr>
              <a:t>全国基础教育的典范，北京四中网校面向全国的中、小学生进行远程学习辅导，需要利用先进的网络信息技术</a:t>
            </a:r>
            <a:endParaRPr lang="en-US" altLang="zh-CN" sz="1100" dirty="0" smtClean="0">
              <a:solidFill>
                <a:srgbClr val="000000"/>
              </a:solidFill>
              <a:latin typeface="微软雅黑" panose="020B0503020204020204" charset="-122"/>
              <a:ea typeface="微软雅黑" panose="020B0503020204020204" charset="-122"/>
            </a:endParaRPr>
          </a:p>
          <a:p>
            <a:pPr marL="196850" indent="-196850" defTabSz="1001395">
              <a:lnSpc>
                <a:spcPct val="140000"/>
              </a:lnSpc>
              <a:buClr>
                <a:srgbClr val="990000"/>
              </a:buClr>
              <a:buSzPct val="55000"/>
              <a:buFont typeface="Wingdings" panose="05000000000000000000" pitchFamily="2" charset="2"/>
              <a:buChar char="n"/>
              <a:defRPr/>
            </a:pPr>
            <a:r>
              <a:rPr lang="zh-CN" altLang="en-US" sz="1100" dirty="0" smtClean="0">
                <a:solidFill>
                  <a:srgbClr val="000000"/>
                </a:solidFill>
                <a:latin typeface="微软雅黑" panose="020B0503020204020204" charset="-122"/>
                <a:ea typeface="微软雅黑" panose="020B0503020204020204" charset="-122"/>
              </a:rPr>
              <a:t>学生来自五湖四海，现场教学需进行大量的前期投入</a:t>
            </a:r>
            <a:endParaRPr lang="en-US" altLang="zh-CN" sz="1100" dirty="0" smtClean="0">
              <a:solidFill>
                <a:srgbClr val="000000"/>
              </a:solidFill>
              <a:latin typeface="微软雅黑" panose="020B0503020204020204" charset="-122"/>
              <a:ea typeface="微软雅黑" panose="020B0503020204020204" charset="-122"/>
            </a:endParaRPr>
          </a:p>
          <a:p>
            <a:pPr marL="196850" indent="-196850" defTabSz="1001395">
              <a:lnSpc>
                <a:spcPct val="140000"/>
              </a:lnSpc>
              <a:buClr>
                <a:srgbClr val="990000"/>
              </a:buClr>
              <a:buSzPct val="55000"/>
              <a:buFont typeface="Wingdings" panose="05000000000000000000" pitchFamily="2" charset="2"/>
              <a:buChar char="n"/>
              <a:defRPr/>
            </a:pPr>
            <a:r>
              <a:rPr kumimoji="1" lang="zh-CN" altLang="en-US" sz="1100" kern="0" dirty="0" smtClean="0">
                <a:solidFill>
                  <a:srgbClr val="000000"/>
                </a:solidFill>
                <a:latin typeface="微软雅黑" panose="020B0503020204020204" charset="-122"/>
                <a:ea typeface="微软雅黑" panose="020B0503020204020204" charset="-122"/>
                <a:cs typeface="Arial" panose="020B0604020202020204" pitchFamily="34" charset="0"/>
              </a:rPr>
              <a:t>受互联互通影响，单中心模式业务效果不佳</a:t>
            </a:r>
            <a:endParaRPr lang="en-US" altLang="zh-CN" sz="1050" dirty="0">
              <a:solidFill>
                <a:srgbClr val="000000"/>
              </a:solidFill>
              <a:latin typeface="微软雅黑" panose="020B0503020204020204" charset="-122"/>
              <a:ea typeface="微软雅黑" panose="020B0503020204020204" charset="-122"/>
            </a:endParaRPr>
          </a:p>
        </p:txBody>
      </p:sp>
      <p:sp>
        <p:nvSpPr>
          <p:cNvPr id="15" name="矩形 2419"/>
          <p:cNvSpPr>
            <a:spLocks noChangeArrowheads="1"/>
          </p:cNvSpPr>
          <p:nvPr/>
        </p:nvSpPr>
        <p:spPr bwMode="auto">
          <a:xfrm>
            <a:off x="455637" y="2112965"/>
            <a:ext cx="4279159" cy="1109535"/>
          </a:xfrm>
          <a:prstGeom prst="rect">
            <a:avLst/>
          </a:prstGeom>
          <a:noFill/>
          <a:ln w="9525" algn="ctr">
            <a:noFill/>
            <a:miter lim="800000"/>
          </a:ln>
        </p:spPr>
        <p:txBody>
          <a:bodyPr wrap="square" lIns="0" tIns="0" rIns="0" bIns="0">
            <a:spAutoFit/>
          </a:bodyPr>
          <a:lstStyle/>
          <a:p>
            <a:pPr marL="179705" indent="-179705" defTabSz="835025">
              <a:lnSpc>
                <a:spcPct val="140000"/>
              </a:lnSpc>
              <a:buClr>
                <a:srgbClr val="990000"/>
              </a:buClr>
              <a:buSzPct val="55000"/>
            </a:pPr>
            <a:r>
              <a:rPr kumimoji="1" lang="zh-CN" altLang="en-US" sz="1100" b="1" dirty="0" smtClean="0">
                <a:solidFill>
                  <a:srgbClr val="990000"/>
                </a:solidFill>
                <a:latin typeface="微软雅黑" panose="020B0503020204020204" charset="-122"/>
                <a:ea typeface="微软雅黑" panose="020B0503020204020204" charset="-122"/>
                <a:cs typeface="Arial" panose="020B0604020202020204" pitchFamily="34" charset="0"/>
              </a:rPr>
              <a:t>解决</a:t>
            </a:r>
            <a:r>
              <a:rPr kumimoji="1" lang="zh-CN" altLang="en-US" sz="1100" b="1" dirty="0">
                <a:solidFill>
                  <a:srgbClr val="990000"/>
                </a:solidFill>
                <a:latin typeface="微软雅黑" panose="020B0503020204020204" charset="-122"/>
                <a:ea typeface="微软雅黑" panose="020B0503020204020204" charset="-122"/>
                <a:cs typeface="Arial" panose="020B0604020202020204" pitchFamily="34" charset="0"/>
              </a:rPr>
              <a:t>方案</a:t>
            </a:r>
            <a:endParaRPr kumimoji="1" lang="zh-CN" altLang="en-US" sz="1100" b="1" dirty="0">
              <a:solidFill>
                <a:srgbClr val="990000"/>
              </a:solidFill>
              <a:latin typeface="微软雅黑" panose="020B0503020204020204" charset="-122"/>
              <a:ea typeface="微软雅黑" panose="020B0503020204020204" charset="-122"/>
              <a:cs typeface="Arial" panose="020B0604020202020204" pitchFamily="34" charset="0"/>
            </a:endParaRPr>
          </a:p>
          <a:p>
            <a:pPr marL="179705" indent="-179705" defTabSz="835025">
              <a:lnSpc>
                <a:spcPct val="140000"/>
              </a:lnSpc>
              <a:buClr>
                <a:srgbClr val="990000"/>
              </a:buClr>
              <a:buSzPct val="55000"/>
              <a:buFont typeface="Wingdings" panose="05000000000000000000" pitchFamily="2" charset="2"/>
              <a:buChar char="n"/>
            </a:pPr>
            <a:r>
              <a:rPr kumimoji="1" lang="zh-CN" altLang="en-US" sz="1050" dirty="0" smtClean="0">
                <a:solidFill>
                  <a:srgbClr val="000000"/>
                </a:solidFill>
                <a:latin typeface="微软雅黑" panose="020B0503020204020204" charset="-122"/>
                <a:ea typeface="微软雅黑" panose="020B0503020204020204" charset="-122"/>
                <a:cs typeface="Arial" panose="020B0604020202020204" pitchFamily="34" charset="0"/>
              </a:rPr>
              <a:t>建设分布式的多媒体互动课堂平台</a:t>
            </a:r>
            <a:endParaRPr kumimoji="1" lang="zh-CN" altLang="en-US" sz="105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79705" indent="-179705" defTabSz="835025">
              <a:lnSpc>
                <a:spcPct val="140000"/>
              </a:lnSpc>
              <a:buClr>
                <a:srgbClr val="990000"/>
              </a:buClr>
              <a:buSzPct val="55000"/>
              <a:buFont typeface="Wingdings" panose="05000000000000000000" pitchFamily="2" charset="2"/>
              <a:buChar char="n"/>
            </a:pPr>
            <a:r>
              <a:rPr kumimoji="1" lang="zh-CN" altLang="en-US" sz="1050" dirty="0" smtClean="0">
                <a:solidFill>
                  <a:srgbClr val="000000"/>
                </a:solidFill>
                <a:latin typeface="微软雅黑" panose="020B0503020204020204" charset="-122"/>
                <a:ea typeface="微软雅黑" panose="020B0503020204020204" charset="-122"/>
                <a:cs typeface="Arial" panose="020B0604020202020204" pitchFamily="34" charset="0"/>
              </a:rPr>
              <a:t>开展包括网络面授班、教师教研活动等在内的多项视频实时应用，支持各地学生通过互联网就近接入学习</a:t>
            </a:r>
            <a:endParaRPr kumimoji="1" lang="zh-CN" altLang="en-US" sz="1050" dirty="0" smtClean="0">
              <a:solidFill>
                <a:srgbClr val="000000"/>
              </a:solidFill>
              <a:latin typeface="微软雅黑" panose="020B0503020204020204" charset="-122"/>
              <a:ea typeface="微软雅黑" panose="020B0503020204020204" charset="-122"/>
              <a:cs typeface="Arial" panose="020B0604020202020204" pitchFamily="34" charset="0"/>
            </a:endParaRPr>
          </a:p>
          <a:p>
            <a:pPr marL="190500" indent="-190500" defTabSz="761365" eaLnBrk="0" hangingPunct="0">
              <a:spcBef>
                <a:spcPct val="20000"/>
              </a:spcBef>
              <a:buFont typeface="Arial" panose="020B0604020202020204" pitchFamily="34" charset="0"/>
              <a:buChar char="•"/>
              <a:defRPr/>
            </a:pPr>
            <a:r>
              <a:rPr lang="zh-CN" altLang="en-US" sz="1050" dirty="0" smtClean="0">
                <a:solidFill>
                  <a:srgbClr val="000000"/>
                </a:solidFill>
                <a:latin typeface="微软雅黑" panose="020B0503020204020204" charset="-122"/>
                <a:ea typeface="微软雅黑" panose="020B0503020204020204" charset="-122"/>
              </a:rPr>
              <a:t>进行国家级教育通信数据中心建设</a:t>
            </a:r>
            <a:endParaRPr lang="en-US" altLang="zh-CN" sz="1050" dirty="0" smtClean="0">
              <a:solidFill>
                <a:srgbClr val="000000"/>
              </a:solidFill>
              <a:latin typeface="微软雅黑" panose="020B0503020204020204" charset="-122"/>
              <a:ea typeface="微软雅黑" panose="020B0503020204020204" charset="-122"/>
            </a:endParaRPr>
          </a:p>
        </p:txBody>
      </p:sp>
      <p:sp>
        <p:nvSpPr>
          <p:cNvPr id="17" name="Rectangle 7"/>
          <p:cNvSpPr>
            <a:spLocks noChangeArrowheads="1"/>
          </p:cNvSpPr>
          <p:nvPr/>
        </p:nvSpPr>
        <p:spPr bwMode="auto">
          <a:xfrm>
            <a:off x="354036" y="3304820"/>
            <a:ext cx="4559725" cy="1367463"/>
          </a:xfrm>
          <a:prstGeom prst="rect">
            <a:avLst/>
          </a:prstGeom>
          <a:noFill/>
          <a:ln w="9525" algn="ctr">
            <a:noFill/>
            <a:miter lim="800000"/>
          </a:ln>
          <a:effectLst/>
        </p:spPr>
        <p:txBody>
          <a:bodyPr wrap="square" lIns="96940" tIns="48469" rIns="96940" bIns="48469" anchor="ctr">
            <a:spAutoFit/>
          </a:bodyPr>
          <a:lstStyle/>
          <a:p>
            <a:pPr marL="246380" indent="-246380" defTabSz="835025">
              <a:lnSpc>
                <a:spcPct val="120000"/>
              </a:lnSpc>
              <a:spcBef>
                <a:spcPct val="40000"/>
              </a:spcBef>
              <a:buClr>
                <a:srgbClr val="5F5F5F"/>
              </a:buClr>
              <a:buSzPct val="80000"/>
            </a:pPr>
            <a:r>
              <a:rPr lang="zh-CN" altLang="en-US" sz="1100" b="1" dirty="0" smtClean="0">
                <a:solidFill>
                  <a:srgbClr val="990000"/>
                </a:solidFill>
                <a:latin typeface="微软雅黑" panose="020B0503020204020204" charset="-122"/>
                <a:ea typeface="微软雅黑" panose="020B0503020204020204" charset="-122"/>
                <a:cs typeface="Arial" panose="020B0604020202020204" pitchFamily="34" charset="0"/>
              </a:rPr>
              <a:t>客户收益</a:t>
            </a:r>
            <a:endParaRPr lang="en-US" altLang="zh-CN" sz="1100" b="1" dirty="0" smtClean="0">
              <a:solidFill>
                <a:srgbClr val="990000"/>
              </a:solidFill>
              <a:latin typeface="微软雅黑" panose="020B0503020204020204" charset="-122"/>
              <a:ea typeface="微软雅黑" panose="020B0503020204020204" charset="-122"/>
              <a:cs typeface="Arial" panose="020B0604020202020204" pitchFamily="34" charset="0"/>
            </a:endParaRPr>
          </a:p>
          <a:p>
            <a:pPr marL="190500" indent="-190500" defTabSz="761365" eaLnBrk="0" hangingPunct="0">
              <a:spcBef>
                <a:spcPct val="20000"/>
              </a:spcBef>
              <a:buFont typeface="Arial" panose="020B0604020202020204" pitchFamily="34" charset="0"/>
              <a:buChar char="•"/>
              <a:defRPr/>
            </a:pPr>
            <a:r>
              <a:rPr lang="zh-CN" altLang="en-US" sz="1050" dirty="0" smtClean="0">
                <a:solidFill>
                  <a:srgbClr val="000000"/>
                </a:solidFill>
                <a:latin typeface="微软雅黑" panose="020B0503020204020204" charset="-122"/>
                <a:ea typeface="微软雅黑" panose="020B0503020204020204" charset="-122"/>
              </a:rPr>
              <a:t>全国最大的网校，目前注册学生近</a:t>
            </a:r>
            <a:r>
              <a:rPr lang="en-US" altLang="zh-CN" sz="1050" dirty="0" smtClean="0">
                <a:solidFill>
                  <a:srgbClr val="000000"/>
                </a:solidFill>
                <a:latin typeface="微软雅黑" panose="020B0503020204020204" charset="-122"/>
                <a:ea typeface="微软雅黑" panose="020B0503020204020204" charset="-122"/>
              </a:rPr>
              <a:t>8</a:t>
            </a:r>
            <a:r>
              <a:rPr lang="zh-CN" altLang="en-US" sz="1050" dirty="0" smtClean="0">
                <a:solidFill>
                  <a:srgbClr val="000000"/>
                </a:solidFill>
                <a:latin typeface="微软雅黑" panose="020B0503020204020204" charset="-122"/>
                <a:ea typeface="微软雅黑" panose="020B0503020204020204" charset="-122"/>
              </a:rPr>
              <a:t>万人。</a:t>
            </a:r>
            <a:endParaRPr lang="en-US" altLang="zh-CN" sz="1050" dirty="0" smtClean="0">
              <a:solidFill>
                <a:srgbClr val="000000"/>
              </a:solidFill>
              <a:latin typeface="微软雅黑" panose="020B0503020204020204" charset="-122"/>
              <a:ea typeface="微软雅黑" panose="020B0503020204020204" charset="-122"/>
            </a:endParaRPr>
          </a:p>
          <a:p>
            <a:pPr marL="190500" indent="-190500" defTabSz="761365" eaLnBrk="0" hangingPunct="0">
              <a:spcBef>
                <a:spcPct val="20000"/>
              </a:spcBef>
              <a:buFont typeface="Arial" panose="020B0604020202020204" pitchFamily="34" charset="0"/>
              <a:buChar char="•"/>
              <a:defRPr/>
            </a:pPr>
            <a:r>
              <a:rPr lang="zh-CN" altLang="en-US" sz="1050" dirty="0" smtClean="0">
                <a:solidFill>
                  <a:srgbClr val="000000"/>
                </a:solidFill>
                <a:latin typeface="微软雅黑" panose="020B0503020204020204" charset="-122"/>
                <a:ea typeface="微软雅黑" panose="020B0503020204020204" charset="-122"/>
              </a:rPr>
              <a:t>四中网校多次聘请北京四中一线教师、教育专家，通过网络教学及远程教学系统，举办各种学习讲座、课程辅导等活动，受到学生、家长、教师的欢迎，取得了很好的社会效益</a:t>
            </a:r>
            <a:endParaRPr lang="en-US" altLang="zh-CN" sz="1050" dirty="0" smtClean="0">
              <a:solidFill>
                <a:srgbClr val="000000"/>
              </a:solidFill>
              <a:latin typeface="微软雅黑" panose="020B0503020204020204" charset="-122"/>
              <a:ea typeface="微软雅黑" panose="020B0503020204020204" charset="-122"/>
            </a:endParaRPr>
          </a:p>
          <a:p>
            <a:pPr marL="190500" indent="-190500" defTabSz="761365" eaLnBrk="0" hangingPunct="0">
              <a:spcBef>
                <a:spcPct val="20000"/>
              </a:spcBef>
              <a:buFont typeface="Arial" panose="020B0604020202020204" pitchFamily="34" charset="0"/>
              <a:buChar char="•"/>
              <a:defRPr/>
            </a:pPr>
            <a:r>
              <a:rPr lang="zh-CN" altLang="en-US" sz="1050" dirty="0" smtClean="0">
                <a:solidFill>
                  <a:srgbClr val="000000"/>
                </a:solidFill>
                <a:latin typeface="微软雅黑" panose="020B0503020204020204" charset="-122"/>
                <a:ea typeface="微软雅黑" panose="020B0503020204020204" charset="-122"/>
              </a:rPr>
              <a:t>北京四中网校已经成功组织了多次大规模的网络实时交互课堂，每次课程并发用户数达到</a:t>
            </a:r>
            <a:r>
              <a:rPr lang="en-US" altLang="zh-CN" sz="1050" dirty="0" smtClean="0">
                <a:solidFill>
                  <a:srgbClr val="000000"/>
                </a:solidFill>
                <a:latin typeface="微软雅黑" panose="020B0503020204020204" charset="-122"/>
                <a:ea typeface="微软雅黑" panose="020B0503020204020204" charset="-122"/>
              </a:rPr>
              <a:t>1200</a:t>
            </a:r>
            <a:r>
              <a:rPr lang="zh-CN" altLang="en-US" sz="1050" dirty="0" smtClean="0">
                <a:solidFill>
                  <a:srgbClr val="000000"/>
                </a:solidFill>
                <a:latin typeface="微软雅黑" panose="020B0503020204020204" charset="-122"/>
                <a:ea typeface="微软雅黑" panose="020B0503020204020204" charset="-122"/>
              </a:rPr>
              <a:t>人以上</a:t>
            </a:r>
            <a:endParaRPr lang="en-US" altLang="zh-CN" sz="1050" dirty="0">
              <a:solidFill>
                <a:srgbClr val="000000"/>
              </a:solidFill>
              <a:latin typeface="微软雅黑" panose="020B0503020204020204" charset="-122"/>
              <a:ea typeface="微软雅黑" panose="020B0503020204020204" charset="-122"/>
            </a:endParaRPr>
          </a:p>
        </p:txBody>
      </p:sp>
      <p:sp>
        <p:nvSpPr>
          <p:cNvPr id="13" name="标题 12"/>
          <p:cNvSpPr>
            <a:spLocks noGrp="1"/>
          </p:cNvSpPr>
          <p:nvPr>
            <p:ph type="title"/>
          </p:nvPr>
        </p:nvSpPr>
        <p:spPr/>
        <p:txBody>
          <a:bodyPr/>
          <a:lstStyle/>
          <a:p>
            <a:r>
              <a:rPr lang="zh-CN" altLang="en-US" dirty="0" smtClean="0"/>
              <a:t>北京四中网校网络交互课堂直播</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smtClean="0">
                <a:latin typeface="微软雅黑" panose="020B0503020204020204" charset="-122"/>
                <a:ea typeface="微软雅黑" panose="020B0503020204020204" charset="-122"/>
              </a:rPr>
              <a:t>广东</a:t>
            </a:r>
            <a:r>
              <a:rPr lang="zh-CN" altLang="zh-CN" sz="2400" dirty="0" smtClean="0">
                <a:latin typeface="微软雅黑" panose="020B0503020204020204" charset="-122"/>
                <a:ea typeface="微软雅黑" panose="020B0503020204020204" charset="-122"/>
              </a:rPr>
              <a:t>清远职业技术学院</a:t>
            </a:r>
            <a:endParaRPr lang="zh-CN" altLang="en-US" sz="2400" dirty="0">
              <a:latin typeface="微软雅黑" panose="020B0503020204020204" charset="-122"/>
              <a:ea typeface="微软雅黑" panose="020B0503020204020204" charset="-122"/>
            </a:endParaRPr>
          </a:p>
        </p:txBody>
      </p:sp>
      <p:pic>
        <p:nvPicPr>
          <p:cNvPr id="9" name="Picture 2"/>
          <p:cNvPicPr>
            <a:picLocks noChangeAspect="1" noChangeArrowheads="1"/>
          </p:cNvPicPr>
          <p:nvPr/>
        </p:nvPicPr>
        <p:blipFill>
          <a:blip r:embed="rId1" cstate="print"/>
          <a:srcRect/>
          <a:stretch>
            <a:fillRect/>
          </a:stretch>
        </p:blipFill>
        <p:spPr bwMode="auto">
          <a:xfrm>
            <a:off x="1076129" y="1044067"/>
            <a:ext cx="3371850" cy="1019175"/>
          </a:xfrm>
          <a:prstGeom prst="rect">
            <a:avLst/>
          </a:prstGeom>
          <a:noFill/>
          <a:ln w="9525">
            <a:noFill/>
            <a:miter lim="800000"/>
            <a:headEnd/>
            <a:tailEnd/>
          </a:ln>
        </p:spPr>
      </p:pic>
      <p:pic>
        <p:nvPicPr>
          <p:cNvPr id="1027" name="Picture 3"/>
          <p:cNvPicPr>
            <a:picLocks noChangeAspect="1" noChangeArrowheads="1"/>
          </p:cNvPicPr>
          <p:nvPr/>
        </p:nvPicPr>
        <p:blipFill>
          <a:blip r:embed="rId2" cstate="print"/>
          <a:srcRect/>
          <a:stretch>
            <a:fillRect/>
          </a:stretch>
        </p:blipFill>
        <p:spPr bwMode="auto">
          <a:xfrm>
            <a:off x="767986" y="2064466"/>
            <a:ext cx="3813436" cy="2357781"/>
          </a:xfrm>
          <a:prstGeom prst="rect">
            <a:avLst/>
          </a:prstGeom>
          <a:noFill/>
          <a:ln w="9525">
            <a:noFill/>
            <a:miter lim="800000"/>
            <a:headEnd/>
            <a:tailEnd/>
          </a:ln>
        </p:spPr>
      </p:pic>
      <p:sp>
        <p:nvSpPr>
          <p:cNvPr id="23" name="矩形 22"/>
          <p:cNvSpPr/>
          <p:nvPr/>
        </p:nvSpPr>
        <p:spPr>
          <a:xfrm>
            <a:off x="4760534" y="991199"/>
            <a:ext cx="3714161" cy="738664"/>
          </a:xfrm>
          <a:prstGeom prst="rect">
            <a:avLst/>
          </a:prstGeom>
        </p:spPr>
        <p:txBody>
          <a:bodyPr wrap="square">
            <a:spAutoFit/>
          </a:bodyPr>
          <a:lstStyle/>
          <a:p>
            <a:r>
              <a:rPr lang="en-US" altLang="zh-CN" sz="1400" dirty="0" smtClean="0">
                <a:solidFill>
                  <a:srgbClr val="000000"/>
                </a:solidFill>
                <a:latin typeface="微软雅黑" panose="020B0503020204020204" charset="-122"/>
                <a:ea typeface="微软雅黑" panose="020B0503020204020204" charset="-122"/>
              </a:rPr>
              <a:t>2013</a:t>
            </a:r>
            <a:r>
              <a:rPr lang="zh-CN" altLang="en-US" sz="1400" dirty="0" smtClean="0">
                <a:solidFill>
                  <a:srgbClr val="000000"/>
                </a:solidFill>
                <a:latin typeface="微软雅黑" panose="020B0503020204020204" charset="-122"/>
                <a:ea typeface="微软雅黑" panose="020B0503020204020204" charset="-122"/>
              </a:rPr>
              <a:t>年</a:t>
            </a:r>
            <a:r>
              <a:rPr lang="en-US" altLang="zh-CN" sz="1400" dirty="0" smtClean="0">
                <a:solidFill>
                  <a:srgbClr val="000000"/>
                </a:solidFill>
                <a:latin typeface="微软雅黑" panose="020B0503020204020204" charset="-122"/>
                <a:ea typeface="微软雅黑" panose="020B0503020204020204" charset="-122"/>
              </a:rPr>
              <a:t>6</a:t>
            </a:r>
            <a:r>
              <a:rPr lang="zh-CN" altLang="en-US" sz="1400" dirty="0" smtClean="0">
                <a:solidFill>
                  <a:srgbClr val="000000"/>
                </a:solidFill>
                <a:latin typeface="微软雅黑" panose="020B0503020204020204" charset="-122"/>
                <a:ea typeface="微软雅黑" panose="020B0503020204020204" charset="-122"/>
              </a:rPr>
              <a:t>月</a:t>
            </a:r>
            <a:r>
              <a:rPr lang="en-US" altLang="zh-CN" sz="1400" dirty="0" smtClean="0">
                <a:solidFill>
                  <a:srgbClr val="000000"/>
                </a:solidFill>
                <a:latin typeface="微软雅黑" panose="020B0503020204020204" charset="-122"/>
                <a:ea typeface="微软雅黑" panose="020B0503020204020204" charset="-122"/>
              </a:rPr>
              <a:t>16</a:t>
            </a:r>
            <a:r>
              <a:rPr lang="zh-CN" altLang="en-US" sz="1400" dirty="0" smtClean="0">
                <a:solidFill>
                  <a:srgbClr val="000000"/>
                </a:solidFill>
                <a:latin typeface="微软雅黑" panose="020B0503020204020204" charset="-122"/>
                <a:ea typeface="微软雅黑" panose="020B0503020204020204" charset="-122"/>
              </a:rPr>
              <a:t>日 </a:t>
            </a:r>
            <a:r>
              <a:rPr lang="zh-CN" altLang="zh-CN" sz="1400" dirty="0" smtClean="0">
                <a:solidFill>
                  <a:srgbClr val="000000"/>
                </a:solidFill>
                <a:latin typeface="微软雅黑" panose="020B0503020204020204" charset="-122"/>
                <a:ea typeface="微软雅黑" panose="020B0503020204020204" charset="-122"/>
              </a:rPr>
              <a:t>国家统一英语等级考试</a:t>
            </a:r>
            <a:endParaRPr lang="en-US" altLang="zh-CN" sz="1400" dirty="0" smtClean="0">
              <a:solidFill>
                <a:srgbClr val="000000"/>
              </a:solidFill>
              <a:latin typeface="微软雅黑" panose="020B0503020204020204" charset="-122"/>
              <a:ea typeface="微软雅黑" panose="020B0503020204020204" charset="-122"/>
            </a:endParaRPr>
          </a:p>
          <a:p>
            <a:r>
              <a:rPr lang="zh-CN" altLang="zh-CN" sz="1400" dirty="0" smtClean="0">
                <a:solidFill>
                  <a:srgbClr val="000000"/>
                </a:solidFill>
                <a:latin typeface="微软雅黑" panose="020B0503020204020204" charset="-122"/>
                <a:ea typeface="微软雅黑" panose="020B0503020204020204" charset="-122"/>
              </a:rPr>
              <a:t>急需创建</a:t>
            </a:r>
            <a:r>
              <a:rPr lang="en-US" altLang="zh-CN" sz="1400" dirty="0" smtClean="0">
                <a:solidFill>
                  <a:srgbClr val="000000"/>
                </a:solidFill>
                <a:latin typeface="微软雅黑" panose="020B0503020204020204" charset="-122"/>
                <a:ea typeface="微软雅黑" panose="020B0503020204020204" charset="-122"/>
              </a:rPr>
              <a:t>180</a:t>
            </a:r>
            <a:r>
              <a:rPr lang="zh-CN" altLang="zh-CN" sz="1400" dirty="0" smtClean="0">
                <a:solidFill>
                  <a:srgbClr val="000000"/>
                </a:solidFill>
                <a:latin typeface="微软雅黑" panose="020B0503020204020204" charset="-122"/>
                <a:ea typeface="微软雅黑" panose="020B0503020204020204" charset="-122"/>
              </a:rPr>
              <a:t>台</a:t>
            </a:r>
            <a:r>
              <a:rPr lang="en-US" altLang="zh-CN" sz="1400" dirty="0" smtClean="0">
                <a:solidFill>
                  <a:srgbClr val="000000"/>
                </a:solidFill>
                <a:latin typeface="微软雅黑" panose="020B0503020204020204" charset="-122"/>
                <a:ea typeface="微软雅黑" panose="020B0503020204020204" charset="-122"/>
              </a:rPr>
              <a:t>XP</a:t>
            </a:r>
            <a:r>
              <a:rPr lang="zh-CN" altLang="zh-CN" sz="1400" dirty="0" smtClean="0">
                <a:solidFill>
                  <a:srgbClr val="000000"/>
                </a:solidFill>
                <a:latin typeface="微软雅黑" panose="020B0503020204020204" charset="-122"/>
                <a:ea typeface="微软雅黑" panose="020B0503020204020204" charset="-122"/>
              </a:rPr>
              <a:t>系统的虚拟机。</a:t>
            </a:r>
            <a:endParaRPr lang="en-US" altLang="zh-CN" sz="1400" dirty="0" smtClean="0">
              <a:solidFill>
                <a:srgbClr val="000000"/>
              </a:solidFill>
              <a:latin typeface="微软雅黑" panose="020B0503020204020204" charset="-122"/>
              <a:ea typeface="微软雅黑" panose="020B0503020204020204" charset="-122"/>
            </a:endParaRPr>
          </a:p>
          <a:p>
            <a:r>
              <a:rPr lang="en-US" altLang="zh-CN" sz="1400" dirty="0" smtClean="0">
                <a:solidFill>
                  <a:srgbClr val="000000"/>
                </a:solidFill>
                <a:latin typeface="微软雅黑" panose="020B0503020204020204" charset="-122"/>
                <a:ea typeface="微软雅黑" panose="020B0503020204020204" charset="-122"/>
              </a:rPr>
              <a:t>win7</a:t>
            </a:r>
            <a:r>
              <a:rPr lang="zh-CN" altLang="zh-CN" sz="1400" dirty="0" smtClean="0">
                <a:solidFill>
                  <a:srgbClr val="000000"/>
                </a:solidFill>
                <a:latin typeface="微软雅黑" panose="020B0503020204020204" charset="-122"/>
                <a:ea typeface="微软雅黑" panose="020B0503020204020204" charset="-122"/>
              </a:rPr>
              <a:t>无法支持教育部基于</a:t>
            </a:r>
            <a:r>
              <a:rPr lang="en-US" altLang="zh-CN" sz="1400" dirty="0" smtClean="0">
                <a:solidFill>
                  <a:srgbClr val="000000"/>
                </a:solidFill>
                <a:latin typeface="微软雅黑" panose="020B0503020204020204" charset="-122"/>
                <a:ea typeface="微软雅黑" panose="020B0503020204020204" charset="-122"/>
              </a:rPr>
              <a:t>IE6</a:t>
            </a:r>
            <a:r>
              <a:rPr lang="zh-CN" altLang="zh-CN" sz="1400" dirty="0" smtClean="0">
                <a:solidFill>
                  <a:srgbClr val="000000"/>
                </a:solidFill>
                <a:latin typeface="微软雅黑" panose="020B0503020204020204" charset="-122"/>
                <a:ea typeface="微软雅黑" panose="020B0503020204020204" charset="-122"/>
              </a:rPr>
              <a:t>的在线考试软件</a:t>
            </a:r>
            <a:endParaRPr lang="en-US" altLang="zh-CN" sz="1400" dirty="0" smtClean="0">
              <a:solidFill>
                <a:srgbClr val="000000"/>
              </a:solidFill>
              <a:latin typeface="微软雅黑" panose="020B0503020204020204" charset="-122"/>
              <a:ea typeface="微软雅黑" panose="020B0503020204020204" charset="-122"/>
            </a:endParaRPr>
          </a:p>
        </p:txBody>
      </p:sp>
      <p:sp>
        <p:nvSpPr>
          <p:cNvPr id="11" name="矩形 10"/>
          <p:cNvSpPr/>
          <p:nvPr/>
        </p:nvSpPr>
        <p:spPr>
          <a:xfrm>
            <a:off x="5231223" y="2343482"/>
            <a:ext cx="3309459" cy="276999"/>
          </a:xfrm>
          <a:prstGeom prst="rect">
            <a:avLst/>
          </a:prstGeom>
        </p:spPr>
        <p:txBody>
          <a:bodyPr wrap="square">
            <a:spAutoFit/>
          </a:bodyPr>
          <a:lstStyle/>
          <a:p>
            <a:r>
              <a:rPr lang="zh-CN" altLang="zh-CN" sz="1200" dirty="0" smtClean="0">
                <a:solidFill>
                  <a:srgbClr val="000000"/>
                </a:solidFill>
                <a:latin typeface="微软雅黑" panose="020B0503020204020204" charset="-122"/>
                <a:ea typeface="微软雅黑" panose="020B0503020204020204" charset="-122"/>
              </a:rPr>
              <a:t>下午</a:t>
            </a:r>
            <a:r>
              <a:rPr lang="zh-CN" altLang="en-US" sz="1200" dirty="0" smtClean="0">
                <a:solidFill>
                  <a:srgbClr val="000000"/>
                </a:solidFill>
                <a:latin typeface="微软雅黑" panose="020B0503020204020204" charset="-122"/>
                <a:ea typeface="微软雅黑" panose="020B0503020204020204" charset="-122"/>
              </a:rPr>
              <a:t>进场</a:t>
            </a:r>
            <a:endParaRPr lang="en-US" altLang="zh-CN" sz="1200" dirty="0" smtClean="0">
              <a:solidFill>
                <a:srgbClr val="000000"/>
              </a:solidFill>
              <a:latin typeface="微软雅黑" panose="020B0503020204020204" charset="-122"/>
              <a:ea typeface="微软雅黑" panose="020B0503020204020204" charset="-122"/>
            </a:endParaRPr>
          </a:p>
        </p:txBody>
      </p:sp>
      <p:sp>
        <p:nvSpPr>
          <p:cNvPr id="12" name="Oval 22"/>
          <p:cNvSpPr>
            <a:spLocks noChangeArrowheads="1"/>
          </p:cNvSpPr>
          <p:nvPr/>
        </p:nvSpPr>
        <p:spPr bwMode="auto">
          <a:xfrm rot="5400000">
            <a:off x="4917315" y="2096176"/>
            <a:ext cx="198310" cy="198310"/>
          </a:xfrm>
          <a:prstGeom prst="ellipse">
            <a:avLst/>
          </a:prstGeom>
          <a:gradFill rotWithShape="1">
            <a:gsLst>
              <a:gs pos="0">
                <a:srgbClr val="C0C0C0">
                  <a:gamma/>
                  <a:tint val="22353"/>
                  <a:invGamma/>
                </a:srgbClr>
              </a:gs>
              <a:gs pos="100000">
                <a:srgbClr val="C0C0C0"/>
              </a:gs>
            </a:gsLst>
            <a:lin ang="2700000" scaled="1"/>
          </a:gradFill>
          <a:ln w="9525">
            <a:noFill/>
            <a:round/>
          </a:ln>
          <a:effectLst>
            <a:outerShdw dist="25400" dir="5400000" algn="ctr" rotWithShape="0">
              <a:schemeClr val="bg2"/>
            </a:outerShdw>
          </a:effectLst>
        </p:spPr>
        <p:txBody>
          <a:bodyPr wrap="none" anchor="ctr"/>
          <a:lstStyle/>
          <a:p>
            <a:endParaRPr lang="ko-KR" altLang="en-US">
              <a:solidFill>
                <a:srgbClr val="000000"/>
              </a:solidFill>
              <a:latin typeface="微软雅黑" panose="020B0503020204020204" charset="-122"/>
            </a:endParaRPr>
          </a:p>
        </p:txBody>
      </p:sp>
      <p:sp>
        <p:nvSpPr>
          <p:cNvPr id="13" name="Oval 23"/>
          <p:cNvSpPr>
            <a:spLocks noChangeArrowheads="1"/>
          </p:cNvSpPr>
          <p:nvPr/>
        </p:nvSpPr>
        <p:spPr bwMode="auto">
          <a:xfrm rot="5400000">
            <a:off x="4917315" y="3014424"/>
            <a:ext cx="198310" cy="198310"/>
          </a:xfrm>
          <a:prstGeom prst="ellipse">
            <a:avLst/>
          </a:prstGeom>
          <a:gradFill rotWithShape="1">
            <a:gsLst>
              <a:gs pos="0">
                <a:srgbClr val="C0C0C0">
                  <a:gamma/>
                  <a:tint val="22353"/>
                  <a:invGamma/>
                </a:srgbClr>
              </a:gs>
              <a:gs pos="100000">
                <a:srgbClr val="C0C0C0"/>
              </a:gs>
            </a:gsLst>
            <a:lin ang="2700000" scaled="1"/>
          </a:gradFill>
          <a:ln w="9525">
            <a:noFill/>
            <a:round/>
          </a:ln>
          <a:effectLst>
            <a:outerShdw dist="25400" dir="5400000" algn="ctr" rotWithShape="0">
              <a:schemeClr val="bg2"/>
            </a:outerShdw>
          </a:effectLst>
        </p:spPr>
        <p:txBody>
          <a:bodyPr wrap="none" anchor="ctr"/>
          <a:lstStyle/>
          <a:p>
            <a:endParaRPr lang="ko-KR" altLang="en-US">
              <a:solidFill>
                <a:srgbClr val="000000"/>
              </a:solidFill>
              <a:latin typeface="微软雅黑" panose="020B0503020204020204" charset="-122"/>
            </a:endParaRPr>
          </a:p>
        </p:txBody>
      </p:sp>
      <p:sp>
        <p:nvSpPr>
          <p:cNvPr id="14" name="Oval 24"/>
          <p:cNvSpPr>
            <a:spLocks noChangeArrowheads="1"/>
          </p:cNvSpPr>
          <p:nvPr/>
        </p:nvSpPr>
        <p:spPr bwMode="auto">
          <a:xfrm rot="5400000">
            <a:off x="4917315" y="3894964"/>
            <a:ext cx="198310" cy="198310"/>
          </a:xfrm>
          <a:prstGeom prst="ellipse">
            <a:avLst/>
          </a:prstGeom>
          <a:gradFill rotWithShape="1">
            <a:gsLst>
              <a:gs pos="0">
                <a:srgbClr val="C0C0C0">
                  <a:gamma/>
                  <a:tint val="22353"/>
                  <a:invGamma/>
                </a:srgbClr>
              </a:gs>
              <a:gs pos="100000">
                <a:srgbClr val="C0C0C0"/>
              </a:gs>
            </a:gsLst>
            <a:lin ang="2700000" scaled="1"/>
          </a:gradFill>
          <a:ln w="9525">
            <a:noFill/>
            <a:round/>
          </a:ln>
          <a:effectLst>
            <a:outerShdw dist="25400" dir="5400000" algn="ctr" rotWithShape="0">
              <a:schemeClr val="bg2"/>
            </a:outerShdw>
          </a:effectLst>
        </p:spPr>
        <p:txBody>
          <a:bodyPr wrap="none" anchor="ctr"/>
          <a:lstStyle/>
          <a:p>
            <a:endParaRPr lang="ko-KR" altLang="en-US">
              <a:solidFill>
                <a:srgbClr val="000000"/>
              </a:solidFill>
              <a:latin typeface="微软雅黑" panose="020B0503020204020204" charset="-122"/>
            </a:endParaRPr>
          </a:p>
        </p:txBody>
      </p:sp>
      <p:cxnSp>
        <p:nvCxnSpPr>
          <p:cNvPr id="16" name="AutoShape 28"/>
          <p:cNvCxnSpPr>
            <a:cxnSpLocks noChangeShapeType="1"/>
            <a:stCxn id="12" idx="6"/>
            <a:endCxn id="13" idx="2"/>
          </p:cNvCxnSpPr>
          <p:nvPr/>
        </p:nvCxnSpPr>
        <p:spPr bwMode="auto">
          <a:xfrm>
            <a:off x="5016470" y="2294486"/>
            <a:ext cx="0" cy="719938"/>
          </a:xfrm>
          <a:prstGeom prst="straightConnector1">
            <a:avLst/>
          </a:prstGeom>
          <a:noFill/>
          <a:ln w="25400">
            <a:solidFill>
              <a:srgbClr val="18407B"/>
            </a:solidFill>
            <a:prstDash val="sysDot"/>
            <a:round/>
          </a:ln>
          <a:effectLst/>
        </p:spPr>
      </p:cxnSp>
      <p:cxnSp>
        <p:nvCxnSpPr>
          <p:cNvPr id="17" name="AutoShape 29"/>
          <p:cNvCxnSpPr>
            <a:cxnSpLocks noChangeShapeType="1"/>
            <a:stCxn id="13" idx="6"/>
            <a:endCxn id="14" idx="2"/>
          </p:cNvCxnSpPr>
          <p:nvPr/>
        </p:nvCxnSpPr>
        <p:spPr bwMode="auto">
          <a:xfrm>
            <a:off x="5016470" y="3212734"/>
            <a:ext cx="0" cy="682230"/>
          </a:xfrm>
          <a:prstGeom prst="straightConnector1">
            <a:avLst/>
          </a:prstGeom>
          <a:noFill/>
          <a:ln w="25400">
            <a:solidFill>
              <a:srgbClr val="18407B"/>
            </a:solidFill>
            <a:prstDash val="sysDot"/>
            <a:round/>
          </a:ln>
          <a:effectLst/>
        </p:spPr>
      </p:cxnSp>
      <p:sp>
        <p:nvSpPr>
          <p:cNvPr id="19" name="矩形 18"/>
          <p:cNvSpPr/>
          <p:nvPr/>
        </p:nvSpPr>
        <p:spPr>
          <a:xfrm>
            <a:off x="5157382" y="3895387"/>
            <a:ext cx="974947" cy="338554"/>
          </a:xfrm>
          <a:prstGeom prst="rect">
            <a:avLst/>
          </a:prstGeom>
        </p:spPr>
        <p:txBody>
          <a:bodyPr wrap="none">
            <a:spAutoFit/>
          </a:bodyPr>
          <a:lstStyle/>
          <a:p>
            <a:r>
              <a:rPr lang="en-US" altLang="zh-CN" sz="1600" b="1" dirty="0" smtClean="0">
                <a:solidFill>
                  <a:srgbClr val="FFE2B8">
                    <a:lumMod val="50000"/>
                  </a:srgbClr>
                </a:solidFill>
                <a:latin typeface="微软雅黑" panose="020B0503020204020204" charset="-122"/>
                <a:ea typeface="微软雅黑" panose="020B0503020204020204" charset="-122"/>
              </a:rPr>
              <a:t>6</a:t>
            </a:r>
            <a:r>
              <a:rPr lang="zh-CN" altLang="zh-CN" sz="1600" b="1" dirty="0" smtClean="0">
                <a:solidFill>
                  <a:srgbClr val="FFE2B8">
                    <a:lumMod val="50000"/>
                  </a:srgbClr>
                </a:solidFill>
                <a:latin typeface="微软雅黑" panose="020B0503020204020204" charset="-122"/>
                <a:ea typeface="微软雅黑" panose="020B0503020204020204" charset="-122"/>
              </a:rPr>
              <a:t>月</a:t>
            </a:r>
            <a:r>
              <a:rPr lang="en-US" altLang="zh-CN" sz="1600" b="1" dirty="0" smtClean="0">
                <a:solidFill>
                  <a:srgbClr val="FFE2B8">
                    <a:lumMod val="50000"/>
                  </a:srgbClr>
                </a:solidFill>
                <a:latin typeface="微软雅黑" panose="020B0503020204020204" charset="-122"/>
                <a:ea typeface="微软雅黑" panose="020B0503020204020204" charset="-122"/>
              </a:rPr>
              <a:t>16</a:t>
            </a:r>
            <a:r>
              <a:rPr lang="zh-CN" altLang="zh-CN" sz="1600" b="1" dirty="0" smtClean="0">
                <a:solidFill>
                  <a:srgbClr val="FFE2B8">
                    <a:lumMod val="50000"/>
                  </a:srgbClr>
                </a:solidFill>
                <a:latin typeface="微软雅黑" panose="020B0503020204020204" charset="-122"/>
                <a:ea typeface="微软雅黑" panose="020B0503020204020204" charset="-122"/>
              </a:rPr>
              <a:t>日</a:t>
            </a:r>
            <a:endParaRPr lang="zh-CN" altLang="en-US" sz="1600" b="1" dirty="0">
              <a:solidFill>
                <a:srgbClr val="FFE2B8">
                  <a:lumMod val="50000"/>
                </a:srgbClr>
              </a:solidFill>
              <a:latin typeface="微软雅黑" panose="020B0503020204020204" charset="-122"/>
              <a:ea typeface="微软雅黑" panose="020B0503020204020204" charset="-122"/>
            </a:endParaRPr>
          </a:p>
        </p:txBody>
      </p:sp>
      <p:sp>
        <p:nvSpPr>
          <p:cNvPr id="20" name="矩形 19"/>
          <p:cNvSpPr/>
          <p:nvPr/>
        </p:nvSpPr>
        <p:spPr>
          <a:xfrm>
            <a:off x="5147956" y="2038315"/>
            <a:ext cx="974947" cy="338554"/>
          </a:xfrm>
          <a:prstGeom prst="rect">
            <a:avLst/>
          </a:prstGeom>
        </p:spPr>
        <p:txBody>
          <a:bodyPr wrap="none">
            <a:spAutoFit/>
          </a:bodyPr>
          <a:lstStyle/>
          <a:p>
            <a:r>
              <a:rPr lang="en-US" altLang="zh-CN" sz="1600" b="1" dirty="0" smtClean="0">
                <a:solidFill>
                  <a:srgbClr val="FFE2B8">
                    <a:lumMod val="50000"/>
                  </a:srgbClr>
                </a:solidFill>
                <a:latin typeface="微软雅黑" panose="020B0503020204020204" charset="-122"/>
                <a:ea typeface="微软雅黑" panose="020B0503020204020204" charset="-122"/>
              </a:rPr>
              <a:t>6</a:t>
            </a:r>
            <a:r>
              <a:rPr lang="zh-CN" altLang="zh-CN" sz="1600" b="1" dirty="0" smtClean="0">
                <a:solidFill>
                  <a:srgbClr val="FFE2B8">
                    <a:lumMod val="50000"/>
                  </a:srgbClr>
                </a:solidFill>
                <a:latin typeface="微软雅黑" panose="020B0503020204020204" charset="-122"/>
                <a:ea typeface="微软雅黑" panose="020B0503020204020204" charset="-122"/>
              </a:rPr>
              <a:t>月</a:t>
            </a:r>
            <a:r>
              <a:rPr lang="en-US" altLang="zh-CN" sz="1600" b="1" dirty="0" smtClean="0">
                <a:solidFill>
                  <a:srgbClr val="FFE2B8">
                    <a:lumMod val="50000"/>
                  </a:srgbClr>
                </a:solidFill>
                <a:latin typeface="微软雅黑" panose="020B0503020204020204" charset="-122"/>
                <a:ea typeface="微软雅黑" panose="020B0503020204020204" charset="-122"/>
              </a:rPr>
              <a:t>13</a:t>
            </a:r>
            <a:r>
              <a:rPr lang="zh-CN" altLang="zh-CN" sz="1600" b="1" dirty="0" smtClean="0">
                <a:solidFill>
                  <a:srgbClr val="FFE2B8">
                    <a:lumMod val="50000"/>
                  </a:srgbClr>
                </a:solidFill>
                <a:latin typeface="微软雅黑" panose="020B0503020204020204" charset="-122"/>
                <a:ea typeface="微软雅黑" panose="020B0503020204020204" charset="-122"/>
              </a:rPr>
              <a:t>日</a:t>
            </a:r>
            <a:endParaRPr lang="zh-CN" altLang="en-US" sz="1600" b="1" dirty="0">
              <a:solidFill>
                <a:srgbClr val="FFE2B8">
                  <a:lumMod val="50000"/>
                </a:srgbClr>
              </a:solidFill>
              <a:latin typeface="微软雅黑" panose="020B0503020204020204" charset="-122"/>
              <a:ea typeface="微软雅黑" panose="020B0503020204020204" charset="-122"/>
            </a:endParaRPr>
          </a:p>
        </p:txBody>
      </p:sp>
      <p:sp>
        <p:nvSpPr>
          <p:cNvPr id="21" name="矩形 20"/>
          <p:cNvSpPr/>
          <p:nvPr/>
        </p:nvSpPr>
        <p:spPr>
          <a:xfrm>
            <a:off x="5171052" y="2971565"/>
            <a:ext cx="974947" cy="338554"/>
          </a:xfrm>
          <a:prstGeom prst="rect">
            <a:avLst/>
          </a:prstGeom>
        </p:spPr>
        <p:txBody>
          <a:bodyPr wrap="none">
            <a:spAutoFit/>
          </a:bodyPr>
          <a:lstStyle/>
          <a:p>
            <a:r>
              <a:rPr lang="en-US" altLang="zh-CN" sz="1600" b="1" dirty="0" smtClean="0">
                <a:solidFill>
                  <a:srgbClr val="FFE2B8">
                    <a:lumMod val="50000"/>
                  </a:srgbClr>
                </a:solidFill>
                <a:latin typeface="微软雅黑" panose="020B0503020204020204" charset="-122"/>
                <a:ea typeface="微软雅黑" panose="020B0503020204020204" charset="-122"/>
              </a:rPr>
              <a:t>6</a:t>
            </a:r>
            <a:r>
              <a:rPr lang="zh-CN" altLang="en-US" sz="1600" b="1" dirty="0" smtClean="0">
                <a:solidFill>
                  <a:srgbClr val="FFE2B8">
                    <a:lumMod val="50000"/>
                  </a:srgbClr>
                </a:solidFill>
                <a:latin typeface="微软雅黑" panose="020B0503020204020204" charset="-122"/>
                <a:ea typeface="微软雅黑" panose="020B0503020204020204" charset="-122"/>
              </a:rPr>
              <a:t>月</a:t>
            </a:r>
            <a:r>
              <a:rPr lang="en-US" altLang="zh-CN" sz="1600" b="1" dirty="0" smtClean="0">
                <a:solidFill>
                  <a:srgbClr val="FFE2B8">
                    <a:lumMod val="50000"/>
                  </a:srgbClr>
                </a:solidFill>
                <a:latin typeface="微软雅黑" panose="020B0503020204020204" charset="-122"/>
                <a:ea typeface="微软雅黑" panose="020B0503020204020204" charset="-122"/>
              </a:rPr>
              <a:t>15</a:t>
            </a:r>
            <a:r>
              <a:rPr lang="zh-CN" altLang="zh-CN" sz="1600" b="1" dirty="0" smtClean="0">
                <a:solidFill>
                  <a:srgbClr val="FFE2B8">
                    <a:lumMod val="50000"/>
                  </a:srgbClr>
                </a:solidFill>
                <a:latin typeface="微软雅黑" panose="020B0503020204020204" charset="-122"/>
                <a:ea typeface="微软雅黑" panose="020B0503020204020204" charset="-122"/>
              </a:rPr>
              <a:t>日</a:t>
            </a:r>
            <a:endParaRPr lang="zh-CN" altLang="en-US" sz="1600" b="1" dirty="0">
              <a:solidFill>
                <a:srgbClr val="FFE2B8">
                  <a:lumMod val="50000"/>
                </a:srgbClr>
              </a:solidFill>
              <a:latin typeface="微软雅黑" panose="020B0503020204020204" charset="-122"/>
              <a:ea typeface="微软雅黑" panose="020B0503020204020204" charset="-122"/>
            </a:endParaRPr>
          </a:p>
        </p:txBody>
      </p:sp>
      <p:sp>
        <p:nvSpPr>
          <p:cNvPr id="24" name="矩形 23"/>
          <p:cNvSpPr/>
          <p:nvPr/>
        </p:nvSpPr>
        <p:spPr>
          <a:xfrm>
            <a:off x="5223847" y="4206470"/>
            <a:ext cx="3005951" cy="276999"/>
          </a:xfrm>
          <a:prstGeom prst="rect">
            <a:avLst/>
          </a:prstGeom>
        </p:spPr>
        <p:txBody>
          <a:bodyPr wrap="none">
            <a:spAutoFit/>
          </a:bodyPr>
          <a:lstStyle/>
          <a:p>
            <a:r>
              <a:rPr lang="zh-CN" altLang="en-US" sz="1200" dirty="0" smtClean="0">
                <a:solidFill>
                  <a:srgbClr val="000000"/>
                </a:solidFill>
                <a:latin typeface="微软雅黑" panose="020B0503020204020204" charset="-122"/>
                <a:ea typeface="微软雅黑" panose="020B0503020204020204" charset="-122"/>
              </a:rPr>
              <a:t>支撑 </a:t>
            </a:r>
            <a:r>
              <a:rPr lang="en-US" altLang="zh-CN" sz="1200" dirty="0" smtClean="0">
                <a:solidFill>
                  <a:srgbClr val="000000"/>
                </a:solidFill>
                <a:latin typeface="微软雅黑" panose="020B0503020204020204" charset="-122"/>
                <a:ea typeface="微软雅黑" panose="020B0503020204020204" charset="-122"/>
              </a:rPr>
              <a:t>8:00-20:00 </a:t>
            </a:r>
            <a:r>
              <a:rPr lang="zh-CN" altLang="zh-CN" sz="1200" dirty="0" smtClean="0">
                <a:solidFill>
                  <a:srgbClr val="000000"/>
                </a:solidFill>
                <a:latin typeface="微软雅黑" panose="020B0503020204020204" charset="-122"/>
                <a:ea typeface="微软雅黑" panose="020B0503020204020204" charset="-122"/>
              </a:rPr>
              <a:t>共五场考试</a:t>
            </a:r>
            <a:r>
              <a:rPr lang="zh-CN" altLang="en-US" sz="1200" dirty="0" smtClean="0">
                <a:solidFill>
                  <a:srgbClr val="000000"/>
                </a:solidFill>
                <a:latin typeface="微软雅黑" panose="020B0503020204020204" charset="-122"/>
                <a:ea typeface="微软雅黑" panose="020B0503020204020204" charset="-122"/>
              </a:rPr>
              <a:t>，</a:t>
            </a:r>
            <a:r>
              <a:rPr lang="zh-CN" altLang="zh-CN" sz="1200" dirty="0" smtClean="0">
                <a:solidFill>
                  <a:srgbClr val="000000"/>
                </a:solidFill>
                <a:latin typeface="微软雅黑" panose="020B0503020204020204" charset="-122"/>
                <a:ea typeface="微软雅黑" panose="020B0503020204020204" charset="-122"/>
              </a:rPr>
              <a:t>每场</a:t>
            </a:r>
            <a:r>
              <a:rPr lang="en-US" altLang="zh-CN" sz="1200" dirty="0" smtClean="0">
                <a:solidFill>
                  <a:srgbClr val="000000"/>
                </a:solidFill>
                <a:latin typeface="微软雅黑" panose="020B0503020204020204" charset="-122"/>
                <a:ea typeface="微软雅黑" panose="020B0503020204020204" charset="-122"/>
              </a:rPr>
              <a:t>150</a:t>
            </a:r>
            <a:r>
              <a:rPr lang="zh-CN" altLang="zh-CN" sz="1200" dirty="0" smtClean="0">
                <a:solidFill>
                  <a:srgbClr val="000000"/>
                </a:solidFill>
                <a:latin typeface="微软雅黑" panose="020B0503020204020204" charset="-122"/>
                <a:ea typeface="微软雅黑" panose="020B0503020204020204" charset="-122"/>
              </a:rPr>
              <a:t>人</a:t>
            </a:r>
            <a:endParaRPr lang="en-US" altLang="zh-CN" sz="1200" dirty="0" smtClean="0">
              <a:solidFill>
                <a:srgbClr val="000000"/>
              </a:solidFill>
              <a:latin typeface="微软雅黑" panose="020B0503020204020204" charset="-122"/>
              <a:ea typeface="微软雅黑" panose="020B0503020204020204" charset="-122"/>
            </a:endParaRPr>
          </a:p>
        </p:txBody>
      </p:sp>
      <p:sp>
        <p:nvSpPr>
          <p:cNvPr id="25" name="矩形 24"/>
          <p:cNvSpPr/>
          <p:nvPr/>
        </p:nvSpPr>
        <p:spPr>
          <a:xfrm>
            <a:off x="5225374" y="3301502"/>
            <a:ext cx="2698175" cy="276999"/>
          </a:xfrm>
          <a:prstGeom prst="rect">
            <a:avLst/>
          </a:prstGeom>
        </p:spPr>
        <p:txBody>
          <a:bodyPr wrap="none">
            <a:spAutoFit/>
          </a:bodyPr>
          <a:lstStyle/>
          <a:p>
            <a:r>
              <a:rPr lang="zh-CN" altLang="zh-CN" sz="1200" dirty="0" smtClean="0">
                <a:solidFill>
                  <a:srgbClr val="000000"/>
                </a:solidFill>
                <a:latin typeface="微软雅黑" panose="020B0503020204020204" charset="-122"/>
                <a:ea typeface="微软雅黑" panose="020B0503020204020204" charset="-122"/>
              </a:rPr>
              <a:t>完成</a:t>
            </a:r>
            <a:r>
              <a:rPr lang="en-US" altLang="zh-CN" sz="1200" dirty="0" smtClean="0">
                <a:solidFill>
                  <a:srgbClr val="000000"/>
                </a:solidFill>
                <a:latin typeface="微软雅黑" panose="020B0503020204020204" charset="-122"/>
                <a:ea typeface="微软雅黑" panose="020B0503020204020204" charset="-122"/>
              </a:rPr>
              <a:t> 180 </a:t>
            </a:r>
            <a:r>
              <a:rPr lang="zh-CN" altLang="en-US" sz="1200" dirty="0" smtClean="0">
                <a:solidFill>
                  <a:srgbClr val="000000"/>
                </a:solidFill>
                <a:latin typeface="微软雅黑" panose="020B0503020204020204" charset="-122"/>
                <a:ea typeface="微软雅黑" panose="020B0503020204020204" charset="-122"/>
              </a:rPr>
              <a:t>台</a:t>
            </a:r>
            <a:r>
              <a:rPr lang="zh-CN" altLang="zh-CN" sz="1200" dirty="0" smtClean="0">
                <a:solidFill>
                  <a:srgbClr val="000000"/>
                </a:solidFill>
                <a:latin typeface="微软雅黑" panose="020B0503020204020204" charset="-122"/>
                <a:ea typeface="微软雅黑" panose="020B0503020204020204" charset="-122"/>
              </a:rPr>
              <a:t>虚拟机的发放</a:t>
            </a:r>
            <a:r>
              <a:rPr lang="zh-CN" altLang="en-US" sz="1200" dirty="0" smtClean="0">
                <a:solidFill>
                  <a:srgbClr val="000000"/>
                </a:solidFill>
                <a:latin typeface="微软雅黑" panose="020B0503020204020204" charset="-122"/>
                <a:ea typeface="微软雅黑" panose="020B0503020204020204" charset="-122"/>
              </a:rPr>
              <a:t>、</a:t>
            </a:r>
            <a:r>
              <a:rPr lang="zh-CN" altLang="zh-CN" sz="1200" dirty="0" smtClean="0">
                <a:solidFill>
                  <a:srgbClr val="000000"/>
                </a:solidFill>
                <a:latin typeface="微软雅黑" panose="020B0503020204020204" charset="-122"/>
                <a:ea typeface="微软雅黑" panose="020B0503020204020204" charset="-122"/>
              </a:rPr>
              <a:t>并发测试</a:t>
            </a:r>
            <a:endParaRPr lang="zh-CN" altLang="en-US" sz="1200" dirty="0">
              <a:solidFill>
                <a:srgbClr val="000000"/>
              </a:solidFill>
              <a:latin typeface="微软雅黑" panose="020B0503020204020204" charset="-122"/>
              <a:ea typeface="微软雅黑" panose="020B0503020204020204" charset="-122"/>
            </a:endParaRPr>
          </a:p>
        </p:txBody>
      </p:sp>
      <p:sp>
        <p:nvSpPr>
          <p:cNvPr id="18" name="燕尾形 17"/>
          <p:cNvSpPr/>
          <p:nvPr/>
        </p:nvSpPr>
        <p:spPr bwMode="auto">
          <a:xfrm>
            <a:off x="6156176" y="0"/>
            <a:ext cx="792088" cy="339502"/>
          </a:xfrm>
          <a:prstGeom prst="chevron">
            <a:avLst/>
          </a:prstGeom>
          <a:solidFill>
            <a:schemeClr val="bg1">
              <a:lumMod val="65000"/>
            </a:schemeClr>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2" name="燕尾形 21"/>
          <p:cNvSpPr/>
          <p:nvPr/>
        </p:nvSpPr>
        <p:spPr bwMode="auto">
          <a:xfrm>
            <a:off x="6804248" y="0"/>
            <a:ext cx="792088" cy="339502"/>
          </a:xfrm>
          <a:prstGeom prst="chevron">
            <a:avLst/>
          </a:prstGeom>
          <a:solidFill>
            <a:schemeClr val="bg1">
              <a:lumMod val="65000"/>
            </a:schemeClr>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6" name="燕尾形 25"/>
          <p:cNvSpPr/>
          <p:nvPr/>
        </p:nvSpPr>
        <p:spPr bwMode="auto">
          <a:xfrm>
            <a:off x="7452320" y="0"/>
            <a:ext cx="792088" cy="339502"/>
          </a:xfrm>
          <a:prstGeom prst="chevron">
            <a:avLst/>
          </a:prstGeom>
          <a:solidFill>
            <a:srgbClr val="C00000"/>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7" name="燕尾形 26"/>
          <p:cNvSpPr/>
          <p:nvPr/>
        </p:nvSpPr>
        <p:spPr bwMode="auto">
          <a:xfrm>
            <a:off x="8100392" y="0"/>
            <a:ext cx="792088" cy="339502"/>
          </a:xfrm>
          <a:prstGeom prst="chevron">
            <a:avLst/>
          </a:prstGeom>
          <a:solidFill>
            <a:schemeClr val="bg1">
              <a:lumMod val="65000"/>
            </a:schemeClr>
          </a:solidFill>
          <a:ln w="12700">
            <a:solidFill>
              <a:schemeClr val="bg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Arial" panose="020B0604020202020204" pitchFamily="34" charset="0"/>
              <a:ea typeface="宋体" panose="02010600030101010101" pitchFamily="2" charset="-122"/>
            </a:endParaRPr>
          </a:p>
        </p:txBody>
      </p:sp>
      <p:sp>
        <p:nvSpPr>
          <p:cNvPr id="28" name="TextBox 27"/>
          <p:cNvSpPr txBox="1"/>
          <p:nvPr/>
        </p:nvSpPr>
        <p:spPr>
          <a:xfrm>
            <a:off x="6372200"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基教</a:t>
            </a:r>
            <a:endParaRPr lang="zh-CN" altLang="en-US" b="1" dirty="0">
              <a:solidFill>
                <a:srgbClr val="FFFFFF"/>
              </a:solidFill>
              <a:latin typeface="微软雅黑" panose="020B0503020204020204" charset="-122"/>
              <a:ea typeface="微软雅黑" panose="020B0503020204020204" charset="-122"/>
            </a:endParaRPr>
          </a:p>
        </p:txBody>
      </p:sp>
      <p:sp>
        <p:nvSpPr>
          <p:cNvPr id="29" name="TextBox 28"/>
          <p:cNvSpPr txBox="1"/>
          <p:nvPr/>
        </p:nvSpPr>
        <p:spPr>
          <a:xfrm>
            <a:off x="7020272"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中职</a:t>
            </a:r>
            <a:endParaRPr lang="zh-CN" altLang="en-US" b="1" dirty="0">
              <a:solidFill>
                <a:srgbClr val="FFFFFF"/>
              </a:solidFill>
              <a:latin typeface="微软雅黑" panose="020B0503020204020204" charset="-122"/>
              <a:ea typeface="微软雅黑" panose="020B0503020204020204" charset="-122"/>
            </a:endParaRPr>
          </a:p>
        </p:txBody>
      </p:sp>
      <p:sp>
        <p:nvSpPr>
          <p:cNvPr id="30" name="TextBox 29"/>
          <p:cNvSpPr txBox="1"/>
          <p:nvPr/>
        </p:nvSpPr>
        <p:spPr>
          <a:xfrm>
            <a:off x="7668344"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高职</a:t>
            </a:r>
            <a:endParaRPr lang="zh-CN" altLang="en-US" b="1" dirty="0">
              <a:solidFill>
                <a:srgbClr val="FFFFFF"/>
              </a:solidFill>
              <a:latin typeface="微软雅黑" panose="020B0503020204020204" charset="-122"/>
              <a:ea typeface="微软雅黑" panose="020B0503020204020204" charset="-122"/>
            </a:endParaRPr>
          </a:p>
        </p:txBody>
      </p:sp>
      <p:sp>
        <p:nvSpPr>
          <p:cNvPr id="31" name="TextBox 30"/>
          <p:cNvSpPr txBox="1"/>
          <p:nvPr/>
        </p:nvSpPr>
        <p:spPr>
          <a:xfrm>
            <a:off x="8316416" y="54430"/>
            <a:ext cx="422175" cy="220197"/>
          </a:xfrm>
          <a:prstGeom prst="rect">
            <a:avLst/>
          </a:prstGeom>
          <a:noFill/>
        </p:spPr>
        <p:txBody>
          <a:bodyPr wrap="none" rtlCol="0">
            <a:prstTxWarp prst="textPlain">
              <a:avLst/>
            </a:prstTxWarp>
            <a:spAutoFit/>
          </a:bodyPr>
          <a:lstStyle/>
          <a:p>
            <a:pPr algn="just"/>
            <a:r>
              <a:rPr lang="zh-CN" altLang="en-US" b="1" dirty="0" smtClean="0">
                <a:solidFill>
                  <a:srgbClr val="FFFFFF"/>
                </a:solidFill>
                <a:latin typeface="微软雅黑" panose="020B0503020204020204" charset="-122"/>
                <a:ea typeface="微软雅黑" panose="020B0503020204020204" charset="-122"/>
              </a:rPr>
              <a:t>高校</a:t>
            </a:r>
            <a:endParaRPr lang="zh-CN" altLang="en-US" b="1" dirty="0">
              <a:solidFill>
                <a:srgbClr val="FFFFFF"/>
              </a:solidFill>
              <a:latin typeface="微软雅黑" panose="020B0503020204020204" charset="-122"/>
              <a:ea typeface="微软雅黑" panose="020B0503020204020204" charset="-122"/>
            </a:endParaRPr>
          </a:p>
        </p:txBody>
      </p:sp>
    </p:spTree>
  </p:cSld>
  <p:clrMapOvr>
    <a:masterClrMapping/>
  </p:clrMapOvr>
  <p:transition advClick="0" advTm="8000">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5"/>
          <p:cNvGrpSpPr/>
          <p:nvPr/>
        </p:nvGrpSpPr>
        <p:grpSpPr bwMode="auto">
          <a:xfrm>
            <a:off x="4330839" y="1468259"/>
            <a:ext cx="4417625" cy="3205424"/>
            <a:chOff x="478204" y="1066800"/>
            <a:chExt cx="7862542" cy="5545224"/>
          </a:xfrm>
        </p:grpSpPr>
        <p:sp>
          <p:nvSpPr>
            <p:cNvPr id="174" name="椭圆 311"/>
            <p:cNvSpPr>
              <a:spLocks noChangeArrowheads="1"/>
            </p:cNvSpPr>
            <p:nvPr/>
          </p:nvSpPr>
          <p:spPr bwMode="auto">
            <a:xfrm>
              <a:off x="1259632" y="1772815"/>
              <a:ext cx="6478588" cy="3919537"/>
            </a:xfrm>
            <a:prstGeom prst="ellipse">
              <a:avLst/>
            </a:prstGeom>
            <a:gradFill flip="none" rotWithShape="1">
              <a:gsLst>
                <a:gs pos="0">
                  <a:srgbClr val="8488C4"/>
                </a:gs>
                <a:gs pos="15000">
                  <a:srgbClr val="D4DEFF"/>
                </a:gs>
                <a:gs pos="100000">
                  <a:srgbClr val="D4DEFF">
                    <a:alpha val="0"/>
                  </a:srgbClr>
                </a:gs>
              </a:gsLst>
              <a:path path="circle">
                <a:fillToRect l="50000" t="50000" r="50000" b="50000"/>
              </a:path>
              <a:tileRect/>
            </a:gradFill>
            <a:ln w="28575" algn="ctr">
              <a:noFill/>
              <a:prstDash val="dash"/>
              <a:round/>
            </a:ln>
          </p:spPr>
          <p:txBody>
            <a:bodyPr lIns="87811" tIns="43905" rIns="87811" bIns="43905"/>
            <a:lstStyle/>
            <a:p>
              <a:pPr defTabSz="783590">
                <a:lnSpc>
                  <a:spcPct val="110000"/>
                </a:lnSpc>
                <a:buClr>
                  <a:srgbClr val="FFFFFF"/>
                </a:buClr>
                <a:buFont typeface="Wingdings" panose="05000000000000000000" pitchFamily="2" charset="2"/>
                <a:buChar char="•"/>
                <a:defRPr/>
              </a:pPr>
              <a:endParaRPr lang="zh-CN" altLang="en-US" dirty="0">
                <a:solidFill>
                  <a:srgbClr val="000000"/>
                </a:solidFill>
                <a:latin typeface="微软雅黑" panose="020B0503020204020204" charset="-122"/>
                <a:ea typeface="微软雅黑" panose="020B0503020204020204" charset="-122"/>
              </a:endParaRPr>
            </a:p>
          </p:txBody>
        </p:sp>
        <p:sp>
          <p:nvSpPr>
            <p:cNvPr id="176" name="同心圆 304"/>
            <p:cNvSpPr/>
            <p:nvPr/>
          </p:nvSpPr>
          <p:spPr bwMode="auto">
            <a:xfrm>
              <a:off x="3192819" y="2752785"/>
              <a:ext cx="2614136" cy="1866249"/>
            </a:xfrm>
            <a:prstGeom prst="donut">
              <a:avLst>
                <a:gd name="adj" fmla="val 8596"/>
              </a:avLst>
            </a:prstGeom>
            <a:gradFill flip="none" rotWithShape="1">
              <a:gsLst>
                <a:gs pos="0">
                  <a:srgbClr val="01BCFF">
                    <a:shade val="30000"/>
                    <a:satMod val="115000"/>
                  </a:srgbClr>
                </a:gs>
                <a:gs pos="50000">
                  <a:srgbClr val="01BCFF">
                    <a:shade val="67500"/>
                    <a:satMod val="115000"/>
                  </a:srgbClr>
                </a:gs>
                <a:gs pos="100000">
                  <a:srgbClr val="01BCFF">
                    <a:shade val="100000"/>
                    <a:satMod val="115000"/>
                  </a:srgbClr>
                </a:gs>
              </a:gsLst>
              <a:lin ang="8100000" scaled="1"/>
              <a:tileRect/>
            </a:gradFill>
            <a:ln w="9525" cap="flat" cmpd="sng" algn="ctr">
              <a:solidFill>
                <a:srgbClr val="66CCFF"/>
              </a:solidFill>
              <a:prstDash val="solid"/>
              <a:round/>
              <a:headEnd type="none" w="med" len="med"/>
              <a:tailEnd type="none" w="med" len="med"/>
            </a:ln>
            <a:effectLst/>
          </p:spPr>
          <p:txBody>
            <a:bodyPr lIns="87811" tIns="43905" rIns="87811" bIns="43905"/>
            <a:lstStyle/>
            <a:p>
              <a:pPr defTabSz="783590">
                <a:lnSpc>
                  <a:spcPct val="110000"/>
                </a:lnSpc>
                <a:buClr>
                  <a:srgbClr val="FFFFFF"/>
                </a:buClr>
                <a:buFont typeface="Wingdings" panose="05000000000000000000" pitchFamily="2" charset="2"/>
                <a:buChar char="•"/>
                <a:defRPr/>
              </a:pPr>
              <a:endParaRPr lang="zh-CN" altLang="en-US" dirty="0">
                <a:solidFill>
                  <a:srgbClr val="000000"/>
                </a:solidFill>
                <a:latin typeface="微软雅黑" panose="020B0503020204020204" charset="-122"/>
                <a:ea typeface="微软雅黑" panose="020B0503020204020204" charset="-122"/>
              </a:endParaRPr>
            </a:p>
          </p:txBody>
        </p:sp>
        <p:sp>
          <p:nvSpPr>
            <p:cNvPr id="178" name="流程图: 多文档 250"/>
            <p:cNvSpPr>
              <a:spLocks noChangeArrowheads="1"/>
            </p:cNvSpPr>
            <p:nvPr/>
          </p:nvSpPr>
          <p:spPr bwMode="auto">
            <a:xfrm>
              <a:off x="3526583" y="3415350"/>
              <a:ext cx="1068389" cy="331788"/>
            </a:xfrm>
            <a:prstGeom prst="flowChartMultidocument">
              <a:avLst/>
            </a:prstGeom>
            <a:solidFill>
              <a:srgbClr val="E6E6E6"/>
            </a:solidFill>
            <a:ln w="9525" algn="ctr">
              <a:solidFill>
                <a:srgbClr val="002060"/>
              </a:solidFill>
              <a:round/>
            </a:ln>
          </p:spPr>
          <p:txBody>
            <a:bodyPr lIns="87811" tIns="43905" rIns="87811" bIns="43905"/>
            <a:lstStyle/>
            <a:p>
              <a:pPr defTabSz="781685">
                <a:lnSpc>
                  <a:spcPct val="110000"/>
                </a:lnSpc>
                <a:buClr>
                  <a:srgbClr val="FFFFFF"/>
                </a:buClr>
                <a:buFont typeface="Wingdings" panose="05000000000000000000" pitchFamily="2" charset="2"/>
                <a:buChar char="•"/>
              </a:pPr>
              <a:endParaRPr lang="zh-CN" altLang="en-US" dirty="0">
                <a:solidFill>
                  <a:srgbClr val="000000"/>
                </a:solidFill>
                <a:latin typeface="微软雅黑" panose="020B0503020204020204" charset="-122"/>
                <a:ea typeface="微软雅黑" panose="020B0503020204020204" charset="-122"/>
              </a:endParaRPr>
            </a:p>
          </p:txBody>
        </p:sp>
        <p:sp>
          <p:nvSpPr>
            <p:cNvPr id="182" name="AutoShape 341"/>
            <p:cNvSpPr>
              <a:spLocks noChangeArrowheads="1"/>
            </p:cNvSpPr>
            <p:nvPr/>
          </p:nvSpPr>
          <p:spPr bwMode="auto">
            <a:xfrm>
              <a:off x="4613233" y="3415350"/>
              <a:ext cx="820684" cy="353456"/>
            </a:xfrm>
            <a:prstGeom prst="can">
              <a:avLst>
                <a:gd name="adj" fmla="val 25000"/>
              </a:avLst>
            </a:prstGeom>
            <a:solidFill>
              <a:schemeClr val="bg2">
                <a:lumMod val="20000"/>
                <a:lumOff val="80000"/>
              </a:schemeClr>
            </a:solidFill>
            <a:ln w="9525" cap="flat" cmpd="sng" algn="ctr">
              <a:solidFill>
                <a:schemeClr val="bg2"/>
              </a:solidFill>
              <a:prstDash val="solid"/>
              <a:round/>
              <a:headEnd type="none" w="med" len="med"/>
              <a:tailEnd type="none" w="med" len="med"/>
            </a:ln>
            <a:effectLst/>
          </p:spPr>
          <p:txBody>
            <a:bodyPr lIns="87811" tIns="43905" rIns="87811" bIns="43905"/>
            <a:lstStyle/>
            <a:p>
              <a:pPr defTabSz="783590">
                <a:lnSpc>
                  <a:spcPct val="110000"/>
                </a:lnSpc>
                <a:buClr>
                  <a:srgbClr val="FFFFFF"/>
                </a:buClr>
                <a:buFont typeface="Wingdings" panose="05000000000000000000" pitchFamily="2" charset="2"/>
                <a:buChar char="•"/>
                <a:defRPr/>
              </a:pPr>
              <a:endParaRPr lang="zh-CN" altLang="en-US" dirty="0">
                <a:solidFill>
                  <a:srgbClr val="000000"/>
                </a:solidFill>
                <a:latin typeface="微软雅黑" panose="020B0503020204020204" charset="-122"/>
                <a:ea typeface="微软雅黑" panose="020B0503020204020204" charset="-122"/>
              </a:endParaRPr>
            </a:p>
          </p:txBody>
        </p:sp>
        <p:sp>
          <p:nvSpPr>
            <p:cNvPr id="183" name="TextBox 309"/>
            <p:cNvSpPr txBox="1">
              <a:spLocks noChangeArrowheads="1"/>
            </p:cNvSpPr>
            <p:nvPr/>
          </p:nvSpPr>
          <p:spPr bwMode="auto">
            <a:xfrm>
              <a:off x="6781801" y="5334001"/>
              <a:ext cx="1120118" cy="720643"/>
            </a:xfrm>
            <a:prstGeom prst="rect">
              <a:avLst/>
            </a:prstGeom>
            <a:noFill/>
            <a:ln w="9525">
              <a:noFill/>
              <a:miter lim="800000"/>
            </a:ln>
          </p:spPr>
          <p:txBody>
            <a:bodyPr wrap="non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协同办公</a:t>
              </a:r>
              <a:endParaRPr lang="zh-CN" altLang="en-US" sz="900" dirty="0">
                <a:solidFill>
                  <a:srgbClr val="000000">
                    <a:lumMod val="85000"/>
                    <a:lumOff val="15000"/>
                  </a:srgbClr>
                </a:solidFill>
                <a:latin typeface="微软雅黑" panose="020B0503020204020204" charset="-122"/>
                <a:ea typeface="微软雅黑" panose="020B0503020204020204" charset="-122"/>
              </a:endParaRPr>
            </a:p>
          </p:txBody>
        </p:sp>
        <p:sp>
          <p:nvSpPr>
            <p:cNvPr id="184" name="TextBox 319"/>
            <p:cNvSpPr txBox="1">
              <a:spLocks noChangeArrowheads="1"/>
            </p:cNvSpPr>
            <p:nvPr/>
          </p:nvSpPr>
          <p:spPr bwMode="auto">
            <a:xfrm>
              <a:off x="3184313" y="5891381"/>
              <a:ext cx="1412365" cy="720643"/>
            </a:xfrm>
            <a:prstGeom prst="rect">
              <a:avLst/>
            </a:prstGeom>
            <a:noFill/>
            <a:ln w="9525">
              <a:noFill/>
              <a:miter lim="800000"/>
            </a:ln>
          </p:spPr>
          <p:txBody>
            <a:bodyPr wrap="squar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公共应用</a:t>
              </a:r>
              <a:endParaRPr lang="en-US" altLang="zh-CN" sz="900" dirty="0">
                <a:solidFill>
                  <a:srgbClr val="000000">
                    <a:lumMod val="85000"/>
                    <a:lumOff val="15000"/>
                  </a:srgbClr>
                </a:solidFill>
                <a:latin typeface="微软雅黑" panose="020B0503020204020204" charset="-122"/>
                <a:ea typeface="微软雅黑" panose="020B0503020204020204" charset="-122"/>
              </a:endParaRPr>
            </a:p>
          </p:txBody>
        </p:sp>
        <p:sp>
          <p:nvSpPr>
            <p:cNvPr id="185" name="TextBox 321"/>
            <p:cNvSpPr txBox="1">
              <a:spLocks noChangeArrowheads="1"/>
            </p:cNvSpPr>
            <p:nvPr/>
          </p:nvSpPr>
          <p:spPr bwMode="auto">
            <a:xfrm>
              <a:off x="977413" y="5562597"/>
              <a:ext cx="1463905" cy="720643"/>
            </a:xfrm>
            <a:prstGeom prst="rect">
              <a:avLst/>
            </a:prstGeom>
            <a:noFill/>
            <a:ln w="9525">
              <a:noFill/>
              <a:miter lim="800000"/>
            </a:ln>
          </p:spPr>
          <p:txBody>
            <a:bodyPr wrap="squar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网站门户</a:t>
              </a:r>
              <a:endParaRPr lang="zh-CN" altLang="en-US" sz="900" dirty="0">
                <a:solidFill>
                  <a:srgbClr val="000000">
                    <a:lumMod val="85000"/>
                    <a:lumOff val="15000"/>
                  </a:srgbClr>
                </a:solidFill>
                <a:latin typeface="微软雅黑" panose="020B0503020204020204" charset="-122"/>
                <a:ea typeface="微软雅黑" panose="020B0503020204020204" charset="-122"/>
              </a:endParaRPr>
            </a:p>
          </p:txBody>
        </p:sp>
        <p:sp>
          <p:nvSpPr>
            <p:cNvPr id="186" name="TextBox 321"/>
            <p:cNvSpPr txBox="1">
              <a:spLocks noChangeArrowheads="1"/>
            </p:cNvSpPr>
            <p:nvPr/>
          </p:nvSpPr>
          <p:spPr bwMode="auto">
            <a:xfrm>
              <a:off x="603008" y="1934923"/>
              <a:ext cx="1447833" cy="720643"/>
            </a:xfrm>
            <a:prstGeom prst="rect">
              <a:avLst/>
            </a:prstGeom>
            <a:noFill/>
            <a:ln w="9525">
              <a:noFill/>
              <a:miter lim="800000"/>
            </a:ln>
          </p:spPr>
          <p:txBody>
            <a:bodyPr wrap="squar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教学管理</a:t>
              </a:r>
              <a:endParaRPr lang="zh-CN" altLang="en-US" sz="900" dirty="0">
                <a:solidFill>
                  <a:srgbClr val="000000">
                    <a:lumMod val="85000"/>
                    <a:lumOff val="15000"/>
                  </a:srgbClr>
                </a:solidFill>
                <a:latin typeface="微软雅黑" panose="020B0503020204020204" charset="-122"/>
                <a:ea typeface="微软雅黑" panose="020B0503020204020204" charset="-122"/>
              </a:endParaRPr>
            </a:p>
          </p:txBody>
        </p:sp>
        <p:sp>
          <p:nvSpPr>
            <p:cNvPr id="187" name="矩形 303"/>
            <p:cNvSpPr>
              <a:spLocks noChangeArrowheads="1"/>
            </p:cNvSpPr>
            <p:nvPr/>
          </p:nvSpPr>
          <p:spPr bwMode="auto">
            <a:xfrm>
              <a:off x="3585475" y="2794617"/>
              <a:ext cx="1988191" cy="720700"/>
            </a:xfrm>
            <a:prstGeom prst="rect">
              <a:avLst/>
            </a:prstGeom>
            <a:solidFill>
              <a:srgbClr val="E6E6E6">
                <a:alpha val="50195"/>
              </a:srgbClr>
            </a:solidFill>
            <a:ln w="9525">
              <a:noFill/>
              <a:miter lim="800000"/>
            </a:ln>
          </p:spPr>
          <p:txBody>
            <a:bodyPr lIns="91434" tIns="45717" rIns="91434" bIns="45717">
              <a:spAutoFit/>
            </a:bodyPr>
            <a:lstStyle/>
            <a:p>
              <a:pPr algn="ctr" defTabSz="742315"/>
              <a:r>
                <a:rPr lang="zh-CN" altLang="en-US" sz="900" dirty="0">
                  <a:solidFill>
                    <a:srgbClr val="000000">
                      <a:lumMod val="85000"/>
                      <a:lumOff val="15000"/>
                    </a:srgbClr>
                  </a:solidFill>
                  <a:latin typeface="微软雅黑" panose="020B0503020204020204" charset="-122"/>
                  <a:ea typeface="微软雅黑" panose="020B0503020204020204" charset="-122"/>
                </a:rPr>
                <a:t>学校</a:t>
              </a:r>
              <a:r>
                <a:rPr lang="en-US" altLang="zh-CN" sz="900" dirty="0">
                  <a:solidFill>
                    <a:srgbClr val="000000">
                      <a:lumMod val="85000"/>
                      <a:lumOff val="15000"/>
                    </a:srgbClr>
                  </a:solidFill>
                  <a:latin typeface="微软雅黑" panose="020B0503020204020204" charset="-122"/>
                  <a:ea typeface="微软雅黑" panose="020B0503020204020204" charset="-122"/>
                </a:rPr>
                <a:t>/</a:t>
              </a:r>
              <a:r>
                <a:rPr lang="zh-CN" altLang="en-US" sz="900" dirty="0">
                  <a:solidFill>
                    <a:srgbClr val="000000">
                      <a:lumMod val="85000"/>
                      <a:lumOff val="15000"/>
                    </a:srgbClr>
                  </a:solidFill>
                  <a:latin typeface="微软雅黑" panose="020B0503020204020204" charset="-122"/>
                  <a:ea typeface="微软雅黑" panose="020B0503020204020204" charset="-122"/>
                </a:rPr>
                <a:t>家庭</a:t>
              </a:r>
              <a:r>
                <a:rPr lang="en-US" altLang="zh-CN" sz="900" dirty="0">
                  <a:solidFill>
                    <a:srgbClr val="000000">
                      <a:lumMod val="85000"/>
                      <a:lumOff val="15000"/>
                    </a:srgbClr>
                  </a:solidFill>
                  <a:latin typeface="微软雅黑" panose="020B0503020204020204" charset="-122"/>
                  <a:ea typeface="微软雅黑" panose="020B0503020204020204" charset="-122"/>
                </a:rPr>
                <a:t>/</a:t>
              </a:r>
              <a:r>
                <a:rPr lang="zh-CN" altLang="en-US" sz="900" dirty="0">
                  <a:solidFill>
                    <a:srgbClr val="000000">
                      <a:lumMod val="85000"/>
                      <a:lumOff val="15000"/>
                    </a:srgbClr>
                  </a:solidFill>
                  <a:latin typeface="微软雅黑" panose="020B0503020204020204" charset="-122"/>
                  <a:ea typeface="微软雅黑" panose="020B0503020204020204" charset="-122"/>
                </a:rPr>
                <a:t>公网</a:t>
              </a:r>
              <a:endParaRPr lang="zh-CN" altLang="en-US" sz="900" dirty="0">
                <a:solidFill>
                  <a:srgbClr val="000000">
                    <a:lumMod val="85000"/>
                    <a:lumOff val="15000"/>
                  </a:srgbClr>
                </a:solidFill>
                <a:latin typeface="微软雅黑" panose="020B0503020204020204" charset="-122"/>
                <a:ea typeface="微软雅黑" panose="020B0503020204020204" charset="-122"/>
              </a:endParaRPr>
            </a:p>
          </p:txBody>
        </p:sp>
        <p:sp>
          <p:nvSpPr>
            <p:cNvPr id="188" name="TextBox 321"/>
            <p:cNvSpPr txBox="1">
              <a:spLocks noChangeArrowheads="1"/>
            </p:cNvSpPr>
            <p:nvPr/>
          </p:nvSpPr>
          <p:spPr bwMode="auto">
            <a:xfrm>
              <a:off x="6718317" y="4038598"/>
              <a:ext cx="1622429" cy="720643"/>
            </a:xfrm>
            <a:prstGeom prst="rect">
              <a:avLst/>
            </a:prstGeom>
            <a:noFill/>
            <a:ln w="9525">
              <a:noFill/>
              <a:miter lim="800000"/>
            </a:ln>
          </p:spPr>
          <p:txBody>
            <a:bodyPr wrap="squar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资源管理</a:t>
              </a:r>
              <a:endParaRPr lang="zh-CN" altLang="en-US" sz="900" dirty="0">
                <a:solidFill>
                  <a:srgbClr val="000000">
                    <a:lumMod val="85000"/>
                    <a:lumOff val="15000"/>
                  </a:srgbClr>
                </a:solidFill>
                <a:latin typeface="微软雅黑" panose="020B0503020204020204" charset="-122"/>
                <a:ea typeface="微软雅黑" panose="020B0503020204020204" charset="-122"/>
              </a:endParaRPr>
            </a:p>
          </p:txBody>
        </p:sp>
        <p:sp>
          <p:nvSpPr>
            <p:cNvPr id="189" name="TextBox 321"/>
            <p:cNvSpPr txBox="1">
              <a:spLocks noChangeArrowheads="1"/>
            </p:cNvSpPr>
            <p:nvPr/>
          </p:nvSpPr>
          <p:spPr bwMode="auto">
            <a:xfrm>
              <a:off x="478204" y="4101977"/>
              <a:ext cx="1372825" cy="720643"/>
            </a:xfrm>
            <a:prstGeom prst="rect">
              <a:avLst/>
            </a:prstGeom>
            <a:noFill/>
            <a:ln w="9525">
              <a:noFill/>
              <a:miter lim="800000"/>
            </a:ln>
          </p:spPr>
          <p:txBody>
            <a:bodyPr wrap="squar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统计分析</a:t>
              </a:r>
              <a:endParaRPr lang="en-US" altLang="zh-CN" sz="900" dirty="0">
                <a:solidFill>
                  <a:srgbClr val="000000">
                    <a:lumMod val="85000"/>
                    <a:lumOff val="15000"/>
                  </a:srgbClr>
                </a:solidFill>
                <a:latin typeface="微软雅黑" panose="020B0503020204020204" charset="-122"/>
                <a:ea typeface="微软雅黑" panose="020B0503020204020204" charset="-122"/>
              </a:endParaRPr>
            </a:p>
          </p:txBody>
        </p:sp>
        <p:cxnSp>
          <p:nvCxnSpPr>
            <p:cNvPr id="190" name="直接连接符 316"/>
            <p:cNvCxnSpPr>
              <a:cxnSpLocks noChangeShapeType="1"/>
              <a:stCxn id="176" idx="4"/>
            </p:cNvCxnSpPr>
            <p:nvPr/>
          </p:nvCxnSpPr>
          <p:spPr bwMode="auto">
            <a:xfrm flipH="1">
              <a:off x="4498926" y="4617617"/>
              <a:ext cx="795" cy="1074736"/>
            </a:xfrm>
            <a:prstGeom prst="line">
              <a:avLst/>
            </a:prstGeom>
            <a:noFill/>
            <a:ln w="19050" algn="ctr">
              <a:solidFill>
                <a:srgbClr val="0066FF"/>
              </a:solidFill>
              <a:prstDash val="dash"/>
              <a:round/>
            </a:ln>
          </p:spPr>
        </p:cxnSp>
        <p:cxnSp>
          <p:nvCxnSpPr>
            <p:cNvPr id="191" name="直接连接符 320"/>
            <p:cNvCxnSpPr>
              <a:cxnSpLocks noChangeShapeType="1"/>
              <a:stCxn id="176" idx="5"/>
            </p:cNvCxnSpPr>
            <p:nvPr/>
          </p:nvCxnSpPr>
          <p:spPr bwMode="auto">
            <a:xfrm>
              <a:off x="5423646" y="4344567"/>
              <a:ext cx="1157287" cy="936625"/>
            </a:xfrm>
            <a:prstGeom prst="line">
              <a:avLst/>
            </a:prstGeom>
            <a:noFill/>
            <a:ln w="19050" algn="ctr">
              <a:solidFill>
                <a:srgbClr val="0066FF"/>
              </a:solidFill>
              <a:prstDash val="dash"/>
              <a:round/>
            </a:ln>
          </p:spPr>
        </p:cxnSp>
        <p:cxnSp>
          <p:nvCxnSpPr>
            <p:cNvPr id="192" name="直接连接符 323"/>
            <p:cNvCxnSpPr>
              <a:cxnSpLocks noChangeShapeType="1"/>
              <a:stCxn id="176" idx="6"/>
            </p:cNvCxnSpPr>
            <p:nvPr/>
          </p:nvCxnSpPr>
          <p:spPr bwMode="auto">
            <a:xfrm>
              <a:off x="5806233" y="3685753"/>
              <a:ext cx="1604963" cy="23813"/>
            </a:xfrm>
            <a:prstGeom prst="line">
              <a:avLst/>
            </a:prstGeom>
            <a:noFill/>
            <a:ln w="19050" algn="ctr">
              <a:solidFill>
                <a:srgbClr val="0066FF"/>
              </a:solidFill>
              <a:prstDash val="dash"/>
              <a:round/>
            </a:ln>
          </p:spPr>
        </p:cxnSp>
        <p:cxnSp>
          <p:nvCxnSpPr>
            <p:cNvPr id="193" name="直接连接符 326"/>
            <p:cNvCxnSpPr>
              <a:cxnSpLocks noChangeShapeType="1"/>
              <a:stCxn id="176" idx="3"/>
            </p:cNvCxnSpPr>
            <p:nvPr/>
          </p:nvCxnSpPr>
          <p:spPr bwMode="auto">
            <a:xfrm flipH="1">
              <a:off x="2337545" y="4344566"/>
              <a:ext cx="1238250" cy="931862"/>
            </a:xfrm>
            <a:prstGeom prst="line">
              <a:avLst/>
            </a:prstGeom>
            <a:noFill/>
            <a:ln w="19050" algn="ctr">
              <a:solidFill>
                <a:srgbClr val="0066FF"/>
              </a:solidFill>
              <a:prstDash val="dash"/>
              <a:round/>
            </a:ln>
          </p:spPr>
        </p:cxnSp>
        <p:cxnSp>
          <p:nvCxnSpPr>
            <p:cNvPr id="194" name="直接连接符 328"/>
            <p:cNvCxnSpPr>
              <a:cxnSpLocks noChangeShapeType="1"/>
              <a:stCxn id="176" idx="2"/>
            </p:cNvCxnSpPr>
            <p:nvPr/>
          </p:nvCxnSpPr>
          <p:spPr bwMode="auto">
            <a:xfrm flipH="1">
              <a:off x="1416796" y="3685753"/>
              <a:ext cx="1776412" cy="20638"/>
            </a:xfrm>
            <a:prstGeom prst="line">
              <a:avLst/>
            </a:prstGeom>
            <a:noFill/>
            <a:ln w="19050" algn="ctr">
              <a:solidFill>
                <a:srgbClr val="0066FF"/>
              </a:solidFill>
              <a:prstDash val="dash"/>
              <a:round/>
            </a:ln>
          </p:spPr>
        </p:cxnSp>
        <p:cxnSp>
          <p:nvCxnSpPr>
            <p:cNvPr id="195" name="直接连接符 331"/>
            <p:cNvCxnSpPr>
              <a:cxnSpLocks noChangeShapeType="1"/>
              <a:endCxn id="176" idx="7"/>
            </p:cNvCxnSpPr>
            <p:nvPr/>
          </p:nvCxnSpPr>
          <p:spPr bwMode="auto">
            <a:xfrm flipH="1">
              <a:off x="5423646" y="2212554"/>
              <a:ext cx="1141412" cy="814388"/>
            </a:xfrm>
            <a:prstGeom prst="line">
              <a:avLst/>
            </a:prstGeom>
            <a:noFill/>
            <a:ln w="19050" algn="ctr">
              <a:solidFill>
                <a:srgbClr val="0066FF"/>
              </a:solidFill>
              <a:prstDash val="dash"/>
              <a:round/>
            </a:ln>
          </p:spPr>
        </p:cxnSp>
        <p:cxnSp>
          <p:nvCxnSpPr>
            <p:cNvPr id="196" name="直接连接符 334"/>
            <p:cNvCxnSpPr>
              <a:cxnSpLocks noChangeShapeType="1"/>
              <a:endCxn id="176" idx="1"/>
            </p:cNvCxnSpPr>
            <p:nvPr/>
          </p:nvCxnSpPr>
          <p:spPr bwMode="auto">
            <a:xfrm>
              <a:off x="2411760" y="2288305"/>
              <a:ext cx="1164117" cy="738523"/>
            </a:xfrm>
            <a:prstGeom prst="line">
              <a:avLst/>
            </a:prstGeom>
            <a:noFill/>
            <a:ln w="19050" algn="ctr">
              <a:solidFill>
                <a:srgbClr val="0066FF"/>
              </a:solidFill>
              <a:prstDash val="dash"/>
              <a:round/>
            </a:ln>
          </p:spPr>
        </p:cxnSp>
        <p:cxnSp>
          <p:nvCxnSpPr>
            <p:cNvPr id="197" name="直接连接符 338"/>
            <p:cNvCxnSpPr>
              <a:cxnSpLocks noChangeShapeType="1"/>
            </p:cNvCxnSpPr>
            <p:nvPr/>
          </p:nvCxnSpPr>
          <p:spPr bwMode="auto">
            <a:xfrm flipH="1" flipV="1">
              <a:off x="4499992" y="1772816"/>
              <a:ext cx="28304" cy="969962"/>
            </a:xfrm>
            <a:prstGeom prst="line">
              <a:avLst/>
            </a:prstGeom>
            <a:noFill/>
            <a:ln w="19050" algn="ctr">
              <a:solidFill>
                <a:srgbClr val="0066FF"/>
              </a:solidFill>
              <a:prstDash val="dash"/>
              <a:round/>
            </a:ln>
          </p:spPr>
        </p:cxnSp>
        <p:sp>
          <p:nvSpPr>
            <p:cNvPr id="198" name="TextBox 316"/>
            <p:cNvSpPr txBox="1">
              <a:spLocks noChangeArrowheads="1"/>
            </p:cNvSpPr>
            <p:nvPr/>
          </p:nvSpPr>
          <p:spPr bwMode="auto">
            <a:xfrm>
              <a:off x="4724401" y="1447800"/>
              <a:ext cx="1369904" cy="720643"/>
            </a:xfrm>
            <a:prstGeom prst="rect">
              <a:avLst/>
            </a:prstGeom>
            <a:noFill/>
            <a:ln w="9525">
              <a:noFill/>
              <a:miter lim="800000"/>
            </a:ln>
          </p:spPr>
          <p:txBody>
            <a:bodyPr wrap="square" lIns="91416" tIns="45708" rIns="91416" bIns="45708">
              <a:spAutoFit/>
            </a:bodyPr>
            <a:lstStyle/>
            <a:p>
              <a:r>
                <a:rPr lang="zh-CN" altLang="en-US" sz="900" dirty="0">
                  <a:solidFill>
                    <a:srgbClr val="000000">
                      <a:lumMod val="85000"/>
                      <a:lumOff val="15000"/>
                    </a:srgbClr>
                  </a:solidFill>
                  <a:latin typeface="微软雅黑" panose="020B0503020204020204" charset="-122"/>
                  <a:ea typeface="微软雅黑" panose="020B0503020204020204" charset="-122"/>
                </a:rPr>
                <a:t>网络教学</a:t>
              </a:r>
              <a:endParaRPr lang="zh-CN" altLang="en-US" sz="900" dirty="0">
                <a:solidFill>
                  <a:srgbClr val="000000">
                    <a:lumMod val="85000"/>
                    <a:lumOff val="15000"/>
                  </a:srgbClr>
                </a:solidFill>
                <a:latin typeface="微软雅黑" panose="020B0503020204020204" charset="-122"/>
                <a:ea typeface="微软雅黑" panose="020B0503020204020204" charset="-122"/>
              </a:endParaRPr>
            </a:p>
          </p:txBody>
        </p:sp>
        <p:sp>
          <p:nvSpPr>
            <p:cNvPr id="199" name="Text Box 344"/>
            <p:cNvSpPr txBox="1">
              <a:spLocks noChangeArrowheads="1"/>
            </p:cNvSpPr>
            <p:nvPr/>
          </p:nvSpPr>
          <p:spPr bwMode="auto">
            <a:xfrm>
              <a:off x="3518646" y="3896326"/>
              <a:ext cx="1928812" cy="558483"/>
            </a:xfrm>
            <a:prstGeom prst="rect">
              <a:avLst/>
            </a:prstGeom>
            <a:solidFill>
              <a:srgbClr val="0070C0">
                <a:alpha val="50195"/>
              </a:srgbClr>
            </a:solidFill>
            <a:ln w="12700">
              <a:solidFill>
                <a:schemeClr val="tx1"/>
              </a:solidFill>
              <a:miter lim="800000"/>
            </a:ln>
          </p:spPr>
          <p:txBody>
            <a:bodyPr wrap="none" lIns="91434" tIns="45717" rIns="91434" bIns="45717" anchor="ctr"/>
            <a:lstStyle/>
            <a:p>
              <a:pPr algn="ctr" defTabSz="742315"/>
              <a:r>
                <a:rPr lang="zh-CN" altLang="en-US" sz="900" dirty="0">
                  <a:solidFill>
                    <a:srgbClr val="000000">
                      <a:lumMod val="85000"/>
                      <a:lumOff val="15000"/>
                    </a:srgbClr>
                  </a:solidFill>
                  <a:latin typeface="微软雅黑" panose="020B0503020204020204" charset="-122"/>
                  <a:ea typeface="微软雅黑" panose="020B0503020204020204" charset="-122"/>
                </a:rPr>
                <a:t>云计算数据中心</a:t>
              </a:r>
              <a:endParaRPr lang="en-US" altLang="zh-CN" sz="900" dirty="0">
                <a:solidFill>
                  <a:srgbClr val="000000">
                    <a:lumMod val="85000"/>
                    <a:lumOff val="15000"/>
                  </a:srgbClr>
                </a:solidFill>
                <a:latin typeface="微软雅黑" panose="020B0503020204020204" charset="-122"/>
                <a:ea typeface="微软雅黑" panose="020B0503020204020204" charset="-122"/>
              </a:endParaRPr>
            </a:p>
          </p:txBody>
        </p:sp>
        <p:sp>
          <p:nvSpPr>
            <p:cNvPr id="200" name="TextBox 348"/>
            <p:cNvSpPr txBox="1">
              <a:spLocks noChangeArrowheads="1"/>
            </p:cNvSpPr>
            <p:nvPr/>
          </p:nvSpPr>
          <p:spPr bwMode="auto">
            <a:xfrm rot="2853225">
              <a:off x="5507978" y="4373303"/>
              <a:ext cx="1433515" cy="880148"/>
            </a:xfrm>
            <a:prstGeom prst="rect">
              <a:avLst/>
            </a:prstGeom>
            <a:noFill/>
            <a:ln w="9525">
              <a:noFill/>
              <a:miter lim="800000"/>
            </a:ln>
            <a:scene3d>
              <a:camera prst="orthographicFront">
                <a:rot lat="0" lon="0" rev="420000"/>
              </a:camera>
              <a:lightRig rig="threePt" dir="t"/>
            </a:scene3d>
          </p:spPr>
          <p:txBody>
            <a:bodyPr lIns="91434" tIns="45717" rIns="91434" bIns="45717">
              <a:spAutoFit/>
            </a:bodyPr>
            <a:lstStyle/>
            <a:p>
              <a:pPr>
                <a:defRPr/>
              </a:pPr>
              <a:r>
                <a:rPr lang="en-US" altLang="zh-CN" sz="900" dirty="0">
                  <a:solidFill>
                    <a:srgbClr val="0066FF"/>
                  </a:solidFill>
                  <a:latin typeface="微软雅黑" panose="020B0503020204020204" charset="-122"/>
                  <a:ea typeface="微软雅黑" panose="020B0503020204020204" charset="-122"/>
                </a:rPr>
                <a:t>OPEN API</a:t>
              </a:r>
              <a:endParaRPr lang="en-US" altLang="zh-CN" sz="900" dirty="0">
                <a:solidFill>
                  <a:srgbClr val="0066FF"/>
                </a:solidFill>
                <a:latin typeface="微软雅黑" panose="020B0503020204020204" charset="-122"/>
                <a:ea typeface="微软雅黑" panose="020B0503020204020204" charset="-122"/>
              </a:endParaRPr>
            </a:p>
          </p:txBody>
        </p:sp>
        <p:sp>
          <p:nvSpPr>
            <p:cNvPr id="201" name="TextBox 349"/>
            <p:cNvSpPr txBox="1">
              <a:spLocks noChangeArrowheads="1"/>
            </p:cNvSpPr>
            <p:nvPr/>
          </p:nvSpPr>
          <p:spPr bwMode="auto">
            <a:xfrm>
              <a:off x="5914182" y="3444453"/>
              <a:ext cx="1610145" cy="720700"/>
            </a:xfrm>
            <a:prstGeom prst="rect">
              <a:avLst/>
            </a:prstGeom>
            <a:noFill/>
            <a:ln w="9525">
              <a:noFill/>
              <a:miter lim="800000"/>
            </a:ln>
          </p:spPr>
          <p:txBody>
            <a:bodyPr lIns="91434" tIns="45717" rIns="91434" bIns="45717">
              <a:spAutoFit/>
            </a:bodyPr>
            <a:lstStyle/>
            <a:p>
              <a:r>
                <a:rPr lang="en-US" altLang="zh-CN" sz="900" dirty="0">
                  <a:solidFill>
                    <a:srgbClr val="0066FF"/>
                  </a:solidFill>
                  <a:latin typeface="微软雅黑" panose="020B0503020204020204" charset="-122"/>
                  <a:ea typeface="微软雅黑" panose="020B0503020204020204" charset="-122"/>
                </a:rPr>
                <a:t>OPEN API</a:t>
              </a:r>
              <a:endParaRPr lang="en-US" altLang="zh-CN" sz="900" dirty="0">
                <a:solidFill>
                  <a:srgbClr val="0066FF"/>
                </a:solidFill>
                <a:latin typeface="微软雅黑" panose="020B0503020204020204" charset="-122"/>
                <a:ea typeface="微软雅黑" panose="020B0503020204020204" charset="-122"/>
              </a:endParaRPr>
            </a:p>
          </p:txBody>
        </p:sp>
        <p:sp>
          <p:nvSpPr>
            <p:cNvPr id="202" name="TextBox 350"/>
            <p:cNvSpPr txBox="1">
              <a:spLocks noChangeArrowheads="1"/>
            </p:cNvSpPr>
            <p:nvPr/>
          </p:nvSpPr>
          <p:spPr bwMode="auto">
            <a:xfrm rot="19121084">
              <a:off x="5338837" y="2156679"/>
              <a:ext cx="1308101" cy="720700"/>
            </a:xfrm>
            <a:prstGeom prst="rect">
              <a:avLst/>
            </a:prstGeom>
            <a:noFill/>
            <a:ln w="9525">
              <a:noFill/>
              <a:miter lim="800000"/>
            </a:ln>
            <a:scene3d>
              <a:camera prst="orthographicFront">
                <a:rot lat="0" lon="0" rev="21240000"/>
              </a:camera>
              <a:lightRig rig="threePt" dir="t"/>
            </a:scene3d>
          </p:spPr>
          <p:txBody>
            <a:bodyPr lIns="91434" tIns="45717" rIns="91434" bIns="45717">
              <a:spAutoFit/>
            </a:bodyPr>
            <a:lstStyle/>
            <a:p>
              <a:pPr>
                <a:defRPr/>
              </a:pPr>
              <a:r>
                <a:rPr lang="en-US" altLang="zh-CN" sz="900" dirty="0">
                  <a:solidFill>
                    <a:srgbClr val="0066FF"/>
                  </a:solidFill>
                  <a:latin typeface="微软雅黑" panose="020B0503020204020204" charset="-122"/>
                  <a:ea typeface="微软雅黑" panose="020B0503020204020204" charset="-122"/>
                </a:rPr>
                <a:t>OPEN API</a:t>
              </a:r>
              <a:endParaRPr lang="en-US" altLang="zh-CN" sz="900" dirty="0">
                <a:solidFill>
                  <a:srgbClr val="0066FF"/>
                </a:solidFill>
                <a:latin typeface="微软雅黑" panose="020B0503020204020204" charset="-122"/>
                <a:ea typeface="微软雅黑" panose="020B0503020204020204" charset="-122"/>
              </a:endParaRPr>
            </a:p>
          </p:txBody>
        </p:sp>
        <p:sp>
          <p:nvSpPr>
            <p:cNvPr id="203" name="TextBox 351"/>
            <p:cNvSpPr txBox="1">
              <a:spLocks noChangeArrowheads="1"/>
            </p:cNvSpPr>
            <p:nvPr/>
          </p:nvSpPr>
          <p:spPr bwMode="auto">
            <a:xfrm>
              <a:off x="3723063" y="2086054"/>
              <a:ext cx="1603144" cy="720700"/>
            </a:xfrm>
            <a:prstGeom prst="rect">
              <a:avLst/>
            </a:prstGeom>
            <a:noFill/>
            <a:ln w="9525">
              <a:noFill/>
              <a:miter lim="800000"/>
            </a:ln>
          </p:spPr>
          <p:txBody>
            <a:bodyPr wrap="square" lIns="91434" tIns="45717" rIns="91434" bIns="45717">
              <a:spAutoFit/>
            </a:bodyPr>
            <a:lstStyle/>
            <a:p>
              <a:r>
                <a:rPr lang="en-US" altLang="zh-CN" sz="900" dirty="0">
                  <a:solidFill>
                    <a:srgbClr val="0066FF"/>
                  </a:solidFill>
                  <a:latin typeface="微软雅黑" panose="020B0503020204020204" charset="-122"/>
                  <a:ea typeface="微软雅黑" panose="020B0503020204020204" charset="-122"/>
                </a:rPr>
                <a:t>OPEN API</a:t>
              </a:r>
              <a:endParaRPr lang="en-US" altLang="zh-CN" sz="900" dirty="0">
                <a:solidFill>
                  <a:srgbClr val="0066FF"/>
                </a:solidFill>
                <a:latin typeface="微软雅黑" panose="020B0503020204020204" charset="-122"/>
                <a:ea typeface="微软雅黑" panose="020B0503020204020204" charset="-122"/>
              </a:endParaRPr>
            </a:p>
          </p:txBody>
        </p:sp>
        <p:sp>
          <p:nvSpPr>
            <p:cNvPr id="205" name="TextBox 353"/>
            <p:cNvSpPr txBox="1">
              <a:spLocks noChangeArrowheads="1"/>
            </p:cNvSpPr>
            <p:nvPr/>
          </p:nvSpPr>
          <p:spPr bwMode="auto">
            <a:xfrm rot="2580382">
              <a:off x="2562744" y="2062437"/>
              <a:ext cx="1187147" cy="1153133"/>
            </a:xfrm>
            <a:prstGeom prst="rect">
              <a:avLst/>
            </a:prstGeom>
            <a:noFill/>
            <a:ln w="9525">
              <a:noFill/>
              <a:miter lim="800000"/>
            </a:ln>
            <a:scene3d>
              <a:camera prst="orthographicFront">
                <a:rot lat="0" lon="0" rev="600000"/>
              </a:camera>
              <a:lightRig rig="threePt" dir="t"/>
            </a:scene3d>
          </p:spPr>
          <p:txBody>
            <a:bodyPr lIns="91434" tIns="45717" rIns="91434" bIns="45717">
              <a:spAutoFit/>
            </a:bodyPr>
            <a:lstStyle/>
            <a:p>
              <a:pPr algn="ctr">
                <a:defRPr/>
              </a:pPr>
              <a:r>
                <a:rPr lang="en-US" altLang="zh-CN" sz="900" dirty="0">
                  <a:solidFill>
                    <a:srgbClr val="0066FF"/>
                  </a:solidFill>
                  <a:latin typeface="微软雅黑" panose="020B0503020204020204" charset="-122"/>
                  <a:ea typeface="微软雅黑" panose="020B0503020204020204" charset="-122"/>
                </a:rPr>
                <a:t>Web Portal</a:t>
              </a:r>
              <a:endParaRPr lang="en-US" altLang="zh-CN" sz="900" dirty="0">
                <a:solidFill>
                  <a:srgbClr val="0066FF"/>
                </a:solidFill>
                <a:latin typeface="微软雅黑" panose="020B0503020204020204" charset="-122"/>
                <a:ea typeface="微软雅黑" panose="020B0503020204020204" charset="-122"/>
              </a:endParaRPr>
            </a:p>
          </p:txBody>
        </p:sp>
        <p:sp>
          <p:nvSpPr>
            <p:cNvPr id="207" name="TextBox 355"/>
            <p:cNvSpPr txBox="1">
              <a:spLocks noChangeArrowheads="1"/>
            </p:cNvSpPr>
            <p:nvPr/>
          </p:nvSpPr>
          <p:spPr bwMode="auto">
            <a:xfrm rot="19053002">
              <a:off x="2360432" y="4245910"/>
              <a:ext cx="1308099" cy="672654"/>
            </a:xfrm>
            <a:prstGeom prst="rect">
              <a:avLst/>
            </a:prstGeom>
            <a:noFill/>
            <a:ln w="9525">
              <a:noFill/>
              <a:miter lim="800000"/>
            </a:ln>
            <a:scene3d>
              <a:camera prst="orthographicFront">
                <a:rot lat="0" lon="0" rev="21240000"/>
              </a:camera>
              <a:lightRig rig="threePt" dir="t"/>
            </a:scene3d>
          </p:spPr>
          <p:txBody>
            <a:bodyPr lIns="91434" tIns="45717" rIns="91434" bIns="45717">
              <a:spAutoFit/>
            </a:bodyPr>
            <a:lstStyle/>
            <a:p>
              <a:pPr algn="ctr">
                <a:defRPr/>
              </a:pPr>
              <a:endParaRPr lang="en-US" altLang="zh-CN" sz="800" dirty="0">
                <a:solidFill>
                  <a:srgbClr val="0066FF"/>
                </a:solidFill>
                <a:latin typeface="微软雅黑" panose="020B0503020204020204" charset="-122"/>
                <a:ea typeface="微软雅黑" panose="020B0503020204020204" charset="-122"/>
              </a:endParaRPr>
            </a:p>
          </p:txBody>
        </p:sp>
        <p:pic>
          <p:nvPicPr>
            <p:cNvPr id="208" name="Picture 34"/>
            <p:cNvPicPr>
              <a:picLocks noChangeAspect="1" noChangeArrowheads="1"/>
            </p:cNvPicPr>
            <p:nvPr/>
          </p:nvPicPr>
          <p:blipFill>
            <a:blip r:embed="rId1" cstate="print"/>
            <a:srcRect/>
            <a:stretch>
              <a:fillRect/>
            </a:stretch>
          </p:blipFill>
          <p:spPr bwMode="auto">
            <a:xfrm>
              <a:off x="7848600" y="3352800"/>
              <a:ext cx="400998" cy="533400"/>
            </a:xfrm>
            <a:prstGeom prst="rect">
              <a:avLst/>
            </a:prstGeom>
            <a:noFill/>
            <a:ln w="9525">
              <a:noFill/>
              <a:miter lim="800000"/>
              <a:headEnd/>
              <a:tailEnd/>
            </a:ln>
          </p:spPr>
        </p:pic>
        <p:sp>
          <p:nvSpPr>
            <p:cNvPr id="209" name="云形 208"/>
            <p:cNvSpPr/>
            <p:nvPr/>
          </p:nvSpPr>
          <p:spPr bwMode="auto">
            <a:xfrm>
              <a:off x="4495800" y="1066800"/>
              <a:ext cx="533400" cy="381000"/>
            </a:xfrm>
            <a:prstGeom prst="cloud">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buClr>
                  <a:srgbClr val="CC9900"/>
                </a:buClr>
                <a:buFont typeface="Wingdings" panose="05000000000000000000" pitchFamily="2" charset="2"/>
                <a:buChar char="n"/>
                <a:defRPr/>
              </a:pPr>
              <a:endParaRPr lang="zh-CN" altLang="en-US" dirty="0">
                <a:solidFill>
                  <a:srgbClr val="000000"/>
                </a:solidFill>
                <a:latin typeface="微软雅黑" panose="020B0503020204020204" charset="-122"/>
                <a:ea typeface="微软雅黑" panose="020B0503020204020204" charset="-122"/>
              </a:endParaRPr>
            </a:p>
          </p:txBody>
        </p:sp>
        <p:pic>
          <p:nvPicPr>
            <p:cNvPr id="210" name="Picture 53" descr="building-icon"/>
            <p:cNvPicPr>
              <a:picLocks noChangeAspect="1" noChangeArrowheads="1"/>
            </p:cNvPicPr>
            <p:nvPr/>
          </p:nvPicPr>
          <p:blipFill>
            <a:blip r:embed="rId2" cstate="print"/>
            <a:srcRect/>
            <a:stretch>
              <a:fillRect/>
            </a:stretch>
          </p:blipFill>
          <p:spPr bwMode="auto">
            <a:xfrm>
              <a:off x="7010400" y="1600200"/>
              <a:ext cx="432719" cy="559243"/>
            </a:xfrm>
            <a:prstGeom prst="rect">
              <a:avLst/>
            </a:prstGeom>
            <a:noFill/>
            <a:ln w="9525">
              <a:noFill/>
              <a:miter lim="800000"/>
              <a:headEnd/>
              <a:tailEnd/>
            </a:ln>
          </p:spPr>
        </p:pic>
        <p:pic>
          <p:nvPicPr>
            <p:cNvPr id="211" name="Picture 3" descr="http://www.kogitus.com/images/icon-web-conference.jpg"/>
            <p:cNvPicPr>
              <a:picLocks noChangeAspect="1" noChangeArrowheads="1"/>
            </p:cNvPicPr>
            <p:nvPr/>
          </p:nvPicPr>
          <p:blipFill>
            <a:blip r:embed="rId3" cstate="print"/>
            <a:srcRect/>
            <a:stretch>
              <a:fillRect/>
            </a:stretch>
          </p:blipFill>
          <p:spPr bwMode="auto">
            <a:xfrm>
              <a:off x="4648200" y="5715000"/>
              <a:ext cx="609600" cy="498258"/>
            </a:xfrm>
            <a:prstGeom prst="rect">
              <a:avLst/>
            </a:prstGeom>
            <a:noFill/>
            <a:ln w="9525">
              <a:noFill/>
              <a:miter lim="800000"/>
              <a:headEnd/>
              <a:tailEnd/>
            </a:ln>
          </p:spPr>
        </p:pic>
        <p:pic>
          <p:nvPicPr>
            <p:cNvPr id="212" name="Picture 6" descr="088"/>
            <p:cNvPicPr>
              <a:picLocks noChangeAspect="1" noChangeArrowheads="1"/>
            </p:cNvPicPr>
            <p:nvPr/>
          </p:nvPicPr>
          <p:blipFill>
            <a:blip r:embed="rId4" cstate="print"/>
            <a:srcRect/>
            <a:stretch>
              <a:fillRect/>
            </a:stretch>
          </p:blipFill>
          <p:spPr bwMode="auto">
            <a:xfrm>
              <a:off x="2133600" y="1447800"/>
              <a:ext cx="533400" cy="610920"/>
            </a:xfrm>
            <a:prstGeom prst="rect">
              <a:avLst/>
            </a:prstGeom>
            <a:noFill/>
            <a:ln w="9525">
              <a:noFill/>
              <a:miter lim="800000"/>
              <a:headEnd/>
              <a:tailEnd/>
            </a:ln>
          </p:spPr>
        </p:pic>
        <p:pic>
          <p:nvPicPr>
            <p:cNvPr id="213" name="Picture 4"/>
            <p:cNvPicPr>
              <a:picLocks noChangeAspect="1" noChangeArrowheads="1"/>
            </p:cNvPicPr>
            <p:nvPr/>
          </p:nvPicPr>
          <p:blipFill>
            <a:blip r:embed="rId5" cstate="print"/>
            <a:srcRect/>
            <a:stretch>
              <a:fillRect/>
            </a:stretch>
          </p:blipFill>
          <p:spPr bwMode="auto">
            <a:xfrm>
              <a:off x="6858000" y="4876800"/>
              <a:ext cx="794822" cy="515937"/>
            </a:xfrm>
            <a:prstGeom prst="rect">
              <a:avLst/>
            </a:prstGeom>
            <a:noFill/>
            <a:ln w="9525">
              <a:noFill/>
              <a:miter lim="800000"/>
              <a:headEnd/>
              <a:tailEnd/>
            </a:ln>
          </p:spPr>
        </p:pic>
        <p:pic>
          <p:nvPicPr>
            <p:cNvPr id="214" name="Picture 6" descr="033"/>
            <p:cNvPicPr>
              <a:picLocks noChangeAspect="1" noChangeArrowheads="1"/>
            </p:cNvPicPr>
            <p:nvPr/>
          </p:nvPicPr>
          <p:blipFill>
            <a:blip r:embed="rId6" cstate="print"/>
            <a:srcRect/>
            <a:stretch>
              <a:fillRect/>
            </a:stretch>
          </p:blipFill>
          <p:spPr bwMode="auto">
            <a:xfrm>
              <a:off x="762000" y="3657600"/>
              <a:ext cx="598272" cy="381000"/>
            </a:xfrm>
            <a:prstGeom prst="rect">
              <a:avLst/>
            </a:prstGeom>
            <a:noFill/>
            <a:ln w="9525">
              <a:noFill/>
              <a:miter lim="800000"/>
              <a:headEnd/>
              <a:tailEnd/>
            </a:ln>
          </p:spPr>
        </p:pic>
        <p:pic>
          <p:nvPicPr>
            <p:cNvPr id="215" name="Picture 34"/>
            <p:cNvPicPr>
              <a:picLocks noChangeAspect="1" noChangeArrowheads="1"/>
            </p:cNvPicPr>
            <p:nvPr/>
          </p:nvPicPr>
          <p:blipFill>
            <a:blip r:embed="rId1" cstate="print"/>
            <a:srcRect/>
            <a:stretch>
              <a:fillRect/>
            </a:stretch>
          </p:blipFill>
          <p:spPr bwMode="auto">
            <a:xfrm>
              <a:off x="2362200" y="5257800"/>
              <a:ext cx="400998" cy="533400"/>
            </a:xfrm>
            <a:prstGeom prst="rect">
              <a:avLst/>
            </a:prstGeom>
            <a:noFill/>
            <a:ln w="9525">
              <a:noFill/>
              <a:miter lim="800000"/>
              <a:headEnd/>
              <a:tailEnd/>
            </a:ln>
          </p:spPr>
        </p:pic>
        <p:pic>
          <p:nvPicPr>
            <p:cNvPr id="216"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4038600" y="1295400"/>
              <a:ext cx="349250" cy="457200"/>
            </a:xfrm>
            <a:prstGeom prst="rect">
              <a:avLst/>
            </a:prstGeom>
            <a:noFill/>
            <a:ln w="9525">
              <a:noFill/>
              <a:miter lim="800000"/>
              <a:headEnd/>
              <a:tailEnd/>
            </a:ln>
          </p:spPr>
        </p:pic>
        <p:pic>
          <p:nvPicPr>
            <p:cNvPr id="217" name="Picture 23" descr="018"/>
            <p:cNvPicPr>
              <a:picLocks noChangeAspect="1" noChangeArrowheads="1"/>
            </p:cNvPicPr>
            <p:nvPr/>
          </p:nvPicPr>
          <p:blipFill>
            <a:blip r:embed="rId8" cstate="print"/>
            <a:srcRect/>
            <a:stretch>
              <a:fillRect/>
            </a:stretch>
          </p:blipFill>
          <p:spPr bwMode="auto">
            <a:xfrm>
              <a:off x="4267200" y="1371600"/>
              <a:ext cx="449048" cy="533400"/>
            </a:xfrm>
            <a:prstGeom prst="rect">
              <a:avLst/>
            </a:prstGeom>
            <a:noFill/>
            <a:ln w="9525">
              <a:noFill/>
              <a:miter lim="800000"/>
              <a:headEnd/>
              <a:tailEnd/>
            </a:ln>
          </p:spPr>
        </p:pic>
        <p:grpSp>
          <p:nvGrpSpPr>
            <p:cNvPr id="3" name="组合 63"/>
            <p:cNvGrpSpPr/>
            <p:nvPr/>
          </p:nvGrpSpPr>
          <p:grpSpPr bwMode="auto">
            <a:xfrm>
              <a:off x="3962400" y="5638800"/>
              <a:ext cx="677648" cy="609600"/>
              <a:chOff x="7467600" y="914400"/>
              <a:chExt cx="677648" cy="609600"/>
            </a:xfrm>
          </p:grpSpPr>
          <p:pic>
            <p:nvPicPr>
              <p:cNvPr id="237"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7467600" y="914400"/>
                <a:ext cx="349250" cy="457200"/>
              </a:xfrm>
              <a:prstGeom prst="rect">
                <a:avLst/>
              </a:prstGeom>
              <a:noFill/>
              <a:ln w="9525">
                <a:noFill/>
                <a:miter lim="800000"/>
                <a:headEnd/>
                <a:tailEnd/>
              </a:ln>
            </p:spPr>
          </p:pic>
          <p:pic>
            <p:nvPicPr>
              <p:cNvPr id="238" name="Picture 23" descr="018"/>
              <p:cNvPicPr>
                <a:picLocks noChangeAspect="1" noChangeArrowheads="1"/>
              </p:cNvPicPr>
              <p:nvPr/>
            </p:nvPicPr>
            <p:blipFill>
              <a:blip r:embed="rId8" cstate="print"/>
              <a:srcRect/>
              <a:stretch>
                <a:fillRect/>
              </a:stretch>
            </p:blipFill>
            <p:spPr bwMode="auto">
              <a:xfrm>
                <a:off x="7696200" y="990600"/>
                <a:ext cx="449048" cy="533400"/>
              </a:xfrm>
              <a:prstGeom prst="rect">
                <a:avLst/>
              </a:prstGeom>
              <a:noFill/>
              <a:ln w="9525">
                <a:noFill/>
                <a:miter lim="800000"/>
                <a:headEnd/>
                <a:tailEnd/>
              </a:ln>
            </p:spPr>
          </p:pic>
        </p:grpSp>
        <p:grpSp>
          <p:nvGrpSpPr>
            <p:cNvPr id="4" name="组合 218"/>
            <p:cNvGrpSpPr/>
            <p:nvPr/>
          </p:nvGrpSpPr>
          <p:grpSpPr bwMode="auto">
            <a:xfrm>
              <a:off x="7315200" y="3429000"/>
              <a:ext cx="591078" cy="588422"/>
              <a:chOff x="6516216" y="1916832"/>
              <a:chExt cx="591078" cy="588422"/>
            </a:xfrm>
          </p:grpSpPr>
          <p:pic>
            <p:nvPicPr>
              <p:cNvPr id="235"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6516216" y="1916832"/>
                <a:ext cx="349250" cy="457200"/>
              </a:xfrm>
              <a:prstGeom prst="rect">
                <a:avLst/>
              </a:prstGeom>
              <a:noFill/>
              <a:ln w="9525">
                <a:noFill/>
                <a:miter lim="800000"/>
                <a:headEnd/>
                <a:tailEnd/>
              </a:ln>
            </p:spPr>
          </p:pic>
          <p:pic>
            <p:nvPicPr>
              <p:cNvPr id="236" name="Picture 22" descr="20070609234656997"/>
              <p:cNvPicPr>
                <a:picLocks noChangeAspect="1" noChangeArrowheads="1"/>
              </p:cNvPicPr>
              <p:nvPr/>
            </p:nvPicPr>
            <p:blipFill>
              <a:blip r:embed="rId9" cstate="print"/>
              <a:srcRect/>
              <a:stretch>
                <a:fillRect/>
              </a:stretch>
            </p:blipFill>
            <p:spPr bwMode="auto">
              <a:xfrm>
                <a:off x="6705600" y="2057400"/>
                <a:ext cx="401694" cy="447854"/>
              </a:xfrm>
              <a:prstGeom prst="rect">
                <a:avLst/>
              </a:prstGeom>
              <a:noFill/>
              <a:ln w="9525">
                <a:noFill/>
                <a:miter lim="800000"/>
                <a:headEnd/>
                <a:tailEnd/>
              </a:ln>
            </p:spPr>
          </p:pic>
        </p:grpSp>
        <p:grpSp>
          <p:nvGrpSpPr>
            <p:cNvPr id="5" name="组合 69"/>
            <p:cNvGrpSpPr/>
            <p:nvPr/>
          </p:nvGrpSpPr>
          <p:grpSpPr bwMode="auto">
            <a:xfrm>
              <a:off x="914400" y="3200400"/>
              <a:ext cx="591078" cy="588422"/>
              <a:chOff x="6516216" y="1916832"/>
              <a:chExt cx="591078" cy="588422"/>
            </a:xfrm>
          </p:grpSpPr>
          <p:pic>
            <p:nvPicPr>
              <p:cNvPr id="233"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6516216" y="1916832"/>
                <a:ext cx="349250" cy="457200"/>
              </a:xfrm>
              <a:prstGeom prst="rect">
                <a:avLst/>
              </a:prstGeom>
              <a:noFill/>
              <a:ln w="9525">
                <a:noFill/>
                <a:miter lim="800000"/>
                <a:headEnd/>
                <a:tailEnd/>
              </a:ln>
            </p:spPr>
          </p:pic>
          <p:pic>
            <p:nvPicPr>
              <p:cNvPr id="234" name="Picture 22" descr="20070609234656997"/>
              <p:cNvPicPr>
                <a:picLocks noChangeAspect="1" noChangeArrowheads="1"/>
              </p:cNvPicPr>
              <p:nvPr/>
            </p:nvPicPr>
            <p:blipFill>
              <a:blip r:embed="rId9" cstate="print"/>
              <a:srcRect/>
              <a:stretch>
                <a:fillRect/>
              </a:stretch>
            </p:blipFill>
            <p:spPr bwMode="auto">
              <a:xfrm>
                <a:off x="6705600" y="2057400"/>
                <a:ext cx="401694" cy="447854"/>
              </a:xfrm>
              <a:prstGeom prst="rect">
                <a:avLst/>
              </a:prstGeom>
              <a:noFill/>
              <a:ln w="9525">
                <a:noFill/>
                <a:miter lim="800000"/>
                <a:headEnd/>
                <a:tailEnd/>
              </a:ln>
            </p:spPr>
          </p:pic>
        </p:grpSp>
        <p:grpSp>
          <p:nvGrpSpPr>
            <p:cNvPr id="6" name="组合 72"/>
            <p:cNvGrpSpPr/>
            <p:nvPr/>
          </p:nvGrpSpPr>
          <p:grpSpPr bwMode="auto">
            <a:xfrm>
              <a:off x="1828800" y="4953000"/>
              <a:ext cx="591078" cy="588422"/>
              <a:chOff x="6516216" y="1916832"/>
              <a:chExt cx="591078" cy="588422"/>
            </a:xfrm>
          </p:grpSpPr>
          <p:pic>
            <p:nvPicPr>
              <p:cNvPr id="231"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6516216" y="1916832"/>
                <a:ext cx="349250" cy="457200"/>
              </a:xfrm>
              <a:prstGeom prst="rect">
                <a:avLst/>
              </a:prstGeom>
              <a:noFill/>
              <a:ln w="9525">
                <a:noFill/>
                <a:miter lim="800000"/>
                <a:headEnd/>
                <a:tailEnd/>
              </a:ln>
            </p:spPr>
          </p:pic>
          <p:pic>
            <p:nvPicPr>
              <p:cNvPr id="232" name="Picture 22" descr="20070609234656997"/>
              <p:cNvPicPr>
                <a:picLocks noChangeAspect="1" noChangeArrowheads="1"/>
              </p:cNvPicPr>
              <p:nvPr/>
            </p:nvPicPr>
            <p:blipFill>
              <a:blip r:embed="rId9" cstate="print"/>
              <a:srcRect/>
              <a:stretch>
                <a:fillRect/>
              </a:stretch>
            </p:blipFill>
            <p:spPr bwMode="auto">
              <a:xfrm>
                <a:off x="6705600" y="2057400"/>
                <a:ext cx="401694" cy="447854"/>
              </a:xfrm>
              <a:prstGeom prst="rect">
                <a:avLst/>
              </a:prstGeom>
              <a:noFill/>
              <a:ln w="9525">
                <a:noFill/>
                <a:miter lim="800000"/>
                <a:headEnd/>
                <a:tailEnd/>
              </a:ln>
            </p:spPr>
          </p:pic>
        </p:grpSp>
        <p:grpSp>
          <p:nvGrpSpPr>
            <p:cNvPr id="7" name="组合 77"/>
            <p:cNvGrpSpPr/>
            <p:nvPr/>
          </p:nvGrpSpPr>
          <p:grpSpPr bwMode="auto">
            <a:xfrm>
              <a:off x="1828800" y="1828800"/>
              <a:ext cx="511092" cy="587511"/>
              <a:chOff x="1828800" y="1828800"/>
              <a:chExt cx="511092" cy="587511"/>
            </a:xfrm>
          </p:grpSpPr>
          <p:pic>
            <p:nvPicPr>
              <p:cNvPr id="229"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1828800" y="1828800"/>
                <a:ext cx="349250" cy="457200"/>
              </a:xfrm>
              <a:prstGeom prst="rect">
                <a:avLst/>
              </a:prstGeom>
              <a:noFill/>
              <a:ln w="9525">
                <a:noFill/>
                <a:miter lim="800000"/>
                <a:headEnd/>
                <a:tailEnd/>
              </a:ln>
            </p:spPr>
          </p:pic>
          <p:pic>
            <p:nvPicPr>
              <p:cNvPr id="230" name="Picture 1"/>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2057400" y="1981200"/>
                <a:ext cx="282492" cy="435111"/>
              </a:xfrm>
              <a:prstGeom prst="rect">
                <a:avLst/>
              </a:prstGeom>
              <a:noFill/>
              <a:ln w="9525">
                <a:noFill/>
                <a:miter lim="800000"/>
                <a:headEnd/>
                <a:tailEnd/>
              </a:ln>
            </p:spPr>
          </p:pic>
        </p:grpSp>
        <p:grpSp>
          <p:nvGrpSpPr>
            <p:cNvPr id="8" name="组合 79"/>
            <p:cNvGrpSpPr/>
            <p:nvPr/>
          </p:nvGrpSpPr>
          <p:grpSpPr bwMode="auto">
            <a:xfrm>
              <a:off x="6477000" y="1752600"/>
              <a:ext cx="511092" cy="587511"/>
              <a:chOff x="1828800" y="1828800"/>
              <a:chExt cx="511092" cy="587511"/>
            </a:xfrm>
          </p:grpSpPr>
          <p:pic>
            <p:nvPicPr>
              <p:cNvPr id="227"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1828800" y="1828800"/>
                <a:ext cx="349250" cy="457200"/>
              </a:xfrm>
              <a:prstGeom prst="rect">
                <a:avLst/>
              </a:prstGeom>
              <a:noFill/>
              <a:ln w="9525">
                <a:noFill/>
                <a:miter lim="800000"/>
                <a:headEnd/>
                <a:tailEnd/>
              </a:ln>
            </p:spPr>
          </p:pic>
          <p:pic>
            <p:nvPicPr>
              <p:cNvPr id="228" name="Picture 1"/>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2057400" y="1981200"/>
                <a:ext cx="282492" cy="435111"/>
              </a:xfrm>
              <a:prstGeom prst="rect">
                <a:avLst/>
              </a:prstGeom>
              <a:noFill/>
              <a:ln w="9525">
                <a:noFill/>
                <a:miter lim="800000"/>
                <a:headEnd/>
                <a:tailEnd/>
              </a:ln>
            </p:spPr>
          </p:pic>
        </p:grpSp>
        <p:grpSp>
          <p:nvGrpSpPr>
            <p:cNvPr id="9" name="组合 82"/>
            <p:cNvGrpSpPr/>
            <p:nvPr/>
          </p:nvGrpSpPr>
          <p:grpSpPr bwMode="auto">
            <a:xfrm>
              <a:off x="6324600" y="5029200"/>
              <a:ext cx="511092" cy="587511"/>
              <a:chOff x="1828800" y="1828800"/>
              <a:chExt cx="511092" cy="587511"/>
            </a:xfrm>
          </p:grpSpPr>
          <p:pic>
            <p:nvPicPr>
              <p:cNvPr id="225" name="Picture 3"/>
              <p:cNvPicPr>
                <a:picLocks noChangeAspect="1" noChangeArrowheads="1"/>
              </p:cNvPicPr>
              <p:nvPr/>
            </p:nvPicPr>
            <p:blipFill>
              <a:blip r:embed="rId7" cstate="print">
                <a:clrChange>
                  <a:clrFrom>
                    <a:srgbClr val="FFFFFF"/>
                  </a:clrFrom>
                  <a:clrTo>
                    <a:srgbClr val="FFFFFF">
                      <a:alpha val="0"/>
                    </a:srgbClr>
                  </a:clrTo>
                </a:clrChange>
                <a:grayscl/>
              </a:blip>
              <a:srcRect/>
              <a:stretch>
                <a:fillRect/>
              </a:stretch>
            </p:blipFill>
            <p:spPr bwMode="auto">
              <a:xfrm flipH="1">
                <a:off x="1828800" y="1828800"/>
                <a:ext cx="349250" cy="457200"/>
              </a:xfrm>
              <a:prstGeom prst="rect">
                <a:avLst/>
              </a:prstGeom>
              <a:noFill/>
              <a:ln w="9525">
                <a:noFill/>
                <a:miter lim="800000"/>
                <a:headEnd/>
                <a:tailEnd/>
              </a:ln>
            </p:spPr>
          </p:pic>
          <p:pic>
            <p:nvPicPr>
              <p:cNvPr id="226" name="Picture 1"/>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2057400" y="1981200"/>
                <a:ext cx="282492" cy="435111"/>
              </a:xfrm>
              <a:prstGeom prst="rect">
                <a:avLst/>
              </a:prstGeom>
              <a:noFill/>
              <a:ln w="9525">
                <a:noFill/>
                <a:miter lim="800000"/>
                <a:headEnd/>
                <a:tailEnd/>
              </a:ln>
            </p:spPr>
          </p:pic>
        </p:grpSp>
      </p:grpSp>
      <p:pic>
        <p:nvPicPr>
          <p:cNvPr id="239" name="Picture 4" descr="http://www.zjhzoverseas.com/upfile/2010910151927.jpg"/>
          <p:cNvPicPr>
            <a:picLocks noChangeAspect="1" noChangeArrowheads="1"/>
          </p:cNvPicPr>
          <p:nvPr/>
        </p:nvPicPr>
        <p:blipFill>
          <a:blip r:embed="rId11" cstate="print"/>
          <a:srcRect/>
          <a:stretch>
            <a:fillRect/>
          </a:stretch>
        </p:blipFill>
        <p:spPr bwMode="auto">
          <a:xfrm>
            <a:off x="6708415" y="483518"/>
            <a:ext cx="2003504" cy="880293"/>
          </a:xfrm>
          <a:prstGeom prst="rect">
            <a:avLst/>
          </a:prstGeom>
          <a:ln>
            <a:noFill/>
          </a:ln>
          <a:effectLst>
            <a:outerShdw blurRad="292100" dist="139700" dir="2700000" algn="tl" rotWithShape="0">
              <a:srgbClr val="333333">
                <a:alpha val="65000"/>
              </a:srgbClr>
            </a:outerShdw>
          </a:effectLst>
        </p:spPr>
      </p:pic>
      <p:sp>
        <p:nvSpPr>
          <p:cNvPr id="70" name="日期占位符 57"/>
          <p:cNvSpPr txBox="1"/>
          <p:nvPr/>
        </p:nvSpPr>
        <p:spPr bwMode="auto">
          <a:xfrm>
            <a:off x="6106860" y="4788921"/>
            <a:ext cx="814641" cy="341879"/>
          </a:xfrm>
          <a:prstGeom prst="rect">
            <a:avLst/>
          </a:prstGeom>
          <a:noFill/>
          <a:ln w="9525">
            <a:noFill/>
            <a:miter lim="800000"/>
          </a:ln>
        </p:spPr>
        <p:txBody>
          <a:bodyPr vert="horz" wrap="square" lIns="90876" tIns="45438" rIns="90876" bIns="45438" numCol="1" anchor="t" anchorCtr="0" compatLnSpc="1"/>
          <a:lstStyle/>
          <a:p>
            <a:pPr marL="264795" indent="-264795" defTabSz="709930" eaLnBrk="0" hangingPunct="0">
              <a:lnSpc>
                <a:spcPct val="140000"/>
              </a:lnSpc>
              <a:buClr>
                <a:srgbClr val="000000"/>
              </a:buClr>
              <a:buSzPct val="90000"/>
              <a:defRPr/>
            </a:pPr>
            <a:r>
              <a:rPr lang="en-US" altLang="zh-CN" sz="1100" kern="0" smtClean="0">
                <a:solidFill>
                  <a:srgbClr val="000000"/>
                </a:solidFill>
                <a:latin typeface="FrutigerNext LT Medium"/>
                <a:ea typeface="华文中宋" pitchFamily="2" charset="-122"/>
              </a:rPr>
              <a:t>Page  25</a:t>
            </a:r>
            <a:endParaRPr lang="en-GB" altLang="zh-CN" sz="1100" kern="0">
              <a:solidFill>
                <a:srgbClr val="000000"/>
              </a:solidFill>
              <a:latin typeface="FrutigerNext LT Medium"/>
              <a:ea typeface="华文中宋" pitchFamily="2" charset="-122"/>
            </a:endParaRPr>
          </a:p>
        </p:txBody>
      </p:sp>
      <p:sp>
        <p:nvSpPr>
          <p:cNvPr id="71" name="TextBox 352"/>
          <p:cNvSpPr txBox="1">
            <a:spLocks noChangeArrowheads="1"/>
          </p:cNvSpPr>
          <p:nvPr/>
        </p:nvSpPr>
        <p:spPr bwMode="auto">
          <a:xfrm>
            <a:off x="6338562" y="3860198"/>
            <a:ext cx="711421" cy="369326"/>
          </a:xfrm>
          <a:prstGeom prst="rect">
            <a:avLst/>
          </a:prstGeom>
          <a:noFill/>
          <a:ln w="9525">
            <a:noFill/>
            <a:miter lim="800000"/>
          </a:ln>
        </p:spPr>
        <p:txBody>
          <a:bodyPr lIns="91434" tIns="45717" rIns="91434" bIns="45717">
            <a:spAutoFit/>
          </a:bodyPr>
          <a:lstStyle/>
          <a:p>
            <a:pPr algn="ctr" eaLnBrk="0" hangingPunct="0"/>
            <a:r>
              <a:rPr lang="en-US" altLang="zh-CN" sz="900" dirty="0">
                <a:solidFill>
                  <a:srgbClr val="0066FF"/>
                </a:solidFill>
                <a:latin typeface="微软雅黑" panose="020B0503020204020204" charset="-122"/>
                <a:ea typeface="微软雅黑" panose="020B0503020204020204" charset="-122"/>
              </a:rPr>
              <a:t>Web Portal</a:t>
            </a:r>
            <a:endParaRPr lang="en-US" altLang="zh-CN" sz="900" dirty="0">
              <a:solidFill>
                <a:srgbClr val="0066FF"/>
              </a:solidFill>
              <a:latin typeface="微软雅黑" panose="020B0503020204020204" charset="-122"/>
              <a:ea typeface="微软雅黑" panose="020B0503020204020204" charset="-122"/>
            </a:endParaRPr>
          </a:p>
        </p:txBody>
      </p:sp>
      <p:sp>
        <p:nvSpPr>
          <p:cNvPr id="72" name="TextBox 354"/>
          <p:cNvSpPr txBox="1">
            <a:spLocks noChangeArrowheads="1"/>
          </p:cNvSpPr>
          <p:nvPr/>
        </p:nvSpPr>
        <p:spPr bwMode="auto">
          <a:xfrm>
            <a:off x="5048785" y="3382219"/>
            <a:ext cx="811735" cy="230826"/>
          </a:xfrm>
          <a:prstGeom prst="rect">
            <a:avLst/>
          </a:prstGeom>
          <a:noFill/>
          <a:ln w="9525">
            <a:noFill/>
            <a:miter lim="800000"/>
          </a:ln>
        </p:spPr>
        <p:txBody>
          <a:bodyPr lIns="91434" tIns="45717" rIns="91434" bIns="45717">
            <a:spAutoFit/>
          </a:bodyPr>
          <a:lstStyle/>
          <a:p>
            <a:pPr algn="ctr" eaLnBrk="0" hangingPunct="0"/>
            <a:r>
              <a:rPr lang="en-US" altLang="zh-CN" sz="900" dirty="0">
                <a:solidFill>
                  <a:srgbClr val="0066FF"/>
                </a:solidFill>
                <a:latin typeface="微软雅黑" panose="020B0503020204020204" charset="-122"/>
                <a:ea typeface="微软雅黑" panose="020B0503020204020204" charset="-122"/>
              </a:rPr>
              <a:t>Web Portal</a:t>
            </a:r>
            <a:endParaRPr lang="en-US" altLang="zh-CN" sz="900" dirty="0">
              <a:solidFill>
                <a:srgbClr val="0066FF"/>
              </a:solidFill>
              <a:latin typeface="微软雅黑" panose="020B0503020204020204" charset="-122"/>
              <a:ea typeface="微软雅黑" panose="020B0503020204020204" charset="-122"/>
            </a:endParaRPr>
          </a:p>
        </p:txBody>
      </p:sp>
      <p:sp>
        <p:nvSpPr>
          <p:cNvPr id="73" name="TextBox 355"/>
          <p:cNvSpPr txBox="1">
            <a:spLocks noChangeArrowheads="1"/>
          </p:cNvSpPr>
          <p:nvPr/>
        </p:nvSpPr>
        <p:spPr bwMode="auto">
          <a:xfrm rot="19053002">
            <a:off x="5532188" y="3578892"/>
            <a:ext cx="723677" cy="369326"/>
          </a:xfrm>
          <a:prstGeom prst="rect">
            <a:avLst/>
          </a:prstGeom>
          <a:noFill/>
          <a:ln w="9525">
            <a:noFill/>
            <a:miter lim="800000"/>
          </a:ln>
          <a:scene3d>
            <a:camera prst="orthographicFront">
              <a:rot lat="0" lon="0" rev="21240000"/>
            </a:camera>
            <a:lightRig rig="threePt" dir="t"/>
          </a:scene3d>
        </p:spPr>
        <p:txBody>
          <a:bodyPr lIns="91434" tIns="45717" rIns="91434" bIns="45717">
            <a:spAutoFit/>
          </a:bodyPr>
          <a:lstStyle/>
          <a:p>
            <a:pPr algn="ctr" eaLnBrk="0" hangingPunct="0">
              <a:defRPr/>
            </a:pPr>
            <a:r>
              <a:rPr lang="en-US" altLang="zh-CN" sz="900" dirty="0">
                <a:solidFill>
                  <a:srgbClr val="0066FF"/>
                </a:solidFill>
                <a:latin typeface="微软雅黑" panose="020B0503020204020204" charset="-122"/>
                <a:ea typeface="微软雅黑" panose="020B0503020204020204" charset="-122"/>
              </a:rPr>
              <a:t>Web Portal</a:t>
            </a:r>
            <a:endParaRPr lang="en-US" altLang="zh-CN" sz="900" dirty="0">
              <a:solidFill>
                <a:srgbClr val="0066FF"/>
              </a:solidFill>
              <a:latin typeface="微软雅黑" panose="020B0503020204020204" charset="-122"/>
              <a:ea typeface="微软雅黑" panose="020B0503020204020204" charset="-122"/>
            </a:endParaRPr>
          </a:p>
        </p:txBody>
      </p:sp>
      <p:grpSp>
        <p:nvGrpSpPr>
          <p:cNvPr id="10" name="组合 15"/>
          <p:cNvGrpSpPr/>
          <p:nvPr/>
        </p:nvGrpSpPr>
        <p:grpSpPr>
          <a:xfrm>
            <a:off x="395288" y="2937140"/>
            <a:ext cx="3767273" cy="936701"/>
            <a:chOff x="169378" y="896089"/>
            <a:chExt cx="3183380" cy="898628"/>
          </a:xfrm>
        </p:grpSpPr>
        <p:sp>
          <p:nvSpPr>
            <p:cNvPr id="87" name="矩形 86"/>
            <p:cNvSpPr>
              <a:spLocks noChangeArrowheads="1"/>
            </p:cNvSpPr>
            <p:nvPr/>
          </p:nvSpPr>
          <p:spPr bwMode="auto">
            <a:xfrm>
              <a:off x="184139" y="1232867"/>
              <a:ext cx="3168619" cy="561850"/>
            </a:xfrm>
            <a:prstGeom prst="rect">
              <a:avLst/>
            </a:prstGeom>
            <a:noFill/>
            <a:ln w="19050" algn="ctr">
              <a:solidFill>
                <a:schemeClr val="bg1"/>
              </a:solidFill>
              <a:miter lim="800000"/>
            </a:ln>
            <a:effectLst/>
          </p:spPr>
          <p:txBody>
            <a:bodyPr wrap="none" lIns="65780" tIns="32890" rIns="65780" bIns="32890" anchor="ctr"/>
            <a:lstStyle/>
            <a:p>
              <a:pPr defTabSz="625475" fontAlgn="auto">
                <a:spcBef>
                  <a:spcPts val="0"/>
                </a:spcBef>
                <a:spcAft>
                  <a:spcPts val="0"/>
                </a:spcAft>
                <a:defRPr/>
              </a:pPr>
              <a:endParaRPr lang="zh-CN" altLang="zh-CN" sz="1900" b="1" dirty="0">
                <a:solidFill>
                  <a:srgbClr val="990000"/>
                </a:solidFill>
                <a:latin typeface="FrutigerNext LT Medium" pitchFamily="34" charset="0"/>
                <a:ea typeface="黑体" panose="02010609060101010101" pitchFamily="49" charset="-122"/>
              </a:endParaRPr>
            </a:p>
          </p:txBody>
        </p:sp>
        <p:sp>
          <p:nvSpPr>
            <p:cNvPr id="88" name="Text Box 4"/>
            <p:cNvSpPr txBox="1">
              <a:spLocks noChangeArrowheads="1"/>
            </p:cNvSpPr>
            <p:nvPr/>
          </p:nvSpPr>
          <p:spPr bwMode="auto">
            <a:xfrm>
              <a:off x="169378" y="896089"/>
              <a:ext cx="3172375" cy="316900"/>
            </a:xfrm>
            <a:prstGeom prst="rect">
              <a:avLst/>
            </a:prstGeom>
            <a:solidFill>
              <a:srgbClr val="C00000"/>
            </a:solidFill>
            <a:ln w="9525" algn="ctr">
              <a:noFill/>
              <a:miter lim="800000"/>
            </a:ln>
          </p:spPr>
          <p:txBody>
            <a:bodyPr wrap="none" lIns="0" tIns="33203" rIns="0" bIns="33203" anchor="ctr">
              <a:noAutofit/>
            </a:bodyPr>
            <a:lstStyle/>
            <a:p>
              <a:pPr marL="125730" indent="-125730" algn="ctr" defTabSz="668020">
                <a:lnSpc>
                  <a:spcPct val="120000"/>
                </a:lnSpc>
                <a:spcBef>
                  <a:spcPct val="20000"/>
                </a:spcBef>
                <a:buClr>
                  <a:srgbClr val="999999"/>
                </a:buClr>
                <a:buSzPct val="75000"/>
                <a:defRPr/>
              </a:pPr>
              <a:endParaRPr kumimoji="1" lang="zh-CN" altLang="en-US" b="1" dirty="0" smtClean="0">
                <a:solidFill>
                  <a:srgbClr val="FFFFFF"/>
                </a:solidFill>
                <a:latin typeface="Arial" panose="020B0604020202020204" pitchFamily="34" charset="0"/>
                <a:cs typeface="Arial" panose="020B0604020202020204" pitchFamily="34" charset="0"/>
              </a:endParaRPr>
            </a:p>
          </p:txBody>
        </p:sp>
      </p:grpSp>
      <p:grpSp>
        <p:nvGrpSpPr>
          <p:cNvPr id="11" name="组合 18"/>
          <p:cNvGrpSpPr/>
          <p:nvPr/>
        </p:nvGrpSpPr>
        <p:grpSpPr>
          <a:xfrm>
            <a:off x="395288" y="3938422"/>
            <a:ext cx="3767273" cy="890018"/>
            <a:chOff x="169378" y="896089"/>
            <a:chExt cx="3183380" cy="853843"/>
          </a:xfrm>
        </p:grpSpPr>
        <p:sp>
          <p:nvSpPr>
            <p:cNvPr id="90" name="矩形 89"/>
            <p:cNvSpPr>
              <a:spLocks noChangeArrowheads="1"/>
            </p:cNvSpPr>
            <p:nvPr/>
          </p:nvSpPr>
          <p:spPr bwMode="auto">
            <a:xfrm>
              <a:off x="184139" y="1232866"/>
              <a:ext cx="3168619" cy="517066"/>
            </a:xfrm>
            <a:prstGeom prst="rect">
              <a:avLst/>
            </a:prstGeom>
            <a:noFill/>
            <a:ln w="19050" algn="ctr">
              <a:solidFill>
                <a:schemeClr val="bg1"/>
              </a:solidFill>
              <a:miter lim="800000"/>
            </a:ln>
            <a:effectLst/>
          </p:spPr>
          <p:txBody>
            <a:bodyPr wrap="none" lIns="65780" tIns="32890" rIns="65780" bIns="32890" anchor="ctr"/>
            <a:lstStyle/>
            <a:p>
              <a:pPr defTabSz="625475" fontAlgn="auto">
                <a:spcBef>
                  <a:spcPts val="0"/>
                </a:spcBef>
                <a:spcAft>
                  <a:spcPts val="0"/>
                </a:spcAft>
                <a:defRPr/>
              </a:pPr>
              <a:endParaRPr lang="zh-CN" altLang="zh-CN" sz="1900" b="1" dirty="0">
                <a:solidFill>
                  <a:srgbClr val="990000"/>
                </a:solidFill>
                <a:latin typeface="FrutigerNext LT Medium" pitchFamily="34" charset="0"/>
                <a:ea typeface="黑体" panose="02010609060101010101" pitchFamily="49" charset="-122"/>
              </a:endParaRPr>
            </a:p>
          </p:txBody>
        </p:sp>
        <p:sp>
          <p:nvSpPr>
            <p:cNvPr id="91" name="Text Box 4"/>
            <p:cNvSpPr txBox="1">
              <a:spLocks noChangeArrowheads="1"/>
            </p:cNvSpPr>
            <p:nvPr/>
          </p:nvSpPr>
          <p:spPr bwMode="auto">
            <a:xfrm>
              <a:off x="169378" y="896089"/>
              <a:ext cx="3172375" cy="316900"/>
            </a:xfrm>
            <a:prstGeom prst="rect">
              <a:avLst/>
            </a:prstGeom>
            <a:solidFill>
              <a:srgbClr val="C00000"/>
            </a:solidFill>
            <a:ln w="9525" algn="ctr">
              <a:noFill/>
              <a:miter lim="800000"/>
            </a:ln>
          </p:spPr>
          <p:txBody>
            <a:bodyPr wrap="none" lIns="0" tIns="33203" rIns="0" bIns="33203" anchor="ctr">
              <a:noAutofit/>
            </a:bodyPr>
            <a:lstStyle/>
            <a:p>
              <a:pPr marL="125730" indent="-125730" algn="ctr" defTabSz="668020">
                <a:lnSpc>
                  <a:spcPct val="120000"/>
                </a:lnSpc>
                <a:spcBef>
                  <a:spcPct val="20000"/>
                </a:spcBef>
                <a:buClr>
                  <a:srgbClr val="999999"/>
                </a:buClr>
                <a:buSzPct val="75000"/>
                <a:defRPr/>
              </a:pPr>
              <a:endParaRPr kumimoji="1" lang="zh-CN" altLang="en-US" b="1" dirty="0" smtClean="0">
                <a:solidFill>
                  <a:srgbClr val="FFFFFF"/>
                </a:solidFill>
                <a:latin typeface="Arial" panose="020B0604020202020204" pitchFamily="34" charset="0"/>
                <a:cs typeface="Arial" panose="020B0604020202020204" pitchFamily="34" charset="0"/>
              </a:endParaRPr>
            </a:p>
          </p:txBody>
        </p:sp>
      </p:grpSp>
      <p:grpSp>
        <p:nvGrpSpPr>
          <p:cNvPr id="12" name="组合 14"/>
          <p:cNvGrpSpPr/>
          <p:nvPr/>
        </p:nvGrpSpPr>
        <p:grpSpPr>
          <a:xfrm>
            <a:off x="395288" y="987574"/>
            <a:ext cx="3767273" cy="1841247"/>
            <a:chOff x="169378" y="896089"/>
            <a:chExt cx="3183380" cy="1751628"/>
          </a:xfrm>
        </p:grpSpPr>
        <p:sp>
          <p:nvSpPr>
            <p:cNvPr id="93" name="矩形 92"/>
            <p:cNvSpPr>
              <a:spLocks noChangeArrowheads="1"/>
            </p:cNvSpPr>
            <p:nvPr/>
          </p:nvSpPr>
          <p:spPr bwMode="auto">
            <a:xfrm>
              <a:off x="184139" y="1232865"/>
              <a:ext cx="3168619" cy="1414852"/>
            </a:xfrm>
            <a:prstGeom prst="rect">
              <a:avLst/>
            </a:prstGeom>
            <a:noFill/>
            <a:ln w="19050" algn="ctr">
              <a:solidFill>
                <a:schemeClr val="bg1"/>
              </a:solidFill>
              <a:miter lim="800000"/>
            </a:ln>
            <a:effectLst/>
          </p:spPr>
          <p:txBody>
            <a:bodyPr wrap="none" lIns="65780" tIns="32890" rIns="65780" bIns="32890" anchor="ctr"/>
            <a:lstStyle/>
            <a:p>
              <a:pPr defTabSz="625475" fontAlgn="auto">
                <a:spcBef>
                  <a:spcPts val="0"/>
                </a:spcBef>
                <a:spcAft>
                  <a:spcPts val="0"/>
                </a:spcAft>
                <a:defRPr/>
              </a:pPr>
              <a:endParaRPr lang="zh-CN" altLang="zh-CN" sz="1900" b="1" dirty="0">
                <a:solidFill>
                  <a:srgbClr val="990000"/>
                </a:solidFill>
                <a:latin typeface="FrutigerNext LT Medium" pitchFamily="34" charset="0"/>
                <a:ea typeface="黑体" panose="02010609060101010101" pitchFamily="49" charset="-122"/>
              </a:endParaRPr>
            </a:p>
          </p:txBody>
        </p:sp>
        <p:sp>
          <p:nvSpPr>
            <p:cNvPr id="94" name="Text Box 4"/>
            <p:cNvSpPr txBox="1">
              <a:spLocks noChangeArrowheads="1"/>
            </p:cNvSpPr>
            <p:nvPr/>
          </p:nvSpPr>
          <p:spPr bwMode="auto">
            <a:xfrm>
              <a:off x="169378" y="896089"/>
              <a:ext cx="3172375" cy="316900"/>
            </a:xfrm>
            <a:prstGeom prst="rect">
              <a:avLst/>
            </a:prstGeom>
            <a:solidFill>
              <a:srgbClr val="C00000"/>
            </a:solidFill>
            <a:ln w="9525" algn="ctr">
              <a:noFill/>
              <a:miter lim="800000"/>
            </a:ln>
          </p:spPr>
          <p:txBody>
            <a:bodyPr wrap="none" lIns="0" tIns="33203" rIns="0" bIns="33203" anchor="ctr">
              <a:noAutofit/>
            </a:bodyPr>
            <a:lstStyle/>
            <a:p>
              <a:pPr marL="125730" indent="-125730" algn="ctr" defTabSz="668020">
                <a:lnSpc>
                  <a:spcPct val="120000"/>
                </a:lnSpc>
                <a:spcBef>
                  <a:spcPct val="20000"/>
                </a:spcBef>
                <a:buClr>
                  <a:srgbClr val="999999"/>
                </a:buClr>
                <a:buSzPct val="75000"/>
                <a:defRPr/>
              </a:pPr>
              <a:endParaRPr kumimoji="1" lang="zh-CN" altLang="en-US" b="1" dirty="0" smtClean="0">
                <a:solidFill>
                  <a:srgbClr val="FFFFFF"/>
                </a:solidFill>
                <a:latin typeface="Arial" panose="020B0604020202020204" pitchFamily="34" charset="0"/>
                <a:cs typeface="Arial" panose="020B0604020202020204" pitchFamily="34" charset="0"/>
              </a:endParaRPr>
            </a:p>
          </p:txBody>
        </p:sp>
      </p:grpSp>
      <p:sp>
        <p:nvSpPr>
          <p:cNvPr id="95" name="矩形 16"/>
          <p:cNvSpPr>
            <a:spLocks noChangeArrowheads="1"/>
          </p:cNvSpPr>
          <p:nvPr/>
        </p:nvSpPr>
        <p:spPr bwMode="auto">
          <a:xfrm>
            <a:off x="432531" y="3935511"/>
            <a:ext cx="3721739" cy="935104"/>
          </a:xfrm>
          <a:prstGeom prst="rect">
            <a:avLst/>
          </a:prstGeom>
          <a:noFill/>
          <a:ln w="9525" algn="ctr">
            <a:noFill/>
            <a:miter lim="800000"/>
          </a:ln>
          <a:effectLst/>
        </p:spPr>
        <p:txBody>
          <a:bodyPr wrap="square" lIns="100053" tIns="50026" rIns="100053" bIns="50026">
            <a:spAutoFit/>
          </a:bodyPr>
          <a:lstStyle/>
          <a:p>
            <a:pPr marL="355600" indent="-355600" defTabSz="1001395" fontAlgn="auto">
              <a:lnSpc>
                <a:spcPct val="120000"/>
              </a:lnSpc>
              <a:spcBef>
                <a:spcPts val="0"/>
              </a:spcBef>
              <a:spcAft>
                <a:spcPct val="10000"/>
              </a:spcAft>
              <a:buClr>
                <a:srgbClr val="000000"/>
              </a:buClr>
              <a:buFont typeface="Wingdings" panose="05000000000000000000" pitchFamily="2" charset="2"/>
              <a:buNone/>
              <a:defRPr/>
            </a:pPr>
            <a:r>
              <a:rPr lang="zh-CN" altLang="en-US" sz="1400" b="1" kern="0" dirty="0" smtClean="0">
                <a:solidFill>
                  <a:srgbClr val="FFFFFF"/>
                </a:solidFill>
                <a:latin typeface="华文细黑"/>
                <a:ea typeface="华文细黑"/>
              </a:rPr>
              <a:t>客户价值</a:t>
            </a:r>
            <a:endParaRPr lang="en-US" altLang="zh-TW" sz="1400" kern="0" dirty="0" smtClean="0">
              <a:solidFill>
                <a:srgbClr val="FFFFFF"/>
              </a:solidFill>
              <a:latin typeface="华文细黑"/>
              <a:ea typeface="华文细黑"/>
              <a:cs typeface="Arial" panose="020B0604020202020204" pitchFamily="34" charset="0"/>
            </a:endParaRPr>
          </a:p>
          <a:p>
            <a:pPr marL="155575" indent="-155575" fontAlgn="auto">
              <a:spcBef>
                <a:spcPts val="0"/>
              </a:spcBef>
              <a:spcAft>
                <a:spcPts val="0"/>
              </a:spcAft>
              <a:buFont typeface="Wingdings" panose="05000000000000000000" pitchFamily="2" charset="2"/>
              <a:buChar char="Ø"/>
              <a:defRPr/>
            </a:pPr>
            <a:r>
              <a:rPr lang="zh-CN" altLang="en-US" sz="1200" kern="0" dirty="0" smtClean="0">
                <a:solidFill>
                  <a:sysClr val="windowText" lastClr="000000"/>
                </a:solidFill>
                <a:latin typeface="华文细黑"/>
              </a:rPr>
              <a:t>运维效率提升</a:t>
            </a:r>
            <a:r>
              <a:rPr lang="en-US" altLang="zh-CN" sz="1200" kern="0" dirty="0" smtClean="0">
                <a:solidFill>
                  <a:sysClr val="windowText" lastClr="000000"/>
                </a:solidFill>
                <a:latin typeface="华文细黑"/>
              </a:rPr>
              <a:t>90%.</a:t>
            </a:r>
            <a:endParaRPr lang="en-US" altLang="zh-CN" sz="1200" kern="0" dirty="0" smtClean="0">
              <a:solidFill>
                <a:sysClr val="windowText" lastClr="000000"/>
              </a:solidFill>
              <a:latin typeface="华文细黑"/>
            </a:endParaRPr>
          </a:p>
          <a:p>
            <a:pPr marL="155575" indent="-155575" fontAlgn="auto">
              <a:spcBef>
                <a:spcPts val="0"/>
              </a:spcBef>
              <a:spcAft>
                <a:spcPts val="0"/>
              </a:spcAft>
              <a:buFont typeface="Wingdings" panose="05000000000000000000" pitchFamily="2" charset="2"/>
              <a:buChar char="Ø"/>
              <a:defRPr/>
            </a:pPr>
            <a:r>
              <a:rPr lang="zh-CN" altLang="en-US" sz="1200" kern="0" dirty="0" smtClean="0">
                <a:solidFill>
                  <a:sysClr val="windowText" lastClr="000000"/>
                </a:solidFill>
                <a:latin typeface="华文细黑"/>
              </a:rPr>
              <a:t>资源利用率大幅提升</a:t>
            </a:r>
            <a:endParaRPr lang="en-US" altLang="zh-CN" sz="1200" kern="0" dirty="0" smtClean="0">
              <a:solidFill>
                <a:sysClr val="windowText" lastClr="000000"/>
              </a:solidFill>
              <a:latin typeface="华文细黑"/>
            </a:endParaRPr>
          </a:p>
          <a:p>
            <a:pPr marL="155575" indent="-155575" fontAlgn="auto">
              <a:spcBef>
                <a:spcPts val="0"/>
              </a:spcBef>
              <a:spcAft>
                <a:spcPts val="0"/>
              </a:spcAft>
              <a:buFont typeface="Wingdings" panose="05000000000000000000" pitchFamily="2" charset="2"/>
              <a:buChar char="Ø"/>
              <a:defRPr/>
            </a:pPr>
            <a:r>
              <a:rPr lang="zh-CN" altLang="en-US" sz="1200" kern="0" dirty="0" smtClean="0">
                <a:solidFill>
                  <a:sysClr val="windowText" lastClr="000000"/>
                </a:solidFill>
                <a:latin typeface="华文细黑"/>
              </a:rPr>
              <a:t>成功实现远程教育及在线学习和考试</a:t>
            </a:r>
            <a:endParaRPr lang="en-US" altLang="zh-CN" sz="1200" kern="0" dirty="0" smtClean="0">
              <a:solidFill>
                <a:sysClr val="windowText" lastClr="000000"/>
              </a:solidFill>
              <a:latin typeface="华文细黑"/>
            </a:endParaRPr>
          </a:p>
        </p:txBody>
      </p:sp>
      <p:sp>
        <p:nvSpPr>
          <p:cNvPr id="96" name="矩形 17"/>
          <p:cNvSpPr>
            <a:spLocks noChangeArrowheads="1"/>
          </p:cNvSpPr>
          <p:nvPr/>
        </p:nvSpPr>
        <p:spPr bwMode="auto">
          <a:xfrm>
            <a:off x="433029" y="2893698"/>
            <a:ext cx="3707344" cy="999737"/>
          </a:xfrm>
          <a:prstGeom prst="rect">
            <a:avLst/>
          </a:prstGeom>
          <a:noFill/>
          <a:ln w="9525" algn="ctr">
            <a:noFill/>
            <a:miter lim="800000"/>
          </a:ln>
          <a:effectLst/>
        </p:spPr>
        <p:txBody>
          <a:bodyPr wrap="square" lIns="100053" tIns="50026" rIns="100053" bIns="50026">
            <a:spAutoFit/>
          </a:bodyPr>
          <a:lstStyle/>
          <a:p>
            <a:pPr marL="355600" indent="-355600" defTabSz="1001395" fontAlgn="auto">
              <a:lnSpc>
                <a:spcPct val="150000"/>
              </a:lnSpc>
              <a:spcBef>
                <a:spcPts val="0"/>
              </a:spcBef>
              <a:spcAft>
                <a:spcPct val="10000"/>
              </a:spcAft>
              <a:buClr>
                <a:srgbClr val="000000"/>
              </a:buClr>
              <a:buFont typeface="Wingdings" panose="05000000000000000000" pitchFamily="2" charset="2"/>
              <a:buNone/>
              <a:defRPr/>
            </a:pPr>
            <a:r>
              <a:rPr lang="zh-CN" altLang="en-US" sz="1400" b="1" kern="0" dirty="0" smtClean="0">
                <a:solidFill>
                  <a:srgbClr val="FFFFFF"/>
                </a:solidFill>
                <a:latin typeface="华文细黑"/>
                <a:ea typeface="华文细黑"/>
              </a:rPr>
              <a:t>解决方案</a:t>
            </a:r>
            <a:endParaRPr lang="en-US" altLang="zh-CN" sz="1400" b="1" kern="0" dirty="0" smtClean="0">
              <a:solidFill>
                <a:srgbClr val="FFFFFF"/>
              </a:solidFill>
              <a:latin typeface="华文细黑"/>
              <a:ea typeface="华文细黑"/>
              <a:cs typeface="Arial" panose="020B0604020202020204" pitchFamily="34" charset="0"/>
            </a:endParaRPr>
          </a:p>
          <a:p>
            <a:pPr marL="355600" indent="-355600" defTabSz="1001395" fontAlgn="auto">
              <a:spcBef>
                <a:spcPts val="0"/>
              </a:spcBef>
              <a:spcAft>
                <a:spcPts val="0"/>
              </a:spcAft>
              <a:buClr>
                <a:srgbClr val="990000"/>
              </a:buClr>
              <a:buSzPct val="55000"/>
              <a:buFont typeface="Wingdings" panose="05000000000000000000" pitchFamily="2" charset="2"/>
              <a:buChar char="n"/>
              <a:defRPr/>
            </a:pPr>
            <a:r>
              <a:rPr lang="en-US" altLang="zh-CN" sz="1200" dirty="0" smtClean="0">
                <a:solidFill>
                  <a:srgbClr val="000000"/>
                </a:solidFill>
                <a:latin typeface="华文细黑"/>
                <a:ea typeface="华文细黑"/>
              </a:rPr>
              <a:t>Phase1: </a:t>
            </a:r>
            <a:r>
              <a:rPr lang="zh-CN" altLang="en-US" sz="1200" dirty="0" smtClean="0">
                <a:solidFill>
                  <a:srgbClr val="000000"/>
                </a:solidFill>
                <a:latin typeface="华文细黑"/>
                <a:ea typeface="华文细黑"/>
              </a:rPr>
              <a:t>提供</a:t>
            </a:r>
            <a:r>
              <a:rPr lang="en-US" altLang="zh-CN" sz="1200" dirty="0" smtClean="0">
                <a:solidFill>
                  <a:srgbClr val="000000"/>
                </a:solidFill>
                <a:latin typeface="华文细黑"/>
                <a:ea typeface="华文细黑"/>
              </a:rPr>
              <a:t>1000</a:t>
            </a:r>
            <a:r>
              <a:rPr lang="zh-CN" altLang="en-US" sz="1200" dirty="0" smtClean="0">
                <a:solidFill>
                  <a:srgbClr val="000000"/>
                </a:solidFill>
                <a:latin typeface="华文细黑"/>
                <a:ea typeface="华文细黑"/>
              </a:rPr>
              <a:t>客户端桌面云；实现教室无噪音、后台集中升级，终端免维护；</a:t>
            </a:r>
            <a:endParaRPr lang="en-US" altLang="zh-CN" sz="1200" dirty="0" smtClean="0">
              <a:solidFill>
                <a:srgbClr val="000000"/>
              </a:solidFill>
              <a:latin typeface="华文细黑"/>
              <a:ea typeface="华文细黑"/>
            </a:endParaRPr>
          </a:p>
          <a:p>
            <a:pPr marL="355600" indent="-355600" defTabSz="1001395" fontAlgn="auto">
              <a:spcBef>
                <a:spcPts val="0"/>
              </a:spcBef>
              <a:spcAft>
                <a:spcPts val="0"/>
              </a:spcAft>
              <a:buClr>
                <a:srgbClr val="990000"/>
              </a:buClr>
              <a:buSzPct val="55000"/>
              <a:buFont typeface="Wingdings" panose="05000000000000000000" pitchFamily="2" charset="2"/>
              <a:buChar char="n"/>
              <a:defRPr/>
            </a:pPr>
            <a:r>
              <a:rPr lang="en-US" altLang="zh-CN" sz="1200" dirty="0" smtClean="0">
                <a:solidFill>
                  <a:srgbClr val="000000"/>
                </a:solidFill>
                <a:latin typeface="华文细黑"/>
                <a:ea typeface="华文细黑"/>
              </a:rPr>
              <a:t>Phase2</a:t>
            </a:r>
            <a:r>
              <a:rPr lang="zh-CN" altLang="en-US" sz="1200" dirty="0" smtClean="0">
                <a:solidFill>
                  <a:srgbClr val="000000"/>
                </a:solidFill>
                <a:latin typeface="华文细黑"/>
                <a:ea typeface="华文细黑"/>
              </a:rPr>
              <a:t>：升级为云数据中心；</a:t>
            </a:r>
            <a:endParaRPr lang="zh-CN" altLang="en-US" sz="1100" dirty="0" smtClean="0">
              <a:solidFill>
                <a:srgbClr val="000000"/>
              </a:solidFill>
              <a:latin typeface="华文细黑"/>
              <a:ea typeface="华文细黑"/>
            </a:endParaRPr>
          </a:p>
        </p:txBody>
      </p:sp>
      <p:sp>
        <p:nvSpPr>
          <p:cNvPr id="97" name="矩形 18"/>
          <p:cNvSpPr>
            <a:spLocks noChangeArrowheads="1"/>
          </p:cNvSpPr>
          <p:nvPr/>
        </p:nvSpPr>
        <p:spPr bwMode="auto">
          <a:xfrm>
            <a:off x="433029" y="999683"/>
            <a:ext cx="3707344" cy="2073877"/>
          </a:xfrm>
          <a:prstGeom prst="rect">
            <a:avLst/>
          </a:prstGeom>
          <a:noFill/>
          <a:ln w="9525" algn="ctr">
            <a:noFill/>
            <a:miter lim="800000"/>
          </a:ln>
          <a:effectLst/>
        </p:spPr>
        <p:txBody>
          <a:bodyPr wrap="square" lIns="100053" tIns="50026" rIns="100053" bIns="50026">
            <a:spAutoFit/>
          </a:bodyPr>
          <a:lstStyle/>
          <a:p>
            <a:pPr marL="355600" indent="-355600" defTabSz="1001395" fontAlgn="auto">
              <a:spcBef>
                <a:spcPts val="0"/>
              </a:spcBef>
              <a:spcAft>
                <a:spcPct val="10000"/>
              </a:spcAft>
              <a:buClr>
                <a:srgbClr val="000000"/>
              </a:buClr>
              <a:buFont typeface="Wingdings" panose="05000000000000000000" pitchFamily="2" charset="2"/>
              <a:buNone/>
              <a:defRPr/>
            </a:pPr>
            <a:r>
              <a:rPr lang="zh-CN" altLang="en-US" sz="1400" b="1" kern="0" dirty="0" smtClean="0">
                <a:solidFill>
                  <a:srgbClr val="FFFFFF"/>
                </a:solidFill>
                <a:latin typeface="华文细黑"/>
                <a:ea typeface="华文细黑"/>
              </a:rPr>
              <a:t>背景与需求</a:t>
            </a:r>
            <a:endParaRPr lang="zh-CN" altLang="en-US" sz="1400" b="1" kern="0" dirty="0" smtClean="0">
              <a:solidFill>
                <a:srgbClr val="FFFFFF"/>
              </a:solidFill>
              <a:latin typeface="华文细黑"/>
              <a:ea typeface="华文细黑"/>
            </a:endParaRPr>
          </a:p>
          <a:p>
            <a:pPr marL="155575" indent="-155575">
              <a:lnSpc>
                <a:spcPct val="120000"/>
              </a:lnSpc>
              <a:spcBef>
                <a:spcPts val="0"/>
              </a:spcBef>
              <a:buFont typeface="Wingdings" panose="05000000000000000000" pitchFamily="2" charset="2"/>
              <a:buChar char="Ø"/>
              <a:defRPr/>
            </a:pPr>
            <a:r>
              <a:rPr lang="zh-CN" altLang="en-US" sz="1200" kern="0" dirty="0" smtClean="0">
                <a:solidFill>
                  <a:sysClr val="windowText" lastClr="000000"/>
                </a:solidFill>
                <a:latin typeface="华文细黑"/>
              </a:rPr>
              <a:t>运维效率低：</a:t>
            </a:r>
            <a:r>
              <a:rPr lang="en-US" altLang="zh-CN" sz="1200" kern="0" dirty="0" smtClean="0">
                <a:solidFill>
                  <a:sysClr val="windowText" lastClr="000000"/>
                </a:solidFill>
                <a:latin typeface="华文细黑"/>
              </a:rPr>
              <a:t>700+</a:t>
            </a:r>
            <a:r>
              <a:rPr lang="zh-CN" altLang="en-US" sz="1200" kern="0" dirty="0" smtClean="0">
                <a:solidFill>
                  <a:sysClr val="windowText" lastClr="000000"/>
                </a:solidFill>
                <a:latin typeface="华文细黑"/>
              </a:rPr>
              <a:t>台</a:t>
            </a:r>
            <a:r>
              <a:rPr lang="en-US" altLang="zh-CN" sz="1200" kern="0" dirty="0" smtClean="0">
                <a:solidFill>
                  <a:sysClr val="windowText" lastClr="000000"/>
                </a:solidFill>
                <a:latin typeface="华文细黑"/>
              </a:rPr>
              <a:t>PC</a:t>
            </a:r>
            <a:r>
              <a:rPr lang="zh-CN" altLang="en-US" sz="1200" kern="0" dirty="0" smtClean="0">
                <a:solidFill>
                  <a:sysClr val="windowText" lastClr="000000"/>
                </a:solidFill>
                <a:latin typeface="华文细黑"/>
              </a:rPr>
              <a:t>，软件补丁成本高；故障修复周期为</a:t>
            </a:r>
            <a:r>
              <a:rPr lang="en-US" altLang="zh-CN" sz="1200" kern="0" dirty="0" smtClean="0">
                <a:solidFill>
                  <a:sysClr val="windowText" lastClr="000000"/>
                </a:solidFill>
                <a:latin typeface="华文细黑"/>
              </a:rPr>
              <a:t>2~4</a:t>
            </a:r>
            <a:r>
              <a:rPr lang="zh-CN" altLang="en-US" sz="1200" kern="0" dirty="0" smtClean="0">
                <a:solidFill>
                  <a:sysClr val="windowText" lastClr="000000"/>
                </a:solidFill>
                <a:latin typeface="华文细黑"/>
              </a:rPr>
              <a:t>个小时；</a:t>
            </a:r>
            <a:endParaRPr lang="zh-CN" altLang="en-US" sz="1200" kern="0" dirty="0" smtClean="0">
              <a:solidFill>
                <a:sysClr val="windowText" lastClr="000000"/>
              </a:solidFill>
              <a:latin typeface="华文细黑"/>
            </a:endParaRPr>
          </a:p>
          <a:p>
            <a:pPr marL="155575" indent="-155575">
              <a:lnSpc>
                <a:spcPct val="120000"/>
              </a:lnSpc>
              <a:spcBef>
                <a:spcPts val="0"/>
              </a:spcBef>
              <a:buFont typeface="Wingdings" panose="05000000000000000000" pitchFamily="2" charset="2"/>
              <a:buChar char="Ø"/>
              <a:defRPr/>
            </a:pPr>
            <a:r>
              <a:rPr lang="zh-CN" altLang="en-US" sz="1200" kern="0" dirty="0" smtClean="0">
                <a:solidFill>
                  <a:sysClr val="windowText" lastClr="000000"/>
                </a:solidFill>
                <a:latin typeface="华文细黑"/>
              </a:rPr>
              <a:t>资源利用率低：</a:t>
            </a:r>
            <a:r>
              <a:rPr lang="en-US" altLang="zh-CN" sz="1200" kern="0" dirty="0" smtClean="0">
                <a:solidFill>
                  <a:sysClr val="windowText" lastClr="000000"/>
                </a:solidFill>
                <a:latin typeface="华文细黑"/>
              </a:rPr>
              <a:t>20</a:t>
            </a:r>
            <a:r>
              <a:rPr lang="zh-CN" altLang="en-US" sz="1200" kern="0" dirty="0" smtClean="0">
                <a:solidFill>
                  <a:sysClr val="windowText" lastClr="000000"/>
                </a:solidFill>
                <a:latin typeface="华文细黑"/>
              </a:rPr>
              <a:t>台服务器，平均利用率</a:t>
            </a:r>
            <a:r>
              <a:rPr lang="en-US" altLang="zh-CN" sz="1200" kern="0" dirty="0" smtClean="0">
                <a:solidFill>
                  <a:sysClr val="windowText" lastClr="000000"/>
                </a:solidFill>
                <a:latin typeface="华文细黑"/>
              </a:rPr>
              <a:t>10%</a:t>
            </a:r>
            <a:r>
              <a:rPr lang="zh-CN" altLang="en-US" sz="1200" kern="0" dirty="0" smtClean="0">
                <a:solidFill>
                  <a:sysClr val="windowText" lastClr="000000"/>
                </a:solidFill>
                <a:latin typeface="华文细黑"/>
              </a:rPr>
              <a:t>；</a:t>
            </a:r>
            <a:endParaRPr lang="en-US" altLang="zh-CN" sz="1200" kern="0" dirty="0" smtClean="0">
              <a:solidFill>
                <a:sysClr val="windowText" lastClr="000000"/>
              </a:solidFill>
              <a:latin typeface="华文细黑"/>
            </a:endParaRPr>
          </a:p>
          <a:p>
            <a:pPr marL="155575" indent="-155575">
              <a:lnSpc>
                <a:spcPct val="120000"/>
              </a:lnSpc>
              <a:spcBef>
                <a:spcPts val="0"/>
              </a:spcBef>
              <a:buFont typeface="Wingdings" panose="05000000000000000000" pitchFamily="2" charset="2"/>
              <a:buChar char="Ø"/>
              <a:defRPr/>
            </a:pPr>
            <a:r>
              <a:rPr lang="zh-CN" altLang="en-US" sz="1200" kern="0" dirty="0" smtClean="0">
                <a:solidFill>
                  <a:sysClr val="windowText" lastClr="000000"/>
                </a:solidFill>
                <a:latin typeface="华文细黑"/>
              </a:rPr>
              <a:t>运营成本高：电费贵，</a:t>
            </a:r>
            <a:r>
              <a:rPr lang="en-US" altLang="zh-CN" sz="1200" kern="0" dirty="0" smtClean="0">
                <a:solidFill>
                  <a:sysClr val="windowText" lastClr="000000"/>
                </a:solidFill>
                <a:latin typeface="华文细黑"/>
              </a:rPr>
              <a:t> PC</a:t>
            </a:r>
            <a:r>
              <a:rPr lang="zh-CN" altLang="en-US" sz="1200" kern="0" dirty="0" smtClean="0">
                <a:solidFill>
                  <a:sysClr val="windowText" lastClr="000000"/>
                </a:solidFill>
                <a:latin typeface="华文细黑"/>
              </a:rPr>
              <a:t>三年生命周期中电费约（</a:t>
            </a:r>
            <a:r>
              <a:rPr lang="en-US" altLang="zh-CN" sz="1200" kern="0" dirty="0" smtClean="0">
                <a:solidFill>
                  <a:sysClr val="windowText" lastClr="000000"/>
                </a:solidFill>
                <a:latin typeface="华文细黑"/>
              </a:rPr>
              <a:t>600$</a:t>
            </a:r>
            <a:r>
              <a:rPr lang="zh-CN" altLang="en-US" sz="1200" kern="0" dirty="0" smtClean="0">
                <a:solidFill>
                  <a:sysClr val="windowText" lastClr="000000"/>
                </a:solidFill>
                <a:latin typeface="华文细黑"/>
              </a:rPr>
              <a:t>）占总</a:t>
            </a:r>
            <a:r>
              <a:rPr lang="en-US" altLang="zh-CN" sz="1200" kern="0" dirty="0" smtClean="0">
                <a:solidFill>
                  <a:sysClr val="windowText" lastClr="000000"/>
                </a:solidFill>
                <a:latin typeface="华文细黑"/>
              </a:rPr>
              <a:t>TCO</a:t>
            </a:r>
            <a:r>
              <a:rPr lang="zh-CN" altLang="en-US" sz="1200" kern="0" dirty="0" smtClean="0">
                <a:solidFill>
                  <a:sysClr val="windowText" lastClr="000000"/>
                </a:solidFill>
                <a:latin typeface="华文细黑"/>
              </a:rPr>
              <a:t>（</a:t>
            </a:r>
            <a:r>
              <a:rPr lang="en-US" altLang="zh-CN" sz="1200" kern="0" dirty="0" smtClean="0">
                <a:solidFill>
                  <a:sysClr val="windowText" lastClr="000000"/>
                </a:solidFill>
                <a:latin typeface="华文细黑"/>
              </a:rPr>
              <a:t>1700$</a:t>
            </a:r>
            <a:r>
              <a:rPr lang="zh-CN" altLang="en-US" sz="1200" kern="0" dirty="0" smtClean="0">
                <a:solidFill>
                  <a:sysClr val="windowText" lastClr="000000"/>
                </a:solidFill>
                <a:latin typeface="华文细黑"/>
              </a:rPr>
              <a:t>）的</a:t>
            </a:r>
            <a:r>
              <a:rPr lang="en-US" altLang="zh-CN" sz="1200" kern="0" dirty="0" smtClean="0">
                <a:solidFill>
                  <a:sysClr val="windowText" lastClr="000000"/>
                </a:solidFill>
                <a:latin typeface="华文细黑"/>
              </a:rPr>
              <a:t>30%-40%</a:t>
            </a:r>
            <a:r>
              <a:rPr lang="zh-CN" altLang="en-US" sz="1200" kern="0" dirty="0" smtClean="0">
                <a:solidFill>
                  <a:sysClr val="windowText" lastClr="000000"/>
                </a:solidFill>
                <a:latin typeface="华文细黑"/>
              </a:rPr>
              <a:t>；</a:t>
            </a:r>
            <a:endParaRPr lang="zh-CN" altLang="en-US" sz="1200" kern="0" dirty="0" smtClean="0">
              <a:solidFill>
                <a:sysClr val="windowText" lastClr="000000"/>
              </a:solidFill>
              <a:latin typeface="华文细黑"/>
            </a:endParaRPr>
          </a:p>
          <a:p>
            <a:pPr marL="155575" lvl="1" indent="-155575">
              <a:lnSpc>
                <a:spcPct val="120000"/>
              </a:lnSpc>
              <a:spcBef>
                <a:spcPts val="0"/>
              </a:spcBef>
              <a:buFont typeface="Wingdings" panose="05000000000000000000" pitchFamily="2" charset="2"/>
              <a:buChar char="Ø"/>
              <a:defRPr/>
            </a:pPr>
            <a:r>
              <a:rPr lang="zh-CN" altLang="en-US" sz="1200" kern="0" dirty="0" smtClean="0">
                <a:solidFill>
                  <a:sysClr val="windowText" lastClr="000000"/>
                </a:solidFill>
                <a:latin typeface="华文细黑"/>
              </a:rPr>
              <a:t>缺少远程教学方案，学校考虑推广远程教学应用，计划将现有每周</a:t>
            </a:r>
            <a:r>
              <a:rPr lang="en-US" altLang="zh-CN" sz="1200" kern="0" dirty="0" smtClean="0">
                <a:solidFill>
                  <a:sysClr val="windowText" lastClr="000000"/>
                </a:solidFill>
                <a:latin typeface="华文细黑"/>
              </a:rPr>
              <a:t>5</a:t>
            </a:r>
            <a:r>
              <a:rPr lang="zh-CN" altLang="en-US" sz="1200" kern="0" dirty="0" smtClean="0">
                <a:solidFill>
                  <a:sysClr val="windowText" lastClr="000000"/>
                </a:solidFill>
                <a:latin typeface="华文细黑"/>
              </a:rPr>
              <a:t>天课制改为</a:t>
            </a:r>
            <a:r>
              <a:rPr lang="en-US" altLang="zh-CN" sz="1200" kern="0" dirty="0" smtClean="0">
                <a:solidFill>
                  <a:sysClr val="windowText" lastClr="000000"/>
                </a:solidFill>
                <a:latin typeface="华文细黑"/>
              </a:rPr>
              <a:t>4</a:t>
            </a:r>
            <a:r>
              <a:rPr lang="zh-CN" altLang="en-US" sz="1200" kern="0" dirty="0" smtClean="0">
                <a:solidFill>
                  <a:sysClr val="windowText" lastClr="000000"/>
                </a:solidFill>
                <a:latin typeface="华文细黑"/>
              </a:rPr>
              <a:t>天课制；</a:t>
            </a:r>
            <a:endParaRPr lang="zh-CN" altLang="en-US" sz="1200" kern="0" dirty="0" smtClean="0">
              <a:solidFill>
                <a:sysClr val="windowText" lastClr="000000"/>
              </a:solidFill>
              <a:latin typeface="华文细黑"/>
            </a:endParaRPr>
          </a:p>
          <a:p>
            <a:pPr marL="155575" lvl="1" indent="-155575">
              <a:spcBef>
                <a:spcPts val="0"/>
              </a:spcBef>
              <a:buFont typeface="Wingdings" panose="05000000000000000000" pitchFamily="2" charset="2"/>
              <a:buChar char="Ø"/>
              <a:defRPr/>
            </a:pPr>
            <a:endParaRPr lang="zh-CN" altLang="en-US" sz="1200" kern="0" dirty="0" smtClean="0">
              <a:solidFill>
                <a:sysClr val="windowText" lastClr="000000"/>
              </a:solidFill>
              <a:latin typeface="华文细黑"/>
            </a:endParaRPr>
          </a:p>
        </p:txBody>
      </p:sp>
      <p:sp>
        <p:nvSpPr>
          <p:cNvPr id="104" name="标题 103"/>
          <p:cNvSpPr>
            <a:spLocks noGrp="1"/>
          </p:cNvSpPr>
          <p:nvPr>
            <p:ph type="title"/>
          </p:nvPr>
        </p:nvSpPr>
        <p:spPr/>
        <p:txBody>
          <a:bodyPr/>
          <a:lstStyle/>
          <a:p>
            <a:r>
              <a:rPr lang="zh-CN" altLang="en-US" dirty="0" smtClean="0"/>
              <a:t>云计算助力菲律宾</a:t>
            </a:r>
            <a:r>
              <a:rPr lang="en-US" altLang="zh-CN" dirty="0" smtClean="0"/>
              <a:t>APC</a:t>
            </a:r>
            <a:r>
              <a:rPr lang="zh-CN" altLang="en-US" dirty="0" smtClean="0"/>
              <a:t>大学智慧教学及科研</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左弧形箭头 105"/>
          <p:cNvSpPr/>
          <p:nvPr/>
        </p:nvSpPr>
        <p:spPr bwMode="auto">
          <a:xfrm rot="10800000" flipH="1">
            <a:off x="4586663" y="1725656"/>
            <a:ext cx="623859" cy="1836204"/>
          </a:xfrm>
          <a:prstGeom prst="curvedRightArrow">
            <a:avLst/>
          </a:prstGeom>
          <a:solidFill>
            <a:schemeClr val="accent6">
              <a:lumMod val="60000"/>
              <a:lumOff val="4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sp>
        <p:nvSpPr>
          <p:cNvPr id="27" name="右箭头标注 26"/>
          <p:cNvSpPr/>
          <p:nvPr/>
        </p:nvSpPr>
        <p:spPr bwMode="auto">
          <a:xfrm>
            <a:off x="2771800" y="1563638"/>
            <a:ext cx="2211864" cy="2214246"/>
          </a:xfrm>
          <a:prstGeom prst="rightArrowCallout">
            <a:avLst>
              <a:gd name="adj1" fmla="val 25702"/>
              <a:gd name="adj2" fmla="val 12851"/>
              <a:gd name="adj3" fmla="val 16738"/>
              <a:gd name="adj4" fmla="val 64977"/>
            </a:avLst>
          </a:prstGeom>
          <a:solidFill>
            <a:schemeClr val="accent2"/>
          </a:solidFill>
          <a:ln w="9525" cap="flat" cmpd="sng">
            <a:noFill/>
            <a:prstDash val="solid"/>
            <a:round/>
            <a:headEnd type="none" w="med" len="med"/>
            <a:tailEnd type="none" w="med" len="med"/>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zh-CN" altLang="en-US" kern="0" smtClean="0">
              <a:solidFill>
                <a:sysClr val="windowText" lastClr="000000"/>
              </a:solidFill>
              <a:latin typeface="黑体" panose="02010609060101010101" pitchFamily="49" charset="-122"/>
              <a:ea typeface="黑体" panose="02010609060101010101" pitchFamily="49" charset="-122"/>
            </a:endParaRPr>
          </a:p>
        </p:txBody>
      </p:sp>
      <p:sp>
        <p:nvSpPr>
          <p:cNvPr id="31" name="右箭头标注 30"/>
          <p:cNvSpPr/>
          <p:nvPr/>
        </p:nvSpPr>
        <p:spPr bwMode="auto">
          <a:xfrm rot="16200000">
            <a:off x="5023182" y="2642241"/>
            <a:ext cx="1134126" cy="2325292"/>
          </a:xfrm>
          <a:prstGeom prst="rightArrowCallout">
            <a:avLst>
              <a:gd name="adj1" fmla="val 49774"/>
              <a:gd name="adj2" fmla="val 24887"/>
              <a:gd name="adj3" fmla="val 16116"/>
              <a:gd name="adj4" fmla="val 64977"/>
            </a:avLst>
          </a:prstGeom>
          <a:solidFill>
            <a:schemeClr val="accent4"/>
          </a:solidFill>
          <a:ln w="9525" cap="flat" cmpd="sng">
            <a:noFill/>
            <a:prstDash val="solid"/>
            <a:round/>
            <a:headEnd type="none" w="med" len="med"/>
            <a:tailEnd type="none" w="med" len="med"/>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zh-CN" altLang="en-US" kern="0" smtClean="0">
              <a:solidFill>
                <a:sysClr val="windowText" lastClr="000000"/>
              </a:solidFill>
              <a:latin typeface="黑体" panose="02010609060101010101" pitchFamily="49" charset="-122"/>
              <a:ea typeface="黑体" panose="02010609060101010101" pitchFamily="49" charset="-122"/>
            </a:endParaRPr>
          </a:p>
        </p:txBody>
      </p:sp>
      <p:sp>
        <p:nvSpPr>
          <p:cNvPr id="30" name="右箭头标注 29"/>
          <p:cNvSpPr/>
          <p:nvPr/>
        </p:nvSpPr>
        <p:spPr bwMode="auto">
          <a:xfrm rot="5400000">
            <a:off x="4931093" y="292980"/>
            <a:ext cx="1296144" cy="2325292"/>
          </a:xfrm>
          <a:prstGeom prst="rightArrowCallout">
            <a:avLst>
              <a:gd name="adj1" fmla="val 44656"/>
              <a:gd name="adj2" fmla="val 22328"/>
              <a:gd name="adj3" fmla="val 15280"/>
              <a:gd name="adj4" fmla="val 64977"/>
            </a:avLst>
          </a:prstGeom>
          <a:solidFill>
            <a:schemeClr val="accent3"/>
          </a:solidFill>
          <a:ln w="9525" cap="flat" cmpd="sng">
            <a:noFill/>
            <a:prstDash val="solid"/>
            <a:round/>
            <a:headEnd type="none" w="med" len="med"/>
            <a:tailEnd type="none" w="med" len="med"/>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zh-CN" altLang="en-US" kern="0" smtClean="0">
              <a:solidFill>
                <a:sysClr val="windowText" lastClr="000000"/>
              </a:solidFill>
              <a:latin typeface="黑体" panose="02010609060101010101" pitchFamily="49" charset="-122"/>
              <a:ea typeface="黑体" panose="02010609060101010101" pitchFamily="49" charset="-122"/>
            </a:endParaRPr>
          </a:p>
        </p:txBody>
      </p:sp>
      <p:sp>
        <p:nvSpPr>
          <p:cNvPr id="9" name="椭圆 8"/>
          <p:cNvSpPr>
            <a:spLocks noChangeAspect="1"/>
          </p:cNvSpPr>
          <p:nvPr/>
        </p:nvSpPr>
        <p:spPr bwMode="auto">
          <a:xfrm>
            <a:off x="3679231" y="2427734"/>
            <a:ext cx="510430" cy="486054"/>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10" name="椭圆 9"/>
          <p:cNvSpPr>
            <a:spLocks noChangeAspect="1"/>
          </p:cNvSpPr>
          <p:nvPr/>
        </p:nvSpPr>
        <p:spPr bwMode="auto">
          <a:xfrm>
            <a:off x="2828514" y="3129812"/>
            <a:ext cx="510430" cy="486054"/>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11" name="椭圆 10"/>
          <p:cNvSpPr>
            <a:spLocks noChangeAspect="1"/>
          </p:cNvSpPr>
          <p:nvPr/>
        </p:nvSpPr>
        <p:spPr bwMode="auto">
          <a:xfrm>
            <a:off x="2828514" y="1725656"/>
            <a:ext cx="510430" cy="486054"/>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12" name="TextBox 11"/>
          <p:cNvSpPr txBox="1"/>
          <p:nvPr/>
        </p:nvSpPr>
        <p:spPr>
          <a:xfrm>
            <a:off x="3792660" y="2566454"/>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学生</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13" name="TextBox 12"/>
          <p:cNvSpPr txBox="1"/>
          <p:nvPr/>
        </p:nvSpPr>
        <p:spPr>
          <a:xfrm>
            <a:off x="2923075" y="1870418"/>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老师</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14" name="TextBox 13"/>
          <p:cNvSpPr txBox="1"/>
          <p:nvPr/>
        </p:nvSpPr>
        <p:spPr>
          <a:xfrm>
            <a:off x="2920445" y="3261122"/>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家长</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1" name="椭圆 20"/>
          <p:cNvSpPr>
            <a:spLocks noChangeAspect="1"/>
          </p:cNvSpPr>
          <p:nvPr/>
        </p:nvSpPr>
        <p:spPr bwMode="auto">
          <a:xfrm>
            <a:off x="5323950" y="3669872"/>
            <a:ext cx="510430" cy="486054"/>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22" name="椭圆 21"/>
          <p:cNvSpPr>
            <a:spLocks noChangeAspect="1"/>
          </p:cNvSpPr>
          <p:nvPr/>
        </p:nvSpPr>
        <p:spPr bwMode="auto">
          <a:xfrm>
            <a:off x="6174667" y="3674635"/>
            <a:ext cx="510430" cy="486054"/>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23" name="椭圆 22"/>
          <p:cNvSpPr>
            <a:spLocks noChangeAspect="1"/>
          </p:cNvSpPr>
          <p:nvPr/>
        </p:nvSpPr>
        <p:spPr bwMode="auto">
          <a:xfrm>
            <a:off x="4473233" y="3674635"/>
            <a:ext cx="510430" cy="486054"/>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24" name="TextBox 23"/>
          <p:cNvSpPr txBox="1"/>
          <p:nvPr/>
        </p:nvSpPr>
        <p:spPr>
          <a:xfrm>
            <a:off x="5426630" y="3808592"/>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方案</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5" name="TextBox 24"/>
          <p:cNvSpPr txBox="1"/>
          <p:nvPr/>
        </p:nvSpPr>
        <p:spPr>
          <a:xfrm>
            <a:off x="4575913" y="3798356"/>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内容</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6" name="TextBox 25"/>
          <p:cNvSpPr txBox="1"/>
          <p:nvPr/>
        </p:nvSpPr>
        <p:spPr>
          <a:xfrm>
            <a:off x="6277347" y="3801182"/>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应用</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8" name="椭圆 27"/>
          <p:cNvSpPr>
            <a:spLocks noChangeAspect="1"/>
          </p:cNvSpPr>
          <p:nvPr/>
        </p:nvSpPr>
        <p:spPr bwMode="auto">
          <a:xfrm>
            <a:off x="5029629" y="2130320"/>
            <a:ext cx="1134163" cy="1080000"/>
          </a:xfrm>
          <a:prstGeom prst="ellipse">
            <a:avLst/>
          </a:prstGeom>
          <a:solidFill>
            <a:schemeClr val="accent6">
              <a:lumMod val="20000"/>
              <a:lumOff val="80000"/>
            </a:schemeClr>
          </a:solidFill>
          <a:ln w="0" cmpd="sng">
            <a:solidFill>
              <a:schemeClr val="accent6">
                <a:lumMod val="75000"/>
              </a:schemeClr>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pic>
        <p:nvPicPr>
          <p:cNvPr id="29" name="Picture 2" descr="01.png"/>
          <p:cNvPicPr>
            <a:picLocks noChangeAspect="1"/>
          </p:cNvPicPr>
          <p:nvPr/>
        </p:nvPicPr>
        <p:blipFill>
          <a:blip r:embed="rId1" cstate="screen"/>
          <a:stretch>
            <a:fillRect/>
          </a:stretch>
        </p:blipFill>
        <p:spPr>
          <a:xfrm>
            <a:off x="5153807" y="2255165"/>
            <a:ext cx="885244" cy="825038"/>
          </a:xfrm>
          <a:prstGeom prst="rect">
            <a:avLst/>
          </a:prstGeom>
        </p:spPr>
      </p:pic>
      <p:cxnSp>
        <p:nvCxnSpPr>
          <p:cNvPr id="33" name="直接箭头连接符 32"/>
          <p:cNvCxnSpPr>
            <a:stCxn id="11" idx="6"/>
            <a:endCxn id="9" idx="1"/>
          </p:cNvCxnSpPr>
          <p:nvPr/>
        </p:nvCxnSpPr>
        <p:spPr bwMode="auto">
          <a:xfrm>
            <a:off x="3338944" y="1968683"/>
            <a:ext cx="415037" cy="530232"/>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直接箭头连接符 36"/>
          <p:cNvCxnSpPr>
            <a:stCxn id="10" idx="6"/>
            <a:endCxn id="9" idx="3"/>
          </p:cNvCxnSpPr>
          <p:nvPr/>
        </p:nvCxnSpPr>
        <p:spPr bwMode="auto">
          <a:xfrm flipV="1">
            <a:off x="3338944" y="2842607"/>
            <a:ext cx="415037" cy="530232"/>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直接箭头连接符 41"/>
          <p:cNvCxnSpPr>
            <a:stCxn id="11" idx="4"/>
            <a:endCxn id="10" idx="0"/>
          </p:cNvCxnSpPr>
          <p:nvPr/>
        </p:nvCxnSpPr>
        <p:spPr bwMode="auto">
          <a:xfrm>
            <a:off x="3083729" y="2211710"/>
            <a:ext cx="0" cy="918102"/>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椭圆 14"/>
          <p:cNvSpPr>
            <a:spLocks noChangeAspect="1"/>
          </p:cNvSpPr>
          <p:nvPr/>
        </p:nvSpPr>
        <p:spPr bwMode="auto">
          <a:xfrm rot="16200000">
            <a:off x="4542136" y="1065396"/>
            <a:ext cx="486054" cy="510430"/>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16" name="椭圆 15"/>
          <p:cNvSpPr>
            <a:spLocks noChangeAspect="1"/>
          </p:cNvSpPr>
          <p:nvPr/>
        </p:nvSpPr>
        <p:spPr bwMode="auto">
          <a:xfrm rot="16200000">
            <a:off x="6130141" y="1065396"/>
            <a:ext cx="486054" cy="510430"/>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17" name="椭圆 16"/>
          <p:cNvSpPr>
            <a:spLocks noChangeAspect="1"/>
          </p:cNvSpPr>
          <p:nvPr/>
        </p:nvSpPr>
        <p:spPr bwMode="auto">
          <a:xfrm rot="16200000">
            <a:off x="5336138" y="1065396"/>
            <a:ext cx="486054" cy="510430"/>
          </a:xfrm>
          <a:prstGeom prst="ellipse">
            <a:avLst/>
          </a:prstGeom>
          <a:solidFill>
            <a:schemeClr val="bg1"/>
          </a:solidFill>
          <a:ln w="12700">
            <a:solidFill>
              <a:schemeClr val="bg1"/>
            </a:solidFill>
          </a:ln>
          <a:effectLst>
            <a:outerShdw blurRad="63500" sx="102000" sy="102000" algn="ctr" rotWithShape="0">
              <a:prstClr val="black">
                <a:alpha val="40000"/>
              </a:prstClr>
            </a:outerShdw>
          </a:effec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dirty="0" smtClean="0">
              <a:solidFill>
                <a:srgbClr val="000000"/>
              </a:solidFill>
              <a:latin typeface="黑体" panose="02010609060101010101" pitchFamily="49" charset="-122"/>
              <a:ea typeface="黑体" panose="02010609060101010101" pitchFamily="49" charset="-122"/>
            </a:endParaRPr>
          </a:p>
        </p:txBody>
      </p:sp>
      <p:sp>
        <p:nvSpPr>
          <p:cNvPr id="18" name="TextBox 17"/>
          <p:cNvSpPr txBox="1"/>
          <p:nvPr/>
        </p:nvSpPr>
        <p:spPr>
          <a:xfrm>
            <a:off x="4603757" y="1201874"/>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政府</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19" name="TextBox 18"/>
          <p:cNvSpPr txBox="1"/>
          <p:nvPr/>
        </p:nvSpPr>
        <p:spPr>
          <a:xfrm>
            <a:off x="5437379" y="1201874"/>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学校</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0" name="TextBox 19"/>
          <p:cNvSpPr txBox="1"/>
          <p:nvPr/>
        </p:nvSpPr>
        <p:spPr>
          <a:xfrm>
            <a:off x="6231381" y="1201874"/>
            <a:ext cx="323192" cy="199746"/>
          </a:xfrm>
          <a:prstGeom prst="rect">
            <a:avLst/>
          </a:prstGeom>
          <a:noFill/>
        </p:spPr>
        <p:txBody>
          <a:bodyPr wrap="none" rtlCol="0">
            <a:prstTxWarp prst="textPlain">
              <a:avLst/>
            </a:prstTxWarp>
            <a:spAutoFit/>
          </a:bodyPr>
          <a:lstStyle/>
          <a:p>
            <a:r>
              <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rPr>
              <a:t>社会</a:t>
            </a:r>
            <a:endParaRPr lang="zh-CN" altLang="en-US" sz="3600" b="1" dirty="0" smtClean="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77" name="圆角右箭头 76"/>
          <p:cNvSpPr/>
          <p:nvPr/>
        </p:nvSpPr>
        <p:spPr bwMode="auto">
          <a:xfrm rot="16200000" flipH="1">
            <a:off x="3576636" y="780470"/>
            <a:ext cx="432048" cy="1134289"/>
          </a:xfrm>
          <a:prstGeom prst="bentArrow">
            <a:avLst>
              <a:gd name="adj1" fmla="val 34476"/>
              <a:gd name="adj2" fmla="val 25000"/>
              <a:gd name="adj3" fmla="val 25000"/>
              <a:gd name="adj4" fmla="val 43750"/>
            </a:avLst>
          </a:prstGeom>
          <a:solidFill>
            <a:schemeClr val="accent6">
              <a:lumMod val="60000"/>
              <a:lumOff val="4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sp>
        <p:nvSpPr>
          <p:cNvPr id="78" name="圆角右箭头 77"/>
          <p:cNvSpPr/>
          <p:nvPr/>
        </p:nvSpPr>
        <p:spPr bwMode="auto">
          <a:xfrm rot="16200000">
            <a:off x="3604993" y="3455121"/>
            <a:ext cx="432048" cy="1077575"/>
          </a:xfrm>
          <a:prstGeom prst="bentArrow">
            <a:avLst>
              <a:gd name="adj1" fmla="val 34477"/>
              <a:gd name="adj2" fmla="val 25000"/>
              <a:gd name="adj3" fmla="val 25000"/>
              <a:gd name="adj4" fmla="val 43750"/>
            </a:avLst>
          </a:prstGeom>
          <a:solidFill>
            <a:schemeClr val="accent6">
              <a:lumMod val="60000"/>
              <a:lumOff val="4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sp>
        <p:nvSpPr>
          <p:cNvPr id="80" name="圆角右箭头 79"/>
          <p:cNvSpPr/>
          <p:nvPr/>
        </p:nvSpPr>
        <p:spPr bwMode="auto">
          <a:xfrm flipH="1" flipV="1">
            <a:off x="6741811" y="3777884"/>
            <a:ext cx="850717" cy="432048"/>
          </a:xfrm>
          <a:prstGeom prst="bentArrow">
            <a:avLst>
              <a:gd name="adj1" fmla="val 34477"/>
              <a:gd name="adj2" fmla="val 25000"/>
              <a:gd name="adj3" fmla="val 36846"/>
              <a:gd name="adj4" fmla="val 57965"/>
            </a:avLst>
          </a:prstGeom>
          <a:solidFill>
            <a:schemeClr val="accent6">
              <a:lumMod val="60000"/>
              <a:lumOff val="4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sp>
        <p:nvSpPr>
          <p:cNvPr id="81" name="圆角右箭头 80"/>
          <p:cNvSpPr/>
          <p:nvPr/>
        </p:nvSpPr>
        <p:spPr bwMode="auto">
          <a:xfrm flipH="1">
            <a:off x="6741811" y="1185596"/>
            <a:ext cx="850717" cy="2592288"/>
          </a:xfrm>
          <a:prstGeom prst="bentArrow">
            <a:avLst>
              <a:gd name="adj1" fmla="val 17420"/>
              <a:gd name="adj2" fmla="val 13628"/>
              <a:gd name="adj3" fmla="val 17420"/>
              <a:gd name="adj4" fmla="val 34905"/>
            </a:avLst>
          </a:prstGeom>
          <a:solidFill>
            <a:schemeClr val="accent6">
              <a:lumMod val="60000"/>
              <a:lumOff val="40000"/>
            </a:schemeClr>
          </a:solidFill>
          <a:ln>
            <a:noFill/>
          </a:ln>
          <a:effectLst/>
          <a:extLst>
            <a:ext uri="{91240B29-F687-4F45-9708-019B960494DF}">
              <a14:hiddenLine xmlns:a14="http://schemas.microsoft.com/office/drawing/2010/main" w="9525">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cxnSp>
        <p:nvCxnSpPr>
          <p:cNvPr id="82" name="直接箭头连接符 81"/>
          <p:cNvCxnSpPr>
            <a:stCxn id="15" idx="4"/>
            <a:endCxn id="17" idx="0"/>
          </p:cNvCxnSpPr>
          <p:nvPr/>
        </p:nvCxnSpPr>
        <p:spPr bwMode="auto">
          <a:xfrm>
            <a:off x="5040378" y="1320611"/>
            <a:ext cx="283572" cy="0"/>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直接箭头连接符 84"/>
          <p:cNvCxnSpPr>
            <a:stCxn id="17" idx="4"/>
            <a:endCxn id="16" idx="0"/>
          </p:cNvCxnSpPr>
          <p:nvPr/>
        </p:nvCxnSpPr>
        <p:spPr bwMode="auto">
          <a:xfrm>
            <a:off x="5834380" y="1320611"/>
            <a:ext cx="283572" cy="0"/>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直接箭头连接符 87"/>
          <p:cNvCxnSpPr>
            <a:stCxn id="15" idx="6"/>
            <a:endCxn id="16" idx="6"/>
          </p:cNvCxnSpPr>
          <p:nvPr/>
        </p:nvCxnSpPr>
        <p:spPr bwMode="auto">
          <a:xfrm rot="5400000" flipH="1" flipV="1">
            <a:off x="5579405" y="283582"/>
            <a:ext cx="9525" cy="1588005"/>
          </a:xfrm>
          <a:prstGeom prst="bentConnector3">
            <a:avLst>
              <a:gd name="adj1" fmla="val 1907473"/>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直接箭头连接符 93"/>
          <p:cNvCxnSpPr>
            <a:endCxn id="21" idx="2"/>
          </p:cNvCxnSpPr>
          <p:nvPr/>
        </p:nvCxnSpPr>
        <p:spPr bwMode="auto">
          <a:xfrm>
            <a:off x="4983664" y="3912899"/>
            <a:ext cx="340287" cy="0"/>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 name="直接箭头连接符 94"/>
          <p:cNvCxnSpPr>
            <a:stCxn id="21" idx="6"/>
          </p:cNvCxnSpPr>
          <p:nvPr/>
        </p:nvCxnSpPr>
        <p:spPr bwMode="auto">
          <a:xfrm>
            <a:off x="5834380" y="3912899"/>
            <a:ext cx="340287" cy="0"/>
          </a:xfrm>
          <a:prstGeom prst="straightConnector1">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 name="直接箭头连接符 87"/>
          <p:cNvCxnSpPr/>
          <p:nvPr/>
        </p:nvCxnSpPr>
        <p:spPr bwMode="auto">
          <a:xfrm rot="16200000" flipH="1">
            <a:off x="5579405" y="3305209"/>
            <a:ext cx="9525" cy="1701433"/>
          </a:xfrm>
          <a:prstGeom prst="bentConnector3">
            <a:avLst>
              <a:gd name="adj1" fmla="val 1800000"/>
            </a:avLst>
          </a:prstGeom>
          <a:noFill/>
          <a:ln w="28575" cmpd="sng">
            <a:solidFill>
              <a:schemeClr val="bg1"/>
            </a:solidFill>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TextBox 102"/>
          <p:cNvSpPr txBox="1"/>
          <p:nvPr/>
        </p:nvSpPr>
        <p:spPr>
          <a:xfrm>
            <a:off x="5436284" y="1645204"/>
            <a:ext cx="288032" cy="324036"/>
          </a:xfrm>
          <a:prstGeom prst="rect">
            <a:avLst/>
          </a:prstGeom>
          <a:noFill/>
        </p:spPr>
        <p:txBody>
          <a:bodyPr wrap="none" rtlCol="0">
            <a:prstTxWarp prst="textPlain">
              <a:avLst/>
            </a:prstTxWarp>
            <a:spAutoFit/>
          </a:bodyPr>
          <a:lstStyle/>
          <a:p>
            <a:r>
              <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rPr>
              <a:t>管理</a:t>
            </a:r>
            <a:endParaRPr lang="en-US" altLang="zh-CN" sz="36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rPr>
              <a:t>服务</a:t>
            </a:r>
            <a:endPar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104" name="TextBox 103"/>
          <p:cNvSpPr txBox="1"/>
          <p:nvPr/>
        </p:nvSpPr>
        <p:spPr>
          <a:xfrm>
            <a:off x="5440692" y="3312302"/>
            <a:ext cx="288032" cy="324036"/>
          </a:xfrm>
          <a:prstGeom prst="rect">
            <a:avLst/>
          </a:prstGeom>
          <a:noFill/>
        </p:spPr>
        <p:txBody>
          <a:bodyPr wrap="none" rtlCol="0">
            <a:prstTxWarp prst="textPlain">
              <a:avLst/>
            </a:prstTxWarp>
            <a:spAutoFit/>
          </a:bodyPr>
          <a:lstStyle/>
          <a:p>
            <a:r>
              <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rPr>
              <a:t>参与</a:t>
            </a:r>
            <a:endParaRPr lang="en-US" altLang="zh-CN" sz="36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rPr>
              <a:t>支撑</a:t>
            </a:r>
            <a:endPar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105" name="TextBox 104"/>
          <p:cNvSpPr txBox="1"/>
          <p:nvPr/>
        </p:nvSpPr>
        <p:spPr>
          <a:xfrm>
            <a:off x="4427984" y="2506375"/>
            <a:ext cx="288032" cy="324036"/>
          </a:xfrm>
          <a:prstGeom prst="rect">
            <a:avLst/>
          </a:prstGeom>
          <a:noFill/>
        </p:spPr>
        <p:txBody>
          <a:bodyPr wrap="none" rtlCol="0">
            <a:prstTxWarp prst="textPlain">
              <a:avLst/>
            </a:prstTxWarp>
            <a:spAutoFit/>
          </a:bodyPr>
          <a:lstStyle/>
          <a:p>
            <a:r>
              <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rPr>
              <a:t>教育</a:t>
            </a:r>
            <a:endParaRPr lang="en-US" altLang="zh-CN" sz="36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a:p>
            <a:r>
              <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rPr>
              <a:t>实践</a:t>
            </a:r>
            <a:endParaRPr lang="zh-CN" altLang="en-US" sz="3600" b="1" dirty="0" smtClean="0">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107" name="圆角矩形 106"/>
          <p:cNvSpPr/>
          <p:nvPr/>
        </p:nvSpPr>
        <p:spPr bwMode="auto">
          <a:xfrm>
            <a:off x="6937978" y="1477820"/>
            <a:ext cx="1810486" cy="2448576"/>
          </a:xfrm>
          <a:prstGeom prst="roundRect">
            <a:avLst>
              <a:gd name="adj" fmla="val 9478"/>
            </a:avLst>
          </a:prstGeom>
          <a:solidFill>
            <a:schemeClr val="accent6">
              <a:lumMod val="20000"/>
              <a:lumOff val="80000"/>
            </a:schemeClr>
          </a:solidFill>
          <a:ln w="28575">
            <a:solidFill>
              <a:schemeClr val="accent6">
                <a:lumMod val="60000"/>
                <a:lumOff val="4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buClr>
                <a:srgbClr val="CC9900"/>
              </a:buClr>
              <a:buFont typeface="Wingdings" panose="05000000000000000000" pitchFamily="2" charset="2"/>
              <a:buChar char="n"/>
            </a:pPr>
            <a:endParaRPr lang="zh-CN" altLang="en-US" smtClean="0">
              <a:solidFill>
                <a:srgbClr val="000000"/>
              </a:solidFill>
              <a:latin typeface="黑体" panose="02010609060101010101" pitchFamily="49" charset="-122"/>
              <a:ea typeface="黑体" panose="02010609060101010101" pitchFamily="49" charset="-122"/>
            </a:endParaRPr>
          </a:p>
        </p:txBody>
      </p:sp>
      <p:sp>
        <p:nvSpPr>
          <p:cNvPr id="74" name="矩形 73"/>
          <p:cNvSpPr/>
          <p:nvPr/>
        </p:nvSpPr>
        <p:spPr>
          <a:xfrm>
            <a:off x="7020272" y="1636774"/>
            <a:ext cx="1656184" cy="252000"/>
          </a:xfrm>
          <a:prstGeom prst="rect">
            <a:avLst/>
          </a:prstGeom>
        </p:spPr>
        <p:txBody>
          <a:bodyPr wrap="none">
            <a:prstTxWarp prst="textPlain">
              <a:avLst/>
            </a:prstTxWarp>
            <a:spAutoFit/>
          </a:bodyPr>
          <a:lstStyle/>
          <a:p>
            <a:pPr algn="ctr">
              <a:lnSpc>
                <a:spcPct val="110000"/>
              </a:lnSpc>
            </a:pPr>
            <a:r>
              <a:rPr lang="zh-CN" altLang="en-US" b="1" dirty="0" smtClean="0">
                <a:solidFill>
                  <a:srgbClr val="C00000"/>
                </a:solidFill>
                <a:latin typeface="微软雅黑" panose="020B0503020204020204" charset="-122"/>
                <a:ea typeface="微软雅黑" panose="020B0503020204020204" charset="-122"/>
              </a:rPr>
              <a:t>面向</a:t>
            </a:r>
            <a:r>
              <a:rPr lang="en-US" altLang="zh-CN" b="1" dirty="0" smtClean="0">
                <a:solidFill>
                  <a:srgbClr val="C00000"/>
                </a:solidFill>
                <a:latin typeface="微软雅黑" panose="020B0503020204020204" charset="-122"/>
                <a:ea typeface="微软雅黑" panose="020B0503020204020204" charset="-122"/>
              </a:rPr>
              <a:t>21</a:t>
            </a:r>
            <a:r>
              <a:rPr lang="zh-CN" altLang="en-US" b="1" dirty="0" smtClean="0">
                <a:solidFill>
                  <a:srgbClr val="C00000"/>
                </a:solidFill>
                <a:latin typeface="微软雅黑" panose="020B0503020204020204" charset="-122"/>
                <a:ea typeface="微软雅黑" panose="020B0503020204020204" charset="-122"/>
              </a:rPr>
              <a:t>世纪人才</a:t>
            </a:r>
            <a:endParaRPr lang="en-US" altLang="zh-CN" b="1" dirty="0" smtClean="0">
              <a:solidFill>
                <a:srgbClr val="0070C0"/>
              </a:solidFill>
              <a:latin typeface="微软雅黑" panose="020B0503020204020204" charset="-122"/>
              <a:ea typeface="微软雅黑" panose="020B0503020204020204" charset="-122"/>
            </a:endParaRPr>
          </a:p>
        </p:txBody>
      </p:sp>
      <p:sp>
        <p:nvSpPr>
          <p:cNvPr id="45" name="矩形 44"/>
          <p:cNvSpPr/>
          <p:nvPr/>
        </p:nvSpPr>
        <p:spPr>
          <a:xfrm>
            <a:off x="395288" y="1131590"/>
            <a:ext cx="2232248" cy="3194721"/>
          </a:xfrm>
          <a:prstGeom prst="rect">
            <a:avLst/>
          </a:prstGeom>
          <a:solidFill>
            <a:schemeClr val="accent6">
              <a:lumMod val="20000"/>
              <a:lumOff val="80000"/>
            </a:schemeClr>
          </a:solidFill>
        </p:spPr>
        <p:txBody>
          <a:bodyPr wrap="square">
            <a:spAutoFit/>
          </a:bodyPr>
          <a:lstStyle/>
          <a:p>
            <a:pPr>
              <a:lnSpc>
                <a:spcPct val="120000"/>
              </a:lnSpc>
              <a:spcBef>
                <a:spcPts val="4800"/>
              </a:spcBef>
            </a:pPr>
            <a:r>
              <a:rPr lang="zh-CN" altLang="en-US" sz="1400" dirty="0" smtClean="0">
                <a:solidFill>
                  <a:srgbClr val="000000"/>
                </a:solidFill>
                <a:latin typeface="微软雅黑" panose="020B0503020204020204" charset="-122"/>
                <a:ea typeface="微软雅黑" panose="020B0503020204020204" charset="-122"/>
              </a:rPr>
              <a:t>智慧教育是一个系统的工程，绝不是一人、一校或一企业的事，需要社会各界包括政府、教育同仁、企业、家长以及学生的共同努力、共同参与。</a:t>
            </a:r>
            <a:br>
              <a:rPr lang="en-US" altLang="zh-CN" sz="1400" dirty="0" smtClean="0">
                <a:solidFill>
                  <a:srgbClr val="000000"/>
                </a:solidFill>
                <a:latin typeface="微软雅黑" panose="020B0503020204020204" charset="-122"/>
                <a:ea typeface="微软雅黑" panose="020B0503020204020204" charset="-122"/>
              </a:rPr>
            </a:br>
            <a:br>
              <a:rPr lang="en-US" altLang="zh-CN" sz="1400" dirty="0" smtClean="0">
                <a:solidFill>
                  <a:srgbClr val="000000"/>
                </a:solidFill>
                <a:latin typeface="微软雅黑" panose="020B0503020204020204" charset="-122"/>
                <a:ea typeface="微软雅黑" panose="020B0503020204020204" charset="-122"/>
              </a:rPr>
            </a:br>
            <a:r>
              <a:rPr lang="zh-CN" altLang="en-US" sz="1400" b="1" dirty="0" smtClean="0">
                <a:solidFill>
                  <a:srgbClr val="000000"/>
                </a:solidFill>
                <a:latin typeface="微软雅黑" panose="020B0503020204020204" charset="-122"/>
                <a:ea typeface="微软雅黑" panose="020B0503020204020204" charset="-122"/>
              </a:rPr>
              <a:t>为愿以社会一员的身份，携手合作伙伴助力教育信息化建设，促进教育现代化，共同实现中国教育之梦。 </a:t>
            </a:r>
            <a:endParaRPr lang="zh-CN" altLang="en-US" sz="1400" b="1" dirty="0">
              <a:solidFill>
                <a:srgbClr val="000000"/>
              </a:solidFill>
              <a:latin typeface="微软雅黑" panose="020B0503020204020204" charset="-122"/>
              <a:ea typeface="微软雅黑" panose="020B0503020204020204" charset="-122"/>
            </a:endParaRPr>
          </a:p>
        </p:txBody>
      </p:sp>
      <p:sp>
        <p:nvSpPr>
          <p:cNvPr id="46" name="TextBox 45"/>
          <p:cNvSpPr txBox="1"/>
          <p:nvPr/>
        </p:nvSpPr>
        <p:spPr>
          <a:xfrm>
            <a:off x="7466496" y="2097174"/>
            <a:ext cx="720000" cy="180000"/>
          </a:xfrm>
          <a:prstGeom prst="rect">
            <a:avLst/>
          </a:prstGeom>
          <a:noFill/>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0000"/>
                </a:solidFill>
                <a:latin typeface="+mn-ea"/>
                <a:ea typeface="+mn-ea"/>
              </a:rPr>
              <a:t>独立思考</a:t>
            </a:r>
            <a:endParaRPr lang="zh-CN" altLang="en-US" sz="3600" b="1" dirty="0">
              <a:solidFill>
                <a:srgbClr val="000000"/>
              </a:solidFill>
              <a:latin typeface="+mn-ea"/>
              <a:ea typeface="+mn-ea"/>
            </a:endParaRPr>
          </a:p>
        </p:txBody>
      </p:sp>
      <p:sp>
        <p:nvSpPr>
          <p:cNvPr id="47" name="TextBox 46"/>
          <p:cNvSpPr txBox="1"/>
          <p:nvPr/>
        </p:nvSpPr>
        <p:spPr>
          <a:xfrm>
            <a:off x="7466496" y="2385206"/>
            <a:ext cx="720000" cy="180000"/>
          </a:xfrm>
          <a:prstGeom prst="rect">
            <a:avLst/>
          </a:prstGeom>
          <a:noFill/>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0000"/>
                </a:solidFill>
                <a:latin typeface="+mn-ea"/>
                <a:ea typeface="+mn-ea"/>
              </a:rPr>
              <a:t>战略思维</a:t>
            </a:r>
            <a:endParaRPr lang="zh-CN" altLang="en-US" sz="3600" b="1" dirty="0" smtClean="0">
              <a:solidFill>
                <a:srgbClr val="000000"/>
              </a:solidFill>
              <a:latin typeface="+mn-ea"/>
              <a:ea typeface="+mn-ea"/>
            </a:endParaRPr>
          </a:p>
        </p:txBody>
      </p:sp>
      <p:sp>
        <p:nvSpPr>
          <p:cNvPr id="48" name="TextBox 47"/>
          <p:cNvSpPr txBox="1"/>
          <p:nvPr/>
        </p:nvSpPr>
        <p:spPr>
          <a:xfrm>
            <a:off x="7466496" y="2680124"/>
            <a:ext cx="720000" cy="180000"/>
          </a:xfrm>
          <a:prstGeom prst="rect">
            <a:avLst/>
          </a:prstGeom>
          <a:noFill/>
        </p:spPr>
        <p:txBody>
          <a:bodyPr wrap="none" rtlCol="0">
            <a:prstTxWarp prst="textPlain">
              <a:avLst/>
            </a:prstTxWarp>
            <a:spAutoFit/>
          </a:bodyPr>
          <a:lstStyle/>
          <a:p>
            <a:pPr algn="ctr">
              <a:defRPr/>
            </a:pPr>
            <a:r>
              <a:rPr lang="zh-CN" altLang="en-US" sz="3600" b="1" dirty="0" smtClean="0">
                <a:solidFill>
                  <a:srgbClr val="000000"/>
                </a:solidFill>
                <a:latin typeface="+mn-ea"/>
                <a:ea typeface="+mn-ea"/>
              </a:rPr>
              <a:t>全球视野</a:t>
            </a:r>
            <a:endParaRPr lang="zh-CN" altLang="en-US" sz="3600" b="1" dirty="0" smtClean="0">
              <a:solidFill>
                <a:srgbClr val="000000"/>
              </a:solidFill>
              <a:latin typeface="+mn-ea"/>
              <a:ea typeface="+mn-ea"/>
            </a:endParaRPr>
          </a:p>
        </p:txBody>
      </p:sp>
      <p:sp>
        <p:nvSpPr>
          <p:cNvPr id="49" name="TextBox 48"/>
          <p:cNvSpPr txBox="1"/>
          <p:nvPr/>
        </p:nvSpPr>
        <p:spPr>
          <a:xfrm>
            <a:off x="7466496" y="2976590"/>
            <a:ext cx="720000" cy="180000"/>
          </a:xfrm>
          <a:prstGeom prst="rect">
            <a:avLst/>
          </a:prstGeom>
          <a:noFill/>
        </p:spPr>
        <p:txBody>
          <a:bodyPr wrap="none" rtlCol="0">
            <a:prstTxWarp prst="textPlain">
              <a:avLst/>
            </a:prstTxWarp>
            <a:spAutoFit/>
          </a:bodyPr>
          <a:lstStyle/>
          <a:p>
            <a:pPr algn="ctr">
              <a:defRPr/>
            </a:pPr>
            <a:r>
              <a:rPr lang="zh-CN" altLang="en-US" sz="3600" b="1" dirty="0" smtClean="0">
                <a:solidFill>
                  <a:srgbClr val="000000"/>
                </a:solidFill>
                <a:latin typeface="+mn-ea"/>
                <a:ea typeface="+mn-ea"/>
              </a:rPr>
              <a:t>创新能力</a:t>
            </a:r>
            <a:endParaRPr lang="en-US" altLang="zh-CN" sz="3600" b="1" dirty="0" smtClean="0">
              <a:solidFill>
                <a:srgbClr val="000000"/>
              </a:solidFill>
              <a:latin typeface="+mn-ea"/>
              <a:ea typeface="+mn-ea"/>
            </a:endParaRPr>
          </a:p>
        </p:txBody>
      </p:sp>
      <p:sp>
        <p:nvSpPr>
          <p:cNvPr id="50" name="TextBox 49"/>
          <p:cNvSpPr txBox="1"/>
          <p:nvPr/>
        </p:nvSpPr>
        <p:spPr>
          <a:xfrm>
            <a:off x="7466496" y="3264622"/>
            <a:ext cx="720000" cy="180000"/>
          </a:xfrm>
          <a:prstGeom prst="rect">
            <a:avLst/>
          </a:prstGeom>
          <a:noFill/>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0000"/>
                </a:solidFill>
                <a:latin typeface="+mn-ea"/>
                <a:ea typeface="+mn-ea"/>
              </a:rPr>
              <a:t>团队协作</a:t>
            </a:r>
            <a:endParaRPr lang="en-US" altLang="zh-CN" sz="3600" b="1" dirty="0" smtClean="0">
              <a:solidFill>
                <a:srgbClr val="000000"/>
              </a:solidFill>
              <a:latin typeface="+mn-ea"/>
              <a:ea typeface="+mn-ea"/>
            </a:endParaRPr>
          </a:p>
        </p:txBody>
      </p:sp>
      <p:sp>
        <p:nvSpPr>
          <p:cNvPr id="51" name="TextBox 50"/>
          <p:cNvSpPr txBox="1"/>
          <p:nvPr/>
        </p:nvSpPr>
        <p:spPr>
          <a:xfrm>
            <a:off x="7466496" y="3573358"/>
            <a:ext cx="720000" cy="180000"/>
          </a:xfrm>
          <a:prstGeom prst="rect">
            <a:avLst/>
          </a:prstGeom>
          <a:noFill/>
        </p:spPr>
        <p:txBody>
          <a:bodyPr wrap="none" rtlCol="0">
            <a:prstTxWarp prst="textPlain">
              <a:avLst/>
            </a:prstTxWarp>
            <a:spAutoFit/>
          </a:bodyPr>
          <a:lstStyle/>
          <a:p>
            <a:pPr algn="ctr" fontAlgn="auto">
              <a:spcBef>
                <a:spcPts val="0"/>
              </a:spcBef>
              <a:spcAft>
                <a:spcPts val="0"/>
              </a:spcAft>
              <a:defRPr/>
            </a:pPr>
            <a:r>
              <a:rPr lang="zh-CN" altLang="en-US" sz="3600" b="1" dirty="0" smtClean="0">
                <a:solidFill>
                  <a:srgbClr val="000000"/>
                </a:solidFill>
                <a:latin typeface="+mn-ea"/>
                <a:ea typeface="+mn-ea"/>
              </a:rPr>
              <a:t>技术运用</a:t>
            </a:r>
            <a:endParaRPr lang="zh-CN" altLang="en-US" sz="3600" b="1" dirty="0" smtClean="0">
              <a:solidFill>
                <a:srgbClr val="000000"/>
              </a:solidFill>
              <a:latin typeface="+mn-ea"/>
              <a:ea typeface="+mn-ea"/>
            </a:endParaRPr>
          </a:p>
        </p:txBody>
      </p:sp>
      <p:pic>
        <p:nvPicPr>
          <p:cNvPr id="52" name="Picture 24" descr="Logo"/>
          <p:cNvPicPr preferRelativeResize="0">
            <a:picLocks noChangeArrowheads="1"/>
          </p:cNvPicPr>
          <p:nvPr/>
        </p:nvPicPr>
        <p:blipFill>
          <a:blip r:embed="rId2" cstate="print"/>
          <a:srcRect/>
          <a:stretch>
            <a:fillRect/>
          </a:stretch>
        </p:blipFill>
        <p:spPr bwMode="auto">
          <a:xfrm>
            <a:off x="5425210" y="4042872"/>
            <a:ext cx="343704" cy="288032"/>
          </a:xfrm>
          <a:prstGeom prst="rect">
            <a:avLst/>
          </a:prstGeom>
          <a:noFill/>
          <a:ln w="19050">
            <a:noFill/>
            <a:headEnd type="oval"/>
            <a:tailEnd type="oval"/>
          </a:ln>
          <a:effectLst/>
        </p:spPr>
      </p:pic>
      <p:sp>
        <p:nvSpPr>
          <p:cNvPr id="53" name="标题 52"/>
          <p:cNvSpPr>
            <a:spLocks noGrp="1"/>
          </p:cNvSpPr>
          <p:nvPr>
            <p:ph type="title"/>
          </p:nvPr>
        </p:nvSpPr>
        <p:spPr/>
        <p:txBody>
          <a:bodyPr/>
          <a:lstStyle/>
          <a:p>
            <a:r>
              <a:rPr lang="zh-CN" altLang="en-US" dirty="0" smtClean="0"/>
              <a:t>开放合作，携手共建面向</a:t>
            </a:r>
            <a:r>
              <a:rPr lang="en-US" altLang="zh-CN" dirty="0" smtClean="0"/>
              <a:t>21</a:t>
            </a:r>
            <a:r>
              <a:rPr lang="zh-CN" altLang="en-US" dirty="0" smtClean="0"/>
              <a:t>世纪人才需求的“众”教育生态</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AutoShape 7"/>
          <p:cNvSpPr>
            <a:spLocks noChangeArrowheads="1"/>
          </p:cNvSpPr>
          <p:nvPr/>
        </p:nvSpPr>
        <p:spPr bwMode="gray">
          <a:xfrm>
            <a:off x="1470515" y="4339436"/>
            <a:ext cx="1733333" cy="253881"/>
          </a:xfrm>
          <a:prstGeom prst="rect">
            <a:avLst/>
          </a:prstGeom>
          <a:solidFill>
            <a:srgbClr val="FFFFFF">
              <a:lumMod val="95000"/>
            </a:srgbClr>
          </a:solidFill>
          <a:ln w="25400" cap="flat" cmpd="sng" algn="ctr">
            <a:noFill/>
            <a:prstDash val="solid"/>
          </a:ln>
          <a:effectLst/>
        </p:spPr>
        <p:txBody>
          <a:bodyPr wrap="square" lIns="68547" tIns="34273" rIns="68547" bIns="34273" anchor="ctr">
            <a:spAutoFit/>
          </a:bodyPr>
          <a:lstStyle/>
          <a:p>
            <a:pPr algn="ctr" eaLnBrk="0" fontAlgn="auto" hangingPunct="0">
              <a:spcBef>
                <a:spcPts val="0"/>
              </a:spcBef>
              <a:spcAft>
                <a:spcPts val="0"/>
              </a:spcAft>
              <a:defRPr/>
            </a:pPr>
            <a:r>
              <a:rPr lang="zh-CN" altLang="en-US" sz="1200" b="1" kern="0" dirty="0" smtClean="0">
                <a:solidFill>
                  <a:srgbClr val="080808"/>
                </a:solidFill>
                <a:latin typeface="微软雅黑" panose="020B0503020204020204" charset="-122"/>
                <a:ea typeface="微软雅黑" panose="020B0503020204020204" charset="-122"/>
              </a:rPr>
              <a:t>阶段</a:t>
            </a:r>
            <a:r>
              <a:rPr lang="en-US" altLang="zh-CN" sz="1200" b="1" kern="0" dirty="0" smtClean="0">
                <a:solidFill>
                  <a:srgbClr val="080808"/>
                </a:solidFill>
                <a:latin typeface="微软雅黑" panose="020B0503020204020204" charset="-122"/>
                <a:ea typeface="微软雅黑" panose="020B0503020204020204" charset="-122"/>
              </a:rPr>
              <a:t> </a:t>
            </a:r>
            <a:r>
              <a:rPr lang="en-US" altLang="zh-CN" sz="1200" kern="0" dirty="0" smtClean="0">
                <a:solidFill>
                  <a:srgbClr val="080808"/>
                </a:solidFill>
                <a:latin typeface="微软雅黑" panose="020B0503020204020204" charset="-122"/>
                <a:ea typeface="微软雅黑" panose="020B0503020204020204" charset="-122"/>
              </a:rPr>
              <a:t>1</a:t>
            </a:r>
            <a:endParaRPr lang="en-US" altLang="zh-CN" sz="1200" b="1" kern="0" dirty="0" smtClean="0">
              <a:solidFill>
                <a:srgbClr val="080808"/>
              </a:solidFill>
              <a:latin typeface="微软雅黑" panose="020B0503020204020204" charset="-122"/>
              <a:ea typeface="微软雅黑" panose="020B0503020204020204" charset="-122"/>
            </a:endParaRPr>
          </a:p>
        </p:txBody>
      </p:sp>
      <p:sp>
        <p:nvSpPr>
          <p:cNvPr id="44" name="AutoShape 7"/>
          <p:cNvSpPr>
            <a:spLocks noChangeArrowheads="1"/>
          </p:cNvSpPr>
          <p:nvPr/>
        </p:nvSpPr>
        <p:spPr bwMode="gray">
          <a:xfrm>
            <a:off x="3044238" y="4339436"/>
            <a:ext cx="1733333" cy="253881"/>
          </a:xfrm>
          <a:prstGeom prst="rect">
            <a:avLst/>
          </a:prstGeom>
          <a:solidFill>
            <a:srgbClr val="FFFFFF">
              <a:lumMod val="95000"/>
            </a:srgbClr>
          </a:solidFill>
          <a:ln w="25400" cap="flat" cmpd="sng" algn="ctr">
            <a:noFill/>
            <a:prstDash val="solid"/>
          </a:ln>
          <a:effectLst/>
        </p:spPr>
        <p:txBody>
          <a:bodyPr wrap="square" lIns="68547" tIns="34273" rIns="68547" bIns="34273" anchor="ctr">
            <a:spAutoFit/>
          </a:bodyPr>
          <a:lstStyle/>
          <a:p>
            <a:pPr algn="ctr" eaLnBrk="0" fontAlgn="auto" hangingPunct="0">
              <a:spcBef>
                <a:spcPts val="0"/>
              </a:spcBef>
              <a:spcAft>
                <a:spcPts val="0"/>
              </a:spcAft>
              <a:defRPr/>
            </a:pPr>
            <a:r>
              <a:rPr lang="zh-CN" altLang="en-US" sz="1200" b="1" kern="0" dirty="0" smtClean="0">
                <a:solidFill>
                  <a:srgbClr val="080808"/>
                </a:solidFill>
                <a:latin typeface="微软雅黑" panose="020B0503020204020204" charset="-122"/>
                <a:ea typeface="微软雅黑" panose="020B0503020204020204" charset="-122"/>
              </a:rPr>
              <a:t>阶段</a:t>
            </a:r>
            <a:r>
              <a:rPr lang="en-US" altLang="zh-CN" sz="1200" b="1" kern="0" dirty="0" smtClean="0">
                <a:solidFill>
                  <a:srgbClr val="080808"/>
                </a:solidFill>
                <a:latin typeface="微软雅黑" panose="020B0503020204020204" charset="-122"/>
                <a:ea typeface="微软雅黑" panose="020B0503020204020204" charset="-122"/>
              </a:rPr>
              <a:t>2</a:t>
            </a:r>
            <a:endParaRPr lang="en-US" altLang="zh-CN" sz="1200" b="1" kern="0" dirty="0">
              <a:solidFill>
                <a:srgbClr val="080808"/>
              </a:solidFill>
              <a:latin typeface="微软雅黑" panose="020B0503020204020204" charset="-122"/>
              <a:ea typeface="微软雅黑" panose="020B0503020204020204" charset="-122"/>
            </a:endParaRPr>
          </a:p>
        </p:txBody>
      </p:sp>
      <p:sp>
        <p:nvSpPr>
          <p:cNvPr id="45" name="AutoShape 7"/>
          <p:cNvSpPr>
            <a:spLocks noChangeArrowheads="1"/>
          </p:cNvSpPr>
          <p:nvPr/>
        </p:nvSpPr>
        <p:spPr bwMode="gray">
          <a:xfrm>
            <a:off x="4499992" y="4339436"/>
            <a:ext cx="1733333" cy="253881"/>
          </a:xfrm>
          <a:prstGeom prst="rect">
            <a:avLst/>
          </a:prstGeom>
          <a:solidFill>
            <a:srgbClr val="FFFFFF">
              <a:lumMod val="95000"/>
            </a:srgbClr>
          </a:solidFill>
          <a:ln w="25400" cap="flat" cmpd="sng" algn="ctr">
            <a:noFill/>
            <a:prstDash val="solid"/>
          </a:ln>
          <a:effectLst/>
        </p:spPr>
        <p:txBody>
          <a:bodyPr wrap="square" lIns="68547" tIns="34273" rIns="68547" bIns="34273" anchor="ctr">
            <a:spAutoFit/>
          </a:bodyPr>
          <a:lstStyle/>
          <a:p>
            <a:pPr algn="ctr" eaLnBrk="0" fontAlgn="auto" hangingPunct="0">
              <a:spcBef>
                <a:spcPts val="0"/>
              </a:spcBef>
              <a:spcAft>
                <a:spcPts val="0"/>
              </a:spcAft>
              <a:defRPr/>
            </a:pPr>
            <a:r>
              <a:rPr lang="zh-CN" altLang="en-US" sz="1200" b="1" kern="0" dirty="0" smtClean="0">
                <a:solidFill>
                  <a:srgbClr val="080808"/>
                </a:solidFill>
                <a:latin typeface="微软雅黑" panose="020B0503020204020204" charset="-122"/>
                <a:ea typeface="微软雅黑" panose="020B0503020204020204" charset="-122"/>
              </a:rPr>
              <a:t>阶段</a:t>
            </a:r>
            <a:r>
              <a:rPr lang="en-US" altLang="zh-CN" sz="1200" b="1" kern="0" dirty="0" smtClean="0">
                <a:solidFill>
                  <a:srgbClr val="080808"/>
                </a:solidFill>
                <a:latin typeface="微软雅黑" panose="020B0503020204020204" charset="-122"/>
                <a:ea typeface="微软雅黑" panose="020B0503020204020204" charset="-122"/>
              </a:rPr>
              <a:t>3</a:t>
            </a:r>
            <a:endParaRPr lang="en-US" altLang="zh-CN" sz="1200" b="1" kern="0" dirty="0" smtClean="0">
              <a:solidFill>
                <a:srgbClr val="080808"/>
              </a:solidFill>
              <a:latin typeface="微软雅黑" panose="020B0503020204020204" charset="-122"/>
              <a:ea typeface="微软雅黑" panose="020B0503020204020204" charset="-122"/>
            </a:endParaRPr>
          </a:p>
        </p:txBody>
      </p:sp>
      <p:sp>
        <p:nvSpPr>
          <p:cNvPr id="46" name="AutoShape 7"/>
          <p:cNvSpPr>
            <a:spLocks noChangeArrowheads="1"/>
          </p:cNvSpPr>
          <p:nvPr/>
        </p:nvSpPr>
        <p:spPr bwMode="gray">
          <a:xfrm>
            <a:off x="6264188" y="4339436"/>
            <a:ext cx="1733333" cy="253881"/>
          </a:xfrm>
          <a:prstGeom prst="rect">
            <a:avLst/>
          </a:prstGeom>
          <a:solidFill>
            <a:srgbClr val="FFFFFF">
              <a:lumMod val="95000"/>
            </a:srgbClr>
          </a:solidFill>
          <a:ln w="25400" cap="flat" cmpd="sng" algn="ctr">
            <a:noFill/>
            <a:prstDash val="solid"/>
          </a:ln>
          <a:effectLst/>
        </p:spPr>
        <p:txBody>
          <a:bodyPr wrap="square" lIns="68547" tIns="34273" rIns="68547" bIns="34273" anchor="ctr">
            <a:spAutoFit/>
          </a:bodyPr>
          <a:lstStyle/>
          <a:p>
            <a:pPr algn="ctr" eaLnBrk="0" fontAlgn="auto" hangingPunct="0">
              <a:spcBef>
                <a:spcPts val="0"/>
              </a:spcBef>
              <a:spcAft>
                <a:spcPts val="0"/>
              </a:spcAft>
              <a:defRPr/>
            </a:pPr>
            <a:r>
              <a:rPr lang="zh-CN" altLang="en-US" sz="1200" b="1" kern="0" dirty="0" smtClean="0">
                <a:solidFill>
                  <a:srgbClr val="080808"/>
                </a:solidFill>
                <a:latin typeface="微软雅黑" panose="020B0503020204020204" charset="-122"/>
                <a:ea typeface="微软雅黑" panose="020B0503020204020204" charset="-122"/>
              </a:rPr>
              <a:t>阶段</a:t>
            </a:r>
            <a:r>
              <a:rPr lang="en-US" altLang="zh-CN" sz="1200" b="1" kern="0" dirty="0" smtClean="0">
                <a:solidFill>
                  <a:srgbClr val="080808"/>
                </a:solidFill>
                <a:latin typeface="微软雅黑" panose="020B0503020204020204" charset="-122"/>
                <a:ea typeface="微软雅黑" panose="020B0503020204020204" charset="-122"/>
              </a:rPr>
              <a:t>4</a:t>
            </a:r>
            <a:endParaRPr lang="en-US" altLang="zh-CN" sz="1200" b="1" kern="0" dirty="0">
              <a:solidFill>
                <a:srgbClr val="080808"/>
              </a:solidFill>
              <a:latin typeface="微软雅黑" panose="020B0503020204020204" charset="-122"/>
              <a:ea typeface="微软雅黑" panose="020B0503020204020204" charset="-122"/>
            </a:endParaRPr>
          </a:p>
        </p:txBody>
      </p:sp>
      <p:cxnSp>
        <p:nvCxnSpPr>
          <p:cNvPr id="47" name="直接箭头连接符 46"/>
          <p:cNvCxnSpPr/>
          <p:nvPr/>
        </p:nvCxnSpPr>
        <p:spPr>
          <a:xfrm>
            <a:off x="983691" y="4320357"/>
            <a:ext cx="7619999" cy="0"/>
          </a:xfrm>
          <a:prstGeom prst="straightConnector1">
            <a:avLst/>
          </a:prstGeom>
          <a:noFill/>
          <a:ln w="28575" cap="flat" cmpd="sng" algn="ctr">
            <a:solidFill>
              <a:srgbClr val="000000">
                <a:lumMod val="25000"/>
                <a:lumOff val="75000"/>
              </a:srgbClr>
            </a:solidFill>
            <a:prstDash val="solid"/>
            <a:tailEnd type="arrow"/>
          </a:ln>
          <a:effectLst/>
        </p:spPr>
      </p:cxnSp>
      <p:sp>
        <p:nvSpPr>
          <p:cNvPr id="49" name="矩形 48"/>
          <p:cNvSpPr/>
          <p:nvPr/>
        </p:nvSpPr>
        <p:spPr>
          <a:xfrm>
            <a:off x="1626104" y="3134882"/>
            <a:ext cx="1361720" cy="707852"/>
          </a:xfrm>
          <a:prstGeom prst="rect">
            <a:avLst/>
          </a:prstGeom>
        </p:spPr>
        <p:txBody>
          <a:bodyPr wrap="square" lIns="68547" tIns="34273" rIns="68547" bIns="34273">
            <a:spAutoFit/>
          </a:bodyPr>
          <a:lstStyle/>
          <a:p>
            <a:pPr algn="ctr" fontAlgn="auto">
              <a:spcBef>
                <a:spcPct val="50000"/>
              </a:spcBef>
              <a:spcAft>
                <a:spcPts val="0"/>
              </a:spcAft>
              <a:buClr>
                <a:srgbClr val="1C1C1C"/>
              </a:buClr>
              <a:defRPr/>
            </a:pPr>
            <a:r>
              <a:rPr lang="zh-CN" altLang="en-US" sz="1000" b="1" kern="0" dirty="0" smtClean="0">
                <a:solidFill>
                  <a:srgbClr val="990000"/>
                </a:solidFill>
                <a:latin typeface="微软雅黑" panose="020B0503020204020204" charset="-122"/>
                <a:ea typeface="微软雅黑" panose="020B0503020204020204" charset="-122"/>
              </a:rPr>
              <a:t>教师个人应用</a:t>
            </a:r>
            <a:r>
              <a:rPr lang="en-US" altLang="zh-CN" sz="1000" b="1" kern="0" dirty="0" smtClean="0">
                <a:solidFill>
                  <a:srgbClr val="990000"/>
                </a:solidFill>
                <a:latin typeface="微软雅黑" panose="020B0503020204020204" charset="-122"/>
                <a:ea typeface="微软雅黑" panose="020B0503020204020204" charset="-122"/>
              </a:rPr>
              <a:t>ICT</a:t>
            </a:r>
            <a:endParaRPr lang="en-US" altLang="zh-CN" sz="1000" b="1" kern="0" dirty="0" smtClean="0">
              <a:solidFill>
                <a:srgbClr val="990000"/>
              </a:solidFill>
              <a:latin typeface="微软雅黑" panose="020B0503020204020204" charset="-122"/>
              <a:ea typeface="微软雅黑" panose="020B0503020204020204" charset="-122"/>
            </a:endParaRPr>
          </a:p>
          <a:p>
            <a:pPr fontAlgn="auto">
              <a:spcBef>
                <a:spcPct val="50000"/>
              </a:spcBef>
              <a:spcAft>
                <a:spcPts val="0"/>
              </a:spcAft>
              <a:buClr>
                <a:srgbClr val="1C1C1C"/>
              </a:buClr>
              <a:defRPr/>
            </a:pPr>
            <a:r>
              <a:rPr lang="zh-CN" altLang="en-US" sz="900" kern="0" dirty="0" smtClean="0">
                <a:solidFill>
                  <a:srgbClr val="333333"/>
                </a:solidFill>
                <a:latin typeface="微软雅黑" panose="020B0503020204020204" charset="-122"/>
                <a:ea typeface="微软雅黑" panose="020B0503020204020204" charset="-122"/>
              </a:rPr>
              <a:t>仅仅是学校或教师用单机管理文件系统和工作流程</a:t>
            </a:r>
            <a:r>
              <a:rPr lang="en-US" altLang="zh-CN" sz="900" kern="0" dirty="0" smtClean="0">
                <a:solidFill>
                  <a:srgbClr val="333333"/>
                </a:solidFill>
                <a:latin typeface="微软雅黑" panose="020B0503020204020204" charset="-122"/>
                <a:ea typeface="微软雅黑" panose="020B0503020204020204" charset="-122"/>
              </a:rPr>
              <a:t> </a:t>
            </a:r>
            <a:r>
              <a:rPr lang="zh-CN" altLang="en-US" sz="900" kern="0" dirty="0" smtClean="0">
                <a:solidFill>
                  <a:srgbClr val="333333"/>
                </a:solidFill>
                <a:latin typeface="微软雅黑" panose="020B0503020204020204" charset="-122"/>
                <a:ea typeface="微软雅黑" panose="020B0503020204020204" charset="-122"/>
              </a:rPr>
              <a:t>等</a:t>
            </a:r>
            <a:endParaRPr lang="en-US" altLang="zh-CN" sz="900" kern="0" dirty="0" smtClean="0">
              <a:solidFill>
                <a:srgbClr val="333333"/>
              </a:solidFill>
              <a:latin typeface="微软雅黑" panose="020B0503020204020204" charset="-122"/>
              <a:ea typeface="微软雅黑" panose="020B0503020204020204" charset="-122"/>
            </a:endParaRPr>
          </a:p>
        </p:txBody>
      </p:sp>
      <p:sp>
        <p:nvSpPr>
          <p:cNvPr id="50" name="矩形 49"/>
          <p:cNvSpPr/>
          <p:nvPr/>
        </p:nvSpPr>
        <p:spPr>
          <a:xfrm>
            <a:off x="3042695" y="2855230"/>
            <a:ext cx="1513385" cy="707852"/>
          </a:xfrm>
          <a:prstGeom prst="rect">
            <a:avLst/>
          </a:prstGeom>
        </p:spPr>
        <p:txBody>
          <a:bodyPr wrap="square" lIns="68547" tIns="34273" rIns="68547" bIns="34273">
            <a:spAutoFit/>
          </a:bodyPr>
          <a:lstStyle/>
          <a:p>
            <a:pPr algn="ctr" fontAlgn="auto">
              <a:spcBef>
                <a:spcPct val="50000"/>
              </a:spcBef>
              <a:spcAft>
                <a:spcPts val="0"/>
              </a:spcAft>
              <a:buClr>
                <a:srgbClr val="1C1C1C"/>
              </a:buClr>
              <a:defRPr/>
            </a:pPr>
            <a:r>
              <a:rPr lang="zh-CN" altLang="en-US" sz="1000" b="1" kern="0" dirty="0" smtClean="0">
                <a:solidFill>
                  <a:srgbClr val="990000"/>
                </a:solidFill>
                <a:latin typeface="微软雅黑" panose="020B0503020204020204" charset="-122"/>
                <a:ea typeface="微软雅黑" panose="020B0503020204020204" charset="-122"/>
              </a:rPr>
              <a:t>特定的课堂应用</a:t>
            </a:r>
            <a:r>
              <a:rPr lang="en-US" altLang="zh-CN" sz="1000" b="1" kern="0" dirty="0" smtClean="0">
                <a:solidFill>
                  <a:srgbClr val="990000"/>
                </a:solidFill>
                <a:latin typeface="微软雅黑" panose="020B0503020204020204" charset="-122"/>
                <a:ea typeface="微软雅黑" panose="020B0503020204020204" charset="-122"/>
              </a:rPr>
              <a:t>ICT</a:t>
            </a:r>
            <a:endParaRPr lang="en-US" altLang="zh-CN" sz="1000" b="1" kern="0" dirty="0" smtClean="0">
              <a:solidFill>
                <a:srgbClr val="990000"/>
              </a:solidFill>
              <a:latin typeface="微软雅黑" panose="020B0503020204020204" charset="-122"/>
              <a:ea typeface="微软雅黑" panose="020B0503020204020204" charset="-122"/>
            </a:endParaRPr>
          </a:p>
          <a:p>
            <a:pPr fontAlgn="auto">
              <a:spcBef>
                <a:spcPct val="50000"/>
              </a:spcBef>
              <a:spcAft>
                <a:spcPts val="0"/>
              </a:spcAft>
              <a:buClr>
                <a:srgbClr val="1C1C1C"/>
              </a:buClr>
              <a:defRPr/>
            </a:pPr>
            <a:r>
              <a:rPr lang="en-US" altLang="zh-CN" sz="900" kern="0" dirty="0" smtClean="0">
                <a:solidFill>
                  <a:srgbClr val="333333"/>
                </a:solidFill>
                <a:latin typeface="微软雅黑" panose="020B0503020204020204" charset="-122"/>
                <a:ea typeface="微软雅黑" panose="020B0503020204020204" charset="-122"/>
              </a:rPr>
              <a:t>ICT</a:t>
            </a:r>
            <a:r>
              <a:rPr lang="zh-CN" altLang="en-US" sz="900" kern="0" dirty="0" smtClean="0">
                <a:solidFill>
                  <a:srgbClr val="333333"/>
                </a:solidFill>
                <a:latin typeface="微软雅黑" panose="020B0503020204020204" charset="-122"/>
                <a:ea typeface="微软雅黑" panose="020B0503020204020204" charset="-122"/>
              </a:rPr>
              <a:t>作为一个工具用于特定的领域，如英语学习，科学研究等。</a:t>
            </a:r>
            <a:endParaRPr lang="en-US" altLang="zh-CN" sz="900" kern="0" dirty="0" smtClean="0">
              <a:solidFill>
                <a:srgbClr val="333333"/>
              </a:solidFill>
              <a:latin typeface="微软雅黑" panose="020B0503020204020204" charset="-122"/>
              <a:ea typeface="微软雅黑" panose="020B0503020204020204" charset="-122"/>
            </a:endParaRPr>
          </a:p>
        </p:txBody>
      </p:sp>
      <p:sp>
        <p:nvSpPr>
          <p:cNvPr id="51" name="矩形 50"/>
          <p:cNvSpPr/>
          <p:nvPr/>
        </p:nvSpPr>
        <p:spPr>
          <a:xfrm>
            <a:off x="4535996" y="2540678"/>
            <a:ext cx="1676400" cy="569352"/>
          </a:xfrm>
          <a:prstGeom prst="rect">
            <a:avLst/>
          </a:prstGeom>
        </p:spPr>
        <p:txBody>
          <a:bodyPr wrap="square" lIns="68547" tIns="34273" rIns="68547" bIns="34273">
            <a:spAutoFit/>
          </a:bodyPr>
          <a:lstStyle/>
          <a:p>
            <a:pPr algn="ctr" fontAlgn="auto">
              <a:spcBef>
                <a:spcPct val="50000"/>
              </a:spcBef>
              <a:spcAft>
                <a:spcPts val="0"/>
              </a:spcAft>
              <a:buClr>
                <a:srgbClr val="1C1C1C"/>
              </a:buClr>
              <a:defRPr/>
            </a:pPr>
            <a:r>
              <a:rPr lang="zh-CN" altLang="en-US" sz="1000" b="1" kern="0" dirty="0" smtClean="0">
                <a:solidFill>
                  <a:srgbClr val="990000"/>
                </a:solidFill>
                <a:latin typeface="微软雅黑" panose="020B0503020204020204" charset="-122"/>
                <a:ea typeface="微软雅黑" panose="020B0503020204020204" charset="-122"/>
              </a:rPr>
              <a:t>大量课堂及教材应用</a:t>
            </a:r>
            <a:r>
              <a:rPr lang="en-US" altLang="zh-CN" sz="1000" b="1" kern="0" dirty="0" smtClean="0">
                <a:solidFill>
                  <a:srgbClr val="990000"/>
                </a:solidFill>
                <a:latin typeface="微软雅黑" panose="020B0503020204020204" charset="-122"/>
                <a:ea typeface="微软雅黑" panose="020B0503020204020204" charset="-122"/>
              </a:rPr>
              <a:t>ICT</a:t>
            </a:r>
            <a:endParaRPr lang="en-US" altLang="zh-CN" sz="1000" b="1" kern="0" dirty="0" smtClean="0">
              <a:solidFill>
                <a:srgbClr val="990000"/>
              </a:solidFill>
              <a:latin typeface="微软雅黑" panose="020B0503020204020204" charset="-122"/>
              <a:ea typeface="微软雅黑" panose="020B0503020204020204" charset="-122"/>
            </a:endParaRPr>
          </a:p>
          <a:p>
            <a:pPr fontAlgn="auto">
              <a:spcBef>
                <a:spcPct val="50000"/>
              </a:spcBef>
              <a:spcAft>
                <a:spcPts val="0"/>
              </a:spcAft>
              <a:buClr>
                <a:srgbClr val="1C1C1C"/>
              </a:buClr>
              <a:defRPr/>
            </a:pPr>
            <a:r>
              <a:rPr lang="zh-CN" altLang="en-US" sz="900" kern="0" dirty="0" smtClean="0">
                <a:solidFill>
                  <a:srgbClr val="333333"/>
                </a:solidFill>
                <a:latin typeface="微软雅黑" panose="020B0503020204020204" charset="-122"/>
                <a:ea typeface="微软雅黑" panose="020B0503020204020204" charset="-122"/>
              </a:rPr>
              <a:t>课程集成在</a:t>
            </a:r>
            <a:r>
              <a:rPr lang="en-US" altLang="zh-CN" sz="900" kern="0" dirty="0" smtClean="0">
                <a:solidFill>
                  <a:srgbClr val="333333"/>
                </a:solidFill>
                <a:latin typeface="微软雅黑" panose="020B0503020204020204" charset="-122"/>
                <a:ea typeface="微软雅黑" panose="020B0503020204020204" charset="-122"/>
              </a:rPr>
              <a:t>ICT</a:t>
            </a:r>
            <a:r>
              <a:rPr lang="zh-CN" altLang="en-US" sz="900" kern="0" dirty="0" smtClean="0">
                <a:solidFill>
                  <a:srgbClr val="333333"/>
                </a:solidFill>
                <a:latin typeface="微软雅黑" panose="020B0503020204020204" charset="-122"/>
                <a:ea typeface="微软雅黑" panose="020B0503020204020204" charset="-122"/>
              </a:rPr>
              <a:t>中，</a:t>
            </a:r>
            <a:r>
              <a:rPr lang="en-US" altLang="zh-CN" sz="900" kern="0" dirty="0" smtClean="0">
                <a:solidFill>
                  <a:srgbClr val="333333"/>
                </a:solidFill>
                <a:latin typeface="微软雅黑" panose="020B0503020204020204" charset="-122"/>
                <a:ea typeface="微软雅黑" panose="020B0503020204020204" charset="-122"/>
              </a:rPr>
              <a:t>ICT</a:t>
            </a:r>
            <a:r>
              <a:rPr lang="zh-CN" altLang="en-US" sz="900" kern="0" dirty="0" smtClean="0">
                <a:solidFill>
                  <a:srgbClr val="333333"/>
                </a:solidFill>
                <a:latin typeface="微软雅黑" panose="020B0503020204020204" charset="-122"/>
                <a:ea typeface="微软雅黑" panose="020B0503020204020204" charset="-122"/>
              </a:rPr>
              <a:t>已开始在改变教学方式</a:t>
            </a:r>
            <a:endParaRPr lang="en-US" altLang="zh-CN" sz="900" kern="0" dirty="0" smtClean="0">
              <a:solidFill>
                <a:srgbClr val="333333"/>
              </a:solidFill>
              <a:latin typeface="微软雅黑" panose="020B0503020204020204" charset="-122"/>
              <a:ea typeface="微软雅黑" panose="020B0503020204020204" charset="-122"/>
            </a:endParaRPr>
          </a:p>
        </p:txBody>
      </p:sp>
      <p:sp>
        <p:nvSpPr>
          <p:cNvPr id="52" name="矩形 51"/>
          <p:cNvSpPr/>
          <p:nvPr/>
        </p:nvSpPr>
        <p:spPr>
          <a:xfrm>
            <a:off x="6120172" y="2140601"/>
            <a:ext cx="1528364" cy="707852"/>
          </a:xfrm>
          <a:prstGeom prst="rect">
            <a:avLst/>
          </a:prstGeom>
        </p:spPr>
        <p:txBody>
          <a:bodyPr wrap="square" lIns="68547" tIns="34273" rIns="68547" bIns="34273">
            <a:spAutoFit/>
          </a:bodyPr>
          <a:lstStyle/>
          <a:p>
            <a:pPr fontAlgn="auto">
              <a:spcBef>
                <a:spcPct val="50000"/>
              </a:spcBef>
              <a:spcAft>
                <a:spcPts val="0"/>
              </a:spcAft>
              <a:buClr>
                <a:srgbClr val="1C1C1C"/>
              </a:buClr>
              <a:defRPr/>
            </a:pPr>
            <a:r>
              <a:rPr lang="zh-CN" altLang="en-US" sz="1000" b="1" kern="0" dirty="0" smtClean="0">
                <a:solidFill>
                  <a:srgbClr val="990000"/>
                </a:solidFill>
                <a:latin typeface="微软雅黑" panose="020B0503020204020204" charset="-122"/>
                <a:ea typeface="微软雅黑" panose="020B0503020204020204" charset="-122"/>
              </a:rPr>
              <a:t>全方位教学深度应用</a:t>
            </a:r>
            <a:r>
              <a:rPr lang="en-US" altLang="zh-CN" sz="1000" b="1" kern="0" dirty="0" smtClean="0">
                <a:solidFill>
                  <a:srgbClr val="990000"/>
                </a:solidFill>
                <a:latin typeface="微软雅黑" panose="020B0503020204020204" charset="-122"/>
                <a:ea typeface="微软雅黑" panose="020B0503020204020204" charset="-122"/>
              </a:rPr>
              <a:t>ICT</a:t>
            </a:r>
            <a:endParaRPr lang="en-US" altLang="zh-CN" sz="1000" kern="0" dirty="0" smtClean="0">
              <a:solidFill>
                <a:srgbClr val="333333"/>
              </a:solidFill>
              <a:latin typeface="微软雅黑" panose="020B0503020204020204" charset="-122"/>
              <a:ea typeface="微软雅黑" panose="020B0503020204020204" charset="-122"/>
            </a:endParaRPr>
          </a:p>
          <a:p>
            <a:pPr fontAlgn="auto">
              <a:spcBef>
                <a:spcPct val="50000"/>
              </a:spcBef>
              <a:spcAft>
                <a:spcPts val="0"/>
              </a:spcAft>
              <a:buClr>
                <a:srgbClr val="1C1C1C"/>
              </a:buClr>
              <a:defRPr/>
            </a:pPr>
            <a:r>
              <a:rPr lang="en-US" altLang="zh-CN" sz="900" kern="0" dirty="0" smtClean="0">
                <a:solidFill>
                  <a:srgbClr val="333333"/>
                </a:solidFill>
                <a:latin typeface="微软雅黑" panose="020B0503020204020204" charset="-122"/>
                <a:ea typeface="微软雅黑" panose="020B0503020204020204" charset="-122"/>
              </a:rPr>
              <a:t>ICT </a:t>
            </a:r>
            <a:r>
              <a:rPr lang="zh-CN" altLang="en-US" sz="900" kern="0" dirty="0" smtClean="0">
                <a:solidFill>
                  <a:srgbClr val="333333"/>
                </a:solidFill>
                <a:latin typeface="微软雅黑" panose="020B0503020204020204" charset="-122"/>
                <a:ea typeface="微软雅黑" panose="020B0503020204020204" charset="-122"/>
              </a:rPr>
              <a:t>开始对教育全方位的支撑，个性化的学习，协作化学习流行</a:t>
            </a:r>
            <a:endParaRPr lang="en-US" altLang="zh-CN" sz="900" kern="0" dirty="0" smtClean="0">
              <a:solidFill>
                <a:srgbClr val="333333"/>
              </a:solidFill>
              <a:latin typeface="微软雅黑" panose="020B0503020204020204" charset="-122"/>
              <a:ea typeface="微软雅黑" panose="020B0503020204020204" charset="-122"/>
            </a:endParaRPr>
          </a:p>
        </p:txBody>
      </p:sp>
      <p:grpSp>
        <p:nvGrpSpPr>
          <p:cNvPr id="2" name="组合 28"/>
          <p:cNvGrpSpPr/>
          <p:nvPr/>
        </p:nvGrpSpPr>
        <p:grpSpPr>
          <a:xfrm>
            <a:off x="104742" y="2643758"/>
            <a:ext cx="1730954" cy="1118945"/>
            <a:chOff x="-470189" y="3203195"/>
            <a:chExt cx="1730954" cy="1118945"/>
          </a:xfrm>
        </p:grpSpPr>
        <p:pic>
          <p:nvPicPr>
            <p:cNvPr id="54" name="Picture 1" descr="E:\行业解决方案－政府\图库\教育\mf700-00529395.jpg"/>
            <p:cNvPicPr>
              <a:picLocks noChangeArrowheads="1"/>
            </p:cNvPicPr>
            <p:nvPr/>
          </p:nvPicPr>
          <p:blipFill>
            <a:blip r:embed="rId1" cstate="print"/>
            <a:srcRect/>
            <a:stretch>
              <a:fillRect/>
            </a:stretch>
          </p:blipFill>
          <p:spPr bwMode="auto">
            <a:xfrm>
              <a:off x="17387" y="3203195"/>
              <a:ext cx="755803" cy="754358"/>
            </a:xfrm>
            <a:prstGeom prst="ellipse">
              <a:avLst/>
            </a:prstGeom>
            <a:noFill/>
            <a:ln>
              <a:noFill/>
            </a:ln>
          </p:spPr>
        </p:pic>
        <p:sp>
          <p:nvSpPr>
            <p:cNvPr id="55" name="TextBox 54"/>
            <p:cNvSpPr txBox="1"/>
            <p:nvPr/>
          </p:nvSpPr>
          <p:spPr>
            <a:xfrm>
              <a:off x="-470189" y="3975906"/>
              <a:ext cx="1730954" cy="346234"/>
            </a:xfrm>
            <a:prstGeom prst="ellipse">
              <a:avLst/>
            </a:prstGeom>
            <a:noFill/>
          </p:spPr>
          <p:txBody>
            <a:bodyPr wrap="square" rtlCol="0">
              <a:spAutoFit/>
            </a:bodyPr>
            <a:lstStyle/>
            <a:p>
              <a:pPr algn="ctr"/>
              <a:r>
                <a:rPr lang="zh-CN" altLang="en-US" sz="1000" b="1" dirty="0" smtClean="0">
                  <a:solidFill>
                    <a:srgbClr val="990000"/>
                  </a:solidFill>
                  <a:latin typeface="微软雅黑" panose="020B0503020204020204" charset="-122"/>
                  <a:ea typeface="微软雅黑" panose="020B0503020204020204" charset="-122"/>
                </a:rPr>
                <a:t>以教师为中心</a:t>
              </a:r>
              <a:endParaRPr lang="zh-CN" altLang="en-US" sz="1000" b="1" dirty="0">
                <a:solidFill>
                  <a:srgbClr val="990000"/>
                </a:solidFill>
                <a:latin typeface="微软雅黑" panose="020B0503020204020204" charset="-122"/>
                <a:ea typeface="微软雅黑" panose="020B0503020204020204" charset="-122"/>
              </a:endParaRPr>
            </a:p>
          </p:txBody>
        </p:sp>
      </p:grpSp>
      <p:grpSp>
        <p:nvGrpSpPr>
          <p:cNvPr id="3" name="组合 29"/>
          <p:cNvGrpSpPr/>
          <p:nvPr/>
        </p:nvGrpSpPr>
        <p:grpSpPr>
          <a:xfrm>
            <a:off x="7380312" y="1095586"/>
            <a:ext cx="1764196" cy="1112919"/>
            <a:chOff x="8028384" y="1553037"/>
            <a:chExt cx="1764196" cy="1112919"/>
          </a:xfrm>
        </p:grpSpPr>
        <p:pic>
          <p:nvPicPr>
            <p:cNvPr id="57" name="Picture 2" descr="E:\行业解决方案－政府\图库\教育\PadStudent.jpg"/>
            <p:cNvPicPr>
              <a:picLocks noChangeArrowheads="1"/>
            </p:cNvPicPr>
            <p:nvPr/>
          </p:nvPicPr>
          <p:blipFill>
            <a:blip r:embed="rId2" cstate="print"/>
            <a:srcRect/>
            <a:stretch>
              <a:fillRect/>
            </a:stretch>
          </p:blipFill>
          <p:spPr bwMode="auto">
            <a:xfrm>
              <a:off x="8532581" y="1553037"/>
              <a:ext cx="755803" cy="755825"/>
            </a:xfrm>
            <a:prstGeom prst="ellipse">
              <a:avLst/>
            </a:prstGeom>
            <a:noFill/>
            <a:ln>
              <a:noFill/>
            </a:ln>
          </p:spPr>
        </p:pic>
        <p:sp>
          <p:nvSpPr>
            <p:cNvPr id="58" name="TextBox 57"/>
            <p:cNvSpPr txBox="1"/>
            <p:nvPr/>
          </p:nvSpPr>
          <p:spPr>
            <a:xfrm>
              <a:off x="8028384" y="2319722"/>
              <a:ext cx="1764196" cy="346234"/>
            </a:xfrm>
            <a:prstGeom prst="ellipse">
              <a:avLst/>
            </a:prstGeom>
            <a:noFill/>
          </p:spPr>
          <p:txBody>
            <a:bodyPr wrap="square" rtlCol="0">
              <a:spAutoFit/>
            </a:bodyPr>
            <a:lstStyle/>
            <a:p>
              <a:pPr algn="ctr"/>
              <a:r>
                <a:rPr lang="zh-CN" altLang="en-US" sz="1000" b="1" dirty="0" smtClean="0">
                  <a:solidFill>
                    <a:srgbClr val="990000"/>
                  </a:solidFill>
                  <a:latin typeface="微软雅黑" panose="020B0503020204020204" charset="-122"/>
                  <a:ea typeface="微软雅黑" panose="020B0503020204020204" charset="-122"/>
                </a:rPr>
                <a:t>以学生为中心</a:t>
              </a:r>
              <a:endParaRPr lang="zh-CN" altLang="en-US" sz="1000" b="1" dirty="0">
                <a:solidFill>
                  <a:srgbClr val="990000"/>
                </a:solidFill>
                <a:latin typeface="微软雅黑" panose="020B0503020204020204" charset="-122"/>
                <a:ea typeface="微软雅黑" panose="020B0503020204020204" charset="-122"/>
              </a:endParaRPr>
            </a:p>
          </p:txBody>
        </p:sp>
      </p:grpSp>
      <p:sp>
        <p:nvSpPr>
          <p:cNvPr id="59" name="标题 36"/>
          <p:cNvSpPr>
            <a:spLocks noGrp="1"/>
          </p:cNvSpPr>
          <p:nvPr>
            <p:ph type="title"/>
          </p:nvPr>
        </p:nvSpPr>
        <p:spPr/>
        <p:txBody>
          <a:bodyPr/>
          <a:lstStyle/>
          <a:p>
            <a:r>
              <a:rPr lang="zh-CN" altLang="en-US" dirty="0" smtClean="0">
                <a:latin typeface="微软雅黑" panose="020B0503020204020204" charset="-122"/>
                <a:ea typeface="微软雅黑" panose="020B0503020204020204" charset="-122"/>
              </a:rPr>
              <a:t>信息化促进“以学生为中心”的教育模式</a:t>
            </a:r>
            <a:endParaRPr lang="zh-CN" altLang="en-US" dirty="0">
              <a:latin typeface="微软雅黑" panose="020B0503020204020204" charset="-122"/>
              <a:ea typeface="微软雅黑" panose="020B0503020204020204" charset="-122"/>
            </a:endParaRPr>
          </a:p>
        </p:txBody>
      </p:sp>
      <p:sp>
        <p:nvSpPr>
          <p:cNvPr id="60" name="Rectangle 49"/>
          <p:cNvSpPr>
            <a:spLocks noChangeArrowheads="1"/>
          </p:cNvSpPr>
          <p:nvPr/>
        </p:nvSpPr>
        <p:spPr bwMode="auto">
          <a:xfrm>
            <a:off x="1614709" y="2172604"/>
            <a:ext cx="1360530" cy="229738"/>
          </a:xfrm>
          <a:prstGeom prst="rect">
            <a:avLst/>
          </a:prstGeom>
          <a:solidFill>
            <a:schemeClr val="accent1"/>
          </a:solidFill>
          <a:ln w="25400" cap="flat" cmpd="sng" algn="ctr">
            <a:noFill/>
            <a:prstDash val="solid"/>
          </a:ln>
          <a:effectLst/>
        </p:spPr>
        <p:txBody>
          <a:bodyPr wrap="none" lIns="68562" tIns="34281" rIns="68562" bIns="34281" anchor="ctr"/>
          <a:lstStyle/>
          <a:p>
            <a:pPr algn="ctr" fontAlgn="auto">
              <a:lnSpc>
                <a:spcPct val="150000"/>
              </a:lnSpc>
              <a:spcBef>
                <a:spcPts val="0"/>
              </a:spcBef>
              <a:spcAft>
                <a:spcPts val="0"/>
              </a:spcAft>
              <a:defRPr/>
            </a:pPr>
            <a:r>
              <a:rPr lang="zh-CN" altLang="en-US" sz="1200" b="1" kern="0" dirty="0" smtClean="0">
                <a:solidFill>
                  <a:srgbClr val="FFFFFF"/>
                </a:solidFill>
                <a:latin typeface="微软雅黑" panose="020B0503020204020204" charset="-122"/>
                <a:ea typeface="微软雅黑" panose="020B0503020204020204" charset="-122"/>
                <a:cs typeface="HY견고딕"/>
              </a:rPr>
              <a:t>初  始</a:t>
            </a:r>
            <a:endParaRPr lang="en-US" altLang="ko-KR" sz="1200" b="1" kern="0" dirty="0">
              <a:solidFill>
                <a:srgbClr val="FFFFFF"/>
              </a:solidFill>
              <a:latin typeface="微软雅黑" panose="020B0503020204020204" charset="-122"/>
              <a:ea typeface="微软雅黑" panose="020B0503020204020204" charset="-122"/>
              <a:cs typeface="HY견고딕"/>
            </a:endParaRPr>
          </a:p>
        </p:txBody>
      </p:sp>
      <p:sp>
        <p:nvSpPr>
          <p:cNvPr id="61" name="矩形 60"/>
          <p:cNvSpPr/>
          <p:nvPr/>
        </p:nvSpPr>
        <p:spPr bwMode="auto">
          <a:xfrm>
            <a:off x="1611146" y="2413052"/>
            <a:ext cx="1342675" cy="714210"/>
          </a:xfrm>
          <a:prstGeom prst="rect">
            <a:avLst/>
          </a:prstGeom>
          <a:blipFill>
            <a:blip r:embed="rId3" cstate="print"/>
            <a:stretch>
              <a:fillRect/>
            </a:stretch>
          </a:blipFill>
          <a:ln>
            <a:solidFill>
              <a:srgbClr val="000000">
                <a:lumMod val="50000"/>
                <a:lumOff val="50000"/>
              </a:srgbClr>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68562" tIns="34281" rIns="68562" bIns="34281" rtlCol="0" anchor="ctr"/>
          <a:lstStyle/>
          <a:p>
            <a:pPr algn="ctr" fontAlgn="auto">
              <a:spcBef>
                <a:spcPts val="0"/>
              </a:spcBef>
              <a:spcAft>
                <a:spcPts val="0"/>
              </a:spcAft>
              <a:defRPr/>
            </a:pPr>
            <a:endParaRPr lang="zh-CN" altLang="en-US" kern="0">
              <a:solidFill>
                <a:sysClr val="windowText" lastClr="000000"/>
              </a:solidFill>
              <a:latin typeface="微软雅黑" panose="020B0503020204020204" charset="-122"/>
              <a:ea typeface="微软雅黑" panose="020B0503020204020204" charset="-122"/>
            </a:endParaRPr>
          </a:p>
        </p:txBody>
      </p:sp>
      <p:sp>
        <p:nvSpPr>
          <p:cNvPr id="62" name="Rectangle 49"/>
          <p:cNvSpPr>
            <a:spLocks noChangeArrowheads="1"/>
          </p:cNvSpPr>
          <p:nvPr/>
        </p:nvSpPr>
        <p:spPr bwMode="auto">
          <a:xfrm>
            <a:off x="3112212" y="1829752"/>
            <a:ext cx="1360530" cy="229738"/>
          </a:xfrm>
          <a:prstGeom prst="rect">
            <a:avLst/>
          </a:prstGeom>
          <a:solidFill>
            <a:schemeClr val="accent1"/>
          </a:solidFill>
          <a:ln w="25400" cap="flat" cmpd="sng" algn="ctr">
            <a:noFill/>
            <a:prstDash val="solid"/>
          </a:ln>
          <a:effectLst/>
        </p:spPr>
        <p:txBody>
          <a:bodyPr wrap="none" lIns="68562" tIns="34281" rIns="68562" bIns="34281" anchor="ctr"/>
          <a:lstStyle/>
          <a:p>
            <a:pPr algn="ctr" fontAlgn="auto">
              <a:lnSpc>
                <a:spcPct val="150000"/>
              </a:lnSpc>
              <a:spcBef>
                <a:spcPts val="0"/>
              </a:spcBef>
              <a:spcAft>
                <a:spcPts val="0"/>
              </a:spcAft>
              <a:defRPr/>
            </a:pPr>
            <a:r>
              <a:rPr lang="zh-CN" altLang="en-US" sz="1200" b="1" kern="0" dirty="0" smtClean="0">
                <a:solidFill>
                  <a:srgbClr val="FFFFFF"/>
                </a:solidFill>
                <a:latin typeface="微软雅黑" panose="020B0503020204020204" charset="-122"/>
                <a:ea typeface="微软雅黑" panose="020B0503020204020204" charset="-122"/>
                <a:cs typeface="HY견고딕"/>
              </a:rPr>
              <a:t>应  用</a:t>
            </a:r>
            <a:endParaRPr lang="en-US" altLang="ko-KR" sz="1200" b="1" kern="0" dirty="0">
              <a:solidFill>
                <a:srgbClr val="FFFFFF"/>
              </a:solidFill>
              <a:latin typeface="微软雅黑" panose="020B0503020204020204" charset="-122"/>
              <a:ea typeface="微软雅黑" panose="020B0503020204020204" charset="-122"/>
              <a:cs typeface="HY견고딕"/>
            </a:endParaRPr>
          </a:p>
        </p:txBody>
      </p:sp>
      <p:sp>
        <p:nvSpPr>
          <p:cNvPr id="63" name="矩形 62"/>
          <p:cNvSpPr/>
          <p:nvPr/>
        </p:nvSpPr>
        <p:spPr bwMode="auto">
          <a:xfrm>
            <a:off x="3108673" y="2070201"/>
            <a:ext cx="1342675" cy="714210"/>
          </a:xfrm>
          <a:prstGeom prst="rect">
            <a:avLst/>
          </a:prstGeom>
          <a:blipFill>
            <a:blip r:embed="rId4" cstate="print"/>
            <a:stretch>
              <a:fillRect/>
            </a:stretch>
          </a:blipFill>
          <a:ln>
            <a:solidFill>
              <a:srgbClr val="000000">
                <a:lumMod val="50000"/>
                <a:lumOff val="50000"/>
              </a:srgbClr>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68562" tIns="34281" rIns="68562" bIns="34281" rtlCol="0" anchor="ctr"/>
          <a:lstStyle/>
          <a:p>
            <a:pPr algn="ctr" fontAlgn="auto">
              <a:spcBef>
                <a:spcPts val="0"/>
              </a:spcBef>
              <a:spcAft>
                <a:spcPts val="0"/>
              </a:spcAft>
              <a:defRPr/>
            </a:pPr>
            <a:endParaRPr lang="zh-CN" altLang="en-US" kern="0">
              <a:solidFill>
                <a:sysClr val="windowText" lastClr="000000"/>
              </a:solidFill>
              <a:latin typeface="微软雅黑" panose="020B0503020204020204" charset="-122"/>
              <a:ea typeface="微软雅黑" panose="020B0503020204020204" charset="-122"/>
            </a:endParaRPr>
          </a:p>
        </p:txBody>
      </p:sp>
      <p:sp>
        <p:nvSpPr>
          <p:cNvPr id="64" name="Rectangle 49"/>
          <p:cNvSpPr>
            <a:spLocks noChangeArrowheads="1"/>
          </p:cNvSpPr>
          <p:nvPr/>
        </p:nvSpPr>
        <p:spPr bwMode="auto">
          <a:xfrm>
            <a:off x="4614557" y="1505965"/>
            <a:ext cx="1360530" cy="229738"/>
          </a:xfrm>
          <a:prstGeom prst="rect">
            <a:avLst/>
          </a:prstGeom>
          <a:solidFill>
            <a:schemeClr val="accent1"/>
          </a:solidFill>
          <a:ln w="25400" cap="flat" cmpd="sng" algn="ctr">
            <a:noFill/>
            <a:prstDash val="solid"/>
          </a:ln>
          <a:effectLst/>
        </p:spPr>
        <p:txBody>
          <a:bodyPr wrap="none" lIns="68562" tIns="34281" rIns="68562" bIns="34281" anchor="ctr"/>
          <a:lstStyle/>
          <a:p>
            <a:pPr algn="ctr" fontAlgn="auto">
              <a:lnSpc>
                <a:spcPct val="150000"/>
              </a:lnSpc>
              <a:spcBef>
                <a:spcPts val="0"/>
              </a:spcBef>
              <a:spcAft>
                <a:spcPts val="0"/>
              </a:spcAft>
              <a:defRPr/>
            </a:pPr>
            <a:r>
              <a:rPr lang="zh-CN" altLang="en-US" sz="1200" b="1" kern="0" dirty="0" smtClean="0">
                <a:solidFill>
                  <a:srgbClr val="FFFFFF"/>
                </a:solidFill>
                <a:latin typeface="微软雅黑" panose="020B0503020204020204" charset="-122"/>
                <a:ea typeface="微软雅黑" panose="020B0503020204020204" charset="-122"/>
                <a:cs typeface="HY견고딕"/>
              </a:rPr>
              <a:t>整  合</a:t>
            </a:r>
            <a:endParaRPr lang="en-US" altLang="ko-KR" sz="1200" b="1" kern="0" dirty="0">
              <a:solidFill>
                <a:srgbClr val="FFFFFF"/>
              </a:solidFill>
              <a:latin typeface="微软雅黑" panose="020B0503020204020204" charset="-122"/>
              <a:ea typeface="微软雅黑" panose="020B0503020204020204" charset="-122"/>
              <a:cs typeface="HY견고딕"/>
            </a:endParaRPr>
          </a:p>
        </p:txBody>
      </p:sp>
      <p:sp>
        <p:nvSpPr>
          <p:cNvPr id="65" name="矩形 64"/>
          <p:cNvSpPr/>
          <p:nvPr/>
        </p:nvSpPr>
        <p:spPr bwMode="auto">
          <a:xfrm>
            <a:off x="4610998" y="1746413"/>
            <a:ext cx="1342675" cy="714210"/>
          </a:xfrm>
          <a:prstGeom prst="rect">
            <a:avLst/>
          </a:prstGeom>
          <a:blipFill>
            <a:blip r:embed="rId5" cstate="print"/>
            <a:stretch>
              <a:fillRect/>
            </a:stretch>
          </a:blipFill>
          <a:ln>
            <a:solidFill>
              <a:srgbClr val="000000">
                <a:lumMod val="50000"/>
                <a:lumOff val="50000"/>
              </a:srgbClr>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68562" tIns="34281" rIns="68562" bIns="34281" rtlCol="0" anchor="ctr"/>
          <a:lstStyle/>
          <a:p>
            <a:pPr algn="ctr" fontAlgn="auto">
              <a:spcBef>
                <a:spcPts val="0"/>
              </a:spcBef>
              <a:spcAft>
                <a:spcPts val="0"/>
              </a:spcAft>
              <a:defRPr/>
            </a:pPr>
            <a:endParaRPr lang="zh-CN" altLang="en-US" kern="0">
              <a:solidFill>
                <a:sysClr val="windowText" lastClr="000000"/>
              </a:solidFill>
              <a:latin typeface="微软雅黑" panose="020B0503020204020204" charset="-122"/>
              <a:ea typeface="微软雅黑" panose="020B0503020204020204" charset="-122"/>
            </a:endParaRPr>
          </a:p>
        </p:txBody>
      </p:sp>
      <p:sp>
        <p:nvSpPr>
          <p:cNvPr id="66" name="Rectangle 49"/>
          <p:cNvSpPr>
            <a:spLocks noChangeArrowheads="1"/>
          </p:cNvSpPr>
          <p:nvPr/>
        </p:nvSpPr>
        <p:spPr bwMode="auto">
          <a:xfrm>
            <a:off x="6192781" y="1144084"/>
            <a:ext cx="1360530" cy="229738"/>
          </a:xfrm>
          <a:prstGeom prst="rect">
            <a:avLst/>
          </a:prstGeom>
          <a:solidFill>
            <a:schemeClr val="accent1"/>
          </a:solidFill>
          <a:ln w="25400" cap="flat" cmpd="sng" algn="ctr">
            <a:noFill/>
            <a:prstDash val="solid"/>
          </a:ln>
          <a:effectLst/>
        </p:spPr>
        <p:txBody>
          <a:bodyPr wrap="none" lIns="68562" tIns="34281" rIns="68562" bIns="34281" anchor="ctr"/>
          <a:lstStyle/>
          <a:p>
            <a:pPr algn="ctr" fontAlgn="auto">
              <a:lnSpc>
                <a:spcPct val="150000"/>
              </a:lnSpc>
              <a:spcBef>
                <a:spcPts val="0"/>
              </a:spcBef>
              <a:spcAft>
                <a:spcPts val="0"/>
              </a:spcAft>
              <a:defRPr/>
            </a:pPr>
            <a:r>
              <a:rPr lang="zh-CN" altLang="en-US" sz="1200" b="1" kern="0" dirty="0" smtClean="0">
                <a:solidFill>
                  <a:srgbClr val="FFFFFF"/>
                </a:solidFill>
                <a:latin typeface="微软雅黑" panose="020B0503020204020204" charset="-122"/>
                <a:ea typeface="微软雅黑" panose="020B0503020204020204" charset="-122"/>
                <a:cs typeface="HY견고딕"/>
              </a:rPr>
              <a:t>智  慧</a:t>
            </a:r>
            <a:endParaRPr lang="en-US" altLang="ko-KR" sz="1200" b="1" kern="0" dirty="0">
              <a:solidFill>
                <a:srgbClr val="FFFFFF"/>
              </a:solidFill>
              <a:latin typeface="微软雅黑" panose="020B0503020204020204" charset="-122"/>
              <a:ea typeface="微软雅黑" panose="020B0503020204020204" charset="-122"/>
              <a:cs typeface="HY견고딕"/>
            </a:endParaRPr>
          </a:p>
        </p:txBody>
      </p:sp>
      <p:sp>
        <p:nvSpPr>
          <p:cNvPr id="67" name="矩形 66"/>
          <p:cNvSpPr/>
          <p:nvPr/>
        </p:nvSpPr>
        <p:spPr bwMode="auto">
          <a:xfrm>
            <a:off x="6189243" y="1384533"/>
            <a:ext cx="1342675" cy="714210"/>
          </a:xfrm>
          <a:prstGeom prst="rect">
            <a:avLst/>
          </a:prstGeom>
          <a:blipFill>
            <a:blip r:embed="rId6" cstate="print"/>
            <a:stretch>
              <a:fillRect/>
            </a:stretch>
          </a:blipFill>
          <a:ln>
            <a:solidFill>
              <a:srgbClr val="000000">
                <a:lumMod val="50000"/>
                <a:lumOff val="50000"/>
              </a:srgbClr>
            </a:solidFill>
            <a:prstDash val="sysDash"/>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68562" tIns="34281" rIns="68562" bIns="34281" rtlCol="0" anchor="ctr"/>
          <a:lstStyle/>
          <a:p>
            <a:pPr algn="ctr" fontAlgn="auto">
              <a:spcBef>
                <a:spcPts val="0"/>
              </a:spcBef>
              <a:spcAft>
                <a:spcPts val="0"/>
              </a:spcAft>
              <a:defRPr/>
            </a:pPr>
            <a:endParaRPr lang="zh-CN" altLang="en-US" kern="0">
              <a:solidFill>
                <a:sysClr val="windowText" lastClr="000000"/>
              </a:solidFill>
              <a:latin typeface="微软雅黑" panose="020B0503020204020204" charset="-122"/>
              <a:ea typeface="微软雅黑" panose="020B0503020204020204" charset="-122"/>
            </a:endParaRPr>
          </a:p>
        </p:txBody>
      </p:sp>
      <p:pic>
        <p:nvPicPr>
          <p:cNvPr id="76" name="Picture 4"/>
          <p:cNvPicPr>
            <a:picLocks noChangeAspect="1" noChangeArrowheads="1"/>
          </p:cNvPicPr>
          <p:nvPr/>
        </p:nvPicPr>
        <p:blipFill>
          <a:blip r:embed="rId7" cstate="print">
            <a:clrChange>
              <a:clrFrom>
                <a:srgbClr val="FFFFFF"/>
              </a:clrFrom>
              <a:clrTo>
                <a:srgbClr val="FFFFFF">
                  <a:alpha val="0"/>
                </a:srgbClr>
              </a:clrTo>
            </a:clrChange>
          </a:blip>
          <a:stretch>
            <a:fillRect/>
          </a:stretch>
        </p:blipFill>
        <p:spPr bwMode="auto">
          <a:xfrm>
            <a:off x="935596" y="951570"/>
            <a:ext cx="576064" cy="491870"/>
          </a:xfrm>
          <a:prstGeom prst="rect">
            <a:avLst/>
          </a:prstGeom>
          <a:noFill/>
          <a:ln>
            <a:noFill/>
          </a:ln>
        </p:spPr>
      </p:pic>
      <p:sp>
        <p:nvSpPr>
          <p:cNvPr id="77" name="TextBox 76"/>
          <p:cNvSpPr txBox="1"/>
          <p:nvPr/>
        </p:nvSpPr>
        <p:spPr>
          <a:xfrm>
            <a:off x="395288" y="1455626"/>
            <a:ext cx="2851315" cy="161565"/>
          </a:xfrm>
          <a:prstGeom prst="rect">
            <a:avLst/>
          </a:prstGeom>
          <a:noFill/>
        </p:spPr>
        <p:txBody>
          <a:bodyPr wrap="square" lIns="68562" tIns="34281" rIns="68562" bIns="34281" rtlCol="0">
            <a:spAutoFit/>
          </a:bodyPr>
          <a:lstStyle/>
          <a:p>
            <a:r>
              <a:rPr lang="en-US" altLang="zh-CN" sz="600" i="1" dirty="0" smtClean="0">
                <a:solidFill>
                  <a:srgbClr val="000000"/>
                </a:solidFill>
                <a:latin typeface="微软雅黑" panose="020B0503020204020204" charset="-122"/>
                <a:ea typeface="微软雅黑" panose="020B0503020204020204" charset="-122"/>
              </a:rPr>
              <a:t>Source:  &lt;&lt;ICT in Education&gt;&gt; from UNESCO</a:t>
            </a:r>
            <a:endParaRPr lang="zh-CN" altLang="en-US" sz="600" dirty="0">
              <a:solidFill>
                <a:srgbClr val="000000"/>
              </a:solidFill>
              <a:latin typeface="微软雅黑" panose="020B0503020204020204" charset="-122"/>
              <a:ea typeface="微软雅黑" panose="020B0503020204020204" charset="-122"/>
            </a:endParaRPr>
          </a:p>
        </p:txBody>
      </p:sp>
      <p:sp>
        <p:nvSpPr>
          <p:cNvPr id="31" name="虚尾箭头 30"/>
          <p:cNvSpPr/>
          <p:nvPr/>
        </p:nvSpPr>
        <p:spPr bwMode="auto">
          <a:xfrm rot="20886967">
            <a:off x="1157878" y="3245561"/>
            <a:ext cx="7633097" cy="384002"/>
          </a:xfrm>
          <a:prstGeom prst="stripedRightArrow">
            <a:avLst>
              <a:gd name="adj1" fmla="val 50000"/>
              <a:gd name="adj2" fmla="val 50000"/>
            </a:avLst>
          </a:prstGeom>
          <a:solidFill>
            <a:schemeClr val="accent6">
              <a:lumMod val="40000"/>
              <a:lumOff val="60000"/>
            </a:schemeClr>
          </a:solidFill>
          <a:ln w="76200">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buClr>
                <a:srgbClr val="CC9900"/>
              </a:buClr>
            </a:pPr>
            <a:endParaRPr lang="zh-CN" altLang="en-US" dirty="0" smtClean="0">
              <a:solidFill>
                <a:srgbClr val="000000"/>
              </a:solidFill>
              <a:latin typeface="微软雅黑" panose="020B0503020204020204" charset="-122"/>
              <a:ea typeface="微软雅黑" panose="020B0503020204020204" charset="-122"/>
            </a:endParaRPr>
          </a:p>
        </p:txBody>
      </p:sp>
    </p:spTree>
  </p:cSld>
  <p:clrMapOvr>
    <a:masterClrMapping/>
  </p:clrMapOvr>
  <p:transition advClick="0" advTm="139730">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图示 36"/>
          <p:cNvGraphicFramePr/>
          <p:nvPr/>
        </p:nvGraphicFramePr>
        <p:xfrm>
          <a:off x="2627784" y="1275606"/>
          <a:ext cx="3888432" cy="259228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1" name="圆角矩形 40"/>
          <p:cNvSpPr/>
          <p:nvPr/>
        </p:nvSpPr>
        <p:spPr>
          <a:xfrm>
            <a:off x="683568" y="915566"/>
            <a:ext cx="2160240" cy="1656184"/>
          </a:xfrm>
          <a:prstGeom prst="roundRect">
            <a:avLst>
              <a:gd name="adj" fmla="val 3893"/>
            </a:avLst>
          </a:prstGeom>
          <a:solidFill>
            <a:schemeClr val="accent6">
              <a:lumMod val="20000"/>
              <a:lumOff val="80000"/>
            </a:schemeClr>
          </a:solidFill>
          <a:ln w="19050">
            <a:solidFill>
              <a:schemeClr val="accent6"/>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lstStyle/>
          <a:p>
            <a:pPr marL="228600" indent="-228600">
              <a:lnSpc>
                <a:spcPct val="120000"/>
              </a:lnSpc>
              <a:buClr>
                <a:srgbClr val="C00000"/>
              </a:buClr>
              <a:buSzPct val="100000"/>
              <a:buFont typeface="+mj-lt"/>
              <a:buAutoNum type="arabicPeriod"/>
              <a:defRPr/>
            </a:pPr>
            <a:r>
              <a:rPr lang="zh-CN" altLang="en-US" sz="1000" b="1" dirty="0" smtClean="0">
                <a:solidFill>
                  <a:srgbClr val="C00000"/>
                </a:solidFill>
              </a:rPr>
              <a:t>教育公平</a:t>
            </a:r>
            <a:r>
              <a:rPr lang="zh-CN" altLang="en-US" sz="1000" b="1" dirty="0" smtClean="0">
                <a:solidFill>
                  <a:srgbClr val="000000"/>
                </a:solidFill>
              </a:rPr>
              <a:t>：</a:t>
            </a:r>
            <a:r>
              <a:rPr lang="zh-CN" altLang="en-US" sz="1000" dirty="0" smtClean="0">
                <a:solidFill>
                  <a:srgbClr val="000000"/>
                </a:solidFill>
              </a:rPr>
              <a:t>有效利用各类教育资源，</a:t>
            </a:r>
            <a:r>
              <a:rPr lang="zh-CN" altLang="en-US" sz="1000" dirty="0" smtClean="0">
                <a:solidFill>
                  <a:srgbClr val="000000"/>
                </a:solidFill>
                <a:cs typeface="Times New Roman" panose="02020603050405020304" pitchFamily="18" charset="0"/>
              </a:rPr>
              <a:t>整体提升，素质优先，均衡发展</a:t>
            </a:r>
            <a:r>
              <a:rPr lang="en-US" altLang="zh-CN" sz="1000" dirty="0" smtClean="0">
                <a:solidFill>
                  <a:srgbClr val="000000"/>
                </a:solidFill>
                <a:cs typeface="Times New Roman" panose="02020603050405020304" pitchFamily="18" charset="0"/>
              </a:rPr>
              <a:t>;</a:t>
            </a:r>
            <a:endParaRPr lang="zh-CN" altLang="en-US" sz="1000" dirty="0" smtClean="0">
              <a:solidFill>
                <a:srgbClr val="000000"/>
              </a:solidFill>
              <a:cs typeface="Times New Roman" panose="02020603050405020304" pitchFamily="18" charset="0"/>
            </a:endParaRPr>
          </a:p>
          <a:p>
            <a:pPr marL="228600" indent="-228600">
              <a:lnSpc>
                <a:spcPct val="120000"/>
              </a:lnSpc>
              <a:buClr>
                <a:srgbClr val="C00000"/>
              </a:buClr>
              <a:buSzPct val="100000"/>
              <a:buFont typeface="+mj-lt"/>
              <a:buAutoNum type="arabicPeriod"/>
              <a:defRPr/>
            </a:pPr>
            <a:r>
              <a:rPr lang="zh-CN" altLang="en-US" sz="1000" b="1" dirty="0" smtClean="0">
                <a:solidFill>
                  <a:srgbClr val="C00000"/>
                </a:solidFill>
              </a:rPr>
              <a:t>高效管理</a:t>
            </a:r>
            <a:r>
              <a:rPr lang="zh-CN" altLang="en-US" sz="1000" b="1" dirty="0" smtClean="0">
                <a:solidFill>
                  <a:srgbClr val="000000"/>
                </a:solidFill>
                <a:cs typeface="Times New Roman" panose="02020603050405020304" pitchFamily="18" charset="0"/>
              </a:rPr>
              <a:t>：</a:t>
            </a:r>
            <a:r>
              <a:rPr lang="zh-CN" altLang="en-US" sz="1000" dirty="0" smtClean="0">
                <a:solidFill>
                  <a:srgbClr val="000000"/>
                </a:solidFill>
                <a:cs typeface="Times New Roman" panose="02020603050405020304" pitchFamily="18" charset="0"/>
              </a:rPr>
              <a:t>多维分析，智能决策，</a:t>
            </a:r>
            <a:r>
              <a:rPr lang="zh-CN" altLang="en-US" sz="1000" dirty="0" smtClean="0">
                <a:solidFill>
                  <a:srgbClr val="000000"/>
                </a:solidFill>
              </a:rPr>
              <a:t>为教学、科研、行政提供精细化管理，</a:t>
            </a:r>
            <a:r>
              <a:rPr lang="zh-CN" altLang="en-US" sz="1000" dirty="0" smtClean="0">
                <a:solidFill>
                  <a:srgbClr val="000000"/>
                </a:solidFill>
                <a:cs typeface="Times New Roman" panose="02020603050405020304" pitchFamily="18" charset="0"/>
              </a:rPr>
              <a:t>随时了解教育状况；</a:t>
            </a:r>
            <a:endParaRPr lang="zh-CN" altLang="en-US" sz="1200" dirty="0">
              <a:solidFill>
                <a:srgbClr val="000000"/>
              </a:solidFill>
            </a:endParaRPr>
          </a:p>
        </p:txBody>
      </p:sp>
      <p:sp>
        <p:nvSpPr>
          <p:cNvPr id="42" name="圆角矩形 41"/>
          <p:cNvSpPr/>
          <p:nvPr/>
        </p:nvSpPr>
        <p:spPr>
          <a:xfrm>
            <a:off x="683568" y="2715766"/>
            <a:ext cx="2160240" cy="1728192"/>
          </a:xfrm>
          <a:prstGeom prst="roundRect">
            <a:avLst>
              <a:gd name="adj" fmla="val 3893"/>
            </a:avLst>
          </a:prstGeom>
          <a:solidFill>
            <a:schemeClr val="accent6">
              <a:lumMod val="20000"/>
              <a:lumOff val="80000"/>
            </a:schemeClr>
          </a:solidFill>
          <a:ln w="19050">
            <a:solidFill>
              <a:schemeClr val="accent6"/>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lstStyle/>
          <a:p>
            <a:pPr marL="228600" indent="-228600">
              <a:lnSpc>
                <a:spcPct val="120000"/>
              </a:lnSpc>
              <a:buFont typeface="+mj-lt"/>
              <a:buAutoNum type="arabicPeriod"/>
              <a:defRPr/>
            </a:pPr>
            <a:r>
              <a:rPr lang="zh-CN" altLang="en-US" sz="1000" b="1" dirty="0" smtClean="0">
                <a:solidFill>
                  <a:srgbClr val="C00000"/>
                </a:solidFill>
              </a:rPr>
              <a:t>价值取向</a:t>
            </a:r>
            <a:r>
              <a:rPr lang="zh-CN" altLang="en-US" sz="1000" b="1" dirty="0" smtClean="0">
                <a:solidFill>
                  <a:srgbClr val="000000"/>
                </a:solidFill>
              </a:rPr>
              <a:t>：</a:t>
            </a:r>
            <a:r>
              <a:rPr lang="zh-CN" altLang="en-US" sz="1000" dirty="0" smtClean="0">
                <a:solidFill>
                  <a:srgbClr val="000000"/>
                </a:solidFill>
              </a:rPr>
              <a:t>因材施教，打破一元评价</a:t>
            </a:r>
            <a:r>
              <a:rPr lang="en-US" altLang="zh-CN" sz="1000" dirty="0" smtClean="0">
                <a:solidFill>
                  <a:srgbClr val="000000"/>
                </a:solidFill>
              </a:rPr>
              <a:t>/</a:t>
            </a:r>
            <a:r>
              <a:rPr lang="zh-CN" altLang="en-US" sz="1000" dirty="0" smtClean="0">
                <a:solidFill>
                  <a:srgbClr val="000000"/>
                </a:solidFill>
              </a:rPr>
              <a:t>教学论 ；</a:t>
            </a:r>
            <a:endParaRPr lang="zh-CN" altLang="en-US" sz="1000" dirty="0" smtClean="0">
              <a:solidFill>
                <a:srgbClr val="000000"/>
              </a:solidFill>
            </a:endParaRPr>
          </a:p>
          <a:p>
            <a:pPr marL="228600" indent="-228600">
              <a:lnSpc>
                <a:spcPct val="120000"/>
              </a:lnSpc>
              <a:buClr>
                <a:srgbClr val="C00000"/>
              </a:buClr>
              <a:buFont typeface="+mj-lt"/>
              <a:buAutoNum type="arabicPeriod"/>
              <a:defRPr/>
            </a:pPr>
            <a:r>
              <a:rPr lang="zh-CN" altLang="en-US" sz="1000" b="1" dirty="0" smtClean="0">
                <a:solidFill>
                  <a:srgbClr val="C00000"/>
                </a:solidFill>
              </a:rPr>
              <a:t>教育范式</a:t>
            </a:r>
            <a:r>
              <a:rPr lang="zh-CN" altLang="en-US" sz="1000" b="1" dirty="0" smtClean="0">
                <a:solidFill>
                  <a:srgbClr val="000000"/>
                </a:solidFill>
              </a:rPr>
              <a:t>：</a:t>
            </a:r>
            <a:r>
              <a:rPr lang="zh-CN" altLang="en-US" sz="1000" dirty="0" smtClean="0">
                <a:solidFill>
                  <a:srgbClr val="000000"/>
                </a:solidFill>
              </a:rPr>
              <a:t>从“知识传递”向“认知构建”迁移；</a:t>
            </a:r>
            <a:endParaRPr lang="en-US" altLang="zh-CN" sz="1000" dirty="0" smtClean="0">
              <a:solidFill>
                <a:srgbClr val="000000"/>
              </a:solidFill>
            </a:endParaRPr>
          </a:p>
          <a:p>
            <a:pPr marL="228600" indent="-228600">
              <a:lnSpc>
                <a:spcPct val="120000"/>
              </a:lnSpc>
              <a:buFont typeface="+mj-lt"/>
              <a:buAutoNum type="arabicPeriod"/>
              <a:defRPr/>
            </a:pPr>
            <a:r>
              <a:rPr lang="zh-CN" altLang="en-US" sz="1000" b="1" dirty="0" smtClean="0">
                <a:solidFill>
                  <a:srgbClr val="C00000"/>
                </a:solidFill>
              </a:rPr>
              <a:t>学习方式</a:t>
            </a:r>
            <a:r>
              <a:rPr lang="zh-CN" altLang="en-US" sz="1000" b="1" dirty="0" smtClean="0">
                <a:solidFill>
                  <a:srgbClr val="000000"/>
                </a:solidFill>
              </a:rPr>
              <a:t>：</a:t>
            </a:r>
            <a:r>
              <a:rPr lang="zh-CN" altLang="en-US" sz="1000" dirty="0" smtClean="0">
                <a:solidFill>
                  <a:srgbClr val="000000"/>
                </a:solidFill>
              </a:rPr>
              <a:t>创造无所不在的终身、泛在学习环境；</a:t>
            </a:r>
            <a:endParaRPr lang="zh-CN" altLang="en-US" sz="1000" dirty="0">
              <a:solidFill>
                <a:srgbClr val="C00000"/>
              </a:solidFill>
            </a:endParaRPr>
          </a:p>
        </p:txBody>
      </p:sp>
      <p:sp>
        <p:nvSpPr>
          <p:cNvPr id="43" name="圆角矩形 42"/>
          <p:cNvSpPr/>
          <p:nvPr/>
        </p:nvSpPr>
        <p:spPr>
          <a:xfrm>
            <a:off x="6300193" y="915566"/>
            <a:ext cx="2160240" cy="1944216"/>
          </a:xfrm>
          <a:prstGeom prst="roundRect">
            <a:avLst>
              <a:gd name="adj" fmla="val 3893"/>
            </a:avLst>
          </a:prstGeom>
          <a:solidFill>
            <a:schemeClr val="accent6">
              <a:lumMod val="20000"/>
              <a:lumOff val="80000"/>
            </a:schemeClr>
          </a:solidFill>
          <a:ln w="19050">
            <a:solidFill>
              <a:schemeClr val="accent6"/>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lstStyle/>
          <a:p>
            <a:pPr marL="228600" indent="-228600">
              <a:lnSpc>
                <a:spcPct val="120000"/>
              </a:lnSpc>
              <a:buFont typeface="+mj-lt"/>
              <a:buAutoNum type="arabicPeriod"/>
            </a:pPr>
            <a:r>
              <a:rPr lang="zh-CN" altLang="en-US" sz="1000" b="1" dirty="0" smtClean="0">
                <a:solidFill>
                  <a:srgbClr val="C00000"/>
                </a:solidFill>
                <a:cs typeface="Times New Roman" panose="02020603050405020304" pitchFamily="18" charset="0"/>
              </a:rPr>
              <a:t>职能转变</a:t>
            </a:r>
            <a:r>
              <a:rPr lang="zh-CN" altLang="en-US" sz="1000" b="1" dirty="0" smtClean="0">
                <a:solidFill>
                  <a:srgbClr val="000000"/>
                </a:solidFill>
                <a:cs typeface="Times New Roman" panose="02020603050405020304" pitchFamily="18" charset="0"/>
              </a:rPr>
              <a:t>：</a:t>
            </a:r>
            <a:r>
              <a:rPr lang="zh-CN" altLang="en-US" sz="1000" dirty="0" smtClean="0">
                <a:solidFill>
                  <a:srgbClr val="000000"/>
                </a:solidFill>
                <a:cs typeface="Times New Roman" panose="02020603050405020304" pitchFamily="18" charset="0"/>
              </a:rPr>
              <a:t>维护支撑机构（成本中心）</a:t>
            </a:r>
            <a:r>
              <a:rPr lang="en-US" altLang="zh-CN" sz="1000" dirty="0" smtClean="0">
                <a:solidFill>
                  <a:srgbClr val="000000"/>
                </a:solidFill>
                <a:cs typeface="Times New Roman" panose="02020603050405020304" pitchFamily="18" charset="0"/>
                <a:sym typeface="Wingdings" panose="05000000000000000000" pitchFamily="2" charset="2"/>
              </a:rPr>
              <a:t></a:t>
            </a:r>
            <a:r>
              <a:rPr lang="zh-CN" altLang="en-US" sz="1000" dirty="0" smtClean="0">
                <a:solidFill>
                  <a:srgbClr val="000000"/>
                </a:solidFill>
                <a:cs typeface="Times New Roman" panose="02020603050405020304" pitchFamily="18" charset="0"/>
              </a:rPr>
              <a:t>资源运营中心转变（效益中心）</a:t>
            </a:r>
            <a:r>
              <a:rPr lang="en-US" altLang="zh-CN" sz="1000" dirty="0" smtClean="0">
                <a:solidFill>
                  <a:srgbClr val="000000"/>
                </a:solidFill>
                <a:cs typeface="Times New Roman" panose="02020603050405020304" pitchFamily="18" charset="0"/>
              </a:rPr>
              <a:t>;</a:t>
            </a:r>
            <a:endParaRPr lang="en-US" altLang="zh-CN" sz="1000" dirty="0" smtClean="0">
              <a:solidFill>
                <a:srgbClr val="000000"/>
              </a:solidFill>
              <a:cs typeface="Times New Roman" panose="02020603050405020304" pitchFamily="18" charset="0"/>
            </a:endParaRPr>
          </a:p>
          <a:p>
            <a:pPr marL="228600" indent="-228600">
              <a:lnSpc>
                <a:spcPct val="120000"/>
              </a:lnSpc>
              <a:buFont typeface="+mj-lt"/>
              <a:buAutoNum type="arabicPeriod"/>
            </a:pPr>
            <a:r>
              <a:rPr lang="zh-CN" altLang="en-US" sz="1000" b="1" dirty="0" smtClean="0">
                <a:solidFill>
                  <a:srgbClr val="C00000"/>
                </a:solidFill>
                <a:cs typeface="Times New Roman" panose="02020603050405020304" pitchFamily="18" charset="0"/>
              </a:rPr>
              <a:t>规划建设</a:t>
            </a:r>
            <a:r>
              <a:rPr lang="zh-CN" altLang="en-US" sz="1000" b="1" dirty="0" smtClean="0">
                <a:solidFill>
                  <a:srgbClr val="000000"/>
                </a:solidFill>
                <a:cs typeface="Times New Roman" panose="02020603050405020304" pitchFamily="18" charset="0"/>
              </a:rPr>
              <a:t>：</a:t>
            </a:r>
            <a:r>
              <a:rPr lang="zh-CN" altLang="en-US" sz="1000" dirty="0" smtClean="0">
                <a:solidFill>
                  <a:srgbClr val="000000"/>
                </a:solidFill>
                <a:cs typeface="Times New Roman" panose="02020603050405020304" pitchFamily="18" charset="0"/>
              </a:rPr>
              <a:t>分散式资源投入</a:t>
            </a:r>
            <a:r>
              <a:rPr lang="en-US" altLang="zh-CN" sz="1000" dirty="0" smtClean="0">
                <a:solidFill>
                  <a:srgbClr val="000000"/>
                </a:solidFill>
                <a:cs typeface="Times New Roman" panose="02020603050405020304" pitchFamily="18" charset="0"/>
                <a:sym typeface="Wingdings" panose="05000000000000000000" pitchFamily="2" charset="2"/>
              </a:rPr>
              <a:t></a:t>
            </a:r>
            <a:r>
              <a:rPr lang="zh-CN" altLang="en-US" sz="1000" dirty="0" smtClean="0">
                <a:solidFill>
                  <a:srgbClr val="000000"/>
                </a:solidFill>
                <a:cs typeface="Times New Roman" panose="02020603050405020304" pitchFamily="18" charset="0"/>
              </a:rPr>
              <a:t>集中式资源投入</a:t>
            </a:r>
            <a:r>
              <a:rPr lang="en-US" altLang="zh-CN" sz="1000" dirty="0" smtClean="0">
                <a:solidFill>
                  <a:srgbClr val="000000"/>
                </a:solidFill>
                <a:cs typeface="Times New Roman" panose="02020603050405020304" pitchFamily="18" charset="0"/>
              </a:rPr>
              <a:t>;</a:t>
            </a:r>
            <a:endParaRPr lang="en-US" altLang="zh-CN" sz="1000" dirty="0" smtClean="0">
              <a:solidFill>
                <a:srgbClr val="000000"/>
              </a:solidFill>
              <a:cs typeface="Times New Roman" panose="02020603050405020304" pitchFamily="18" charset="0"/>
            </a:endParaRPr>
          </a:p>
          <a:p>
            <a:pPr marL="228600" indent="-228600">
              <a:lnSpc>
                <a:spcPct val="120000"/>
              </a:lnSpc>
              <a:buFont typeface="+mj-lt"/>
              <a:buAutoNum type="arabicPeriod"/>
            </a:pPr>
            <a:r>
              <a:rPr lang="zh-CN" altLang="en-US" sz="1000" b="1" dirty="0" smtClean="0">
                <a:solidFill>
                  <a:srgbClr val="C00000"/>
                </a:solidFill>
                <a:cs typeface="Times New Roman" panose="02020603050405020304" pitchFamily="18" charset="0"/>
              </a:rPr>
              <a:t>平台整合</a:t>
            </a:r>
            <a:r>
              <a:rPr lang="zh-CN" altLang="en-US" sz="1000" b="1" dirty="0" smtClean="0">
                <a:solidFill>
                  <a:srgbClr val="000000"/>
                </a:solidFill>
                <a:cs typeface="Times New Roman" panose="02020603050405020304" pitchFamily="18" charset="0"/>
              </a:rPr>
              <a:t>：</a:t>
            </a:r>
            <a:r>
              <a:rPr lang="zh-CN" altLang="en-US" sz="1000" dirty="0" smtClean="0">
                <a:solidFill>
                  <a:srgbClr val="000000"/>
                </a:solidFill>
                <a:cs typeface="Times New Roman" panose="02020603050405020304" pitchFamily="18" charset="0"/>
              </a:rPr>
              <a:t>分离式业务系统</a:t>
            </a:r>
            <a:r>
              <a:rPr lang="en-US" altLang="zh-CN" sz="1000" dirty="0" smtClean="0">
                <a:solidFill>
                  <a:srgbClr val="000000"/>
                </a:solidFill>
                <a:cs typeface="Times New Roman" panose="02020603050405020304" pitchFamily="18" charset="0"/>
                <a:sym typeface="Wingdings" panose="05000000000000000000" pitchFamily="2" charset="2"/>
              </a:rPr>
              <a:t></a:t>
            </a:r>
            <a:r>
              <a:rPr lang="zh-CN" altLang="en-US" sz="1000" dirty="0" smtClean="0">
                <a:solidFill>
                  <a:srgbClr val="000000"/>
                </a:solidFill>
                <a:cs typeface="Times New Roman" panose="02020603050405020304" pitchFamily="18" charset="0"/>
                <a:sym typeface="Wingdings" panose="05000000000000000000" pitchFamily="2" charset="2"/>
              </a:rPr>
              <a:t>融合业务平台</a:t>
            </a:r>
            <a:endParaRPr lang="zh-CN" altLang="en-US" sz="1200" dirty="0">
              <a:solidFill>
                <a:srgbClr val="000000"/>
              </a:solidFill>
            </a:endParaRPr>
          </a:p>
        </p:txBody>
      </p:sp>
      <p:sp>
        <p:nvSpPr>
          <p:cNvPr id="44" name="圆角矩形 43"/>
          <p:cNvSpPr/>
          <p:nvPr/>
        </p:nvSpPr>
        <p:spPr>
          <a:xfrm>
            <a:off x="6300193" y="3003798"/>
            <a:ext cx="2160240" cy="1440160"/>
          </a:xfrm>
          <a:prstGeom prst="roundRect">
            <a:avLst>
              <a:gd name="adj" fmla="val 3893"/>
            </a:avLst>
          </a:prstGeom>
          <a:solidFill>
            <a:schemeClr val="accent6">
              <a:lumMod val="20000"/>
              <a:lumOff val="80000"/>
            </a:schemeClr>
          </a:solidFill>
          <a:ln w="19050">
            <a:solidFill>
              <a:schemeClr val="accent6"/>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lstStyle/>
          <a:p>
            <a:pPr marL="228600" indent="-228600">
              <a:lnSpc>
                <a:spcPct val="120000"/>
              </a:lnSpc>
              <a:buFont typeface="+mj-lt"/>
              <a:buAutoNum type="arabicPeriod"/>
            </a:pPr>
            <a:r>
              <a:rPr lang="zh-CN" altLang="en-US" sz="1000" dirty="0" smtClean="0">
                <a:solidFill>
                  <a:srgbClr val="000000"/>
                </a:solidFill>
                <a:cs typeface="Times New Roman" panose="02020603050405020304" pitchFamily="18" charset="0"/>
              </a:rPr>
              <a:t>面向行政管理的服务</a:t>
            </a:r>
            <a:r>
              <a:rPr lang="en-US" altLang="zh-CN" sz="1000" dirty="0" smtClean="0">
                <a:solidFill>
                  <a:srgbClr val="000000"/>
                </a:solidFill>
                <a:cs typeface="Times New Roman" panose="02020603050405020304" pitchFamily="18" charset="0"/>
                <a:sym typeface="Wingdings" panose="05000000000000000000" pitchFamily="2" charset="2"/>
              </a:rPr>
              <a:t></a:t>
            </a:r>
            <a:r>
              <a:rPr lang="zh-CN" altLang="en-US" sz="1000" dirty="0" smtClean="0">
                <a:solidFill>
                  <a:srgbClr val="000000"/>
                </a:solidFill>
                <a:cs typeface="Times New Roman" panose="02020603050405020304" pitchFamily="18" charset="0"/>
                <a:sym typeface="Wingdings" panose="05000000000000000000" pitchFamily="2" charset="2"/>
              </a:rPr>
              <a:t>面向“客户” 的个性化服务；</a:t>
            </a:r>
            <a:endParaRPr lang="zh-CN" altLang="en-US" sz="1000" dirty="0" smtClean="0">
              <a:solidFill>
                <a:srgbClr val="000000"/>
              </a:solidFill>
              <a:cs typeface="Times New Roman" panose="02020603050405020304" pitchFamily="18" charset="0"/>
            </a:endParaRPr>
          </a:p>
          <a:p>
            <a:pPr marL="228600" indent="-228600">
              <a:lnSpc>
                <a:spcPct val="120000"/>
              </a:lnSpc>
              <a:buFont typeface="+mj-lt"/>
              <a:buAutoNum type="arabicPeriod"/>
            </a:pPr>
            <a:r>
              <a:rPr lang="zh-CN" altLang="en-US" sz="1000" dirty="0" smtClean="0">
                <a:solidFill>
                  <a:srgbClr val="000000"/>
                </a:solidFill>
                <a:cs typeface="Times New Roman" panose="02020603050405020304" pitchFamily="18" charset="0"/>
              </a:rPr>
              <a:t>通过物联网等新技术提供便捷服务；</a:t>
            </a:r>
            <a:endParaRPr lang="zh-CN" altLang="en-US" sz="1000" dirty="0">
              <a:solidFill>
                <a:srgbClr val="000000"/>
              </a:solidFill>
            </a:endParaRPr>
          </a:p>
        </p:txBody>
      </p:sp>
      <p:sp>
        <p:nvSpPr>
          <p:cNvPr id="57" name="TextBox 56"/>
          <p:cNvSpPr txBox="1"/>
          <p:nvPr/>
        </p:nvSpPr>
        <p:spPr>
          <a:xfrm>
            <a:off x="-1476672" y="2103698"/>
            <a:ext cx="2016224" cy="295145"/>
          </a:xfrm>
          <a:prstGeom prst="rect">
            <a:avLst/>
          </a:prstGeom>
          <a:noFill/>
        </p:spPr>
        <p:txBody>
          <a:bodyPr wrap="square" rtlCol="0">
            <a:spAutoFit/>
          </a:bodyPr>
          <a:lstStyle/>
          <a:p>
            <a:pPr marL="228600" indent="-228600">
              <a:lnSpc>
                <a:spcPct val="120000"/>
              </a:lnSpc>
              <a:buClr>
                <a:srgbClr val="C00000"/>
              </a:buClr>
              <a:buSzPct val="100000"/>
              <a:buFont typeface="+mj-lt"/>
              <a:buAutoNum type="arabicPeriod"/>
              <a:defRPr/>
            </a:pPr>
            <a:endParaRPr lang="en-US" altLang="zh-CN" sz="1200" dirty="0" smtClean="0">
              <a:solidFill>
                <a:srgbClr val="000000"/>
              </a:solidFill>
              <a:latin typeface="微软雅黑" panose="020B0503020204020204" charset="-122"/>
              <a:ea typeface="微软雅黑" panose="020B0503020204020204" charset="-122"/>
              <a:cs typeface="Arial Unicode MS" pitchFamily="34" charset="-122"/>
            </a:endParaRPr>
          </a:p>
        </p:txBody>
      </p:sp>
      <p:sp>
        <p:nvSpPr>
          <p:cNvPr id="46" name="虚尾箭头 45"/>
          <p:cNvSpPr/>
          <p:nvPr/>
        </p:nvSpPr>
        <p:spPr>
          <a:xfrm>
            <a:off x="2915816" y="3003797"/>
            <a:ext cx="396044" cy="360040"/>
          </a:xfrm>
          <a:prstGeom prst="stripedRightArrow">
            <a:avLst/>
          </a:prstGeom>
          <a:solidFill>
            <a:schemeClr val="accent2"/>
          </a:solidFill>
          <a:ln>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lstStyle/>
          <a:p>
            <a:endParaRPr lang="zh-CN" altLang="en-US" dirty="0">
              <a:solidFill>
                <a:srgbClr val="C00000"/>
              </a:solidFill>
            </a:endParaRPr>
          </a:p>
        </p:txBody>
      </p:sp>
      <p:sp>
        <p:nvSpPr>
          <p:cNvPr id="47" name="虚尾箭头 46"/>
          <p:cNvSpPr/>
          <p:nvPr/>
        </p:nvSpPr>
        <p:spPr>
          <a:xfrm rot="10800000">
            <a:off x="5040052" y="2283718"/>
            <a:ext cx="1224136" cy="360040"/>
          </a:xfrm>
          <a:prstGeom prst="stripedRightArrow">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lstStyle/>
          <a:p>
            <a:endParaRPr lang="zh-CN" altLang="en-US" dirty="0">
              <a:solidFill>
                <a:srgbClr val="000000"/>
              </a:solidFill>
            </a:endParaRPr>
          </a:p>
        </p:txBody>
      </p:sp>
      <p:sp>
        <p:nvSpPr>
          <p:cNvPr id="48" name="虚尾箭头 47"/>
          <p:cNvSpPr/>
          <p:nvPr/>
        </p:nvSpPr>
        <p:spPr>
          <a:xfrm rot="10800000">
            <a:off x="5832140" y="3003798"/>
            <a:ext cx="432048" cy="360040"/>
          </a:xfrm>
          <a:prstGeom prst="stripedRightArrow">
            <a:avLst/>
          </a:prstGeom>
          <a:solidFill>
            <a:schemeClr val="accent4"/>
          </a:solidFill>
          <a:ln>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lstStyle/>
          <a:p>
            <a:endParaRPr lang="zh-CN" altLang="en-US" dirty="0">
              <a:solidFill>
                <a:srgbClr val="000000"/>
              </a:solidFill>
            </a:endParaRPr>
          </a:p>
        </p:txBody>
      </p:sp>
      <p:sp>
        <p:nvSpPr>
          <p:cNvPr id="45" name="虚尾箭头 44"/>
          <p:cNvSpPr/>
          <p:nvPr/>
        </p:nvSpPr>
        <p:spPr>
          <a:xfrm>
            <a:off x="2915816" y="1347614"/>
            <a:ext cx="1296144" cy="360040"/>
          </a:xfrm>
          <a:prstGeom prst="stripedRightArrow">
            <a:avLst/>
          </a:prstGeom>
          <a:solidFill>
            <a:schemeClr val="accent3"/>
          </a:solidFill>
          <a:ln>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lstStyle/>
          <a:p>
            <a:endParaRPr lang="zh-CN" altLang="en-US" dirty="0">
              <a:solidFill>
                <a:srgbClr val="000000"/>
              </a:solidFill>
            </a:endParaRPr>
          </a:p>
        </p:txBody>
      </p:sp>
      <p:sp>
        <p:nvSpPr>
          <p:cNvPr id="38" name="标题 37"/>
          <p:cNvSpPr>
            <a:spLocks noGrp="1"/>
          </p:cNvSpPr>
          <p:nvPr>
            <p:ph type="title"/>
          </p:nvPr>
        </p:nvSpPr>
        <p:spPr/>
        <p:txBody>
          <a:bodyPr/>
          <a:lstStyle/>
          <a:p>
            <a:r>
              <a:rPr lang="zh-CN" altLang="en-US" dirty="0" smtClean="0"/>
              <a:t>信息化带来教育的全面变革</a:t>
            </a:r>
            <a:endParaRPr lang="zh-CN" altLang="en-US" dirty="0"/>
          </a:p>
        </p:txBody>
      </p:sp>
    </p:spTree>
  </p:cSld>
  <p:clrMapOvr>
    <a:masterClrMapping/>
  </p:clrMapOvr>
  <p:transition advClick="0" advTm="8000">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标题 109"/>
          <p:cNvSpPr>
            <a:spLocks noGrp="1"/>
          </p:cNvSpPr>
          <p:nvPr>
            <p:ph type="title"/>
          </p:nvPr>
        </p:nvSpPr>
        <p:spPr/>
        <p:txBody>
          <a:bodyPr/>
          <a:lstStyle/>
          <a:p>
            <a:r>
              <a:rPr lang="zh-CN" altLang="en-US" dirty="0" smtClean="0"/>
              <a:t>多个国家开始了教育信息化竞赛</a:t>
            </a:r>
            <a:endParaRPr lang="zh-CN" altLang="en-US" dirty="0"/>
          </a:p>
        </p:txBody>
      </p:sp>
      <p:sp>
        <p:nvSpPr>
          <p:cNvPr id="2" name="圆角矩形 1"/>
          <p:cNvSpPr/>
          <p:nvPr/>
        </p:nvSpPr>
        <p:spPr bwMode="auto">
          <a:xfrm>
            <a:off x="2029123" y="2290340"/>
            <a:ext cx="978947" cy="1032734"/>
          </a:xfrm>
          <a:prstGeom prst="roundRect">
            <a:avLst>
              <a:gd name="adj" fmla="val 7692"/>
            </a:avLst>
          </a:prstGeom>
          <a:solidFill>
            <a:schemeClr val="accent1"/>
          </a:solidFill>
          <a:ln>
            <a:solidFill>
              <a:schemeClr val="tx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lstStyle/>
          <a:p>
            <a:pPr algn="ctr">
              <a:lnSpc>
                <a:spcPct val="150000"/>
              </a:lnSpc>
              <a:buClr>
                <a:srgbClr val="CC9900"/>
              </a:buClr>
            </a:pPr>
            <a:r>
              <a:rPr lang="zh-CN" altLang="en-US" sz="1050" b="1" dirty="0" smtClean="0">
                <a:solidFill>
                  <a:srgbClr val="FFFFFF"/>
                </a:solidFill>
                <a:latin typeface="微软雅黑" panose="020B0503020204020204" charset="-122"/>
                <a:ea typeface="微软雅黑" panose="020B0503020204020204" charset="-122"/>
              </a:rPr>
              <a:t>弥合</a:t>
            </a:r>
            <a:endParaRPr lang="en-US" altLang="zh-CN" sz="1050" b="1" dirty="0" smtClean="0">
              <a:solidFill>
                <a:srgbClr val="FFFFFF"/>
              </a:solidFill>
              <a:latin typeface="微软雅黑" panose="020B0503020204020204" charset="-122"/>
              <a:ea typeface="微软雅黑" panose="020B0503020204020204" charset="-122"/>
            </a:endParaRPr>
          </a:p>
          <a:p>
            <a:pPr algn="ctr">
              <a:lnSpc>
                <a:spcPct val="150000"/>
              </a:lnSpc>
              <a:buClr>
                <a:srgbClr val="CC9900"/>
              </a:buClr>
            </a:pPr>
            <a:r>
              <a:rPr lang="en-US" altLang="zh-CN" sz="1050" b="1" dirty="0" smtClean="0">
                <a:solidFill>
                  <a:srgbClr val="FFFFFF"/>
                </a:solidFill>
                <a:latin typeface="微软雅黑" panose="020B0503020204020204" charset="-122"/>
                <a:ea typeface="微软雅黑" panose="020B0503020204020204" charset="-122"/>
              </a:rPr>
              <a:t> </a:t>
            </a:r>
            <a:r>
              <a:rPr lang="zh-CN" altLang="en-US" sz="1050" b="1" dirty="0" smtClean="0">
                <a:solidFill>
                  <a:srgbClr val="FFFFFF"/>
                </a:solidFill>
                <a:latin typeface="微软雅黑" panose="020B0503020204020204" charset="-122"/>
                <a:ea typeface="微软雅黑" panose="020B0503020204020204" charset="-122"/>
              </a:rPr>
              <a:t>“数字鸿沟”</a:t>
            </a:r>
            <a:endParaRPr lang="zh-CN" altLang="en-US" sz="1050" b="1" dirty="0" smtClean="0">
              <a:solidFill>
                <a:srgbClr val="FFFFFF"/>
              </a:solidFill>
              <a:latin typeface="微软雅黑" panose="020B0503020204020204" charset="-122"/>
              <a:ea typeface="微软雅黑" panose="020B0503020204020204" charset="-122"/>
            </a:endParaRPr>
          </a:p>
          <a:p>
            <a:pPr algn="ctr">
              <a:lnSpc>
                <a:spcPct val="150000"/>
              </a:lnSpc>
              <a:buClr>
                <a:srgbClr val="CC9900"/>
              </a:buClr>
            </a:pPr>
            <a:r>
              <a:rPr lang="zh-CN" altLang="en-US" sz="1050" b="1" dirty="0" smtClean="0">
                <a:solidFill>
                  <a:srgbClr val="FFFFFF"/>
                </a:solidFill>
                <a:latin typeface="微软雅黑" panose="020B0503020204020204" charset="-122"/>
                <a:ea typeface="微软雅黑" panose="020B0503020204020204" charset="-122"/>
              </a:rPr>
              <a:t>消除</a:t>
            </a:r>
            <a:endParaRPr lang="en-US" altLang="zh-CN" sz="1050" b="1" dirty="0" smtClean="0">
              <a:solidFill>
                <a:srgbClr val="FFFFFF"/>
              </a:solidFill>
              <a:latin typeface="微软雅黑" panose="020B0503020204020204" charset="-122"/>
              <a:ea typeface="微软雅黑" panose="020B0503020204020204" charset="-122"/>
            </a:endParaRPr>
          </a:p>
          <a:p>
            <a:pPr algn="ctr">
              <a:lnSpc>
                <a:spcPct val="150000"/>
              </a:lnSpc>
              <a:buClr>
                <a:srgbClr val="CC9900"/>
              </a:buClr>
            </a:pPr>
            <a:r>
              <a:rPr lang="zh-CN" altLang="en-US" sz="1050" b="1" dirty="0" smtClean="0">
                <a:solidFill>
                  <a:srgbClr val="FFFFFF"/>
                </a:solidFill>
                <a:latin typeface="微软雅黑" panose="020B0503020204020204" charset="-122"/>
                <a:ea typeface="微软雅黑" panose="020B0503020204020204" charset="-122"/>
              </a:rPr>
              <a:t>“信息孤岛”</a:t>
            </a:r>
            <a:endParaRPr lang="zh-CN" altLang="en-US" sz="900" b="1" dirty="0" smtClean="0">
              <a:solidFill>
                <a:srgbClr val="FFFFFF"/>
              </a:solidFill>
              <a:latin typeface="微软雅黑" panose="020B0503020204020204" charset="-122"/>
              <a:ea typeface="微软雅黑" panose="020B0503020204020204" charset="-122"/>
            </a:endParaRPr>
          </a:p>
        </p:txBody>
      </p:sp>
      <p:sp>
        <p:nvSpPr>
          <p:cNvPr id="3" name="任意多边形 2"/>
          <p:cNvSpPr/>
          <p:nvPr/>
        </p:nvSpPr>
        <p:spPr bwMode="auto">
          <a:xfrm rot="5400000">
            <a:off x="2728645" y="2624100"/>
            <a:ext cx="1092545" cy="2575263"/>
          </a:xfrm>
          <a:custGeom>
            <a:avLst/>
            <a:gdLst>
              <a:gd name="connsiteX0" fmla="*/ 0 w 1473798"/>
              <a:gd name="connsiteY0" fmla="*/ 0 h 989703"/>
              <a:gd name="connsiteX1" fmla="*/ 0 w 1473798"/>
              <a:gd name="connsiteY1" fmla="*/ 989703 h 989703"/>
              <a:gd name="connsiteX2" fmla="*/ 1473798 w 1473798"/>
              <a:gd name="connsiteY2" fmla="*/ 989703 h 989703"/>
              <a:gd name="connsiteX3" fmla="*/ 1473798 w 1473798"/>
              <a:gd name="connsiteY3" fmla="*/ 989703 h 989703"/>
            </a:gdLst>
            <a:ahLst/>
            <a:cxnLst>
              <a:cxn ang="0">
                <a:pos x="connsiteX0" y="connsiteY0"/>
              </a:cxn>
              <a:cxn ang="0">
                <a:pos x="connsiteX1" y="connsiteY1"/>
              </a:cxn>
              <a:cxn ang="0">
                <a:pos x="connsiteX2" y="connsiteY2"/>
              </a:cxn>
              <a:cxn ang="0">
                <a:pos x="connsiteX3" y="connsiteY3"/>
              </a:cxn>
            </a:cxnLst>
            <a:rect l="l" t="t" r="r" b="b"/>
            <a:pathLst>
              <a:path w="1473798" h="989703">
                <a:moveTo>
                  <a:pt x="0" y="0"/>
                </a:moveTo>
                <a:lnTo>
                  <a:pt x="0" y="989703"/>
                </a:lnTo>
                <a:lnTo>
                  <a:pt x="1473798" y="989703"/>
                </a:lnTo>
                <a:lnTo>
                  <a:pt x="1473798" y="989703"/>
                </a:lnTo>
              </a:path>
            </a:pathLst>
          </a:custGeom>
          <a:noFill/>
          <a:ln w="12700">
            <a:solidFill>
              <a:schemeClr val="tx1"/>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4" name="任意多边形 3"/>
          <p:cNvSpPr/>
          <p:nvPr/>
        </p:nvSpPr>
        <p:spPr bwMode="auto">
          <a:xfrm>
            <a:off x="3091642" y="854189"/>
            <a:ext cx="1473798" cy="2455625"/>
          </a:xfrm>
          <a:custGeom>
            <a:avLst/>
            <a:gdLst>
              <a:gd name="connsiteX0" fmla="*/ 0 w 1473798"/>
              <a:gd name="connsiteY0" fmla="*/ 0 h 989703"/>
              <a:gd name="connsiteX1" fmla="*/ 0 w 1473798"/>
              <a:gd name="connsiteY1" fmla="*/ 989703 h 989703"/>
              <a:gd name="connsiteX2" fmla="*/ 1473798 w 1473798"/>
              <a:gd name="connsiteY2" fmla="*/ 989703 h 989703"/>
              <a:gd name="connsiteX3" fmla="*/ 1473798 w 1473798"/>
              <a:gd name="connsiteY3" fmla="*/ 989703 h 989703"/>
            </a:gdLst>
            <a:ahLst/>
            <a:cxnLst>
              <a:cxn ang="0">
                <a:pos x="connsiteX0" y="connsiteY0"/>
              </a:cxn>
              <a:cxn ang="0">
                <a:pos x="connsiteX1" y="connsiteY1"/>
              </a:cxn>
              <a:cxn ang="0">
                <a:pos x="connsiteX2" y="connsiteY2"/>
              </a:cxn>
              <a:cxn ang="0">
                <a:pos x="connsiteX3" y="connsiteY3"/>
              </a:cxn>
            </a:cxnLst>
            <a:rect l="l" t="t" r="r" b="b"/>
            <a:pathLst>
              <a:path w="1473798" h="989703">
                <a:moveTo>
                  <a:pt x="0" y="0"/>
                </a:moveTo>
                <a:lnTo>
                  <a:pt x="0" y="989703"/>
                </a:lnTo>
                <a:lnTo>
                  <a:pt x="1473798" y="989703"/>
                </a:lnTo>
                <a:lnTo>
                  <a:pt x="1473798" y="989703"/>
                </a:lnTo>
              </a:path>
            </a:pathLst>
          </a:custGeom>
          <a:noFill/>
          <a:ln w="12700">
            <a:solidFill>
              <a:schemeClr val="tx1"/>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5" name="任意多边形 4"/>
          <p:cNvSpPr/>
          <p:nvPr/>
        </p:nvSpPr>
        <p:spPr bwMode="auto">
          <a:xfrm rot="16200000">
            <a:off x="1038502" y="268815"/>
            <a:ext cx="1413967" cy="2584714"/>
          </a:xfrm>
          <a:custGeom>
            <a:avLst/>
            <a:gdLst>
              <a:gd name="connsiteX0" fmla="*/ 0 w 1473798"/>
              <a:gd name="connsiteY0" fmla="*/ 0 h 989703"/>
              <a:gd name="connsiteX1" fmla="*/ 0 w 1473798"/>
              <a:gd name="connsiteY1" fmla="*/ 989703 h 989703"/>
              <a:gd name="connsiteX2" fmla="*/ 1473798 w 1473798"/>
              <a:gd name="connsiteY2" fmla="*/ 989703 h 989703"/>
              <a:gd name="connsiteX3" fmla="*/ 1473798 w 1473798"/>
              <a:gd name="connsiteY3" fmla="*/ 989703 h 989703"/>
            </a:gdLst>
            <a:ahLst/>
            <a:cxnLst>
              <a:cxn ang="0">
                <a:pos x="connsiteX0" y="connsiteY0"/>
              </a:cxn>
              <a:cxn ang="0">
                <a:pos x="connsiteX1" y="connsiteY1"/>
              </a:cxn>
              <a:cxn ang="0">
                <a:pos x="connsiteX2" y="connsiteY2"/>
              </a:cxn>
              <a:cxn ang="0">
                <a:pos x="connsiteX3" y="connsiteY3"/>
              </a:cxn>
            </a:cxnLst>
            <a:rect l="l" t="t" r="r" b="b"/>
            <a:pathLst>
              <a:path w="1473798" h="989703">
                <a:moveTo>
                  <a:pt x="0" y="0"/>
                </a:moveTo>
                <a:lnTo>
                  <a:pt x="0" y="989703"/>
                </a:lnTo>
                <a:lnTo>
                  <a:pt x="1473798" y="989703"/>
                </a:lnTo>
                <a:lnTo>
                  <a:pt x="1473798" y="989703"/>
                </a:lnTo>
              </a:path>
            </a:pathLst>
          </a:custGeom>
          <a:noFill/>
          <a:ln w="12700">
            <a:solidFill>
              <a:schemeClr val="tx1"/>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solidFill>
                <a:srgbClr val="000000"/>
              </a:solidFill>
              <a:latin typeface="微软雅黑" panose="020B0503020204020204" charset="-122"/>
              <a:ea typeface="微软雅黑" panose="020B0503020204020204" charset="-122"/>
            </a:endParaRPr>
          </a:p>
        </p:txBody>
      </p:sp>
      <p:sp>
        <p:nvSpPr>
          <p:cNvPr id="6" name="任意多边形 5"/>
          <p:cNvSpPr/>
          <p:nvPr/>
        </p:nvSpPr>
        <p:spPr bwMode="auto">
          <a:xfrm rot="10800000">
            <a:off x="463886" y="2321955"/>
            <a:ext cx="1484812" cy="2146802"/>
          </a:xfrm>
          <a:custGeom>
            <a:avLst/>
            <a:gdLst>
              <a:gd name="connsiteX0" fmla="*/ 0 w 1473798"/>
              <a:gd name="connsiteY0" fmla="*/ 0 h 989703"/>
              <a:gd name="connsiteX1" fmla="*/ 0 w 1473798"/>
              <a:gd name="connsiteY1" fmla="*/ 989703 h 989703"/>
              <a:gd name="connsiteX2" fmla="*/ 1473798 w 1473798"/>
              <a:gd name="connsiteY2" fmla="*/ 989703 h 989703"/>
              <a:gd name="connsiteX3" fmla="*/ 1473798 w 1473798"/>
              <a:gd name="connsiteY3" fmla="*/ 989703 h 989703"/>
            </a:gdLst>
            <a:ahLst/>
            <a:cxnLst>
              <a:cxn ang="0">
                <a:pos x="connsiteX0" y="connsiteY0"/>
              </a:cxn>
              <a:cxn ang="0">
                <a:pos x="connsiteX1" y="connsiteY1"/>
              </a:cxn>
              <a:cxn ang="0">
                <a:pos x="connsiteX2" y="connsiteY2"/>
              </a:cxn>
              <a:cxn ang="0">
                <a:pos x="connsiteX3" y="connsiteY3"/>
              </a:cxn>
            </a:cxnLst>
            <a:rect l="l" t="t" r="r" b="b"/>
            <a:pathLst>
              <a:path w="1473798" h="989703">
                <a:moveTo>
                  <a:pt x="0" y="0"/>
                </a:moveTo>
                <a:lnTo>
                  <a:pt x="0" y="989703"/>
                </a:lnTo>
                <a:lnTo>
                  <a:pt x="1473798" y="989703"/>
                </a:lnTo>
                <a:lnTo>
                  <a:pt x="1473798" y="989703"/>
                </a:lnTo>
              </a:path>
            </a:pathLst>
          </a:custGeom>
          <a:noFill/>
          <a:ln w="12700">
            <a:solidFill>
              <a:schemeClr val="tx1"/>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solidFill>
                <a:srgbClr val="000000"/>
              </a:solidFill>
              <a:latin typeface="微软雅黑" panose="020B0503020204020204" charset="-122"/>
              <a:ea typeface="微软雅黑" panose="020B0503020204020204" charset="-122"/>
            </a:endParaRPr>
          </a:p>
        </p:txBody>
      </p:sp>
      <p:pic>
        <p:nvPicPr>
          <p:cNvPr id="7" name="Picture 2" descr="美国高等教育信息化发展及其启示"/>
          <p:cNvPicPr>
            <a:picLocks noChangeAspect="1" noChangeArrowheads="1"/>
          </p:cNvPicPr>
          <p:nvPr/>
        </p:nvPicPr>
        <p:blipFill>
          <a:blip r:embed="rId1" cstate="print"/>
          <a:srcRect/>
          <a:stretch>
            <a:fillRect/>
          </a:stretch>
        </p:blipFill>
        <p:spPr bwMode="auto">
          <a:xfrm>
            <a:off x="1344911" y="2361603"/>
            <a:ext cx="528994" cy="315373"/>
          </a:xfrm>
          <a:prstGeom prst="rect">
            <a:avLst/>
          </a:prstGeom>
          <a:noFill/>
        </p:spPr>
      </p:pic>
      <p:pic>
        <p:nvPicPr>
          <p:cNvPr id="8" name="Picture 4" descr="英国：立法促进教育信息化建设"/>
          <p:cNvPicPr>
            <a:picLocks noChangeAspect="1" noChangeArrowheads="1"/>
          </p:cNvPicPr>
          <p:nvPr/>
        </p:nvPicPr>
        <p:blipFill>
          <a:blip r:embed="rId2" cstate="print"/>
          <a:srcRect/>
          <a:stretch>
            <a:fillRect/>
          </a:stretch>
        </p:blipFill>
        <p:spPr bwMode="auto">
          <a:xfrm>
            <a:off x="3141438" y="2925617"/>
            <a:ext cx="528994" cy="315373"/>
          </a:xfrm>
          <a:prstGeom prst="rect">
            <a:avLst/>
          </a:prstGeom>
          <a:noFill/>
        </p:spPr>
      </p:pic>
      <p:pic>
        <p:nvPicPr>
          <p:cNvPr id="9" name="Picture 6" descr="韩国：高等教育信息化发展近况及其启示"/>
          <p:cNvPicPr>
            <a:picLocks noChangeAspect="1" noChangeArrowheads="1"/>
          </p:cNvPicPr>
          <p:nvPr/>
        </p:nvPicPr>
        <p:blipFill>
          <a:blip r:embed="rId3" cstate="print"/>
          <a:srcRect/>
          <a:stretch>
            <a:fillRect/>
          </a:stretch>
        </p:blipFill>
        <p:spPr bwMode="auto">
          <a:xfrm>
            <a:off x="2010651" y="3414510"/>
            <a:ext cx="528994" cy="359140"/>
          </a:xfrm>
          <a:prstGeom prst="rect">
            <a:avLst/>
          </a:prstGeom>
          <a:noFill/>
        </p:spPr>
      </p:pic>
      <p:pic>
        <p:nvPicPr>
          <p:cNvPr id="10" name="Picture 10" descr="http://www.jkarmy.com/ecshop/images/upload/Image/20085224244727_2(2).jpg"/>
          <p:cNvPicPr preferRelativeResize="0">
            <a:picLocks noChangeArrowheads="1"/>
          </p:cNvPicPr>
          <p:nvPr/>
        </p:nvPicPr>
        <p:blipFill>
          <a:blip r:embed="rId4" cstate="print"/>
          <a:srcRect/>
          <a:stretch>
            <a:fillRect/>
          </a:stretch>
        </p:blipFill>
        <p:spPr bwMode="auto">
          <a:xfrm>
            <a:off x="2450156" y="1890907"/>
            <a:ext cx="528995" cy="315373"/>
          </a:xfrm>
          <a:prstGeom prst="rect">
            <a:avLst/>
          </a:prstGeom>
          <a:noFill/>
        </p:spPr>
      </p:pic>
      <p:sp>
        <p:nvSpPr>
          <p:cNvPr id="12" name="矩形 11"/>
          <p:cNvSpPr/>
          <p:nvPr/>
        </p:nvSpPr>
        <p:spPr>
          <a:xfrm>
            <a:off x="323528" y="3102282"/>
            <a:ext cx="1624406" cy="1384995"/>
          </a:xfrm>
          <a:prstGeom prst="rect">
            <a:avLst/>
          </a:prstGeom>
        </p:spPr>
        <p:txBody>
          <a:bodyPr wrap="square">
            <a:spAutoFit/>
          </a:bodyPr>
          <a:lstStyle/>
          <a:p>
            <a:pPr defTabSz="685165" fontAlgn="auto">
              <a:spcBef>
                <a:spcPts val="0"/>
              </a:spcBef>
              <a:spcAft>
                <a:spcPts val="0"/>
              </a:spcAft>
              <a:buFont typeface="Wingdings" panose="05000000000000000000" pitchFamily="2" charset="2"/>
              <a:buChar char="u"/>
              <a:defRPr/>
            </a:pPr>
            <a:r>
              <a:rPr lang="en-US" altLang="zh-CN" sz="1200" dirty="0" smtClean="0">
                <a:solidFill>
                  <a:srgbClr val="000000"/>
                </a:solidFill>
                <a:latin typeface="微软雅黑" panose="020B0503020204020204" charset="-122"/>
                <a:ea typeface="微软雅黑" panose="020B0503020204020204" charset="-122"/>
              </a:rPr>
              <a:t>2000</a:t>
            </a:r>
            <a:r>
              <a:rPr lang="zh-CN" altLang="en-US" sz="1200" dirty="0" smtClean="0">
                <a:solidFill>
                  <a:srgbClr val="000000"/>
                </a:solidFill>
                <a:latin typeface="微软雅黑" panose="020B0503020204020204" charset="-122"/>
                <a:ea typeface="微软雅黑" panose="020B0503020204020204" charset="-122"/>
              </a:rPr>
              <a:t>年， “国家教育技术计划”，信息高速公路；</a:t>
            </a:r>
            <a:endParaRPr lang="en-US" altLang="zh-CN" sz="1200" dirty="0" smtClean="0">
              <a:solidFill>
                <a:srgbClr val="000000"/>
              </a:solidFill>
              <a:latin typeface="微软雅黑" panose="020B0503020204020204" charset="-122"/>
              <a:ea typeface="微软雅黑" panose="020B0503020204020204" charset="-122"/>
            </a:endParaRPr>
          </a:p>
          <a:p>
            <a:pPr defTabSz="685165" fontAlgn="auto">
              <a:spcBef>
                <a:spcPts val="0"/>
              </a:spcBef>
              <a:spcAft>
                <a:spcPts val="0"/>
              </a:spcAft>
              <a:buFont typeface="Wingdings" panose="05000000000000000000" pitchFamily="2" charset="2"/>
              <a:buChar char="u"/>
              <a:defRPr/>
            </a:pPr>
            <a:r>
              <a:rPr lang="en-US" altLang="zh-CN" sz="1200" dirty="0" smtClean="0">
                <a:solidFill>
                  <a:srgbClr val="000000"/>
                </a:solidFill>
                <a:latin typeface="微软雅黑" panose="020B0503020204020204" charset="-122"/>
                <a:ea typeface="微软雅黑" panose="020B0503020204020204" charset="-122"/>
              </a:rPr>
              <a:t>2010</a:t>
            </a:r>
            <a:r>
              <a:rPr lang="zh-CN" altLang="en-US" sz="1200" dirty="0" smtClean="0">
                <a:solidFill>
                  <a:srgbClr val="000000"/>
                </a:solidFill>
                <a:latin typeface="微软雅黑" panose="020B0503020204020204" charset="-122"/>
                <a:ea typeface="微软雅黑" panose="020B0503020204020204" charset="-122"/>
              </a:rPr>
              <a:t>年，新一轮“国家教育技术计划”，实现信息技术支持的学习</a:t>
            </a:r>
            <a:endParaRPr lang="zh-CN" altLang="en-US" sz="1200" dirty="0">
              <a:solidFill>
                <a:srgbClr val="000000"/>
              </a:solidFill>
              <a:latin typeface="微软雅黑" panose="020B0503020204020204" charset="-122"/>
              <a:ea typeface="微软雅黑" panose="020B0503020204020204" charset="-122"/>
            </a:endParaRPr>
          </a:p>
        </p:txBody>
      </p:sp>
      <p:sp>
        <p:nvSpPr>
          <p:cNvPr id="13" name="矩形 12"/>
          <p:cNvSpPr/>
          <p:nvPr/>
        </p:nvSpPr>
        <p:spPr>
          <a:xfrm>
            <a:off x="343702" y="869385"/>
            <a:ext cx="2678653" cy="1015663"/>
          </a:xfrm>
          <a:prstGeom prst="rect">
            <a:avLst/>
          </a:prstGeom>
        </p:spPr>
        <p:txBody>
          <a:bodyPr wrap="square">
            <a:spAutoFit/>
          </a:bodyPr>
          <a:lstStyle/>
          <a:p>
            <a:pPr defTabSz="685165" fontAlgn="auto">
              <a:spcBef>
                <a:spcPts val="0"/>
              </a:spcBef>
              <a:spcAft>
                <a:spcPts val="0"/>
              </a:spcAft>
              <a:buFont typeface="Wingdings" panose="05000000000000000000" pitchFamily="2" charset="2"/>
              <a:buChar char="u"/>
              <a:defRPr/>
            </a:pPr>
            <a:r>
              <a:rPr lang="en-US" altLang="zh-CN" sz="1200" dirty="0" smtClean="0">
                <a:solidFill>
                  <a:srgbClr val="000000"/>
                </a:solidFill>
                <a:latin typeface="微软雅黑" panose="020B0503020204020204" charset="-122"/>
                <a:ea typeface="微软雅黑" panose="020B0503020204020204" charset="-122"/>
              </a:rPr>
              <a:t>2008</a:t>
            </a:r>
            <a:r>
              <a:rPr lang="zh-CN" altLang="en-US" sz="1200" dirty="0" smtClean="0">
                <a:solidFill>
                  <a:srgbClr val="000000"/>
                </a:solidFill>
                <a:latin typeface="微软雅黑" panose="020B0503020204020204" charset="-122"/>
                <a:ea typeface="微软雅黑" panose="020B0503020204020204" charset="-122"/>
              </a:rPr>
              <a:t>，教育电子政务“金教工程”；</a:t>
            </a:r>
            <a:endParaRPr lang="en-US" altLang="zh-CN" sz="1200" dirty="0" smtClean="0">
              <a:solidFill>
                <a:srgbClr val="000000"/>
              </a:solidFill>
              <a:latin typeface="微软雅黑" panose="020B0503020204020204" charset="-122"/>
              <a:ea typeface="微软雅黑" panose="020B0503020204020204" charset="-122"/>
            </a:endParaRPr>
          </a:p>
          <a:p>
            <a:pPr defTabSz="685165" fontAlgn="auto">
              <a:spcBef>
                <a:spcPts val="0"/>
              </a:spcBef>
              <a:spcAft>
                <a:spcPts val="0"/>
              </a:spcAft>
              <a:buFont typeface="Wingdings" panose="05000000000000000000" pitchFamily="2" charset="2"/>
              <a:buChar char="u"/>
              <a:defRPr/>
            </a:pPr>
            <a:r>
              <a:rPr lang="en-US" altLang="zh-CN" sz="1200" dirty="0" smtClean="0">
                <a:solidFill>
                  <a:srgbClr val="000000"/>
                </a:solidFill>
                <a:latin typeface="微软雅黑" panose="020B0503020204020204" charset="-122"/>
                <a:ea typeface="微软雅黑" panose="020B0503020204020204" charset="-122"/>
              </a:rPr>
              <a:t>2012</a:t>
            </a:r>
            <a:r>
              <a:rPr lang="zh-CN" altLang="en-US" sz="1200" dirty="0" smtClean="0">
                <a:solidFill>
                  <a:srgbClr val="000000"/>
                </a:solidFill>
                <a:latin typeface="微软雅黑" panose="020B0503020204020204" charset="-122"/>
                <a:ea typeface="微软雅黑" panose="020B0503020204020204" charset="-122"/>
              </a:rPr>
              <a:t>，</a:t>
            </a:r>
            <a:r>
              <a:rPr lang="en-US" altLang="zh-CN" sz="1200" dirty="0" smtClean="0">
                <a:solidFill>
                  <a:srgbClr val="000000"/>
                </a:solidFill>
                <a:latin typeface="微软雅黑" panose="020B0503020204020204" charset="-122"/>
                <a:ea typeface="微软雅黑" panose="020B0503020204020204" charset="-122"/>
              </a:rPr>
              <a:t>《</a:t>
            </a:r>
            <a:r>
              <a:rPr lang="zh-CN" altLang="en-US" sz="1200" dirty="0" smtClean="0">
                <a:solidFill>
                  <a:srgbClr val="000000"/>
                </a:solidFill>
                <a:latin typeface="微软雅黑" panose="020B0503020204020204" charset="-122"/>
                <a:ea typeface="微软雅黑" panose="020B0503020204020204" charset="-122"/>
              </a:rPr>
              <a:t>教育信息化十年发展规划</a:t>
            </a:r>
            <a:r>
              <a:rPr lang="en-US" altLang="zh-CN" sz="1200" dirty="0" smtClean="0">
                <a:solidFill>
                  <a:srgbClr val="000000"/>
                </a:solidFill>
                <a:latin typeface="微软雅黑" panose="020B0503020204020204" charset="-122"/>
                <a:ea typeface="微软雅黑" panose="020B0503020204020204" charset="-122"/>
              </a:rPr>
              <a:t>》</a:t>
            </a:r>
            <a:r>
              <a:rPr lang="zh-CN" altLang="en-US" sz="1200" dirty="0" smtClean="0">
                <a:solidFill>
                  <a:srgbClr val="000000"/>
                </a:solidFill>
                <a:latin typeface="微软雅黑" panose="020B0503020204020204" charset="-122"/>
                <a:ea typeface="微软雅黑" panose="020B0503020204020204" charset="-122"/>
              </a:rPr>
              <a:t>：学习型社会；公平教育</a:t>
            </a:r>
            <a:r>
              <a:rPr lang="en-US" altLang="zh-CN" sz="1200" dirty="0" smtClean="0">
                <a:solidFill>
                  <a:srgbClr val="000000"/>
                </a:solidFill>
                <a:latin typeface="微软雅黑" panose="020B0503020204020204" charset="-122"/>
                <a:ea typeface="微软雅黑" panose="020B0503020204020204" charset="-122"/>
              </a:rPr>
              <a:t>, </a:t>
            </a:r>
            <a:r>
              <a:rPr lang="zh-CN" altLang="en-US" sz="1200" dirty="0" smtClean="0">
                <a:solidFill>
                  <a:srgbClr val="000000"/>
                </a:solidFill>
                <a:latin typeface="微软雅黑" panose="020B0503020204020204" charset="-122"/>
                <a:ea typeface="微软雅黑" panose="020B0503020204020204" charset="-122"/>
              </a:rPr>
              <a:t>优质教育</a:t>
            </a:r>
            <a:r>
              <a:rPr lang="en-US" altLang="zh-CN" sz="1200" dirty="0" smtClean="0">
                <a:solidFill>
                  <a:srgbClr val="000000"/>
                </a:solidFill>
                <a:latin typeface="微软雅黑" panose="020B0503020204020204" charset="-122"/>
                <a:ea typeface="微软雅黑" panose="020B0503020204020204" charset="-122"/>
              </a:rPr>
              <a:t>, </a:t>
            </a:r>
            <a:r>
              <a:rPr lang="zh-CN" altLang="en-US" sz="1200" dirty="0" smtClean="0">
                <a:solidFill>
                  <a:srgbClr val="000000"/>
                </a:solidFill>
                <a:latin typeface="微软雅黑" panose="020B0503020204020204" charset="-122"/>
                <a:ea typeface="微软雅黑" panose="020B0503020204020204" charset="-122"/>
              </a:rPr>
              <a:t>终身教育；加快教育信息化基础设施建设；</a:t>
            </a:r>
            <a:endParaRPr lang="zh-CN" altLang="en-US" sz="1200" dirty="0" smtClean="0">
              <a:solidFill>
                <a:srgbClr val="000000"/>
              </a:solidFill>
              <a:latin typeface="微软雅黑" panose="020B0503020204020204" charset="-122"/>
              <a:ea typeface="微软雅黑" panose="020B0503020204020204" charset="-122"/>
            </a:endParaRPr>
          </a:p>
        </p:txBody>
      </p:sp>
      <p:sp>
        <p:nvSpPr>
          <p:cNvPr id="14" name="矩形 13"/>
          <p:cNvSpPr/>
          <p:nvPr/>
        </p:nvSpPr>
        <p:spPr>
          <a:xfrm>
            <a:off x="3142539" y="844400"/>
            <a:ext cx="1527588" cy="1754326"/>
          </a:xfrm>
          <a:prstGeom prst="rect">
            <a:avLst/>
          </a:prstGeom>
        </p:spPr>
        <p:txBody>
          <a:bodyPr wrap="square">
            <a:spAutoFit/>
          </a:bodyPr>
          <a:lstStyle/>
          <a:p>
            <a:pPr defTabSz="685165" fontAlgn="auto">
              <a:spcBef>
                <a:spcPts val="0"/>
              </a:spcBef>
              <a:spcAft>
                <a:spcPts val="0"/>
              </a:spcAft>
              <a:buFont typeface="Wingdings" panose="05000000000000000000" pitchFamily="2" charset="2"/>
              <a:buChar char="u"/>
              <a:defRPr/>
            </a:pPr>
            <a:r>
              <a:rPr lang="en-US" altLang="zh-CN" sz="1200" dirty="0" smtClean="0">
                <a:solidFill>
                  <a:srgbClr val="000000"/>
                </a:solidFill>
                <a:latin typeface="微软雅黑" panose="020B0503020204020204" charset="-122"/>
                <a:ea typeface="微软雅黑" panose="020B0503020204020204" charset="-122"/>
              </a:rPr>
              <a:t>2005</a:t>
            </a:r>
            <a:r>
              <a:rPr lang="zh-CN" altLang="en-US" sz="1200" dirty="0" smtClean="0">
                <a:solidFill>
                  <a:srgbClr val="000000"/>
                </a:solidFill>
                <a:latin typeface="微软雅黑" panose="020B0503020204020204" charset="-122"/>
                <a:ea typeface="微软雅黑" panose="020B0503020204020204" charset="-122"/>
              </a:rPr>
              <a:t>年</a:t>
            </a:r>
            <a:r>
              <a:rPr lang="en-US" altLang="zh-CN" sz="1200" dirty="0" smtClean="0">
                <a:solidFill>
                  <a:srgbClr val="000000"/>
                </a:solidFill>
                <a:latin typeface="微软雅黑" panose="020B0503020204020204" charset="-122"/>
                <a:ea typeface="微软雅黑" panose="020B0503020204020204" charset="-122"/>
              </a:rPr>
              <a:t> </a:t>
            </a:r>
            <a:r>
              <a:rPr lang="zh-CN" altLang="en-US" sz="1200" dirty="0" smtClean="0">
                <a:solidFill>
                  <a:srgbClr val="000000"/>
                </a:solidFill>
                <a:latin typeface="微软雅黑" panose="020B0503020204020204" charset="-122"/>
                <a:ea typeface="微软雅黑" panose="020B0503020204020204" charset="-122"/>
              </a:rPr>
              <a:t>“</a:t>
            </a:r>
            <a:r>
              <a:rPr lang="en-US" altLang="zh-CN" sz="1200" dirty="0" smtClean="0">
                <a:solidFill>
                  <a:srgbClr val="000000"/>
                </a:solidFill>
                <a:latin typeface="微软雅黑" panose="020B0503020204020204" charset="-122"/>
                <a:ea typeface="微软雅黑" panose="020B0503020204020204" charset="-122"/>
              </a:rPr>
              <a:t>e </a:t>
            </a:r>
            <a:r>
              <a:rPr lang="zh-CN" altLang="en-US" sz="1200" dirty="0" smtClean="0">
                <a:solidFill>
                  <a:srgbClr val="000000"/>
                </a:solidFill>
                <a:latin typeface="微软雅黑" panose="020B0503020204020204" charset="-122"/>
                <a:ea typeface="微软雅黑" panose="020B0503020204020204" charset="-122"/>
              </a:rPr>
              <a:t>战略”：利用信息转变儿童学习与服务形式”</a:t>
            </a:r>
            <a:r>
              <a:rPr lang="en-US" altLang="zh-CN" sz="1200" dirty="0" smtClean="0">
                <a:solidFill>
                  <a:srgbClr val="000000"/>
                </a:solidFill>
                <a:latin typeface="微软雅黑" panose="020B0503020204020204" charset="-122"/>
                <a:ea typeface="微软雅黑" panose="020B0503020204020204" charset="-122"/>
              </a:rPr>
              <a:t> </a:t>
            </a:r>
            <a:r>
              <a:rPr lang="zh-CN" altLang="en-US" sz="1200" dirty="0" smtClean="0">
                <a:solidFill>
                  <a:srgbClr val="000000"/>
                </a:solidFill>
                <a:latin typeface="微软雅黑" panose="020B0503020204020204" charset="-122"/>
                <a:ea typeface="微软雅黑" panose="020B0503020204020204" charset="-122"/>
              </a:rPr>
              <a:t>；</a:t>
            </a:r>
            <a:endParaRPr lang="en-US" altLang="zh-CN" sz="1200" dirty="0" smtClean="0">
              <a:solidFill>
                <a:srgbClr val="000000"/>
              </a:solidFill>
              <a:latin typeface="微软雅黑" panose="020B0503020204020204" charset="-122"/>
              <a:ea typeface="微软雅黑" panose="020B0503020204020204" charset="-122"/>
            </a:endParaRPr>
          </a:p>
          <a:p>
            <a:pPr defTabSz="685165" fontAlgn="auto">
              <a:spcBef>
                <a:spcPts val="0"/>
              </a:spcBef>
              <a:spcAft>
                <a:spcPts val="0"/>
              </a:spcAft>
              <a:buFont typeface="Wingdings" panose="05000000000000000000" pitchFamily="2" charset="2"/>
              <a:buChar char="u"/>
              <a:defRPr/>
            </a:pPr>
            <a:r>
              <a:rPr lang="en-US" altLang="zh-CN" sz="1200" dirty="0" smtClean="0">
                <a:solidFill>
                  <a:srgbClr val="000000"/>
                </a:solidFill>
                <a:latin typeface="微软雅黑" panose="020B0503020204020204" charset="-122"/>
                <a:ea typeface="微软雅黑" panose="020B0503020204020204" charset="-122"/>
              </a:rPr>
              <a:t>2008</a:t>
            </a:r>
            <a:r>
              <a:rPr lang="zh-CN" altLang="en-US" sz="1200" dirty="0" smtClean="0">
                <a:solidFill>
                  <a:srgbClr val="000000"/>
                </a:solidFill>
                <a:latin typeface="微软雅黑" panose="020B0503020204020204" charset="-122"/>
                <a:ea typeface="微软雅黑" panose="020B0503020204020204" charset="-122"/>
              </a:rPr>
              <a:t>年，教育传播和技术署（</a:t>
            </a:r>
            <a:r>
              <a:rPr lang="en-US" altLang="zh-CN" sz="1200" dirty="0" smtClean="0">
                <a:solidFill>
                  <a:srgbClr val="000000"/>
                </a:solidFill>
                <a:latin typeface="微软雅黑" panose="020B0503020204020204" charset="-122"/>
                <a:ea typeface="微软雅黑" panose="020B0503020204020204" charset="-122"/>
              </a:rPr>
              <a:t>BECTA</a:t>
            </a:r>
            <a:r>
              <a:rPr lang="zh-CN" altLang="en-US" sz="1200" dirty="0" smtClean="0">
                <a:solidFill>
                  <a:srgbClr val="000000"/>
                </a:solidFill>
                <a:latin typeface="微软雅黑" panose="020B0503020204020204" charset="-122"/>
                <a:ea typeface="微软雅黑" panose="020B0503020204020204" charset="-122"/>
              </a:rPr>
              <a:t>）启动 “下一代学习运动”</a:t>
            </a:r>
            <a:r>
              <a:rPr lang="en-US" altLang="zh-CN" sz="1200" dirty="0" smtClean="0">
                <a:solidFill>
                  <a:srgbClr val="000000"/>
                </a:solidFill>
                <a:latin typeface="微软雅黑" panose="020B0503020204020204" charset="-122"/>
                <a:ea typeface="微软雅黑" panose="020B0503020204020204" charset="-122"/>
              </a:rPr>
              <a:t>(2008-2014)</a:t>
            </a:r>
            <a:endParaRPr lang="zh-CN" altLang="en-US" sz="1200" dirty="0">
              <a:solidFill>
                <a:srgbClr val="000000"/>
              </a:solidFill>
              <a:latin typeface="微软雅黑" panose="020B0503020204020204" charset="-122"/>
              <a:ea typeface="微软雅黑" panose="020B0503020204020204" charset="-122"/>
            </a:endParaRPr>
          </a:p>
        </p:txBody>
      </p:sp>
      <p:sp>
        <p:nvSpPr>
          <p:cNvPr id="15" name="矩形 14"/>
          <p:cNvSpPr/>
          <p:nvPr/>
        </p:nvSpPr>
        <p:spPr>
          <a:xfrm>
            <a:off x="2460414" y="3623020"/>
            <a:ext cx="2170176" cy="830997"/>
          </a:xfrm>
          <a:prstGeom prst="rect">
            <a:avLst/>
          </a:prstGeom>
        </p:spPr>
        <p:txBody>
          <a:bodyPr wrap="square">
            <a:spAutoFit/>
          </a:bodyPr>
          <a:lstStyle/>
          <a:p>
            <a:pPr>
              <a:buFont typeface="Wingdings" panose="05000000000000000000" pitchFamily="2" charset="2"/>
              <a:buChar char="u"/>
            </a:pPr>
            <a:r>
              <a:rPr lang="en-US" altLang="zh-CN" sz="1200" dirty="0" smtClean="0">
                <a:solidFill>
                  <a:srgbClr val="000000"/>
                </a:solidFill>
                <a:latin typeface="微软雅黑" panose="020B0503020204020204" charset="-122"/>
                <a:ea typeface="微软雅黑" panose="020B0503020204020204" charset="-122"/>
              </a:rPr>
              <a:t>1996</a:t>
            </a:r>
            <a:r>
              <a:rPr lang="zh-CN" altLang="en-US" sz="1200" dirty="0" smtClean="0">
                <a:solidFill>
                  <a:srgbClr val="000000"/>
                </a:solidFill>
                <a:latin typeface="微软雅黑" panose="020B0503020204020204" charset="-122"/>
                <a:ea typeface="微软雅黑" panose="020B0503020204020204" charset="-122"/>
              </a:rPr>
              <a:t>年，分</a:t>
            </a:r>
            <a:r>
              <a:rPr lang="en-US" altLang="zh-CN" sz="1200" dirty="0" smtClean="0">
                <a:solidFill>
                  <a:srgbClr val="000000"/>
                </a:solidFill>
                <a:latin typeface="微软雅黑" panose="020B0503020204020204" charset="-122"/>
                <a:ea typeface="微软雅黑" panose="020B0503020204020204" charset="-122"/>
              </a:rPr>
              <a:t>3</a:t>
            </a:r>
            <a:r>
              <a:rPr lang="zh-CN" altLang="en-US" sz="1200" dirty="0" smtClean="0">
                <a:solidFill>
                  <a:srgbClr val="000000"/>
                </a:solidFill>
                <a:latin typeface="微软雅黑" panose="020B0503020204020204" charset="-122"/>
                <a:ea typeface="微软雅黑" panose="020B0503020204020204" charset="-122"/>
              </a:rPr>
              <a:t>阶段完成了教育信息化综合计划；</a:t>
            </a:r>
            <a:endParaRPr lang="en-US" altLang="zh-CN" sz="1200" dirty="0" smtClean="0">
              <a:solidFill>
                <a:srgbClr val="000000"/>
              </a:solidFill>
              <a:latin typeface="微软雅黑" panose="020B0503020204020204" charset="-122"/>
              <a:ea typeface="微软雅黑" panose="020B0503020204020204" charset="-122"/>
            </a:endParaRPr>
          </a:p>
          <a:p>
            <a:pPr>
              <a:buFont typeface="Wingdings" panose="05000000000000000000" pitchFamily="2" charset="2"/>
              <a:buChar char="u"/>
            </a:pPr>
            <a:r>
              <a:rPr lang="en-US" altLang="zh-CN" sz="1200" dirty="0" smtClean="0">
                <a:solidFill>
                  <a:srgbClr val="000000"/>
                </a:solidFill>
                <a:latin typeface="微软雅黑" panose="020B0503020204020204" charset="-122"/>
                <a:ea typeface="微软雅黑" panose="020B0503020204020204" charset="-122"/>
              </a:rPr>
              <a:t>2011</a:t>
            </a:r>
            <a:r>
              <a:rPr lang="zh-CN" altLang="en-US" sz="1200" dirty="0" smtClean="0">
                <a:solidFill>
                  <a:srgbClr val="000000"/>
                </a:solidFill>
                <a:latin typeface="微软雅黑" panose="020B0503020204020204" charset="-122"/>
                <a:ea typeface="微软雅黑" panose="020B0503020204020204" charset="-122"/>
              </a:rPr>
              <a:t>年，推出第四阶段教育信息化的综合计划。</a:t>
            </a:r>
            <a:endParaRPr lang="zh-CN" altLang="en-US" sz="1200" dirty="0">
              <a:solidFill>
                <a:srgbClr val="000000"/>
              </a:solidFill>
              <a:latin typeface="微软雅黑" panose="020B0503020204020204" charset="-122"/>
              <a:ea typeface="微软雅黑" panose="020B0503020204020204" charset="-122"/>
            </a:endParaRPr>
          </a:p>
        </p:txBody>
      </p:sp>
      <p:cxnSp>
        <p:nvCxnSpPr>
          <p:cNvPr id="16" name="直接连接符 15"/>
          <p:cNvCxnSpPr/>
          <p:nvPr/>
        </p:nvCxnSpPr>
        <p:spPr bwMode="auto">
          <a:xfrm>
            <a:off x="4710133" y="755100"/>
            <a:ext cx="0" cy="3785652"/>
          </a:xfrm>
          <a:prstGeom prst="line">
            <a:avLst/>
          </a:prstGeom>
          <a:noFill/>
          <a:ln w="15875">
            <a:solidFill>
              <a:schemeClr val="bg2"/>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圆角矩形 17"/>
          <p:cNvSpPr/>
          <p:nvPr/>
        </p:nvSpPr>
        <p:spPr bwMode="auto">
          <a:xfrm>
            <a:off x="4824028" y="774813"/>
            <a:ext cx="3929826" cy="2419603"/>
          </a:xfrm>
          <a:prstGeom prst="roundRect">
            <a:avLst>
              <a:gd name="adj" fmla="val 321"/>
            </a:avLst>
          </a:prstGeom>
          <a:solidFill>
            <a:schemeClr val="bg1">
              <a:lumMod val="95000"/>
            </a:schemeClr>
          </a:solidFill>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9" name="圆角矩形 18"/>
          <p:cNvSpPr/>
          <p:nvPr/>
        </p:nvSpPr>
        <p:spPr bwMode="auto">
          <a:xfrm>
            <a:off x="4828655" y="858569"/>
            <a:ext cx="3919649" cy="2252092"/>
          </a:xfrm>
          <a:prstGeom prst="roundRect">
            <a:avLst>
              <a:gd name="adj" fmla="val 0"/>
            </a:avLst>
          </a:prstGeom>
          <a:solidFill>
            <a:schemeClr val="bg1"/>
          </a:solidFill>
        </p:spPr>
        <p:txBody>
          <a:bodyPr wrap="none" lIns="38462" tIns="19232" rIns="38462" bIns="19232" rtlCol="0" fromWordArt="1" anchor="ctr">
            <a:prstTxWarp prst="textPlain">
              <a:avLst>
                <a:gd name="adj" fmla="val 48846"/>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20" name="TextBox 19"/>
          <p:cNvSpPr txBox="1"/>
          <p:nvPr/>
        </p:nvSpPr>
        <p:spPr>
          <a:xfrm>
            <a:off x="6452283" y="2983709"/>
            <a:ext cx="787726" cy="97123"/>
          </a:xfrm>
          <a:prstGeom prst="rect">
            <a:avLst/>
          </a:prstGeom>
          <a:noFill/>
        </p:spPr>
        <p:txBody>
          <a:bodyPr wrap="none" rtlCol="0">
            <a:prstTxWarp prst="textPlain">
              <a:avLst/>
            </a:prstTxWarp>
            <a:spAutoFit/>
          </a:bodyPr>
          <a:lstStyle/>
          <a:p>
            <a:pPr algn="ctr"/>
            <a:r>
              <a:rPr lang="en-US" altLang="zh-CN" sz="1200" kern="10" dirty="0" smtClean="0">
                <a:ln w="9525">
                  <a:noFill/>
                  <a:round/>
                </a:ln>
                <a:solidFill>
                  <a:srgbClr val="000000"/>
                </a:solidFill>
                <a:latin typeface="微软雅黑" panose="020B0503020204020204" charset="-122"/>
                <a:ea typeface="微软雅黑" panose="020B0503020204020204" charset="-122"/>
              </a:rPr>
              <a:t>SRC</a:t>
            </a:r>
            <a:r>
              <a:rPr lang="zh-CN" altLang="en-US" sz="1200" kern="10" dirty="0" smtClean="0">
                <a:ln w="9525">
                  <a:noFill/>
                  <a:round/>
                </a:ln>
                <a:solidFill>
                  <a:srgbClr val="000000"/>
                </a:solidFill>
                <a:latin typeface="微软雅黑" panose="020B0503020204020204" charset="-122"/>
                <a:ea typeface="微软雅黑" panose="020B0503020204020204" charset="-122"/>
              </a:rPr>
              <a:t>：</a:t>
            </a:r>
            <a:r>
              <a:rPr lang="en-US" altLang="zh-CN" sz="1200" b="1" dirty="0" smtClean="0">
                <a:solidFill>
                  <a:srgbClr val="000000"/>
                </a:solidFill>
                <a:latin typeface="微软雅黑" panose="020B0503020204020204" charset="-122"/>
                <a:ea typeface="微软雅黑" panose="020B0503020204020204" charset="-122"/>
              </a:rPr>
              <a:t>Gartner</a:t>
            </a:r>
            <a:r>
              <a:rPr lang="zh-CN" altLang="en-US" sz="1200" b="1" dirty="0" smtClean="0">
                <a:solidFill>
                  <a:srgbClr val="000000"/>
                </a:solidFill>
                <a:latin typeface="微软雅黑" panose="020B0503020204020204" charset="-122"/>
                <a:ea typeface="微软雅黑" panose="020B0503020204020204" charset="-122"/>
              </a:rPr>
              <a:t>，</a:t>
            </a:r>
            <a:r>
              <a:rPr lang="en-US" altLang="zh-CN" sz="1200" b="1" dirty="0" smtClean="0">
                <a:solidFill>
                  <a:srgbClr val="000000"/>
                </a:solidFill>
                <a:latin typeface="微软雅黑" panose="020B0503020204020204" charset="-122"/>
                <a:ea typeface="微软雅黑" panose="020B0503020204020204" charset="-122"/>
              </a:rPr>
              <a:t>2011 Q3 </a:t>
            </a:r>
            <a:endParaRPr lang="en-US" altLang="zh-CN" sz="1200" kern="10" dirty="0">
              <a:ln w="9525">
                <a:noFill/>
                <a:round/>
              </a:ln>
              <a:solidFill>
                <a:srgbClr val="000000"/>
              </a:solidFill>
              <a:latin typeface="微软雅黑" panose="020B0503020204020204" charset="-122"/>
              <a:ea typeface="微软雅黑" panose="020B0503020204020204" charset="-122"/>
            </a:endParaRPr>
          </a:p>
        </p:txBody>
      </p:sp>
      <p:cxnSp>
        <p:nvCxnSpPr>
          <p:cNvPr id="21" name="直接连接符 20"/>
          <p:cNvCxnSpPr/>
          <p:nvPr/>
        </p:nvCxnSpPr>
        <p:spPr bwMode="auto">
          <a:xfrm>
            <a:off x="5151515" y="2926692"/>
            <a:ext cx="3546834" cy="0"/>
          </a:xfrm>
          <a:prstGeom prst="line">
            <a:avLst/>
          </a:prstGeom>
          <a:noFill/>
          <a:ln w="12700" cap="flat" cmpd="sng" algn="ctr">
            <a:solidFill>
              <a:schemeClr val="bg1">
                <a:lumMod val="75000"/>
              </a:schemeClr>
            </a:solidFill>
            <a:prstDash val="solid"/>
            <a:round/>
            <a:headEnd type="none" w="med" len="med"/>
            <a:tailEnd type="none" w="med" len="med"/>
          </a:ln>
          <a:effectLst/>
        </p:spPr>
      </p:cxnSp>
      <p:cxnSp>
        <p:nvCxnSpPr>
          <p:cNvPr id="22" name="直接连接符 21"/>
          <p:cNvCxnSpPr/>
          <p:nvPr/>
        </p:nvCxnSpPr>
        <p:spPr bwMode="auto">
          <a:xfrm>
            <a:off x="5151515" y="2839200"/>
            <a:ext cx="3546834" cy="0"/>
          </a:xfrm>
          <a:prstGeom prst="line">
            <a:avLst/>
          </a:prstGeom>
          <a:noFill/>
          <a:ln w="12700" cap="flat" cmpd="sng" algn="ctr">
            <a:solidFill>
              <a:schemeClr val="bg1">
                <a:lumMod val="75000"/>
              </a:schemeClr>
            </a:solidFill>
            <a:prstDash val="solid"/>
            <a:round/>
            <a:headEnd type="none" w="med" len="med"/>
            <a:tailEnd type="none" w="med" len="med"/>
          </a:ln>
          <a:effectLst/>
        </p:spPr>
      </p:cxnSp>
      <p:cxnSp>
        <p:nvCxnSpPr>
          <p:cNvPr id="23" name="直接连接符 22"/>
          <p:cNvCxnSpPr/>
          <p:nvPr/>
        </p:nvCxnSpPr>
        <p:spPr bwMode="auto">
          <a:xfrm>
            <a:off x="5151515" y="2645940"/>
            <a:ext cx="3546834" cy="0"/>
          </a:xfrm>
          <a:prstGeom prst="line">
            <a:avLst/>
          </a:prstGeom>
          <a:noFill/>
          <a:ln w="12700" cap="flat" cmpd="sng" algn="ctr">
            <a:solidFill>
              <a:schemeClr val="bg1">
                <a:lumMod val="75000"/>
              </a:schemeClr>
            </a:solidFill>
            <a:prstDash val="solid"/>
            <a:round/>
            <a:headEnd type="none" w="med" len="med"/>
            <a:tailEnd type="none" w="med" len="med"/>
          </a:ln>
          <a:effectLst/>
        </p:spPr>
      </p:cxnSp>
      <p:cxnSp>
        <p:nvCxnSpPr>
          <p:cNvPr id="24" name="直接连接符 23"/>
          <p:cNvCxnSpPr/>
          <p:nvPr/>
        </p:nvCxnSpPr>
        <p:spPr bwMode="auto">
          <a:xfrm>
            <a:off x="5151515" y="2340546"/>
            <a:ext cx="3546834" cy="0"/>
          </a:xfrm>
          <a:prstGeom prst="line">
            <a:avLst/>
          </a:prstGeom>
          <a:noFill/>
          <a:ln w="12700" cap="flat" cmpd="sng" algn="ctr">
            <a:solidFill>
              <a:schemeClr val="bg1">
                <a:lumMod val="75000"/>
              </a:schemeClr>
            </a:solidFill>
            <a:prstDash val="solid"/>
            <a:round/>
            <a:headEnd type="none" w="med" len="med"/>
            <a:tailEnd type="none" w="med" len="med"/>
          </a:ln>
          <a:effectLst/>
        </p:spPr>
      </p:cxnSp>
      <p:cxnSp>
        <p:nvCxnSpPr>
          <p:cNvPr id="25" name="直接连接符 24"/>
          <p:cNvCxnSpPr/>
          <p:nvPr/>
        </p:nvCxnSpPr>
        <p:spPr bwMode="auto">
          <a:xfrm>
            <a:off x="5151515" y="1754817"/>
            <a:ext cx="3546834" cy="0"/>
          </a:xfrm>
          <a:prstGeom prst="line">
            <a:avLst/>
          </a:prstGeom>
          <a:noFill/>
          <a:ln w="12700" cap="flat" cmpd="sng" algn="ctr">
            <a:solidFill>
              <a:schemeClr val="bg1">
                <a:lumMod val="75000"/>
              </a:schemeClr>
            </a:solidFill>
            <a:prstDash val="solid"/>
            <a:round/>
            <a:headEnd type="none" w="med" len="med"/>
            <a:tailEnd type="none" w="med" len="med"/>
          </a:ln>
          <a:effectLst/>
        </p:spPr>
      </p:cxnSp>
      <p:sp>
        <p:nvSpPr>
          <p:cNvPr id="26" name="圆角矩形 25"/>
          <p:cNvSpPr/>
          <p:nvPr/>
        </p:nvSpPr>
        <p:spPr bwMode="auto">
          <a:xfrm>
            <a:off x="5290145" y="899970"/>
            <a:ext cx="451485" cy="2065969"/>
          </a:xfrm>
          <a:prstGeom prst="roundRect">
            <a:avLst/>
          </a:prstGeom>
          <a:solidFill>
            <a:schemeClr val="accent6">
              <a:lumMod val="60000"/>
              <a:lumOff val="40000"/>
            </a:schemeClr>
          </a:solidFill>
          <a:ln>
            <a:noFill/>
            <a:prstDash val="sysDot"/>
          </a:ln>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27" name="圆角矩形 26"/>
          <p:cNvSpPr/>
          <p:nvPr/>
        </p:nvSpPr>
        <p:spPr bwMode="auto">
          <a:xfrm>
            <a:off x="5776905" y="899970"/>
            <a:ext cx="451485" cy="2065969"/>
          </a:xfrm>
          <a:prstGeom prst="roundRect">
            <a:avLst/>
          </a:prstGeom>
          <a:solidFill>
            <a:schemeClr val="accent6">
              <a:lumMod val="20000"/>
              <a:lumOff val="80000"/>
            </a:schemeClr>
          </a:solidFill>
          <a:ln>
            <a:noFill/>
            <a:prstDash val="sysDot"/>
          </a:ln>
        </p:spPr>
        <p:txBody>
          <a:bodyPr wrap="none" lIns="38462" tIns="19232" rIns="38462" bIns="19232" numCol="1" rtlCol="0" fromWordArt="1" anchor="ctr">
            <a:prstTxWarp prst="textPlain">
              <a:avLst>
                <a:gd name="adj" fmla="val 50000"/>
              </a:avLst>
            </a:prstTxWarp>
          </a:bodyPr>
          <a:lstStyle/>
          <a:p>
            <a:pPr algn="ctr" defTabSz="877570">
              <a:lnSpc>
                <a:spcPct val="110000"/>
              </a:lnSpc>
              <a:buClr>
                <a:prstClr val="white"/>
              </a:buClr>
            </a:pP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28" name="圆角矩形 27"/>
          <p:cNvSpPr/>
          <p:nvPr/>
        </p:nvSpPr>
        <p:spPr bwMode="auto">
          <a:xfrm>
            <a:off x="6263664" y="899970"/>
            <a:ext cx="451485" cy="2065969"/>
          </a:xfrm>
          <a:prstGeom prst="roundRect">
            <a:avLst/>
          </a:prstGeom>
          <a:solidFill>
            <a:schemeClr val="accent6">
              <a:lumMod val="60000"/>
              <a:lumOff val="40000"/>
            </a:schemeClr>
          </a:solidFill>
          <a:ln>
            <a:noFill/>
            <a:prstDash val="sysDot"/>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29" name="圆角矩形 28"/>
          <p:cNvSpPr/>
          <p:nvPr/>
        </p:nvSpPr>
        <p:spPr bwMode="auto">
          <a:xfrm>
            <a:off x="6764534" y="899970"/>
            <a:ext cx="451485" cy="2065969"/>
          </a:xfrm>
          <a:prstGeom prst="roundRect">
            <a:avLst/>
          </a:prstGeom>
          <a:solidFill>
            <a:schemeClr val="accent6">
              <a:lumMod val="20000"/>
              <a:lumOff val="80000"/>
            </a:schemeClr>
          </a:solidFill>
          <a:ln>
            <a:noFill/>
            <a:prstDash val="sysDot"/>
          </a:ln>
        </p:spPr>
        <p:txBody>
          <a:bodyPr wrap="none" lIns="38462" tIns="19232" rIns="38462" bIns="19232" numCol="1" rtlCol="0" fromWordArt="1" anchor="ctr">
            <a:prstTxWarp prst="textPlain">
              <a:avLst>
                <a:gd name="adj" fmla="val 50000"/>
              </a:avLst>
            </a:prstTxWarp>
          </a:bodyPr>
          <a:lstStyle/>
          <a:p>
            <a:pPr algn="ctr" defTabSz="877570">
              <a:lnSpc>
                <a:spcPct val="110000"/>
              </a:lnSpc>
              <a:buClr>
                <a:prstClr val="white"/>
              </a:buClr>
            </a:pP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30" name="圆角矩形 29"/>
          <p:cNvSpPr/>
          <p:nvPr/>
        </p:nvSpPr>
        <p:spPr bwMode="auto">
          <a:xfrm>
            <a:off x="7251293" y="899970"/>
            <a:ext cx="451485" cy="2065969"/>
          </a:xfrm>
          <a:prstGeom prst="roundRect">
            <a:avLst/>
          </a:prstGeom>
          <a:solidFill>
            <a:schemeClr val="accent6">
              <a:lumMod val="60000"/>
              <a:lumOff val="40000"/>
            </a:schemeClr>
          </a:solidFill>
          <a:ln>
            <a:noFill/>
            <a:prstDash val="sysDot"/>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31" name="圆角矩形 30"/>
          <p:cNvSpPr/>
          <p:nvPr/>
        </p:nvSpPr>
        <p:spPr bwMode="auto">
          <a:xfrm>
            <a:off x="7738053" y="899970"/>
            <a:ext cx="451485" cy="2065969"/>
          </a:xfrm>
          <a:prstGeom prst="roundRect">
            <a:avLst/>
          </a:prstGeom>
          <a:solidFill>
            <a:schemeClr val="accent6">
              <a:lumMod val="20000"/>
              <a:lumOff val="80000"/>
            </a:schemeClr>
          </a:solidFill>
          <a:ln>
            <a:noFill/>
            <a:prstDash val="sysDot"/>
          </a:ln>
        </p:spPr>
        <p:txBody>
          <a:bodyPr wrap="none" lIns="38462" tIns="19232" rIns="38462" bIns="19232" numCol="1" rtlCol="0" fromWordArt="1" anchor="ctr">
            <a:prstTxWarp prst="textPlain">
              <a:avLst>
                <a:gd name="adj" fmla="val 50000"/>
              </a:avLst>
            </a:prstTxWarp>
          </a:bodyPr>
          <a:lstStyle/>
          <a:p>
            <a:pPr algn="ctr" defTabSz="877570">
              <a:lnSpc>
                <a:spcPct val="110000"/>
              </a:lnSpc>
              <a:buClr>
                <a:prstClr val="white"/>
              </a:buClr>
            </a:pP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32" name="圆角矩形 31"/>
          <p:cNvSpPr/>
          <p:nvPr/>
        </p:nvSpPr>
        <p:spPr bwMode="auto">
          <a:xfrm>
            <a:off x="8224813" y="899970"/>
            <a:ext cx="451485" cy="2065969"/>
          </a:xfrm>
          <a:prstGeom prst="roundRect">
            <a:avLst/>
          </a:prstGeom>
          <a:solidFill>
            <a:schemeClr val="accent6">
              <a:lumMod val="60000"/>
              <a:lumOff val="40000"/>
            </a:schemeClr>
          </a:solidFill>
          <a:ln>
            <a:noFill/>
            <a:prstDash val="sysDot"/>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33" name="TextBox 32"/>
          <p:cNvSpPr txBox="1"/>
          <p:nvPr/>
        </p:nvSpPr>
        <p:spPr>
          <a:xfrm>
            <a:off x="4900213" y="2892618"/>
            <a:ext cx="275124" cy="55837"/>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0 Bn $</a:t>
            </a:r>
            <a:endParaRPr lang="zh-CN" altLang="en-US" sz="1200" dirty="0">
              <a:solidFill>
                <a:srgbClr val="000000"/>
              </a:solidFill>
              <a:latin typeface="微软雅黑" panose="020B0503020204020204" charset="-122"/>
              <a:ea typeface="微软雅黑" panose="020B0503020204020204" charset="-122"/>
            </a:endParaRPr>
          </a:p>
        </p:txBody>
      </p:sp>
      <p:sp>
        <p:nvSpPr>
          <p:cNvPr id="34" name="TextBox 33"/>
          <p:cNvSpPr txBox="1"/>
          <p:nvPr/>
        </p:nvSpPr>
        <p:spPr>
          <a:xfrm>
            <a:off x="4900213" y="2805821"/>
            <a:ext cx="275124" cy="55837"/>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2.0Bn $</a:t>
            </a:r>
            <a:endParaRPr lang="zh-CN" altLang="en-US" sz="1200" dirty="0">
              <a:solidFill>
                <a:srgbClr val="000000"/>
              </a:solidFill>
              <a:latin typeface="微软雅黑" panose="020B0503020204020204" charset="-122"/>
              <a:ea typeface="微软雅黑" panose="020B0503020204020204" charset="-122"/>
            </a:endParaRPr>
          </a:p>
        </p:txBody>
      </p:sp>
      <p:sp>
        <p:nvSpPr>
          <p:cNvPr id="35" name="TextBox 34"/>
          <p:cNvSpPr txBox="1"/>
          <p:nvPr/>
        </p:nvSpPr>
        <p:spPr>
          <a:xfrm>
            <a:off x="4900213" y="2615237"/>
            <a:ext cx="275124" cy="55837"/>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5.0 Bn $</a:t>
            </a:r>
            <a:endParaRPr lang="zh-CN" altLang="en-US" sz="1200" dirty="0">
              <a:solidFill>
                <a:srgbClr val="000000"/>
              </a:solidFill>
              <a:latin typeface="微软雅黑" panose="020B0503020204020204" charset="-122"/>
              <a:ea typeface="微软雅黑" panose="020B0503020204020204" charset="-122"/>
            </a:endParaRPr>
          </a:p>
        </p:txBody>
      </p:sp>
      <p:sp>
        <p:nvSpPr>
          <p:cNvPr id="36" name="TextBox 35"/>
          <p:cNvSpPr txBox="1"/>
          <p:nvPr/>
        </p:nvSpPr>
        <p:spPr>
          <a:xfrm>
            <a:off x="4900213" y="2317172"/>
            <a:ext cx="275124" cy="55837"/>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10 Bn $</a:t>
            </a:r>
            <a:endParaRPr lang="zh-CN" altLang="en-US" sz="1200" dirty="0">
              <a:solidFill>
                <a:srgbClr val="000000"/>
              </a:solidFill>
              <a:latin typeface="微软雅黑" panose="020B0503020204020204" charset="-122"/>
              <a:ea typeface="微软雅黑" panose="020B0503020204020204" charset="-122"/>
            </a:endParaRPr>
          </a:p>
        </p:txBody>
      </p:sp>
      <p:sp>
        <p:nvSpPr>
          <p:cNvPr id="37" name="TextBox 36"/>
          <p:cNvSpPr txBox="1"/>
          <p:nvPr/>
        </p:nvSpPr>
        <p:spPr>
          <a:xfrm>
            <a:off x="4900213" y="1729462"/>
            <a:ext cx="275124" cy="55837"/>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 Bn $</a:t>
            </a:r>
            <a:endParaRPr lang="zh-CN" altLang="en-US" sz="1200" dirty="0">
              <a:solidFill>
                <a:srgbClr val="000000"/>
              </a:solidFill>
              <a:latin typeface="微软雅黑" panose="020B0503020204020204" charset="-122"/>
              <a:ea typeface="微软雅黑" panose="020B0503020204020204" charset="-122"/>
            </a:endParaRPr>
          </a:p>
        </p:txBody>
      </p:sp>
      <p:sp>
        <p:nvSpPr>
          <p:cNvPr id="38" name="TextBox 37"/>
          <p:cNvSpPr txBox="1"/>
          <p:nvPr/>
        </p:nvSpPr>
        <p:spPr>
          <a:xfrm>
            <a:off x="5390387" y="931584"/>
            <a:ext cx="291067" cy="172080"/>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Northern</a:t>
            </a:r>
            <a:endParaRPr lang="en-US" altLang="zh-CN" sz="1200"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America</a:t>
            </a:r>
            <a:endParaRPr lang="zh-CN" altLang="en-US" sz="1200"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39" name="TextBox 38"/>
          <p:cNvSpPr txBox="1"/>
          <p:nvPr/>
        </p:nvSpPr>
        <p:spPr>
          <a:xfrm>
            <a:off x="5855981" y="931584"/>
            <a:ext cx="291067" cy="172080"/>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rPr>
              <a:t>Western</a:t>
            </a:r>
            <a:endParaRPr lang="en-US" altLang="zh-CN" sz="1200" dirty="0" smtClean="0">
              <a:solidFill>
                <a:srgbClr val="000000"/>
              </a:solidFill>
              <a:latin typeface="微软雅黑" panose="020B0503020204020204" charset="-122"/>
              <a:ea typeface="微软雅黑" panose="020B0503020204020204" charset="-122"/>
            </a:endParaRPr>
          </a:p>
          <a:p>
            <a:pPr algn="ctr"/>
            <a:r>
              <a:rPr lang="en-US" altLang="zh-CN" sz="1200" dirty="0" smtClean="0">
                <a:solidFill>
                  <a:srgbClr val="000000"/>
                </a:solidFill>
                <a:latin typeface="微软雅黑" panose="020B0503020204020204" charset="-122"/>
                <a:ea typeface="微软雅黑" panose="020B0503020204020204" charset="-122"/>
              </a:rPr>
              <a:t>Europe</a:t>
            </a:r>
            <a:endParaRPr lang="zh-CN" altLang="en-US" sz="1200" dirty="0">
              <a:solidFill>
                <a:srgbClr val="000000"/>
              </a:solidFill>
              <a:latin typeface="微软雅黑" panose="020B0503020204020204" charset="-122"/>
              <a:ea typeface="微软雅黑" panose="020B0503020204020204" charset="-122"/>
            </a:endParaRPr>
          </a:p>
        </p:txBody>
      </p:sp>
      <p:sp>
        <p:nvSpPr>
          <p:cNvPr id="40" name="TextBox 39"/>
          <p:cNvSpPr txBox="1"/>
          <p:nvPr/>
        </p:nvSpPr>
        <p:spPr>
          <a:xfrm>
            <a:off x="6342740" y="931584"/>
            <a:ext cx="291067" cy="172080"/>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Eastern</a:t>
            </a:r>
            <a:endParaRPr lang="en-US" altLang="zh-CN" sz="1200"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Europe</a:t>
            </a:r>
            <a:endParaRPr lang="zh-CN" altLang="en-US" sz="1200"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41" name="TextBox 40"/>
          <p:cNvSpPr txBox="1"/>
          <p:nvPr/>
        </p:nvSpPr>
        <p:spPr>
          <a:xfrm>
            <a:off x="6857715" y="983674"/>
            <a:ext cx="291067" cy="88078"/>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MEA</a:t>
            </a:r>
            <a:endParaRPr lang="zh-CN" altLang="en-US" sz="1200"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42" name="TextBox 41"/>
          <p:cNvSpPr txBox="1"/>
          <p:nvPr/>
        </p:nvSpPr>
        <p:spPr>
          <a:xfrm>
            <a:off x="7316257" y="931584"/>
            <a:ext cx="291067" cy="172080"/>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Latin</a:t>
            </a:r>
            <a:endParaRPr lang="en-US" altLang="zh-CN" sz="1200"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America</a:t>
            </a:r>
            <a:endParaRPr lang="zh-CN" altLang="en-US" sz="1200"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43" name="TextBox 42"/>
          <p:cNvSpPr txBox="1"/>
          <p:nvPr/>
        </p:nvSpPr>
        <p:spPr>
          <a:xfrm>
            <a:off x="7824178" y="983674"/>
            <a:ext cx="291067" cy="119991"/>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Japan</a:t>
            </a:r>
            <a:endParaRPr lang="zh-CN" altLang="en-US" sz="1200"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44" name="TextBox 43"/>
          <p:cNvSpPr txBox="1"/>
          <p:nvPr/>
        </p:nvSpPr>
        <p:spPr>
          <a:xfrm>
            <a:off x="8289773" y="931584"/>
            <a:ext cx="291067" cy="172080"/>
          </a:xfrm>
          <a:prstGeom prst="rect">
            <a:avLst/>
          </a:prstGeom>
          <a:noFill/>
        </p:spPr>
        <p:txBody>
          <a:bodyPr wrap="none" rtlCol="0">
            <a:prstTxWarp prst="textPlain">
              <a:avLst/>
            </a:prstTxWarp>
            <a:spAutoFit/>
          </a:bodyPr>
          <a:lstStyle/>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Asia</a:t>
            </a:r>
            <a:endParaRPr lang="en-US" altLang="zh-CN" sz="1200"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sz="1200" dirty="0" smtClean="0">
                <a:solidFill>
                  <a:srgbClr val="000000"/>
                </a:solidFill>
                <a:latin typeface="微软雅黑" panose="020B0503020204020204" charset="-122"/>
                <a:ea typeface="微软雅黑" panose="020B0503020204020204" charset="-122"/>
                <a:cs typeface="Arial Unicode MS" pitchFamily="34" charset="-122"/>
              </a:rPr>
              <a:t>Pacific</a:t>
            </a:r>
            <a:endParaRPr lang="zh-CN" altLang="en-US" sz="1200"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45" name="WordArt 38"/>
          <p:cNvSpPr>
            <a:spLocks noChangeArrowheads="1" noChangeShapeType="1" noTextEdit="1"/>
          </p:cNvSpPr>
          <p:nvPr/>
        </p:nvSpPr>
        <p:spPr bwMode="auto">
          <a:xfrm>
            <a:off x="5750363" y="3183818"/>
            <a:ext cx="2096775" cy="102236"/>
          </a:xfrm>
          <a:prstGeom prst="rect">
            <a:avLst/>
          </a:prstGeom>
        </p:spPr>
        <p:txBody>
          <a:bodyPr wrap="none" lIns="51154" tIns="25578" rIns="51154" bIns="25578" fromWordArt="1">
            <a:prstTxWarp prst="textPlain">
              <a:avLst>
                <a:gd name="adj" fmla="val 50000"/>
              </a:avLst>
            </a:prstTxWarp>
          </a:bodyPr>
          <a:lstStyle/>
          <a:p>
            <a:pPr algn="ctr"/>
            <a:r>
              <a:rPr lang="zh-CN" altLang="en-US" sz="2000" dirty="0" smtClean="0">
                <a:solidFill>
                  <a:srgbClr val="000000"/>
                </a:solidFill>
                <a:latin typeface="微软雅黑" panose="020B0503020204020204" charset="-122"/>
                <a:ea typeface="微软雅黑" panose="020B0503020204020204" charset="-122"/>
              </a:rPr>
              <a:t>全球不断增加对教育信息化的投资</a:t>
            </a:r>
            <a:r>
              <a:rPr lang="zh-CN" altLang="en-US" sz="2000" kern="10" dirty="0" smtClean="0">
                <a:ln w="9525">
                  <a:noFill/>
                  <a:round/>
                </a:ln>
                <a:solidFill>
                  <a:srgbClr val="000000"/>
                </a:solidFill>
                <a:latin typeface="微软雅黑" panose="020B0503020204020204" charset="-122"/>
                <a:ea typeface="微软雅黑" panose="020B0503020204020204" charset="-122"/>
              </a:rPr>
              <a:t>（</a:t>
            </a:r>
            <a:r>
              <a:rPr lang="en-US" altLang="zh-CN" sz="2000" kern="10" dirty="0" smtClean="0">
                <a:ln w="9525">
                  <a:noFill/>
                  <a:round/>
                </a:ln>
                <a:solidFill>
                  <a:srgbClr val="000000"/>
                </a:solidFill>
                <a:latin typeface="微软雅黑" panose="020B0503020204020204" charset="-122"/>
                <a:ea typeface="微软雅黑" panose="020B0503020204020204" charset="-122"/>
              </a:rPr>
              <a:t>2011</a:t>
            </a:r>
            <a:r>
              <a:rPr lang="zh-CN" altLang="en-US" sz="2000" kern="10" dirty="0" smtClean="0">
                <a:ln w="9525">
                  <a:noFill/>
                  <a:round/>
                </a:ln>
                <a:solidFill>
                  <a:srgbClr val="000000"/>
                </a:solidFill>
                <a:latin typeface="微软雅黑" panose="020B0503020204020204" charset="-122"/>
                <a:ea typeface="微软雅黑" panose="020B0503020204020204" charset="-122"/>
              </a:rPr>
              <a:t>～</a:t>
            </a:r>
            <a:r>
              <a:rPr lang="en-US" altLang="zh-CN" sz="2000" kern="10" dirty="0">
                <a:ln w="9525">
                  <a:noFill/>
                  <a:round/>
                </a:ln>
                <a:solidFill>
                  <a:srgbClr val="000000"/>
                </a:solidFill>
                <a:latin typeface="微软雅黑" panose="020B0503020204020204" charset="-122"/>
                <a:ea typeface="微软雅黑" panose="020B0503020204020204" charset="-122"/>
              </a:rPr>
              <a:t>2015</a:t>
            </a:r>
            <a:r>
              <a:rPr lang="zh-CN" altLang="en-US" sz="2000" kern="10" dirty="0">
                <a:ln w="9525">
                  <a:noFill/>
                  <a:round/>
                </a:ln>
                <a:solidFill>
                  <a:srgbClr val="000000"/>
                </a:solidFill>
                <a:latin typeface="微软雅黑" panose="020B0503020204020204" charset="-122"/>
                <a:ea typeface="微软雅黑" panose="020B0503020204020204" charset="-122"/>
              </a:rPr>
              <a:t>）</a:t>
            </a:r>
            <a:endParaRPr lang="en-US" altLang="zh-CN" sz="2000" kern="10" dirty="0">
              <a:ln w="9525">
                <a:noFill/>
                <a:round/>
              </a:ln>
              <a:solidFill>
                <a:srgbClr val="000000"/>
              </a:solidFill>
              <a:latin typeface="微软雅黑" panose="020B0503020204020204" charset="-122"/>
              <a:ea typeface="微软雅黑" panose="020B0503020204020204" charset="-122"/>
            </a:endParaRPr>
          </a:p>
        </p:txBody>
      </p:sp>
      <p:sp>
        <p:nvSpPr>
          <p:cNvPr id="103" name="圆角矩形 102"/>
          <p:cNvSpPr/>
          <p:nvPr/>
        </p:nvSpPr>
        <p:spPr bwMode="auto">
          <a:xfrm rot="10800000">
            <a:off x="5301510" y="1512458"/>
            <a:ext cx="71131" cy="1401083"/>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4" name="圆角矩形 103"/>
          <p:cNvSpPr/>
          <p:nvPr/>
        </p:nvSpPr>
        <p:spPr bwMode="auto">
          <a:xfrm rot="10800000">
            <a:off x="5383899" y="1490418"/>
            <a:ext cx="71131" cy="1423123"/>
          </a:xfrm>
          <a:prstGeom prst="roundRect">
            <a:avLst/>
          </a:prstGeom>
          <a:solidFill>
            <a:schemeClr val="bg1">
              <a:lumMod val="85000"/>
            </a:schemeClr>
          </a:solidFill>
          <a:ln>
            <a:solidFill>
              <a:schemeClr val="bg1">
                <a:lumMod val="50000"/>
              </a:schemeClr>
            </a:solidFill>
          </a:ln>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5" name="圆角矩形 104"/>
          <p:cNvSpPr/>
          <p:nvPr/>
        </p:nvSpPr>
        <p:spPr bwMode="auto">
          <a:xfrm rot="10800000">
            <a:off x="5472815" y="1433739"/>
            <a:ext cx="71131" cy="1479796"/>
          </a:xfrm>
          <a:prstGeom prst="roundRect">
            <a:avLst/>
          </a:prstGeom>
          <a:solidFill>
            <a:schemeClr val="bg1">
              <a:lumMod val="75000"/>
            </a:schemeClr>
          </a:solidFill>
          <a:ln>
            <a:solidFill>
              <a:schemeClr val="bg1">
                <a:lumMod val="50000"/>
              </a:schemeClr>
            </a:solidFill>
          </a:ln>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6" name="圆角矩形 105"/>
          <p:cNvSpPr/>
          <p:nvPr/>
        </p:nvSpPr>
        <p:spPr bwMode="auto">
          <a:xfrm rot="10800000">
            <a:off x="5553503" y="1402259"/>
            <a:ext cx="71131" cy="1511281"/>
          </a:xfrm>
          <a:prstGeom prst="roundRect">
            <a:avLst/>
          </a:prstGeom>
          <a:solidFill>
            <a:schemeClr val="bg1">
              <a:lumMod val="65000"/>
            </a:schemeClr>
          </a:solidFill>
          <a:ln>
            <a:solidFill>
              <a:schemeClr val="bg1">
                <a:lumMod val="50000"/>
              </a:schemeClr>
            </a:solidFill>
          </a:ln>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7" name="圆角矩形 106"/>
          <p:cNvSpPr/>
          <p:nvPr/>
        </p:nvSpPr>
        <p:spPr bwMode="auto">
          <a:xfrm rot="10800000">
            <a:off x="5639624" y="1370775"/>
            <a:ext cx="71131" cy="1542766"/>
          </a:xfrm>
          <a:prstGeom prst="roundRect">
            <a:avLst/>
          </a:prstGeom>
          <a:solidFill>
            <a:schemeClr val="bg1">
              <a:lumMod val="50000"/>
            </a:schemeClr>
          </a:solidFill>
          <a:ln>
            <a:solidFill>
              <a:schemeClr val="bg1">
                <a:lumMod val="50000"/>
              </a:schemeClr>
            </a:solidFill>
          </a:ln>
        </p:spPr>
        <p:txBody>
          <a:bodyPr wrap="none" lIns="38462" tIns="19232" rIns="38462" bIns="19232"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8" name="圆角矩形 40"/>
          <p:cNvSpPr/>
          <p:nvPr/>
        </p:nvSpPr>
        <p:spPr bwMode="auto">
          <a:xfrm rot="10800000">
            <a:off x="5794801" y="1931638"/>
            <a:ext cx="71130" cy="981899"/>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9" name="圆角矩形 41"/>
          <p:cNvSpPr/>
          <p:nvPr/>
        </p:nvSpPr>
        <p:spPr bwMode="auto">
          <a:xfrm rot="10800000">
            <a:off x="5877188" y="1884881"/>
            <a:ext cx="71130" cy="1028656"/>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0" name="圆角矩形 42"/>
          <p:cNvSpPr/>
          <p:nvPr/>
        </p:nvSpPr>
        <p:spPr bwMode="auto">
          <a:xfrm rot="10800000">
            <a:off x="5957881" y="1884881"/>
            <a:ext cx="71130" cy="1028656"/>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1" name="圆角矩形 43"/>
          <p:cNvSpPr/>
          <p:nvPr/>
        </p:nvSpPr>
        <p:spPr bwMode="auto">
          <a:xfrm rot="10800000">
            <a:off x="6040268" y="1748052"/>
            <a:ext cx="71130" cy="1165481"/>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102" name="圆角矩形 43"/>
          <p:cNvSpPr/>
          <p:nvPr/>
        </p:nvSpPr>
        <p:spPr bwMode="auto">
          <a:xfrm rot="10800000">
            <a:off x="6126378" y="1778550"/>
            <a:ext cx="71130" cy="1134987"/>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3" name="圆角矩形 46"/>
          <p:cNvSpPr/>
          <p:nvPr/>
        </p:nvSpPr>
        <p:spPr bwMode="auto">
          <a:xfrm rot="10800000">
            <a:off x="6274504" y="2814640"/>
            <a:ext cx="71130" cy="98899"/>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4" name="圆角矩形 47"/>
          <p:cNvSpPr/>
          <p:nvPr/>
        </p:nvSpPr>
        <p:spPr bwMode="auto">
          <a:xfrm rot="10800000">
            <a:off x="6356891" y="2812808"/>
            <a:ext cx="71130" cy="100731"/>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5" name="圆角矩形 94"/>
          <p:cNvSpPr/>
          <p:nvPr/>
        </p:nvSpPr>
        <p:spPr bwMode="auto">
          <a:xfrm rot="10800000">
            <a:off x="6445809" y="2812442"/>
            <a:ext cx="71130" cy="101097"/>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6" name="圆角矩形 95"/>
          <p:cNvSpPr/>
          <p:nvPr/>
        </p:nvSpPr>
        <p:spPr bwMode="auto">
          <a:xfrm rot="10800000">
            <a:off x="6526502" y="2809823"/>
            <a:ext cx="71130" cy="103716"/>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7" name="圆角矩形 96"/>
          <p:cNvSpPr/>
          <p:nvPr/>
        </p:nvSpPr>
        <p:spPr bwMode="auto">
          <a:xfrm rot="10800000">
            <a:off x="6612612" y="2809823"/>
            <a:ext cx="71130" cy="103716"/>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8" name="圆角矩形 87"/>
          <p:cNvSpPr/>
          <p:nvPr/>
        </p:nvSpPr>
        <p:spPr bwMode="auto">
          <a:xfrm rot="10800000">
            <a:off x="6781903" y="2725540"/>
            <a:ext cx="71130" cy="188002"/>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9" name="圆角矩形 52"/>
          <p:cNvSpPr/>
          <p:nvPr/>
        </p:nvSpPr>
        <p:spPr bwMode="auto">
          <a:xfrm rot="10800000">
            <a:off x="6864290" y="2721363"/>
            <a:ext cx="71130" cy="192179"/>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0" name="圆角矩形 89"/>
          <p:cNvSpPr/>
          <p:nvPr/>
        </p:nvSpPr>
        <p:spPr bwMode="auto">
          <a:xfrm rot="10800000">
            <a:off x="6946677" y="2711614"/>
            <a:ext cx="71130" cy="201928"/>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1" name="圆角矩形 90"/>
          <p:cNvSpPr/>
          <p:nvPr/>
        </p:nvSpPr>
        <p:spPr bwMode="auto">
          <a:xfrm rot="10800000">
            <a:off x="7033901" y="2704651"/>
            <a:ext cx="71130" cy="208891"/>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92" name="圆角矩形 91"/>
          <p:cNvSpPr/>
          <p:nvPr/>
        </p:nvSpPr>
        <p:spPr bwMode="auto">
          <a:xfrm rot="10800000">
            <a:off x="7120011" y="2697688"/>
            <a:ext cx="71130" cy="215854"/>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3" name="圆角矩形 82"/>
          <p:cNvSpPr/>
          <p:nvPr/>
        </p:nvSpPr>
        <p:spPr bwMode="auto">
          <a:xfrm rot="10800000">
            <a:off x="7268138" y="2682865"/>
            <a:ext cx="71130" cy="230674"/>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4" name="圆角矩形 83"/>
          <p:cNvSpPr/>
          <p:nvPr/>
        </p:nvSpPr>
        <p:spPr bwMode="auto">
          <a:xfrm rot="10800000">
            <a:off x="7350525" y="2675175"/>
            <a:ext cx="71130" cy="238364"/>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5" name="圆角矩形 84"/>
          <p:cNvSpPr/>
          <p:nvPr/>
        </p:nvSpPr>
        <p:spPr bwMode="auto">
          <a:xfrm rot="10800000">
            <a:off x="7439443" y="2671331"/>
            <a:ext cx="71130" cy="242208"/>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6" name="圆角矩形 85"/>
          <p:cNvSpPr/>
          <p:nvPr/>
        </p:nvSpPr>
        <p:spPr bwMode="auto">
          <a:xfrm rot="10800000">
            <a:off x="7521829" y="2667486"/>
            <a:ext cx="71130" cy="246053"/>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7" name="圆角矩形 86"/>
          <p:cNvSpPr/>
          <p:nvPr/>
        </p:nvSpPr>
        <p:spPr bwMode="auto">
          <a:xfrm rot="10800000">
            <a:off x="7606246" y="2660311"/>
            <a:ext cx="71130" cy="253228"/>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8" name="圆角矩形 77"/>
          <p:cNvSpPr/>
          <p:nvPr/>
        </p:nvSpPr>
        <p:spPr bwMode="auto">
          <a:xfrm rot="10800000">
            <a:off x="7755942" y="2700089"/>
            <a:ext cx="71130" cy="213448"/>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9" name="圆角矩形 78"/>
          <p:cNvSpPr/>
          <p:nvPr/>
        </p:nvSpPr>
        <p:spPr bwMode="auto">
          <a:xfrm rot="10800000">
            <a:off x="7844860" y="2700089"/>
            <a:ext cx="71130" cy="213448"/>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0" name="圆角矩形 79"/>
          <p:cNvSpPr/>
          <p:nvPr/>
        </p:nvSpPr>
        <p:spPr bwMode="auto">
          <a:xfrm rot="10800000">
            <a:off x="7927247" y="2700090"/>
            <a:ext cx="71130" cy="213448"/>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1" name="圆角矩形 80"/>
          <p:cNvSpPr/>
          <p:nvPr/>
        </p:nvSpPr>
        <p:spPr bwMode="auto">
          <a:xfrm rot="10800000">
            <a:off x="8016164" y="2697689"/>
            <a:ext cx="71130" cy="215849"/>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82" name="圆角矩形 81"/>
          <p:cNvSpPr/>
          <p:nvPr/>
        </p:nvSpPr>
        <p:spPr bwMode="auto">
          <a:xfrm rot="10800000">
            <a:off x="8100581" y="2697689"/>
            <a:ext cx="71130" cy="215849"/>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3" name="圆角矩形 72"/>
          <p:cNvSpPr/>
          <p:nvPr/>
        </p:nvSpPr>
        <p:spPr bwMode="auto">
          <a:xfrm rot="10800000">
            <a:off x="8230161" y="2298423"/>
            <a:ext cx="71131" cy="615117"/>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4" name="圆角矩形 73"/>
          <p:cNvSpPr/>
          <p:nvPr/>
        </p:nvSpPr>
        <p:spPr bwMode="auto">
          <a:xfrm rot="10800000">
            <a:off x="8312548" y="2233676"/>
            <a:ext cx="71131" cy="679867"/>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5" name="圆角矩形 74"/>
          <p:cNvSpPr/>
          <p:nvPr/>
        </p:nvSpPr>
        <p:spPr bwMode="auto">
          <a:xfrm rot="10800000">
            <a:off x="8394935" y="2075273"/>
            <a:ext cx="71131" cy="838270"/>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6" name="圆角矩形 75"/>
          <p:cNvSpPr/>
          <p:nvPr/>
        </p:nvSpPr>
        <p:spPr bwMode="auto">
          <a:xfrm rot="10800000">
            <a:off x="8483852" y="2007054"/>
            <a:ext cx="71131" cy="906488"/>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7" name="圆角矩形 76"/>
          <p:cNvSpPr/>
          <p:nvPr/>
        </p:nvSpPr>
        <p:spPr bwMode="auto">
          <a:xfrm rot="10800000">
            <a:off x="8569962" y="1942301"/>
            <a:ext cx="71131" cy="971236"/>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grpSp>
        <p:nvGrpSpPr>
          <p:cNvPr id="11" name="组合 109"/>
          <p:cNvGrpSpPr/>
          <p:nvPr/>
        </p:nvGrpSpPr>
        <p:grpSpPr>
          <a:xfrm>
            <a:off x="7437233" y="2983514"/>
            <a:ext cx="1188689" cy="80500"/>
            <a:chOff x="7485352" y="2983514"/>
            <a:chExt cx="1188689" cy="80500"/>
          </a:xfrm>
        </p:grpSpPr>
        <p:sp>
          <p:nvSpPr>
            <p:cNvPr id="63" name="圆角矩形 62"/>
            <p:cNvSpPr/>
            <p:nvPr/>
          </p:nvSpPr>
          <p:spPr bwMode="auto">
            <a:xfrm rot="10800000">
              <a:off x="7485352" y="2983514"/>
              <a:ext cx="218096" cy="80500"/>
            </a:xfrm>
            <a:prstGeom prst="roundRect">
              <a:avLst/>
            </a:prstGeom>
            <a:solidFill>
              <a:schemeClr val="bg1">
                <a:lumMod val="9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64" name="圆角矩形 63"/>
            <p:cNvSpPr/>
            <p:nvPr/>
          </p:nvSpPr>
          <p:spPr bwMode="auto">
            <a:xfrm rot="10800000">
              <a:off x="7717937" y="2983514"/>
              <a:ext cx="218096" cy="80500"/>
            </a:xfrm>
            <a:prstGeom prst="roundRect">
              <a:avLst/>
            </a:prstGeom>
            <a:solidFill>
              <a:schemeClr val="bg1">
                <a:lumMod val="8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65" name="圆角矩形 64"/>
            <p:cNvSpPr/>
            <p:nvPr/>
          </p:nvSpPr>
          <p:spPr bwMode="auto">
            <a:xfrm rot="10800000">
              <a:off x="7961888" y="2983514"/>
              <a:ext cx="218096" cy="80500"/>
            </a:xfrm>
            <a:prstGeom prst="roundRect">
              <a:avLst/>
            </a:prstGeom>
            <a:solidFill>
              <a:schemeClr val="bg1">
                <a:lumMod val="7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66" name="圆角矩形 65"/>
            <p:cNvSpPr/>
            <p:nvPr/>
          </p:nvSpPr>
          <p:spPr bwMode="auto">
            <a:xfrm rot="10800000">
              <a:off x="8205842" y="2983514"/>
              <a:ext cx="218096" cy="80500"/>
            </a:xfrm>
            <a:prstGeom prst="roundRect">
              <a:avLst/>
            </a:prstGeom>
            <a:solidFill>
              <a:schemeClr val="bg1">
                <a:lumMod val="65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67" name="TextBox 66"/>
            <p:cNvSpPr txBox="1"/>
            <p:nvPr/>
          </p:nvSpPr>
          <p:spPr>
            <a:xfrm>
              <a:off x="7530193" y="3006431"/>
              <a:ext cx="140290" cy="41878"/>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2011</a:t>
              </a:r>
              <a:endParaRPr lang="zh-CN" altLang="en-US" sz="1200" dirty="0">
                <a:solidFill>
                  <a:srgbClr val="000000"/>
                </a:solidFill>
                <a:latin typeface="微软雅黑" panose="020B0503020204020204" charset="-122"/>
                <a:ea typeface="微软雅黑" panose="020B0503020204020204" charset="-122"/>
              </a:endParaRPr>
            </a:p>
          </p:txBody>
        </p:sp>
        <p:sp>
          <p:nvSpPr>
            <p:cNvPr id="68" name="TextBox 67"/>
            <p:cNvSpPr txBox="1"/>
            <p:nvPr/>
          </p:nvSpPr>
          <p:spPr>
            <a:xfrm>
              <a:off x="7768869" y="3006431"/>
              <a:ext cx="140290" cy="41878"/>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2012</a:t>
              </a:r>
              <a:endParaRPr lang="zh-CN" altLang="en-US" sz="1200" dirty="0">
                <a:solidFill>
                  <a:srgbClr val="000000"/>
                </a:solidFill>
                <a:latin typeface="微软雅黑" panose="020B0503020204020204" charset="-122"/>
                <a:ea typeface="微软雅黑" panose="020B0503020204020204" charset="-122"/>
              </a:endParaRPr>
            </a:p>
          </p:txBody>
        </p:sp>
        <p:sp>
          <p:nvSpPr>
            <p:cNvPr id="69" name="TextBox 68"/>
            <p:cNvSpPr txBox="1"/>
            <p:nvPr/>
          </p:nvSpPr>
          <p:spPr>
            <a:xfrm>
              <a:off x="8013363" y="3006431"/>
              <a:ext cx="140290" cy="41878"/>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2013</a:t>
              </a:r>
              <a:endParaRPr lang="zh-CN" altLang="en-US" sz="1200" dirty="0">
                <a:solidFill>
                  <a:srgbClr val="000000"/>
                </a:solidFill>
                <a:latin typeface="微软雅黑" panose="020B0503020204020204" charset="-122"/>
                <a:ea typeface="微软雅黑" panose="020B0503020204020204" charset="-122"/>
              </a:endParaRPr>
            </a:p>
          </p:txBody>
        </p:sp>
        <p:sp>
          <p:nvSpPr>
            <p:cNvPr id="70" name="TextBox 69"/>
            <p:cNvSpPr txBox="1"/>
            <p:nvPr/>
          </p:nvSpPr>
          <p:spPr>
            <a:xfrm>
              <a:off x="8263407" y="3006431"/>
              <a:ext cx="140290" cy="41878"/>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2014</a:t>
              </a:r>
              <a:endParaRPr lang="zh-CN" altLang="en-US" sz="1200" dirty="0">
                <a:solidFill>
                  <a:srgbClr val="000000"/>
                </a:solidFill>
                <a:latin typeface="微软雅黑" panose="020B0503020204020204" charset="-122"/>
                <a:ea typeface="微软雅黑" panose="020B0503020204020204" charset="-122"/>
              </a:endParaRPr>
            </a:p>
          </p:txBody>
        </p:sp>
        <p:sp>
          <p:nvSpPr>
            <p:cNvPr id="71" name="圆角矩形 70"/>
            <p:cNvSpPr/>
            <p:nvPr/>
          </p:nvSpPr>
          <p:spPr bwMode="auto">
            <a:xfrm rot="10800000">
              <a:off x="8455945" y="2983514"/>
              <a:ext cx="218096" cy="80500"/>
            </a:xfrm>
            <a:prstGeom prst="roundRect">
              <a:avLst/>
            </a:prstGeom>
            <a:solidFill>
              <a:schemeClr val="bg1">
                <a:lumMod val="50000"/>
              </a:schemeClr>
            </a:solidFill>
            <a:ln>
              <a:solidFill>
                <a:schemeClr val="bg1">
                  <a:lumMod val="50000"/>
                </a:schemeClr>
              </a:solidFill>
            </a:ln>
          </p:spPr>
          <p:txBody>
            <a:bodyPr wrap="none" lIns="38462" tIns="19232" rIns="38462" bIns="19232" numCol="1" rtlCol="0" fromWordArt="1" anchor="ctr">
              <a:prstTxWarp prst="textPlain">
                <a:avLst>
                  <a:gd name="adj" fmla="val 50000"/>
                </a:avLst>
              </a:prstTxWarp>
            </a:bodyPr>
            <a:lstStyle/>
            <a:p>
              <a:pPr algn="ctr"/>
              <a:endParaRPr lang="zh-CN" altLang="en-US" sz="1500" b="1" kern="10" dirty="0" smtClean="0">
                <a:ln w="9525">
                  <a:noFill/>
                  <a:round/>
                </a:ln>
                <a:solidFill>
                  <a:srgbClr val="FFFFFF"/>
                </a:solidFill>
                <a:latin typeface="微软雅黑" panose="020B0503020204020204" charset="-122"/>
                <a:ea typeface="微软雅黑" panose="020B0503020204020204" charset="-122"/>
                <a:cs typeface="Arial Unicode MS" pitchFamily="34" charset="-122"/>
              </a:endParaRPr>
            </a:p>
          </p:txBody>
        </p:sp>
        <p:sp>
          <p:nvSpPr>
            <p:cNvPr id="72" name="TextBox 71"/>
            <p:cNvSpPr txBox="1"/>
            <p:nvPr/>
          </p:nvSpPr>
          <p:spPr>
            <a:xfrm>
              <a:off x="8513510" y="3006431"/>
              <a:ext cx="140290" cy="41878"/>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2015</a:t>
              </a:r>
              <a:endParaRPr lang="zh-CN" altLang="en-US" sz="1200" dirty="0">
                <a:solidFill>
                  <a:srgbClr val="000000"/>
                </a:solidFill>
                <a:latin typeface="微软雅黑" panose="020B0503020204020204" charset="-122"/>
                <a:ea typeface="微软雅黑" panose="020B0503020204020204" charset="-122"/>
              </a:endParaRPr>
            </a:p>
          </p:txBody>
        </p:sp>
      </p:grpSp>
      <p:cxnSp>
        <p:nvCxnSpPr>
          <p:cNvPr id="54" name="直接连接符 53"/>
          <p:cNvCxnSpPr/>
          <p:nvPr/>
        </p:nvCxnSpPr>
        <p:spPr bwMode="auto">
          <a:xfrm>
            <a:off x="5151515" y="1437105"/>
            <a:ext cx="3546834" cy="0"/>
          </a:xfrm>
          <a:prstGeom prst="line">
            <a:avLst/>
          </a:prstGeom>
          <a:noFill/>
          <a:ln w="12700" cap="flat" cmpd="sng" algn="ctr">
            <a:solidFill>
              <a:schemeClr val="bg1">
                <a:lumMod val="75000"/>
              </a:schemeClr>
            </a:solidFill>
            <a:prstDash val="solid"/>
            <a:round/>
            <a:headEnd type="none" w="med" len="med"/>
            <a:tailEnd type="none" w="med" len="med"/>
          </a:ln>
          <a:effectLst/>
        </p:spPr>
      </p:cxnSp>
      <p:sp>
        <p:nvSpPr>
          <p:cNvPr id="55" name="TextBox 54"/>
          <p:cNvSpPr txBox="1"/>
          <p:nvPr/>
        </p:nvSpPr>
        <p:spPr>
          <a:xfrm>
            <a:off x="4900213" y="1411752"/>
            <a:ext cx="275124" cy="55837"/>
          </a:xfrm>
          <a:prstGeom prst="rect">
            <a:avLst/>
          </a:prstGeom>
          <a:noFill/>
        </p:spPr>
        <p:txBody>
          <a:bodyPr wrap="none" rtlCol="0">
            <a:prstTxWarp prst="textPlain">
              <a:avLst/>
            </a:prstTxWarp>
            <a:spAutoFit/>
          </a:bodyPr>
          <a:lstStyle/>
          <a:p>
            <a:r>
              <a:rPr lang="en-US" altLang="zh-CN" sz="1200" dirty="0" smtClean="0">
                <a:solidFill>
                  <a:srgbClr val="000000"/>
                </a:solidFill>
                <a:latin typeface="微软雅黑" panose="020B0503020204020204" charset="-122"/>
                <a:ea typeface="微软雅黑" panose="020B0503020204020204" charset="-122"/>
              </a:rPr>
              <a:t>25 Bn $</a:t>
            </a:r>
            <a:endParaRPr lang="zh-CN" altLang="en-US" sz="1200" dirty="0">
              <a:solidFill>
                <a:srgbClr val="000000"/>
              </a:solidFill>
              <a:latin typeface="微软雅黑" panose="020B0503020204020204" charset="-122"/>
              <a:ea typeface="微软雅黑" panose="020B0503020204020204" charset="-122"/>
            </a:endParaRPr>
          </a:p>
        </p:txBody>
      </p:sp>
      <p:sp>
        <p:nvSpPr>
          <p:cNvPr id="56" name="TextBox 55"/>
          <p:cNvSpPr txBox="1"/>
          <p:nvPr/>
        </p:nvSpPr>
        <p:spPr>
          <a:xfrm>
            <a:off x="5401121" y="1137164"/>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24.3~</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26.5</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57" name="TextBox 56"/>
          <p:cNvSpPr txBox="1"/>
          <p:nvPr/>
        </p:nvSpPr>
        <p:spPr>
          <a:xfrm>
            <a:off x="5855853" y="1146509"/>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15.1~</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18.7</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58" name="TextBox 57"/>
          <p:cNvSpPr txBox="1"/>
          <p:nvPr/>
        </p:nvSpPr>
        <p:spPr>
          <a:xfrm>
            <a:off x="6344691" y="1155852"/>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2.1~</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2.6</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59" name="TextBox 58"/>
          <p:cNvSpPr txBox="1"/>
          <p:nvPr/>
        </p:nvSpPr>
        <p:spPr>
          <a:xfrm>
            <a:off x="6856266" y="1155853"/>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2.6~</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3.5</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60" name="TextBox 59"/>
          <p:cNvSpPr txBox="1"/>
          <p:nvPr/>
        </p:nvSpPr>
        <p:spPr>
          <a:xfrm>
            <a:off x="7310999" y="1165198"/>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3.9~</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4.8</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61" name="TextBox 60"/>
          <p:cNvSpPr txBox="1"/>
          <p:nvPr/>
        </p:nvSpPr>
        <p:spPr>
          <a:xfrm>
            <a:off x="7799837" y="1174541"/>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3.3~</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3.4</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62" name="TextBox 61"/>
          <p:cNvSpPr txBox="1"/>
          <p:nvPr/>
        </p:nvSpPr>
        <p:spPr>
          <a:xfrm>
            <a:off x="8288674" y="1165197"/>
            <a:ext cx="267207" cy="168200"/>
          </a:xfrm>
          <a:prstGeom prst="rect">
            <a:avLst/>
          </a:prstGeom>
          <a:noFill/>
        </p:spPr>
        <p:txBody>
          <a:bodyPr wrap="none" rtlCol="0">
            <a:prstTxWarp prst="textPlain">
              <a:avLst/>
            </a:prstTxWarp>
            <a:spAutoFit/>
          </a:bodyPr>
          <a:lstStyle/>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12.8~</a:t>
            </a:r>
            <a:endParaRPr lang="en-US" altLang="zh-CN" dirty="0" smtClean="0">
              <a:solidFill>
                <a:srgbClr val="000000"/>
              </a:solidFill>
              <a:latin typeface="微软雅黑" panose="020B0503020204020204" charset="-122"/>
              <a:ea typeface="微软雅黑" panose="020B0503020204020204" charset="-122"/>
              <a:cs typeface="Arial Unicode MS" pitchFamily="34" charset="-122"/>
            </a:endParaRPr>
          </a:p>
          <a:p>
            <a:pPr algn="ctr"/>
            <a:r>
              <a:rPr lang="en-US" altLang="zh-CN" dirty="0" smtClean="0">
                <a:solidFill>
                  <a:srgbClr val="000000"/>
                </a:solidFill>
                <a:latin typeface="微软雅黑" panose="020B0503020204020204" charset="-122"/>
                <a:ea typeface="微软雅黑" panose="020B0503020204020204" charset="-122"/>
                <a:cs typeface="Arial Unicode MS" pitchFamily="34" charset="-122"/>
              </a:rPr>
              <a:t>17.3</a:t>
            </a:r>
            <a:endParaRPr lang="zh-CN" altLang="en-US" dirty="0">
              <a:solidFill>
                <a:srgbClr val="000000"/>
              </a:solidFill>
              <a:latin typeface="微软雅黑" panose="020B0503020204020204" charset="-122"/>
              <a:ea typeface="微软雅黑" panose="020B0503020204020204" charset="-122"/>
              <a:cs typeface="Arial Unicode MS" pitchFamily="34" charset="-122"/>
            </a:endParaRPr>
          </a:p>
        </p:txBody>
      </p:sp>
      <p:sp>
        <p:nvSpPr>
          <p:cNvPr id="108" name="Rectangle 254"/>
          <p:cNvSpPr/>
          <p:nvPr/>
        </p:nvSpPr>
        <p:spPr>
          <a:xfrm>
            <a:off x="4821660" y="3363838"/>
            <a:ext cx="3927054" cy="1084547"/>
          </a:xfrm>
          <a:prstGeom prst="rect">
            <a:avLst/>
          </a:prstGeom>
          <a:solidFill>
            <a:schemeClr val="accent6">
              <a:lumMod val="40000"/>
              <a:lumOff val="60000"/>
            </a:schemeClr>
          </a:solidFill>
        </p:spPr>
        <p:txBody>
          <a:bodyPr wrap="square" lIns="68239" tIns="34109" rIns="68239" bIns="34109">
            <a:spAutoFit/>
          </a:bodyPr>
          <a:lstStyle/>
          <a:p>
            <a:pPr marL="133350" indent="-133350" algn="just">
              <a:buSzPct val="70000"/>
              <a:buFont typeface="Wingdings" panose="05000000000000000000" pitchFamily="2" charset="2"/>
              <a:buChar char="n"/>
            </a:pPr>
            <a:r>
              <a:rPr lang="zh-CN" altLang="en-US" sz="1100" dirty="0" smtClean="0">
                <a:solidFill>
                  <a:srgbClr val="000000"/>
                </a:solidFill>
                <a:latin typeface="微软雅黑" panose="020B0503020204020204" charset="-122"/>
                <a:ea typeface="微软雅黑" panose="020B0503020204020204" charset="-122"/>
              </a:rPr>
              <a:t>全球：</a:t>
            </a:r>
            <a:r>
              <a:rPr lang="en-US" altLang="zh-CN" sz="1100" dirty="0" smtClean="0">
                <a:solidFill>
                  <a:srgbClr val="000000"/>
                </a:solidFill>
                <a:latin typeface="微软雅黑" panose="020B0503020204020204" charset="-122"/>
                <a:ea typeface="微软雅黑" panose="020B0503020204020204" charset="-122"/>
              </a:rPr>
              <a:t>2012</a:t>
            </a:r>
            <a:r>
              <a:rPr lang="zh-CN" altLang="en-US" sz="1100" dirty="0" smtClean="0">
                <a:solidFill>
                  <a:srgbClr val="000000"/>
                </a:solidFill>
                <a:latin typeface="微软雅黑" panose="020B0503020204020204" charset="-122"/>
                <a:ea typeface="微软雅黑" panose="020B0503020204020204" charset="-122"/>
              </a:rPr>
              <a:t>年教育信息化投资达</a:t>
            </a:r>
            <a:r>
              <a:rPr lang="en-US" altLang="zh-CN" sz="1100" dirty="0" smtClean="0">
                <a:solidFill>
                  <a:srgbClr val="000000"/>
                </a:solidFill>
                <a:latin typeface="微软雅黑" panose="020B0503020204020204" charset="-122"/>
                <a:ea typeface="微软雅黑" panose="020B0503020204020204" charset="-122"/>
              </a:rPr>
              <a:t>$68.7Bn/Yr</a:t>
            </a:r>
            <a:r>
              <a:rPr lang="zh-CN" altLang="en-US" sz="1100" dirty="0" smtClean="0">
                <a:solidFill>
                  <a:srgbClr val="000000"/>
                </a:solidFill>
                <a:latin typeface="微软雅黑" panose="020B0503020204020204" charset="-122"/>
                <a:ea typeface="微软雅黑" panose="020B0503020204020204" charset="-122"/>
              </a:rPr>
              <a:t>，预计</a:t>
            </a:r>
            <a:r>
              <a:rPr lang="en-US" altLang="zh-CN" sz="1100" dirty="0" smtClean="0">
                <a:solidFill>
                  <a:srgbClr val="000000"/>
                </a:solidFill>
                <a:latin typeface="微软雅黑" panose="020B0503020204020204" charset="-122"/>
                <a:ea typeface="微软雅黑" panose="020B0503020204020204" charset="-122"/>
              </a:rPr>
              <a:t>2015</a:t>
            </a:r>
            <a:r>
              <a:rPr lang="zh-CN" altLang="en-US" sz="1100" dirty="0" smtClean="0">
                <a:solidFill>
                  <a:srgbClr val="000000"/>
                </a:solidFill>
                <a:latin typeface="微软雅黑" panose="020B0503020204020204" charset="-122"/>
                <a:ea typeface="微软雅黑" panose="020B0503020204020204" charset="-122"/>
              </a:rPr>
              <a:t>年可达到</a:t>
            </a:r>
            <a:r>
              <a:rPr lang="en-US" altLang="zh-CN" sz="1100" dirty="0" smtClean="0">
                <a:solidFill>
                  <a:srgbClr val="000000"/>
                </a:solidFill>
                <a:latin typeface="微软雅黑" panose="020B0503020204020204" charset="-122"/>
                <a:ea typeface="微软雅黑" panose="020B0503020204020204" charset="-122"/>
              </a:rPr>
              <a:t>$76.9Bn/Yr</a:t>
            </a:r>
            <a:r>
              <a:rPr lang="zh-CN" altLang="en-US" sz="1100" dirty="0" smtClean="0">
                <a:solidFill>
                  <a:srgbClr val="000000"/>
                </a:solidFill>
                <a:latin typeface="微软雅黑" panose="020B0503020204020204" charset="-122"/>
                <a:ea typeface="微软雅黑" panose="020B0503020204020204" charset="-122"/>
              </a:rPr>
              <a:t>，</a:t>
            </a:r>
            <a:r>
              <a:rPr lang="en-US" altLang="zh-CN" sz="1100" dirty="0" smtClean="0">
                <a:solidFill>
                  <a:srgbClr val="000000"/>
                </a:solidFill>
                <a:latin typeface="微软雅黑" panose="020B0503020204020204" charset="-122"/>
                <a:ea typeface="微软雅黑" panose="020B0503020204020204" charset="-122"/>
              </a:rPr>
              <a:t>CAGR</a:t>
            </a:r>
            <a:r>
              <a:rPr lang="zh-CN" altLang="en-US" sz="1100" dirty="0" smtClean="0">
                <a:solidFill>
                  <a:srgbClr val="000000"/>
                </a:solidFill>
                <a:latin typeface="微软雅黑" panose="020B0503020204020204" charset="-122"/>
                <a:ea typeface="微软雅黑" panose="020B0503020204020204" charset="-122"/>
              </a:rPr>
              <a:t> </a:t>
            </a:r>
            <a:r>
              <a:rPr lang="en-US" altLang="zh-CN" sz="1100" dirty="0" smtClean="0">
                <a:solidFill>
                  <a:srgbClr val="000000"/>
                </a:solidFill>
                <a:latin typeface="微软雅黑" panose="020B0503020204020204" charset="-122"/>
                <a:ea typeface="微软雅黑" panose="020B0503020204020204" charset="-122"/>
              </a:rPr>
              <a:t>3.8%</a:t>
            </a:r>
            <a:r>
              <a:rPr lang="zh-CN" altLang="en-US" sz="1100" dirty="0" smtClean="0">
                <a:solidFill>
                  <a:srgbClr val="000000"/>
                </a:solidFill>
                <a:latin typeface="微软雅黑" panose="020B0503020204020204" charset="-122"/>
                <a:ea typeface="微软雅黑" panose="020B0503020204020204" charset="-122"/>
              </a:rPr>
              <a:t>；</a:t>
            </a:r>
            <a:endParaRPr lang="en-US" altLang="zh-CN" sz="1100" dirty="0" smtClean="0">
              <a:solidFill>
                <a:srgbClr val="FF0000"/>
              </a:solidFill>
              <a:latin typeface="微软雅黑" panose="020B0503020204020204" charset="-122"/>
              <a:ea typeface="微软雅黑" panose="020B0503020204020204" charset="-122"/>
            </a:endParaRPr>
          </a:p>
          <a:p>
            <a:pPr marL="133350" indent="-133350">
              <a:buSzPct val="70000"/>
              <a:buFont typeface="Wingdings" panose="05000000000000000000" pitchFamily="2" charset="2"/>
              <a:buChar char="n"/>
            </a:pPr>
            <a:r>
              <a:rPr lang="zh-CN" altLang="en-US" sz="1100" dirty="0" smtClean="0">
                <a:solidFill>
                  <a:srgbClr val="000000"/>
                </a:solidFill>
                <a:latin typeface="微软雅黑" panose="020B0503020204020204" charset="-122"/>
                <a:ea typeface="微软雅黑" panose="020B0503020204020204" charset="-122"/>
              </a:rPr>
              <a:t>中国：十二五期间，教育信息化总投资将超</a:t>
            </a:r>
            <a:r>
              <a:rPr lang="en-US" altLang="zh-CN" sz="1100" dirty="0" smtClean="0">
                <a:solidFill>
                  <a:srgbClr val="000000"/>
                </a:solidFill>
                <a:latin typeface="微软雅黑" panose="020B0503020204020204" charset="-122"/>
                <a:ea typeface="微软雅黑" panose="020B0503020204020204" charset="-122"/>
              </a:rPr>
              <a:t>3200</a:t>
            </a:r>
            <a:r>
              <a:rPr lang="zh-CN" altLang="en-US" sz="1100" dirty="0" smtClean="0">
                <a:solidFill>
                  <a:srgbClr val="000000"/>
                </a:solidFill>
                <a:latin typeface="微软雅黑" panose="020B0503020204020204" charset="-122"/>
                <a:ea typeface="微软雅黑" panose="020B0503020204020204" charset="-122"/>
              </a:rPr>
              <a:t>亿</a:t>
            </a:r>
            <a:r>
              <a:rPr lang="en-US" altLang="zh-CN" sz="1100" dirty="0" smtClean="0">
                <a:solidFill>
                  <a:srgbClr val="000000"/>
                </a:solidFill>
                <a:latin typeface="微软雅黑" panose="020B0503020204020204" charset="-122"/>
                <a:ea typeface="微软雅黑" panose="020B0503020204020204" charset="-122"/>
              </a:rPr>
              <a:t>CNY</a:t>
            </a:r>
            <a:r>
              <a:rPr lang="zh-CN" altLang="en-US" sz="1100" dirty="0" smtClean="0">
                <a:solidFill>
                  <a:srgbClr val="000000"/>
                </a:solidFill>
                <a:latin typeface="微软雅黑" panose="020B0503020204020204" charset="-122"/>
                <a:ea typeface="微软雅黑" panose="020B0503020204020204" charset="-122"/>
              </a:rPr>
              <a:t>；到</a:t>
            </a:r>
            <a:r>
              <a:rPr lang="en-US" altLang="zh-CN" sz="1100" dirty="0" smtClean="0">
                <a:solidFill>
                  <a:srgbClr val="000000"/>
                </a:solidFill>
                <a:latin typeface="微软雅黑" panose="020B0503020204020204" charset="-122"/>
                <a:ea typeface="微软雅黑" panose="020B0503020204020204" charset="-122"/>
              </a:rPr>
              <a:t>2015</a:t>
            </a:r>
            <a:r>
              <a:rPr lang="zh-CN" altLang="en-US" sz="1100" dirty="0" smtClean="0">
                <a:solidFill>
                  <a:srgbClr val="000000"/>
                </a:solidFill>
                <a:latin typeface="微软雅黑" panose="020B0503020204020204" charset="-122"/>
                <a:ea typeface="微软雅黑" panose="020B0503020204020204" charset="-122"/>
              </a:rPr>
              <a:t>年，宽带网络覆盖所有学校，高校超</a:t>
            </a:r>
            <a:r>
              <a:rPr lang="en-US" altLang="zh-CN" sz="1100" dirty="0" smtClean="0">
                <a:solidFill>
                  <a:srgbClr val="000000"/>
                </a:solidFill>
                <a:latin typeface="微软雅黑" panose="020B0503020204020204" charset="-122"/>
                <a:ea typeface="微软雅黑" panose="020B0503020204020204" charset="-122"/>
              </a:rPr>
              <a:t>1Gbps</a:t>
            </a:r>
            <a:r>
              <a:rPr lang="zh-CN" altLang="en-US" sz="1100" dirty="0" smtClean="0">
                <a:solidFill>
                  <a:srgbClr val="000000"/>
                </a:solidFill>
                <a:latin typeface="微软雅黑" panose="020B0503020204020204" charset="-122"/>
                <a:ea typeface="微软雅黑" panose="020B0503020204020204" charset="-122"/>
              </a:rPr>
              <a:t>，中小学超</a:t>
            </a:r>
            <a:r>
              <a:rPr lang="en-US" altLang="zh-CN" sz="1100" dirty="0" smtClean="0">
                <a:solidFill>
                  <a:srgbClr val="000000"/>
                </a:solidFill>
                <a:latin typeface="微软雅黑" panose="020B0503020204020204" charset="-122"/>
                <a:ea typeface="微软雅黑" panose="020B0503020204020204" charset="-122"/>
              </a:rPr>
              <a:t>100Mbps</a:t>
            </a:r>
            <a:r>
              <a:rPr lang="zh-CN" altLang="en-US" sz="1100" dirty="0" smtClean="0">
                <a:solidFill>
                  <a:srgbClr val="000000"/>
                </a:solidFill>
                <a:latin typeface="微软雅黑" panose="020B0503020204020204" charset="-122"/>
                <a:ea typeface="微软雅黑" panose="020B0503020204020204" charset="-122"/>
              </a:rPr>
              <a:t>，边远地区超</a:t>
            </a:r>
            <a:r>
              <a:rPr lang="en-US" altLang="zh-CN" sz="1100" dirty="0" smtClean="0">
                <a:solidFill>
                  <a:srgbClr val="000000"/>
                </a:solidFill>
                <a:latin typeface="微软雅黑" panose="020B0503020204020204" charset="-122"/>
                <a:ea typeface="微软雅黑" panose="020B0503020204020204" charset="-122"/>
              </a:rPr>
              <a:t>2Mbps</a:t>
            </a:r>
            <a:r>
              <a:rPr lang="zh-CN" altLang="en-US" sz="1100" dirty="0" smtClean="0">
                <a:solidFill>
                  <a:srgbClr val="000000"/>
                </a:solidFill>
                <a:latin typeface="微软雅黑" panose="020B0503020204020204" charset="-122"/>
                <a:ea typeface="微软雅黑" panose="020B0503020204020204" charset="-122"/>
              </a:rPr>
              <a:t>；农村中小学</a:t>
            </a:r>
            <a:r>
              <a:rPr lang="en-US" altLang="zh-CN" sz="1100" dirty="0" smtClean="0">
                <a:solidFill>
                  <a:srgbClr val="000000"/>
                </a:solidFill>
                <a:latin typeface="微软雅黑" panose="020B0503020204020204" charset="-122"/>
                <a:ea typeface="微软雅黑" panose="020B0503020204020204" charset="-122"/>
              </a:rPr>
              <a:t>75%</a:t>
            </a:r>
            <a:r>
              <a:rPr lang="zh-CN" altLang="en-US" sz="1100" dirty="0" smtClean="0">
                <a:solidFill>
                  <a:srgbClr val="000000"/>
                </a:solidFill>
                <a:latin typeface="微软雅黑" panose="020B0503020204020204" charset="-122"/>
                <a:ea typeface="微软雅黑" panose="020B0503020204020204" charset="-122"/>
              </a:rPr>
              <a:t>的班级配备多媒体远程教学设备，数字化校园覆盖率超</a:t>
            </a:r>
            <a:r>
              <a:rPr lang="en-US" altLang="zh-CN" sz="1100" dirty="0" smtClean="0">
                <a:solidFill>
                  <a:srgbClr val="000000"/>
                </a:solidFill>
                <a:latin typeface="微软雅黑" panose="020B0503020204020204" charset="-122"/>
                <a:ea typeface="微软雅黑" panose="020B0503020204020204" charset="-122"/>
              </a:rPr>
              <a:t>50%</a:t>
            </a:r>
            <a:r>
              <a:rPr lang="zh-CN" altLang="en-US" sz="1100" dirty="0" smtClean="0">
                <a:solidFill>
                  <a:srgbClr val="000000"/>
                </a:solidFill>
                <a:latin typeface="微软雅黑" panose="020B0503020204020204" charset="-122"/>
                <a:ea typeface="微软雅黑" panose="020B0503020204020204" charset="-122"/>
              </a:rPr>
              <a:t>；</a:t>
            </a:r>
            <a:endParaRPr lang="en-US" altLang="zh-CN" sz="1100" dirty="0" smtClean="0">
              <a:solidFill>
                <a:srgbClr val="000000"/>
              </a:solidFill>
              <a:latin typeface="微软雅黑" panose="020B0503020204020204" charset="-122"/>
              <a:ea typeface="微软雅黑" panose="020B0503020204020204" charset="-122"/>
            </a:endParaRPr>
          </a:p>
        </p:txBody>
      </p:sp>
      <p:sp>
        <p:nvSpPr>
          <p:cNvPr id="109" name="标题 1"/>
          <p:cNvSpPr txBox="1"/>
          <p:nvPr/>
        </p:nvSpPr>
        <p:spPr bwMode="auto">
          <a:xfrm>
            <a:off x="360000" y="233400"/>
            <a:ext cx="7744795" cy="442800"/>
          </a:xfrm>
          <a:prstGeom prst="rect">
            <a:avLst/>
          </a:prstGeom>
          <a:noFill/>
          <a:ln w="9525">
            <a:noFill/>
            <a:miter lim="800000"/>
          </a:ln>
        </p:spPr>
        <p:txBody>
          <a:bodyPr vert="horz" wrap="square" lIns="0" tIns="40064" rIns="80129" bIns="40064" numCol="1" anchor="ctr" anchorCtr="0" compatLnSpc="1"/>
          <a:lstStyle/>
          <a:p>
            <a:pPr eaLnBrk="0" hangingPunct="0"/>
            <a:endParaRPr lang="zh-CN" altLang="en-US" sz="2400" b="1" dirty="0">
              <a:solidFill>
                <a:srgbClr val="990000"/>
              </a:solidFill>
              <a:latin typeface="微软雅黑" panose="020B0503020204020204" charset="-122"/>
              <a:ea typeface="微软雅黑" panose="020B0503020204020204" charset="-122"/>
              <a:cs typeface="+mj-cs"/>
            </a:endParaRPr>
          </a:p>
        </p:txBody>
      </p:sp>
    </p:spTree>
  </p:cSld>
  <p:clrMapOvr>
    <a:masterClrMapping/>
  </p:clrMapOvr>
  <p:transition advClick="0" advTm="8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p:txBody>
          <a:bodyPr/>
          <a:lstStyle/>
          <a:p>
            <a:r>
              <a:rPr lang="zh-CN" altLang="en-US" dirty="0" smtClean="0"/>
              <a:t>教育成为迎接二十一世纪挑战的关键</a:t>
            </a:r>
            <a:endParaRPr lang="zh-CN" altLang="en-US" dirty="0"/>
          </a:p>
        </p:txBody>
      </p:sp>
      <p:sp>
        <p:nvSpPr>
          <p:cNvPr id="4" name="标题 1"/>
          <p:cNvSpPr txBox="1"/>
          <p:nvPr/>
        </p:nvSpPr>
        <p:spPr>
          <a:xfrm>
            <a:off x="298450" y="324400"/>
            <a:ext cx="7632700" cy="559338"/>
          </a:xfrm>
          <a:prstGeom prst="rect">
            <a:avLst/>
          </a:prstGeom>
        </p:spPr>
        <p:txBody>
          <a:bodyPr/>
          <a:lstStyle/>
          <a:p>
            <a:pPr eaLnBrk="0" hangingPunct="0">
              <a:defRPr/>
            </a:pPr>
            <a:endParaRPr lang="zh-CN" altLang="en-US" sz="2400" b="1" dirty="0">
              <a:solidFill>
                <a:srgbClr val="990000"/>
              </a:solidFill>
              <a:latin typeface="微软雅黑" panose="020B0503020204020204" charset="-122"/>
              <a:ea typeface="微软雅黑" panose="020B0503020204020204" charset="-122"/>
              <a:cs typeface="+mj-cs"/>
            </a:endParaRPr>
          </a:p>
        </p:txBody>
      </p:sp>
      <p:sp>
        <p:nvSpPr>
          <p:cNvPr id="42" name="矩形 41"/>
          <p:cNvSpPr/>
          <p:nvPr/>
        </p:nvSpPr>
        <p:spPr>
          <a:xfrm>
            <a:off x="4824028" y="1203599"/>
            <a:ext cx="3780420" cy="936103"/>
          </a:xfrm>
          <a:prstGeom prst="rect">
            <a:avLst/>
          </a:prstGeom>
          <a:solidFill>
            <a:schemeClr val="accent6">
              <a:lumMod val="40000"/>
              <a:lumOff val="60000"/>
            </a:schemeClr>
          </a:solidFill>
        </p:spPr>
        <p:txBody>
          <a:bodyPr wrap="square" anchor="ctr">
            <a:noAutofit/>
          </a:bodyPr>
          <a:lstStyle/>
          <a:p>
            <a:pPr>
              <a:lnSpc>
                <a:spcPct val="150000"/>
              </a:lnSpc>
            </a:pPr>
            <a:r>
              <a:rPr lang="zh-CN" altLang="en-US" b="1" dirty="0" smtClean="0">
                <a:solidFill>
                  <a:srgbClr val="C00000"/>
                </a:solidFill>
                <a:latin typeface="微软雅黑" panose="020B0503020204020204" charset="-122"/>
                <a:ea typeface="微软雅黑" panose="020B0503020204020204" charset="-122"/>
              </a:rPr>
              <a:t>教育信息化十年发展规划：</a:t>
            </a:r>
            <a:endParaRPr lang="zh-CN" altLang="en-US" b="1" dirty="0" smtClean="0">
              <a:solidFill>
                <a:srgbClr val="C00000"/>
              </a:solidFill>
              <a:latin typeface="微软雅黑" panose="020B0503020204020204" charset="-122"/>
              <a:ea typeface="微软雅黑" panose="020B0503020204020204" charset="-122"/>
            </a:endParaRPr>
          </a:p>
          <a:p>
            <a:pPr>
              <a:lnSpc>
                <a:spcPct val="150000"/>
              </a:lnSpc>
            </a:pPr>
            <a:r>
              <a:rPr lang="en-US" altLang="zh-CN" sz="1400" dirty="0" smtClean="0">
                <a:solidFill>
                  <a:srgbClr val="000000"/>
                </a:solidFill>
                <a:latin typeface="微软雅黑" panose="020B0503020204020204" charset="-122"/>
                <a:ea typeface="微软雅黑" panose="020B0503020204020204" charset="-122"/>
              </a:rPr>
              <a:t>…</a:t>
            </a:r>
            <a:r>
              <a:rPr lang="zh-CN" altLang="en-US" sz="1400" dirty="0" smtClean="0">
                <a:solidFill>
                  <a:srgbClr val="000000"/>
                </a:solidFill>
                <a:latin typeface="微软雅黑" panose="020B0503020204020204" charset="-122"/>
                <a:ea typeface="微软雅黑" panose="020B0503020204020204" charset="-122"/>
              </a:rPr>
              <a:t>以教育信息化带动教育现代化</a:t>
            </a:r>
            <a:endParaRPr lang="en-US" altLang="zh-CN" b="1" dirty="0" smtClean="0">
              <a:solidFill>
                <a:srgbClr val="990000"/>
              </a:solidFill>
              <a:latin typeface="微软雅黑" panose="020B0503020204020204" charset="-122"/>
              <a:ea typeface="微软雅黑" panose="020B0503020204020204" charset="-122"/>
            </a:endParaRPr>
          </a:p>
        </p:txBody>
      </p:sp>
      <p:pic>
        <p:nvPicPr>
          <p:cNvPr id="11" name="Picture 2" descr="http://www.yngsxy.net/UpFiles/70033/QQ%E6%88%AA%E5%9B%BE20110519171813.png"/>
          <p:cNvPicPr>
            <a:picLocks noChangeAspect="1" noChangeArrowheads="1"/>
          </p:cNvPicPr>
          <p:nvPr/>
        </p:nvPicPr>
        <p:blipFill>
          <a:blip r:embed="rId1" cstate="print"/>
          <a:stretch>
            <a:fillRect/>
          </a:stretch>
        </p:blipFill>
        <p:spPr bwMode="auto">
          <a:xfrm rot="307030">
            <a:off x="539552" y="1131590"/>
            <a:ext cx="4121146" cy="3060340"/>
          </a:xfrm>
          <a:prstGeom prst="rect">
            <a:avLst/>
          </a:prstGeom>
          <a:solidFill>
            <a:srgbClr val="FFFFFF">
              <a:shade val="85000"/>
            </a:srgbClr>
          </a:solidFill>
          <a:ln w="9525" cap="sq">
            <a:no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cxnSp>
        <p:nvCxnSpPr>
          <p:cNvPr id="12" name="直接连接符 11"/>
          <p:cNvCxnSpPr/>
          <p:nvPr/>
        </p:nvCxnSpPr>
        <p:spPr bwMode="auto">
          <a:xfrm>
            <a:off x="4788024" y="1167594"/>
            <a:ext cx="0" cy="972108"/>
          </a:xfrm>
          <a:prstGeom prst="line">
            <a:avLst/>
          </a:prstGeom>
          <a:noFill/>
          <a:ln w="7620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矩形 14"/>
          <p:cNvSpPr/>
          <p:nvPr/>
        </p:nvSpPr>
        <p:spPr>
          <a:xfrm>
            <a:off x="4824028" y="2355726"/>
            <a:ext cx="3780420" cy="1728192"/>
          </a:xfrm>
          <a:prstGeom prst="rect">
            <a:avLst/>
          </a:prstGeom>
          <a:solidFill>
            <a:schemeClr val="accent6">
              <a:lumMod val="40000"/>
              <a:lumOff val="60000"/>
            </a:schemeClr>
          </a:solidFill>
        </p:spPr>
        <p:txBody>
          <a:bodyPr wrap="square" anchor="ctr">
            <a:noAutofit/>
          </a:bodyPr>
          <a:lstStyle/>
          <a:p>
            <a:pPr>
              <a:lnSpc>
                <a:spcPct val="150000"/>
              </a:lnSpc>
            </a:pPr>
            <a:r>
              <a:rPr lang="zh-CN" altLang="en-US" b="1" dirty="0" smtClean="0">
                <a:solidFill>
                  <a:srgbClr val="C00000"/>
                </a:solidFill>
                <a:latin typeface="微软雅黑" panose="020B0503020204020204" charset="-122"/>
                <a:ea typeface="微软雅黑" panose="020B0503020204020204" charset="-122"/>
              </a:rPr>
              <a:t>教育“十二五”规划</a:t>
            </a:r>
            <a:r>
              <a:rPr lang="zh-CN" altLang="zh-CN" b="1" dirty="0" smtClean="0">
                <a:solidFill>
                  <a:srgbClr val="C00000"/>
                </a:solidFill>
                <a:latin typeface="微软雅黑" panose="020B0503020204020204" charset="-122"/>
                <a:ea typeface="微软雅黑" panose="020B0503020204020204" charset="-122"/>
              </a:rPr>
              <a:t>总体目标</a:t>
            </a:r>
            <a:r>
              <a:rPr lang="zh-CN" altLang="en-US" b="1" dirty="0" smtClean="0">
                <a:solidFill>
                  <a:srgbClr val="C00000"/>
                </a:solidFill>
                <a:latin typeface="微软雅黑" panose="020B0503020204020204" charset="-122"/>
                <a:ea typeface="微软雅黑" panose="020B0503020204020204" charset="-122"/>
              </a:rPr>
              <a:t>：</a:t>
            </a:r>
            <a:endParaRPr lang="en-US" altLang="zh-CN" b="1" dirty="0" smtClean="0">
              <a:solidFill>
                <a:srgbClr val="C00000"/>
              </a:solidFill>
              <a:latin typeface="微软雅黑" panose="020B0503020204020204" charset="-122"/>
              <a:ea typeface="微软雅黑" panose="020B0503020204020204" charset="-122"/>
            </a:endParaRPr>
          </a:p>
          <a:p>
            <a:pPr>
              <a:lnSpc>
                <a:spcPct val="150000"/>
              </a:lnSpc>
            </a:pPr>
            <a:r>
              <a:rPr lang="en-US" altLang="zh-CN" sz="1200" dirty="0" smtClean="0">
                <a:solidFill>
                  <a:srgbClr val="000000"/>
                </a:solidFill>
                <a:latin typeface="微软雅黑" panose="020B0503020204020204" charset="-122"/>
                <a:ea typeface="微软雅黑" panose="020B0503020204020204" charset="-122"/>
              </a:rPr>
              <a:t>… </a:t>
            </a:r>
            <a:r>
              <a:rPr lang="zh-CN" altLang="zh-CN" sz="1200" dirty="0" smtClean="0">
                <a:solidFill>
                  <a:srgbClr val="000000"/>
                </a:solidFill>
                <a:latin typeface="微软雅黑" panose="020B0503020204020204" charset="-122"/>
                <a:ea typeface="微软雅黑" panose="020B0503020204020204" charset="-122"/>
              </a:rPr>
              <a:t>全面提高教育服务现代化建设和人的全面发展的能力，为到</a:t>
            </a:r>
            <a:r>
              <a:rPr lang="en-US" altLang="zh-CN" sz="1200" dirty="0" smtClean="0">
                <a:solidFill>
                  <a:srgbClr val="000000"/>
                </a:solidFill>
                <a:latin typeface="微软雅黑" panose="020B0503020204020204" charset="-122"/>
                <a:ea typeface="微软雅黑" panose="020B0503020204020204" charset="-122"/>
              </a:rPr>
              <a:t>2020</a:t>
            </a:r>
            <a:r>
              <a:rPr lang="zh-CN" altLang="zh-CN" sz="1200" dirty="0" smtClean="0">
                <a:solidFill>
                  <a:srgbClr val="000000"/>
                </a:solidFill>
                <a:latin typeface="微软雅黑" panose="020B0503020204020204" charset="-122"/>
                <a:ea typeface="微软雅黑" panose="020B0503020204020204" charset="-122"/>
              </a:rPr>
              <a:t>年基本实现教育现代化，基本形成学习型社会，进入人力资源强国行列奠定坚实基础。</a:t>
            </a:r>
            <a:endParaRPr lang="zh-CN" altLang="en-US" sz="1200" b="1" dirty="0">
              <a:solidFill>
                <a:srgbClr val="990000"/>
              </a:solidFill>
              <a:latin typeface="微软雅黑" panose="020B0503020204020204" charset="-122"/>
              <a:ea typeface="微软雅黑" panose="020B0503020204020204" charset="-122"/>
            </a:endParaRPr>
          </a:p>
        </p:txBody>
      </p:sp>
      <p:cxnSp>
        <p:nvCxnSpPr>
          <p:cNvPr id="16" name="直接连接符 15"/>
          <p:cNvCxnSpPr/>
          <p:nvPr/>
        </p:nvCxnSpPr>
        <p:spPr bwMode="auto">
          <a:xfrm>
            <a:off x="4788024" y="2355726"/>
            <a:ext cx="0" cy="1728192"/>
          </a:xfrm>
          <a:prstGeom prst="line">
            <a:avLst/>
          </a:prstGeom>
          <a:noFill/>
          <a:ln w="76200">
            <a:solidFill>
              <a:schemeClr val="accent6">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advClick="0" advTm="8000">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图示 37"/>
          <p:cNvGraphicFramePr/>
          <p:nvPr/>
        </p:nvGraphicFramePr>
        <p:xfrm>
          <a:off x="785644" y="1371591"/>
          <a:ext cx="3509908" cy="204145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标题 1"/>
          <p:cNvSpPr txBox="1"/>
          <p:nvPr/>
        </p:nvSpPr>
        <p:spPr>
          <a:xfrm>
            <a:off x="652463" y="242743"/>
            <a:ext cx="7745412" cy="653653"/>
          </a:xfrm>
          <a:prstGeom prst="rect">
            <a:avLst/>
          </a:prstGeom>
        </p:spPr>
        <p:txBody>
          <a:bodyPr/>
          <a:lstStyle/>
          <a:p>
            <a:pPr eaLnBrk="0" hangingPunct="0">
              <a:defRPr/>
            </a:pPr>
            <a:endParaRPr lang="zh-CN" altLang="en-US" sz="3200" b="1" kern="0" dirty="0">
              <a:solidFill>
                <a:srgbClr val="990000"/>
              </a:solidFill>
              <a:latin typeface="FrutigerNext LT Medium" pitchFamily="34" charset="0"/>
              <a:ea typeface="黑体" panose="02010609060101010101" pitchFamily="49" charset="-122"/>
              <a:cs typeface="+mj-cs"/>
            </a:endParaRPr>
          </a:p>
        </p:txBody>
      </p:sp>
      <p:sp>
        <p:nvSpPr>
          <p:cNvPr id="4" name="圆角矩形 3"/>
          <p:cNvSpPr/>
          <p:nvPr/>
        </p:nvSpPr>
        <p:spPr bwMode="auto">
          <a:xfrm>
            <a:off x="786877" y="1058397"/>
            <a:ext cx="3667157" cy="3247785"/>
          </a:xfrm>
          <a:prstGeom prst="roundRect">
            <a:avLst>
              <a:gd name="adj" fmla="val 3617"/>
            </a:avLst>
          </a:prstGeom>
          <a:noFill/>
          <a:ln w="9525" cap="flat" cmpd="sng" algn="ctr">
            <a:solidFill>
              <a:schemeClr val="accent6">
                <a:lumMod val="50000"/>
              </a:schemeClr>
            </a:solidFill>
            <a:prstDash val="solid"/>
            <a:round/>
            <a:headEnd type="none" w="med" len="med"/>
            <a:tailEnd type="none" w="med" len="med"/>
          </a:ln>
          <a:effectLst/>
        </p:spPr>
        <p:txBody>
          <a:bodyPr vert="horz" wrap="square" lIns="87817" tIns="43908" rIns="87817" bIns="43908" numCol="1" rtlCol="0" anchor="t" anchorCtr="0" compatLnSpc="1"/>
          <a:lstStyle/>
          <a:p>
            <a:pPr defTabSz="877570">
              <a:lnSpc>
                <a:spcPct val="110000"/>
              </a:lnSpc>
              <a:buClr>
                <a:prstClr val="white"/>
              </a:buClr>
              <a:buFont typeface="Wingdings" panose="05000000000000000000" pitchFamily="2" charset="2"/>
              <a:buChar char="•"/>
            </a:pPr>
            <a:endParaRPr lang="zh-CN" altLang="en-US" smtClean="0">
              <a:solidFill>
                <a:prstClr val="white"/>
              </a:solidFill>
              <a:latin typeface="FrutigerNext LT Regular" pitchFamily="34" charset="0"/>
              <a:ea typeface="华文细黑" pitchFamily="2" charset="-122"/>
            </a:endParaRPr>
          </a:p>
        </p:txBody>
      </p:sp>
      <p:sp>
        <p:nvSpPr>
          <p:cNvPr id="5" name="圆角矩形 4"/>
          <p:cNvSpPr/>
          <p:nvPr/>
        </p:nvSpPr>
        <p:spPr bwMode="auto">
          <a:xfrm>
            <a:off x="4842033" y="1058397"/>
            <a:ext cx="3667157" cy="3247785"/>
          </a:xfrm>
          <a:prstGeom prst="roundRect">
            <a:avLst>
              <a:gd name="adj" fmla="val 3617"/>
            </a:avLst>
          </a:prstGeom>
          <a:noFill/>
          <a:ln w="9525" cap="flat" cmpd="sng" algn="ctr">
            <a:solidFill>
              <a:schemeClr val="accent1"/>
            </a:solidFill>
            <a:prstDash val="solid"/>
            <a:round/>
            <a:headEnd type="none" w="med" len="med"/>
            <a:tailEnd type="none" w="med" len="med"/>
          </a:ln>
          <a:effectLst/>
        </p:spPr>
        <p:txBody>
          <a:bodyPr vert="horz" wrap="square" lIns="87817" tIns="43908" rIns="87817" bIns="43908" numCol="1" rtlCol="0" anchor="t" anchorCtr="0" compatLnSpc="1"/>
          <a:lstStyle/>
          <a:p>
            <a:pPr defTabSz="877570">
              <a:lnSpc>
                <a:spcPct val="110000"/>
              </a:lnSpc>
              <a:buClr>
                <a:prstClr val="white"/>
              </a:buClr>
              <a:buFont typeface="Wingdings" panose="05000000000000000000" pitchFamily="2" charset="2"/>
              <a:buChar char="•"/>
            </a:pPr>
            <a:endParaRPr lang="zh-CN" altLang="en-US" smtClean="0">
              <a:solidFill>
                <a:prstClr val="white"/>
              </a:solidFill>
              <a:latin typeface="FrutigerNext LT Regular" pitchFamily="34" charset="0"/>
              <a:ea typeface="华文细黑" pitchFamily="2" charset="-122"/>
            </a:endParaRPr>
          </a:p>
        </p:txBody>
      </p:sp>
      <p:sp>
        <p:nvSpPr>
          <p:cNvPr id="6" name="圆角矩形 5"/>
          <p:cNvSpPr/>
          <p:nvPr/>
        </p:nvSpPr>
        <p:spPr bwMode="auto">
          <a:xfrm>
            <a:off x="1106615" y="855874"/>
            <a:ext cx="3060340" cy="438799"/>
          </a:xfrm>
          <a:prstGeom prst="roundRect">
            <a:avLst>
              <a:gd name="adj" fmla="val 50000"/>
            </a:avLst>
          </a:prstGeom>
          <a:solidFill>
            <a:schemeClr val="accent6">
              <a:lumMod val="75000"/>
            </a:schemeClr>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lstStyle/>
          <a:p>
            <a:pPr algn="ctr" defTabSz="877570">
              <a:lnSpc>
                <a:spcPct val="110000"/>
              </a:lnSpc>
              <a:buClr>
                <a:prstClr val="white"/>
              </a:buClr>
            </a:pPr>
            <a:r>
              <a:rPr lang="zh-CN" altLang="en-US" sz="1600" b="1" dirty="0" smtClean="0">
                <a:solidFill>
                  <a:prstClr val="white"/>
                </a:solidFill>
                <a:latin typeface="微软雅黑" panose="020B0503020204020204" charset="-122"/>
                <a:ea typeface="微软雅黑" panose="020B0503020204020204" charset="-122"/>
              </a:rPr>
              <a:t>教育信息化基础已成体系</a:t>
            </a:r>
            <a:endParaRPr lang="zh-CN" altLang="en-US" sz="1600" b="1" dirty="0" smtClean="0">
              <a:solidFill>
                <a:prstClr val="white"/>
              </a:solidFill>
              <a:latin typeface="微软雅黑" panose="020B0503020204020204" charset="-122"/>
              <a:ea typeface="微软雅黑" panose="020B0503020204020204" charset="-122"/>
            </a:endParaRPr>
          </a:p>
        </p:txBody>
      </p:sp>
      <p:sp>
        <p:nvSpPr>
          <p:cNvPr id="7" name="TextBox 6"/>
          <p:cNvSpPr txBox="1"/>
          <p:nvPr/>
        </p:nvSpPr>
        <p:spPr>
          <a:xfrm>
            <a:off x="1707189" y="1015864"/>
            <a:ext cx="1710190" cy="1944000"/>
          </a:xfrm>
          <a:prstGeom prst="rect">
            <a:avLst/>
          </a:prstGeom>
          <a:noFill/>
        </p:spPr>
        <p:txBody>
          <a:bodyPr wrap="square" rtlCol="0">
            <a:prstTxWarp prst="textArchDown">
              <a:avLst>
                <a:gd name="adj" fmla="val 1148803"/>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en-US" altLang="zh-CN" sz="1400" b="1" spc="50" dirty="0" smtClean="0">
                <a:ln w="11430">
                  <a:noFill/>
                </a:ln>
                <a:gradFill>
                  <a:gsLst>
                    <a:gs pos="25000">
                      <a:srgbClr val="C0504D">
                        <a:satMod val="155000"/>
                      </a:srgbClr>
                    </a:gs>
                    <a:gs pos="100000">
                      <a:srgbClr val="C0504D">
                        <a:shade val="45000"/>
                        <a:satMod val="165000"/>
                      </a:srgbClr>
                    </a:gs>
                  </a:gsLst>
                  <a:lin ang="5400000"/>
                </a:gradFill>
                <a:latin typeface="微软雅黑" panose="020B0503020204020204" charset="-122"/>
                <a:ea typeface="微软雅黑" panose="020B0503020204020204" charset="-122"/>
              </a:rPr>
              <a:t>IT</a:t>
            </a:r>
            <a:r>
              <a:rPr lang="zh-CN" altLang="en-US" sz="1400" b="1" spc="50" dirty="0" smtClean="0">
                <a:ln w="11430">
                  <a:noFill/>
                </a:ln>
                <a:gradFill>
                  <a:gsLst>
                    <a:gs pos="25000">
                      <a:srgbClr val="C0504D">
                        <a:satMod val="155000"/>
                      </a:srgbClr>
                    </a:gs>
                    <a:gs pos="100000">
                      <a:srgbClr val="C0504D">
                        <a:shade val="45000"/>
                        <a:satMod val="165000"/>
                      </a:srgbClr>
                    </a:gs>
                  </a:gsLst>
                  <a:lin ang="5400000"/>
                </a:gradFill>
                <a:latin typeface="微软雅黑" panose="020B0503020204020204" charset="-122"/>
                <a:ea typeface="微软雅黑" panose="020B0503020204020204" charset="-122"/>
              </a:rPr>
              <a:t>基础设施</a:t>
            </a:r>
            <a:endParaRPr lang="zh-CN" altLang="en-US" sz="1400" b="1" spc="50" dirty="0">
              <a:ln w="11430">
                <a:noFill/>
              </a:ln>
              <a:gradFill>
                <a:gsLst>
                  <a:gs pos="25000">
                    <a:srgbClr val="C0504D">
                      <a:satMod val="155000"/>
                    </a:srgbClr>
                  </a:gs>
                  <a:gs pos="100000">
                    <a:srgbClr val="C0504D">
                      <a:shade val="45000"/>
                      <a:satMod val="165000"/>
                    </a:srgbClr>
                  </a:gs>
                </a:gsLst>
                <a:lin ang="5400000"/>
              </a:gradFill>
              <a:latin typeface="微软雅黑" panose="020B0503020204020204" charset="-122"/>
              <a:ea typeface="微软雅黑" panose="020B0503020204020204" charset="-122"/>
            </a:endParaRPr>
          </a:p>
        </p:txBody>
      </p:sp>
      <p:pic>
        <p:nvPicPr>
          <p:cNvPr id="9" name="Picture 12" descr="E:\PNG图标分类大全\OX-箭头符号-警示\achtung.png"/>
          <p:cNvPicPr>
            <a:picLocks noChangeAspect="1" noChangeArrowheads="1"/>
          </p:cNvPicPr>
          <p:nvPr/>
        </p:nvPicPr>
        <p:blipFill>
          <a:blip r:embed="rId6" cstate="print">
            <a:duotone>
              <a:schemeClr val="bg2">
                <a:shade val="45000"/>
                <a:satMod val="135000"/>
              </a:schemeClr>
              <a:prstClr val="white"/>
            </a:duotone>
          </a:blip>
          <a:srcRect/>
          <a:stretch>
            <a:fillRect/>
          </a:stretch>
        </p:blipFill>
        <p:spPr bwMode="auto">
          <a:xfrm>
            <a:off x="881590" y="3374474"/>
            <a:ext cx="412778" cy="309584"/>
          </a:xfrm>
          <a:prstGeom prst="rect">
            <a:avLst/>
          </a:prstGeom>
          <a:noFill/>
          <a:ln w="9525">
            <a:noFill/>
            <a:miter lim="800000"/>
            <a:headEnd/>
            <a:tailEnd/>
          </a:ln>
        </p:spPr>
      </p:pic>
      <p:pic>
        <p:nvPicPr>
          <p:cNvPr id="10" name="Picture 12" descr="E:\PNG图标分类大全\OX-箭头符号-警示\achtung.png"/>
          <p:cNvPicPr>
            <a:picLocks noChangeAspect="1" noChangeArrowheads="1"/>
          </p:cNvPicPr>
          <p:nvPr/>
        </p:nvPicPr>
        <p:blipFill>
          <a:blip r:embed="rId6" cstate="print">
            <a:duotone>
              <a:schemeClr val="bg2">
                <a:shade val="45000"/>
                <a:satMod val="135000"/>
              </a:schemeClr>
              <a:prstClr val="white"/>
            </a:duotone>
          </a:blip>
          <a:srcRect/>
          <a:stretch>
            <a:fillRect/>
          </a:stretch>
        </p:blipFill>
        <p:spPr bwMode="auto">
          <a:xfrm>
            <a:off x="881590" y="3660464"/>
            <a:ext cx="412778" cy="309584"/>
          </a:xfrm>
          <a:prstGeom prst="rect">
            <a:avLst/>
          </a:prstGeom>
          <a:noFill/>
          <a:ln w="9525">
            <a:noFill/>
            <a:miter lim="800000"/>
            <a:headEnd/>
            <a:tailEnd/>
          </a:ln>
        </p:spPr>
      </p:pic>
      <p:pic>
        <p:nvPicPr>
          <p:cNvPr id="11" name="Picture 12" descr="E:\PNG图标分类大全\OX-箭头符号-警示\achtung.png"/>
          <p:cNvPicPr>
            <a:picLocks noChangeAspect="1" noChangeArrowheads="1"/>
          </p:cNvPicPr>
          <p:nvPr/>
        </p:nvPicPr>
        <p:blipFill>
          <a:blip r:embed="rId6" cstate="print">
            <a:duotone>
              <a:schemeClr val="bg2">
                <a:shade val="45000"/>
                <a:satMod val="135000"/>
              </a:schemeClr>
              <a:prstClr val="white"/>
            </a:duotone>
          </a:blip>
          <a:srcRect/>
          <a:stretch>
            <a:fillRect/>
          </a:stretch>
        </p:blipFill>
        <p:spPr bwMode="auto">
          <a:xfrm>
            <a:off x="881590" y="3947372"/>
            <a:ext cx="412778" cy="309584"/>
          </a:xfrm>
          <a:prstGeom prst="rect">
            <a:avLst/>
          </a:prstGeom>
          <a:noFill/>
          <a:ln w="9525">
            <a:noFill/>
            <a:miter lim="800000"/>
            <a:headEnd/>
            <a:tailEnd/>
          </a:ln>
        </p:spPr>
      </p:pic>
      <p:sp>
        <p:nvSpPr>
          <p:cNvPr id="12" name="TextBox 11"/>
          <p:cNvSpPr txBox="1"/>
          <p:nvPr/>
        </p:nvSpPr>
        <p:spPr>
          <a:xfrm>
            <a:off x="1301383" y="3397106"/>
            <a:ext cx="3135602" cy="276999"/>
          </a:xfrm>
          <a:prstGeom prst="rect">
            <a:avLst/>
          </a:prstGeom>
          <a:noFill/>
        </p:spPr>
        <p:txBody>
          <a:bodyPr wrap="square" rtlCol="0">
            <a:spAutoFit/>
          </a:bodyPr>
          <a:lstStyle/>
          <a:p>
            <a:pPr fontAlgn="auto">
              <a:spcBef>
                <a:spcPts val="0"/>
              </a:spcBef>
              <a:spcAft>
                <a:spcPts val="0"/>
              </a:spcAft>
            </a:pPr>
            <a:r>
              <a:rPr lang="zh-CN" altLang="en-US" sz="1200" b="1" dirty="0" smtClean="0">
                <a:solidFill>
                  <a:srgbClr val="990000"/>
                </a:solidFill>
                <a:latin typeface="微软雅黑" panose="020B0503020204020204" charset="-122"/>
                <a:ea typeface="微软雅黑" panose="020B0503020204020204" charset="-122"/>
              </a:rPr>
              <a:t>烟囱式</a:t>
            </a:r>
            <a:r>
              <a:rPr lang="zh-CN" altLang="en-US" sz="1200" dirty="0" smtClean="0">
                <a:solidFill>
                  <a:prstClr val="black"/>
                </a:solidFill>
                <a:latin typeface="微软雅黑" panose="020B0503020204020204" charset="-122"/>
                <a:ea typeface="微软雅黑" panose="020B0503020204020204" charset="-122"/>
              </a:rPr>
              <a:t>的系统</a:t>
            </a:r>
            <a:r>
              <a:rPr lang="en-US" altLang="zh-CN" sz="1200" dirty="0" smtClean="0">
                <a:solidFill>
                  <a:prstClr val="black"/>
                </a:solidFill>
                <a:latin typeface="微软雅黑" panose="020B0503020204020204" charset="-122"/>
                <a:ea typeface="微软雅黑" panose="020B0503020204020204" charset="-122"/>
                <a:sym typeface="Wingdings" panose="05000000000000000000" pitchFamily="2" charset="2"/>
              </a:rPr>
              <a:t></a:t>
            </a:r>
            <a:r>
              <a:rPr lang="zh-CN" altLang="en-US" sz="1200" dirty="0" smtClean="0">
                <a:solidFill>
                  <a:prstClr val="black"/>
                </a:solidFill>
                <a:latin typeface="微软雅黑" panose="020B0503020204020204" charset="-122"/>
                <a:ea typeface="微软雅黑" panose="020B0503020204020204" charset="-122"/>
                <a:sym typeface="Wingdings" panose="05000000000000000000" pitchFamily="2" charset="2"/>
              </a:rPr>
              <a:t>管理复杂度提升</a:t>
            </a:r>
            <a:endParaRPr lang="zh-CN" altLang="en-US" sz="1200" dirty="0">
              <a:solidFill>
                <a:prstClr val="black"/>
              </a:solidFill>
              <a:latin typeface="微软雅黑" panose="020B0503020204020204" charset="-122"/>
              <a:ea typeface="微软雅黑" panose="020B0503020204020204" charset="-122"/>
            </a:endParaRPr>
          </a:p>
        </p:txBody>
      </p:sp>
      <p:sp>
        <p:nvSpPr>
          <p:cNvPr id="13" name="TextBox 12"/>
          <p:cNvSpPr txBox="1"/>
          <p:nvPr/>
        </p:nvSpPr>
        <p:spPr>
          <a:xfrm>
            <a:off x="1301382" y="3692070"/>
            <a:ext cx="3132000" cy="276999"/>
          </a:xfrm>
          <a:prstGeom prst="rect">
            <a:avLst/>
          </a:prstGeom>
          <a:noFill/>
        </p:spPr>
        <p:txBody>
          <a:bodyPr wrap="square" rtlCol="0">
            <a:spAutoFit/>
          </a:bodyPr>
          <a:lstStyle/>
          <a:p>
            <a:pPr fontAlgn="auto">
              <a:spcBef>
                <a:spcPts val="0"/>
              </a:spcBef>
              <a:spcAft>
                <a:spcPts val="0"/>
              </a:spcAft>
            </a:pPr>
            <a:r>
              <a:rPr lang="zh-CN" altLang="en-US" sz="1200" b="1" dirty="0" smtClean="0">
                <a:solidFill>
                  <a:srgbClr val="990000"/>
                </a:solidFill>
                <a:latin typeface="微软雅黑" panose="020B0503020204020204" charset="-122"/>
                <a:ea typeface="微软雅黑" panose="020B0503020204020204" charset="-122"/>
              </a:rPr>
              <a:t>分散式</a:t>
            </a:r>
            <a:r>
              <a:rPr lang="zh-CN" altLang="en-US" sz="1200" dirty="0" smtClean="0">
                <a:solidFill>
                  <a:prstClr val="black"/>
                </a:solidFill>
                <a:latin typeface="微软雅黑" panose="020B0503020204020204" charset="-122"/>
                <a:ea typeface="微软雅黑" panose="020B0503020204020204" charset="-122"/>
              </a:rPr>
              <a:t>的系统</a:t>
            </a:r>
            <a:r>
              <a:rPr lang="en-US" altLang="zh-CN" sz="1200" dirty="0" smtClean="0">
                <a:solidFill>
                  <a:prstClr val="black"/>
                </a:solidFill>
                <a:latin typeface="微软雅黑" panose="020B0503020204020204" charset="-122"/>
                <a:ea typeface="微软雅黑" panose="020B0503020204020204" charset="-122"/>
                <a:sym typeface="Wingdings" panose="05000000000000000000" pitchFamily="2" charset="2"/>
              </a:rPr>
              <a:t></a:t>
            </a:r>
            <a:r>
              <a:rPr lang="zh-CN" altLang="en-US" sz="1200" dirty="0" smtClean="0">
                <a:solidFill>
                  <a:prstClr val="black"/>
                </a:solidFill>
                <a:latin typeface="微软雅黑" panose="020B0503020204020204" charset="-122"/>
                <a:ea typeface="微软雅黑" panose="020B0503020204020204" charset="-122"/>
                <a:sym typeface="Wingdings" panose="05000000000000000000" pitchFamily="2" charset="2"/>
              </a:rPr>
              <a:t>运维工作量提升</a:t>
            </a:r>
            <a:endParaRPr lang="zh-CN" altLang="en-US" sz="1200" dirty="0">
              <a:solidFill>
                <a:prstClr val="black"/>
              </a:solidFill>
              <a:latin typeface="微软雅黑" panose="020B0503020204020204" charset="-122"/>
              <a:ea typeface="微软雅黑" panose="020B0503020204020204" charset="-122"/>
            </a:endParaRPr>
          </a:p>
        </p:txBody>
      </p:sp>
      <p:sp>
        <p:nvSpPr>
          <p:cNvPr id="14" name="TextBox 13"/>
          <p:cNvSpPr txBox="1"/>
          <p:nvPr/>
        </p:nvSpPr>
        <p:spPr>
          <a:xfrm>
            <a:off x="1301382" y="3987034"/>
            <a:ext cx="3132000" cy="276999"/>
          </a:xfrm>
          <a:prstGeom prst="rect">
            <a:avLst/>
          </a:prstGeom>
          <a:noFill/>
        </p:spPr>
        <p:txBody>
          <a:bodyPr wrap="square" rtlCol="0">
            <a:spAutoFit/>
          </a:bodyPr>
          <a:lstStyle/>
          <a:p>
            <a:pPr fontAlgn="auto">
              <a:spcBef>
                <a:spcPts val="0"/>
              </a:spcBef>
              <a:spcAft>
                <a:spcPts val="0"/>
              </a:spcAft>
            </a:pPr>
            <a:r>
              <a:rPr lang="zh-CN" altLang="en-US" sz="1200" dirty="0" smtClean="0">
                <a:solidFill>
                  <a:prstClr val="black"/>
                </a:solidFill>
                <a:latin typeface="微软雅黑" panose="020B0503020204020204" charset="-122"/>
                <a:ea typeface="微软雅黑" panose="020B0503020204020204" charset="-122"/>
              </a:rPr>
              <a:t>资源共享、移动互联带来新诉求</a:t>
            </a:r>
            <a:endParaRPr lang="zh-CN" altLang="en-US" sz="1200" dirty="0">
              <a:solidFill>
                <a:prstClr val="black"/>
              </a:solidFill>
              <a:latin typeface="微软雅黑" panose="020B0503020204020204" charset="-122"/>
              <a:ea typeface="微软雅黑" panose="020B0503020204020204" charset="-122"/>
            </a:endParaRPr>
          </a:p>
        </p:txBody>
      </p:sp>
      <p:sp>
        <p:nvSpPr>
          <p:cNvPr id="15" name="圆角矩形 14"/>
          <p:cNvSpPr/>
          <p:nvPr/>
        </p:nvSpPr>
        <p:spPr bwMode="auto">
          <a:xfrm>
            <a:off x="5157065" y="855874"/>
            <a:ext cx="3060340" cy="438799"/>
          </a:xfrm>
          <a:prstGeom prst="roundRect">
            <a:avLst>
              <a:gd name="adj" fmla="val 50000"/>
            </a:avLst>
          </a:prstGeom>
          <a:solidFill>
            <a:schemeClr val="accent1"/>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lstStyle/>
          <a:p>
            <a:pPr algn="ctr" defTabSz="877570">
              <a:lnSpc>
                <a:spcPct val="110000"/>
              </a:lnSpc>
              <a:buClr>
                <a:prstClr val="white"/>
              </a:buClr>
            </a:pPr>
            <a:r>
              <a:rPr lang="en-US" altLang="zh-CN" sz="1600" b="1" dirty="0" smtClean="0">
                <a:solidFill>
                  <a:prstClr val="white"/>
                </a:solidFill>
                <a:latin typeface="微软雅黑" panose="020B0503020204020204" charset="-122"/>
                <a:ea typeface="微软雅黑" panose="020B0503020204020204" charset="-122"/>
              </a:rPr>
              <a:t>2011-2020 “</a:t>
            </a:r>
            <a:r>
              <a:rPr lang="zh-CN" altLang="en-US" sz="1600" b="1" dirty="0" smtClean="0">
                <a:solidFill>
                  <a:prstClr val="white"/>
                </a:solidFill>
                <a:latin typeface="微软雅黑" panose="020B0503020204020204" charset="-122"/>
                <a:ea typeface="微软雅黑" panose="020B0503020204020204" charset="-122"/>
              </a:rPr>
              <a:t>十年规划”</a:t>
            </a:r>
            <a:endParaRPr lang="zh-CN" altLang="en-US" sz="1600" b="1" dirty="0" smtClean="0">
              <a:solidFill>
                <a:prstClr val="white"/>
              </a:solidFill>
              <a:latin typeface="微软雅黑" panose="020B0503020204020204" charset="-122"/>
              <a:ea typeface="微软雅黑" panose="020B0503020204020204" charset="-122"/>
            </a:endParaRPr>
          </a:p>
        </p:txBody>
      </p:sp>
      <p:grpSp>
        <p:nvGrpSpPr>
          <p:cNvPr id="3" name="组合 45"/>
          <p:cNvGrpSpPr>
            <a:grpSpLocks noChangeAspect="1"/>
          </p:cNvGrpSpPr>
          <p:nvPr/>
        </p:nvGrpSpPr>
        <p:grpSpPr>
          <a:xfrm>
            <a:off x="5621863" y="1749139"/>
            <a:ext cx="2160000" cy="1474567"/>
            <a:chOff x="5292080" y="2213865"/>
            <a:chExt cx="2376000" cy="2162697"/>
          </a:xfrm>
        </p:grpSpPr>
        <p:sp>
          <p:nvSpPr>
            <p:cNvPr id="17" name="Oval 5"/>
            <p:cNvSpPr>
              <a:spLocks noChangeArrowheads="1"/>
            </p:cNvSpPr>
            <p:nvPr/>
          </p:nvSpPr>
          <p:spPr bwMode="blackWhite">
            <a:xfrm>
              <a:off x="5853895" y="2213865"/>
              <a:ext cx="1263534" cy="1217592"/>
            </a:xfrm>
            <a:prstGeom prst="ellipse">
              <a:avLst/>
            </a:prstGeom>
            <a:solidFill>
              <a:schemeClr val="accent2">
                <a:lumMod val="20000"/>
                <a:lumOff val="80000"/>
              </a:schemeClr>
            </a:solidFill>
            <a:ln w="38100">
              <a:solidFill>
                <a:schemeClr val="accent2"/>
              </a:solidFill>
              <a:round/>
            </a:ln>
            <a:effectLst/>
          </p:spPr>
          <p:txBody>
            <a:bodyPr wrap="none" lIns="0" tIns="0" rIns="0" bIns="0" anchor="ctr"/>
            <a:lstStyle/>
            <a:p>
              <a:pPr algn="ctr" eaLnBrk="0" fontAlgn="auto" hangingPunct="0">
                <a:spcBef>
                  <a:spcPts val="0"/>
                </a:spcBef>
                <a:spcAft>
                  <a:spcPts val="0"/>
                </a:spcAft>
              </a:pPr>
              <a:endParaRPr lang="zh-CN" altLang="en-US" b="1">
                <a:solidFill>
                  <a:prstClr val="white"/>
                </a:solidFill>
                <a:latin typeface="微软雅黑" panose="020B0503020204020204" charset="-122"/>
                <a:ea typeface="微软雅黑" panose="020B0503020204020204" charset="-122"/>
              </a:endParaRPr>
            </a:p>
          </p:txBody>
        </p:sp>
        <p:sp>
          <p:nvSpPr>
            <p:cNvPr id="18" name="Oval 6"/>
            <p:cNvSpPr>
              <a:spLocks noChangeArrowheads="1"/>
            </p:cNvSpPr>
            <p:nvPr/>
          </p:nvSpPr>
          <p:spPr bwMode="blackWhite">
            <a:xfrm>
              <a:off x="5292080" y="3158970"/>
              <a:ext cx="1264230" cy="1217592"/>
            </a:xfrm>
            <a:prstGeom prst="ellipse">
              <a:avLst/>
            </a:prstGeom>
            <a:solidFill>
              <a:schemeClr val="accent4">
                <a:lumMod val="20000"/>
                <a:lumOff val="80000"/>
              </a:schemeClr>
            </a:solidFill>
            <a:ln w="38100">
              <a:solidFill>
                <a:schemeClr val="accent4"/>
              </a:solidFill>
              <a:round/>
            </a:ln>
            <a:effectLst/>
          </p:spPr>
          <p:txBody>
            <a:bodyPr wrap="none" lIns="0" tIns="0" rIns="0" bIns="0" anchor="ctr"/>
            <a:lstStyle/>
            <a:p>
              <a:pPr algn="ctr" eaLnBrk="0" fontAlgn="auto" hangingPunct="0">
                <a:spcBef>
                  <a:spcPts val="0"/>
                </a:spcBef>
                <a:spcAft>
                  <a:spcPts val="0"/>
                </a:spcAft>
              </a:pPr>
              <a:endParaRPr lang="zh-CN" altLang="en-US" b="1">
                <a:solidFill>
                  <a:prstClr val="white"/>
                </a:solidFill>
                <a:latin typeface="微软雅黑" panose="020B0503020204020204" charset="-122"/>
                <a:ea typeface="微软雅黑" panose="020B0503020204020204" charset="-122"/>
              </a:endParaRPr>
            </a:p>
          </p:txBody>
        </p:sp>
        <p:sp>
          <p:nvSpPr>
            <p:cNvPr id="19" name="Oval 7"/>
            <p:cNvSpPr>
              <a:spLocks noChangeArrowheads="1"/>
            </p:cNvSpPr>
            <p:nvPr/>
          </p:nvSpPr>
          <p:spPr bwMode="blackWhite">
            <a:xfrm>
              <a:off x="6403850" y="3158970"/>
              <a:ext cx="1264230" cy="1217592"/>
            </a:xfrm>
            <a:prstGeom prst="ellipse">
              <a:avLst/>
            </a:prstGeom>
            <a:solidFill>
              <a:schemeClr val="accent3">
                <a:lumMod val="20000"/>
                <a:lumOff val="80000"/>
              </a:schemeClr>
            </a:solidFill>
            <a:ln w="38100">
              <a:solidFill>
                <a:schemeClr val="accent3"/>
              </a:solidFill>
              <a:round/>
            </a:ln>
            <a:effectLst/>
          </p:spPr>
          <p:txBody>
            <a:bodyPr wrap="none" lIns="0" tIns="0" rIns="0" bIns="0" anchor="ctr"/>
            <a:lstStyle/>
            <a:p>
              <a:pPr algn="ctr" eaLnBrk="0" fontAlgn="auto" hangingPunct="0">
                <a:spcBef>
                  <a:spcPts val="0"/>
                </a:spcBef>
                <a:spcAft>
                  <a:spcPts val="0"/>
                </a:spcAft>
              </a:pPr>
              <a:endParaRPr lang="zh-CN" altLang="en-US" b="1">
                <a:solidFill>
                  <a:prstClr val="white"/>
                </a:solidFill>
                <a:latin typeface="微软雅黑" panose="020B0503020204020204" charset="-122"/>
                <a:ea typeface="微软雅黑" panose="020B0503020204020204" charset="-122"/>
              </a:endParaRPr>
            </a:p>
          </p:txBody>
        </p:sp>
        <p:sp>
          <p:nvSpPr>
            <p:cNvPr id="23" name="TextBox 22"/>
            <p:cNvSpPr txBox="1"/>
            <p:nvPr/>
          </p:nvSpPr>
          <p:spPr>
            <a:xfrm>
              <a:off x="6041656" y="2618910"/>
              <a:ext cx="945105" cy="586828"/>
            </a:xfrm>
            <a:prstGeom prst="rect">
              <a:avLst/>
            </a:prstGeom>
            <a:noFill/>
          </p:spPr>
          <p:txBody>
            <a:bodyPr wrap="square" rtlCol="0">
              <a:spAutoFit/>
            </a:bodyPr>
            <a:lstStyle/>
            <a:p>
              <a:pPr algn="ctr" fontAlgn="auto">
                <a:spcBef>
                  <a:spcPts val="0"/>
                </a:spcBef>
                <a:spcAft>
                  <a:spcPts val="0"/>
                </a:spcAft>
              </a:pPr>
              <a:r>
                <a:rPr lang="zh-CN" altLang="en-US" sz="2000" dirty="0" smtClean="0">
                  <a:solidFill>
                    <a:prstClr val="black">
                      <a:lumMod val="75000"/>
                      <a:lumOff val="25000"/>
                    </a:prstClr>
                  </a:solidFill>
                  <a:latin typeface="微软雅黑" panose="020B0503020204020204" charset="-122"/>
                  <a:ea typeface="微软雅黑" panose="020B0503020204020204" charset="-122"/>
                </a:rPr>
                <a:t>学校</a:t>
              </a:r>
              <a:endParaRPr lang="zh-CN" altLang="en-US" sz="2000" dirty="0">
                <a:solidFill>
                  <a:prstClr val="black">
                    <a:lumMod val="75000"/>
                    <a:lumOff val="25000"/>
                  </a:prstClr>
                </a:solidFill>
                <a:latin typeface="微软雅黑" panose="020B0503020204020204" charset="-122"/>
                <a:ea typeface="微软雅黑" panose="020B0503020204020204" charset="-122"/>
              </a:endParaRPr>
            </a:p>
          </p:txBody>
        </p:sp>
        <p:sp>
          <p:nvSpPr>
            <p:cNvPr id="24" name="TextBox 23"/>
            <p:cNvSpPr txBox="1"/>
            <p:nvPr/>
          </p:nvSpPr>
          <p:spPr>
            <a:xfrm>
              <a:off x="5472101" y="3570232"/>
              <a:ext cx="945105" cy="586828"/>
            </a:xfrm>
            <a:prstGeom prst="rect">
              <a:avLst/>
            </a:prstGeom>
            <a:noFill/>
          </p:spPr>
          <p:txBody>
            <a:bodyPr wrap="square" rtlCol="0">
              <a:spAutoFit/>
            </a:bodyPr>
            <a:lstStyle/>
            <a:p>
              <a:pPr algn="ctr" fontAlgn="auto">
                <a:spcBef>
                  <a:spcPts val="0"/>
                </a:spcBef>
                <a:spcAft>
                  <a:spcPts val="0"/>
                </a:spcAft>
              </a:pPr>
              <a:r>
                <a:rPr lang="zh-CN" altLang="en-US" sz="2000" dirty="0" smtClean="0">
                  <a:solidFill>
                    <a:prstClr val="black">
                      <a:lumMod val="75000"/>
                      <a:lumOff val="25000"/>
                    </a:prstClr>
                  </a:solidFill>
                  <a:latin typeface="微软雅黑" panose="020B0503020204020204" charset="-122"/>
                  <a:ea typeface="微软雅黑" panose="020B0503020204020204" charset="-122"/>
                </a:rPr>
                <a:t>老师</a:t>
              </a:r>
              <a:endParaRPr lang="zh-CN" altLang="en-US" sz="2000" dirty="0">
                <a:solidFill>
                  <a:prstClr val="black">
                    <a:lumMod val="75000"/>
                    <a:lumOff val="25000"/>
                  </a:prstClr>
                </a:solidFill>
                <a:latin typeface="微软雅黑" panose="020B0503020204020204" charset="-122"/>
                <a:ea typeface="微软雅黑" panose="020B0503020204020204" charset="-122"/>
              </a:endParaRPr>
            </a:p>
          </p:txBody>
        </p:sp>
        <p:sp>
          <p:nvSpPr>
            <p:cNvPr id="25" name="TextBox 24"/>
            <p:cNvSpPr txBox="1"/>
            <p:nvPr/>
          </p:nvSpPr>
          <p:spPr>
            <a:xfrm>
              <a:off x="6582477" y="3570232"/>
              <a:ext cx="945105" cy="586828"/>
            </a:xfrm>
            <a:prstGeom prst="rect">
              <a:avLst/>
            </a:prstGeom>
            <a:noFill/>
          </p:spPr>
          <p:txBody>
            <a:bodyPr wrap="square" rtlCol="0">
              <a:spAutoFit/>
            </a:bodyPr>
            <a:lstStyle/>
            <a:p>
              <a:pPr algn="ctr" fontAlgn="auto">
                <a:spcBef>
                  <a:spcPts val="0"/>
                </a:spcBef>
                <a:spcAft>
                  <a:spcPts val="0"/>
                </a:spcAft>
              </a:pPr>
              <a:r>
                <a:rPr lang="zh-CN" altLang="en-US" sz="2000" dirty="0" smtClean="0">
                  <a:solidFill>
                    <a:prstClr val="black">
                      <a:lumMod val="75000"/>
                      <a:lumOff val="25000"/>
                    </a:prstClr>
                  </a:solidFill>
                  <a:latin typeface="微软雅黑" panose="020B0503020204020204" charset="-122"/>
                  <a:ea typeface="微软雅黑" panose="020B0503020204020204" charset="-122"/>
                </a:rPr>
                <a:t>学生</a:t>
              </a:r>
              <a:endParaRPr lang="zh-CN" altLang="en-US" sz="2000" dirty="0">
                <a:solidFill>
                  <a:prstClr val="black">
                    <a:lumMod val="75000"/>
                    <a:lumOff val="25000"/>
                  </a:prstClr>
                </a:solidFill>
                <a:latin typeface="微软雅黑" panose="020B0503020204020204" charset="-122"/>
                <a:ea typeface="微软雅黑" panose="020B0503020204020204" charset="-122"/>
              </a:endParaRPr>
            </a:p>
          </p:txBody>
        </p:sp>
      </p:grpSp>
      <p:sp>
        <p:nvSpPr>
          <p:cNvPr id="26" name="TextBox 25"/>
          <p:cNvSpPr txBox="1"/>
          <p:nvPr/>
        </p:nvSpPr>
        <p:spPr>
          <a:xfrm>
            <a:off x="5142317" y="1362179"/>
            <a:ext cx="3135602" cy="36933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zh-CN" altLang="en-US" dirty="0" smtClean="0">
                <a:solidFill>
                  <a:srgbClr val="000000"/>
                </a:solidFill>
                <a:latin typeface="华文细黑" pitchFamily="2" charset="-122"/>
                <a:ea typeface="华文细黑" pitchFamily="2" charset="-122"/>
              </a:rPr>
              <a:t>缩小数字化差距</a:t>
            </a:r>
            <a:endParaRPr lang="zh-CN" altLang="en-US" dirty="0">
              <a:solidFill>
                <a:srgbClr val="000000"/>
              </a:solidFill>
              <a:latin typeface="华文细黑" pitchFamily="2" charset="-122"/>
              <a:ea typeface="华文细黑" pitchFamily="2" charset="-122"/>
            </a:endParaRPr>
          </a:p>
        </p:txBody>
      </p:sp>
      <p:sp>
        <p:nvSpPr>
          <p:cNvPr id="27" name="TextBox 26"/>
          <p:cNvSpPr txBox="1"/>
          <p:nvPr/>
        </p:nvSpPr>
        <p:spPr>
          <a:xfrm>
            <a:off x="4860100" y="1779662"/>
            <a:ext cx="756000" cy="147732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zh-CN" altLang="en-US" dirty="0" smtClean="0">
                <a:solidFill>
                  <a:srgbClr val="000000"/>
                </a:solidFill>
                <a:latin typeface="华文细黑" pitchFamily="2" charset="-122"/>
                <a:ea typeface="华文细黑" pitchFamily="2" charset="-122"/>
              </a:rPr>
              <a:t>信息技术与教学的融合</a:t>
            </a:r>
            <a:endParaRPr lang="zh-CN" altLang="en-US" dirty="0">
              <a:solidFill>
                <a:srgbClr val="000000"/>
              </a:solidFill>
              <a:latin typeface="华文细黑" pitchFamily="2" charset="-122"/>
              <a:ea typeface="华文细黑" pitchFamily="2" charset="-122"/>
            </a:endParaRPr>
          </a:p>
        </p:txBody>
      </p:sp>
      <p:sp>
        <p:nvSpPr>
          <p:cNvPr id="28" name="TextBox 27"/>
          <p:cNvSpPr txBox="1"/>
          <p:nvPr/>
        </p:nvSpPr>
        <p:spPr>
          <a:xfrm>
            <a:off x="7731435" y="1782322"/>
            <a:ext cx="756000" cy="147732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zh-CN" altLang="en-US" dirty="0" smtClean="0">
                <a:solidFill>
                  <a:srgbClr val="000000"/>
                </a:solidFill>
                <a:latin typeface="华文细黑" pitchFamily="2" charset="-122"/>
                <a:ea typeface="华文细黑" pitchFamily="2" charset="-122"/>
              </a:rPr>
              <a:t>信息化下学习能力提升</a:t>
            </a:r>
            <a:endParaRPr lang="zh-CN" altLang="en-US" dirty="0">
              <a:solidFill>
                <a:srgbClr val="000000"/>
              </a:solidFill>
              <a:latin typeface="华文细黑" pitchFamily="2" charset="-122"/>
              <a:ea typeface="华文细黑" pitchFamily="2" charset="-122"/>
            </a:endParaRPr>
          </a:p>
        </p:txBody>
      </p:sp>
      <p:pic>
        <p:nvPicPr>
          <p:cNvPr id="29" name="Picture 28" descr="E:\PNG图标分类大全\OX-箭头符号-警示\VISTA按纽图标132.pn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4932040" y="3373557"/>
            <a:ext cx="414000" cy="310500"/>
          </a:xfrm>
          <a:prstGeom prst="rect">
            <a:avLst/>
          </a:prstGeom>
          <a:noFill/>
          <a:ln w="9525">
            <a:noFill/>
            <a:miter lim="800000"/>
            <a:headEnd/>
            <a:tailEnd/>
          </a:ln>
        </p:spPr>
      </p:pic>
      <p:sp>
        <p:nvSpPr>
          <p:cNvPr id="30" name="TextBox 29"/>
          <p:cNvSpPr txBox="1"/>
          <p:nvPr/>
        </p:nvSpPr>
        <p:spPr>
          <a:xfrm>
            <a:off x="5351833" y="3391098"/>
            <a:ext cx="3135602" cy="276999"/>
          </a:xfrm>
          <a:prstGeom prst="rect">
            <a:avLst/>
          </a:prstGeom>
          <a:noFill/>
        </p:spPr>
        <p:txBody>
          <a:bodyPr wrap="square" rtlCol="0">
            <a:spAutoFit/>
          </a:bodyPr>
          <a:lstStyle/>
          <a:p>
            <a:pPr fontAlgn="auto">
              <a:spcBef>
                <a:spcPts val="0"/>
              </a:spcBef>
              <a:spcAft>
                <a:spcPts val="0"/>
              </a:spcAft>
            </a:pPr>
            <a:r>
              <a:rPr lang="zh-CN" altLang="en-US" sz="1200" dirty="0" smtClean="0">
                <a:solidFill>
                  <a:prstClr val="black"/>
                </a:solidFill>
                <a:latin typeface="微软雅黑" panose="020B0503020204020204" charset="-122"/>
                <a:ea typeface="微软雅黑" panose="020B0503020204020204" charset="-122"/>
              </a:rPr>
              <a:t>信息化软硬件投入和资源共享</a:t>
            </a:r>
            <a:endParaRPr lang="zh-CN" altLang="en-US" sz="1200" dirty="0">
              <a:solidFill>
                <a:prstClr val="black"/>
              </a:solidFill>
              <a:latin typeface="微软雅黑" panose="020B0503020204020204" charset="-122"/>
              <a:ea typeface="微软雅黑" panose="020B0503020204020204" charset="-122"/>
            </a:endParaRPr>
          </a:p>
        </p:txBody>
      </p:sp>
      <p:pic>
        <p:nvPicPr>
          <p:cNvPr id="31" name="Picture 28" descr="E:\PNG图标分类大全\OX-箭头符号-警示\VISTA按纽图标132.pn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4932040" y="3670625"/>
            <a:ext cx="414000" cy="310500"/>
          </a:xfrm>
          <a:prstGeom prst="rect">
            <a:avLst/>
          </a:prstGeom>
          <a:noFill/>
          <a:ln w="9525">
            <a:noFill/>
            <a:miter lim="800000"/>
            <a:headEnd/>
            <a:tailEnd/>
          </a:ln>
        </p:spPr>
      </p:pic>
      <p:sp>
        <p:nvSpPr>
          <p:cNvPr id="32" name="TextBox 31"/>
          <p:cNvSpPr txBox="1"/>
          <p:nvPr/>
        </p:nvSpPr>
        <p:spPr>
          <a:xfrm>
            <a:off x="5351833" y="3688166"/>
            <a:ext cx="3135602" cy="276999"/>
          </a:xfrm>
          <a:prstGeom prst="rect">
            <a:avLst/>
          </a:prstGeom>
          <a:noFill/>
        </p:spPr>
        <p:txBody>
          <a:bodyPr wrap="square" rtlCol="0">
            <a:spAutoFit/>
          </a:bodyPr>
          <a:lstStyle/>
          <a:p>
            <a:pPr fontAlgn="auto">
              <a:spcBef>
                <a:spcPts val="0"/>
              </a:spcBef>
              <a:spcAft>
                <a:spcPts val="0"/>
              </a:spcAft>
            </a:pPr>
            <a:r>
              <a:rPr lang="zh-CN" altLang="en-US" sz="1200" dirty="0" smtClean="0">
                <a:solidFill>
                  <a:prstClr val="black"/>
                </a:solidFill>
                <a:latin typeface="微软雅黑" panose="020B0503020204020204" charset="-122"/>
                <a:ea typeface="微软雅黑" panose="020B0503020204020204" charset="-122"/>
              </a:rPr>
              <a:t>信息化教学手段、范围的扩大</a:t>
            </a:r>
            <a:endParaRPr lang="zh-CN" altLang="en-US" sz="1200" dirty="0">
              <a:solidFill>
                <a:prstClr val="black"/>
              </a:solidFill>
              <a:latin typeface="微软雅黑" panose="020B0503020204020204" charset="-122"/>
              <a:ea typeface="微软雅黑" panose="020B0503020204020204" charset="-122"/>
            </a:endParaRPr>
          </a:p>
        </p:txBody>
      </p:sp>
      <p:pic>
        <p:nvPicPr>
          <p:cNvPr id="33" name="Picture 28" descr="E:\PNG图标分类大全\OX-箭头符号-警示\VISTA按纽图标132.pn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4932040" y="3974409"/>
            <a:ext cx="414000" cy="310500"/>
          </a:xfrm>
          <a:prstGeom prst="rect">
            <a:avLst/>
          </a:prstGeom>
          <a:noFill/>
          <a:ln w="9525">
            <a:noFill/>
            <a:miter lim="800000"/>
            <a:headEnd/>
            <a:tailEnd/>
          </a:ln>
        </p:spPr>
      </p:pic>
      <p:sp>
        <p:nvSpPr>
          <p:cNvPr id="34" name="TextBox 33"/>
          <p:cNvSpPr txBox="1"/>
          <p:nvPr/>
        </p:nvSpPr>
        <p:spPr>
          <a:xfrm>
            <a:off x="5351833" y="3991950"/>
            <a:ext cx="3135602" cy="276999"/>
          </a:xfrm>
          <a:prstGeom prst="rect">
            <a:avLst/>
          </a:prstGeom>
          <a:noFill/>
        </p:spPr>
        <p:txBody>
          <a:bodyPr wrap="square" rtlCol="0">
            <a:spAutoFit/>
          </a:bodyPr>
          <a:lstStyle/>
          <a:p>
            <a:pPr fontAlgn="auto">
              <a:spcBef>
                <a:spcPts val="0"/>
              </a:spcBef>
              <a:spcAft>
                <a:spcPts val="0"/>
              </a:spcAft>
            </a:pPr>
            <a:r>
              <a:rPr lang="zh-CN" altLang="en-US" sz="1200" dirty="0" smtClean="0">
                <a:solidFill>
                  <a:prstClr val="black"/>
                </a:solidFill>
                <a:latin typeface="微软雅黑" panose="020B0503020204020204" charset="-122"/>
                <a:ea typeface="微软雅黑" panose="020B0503020204020204" charset="-122"/>
              </a:rPr>
              <a:t>构建无所不在的学生学习环境</a:t>
            </a:r>
            <a:endParaRPr lang="zh-CN" altLang="en-US" sz="1200" dirty="0">
              <a:solidFill>
                <a:prstClr val="black"/>
              </a:solidFill>
              <a:latin typeface="微软雅黑" panose="020B0503020204020204" charset="-122"/>
              <a:ea typeface="微软雅黑" panose="020B0503020204020204" charset="-122"/>
            </a:endParaRPr>
          </a:p>
        </p:txBody>
      </p:sp>
      <p:sp>
        <p:nvSpPr>
          <p:cNvPr id="35" name="矩形 34"/>
          <p:cNvSpPr/>
          <p:nvPr/>
        </p:nvSpPr>
        <p:spPr bwMode="auto">
          <a:xfrm>
            <a:off x="395287" y="4369978"/>
            <a:ext cx="8353426" cy="260762"/>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87817" tIns="43908" rIns="87817" bIns="43908" numCol="1" rtlCol="0" anchor="ctr" anchorCtr="1" compatLnSpc="1"/>
          <a:lstStyle/>
          <a:p>
            <a:pPr algn="ctr" defTabSz="877570">
              <a:lnSpc>
                <a:spcPct val="110000"/>
              </a:lnSpc>
              <a:buClr>
                <a:prstClr val="white"/>
              </a:buClr>
            </a:pPr>
            <a:r>
              <a:rPr lang="zh-CN" altLang="en-US" sz="1400" b="1" dirty="0" smtClean="0">
                <a:solidFill>
                  <a:srgbClr val="C00000"/>
                </a:solidFill>
                <a:latin typeface="黑体" panose="02010609060101010101" pitchFamily="49" charset="-122"/>
                <a:ea typeface="黑体" panose="02010609060101010101" pitchFamily="49" charset="-122"/>
              </a:rPr>
              <a:t>移动化、云化是发展趋势</a:t>
            </a:r>
            <a:r>
              <a:rPr lang="en-US" altLang="zh-CN" sz="1400" b="1" dirty="0" smtClean="0">
                <a:solidFill>
                  <a:srgbClr val="C00000"/>
                </a:solidFill>
                <a:latin typeface="黑体" panose="02010609060101010101" pitchFamily="49" charset="-122"/>
                <a:ea typeface="黑体" panose="02010609060101010101" pitchFamily="49" charset="-122"/>
              </a:rPr>
              <a:t>,</a:t>
            </a:r>
            <a:r>
              <a:rPr lang="zh-CN" altLang="en-US" sz="1400" b="1" dirty="0" smtClean="0">
                <a:solidFill>
                  <a:srgbClr val="C00000"/>
                </a:solidFill>
                <a:latin typeface="黑体" panose="02010609060101010101" pitchFamily="49" charset="-122"/>
                <a:ea typeface="黑体" panose="02010609060101010101" pitchFamily="49" charset="-122"/>
              </a:rPr>
              <a:t>兼顾教育的公平与效率</a:t>
            </a:r>
            <a:endParaRPr lang="zh-CN" altLang="en-US" sz="1400" b="1" dirty="0" smtClean="0">
              <a:solidFill>
                <a:srgbClr val="C00000"/>
              </a:solidFill>
              <a:latin typeface="黑体" panose="02010609060101010101" pitchFamily="49" charset="-122"/>
              <a:ea typeface="黑体" panose="02010609060101010101" pitchFamily="49" charset="-122"/>
            </a:endParaRPr>
          </a:p>
        </p:txBody>
      </p:sp>
      <p:sp>
        <p:nvSpPr>
          <p:cNvPr id="37" name="标题 36"/>
          <p:cNvSpPr>
            <a:spLocks noGrp="1"/>
          </p:cNvSpPr>
          <p:nvPr>
            <p:ph type="title"/>
          </p:nvPr>
        </p:nvSpPr>
        <p:spPr/>
        <p:txBody>
          <a:bodyPr/>
          <a:lstStyle/>
          <a:p>
            <a:r>
              <a:rPr lang="zh-CN" altLang="en-US" dirty="0" smtClean="0">
                <a:solidFill>
                  <a:schemeClr val="tx2"/>
                </a:solidFill>
                <a:latin typeface="微软雅黑" panose="020B0503020204020204" charset="-122"/>
                <a:ea typeface="微软雅黑" panose="020B0503020204020204" charset="-122"/>
              </a:rPr>
              <a:t>教育信息化现状和“</a:t>
            </a:r>
            <a:r>
              <a:rPr lang="zh-CN" altLang="en-US" dirty="0" smtClean="0">
                <a:solidFill>
                  <a:schemeClr val="tx2"/>
                </a:solidFill>
              </a:rPr>
              <a:t>教育信息化十年发展规划</a:t>
            </a:r>
            <a:r>
              <a:rPr lang="zh-CN" altLang="en-US" dirty="0" smtClean="0">
                <a:solidFill>
                  <a:schemeClr val="tx2"/>
                </a:solidFill>
                <a:latin typeface="微软雅黑" panose="020B0503020204020204" charset="-122"/>
                <a:ea typeface="微软雅黑" panose="020B0503020204020204" charset="-122"/>
              </a:rPr>
              <a:t>”理解</a:t>
            </a:r>
            <a:endParaRPr lang="zh-CN" altLang="en-US" dirty="0"/>
          </a:p>
        </p:txBody>
      </p:sp>
      <p:sp>
        <p:nvSpPr>
          <p:cNvPr id="36" name="虚尾箭头 35"/>
          <p:cNvSpPr/>
          <p:nvPr/>
        </p:nvSpPr>
        <p:spPr>
          <a:xfrm>
            <a:off x="4499992" y="2247714"/>
            <a:ext cx="288032" cy="828092"/>
          </a:xfrm>
          <a:prstGeom prst="stripedRightArrow">
            <a:avLst/>
          </a:prstGeom>
          <a:solidFill>
            <a:schemeClr val="accent6">
              <a:lumMod val="60000"/>
              <a:lumOff val="40000"/>
            </a:schemeClr>
          </a:solidFill>
          <a:ln>
            <a:no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lstStyle/>
          <a:p>
            <a:endParaRPr lang="zh-CN" altLang="en-US" dirty="0">
              <a:solidFill>
                <a:srgbClr val="000000"/>
              </a:solidFill>
            </a:endParaRPr>
          </a:p>
        </p:txBody>
      </p:sp>
    </p:spTree>
  </p:cSld>
  <p:clrMapOvr>
    <a:masterClrMapping/>
  </p:clrMapOvr>
  <p:transition advClick="0" advTm="8000">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tags/tag1.xml><?xml version="1.0" encoding="utf-8"?>
<p:tagLst xmlns:p="http://schemas.openxmlformats.org/presentationml/2006/main">
  <p:tag name="THINKCELLSHAPEDONOTDELETE" val="fjx.V.BvOEurt5S9T8kvmw"/>
</p:tagLst>
</file>

<file path=ppt/theme/theme1.xml><?xml version="1.0" encoding="utf-8"?>
<a:theme xmlns:a="http://schemas.openxmlformats.org/drawingml/2006/main" name="1_主题1">
  <a:themeElements>
    <a:clrScheme name="华为和谐色">
      <a:dk1>
        <a:srgbClr val="000000"/>
      </a:dk1>
      <a:lt1>
        <a:srgbClr val="FFFFFF"/>
      </a:lt1>
      <a:dk2>
        <a:srgbClr val="990000"/>
      </a:dk2>
      <a:lt2>
        <a:srgbClr val="B2B2B2"/>
      </a:lt2>
      <a:accent1>
        <a:srgbClr val="C00000"/>
      </a:accent1>
      <a:accent2>
        <a:srgbClr val="FF9933"/>
      </a:accent2>
      <a:accent3>
        <a:srgbClr val="9FC83B"/>
      </a:accent3>
      <a:accent4>
        <a:srgbClr val="159DCD"/>
      </a:accent4>
      <a:accent5>
        <a:srgbClr val="79C8B0"/>
      </a:accent5>
      <a:accent6>
        <a:srgbClr val="A6A6A6"/>
      </a:accent6>
      <a:hlink>
        <a:srgbClr val="002D89"/>
      </a:hlink>
      <a:folHlink>
        <a:srgbClr val="97BAFF"/>
      </a:folHlink>
    </a:clrScheme>
    <a:fontScheme name="细黑-雅黑">
      <a:majorFont>
        <a:latin typeface="华文细黑"/>
        <a:ea typeface="华文细黑"/>
        <a:cs typeface="宋体"/>
      </a:majorFont>
      <a:minorFont>
        <a:latin typeface="微软雅黑"/>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
            <a:srgbClr val="CC9900"/>
          </a:buClr>
          <a:buSzTx/>
          <a:buFont typeface="Wingdings" panose="05000000000000000000" pitchFamily="2" charset="2"/>
          <a:buChar char="n"/>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
            <a:srgbClr val="CC9900"/>
          </a:buClr>
          <a:buSzTx/>
          <a:buFont typeface="Wingdings" panose="05000000000000000000" pitchFamily="2" charset="2"/>
          <a:buChar char="n"/>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9_主题1">
  <a:themeElements>
    <a:clrScheme name="华为和谐色">
      <a:dk1>
        <a:srgbClr val="000000"/>
      </a:dk1>
      <a:lt1>
        <a:srgbClr val="FFFFFF"/>
      </a:lt1>
      <a:dk2>
        <a:srgbClr val="990000"/>
      </a:dk2>
      <a:lt2>
        <a:srgbClr val="B2B2B2"/>
      </a:lt2>
      <a:accent1>
        <a:srgbClr val="C00000"/>
      </a:accent1>
      <a:accent2>
        <a:srgbClr val="FF9933"/>
      </a:accent2>
      <a:accent3>
        <a:srgbClr val="9FC83B"/>
      </a:accent3>
      <a:accent4>
        <a:srgbClr val="159DCD"/>
      </a:accent4>
      <a:accent5>
        <a:srgbClr val="79C8B0"/>
      </a:accent5>
      <a:accent6>
        <a:srgbClr val="A6A6A6"/>
      </a:accent6>
      <a:hlink>
        <a:srgbClr val="002D89"/>
      </a:hlink>
      <a:folHlink>
        <a:srgbClr val="97BAFF"/>
      </a:folHlink>
    </a:clrScheme>
    <a:fontScheme name="细黑-雅黑">
      <a:majorFont>
        <a:latin typeface="华文细黑"/>
        <a:ea typeface="华文细黑"/>
        <a:cs typeface="宋体"/>
      </a:majorFont>
      <a:minorFont>
        <a:latin typeface="微软雅黑"/>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lumMod val="60000"/>
            <a:lumOff val="40000"/>
          </a:schemeClr>
        </a:solidFill>
        <a:ln w="76200">
          <a:solidFill>
            <a:schemeClr val="accent2"/>
          </a:solidFill>
        </a:ln>
      </a:spPr>
      <a:bodyPr vert="horz" wrap="square" lIns="91440" tIns="45720" rIns="91440" bIns="45720" numCol="1" rtlCol="0" anchor="ctr" anchorCtr="0" compatLnSpc="1"/>
      <a:lstStyle>
        <a:defPPr marL="0" marR="0" indent="0" algn="ctr" defTabSz="914400" rtl="0" eaLnBrk="1" fontAlgn="base" latinLnBrk="0" hangingPunct="1">
          <a:lnSpc>
            <a:spcPct val="100000"/>
          </a:lnSpc>
          <a:spcBef>
            <a:spcPct val="0"/>
          </a:spcBef>
          <a:spcAft>
            <a:spcPct val="0"/>
          </a:spcAft>
          <a:buClr>
            <a:srgbClr val="CC9900"/>
          </a:buClr>
          <a:buSzTx/>
          <a:defRPr dirty="0" smtClean="0">
            <a:latin typeface="+mn-ea"/>
            <a:ea typeface="+mn-ea"/>
          </a:defRPr>
        </a:defPPr>
      </a:lstStyle>
    </a:spDef>
    <a:lnDef>
      <a:spPr bwMode="auto">
        <a:noFill/>
        <a:ln w="76200">
          <a:solidFill>
            <a:schemeClr val="accent2"/>
          </a:solidFill>
        </a:ln>
      </a:spPr>
      <a:bodyPr/>
      <a:lstStyle/>
    </a:lnDef>
    <a:txDef>
      <a:spPr>
        <a:noFill/>
      </a:spPr>
      <a:bodyPr wrap="square" rtlCol="0">
        <a:spAutoFit/>
      </a:bodyPr>
      <a:lstStyle>
        <a:defPPr>
          <a:defRPr sz="1400" dirty="0" smtClean="0">
            <a:latin typeface="+mn-ea"/>
            <a:ea typeface="+mn-ea"/>
          </a:defRPr>
        </a:defPPr>
      </a:lstStyle>
    </a:tx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华为和谐色">
      <a:dk1>
        <a:srgbClr val="000000"/>
      </a:dk1>
      <a:lt1>
        <a:srgbClr val="FFFFFF"/>
      </a:lt1>
      <a:dk2>
        <a:srgbClr val="990000"/>
      </a:dk2>
      <a:lt2>
        <a:srgbClr val="B2B2B2"/>
      </a:lt2>
      <a:accent1>
        <a:srgbClr val="C00000"/>
      </a:accent1>
      <a:accent2>
        <a:srgbClr val="FF9933"/>
      </a:accent2>
      <a:accent3>
        <a:srgbClr val="9FC83B"/>
      </a:accent3>
      <a:accent4>
        <a:srgbClr val="159DCD"/>
      </a:accent4>
      <a:accent5>
        <a:srgbClr val="79C8B0"/>
      </a:accent5>
      <a:accent6>
        <a:srgbClr val="A6A6A6"/>
      </a:accent6>
      <a:hlink>
        <a:srgbClr val="002D89"/>
      </a:hlink>
      <a:folHlink>
        <a:srgbClr val="97BAFF"/>
      </a:folHlink>
    </a:clrScheme>
    <a:fontScheme name="细黑-雅黑">
      <a:majorFont>
        <a:latin typeface="华文细黑"/>
        <a:ea typeface="华文细黑"/>
        <a:cs typeface="宋体"/>
      </a:majorFont>
      <a:minorFont>
        <a:latin typeface="微软雅黑"/>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spPr>
      <a:bodyPr vert="horz" wrap="square" lIns="79200" tIns="39600" rIns="79200" bIns="39600" numCol="1" anchor="t" anchorCtr="0" compatLnSpc="1">
        <a:spAutoFit/>
      </a:bodyPr>
      <a:lstStyle>
        <a:defPPr marL="0" marR="0" indent="0" algn="l" defTabSz="801370" rtl="0" eaLnBrk="1" fontAlgn="base" latinLnBrk="0" hangingPunct="1">
          <a:lnSpc>
            <a:spcPct val="100000"/>
          </a:lnSpc>
          <a:spcBef>
            <a:spcPct val="0"/>
          </a:spcBef>
          <a:spcAft>
            <a:spcPct val="0"/>
          </a:spcAft>
          <a:buClrTx/>
          <a:buSzTx/>
          <a:buFontTx/>
          <a:buNone/>
          <a:defRPr kumimoji="0" lang="en-US" sz="1400" b="0" i="0" u="none" strike="noStrike" cap="none" normalizeH="0" baseline="0" smtClean="0">
            <a:ln>
              <a:noFill/>
            </a:ln>
            <a:solidFill>
              <a:schemeClr val="bg1"/>
            </a:solidFill>
            <a:effectLst/>
            <a:latin typeface="FrutigerNext LT Regular" pitchFamily="34" charset="0"/>
            <a:ea typeface="MS PGothic" panose="020B0600070205080204"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spPr>
      <a:bodyPr vert="horz" wrap="square" lIns="79200" tIns="39600" rIns="79200" bIns="39600" numCol="1" anchor="t" anchorCtr="0" compatLnSpc="1">
        <a:spAutoFit/>
      </a:bodyPr>
      <a:lstStyle>
        <a:defPPr marL="0" marR="0" indent="0" algn="l" defTabSz="801370" rtl="0" eaLnBrk="1" fontAlgn="base" latinLnBrk="0" hangingPunct="1">
          <a:lnSpc>
            <a:spcPct val="100000"/>
          </a:lnSpc>
          <a:spcBef>
            <a:spcPct val="0"/>
          </a:spcBef>
          <a:spcAft>
            <a:spcPct val="0"/>
          </a:spcAft>
          <a:buClrTx/>
          <a:buSzTx/>
          <a:buFontTx/>
          <a:buNone/>
          <a:defRPr kumimoji="0" lang="en-US" sz="1400" b="0" i="0" u="none" strike="noStrike" cap="none" normalizeH="0" baseline="0" smtClean="0">
            <a:ln>
              <a:noFill/>
            </a:ln>
            <a:solidFill>
              <a:schemeClr val="bg1"/>
            </a:solidFill>
            <a:effectLst/>
            <a:latin typeface="FrutigerNext LT Regular" pitchFamily="34" charset="0"/>
            <a:ea typeface="MS PGothic" panose="020B0600070205080204" pitchFamily="34" charset="-128"/>
          </a:defRPr>
        </a:defPPr>
      </a:lstStyle>
    </a:lnDef>
  </a:objectDefaults>
  <a:extraClrSchemeLst>
    <a:extraClrScheme>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1">
  <a:themeElements>
    <a:clrScheme name="华为和谐色">
      <a:dk1>
        <a:srgbClr val="000000"/>
      </a:dk1>
      <a:lt1>
        <a:srgbClr val="FFFFFF"/>
      </a:lt1>
      <a:dk2>
        <a:srgbClr val="990000"/>
      </a:dk2>
      <a:lt2>
        <a:srgbClr val="B2B2B2"/>
      </a:lt2>
      <a:accent1>
        <a:srgbClr val="C00000"/>
      </a:accent1>
      <a:accent2>
        <a:srgbClr val="FF9933"/>
      </a:accent2>
      <a:accent3>
        <a:srgbClr val="9FC83B"/>
      </a:accent3>
      <a:accent4>
        <a:srgbClr val="159DCD"/>
      </a:accent4>
      <a:accent5>
        <a:srgbClr val="79C8B0"/>
      </a:accent5>
      <a:accent6>
        <a:srgbClr val="A6A6A6"/>
      </a:accent6>
      <a:hlink>
        <a:srgbClr val="002D89"/>
      </a:hlink>
      <a:folHlink>
        <a:srgbClr val="97BAFF"/>
      </a:folHlink>
    </a:clrScheme>
    <a:fontScheme name="细黑-雅黑">
      <a:majorFont>
        <a:latin typeface="华文细黑"/>
        <a:ea typeface="华文细黑"/>
        <a:cs typeface="宋体"/>
      </a:majorFont>
      <a:minorFont>
        <a:latin typeface="微软雅黑"/>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
            <a:srgbClr val="CC9900"/>
          </a:buClr>
          <a:buSzTx/>
          <a:buFont typeface="Wingdings" panose="05000000000000000000" pitchFamily="2" charset="2"/>
          <a:buChar char="n"/>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
            <a:srgbClr val="CC9900"/>
          </a:buClr>
          <a:buSzTx/>
          <a:buFont typeface="Wingdings" panose="05000000000000000000" pitchFamily="2" charset="2"/>
          <a:buChar char="n"/>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主题1">
  <a:themeElements>
    <a:clrScheme name="华为和谐色">
      <a:dk1>
        <a:srgbClr val="000000"/>
      </a:dk1>
      <a:lt1>
        <a:srgbClr val="FFFFFF"/>
      </a:lt1>
      <a:dk2>
        <a:srgbClr val="990000"/>
      </a:dk2>
      <a:lt2>
        <a:srgbClr val="B2B2B2"/>
      </a:lt2>
      <a:accent1>
        <a:srgbClr val="C00000"/>
      </a:accent1>
      <a:accent2>
        <a:srgbClr val="FF9933"/>
      </a:accent2>
      <a:accent3>
        <a:srgbClr val="9FC83B"/>
      </a:accent3>
      <a:accent4>
        <a:srgbClr val="159DCD"/>
      </a:accent4>
      <a:accent5>
        <a:srgbClr val="79C8B0"/>
      </a:accent5>
      <a:accent6>
        <a:srgbClr val="A6A6A6"/>
      </a:accent6>
      <a:hlink>
        <a:srgbClr val="002D89"/>
      </a:hlink>
      <a:folHlink>
        <a:srgbClr val="97BAFF"/>
      </a:folHlink>
    </a:clrScheme>
    <a:fontScheme name="细黑-雅黑">
      <a:majorFont>
        <a:latin typeface="华文细黑"/>
        <a:ea typeface="华文细黑"/>
        <a:cs typeface="宋体"/>
      </a:majorFont>
      <a:minorFont>
        <a:latin typeface="微软雅黑"/>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lumMod val="60000"/>
            <a:lumOff val="40000"/>
          </a:schemeClr>
        </a:solidFill>
        <a:ln w="76200">
          <a:solidFill>
            <a:schemeClr val="accent2"/>
          </a:solidFill>
        </a:ln>
      </a:spPr>
      <a:bodyPr vert="horz" wrap="square" lIns="91440" tIns="45720" rIns="91440" bIns="45720" numCol="1" rtlCol="0" anchor="ctr" anchorCtr="0" compatLnSpc="1"/>
      <a:lstStyle>
        <a:defPPr marL="0" marR="0" indent="0" algn="ctr" defTabSz="914400" rtl="0" eaLnBrk="1" fontAlgn="base" latinLnBrk="0" hangingPunct="1">
          <a:lnSpc>
            <a:spcPct val="100000"/>
          </a:lnSpc>
          <a:spcBef>
            <a:spcPct val="0"/>
          </a:spcBef>
          <a:spcAft>
            <a:spcPct val="0"/>
          </a:spcAft>
          <a:buClr>
            <a:srgbClr val="CC9900"/>
          </a:buClr>
          <a:buSzTx/>
          <a:defRPr dirty="0" smtClean="0">
            <a:latin typeface="+mn-ea"/>
            <a:ea typeface="+mn-ea"/>
          </a:defRPr>
        </a:defPPr>
      </a:lstStyle>
    </a:spDef>
    <a:lnDef>
      <a:spPr bwMode="auto">
        <a:noFill/>
        <a:ln w="76200">
          <a:solidFill>
            <a:schemeClr val="accent2"/>
          </a:solidFill>
        </a:ln>
      </a:spPr>
      <a:bodyPr/>
      <a:lstStyle/>
    </a:lnDef>
    <a:txDef>
      <a:spPr>
        <a:noFill/>
      </a:spPr>
      <a:bodyPr wrap="square" rtlCol="0">
        <a:spAutoFit/>
      </a:bodyPr>
      <a:lstStyle>
        <a:defPPr>
          <a:defRPr sz="1400" dirty="0" smtClean="0">
            <a:latin typeface="+mn-ea"/>
            <a:ea typeface="+mn-ea"/>
          </a:defRPr>
        </a:defPPr>
      </a:lstStyle>
    </a:tx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10356</Words>
  <Application>WPS 演示</Application>
  <PresentationFormat>全屏显示(16:9)</PresentationFormat>
  <Paragraphs>2019</Paragraphs>
  <Slides>45</Slides>
  <Notes>16</Notes>
  <HiddenSlides>1</HiddenSlides>
  <MMClips>0</MMClips>
  <ScaleCrop>false</ScaleCrop>
  <HeadingPairs>
    <vt:vector size="6" baseType="variant">
      <vt:variant>
        <vt:lpstr>已用的字体</vt:lpstr>
      </vt:variant>
      <vt:variant>
        <vt:i4>31</vt:i4>
      </vt:variant>
      <vt:variant>
        <vt:lpstr>主题</vt:lpstr>
      </vt:variant>
      <vt:variant>
        <vt:i4>5</vt:i4>
      </vt:variant>
      <vt:variant>
        <vt:lpstr>幻灯片标题</vt:lpstr>
      </vt:variant>
      <vt:variant>
        <vt:i4>45</vt:i4>
      </vt:variant>
    </vt:vector>
  </HeadingPairs>
  <TitlesOfParts>
    <vt:vector size="81" baseType="lpstr">
      <vt:lpstr>Arial</vt:lpstr>
      <vt:lpstr>宋体</vt:lpstr>
      <vt:lpstr>Wingdings</vt:lpstr>
      <vt:lpstr>Calibri</vt:lpstr>
      <vt:lpstr>FrutigerNext LT Medium</vt:lpstr>
      <vt:lpstr>黑体</vt:lpstr>
      <vt:lpstr>华文细黑</vt:lpstr>
      <vt:lpstr>FrutigerNext LT Regular</vt:lpstr>
      <vt:lpstr>MS PGothic</vt:lpstr>
      <vt:lpstr>微软雅黑</vt:lpstr>
      <vt:lpstr>FrutigerNext LT Medium</vt:lpstr>
      <vt:lpstr>Times New Roman</vt:lpstr>
      <vt:lpstr>HY견고딕</vt:lpstr>
      <vt:lpstr>Arial Unicode MS</vt:lpstr>
      <vt:lpstr>FrutigerNext LT Regular</vt:lpstr>
      <vt:lpstr>华文细黑</vt:lpstr>
      <vt:lpstr>华文楷体</vt:lpstr>
      <vt:lpstr>Arial Unicode MS</vt:lpstr>
      <vt:lpstr>Arial</vt:lpstr>
      <vt:lpstr>BatangChe</vt:lpstr>
      <vt:lpstr>Arial Black</vt:lpstr>
      <vt:lpstr>隶书</vt:lpstr>
      <vt:lpstr>Futura Bk</vt:lpstr>
      <vt:lpstr>ヒラギノ角ゴ ProN W3</vt:lpstr>
      <vt:lpstr>Futura Hv</vt:lpstr>
      <vt:lpstr>华文琥珀</vt:lpstr>
      <vt:lpstr>GungsuhChe</vt:lpstr>
      <vt:lpstr>Helvetica Neue Bold Condensed</vt:lpstr>
      <vt:lpstr>华文中宋</vt:lpstr>
      <vt:lpstr>Segoe Print</vt:lpstr>
      <vt:lpstr>Malgun Gothic</vt:lpstr>
      <vt:lpstr>1_主题1</vt:lpstr>
      <vt:lpstr>9_主题1</vt:lpstr>
      <vt:lpstr>2_自定义设计方案</vt:lpstr>
      <vt:lpstr>2_主题1</vt:lpstr>
      <vt:lpstr>10_主题1</vt:lpstr>
      <vt:lpstr>PowerPoint 演示文稿</vt:lpstr>
      <vt:lpstr>PowerPoint 演示文稿</vt:lpstr>
      <vt:lpstr>世界教育发展的三大目标</vt:lpstr>
      <vt:lpstr>传统教育遇到的挑战</vt:lpstr>
      <vt:lpstr>信息化促进“以学生为中心”的教育模式</vt:lpstr>
      <vt:lpstr>信息化带来教育的全面变革</vt:lpstr>
      <vt:lpstr>多个国家开始了教育信息化竞赛</vt:lpstr>
      <vt:lpstr>教育成为迎接二十一世纪挑战的关键</vt:lpstr>
      <vt:lpstr>教育信息化现状和“教育信息化十年发展规划”理解</vt:lpstr>
      <vt:lpstr>教育未来的方向---智慧教育</vt:lpstr>
      <vt:lpstr>教育信息化的本质是ICT在“教-学-管-研”的深度渗透</vt:lpstr>
      <vt:lpstr>智慧教育的信息化架构全景</vt:lpstr>
      <vt:lpstr>PowerPoint 演示文稿</vt:lpstr>
      <vt:lpstr>矢志不改变，热衷教育梦</vt:lpstr>
      <vt:lpstr>华为是       教育的中坚力量</vt:lpstr>
      <vt:lpstr>华为多层次智慧教育解决方案，支撑教育信息化发展</vt:lpstr>
      <vt:lpstr>华为智慧教育解决方案整体架构</vt:lpstr>
      <vt:lpstr>教育云：促进教育资源的共享</vt:lpstr>
      <vt:lpstr>华为教育云解决方案</vt:lpstr>
      <vt:lpstr>二级一中心”分布式云架构</vt:lpstr>
      <vt:lpstr>高弹性教育云数据中心</vt:lpstr>
      <vt:lpstr>敏捷教育网络：实现校校+班班+人人泛在互联</vt:lpstr>
      <vt:lpstr>泛在、融合的分布式智能网络架构，构筑数字校园的基石</vt:lpstr>
      <vt:lpstr>高清互动教室：创建基于学习科学的教学环境</vt:lpstr>
      <vt:lpstr>云课堂实现多网合一、快速部署，便捷使用</vt:lpstr>
      <vt:lpstr>智能云边界智连教育云，实现“零中断”</vt:lpstr>
      <vt:lpstr>电子书包：使能教育模式创新</vt:lpstr>
      <vt:lpstr>华为移动电子书包解决方案</vt:lpstr>
      <vt:lpstr>iBag教学平台覆盖全教学流程</vt:lpstr>
      <vt:lpstr>PowerPoint 演示文稿</vt:lpstr>
      <vt:lpstr>      智慧教育领域的ICT合作伙伴 —— 持续创新的华为</vt:lpstr>
      <vt:lpstr>华为持续投入教育事业</vt:lpstr>
      <vt:lpstr>华为在教育行业（全球）</vt:lpstr>
      <vt:lpstr>华为在教育行业（中国）</vt:lpstr>
      <vt:lpstr>持续投入，积极参与教育信息化建设</vt:lpstr>
      <vt:lpstr>从未远离，一直在您身边</vt:lpstr>
      <vt:lpstr>龙岗区智慧教育发展规划</vt:lpstr>
      <vt:lpstr>龙岗区域智慧教育(一期)（电子书包）</vt:lpstr>
      <vt:lpstr>北京求实职业学校校园网建设</vt:lpstr>
      <vt:lpstr>上海中学桌面云系统</vt:lpstr>
      <vt:lpstr>北京四中网校网络交互课堂直播</vt:lpstr>
      <vt:lpstr>广东清远职业技术学院</vt:lpstr>
      <vt:lpstr>云计算助力菲律宾APC大学智慧教学及科研</vt:lpstr>
      <vt:lpstr>开放合作，携手共建面向21世纪人才需求的“众”教育生态</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 SYSTEM</dc:creator>
  <cp:lastModifiedBy>lan</cp:lastModifiedBy>
  <cp:revision>676</cp:revision>
  <cp:lastPrinted>2011-04-14T06:54:00Z</cp:lastPrinted>
  <dcterms:created xsi:type="dcterms:W3CDTF">2010-09-30T06:00:00Z</dcterms:created>
  <dcterms:modified xsi:type="dcterms:W3CDTF">2019-05-22T12:48:51Z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s_pID_725343">
    <vt:lpwstr>(11)ZlCLfUlflytUj17RQQZRXLzkAyj8d4dd7sbN6B0uw/vbNTmRiv7gWvM+/ic1q2QjwtryS+8M_x000d_
j1t+aPl7Rb4R1wzxgc9ITxcZSq5/RGAJxBvyZ56unT0K3ssVJvus7JmQdieHRmcK1tz+w9D4_x000d_
VVhS83gHGQUdWPZGqZLxLDhdvrxH6Kdg3dWWUmarCCQaXug5xp/SnbuB3hYwdbewiRUe+gEw_x000d_
83xAcGwRuYqAMdcSj0</vt:lpwstr>
  </property>
  <property fmtid="{D5CDD505-2E9C-101B-9397-08002B2CF9AE}" pid="3" name="_ms_pID_7253431">
    <vt:lpwstr>z4DVDQSlIkiy0R8MYBPXr+HbNUDcgl7cTv5AIaMiiSa9mRmZoQWvBI_x000d_
nCA4H6eOCoAHMmP23QCFLjMRZdW6VS7f8MUb5dAlmGtFidHL1E41erYJCaNVqf6ew4y5dhFQ_x000d_
V2PuArEmsBHmez40/RwO9kXCJCB/VYjM3to18y0OQq91Q/bk3xTp6HfIx8AV2tNXOZf/r38S_x000d_
OiQkApDC96O28EMj9H2UDMyhQ6j0k4icfQ2r</vt:lpwstr>
  </property>
  <property fmtid="{D5CDD505-2E9C-101B-9397-08002B2CF9AE}" pid="4" name="_ms_pID_7253432">
    <vt:lpwstr>VgnYwgCS2dN1Jy0cq43QlEjDDLC4/01CadUu_x000d_
CPy7M1kS7NTsyCs/yWH3Qu+LJaEqLblAa4rv9BTLSK9r8Dq167g16mSeBgsi719bQkpYtK8I_x000d_
2C5viDGba8Z3Mt9idwfYvrQ0s5HhLoS3cAAKaQkCe7GHCb0B1rNBQUagJCYth5uPzSmlW43d_x000d_
UY3JMMy17YRkhjOQdaUYdg9rqVTXgTostFSqoT+cPascpFm96EUaSp</vt:lpwstr>
  </property>
  <property fmtid="{D5CDD505-2E9C-101B-9397-08002B2CF9AE}" pid="5" name="_ms_pID_7253433">
    <vt:lpwstr>/ElsnAu32LuMhzlAER_x000d_
s6/IBKMdDyeWniMiplEV9gnGhXsOUB3cczzWU3e3v7epDURfuw6AkjKxknZv+e/qBDllvQIH_x000d_
F4fcvu6TapL+fmmBDjirQKV65YpIK/TfX73y/2oPeL2R524s4gVS864H3Dzv7kh21/wr7q1G_x000d_
9wKEjKsTZECyZl3MgZKMIttRbB+ZE8vzahpxor+306tlw+bRMuUs0NtECtZ/e5+QVEdfmbrU</vt:lpwstr>
  </property>
  <property fmtid="{D5CDD505-2E9C-101B-9397-08002B2CF9AE}" pid="6" name="_ms_pID_7253434">
    <vt:lpwstr>_x000d_
eNIEn27GUIGZspJuKK52FulSf0I/1VfxWUlWhUMYPZg1FdqwA0Uj3/gDRreQ1SMc6BvZKmUV_x000d_
ikYyWhp4dlBcYph/PbIgpsgcp+cha004h7/qUUpqtrYZjxiuGq89qKBPqvWIYFn5e2sdm5nv_x000d_
bOMdzgXAWOCkb0PxJBmqaEPW1U9cWcuyf/VE2/dvxjLfe7N8j+lC/CVqLRiPqGO1z1Nh+LUz_x000d_
ZZduYN9JabbUhVvB</vt:lpwstr>
  </property>
  <property fmtid="{D5CDD505-2E9C-101B-9397-08002B2CF9AE}" pid="7" name="_ms_pID_7253435">
    <vt:lpwstr>7/uwJ4PwrAK0FncIEARVRcqNwFhJDUyNPp/FuCbi26KXQJ77VxRhxDXK_x000d_
kTPEsz8fGaVb16nr/xEnE+zU1xPOFwcKOhnS+MASuMFUCrN1Nq5ZF0KNwoizgKVArHazW/jH_x000d_
YZA1AJk02RdD/peeqsCtDRIUzH5uNcybA7razz7d5L+/Knn3+ChSdyAlrtq5wreBn2xzcF1l_x000d_
1F5gWrkzV/A52zP5KDw6z3a3Y3Q8cWhpsG</vt:lpwstr>
  </property>
  <property fmtid="{D5CDD505-2E9C-101B-9397-08002B2CF9AE}" pid="8" name="_ms_pID_7253436">
    <vt:lpwstr>pMXo9PCS5P+pcj+YxiAkGzk5gFVImifpKtqtZ2_x000d_
AHj8S1iG4M8iF2xRxQrVZtUr03xexcZY7XIRXeAcyJfTrhC1M63wamTN55g+xgYxnjQxYnEk_x000d_
w72siLkGinuUptiSzwEuQoH5gQn/wjWFaRWmHpUHKozihqi8ZL6tEcEiAX3huWYHMz5LQo0R_x000d_
UvOIyU8fRBcEKJ4qnAa9XTCyvxNeln6OFhRqUazyxkRYOfgPlTYN</vt:lpwstr>
  </property>
  <property fmtid="{D5CDD505-2E9C-101B-9397-08002B2CF9AE}" pid="9" name="_ms_pID_7253437">
    <vt:lpwstr>GjVC0KKAFVwoTFGf9pag_x000d_
u/9Et9bqGJ8RKdVgPvMOEyvqBC4PPhMd/HEtJfXOBauXa4loFFp/uqC6zMEH8dOY0xnu34Xz_x000d_
YH4+4YPWjPDnHmT3LWQHX4sjcfhzz0zmqsJ2zZ9UvhD+OQHUalboXs7EB1hwH8KtGVll7htP_x000d_
zf42AC2DGq67blQr7hbp0/fSXqsdhSmmGKnZwtHzBv5AXfBMMZDMcgikLc92fBbKrIljGG</vt:lpwstr>
  </property>
  <property fmtid="{D5CDD505-2E9C-101B-9397-08002B2CF9AE}" pid="10" name="_ms_pID_7253438">
    <vt:lpwstr>V8_x000d_
0ozxllXMzazPWJWVVLbrSeBkVCCfGwYf1XtAsHz2NTK2cIN4ZYoEGAL0K2a5zfyu/Pkw5M7g_x000d_
nL/hAq5344wXe6lVmHTK6zaKlFjHJusF50bIU4CppBQ6XrwuU/R/qFd61P9PK026wnbiFUgY_x000d_
+OMd0x5uHX2j7aS4E364RdxC0qFXlBODXU18tGJE7j++rCu7biKi7IQ3gJtg4y/veW8+GaW7_x000d_
JKO8stVkqV599j</vt:lpwstr>
  </property>
  <property fmtid="{D5CDD505-2E9C-101B-9397-08002B2CF9AE}" pid="11" name="_ms_pID_7253439">
    <vt:lpwstr>aTrbZn+ldw9PI8NDs7oRC3H1LkCw7he98TXH6uByC1OPJNc5Nn0yeVVMQA_x000d_
rcAXTDxRCbBAf8MoH9MYrUN5xJg48OM6QP6ilvYxTwPwU0Ihzkm4dchZw2UlAmu0+j8ZR+/W_x000d_
WyRpUxqRmvWq+s+vtT0A7v6VSMoTVctyQrNa6JKau4sdW51YfUkSG7XCyLRHNlAhxxqUA0w5_x000d_
0Vx+ZJRRT0RARepxrrXdPCZ+SdKURBB1</vt:lpwstr>
  </property>
  <property fmtid="{D5CDD505-2E9C-101B-9397-08002B2CF9AE}" pid="12" name="_ms_pID_72534310">
    <vt:lpwstr>lehUn2mdRw2Qmy8Y4SWlmol0kRlOIAGEWgEgp0//_x000d_
nz0ZG+hndAYniM42kcH00O2mlRvzNVKr0x3w/TfUgcxTeCK5IQfzk0+yMC+nKcIA65Ybphle_x000d_
FtXZUgu1h1vI8Qe/NmFVS2a4pJFiwYiELHw5mc4dix1BVqNF0ovlqJTkxq35J0BxIAA6dZsB_x000d_
//dPNJptgGt2J4SsuHs=</vt:lpwstr>
  </property>
  <property fmtid="{D5CDD505-2E9C-101B-9397-08002B2CF9AE}" pid="13" name="sflag">
    <vt:lpwstr>1390721833</vt:lpwstr>
  </property>
  <property fmtid="{D5CDD505-2E9C-101B-9397-08002B2CF9AE}" pid="14" name="_new_ms_pID_72543">
    <vt:lpwstr>(3)MNo0pEHKSAxSS5SmnXSAbYw+q2lfm+hL8JbWTy2OpII4kxroFwzlykWh/bS38jKUKvWk4ahT
LTS8wK0oF0OO+E/n8KHeDjg2Xvx4vGvcfiISdLj/35/4+TJsad6T4FzWDr4xTb7E8c0n68+F
p/CrPYNqF7U4Ie7Jy2e9TJSNwFYXjz15wHEQcw7En7kS8+Z3N3woWqk57jLpe4HHaDPWwTec
gdnhQ2Fv2LPdoFKKKi</vt:lpwstr>
  </property>
  <property fmtid="{D5CDD505-2E9C-101B-9397-08002B2CF9AE}" pid="15" name="_new_ms_pID_725431">
    <vt:lpwstr>2Owl7kVJ4g4a8TK/aIzIcQSf/mcyGei3nJTQnhpP+JISEKnTskEdNp
NVE/TuAmXIpiGZYWRjZxaRj/0GPnevTUYyFIMrne7Mo5zQAoGh4Hb87WKL8ZpAnYFP6hh0WJ
W8Mk82iAZ3g63KmB20Lt/43iTAqzeQlUpFt2Q3/i+FtSjHBoFFezAzJz+Taf1WGogrsbrR7N
ur7zRLK8ET1qTrWluLjqgLI65N+ha76Xo811</vt:lpwstr>
  </property>
  <property fmtid="{D5CDD505-2E9C-101B-9397-08002B2CF9AE}" pid="16" name="_new_ms_pID_725432">
    <vt:lpwstr>Tv0bFSgY2gWy2aMJzXd/K5JryLrwxFOc7Ilc
sIvaOIjNEvnnO/gTaZEsuoBMwTvX2kw11hrj4UL5cE/RFTwLMO/rX0TDLLmC/RnX1aILXz2B
CxB2KmhJjfnRY7Cb1AJW+w==</vt:lpwstr>
  </property>
  <property fmtid="{D5CDD505-2E9C-101B-9397-08002B2CF9AE}" pid="17" name="KSORubyTemplateID">
    <vt:lpwstr>13</vt:lpwstr>
  </property>
  <property fmtid="{D5CDD505-2E9C-101B-9397-08002B2CF9AE}" pid="18" name="KSOProductBuildVer">
    <vt:lpwstr>2052-10.1.0.7698</vt:lpwstr>
  </property>
</Properties>
</file>